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70"/>
  </p:notesMasterIdLst>
  <p:sldIdLst>
    <p:sldId id="256" r:id="rId2"/>
    <p:sldId id="327" r:id="rId3"/>
    <p:sldId id="377" r:id="rId4"/>
    <p:sldId id="331" r:id="rId5"/>
    <p:sldId id="332" r:id="rId6"/>
    <p:sldId id="333" r:id="rId7"/>
    <p:sldId id="334" r:id="rId8"/>
    <p:sldId id="335" r:id="rId9"/>
    <p:sldId id="336" r:id="rId10"/>
    <p:sldId id="337" r:id="rId11"/>
    <p:sldId id="338" r:id="rId12"/>
    <p:sldId id="342" r:id="rId13"/>
    <p:sldId id="339" r:id="rId14"/>
    <p:sldId id="343" r:id="rId15"/>
    <p:sldId id="340" r:id="rId16"/>
    <p:sldId id="341" r:id="rId17"/>
    <p:sldId id="408" r:id="rId18"/>
    <p:sldId id="344" r:id="rId19"/>
    <p:sldId id="345" r:id="rId20"/>
    <p:sldId id="346" r:id="rId21"/>
    <p:sldId id="347" r:id="rId22"/>
    <p:sldId id="348" r:id="rId23"/>
    <p:sldId id="409" r:id="rId24"/>
    <p:sldId id="350" r:id="rId25"/>
    <p:sldId id="351" r:id="rId26"/>
    <p:sldId id="352" r:id="rId27"/>
    <p:sldId id="353" r:id="rId28"/>
    <p:sldId id="354" r:id="rId29"/>
    <p:sldId id="355" r:id="rId30"/>
    <p:sldId id="356" r:id="rId31"/>
    <p:sldId id="357" r:id="rId32"/>
    <p:sldId id="358" r:id="rId33"/>
    <p:sldId id="359" r:id="rId34"/>
    <p:sldId id="360" r:id="rId35"/>
    <p:sldId id="370" r:id="rId36"/>
    <p:sldId id="365" r:id="rId37"/>
    <p:sldId id="410" r:id="rId38"/>
    <p:sldId id="367" r:id="rId39"/>
    <p:sldId id="368" r:id="rId40"/>
    <p:sldId id="369" r:id="rId41"/>
    <p:sldId id="371" r:id="rId42"/>
    <p:sldId id="378" r:id="rId43"/>
    <p:sldId id="379" r:id="rId44"/>
    <p:sldId id="411" r:id="rId45"/>
    <p:sldId id="412" r:id="rId46"/>
    <p:sldId id="374" r:id="rId47"/>
    <p:sldId id="372" r:id="rId48"/>
    <p:sldId id="373" r:id="rId49"/>
    <p:sldId id="380" r:id="rId50"/>
    <p:sldId id="381" r:id="rId51"/>
    <p:sldId id="375" r:id="rId52"/>
    <p:sldId id="376" r:id="rId53"/>
    <p:sldId id="394" r:id="rId54"/>
    <p:sldId id="395" r:id="rId55"/>
    <p:sldId id="396" r:id="rId56"/>
    <p:sldId id="397" r:id="rId57"/>
    <p:sldId id="398" r:id="rId58"/>
    <p:sldId id="413" r:id="rId59"/>
    <p:sldId id="400" r:id="rId60"/>
    <p:sldId id="401" r:id="rId61"/>
    <p:sldId id="414" r:id="rId62"/>
    <p:sldId id="382" r:id="rId63"/>
    <p:sldId id="402" r:id="rId64"/>
    <p:sldId id="403" r:id="rId65"/>
    <p:sldId id="404" r:id="rId66"/>
    <p:sldId id="405" r:id="rId67"/>
    <p:sldId id="406" r:id="rId68"/>
    <p:sldId id="407" r:id="rId6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5" d="100"/>
          <a:sy n="65" d="100"/>
        </p:scale>
        <p:origin x="700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tableStyles" Target="tableStyle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viewProps" Target="viewProps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" Type="http://schemas.openxmlformats.org/officeDocument/2006/relationships/slide" Target="slides/slide6.xml"/><Relationship Id="rId71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673488C-0A4A-4A6A-9C86-07571DBEABED}" type="datetimeFigureOut">
              <a:rPr lang="en-IN" smtClean="0"/>
              <a:t>15-11-2023</a:t>
            </a:fld>
            <a:endParaRPr lang="en-IN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IN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IN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0C3E96-60C1-4CDB-9968-F936E600556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1034709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B11EADD-0D1B-AAE1-FCD7-A1AC6A3C909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135BA1E-A79E-0752-203B-B1B2831466B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BB7E6E-91BE-1A41-45C1-E9ADB005FB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D61D5-6525-4A0E-A841-C2E6D7471AE5}" type="datetimeFigureOut">
              <a:rPr lang="en-IN" smtClean="0"/>
              <a:t>15-11-2023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3F65139-2C36-6A53-FB2F-BE4D8AA264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1C0572D-B3DC-3A6A-3FF3-14C5A2BDB8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0226B-52A4-4EB9-AAAC-A0F2C070F91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6546485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4E909E8-92A4-62DC-5186-54D6513DD66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9A2DA9A-6387-47A0-1B79-DD39DC6677F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B6681930-24E1-4B89-1607-C87618B5D7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D61D5-6525-4A0E-A841-C2E6D7471AE5}" type="datetimeFigureOut">
              <a:rPr lang="en-IN" smtClean="0"/>
              <a:t>15-11-2023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E553289-8F58-D096-03A2-6EADF07191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E6903F6-C4DE-6134-1E65-8640752DBC9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0226B-52A4-4EB9-AAAC-A0F2C070F91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2023715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7374EA98-E1EB-5B88-FCD0-225A51F4CD3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5DA3EBC-5118-E457-EC15-95B7D9E1A1A7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D715A68-553B-8AF9-F115-439F132C628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D61D5-6525-4A0E-A841-C2E6D7471AE5}" type="datetimeFigureOut">
              <a:rPr lang="en-IN" smtClean="0"/>
              <a:t>15-11-2023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CC6FEA9-9740-2A50-77E5-15793C949D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2CE1F84-1CF0-4B7B-FEE2-9662B04B0E6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0226B-52A4-4EB9-AAAC-A0F2C070F91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8912913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E35384-E1F3-8766-7480-C7CEEE51FFF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AB72E6-FEF2-DA6E-0E03-F3C7C5A46C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D01D9CF-CF87-A155-DD3C-1FFA15456F2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D61D5-6525-4A0E-A841-C2E6D7471AE5}" type="datetimeFigureOut">
              <a:rPr lang="en-IN" smtClean="0"/>
              <a:t>15-11-2023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D1CF7FC-5A0B-D831-2C58-4455CB44BAF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BCC9418A-2953-0D92-29D7-7E51F220B60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0226B-52A4-4EB9-AAAC-A0F2C070F91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2196984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F095302-3C5A-2765-7315-51F71119F6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CA50A2E6-DDB4-C877-7F9E-6BD2A157EB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5F77F58-B3C3-B608-8916-ABFFC4D260E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D61D5-6525-4A0E-A841-C2E6D7471AE5}" type="datetimeFigureOut">
              <a:rPr lang="en-IN" smtClean="0"/>
              <a:t>15-11-2023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9A7602D3-A72C-C74D-3FA8-2228F5A8289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5C95A14-49D7-11B6-0FC9-31A5F5A4ADD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0226B-52A4-4EB9-AAAC-A0F2C070F91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76599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0FE0A3-841F-CC7F-E6A5-B6552126DC3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81882E7-5B6F-BEF9-1FBB-1825F98C7CB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138EC029-6F4B-9BE4-8CCE-C1A6F7A9E79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8F5E7043-529D-4CF7-B592-1CC8F9B0F0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D61D5-6525-4A0E-A841-C2E6D7471AE5}" type="datetimeFigureOut">
              <a:rPr lang="en-IN" smtClean="0"/>
              <a:t>15-11-2023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3BE34D0-DF42-9C84-E697-89575D10C57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8C3CEFF-A12A-8C20-FAAE-DB975CBC04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0226B-52A4-4EB9-AAAC-A0F2C070F91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536156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AE0A8B6-9520-1420-8BDF-3DCF34970F7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15C152-34A0-1D04-C503-AD17F66672A5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4C1D5F6-3EC1-5E56-DDDF-FFF4798100F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75C6CE8-801A-A67F-E89D-0C1623E44B8F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635A919-5AF1-0EEB-E9E3-57B3D23DC72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B111D261-699A-22F8-4CC4-5B1DA47D60B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D61D5-6525-4A0E-A841-C2E6D7471AE5}" type="datetimeFigureOut">
              <a:rPr lang="en-IN" smtClean="0"/>
              <a:t>15-11-2023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E6D7A1B6-E475-79F7-5573-A1FF749213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B7A01376-6FA0-D8DC-5989-FD89679815E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0226B-52A4-4EB9-AAAC-A0F2C070F91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319656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1A3364-A770-0D1A-14C3-F820131C606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49F5CED-8211-C595-0816-45758CDD5B6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D61D5-6525-4A0E-A841-C2E6D7471AE5}" type="datetimeFigureOut">
              <a:rPr lang="en-IN" smtClean="0"/>
              <a:t>15-11-2023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5D00D33-E32F-32DB-29E8-D47DCA9F15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88D08C3-34BF-4E87-2313-CEB0A722D60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0226B-52A4-4EB9-AAAC-A0F2C070F91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16077572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BE899D30-5FC7-35B9-6EB9-6EEC6A416B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D61D5-6525-4A0E-A841-C2E6D7471AE5}" type="datetimeFigureOut">
              <a:rPr lang="en-IN" smtClean="0"/>
              <a:t>15-11-2023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A0B781C5-0E9F-7A36-6144-1FB9C9B8EDE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0AFEBC0-49E1-67B2-2B41-0631D5A9B9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0226B-52A4-4EB9-AAAC-A0F2C070F91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6853238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963E2F6-B92D-FB91-CD23-302B7E3C308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7022C02-0FBE-151D-46A1-0C2148F79C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E75B262F-1E30-ED83-8541-CAB8F4550A1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E8EE11A-B6CA-78E5-F179-69233122E7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D61D5-6525-4A0E-A841-C2E6D7471AE5}" type="datetimeFigureOut">
              <a:rPr lang="en-IN" smtClean="0"/>
              <a:t>15-11-2023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9813B12D-91A3-5341-8D70-365795628AB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AD4504B-9FC3-FBD6-0739-629E8B2728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0226B-52A4-4EB9-AAAC-A0F2C070F91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2896296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E70F328-E7FA-1B04-3878-ECC7F1BCB2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214ACF23-745C-A59A-95B7-47EF493873C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6AEBCAC-27C9-EF10-BA42-31F19224C131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E449650-BD3A-2F37-C369-DCDFAFB6C3F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CD61D5-6525-4A0E-A841-C2E6D7471AE5}" type="datetimeFigureOut">
              <a:rPr lang="en-IN" smtClean="0"/>
              <a:t>15-11-2023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4048C1AB-7D69-7A6A-0DB0-1079121D7B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BA3F6D1-5D98-6970-D00C-D2A1909F53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30226B-52A4-4EB9-AAAC-A0F2C070F91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903176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A6EAF5B0-AD10-8879-1B5C-8BE5C9B51E5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EF6D079F-B5F8-03CC-9ECC-4295B9F2BC2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F68BB91-7F03-BF77-3578-F45DBA1BA4BE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BCD61D5-6525-4A0E-A841-C2E6D7471AE5}" type="datetimeFigureOut">
              <a:rPr lang="en-IN" smtClean="0"/>
              <a:t>15-11-2023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454CAF10-E380-B331-4A15-CD77B22DDF0B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806C74-1086-8393-DA17-16F2E9BDFCB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30226B-52A4-4EB9-AAAC-A0F2C070F914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600460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0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png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png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80.png"/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9.png"/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en.wikipedia.org/wiki/Predicate_transformer_semantics" TargetMode="External"/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1.png"/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2.png"/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0.png"/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0.png"/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3.png"/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4.png"/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png"/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5.png"/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image" Target="../media/image91.png"/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3C4CD1E-83B9-D58D-4D0B-43AA2313D6E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4A9C1839-834C-2691-74BD-EA0D5C6394BF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50309624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694E5C2-B0AE-03B0-E235-6D2B4127667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Program correctness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45FB1B-681C-6BDD-4C0B-B38EF375D0A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The proof strategy for program correctness can be thought of as computing Hoare triples </a:t>
            </a:r>
            <a:r>
              <a:rPr lang="en-IN" dirty="0">
                <a:solidFill>
                  <a:schemeClr val="accent1"/>
                </a:solidFill>
              </a:rPr>
              <a:t>{P} S {Q} </a:t>
            </a:r>
            <a:r>
              <a:rPr lang="en-IN" dirty="0"/>
              <a:t>for each statement S in the program</a:t>
            </a:r>
          </a:p>
          <a:p>
            <a:endParaRPr lang="en-IN" dirty="0"/>
          </a:p>
          <a:p>
            <a:r>
              <a:rPr lang="en-IN" dirty="0"/>
              <a:t>In the forward analysis, the goal is to compute Q from P and S</a:t>
            </a:r>
          </a:p>
          <a:p>
            <a:endParaRPr lang="en-IN" dirty="0"/>
          </a:p>
          <a:p>
            <a:r>
              <a:rPr lang="en-IN" dirty="0"/>
              <a:t>In the backward analysis, the goal is to compute P from S and Q</a:t>
            </a:r>
          </a:p>
          <a:p>
            <a:endParaRPr lang="en-IN" dirty="0"/>
          </a:p>
          <a:p>
            <a:r>
              <a:rPr lang="en-IN" dirty="0"/>
              <a:t>However, a valid Hoare triple is not always sufficient for proof, as we will see next</a:t>
            </a:r>
          </a:p>
        </p:txBody>
      </p:sp>
    </p:spTree>
    <p:extLst>
      <p:ext uri="{BB962C8B-B14F-4D97-AF65-F5344CB8AC3E}">
        <p14:creationId xmlns:p14="http://schemas.microsoft.com/office/powerpoint/2010/main" val="230477662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FB8AFC-7029-6EAC-44B6-553E644A84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Program correctness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A417C9-2412-0E5C-F7F3-1964292D88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IN" dirty="0"/>
              <a:t>{x &gt;= 100}  x := x + 1  {Q}</a:t>
            </a:r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r>
              <a:rPr lang="en-IN" dirty="0"/>
              <a:t>Below are some of the valid Hoare triples:</a:t>
            </a:r>
          </a:p>
          <a:p>
            <a:pPr marL="0" indent="0">
              <a:buNone/>
            </a:pPr>
            <a:r>
              <a:rPr lang="en-IN" dirty="0"/>
              <a:t>{x &gt;= 100}  x := x + 1  {x &gt;= 101}</a:t>
            </a:r>
          </a:p>
          <a:p>
            <a:pPr marL="0" indent="0">
              <a:buNone/>
            </a:pPr>
            <a:r>
              <a:rPr lang="en-IN" dirty="0"/>
              <a:t>{x &gt;= 100}  x := x + 1  {x &gt;= 1}</a:t>
            </a:r>
          </a:p>
          <a:p>
            <a:pPr marL="0" indent="0">
              <a:buNone/>
            </a:pPr>
            <a:r>
              <a:rPr lang="en-IN" dirty="0"/>
              <a:t>{x &gt;= 100}  x := x + 1  {x &gt;= 100}</a:t>
            </a:r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r>
              <a:rPr lang="en-IN" dirty="0"/>
              <a:t>Which of them should we pick for Q?</a:t>
            </a:r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76050623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FB8AFC-7029-6EAC-44B6-553E644A84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Program correctness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A417C9-2412-0E5C-F7F3-1964292D88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IN" dirty="0"/>
              <a:t>{x &gt;= 100}  x := x + 1  {Q}</a:t>
            </a:r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r>
              <a:rPr lang="en-IN" dirty="0"/>
              <a:t>Below are some of the valid Hoare triples:</a:t>
            </a:r>
          </a:p>
          <a:p>
            <a:pPr marL="0" indent="0">
              <a:buNone/>
            </a:pPr>
            <a:r>
              <a:rPr lang="en-IN" dirty="0"/>
              <a:t>{x &gt;= 100}  x := x + 1  {x &gt;= 101}</a:t>
            </a:r>
          </a:p>
          <a:p>
            <a:pPr marL="0" indent="0">
              <a:buNone/>
            </a:pPr>
            <a:r>
              <a:rPr lang="en-IN" dirty="0"/>
              <a:t>{x &gt;= 100}  x := x + 1  {x &gt;= 1}</a:t>
            </a:r>
          </a:p>
          <a:p>
            <a:pPr marL="0" indent="0">
              <a:buNone/>
            </a:pPr>
            <a:r>
              <a:rPr lang="en-IN" dirty="0"/>
              <a:t>{x &gt;= 100}  x := x + 1  {x &gt;= 100}</a:t>
            </a:r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r>
              <a:rPr lang="en-IN" dirty="0"/>
              <a:t>Which of them should we pick?</a:t>
            </a:r>
          </a:p>
          <a:p>
            <a:pPr marL="0" indent="0">
              <a:buNone/>
            </a:pPr>
            <a:r>
              <a:rPr lang="en-IN" sz="2700" dirty="0"/>
              <a:t>Among all possible Hoare triples, we should pick the one with the strongest Q.</a:t>
            </a:r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69861990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AC11958-DDCB-5326-578A-A60EA8653F6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Program correctness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4E5C828-4208-BD01-0024-394A5005E68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IN" dirty="0"/>
                  <a:t>A predicate A is stronger than B if </a:t>
                </a:r>
                <a14:m>
                  <m:oMath xmlns:m="http://schemas.openxmlformats.org/officeDocument/2006/math">
                    <m:r>
                      <a:rPr lang="en-IN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IN" b="0" i="1" smtClean="0">
                        <a:latin typeface="Cambria Math" panose="02040503050406030204" pitchFamily="18" charset="0"/>
                      </a:rPr>
                      <m:t> →</m:t>
                    </m:r>
                    <m:r>
                      <a:rPr lang="en-IN" b="0" i="1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endParaRPr lang="en-IN" b="0" i="1" dirty="0">
                  <a:latin typeface="Cambria Math" panose="02040503050406030204" pitchFamily="18" charset="0"/>
                </a:endParaRPr>
              </a:p>
              <a:p>
                <a:pPr lvl="1"/>
                <a14:m>
                  <m:oMath xmlns:m="http://schemas.openxmlformats.org/officeDocument/2006/math">
                    <m:r>
                      <a:rPr lang="en-IN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IN" b="0" i="1" smtClean="0">
                        <a:latin typeface="Cambria Math" panose="02040503050406030204" pitchFamily="18" charset="0"/>
                      </a:rPr>
                      <m:t>∧</m:t>
                    </m:r>
                    <m:r>
                      <a:rPr lang="en-IN" b="0" i="1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r>
                  <a:rPr lang="en-IN" dirty="0"/>
                  <a:t> is stronger than </a:t>
                </a:r>
                <a14:m>
                  <m:oMath xmlns:m="http://schemas.openxmlformats.org/officeDocument/2006/math">
                    <m:r>
                      <a:rPr lang="en-IN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IN" dirty="0"/>
                  <a:t> </a:t>
                </a:r>
              </a:p>
              <a:p>
                <a:pPr lvl="1"/>
                <a:r>
                  <a:rPr lang="en-IN" dirty="0"/>
                  <a:t>x &gt;= 101 is stronger than x &gt;= 1</a:t>
                </a:r>
              </a:p>
              <a:p>
                <a:pPr lvl="1"/>
                <a:r>
                  <a:rPr lang="en-IN" dirty="0"/>
                  <a:t>x &gt;= 101 is stronger than x &gt;= 100</a:t>
                </a:r>
              </a:p>
              <a:p>
                <a:pPr lvl="1"/>
                <a:endParaRPr lang="en-IN" dirty="0"/>
              </a:p>
              <a:p>
                <a:r>
                  <a:rPr lang="en-IN" dirty="0"/>
                  <a:t>A predicate B is weaker than A if </a:t>
                </a:r>
                <a14:m>
                  <m:oMath xmlns:m="http://schemas.openxmlformats.org/officeDocument/2006/math">
                    <m:r>
                      <a:rPr lang="en-IN" b="0" i="1" smtClean="0">
                        <a:latin typeface="Cambria Math" panose="02040503050406030204" pitchFamily="18" charset="0"/>
                      </a:rPr>
                      <m:t>𝐴</m:t>
                    </m:r>
                    <m:r>
                      <a:rPr lang="en-IN" b="0" i="1" smtClean="0">
                        <a:latin typeface="Cambria Math" panose="02040503050406030204" pitchFamily="18" charset="0"/>
                      </a:rPr>
                      <m:t> →</m:t>
                    </m:r>
                    <m:r>
                      <a:rPr lang="en-IN" b="0" i="1" smtClean="0">
                        <a:latin typeface="Cambria Math" panose="02040503050406030204" pitchFamily="18" charset="0"/>
                      </a:rPr>
                      <m:t>𝐵</m:t>
                    </m:r>
                  </m:oMath>
                </a14:m>
                <a:endParaRPr lang="en-IN" dirty="0"/>
              </a:p>
              <a:p>
                <a:pPr lvl="1"/>
                <a14:m>
                  <m:oMath xmlns:m="http://schemas.openxmlformats.org/officeDocument/2006/math">
                    <m:r>
                      <a:rPr lang="en-IN" b="0" i="1" smtClean="0">
                        <a:latin typeface="Cambria Math" panose="02040503050406030204" pitchFamily="18" charset="0"/>
                      </a:rPr>
                      <m:t>𝑥</m:t>
                    </m:r>
                  </m:oMath>
                </a14:m>
                <a:r>
                  <a:rPr lang="en-IN" dirty="0"/>
                  <a:t> is weaker than </a:t>
                </a:r>
                <a14:m>
                  <m:oMath xmlns:m="http://schemas.openxmlformats.org/officeDocument/2006/math">
                    <m:r>
                      <a:rPr lang="en-IN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IN" b="0" i="1" smtClean="0">
                        <a:latin typeface="Cambria Math" panose="02040503050406030204" pitchFamily="18" charset="0"/>
                      </a:rPr>
                      <m:t>∧</m:t>
                    </m:r>
                    <m:r>
                      <a:rPr lang="en-IN" b="0" i="1" smtClean="0">
                        <a:latin typeface="Cambria Math" panose="02040503050406030204" pitchFamily="18" charset="0"/>
                      </a:rPr>
                      <m:t>𝑦</m:t>
                    </m:r>
                  </m:oMath>
                </a14:m>
                <a:endParaRPr lang="en-IN" dirty="0"/>
              </a:p>
              <a:p>
                <a:pPr lvl="1"/>
                <a:r>
                  <a:rPr lang="en-IN" dirty="0"/>
                  <a:t>x &gt;= 1 is weaker than x &gt;= 101</a:t>
                </a:r>
              </a:p>
              <a:p>
                <a:pPr lvl="1"/>
                <a:r>
                  <a:rPr lang="en-IN" dirty="0"/>
                  <a:t>x &gt;= 1 is weaker than x &gt;= 100</a:t>
                </a:r>
              </a:p>
              <a:p>
                <a:pPr lvl="1"/>
                <a:endParaRPr lang="en-IN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4E5C828-4208-BD01-0024-394A5005E68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7160552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FFB8AFC-7029-6EAC-44B6-553E644A84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Program correctness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A417C9-2412-0E5C-F7F3-1964292D88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0" indent="0">
              <a:buNone/>
            </a:pPr>
            <a:r>
              <a:rPr lang="en-IN" dirty="0"/>
              <a:t>{x &gt;= 100}  x := x + 1  {Q}</a:t>
            </a:r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r>
              <a:rPr lang="en-IN" dirty="0"/>
              <a:t>Below are some of the valid replacements for Q:</a:t>
            </a:r>
          </a:p>
          <a:p>
            <a:pPr marL="0" indent="0">
              <a:buNone/>
            </a:pPr>
            <a:r>
              <a:rPr lang="en-IN" dirty="0"/>
              <a:t>{x &gt;= 100}  x := x + 1  {x &gt;= 101}</a:t>
            </a:r>
          </a:p>
          <a:p>
            <a:pPr marL="0" indent="0">
              <a:buNone/>
            </a:pPr>
            <a:r>
              <a:rPr lang="en-IN" dirty="0"/>
              <a:t>{x &gt;= 100}  x := x + 1  {x &gt;= 1}</a:t>
            </a:r>
          </a:p>
          <a:p>
            <a:pPr marL="0" indent="0">
              <a:buNone/>
            </a:pPr>
            <a:r>
              <a:rPr lang="en-IN" dirty="0"/>
              <a:t>{x &gt;= 100}  x := x + 1  {x &gt;= 100}</a:t>
            </a:r>
          </a:p>
          <a:p>
            <a:pPr marL="0" indent="0">
              <a:buNone/>
            </a:pPr>
            <a:endParaRPr lang="en-IN" dirty="0"/>
          </a:p>
          <a:p>
            <a:pPr marL="0" indent="0">
              <a:lnSpc>
                <a:spcPct val="120000"/>
              </a:lnSpc>
              <a:buNone/>
            </a:pPr>
            <a:r>
              <a:rPr lang="en-US" dirty="0"/>
              <a:t>Notice that valid replacements for Q, e.g., x &gt;= 101, x &gt;= 1, x &gt;= 100, etc., are also a suitable postcondition of the program </a:t>
            </a:r>
            <a:r>
              <a:rPr lang="en-US" dirty="0">
                <a:solidFill>
                  <a:schemeClr val="accent1"/>
                </a:solidFill>
              </a:rPr>
              <a:t>x := x+1</a:t>
            </a:r>
            <a:r>
              <a:rPr lang="en-US" dirty="0"/>
              <a:t>. If we pick a weaker Q, say x &gt;= 1, we won’t be able to prove a stronger postcondition, say x &gt;= 101. </a:t>
            </a:r>
            <a:endParaRPr lang="en-IN" dirty="0"/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538282033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385ECD-1F26-FF3F-E6A1-82C3E79FFA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Program correctness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705BBDD-43EA-392B-3A7E-D7333A9499A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IN" dirty="0"/>
                  <a:t>For correctness proof in the forward direction for statement S and its Hoare triple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en-I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</m:d>
                    <m:r>
                      <a:rPr lang="en-IN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IN" b="0" i="1" smtClean="0">
                        <a:latin typeface="Cambria Math" panose="02040503050406030204" pitchFamily="18" charset="0"/>
                      </a:rPr>
                      <m:t>𝑆</m:t>
                    </m:r>
                    <m:r>
                      <a:rPr lang="en-IN" b="0" i="1" smtClean="0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begChr m:val="{"/>
                        <m:endChr m:val="}"/>
                        <m:ctrlPr>
                          <a:rPr lang="en-I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</m:d>
                  </m:oMath>
                </a14:m>
                <a:r>
                  <a:rPr lang="en-IN" dirty="0"/>
                  <a:t>, we need to compute the strongest Q possible, also called the </a:t>
                </a:r>
                <a:r>
                  <a:rPr lang="en-IN" dirty="0">
                    <a:solidFill>
                      <a:schemeClr val="accent1"/>
                    </a:solidFill>
                  </a:rPr>
                  <a:t>strongest postcondition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705BBDD-43EA-392B-3A7E-D7333A9499A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 r="-986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12396213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E5BDFE-3F0D-3076-D5BE-281AF5DAC1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Program correctness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CDB9CF-4BF4-8349-C8B7-2B68F89730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IN" dirty="0"/>
              <a:t>{P}  x := x + 1  {x &gt;= 11}</a:t>
            </a:r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r>
              <a:rPr lang="en-IN" dirty="0"/>
              <a:t>Some valid replacements for P are:</a:t>
            </a:r>
          </a:p>
          <a:p>
            <a:pPr marL="0" indent="0">
              <a:buNone/>
            </a:pPr>
            <a:r>
              <a:rPr lang="en-IN" dirty="0"/>
              <a:t>{x &gt;= 100} x := x + 1 {x &gt;= 101}</a:t>
            </a:r>
          </a:p>
          <a:p>
            <a:pPr marL="0" indent="0">
              <a:buNone/>
            </a:pPr>
            <a:r>
              <a:rPr lang="en-IN" dirty="0"/>
              <a:t>{x &gt;= 101} x := x + 1 {x &gt;= 101}</a:t>
            </a:r>
          </a:p>
          <a:p>
            <a:pPr marL="0" indent="0">
              <a:buNone/>
            </a:pPr>
            <a:r>
              <a:rPr lang="en-IN" dirty="0"/>
              <a:t>{x &gt;= 501} x := x + 1 {x &gt;= 101} </a:t>
            </a:r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r>
              <a:rPr lang="en-IN" dirty="0"/>
              <a:t>Which of them should we pick?</a:t>
            </a:r>
          </a:p>
          <a:p>
            <a:pPr marL="0" indent="0">
              <a:buNone/>
            </a:pPr>
            <a:endParaRPr lang="en-IN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62945270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E5BDFE-3F0D-3076-D5BE-281AF5DAC1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Program correctness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CDB9CF-4BF4-8349-C8B7-2B68F89730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IN" dirty="0"/>
              <a:t>{P}  x := x + 1  {x &gt;= 11}</a:t>
            </a:r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r>
              <a:rPr lang="en-IN" dirty="0"/>
              <a:t>Some valid replacements for P are:</a:t>
            </a:r>
          </a:p>
          <a:p>
            <a:pPr marL="0" indent="0">
              <a:buNone/>
            </a:pPr>
            <a:r>
              <a:rPr lang="en-IN" dirty="0"/>
              <a:t>{x &gt;= 100} x := x + 1 {x &gt;= 101}</a:t>
            </a:r>
          </a:p>
          <a:p>
            <a:pPr marL="0" indent="0">
              <a:buNone/>
            </a:pPr>
            <a:r>
              <a:rPr lang="en-IN" dirty="0"/>
              <a:t>{x &gt;= 101} x := x + 1 {x &gt;= 101}</a:t>
            </a:r>
          </a:p>
          <a:p>
            <a:pPr marL="0" indent="0">
              <a:buNone/>
            </a:pPr>
            <a:r>
              <a:rPr lang="en-IN" dirty="0"/>
              <a:t>{x &gt;= 501} x := x + 1 {x &gt;= 101} </a:t>
            </a:r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r>
              <a:rPr lang="en-IN" dirty="0"/>
              <a:t>Which of them should we pick?</a:t>
            </a:r>
          </a:p>
          <a:p>
            <a:pPr marL="0" indent="0">
              <a:buNone/>
            </a:pPr>
            <a:r>
              <a:rPr lang="en-IN" dirty="0"/>
              <a:t>Among all possible Hoare triples, we should pick the one with the weakest P.</a:t>
            </a:r>
          </a:p>
          <a:p>
            <a:pPr marL="0" indent="0">
              <a:buNone/>
            </a:pPr>
            <a:endParaRPr lang="en-IN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088934369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E5BDFE-3F0D-3076-D5BE-281AF5DAC1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Program correctness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CDB9CF-4BF4-8349-C8B7-2B68F89730D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 marL="0" indent="0">
              <a:buNone/>
            </a:pPr>
            <a:r>
              <a:rPr lang="en-IN" dirty="0"/>
              <a:t>{P}  x := x + 1  {x &gt;= 11}</a:t>
            </a:r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r>
              <a:rPr lang="en-IN" dirty="0"/>
              <a:t>Some valid replacements for P are</a:t>
            </a:r>
          </a:p>
          <a:p>
            <a:pPr marL="0" indent="0">
              <a:buNone/>
            </a:pPr>
            <a:r>
              <a:rPr lang="en-IN" dirty="0"/>
              <a:t>{x &gt;= 100} x := x + 1 {x &gt;= 101}</a:t>
            </a:r>
          </a:p>
          <a:p>
            <a:pPr marL="0" indent="0">
              <a:buNone/>
            </a:pPr>
            <a:r>
              <a:rPr lang="en-IN" dirty="0"/>
              <a:t>{x &gt;= 101} x := x + 1 {x &gt;= 101}</a:t>
            </a:r>
          </a:p>
          <a:p>
            <a:pPr marL="0" indent="0">
              <a:buNone/>
            </a:pPr>
            <a:r>
              <a:rPr lang="en-IN" dirty="0"/>
              <a:t>{x &gt;= 501} x := x + 1 {x &gt;= 101} </a:t>
            </a:r>
          </a:p>
          <a:p>
            <a:pPr marL="0" indent="0">
              <a:buNone/>
            </a:pPr>
            <a:endParaRPr lang="en-IN" dirty="0"/>
          </a:p>
          <a:p>
            <a:pPr marL="0" indent="0">
              <a:lnSpc>
                <a:spcPct val="120000"/>
              </a:lnSpc>
              <a:buNone/>
            </a:pPr>
            <a:r>
              <a:rPr lang="en-US" dirty="0"/>
              <a:t>Notice that valid replacements for P, e.g., x &gt;= 100, x &gt;= 101, x &gt;= 501, etc., are also a suitable precondition of the program x := x+1. If we pick a stronger P, say x &gt;= 501, we won’t be able to prove a weaker precondition, say x &gt;= 101.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13916094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B385ECD-1F26-FF3F-E6A1-82C3E79FFA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Program correctness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705BBDD-43EA-392B-3A7E-D7333A9499AA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IN" dirty="0"/>
                  <a:t>For correctness proof in the backward direction for statement S and its Hoare triple </a:t>
                </a:r>
                <a14:m>
                  <m:oMath xmlns:m="http://schemas.openxmlformats.org/officeDocument/2006/math">
                    <m:d>
                      <m:dPr>
                        <m:begChr m:val="{"/>
                        <m:endChr m:val="}"/>
                        <m:ctrlPr>
                          <a:rPr lang="en-I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</m:d>
                    <m:r>
                      <a:rPr lang="en-IN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IN" b="0" i="1" smtClean="0">
                        <a:latin typeface="Cambria Math" panose="02040503050406030204" pitchFamily="18" charset="0"/>
                      </a:rPr>
                      <m:t>𝑆</m:t>
                    </m:r>
                    <m:r>
                      <a:rPr lang="en-IN" b="0" i="1" smtClean="0">
                        <a:latin typeface="Cambria Math" panose="02040503050406030204" pitchFamily="18" charset="0"/>
                      </a:rPr>
                      <m:t> </m:t>
                    </m:r>
                    <m:d>
                      <m:dPr>
                        <m:begChr m:val="{"/>
                        <m:endChr m:val="}"/>
                        <m:ctrlPr>
                          <a:rPr lang="en-I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𝑄</m:t>
                        </m:r>
                      </m:e>
                    </m:d>
                  </m:oMath>
                </a14:m>
                <a:r>
                  <a:rPr lang="en-IN" dirty="0"/>
                  <a:t>, we need to compute the weakest P possible, also called the </a:t>
                </a:r>
                <a:r>
                  <a:rPr lang="en-IN" dirty="0">
                    <a:solidFill>
                      <a:schemeClr val="accent1"/>
                    </a:solidFill>
                  </a:rPr>
                  <a:t>weakest precondition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705BBDD-43EA-392B-3A7E-D7333A9499AA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65277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737189-67DE-3937-F378-7BBDB7DAC68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Today’s lecture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61370D4-F32A-43B5-F608-77E24EA9479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Hoare logic</a:t>
            </a:r>
          </a:p>
          <a:p>
            <a:r>
              <a:rPr lang="en-IN" dirty="0"/>
              <a:t>Weakest precondition</a:t>
            </a:r>
          </a:p>
          <a:p>
            <a:r>
              <a:rPr lang="en-IN"/>
              <a:t>Strongest postcondition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199829224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00FBF1-B2CA-EEE6-2FC7-578976238C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Assignment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149DC3-B424-57D5-3A71-E1F9D054C3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IN" dirty="0"/>
              <a:t>Compute the weakest precondition before each statement.</a:t>
            </a:r>
          </a:p>
          <a:p>
            <a:pPr marL="514350" indent="-514350">
              <a:buFont typeface="+mj-lt"/>
              <a:buAutoNum type="arabicPeriod"/>
            </a:pPr>
            <a:r>
              <a:rPr lang="en-IN" dirty="0" err="1"/>
              <a:t>wp</a:t>
            </a:r>
            <a:r>
              <a:rPr lang="en-IN" dirty="0"/>
              <a:t>:</a:t>
            </a:r>
          </a:p>
          <a:p>
            <a:pPr marL="514350" indent="-514350">
              <a:buFont typeface="+mj-lt"/>
              <a:buAutoNum type="arabicPeriod"/>
            </a:pPr>
            <a:r>
              <a:rPr lang="en-IN" dirty="0"/>
              <a:t>x := x + 1</a:t>
            </a:r>
          </a:p>
          <a:p>
            <a:pPr marL="514350" indent="-514350">
              <a:buFont typeface="+mj-lt"/>
              <a:buAutoNum type="arabicPeriod"/>
            </a:pPr>
            <a:r>
              <a:rPr lang="en-IN" dirty="0" err="1"/>
              <a:t>wp</a:t>
            </a:r>
            <a:r>
              <a:rPr lang="en-IN" dirty="0"/>
              <a:t>:</a:t>
            </a:r>
          </a:p>
          <a:p>
            <a:pPr marL="514350" indent="-514350">
              <a:buFont typeface="+mj-lt"/>
              <a:buAutoNum type="arabicPeriod"/>
            </a:pPr>
            <a:r>
              <a:rPr lang="en-IN" dirty="0"/>
              <a:t>x := x + 5</a:t>
            </a:r>
          </a:p>
          <a:p>
            <a:pPr marL="514350" indent="-514350">
              <a:buFont typeface="+mj-lt"/>
              <a:buAutoNum type="arabicPeriod"/>
            </a:pPr>
            <a:r>
              <a:rPr lang="en-IN" dirty="0" err="1"/>
              <a:t>wp</a:t>
            </a:r>
            <a:r>
              <a:rPr lang="en-IN" dirty="0"/>
              <a:t>:</a:t>
            </a:r>
          </a:p>
          <a:p>
            <a:pPr marL="514350" indent="-514350">
              <a:buFont typeface="+mj-lt"/>
              <a:buAutoNum type="arabicPeriod"/>
            </a:pPr>
            <a:r>
              <a:rPr lang="en-IN" dirty="0"/>
              <a:t>x := x + 8</a:t>
            </a:r>
          </a:p>
          <a:p>
            <a:pPr marL="514350" indent="-514350">
              <a:buFont typeface="+mj-lt"/>
              <a:buAutoNum type="arabicPeriod"/>
            </a:pPr>
            <a:r>
              <a:rPr lang="en-IN" dirty="0" err="1"/>
              <a:t>wp</a:t>
            </a:r>
            <a:r>
              <a:rPr lang="en-IN" dirty="0"/>
              <a:t>:</a:t>
            </a:r>
          </a:p>
          <a:p>
            <a:pPr marL="514350" indent="-514350">
              <a:buFont typeface="+mj-lt"/>
              <a:buAutoNum type="arabicPeriod"/>
            </a:pPr>
            <a:r>
              <a:rPr lang="en-IN" dirty="0"/>
              <a:t>x := x + 10</a:t>
            </a:r>
          </a:p>
          <a:p>
            <a:pPr marL="0" indent="0">
              <a:buNone/>
            </a:pPr>
            <a:r>
              <a:rPr lang="en-IN" dirty="0"/>
              <a:t>Postcondition: x &gt;= 24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F492473-5466-7129-2C1F-C6642AF970ED}"/>
              </a:ext>
            </a:extLst>
          </p:cNvPr>
          <p:cNvSpPr txBox="1"/>
          <p:nvPr/>
        </p:nvSpPr>
        <p:spPr>
          <a:xfrm>
            <a:off x="6410632" y="2939845"/>
            <a:ext cx="4375355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What predicate, say P7, must be true at Line-7 that would make x == 24 true after the execution of Line-8 </a:t>
            </a:r>
            <a:r>
              <a:rPr lang="en-US" dirty="0">
                <a:solidFill>
                  <a:schemeClr val="accent1"/>
                </a:solidFill>
              </a:rPr>
              <a:t>x := x + 10</a:t>
            </a:r>
            <a:r>
              <a:rPr lang="en-US" dirty="0"/>
              <a:t>?</a:t>
            </a:r>
          </a:p>
          <a:p>
            <a:endParaRPr lang="en-US" dirty="0"/>
          </a:p>
          <a:p>
            <a:r>
              <a:rPr lang="en-US" dirty="0"/>
              <a:t>What predicate, say P5, must be true at Line-5 that would make P7 true after the execution of Line-6 </a:t>
            </a:r>
            <a:r>
              <a:rPr lang="en-US" dirty="0">
                <a:solidFill>
                  <a:schemeClr val="accent1"/>
                </a:solidFill>
              </a:rPr>
              <a:t>x := x + 8</a:t>
            </a:r>
            <a:r>
              <a:rPr lang="en-US" dirty="0"/>
              <a:t>?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266312319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100FBF1-B2CA-EEE6-2FC7-578976238C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Assignment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149DC3-B424-57D5-3A71-E1F9D054C3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IN" dirty="0"/>
              <a:t>Compute the weakest precondition before each statement.</a:t>
            </a:r>
          </a:p>
          <a:p>
            <a:pPr marL="514350" indent="-514350">
              <a:buFont typeface="+mj-lt"/>
              <a:buAutoNum type="arabicPeriod"/>
            </a:pPr>
            <a:r>
              <a:rPr lang="en-IN" dirty="0" err="1"/>
              <a:t>wp</a:t>
            </a:r>
            <a:r>
              <a:rPr lang="en-IN" dirty="0"/>
              <a:t>: x + 1 + 5 + 8 + 10 &gt;= 24      or x &gt;= 0</a:t>
            </a:r>
          </a:p>
          <a:p>
            <a:pPr marL="514350" indent="-514350">
              <a:buFont typeface="+mj-lt"/>
              <a:buAutoNum type="arabicPeriod"/>
            </a:pPr>
            <a:r>
              <a:rPr lang="en-IN" dirty="0"/>
              <a:t>x := x + 1</a:t>
            </a:r>
          </a:p>
          <a:p>
            <a:pPr marL="514350" indent="-514350">
              <a:buFont typeface="+mj-lt"/>
              <a:buAutoNum type="arabicPeriod"/>
            </a:pPr>
            <a:r>
              <a:rPr lang="en-IN" dirty="0" err="1"/>
              <a:t>wp</a:t>
            </a:r>
            <a:r>
              <a:rPr lang="en-IN" dirty="0"/>
              <a:t>: x + 5 + 8 + 10 &gt;= 24</a:t>
            </a:r>
          </a:p>
          <a:p>
            <a:pPr marL="514350" indent="-514350">
              <a:buFont typeface="+mj-lt"/>
              <a:buAutoNum type="arabicPeriod"/>
            </a:pPr>
            <a:r>
              <a:rPr lang="en-IN" dirty="0"/>
              <a:t>x := x + 5</a:t>
            </a:r>
          </a:p>
          <a:p>
            <a:pPr marL="514350" indent="-514350">
              <a:buFont typeface="+mj-lt"/>
              <a:buAutoNum type="arabicPeriod"/>
            </a:pPr>
            <a:r>
              <a:rPr lang="en-IN" dirty="0" err="1"/>
              <a:t>wp</a:t>
            </a:r>
            <a:r>
              <a:rPr lang="en-IN" dirty="0"/>
              <a:t>: x + 8 + 10 &gt;= 24</a:t>
            </a:r>
          </a:p>
          <a:p>
            <a:pPr marL="514350" indent="-514350">
              <a:buFont typeface="+mj-lt"/>
              <a:buAutoNum type="arabicPeriod"/>
            </a:pPr>
            <a:r>
              <a:rPr lang="en-IN" dirty="0"/>
              <a:t>x := x + 8</a:t>
            </a:r>
          </a:p>
          <a:p>
            <a:pPr marL="514350" indent="-514350">
              <a:buFont typeface="+mj-lt"/>
              <a:buAutoNum type="arabicPeriod"/>
            </a:pPr>
            <a:r>
              <a:rPr lang="en-IN" dirty="0" err="1"/>
              <a:t>wp</a:t>
            </a:r>
            <a:r>
              <a:rPr lang="en-IN" dirty="0"/>
              <a:t>: x + 10 &gt;= 24</a:t>
            </a:r>
          </a:p>
          <a:p>
            <a:pPr marL="514350" indent="-514350">
              <a:buFont typeface="+mj-lt"/>
              <a:buAutoNum type="arabicPeriod"/>
            </a:pPr>
            <a:r>
              <a:rPr lang="en-IN" dirty="0"/>
              <a:t>x := x + 10</a:t>
            </a:r>
          </a:p>
          <a:p>
            <a:pPr marL="0" indent="0">
              <a:buNone/>
            </a:pPr>
            <a:r>
              <a:rPr lang="en-IN" dirty="0"/>
              <a:t>Postcondition: x &gt;= 24</a:t>
            </a:r>
          </a:p>
        </p:txBody>
      </p:sp>
    </p:spTree>
    <p:extLst>
      <p:ext uri="{BB962C8B-B14F-4D97-AF65-F5344CB8AC3E}">
        <p14:creationId xmlns:p14="http://schemas.microsoft.com/office/powerpoint/2010/main" val="840993889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E395F9-79F0-9BAE-B4D3-900C28FA80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Assignment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3B2EAE-C4A6-AAE6-53A0-E2C066A7B53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Is there any precondition weaker than x &gt;= 0 possible at line-1 for the previous program that guarantees that the postcondition after line-8 holds?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93992610"/>
      </p:ext>
    </p:extLst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E395F9-79F0-9BAE-B4D3-900C28FA80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Assignment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F3B2EAE-C4A6-AAE6-53A0-E2C066A7B53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r>
                  <a:rPr lang="en-US" dirty="0"/>
                  <a:t>Is there any precondition weaker than x &gt;= 0 possible at line-1 for the previous program that guarantees that the postcondition after line-8 holds? </a:t>
                </a:r>
              </a:p>
              <a:p>
                <a:pPr lvl="1"/>
                <a:r>
                  <a:rPr lang="en-US" dirty="0"/>
                  <a:t>No</a:t>
                </a:r>
              </a:p>
              <a:p>
                <a:pPr lvl="1"/>
                <a:endParaRPr lang="en-US" dirty="0"/>
              </a:p>
              <a:p>
                <a:r>
                  <a:rPr lang="en-US" dirty="0"/>
                  <a:t>We can’t pick x == 0, as x == 0 is stronger than x &gt;= 0</a:t>
                </a:r>
              </a:p>
              <a:p>
                <a:pPr lvl="1"/>
                <a:r>
                  <a:rPr lang="en-US" dirty="0"/>
                  <a:t>i.e., x == 0 </a:t>
                </a:r>
                <a14:m>
                  <m:oMath xmlns:m="http://schemas.openxmlformats.org/officeDocument/2006/math">
                    <m:r>
                      <a:rPr lang="en-IN" b="0" i="1" smtClean="0">
                        <a:latin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en-IN" dirty="0"/>
                  <a:t> x &gt;= 0 is valid, but not the other way around</a:t>
                </a:r>
              </a:p>
              <a:p>
                <a:pPr lvl="1"/>
                <a:endParaRPr lang="en-IN" dirty="0"/>
              </a:p>
              <a:p>
                <a:pPr lvl="1"/>
                <a:endParaRPr lang="en-IN" dirty="0"/>
              </a:p>
              <a:p>
                <a:r>
                  <a:rPr lang="en-IN" dirty="0"/>
                  <a:t>We can’t pick x &gt;= -1 because, in this case, the postcondition will not hold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F3B2EAE-C4A6-AAE6-53A0-E2C066A7B53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3081" r="-928" b="-140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757735311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E395F9-79F0-9BAE-B4D3-900C28FA80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Assignment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F3B2EAE-C4A6-AAE6-53A0-E2C066A7B53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20000"/>
              </a:bodyPr>
              <a:lstStyle/>
              <a:p>
                <a:pPr marL="0" indent="0">
                  <a:buNone/>
                </a:pPr>
                <a:r>
                  <a:rPr lang="en-IN" dirty="0"/>
                  <a:t>Compute the weakest precondition for all statements in this swap logic.</a:t>
                </a:r>
              </a:p>
              <a:p>
                <a:pPr marL="514350" indent="-514350">
                  <a:buFont typeface="+mj-lt"/>
                  <a:buAutoNum type="arabicPeriod"/>
                </a:pPr>
                <a:r>
                  <a:rPr lang="en-IN" dirty="0" err="1"/>
                  <a:t>wp</a:t>
                </a:r>
                <a:r>
                  <a:rPr lang="en-IN" dirty="0"/>
                  <a:t>:</a:t>
                </a:r>
              </a:p>
              <a:p>
                <a:pPr marL="514350" indent="-514350">
                  <a:buFont typeface="+mj-lt"/>
                  <a:buAutoNum type="arabicPeriod"/>
                </a:pPr>
                <a:r>
                  <a:rPr lang="en-IN" dirty="0" err="1"/>
                  <a:t>tmp</a:t>
                </a:r>
                <a:r>
                  <a:rPr lang="en-IN" dirty="0"/>
                  <a:t> := x</a:t>
                </a:r>
              </a:p>
              <a:p>
                <a:pPr marL="514350" indent="-514350">
                  <a:buFont typeface="+mj-lt"/>
                  <a:buAutoNum type="arabicPeriod"/>
                </a:pPr>
                <a:r>
                  <a:rPr lang="en-IN" dirty="0" err="1"/>
                  <a:t>wp</a:t>
                </a:r>
                <a:r>
                  <a:rPr lang="en-IN" dirty="0"/>
                  <a:t>:</a:t>
                </a:r>
              </a:p>
              <a:p>
                <a:pPr marL="514350" indent="-514350">
                  <a:buFont typeface="+mj-lt"/>
                  <a:buAutoNum type="arabicPeriod"/>
                </a:pPr>
                <a:r>
                  <a:rPr lang="en-IN" dirty="0"/>
                  <a:t>x := y</a:t>
                </a:r>
              </a:p>
              <a:p>
                <a:pPr marL="514350" indent="-514350">
                  <a:buFont typeface="+mj-lt"/>
                  <a:buAutoNum type="arabicPeriod"/>
                </a:pPr>
                <a:r>
                  <a:rPr lang="en-IN" dirty="0" err="1"/>
                  <a:t>wp</a:t>
                </a:r>
                <a:r>
                  <a:rPr lang="en-IN" dirty="0"/>
                  <a:t>:</a:t>
                </a:r>
              </a:p>
              <a:p>
                <a:pPr marL="514350" indent="-514350">
                  <a:buFont typeface="+mj-lt"/>
                  <a:buAutoNum type="arabicPeriod"/>
                </a:pPr>
                <a:r>
                  <a:rPr lang="en-IN" dirty="0"/>
                  <a:t>y := </a:t>
                </a:r>
                <a:r>
                  <a:rPr lang="en-IN" dirty="0" err="1"/>
                  <a:t>tmp</a:t>
                </a:r>
                <a:endParaRPr lang="en-IN" dirty="0"/>
              </a:p>
              <a:p>
                <a:pPr marL="0" indent="0">
                  <a:buNone/>
                </a:pPr>
                <a:r>
                  <a:rPr lang="en-IN" dirty="0"/>
                  <a:t>postcondition: x == 10 &amp;&amp; y == 20</a:t>
                </a:r>
              </a:p>
              <a:p>
                <a:pPr marL="0" indent="0">
                  <a:buNone/>
                </a:pPr>
                <a:endParaRPr lang="en-IN" dirty="0"/>
              </a:p>
              <a:p>
                <a:pPr marL="0" indent="0">
                  <a:buNone/>
                </a:pPr>
                <a:r>
                  <a:rPr lang="en-IN" dirty="0"/>
                  <a:t>(Notice that we are using </a:t>
                </a:r>
                <a:r>
                  <a:rPr lang="en-IN" dirty="0">
                    <a:solidFill>
                      <a:schemeClr val="accent1"/>
                    </a:solidFill>
                  </a:rPr>
                  <a:t>&amp;&amp; or </a:t>
                </a:r>
                <a14:m>
                  <m:oMath xmlns:m="http://schemas.openxmlformats.org/officeDocument/2006/math">
                    <m:r>
                      <a:rPr lang="en-IN" b="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∧</m:t>
                    </m:r>
                  </m:oMath>
                </a14:m>
                <a:r>
                  <a:rPr lang="en-IN" dirty="0"/>
                  <a:t>, </a:t>
                </a:r>
                <a14:m>
                  <m:oMath xmlns:m="http://schemas.openxmlformats.org/officeDocument/2006/math">
                    <m:r>
                      <a:rPr lang="en-IN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IN" dirty="0">
                    <a:solidFill>
                      <a:srgbClr val="FF0000"/>
                    </a:solidFill>
                  </a:rPr>
                  <a:t> or </a:t>
                </a:r>
                <a14:m>
                  <m:oMath xmlns:m="http://schemas.openxmlformats.org/officeDocument/2006/math">
                    <m:r>
                      <a:rPr lang="en-IN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==</m:t>
                    </m:r>
                  </m:oMath>
                </a14:m>
                <a:r>
                  <a:rPr lang="en-IN" dirty="0"/>
                  <a:t>, etc. interchangeably in the predicates.)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F3B2EAE-C4A6-AAE6-53A0-E2C066A7B53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101" t="-3501" b="-2661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>
            <a:extLst>
              <a:ext uri="{FF2B5EF4-FFF2-40B4-BE49-F238E27FC236}">
                <a16:creationId xmlns:a16="http://schemas.microsoft.com/office/drawing/2014/main" id="{40055F91-10D3-87DA-7701-DB9B84759F15}"/>
              </a:ext>
            </a:extLst>
          </p:cNvPr>
          <p:cNvSpPr txBox="1"/>
          <p:nvPr/>
        </p:nvSpPr>
        <p:spPr>
          <a:xfrm>
            <a:off x="6410632" y="2536722"/>
            <a:ext cx="4375355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What predicate, say P5, must be true at Line-5 that would make </a:t>
            </a:r>
            <a:r>
              <a:rPr lang="en-US" dirty="0">
                <a:solidFill>
                  <a:schemeClr val="accent1"/>
                </a:solidFill>
              </a:rPr>
              <a:t>x == 10 &amp;&amp; y == 20</a:t>
            </a:r>
            <a:r>
              <a:rPr lang="en-US" dirty="0"/>
              <a:t> true after the execution of Line-6 </a:t>
            </a:r>
            <a:r>
              <a:rPr lang="en-US" dirty="0">
                <a:solidFill>
                  <a:schemeClr val="accent1"/>
                </a:solidFill>
              </a:rPr>
              <a:t>y := </a:t>
            </a:r>
            <a:r>
              <a:rPr lang="en-US" dirty="0" err="1">
                <a:solidFill>
                  <a:schemeClr val="accent1"/>
                </a:solidFill>
              </a:rPr>
              <a:t>tmp</a:t>
            </a:r>
            <a:r>
              <a:rPr lang="en-US" dirty="0"/>
              <a:t>?</a:t>
            </a:r>
          </a:p>
          <a:p>
            <a:endParaRPr lang="en-US" dirty="0"/>
          </a:p>
          <a:p>
            <a:r>
              <a:rPr lang="en-US" dirty="0"/>
              <a:t>What predicate, say P3, must be true at Line-3 that would make P5 true after the execution of Line-4 </a:t>
            </a:r>
            <a:r>
              <a:rPr lang="en-US" dirty="0">
                <a:solidFill>
                  <a:schemeClr val="accent1"/>
                </a:solidFill>
              </a:rPr>
              <a:t>x := y</a:t>
            </a:r>
            <a:r>
              <a:rPr lang="en-US" dirty="0"/>
              <a:t>? 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922213727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8E395F9-79F0-9BAE-B4D3-900C28FA80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Assignment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F3B2EAE-C4A6-AAE6-53A0-E2C066A7B53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 lnSpcReduction="20000"/>
              </a:bodyPr>
              <a:lstStyle/>
              <a:p>
                <a:pPr marL="0" indent="0">
                  <a:buNone/>
                </a:pPr>
                <a:r>
                  <a:rPr lang="en-IN" dirty="0"/>
                  <a:t>Compute the weakest precondition for all statements in this swap logic.</a:t>
                </a:r>
              </a:p>
              <a:p>
                <a:pPr marL="514350" indent="-514350">
                  <a:buFont typeface="+mj-lt"/>
                  <a:buAutoNum type="arabicPeriod"/>
                </a:pPr>
                <a:r>
                  <a:rPr lang="en-IN" dirty="0" err="1"/>
                  <a:t>wp</a:t>
                </a:r>
                <a:r>
                  <a:rPr lang="en-IN" dirty="0"/>
                  <a:t>: y == 10 &amp;&amp; x == 20</a:t>
                </a:r>
              </a:p>
              <a:p>
                <a:pPr marL="514350" indent="-514350">
                  <a:buFont typeface="+mj-lt"/>
                  <a:buAutoNum type="arabicPeriod"/>
                </a:pPr>
                <a:r>
                  <a:rPr lang="en-IN" dirty="0" err="1"/>
                  <a:t>tmp</a:t>
                </a:r>
                <a:r>
                  <a:rPr lang="en-IN" dirty="0"/>
                  <a:t> := x</a:t>
                </a:r>
              </a:p>
              <a:p>
                <a:pPr marL="514350" indent="-514350">
                  <a:buFont typeface="+mj-lt"/>
                  <a:buAutoNum type="arabicPeriod"/>
                </a:pPr>
                <a:r>
                  <a:rPr lang="en-IN" dirty="0" err="1"/>
                  <a:t>wp</a:t>
                </a:r>
                <a:r>
                  <a:rPr lang="en-IN" dirty="0"/>
                  <a:t>: y == 10 &amp;&amp; </a:t>
                </a:r>
                <a:r>
                  <a:rPr lang="en-IN" dirty="0" err="1"/>
                  <a:t>tmp</a:t>
                </a:r>
                <a:r>
                  <a:rPr lang="en-IN" dirty="0"/>
                  <a:t> == 20</a:t>
                </a:r>
              </a:p>
              <a:p>
                <a:pPr marL="514350" indent="-514350">
                  <a:buFont typeface="+mj-lt"/>
                  <a:buAutoNum type="arabicPeriod"/>
                </a:pPr>
                <a:r>
                  <a:rPr lang="en-IN" dirty="0"/>
                  <a:t>x := y</a:t>
                </a:r>
              </a:p>
              <a:p>
                <a:pPr marL="514350" indent="-514350">
                  <a:buFont typeface="+mj-lt"/>
                  <a:buAutoNum type="arabicPeriod"/>
                </a:pPr>
                <a:r>
                  <a:rPr lang="en-IN" dirty="0" err="1"/>
                  <a:t>wp</a:t>
                </a:r>
                <a:r>
                  <a:rPr lang="en-IN" dirty="0"/>
                  <a:t>: x == 10 &amp;&amp; </a:t>
                </a:r>
                <a:r>
                  <a:rPr lang="en-IN" dirty="0" err="1"/>
                  <a:t>tmp</a:t>
                </a:r>
                <a:r>
                  <a:rPr lang="en-IN" dirty="0"/>
                  <a:t> == 20</a:t>
                </a:r>
              </a:p>
              <a:p>
                <a:pPr marL="514350" indent="-514350">
                  <a:buFont typeface="+mj-lt"/>
                  <a:buAutoNum type="arabicPeriod"/>
                </a:pPr>
                <a:r>
                  <a:rPr lang="en-IN" dirty="0"/>
                  <a:t>y := </a:t>
                </a:r>
                <a:r>
                  <a:rPr lang="en-IN" dirty="0" err="1"/>
                  <a:t>tmp</a:t>
                </a:r>
                <a:endParaRPr lang="en-IN" dirty="0"/>
              </a:p>
              <a:p>
                <a:pPr marL="0" indent="0">
                  <a:buNone/>
                </a:pPr>
                <a:r>
                  <a:rPr lang="en-IN" dirty="0"/>
                  <a:t>postcondition: x == 10 &amp;&amp; y == 20</a:t>
                </a:r>
              </a:p>
              <a:p>
                <a:pPr marL="0" indent="0">
                  <a:buNone/>
                </a:pPr>
                <a:endParaRPr lang="en-IN" dirty="0"/>
              </a:p>
              <a:p>
                <a:pPr marL="0" indent="0">
                  <a:buNone/>
                </a:pPr>
                <a:r>
                  <a:rPr lang="en-IN" dirty="0"/>
                  <a:t>(Notice that we are using </a:t>
                </a:r>
                <a:r>
                  <a:rPr lang="en-IN" dirty="0">
                    <a:solidFill>
                      <a:schemeClr val="accent1"/>
                    </a:solidFill>
                  </a:rPr>
                  <a:t>&amp;&amp; or </a:t>
                </a:r>
                <a14:m>
                  <m:oMath xmlns:m="http://schemas.openxmlformats.org/officeDocument/2006/math">
                    <m:r>
                      <a:rPr lang="en-IN" b="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∧</m:t>
                    </m:r>
                  </m:oMath>
                </a14:m>
                <a:r>
                  <a:rPr lang="en-IN" dirty="0"/>
                  <a:t>, </a:t>
                </a:r>
                <a14:m>
                  <m:oMath xmlns:m="http://schemas.openxmlformats.org/officeDocument/2006/math">
                    <m:r>
                      <a:rPr lang="en-IN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r>
                  <a:rPr lang="en-IN" dirty="0">
                    <a:solidFill>
                      <a:srgbClr val="FF0000"/>
                    </a:solidFill>
                  </a:rPr>
                  <a:t> or </a:t>
                </a:r>
                <a14:m>
                  <m:oMath xmlns:m="http://schemas.openxmlformats.org/officeDocument/2006/math">
                    <m:r>
                      <a:rPr lang="en-IN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==</m:t>
                    </m:r>
                  </m:oMath>
                </a14:m>
                <a:r>
                  <a:rPr lang="en-IN" dirty="0"/>
                  <a:t>, etc. interchangeably in the predicates.)</a:t>
                </a:r>
              </a:p>
              <a:p>
                <a:pPr marL="0" indent="0">
                  <a:buNone/>
                </a:pPr>
                <a:endParaRPr lang="en-IN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F3B2EAE-C4A6-AAE6-53A0-E2C066A7B53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101" t="-3501" b="-2661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93055202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DFE84D-D954-B466-89A8-C74DB462BD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Formula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9BEF443-1742-7B1F-4E2B-9B23FF609F0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Let’s define WP[S, Q] to denote the weakest precondition of S with respect to the postcondition Q.</a:t>
            </a:r>
          </a:p>
          <a:p>
            <a:endParaRPr lang="en-IN" dirty="0"/>
          </a:p>
          <a:p>
            <a:pPr marL="0" indent="0">
              <a:buNone/>
            </a:pPr>
            <a:r>
              <a:rPr lang="en-IN" dirty="0"/>
              <a:t>WP[x := E, Q] = Q[x := E]</a:t>
            </a:r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r>
              <a:rPr lang="en-IN" dirty="0"/>
              <a:t>Here, Q[x := E] is the resulting predicate after replacing all </a:t>
            </a:r>
            <a:r>
              <a:rPr lang="en-IN" dirty="0">
                <a:solidFill>
                  <a:schemeClr val="accent1"/>
                </a:solidFill>
              </a:rPr>
              <a:t>free</a:t>
            </a:r>
            <a:r>
              <a:rPr lang="en-IN" dirty="0"/>
              <a:t> occurrences of x in Q with E.</a:t>
            </a:r>
          </a:p>
        </p:txBody>
      </p:sp>
    </p:spTree>
    <p:extLst>
      <p:ext uri="{BB962C8B-B14F-4D97-AF65-F5344CB8AC3E}">
        <p14:creationId xmlns:p14="http://schemas.microsoft.com/office/powerpoint/2010/main" val="470339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341B3A-A5EF-07C0-52E1-E7A6121E8B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if-then-else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2669D5-6085-25C2-1DB4-2EB64E1E72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IN" dirty="0"/>
              <a:t>Compute the weakest precondition for all statements</a:t>
            </a:r>
          </a:p>
          <a:p>
            <a:pPr marL="0" indent="0">
              <a:buNone/>
            </a:pPr>
            <a:endParaRPr lang="en-IN" dirty="0"/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633D3580-1272-4BFE-A008-B5C6237C7F2C}"/>
              </a:ext>
            </a:extLst>
          </p:cNvPr>
          <p:cNvSpPr txBox="1"/>
          <p:nvPr/>
        </p:nvSpPr>
        <p:spPr>
          <a:xfrm>
            <a:off x="1494503" y="2507227"/>
            <a:ext cx="5889523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IN" dirty="0"/>
              <a:t>wp1: </a:t>
            </a:r>
          </a:p>
          <a:p>
            <a:pPr marL="342900" indent="-342900">
              <a:buFont typeface="+mj-lt"/>
              <a:buAutoNum type="arabicPeriod"/>
            </a:pPr>
            <a:r>
              <a:rPr lang="en-IN" dirty="0"/>
              <a:t>if x &lt; 3 {</a:t>
            </a:r>
          </a:p>
          <a:p>
            <a:pPr marL="342900" indent="-342900">
              <a:buFont typeface="+mj-lt"/>
              <a:buAutoNum type="arabicPeriod"/>
            </a:pPr>
            <a:r>
              <a:rPr lang="en-IN" dirty="0"/>
              <a:t>   wp2:</a:t>
            </a:r>
          </a:p>
          <a:p>
            <a:pPr marL="342900" indent="-342900">
              <a:buFont typeface="+mj-lt"/>
              <a:buAutoNum type="arabicPeriod"/>
            </a:pPr>
            <a:r>
              <a:rPr lang="en-IN" dirty="0"/>
              <a:t>   x := x + 1;</a:t>
            </a:r>
          </a:p>
          <a:p>
            <a:pPr marL="342900" indent="-342900">
              <a:buFont typeface="+mj-lt"/>
              <a:buAutoNum type="arabicPeriod"/>
            </a:pPr>
            <a:r>
              <a:rPr lang="en-IN" dirty="0"/>
              <a:t>   wp3:</a:t>
            </a:r>
          </a:p>
          <a:p>
            <a:pPr marL="342900" indent="-342900">
              <a:buFont typeface="+mj-lt"/>
              <a:buAutoNum type="arabicPeriod"/>
            </a:pPr>
            <a:r>
              <a:rPr lang="en-IN" dirty="0"/>
              <a:t>   y := 10;</a:t>
            </a:r>
          </a:p>
          <a:p>
            <a:pPr marL="342900" indent="-342900">
              <a:buFont typeface="+mj-lt"/>
              <a:buAutoNum type="arabicPeriod"/>
            </a:pPr>
            <a:r>
              <a:rPr lang="en-IN" dirty="0"/>
              <a:t>   wp4:</a:t>
            </a:r>
          </a:p>
          <a:p>
            <a:pPr marL="342900" indent="-342900">
              <a:buFont typeface="+mj-lt"/>
              <a:buAutoNum type="arabicPeriod"/>
            </a:pPr>
            <a:r>
              <a:rPr lang="en-IN" dirty="0"/>
              <a:t>}</a:t>
            </a:r>
          </a:p>
          <a:p>
            <a:pPr marL="342900" indent="-342900">
              <a:buFont typeface="+mj-lt"/>
              <a:buAutoNum type="arabicPeriod"/>
            </a:pPr>
            <a:r>
              <a:rPr lang="en-IN" dirty="0"/>
              <a:t>else {</a:t>
            </a:r>
          </a:p>
          <a:p>
            <a:pPr marL="342900" indent="-342900">
              <a:buFont typeface="+mj-lt"/>
              <a:buAutoNum type="arabicPeriod"/>
            </a:pPr>
            <a:r>
              <a:rPr lang="en-IN" dirty="0"/>
              <a:t>   wp5:</a:t>
            </a:r>
          </a:p>
          <a:p>
            <a:pPr marL="342900" indent="-342900">
              <a:buFont typeface="+mj-lt"/>
              <a:buAutoNum type="arabicPeriod"/>
            </a:pPr>
            <a:r>
              <a:rPr lang="en-IN" dirty="0"/>
              <a:t>   y := x;</a:t>
            </a:r>
          </a:p>
          <a:p>
            <a:pPr marL="342900" indent="-342900">
              <a:buFont typeface="+mj-lt"/>
              <a:buAutoNum type="arabicPeriod"/>
            </a:pPr>
            <a:r>
              <a:rPr lang="en-IN" dirty="0"/>
              <a:t>   wp6: </a:t>
            </a:r>
          </a:p>
          <a:p>
            <a:pPr marL="342900" indent="-342900">
              <a:buFont typeface="+mj-lt"/>
              <a:buAutoNum type="arabicPeriod"/>
            </a:pPr>
            <a:r>
              <a:rPr lang="en-IN" dirty="0"/>
              <a:t>}</a:t>
            </a:r>
          </a:p>
          <a:p>
            <a:r>
              <a:rPr lang="en-IN" dirty="0"/>
              <a:t>Postcondition:  x + y == 100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334DA222-792D-F53E-C98A-751A05F6CD3B}"/>
              </a:ext>
            </a:extLst>
          </p:cNvPr>
          <p:cNvSpPr txBox="1"/>
          <p:nvPr/>
        </p:nvSpPr>
        <p:spPr>
          <a:xfrm>
            <a:off x="6754762" y="2261418"/>
            <a:ext cx="4375355" cy="427809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What value of wp6 makes </a:t>
            </a:r>
            <a:r>
              <a:rPr lang="en-US" sz="1600" dirty="0">
                <a:solidFill>
                  <a:schemeClr val="accent1"/>
                </a:solidFill>
              </a:rPr>
              <a:t>x + y == 100</a:t>
            </a:r>
            <a:r>
              <a:rPr lang="en-US" sz="1600" dirty="0"/>
              <a:t> true after the execution of Line-13?</a:t>
            </a:r>
          </a:p>
          <a:p>
            <a:endParaRPr lang="en-US" sz="1600" dirty="0"/>
          </a:p>
          <a:p>
            <a:r>
              <a:rPr lang="en-US" sz="1600" dirty="0"/>
              <a:t>What value of wp5 makes wp6 true after the  execution of Line-11?</a:t>
            </a:r>
          </a:p>
          <a:p>
            <a:endParaRPr lang="en-US" sz="1600" dirty="0"/>
          </a:p>
          <a:p>
            <a:r>
              <a:rPr lang="en-US" sz="1600" dirty="0"/>
              <a:t>What value of wp4 makes </a:t>
            </a:r>
            <a:r>
              <a:rPr lang="en-US" sz="1600" dirty="0">
                <a:solidFill>
                  <a:schemeClr val="accent1"/>
                </a:solidFill>
              </a:rPr>
              <a:t>x + y == 100</a:t>
            </a:r>
            <a:r>
              <a:rPr lang="en-US" sz="1600" dirty="0"/>
              <a:t> true after the execution of Line-8?</a:t>
            </a:r>
          </a:p>
          <a:p>
            <a:endParaRPr lang="en-US" sz="1600" dirty="0"/>
          </a:p>
          <a:p>
            <a:r>
              <a:rPr lang="en-US" sz="1600" dirty="0"/>
              <a:t>What value of wp3 makes wp4 true after the execution of Line-6?</a:t>
            </a:r>
          </a:p>
          <a:p>
            <a:endParaRPr lang="en-US" sz="1600" dirty="0"/>
          </a:p>
          <a:p>
            <a:r>
              <a:rPr lang="en-US" sz="1600" dirty="0"/>
              <a:t>What value of wp2 makes wp3 true after the execution of Line-4?</a:t>
            </a:r>
          </a:p>
          <a:p>
            <a:endParaRPr lang="en-US" sz="1600" dirty="0"/>
          </a:p>
          <a:p>
            <a:r>
              <a:rPr lang="en-US" sz="1600" dirty="0"/>
              <a:t>What value of wp1 makes wp2 or wp5 true after the execution of Line-2?</a:t>
            </a:r>
          </a:p>
        </p:txBody>
      </p:sp>
    </p:spTree>
    <p:extLst>
      <p:ext uri="{BB962C8B-B14F-4D97-AF65-F5344CB8AC3E}">
        <p14:creationId xmlns:p14="http://schemas.microsoft.com/office/powerpoint/2010/main" val="3280758564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341B3A-A5EF-07C0-52E1-E7A6121E8B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if-then-else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2669D5-6085-25C2-1DB4-2EB64E1E72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IN" dirty="0"/>
              <a:t>Compute the weakest precondition for all statements</a:t>
            </a:r>
          </a:p>
          <a:p>
            <a:pPr marL="0" indent="0">
              <a:buNone/>
            </a:pPr>
            <a:endParaRPr lang="en-IN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633D3580-1272-4BFE-A008-B5C6237C7F2C}"/>
                  </a:ext>
                </a:extLst>
              </p:cNvPr>
              <p:cNvSpPr txBox="1"/>
              <p:nvPr/>
            </p:nvSpPr>
            <p:spPr>
              <a:xfrm>
                <a:off x="963560" y="2389240"/>
                <a:ext cx="8416414" cy="40626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Font typeface="+mj-lt"/>
                  <a:buAutoNum type="arabicPeriod"/>
                </a:pPr>
                <a:r>
                  <a:rPr lang="en-IN" sz="2400" dirty="0"/>
                  <a:t>wp1: </a:t>
                </a:r>
                <a:r>
                  <a:rPr lang="en-IN" sz="2400" dirty="0">
                    <a:solidFill>
                      <a:schemeClr val="accent1"/>
                    </a:solidFill>
                  </a:rPr>
                  <a:t>(x &lt; 3 </a:t>
                </a:r>
                <a14:m>
                  <m:oMath xmlns:m="http://schemas.openxmlformats.org/officeDocument/2006/math">
                    <m:r>
                      <a:rPr lang="en-IN" sz="2400" b="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∧</m:t>
                    </m:r>
                  </m:oMath>
                </a14:m>
                <a:r>
                  <a:rPr lang="en-IN" sz="2400" dirty="0">
                    <a:solidFill>
                      <a:schemeClr val="accent1"/>
                    </a:solidFill>
                  </a:rPr>
                  <a:t> x + 1 + 10 == 100) </a:t>
                </a:r>
                <a14:m>
                  <m:oMath xmlns:m="http://schemas.openxmlformats.org/officeDocument/2006/math">
                    <m:r>
                      <a:rPr lang="en-IN" sz="2400" b="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∨</m:t>
                    </m:r>
                  </m:oMath>
                </a14:m>
                <a:r>
                  <a:rPr lang="en-IN" sz="2400" dirty="0">
                    <a:solidFill>
                      <a:schemeClr val="accent1"/>
                    </a:solidFill>
                  </a:rPr>
                  <a:t>  (x &gt;= 3 </a:t>
                </a:r>
                <a14:m>
                  <m:oMath xmlns:m="http://schemas.openxmlformats.org/officeDocument/2006/math">
                    <m:r>
                      <a:rPr lang="en-IN" sz="2400" i="1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∧</m:t>
                    </m:r>
                  </m:oMath>
                </a14:m>
                <a:r>
                  <a:rPr lang="en-IN" sz="2400" dirty="0">
                    <a:solidFill>
                      <a:schemeClr val="accent1"/>
                    </a:solidFill>
                  </a:rPr>
                  <a:t> x + x == 100) </a:t>
                </a:r>
                <a:endParaRPr lang="en-IN" sz="2400" dirty="0"/>
              </a:p>
              <a:p>
                <a:pPr marL="342900" indent="-342900">
                  <a:buFont typeface="+mj-lt"/>
                  <a:buAutoNum type="arabicPeriod"/>
                </a:pPr>
                <a:r>
                  <a:rPr lang="en-IN" dirty="0"/>
                  <a:t>if x &lt; 3 {</a:t>
                </a:r>
              </a:p>
              <a:p>
                <a:pPr marL="342900" indent="-342900">
                  <a:buFont typeface="+mj-lt"/>
                  <a:buAutoNum type="arabicPeriod"/>
                </a:pPr>
                <a:r>
                  <a:rPr lang="en-IN" dirty="0"/>
                  <a:t>   wp2: x + 1 + 10 == 100</a:t>
                </a:r>
              </a:p>
              <a:p>
                <a:pPr marL="342900" indent="-342900">
                  <a:buFont typeface="+mj-lt"/>
                  <a:buAutoNum type="arabicPeriod"/>
                </a:pPr>
                <a:r>
                  <a:rPr lang="en-IN" dirty="0"/>
                  <a:t>   x := x + 1;</a:t>
                </a:r>
              </a:p>
              <a:p>
                <a:pPr marL="342900" indent="-342900">
                  <a:buFont typeface="+mj-lt"/>
                  <a:buAutoNum type="arabicPeriod"/>
                </a:pPr>
                <a:r>
                  <a:rPr lang="en-IN" dirty="0"/>
                  <a:t>   wp3: x + 10 == 100</a:t>
                </a:r>
              </a:p>
              <a:p>
                <a:pPr marL="342900" indent="-342900">
                  <a:buFont typeface="+mj-lt"/>
                  <a:buAutoNum type="arabicPeriod"/>
                </a:pPr>
                <a:r>
                  <a:rPr lang="en-IN" dirty="0"/>
                  <a:t>   y := 10;</a:t>
                </a:r>
              </a:p>
              <a:p>
                <a:pPr marL="342900" indent="-342900">
                  <a:buFont typeface="+mj-lt"/>
                  <a:buAutoNum type="arabicPeriod"/>
                </a:pPr>
                <a:r>
                  <a:rPr lang="en-IN" dirty="0"/>
                  <a:t>   wp4: x + y == 100</a:t>
                </a:r>
              </a:p>
              <a:p>
                <a:pPr marL="342900" indent="-342900">
                  <a:buFont typeface="+mj-lt"/>
                  <a:buAutoNum type="arabicPeriod"/>
                </a:pPr>
                <a:r>
                  <a:rPr lang="en-IN" dirty="0"/>
                  <a:t>}</a:t>
                </a:r>
              </a:p>
              <a:p>
                <a:pPr marL="342900" indent="-342900">
                  <a:buFont typeface="+mj-lt"/>
                  <a:buAutoNum type="arabicPeriod"/>
                </a:pPr>
                <a:r>
                  <a:rPr lang="en-IN" dirty="0"/>
                  <a:t>else {</a:t>
                </a:r>
              </a:p>
              <a:p>
                <a:pPr marL="342900" indent="-342900">
                  <a:buFont typeface="+mj-lt"/>
                  <a:buAutoNum type="arabicPeriod"/>
                </a:pPr>
                <a:r>
                  <a:rPr lang="en-IN" dirty="0"/>
                  <a:t>   wp5:  x + x == 100</a:t>
                </a:r>
              </a:p>
              <a:p>
                <a:pPr marL="342900" indent="-342900">
                  <a:buFont typeface="+mj-lt"/>
                  <a:buAutoNum type="arabicPeriod"/>
                </a:pPr>
                <a:r>
                  <a:rPr lang="en-IN" dirty="0"/>
                  <a:t>   y := x;</a:t>
                </a:r>
              </a:p>
              <a:p>
                <a:pPr marL="342900" indent="-342900">
                  <a:buFont typeface="+mj-lt"/>
                  <a:buAutoNum type="arabicPeriod"/>
                </a:pPr>
                <a:r>
                  <a:rPr lang="en-IN" dirty="0"/>
                  <a:t>   wp6: x + y == 100</a:t>
                </a:r>
              </a:p>
              <a:p>
                <a:pPr marL="342900" indent="-342900">
                  <a:buFont typeface="+mj-lt"/>
                  <a:buAutoNum type="arabicPeriod"/>
                </a:pPr>
                <a:r>
                  <a:rPr lang="en-IN" dirty="0"/>
                  <a:t>}</a:t>
                </a:r>
              </a:p>
              <a:p>
                <a:r>
                  <a:rPr lang="en-IN" dirty="0"/>
                  <a:t>Postcondition:  x + y == 100</a:t>
                </a: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633D3580-1272-4BFE-A008-B5C6237C7F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3560" y="2389240"/>
                <a:ext cx="8416414" cy="4062651"/>
              </a:xfrm>
              <a:prstGeom prst="rect">
                <a:avLst/>
              </a:prstGeom>
              <a:blipFill>
                <a:blip r:embed="rId2"/>
                <a:stretch>
                  <a:fillRect l="-1159" t="-1351" b="-1502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57707300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7341B3A-A5EF-07C0-52E1-E7A6121E8BF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if-then-else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62669D5-6085-25C2-1DB4-2EB64E1E72B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endParaRPr lang="en-IN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633D3580-1272-4BFE-A008-B5C6237C7F2C}"/>
                  </a:ext>
                </a:extLst>
              </p:cNvPr>
              <p:cNvSpPr txBox="1"/>
              <p:nvPr/>
            </p:nvSpPr>
            <p:spPr>
              <a:xfrm>
                <a:off x="1494503" y="2202426"/>
                <a:ext cx="7580671" cy="406265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Font typeface="+mj-lt"/>
                  <a:buAutoNum type="arabicPeriod"/>
                </a:pPr>
                <a:r>
                  <a:rPr lang="en-IN" sz="2400" dirty="0">
                    <a:solidFill>
                      <a:schemeClr val="accent1"/>
                    </a:solidFill>
                  </a:rPr>
                  <a:t>wp1: (x &lt; 3 </a:t>
                </a:r>
                <a14:m>
                  <m:oMath xmlns:m="http://schemas.openxmlformats.org/officeDocument/2006/math">
                    <m:r>
                      <a:rPr lang="en-IN" sz="2400" b="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en-IN" sz="2400" dirty="0">
                    <a:solidFill>
                      <a:schemeClr val="accent1"/>
                    </a:solidFill>
                  </a:rPr>
                  <a:t> x + 1 + 10 == 100) </a:t>
                </a:r>
                <a14:m>
                  <m:oMath xmlns:m="http://schemas.openxmlformats.org/officeDocument/2006/math">
                    <m:r>
                      <a:rPr lang="en-IN" sz="2400" b="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∧</m:t>
                    </m:r>
                  </m:oMath>
                </a14:m>
                <a:r>
                  <a:rPr lang="en-IN" sz="2400" dirty="0">
                    <a:solidFill>
                      <a:schemeClr val="accent1"/>
                    </a:solidFill>
                  </a:rPr>
                  <a:t> (x &gt;= 3 </a:t>
                </a:r>
                <a14:m>
                  <m:oMath xmlns:m="http://schemas.openxmlformats.org/officeDocument/2006/math">
                    <m:r>
                      <a:rPr lang="en-IN" sz="2400" b="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en-IN" sz="2400" dirty="0">
                    <a:solidFill>
                      <a:schemeClr val="accent1"/>
                    </a:solidFill>
                  </a:rPr>
                  <a:t> x + x == 100)</a:t>
                </a:r>
                <a:r>
                  <a:rPr lang="en-IN" sz="2400" dirty="0"/>
                  <a:t> </a:t>
                </a:r>
              </a:p>
              <a:p>
                <a:pPr marL="342900" indent="-342900">
                  <a:buFont typeface="+mj-lt"/>
                  <a:buAutoNum type="arabicPeriod"/>
                </a:pPr>
                <a:r>
                  <a:rPr lang="en-IN" dirty="0"/>
                  <a:t>if x &lt; 3 {</a:t>
                </a:r>
              </a:p>
              <a:p>
                <a:pPr marL="342900" indent="-342900">
                  <a:buFont typeface="+mj-lt"/>
                  <a:buAutoNum type="arabicPeriod"/>
                </a:pPr>
                <a:r>
                  <a:rPr lang="en-IN" dirty="0"/>
                  <a:t>   wp2: x + 1 + 10 == 100</a:t>
                </a:r>
              </a:p>
              <a:p>
                <a:pPr marL="342900" indent="-342900">
                  <a:buFont typeface="+mj-lt"/>
                  <a:buAutoNum type="arabicPeriod"/>
                </a:pPr>
                <a:r>
                  <a:rPr lang="en-IN" dirty="0"/>
                  <a:t>   x := x + 1;</a:t>
                </a:r>
              </a:p>
              <a:p>
                <a:pPr marL="342900" indent="-342900">
                  <a:buFont typeface="+mj-lt"/>
                  <a:buAutoNum type="arabicPeriod"/>
                </a:pPr>
                <a:r>
                  <a:rPr lang="en-IN" dirty="0"/>
                  <a:t>   wp3: x + 10 == 100</a:t>
                </a:r>
              </a:p>
              <a:p>
                <a:pPr marL="342900" indent="-342900">
                  <a:buFont typeface="+mj-lt"/>
                  <a:buAutoNum type="arabicPeriod"/>
                </a:pPr>
                <a:r>
                  <a:rPr lang="en-IN" dirty="0"/>
                  <a:t>   y := 10;</a:t>
                </a:r>
              </a:p>
              <a:p>
                <a:pPr marL="342900" indent="-342900">
                  <a:buFont typeface="+mj-lt"/>
                  <a:buAutoNum type="arabicPeriod"/>
                </a:pPr>
                <a:r>
                  <a:rPr lang="en-IN" dirty="0"/>
                  <a:t>   wp4: x + y == 100</a:t>
                </a:r>
              </a:p>
              <a:p>
                <a:pPr marL="342900" indent="-342900">
                  <a:buFont typeface="+mj-lt"/>
                  <a:buAutoNum type="arabicPeriod"/>
                </a:pPr>
                <a:r>
                  <a:rPr lang="en-IN" dirty="0"/>
                  <a:t>}</a:t>
                </a:r>
              </a:p>
              <a:p>
                <a:pPr marL="342900" indent="-342900">
                  <a:buFont typeface="+mj-lt"/>
                  <a:buAutoNum type="arabicPeriod"/>
                </a:pPr>
                <a:r>
                  <a:rPr lang="en-IN" dirty="0"/>
                  <a:t>else {</a:t>
                </a:r>
              </a:p>
              <a:p>
                <a:pPr marL="342900" indent="-342900">
                  <a:buFont typeface="+mj-lt"/>
                  <a:buAutoNum type="arabicPeriod"/>
                </a:pPr>
                <a:r>
                  <a:rPr lang="en-IN" dirty="0"/>
                  <a:t>   wp5:  x + x == 100</a:t>
                </a:r>
              </a:p>
              <a:p>
                <a:pPr marL="342900" indent="-342900">
                  <a:buFont typeface="+mj-lt"/>
                  <a:buAutoNum type="arabicPeriod"/>
                </a:pPr>
                <a:r>
                  <a:rPr lang="en-IN" dirty="0"/>
                  <a:t>   y := x;</a:t>
                </a:r>
              </a:p>
              <a:p>
                <a:pPr marL="342900" indent="-342900">
                  <a:buFont typeface="+mj-lt"/>
                  <a:buAutoNum type="arabicPeriod"/>
                </a:pPr>
                <a:r>
                  <a:rPr lang="en-IN" dirty="0"/>
                  <a:t>   wp6: x + y == 100</a:t>
                </a:r>
              </a:p>
              <a:p>
                <a:pPr marL="342900" indent="-342900">
                  <a:buFont typeface="+mj-lt"/>
                  <a:buAutoNum type="arabicPeriod"/>
                </a:pPr>
                <a:r>
                  <a:rPr lang="en-IN" dirty="0"/>
                  <a:t>}</a:t>
                </a:r>
              </a:p>
              <a:p>
                <a:r>
                  <a:rPr lang="en-IN" dirty="0"/>
                  <a:t>Postcondition:  x + y == 100</a:t>
                </a: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633D3580-1272-4BFE-A008-B5C6237C7F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94503" y="2202426"/>
                <a:ext cx="7580671" cy="4062651"/>
              </a:xfrm>
              <a:prstGeom prst="rect">
                <a:avLst/>
              </a:prstGeom>
              <a:blipFill>
                <a:blip r:embed="rId2"/>
                <a:stretch>
                  <a:fillRect l="-1286" t="-1349" r="-161" b="-1349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" name="TextBox 4">
            <a:extLst>
              <a:ext uri="{FF2B5EF4-FFF2-40B4-BE49-F238E27FC236}">
                <a16:creationId xmlns:a16="http://schemas.microsoft.com/office/drawing/2014/main" id="{8A7AD59F-E594-7E49-E9AC-4C9ADD172864}"/>
              </a:ext>
            </a:extLst>
          </p:cNvPr>
          <p:cNvSpPr txBox="1"/>
          <p:nvPr/>
        </p:nvSpPr>
        <p:spPr>
          <a:xfrm>
            <a:off x="6843252" y="3264310"/>
            <a:ext cx="451054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sz="2400" dirty="0"/>
              <a:t>Alternative, weakest precondition.</a:t>
            </a:r>
          </a:p>
        </p:txBody>
      </p:sp>
    </p:spTree>
    <p:extLst>
      <p:ext uri="{BB962C8B-B14F-4D97-AF65-F5344CB8AC3E}">
        <p14:creationId xmlns:p14="http://schemas.microsoft.com/office/powerpoint/2010/main" val="30597907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A353F61-18D2-9EFB-065F-5EC6B0CEF3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Program correctness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8457334-CD9C-4F23-80C9-8D43E06AF42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So far, we have discussed that we can generate FOL formulas before and after each program statement using forward or backward analysis</a:t>
            </a:r>
          </a:p>
          <a:p>
            <a:endParaRPr lang="en-IN" dirty="0"/>
          </a:p>
          <a:p>
            <a:r>
              <a:rPr lang="en-IN" dirty="0"/>
              <a:t>Now, we are going to discuss in more detail about how to do this automatically</a:t>
            </a:r>
          </a:p>
        </p:txBody>
      </p:sp>
    </p:spTree>
    <p:extLst>
      <p:ext uri="{BB962C8B-B14F-4D97-AF65-F5344CB8AC3E}">
        <p14:creationId xmlns:p14="http://schemas.microsoft.com/office/powerpoint/2010/main" val="2352571333"/>
      </p:ext>
    </p:extLst>
  </p:cSld>
  <p:clrMapOvr>
    <a:masterClrMapping/>
  </p:clrMapOvr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BDC4D2-E2D6-C6EE-F4E4-5AE7540A54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Control flow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8BC25E1-D38A-FEBA-61BA-6AC6B126BBD6}"/>
              </a:ext>
            </a:extLst>
          </p:cNvPr>
          <p:cNvSpPr txBox="1"/>
          <p:nvPr/>
        </p:nvSpPr>
        <p:spPr>
          <a:xfrm>
            <a:off x="2340074" y="2074606"/>
            <a:ext cx="4227871" cy="3693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N" dirty="0">
                <a:latin typeface="Consolas" panose="020B0609020204030204" pitchFamily="49" charset="0"/>
              </a:rPr>
              <a:t>if (B) { S } else { T }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B1D7848-7565-4EA5-E725-FCDB9AED280C}"/>
              </a:ext>
            </a:extLst>
          </p:cNvPr>
          <p:cNvSpPr txBox="1"/>
          <p:nvPr/>
        </p:nvSpPr>
        <p:spPr>
          <a:xfrm>
            <a:off x="1056964" y="3387214"/>
            <a:ext cx="1027472" cy="368709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N" dirty="0">
                <a:latin typeface="Consolas" panose="020B0609020204030204" pitchFamily="49" charset="0"/>
              </a:rPr>
              <a:t>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96C717A-6762-DADD-5EB1-8D4CA3072B42}"/>
              </a:ext>
            </a:extLst>
          </p:cNvPr>
          <p:cNvSpPr txBox="1"/>
          <p:nvPr/>
        </p:nvSpPr>
        <p:spPr>
          <a:xfrm>
            <a:off x="5860034" y="3411792"/>
            <a:ext cx="1027472" cy="368709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N" dirty="0">
                <a:latin typeface="Consolas" panose="020B0609020204030204" pitchFamily="49" charset="0"/>
              </a:rPr>
              <a:t>T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C2E1E9DB-37F2-0F2F-CFEE-05DCCDE30F1E}"/>
              </a:ext>
            </a:extLst>
          </p:cNvPr>
          <p:cNvCxnSpPr>
            <a:endCxn id="6" idx="0"/>
          </p:cNvCxnSpPr>
          <p:nvPr/>
        </p:nvCxnSpPr>
        <p:spPr>
          <a:xfrm flipH="1">
            <a:off x="1570700" y="2443938"/>
            <a:ext cx="2757949" cy="9432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2E58AACF-ECAE-405F-1E21-659BD3D71ADE}"/>
              </a:ext>
            </a:extLst>
          </p:cNvPr>
          <p:cNvCxnSpPr>
            <a:endCxn id="7" idx="0"/>
          </p:cNvCxnSpPr>
          <p:nvPr/>
        </p:nvCxnSpPr>
        <p:spPr>
          <a:xfrm>
            <a:off x="4328649" y="2443938"/>
            <a:ext cx="2045121" cy="96785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08181EBF-3DEB-BA03-2518-FFAC899B74C2}"/>
              </a:ext>
            </a:extLst>
          </p:cNvPr>
          <p:cNvSpPr txBox="1"/>
          <p:nvPr/>
        </p:nvSpPr>
        <p:spPr>
          <a:xfrm>
            <a:off x="2753031" y="5289758"/>
            <a:ext cx="2536717" cy="3693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N" dirty="0">
                <a:latin typeface="Consolas" panose="020B0609020204030204" pitchFamily="49" charset="0"/>
              </a:rPr>
              <a:t>Next Statement N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2B7E0644-3CC0-524B-5B85-AE5065FE9AD1}"/>
              </a:ext>
            </a:extLst>
          </p:cNvPr>
          <p:cNvCxnSpPr>
            <a:stCxn id="6" idx="2"/>
            <a:endCxn id="12" idx="0"/>
          </p:cNvCxnSpPr>
          <p:nvPr/>
        </p:nvCxnSpPr>
        <p:spPr>
          <a:xfrm>
            <a:off x="1570700" y="3755923"/>
            <a:ext cx="2450690" cy="153383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1E867887-28A5-67AD-0C62-4468A5590862}"/>
              </a:ext>
            </a:extLst>
          </p:cNvPr>
          <p:cNvCxnSpPr>
            <a:endCxn id="12" idx="0"/>
          </p:cNvCxnSpPr>
          <p:nvPr/>
        </p:nvCxnSpPr>
        <p:spPr>
          <a:xfrm flipH="1">
            <a:off x="4021390" y="3780501"/>
            <a:ext cx="2352380" cy="150925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20C88AD2-506B-917E-BE50-E3856B6D073E}"/>
              </a:ext>
            </a:extLst>
          </p:cNvPr>
          <p:cNvSpPr txBox="1"/>
          <p:nvPr/>
        </p:nvSpPr>
        <p:spPr>
          <a:xfrm>
            <a:off x="3578925" y="4802436"/>
            <a:ext cx="22515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PRE: Q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82832A4F-88C8-3E66-358E-C44F356B0B5E}"/>
              </a:ext>
            </a:extLst>
          </p:cNvPr>
          <p:cNvSpPr txBox="1"/>
          <p:nvPr/>
        </p:nvSpPr>
        <p:spPr>
          <a:xfrm>
            <a:off x="909460" y="3873287"/>
            <a:ext cx="22515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POST: Q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2305CD8-23C1-9A84-1261-E62729353807}"/>
              </a:ext>
            </a:extLst>
          </p:cNvPr>
          <p:cNvSpPr txBox="1"/>
          <p:nvPr/>
        </p:nvSpPr>
        <p:spPr>
          <a:xfrm>
            <a:off x="6164818" y="3858537"/>
            <a:ext cx="22515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POST: Q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A39CC0F1-54B9-ECEB-AF5A-DB43678FD0FA}"/>
              </a:ext>
            </a:extLst>
          </p:cNvPr>
          <p:cNvSpPr txBox="1"/>
          <p:nvPr/>
        </p:nvSpPr>
        <p:spPr>
          <a:xfrm>
            <a:off x="6159901" y="2949053"/>
            <a:ext cx="22515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PRE: WP[T, Q]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0ECF7D35-FCF7-CDAF-6ADE-0D8FE3ABF893}"/>
              </a:ext>
            </a:extLst>
          </p:cNvPr>
          <p:cNvSpPr txBox="1"/>
          <p:nvPr/>
        </p:nvSpPr>
        <p:spPr>
          <a:xfrm>
            <a:off x="393262" y="3022795"/>
            <a:ext cx="22515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PRE: WP[S, Q]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93910278-1B78-FF35-F0F6-C5BA97F6B0D4}"/>
                  </a:ext>
                </a:extLst>
              </p:cNvPr>
              <p:cNvSpPr txBox="1"/>
              <p:nvPr/>
            </p:nvSpPr>
            <p:spPr>
              <a:xfrm>
                <a:off x="2531780" y="1631529"/>
                <a:ext cx="445894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IN" dirty="0"/>
                  <a:t>PRE: (B </a:t>
                </a:r>
                <a14:m>
                  <m:oMath xmlns:m="http://schemas.openxmlformats.org/officeDocument/2006/math">
                    <m:r>
                      <a:rPr lang="en-IN" b="0" i="1" smtClean="0">
                        <a:latin typeface="Cambria Math" panose="02040503050406030204" pitchFamily="18" charset="0"/>
                      </a:rPr>
                      <m:t>∧</m:t>
                    </m:r>
                  </m:oMath>
                </a14:m>
                <a:r>
                  <a:rPr lang="en-IN" dirty="0"/>
                  <a:t> WP[S, Q]) </a:t>
                </a:r>
                <a14:m>
                  <m:oMath xmlns:m="http://schemas.openxmlformats.org/officeDocument/2006/math">
                    <m:r>
                      <a:rPr lang="en-IN" b="0" i="1" smtClean="0">
                        <a:latin typeface="Cambria Math" panose="02040503050406030204" pitchFamily="18" charset="0"/>
                      </a:rPr>
                      <m:t>∨</m:t>
                    </m:r>
                  </m:oMath>
                </a14:m>
                <a:r>
                  <a:rPr lang="en-IN" dirty="0"/>
                  <a:t> (!B </a:t>
                </a:r>
                <a14:m>
                  <m:oMath xmlns:m="http://schemas.openxmlformats.org/officeDocument/2006/math">
                    <m:r>
                      <a:rPr lang="en-IN" i="1">
                        <a:latin typeface="Cambria Math" panose="02040503050406030204" pitchFamily="18" charset="0"/>
                      </a:rPr>
                      <m:t>∧</m:t>
                    </m:r>
                  </m:oMath>
                </a14:m>
                <a:r>
                  <a:rPr lang="en-IN" dirty="0"/>
                  <a:t> WP[T, Q]) </a:t>
                </a:r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93910278-1B78-FF35-F0F6-C5BA97F6B0D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531780" y="1631529"/>
                <a:ext cx="4458949" cy="369332"/>
              </a:xfrm>
              <a:prstGeom prst="rect">
                <a:avLst/>
              </a:prstGeom>
              <a:blipFill>
                <a:blip r:embed="rId2"/>
                <a:stretch>
                  <a:fillRect l="-1093" t="-10000" b="-26667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>
            <a:extLst>
              <a:ext uri="{FF2B5EF4-FFF2-40B4-BE49-F238E27FC236}">
                <a16:creationId xmlns:a16="http://schemas.microsoft.com/office/drawing/2014/main" id="{9BAF71FF-DE2A-49B0-922A-915CE226DA92}"/>
              </a:ext>
            </a:extLst>
          </p:cNvPr>
          <p:cNvSpPr txBox="1"/>
          <p:nvPr/>
        </p:nvSpPr>
        <p:spPr>
          <a:xfrm>
            <a:off x="7642129" y="845573"/>
            <a:ext cx="4245071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Let’s say the postcondition of if </a:t>
            </a:r>
            <a:r>
              <a:rPr lang="en-IN" dirty="0">
                <a:solidFill>
                  <a:schemeClr val="accent1"/>
                </a:solidFill>
              </a:rPr>
              <a:t>(B) {S} else {T} </a:t>
            </a:r>
            <a:r>
              <a:rPr lang="en-IN" dirty="0"/>
              <a:t>is </a:t>
            </a:r>
            <a:r>
              <a:rPr lang="en-IN" dirty="0">
                <a:solidFill>
                  <a:schemeClr val="accent1"/>
                </a:solidFill>
              </a:rPr>
              <a:t>Q</a:t>
            </a:r>
            <a:r>
              <a:rPr lang="en-IN" dirty="0"/>
              <a:t> (i.e., the weakest precondition of the following statement, N, after the if-else body).</a:t>
            </a:r>
          </a:p>
          <a:p>
            <a:endParaRPr lang="en-IN" dirty="0"/>
          </a:p>
          <a:p>
            <a:r>
              <a:rPr lang="en-IN" dirty="0"/>
              <a:t>The postcondition of both </a:t>
            </a:r>
            <a:r>
              <a:rPr lang="en-IN" dirty="0">
                <a:solidFill>
                  <a:schemeClr val="accent1"/>
                </a:solidFill>
              </a:rPr>
              <a:t>S</a:t>
            </a:r>
            <a:r>
              <a:rPr lang="en-IN" dirty="0"/>
              <a:t> and </a:t>
            </a:r>
            <a:r>
              <a:rPr lang="en-IN" dirty="0">
                <a:solidFill>
                  <a:schemeClr val="accent1"/>
                </a:solidFill>
              </a:rPr>
              <a:t>T</a:t>
            </a:r>
            <a:r>
              <a:rPr lang="en-IN" dirty="0"/>
              <a:t> will be </a:t>
            </a:r>
            <a:r>
              <a:rPr lang="en-IN" dirty="0">
                <a:solidFill>
                  <a:schemeClr val="accent1"/>
                </a:solidFill>
              </a:rPr>
              <a:t>Q</a:t>
            </a:r>
            <a:r>
              <a:rPr lang="en-IN" dirty="0"/>
              <a:t> because </a:t>
            </a:r>
            <a:r>
              <a:rPr lang="en-IN" dirty="0">
                <a:solidFill>
                  <a:schemeClr val="accent1"/>
                </a:solidFill>
              </a:rPr>
              <a:t>N</a:t>
            </a:r>
            <a:r>
              <a:rPr lang="en-IN" dirty="0"/>
              <a:t> is the first statement executed after both </a:t>
            </a:r>
            <a:r>
              <a:rPr lang="en-IN" dirty="0">
                <a:solidFill>
                  <a:schemeClr val="accent1"/>
                </a:solidFill>
              </a:rPr>
              <a:t>S</a:t>
            </a:r>
            <a:r>
              <a:rPr lang="en-IN" dirty="0"/>
              <a:t> and </a:t>
            </a:r>
            <a:r>
              <a:rPr lang="en-IN" dirty="0">
                <a:solidFill>
                  <a:schemeClr val="accent1"/>
                </a:solidFill>
              </a:rPr>
              <a:t>T</a:t>
            </a:r>
            <a:r>
              <a:rPr lang="en-IN" dirty="0"/>
              <a:t>.</a:t>
            </a:r>
          </a:p>
          <a:p>
            <a:endParaRPr lang="en-IN" dirty="0"/>
          </a:p>
          <a:p>
            <a:r>
              <a:rPr lang="en-IN" dirty="0"/>
              <a:t>The weakest precondition of </a:t>
            </a:r>
            <a:r>
              <a:rPr lang="en-IN" dirty="0">
                <a:solidFill>
                  <a:schemeClr val="accent1"/>
                </a:solidFill>
              </a:rPr>
              <a:t>S</a:t>
            </a:r>
            <a:r>
              <a:rPr lang="en-IN" dirty="0"/>
              <a:t> is </a:t>
            </a:r>
            <a:r>
              <a:rPr lang="en-IN" dirty="0">
                <a:solidFill>
                  <a:schemeClr val="accent1"/>
                </a:solidFill>
              </a:rPr>
              <a:t>WP[S, Q], </a:t>
            </a:r>
            <a:r>
              <a:rPr lang="en-IN" dirty="0"/>
              <a:t>and </a:t>
            </a:r>
            <a:r>
              <a:rPr lang="en-IN" dirty="0">
                <a:solidFill>
                  <a:schemeClr val="accent1"/>
                </a:solidFill>
              </a:rPr>
              <a:t>T</a:t>
            </a:r>
            <a:r>
              <a:rPr lang="en-IN" dirty="0"/>
              <a:t> is </a:t>
            </a:r>
            <a:r>
              <a:rPr lang="en-IN" dirty="0">
                <a:solidFill>
                  <a:schemeClr val="accent1"/>
                </a:solidFill>
              </a:rPr>
              <a:t>WP[T, Q]. </a:t>
            </a:r>
          </a:p>
          <a:p>
            <a:endParaRPr lang="en-IN" dirty="0"/>
          </a:p>
          <a:p>
            <a:r>
              <a:rPr lang="en-IN" dirty="0"/>
              <a:t>If B is true, </a:t>
            </a:r>
            <a:r>
              <a:rPr lang="en-IN" dirty="0">
                <a:solidFill>
                  <a:schemeClr val="accent1"/>
                </a:solidFill>
              </a:rPr>
              <a:t>WP[S, Q] </a:t>
            </a:r>
            <a:r>
              <a:rPr lang="en-IN" dirty="0"/>
              <a:t>is the weakest precondition; otherwise, </a:t>
            </a:r>
            <a:r>
              <a:rPr lang="en-IN" dirty="0">
                <a:solidFill>
                  <a:schemeClr val="accent1"/>
                </a:solidFill>
              </a:rPr>
              <a:t>WP[T, Q] </a:t>
            </a:r>
            <a:r>
              <a:rPr lang="en-IN" dirty="0"/>
              <a:t>is the weakest precondition of the following statement after the if-condition. The question we need to ask is what predicate must be true before the if-else body to ensure that </a:t>
            </a:r>
            <a:r>
              <a:rPr lang="en-IN" dirty="0">
                <a:solidFill>
                  <a:schemeClr val="accent1"/>
                </a:solidFill>
              </a:rPr>
              <a:t>WP[S, Q]</a:t>
            </a:r>
            <a:r>
              <a:rPr lang="en-IN" dirty="0"/>
              <a:t> is true if </a:t>
            </a:r>
            <a:r>
              <a:rPr lang="en-IN" dirty="0">
                <a:solidFill>
                  <a:schemeClr val="accent1"/>
                </a:solidFill>
              </a:rPr>
              <a:t>B</a:t>
            </a:r>
            <a:r>
              <a:rPr lang="en-IN" dirty="0"/>
              <a:t> is true; otherwise, </a:t>
            </a:r>
            <a:r>
              <a:rPr lang="en-IN" dirty="0">
                <a:solidFill>
                  <a:schemeClr val="accent1"/>
                </a:solidFill>
              </a:rPr>
              <a:t>WP[T, Q]</a:t>
            </a:r>
            <a:r>
              <a:rPr lang="en-IN" dirty="0"/>
              <a:t> is true.</a:t>
            </a:r>
          </a:p>
        </p:txBody>
      </p:sp>
    </p:spTree>
    <p:extLst>
      <p:ext uri="{BB962C8B-B14F-4D97-AF65-F5344CB8AC3E}">
        <p14:creationId xmlns:p14="http://schemas.microsoft.com/office/powerpoint/2010/main" val="1438856119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9BDC4D2-E2D6-C6EE-F4E4-5AE7540A54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Control flow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8BC25E1-D38A-FEBA-61BA-6AC6B126BBD6}"/>
              </a:ext>
            </a:extLst>
          </p:cNvPr>
          <p:cNvSpPr txBox="1"/>
          <p:nvPr/>
        </p:nvSpPr>
        <p:spPr>
          <a:xfrm>
            <a:off x="4365523" y="2074606"/>
            <a:ext cx="4227871" cy="3693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N" dirty="0">
                <a:latin typeface="Consolas" panose="020B0609020204030204" pitchFamily="49" charset="0"/>
              </a:rPr>
              <a:t>if (B) { S } else { T }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3B1D7848-7565-4EA5-E725-FCDB9AED280C}"/>
              </a:ext>
            </a:extLst>
          </p:cNvPr>
          <p:cNvSpPr txBox="1"/>
          <p:nvPr/>
        </p:nvSpPr>
        <p:spPr>
          <a:xfrm>
            <a:off x="3082413" y="3387214"/>
            <a:ext cx="1027472" cy="368709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N" dirty="0">
                <a:latin typeface="Consolas" panose="020B0609020204030204" pitchFamily="49" charset="0"/>
              </a:rPr>
              <a:t>S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96C717A-6762-DADD-5EB1-8D4CA3072B42}"/>
              </a:ext>
            </a:extLst>
          </p:cNvPr>
          <p:cNvSpPr txBox="1"/>
          <p:nvPr/>
        </p:nvSpPr>
        <p:spPr>
          <a:xfrm>
            <a:off x="7885483" y="3411792"/>
            <a:ext cx="1027472" cy="368709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N" dirty="0">
                <a:latin typeface="Consolas" panose="020B0609020204030204" pitchFamily="49" charset="0"/>
              </a:rPr>
              <a:t>T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C2E1E9DB-37F2-0F2F-CFEE-05DCCDE30F1E}"/>
              </a:ext>
            </a:extLst>
          </p:cNvPr>
          <p:cNvCxnSpPr>
            <a:endCxn id="6" idx="0"/>
          </p:cNvCxnSpPr>
          <p:nvPr/>
        </p:nvCxnSpPr>
        <p:spPr>
          <a:xfrm flipH="1">
            <a:off x="3596149" y="2443938"/>
            <a:ext cx="2757949" cy="94327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2E58AACF-ECAE-405F-1E21-659BD3D71ADE}"/>
              </a:ext>
            </a:extLst>
          </p:cNvPr>
          <p:cNvCxnSpPr>
            <a:endCxn id="7" idx="0"/>
          </p:cNvCxnSpPr>
          <p:nvPr/>
        </p:nvCxnSpPr>
        <p:spPr>
          <a:xfrm>
            <a:off x="6354098" y="2443938"/>
            <a:ext cx="2045121" cy="967854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08181EBF-3DEB-BA03-2518-FFAC899B74C2}"/>
              </a:ext>
            </a:extLst>
          </p:cNvPr>
          <p:cNvSpPr txBox="1"/>
          <p:nvPr/>
        </p:nvSpPr>
        <p:spPr>
          <a:xfrm>
            <a:off x="4778480" y="5289758"/>
            <a:ext cx="2536717" cy="369332"/>
          </a:xfrm>
          <a:prstGeom prst="rect">
            <a:avLst/>
          </a:prstGeom>
          <a:noFill/>
          <a:ln w="12700"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pPr algn="ctr"/>
            <a:r>
              <a:rPr lang="en-IN" dirty="0">
                <a:latin typeface="Consolas" panose="020B0609020204030204" pitchFamily="49" charset="0"/>
              </a:rPr>
              <a:t>Next Statement N</a:t>
            </a:r>
          </a:p>
        </p:txBody>
      </p: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2B7E0644-3CC0-524B-5B85-AE5065FE9AD1}"/>
              </a:ext>
            </a:extLst>
          </p:cNvPr>
          <p:cNvCxnSpPr>
            <a:stCxn id="6" idx="2"/>
            <a:endCxn id="12" idx="0"/>
          </p:cNvCxnSpPr>
          <p:nvPr/>
        </p:nvCxnSpPr>
        <p:spPr>
          <a:xfrm>
            <a:off x="3596149" y="3755923"/>
            <a:ext cx="2450690" cy="153383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1E867887-28A5-67AD-0C62-4468A5590862}"/>
              </a:ext>
            </a:extLst>
          </p:cNvPr>
          <p:cNvCxnSpPr>
            <a:endCxn id="12" idx="0"/>
          </p:cNvCxnSpPr>
          <p:nvPr/>
        </p:nvCxnSpPr>
        <p:spPr>
          <a:xfrm flipH="1">
            <a:off x="6046839" y="3780501"/>
            <a:ext cx="2352380" cy="150925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TextBox 16">
            <a:extLst>
              <a:ext uri="{FF2B5EF4-FFF2-40B4-BE49-F238E27FC236}">
                <a16:creationId xmlns:a16="http://schemas.microsoft.com/office/drawing/2014/main" id="{20C88AD2-506B-917E-BE50-E3856B6D073E}"/>
              </a:ext>
            </a:extLst>
          </p:cNvPr>
          <p:cNvSpPr txBox="1"/>
          <p:nvPr/>
        </p:nvSpPr>
        <p:spPr>
          <a:xfrm>
            <a:off x="5604374" y="4802436"/>
            <a:ext cx="22515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PRE: Q</a:t>
            </a:r>
          </a:p>
        </p:txBody>
      </p:sp>
      <p:sp>
        <p:nvSpPr>
          <p:cNvPr id="18" name="TextBox 17">
            <a:extLst>
              <a:ext uri="{FF2B5EF4-FFF2-40B4-BE49-F238E27FC236}">
                <a16:creationId xmlns:a16="http://schemas.microsoft.com/office/drawing/2014/main" id="{82832A4F-88C8-3E66-358E-C44F356B0B5E}"/>
              </a:ext>
            </a:extLst>
          </p:cNvPr>
          <p:cNvSpPr txBox="1"/>
          <p:nvPr/>
        </p:nvSpPr>
        <p:spPr>
          <a:xfrm>
            <a:off x="2934909" y="3873287"/>
            <a:ext cx="22515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POST: Q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D2305CD8-23C1-9A84-1261-E62729353807}"/>
              </a:ext>
            </a:extLst>
          </p:cNvPr>
          <p:cNvSpPr txBox="1"/>
          <p:nvPr/>
        </p:nvSpPr>
        <p:spPr>
          <a:xfrm>
            <a:off x="8190267" y="3858537"/>
            <a:ext cx="22515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POST: Q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A39CC0F1-54B9-ECEB-AF5A-DB43678FD0FA}"/>
              </a:ext>
            </a:extLst>
          </p:cNvPr>
          <p:cNvSpPr txBox="1"/>
          <p:nvPr/>
        </p:nvSpPr>
        <p:spPr>
          <a:xfrm>
            <a:off x="8185350" y="2949053"/>
            <a:ext cx="22515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PRE: WP[T, Q]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0ECF7D35-FCF7-CDAF-6ADE-0D8FE3ABF893}"/>
              </a:ext>
            </a:extLst>
          </p:cNvPr>
          <p:cNvSpPr txBox="1"/>
          <p:nvPr/>
        </p:nvSpPr>
        <p:spPr>
          <a:xfrm>
            <a:off x="2418711" y="3022795"/>
            <a:ext cx="225158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PRE: WP[S, Q]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93910278-1B78-FF35-F0F6-C5BA97F6B0D4}"/>
                  </a:ext>
                </a:extLst>
              </p:cNvPr>
              <p:cNvSpPr txBox="1"/>
              <p:nvPr/>
            </p:nvSpPr>
            <p:spPr>
              <a:xfrm>
                <a:off x="4527733" y="1631529"/>
                <a:ext cx="4458949" cy="36933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IN" dirty="0"/>
                  <a:t>PRE: (B </a:t>
                </a:r>
                <a14:m>
                  <m:oMath xmlns:m="http://schemas.openxmlformats.org/officeDocument/2006/math">
                    <m:r>
                      <a:rPr lang="en-IN" b="0" i="1" smtClean="0">
                        <a:latin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en-IN" dirty="0"/>
                  <a:t> WP[S, Q]) </a:t>
                </a:r>
                <a14:m>
                  <m:oMath xmlns:m="http://schemas.openxmlformats.org/officeDocument/2006/math">
                    <m:r>
                      <a:rPr lang="en-IN" b="0" i="1" smtClean="0">
                        <a:latin typeface="Cambria Math" panose="02040503050406030204" pitchFamily="18" charset="0"/>
                      </a:rPr>
                      <m:t>∧</m:t>
                    </m:r>
                  </m:oMath>
                </a14:m>
                <a:r>
                  <a:rPr lang="en-IN" dirty="0"/>
                  <a:t> (!B </a:t>
                </a:r>
                <a14:m>
                  <m:oMath xmlns:m="http://schemas.openxmlformats.org/officeDocument/2006/math">
                    <m:r>
                      <a:rPr lang="en-IN" b="0" i="1" smtClean="0">
                        <a:latin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en-IN" dirty="0"/>
                  <a:t> WP[T, Q]) </a:t>
                </a:r>
              </a:p>
            </p:txBody>
          </p:sp>
        </mc:Choice>
        <mc:Fallback xmlns="">
          <p:sp>
            <p:nvSpPr>
              <p:cNvPr id="22" name="TextBox 21">
                <a:extLst>
                  <a:ext uri="{FF2B5EF4-FFF2-40B4-BE49-F238E27FC236}">
                    <a16:creationId xmlns:a16="http://schemas.microsoft.com/office/drawing/2014/main" id="{93910278-1B78-FF35-F0F6-C5BA97F6B0D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27733" y="1631529"/>
                <a:ext cx="4458949" cy="369332"/>
              </a:xfrm>
              <a:prstGeom prst="rect">
                <a:avLst/>
              </a:prstGeom>
              <a:blipFill>
                <a:blip r:embed="rId2"/>
                <a:stretch>
                  <a:fillRect l="-1231" t="-10000" b="-26667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>
            <a:extLst>
              <a:ext uri="{FF2B5EF4-FFF2-40B4-BE49-F238E27FC236}">
                <a16:creationId xmlns:a16="http://schemas.microsoft.com/office/drawing/2014/main" id="{ADBB46D4-82B6-CD51-83B5-1DD6C6A2E5B9}"/>
              </a:ext>
            </a:extLst>
          </p:cNvPr>
          <p:cNvSpPr txBox="1"/>
          <p:nvPr/>
        </p:nvSpPr>
        <p:spPr>
          <a:xfrm>
            <a:off x="1671484" y="5989664"/>
            <a:ext cx="8765454" cy="369332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IN" dirty="0"/>
              <a:t>An alternative precondition for the if-else statement is shown here.</a:t>
            </a:r>
          </a:p>
        </p:txBody>
      </p:sp>
    </p:spTree>
    <p:extLst>
      <p:ext uri="{BB962C8B-B14F-4D97-AF65-F5344CB8AC3E}">
        <p14:creationId xmlns:p14="http://schemas.microsoft.com/office/powerpoint/2010/main" val="784934084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ADFE84D-D954-B466-89A8-C74DB462BD4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Formula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9BEF443-1742-7B1F-4E2B-9B23FF609F0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endParaRPr lang="en-IN" dirty="0"/>
              </a:p>
              <a:p>
                <a:pPr marL="0" indent="0">
                  <a:buNone/>
                </a:pPr>
                <a:r>
                  <a:rPr lang="en-IN" dirty="0"/>
                  <a:t>WP[if B { S } else { T }, Q] = (B </a:t>
                </a:r>
                <a14:m>
                  <m:oMath xmlns:m="http://schemas.openxmlformats.org/officeDocument/2006/math">
                    <m:r>
                      <a:rPr lang="en-IN" b="0" i="1" smtClean="0">
                        <a:latin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en-IN" dirty="0"/>
                  <a:t> WP[S, Q]) </a:t>
                </a:r>
                <a14:m>
                  <m:oMath xmlns:m="http://schemas.openxmlformats.org/officeDocument/2006/math">
                    <m:r>
                      <a:rPr lang="en-IN" b="0" i="1" smtClean="0">
                        <a:latin typeface="Cambria Math" panose="02040503050406030204" pitchFamily="18" charset="0"/>
                      </a:rPr>
                      <m:t>∧</m:t>
                    </m:r>
                  </m:oMath>
                </a14:m>
                <a:r>
                  <a:rPr lang="en-IN" dirty="0"/>
                  <a:t> (!B </a:t>
                </a:r>
                <a14:m>
                  <m:oMath xmlns:m="http://schemas.openxmlformats.org/officeDocument/2006/math">
                    <m:r>
                      <a:rPr lang="en-IN" b="0" i="1" smtClean="0">
                        <a:latin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en-IN" dirty="0"/>
                  <a:t> WP[T, Q])</a:t>
                </a:r>
              </a:p>
              <a:p>
                <a:pPr marL="0" indent="0">
                  <a:buNone/>
                </a:pPr>
                <a:endParaRPr lang="en-IN" dirty="0"/>
              </a:p>
              <a:p>
                <a:pPr marL="0" indent="0">
                  <a:buNone/>
                </a:pPr>
                <a:r>
                  <a:rPr lang="en-IN" dirty="0"/>
                  <a:t>WP[if B { S } else { T }, Q] = (B </a:t>
                </a:r>
                <a14:m>
                  <m:oMath xmlns:m="http://schemas.openxmlformats.org/officeDocument/2006/math">
                    <m:r>
                      <a:rPr lang="en-IN" b="0" i="1" smtClean="0">
                        <a:latin typeface="Cambria Math" panose="02040503050406030204" pitchFamily="18" charset="0"/>
                      </a:rPr>
                      <m:t>∧</m:t>
                    </m:r>
                  </m:oMath>
                </a14:m>
                <a:r>
                  <a:rPr lang="en-IN" dirty="0"/>
                  <a:t> WP[S, Q]) </a:t>
                </a:r>
                <a14:m>
                  <m:oMath xmlns:m="http://schemas.openxmlformats.org/officeDocument/2006/math">
                    <m:r>
                      <a:rPr lang="en-IN" b="0" i="1" smtClean="0">
                        <a:latin typeface="Cambria Math" panose="02040503050406030204" pitchFamily="18" charset="0"/>
                      </a:rPr>
                      <m:t>∨</m:t>
                    </m:r>
                  </m:oMath>
                </a14:m>
                <a:r>
                  <a:rPr lang="en-IN" dirty="0"/>
                  <a:t> (!B </a:t>
                </a:r>
                <a14:m>
                  <m:oMath xmlns:m="http://schemas.openxmlformats.org/officeDocument/2006/math">
                    <m:r>
                      <a:rPr lang="en-IN" b="0" i="1" smtClean="0">
                        <a:latin typeface="Cambria Math" panose="02040503050406030204" pitchFamily="18" charset="0"/>
                      </a:rPr>
                      <m:t>∧</m:t>
                    </m:r>
                  </m:oMath>
                </a14:m>
                <a:r>
                  <a:rPr lang="en-IN" dirty="0"/>
                  <a:t> WP[T, Q])</a:t>
                </a:r>
              </a:p>
              <a:p>
                <a:pPr marL="0" indent="0">
                  <a:buNone/>
                </a:pPr>
                <a:endParaRPr lang="en-IN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D9BEF443-1742-7B1F-4E2B-9B23FF609F0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864922578"/>
      </p:ext>
    </p:extLst>
  </p:cSld>
  <p:clrMapOvr>
    <a:masterClrMapping/>
  </p:clrMapOvr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831B70-F8A2-DBF9-002A-CFF66111A5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Example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800934EB-EFD7-CB3D-E438-2D466E627D28}"/>
              </a:ext>
            </a:extLst>
          </p:cNvPr>
          <p:cNvSpPr txBox="1"/>
          <p:nvPr/>
        </p:nvSpPr>
        <p:spPr>
          <a:xfrm>
            <a:off x="4011567" y="963558"/>
            <a:ext cx="6735097" cy="563231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+mj-lt"/>
              <a:buAutoNum type="arabicPeriod"/>
            </a:pPr>
            <a:r>
              <a:rPr lang="en-IN" dirty="0" err="1"/>
              <a:t>wp</a:t>
            </a:r>
            <a:r>
              <a:rPr lang="en-IN" dirty="0"/>
              <a:t>:</a:t>
            </a:r>
          </a:p>
          <a:p>
            <a:pPr marL="342900" indent="-342900">
              <a:buFont typeface="+mj-lt"/>
              <a:buAutoNum type="arabicPeriod"/>
            </a:pPr>
            <a:r>
              <a:rPr lang="en-IN" dirty="0"/>
              <a:t>if x &lt; 8 {</a:t>
            </a:r>
          </a:p>
          <a:p>
            <a:pPr marL="342900" indent="-342900">
              <a:buFont typeface="+mj-lt"/>
              <a:buAutoNum type="arabicPeriod"/>
            </a:pPr>
            <a:r>
              <a:rPr lang="en-IN" dirty="0"/>
              <a:t>   </a:t>
            </a:r>
            <a:r>
              <a:rPr lang="en-IN" dirty="0" err="1"/>
              <a:t>wp</a:t>
            </a:r>
            <a:r>
              <a:rPr lang="en-IN" dirty="0"/>
              <a:t>:</a:t>
            </a:r>
          </a:p>
          <a:p>
            <a:pPr marL="342900" indent="-342900">
              <a:buFont typeface="+mj-lt"/>
              <a:buAutoNum type="arabicPeriod"/>
            </a:pPr>
            <a:r>
              <a:rPr lang="en-IN" dirty="0"/>
              <a:t>   if x == 5 {</a:t>
            </a:r>
          </a:p>
          <a:p>
            <a:pPr marL="342900" indent="-342900">
              <a:buFont typeface="+mj-lt"/>
              <a:buAutoNum type="arabicPeriod"/>
            </a:pPr>
            <a:r>
              <a:rPr lang="en-IN" dirty="0"/>
              <a:t>      </a:t>
            </a:r>
            <a:r>
              <a:rPr lang="en-IN" dirty="0" err="1"/>
              <a:t>wp</a:t>
            </a:r>
            <a:r>
              <a:rPr lang="en-IN" dirty="0"/>
              <a:t>:</a:t>
            </a:r>
          </a:p>
          <a:p>
            <a:pPr marL="342900" indent="-342900">
              <a:buFont typeface="+mj-lt"/>
              <a:buAutoNum type="arabicPeriod"/>
            </a:pPr>
            <a:r>
              <a:rPr lang="en-IN" dirty="0"/>
              <a:t>      y := 10;</a:t>
            </a:r>
          </a:p>
          <a:p>
            <a:pPr marL="342900" indent="-342900">
              <a:buFont typeface="+mj-lt"/>
              <a:buAutoNum type="arabicPeriod"/>
            </a:pPr>
            <a:r>
              <a:rPr lang="en-IN" dirty="0"/>
              <a:t>      </a:t>
            </a:r>
            <a:r>
              <a:rPr lang="en-IN" dirty="0" err="1"/>
              <a:t>wp</a:t>
            </a:r>
            <a:r>
              <a:rPr lang="en-IN" dirty="0"/>
              <a:t>:</a:t>
            </a:r>
          </a:p>
          <a:p>
            <a:pPr marL="342900" indent="-342900">
              <a:buFont typeface="+mj-lt"/>
              <a:buAutoNum type="arabicPeriod"/>
            </a:pPr>
            <a:r>
              <a:rPr lang="en-IN" dirty="0"/>
              <a:t>   } else {</a:t>
            </a:r>
          </a:p>
          <a:p>
            <a:pPr marL="342900" indent="-342900">
              <a:buFont typeface="+mj-lt"/>
              <a:buAutoNum type="arabicPeriod"/>
            </a:pPr>
            <a:r>
              <a:rPr lang="en-IN" dirty="0"/>
              <a:t>      </a:t>
            </a:r>
            <a:r>
              <a:rPr lang="en-IN" dirty="0" err="1"/>
              <a:t>wp</a:t>
            </a:r>
            <a:r>
              <a:rPr lang="en-IN" dirty="0"/>
              <a:t>:</a:t>
            </a:r>
          </a:p>
          <a:p>
            <a:pPr marL="342900" indent="-342900">
              <a:buFont typeface="+mj-lt"/>
              <a:buAutoNum type="arabicPeriod"/>
            </a:pPr>
            <a:r>
              <a:rPr lang="en-IN" dirty="0"/>
              <a:t>      y := 2;</a:t>
            </a:r>
          </a:p>
          <a:p>
            <a:pPr marL="342900" indent="-342900">
              <a:buFont typeface="+mj-lt"/>
              <a:buAutoNum type="arabicPeriod"/>
            </a:pPr>
            <a:r>
              <a:rPr lang="en-IN" dirty="0"/>
              <a:t>      </a:t>
            </a:r>
            <a:r>
              <a:rPr lang="en-IN" dirty="0" err="1"/>
              <a:t>wp</a:t>
            </a:r>
            <a:r>
              <a:rPr lang="en-IN" dirty="0"/>
              <a:t>:</a:t>
            </a:r>
          </a:p>
          <a:p>
            <a:pPr marL="342900" indent="-342900">
              <a:buFont typeface="+mj-lt"/>
              <a:buAutoNum type="arabicPeriod"/>
            </a:pPr>
            <a:r>
              <a:rPr lang="en-IN" dirty="0"/>
              <a:t>   }</a:t>
            </a:r>
          </a:p>
          <a:p>
            <a:pPr marL="342900" indent="-342900">
              <a:buFont typeface="+mj-lt"/>
              <a:buAutoNum type="arabicPeriod"/>
            </a:pPr>
            <a:r>
              <a:rPr lang="en-IN" dirty="0"/>
              <a:t>   </a:t>
            </a:r>
            <a:r>
              <a:rPr lang="en-IN" dirty="0" err="1"/>
              <a:t>wp</a:t>
            </a:r>
            <a:r>
              <a:rPr lang="en-IN" dirty="0"/>
              <a:t>:</a:t>
            </a:r>
          </a:p>
          <a:p>
            <a:pPr marL="342900" indent="-342900">
              <a:buFont typeface="+mj-lt"/>
              <a:buAutoNum type="arabicPeriod"/>
            </a:pPr>
            <a:r>
              <a:rPr lang="en-IN" dirty="0"/>
              <a:t>}</a:t>
            </a:r>
          </a:p>
          <a:p>
            <a:pPr marL="342900" indent="-342900">
              <a:buFont typeface="+mj-lt"/>
              <a:buAutoNum type="arabicPeriod"/>
            </a:pPr>
            <a:r>
              <a:rPr lang="en-IN" dirty="0"/>
              <a:t>else {</a:t>
            </a:r>
          </a:p>
          <a:p>
            <a:pPr marL="342900" indent="-342900">
              <a:buFont typeface="+mj-lt"/>
              <a:buAutoNum type="arabicPeriod"/>
            </a:pPr>
            <a:r>
              <a:rPr lang="en-IN" dirty="0"/>
              <a:t>   </a:t>
            </a:r>
            <a:r>
              <a:rPr lang="en-IN" dirty="0" err="1"/>
              <a:t>wp</a:t>
            </a:r>
            <a:r>
              <a:rPr lang="en-IN" dirty="0"/>
              <a:t>: </a:t>
            </a:r>
          </a:p>
          <a:p>
            <a:pPr marL="342900" indent="-342900">
              <a:buFont typeface="+mj-lt"/>
              <a:buAutoNum type="arabicPeriod"/>
            </a:pPr>
            <a:r>
              <a:rPr lang="en-IN" dirty="0"/>
              <a:t>   y := 0;</a:t>
            </a:r>
          </a:p>
          <a:p>
            <a:pPr marL="342900" indent="-342900">
              <a:buFont typeface="+mj-lt"/>
              <a:buAutoNum type="arabicPeriod"/>
            </a:pPr>
            <a:r>
              <a:rPr lang="en-IN" dirty="0"/>
              <a:t>   </a:t>
            </a:r>
            <a:r>
              <a:rPr lang="en-IN" dirty="0" err="1"/>
              <a:t>wp</a:t>
            </a:r>
            <a:r>
              <a:rPr lang="en-IN" dirty="0"/>
              <a:t>:</a:t>
            </a:r>
          </a:p>
          <a:p>
            <a:pPr marL="342900" indent="-342900">
              <a:buFont typeface="+mj-lt"/>
              <a:buAutoNum type="arabicPeriod"/>
            </a:pPr>
            <a:r>
              <a:rPr lang="en-IN" dirty="0"/>
              <a:t>}</a:t>
            </a:r>
          </a:p>
          <a:p>
            <a:r>
              <a:rPr lang="en-IN" dirty="0"/>
              <a:t>Postcondition:  y &lt; 10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8CFD6095-DECE-5EBB-4221-83A3BD29D8AD}"/>
              </a:ext>
            </a:extLst>
          </p:cNvPr>
          <p:cNvSpPr txBox="1"/>
          <p:nvPr/>
        </p:nvSpPr>
        <p:spPr>
          <a:xfrm>
            <a:off x="501445" y="3028335"/>
            <a:ext cx="195662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Write the weakest preconditions of all statements.</a:t>
            </a:r>
          </a:p>
        </p:txBody>
      </p:sp>
    </p:spTree>
    <p:extLst>
      <p:ext uri="{BB962C8B-B14F-4D97-AF65-F5344CB8AC3E}">
        <p14:creationId xmlns:p14="http://schemas.microsoft.com/office/powerpoint/2010/main" val="525022741"/>
      </p:ext>
    </p:extLst>
  </p:cSld>
  <p:clrMapOvr>
    <a:masterClrMapping/>
  </p:clrMapOvr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7831B70-F8A2-DBF9-002A-CFF66111A5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Example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800934EB-EFD7-CB3D-E438-2D466E627D28}"/>
                  </a:ext>
                </a:extLst>
              </p:cNvPr>
              <p:cNvSpPr txBox="1"/>
              <p:nvPr/>
            </p:nvSpPr>
            <p:spPr>
              <a:xfrm>
                <a:off x="4011567" y="963558"/>
                <a:ext cx="6735097" cy="5632311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Font typeface="+mj-lt"/>
                  <a:buAutoNum type="arabicPeriod"/>
                </a:pPr>
                <a:r>
                  <a:rPr lang="en-IN" dirty="0"/>
                  <a:t>wp: </a:t>
                </a:r>
                <a14:m>
                  <m:oMath xmlns:m="http://schemas.openxmlformats.org/officeDocument/2006/math">
                    <m:r>
                      <a:rPr lang="en-IN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IN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IN" b="0" i="1" dirty="0" smtClean="0">
                        <a:latin typeface="Cambria Math" panose="02040503050406030204" pitchFamily="18" charset="0"/>
                      </a:rPr>
                      <m:t>&lt;</m:t>
                    </m:r>
                    <m:r>
                      <a:rPr lang="en-IN" i="1" dirty="0" smtClean="0">
                        <a:latin typeface="Cambria Math" panose="02040503050406030204" pitchFamily="18" charset="0"/>
                      </a:rPr>
                      <m:t> 8 </m:t>
                    </m:r>
                    <m:r>
                      <a:rPr lang="en-IN" b="0" i="1" smtClean="0">
                        <a:latin typeface="Cambria Math" panose="02040503050406030204" pitchFamily="18" charset="0"/>
                      </a:rPr>
                      <m:t>∧</m:t>
                    </m:r>
                    <m:r>
                      <a:rPr lang="en-IN" i="1" dirty="0" smtClean="0">
                        <a:latin typeface="Cambria Math" panose="02040503050406030204" pitchFamily="18" charset="0"/>
                      </a:rPr>
                      <m:t> (</m:t>
                    </m:r>
                    <m:r>
                      <a:rPr lang="en-IN" b="0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IN" b="0" i="1" dirty="0" smtClean="0">
                        <a:latin typeface="Cambria Math" panose="02040503050406030204" pitchFamily="18" charset="0"/>
                      </a:rPr>
                      <m:t> ≠5)) ∨(</m:t>
                    </m:r>
                    <m:r>
                      <a:rPr lang="en-IN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IN" b="0" i="1" smtClean="0">
                        <a:latin typeface="Cambria Math" panose="02040503050406030204" pitchFamily="18" charset="0"/>
                      </a:rPr>
                      <m:t>≥8)</m:t>
                    </m:r>
                  </m:oMath>
                </a14:m>
                <a:endParaRPr lang="en-IN" dirty="0"/>
              </a:p>
              <a:p>
                <a:pPr marL="342900" indent="-342900">
                  <a:buFont typeface="+mj-lt"/>
                  <a:buAutoNum type="arabicPeriod"/>
                </a:pPr>
                <a:r>
                  <a:rPr lang="en-IN" dirty="0"/>
                  <a:t>if x &lt; 8 {</a:t>
                </a:r>
              </a:p>
              <a:p>
                <a:pPr marL="342900" indent="-342900">
                  <a:buFont typeface="+mj-lt"/>
                  <a:buAutoNum type="arabicPeriod"/>
                </a:pPr>
                <a:r>
                  <a:rPr lang="en-IN" dirty="0"/>
                  <a:t>   </a:t>
                </a:r>
                <a:r>
                  <a:rPr lang="en-IN" dirty="0" err="1"/>
                  <a:t>wp</a:t>
                </a:r>
                <a:r>
                  <a:rPr lang="en-IN" dirty="0"/>
                  <a:t>: </a:t>
                </a:r>
                <a14:m>
                  <m:oMath xmlns:m="http://schemas.openxmlformats.org/officeDocument/2006/math">
                    <m:r>
                      <a:rPr lang="en-IN" i="1" dirty="0" smtClean="0">
                        <a:latin typeface="Cambria Math" panose="02040503050406030204" pitchFamily="18" charset="0"/>
                      </a:rPr>
                      <m:t>(</m:t>
                    </m:r>
                    <m:r>
                      <a:rPr lang="en-IN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IN" i="1" dirty="0" smtClean="0">
                        <a:latin typeface="Cambria Math" panose="02040503050406030204" pitchFamily="18" charset="0"/>
                      </a:rPr>
                      <m:t> == 5 ∧ ⊥) ∨ (</m:t>
                    </m:r>
                    <m:r>
                      <a:rPr lang="en-IN" i="1" dirty="0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IN" i="1" dirty="0" smtClean="0">
                        <a:latin typeface="Cambria Math" panose="02040503050406030204" pitchFamily="18" charset="0"/>
                      </a:rPr>
                      <m:t> ≠ 5 ∧ </m:t>
                    </m:r>
                    <m:r>
                      <a:rPr lang="en-IN" i="1" dirty="0" smtClean="0">
                        <a:latin typeface="Cambria Math" panose="02040503050406030204" pitchFamily="18" charset="0"/>
                      </a:rPr>
                      <m:t>𝑇</m:t>
                    </m:r>
                    <m:r>
                      <a:rPr lang="en-IN" i="1" dirty="0" smtClean="0">
                        <a:latin typeface="Cambria Math" panose="02040503050406030204" pitchFamily="18" charset="0"/>
                      </a:rPr>
                      <m:t>)    // </m:t>
                    </m:r>
                  </m:oMath>
                </a14:m>
                <a:r>
                  <a:rPr lang="en-IN" i="0" dirty="0">
                    <a:latin typeface="+mj-lt"/>
                  </a:rPr>
                  <a:t>simplification</a:t>
                </a:r>
                <a14:m>
                  <m:oMath xmlns:m="http://schemas.openxmlformats.org/officeDocument/2006/math">
                    <m:r>
                      <a:rPr lang="en-IN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IN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IN" b="0" i="1" smtClean="0">
                        <a:latin typeface="Cambria Math" panose="02040503050406030204" pitchFamily="18" charset="0"/>
                      </a:rPr>
                      <m:t> ≠5</m:t>
                    </m:r>
                  </m:oMath>
                </a14:m>
                <a:endParaRPr lang="en-IN" dirty="0"/>
              </a:p>
              <a:p>
                <a:pPr marL="342900" indent="-342900">
                  <a:buFont typeface="+mj-lt"/>
                  <a:buAutoNum type="arabicPeriod"/>
                </a:pPr>
                <a:r>
                  <a:rPr lang="en-IN" dirty="0"/>
                  <a:t>   if x == 5 {</a:t>
                </a:r>
              </a:p>
              <a:p>
                <a:pPr marL="342900" indent="-342900">
                  <a:buFont typeface="+mj-lt"/>
                  <a:buAutoNum type="arabicPeriod"/>
                </a:pPr>
                <a:r>
                  <a:rPr lang="en-IN" dirty="0"/>
                  <a:t>      </a:t>
                </a:r>
                <a:r>
                  <a:rPr lang="en-IN" dirty="0" err="1"/>
                  <a:t>wp</a:t>
                </a:r>
                <a:r>
                  <a:rPr lang="en-IN" dirty="0"/>
                  <a:t>: </a:t>
                </a:r>
                <a14:m>
                  <m:oMath xmlns:m="http://schemas.openxmlformats.org/officeDocument/2006/math">
                    <m:r>
                      <a:rPr lang="en-IN" i="1" dirty="0" smtClean="0">
                        <a:latin typeface="Cambria Math" panose="02040503050406030204" pitchFamily="18" charset="0"/>
                      </a:rPr>
                      <m:t>10 &lt; 10</m:t>
                    </m:r>
                  </m:oMath>
                </a14:m>
                <a:r>
                  <a:rPr lang="en-IN" dirty="0"/>
                  <a:t>   // simplification T</a:t>
                </a:r>
              </a:p>
              <a:p>
                <a:pPr marL="342900" indent="-342900">
                  <a:buFont typeface="+mj-lt"/>
                  <a:buAutoNum type="arabicPeriod"/>
                </a:pPr>
                <a:r>
                  <a:rPr lang="en-IN" dirty="0"/>
                  <a:t>      y := 10;</a:t>
                </a:r>
              </a:p>
              <a:p>
                <a:pPr marL="342900" indent="-342900">
                  <a:buFont typeface="+mj-lt"/>
                  <a:buAutoNum type="arabicPeriod"/>
                </a:pPr>
                <a:r>
                  <a:rPr lang="en-IN" dirty="0"/>
                  <a:t>      </a:t>
                </a:r>
                <a:r>
                  <a:rPr lang="en-IN" dirty="0" err="1"/>
                  <a:t>wp</a:t>
                </a:r>
                <a:r>
                  <a:rPr lang="en-IN" dirty="0"/>
                  <a:t>: </a:t>
                </a:r>
                <a14:m>
                  <m:oMath xmlns:m="http://schemas.openxmlformats.org/officeDocument/2006/math">
                    <m:r>
                      <a:rPr lang="en-IN" i="1" dirty="0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IN" i="1" dirty="0" smtClean="0">
                        <a:latin typeface="Cambria Math" panose="02040503050406030204" pitchFamily="18" charset="0"/>
                      </a:rPr>
                      <m:t> &lt; 10</m:t>
                    </m:r>
                  </m:oMath>
                </a14:m>
                <a:endParaRPr lang="en-IN" dirty="0"/>
              </a:p>
              <a:p>
                <a:pPr marL="342900" indent="-342900">
                  <a:buFont typeface="+mj-lt"/>
                  <a:buAutoNum type="arabicPeriod"/>
                </a:pPr>
                <a:r>
                  <a:rPr lang="en-IN" dirty="0"/>
                  <a:t>   } else {</a:t>
                </a:r>
              </a:p>
              <a:p>
                <a:pPr marL="342900" indent="-342900">
                  <a:buFont typeface="+mj-lt"/>
                  <a:buAutoNum type="arabicPeriod"/>
                </a:pPr>
                <a:r>
                  <a:rPr lang="en-IN" dirty="0"/>
                  <a:t>      </a:t>
                </a:r>
                <a:r>
                  <a:rPr lang="en-IN" dirty="0" err="1"/>
                  <a:t>wp</a:t>
                </a:r>
                <a:r>
                  <a:rPr lang="en-IN" dirty="0"/>
                  <a:t>: </a:t>
                </a:r>
                <a14:m>
                  <m:oMath xmlns:m="http://schemas.openxmlformats.org/officeDocument/2006/math">
                    <m:r>
                      <a:rPr lang="en-IN" i="1" dirty="0" smtClean="0">
                        <a:latin typeface="Cambria Math" panose="02040503050406030204" pitchFamily="18" charset="0"/>
                      </a:rPr>
                      <m:t>2 &lt; 10      </m:t>
                    </m:r>
                  </m:oMath>
                </a14:m>
                <a:r>
                  <a:rPr lang="en-IN" dirty="0"/>
                  <a:t>// simplification T</a:t>
                </a:r>
              </a:p>
              <a:p>
                <a:pPr marL="342900" indent="-342900">
                  <a:buFont typeface="+mj-lt"/>
                  <a:buAutoNum type="arabicPeriod"/>
                </a:pPr>
                <a:r>
                  <a:rPr lang="en-IN" dirty="0"/>
                  <a:t>      y := 2;</a:t>
                </a:r>
              </a:p>
              <a:p>
                <a:pPr marL="342900" indent="-342900">
                  <a:buFont typeface="+mj-lt"/>
                  <a:buAutoNum type="arabicPeriod"/>
                </a:pPr>
                <a:r>
                  <a:rPr lang="en-IN" dirty="0"/>
                  <a:t>      </a:t>
                </a:r>
                <a:r>
                  <a:rPr lang="en-IN" dirty="0" err="1"/>
                  <a:t>wp</a:t>
                </a:r>
                <a:r>
                  <a:rPr lang="en-IN" dirty="0"/>
                  <a:t>: </a:t>
                </a:r>
                <a14:m>
                  <m:oMath xmlns:m="http://schemas.openxmlformats.org/officeDocument/2006/math">
                    <m:r>
                      <a:rPr lang="en-IN" i="1" dirty="0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IN" i="1" dirty="0" smtClean="0">
                        <a:latin typeface="Cambria Math" panose="02040503050406030204" pitchFamily="18" charset="0"/>
                      </a:rPr>
                      <m:t> &lt; 10</m:t>
                    </m:r>
                  </m:oMath>
                </a14:m>
                <a:endParaRPr lang="en-IN" dirty="0"/>
              </a:p>
              <a:p>
                <a:pPr marL="342900" indent="-342900">
                  <a:buFont typeface="+mj-lt"/>
                  <a:buAutoNum type="arabicPeriod"/>
                </a:pPr>
                <a:r>
                  <a:rPr lang="en-IN" dirty="0"/>
                  <a:t>   }</a:t>
                </a:r>
              </a:p>
              <a:p>
                <a:pPr marL="342900" indent="-342900">
                  <a:buFont typeface="+mj-lt"/>
                  <a:buAutoNum type="arabicPeriod"/>
                </a:pPr>
                <a:r>
                  <a:rPr lang="en-IN" dirty="0"/>
                  <a:t>   </a:t>
                </a:r>
                <a:r>
                  <a:rPr lang="en-IN" dirty="0" err="1"/>
                  <a:t>wp</a:t>
                </a:r>
                <a:r>
                  <a:rPr lang="en-IN" dirty="0"/>
                  <a:t>: </a:t>
                </a:r>
                <a14:m>
                  <m:oMath xmlns:m="http://schemas.openxmlformats.org/officeDocument/2006/math">
                    <m:r>
                      <a:rPr lang="en-IN" i="1" dirty="0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IN" i="1" dirty="0" smtClean="0">
                        <a:latin typeface="Cambria Math" panose="02040503050406030204" pitchFamily="18" charset="0"/>
                      </a:rPr>
                      <m:t> &lt; 10</m:t>
                    </m:r>
                  </m:oMath>
                </a14:m>
                <a:endParaRPr lang="en-IN" dirty="0"/>
              </a:p>
              <a:p>
                <a:pPr marL="342900" indent="-342900">
                  <a:buFont typeface="+mj-lt"/>
                  <a:buAutoNum type="arabicPeriod"/>
                </a:pPr>
                <a:r>
                  <a:rPr lang="en-IN" dirty="0"/>
                  <a:t>}</a:t>
                </a:r>
              </a:p>
              <a:p>
                <a:pPr marL="342900" indent="-342900">
                  <a:buFont typeface="+mj-lt"/>
                  <a:buAutoNum type="arabicPeriod"/>
                </a:pPr>
                <a:r>
                  <a:rPr lang="en-IN" dirty="0"/>
                  <a:t>else {</a:t>
                </a:r>
              </a:p>
              <a:p>
                <a:pPr marL="342900" indent="-342900">
                  <a:buFont typeface="+mj-lt"/>
                  <a:buAutoNum type="arabicPeriod"/>
                </a:pPr>
                <a:r>
                  <a:rPr lang="en-IN" dirty="0"/>
                  <a:t>   </a:t>
                </a:r>
                <a:r>
                  <a:rPr lang="en-IN" dirty="0" err="1"/>
                  <a:t>wp</a:t>
                </a:r>
                <a:r>
                  <a:rPr lang="en-IN" dirty="0"/>
                  <a:t>: </a:t>
                </a:r>
                <a14:m>
                  <m:oMath xmlns:m="http://schemas.openxmlformats.org/officeDocument/2006/math">
                    <m:r>
                      <a:rPr lang="en-IN" i="1" dirty="0" smtClean="0">
                        <a:latin typeface="Cambria Math" panose="02040503050406030204" pitchFamily="18" charset="0"/>
                      </a:rPr>
                      <m:t>0 &lt; 10        </m:t>
                    </m:r>
                  </m:oMath>
                </a14:m>
                <a:r>
                  <a:rPr lang="en-IN" dirty="0"/>
                  <a:t>// simplification T</a:t>
                </a:r>
              </a:p>
              <a:p>
                <a:pPr marL="342900" indent="-342900">
                  <a:buFont typeface="+mj-lt"/>
                  <a:buAutoNum type="arabicPeriod"/>
                </a:pPr>
                <a:r>
                  <a:rPr lang="en-IN" dirty="0"/>
                  <a:t>   y := 0;</a:t>
                </a:r>
              </a:p>
              <a:p>
                <a:pPr marL="342900" indent="-342900">
                  <a:buFont typeface="+mj-lt"/>
                  <a:buAutoNum type="arabicPeriod"/>
                </a:pPr>
                <a:r>
                  <a:rPr lang="en-IN" dirty="0"/>
                  <a:t>   </a:t>
                </a:r>
                <a:r>
                  <a:rPr lang="en-IN" dirty="0" err="1"/>
                  <a:t>wp</a:t>
                </a:r>
                <a:r>
                  <a:rPr lang="en-IN" dirty="0"/>
                  <a:t>: </a:t>
                </a:r>
                <a14:m>
                  <m:oMath xmlns:m="http://schemas.openxmlformats.org/officeDocument/2006/math">
                    <m:r>
                      <a:rPr lang="en-IN" i="1" dirty="0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IN" i="1" dirty="0" smtClean="0">
                        <a:latin typeface="Cambria Math" panose="02040503050406030204" pitchFamily="18" charset="0"/>
                      </a:rPr>
                      <m:t> &lt; 10</m:t>
                    </m:r>
                  </m:oMath>
                </a14:m>
                <a:endParaRPr lang="en-IN" dirty="0"/>
              </a:p>
              <a:p>
                <a:pPr marL="342900" indent="-342900">
                  <a:buFont typeface="+mj-lt"/>
                  <a:buAutoNum type="arabicPeriod"/>
                </a:pPr>
                <a:r>
                  <a:rPr lang="en-IN" dirty="0"/>
                  <a:t>}</a:t>
                </a:r>
              </a:p>
              <a:p>
                <a:r>
                  <a:rPr lang="en-IN" dirty="0"/>
                  <a:t>Postcondition:  </a:t>
                </a:r>
                <a14:m>
                  <m:oMath xmlns:m="http://schemas.openxmlformats.org/officeDocument/2006/math">
                    <m:r>
                      <a:rPr lang="en-IN" i="1" dirty="0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IN" i="1" dirty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IN" i="1" dirty="0" smtClean="0">
                        <a:latin typeface="Cambria Math" panose="02040503050406030204" pitchFamily="18" charset="0"/>
                      </a:rPr>
                      <m:t>&lt;</m:t>
                    </m:r>
                    <m:r>
                      <a:rPr lang="en-IN" i="1" dirty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IN" i="1" dirty="0" smtClean="0">
                        <a:latin typeface="Cambria Math" panose="02040503050406030204" pitchFamily="18" charset="0"/>
                      </a:rPr>
                      <m:t>1</m:t>
                    </m:r>
                    <m:r>
                      <a:rPr lang="en-IN" i="1" dirty="0">
                        <a:latin typeface="Cambria Math" panose="02040503050406030204" pitchFamily="18" charset="0"/>
                      </a:rPr>
                      <m:t>0</m:t>
                    </m:r>
                  </m:oMath>
                </a14:m>
                <a:endParaRPr lang="en-IN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800934EB-EFD7-CB3D-E438-2D466E627D28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11567" y="963558"/>
                <a:ext cx="6735097" cy="5632311"/>
              </a:xfrm>
              <a:prstGeom prst="rect">
                <a:avLst/>
              </a:prstGeom>
              <a:blipFill>
                <a:blip r:embed="rId2"/>
                <a:stretch>
                  <a:fillRect l="-724" t="-541" b="-758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017691302"/>
      </p:ext>
    </p:extLst>
  </p:cSld>
  <p:clrMapOvr>
    <a:masterClrMapping/>
  </p:clrMapOvr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141B9F-4657-CE5F-D873-983ADE3621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Sequential composition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65C12D-6E3B-1374-D7FF-F7818C67AD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IN" dirty="0"/>
              <a:t>{P} S; T {Q}</a:t>
            </a:r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r>
              <a:rPr lang="en-IN" dirty="0"/>
              <a:t>WP[S;T, Q] =</a:t>
            </a:r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r>
              <a:rPr lang="en-IN" dirty="0"/>
              <a:t>What needs to be true before S;T such that Q holds after the execution of S followed by the execution of T?</a:t>
            </a:r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791641221"/>
      </p:ext>
    </p:extLst>
  </p:cSld>
  <p:clrMapOvr>
    <a:masterClrMapping/>
  </p:clrMapOvr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8141B9F-4657-CE5F-D873-983ADE36210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Sequential composition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C65C12D-6E3B-1374-D7FF-F7818C67ADF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IN" dirty="0"/>
              <a:t>{P} S; T {Q}</a:t>
            </a:r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r>
              <a:rPr lang="en-IN" dirty="0"/>
              <a:t>WP[S;T, Q] = WP[S, WP[T, Q]]</a:t>
            </a:r>
          </a:p>
          <a:p>
            <a:pPr marL="0" indent="0">
              <a:buNone/>
            </a:pP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2578505298"/>
      </p:ext>
    </p:extLst>
  </p:cSld>
  <p:clrMapOvr>
    <a:masterClrMapping/>
  </p:clrMapOvr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686A2B-2CF0-10EE-4DD6-BE40A70ACD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D246BD-A319-F687-0BAD-A328440FC0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IN" dirty="0"/>
              <a:t>WP[x := x +1; y := x + y, x + y &lt;= 100]</a:t>
            </a:r>
          </a:p>
          <a:p>
            <a:pPr marL="0" indent="0">
              <a:buNone/>
            </a:pPr>
            <a:r>
              <a:rPr lang="en-IN" dirty="0"/>
              <a:t>=</a:t>
            </a:r>
          </a:p>
        </p:txBody>
      </p:sp>
    </p:spTree>
    <p:extLst>
      <p:ext uri="{BB962C8B-B14F-4D97-AF65-F5344CB8AC3E}">
        <p14:creationId xmlns:p14="http://schemas.microsoft.com/office/powerpoint/2010/main" val="458131756"/>
      </p:ext>
    </p:extLst>
  </p:cSld>
  <p:clrMapOvr>
    <a:masterClrMapping/>
  </p:clrMapOvr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2686A2B-2CF0-10EE-4DD6-BE40A70ACD8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D246BD-A319-F687-0BAD-A328440FC07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IN" dirty="0"/>
              <a:t>WP[x := x +1; y := x + y, x + y &lt;= 100]</a:t>
            </a:r>
          </a:p>
          <a:p>
            <a:pPr marL="0" indent="0">
              <a:buNone/>
            </a:pPr>
            <a:r>
              <a:rPr lang="en-IN" dirty="0"/>
              <a:t>= WP[x := x + 1; WP[y := x + y, x + y &lt;= 100]]</a:t>
            </a:r>
          </a:p>
          <a:p>
            <a:pPr marL="0" indent="0">
              <a:buNone/>
            </a:pPr>
            <a:r>
              <a:rPr lang="en-IN" dirty="0"/>
              <a:t>= WP[x := x + 1; x + x + y &lt;= 100]</a:t>
            </a:r>
          </a:p>
          <a:p>
            <a:pPr marL="0" indent="0">
              <a:buNone/>
            </a:pPr>
            <a:r>
              <a:rPr lang="en-IN" dirty="0"/>
              <a:t>= x + 1 + x + 1  + y &lt;= 100</a:t>
            </a:r>
          </a:p>
          <a:p>
            <a:pPr marL="0" indent="0">
              <a:buNone/>
            </a:pPr>
            <a:r>
              <a:rPr lang="en-IN" dirty="0"/>
              <a:t>After simplification,</a:t>
            </a:r>
          </a:p>
          <a:p>
            <a:pPr marL="0" indent="0">
              <a:buNone/>
            </a:pPr>
            <a:r>
              <a:rPr lang="en-IN" dirty="0"/>
              <a:t>2x + y &lt;= 98</a:t>
            </a:r>
          </a:p>
        </p:txBody>
      </p:sp>
    </p:spTree>
    <p:extLst>
      <p:ext uri="{BB962C8B-B14F-4D97-AF65-F5344CB8AC3E}">
        <p14:creationId xmlns:p14="http://schemas.microsoft.com/office/powerpoint/2010/main" val="2228930836"/>
      </p:ext>
    </p:extLst>
  </p:cSld>
  <p:clrMapOvr>
    <a:masterClrMapping/>
  </p:clrMapOvr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07FB09-CA3B-0EB3-97A8-BF62383DCE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Assumption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5430FD2-A59E-7002-88D8-1AC4D53E77E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14:m>
                  <m:oMath xmlns:m="http://schemas.openxmlformats.org/officeDocument/2006/math">
                    <m:r>
                      <a:rPr lang="en-IN" b="0" i="1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𝑎𝑠𝑠𝑢𝑚𝑒</m:t>
                    </m:r>
                    <m:r>
                      <a:rPr lang="en-IN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IN" b="0" i="1" smtClean="0">
                        <a:latin typeface="Cambria Math" panose="02040503050406030204" pitchFamily="18" charset="0"/>
                      </a:rPr>
                      <m:t>𝐸</m:t>
                    </m:r>
                  </m:oMath>
                </a14:m>
                <a:r>
                  <a:rPr lang="en-IN" dirty="0"/>
                  <a:t> is a fictitious statement assumes </a:t>
                </a:r>
                <a14:m>
                  <m:oMath xmlns:m="http://schemas.openxmlformats.org/officeDocument/2006/math">
                    <m:r>
                      <a:rPr lang="en-IN" b="0" i="1" smtClean="0">
                        <a:latin typeface="Cambria Math" panose="02040503050406030204" pitchFamily="18" charset="0"/>
                      </a:rPr>
                      <m:t>𝐸</m:t>
                    </m:r>
                  </m:oMath>
                </a14:m>
                <a:r>
                  <a:rPr lang="en-IN" dirty="0"/>
                  <a:t> holds from this point onwards to prove the correctness of the rest of the program.</a:t>
                </a:r>
              </a:p>
              <a:p>
                <a:pPr marL="0" indent="0">
                  <a:buNone/>
                </a:pPr>
                <a:endParaRPr lang="en-IN" dirty="0"/>
              </a:p>
              <a:p>
                <a:pPr marL="0" indent="0">
                  <a:buNone/>
                </a:pPr>
                <a:r>
                  <a:rPr lang="en-IN" dirty="0"/>
                  <a:t>The</a:t>
                </a:r>
                <a:r>
                  <a:rPr lang="en-IN" dirty="0">
                    <a:solidFill>
                      <a:schemeClr val="accent1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IN" i="1" dirty="0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𝑎𝑠𝑠𝑢𝑚𝑒</m:t>
                    </m:r>
                  </m:oMath>
                </a14:m>
                <a:r>
                  <a:rPr lang="en-IN" dirty="0"/>
                  <a:t> statement is special because if it is false, the program can be proven correct.</a:t>
                </a:r>
              </a:p>
              <a:p>
                <a:pPr marL="0" indent="0">
                  <a:buNone/>
                </a:pPr>
                <a:endParaRPr lang="en-IN" dirty="0"/>
              </a:p>
              <a:p>
                <a:pPr marL="0" indent="0">
                  <a:buNone/>
                </a:pPr>
                <a:r>
                  <a:rPr lang="en-US" dirty="0"/>
                  <a:t>We will use </a:t>
                </a:r>
                <a14:m>
                  <m:oMath xmlns:m="http://schemas.openxmlformats.org/officeDocument/2006/math">
                    <m:r>
                      <a:rPr lang="en-US" i="1" dirty="0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𝑎𝑠𝑠𝑢𝑚𝑒</m:t>
                    </m:r>
                  </m:oMath>
                </a14:m>
                <a:r>
                  <a:rPr lang="en-US" dirty="0"/>
                  <a:t> in our rules if and only if the assumption holds. </a:t>
                </a:r>
                <a:endParaRPr lang="en-IN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F5430FD2-A59E-7002-88D8-1AC4D53E77E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t="-2241" r="-348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1748734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EE710B1-6C39-E907-6514-72B8E7929C2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References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3A50424-98F2-0536-9F2E-A8D8B7E7420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Chapter-2 from the Program Proofs book</a:t>
            </a:r>
          </a:p>
          <a:p>
            <a:r>
              <a:rPr lang="en-US" dirty="0"/>
              <a:t>Chapter-5 from the COC book</a:t>
            </a:r>
          </a:p>
          <a:p>
            <a:r>
              <a:rPr lang="en-IN" dirty="0">
                <a:hlinkClick r:id="rId2"/>
              </a:rPr>
              <a:t>https://en.wikipedia.org/wiki/Predicate_transformer_semantics</a:t>
            </a:r>
            <a:endParaRPr lang="en-IN" dirty="0"/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13178386"/>
      </p:ext>
    </p:extLst>
  </p:cSld>
  <p:clrMapOvr>
    <a:masterClrMapping/>
  </p:clrMapOvr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C6F83E-6EBE-F669-BC26-29C72F9D91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Assumption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9FE32B0-C930-7C77-2A4F-DF2A279EC09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endParaRPr lang="en-IN" dirty="0"/>
              </a:p>
              <a:p>
                <a:pPr marL="0" indent="0">
                  <a:buNone/>
                </a:pPr>
                <a:r>
                  <a:rPr lang="en-IN" dirty="0"/>
                  <a:t>WP[</a:t>
                </a:r>
                <a14:m>
                  <m:oMath xmlns:m="http://schemas.openxmlformats.org/officeDocument/2006/math">
                    <m:r>
                      <a:rPr lang="en-IN" i="1" dirty="0" smtClean="0">
                        <a:latin typeface="Cambria Math" panose="02040503050406030204" pitchFamily="18" charset="0"/>
                      </a:rPr>
                      <m:t>𝑎𝑠𝑠𝑢𝑚𝑒</m:t>
                    </m:r>
                    <m:r>
                      <a:rPr lang="en-IN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IN" i="1" dirty="0" smtClean="0">
                        <a:latin typeface="Cambria Math" panose="02040503050406030204" pitchFamily="18" charset="0"/>
                      </a:rPr>
                      <m:t>𝐸</m:t>
                    </m:r>
                  </m:oMath>
                </a14:m>
                <a:r>
                  <a:rPr lang="en-IN" dirty="0"/>
                  <a:t>, Q] =</a:t>
                </a:r>
              </a:p>
              <a:p>
                <a:pPr marL="0" indent="0">
                  <a:buNone/>
                </a:pPr>
                <a:endParaRPr lang="en-IN" dirty="0"/>
              </a:p>
              <a:p>
                <a:pPr marL="0" indent="0">
                  <a:buNone/>
                </a:pPr>
                <a:r>
                  <a:rPr lang="en-IN" dirty="0"/>
                  <a:t>What needs to be true before the statement </a:t>
                </a:r>
                <a14:m>
                  <m:oMath xmlns:m="http://schemas.openxmlformats.org/officeDocument/2006/math">
                    <m:r>
                      <a:rPr lang="en-IN" i="1" dirty="0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𝑎𝑠𝑠𝑢𝑚𝑒</m:t>
                    </m:r>
                    <m:r>
                      <a:rPr lang="en-IN" i="1" dirty="0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IN" i="1" dirty="0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𝐸</m:t>
                    </m:r>
                  </m:oMath>
                </a14:m>
                <a:r>
                  <a:rPr lang="en-IN" dirty="0"/>
                  <a:t> that would make Q true after the execution of </a:t>
                </a:r>
                <a14:m>
                  <m:oMath xmlns:m="http://schemas.openxmlformats.org/officeDocument/2006/math">
                    <m:r>
                      <a:rPr lang="en-IN" i="1" dirty="0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𝑎𝑠𝑠𝑢𝑚𝑒</m:t>
                    </m:r>
                    <m:r>
                      <a:rPr lang="en-IN" i="1" dirty="0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IN" i="1" dirty="0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𝐸</m:t>
                    </m:r>
                  </m:oMath>
                </a14:m>
                <a:r>
                  <a:rPr lang="en-IN" dirty="0"/>
                  <a:t>?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9FE32B0-C930-7C77-2A4F-DF2A279EC09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861303806"/>
      </p:ext>
    </p:extLst>
  </p:cSld>
  <p:clrMapOvr>
    <a:masterClrMapping/>
  </p:clrMapOvr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9C6F83E-6EBE-F669-BC26-29C72F9D91F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Assumption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9FE32B0-C930-7C77-2A4F-DF2A279EC09B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endParaRPr lang="en-IN" dirty="0"/>
              </a:p>
              <a:p>
                <a:pPr marL="0" indent="0">
                  <a:buNone/>
                </a:pPr>
                <a:r>
                  <a:rPr lang="en-IN" dirty="0"/>
                  <a:t>WP[</a:t>
                </a:r>
                <a14:m>
                  <m:oMath xmlns:m="http://schemas.openxmlformats.org/officeDocument/2006/math">
                    <m:r>
                      <a:rPr lang="en-IN" i="1" dirty="0" smtClean="0">
                        <a:latin typeface="Cambria Math" panose="02040503050406030204" pitchFamily="18" charset="0"/>
                      </a:rPr>
                      <m:t>𝑎𝑠𝑠𝑢𝑚𝑒</m:t>
                    </m:r>
                    <m:r>
                      <a:rPr lang="en-IN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IN" i="1" dirty="0" smtClean="0">
                        <a:latin typeface="Cambria Math" panose="02040503050406030204" pitchFamily="18" charset="0"/>
                      </a:rPr>
                      <m:t>𝐸</m:t>
                    </m:r>
                  </m:oMath>
                </a14:m>
                <a:r>
                  <a:rPr lang="en-IN" dirty="0"/>
                  <a:t>, Q] = </a:t>
                </a:r>
                <a14:m>
                  <m:oMath xmlns:m="http://schemas.openxmlformats.org/officeDocument/2006/math">
                    <m:r>
                      <a:rPr lang="en-IN" b="0" i="1" smtClean="0">
                        <a:latin typeface="Cambria Math" panose="02040503050406030204" pitchFamily="18" charset="0"/>
                      </a:rPr>
                      <m:t>𝐸</m:t>
                    </m:r>
                    <m:r>
                      <a:rPr lang="en-IN" b="0" i="1" smtClean="0">
                        <a:latin typeface="Cambria Math" panose="02040503050406030204" pitchFamily="18" charset="0"/>
                      </a:rPr>
                      <m:t> →</m:t>
                    </m:r>
                    <m:r>
                      <a:rPr lang="en-IN" b="0" i="1" smtClean="0">
                        <a:latin typeface="Cambria Math" panose="02040503050406030204" pitchFamily="18" charset="0"/>
                      </a:rPr>
                      <m:t>𝑄</m:t>
                    </m:r>
                  </m:oMath>
                </a14:m>
                <a:endParaRPr lang="en-IN" dirty="0"/>
              </a:p>
              <a:p>
                <a:pPr marL="0" indent="0">
                  <a:buNone/>
                </a:pPr>
                <a:endParaRPr lang="en-IN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9FE32B0-C930-7C77-2A4F-DF2A279EC09B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118799296"/>
      </p:ext>
    </p:extLst>
  </p:cSld>
  <p:clrMapOvr>
    <a:masterClrMapping/>
  </p:clrMapOvr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10378F-BEFE-657F-45DF-EECA472453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Assumption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284534-376C-E124-9319-0F2284E006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IN" dirty="0" err="1"/>
              <a:t>wp</a:t>
            </a:r>
            <a:r>
              <a:rPr lang="en-IN" dirty="0"/>
              <a:t>:</a:t>
            </a:r>
          </a:p>
          <a:p>
            <a:pPr marL="0" indent="0">
              <a:buNone/>
            </a:pPr>
            <a:r>
              <a:rPr lang="en-IN" dirty="0"/>
              <a:t>x := 0</a:t>
            </a:r>
          </a:p>
          <a:p>
            <a:pPr marL="0" indent="0">
              <a:buNone/>
            </a:pPr>
            <a:r>
              <a:rPr lang="en-IN" dirty="0" err="1"/>
              <a:t>wp</a:t>
            </a:r>
            <a:r>
              <a:rPr lang="en-IN" dirty="0"/>
              <a:t>:</a:t>
            </a:r>
          </a:p>
          <a:p>
            <a:pPr marL="0" indent="0">
              <a:buNone/>
            </a:pPr>
            <a:r>
              <a:rPr lang="en-IN" dirty="0"/>
              <a:t>x := x + 1</a:t>
            </a:r>
          </a:p>
          <a:p>
            <a:pPr marL="0" indent="0">
              <a:buNone/>
            </a:pPr>
            <a:r>
              <a:rPr lang="en-IN" dirty="0" err="1"/>
              <a:t>wp</a:t>
            </a:r>
            <a:r>
              <a:rPr lang="en-IN" dirty="0"/>
              <a:t>: </a:t>
            </a:r>
          </a:p>
          <a:p>
            <a:pPr marL="0" indent="0">
              <a:buNone/>
            </a:pPr>
            <a:r>
              <a:rPr lang="en-IN" dirty="0"/>
              <a:t>assume(x == 5)</a:t>
            </a:r>
          </a:p>
          <a:p>
            <a:pPr marL="0" indent="0">
              <a:buNone/>
            </a:pPr>
            <a:r>
              <a:rPr lang="en-IN" dirty="0" err="1"/>
              <a:t>wp</a:t>
            </a:r>
            <a:r>
              <a:rPr lang="en-IN" dirty="0"/>
              <a:t>:</a:t>
            </a:r>
          </a:p>
          <a:p>
            <a:pPr marL="0" indent="0">
              <a:buNone/>
            </a:pPr>
            <a:r>
              <a:rPr lang="en-IN" dirty="0"/>
              <a:t>x := x + 4</a:t>
            </a:r>
          </a:p>
          <a:p>
            <a:pPr marL="0" indent="0">
              <a:buNone/>
            </a:pPr>
            <a:r>
              <a:rPr lang="en-IN" dirty="0"/>
              <a:t>Postcondition x == 10</a:t>
            </a:r>
          </a:p>
        </p:txBody>
      </p:sp>
    </p:spTree>
    <p:extLst>
      <p:ext uri="{BB962C8B-B14F-4D97-AF65-F5344CB8AC3E}">
        <p14:creationId xmlns:p14="http://schemas.microsoft.com/office/powerpoint/2010/main" val="3887782930"/>
      </p:ext>
    </p:extLst>
  </p:cSld>
  <p:clrMapOvr>
    <a:masterClrMapping/>
  </p:clrMapOvr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10378F-BEFE-657F-45DF-EECA472453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Assumption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3284534-376C-E124-9319-0F2284E0069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lnSpcReduction="10000"/>
              </a:bodyPr>
              <a:lstStyle/>
              <a:p>
                <a:pPr marL="0" indent="0">
                  <a:buNone/>
                </a:pPr>
                <a:r>
                  <a:rPr lang="en-IN" dirty="0"/>
                  <a:t>wp: 1 == 5 </a:t>
                </a:r>
                <a14:m>
                  <m:oMath xmlns:m="http://schemas.openxmlformats.org/officeDocument/2006/math">
                    <m:r>
                      <a:rPr lang="en-IN" b="0" i="1" smtClean="0">
                        <a:latin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en-IN" dirty="0"/>
                  <a:t> 5 == 10   // After simplification T</a:t>
                </a:r>
              </a:p>
              <a:p>
                <a:pPr marL="0" indent="0">
                  <a:buNone/>
                </a:pPr>
                <a:r>
                  <a:rPr lang="en-IN" dirty="0"/>
                  <a:t>x := 0</a:t>
                </a:r>
              </a:p>
              <a:p>
                <a:pPr marL="0" indent="0">
                  <a:buNone/>
                </a:pPr>
                <a:r>
                  <a:rPr lang="en-IN" dirty="0" err="1"/>
                  <a:t>wp</a:t>
                </a:r>
                <a:r>
                  <a:rPr lang="en-IN" dirty="0"/>
                  <a:t>: x + 1 == 5 </a:t>
                </a:r>
                <a14:m>
                  <m:oMath xmlns:m="http://schemas.openxmlformats.org/officeDocument/2006/math">
                    <m:r>
                      <a:rPr lang="en-IN" b="0" i="1" smtClean="0">
                        <a:latin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en-IN" dirty="0"/>
                  <a:t> x+ 1 + 4 == 10</a:t>
                </a:r>
              </a:p>
              <a:p>
                <a:pPr marL="0" indent="0">
                  <a:buNone/>
                </a:pPr>
                <a:r>
                  <a:rPr lang="en-IN" dirty="0"/>
                  <a:t>x := x + 1</a:t>
                </a:r>
              </a:p>
              <a:p>
                <a:pPr marL="0" indent="0">
                  <a:buNone/>
                </a:pPr>
                <a:r>
                  <a:rPr lang="en-IN" dirty="0" err="1"/>
                  <a:t>wp</a:t>
                </a:r>
                <a:r>
                  <a:rPr lang="en-IN" dirty="0"/>
                  <a:t>: x == 5 </a:t>
                </a:r>
                <a14:m>
                  <m:oMath xmlns:m="http://schemas.openxmlformats.org/officeDocument/2006/math">
                    <m:r>
                      <a:rPr lang="en-IN" b="0" i="1" smtClean="0">
                        <a:latin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en-IN" dirty="0"/>
                  <a:t> x + 4 == 10</a:t>
                </a:r>
              </a:p>
              <a:p>
                <a:pPr marL="0" indent="0">
                  <a:buNone/>
                </a:pPr>
                <a:r>
                  <a:rPr lang="en-IN" dirty="0"/>
                  <a:t>assume(x == 5)</a:t>
                </a:r>
              </a:p>
              <a:p>
                <a:pPr marL="0" indent="0">
                  <a:buNone/>
                </a:pPr>
                <a:r>
                  <a:rPr lang="en-IN" dirty="0" err="1"/>
                  <a:t>wp</a:t>
                </a:r>
                <a:r>
                  <a:rPr lang="en-IN" dirty="0"/>
                  <a:t>: x+4 == 10</a:t>
                </a:r>
              </a:p>
              <a:p>
                <a:pPr marL="0" indent="0">
                  <a:buNone/>
                </a:pPr>
                <a:r>
                  <a:rPr lang="en-IN" dirty="0"/>
                  <a:t>x := x + 4</a:t>
                </a:r>
              </a:p>
              <a:p>
                <a:pPr marL="0" indent="0">
                  <a:buNone/>
                </a:pPr>
                <a:r>
                  <a:rPr lang="en-IN" dirty="0"/>
                  <a:t>Postcondition x == 10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3284534-376C-E124-9319-0F2284E0069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t="-3081" b="-280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>
            <a:extLst>
              <a:ext uri="{FF2B5EF4-FFF2-40B4-BE49-F238E27FC236}">
                <a16:creationId xmlns:a16="http://schemas.microsoft.com/office/drawing/2014/main" id="{C2C2D5B4-BBAC-7CC4-9ADC-041E800C976A}"/>
              </a:ext>
            </a:extLst>
          </p:cNvPr>
          <p:cNvSpPr txBox="1"/>
          <p:nvPr/>
        </p:nvSpPr>
        <p:spPr>
          <a:xfrm>
            <a:off x="7462684" y="3716594"/>
            <a:ext cx="430652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Notice that the weakest precondition trusts the assumption. If the assumption is incorrect, an incorrect program can be proven correct.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4159383756"/>
      </p:ext>
    </p:extLst>
  </p:cSld>
  <p:clrMapOvr>
    <a:masterClrMapping/>
  </p:clrMapOvr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10378F-BEFE-657F-45DF-EECA472453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Assumption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3284534-376C-E124-9319-0F2284E00690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IN" dirty="0" err="1"/>
              <a:t>wp</a:t>
            </a:r>
            <a:r>
              <a:rPr lang="en-IN" dirty="0"/>
              <a:t>:</a:t>
            </a:r>
          </a:p>
          <a:p>
            <a:pPr marL="0" indent="0">
              <a:buNone/>
            </a:pPr>
            <a:r>
              <a:rPr lang="en-IN" dirty="0"/>
              <a:t>x := 0</a:t>
            </a:r>
          </a:p>
          <a:p>
            <a:pPr marL="0" indent="0">
              <a:buNone/>
            </a:pPr>
            <a:r>
              <a:rPr lang="en-IN" dirty="0" err="1"/>
              <a:t>wp</a:t>
            </a:r>
            <a:r>
              <a:rPr lang="en-IN" dirty="0"/>
              <a:t>:</a:t>
            </a:r>
          </a:p>
          <a:p>
            <a:pPr marL="0" indent="0">
              <a:buNone/>
            </a:pPr>
            <a:r>
              <a:rPr lang="en-IN" dirty="0"/>
              <a:t>x := x + 1</a:t>
            </a:r>
          </a:p>
          <a:p>
            <a:pPr marL="0" indent="0">
              <a:buNone/>
            </a:pPr>
            <a:r>
              <a:rPr lang="en-IN" dirty="0" err="1"/>
              <a:t>wp</a:t>
            </a:r>
            <a:r>
              <a:rPr lang="en-IN" dirty="0"/>
              <a:t>: </a:t>
            </a:r>
          </a:p>
          <a:p>
            <a:pPr marL="0" indent="0">
              <a:buNone/>
            </a:pPr>
            <a:r>
              <a:rPr lang="en-IN" dirty="0"/>
              <a:t>assume(x == 1)</a:t>
            </a:r>
          </a:p>
          <a:p>
            <a:pPr marL="0" indent="0">
              <a:buNone/>
            </a:pPr>
            <a:r>
              <a:rPr lang="en-IN" dirty="0" err="1"/>
              <a:t>wp</a:t>
            </a:r>
            <a:r>
              <a:rPr lang="en-IN" dirty="0"/>
              <a:t>:</a:t>
            </a:r>
          </a:p>
          <a:p>
            <a:pPr marL="0" indent="0">
              <a:buNone/>
            </a:pPr>
            <a:r>
              <a:rPr lang="en-IN" dirty="0"/>
              <a:t>x := x + 4</a:t>
            </a:r>
          </a:p>
          <a:p>
            <a:pPr marL="0" indent="0">
              <a:buNone/>
            </a:pPr>
            <a:r>
              <a:rPr lang="en-IN" dirty="0"/>
              <a:t>Postcondition x == 10</a:t>
            </a:r>
          </a:p>
        </p:txBody>
      </p:sp>
    </p:spTree>
    <p:extLst>
      <p:ext uri="{BB962C8B-B14F-4D97-AF65-F5344CB8AC3E}">
        <p14:creationId xmlns:p14="http://schemas.microsoft.com/office/powerpoint/2010/main" val="2331769908"/>
      </p:ext>
    </p:extLst>
  </p:cSld>
  <p:clrMapOvr>
    <a:masterClrMapping/>
  </p:clrMapOvr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10378F-BEFE-657F-45DF-EECA4724538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Assumption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3284534-376C-E124-9319-0F2284E00690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92500"/>
              </a:bodyPr>
              <a:lstStyle/>
              <a:p>
                <a:pPr marL="0" indent="0">
                  <a:buNone/>
                </a:pPr>
                <a:r>
                  <a:rPr lang="en-IN" dirty="0"/>
                  <a:t>wp: 0 + 1 == 1 </a:t>
                </a:r>
                <a14:m>
                  <m:oMath xmlns:m="http://schemas.openxmlformats.org/officeDocument/2006/math">
                    <m:r>
                      <a:rPr lang="en-IN" b="0" i="1" smtClean="0">
                        <a:latin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en-IN" dirty="0"/>
                  <a:t> 0 + 1 + 4 == 10     // after simplification T </a:t>
                </a:r>
                <a14:m>
                  <m:oMath xmlns:m="http://schemas.openxmlformats.org/officeDocument/2006/math">
                    <m:r>
                      <a:rPr lang="en-IN" b="0" i="1" smtClean="0">
                        <a:latin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en-IN" dirty="0"/>
                  <a:t> </a:t>
                </a:r>
                <a14:m>
                  <m:oMath xmlns:m="http://schemas.openxmlformats.org/officeDocument/2006/math">
                    <m:r>
                      <a:rPr lang="en-IN" b="0" i="1" dirty="0" smtClean="0">
                        <a:latin typeface="Cambria Math" panose="02040503050406030204" pitchFamily="18" charset="0"/>
                      </a:rPr>
                      <m:t>⊥</m:t>
                    </m:r>
                  </m:oMath>
                </a14:m>
                <a:r>
                  <a:rPr lang="en-IN" dirty="0"/>
                  <a:t>, which is </a:t>
                </a:r>
                <a14:m>
                  <m:oMath xmlns:m="http://schemas.openxmlformats.org/officeDocument/2006/math">
                    <m:r>
                      <a:rPr lang="en-IN" b="0" i="1" smtClean="0">
                        <a:latin typeface="Cambria Math" panose="02040503050406030204" pitchFamily="18" charset="0"/>
                      </a:rPr>
                      <m:t>⊥</m:t>
                    </m:r>
                  </m:oMath>
                </a14:m>
                <a:endParaRPr lang="en-IN" dirty="0"/>
              </a:p>
              <a:p>
                <a:pPr marL="0" indent="0">
                  <a:buNone/>
                </a:pPr>
                <a:r>
                  <a:rPr lang="en-IN" dirty="0"/>
                  <a:t>x := 0</a:t>
                </a:r>
              </a:p>
              <a:p>
                <a:pPr marL="0" indent="0">
                  <a:buNone/>
                </a:pPr>
                <a:r>
                  <a:rPr lang="en-IN" dirty="0" err="1"/>
                  <a:t>wp</a:t>
                </a:r>
                <a:r>
                  <a:rPr lang="en-IN" dirty="0"/>
                  <a:t>: x + 1 == 1 </a:t>
                </a:r>
                <a14:m>
                  <m:oMath xmlns:m="http://schemas.openxmlformats.org/officeDocument/2006/math">
                    <m:r>
                      <a:rPr lang="en-IN" b="0" i="1" smtClean="0">
                        <a:latin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en-IN" dirty="0"/>
                  <a:t> x + 1 + 4 == 10</a:t>
                </a:r>
              </a:p>
              <a:p>
                <a:pPr marL="0" indent="0">
                  <a:buNone/>
                </a:pPr>
                <a:r>
                  <a:rPr lang="en-IN" dirty="0"/>
                  <a:t>x := x + 1</a:t>
                </a:r>
              </a:p>
              <a:p>
                <a:pPr marL="0" indent="0">
                  <a:buNone/>
                </a:pPr>
                <a:r>
                  <a:rPr lang="en-IN" dirty="0" err="1"/>
                  <a:t>wp</a:t>
                </a:r>
                <a:r>
                  <a:rPr lang="en-IN" dirty="0"/>
                  <a:t>: x == 1 </a:t>
                </a:r>
                <a14:m>
                  <m:oMath xmlns:m="http://schemas.openxmlformats.org/officeDocument/2006/math">
                    <m:r>
                      <a:rPr lang="en-IN" b="0" i="1" smtClean="0">
                        <a:latin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en-IN" dirty="0"/>
                  <a:t> x + 4 == 10</a:t>
                </a:r>
              </a:p>
              <a:p>
                <a:pPr marL="0" indent="0">
                  <a:buNone/>
                </a:pPr>
                <a:r>
                  <a:rPr lang="en-IN" dirty="0"/>
                  <a:t>assume(x == 1)</a:t>
                </a:r>
              </a:p>
              <a:p>
                <a:pPr marL="0" indent="0">
                  <a:buNone/>
                </a:pPr>
                <a:r>
                  <a:rPr lang="en-IN" dirty="0" err="1"/>
                  <a:t>wp</a:t>
                </a:r>
                <a:r>
                  <a:rPr lang="en-IN" dirty="0"/>
                  <a:t>: x + 4 == 10</a:t>
                </a:r>
              </a:p>
              <a:p>
                <a:pPr marL="0" indent="0">
                  <a:buNone/>
                </a:pPr>
                <a:r>
                  <a:rPr lang="en-IN" dirty="0"/>
                  <a:t>x := x + 4</a:t>
                </a:r>
              </a:p>
              <a:p>
                <a:pPr marL="0" indent="0">
                  <a:buNone/>
                </a:pPr>
                <a:r>
                  <a:rPr lang="en-IN" dirty="0"/>
                  <a:t>Postcondition x == 10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3284534-376C-E124-9319-0F2284E00690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101" b="-2941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70548769"/>
      </p:ext>
    </p:extLst>
  </p:cSld>
  <p:clrMapOvr>
    <a:masterClrMapping/>
  </p:clrMapOvr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507FB09-CA3B-0EB3-97A8-BF62383DCE1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/>
              <a:t>Assertion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5430FD2-A59E-7002-88D8-1AC4D53E77E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An </a:t>
            </a:r>
            <a:r>
              <a:rPr lang="en-IN" dirty="0">
                <a:solidFill>
                  <a:schemeClr val="accent1"/>
                </a:solidFill>
              </a:rPr>
              <a:t>assertion</a:t>
            </a:r>
            <a:r>
              <a:rPr lang="en-IN" dirty="0"/>
              <a:t> is a predicate that must hold at a given program point</a:t>
            </a:r>
          </a:p>
          <a:p>
            <a:endParaRPr lang="en-IN" dirty="0"/>
          </a:p>
          <a:p>
            <a:r>
              <a:rPr lang="en-IN" dirty="0"/>
              <a:t>The weakest precondition is computed in such a way that the verification fails if the assertion doesn’t hold</a:t>
            </a:r>
          </a:p>
        </p:txBody>
      </p:sp>
    </p:spTree>
    <p:extLst>
      <p:ext uri="{BB962C8B-B14F-4D97-AF65-F5344CB8AC3E}">
        <p14:creationId xmlns:p14="http://schemas.microsoft.com/office/powerpoint/2010/main" val="2358682064"/>
      </p:ext>
    </p:extLst>
  </p:cSld>
  <p:clrMapOvr>
    <a:masterClrMapping/>
  </p:clrMapOvr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091BC9-87C6-94B5-D9EC-F3FEA181CA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Assertion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C791F17-2ABB-0C09-8C53-F56A7592074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endParaRPr lang="en-IN" dirty="0"/>
              </a:p>
              <a:p>
                <a:pPr marL="0" indent="0">
                  <a:buNone/>
                </a:pPr>
                <a:r>
                  <a:rPr lang="en-IN" dirty="0"/>
                  <a:t>WP[</a:t>
                </a:r>
                <a14:m>
                  <m:oMath xmlns:m="http://schemas.openxmlformats.org/officeDocument/2006/math">
                    <m:r>
                      <a:rPr lang="en-IN" i="1" dirty="0" smtClean="0">
                        <a:latin typeface="Cambria Math" panose="02040503050406030204" pitchFamily="18" charset="0"/>
                      </a:rPr>
                      <m:t>𝑎𝑠𝑠</m:t>
                    </m:r>
                    <m:r>
                      <a:rPr lang="en-IN" b="0" i="1" dirty="0" smtClean="0">
                        <a:latin typeface="Cambria Math" panose="02040503050406030204" pitchFamily="18" charset="0"/>
                      </a:rPr>
                      <m:t>𝑒𝑟𝑡</m:t>
                    </m:r>
                    <m:r>
                      <a:rPr lang="en-IN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IN" i="1" dirty="0" smtClean="0">
                        <a:latin typeface="Cambria Math" panose="02040503050406030204" pitchFamily="18" charset="0"/>
                      </a:rPr>
                      <m:t>𝐸</m:t>
                    </m:r>
                  </m:oMath>
                </a14:m>
                <a:r>
                  <a:rPr lang="en-IN" dirty="0"/>
                  <a:t>, Q] =</a:t>
                </a:r>
              </a:p>
              <a:p>
                <a:pPr marL="0" indent="0">
                  <a:buNone/>
                </a:pPr>
                <a:endParaRPr lang="en-IN" dirty="0"/>
              </a:p>
              <a:p>
                <a:pPr marL="0" indent="0">
                  <a:buNone/>
                </a:pPr>
                <a:r>
                  <a:rPr lang="en-IN" dirty="0"/>
                  <a:t>What needs to be true before the statement </a:t>
                </a:r>
                <a14:m>
                  <m:oMath xmlns:m="http://schemas.openxmlformats.org/officeDocument/2006/math">
                    <m:r>
                      <a:rPr lang="en-IN" i="1" dirty="0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𝑎𝑠𝑠</m:t>
                    </m:r>
                    <m:r>
                      <a:rPr lang="en-IN" b="0" i="1" dirty="0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𝑒𝑟𝑡</m:t>
                    </m:r>
                    <m:r>
                      <a:rPr lang="en-IN" i="1" dirty="0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a:rPr lang="en-IN" i="1" dirty="0" smtClean="0">
                        <a:solidFill>
                          <a:schemeClr val="accent1"/>
                        </a:solidFill>
                        <a:latin typeface="Cambria Math" panose="02040503050406030204" pitchFamily="18" charset="0"/>
                      </a:rPr>
                      <m:t>𝐸</m:t>
                    </m:r>
                  </m:oMath>
                </a14:m>
                <a:r>
                  <a:rPr lang="en-IN" dirty="0"/>
                  <a:t> that would guarantee that </a:t>
                </a:r>
                <a14:m>
                  <m:oMath xmlns:m="http://schemas.openxmlformats.org/officeDocument/2006/math">
                    <m:r>
                      <a:rPr lang="en-IN" b="0" i="1" smtClean="0">
                        <a:latin typeface="Cambria Math" panose="02040503050406030204" pitchFamily="18" charset="0"/>
                      </a:rPr>
                      <m:t>𝑎𝑠𝑠𝑒𝑟𝑡</m:t>
                    </m:r>
                    <m:r>
                      <a:rPr lang="en-IN" b="0" i="1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IN" b="0" i="1" smtClean="0">
                        <a:latin typeface="Cambria Math" panose="02040503050406030204" pitchFamily="18" charset="0"/>
                      </a:rPr>
                      <m:t>𝐸</m:t>
                    </m:r>
                  </m:oMath>
                </a14:m>
                <a:r>
                  <a:rPr lang="en-IN" dirty="0"/>
                  <a:t> holds and Q is true after the execution of </a:t>
                </a:r>
                <a14:m>
                  <m:oMath xmlns:m="http://schemas.openxmlformats.org/officeDocument/2006/math">
                    <m:r>
                      <a:rPr lang="en-IN" i="1" dirty="0" smtClean="0">
                        <a:latin typeface="Cambria Math" panose="02040503050406030204" pitchFamily="18" charset="0"/>
                      </a:rPr>
                      <m:t>𝑎𝑠𝑠𝑒𝑟𝑡</m:t>
                    </m:r>
                    <m:r>
                      <a:rPr lang="en-IN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IN" i="1" dirty="0" smtClean="0">
                        <a:latin typeface="Cambria Math" panose="02040503050406030204" pitchFamily="18" charset="0"/>
                      </a:rPr>
                      <m:t>𝐸</m:t>
                    </m:r>
                  </m:oMath>
                </a14:m>
                <a:r>
                  <a:rPr lang="en-IN" dirty="0"/>
                  <a:t>?</a:t>
                </a:r>
              </a:p>
              <a:p>
                <a:pPr marL="0" indent="0">
                  <a:buNone/>
                </a:pPr>
                <a:endParaRPr lang="en-IN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C791F17-2ABB-0C09-8C53-F56A7592074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624226351"/>
      </p:ext>
    </p:extLst>
  </p:cSld>
  <p:clrMapOvr>
    <a:masterClrMapping/>
  </p:clrMapOvr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6091BC9-87C6-94B5-D9EC-F3FEA181CA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Assertion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C791F17-2ABB-0C09-8C53-F56A7592074C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endParaRPr lang="en-IN" dirty="0"/>
              </a:p>
              <a:p>
                <a:pPr marL="0" indent="0">
                  <a:buNone/>
                </a:pPr>
                <a:r>
                  <a:rPr lang="en-IN" dirty="0"/>
                  <a:t>WP[</a:t>
                </a:r>
                <a14:m>
                  <m:oMath xmlns:m="http://schemas.openxmlformats.org/officeDocument/2006/math">
                    <m:r>
                      <a:rPr lang="en-IN" i="1" dirty="0" smtClean="0">
                        <a:latin typeface="Cambria Math" panose="02040503050406030204" pitchFamily="18" charset="0"/>
                      </a:rPr>
                      <m:t>𝑎𝑠𝑠</m:t>
                    </m:r>
                    <m:r>
                      <a:rPr lang="en-IN" b="0" i="1" dirty="0" smtClean="0">
                        <a:latin typeface="Cambria Math" panose="02040503050406030204" pitchFamily="18" charset="0"/>
                      </a:rPr>
                      <m:t>𝑒𝑟𝑡</m:t>
                    </m:r>
                    <m:r>
                      <a:rPr lang="en-IN" i="1" dirty="0" smtClean="0">
                        <a:latin typeface="Cambria Math" panose="02040503050406030204" pitchFamily="18" charset="0"/>
                      </a:rPr>
                      <m:t> </m:t>
                    </m:r>
                    <m:r>
                      <a:rPr lang="en-IN" i="1" dirty="0" smtClean="0">
                        <a:latin typeface="Cambria Math" panose="02040503050406030204" pitchFamily="18" charset="0"/>
                      </a:rPr>
                      <m:t>𝐸</m:t>
                    </m:r>
                  </m:oMath>
                </a14:m>
                <a:r>
                  <a:rPr lang="en-IN" dirty="0"/>
                  <a:t>, Q] = </a:t>
                </a:r>
                <a14:m>
                  <m:oMath xmlns:m="http://schemas.openxmlformats.org/officeDocument/2006/math">
                    <m:r>
                      <a:rPr lang="en-IN" b="0" i="1" smtClean="0">
                        <a:latin typeface="Cambria Math" panose="02040503050406030204" pitchFamily="18" charset="0"/>
                      </a:rPr>
                      <m:t>𝐸</m:t>
                    </m:r>
                    <m:r>
                      <a:rPr lang="en-IN" b="0" i="1" smtClean="0">
                        <a:latin typeface="Cambria Math" panose="02040503050406030204" pitchFamily="18" charset="0"/>
                      </a:rPr>
                      <m:t>∧</m:t>
                    </m:r>
                    <m:r>
                      <a:rPr lang="en-IN" b="0" i="1" smtClean="0">
                        <a:latin typeface="Cambria Math" panose="02040503050406030204" pitchFamily="18" charset="0"/>
                      </a:rPr>
                      <m:t>𝑄</m:t>
                    </m:r>
                  </m:oMath>
                </a14:m>
                <a:endParaRPr lang="en-IN" dirty="0"/>
              </a:p>
              <a:p>
                <a:pPr marL="0" indent="0">
                  <a:buNone/>
                </a:pPr>
                <a:endParaRPr lang="en-IN" dirty="0"/>
              </a:p>
              <a:p>
                <a:pPr marL="0" indent="0">
                  <a:buNone/>
                </a:pPr>
                <a:endParaRPr lang="en-IN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C791F17-2ABB-0C09-8C53-F56A7592074C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292607421"/>
      </p:ext>
    </p:extLst>
  </p:cSld>
  <p:clrMapOvr>
    <a:masterClrMapping/>
  </p:clrMapOvr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2B282F-1998-E728-ABD4-EE1BAB8941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Assertion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887882-A285-FEB8-017B-2FAE38C1D337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IN" dirty="0" err="1"/>
              <a:t>wp</a:t>
            </a:r>
            <a:r>
              <a:rPr lang="en-IN" dirty="0"/>
              <a:t>:</a:t>
            </a:r>
          </a:p>
          <a:p>
            <a:pPr marL="0" indent="0">
              <a:buNone/>
            </a:pPr>
            <a:r>
              <a:rPr lang="en-IN" dirty="0"/>
              <a:t>x := 0</a:t>
            </a:r>
          </a:p>
          <a:p>
            <a:pPr marL="0" indent="0">
              <a:buNone/>
            </a:pPr>
            <a:r>
              <a:rPr lang="en-IN" dirty="0" err="1"/>
              <a:t>wp</a:t>
            </a:r>
            <a:r>
              <a:rPr lang="en-IN" dirty="0"/>
              <a:t>:</a:t>
            </a:r>
          </a:p>
          <a:p>
            <a:pPr marL="0" indent="0">
              <a:buNone/>
            </a:pPr>
            <a:r>
              <a:rPr lang="en-IN" dirty="0"/>
              <a:t>x := x + 1</a:t>
            </a:r>
          </a:p>
          <a:p>
            <a:pPr marL="0" indent="0">
              <a:buNone/>
            </a:pPr>
            <a:r>
              <a:rPr lang="en-IN" dirty="0" err="1"/>
              <a:t>wp</a:t>
            </a:r>
            <a:r>
              <a:rPr lang="en-IN" dirty="0"/>
              <a:t>:</a:t>
            </a:r>
          </a:p>
          <a:p>
            <a:pPr marL="0" indent="0">
              <a:buNone/>
            </a:pPr>
            <a:r>
              <a:rPr lang="en-IN" dirty="0"/>
              <a:t>x := x + 1</a:t>
            </a:r>
          </a:p>
          <a:p>
            <a:pPr marL="0" indent="0">
              <a:buNone/>
            </a:pPr>
            <a:r>
              <a:rPr lang="en-IN" dirty="0" err="1"/>
              <a:t>wp</a:t>
            </a:r>
            <a:r>
              <a:rPr lang="en-IN" dirty="0"/>
              <a:t>:</a:t>
            </a:r>
          </a:p>
          <a:p>
            <a:pPr marL="0" indent="0">
              <a:buNone/>
            </a:pPr>
            <a:r>
              <a:rPr lang="en-IN" dirty="0"/>
              <a:t>x := x + 1</a:t>
            </a:r>
          </a:p>
          <a:p>
            <a:pPr marL="0" indent="0">
              <a:buNone/>
            </a:pPr>
            <a:r>
              <a:rPr lang="en-IN" dirty="0" err="1"/>
              <a:t>wp</a:t>
            </a:r>
            <a:r>
              <a:rPr lang="en-IN" dirty="0"/>
              <a:t>:</a:t>
            </a:r>
          </a:p>
          <a:p>
            <a:pPr marL="0" indent="0">
              <a:buNone/>
            </a:pPr>
            <a:r>
              <a:rPr lang="en-IN" dirty="0"/>
              <a:t>assert(x == 4)</a:t>
            </a:r>
          </a:p>
          <a:p>
            <a:pPr marL="0" indent="0">
              <a:buNone/>
            </a:pPr>
            <a:r>
              <a:rPr lang="en-IN" dirty="0"/>
              <a:t>Postcondition: T</a:t>
            </a:r>
          </a:p>
        </p:txBody>
      </p:sp>
    </p:spTree>
    <p:extLst>
      <p:ext uri="{BB962C8B-B14F-4D97-AF65-F5344CB8AC3E}">
        <p14:creationId xmlns:p14="http://schemas.microsoft.com/office/powerpoint/2010/main" val="13161406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9948DBE-E96A-7CBC-88C9-2211CDF7CAA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Hoare triples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0B7425B-39FE-484B-A70B-15C7785E160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Hoare triples is a notation that is used to reason about correctness.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A Hoare triple </a:t>
            </a:r>
            <a:r>
              <a:rPr lang="en-US" dirty="0">
                <a:solidFill>
                  <a:schemeClr val="accent1"/>
                </a:solidFill>
              </a:rPr>
              <a:t>{P} S {Q}, </a:t>
            </a:r>
            <a:r>
              <a:rPr lang="en-US" dirty="0"/>
              <a:t>where P and Q are predicates and S is a program, is valid if the program starts in a state satisfying P and terminates in a state satisfying Q.</a:t>
            </a:r>
          </a:p>
        </p:txBody>
      </p:sp>
    </p:spTree>
    <p:extLst>
      <p:ext uri="{BB962C8B-B14F-4D97-AF65-F5344CB8AC3E}">
        <p14:creationId xmlns:p14="http://schemas.microsoft.com/office/powerpoint/2010/main" val="1365781701"/>
      </p:ext>
    </p:extLst>
  </p:cSld>
  <p:clrMapOvr>
    <a:masterClrMapping/>
  </p:clrMapOvr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52B282F-1998-E728-ABD4-EE1BAB8941B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Assertion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7887882-A285-FEB8-017B-2FAE38C1D337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85000" lnSpcReduction="20000"/>
              </a:bodyPr>
              <a:lstStyle/>
              <a:p>
                <a:pPr marL="0" indent="0">
                  <a:buNone/>
                </a:pPr>
                <a:r>
                  <a:rPr lang="en-IN" dirty="0"/>
                  <a:t>wp: 0 + 1 + 1 + 1 == 4        // after simplification </a:t>
                </a:r>
                <a14:m>
                  <m:oMath xmlns:m="http://schemas.openxmlformats.org/officeDocument/2006/math">
                    <m:r>
                      <a:rPr lang="en-IN" b="0" i="1" smtClean="0">
                        <a:latin typeface="Cambria Math" panose="02040503050406030204" pitchFamily="18" charset="0"/>
                      </a:rPr>
                      <m:t>⊥</m:t>
                    </m:r>
                  </m:oMath>
                </a14:m>
                <a:endParaRPr lang="en-IN" dirty="0"/>
              </a:p>
              <a:p>
                <a:pPr marL="0" indent="0">
                  <a:buNone/>
                </a:pPr>
                <a:r>
                  <a:rPr lang="en-IN" dirty="0"/>
                  <a:t>x := 0</a:t>
                </a:r>
              </a:p>
              <a:p>
                <a:pPr marL="0" indent="0">
                  <a:buNone/>
                </a:pPr>
                <a:r>
                  <a:rPr lang="en-IN" dirty="0" err="1"/>
                  <a:t>wp</a:t>
                </a:r>
                <a:r>
                  <a:rPr lang="en-IN" dirty="0"/>
                  <a:t>: x + 1 + 1 + 1 == 4</a:t>
                </a:r>
              </a:p>
              <a:p>
                <a:pPr marL="0" indent="0">
                  <a:buNone/>
                </a:pPr>
                <a:r>
                  <a:rPr lang="en-IN" dirty="0"/>
                  <a:t>x := x + 1</a:t>
                </a:r>
              </a:p>
              <a:p>
                <a:pPr marL="0" indent="0">
                  <a:buNone/>
                </a:pPr>
                <a:r>
                  <a:rPr lang="en-IN" dirty="0" err="1"/>
                  <a:t>wp</a:t>
                </a:r>
                <a:r>
                  <a:rPr lang="en-IN" dirty="0"/>
                  <a:t>: x + 1 + 1 == 4</a:t>
                </a:r>
              </a:p>
              <a:p>
                <a:pPr marL="0" indent="0">
                  <a:buNone/>
                </a:pPr>
                <a:r>
                  <a:rPr lang="en-IN" dirty="0"/>
                  <a:t>x := x + 1</a:t>
                </a:r>
              </a:p>
              <a:p>
                <a:pPr marL="0" indent="0">
                  <a:buNone/>
                </a:pPr>
                <a:r>
                  <a:rPr lang="en-IN" dirty="0" err="1"/>
                  <a:t>wp</a:t>
                </a:r>
                <a:r>
                  <a:rPr lang="en-IN" dirty="0"/>
                  <a:t>: x + 1 == 4</a:t>
                </a:r>
              </a:p>
              <a:p>
                <a:pPr marL="0" indent="0">
                  <a:buNone/>
                </a:pPr>
                <a:r>
                  <a:rPr lang="en-IN" dirty="0"/>
                  <a:t>x := x + 1</a:t>
                </a:r>
              </a:p>
              <a:p>
                <a:pPr marL="0" indent="0">
                  <a:buNone/>
                </a:pPr>
                <a:r>
                  <a:rPr lang="en-IN" dirty="0" err="1"/>
                  <a:t>wp</a:t>
                </a:r>
                <a:r>
                  <a:rPr lang="en-IN" dirty="0"/>
                  <a:t>: x == 4 </a:t>
                </a:r>
                <a14:m>
                  <m:oMath xmlns:m="http://schemas.openxmlformats.org/officeDocument/2006/math">
                    <m:r>
                      <a:rPr lang="en-IN" b="0" i="1" smtClean="0">
                        <a:latin typeface="Cambria Math" panose="02040503050406030204" pitchFamily="18" charset="0"/>
                      </a:rPr>
                      <m:t>∧</m:t>
                    </m:r>
                  </m:oMath>
                </a14:m>
                <a:r>
                  <a:rPr lang="en-IN" dirty="0"/>
                  <a:t> T       // after simplification x == 4</a:t>
                </a:r>
              </a:p>
              <a:p>
                <a:pPr marL="0" indent="0">
                  <a:buNone/>
                </a:pPr>
                <a:r>
                  <a:rPr lang="en-IN" dirty="0"/>
                  <a:t>assert(x == 4)</a:t>
                </a:r>
              </a:p>
              <a:p>
                <a:pPr marL="0" indent="0">
                  <a:buNone/>
                </a:pPr>
                <a:r>
                  <a:rPr lang="en-IN" dirty="0"/>
                  <a:t>Postcondition: T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87887882-A285-FEB8-017B-2FAE38C1D337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928" t="-3221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" name="TextBox 3">
            <a:extLst>
              <a:ext uri="{FF2B5EF4-FFF2-40B4-BE49-F238E27FC236}">
                <a16:creationId xmlns:a16="http://schemas.microsoft.com/office/drawing/2014/main" id="{70DEFD17-3EC5-6293-A339-EE56FD06B729}"/>
              </a:ext>
            </a:extLst>
          </p:cNvPr>
          <p:cNvSpPr txBox="1"/>
          <p:nvPr/>
        </p:nvSpPr>
        <p:spPr>
          <a:xfrm>
            <a:off x="6469626" y="3048000"/>
            <a:ext cx="4601497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Notice that assert is a proof obligation. The weakest precondition proves that the assertion indeed holds at runtime. </a:t>
            </a:r>
          </a:p>
        </p:txBody>
      </p:sp>
    </p:spTree>
    <p:extLst>
      <p:ext uri="{BB962C8B-B14F-4D97-AF65-F5344CB8AC3E}">
        <p14:creationId xmlns:p14="http://schemas.microsoft.com/office/powerpoint/2010/main" val="231363386"/>
      </p:ext>
    </p:extLst>
  </p:cSld>
  <p:clrMapOvr>
    <a:masterClrMapping/>
  </p:clrMapOvr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A0A755-CF49-3A27-EFF6-D7FBC293B0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Example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E6392DA-C4F5-8F94-D0FA-D135532C0E3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Compute the weakest precondition of all these statements with the postcondition x &lt; 100.</a:t>
            </a:r>
          </a:p>
          <a:p>
            <a:endParaRPr lang="en-IN" dirty="0"/>
          </a:p>
          <a:p>
            <a:pPr marL="0" indent="0">
              <a:buNone/>
            </a:pPr>
            <a:r>
              <a:rPr lang="en-IN" dirty="0"/>
              <a:t>assert y == 25</a:t>
            </a:r>
          </a:p>
          <a:p>
            <a:pPr marL="0" indent="0">
              <a:buNone/>
            </a:pPr>
            <a:r>
              <a:rPr lang="en-IN" dirty="0"/>
              <a:t>assert x &gt;= 0</a:t>
            </a:r>
          </a:p>
          <a:p>
            <a:pPr marL="0" indent="0">
              <a:buNone/>
            </a:pPr>
            <a:r>
              <a:rPr lang="en-IN" dirty="0"/>
              <a:t>assert x &lt; 200</a:t>
            </a:r>
          </a:p>
          <a:p>
            <a:pPr marL="0" indent="0">
              <a:buNone/>
            </a:pPr>
            <a:r>
              <a:rPr lang="en-IN" dirty="0"/>
              <a:t>assert x &lt;= 100</a:t>
            </a:r>
          </a:p>
          <a:p>
            <a:pPr marL="0" indent="0">
              <a:buNone/>
            </a:pPr>
            <a:r>
              <a:rPr lang="en-IN" dirty="0"/>
              <a:t>assert 0 &lt;= x &lt; 100</a:t>
            </a:r>
          </a:p>
        </p:txBody>
      </p:sp>
    </p:spTree>
    <p:extLst>
      <p:ext uri="{BB962C8B-B14F-4D97-AF65-F5344CB8AC3E}">
        <p14:creationId xmlns:p14="http://schemas.microsoft.com/office/powerpoint/2010/main" val="3497242863"/>
      </p:ext>
    </p:extLst>
  </p:cSld>
  <p:clrMapOvr>
    <a:masterClrMapping/>
  </p:clrMapOvr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FA0A755-CF49-3A27-EFF6-D7FBC293B0A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Example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E6392DA-C4F5-8F94-D0FA-D135532C0E3F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/>
              </a:bodyPr>
              <a:lstStyle/>
              <a:p>
                <a:r>
                  <a:rPr lang="en-IN" dirty="0"/>
                  <a:t>Compute the weakest precondition of all these statements with the postcondition x &lt; 100.</a:t>
                </a:r>
              </a:p>
              <a:p>
                <a:endParaRPr lang="en-IN" dirty="0"/>
              </a:p>
              <a:p>
                <a:pPr marL="0" indent="0">
                  <a:buNone/>
                </a:pPr>
                <a:r>
                  <a:rPr lang="en-IN" dirty="0"/>
                  <a:t>assert y == 25          //    </a:t>
                </a:r>
                <a14:m>
                  <m:oMath xmlns:m="http://schemas.openxmlformats.org/officeDocument/2006/math">
                    <m:r>
                      <a:rPr lang="en-IN" b="0" i="1" smtClean="0"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IN" b="0" i="1" smtClean="0">
                        <a:latin typeface="Cambria Math" panose="02040503050406030204" pitchFamily="18" charset="0"/>
                      </a:rPr>
                      <m:t>==25∧</m:t>
                    </m:r>
                    <m:r>
                      <a:rPr lang="en-IN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IN" b="0" i="1" smtClean="0">
                        <a:latin typeface="Cambria Math" panose="02040503050406030204" pitchFamily="18" charset="0"/>
                      </a:rPr>
                      <m:t>&lt;100</m:t>
                    </m:r>
                  </m:oMath>
                </a14:m>
                <a:endParaRPr lang="en-IN" dirty="0"/>
              </a:p>
              <a:p>
                <a:pPr marL="0" indent="0">
                  <a:buNone/>
                </a:pPr>
                <a:r>
                  <a:rPr lang="en-IN" dirty="0"/>
                  <a:t>assert x &gt;= 0            //  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IN" b="0" i="0" smtClean="0">
                        <a:latin typeface="Cambria Math" panose="02040503050406030204" pitchFamily="18" charset="0"/>
                      </a:rPr>
                      <m:t>x</m:t>
                    </m:r>
                    <m:r>
                      <a:rPr lang="en-IN" b="0" i="0" smtClean="0">
                        <a:latin typeface="Cambria Math" panose="02040503050406030204" pitchFamily="18" charset="0"/>
                      </a:rPr>
                      <m:t>≥0</m:t>
                    </m:r>
                    <m:r>
                      <a:rPr lang="en-IN" b="0" i="1" smtClean="0">
                        <a:latin typeface="Cambria Math" panose="02040503050406030204" pitchFamily="18" charset="0"/>
                      </a:rPr>
                      <m:t>∧</m:t>
                    </m:r>
                    <m:r>
                      <a:rPr lang="en-IN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IN" b="0" i="1" smtClean="0">
                        <a:latin typeface="Cambria Math" panose="02040503050406030204" pitchFamily="18" charset="0"/>
                      </a:rPr>
                      <m:t>&lt;100</m:t>
                    </m:r>
                  </m:oMath>
                </a14:m>
                <a:endParaRPr lang="en-IN" dirty="0"/>
              </a:p>
              <a:p>
                <a:pPr marL="0" indent="0">
                  <a:buNone/>
                </a:pPr>
                <a:r>
                  <a:rPr lang="en-IN" dirty="0"/>
                  <a:t>assert x &lt; 200          //  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IN" b="0" i="0" smtClean="0">
                        <a:latin typeface="Cambria Math" panose="02040503050406030204" pitchFamily="18" charset="0"/>
                      </a:rPr>
                      <m:t>x</m:t>
                    </m:r>
                    <m:r>
                      <a:rPr lang="en-IN" b="0" i="0" smtClean="0">
                        <a:latin typeface="Cambria Math" panose="02040503050406030204" pitchFamily="18" charset="0"/>
                      </a:rPr>
                      <m:t>&lt;200</m:t>
                    </m:r>
                    <m:r>
                      <a:rPr lang="en-IN" b="0" i="1" smtClean="0">
                        <a:latin typeface="Cambria Math" panose="02040503050406030204" pitchFamily="18" charset="0"/>
                      </a:rPr>
                      <m:t>∧</m:t>
                    </m:r>
                    <m:r>
                      <a:rPr lang="en-IN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IN" b="0" i="1" smtClean="0">
                        <a:latin typeface="Cambria Math" panose="02040503050406030204" pitchFamily="18" charset="0"/>
                      </a:rPr>
                      <m:t>&lt;100</m:t>
                    </m:r>
                  </m:oMath>
                </a14:m>
                <a:r>
                  <a:rPr lang="en-IN" dirty="0"/>
                  <a:t>      Simplification: </a:t>
                </a:r>
                <a:r>
                  <a:rPr lang="en-IN" b="0" i="0" dirty="0">
                    <a:latin typeface="+mj-lt"/>
                  </a:rPr>
                  <a:t>x &lt; 100</a:t>
                </a:r>
                <a:endParaRPr lang="en-IN" dirty="0"/>
              </a:p>
              <a:p>
                <a:pPr marL="0" indent="0">
                  <a:buNone/>
                </a:pPr>
                <a:r>
                  <a:rPr lang="en-IN" dirty="0"/>
                  <a:t>assert x &lt;= 100         //   </a:t>
                </a:r>
                <a14:m>
                  <m:oMath xmlns:m="http://schemas.openxmlformats.org/officeDocument/2006/math">
                    <m:r>
                      <m:rPr>
                        <m:sty m:val="p"/>
                      </m:rPr>
                      <a:rPr lang="en-IN" b="0" i="0" smtClean="0">
                        <a:latin typeface="Cambria Math" panose="02040503050406030204" pitchFamily="18" charset="0"/>
                      </a:rPr>
                      <m:t>x</m:t>
                    </m:r>
                    <m:r>
                      <a:rPr lang="en-IN" b="0" i="0" smtClean="0">
                        <a:latin typeface="Cambria Math" panose="02040503050406030204" pitchFamily="18" charset="0"/>
                      </a:rPr>
                      <m:t>≤100</m:t>
                    </m:r>
                    <m:r>
                      <a:rPr lang="en-IN" b="0" i="1" smtClean="0">
                        <a:latin typeface="Cambria Math" panose="02040503050406030204" pitchFamily="18" charset="0"/>
                      </a:rPr>
                      <m:t>∧</m:t>
                    </m:r>
                    <m:r>
                      <a:rPr lang="en-IN" b="0" i="1" smtClean="0">
                        <a:latin typeface="Cambria Math" panose="02040503050406030204" pitchFamily="18" charset="0"/>
                      </a:rPr>
                      <m:t>𝑥</m:t>
                    </m:r>
                    <m:r>
                      <a:rPr lang="en-IN" b="0" i="1" smtClean="0">
                        <a:latin typeface="Cambria Math" panose="02040503050406030204" pitchFamily="18" charset="0"/>
                      </a:rPr>
                      <m:t>&lt;100</m:t>
                    </m:r>
                  </m:oMath>
                </a14:m>
                <a:r>
                  <a:rPr lang="en-IN" dirty="0"/>
                  <a:t>      Simplification: </a:t>
                </a:r>
                <a:r>
                  <a:rPr lang="en-IN" i="0" dirty="0">
                    <a:latin typeface="+mj-lt"/>
                  </a:rPr>
                  <a:t>x &lt; 100</a:t>
                </a:r>
                <a:endParaRPr lang="en-IN" dirty="0"/>
              </a:p>
              <a:p>
                <a:pPr marL="0" indent="0">
                  <a:buNone/>
                </a:pPr>
                <a:r>
                  <a:rPr lang="en-IN" dirty="0"/>
                  <a:t>assert 0 &lt;= x &lt; 100   //  </a:t>
                </a:r>
                <a:r>
                  <a:rPr lang="en-IN" b="0" i="0" dirty="0">
                    <a:latin typeface="+mj-lt"/>
                  </a:rPr>
                  <a:t>0 ≤ x &lt; 100∧ x &lt; 100</a:t>
                </a:r>
                <a:r>
                  <a:rPr lang="en-IN" dirty="0"/>
                  <a:t>      Simplification: </a:t>
                </a:r>
                <a:r>
                  <a:rPr lang="en-IN" b="0" i="0" dirty="0">
                    <a:latin typeface="+mj-lt"/>
                  </a:rPr>
                  <a:t>0≤</a:t>
                </a:r>
                <a:r>
                  <a:rPr lang="en-IN" i="0" dirty="0">
                    <a:latin typeface="+mj-lt"/>
                  </a:rPr>
                  <a:t> x &lt; 100</a:t>
                </a:r>
                <a:endParaRPr lang="en-IN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E6392DA-C4F5-8F94-D0FA-D135532C0E3F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t="-2241" r="-986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627656871"/>
      </p:ext>
    </p:extLst>
  </p:cSld>
  <p:clrMapOvr>
    <a:masterClrMapping/>
  </p:clrMapOvr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CAD77F-3375-8D18-0511-D3CB5AD642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Variable declaration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07E0A7-B887-BF8D-3C83-92311CDAE6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IN" dirty="0"/>
              <a:t>    </a:t>
            </a:r>
            <a:r>
              <a:rPr lang="en-IN" dirty="0" err="1"/>
              <a:t>wp</a:t>
            </a:r>
            <a:r>
              <a:rPr lang="en-IN" dirty="0"/>
              <a:t>:</a:t>
            </a:r>
          </a:p>
          <a:p>
            <a:pPr marL="514350" indent="-514350">
              <a:buFont typeface="+mj-lt"/>
              <a:buAutoNum type="arabicPeriod"/>
            </a:pPr>
            <a:r>
              <a:rPr lang="en-IN" dirty="0"/>
              <a:t>    var x;</a:t>
            </a:r>
          </a:p>
          <a:p>
            <a:pPr marL="514350" indent="-514350">
              <a:buFont typeface="+mj-lt"/>
              <a:buAutoNum type="arabicPeriod"/>
            </a:pPr>
            <a:r>
              <a:rPr lang="en-IN" dirty="0"/>
              <a:t>    </a:t>
            </a:r>
            <a:r>
              <a:rPr lang="en-IN" dirty="0" err="1"/>
              <a:t>wp</a:t>
            </a:r>
            <a:r>
              <a:rPr lang="en-IN" dirty="0"/>
              <a:t>:</a:t>
            </a:r>
          </a:p>
          <a:p>
            <a:pPr marL="514350" indent="-514350">
              <a:buFont typeface="+mj-lt"/>
              <a:buAutoNum type="arabicPeriod"/>
            </a:pPr>
            <a:r>
              <a:rPr lang="en-IN" dirty="0"/>
              <a:t>    x = 10;</a:t>
            </a:r>
          </a:p>
          <a:p>
            <a:pPr marL="514350" indent="-514350">
              <a:buFont typeface="+mj-lt"/>
              <a:buAutoNum type="arabicPeriod"/>
            </a:pPr>
            <a:r>
              <a:rPr lang="en-IN" dirty="0"/>
              <a:t>    </a:t>
            </a:r>
            <a:r>
              <a:rPr lang="en-IN" dirty="0" err="1"/>
              <a:t>wp</a:t>
            </a:r>
            <a:r>
              <a:rPr lang="en-IN" dirty="0"/>
              <a:t>:</a:t>
            </a:r>
          </a:p>
          <a:p>
            <a:pPr marL="514350" indent="-514350">
              <a:buFont typeface="+mj-lt"/>
              <a:buAutoNum type="arabicPeriod"/>
            </a:pPr>
            <a:r>
              <a:rPr lang="en-IN" dirty="0"/>
              <a:t>    {</a:t>
            </a:r>
          </a:p>
          <a:p>
            <a:pPr marL="514350" indent="-514350">
              <a:buFont typeface="+mj-lt"/>
              <a:buAutoNum type="arabicPeriod"/>
            </a:pPr>
            <a:r>
              <a:rPr lang="en-IN" dirty="0"/>
              <a:t>        </a:t>
            </a:r>
            <a:r>
              <a:rPr lang="en-IN" dirty="0" err="1"/>
              <a:t>wp</a:t>
            </a:r>
            <a:r>
              <a:rPr lang="en-IN" dirty="0"/>
              <a:t>:</a:t>
            </a:r>
          </a:p>
          <a:p>
            <a:pPr marL="514350" indent="-514350">
              <a:buFont typeface="+mj-lt"/>
              <a:buAutoNum type="arabicPeriod"/>
            </a:pPr>
            <a:r>
              <a:rPr lang="en-IN" dirty="0"/>
              <a:t>        var x;</a:t>
            </a:r>
          </a:p>
          <a:p>
            <a:pPr marL="514350" indent="-514350">
              <a:buFont typeface="+mj-lt"/>
              <a:buAutoNum type="arabicPeriod"/>
            </a:pPr>
            <a:r>
              <a:rPr lang="en-IN" dirty="0"/>
              <a:t>        </a:t>
            </a:r>
            <a:r>
              <a:rPr lang="en-IN" dirty="0" err="1"/>
              <a:t>wp</a:t>
            </a:r>
            <a:r>
              <a:rPr lang="en-IN" dirty="0"/>
              <a:t>:</a:t>
            </a:r>
          </a:p>
          <a:p>
            <a:pPr marL="514350" indent="-514350">
              <a:buFont typeface="+mj-lt"/>
              <a:buAutoNum type="arabicPeriod"/>
            </a:pPr>
            <a:r>
              <a:rPr lang="en-IN" dirty="0"/>
              <a:t>        assert(x == 10);</a:t>
            </a:r>
          </a:p>
          <a:p>
            <a:pPr marL="514350" indent="-514350">
              <a:buFont typeface="+mj-lt"/>
              <a:buAutoNum type="arabicPeriod"/>
            </a:pPr>
            <a:r>
              <a:rPr lang="en-IN" dirty="0"/>
              <a:t>        </a:t>
            </a:r>
            <a:r>
              <a:rPr lang="en-IN" dirty="0" err="1"/>
              <a:t>wp</a:t>
            </a:r>
            <a:r>
              <a:rPr lang="en-IN" dirty="0"/>
              <a:t>:</a:t>
            </a:r>
          </a:p>
          <a:p>
            <a:pPr marL="514350" indent="-514350">
              <a:buFont typeface="+mj-lt"/>
              <a:buAutoNum type="arabicPeriod"/>
            </a:pPr>
            <a:r>
              <a:rPr lang="en-IN" dirty="0"/>
              <a:t>    }</a:t>
            </a:r>
          </a:p>
          <a:p>
            <a:pPr marL="514350" indent="-514350">
              <a:buFont typeface="+mj-lt"/>
              <a:buAutoNum type="arabicPeriod"/>
            </a:pPr>
            <a:r>
              <a:rPr lang="en-IN" dirty="0" err="1"/>
              <a:t>wp</a:t>
            </a:r>
            <a:r>
              <a:rPr lang="en-IN" dirty="0"/>
              <a:t>: 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4CBED6C-8BFE-E019-A76A-35C961CC6C40}"/>
              </a:ext>
            </a:extLst>
          </p:cNvPr>
          <p:cNvSpPr txBox="1"/>
          <p:nvPr/>
        </p:nvSpPr>
        <p:spPr>
          <a:xfrm>
            <a:off x="6892413" y="2428568"/>
            <a:ext cx="4798142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The weakest precondition at Line-13 is true. The precondition of the program is also true. Compute preconditions at other lines as annotated in the program snippet.</a:t>
            </a:r>
          </a:p>
          <a:p>
            <a:endParaRPr lang="en-IN" dirty="0"/>
          </a:p>
          <a:p>
            <a:r>
              <a:rPr lang="en-IN" dirty="0"/>
              <a:t>Is this program correct?</a:t>
            </a:r>
          </a:p>
        </p:txBody>
      </p:sp>
    </p:spTree>
    <p:extLst>
      <p:ext uri="{BB962C8B-B14F-4D97-AF65-F5344CB8AC3E}">
        <p14:creationId xmlns:p14="http://schemas.microsoft.com/office/powerpoint/2010/main" val="4105468679"/>
      </p:ext>
    </p:extLst>
  </p:cSld>
  <p:clrMapOvr>
    <a:masterClrMapping/>
  </p:clrMapOvr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CAD77F-3375-8D18-0511-D3CB5AD642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Variable declaration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07E0A7-B887-BF8D-3C83-92311CDAE6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IN" dirty="0"/>
              <a:t>    </a:t>
            </a:r>
            <a:r>
              <a:rPr lang="en-IN" dirty="0" err="1"/>
              <a:t>wp</a:t>
            </a:r>
            <a:r>
              <a:rPr lang="en-IN" dirty="0"/>
              <a:t>: T</a:t>
            </a:r>
          </a:p>
          <a:p>
            <a:pPr marL="514350" indent="-514350">
              <a:buFont typeface="+mj-lt"/>
              <a:buAutoNum type="arabicPeriod"/>
            </a:pPr>
            <a:r>
              <a:rPr lang="en-IN" dirty="0"/>
              <a:t>    var x;</a:t>
            </a:r>
          </a:p>
          <a:p>
            <a:pPr marL="514350" indent="-514350">
              <a:buFont typeface="+mj-lt"/>
              <a:buAutoNum type="arabicPeriod"/>
            </a:pPr>
            <a:r>
              <a:rPr lang="en-IN" dirty="0"/>
              <a:t>    </a:t>
            </a:r>
            <a:r>
              <a:rPr lang="en-IN" dirty="0" err="1"/>
              <a:t>wp</a:t>
            </a:r>
            <a:r>
              <a:rPr lang="en-IN" dirty="0"/>
              <a:t>: 10 == 10 </a:t>
            </a:r>
          </a:p>
          <a:p>
            <a:pPr marL="514350" indent="-514350">
              <a:buFont typeface="+mj-lt"/>
              <a:buAutoNum type="arabicPeriod"/>
            </a:pPr>
            <a:r>
              <a:rPr lang="en-IN" dirty="0"/>
              <a:t>    x = 10;</a:t>
            </a:r>
          </a:p>
          <a:p>
            <a:pPr marL="514350" indent="-514350">
              <a:buFont typeface="+mj-lt"/>
              <a:buAutoNum type="arabicPeriod"/>
            </a:pPr>
            <a:r>
              <a:rPr lang="en-IN" dirty="0"/>
              <a:t>    </a:t>
            </a:r>
            <a:r>
              <a:rPr lang="en-IN" dirty="0" err="1"/>
              <a:t>wp</a:t>
            </a:r>
            <a:r>
              <a:rPr lang="en-IN" dirty="0"/>
              <a:t>: x == 10</a:t>
            </a:r>
          </a:p>
          <a:p>
            <a:pPr marL="514350" indent="-514350">
              <a:buFont typeface="+mj-lt"/>
              <a:buAutoNum type="arabicPeriod"/>
            </a:pPr>
            <a:r>
              <a:rPr lang="en-IN" dirty="0"/>
              <a:t>    {</a:t>
            </a:r>
          </a:p>
          <a:p>
            <a:pPr marL="514350" indent="-514350">
              <a:buFont typeface="+mj-lt"/>
              <a:buAutoNum type="arabicPeriod"/>
            </a:pPr>
            <a:r>
              <a:rPr lang="en-IN" dirty="0"/>
              <a:t>        </a:t>
            </a:r>
            <a:r>
              <a:rPr lang="en-IN" dirty="0" err="1"/>
              <a:t>wp</a:t>
            </a:r>
            <a:r>
              <a:rPr lang="en-IN" dirty="0"/>
              <a:t>: x == 10</a:t>
            </a:r>
          </a:p>
          <a:p>
            <a:pPr marL="514350" indent="-514350">
              <a:buFont typeface="+mj-lt"/>
              <a:buAutoNum type="arabicPeriod"/>
            </a:pPr>
            <a:r>
              <a:rPr lang="en-IN" dirty="0"/>
              <a:t>        var x;</a:t>
            </a:r>
          </a:p>
          <a:p>
            <a:pPr marL="514350" indent="-514350">
              <a:buFont typeface="+mj-lt"/>
              <a:buAutoNum type="arabicPeriod"/>
            </a:pPr>
            <a:r>
              <a:rPr lang="en-IN" dirty="0"/>
              <a:t>        </a:t>
            </a:r>
            <a:r>
              <a:rPr lang="en-IN" dirty="0" err="1"/>
              <a:t>wp</a:t>
            </a:r>
            <a:r>
              <a:rPr lang="en-IN" dirty="0"/>
              <a:t>: x == 10</a:t>
            </a:r>
          </a:p>
          <a:p>
            <a:pPr marL="514350" indent="-514350">
              <a:buFont typeface="+mj-lt"/>
              <a:buAutoNum type="arabicPeriod"/>
            </a:pPr>
            <a:r>
              <a:rPr lang="en-IN" dirty="0"/>
              <a:t>        assert(x == 10);</a:t>
            </a:r>
          </a:p>
          <a:p>
            <a:pPr marL="514350" indent="-514350">
              <a:buFont typeface="+mj-lt"/>
              <a:buAutoNum type="arabicPeriod"/>
            </a:pPr>
            <a:r>
              <a:rPr lang="en-IN" dirty="0"/>
              <a:t>        </a:t>
            </a:r>
            <a:r>
              <a:rPr lang="en-IN" dirty="0" err="1"/>
              <a:t>wp</a:t>
            </a:r>
            <a:r>
              <a:rPr lang="en-IN" dirty="0"/>
              <a:t>: T</a:t>
            </a:r>
          </a:p>
          <a:p>
            <a:pPr marL="514350" indent="-514350">
              <a:buFont typeface="+mj-lt"/>
              <a:buAutoNum type="arabicPeriod"/>
            </a:pPr>
            <a:r>
              <a:rPr lang="en-IN" dirty="0"/>
              <a:t>    }</a:t>
            </a:r>
          </a:p>
          <a:p>
            <a:pPr marL="514350" indent="-514350">
              <a:buFont typeface="+mj-lt"/>
              <a:buAutoNum type="arabicPeriod"/>
            </a:pPr>
            <a:r>
              <a:rPr lang="en-IN" dirty="0" err="1"/>
              <a:t>wp</a:t>
            </a:r>
            <a:r>
              <a:rPr lang="en-IN" dirty="0"/>
              <a:t>: 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4CBED6C-8BFE-E019-A76A-35C961CC6C40}"/>
              </a:ext>
            </a:extLst>
          </p:cNvPr>
          <p:cNvSpPr txBox="1"/>
          <p:nvPr/>
        </p:nvSpPr>
        <p:spPr>
          <a:xfrm>
            <a:off x="6892413" y="2428568"/>
            <a:ext cx="4798142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The weakest precondition at Line-13 is true. The precondition of the program is also true. Compute preconditions at other lines as annotated in the program snippet.</a:t>
            </a:r>
          </a:p>
          <a:p>
            <a:endParaRPr lang="en-IN" dirty="0"/>
          </a:p>
          <a:p>
            <a:r>
              <a:rPr lang="en-IN" dirty="0"/>
              <a:t>Is this program correct?</a:t>
            </a:r>
          </a:p>
          <a:p>
            <a:endParaRPr lang="en-IN" dirty="0"/>
          </a:p>
          <a:p>
            <a:r>
              <a:rPr lang="en-US" dirty="0"/>
              <a:t>If we consider variable declaration a no-op, the program is proven correct. However, this doesn't seem right because the assertion is not true.</a:t>
            </a:r>
          </a:p>
          <a:p>
            <a:endParaRPr lang="en-IN" dirty="0"/>
          </a:p>
          <a:p>
            <a:r>
              <a:rPr lang="en-IN" dirty="0"/>
              <a:t>How can we fix this problem? </a:t>
            </a:r>
          </a:p>
        </p:txBody>
      </p:sp>
    </p:spTree>
    <p:extLst>
      <p:ext uri="{BB962C8B-B14F-4D97-AF65-F5344CB8AC3E}">
        <p14:creationId xmlns:p14="http://schemas.microsoft.com/office/powerpoint/2010/main" val="3988793776"/>
      </p:ext>
    </p:extLst>
  </p:cSld>
  <p:clrMapOvr>
    <a:masterClrMapping/>
  </p:clrMapOvr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CAD77F-3375-8D18-0511-D3CB5AD642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Variable declaration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07E0A7-B887-BF8D-3C83-92311CDAE6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IN" dirty="0"/>
              <a:t>    </a:t>
            </a:r>
            <a:r>
              <a:rPr lang="en-IN" dirty="0" err="1"/>
              <a:t>wp</a:t>
            </a:r>
            <a:r>
              <a:rPr lang="en-IN" dirty="0"/>
              <a:t>: T</a:t>
            </a:r>
          </a:p>
          <a:p>
            <a:pPr marL="514350" indent="-514350">
              <a:buFont typeface="+mj-lt"/>
              <a:buAutoNum type="arabicPeriod"/>
            </a:pPr>
            <a:r>
              <a:rPr lang="en-IN" dirty="0"/>
              <a:t>    var x;</a:t>
            </a:r>
          </a:p>
          <a:p>
            <a:pPr marL="514350" indent="-514350">
              <a:buFont typeface="+mj-lt"/>
              <a:buAutoNum type="arabicPeriod"/>
            </a:pPr>
            <a:r>
              <a:rPr lang="en-IN" dirty="0"/>
              <a:t>    </a:t>
            </a:r>
            <a:r>
              <a:rPr lang="en-IN" dirty="0" err="1"/>
              <a:t>wp</a:t>
            </a:r>
            <a:r>
              <a:rPr lang="en-IN" dirty="0"/>
              <a:t>: 10 == 10 </a:t>
            </a:r>
          </a:p>
          <a:p>
            <a:pPr marL="514350" indent="-514350">
              <a:buFont typeface="+mj-lt"/>
              <a:buAutoNum type="arabicPeriod"/>
            </a:pPr>
            <a:r>
              <a:rPr lang="en-IN" dirty="0"/>
              <a:t>    x = 10;</a:t>
            </a:r>
          </a:p>
          <a:p>
            <a:pPr marL="514350" indent="-514350">
              <a:buFont typeface="+mj-lt"/>
              <a:buAutoNum type="arabicPeriod"/>
            </a:pPr>
            <a:r>
              <a:rPr lang="en-IN" dirty="0"/>
              <a:t>    </a:t>
            </a:r>
            <a:r>
              <a:rPr lang="en-IN" dirty="0" err="1"/>
              <a:t>wp</a:t>
            </a:r>
            <a:r>
              <a:rPr lang="en-IN" dirty="0"/>
              <a:t>: x == 10</a:t>
            </a:r>
          </a:p>
          <a:p>
            <a:pPr marL="514350" indent="-514350">
              <a:buFont typeface="+mj-lt"/>
              <a:buAutoNum type="arabicPeriod"/>
            </a:pPr>
            <a:r>
              <a:rPr lang="en-IN" dirty="0"/>
              <a:t>    {</a:t>
            </a:r>
          </a:p>
          <a:p>
            <a:pPr marL="514350" indent="-514350">
              <a:buFont typeface="+mj-lt"/>
              <a:buAutoNum type="arabicPeriod"/>
            </a:pPr>
            <a:r>
              <a:rPr lang="en-IN" dirty="0"/>
              <a:t>        </a:t>
            </a:r>
            <a:r>
              <a:rPr lang="en-IN" dirty="0" err="1"/>
              <a:t>wp</a:t>
            </a:r>
            <a:r>
              <a:rPr lang="en-IN" dirty="0"/>
              <a:t>: x == 10</a:t>
            </a:r>
          </a:p>
          <a:p>
            <a:pPr marL="514350" indent="-514350">
              <a:buFont typeface="+mj-lt"/>
              <a:buAutoNum type="arabicPeriod"/>
            </a:pPr>
            <a:r>
              <a:rPr lang="en-IN" dirty="0"/>
              <a:t>        var x;</a:t>
            </a:r>
          </a:p>
          <a:p>
            <a:pPr marL="514350" indent="-514350">
              <a:buFont typeface="+mj-lt"/>
              <a:buAutoNum type="arabicPeriod"/>
            </a:pPr>
            <a:r>
              <a:rPr lang="en-IN" dirty="0"/>
              <a:t>        </a:t>
            </a:r>
            <a:r>
              <a:rPr lang="en-IN" dirty="0" err="1"/>
              <a:t>wp</a:t>
            </a:r>
            <a:r>
              <a:rPr lang="en-IN" dirty="0"/>
              <a:t>: x == 10</a:t>
            </a:r>
          </a:p>
          <a:p>
            <a:pPr marL="514350" indent="-514350">
              <a:buFont typeface="+mj-lt"/>
              <a:buAutoNum type="arabicPeriod"/>
            </a:pPr>
            <a:r>
              <a:rPr lang="en-IN" dirty="0"/>
              <a:t>        assert(x == 10);</a:t>
            </a:r>
          </a:p>
          <a:p>
            <a:pPr marL="514350" indent="-514350">
              <a:buFont typeface="+mj-lt"/>
              <a:buAutoNum type="arabicPeriod"/>
            </a:pPr>
            <a:r>
              <a:rPr lang="en-IN" dirty="0"/>
              <a:t>        </a:t>
            </a:r>
            <a:r>
              <a:rPr lang="en-IN" dirty="0" err="1"/>
              <a:t>wp</a:t>
            </a:r>
            <a:r>
              <a:rPr lang="en-IN" dirty="0"/>
              <a:t>: T</a:t>
            </a:r>
          </a:p>
          <a:p>
            <a:pPr marL="514350" indent="-514350">
              <a:buFont typeface="+mj-lt"/>
              <a:buAutoNum type="arabicPeriod"/>
            </a:pPr>
            <a:r>
              <a:rPr lang="en-IN" dirty="0"/>
              <a:t>    }</a:t>
            </a:r>
          </a:p>
          <a:p>
            <a:pPr marL="514350" indent="-514350">
              <a:buFont typeface="+mj-lt"/>
              <a:buAutoNum type="arabicPeriod"/>
            </a:pPr>
            <a:r>
              <a:rPr lang="en-IN" dirty="0" err="1"/>
              <a:t>wp</a:t>
            </a:r>
            <a:r>
              <a:rPr lang="en-IN" dirty="0"/>
              <a:t>: 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4CBED6C-8BFE-E019-A76A-35C961CC6C40}"/>
              </a:ext>
            </a:extLst>
          </p:cNvPr>
          <p:cNvSpPr txBox="1"/>
          <p:nvPr/>
        </p:nvSpPr>
        <p:spPr>
          <a:xfrm>
            <a:off x="6892413" y="2428568"/>
            <a:ext cx="4798142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The weakest precondition at Line-13 is true. The precondition of the program is also true. Compute preconditions at other lines as annotated in the program snippet.</a:t>
            </a:r>
          </a:p>
          <a:p>
            <a:endParaRPr lang="en-IN" dirty="0"/>
          </a:p>
          <a:p>
            <a:r>
              <a:rPr lang="en-IN" dirty="0"/>
              <a:t>Is this program correct?</a:t>
            </a:r>
          </a:p>
          <a:p>
            <a:endParaRPr lang="en-IN" dirty="0"/>
          </a:p>
          <a:p>
            <a:r>
              <a:rPr lang="en-US" dirty="0"/>
              <a:t>If we consider variable declaration a no-op, the program is proven correct. However, this doesn't seem right because the assertion is not true.</a:t>
            </a:r>
          </a:p>
          <a:p>
            <a:endParaRPr lang="en-IN" dirty="0"/>
          </a:p>
          <a:p>
            <a:r>
              <a:rPr lang="en-IN" dirty="0"/>
              <a:t>How can we fix this problem? </a:t>
            </a:r>
          </a:p>
          <a:p>
            <a:r>
              <a:rPr lang="en-IN" dirty="0"/>
              <a:t>Ensure that all variables have a unique name.</a:t>
            </a:r>
          </a:p>
        </p:txBody>
      </p:sp>
    </p:spTree>
    <p:extLst>
      <p:ext uri="{BB962C8B-B14F-4D97-AF65-F5344CB8AC3E}">
        <p14:creationId xmlns:p14="http://schemas.microsoft.com/office/powerpoint/2010/main" val="1229246553"/>
      </p:ext>
    </p:extLst>
  </p:cSld>
  <p:clrMapOvr>
    <a:masterClrMapping/>
  </p:clrMapOvr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CAD77F-3375-8D18-0511-D3CB5AD642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Variable declaration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07E0A7-B887-BF8D-3C83-92311CDAE6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IN" dirty="0"/>
              <a:t>    </a:t>
            </a:r>
            <a:r>
              <a:rPr lang="en-IN" dirty="0" err="1"/>
              <a:t>wp</a:t>
            </a:r>
            <a:r>
              <a:rPr lang="en-IN" dirty="0"/>
              <a:t>:</a:t>
            </a:r>
          </a:p>
          <a:p>
            <a:pPr marL="514350" indent="-514350">
              <a:buFont typeface="+mj-lt"/>
              <a:buAutoNum type="arabicPeriod"/>
            </a:pPr>
            <a:r>
              <a:rPr lang="en-IN" dirty="0"/>
              <a:t>    var y;</a:t>
            </a:r>
          </a:p>
          <a:p>
            <a:pPr marL="514350" indent="-514350">
              <a:buFont typeface="+mj-lt"/>
              <a:buAutoNum type="arabicPeriod"/>
            </a:pPr>
            <a:r>
              <a:rPr lang="en-IN" dirty="0"/>
              <a:t>    </a:t>
            </a:r>
            <a:r>
              <a:rPr lang="en-IN" dirty="0" err="1"/>
              <a:t>wp</a:t>
            </a:r>
            <a:r>
              <a:rPr lang="en-IN" dirty="0"/>
              <a:t>:  </a:t>
            </a:r>
          </a:p>
          <a:p>
            <a:pPr marL="514350" indent="-514350">
              <a:buFont typeface="+mj-lt"/>
              <a:buAutoNum type="arabicPeriod"/>
            </a:pPr>
            <a:r>
              <a:rPr lang="en-IN" dirty="0"/>
              <a:t>    y = 10;</a:t>
            </a:r>
          </a:p>
          <a:p>
            <a:pPr marL="514350" indent="-514350">
              <a:buFont typeface="+mj-lt"/>
              <a:buAutoNum type="arabicPeriod"/>
            </a:pPr>
            <a:r>
              <a:rPr lang="en-IN" dirty="0"/>
              <a:t>    </a:t>
            </a:r>
            <a:r>
              <a:rPr lang="en-IN" dirty="0" err="1"/>
              <a:t>wp</a:t>
            </a:r>
            <a:r>
              <a:rPr lang="en-IN" dirty="0"/>
              <a:t>:</a:t>
            </a:r>
          </a:p>
          <a:p>
            <a:pPr marL="514350" indent="-514350">
              <a:buFont typeface="+mj-lt"/>
              <a:buAutoNum type="arabicPeriod"/>
            </a:pPr>
            <a:r>
              <a:rPr lang="en-IN" dirty="0"/>
              <a:t>    {</a:t>
            </a:r>
          </a:p>
          <a:p>
            <a:pPr marL="514350" indent="-514350">
              <a:buFont typeface="+mj-lt"/>
              <a:buAutoNum type="arabicPeriod"/>
            </a:pPr>
            <a:r>
              <a:rPr lang="en-IN" dirty="0"/>
              <a:t>        </a:t>
            </a:r>
            <a:r>
              <a:rPr lang="en-IN" dirty="0" err="1"/>
              <a:t>wp</a:t>
            </a:r>
            <a:r>
              <a:rPr lang="en-IN" dirty="0"/>
              <a:t>: </a:t>
            </a:r>
          </a:p>
          <a:p>
            <a:pPr marL="514350" indent="-514350">
              <a:buFont typeface="+mj-lt"/>
              <a:buAutoNum type="arabicPeriod"/>
            </a:pPr>
            <a:r>
              <a:rPr lang="en-IN" dirty="0"/>
              <a:t>        var x;</a:t>
            </a:r>
          </a:p>
          <a:p>
            <a:pPr marL="514350" indent="-514350">
              <a:buFont typeface="+mj-lt"/>
              <a:buAutoNum type="arabicPeriod"/>
            </a:pPr>
            <a:r>
              <a:rPr lang="en-IN" dirty="0"/>
              <a:t>        </a:t>
            </a:r>
            <a:r>
              <a:rPr lang="en-IN" dirty="0" err="1"/>
              <a:t>wp</a:t>
            </a:r>
            <a:r>
              <a:rPr lang="en-IN" dirty="0"/>
              <a:t>: </a:t>
            </a:r>
          </a:p>
          <a:p>
            <a:pPr marL="514350" indent="-514350">
              <a:buFont typeface="+mj-lt"/>
              <a:buAutoNum type="arabicPeriod"/>
            </a:pPr>
            <a:r>
              <a:rPr lang="en-IN" dirty="0"/>
              <a:t>        assert(x == 10);</a:t>
            </a:r>
          </a:p>
          <a:p>
            <a:pPr marL="514350" indent="-514350">
              <a:buFont typeface="+mj-lt"/>
              <a:buAutoNum type="arabicPeriod"/>
            </a:pPr>
            <a:r>
              <a:rPr lang="en-IN" dirty="0"/>
              <a:t>        </a:t>
            </a:r>
            <a:r>
              <a:rPr lang="en-IN" dirty="0" err="1"/>
              <a:t>wp</a:t>
            </a:r>
            <a:r>
              <a:rPr lang="en-IN" dirty="0"/>
              <a:t>:</a:t>
            </a:r>
          </a:p>
          <a:p>
            <a:pPr marL="514350" indent="-514350">
              <a:buFont typeface="+mj-lt"/>
              <a:buAutoNum type="arabicPeriod"/>
            </a:pPr>
            <a:r>
              <a:rPr lang="en-IN" dirty="0"/>
              <a:t>    }</a:t>
            </a:r>
          </a:p>
          <a:p>
            <a:pPr marL="514350" indent="-514350">
              <a:buFont typeface="+mj-lt"/>
              <a:buAutoNum type="arabicPeriod"/>
            </a:pPr>
            <a:r>
              <a:rPr lang="en-IN" dirty="0" err="1"/>
              <a:t>wp</a:t>
            </a:r>
            <a:r>
              <a:rPr lang="en-IN" dirty="0"/>
              <a:t>: 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4CBED6C-8BFE-E019-A76A-35C961CC6C40}"/>
              </a:ext>
            </a:extLst>
          </p:cNvPr>
          <p:cNvSpPr txBox="1"/>
          <p:nvPr/>
        </p:nvSpPr>
        <p:spPr>
          <a:xfrm>
            <a:off x="6892413" y="2428568"/>
            <a:ext cx="4798142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The weakest precondition at Line-13 is true. The precondition of the program is also true. Compute preconditions at other lines as annotated in the program snippet.</a:t>
            </a:r>
          </a:p>
          <a:p>
            <a:endParaRPr lang="en-IN" dirty="0"/>
          </a:p>
          <a:p>
            <a:r>
              <a:rPr lang="en-IN" dirty="0"/>
              <a:t>Is this program correct?</a:t>
            </a:r>
          </a:p>
          <a:p>
            <a:endParaRPr lang="en-IN" dirty="0"/>
          </a:p>
          <a:p>
            <a:r>
              <a:rPr lang="en-US" dirty="0"/>
              <a:t>If we consider variable declaration a no-op, the program is proven correct. However, this doesn't seem right because the assertion is not true.</a:t>
            </a:r>
          </a:p>
          <a:p>
            <a:endParaRPr lang="en-IN" dirty="0"/>
          </a:p>
          <a:p>
            <a:r>
              <a:rPr lang="en-IN" dirty="0"/>
              <a:t>How can we fix this problem? </a:t>
            </a:r>
          </a:p>
          <a:p>
            <a:r>
              <a:rPr lang="en-IN" dirty="0"/>
              <a:t>Ensure that all variables have a unique name.</a:t>
            </a:r>
          </a:p>
          <a:p>
            <a:endParaRPr lang="en-IN" dirty="0"/>
          </a:p>
          <a:p>
            <a:r>
              <a:rPr lang="en-IN" dirty="0"/>
              <a:t>Compute the weakest preconditions now.</a:t>
            </a:r>
          </a:p>
        </p:txBody>
      </p:sp>
    </p:spTree>
    <p:extLst>
      <p:ext uri="{BB962C8B-B14F-4D97-AF65-F5344CB8AC3E}">
        <p14:creationId xmlns:p14="http://schemas.microsoft.com/office/powerpoint/2010/main" val="1379751232"/>
      </p:ext>
    </p:extLst>
  </p:cSld>
  <p:clrMapOvr>
    <a:masterClrMapping/>
  </p:clrMapOvr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CAD77F-3375-8D18-0511-D3CB5AD642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Variable declaration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07E0A7-B887-BF8D-3C83-92311CDAE6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IN" dirty="0"/>
              <a:t>    </a:t>
            </a:r>
            <a:r>
              <a:rPr lang="en-IN" dirty="0" err="1"/>
              <a:t>wp</a:t>
            </a:r>
            <a:r>
              <a:rPr lang="en-IN" dirty="0"/>
              <a:t>: x == 10</a:t>
            </a:r>
          </a:p>
          <a:p>
            <a:pPr marL="514350" indent="-514350">
              <a:buFont typeface="+mj-lt"/>
              <a:buAutoNum type="arabicPeriod"/>
            </a:pPr>
            <a:r>
              <a:rPr lang="en-IN" dirty="0"/>
              <a:t>    var y;</a:t>
            </a:r>
          </a:p>
          <a:p>
            <a:pPr marL="514350" indent="-514350">
              <a:buFont typeface="+mj-lt"/>
              <a:buAutoNum type="arabicPeriod"/>
            </a:pPr>
            <a:r>
              <a:rPr lang="en-IN" dirty="0"/>
              <a:t>    </a:t>
            </a:r>
            <a:r>
              <a:rPr lang="en-IN" dirty="0" err="1"/>
              <a:t>wp</a:t>
            </a:r>
            <a:r>
              <a:rPr lang="en-IN" dirty="0"/>
              <a:t>:  x == 10</a:t>
            </a:r>
          </a:p>
          <a:p>
            <a:pPr marL="514350" indent="-514350">
              <a:buFont typeface="+mj-lt"/>
              <a:buAutoNum type="arabicPeriod"/>
            </a:pPr>
            <a:r>
              <a:rPr lang="en-IN" dirty="0"/>
              <a:t>    y = 10;</a:t>
            </a:r>
          </a:p>
          <a:p>
            <a:pPr marL="514350" indent="-514350">
              <a:buFont typeface="+mj-lt"/>
              <a:buAutoNum type="arabicPeriod"/>
            </a:pPr>
            <a:r>
              <a:rPr lang="en-IN" dirty="0"/>
              <a:t>    </a:t>
            </a:r>
            <a:r>
              <a:rPr lang="en-IN" dirty="0" err="1"/>
              <a:t>wp</a:t>
            </a:r>
            <a:r>
              <a:rPr lang="en-IN" dirty="0"/>
              <a:t>: x == 10</a:t>
            </a:r>
          </a:p>
          <a:p>
            <a:pPr marL="514350" indent="-514350">
              <a:buFont typeface="+mj-lt"/>
              <a:buAutoNum type="arabicPeriod"/>
            </a:pPr>
            <a:r>
              <a:rPr lang="en-IN" dirty="0"/>
              <a:t>    {</a:t>
            </a:r>
          </a:p>
          <a:p>
            <a:pPr marL="514350" indent="-514350">
              <a:buFont typeface="+mj-lt"/>
              <a:buAutoNum type="arabicPeriod"/>
            </a:pPr>
            <a:r>
              <a:rPr lang="en-IN" dirty="0"/>
              <a:t>        </a:t>
            </a:r>
            <a:r>
              <a:rPr lang="en-IN" dirty="0" err="1"/>
              <a:t>wp</a:t>
            </a:r>
            <a:r>
              <a:rPr lang="en-IN" dirty="0"/>
              <a:t>: x == 10</a:t>
            </a:r>
          </a:p>
          <a:p>
            <a:pPr marL="514350" indent="-514350">
              <a:buFont typeface="+mj-lt"/>
              <a:buAutoNum type="arabicPeriod"/>
            </a:pPr>
            <a:r>
              <a:rPr lang="en-IN" dirty="0"/>
              <a:t>        var x;</a:t>
            </a:r>
          </a:p>
          <a:p>
            <a:pPr marL="514350" indent="-514350">
              <a:buFont typeface="+mj-lt"/>
              <a:buAutoNum type="arabicPeriod"/>
            </a:pPr>
            <a:r>
              <a:rPr lang="en-IN" dirty="0"/>
              <a:t>        </a:t>
            </a:r>
            <a:r>
              <a:rPr lang="en-IN" dirty="0" err="1"/>
              <a:t>wp</a:t>
            </a:r>
            <a:r>
              <a:rPr lang="en-IN" dirty="0"/>
              <a:t>: x == 10</a:t>
            </a:r>
          </a:p>
          <a:p>
            <a:pPr marL="514350" indent="-514350">
              <a:buFont typeface="+mj-lt"/>
              <a:buAutoNum type="arabicPeriod"/>
            </a:pPr>
            <a:r>
              <a:rPr lang="en-IN" dirty="0"/>
              <a:t>        assert(x == 10);</a:t>
            </a:r>
          </a:p>
          <a:p>
            <a:pPr marL="514350" indent="-514350">
              <a:buFont typeface="+mj-lt"/>
              <a:buAutoNum type="arabicPeriod"/>
            </a:pPr>
            <a:r>
              <a:rPr lang="en-IN" dirty="0"/>
              <a:t>        </a:t>
            </a:r>
            <a:r>
              <a:rPr lang="en-IN" dirty="0" err="1"/>
              <a:t>wp</a:t>
            </a:r>
            <a:r>
              <a:rPr lang="en-IN" dirty="0"/>
              <a:t>: T</a:t>
            </a:r>
          </a:p>
          <a:p>
            <a:pPr marL="514350" indent="-514350">
              <a:buFont typeface="+mj-lt"/>
              <a:buAutoNum type="arabicPeriod"/>
            </a:pPr>
            <a:r>
              <a:rPr lang="en-IN" dirty="0"/>
              <a:t>    }</a:t>
            </a:r>
          </a:p>
          <a:p>
            <a:pPr marL="514350" indent="-514350">
              <a:buFont typeface="+mj-lt"/>
              <a:buAutoNum type="arabicPeriod"/>
            </a:pPr>
            <a:r>
              <a:rPr lang="en-IN" dirty="0" err="1"/>
              <a:t>wp</a:t>
            </a:r>
            <a:r>
              <a:rPr lang="en-IN" dirty="0"/>
              <a:t>: 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4CBED6C-8BFE-E019-A76A-35C961CC6C40}"/>
              </a:ext>
            </a:extLst>
          </p:cNvPr>
          <p:cNvSpPr txBox="1"/>
          <p:nvPr/>
        </p:nvSpPr>
        <p:spPr>
          <a:xfrm>
            <a:off x="6892413" y="1347018"/>
            <a:ext cx="4798142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The weakest precondition at Line-13 is true. The precondition of the program is also true. Compute preconditions at other lines as annotated in the program snippet.</a:t>
            </a:r>
          </a:p>
          <a:p>
            <a:endParaRPr lang="en-IN" dirty="0"/>
          </a:p>
          <a:p>
            <a:r>
              <a:rPr lang="en-IN" dirty="0"/>
              <a:t>Is this program correct?</a:t>
            </a:r>
          </a:p>
          <a:p>
            <a:endParaRPr lang="en-IN" dirty="0"/>
          </a:p>
          <a:p>
            <a:r>
              <a:rPr lang="en-US" dirty="0"/>
              <a:t>If we consider variable declaration a no-op, the program is proven correct. However, this doesn't seem right because the assertion is not true.</a:t>
            </a:r>
          </a:p>
          <a:p>
            <a:endParaRPr lang="en-IN" dirty="0"/>
          </a:p>
          <a:p>
            <a:r>
              <a:rPr lang="en-IN" dirty="0"/>
              <a:t>How can we fix this problem? </a:t>
            </a:r>
          </a:p>
          <a:p>
            <a:r>
              <a:rPr lang="en-IN" dirty="0"/>
              <a:t>Ensure that all variables have a unique name.</a:t>
            </a:r>
          </a:p>
          <a:p>
            <a:endParaRPr lang="en-IN" dirty="0"/>
          </a:p>
          <a:p>
            <a:r>
              <a:rPr lang="en-IN" dirty="0"/>
              <a:t>Compute the weakest preconditions now.</a:t>
            </a:r>
          </a:p>
          <a:p>
            <a:endParaRPr lang="en-IN" dirty="0"/>
          </a:p>
          <a:p>
            <a:r>
              <a:rPr lang="en-IN" dirty="0"/>
              <a:t>Is this program correct?</a:t>
            </a:r>
          </a:p>
          <a:p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1186189933"/>
      </p:ext>
    </p:extLst>
  </p:cSld>
  <p:clrMapOvr>
    <a:masterClrMapping/>
  </p:clrMapOvr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CAD77F-3375-8D18-0511-D3CB5AD642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Variable declaration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07E0A7-B887-BF8D-3C83-92311CDAE6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IN" dirty="0"/>
              <a:t>    </a:t>
            </a:r>
            <a:r>
              <a:rPr lang="en-IN" dirty="0" err="1"/>
              <a:t>wp</a:t>
            </a:r>
            <a:r>
              <a:rPr lang="en-IN" dirty="0"/>
              <a:t>: x == 10</a:t>
            </a:r>
          </a:p>
          <a:p>
            <a:pPr marL="514350" indent="-514350">
              <a:buFont typeface="+mj-lt"/>
              <a:buAutoNum type="arabicPeriod"/>
            </a:pPr>
            <a:r>
              <a:rPr lang="en-IN" dirty="0"/>
              <a:t>    var y;</a:t>
            </a:r>
          </a:p>
          <a:p>
            <a:pPr marL="514350" indent="-514350">
              <a:buFont typeface="+mj-lt"/>
              <a:buAutoNum type="arabicPeriod"/>
            </a:pPr>
            <a:r>
              <a:rPr lang="en-IN" dirty="0"/>
              <a:t>    </a:t>
            </a:r>
            <a:r>
              <a:rPr lang="en-IN" dirty="0" err="1"/>
              <a:t>wp</a:t>
            </a:r>
            <a:r>
              <a:rPr lang="en-IN" dirty="0"/>
              <a:t>:  x == 10</a:t>
            </a:r>
          </a:p>
          <a:p>
            <a:pPr marL="514350" indent="-514350">
              <a:buFont typeface="+mj-lt"/>
              <a:buAutoNum type="arabicPeriod"/>
            </a:pPr>
            <a:r>
              <a:rPr lang="en-IN" dirty="0"/>
              <a:t>    y = 10;</a:t>
            </a:r>
          </a:p>
          <a:p>
            <a:pPr marL="514350" indent="-514350">
              <a:buFont typeface="+mj-lt"/>
              <a:buAutoNum type="arabicPeriod"/>
            </a:pPr>
            <a:r>
              <a:rPr lang="en-IN" dirty="0"/>
              <a:t>    </a:t>
            </a:r>
            <a:r>
              <a:rPr lang="en-IN" dirty="0" err="1"/>
              <a:t>wp</a:t>
            </a:r>
            <a:r>
              <a:rPr lang="en-IN" dirty="0"/>
              <a:t>: x == 10</a:t>
            </a:r>
          </a:p>
          <a:p>
            <a:pPr marL="514350" indent="-514350">
              <a:buFont typeface="+mj-lt"/>
              <a:buAutoNum type="arabicPeriod"/>
            </a:pPr>
            <a:r>
              <a:rPr lang="en-IN" dirty="0"/>
              <a:t>    {</a:t>
            </a:r>
          </a:p>
          <a:p>
            <a:pPr marL="514350" indent="-514350">
              <a:buFont typeface="+mj-lt"/>
              <a:buAutoNum type="arabicPeriod"/>
            </a:pPr>
            <a:r>
              <a:rPr lang="en-IN" dirty="0"/>
              <a:t>        </a:t>
            </a:r>
            <a:r>
              <a:rPr lang="en-IN" dirty="0" err="1"/>
              <a:t>wp</a:t>
            </a:r>
            <a:r>
              <a:rPr lang="en-IN" dirty="0"/>
              <a:t>: x == 10</a:t>
            </a:r>
          </a:p>
          <a:p>
            <a:pPr marL="514350" indent="-514350">
              <a:buFont typeface="+mj-lt"/>
              <a:buAutoNum type="arabicPeriod"/>
            </a:pPr>
            <a:r>
              <a:rPr lang="en-IN" dirty="0"/>
              <a:t>        var x;</a:t>
            </a:r>
          </a:p>
          <a:p>
            <a:pPr marL="514350" indent="-514350">
              <a:buFont typeface="+mj-lt"/>
              <a:buAutoNum type="arabicPeriod"/>
            </a:pPr>
            <a:r>
              <a:rPr lang="en-IN" dirty="0"/>
              <a:t>        </a:t>
            </a:r>
            <a:r>
              <a:rPr lang="en-IN" dirty="0" err="1"/>
              <a:t>wp</a:t>
            </a:r>
            <a:r>
              <a:rPr lang="en-IN" dirty="0"/>
              <a:t>: x == 10</a:t>
            </a:r>
          </a:p>
          <a:p>
            <a:pPr marL="514350" indent="-514350">
              <a:buFont typeface="+mj-lt"/>
              <a:buAutoNum type="arabicPeriod"/>
            </a:pPr>
            <a:r>
              <a:rPr lang="en-IN" dirty="0"/>
              <a:t>        assert(x == 10);</a:t>
            </a:r>
          </a:p>
          <a:p>
            <a:pPr marL="514350" indent="-514350">
              <a:buFont typeface="+mj-lt"/>
              <a:buAutoNum type="arabicPeriod"/>
            </a:pPr>
            <a:r>
              <a:rPr lang="en-IN" dirty="0"/>
              <a:t>        </a:t>
            </a:r>
            <a:r>
              <a:rPr lang="en-IN" dirty="0" err="1"/>
              <a:t>wp</a:t>
            </a:r>
            <a:r>
              <a:rPr lang="en-IN" dirty="0"/>
              <a:t>: T</a:t>
            </a:r>
          </a:p>
          <a:p>
            <a:pPr marL="514350" indent="-514350">
              <a:buFont typeface="+mj-lt"/>
              <a:buAutoNum type="arabicPeriod"/>
            </a:pPr>
            <a:r>
              <a:rPr lang="en-IN" dirty="0"/>
              <a:t>    }</a:t>
            </a:r>
          </a:p>
          <a:p>
            <a:pPr marL="514350" indent="-514350">
              <a:buFont typeface="+mj-lt"/>
              <a:buAutoNum type="arabicPeriod"/>
            </a:pPr>
            <a:r>
              <a:rPr lang="en-IN" dirty="0" err="1"/>
              <a:t>wp</a:t>
            </a:r>
            <a:r>
              <a:rPr lang="en-IN" dirty="0"/>
              <a:t>: T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34CBED6C-8BFE-E019-A76A-35C961CC6C40}"/>
                  </a:ext>
                </a:extLst>
              </p:cNvPr>
              <p:cNvSpPr txBox="1"/>
              <p:nvPr/>
            </p:nvSpPr>
            <p:spPr>
              <a:xfrm>
                <a:off x="6892413" y="1347018"/>
                <a:ext cx="4798142" cy="507831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IN" dirty="0"/>
                  <a:t>The weakest precondition at Line-13 is true. The precondition of the program is also true. Compute preconditions at other lines as annotated in the program snippet.</a:t>
                </a:r>
              </a:p>
              <a:p>
                <a:endParaRPr lang="en-IN" dirty="0"/>
              </a:p>
              <a:p>
                <a:r>
                  <a:rPr lang="en-IN" dirty="0"/>
                  <a:t>Is this program correct?</a:t>
                </a:r>
              </a:p>
              <a:p>
                <a:endParaRPr lang="en-IN" dirty="0"/>
              </a:p>
              <a:p>
                <a:r>
                  <a:rPr lang="en-US" dirty="0"/>
                  <a:t>If we consider variable declaration a no-op, the program is proven correct. However, this doesn't seem right because the assertion is not true.</a:t>
                </a:r>
              </a:p>
              <a:p>
                <a:endParaRPr lang="en-IN" dirty="0"/>
              </a:p>
              <a:p>
                <a:r>
                  <a:rPr lang="en-IN" dirty="0"/>
                  <a:t>How can we fix this problem? </a:t>
                </a:r>
              </a:p>
              <a:p>
                <a:r>
                  <a:rPr lang="en-IN" dirty="0"/>
                  <a:t>Ensure that all variables have a unique name.</a:t>
                </a:r>
              </a:p>
              <a:p>
                <a:endParaRPr lang="en-IN" dirty="0"/>
              </a:p>
              <a:p>
                <a:r>
                  <a:rPr lang="en-IN" dirty="0"/>
                  <a:t>Compute the weakest preconditions now.</a:t>
                </a:r>
              </a:p>
              <a:p>
                <a:endParaRPr lang="en-IN" dirty="0"/>
              </a:p>
              <a:p>
                <a:r>
                  <a:rPr lang="en-IN" dirty="0"/>
                  <a:t>Is this program correct?</a:t>
                </a:r>
              </a:p>
              <a:p>
                <a:r>
                  <a:rPr lang="en-IN" dirty="0"/>
                  <a:t>No, because </a:t>
                </a:r>
                <a:r>
                  <a:rPr lang="en-IN" dirty="0">
                    <a:solidFill>
                      <a:srgbClr val="FF0000"/>
                    </a:solidFill>
                  </a:rPr>
                  <a:t>T </a:t>
                </a:r>
                <a14:m>
                  <m:oMath xmlns:m="http://schemas.openxmlformats.org/officeDocument/2006/math">
                    <m:r>
                      <a:rPr lang="en-IN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en-IN" dirty="0">
                    <a:solidFill>
                      <a:srgbClr val="FF0000"/>
                    </a:solidFill>
                  </a:rPr>
                  <a:t> x == 10 </a:t>
                </a:r>
                <a:r>
                  <a:rPr lang="en-IN" dirty="0"/>
                  <a:t>is not valid.</a:t>
                </a: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34CBED6C-8BFE-E019-A76A-35C961CC6C4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92413" y="1347018"/>
                <a:ext cx="4798142" cy="5078313"/>
              </a:xfrm>
              <a:prstGeom prst="rect">
                <a:avLst/>
              </a:prstGeom>
              <a:blipFill>
                <a:blip r:embed="rId2"/>
                <a:stretch>
                  <a:fillRect l="-1144" t="-720" b="-960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8678307"/>
      </p:ext>
    </p:extLst>
  </p:cSld>
  <p:clrMapOvr>
    <a:masterClrMapping/>
  </p:clrMapOvr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CAD77F-3375-8D18-0511-D3CB5AD642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Variable declaration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407E0A7-B887-BF8D-3C83-92311CDAE67D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IN" dirty="0"/>
              <a:t>    </a:t>
            </a:r>
            <a:r>
              <a:rPr lang="en-IN" dirty="0" err="1"/>
              <a:t>wp</a:t>
            </a:r>
            <a:r>
              <a:rPr lang="en-IN" dirty="0"/>
              <a:t>:</a:t>
            </a:r>
          </a:p>
          <a:p>
            <a:pPr marL="514350" indent="-514350">
              <a:buFont typeface="+mj-lt"/>
              <a:buAutoNum type="arabicPeriod"/>
            </a:pPr>
            <a:r>
              <a:rPr lang="en-IN" dirty="0"/>
              <a:t>    var x;</a:t>
            </a:r>
          </a:p>
          <a:p>
            <a:pPr marL="514350" indent="-514350">
              <a:buFont typeface="+mj-lt"/>
              <a:buAutoNum type="arabicPeriod"/>
            </a:pPr>
            <a:r>
              <a:rPr lang="en-IN" dirty="0"/>
              <a:t>    </a:t>
            </a:r>
            <a:r>
              <a:rPr lang="en-IN" dirty="0" err="1"/>
              <a:t>wp</a:t>
            </a:r>
            <a:r>
              <a:rPr lang="en-IN" dirty="0"/>
              <a:t>:</a:t>
            </a:r>
          </a:p>
          <a:p>
            <a:pPr marL="514350" indent="-514350">
              <a:buFont typeface="+mj-lt"/>
              <a:buAutoNum type="arabicPeriod"/>
            </a:pPr>
            <a:r>
              <a:rPr lang="en-IN" dirty="0"/>
              <a:t>    x = 10;</a:t>
            </a:r>
          </a:p>
          <a:p>
            <a:pPr marL="514350" indent="-514350">
              <a:buFont typeface="+mj-lt"/>
              <a:buAutoNum type="arabicPeriod"/>
            </a:pPr>
            <a:r>
              <a:rPr lang="en-IN" dirty="0"/>
              <a:t>    </a:t>
            </a:r>
            <a:r>
              <a:rPr lang="en-IN" dirty="0" err="1"/>
              <a:t>wp</a:t>
            </a:r>
            <a:r>
              <a:rPr lang="en-IN" dirty="0"/>
              <a:t>:</a:t>
            </a:r>
          </a:p>
          <a:p>
            <a:pPr marL="514350" indent="-514350">
              <a:buFont typeface="+mj-lt"/>
              <a:buAutoNum type="arabicPeriod"/>
            </a:pPr>
            <a:r>
              <a:rPr lang="en-IN" dirty="0"/>
              <a:t>    {</a:t>
            </a:r>
          </a:p>
          <a:p>
            <a:pPr marL="514350" indent="-514350">
              <a:buFont typeface="+mj-lt"/>
              <a:buAutoNum type="arabicPeriod"/>
            </a:pPr>
            <a:r>
              <a:rPr lang="en-IN" dirty="0"/>
              <a:t>        </a:t>
            </a:r>
            <a:r>
              <a:rPr lang="en-IN" dirty="0" err="1"/>
              <a:t>wp</a:t>
            </a:r>
            <a:r>
              <a:rPr lang="en-IN" dirty="0"/>
              <a:t>:</a:t>
            </a:r>
          </a:p>
          <a:p>
            <a:pPr marL="514350" indent="-514350">
              <a:buFont typeface="+mj-lt"/>
              <a:buAutoNum type="arabicPeriod"/>
            </a:pPr>
            <a:r>
              <a:rPr lang="en-IN" dirty="0"/>
              <a:t>        var x;</a:t>
            </a:r>
          </a:p>
          <a:p>
            <a:pPr marL="514350" indent="-514350">
              <a:buFont typeface="+mj-lt"/>
              <a:buAutoNum type="arabicPeriod"/>
            </a:pPr>
            <a:r>
              <a:rPr lang="en-IN" dirty="0"/>
              <a:t>        </a:t>
            </a:r>
            <a:r>
              <a:rPr lang="en-IN" dirty="0" err="1"/>
              <a:t>wp</a:t>
            </a:r>
            <a:r>
              <a:rPr lang="en-IN" dirty="0"/>
              <a:t>:</a:t>
            </a:r>
          </a:p>
          <a:p>
            <a:pPr marL="514350" indent="-514350">
              <a:buFont typeface="+mj-lt"/>
              <a:buAutoNum type="arabicPeriod"/>
            </a:pPr>
            <a:r>
              <a:rPr lang="en-IN" dirty="0"/>
              <a:t>        assert(x == 10);</a:t>
            </a:r>
          </a:p>
          <a:p>
            <a:pPr marL="514350" indent="-514350">
              <a:buFont typeface="+mj-lt"/>
              <a:buAutoNum type="arabicPeriod"/>
            </a:pPr>
            <a:r>
              <a:rPr lang="en-IN" dirty="0"/>
              <a:t>        </a:t>
            </a:r>
            <a:r>
              <a:rPr lang="en-IN" dirty="0" err="1"/>
              <a:t>wp</a:t>
            </a:r>
            <a:r>
              <a:rPr lang="en-IN" dirty="0"/>
              <a:t>:</a:t>
            </a:r>
          </a:p>
          <a:p>
            <a:pPr marL="514350" indent="-514350">
              <a:buFont typeface="+mj-lt"/>
              <a:buAutoNum type="arabicPeriod"/>
            </a:pPr>
            <a:r>
              <a:rPr lang="en-IN" dirty="0"/>
              <a:t>    }</a:t>
            </a:r>
          </a:p>
          <a:p>
            <a:pPr marL="514350" indent="-514350">
              <a:buFont typeface="+mj-lt"/>
              <a:buAutoNum type="arabicPeriod"/>
            </a:pPr>
            <a:r>
              <a:rPr lang="en-IN" dirty="0" err="1"/>
              <a:t>wp</a:t>
            </a:r>
            <a:r>
              <a:rPr lang="en-IN" dirty="0"/>
              <a:t>: T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34CBED6C-8BFE-E019-A76A-35C961CC6C40}"/>
              </a:ext>
            </a:extLst>
          </p:cNvPr>
          <p:cNvSpPr txBox="1"/>
          <p:nvPr/>
        </p:nvSpPr>
        <p:spPr>
          <a:xfrm>
            <a:off x="6892413" y="2428568"/>
            <a:ext cx="479814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Suppose we don’t want to rename variables. Can we compute the weakest precondition in a way that will work even if the variables may have the same name?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0765695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0FE8E75-BE5A-45A9-5D33-895A74284A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Hoare triples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C0E0AC6-164C-8E04-7776-A60F7994FA0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Hoare triples {P} S {Q} can be used in two contexts</a:t>
            </a:r>
          </a:p>
          <a:p>
            <a:endParaRPr lang="en-US" dirty="0"/>
          </a:p>
          <a:p>
            <a:r>
              <a:rPr lang="en-US" dirty="0"/>
              <a:t>Partial correctness: </a:t>
            </a:r>
          </a:p>
          <a:p>
            <a:pPr marL="0" indent="0">
              <a:buNone/>
            </a:pPr>
            <a:r>
              <a:rPr lang="en-US" sz="2600" b="1" i="0" dirty="0">
                <a:solidFill>
                  <a:schemeClr val="accent1"/>
                </a:solidFill>
                <a:latin typeface="+mj-lt"/>
              </a:rPr>
              <a:t>(Initial state of S satisfies P) ∧ (S terminates) →</a:t>
            </a:r>
            <a:r>
              <a:rPr lang="en-IN" sz="2600" b="1" i="0" dirty="0">
                <a:solidFill>
                  <a:schemeClr val="accent1"/>
                </a:solidFill>
                <a:latin typeface="+mj-lt"/>
              </a:rPr>
              <a:t> (Final state of S satisfies Q)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Total correctness:</a:t>
            </a:r>
          </a:p>
          <a:p>
            <a:pPr marL="0" indent="0">
              <a:buNone/>
            </a:pPr>
            <a:r>
              <a:rPr lang="en-US" sz="2600" b="1" i="0" dirty="0">
                <a:solidFill>
                  <a:schemeClr val="accent1"/>
                </a:solidFill>
                <a:latin typeface="+mj-lt"/>
              </a:rPr>
              <a:t>(Initial state of S satisfies P) → (S terminates) ∧</a:t>
            </a:r>
            <a:r>
              <a:rPr lang="en-IN" sz="2600" b="1" i="0" dirty="0">
                <a:solidFill>
                  <a:schemeClr val="accent1"/>
                </a:solidFill>
                <a:latin typeface="+mj-lt"/>
              </a:rPr>
              <a:t> (Final state of S satisfies Q)</a:t>
            </a:r>
          </a:p>
          <a:p>
            <a:pPr marL="0" indent="0">
              <a:buNone/>
            </a:pPr>
            <a:endParaRPr lang="en-IN" sz="2000" b="1" dirty="0">
              <a:solidFill>
                <a:schemeClr val="accent1"/>
              </a:solidFill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042450627"/>
      </p:ext>
    </p:extLst>
  </p:cSld>
  <p:clrMapOvr>
    <a:masterClrMapping/>
  </p:clrMapOvr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CAD77F-3375-8D18-0511-D3CB5AD642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Variable declaration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407E0A7-B887-BF8D-3C83-92311CDAE67D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62500" lnSpcReduction="20000"/>
              </a:bodyPr>
              <a:lstStyle/>
              <a:p>
                <a:pPr marL="514350" indent="-514350">
                  <a:buFont typeface="+mj-lt"/>
                  <a:buAutoNum type="arabicPeriod"/>
                </a:pPr>
                <a:r>
                  <a:rPr lang="en-IN" dirty="0"/>
                  <a:t>    </a:t>
                </a:r>
                <a:r>
                  <a:rPr lang="en-IN" dirty="0" err="1"/>
                  <a:t>wp</a:t>
                </a:r>
                <a:r>
                  <a:rPr lang="en-IN" dirty="0"/>
                  <a:t>: (</a:t>
                </a:r>
                <a14:m>
                  <m:oMath xmlns:m="http://schemas.openxmlformats.org/officeDocument/2006/math">
                    <m:r>
                      <a:rPr lang="en-IN" b="0" i="1" smtClean="0">
                        <a:latin typeface="Cambria Math" panose="02040503050406030204" pitchFamily="18" charset="0"/>
                      </a:rPr>
                      <m:t>∀</m:t>
                    </m:r>
                  </m:oMath>
                </a14:m>
                <a:r>
                  <a:rPr lang="en-IN" b="0" i="0" dirty="0"/>
                  <a:t>x.</a:t>
                </a:r>
                <a14:m>
                  <m:oMath xmlns:m="http://schemas.openxmlformats.org/officeDocument/2006/math">
                    <m:r>
                      <a:rPr lang="en-IN" b="0" i="1" smtClean="0">
                        <a:latin typeface="Cambria Math" panose="02040503050406030204" pitchFamily="18" charset="0"/>
                      </a:rPr>
                      <m:t>(∀</m:t>
                    </m:r>
                  </m:oMath>
                </a14:m>
                <a:r>
                  <a:rPr lang="en-IN" dirty="0"/>
                  <a:t>x. x == 10))</a:t>
                </a:r>
              </a:p>
              <a:p>
                <a:pPr marL="514350" indent="-514350">
                  <a:buFont typeface="+mj-lt"/>
                  <a:buAutoNum type="arabicPeriod"/>
                </a:pPr>
                <a:r>
                  <a:rPr lang="en-IN" dirty="0"/>
                  <a:t>    var x;</a:t>
                </a:r>
              </a:p>
              <a:p>
                <a:pPr marL="514350" indent="-514350">
                  <a:buFont typeface="+mj-lt"/>
                  <a:buAutoNum type="arabicPeriod"/>
                </a:pPr>
                <a:r>
                  <a:rPr lang="en-IN" dirty="0"/>
                  <a:t>    </a:t>
                </a:r>
                <a:r>
                  <a:rPr lang="en-IN" dirty="0" err="1"/>
                  <a:t>wp</a:t>
                </a:r>
                <a:r>
                  <a:rPr lang="en-IN" dirty="0"/>
                  <a:t>: (</a:t>
                </a:r>
                <a14:m>
                  <m:oMath xmlns:m="http://schemas.openxmlformats.org/officeDocument/2006/math">
                    <m:r>
                      <a:rPr lang="en-IN" b="0" i="1" smtClean="0">
                        <a:latin typeface="Cambria Math" panose="02040503050406030204" pitchFamily="18" charset="0"/>
                      </a:rPr>
                      <m:t>∀</m:t>
                    </m:r>
                  </m:oMath>
                </a14:m>
                <a:r>
                  <a:rPr lang="en-IN" dirty="0"/>
                  <a:t>x. x == 10) // no free x to replace</a:t>
                </a:r>
              </a:p>
              <a:p>
                <a:pPr marL="514350" indent="-514350">
                  <a:buFont typeface="+mj-lt"/>
                  <a:buAutoNum type="arabicPeriod"/>
                </a:pPr>
                <a:r>
                  <a:rPr lang="en-IN" dirty="0"/>
                  <a:t>    x = 10;</a:t>
                </a:r>
              </a:p>
              <a:p>
                <a:pPr marL="514350" indent="-514350">
                  <a:buFont typeface="+mj-lt"/>
                  <a:buAutoNum type="arabicPeriod"/>
                </a:pPr>
                <a:r>
                  <a:rPr lang="en-IN" dirty="0"/>
                  <a:t>    </a:t>
                </a:r>
                <a:r>
                  <a:rPr lang="en-IN" dirty="0" err="1"/>
                  <a:t>wp</a:t>
                </a:r>
                <a:r>
                  <a:rPr lang="en-IN" dirty="0"/>
                  <a:t>: (</a:t>
                </a:r>
                <a14:m>
                  <m:oMath xmlns:m="http://schemas.openxmlformats.org/officeDocument/2006/math">
                    <m:r>
                      <a:rPr lang="en-IN" b="0" i="1" smtClean="0">
                        <a:latin typeface="Cambria Math" panose="02040503050406030204" pitchFamily="18" charset="0"/>
                      </a:rPr>
                      <m:t>∀</m:t>
                    </m:r>
                  </m:oMath>
                </a14:m>
                <a:r>
                  <a:rPr lang="en-IN" dirty="0"/>
                  <a:t>x. x == 10)</a:t>
                </a:r>
              </a:p>
              <a:p>
                <a:pPr marL="514350" indent="-514350">
                  <a:buFont typeface="+mj-lt"/>
                  <a:buAutoNum type="arabicPeriod"/>
                </a:pPr>
                <a:r>
                  <a:rPr lang="en-IN" dirty="0"/>
                  <a:t>    {</a:t>
                </a:r>
              </a:p>
              <a:p>
                <a:pPr marL="514350" indent="-514350">
                  <a:buFont typeface="+mj-lt"/>
                  <a:buAutoNum type="arabicPeriod"/>
                </a:pPr>
                <a:r>
                  <a:rPr lang="en-IN" dirty="0"/>
                  <a:t>        </a:t>
                </a:r>
                <a:r>
                  <a:rPr lang="en-IN" dirty="0" err="1"/>
                  <a:t>wp</a:t>
                </a:r>
                <a:r>
                  <a:rPr lang="en-IN" dirty="0"/>
                  <a:t>: </a:t>
                </a:r>
                <a14:m>
                  <m:oMath xmlns:m="http://schemas.openxmlformats.org/officeDocument/2006/math">
                    <m:r>
                      <a:rPr lang="en-IN" b="0" i="1" smtClean="0">
                        <a:latin typeface="Cambria Math" panose="02040503050406030204" pitchFamily="18" charset="0"/>
                      </a:rPr>
                      <m:t>∀</m:t>
                    </m:r>
                  </m:oMath>
                </a14:m>
                <a:r>
                  <a:rPr lang="en-IN" dirty="0"/>
                  <a:t>x. x == 10</a:t>
                </a:r>
              </a:p>
              <a:p>
                <a:pPr marL="514350" indent="-514350">
                  <a:buFont typeface="+mj-lt"/>
                  <a:buAutoNum type="arabicPeriod"/>
                </a:pPr>
                <a:r>
                  <a:rPr lang="en-IN" dirty="0"/>
                  <a:t>        var x;</a:t>
                </a:r>
              </a:p>
              <a:p>
                <a:pPr marL="514350" indent="-514350">
                  <a:buFont typeface="+mj-lt"/>
                  <a:buAutoNum type="arabicPeriod"/>
                </a:pPr>
                <a:r>
                  <a:rPr lang="en-IN" dirty="0"/>
                  <a:t>        </a:t>
                </a:r>
                <a:r>
                  <a:rPr lang="en-IN" dirty="0" err="1"/>
                  <a:t>wp</a:t>
                </a:r>
                <a:r>
                  <a:rPr lang="en-IN" dirty="0"/>
                  <a:t>: x == 10</a:t>
                </a:r>
              </a:p>
              <a:p>
                <a:pPr marL="514350" indent="-514350">
                  <a:buFont typeface="+mj-lt"/>
                  <a:buAutoNum type="arabicPeriod"/>
                </a:pPr>
                <a:r>
                  <a:rPr lang="en-IN" dirty="0"/>
                  <a:t>        assert(x == 10);</a:t>
                </a:r>
              </a:p>
              <a:p>
                <a:pPr marL="514350" indent="-514350">
                  <a:buFont typeface="+mj-lt"/>
                  <a:buAutoNum type="arabicPeriod"/>
                </a:pPr>
                <a:r>
                  <a:rPr lang="en-IN" dirty="0"/>
                  <a:t>        </a:t>
                </a:r>
                <a:r>
                  <a:rPr lang="en-IN" dirty="0" err="1"/>
                  <a:t>wp</a:t>
                </a:r>
                <a:r>
                  <a:rPr lang="en-IN" dirty="0"/>
                  <a:t>: T</a:t>
                </a:r>
              </a:p>
              <a:p>
                <a:pPr marL="514350" indent="-514350">
                  <a:buFont typeface="+mj-lt"/>
                  <a:buAutoNum type="arabicPeriod"/>
                </a:pPr>
                <a:r>
                  <a:rPr lang="en-IN" dirty="0"/>
                  <a:t>    }</a:t>
                </a:r>
              </a:p>
              <a:p>
                <a:pPr marL="514350" indent="-514350">
                  <a:buFont typeface="+mj-lt"/>
                  <a:buAutoNum type="arabicPeriod"/>
                </a:pPr>
                <a:r>
                  <a:rPr lang="en-IN" dirty="0" err="1"/>
                  <a:t>wp</a:t>
                </a:r>
                <a:r>
                  <a:rPr lang="en-IN" dirty="0"/>
                  <a:t>: T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7407E0A7-B887-BF8D-3C83-92311CDAE67D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522" t="-2241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34CBED6C-8BFE-E019-A76A-35C961CC6C40}"/>
                  </a:ext>
                </a:extLst>
              </p:cNvPr>
              <p:cNvSpPr txBox="1"/>
              <p:nvPr/>
            </p:nvSpPr>
            <p:spPr>
              <a:xfrm>
                <a:off x="6892413" y="2428568"/>
                <a:ext cx="4798142" cy="2862322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US" dirty="0"/>
                  <a:t>Suppose we don’t want to rename variables. Can we compute the weakest precondition in a way that will work even if the variables may have the same name?</a:t>
                </a:r>
              </a:p>
              <a:p>
                <a:endParaRPr lang="en-IN" dirty="0"/>
              </a:p>
              <a:p>
                <a:r>
                  <a:rPr lang="en-IN" dirty="0"/>
                  <a:t>Yes. Introduce quantifiers to limit the scope of variables.</a:t>
                </a:r>
              </a:p>
              <a:p>
                <a:endParaRPr lang="en-IN" dirty="0"/>
              </a:p>
              <a:p>
                <a:r>
                  <a:rPr lang="en-IN" dirty="0"/>
                  <a:t>Does the assertion hold?</a:t>
                </a:r>
              </a:p>
              <a:p>
                <a:r>
                  <a:rPr lang="en-IN" dirty="0"/>
                  <a:t>No, because </a:t>
                </a:r>
                <a14:m>
                  <m:oMath xmlns:m="http://schemas.openxmlformats.org/officeDocument/2006/math">
                    <m:r>
                      <a:rPr lang="en-IN" b="0" i="1" smtClean="0">
                        <a:latin typeface="Cambria Math" panose="02040503050406030204" pitchFamily="18" charset="0"/>
                      </a:rPr>
                      <m:t>∀</m:t>
                    </m:r>
                  </m:oMath>
                </a14:m>
                <a:r>
                  <a:rPr lang="en-IN" dirty="0"/>
                  <a:t>x. x == 10 is false.</a:t>
                </a:r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34CBED6C-8BFE-E019-A76A-35C961CC6C4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92413" y="2428568"/>
                <a:ext cx="4798142" cy="2862322"/>
              </a:xfrm>
              <a:prstGeom prst="rect">
                <a:avLst/>
              </a:prstGeom>
              <a:blipFill>
                <a:blip r:embed="rId3"/>
                <a:stretch>
                  <a:fillRect l="-1144" t="-1064" r="-635" b="-2340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409827066"/>
      </p:ext>
    </p:extLst>
  </p:cSld>
  <p:clrMapOvr>
    <a:masterClrMapping/>
  </p:clrMapOvr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869DB0-53B1-B02C-4FDF-4E3AA6026D9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Variable declaration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1A262E0-A56B-BF02-0D69-BCFF9173E6D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r>
              <a:rPr lang="en-IN" dirty="0"/>
              <a:t>WP[var x, Q] = </a:t>
            </a:r>
            <a:r>
              <a:rPr lang="en-IN" dirty="0" err="1"/>
              <a:t>forall</a:t>
            </a:r>
            <a:r>
              <a:rPr lang="en-IN" dirty="0"/>
              <a:t> x : Q</a:t>
            </a:r>
          </a:p>
          <a:p>
            <a:pPr marL="0" indent="0">
              <a:buNone/>
            </a:pPr>
            <a:endParaRPr lang="en-IN" dirty="0"/>
          </a:p>
          <a:p>
            <a:pPr marL="0" indent="0">
              <a:buNone/>
            </a:pPr>
            <a:r>
              <a:rPr lang="en-IN" dirty="0"/>
              <a:t>At the time of the variable declaration, the value of the variable could be anything. Therefore, if the postcondition of </a:t>
            </a:r>
            <a:r>
              <a:rPr lang="en-IN" dirty="0">
                <a:solidFill>
                  <a:schemeClr val="accent1"/>
                </a:solidFill>
              </a:rPr>
              <a:t>var x </a:t>
            </a:r>
            <a:r>
              <a:rPr lang="en-IN" dirty="0"/>
              <a:t>contains x, it shouldn’t rely on any specific value of x.</a:t>
            </a:r>
          </a:p>
        </p:txBody>
      </p:sp>
    </p:spTree>
    <p:extLst>
      <p:ext uri="{BB962C8B-B14F-4D97-AF65-F5344CB8AC3E}">
        <p14:creationId xmlns:p14="http://schemas.microsoft.com/office/powerpoint/2010/main" val="3666423754"/>
      </p:ext>
    </p:extLst>
  </p:cSld>
  <p:clrMapOvr>
    <a:masterClrMapping/>
  </p:clrMapOvr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00C7F8-7BF4-95A6-51CD-D8FE057B5E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Method call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E1C091F-BE19-9169-857B-0F05FB773B11}"/>
              </a:ext>
            </a:extLst>
          </p:cNvPr>
          <p:cNvSpPr txBox="1"/>
          <p:nvPr/>
        </p:nvSpPr>
        <p:spPr>
          <a:xfrm>
            <a:off x="838200" y="1690688"/>
            <a:ext cx="6260690" cy="39703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b="0" dirty="0">
                <a:effectLst/>
                <a:latin typeface="Consolas" panose="020B0609020204030204" pitchFamily="49" charset="0"/>
              </a:rPr>
              <a:t>method div(x: int, y: int) returns (r: int)</a:t>
            </a:r>
          </a:p>
          <a:p>
            <a:r>
              <a:rPr lang="en-IN" b="0" dirty="0">
                <a:effectLst/>
                <a:latin typeface="Consolas" panose="020B0609020204030204" pitchFamily="49" charset="0"/>
              </a:rPr>
              <a:t>  requires y != 0</a:t>
            </a:r>
          </a:p>
          <a:p>
            <a:r>
              <a:rPr lang="en-IN" b="0" dirty="0">
                <a:effectLst/>
                <a:latin typeface="Consolas" panose="020B0609020204030204" pitchFamily="49" charset="0"/>
              </a:rPr>
              <a:t>  ensures r * y &lt;= x</a:t>
            </a:r>
          </a:p>
          <a:p>
            <a:br>
              <a:rPr lang="en-IN" b="0" dirty="0">
                <a:effectLst/>
                <a:latin typeface="Consolas" panose="020B0609020204030204" pitchFamily="49" charset="0"/>
              </a:rPr>
            </a:br>
            <a:r>
              <a:rPr lang="en-IN" b="0" dirty="0">
                <a:effectLst/>
                <a:latin typeface="Consolas" panose="020B0609020204030204" pitchFamily="49" charset="0"/>
              </a:rPr>
              <a:t>method double(x: int, y: int) returns (r :int)</a:t>
            </a:r>
          </a:p>
          <a:p>
            <a:r>
              <a:rPr lang="en-IN" b="0" dirty="0">
                <a:effectLst/>
                <a:latin typeface="Consolas" panose="020B0609020204030204" pitchFamily="49" charset="0"/>
              </a:rPr>
              <a:t>  ensures r &lt;= 2 *x</a:t>
            </a:r>
          </a:p>
          <a:p>
            <a:r>
              <a:rPr lang="en-IN" b="0" dirty="0">
                <a:effectLst/>
                <a:latin typeface="Consolas" panose="020B0609020204030204" pitchFamily="49" charset="0"/>
              </a:rPr>
              <a:t>{</a:t>
            </a:r>
          </a:p>
          <a:p>
            <a:pPr marL="342900" indent="-342900">
              <a:buFont typeface="+mj-lt"/>
              <a:buAutoNum type="arabicPeriod"/>
            </a:pPr>
            <a:r>
              <a:rPr lang="en-IN" b="0" dirty="0" err="1">
                <a:effectLst/>
                <a:latin typeface="Consolas" panose="020B0609020204030204" pitchFamily="49" charset="0"/>
              </a:rPr>
              <a:t>wp</a:t>
            </a:r>
            <a:r>
              <a:rPr lang="en-IN" b="0" dirty="0">
                <a:effectLst/>
                <a:latin typeface="Consolas" panose="020B0609020204030204" pitchFamily="49" charset="0"/>
              </a:rPr>
              <a:t>:</a:t>
            </a:r>
          </a:p>
          <a:p>
            <a:pPr marL="342900" indent="-342900">
              <a:buFont typeface="+mj-lt"/>
              <a:buAutoNum type="arabicPeriod"/>
            </a:pPr>
            <a:r>
              <a:rPr lang="en-IN" b="0" dirty="0">
                <a:effectLst/>
                <a:latin typeface="Consolas" panose="020B0609020204030204" pitchFamily="49" charset="0"/>
              </a:rPr>
              <a:t>    r := div(x + x + x + x, 2 * y);</a:t>
            </a:r>
          </a:p>
          <a:p>
            <a:pPr marL="342900" indent="-342900">
              <a:buFont typeface="+mj-lt"/>
              <a:buAutoNum type="arabicPeriod"/>
            </a:pPr>
            <a:r>
              <a:rPr lang="en-IN" dirty="0" err="1">
                <a:latin typeface="Consolas" panose="020B0609020204030204" pitchFamily="49" charset="0"/>
              </a:rPr>
              <a:t>wp</a:t>
            </a:r>
            <a:r>
              <a:rPr lang="en-IN" dirty="0">
                <a:latin typeface="Consolas" panose="020B0609020204030204" pitchFamily="49" charset="0"/>
              </a:rPr>
              <a:t>:</a:t>
            </a:r>
            <a:endParaRPr lang="en-IN" b="0" dirty="0">
              <a:effectLst/>
              <a:latin typeface="Consolas" panose="020B0609020204030204" pitchFamily="49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IN" b="0" dirty="0">
                <a:effectLst/>
                <a:latin typeface="Consolas" panose="020B0609020204030204" pitchFamily="49" charset="0"/>
              </a:rPr>
              <a:t>    r := r * y;</a:t>
            </a:r>
          </a:p>
          <a:p>
            <a:pPr marL="342900" indent="-342900">
              <a:buFont typeface="+mj-lt"/>
              <a:buAutoNum type="arabicPeriod"/>
            </a:pPr>
            <a:r>
              <a:rPr lang="en-IN" dirty="0" err="1">
                <a:latin typeface="Consolas" panose="020B0609020204030204" pitchFamily="49" charset="0"/>
              </a:rPr>
              <a:t>wp</a:t>
            </a:r>
            <a:r>
              <a:rPr lang="en-IN" dirty="0">
                <a:latin typeface="Consolas" panose="020B0609020204030204" pitchFamily="49" charset="0"/>
              </a:rPr>
              <a:t>: r &lt;= 2 * x</a:t>
            </a:r>
            <a:endParaRPr lang="en-IN" b="0" dirty="0">
              <a:effectLst/>
              <a:latin typeface="Consolas" panose="020B0609020204030204" pitchFamily="49" charset="0"/>
            </a:endParaRPr>
          </a:p>
          <a:p>
            <a:r>
              <a:rPr lang="en-IN" b="0" dirty="0">
                <a:effectLst/>
                <a:latin typeface="Consolas" panose="020B0609020204030204" pitchFamily="49" charset="0"/>
              </a:rPr>
              <a:t>}</a:t>
            </a:r>
          </a:p>
          <a:p>
            <a:endParaRPr lang="en-IN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DB06AB0-574A-256A-C53C-B7B3A4967A2C}"/>
              </a:ext>
            </a:extLst>
          </p:cNvPr>
          <p:cNvSpPr txBox="1"/>
          <p:nvPr/>
        </p:nvSpPr>
        <p:spPr>
          <a:xfrm>
            <a:off x="7816645" y="1858297"/>
            <a:ext cx="3677265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To compute the weakest precondition of a method call, first transform the code as shown in the next slide.</a:t>
            </a:r>
          </a:p>
        </p:txBody>
      </p:sp>
    </p:spTree>
    <p:extLst>
      <p:ext uri="{BB962C8B-B14F-4D97-AF65-F5344CB8AC3E}">
        <p14:creationId xmlns:p14="http://schemas.microsoft.com/office/powerpoint/2010/main" val="207082028"/>
      </p:ext>
    </p:extLst>
  </p:cSld>
  <p:clrMapOvr>
    <a:masterClrMapping/>
  </p:clrMapOvr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00C7F8-7BF4-95A6-51CD-D8FE057B5E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Method call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E1C091F-BE19-9169-857B-0F05FB773B11}"/>
              </a:ext>
            </a:extLst>
          </p:cNvPr>
          <p:cNvSpPr txBox="1"/>
          <p:nvPr/>
        </p:nvSpPr>
        <p:spPr>
          <a:xfrm>
            <a:off x="838200" y="1690688"/>
            <a:ext cx="6260690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b="0" dirty="0">
                <a:effectLst/>
                <a:latin typeface="Consolas" panose="020B0609020204030204" pitchFamily="49" charset="0"/>
              </a:rPr>
              <a:t>method div(x: int, y: int) returns (r: int)</a:t>
            </a:r>
          </a:p>
          <a:p>
            <a:r>
              <a:rPr lang="en-IN" b="0" dirty="0">
                <a:effectLst/>
                <a:latin typeface="Consolas" panose="020B0609020204030204" pitchFamily="49" charset="0"/>
              </a:rPr>
              <a:t>  requires y != 0</a:t>
            </a:r>
          </a:p>
          <a:p>
            <a:r>
              <a:rPr lang="en-IN" b="0" dirty="0">
                <a:effectLst/>
                <a:latin typeface="Consolas" panose="020B0609020204030204" pitchFamily="49" charset="0"/>
              </a:rPr>
              <a:t>  ensures r * y &lt;= x</a:t>
            </a:r>
          </a:p>
          <a:p>
            <a:br>
              <a:rPr lang="en-IN" b="0" dirty="0">
                <a:effectLst/>
                <a:latin typeface="Consolas" panose="020B0609020204030204" pitchFamily="49" charset="0"/>
              </a:rPr>
            </a:br>
            <a:r>
              <a:rPr lang="en-IN" b="0" dirty="0">
                <a:effectLst/>
                <a:latin typeface="Consolas" panose="020B0609020204030204" pitchFamily="49" charset="0"/>
              </a:rPr>
              <a:t>method double(x: int, y: int) returns (r :int)</a:t>
            </a:r>
          </a:p>
          <a:p>
            <a:r>
              <a:rPr lang="en-IN" b="0" dirty="0">
                <a:effectLst/>
                <a:latin typeface="Consolas" panose="020B0609020204030204" pitchFamily="49" charset="0"/>
              </a:rPr>
              <a:t>  ensures r &lt;= 2 *x</a:t>
            </a:r>
          </a:p>
          <a:p>
            <a:r>
              <a:rPr lang="en-IN" b="0" dirty="0">
                <a:effectLst/>
                <a:latin typeface="Consolas" panose="020B0609020204030204" pitchFamily="49" charset="0"/>
              </a:rPr>
              <a:t>{</a:t>
            </a:r>
          </a:p>
          <a:p>
            <a:pPr marL="342900" indent="-342900">
              <a:buFont typeface="+mj-lt"/>
              <a:buAutoNum type="arabicPeriod"/>
            </a:pPr>
            <a:r>
              <a:rPr lang="en-IN" b="0" dirty="0" err="1">
                <a:effectLst/>
                <a:latin typeface="Consolas" panose="020B0609020204030204" pitchFamily="49" charset="0"/>
              </a:rPr>
              <a:t>wp</a:t>
            </a:r>
            <a:r>
              <a:rPr lang="en-IN" b="0" dirty="0">
                <a:effectLst/>
                <a:latin typeface="Consolas" panose="020B0609020204030204" pitchFamily="49" charset="0"/>
              </a:rPr>
              <a:t>:</a:t>
            </a:r>
          </a:p>
          <a:p>
            <a:pPr marL="342900" indent="-342900">
              <a:buFont typeface="+mj-lt"/>
              <a:buAutoNum type="arabicPeriod"/>
            </a:pPr>
            <a:r>
              <a:rPr lang="en-IN" dirty="0">
                <a:latin typeface="Consolas" panose="020B0609020204030204" pitchFamily="49" charset="0"/>
              </a:rPr>
              <a:t>    x’ = x + x + x + x</a:t>
            </a:r>
          </a:p>
          <a:p>
            <a:pPr marL="342900" indent="-342900">
              <a:buFont typeface="+mj-lt"/>
              <a:buAutoNum type="arabicPeriod"/>
            </a:pPr>
            <a:r>
              <a:rPr lang="en-IN" b="0" dirty="0">
                <a:effectLst/>
                <a:latin typeface="Consolas" panose="020B0609020204030204" pitchFamily="49" charset="0"/>
              </a:rPr>
              <a:t>    y’ = 2 * y;</a:t>
            </a:r>
          </a:p>
          <a:p>
            <a:pPr marL="342900" indent="-342900">
              <a:buFont typeface="+mj-lt"/>
              <a:buAutoNum type="arabicPeriod"/>
            </a:pPr>
            <a:r>
              <a:rPr lang="en-IN" b="0" dirty="0">
                <a:effectLst/>
                <a:latin typeface="Consolas" panose="020B0609020204030204" pitchFamily="49" charset="0"/>
              </a:rPr>
              <a:t>    assert(y’ != 0);</a:t>
            </a:r>
          </a:p>
          <a:p>
            <a:pPr marL="342900" indent="-342900">
              <a:buFont typeface="+mj-lt"/>
              <a:buAutoNum type="arabicPeriod"/>
            </a:pPr>
            <a:r>
              <a:rPr lang="en-IN" dirty="0">
                <a:latin typeface="Consolas" panose="020B0609020204030204" pitchFamily="49" charset="0"/>
              </a:rPr>
              <a:t>    assume(r’ * y’ &lt;= x’);</a:t>
            </a:r>
          </a:p>
          <a:p>
            <a:pPr marL="342900" indent="-342900">
              <a:buFont typeface="+mj-lt"/>
              <a:buAutoNum type="arabicPeriod"/>
            </a:pPr>
            <a:r>
              <a:rPr lang="en-IN" b="0" dirty="0">
                <a:effectLst/>
                <a:latin typeface="Consolas" panose="020B0609020204030204" pitchFamily="49" charset="0"/>
              </a:rPr>
              <a:t>    r := r’;</a:t>
            </a:r>
          </a:p>
          <a:p>
            <a:pPr marL="342900" indent="-342900">
              <a:buFont typeface="+mj-lt"/>
              <a:buAutoNum type="arabicPeriod"/>
            </a:pPr>
            <a:r>
              <a:rPr lang="en-IN" dirty="0" err="1">
                <a:latin typeface="Consolas" panose="020B0609020204030204" pitchFamily="49" charset="0"/>
              </a:rPr>
              <a:t>wp</a:t>
            </a:r>
            <a:r>
              <a:rPr lang="en-IN" dirty="0">
                <a:latin typeface="Consolas" panose="020B0609020204030204" pitchFamily="49" charset="0"/>
              </a:rPr>
              <a:t>:</a:t>
            </a:r>
            <a:endParaRPr lang="en-IN" b="0" dirty="0">
              <a:effectLst/>
              <a:latin typeface="Consolas" panose="020B0609020204030204" pitchFamily="49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IN" b="0" dirty="0">
                <a:effectLst/>
                <a:latin typeface="Consolas" panose="020B0609020204030204" pitchFamily="49" charset="0"/>
              </a:rPr>
              <a:t>    r := r * y;</a:t>
            </a:r>
          </a:p>
          <a:p>
            <a:pPr marL="342900" indent="-342900">
              <a:buFont typeface="+mj-lt"/>
              <a:buAutoNum type="arabicPeriod"/>
            </a:pPr>
            <a:r>
              <a:rPr lang="en-IN" dirty="0" err="1">
                <a:latin typeface="Consolas" panose="020B0609020204030204" pitchFamily="49" charset="0"/>
              </a:rPr>
              <a:t>wp</a:t>
            </a:r>
            <a:r>
              <a:rPr lang="en-IN" dirty="0">
                <a:latin typeface="Consolas" panose="020B0609020204030204" pitchFamily="49" charset="0"/>
              </a:rPr>
              <a:t>: r &lt;= 2 * x</a:t>
            </a:r>
            <a:endParaRPr lang="en-IN" b="0" dirty="0">
              <a:effectLst/>
              <a:latin typeface="Consolas" panose="020B0609020204030204" pitchFamily="49" charset="0"/>
            </a:endParaRPr>
          </a:p>
          <a:p>
            <a:r>
              <a:rPr lang="en-IN" b="0" dirty="0">
                <a:effectLst/>
                <a:latin typeface="Consolas" panose="020B0609020204030204" pitchFamily="49" charset="0"/>
              </a:rPr>
              <a:t>}</a:t>
            </a:r>
          </a:p>
          <a:p>
            <a:endParaRPr lang="en-IN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DB06AB0-574A-256A-C53C-B7B3A4967A2C}"/>
              </a:ext>
            </a:extLst>
          </p:cNvPr>
          <p:cNvSpPr txBox="1"/>
          <p:nvPr/>
        </p:nvSpPr>
        <p:spPr>
          <a:xfrm>
            <a:off x="7816645" y="1858297"/>
            <a:ext cx="3677265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Remove the function call. </a:t>
            </a:r>
          </a:p>
          <a:p>
            <a:endParaRPr lang="en-IN" dirty="0"/>
          </a:p>
          <a:p>
            <a:r>
              <a:rPr lang="en-IN" dirty="0"/>
              <a:t>Create fresh variables for arguments and the return values for the function call, i.e., x’, y’, and r’ in this example.</a:t>
            </a:r>
          </a:p>
          <a:p>
            <a:endParaRPr lang="en-IN" dirty="0"/>
          </a:p>
          <a:p>
            <a:r>
              <a:rPr lang="en-IN" dirty="0"/>
              <a:t>Write preconditions and postconditions in terms of fresh variables x’, y’, and r’.</a:t>
            </a:r>
          </a:p>
          <a:p>
            <a:endParaRPr lang="en-IN" dirty="0"/>
          </a:p>
          <a:p>
            <a:r>
              <a:rPr lang="en-IN" dirty="0"/>
              <a:t>Assert that the precondition holds.</a:t>
            </a:r>
          </a:p>
          <a:p>
            <a:r>
              <a:rPr lang="en-IN" dirty="0"/>
              <a:t>Assume that the postcondition holds.</a:t>
            </a:r>
          </a:p>
          <a:p>
            <a:endParaRPr lang="en-IN" dirty="0"/>
          </a:p>
          <a:p>
            <a:r>
              <a:rPr lang="en-IN" dirty="0"/>
              <a:t>The return value of the function is r’.</a:t>
            </a:r>
          </a:p>
        </p:txBody>
      </p:sp>
    </p:spTree>
    <p:extLst>
      <p:ext uri="{BB962C8B-B14F-4D97-AF65-F5344CB8AC3E}">
        <p14:creationId xmlns:p14="http://schemas.microsoft.com/office/powerpoint/2010/main" val="3226792427"/>
      </p:ext>
    </p:extLst>
  </p:cSld>
  <p:clrMapOvr>
    <a:masterClrMapping/>
  </p:clrMapOvr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00C7F8-7BF4-95A6-51CD-D8FE057B5E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Method call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2E1C091F-BE19-9169-857B-0F05FB773B11}"/>
              </a:ext>
            </a:extLst>
          </p:cNvPr>
          <p:cNvSpPr txBox="1"/>
          <p:nvPr/>
        </p:nvSpPr>
        <p:spPr>
          <a:xfrm>
            <a:off x="5882163" y="353497"/>
            <a:ext cx="6260690" cy="618630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b="0" dirty="0">
                <a:effectLst/>
                <a:latin typeface="Consolas" panose="020B0609020204030204" pitchFamily="49" charset="0"/>
              </a:rPr>
              <a:t>method div(x: int, y: int) returns (r: int)</a:t>
            </a:r>
          </a:p>
          <a:p>
            <a:r>
              <a:rPr lang="en-IN" b="0" dirty="0">
                <a:effectLst/>
                <a:latin typeface="Consolas" panose="020B0609020204030204" pitchFamily="49" charset="0"/>
              </a:rPr>
              <a:t>  requires y != 0</a:t>
            </a:r>
          </a:p>
          <a:p>
            <a:r>
              <a:rPr lang="en-IN" b="0" dirty="0">
                <a:effectLst/>
                <a:latin typeface="Consolas" panose="020B0609020204030204" pitchFamily="49" charset="0"/>
              </a:rPr>
              <a:t>  ensures r * y &lt;= x</a:t>
            </a:r>
          </a:p>
          <a:p>
            <a:br>
              <a:rPr lang="en-IN" b="0" dirty="0">
                <a:effectLst/>
                <a:latin typeface="Consolas" panose="020B0609020204030204" pitchFamily="49" charset="0"/>
              </a:rPr>
            </a:br>
            <a:r>
              <a:rPr lang="en-IN" b="0" dirty="0">
                <a:effectLst/>
                <a:latin typeface="Consolas" panose="020B0609020204030204" pitchFamily="49" charset="0"/>
              </a:rPr>
              <a:t>method double(x: int, y: int) returns (r :int)</a:t>
            </a:r>
          </a:p>
          <a:p>
            <a:r>
              <a:rPr lang="en-IN" b="0" dirty="0">
                <a:effectLst/>
                <a:latin typeface="Consolas" panose="020B0609020204030204" pitchFamily="49" charset="0"/>
              </a:rPr>
              <a:t>  ensures r &lt;= 2 *x</a:t>
            </a:r>
          </a:p>
          <a:p>
            <a:r>
              <a:rPr lang="en-IN" b="0" dirty="0">
                <a:effectLst/>
                <a:latin typeface="Consolas" panose="020B0609020204030204" pitchFamily="49" charset="0"/>
              </a:rPr>
              <a:t>{</a:t>
            </a:r>
          </a:p>
          <a:p>
            <a:pPr marL="342900" indent="-342900">
              <a:buFont typeface="+mj-lt"/>
              <a:buAutoNum type="arabicPeriod"/>
            </a:pPr>
            <a:r>
              <a:rPr lang="en-IN" b="0" dirty="0" err="1">
                <a:effectLst/>
                <a:latin typeface="Consolas" panose="020B0609020204030204" pitchFamily="49" charset="0"/>
              </a:rPr>
              <a:t>wp</a:t>
            </a:r>
            <a:r>
              <a:rPr lang="en-IN" b="0" dirty="0">
                <a:effectLst/>
                <a:latin typeface="Consolas" panose="020B0609020204030204" pitchFamily="49" charset="0"/>
              </a:rPr>
              <a:t>:</a:t>
            </a:r>
          </a:p>
          <a:p>
            <a:pPr marL="342900" indent="-342900">
              <a:buFont typeface="+mj-lt"/>
              <a:buAutoNum type="arabicPeriod"/>
            </a:pPr>
            <a:r>
              <a:rPr lang="en-IN" dirty="0">
                <a:latin typeface="Consolas" panose="020B0609020204030204" pitchFamily="49" charset="0"/>
              </a:rPr>
              <a:t>    x’ = x + x + x + x</a:t>
            </a:r>
          </a:p>
          <a:p>
            <a:pPr marL="342900" indent="-342900">
              <a:buFont typeface="+mj-lt"/>
              <a:buAutoNum type="arabicPeriod"/>
            </a:pPr>
            <a:r>
              <a:rPr lang="en-IN" dirty="0" err="1">
                <a:latin typeface="Consolas" panose="020B0609020204030204" pitchFamily="49" charset="0"/>
              </a:rPr>
              <a:t>wp</a:t>
            </a:r>
            <a:r>
              <a:rPr lang="en-IN" dirty="0">
                <a:latin typeface="Consolas" panose="020B0609020204030204" pitchFamily="49" charset="0"/>
              </a:rPr>
              <a:t>:</a:t>
            </a:r>
          </a:p>
          <a:p>
            <a:pPr marL="342900" indent="-342900">
              <a:buFont typeface="+mj-lt"/>
              <a:buAutoNum type="arabicPeriod"/>
            </a:pPr>
            <a:r>
              <a:rPr lang="en-IN" b="0" dirty="0">
                <a:effectLst/>
                <a:latin typeface="Consolas" panose="020B0609020204030204" pitchFamily="49" charset="0"/>
              </a:rPr>
              <a:t>    y’ = 2 * y;</a:t>
            </a:r>
          </a:p>
          <a:p>
            <a:pPr marL="342900" indent="-342900">
              <a:buFont typeface="+mj-lt"/>
              <a:buAutoNum type="arabicPeriod"/>
            </a:pPr>
            <a:r>
              <a:rPr lang="en-IN" dirty="0" err="1">
                <a:latin typeface="Consolas" panose="020B0609020204030204" pitchFamily="49" charset="0"/>
              </a:rPr>
              <a:t>wp</a:t>
            </a:r>
            <a:r>
              <a:rPr lang="en-IN" dirty="0">
                <a:latin typeface="Consolas" panose="020B0609020204030204" pitchFamily="49" charset="0"/>
              </a:rPr>
              <a:t>:</a:t>
            </a:r>
            <a:endParaRPr lang="en-IN" b="0" dirty="0">
              <a:effectLst/>
              <a:latin typeface="Consolas" panose="020B0609020204030204" pitchFamily="49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IN" b="0" dirty="0">
                <a:effectLst/>
                <a:latin typeface="Consolas" panose="020B0609020204030204" pitchFamily="49" charset="0"/>
              </a:rPr>
              <a:t>    assert(y’ != 0);</a:t>
            </a:r>
          </a:p>
          <a:p>
            <a:pPr marL="342900" indent="-342900">
              <a:buFont typeface="+mj-lt"/>
              <a:buAutoNum type="arabicPeriod"/>
            </a:pPr>
            <a:r>
              <a:rPr lang="en-IN" dirty="0" err="1">
                <a:latin typeface="Consolas" panose="020B0609020204030204" pitchFamily="49" charset="0"/>
              </a:rPr>
              <a:t>wp</a:t>
            </a:r>
            <a:r>
              <a:rPr lang="en-IN" dirty="0">
                <a:latin typeface="Consolas" panose="020B0609020204030204" pitchFamily="49" charset="0"/>
              </a:rPr>
              <a:t>:</a:t>
            </a:r>
            <a:endParaRPr lang="en-IN" b="0" dirty="0">
              <a:effectLst/>
              <a:latin typeface="Consolas" panose="020B0609020204030204" pitchFamily="49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IN" dirty="0">
                <a:latin typeface="Consolas" panose="020B0609020204030204" pitchFamily="49" charset="0"/>
              </a:rPr>
              <a:t>    assume(r’ * y’ &lt;= x’);</a:t>
            </a:r>
          </a:p>
          <a:p>
            <a:pPr marL="342900" indent="-342900">
              <a:buFont typeface="+mj-lt"/>
              <a:buAutoNum type="arabicPeriod"/>
            </a:pPr>
            <a:r>
              <a:rPr lang="en-IN" dirty="0" err="1">
                <a:latin typeface="Consolas" panose="020B0609020204030204" pitchFamily="49" charset="0"/>
              </a:rPr>
              <a:t>wp</a:t>
            </a:r>
            <a:r>
              <a:rPr lang="en-IN" dirty="0">
                <a:latin typeface="Consolas" panose="020B0609020204030204" pitchFamily="49" charset="0"/>
              </a:rPr>
              <a:t>:</a:t>
            </a:r>
          </a:p>
          <a:p>
            <a:pPr marL="342900" indent="-342900">
              <a:buFont typeface="+mj-lt"/>
              <a:buAutoNum type="arabicPeriod"/>
            </a:pPr>
            <a:r>
              <a:rPr lang="en-IN" b="0" dirty="0">
                <a:effectLst/>
                <a:latin typeface="Consolas" panose="020B0609020204030204" pitchFamily="49" charset="0"/>
              </a:rPr>
              <a:t>    r := r’;</a:t>
            </a:r>
          </a:p>
          <a:p>
            <a:pPr marL="342900" indent="-342900">
              <a:buFont typeface="+mj-lt"/>
              <a:buAutoNum type="arabicPeriod"/>
            </a:pPr>
            <a:r>
              <a:rPr lang="en-IN" dirty="0" err="1">
                <a:latin typeface="Consolas" panose="020B0609020204030204" pitchFamily="49" charset="0"/>
              </a:rPr>
              <a:t>wp</a:t>
            </a:r>
            <a:r>
              <a:rPr lang="en-IN" dirty="0">
                <a:latin typeface="Consolas" panose="020B0609020204030204" pitchFamily="49" charset="0"/>
              </a:rPr>
              <a:t>:</a:t>
            </a:r>
            <a:endParaRPr lang="en-IN" b="0" dirty="0">
              <a:effectLst/>
              <a:latin typeface="Consolas" panose="020B0609020204030204" pitchFamily="49" charset="0"/>
            </a:endParaRPr>
          </a:p>
          <a:p>
            <a:pPr marL="342900" indent="-342900">
              <a:buFont typeface="+mj-lt"/>
              <a:buAutoNum type="arabicPeriod"/>
            </a:pPr>
            <a:r>
              <a:rPr lang="en-IN" b="0" dirty="0">
                <a:effectLst/>
                <a:latin typeface="Consolas" panose="020B0609020204030204" pitchFamily="49" charset="0"/>
              </a:rPr>
              <a:t>    r := r * y;</a:t>
            </a:r>
          </a:p>
          <a:p>
            <a:pPr marL="342900" indent="-342900">
              <a:buFont typeface="+mj-lt"/>
              <a:buAutoNum type="arabicPeriod"/>
            </a:pPr>
            <a:r>
              <a:rPr lang="en-IN" dirty="0" err="1">
                <a:latin typeface="Consolas" panose="020B0609020204030204" pitchFamily="49" charset="0"/>
              </a:rPr>
              <a:t>wp</a:t>
            </a:r>
            <a:r>
              <a:rPr lang="en-IN" dirty="0">
                <a:latin typeface="Consolas" panose="020B0609020204030204" pitchFamily="49" charset="0"/>
              </a:rPr>
              <a:t>: </a:t>
            </a:r>
            <a:r>
              <a:rPr lang="en-IN" dirty="0">
                <a:solidFill>
                  <a:srgbClr val="FF0000"/>
                </a:solidFill>
                <a:latin typeface="Consolas" panose="020B0609020204030204" pitchFamily="49" charset="0"/>
              </a:rPr>
              <a:t>r &lt;= 2 * x</a:t>
            </a:r>
            <a:endParaRPr lang="en-IN" b="0" dirty="0">
              <a:solidFill>
                <a:srgbClr val="FF0000"/>
              </a:solidFill>
              <a:effectLst/>
              <a:latin typeface="Consolas" panose="020B0609020204030204" pitchFamily="49" charset="0"/>
            </a:endParaRPr>
          </a:p>
          <a:p>
            <a:r>
              <a:rPr lang="en-IN" b="0" dirty="0">
                <a:effectLst/>
                <a:latin typeface="Consolas" panose="020B0609020204030204" pitchFamily="49" charset="0"/>
              </a:rPr>
              <a:t>}</a:t>
            </a:r>
          </a:p>
          <a:p>
            <a:endParaRPr lang="en-IN" dirty="0"/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FDB06AB0-574A-256A-C53C-B7B3A4967A2C}"/>
              </a:ext>
            </a:extLst>
          </p:cNvPr>
          <p:cNvSpPr txBox="1"/>
          <p:nvPr/>
        </p:nvSpPr>
        <p:spPr>
          <a:xfrm>
            <a:off x="875046" y="1858297"/>
            <a:ext cx="367726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IN" dirty="0"/>
              <a:t>Compute the weakest preconditions at each program point.</a:t>
            </a:r>
          </a:p>
        </p:txBody>
      </p:sp>
    </p:spTree>
    <p:extLst>
      <p:ext uri="{BB962C8B-B14F-4D97-AF65-F5344CB8AC3E}">
        <p14:creationId xmlns:p14="http://schemas.microsoft.com/office/powerpoint/2010/main" val="3809528617"/>
      </p:ext>
    </p:extLst>
  </p:cSld>
  <p:clrMapOvr>
    <a:masterClrMapping/>
  </p:clrMapOvr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00C7F8-7BF4-95A6-51CD-D8FE057B5E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Method call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2E1C091F-BE19-9169-857B-0F05FB773B11}"/>
                  </a:ext>
                </a:extLst>
              </p:cNvPr>
              <p:cNvSpPr txBox="1"/>
              <p:nvPr/>
            </p:nvSpPr>
            <p:spPr>
              <a:xfrm>
                <a:off x="4847304" y="353497"/>
                <a:ext cx="7295550" cy="618630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IN" b="0" dirty="0">
                    <a:effectLst/>
                    <a:latin typeface="Consolas" panose="020B0609020204030204" pitchFamily="49" charset="0"/>
                  </a:rPr>
                  <a:t>method div(x: int, y: int) returns (r: int)</a:t>
                </a:r>
              </a:p>
              <a:p>
                <a:r>
                  <a:rPr lang="en-IN" b="0" dirty="0">
                    <a:effectLst/>
                    <a:latin typeface="Consolas" panose="020B0609020204030204" pitchFamily="49" charset="0"/>
                  </a:rPr>
                  <a:t>  requires y != 0</a:t>
                </a:r>
              </a:p>
              <a:p>
                <a:r>
                  <a:rPr lang="en-IN" b="0" dirty="0">
                    <a:effectLst/>
                    <a:latin typeface="Consolas" panose="020B0609020204030204" pitchFamily="49" charset="0"/>
                  </a:rPr>
                  <a:t>  ensures r * y &lt;= x</a:t>
                </a:r>
              </a:p>
              <a:p>
                <a:br>
                  <a:rPr lang="en-IN" b="0" dirty="0">
                    <a:effectLst/>
                    <a:latin typeface="Consolas" panose="020B0609020204030204" pitchFamily="49" charset="0"/>
                  </a:rPr>
                </a:br>
                <a:r>
                  <a:rPr lang="en-IN" b="0" dirty="0">
                    <a:effectLst/>
                    <a:latin typeface="Consolas" panose="020B0609020204030204" pitchFamily="49" charset="0"/>
                  </a:rPr>
                  <a:t>method double(x: int, y: int) returns (r :int)</a:t>
                </a:r>
              </a:p>
              <a:p>
                <a:r>
                  <a:rPr lang="en-IN" b="0" dirty="0">
                    <a:effectLst/>
                    <a:latin typeface="Consolas" panose="020B0609020204030204" pitchFamily="49" charset="0"/>
                  </a:rPr>
                  <a:t>  ensures r &lt;= 2 *x</a:t>
                </a:r>
              </a:p>
              <a:p>
                <a:r>
                  <a:rPr lang="en-IN" b="0" dirty="0">
                    <a:effectLst/>
                    <a:latin typeface="Consolas" panose="020B0609020204030204" pitchFamily="49" charset="0"/>
                  </a:rPr>
                  <a:t>{</a:t>
                </a:r>
              </a:p>
              <a:p>
                <a:pPr marL="342900" indent="-342900">
                  <a:buFont typeface="+mj-lt"/>
                  <a:buAutoNum type="arabicPeriod"/>
                </a:pPr>
                <a:r>
                  <a:rPr lang="en-IN" b="0" dirty="0" err="1">
                    <a:effectLst/>
                    <a:latin typeface="Consolas" panose="020B0609020204030204" pitchFamily="49" charset="0"/>
                  </a:rPr>
                  <a:t>wp</a:t>
                </a:r>
                <a:r>
                  <a:rPr lang="en-IN" b="0" dirty="0">
                    <a:effectLst/>
                    <a:latin typeface="Consolas" panose="020B0609020204030204" pitchFamily="49" charset="0"/>
                  </a:rPr>
                  <a:t>: </a:t>
                </a:r>
                <a:r>
                  <a:rPr lang="en-IN" i="0" dirty="0">
                    <a:solidFill>
                      <a:srgbClr val="FF0000"/>
                    </a:solidFill>
                    <a:latin typeface="+mj-lt"/>
                  </a:rPr>
                  <a:t>((r’∗ 2 ∗ y &lt;= x + x + x + x) </a:t>
                </a:r>
                <a:r>
                  <a:rPr lang="en-IN" b="0" i="0" dirty="0">
                    <a:solidFill>
                      <a:srgbClr val="FF0000"/>
                    </a:solidFill>
                    <a:latin typeface="+mj-lt"/>
                  </a:rPr>
                  <a:t>→</a:t>
                </a:r>
                <a:r>
                  <a:rPr lang="en-IN" b="0" i="0" dirty="0">
                    <a:solidFill>
                      <a:srgbClr val="FF0000"/>
                    </a:solidFill>
                    <a:effectLst/>
                    <a:latin typeface="+mj-lt"/>
                  </a:rPr>
                  <a:t> (r’ ∗ y &lt;= 2 ∗ x)) ∧ (2 ∗y  != 0) </a:t>
                </a:r>
                <a:endParaRPr lang="en-IN" b="0" dirty="0">
                  <a:solidFill>
                    <a:srgbClr val="FF0000"/>
                  </a:solidFill>
                  <a:effectLst/>
                  <a:latin typeface="Consolas" panose="020B0609020204030204" pitchFamily="49" charset="0"/>
                </a:endParaRPr>
              </a:p>
              <a:p>
                <a:pPr marL="342900" indent="-342900">
                  <a:buFont typeface="+mj-lt"/>
                  <a:buAutoNum type="arabicPeriod"/>
                </a:pPr>
                <a:r>
                  <a:rPr lang="en-IN" dirty="0">
                    <a:latin typeface="Consolas" panose="020B0609020204030204" pitchFamily="49" charset="0"/>
                  </a:rPr>
                  <a:t>    x’ = x + x + x + x</a:t>
                </a:r>
              </a:p>
              <a:p>
                <a:pPr marL="342900" indent="-342900">
                  <a:buFont typeface="+mj-lt"/>
                  <a:buAutoNum type="arabicPeriod"/>
                </a:pPr>
                <a:r>
                  <a:rPr lang="en-IN" dirty="0" err="1">
                    <a:latin typeface="Consolas" panose="020B0609020204030204" pitchFamily="49" charset="0"/>
                  </a:rPr>
                  <a:t>wp</a:t>
                </a:r>
                <a:r>
                  <a:rPr lang="en-IN" dirty="0">
                    <a:latin typeface="Consolas" panose="020B0609020204030204" pitchFamily="49" charset="0"/>
                  </a:rPr>
                  <a:t>: </a:t>
                </a:r>
                <a:r>
                  <a:rPr lang="en-IN" i="0" dirty="0">
                    <a:latin typeface="+mj-lt"/>
                  </a:rPr>
                  <a:t>((r’∗ 2 ∗ y &lt;= x’) </a:t>
                </a:r>
                <a:r>
                  <a:rPr lang="en-IN" b="0" i="0" dirty="0">
                    <a:latin typeface="+mj-lt"/>
                  </a:rPr>
                  <a:t>→</a:t>
                </a:r>
                <a:r>
                  <a:rPr lang="en-IN" b="0" i="0" dirty="0">
                    <a:effectLst/>
                    <a:latin typeface="+mj-lt"/>
                  </a:rPr>
                  <a:t> (r’ ∗ y &lt;= 2 ∗ x)) ∧ (2 ∗y  != 0) </a:t>
                </a:r>
                <a:endParaRPr lang="en-IN" dirty="0">
                  <a:latin typeface="Consolas" panose="020B0609020204030204" pitchFamily="49" charset="0"/>
                </a:endParaRPr>
              </a:p>
              <a:p>
                <a:pPr marL="342900" indent="-342900">
                  <a:buFont typeface="+mj-lt"/>
                  <a:buAutoNum type="arabicPeriod"/>
                </a:pPr>
                <a:r>
                  <a:rPr lang="en-IN" b="0" dirty="0">
                    <a:effectLst/>
                    <a:latin typeface="Consolas" panose="020B0609020204030204" pitchFamily="49" charset="0"/>
                  </a:rPr>
                  <a:t>    y’ = 2 * y;</a:t>
                </a:r>
              </a:p>
              <a:p>
                <a:pPr marL="342900" indent="-342900">
                  <a:buFont typeface="+mj-lt"/>
                  <a:buAutoNum type="arabicPeriod"/>
                </a:pPr>
                <a:r>
                  <a:rPr lang="en-IN" dirty="0" err="1">
                    <a:latin typeface="Consolas" panose="020B0609020204030204" pitchFamily="49" charset="0"/>
                  </a:rPr>
                  <a:t>wp</a:t>
                </a:r>
                <a:r>
                  <a:rPr lang="en-IN" dirty="0">
                    <a:latin typeface="Consolas" panose="020B0609020204030204" pitchFamily="49" charset="0"/>
                  </a:rPr>
                  <a:t>: ((r’ * y’ &lt;= x’) </a:t>
                </a:r>
                <a14:m>
                  <m:oMath xmlns:m="http://schemas.openxmlformats.org/officeDocument/2006/math">
                    <m:r>
                      <a:rPr lang="en-IN" b="0" i="1" smtClean="0">
                        <a:latin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en-IN" b="0" dirty="0">
                    <a:effectLst/>
                    <a:latin typeface="Consolas" panose="020B0609020204030204" pitchFamily="49" charset="0"/>
                  </a:rPr>
                  <a:t> (r’ * y &lt;= 2 * x)) </a:t>
                </a:r>
                <a14:m>
                  <m:oMath xmlns:m="http://schemas.openxmlformats.org/officeDocument/2006/math">
                    <m:r>
                      <a:rPr lang="en-IN" b="0" i="1" smtClean="0">
                        <a:effectLst/>
                        <a:latin typeface="Cambria Math" panose="02040503050406030204" pitchFamily="18" charset="0"/>
                      </a:rPr>
                      <m:t>∧</m:t>
                    </m:r>
                  </m:oMath>
                </a14:m>
                <a:r>
                  <a:rPr lang="en-IN" b="0" dirty="0">
                    <a:effectLst/>
                    <a:latin typeface="Consolas" panose="020B0609020204030204" pitchFamily="49" charset="0"/>
                  </a:rPr>
                  <a:t> </a:t>
                </a:r>
                <a14:m>
                  <m:oMath xmlns:m="http://schemas.openxmlformats.org/officeDocument/2006/math">
                    <m:r>
                      <a:rPr lang="en-IN" b="0" i="1" dirty="0" smtClean="0">
                        <a:effectLst/>
                        <a:latin typeface="Cambria Math" panose="02040503050406030204" pitchFamily="18" charset="0"/>
                      </a:rPr>
                      <m:t>(</m:t>
                    </m:r>
                    <m:r>
                      <a:rPr lang="en-IN" b="0" i="1" dirty="0" smtClean="0">
                        <a:effectLst/>
                        <a:latin typeface="Cambria Math" panose="02040503050406030204" pitchFamily="18" charset="0"/>
                      </a:rPr>
                      <m:t>𝑦</m:t>
                    </m:r>
                    <m:r>
                      <a:rPr lang="en-IN" b="0" i="1" dirty="0" smtClean="0">
                        <a:effectLst/>
                        <a:latin typeface="Cambria Math" panose="02040503050406030204" pitchFamily="18" charset="0"/>
                      </a:rPr>
                      <m:t>’ != 0) </m:t>
                    </m:r>
                  </m:oMath>
                </a14:m>
                <a:endParaRPr lang="en-IN" b="0" dirty="0">
                  <a:effectLst/>
                  <a:latin typeface="Consolas" panose="020B0609020204030204" pitchFamily="49" charset="0"/>
                </a:endParaRPr>
              </a:p>
              <a:p>
                <a:pPr marL="342900" indent="-342900">
                  <a:buFont typeface="+mj-lt"/>
                  <a:buAutoNum type="arabicPeriod"/>
                </a:pPr>
                <a:r>
                  <a:rPr lang="en-IN" b="0" dirty="0">
                    <a:effectLst/>
                    <a:latin typeface="Consolas" panose="020B0609020204030204" pitchFamily="49" charset="0"/>
                  </a:rPr>
                  <a:t>    assert(y’ != 0);</a:t>
                </a:r>
              </a:p>
              <a:p>
                <a:pPr marL="342900" indent="-342900">
                  <a:buFont typeface="+mj-lt"/>
                  <a:buAutoNum type="arabicPeriod"/>
                </a:pPr>
                <a:r>
                  <a:rPr lang="en-IN" dirty="0" err="1">
                    <a:latin typeface="Consolas" panose="020B0609020204030204" pitchFamily="49" charset="0"/>
                  </a:rPr>
                  <a:t>wp</a:t>
                </a:r>
                <a:r>
                  <a:rPr lang="en-IN" dirty="0">
                    <a:latin typeface="Consolas" panose="020B0609020204030204" pitchFamily="49" charset="0"/>
                  </a:rPr>
                  <a:t>: (r’ * y’ &lt;= x’) </a:t>
                </a:r>
                <a14:m>
                  <m:oMath xmlns:m="http://schemas.openxmlformats.org/officeDocument/2006/math">
                    <m:r>
                      <a:rPr lang="en-IN" b="0" i="1" smtClean="0">
                        <a:latin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en-IN" b="0" dirty="0">
                    <a:effectLst/>
                    <a:latin typeface="Consolas" panose="020B0609020204030204" pitchFamily="49" charset="0"/>
                  </a:rPr>
                  <a:t> (r’ * y &lt;= 2 * x) </a:t>
                </a:r>
              </a:p>
              <a:p>
                <a:pPr marL="342900" indent="-342900">
                  <a:buFont typeface="+mj-lt"/>
                  <a:buAutoNum type="arabicPeriod"/>
                </a:pPr>
                <a:r>
                  <a:rPr lang="en-IN" dirty="0">
                    <a:latin typeface="Consolas" panose="020B0609020204030204" pitchFamily="49" charset="0"/>
                  </a:rPr>
                  <a:t>    assume(r’ * y’ &lt;= x’);</a:t>
                </a:r>
              </a:p>
              <a:p>
                <a:pPr marL="342900" indent="-342900">
                  <a:buFont typeface="+mj-lt"/>
                  <a:buAutoNum type="arabicPeriod"/>
                </a:pPr>
                <a:r>
                  <a:rPr lang="en-IN" dirty="0" err="1">
                    <a:latin typeface="Consolas" panose="020B0609020204030204" pitchFamily="49" charset="0"/>
                  </a:rPr>
                  <a:t>wp</a:t>
                </a:r>
                <a:r>
                  <a:rPr lang="en-IN" dirty="0">
                    <a:latin typeface="Consolas" panose="020B0609020204030204" pitchFamily="49" charset="0"/>
                  </a:rPr>
                  <a:t>: r’ * y &lt;= 2 * x</a:t>
                </a:r>
              </a:p>
              <a:p>
                <a:pPr marL="342900" indent="-342900">
                  <a:buFont typeface="+mj-lt"/>
                  <a:buAutoNum type="arabicPeriod"/>
                </a:pPr>
                <a:r>
                  <a:rPr lang="en-IN" b="0" dirty="0">
                    <a:effectLst/>
                    <a:latin typeface="Consolas" panose="020B0609020204030204" pitchFamily="49" charset="0"/>
                  </a:rPr>
                  <a:t>    r := r’;</a:t>
                </a:r>
              </a:p>
              <a:p>
                <a:pPr marL="342900" indent="-342900">
                  <a:buFont typeface="+mj-lt"/>
                  <a:buAutoNum type="arabicPeriod"/>
                </a:pPr>
                <a:r>
                  <a:rPr lang="en-IN" dirty="0" err="1">
                    <a:latin typeface="Consolas" panose="020B0609020204030204" pitchFamily="49" charset="0"/>
                  </a:rPr>
                  <a:t>wp</a:t>
                </a:r>
                <a:r>
                  <a:rPr lang="en-IN" dirty="0">
                    <a:latin typeface="Consolas" panose="020B0609020204030204" pitchFamily="49" charset="0"/>
                  </a:rPr>
                  <a:t>: r * y &lt;= 2 * x</a:t>
                </a:r>
                <a:endParaRPr lang="en-IN" b="0" dirty="0">
                  <a:effectLst/>
                  <a:latin typeface="Consolas" panose="020B0609020204030204" pitchFamily="49" charset="0"/>
                </a:endParaRPr>
              </a:p>
              <a:p>
                <a:pPr marL="342900" indent="-342900">
                  <a:buFont typeface="+mj-lt"/>
                  <a:buAutoNum type="arabicPeriod"/>
                </a:pPr>
                <a:r>
                  <a:rPr lang="en-IN" b="0" dirty="0">
                    <a:effectLst/>
                    <a:latin typeface="Consolas" panose="020B0609020204030204" pitchFamily="49" charset="0"/>
                  </a:rPr>
                  <a:t>    r := r * y;</a:t>
                </a:r>
              </a:p>
              <a:p>
                <a:pPr marL="342900" indent="-342900">
                  <a:buFont typeface="+mj-lt"/>
                  <a:buAutoNum type="arabicPeriod"/>
                </a:pPr>
                <a:r>
                  <a:rPr lang="en-IN" dirty="0" err="1">
                    <a:latin typeface="Consolas" panose="020B0609020204030204" pitchFamily="49" charset="0"/>
                  </a:rPr>
                  <a:t>wp</a:t>
                </a:r>
                <a:r>
                  <a:rPr lang="en-IN" dirty="0">
                    <a:latin typeface="Consolas" panose="020B0609020204030204" pitchFamily="49" charset="0"/>
                  </a:rPr>
                  <a:t>: </a:t>
                </a:r>
                <a:r>
                  <a:rPr lang="en-IN" dirty="0">
                    <a:solidFill>
                      <a:srgbClr val="FF0000"/>
                    </a:solidFill>
                    <a:latin typeface="Consolas" panose="020B0609020204030204" pitchFamily="49" charset="0"/>
                  </a:rPr>
                  <a:t>r &lt;= 2 * x</a:t>
                </a:r>
                <a:endParaRPr lang="en-IN" b="0" dirty="0">
                  <a:solidFill>
                    <a:srgbClr val="FF0000"/>
                  </a:solidFill>
                  <a:effectLst/>
                  <a:latin typeface="Consolas" panose="020B0609020204030204" pitchFamily="49" charset="0"/>
                </a:endParaRPr>
              </a:p>
              <a:p>
                <a:r>
                  <a:rPr lang="en-IN" b="0" dirty="0">
                    <a:effectLst/>
                    <a:latin typeface="Consolas" panose="020B0609020204030204" pitchFamily="49" charset="0"/>
                  </a:rPr>
                  <a:t>}</a:t>
                </a:r>
              </a:p>
              <a:p>
                <a:endParaRPr lang="en-IN" dirty="0"/>
              </a:p>
            </p:txBody>
          </p:sp>
        </mc:Choice>
        <mc:Fallback xmlns="">
          <p:sp>
            <p:nvSpPr>
              <p:cNvPr id="4" name="TextBox 3">
                <a:extLst>
                  <a:ext uri="{FF2B5EF4-FFF2-40B4-BE49-F238E27FC236}">
                    <a16:creationId xmlns:a16="http://schemas.microsoft.com/office/drawing/2014/main" id="{2E1C091F-BE19-9169-857B-0F05FB773B1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47304" y="353497"/>
                <a:ext cx="7295550" cy="6186309"/>
              </a:xfrm>
              <a:prstGeom prst="rect">
                <a:avLst/>
              </a:prstGeom>
              <a:blipFill>
                <a:blip r:embed="rId2"/>
                <a:stretch>
                  <a:fillRect l="-668" t="-591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FDB06AB0-574A-256A-C53C-B7B3A4967A2C}"/>
                  </a:ext>
                </a:extLst>
              </p:cNvPr>
              <p:cNvSpPr txBox="1"/>
              <p:nvPr/>
            </p:nvSpPr>
            <p:spPr>
              <a:xfrm>
                <a:off x="688258" y="1858297"/>
                <a:ext cx="3864053" cy="452431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en-IN" dirty="0"/>
                  <a:t>Compute the weakest preconditions at each program point.</a:t>
                </a:r>
              </a:p>
              <a:p>
                <a:endParaRPr lang="en-IN" dirty="0"/>
              </a:p>
              <a:p>
                <a:r>
                  <a:rPr lang="en-IN" dirty="0"/>
                  <a:t>After simplification, the weakest precondition at Line-1 is:</a:t>
                </a:r>
              </a:p>
              <a:p>
                <a:r>
                  <a:rPr lang="en-IN" i="0" dirty="0">
                    <a:latin typeface="+mj-lt"/>
                  </a:rPr>
                  <a:t>((r’∗ y &lt;= 2 * x ) </a:t>
                </a:r>
                <a:r>
                  <a:rPr lang="en-IN" b="0" i="0" dirty="0">
                    <a:latin typeface="+mj-lt"/>
                  </a:rPr>
                  <a:t>→</a:t>
                </a:r>
                <a:r>
                  <a:rPr lang="en-IN" b="0" i="0" dirty="0">
                    <a:effectLst/>
                    <a:latin typeface="+mj-lt"/>
                  </a:rPr>
                  <a:t> (r’ ∗ y &lt;= 2 ∗ x)) ∧ (2 ∗y  != 0)</a:t>
                </a:r>
              </a:p>
              <a:p>
                <a:endParaRPr lang="en-IN" b="0" i="0" dirty="0">
                  <a:effectLst/>
                  <a:latin typeface="+mj-lt"/>
                </a:endParaRPr>
              </a:p>
              <a:p>
                <a:r>
                  <a:rPr lang="en-IN" dirty="0"/>
                  <a:t>After further simplification: y != 0</a:t>
                </a:r>
              </a:p>
              <a:p>
                <a:endParaRPr lang="en-IN" dirty="0"/>
              </a:p>
              <a:p>
                <a:r>
                  <a:rPr lang="en-IN" dirty="0"/>
                  <a:t>The program is not correct because:</a:t>
                </a:r>
              </a:p>
              <a:p>
                <a:r>
                  <a:rPr lang="en-IN" dirty="0"/>
                  <a:t>T </a:t>
                </a:r>
                <a14:m>
                  <m:oMath xmlns:m="http://schemas.openxmlformats.org/officeDocument/2006/math">
                    <m:r>
                      <a:rPr lang="en-IN" b="0" i="1" smtClean="0">
                        <a:latin typeface="Cambria Math" panose="02040503050406030204" pitchFamily="18" charset="0"/>
                      </a:rPr>
                      <m:t>→</m:t>
                    </m:r>
                  </m:oMath>
                </a14:m>
                <a:r>
                  <a:rPr lang="en-IN" dirty="0"/>
                  <a:t> y != 0</a:t>
                </a:r>
              </a:p>
              <a:p>
                <a:r>
                  <a:rPr lang="en-IN" dirty="0"/>
                  <a:t>is not valid.</a:t>
                </a:r>
              </a:p>
              <a:p>
                <a:endParaRPr lang="en-IN" dirty="0"/>
              </a:p>
              <a:p>
                <a:r>
                  <a:rPr lang="en-IN" dirty="0"/>
                  <a:t>A precondition y != 0 is required for the correctness.  </a:t>
                </a:r>
              </a:p>
            </p:txBody>
          </p:sp>
        </mc:Choice>
        <mc:Fallback xmlns="">
          <p:sp>
            <p:nvSpPr>
              <p:cNvPr id="5" name="TextBox 4">
                <a:extLst>
                  <a:ext uri="{FF2B5EF4-FFF2-40B4-BE49-F238E27FC236}">
                    <a16:creationId xmlns:a16="http://schemas.microsoft.com/office/drawing/2014/main" id="{FDB06AB0-574A-256A-C53C-B7B3A4967A2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8258" y="1858297"/>
                <a:ext cx="3864053" cy="4524315"/>
              </a:xfrm>
              <a:prstGeom prst="rect">
                <a:avLst/>
              </a:prstGeom>
              <a:blipFill>
                <a:blip r:embed="rId3"/>
                <a:stretch>
                  <a:fillRect l="-1420" t="-809" r="-2050" b="-1213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057911623"/>
      </p:ext>
    </p:extLst>
  </p:cSld>
  <p:clrMapOvr>
    <a:masterClrMapping/>
  </p:clrMapOvr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BCCB18A-3C71-4765-41E2-F4115DF43EE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Method call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031A32A-668C-DA4F-E1D5-316C63CF9F95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pPr marL="0" indent="0">
                  <a:buNone/>
                </a:pPr>
                <a:r>
                  <a:rPr lang="en-IN" dirty="0">
                    <a:latin typeface="Cambria Math" panose="02040503050406030204" pitchFamily="18" charset="0"/>
                  </a:rPr>
                  <a:t>For method M which is defined as follows</a:t>
                </a:r>
              </a:p>
              <a:p>
                <a:pPr marL="0" indent="0">
                  <a:buNone/>
                </a:pPr>
                <a:r>
                  <a:rPr lang="en-IN" b="0" dirty="0"/>
                  <a:t>method </a:t>
                </a:r>
                <a14:m>
                  <m:oMath xmlns:m="http://schemas.openxmlformats.org/officeDocument/2006/math">
                    <m:r>
                      <a:rPr lang="en-IN" b="0" i="1" smtClean="0">
                        <a:latin typeface="Cambria Math" panose="02040503050406030204" pitchFamily="18" charset="0"/>
                      </a:rPr>
                      <m:t>𝑀</m:t>
                    </m:r>
                    <m:d>
                      <m:dPr>
                        <m:ctrlPr>
                          <a:rPr lang="en-IN" b="0" i="1" smtClean="0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IN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IN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IN" b="0" i="1" smtClean="0"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, …, </m:t>
                        </m:r>
                        <m:sSub>
                          <m:sSubPr>
                            <m:ctrlPr>
                              <a:rPr lang="en-IN" b="0" i="1" smtClean="0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IN" b="0" i="1" smtClean="0">
                                <a:latin typeface="Cambria Math" panose="02040503050406030204" pitchFamily="18" charset="0"/>
                              </a:rPr>
                              <m:t>𝑥</m:t>
                            </m:r>
                          </m:e>
                          <m:sub>
                            <m:r>
                              <a:rPr lang="en-IN" b="0" i="1" smtClean="0"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</m:e>
                    </m:d>
                  </m:oMath>
                </a14:m>
                <a:r>
                  <a:rPr lang="en-IN" dirty="0">
                    <a:latin typeface="Cambria Math" panose="02040503050406030204" pitchFamily="18" charset="0"/>
                  </a:rPr>
                  <a:t> returns (r)</a:t>
                </a:r>
              </a:p>
              <a:p>
                <a:pPr marL="0" indent="0">
                  <a:buNone/>
                </a:pPr>
                <a:r>
                  <a:rPr lang="en-IN" dirty="0">
                    <a:latin typeface="Cambria Math" panose="02040503050406030204" pitchFamily="18" charset="0"/>
                  </a:rPr>
                  <a:t>    requires P(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I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IN" b="0" i="1" smtClean="0">
                        <a:latin typeface="Cambria Math" panose="02040503050406030204" pitchFamily="18" charset="0"/>
                      </a:rPr>
                      <m:t>, …, </m:t>
                    </m:r>
                    <m:sSub>
                      <m:sSubPr>
                        <m:ctrlPr>
                          <a:rPr lang="en-I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</m:oMath>
                </a14:m>
                <a:r>
                  <a:rPr lang="en-IN" dirty="0">
                    <a:latin typeface="Cambria Math" panose="02040503050406030204" pitchFamily="18" charset="0"/>
                  </a:rPr>
                  <a:t>)</a:t>
                </a:r>
              </a:p>
              <a:p>
                <a:pPr marL="0" indent="0">
                  <a:buNone/>
                </a:pPr>
                <a:r>
                  <a:rPr lang="en-IN" dirty="0">
                    <a:latin typeface="Cambria Math" panose="02040503050406030204" pitchFamily="18" charset="0"/>
                  </a:rPr>
                  <a:t>    ensures R(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I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</m:sSub>
                    <m:r>
                      <a:rPr lang="en-IN" b="0" i="1" smtClean="0">
                        <a:latin typeface="Cambria Math" panose="02040503050406030204" pitchFamily="18" charset="0"/>
                      </a:rPr>
                      <m:t>,…, </m:t>
                    </m:r>
                    <m:sSub>
                      <m:sSubPr>
                        <m:ctrlPr>
                          <a:rPr lang="en-IN" b="0" i="1" smtClean="0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IN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</m:sSub>
                    <m:r>
                      <a:rPr lang="en-IN" b="0" i="1" smtClean="0">
                        <a:latin typeface="Cambria Math" panose="02040503050406030204" pitchFamily="18" charset="0"/>
                      </a:rPr>
                      <m:t>, </m:t>
                    </m:r>
                    <m:r>
                      <a:rPr lang="en-IN" b="0" i="1" smtClean="0">
                        <a:latin typeface="Cambria Math" panose="02040503050406030204" pitchFamily="18" charset="0"/>
                      </a:rPr>
                      <m:t>𝑟</m:t>
                    </m:r>
                  </m:oMath>
                </a14:m>
                <a:r>
                  <a:rPr lang="en-IN" dirty="0">
                    <a:latin typeface="Cambria Math" panose="02040503050406030204" pitchFamily="18" charset="0"/>
                  </a:rPr>
                  <a:t>)</a:t>
                </a:r>
              </a:p>
              <a:p>
                <a:pPr marL="0" indent="0">
                  <a:buNone/>
                </a:pPr>
                <a:endParaRPr lang="en-IN" b="0" i="1" dirty="0">
                  <a:latin typeface="Cambria Math" panose="02040503050406030204" pitchFamily="18" charset="0"/>
                </a:endParaRPr>
              </a:p>
              <a:p>
                <a:pPr marL="0" indent="0">
                  <a:lnSpc>
                    <a:spcPct val="100000"/>
                  </a:lnSpc>
                  <a:buNone/>
                </a:pPr>
                <a:r>
                  <a:rPr lang="en-IN" sz="2000" b="0" dirty="0">
                    <a:solidFill>
                      <a:srgbClr val="FF0000"/>
                    </a:solidFill>
                  </a:rPr>
                  <a:t>WP</a:t>
                </a:r>
                <a:r>
                  <a:rPr lang="en-IN" sz="2000" dirty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IN" sz="20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[</m:t>
                    </m:r>
                    <m:r>
                      <a:rPr lang="en-IN" sz="20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𝑡</m:t>
                    </m:r>
                    <m:r>
                      <a:rPr lang="en-IN" sz="20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 ≔</m:t>
                    </m:r>
                    <m:r>
                      <a:rPr lang="en-IN" sz="20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𝑀</m:t>
                    </m:r>
                    <m:d>
                      <m:dPr>
                        <m:ctrlPr>
                          <a:rPr lang="en-IN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sSub>
                          <m:sSubPr>
                            <m:ctrlPr>
                              <a:rPr lang="en-IN" sz="20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IN" sz="20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𝐸</m:t>
                            </m:r>
                          </m:e>
                          <m:sub>
                            <m:r>
                              <a:rPr lang="en-IN" sz="20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1</m:t>
                            </m:r>
                          </m:sub>
                        </m:sSub>
                        <m:r>
                          <a:rPr lang="en-IN" sz="2000" i="1">
                            <a:solidFill>
                              <a:srgbClr val="FF0000"/>
                            </a:solidFill>
                            <a:latin typeface="Cambria Math" panose="02040503050406030204" pitchFamily="18" charset="0"/>
                          </a:rPr>
                          <m:t>,…,</m:t>
                        </m:r>
                        <m:sSub>
                          <m:sSubPr>
                            <m:ctrlPr>
                              <a:rPr lang="en-IN" sz="20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IN" sz="20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𝐸</m:t>
                            </m:r>
                          </m:e>
                          <m:sub>
                            <m:r>
                              <a:rPr lang="en-IN" sz="2000" i="1">
                                <a:solidFill>
                                  <a:srgbClr val="FF0000"/>
                                </a:solidFill>
                                <a:latin typeface="Cambria Math" panose="02040503050406030204" pitchFamily="18" charset="0"/>
                              </a:rPr>
                              <m:t>𝑛</m:t>
                            </m:r>
                          </m:sub>
                        </m:sSub>
                      </m:e>
                    </m:d>
                    <m:r>
                      <a:rPr lang="en-IN" sz="20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, </m:t>
                    </m:r>
                    <m:r>
                      <a:rPr lang="en-IN" sz="2000" i="1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𝑄</m:t>
                    </m:r>
                    <m:r>
                      <a:rPr lang="en-IN" sz="2000" b="0" i="1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</a:rPr>
                      <m:t>] </m:t>
                    </m:r>
                    <m:r>
                      <a:rPr lang="en-IN" sz="2000" b="0" i="1" smtClean="0">
                        <a:latin typeface="Cambria Math" panose="02040503050406030204" pitchFamily="18" charset="0"/>
                      </a:rPr>
                      <m:t>=</m:t>
                    </m:r>
                  </m:oMath>
                </a14:m>
                <a:endParaRPr lang="en-IN" sz="2000" b="0" dirty="0"/>
              </a:p>
              <a:p>
                <a:pPr marL="0" indent="0">
                  <a:lnSpc>
                    <a:spcPct val="10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r>
                        <a:rPr lang="en-IN" sz="2000" b="0" i="1" smtClean="0">
                          <a:latin typeface="Cambria Math" panose="02040503050406030204" pitchFamily="18" charset="0"/>
                        </a:rPr>
                        <m:t>    </m:t>
                      </m:r>
                      <m:r>
                        <a:rPr lang="en-IN" sz="2000" b="0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𝑊𝑃</m:t>
                      </m:r>
                      <m:r>
                        <a:rPr lang="en-IN" sz="2000" b="0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[</m:t>
                      </m:r>
                      <m:sSubSup>
                        <m:sSubSupPr>
                          <m:ctrlPr>
                            <a:rPr lang="en-IN" sz="2000" b="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IN" sz="2000" b="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IN" sz="2000" b="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  <m:sup>
                          <m:r>
                            <a:rPr lang="en-IN" sz="2000" b="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bSup>
                      <m:r>
                        <a:rPr lang="en-IN" sz="2000" b="0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IN" sz="2000" b="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sz="2000" b="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en-IN" sz="2000" b="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1</m:t>
                          </m:r>
                        </m:sub>
                      </m:sSub>
                      <m:r>
                        <a:rPr lang="en-IN" sz="2000" b="0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;…;</m:t>
                      </m:r>
                      <m:sSubSup>
                        <m:sSubSupPr>
                          <m:ctrlPr>
                            <a:rPr lang="en-IN" sz="2000" b="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SupPr>
                        <m:e>
                          <m:r>
                            <a:rPr lang="en-IN" sz="2000" b="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  <m:sub>
                          <m:r>
                            <a:rPr lang="en-IN" sz="2000" b="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  <m:sup>
                          <m:r>
                            <a:rPr lang="en-IN" sz="2000" b="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bSup>
                      <m:r>
                        <a:rPr lang="en-IN" sz="2000" b="0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sSub>
                        <m:sSubPr>
                          <m:ctrlPr>
                            <a:rPr lang="en-IN" sz="2000" b="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IN" sz="2000" b="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𝐸</m:t>
                          </m:r>
                        </m:e>
                        <m:sub>
                          <m:r>
                            <a:rPr lang="en-IN" sz="2000" b="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𝑛</m:t>
                          </m:r>
                        </m:sub>
                      </m:sSub>
                      <m:r>
                        <a:rPr lang="en-IN" sz="2000" b="0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;</m:t>
                      </m:r>
                      <m:r>
                        <a:rPr lang="en-IN" sz="2000" b="0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𝑎𝑠𝑠𝑒𝑟𝑡</m:t>
                      </m:r>
                      <m:d>
                        <m:dPr>
                          <m:ctrlPr>
                            <a:rPr lang="en-IN" sz="2000" b="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IN" sz="2000" b="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𝑃</m:t>
                          </m:r>
                          <m:d>
                            <m:dPr>
                              <m:ctrlPr>
                                <a:rPr lang="en-IN" sz="2000" b="0" i="1" smtClean="0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dPr>
                            <m:e>
                              <m:sSubSup>
                                <m:sSubSupPr>
                                  <m:ctrlPr>
                                    <a:rPr lang="en-IN" sz="2000" b="0" i="1" smtClean="0">
                                      <a:solidFill>
                                        <a:schemeClr val="accent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IN" sz="2000" b="0" i="1" smtClean="0">
                                      <a:solidFill>
                                        <a:schemeClr val="accent1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IN" sz="2000" b="0" i="1" smtClean="0">
                                      <a:solidFill>
                                        <a:schemeClr val="accent1"/>
                                      </a:solidFill>
                                      <a:latin typeface="Cambria Math" panose="02040503050406030204" pitchFamily="18" charset="0"/>
                                    </a:rPr>
                                    <m:t>1</m:t>
                                  </m:r>
                                </m:sub>
                                <m:sup>
                                  <m:r>
                                    <a:rPr lang="en-IN" sz="2000" b="0" i="1" smtClean="0">
                                      <a:solidFill>
                                        <a:schemeClr val="accent1"/>
                                      </a:solidFill>
                                      <a:latin typeface="Cambria Math" panose="02040503050406030204" pitchFamily="18" charset="0"/>
                                    </a:rPr>
                                    <m:t>′</m:t>
                                  </m:r>
                                </m:sup>
                              </m:sSubSup>
                              <m:r>
                                <a:rPr lang="en-IN" sz="2000" b="0" i="1" smtClean="0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</a:rPr>
                                <m:t>,…,</m:t>
                              </m:r>
                              <m:sSubSup>
                                <m:sSubSupPr>
                                  <m:ctrlPr>
                                    <a:rPr lang="en-IN" sz="2000" b="0" i="1" smtClean="0">
                                      <a:solidFill>
                                        <a:schemeClr val="accent1"/>
                                      </a:solidFill>
                                      <a:latin typeface="Cambria Math" panose="02040503050406030204" pitchFamily="18" charset="0"/>
                                    </a:rPr>
                                  </m:ctrlPr>
                                </m:sSubSupPr>
                                <m:e>
                                  <m:r>
                                    <a:rPr lang="en-IN" sz="2000" b="0" i="1" smtClean="0">
                                      <a:solidFill>
                                        <a:schemeClr val="accent1"/>
                                      </a:solidFill>
                                      <a:latin typeface="Cambria Math" panose="02040503050406030204" pitchFamily="18" charset="0"/>
                                    </a:rPr>
                                    <m:t>𝑥</m:t>
                                  </m:r>
                                </m:e>
                                <m:sub>
                                  <m:r>
                                    <a:rPr lang="en-IN" sz="2000" b="0" i="1" smtClean="0">
                                      <a:solidFill>
                                        <a:schemeClr val="accent1"/>
                                      </a:solidFill>
                                      <a:latin typeface="Cambria Math" panose="02040503050406030204" pitchFamily="18" charset="0"/>
                                    </a:rPr>
                                    <m:t>𝑛</m:t>
                                  </m:r>
                                </m:sub>
                                <m:sup>
                                  <m:r>
                                    <a:rPr lang="en-IN" sz="2000" b="0" i="1" smtClean="0">
                                      <a:solidFill>
                                        <a:schemeClr val="accent1"/>
                                      </a:solidFill>
                                      <a:latin typeface="Cambria Math" panose="02040503050406030204" pitchFamily="18" charset="0"/>
                                    </a:rPr>
                                    <m:t>′</m:t>
                                  </m:r>
                                </m:sup>
                              </m:sSubSup>
                            </m:e>
                          </m:d>
                        </m:e>
                      </m:d>
                      <m:r>
                        <a:rPr lang="en-IN" sz="2000" b="0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;</m:t>
                      </m:r>
                      <m:r>
                        <a:rPr lang="en-IN" sz="2000" b="0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𝑎𝑠𝑠𝑢𝑚𝑒</m:t>
                      </m:r>
                      <m:r>
                        <a:rPr lang="en-IN" sz="2000" b="0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(</m:t>
                      </m:r>
                      <m:r>
                        <a:rPr lang="en-IN" sz="2000" b="0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𝑅</m:t>
                      </m:r>
                      <m:d>
                        <m:dPr>
                          <m:ctrlPr>
                            <a:rPr lang="en-IN" sz="2000" b="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sSubSup>
                            <m:sSubSupPr>
                              <m:ctrlPr>
                                <a:rPr lang="en-IN" sz="2000" b="0" i="1" smtClean="0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IN" sz="2000" b="0" i="1" smtClean="0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IN" sz="2000" b="0" i="1" smtClean="0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</a:rPr>
                                <m:t>1</m:t>
                              </m:r>
                            </m:sub>
                            <m:sup>
                              <m:r>
                                <a:rPr lang="en-IN" sz="2000" b="0" i="1" smtClean="0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bSup>
                          <m:r>
                            <a:rPr lang="en-IN" sz="2000" b="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,…,</m:t>
                          </m:r>
                          <m:sSubSup>
                            <m:sSubSupPr>
                              <m:ctrlPr>
                                <a:rPr lang="en-IN" sz="2000" b="0" i="1" smtClean="0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bSupPr>
                            <m:e>
                              <m:r>
                                <a:rPr lang="en-IN" sz="2000" b="0" i="1" smtClean="0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</a:rPr>
                                <m:t>𝑥</m:t>
                              </m:r>
                            </m:e>
                            <m:sub>
                              <m:r>
                                <a:rPr lang="en-IN" sz="2000" b="0" i="1" smtClean="0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</a:rPr>
                                <m:t>𝑛</m:t>
                              </m:r>
                            </m:sub>
                            <m:sup>
                              <m:r>
                                <a:rPr lang="en-IN" sz="2000" b="0" i="1" smtClean="0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bSup>
                          <m:r>
                            <a:rPr lang="en-IN" sz="2000" b="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, </m:t>
                          </m:r>
                          <m:sSup>
                            <m:sSupPr>
                              <m:ctrlPr>
                                <a:rPr lang="en-IN" sz="2000" b="0" i="1" smtClean="0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</a:rPr>
                              </m:ctrlPr>
                            </m:sSupPr>
                            <m:e>
                              <m:r>
                                <a:rPr lang="en-IN" sz="2000" b="0" i="1" smtClean="0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</a:rPr>
                                <m:t>𝑟</m:t>
                              </m:r>
                            </m:e>
                            <m:sup>
                              <m:r>
                                <a:rPr lang="en-IN" sz="2000" b="0" i="1" smtClean="0">
                                  <a:solidFill>
                                    <a:schemeClr val="accent1"/>
                                  </a:solidFill>
                                  <a:latin typeface="Cambria Math" panose="02040503050406030204" pitchFamily="18" charset="0"/>
                                </a:rPr>
                                <m:t>′</m:t>
                              </m:r>
                            </m:sup>
                          </m:sSup>
                        </m:e>
                      </m:d>
                      <m:r>
                        <a:rPr lang="en-IN" sz="2000" b="0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;</m:t>
                      </m:r>
                      <m:r>
                        <a:rPr lang="en-IN" sz="2000" b="0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𝑡</m:t>
                      </m:r>
                      <m:r>
                        <a:rPr lang="en-IN" sz="2000" b="0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≔</m:t>
                      </m:r>
                      <m:sSup>
                        <m:sSupPr>
                          <m:ctrlPr>
                            <a:rPr lang="en-IN" sz="2000" b="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</m:ctrlPr>
                        </m:sSupPr>
                        <m:e>
                          <m:r>
                            <a:rPr lang="en-IN" sz="2000" b="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𝑟</m:t>
                          </m:r>
                        </m:e>
                        <m:sup>
                          <m:r>
                            <a:rPr lang="en-IN" sz="2000" b="0" i="1" smtClean="0">
                              <a:solidFill>
                                <a:schemeClr val="accent1"/>
                              </a:solidFill>
                              <a:latin typeface="Cambria Math" panose="02040503050406030204" pitchFamily="18" charset="0"/>
                            </a:rPr>
                            <m:t>′</m:t>
                          </m:r>
                        </m:sup>
                      </m:sSup>
                      <m:r>
                        <a:rPr lang="en-IN" sz="2000" b="0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en-IN" sz="2000" b="0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𝑄</m:t>
                      </m:r>
                      <m:r>
                        <a:rPr lang="en-IN" sz="2000" b="0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]</m:t>
                      </m:r>
                    </m:oMath>
                  </m:oMathPara>
                </a14:m>
                <a:endParaRPr lang="en-IN" sz="2000" dirty="0"/>
              </a:p>
              <a:p>
                <a:pPr marL="0" indent="0">
                  <a:lnSpc>
                    <a:spcPct val="100000"/>
                  </a:lnSpc>
                  <a:buNone/>
                </a:pPr>
                <a:endParaRPr lang="en-IN" sz="2000" dirty="0"/>
              </a:p>
              <a:p>
                <a:pPr marL="0" indent="0">
                  <a:lnSpc>
                    <a:spcPct val="100000"/>
                  </a:lnSpc>
                  <a:buNone/>
                </a:pPr>
                <a:r>
                  <a:rPr lang="en-IN" sz="2000" dirty="0"/>
                  <a:t>Where </a:t>
                </a:r>
                <a14:m>
                  <m:oMath xmlns:m="http://schemas.openxmlformats.org/officeDocument/2006/math">
                    <m:sSubSup>
                      <m:sSubSupPr>
                        <m:ctrlPr>
                          <a:rPr lang="en-IN" sz="2000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IN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IN" sz="2000" b="0" i="1" smtClean="0">
                            <a:latin typeface="Cambria Math" panose="02040503050406030204" pitchFamily="18" charset="0"/>
                          </a:rPr>
                          <m:t>1</m:t>
                        </m:r>
                      </m:sub>
                      <m:sup>
                        <m:r>
                          <a:rPr lang="en-IN" sz="2000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bSup>
                    <m:r>
                      <a:rPr lang="en-IN" sz="2000" b="0" i="1" smtClean="0">
                        <a:latin typeface="Cambria Math" panose="02040503050406030204" pitchFamily="18" charset="0"/>
                      </a:rPr>
                      <m:t>,…,</m:t>
                    </m:r>
                    <m:sSubSup>
                      <m:sSubSupPr>
                        <m:ctrlPr>
                          <a:rPr lang="en-IN" sz="2000" b="0" i="1" smtClean="0">
                            <a:latin typeface="Cambria Math" panose="02040503050406030204" pitchFamily="18" charset="0"/>
                          </a:rPr>
                        </m:ctrlPr>
                      </m:sSubSupPr>
                      <m:e>
                        <m:r>
                          <a:rPr lang="en-IN" sz="2000" b="0" i="1" smtClean="0">
                            <a:latin typeface="Cambria Math" panose="02040503050406030204" pitchFamily="18" charset="0"/>
                          </a:rPr>
                          <m:t>𝑥</m:t>
                        </m:r>
                      </m:e>
                      <m:sub>
                        <m:r>
                          <a:rPr lang="en-IN" sz="2000" b="0" i="1" smtClean="0">
                            <a:latin typeface="Cambria Math" panose="02040503050406030204" pitchFamily="18" charset="0"/>
                          </a:rPr>
                          <m:t>𝑛</m:t>
                        </m:r>
                      </m:sub>
                      <m:sup>
                        <m:r>
                          <a:rPr lang="en-IN" sz="2000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bSup>
                    <m:r>
                      <a:rPr lang="en-IN" sz="2000" b="0" i="1" smtClean="0">
                        <a:latin typeface="Cambria Math" panose="02040503050406030204" pitchFamily="18" charset="0"/>
                      </a:rPr>
                      <m:t>,  </m:t>
                    </m:r>
                    <m:r>
                      <a:rPr lang="en-IN" sz="2000" b="0" i="1" smtClean="0">
                        <a:latin typeface="Cambria Math" panose="02040503050406030204" pitchFamily="18" charset="0"/>
                      </a:rPr>
                      <m:t>𝑎𝑛𝑑</m:t>
                    </m:r>
                    <m:r>
                      <a:rPr lang="en-IN" sz="2000" b="0" i="1" smtClean="0">
                        <a:latin typeface="Cambria Math" panose="02040503050406030204" pitchFamily="18" charset="0"/>
                      </a:rPr>
                      <m:t> </m:t>
                    </m:r>
                    <m:sSup>
                      <m:sSupPr>
                        <m:ctrlPr>
                          <a:rPr lang="en-IN" sz="2000" b="0" i="1" smtClean="0"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r>
                          <a:rPr lang="en-IN" sz="2000" b="0" i="1" smtClean="0">
                            <a:latin typeface="Cambria Math" panose="02040503050406030204" pitchFamily="18" charset="0"/>
                          </a:rPr>
                          <m:t>𝑟</m:t>
                        </m:r>
                      </m:e>
                      <m:sup>
                        <m:r>
                          <a:rPr lang="en-IN" sz="2000" b="0" i="1" smtClean="0">
                            <a:latin typeface="Cambria Math" panose="02040503050406030204" pitchFamily="18" charset="0"/>
                          </a:rPr>
                          <m:t>′</m:t>
                        </m:r>
                      </m:sup>
                    </m:sSup>
                  </m:oMath>
                </a14:m>
                <a:r>
                  <a:rPr lang="en-IN" sz="2000" dirty="0"/>
                  <a:t> are fresh variables not appearing anywhere else in the program.</a:t>
                </a:r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E031A32A-668C-DA4F-E1D5-316C63CF9F95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217" t="-2381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46919033"/>
      </p:ext>
    </p:extLst>
  </p:cSld>
  <p:clrMapOvr>
    <a:masterClrMapping/>
  </p:clrMapOvr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A0679C-7FD7-2297-71BA-5E344E53CD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Method call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756C75-AAB2-B472-CD85-C3B38D163E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In the method call, we are assuming that the postcondition of the callee is true; isn’t it incorrect</a:t>
            </a:r>
          </a:p>
        </p:txBody>
      </p:sp>
    </p:spTree>
    <p:extLst>
      <p:ext uri="{BB962C8B-B14F-4D97-AF65-F5344CB8AC3E}">
        <p14:creationId xmlns:p14="http://schemas.microsoft.com/office/powerpoint/2010/main" val="2770445914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A0679C-7FD7-2297-71BA-5E344E53CD5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Method call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E756C75-AAB2-B472-CD85-C3B38D163EF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IN" dirty="0"/>
              <a:t>In the method call, we are assuming that the postcondition of the callee is true; isn’t it incorrect</a:t>
            </a:r>
          </a:p>
          <a:p>
            <a:pPr lvl="1"/>
            <a:r>
              <a:rPr lang="en-IN" dirty="0"/>
              <a:t>No. Because it is checked when we verify the callee. If the postcondition doesn’t hold, the verification of the callee will fail. </a:t>
            </a:r>
          </a:p>
        </p:txBody>
      </p:sp>
    </p:spTree>
    <p:extLst>
      <p:ext uri="{BB962C8B-B14F-4D97-AF65-F5344CB8AC3E}">
        <p14:creationId xmlns:p14="http://schemas.microsoft.com/office/powerpoint/2010/main" val="336141229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2B6698-F814-9C57-6588-E7023E87C6F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Hoare triples</a:t>
            </a:r>
            <a:endParaRPr lang="en-IN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85B09C8-DCC7-EADC-181F-5901165B542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now, we are going to assume partial correctness</a:t>
            </a:r>
          </a:p>
          <a:p>
            <a:endParaRPr lang="en-US" dirty="0"/>
          </a:p>
          <a:p>
            <a:r>
              <a:rPr lang="en-US" dirty="0"/>
              <a:t>Total correctness will be discussed later</a:t>
            </a:r>
            <a:endParaRPr lang="en-IN" dirty="0"/>
          </a:p>
        </p:txBody>
      </p:sp>
    </p:spTree>
    <p:extLst>
      <p:ext uri="{BB962C8B-B14F-4D97-AF65-F5344CB8AC3E}">
        <p14:creationId xmlns:p14="http://schemas.microsoft.com/office/powerpoint/2010/main" val="35192310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2EE860-2D39-6048-17CB-166115365F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Hoare triples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5BA1ACD-E138-70BC-725A-B7AB6B4F0C4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/>
              <a:lstStyle/>
              <a:p>
                <a:r>
                  <a:rPr lang="en-IN" dirty="0"/>
                  <a:t>Which of the following are valid Hoare triples</a:t>
                </a:r>
              </a:p>
              <a:p>
                <a:endParaRPr lang="en-IN" dirty="0"/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}"/>
                          <m:ctrlPr>
                            <a:rPr lang="en-IN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==89</m:t>
                          </m:r>
                        </m:e>
                      </m:d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≔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 −34 {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==89}</m:t>
                      </m:r>
                    </m:oMath>
                  </m:oMathPara>
                </a14:m>
                <a:endParaRPr lang="en-IN" dirty="0"/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}"/>
                          <m:ctrlPr>
                            <a:rPr lang="en-IN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𝑡𝑟𝑢𝑒</m:t>
                          </m:r>
                        </m:e>
                      </m:d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 ≔2 ∗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  </m:t>
                      </m:r>
                      <m:d>
                        <m:dPr>
                          <m:begChr m:val="{"/>
                          <m:endChr m:val="}"/>
                          <m:ctrlPr>
                            <a:rPr lang="en-IN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≤</m:t>
                          </m:r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</m:oMath>
                  </m:oMathPara>
                </a14:m>
                <a:endParaRPr lang="en-IN" b="0" dirty="0"/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}"/>
                          <m:ctrlPr>
                            <a:rPr lang="en-IN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&lt;10</m:t>
                          </m:r>
                        </m:e>
                      </m:d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𝑤h𝑖𝑙𝑒</m:t>
                      </m:r>
                      <m:d>
                        <m:dPr>
                          <m:ctrlPr>
                            <a:rPr lang="en-IN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𝑡𝑟𝑢𝑒</m:t>
                          </m:r>
                        </m:e>
                      </m:d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{</m:t>
                      </m:r>
                      <m:r>
                        <m:rPr>
                          <m:lit/>
                        </m:rPr>
                        <a:rPr lang="en-IN" b="0" i="1" smtClean="0">
                          <a:latin typeface="Cambria Math" panose="02040503050406030204" pitchFamily="18" charset="0"/>
                        </a:rPr>
                        <m:t>}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 {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==10}</m:t>
                      </m:r>
                    </m:oMath>
                  </m:oMathPara>
                </a14:m>
                <a:endParaRPr lang="en-IN" b="0" dirty="0"/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}"/>
                          <m:ctrlPr>
                            <a:rPr lang="en-IN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≥0</m:t>
                          </m:r>
                        </m:e>
                      </m:d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≔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−1 {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≥10}</m:t>
                      </m:r>
                    </m:oMath>
                  </m:oMathPara>
                </a14:m>
                <a:endParaRPr lang="en-IN" b="0" dirty="0"/>
              </a:p>
              <a:p>
                <a:pPr marL="0" indent="0">
                  <a:buNone/>
                </a:pPr>
                <a:endParaRPr lang="en-IN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5BA1ACD-E138-70BC-725A-B7AB6B4F0C4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1043" t="-2241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74049809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72EE860-2D39-6048-17CB-166115365F2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dirty="0"/>
              <a:t>Hoare triples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5BA1ACD-E138-70BC-725A-B7AB6B4F0C4E}"/>
                  </a:ext>
                </a:extLst>
              </p:cNvPr>
              <p:cNvSpPr>
                <a:spLocks noGrp="1"/>
              </p:cNvSpPr>
              <p:nvPr>
                <p:ph idx="1"/>
              </p:nvPr>
            </p:nvSpPr>
            <p:spPr/>
            <p:txBody>
              <a:bodyPr>
                <a:normAutofit fontScale="85000" lnSpcReduction="10000"/>
              </a:bodyPr>
              <a:lstStyle/>
              <a:p>
                <a:r>
                  <a:rPr lang="en-IN" dirty="0"/>
                  <a:t>Which of the following are valid Hoare triples</a:t>
                </a:r>
              </a:p>
              <a:p>
                <a:endParaRPr lang="en-IN" dirty="0"/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}"/>
                          <m:ctrlPr>
                            <a:rPr lang="en-IN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==89</m:t>
                          </m:r>
                        </m:e>
                      </m:d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≔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 −34 {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==89}</m:t>
                      </m:r>
                    </m:oMath>
                  </m:oMathPara>
                </a14:m>
                <a:endParaRPr lang="en-IN" dirty="0"/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}"/>
                          <m:ctrlPr>
                            <a:rPr lang="en-IN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IN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𝑡𝑟𝑢𝑒</m:t>
                          </m:r>
                        </m:e>
                      </m:d>
                      <m:r>
                        <a:rPr lang="en-IN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IN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IN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≔2 ∗</m:t>
                      </m:r>
                      <m:r>
                        <a:rPr lang="en-IN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𝑦</m:t>
                      </m:r>
                      <m:r>
                        <a:rPr lang="en-IN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 </m:t>
                      </m:r>
                      <m:d>
                        <m:dPr>
                          <m:begChr m:val="{"/>
                          <m:endChr m:val="}"/>
                          <m:ctrlPr>
                            <a:rPr lang="en-IN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IN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𝑦</m:t>
                          </m:r>
                          <m:r>
                            <a:rPr lang="en-IN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≤</m:t>
                          </m:r>
                          <m:r>
                            <a:rPr lang="en-IN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</m:e>
                      </m:d>
                    </m:oMath>
                  </m:oMathPara>
                </a14:m>
                <a:endParaRPr lang="en-IN" b="0" dirty="0"/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}"/>
                          <m:ctrlPr>
                            <a:rPr lang="en-IN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&lt;10</m:t>
                          </m:r>
                        </m:e>
                      </m:d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𝑤h𝑖𝑙𝑒</m:t>
                      </m:r>
                      <m:d>
                        <m:dPr>
                          <m:ctrlPr>
                            <a:rPr lang="en-IN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IN" b="0" i="1" smtClean="0">
                              <a:latin typeface="Cambria Math" panose="02040503050406030204" pitchFamily="18" charset="0"/>
                            </a:rPr>
                            <m:t>𝑡𝑟𝑢𝑒</m:t>
                          </m:r>
                        </m:e>
                      </m:d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{</m:t>
                      </m:r>
                      <m:r>
                        <m:rPr>
                          <m:lit/>
                        </m:rPr>
                        <a:rPr lang="en-IN" b="0" i="1" smtClean="0">
                          <a:latin typeface="Cambria Math" panose="02040503050406030204" pitchFamily="18" charset="0"/>
                        </a:rPr>
                        <m:t>}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 {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IN" b="0" i="1" smtClean="0">
                          <a:latin typeface="Cambria Math" panose="02040503050406030204" pitchFamily="18" charset="0"/>
                        </a:rPr>
                        <m:t>==10}</m:t>
                      </m:r>
                    </m:oMath>
                  </m:oMathPara>
                </a14:m>
                <a:endParaRPr lang="en-IN" b="0" dirty="0"/>
              </a:p>
              <a:p>
                <a:pPr marL="0" indent="0">
                  <a:lnSpc>
                    <a:spcPct val="150000"/>
                  </a:lnSpc>
                  <a:buNone/>
                </a:pPr>
                <a14:m>
                  <m:oMathPara xmlns:m="http://schemas.openxmlformats.org/officeDocument/2006/math">
                    <m:oMathParaPr>
                      <m:jc m:val="left"/>
                    </m:oMathParaPr>
                    <m:oMath xmlns:m="http://schemas.openxmlformats.org/officeDocument/2006/math">
                      <m:d>
                        <m:dPr>
                          <m:begChr m:val="{"/>
                          <m:endChr m:val="}"/>
                          <m:ctrlPr>
                            <a:rPr lang="en-IN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r>
                            <a:rPr lang="en-IN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𝑥</m:t>
                          </m:r>
                          <m:r>
                            <a:rPr lang="en-IN" b="0" i="1" smtClean="0">
                              <a:solidFill>
                                <a:srgbClr val="FF0000"/>
                              </a:solidFill>
                              <a:latin typeface="Cambria Math" panose="02040503050406030204" pitchFamily="18" charset="0"/>
                            </a:rPr>
                            <m:t>≥0</m:t>
                          </m:r>
                        </m:e>
                      </m:d>
                      <m:r>
                        <a:rPr lang="en-IN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IN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IN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≔</m:t>
                      </m:r>
                      <m:r>
                        <a:rPr lang="en-IN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IN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−1 {</m:t>
                      </m:r>
                      <m:r>
                        <a:rPr lang="en-IN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𝑥</m:t>
                      </m:r>
                      <m:r>
                        <a:rPr lang="en-IN" b="0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≥10}</m:t>
                      </m:r>
                    </m:oMath>
                  </m:oMathPara>
                </a14:m>
                <a:endParaRPr lang="en-IN" b="0" dirty="0">
                  <a:solidFill>
                    <a:srgbClr val="FF0000"/>
                  </a:solidFill>
                </a:endParaRPr>
              </a:p>
              <a:p>
                <a:pPr marL="0" indent="0">
                  <a:lnSpc>
                    <a:spcPct val="100000"/>
                  </a:lnSpc>
                  <a:buNone/>
                </a:pPr>
                <a:endParaRPr lang="en-IN" dirty="0">
                  <a:solidFill>
                    <a:srgbClr val="FF0000"/>
                  </a:solidFill>
                </a:endParaRPr>
              </a:p>
              <a:p>
                <a:pPr marL="0" indent="0">
                  <a:lnSpc>
                    <a:spcPct val="100000"/>
                  </a:lnSpc>
                  <a:buNone/>
                </a:pPr>
                <a:r>
                  <a:rPr lang="en-US" b="0" dirty="0"/>
                  <a:t>The red ones are not valid. Infinite loop is a valid Hoare triple because the program doesn’t terminate, and therefore, any postcondition is valid.</a:t>
                </a:r>
                <a:endParaRPr lang="en-IN" dirty="0"/>
              </a:p>
            </p:txBody>
          </p:sp>
        </mc:Choice>
        <mc:Fallback xmlns="">
          <p:sp>
            <p:nvSpPr>
              <p:cNvPr id="3" name="Content Placeholder 2">
                <a:extLst>
                  <a:ext uri="{FF2B5EF4-FFF2-40B4-BE49-F238E27FC236}">
                    <a16:creationId xmlns:a16="http://schemas.microsoft.com/office/drawing/2014/main" id="{95BA1ACD-E138-70BC-725A-B7AB6B4F0C4E}"/>
                  </a:ext>
                </a:extLst>
              </p:cNvPr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blipFill>
                <a:blip r:embed="rId2"/>
                <a:stretch>
                  <a:fillRect l="-928" t="-2661" r="-406" b="-560"/>
                </a:stretch>
              </a:blipFill>
            </p:spPr>
            <p:txBody>
              <a:bodyPr/>
              <a:lstStyle/>
              <a:p>
                <a:r>
                  <a:rPr lang="en-IN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91078334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2445</TotalTime>
  <Words>5523</Words>
  <Application>Microsoft Office PowerPoint</Application>
  <PresentationFormat>Widescreen</PresentationFormat>
  <Paragraphs>743</Paragraphs>
  <Slides>68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68</vt:i4>
      </vt:variant>
    </vt:vector>
  </HeadingPairs>
  <TitlesOfParts>
    <vt:vector size="74" baseType="lpstr">
      <vt:lpstr>Arial</vt:lpstr>
      <vt:lpstr>Calibri</vt:lpstr>
      <vt:lpstr>Calibri Light</vt:lpstr>
      <vt:lpstr>Cambria Math</vt:lpstr>
      <vt:lpstr>Consolas</vt:lpstr>
      <vt:lpstr>Office Theme</vt:lpstr>
      <vt:lpstr>PowerPoint Presentation</vt:lpstr>
      <vt:lpstr>Today’s lecture</vt:lpstr>
      <vt:lpstr>Program correctness</vt:lpstr>
      <vt:lpstr>References</vt:lpstr>
      <vt:lpstr>Hoare triples</vt:lpstr>
      <vt:lpstr>Hoare triples</vt:lpstr>
      <vt:lpstr>Hoare triples</vt:lpstr>
      <vt:lpstr>Hoare triples</vt:lpstr>
      <vt:lpstr>Hoare triples</vt:lpstr>
      <vt:lpstr>Program correctness</vt:lpstr>
      <vt:lpstr>Program correctness</vt:lpstr>
      <vt:lpstr>Program correctness</vt:lpstr>
      <vt:lpstr>Program correctness</vt:lpstr>
      <vt:lpstr>Program correctness</vt:lpstr>
      <vt:lpstr>Program correctness</vt:lpstr>
      <vt:lpstr>Program correctness</vt:lpstr>
      <vt:lpstr>Program correctness</vt:lpstr>
      <vt:lpstr>Program correctness</vt:lpstr>
      <vt:lpstr>Program correctness</vt:lpstr>
      <vt:lpstr>Assignment</vt:lpstr>
      <vt:lpstr>Assignment</vt:lpstr>
      <vt:lpstr>Assignment</vt:lpstr>
      <vt:lpstr>Assignment</vt:lpstr>
      <vt:lpstr>Assignment</vt:lpstr>
      <vt:lpstr>Assignment</vt:lpstr>
      <vt:lpstr>Formula</vt:lpstr>
      <vt:lpstr>if-then-else</vt:lpstr>
      <vt:lpstr>if-then-else</vt:lpstr>
      <vt:lpstr>if-then-else</vt:lpstr>
      <vt:lpstr>Control flow</vt:lpstr>
      <vt:lpstr>Control flow</vt:lpstr>
      <vt:lpstr>Formula</vt:lpstr>
      <vt:lpstr>Example</vt:lpstr>
      <vt:lpstr>Example</vt:lpstr>
      <vt:lpstr>Sequential composition</vt:lpstr>
      <vt:lpstr>Sequential composition</vt:lpstr>
      <vt:lpstr>Example</vt:lpstr>
      <vt:lpstr>Example</vt:lpstr>
      <vt:lpstr>Assumption</vt:lpstr>
      <vt:lpstr>Assumption</vt:lpstr>
      <vt:lpstr>Assumption</vt:lpstr>
      <vt:lpstr>Assumption</vt:lpstr>
      <vt:lpstr>Assumption</vt:lpstr>
      <vt:lpstr>Assumption</vt:lpstr>
      <vt:lpstr>Assumption</vt:lpstr>
      <vt:lpstr>Assertion</vt:lpstr>
      <vt:lpstr>Assertion</vt:lpstr>
      <vt:lpstr>Assertion</vt:lpstr>
      <vt:lpstr>Assertion</vt:lpstr>
      <vt:lpstr>Assertion</vt:lpstr>
      <vt:lpstr>Example</vt:lpstr>
      <vt:lpstr>Example</vt:lpstr>
      <vt:lpstr>Variable declaration</vt:lpstr>
      <vt:lpstr>Variable declaration</vt:lpstr>
      <vt:lpstr>Variable declaration</vt:lpstr>
      <vt:lpstr>Variable declaration</vt:lpstr>
      <vt:lpstr>Variable declaration</vt:lpstr>
      <vt:lpstr>Variable declaration</vt:lpstr>
      <vt:lpstr>Variable declaration</vt:lpstr>
      <vt:lpstr>Variable declaration</vt:lpstr>
      <vt:lpstr>Variable declaration</vt:lpstr>
      <vt:lpstr>Method call</vt:lpstr>
      <vt:lpstr>Method call</vt:lpstr>
      <vt:lpstr>Method call</vt:lpstr>
      <vt:lpstr>Method call</vt:lpstr>
      <vt:lpstr>Method call</vt:lpstr>
      <vt:lpstr>Method call</vt:lpstr>
      <vt:lpstr>Method call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Keshav Bhalotia</dc:creator>
  <cp:lastModifiedBy>Keshav Bhalotia</cp:lastModifiedBy>
  <cp:revision>47</cp:revision>
  <dcterms:created xsi:type="dcterms:W3CDTF">2023-10-27T15:11:13Z</dcterms:created>
  <dcterms:modified xsi:type="dcterms:W3CDTF">2023-11-15T08:54:05Z</dcterms:modified>
</cp:coreProperties>
</file>