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1360" r:id="rId4"/>
    <p:sldId id="259" r:id="rId5"/>
    <p:sldId id="258" r:id="rId6"/>
    <p:sldId id="260" r:id="rId7"/>
    <p:sldId id="261" r:id="rId8"/>
    <p:sldId id="263" r:id="rId9"/>
    <p:sldId id="262" r:id="rId10"/>
    <p:sldId id="264" r:id="rId11"/>
    <p:sldId id="265" r:id="rId12"/>
    <p:sldId id="266" r:id="rId13"/>
    <p:sldId id="267" r:id="rId14"/>
    <p:sldId id="268" r:id="rId15"/>
    <p:sldId id="269" r:id="rId16"/>
    <p:sldId id="1362" r:id="rId17"/>
    <p:sldId id="1363" r:id="rId18"/>
    <p:sldId id="1361"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374" r:id="rId32"/>
    <p:sldId id="282" r:id="rId33"/>
    <p:sldId id="283" r:id="rId34"/>
    <p:sldId id="284" r:id="rId35"/>
    <p:sldId id="285" r:id="rId36"/>
    <p:sldId id="286" r:id="rId37"/>
    <p:sldId id="287" r:id="rId38"/>
    <p:sldId id="288" r:id="rId39"/>
    <p:sldId id="289" r:id="rId40"/>
    <p:sldId id="290" r:id="rId41"/>
    <p:sldId id="292" r:id="rId42"/>
    <p:sldId id="293" r:id="rId43"/>
    <p:sldId id="295" r:id="rId44"/>
    <p:sldId id="296" r:id="rId45"/>
    <p:sldId id="375" r:id="rId46"/>
    <p:sldId id="1335" r:id="rId47"/>
    <p:sldId id="297" r:id="rId48"/>
    <p:sldId id="300" r:id="rId49"/>
    <p:sldId id="298" r:id="rId50"/>
    <p:sldId id="299" r:id="rId51"/>
    <p:sldId id="301" r:id="rId52"/>
    <p:sldId id="304" r:id="rId53"/>
    <p:sldId id="303" r:id="rId54"/>
    <p:sldId id="377" r:id="rId55"/>
    <p:sldId id="376" r:id="rId56"/>
    <p:sldId id="1336" r:id="rId57"/>
    <p:sldId id="305" r:id="rId58"/>
    <p:sldId id="306" r:id="rId59"/>
    <p:sldId id="307" r:id="rId60"/>
    <p:sldId id="308"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8-25T04:14:55.653"/>
    </inkml:context>
    <inkml:brush xml:id="br0">
      <inkml:brushProperty name="width" value="0.05292" units="cm"/>
      <inkml:brushProperty name="height" value="0.05292" units="cm"/>
      <inkml:brushProperty name="color" value="#FF0000"/>
    </inkml:brush>
  </inkml:definitions>
  <inkml:trace contextRef="#ctx0" brushRef="#br0">22644 10580 13 0,'0'-3'71'0,"-5"3"26"0,5-6 18 0,0 6 19 0,0-5 19 16,0 5 18-16,0-4 16 0,0 4 14 0,0 0 14 0,0 0 15 0,0 0 18 0,0 0-30 0,0 0-56 0,0 0-23 0,0 0-8 0,0 0-1 0,0 0 1 0,0 0-6 0,0-6-10 0,0 6-5 0,0 0-4 0,0 0-1 16,0 0 1-16,0-5-7 0,0 5-6 0,0 0-11 0,0-4-10 0,0 4-9 0,0 0-7 0,0 0-7 15,0 0 1-15,-8-6-2 0,8 6-2 0,0 0-1 0,0 0-4 0,0 0-4 16,0 0-6-16,0 0-5 0,0 0-5 0,0 0-5 0,0 0-5 0,0 0-6 15,-7 0-2-15,7 0-6 0,0 0-3 0,0 0-5 0,0 0-6 0,0 0 0 0,0 0 0 16,0 0 4-16,0 0 2 0,0 0 5 0,0 0 4 0,7 6 7 0,-7-6 8 16,0 4 8-16,8-4 10 0,-8 0 12 0,5 5 11 0,3-5 9 0,-2 6 10 15,-1-6 6-15,3 0 5 0,-1 0 3 0,-1 0-1 0,7 0 2 0,-8 0-3 16,11 0-1-16,-11 0-3 0,6 0-7 0,5-6-9 0,-11 6-7 0,8-5-6 0,1 5-7 16,-2 0-3-16,-5-4-4 0,5 4-3 0,-4 0 1 0,-1-6 0 15,5 6 2-15,-5 0 0 0,-2-3 1 0,3 3 1 0,-3 0 4 0,3 0 3 0,-2-6 2 16,-6 6 2-16,0 0 3 0,5 0 1 0,-5 0 3 0,0 0 0 0,0 0-1 0,0 0-2 15,0 0-2-15,0 0-1 0,0 0-6 0,0 0 0 0,0 0-5 0,0 0-4 16,0 0-6-16,0 0-5 0,0 0-6 0,0 0-5 0,0 0-7 0,0 0-5 0,0 0-3 16,0 6-5-16,-5-6-4 0,5 0-1 0,0 3 0 0,-6-3 2 0,6 6-1 15,0-6 0-15,-8 4 3 0,8-4 0 0,0 0 0 0,0 5-2 0,0-5 1 16,-5 0 1-16,5 6-1 0,0-6 4 0,0 0-1 0,-8 4 2 0,8-4-2 16,0 5 1-16,-5-5 1 0,5 6-2 0,0-6-1 0,-7 3 2 0,7-3-5 15,0 0-1-15,0 0-8 0,-7 6-11 0,7-6-14 0,0 0-16 0,0 6-17 16,0-6-19-16,-5 0-29 0,5 0-30 0,0 0-35 0,0 4-36 0,0 0-82 0,0-4-101 15,0 0-63-15,0 5-40 0,0-5-5 0,0 5 16 0,0-5 23 0,0 0 30 0,0 0 36 16,0 0 37-16,0-5 43 0,0-4 45 0,0-1 50 0,0-5 54 0,-7-5 74 0,7 1 89 16</inkml:trace>
  <inkml:trace contextRef="#ctx0" brushRef="#br0" timeOffset="8687.39">27308 11871 0 0,'0'5'21'0,"0"-5"36"0,0 0 20 0,0 0 15 0,0 0 15 0,0 0 13 0,0 0 10 0,0 0 9 15,0 0 10-15,0 0 9 0,0 0 10 0,0 0-18 0,0 0-37 0,0 0-17 0,0 0-6 0,0 0-2 0,0 0-1 0,0 0-2 0,0 0-3 0,0 0 5 0,0 0 9 0,0 0 8 16,0 0 8-16,0 0 6 0,5 0-1 0,-5 0-1 0,0 0-3 0,0 0-5 16,8 0-5-16,-8 0-9 0,7 0-7 0,-7 4-5 0,6-4-6 0,-6 0-11 15,7 6-16-15,-7-6-10 0,6 4-13 0,-1-4-8 0,3 5-13 0,0-1-24 16,-8 1-37-16,5 1-64 0,1-2-72 0,6 2-55 0,-3-1-47 0,3-1-15 0,-6 1-3 16,8-1 5-16,-7-4 9 0,6 0 14 0,-2 0 14 0,-3 0 18 0,4-4 24 0,2-1 37 15,-9-4 44-15,8-1 60 0,-5-1 76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AEE35-B180-3A72-3C6D-8FE3D2736B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24D762F-96EA-7AEE-F63D-4CF865945D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557834A-6071-7FEB-D934-9E9AF44DB211}"/>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5" name="Footer Placeholder 4">
            <a:extLst>
              <a:ext uri="{FF2B5EF4-FFF2-40B4-BE49-F238E27FC236}">
                <a16:creationId xmlns:a16="http://schemas.microsoft.com/office/drawing/2014/main" id="{2393E90B-93B8-D5A2-F47B-D5D41D6A7E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BDD22B6-04E9-EB96-EFCB-59165783F799}"/>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583330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25264-107B-1BBC-EBBC-5E4F9EDFA3F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5DD131-9196-4EED-962E-E346351046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CB47CA0-9303-F464-1A16-DD6A084F5816}"/>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5" name="Footer Placeholder 4">
            <a:extLst>
              <a:ext uri="{FF2B5EF4-FFF2-40B4-BE49-F238E27FC236}">
                <a16:creationId xmlns:a16="http://schemas.microsoft.com/office/drawing/2014/main" id="{B2721C57-E4F1-39C0-A78A-B772EAAB8B4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78922C6-89DA-6303-64C9-7223793CC84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926682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0AB632-CA0B-8F37-C63F-DE79A43676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F4960E-E96F-9A11-0276-B642C845E1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43C7C3-7BDF-7B37-DDFD-F55CCED60C0C}"/>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5" name="Footer Placeholder 4">
            <a:extLst>
              <a:ext uri="{FF2B5EF4-FFF2-40B4-BE49-F238E27FC236}">
                <a16:creationId xmlns:a16="http://schemas.microsoft.com/office/drawing/2014/main" id="{2AD6B566-DEB2-5661-CD23-E025A07EB6D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4E917B-7CAB-3C41-260C-F71933353FB8}"/>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3982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BEEB8-CFF9-78EE-3B84-487A81CF749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FDB96AF-C1E1-672E-A6C2-F627010706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BFE1F7-6F6D-9FDA-6BA3-5D6A212BDE05}"/>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5" name="Footer Placeholder 4">
            <a:extLst>
              <a:ext uri="{FF2B5EF4-FFF2-40B4-BE49-F238E27FC236}">
                <a16:creationId xmlns:a16="http://schemas.microsoft.com/office/drawing/2014/main" id="{A7ADB0E2-B82A-368C-DD2C-0530B67CE8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695BD33-01D6-DB6A-AEB7-ED7C1E0D5C94}"/>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497620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CD42-F4C0-4084-00DC-500F07A3B7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5B56880-E088-0907-EE96-529AD8233B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4D6CF2-C4CE-908B-A1B2-BC119028AA44}"/>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5" name="Footer Placeholder 4">
            <a:extLst>
              <a:ext uri="{FF2B5EF4-FFF2-40B4-BE49-F238E27FC236}">
                <a16:creationId xmlns:a16="http://schemas.microsoft.com/office/drawing/2014/main" id="{7F3D803F-9C80-DB8B-84CA-9ED863C7641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84EB11-F3D7-3443-FDEB-5376DE3B2BF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8006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E2716-2CC0-A800-9E3B-B5C51192CD8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57AF0EB-B81E-DC0C-DDE9-DBC91F3F96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26D00EB-0082-E3DE-770F-2429EC2569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1DDC8E8-DD9D-E17E-7340-385E58A31E0B}"/>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6" name="Footer Placeholder 5">
            <a:extLst>
              <a:ext uri="{FF2B5EF4-FFF2-40B4-BE49-F238E27FC236}">
                <a16:creationId xmlns:a16="http://schemas.microsoft.com/office/drawing/2014/main" id="{13D03032-CF82-8974-06F2-58016AEBECF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C2472E7-A035-4B68-D23E-64E0FC1332DB}"/>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98997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A1ABD-7BF2-3EBD-0A5F-13574DC3B7B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611AF6D-7711-0CE4-96B7-EAA32AD437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5599E6-A130-FDE0-E148-17A27FD8A0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0262069-B1A5-D373-5A98-C5C433767E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9DB36A-1C53-FDE2-B21A-91974B4762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6F37F52-D08E-640A-DF01-A0DB01A32CF4}"/>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8" name="Footer Placeholder 7">
            <a:extLst>
              <a:ext uri="{FF2B5EF4-FFF2-40B4-BE49-F238E27FC236}">
                <a16:creationId xmlns:a16="http://schemas.microsoft.com/office/drawing/2014/main" id="{6D9417BB-FEA5-EF53-7BBB-5E6F54BEE63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1DED46A-E200-DBB3-E386-036A7D2BF15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101701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F491-83C3-83F6-785C-3344B4F3A8A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27FF308-E1C9-8F84-46BE-1B7267404D58}"/>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4" name="Footer Placeholder 3">
            <a:extLst>
              <a:ext uri="{FF2B5EF4-FFF2-40B4-BE49-F238E27FC236}">
                <a16:creationId xmlns:a16="http://schemas.microsoft.com/office/drawing/2014/main" id="{391271DD-20A8-9AE2-5677-F2A89FFB04B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9ACAE61-ED15-EC01-BB84-F25CA0177627}"/>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72086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55D47D-17C5-F2BA-D853-486151CC3DC8}"/>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3" name="Footer Placeholder 2">
            <a:extLst>
              <a:ext uri="{FF2B5EF4-FFF2-40B4-BE49-F238E27FC236}">
                <a16:creationId xmlns:a16="http://schemas.microsoft.com/office/drawing/2014/main" id="{96727BFE-5B46-67A3-0A23-8683220FBCF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BF91FC0-41BE-7F70-B0F1-5A36FCC1D8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494031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FF645-110A-BAC1-A089-B9E23409E5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256772A-8097-BE10-74DF-281D671B45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7D79D07-13DD-0E9B-A350-CBDFF5155D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4D78BC-0D4C-1589-76C2-394C5CD3032E}"/>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6" name="Footer Placeholder 5">
            <a:extLst>
              <a:ext uri="{FF2B5EF4-FFF2-40B4-BE49-F238E27FC236}">
                <a16:creationId xmlns:a16="http://schemas.microsoft.com/office/drawing/2014/main" id="{96086CBD-678E-F7A5-E6DE-7A85FC099C5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B2044F-B8C8-F5CE-8B50-3BFFFB88241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19445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45F01-AD5D-475F-4518-5570C553DC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F3328ED-F2D3-6CD3-99D1-14F7784DDA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59D25B4-6414-6E75-2120-CB356BFD21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270582-629B-4F66-6CA0-D7F826612592}"/>
              </a:ext>
            </a:extLst>
          </p:cNvPr>
          <p:cNvSpPr>
            <a:spLocks noGrp="1"/>
          </p:cNvSpPr>
          <p:nvPr>
            <p:ph type="dt" sz="half" idx="10"/>
          </p:nvPr>
        </p:nvSpPr>
        <p:spPr/>
        <p:txBody>
          <a:bodyPr/>
          <a:lstStyle/>
          <a:p>
            <a:fld id="{9687FA74-3CEC-4D80-BBCF-F4D3B0324181}" type="datetimeFigureOut">
              <a:rPr lang="en-IN" smtClean="0"/>
              <a:t>27-08-2025</a:t>
            </a:fld>
            <a:endParaRPr lang="en-IN"/>
          </a:p>
        </p:txBody>
      </p:sp>
      <p:sp>
        <p:nvSpPr>
          <p:cNvPr id="6" name="Footer Placeholder 5">
            <a:extLst>
              <a:ext uri="{FF2B5EF4-FFF2-40B4-BE49-F238E27FC236}">
                <a16:creationId xmlns:a16="http://schemas.microsoft.com/office/drawing/2014/main" id="{3598FD68-38DC-6696-5B43-F50714E4B68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8823A62-A411-3BC2-A5EE-A9B29E6F2C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307235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5B45E-88FD-4C08-E271-E4BCEAF190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28E33A4-E7F4-B146-AECE-A2B193B6EC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E0526F3-587E-CF0F-894F-906E491F1E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FA74-3CEC-4D80-BBCF-F4D3B0324181}" type="datetimeFigureOut">
              <a:rPr lang="en-IN" smtClean="0"/>
              <a:t>27-08-2025</a:t>
            </a:fld>
            <a:endParaRPr lang="en-IN"/>
          </a:p>
        </p:txBody>
      </p:sp>
      <p:sp>
        <p:nvSpPr>
          <p:cNvPr id="5" name="Footer Placeholder 4">
            <a:extLst>
              <a:ext uri="{FF2B5EF4-FFF2-40B4-BE49-F238E27FC236}">
                <a16:creationId xmlns:a16="http://schemas.microsoft.com/office/drawing/2014/main" id="{80ADE222-61AE-1E7A-F343-AD50361B79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6EA8686-3861-06E5-10B4-DEEBFD0998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25B22-2347-4A70-95AE-EBF4E70C28EC}" type="slidenum">
              <a:rPr lang="en-IN" smtClean="0"/>
              <a:t>‹#›</a:t>
            </a:fld>
            <a:endParaRPr lang="en-IN"/>
          </a:p>
        </p:txBody>
      </p:sp>
    </p:spTree>
    <p:extLst>
      <p:ext uri="{BB962C8B-B14F-4D97-AF65-F5344CB8AC3E}">
        <p14:creationId xmlns:p14="http://schemas.microsoft.com/office/powerpoint/2010/main" val="2963533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iiitd.ac.in/sites/default/files/style3colorsmall.pn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facebook.com/"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s://www.debugbear.com/blog/http3-quic-protocol-guide"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www.example.com/"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www.example.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iiitd.ac.in/sites/default/files/style3colorsmall.png" TargetMode="External"/><Relationship Id="rId2" Type="http://schemas.openxmlformats.org/officeDocument/2006/relationships/hyperlink" Target="http://www.iiitd.ac.in/sites/default/files/style3colorsmall.p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2CBB-FD12-7B0E-E61E-1055CD0B6A1C}"/>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83CBEEF5-36A3-B1A4-AC8E-DD23AC040EB6}"/>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2293308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8EC1C-D2E2-AFCD-72FD-52625F6F6CF4}"/>
              </a:ext>
            </a:extLst>
          </p:cNvPr>
          <p:cNvSpPr>
            <a:spLocks noGrp="1"/>
          </p:cNvSpPr>
          <p:nvPr>
            <p:ph type="title"/>
          </p:nvPr>
        </p:nvSpPr>
        <p:spPr/>
        <p:txBody>
          <a:bodyPr/>
          <a:lstStyle/>
          <a:p>
            <a:r>
              <a:rPr lang="en-IN" dirty="0"/>
              <a:t>HTTP</a:t>
            </a:r>
          </a:p>
        </p:txBody>
      </p:sp>
      <p:sp>
        <p:nvSpPr>
          <p:cNvPr id="3" name="Content Placeholder 2">
            <a:extLst>
              <a:ext uri="{FF2B5EF4-FFF2-40B4-BE49-F238E27FC236}">
                <a16:creationId xmlns:a16="http://schemas.microsoft.com/office/drawing/2014/main" id="{D7B86B85-8CDE-2D3A-7FB4-A2AAB54C822E}"/>
              </a:ext>
            </a:extLst>
          </p:cNvPr>
          <p:cNvSpPr>
            <a:spLocks noGrp="1"/>
          </p:cNvSpPr>
          <p:nvPr>
            <p:ph idx="1"/>
          </p:nvPr>
        </p:nvSpPr>
        <p:spPr/>
        <p:txBody>
          <a:bodyPr/>
          <a:lstStyle/>
          <a:p>
            <a:r>
              <a:rPr lang="en-US" dirty="0"/>
              <a:t>When a user clicks on a hyperlink, the web browser (client) sends an HTTP request message to the web server hosting the page. The server replies back with an HTTP response message.</a:t>
            </a:r>
            <a:endParaRPr lang="en-US" dirty="0">
              <a:effectLst/>
            </a:endParaRPr>
          </a:p>
          <a:p>
            <a:endParaRPr lang="en-IN" dirty="0"/>
          </a:p>
        </p:txBody>
      </p:sp>
    </p:spTree>
    <p:extLst>
      <p:ext uri="{BB962C8B-B14F-4D97-AF65-F5344CB8AC3E}">
        <p14:creationId xmlns:p14="http://schemas.microsoft.com/office/powerpoint/2010/main" val="1379696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94E28-C49C-5266-36DC-157BBD476BEA}"/>
              </a:ext>
            </a:extLst>
          </p:cNvPr>
          <p:cNvSpPr>
            <a:spLocks noGrp="1"/>
          </p:cNvSpPr>
          <p:nvPr>
            <p:ph type="title"/>
          </p:nvPr>
        </p:nvSpPr>
        <p:spPr/>
        <p:txBody>
          <a:bodyPr/>
          <a:lstStyle/>
          <a:p>
            <a:r>
              <a:rPr lang="en-IN" dirty="0"/>
              <a:t>HTTP</a:t>
            </a:r>
          </a:p>
        </p:txBody>
      </p:sp>
      <p:sp>
        <p:nvSpPr>
          <p:cNvPr id="3" name="Content Placeholder 2">
            <a:extLst>
              <a:ext uri="{FF2B5EF4-FFF2-40B4-BE49-F238E27FC236}">
                <a16:creationId xmlns:a16="http://schemas.microsoft.com/office/drawing/2014/main" id="{CDF9DDCF-4777-773C-20F6-790B2E3DC869}"/>
              </a:ext>
            </a:extLst>
          </p:cNvPr>
          <p:cNvSpPr>
            <a:spLocks noGrp="1"/>
          </p:cNvSpPr>
          <p:nvPr>
            <p:ph idx="1"/>
          </p:nvPr>
        </p:nvSpPr>
        <p:spPr/>
        <p:txBody>
          <a:bodyPr/>
          <a:lstStyle/>
          <a:p>
            <a:r>
              <a:rPr lang="en-US" dirty="0"/>
              <a:t>Key points:</a:t>
            </a:r>
            <a:endParaRPr lang="en-US" dirty="0">
              <a:effectLst/>
            </a:endParaRPr>
          </a:p>
          <a:p>
            <a:pPr lvl="1"/>
            <a:r>
              <a:rPr lang="en-US" dirty="0"/>
              <a:t>HTTP uses TCP for communication.</a:t>
            </a:r>
            <a:endParaRPr lang="en-US" dirty="0">
              <a:effectLst/>
            </a:endParaRPr>
          </a:p>
          <a:p>
            <a:pPr lvl="1"/>
            <a:r>
              <a:rPr lang="en-US" dirty="0"/>
              <a:t>HTTP is a stateless protocol. The web server doesn’t keep track of its previous responses. For example, if a client requests for the same page twice, it receives two responses from the server.</a:t>
            </a:r>
            <a:endParaRPr lang="en-US" dirty="0">
              <a:effectLst/>
            </a:endParaRPr>
          </a:p>
          <a:p>
            <a:pPr lvl="1"/>
            <a:r>
              <a:rPr lang="en-US" dirty="0"/>
              <a:t>The default port for an HTTP server is 80.</a:t>
            </a:r>
            <a:endParaRPr lang="en-US" dirty="0">
              <a:effectLst/>
            </a:endParaRPr>
          </a:p>
          <a:p>
            <a:endParaRPr lang="en-IN" dirty="0"/>
          </a:p>
        </p:txBody>
      </p:sp>
    </p:spTree>
    <p:extLst>
      <p:ext uri="{BB962C8B-B14F-4D97-AF65-F5344CB8AC3E}">
        <p14:creationId xmlns:p14="http://schemas.microsoft.com/office/powerpoint/2010/main" val="4138942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AB232-7C42-8DDE-2273-312D34C6ED68}"/>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420C023F-C7CD-FE70-9D49-B33F85141BCA}"/>
              </a:ext>
            </a:extLst>
          </p:cNvPr>
          <p:cNvSpPr>
            <a:spLocks noGrp="1"/>
          </p:cNvSpPr>
          <p:nvPr>
            <p:ph idx="1"/>
          </p:nvPr>
        </p:nvSpPr>
        <p:spPr/>
        <p:txBody>
          <a:bodyPr>
            <a:normAutofit lnSpcReduction="10000"/>
          </a:bodyPr>
          <a:lstStyle/>
          <a:p>
            <a:r>
              <a:rPr lang="en-US" dirty="0"/>
              <a:t>Example: Let’s consider the URL </a:t>
            </a:r>
            <a:r>
              <a:rPr lang="en-US" u="sng" dirty="0">
                <a:hlinkClick r:id="rId2"/>
              </a:rPr>
              <a:t>http://www.iiitd.ac.in</a:t>
            </a:r>
            <a:r>
              <a:rPr lang="en-US" dirty="0"/>
              <a:t>/index.php has a HTML file and 10 images. When you open the URL in your web browser, the following steps take place:</a:t>
            </a:r>
          </a:p>
          <a:p>
            <a:endParaRPr lang="en-US" dirty="0"/>
          </a:p>
          <a:p>
            <a:pPr marL="514350" indent="-514350" fontAlgn="base">
              <a:buFont typeface="+mj-lt"/>
              <a:buAutoNum type="arabicPeriod"/>
            </a:pPr>
            <a:r>
              <a:rPr lang="en-US" dirty="0"/>
              <a:t>The web browser sends a request to the server </a:t>
            </a:r>
            <a:r>
              <a:rPr lang="en-US" u="sng" dirty="0">
                <a:hlinkClick r:id="rId2"/>
              </a:rPr>
              <a:t>http://www.iiitd.ac.in</a:t>
            </a:r>
            <a:r>
              <a:rPr lang="en-US" dirty="0"/>
              <a:t> to initiate a TCP connection at port 80.</a:t>
            </a:r>
          </a:p>
          <a:p>
            <a:pPr marL="514350" indent="-514350" fontAlgn="base">
              <a:buFont typeface="+mj-lt"/>
              <a:buAutoNum type="arabicPeriod"/>
            </a:pPr>
            <a:r>
              <a:rPr lang="en-US" dirty="0"/>
              <a:t>The web browser sends a request to fetch the file with pathname /</a:t>
            </a:r>
            <a:r>
              <a:rPr lang="en-US" dirty="0" err="1"/>
              <a:t>index.php</a:t>
            </a:r>
            <a:endParaRPr lang="en-US" dirty="0"/>
          </a:p>
          <a:p>
            <a:pPr marL="514350" indent="-514350" fontAlgn="base">
              <a:buFont typeface="+mj-lt"/>
              <a:buAutoNum type="arabicPeriod"/>
            </a:pPr>
            <a:r>
              <a:rPr lang="en-US" dirty="0"/>
              <a:t>The server encapsulates the </a:t>
            </a:r>
            <a:r>
              <a:rPr lang="en-US" dirty="0" err="1"/>
              <a:t>index.php</a:t>
            </a:r>
            <a:r>
              <a:rPr lang="en-US" dirty="0"/>
              <a:t> file in a http response message and send it back to the web browser</a:t>
            </a:r>
          </a:p>
          <a:p>
            <a:endParaRPr lang="en-IN" dirty="0"/>
          </a:p>
        </p:txBody>
      </p:sp>
    </p:spTree>
    <p:extLst>
      <p:ext uri="{BB962C8B-B14F-4D97-AF65-F5344CB8AC3E}">
        <p14:creationId xmlns:p14="http://schemas.microsoft.com/office/powerpoint/2010/main" val="367184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0A5B5-3FAA-703E-86D9-6F04F2C7475E}"/>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18CD88DC-AE33-91AF-437B-FBD861855364}"/>
              </a:ext>
            </a:extLst>
          </p:cNvPr>
          <p:cNvSpPr>
            <a:spLocks noGrp="1"/>
          </p:cNvSpPr>
          <p:nvPr>
            <p:ph idx="1"/>
          </p:nvPr>
        </p:nvSpPr>
        <p:spPr/>
        <p:txBody>
          <a:bodyPr/>
          <a:lstStyle/>
          <a:p>
            <a:pPr marL="514350" indent="-514350" fontAlgn="base">
              <a:buFont typeface="+mj-lt"/>
              <a:buAutoNum type="arabicPeriod" startAt="4"/>
            </a:pPr>
            <a:r>
              <a:rPr lang="en-US" dirty="0"/>
              <a:t>The server ask TCP to close the connection, which will not be done until the client receives a response</a:t>
            </a:r>
          </a:p>
          <a:p>
            <a:pPr marL="514350" indent="-514350" fontAlgn="base">
              <a:buFont typeface="+mj-lt"/>
              <a:buAutoNum type="arabicPeriod" startAt="4"/>
            </a:pPr>
            <a:r>
              <a:rPr lang="en-US" dirty="0"/>
              <a:t>The client receives the response. The TCP connection is closed. The client examines the file and finds references to 10 images.</a:t>
            </a:r>
          </a:p>
          <a:p>
            <a:pPr marL="514350" indent="-514350" fontAlgn="base">
              <a:buFont typeface="+mj-lt"/>
              <a:buAutoNum type="arabicPeriod" startAt="4"/>
            </a:pPr>
            <a:r>
              <a:rPr lang="en-US" dirty="0"/>
              <a:t>The first four steps are then repeated for each of the 10 objects.</a:t>
            </a:r>
          </a:p>
          <a:p>
            <a:pPr marL="514350" indent="-514350" fontAlgn="base">
              <a:buFont typeface="+mj-lt"/>
              <a:buAutoNum type="arabicPeriod" startAt="4"/>
            </a:pPr>
            <a:endParaRPr lang="en-US" dirty="0"/>
          </a:p>
          <a:p>
            <a:pPr marL="0" indent="0" fontAlgn="base">
              <a:buNone/>
            </a:pPr>
            <a:r>
              <a:rPr lang="en-US" dirty="0"/>
              <a:t>This protocol is also called HTTP with non-persistent connections.</a:t>
            </a:r>
            <a:endParaRPr lang="en-US" dirty="0">
              <a:effectLst/>
            </a:endParaRPr>
          </a:p>
          <a:p>
            <a:pPr marL="0" indent="0" fontAlgn="base">
              <a:buNone/>
            </a:pPr>
            <a:endParaRPr lang="en-US" dirty="0"/>
          </a:p>
          <a:p>
            <a:endParaRPr lang="en-IN" dirty="0"/>
          </a:p>
        </p:txBody>
      </p:sp>
    </p:spTree>
    <p:extLst>
      <p:ext uri="{BB962C8B-B14F-4D97-AF65-F5344CB8AC3E}">
        <p14:creationId xmlns:p14="http://schemas.microsoft.com/office/powerpoint/2010/main" val="1227294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8CDA5-705D-0B69-4E96-E0B9505634DE}"/>
              </a:ext>
            </a:extLst>
          </p:cNvPr>
          <p:cNvSpPr>
            <a:spLocks noGrp="1"/>
          </p:cNvSpPr>
          <p:nvPr>
            <p:ph type="title"/>
          </p:nvPr>
        </p:nvSpPr>
        <p:spPr/>
        <p:txBody>
          <a:bodyPr/>
          <a:lstStyle/>
          <a:p>
            <a:pPr fontAlgn="base"/>
            <a:r>
              <a:rPr lang="en-US" dirty="0"/>
              <a:t>HTTP with non-persistent connections</a:t>
            </a:r>
            <a:endParaRPr lang="en-US" dirty="0">
              <a:effectLst/>
            </a:endParaRPr>
          </a:p>
        </p:txBody>
      </p:sp>
      <p:sp>
        <p:nvSpPr>
          <p:cNvPr id="3" name="Content Placeholder 2">
            <a:extLst>
              <a:ext uri="{FF2B5EF4-FFF2-40B4-BE49-F238E27FC236}">
                <a16:creationId xmlns:a16="http://schemas.microsoft.com/office/drawing/2014/main" id="{1BE38E99-10BA-58C8-F8DD-1E8C7B5231E2}"/>
              </a:ext>
            </a:extLst>
          </p:cNvPr>
          <p:cNvSpPr>
            <a:spLocks noGrp="1"/>
          </p:cNvSpPr>
          <p:nvPr>
            <p:ph idx="1"/>
          </p:nvPr>
        </p:nvSpPr>
        <p:spPr/>
        <p:txBody>
          <a:bodyPr/>
          <a:lstStyle/>
          <a:p>
            <a:r>
              <a:rPr lang="en-IN" dirty="0"/>
              <a:t>For every object</a:t>
            </a:r>
          </a:p>
        </p:txBody>
      </p:sp>
      <p:sp>
        <p:nvSpPr>
          <p:cNvPr id="4" name="Line 15">
            <a:extLst>
              <a:ext uri="{FF2B5EF4-FFF2-40B4-BE49-F238E27FC236}">
                <a16:creationId xmlns:a16="http://schemas.microsoft.com/office/drawing/2014/main" id="{2AF82A90-9EC5-A2F3-4DC0-52DCF7F4A9E0}"/>
              </a:ext>
            </a:extLst>
          </p:cNvPr>
          <p:cNvSpPr>
            <a:spLocks noChangeShapeType="1"/>
          </p:cNvSpPr>
          <p:nvPr/>
        </p:nvSpPr>
        <p:spPr bwMode="auto">
          <a:xfrm>
            <a:off x="8197229" y="2671284"/>
            <a:ext cx="0" cy="2832100"/>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Line 16">
            <a:extLst>
              <a:ext uri="{FF2B5EF4-FFF2-40B4-BE49-F238E27FC236}">
                <a16:creationId xmlns:a16="http://schemas.microsoft.com/office/drawing/2014/main" id="{0168AC4D-12BC-10DB-9FCC-4D66C7522CBB}"/>
              </a:ext>
            </a:extLst>
          </p:cNvPr>
          <p:cNvSpPr>
            <a:spLocks noChangeShapeType="1"/>
          </p:cNvSpPr>
          <p:nvPr/>
        </p:nvSpPr>
        <p:spPr bwMode="auto">
          <a:xfrm>
            <a:off x="9887916" y="2664934"/>
            <a:ext cx="0" cy="2881312"/>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Line 17">
            <a:extLst>
              <a:ext uri="{FF2B5EF4-FFF2-40B4-BE49-F238E27FC236}">
                <a16:creationId xmlns:a16="http://schemas.microsoft.com/office/drawing/2014/main" id="{7E6B28E9-AD27-5E6B-808D-5C39215AC9E2}"/>
              </a:ext>
            </a:extLst>
          </p:cNvPr>
          <p:cNvSpPr>
            <a:spLocks noChangeShapeType="1"/>
          </p:cNvSpPr>
          <p:nvPr/>
        </p:nvSpPr>
        <p:spPr bwMode="auto">
          <a:xfrm>
            <a:off x="8211516" y="290305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Line 18">
            <a:extLst>
              <a:ext uri="{FF2B5EF4-FFF2-40B4-BE49-F238E27FC236}">
                <a16:creationId xmlns:a16="http://schemas.microsoft.com/office/drawing/2014/main" id="{28382757-DD37-0674-8D46-C761FDFC80BD}"/>
              </a:ext>
            </a:extLst>
          </p:cNvPr>
          <p:cNvSpPr>
            <a:spLocks noChangeShapeType="1"/>
          </p:cNvSpPr>
          <p:nvPr/>
        </p:nvSpPr>
        <p:spPr bwMode="auto">
          <a:xfrm flipH="1">
            <a:off x="8197229" y="3341209"/>
            <a:ext cx="1673225" cy="4032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Line 19">
            <a:extLst>
              <a:ext uri="{FF2B5EF4-FFF2-40B4-BE49-F238E27FC236}">
                <a16:creationId xmlns:a16="http://schemas.microsoft.com/office/drawing/2014/main" id="{BD8F5F9E-F8F3-03CE-9E09-5AA7AEE1DA5F}"/>
              </a:ext>
            </a:extLst>
          </p:cNvPr>
          <p:cNvSpPr>
            <a:spLocks noChangeShapeType="1"/>
          </p:cNvSpPr>
          <p:nvPr/>
        </p:nvSpPr>
        <p:spPr bwMode="auto">
          <a:xfrm>
            <a:off x="8205166" y="384920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AutoShape 21">
            <a:extLst>
              <a:ext uri="{FF2B5EF4-FFF2-40B4-BE49-F238E27FC236}">
                <a16:creationId xmlns:a16="http://schemas.microsoft.com/office/drawing/2014/main" id="{81396A88-0BF0-6620-740F-77168B0B3816}"/>
              </a:ext>
            </a:extLst>
          </p:cNvPr>
          <p:cNvSpPr>
            <a:spLocks/>
          </p:cNvSpPr>
          <p:nvPr/>
        </p:nvSpPr>
        <p:spPr bwMode="auto">
          <a:xfrm>
            <a:off x="9903942" y="4249143"/>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0" name="Text Box 22">
            <a:extLst>
              <a:ext uri="{FF2B5EF4-FFF2-40B4-BE49-F238E27FC236}">
                <a16:creationId xmlns:a16="http://schemas.microsoft.com/office/drawing/2014/main" id="{782AD433-E553-7E8B-2521-F4C80D837E46}"/>
              </a:ext>
            </a:extLst>
          </p:cNvPr>
          <p:cNvSpPr txBox="1">
            <a:spLocks noChangeArrowheads="1"/>
          </p:cNvSpPr>
          <p:nvPr/>
        </p:nvSpPr>
        <p:spPr bwMode="auto">
          <a:xfrm>
            <a:off x="9997454" y="3944459"/>
            <a:ext cx="1123577" cy="87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time to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transmit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a:t>
            </a:r>
          </a:p>
        </p:txBody>
      </p:sp>
      <p:sp>
        <p:nvSpPr>
          <p:cNvPr id="11" name="Line 23">
            <a:extLst>
              <a:ext uri="{FF2B5EF4-FFF2-40B4-BE49-F238E27FC236}">
                <a16:creationId xmlns:a16="http://schemas.microsoft.com/office/drawing/2014/main" id="{64256771-04DC-5AD8-831E-EAC3CB656195}"/>
              </a:ext>
            </a:extLst>
          </p:cNvPr>
          <p:cNvSpPr>
            <a:spLocks noChangeShapeType="1"/>
          </p:cNvSpPr>
          <p:nvPr/>
        </p:nvSpPr>
        <p:spPr bwMode="auto">
          <a:xfrm>
            <a:off x="7806704" y="2877659"/>
            <a:ext cx="3905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Text Box 24">
            <a:extLst>
              <a:ext uri="{FF2B5EF4-FFF2-40B4-BE49-F238E27FC236}">
                <a16:creationId xmlns:a16="http://schemas.microsoft.com/office/drawing/2014/main" id="{30B84A7E-FDF0-4565-AF3F-3AD96F612E6B}"/>
              </a:ext>
            </a:extLst>
          </p:cNvPr>
          <p:cNvSpPr txBox="1">
            <a:spLocks noChangeArrowheads="1"/>
          </p:cNvSpPr>
          <p:nvPr/>
        </p:nvSpPr>
        <p:spPr bwMode="auto">
          <a:xfrm>
            <a:off x="6516660" y="2563010"/>
            <a:ext cx="1363707" cy="617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initiate TCP</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connection</a:t>
            </a:r>
          </a:p>
        </p:txBody>
      </p:sp>
      <p:sp>
        <p:nvSpPr>
          <p:cNvPr id="13" name="AutoShape 25">
            <a:extLst>
              <a:ext uri="{FF2B5EF4-FFF2-40B4-BE49-F238E27FC236}">
                <a16:creationId xmlns:a16="http://schemas.microsoft.com/office/drawing/2014/main" id="{D2307C95-0FB9-616D-3168-F9185035CDB2}"/>
              </a:ext>
            </a:extLst>
          </p:cNvPr>
          <p:cNvSpPr>
            <a:spLocks/>
          </p:cNvSpPr>
          <p:nvPr/>
        </p:nvSpPr>
        <p:spPr bwMode="auto">
          <a:xfrm>
            <a:off x="7941641" y="2928459"/>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65BE49FD-1472-8157-CF37-3DADDA4D46D4}"/>
              </a:ext>
            </a:extLst>
          </p:cNvPr>
          <p:cNvSpPr txBox="1">
            <a:spLocks noChangeArrowheads="1"/>
          </p:cNvSpPr>
          <p:nvPr/>
        </p:nvSpPr>
        <p:spPr bwMode="auto">
          <a:xfrm>
            <a:off x="7459041" y="3139596"/>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5" name="Line 27">
            <a:extLst>
              <a:ext uri="{FF2B5EF4-FFF2-40B4-BE49-F238E27FC236}">
                <a16:creationId xmlns:a16="http://schemas.microsoft.com/office/drawing/2014/main" id="{1214A244-868E-0875-7BDF-E94951578CF9}"/>
              </a:ext>
            </a:extLst>
          </p:cNvPr>
          <p:cNvSpPr>
            <a:spLocks noChangeShapeType="1"/>
          </p:cNvSpPr>
          <p:nvPr/>
        </p:nvSpPr>
        <p:spPr bwMode="auto">
          <a:xfrm>
            <a:off x="7855916" y="3782534"/>
            <a:ext cx="3540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xt Box 28">
            <a:extLst>
              <a:ext uri="{FF2B5EF4-FFF2-40B4-BE49-F238E27FC236}">
                <a16:creationId xmlns:a16="http://schemas.microsoft.com/office/drawing/2014/main" id="{75B0BB06-95AC-59A5-768A-6C089FF46237}"/>
              </a:ext>
            </a:extLst>
          </p:cNvPr>
          <p:cNvSpPr txBox="1">
            <a:spLocks noChangeArrowheads="1"/>
          </p:cNvSpPr>
          <p:nvPr/>
        </p:nvSpPr>
        <p:spPr bwMode="auto">
          <a:xfrm>
            <a:off x="6493113" y="3589815"/>
            <a:ext cx="1969956"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request file</a:t>
            </a:r>
          </a:p>
        </p:txBody>
      </p:sp>
      <p:sp>
        <p:nvSpPr>
          <p:cNvPr id="17" name="AutoShape 29">
            <a:extLst>
              <a:ext uri="{FF2B5EF4-FFF2-40B4-BE49-F238E27FC236}">
                <a16:creationId xmlns:a16="http://schemas.microsoft.com/office/drawing/2014/main" id="{66EBA206-98C1-FEBE-D7F4-7BF347EA1654}"/>
              </a:ext>
            </a:extLst>
          </p:cNvPr>
          <p:cNvSpPr>
            <a:spLocks/>
          </p:cNvSpPr>
          <p:nvPr/>
        </p:nvSpPr>
        <p:spPr bwMode="auto">
          <a:xfrm>
            <a:off x="7947991" y="3838096"/>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813EF5BB-D856-BE0F-2CAF-3C741B27E0C6}"/>
              </a:ext>
            </a:extLst>
          </p:cNvPr>
          <p:cNvSpPr txBox="1">
            <a:spLocks noChangeArrowheads="1"/>
          </p:cNvSpPr>
          <p:nvPr/>
        </p:nvSpPr>
        <p:spPr bwMode="auto">
          <a:xfrm>
            <a:off x="7478091" y="4061934"/>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9" name="Line 35">
            <a:extLst>
              <a:ext uri="{FF2B5EF4-FFF2-40B4-BE49-F238E27FC236}">
                <a16:creationId xmlns:a16="http://schemas.microsoft.com/office/drawing/2014/main" id="{F0370899-D41A-2700-89EF-3550AD4BD322}"/>
              </a:ext>
            </a:extLst>
          </p:cNvPr>
          <p:cNvSpPr>
            <a:spLocks noChangeShapeType="1"/>
          </p:cNvSpPr>
          <p:nvPr/>
        </p:nvSpPr>
        <p:spPr bwMode="auto">
          <a:xfrm flipH="1">
            <a:off x="7818988" y="4805006"/>
            <a:ext cx="361323" cy="2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Text Box 36">
            <a:extLst>
              <a:ext uri="{FF2B5EF4-FFF2-40B4-BE49-F238E27FC236}">
                <a16:creationId xmlns:a16="http://schemas.microsoft.com/office/drawing/2014/main" id="{A290468A-EBC7-20C0-4208-05AE917137AD}"/>
              </a:ext>
            </a:extLst>
          </p:cNvPr>
          <p:cNvSpPr txBox="1">
            <a:spLocks noChangeArrowheads="1"/>
          </p:cNvSpPr>
          <p:nvPr/>
        </p:nvSpPr>
        <p:spPr bwMode="auto">
          <a:xfrm>
            <a:off x="6405684" y="4617233"/>
            <a:ext cx="1647627"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 received</a:t>
            </a:r>
          </a:p>
        </p:txBody>
      </p:sp>
      <p:sp>
        <p:nvSpPr>
          <p:cNvPr id="21" name="Text Box 37">
            <a:extLst>
              <a:ext uri="{FF2B5EF4-FFF2-40B4-BE49-F238E27FC236}">
                <a16:creationId xmlns:a16="http://schemas.microsoft.com/office/drawing/2014/main" id="{A57D5055-A1A2-6A03-F22F-EDE84BB2744C}"/>
              </a:ext>
            </a:extLst>
          </p:cNvPr>
          <p:cNvSpPr txBox="1">
            <a:spLocks noChangeArrowheads="1"/>
          </p:cNvSpPr>
          <p:nvPr/>
        </p:nvSpPr>
        <p:spPr bwMode="auto">
          <a:xfrm>
            <a:off x="7971804" y="5517671"/>
            <a:ext cx="663964"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sp>
        <p:nvSpPr>
          <p:cNvPr id="22" name="Text Box 38">
            <a:extLst>
              <a:ext uri="{FF2B5EF4-FFF2-40B4-BE49-F238E27FC236}">
                <a16:creationId xmlns:a16="http://schemas.microsoft.com/office/drawing/2014/main" id="{C49C8350-2B94-FDA4-BE61-1EFC0DE3F2C2}"/>
              </a:ext>
            </a:extLst>
          </p:cNvPr>
          <p:cNvSpPr txBox="1">
            <a:spLocks noChangeArrowheads="1"/>
          </p:cNvSpPr>
          <p:nvPr/>
        </p:nvSpPr>
        <p:spPr bwMode="auto">
          <a:xfrm>
            <a:off x="9649791" y="5500209"/>
            <a:ext cx="6639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grpSp>
        <p:nvGrpSpPr>
          <p:cNvPr id="23" name="Group 43">
            <a:extLst>
              <a:ext uri="{FF2B5EF4-FFF2-40B4-BE49-F238E27FC236}">
                <a16:creationId xmlns:a16="http://schemas.microsoft.com/office/drawing/2014/main" id="{7928F3F8-F04D-F13F-C097-0202CBA0C618}"/>
              </a:ext>
            </a:extLst>
          </p:cNvPr>
          <p:cNvGrpSpPr>
            <a:grpSpLocks/>
          </p:cNvGrpSpPr>
          <p:nvPr/>
        </p:nvGrpSpPr>
        <p:grpSpPr bwMode="auto">
          <a:xfrm>
            <a:off x="9687891" y="1898171"/>
            <a:ext cx="423863" cy="684213"/>
            <a:chOff x="4140" y="429"/>
            <a:chExt cx="1425" cy="2396"/>
          </a:xfrm>
        </p:grpSpPr>
        <p:sp>
          <p:nvSpPr>
            <p:cNvPr id="24" name="Freeform 44">
              <a:extLst>
                <a:ext uri="{FF2B5EF4-FFF2-40B4-BE49-F238E27FC236}">
                  <a16:creationId xmlns:a16="http://schemas.microsoft.com/office/drawing/2014/main" id="{3E7A3711-4EAF-6823-2DCE-E8F76B497BDA}"/>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Rectangle 45">
              <a:extLst>
                <a:ext uri="{FF2B5EF4-FFF2-40B4-BE49-F238E27FC236}">
                  <a16:creationId xmlns:a16="http://schemas.microsoft.com/office/drawing/2014/main" id="{5541E772-AB5B-524E-9A32-ED4D9E95450F}"/>
                </a:ext>
              </a:extLst>
            </p:cNvPr>
            <p:cNvSpPr>
              <a:spLocks noChangeArrowheads="1"/>
            </p:cNvSpPr>
            <p:nvPr/>
          </p:nvSpPr>
          <p:spPr bwMode="auto">
            <a:xfrm>
              <a:off x="4204" y="429"/>
              <a:ext cx="1051" cy="2285"/>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6" name="Freeform 46">
              <a:extLst>
                <a:ext uri="{FF2B5EF4-FFF2-40B4-BE49-F238E27FC236}">
                  <a16:creationId xmlns:a16="http://schemas.microsoft.com/office/drawing/2014/main" id="{08648318-0E19-3680-0261-9A3D95CB2034}"/>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 name="Freeform 47">
              <a:extLst>
                <a:ext uri="{FF2B5EF4-FFF2-40B4-BE49-F238E27FC236}">
                  <a16:creationId xmlns:a16="http://schemas.microsoft.com/office/drawing/2014/main" id="{38DC11A5-EFF1-DF9B-3AB2-818BD67A3163}"/>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 name="Rectangle 48">
              <a:extLst>
                <a:ext uri="{FF2B5EF4-FFF2-40B4-BE49-F238E27FC236}">
                  <a16:creationId xmlns:a16="http://schemas.microsoft.com/office/drawing/2014/main" id="{81F5D996-8A86-1C9B-A1AD-6D0CF8895A7E}"/>
                </a:ext>
              </a:extLst>
            </p:cNvPr>
            <p:cNvSpPr>
              <a:spLocks noChangeArrowheads="1"/>
            </p:cNvSpPr>
            <p:nvPr/>
          </p:nvSpPr>
          <p:spPr bwMode="auto">
            <a:xfrm>
              <a:off x="4209" y="690"/>
              <a:ext cx="598"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29" name="Group 49">
              <a:extLst>
                <a:ext uri="{FF2B5EF4-FFF2-40B4-BE49-F238E27FC236}">
                  <a16:creationId xmlns:a16="http://schemas.microsoft.com/office/drawing/2014/main" id="{73BE7E58-C384-7361-7C2A-F98D8F3BFDB7}"/>
                </a:ext>
              </a:extLst>
            </p:cNvPr>
            <p:cNvGrpSpPr>
              <a:grpSpLocks/>
            </p:cNvGrpSpPr>
            <p:nvPr/>
          </p:nvGrpSpPr>
          <p:grpSpPr bwMode="auto">
            <a:xfrm>
              <a:off x="4749" y="668"/>
              <a:ext cx="581" cy="145"/>
              <a:chOff x="614" y="2568"/>
              <a:chExt cx="725" cy="139"/>
            </a:xfrm>
          </p:grpSpPr>
          <p:sp>
            <p:nvSpPr>
              <p:cNvPr id="54" name="AutoShape 50">
                <a:extLst>
                  <a:ext uri="{FF2B5EF4-FFF2-40B4-BE49-F238E27FC236}">
                    <a16:creationId xmlns:a16="http://schemas.microsoft.com/office/drawing/2014/main" id="{DAE8B957-0B14-1734-2A26-5FF34430BECF}"/>
                  </a:ext>
                </a:extLst>
              </p:cNvPr>
              <p:cNvSpPr>
                <a:spLocks noChangeArrowheads="1"/>
              </p:cNvSpPr>
              <p:nvPr/>
            </p:nvSpPr>
            <p:spPr bwMode="auto">
              <a:xfrm>
                <a:off x="613" y="2568"/>
                <a:ext cx="726"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5" name="AutoShape 51">
                <a:extLst>
                  <a:ext uri="{FF2B5EF4-FFF2-40B4-BE49-F238E27FC236}">
                    <a16:creationId xmlns:a16="http://schemas.microsoft.com/office/drawing/2014/main" id="{E446A7A5-DE29-B9EF-79B3-8EE659B9DCB6}"/>
                  </a:ext>
                </a:extLst>
              </p:cNvPr>
              <p:cNvSpPr>
                <a:spLocks noChangeArrowheads="1"/>
              </p:cNvSpPr>
              <p:nvPr/>
            </p:nvSpPr>
            <p:spPr bwMode="auto">
              <a:xfrm>
                <a:off x="627" y="2584"/>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0" name="Rectangle 52">
              <a:extLst>
                <a:ext uri="{FF2B5EF4-FFF2-40B4-BE49-F238E27FC236}">
                  <a16:creationId xmlns:a16="http://schemas.microsoft.com/office/drawing/2014/main" id="{95E76B8D-E83F-02F2-43F8-18ECBDC9F94D}"/>
                </a:ext>
              </a:extLst>
            </p:cNvPr>
            <p:cNvSpPr>
              <a:spLocks noChangeArrowheads="1"/>
            </p:cNvSpPr>
            <p:nvPr/>
          </p:nvSpPr>
          <p:spPr bwMode="auto">
            <a:xfrm>
              <a:off x="4225" y="1018"/>
              <a:ext cx="592"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1" name="Group 53">
              <a:extLst>
                <a:ext uri="{FF2B5EF4-FFF2-40B4-BE49-F238E27FC236}">
                  <a16:creationId xmlns:a16="http://schemas.microsoft.com/office/drawing/2014/main" id="{56B7B395-A509-66D8-B49F-50DF1F0232AA}"/>
                </a:ext>
              </a:extLst>
            </p:cNvPr>
            <p:cNvGrpSpPr>
              <a:grpSpLocks/>
            </p:cNvGrpSpPr>
            <p:nvPr/>
          </p:nvGrpSpPr>
          <p:grpSpPr bwMode="auto">
            <a:xfrm>
              <a:off x="4747" y="994"/>
              <a:ext cx="581" cy="134"/>
              <a:chOff x="614" y="2568"/>
              <a:chExt cx="725" cy="139"/>
            </a:xfrm>
          </p:grpSpPr>
          <p:sp>
            <p:nvSpPr>
              <p:cNvPr id="52" name="AutoShape 54">
                <a:extLst>
                  <a:ext uri="{FF2B5EF4-FFF2-40B4-BE49-F238E27FC236}">
                    <a16:creationId xmlns:a16="http://schemas.microsoft.com/office/drawing/2014/main" id="{85EF2E3E-4971-EB09-5421-272BCBC95037}"/>
                  </a:ext>
                </a:extLst>
              </p:cNvPr>
              <p:cNvSpPr>
                <a:spLocks noChangeArrowheads="1"/>
              </p:cNvSpPr>
              <p:nvPr/>
            </p:nvSpPr>
            <p:spPr bwMode="auto">
              <a:xfrm>
                <a:off x="616" y="2570"/>
                <a:ext cx="726"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3" name="AutoShape 55">
                <a:extLst>
                  <a:ext uri="{FF2B5EF4-FFF2-40B4-BE49-F238E27FC236}">
                    <a16:creationId xmlns:a16="http://schemas.microsoft.com/office/drawing/2014/main" id="{E4BA5C4E-9007-F256-AA5D-49C42450FDA0}"/>
                  </a:ext>
                </a:extLst>
              </p:cNvPr>
              <p:cNvSpPr>
                <a:spLocks noChangeArrowheads="1"/>
              </p:cNvSpPr>
              <p:nvPr/>
            </p:nvSpPr>
            <p:spPr bwMode="auto">
              <a:xfrm>
                <a:off x="629" y="2587"/>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2" name="Rectangle 56">
              <a:extLst>
                <a:ext uri="{FF2B5EF4-FFF2-40B4-BE49-F238E27FC236}">
                  <a16:creationId xmlns:a16="http://schemas.microsoft.com/office/drawing/2014/main" id="{C5A65A09-90E0-463C-D2C0-E0A8B37E90D2}"/>
                </a:ext>
              </a:extLst>
            </p:cNvPr>
            <p:cNvSpPr>
              <a:spLocks noChangeArrowheads="1"/>
            </p:cNvSpPr>
            <p:nvPr/>
          </p:nvSpPr>
          <p:spPr bwMode="auto">
            <a:xfrm>
              <a:off x="4215" y="1357"/>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3" name="Rectangle 57">
              <a:extLst>
                <a:ext uri="{FF2B5EF4-FFF2-40B4-BE49-F238E27FC236}">
                  <a16:creationId xmlns:a16="http://schemas.microsoft.com/office/drawing/2014/main" id="{BDEE0DD4-2FCA-6AD6-0A1C-B6784CD635BF}"/>
                </a:ext>
              </a:extLst>
            </p:cNvPr>
            <p:cNvSpPr>
              <a:spLocks noChangeArrowheads="1"/>
            </p:cNvSpPr>
            <p:nvPr/>
          </p:nvSpPr>
          <p:spPr bwMode="auto">
            <a:xfrm>
              <a:off x="4225" y="1658"/>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4" name="Group 58">
              <a:extLst>
                <a:ext uri="{FF2B5EF4-FFF2-40B4-BE49-F238E27FC236}">
                  <a16:creationId xmlns:a16="http://schemas.microsoft.com/office/drawing/2014/main" id="{177C6CB1-4BD0-F8FF-029F-16D0EA83F778}"/>
                </a:ext>
              </a:extLst>
            </p:cNvPr>
            <p:cNvGrpSpPr>
              <a:grpSpLocks/>
            </p:cNvGrpSpPr>
            <p:nvPr/>
          </p:nvGrpSpPr>
          <p:grpSpPr bwMode="auto">
            <a:xfrm>
              <a:off x="4735" y="1627"/>
              <a:ext cx="582" cy="151"/>
              <a:chOff x="614" y="2568"/>
              <a:chExt cx="725" cy="139"/>
            </a:xfrm>
          </p:grpSpPr>
          <p:sp>
            <p:nvSpPr>
              <p:cNvPr id="50" name="AutoShape 59">
                <a:extLst>
                  <a:ext uri="{FF2B5EF4-FFF2-40B4-BE49-F238E27FC236}">
                    <a16:creationId xmlns:a16="http://schemas.microsoft.com/office/drawing/2014/main" id="{A7C819DC-5C27-8BC4-53EA-F96D841D2FD0}"/>
                  </a:ext>
                </a:extLst>
              </p:cNvPr>
              <p:cNvSpPr>
                <a:spLocks noChangeArrowheads="1"/>
              </p:cNvSpPr>
              <p:nvPr/>
            </p:nvSpPr>
            <p:spPr bwMode="auto">
              <a:xfrm>
                <a:off x="611" y="2581"/>
                <a:ext cx="731" cy="12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1" name="AutoShape 60">
                <a:extLst>
                  <a:ext uri="{FF2B5EF4-FFF2-40B4-BE49-F238E27FC236}">
                    <a16:creationId xmlns:a16="http://schemas.microsoft.com/office/drawing/2014/main" id="{34B8274E-0A78-93F1-2640-AB906D65B8D8}"/>
                  </a:ext>
                </a:extLst>
              </p:cNvPr>
              <p:cNvSpPr>
                <a:spLocks noChangeArrowheads="1"/>
              </p:cNvSpPr>
              <p:nvPr/>
            </p:nvSpPr>
            <p:spPr bwMode="auto">
              <a:xfrm>
                <a:off x="624" y="2586"/>
                <a:ext cx="698"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5" name="Freeform 61">
              <a:extLst>
                <a:ext uri="{FF2B5EF4-FFF2-40B4-BE49-F238E27FC236}">
                  <a16:creationId xmlns:a16="http://schemas.microsoft.com/office/drawing/2014/main" id="{ADD5F15B-971C-0AA3-81EF-7D970E53584B}"/>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36" name="Group 62">
              <a:extLst>
                <a:ext uri="{FF2B5EF4-FFF2-40B4-BE49-F238E27FC236}">
                  <a16:creationId xmlns:a16="http://schemas.microsoft.com/office/drawing/2014/main" id="{28B55D82-F82F-6153-C6D1-207544E3856A}"/>
                </a:ext>
              </a:extLst>
            </p:cNvPr>
            <p:cNvGrpSpPr>
              <a:grpSpLocks/>
            </p:cNvGrpSpPr>
            <p:nvPr/>
          </p:nvGrpSpPr>
          <p:grpSpPr bwMode="auto">
            <a:xfrm>
              <a:off x="4739" y="1327"/>
              <a:ext cx="582" cy="139"/>
              <a:chOff x="614" y="2568"/>
              <a:chExt cx="725" cy="139"/>
            </a:xfrm>
          </p:grpSpPr>
          <p:sp>
            <p:nvSpPr>
              <p:cNvPr id="48" name="AutoShape 63">
                <a:extLst>
                  <a:ext uri="{FF2B5EF4-FFF2-40B4-BE49-F238E27FC236}">
                    <a16:creationId xmlns:a16="http://schemas.microsoft.com/office/drawing/2014/main" id="{9560E271-CFCE-B866-25F5-AA2522C51C0B}"/>
                  </a:ext>
                </a:extLst>
              </p:cNvPr>
              <p:cNvSpPr>
                <a:spLocks noChangeArrowheads="1"/>
              </p:cNvSpPr>
              <p:nvPr/>
            </p:nvSpPr>
            <p:spPr bwMode="auto">
              <a:xfrm>
                <a:off x="612" y="2576"/>
                <a:ext cx="725"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9" name="AutoShape 64">
                <a:extLst>
                  <a:ext uri="{FF2B5EF4-FFF2-40B4-BE49-F238E27FC236}">
                    <a16:creationId xmlns:a16="http://schemas.microsoft.com/office/drawing/2014/main" id="{BD601592-8B90-C474-7799-EAB36A84FA12}"/>
                  </a:ext>
                </a:extLst>
              </p:cNvPr>
              <p:cNvSpPr>
                <a:spLocks noChangeArrowheads="1"/>
              </p:cNvSpPr>
              <p:nvPr/>
            </p:nvSpPr>
            <p:spPr bwMode="auto">
              <a:xfrm>
                <a:off x="626" y="2587"/>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7" name="Rectangle 65">
              <a:extLst>
                <a:ext uri="{FF2B5EF4-FFF2-40B4-BE49-F238E27FC236}">
                  <a16:creationId xmlns:a16="http://schemas.microsoft.com/office/drawing/2014/main" id="{37F801FA-39E7-933B-52F7-BB517DEB7A26}"/>
                </a:ext>
              </a:extLst>
            </p:cNvPr>
            <p:cNvSpPr>
              <a:spLocks noChangeArrowheads="1"/>
            </p:cNvSpPr>
            <p:nvPr/>
          </p:nvSpPr>
          <p:spPr bwMode="auto">
            <a:xfrm>
              <a:off x="5250" y="429"/>
              <a:ext cx="69" cy="2290"/>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8" name="Freeform 66">
              <a:extLst>
                <a:ext uri="{FF2B5EF4-FFF2-40B4-BE49-F238E27FC236}">
                  <a16:creationId xmlns:a16="http://schemas.microsoft.com/office/drawing/2014/main" id="{9089B5DC-85A7-6D28-4B35-AE111FF6B456}"/>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Freeform 67">
              <a:extLst>
                <a:ext uri="{FF2B5EF4-FFF2-40B4-BE49-F238E27FC236}">
                  <a16:creationId xmlns:a16="http://schemas.microsoft.com/office/drawing/2014/main" id="{91BB924E-EEE9-D3F9-F62F-6F69FC13BC10}"/>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0" name="Oval 68">
              <a:extLst>
                <a:ext uri="{FF2B5EF4-FFF2-40B4-BE49-F238E27FC236}">
                  <a16:creationId xmlns:a16="http://schemas.microsoft.com/office/drawing/2014/main" id="{EE707821-C41B-2955-22F4-08B33A94730B}"/>
                </a:ext>
              </a:extLst>
            </p:cNvPr>
            <p:cNvSpPr>
              <a:spLocks noChangeArrowheads="1"/>
            </p:cNvSpPr>
            <p:nvPr/>
          </p:nvSpPr>
          <p:spPr bwMode="auto">
            <a:xfrm>
              <a:off x="5517" y="2614"/>
              <a:ext cx="48"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1" name="Freeform 69">
              <a:extLst>
                <a:ext uri="{FF2B5EF4-FFF2-40B4-BE49-F238E27FC236}">
                  <a16:creationId xmlns:a16="http://schemas.microsoft.com/office/drawing/2014/main" id="{B668929F-2BA4-C0E8-60E3-13986C2DC8A7}"/>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2" name="AutoShape 70">
              <a:extLst>
                <a:ext uri="{FF2B5EF4-FFF2-40B4-BE49-F238E27FC236}">
                  <a16:creationId xmlns:a16="http://schemas.microsoft.com/office/drawing/2014/main" id="{A8B1DE21-31DA-B463-BEC9-6A40C58935AE}"/>
                </a:ext>
              </a:extLst>
            </p:cNvPr>
            <p:cNvSpPr>
              <a:spLocks noChangeArrowheads="1"/>
            </p:cNvSpPr>
            <p:nvPr/>
          </p:nvSpPr>
          <p:spPr bwMode="auto">
            <a:xfrm>
              <a:off x="4140" y="2680"/>
              <a:ext cx="1201" cy="145"/>
            </a:xfrm>
            <a:prstGeom prst="roundRect">
              <a:avLst>
                <a:gd name="adj" fmla="val 50000"/>
              </a:avLst>
            </a:prstGeom>
            <a:solidFill>
              <a:srgbClr val="DDDDDD"/>
            </a:soli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3" name="AutoShape 71">
              <a:extLst>
                <a:ext uri="{FF2B5EF4-FFF2-40B4-BE49-F238E27FC236}">
                  <a16:creationId xmlns:a16="http://schemas.microsoft.com/office/drawing/2014/main" id="{B22F9DEC-DBD8-3146-CB48-F72F768EBA86}"/>
                </a:ext>
              </a:extLst>
            </p:cNvPr>
            <p:cNvSpPr>
              <a:spLocks noChangeArrowheads="1"/>
            </p:cNvSpPr>
            <p:nvPr/>
          </p:nvSpPr>
          <p:spPr bwMode="auto">
            <a:xfrm>
              <a:off x="4204" y="2708"/>
              <a:ext cx="1073"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4" name="Oval 72">
              <a:extLst>
                <a:ext uri="{FF2B5EF4-FFF2-40B4-BE49-F238E27FC236}">
                  <a16:creationId xmlns:a16="http://schemas.microsoft.com/office/drawing/2014/main" id="{79FD1A85-CCDE-BB86-02BC-8AD8A2F10F1D}"/>
                </a:ext>
              </a:extLst>
            </p:cNvPr>
            <p:cNvSpPr>
              <a:spLocks noChangeArrowheads="1"/>
            </p:cNvSpPr>
            <p:nvPr/>
          </p:nvSpPr>
          <p:spPr bwMode="auto">
            <a:xfrm>
              <a:off x="4305" y="2380"/>
              <a:ext cx="160" cy="145"/>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5" name="Oval 73">
              <a:extLst>
                <a:ext uri="{FF2B5EF4-FFF2-40B4-BE49-F238E27FC236}">
                  <a16:creationId xmlns:a16="http://schemas.microsoft.com/office/drawing/2014/main" id="{BC62CDD0-7449-0BD9-7317-1270B1603D65}"/>
                </a:ext>
              </a:extLst>
            </p:cNvPr>
            <p:cNvSpPr>
              <a:spLocks noChangeArrowheads="1"/>
            </p:cNvSpPr>
            <p:nvPr/>
          </p:nvSpPr>
          <p:spPr bwMode="auto">
            <a:xfrm>
              <a:off x="4487" y="2386"/>
              <a:ext cx="160" cy="139"/>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400" b="0" i="0" u="none" strike="noStrike" kern="1200" cap="none" spc="0" normalizeH="0" baseline="0" noProof="0" dirty="0">
                <a:ln>
                  <a:noFill/>
                </a:ln>
                <a:solidFill>
                  <a:srgbClr val="FF0000"/>
                </a:solidFill>
                <a:effectLst/>
                <a:uLnTx/>
                <a:uFillTx/>
                <a:latin typeface="Calibri"/>
                <a:ea typeface="ＭＳ Ｐゴシック" panose="020B0600070205080204" pitchFamily="34" charset="-128"/>
                <a:cs typeface="Arial" panose="020B0604020202020204" pitchFamily="34" charset="0"/>
              </a:endParaRPr>
            </a:p>
          </p:txBody>
        </p:sp>
        <p:sp>
          <p:nvSpPr>
            <p:cNvPr id="46" name="Oval 74">
              <a:extLst>
                <a:ext uri="{FF2B5EF4-FFF2-40B4-BE49-F238E27FC236}">
                  <a16:creationId xmlns:a16="http://schemas.microsoft.com/office/drawing/2014/main" id="{3C36216D-DA32-7C0E-8DBB-DA2D2EDAEABA}"/>
                </a:ext>
              </a:extLst>
            </p:cNvPr>
            <p:cNvSpPr>
              <a:spLocks noChangeArrowheads="1"/>
            </p:cNvSpPr>
            <p:nvPr/>
          </p:nvSpPr>
          <p:spPr bwMode="auto">
            <a:xfrm>
              <a:off x="4663" y="2380"/>
              <a:ext cx="155"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7" name="Rectangle 75">
              <a:extLst>
                <a:ext uri="{FF2B5EF4-FFF2-40B4-BE49-F238E27FC236}">
                  <a16:creationId xmlns:a16="http://schemas.microsoft.com/office/drawing/2014/main" id="{CCEBDF0A-F696-9212-5DAA-90B356796139}"/>
                </a:ext>
              </a:extLst>
            </p:cNvPr>
            <p:cNvSpPr>
              <a:spLocks noChangeArrowheads="1"/>
            </p:cNvSpPr>
            <p:nvPr/>
          </p:nvSpPr>
          <p:spPr bwMode="auto">
            <a:xfrm>
              <a:off x="5063" y="1835"/>
              <a:ext cx="85" cy="762"/>
            </a:xfrm>
            <a:prstGeom prst="rect">
              <a:avLst/>
            </a:prstGeom>
            <a:solidFill>
              <a:srgbClr val="292929"/>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grpSp>
        <p:nvGrpSpPr>
          <p:cNvPr id="56" name="Group 76">
            <a:extLst>
              <a:ext uri="{FF2B5EF4-FFF2-40B4-BE49-F238E27FC236}">
                <a16:creationId xmlns:a16="http://schemas.microsoft.com/office/drawing/2014/main" id="{8FB70E56-7DFD-D6BF-4D2A-FC0C4BA4A0C7}"/>
              </a:ext>
            </a:extLst>
          </p:cNvPr>
          <p:cNvGrpSpPr>
            <a:grpSpLocks/>
          </p:cNvGrpSpPr>
          <p:nvPr/>
        </p:nvGrpSpPr>
        <p:grpSpPr bwMode="auto">
          <a:xfrm>
            <a:off x="7686054" y="1920396"/>
            <a:ext cx="698500" cy="709613"/>
            <a:chOff x="-44" y="1473"/>
            <a:chExt cx="981" cy="1105"/>
          </a:xfrm>
        </p:grpSpPr>
        <p:pic>
          <p:nvPicPr>
            <p:cNvPr id="57" name="Picture 77" descr="desktop_computer_stylized_medium">
              <a:extLst>
                <a:ext uri="{FF2B5EF4-FFF2-40B4-BE49-F238E27FC236}">
                  <a16:creationId xmlns:a16="http://schemas.microsoft.com/office/drawing/2014/main" id="{B8737568-11D0-BCEC-30B7-248CE8F145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Freeform 78">
              <a:extLst>
                <a:ext uri="{FF2B5EF4-FFF2-40B4-BE49-F238E27FC236}">
                  <a16:creationId xmlns:a16="http://schemas.microsoft.com/office/drawing/2014/main" id="{68394907-CDA0-6A2B-65BB-05C8AFA35DC6}"/>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59" name="Freeform 1">
            <a:extLst>
              <a:ext uri="{FF2B5EF4-FFF2-40B4-BE49-F238E27FC236}">
                <a16:creationId xmlns:a16="http://schemas.microsoft.com/office/drawing/2014/main" id="{0A609FD2-CF93-41AF-B5E3-621E9BA8ED30}"/>
              </a:ext>
            </a:extLst>
          </p:cNvPr>
          <p:cNvSpPr/>
          <p:nvPr/>
        </p:nvSpPr>
        <p:spPr>
          <a:xfrm>
            <a:off x="8188984" y="4246818"/>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0" name="AutoShape 21">
            <a:extLst>
              <a:ext uri="{FF2B5EF4-FFF2-40B4-BE49-F238E27FC236}">
                <a16:creationId xmlns:a16="http://schemas.microsoft.com/office/drawing/2014/main" id="{9E64B32C-CF45-D707-FE52-2FAA7A7AC43C}"/>
              </a:ext>
            </a:extLst>
          </p:cNvPr>
          <p:cNvSpPr>
            <a:spLocks/>
          </p:cNvSpPr>
          <p:nvPr/>
        </p:nvSpPr>
        <p:spPr bwMode="auto">
          <a:xfrm flipH="1" flipV="1">
            <a:off x="8069711" y="4643267"/>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61" name="TextBox 28">
            <a:extLst>
              <a:ext uri="{FF2B5EF4-FFF2-40B4-BE49-F238E27FC236}">
                <a16:creationId xmlns:a16="http://schemas.microsoft.com/office/drawing/2014/main" id="{98627FBE-38D8-8628-F451-6B9B93B33467}"/>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mc:AlternateContent xmlns:mc="http://schemas.openxmlformats.org/markup-compatibility/2006" xmlns:p14="http://schemas.microsoft.com/office/powerpoint/2010/main">
        <mc:Choice Requires="p14">
          <p:contentPart p14:bwMode="auto" r:id="rId3">
            <p14:nvContentPartPr>
              <p14:cNvPr id="62" name="Ink 61">
                <a:extLst>
                  <a:ext uri="{FF2B5EF4-FFF2-40B4-BE49-F238E27FC236}">
                    <a16:creationId xmlns:a16="http://schemas.microsoft.com/office/drawing/2014/main" id="{AE6C801A-158B-862A-1075-268555CABB9E}"/>
                  </a:ext>
                </a:extLst>
              </p14:cNvPr>
              <p14:cNvContentPartPr/>
              <p14:nvPr/>
            </p14:nvContentPartPr>
            <p14:xfrm>
              <a:off x="8144640" y="3791520"/>
              <a:ext cx="1764000" cy="506520"/>
            </p14:xfrm>
          </p:contentPart>
        </mc:Choice>
        <mc:Fallback xmlns="">
          <p:pic>
            <p:nvPicPr>
              <p:cNvPr id="62" name="Ink 61">
                <a:extLst>
                  <a:ext uri="{FF2B5EF4-FFF2-40B4-BE49-F238E27FC236}">
                    <a16:creationId xmlns:a16="http://schemas.microsoft.com/office/drawing/2014/main" id="{AE6C801A-158B-862A-1075-268555CABB9E}"/>
                  </a:ext>
                </a:extLst>
              </p:cNvPr>
              <p:cNvPicPr/>
              <p:nvPr/>
            </p:nvPicPr>
            <p:blipFill>
              <a:blip r:embed="rId4"/>
              <a:stretch>
                <a:fillRect/>
              </a:stretch>
            </p:blipFill>
            <p:spPr>
              <a:xfrm>
                <a:off x="8135280" y="3782160"/>
                <a:ext cx="1782720" cy="525240"/>
              </a:xfrm>
              <a:prstGeom prst="rect">
                <a:avLst/>
              </a:prstGeom>
            </p:spPr>
          </p:pic>
        </mc:Fallback>
      </mc:AlternateContent>
    </p:spTree>
    <p:extLst>
      <p:ext uri="{BB962C8B-B14F-4D97-AF65-F5344CB8AC3E}">
        <p14:creationId xmlns:p14="http://schemas.microsoft.com/office/powerpoint/2010/main" val="658951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0D031-EBF8-A1C4-9574-0EDFB7FDD521}"/>
              </a:ext>
            </a:extLst>
          </p:cNvPr>
          <p:cNvSpPr>
            <a:spLocks noGrp="1"/>
          </p:cNvSpPr>
          <p:nvPr>
            <p:ph type="title"/>
          </p:nvPr>
        </p:nvSpPr>
        <p:spPr/>
        <p:txBody>
          <a:bodyPr/>
          <a:lstStyle/>
          <a:p>
            <a:r>
              <a:rPr lang="en-IN" dirty="0"/>
              <a:t>Round-trip time(RTT)</a:t>
            </a:r>
          </a:p>
        </p:txBody>
      </p:sp>
      <p:sp>
        <p:nvSpPr>
          <p:cNvPr id="3" name="Content Placeholder 2">
            <a:extLst>
              <a:ext uri="{FF2B5EF4-FFF2-40B4-BE49-F238E27FC236}">
                <a16:creationId xmlns:a16="http://schemas.microsoft.com/office/drawing/2014/main" id="{D0EB2744-273A-0000-F346-D3E781AFBD9A}"/>
              </a:ext>
            </a:extLst>
          </p:cNvPr>
          <p:cNvSpPr>
            <a:spLocks noGrp="1"/>
          </p:cNvSpPr>
          <p:nvPr>
            <p:ph idx="1"/>
          </p:nvPr>
        </p:nvSpPr>
        <p:spPr/>
        <p:txBody>
          <a:bodyPr/>
          <a:lstStyle/>
          <a:p>
            <a:r>
              <a:rPr lang="en-US" dirty="0"/>
              <a:t>RTT is the time for a small packet to travel from client to server and come back. It includes propagation delay, queuing delay, processing delay, etc.</a:t>
            </a:r>
            <a:endParaRPr lang="en-US" dirty="0">
              <a:effectLst/>
            </a:endParaRPr>
          </a:p>
          <a:p>
            <a:endParaRPr lang="en-IN" dirty="0"/>
          </a:p>
        </p:txBody>
      </p:sp>
    </p:spTree>
    <p:extLst>
      <p:ext uri="{BB962C8B-B14F-4D97-AF65-F5344CB8AC3E}">
        <p14:creationId xmlns:p14="http://schemas.microsoft.com/office/powerpoint/2010/main" val="925697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F1D06-452C-0F40-4AEF-DE958F7D4D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24959-93D6-C30D-ED3B-3DE159CDC48E}"/>
              </a:ext>
            </a:extLst>
          </p:cNvPr>
          <p:cNvSpPr>
            <a:spLocks noGrp="1"/>
          </p:cNvSpPr>
          <p:nvPr>
            <p:ph type="title"/>
          </p:nvPr>
        </p:nvSpPr>
        <p:spPr/>
        <p:txBody>
          <a:bodyPr/>
          <a:lstStyle/>
          <a:p>
            <a:r>
              <a:rPr lang="en-IN" dirty="0"/>
              <a:t>Packetization</a:t>
            </a:r>
          </a:p>
        </p:txBody>
      </p:sp>
      <p:sp>
        <p:nvSpPr>
          <p:cNvPr id="4" name="Rectangle 3">
            <a:extLst>
              <a:ext uri="{FF2B5EF4-FFF2-40B4-BE49-F238E27FC236}">
                <a16:creationId xmlns:a16="http://schemas.microsoft.com/office/drawing/2014/main" id="{58318D1D-8671-69C0-B1E1-3509AADC507D}"/>
              </a:ext>
            </a:extLst>
          </p:cNvPr>
          <p:cNvSpPr/>
          <p:nvPr/>
        </p:nvSpPr>
        <p:spPr>
          <a:xfrm>
            <a:off x="1219200" y="2296885"/>
            <a:ext cx="1066800" cy="5660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Rectangle 4">
            <a:extLst>
              <a:ext uri="{FF2B5EF4-FFF2-40B4-BE49-F238E27FC236}">
                <a16:creationId xmlns:a16="http://schemas.microsoft.com/office/drawing/2014/main" id="{13CE2660-EAC2-E91D-F7BC-4C51974B89BF}"/>
              </a:ext>
            </a:extLst>
          </p:cNvPr>
          <p:cNvSpPr/>
          <p:nvPr/>
        </p:nvSpPr>
        <p:spPr>
          <a:xfrm>
            <a:off x="9274620" y="2198915"/>
            <a:ext cx="1066800" cy="5660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Hexagon 5">
            <a:extLst>
              <a:ext uri="{FF2B5EF4-FFF2-40B4-BE49-F238E27FC236}">
                <a16:creationId xmlns:a16="http://schemas.microsoft.com/office/drawing/2014/main" id="{C2B58474-02D8-C0A4-A1DA-E3786D92B72F}"/>
              </a:ext>
            </a:extLst>
          </p:cNvPr>
          <p:cNvSpPr/>
          <p:nvPr/>
        </p:nvSpPr>
        <p:spPr>
          <a:xfrm>
            <a:off x="4071257" y="2198915"/>
            <a:ext cx="936172" cy="66402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G1</a:t>
            </a:r>
          </a:p>
        </p:txBody>
      </p:sp>
      <p:sp>
        <p:nvSpPr>
          <p:cNvPr id="8" name="Hexagon 7">
            <a:extLst>
              <a:ext uri="{FF2B5EF4-FFF2-40B4-BE49-F238E27FC236}">
                <a16:creationId xmlns:a16="http://schemas.microsoft.com/office/drawing/2014/main" id="{9467AA46-B6BC-785C-9D7F-05B5507FC2B3}"/>
              </a:ext>
            </a:extLst>
          </p:cNvPr>
          <p:cNvSpPr/>
          <p:nvPr/>
        </p:nvSpPr>
        <p:spPr>
          <a:xfrm>
            <a:off x="6672941" y="2220687"/>
            <a:ext cx="936172" cy="66402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G2</a:t>
            </a:r>
          </a:p>
        </p:txBody>
      </p:sp>
      <p:cxnSp>
        <p:nvCxnSpPr>
          <p:cNvPr id="10" name="Straight Connector 9">
            <a:extLst>
              <a:ext uri="{FF2B5EF4-FFF2-40B4-BE49-F238E27FC236}">
                <a16:creationId xmlns:a16="http://schemas.microsoft.com/office/drawing/2014/main" id="{B767E1CA-5BA3-0149-A29D-FDD73C659F39}"/>
              </a:ext>
            </a:extLst>
          </p:cNvPr>
          <p:cNvCxnSpPr>
            <a:stCxn id="4" idx="3"/>
            <a:endCxn id="6" idx="3"/>
          </p:cNvCxnSpPr>
          <p:nvPr/>
        </p:nvCxnSpPr>
        <p:spPr>
          <a:xfrm flipV="1">
            <a:off x="2286000" y="2530929"/>
            <a:ext cx="1785257" cy="48985"/>
          </a:xfrm>
          <a:prstGeom prst="line">
            <a:avLst/>
          </a:prstGeom>
          <a:ln w="38100"/>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5B92B25A-ADA6-420A-D486-CAB4D47D71FD}"/>
              </a:ext>
            </a:extLst>
          </p:cNvPr>
          <p:cNvCxnSpPr>
            <a:stCxn id="6" idx="0"/>
            <a:endCxn id="8" idx="3"/>
          </p:cNvCxnSpPr>
          <p:nvPr/>
        </p:nvCxnSpPr>
        <p:spPr>
          <a:xfrm>
            <a:off x="5007429" y="2530929"/>
            <a:ext cx="1665512" cy="21772"/>
          </a:xfrm>
          <a:prstGeom prst="line">
            <a:avLst/>
          </a:prstGeom>
          <a:ln w="38100"/>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3B7B4DD1-0A65-2937-7008-AC14353E333D}"/>
              </a:ext>
            </a:extLst>
          </p:cNvPr>
          <p:cNvCxnSpPr>
            <a:stCxn id="8" idx="0"/>
            <a:endCxn id="5" idx="1"/>
          </p:cNvCxnSpPr>
          <p:nvPr/>
        </p:nvCxnSpPr>
        <p:spPr>
          <a:xfrm flipV="1">
            <a:off x="7609113" y="2481944"/>
            <a:ext cx="1665507" cy="70757"/>
          </a:xfrm>
          <a:prstGeom prst="line">
            <a:avLst/>
          </a:prstGeom>
          <a:ln w="38100"/>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20F97ABB-1434-A02D-A862-6587C2355685}"/>
              </a:ext>
            </a:extLst>
          </p:cNvPr>
          <p:cNvSpPr txBox="1"/>
          <p:nvPr/>
        </p:nvSpPr>
        <p:spPr>
          <a:xfrm>
            <a:off x="2677886" y="1981200"/>
            <a:ext cx="936172" cy="369332"/>
          </a:xfrm>
          <a:prstGeom prst="rect">
            <a:avLst/>
          </a:prstGeom>
          <a:noFill/>
        </p:spPr>
        <p:txBody>
          <a:bodyPr wrap="square" rtlCol="0">
            <a:spAutoFit/>
          </a:bodyPr>
          <a:lstStyle/>
          <a:p>
            <a:r>
              <a:rPr lang="en-IN" dirty="0"/>
              <a:t>1 Mbps</a:t>
            </a:r>
          </a:p>
        </p:txBody>
      </p:sp>
      <p:sp>
        <p:nvSpPr>
          <p:cNvPr id="16" name="TextBox 15">
            <a:extLst>
              <a:ext uri="{FF2B5EF4-FFF2-40B4-BE49-F238E27FC236}">
                <a16:creationId xmlns:a16="http://schemas.microsoft.com/office/drawing/2014/main" id="{9B59B5E2-F7EF-6699-4594-5A6E12844525}"/>
              </a:ext>
            </a:extLst>
          </p:cNvPr>
          <p:cNvSpPr txBox="1"/>
          <p:nvPr/>
        </p:nvSpPr>
        <p:spPr>
          <a:xfrm>
            <a:off x="5290456" y="2079170"/>
            <a:ext cx="936172" cy="369332"/>
          </a:xfrm>
          <a:prstGeom prst="rect">
            <a:avLst/>
          </a:prstGeom>
          <a:noFill/>
        </p:spPr>
        <p:txBody>
          <a:bodyPr wrap="square" rtlCol="0">
            <a:spAutoFit/>
          </a:bodyPr>
          <a:lstStyle/>
          <a:p>
            <a:r>
              <a:rPr lang="en-IN" dirty="0"/>
              <a:t>1 Mbps</a:t>
            </a:r>
          </a:p>
        </p:txBody>
      </p:sp>
      <p:sp>
        <p:nvSpPr>
          <p:cNvPr id="17" name="TextBox 16">
            <a:extLst>
              <a:ext uri="{FF2B5EF4-FFF2-40B4-BE49-F238E27FC236}">
                <a16:creationId xmlns:a16="http://schemas.microsoft.com/office/drawing/2014/main" id="{72660A56-5A73-2420-CE9D-92789D416C39}"/>
              </a:ext>
            </a:extLst>
          </p:cNvPr>
          <p:cNvSpPr txBox="1"/>
          <p:nvPr/>
        </p:nvSpPr>
        <p:spPr>
          <a:xfrm>
            <a:off x="7794169" y="2122713"/>
            <a:ext cx="936172" cy="369332"/>
          </a:xfrm>
          <a:prstGeom prst="rect">
            <a:avLst/>
          </a:prstGeom>
          <a:noFill/>
        </p:spPr>
        <p:txBody>
          <a:bodyPr wrap="square" rtlCol="0">
            <a:spAutoFit/>
          </a:bodyPr>
          <a:lstStyle/>
          <a:p>
            <a:r>
              <a:rPr lang="en-IN" dirty="0"/>
              <a:t>1 Mbps</a:t>
            </a:r>
          </a:p>
        </p:txBody>
      </p:sp>
      <p:sp>
        <p:nvSpPr>
          <p:cNvPr id="18" name="TextBox 17">
            <a:extLst>
              <a:ext uri="{FF2B5EF4-FFF2-40B4-BE49-F238E27FC236}">
                <a16:creationId xmlns:a16="http://schemas.microsoft.com/office/drawing/2014/main" id="{11BB2484-8693-D72F-392E-94A5310207B6}"/>
              </a:ext>
            </a:extLst>
          </p:cNvPr>
          <p:cNvSpPr txBox="1"/>
          <p:nvPr/>
        </p:nvSpPr>
        <p:spPr>
          <a:xfrm>
            <a:off x="1153887" y="3385456"/>
            <a:ext cx="9285513" cy="2308324"/>
          </a:xfrm>
          <a:prstGeom prst="rect">
            <a:avLst/>
          </a:prstGeom>
          <a:noFill/>
        </p:spPr>
        <p:txBody>
          <a:bodyPr wrap="square" rtlCol="0">
            <a:spAutoFit/>
          </a:bodyPr>
          <a:lstStyle/>
          <a:p>
            <a:r>
              <a:rPr lang="en-IN" dirty="0"/>
              <a:t>packet size = 100 </a:t>
            </a:r>
            <a:r>
              <a:rPr lang="en-IN" dirty="0" err="1"/>
              <a:t>Kb</a:t>
            </a:r>
            <a:endParaRPr lang="en-IN" dirty="0"/>
          </a:p>
          <a:p>
            <a:r>
              <a:rPr lang="en-IN" dirty="0"/>
              <a:t>A sends back-to-back 10 packets to B</a:t>
            </a:r>
          </a:p>
          <a:p>
            <a:r>
              <a:rPr lang="en-IN" dirty="0"/>
              <a:t>Assuming transmission delay is the only delay</a:t>
            </a:r>
          </a:p>
          <a:p>
            <a:r>
              <a:rPr lang="en-IN" dirty="0"/>
              <a:t>The first packet will arrive at B after </a:t>
            </a:r>
          </a:p>
          <a:p>
            <a:r>
              <a:rPr lang="en-IN" dirty="0"/>
              <a:t>The second packet will arrive at B after </a:t>
            </a:r>
          </a:p>
          <a:p>
            <a:r>
              <a:rPr lang="en-IN" dirty="0"/>
              <a:t>…</a:t>
            </a:r>
          </a:p>
          <a:p>
            <a:r>
              <a:rPr lang="en-IN" dirty="0"/>
              <a:t>The 10</a:t>
            </a:r>
            <a:r>
              <a:rPr lang="en-IN" baseline="30000" dirty="0"/>
              <a:t>th</a:t>
            </a:r>
            <a:r>
              <a:rPr lang="en-IN" dirty="0"/>
              <a:t> packet will arrive at B after </a:t>
            </a:r>
          </a:p>
          <a:p>
            <a:endParaRPr lang="en-IN" dirty="0"/>
          </a:p>
        </p:txBody>
      </p:sp>
    </p:spTree>
    <p:extLst>
      <p:ext uri="{BB962C8B-B14F-4D97-AF65-F5344CB8AC3E}">
        <p14:creationId xmlns:p14="http://schemas.microsoft.com/office/powerpoint/2010/main" val="2066099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5A1EA-04D8-E827-268F-D45C53C5F3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12430-6EB6-91EF-1941-830B1FF75D98}"/>
              </a:ext>
            </a:extLst>
          </p:cNvPr>
          <p:cNvSpPr>
            <a:spLocks noGrp="1"/>
          </p:cNvSpPr>
          <p:nvPr>
            <p:ph type="title"/>
          </p:nvPr>
        </p:nvSpPr>
        <p:spPr/>
        <p:txBody>
          <a:bodyPr/>
          <a:lstStyle/>
          <a:p>
            <a:r>
              <a:rPr lang="en-IN" dirty="0"/>
              <a:t>Packetization</a:t>
            </a:r>
          </a:p>
        </p:txBody>
      </p:sp>
      <p:sp>
        <p:nvSpPr>
          <p:cNvPr id="4" name="Rectangle 3">
            <a:extLst>
              <a:ext uri="{FF2B5EF4-FFF2-40B4-BE49-F238E27FC236}">
                <a16:creationId xmlns:a16="http://schemas.microsoft.com/office/drawing/2014/main" id="{F2EECCFA-1AE3-EBB9-1549-24E464F5406E}"/>
              </a:ext>
            </a:extLst>
          </p:cNvPr>
          <p:cNvSpPr/>
          <p:nvPr/>
        </p:nvSpPr>
        <p:spPr>
          <a:xfrm>
            <a:off x="1219200" y="2296885"/>
            <a:ext cx="1066800" cy="5660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Rectangle 4">
            <a:extLst>
              <a:ext uri="{FF2B5EF4-FFF2-40B4-BE49-F238E27FC236}">
                <a16:creationId xmlns:a16="http://schemas.microsoft.com/office/drawing/2014/main" id="{29344751-49C5-7199-15AC-AF9C6A689A37}"/>
              </a:ext>
            </a:extLst>
          </p:cNvPr>
          <p:cNvSpPr/>
          <p:nvPr/>
        </p:nvSpPr>
        <p:spPr>
          <a:xfrm>
            <a:off x="9274620" y="2198915"/>
            <a:ext cx="1066800" cy="5660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Hexagon 5">
            <a:extLst>
              <a:ext uri="{FF2B5EF4-FFF2-40B4-BE49-F238E27FC236}">
                <a16:creationId xmlns:a16="http://schemas.microsoft.com/office/drawing/2014/main" id="{A72B2EA2-C007-2C78-58E6-C130403F4C3C}"/>
              </a:ext>
            </a:extLst>
          </p:cNvPr>
          <p:cNvSpPr/>
          <p:nvPr/>
        </p:nvSpPr>
        <p:spPr>
          <a:xfrm>
            <a:off x="4071257" y="2198915"/>
            <a:ext cx="936172" cy="66402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G1</a:t>
            </a:r>
          </a:p>
        </p:txBody>
      </p:sp>
      <p:sp>
        <p:nvSpPr>
          <p:cNvPr id="8" name="Hexagon 7">
            <a:extLst>
              <a:ext uri="{FF2B5EF4-FFF2-40B4-BE49-F238E27FC236}">
                <a16:creationId xmlns:a16="http://schemas.microsoft.com/office/drawing/2014/main" id="{0A28D547-C34F-7EE0-855B-734BE5AF8B64}"/>
              </a:ext>
            </a:extLst>
          </p:cNvPr>
          <p:cNvSpPr/>
          <p:nvPr/>
        </p:nvSpPr>
        <p:spPr>
          <a:xfrm>
            <a:off x="6672941" y="2220687"/>
            <a:ext cx="936172" cy="66402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G2</a:t>
            </a:r>
          </a:p>
        </p:txBody>
      </p:sp>
      <p:cxnSp>
        <p:nvCxnSpPr>
          <p:cNvPr id="10" name="Straight Connector 9">
            <a:extLst>
              <a:ext uri="{FF2B5EF4-FFF2-40B4-BE49-F238E27FC236}">
                <a16:creationId xmlns:a16="http://schemas.microsoft.com/office/drawing/2014/main" id="{B99FA49A-FC20-7293-871C-4DE461DFFFC1}"/>
              </a:ext>
            </a:extLst>
          </p:cNvPr>
          <p:cNvCxnSpPr>
            <a:stCxn id="4" idx="3"/>
            <a:endCxn id="6" idx="3"/>
          </p:cNvCxnSpPr>
          <p:nvPr/>
        </p:nvCxnSpPr>
        <p:spPr>
          <a:xfrm flipV="1">
            <a:off x="2286000" y="2530929"/>
            <a:ext cx="1785257" cy="48985"/>
          </a:xfrm>
          <a:prstGeom prst="line">
            <a:avLst/>
          </a:prstGeom>
          <a:ln w="38100"/>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801CC887-AF03-557F-595D-F45722BE40A1}"/>
              </a:ext>
            </a:extLst>
          </p:cNvPr>
          <p:cNvCxnSpPr>
            <a:stCxn id="6" idx="0"/>
            <a:endCxn id="8" idx="3"/>
          </p:cNvCxnSpPr>
          <p:nvPr/>
        </p:nvCxnSpPr>
        <p:spPr>
          <a:xfrm>
            <a:off x="5007429" y="2530929"/>
            <a:ext cx="1665512" cy="21772"/>
          </a:xfrm>
          <a:prstGeom prst="line">
            <a:avLst/>
          </a:prstGeom>
          <a:ln w="38100"/>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C48C9E85-1C53-7CAD-DBB2-B0828FE8E30E}"/>
              </a:ext>
            </a:extLst>
          </p:cNvPr>
          <p:cNvCxnSpPr>
            <a:stCxn id="8" idx="0"/>
            <a:endCxn id="5" idx="1"/>
          </p:cNvCxnSpPr>
          <p:nvPr/>
        </p:nvCxnSpPr>
        <p:spPr>
          <a:xfrm flipV="1">
            <a:off x="7609113" y="2481944"/>
            <a:ext cx="1665507" cy="70757"/>
          </a:xfrm>
          <a:prstGeom prst="line">
            <a:avLst/>
          </a:prstGeom>
          <a:ln w="38100"/>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38D58812-4626-276E-6811-6B90EE9B618C}"/>
              </a:ext>
            </a:extLst>
          </p:cNvPr>
          <p:cNvSpPr txBox="1"/>
          <p:nvPr/>
        </p:nvSpPr>
        <p:spPr>
          <a:xfrm>
            <a:off x="2677886" y="1981200"/>
            <a:ext cx="936172" cy="369332"/>
          </a:xfrm>
          <a:prstGeom prst="rect">
            <a:avLst/>
          </a:prstGeom>
          <a:noFill/>
        </p:spPr>
        <p:txBody>
          <a:bodyPr wrap="square" rtlCol="0">
            <a:spAutoFit/>
          </a:bodyPr>
          <a:lstStyle/>
          <a:p>
            <a:r>
              <a:rPr lang="en-IN" dirty="0"/>
              <a:t>1 Mbps</a:t>
            </a:r>
          </a:p>
        </p:txBody>
      </p:sp>
      <p:sp>
        <p:nvSpPr>
          <p:cNvPr id="16" name="TextBox 15">
            <a:extLst>
              <a:ext uri="{FF2B5EF4-FFF2-40B4-BE49-F238E27FC236}">
                <a16:creationId xmlns:a16="http://schemas.microsoft.com/office/drawing/2014/main" id="{38E008A5-A74D-278C-7C8E-4BFE7382D663}"/>
              </a:ext>
            </a:extLst>
          </p:cNvPr>
          <p:cNvSpPr txBox="1"/>
          <p:nvPr/>
        </p:nvSpPr>
        <p:spPr>
          <a:xfrm>
            <a:off x="5290456" y="2079170"/>
            <a:ext cx="936172" cy="369332"/>
          </a:xfrm>
          <a:prstGeom prst="rect">
            <a:avLst/>
          </a:prstGeom>
          <a:noFill/>
        </p:spPr>
        <p:txBody>
          <a:bodyPr wrap="square" rtlCol="0">
            <a:spAutoFit/>
          </a:bodyPr>
          <a:lstStyle/>
          <a:p>
            <a:r>
              <a:rPr lang="en-IN" dirty="0"/>
              <a:t>1 Mbps</a:t>
            </a:r>
          </a:p>
        </p:txBody>
      </p:sp>
      <p:sp>
        <p:nvSpPr>
          <p:cNvPr id="17" name="TextBox 16">
            <a:extLst>
              <a:ext uri="{FF2B5EF4-FFF2-40B4-BE49-F238E27FC236}">
                <a16:creationId xmlns:a16="http://schemas.microsoft.com/office/drawing/2014/main" id="{055531C2-8FB3-2CEC-AC28-0DBE21ED8473}"/>
              </a:ext>
            </a:extLst>
          </p:cNvPr>
          <p:cNvSpPr txBox="1"/>
          <p:nvPr/>
        </p:nvSpPr>
        <p:spPr>
          <a:xfrm>
            <a:off x="7794169" y="2122713"/>
            <a:ext cx="936172" cy="369332"/>
          </a:xfrm>
          <a:prstGeom prst="rect">
            <a:avLst/>
          </a:prstGeom>
          <a:noFill/>
        </p:spPr>
        <p:txBody>
          <a:bodyPr wrap="square" rtlCol="0">
            <a:spAutoFit/>
          </a:bodyPr>
          <a:lstStyle/>
          <a:p>
            <a:r>
              <a:rPr lang="en-IN" dirty="0"/>
              <a:t>1 Mbps</a:t>
            </a:r>
          </a:p>
        </p:txBody>
      </p:sp>
      <p:sp>
        <p:nvSpPr>
          <p:cNvPr id="18" name="TextBox 17">
            <a:extLst>
              <a:ext uri="{FF2B5EF4-FFF2-40B4-BE49-F238E27FC236}">
                <a16:creationId xmlns:a16="http://schemas.microsoft.com/office/drawing/2014/main" id="{100BF256-8D45-0BDA-35B2-00678459264E}"/>
              </a:ext>
            </a:extLst>
          </p:cNvPr>
          <p:cNvSpPr txBox="1"/>
          <p:nvPr/>
        </p:nvSpPr>
        <p:spPr>
          <a:xfrm>
            <a:off x="1153887" y="3385456"/>
            <a:ext cx="9285513" cy="2308324"/>
          </a:xfrm>
          <a:prstGeom prst="rect">
            <a:avLst/>
          </a:prstGeom>
          <a:noFill/>
        </p:spPr>
        <p:txBody>
          <a:bodyPr wrap="square" rtlCol="0">
            <a:spAutoFit/>
          </a:bodyPr>
          <a:lstStyle/>
          <a:p>
            <a:r>
              <a:rPr lang="en-IN" dirty="0"/>
              <a:t>packet size = 100 </a:t>
            </a:r>
            <a:r>
              <a:rPr lang="en-IN" dirty="0" err="1"/>
              <a:t>Kb</a:t>
            </a:r>
            <a:endParaRPr lang="en-IN" dirty="0"/>
          </a:p>
          <a:p>
            <a:r>
              <a:rPr lang="en-IN" dirty="0"/>
              <a:t>A sends back-to-back 10 packets to B</a:t>
            </a:r>
          </a:p>
          <a:p>
            <a:r>
              <a:rPr lang="en-IN" dirty="0"/>
              <a:t>Assuming transmission delay is the only delay</a:t>
            </a:r>
          </a:p>
          <a:p>
            <a:r>
              <a:rPr lang="en-IN" dirty="0"/>
              <a:t>The first packet will arrive at B after 300 </a:t>
            </a:r>
            <a:r>
              <a:rPr lang="en-IN" dirty="0" err="1"/>
              <a:t>ms</a:t>
            </a:r>
            <a:endParaRPr lang="en-IN" dirty="0"/>
          </a:p>
          <a:p>
            <a:r>
              <a:rPr lang="en-IN" dirty="0"/>
              <a:t>The second packet will arrive at B after 400 </a:t>
            </a:r>
            <a:r>
              <a:rPr lang="en-IN" dirty="0" err="1"/>
              <a:t>ms</a:t>
            </a:r>
            <a:endParaRPr lang="en-IN" dirty="0"/>
          </a:p>
          <a:p>
            <a:r>
              <a:rPr lang="en-IN" dirty="0"/>
              <a:t>…</a:t>
            </a:r>
          </a:p>
          <a:p>
            <a:r>
              <a:rPr lang="en-IN" dirty="0"/>
              <a:t>The 10</a:t>
            </a:r>
            <a:r>
              <a:rPr lang="en-IN" baseline="30000" dirty="0"/>
              <a:t>th</a:t>
            </a:r>
            <a:r>
              <a:rPr lang="en-IN" dirty="0"/>
              <a:t> packet will arrive at B after 1200 </a:t>
            </a:r>
            <a:r>
              <a:rPr lang="en-IN" dirty="0" err="1"/>
              <a:t>ms</a:t>
            </a:r>
            <a:endParaRPr lang="en-IN" dirty="0"/>
          </a:p>
          <a:p>
            <a:endParaRPr lang="en-IN" dirty="0"/>
          </a:p>
        </p:txBody>
      </p:sp>
    </p:spTree>
    <p:extLst>
      <p:ext uri="{BB962C8B-B14F-4D97-AF65-F5344CB8AC3E}">
        <p14:creationId xmlns:p14="http://schemas.microsoft.com/office/powerpoint/2010/main" val="1444197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09C76-96E7-682C-6FAA-41294F47970F}"/>
              </a:ext>
            </a:extLst>
          </p:cNvPr>
          <p:cNvSpPr>
            <a:spLocks noGrp="1"/>
          </p:cNvSpPr>
          <p:nvPr>
            <p:ph type="title"/>
          </p:nvPr>
        </p:nvSpPr>
        <p:spPr/>
        <p:txBody>
          <a:bodyPr/>
          <a:lstStyle/>
          <a:p>
            <a:r>
              <a:rPr lang="en-IN" dirty="0"/>
              <a:t>Packetization</a:t>
            </a:r>
          </a:p>
        </p:txBody>
      </p:sp>
      <p:sp>
        <p:nvSpPr>
          <p:cNvPr id="4" name="Rectangle 3">
            <a:extLst>
              <a:ext uri="{FF2B5EF4-FFF2-40B4-BE49-F238E27FC236}">
                <a16:creationId xmlns:a16="http://schemas.microsoft.com/office/drawing/2014/main" id="{AA6BC667-9DEA-0321-419E-57BA07B878FF}"/>
              </a:ext>
            </a:extLst>
          </p:cNvPr>
          <p:cNvSpPr/>
          <p:nvPr/>
        </p:nvSpPr>
        <p:spPr>
          <a:xfrm>
            <a:off x="1219200" y="2296885"/>
            <a:ext cx="1066800" cy="5660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a:t>
            </a:r>
          </a:p>
        </p:txBody>
      </p:sp>
      <p:sp>
        <p:nvSpPr>
          <p:cNvPr id="5" name="Rectangle 4">
            <a:extLst>
              <a:ext uri="{FF2B5EF4-FFF2-40B4-BE49-F238E27FC236}">
                <a16:creationId xmlns:a16="http://schemas.microsoft.com/office/drawing/2014/main" id="{A931465E-432F-F9BF-11F1-250761D43720}"/>
              </a:ext>
            </a:extLst>
          </p:cNvPr>
          <p:cNvSpPr/>
          <p:nvPr/>
        </p:nvSpPr>
        <p:spPr>
          <a:xfrm>
            <a:off x="9274620" y="2198915"/>
            <a:ext cx="1066800" cy="5660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B</a:t>
            </a:r>
          </a:p>
        </p:txBody>
      </p:sp>
      <p:sp>
        <p:nvSpPr>
          <p:cNvPr id="6" name="Hexagon 5">
            <a:extLst>
              <a:ext uri="{FF2B5EF4-FFF2-40B4-BE49-F238E27FC236}">
                <a16:creationId xmlns:a16="http://schemas.microsoft.com/office/drawing/2014/main" id="{AD84B5D0-11D7-422E-D0F6-8D0C75817438}"/>
              </a:ext>
            </a:extLst>
          </p:cNvPr>
          <p:cNvSpPr/>
          <p:nvPr/>
        </p:nvSpPr>
        <p:spPr>
          <a:xfrm>
            <a:off x="4071257" y="2198915"/>
            <a:ext cx="936172" cy="66402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G1</a:t>
            </a:r>
          </a:p>
        </p:txBody>
      </p:sp>
      <p:sp>
        <p:nvSpPr>
          <p:cNvPr id="8" name="Hexagon 7">
            <a:extLst>
              <a:ext uri="{FF2B5EF4-FFF2-40B4-BE49-F238E27FC236}">
                <a16:creationId xmlns:a16="http://schemas.microsoft.com/office/drawing/2014/main" id="{B897924D-94F6-B72E-00D8-543178C27D0A}"/>
              </a:ext>
            </a:extLst>
          </p:cNvPr>
          <p:cNvSpPr/>
          <p:nvPr/>
        </p:nvSpPr>
        <p:spPr>
          <a:xfrm>
            <a:off x="6672941" y="2220687"/>
            <a:ext cx="936172" cy="66402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G2</a:t>
            </a:r>
          </a:p>
        </p:txBody>
      </p:sp>
      <p:cxnSp>
        <p:nvCxnSpPr>
          <p:cNvPr id="10" name="Straight Connector 9">
            <a:extLst>
              <a:ext uri="{FF2B5EF4-FFF2-40B4-BE49-F238E27FC236}">
                <a16:creationId xmlns:a16="http://schemas.microsoft.com/office/drawing/2014/main" id="{6879C358-97C8-5E5C-C9B7-DA526CAB22E6}"/>
              </a:ext>
            </a:extLst>
          </p:cNvPr>
          <p:cNvCxnSpPr>
            <a:stCxn id="4" idx="3"/>
            <a:endCxn id="6" idx="3"/>
          </p:cNvCxnSpPr>
          <p:nvPr/>
        </p:nvCxnSpPr>
        <p:spPr>
          <a:xfrm flipV="1">
            <a:off x="2286000" y="2530929"/>
            <a:ext cx="1785257" cy="48985"/>
          </a:xfrm>
          <a:prstGeom prst="line">
            <a:avLst/>
          </a:prstGeom>
          <a:ln w="38100"/>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49CF0827-B7BA-9448-0FC6-2A7AB2DFD8C1}"/>
              </a:ext>
            </a:extLst>
          </p:cNvPr>
          <p:cNvCxnSpPr>
            <a:stCxn id="6" idx="0"/>
            <a:endCxn id="8" idx="3"/>
          </p:cNvCxnSpPr>
          <p:nvPr/>
        </p:nvCxnSpPr>
        <p:spPr>
          <a:xfrm>
            <a:off x="5007429" y="2530929"/>
            <a:ext cx="1665512" cy="21772"/>
          </a:xfrm>
          <a:prstGeom prst="line">
            <a:avLst/>
          </a:prstGeom>
          <a:ln w="38100"/>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314258D4-2E60-D0CD-150F-B5968C114C40}"/>
              </a:ext>
            </a:extLst>
          </p:cNvPr>
          <p:cNvCxnSpPr>
            <a:stCxn id="8" idx="0"/>
            <a:endCxn id="5" idx="1"/>
          </p:cNvCxnSpPr>
          <p:nvPr/>
        </p:nvCxnSpPr>
        <p:spPr>
          <a:xfrm flipV="1">
            <a:off x="7609113" y="2481944"/>
            <a:ext cx="1665507" cy="70757"/>
          </a:xfrm>
          <a:prstGeom prst="line">
            <a:avLst/>
          </a:prstGeom>
          <a:ln w="38100"/>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4135BEDC-50EA-7C28-C279-3D49B59125D9}"/>
              </a:ext>
            </a:extLst>
          </p:cNvPr>
          <p:cNvSpPr txBox="1"/>
          <p:nvPr/>
        </p:nvSpPr>
        <p:spPr>
          <a:xfrm>
            <a:off x="2677886" y="1981200"/>
            <a:ext cx="936172" cy="369332"/>
          </a:xfrm>
          <a:prstGeom prst="rect">
            <a:avLst/>
          </a:prstGeom>
          <a:noFill/>
        </p:spPr>
        <p:txBody>
          <a:bodyPr wrap="square" rtlCol="0">
            <a:spAutoFit/>
          </a:bodyPr>
          <a:lstStyle/>
          <a:p>
            <a:r>
              <a:rPr lang="en-IN" dirty="0"/>
              <a:t>1 Mbps</a:t>
            </a:r>
          </a:p>
        </p:txBody>
      </p:sp>
      <p:sp>
        <p:nvSpPr>
          <p:cNvPr id="16" name="TextBox 15">
            <a:extLst>
              <a:ext uri="{FF2B5EF4-FFF2-40B4-BE49-F238E27FC236}">
                <a16:creationId xmlns:a16="http://schemas.microsoft.com/office/drawing/2014/main" id="{6734925E-3AD9-6B81-B346-5D40F7CD2D43}"/>
              </a:ext>
            </a:extLst>
          </p:cNvPr>
          <p:cNvSpPr txBox="1"/>
          <p:nvPr/>
        </p:nvSpPr>
        <p:spPr>
          <a:xfrm>
            <a:off x="5290456" y="2079170"/>
            <a:ext cx="936172" cy="369332"/>
          </a:xfrm>
          <a:prstGeom prst="rect">
            <a:avLst/>
          </a:prstGeom>
          <a:noFill/>
        </p:spPr>
        <p:txBody>
          <a:bodyPr wrap="square" rtlCol="0">
            <a:spAutoFit/>
          </a:bodyPr>
          <a:lstStyle/>
          <a:p>
            <a:r>
              <a:rPr lang="en-IN" dirty="0"/>
              <a:t>1 Mbps</a:t>
            </a:r>
          </a:p>
        </p:txBody>
      </p:sp>
      <p:sp>
        <p:nvSpPr>
          <p:cNvPr id="17" name="TextBox 16">
            <a:extLst>
              <a:ext uri="{FF2B5EF4-FFF2-40B4-BE49-F238E27FC236}">
                <a16:creationId xmlns:a16="http://schemas.microsoft.com/office/drawing/2014/main" id="{23B1C0B9-B4FC-F017-82D4-912EAC4711B6}"/>
              </a:ext>
            </a:extLst>
          </p:cNvPr>
          <p:cNvSpPr txBox="1"/>
          <p:nvPr/>
        </p:nvSpPr>
        <p:spPr>
          <a:xfrm>
            <a:off x="7794169" y="2122713"/>
            <a:ext cx="936172" cy="369332"/>
          </a:xfrm>
          <a:prstGeom prst="rect">
            <a:avLst/>
          </a:prstGeom>
          <a:noFill/>
        </p:spPr>
        <p:txBody>
          <a:bodyPr wrap="square" rtlCol="0">
            <a:spAutoFit/>
          </a:bodyPr>
          <a:lstStyle/>
          <a:p>
            <a:r>
              <a:rPr lang="en-IN" dirty="0"/>
              <a:t>1 Mbps</a:t>
            </a:r>
          </a:p>
        </p:txBody>
      </p:sp>
      <p:sp>
        <p:nvSpPr>
          <p:cNvPr id="18" name="TextBox 17">
            <a:extLst>
              <a:ext uri="{FF2B5EF4-FFF2-40B4-BE49-F238E27FC236}">
                <a16:creationId xmlns:a16="http://schemas.microsoft.com/office/drawing/2014/main" id="{1BA8A189-5B5C-F61E-BCC0-3CA2DB0486D9}"/>
              </a:ext>
            </a:extLst>
          </p:cNvPr>
          <p:cNvSpPr txBox="1"/>
          <p:nvPr/>
        </p:nvSpPr>
        <p:spPr>
          <a:xfrm>
            <a:off x="1153887" y="3385456"/>
            <a:ext cx="9285513" cy="2308324"/>
          </a:xfrm>
          <a:prstGeom prst="rect">
            <a:avLst/>
          </a:prstGeom>
          <a:noFill/>
        </p:spPr>
        <p:txBody>
          <a:bodyPr wrap="square" rtlCol="0">
            <a:spAutoFit/>
          </a:bodyPr>
          <a:lstStyle/>
          <a:p>
            <a:r>
              <a:rPr lang="en-US" dirty="0"/>
              <a:t>In general, if, </a:t>
            </a:r>
          </a:p>
          <a:p>
            <a:r>
              <a:rPr lang="en-US" dirty="0"/>
              <a:t>The number of packets = n</a:t>
            </a:r>
          </a:p>
          <a:p>
            <a:r>
              <a:rPr lang="en-US" dirty="0"/>
              <a:t>Link bandwidth on all links = R</a:t>
            </a:r>
          </a:p>
          <a:p>
            <a:r>
              <a:rPr lang="en-US" dirty="0"/>
              <a:t>packet size = L</a:t>
            </a:r>
          </a:p>
          <a:p>
            <a:r>
              <a:rPr lang="en-US" dirty="0"/>
              <a:t>number of intermediate gateways = k</a:t>
            </a:r>
          </a:p>
          <a:p>
            <a:r>
              <a:rPr lang="en-US" dirty="0"/>
              <a:t>A sends back-to-back packets to B</a:t>
            </a:r>
          </a:p>
          <a:p>
            <a:r>
              <a:rPr lang="en-US" dirty="0"/>
              <a:t>Transmission delay is the only significant delay</a:t>
            </a:r>
          </a:p>
          <a:p>
            <a:r>
              <a:rPr lang="en-US" dirty="0"/>
              <a:t>Then, B will receive all packets = (L * n)/R + k * (L/R)  seconds </a:t>
            </a:r>
            <a:endParaRPr lang="en-IN" dirty="0"/>
          </a:p>
        </p:txBody>
      </p:sp>
    </p:spTree>
    <p:extLst>
      <p:ext uri="{BB962C8B-B14F-4D97-AF65-F5344CB8AC3E}">
        <p14:creationId xmlns:p14="http://schemas.microsoft.com/office/powerpoint/2010/main" val="3981710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12CE1-1A14-C903-76A8-DA9F4568CF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ABBD89-B53A-B278-8F50-C28E0D5CAA4D}"/>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39DDC606-FBBB-6306-D2D3-215A8C978AB7}"/>
              </a:ext>
            </a:extLst>
          </p:cNvPr>
          <p:cNvSpPr>
            <a:spLocks noGrp="1"/>
          </p:cNvSpPr>
          <p:nvPr>
            <p:ph idx="1"/>
          </p:nvPr>
        </p:nvSpPr>
        <p:spPr/>
        <p:txBody>
          <a:bodyPr>
            <a:normAutofit fontScale="92500" lnSpcReduction="10000"/>
          </a:bodyPr>
          <a:lstStyle/>
          <a:p>
            <a:pPr marL="0" indent="0">
              <a:buNone/>
            </a:pPr>
            <a:r>
              <a:rPr lang="en-US" dirty="0"/>
              <a:t>RTT = 100 </a:t>
            </a:r>
            <a:r>
              <a:rPr lang="en-US" dirty="0" err="1"/>
              <a:t>ms.</a:t>
            </a:r>
            <a:r>
              <a:rPr lang="en-US" dirty="0"/>
              <a:t> </a:t>
            </a:r>
            <a:endParaRPr lang="en-US" dirty="0">
              <a:effectLst/>
            </a:endParaRPr>
          </a:p>
          <a:p>
            <a:pPr marL="0" indent="0">
              <a:buNone/>
            </a:pPr>
            <a:r>
              <a:rPr lang="en-US" dirty="0"/>
              <a:t>Bandwidth = 1 Mbps</a:t>
            </a:r>
            <a:endParaRPr lang="en-US" dirty="0">
              <a:effectLst/>
            </a:endParaRPr>
          </a:p>
          <a:p>
            <a:pPr marL="0" indent="0">
              <a:buNone/>
            </a:pPr>
            <a:r>
              <a:rPr lang="en-US" dirty="0"/>
              <a:t>Request size = 1 </a:t>
            </a:r>
            <a:r>
              <a:rPr lang="en-US" dirty="0" err="1"/>
              <a:t>Kb</a:t>
            </a:r>
            <a:endParaRPr lang="en-US" dirty="0">
              <a:effectLst/>
            </a:endParaRPr>
          </a:p>
          <a:p>
            <a:pPr marL="0" indent="0">
              <a:buNone/>
            </a:pPr>
            <a:r>
              <a:rPr lang="en-US" dirty="0"/>
              <a:t>Response size = 100 </a:t>
            </a:r>
            <a:r>
              <a:rPr lang="en-US" dirty="0" err="1"/>
              <a:t>Kb</a:t>
            </a:r>
            <a:endParaRPr lang="en-US" dirty="0"/>
          </a:p>
          <a:p>
            <a:pPr marL="0" indent="0">
              <a:buNone/>
            </a:pPr>
            <a:r>
              <a:rPr lang="en-US" dirty="0">
                <a:effectLst/>
              </a:rPr>
              <a:t>Intermediate gateways = 2</a:t>
            </a:r>
          </a:p>
          <a:p>
            <a:pPr marL="0" indent="0">
              <a:buNone/>
            </a:pPr>
            <a:r>
              <a:rPr lang="en-US" dirty="0"/>
              <a:t>Number of objects = 10</a:t>
            </a:r>
          </a:p>
          <a:p>
            <a:pPr marL="0" indent="0">
              <a:buNone/>
            </a:pPr>
            <a:r>
              <a:rPr lang="en-US" dirty="0">
                <a:effectLst/>
              </a:rPr>
              <a:t>Packet size = 100 </a:t>
            </a:r>
            <a:r>
              <a:rPr lang="en-US" dirty="0" err="1">
                <a:effectLst/>
              </a:rPr>
              <a:t>Kb</a:t>
            </a:r>
            <a:endParaRPr lang="en-US" dirty="0">
              <a:effectLst/>
            </a:endParaRPr>
          </a:p>
          <a:p>
            <a:pPr marL="0" indent="0">
              <a:buNone/>
            </a:pPr>
            <a:br>
              <a:rPr lang="en-US" dirty="0"/>
            </a:br>
            <a:endParaRPr lang="en-US" dirty="0"/>
          </a:p>
          <a:p>
            <a:pPr marL="0" indent="0">
              <a:buNone/>
            </a:pPr>
            <a:r>
              <a:rPr lang="en-US" dirty="0">
                <a:solidFill>
                  <a:srgbClr val="FF0000"/>
                </a:solidFill>
              </a:rPr>
              <a:t>Time is required to fetch all objects?</a:t>
            </a:r>
            <a:endParaRPr lang="en-US" dirty="0">
              <a:solidFill>
                <a:srgbClr val="FF0000"/>
              </a:solidFill>
              <a:effectLst/>
            </a:endParaRPr>
          </a:p>
          <a:p>
            <a:pPr marL="0" indent="0">
              <a:buNone/>
            </a:pPr>
            <a:endParaRPr lang="en-IN" dirty="0"/>
          </a:p>
        </p:txBody>
      </p:sp>
      <p:sp>
        <p:nvSpPr>
          <p:cNvPr id="4" name="Line 15">
            <a:extLst>
              <a:ext uri="{FF2B5EF4-FFF2-40B4-BE49-F238E27FC236}">
                <a16:creationId xmlns:a16="http://schemas.microsoft.com/office/drawing/2014/main" id="{0F817F77-6995-8279-5BDA-B43C2457894F}"/>
              </a:ext>
            </a:extLst>
          </p:cNvPr>
          <p:cNvSpPr>
            <a:spLocks noChangeShapeType="1"/>
          </p:cNvSpPr>
          <p:nvPr/>
        </p:nvSpPr>
        <p:spPr bwMode="auto">
          <a:xfrm>
            <a:off x="8197229" y="2671284"/>
            <a:ext cx="0" cy="2832100"/>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Line 16">
            <a:extLst>
              <a:ext uri="{FF2B5EF4-FFF2-40B4-BE49-F238E27FC236}">
                <a16:creationId xmlns:a16="http://schemas.microsoft.com/office/drawing/2014/main" id="{84302A98-4471-D345-54C9-B883F5895FBC}"/>
              </a:ext>
            </a:extLst>
          </p:cNvPr>
          <p:cNvSpPr>
            <a:spLocks noChangeShapeType="1"/>
          </p:cNvSpPr>
          <p:nvPr/>
        </p:nvSpPr>
        <p:spPr bwMode="auto">
          <a:xfrm>
            <a:off x="9887916" y="2664934"/>
            <a:ext cx="0" cy="2881312"/>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Line 17">
            <a:extLst>
              <a:ext uri="{FF2B5EF4-FFF2-40B4-BE49-F238E27FC236}">
                <a16:creationId xmlns:a16="http://schemas.microsoft.com/office/drawing/2014/main" id="{CBC1B919-4F8C-2F02-F64B-CD5F9D866132}"/>
              </a:ext>
            </a:extLst>
          </p:cNvPr>
          <p:cNvSpPr>
            <a:spLocks noChangeShapeType="1"/>
          </p:cNvSpPr>
          <p:nvPr/>
        </p:nvSpPr>
        <p:spPr bwMode="auto">
          <a:xfrm>
            <a:off x="8211516" y="290305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Line 18">
            <a:extLst>
              <a:ext uri="{FF2B5EF4-FFF2-40B4-BE49-F238E27FC236}">
                <a16:creationId xmlns:a16="http://schemas.microsoft.com/office/drawing/2014/main" id="{384D6F68-57FB-2F4F-5BC1-B09EB6CF0479}"/>
              </a:ext>
            </a:extLst>
          </p:cNvPr>
          <p:cNvSpPr>
            <a:spLocks noChangeShapeType="1"/>
          </p:cNvSpPr>
          <p:nvPr/>
        </p:nvSpPr>
        <p:spPr bwMode="auto">
          <a:xfrm flipH="1">
            <a:off x="8197229" y="3341209"/>
            <a:ext cx="1673225" cy="4032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Line 19">
            <a:extLst>
              <a:ext uri="{FF2B5EF4-FFF2-40B4-BE49-F238E27FC236}">
                <a16:creationId xmlns:a16="http://schemas.microsoft.com/office/drawing/2014/main" id="{324E38AE-3808-D52A-91C8-B69A46C25595}"/>
              </a:ext>
            </a:extLst>
          </p:cNvPr>
          <p:cNvSpPr>
            <a:spLocks noChangeShapeType="1"/>
          </p:cNvSpPr>
          <p:nvPr/>
        </p:nvSpPr>
        <p:spPr bwMode="auto">
          <a:xfrm>
            <a:off x="8205166" y="384920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AutoShape 21">
            <a:extLst>
              <a:ext uri="{FF2B5EF4-FFF2-40B4-BE49-F238E27FC236}">
                <a16:creationId xmlns:a16="http://schemas.microsoft.com/office/drawing/2014/main" id="{F6397AB2-65A2-6AB2-3028-7993485EFD20}"/>
              </a:ext>
            </a:extLst>
          </p:cNvPr>
          <p:cNvSpPr>
            <a:spLocks/>
          </p:cNvSpPr>
          <p:nvPr/>
        </p:nvSpPr>
        <p:spPr bwMode="auto">
          <a:xfrm>
            <a:off x="9903942" y="4249143"/>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0" name="Text Box 22">
            <a:extLst>
              <a:ext uri="{FF2B5EF4-FFF2-40B4-BE49-F238E27FC236}">
                <a16:creationId xmlns:a16="http://schemas.microsoft.com/office/drawing/2014/main" id="{CD3BA936-7F80-F69E-5064-05996CB04EED}"/>
              </a:ext>
            </a:extLst>
          </p:cNvPr>
          <p:cNvSpPr txBox="1">
            <a:spLocks noChangeArrowheads="1"/>
          </p:cNvSpPr>
          <p:nvPr/>
        </p:nvSpPr>
        <p:spPr bwMode="auto">
          <a:xfrm>
            <a:off x="9997454" y="3944459"/>
            <a:ext cx="1123577" cy="87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time to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transmit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a:t>
            </a:r>
          </a:p>
        </p:txBody>
      </p:sp>
      <p:sp>
        <p:nvSpPr>
          <p:cNvPr id="11" name="Line 23">
            <a:extLst>
              <a:ext uri="{FF2B5EF4-FFF2-40B4-BE49-F238E27FC236}">
                <a16:creationId xmlns:a16="http://schemas.microsoft.com/office/drawing/2014/main" id="{80A24A3A-9331-BFE7-EFDB-66570FE77B93}"/>
              </a:ext>
            </a:extLst>
          </p:cNvPr>
          <p:cNvSpPr>
            <a:spLocks noChangeShapeType="1"/>
          </p:cNvSpPr>
          <p:nvPr/>
        </p:nvSpPr>
        <p:spPr bwMode="auto">
          <a:xfrm>
            <a:off x="7806704" y="2877659"/>
            <a:ext cx="3905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Text Box 24">
            <a:extLst>
              <a:ext uri="{FF2B5EF4-FFF2-40B4-BE49-F238E27FC236}">
                <a16:creationId xmlns:a16="http://schemas.microsoft.com/office/drawing/2014/main" id="{6C9D0AF1-88A6-7FC5-CF37-880D83F30EB5}"/>
              </a:ext>
            </a:extLst>
          </p:cNvPr>
          <p:cNvSpPr txBox="1">
            <a:spLocks noChangeArrowheads="1"/>
          </p:cNvSpPr>
          <p:nvPr/>
        </p:nvSpPr>
        <p:spPr bwMode="auto">
          <a:xfrm>
            <a:off x="6516660" y="2563010"/>
            <a:ext cx="1363707" cy="617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initiate TCP</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connection</a:t>
            </a:r>
          </a:p>
        </p:txBody>
      </p:sp>
      <p:sp>
        <p:nvSpPr>
          <p:cNvPr id="13" name="AutoShape 25">
            <a:extLst>
              <a:ext uri="{FF2B5EF4-FFF2-40B4-BE49-F238E27FC236}">
                <a16:creationId xmlns:a16="http://schemas.microsoft.com/office/drawing/2014/main" id="{B58C8C3E-6D46-424D-2BC2-8ABFEDBA8319}"/>
              </a:ext>
            </a:extLst>
          </p:cNvPr>
          <p:cNvSpPr>
            <a:spLocks/>
          </p:cNvSpPr>
          <p:nvPr/>
        </p:nvSpPr>
        <p:spPr bwMode="auto">
          <a:xfrm>
            <a:off x="7941641" y="2928459"/>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32243FE7-56DE-FC1B-8E31-7E495D2B8A05}"/>
              </a:ext>
            </a:extLst>
          </p:cNvPr>
          <p:cNvSpPr txBox="1">
            <a:spLocks noChangeArrowheads="1"/>
          </p:cNvSpPr>
          <p:nvPr/>
        </p:nvSpPr>
        <p:spPr bwMode="auto">
          <a:xfrm>
            <a:off x="7459041" y="3139596"/>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5" name="Line 27">
            <a:extLst>
              <a:ext uri="{FF2B5EF4-FFF2-40B4-BE49-F238E27FC236}">
                <a16:creationId xmlns:a16="http://schemas.microsoft.com/office/drawing/2014/main" id="{FF7CB8E1-AABD-FCB5-FFDB-2FE8CF9CAFE4}"/>
              </a:ext>
            </a:extLst>
          </p:cNvPr>
          <p:cNvSpPr>
            <a:spLocks noChangeShapeType="1"/>
          </p:cNvSpPr>
          <p:nvPr/>
        </p:nvSpPr>
        <p:spPr bwMode="auto">
          <a:xfrm>
            <a:off x="7855916" y="3782534"/>
            <a:ext cx="3540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xt Box 28">
            <a:extLst>
              <a:ext uri="{FF2B5EF4-FFF2-40B4-BE49-F238E27FC236}">
                <a16:creationId xmlns:a16="http://schemas.microsoft.com/office/drawing/2014/main" id="{E520F776-BB21-B770-010C-590CDBFC67A5}"/>
              </a:ext>
            </a:extLst>
          </p:cNvPr>
          <p:cNvSpPr txBox="1">
            <a:spLocks noChangeArrowheads="1"/>
          </p:cNvSpPr>
          <p:nvPr/>
        </p:nvSpPr>
        <p:spPr bwMode="auto">
          <a:xfrm>
            <a:off x="6493113" y="3589815"/>
            <a:ext cx="1969956"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request file</a:t>
            </a:r>
          </a:p>
        </p:txBody>
      </p:sp>
      <p:sp>
        <p:nvSpPr>
          <p:cNvPr id="17" name="AutoShape 29">
            <a:extLst>
              <a:ext uri="{FF2B5EF4-FFF2-40B4-BE49-F238E27FC236}">
                <a16:creationId xmlns:a16="http://schemas.microsoft.com/office/drawing/2014/main" id="{86A00EF9-1CDD-0FDA-1A8D-CB9F65ECB627}"/>
              </a:ext>
            </a:extLst>
          </p:cNvPr>
          <p:cNvSpPr>
            <a:spLocks/>
          </p:cNvSpPr>
          <p:nvPr/>
        </p:nvSpPr>
        <p:spPr bwMode="auto">
          <a:xfrm>
            <a:off x="7947991" y="3838096"/>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1DD087B5-B7D9-4B58-9B28-CF8CA4B234C7}"/>
              </a:ext>
            </a:extLst>
          </p:cNvPr>
          <p:cNvSpPr txBox="1">
            <a:spLocks noChangeArrowheads="1"/>
          </p:cNvSpPr>
          <p:nvPr/>
        </p:nvSpPr>
        <p:spPr bwMode="auto">
          <a:xfrm>
            <a:off x="7478091" y="4061934"/>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9" name="Line 35">
            <a:extLst>
              <a:ext uri="{FF2B5EF4-FFF2-40B4-BE49-F238E27FC236}">
                <a16:creationId xmlns:a16="http://schemas.microsoft.com/office/drawing/2014/main" id="{A755ACB5-F7A0-C5F2-5F0C-5E13F88B26F9}"/>
              </a:ext>
            </a:extLst>
          </p:cNvPr>
          <p:cNvSpPr>
            <a:spLocks noChangeShapeType="1"/>
          </p:cNvSpPr>
          <p:nvPr/>
        </p:nvSpPr>
        <p:spPr bwMode="auto">
          <a:xfrm flipH="1">
            <a:off x="7818988" y="4805006"/>
            <a:ext cx="361323" cy="2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Text Box 36">
            <a:extLst>
              <a:ext uri="{FF2B5EF4-FFF2-40B4-BE49-F238E27FC236}">
                <a16:creationId xmlns:a16="http://schemas.microsoft.com/office/drawing/2014/main" id="{6C1FCE34-8FF0-5B1C-367D-F285F34C09BA}"/>
              </a:ext>
            </a:extLst>
          </p:cNvPr>
          <p:cNvSpPr txBox="1">
            <a:spLocks noChangeArrowheads="1"/>
          </p:cNvSpPr>
          <p:nvPr/>
        </p:nvSpPr>
        <p:spPr bwMode="auto">
          <a:xfrm>
            <a:off x="6405684" y="4617233"/>
            <a:ext cx="1647627"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 received</a:t>
            </a:r>
          </a:p>
        </p:txBody>
      </p:sp>
      <p:sp>
        <p:nvSpPr>
          <p:cNvPr id="21" name="Text Box 37">
            <a:extLst>
              <a:ext uri="{FF2B5EF4-FFF2-40B4-BE49-F238E27FC236}">
                <a16:creationId xmlns:a16="http://schemas.microsoft.com/office/drawing/2014/main" id="{B9BAD65A-11F6-1067-50BF-0D57BAD6C42C}"/>
              </a:ext>
            </a:extLst>
          </p:cNvPr>
          <p:cNvSpPr txBox="1">
            <a:spLocks noChangeArrowheads="1"/>
          </p:cNvSpPr>
          <p:nvPr/>
        </p:nvSpPr>
        <p:spPr bwMode="auto">
          <a:xfrm>
            <a:off x="7971804" y="5517671"/>
            <a:ext cx="663964"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sp>
        <p:nvSpPr>
          <p:cNvPr id="22" name="Text Box 38">
            <a:extLst>
              <a:ext uri="{FF2B5EF4-FFF2-40B4-BE49-F238E27FC236}">
                <a16:creationId xmlns:a16="http://schemas.microsoft.com/office/drawing/2014/main" id="{3938D79D-05A8-1607-80FB-1DC5CB394F36}"/>
              </a:ext>
            </a:extLst>
          </p:cNvPr>
          <p:cNvSpPr txBox="1">
            <a:spLocks noChangeArrowheads="1"/>
          </p:cNvSpPr>
          <p:nvPr/>
        </p:nvSpPr>
        <p:spPr bwMode="auto">
          <a:xfrm>
            <a:off x="9649791" y="5500209"/>
            <a:ext cx="6639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grpSp>
        <p:nvGrpSpPr>
          <p:cNvPr id="23" name="Group 43">
            <a:extLst>
              <a:ext uri="{FF2B5EF4-FFF2-40B4-BE49-F238E27FC236}">
                <a16:creationId xmlns:a16="http://schemas.microsoft.com/office/drawing/2014/main" id="{B7193AC3-BD24-2E35-BA0F-33C1532DD0F4}"/>
              </a:ext>
            </a:extLst>
          </p:cNvPr>
          <p:cNvGrpSpPr>
            <a:grpSpLocks/>
          </p:cNvGrpSpPr>
          <p:nvPr/>
        </p:nvGrpSpPr>
        <p:grpSpPr bwMode="auto">
          <a:xfrm>
            <a:off x="9687891" y="1898171"/>
            <a:ext cx="423863" cy="684213"/>
            <a:chOff x="4140" y="429"/>
            <a:chExt cx="1425" cy="2396"/>
          </a:xfrm>
        </p:grpSpPr>
        <p:sp>
          <p:nvSpPr>
            <p:cNvPr id="24" name="Freeform 44">
              <a:extLst>
                <a:ext uri="{FF2B5EF4-FFF2-40B4-BE49-F238E27FC236}">
                  <a16:creationId xmlns:a16="http://schemas.microsoft.com/office/drawing/2014/main" id="{C328E1DE-48BD-B814-90E7-DE883A93BBA6}"/>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Rectangle 45">
              <a:extLst>
                <a:ext uri="{FF2B5EF4-FFF2-40B4-BE49-F238E27FC236}">
                  <a16:creationId xmlns:a16="http://schemas.microsoft.com/office/drawing/2014/main" id="{7D97EC63-FE87-C55F-B7A7-F8B9F715ABFF}"/>
                </a:ext>
              </a:extLst>
            </p:cNvPr>
            <p:cNvSpPr>
              <a:spLocks noChangeArrowheads="1"/>
            </p:cNvSpPr>
            <p:nvPr/>
          </p:nvSpPr>
          <p:spPr bwMode="auto">
            <a:xfrm>
              <a:off x="4204" y="429"/>
              <a:ext cx="1051" cy="2285"/>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6" name="Freeform 46">
              <a:extLst>
                <a:ext uri="{FF2B5EF4-FFF2-40B4-BE49-F238E27FC236}">
                  <a16:creationId xmlns:a16="http://schemas.microsoft.com/office/drawing/2014/main" id="{D598B87C-0731-3649-A69D-89B7191CFD89}"/>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 name="Freeform 47">
              <a:extLst>
                <a:ext uri="{FF2B5EF4-FFF2-40B4-BE49-F238E27FC236}">
                  <a16:creationId xmlns:a16="http://schemas.microsoft.com/office/drawing/2014/main" id="{75397276-A2BA-AA9B-D075-8D3828D9A299}"/>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 name="Rectangle 48">
              <a:extLst>
                <a:ext uri="{FF2B5EF4-FFF2-40B4-BE49-F238E27FC236}">
                  <a16:creationId xmlns:a16="http://schemas.microsoft.com/office/drawing/2014/main" id="{39A6D2CE-F1E7-4F88-4A14-B01E822D61BA}"/>
                </a:ext>
              </a:extLst>
            </p:cNvPr>
            <p:cNvSpPr>
              <a:spLocks noChangeArrowheads="1"/>
            </p:cNvSpPr>
            <p:nvPr/>
          </p:nvSpPr>
          <p:spPr bwMode="auto">
            <a:xfrm>
              <a:off x="4209" y="690"/>
              <a:ext cx="598"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29" name="Group 49">
              <a:extLst>
                <a:ext uri="{FF2B5EF4-FFF2-40B4-BE49-F238E27FC236}">
                  <a16:creationId xmlns:a16="http://schemas.microsoft.com/office/drawing/2014/main" id="{F248B5FA-9927-FD46-49F4-450D2CC11195}"/>
                </a:ext>
              </a:extLst>
            </p:cNvPr>
            <p:cNvGrpSpPr>
              <a:grpSpLocks/>
            </p:cNvGrpSpPr>
            <p:nvPr/>
          </p:nvGrpSpPr>
          <p:grpSpPr bwMode="auto">
            <a:xfrm>
              <a:off x="4749" y="668"/>
              <a:ext cx="581" cy="145"/>
              <a:chOff x="614" y="2568"/>
              <a:chExt cx="725" cy="139"/>
            </a:xfrm>
          </p:grpSpPr>
          <p:sp>
            <p:nvSpPr>
              <p:cNvPr id="54" name="AutoShape 50">
                <a:extLst>
                  <a:ext uri="{FF2B5EF4-FFF2-40B4-BE49-F238E27FC236}">
                    <a16:creationId xmlns:a16="http://schemas.microsoft.com/office/drawing/2014/main" id="{FB0EC582-F602-3ADB-9B5B-282E2B94A53D}"/>
                  </a:ext>
                </a:extLst>
              </p:cNvPr>
              <p:cNvSpPr>
                <a:spLocks noChangeArrowheads="1"/>
              </p:cNvSpPr>
              <p:nvPr/>
            </p:nvSpPr>
            <p:spPr bwMode="auto">
              <a:xfrm>
                <a:off x="613" y="2568"/>
                <a:ext cx="726"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5" name="AutoShape 51">
                <a:extLst>
                  <a:ext uri="{FF2B5EF4-FFF2-40B4-BE49-F238E27FC236}">
                    <a16:creationId xmlns:a16="http://schemas.microsoft.com/office/drawing/2014/main" id="{6E0CCC69-3AD3-42A7-BCAF-D6A59D229F9E}"/>
                  </a:ext>
                </a:extLst>
              </p:cNvPr>
              <p:cNvSpPr>
                <a:spLocks noChangeArrowheads="1"/>
              </p:cNvSpPr>
              <p:nvPr/>
            </p:nvSpPr>
            <p:spPr bwMode="auto">
              <a:xfrm>
                <a:off x="627" y="2584"/>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0" name="Rectangle 52">
              <a:extLst>
                <a:ext uri="{FF2B5EF4-FFF2-40B4-BE49-F238E27FC236}">
                  <a16:creationId xmlns:a16="http://schemas.microsoft.com/office/drawing/2014/main" id="{E9AA3707-9927-DB79-5448-112AB8F43970}"/>
                </a:ext>
              </a:extLst>
            </p:cNvPr>
            <p:cNvSpPr>
              <a:spLocks noChangeArrowheads="1"/>
            </p:cNvSpPr>
            <p:nvPr/>
          </p:nvSpPr>
          <p:spPr bwMode="auto">
            <a:xfrm>
              <a:off x="4225" y="1018"/>
              <a:ext cx="592"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1" name="Group 53">
              <a:extLst>
                <a:ext uri="{FF2B5EF4-FFF2-40B4-BE49-F238E27FC236}">
                  <a16:creationId xmlns:a16="http://schemas.microsoft.com/office/drawing/2014/main" id="{93675F65-BC74-6077-FB87-6E7D2339056A}"/>
                </a:ext>
              </a:extLst>
            </p:cNvPr>
            <p:cNvGrpSpPr>
              <a:grpSpLocks/>
            </p:cNvGrpSpPr>
            <p:nvPr/>
          </p:nvGrpSpPr>
          <p:grpSpPr bwMode="auto">
            <a:xfrm>
              <a:off x="4747" y="994"/>
              <a:ext cx="581" cy="134"/>
              <a:chOff x="614" y="2568"/>
              <a:chExt cx="725" cy="139"/>
            </a:xfrm>
          </p:grpSpPr>
          <p:sp>
            <p:nvSpPr>
              <p:cNvPr id="52" name="AutoShape 54">
                <a:extLst>
                  <a:ext uri="{FF2B5EF4-FFF2-40B4-BE49-F238E27FC236}">
                    <a16:creationId xmlns:a16="http://schemas.microsoft.com/office/drawing/2014/main" id="{EAF89041-5062-3B02-BB12-0BD8CA244A24}"/>
                  </a:ext>
                </a:extLst>
              </p:cNvPr>
              <p:cNvSpPr>
                <a:spLocks noChangeArrowheads="1"/>
              </p:cNvSpPr>
              <p:nvPr/>
            </p:nvSpPr>
            <p:spPr bwMode="auto">
              <a:xfrm>
                <a:off x="616" y="2570"/>
                <a:ext cx="726"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3" name="AutoShape 55">
                <a:extLst>
                  <a:ext uri="{FF2B5EF4-FFF2-40B4-BE49-F238E27FC236}">
                    <a16:creationId xmlns:a16="http://schemas.microsoft.com/office/drawing/2014/main" id="{98DD2A45-76A6-0C8B-CB56-7CC9D89CF9C8}"/>
                  </a:ext>
                </a:extLst>
              </p:cNvPr>
              <p:cNvSpPr>
                <a:spLocks noChangeArrowheads="1"/>
              </p:cNvSpPr>
              <p:nvPr/>
            </p:nvSpPr>
            <p:spPr bwMode="auto">
              <a:xfrm>
                <a:off x="629" y="2587"/>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2" name="Rectangle 56">
              <a:extLst>
                <a:ext uri="{FF2B5EF4-FFF2-40B4-BE49-F238E27FC236}">
                  <a16:creationId xmlns:a16="http://schemas.microsoft.com/office/drawing/2014/main" id="{959DDA92-F475-1393-75C2-BCE8A8954026}"/>
                </a:ext>
              </a:extLst>
            </p:cNvPr>
            <p:cNvSpPr>
              <a:spLocks noChangeArrowheads="1"/>
            </p:cNvSpPr>
            <p:nvPr/>
          </p:nvSpPr>
          <p:spPr bwMode="auto">
            <a:xfrm>
              <a:off x="4215" y="1357"/>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3" name="Rectangle 57">
              <a:extLst>
                <a:ext uri="{FF2B5EF4-FFF2-40B4-BE49-F238E27FC236}">
                  <a16:creationId xmlns:a16="http://schemas.microsoft.com/office/drawing/2014/main" id="{7E1026A4-76A4-B616-67B6-87E26F4CBBC0}"/>
                </a:ext>
              </a:extLst>
            </p:cNvPr>
            <p:cNvSpPr>
              <a:spLocks noChangeArrowheads="1"/>
            </p:cNvSpPr>
            <p:nvPr/>
          </p:nvSpPr>
          <p:spPr bwMode="auto">
            <a:xfrm>
              <a:off x="4225" y="1658"/>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4" name="Group 58">
              <a:extLst>
                <a:ext uri="{FF2B5EF4-FFF2-40B4-BE49-F238E27FC236}">
                  <a16:creationId xmlns:a16="http://schemas.microsoft.com/office/drawing/2014/main" id="{6B0FCBC4-4581-1AE8-0DED-5C2B0E5DEA9E}"/>
                </a:ext>
              </a:extLst>
            </p:cNvPr>
            <p:cNvGrpSpPr>
              <a:grpSpLocks/>
            </p:cNvGrpSpPr>
            <p:nvPr/>
          </p:nvGrpSpPr>
          <p:grpSpPr bwMode="auto">
            <a:xfrm>
              <a:off x="4735" y="1627"/>
              <a:ext cx="582" cy="151"/>
              <a:chOff x="614" y="2568"/>
              <a:chExt cx="725" cy="139"/>
            </a:xfrm>
          </p:grpSpPr>
          <p:sp>
            <p:nvSpPr>
              <p:cNvPr id="50" name="AutoShape 59">
                <a:extLst>
                  <a:ext uri="{FF2B5EF4-FFF2-40B4-BE49-F238E27FC236}">
                    <a16:creationId xmlns:a16="http://schemas.microsoft.com/office/drawing/2014/main" id="{10A1964E-FCE9-1BF9-D043-EAB0BAE24913}"/>
                  </a:ext>
                </a:extLst>
              </p:cNvPr>
              <p:cNvSpPr>
                <a:spLocks noChangeArrowheads="1"/>
              </p:cNvSpPr>
              <p:nvPr/>
            </p:nvSpPr>
            <p:spPr bwMode="auto">
              <a:xfrm>
                <a:off x="611" y="2581"/>
                <a:ext cx="731" cy="12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1" name="AutoShape 60">
                <a:extLst>
                  <a:ext uri="{FF2B5EF4-FFF2-40B4-BE49-F238E27FC236}">
                    <a16:creationId xmlns:a16="http://schemas.microsoft.com/office/drawing/2014/main" id="{1AA48B8E-F67F-0699-D724-1E11B52A3722}"/>
                  </a:ext>
                </a:extLst>
              </p:cNvPr>
              <p:cNvSpPr>
                <a:spLocks noChangeArrowheads="1"/>
              </p:cNvSpPr>
              <p:nvPr/>
            </p:nvSpPr>
            <p:spPr bwMode="auto">
              <a:xfrm>
                <a:off x="624" y="2586"/>
                <a:ext cx="698"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5" name="Freeform 61">
              <a:extLst>
                <a:ext uri="{FF2B5EF4-FFF2-40B4-BE49-F238E27FC236}">
                  <a16:creationId xmlns:a16="http://schemas.microsoft.com/office/drawing/2014/main" id="{93751255-5356-DD6A-9851-CA95E5510ABB}"/>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36" name="Group 62">
              <a:extLst>
                <a:ext uri="{FF2B5EF4-FFF2-40B4-BE49-F238E27FC236}">
                  <a16:creationId xmlns:a16="http://schemas.microsoft.com/office/drawing/2014/main" id="{6B8110F7-7574-D2B4-7645-68DCAD65D308}"/>
                </a:ext>
              </a:extLst>
            </p:cNvPr>
            <p:cNvGrpSpPr>
              <a:grpSpLocks/>
            </p:cNvGrpSpPr>
            <p:nvPr/>
          </p:nvGrpSpPr>
          <p:grpSpPr bwMode="auto">
            <a:xfrm>
              <a:off x="4739" y="1327"/>
              <a:ext cx="582" cy="139"/>
              <a:chOff x="614" y="2568"/>
              <a:chExt cx="725" cy="139"/>
            </a:xfrm>
          </p:grpSpPr>
          <p:sp>
            <p:nvSpPr>
              <p:cNvPr id="48" name="AutoShape 63">
                <a:extLst>
                  <a:ext uri="{FF2B5EF4-FFF2-40B4-BE49-F238E27FC236}">
                    <a16:creationId xmlns:a16="http://schemas.microsoft.com/office/drawing/2014/main" id="{8D63A331-89A6-09AD-9F8A-608D77F643E7}"/>
                  </a:ext>
                </a:extLst>
              </p:cNvPr>
              <p:cNvSpPr>
                <a:spLocks noChangeArrowheads="1"/>
              </p:cNvSpPr>
              <p:nvPr/>
            </p:nvSpPr>
            <p:spPr bwMode="auto">
              <a:xfrm>
                <a:off x="612" y="2576"/>
                <a:ext cx="725"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9" name="AutoShape 64">
                <a:extLst>
                  <a:ext uri="{FF2B5EF4-FFF2-40B4-BE49-F238E27FC236}">
                    <a16:creationId xmlns:a16="http://schemas.microsoft.com/office/drawing/2014/main" id="{AC432411-0941-65F0-BC73-4B47660412B1}"/>
                  </a:ext>
                </a:extLst>
              </p:cNvPr>
              <p:cNvSpPr>
                <a:spLocks noChangeArrowheads="1"/>
              </p:cNvSpPr>
              <p:nvPr/>
            </p:nvSpPr>
            <p:spPr bwMode="auto">
              <a:xfrm>
                <a:off x="626" y="2587"/>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7" name="Rectangle 65">
              <a:extLst>
                <a:ext uri="{FF2B5EF4-FFF2-40B4-BE49-F238E27FC236}">
                  <a16:creationId xmlns:a16="http://schemas.microsoft.com/office/drawing/2014/main" id="{F7753EDD-D5A3-48FC-3589-B1111155BCE6}"/>
                </a:ext>
              </a:extLst>
            </p:cNvPr>
            <p:cNvSpPr>
              <a:spLocks noChangeArrowheads="1"/>
            </p:cNvSpPr>
            <p:nvPr/>
          </p:nvSpPr>
          <p:spPr bwMode="auto">
            <a:xfrm>
              <a:off x="5250" y="429"/>
              <a:ext cx="69" cy="2290"/>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8" name="Freeform 66">
              <a:extLst>
                <a:ext uri="{FF2B5EF4-FFF2-40B4-BE49-F238E27FC236}">
                  <a16:creationId xmlns:a16="http://schemas.microsoft.com/office/drawing/2014/main" id="{372AB89A-0F9D-7796-C30F-0EBC0FA57D20}"/>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Freeform 67">
              <a:extLst>
                <a:ext uri="{FF2B5EF4-FFF2-40B4-BE49-F238E27FC236}">
                  <a16:creationId xmlns:a16="http://schemas.microsoft.com/office/drawing/2014/main" id="{C37BDF6F-38CE-BA0E-D613-7741FE2F2B5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0" name="Oval 68">
              <a:extLst>
                <a:ext uri="{FF2B5EF4-FFF2-40B4-BE49-F238E27FC236}">
                  <a16:creationId xmlns:a16="http://schemas.microsoft.com/office/drawing/2014/main" id="{D280E19C-B5EC-17C7-574A-440000A08672}"/>
                </a:ext>
              </a:extLst>
            </p:cNvPr>
            <p:cNvSpPr>
              <a:spLocks noChangeArrowheads="1"/>
            </p:cNvSpPr>
            <p:nvPr/>
          </p:nvSpPr>
          <p:spPr bwMode="auto">
            <a:xfrm>
              <a:off x="5517" y="2614"/>
              <a:ext cx="48"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1" name="Freeform 69">
              <a:extLst>
                <a:ext uri="{FF2B5EF4-FFF2-40B4-BE49-F238E27FC236}">
                  <a16:creationId xmlns:a16="http://schemas.microsoft.com/office/drawing/2014/main" id="{B53559B0-4465-0A62-2915-B3368A46B3F8}"/>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2" name="AutoShape 70">
              <a:extLst>
                <a:ext uri="{FF2B5EF4-FFF2-40B4-BE49-F238E27FC236}">
                  <a16:creationId xmlns:a16="http://schemas.microsoft.com/office/drawing/2014/main" id="{85897F96-6248-ED18-902E-8396034E2C6B}"/>
                </a:ext>
              </a:extLst>
            </p:cNvPr>
            <p:cNvSpPr>
              <a:spLocks noChangeArrowheads="1"/>
            </p:cNvSpPr>
            <p:nvPr/>
          </p:nvSpPr>
          <p:spPr bwMode="auto">
            <a:xfrm>
              <a:off x="4140" y="2680"/>
              <a:ext cx="1201" cy="145"/>
            </a:xfrm>
            <a:prstGeom prst="roundRect">
              <a:avLst>
                <a:gd name="adj" fmla="val 50000"/>
              </a:avLst>
            </a:prstGeom>
            <a:solidFill>
              <a:srgbClr val="DDDDDD"/>
            </a:soli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3" name="AutoShape 71">
              <a:extLst>
                <a:ext uri="{FF2B5EF4-FFF2-40B4-BE49-F238E27FC236}">
                  <a16:creationId xmlns:a16="http://schemas.microsoft.com/office/drawing/2014/main" id="{B4A6D3A1-D54D-391E-3D2B-B3E2C64B37AC}"/>
                </a:ext>
              </a:extLst>
            </p:cNvPr>
            <p:cNvSpPr>
              <a:spLocks noChangeArrowheads="1"/>
            </p:cNvSpPr>
            <p:nvPr/>
          </p:nvSpPr>
          <p:spPr bwMode="auto">
            <a:xfrm>
              <a:off x="4204" y="2708"/>
              <a:ext cx="1073"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4" name="Oval 72">
              <a:extLst>
                <a:ext uri="{FF2B5EF4-FFF2-40B4-BE49-F238E27FC236}">
                  <a16:creationId xmlns:a16="http://schemas.microsoft.com/office/drawing/2014/main" id="{CC5BC66E-0F02-CBD9-D098-4F3F56D7D405}"/>
                </a:ext>
              </a:extLst>
            </p:cNvPr>
            <p:cNvSpPr>
              <a:spLocks noChangeArrowheads="1"/>
            </p:cNvSpPr>
            <p:nvPr/>
          </p:nvSpPr>
          <p:spPr bwMode="auto">
            <a:xfrm>
              <a:off x="4305" y="2380"/>
              <a:ext cx="160" cy="145"/>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5" name="Oval 73">
              <a:extLst>
                <a:ext uri="{FF2B5EF4-FFF2-40B4-BE49-F238E27FC236}">
                  <a16:creationId xmlns:a16="http://schemas.microsoft.com/office/drawing/2014/main" id="{B14821FC-5E49-203C-C074-64D17E715CF7}"/>
                </a:ext>
              </a:extLst>
            </p:cNvPr>
            <p:cNvSpPr>
              <a:spLocks noChangeArrowheads="1"/>
            </p:cNvSpPr>
            <p:nvPr/>
          </p:nvSpPr>
          <p:spPr bwMode="auto">
            <a:xfrm>
              <a:off x="4487" y="2386"/>
              <a:ext cx="160" cy="139"/>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400" b="0" i="0" u="none" strike="noStrike" kern="1200" cap="none" spc="0" normalizeH="0" baseline="0" noProof="0" dirty="0">
                <a:ln>
                  <a:noFill/>
                </a:ln>
                <a:solidFill>
                  <a:srgbClr val="FF0000"/>
                </a:solidFill>
                <a:effectLst/>
                <a:uLnTx/>
                <a:uFillTx/>
                <a:latin typeface="Calibri"/>
                <a:ea typeface="ＭＳ Ｐゴシック" panose="020B0600070205080204" pitchFamily="34" charset="-128"/>
                <a:cs typeface="Arial" panose="020B0604020202020204" pitchFamily="34" charset="0"/>
              </a:endParaRPr>
            </a:p>
          </p:txBody>
        </p:sp>
        <p:sp>
          <p:nvSpPr>
            <p:cNvPr id="46" name="Oval 74">
              <a:extLst>
                <a:ext uri="{FF2B5EF4-FFF2-40B4-BE49-F238E27FC236}">
                  <a16:creationId xmlns:a16="http://schemas.microsoft.com/office/drawing/2014/main" id="{C9CC81C9-D228-47E6-4970-E362D1911F4A}"/>
                </a:ext>
              </a:extLst>
            </p:cNvPr>
            <p:cNvSpPr>
              <a:spLocks noChangeArrowheads="1"/>
            </p:cNvSpPr>
            <p:nvPr/>
          </p:nvSpPr>
          <p:spPr bwMode="auto">
            <a:xfrm>
              <a:off x="4663" y="2380"/>
              <a:ext cx="155"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7" name="Rectangle 75">
              <a:extLst>
                <a:ext uri="{FF2B5EF4-FFF2-40B4-BE49-F238E27FC236}">
                  <a16:creationId xmlns:a16="http://schemas.microsoft.com/office/drawing/2014/main" id="{AEF9DD85-290A-165C-E500-C31244CE641B}"/>
                </a:ext>
              </a:extLst>
            </p:cNvPr>
            <p:cNvSpPr>
              <a:spLocks noChangeArrowheads="1"/>
            </p:cNvSpPr>
            <p:nvPr/>
          </p:nvSpPr>
          <p:spPr bwMode="auto">
            <a:xfrm>
              <a:off x="5063" y="1835"/>
              <a:ext cx="85" cy="762"/>
            </a:xfrm>
            <a:prstGeom prst="rect">
              <a:avLst/>
            </a:prstGeom>
            <a:solidFill>
              <a:srgbClr val="292929"/>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grpSp>
        <p:nvGrpSpPr>
          <p:cNvPr id="56" name="Group 76">
            <a:extLst>
              <a:ext uri="{FF2B5EF4-FFF2-40B4-BE49-F238E27FC236}">
                <a16:creationId xmlns:a16="http://schemas.microsoft.com/office/drawing/2014/main" id="{868C9271-E7ED-03CC-545D-51D998DD39DD}"/>
              </a:ext>
            </a:extLst>
          </p:cNvPr>
          <p:cNvGrpSpPr>
            <a:grpSpLocks/>
          </p:cNvGrpSpPr>
          <p:nvPr/>
        </p:nvGrpSpPr>
        <p:grpSpPr bwMode="auto">
          <a:xfrm>
            <a:off x="7686054" y="1920396"/>
            <a:ext cx="698500" cy="709613"/>
            <a:chOff x="-44" y="1473"/>
            <a:chExt cx="981" cy="1105"/>
          </a:xfrm>
        </p:grpSpPr>
        <p:pic>
          <p:nvPicPr>
            <p:cNvPr id="57" name="Picture 77" descr="desktop_computer_stylized_medium">
              <a:extLst>
                <a:ext uri="{FF2B5EF4-FFF2-40B4-BE49-F238E27FC236}">
                  <a16:creationId xmlns:a16="http://schemas.microsoft.com/office/drawing/2014/main" id="{4DE828CE-0017-A2D2-5F09-EF46FEE089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Freeform 78">
              <a:extLst>
                <a:ext uri="{FF2B5EF4-FFF2-40B4-BE49-F238E27FC236}">
                  <a16:creationId xmlns:a16="http://schemas.microsoft.com/office/drawing/2014/main" id="{AED42E43-6563-DAED-E962-9A2C0CCDBB01}"/>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59" name="Freeform 1">
            <a:extLst>
              <a:ext uri="{FF2B5EF4-FFF2-40B4-BE49-F238E27FC236}">
                <a16:creationId xmlns:a16="http://schemas.microsoft.com/office/drawing/2014/main" id="{C8DA1481-724F-160F-8222-EA56D4B0E711}"/>
              </a:ext>
            </a:extLst>
          </p:cNvPr>
          <p:cNvSpPr/>
          <p:nvPr/>
        </p:nvSpPr>
        <p:spPr>
          <a:xfrm>
            <a:off x="8188984" y="4246818"/>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0" name="AutoShape 21">
            <a:extLst>
              <a:ext uri="{FF2B5EF4-FFF2-40B4-BE49-F238E27FC236}">
                <a16:creationId xmlns:a16="http://schemas.microsoft.com/office/drawing/2014/main" id="{B5F3D03E-EAF1-01E7-C663-CB6823A62F09}"/>
              </a:ext>
            </a:extLst>
          </p:cNvPr>
          <p:cNvSpPr>
            <a:spLocks/>
          </p:cNvSpPr>
          <p:nvPr/>
        </p:nvSpPr>
        <p:spPr bwMode="auto">
          <a:xfrm flipH="1" flipV="1">
            <a:off x="8069711" y="4643267"/>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61" name="TextBox 28">
            <a:extLst>
              <a:ext uri="{FF2B5EF4-FFF2-40B4-BE49-F238E27FC236}">
                <a16:creationId xmlns:a16="http://schemas.microsoft.com/office/drawing/2014/main" id="{C5239B02-F8A2-9186-E1D2-3FC56A95C604}"/>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09218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53E80-58D5-7F41-5189-553C8F4EFA70}"/>
              </a:ext>
            </a:extLst>
          </p:cNvPr>
          <p:cNvSpPr>
            <a:spLocks noGrp="1"/>
          </p:cNvSpPr>
          <p:nvPr>
            <p:ph type="title"/>
          </p:nvPr>
        </p:nvSpPr>
        <p:spPr/>
        <p:txBody>
          <a:bodyPr/>
          <a:lstStyle/>
          <a:p>
            <a:r>
              <a:rPr lang="en-IN" dirty="0"/>
              <a:t>Today’s topics</a:t>
            </a:r>
          </a:p>
        </p:txBody>
      </p:sp>
      <p:sp>
        <p:nvSpPr>
          <p:cNvPr id="3" name="Content Placeholder 2">
            <a:extLst>
              <a:ext uri="{FF2B5EF4-FFF2-40B4-BE49-F238E27FC236}">
                <a16:creationId xmlns:a16="http://schemas.microsoft.com/office/drawing/2014/main" id="{2AEEE490-50B3-24EB-2A22-F6E209D2E01B}"/>
              </a:ext>
            </a:extLst>
          </p:cNvPr>
          <p:cNvSpPr>
            <a:spLocks noGrp="1"/>
          </p:cNvSpPr>
          <p:nvPr>
            <p:ph idx="1"/>
          </p:nvPr>
        </p:nvSpPr>
        <p:spPr/>
        <p:txBody>
          <a:bodyPr/>
          <a:lstStyle/>
          <a:p>
            <a:r>
              <a:rPr lang="en-IN" dirty="0"/>
              <a:t>Client-server architecture</a:t>
            </a:r>
          </a:p>
          <a:p>
            <a:r>
              <a:rPr lang="en-IN" dirty="0"/>
              <a:t>HTTP</a:t>
            </a:r>
          </a:p>
          <a:p>
            <a:r>
              <a:rPr lang="en-IN" dirty="0"/>
              <a:t>HOL Blocking</a:t>
            </a:r>
          </a:p>
          <a:p>
            <a:r>
              <a:rPr lang="en-IN" dirty="0"/>
              <a:t>HTTP/2</a:t>
            </a:r>
          </a:p>
          <a:p>
            <a:r>
              <a:rPr lang="en-IN" dirty="0"/>
              <a:t>HTTP/3</a:t>
            </a:r>
          </a:p>
          <a:p>
            <a:pPr marL="0" indent="0">
              <a:buNone/>
            </a:pPr>
            <a:endParaRPr lang="en-IN" dirty="0"/>
          </a:p>
          <a:p>
            <a:endParaRPr lang="en-IN" dirty="0"/>
          </a:p>
        </p:txBody>
      </p:sp>
    </p:spTree>
    <p:extLst>
      <p:ext uri="{BB962C8B-B14F-4D97-AF65-F5344CB8AC3E}">
        <p14:creationId xmlns:p14="http://schemas.microsoft.com/office/powerpoint/2010/main" val="3727336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FC91B-1A77-EA3F-E8AF-FA77B88D0854}"/>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BEA4630A-EB78-23B6-6E86-7F2290ED7BE6}"/>
              </a:ext>
            </a:extLst>
          </p:cNvPr>
          <p:cNvSpPr>
            <a:spLocks noGrp="1"/>
          </p:cNvSpPr>
          <p:nvPr>
            <p:ph idx="1"/>
          </p:nvPr>
        </p:nvSpPr>
        <p:spPr/>
        <p:txBody>
          <a:bodyPr/>
          <a:lstStyle/>
          <a:p>
            <a:r>
              <a:rPr lang="en-US" dirty="0"/>
              <a:t>transmission delay for each request: 1 </a:t>
            </a:r>
            <a:r>
              <a:rPr lang="en-US" dirty="0" err="1"/>
              <a:t>ms</a:t>
            </a:r>
            <a:r>
              <a:rPr lang="en-US" dirty="0"/>
              <a:t> * 3 = 3 </a:t>
            </a:r>
            <a:r>
              <a:rPr lang="en-US" dirty="0" err="1"/>
              <a:t>ms</a:t>
            </a:r>
            <a:endParaRPr lang="en-US" dirty="0">
              <a:effectLst/>
            </a:endParaRPr>
          </a:p>
          <a:p>
            <a:r>
              <a:rPr lang="en-US" dirty="0"/>
              <a:t>transmission delay for each response: 100 </a:t>
            </a:r>
            <a:r>
              <a:rPr lang="en-US" dirty="0" err="1"/>
              <a:t>ms</a:t>
            </a:r>
            <a:r>
              <a:rPr lang="en-US" dirty="0"/>
              <a:t> * 3 = 300ms</a:t>
            </a:r>
            <a:endParaRPr lang="en-US" dirty="0">
              <a:effectLst/>
            </a:endParaRPr>
          </a:p>
          <a:p>
            <a:r>
              <a:rPr lang="en-US" dirty="0"/>
              <a:t>Time for the first response:</a:t>
            </a:r>
            <a:endParaRPr lang="en-US" dirty="0">
              <a:effectLst/>
            </a:endParaRPr>
          </a:p>
          <a:p>
            <a:pPr lvl="1"/>
            <a:r>
              <a:rPr lang="en-US" dirty="0"/>
              <a:t>RTT (connection time) + transmission delay of a request + RTT (delay between request and response) + transmission delay of a response</a:t>
            </a:r>
          </a:p>
          <a:p>
            <a:pPr lvl="2"/>
            <a:r>
              <a:rPr lang="en-US" dirty="0"/>
              <a:t>100ms + 3ms + 100 </a:t>
            </a:r>
            <a:r>
              <a:rPr lang="en-US" dirty="0" err="1"/>
              <a:t>ms</a:t>
            </a:r>
            <a:r>
              <a:rPr lang="en-US" dirty="0"/>
              <a:t> + 300 </a:t>
            </a:r>
            <a:r>
              <a:rPr lang="en-US" dirty="0" err="1"/>
              <a:t>ms</a:t>
            </a:r>
            <a:r>
              <a:rPr lang="en-US" dirty="0"/>
              <a:t> = 503 </a:t>
            </a:r>
            <a:r>
              <a:rPr lang="en-US" dirty="0" err="1"/>
              <a:t>ms</a:t>
            </a:r>
            <a:endParaRPr lang="en-US" dirty="0">
              <a:effectLst/>
            </a:endParaRPr>
          </a:p>
          <a:p>
            <a:r>
              <a:rPr lang="en-US" dirty="0"/>
              <a:t>Total time to receive 10 objects = 10 * 503 </a:t>
            </a:r>
            <a:r>
              <a:rPr lang="en-US" dirty="0" err="1"/>
              <a:t>ms</a:t>
            </a:r>
            <a:r>
              <a:rPr lang="en-US" dirty="0"/>
              <a:t> = 5030 </a:t>
            </a:r>
            <a:r>
              <a:rPr lang="en-US" dirty="0" err="1"/>
              <a:t>ms</a:t>
            </a:r>
            <a:endParaRPr lang="en-US" dirty="0">
              <a:effectLst/>
            </a:endParaRPr>
          </a:p>
          <a:p>
            <a:endParaRPr lang="en-IN" dirty="0"/>
          </a:p>
        </p:txBody>
      </p:sp>
    </p:spTree>
    <p:extLst>
      <p:ext uri="{BB962C8B-B14F-4D97-AF65-F5344CB8AC3E}">
        <p14:creationId xmlns:p14="http://schemas.microsoft.com/office/powerpoint/2010/main" val="3931032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6D137-F663-5651-EC49-6BB10DBF98D7}"/>
              </a:ext>
            </a:extLst>
          </p:cNvPr>
          <p:cNvSpPr>
            <a:spLocks noGrp="1"/>
          </p:cNvSpPr>
          <p:nvPr>
            <p:ph type="title"/>
          </p:nvPr>
        </p:nvSpPr>
        <p:spPr/>
        <p:txBody>
          <a:bodyPr/>
          <a:lstStyle/>
          <a:p>
            <a:r>
              <a:rPr lang="en-IN" dirty="0"/>
              <a:t>Problem</a:t>
            </a:r>
          </a:p>
        </p:txBody>
      </p:sp>
      <p:sp>
        <p:nvSpPr>
          <p:cNvPr id="3" name="Content Placeholder 2">
            <a:extLst>
              <a:ext uri="{FF2B5EF4-FFF2-40B4-BE49-F238E27FC236}">
                <a16:creationId xmlns:a16="http://schemas.microsoft.com/office/drawing/2014/main" id="{ED16E6E3-2854-7BD2-E828-993B7153A37D}"/>
              </a:ext>
            </a:extLst>
          </p:cNvPr>
          <p:cNvSpPr>
            <a:spLocks noGrp="1"/>
          </p:cNvSpPr>
          <p:nvPr>
            <p:ph idx="1"/>
          </p:nvPr>
        </p:nvSpPr>
        <p:spPr/>
        <p:txBody>
          <a:bodyPr/>
          <a:lstStyle/>
          <a:p>
            <a:r>
              <a:rPr lang="en-US" dirty="0"/>
              <a:t>One problem with this approach is that the client has to initiate 10 TCP connections for 10 different objects.</a:t>
            </a:r>
          </a:p>
          <a:p>
            <a:endParaRPr lang="en-US" dirty="0"/>
          </a:p>
          <a:p>
            <a:r>
              <a:rPr lang="en-US" dirty="0"/>
              <a:t>Solution</a:t>
            </a:r>
            <a:endParaRPr lang="en-IN" dirty="0"/>
          </a:p>
        </p:txBody>
      </p:sp>
    </p:spTree>
    <p:extLst>
      <p:ext uri="{BB962C8B-B14F-4D97-AF65-F5344CB8AC3E}">
        <p14:creationId xmlns:p14="http://schemas.microsoft.com/office/powerpoint/2010/main" val="1041707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67C3E-7B09-A95B-CCFF-400B498C6D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0A6244-5384-270F-A850-8A3905FDDFDE}"/>
              </a:ext>
            </a:extLst>
          </p:cNvPr>
          <p:cNvSpPr>
            <a:spLocks noGrp="1"/>
          </p:cNvSpPr>
          <p:nvPr>
            <p:ph type="title"/>
          </p:nvPr>
        </p:nvSpPr>
        <p:spPr/>
        <p:txBody>
          <a:bodyPr/>
          <a:lstStyle/>
          <a:p>
            <a:r>
              <a:rPr lang="en-IN" dirty="0"/>
              <a:t>Problem</a:t>
            </a:r>
          </a:p>
        </p:txBody>
      </p:sp>
      <p:sp>
        <p:nvSpPr>
          <p:cNvPr id="3" name="Content Placeholder 2">
            <a:extLst>
              <a:ext uri="{FF2B5EF4-FFF2-40B4-BE49-F238E27FC236}">
                <a16:creationId xmlns:a16="http://schemas.microsoft.com/office/drawing/2014/main" id="{8AA48A38-B60C-E725-8E7D-899C9A625892}"/>
              </a:ext>
            </a:extLst>
          </p:cNvPr>
          <p:cNvSpPr>
            <a:spLocks noGrp="1"/>
          </p:cNvSpPr>
          <p:nvPr>
            <p:ph idx="1"/>
          </p:nvPr>
        </p:nvSpPr>
        <p:spPr/>
        <p:txBody>
          <a:bodyPr/>
          <a:lstStyle/>
          <a:p>
            <a:r>
              <a:rPr lang="en-US" dirty="0"/>
              <a:t>One problem with this approach is that the client has to initiate 10 TCP connections for 10 different objects.</a:t>
            </a:r>
          </a:p>
          <a:p>
            <a:endParaRPr lang="en-US" dirty="0"/>
          </a:p>
          <a:p>
            <a:r>
              <a:rPr lang="en-US" dirty="0"/>
              <a:t>Solution</a:t>
            </a:r>
          </a:p>
          <a:p>
            <a:pPr lvl="1"/>
            <a:r>
              <a:rPr lang="en-US" dirty="0"/>
              <a:t>In HTTP with persistent connection, the connection is established only once. All the requests can be sent on the same TCP connection.</a:t>
            </a:r>
            <a:endParaRPr lang="en-IN" dirty="0"/>
          </a:p>
        </p:txBody>
      </p:sp>
    </p:spTree>
    <p:extLst>
      <p:ext uri="{BB962C8B-B14F-4D97-AF65-F5344CB8AC3E}">
        <p14:creationId xmlns:p14="http://schemas.microsoft.com/office/powerpoint/2010/main" val="19204668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2DCC0-B202-1C88-AC25-34FDDECE91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8F2983-C458-04B7-2712-AF7B74DDEE8C}"/>
              </a:ext>
            </a:extLst>
          </p:cNvPr>
          <p:cNvSpPr>
            <a:spLocks noGrp="1"/>
          </p:cNvSpPr>
          <p:nvPr>
            <p:ph type="title"/>
          </p:nvPr>
        </p:nvSpPr>
        <p:spPr/>
        <p:txBody>
          <a:bodyPr/>
          <a:lstStyle/>
          <a:p>
            <a:pPr fontAlgn="base"/>
            <a:r>
              <a:rPr lang="en-US" dirty="0"/>
              <a:t>HTTP with persistent connections</a:t>
            </a:r>
            <a:endParaRPr lang="en-US" dirty="0">
              <a:effectLst/>
            </a:endParaRPr>
          </a:p>
        </p:txBody>
      </p:sp>
      <p:sp>
        <p:nvSpPr>
          <p:cNvPr id="3" name="Content Placeholder 2">
            <a:extLst>
              <a:ext uri="{FF2B5EF4-FFF2-40B4-BE49-F238E27FC236}">
                <a16:creationId xmlns:a16="http://schemas.microsoft.com/office/drawing/2014/main" id="{5E2006C2-2172-23CD-E4F4-51E138165F53}"/>
              </a:ext>
            </a:extLst>
          </p:cNvPr>
          <p:cNvSpPr>
            <a:spLocks noGrp="1"/>
          </p:cNvSpPr>
          <p:nvPr>
            <p:ph idx="1"/>
          </p:nvPr>
        </p:nvSpPr>
        <p:spPr/>
        <p:txBody>
          <a:bodyPr/>
          <a:lstStyle/>
          <a:p>
            <a:r>
              <a:rPr lang="en-IN" dirty="0"/>
              <a:t>All communications using just one 					connection</a:t>
            </a:r>
          </a:p>
        </p:txBody>
      </p:sp>
      <p:sp>
        <p:nvSpPr>
          <p:cNvPr id="4" name="Line 15">
            <a:extLst>
              <a:ext uri="{FF2B5EF4-FFF2-40B4-BE49-F238E27FC236}">
                <a16:creationId xmlns:a16="http://schemas.microsoft.com/office/drawing/2014/main" id="{F61CB793-F6A6-4376-E146-A533431B2CC1}"/>
              </a:ext>
            </a:extLst>
          </p:cNvPr>
          <p:cNvSpPr>
            <a:spLocks noChangeShapeType="1"/>
          </p:cNvSpPr>
          <p:nvPr/>
        </p:nvSpPr>
        <p:spPr bwMode="auto">
          <a:xfrm flipH="1">
            <a:off x="8498399" y="1985483"/>
            <a:ext cx="36287"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Line 16">
            <a:extLst>
              <a:ext uri="{FF2B5EF4-FFF2-40B4-BE49-F238E27FC236}">
                <a16:creationId xmlns:a16="http://schemas.microsoft.com/office/drawing/2014/main" id="{B76B46AB-2AB2-0A81-D234-0F3AFA08E7FA}"/>
              </a:ext>
            </a:extLst>
          </p:cNvPr>
          <p:cNvSpPr>
            <a:spLocks noChangeShapeType="1"/>
          </p:cNvSpPr>
          <p:nvPr/>
        </p:nvSpPr>
        <p:spPr bwMode="auto">
          <a:xfrm flipH="1">
            <a:off x="10198763" y="1979133"/>
            <a:ext cx="26610"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Line 17">
            <a:extLst>
              <a:ext uri="{FF2B5EF4-FFF2-40B4-BE49-F238E27FC236}">
                <a16:creationId xmlns:a16="http://schemas.microsoft.com/office/drawing/2014/main" id="{F0649D1A-84BC-6D6D-AC9F-A7D70F00EBDE}"/>
              </a:ext>
            </a:extLst>
          </p:cNvPr>
          <p:cNvSpPr>
            <a:spLocks noChangeShapeType="1"/>
          </p:cNvSpPr>
          <p:nvPr/>
        </p:nvSpPr>
        <p:spPr bwMode="auto">
          <a:xfrm>
            <a:off x="8548973" y="221725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Line 18">
            <a:extLst>
              <a:ext uri="{FF2B5EF4-FFF2-40B4-BE49-F238E27FC236}">
                <a16:creationId xmlns:a16="http://schemas.microsoft.com/office/drawing/2014/main" id="{B311957C-941A-24D6-3DAF-CE7807E6EBB9}"/>
              </a:ext>
            </a:extLst>
          </p:cNvPr>
          <p:cNvSpPr>
            <a:spLocks noChangeShapeType="1"/>
          </p:cNvSpPr>
          <p:nvPr/>
        </p:nvSpPr>
        <p:spPr bwMode="auto">
          <a:xfrm flipH="1">
            <a:off x="8534686" y="2655409"/>
            <a:ext cx="1673225" cy="4032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Line 19">
            <a:extLst>
              <a:ext uri="{FF2B5EF4-FFF2-40B4-BE49-F238E27FC236}">
                <a16:creationId xmlns:a16="http://schemas.microsoft.com/office/drawing/2014/main" id="{8433178D-D5EC-2649-7018-4660FE974131}"/>
              </a:ext>
            </a:extLst>
          </p:cNvPr>
          <p:cNvSpPr>
            <a:spLocks noChangeShapeType="1"/>
          </p:cNvSpPr>
          <p:nvPr/>
        </p:nvSpPr>
        <p:spPr bwMode="auto">
          <a:xfrm>
            <a:off x="8542623" y="316340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AutoShape 21">
            <a:extLst>
              <a:ext uri="{FF2B5EF4-FFF2-40B4-BE49-F238E27FC236}">
                <a16:creationId xmlns:a16="http://schemas.microsoft.com/office/drawing/2014/main" id="{65691C25-A039-71A6-D466-6C022C24B416}"/>
              </a:ext>
            </a:extLst>
          </p:cNvPr>
          <p:cNvSpPr>
            <a:spLocks/>
          </p:cNvSpPr>
          <p:nvPr/>
        </p:nvSpPr>
        <p:spPr bwMode="auto">
          <a:xfrm>
            <a:off x="10241399" y="3563343"/>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0" name="Text Box 22">
            <a:extLst>
              <a:ext uri="{FF2B5EF4-FFF2-40B4-BE49-F238E27FC236}">
                <a16:creationId xmlns:a16="http://schemas.microsoft.com/office/drawing/2014/main" id="{9B8034B6-BA24-002E-B762-F06B82EAF0AA}"/>
              </a:ext>
            </a:extLst>
          </p:cNvPr>
          <p:cNvSpPr txBox="1">
            <a:spLocks noChangeArrowheads="1"/>
          </p:cNvSpPr>
          <p:nvPr/>
        </p:nvSpPr>
        <p:spPr bwMode="auto">
          <a:xfrm>
            <a:off x="10334911" y="3258659"/>
            <a:ext cx="1123577" cy="87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time to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transmit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a:t>
            </a:r>
          </a:p>
        </p:txBody>
      </p:sp>
      <p:sp>
        <p:nvSpPr>
          <p:cNvPr id="11" name="Line 23">
            <a:extLst>
              <a:ext uri="{FF2B5EF4-FFF2-40B4-BE49-F238E27FC236}">
                <a16:creationId xmlns:a16="http://schemas.microsoft.com/office/drawing/2014/main" id="{7F8A6FC1-41ED-E8C9-E404-2B59825C5150}"/>
              </a:ext>
            </a:extLst>
          </p:cNvPr>
          <p:cNvSpPr>
            <a:spLocks noChangeShapeType="1"/>
          </p:cNvSpPr>
          <p:nvPr/>
        </p:nvSpPr>
        <p:spPr bwMode="auto">
          <a:xfrm>
            <a:off x="8144161" y="2191859"/>
            <a:ext cx="3905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Text Box 24">
            <a:extLst>
              <a:ext uri="{FF2B5EF4-FFF2-40B4-BE49-F238E27FC236}">
                <a16:creationId xmlns:a16="http://schemas.microsoft.com/office/drawing/2014/main" id="{64BDDB42-E773-C933-1AA9-F8F70421392F}"/>
              </a:ext>
            </a:extLst>
          </p:cNvPr>
          <p:cNvSpPr txBox="1">
            <a:spLocks noChangeArrowheads="1"/>
          </p:cNvSpPr>
          <p:nvPr/>
        </p:nvSpPr>
        <p:spPr bwMode="auto">
          <a:xfrm>
            <a:off x="6854117" y="1877210"/>
            <a:ext cx="1363707" cy="617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initiate TCP</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connection</a:t>
            </a:r>
          </a:p>
        </p:txBody>
      </p:sp>
      <p:sp>
        <p:nvSpPr>
          <p:cNvPr id="13" name="AutoShape 25">
            <a:extLst>
              <a:ext uri="{FF2B5EF4-FFF2-40B4-BE49-F238E27FC236}">
                <a16:creationId xmlns:a16="http://schemas.microsoft.com/office/drawing/2014/main" id="{85B45885-A2A9-6FB5-5F53-5AD388CEE89F}"/>
              </a:ext>
            </a:extLst>
          </p:cNvPr>
          <p:cNvSpPr>
            <a:spLocks/>
          </p:cNvSpPr>
          <p:nvPr/>
        </p:nvSpPr>
        <p:spPr bwMode="auto">
          <a:xfrm>
            <a:off x="8279098" y="2242659"/>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64492C57-D0AB-6E75-3649-D41BA4E9D83A}"/>
              </a:ext>
            </a:extLst>
          </p:cNvPr>
          <p:cNvSpPr txBox="1">
            <a:spLocks noChangeArrowheads="1"/>
          </p:cNvSpPr>
          <p:nvPr/>
        </p:nvSpPr>
        <p:spPr bwMode="auto">
          <a:xfrm>
            <a:off x="7796498" y="2453796"/>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5" name="Line 27">
            <a:extLst>
              <a:ext uri="{FF2B5EF4-FFF2-40B4-BE49-F238E27FC236}">
                <a16:creationId xmlns:a16="http://schemas.microsoft.com/office/drawing/2014/main" id="{319557C4-8094-1847-9BDB-221C2CE55BC5}"/>
              </a:ext>
            </a:extLst>
          </p:cNvPr>
          <p:cNvSpPr>
            <a:spLocks noChangeShapeType="1"/>
          </p:cNvSpPr>
          <p:nvPr/>
        </p:nvSpPr>
        <p:spPr bwMode="auto">
          <a:xfrm>
            <a:off x="8193373" y="3096734"/>
            <a:ext cx="3540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xt Box 28">
            <a:extLst>
              <a:ext uri="{FF2B5EF4-FFF2-40B4-BE49-F238E27FC236}">
                <a16:creationId xmlns:a16="http://schemas.microsoft.com/office/drawing/2014/main" id="{F6CBB391-4307-C368-69DA-24C1193E3FB7}"/>
              </a:ext>
            </a:extLst>
          </p:cNvPr>
          <p:cNvSpPr txBox="1">
            <a:spLocks noChangeArrowheads="1"/>
          </p:cNvSpPr>
          <p:nvPr/>
        </p:nvSpPr>
        <p:spPr bwMode="auto">
          <a:xfrm>
            <a:off x="6830570" y="2904015"/>
            <a:ext cx="1969956"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request file</a:t>
            </a:r>
          </a:p>
        </p:txBody>
      </p:sp>
      <p:sp>
        <p:nvSpPr>
          <p:cNvPr id="17" name="AutoShape 29">
            <a:extLst>
              <a:ext uri="{FF2B5EF4-FFF2-40B4-BE49-F238E27FC236}">
                <a16:creationId xmlns:a16="http://schemas.microsoft.com/office/drawing/2014/main" id="{B33F3736-1C31-ABBC-0292-8E37005DE8BC}"/>
              </a:ext>
            </a:extLst>
          </p:cNvPr>
          <p:cNvSpPr>
            <a:spLocks/>
          </p:cNvSpPr>
          <p:nvPr/>
        </p:nvSpPr>
        <p:spPr bwMode="auto">
          <a:xfrm>
            <a:off x="8285448" y="3152296"/>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7DF2BD9C-0F8A-D4FD-4CCD-A7E01A32C10B}"/>
              </a:ext>
            </a:extLst>
          </p:cNvPr>
          <p:cNvSpPr txBox="1">
            <a:spLocks noChangeArrowheads="1"/>
          </p:cNvSpPr>
          <p:nvPr/>
        </p:nvSpPr>
        <p:spPr bwMode="auto">
          <a:xfrm>
            <a:off x="7815548" y="3376134"/>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9" name="Line 35">
            <a:extLst>
              <a:ext uri="{FF2B5EF4-FFF2-40B4-BE49-F238E27FC236}">
                <a16:creationId xmlns:a16="http://schemas.microsoft.com/office/drawing/2014/main" id="{F7995C70-7A82-08F9-DCCC-E3E69B473F65}"/>
              </a:ext>
            </a:extLst>
          </p:cNvPr>
          <p:cNvSpPr>
            <a:spLocks noChangeShapeType="1"/>
          </p:cNvSpPr>
          <p:nvPr/>
        </p:nvSpPr>
        <p:spPr bwMode="auto">
          <a:xfrm flipH="1">
            <a:off x="8156445" y="4119206"/>
            <a:ext cx="361323" cy="2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Text Box 36">
            <a:extLst>
              <a:ext uri="{FF2B5EF4-FFF2-40B4-BE49-F238E27FC236}">
                <a16:creationId xmlns:a16="http://schemas.microsoft.com/office/drawing/2014/main" id="{95E18530-7D9B-B4B1-C3B1-AE092E8FA281}"/>
              </a:ext>
            </a:extLst>
          </p:cNvPr>
          <p:cNvSpPr txBox="1">
            <a:spLocks noChangeArrowheads="1"/>
          </p:cNvSpPr>
          <p:nvPr/>
        </p:nvSpPr>
        <p:spPr bwMode="auto">
          <a:xfrm>
            <a:off x="6743141" y="3931433"/>
            <a:ext cx="1647627"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 received</a:t>
            </a:r>
          </a:p>
        </p:txBody>
      </p:sp>
      <p:sp>
        <p:nvSpPr>
          <p:cNvPr id="21" name="Text Box 37">
            <a:extLst>
              <a:ext uri="{FF2B5EF4-FFF2-40B4-BE49-F238E27FC236}">
                <a16:creationId xmlns:a16="http://schemas.microsoft.com/office/drawing/2014/main" id="{D3A2A8A4-1462-032D-70F6-D354F86798B3}"/>
              </a:ext>
            </a:extLst>
          </p:cNvPr>
          <p:cNvSpPr txBox="1">
            <a:spLocks noChangeArrowheads="1"/>
          </p:cNvSpPr>
          <p:nvPr/>
        </p:nvSpPr>
        <p:spPr bwMode="auto">
          <a:xfrm>
            <a:off x="8145975" y="6421187"/>
            <a:ext cx="663964"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sp>
        <p:nvSpPr>
          <p:cNvPr id="22" name="Text Box 38">
            <a:extLst>
              <a:ext uri="{FF2B5EF4-FFF2-40B4-BE49-F238E27FC236}">
                <a16:creationId xmlns:a16="http://schemas.microsoft.com/office/drawing/2014/main" id="{3237E42E-58A9-8F3C-7CF3-A903C52165B4}"/>
              </a:ext>
            </a:extLst>
          </p:cNvPr>
          <p:cNvSpPr txBox="1">
            <a:spLocks noChangeArrowheads="1"/>
          </p:cNvSpPr>
          <p:nvPr/>
        </p:nvSpPr>
        <p:spPr bwMode="auto">
          <a:xfrm>
            <a:off x="9791305" y="6360182"/>
            <a:ext cx="6639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grpSp>
        <p:nvGrpSpPr>
          <p:cNvPr id="23" name="Group 43">
            <a:extLst>
              <a:ext uri="{FF2B5EF4-FFF2-40B4-BE49-F238E27FC236}">
                <a16:creationId xmlns:a16="http://schemas.microsoft.com/office/drawing/2014/main" id="{2C798BF4-5984-8E7F-41E9-93B4A1CD61B6}"/>
              </a:ext>
            </a:extLst>
          </p:cNvPr>
          <p:cNvGrpSpPr>
            <a:grpSpLocks/>
          </p:cNvGrpSpPr>
          <p:nvPr/>
        </p:nvGrpSpPr>
        <p:grpSpPr bwMode="auto">
          <a:xfrm>
            <a:off x="10025348" y="1212371"/>
            <a:ext cx="423863" cy="684213"/>
            <a:chOff x="4140" y="429"/>
            <a:chExt cx="1425" cy="2396"/>
          </a:xfrm>
        </p:grpSpPr>
        <p:sp>
          <p:nvSpPr>
            <p:cNvPr id="24" name="Freeform 44">
              <a:extLst>
                <a:ext uri="{FF2B5EF4-FFF2-40B4-BE49-F238E27FC236}">
                  <a16:creationId xmlns:a16="http://schemas.microsoft.com/office/drawing/2014/main" id="{4D301F6E-D30F-BE8B-5290-7F8B69411840}"/>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Rectangle 45">
              <a:extLst>
                <a:ext uri="{FF2B5EF4-FFF2-40B4-BE49-F238E27FC236}">
                  <a16:creationId xmlns:a16="http://schemas.microsoft.com/office/drawing/2014/main" id="{D839FAC4-8D1E-BDF1-7E65-C3B27C96F266}"/>
                </a:ext>
              </a:extLst>
            </p:cNvPr>
            <p:cNvSpPr>
              <a:spLocks noChangeArrowheads="1"/>
            </p:cNvSpPr>
            <p:nvPr/>
          </p:nvSpPr>
          <p:spPr bwMode="auto">
            <a:xfrm>
              <a:off x="4204" y="429"/>
              <a:ext cx="1051" cy="2285"/>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6" name="Freeform 46">
              <a:extLst>
                <a:ext uri="{FF2B5EF4-FFF2-40B4-BE49-F238E27FC236}">
                  <a16:creationId xmlns:a16="http://schemas.microsoft.com/office/drawing/2014/main" id="{A73219DC-D4C9-3D01-3BCF-32AE29DE0B93}"/>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 name="Freeform 47">
              <a:extLst>
                <a:ext uri="{FF2B5EF4-FFF2-40B4-BE49-F238E27FC236}">
                  <a16:creationId xmlns:a16="http://schemas.microsoft.com/office/drawing/2014/main" id="{E0F6B7CC-BCD9-C644-62CA-C15F48B77DE5}"/>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 name="Rectangle 48">
              <a:extLst>
                <a:ext uri="{FF2B5EF4-FFF2-40B4-BE49-F238E27FC236}">
                  <a16:creationId xmlns:a16="http://schemas.microsoft.com/office/drawing/2014/main" id="{5A276D2B-DC09-081D-BAA8-BF1DD696D80A}"/>
                </a:ext>
              </a:extLst>
            </p:cNvPr>
            <p:cNvSpPr>
              <a:spLocks noChangeArrowheads="1"/>
            </p:cNvSpPr>
            <p:nvPr/>
          </p:nvSpPr>
          <p:spPr bwMode="auto">
            <a:xfrm>
              <a:off x="4209" y="690"/>
              <a:ext cx="598"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29" name="Group 49">
              <a:extLst>
                <a:ext uri="{FF2B5EF4-FFF2-40B4-BE49-F238E27FC236}">
                  <a16:creationId xmlns:a16="http://schemas.microsoft.com/office/drawing/2014/main" id="{9C6DBF91-A96E-AC63-A7D6-390686371A06}"/>
                </a:ext>
              </a:extLst>
            </p:cNvPr>
            <p:cNvGrpSpPr>
              <a:grpSpLocks/>
            </p:cNvGrpSpPr>
            <p:nvPr/>
          </p:nvGrpSpPr>
          <p:grpSpPr bwMode="auto">
            <a:xfrm>
              <a:off x="4749" y="668"/>
              <a:ext cx="581" cy="145"/>
              <a:chOff x="614" y="2568"/>
              <a:chExt cx="725" cy="139"/>
            </a:xfrm>
          </p:grpSpPr>
          <p:sp>
            <p:nvSpPr>
              <p:cNvPr id="54" name="AutoShape 50">
                <a:extLst>
                  <a:ext uri="{FF2B5EF4-FFF2-40B4-BE49-F238E27FC236}">
                    <a16:creationId xmlns:a16="http://schemas.microsoft.com/office/drawing/2014/main" id="{83A4FDE8-2D6C-90BE-49D7-5A93F157E771}"/>
                  </a:ext>
                </a:extLst>
              </p:cNvPr>
              <p:cNvSpPr>
                <a:spLocks noChangeArrowheads="1"/>
              </p:cNvSpPr>
              <p:nvPr/>
            </p:nvSpPr>
            <p:spPr bwMode="auto">
              <a:xfrm>
                <a:off x="613" y="2568"/>
                <a:ext cx="726"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5" name="AutoShape 51">
                <a:extLst>
                  <a:ext uri="{FF2B5EF4-FFF2-40B4-BE49-F238E27FC236}">
                    <a16:creationId xmlns:a16="http://schemas.microsoft.com/office/drawing/2014/main" id="{42A9C3BC-EC34-71AB-CE47-EB5CD460E5BE}"/>
                  </a:ext>
                </a:extLst>
              </p:cNvPr>
              <p:cNvSpPr>
                <a:spLocks noChangeArrowheads="1"/>
              </p:cNvSpPr>
              <p:nvPr/>
            </p:nvSpPr>
            <p:spPr bwMode="auto">
              <a:xfrm>
                <a:off x="627" y="2584"/>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0" name="Rectangle 52">
              <a:extLst>
                <a:ext uri="{FF2B5EF4-FFF2-40B4-BE49-F238E27FC236}">
                  <a16:creationId xmlns:a16="http://schemas.microsoft.com/office/drawing/2014/main" id="{32040875-0C91-D102-27C3-7925F6B3CFF6}"/>
                </a:ext>
              </a:extLst>
            </p:cNvPr>
            <p:cNvSpPr>
              <a:spLocks noChangeArrowheads="1"/>
            </p:cNvSpPr>
            <p:nvPr/>
          </p:nvSpPr>
          <p:spPr bwMode="auto">
            <a:xfrm>
              <a:off x="4225" y="1018"/>
              <a:ext cx="592"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1" name="Group 53">
              <a:extLst>
                <a:ext uri="{FF2B5EF4-FFF2-40B4-BE49-F238E27FC236}">
                  <a16:creationId xmlns:a16="http://schemas.microsoft.com/office/drawing/2014/main" id="{ADA5B8C8-F7A9-76D5-3B06-B7C267D4C121}"/>
                </a:ext>
              </a:extLst>
            </p:cNvPr>
            <p:cNvGrpSpPr>
              <a:grpSpLocks/>
            </p:cNvGrpSpPr>
            <p:nvPr/>
          </p:nvGrpSpPr>
          <p:grpSpPr bwMode="auto">
            <a:xfrm>
              <a:off x="4747" y="994"/>
              <a:ext cx="581" cy="134"/>
              <a:chOff x="614" y="2568"/>
              <a:chExt cx="725" cy="139"/>
            </a:xfrm>
          </p:grpSpPr>
          <p:sp>
            <p:nvSpPr>
              <p:cNvPr id="52" name="AutoShape 54">
                <a:extLst>
                  <a:ext uri="{FF2B5EF4-FFF2-40B4-BE49-F238E27FC236}">
                    <a16:creationId xmlns:a16="http://schemas.microsoft.com/office/drawing/2014/main" id="{D2638067-70B6-583B-A8F4-F66B2FA17166}"/>
                  </a:ext>
                </a:extLst>
              </p:cNvPr>
              <p:cNvSpPr>
                <a:spLocks noChangeArrowheads="1"/>
              </p:cNvSpPr>
              <p:nvPr/>
            </p:nvSpPr>
            <p:spPr bwMode="auto">
              <a:xfrm>
                <a:off x="616" y="2570"/>
                <a:ext cx="726"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3" name="AutoShape 55">
                <a:extLst>
                  <a:ext uri="{FF2B5EF4-FFF2-40B4-BE49-F238E27FC236}">
                    <a16:creationId xmlns:a16="http://schemas.microsoft.com/office/drawing/2014/main" id="{9CE35BBD-0856-EBE0-CE8B-91B9B0E6344A}"/>
                  </a:ext>
                </a:extLst>
              </p:cNvPr>
              <p:cNvSpPr>
                <a:spLocks noChangeArrowheads="1"/>
              </p:cNvSpPr>
              <p:nvPr/>
            </p:nvSpPr>
            <p:spPr bwMode="auto">
              <a:xfrm>
                <a:off x="629" y="2587"/>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2" name="Rectangle 56">
              <a:extLst>
                <a:ext uri="{FF2B5EF4-FFF2-40B4-BE49-F238E27FC236}">
                  <a16:creationId xmlns:a16="http://schemas.microsoft.com/office/drawing/2014/main" id="{B9061235-99CD-4A7C-2F4D-BA971977E30C}"/>
                </a:ext>
              </a:extLst>
            </p:cNvPr>
            <p:cNvSpPr>
              <a:spLocks noChangeArrowheads="1"/>
            </p:cNvSpPr>
            <p:nvPr/>
          </p:nvSpPr>
          <p:spPr bwMode="auto">
            <a:xfrm>
              <a:off x="4215" y="1357"/>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3" name="Rectangle 57">
              <a:extLst>
                <a:ext uri="{FF2B5EF4-FFF2-40B4-BE49-F238E27FC236}">
                  <a16:creationId xmlns:a16="http://schemas.microsoft.com/office/drawing/2014/main" id="{BFFFE772-66B6-4E24-AFF9-9CA1F35294C4}"/>
                </a:ext>
              </a:extLst>
            </p:cNvPr>
            <p:cNvSpPr>
              <a:spLocks noChangeArrowheads="1"/>
            </p:cNvSpPr>
            <p:nvPr/>
          </p:nvSpPr>
          <p:spPr bwMode="auto">
            <a:xfrm>
              <a:off x="4225" y="1658"/>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4" name="Group 58">
              <a:extLst>
                <a:ext uri="{FF2B5EF4-FFF2-40B4-BE49-F238E27FC236}">
                  <a16:creationId xmlns:a16="http://schemas.microsoft.com/office/drawing/2014/main" id="{AA7F0926-28B0-2431-6C50-C41418C16E23}"/>
                </a:ext>
              </a:extLst>
            </p:cNvPr>
            <p:cNvGrpSpPr>
              <a:grpSpLocks/>
            </p:cNvGrpSpPr>
            <p:nvPr/>
          </p:nvGrpSpPr>
          <p:grpSpPr bwMode="auto">
            <a:xfrm>
              <a:off x="4735" y="1627"/>
              <a:ext cx="582" cy="151"/>
              <a:chOff x="614" y="2568"/>
              <a:chExt cx="725" cy="139"/>
            </a:xfrm>
          </p:grpSpPr>
          <p:sp>
            <p:nvSpPr>
              <p:cNvPr id="50" name="AutoShape 59">
                <a:extLst>
                  <a:ext uri="{FF2B5EF4-FFF2-40B4-BE49-F238E27FC236}">
                    <a16:creationId xmlns:a16="http://schemas.microsoft.com/office/drawing/2014/main" id="{F1A91385-174C-447B-E759-981948144C59}"/>
                  </a:ext>
                </a:extLst>
              </p:cNvPr>
              <p:cNvSpPr>
                <a:spLocks noChangeArrowheads="1"/>
              </p:cNvSpPr>
              <p:nvPr/>
            </p:nvSpPr>
            <p:spPr bwMode="auto">
              <a:xfrm>
                <a:off x="611" y="2581"/>
                <a:ext cx="731" cy="12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1" name="AutoShape 60">
                <a:extLst>
                  <a:ext uri="{FF2B5EF4-FFF2-40B4-BE49-F238E27FC236}">
                    <a16:creationId xmlns:a16="http://schemas.microsoft.com/office/drawing/2014/main" id="{CE2EA9AE-582C-2CFC-CD34-F6DFC157B1D8}"/>
                  </a:ext>
                </a:extLst>
              </p:cNvPr>
              <p:cNvSpPr>
                <a:spLocks noChangeArrowheads="1"/>
              </p:cNvSpPr>
              <p:nvPr/>
            </p:nvSpPr>
            <p:spPr bwMode="auto">
              <a:xfrm>
                <a:off x="624" y="2586"/>
                <a:ext cx="698"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5" name="Freeform 61">
              <a:extLst>
                <a:ext uri="{FF2B5EF4-FFF2-40B4-BE49-F238E27FC236}">
                  <a16:creationId xmlns:a16="http://schemas.microsoft.com/office/drawing/2014/main" id="{3557423A-F207-9EC7-C29C-0E5DEDEC4D45}"/>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36" name="Group 62">
              <a:extLst>
                <a:ext uri="{FF2B5EF4-FFF2-40B4-BE49-F238E27FC236}">
                  <a16:creationId xmlns:a16="http://schemas.microsoft.com/office/drawing/2014/main" id="{AFE40DAD-0017-0CA3-D2F9-9C86C382EEC8}"/>
                </a:ext>
              </a:extLst>
            </p:cNvPr>
            <p:cNvGrpSpPr>
              <a:grpSpLocks/>
            </p:cNvGrpSpPr>
            <p:nvPr/>
          </p:nvGrpSpPr>
          <p:grpSpPr bwMode="auto">
            <a:xfrm>
              <a:off x="4739" y="1327"/>
              <a:ext cx="582" cy="139"/>
              <a:chOff x="614" y="2568"/>
              <a:chExt cx="725" cy="139"/>
            </a:xfrm>
          </p:grpSpPr>
          <p:sp>
            <p:nvSpPr>
              <p:cNvPr id="48" name="AutoShape 63">
                <a:extLst>
                  <a:ext uri="{FF2B5EF4-FFF2-40B4-BE49-F238E27FC236}">
                    <a16:creationId xmlns:a16="http://schemas.microsoft.com/office/drawing/2014/main" id="{9326027B-882A-FEDD-0850-110A012253B4}"/>
                  </a:ext>
                </a:extLst>
              </p:cNvPr>
              <p:cNvSpPr>
                <a:spLocks noChangeArrowheads="1"/>
              </p:cNvSpPr>
              <p:nvPr/>
            </p:nvSpPr>
            <p:spPr bwMode="auto">
              <a:xfrm>
                <a:off x="612" y="2576"/>
                <a:ext cx="725"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9" name="AutoShape 64">
                <a:extLst>
                  <a:ext uri="{FF2B5EF4-FFF2-40B4-BE49-F238E27FC236}">
                    <a16:creationId xmlns:a16="http://schemas.microsoft.com/office/drawing/2014/main" id="{A4DC56C4-0FD5-F1B1-5B8A-D2C651764FBD}"/>
                  </a:ext>
                </a:extLst>
              </p:cNvPr>
              <p:cNvSpPr>
                <a:spLocks noChangeArrowheads="1"/>
              </p:cNvSpPr>
              <p:nvPr/>
            </p:nvSpPr>
            <p:spPr bwMode="auto">
              <a:xfrm>
                <a:off x="626" y="2587"/>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7" name="Rectangle 65">
              <a:extLst>
                <a:ext uri="{FF2B5EF4-FFF2-40B4-BE49-F238E27FC236}">
                  <a16:creationId xmlns:a16="http://schemas.microsoft.com/office/drawing/2014/main" id="{87BC687F-9000-66B5-43A5-763FA7803D3E}"/>
                </a:ext>
              </a:extLst>
            </p:cNvPr>
            <p:cNvSpPr>
              <a:spLocks noChangeArrowheads="1"/>
            </p:cNvSpPr>
            <p:nvPr/>
          </p:nvSpPr>
          <p:spPr bwMode="auto">
            <a:xfrm>
              <a:off x="5250" y="429"/>
              <a:ext cx="69" cy="2290"/>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8" name="Freeform 66">
              <a:extLst>
                <a:ext uri="{FF2B5EF4-FFF2-40B4-BE49-F238E27FC236}">
                  <a16:creationId xmlns:a16="http://schemas.microsoft.com/office/drawing/2014/main" id="{60E58A0B-AE20-1FDD-FFC2-3CCC83AE4049}"/>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Freeform 67">
              <a:extLst>
                <a:ext uri="{FF2B5EF4-FFF2-40B4-BE49-F238E27FC236}">
                  <a16:creationId xmlns:a16="http://schemas.microsoft.com/office/drawing/2014/main" id="{FD81550A-AA8F-EDCD-A801-1D6E3A4C7C15}"/>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0" name="Oval 68">
              <a:extLst>
                <a:ext uri="{FF2B5EF4-FFF2-40B4-BE49-F238E27FC236}">
                  <a16:creationId xmlns:a16="http://schemas.microsoft.com/office/drawing/2014/main" id="{948B6612-4B8E-AC80-510E-B38F0FF9F470}"/>
                </a:ext>
              </a:extLst>
            </p:cNvPr>
            <p:cNvSpPr>
              <a:spLocks noChangeArrowheads="1"/>
            </p:cNvSpPr>
            <p:nvPr/>
          </p:nvSpPr>
          <p:spPr bwMode="auto">
            <a:xfrm>
              <a:off x="5517" y="2614"/>
              <a:ext cx="48"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1" name="Freeform 69">
              <a:extLst>
                <a:ext uri="{FF2B5EF4-FFF2-40B4-BE49-F238E27FC236}">
                  <a16:creationId xmlns:a16="http://schemas.microsoft.com/office/drawing/2014/main" id="{C36CD3BB-7204-EBD2-115C-693EC27E2A7A}"/>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2" name="AutoShape 70">
              <a:extLst>
                <a:ext uri="{FF2B5EF4-FFF2-40B4-BE49-F238E27FC236}">
                  <a16:creationId xmlns:a16="http://schemas.microsoft.com/office/drawing/2014/main" id="{A1BCD184-63B6-3EB3-9C9D-D128B46FD822}"/>
                </a:ext>
              </a:extLst>
            </p:cNvPr>
            <p:cNvSpPr>
              <a:spLocks noChangeArrowheads="1"/>
            </p:cNvSpPr>
            <p:nvPr/>
          </p:nvSpPr>
          <p:spPr bwMode="auto">
            <a:xfrm>
              <a:off x="4140" y="2680"/>
              <a:ext cx="1201" cy="145"/>
            </a:xfrm>
            <a:prstGeom prst="roundRect">
              <a:avLst>
                <a:gd name="adj" fmla="val 50000"/>
              </a:avLst>
            </a:prstGeom>
            <a:solidFill>
              <a:srgbClr val="DDDDDD"/>
            </a:soli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3" name="AutoShape 71">
              <a:extLst>
                <a:ext uri="{FF2B5EF4-FFF2-40B4-BE49-F238E27FC236}">
                  <a16:creationId xmlns:a16="http://schemas.microsoft.com/office/drawing/2014/main" id="{3147B260-E5B2-85DC-49FC-F01F71A4D73B}"/>
                </a:ext>
              </a:extLst>
            </p:cNvPr>
            <p:cNvSpPr>
              <a:spLocks noChangeArrowheads="1"/>
            </p:cNvSpPr>
            <p:nvPr/>
          </p:nvSpPr>
          <p:spPr bwMode="auto">
            <a:xfrm>
              <a:off x="4204" y="2708"/>
              <a:ext cx="1073"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4" name="Oval 72">
              <a:extLst>
                <a:ext uri="{FF2B5EF4-FFF2-40B4-BE49-F238E27FC236}">
                  <a16:creationId xmlns:a16="http://schemas.microsoft.com/office/drawing/2014/main" id="{F0222D34-E9C9-B65E-A122-4C8BD2AD231E}"/>
                </a:ext>
              </a:extLst>
            </p:cNvPr>
            <p:cNvSpPr>
              <a:spLocks noChangeArrowheads="1"/>
            </p:cNvSpPr>
            <p:nvPr/>
          </p:nvSpPr>
          <p:spPr bwMode="auto">
            <a:xfrm>
              <a:off x="4305" y="2380"/>
              <a:ext cx="160" cy="145"/>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5" name="Oval 73">
              <a:extLst>
                <a:ext uri="{FF2B5EF4-FFF2-40B4-BE49-F238E27FC236}">
                  <a16:creationId xmlns:a16="http://schemas.microsoft.com/office/drawing/2014/main" id="{44F8F457-D67A-63B5-CEBC-E26C29CDB3C8}"/>
                </a:ext>
              </a:extLst>
            </p:cNvPr>
            <p:cNvSpPr>
              <a:spLocks noChangeArrowheads="1"/>
            </p:cNvSpPr>
            <p:nvPr/>
          </p:nvSpPr>
          <p:spPr bwMode="auto">
            <a:xfrm>
              <a:off x="4487" y="2386"/>
              <a:ext cx="160" cy="139"/>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400" b="0" i="0" u="none" strike="noStrike" kern="1200" cap="none" spc="0" normalizeH="0" baseline="0" noProof="0" dirty="0">
                <a:ln>
                  <a:noFill/>
                </a:ln>
                <a:solidFill>
                  <a:srgbClr val="FF0000"/>
                </a:solidFill>
                <a:effectLst/>
                <a:uLnTx/>
                <a:uFillTx/>
                <a:latin typeface="Calibri"/>
                <a:ea typeface="ＭＳ Ｐゴシック" panose="020B0600070205080204" pitchFamily="34" charset="-128"/>
                <a:cs typeface="Arial" panose="020B0604020202020204" pitchFamily="34" charset="0"/>
              </a:endParaRPr>
            </a:p>
          </p:txBody>
        </p:sp>
        <p:sp>
          <p:nvSpPr>
            <p:cNvPr id="46" name="Oval 74">
              <a:extLst>
                <a:ext uri="{FF2B5EF4-FFF2-40B4-BE49-F238E27FC236}">
                  <a16:creationId xmlns:a16="http://schemas.microsoft.com/office/drawing/2014/main" id="{FD40334D-0FCC-030D-3D49-653D8812AF14}"/>
                </a:ext>
              </a:extLst>
            </p:cNvPr>
            <p:cNvSpPr>
              <a:spLocks noChangeArrowheads="1"/>
            </p:cNvSpPr>
            <p:nvPr/>
          </p:nvSpPr>
          <p:spPr bwMode="auto">
            <a:xfrm>
              <a:off x="4663" y="2380"/>
              <a:ext cx="155"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7" name="Rectangle 75">
              <a:extLst>
                <a:ext uri="{FF2B5EF4-FFF2-40B4-BE49-F238E27FC236}">
                  <a16:creationId xmlns:a16="http://schemas.microsoft.com/office/drawing/2014/main" id="{32FA48A3-E9CD-BD58-FDC6-659486C9DDBA}"/>
                </a:ext>
              </a:extLst>
            </p:cNvPr>
            <p:cNvSpPr>
              <a:spLocks noChangeArrowheads="1"/>
            </p:cNvSpPr>
            <p:nvPr/>
          </p:nvSpPr>
          <p:spPr bwMode="auto">
            <a:xfrm>
              <a:off x="5063" y="1835"/>
              <a:ext cx="85" cy="762"/>
            </a:xfrm>
            <a:prstGeom prst="rect">
              <a:avLst/>
            </a:prstGeom>
            <a:solidFill>
              <a:srgbClr val="292929"/>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grpSp>
        <p:nvGrpSpPr>
          <p:cNvPr id="56" name="Group 76">
            <a:extLst>
              <a:ext uri="{FF2B5EF4-FFF2-40B4-BE49-F238E27FC236}">
                <a16:creationId xmlns:a16="http://schemas.microsoft.com/office/drawing/2014/main" id="{76E611A8-C6DD-7011-D788-C5AE62EDEF3D}"/>
              </a:ext>
            </a:extLst>
          </p:cNvPr>
          <p:cNvGrpSpPr>
            <a:grpSpLocks/>
          </p:cNvGrpSpPr>
          <p:nvPr/>
        </p:nvGrpSpPr>
        <p:grpSpPr bwMode="auto">
          <a:xfrm>
            <a:off x="8023511" y="1234596"/>
            <a:ext cx="698500" cy="709613"/>
            <a:chOff x="-44" y="1473"/>
            <a:chExt cx="981" cy="1105"/>
          </a:xfrm>
        </p:grpSpPr>
        <p:pic>
          <p:nvPicPr>
            <p:cNvPr id="57" name="Picture 77" descr="desktop_computer_stylized_medium">
              <a:extLst>
                <a:ext uri="{FF2B5EF4-FFF2-40B4-BE49-F238E27FC236}">
                  <a16:creationId xmlns:a16="http://schemas.microsoft.com/office/drawing/2014/main" id="{AA7A161A-09F6-D3BC-1AC7-E7CE5029BB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Freeform 78">
              <a:extLst>
                <a:ext uri="{FF2B5EF4-FFF2-40B4-BE49-F238E27FC236}">
                  <a16:creationId xmlns:a16="http://schemas.microsoft.com/office/drawing/2014/main" id="{5CC8D4E4-B17E-733E-E1EF-20814B964A93}"/>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59" name="Freeform 1">
            <a:extLst>
              <a:ext uri="{FF2B5EF4-FFF2-40B4-BE49-F238E27FC236}">
                <a16:creationId xmlns:a16="http://schemas.microsoft.com/office/drawing/2014/main" id="{2A8DF376-52B6-700D-5FEA-0CD9E3ABE305}"/>
              </a:ext>
            </a:extLst>
          </p:cNvPr>
          <p:cNvSpPr/>
          <p:nvPr/>
        </p:nvSpPr>
        <p:spPr>
          <a:xfrm>
            <a:off x="8526441" y="3561018"/>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0" name="AutoShape 21">
            <a:extLst>
              <a:ext uri="{FF2B5EF4-FFF2-40B4-BE49-F238E27FC236}">
                <a16:creationId xmlns:a16="http://schemas.microsoft.com/office/drawing/2014/main" id="{23239645-A088-FBD7-9092-6688F0EF3214}"/>
              </a:ext>
            </a:extLst>
          </p:cNvPr>
          <p:cNvSpPr>
            <a:spLocks/>
          </p:cNvSpPr>
          <p:nvPr/>
        </p:nvSpPr>
        <p:spPr bwMode="auto">
          <a:xfrm flipH="1" flipV="1">
            <a:off x="8407168" y="3957467"/>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61" name="Line 19">
            <a:extLst>
              <a:ext uri="{FF2B5EF4-FFF2-40B4-BE49-F238E27FC236}">
                <a16:creationId xmlns:a16="http://schemas.microsoft.com/office/drawing/2014/main" id="{47930761-3873-B80A-7C2A-3C09B6B77C08}"/>
              </a:ext>
            </a:extLst>
          </p:cNvPr>
          <p:cNvSpPr>
            <a:spLocks noChangeShapeType="1"/>
          </p:cNvSpPr>
          <p:nvPr/>
        </p:nvSpPr>
        <p:spPr bwMode="auto">
          <a:xfrm>
            <a:off x="8542622" y="4132238"/>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2" name="Freeform 1">
            <a:extLst>
              <a:ext uri="{FF2B5EF4-FFF2-40B4-BE49-F238E27FC236}">
                <a16:creationId xmlns:a16="http://schemas.microsoft.com/office/drawing/2014/main" id="{C4FF5687-C439-6592-5BBF-2FBCF7A80A1C}"/>
              </a:ext>
            </a:extLst>
          </p:cNvPr>
          <p:cNvSpPr/>
          <p:nvPr/>
        </p:nvSpPr>
        <p:spPr>
          <a:xfrm>
            <a:off x="8515554" y="4529847"/>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3" name="Line 19">
            <a:extLst>
              <a:ext uri="{FF2B5EF4-FFF2-40B4-BE49-F238E27FC236}">
                <a16:creationId xmlns:a16="http://schemas.microsoft.com/office/drawing/2014/main" id="{6995F750-6FD3-39E6-2540-C3396A0078F2}"/>
              </a:ext>
            </a:extLst>
          </p:cNvPr>
          <p:cNvSpPr>
            <a:spLocks noChangeShapeType="1"/>
          </p:cNvSpPr>
          <p:nvPr/>
        </p:nvSpPr>
        <p:spPr bwMode="auto">
          <a:xfrm>
            <a:off x="8531734" y="5111951"/>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4" name="Freeform 1">
            <a:extLst>
              <a:ext uri="{FF2B5EF4-FFF2-40B4-BE49-F238E27FC236}">
                <a16:creationId xmlns:a16="http://schemas.microsoft.com/office/drawing/2014/main" id="{3E1D3794-948C-3E2D-2842-D5E2C7EC4199}"/>
              </a:ext>
            </a:extLst>
          </p:cNvPr>
          <p:cNvSpPr/>
          <p:nvPr/>
        </p:nvSpPr>
        <p:spPr>
          <a:xfrm>
            <a:off x="8515552" y="5509560"/>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5" name="TextBox 28">
            <a:extLst>
              <a:ext uri="{FF2B5EF4-FFF2-40B4-BE49-F238E27FC236}">
                <a16:creationId xmlns:a16="http://schemas.microsoft.com/office/drawing/2014/main" id="{964DF897-96DB-EBD1-F3D6-C88A47370EDA}"/>
              </a:ext>
            </a:extLst>
          </p:cNvPr>
          <p:cNvSpPr txBox="1"/>
          <p:nvPr/>
        </p:nvSpPr>
        <p:spPr>
          <a:xfrm>
            <a:off x="370117"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198600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44C25-EC80-7725-CC95-35EF767E9A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CFA09A-7675-C43D-6C4B-37A8A99335FD}"/>
              </a:ext>
            </a:extLst>
          </p:cNvPr>
          <p:cNvSpPr>
            <a:spLocks noGrp="1"/>
          </p:cNvSpPr>
          <p:nvPr>
            <p:ph type="title"/>
          </p:nvPr>
        </p:nvSpPr>
        <p:spPr/>
        <p:txBody>
          <a:bodyPr/>
          <a:lstStyle/>
          <a:p>
            <a:pPr fontAlgn="base"/>
            <a:r>
              <a:rPr lang="en-US" dirty="0"/>
              <a:t>Example</a:t>
            </a:r>
            <a:endParaRPr lang="en-US" dirty="0">
              <a:effectLst/>
            </a:endParaRPr>
          </a:p>
        </p:txBody>
      </p:sp>
      <p:sp>
        <p:nvSpPr>
          <p:cNvPr id="3" name="Content Placeholder 2">
            <a:extLst>
              <a:ext uri="{FF2B5EF4-FFF2-40B4-BE49-F238E27FC236}">
                <a16:creationId xmlns:a16="http://schemas.microsoft.com/office/drawing/2014/main" id="{4D5478D6-2D7C-26BF-8D5C-A66600EB53F6}"/>
              </a:ext>
            </a:extLst>
          </p:cNvPr>
          <p:cNvSpPr>
            <a:spLocks noGrp="1"/>
          </p:cNvSpPr>
          <p:nvPr>
            <p:ph idx="1"/>
          </p:nvPr>
        </p:nvSpPr>
        <p:spPr/>
        <p:txBody>
          <a:bodyPr>
            <a:normAutofit fontScale="92500" lnSpcReduction="10000"/>
          </a:bodyPr>
          <a:lstStyle/>
          <a:p>
            <a:pPr marL="0" indent="0">
              <a:buNone/>
            </a:pPr>
            <a:r>
              <a:rPr lang="en-US" dirty="0"/>
              <a:t>RTT = 100 </a:t>
            </a:r>
            <a:r>
              <a:rPr lang="en-US" dirty="0" err="1"/>
              <a:t>ms.</a:t>
            </a:r>
            <a:r>
              <a:rPr lang="en-US" dirty="0"/>
              <a:t> </a:t>
            </a:r>
            <a:endParaRPr lang="en-US" dirty="0">
              <a:effectLst/>
            </a:endParaRPr>
          </a:p>
          <a:p>
            <a:pPr marL="0" indent="0">
              <a:buNone/>
            </a:pPr>
            <a:r>
              <a:rPr lang="en-US" dirty="0"/>
              <a:t>Bandwidth = 1 Mbps.</a:t>
            </a:r>
            <a:endParaRPr lang="en-US" dirty="0">
              <a:effectLst/>
            </a:endParaRPr>
          </a:p>
          <a:p>
            <a:pPr marL="0" indent="0">
              <a:buNone/>
            </a:pPr>
            <a:r>
              <a:rPr lang="en-US" dirty="0"/>
              <a:t>Request size = 1 </a:t>
            </a:r>
            <a:r>
              <a:rPr lang="en-US" dirty="0" err="1"/>
              <a:t>Kb</a:t>
            </a:r>
            <a:endParaRPr lang="en-US" dirty="0">
              <a:effectLst/>
            </a:endParaRPr>
          </a:p>
          <a:p>
            <a:pPr marL="0" indent="0">
              <a:buNone/>
            </a:pPr>
            <a:r>
              <a:rPr lang="en-US" dirty="0"/>
              <a:t>Response size = 100 </a:t>
            </a:r>
            <a:r>
              <a:rPr lang="en-US" dirty="0" err="1"/>
              <a:t>Kb</a:t>
            </a:r>
            <a:endParaRPr lang="en-US" dirty="0"/>
          </a:p>
          <a:p>
            <a:pPr marL="0" indent="0">
              <a:buNone/>
            </a:pPr>
            <a:r>
              <a:rPr lang="en-US" dirty="0"/>
              <a:t>Intermediate gateways = 2</a:t>
            </a:r>
            <a:endParaRPr lang="en-US" dirty="0">
              <a:effectLst/>
            </a:endParaRPr>
          </a:p>
          <a:p>
            <a:pPr marL="0" indent="0">
              <a:buNone/>
            </a:pPr>
            <a:r>
              <a:rPr lang="en-US" dirty="0"/>
              <a:t>Number of objects = 10</a:t>
            </a:r>
          </a:p>
          <a:p>
            <a:pPr marL="0" indent="0">
              <a:buNone/>
            </a:pPr>
            <a:r>
              <a:rPr lang="en-US" dirty="0"/>
              <a:t>Packet size = 100 </a:t>
            </a:r>
            <a:r>
              <a:rPr lang="en-US" dirty="0" err="1"/>
              <a:t>Kb</a:t>
            </a:r>
            <a:endParaRPr lang="en-US" dirty="0">
              <a:effectLst/>
            </a:endParaRPr>
          </a:p>
          <a:p>
            <a:pPr marL="0" indent="0">
              <a:buNone/>
            </a:pPr>
            <a:br>
              <a:rPr lang="en-US" dirty="0"/>
            </a:br>
            <a:endParaRPr lang="en-US" dirty="0"/>
          </a:p>
          <a:p>
            <a:pPr marL="0" indent="0">
              <a:buNone/>
            </a:pPr>
            <a:r>
              <a:rPr lang="en-US" dirty="0">
                <a:solidFill>
                  <a:srgbClr val="FF0000"/>
                </a:solidFill>
              </a:rPr>
              <a:t>Time is required to fetch all objects?</a:t>
            </a:r>
            <a:endParaRPr lang="en-US" dirty="0">
              <a:solidFill>
                <a:srgbClr val="FF0000"/>
              </a:solidFill>
              <a:effectLst/>
            </a:endParaRPr>
          </a:p>
          <a:p>
            <a:pPr marL="0" indent="0">
              <a:buNone/>
            </a:pPr>
            <a:endParaRPr lang="en-IN" dirty="0"/>
          </a:p>
        </p:txBody>
      </p:sp>
      <p:sp>
        <p:nvSpPr>
          <p:cNvPr id="4" name="Line 15">
            <a:extLst>
              <a:ext uri="{FF2B5EF4-FFF2-40B4-BE49-F238E27FC236}">
                <a16:creationId xmlns:a16="http://schemas.microsoft.com/office/drawing/2014/main" id="{CDA19093-C243-CD16-9714-04092EE851DC}"/>
              </a:ext>
            </a:extLst>
          </p:cNvPr>
          <p:cNvSpPr>
            <a:spLocks noChangeShapeType="1"/>
          </p:cNvSpPr>
          <p:nvPr/>
        </p:nvSpPr>
        <p:spPr bwMode="auto">
          <a:xfrm flipH="1">
            <a:off x="8498399" y="1985483"/>
            <a:ext cx="36287"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Line 16">
            <a:extLst>
              <a:ext uri="{FF2B5EF4-FFF2-40B4-BE49-F238E27FC236}">
                <a16:creationId xmlns:a16="http://schemas.microsoft.com/office/drawing/2014/main" id="{B84F12AE-6F93-A320-EB0F-4682145EC2BA}"/>
              </a:ext>
            </a:extLst>
          </p:cNvPr>
          <p:cNvSpPr>
            <a:spLocks noChangeShapeType="1"/>
          </p:cNvSpPr>
          <p:nvPr/>
        </p:nvSpPr>
        <p:spPr bwMode="auto">
          <a:xfrm flipH="1">
            <a:off x="10198763" y="1979133"/>
            <a:ext cx="26610"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Line 17">
            <a:extLst>
              <a:ext uri="{FF2B5EF4-FFF2-40B4-BE49-F238E27FC236}">
                <a16:creationId xmlns:a16="http://schemas.microsoft.com/office/drawing/2014/main" id="{52498D03-1D06-F1E5-5D89-29E414168C46}"/>
              </a:ext>
            </a:extLst>
          </p:cNvPr>
          <p:cNvSpPr>
            <a:spLocks noChangeShapeType="1"/>
          </p:cNvSpPr>
          <p:nvPr/>
        </p:nvSpPr>
        <p:spPr bwMode="auto">
          <a:xfrm>
            <a:off x="8548973" y="221725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Line 18">
            <a:extLst>
              <a:ext uri="{FF2B5EF4-FFF2-40B4-BE49-F238E27FC236}">
                <a16:creationId xmlns:a16="http://schemas.microsoft.com/office/drawing/2014/main" id="{DCEA2235-A7E3-4B82-4D78-7444CF30E190}"/>
              </a:ext>
            </a:extLst>
          </p:cNvPr>
          <p:cNvSpPr>
            <a:spLocks noChangeShapeType="1"/>
          </p:cNvSpPr>
          <p:nvPr/>
        </p:nvSpPr>
        <p:spPr bwMode="auto">
          <a:xfrm flipH="1">
            <a:off x="8534686" y="2655409"/>
            <a:ext cx="1673225" cy="4032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Line 19">
            <a:extLst>
              <a:ext uri="{FF2B5EF4-FFF2-40B4-BE49-F238E27FC236}">
                <a16:creationId xmlns:a16="http://schemas.microsoft.com/office/drawing/2014/main" id="{9D956973-B3B8-595B-A867-96E61F278B50}"/>
              </a:ext>
            </a:extLst>
          </p:cNvPr>
          <p:cNvSpPr>
            <a:spLocks noChangeShapeType="1"/>
          </p:cNvSpPr>
          <p:nvPr/>
        </p:nvSpPr>
        <p:spPr bwMode="auto">
          <a:xfrm>
            <a:off x="8542623" y="316340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AutoShape 21">
            <a:extLst>
              <a:ext uri="{FF2B5EF4-FFF2-40B4-BE49-F238E27FC236}">
                <a16:creationId xmlns:a16="http://schemas.microsoft.com/office/drawing/2014/main" id="{3CD9C6A3-F9B6-813B-B6D1-2762CE2510B5}"/>
              </a:ext>
            </a:extLst>
          </p:cNvPr>
          <p:cNvSpPr>
            <a:spLocks/>
          </p:cNvSpPr>
          <p:nvPr/>
        </p:nvSpPr>
        <p:spPr bwMode="auto">
          <a:xfrm>
            <a:off x="10241399" y="3563343"/>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0" name="Text Box 22">
            <a:extLst>
              <a:ext uri="{FF2B5EF4-FFF2-40B4-BE49-F238E27FC236}">
                <a16:creationId xmlns:a16="http://schemas.microsoft.com/office/drawing/2014/main" id="{BF1A15EB-A531-3777-4031-7CD439BF944B}"/>
              </a:ext>
            </a:extLst>
          </p:cNvPr>
          <p:cNvSpPr txBox="1">
            <a:spLocks noChangeArrowheads="1"/>
          </p:cNvSpPr>
          <p:nvPr/>
        </p:nvSpPr>
        <p:spPr bwMode="auto">
          <a:xfrm>
            <a:off x="10334911" y="3258659"/>
            <a:ext cx="1123577" cy="87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time to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transmit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a:t>
            </a:r>
          </a:p>
        </p:txBody>
      </p:sp>
      <p:sp>
        <p:nvSpPr>
          <p:cNvPr id="11" name="Line 23">
            <a:extLst>
              <a:ext uri="{FF2B5EF4-FFF2-40B4-BE49-F238E27FC236}">
                <a16:creationId xmlns:a16="http://schemas.microsoft.com/office/drawing/2014/main" id="{4700F23D-3238-A7A5-8A19-D5541050AA7B}"/>
              </a:ext>
            </a:extLst>
          </p:cNvPr>
          <p:cNvSpPr>
            <a:spLocks noChangeShapeType="1"/>
          </p:cNvSpPr>
          <p:nvPr/>
        </p:nvSpPr>
        <p:spPr bwMode="auto">
          <a:xfrm>
            <a:off x="8144161" y="2191859"/>
            <a:ext cx="3905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Text Box 24">
            <a:extLst>
              <a:ext uri="{FF2B5EF4-FFF2-40B4-BE49-F238E27FC236}">
                <a16:creationId xmlns:a16="http://schemas.microsoft.com/office/drawing/2014/main" id="{BCFEB65F-E33E-9B8D-B487-FE3960E646AD}"/>
              </a:ext>
            </a:extLst>
          </p:cNvPr>
          <p:cNvSpPr txBox="1">
            <a:spLocks noChangeArrowheads="1"/>
          </p:cNvSpPr>
          <p:nvPr/>
        </p:nvSpPr>
        <p:spPr bwMode="auto">
          <a:xfrm>
            <a:off x="6854117" y="1877210"/>
            <a:ext cx="1363707" cy="617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initiate TCP</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connection</a:t>
            </a:r>
          </a:p>
        </p:txBody>
      </p:sp>
      <p:sp>
        <p:nvSpPr>
          <p:cNvPr id="13" name="AutoShape 25">
            <a:extLst>
              <a:ext uri="{FF2B5EF4-FFF2-40B4-BE49-F238E27FC236}">
                <a16:creationId xmlns:a16="http://schemas.microsoft.com/office/drawing/2014/main" id="{B40479A3-04A0-E0E5-C589-AAE9AE352900}"/>
              </a:ext>
            </a:extLst>
          </p:cNvPr>
          <p:cNvSpPr>
            <a:spLocks/>
          </p:cNvSpPr>
          <p:nvPr/>
        </p:nvSpPr>
        <p:spPr bwMode="auto">
          <a:xfrm>
            <a:off x="8279098" y="2242659"/>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C459AA20-A576-B71E-EA52-6065765E6A04}"/>
              </a:ext>
            </a:extLst>
          </p:cNvPr>
          <p:cNvSpPr txBox="1">
            <a:spLocks noChangeArrowheads="1"/>
          </p:cNvSpPr>
          <p:nvPr/>
        </p:nvSpPr>
        <p:spPr bwMode="auto">
          <a:xfrm>
            <a:off x="7796498" y="2453796"/>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5" name="Line 27">
            <a:extLst>
              <a:ext uri="{FF2B5EF4-FFF2-40B4-BE49-F238E27FC236}">
                <a16:creationId xmlns:a16="http://schemas.microsoft.com/office/drawing/2014/main" id="{AC16A4C4-3927-0C0F-B498-060A0B45A118}"/>
              </a:ext>
            </a:extLst>
          </p:cNvPr>
          <p:cNvSpPr>
            <a:spLocks noChangeShapeType="1"/>
          </p:cNvSpPr>
          <p:nvPr/>
        </p:nvSpPr>
        <p:spPr bwMode="auto">
          <a:xfrm>
            <a:off x="8193373" y="3096734"/>
            <a:ext cx="3540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xt Box 28">
            <a:extLst>
              <a:ext uri="{FF2B5EF4-FFF2-40B4-BE49-F238E27FC236}">
                <a16:creationId xmlns:a16="http://schemas.microsoft.com/office/drawing/2014/main" id="{F6F651EE-BF2A-8067-43DD-93BEA68E3420}"/>
              </a:ext>
            </a:extLst>
          </p:cNvPr>
          <p:cNvSpPr txBox="1">
            <a:spLocks noChangeArrowheads="1"/>
          </p:cNvSpPr>
          <p:nvPr/>
        </p:nvSpPr>
        <p:spPr bwMode="auto">
          <a:xfrm>
            <a:off x="6830570" y="2904015"/>
            <a:ext cx="1969956"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request file</a:t>
            </a:r>
          </a:p>
        </p:txBody>
      </p:sp>
      <p:sp>
        <p:nvSpPr>
          <p:cNvPr id="17" name="AutoShape 29">
            <a:extLst>
              <a:ext uri="{FF2B5EF4-FFF2-40B4-BE49-F238E27FC236}">
                <a16:creationId xmlns:a16="http://schemas.microsoft.com/office/drawing/2014/main" id="{7CAD956B-B351-093B-2463-7ED86DD4F0CF}"/>
              </a:ext>
            </a:extLst>
          </p:cNvPr>
          <p:cNvSpPr>
            <a:spLocks/>
          </p:cNvSpPr>
          <p:nvPr/>
        </p:nvSpPr>
        <p:spPr bwMode="auto">
          <a:xfrm>
            <a:off x="8285448" y="3152296"/>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58CCC13D-5469-CA78-103E-DA18EC808FCA}"/>
              </a:ext>
            </a:extLst>
          </p:cNvPr>
          <p:cNvSpPr txBox="1">
            <a:spLocks noChangeArrowheads="1"/>
          </p:cNvSpPr>
          <p:nvPr/>
        </p:nvSpPr>
        <p:spPr bwMode="auto">
          <a:xfrm>
            <a:off x="7815548" y="3376134"/>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9" name="Line 35">
            <a:extLst>
              <a:ext uri="{FF2B5EF4-FFF2-40B4-BE49-F238E27FC236}">
                <a16:creationId xmlns:a16="http://schemas.microsoft.com/office/drawing/2014/main" id="{98FCD863-20B7-4F0A-518F-B4364294B763}"/>
              </a:ext>
            </a:extLst>
          </p:cNvPr>
          <p:cNvSpPr>
            <a:spLocks noChangeShapeType="1"/>
          </p:cNvSpPr>
          <p:nvPr/>
        </p:nvSpPr>
        <p:spPr bwMode="auto">
          <a:xfrm flipH="1">
            <a:off x="8156445" y="4119206"/>
            <a:ext cx="361323" cy="2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Text Box 36">
            <a:extLst>
              <a:ext uri="{FF2B5EF4-FFF2-40B4-BE49-F238E27FC236}">
                <a16:creationId xmlns:a16="http://schemas.microsoft.com/office/drawing/2014/main" id="{7D257A30-E055-B268-0184-32B4186B0577}"/>
              </a:ext>
            </a:extLst>
          </p:cNvPr>
          <p:cNvSpPr txBox="1">
            <a:spLocks noChangeArrowheads="1"/>
          </p:cNvSpPr>
          <p:nvPr/>
        </p:nvSpPr>
        <p:spPr bwMode="auto">
          <a:xfrm>
            <a:off x="6743141" y="3931433"/>
            <a:ext cx="1647627"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 received</a:t>
            </a:r>
          </a:p>
        </p:txBody>
      </p:sp>
      <p:sp>
        <p:nvSpPr>
          <p:cNvPr id="21" name="Text Box 37">
            <a:extLst>
              <a:ext uri="{FF2B5EF4-FFF2-40B4-BE49-F238E27FC236}">
                <a16:creationId xmlns:a16="http://schemas.microsoft.com/office/drawing/2014/main" id="{68CCF1CF-0EB0-CBE0-7046-84143A82B03B}"/>
              </a:ext>
            </a:extLst>
          </p:cNvPr>
          <p:cNvSpPr txBox="1">
            <a:spLocks noChangeArrowheads="1"/>
          </p:cNvSpPr>
          <p:nvPr/>
        </p:nvSpPr>
        <p:spPr bwMode="auto">
          <a:xfrm>
            <a:off x="8145975" y="6421187"/>
            <a:ext cx="663964"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sp>
        <p:nvSpPr>
          <p:cNvPr id="22" name="Text Box 38">
            <a:extLst>
              <a:ext uri="{FF2B5EF4-FFF2-40B4-BE49-F238E27FC236}">
                <a16:creationId xmlns:a16="http://schemas.microsoft.com/office/drawing/2014/main" id="{108FCC83-890E-EAF4-1C4B-21CAAAE378D8}"/>
              </a:ext>
            </a:extLst>
          </p:cNvPr>
          <p:cNvSpPr txBox="1">
            <a:spLocks noChangeArrowheads="1"/>
          </p:cNvSpPr>
          <p:nvPr/>
        </p:nvSpPr>
        <p:spPr bwMode="auto">
          <a:xfrm>
            <a:off x="9791305" y="6360182"/>
            <a:ext cx="6639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grpSp>
        <p:nvGrpSpPr>
          <p:cNvPr id="23" name="Group 43">
            <a:extLst>
              <a:ext uri="{FF2B5EF4-FFF2-40B4-BE49-F238E27FC236}">
                <a16:creationId xmlns:a16="http://schemas.microsoft.com/office/drawing/2014/main" id="{0DDCD9F4-43C3-66ED-8FAE-90E9B46CC7D7}"/>
              </a:ext>
            </a:extLst>
          </p:cNvPr>
          <p:cNvGrpSpPr>
            <a:grpSpLocks/>
          </p:cNvGrpSpPr>
          <p:nvPr/>
        </p:nvGrpSpPr>
        <p:grpSpPr bwMode="auto">
          <a:xfrm>
            <a:off x="10025348" y="1212371"/>
            <a:ext cx="423863" cy="684213"/>
            <a:chOff x="4140" y="429"/>
            <a:chExt cx="1425" cy="2396"/>
          </a:xfrm>
        </p:grpSpPr>
        <p:sp>
          <p:nvSpPr>
            <p:cNvPr id="24" name="Freeform 44">
              <a:extLst>
                <a:ext uri="{FF2B5EF4-FFF2-40B4-BE49-F238E27FC236}">
                  <a16:creationId xmlns:a16="http://schemas.microsoft.com/office/drawing/2014/main" id="{4DBC00B7-9D65-40BA-D093-70BCBCB039BB}"/>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Rectangle 45">
              <a:extLst>
                <a:ext uri="{FF2B5EF4-FFF2-40B4-BE49-F238E27FC236}">
                  <a16:creationId xmlns:a16="http://schemas.microsoft.com/office/drawing/2014/main" id="{B529406B-3E37-8C2D-D3E8-7064AB74D01E}"/>
                </a:ext>
              </a:extLst>
            </p:cNvPr>
            <p:cNvSpPr>
              <a:spLocks noChangeArrowheads="1"/>
            </p:cNvSpPr>
            <p:nvPr/>
          </p:nvSpPr>
          <p:spPr bwMode="auto">
            <a:xfrm>
              <a:off x="4204" y="429"/>
              <a:ext cx="1051" cy="2285"/>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6" name="Freeform 46">
              <a:extLst>
                <a:ext uri="{FF2B5EF4-FFF2-40B4-BE49-F238E27FC236}">
                  <a16:creationId xmlns:a16="http://schemas.microsoft.com/office/drawing/2014/main" id="{78A278F1-794E-C31E-D6B6-742E70EC7D92}"/>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 name="Freeform 47">
              <a:extLst>
                <a:ext uri="{FF2B5EF4-FFF2-40B4-BE49-F238E27FC236}">
                  <a16:creationId xmlns:a16="http://schemas.microsoft.com/office/drawing/2014/main" id="{0B9A5E45-4829-F114-A29A-6B225F83C895}"/>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 name="Rectangle 48">
              <a:extLst>
                <a:ext uri="{FF2B5EF4-FFF2-40B4-BE49-F238E27FC236}">
                  <a16:creationId xmlns:a16="http://schemas.microsoft.com/office/drawing/2014/main" id="{1AA4DC5A-6C3D-0EF2-970E-52D2DBB35A18}"/>
                </a:ext>
              </a:extLst>
            </p:cNvPr>
            <p:cNvSpPr>
              <a:spLocks noChangeArrowheads="1"/>
            </p:cNvSpPr>
            <p:nvPr/>
          </p:nvSpPr>
          <p:spPr bwMode="auto">
            <a:xfrm>
              <a:off x="4209" y="690"/>
              <a:ext cx="598"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29" name="Group 49">
              <a:extLst>
                <a:ext uri="{FF2B5EF4-FFF2-40B4-BE49-F238E27FC236}">
                  <a16:creationId xmlns:a16="http://schemas.microsoft.com/office/drawing/2014/main" id="{EFCEBCC7-B49D-926A-8BCF-53B947E0F203}"/>
                </a:ext>
              </a:extLst>
            </p:cNvPr>
            <p:cNvGrpSpPr>
              <a:grpSpLocks/>
            </p:cNvGrpSpPr>
            <p:nvPr/>
          </p:nvGrpSpPr>
          <p:grpSpPr bwMode="auto">
            <a:xfrm>
              <a:off x="4749" y="668"/>
              <a:ext cx="581" cy="145"/>
              <a:chOff x="614" y="2568"/>
              <a:chExt cx="725" cy="139"/>
            </a:xfrm>
          </p:grpSpPr>
          <p:sp>
            <p:nvSpPr>
              <p:cNvPr id="54" name="AutoShape 50">
                <a:extLst>
                  <a:ext uri="{FF2B5EF4-FFF2-40B4-BE49-F238E27FC236}">
                    <a16:creationId xmlns:a16="http://schemas.microsoft.com/office/drawing/2014/main" id="{A49E8B13-F1E1-8F7E-A91E-4CC74F933FA3}"/>
                  </a:ext>
                </a:extLst>
              </p:cNvPr>
              <p:cNvSpPr>
                <a:spLocks noChangeArrowheads="1"/>
              </p:cNvSpPr>
              <p:nvPr/>
            </p:nvSpPr>
            <p:spPr bwMode="auto">
              <a:xfrm>
                <a:off x="613" y="2568"/>
                <a:ext cx="726"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5" name="AutoShape 51">
                <a:extLst>
                  <a:ext uri="{FF2B5EF4-FFF2-40B4-BE49-F238E27FC236}">
                    <a16:creationId xmlns:a16="http://schemas.microsoft.com/office/drawing/2014/main" id="{FEF1A6EA-BAAF-73B3-3C53-6CB9CE53D70D}"/>
                  </a:ext>
                </a:extLst>
              </p:cNvPr>
              <p:cNvSpPr>
                <a:spLocks noChangeArrowheads="1"/>
              </p:cNvSpPr>
              <p:nvPr/>
            </p:nvSpPr>
            <p:spPr bwMode="auto">
              <a:xfrm>
                <a:off x="627" y="2584"/>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0" name="Rectangle 52">
              <a:extLst>
                <a:ext uri="{FF2B5EF4-FFF2-40B4-BE49-F238E27FC236}">
                  <a16:creationId xmlns:a16="http://schemas.microsoft.com/office/drawing/2014/main" id="{C3F6C8EA-B546-46C1-D76E-02614EFC8CE6}"/>
                </a:ext>
              </a:extLst>
            </p:cNvPr>
            <p:cNvSpPr>
              <a:spLocks noChangeArrowheads="1"/>
            </p:cNvSpPr>
            <p:nvPr/>
          </p:nvSpPr>
          <p:spPr bwMode="auto">
            <a:xfrm>
              <a:off x="4225" y="1018"/>
              <a:ext cx="592"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1" name="Group 53">
              <a:extLst>
                <a:ext uri="{FF2B5EF4-FFF2-40B4-BE49-F238E27FC236}">
                  <a16:creationId xmlns:a16="http://schemas.microsoft.com/office/drawing/2014/main" id="{EDCD2E15-E63F-DBB4-1623-3B0149469C8C}"/>
                </a:ext>
              </a:extLst>
            </p:cNvPr>
            <p:cNvGrpSpPr>
              <a:grpSpLocks/>
            </p:cNvGrpSpPr>
            <p:nvPr/>
          </p:nvGrpSpPr>
          <p:grpSpPr bwMode="auto">
            <a:xfrm>
              <a:off x="4747" y="994"/>
              <a:ext cx="581" cy="134"/>
              <a:chOff x="614" y="2568"/>
              <a:chExt cx="725" cy="139"/>
            </a:xfrm>
          </p:grpSpPr>
          <p:sp>
            <p:nvSpPr>
              <p:cNvPr id="52" name="AutoShape 54">
                <a:extLst>
                  <a:ext uri="{FF2B5EF4-FFF2-40B4-BE49-F238E27FC236}">
                    <a16:creationId xmlns:a16="http://schemas.microsoft.com/office/drawing/2014/main" id="{0FAE7744-6EBC-6F54-211D-3E606CCE99FF}"/>
                  </a:ext>
                </a:extLst>
              </p:cNvPr>
              <p:cNvSpPr>
                <a:spLocks noChangeArrowheads="1"/>
              </p:cNvSpPr>
              <p:nvPr/>
            </p:nvSpPr>
            <p:spPr bwMode="auto">
              <a:xfrm>
                <a:off x="616" y="2570"/>
                <a:ext cx="726"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3" name="AutoShape 55">
                <a:extLst>
                  <a:ext uri="{FF2B5EF4-FFF2-40B4-BE49-F238E27FC236}">
                    <a16:creationId xmlns:a16="http://schemas.microsoft.com/office/drawing/2014/main" id="{18450F6A-134E-D786-67D1-18FDF5398013}"/>
                  </a:ext>
                </a:extLst>
              </p:cNvPr>
              <p:cNvSpPr>
                <a:spLocks noChangeArrowheads="1"/>
              </p:cNvSpPr>
              <p:nvPr/>
            </p:nvSpPr>
            <p:spPr bwMode="auto">
              <a:xfrm>
                <a:off x="629" y="2587"/>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2" name="Rectangle 56">
              <a:extLst>
                <a:ext uri="{FF2B5EF4-FFF2-40B4-BE49-F238E27FC236}">
                  <a16:creationId xmlns:a16="http://schemas.microsoft.com/office/drawing/2014/main" id="{C209E89F-EC07-C81A-27CB-0ED93AE9B81F}"/>
                </a:ext>
              </a:extLst>
            </p:cNvPr>
            <p:cNvSpPr>
              <a:spLocks noChangeArrowheads="1"/>
            </p:cNvSpPr>
            <p:nvPr/>
          </p:nvSpPr>
          <p:spPr bwMode="auto">
            <a:xfrm>
              <a:off x="4215" y="1357"/>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3" name="Rectangle 57">
              <a:extLst>
                <a:ext uri="{FF2B5EF4-FFF2-40B4-BE49-F238E27FC236}">
                  <a16:creationId xmlns:a16="http://schemas.microsoft.com/office/drawing/2014/main" id="{AD27481B-057E-2F50-8AFB-08DAC2159014}"/>
                </a:ext>
              </a:extLst>
            </p:cNvPr>
            <p:cNvSpPr>
              <a:spLocks noChangeArrowheads="1"/>
            </p:cNvSpPr>
            <p:nvPr/>
          </p:nvSpPr>
          <p:spPr bwMode="auto">
            <a:xfrm>
              <a:off x="4225" y="1658"/>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4" name="Group 58">
              <a:extLst>
                <a:ext uri="{FF2B5EF4-FFF2-40B4-BE49-F238E27FC236}">
                  <a16:creationId xmlns:a16="http://schemas.microsoft.com/office/drawing/2014/main" id="{4BBDCEC0-646C-115A-E842-D4F02B178B4A}"/>
                </a:ext>
              </a:extLst>
            </p:cNvPr>
            <p:cNvGrpSpPr>
              <a:grpSpLocks/>
            </p:cNvGrpSpPr>
            <p:nvPr/>
          </p:nvGrpSpPr>
          <p:grpSpPr bwMode="auto">
            <a:xfrm>
              <a:off x="4735" y="1627"/>
              <a:ext cx="582" cy="151"/>
              <a:chOff x="614" y="2568"/>
              <a:chExt cx="725" cy="139"/>
            </a:xfrm>
          </p:grpSpPr>
          <p:sp>
            <p:nvSpPr>
              <p:cNvPr id="50" name="AutoShape 59">
                <a:extLst>
                  <a:ext uri="{FF2B5EF4-FFF2-40B4-BE49-F238E27FC236}">
                    <a16:creationId xmlns:a16="http://schemas.microsoft.com/office/drawing/2014/main" id="{5EFB39E8-961E-AD91-7FCE-D9448DA03239}"/>
                  </a:ext>
                </a:extLst>
              </p:cNvPr>
              <p:cNvSpPr>
                <a:spLocks noChangeArrowheads="1"/>
              </p:cNvSpPr>
              <p:nvPr/>
            </p:nvSpPr>
            <p:spPr bwMode="auto">
              <a:xfrm>
                <a:off x="611" y="2581"/>
                <a:ext cx="731" cy="12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1" name="AutoShape 60">
                <a:extLst>
                  <a:ext uri="{FF2B5EF4-FFF2-40B4-BE49-F238E27FC236}">
                    <a16:creationId xmlns:a16="http://schemas.microsoft.com/office/drawing/2014/main" id="{5A8E34AC-58E8-D6E5-12F8-0890BAE9580F}"/>
                  </a:ext>
                </a:extLst>
              </p:cNvPr>
              <p:cNvSpPr>
                <a:spLocks noChangeArrowheads="1"/>
              </p:cNvSpPr>
              <p:nvPr/>
            </p:nvSpPr>
            <p:spPr bwMode="auto">
              <a:xfrm>
                <a:off x="624" y="2586"/>
                <a:ext cx="698"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5" name="Freeform 61">
              <a:extLst>
                <a:ext uri="{FF2B5EF4-FFF2-40B4-BE49-F238E27FC236}">
                  <a16:creationId xmlns:a16="http://schemas.microsoft.com/office/drawing/2014/main" id="{28624214-A357-49D2-EA98-3FBB84FA9C60}"/>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36" name="Group 62">
              <a:extLst>
                <a:ext uri="{FF2B5EF4-FFF2-40B4-BE49-F238E27FC236}">
                  <a16:creationId xmlns:a16="http://schemas.microsoft.com/office/drawing/2014/main" id="{4F47E4AF-3891-DA81-FB5E-66FD3C4158E3}"/>
                </a:ext>
              </a:extLst>
            </p:cNvPr>
            <p:cNvGrpSpPr>
              <a:grpSpLocks/>
            </p:cNvGrpSpPr>
            <p:nvPr/>
          </p:nvGrpSpPr>
          <p:grpSpPr bwMode="auto">
            <a:xfrm>
              <a:off x="4739" y="1327"/>
              <a:ext cx="582" cy="139"/>
              <a:chOff x="614" y="2568"/>
              <a:chExt cx="725" cy="139"/>
            </a:xfrm>
          </p:grpSpPr>
          <p:sp>
            <p:nvSpPr>
              <p:cNvPr id="48" name="AutoShape 63">
                <a:extLst>
                  <a:ext uri="{FF2B5EF4-FFF2-40B4-BE49-F238E27FC236}">
                    <a16:creationId xmlns:a16="http://schemas.microsoft.com/office/drawing/2014/main" id="{71D827C7-6D53-C06B-CDC2-016F7A06B37F}"/>
                  </a:ext>
                </a:extLst>
              </p:cNvPr>
              <p:cNvSpPr>
                <a:spLocks noChangeArrowheads="1"/>
              </p:cNvSpPr>
              <p:nvPr/>
            </p:nvSpPr>
            <p:spPr bwMode="auto">
              <a:xfrm>
                <a:off x="612" y="2576"/>
                <a:ext cx="725"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9" name="AutoShape 64">
                <a:extLst>
                  <a:ext uri="{FF2B5EF4-FFF2-40B4-BE49-F238E27FC236}">
                    <a16:creationId xmlns:a16="http://schemas.microsoft.com/office/drawing/2014/main" id="{2FC628C1-F195-0035-F6F3-888524826310}"/>
                  </a:ext>
                </a:extLst>
              </p:cNvPr>
              <p:cNvSpPr>
                <a:spLocks noChangeArrowheads="1"/>
              </p:cNvSpPr>
              <p:nvPr/>
            </p:nvSpPr>
            <p:spPr bwMode="auto">
              <a:xfrm>
                <a:off x="626" y="2587"/>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7" name="Rectangle 65">
              <a:extLst>
                <a:ext uri="{FF2B5EF4-FFF2-40B4-BE49-F238E27FC236}">
                  <a16:creationId xmlns:a16="http://schemas.microsoft.com/office/drawing/2014/main" id="{B62D04B1-427B-77CA-CC35-960DC1A8CB05}"/>
                </a:ext>
              </a:extLst>
            </p:cNvPr>
            <p:cNvSpPr>
              <a:spLocks noChangeArrowheads="1"/>
            </p:cNvSpPr>
            <p:nvPr/>
          </p:nvSpPr>
          <p:spPr bwMode="auto">
            <a:xfrm>
              <a:off x="5250" y="429"/>
              <a:ext cx="69" cy="2290"/>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8" name="Freeform 66">
              <a:extLst>
                <a:ext uri="{FF2B5EF4-FFF2-40B4-BE49-F238E27FC236}">
                  <a16:creationId xmlns:a16="http://schemas.microsoft.com/office/drawing/2014/main" id="{42599CC0-0173-00CF-C6D8-ADB5B18B1A93}"/>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Freeform 67">
              <a:extLst>
                <a:ext uri="{FF2B5EF4-FFF2-40B4-BE49-F238E27FC236}">
                  <a16:creationId xmlns:a16="http://schemas.microsoft.com/office/drawing/2014/main" id="{8F344E4C-00CB-ADB3-2B54-4C11B105BA51}"/>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0" name="Oval 68">
              <a:extLst>
                <a:ext uri="{FF2B5EF4-FFF2-40B4-BE49-F238E27FC236}">
                  <a16:creationId xmlns:a16="http://schemas.microsoft.com/office/drawing/2014/main" id="{0E2D4ECE-8EFD-0B4C-644C-A8805E7BEB84}"/>
                </a:ext>
              </a:extLst>
            </p:cNvPr>
            <p:cNvSpPr>
              <a:spLocks noChangeArrowheads="1"/>
            </p:cNvSpPr>
            <p:nvPr/>
          </p:nvSpPr>
          <p:spPr bwMode="auto">
            <a:xfrm>
              <a:off x="5517" y="2614"/>
              <a:ext cx="48"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1" name="Freeform 69">
              <a:extLst>
                <a:ext uri="{FF2B5EF4-FFF2-40B4-BE49-F238E27FC236}">
                  <a16:creationId xmlns:a16="http://schemas.microsoft.com/office/drawing/2014/main" id="{61799BA1-4D6C-C399-6D37-4235047629FC}"/>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2" name="AutoShape 70">
              <a:extLst>
                <a:ext uri="{FF2B5EF4-FFF2-40B4-BE49-F238E27FC236}">
                  <a16:creationId xmlns:a16="http://schemas.microsoft.com/office/drawing/2014/main" id="{AC1BF657-ED7A-0565-6991-5EB4FE9C724C}"/>
                </a:ext>
              </a:extLst>
            </p:cNvPr>
            <p:cNvSpPr>
              <a:spLocks noChangeArrowheads="1"/>
            </p:cNvSpPr>
            <p:nvPr/>
          </p:nvSpPr>
          <p:spPr bwMode="auto">
            <a:xfrm>
              <a:off x="4140" y="2680"/>
              <a:ext cx="1201" cy="145"/>
            </a:xfrm>
            <a:prstGeom prst="roundRect">
              <a:avLst>
                <a:gd name="adj" fmla="val 50000"/>
              </a:avLst>
            </a:prstGeom>
            <a:solidFill>
              <a:srgbClr val="DDDDDD"/>
            </a:soli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3" name="AutoShape 71">
              <a:extLst>
                <a:ext uri="{FF2B5EF4-FFF2-40B4-BE49-F238E27FC236}">
                  <a16:creationId xmlns:a16="http://schemas.microsoft.com/office/drawing/2014/main" id="{3F766CAB-FFB1-7408-707A-251544BD3249}"/>
                </a:ext>
              </a:extLst>
            </p:cNvPr>
            <p:cNvSpPr>
              <a:spLocks noChangeArrowheads="1"/>
            </p:cNvSpPr>
            <p:nvPr/>
          </p:nvSpPr>
          <p:spPr bwMode="auto">
            <a:xfrm>
              <a:off x="4204" y="2708"/>
              <a:ext cx="1073"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4" name="Oval 72">
              <a:extLst>
                <a:ext uri="{FF2B5EF4-FFF2-40B4-BE49-F238E27FC236}">
                  <a16:creationId xmlns:a16="http://schemas.microsoft.com/office/drawing/2014/main" id="{AF698812-4B69-7DE8-1091-AE688FB76644}"/>
                </a:ext>
              </a:extLst>
            </p:cNvPr>
            <p:cNvSpPr>
              <a:spLocks noChangeArrowheads="1"/>
            </p:cNvSpPr>
            <p:nvPr/>
          </p:nvSpPr>
          <p:spPr bwMode="auto">
            <a:xfrm>
              <a:off x="4305" y="2380"/>
              <a:ext cx="160" cy="145"/>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5" name="Oval 73">
              <a:extLst>
                <a:ext uri="{FF2B5EF4-FFF2-40B4-BE49-F238E27FC236}">
                  <a16:creationId xmlns:a16="http://schemas.microsoft.com/office/drawing/2014/main" id="{03C7051C-167F-B9D9-A835-C03E2BA8A459}"/>
                </a:ext>
              </a:extLst>
            </p:cNvPr>
            <p:cNvSpPr>
              <a:spLocks noChangeArrowheads="1"/>
            </p:cNvSpPr>
            <p:nvPr/>
          </p:nvSpPr>
          <p:spPr bwMode="auto">
            <a:xfrm>
              <a:off x="4487" y="2386"/>
              <a:ext cx="160" cy="139"/>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400" b="0" i="0" u="none" strike="noStrike" kern="1200" cap="none" spc="0" normalizeH="0" baseline="0" noProof="0" dirty="0">
                <a:ln>
                  <a:noFill/>
                </a:ln>
                <a:solidFill>
                  <a:srgbClr val="FF0000"/>
                </a:solidFill>
                <a:effectLst/>
                <a:uLnTx/>
                <a:uFillTx/>
                <a:latin typeface="Calibri"/>
                <a:ea typeface="ＭＳ Ｐゴシック" panose="020B0600070205080204" pitchFamily="34" charset="-128"/>
                <a:cs typeface="Arial" panose="020B0604020202020204" pitchFamily="34" charset="0"/>
              </a:endParaRPr>
            </a:p>
          </p:txBody>
        </p:sp>
        <p:sp>
          <p:nvSpPr>
            <p:cNvPr id="46" name="Oval 74">
              <a:extLst>
                <a:ext uri="{FF2B5EF4-FFF2-40B4-BE49-F238E27FC236}">
                  <a16:creationId xmlns:a16="http://schemas.microsoft.com/office/drawing/2014/main" id="{D2C4783B-07B1-7622-451A-01E49927CC63}"/>
                </a:ext>
              </a:extLst>
            </p:cNvPr>
            <p:cNvSpPr>
              <a:spLocks noChangeArrowheads="1"/>
            </p:cNvSpPr>
            <p:nvPr/>
          </p:nvSpPr>
          <p:spPr bwMode="auto">
            <a:xfrm>
              <a:off x="4663" y="2380"/>
              <a:ext cx="155"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7" name="Rectangle 75">
              <a:extLst>
                <a:ext uri="{FF2B5EF4-FFF2-40B4-BE49-F238E27FC236}">
                  <a16:creationId xmlns:a16="http://schemas.microsoft.com/office/drawing/2014/main" id="{9EE6ACDB-4CE5-568B-BC51-0DE36DF22646}"/>
                </a:ext>
              </a:extLst>
            </p:cNvPr>
            <p:cNvSpPr>
              <a:spLocks noChangeArrowheads="1"/>
            </p:cNvSpPr>
            <p:nvPr/>
          </p:nvSpPr>
          <p:spPr bwMode="auto">
            <a:xfrm>
              <a:off x="5063" y="1835"/>
              <a:ext cx="85" cy="762"/>
            </a:xfrm>
            <a:prstGeom prst="rect">
              <a:avLst/>
            </a:prstGeom>
            <a:solidFill>
              <a:srgbClr val="292929"/>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grpSp>
        <p:nvGrpSpPr>
          <p:cNvPr id="56" name="Group 76">
            <a:extLst>
              <a:ext uri="{FF2B5EF4-FFF2-40B4-BE49-F238E27FC236}">
                <a16:creationId xmlns:a16="http://schemas.microsoft.com/office/drawing/2014/main" id="{B18A3A50-8A36-ABFE-42C4-CADA2C5D0DE3}"/>
              </a:ext>
            </a:extLst>
          </p:cNvPr>
          <p:cNvGrpSpPr>
            <a:grpSpLocks/>
          </p:cNvGrpSpPr>
          <p:nvPr/>
        </p:nvGrpSpPr>
        <p:grpSpPr bwMode="auto">
          <a:xfrm>
            <a:off x="8023511" y="1234596"/>
            <a:ext cx="698500" cy="709613"/>
            <a:chOff x="-44" y="1473"/>
            <a:chExt cx="981" cy="1105"/>
          </a:xfrm>
        </p:grpSpPr>
        <p:pic>
          <p:nvPicPr>
            <p:cNvPr id="57" name="Picture 77" descr="desktop_computer_stylized_medium">
              <a:extLst>
                <a:ext uri="{FF2B5EF4-FFF2-40B4-BE49-F238E27FC236}">
                  <a16:creationId xmlns:a16="http://schemas.microsoft.com/office/drawing/2014/main" id="{E722FFB7-8042-CDED-235A-2F6F2E4385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Freeform 78">
              <a:extLst>
                <a:ext uri="{FF2B5EF4-FFF2-40B4-BE49-F238E27FC236}">
                  <a16:creationId xmlns:a16="http://schemas.microsoft.com/office/drawing/2014/main" id="{9E17D61C-4026-9FFD-E1DE-585CEAED11FE}"/>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59" name="Freeform 1">
            <a:extLst>
              <a:ext uri="{FF2B5EF4-FFF2-40B4-BE49-F238E27FC236}">
                <a16:creationId xmlns:a16="http://schemas.microsoft.com/office/drawing/2014/main" id="{C25D7B13-82A5-ADDC-D8F9-033C89B75312}"/>
              </a:ext>
            </a:extLst>
          </p:cNvPr>
          <p:cNvSpPr/>
          <p:nvPr/>
        </p:nvSpPr>
        <p:spPr>
          <a:xfrm>
            <a:off x="8526441" y="3561018"/>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0" name="AutoShape 21">
            <a:extLst>
              <a:ext uri="{FF2B5EF4-FFF2-40B4-BE49-F238E27FC236}">
                <a16:creationId xmlns:a16="http://schemas.microsoft.com/office/drawing/2014/main" id="{DACB52D3-92EC-13B2-E537-75F1423F2102}"/>
              </a:ext>
            </a:extLst>
          </p:cNvPr>
          <p:cNvSpPr>
            <a:spLocks/>
          </p:cNvSpPr>
          <p:nvPr/>
        </p:nvSpPr>
        <p:spPr bwMode="auto">
          <a:xfrm flipH="1" flipV="1">
            <a:off x="8407168" y="3957467"/>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61" name="Line 19">
            <a:extLst>
              <a:ext uri="{FF2B5EF4-FFF2-40B4-BE49-F238E27FC236}">
                <a16:creationId xmlns:a16="http://schemas.microsoft.com/office/drawing/2014/main" id="{AAE80578-500F-A0C3-C76F-97CE502DB6B2}"/>
              </a:ext>
            </a:extLst>
          </p:cNvPr>
          <p:cNvSpPr>
            <a:spLocks noChangeShapeType="1"/>
          </p:cNvSpPr>
          <p:nvPr/>
        </p:nvSpPr>
        <p:spPr bwMode="auto">
          <a:xfrm>
            <a:off x="8542622" y="4132238"/>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2" name="Freeform 1">
            <a:extLst>
              <a:ext uri="{FF2B5EF4-FFF2-40B4-BE49-F238E27FC236}">
                <a16:creationId xmlns:a16="http://schemas.microsoft.com/office/drawing/2014/main" id="{91577BEB-D95A-C21C-4CC3-4AB35CA94158}"/>
              </a:ext>
            </a:extLst>
          </p:cNvPr>
          <p:cNvSpPr/>
          <p:nvPr/>
        </p:nvSpPr>
        <p:spPr>
          <a:xfrm>
            <a:off x="8515554" y="4529847"/>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3" name="Line 19">
            <a:extLst>
              <a:ext uri="{FF2B5EF4-FFF2-40B4-BE49-F238E27FC236}">
                <a16:creationId xmlns:a16="http://schemas.microsoft.com/office/drawing/2014/main" id="{FCC08003-F30D-4B36-6BCB-285F87423428}"/>
              </a:ext>
            </a:extLst>
          </p:cNvPr>
          <p:cNvSpPr>
            <a:spLocks noChangeShapeType="1"/>
          </p:cNvSpPr>
          <p:nvPr/>
        </p:nvSpPr>
        <p:spPr bwMode="auto">
          <a:xfrm>
            <a:off x="8531734" y="5111951"/>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4" name="Freeform 1">
            <a:extLst>
              <a:ext uri="{FF2B5EF4-FFF2-40B4-BE49-F238E27FC236}">
                <a16:creationId xmlns:a16="http://schemas.microsoft.com/office/drawing/2014/main" id="{44262132-04AD-26C5-45BC-8BDF00CDA8CA}"/>
              </a:ext>
            </a:extLst>
          </p:cNvPr>
          <p:cNvSpPr/>
          <p:nvPr/>
        </p:nvSpPr>
        <p:spPr>
          <a:xfrm>
            <a:off x="8515552" y="5509560"/>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5" name="TextBox 28">
            <a:extLst>
              <a:ext uri="{FF2B5EF4-FFF2-40B4-BE49-F238E27FC236}">
                <a16:creationId xmlns:a16="http://schemas.microsoft.com/office/drawing/2014/main" id="{7E0C95E7-74B1-F630-98D2-F73F5CFAEF18}"/>
              </a:ext>
            </a:extLst>
          </p:cNvPr>
          <p:cNvSpPr txBox="1"/>
          <p:nvPr/>
        </p:nvSpPr>
        <p:spPr>
          <a:xfrm>
            <a:off x="587831"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788284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4E33F-956C-7379-9A9B-6423A3D98BA9}"/>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1E2756E8-2A0B-6E08-F0CB-965726966916}"/>
              </a:ext>
            </a:extLst>
          </p:cNvPr>
          <p:cNvSpPr>
            <a:spLocks noGrp="1"/>
          </p:cNvSpPr>
          <p:nvPr>
            <p:ph idx="1"/>
          </p:nvPr>
        </p:nvSpPr>
        <p:spPr/>
        <p:txBody>
          <a:bodyPr>
            <a:normAutofit lnSpcReduction="10000"/>
          </a:bodyPr>
          <a:lstStyle/>
          <a:p>
            <a:r>
              <a:rPr lang="en-US" dirty="0"/>
              <a:t>transmission delay for each request: 1 </a:t>
            </a:r>
            <a:r>
              <a:rPr lang="en-US" dirty="0" err="1"/>
              <a:t>ms</a:t>
            </a:r>
            <a:r>
              <a:rPr lang="en-US" dirty="0"/>
              <a:t> * 3 = 3ms</a:t>
            </a:r>
            <a:endParaRPr lang="en-US" dirty="0">
              <a:effectLst/>
            </a:endParaRPr>
          </a:p>
          <a:p>
            <a:r>
              <a:rPr lang="en-US" dirty="0"/>
              <a:t>transmission delay for each response: 100 </a:t>
            </a:r>
            <a:r>
              <a:rPr lang="en-US" dirty="0" err="1"/>
              <a:t>ms</a:t>
            </a:r>
            <a:r>
              <a:rPr lang="en-US" dirty="0"/>
              <a:t> * 3 = 300 </a:t>
            </a:r>
            <a:r>
              <a:rPr lang="en-US" dirty="0" err="1"/>
              <a:t>ms</a:t>
            </a:r>
            <a:endParaRPr lang="en-US" dirty="0">
              <a:effectLst/>
            </a:endParaRPr>
          </a:p>
          <a:p>
            <a:r>
              <a:rPr lang="en-US" dirty="0"/>
              <a:t>Establishing the connection: 100 </a:t>
            </a:r>
            <a:r>
              <a:rPr lang="en-US" dirty="0" err="1"/>
              <a:t>ms</a:t>
            </a:r>
            <a:endParaRPr lang="en-US" dirty="0">
              <a:effectLst/>
            </a:endParaRPr>
          </a:p>
          <a:p>
            <a:r>
              <a:rPr lang="en-US" dirty="0"/>
              <a:t>First response time after connection setup</a:t>
            </a:r>
            <a:endParaRPr lang="en-US" dirty="0">
              <a:effectLst/>
            </a:endParaRPr>
          </a:p>
          <a:p>
            <a:pPr lvl="1"/>
            <a:r>
              <a:rPr lang="en-US" dirty="0"/>
              <a:t>transmission delay of the first request + RTT (delay between request and response) + transmission delay of the first response</a:t>
            </a:r>
          </a:p>
          <a:p>
            <a:pPr lvl="1"/>
            <a:r>
              <a:rPr lang="en-US" dirty="0"/>
              <a:t>3ms + 100 </a:t>
            </a:r>
            <a:r>
              <a:rPr lang="en-US" dirty="0" err="1"/>
              <a:t>ms</a:t>
            </a:r>
            <a:r>
              <a:rPr lang="en-US" dirty="0"/>
              <a:t> + 300 </a:t>
            </a:r>
            <a:r>
              <a:rPr lang="en-US" dirty="0" err="1"/>
              <a:t>ms</a:t>
            </a:r>
            <a:r>
              <a:rPr lang="en-US" dirty="0"/>
              <a:t> = 403 </a:t>
            </a:r>
            <a:r>
              <a:rPr lang="en-US" dirty="0" err="1"/>
              <a:t>ms</a:t>
            </a:r>
            <a:endParaRPr lang="en-US" dirty="0">
              <a:effectLst/>
            </a:endParaRPr>
          </a:p>
          <a:p>
            <a:r>
              <a:rPr lang="en-US" dirty="0"/>
              <a:t>All subsequent requests will take the same time.</a:t>
            </a:r>
            <a:endParaRPr lang="en-US" dirty="0">
              <a:effectLst/>
            </a:endParaRPr>
          </a:p>
          <a:p>
            <a:r>
              <a:rPr lang="en-US" dirty="0"/>
              <a:t>Total time to receive 10 objects = 100 </a:t>
            </a:r>
            <a:r>
              <a:rPr lang="en-US" dirty="0" err="1"/>
              <a:t>ms</a:t>
            </a:r>
            <a:r>
              <a:rPr lang="en-US" dirty="0"/>
              <a:t> + (10 * 403) </a:t>
            </a:r>
            <a:r>
              <a:rPr lang="en-US" dirty="0" err="1"/>
              <a:t>ms</a:t>
            </a:r>
            <a:r>
              <a:rPr lang="en-US" dirty="0"/>
              <a:t> = 4130 </a:t>
            </a:r>
            <a:r>
              <a:rPr lang="en-US" dirty="0" err="1"/>
              <a:t>ms</a:t>
            </a:r>
            <a:br>
              <a:rPr lang="en-US" dirty="0"/>
            </a:br>
            <a:endParaRPr lang="en-IN" dirty="0"/>
          </a:p>
        </p:txBody>
      </p:sp>
    </p:spTree>
    <p:extLst>
      <p:ext uri="{BB962C8B-B14F-4D97-AF65-F5344CB8AC3E}">
        <p14:creationId xmlns:p14="http://schemas.microsoft.com/office/powerpoint/2010/main" val="3781071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EAE15-6D2E-1E96-E376-6F6CDC7472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FA1267-5B73-D324-8277-FF722682AB09}"/>
              </a:ext>
            </a:extLst>
          </p:cNvPr>
          <p:cNvSpPr>
            <a:spLocks noGrp="1"/>
          </p:cNvSpPr>
          <p:nvPr>
            <p:ph type="title"/>
          </p:nvPr>
        </p:nvSpPr>
        <p:spPr/>
        <p:txBody>
          <a:bodyPr/>
          <a:lstStyle/>
          <a:p>
            <a:pPr fontAlgn="base"/>
            <a:r>
              <a:rPr lang="en-US" dirty="0"/>
              <a:t>HTTP with persistent connections</a:t>
            </a:r>
            <a:endParaRPr lang="en-US" dirty="0">
              <a:effectLst/>
            </a:endParaRPr>
          </a:p>
        </p:txBody>
      </p:sp>
      <p:sp>
        <p:nvSpPr>
          <p:cNvPr id="3" name="Content Placeholder 2">
            <a:extLst>
              <a:ext uri="{FF2B5EF4-FFF2-40B4-BE49-F238E27FC236}">
                <a16:creationId xmlns:a16="http://schemas.microsoft.com/office/drawing/2014/main" id="{61C7B47C-C9AE-1516-A935-05A3DDE61D99}"/>
              </a:ext>
            </a:extLst>
          </p:cNvPr>
          <p:cNvSpPr>
            <a:spLocks noGrp="1"/>
          </p:cNvSpPr>
          <p:nvPr>
            <p:ph idx="1"/>
          </p:nvPr>
        </p:nvSpPr>
        <p:spPr/>
        <p:txBody>
          <a:bodyPr/>
          <a:lstStyle/>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r>
              <a:rPr lang="en-IN" dirty="0">
                <a:solidFill>
                  <a:srgbClr val="FF0000"/>
                </a:solidFill>
              </a:rPr>
              <a:t>Can we further reduce the total time?</a:t>
            </a:r>
          </a:p>
        </p:txBody>
      </p:sp>
      <p:sp>
        <p:nvSpPr>
          <p:cNvPr id="4" name="Line 15">
            <a:extLst>
              <a:ext uri="{FF2B5EF4-FFF2-40B4-BE49-F238E27FC236}">
                <a16:creationId xmlns:a16="http://schemas.microsoft.com/office/drawing/2014/main" id="{AAB74BF4-BB7C-671D-F5CC-8E6E4FFACC81}"/>
              </a:ext>
            </a:extLst>
          </p:cNvPr>
          <p:cNvSpPr>
            <a:spLocks noChangeShapeType="1"/>
          </p:cNvSpPr>
          <p:nvPr/>
        </p:nvSpPr>
        <p:spPr bwMode="auto">
          <a:xfrm flipH="1">
            <a:off x="8498399" y="1985483"/>
            <a:ext cx="36287"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Line 16">
            <a:extLst>
              <a:ext uri="{FF2B5EF4-FFF2-40B4-BE49-F238E27FC236}">
                <a16:creationId xmlns:a16="http://schemas.microsoft.com/office/drawing/2014/main" id="{72E1DC30-BB71-A4C5-39E1-5056C43DCAE3}"/>
              </a:ext>
            </a:extLst>
          </p:cNvPr>
          <p:cNvSpPr>
            <a:spLocks noChangeShapeType="1"/>
          </p:cNvSpPr>
          <p:nvPr/>
        </p:nvSpPr>
        <p:spPr bwMode="auto">
          <a:xfrm flipH="1">
            <a:off x="10198763" y="1979133"/>
            <a:ext cx="26610"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Line 17">
            <a:extLst>
              <a:ext uri="{FF2B5EF4-FFF2-40B4-BE49-F238E27FC236}">
                <a16:creationId xmlns:a16="http://schemas.microsoft.com/office/drawing/2014/main" id="{D146CA7A-9DDF-FAAC-860A-751AF9241C63}"/>
              </a:ext>
            </a:extLst>
          </p:cNvPr>
          <p:cNvSpPr>
            <a:spLocks noChangeShapeType="1"/>
          </p:cNvSpPr>
          <p:nvPr/>
        </p:nvSpPr>
        <p:spPr bwMode="auto">
          <a:xfrm>
            <a:off x="8548973" y="221725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Line 18">
            <a:extLst>
              <a:ext uri="{FF2B5EF4-FFF2-40B4-BE49-F238E27FC236}">
                <a16:creationId xmlns:a16="http://schemas.microsoft.com/office/drawing/2014/main" id="{EE712A7D-983C-6BE0-3250-94AAF7BCD8B1}"/>
              </a:ext>
            </a:extLst>
          </p:cNvPr>
          <p:cNvSpPr>
            <a:spLocks noChangeShapeType="1"/>
          </p:cNvSpPr>
          <p:nvPr/>
        </p:nvSpPr>
        <p:spPr bwMode="auto">
          <a:xfrm flipH="1">
            <a:off x="8534686" y="2655409"/>
            <a:ext cx="1673225" cy="4032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Line 19">
            <a:extLst>
              <a:ext uri="{FF2B5EF4-FFF2-40B4-BE49-F238E27FC236}">
                <a16:creationId xmlns:a16="http://schemas.microsoft.com/office/drawing/2014/main" id="{0FD15778-7B16-6471-1E17-D2E4E743D9D4}"/>
              </a:ext>
            </a:extLst>
          </p:cNvPr>
          <p:cNvSpPr>
            <a:spLocks noChangeShapeType="1"/>
          </p:cNvSpPr>
          <p:nvPr/>
        </p:nvSpPr>
        <p:spPr bwMode="auto">
          <a:xfrm>
            <a:off x="8542623" y="316340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AutoShape 21">
            <a:extLst>
              <a:ext uri="{FF2B5EF4-FFF2-40B4-BE49-F238E27FC236}">
                <a16:creationId xmlns:a16="http://schemas.microsoft.com/office/drawing/2014/main" id="{B464408A-BF3F-9CF3-12E0-8D9FC3D4733C}"/>
              </a:ext>
            </a:extLst>
          </p:cNvPr>
          <p:cNvSpPr>
            <a:spLocks/>
          </p:cNvSpPr>
          <p:nvPr/>
        </p:nvSpPr>
        <p:spPr bwMode="auto">
          <a:xfrm>
            <a:off x="10241399" y="3563343"/>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0" name="Text Box 22">
            <a:extLst>
              <a:ext uri="{FF2B5EF4-FFF2-40B4-BE49-F238E27FC236}">
                <a16:creationId xmlns:a16="http://schemas.microsoft.com/office/drawing/2014/main" id="{4F38FB7B-2B58-6B9A-4F66-442593AC0792}"/>
              </a:ext>
            </a:extLst>
          </p:cNvPr>
          <p:cNvSpPr txBox="1">
            <a:spLocks noChangeArrowheads="1"/>
          </p:cNvSpPr>
          <p:nvPr/>
        </p:nvSpPr>
        <p:spPr bwMode="auto">
          <a:xfrm>
            <a:off x="10334911" y="3258659"/>
            <a:ext cx="1123577" cy="87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time to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transmit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a:t>
            </a:r>
          </a:p>
        </p:txBody>
      </p:sp>
      <p:sp>
        <p:nvSpPr>
          <p:cNvPr id="11" name="Line 23">
            <a:extLst>
              <a:ext uri="{FF2B5EF4-FFF2-40B4-BE49-F238E27FC236}">
                <a16:creationId xmlns:a16="http://schemas.microsoft.com/office/drawing/2014/main" id="{D0B57221-FC29-BFE8-BB8C-6720DA142F4E}"/>
              </a:ext>
            </a:extLst>
          </p:cNvPr>
          <p:cNvSpPr>
            <a:spLocks noChangeShapeType="1"/>
          </p:cNvSpPr>
          <p:nvPr/>
        </p:nvSpPr>
        <p:spPr bwMode="auto">
          <a:xfrm>
            <a:off x="8144161" y="2191859"/>
            <a:ext cx="3905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Text Box 24">
            <a:extLst>
              <a:ext uri="{FF2B5EF4-FFF2-40B4-BE49-F238E27FC236}">
                <a16:creationId xmlns:a16="http://schemas.microsoft.com/office/drawing/2014/main" id="{81C63B5A-C04E-E547-55A2-48D7B0C1CA91}"/>
              </a:ext>
            </a:extLst>
          </p:cNvPr>
          <p:cNvSpPr txBox="1">
            <a:spLocks noChangeArrowheads="1"/>
          </p:cNvSpPr>
          <p:nvPr/>
        </p:nvSpPr>
        <p:spPr bwMode="auto">
          <a:xfrm>
            <a:off x="6854117" y="1877210"/>
            <a:ext cx="1363707" cy="617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initiate TCP</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connection</a:t>
            </a:r>
          </a:p>
        </p:txBody>
      </p:sp>
      <p:sp>
        <p:nvSpPr>
          <p:cNvPr id="13" name="AutoShape 25">
            <a:extLst>
              <a:ext uri="{FF2B5EF4-FFF2-40B4-BE49-F238E27FC236}">
                <a16:creationId xmlns:a16="http://schemas.microsoft.com/office/drawing/2014/main" id="{D07472DB-584D-26B0-0707-D9270813A592}"/>
              </a:ext>
            </a:extLst>
          </p:cNvPr>
          <p:cNvSpPr>
            <a:spLocks/>
          </p:cNvSpPr>
          <p:nvPr/>
        </p:nvSpPr>
        <p:spPr bwMode="auto">
          <a:xfrm>
            <a:off x="8279098" y="2242659"/>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10D2D534-C83A-2D6F-87F8-FFB00A1D65DE}"/>
              </a:ext>
            </a:extLst>
          </p:cNvPr>
          <p:cNvSpPr txBox="1">
            <a:spLocks noChangeArrowheads="1"/>
          </p:cNvSpPr>
          <p:nvPr/>
        </p:nvSpPr>
        <p:spPr bwMode="auto">
          <a:xfrm>
            <a:off x="7796498" y="2453796"/>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5" name="Line 27">
            <a:extLst>
              <a:ext uri="{FF2B5EF4-FFF2-40B4-BE49-F238E27FC236}">
                <a16:creationId xmlns:a16="http://schemas.microsoft.com/office/drawing/2014/main" id="{AADE5682-1191-5275-DF02-B885AE35FD9E}"/>
              </a:ext>
            </a:extLst>
          </p:cNvPr>
          <p:cNvSpPr>
            <a:spLocks noChangeShapeType="1"/>
          </p:cNvSpPr>
          <p:nvPr/>
        </p:nvSpPr>
        <p:spPr bwMode="auto">
          <a:xfrm>
            <a:off x="8193373" y="3096734"/>
            <a:ext cx="3540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xt Box 28">
            <a:extLst>
              <a:ext uri="{FF2B5EF4-FFF2-40B4-BE49-F238E27FC236}">
                <a16:creationId xmlns:a16="http://schemas.microsoft.com/office/drawing/2014/main" id="{2B3E5E15-7EF5-73C5-6E0A-DB09A384220E}"/>
              </a:ext>
            </a:extLst>
          </p:cNvPr>
          <p:cNvSpPr txBox="1">
            <a:spLocks noChangeArrowheads="1"/>
          </p:cNvSpPr>
          <p:nvPr/>
        </p:nvSpPr>
        <p:spPr bwMode="auto">
          <a:xfrm>
            <a:off x="6830570" y="2904015"/>
            <a:ext cx="1969956"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request file</a:t>
            </a:r>
          </a:p>
        </p:txBody>
      </p:sp>
      <p:sp>
        <p:nvSpPr>
          <p:cNvPr id="17" name="AutoShape 29">
            <a:extLst>
              <a:ext uri="{FF2B5EF4-FFF2-40B4-BE49-F238E27FC236}">
                <a16:creationId xmlns:a16="http://schemas.microsoft.com/office/drawing/2014/main" id="{6183EFC1-174F-1254-9AA8-DFC40DCCE9A8}"/>
              </a:ext>
            </a:extLst>
          </p:cNvPr>
          <p:cNvSpPr>
            <a:spLocks/>
          </p:cNvSpPr>
          <p:nvPr/>
        </p:nvSpPr>
        <p:spPr bwMode="auto">
          <a:xfrm>
            <a:off x="8285448" y="3152296"/>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4FE06B5F-6846-B618-AD32-5FA0DAB5C336}"/>
              </a:ext>
            </a:extLst>
          </p:cNvPr>
          <p:cNvSpPr txBox="1">
            <a:spLocks noChangeArrowheads="1"/>
          </p:cNvSpPr>
          <p:nvPr/>
        </p:nvSpPr>
        <p:spPr bwMode="auto">
          <a:xfrm>
            <a:off x="7815548" y="3376134"/>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9" name="Line 35">
            <a:extLst>
              <a:ext uri="{FF2B5EF4-FFF2-40B4-BE49-F238E27FC236}">
                <a16:creationId xmlns:a16="http://schemas.microsoft.com/office/drawing/2014/main" id="{841AD345-0177-3D90-5559-9B0CFD30E9DA}"/>
              </a:ext>
            </a:extLst>
          </p:cNvPr>
          <p:cNvSpPr>
            <a:spLocks noChangeShapeType="1"/>
          </p:cNvSpPr>
          <p:nvPr/>
        </p:nvSpPr>
        <p:spPr bwMode="auto">
          <a:xfrm flipH="1">
            <a:off x="8156445" y="4119206"/>
            <a:ext cx="361323" cy="2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Text Box 36">
            <a:extLst>
              <a:ext uri="{FF2B5EF4-FFF2-40B4-BE49-F238E27FC236}">
                <a16:creationId xmlns:a16="http://schemas.microsoft.com/office/drawing/2014/main" id="{BD345DAD-F117-F2C6-E449-47B869C3B423}"/>
              </a:ext>
            </a:extLst>
          </p:cNvPr>
          <p:cNvSpPr txBox="1">
            <a:spLocks noChangeArrowheads="1"/>
          </p:cNvSpPr>
          <p:nvPr/>
        </p:nvSpPr>
        <p:spPr bwMode="auto">
          <a:xfrm>
            <a:off x="6743141" y="3931433"/>
            <a:ext cx="1647627"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 received</a:t>
            </a:r>
          </a:p>
        </p:txBody>
      </p:sp>
      <p:sp>
        <p:nvSpPr>
          <p:cNvPr id="21" name="Text Box 37">
            <a:extLst>
              <a:ext uri="{FF2B5EF4-FFF2-40B4-BE49-F238E27FC236}">
                <a16:creationId xmlns:a16="http://schemas.microsoft.com/office/drawing/2014/main" id="{DD5BA6CE-062C-C1C2-BDD4-D9CF7BD7C77A}"/>
              </a:ext>
            </a:extLst>
          </p:cNvPr>
          <p:cNvSpPr txBox="1">
            <a:spLocks noChangeArrowheads="1"/>
          </p:cNvSpPr>
          <p:nvPr/>
        </p:nvSpPr>
        <p:spPr bwMode="auto">
          <a:xfrm>
            <a:off x="8145975" y="6421187"/>
            <a:ext cx="663964"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sp>
        <p:nvSpPr>
          <p:cNvPr id="22" name="Text Box 38">
            <a:extLst>
              <a:ext uri="{FF2B5EF4-FFF2-40B4-BE49-F238E27FC236}">
                <a16:creationId xmlns:a16="http://schemas.microsoft.com/office/drawing/2014/main" id="{3E722FCC-6BE3-FD91-F878-98476FF73772}"/>
              </a:ext>
            </a:extLst>
          </p:cNvPr>
          <p:cNvSpPr txBox="1">
            <a:spLocks noChangeArrowheads="1"/>
          </p:cNvSpPr>
          <p:nvPr/>
        </p:nvSpPr>
        <p:spPr bwMode="auto">
          <a:xfrm>
            <a:off x="9791305" y="6360182"/>
            <a:ext cx="6639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grpSp>
        <p:nvGrpSpPr>
          <p:cNvPr id="23" name="Group 43">
            <a:extLst>
              <a:ext uri="{FF2B5EF4-FFF2-40B4-BE49-F238E27FC236}">
                <a16:creationId xmlns:a16="http://schemas.microsoft.com/office/drawing/2014/main" id="{EE479D6F-6FDE-AFFB-AA50-300F568BEC71}"/>
              </a:ext>
            </a:extLst>
          </p:cNvPr>
          <p:cNvGrpSpPr>
            <a:grpSpLocks/>
          </p:cNvGrpSpPr>
          <p:nvPr/>
        </p:nvGrpSpPr>
        <p:grpSpPr bwMode="auto">
          <a:xfrm>
            <a:off x="10025348" y="1212371"/>
            <a:ext cx="423863" cy="684213"/>
            <a:chOff x="4140" y="429"/>
            <a:chExt cx="1425" cy="2396"/>
          </a:xfrm>
        </p:grpSpPr>
        <p:sp>
          <p:nvSpPr>
            <p:cNvPr id="24" name="Freeform 44">
              <a:extLst>
                <a:ext uri="{FF2B5EF4-FFF2-40B4-BE49-F238E27FC236}">
                  <a16:creationId xmlns:a16="http://schemas.microsoft.com/office/drawing/2014/main" id="{1697B9E6-588F-125D-7CF6-F187E4258DDE}"/>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Rectangle 45">
              <a:extLst>
                <a:ext uri="{FF2B5EF4-FFF2-40B4-BE49-F238E27FC236}">
                  <a16:creationId xmlns:a16="http://schemas.microsoft.com/office/drawing/2014/main" id="{29148909-879F-16D4-4F3C-C9A0C8F3F8F4}"/>
                </a:ext>
              </a:extLst>
            </p:cNvPr>
            <p:cNvSpPr>
              <a:spLocks noChangeArrowheads="1"/>
            </p:cNvSpPr>
            <p:nvPr/>
          </p:nvSpPr>
          <p:spPr bwMode="auto">
            <a:xfrm>
              <a:off x="4204" y="429"/>
              <a:ext cx="1051" cy="2285"/>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6" name="Freeform 46">
              <a:extLst>
                <a:ext uri="{FF2B5EF4-FFF2-40B4-BE49-F238E27FC236}">
                  <a16:creationId xmlns:a16="http://schemas.microsoft.com/office/drawing/2014/main" id="{F41522CF-0666-385C-2683-2075ECC2AE45}"/>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 name="Freeform 47">
              <a:extLst>
                <a:ext uri="{FF2B5EF4-FFF2-40B4-BE49-F238E27FC236}">
                  <a16:creationId xmlns:a16="http://schemas.microsoft.com/office/drawing/2014/main" id="{0C23AC9A-128B-515A-4713-560CA0F14EAD}"/>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 name="Rectangle 48">
              <a:extLst>
                <a:ext uri="{FF2B5EF4-FFF2-40B4-BE49-F238E27FC236}">
                  <a16:creationId xmlns:a16="http://schemas.microsoft.com/office/drawing/2014/main" id="{A056D7DF-819F-52FD-23CF-0EE3637971EA}"/>
                </a:ext>
              </a:extLst>
            </p:cNvPr>
            <p:cNvSpPr>
              <a:spLocks noChangeArrowheads="1"/>
            </p:cNvSpPr>
            <p:nvPr/>
          </p:nvSpPr>
          <p:spPr bwMode="auto">
            <a:xfrm>
              <a:off x="4209" y="690"/>
              <a:ext cx="598"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29" name="Group 49">
              <a:extLst>
                <a:ext uri="{FF2B5EF4-FFF2-40B4-BE49-F238E27FC236}">
                  <a16:creationId xmlns:a16="http://schemas.microsoft.com/office/drawing/2014/main" id="{95E88D55-8F25-3E5F-DB46-B54AF028F113}"/>
                </a:ext>
              </a:extLst>
            </p:cNvPr>
            <p:cNvGrpSpPr>
              <a:grpSpLocks/>
            </p:cNvGrpSpPr>
            <p:nvPr/>
          </p:nvGrpSpPr>
          <p:grpSpPr bwMode="auto">
            <a:xfrm>
              <a:off x="4749" y="668"/>
              <a:ext cx="581" cy="145"/>
              <a:chOff x="614" y="2568"/>
              <a:chExt cx="725" cy="139"/>
            </a:xfrm>
          </p:grpSpPr>
          <p:sp>
            <p:nvSpPr>
              <p:cNvPr id="54" name="AutoShape 50">
                <a:extLst>
                  <a:ext uri="{FF2B5EF4-FFF2-40B4-BE49-F238E27FC236}">
                    <a16:creationId xmlns:a16="http://schemas.microsoft.com/office/drawing/2014/main" id="{BCE2A0D3-C02E-3BA2-5201-71F4F5B5D220}"/>
                  </a:ext>
                </a:extLst>
              </p:cNvPr>
              <p:cNvSpPr>
                <a:spLocks noChangeArrowheads="1"/>
              </p:cNvSpPr>
              <p:nvPr/>
            </p:nvSpPr>
            <p:spPr bwMode="auto">
              <a:xfrm>
                <a:off x="613" y="2568"/>
                <a:ext cx="726"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5" name="AutoShape 51">
                <a:extLst>
                  <a:ext uri="{FF2B5EF4-FFF2-40B4-BE49-F238E27FC236}">
                    <a16:creationId xmlns:a16="http://schemas.microsoft.com/office/drawing/2014/main" id="{7564102E-E2A4-6CB1-F636-8D0DEF43A303}"/>
                  </a:ext>
                </a:extLst>
              </p:cNvPr>
              <p:cNvSpPr>
                <a:spLocks noChangeArrowheads="1"/>
              </p:cNvSpPr>
              <p:nvPr/>
            </p:nvSpPr>
            <p:spPr bwMode="auto">
              <a:xfrm>
                <a:off x="627" y="2584"/>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0" name="Rectangle 52">
              <a:extLst>
                <a:ext uri="{FF2B5EF4-FFF2-40B4-BE49-F238E27FC236}">
                  <a16:creationId xmlns:a16="http://schemas.microsoft.com/office/drawing/2014/main" id="{C5CD9A2E-96C2-E1D9-6AC8-CEBD8D92FF06}"/>
                </a:ext>
              </a:extLst>
            </p:cNvPr>
            <p:cNvSpPr>
              <a:spLocks noChangeArrowheads="1"/>
            </p:cNvSpPr>
            <p:nvPr/>
          </p:nvSpPr>
          <p:spPr bwMode="auto">
            <a:xfrm>
              <a:off x="4225" y="1018"/>
              <a:ext cx="592"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1" name="Group 53">
              <a:extLst>
                <a:ext uri="{FF2B5EF4-FFF2-40B4-BE49-F238E27FC236}">
                  <a16:creationId xmlns:a16="http://schemas.microsoft.com/office/drawing/2014/main" id="{5610CEA0-1DB7-6649-99D1-F3B2B111CA1E}"/>
                </a:ext>
              </a:extLst>
            </p:cNvPr>
            <p:cNvGrpSpPr>
              <a:grpSpLocks/>
            </p:cNvGrpSpPr>
            <p:nvPr/>
          </p:nvGrpSpPr>
          <p:grpSpPr bwMode="auto">
            <a:xfrm>
              <a:off x="4747" y="994"/>
              <a:ext cx="581" cy="134"/>
              <a:chOff x="614" y="2568"/>
              <a:chExt cx="725" cy="139"/>
            </a:xfrm>
          </p:grpSpPr>
          <p:sp>
            <p:nvSpPr>
              <p:cNvPr id="52" name="AutoShape 54">
                <a:extLst>
                  <a:ext uri="{FF2B5EF4-FFF2-40B4-BE49-F238E27FC236}">
                    <a16:creationId xmlns:a16="http://schemas.microsoft.com/office/drawing/2014/main" id="{80DA2E08-A763-6D1B-786D-688629908C31}"/>
                  </a:ext>
                </a:extLst>
              </p:cNvPr>
              <p:cNvSpPr>
                <a:spLocks noChangeArrowheads="1"/>
              </p:cNvSpPr>
              <p:nvPr/>
            </p:nvSpPr>
            <p:spPr bwMode="auto">
              <a:xfrm>
                <a:off x="616" y="2570"/>
                <a:ext cx="726"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3" name="AutoShape 55">
                <a:extLst>
                  <a:ext uri="{FF2B5EF4-FFF2-40B4-BE49-F238E27FC236}">
                    <a16:creationId xmlns:a16="http://schemas.microsoft.com/office/drawing/2014/main" id="{B695DBB8-D9A2-663C-D071-A82D357D2609}"/>
                  </a:ext>
                </a:extLst>
              </p:cNvPr>
              <p:cNvSpPr>
                <a:spLocks noChangeArrowheads="1"/>
              </p:cNvSpPr>
              <p:nvPr/>
            </p:nvSpPr>
            <p:spPr bwMode="auto">
              <a:xfrm>
                <a:off x="629" y="2587"/>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2" name="Rectangle 56">
              <a:extLst>
                <a:ext uri="{FF2B5EF4-FFF2-40B4-BE49-F238E27FC236}">
                  <a16:creationId xmlns:a16="http://schemas.microsoft.com/office/drawing/2014/main" id="{69EC32FF-5BD5-3FFB-9057-460D1BD002CB}"/>
                </a:ext>
              </a:extLst>
            </p:cNvPr>
            <p:cNvSpPr>
              <a:spLocks noChangeArrowheads="1"/>
            </p:cNvSpPr>
            <p:nvPr/>
          </p:nvSpPr>
          <p:spPr bwMode="auto">
            <a:xfrm>
              <a:off x="4215" y="1357"/>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3" name="Rectangle 57">
              <a:extLst>
                <a:ext uri="{FF2B5EF4-FFF2-40B4-BE49-F238E27FC236}">
                  <a16:creationId xmlns:a16="http://schemas.microsoft.com/office/drawing/2014/main" id="{3DC89C5A-2C94-E54C-43BA-691C2E2C1E1D}"/>
                </a:ext>
              </a:extLst>
            </p:cNvPr>
            <p:cNvSpPr>
              <a:spLocks noChangeArrowheads="1"/>
            </p:cNvSpPr>
            <p:nvPr/>
          </p:nvSpPr>
          <p:spPr bwMode="auto">
            <a:xfrm>
              <a:off x="4225" y="1658"/>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4" name="Group 58">
              <a:extLst>
                <a:ext uri="{FF2B5EF4-FFF2-40B4-BE49-F238E27FC236}">
                  <a16:creationId xmlns:a16="http://schemas.microsoft.com/office/drawing/2014/main" id="{3D88CD1D-3B0B-6828-FD5D-6068CCB65234}"/>
                </a:ext>
              </a:extLst>
            </p:cNvPr>
            <p:cNvGrpSpPr>
              <a:grpSpLocks/>
            </p:cNvGrpSpPr>
            <p:nvPr/>
          </p:nvGrpSpPr>
          <p:grpSpPr bwMode="auto">
            <a:xfrm>
              <a:off x="4735" y="1627"/>
              <a:ext cx="582" cy="151"/>
              <a:chOff x="614" y="2568"/>
              <a:chExt cx="725" cy="139"/>
            </a:xfrm>
          </p:grpSpPr>
          <p:sp>
            <p:nvSpPr>
              <p:cNvPr id="50" name="AutoShape 59">
                <a:extLst>
                  <a:ext uri="{FF2B5EF4-FFF2-40B4-BE49-F238E27FC236}">
                    <a16:creationId xmlns:a16="http://schemas.microsoft.com/office/drawing/2014/main" id="{15DFA1A9-FDAD-80CA-A177-0CFE71ACEC05}"/>
                  </a:ext>
                </a:extLst>
              </p:cNvPr>
              <p:cNvSpPr>
                <a:spLocks noChangeArrowheads="1"/>
              </p:cNvSpPr>
              <p:nvPr/>
            </p:nvSpPr>
            <p:spPr bwMode="auto">
              <a:xfrm>
                <a:off x="611" y="2581"/>
                <a:ext cx="731" cy="12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1" name="AutoShape 60">
                <a:extLst>
                  <a:ext uri="{FF2B5EF4-FFF2-40B4-BE49-F238E27FC236}">
                    <a16:creationId xmlns:a16="http://schemas.microsoft.com/office/drawing/2014/main" id="{28E2266B-BB84-DAE3-A8A1-B202FA4CE6CE}"/>
                  </a:ext>
                </a:extLst>
              </p:cNvPr>
              <p:cNvSpPr>
                <a:spLocks noChangeArrowheads="1"/>
              </p:cNvSpPr>
              <p:nvPr/>
            </p:nvSpPr>
            <p:spPr bwMode="auto">
              <a:xfrm>
                <a:off x="624" y="2586"/>
                <a:ext cx="698"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5" name="Freeform 61">
              <a:extLst>
                <a:ext uri="{FF2B5EF4-FFF2-40B4-BE49-F238E27FC236}">
                  <a16:creationId xmlns:a16="http://schemas.microsoft.com/office/drawing/2014/main" id="{F0565695-E9AE-43EC-FA83-1EC803DD4C2C}"/>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36" name="Group 62">
              <a:extLst>
                <a:ext uri="{FF2B5EF4-FFF2-40B4-BE49-F238E27FC236}">
                  <a16:creationId xmlns:a16="http://schemas.microsoft.com/office/drawing/2014/main" id="{E87E1651-D46A-4BA9-C2AF-B33E33A175DF}"/>
                </a:ext>
              </a:extLst>
            </p:cNvPr>
            <p:cNvGrpSpPr>
              <a:grpSpLocks/>
            </p:cNvGrpSpPr>
            <p:nvPr/>
          </p:nvGrpSpPr>
          <p:grpSpPr bwMode="auto">
            <a:xfrm>
              <a:off x="4739" y="1327"/>
              <a:ext cx="582" cy="139"/>
              <a:chOff x="614" y="2568"/>
              <a:chExt cx="725" cy="139"/>
            </a:xfrm>
          </p:grpSpPr>
          <p:sp>
            <p:nvSpPr>
              <p:cNvPr id="48" name="AutoShape 63">
                <a:extLst>
                  <a:ext uri="{FF2B5EF4-FFF2-40B4-BE49-F238E27FC236}">
                    <a16:creationId xmlns:a16="http://schemas.microsoft.com/office/drawing/2014/main" id="{BCDA9BB3-1D90-8898-678E-B1C496C57486}"/>
                  </a:ext>
                </a:extLst>
              </p:cNvPr>
              <p:cNvSpPr>
                <a:spLocks noChangeArrowheads="1"/>
              </p:cNvSpPr>
              <p:nvPr/>
            </p:nvSpPr>
            <p:spPr bwMode="auto">
              <a:xfrm>
                <a:off x="612" y="2576"/>
                <a:ext cx="725"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9" name="AutoShape 64">
                <a:extLst>
                  <a:ext uri="{FF2B5EF4-FFF2-40B4-BE49-F238E27FC236}">
                    <a16:creationId xmlns:a16="http://schemas.microsoft.com/office/drawing/2014/main" id="{5FE46278-20BC-8D35-C4B0-B54EC898598C}"/>
                  </a:ext>
                </a:extLst>
              </p:cNvPr>
              <p:cNvSpPr>
                <a:spLocks noChangeArrowheads="1"/>
              </p:cNvSpPr>
              <p:nvPr/>
            </p:nvSpPr>
            <p:spPr bwMode="auto">
              <a:xfrm>
                <a:off x="626" y="2587"/>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7" name="Rectangle 65">
              <a:extLst>
                <a:ext uri="{FF2B5EF4-FFF2-40B4-BE49-F238E27FC236}">
                  <a16:creationId xmlns:a16="http://schemas.microsoft.com/office/drawing/2014/main" id="{ECF6AF7E-32CF-4E04-D3FF-79A19F5FA3AE}"/>
                </a:ext>
              </a:extLst>
            </p:cNvPr>
            <p:cNvSpPr>
              <a:spLocks noChangeArrowheads="1"/>
            </p:cNvSpPr>
            <p:nvPr/>
          </p:nvSpPr>
          <p:spPr bwMode="auto">
            <a:xfrm>
              <a:off x="5250" y="429"/>
              <a:ext cx="69" cy="2290"/>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8" name="Freeform 66">
              <a:extLst>
                <a:ext uri="{FF2B5EF4-FFF2-40B4-BE49-F238E27FC236}">
                  <a16:creationId xmlns:a16="http://schemas.microsoft.com/office/drawing/2014/main" id="{B3186B0B-6A4F-B1C2-A0AF-37BA343463DC}"/>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Freeform 67">
              <a:extLst>
                <a:ext uri="{FF2B5EF4-FFF2-40B4-BE49-F238E27FC236}">
                  <a16:creationId xmlns:a16="http://schemas.microsoft.com/office/drawing/2014/main" id="{070A4F75-EA6A-D241-5637-A201A8360DB2}"/>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0" name="Oval 68">
              <a:extLst>
                <a:ext uri="{FF2B5EF4-FFF2-40B4-BE49-F238E27FC236}">
                  <a16:creationId xmlns:a16="http://schemas.microsoft.com/office/drawing/2014/main" id="{4C9CD166-81CD-0689-D731-328218ED14BF}"/>
                </a:ext>
              </a:extLst>
            </p:cNvPr>
            <p:cNvSpPr>
              <a:spLocks noChangeArrowheads="1"/>
            </p:cNvSpPr>
            <p:nvPr/>
          </p:nvSpPr>
          <p:spPr bwMode="auto">
            <a:xfrm>
              <a:off x="5517" y="2614"/>
              <a:ext cx="48"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1" name="Freeform 69">
              <a:extLst>
                <a:ext uri="{FF2B5EF4-FFF2-40B4-BE49-F238E27FC236}">
                  <a16:creationId xmlns:a16="http://schemas.microsoft.com/office/drawing/2014/main" id="{D52B40D8-ADE0-AE57-D23E-7AF0C6762384}"/>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2" name="AutoShape 70">
              <a:extLst>
                <a:ext uri="{FF2B5EF4-FFF2-40B4-BE49-F238E27FC236}">
                  <a16:creationId xmlns:a16="http://schemas.microsoft.com/office/drawing/2014/main" id="{892A71BF-0CBF-7BDE-A3B2-D6A05D12938A}"/>
                </a:ext>
              </a:extLst>
            </p:cNvPr>
            <p:cNvSpPr>
              <a:spLocks noChangeArrowheads="1"/>
            </p:cNvSpPr>
            <p:nvPr/>
          </p:nvSpPr>
          <p:spPr bwMode="auto">
            <a:xfrm>
              <a:off x="4140" y="2680"/>
              <a:ext cx="1201" cy="145"/>
            </a:xfrm>
            <a:prstGeom prst="roundRect">
              <a:avLst>
                <a:gd name="adj" fmla="val 50000"/>
              </a:avLst>
            </a:prstGeom>
            <a:solidFill>
              <a:srgbClr val="DDDDDD"/>
            </a:soli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3" name="AutoShape 71">
              <a:extLst>
                <a:ext uri="{FF2B5EF4-FFF2-40B4-BE49-F238E27FC236}">
                  <a16:creationId xmlns:a16="http://schemas.microsoft.com/office/drawing/2014/main" id="{AB823192-B4AB-524E-4A3D-F0AEC8B9C38D}"/>
                </a:ext>
              </a:extLst>
            </p:cNvPr>
            <p:cNvSpPr>
              <a:spLocks noChangeArrowheads="1"/>
            </p:cNvSpPr>
            <p:nvPr/>
          </p:nvSpPr>
          <p:spPr bwMode="auto">
            <a:xfrm>
              <a:off x="4204" y="2708"/>
              <a:ext cx="1073"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4" name="Oval 72">
              <a:extLst>
                <a:ext uri="{FF2B5EF4-FFF2-40B4-BE49-F238E27FC236}">
                  <a16:creationId xmlns:a16="http://schemas.microsoft.com/office/drawing/2014/main" id="{1C7ECA14-2A44-E056-0EC9-599EA6F7801C}"/>
                </a:ext>
              </a:extLst>
            </p:cNvPr>
            <p:cNvSpPr>
              <a:spLocks noChangeArrowheads="1"/>
            </p:cNvSpPr>
            <p:nvPr/>
          </p:nvSpPr>
          <p:spPr bwMode="auto">
            <a:xfrm>
              <a:off x="4305" y="2380"/>
              <a:ext cx="160" cy="145"/>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5" name="Oval 73">
              <a:extLst>
                <a:ext uri="{FF2B5EF4-FFF2-40B4-BE49-F238E27FC236}">
                  <a16:creationId xmlns:a16="http://schemas.microsoft.com/office/drawing/2014/main" id="{0534445A-F97F-128B-36FF-621EE99405DC}"/>
                </a:ext>
              </a:extLst>
            </p:cNvPr>
            <p:cNvSpPr>
              <a:spLocks noChangeArrowheads="1"/>
            </p:cNvSpPr>
            <p:nvPr/>
          </p:nvSpPr>
          <p:spPr bwMode="auto">
            <a:xfrm>
              <a:off x="4487" y="2386"/>
              <a:ext cx="160" cy="139"/>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400" b="0" i="0" u="none" strike="noStrike" kern="1200" cap="none" spc="0" normalizeH="0" baseline="0" noProof="0" dirty="0">
                <a:ln>
                  <a:noFill/>
                </a:ln>
                <a:solidFill>
                  <a:srgbClr val="FF0000"/>
                </a:solidFill>
                <a:effectLst/>
                <a:uLnTx/>
                <a:uFillTx/>
                <a:latin typeface="Calibri"/>
                <a:ea typeface="ＭＳ Ｐゴシック" panose="020B0600070205080204" pitchFamily="34" charset="-128"/>
                <a:cs typeface="Arial" panose="020B0604020202020204" pitchFamily="34" charset="0"/>
              </a:endParaRPr>
            </a:p>
          </p:txBody>
        </p:sp>
        <p:sp>
          <p:nvSpPr>
            <p:cNvPr id="46" name="Oval 74">
              <a:extLst>
                <a:ext uri="{FF2B5EF4-FFF2-40B4-BE49-F238E27FC236}">
                  <a16:creationId xmlns:a16="http://schemas.microsoft.com/office/drawing/2014/main" id="{5C448496-B4DE-27B1-67D7-7531948A8AA1}"/>
                </a:ext>
              </a:extLst>
            </p:cNvPr>
            <p:cNvSpPr>
              <a:spLocks noChangeArrowheads="1"/>
            </p:cNvSpPr>
            <p:nvPr/>
          </p:nvSpPr>
          <p:spPr bwMode="auto">
            <a:xfrm>
              <a:off x="4663" y="2380"/>
              <a:ext cx="155"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7" name="Rectangle 75">
              <a:extLst>
                <a:ext uri="{FF2B5EF4-FFF2-40B4-BE49-F238E27FC236}">
                  <a16:creationId xmlns:a16="http://schemas.microsoft.com/office/drawing/2014/main" id="{5D5F2251-0481-1C24-94DD-14D000ED2A5E}"/>
                </a:ext>
              </a:extLst>
            </p:cNvPr>
            <p:cNvSpPr>
              <a:spLocks noChangeArrowheads="1"/>
            </p:cNvSpPr>
            <p:nvPr/>
          </p:nvSpPr>
          <p:spPr bwMode="auto">
            <a:xfrm>
              <a:off x="5063" y="1835"/>
              <a:ext cx="85" cy="762"/>
            </a:xfrm>
            <a:prstGeom prst="rect">
              <a:avLst/>
            </a:prstGeom>
            <a:solidFill>
              <a:srgbClr val="292929"/>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grpSp>
        <p:nvGrpSpPr>
          <p:cNvPr id="56" name="Group 76">
            <a:extLst>
              <a:ext uri="{FF2B5EF4-FFF2-40B4-BE49-F238E27FC236}">
                <a16:creationId xmlns:a16="http://schemas.microsoft.com/office/drawing/2014/main" id="{8BDEA8FC-41E4-A3EB-53A4-70E803C040E5}"/>
              </a:ext>
            </a:extLst>
          </p:cNvPr>
          <p:cNvGrpSpPr>
            <a:grpSpLocks/>
          </p:cNvGrpSpPr>
          <p:nvPr/>
        </p:nvGrpSpPr>
        <p:grpSpPr bwMode="auto">
          <a:xfrm>
            <a:off x="8023511" y="1234596"/>
            <a:ext cx="698500" cy="709613"/>
            <a:chOff x="-44" y="1473"/>
            <a:chExt cx="981" cy="1105"/>
          </a:xfrm>
        </p:grpSpPr>
        <p:pic>
          <p:nvPicPr>
            <p:cNvPr id="57" name="Picture 77" descr="desktop_computer_stylized_medium">
              <a:extLst>
                <a:ext uri="{FF2B5EF4-FFF2-40B4-BE49-F238E27FC236}">
                  <a16:creationId xmlns:a16="http://schemas.microsoft.com/office/drawing/2014/main" id="{DDB41E27-AFF4-8951-D2D4-3EFDE7EB40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Freeform 78">
              <a:extLst>
                <a:ext uri="{FF2B5EF4-FFF2-40B4-BE49-F238E27FC236}">
                  <a16:creationId xmlns:a16="http://schemas.microsoft.com/office/drawing/2014/main" id="{BF665AEE-EC84-9315-CF8A-94F30351EA7D}"/>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59" name="Freeform 1">
            <a:extLst>
              <a:ext uri="{FF2B5EF4-FFF2-40B4-BE49-F238E27FC236}">
                <a16:creationId xmlns:a16="http://schemas.microsoft.com/office/drawing/2014/main" id="{465B4B90-CB73-774B-0185-78D6B988FEF6}"/>
              </a:ext>
            </a:extLst>
          </p:cNvPr>
          <p:cNvSpPr/>
          <p:nvPr/>
        </p:nvSpPr>
        <p:spPr>
          <a:xfrm>
            <a:off x="8526441" y="3561018"/>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0" name="AutoShape 21">
            <a:extLst>
              <a:ext uri="{FF2B5EF4-FFF2-40B4-BE49-F238E27FC236}">
                <a16:creationId xmlns:a16="http://schemas.microsoft.com/office/drawing/2014/main" id="{1271BFD6-C9EF-64EB-4CD0-773464EDF754}"/>
              </a:ext>
            </a:extLst>
          </p:cNvPr>
          <p:cNvSpPr>
            <a:spLocks/>
          </p:cNvSpPr>
          <p:nvPr/>
        </p:nvSpPr>
        <p:spPr bwMode="auto">
          <a:xfrm flipH="1" flipV="1">
            <a:off x="8407168" y="3957467"/>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61" name="Line 19">
            <a:extLst>
              <a:ext uri="{FF2B5EF4-FFF2-40B4-BE49-F238E27FC236}">
                <a16:creationId xmlns:a16="http://schemas.microsoft.com/office/drawing/2014/main" id="{50815613-3D01-C372-D906-06CB1CA6E0EE}"/>
              </a:ext>
            </a:extLst>
          </p:cNvPr>
          <p:cNvSpPr>
            <a:spLocks noChangeShapeType="1"/>
          </p:cNvSpPr>
          <p:nvPr/>
        </p:nvSpPr>
        <p:spPr bwMode="auto">
          <a:xfrm>
            <a:off x="8542622" y="4132238"/>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2" name="Freeform 1">
            <a:extLst>
              <a:ext uri="{FF2B5EF4-FFF2-40B4-BE49-F238E27FC236}">
                <a16:creationId xmlns:a16="http://schemas.microsoft.com/office/drawing/2014/main" id="{CBC2FFFC-53EB-C1F2-187A-25717FA43214}"/>
              </a:ext>
            </a:extLst>
          </p:cNvPr>
          <p:cNvSpPr/>
          <p:nvPr/>
        </p:nvSpPr>
        <p:spPr>
          <a:xfrm>
            <a:off x="8515554" y="4529847"/>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3" name="Line 19">
            <a:extLst>
              <a:ext uri="{FF2B5EF4-FFF2-40B4-BE49-F238E27FC236}">
                <a16:creationId xmlns:a16="http://schemas.microsoft.com/office/drawing/2014/main" id="{4C9DB494-CE74-D06F-FD2C-F80541DCFF16}"/>
              </a:ext>
            </a:extLst>
          </p:cNvPr>
          <p:cNvSpPr>
            <a:spLocks noChangeShapeType="1"/>
          </p:cNvSpPr>
          <p:nvPr/>
        </p:nvSpPr>
        <p:spPr bwMode="auto">
          <a:xfrm>
            <a:off x="8531734" y="5111951"/>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4" name="Freeform 1">
            <a:extLst>
              <a:ext uri="{FF2B5EF4-FFF2-40B4-BE49-F238E27FC236}">
                <a16:creationId xmlns:a16="http://schemas.microsoft.com/office/drawing/2014/main" id="{47E7E952-45BA-756B-0AAD-3EA14CC0C04F}"/>
              </a:ext>
            </a:extLst>
          </p:cNvPr>
          <p:cNvSpPr/>
          <p:nvPr/>
        </p:nvSpPr>
        <p:spPr>
          <a:xfrm>
            <a:off x="8515552" y="5509560"/>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5" name="TextBox 28">
            <a:extLst>
              <a:ext uri="{FF2B5EF4-FFF2-40B4-BE49-F238E27FC236}">
                <a16:creationId xmlns:a16="http://schemas.microsoft.com/office/drawing/2014/main" id="{6121E6AC-4ADC-632C-87A4-2612D5086CA8}"/>
              </a:ext>
            </a:extLst>
          </p:cNvPr>
          <p:cNvSpPr txBox="1"/>
          <p:nvPr/>
        </p:nvSpPr>
        <p:spPr>
          <a:xfrm>
            <a:off x="587831"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9028245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36C6D-9247-B497-984B-8DDC8FCFA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FBBE4A-AB8B-D4BC-BB95-ECCDBE1E317A}"/>
              </a:ext>
            </a:extLst>
          </p:cNvPr>
          <p:cNvSpPr>
            <a:spLocks noGrp="1"/>
          </p:cNvSpPr>
          <p:nvPr>
            <p:ph type="title"/>
          </p:nvPr>
        </p:nvSpPr>
        <p:spPr/>
        <p:txBody>
          <a:bodyPr/>
          <a:lstStyle/>
          <a:p>
            <a:pPr fontAlgn="base"/>
            <a:r>
              <a:rPr lang="en-US" dirty="0"/>
              <a:t>Pipelining</a:t>
            </a:r>
            <a:endParaRPr lang="en-US" dirty="0">
              <a:effectLst/>
            </a:endParaRPr>
          </a:p>
        </p:txBody>
      </p:sp>
      <p:sp>
        <p:nvSpPr>
          <p:cNvPr id="3" name="Content Placeholder 2">
            <a:extLst>
              <a:ext uri="{FF2B5EF4-FFF2-40B4-BE49-F238E27FC236}">
                <a16:creationId xmlns:a16="http://schemas.microsoft.com/office/drawing/2014/main" id="{9444B6CE-D611-C659-AE70-3AA259E292C9}"/>
              </a:ext>
            </a:extLst>
          </p:cNvPr>
          <p:cNvSpPr>
            <a:spLocks noGrp="1"/>
          </p:cNvSpPr>
          <p:nvPr>
            <p:ph idx="1"/>
          </p:nvPr>
        </p:nvSpPr>
        <p:spPr/>
        <p:txBody>
          <a:bodyPr/>
          <a:lstStyle/>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r>
              <a:rPr lang="en-IN" dirty="0">
                <a:solidFill>
                  <a:srgbClr val="FF0000"/>
                </a:solidFill>
              </a:rPr>
              <a:t>Can we further reduce the total time?</a:t>
            </a:r>
          </a:p>
        </p:txBody>
      </p:sp>
      <p:sp>
        <p:nvSpPr>
          <p:cNvPr id="4" name="Line 15">
            <a:extLst>
              <a:ext uri="{FF2B5EF4-FFF2-40B4-BE49-F238E27FC236}">
                <a16:creationId xmlns:a16="http://schemas.microsoft.com/office/drawing/2014/main" id="{03AEF16F-87F7-FE2C-DA4E-7A46FAAE97F0}"/>
              </a:ext>
            </a:extLst>
          </p:cNvPr>
          <p:cNvSpPr>
            <a:spLocks noChangeShapeType="1"/>
          </p:cNvSpPr>
          <p:nvPr/>
        </p:nvSpPr>
        <p:spPr bwMode="auto">
          <a:xfrm flipH="1">
            <a:off x="8498399" y="1985483"/>
            <a:ext cx="36287"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Line 16">
            <a:extLst>
              <a:ext uri="{FF2B5EF4-FFF2-40B4-BE49-F238E27FC236}">
                <a16:creationId xmlns:a16="http://schemas.microsoft.com/office/drawing/2014/main" id="{FBCEC260-A36B-1E8C-BB68-4F8F2D36E9E4}"/>
              </a:ext>
            </a:extLst>
          </p:cNvPr>
          <p:cNvSpPr>
            <a:spLocks noChangeShapeType="1"/>
          </p:cNvSpPr>
          <p:nvPr/>
        </p:nvSpPr>
        <p:spPr bwMode="auto">
          <a:xfrm flipH="1">
            <a:off x="10198763" y="1979133"/>
            <a:ext cx="26610"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Line 17">
            <a:extLst>
              <a:ext uri="{FF2B5EF4-FFF2-40B4-BE49-F238E27FC236}">
                <a16:creationId xmlns:a16="http://schemas.microsoft.com/office/drawing/2014/main" id="{C482218C-12EE-4BEF-B8BC-567F73E8F18A}"/>
              </a:ext>
            </a:extLst>
          </p:cNvPr>
          <p:cNvSpPr>
            <a:spLocks noChangeShapeType="1"/>
          </p:cNvSpPr>
          <p:nvPr/>
        </p:nvSpPr>
        <p:spPr bwMode="auto">
          <a:xfrm>
            <a:off x="8548973" y="221725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Line 18">
            <a:extLst>
              <a:ext uri="{FF2B5EF4-FFF2-40B4-BE49-F238E27FC236}">
                <a16:creationId xmlns:a16="http://schemas.microsoft.com/office/drawing/2014/main" id="{337160DE-DE24-5EAB-6308-5F0EFE7E77E5}"/>
              </a:ext>
            </a:extLst>
          </p:cNvPr>
          <p:cNvSpPr>
            <a:spLocks noChangeShapeType="1"/>
          </p:cNvSpPr>
          <p:nvPr/>
        </p:nvSpPr>
        <p:spPr bwMode="auto">
          <a:xfrm flipH="1">
            <a:off x="8534686" y="2655409"/>
            <a:ext cx="1673225" cy="4032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Line 19">
            <a:extLst>
              <a:ext uri="{FF2B5EF4-FFF2-40B4-BE49-F238E27FC236}">
                <a16:creationId xmlns:a16="http://schemas.microsoft.com/office/drawing/2014/main" id="{55590F53-A35D-F9F5-8F02-B91624DEA297}"/>
              </a:ext>
            </a:extLst>
          </p:cNvPr>
          <p:cNvSpPr>
            <a:spLocks noChangeShapeType="1"/>
          </p:cNvSpPr>
          <p:nvPr/>
        </p:nvSpPr>
        <p:spPr bwMode="auto">
          <a:xfrm>
            <a:off x="8542623" y="316340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AutoShape 21">
            <a:extLst>
              <a:ext uri="{FF2B5EF4-FFF2-40B4-BE49-F238E27FC236}">
                <a16:creationId xmlns:a16="http://schemas.microsoft.com/office/drawing/2014/main" id="{69874B86-FF7B-4417-6D66-0316A0181EB4}"/>
              </a:ext>
            </a:extLst>
          </p:cNvPr>
          <p:cNvSpPr>
            <a:spLocks/>
          </p:cNvSpPr>
          <p:nvPr/>
        </p:nvSpPr>
        <p:spPr bwMode="auto">
          <a:xfrm>
            <a:off x="10241399" y="3563343"/>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0" name="Text Box 22">
            <a:extLst>
              <a:ext uri="{FF2B5EF4-FFF2-40B4-BE49-F238E27FC236}">
                <a16:creationId xmlns:a16="http://schemas.microsoft.com/office/drawing/2014/main" id="{DBB08B67-7071-99EF-6655-091FEC45F2DD}"/>
              </a:ext>
            </a:extLst>
          </p:cNvPr>
          <p:cNvSpPr txBox="1">
            <a:spLocks noChangeArrowheads="1"/>
          </p:cNvSpPr>
          <p:nvPr/>
        </p:nvSpPr>
        <p:spPr bwMode="auto">
          <a:xfrm>
            <a:off x="10334911" y="3258659"/>
            <a:ext cx="1123577" cy="87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time to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transmit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a:t>
            </a:r>
          </a:p>
        </p:txBody>
      </p:sp>
      <p:sp>
        <p:nvSpPr>
          <p:cNvPr id="11" name="Line 23">
            <a:extLst>
              <a:ext uri="{FF2B5EF4-FFF2-40B4-BE49-F238E27FC236}">
                <a16:creationId xmlns:a16="http://schemas.microsoft.com/office/drawing/2014/main" id="{AE7F1BDD-AF5B-E450-239B-BE11C600E7E0}"/>
              </a:ext>
            </a:extLst>
          </p:cNvPr>
          <p:cNvSpPr>
            <a:spLocks noChangeShapeType="1"/>
          </p:cNvSpPr>
          <p:nvPr/>
        </p:nvSpPr>
        <p:spPr bwMode="auto">
          <a:xfrm>
            <a:off x="8144161" y="2191859"/>
            <a:ext cx="3905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Text Box 24">
            <a:extLst>
              <a:ext uri="{FF2B5EF4-FFF2-40B4-BE49-F238E27FC236}">
                <a16:creationId xmlns:a16="http://schemas.microsoft.com/office/drawing/2014/main" id="{9789DD73-5307-D70A-7532-3319E58A4B65}"/>
              </a:ext>
            </a:extLst>
          </p:cNvPr>
          <p:cNvSpPr txBox="1">
            <a:spLocks noChangeArrowheads="1"/>
          </p:cNvSpPr>
          <p:nvPr/>
        </p:nvSpPr>
        <p:spPr bwMode="auto">
          <a:xfrm>
            <a:off x="6854117" y="1877210"/>
            <a:ext cx="1363707" cy="617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initiate TCP</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connection</a:t>
            </a:r>
          </a:p>
        </p:txBody>
      </p:sp>
      <p:sp>
        <p:nvSpPr>
          <p:cNvPr id="13" name="AutoShape 25">
            <a:extLst>
              <a:ext uri="{FF2B5EF4-FFF2-40B4-BE49-F238E27FC236}">
                <a16:creationId xmlns:a16="http://schemas.microsoft.com/office/drawing/2014/main" id="{BA21A541-19CA-D6E5-2B0E-E1AF9B41E6D9}"/>
              </a:ext>
            </a:extLst>
          </p:cNvPr>
          <p:cNvSpPr>
            <a:spLocks/>
          </p:cNvSpPr>
          <p:nvPr/>
        </p:nvSpPr>
        <p:spPr bwMode="auto">
          <a:xfrm>
            <a:off x="8279098" y="2242659"/>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DADD6330-4151-0C01-AD79-A629429AC493}"/>
              </a:ext>
            </a:extLst>
          </p:cNvPr>
          <p:cNvSpPr txBox="1">
            <a:spLocks noChangeArrowheads="1"/>
          </p:cNvSpPr>
          <p:nvPr/>
        </p:nvSpPr>
        <p:spPr bwMode="auto">
          <a:xfrm>
            <a:off x="7796498" y="2453796"/>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5" name="Line 27">
            <a:extLst>
              <a:ext uri="{FF2B5EF4-FFF2-40B4-BE49-F238E27FC236}">
                <a16:creationId xmlns:a16="http://schemas.microsoft.com/office/drawing/2014/main" id="{74200198-E812-E835-C64B-52E4203C0C5D}"/>
              </a:ext>
            </a:extLst>
          </p:cNvPr>
          <p:cNvSpPr>
            <a:spLocks noChangeShapeType="1"/>
          </p:cNvSpPr>
          <p:nvPr/>
        </p:nvSpPr>
        <p:spPr bwMode="auto">
          <a:xfrm>
            <a:off x="8193373" y="3096734"/>
            <a:ext cx="3540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xt Box 28">
            <a:extLst>
              <a:ext uri="{FF2B5EF4-FFF2-40B4-BE49-F238E27FC236}">
                <a16:creationId xmlns:a16="http://schemas.microsoft.com/office/drawing/2014/main" id="{BF775CD2-3DA7-A92B-29B1-91DE2B63E757}"/>
              </a:ext>
            </a:extLst>
          </p:cNvPr>
          <p:cNvSpPr txBox="1">
            <a:spLocks noChangeArrowheads="1"/>
          </p:cNvSpPr>
          <p:nvPr/>
        </p:nvSpPr>
        <p:spPr bwMode="auto">
          <a:xfrm>
            <a:off x="6830570" y="2904015"/>
            <a:ext cx="1969956"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request file</a:t>
            </a:r>
          </a:p>
        </p:txBody>
      </p:sp>
      <p:sp>
        <p:nvSpPr>
          <p:cNvPr id="17" name="AutoShape 29">
            <a:extLst>
              <a:ext uri="{FF2B5EF4-FFF2-40B4-BE49-F238E27FC236}">
                <a16:creationId xmlns:a16="http://schemas.microsoft.com/office/drawing/2014/main" id="{C1E712D3-2FD3-E869-56B3-EDC827AF0607}"/>
              </a:ext>
            </a:extLst>
          </p:cNvPr>
          <p:cNvSpPr>
            <a:spLocks/>
          </p:cNvSpPr>
          <p:nvPr/>
        </p:nvSpPr>
        <p:spPr bwMode="auto">
          <a:xfrm>
            <a:off x="8285448" y="3152296"/>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8EB77AA9-8B08-626E-0005-E3B3CDA70C99}"/>
              </a:ext>
            </a:extLst>
          </p:cNvPr>
          <p:cNvSpPr txBox="1">
            <a:spLocks noChangeArrowheads="1"/>
          </p:cNvSpPr>
          <p:nvPr/>
        </p:nvSpPr>
        <p:spPr bwMode="auto">
          <a:xfrm>
            <a:off x="7815548" y="3376134"/>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9" name="Line 35">
            <a:extLst>
              <a:ext uri="{FF2B5EF4-FFF2-40B4-BE49-F238E27FC236}">
                <a16:creationId xmlns:a16="http://schemas.microsoft.com/office/drawing/2014/main" id="{C9728386-B973-2287-EEE4-0715240ACFCF}"/>
              </a:ext>
            </a:extLst>
          </p:cNvPr>
          <p:cNvSpPr>
            <a:spLocks noChangeShapeType="1"/>
          </p:cNvSpPr>
          <p:nvPr/>
        </p:nvSpPr>
        <p:spPr bwMode="auto">
          <a:xfrm flipH="1">
            <a:off x="8156445" y="4119206"/>
            <a:ext cx="361323" cy="2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Text Box 36">
            <a:extLst>
              <a:ext uri="{FF2B5EF4-FFF2-40B4-BE49-F238E27FC236}">
                <a16:creationId xmlns:a16="http://schemas.microsoft.com/office/drawing/2014/main" id="{FC148DD8-E2E5-36B8-ED20-FFB34BBC8DD3}"/>
              </a:ext>
            </a:extLst>
          </p:cNvPr>
          <p:cNvSpPr txBox="1">
            <a:spLocks noChangeArrowheads="1"/>
          </p:cNvSpPr>
          <p:nvPr/>
        </p:nvSpPr>
        <p:spPr bwMode="auto">
          <a:xfrm>
            <a:off x="6743141" y="3931433"/>
            <a:ext cx="1647627"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 received</a:t>
            </a:r>
          </a:p>
        </p:txBody>
      </p:sp>
      <p:sp>
        <p:nvSpPr>
          <p:cNvPr id="21" name="Text Box 37">
            <a:extLst>
              <a:ext uri="{FF2B5EF4-FFF2-40B4-BE49-F238E27FC236}">
                <a16:creationId xmlns:a16="http://schemas.microsoft.com/office/drawing/2014/main" id="{48416038-04B8-5264-60BF-A6F054ADF1FA}"/>
              </a:ext>
            </a:extLst>
          </p:cNvPr>
          <p:cNvSpPr txBox="1">
            <a:spLocks noChangeArrowheads="1"/>
          </p:cNvSpPr>
          <p:nvPr/>
        </p:nvSpPr>
        <p:spPr bwMode="auto">
          <a:xfrm>
            <a:off x="8145975" y="6421187"/>
            <a:ext cx="663964"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sp>
        <p:nvSpPr>
          <p:cNvPr id="22" name="Text Box 38">
            <a:extLst>
              <a:ext uri="{FF2B5EF4-FFF2-40B4-BE49-F238E27FC236}">
                <a16:creationId xmlns:a16="http://schemas.microsoft.com/office/drawing/2014/main" id="{14474818-C7AC-23DC-F7E7-281782B68222}"/>
              </a:ext>
            </a:extLst>
          </p:cNvPr>
          <p:cNvSpPr txBox="1">
            <a:spLocks noChangeArrowheads="1"/>
          </p:cNvSpPr>
          <p:nvPr/>
        </p:nvSpPr>
        <p:spPr bwMode="auto">
          <a:xfrm>
            <a:off x="9791305" y="6360182"/>
            <a:ext cx="6639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grpSp>
        <p:nvGrpSpPr>
          <p:cNvPr id="23" name="Group 43">
            <a:extLst>
              <a:ext uri="{FF2B5EF4-FFF2-40B4-BE49-F238E27FC236}">
                <a16:creationId xmlns:a16="http://schemas.microsoft.com/office/drawing/2014/main" id="{616AD8FD-848F-60E4-DC41-52798AD14DE4}"/>
              </a:ext>
            </a:extLst>
          </p:cNvPr>
          <p:cNvGrpSpPr>
            <a:grpSpLocks/>
          </p:cNvGrpSpPr>
          <p:nvPr/>
        </p:nvGrpSpPr>
        <p:grpSpPr bwMode="auto">
          <a:xfrm>
            <a:off x="10025348" y="1212371"/>
            <a:ext cx="423863" cy="684213"/>
            <a:chOff x="4140" y="429"/>
            <a:chExt cx="1425" cy="2396"/>
          </a:xfrm>
        </p:grpSpPr>
        <p:sp>
          <p:nvSpPr>
            <p:cNvPr id="24" name="Freeform 44">
              <a:extLst>
                <a:ext uri="{FF2B5EF4-FFF2-40B4-BE49-F238E27FC236}">
                  <a16:creationId xmlns:a16="http://schemas.microsoft.com/office/drawing/2014/main" id="{3A4B41C8-6F3C-4F13-291F-8F7D2D3AD2C2}"/>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Rectangle 45">
              <a:extLst>
                <a:ext uri="{FF2B5EF4-FFF2-40B4-BE49-F238E27FC236}">
                  <a16:creationId xmlns:a16="http://schemas.microsoft.com/office/drawing/2014/main" id="{FD7532A3-041D-041E-D26F-2599D92735BD}"/>
                </a:ext>
              </a:extLst>
            </p:cNvPr>
            <p:cNvSpPr>
              <a:spLocks noChangeArrowheads="1"/>
            </p:cNvSpPr>
            <p:nvPr/>
          </p:nvSpPr>
          <p:spPr bwMode="auto">
            <a:xfrm>
              <a:off x="4204" y="429"/>
              <a:ext cx="1051" cy="2285"/>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6" name="Freeform 46">
              <a:extLst>
                <a:ext uri="{FF2B5EF4-FFF2-40B4-BE49-F238E27FC236}">
                  <a16:creationId xmlns:a16="http://schemas.microsoft.com/office/drawing/2014/main" id="{C031528E-9F3F-12E2-A9D2-845C9F13340C}"/>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 name="Freeform 47">
              <a:extLst>
                <a:ext uri="{FF2B5EF4-FFF2-40B4-BE49-F238E27FC236}">
                  <a16:creationId xmlns:a16="http://schemas.microsoft.com/office/drawing/2014/main" id="{B0A535F4-4824-52FB-C109-0C63298593FD}"/>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 name="Rectangle 48">
              <a:extLst>
                <a:ext uri="{FF2B5EF4-FFF2-40B4-BE49-F238E27FC236}">
                  <a16:creationId xmlns:a16="http://schemas.microsoft.com/office/drawing/2014/main" id="{5E3E71E0-4D32-79B5-7FBD-2A1286E3F95E}"/>
                </a:ext>
              </a:extLst>
            </p:cNvPr>
            <p:cNvSpPr>
              <a:spLocks noChangeArrowheads="1"/>
            </p:cNvSpPr>
            <p:nvPr/>
          </p:nvSpPr>
          <p:spPr bwMode="auto">
            <a:xfrm>
              <a:off x="4209" y="690"/>
              <a:ext cx="598"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29" name="Group 49">
              <a:extLst>
                <a:ext uri="{FF2B5EF4-FFF2-40B4-BE49-F238E27FC236}">
                  <a16:creationId xmlns:a16="http://schemas.microsoft.com/office/drawing/2014/main" id="{232CDBD6-91CB-187A-0E40-9406C4D2BEC6}"/>
                </a:ext>
              </a:extLst>
            </p:cNvPr>
            <p:cNvGrpSpPr>
              <a:grpSpLocks/>
            </p:cNvGrpSpPr>
            <p:nvPr/>
          </p:nvGrpSpPr>
          <p:grpSpPr bwMode="auto">
            <a:xfrm>
              <a:off x="4749" y="668"/>
              <a:ext cx="581" cy="145"/>
              <a:chOff x="614" y="2568"/>
              <a:chExt cx="725" cy="139"/>
            </a:xfrm>
          </p:grpSpPr>
          <p:sp>
            <p:nvSpPr>
              <p:cNvPr id="54" name="AutoShape 50">
                <a:extLst>
                  <a:ext uri="{FF2B5EF4-FFF2-40B4-BE49-F238E27FC236}">
                    <a16:creationId xmlns:a16="http://schemas.microsoft.com/office/drawing/2014/main" id="{7E37F358-C15E-3E93-EF4F-237B7EF62B06}"/>
                  </a:ext>
                </a:extLst>
              </p:cNvPr>
              <p:cNvSpPr>
                <a:spLocks noChangeArrowheads="1"/>
              </p:cNvSpPr>
              <p:nvPr/>
            </p:nvSpPr>
            <p:spPr bwMode="auto">
              <a:xfrm>
                <a:off x="613" y="2568"/>
                <a:ext cx="726"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5" name="AutoShape 51">
                <a:extLst>
                  <a:ext uri="{FF2B5EF4-FFF2-40B4-BE49-F238E27FC236}">
                    <a16:creationId xmlns:a16="http://schemas.microsoft.com/office/drawing/2014/main" id="{F4DD3506-A556-9E5B-C9AB-31F8C4DAD8CA}"/>
                  </a:ext>
                </a:extLst>
              </p:cNvPr>
              <p:cNvSpPr>
                <a:spLocks noChangeArrowheads="1"/>
              </p:cNvSpPr>
              <p:nvPr/>
            </p:nvSpPr>
            <p:spPr bwMode="auto">
              <a:xfrm>
                <a:off x="627" y="2584"/>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0" name="Rectangle 52">
              <a:extLst>
                <a:ext uri="{FF2B5EF4-FFF2-40B4-BE49-F238E27FC236}">
                  <a16:creationId xmlns:a16="http://schemas.microsoft.com/office/drawing/2014/main" id="{2CBB533E-72B8-D055-5F4C-190DB71FF417}"/>
                </a:ext>
              </a:extLst>
            </p:cNvPr>
            <p:cNvSpPr>
              <a:spLocks noChangeArrowheads="1"/>
            </p:cNvSpPr>
            <p:nvPr/>
          </p:nvSpPr>
          <p:spPr bwMode="auto">
            <a:xfrm>
              <a:off x="4225" y="1018"/>
              <a:ext cx="592"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1" name="Group 53">
              <a:extLst>
                <a:ext uri="{FF2B5EF4-FFF2-40B4-BE49-F238E27FC236}">
                  <a16:creationId xmlns:a16="http://schemas.microsoft.com/office/drawing/2014/main" id="{EC6724C5-2173-4112-A3BF-625E77676A25}"/>
                </a:ext>
              </a:extLst>
            </p:cNvPr>
            <p:cNvGrpSpPr>
              <a:grpSpLocks/>
            </p:cNvGrpSpPr>
            <p:nvPr/>
          </p:nvGrpSpPr>
          <p:grpSpPr bwMode="auto">
            <a:xfrm>
              <a:off x="4747" y="994"/>
              <a:ext cx="581" cy="134"/>
              <a:chOff x="614" y="2568"/>
              <a:chExt cx="725" cy="139"/>
            </a:xfrm>
          </p:grpSpPr>
          <p:sp>
            <p:nvSpPr>
              <p:cNvPr id="52" name="AutoShape 54">
                <a:extLst>
                  <a:ext uri="{FF2B5EF4-FFF2-40B4-BE49-F238E27FC236}">
                    <a16:creationId xmlns:a16="http://schemas.microsoft.com/office/drawing/2014/main" id="{93282C1B-495A-12A2-AE6A-D730368813C2}"/>
                  </a:ext>
                </a:extLst>
              </p:cNvPr>
              <p:cNvSpPr>
                <a:spLocks noChangeArrowheads="1"/>
              </p:cNvSpPr>
              <p:nvPr/>
            </p:nvSpPr>
            <p:spPr bwMode="auto">
              <a:xfrm>
                <a:off x="616" y="2570"/>
                <a:ext cx="726"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3" name="AutoShape 55">
                <a:extLst>
                  <a:ext uri="{FF2B5EF4-FFF2-40B4-BE49-F238E27FC236}">
                    <a16:creationId xmlns:a16="http://schemas.microsoft.com/office/drawing/2014/main" id="{ABF5659A-F391-60C4-380C-B34C84AF76E9}"/>
                  </a:ext>
                </a:extLst>
              </p:cNvPr>
              <p:cNvSpPr>
                <a:spLocks noChangeArrowheads="1"/>
              </p:cNvSpPr>
              <p:nvPr/>
            </p:nvSpPr>
            <p:spPr bwMode="auto">
              <a:xfrm>
                <a:off x="629" y="2587"/>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2" name="Rectangle 56">
              <a:extLst>
                <a:ext uri="{FF2B5EF4-FFF2-40B4-BE49-F238E27FC236}">
                  <a16:creationId xmlns:a16="http://schemas.microsoft.com/office/drawing/2014/main" id="{18DD14FD-AF1D-4038-7945-37DF1AA37F01}"/>
                </a:ext>
              </a:extLst>
            </p:cNvPr>
            <p:cNvSpPr>
              <a:spLocks noChangeArrowheads="1"/>
            </p:cNvSpPr>
            <p:nvPr/>
          </p:nvSpPr>
          <p:spPr bwMode="auto">
            <a:xfrm>
              <a:off x="4215" y="1357"/>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3" name="Rectangle 57">
              <a:extLst>
                <a:ext uri="{FF2B5EF4-FFF2-40B4-BE49-F238E27FC236}">
                  <a16:creationId xmlns:a16="http://schemas.microsoft.com/office/drawing/2014/main" id="{53B1EBFF-6E9F-23BB-67E8-968BA70D21AF}"/>
                </a:ext>
              </a:extLst>
            </p:cNvPr>
            <p:cNvSpPr>
              <a:spLocks noChangeArrowheads="1"/>
            </p:cNvSpPr>
            <p:nvPr/>
          </p:nvSpPr>
          <p:spPr bwMode="auto">
            <a:xfrm>
              <a:off x="4225" y="1658"/>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4" name="Group 58">
              <a:extLst>
                <a:ext uri="{FF2B5EF4-FFF2-40B4-BE49-F238E27FC236}">
                  <a16:creationId xmlns:a16="http://schemas.microsoft.com/office/drawing/2014/main" id="{13006A53-E234-EB19-3E67-20D55EA667C9}"/>
                </a:ext>
              </a:extLst>
            </p:cNvPr>
            <p:cNvGrpSpPr>
              <a:grpSpLocks/>
            </p:cNvGrpSpPr>
            <p:nvPr/>
          </p:nvGrpSpPr>
          <p:grpSpPr bwMode="auto">
            <a:xfrm>
              <a:off x="4735" y="1627"/>
              <a:ext cx="582" cy="151"/>
              <a:chOff x="614" y="2568"/>
              <a:chExt cx="725" cy="139"/>
            </a:xfrm>
          </p:grpSpPr>
          <p:sp>
            <p:nvSpPr>
              <p:cNvPr id="50" name="AutoShape 59">
                <a:extLst>
                  <a:ext uri="{FF2B5EF4-FFF2-40B4-BE49-F238E27FC236}">
                    <a16:creationId xmlns:a16="http://schemas.microsoft.com/office/drawing/2014/main" id="{709814C3-BE83-723C-40F1-BE8CFDD65ECB}"/>
                  </a:ext>
                </a:extLst>
              </p:cNvPr>
              <p:cNvSpPr>
                <a:spLocks noChangeArrowheads="1"/>
              </p:cNvSpPr>
              <p:nvPr/>
            </p:nvSpPr>
            <p:spPr bwMode="auto">
              <a:xfrm>
                <a:off x="611" y="2581"/>
                <a:ext cx="731" cy="12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1" name="AutoShape 60">
                <a:extLst>
                  <a:ext uri="{FF2B5EF4-FFF2-40B4-BE49-F238E27FC236}">
                    <a16:creationId xmlns:a16="http://schemas.microsoft.com/office/drawing/2014/main" id="{E0767B4D-F51D-3657-C3B5-EADF379C1314}"/>
                  </a:ext>
                </a:extLst>
              </p:cNvPr>
              <p:cNvSpPr>
                <a:spLocks noChangeArrowheads="1"/>
              </p:cNvSpPr>
              <p:nvPr/>
            </p:nvSpPr>
            <p:spPr bwMode="auto">
              <a:xfrm>
                <a:off x="624" y="2586"/>
                <a:ext cx="698"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5" name="Freeform 61">
              <a:extLst>
                <a:ext uri="{FF2B5EF4-FFF2-40B4-BE49-F238E27FC236}">
                  <a16:creationId xmlns:a16="http://schemas.microsoft.com/office/drawing/2014/main" id="{7BCA0B1F-FF3B-8AD6-2F5C-F92B927078B4}"/>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36" name="Group 62">
              <a:extLst>
                <a:ext uri="{FF2B5EF4-FFF2-40B4-BE49-F238E27FC236}">
                  <a16:creationId xmlns:a16="http://schemas.microsoft.com/office/drawing/2014/main" id="{C6F00101-FF1D-5D8E-9754-E588654C11B1}"/>
                </a:ext>
              </a:extLst>
            </p:cNvPr>
            <p:cNvGrpSpPr>
              <a:grpSpLocks/>
            </p:cNvGrpSpPr>
            <p:nvPr/>
          </p:nvGrpSpPr>
          <p:grpSpPr bwMode="auto">
            <a:xfrm>
              <a:off x="4739" y="1327"/>
              <a:ext cx="582" cy="139"/>
              <a:chOff x="614" y="2568"/>
              <a:chExt cx="725" cy="139"/>
            </a:xfrm>
          </p:grpSpPr>
          <p:sp>
            <p:nvSpPr>
              <p:cNvPr id="48" name="AutoShape 63">
                <a:extLst>
                  <a:ext uri="{FF2B5EF4-FFF2-40B4-BE49-F238E27FC236}">
                    <a16:creationId xmlns:a16="http://schemas.microsoft.com/office/drawing/2014/main" id="{653EF74C-F8BE-4CDF-386F-64CD80D12A7C}"/>
                  </a:ext>
                </a:extLst>
              </p:cNvPr>
              <p:cNvSpPr>
                <a:spLocks noChangeArrowheads="1"/>
              </p:cNvSpPr>
              <p:nvPr/>
            </p:nvSpPr>
            <p:spPr bwMode="auto">
              <a:xfrm>
                <a:off x="612" y="2576"/>
                <a:ext cx="725"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9" name="AutoShape 64">
                <a:extLst>
                  <a:ext uri="{FF2B5EF4-FFF2-40B4-BE49-F238E27FC236}">
                    <a16:creationId xmlns:a16="http://schemas.microsoft.com/office/drawing/2014/main" id="{876B9E02-D8C8-30F5-B290-970FFAC8CCD7}"/>
                  </a:ext>
                </a:extLst>
              </p:cNvPr>
              <p:cNvSpPr>
                <a:spLocks noChangeArrowheads="1"/>
              </p:cNvSpPr>
              <p:nvPr/>
            </p:nvSpPr>
            <p:spPr bwMode="auto">
              <a:xfrm>
                <a:off x="626" y="2587"/>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7" name="Rectangle 65">
              <a:extLst>
                <a:ext uri="{FF2B5EF4-FFF2-40B4-BE49-F238E27FC236}">
                  <a16:creationId xmlns:a16="http://schemas.microsoft.com/office/drawing/2014/main" id="{60574C2C-2E11-DD34-BC4A-A422F596DBC1}"/>
                </a:ext>
              </a:extLst>
            </p:cNvPr>
            <p:cNvSpPr>
              <a:spLocks noChangeArrowheads="1"/>
            </p:cNvSpPr>
            <p:nvPr/>
          </p:nvSpPr>
          <p:spPr bwMode="auto">
            <a:xfrm>
              <a:off x="5250" y="429"/>
              <a:ext cx="69" cy="2290"/>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8" name="Freeform 66">
              <a:extLst>
                <a:ext uri="{FF2B5EF4-FFF2-40B4-BE49-F238E27FC236}">
                  <a16:creationId xmlns:a16="http://schemas.microsoft.com/office/drawing/2014/main" id="{6DD46B06-0BD1-FAFA-FCF1-E36BEB23C1CA}"/>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Freeform 67">
              <a:extLst>
                <a:ext uri="{FF2B5EF4-FFF2-40B4-BE49-F238E27FC236}">
                  <a16:creationId xmlns:a16="http://schemas.microsoft.com/office/drawing/2014/main" id="{BA910597-6363-BD14-51B8-24142A6778AE}"/>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0" name="Oval 68">
              <a:extLst>
                <a:ext uri="{FF2B5EF4-FFF2-40B4-BE49-F238E27FC236}">
                  <a16:creationId xmlns:a16="http://schemas.microsoft.com/office/drawing/2014/main" id="{F13F383E-553C-DB02-DBFB-83C50513CDD3}"/>
                </a:ext>
              </a:extLst>
            </p:cNvPr>
            <p:cNvSpPr>
              <a:spLocks noChangeArrowheads="1"/>
            </p:cNvSpPr>
            <p:nvPr/>
          </p:nvSpPr>
          <p:spPr bwMode="auto">
            <a:xfrm>
              <a:off x="5517" y="2614"/>
              <a:ext cx="48"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1" name="Freeform 69">
              <a:extLst>
                <a:ext uri="{FF2B5EF4-FFF2-40B4-BE49-F238E27FC236}">
                  <a16:creationId xmlns:a16="http://schemas.microsoft.com/office/drawing/2014/main" id="{EFA452D8-3E02-9483-244E-4A8B14907BE3}"/>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2" name="AutoShape 70">
              <a:extLst>
                <a:ext uri="{FF2B5EF4-FFF2-40B4-BE49-F238E27FC236}">
                  <a16:creationId xmlns:a16="http://schemas.microsoft.com/office/drawing/2014/main" id="{E610E79E-A300-2838-D6D2-120EFB0EFA5A}"/>
                </a:ext>
              </a:extLst>
            </p:cNvPr>
            <p:cNvSpPr>
              <a:spLocks noChangeArrowheads="1"/>
            </p:cNvSpPr>
            <p:nvPr/>
          </p:nvSpPr>
          <p:spPr bwMode="auto">
            <a:xfrm>
              <a:off x="4140" y="2680"/>
              <a:ext cx="1201" cy="145"/>
            </a:xfrm>
            <a:prstGeom prst="roundRect">
              <a:avLst>
                <a:gd name="adj" fmla="val 50000"/>
              </a:avLst>
            </a:prstGeom>
            <a:solidFill>
              <a:srgbClr val="DDDDDD"/>
            </a:soli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3" name="AutoShape 71">
              <a:extLst>
                <a:ext uri="{FF2B5EF4-FFF2-40B4-BE49-F238E27FC236}">
                  <a16:creationId xmlns:a16="http://schemas.microsoft.com/office/drawing/2014/main" id="{7854345E-2D9C-6691-8DA5-9AC4ED0F988D}"/>
                </a:ext>
              </a:extLst>
            </p:cNvPr>
            <p:cNvSpPr>
              <a:spLocks noChangeArrowheads="1"/>
            </p:cNvSpPr>
            <p:nvPr/>
          </p:nvSpPr>
          <p:spPr bwMode="auto">
            <a:xfrm>
              <a:off x="4204" y="2708"/>
              <a:ext cx="1073"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4" name="Oval 72">
              <a:extLst>
                <a:ext uri="{FF2B5EF4-FFF2-40B4-BE49-F238E27FC236}">
                  <a16:creationId xmlns:a16="http://schemas.microsoft.com/office/drawing/2014/main" id="{4145EAC8-B3B0-86DA-6162-D1D0D4F8BB72}"/>
                </a:ext>
              </a:extLst>
            </p:cNvPr>
            <p:cNvSpPr>
              <a:spLocks noChangeArrowheads="1"/>
            </p:cNvSpPr>
            <p:nvPr/>
          </p:nvSpPr>
          <p:spPr bwMode="auto">
            <a:xfrm>
              <a:off x="4305" y="2380"/>
              <a:ext cx="160" cy="145"/>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5" name="Oval 73">
              <a:extLst>
                <a:ext uri="{FF2B5EF4-FFF2-40B4-BE49-F238E27FC236}">
                  <a16:creationId xmlns:a16="http://schemas.microsoft.com/office/drawing/2014/main" id="{56D5D9D8-2154-E065-03BA-66BA4B58E85B}"/>
                </a:ext>
              </a:extLst>
            </p:cNvPr>
            <p:cNvSpPr>
              <a:spLocks noChangeArrowheads="1"/>
            </p:cNvSpPr>
            <p:nvPr/>
          </p:nvSpPr>
          <p:spPr bwMode="auto">
            <a:xfrm>
              <a:off x="4487" y="2386"/>
              <a:ext cx="160" cy="139"/>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400" b="0" i="0" u="none" strike="noStrike" kern="1200" cap="none" spc="0" normalizeH="0" baseline="0" noProof="0" dirty="0">
                <a:ln>
                  <a:noFill/>
                </a:ln>
                <a:solidFill>
                  <a:srgbClr val="FF0000"/>
                </a:solidFill>
                <a:effectLst/>
                <a:uLnTx/>
                <a:uFillTx/>
                <a:latin typeface="Calibri"/>
                <a:ea typeface="ＭＳ Ｐゴシック" panose="020B0600070205080204" pitchFamily="34" charset="-128"/>
                <a:cs typeface="Arial" panose="020B0604020202020204" pitchFamily="34" charset="0"/>
              </a:endParaRPr>
            </a:p>
          </p:txBody>
        </p:sp>
        <p:sp>
          <p:nvSpPr>
            <p:cNvPr id="46" name="Oval 74">
              <a:extLst>
                <a:ext uri="{FF2B5EF4-FFF2-40B4-BE49-F238E27FC236}">
                  <a16:creationId xmlns:a16="http://schemas.microsoft.com/office/drawing/2014/main" id="{B93C045D-F5B0-FBAF-E0CE-C65B83C4B773}"/>
                </a:ext>
              </a:extLst>
            </p:cNvPr>
            <p:cNvSpPr>
              <a:spLocks noChangeArrowheads="1"/>
            </p:cNvSpPr>
            <p:nvPr/>
          </p:nvSpPr>
          <p:spPr bwMode="auto">
            <a:xfrm>
              <a:off x="4663" y="2380"/>
              <a:ext cx="155"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7" name="Rectangle 75">
              <a:extLst>
                <a:ext uri="{FF2B5EF4-FFF2-40B4-BE49-F238E27FC236}">
                  <a16:creationId xmlns:a16="http://schemas.microsoft.com/office/drawing/2014/main" id="{AA862FE4-812D-2B9E-CB91-1C41F5C688B2}"/>
                </a:ext>
              </a:extLst>
            </p:cNvPr>
            <p:cNvSpPr>
              <a:spLocks noChangeArrowheads="1"/>
            </p:cNvSpPr>
            <p:nvPr/>
          </p:nvSpPr>
          <p:spPr bwMode="auto">
            <a:xfrm>
              <a:off x="5063" y="1835"/>
              <a:ext cx="85" cy="762"/>
            </a:xfrm>
            <a:prstGeom prst="rect">
              <a:avLst/>
            </a:prstGeom>
            <a:solidFill>
              <a:srgbClr val="292929"/>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grpSp>
        <p:nvGrpSpPr>
          <p:cNvPr id="56" name="Group 76">
            <a:extLst>
              <a:ext uri="{FF2B5EF4-FFF2-40B4-BE49-F238E27FC236}">
                <a16:creationId xmlns:a16="http://schemas.microsoft.com/office/drawing/2014/main" id="{580B94DB-88B6-2623-EC74-B95AEFB158A4}"/>
              </a:ext>
            </a:extLst>
          </p:cNvPr>
          <p:cNvGrpSpPr>
            <a:grpSpLocks/>
          </p:cNvGrpSpPr>
          <p:nvPr/>
        </p:nvGrpSpPr>
        <p:grpSpPr bwMode="auto">
          <a:xfrm>
            <a:off x="8023511" y="1234596"/>
            <a:ext cx="698500" cy="709613"/>
            <a:chOff x="-44" y="1473"/>
            <a:chExt cx="981" cy="1105"/>
          </a:xfrm>
        </p:grpSpPr>
        <p:pic>
          <p:nvPicPr>
            <p:cNvPr id="57" name="Picture 77" descr="desktop_computer_stylized_medium">
              <a:extLst>
                <a:ext uri="{FF2B5EF4-FFF2-40B4-BE49-F238E27FC236}">
                  <a16:creationId xmlns:a16="http://schemas.microsoft.com/office/drawing/2014/main" id="{0CB60C76-F01A-C686-78ED-B971B0442C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Freeform 78">
              <a:extLst>
                <a:ext uri="{FF2B5EF4-FFF2-40B4-BE49-F238E27FC236}">
                  <a16:creationId xmlns:a16="http://schemas.microsoft.com/office/drawing/2014/main" id="{90E11937-5620-AD2E-A595-3D26A8241E2E}"/>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59" name="Freeform 1">
            <a:extLst>
              <a:ext uri="{FF2B5EF4-FFF2-40B4-BE49-F238E27FC236}">
                <a16:creationId xmlns:a16="http://schemas.microsoft.com/office/drawing/2014/main" id="{652CB812-3840-6ACE-CBF1-A135CFEBFB4B}"/>
              </a:ext>
            </a:extLst>
          </p:cNvPr>
          <p:cNvSpPr/>
          <p:nvPr/>
        </p:nvSpPr>
        <p:spPr>
          <a:xfrm>
            <a:off x="8526441" y="3561018"/>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0" name="AutoShape 21">
            <a:extLst>
              <a:ext uri="{FF2B5EF4-FFF2-40B4-BE49-F238E27FC236}">
                <a16:creationId xmlns:a16="http://schemas.microsoft.com/office/drawing/2014/main" id="{D6B8D464-01F4-9368-D173-D33F6FDEDC2B}"/>
              </a:ext>
            </a:extLst>
          </p:cNvPr>
          <p:cNvSpPr>
            <a:spLocks/>
          </p:cNvSpPr>
          <p:nvPr/>
        </p:nvSpPr>
        <p:spPr bwMode="auto">
          <a:xfrm flipH="1" flipV="1">
            <a:off x="8407168" y="3957467"/>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61" name="Line 19">
            <a:extLst>
              <a:ext uri="{FF2B5EF4-FFF2-40B4-BE49-F238E27FC236}">
                <a16:creationId xmlns:a16="http://schemas.microsoft.com/office/drawing/2014/main" id="{C4268F73-F4DD-A975-4EB5-901D3860AAF2}"/>
              </a:ext>
            </a:extLst>
          </p:cNvPr>
          <p:cNvSpPr>
            <a:spLocks noChangeShapeType="1"/>
          </p:cNvSpPr>
          <p:nvPr/>
        </p:nvSpPr>
        <p:spPr bwMode="auto">
          <a:xfrm>
            <a:off x="8542622" y="3228721"/>
            <a:ext cx="1684338" cy="390525"/>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2" name="Freeform 1">
            <a:extLst>
              <a:ext uri="{FF2B5EF4-FFF2-40B4-BE49-F238E27FC236}">
                <a16:creationId xmlns:a16="http://schemas.microsoft.com/office/drawing/2014/main" id="{806F63BA-6972-9F5D-49B1-D7C0BC701512}"/>
              </a:ext>
            </a:extLst>
          </p:cNvPr>
          <p:cNvSpPr/>
          <p:nvPr/>
        </p:nvSpPr>
        <p:spPr>
          <a:xfrm>
            <a:off x="8515554" y="3756960"/>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3" name="Line 19">
            <a:extLst>
              <a:ext uri="{FF2B5EF4-FFF2-40B4-BE49-F238E27FC236}">
                <a16:creationId xmlns:a16="http://schemas.microsoft.com/office/drawing/2014/main" id="{B033C97A-10E0-71DC-F2F7-CF7EF98FAC26}"/>
              </a:ext>
            </a:extLst>
          </p:cNvPr>
          <p:cNvSpPr>
            <a:spLocks noChangeShapeType="1"/>
          </p:cNvSpPr>
          <p:nvPr/>
        </p:nvSpPr>
        <p:spPr bwMode="auto">
          <a:xfrm>
            <a:off x="8531734" y="3294037"/>
            <a:ext cx="1684338" cy="390525"/>
          </a:xfrm>
          <a:prstGeom prst="line">
            <a:avLst/>
          </a:prstGeom>
          <a:noFill/>
          <a:ln w="9525">
            <a:solidFill>
              <a:srgbClr val="00B05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4" name="Freeform 1">
            <a:extLst>
              <a:ext uri="{FF2B5EF4-FFF2-40B4-BE49-F238E27FC236}">
                <a16:creationId xmlns:a16="http://schemas.microsoft.com/office/drawing/2014/main" id="{E147A9E2-EE7F-2A4B-6B90-309AE4F6C2EA}"/>
              </a:ext>
            </a:extLst>
          </p:cNvPr>
          <p:cNvSpPr/>
          <p:nvPr/>
        </p:nvSpPr>
        <p:spPr>
          <a:xfrm>
            <a:off x="8515552" y="3952899"/>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5" name="TextBox 64">
            <a:extLst>
              <a:ext uri="{FF2B5EF4-FFF2-40B4-BE49-F238E27FC236}">
                <a16:creationId xmlns:a16="http://schemas.microsoft.com/office/drawing/2014/main" id="{49FA6886-429F-ECC4-C676-FEF984BFEFE6}"/>
              </a:ext>
            </a:extLst>
          </p:cNvPr>
          <p:cNvSpPr txBox="1"/>
          <p:nvPr/>
        </p:nvSpPr>
        <p:spPr>
          <a:xfrm>
            <a:off x="250371" y="1985483"/>
            <a:ext cx="6212195" cy="2585323"/>
          </a:xfrm>
          <a:prstGeom prst="rect">
            <a:avLst/>
          </a:prstGeom>
          <a:noFill/>
        </p:spPr>
        <p:txBody>
          <a:bodyPr wrap="square" rtlCol="0">
            <a:spAutoFit/>
          </a:bodyPr>
          <a:lstStyle/>
          <a:p>
            <a:r>
              <a:rPr lang="en-US" sz="2400" dirty="0"/>
              <a:t>Clients can use pipelining. </a:t>
            </a:r>
          </a:p>
          <a:p>
            <a:endParaRPr lang="en-US" sz="2400" dirty="0"/>
          </a:p>
          <a:p>
            <a:r>
              <a:rPr lang="en-US" sz="2400" dirty="0"/>
              <a:t>A client can send 10 back-to-back requests without waiting for a response. </a:t>
            </a:r>
          </a:p>
          <a:p>
            <a:endParaRPr lang="en-US" sz="2400" dirty="0"/>
          </a:p>
          <a:p>
            <a:r>
              <a:rPr lang="en-US" sz="2400" dirty="0"/>
              <a:t>The server can send back-to-back responses.</a:t>
            </a:r>
            <a:endParaRPr lang="en-US" sz="2400" dirty="0">
              <a:effectLst/>
            </a:endParaRPr>
          </a:p>
          <a:p>
            <a:endParaRPr lang="en-IN" dirty="0"/>
          </a:p>
        </p:txBody>
      </p:sp>
      <p:sp>
        <p:nvSpPr>
          <p:cNvPr id="66" name="TextBox 28">
            <a:extLst>
              <a:ext uri="{FF2B5EF4-FFF2-40B4-BE49-F238E27FC236}">
                <a16:creationId xmlns:a16="http://schemas.microsoft.com/office/drawing/2014/main" id="{38FA6967-0FED-0F97-51E5-6D1F4D546FA3}"/>
              </a:ext>
            </a:extLst>
          </p:cNvPr>
          <p:cNvSpPr txBox="1"/>
          <p:nvPr/>
        </p:nvSpPr>
        <p:spPr>
          <a:xfrm>
            <a:off x="587831"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155744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5D886-1808-B98C-BE3F-F2A830F0FC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E47AD9-1CC0-78B9-DDCD-57B3169E14EB}"/>
              </a:ext>
            </a:extLst>
          </p:cNvPr>
          <p:cNvSpPr>
            <a:spLocks noGrp="1"/>
          </p:cNvSpPr>
          <p:nvPr>
            <p:ph type="title"/>
          </p:nvPr>
        </p:nvSpPr>
        <p:spPr/>
        <p:txBody>
          <a:bodyPr/>
          <a:lstStyle/>
          <a:p>
            <a:pPr fontAlgn="base"/>
            <a:r>
              <a:rPr lang="en-US" dirty="0"/>
              <a:t>Pipelining</a:t>
            </a:r>
            <a:endParaRPr lang="en-US" dirty="0">
              <a:effectLst/>
            </a:endParaRPr>
          </a:p>
        </p:txBody>
      </p:sp>
      <p:sp>
        <p:nvSpPr>
          <p:cNvPr id="3" name="Content Placeholder 2">
            <a:extLst>
              <a:ext uri="{FF2B5EF4-FFF2-40B4-BE49-F238E27FC236}">
                <a16:creationId xmlns:a16="http://schemas.microsoft.com/office/drawing/2014/main" id="{7B084618-0CB2-DF83-CF7E-C7A5B665AE70}"/>
              </a:ext>
            </a:extLst>
          </p:cNvPr>
          <p:cNvSpPr>
            <a:spLocks noGrp="1"/>
          </p:cNvSpPr>
          <p:nvPr>
            <p:ph idx="1"/>
          </p:nvPr>
        </p:nvSpPr>
        <p:spPr/>
        <p:txBody>
          <a:bodyPr>
            <a:normAutofit fontScale="85000" lnSpcReduction="20000"/>
          </a:bodyPr>
          <a:lstStyle/>
          <a:p>
            <a:pPr marL="0" indent="0">
              <a:buNone/>
            </a:pPr>
            <a:endParaRPr lang="en-IN" dirty="0">
              <a:solidFill>
                <a:srgbClr val="FF0000"/>
              </a:solidFill>
            </a:endParaRPr>
          </a:p>
          <a:p>
            <a:pPr marL="0" indent="0">
              <a:buNone/>
            </a:pPr>
            <a:r>
              <a:rPr lang="en-US" dirty="0"/>
              <a:t>RTT = 100 </a:t>
            </a:r>
            <a:r>
              <a:rPr lang="en-US" dirty="0" err="1"/>
              <a:t>ms.</a:t>
            </a:r>
            <a:r>
              <a:rPr lang="en-US" dirty="0"/>
              <a:t> </a:t>
            </a:r>
            <a:endParaRPr lang="en-US" dirty="0">
              <a:effectLst/>
            </a:endParaRPr>
          </a:p>
          <a:p>
            <a:pPr marL="0" indent="0">
              <a:buNone/>
            </a:pPr>
            <a:r>
              <a:rPr lang="en-US" dirty="0"/>
              <a:t>Bandwidth = 1 Mbps.</a:t>
            </a:r>
            <a:endParaRPr lang="en-US" dirty="0">
              <a:effectLst/>
            </a:endParaRPr>
          </a:p>
          <a:p>
            <a:pPr marL="0" indent="0">
              <a:buNone/>
            </a:pPr>
            <a:r>
              <a:rPr lang="en-US" dirty="0"/>
              <a:t>Request size = 1 </a:t>
            </a:r>
            <a:r>
              <a:rPr lang="en-US" dirty="0" err="1"/>
              <a:t>Kb</a:t>
            </a:r>
            <a:endParaRPr lang="en-US" dirty="0">
              <a:effectLst/>
            </a:endParaRPr>
          </a:p>
          <a:p>
            <a:pPr marL="0" indent="0">
              <a:buNone/>
            </a:pPr>
            <a:r>
              <a:rPr lang="en-US" dirty="0"/>
              <a:t>Response size = 100 </a:t>
            </a:r>
            <a:r>
              <a:rPr lang="en-US" dirty="0" err="1"/>
              <a:t>Kb</a:t>
            </a:r>
            <a:endParaRPr lang="en-US" dirty="0"/>
          </a:p>
          <a:p>
            <a:pPr marL="0" indent="0">
              <a:buNone/>
            </a:pPr>
            <a:r>
              <a:rPr lang="en-US" dirty="0"/>
              <a:t>Intermediate gateways = 2</a:t>
            </a:r>
            <a:endParaRPr lang="en-US" dirty="0">
              <a:effectLst/>
            </a:endParaRPr>
          </a:p>
          <a:p>
            <a:pPr marL="0" indent="0">
              <a:buNone/>
            </a:pPr>
            <a:r>
              <a:rPr lang="en-US" dirty="0"/>
              <a:t>Number of objects = 10</a:t>
            </a:r>
          </a:p>
          <a:p>
            <a:pPr marL="0" indent="0">
              <a:buNone/>
            </a:pPr>
            <a:r>
              <a:rPr lang="en-US" dirty="0"/>
              <a:t>Packet size = 100 </a:t>
            </a:r>
            <a:r>
              <a:rPr lang="en-US" dirty="0" err="1"/>
              <a:t>Kb</a:t>
            </a:r>
            <a:endParaRPr lang="en-US" dirty="0">
              <a:effectLst/>
            </a:endParaRPr>
          </a:p>
          <a:p>
            <a:pPr marL="0" indent="0">
              <a:buNone/>
            </a:pPr>
            <a:br>
              <a:rPr lang="en-US" dirty="0"/>
            </a:br>
            <a:endParaRPr lang="en-US" dirty="0"/>
          </a:p>
          <a:p>
            <a:pPr marL="0" indent="0">
              <a:buNone/>
            </a:pPr>
            <a:r>
              <a:rPr lang="en-US" dirty="0">
                <a:solidFill>
                  <a:srgbClr val="FF0000"/>
                </a:solidFill>
              </a:rPr>
              <a:t>Time is required to fetch all objects?</a:t>
            </a:r>
            <a:endParaRPr lang="en-US" dirty="0">
              <a:solidFill>
                <a:srgbClr val="FF0000"/>
              </a:solidFill>
              <a:effectLst/>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solidFill>
                <a:srgbClr val="FF0000"/>
              </a:solidFill>
            </a:endParaRPr>
          </a:p>
        </p:txBody>
      </p:sp>
      <p:sp>
        <p:nvSpPr>
          <p:cNvPr id="4" name="Line 15">
            <a:extLst>
              <a:ext uri="{FF2B5EF4-FFF2-40B4-BE49-F238E27FC236}">
                <a16:creationId xmlns:a16="http://schemas.microsoft.com/office/drawing/2014/main" id="{2246403A-09EE-768F-5B06-224C1EBED2FC}"/>
              </a:ext>
            </a:extLst>
          </p:cNvPr>
          <p:cNvSpPr>
            <a:spLocks noChangeShapeType="1"/>
          </p:cNvSpPr>
          <p:nvPr/>
        </p:nvSpPr>
        <p:spPr bwMode="auto">
          <a:xfrm flipH="1">
            <a:off x="8498399" y="1985483"/>
            <a:ext cx="36287"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Line 16">
            <a:extLst>
              <a:ext uri="{FF2B5EF4-FFF2-40B4-BE49-F238E27FC236}">
                <a16:creationId xmlns:a16="http://schemas.microsoft.com/office/drawing/2014/main" id="{8CB84FA0-6EB1-4A4E-E2BD-BB09931EB614}"/>
              </a:ext>
            </a:extLst>
          </p:cNvPr>
          <p:cNvSpPr>
            <a:spLocks noChangeShapeType="1"/>
          </p:cNvSpPr>
          <p:nvPr/>
        </p:nvSpPr>
        <p:spPr bwMode="auto">
          <a:xfrm flipH="1">
            <a:off x="10198763" y="1979133"/>
            <a:ext cx="26610" cy="4349749"/>
          </a:xfrm>
          <a:prstGeom prst="line">
            <a:avLst/>
          </a:prstGeom>
          <a:noFill/>
          <a:ln w="9525">
            <a:solidFill>
              <a:srgbClr val="FF0000"/>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Line 17">
            <a:extLst>
              <a:ext uri="{FF2B5EF4-FFF2-40B4-BE49-F238E27FC236}">
                <a16:creationId xmlns:a16="http://schemas.microsoft.com/office/drawing/2014/main" id="{3FAB695B-AC5C-C69F-C648-50663BF3C4A3}"/>
              </a:ext>
            </a:extLst>
          </p:cNvPr>
          <p:cNvSpPr>
            <a:spLocks noChangeShapeType="1"/>
          </p:cNvSpPr>
          <p:nvPr/>
        </p:nvSpPr>
        <p:spPr bwMode="auto">
          <a:xfrm>
            <a:off x="8548973" y="221725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Line 18">
            <a:extLst>
              <a:ext uri="{FF2B5EF4-FFF2-40B4-BE49-F238E27FC236}">
                <a16:creationId xmlns:a16="http://schemas.microsoft.com/office/drawing/2014/main" id="{97400734-1408-D71E-C7B0-24D1B72F97ED}"/>
              </a:ext>
            </a:extLst>
          </p:cNvPr>
          <p:cNvSpPr>
            <a:spLocks noChangeShapeType="1"/>
          </p:cNvSpPr>
          <p:nvPr/>
        </p:nvSpPr>
        <p:spPr bwMode="auto">
          <a:xfrm flipH="1">
            <a:off x="8534686" y="2655409"/>
            <a:ext cx="1673225" cy="4032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Line 19">
            <a:extLst>
              <a:ext uri="{FF2B5EF4-FFF2-40B4-BE49-F238E27FC236}">
                <a16:creationId xmlns:a16="http://schemas.microsoft.com/office/drawing/2014/main" id="{BA87C8CF-CB32-1F02-80BA-4D8CD0A58E76}"/>
              </a:ext>
            </a:extLst>
          </p:cNvPr>
          <p:cNvSpPr>
            <a:spLocks noChangeShapeType="1"/>
          </p:cNvSpPr>
          <p:nvPr/>
        </p:nvSpPr>
        <p:spPr bwMode="auto">
          <a:xfrm>
            <a:off x="8542623" y="3163409"/>
            <a:ext cx="1684338" cy="3905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AutoShape 21">
            <a:extLst>
              <a:ext uri="{FF2B5EF4-FFF2-40B4-BE49-F238E27FC236}">
                <a16:creationId xmlns:a16="http://schemas.microsoft.com/office/drawing/2014/main" id="{5624FCAC-3375-C763-08B1-39FE4E11DD25}"/>
              </a:ext>
            </a:extLst>
          </p:cNvPr>
          <p:cNvSpPr>
            <a:spLocks/>
          </p:cNvSpPr>
          <p:nvPr/>
        </p:nvSpPr>
        <p:spPr bwMode="auto">
          <a:xfrm>
            <a:off x="10241399" y="3563343"/>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0" name="Text Box 22">
            <a:extLst>
              <a:ext uri="{FF2B5EF4-FFF2-40B4-BE49-F238E27FC236}">
                <a16:creationId xmlns:a16="http://schemas.microsoft.com/office/drawing/2014/main" id="{1397063A-DD47-145F-20E5-157A84EA182C}"/>
              </a:ext>
            </a:extLst>
          </p:cNvPr>
          <p:cNvSpPr txBox="1">
            <a:spLocks noChangeArrowheads="1"/>
          </p:cNvSpPr>
          <p:nvPr/>
        </p:nvSpPr>
        <p:spPr bwMode="auto">
          <a:xfrm>
            <a:off x="10334911" y="3258659"/>
            <a:ext cx="1123577" cy="87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time to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transmit </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a:t>
            </a:r>
          </a:p>
        </p:txBody>
      </p:sp>
      <p:sp>
        <p:nvSpPr>
          <p:cNvPr id="11" name="Line 23">
            <a:extLst>
              <a:ext uri="{FF2B5EF4-FFF2-40B4-BE49-F238E27FC236}">
                <a16:creationId xmlns:a16="http://schemas.microsoft.com/office/drawing/2014/main" id="{CBAA670A-E667-88AE-7392-F500AFFA239A}"/>
              </a:ext>
            </a:extLst>
          </p:cNvPr>
          <p:cNvSpPr>
            <a:spLocks noChangeShapeType="1"/>
          </p:cNvSpPr>
          <p:nvPr/>
        </p:nvSpPr>
        <p:spPr bwMode="auto">
          <a:xfrm>
            <a:off x="8144161" y="2191859"/>
            <a:ext cx="390525" cy="15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Text Box 24">
            <a:extLst>
              <a:ext uri="{FF2B5EF4-FFF2-40B4-BE49-F238E27FC236}">
                <a16:creationId xmlns:a16="http://schemas.microsoft.com/office/drawing/2014/main" id="{16AED371-4BEC-A35E-BBFD-757471CEC7EA}"/>
              </a:ext>
            </a:extLst>
          </p:cNvPr>
          <p:cNvSpPr txBox="1">
            <a:spLocks noChangeArrowheads="1"/>
          </p:cNvSpPr>
          <p:nvPr/>
        </p:nvSpPr>
        <p:spPr bwMode="auto">
          <a:xfrm>
            <a:off x="6854117" y="1877210"/>
            <a:ext cx="1363707" cy="617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initiate TCP</a:t>
            </a:r>
          </a:p>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connection</a:t>
            </a:r>
          </a:p>
        </p:txBody>
      </p:sp>
      <p:sp>
        <p:nvSpPr>
          <p:cNvPr id="13" name="AutoShape 25">
            <a:extLst>
              <a:ext uri="{FF2B5EF4-FFF2-40B4-BE49-F238E27FC236}">
                <a16:creationId xmlns:a16="http://schemas.microsoft.com/office/drawing/2014/main" id="{C18EE7E0-6929-FF5E-4E3B-CB8173C713D9}"/>
              </a:ext>
            </a:extLst>
          </p:cNvPr>
          <p:cNvSpPr>
            <a:spLocks/>
          </p:cNvSpPr>
          <p:nvPr/>
        </p:nvSpPr>
        <p:spPr bwMode="auto">
          <a:xfrm>
            <a:off x="8279098" y="2242659"/>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C67702BC-83B4-E084-194B-08E0A3A6C39F}"/>
              </a:ext>
            </a:extLst>
          </p:cNvPr>
          <p:cNvSpPr txBox="1">
            <a:spLocks noChangeArrowheads="1"/>
          </p:cNvSpPr>
          <p:nvPr/>
        </p:nvSpPr>
        <p:spPr bwMode="auto">
          <a:xfrm>
            <a:off x="7796498" y="2453796"/>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5" name="Line 27">
            <a:extLst>
              <a:ext uri="{FF2B5EF4-FFF2-40B4-BE49-F238E27FC236}">
                <a16:creationId xmlns:a16="http://schemas.microsoft.com/office/drawing/2014/main" id="{3AAF3DC5-0761-1305-A20A-48ACE4AEB1E5}"/>
              </a:ext>
            </a:extLst>
          </p:cNvPr>
          <p:cNvSpPr>
            <a:spLocks noChangeShapeType="1"/>
          </p:cNvSpPr>
          <p:nvPr/>
        </p:nvSpPr>
        <p:spPr bwMode="auto">
          <a:xfrm>
            <a:off x="8193373" y="3096734"/>
            <a:ext cx="3540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Text Box 28">
            <a:extLst>
              <a:ext uri="{FF2B5EF4-FFF2-40B4-BE49-F238E27FC236}">
                <a16:creationId xmlns:a16="http://schemas.microsoft.com/office/drawing/2014/main" id="{C6E48006-8560-05C6-67D5-D52CA67E6987}"/>
              </a:ext>
            </a:extLst>
          </p:cNvPr>
          <p:cNvSpPr txBox="1">
            <a:spLocks noChangeArrowheads="1"/>
          </p:cNvSpPr>
          <p:nvPr/>
        </p:nvSpPr>
        <p:spPr bwMode="auto">
          <a:xfrm>
            <a:off x="6830570" y="2904015"/>
            <a:ext cx="1969956"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request file</a:t>
            </a:r>
          </a:p>
        </p:txBody>
      </p:sp>
      <p:sp>
        <p:nvSpPr>
          <p:cNvPr id="17" name="AutoShape 29">
            <a:extLst>
              <a:ext uri="{FF2B5EF4-FFF2-40B4-BE49-F238E27FC236}">
                <a16:creationId xmlns:a16="http://schemas.microsoft.com/office/drawing/2014/main" id="{5C849C5F-AAE0-7E49-AECE-68E694F2CD13}"/>
              </a:ext>
            </a:extLst>
          </p:cNvPr>
          <p:cNvSpPr>
            <a:spLocks/>
          </p:cNvSpPr>
          <p:nvPr/>
        </p:nvSpPr>
        <p:spPr bwMode="auto">
          <a:xfrm>
            <a:off x="8285448" y="3152296"/>
            <a:ext cx="128588" cy="803275"/>
          </a:xfrm>
          <a:prstGeom prst="leftBrace">
            <a:avLst>
              <a:gd name="adj1" fmla="val 5205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AF266811-E09C-4ED0-41F0-768E9A4DC0AF}"/>
              </a:ext>
            </a:extLst>
          </p:cNvPr>
          <p:cNvSpPr txBox="1">
            <a:spLocks noChangeArrowheads="1"/>
          </p:cNvSpPr>
          <p:nvPr/>
        </p:nvSpPr>
        <p:spPr bwMode="auto">
          <a:xfrm>
            <a:off x="7815548" y="3376134"/>
            <a:ext cx="575222"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RTT</a:t>
            </a:r>
          </a:p>
        </p:txBody>
      </p:sp>
      <p:sp>
        <p:nvSpPr>
          <p:cNvPr id="19" name="Line 35">
            <a:extLst>
              <a:ext uri="{FF2B5EF4-FFF2-40B4-BE49-F238E27FC236}">
                <a16:creationId xmlns:a16="http://schemas.microsoft.com/office/drawing/2014/main" id="{A0241513-04DC-7995-3C1D-8C05C4FE4A55}"/>
              </a:ext>
            </a:extLst>
          </p:cNvPr>
          <p:cNvSpPr>
            <a:spLocks noChangeShapeType="1"/>
          </p:cNvSpPr>
          <p:nvPr/>
        </p:nvSpPr>
        <p:spPr bwMode="auto">
          <a:xfrm flipH="1">
            <a:off x="8156445" y="4119206"/>
            <a:ext cx="361323" cy="22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Text Box 36">
            <a:extLst>
              <a:ext uri="{FF2B5EF4-FFF2-40B4-BE49-F238E27FC236}">
                <a16:creationId xmlns:a16="http://schemas.microsoft.com/office/drawing/2014/main" id="{676F07C9-4269-1792-381D-2E8C9C2A305A}"/>
              </a:ext>
            </a:extLst>
          </p:cNvPr>
          <p:cNvSpPr txBox="1">
            <a:spLocks noChangeArrowheads="1"/>
          </p:cNvSpPr>
          <p:nvPr/>
        </p:nvSpPr>
        <p:spPr bwMode="auto">
          <a:xfrm>
            <a:off x="6743141" y="3931433"/>
            <a:ext cx="1647627"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file received</a:t>
            </a:r>
          </a:p>
        </p:txBody>
      </p:sp>
      <p:sp>
        <p:nvSpPr>
          <p:cNvPr id="21" name="Text Box 37">
            <a:extLst>
              <a:ext uri="{FF2B5EF4-FFF2-40B4-BE49-F238E27FC236}">
                <a16:creationId xmlns:a16="http://schemas.microsoft.com/office/drawing/2014/main" id="{A034D098-A670-85B9-5FB0-7AE68DF2EFDB}"/>
              </a:ext>
            </a:extLst>
          </p:cNvPr>
          <p:cNvSpPr txBox="1">
            <a:spLocks noChangeArrowheads="1"/>
          </p:cNvSpPr>
          <p:nvPr/>
        </p:nvSpPr>
        <p:spPr bwMode="auto">
          <a:xfrm>
            <a:off x="8145975" y="6421187"/>
            <a:ext cx="663964" cy="356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sp>
        <p:nvSpPr>
          <p:cNvPr id="22" name="Text Box 38">
            <a:extLst>
              <a:ext uri="{FF2B5EF4-FFF2-40B4-BE49-F238E27FC236}">
                <a16:creationId xmlns:a16="http://schemas.microsoft.com/office/drawing/2014/main" id="{29E8FF82-56E7-EDB1-6D9A-11A8DE25FF93}"/>
              </a:ext>
            </a:extLst>
          </p:cNvPr>
          <p:cNvSpPr txBox="1">
            <a:spLocks noChangeArrowheads="1"/>
          </p:cNvSpPr>
          <p:nvPr/>
        </p:nvSpPr>
        <p:spPr bwMode="auto">
          <a:xfrm>
            <a:off x="9791305" y="6360182"/>
            <a:ext cx="6639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time</a:t>
            </a:r>
          </a:p>
        </p:txBody>
      </p:sp>
      <p:grpSp>
        <p:nvGrpSpPr>
          <p:cNvPr id="23" name="Group 43">
            <a:extLst>
              <a:ext uri="{FF2B5EF4-FFF2-40B4-BE49-F238E27FC236}">
                <a16:creationId xmlns:a16="http://schemas.microsoft.com/office/drawing/2014/main" id="{25400B6C-35AF-E85D-45FC-578B2644405D}"/>
              </a:ext>
            </a:extLst>
          </p:cNvPr>
          <p:cNvGrpSpPr>
            <a:grpSpLocks/>
          </p:cNvGrpSpPr>
          <p:nvPr/>
        </p:nvGrpSpPr>
        <p:grpSpPr bwMode="auto">
          <a:xfrm>
            <a:off x="10025348" y="1212371"/>
            <a:ext cx="423863" cy="684213"/>
            <a:chOff x="4140" y="429"/>
            <a:chExt cx="1425" cy="2396"/>
          </a:xfrm>
        </p:grpSpPr>
        <p:sp>
          <p:nvSpPr>
            <p:cNvPr id="24" name="Freeform 44">
              <a:extLst>
                <a:ext uri="{FF2B5EF4-FFF2-40B4-BE49-F238E27FC236}">
                  <a16:creationId xmlns:a16="http://schemas.microsoft.com/office/drawing/2014/main" id="{3F325EE0-E04B-C3EA-11F0-85E4C9CB15D5}"/>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Rectangle 45">
              <a:extLst>
                <a:ext uri="{FF2B5EF4-FFF2-40B4-BE49-F238E27FC236}">
                  <a16:creationId xmlns:a16="http://schemas.microsoft.com/office/drawing/2014/main" id="{317A98E4-5044-BBEE-512C-AB20FF4AAE9E}"/>
                </a:ext>
              </a:extLst>
            </p:cNvPr>
            <p:cNvSpPr>
              <a:spLocks noChangeArrowheads="1"/>
            </p:cNvSpPr>
            <p:nvPr/>
          </p:nvSpPr>
          <p:spPr bwMode="auto">
            <a:xfrm>
              <a:off x="4204" y="429"/>
              <a:ext cx="1051" cy="2285"/>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6" name="Freeform 46">
              <a:extLst>
                <a:ext uri="{FF2B5EF4-FFF2-40B4-BE49-F238E27FC236}">
                  <a16:creationId xmlns:a16="http://schemas.microsoft.com/office/drawing/2014/main" id="{86E6505C-3EBA-2B09-1645-496FFDC419F0}"/>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7" name="Freeform 47">
              <a:extLst>
                <a:ext uri="{FF2B5EF4-FFF2-40B4-BE49-F238E27FC236}">
                  <a16:creationId xmlns:a16="http://schemas.microsoft.com/office/drawing/2014/main" id="{0775EBC4-D870-CD0B-27CA-2F4AEF30379F}"/>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8" name="Rectangle 48">
              <a:extLst>
                <a:ext uri="{FF2B5EF4-FFF2-40B4-BE49-F238E27FC236}">
                  <a16:creationId xmlns:a16="http://schemas.microsoft.com/office/drawing/2014/main" id="{B86B8605-6F86-8C36-6AAD-7582BCE4E6DB}"/>
                </a:ext>
              </a:extLst>
            </p:cNvPr>
            <p:cNvSpPr>
              <a:spLocks noChangeArrowheads="1"/>
            </p:cNvSpPr>
            <p:nvPr/>
          </p:nvSpPr>
          <p:spPr bwMode="auto">
            <a:xfrm>
              <a:off x="4209" y="690"/>
              <a:ext cx="598"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29" name="Group 49">
              <a:extLst>
                <a:ext uri="{FF2B5EF4-FFF2-40B4-BE49-F238E27FC236}">
                  <a16:creationId xmlns:a16="http://schemas.microsoft.com/office/drawing/2014/main" id="{37A022D6-84DF-B488-CF1C-60B2DD6FA260}"/>
                </a:ext>
              </a:extLst>
            </p:cNvPr>
            <p:cNvGrpSpPr>
              <a:grpSpLocks/>
            </p:cNvGrpSpPr>
            <p:nvPr/>
          </p:nvGrpSpPr>
          <p:grpSpPr bwMode="auto">
            <a:xfrm>
              <a:off x="4749" y="668"/>
              <a:ext cx="581" cy="145"/>
              <a:chOff x="614" y="2568"/>
              <a:chExt cx="725" cy="139"/>
            </a:xfrm>
          </p:grpSpPr>
          <p:sp>
            <p:nvSpPr>
              <p:cNvPr id="54" name="AutoShape 50">
                <a:extLst>
                  <a:ext uri="{FF2B5EF4-FFF2-40B4-BE49-F238E27FC236}">
                    <a16:creationId xmlns:a16="http://schemas.microsoft.com/office/drawing/2014/main" id="{DD39BE47-5034-14C3-B055-BFFADBF2545A}"/>
                  </a:ext>
                </a:extLst>
              </p:cNvPr>
              <p:cNvSpPr>
                <a:spLocks noChangeArrowheads="1"/>
              </p:cNvSpPr>
              <p:nvPr/>
            </p:nvSpPr>
            <p:spPr bwMode="auto">
              <a:xfrm>
                <a:off x="613" y="2568"/>
                <a:ext cx="726"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5" name="AutoShape 51">
                <a:extLst>
                  <a:ext uri="{FF2B5EF4-FFF2-40B4-BE49-F238E27FC236}">
                    <a16:creationId xmlns:a16="http://schemas.microsoft.com/office/drawing/2014/main" id="{1770FF8A-362A-D7EF-9C2E-C3D226EADE07}"/>
                  </a:ext>
                </a:extLst>
              </p:cNvPr>
              <p:cNvSpPr>
                <a:spLocks noChangeArrowheads="1"/>
              </p:cNvSpPr>
              <p:nvPr/>
            </p:nvSpPr>
            <p:spPr bwMode="auto">
              <a:xfrm>
                <a:off x="627" y="2584"/>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0" name="Rectangle 52">
              <a:extLst>
                <a:ext uri="{FF2B5EF4-FFF2-40B4-BE49-F238E27FC236}">
                  <a16:creationId xmlns:a16="http://schemas.microsoft.com/office/drawing/2014/main" id="{05AEEC1E-2193-CF6F-1BD9-0618E6C5334A}"/>
                </a:ext>
              </a:extLst>
            </p:cNvPr>
            <p:cNvSpPr>
              <a:spLocks noChangeArrowheads="1"/>
            </p:cNvSpPr>
            <p:nvPr/>
          </p:nvSpPr>
          <p:spPr bwMode="auto">
            <a:xfrm>
              <a:off x="4225" y="1018"/>
              <a:ext cx="592"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1" name="Group 53">
              <a:extLst>
                <a:ext uri="{FF2B5EF4-FFF2-40B4-BE49-F238E27FC236}">
                  <a16:creationId xmlns:a16="http://schemas.microsoft.com/office/drawing/2014/main" id="{67D0EE6B-3CF2-833D-19B7-D6551CCFE6BE}"/>
                </a:ext>
              </a:extLst>
            </p:cNvPr>
            <p:cNvGrpSpPr>
              <a:grpSpLocks/>
            </p:cNvGrpSpPr>
            <p:nvPr/>
          </p:nvGrpSpPr>
          <p:grpSpPr bwMode="auto">
            <a:xfrm>
              <a:off x="4747" y="994"/>
              <a:ext cx="581" cy="134"/>
              <a:chOff x="614" y="2568"/>
              <a:chExt cx="725" cy="139"/>
            </a:xfrm>
          </p:grpSpPr>
          <p:sp>
            <p:nvSpPr>
              <p:cNvPr id="52" name="AutoShape 54">
                <a:extLst>
                  <a:ext uri="{FF2B5EF4-FFF2-40B4-BE49-F238E27FC236}">
                    <a16:creationId xmlns:a16="http://schemas.microsoft.com/office/drawing/2014/main" id="{7E7ECE18-F505-F8E7-F8AB-7986EC354E02}"/>
                  </a:ext>
                </a:extLst>
              </p:cNvPr>
              <p:cNvSpPr>
                <a:spLocks noChangeArrowheads="1"/>
              </p:cNvSpPr>
              <p:nvPr/>
            </p:nvSpPr>
            <p:spPr bwMode="auto">
              <a:xfrm>
                <a:off x="616" y="2570"/>
                <a:ext cx="726"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3" name="AutoShape 55">
                <a:extLst>
                  <a:ext uri="{FF2B5EF4-FFF2-40B4-BE49-F238E27FC236}">
                    <a16:creationId xmlns:a16="http://schemas.microsoft.com/office/drawing/2014/main" id="{D6D6E589-99B7-9897-BD90-AF0197101C43}"/>
                  </a:ext>
                </a:extLst>
              </p:cNvPr>
              <p:cNvSpPr>
                <a:spLocks noChangeArrowheads="1"/>
              </p:cNvSpPr>
              <p:nvPr/>
            </p:nvSpPr>
            <p:spPr bwMode="auto">
              <a:xfrm>
                <a:off x="629" y="2587"/>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2" name="Rectangle 56">
              <a:extLst>
                <a:ext uri="{FF2B5EF4-FFF2-40B4-BE49-F238E27FC236}">
                  <a16:creationId xmlns:a16="http://schemas.microsoft.com/office/drawing/2014/main" id="{7FCA9B39-2767-964D-8104-B403B4CB605F}"/>
                </a:ext>
              </a:extLst>
            </p:cNvPr>
            <p:cNvSpPr>
              <a:spLocks noChangeArrowheads="1"/>
            </p:cNvSpPr>
            <p:nvPr/>
          </p:nvSpPr>
          <p:spPr bwMode="auto">
            <a:xfrm>
              <a:off x="4215" y="1357"/>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3" name="Rectangle 57">
              <a:extLst>
                <a:ext uri="{FF2B5EF4-FFF2-40B4-BE49-F238E27FC236}">
                  <a16:creationId xmlns:a16="http://schemas.microsoft.com/office/drawing/2014/main" id="{200006FC-9497-0246-8E6F-BA6B50CF3D33}"/>
                </a:ext>
              </a:extLst>
            </p:cNvPr>
            <p:cNvSpPr>
              <a:spLocks noChangeArrowheads="1"/>
            </p:cNvSpPr>
            <p:nvPr/>
          </p:nvSpPr>
          <p:spPr bwMode="auto">
            <a:xfrm>
              <a:off x="4225" y="1658"/>
              <a:ext cx="598"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34" name="Group 58">
              <a:extLst>
                <a:ext uri="{FF2B5EF4-FFF2-40B4-BE49-F238E27FC236}">
                  <a16:creationId xmlns:a16="http://schemas.microsoft.com/office/drawing/2014/main" id="{07AD7CEA-2BD8-72C6-02D2-2BDFB5B5F3F2}"/>
                </a:ext>
              </a:extLst>
            </p:cNvPr>
            <p:cNvGrpSpPr>
              <a:grpSpLocks/>
            </p:cNvGrpSpPr>
            <p:nvPr/>
          </p:nvGrpSpPr>
          <p:grpSpPr bwMode="auto">
            <a:xfrm>
              <a:off x="4735" y="1627"/>
              <a:ext cx="582" cy="151"/>
              <a:chOff x="614" y="2568"/>
              <a:chExt cx="725" cy="139"/>
            </a:xfrm>
          </p:grpSpPr>
          <p:sp>
            <p:nvSpPr>
              <p:cNvPr id="50" name="AutoShape 59">
                <a:extLst>
                  <a:ext uri="{FF2B5EF4-FFF2-40B4-BE49-F238E27FC236}">
                    <a16:creationId xmlns:a16="http://schemas.microsoft.com/office/drawing/2014/main" id="{B11B0162-5F51-B070-FED9-8AB65B8C0399}"/>
                  </a:ext>
                </a:extLst>
              </p:cNvPr>
              <p:cNvSpPr>
                <a:spLocks noChangeArrowheads="1"/>
              </p:cNvSpPr>
              <p:nvPr/>
            </p:nvSpPr>
            <p:spPr bwMode="auto">
              <a:xfrm>
                <a:off x="611" y="2581"/>
                <a:ext cx="731" cy="12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51" name="AutoShape 60">
                <a:extLst>
                  <a:ext uri="{FF2B5EF4-FFF2-40B4-BE49-F238E27FC236}">
                    <a16:creationId xmlns:a16="http://schemas.microsoft.com/office/drawing/2014/main" id="{DA9CFABE-0AE5-A01A-4453-173DF3B2EB69}"/>
                  </a:ext>
                </a:extLst>
              </p:cNvPr>
              <p:cNvSpPr>
                <a:spLocks noChangeArrowheads="1"/>
              </p:cNvSpPr>
              <p:nvPr/>
            </p:nvSpPr>
            <p:spPr bwMode="auto">
              <a:xfrm>
                <a:off x="624" y="2586"/>
                <a:ext cx="698"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5" name="Freeform 61">
              <a:extLst>
                <a:ext uri="{FF2B5EF4-FFF2-40B4-BE49-F238E27FC236}">
                  <a16:creationId xmlns:a16="http://schemas.microsoft.com/office/drawing/2014/main" id="{E5CBE6FF-9871-F17C-EB0D-5E75720718B1}"/>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36" name="Group 62">
              <a:extLst>
                <a:ext uri="{FF2B5EF4-FFF2-40B4-BE49-F238E27FC236}">
                  <a16:creationId xmlns:a16="http://schemas.microsoft.com/office/drawing/2014/main" id="{C323CEB0-F69B-F3AA-5246-E220CF2CF416}"/>
                </a:ext>
              </a:extLst>
            </p:cNvPr>
            <p:cNvGrpSpPr>
              <a:grpSpLocks/>
            </p:cNvGrpSpPr>
            <p:nvPr/>
          </p:nvGrpSpPr>
          <p:grpSpPr bwMode="auto">
            <a:xfrm>
              <a:off x="4739" y="1327"/>
              <a:ext cx="582" cy="139"/>
              <a:chOff x="614" y="2568"/>
              <a:chExt cx="725" cy="139"/>
            </a:xfrm>
          </p:grpSpPr>
          <p:sp>
            <p:nvSpPr>
              <p:cNvPr id="48" name="AutoShape 63">
                <a:extLst>
                  <a:ext uri="{FF2B5EF4-FFF2-40B4-BE49-F238E27FC236}">
                    <a16:creationId xmlns:a16="http://schemas.microsoft.com/office/drawing/2014/main" id="{EB20BF3B-0C39-BE04-B3DF-119CAC3FC7DF}"/>
                  </a:ext>
                </a:extLst>
              </p:cNvPr>
              <p:cNvSpPr>
                <a:spLocks noChangeArrowheads="1"/>
              </p:cNvSpPr>
              <p:nvPr/>
            </p:nvSpPr>
            <p:spPr bwMode="auto">
              <a:xfrm>
                <a:off x="612" y="2576"/>
                <a:ext cx="725"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9" name="AutoShape 64">
                <a:extLst>
                  <a:ext uri="{FF2B5EF4-FFF2-40B4-BE49-F238E27FC236}">
                    <a16:creationId xmlns:a16="http://schemas.microsoft.com/office/drawing/2014/main" id="{3E4F9651-353E-FC9D-A038-E6512FBB07B9}"/>
                  </a:ext>
                </a:extLst>
              </p:cNvPr>
              <p:cNvSpPr>
                <a:spLocks noChangeArrowheads="1"/>
              </p:cNvSpPr>
              <p:nvPr/>
            </p:nvSpPr>
            <p:spPr bwMode="auto">
              <a:xfrm>
                <a:off x="626" y="2587"/>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37" name="Rectangle 65">
              <a:extLst>
                <a:ext uri="{FF2B5EF4-FFF2-40B4-BE49-F238E27FC236}">
                  <a16:creationId xmlns:a16="http://schemas.microsoft.com/office/drawing/2014/main" id="{52F9BAAD-00B3-E113-CE31-B6E0EAAADB75}"/>
                </a:ext>
              </a:extLst>
            </p:cNvPr>
            <p:cNvSpPr>
              <a:spLocks noChangeArrowheads="1"/>
            </p:cNvSpPr>
            <p:nvPr/>
          </p:nvSpPr>
          <p:spPr bwMode="auto">
            <a:xfrm>
              <a:off x="5250" y="429"/>
              <a:ext cx="69" cy="2290"/>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8" name="Freeform 66">
              <a:extLst>
                <a:ext uri="{FF2B5EF4-FFF2-40B4-BE49-F238E27FC236}">
                  <a16:creationId xmlns:a16="http://schemas.microsoft.com/office/drawing/2014/main" id="{876CA980-D97E-B981-2DCC-E6142DDEF5F3}"/>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Freeform 67">
              <a:extLst>
                <a:ext uri="{FF2B5EF4-FFF2-40B4-BE49-F238E27FC236}">
                  <a16:creationId xmlns:a16="http://schemas.microsoft.com/office/drawing/2014/main" id="{89C2761C-2CE6-AF23-DF17-997C6FE44DEC}"/>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0" name="Oval 68">
              <a:extLst>
                <a:ext uri="{FF2B5EF4-FFF2-40B4-BE49-F238E27FC236}">
                  <a16:creationId xmlns:a16="http://schemas.microsoft.com/office/drawing/2014/main" id="{248822D6-8A20-7AB4-C6DF-22DA7ECE4087}"/>
                </a:ext>
              </a:extLst>
            </p:cNvPr>
            <p:cNvSpPr>
              <a:spLocks noChangeArrowheads="1"/>
            </p:cNvSpPr>
            <p:nvPr/>
          </p:nvSpPr>
          <p:spPr bwMode="auto">
            <a:xfrm>
              <a:off x="5517" y="2614"/>
              <a:ext cx="48"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1" name="Freeform 69">
              <a:extLst>
                <a:ext uri="{FF2B5EF4-FFF2-40B4-BE49-F238E27FC236}">
                  <a16:creationId xmlns:a16="http://schemas.microsoft.com/office/drawing/2014/main" id="{48CCE730-48D8-C8CD-5DE5-634E18EA6B64}"/>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42" name="AutoShape 70">
              <a:extLst>
                <a:ext uri="{FF2B5EF4-FFF2-40B4-BE49-F238E27FC236}">
                  <a16:creationId xmlns:a16="http://schemas.microsoft.com/office/drawing/2014/main" id="{AF0252A6-8461-7FEC-8BD5-571CF64AA0A5}"/>
                </a:ext>
              </a:extLst>
            </p:cNvPr>
            <p:cNvSpPr>
              <a:spLocks noChangeArrowheads="1"/>
            </p:cNvSpPr>
            <p:nvPr/>
          </p:nvSpPr>
          <p:spPr bwMode="auto">
            <a:xfrm>
              <a:off x="4140" y="2680"/>
              <a:ext cx="1201" cy="145"/>
            </a:xfrm>
            <a:prstGeom prst="roundRect">
              <a:avLst>
                <a:gd name="adj" fmla="val 50000"/>
              </a:avLst>
            </a:prstGeom>
            <a:solidFill>
              <a:srgbClr val="DDDDDD"/>
            </a:soli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3" name="AutoShape 71">
              <a:extLst>
                <a:ext uri="{FF2B5EF4-FFF2-40B4-BE49-F238E27FC236}">
                  <a16:creationId xmlns:a16="http://schemas.microsoft.com/office/drawing/2014/main" id="{8E075704-D277-06D6-7307-7CA0F73E5432}"/>
                </a:ext>
              </a:extLst>
            </p:cNvPr>
            <p:cNvSpPr>
              <a:spLocks noChangeArrowheads="1"/>
            </p:cNvSpPr>
            <p:nvPr/>
          </p:nvSpPr>
          <p:spPr bwMode="auto">
            <a:xfrm>
              <a:off x="4204" y="2708"/>
              <a:ext cx="1073"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4" name="Oval 72">
              <a:extLst>
                <a:ext uri="{FF2B5EF4-FFF2-40B4-BE49-F238E27FC236}">
                  <a16:creationId xmlns:a16="http://schemas.microsoft.com/office/drawing/2014/main" id="{F39914E5-EFCB-AAED-42E3-F9F7711E2390}"/>
                </a:ext>
              </a:extLst>
            </p:cNvPr>
            <p:cNvSpPr>
              <a:spLocks noChangeArrowheads="1"/>
            </p:cNvSpPr>
            <p:nvPr/>
          </p:nvSpPr>
          <p:spPr bwMode="auto">
            <a:xfrm>
              <a:off x="4305" y="2380"/>
              <a:ext cx="160" cy="145"/>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5" name="Oval 73">
              <a:extLst>
                <a:ext uri="{FF2B5EF4-FFF2-40B4-BE49-F238E27FC236}">
                  <a16:creationId xmlns:a16="http://schemas.microsoft.com/office/drawing/2014/main" id="{106F85C6-5303-3290-611F-FE696CA3A462}"/>
                </a:ext>
              </a:extLst>
            </p:cNvPr>
            <p:cNvSpPr>
              <a:spLocks noChangeArrowheads="1"/>
            </p:cNvSpPr>
            <p:nvPr/>
          </p:nvSpPr>
          <p:spPr bwMode="auto">
            <a:xfrm>
              <a:off x="4487" y="2386"/>
              <a:ext cx="160" cy="139"/>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400" b="0" i="0" u="none" strike="noStrike" kern="1200" cap="none" spc="0" normalizeH="0" baseline="0" noProof="0" dirty="0">
                <a:ln>
                  <a:noFill/>
                </a:ln>
                <a:solidFill>
                  <a:srgbClr val="FF0000"/>
                </a:solidFill>
                <a:effectLst/>
                <a:uLnTx/>
                <a:uFillTx/>
                <a:latin typeface="Calibri"/>
                <a:ea typeface="ＭＳ Ｐゴシック" panose="020B0600070205080204" pitchFamily="34" charset="-128"/>
                <a:cs typeface="Arial" panose="020B0604020202020204" pitchFamily="34" charset="0"/>
              </a:endParaRPr>
            </a:p>
          </p:txBody>
        </p:sp>
        <p:sp>
          <p:nvSpPr>
            <p:cNvPr id="46" name="Oval 74">
              <a:extLst>
                <a:ext uri="{FF2B5EF4-FFF2-40B4-BE49-F238E27FC236}">
                  <a16:creationId xmlns:a16="http://schemas.microsoft.com/office/drawing/2014/main" id="{1ADBA8DD-1720-2B33-9D0B-4AD5B075989C}"/>
                </a:ext>
              </a:extLst>
            </p:cNvPr>
            <p:cNvSpPr>
              <a:spLocks noChangeArrowheads="1"/>
            </p:cNvSpPr>
            <p:nvPr/>
          </p:nvSpPr>
          <p:spPr bwMode="auto">
            <a:xfrm>
              <a:off x="4663" y="2380"/>
              <a:ext cx="155"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47" name="Rectangle 75">
              <a:extLst>
                <a:ext uri="{FF2B5EF4-FFF2-40B4-BE49-F238E27FC236}">
                  <a16:creationId xmlns:a16="http://schemas.microsoft.com/office/drawing/2014/main" id="{CEF18E47-FDAD-4F4A-AB33-26C29B9416A2}"/>
                </a:ext>
              </a:extLst>
            </p:cNvPr>
            <p:cNvSpPr>
              <a:spLocks noChangeArrowheads="1"/>
            </p:cNvSpPr>
            <p:nvPr/>
          </p:nvSpPr>
          <p:spPr bwMode="auto">
            <a:xfrm>
              <a:off x="5063" y="1835"/>
              <a:ext cx="85" cy="762"/>
            </a:xfrm>
            <a:prstGeom prst="rect">
              <a:avLst/>
            </a:prstGeom>
            <a:solidFill>
              <a:srgbClr val="292929"/>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grpSp>
        <p:nvGrpSpPr>
          <p:cNvPr id="56" name="Group 76">
            <a:extLst>
              <a:ext uri="{FF2B5EF4-FFF2-40B4-BE49-F238E27FC236}">
                <a16:creationId xmlns:a16="http://schemas.microsoft.com/office/drawing/2014/main" id="{457ECCAB-1DF2-FCA4-491A-BBAB8DD0D809}"/>
              </a:ext>
            </a:extLst>
          </p:cNvPr>
          <p:cNvGrpSpPr>
            <a:grpSpLocks/>
          </p:cNvGrpSpPr>
          <p:nvPr/>
        </p:nvGrpSpPr>
        <p:grpSpPr bwMode="auto">
          <a:xfrm>
            <a:off x="8023511" y="1234596"/>
            <a:ext cx="698500" cy="709613"/>
            <a:chOff x="-44" y="1473"/>
            <a:chExt cx="981" cy="1105"/>
          </a:xfrm>
        </p:grpSpPr>
        <p:pic>
          <p:nvPicPr>
            <p:cNvPr id="57" name="Picture 77" descr="desktop_computer_stylized_medium">
              <a:extLst>
                <a:ext uri="{FF2B5EF4-FFF2-40B4-BE49-F238E27FC236}">
                  <a16:creationId xmlns:a16="http://schemas.microsoft.com/office/drawing/2014/main" id="{9F7AF464-9F38-BC71-DF65-78C69F44A1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Freeform 78">
              <a:extLst>
                <a:ext uri="{FF2B5EF4-FFF2-40B4-BE49-F238E27FC236}">
                  <a16:creationId xmlns:a16="http://schemas.microsoft.com/office/drawing/2014/main" id="{5781A51A-467E-29DF-5D4C-A8B357640B05}"/>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59" name="Freeform 1">
            <a:extLst>
              <a:ext uri="{FF2B5EF4-FFF2-40B4-BE49-F238E27FC236}">
                <a16:creationId xmlns:a16="http://schemas.microsoft.com/office/drawing/2014/main" id="{5577DD92-23EF-9A8A-983D-B9DF4EDF1F04}"/>
              </a:ext>
            </a:extLst>
          </p:cNvPr>
          <p:cNvSpPr/>
          <p:nvPr/>
        </p:nvSpPr>
        <p:spPr>
          <a:xfrm>
            <a:off x="8526441" y="3561018"/>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00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0" name="AutoShape 21">
            <a:extLst>
              <a:ext uri="{FF2B5EF4-FFF2-40B4-BE49-F238E27FC236}">
                <a16:creationId xmlns:a16="http://schemas.microsoft.com/office/drawing/2014/main" id="{ADBA29A3-42F1-A62B-AA3F-723A70BDE281}"/>
              </a:ext>
            </a:extLst>
          </p:cNvPr>
          <p:cNvSpPr>
            <a:spLocks/>
          </p:cNvSpPr>
          <p:nvPr/>
        </p:nvSpPr>
        <p:spPr bwMode="auto">
          <a:xfrm flipH="1" flipV="1">
            <a:off x="8407168" y="3957467"/>
            <a:ext cx="99857" cy="161739"/>
          </a:xfrm>
          <a:prstGeom prst="rightBrace">
            <a:avLst>
              <a:gd name="adj1" fmla="val 2039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61" name="Line 19">
            <a:extLst>
              <a:ext uri="{FF2B5EF4-FFF2-40B4-BE49-F238E27FC236}">
                <a16:creationId xmlns:a16="http://schemas.microsoft.com/office/drawing/2014/main" id="{F8772A47-0E5E-DDF3-B618-2821FDBA2227}"/>
              </a:ext>
            </a:extLst>
          </p:cNvPr>
          <p:cNvSpPr>
            <a:spLocks noChangeShapeType="1"/>
          </p:cNvSpPr>
          <p:nvPr/>
        </p:nvSpPr>
        <p:spPr bwMode="auto">
          <a:xfrm>
            <a:off x="8542622" y="3228721"/>
            <a:ext cx="1684338" cy="390525"/>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2" name="Freeform 1">
            <a:extLst>
              <a:ext uri="{FF2B5EF4-FFF2-40B4-BE49-F238E27FC236}">
                <a16:creationId xmlns:a16="http://schemas.microsoft.com/office/drawing/2014/main" id="{9FEF1D93-602A-88DE-22D8-8B08DFE68C8F}"/>
              </a:ext>
            </a:extLst>
          </p:cNvPr>
          <p:cNvSpPr/>
          <p:nvPr/>
        </p:nvSpPr>
        <p:spPr>
          <a:xfrm>
            <a:off x="8515554" y="3756960"/>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3" name="Line 19">
            <a:extLst>
              <a:ext uri="{FF2B5EF4-FFF2-40B4-BE49-F238E27FC236}">
                <a16:creationId xmlns:a16="http://schemas.microsoft.com/office/drawing/2014/main" id="{2D973FFB-5366-2867-F8DE-9A7570070A0E}"/>
              </a:ext>
            </a:extLst>
          </p:cNvPr>
          <p:cNvSpPr>
            <a:spLocks noChangeShapeType="1"/>
          </p:cNvSpPr>
          <p:nvPr/>
        </p:nvSpPr>
        <p:spPr bwMode="auto">
          <a:xfrm>
            <a:off x="8531734" y="3294037"/>
            <a:ext cx="1684338" cy="390525"/>
          </a:xfrm>
          <a:prstGeom prst="line">
            <a:avLst/>
          </a:prstGeom>
          <a:noFill/>
          <a:ln w="9525">
            <a:solidFill>
              <a:srgbClr val="00B05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64" name="Freeform 1">
            <a:extLst>
              <a:ext uri="{FF2B5EF4-FFF2-40B4-BE49-F238E27FC236}">
                <a16:creationId xmlns:a16="http://schemas.microsoft.com/office/drawing/2014/main" id="{ACAA3A50-53FB-1122-4F15-BA69BA757556}"/>
              </a:ext>
            </a:extLst>
          </p:cNvPr>
          <p:cNvSpPr/>
          <p:nvPr/>
        </p:nvSpPr>
        <p:spPr>
          <a:xfrm>
            <a:off x="8515552" y="3952899"/>
            <a:ext cx="1700270" cy="558188"/>
          </a:xfrm>
          <a:custGeom>
            <a:avLst/>
            <a:gdLst>
              <a:gd name="connsiteX0" fmla="*/ 0 w 1700270"/>
              <a:gd name="connsiteY0" fmla="*/ 389262 h 543498"/>
              <a:gd name="connsiteX1" fmla="*/ 1700270 w 1700270"/>
              <a:gd name="connsiteY1" fmla="*/ 0 h 543498"/>
              <a:gd name="connsiteX2" fmla="*/ 1696598 w 1700270"/>
              <a:gd name="connsiteY2" fmla="*/ 176269 h 543498"/>
              <a:gd name="connsiteX3" fmla="*/ 0 w 1700270"/>
              <a:gd name="connsiteY3" fmla="*/ 543498 h 543498"/>
              <a:gd name="connsiteX4" fmla="*/ 0 w 1700270"/>
              <a:gd name="connsiteY4" fmla="*/ 389262 h 543498"/>
              <a:gd name="connsiteX0" fmla="*/ 0 w 1700270"/>
              <a:gd name="connsiteY0" fmla="*/ 389262 h 558188"/>
              <a:gd name="connsiteX1" fmla="*/ 1700270 w 1700270"/>
              <a:gd name="connsiteY1" fmla="*/ 0 h 558188"/>
              <a:gd name="connsiteX2" fmla="*/ 1696598 w 1700270"/>
              <a:gd name="connsiteY2" fmla="*/ 176269 h 558188"/>
              <a:gd name="connsiteX3" fmla="*/ 7344 w 1700270"/>
              <a:gd name="connsiteY3" fmla="*/ 558188 h 558188"/>
              <a:gd name="connsiteX4" fmla="*/ 0 w 1700270"/>
              <a:gd name="connsiteY4" fmla="*/ 389262 h 558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0270" h="558188">
                <a:moveTo>
                  <a:pt x="0" y="389262"/>
                </a:moveTo>
                <a:lnTo>
                  <a:pt x="1700270" y="0"/>
                </a:lnTo>
                <a:lnTo>
                  <a:pt x="1696598" y="176269"/>
                </a:lnTo>
                <a:lnTo>
                  <a:pt x="7344" y="558188"/>
                </a:lnTo>
                <a:lnTo>
                  <a:pt x="0" y="389262"/>
                </a:lnTo>
                <a:close/>
              </a:path>
            </a:pathLst>
          </a:cu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5" name="TextBox 28">
            <a:extLst>
              <a:ext uri="{FF2B5EF4-FFF2-40B4-BE49-F238E27FC236}">
                <a16:creationId xmlns:a16="http://schemas.microsoft.com/office/drawing/2014/main" id="{C07B382B-E7FC-5830-DA5F-71C764B9BFFA}"/>
              </a:ext>
            </a:extLst>
          </p:cNvPr>
          <p:cNvSpPr txBox="1"/>
          <p:nvPr/>
        </p:nvSpPr>
        <p:spPr>
          <a:xfrm>
            <a:off x="587831"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286172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6E7F-5D0E-66CD-F848-F10A1A7617DB}"/>
              </a:ext>
            </a:extLst>
          </p:cNvPr>
          <p:cNvSpPr>
            <a:spLocks noGrp="1"/>
          </p:cNvSpPr>
          <p:nvPr>
            <p:ph type="title"/>
          </p:nvPr>
        </p:nvSpPr>
        <p:spPr/>
        <p:txBody>
          <a:bodyPr/>
          <a:lstStyle/>
          <a:p>
            <a:r>
              <a:rPr lang="en-IN" dirty="0"/>
              <a:t>Pipelining</a:t>
            </a:r>
          </a:p>
        </p:txBody>
      </p:sp>
      <p:sp>
        <p:nvSpPr>
          <p:cNvPr id="3" name="Content Placeholder 2">
            <a:extLst>
              <a:ext uri="{FF2B5EF4-FFF2-40B4-BE49-F238E27FC236}">
                <a16:creationId xmlns:a16="http://schemas.microsoft.com/office/drawing/2014/main" id="{58216CE6-5EA2-DB62-2ED7-13061016E66F}"/>
              </a:ext>
            </a:extLst>
          </p:cNvPr>
          <p:cNvSpPr>
            <a:spLocks noGrp="1"/>
          </p:cNvSpPr>
          <p:nvPr>
            <p:ph idx="1"/>
          </p:nvPr>
        </p:nvSpPr>
        <p:spPr/>
        <p:txBody>
          <a:bodyPr>
            <a:normAutofit fontScale="62500" lnSpcReduction="20000"/>
          </a:bodyPr>
          <a:lstStyle/>
          <a:p>
            <a:r>
              <a:rPr lang="en-US" dirty="0"/>
              <a:t>transmission delay for the first request: 1 </a:t>
            </a:r>
            <a:r>
              <a:rPr lang="en-US" dirty="0" err="1"/>
              <a:t>ms</a:t>
            </a:r>
            <a:r>
              <a:rPr lang="en-US" dirty="0"/>
              <a:t> * 3 = 3ms</a:t>
            </a:r>
            <a:endParaRPr lang="en-US" dirty="0">
              <a:effectLst/>
            </a:endParaRPr>
          </a:p>
          <a:p>
            <a:r>
              <a:rPr lang="en-US" dirty="0"/>
              <a:t>transmission delay for the first response: 100 </a:t>
            </a:r>
            <a:r>
              <a:rPr lang="en-US" dirty="0" err="1"/>
              <a:t>ms</a:t>
            </a:r>
            <a:r>
              <a:rPr lang="en-US" dirty="0"/>
              <a:t> * 3 = 300ms</a:t>
            </a:r>
            <a:endParaRPr lang="en-US" dirty="0">
              <a:effectLst/>
            </a:endParaRPr>
          </a:p>
          <a:p>
            <a:r>
              <a:rPr lang="en-US" dirty="0"/>
              <a:t>Establishing the connection: 100 </a:t>
            </a:r>
            <a:r>
              <a:rPr lang="en-US" dirty="0" err="1"/>
              <a:t>ms</a:t>
            </a:r>
            <a:endParaRPr lang="en-US" dirty="0">
              <a:effectLst/>
            </a:endParaRPr>
          </a:p>
          <a:p>
            <a:r>
              <a:rPr lang="en-US" dirty="0"/>
              <a:t>First response time after connection setup</a:t>
            </a:r>
            <a:endParaRPr lang="en-US" dirty="0">
              <a:effectLst/>
            </a:endParaRPr>
          </a:p>
          <a:p>
            <a:pPr lvl="1"/>
            <a:r>
              <a:rPr lang="en-US" dirty="0"/>
              <a:t>transmission delay of the first request + RTT (delay between request and response) + transmission delay of the first response</a:t>
            </a:r>
            <a:endParaRPr lang="en-US" dirty="0">
              <a:effectLst/>
            </a:endParaRPr>
          </a:p>
          <a:p>
            <a:pPr lvl="1"/>
            <a:r>
              <a:rPr lang="en-US" dirty="0"/>
              <a:t>3 </a:t>
            </a:r>
            <a:r>
              <a:rPr lang="en-US" dirty="0" err="1"/>
              <a:t>ms</a:t>
            </a:r>
            <a:r>
              <a:rPr lang="en-US" dirty="0"/>
              <a:t> + 100 </a:t>
            </a:r>
            <a:r>
              <a:rPr lang="en-US" dirty="0" err="1"/>
              <a:t>ms</a:t>
            </a:r>
            <a:r>
              <a:rPr lang="en-US" dirty="0"/>
              <a:t> + 300 </a:t>
            </a:r>
            <a:r>
              <a:rPr lang="en-US" dirty="0" err="1"/>
              <a:t>ms</a:t>
            </a:r>
            <a:r>
              <a:rPr lang="en-US" dirty="0"/>
              <a:t> = 403 </a:t>
            </a:r>
            <a:r>
              <a:rPr lang="en-US" dirty="0" err="1"/>
              <a:t>ms</a:t>
            </a:r>
            <a:endParaRPr lang="en-US" dirty="0">
              <a:effectLst/>
            </a:endParaRPr>
          </a:p>
          <a:p>
            <a:r>
              <a:rPr lang="en-US" dirty="0"/>
              <a:t>Therefore, the first request will arrive after = connection time + 403 = 503 </a:t>
            </a:r>
            <a:r>
              <a:rPr lang="en-US" dirty="0" err="1"/>
              <a:t>ms</a:t>
            </a:r>
            <a:endParaRPr lang="en-US" dirty="0">
              <a:effectLst/>
            </a:endParaRPr>
          </a:p>
          <a:p>
            <a:r>
              <a:rPr lang="en-US" dirty="0"/>
              <a:t>The second response will arrive just after receiving the first response (the client and server send back-to-back requests and responses)</a:t>
            </a:r>
            <a:endParaRPr lang="en-US" dirty="0">
              <a:effectLst/>
            </a:endParaRPr>
          </a:p>
          <a:p>
            <a:r>
              <a:rPr lang="en-US" dirty="0"/>
              <a:t>The second response will arrive at</a:t>
            </a:r>
          </a:p>
          <a:p>
            <a:pPr lvl="1"/>
            <a:r>
              <a:rPr lang="en-US" dirty="0"/>
              <a:t>arrival of the first response + transmission time of the second response from the neighboring gateway of the client  = 503 + 100 = 603 </a:t>
            </a:r>
            <a:r>
              <a:rPr lang="en-US" dirty="0" err="1"/>
              <a:t>ms</a:t>
            </a:r>
            <a:endParaRPr lang="en-US" dirty="0"/>
          </a:p>
          <a:p>
            <a:pPr lvl="1"/>
            <a:r>
              <a:rPr lang="en-US" dirty="0"/>
              <a:t>Notice that the second response will already be at the preceding gateway of the client when the client is about to receive the first response</a:t>
            </a:r>
            <a:endParaRPr lang="en-US" dirty="0">
              <a:effectLst/>
            </a:endParaRPr>
          </a:p>
          <a:p>
            <a:r>
              <a:rPr lang="en-US" dirty="0"/>
              <a:t>Subsequent responses will arrive every 100 </a:t>
            </a:r>
            <a:r>
              <a:rPr lang="en-US" dirty="0" err="1"/>
              <a:t>ms</a:t>
            </a:r>
            <a:r>
              <a:rPr lang="en-US" dirty="0"/>
              <a:t> </a:t>
            </a:r>
            <a:endParaRPr lang="en-US" dirty="0">
              <a:effectLst/>
            </a:endParaRPr>
          </a:p>
          <a:p>
            <a:r>
              <a:rPr lang="en-US" dirty="0"/>
              <a:t>The 10th response will arrive after: 100 + 3 + 100 + 300 + (100 * 9) = 1403 </a:t>
            </a:r>
            <a:r>
              <a:rPr lang="en-US" dirty="0" err="1"/>
              <a:t>ms</a:t>
            </a:r>
            <a:r>
              <a:rPr lang="en-US" dirty="0"/>
              <a:t> </a:t>
            </a:r>
            <a:endParaRPr lang="en-US" dirty="0">
              <a:effectLst/>
            </a:endParaRPr>
          </a:p>
          <a:p>
            <a:endParaRPr lang="en-IN" dirty="0"/>
          </a:p>
        </p:txBody>
      </p:sp>
    </p:spTree>
    <p:extLst>
      <p:ext uri="{BB962C8B-B14F-4D97-AF65-F5344CB8AC3E}">
        <p14:creationId xmlns:p14="http://schemas.microsoft.com/office/powerpoint/2010/main" val="1893664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C781C-BD6B-3D78-6E94-630CDBDAAFF7}"/>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EABB61EC-A648-341C-12CF-BD8636957A38}"/>
              </a:ext>
            </a:extLst>
          </p:cNvPr>
          <p:cNvSpPr>
            <a:spLocks noGrp="1"/>
          </p:cNvSpPr>
          <p:nvPr>
            <p:ph idx="1"/>
          </p:nvPr>
        </p:nvSpPr>
        <p:spPr/>
        <p:txBody>
          <a:bodyPr/>
          <a:lstStyle/>
          <a:p>
            <a:r>
              <a:rPr lang="en-IN" dirty="0"/>
              <a:t>Chapter 2.2 from Kurose and Ross</a:t>
            </a:r>
          </a:p>
          <a:p>
            <a:endParaRPr lang="en-IN" dirty="0"/>
          </a:p>
        </p:txBody>
      </p:sp>
    </p:spTree>
    <p:extLst>
      <p:ext uri="{BB962C8B-B14F-4D97-AF65-F5344CB8AC3E}">
        <p14:creationId xmlns:p14="http://schemas.microsoft.com/office/powerpoint/2010/main" val="20258334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E05F4-7A04-23E6-197B-E77F560A8D5D}"/>
              </a:ext>
            </a:extLst>
          </p:cNvPr>
          <p:cNvSpPr>
            <a:spLocks noGrp="1"/>
          </p:cNvSpPr>
          <p:nvPr>
            <p:ph type="title"/>
          </p:nvPr>
        </p:nvSpPr>
        <p:spPr/>
        <p:txBody>
          <a:bodyPr/>
          <a:lstStyle/>
          <a:p>
            <a:r>
              <a:rPr lang="en-IN" dirty="0"/>
              <a:t>HTTP</a:t>
            </a:r>
          </a:p>
        </p:txBody>
      </p:sp>
      <p:sp>
        <p:nvSpPr>
          <p:cNvPr id="3" name="Content Placeholder 2">
            <a:extLst>
              <a:ext uri="{FF2B5EF4-FFF2-40B4-BE49-F238E27FC236}">
                <a16:creationId xmlns:a16="http://schemas.microsoft.com/office/drawing/2014/main" id="{46611643-738F-6765-86C1-743F47BF8D24}"/>
              </a:ext>
            </a:extLst>
          </p:cNvPr>
          <p:cNvSpPr>
            <a:spLocks noGrp="1"/>
          </p:cNvSpPr>
          <p:nvPr>
            <p:ph idx="1"/>
          </p:nvPr>
        </p:nvSpPr>
        <p:spPr/>
        <p:txBody>
          <a:bodyPr/>
          <a:lstStyle/>
          <a:p>
            <a:r>
              <a:rPr lang="en-US" dirty="0"/>
              <a:t>HTTP 1.0 uses non-persistent connections by default.</a:t>
            </a:r>
            <a:endParaRPr lang="en-US" dirty="0">
              <a:effectLst/>
            </a:endParaRPr>
          </a:p>
          <a:p>
            <a:r>
              <a:rPr lang="en-US" dirty="0"/>
              <a:t>HTTP 1.1 uses persistent connection by default.</a:t>
            </a:r>
            <a:endParaRPr lang="en-US" dirty="0">
              <a:effectLst/>
            </a:endParaRPr>
          </a:p>
          <a:p>
            <a:r>
              <a:rPr lang="en-US" dirty="0"/>
              <a:t>The future versions HTTP/2, HTTP/3 only use persistent connections.  </a:t>
            </a:r>
            <a:endParaRPr lang="en-US" dirty="0">
              <a:effectLst/>
            </a:endParaRPr>
          </a:p>
        </p:txBody>
      </p:sp>
    </p:spTree>
    <p:extLst>
      <p:ext uri="{BB962C8B-B14F-4D97-AF65-F5344CB8AC3E}">
        <p14:creationId xmlns:p14="http://schemas.microsoft.com/office/powerpoint/2010/main" val="30590684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52897-B498-3D11-A7CA-CACBA38E45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012B69-A1FB-225D-DCF5-265439EFBA6D}"/>
              </a:ext>
            </a:extLst>
          </p:cNvPr>
          <p:cNvSpPr>
            <a:spLocks noGrp="1"/>
          </p:cNvSpPr>
          <p:nvPr>
            <p:ph type="title"/>
          </p:nvPr>
        </p:nvSpPr>
        <p:spPr/>
        <p:txBody>
          <a:bodyPr/>
          <a:lstStyle/>
          <a:p>
            <a:r>
              <a:rPr lang="en-US" dirty="0"/>
              <a:t>The issues with the persistent connections?</a:t>
            </a:r>
            <a:endParaRPr lang="en-IN" dirty="0"/>
          </a:p>
        </p:txBody>
      </p:sp>
      <p:sp>
        <p:nvSpPr>
          <p:cNvPr id="3" name="Content Placeholder 2">
            <a:extLst>
              <a:ext uri="{FF2B5EF4-FFF2-40B4-BE49-F238E27FC236}">
                <a16:creationId xmlns:a16="http://schemas.microsoft.com/office/drawing/2014/main" id="{403141BF-12E5-4141-3176-5CA94F22F129}"/>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2792207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D0230-E5CF-5F02-2A7E-ABDBF8566A56}"/>
              </a:ext>
            </a:extLst>
          </p:cNvPr>
          <p:cNvSpPr>
            <a:spLocks noGrp="1"/>
          </p:cNvSpPr>
          <p:nvPr>
            <p:ph type="title"/>
          </p:nvPr>
        </p:nvSpPr>
        <p:spPr/>
        <p:txBody>
          <a:bodyPr/>
          <a:lstStyle/>
          <a:p>
            <a:r>
              <a:rPr lang="en-US" dirty="0"/>
              <a:t>The issues with the persistent connections?</a:t>
            </a:r>
            <a:endParaRPr lang="en-IN" dirty="0"/>
          </a:p>
        </p:txBody>
      </p:sp>
      <p:sp>
        <p:nvSpPr>
          <p:cNvPr id="3" name="Content Placeholder 2">
            <a:extLst>
              <a:ext uri="{FF2B5EF4-FFF2-40B4-BE49-F238E27FC236}">
                <a16:creationId xmlns:a16="http://schemas.microsoft.com/office/drawing/2014/main" id="{60573DF0-ECF5-5BEE-599A-BDFADC081534}"/>
              </a:ext>
            </a:extLst>
          </p:cNvPr>
          <p:cNvSpPr>
            <a:spLocks noGrp="1"/>
          </p:cNvSpPr>
          <p:nvPr>
            <p:ph idx="1"/>
          </p:nvPr>
        </p:nvSpPr>
        <p:spPr/>
        <p:txBody>
          <a:bodyPr/>
          <a:lstStyle/>
          <a:p>
            <a:r>
              <a:rPr lang="en-US" dirty="0"/>
              <a:t>The idle client can hold server resources.</a:t>
            </a:r>
            <a:endParaRPr lang="en-IN" dirty="0"/>
          </a:p>
        </p:txBody>
      </p:sp>
    </p:spTree>
    <p:extLst>
      <p:ext uri="{BB962C8B-B14F-4D97-AF65-F5344CB8AC3E}">
        <p14:creationId xmlns:p14="http://schemas.microsoft.com/office/powerpoint/2010/main" val="37936736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A94D4-11C9-59CE-A180-369478F7AA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7351F9-F97F-4E86-B769-A5115205EE10}"/>
              </a:ext>
            </a:extLst>
          </p:cNvPr>
          <p:cNvSpPr>
            <a:spLocks noGrp="1"/>
          </p:cNvSpPr>
          <p:nvPr>
            <p:ph type="title"/>
          </p:nvPr>
        </p:nvSpPr>
        <p:spPr/>
        <p:txBody>
          <a:bodyPr/>
          <a:lstStyle/>
          <a:p>
            <a:r>
              <a:rPr lang="en-US" dirty="0"/>
              <a:t>The issues with the persistent connections?</a:t>
            </a:r>
            <a:endParaRPr lang="en-IN" dirty="0"/>
          </a:p>
        </p:txBody>
      </p:sp>
      <p:sp>
        <p:nvSpPr>
          <p:cNvPr id="3" name="Content Placeholder 2">
            <a:extLst>
              <a:ext uri="{FF2B5EF4-FFF2-40B4-BE49-F238E27FC236}">
                <a16:creationId xmlns:a16="http://schemas.microsoft.com/office/drawing/2014/main" id="{6578DC31-8294-849E-6E9C-F8135F6A5CEE}"/>
              </a:ext>
            </a:extLst>
          </p:cNvPr>
          <p:cNvSpPr>
            <a:spLocks noGrp="1"/>
          </p:cNvSpPr>
          <p:nvPr>
            <p:ph idx="1"/>
          </p:nvPr>
        </p:nvSpPr>
        <p:spPr/>
        <p:txBody>
          <a:bodyPr/>
          <a:lstStyle/>
          <a:p>
            <a:r>
              <a:rPr lang="en-US" dirty="0"/>
              <a:t>The idle client can hold server resources.</a:t>
            </a:r>
          </a:p>
          <a:p>
            <a:pPr lvl="1"/>
            <a:r>
              <a:rPr lang="en-US" dirty="0"/>
              <a:t>The HTTP server closes the connection if it’s not used for some time.</a:t>
            </a:r>
          </a:p>
          <a:p>
            <a:pPr lvl="1"/>
            <a:endParaRPr lang="en-US" dirty="0"/>
          </a:p>
          <a:p>
            <a:r>
              <a:rPr lang="en-US" dirty="0"/>
              <a:t>Head-of-line (HOL) blocking: One large object delays smaller ones</a:t>
            </a:r>
            <a:endParaRPr lang="en-IN" dirty="0"/>
          </a:p>
        </p:txBody>
      </p:sp>
    </p:spTree>
    <p:extLst>
      <p:ext uri="{BB962C8B-B14F-4D97-AF65-F5344CB8AC3E}">
        <p14:creationId xmlns:p14="http://schemas.microsoft.com/office/powerpoint/2010/main" val="30575884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F3C56-3FBA-249A-A7DC-22B5D9DAA467}"/>
              </a:ext>
            </a:extLst>
          </p:cNvPr>
          <p:cNvSpPr>
            <a:spLocks noGrp="1"/>
          </p:cNvSpPr>
          <p:nvPr>
            <p:ph type="title"/>
          </p:nvPr>
        </p:nvSpPr>
        <p:spPr/>
        <p:txBody>
          <a:bodyPr/>
          <a:lstStyle/>
          <a:p>
            <a:r>
              <a:rPr lang="en-IN" dirty="0"/>
              <a:t>HOL blocking</a:t>
            </a:r>
          </a:p>
        </p:txBody>
      </p:sp>
      <p:sp>
        <p:nvSpPr>
          <p:cNvPr id="3" name="Content Placeholder 2">
            <a:extLst>
              <a:ext uri="{FF2B5EF4-FFF2-40B4-BE49-F238E27FC236}">
                <a16:creationId xmlns:a16="http://schemas.microsoft.com/office/drawing/2014/main" id="{58D0903A-4995-71D3-E050-6919BC6C4903}"/>
              </a:ext>
            </a:extLst>
          </p:cNvPr>
          <p:cNvSpPr>
            <a:spLocks noGrp="1"/>
          </p:cNvSpPr>
          <p:nvPr>
            <p:ph idx="1"/>
          </p:nvPr>
        </p:nvSpPr>
        <p:spPr/>
        <p:txBody>
          <a:bodyPr/>
          <a:lstStyle/>
          <a:p>
            <a:endParaRPr lang="en-IN" dirty="0"/>
          </a:p>
        </p:txBody>
      </p:sp>
      <p:sp>
        <p:nvSpPr>
          <p:cNvPr id="4" name="Text Box 5">
            <a:extLst>
              <a:ext uri="{FF2B5EF4-FFF2-40B4-BE49-F238E27FC236}">
                <a16:creationId xmlns:a16="http://schemas.microsoft.com/office/drawing/2014/main" id="{5CB906F8-DF7D-33E3-CF59-1468864DD823}"/>
              </a:ext>
            </a:extLst>
          </p:cNvPr>
          <p:cNvSpPr txBox="1">
            <a:spLocks noChangeArrowheads="1"/>
          </p:cNvSpPr>
          <p:nvPr/>
        </p:nvSpPr>
        <p:spPr bwMode="auto">
          <a:xfrm>
            <a:off x="2900584" y="2902508"/>
            <a:ext cx="7778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client</a:t>
            </a:r>
          </a:p>
        </p:txBody>
      </p:sp>
      <p:grpSp>
        <p:nvGrpSpPr>
          <p:cNvPr id="5" name="Group 34">
            <a:extLst>
              <a:ext uri="{FF2B5EF4-FFF2-40B4-BE49-F238E27FC236}">
                <a16:creationId xmlns:a16="http://schemas.microsoft.com/office/drawing/2014/main" id="{DC99DF4D-54D7-1072-CADF-D56C015C6C5F}"/>
              </a:ext>
            </a:extLst>
          </p:cNvPr>
          <p:cNvGrpSpPr>
            <a:grpSpLocks/>
          </p:cNvGrpSpPr>
          <p:nvPr/>
        </p:nvGrpSpPr>
        <p:grpSpPr bwMode="auto">
          <a:xfrm>
            <a:off x="7234967" y="2262203"/>
            <a:ext cx="422275" cy="685800"/>
            <a:chOff x="4140" y="429"/>
            <a:chExt cx="1425" cy="2396"/>
          </a:xfrm>
        </p:grpSpPr>
        <p:sp>
          <p:nvSpPr>
            <p:cNvPr id="6" name="Freeform 35">
              <a:extLst>
                <a:ext uri="{FF2B5EF4-FFF2-40B4-BE49-F238E27FC236}">
                  <a16:creationId xmlns:a16="http://schemas.microsoft.com/office/drawing/2014/main" id="{6F3AD79B-3440-F516-599E-33A6AB9206B3}"/>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Rectangle 36">
              <a:extLst>
                <a:ext uri="{FF2B5EF4-FFF2-40B4-BE49-F238E27FC236}">
                  <a16:creationId xmlns:a16="http://schemas.microsoft.com/office/drawing/2014/main" id="{E342131A-3940-B9EE-C3D1-30537507BF88}"/>
                </a:ext>
              </a:extLst>
            </p:cNvPr>
            <p:cNvSpPr>
              <a:spLocks noChangeArrowheads="1"/>
            </p:cNvSpPr>
            <p:nvPr/>
          </p:nvSpPr>
          <p:spPr bwMode="auto">
            <a:xfrm>
              <a:off x="4204" y="429"/>
              <a:ext cx="1050" cy="2285"/>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8" name="Freeform 37">
              <a:extLst>
                <a:ext uri="{FF2B5EF4-FFF2-40B4-BE49-F238E27FC236}">
                  <a16:creationId xmlns:a16="http://schemas.microsoft.com/office/drawing/2014/main" id="{7139C371-0336-F8A8-55C0-BE11933C3E16}"/>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Freeform 38">
              <a:extLst>
                <a:ext uri="{FF2B5EF4-FFF2-40B4-BE49-F238E27FC236}">
                  <a16:creationId xmlns:a16="http://schemas.microsoft.com/office/drawing/2014/main" id="{F8C5401C-AAFE-AD47-6C55-86CEA8E9CBE5}"/>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Rectangle 39">
              <a:extLst>
                <a:ext uri="{FF2B5EF4-FFF2-40B4-BE49-F238E27FC236}">
                  <a16:creationId xmlns:a16="http://schemas.microsoft.com/office/drawing/2014/main" id="{64278DF0-EF80-C9D7-678E-9BAE2052BA8F}"/>
                </a:ext>
              </a:extLst>
            </p:cNvPr>
            <p:cNvSpPr>
              <a:spLocks noChangeArrowheads="1"/>
            </p:cNvSpPr>
            <p:nvPr/>
          </p:nvSpPr>
          <p:spPr bwMode="auto">
            <a:xfrm>
              <a:off x="4210" y="695"/>
              <a:ext cx="600"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11" name="Group 40">
              <a:extLst>
                <a:ext uri="{FF2B5EF4-FFF2-40B4-BE49-F238E27FC236}">
                  <a16:creationId xmlns:a16="http://schemas.microsoft.com/office/drawing/2014/main" id="{715C5AB0-816E-D7EF-6561-644A15EBDCA1}"/>
                </a:ext>
              </a:extLst>
            </p:cNvPr>
            <p:cNvGrpSpPr>
              <a:grpSpLocks/>
            </p:cNvGrpSpPr>
            <p:nvPr/>
          </p:nvGrpSpPr>
          <p:grpSpPr bwMode="auto">
            <a:xfrm>
              <a:off x="4749" y="668"/>
              <a:ext cx="581" cy="145"/>
              <a:chOff x="614" y="2568"/>
              <a:chExt cx="725" cy="139"/>
            </a:xfrm>
          </p:grpSpPr>
          <p:sp>
            <p:nvSpPr>
              <p:cNvPr id="36" name="AutoShape 41">
                <a:extLst>
                  <a:ext uri="{FF2B5EF4-FFF2-40B4-BE49-F238E27FC236}">
                    <a16:creationId xmlns:a16="http://schemas.microsoft.com/office/drawing/2014/main" id="{A6F60B91-D08A-1C00-4653-FD7C15188913}"/>
                  </a:ext>
                </a:extLst>
              </p:cNvPr>
              <p:cNvSpPr>
                <a:spLocks noChangeArrowheads="1"/>
              </p:cNvSpPr>
              <p:nvPr/>
            </p:nvSpPr>
            <p:spPr bwMode="auto">
              <a:xfrm>
                <a:off x="616" y="2568"/>
                <a:ext cx="722"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7" name="AutoShape 42">
                <a:extLst>
                  <a:ext uri="{FF2B5EF4-FFF2-40B4-BE49-F238E27FC236}">
                    <a16:creationId xmlns:a16="http://schemas.microsoft.com/office/drawing/2014/main" id="{F7058343-C728-3E8E-1017-0581B65C7319}"/>
                  </a:ext>
                </a:extLst>
              </p:cNvPr>
              <p:cNvSpPr>
                <a:spLocks noChangeArrowheads="1"/>
              </p:cNvSpPr>
              <p:nvPr/>
            </p:nvSpPr>
            <p:spPr bwMode="auto">
              <a:xfrm>
                <a:off x="630" y="2583"/>
                <a:ext cx="689"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12" name="Rectangle 43">
              <a:extLst>
                <a:ext uri="{FF2B5EF4-FFF2-40B4-BE49-F238E27FC236}">
                  <a16:creationId xmlns:a16="http://schemas.microsoft.com/office/drawing/2014/main" id="{BBA0B578-E794-3ADE-6746-8E4BCF1A50EF}"/>
                </a:ext>
              </a:extLst>
            </p:cNvPr>
            <p:cNvSpPr>
              <a:spLocks noChangeArrowheads="1"/>
            </p:cNvSpPr>
            <p:nvPr/>
          </p:nvSpPr>
          <p:spPr bwMode="auto">
            <a:xfrm>
              <a:off x="4226" y="1017"/>
              <a:ext cx="595"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13" name="Group 44">
              <a:extLst>
                <a:ext uri="{FF2B5EF4-FFF2-40B4-BE49-F238E27FC236}">
                  <a16:creationId xmlns:a16="http://schemas.microsoft.com/office/drawing/2014/main" id="{51848A12-A658-5363-226C-7893A32815DD}"/>
                </a:ext>
              </a:extLst>
            </p:cNvPr>
            <p:cNvGrpSpPr>
              <a:grpSpLocks/>
            </p:cNvGrpSpPr>
            <p:nvPr/>
          </p:nvGrpSpPr>
          <p:grpSpPr bwMode="auto">
            <a:xfrm>
              <a:off x="4747" y="994"/>
              <a:ext cx="581" cy="134"/>
              <a:chOff x="614" y="2568"/>
              <a:chExt cx="725" cy="139"/>
            </a:xfrm>
          </p:grpSpPr>
          <p:sp>
            <p:nvSpPr>
              <p:cNvPr id="34" name="AutoShape 45">
                <a:extLst>
                  <a:ext uri="{FF2B5EF4-FFF2-40B4-BE49-F238E27FC236}">
                    <a16:creationId xmlns:a16="http://schemas.microsoft.com/office/drawing/2014/main" id="{C11A83A4-20FA-18E7-9929-4F6ACF7D970D}"/>
                  </a:ext>
                </a:extLst>
              </p:cNvPr>
              <p:cNvSpPr>
                <a:spLocks noChangeArrowheads="1"/>
              </p:cNvSpPr>
              <p:nvPr/>
            </p:nvSpPr>
            <p:spPr bwMode="auto">
              <a:xfrm>
                <a:off x="612" y="2569"/>
                <a:ext cx="729"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5" name="AutoShape 46">
                <a:extLst>
                  <a:ext uri="{FF2B5EF4-FFF2-40B4-BE49-F238E27FC236}">
                    <a16:creationId xmlns:a16="http://schemas.microsoft.com/office/drawing/2014/main" id="{0D7A73B8-0A26-62A9-F728-2049A5342BE5}"/>
                  </a:ext>
                </a:extLst>
              </p:cNvPr>
              <p:cNvSpPr>
                <a:spLocks noChangeArrowheads="1"/>
              </p:cNvSpPr>
              <p:nvPr/>
            </p:nvSpPr>
            <p:spPr bwMode="auto">
              <a:xfrm>
                <a:off x="625" y="2586"/>
                <a:ext cx="695"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14" name="Rectangle 47">
              <a:extLst>
                <a:ext uri="{FF2B5EF4-FFF2-40B4-BE49-F238E27FC236}">
                  <a16:creationId xmlns:a16="http://schemas.microsoft.com/office/drawing/2014/main" id="{101A6020-4D34-79A1-9983-E9B7C8E9F9FB}"/>
                </a:ext>
              </a:extLst>
            </p:cNvPr>
            <p:cNvSpPr>
              <a:spLocks noChangeArrowheads="1"/>
            </p:cNvSpPr>
            <p:nvPr/>
          </p:nvSpPr>
          <p:spPr bwMode="auto">
            <a:xfrm>
              <a:off x="4215" y="1355"/>
              <a:ext cx="600"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5" name="Rectangle 48">
              <a:extLst>
                <a:ext uri="{FF2B5EF4-FFF2-40B4-BE49-F238E27FC236}">
                  <a16:creationId xmlns:a16="http://schemas.microsoft.com/office/drawing/2014/main" id="{228C1F84-B2DE-C474-0DB7-CCAE1EC7E50D}"/>
                </a:ext>
              </a:extLst>
            </p:cNvPr>
            <p:cNvSpPr>
              <a:spLocks noChangeArrowheads="1"/>
            </p:cNvSpPr>
            <p:nvPr/>
          </p:nvSpPr>
          <p:spPr bwMode="auto">
            <a:xfrm>
              <a:off x="4226" y="1655"/>
              <a:ext cx="600"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16" name="Group 49">
              <a:extLst>
                <a:ext uri="{FF2B5EF4-FFF2-40B4-BE49-F238E27FC236}">
                  <a16:creationId xmlns:a16="http://schemas.microsoft.com/office/drawing/2014/main" id="{7C0EF34C-6F16-ABF0-7CA7-2CE01F7488F1}"/>
                </a:ext>
              </a:extLst>
            </p:cNvPr>
            <p:cNvGrpSpPr>
              <a:grpSpLocks/>
            </p:cNvGrpSpPr>
            <p:nvPr/>
          </p:nvGrpSpPr>
          <p:grpSpPr bwMode="auto">
            <a:xfrm>
              <a:off x="4735" y="1627"/>
              <a:ext cx="582" cy="151"/>
              <a:chOff x="614" y="2568"/>
              <a:chExt cx="725" cy="139"/>
            </a:xfrm>
          </p:grpSpPr>
          <p:sp>
            <p:nvSpPr>
              <p:cNvPr id="32" name="AutoShape 50">
                <a:extLst>
                  <a:ext uri="{FF2B5EF4-FFF2-40B4-BE49-F238E27FC236}">
                    <a16:creationId xmlns:a16="http://schemas.microsoft.com/office/drawing/2014/main" id="{B11980A5-8B48-3BD3-E381-BE551731A14E}"/>
                  </a:ext>
                </a:extLst>
              </p:cNvPr>
              <p:cNvSpPr>
                <a:spLocks noChangeArrowheads="1"/>
              </p:cNvSpPr>
              <p:nvPr/>
            </p:nvSpPr>
            <p:spPr bwMode="auto">
              <a:xfrm>
                <a:off x="614" y="2568"/>
                <a:ext cx="727"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3" name="AutoShape 51">
                <a:extLst>
                  <a:ext uri="{FF2B5EF4-FFF2-40B4-BE49-F238E27FC236}">
                    <a16:creationId xmlns:a16="http://schemas.microsoft.com/office/drawing/2014/main" id="{5C924D5C-2CC2-F529-866A-4561AC83F655}"/>
                  </a:ext>
                </a:extLst>
              </p:cNvPr>
              <p:cNvSpPr>
                <a:spLocks noChangeArrowheads="1"/>
              </p:cNvSpPr>
              <p:nvPr/>
            </p:nvSpPr>
            <p:spPr bwMode="auto">
              <a:xfrm>
                <a:off x="627" y="2583"/>
                <a:ext cx="694"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17" name="Freeform 52">
              <a:extLst>
                <a:ext uri="{FF2B5EF4-FFF2-40B4-BE49-F238E27FC236}">
                  <a16:creationId xmlns:a16="http://schemas.microsoft.com/office/drawing/2014/main" id="{77F9B496-5A9F-BD68-9B7C-CE0AF400DF3A}"/>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18" name="Group 53">
              <a:extLst>
                <a:ext uri="{FF2B5EF4-FFF2-40B4-BE49-F238E27FC236}">
                  <a16:creationId xmlns:a16="http://schemas.microsoft.com/office/drawing/2014/main" id="{ECC62FBC-7C86-FBB7-A7BE-185699E99E54}"/>
                </a:ext>
              </a:extLst>
            </p:cNvPr>
            <p:cNvGrpSpPr>
              <a:grpSpLocks/>
            </p:cNvGrpSpPr>
            <p:nvPr/>
          </p:nvGrpSpPr>
          <p:grpSpPr bwMode="auto">
            <a:xfrm>
              <a:off x="4739" y="1327"/>
              <a:ext cx="582" cy="139"/>
              <a:chOff x="614" y="2568"/>
              <a:chExt cx="725" cy="139"/>
            </a:xfrm>
          </p:grpSpPr>
          <p:sp>
            <p:nvSpPr>
              <p:cNvPr id="30" name="AutoShape 54">
                <a:extLst>
                  <a:ext uri="{FF2B5EF4-FFF2-40B4-BE49-F238E27FC236}">
                    <a16:creationId xmlns:a16="http://schemas.microsoft.com/office/drawing/2014/main" id="{92BDDE8F-0877-AAB7-23C7-AF02271CE213}"/>
                  </a:ext>
                </a:extLst>
              </p:cNvPr>
              <p:cNvSpPr>
                <a:spLocks noChangeArrowheads="1"/>
              </p:cNvSpPr>
              <p:nvPr/>
            </p:nvSpPr>
            <p:spPr bwMode="auto">
              <a:xfrm>
                <a:off x="615" y="2568"/>
                <a:ext cx="721"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1" name="AutoShape 55">
                <a:extLst>
                  <a:ext uri="{FF2B5EF4-FFF2-40B4-BE49-F238E27FC236}">
                    <a16:creationId xmlns:a16="http://schemas.microsoft.com/office/drawing/2014/main" id="{EBDCD039-804C-C134-1B7B-1A74B7727567}"/>
                  </a:ext>
                </a:extLst>
              </p:cNvPr>
              <p:cNvSpPr>
                <a:spLocks noChangeArrowheads="1"/>
              </p:cNvSpPr>
              <p:nvPr/>
            </p:nvSpPr>
            <p:spPr bwMode="auto">
              <a:xfrm>
                <a:off x="629" y="2585"/>
                <a:ext cx="687"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19" name="Rectangle 56">
              <a:extLst>
                <a:ext uri="{FF2B5EF4-FFF2-40B4-BE49-F238E27FC236}">
                  <a16:creationId xmlns:a16="http://schemas.microsoft.com/office/drawing/2014/main" id="{DF015BD3-6D0D-11FA-726C-8A61131FCDCF}"/>
                </a:ext>
              </a:extLst>
            </p:cNvPr>
            <p:cNvSpPr>
              <a:spLocks noChangeArrowheads="1"/>
            </p:cNvSpPr>
            <p:nvPr/>
          </p:nvSpPr>
          <p:spPr bwMode="auto">
            <a:xfrm>
              <a:off x="5249" y="429"/>
              <a:ext cx="70" cy="2291"/>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0" name="Freeform 57">
              <a:extLst>
                <a:ext uri="{FF2B5EF4-FFF2-40B4-BE49-F238E27FC236}">
                  <a16:creationId xmlns:a16="http://schemas.microsoft.com/office/drawing/2014/main" id="{FAFC9254-9E34-5515-C90A-F75D433B0888}"/>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1" name="Freeform 58">
              <a:extLst>
                <a:ext uri="{FF2B5EF4-FFF2-40B4-BE49-F238E27FC236}">
                  <a16:creationId xmlns:a16="http://schemas.microsoft.com/office/drawing/2014/main" id="{B98C3358-12D5-16E7-DCFD-379D55326FEC}"/>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2" name="Oval 59">
              <a:extLst>
                <a:ext uri="{FF2B5EF4-FFF2-40B4-BE49-F238E27FC236}">
                  <a16:creationId xmlns:a16="http://schemas.microsoft.com/office/drawing/2014/main" id="{502F7526-610E-E171-5077-A1F4F64B8912}"/>
                </a:ext>
              </a:extLst>
            </p:cNvPr>
            <p:cNvSpPr>
              <a:spLocks noChangeArrowheads="1"/>
            </p:cNvSpPr>
            <p:nvPr/>
          </p:nvSpPr>
          <p:spPr bwMode="auto">
            <a:xfrm>
              <a:off x="5517" y="2609"/>
              <a:ext cx="48" cy="100"/>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3" name="Freeform 60">
              <a:extLst>
                <a:ext uri="{FF2B5EF4-FFF2-40B4-BE49-F238E27FC236}">
                  <a16:creationId xmlns:a16="http://schemas.microsoft.com/office/drawing/2014/main" id="{A19C3F58-91A9-81D0-C161-FDAFC494CB2C}"/>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4" name="AutoShape 61">
              <a:extLst>
                <a:ext uri="{FF2B5EF4-FFF2-40B4-BE49-F238E27FC236}">
                  <a16:creationId xmlns:a16="http://schemas.microsoft.com/office/drawing/2014/main" id="{159F6FEC-491F-7AA3-7214-466845BD8A2F}"/>
                </a:ext>
              </a:extLst>
            </p:cNvPr>
            <p:cNvSpPr>
              <a:spLocks noChangeArrowheads="1"/>
            </p:cNvSpPr>
            <p:nvPr/>
          </p:nvSpPr>
          <p:spPr bwMode="auto">
            <a:xfrm>
              <a:off x="4140" y="2675"/>
              <a:ext cx="1200" cy="150"/>
            </a:xfrm>
            <a:prstGeom prst="roundRect">
              <a:avLst>
                <a:gd name="adj" fmla="val 50000"/>
              </a:avLst>
            </a:prstGeom>
            <a:solidFill>
              <a:srgbClr val="DDDDDD"/>
            </a:soli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5" name="AutoShape 62">
              <a:extLst>
                <a:ext uri="{FF2B5EF4-FFF2-40B4-BE49-F238E27FC236}">
                  <a16:creationId xmlns:a16="http://schemas.microsoft.com/office/drawing/2014/main" id="{D24F211B-C410-52CE-CE45-84E2C4B6BF0F}"/>
                </a:ext>
              </a:extLst>
            </p:cNvPr>
            <p:cNvSpPr>
              <a:spLocks noChangeArrowheads="1"/>
            </p:cNvSpPr>
            <p:nvPr/>
          </p:nvSpPr>
          <p:spPr bwMode="auto">
            <a:xfrm>
              <a:off x="4204" y="2709"/>
              <a:ext cx="1071"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6" name="Oval 63">
              <a:extLst>
                <a:ext uri="{FF2B5EF4-FFF2-40B4-BE49-F238E27FC236}">
                  <a16:creationId xmlns:a16="http://schemas.microsoft.com/office/drawing/2014/main" id="{46BF3FAC-F715-0304-3BB6-61B63133C1C1}"/>
                </a:ext>
              </a:extLst>
            </p:cNvPr>
            <p:cNvSpPr>
              <a:spLocks noChangeArrowheads="1"/>
            </p:cNvSpPr>
            <p:nvPr/>
          </p:nvSpPr>
          <p:spPr bwMode="auto">
            <a:xfrm>
              <a:off x="4306" y="2381"/>
              <a:ext cx="161" cy="144"/>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7" name="Oval 64">
              <a:extLst>
                <a:ext uri="{FF2B5EF4-FFF2-40B4-BE49-F238E27FC236}">
                  <a16:creationId xmlns:a16="http://schemas.microsoft.com/office/drawing/2014/main" id="{9DFFE826-09EC-2AE0-FA24-5A032EBAE512}"/>
                </a:ext>
              </a:extLst>
            </p:cNvPr>
            <p:cNvSpPr>
              <a:spLocks noChangeArrowheads="1"/>
            </p:cNvSpPr>
            <p:nvPr/>
          </p:nvSpPr>
          <p:spPr bwMode="auto">
            <a:xfrm>
              <a:off x="4488" y="2381"/>
              <a:ext cx="155" cy="144"/>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dirty="0">
                <a:ln>
                  <a:noFill/>
                </a:ln>
                <a:solidFill>
                  <a:srgbClr val="FF0000"/>
                </a:solidFill>
                <a:effectLst/>
                <a:uLnTx/>
                <a:uFillTx/>
                <a:latin typeface="Calibri"/>
                <a:ea typeface="ＭＳ Ｐゴシック" panose="020B0600070205080204" pitchFamily="34" charset="-128"/>
                <a:cs typeface="Arial" panose="020B0604020202020204" pitchFamily="34" charset="0"/>
              </a:endParaRPr>
            </a:p>
          </p:txBody>
        </p:sp>
        <p:sp>
          <p:nvSpPr>
            <p:cNvPr id="28" name="Oval 65">
              <a:extLst>
                <a:ext uri="{FF2B5EF4-FFF2-40B4-BE49-F238E27FC236}">
                  <a16:creationId xmlns:a16="http://schemas.microsoft.com/office/drawing/2014/main" id="{3E35DF68-7322-3167-2308-EDA7660C36C5}"/>
                </a:ext>
              </a:extLst>
            </p:cNvPr>
            <p:cNvSpPr>
              <a:spLocks noChangeArrowheads="1"/>
            </p:cNvSpPr>
            <p:nvPr/>
          </p:nvSpPr>
          <p:spPr bwMode="auto">
            <a:xfrm>
              <a:off x="4660" y="2381"/>
              <a:ext cx="161"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9" name="Rectangle 66">
              <a:extLst>
                <a:ext uri="{FF2B5EF4-FFF2-40B4-BE49-F238E27FC236}">
                  <a16:creationId xmlns:a16="http://schemas.microsoft.com/office/drawing/2014/main" id="{B461B9A8-7E37-16E5-3310-FF40241238AD}"/>
                </a:ext>
              </a:extLst>
            </p:cNvPr>
            <p:cNvSpPr>
              <a:spLocks noChangeArrowheads="1"/>
            </p:cNvSpPr>
            <p:nvPr/>
          </p:nvSpPr>
          <p:spPr bwMode="auto">
            <a:xfrm>
              <a:off x="5061" y="1838"/>
              <a:ext cx="86" cy="760"/>
            </a:xfrm>
            <a:prstGeom prst="rect">
              <a:avLst/>
            </a:prstGeom>
            <a:solidFill>
              <a:srgbClr val="292929"/>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grpSp>
        <p:nvGrpSpPr>
          <p:cNvPr id="38" name="Group 67">
            <a:extLst>
              <a:ext uri="{FF2B5EF4-FFF2-40B4-BE49-F238E27FC236}">
                <a16:creationId xmlns:a16="http://schemas.microsoft.com/office/drawing/2014/main" id="{B706BF58-026C-57C0-0E91-823B1002C0EE}"/>
              </a:ext>
            </a:extLst>
          </p:cNvPr>
          <p:cNvGrpSpPr>
            <a:grpSpLocks/>
          </p:cNvGrpSpPr>
          <p:nvPr/>
        </p:nvGrpSpPr>
        <p:grpSpPr bwMode="auto">
          <a:xfrm>
            <a:off x="2885332" y="2291964"/>
            <a:ext cx="742950" cy="742950"/>
            <a:chOff x="-44" y="1473"/>
            <a:chExt cx="981" cy="1105"/>
          </a:xfrm>
        </p:grpSpPr>
        <p:pic>
          <p:nvPicPr>
            <p:cNvPr id="39" name="Picture 68" descr="desktop_computer_stylized_medium">
              <a:extLst>
                <a:ext uri="{FF2B5EF4-FFF2-40B4-BE49-F238E27FC236}">
                  <a16:creationId xmlns:a16="http://schemas.microsoft.com/office/drawing/2014/main" id="{A63AAC36-E637-4FF2-93FD-7827040534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Freeform 69">
              <a:extLst>
                <a:ext uri="{FF2B5EF4-FFF2-40B4-BE49-F238E27FC236}">
                  <a16:creationId xmlns:a16="http://schemas.microsoft.com/office/drawing/2014/main" id="{E183F1CC-1E1D-2970-872D-6087FBDF2D24}"/>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grpSp>
      <p:cxnSp>
        <p:nvCxnSpPr>
          <p:cNvPr id="41" name="Straight Arrow Connector 40">
            <a:extLst>
              <a:ext uri="{FF2B5EF4-FFF2-40B4-BE49-F238E27FC236}">
                <a16:creationId xmlns:a16="http://schemas.microsoft.com/office/drawing/2014/main" id="{38A5F047-A671-69BA-DE73-489FAD4F52BD}"/>
              </a:ext>
            </a:extLst>
          </p:cNvPr>
          <p:cNvCxnSpPr>
            <a:cxnSpLocks/>
          </p:cNvCxnSpPr>
          <p:nvPr/>
        </p:nvCxnSpPr>
        <p:spPr>
          <a:xfrm>
            <a:off x="3526536" y="2791484"/>
            <a:ext cx="3910012" cy="2607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EF0D29D5-EFC4-3496-F4D9-39171898C1DA}"/>
              </a:ext>
            </a:extLst>
          </p:cNvPr>
          <p:cNvSpPr txBox="1"/>
          <p:nvPr/>
        </p:nvSpPr>
        <p:spPr>
          <a:xfrm>
            <a:off x="6093263" y="2667596"/>
            <a:ext cx="89209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GET O</a:t>
            </a:r>
            <a:r>
              <a:rPr kumimoji="0" lang="en-US" sz="1600" b="0" i="0" u="none" strike="noStrike" kern="1200" cap="none" spc="0" normalizeH="0" baseline="-25000" noProof="0" dirty="0">
                <a:ln>
                  <a:noFill/>
                </a:ln>
                <a:solidFill>
                  <a:prstClr val="black"/>
                </a:solidFill>
                <a:effectLst/>
                <a:uLnTx/>
                <a:uFillTx/>
                <a:latin typeface="Calibri"/>
                <a:ea typeface="+mn-ea"/>
                <a:cs typeface="+mn-cs"/>
              </a:rPr>
              <a:t>1</a:t>
            </a:r>
          </a:p>
        </p:txBody>
      </p:sp>
      <p:sp>
        <p:nvSpPr>
          <p:cNvPr id="43" name="TextBox 42">
            <a:extLst>
              <a:ext uri="{FF2B5EF4-FFF2-40B4-BE49-F238E27FC236}">
                <a16:creationId xmlns:a16="http://schemas.microsoft.com/office/drawing/2014/main" id="{258B014F-91AE-672F-853B-304A2C3C1274}"/>
              </a:ext>
            </a:extLst>
          </p:cNvPr>
          <p:cNvSpPr txBox="1"/>
          <p:nvPr/>
        </p:nvSpPr>
        <p:spPr>
          <a:xfrm>
            <a:off x="5291796" y="2596769"/>
            <a:ext cx="89209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GET O</a:t>
            </a:r>
            <a:r>
              <a:rPr kumimoji="0" lang="en-US" sz="1600" b="0" i="0" u="none" strike="noStrike" kern="1200" cap="none" spc="0" normalizeH="0" baseline="-25000" noProof="0" dirty="0">
                <a:ln>
                  <a:noFill/>
                </a:ln>
                <a:solidFill>
                  <a:prstClr val="black"/>
                </a:solidFill>
                <a:effectLst/>
                <a:uLnTx/>
                <a:uFillTx/>
                <a:latin typeface="Calibri"/>
                <a:ea typeface="+mn-ea"/>
                <a:cs typeface="+mn-cs"/>
              </a:rPr>
              <a:t>2</a:t>
            </a:r>
          </a:p>
        </p:txBody>
      </p:sp>
      <p:sp>
        <p:nvSpPr>
          <p:cNvPr id="44" name="TextBox 43">
            <a:extLst>
              <a:ext uri="{FF2B5EF4-FFF2-40B4-BE49-F238E27FC236}">
                <a16:creationId xmlns:a16="http://schemas.microsoft.com/office/drawing/2014/main" id="{2AC722EE-E0D6-6A16-D338-94B40C17407F}"/>
              </a:ext>
            </a:extLst>
          </p:cNvPr>
          <p:cNvSpPr txBox="1"/>
          <p:nvPr/>
        </p:nvSpPr>
        <p:spPr>
          <a:xfrm>
            <a:off x="4513773" y="2538104"/>
            <a:ext cx="89209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GET O</a:t>
            </a:r>
            <a:r>
              <a:rPr kumimoji="0" lang="en-US" sz="1600" b="0" i="0" u="none" strike="noStrike" kern="1200" cap="none" spc="0" normalizeH="0" baseline="-25000" noProof="0" dirty="0">
                <a:ln>
                  <a:noFill/>
                </a:ln>
                <a:solidFill>
                  <a:prstClr val="black"/>
                </a:solidFill>
                <a:effectLst/>
                <a:uLnTx/>
                <a:uFillTx/>
                <a:latin typeface="Calibri"/>
                <a:ea typeface="+mn-ea"/>
                <a:cs typeface="+mn-cs"/>
              </a:rPr>
              <a:t>3</a:t>
            </a:r>
          </a:p>
        </p:txBody>
      </p:sp>
      <p:sp>
        <p:nvSpPr>
          <p:cNvPr id="45" name="TextBox 44">
            <a:extLst>
              <a:ext uri="{FF2B5EF4-FFF2-40B4-BE49-F238E27FC236}">
                <a16:creationId xmlns:a16="http://schemas.microsoft.com/office/drawing/2014/main" id="{861552C2-687C-AA5F-966B-448691D3CE67}"/>
              </a:ext>
            </a:extLst>
          </p:cNvPr>
          <p:cNvSpPr txBox="1"/>
          <p:nvPr/>
        </p:nvSpPr>
        <p:spPr>
          <a:xfrm>
            <a:off x="3721264" y="2473869"/>
            <a:ext cx="89209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GET O</a:t>
            </a:r>
            <a:r>
              <a:rPr kumimoji="0" lang="en-US" sz="1600" b="0" i="0" u="none" strike="noStrike" kern="1200" cap="none" spc="0" normalizeH="0" baseline="-25000" noProof="0" dirty="0">
                <a:ln>
                  <a:noFill/>
                </a:ln>
                <a:solidFill>
                  <a:prstClr val="black"/>
                </a:solidFill>
                <a:effectLst/>
                <a:uLnTx/>
                <a:uFillTx/>
                <a:latin typeface="Calibri"/>
                <a:ea typeface="+mn-ea"/>
                <a:cs typeface="+mn-cs"/>
              </a:rPr>
              <a:t>4</a:t>
            </a:r>
          </a:p>
        </p:txBody>
      </p:sp>
      <p:sp>
        <p:nvSpPr>
          <p:cNvPr id="46" name="Rectangle 45">
            <a:extLst>
              <a:ext uri="{FF2B5EF4-FFF2-40B4-BE49-F238E27FC236}">
                <a16:creationId xmlns:a16="http://schemas.microsoft.com/office/drawing/2014/main" id="{95D585FC-23A4-9423-B2D0-D53B0B320E17}"/>
              </a:ext>
            </a:extLst>
          </p:cNvPr>
          <p:cNvSpPr/>
          <p:nvPr/>
        </p:nvSpPr>
        <p:spPr>
          <a:xfrm>
            <a:off x="8620343" y="3108868"/>
            <a:ext cx="892098" cy="19713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7" name="Rectangle 46">
            <a:extLst>
              <a:ext uri="{FF2B5EF4-FFF2-40B4-BE49-F238E27FC236}">
                <a16:creationId xmlns:a16="http://schemas.microsoft.com/office/drawing/2014/main" id="{0386B1DC-D5ED-7086-2BC1-950F455620F9}"/>
              </a:ext>
            </a:extLst>
          </p:cNvPr>
          <p:cNvSpPr/>
          <p:nvPr/>
        </p:nvSpPr>
        <p:spPr>
          <a:xfrm>
            <a:off x="8624001" y="5094824"/>
            <a:ext cx="892097" cy="1103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nvGrpSpPr>
          <p:cNvPr id="48" name="Group 47">
            <a:extLst>
              <a:ext uri="{FF2B5EF4-FFF2-40B4-BE49-F238E27FC236}">
                <a16:creationId xmlns:a16="http://schemas.microsoft.com/office/drawing/2014/main" id="{BAB9FA3A-08D5-B70B-C444-0D922722B721}"/>
              </a:ext>
            </a:extLst>
          </p:cNvPr>
          <p:cNvGrpSpPr/>
          <p:nvPr/>
        </p:nvGrpSpPr>
        <p:grpSpPr>
          <a:xfrm>
            <a:off x="3400914" y="3064264"/>
            <a:ext cx="4052925" cy="2231577"/>
            <a:chOff x="3400914" y="3064264"/>
            <a:chExt cx="4052925" cy="2231577"/>
          </a:xfrm>
        </p:grpSpPr>
        <p:cxnSp>
          <p:nvCxnSpPr>
            <p:cNvPr id="49" name="Straight Arrow Connector 48">
              <a:extLst>
                <a:ext uri="{FF2B5EF4-FFF2-40B4-BE49-F238E27FC236}">
                  <a16:creationId xmlns:a16="http://schemas.microsoft.com/office/drawing/2014/main" id="{E3462B1F-60FB-A02B-96BB-0FFBFE6D4936}"/>
                </a:ext>
              </a:extLst>
            </p:cNvPr>
            <p:cNvCxnSpPr>
              <a:cxnSpLocks/>
            </p:cNvCxnSpPr>
            <p:nvPr/>
          </p:nvCxnSpPr>
          <p:spPr>
            <a:xfrm flipH="1">
              <a:off x="3400914" y="5022530"/>
              <a:ext cx="4052925" cy="27331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Freeform 48">
              <a:extLst>
                <a:ext uri="{FF2B5EF4-FFF2-40B4-BE49-F238E27FC236}">
                  <a16:creationId xmlns:a16="http://schemas.microsoft.com/office/drawing/2014/main" id="{AB0DA646-A80A-23D1-DAFA-4DDECF759140}"/>
                </a:ext>
              </a:extLst>
            </p:cNvPr>
            <p:cNvSpPr/>
            <p:nvPr/>
          </p:nvSpPr>
          <p:spPr>
            <a:xfrm>
              <a:off x="3517643" y="3064264"/>
              <a:ext cx="3868169" cy="2226179"/>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67383 w 3876052"/>
                <a:gd name="connsiteY0" fmla="*/ 0 h 2226179"/>
                <a:gd name="connsiteX1" fmla="*/ 411 w 3876052"/>
                <a:gd name="connsiteY1" fmla="*/ 273465 h 2226179"/>
                <a:gd name="connsiteX2" fmla="*/ 411 w 3876052"/>
                <a:gd name="connsiteY2" fmla="*/ 2226179 h 2226179"/>
                <a:gd name="connsiteX3" fmla="*/ 3875929 w 3876052"/>
                <a:gd name="connsiteY3" fmla="*/ 1956987 h 2226179"/>
                <a:gd name="connsiteX4" fmla="*/ 3867383 w 3876052"/>
                <a:gd name="connsiteY4" fmla="*/ 0 h 2226179"/>
                <a:gd name="connsiteX0" fmla="*/ 3867383 w 3871845"/>
                <a:gd name="connsiteY0" fmla="*/ 0 h 2226179"/>
                <a:gd name="connsiteX1" fmla="*/ 411 w 3871845"/>
                <a:gd name="connsiteY1" fmla="*/ 273465 h 2226179"/>
                <a:gd name="connsiteX2" fmla="*/ 411 w 3871845"/>
                <a:gd name="connsiteY2" fmla="*/ 2226179 h 2226179"/>
                <a:gd name="connsiteX3" fmla="*/ 3871656 w 3871845"/>
                <a:gd name="connsiteY3" fmla="*/ 1969806 h 2226179"/>
                <a:gd name="connsiteX4" fmla="*/ 3867383 w 3871845"/>
                <a:gd name="connsiteY4" fmla="*/ 0 h 2226179"/>
                <a:gd name="connsiteX0" fmla="*/ 3867383 w 3872034"/>
                <a:gd name="connsiteY0" fmla="*/ 0 h 2226179"/>
                <a:gd name="connsiteX1" fmla="*/ 411 w 3872034"/>
                <a:gd name="connsiteY1" fmla="*/ 273465 h 2226179"/>
                <a:gd name="connsiteX2" fmla="*/ 411 w 3872034"/>
                <a:gd name="connsiteY2" fmla="*/ 2226179 h 2226179"/>
                <a:gd name="connsiteX3" fmla="*/ 3871656 w 3872034"/>
                <a:gd name="connsiteY3" fmla="*/ 1969806 h 2226179"/>
                <a:gd name="connsiteX4" fmla="*/ 3867383 w 3872034"/>
                <a:gd name="connsiteY4" fmla="*/ 0 h 2226179"/>
                <a:gd name="connsiteX0" fmla="*/ 3867383 w 3868169"/>
                <a:gd name="connsiteY0" fmla="*/ 0 h 2226179"/>
                <a:gd name="connsiteX1" fmla="*/ 411 w 3868169"/>
                <a:gd name="connsiteY1" fmla="*/ 273465 h 2226179"/>
                <a:gd name="connsiteX2" fmla="*/ 411 w 3868169"/>
                <a:gd name="connsiteY2" fmla="*/ 2226179 h 2226179"/>
                <a:gd name="connsiteX3" fmla="*/ 3863110 w 3868169"/>
                <a:gd name="connsiteY3" fmla="*/ 1969806 h 2226179"/>
                <a:gd name="connsiteX4" fmla="*/ 3867383 w 3868169"/>
                <a:gd name="connsiteY4" fmla="*/ 0 h 2226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8169" h="2226179">
                  <a:moveTo>
                    <a:pt x="3867383" y="0"/>
                  </a:moveTo>
                  <a:lnTo>
                    <a:pt x="411" y="273465"/>
                  </a:lnTo>
                  <a:cubicBezTo>
                    <a:pt x="1835" y="927218"/>
                    <a:pt x="-1013" y="1572426"/>
                    <a:pt x="411" y="2226179"/>
                  </a:cubicBezTo>
                  <a:lnTo>
                    <a:pt x="3863110" y="1969806"/>
                  </a:lnTo>
                  <a:cubicBezTo>
                    <a:pt x="3864534" y="1311780"/>
                    <a:pt x="3870232" y="615297"/>
                    <a:pt x="3867383"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grpSp>
        <p:nvGrpSpPr>
          <p:cNvPr id="51" name="Group 50">
            <a:extLst>
              <a:ext uri="{FF2B5EF4-FFF2-40B4-BE49-F238E27FC236}">
                <a16:creationId xmlns:a16="http://schemas.microsoft.com/office/drawing/2014/main" id="{5F019ACD-6E28-E3A5-0661-FEE816F3F747}"/>
              </a:ext>
            </a:extLst>
          </p:cNvPr>
          <p:cNvGrpSpPr/>
          <p:nvPr/>
        </p:nvGrpSpPr>
        <p:grpSpPr>
          <a:xfrm>
            <a:off x="3389679" y="5054301"/>
            <a:ext cx="4064160" cy="386589"/>
            <a:chOff x="3389679" y="5054301"/>
            <a:chExt cx="4064160" cy="386589"/>
          </a:xfrm>
        </p:grpSpPr>
        <p:cxnSp>
          <p:nvCxnSpPr>
            <p:cNvPr id="52" name="Straight Arrow Connector 51">
              <a:extLst>
                <a:ext uri="{FF2B5EF4-FFF2-40B4-BE49-F238E27FC236}">
                  <a16:creationId xmlns:a16="http://schemas.microsoft.com/office/drawing/2014/main" id="{2398A496-FC91-2C7D-C549-35376667AB88}"/>
                </a:ext>
              </a:extLst>
            </p:cNvPr>
            <p:cNvCxnSpPr>
              <a:cxnSpLocks/>
            </p:cNvCxnSpPr>
            <p:nvPr/>
          </p:nvCxnSpPr>
          <p:spPr>
            <a:xfrm flipH="1">
              <a:off x="3389679" y="5161562"/>
              <a:ext cx="4064160" cy="2793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Freeform 66">
              <a:extLst>
                <a:ext uri="{FF2B5EF4-FFF2-40B4-BE49-F238E27FC236}">
                  <a16:creationId xmlns:a16="http://schemas.microsoft.com/office/drawing/2014/main" id="{F32087FE-B9ED-83C7-5C98-3C5A0B9AD0B0}"/>
                </a:ext>
              </a:extLst>
            </p:cNvPr>
            <p:cNvSpPr/>
            <p:nvPr/>
          </p:nvSpPr>
          <p:spPr>
            <a:xfrm>
              <a:off x="3519116" y="5054301"/>
              <a:ext cx="3875928" cy="375356"/>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92661 w 3892661"/>
                <a:gd name="connsiteY0" fmla="*/ 0 h 6403180"/>
                <a:gd name="connsiteX1" fmla="*/ 25689 w 3892661"/>
                <a:gd name="connsiteY1" fmla="*/ 273465 h 6403180"/>
                <a:gd name="connsiteX2" fmla="*/ 51 w 3892661"/>
                <a:gd name="connsiteY2" fmla="*/ 6403180 h 6403180"/>
                <a:gd name="connsiteX3" fmla="*/ 3888388 w 3892661"/>
                <a:gd name="connsiteY3" fmla="*/ 1974078 h 6403180"/>
                <a:gd name="connsiteX4" fmla="*/ 3892661 w 3892661"/>
                <a:gd name="connsiteY4" fmla="*/ 0 h 6403180"/>
                <a:gd name="connsiteX0" fmla="*/ 3896882 w 3896882"/>
                <a:gd name="connsiteY0" fmla="*/ 0 h 6403180"/>
                <a:gd name="connsiteX1" fmla="*/ 0 w 3896882"/>
                <a:gd name="connsiteY1" fmla="*/ 4599655 h 6403180"/>
                <a:gd name="connsiteX2" fmla="*/ 4272 w 3896882"/>
                <a:gd name="connsiteY2" fmla="*/ 6403180 h 6403180"/>
                <a:gd name="connsiteX3" fmla="*/ 3892609 w 3896882"/>
                <a:gd name="connsiteY3" fmla="*/ 1974078 h 6403180"/>
                <a:gd name="connsiteX4" fmla="*/ 3896882 w 3896882"/>
                <a:gd name="connsiteY4" fmla="*/ 0 h 6403180"/>
                <a:gd name="connsiteX0" fmla="*/ 3893021 w 3893021"/>
                <a:gd name="connsiteY0" fmla="*/ 0 h 6403180"/>
                <a:gd name="connsiteX1" fmla="*/ 412 w 3893021"/>
                <a:gd name="connsiteY1" fmla="*/ 4152108 h 6403180"/>
                <a:gd name="connsiteX2" fmla="*/ 411 w 3893021"/>
                <a:gd name="connsiteY2" fmla="*/ 6403180 h 6403180"/>
                <a:gd name="connsiteX3" fmla="*/ 3888748 w 3893021"/>
                <a:gd name="connsiteY3" fmla="*/ 1974078 h 6403180"/>
                <a:gd name="connsiteX4" fmla="*/ 3893021 w 3893021"/>
                <a:gd name="connsiteY4" fmla="*/ 0 h 6403180"/>
                <a:gd name="connsiteX0" fmla="*/ 3892651 w 3892651"/>
                <a:gd name="connsiteY0" fmla="*/ 0 h 6403180"/>
                <a:gd name="connsiteX1" fmla="*/ 34226 w 3892651"/>
                <a:gd name="connsiteY1" fmla="*/ 4375864 h 6403180"/>
                <a:gd name="connsiteX2" fmla="*/ 41 w 3892651"/>
                <a:gd name="connsiteY2" fmla="*/ 6403180 h 6403180"/>
                <a:gd name="connsiteX3" fmla="*/ 3888378 w 3892651"/>
                <a:gd name="connsiteY3" fmla="*/ 1974078 h 6403180"/>
                <a:gd name="connsiteX4" fmla="*/ 3892651 w 3892651"/>
                <a:gd name="connsiteY4" fmla="*/ 0 h 6403180"/>
                <a:gd name="connsiteX0" fmla="*/ 3875591 w 3875591"/>
                <a:gd name="connsiteY0" fmla="*/ 0 h 6552362"/>
                <a:gd name="connsiteX1" fmla="*/ 17166 w 3875591"/>
                <a:gd name="connsiteY1" fmla="*/ 4375864 h 6552362"/>
                <a:gd name="connsiteX2" fmla="*/ 73 w 3875591"/>
                <a:gd name="connsiteY2" fmla="*/ 6552362 h 6552362"/>
                <a:gd name="connsiteX3" fmla="*/ 3871318 w 3875591"/>
                <a:gd name="connsiteY3" fmla="*/ 1974078 h 6552362"/>
                <a:gd name="connsiteX4" fmla="*/ 3875591 w 3875591"/>
                <a:gd name="connsiteY4" fmla="*/ 0 h 6552362"/>
                <a:gd name="connsiteX0" fmla="*/ 3875928 w 3875928"/>
                <a:gd name="connsiteY0" fmla="*/ 0 h 6552362"/>
                <a:gd name="connsiteX1" fmla="*/ 412 w 3875928"/>
                <a:gd name="connsiteY1" fmla="*/ 4599620 h 6552362"/>
                <a:gd name="connsiteX2" fmla="*/ 410 w 3875928"/>
                <a:gd name="connsiteY2" fmla="*/ 6552362 h 6552362"/>
                <a:gd name="connsiteX3" fmla="*/ 3871655 w 3875928"/>
                <a:gd name="connsiteY3" fmla="*/ 1974078 h 6552362"/>
                <a:gd name="connsiteX4" fmla="*/ 3875928 w 3875928"/>
                <a:gd name="connsiteY4" fmla="*/ 0 h 6552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5928" h="6552362">
                  <a:moveTo>
                    <a:pt x="3875928" y="0"/>
                  </a:moveTo>
                  <a:lnTo>
                    <a:pt x="412" y="4599620"/>
                  </a:lnTo>
                  <a:cubicBezTo>
                    <a:pt x="1836" y="5253373"/>
                    <a:pt x="-1014" y="5898609"/>
                    <a:pt x="410" y="6552362"/>
                  </a:cubicBezTo>
                  <a:lnTo>
                    <a:pt x="3871655" y="1974078"/>
                  </a:lnTo>
                  <a:cubicBezTo>
                    <a:pt x="3873079" y="1316052"/>
                    <a:pt x="3874504" y="658026"/>
                    <a:pt x="3875928"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grpSp>
        <p:nvGrpSpPr>
          <p:cNvPr id="54" name="Group 53">
            <a:extLst>
              <a:ext uri="{FF2B5EF4-FFF2-40B4-BE49-F238E27FC236}">
                <a16:creationId xmlns:a16="http://schemas.microsoft.com/office/drawing/2014/main" id="{0DB1B966-BF8C-16D0-2DEF-F2A9B6779DD2}"/>
              </a:ext>
            </a:extLst>
          </p:cNvPr>
          <p:cNvGrpSpPr/>
          <p:nvPr/>
        </p:nvGrpSpPr>
        <p:grpSpPr>
          <a:xfrm>
            <a:off x="3401181" y="5445216"/>
            <a:ext cx="4028803" cy="375356"/>
            <a:chOff x="3401181" y="5445216"/>
            <a:chExt cx="4028803" cy="375356"/>
          </a:xfrm>
        </p:grpSpPr>
        <p:cxnSp>
          <p:nvCxnSpPr>
            <p:cNvPr id="55" name="Straight Arrow Connector 54">
              <a:extLst>
                <a:ext uri="{FF2B5EF4-FFF2-40B4-BE49-F238E27FC236}">
                  <a16:creationId xmlns:a16="http://schemas.microsoft.com/office/drawing/2014/main" id="{643DD9CE-8D61-DE54-0B65-5D87D0314296}"/>
                </a:ext>
              </a:extLst>
            </p:cNvPr>
            <p:cNvCxnSpPr>
              <a:cxnSpLocks/>
            </p:cNvCxnSpPr>
            <p:nvPr/>
          </p:nvCxnSpPr>
          <p:spPr>
            <a:xfrm flipH="1">
              <a:off x="3401181" y="5534648"/>
              <a:ext cx="4028803" cy="2699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6" name="Freeform 69">
              <a:extLst>
                <a:ext uri="{FF2B5EF4-FFF2-40B4-BE49-F238E27FC236}">
                  <a16:creationId xmlns:a16="http://schemas.microsoft.com/office/drawing/2014/main" id="{399C60E9-37E0-BC82-8EFD-388E62A19828}"/>
                </a:ext>
              </a:extLst>
            </p:cNvPr>
            <p:cNvSpPr/>
            <p:nvPr/>
          </p:nvSpPr>
          <p:spPr>
            <a:xfrm>
              <a:off x="3504762" y="5445216"/>
              <a:ext cx="3875928" cy="375356"/>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92661 w 3892661"/>
                <a:gd name="connsiteY0" fmla="*/ 0 h 6403180"/>
                <a:gd name="connsiteX1" fmla="*/ 25689 w 3892661"/>
                <a:gd name="connsiteY1" fmla="*/ 273465 h 6403180"/>
                <a:gd name="connsiteX2" fmla="*/ 51 w 3892661"/>
                <a:gd name="connsiteY2" fmla="*/ 6403180 h 6403180"/>
                <a:gd name="connsiteX3" fmla="*/ 3888388 w 3892661"/>
                <a:gd name="connsiteY3" fmla="*/ 1974078 h 6403180"/>
                <a:gd name="connsiteX4" fmla="*/ 3892661 w 3892661"/>
                <a:gd name="connsiteY4" fmla="*/ 0 h 6403180"/>
                <a:gd name="connsiteX0" fmla="*/ 3896882 w 3896882"/>
                <a:gd name="connsiteY0" fmla="*/ 0 h 6403180"/>
                <a:gd name="connsiteX1" fmla="*/ 0 w 3896882"/>
                <a:gd name="connsiteY1" fmla="*/ 4599655 h 6403180"/>
                <a:gd name="connsiteX2" fmla="*/ 4272 w 3896882"/>
                <a:gd name="connsiteY2" fmla="*/ 6403180 h 6403180"/>
                <a:gd name="connsiteX3" fmla="*/ 3892609 w 3896882"/>
                <a:gd name="connsiteY3" fmla="*/ 1974078 h 6403180"/>
                <a:gd name="connsiteX4" fmla="*/ 3896882 w 3896882"/>
                <a:gd name="connsiteY4" fmla="*/ 0 h 6403180"/>
                <a:gd name="connsiteX0" fmla="*/ 3893021 w 3893021"/>
                <a:gd name="connsiteY0" fmla="*/ 0 h 6403180"/>
                <a:gd name="connsiteX1" fmla="*/ 412 w 3893021"/>
                <a:gd name="connsiteY1" fmla="*/ 4152108 h 6403180"/>
                <a:gd name="connsiteX2" fmla="*/ 411 w 3893021"/>
                <a:gd name="connsiteY2" fmla="*/ 6403180 h 6403180"/>
                <a:gd name="connsiteX3" fmla="*/ 3888748 w 3893021"/>
                <a:gd name="connsiteY3" fmla="*/ 1974078 h 6403180"/>
                <a:gd name="connsiteX4" fmla="*/ 3893021 w 3893021"/>
                <a:gd name="connsiteY4" fmla="*/ 0 h 6403180"/>
                <a:gd name="connsiteX0" fmla="*/ 3892651 w 3892651"/>
                <a:gd name="connsiteY0" fmla="*/ 0 h 6403180"/>
                <a:gd name="connsiteX1" fmla="*/ 34226 w 3892651"/>
                <a:gd name="connsiteY1" fmla="*/ 4375864 h 6403180"/>
                <a:gd name="connsiteX2" fmla="*/ 41 w 3892651"/>
                <a:gd name="connsiteY2" fmla="*/ 6403180 h 6403180"/>
                <a:gd name="connsiteX3" fmla="*/ 3888378 w 3892651"/>
                <a:gd name="connsiteY3" fmla="*/ 1974078 h 6403180"/>
                <a:gd name="connsiteX4" fmla="*/ 3892651 w 3892651"/>
                <a:gd name="connsiteY4" fmla="*/ 0 h 6403180"/>
                <a:gd name="connsiteX0" fmla="*/ 3875591 w 3875591"/>
                <a:gd name="connsiteY0" fmla="*/ 0 h 6552362"/>
                <a:gd name="connsiteX1" fmla="*/ 17166 w 3875591"/>
                <a:gd name="connsiteY1" fmla="*/ 4375864 h 6552362"/>
                <a:gd name="connsiteX2" fmla="*/ 73 w 3875591"/>
                <a:gd name="connsiteY2" fmla="*/ 6552362 h 6552362"/>
                <a:gd name="connsiteX3" fmla="*/ 3871318 w 3875591"/>
                <a:gd name="connsiteY3" fmla="*/ 1974078 h 6552362"/>
                <a:gd name="connsiteX4" fmla="*/ 3875591 w 3875591"/>
                <a:gd name="connsiteY4" fmla="*/ 0 h 6552362"/>
                <a:gd name="connsiteX0" fmla="*/ 3875928 w 3875928"/>
                <a:gd name="connsiteY0" fmla="*/ 0 h 6552362"/>
                <a:gd name="connsiteX1" fmla="*/ 412 w 3875928"/>
                <a:gd name="connsiteY1" fmla="*/ 4599620 h 6552362"/>
                <a:gd name="connsiteX2" fmla="*/ 410 w 3875928"/>
                <a:gd name="connsiteY2" fmla="*/ 6552362 h 6552362"/>
                <a:gd name="connsiteX3" fmla="*/ 3871655 w 3875928"/>
                <a:gd name="connsiteY3" fmla="*/ 1974078 h 6552362"/>
                <a:gd name="connsiteX4" fmla="*/ 3875928 w 3875928"/>
                <a:gd name="connsiteY4" fmla="*/ 0 h 6552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5928" h="6552362">
                  <a:moveTo>
                    <a:pt x="3875928" y="0"/>
                  </a:moveTo>
                  <a:lnTo>
                    <a:pt x="412" y="4599620"/>
                  </a:lnTo>
                  <a:cubicBezTo>
                    <a:pt x="1836" y="5253373"/>
                    <a:pt x="-1014" y="5898609"/>
                    <a:pt x="410" y="6552362"/>
                  </a:cubicBezTo>
                  <a:lnTo>
                    <a:pt x="3871655" y="1974078"/>
                  </a:lnTo>
                  <a:cubicBezTo>
                    <a:pt x="3873079" y="1316052"/>
                    <a:pt x="3874504" y="658026"/>
                    <a:pt x="3875928" y="0"/>
                  </a:cubicBez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     </a:t>
              </a:r>
            </a:p>
          </p:txBody>
        </p:sp>
      </p:grpSp>
      <p:grpSp>
        <p:nvGrpSpPr>
          <p:cNvPr id="57" name="Group 56">
            <a:extLst>
              <a:ext uri="{FF2B5EF4-FFF2-40B4-BE49-F238E27FC236}">
                <a16:creationId xmlns:a16="http://schemas.microsoft.com/office/drawing/2014/main" id="{7A1B4AB5-0939-561A-4888-6C2833653287}"/>
              </a:ext>
            </a:extLst>
          </p:cNvPr>
          <p:cNvGrpSpPr/>
          <p:nvPr/>
        </p:nvGrpSpPr>
        <p:grpSpPr>
          <a:xfrm>
            <a:off x="1750742" y="5112121"/>
            <a:ext cx="1641327" cy="338554"/>
            <a:chOff x="1750742" y="5112121"/>
            <a:chExt cx="1641327" cy="338554"/>
          </a:xfrm>
        </p:grpSpPr>
        <p:cxnSp>
          <p:nvCxnSpPr>
            <p:cNvPr id="58" name="Straight Arrow Connector 57">
              <a:extLst>
                <a:ext uri="{FF2B5EF4-FFF2-40B4-BE49-F238E27FC236}">
                  <a16:creationId xmlns:a16="http://schemas.microsoft.com/office/drawing/2014/main" id="{376271DA-3F96-18F1-4FF0-CD3238815845}"/>
                </a:ext>
              </a:extLst>
            </p:cNvPr>
            <p:cNvCxnSpPr>
              <a:cxnSpLocks/>
            </p:cNvCxnSpPr>
            <p:nvPr/>
          </p:nvCxnSpPr>
          <p:spPr>
            <a:xfrm flipH="1">
              <a:off x="1750742" y="5290443"/>
              <a:ext cx="164132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9" name="Group 58">
              <a:extLst>
                <a:ext uri="{FF2B5EF4-FFF2-40B4-BE49-F238E27FC236}">
                  <a16:creationId xmlns:a16="http://schemas.microsoft.com/office/drawing/2014/main" id="{5A79B6C0-6F34-5B4D-D71A-7DF2302120ED}"/>
                </a:ext>
              </a:extLst>
            </p:cNvPr>
            <p:cNvGrpSpPr/>
            <p:nvPr/>
          </p:nvGrpSpPr>
          <p:grpSpPr>
            <a:xfrm>
              <a:off x="2136070" y="5112121"/>
              <a:ext cx="459104" cy="338554"/>
              <a:chOff x="2709565" y="5090498"/>
              <a:chExt cx="459104" cy="338554"/>
            </a:xfrm>
          </p:grpSpPr>
          <p:sp>
            <p:nvSpPr>
              <p:cNvPr id="60" name="Rectangle 59">
                <a:extLst>
                  <a:ext uri="{FF2B5EF4-FFF2-40B4-BE49-F238E27FC236}">
                    <a16:creationId xmlns:a16="http://schemas.microsoft.com/office/drawing/2014/main" id="{B75680AF-0C56-4B4A-4D3F-A4447086674D}"/>
                  </a:ext>
                </a:extLst>
              </p:cNvPr>
              <p:cNvSpPr/>
              <p:nvPr/>
            </p:nvSpPr>
            <p:spPr>
              <a:xfrm>
                <a:off x="2785241" y="5146384"/>
                <a:ext cx="252731" cy="2274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1" name="TextBox 60">
                <a:extLst>
                  <a:ext uri="{FF2B5EF4-FFF2-40B4-BE49-F238E27FC236}">
                    <a16:creationId xmlns:a16="http://schemas.microsoft.com/office/drawing/2014/main" id="{7C2CD663-73A6-3E0E-1AF4-2792D2ABF807}"/>
                  </a:ext>
                </a:extLst>
              </p:cNvPr>
              <p:cNvSpPr txBox="1"/>
              <p:nvPr/>
            </p:nvSpPr>
            <p:spPr>
              <a:xfrm>
                <a:off x="2709565" y="5090498"/>
                <a:ext cx="45910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O</a:t>
                </a:r>
                <a:r>
                  <a:rPr kumimoji="0" lang="en-US" sz="1600" b="0" i="0" u="none" strike="noStrike" kern="1200" cap="none" spc="0" normalizeH="0" baseline="-25000" noProof="0" dirty="0">
                    <a:ln>
                      <a:noFill/>
                    </a:ln>
                    <a:solidFill>
                      <a:prstClr val="black"/>
                    </a:solidFill>
                    <a:effectLst/>
                    <a:uLnTx/>
                    <a:uFillTx/>
                    <a:latin typeface="Calibri"/>
                    <a:ea typeface="+mn-ea"/>
                    <a:cs typeface="+mn-cs"/>
                  </a:rPr>
                  <a:t>1</a:t>
                </a:r>
              </a:p>
            </p:txBody>
          </p:sp>
        </p:grpSp>
      </p:grpSp>
      <p:sp>
        <p:nvSpPr>
          <p:cNvPr id="62" name="Rectangle 61">
            <a:extLst>
              <a:ext uri="{FF2B5EF4-FFF2-40B4-BE49-F238E27FC236}">
                <a16:creationId xmlns:a16="http://schemas.microsoft.com/office/drawing/2014/main" id="{3EDA704D-3AC3-E7E3-2B72-BA80A5FAB537}"/>
              </a:ext>
            </a:extLst>
          </p:cNvPr>
          <p:cNvSpPr/>
          <p:nvPr/>
        </p:nvSpPr>
        <p:spPr>
          <a:xfrm>
            <a:off x="2453226" y="5330278"/>
            <a:ext cx="252731" cy="2274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nvGrpSpPr>
          <p:cNvPr id="63" name="Group 62">
            <a:extLst>
              <a:ext uri="{FF2B5EF4-FFF2-40B4-BE49-F238E27FC236}">
                <a16:creationId xmlns:a16="http://schemas.microsoft.com/office/drawing/2014/main" id="{F9E9CE2A-90A0-EAD5-6BBF-ADF3564E2AFA}"/>
              </a:ext>
            </a:extLst>
          </p:cNvPr>
          <p:cNvGrpSpPr/>
          <p:nvPr/>
        </p:nvGrpSpPr>
        <p:grpSpPr>
          <a:xfrm>
            <a:off x="1750742" y="5274392"/>
            <a:ext cx="1641172" cy="338554"/>
            <a:chOff x="1750742" y="5274392"/>
            <a:chExt cx="1641172" cy="338554"/>
          </a:xfrm>
        </p:grpSpPr>
        <p:cxnSp>
          <p:nvCxnSpPr>
            <p:cNvPr id="64" name="Straight Arrow Connector 63">
              <a:extLst>
                <a:ext uri="{FF2B5EF4-FFF2-40B4-BE49-F238E27FC236}">
                  <a16:creationId xmlns:a16="http://schemas.microsoft.com/office/drawing/2014/main" id="{FCDE62CC-9A5A-E449-73E7-710C8A9485F6}"/>
                </a:ext>
              </a:extLst>
            </p:cNvPr>
            <p:cNvCxnSpPr>
              <a:cxnSpLocks/>
            </p:cNvCxnSpPr>
            <p:nvPr/>
          </p:nvCxnSpPr>
          <p:spPr>
            <a:xfrm flipH="1">
              <a:off x="1750742" y="5442843"/>
              <a:ext cx="16411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A6788E6E-C2B6-04B3-A089-D93C999E73F1}"/>
                </a:ext>
              </a:extLst>
            </p:cNvPr>
            <p:cNvSpPr txBox="1"/>
            <p:nvPr/>
          </p:nvSpPr>
          <p:spPr>
            <a:xfrm>
              <a:off x="2384556" y="5274392"/>
              <a:ext cx="45910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O</a:t>
              </a:r>
              <a:r>
                <a:rPr kumimoji="0" lang="en-US" sz="1600" b="0" i="0" u="none" strike="noStrike" kern="1200" cap="none" spc="0" normalizeH="0" baseline="-25000" noProof="0" dirty="0">
                  <a:ln>
                    <a:noFill/>
                  </a:ln>
                  <a:solidFill>
                    <a:prstClr val="black"/>
                  </a:solidFill>
                  <a:effectLst/>
                  <a:uLnTx/>
                  <a:uFillTx/>
                  <a:latin typeface="Calibri"/>
                  <a:ea typeface="+mn-ea"/>
                  <a:cs typeface="+mn-cs"/>
                </a:rPr>
                <a:t>2</a:t>
              </a:r>
            </a:p>
          </p:txBody>
        </p:sp>
      </p:grpSp>
      <p:grpSp>
        <p:nvGrpSpPr>
          <p:cNvPr id="66" name="Group 65">
            <a:extLst>
              <a:ext uri="{FF2B5EF4-FFF2-40B4-BE49-F238E27FC236}">
                <a16:creationId xmlns:a16="http://schemas.microsoft.com/office/drawing/2014/main" id="{AAF8BC42-D356-C921-305B-FB612FEA8424}"/>
              </a:ext>
            </a:extLst>
          </p:cNvPr>
          <p:cNvGrpSpPr/>
          <p:nvPr/>
        </p:nvGrpSpPr>
        <p:grpSpPr>
          <a:xfrm>
            <a:off x="1750742" y="5500058"/>
            <a:ext cx="1644347" cy="338554"/>
            <a:chOff x="1750742" y="5500058"/>
            <a:chExt cx="1644347" cy="338554"/>
          </a:xfrm>
        </p:grpSpPr>
        <p:cxnSp>
          <p:nvCxnSpPr>
            <p:cNvPr id="67" name="Straight Arrow Connector 66">
              <a:extLst>
                <a:ext uri="{FF2B5EF4-FFF2-40B4-BE49-F238E27FC236}">
                  <a16:creationId xmlns:a16="http://schemas.microsoft.com/office/drawing/2014/main" id="{B57D45D4-A4A2-AF56-399B-A1B854790B28}"/>
                </a:ext>
              </a:extLst>
            </p:cNvPr>
            <p:cNvCxnSpPr>
              <a:cxnSpLocks/>
            </p:cNvCxnSpPr>
            <p:nvPr/>
          </p:nvCxnSpPr>
          <p:spPr>
            <a:xfrm flipH="1">
              <a:off x="1750742" y="5670973"/>
              <a:ext cx="164434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9F6FD127-7792-BB38-3D2B-516503EC5E47}"/>
                </a:ext>
              </a:extLst>
            </p:cNvPr>
            <p:cNvSpPr txBox="1"/>
            <p:nvPr/>
          </p:nvSpPr>
          <p:spPr>
            <a:xfrm>
              <a:off x="2578111" y="5500058"/>
              <a:ext cx="45910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O</a:t>
              </a:r>
              <a:r>
                <a:rPr kumimoji="0" lang="en-US" sz="1600" b="0" i="0" u="none" strike="noStrike" kern="1200" cap="none" spc="0" normalizeH="0" baseline="-25000" noProof="0" dirty="0">
                  <a:ln>
                    <a:noFill/>
                  </a:ln>
                  <a:solidFill>
                    <a:prstClr val="black"/>
                  </a:solidFill>
                  <a:effectLst/>
                  <a:uLnTx/>
                  <a:uFillTx/>
                  <a:latin typeface="Calibri"/>
                  <a:ea typeface="+mn-ea"/>
                  <a:cs typeface="+mn-cs"/>
                </a:rPr>
                <a:t>3</a:t>
              </a:r>
            </a:p>
          </p:txBody>
        </p:sp>
      </p:grpSp>
      <p:grpSp>
        <p:nvGrpSpPr>
          <p:cNvPr id="69" name="Group 68">
            <a:extLst>
              <a:ext uri="{FF2B5EF4-FFF2-40B4-BE49-F238E27FC236}">
                <a16:creationId xmlns:a16="http://schemas.microsoft.com/office/drawing/2014/main" id="{4A03BC53-9BC0-F3CF-5C2A-D793DE3DC31E}"/>
              </a:ext>
            </a:extLst>
          </p:cNvPr>
          <p:cNvGrpSpPr/>
          <p:nvPr/>
        </p:nvGrpSpPr>
        <p:grpSpPr>
          <a:xfrm>
            <a:off x="1750742" y="5634943"/>
            <a:ext cx="1641326" cy="338554"/>
            <a:chOff x="1750742" y="5634943"/>
            <a:chExt cx="1641326" cy="338554"/>
          </a:xfrm>
        </p:grpSpPr>
        <p:cxnSp>
          <p:nvCxnSpPr>
            <p:cNvPr id="70" name="Straight Arrow Connector 69">
              <a:extLst>
                <a:ext uri="{FF2B5EF4-FFF2-40B4-BE49-F238E27FC236}">
                  <a16:creationId xmlns:a16="http://schemas.microsoft.com/office/drawing/2014/main" id="{AC1C10AB-1B80-184B-3C75-0E62A1DF81A4}"/>
                </a:ext>
              </a:extLst>
            </p:cNvPr>
            <p:cNvCxnSpPr>
              <a:cxnSpLocks/>
            </p:cNvCxnSpPr>
            <p:nvPr/>
          </p:nvCxnSpPr>
          <p:spPr>
            <a:xfrm flipH="1">
              <a:off x="1750742" y="5804632"/>
              <a:ext cx="16413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8CF6DF29-E5E1-D1BF-249C-14E11BFE3945}"/>
                </a:ext>
              </a:extLst>
            </p:cNvPr>
            <p:cNvSpPr txBox="1"/>
            <p:nvPr/>
          </p:nvSpPr>
          <p:spPr>
            <a:xfrm>
              <a:off x="2779553" y="5634943"/>
              <a:ext cx="45910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O</a:t>
              </a:r>
              <a:r>
                <a:rPr kumimoji="0" lang="en-US" sz="1600" b="0" i="0" u="none" strike="noStrike" kern="1200" cap="none" spc="0" normalizeH="0" baseline="-25000" noProof="0" dirty="0">
                  <a:ln>
                    <a:noFill/>
                  </a:ln>
                  <a:solidFill>
                    <a:prstClr val="black"/>
                  </a:solidFill>
                  <a:effectLst/>
                  <a:uLnTx/>
                  <a:uFillTx/>
                  <a:latin typeface="Calibri"/>
                  <a:ea typeface="+mn-ea"/>
                  <a:cs typeface="+mn-cs"/>
                </a:rPr>
                <a:t>4</a:t>
              </a:r>
            </a:p>
          </p:txBody>
        </p:sp>
      </p:grpSp>
      <p:sp>
        <p:nvSpPr>
          <p:cNvPr id="72" name="Rectangle 71">
            <a:extLst>
              <a:ext uri="{FF2B5EF4-FFF2-40B4-BE49-F238E27FC236}">
                <a16:creationId xmlns:a16="http://schemas.microsoft.com/office/drawing/2014/main" id="{C6692CD0-7B54-77AC-E3F1-4FE5AEEE8309}"/>
              </a:ext>
            </a:extLst>
          </p:cNvPr>
          <p:cNvSpPr/>
          <p:nvPr/>
        </p:nvSpPr>
        <p:spPr>
          <a:xfrm>
            <a:off x="8624002" y="5214579"/>
            <a:ext cx="892097" cy="11030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3" name="Rectangle 72">
            <a:extLst>
              <a:ext uri="{FF2B5EF4-FFF2-40B4-BE49-F238E27FC236}">
                <a16:creationId xmlns:a16="http://schemas.microsoft.com/office/drawing/2014/main" id="{EC80A7E0-00F4-56AB-787D-00116F014B87}"/>
              </a:ext>
            </a:extLst>
          </p:cNvPr>
          <p:cNvSpPr/>
          <p:nvPr/>
        </p:nvSpPr>
        <p:spPr>
          <a:xfrm>
            <a:off x="8624002" y="5303700"/>
            <a:ext cx="892097" cy="11030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4" name="Rectangle 73">
            <a:extLst>
              <a:ext uri="{FF2B5EF4-FFF2-40B4-BE49-F238E27FC236}">
                <a16:creationId xmlns:a16="http://schemas.microsoft.com/office/drawing/2014/main" id="{1E82D711-5A91-EDDF-4972-ED61931C2078}"/>
              </a:ext>
            </a:extLst>
          </p:cNvPr>
          <p:cNvSpPr/>
          <p:nvPr/>
        </p:nvSpPr>
        <p:spPr>
          <a:xfrm>
            <a:off x="8620344" y="5425404"/>
            <a:ext cx="892097" cy="11030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5" name="TextBox 74">
            <a:extLst>
              <a:ext uri="{FF2B5EF4-FFF2-40B4-BE49-F238E27FC236}">
                <a16:creationId xmlns:a16="http://schemas.microsoft.com/office/drawing/2014/main" id="{8DC35593-13E8-1A77-8FC8-DD87F408B9A0}"/>
              </a:ext>
            </a:extLst>
          </p:cNvPr>
          <p:cNvSpPr txBox="1"/>
          <p:nvPr/>
        </p:nvSpPr>
        <p:spPr>
          <a:xfrm>
            <a:off x="8322039" y="2665582"/>
            <a:ext cx="256058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object data requested</a:t>
            </a:r>
          </a:p>
        </p:txBody>
      </p:sp>
      <p:sp>
        <p:nvSpPr>
          <p:cNvPr id="76" name="Left Arrow 100">
            <a:extLst>
              <a:ext uri="{FF2B5EF4-FFF2-40B4-BE49-F238E27FC236}">
                <a16:creationId xmlns:a16="http://schemas.microsoft.com/office/drawing/2014/main" id="{521B659D-05EB-12F6-0C9C-3CEBDD35E5AA}"/>
              </a:ext>
            </a:extLst>
          </p:cNvPr>
          <p:cNvSpPr/>
          <p:nvPr/>
        </p:nvSpPr>
        <p:spPr>
          <a:xfrm>
            <a:off x="7955470" y="4068021"/>
            <a:ext cx="596846" cy="369332"/>
          </a:xfrm>
          <a:prstGeom prst="left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7" name="Rectangle 76">
            <a:extLst>
              <a:ext uri="{FF2B5EF4-FFF2-40B4-BE49-F238E27FC236}">
                <a16:creationId xmlns:a16="http://schemas.microsoft.com/office/drawing/2014/main" id="{5036BF89-0EDC-B2FB-5EEC-0B0E2D3DEED9}"/>
              </a:ext>
            </a:extLst>
          </p:cNvPr>
          <p:cNvSpPr/>
          <p:nvPr/>
        </p:nvSpPr>
        <p:spPr>
          <a:xfrm>
            <a:off x="10065868" y="3696565"/>
            <a:ext cx="394800" cy="2274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8" name="TextBox 77">
            <a:extLst>
              <a:ext uri="{FF2B5EF4-FFF2-40B4-BE49-F238E27FC236}">
                <a16:creationId xmlns:a16="http://schemas.microsoft.com/office/drawing/2014/main" id="{E9A4EA7F-9533-EB42-CE09-7017F03D8C50}"/>
              </a:ext>
            </a:extLst>
          </p:cNvPr>
          <p:cNvSpPr txBox="1"/>
          <p:nvPr/>
        </p:nvSpPr>
        <p:spPr>
          <a:xfrm>
            <a:off x="9706653" y="3898744"/>
            <a:ext cx="717183"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O</a:t>
            </a:r>
            <a:r>
              <a:rPr kumimoji="0" lang="en-US" sz="2400" b="0" i="0" u="none" strike="noStrike" kern="1200" cap="none" spc="0" normalizeH="0" baseline="-25000" noProof="0" dirty="0">
                <a:ln>
                  <a:noFill/>
                </a:ln>
                <a:solidFill>
                  <a:prstClr val="black"/>
                </a:solidFill>
                <a:effectLst/>
                <a:uLnTx/>
                <a:uFillTx/>
                <a:latin typeface="Calibri"/>
                <a:ea typeface="+mn-ea"/>
                <a:cs typeface="+mn-cs"/>
              </a:rPr>
              <a:t>1</a:t>
            </a:r>
          </a:p>
        </p:txBody>
      </p:sp>
      <p:sp>
        <p:nvSpPr>
          <p:cNvPr id="79" name="Rectangle 78">
            <a:extLst>
              <a:ext uri="{FF2B5EF4-FFF2-40B4-BE49-F238E27FC236}">
                <a16:creationId xmlns:a16="http://schemas.microsoft.com/office/drawing/2014/main" id="{14277564-B58B-B6D8-2A49-C3540F500675}"/>
              </a:ext>
            </a:extLst>
          </p:cNvPr>
          <p:cNvSpPr/>
          <p:nvPr/>
        </p:nvSpPr>
        <p:spPr>
          <a:xfrm>
            <a:off x="10303411" y="3858836"/>
            <a:ext cx="394800" cy="2274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white"/>
              </a:solidFill>
              <a:effectLst/>
              <a:uLnTx/>
              <a:uFillTx/>
              <a:latin typeface="Calibri"/>
              <a:ea typeface="+mn-ea"/>
              <a:cs typeface="+mn-cs"/>
            </a:endParaRPr>
          </a:p>
        </p:txBody>
      </p:sp>
      <p:sp>
        <p:nvSpPr>
          <p:cNvPr id="80" name="TextBox 79">
            <a:extLst>
              <a:ext uri="{FF2B5EF4-FFF2-40B4-BE49-F238E27FC236}">
                <a16:creationId xmlns:a16="http://schemas.microsoft.com/office/drawing/2014/main" id="{F017A1E3-231C-D02E-7A5F-62F430722346}"/>
              </a:ext>
            </a:extLst>
          </p:cNvPr>
          <p:cNvSpPr txBox="1"/>
          <p:nvPr/>
        </p:nvSpPr>
        <p:spPr>
          <a:xfrm>
            <a:off x="9717406" y="4747954"/>
            <a:ext cx="717183"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O</a:t>
            </a:r>
            <a:r>
              <a:rPr kumimoji="0" lang="en-US" sz="2400" b="0" i="0" u="none" strike="noStrike" kern="1200" cap="none" spc="0" normalizeH="0" baseline="-25000" noProof="0" dirty="0">
                <a:ln>
                  <a:noFill/>
                </a:ln>
                <a:solidFill>
                  <a:prstClr val="black"/>
                </a:solidFill>
                <a:effectLst/>
                <a:uLnTx/>
                <a:uFillTx/>
                <a:latin typeface="Calibri"/>
                <a:ea typeface="+mn-ea"/>
                <a:cs typeface="+mn-cs"/>
              </a:rPr>
              <a:t>2</a:t>
            </a:r>
          </a:p>
        </p:txBody>
      </p:sp>
      <p:sp>
        <p:nvSpPr>
          <p:cNvPr id="81" name="TextBox 80">
            <a:extLst>
              <a:ext uri="{FF2B5EF4-FFF2-40B4-BE49-F238E27FC236}">
                <a16:creationId xmlns:a16="http://schemas.microsoft.com/office/drawing/2014/main" id="{6C65D99A-38B3-B788-91B7-2D734E1AC4F9}"/>
              </a:ext>
            </a:extLst>
          </p:cNvPr>
          <p:cNvSpPr txBox="1"/>
          <p:nvPr/>
        </p:nvSpPr>
        <p:spPr>
          <a:xfrm>
            <a:off x="9717374" y="5101897"/>
            <a:ext cx="717183"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O</a:t>
            </a:r>
            <a:r>
              <a:rPr kumimoji="0" lang="en-US" sz="2400" b="0" i="0" u="none" strike="noStrike" kern="1200" cap="none" spc="0" normalizeH="0" baseline="-25000" noProof="0" dirty="0">
                <a:ln>
                  <a:noFill/>
                </a:ln>
                <a:solidFill>
                  <a:prstClr val="black"/>
                </a:solidFill>
                <a:effectLst/>
                <a:uLnTx/>
                <a:uFillTx/>
                <a:latin typeface="Calibri"/>
                <a:ea typeface="+mn-ea"/>
                <a:cs typeface="+mn-cs"/>
              </a:rPr>
              <a:t>3</a:t>
            </a:r>
          </a:p>
        </p:txBody>
      </p:sp>
      <p:cxnSp>
        <p:nvCxnSpPr>
          <p:cNvPr id="82" name="Straight Connector 81">
            <a:extLst>
              <a:ext uri="{FF2B5EF4-FFF2-40B4-BE49-F238E27FC236}">
                <a16:creationId xmlns:a16="http://schemas.microsoft.com/office/drawing/2014/main" id="{D5B989A0-A575-EF98-F77D-0B8D1838EAD0}"/>
              </a:ext>
            </a:extLst>
          </p:cNvPr>
          <p:cNvCxnSpPr>
            <a:cxnSpLocks/>
          </p:cNvCxnSpPr>
          <p:nvPr/>
        </p:nvCxnSpPr>
        <p:spPr>
          <a:xfrm>
            <a:off x="9583543" y="5324881"/>
            <a:ext cx="1861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250740BB-737A-4BCF-3F0F-564735A853F1}"/>
              </a:ext>
            </a:extLst>
          </p:cNvPr>
          <p:cNvCxnSpPr>
            <a:cxnSpLocks/>
          </p:cNvCxnSpPr>
          <p:nvPr/>
        </p:nvCxnSpPr>
        <p:spPr>
          <a:xfrm flipV="1">
            <a:off x="9589060" y="5022530"/>
            <a:ext cx="180667" cy="1458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E010D8B7-805A-0B4B-190B-14568D532882}"/>
              </a:ext>
            </a:extLst>
          </p:cNvPr>
          <p:cNvCxnSpPr>
            <a:cxnSpLocks/>
          </p:cNvCxnSpPr>
          <p:nvPr/>
        </p:nvCxnSpPr>
        <p:spPr>
          <a:xfrm>
            <a:off x="9593643" y="5502519"/>
            <a:ext cx="180667" cy="1458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5" name="Group 84">
            <a:extLst>
              <a:ext uri="{FF2B5EF4-FFF2-40B4-BE49-F238E27FC236}">
                <a16:creationId xmlns:a16="http://schemas.microsoft.com/office/drawing/2014/main" id="{8131FC11-9FE5-D67D-0D88-9113D6EFD5F3}"/>
              </a:ext>
            </a:extLst>
          </p:cNvPr>
          <p:cNvGrpSpPr/>
          <p:nvPr/>
        </p:nvGrpSpPr>
        <p:grpSpPr>
          <a:xfrm>
            <a:off x="3400914" y="5195255"/>
            <a:ext cx="4029070" cy="477315"/>
            <a:chOff x="3400914" y="5195255"/>
            <a:chExt cx="4029070" cy="477315"/>
          </a:xfrm>
        </p:grpSpPr>
        <p:cxnSp>
          <p:nvCxnSpPr>
            <p:cNvPr id="86" name="Straight Arrow Connector 85">
              <a:extLst>
                <a:ext uri="{FF2B5EF4-FFF2-40B4-BE49-F238E27FC236}">
                  <a16:creationId xmlns:a16="http://schemas.microsoft.com/office/drawing/2014/main" id="{A3189E21-E93F-6962-1C36-5BF4464B9D88}"/>
                </a:ext>
              </a:extLst>
            </p:cNvPr>
            <p:cNvCxnSpPr>
              <a:cxnSpLocks/>
            </p:cNvCxnSpPr>
            <p:nvPr/>
          </p:nvCxnSpPr>
          <p:spPr>
            <a:xfrm flipH="1">
              <a:off x="3400914" y="5403102"/>
              <a:ext cx="4029070" cy="2694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Freeform 55">
              <a:extLst>
                <a:ext uri="{FF2B5EF4-FFF2-40B4-BE49-F238E27FC236}">
                  <a16:creationId xmlns:a16="http://schemas.microsoft.com/office/drawing/2014/main" id="{055CE8FF-54F7-B4FF-A192-308971981BAA}"/>
                </a:ext>
              </a:extLst>
            </p:cNvPr>
            <p:cNvSpPr/>
            <p:nvPr/>
          </p:nvSpPr>
          <p:spPr>
            <a:xfrm>
              <a:off x="3520812" y="5195255"/>
              <a:ext cx="3866473" cy="468804"/>
            </a:xfrm>
            <a:custGeom>
              <a:avLst/>
              <a:gdLst>
                <a:gd name="connsiteX0" fmla="*/ 0 w 3866473"/>
                <a:gd name="connsiteY0" fmla="*/ 264573 h 468804"/>
                <a:gd name="connsiteX1" fmla="*/ 0 w 3866473"/>
                <a:gd name="connsiteY1" fmla="*/ 468804 h 468804"/>
                <a:gd name="connsiteX2" fmla="*/ 3866473 w 3866473"/>
                <a:gd name="connsiteY2" fmla="*/ 204232 h 468804"/>
                <a:gd name="connsiteX3" fmla="*/ 3861832 w 3866473"/>
                <a:gd name="connsiteY3" fmla="*/ 0 h 468804"/>
                <a:gd name="connsiteX4" fmla="*/ 0 w 3866473"/>
                <a:gd name="connsiteY4" fmla="*/ 264573 h 468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6473" h="468804">
                  <a:moveTo>
                    <a:pt x="0" y="264573"/>
                  </a:moveTo>
                  <a:lnTo>
                    <a:pt x="0" y="468804"/>
                  </a:lnTo>
                  <a:lnTo>
                    <a:pt x="3866473" y="204232"/>
                  </a:lnTo>
                  <a:lnTo>
                    <a:pt x="3861832" y="0"/>
                  </a:lnTo>
                  <a:lnTo>
                    <a:pt x="0" y="264573"/>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sp>
        <p:nvSpPr>
          <p:cNvPr id="88" name="TextBox 28">
            <a:extLst>
              <a:ext uri="{FF2B5EF4-FFF2-40B4-BE49-F238E27FC236}">
                <a16:creationId xmlns:a16="http://schemas.microsoft.com/office/drawing/2014/main" id="{EE976727-A548-332C-19B4-AAEBEEE60A80}"/>
              </a:ext>
            </a:extLst>
          </p:cNvPr>
          <p:cNvSpPr txBox="1"/>
          <p:nvPr/>
        </p:nvSpPr>
        <p:spPr>
          <a:xfrm>
            <a:off x="587831"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6745716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BDF92-050A-BC16-7B89-CC6E351566D7}"/>
              </a:ext>
            </a:extLst>
          </p:cNvPr>
          <p:cNvSpPr>
            <a:spLocks noGrp="1"/>
          </p:cNvSpPr>
          <p:nvPr>
            <p:ph type="title"/>
          </p:nvPr>
        </p:nvSpPr>
        <p:spPr/>
        <p:txBody>
          <a:bodyPr/>
          <a:lstStyle/>
          <a:p>
            <a:r>
              <a:rPr lang="en-IN" dirty="0"/>
              <a:t>HOL blocking example</a:t>
            </a:r>
          </a:p>
        </p:txBody>
      </p:sp>
      <p:sp>
        <p:nvSpPr>
          <p:cNvPr id="3" name="Content Placeholder 2">
            <a:extLst>
              <a:ext uri="{FF2B5EF4-FFF2-40B4-BE49-F238E27FC236}">
                <a16:creationId xmlns:a16="http://schemas.microsoft.com/office/drawing/2014/main" id="{9CF33470-580C-E403-A8E0-54B2660875B9}"/>
              </a:ext>
            </a:extLst>
          </p:cNvPr>
          <p:cNvSpPr>
            <a:spLocks noGrp="1"/>
          </p:cNvSpPr>
          <p:nvPr>
            <p:ph idx="1"/>
          </p:nvPr>
        </p:nvSpPr>
        <p:spPr/>
        <p:txBody>
          <a:bodyPr>
            <a:normAutofit fontScale="77500" lnSpcReduction="20000"/>
          </a:bodyPr>
          <a:lstStyle/>
          <a:p>
            <a:pPr marL="0" indent="0">
              <a:buNone/>
            </a:pPr>
            <a:r>
              <a:rPr lang="en-US" dirty="0">
                <a:solidFill>
                  <a:schemeClr val="accent1"/>
                </a:solidFill>
              </a:rPr>
              <a:t>RTT = 100 </a:t>
            </a:r>
            <a:r>
              <a:rPr lang="en-US" dirty="0" err="1">
                <a:solidFill>
                  <a:schemeClr val="accent1"/>
                </a:solidFill>
              </a:rPr>
              <a:t>ms.</a:t>
            </a:r>
            <a:r>
              <a:rPr lang="en-US" dirty="0">
                <a:solidFill>
                  <a:schemeClr val="accent1"/>
                </a:solidFill>
              </a:rPr>
              <a:t> </a:t>
            </a:r>
          </a:p>
          <a:p>
            <a:pPr marL="0" indent="0">
              <a:buNone/>
            </a:pPr>
            <a:r>
              <a:rPr lang="en-US" dirty="0">
                <a:solidFill>
                  <a:schemeClr val="accent1"/>
                </a:solidFill>
              </a:rPr>
              <a:t>Bandwidth = 1 Mbps.</a:t>
            </a:r>
          </a:p>
          <a:p>
            <a:pPr marL="0" indent="0">
              <a:buNone/>
            </a:pPr>
            <a:r>
              <a:rPr lang="en-US" dirty="0">
                <a:solidFill>
                  <a:schemeClr val="accent1"/>
                </a:solidFill>
              </a:rPr>
              <a:t>Intermediate gateways = 2</a:t>
            </a:r>
            <a:endParaRPr lang="en-US" dirty="0">
              <a:solidFill>
                <a:schemeClr val="accent1"/>
              </a:solidFill>
              <a:effectLst/>
            </a:endParaRPr>
          </a:p>
          <a:p>
            <a:pPr marL="0" indent="0">
              <a:buNone/>
            </a:pPr>
            <a:r>
              <a:rPr lang="en-US" dirty="0">
                <a:solidFill>
                  <a:schemeClr val="accent1"/>
                </a:solidFill>
              </a:rPr>
              <a:t>Request size = 1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The size of the first object = 100 Mb</a:t>
            </a:r>
            <a:endParaRPr lang="en-US" dirty="0">
              <a:solidFill>
                <a:schemeClr val="accent1"/>
              </a:solidFill>
              <a:effectLst/>
            </a:endParaRPr>
          </a:p>
          <a:p>
            <a:pPr marL="0" indent="0">
              <a:buNone/>
            </a:pPr>
            <a:r>
              <a:rPr lang="en-US" dirty="0">
                <a:solidFill>
                  <a:schemeClr val="accent1"/>
                </a:solidFill>
              </a:rPr>
              <a:t>The size of the other three objects = 100 </a:t>
            </a:r>
            <a:r>
              <a:rPr lang="en-US" dirty="0" err="1">
                <a:solidFill>
                  <a:schemeClr val="accent1"/>
                </a:solidFill>
              </a:rPr>
              <a:t>Kb</a:t>
            </a:r>
            <a:endParaRPr lang="en-US" dirty="0">
              <a:solidFill>
                <a:schemeClr val="accent1"/>
              </a:solidFill>
            </a:endParaRPr>
          </a:p>
          <a:p>
            <a:pPr marL="0" indent="0">
              <a:buNone/>
            </a:pPr>
            <a:r>
              <a:rPr lang="en-US" dirty="0">
                <a:solidFill>
                  <a:schemeClr val="accent1"/>
                </a:solidFill>
              </a:rPr>
              <a:t>Packet size = 100 </a:t>
            </a:r>
            <a:r>
              <a:rPr lang="en-US" dirty="0" err="1">
                <a:solidFill>
                  <a:schemeClr val="accent1"/>
                </a:solidFill>
              </a:rPr>
              <a:t>Kb</a:t>
            </a:r>
            <a:endParaRPr lang="en-US" dirty="0">
              <a:solidFill>
                <a:schemeClr val="accent1"/>
              </a:solidFill>
            </a:endParaRPr>
          </a:p>
          <a:p>
            <a:pPr marL="0" indent="0">
              <a:buNone/>
            </a:pPr>
            <a:endParaRPr lang="en-US" dirty="0">
              <a:solidFill>
                <a:schemeClr val="accent1"/>
              </a:solidFill>
            </a:endParaRPr>
          </a:p>
          <a:p>
            <a:pPr marL="0" indent="0">
              <a:buNone/>
            </a:pPr>
            <a:r>
              <a:rPr lang="en-US" dirty="0">
                <a:solidFill>
                  <a:srgbClr val="FF0000"/>
                </a:solidFill>
              </a:rPr>
              <a:t>The first object will be received after:</a:t>
            </a:r>
          </a:p>
          <a:p>
            <a:pPr marL="0" indent="0">
              <a:buNone/>
            </a:pPr>
            <a:r>
              <a:rPr lang="en-US" dirty="0">
                <a:solidFill>
                  <a:srgbClr val="FF0000"/>
                </a:solidFill>
              </a:rPr>
              <a:t>The second object will be received after:</a:t>
            </a:r>
          </a:p>
          <a:p>
            <a:pPr marL="0" indent="0">
              <a:buNone/>
            </a:pPr>
            <a:r>
              <a:rPr lang="en-US" dirty="0">
                <a:solidFill>
                  <a:srgbClr val="FF0000"/>
                </a:solidFill>
              </a:rPr>
              <a:t>The third object will be received after:</a:t>
            </a:r>
          </a:p>
          <a:p>
            <a:pPr marL="0" indent="0">
              <a:buNone/>
            </a:pPr>
            <a:r>
              <a:rPr lang="en-US" dirty="0">
                <a:solidFill>
                  <a:srgbClr val="FF0000"/>
                </a:solidFill>
              </a:rPr>
              <a:t>The fourth object will be received after:</a:t>
            </a:r>
          </a:p>
          <a:p>
            <a:pPr marL="0" indent="0">
              <a:buNone/>
            </a:pPr>
            <a:endParaRPr lang="en-US" dirty="0">
              <a:effectLst/>
            </a:endParaRPr>
          </a:p>
          <a:p>
            <a:pPr marL="0" indent="0">
              <a:buNone/>
            </a:pPr>
            <a:endParaRPr lang="en-IN" dirty="0"/>
          </a:p>
        </p:txBody>
      </p:sp>
    </p:spTree>
    <p:extLst>
      <p:ext uri="{BB962C8B-B14F-4D97-AF65-F5344CB8AC3E}">
        <p14:creationId xmlns:p14="http://schemas.microsoft.com/office/powerpoint/2010/main" val="35905099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52BDF-BDCE-AFEA-959C-D2ACC58143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A9E14F-B96A-116B-AA7D-2DC59D91DEBE}"/>
              </a:ext>
            </a:extLst>
          </p:cNvPr>
          <p:cNvSpPr>
            <a:spLocks noGrp="1"/>
          </p:cNvSpPr>
          <p:nvPr>
            <p:ph type="title"/>
          </p:nvPr>
        </p:nvSpPr>
        <p:spPr/>
        <p:txBody>
          <a:bodyPr/>
          <a:lstStyle/>
          <a:p>
            <a:r>
              <a:rPr lang="en-IN" dirty="0"/>
              <a:t>HOL blocking example</a:t>
            </a:r>
          </a:p>
        </p:txBody>
      </p:sp>
      <p:sp>
        <p:nvSpPr>
          <p:cNvPr id="3" name="Content Placeholder 2">
            <a:extLst>
              <a:ext uri="{FF2B5EF4-FFF2-40B4-BE49-F238E27FC236}">
                <a16:creationId xmlns:a16="http://schemas.microsoft.com/office/drawing/2014/main" id="{A7B68365-9348-1A93-3B65-1190CCA8BA75}"/>
              </a:ext>
            </a:extLst>
          </p:cNvPr>
          <p:cNvSpPr>
            <a:spLocks noGrp="1"/>
          </p:cNvSpPr>
          <p:nvPr>
            <p:ph idx="1"/>
          </p:nvPr>
        </p:nvSpPr>
        <p:spPr>
          <a:xfrm>
            <a:off x="838200" y="1618796"/>
            <a:ext cx="10515600" cy="5032376"/>
          </a:xfrm>
        </p:spPr>
        <p:txBody>
          <a:bodyPr>
            <a:normAutofit fontScale="62500" lnSpcReduction="20000"/>
          </a:bodyPr>
          <a:lstStyle/>
          <a:p>
            <a:pPr marL="0" indent="0">
              <a:buNone/>
            </a:pPr>
            <a:r>
              <a:rPr lang="en-US" dirty="0">
                <a:solidFill>
                  <a:schemeClr val="accent1"/>
                </a:solidFill>
              </a:rPr>
              <a:t>RTT = 100 </a:t>
            </a:r>
            <a:r>
              <a:rPr lang="en-US" dirty="0" err="1">
                <a:solidFill>
                  <a:schemeClr val="accent1"/>
                </a:solidFill>
              </a:rPr>
              <a:t>ms.</a:t>
            </a:r>
            <a:r>
              <a:rPr lang="en-US" dirty="0">
                <a:solidFill>
                  <a:schemeClr val="accent1"/>
                </a:solidFill>
              </a:rPr>
              <a:t> </a:t>
            </a:r>
          </a:p>
          <a:p>
            <a:pPr marL="0" indent="0">
              <a:buNone/>
            </a:pPr>
            <a:r>
              <a:rPr lang="en-US" dirty="0">
                <a:solidFill>
                  <a:schemeClr val="accent1"/>
                </a:solidFill>
              </a:rPr>
              <a:t>Bandwidth = 1 Mbps.</a:t>
            </a:r>
          </a:p>
          <a:p>
            <a:pPr marL="0" indent="0">
              <a:buNone/>
            </a:pPr>
            <a:r>
              <a:rPr lang="en-US" dirty="0">
                <a:solidFill>
                  <a:schemeClr val="accent1"/>
                </a:solidFill>
              </a:rPr>
              <a:t>Intermediate gateways = 2</a:t>
            </a:r>
            <a:endParaRPr lang="en-US" dirty="0">
              <a:solidFill>
                <a:schemeClr val="accent1"/>
              </a:solidFill>
              <a:effectLst/>
            </a:endParaRPr>
          </a:p>
          <a:p>
            <a:pPr marL="0" indent="0">
              <a:buNone/>
            </a:pPr>
            <a:r>
              <a:rPr lang="en-US" dirty="0">
                <a:solidFill>
                  <a:schemeClr val="accent1"/>
                </a:solidFill>
              </a:rPr>
              <a:t>Request size = 1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The size of the first object = 100 Mb</a:t>
            </a:r>
            <a:endParaRPr lang="en-US" dirty="0">
              <a:solidFill>
                <a:schemeClr val="accent1"/>
              </a:solidFill>
              <a:effectLst/>
            </a:endParaRPr>
          </a:p>
          <a:p>
            <a:pPr marL="0" indent="0">
              <a:buNone/>
            </a:pPr>
            <a:r>
              <a:rPr lang="en-US" dirty="0">
                <a:solidFill>
                  <a:schemeClr val="accent1"/>
                </a:solidFill>
              </a:rPr>
              <a:t>The size of the other three objects = 100 </a:t>
            </a:r>
            <a:r>
              <a:rPr lang="en-US" dirty="0" err="1">
                <a:solidFill>
                  <a:schemeClr val="accent1"/>
                </a:solidFill>
              </a:rPr>
              <a:t>Kb</a:t>
            </a:r>
            <a:endParaRPr lang="en-US" dirty="0">
              <a:solidFill>
                <a:schemeClr val="accent1"/>
              </a:solidFill>
            </a:endParaRPr>
          </a:p>
          <a:p>
            <a:pPr marL="0" indent="0">
              <a:buNone/>
            </a:pPr>
            <a:r>
              <a:rPr lang="en-US" dirty="0">
                <a:solidFill>
                  <a:schemeClr val="accent1"/>
                </a:solidFill>
              </a:rPr>
              <a:t>Packet size = 100 </a:t>
            </a:r>
            <a:r>
              <a:rPr lang="en-US" dirty="0" err="1">
                <a:solidFill>
                  <a:schemeClr val="accent1"/>
                </a:solidFill>
              </a:rPr>
              <a:t>Kb</a:t>
            </a:r>
            <a:endParaRPr lang="en-US" dirty="0">
              <a:solidFill>
                <a:schemeClr val="accent1"/>
              </a:solidFill>
            </a:endParaRPr>
          </a:p>
          <a:p>
            <a:pPr marL="0" indent="0">
              <a:buNone/>
            </a:pPr>
            <a:endParaRPr lang="en-US" dirty="0">
              <a:solidFill>
                <a:schemeClr val="accent1"/>
              </a:solidFill>
            </a:endParaRPr>
          </a:p>
          <a:p>
            <a:pPr marL="0" indent="0">
              <a:buNone/>
            </a:pPr>
            <a:r>
              <a:rPr lang="en-US" dirty="0">
                <a:solidFill>
                  <a:srgbClr val="FF0000"/>
                </a:solidFill>
              </a:rPr>
              <a:t>The first object will be received after: </a:t>
            </a:r>
            <a:r>
              <a:rPr lang="en-US" dirty="0"/>
              <a:t>100ms + 3ms + 100 </a:t>
            </a:r>
            <a:r>
              <a:rPr lang="en-US" dirty="0" err="1"/>
              <a:t>ms</a:t>
            </a:r>
            <a:r>
              <a:rPr lang="en-US" dirty="0"/>
              <a:t> + 100 s + 200 </a:t>
            </a:r>
            <a:r>
              <a:rPr lang="en-US" dirty="0" err="1"/>
              <a:t>ms</a:t>
            </a:r>
            <a:r>
              <a:rPr lang="en-US" dirty="0"/>
              <a:t> = 403 </a:t>
            </a:r>
            <a:r>
              <a:rPr lang="en-US" dirty="0" err="1"/>
              <a:t>ms</a:t>
            </a:r>
            <a:r>
              <a:rPr lang="en-US" dirty="0"/>
              <a:t> + 100 s </a:t>
            </a:r>
          </a:p>
          <a:p>
            <a:pPr marL="0" indent="0">
              <a:buNone/>
            </a:pPr>
            <a:r>
              <a:rPr lang="en-US" dirty="0"/>
              <a:t>(Notice that the first object is divided into 1000 packets that will take 100 seconds + 200 </a:t>
            </a:r>
            <a:r>
              <a:rPr lang="en-US" dirty="0" err="1"/>
              <a:t>ms</a:t>
            </a:r>
            <a:r>
              <a:rPr lang="en-US" dirty="0"/>
              <a:t>)</a:t>
            </a:r>
          </a:p>
          <a:p>
            <a:pPr marL="0" indent="0">
              <a:buNone/>
            </a:pPr>
            <a:r>
              <a:rPr lang="en-US" dirty="0">
                <a:solidFill>
                  <a:srgbClr val="FF0000"/>
                </a:solidFill>
              </a:rPr>
              <a:t>The second object will be received after: </a:t>
            </a:r>
            <a:r>
              <a:rPr lang="en-IN" dirty="0"/>
              <a:t>403 </a:t>
            </a:r>
            <a:r>
              <a:rPr lang="en-IN" dirty="0" err="1"/>
              <a:t>ms</a:t>
            </a:r>
            <a:r>
              <a:rPr lang="en-IN" dirty="0"/>
              <a:t> + 100 s + 100 </a:t>
            </a:r>
            <a:r>
              <a:rPr lang="en-IN" dirty="0" err="1"/>
              <a:t>ms</a:t>
            </a:r>
            <a:r>
              <a:rPr lang="en-IN" dirty="0"/>
              <a:t> = 503 </a:t>
            </a:r>
            <a:r>
              <a:rPr lang="en-IN" dirty="0" err="1"/>
              <a:t>ms</a:t>
            </a:r>
            <a:r>
              <a:rPr lang="en-IN" dirty="0"/>
              <a:t> + 100 s</a:t>
            </a:r>
          </a:p>
          <a:p>
            <a:pPr marL="0" indent="0">
              <a:buNone/>
            </a:pPr>
            <a:r>
              <a:rPr lang="en-IN" dirty="0"/>
              <a:t>(Note that the second object will already be at the neighbouring gateway of the client when the client is about to receive the last packet of the first object.)</a:t>
            </a:r>
            <a:endParaRPr lang="en-US" dirty="0"/>
          </a:p>
          <a:p>
            <a:pPr marL="0" indent="0">
              <a:buNone/>
            </a:pPr>
            <a:r>
              <a:rPr lang="en-US" dirty="0">
                <a:solidFill>
                  <a:srgbClr val="FF0000"/>
                </a:solidFill>
              </a:rPr>
              <a:t>The third object will be received after: </a:t>
            </a:r>
            <a:r>
              <a:rPr lang="en-IN" dirty="0"/>
              <a:t>503 </a:t>
            </a:r>
            <a:r>
              <a:rPr lang="en-IN" dirty="0" err="1"/>
              <a:t>ms</a:t>
            </a:r>
            <a:r>
              <a:rPr lang="en-IN" dirty="0"/>
              <a:t> + 100 s + 100 </a:t>
            </a:r>
            <a:r>
              <a:rPr lang="en-IN" dirty="0" err="1"/>
              <a:t>ms</a:t>
            </a:r>
            <a:r>
              <a:rPr lang="en-IN" dirty="0"/>
              <a:t> = 603 </a:t>
            </a:r>
            <a:r>
              <a:rPr lang="en-IN" dirty="0" err="1"/>
              <a:t>ms</a:t>
            </a:r>
            <a:r>
              <a:rPr lang="en-IN" dirty="0"/>
              <a:t> + 100 s</a:t>
            </a:r>
            <a:endParaRPr lang="en-US" dirty="0"/>
          </a:p>
          <a:p>
            <a:pPr marL="0" indent="0">
              <a:buNone/>
            </a:pPr>
            <a:r>
              <a:rPr lang="en-US" dirty="0">
                <a:solidFill>
                  <a:srgbClr val="FF0000"/>
                </a:solidFill>
              </a:rPr>
              <a:t>The fourth object will be received after: </a:t>
            </a:r>
            <a:r>
              <a:rPr lang="en-US" dirty="0"/>
              <a:t>603 </a:t>
            </a:r>
            <a:r>
              <a:rPr lang="en-US" dirty="0" err="1"/>
              <a:t>ms</a:t>
            </a:r>
            <a:r>
              <a:rPr lang="en-US" dirty="0"/>
              <a:t> + 100 s + 100 </a:t>
            </a:r>
            <a:r>
              <a:rPr lang="en-US" dirty="0" err="1"/>
              <a:t>ms</a:t>
            </a:r>
            <a:r>
              <a:rPr lang="en-US" dirty="0"/>
              <a:t> = 703 </a:t>
            </a:r>
            <a:r>
              <a:rPr lang="en-US" dirty="0" err="1"/>
              <a:t>ms</a:t>
            </a:r>
            <a:r>
              <a:rPr lang="en-US" dirty="0"/>
              <a:t> + 100 s</a:t>
            </a:r>
            <a:endParaRPr lang="en-US" dirty="0">
              <a:effectLst/>
            </a:endParaRPr>
          </a:p>
          <a:p>
            <a:pPr marL="0" indent="0">
              <a:buNone/>
            </a:pPr>
            <a:r>
              <a:rPr lang="en-US" sz="2600" dirty="0"/>
              <a:t>Conclusion: One large object on the top of the queue blocks the client to receive other smaller objects on the web page.</a:t>
            </a:r>
            <a:endParaRPr lang="en-US" sz="2600" dirty="0">
              <a:effectLst/>
            </a:endParaRPr>
          </a:p>
          <a:p>
            <a:pPr marL="0" indent="0">
              <a:buNone/>
            </a:pPr>
            <a:endParaRPr lang="en-US" dirty="0">
              <a:effectLst/>
            </a:endParaRPr>
          </a:p>
          <a:p>
            <a:pPr marL="0" indent="0">
              <a:buNone/>
            </a:pPr>
            <a:endParaRPr lang="en-US" dirty="0">
              <a:solidFill>
                <a:srgbClr val="FF0000"/>
              </a:solidFill>
            </a:endParaRPr>
          </a:p>
          <a:p>
            <a:pPr marL="0" indent="0">
              <a:buNone/>
            </a:pPr>
            <a:endParaRPr lang="en-US" dirty="0">
              <a:effectLst/>
            </a:endParaRPr>
          </a:p>
          <a:p>
            <a:pPr marL="0" indent="0">
              <a:buNone/>
            </a:pPr>
            <a:endParaRPr lang="en-IN" dirty="0"/>
          </a:p>
        </p:txBody>
      </p:sp>
    </p:spTree>
    <p:extLst>
      <p:ext uri="{BB962C8B-B14F-4D97-AF65-F5344CB8AC3E}">
        <p14:creationId xmlns:p14="http://schemas.microsoft.com/office/powerpoint/2010/main" val="15970032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B9F08-A8AF-4AD0-2845-6CB0CB72024E}"/>
              </a:ext>
            </a:extLst>
          </p:cNvPr>
          <p:cNvSpPr>
            <a:spLocks noGrp="1"/>
          </p:cNvSpPr>
          <p:nvPr>
            <p:ph type="title"/>
          </p:nvPr>
        </p:nvSpPr>
        <p:spPr/>
        <p:txBody>
          <a:bodyPr/>
          <a:lstStyle/>
          <a:p>
            <a:r>
              <a:rPr lang="en-IN" dirty="0"/>
              <a:t>Mitigation</a:t>
            </a:r>
          </a:p>
        </p:txBody>
      </p:sp>
      <p:sp>
        <p:nvSpPr>
          <p:cNvPr id="3" name="Content Placeholder 2">
            <a:extLst>
              <a:ext uri="{FF2B5EF4-FFF2-40B4-BE49-F238E27FC236}">
                <a16:creationId xmlns:a16="http://schemas.microsoft.com/office/drawing/2014/main" id="{5A2D0312-9B86-B761-AF20-93839978DE73}"/>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33873972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3A71C-1278-2423-E6F6-DCD7C132C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9000C7-8F94-504E-AE29-CD26A7D7174C}"/>
              </a:ext>
            </a:extLst>
          </p:cNvPr>
          <p:cNvSpPr>
            <a:spLocks noGrp="1"/>
          </p:cNvSpPr>
          <p:nvPr>
            <p:ph type="title"/>
          </p:nvPr>
        </p:nvSpPr>
        <p:spPr/>
        <p:txBody>
          <a:bodyPr/>
          <a:lstStyle/>
          <a:p>
            <a:r>
              <a:rPr lang="en-IN" dirty="0"/>
              <a:t>Mitigation</a:t>
            </a:r>
          </a:p>
        </p:txBody>
      </p:sp>
      <p:sp>
        <p:nvSpPr>
          <p:cNvPr id="3" name="Content Placeholder 2">
            <a:extLst>
              <a:ext uri="{FF2B5EF4-FFF2-40B4-BE49-F238E27FC236}">
                <a16:creationId xmlns:a16="http://schemas.microsoft.com/office/drawing/2014/main" id="{9D33714C-373A-9026-E2AD-D570FBB0DC62}"/>
              </a:ext>
            </a:extLst>
          </p:cNvPr>
          <p:cNvSpPr>
            <a:spLocks noGrp="1"/>
          </p:cNvSpPr>
          <p:nvPr>
            <p:ph idx="1"/>
          </p:nvPr>
        </p:nvSpPr>
        <p:spPr/>
        <p:txBody>
          <a:bodyPr/>
          <a:lstStyle/>
          <a:p>
            <a:r>
              <a:rPr lang="en-IN" dirty="0"/>
              <a:t>Send concurrent requests</a:t>
            </a:r>
          </a:p>
          <a:p>
            <a:pPr lvl="1"/>
            <a:r>
              <a:rPr lang="en-US" dirty="0"/>
              <a:t>Concurrent requests may solve the problem, and in practice browsers open around six concurrent connections.</a:t>
            </a:r>
            <a:endParaRPr lang="en-US" dirty="0">
              <a:effectLst/>
            </a:endParaRPr>
          </a:p>
          <a:p>
            <a:pPr lvl="1"/>
            <a:r>
              <a:rPr lang="en-US" dirty="0"/>
              <a:t>However, multiple TCP connections may unfairly utilize more network resources. When congestion occurs, the TCP protocol slows down each connection independently. Since TCP connections are considered separate, the overall slowdown for a client using many connections is less than if it has used just one TCP connection.</a:t>
            </a:r>
            <a:endParaRPr lang="en-US" dirty="0">
              <a:effectLst/>
            </a:endParaRPr>
          </a:p>
          <a:p>
            <a:pPr lvl="1"/>
            <a:endParaRPr lang="en-IN" dirty="0"/>
          </a:p>
        </p:txBody>
      </p:sp>
    </p:spTree>
    <p:extLst>
      <p:ext uri="{BB962C8B-B14F-4D97-AF65-F5344CB8AC3E}">
        <p14:creationId xmlns:p14="http://schemas.microsoft.com/office/powerpoint/2010/main" val="31557129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FCC26-7588-5790-1B7A-775C3F9B4E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A92837-679A-BC95-80E6-82BD1F48B986}"/>
              </a:ext>
            </a:extLst>
          </p:cNvPr>
          <p:cNvSpPr>
            <a:spLocks noGrp="1"/>
          </p:cNvSpPr>
          <p:nvPr>
            <p:ph type="title"/>
          </p:nvPr>
        </p:nvSpPr>
        <p:spPr/>
        <p:txBody>
          <a:bodyPr/>
          <a:lstStyle/>
          <a:p>
            <a:r>
              <a:rPr lang="en-IN" dirty="0"/>
              <a:t>HTTP/2</a:t>
            </a:r>
          </a:p>
        </p:txBody>
      </p:sp>
      <p:sp>
        <p:nvSpPr>
          <p:cNvPr id="3" name="Content Placeholder 2">
            <a:extLst>
              <a:ext uri="{FF2B5EF4-FFF2-40B4-BE49-F238E27FC236}">
                <a16:creationId xmlns:a16="http://schemas.microsoft.com/office/drawing/2014/main" id="{EA3D2C75-691B-F82C-C552-AD016E59A507}"/>
              </a:ext>
            </a:extLst>
          </p:cNvPr>
          <p:cNvSpPr>
            <a:spLocks noGrp="1"/>
          </p:cNvSpPr>
          <p:nvPr>
            <p:ph idx="1"/>
          </p:nvPr>
        </p:nvSpPr>
        <p:spPr/>
        <p:txBody>
          <a:bodyPr/>
          <a:lstStyle/>
          <a:p>
            <a:r>
              <a:rPr lang="en-US" dirty="0"/>
              <a:t>HTTP/2 uses a single TCP connection per server to handle multiple requests. Each request/response pair is mapped to a stream. Instead of sending an entire response at once, HTTP/2 breaks data into smaller frames. These frames from different streams are interleaved over the same connection, allowing multiple responses to be delivered concurrently.</a:t>
            </a:r>
            <a:endParaRPr lang="en-US" dirty="0">
              <a:effectLst/>
            </a:endParaRPr>
          </a:p>
          <a:p>
            <a:r>
              <a:rPr lang="en-US" dirty="0"/>
              <a:t>This means that even if one request is slow to generate (e.g., due to database access), the server can continue sending frames from other responses without being blocked – something HTTP/1.1 could not do efficiently.</a:t>
            </a:r>
            <a:endParaRPr lang="en-US" dirty="0">
              <a:effectLst/>
            </a:endParaRPr>
          </a:p>
          <a:p>
            <a:pPr lvl="1"/>
            <a:endParaRPr lang="en-IN" dirty="0"/>
          </a:p>
        </p:txBody>
      </p:sp>
    </p:spTree>
    <p:extLst>
      <p:ext uri="{BB962C8B-B14F-4D97-AF65-F5344CB8AC3E}">
        <p14:creationId xmlns:p14="http://schemas.microsoft.com/office/powerpoint/2010/main" val="1507327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61874-8709-8452-040D-21129028B1FF}"/>
              </a:ext>
            </a:extLst>
          </p:cNvPr>
          <p:cNvSpPr>
            <a:spLocks noGrp="1"/>
          </p:cNvSpPr>
          <p:nvPr>
            <p:ph type="title"/>
          </p:nvPr>
        </p:nvSpPr>
        <p:spPr/>
        <p:txBody>
          <a:bodyPr/>
          <a:lstStyle/>
          <a:p>
            <a:r>
              <a:rPr lang="en-IN" dirty="0"/>
              <a:t>Network application architecture</a:t>
            </a:r>
          </a:p>
        </p:txBody>
      </p:sp>
      <p:sp>
        <p:nvSpPr>
          <p:cNvPr id="3" name="Content Placeholder 2">
            <a:extLst>
              <a:ext uri="{FF2B5EF4-FFF2-40B4-BE49-F238E27FC236}">
                <a16:creationId xmlns:a16="http://schemas.microsoft.com/office/drawing/2014/main" id="{239C2070-F189-38DD-AF01-8B6406CA9FB2}"/>
              </a:ext>
            </a:extLst>
          </p:cNvPr>
          <p:cNvSpPr>
            <a:spLocks noGrp="1"/>
          </p:cNvSpPr>
          <p:nvPr>
            <p:ph idx="1"/>
          </p:nvPr>
        </p:nvSpPr>
        <p:spPr/>
        <p:txBody>
          <a:bodyPr/>
          <a:lstStyle/>
          <a:p>
            <a:r>
              <a:rPr lang="en-IN" dirty="0"/>
              <a:t>Client-server architecture</a:t>
            </a:r>
          </a:p>
          <a:p>
            <a:endParaRPr lang="en-IN" dirty="0"/>
          </a:p>
          <a:p>
            <a:r>
              <a:rPr lang="en-IN" dirty="0"/>
              <a:t>Peer-to-peer (P2P) architecture</a:t>
            </a:r>
          </a:p>
        </p:txBody>
      </p:sp>
    </p:spTree>
    <p:extLst>
      <p:ext uri="{BB962C8B-B14F-4D97-AF65-F5344CB8AC3E}">
        <p14:creationId xmlns:p14="http://schemas.microsoft.com/office/powerpoint/2010/main" val="17208795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EDFB4-F942-FAB9-0710-05DA5F2B4C7C}"/>
              </a:ext>
            </a:extLst>
          </p:cNvPr>
          <p:cNvSpPr>
            <a:spLocks noGrp="1"/>
          </p:cNvSpPr>
          <p:nvPr>
            <p:ph type="title"/>
          </p:nvPr>
        </p:nvSpPr>
        <p:spPr/>
        <p:txBody>
          <a:bodyPr/>
          <a:lstStyle/>
          <a:p>
            <a:r>
              <a:rPr lang="en-IN" dirty="0"/>
              <a:t>HTTP/2</a:t>
            </a:r>
          </a:p>
        </p:txBody>
      </p:sp>
      <p:sp>
        <p:nvSpPr>
          <p:cNvPr id="3" name="Content Placeholder 2">
            <a:extLst>
              <a:ext uri="{FF2B5EF4-FFF2-40B4-BE49-F238E27FC236}">
                <a16:creationId xmlns:a16="http://schemas.microsoft.com/office/drawing/2014/main" id="{EB361526-FE5E-8E4E-9735-E3042081037E}"/>
              </a:ext>
            </a:extLst>
          </p:cNvPr>
          <p:cNvSpPr>
            <a:spLocks noGrp="1"/>
          </p:cNvSpPr>
          <p:nvPr>
            <p:ph idx="1"/>
          </p:nvPr>
        </p:nvSpPr>
        <p:spPr/>
        <p:txBody>
          <a:bodyPr/>
          <a:lstStyle/>
          <a:p>
            <a:endParaRPr lang="en-IN"/>
          </a:p>
        </p:txBody>
      </p:sp>
      <p:sp>
        <p:nvSpPr>
          <p:cNvPr id="4" name="Text Box 5">
            <a:extLst>
              <a:ext uri="{FF2B5EF4-FFF2-40B4-BE49-F238E27FC236}">
                <a16:creationId xmlns:a16="http://schemas.microsoft.com/office/drawing/2014/main" id="{2258D790-4F79-7C73-D76B-608158673813}"/>
              </a:ext>
            </a:extLst>
          </p:cNvPr>
          <p:cNvSpPr txBox="1">
            <a:spLocks noChangeArrowheads="1"/>
          </p:cNvSpPr>
          <p:nvPr/>
        </p:nvSpPr>
        <p:spPr bwMode="auto">
          <a:xfrm>
            <a:off x="2900584" y="2902508"/>
            <a:ext cx="7778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client</a:t>
            </a:r>
          </a:p>
        </p:txBody>
      </p:sp>
      <p:sp>
        <p:nvSpPr>
          <p:cNvPr id="5" name="Text Box 6">
            <a:extLst>
              <a:ext uri="{FF2B5EF4-FFF2-40B4-BE49-F238E27FC236}">
                <a16:creationId xmlns:a16="http://schemas.microsoft.com/office/drawing/2014/main" id="{8E1ADF72-6592-6D1F-FD41-1AA13C55DE0A}"/>
              </a:ext>
            </a:extLst>
          </p:cNvPr>
          <p:cNvSpPr txBox="1">
            <a:spLocks noChangeArrowheads="1"/>
          </p:cNvSpPr>
          <p:nvPr/>
        </p:nvSpPr>
        <p:spPr bwMode="auto">
          <a:xfrm>
            <a:off x="7029972" y="1892257"/>
            <a:ext cx="83695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2000" b="0" i="0" u="none" strike="noStrike" kern="1200" cap="none" spc="0" normalizeH="0" baseline="0" noProof="0" dirty="0">
                <a:ln>
                  <a:noFill/>
                </a:ln>
                <a:solidFill>
                  <a:srgbClr val="CC0000"/>
                </a:solidFill>
                <a:effectLst/>
                <a:uLnTx/>
                <a:uFillTx/>
                <a:latin typeface="Calibri"/>
                <a:ea typeface="ＭＳ Ｐゴシック" panose="020B0600070205080204" pitchFamily="34" charset="-128"/>
                <a:cs typeface="+mn-cs"/>
              </a:rPr>
              <a:t>server</a:t>
            </a:r>
          </a:p>
        </p:txBody>
      </p:sp>
      <p:grpSp>
        <p:nvGrpSpPr>
          <p:cNvPr id="6" name="Group 34">
            <a:extLst>
              <a:ext uri="{FF2B5EF4-FFF2-40B4-BE49-F238E27FC236}">
                <a16:creationId xmlns:a16="http://schemas.microsoft.com/office/drawing/2014/main" id="{4732B40B-836A-6F0C-DB76-902CB56E72A3}"/>
              </a:ext>
            </a:extLst>
          </p:cNvPr>
          <p:cNvGrpSpPr>
            <a:grpSpLocks/>
          </p:cNvGrpSpPr>
          <p:nvPr/>
        </p:nvGrpSpPr>
        <p:grpSpPr bwMode="auto">
          <a:xfrm>
            <a:off x="7234967" y="2262203"/>
            <a:ext cx="422275" cy="685800"/>
            <a:chOff x="4140" y="429"/>
            <a:chExt cx="1425" cy="2396"/>
          </a:xfrm>
        </p:grpSpPr>
        <p:sp>
          <p:nvSpPr>
            <p:cNvPr id="7" name="Freeform 35">
              <a:extLst>
                <a:ext uri="{FF2B5EF4-FFF2-40B4-BE49-F238E27FC236}">
                  <a16:creationId xmlns:a16="http://schemas.microsoft.com/office/drawing/2014/main" id="{7931F7E6-6E32-89D9-2591-50D0E3794DF9}"/>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Rectangle 36">
              <a:extLst>
                <a:ext uri="{FF2B5EF4-FFF2-40B4-BE49-F238E27FC236}">
                  <a16:creationId xmlns:a16="http://schemas.microsoft.com/office/drawing/2014/main" id="{E42C3E11-5CD4-3150-6A8A-4C7F43E7DC5F}"/>
                </a:ext>
              </a:extLst>
            </p:cNvPr>
            <p:cNvSpPr>
              <a:spLocks noChangeArrowheads="1"/>
            </p:cNvSpPr>
            <p:nvPr/>
          </p:nvSpPr>
          <p:spPr bwMode="auto">
            <a:xfrm>
              <a:off x="4204" y="429"/>
              <a:ext cx="1050" cy="2285"/>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9" name="Freeform 37">
              <a:extLst>
                <a:ext uri="{FF2B5EF4-FFF2-40B4-BE49-F238E27FC236}">
                  <a16:creationId xmlns:a16="http://schemas.microsoft.com/office/drawing/2014/main" id="{7221E548-DB0A-05B8-249F-C8F981313861}"/>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reeform 38">
              <a:extLst>
                <a:ext uri="{FF2B5EF4-FFF2-40B4-BE49-F238E27FC236}">
                  <a16:creationId xmlns:a16="http://schemas.microsoft.com/office/drawing/2014/main" id="{0A3576F2-8ACE-2F32-B96D-94C24BAF14A4}"/>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Rectangle 39">
              <a:extLst>
                <a:ext uri="{FF2B5EF4-FFF2-40B4-BE49-F238E27FC236}">
                  <a16:creationId xmlns:a16="http://schemas.microsoft.com/office/drawing/2014/main" id="{8CD1F485-4BD8-F893-30CF-19523DFA86C0}"/>
                </a:ext>
              </a:extLst>
            </p:cNvPr>
            <p:cNvSpPr>
              <a:spLocks noChangeArrowheads="1"/>
            </p:cNvSpPr>
            <p:nvPr/>
          </p:nvSpPr>
          <p:spPr bwMode="auto">
            <a:xfrm>
              <a:off x="4210" y="695"/>
              <a:ext cx="600" cy="44"/>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12" name="Group 40">
              <a:extLst>
                <a:ext uri="{FF2B5EF4-FFF2-40B4-BE49-F238E27FC236}">
                  <a16:creationId xmlns:a16="http://schemas.microsoft.com/office/drawing/2014/main" id="{B0D6C57D-CA55-C23D-7E60-2E579E555C73}"/>
                </a:ext>
              </a:extLst>
            </p:cNvPr>
            <p:cNvGrpSpPr>
              <a:grpSpLocks/>
            </p:cNvGrpSpPr>
            <p:nvPr/>
          </p:nvGrpSpPr>
          <p:grpSpPr bwMode="auto">
            <a:xfrm>
              <a:off x="4749" y="668"/>
              <a:ext cx="581" cy="145"/>
              <a:chOff x="614" y="2568"/>
              <a:chExt cx="725" cy="139"/>
            </a:xfrm>
          </p:grpSpPr>
          <p:sp>
            <p:nvSpPr>
              <p:cNvPr id="37" name="AutoShape 41">
                <a:extLst>
                  <a:ext uri="{FF2B5EF4-FFF2-40B4-BE49-F238E27FC236}">
                    <a16:creationId xmlns:a16="http://schemas.microsoft.com/office/drawing/2014/main" id="{7FF9E37E-64EF-D7DC-63DA-E266708A3C7E}"/>
                  </a:ext>
                </a:extLst>
              </p:cNvPr>
              <p:cNvSpPr>
                <a:spLocks noChangeArrowheads="1"/>
              </p:cNvSpPr>
              <p:nvPr/>
            </p:nvSpPr>
            <p:spPr bwMode="auto">
              <a:xfrm>
                <a:off x="616" y="2568"/>
                <a:ext cx="722"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8" name="AutoShape 42">
                <a:extLst>
                  <a:ext uri="{FF2B5EF4-FFF2-40B4-BE49-F238E27FC236}">
                    <a16:creationId xmlns:a16="http://schemas.microsoft.com/office/drawing/2014/main" id="{E1B1635D-C751-8B4D-1966-022678888A01}"/>
                  </a:ext>
                </a:extLst>
              </p:cNvPr>
              <p:cNvSpPr>
                <a:spLocks noChangeArrowheads="1"/>
              </p:cNvSpPr>
              <p:nvPr/>
            </p:nvSpPr>
            <p:spPr bwMode="auto">
              <a:xfrm>
                <a:off x="630" y="2583"/>
                <a:ext cx="689"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13" name="Rectangle 43">
              <a:extLst>
                <a:ext uri="{FF2B5EF4-FFF2-40B4-BE49-F238E27FC236}">
                  <a16:creationId xmlns:a16="http://schemas.microsoft.com/office/drawing/2014/main" id="{6A531D5C-D1C0-F47D-B612-DFCCF0DA883E}"/>
                </a:ext>
              </a:extLst>
            </p:cNvPr>
            <p:cNvSpPr>
              <a:spLocks noChangeArrowheads="1"/>
            </p:cNvSpPr>
            <p:nvPr/>
          </p:nvSpPr>
          <p:spPr bwMode="auto">
            <a:xfrm>
              <a:off x="4226" y="1017"/>
              <a:ext cx="595"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14" name="Group 44">
              <a:extLst>
                <a:ext uri="{FF2B5EF4-FFF2-40B4-BE49-F238E27FC236}">
                  <a16:creationId xmlns:a16="http://schemas.microsoft.com/office/drawing/2014/main" id="{0CAB1F3F-A804-107A-0F40-6B263D932F65}"/>
                </a:ext>
              </a:extLst>
            </p:cNvPr>
            <p:cNvGrpSpPr>
              <a:grpSpLocks/>
            </p:cNvGrpSpPr>
            <p:nvPr/>
          </p:nvGrpSpPr>
          <p:grpSpPr bwMode="auto">
            <a:xfrm>
              <a:off x="4747" y="994"/>
              <a:ext cx="581" cy="134"/>
              <a:chOff x="614" y="2568"/>
              <a:chExt cx="725" cy="139"/>
            </a:xfrm>
          </p:grpSpPr>
          <p:sp>
            <p:nvSpPr>
              <p:cNvPr id="35" name="AutoShape 45">
                <a:extLst>
                  <a:ext uri="{FF2B5EF4-FFF2-40B4-BE49-F238E27FC236}">
                    <a16:creationId xmlns:a16="http://schemas.microsoft.com/office/drawing/2014/main" id="{3003FF6F-7897-18BB-FEDB-5BDCD806DFB9}"/>
                  </a:ext>
                </a:extLst>
              </p:cNvPr>
              <p:cNvSpPr>
                <a:spLocks noChangeArrowheads="1"/>
              </p:cNvSpPr>
              <p:nvPr/>
            </p:nvSpPr>
            <p:spPr bwMode="auto">
              <a:xfrm>
                <a:off x="612" y="2569"/>
                <a:ext cx="729"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6" name="AutoShape 46">
                <a:extLst>
                  <a:ext uri="{FF2B5EF4-FFF2-40B4-BE49-F238E27FC236}">
                    <a16:creationId xmlns:a16="http://schemas.microsoft.com/office/drawing/2014/main" id="{1FFE2F96-7908-1264-9428-C3D1E8134B2D}"/>
                  </a:ext>
                </a:extLst>
              </p:cNvPr>
              <p:cNvSpPr>
                <a:spLocks noChangeArrowheads="1"/>
              </p:cNvSpPr>
              <p:nvPr/>
            </p:nvSpPr>
            <p:spPr bwMode="auto">
              <a:xfrm>
                <a:off x="625" y="2586"/>
                <a:ext cx="695"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15" name="Rectangle 47">
              <a:extLst>
                <a:ext uri="{FF2B5EF4-FFF2-40B4-BE49-F238E27FC236}">
                  <a16:creationId xmlns:a16="http://schemas.microsoft.com/office/drawing/2014/main" id="{19D83C6A-B748-3499-C6F9-74E8DC29B04E}"/>
                </a:ext>
              </a:extLst>
            </p:cNvPr>
            <p:cNvSpPr>
              <a:spLocks noChangeArrowheads="1"/>
            </p:cNvSpPr>
            <p:nvPr/>
          </p:nvSpPr>
          <p:spPr bwMode="auto">
            <a:xfrm>
              <a:off x="4215" y="1355"/>
              <a:ext cx="600"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16" name="Rectangle 48">
              <a:extLst>
                <a:ext uri="{FF2B5EF4-FFF2-40B4-BE49-F238E27FC236}">
                  <a16:creationId xmlns:a16="http://schemas.microsoft.com/office/drawing/2014/main" id="{01CE39CE-A443-DE06-5714-7649FFD2FBE5}"/>
                </a:ext>
              </a:extLst>
            </p:cNvPr>
            <p:cNvSpPr>
              <a:spLocks noChangeArrowheads="1"/>
            </p:cNvSpPr>
            <p:nvPr/>
          </p:nvSpPr>
          <p:spPr bwMode="auto">
            <a:xfrm>
              <a:off x="4226" y="1655"/>
              <a:ext cx="600" cy="50"/>
            </a:xfrm>
            <a:prstGeom prst="rect">
              <a:avLst/>
            </a:prstGeom>
            <a:solidFill>
              <a:schemeClr val="tx1"/>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nvGrpSpPr>
            <p:cNvPr id="17" name="Group 49">
              <a:extLst>
                <a:ext uri="{FF2B5EF4-FFF2-40B4-BE49-F238E27FC236}">
                  <a16:creationId xmlns:a16="http://schemas.microsoft.com/office/drawing/2014/main" id="{6E93E0BC-459B-F7BD-8AAD-AFC2217AF305}"/>
                </a:ext>
              </a:extLst>
            </p:cNvPr>
            <p:cNvGrpSpPr>
              <a:grpSpLocks/>
            </p:cNvGrpSpPr>
            <p:nvPr/>
          </p:nvGrpSpPr>
          <p:grpSpPr bwMode="auto">
            <a:xfrm>
              <a:off x="4735" y="1627"/>
              <a:ext cx="582" cy="151"/>
              <a:chOff x="614" y="2568"/>
              <a:chExt cx="725" cy="139"/>
            </a:xfrm>
          </p:grpSpPr>
          <p:sp>
            <p:nvSpPr>
              <p:cNvPr id="33" name="AutoShape 50">
                <a:extLst>
                  <a:ext uri="{FF2B5EF4-FFF2-40B4-BE49-F238E27FC236}">
                    <a16:creationId xmlns:a16="http://schemas.microsoft.com/office/drawing/2014/main" id="{7A9A7CE5-EC09-B217-6E15-9FBF432628E9}"/>
                  </a:ext>
                </a:extLst>
              </p:cNvPr>
              <p:cNvSpPr>
                <a:spLocks noChangeArrowheads="1"/>
              </p:cNvSpPr>
              <p:nvPr/>
            </p:nvSpPr>
            <p:spPr bwMode="auto">
              <a:xfrm>
                <a:off x="614" y="2568"/>
                <a:ext cx="727" cy="138"/>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4" name="AutoShape 51">
                <a:extLst>
                  <a:ext uri="{FF2B5EF4-FFF2-40B4-BE49-F238E27FC236}">
                    <a16:creationId xmlns:a16="http://schemas.microsoft.com/office/drawing/2014/main" id="{B68EC463-D7B7-B046-415A-B8287F022032}"/>
                  </a:ext>
                </a:extLst>
              </p:cNvPr>
              <p:cNvSpPr>
                <a:spLocks noChangeArrowheads="1"/>
              </p:cNvSpPr>
              <p:nvPr/>
            </p:nvSpPr>
            <p:spPr bwMode="auto">
              <a:xfrm>
                <a:off x="627" y="2583"/>
                <a:ext cx="694"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18" name="Freeform 52">
              <a:extLst>
                <a:ext uri="{FF2B5EF4-FFF2-40B4-BE49-F238E27FC236}">
                  <a16:creationId xmlns:a16="http://schemas.microsoft.com/office/drawing/2014/main" id="{3EE477F6-4096-0323-5E90-7B43BFB6EF53}"/>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19" name="Group 53">
              <a:extLst>
                <a:ext uri="{FF2B5EF4-FFF2-40B4-BE49-F238E27FC236}">
                  <a16:creationId xmlns:a16="http://schemas.microsoft.com/office/drawing/2014/main" id="{7584D5CC-7880-4A0C-6F96-2550FB43F87B}"/>
                </a:ext>
              </a:extLst>
            </p:cNvPr>
            <p:cNvGrpSpPr>
              <a:grpSpLocks/>
            </p:cNvGrpSpPr>
            <p:nvPr/>
          </p:nvGrpSpPr>
          <p:grpSpPr bwMode="auto">
            <a:xfrm>
              <a:off x="4739" y="1327"/>
              <a:ext cx="582" cy="139"/>
              <a:chOff x="614" y="2568"/>
              <a:chExt cx="725" cy="139"/>
            </a:xfrm>
          </p:grpSpPr>
          <p:sp>
            <p:nvSpPr>
              <p:cNvPr id="31" name="AutoShape 54">
                <a:extLst>
                  <a:ext uri="{FF2B5EF4-FFF2-40B4-BE49-F238E27FC236}">
                    <a16:creationId xmlns:a16="http://schemas.microsoft.com/office/drawing/2014/main" id="{41FE9D03-B1BA-D78A-28E7-CD0F7AA20537}"/>
                  </a:ext>
                </a:extLst>
              </p:cNvPr>
              <p:cNvSpPr>
                <a:spLocks noChangeArrowheads="1"/>
              </p:cNvSpPr>
              <p:nvPr/>
            </p:nvSpPr>
            <p:spPr bwMode="auto">
              <a:xfrm>
                <a:off x="615" y="2568"/>
                <a:ext cx="721" cy="139"/>
              </a:xfrm>
              <a:prstGeom prst="roundRect">
                <a:avLst>
                  <a:gd name="adj" fmla="val 50000"/>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2" name="AutoShape 55">
                <a:extLst>
                  <a:ext uri="{FF2B5EF4-FFF2-40B4-BE49-F238E27FC236}">
                    <a16:creationId xmlns:a16="http://schemas.microsoft.com/office/drawing/2014/main" id="{C661D14F-7125-6B19-4075-AF0824F7E247}"/>
                  </a:ext>
                </a:extLst>
              </p:cNvPr>
              <p:cNvSpPr>
                <a:spLocks noChangeArrowheads="1"/>
              </p:cNvSpPr>
              <p:nvPr/>
            </p:nvSpPr>
            <p:spPr bwMode="auto">
              <a:xfrm>
                <a:off x="629" y="2585"/>
                <a:ext cx="687"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sp>
          <p:nvSpPr>
            <p:cNvPr id="20" name="Rectangle 56">
              <a:extLst>
                <a:ext uri="{FF2B5EF4-FFF2-40B4-BE49-F238E27FC236}">
                  <a16:creationId xmlns:a16="http://schemas.microsoft.com/office/drawing/2014/main" id="{69F54AAE-E78B-7882-FAB8-F35887FC80C0}"/>
                </a:ext>
              </a:extLst>
            </p:cNvPr>
            <p:cNvSpPr>
              <a:spLocks noChangeArrowheads="1"/>
            </p:cNvSpPr>
            <p:nvPr/>
          </p:nvSpPr>
          <p:spPr bwMode="auto">
            <a:xfrm>
              <a:off x="5249" y="429"/>
              <a:ext cx="70" cy="2291"/>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1" name="Freeform 57">
              <a:extLst>
                <a:ext uri="{FF2B5EF4-FFF2-40B4-BE49-F238E27FC236}">
                  <a16:creationId xmlns:a16="http://schemas.microsoft.com/office/drawing/2014/main" id="{E5EF0D57-D19F-7546-A6F0-3C1A53747AAE}"/>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2" name="Freeform 58">
              <a:extLst>
                <a:ext uri="{FF2B5EF4-FFF2-40B4-BE49-F238E27FC236}">
                  <a16:creationId xmlns:a16="http://schemas.microsoft.com/office/drawing/2014/main" id="{76791191-90F9-48EB-7BBC-5EA214976ACD}"/>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3" name="Oval 59">
              <a:extLst>
                <a:ext uri="{FF2B5EF4-FFF2-40B4-BE49-F238E27FC236}">
                  <a16:creationId xmlns:a16="http://schemas.microsoft.com/office/drawing/2014/main" id="{134AE991-343C-0D5D-9A18-3488B7FC38C7}"/>
                </a:ext>
              </a:extLst>
            </p:cNvPr>
            <p:cNvSpPr>
              <a:spLocks noChangeArrowheads="1"/>
            </p:cNvSpPr>
            <p:nvPr/>
          </p:nvSpPr>
          <p:spPr bwMode="auto">
            <a:xfrm>
              <a:off x="5517" y="2609"/>
              <a:ext cx="48" cy="100"/>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4" name="Freeform 60">
              <a:extLst>
                <a:ext uri="{FF2B5EF4-FFF2-40B4-BE49-F238E27FC236}">
                  <a16:creationId xmlns:a16="http://schemas.microsoft.com/office/drawing/2014/main" id="{D87FBCCD-2ED2-69FF-A862-8FAA487C4264}"/>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AutoShape 61">
              <a:extLst>
                <a:ext uri="{FF2B5EF4-FFF2-40B4-BE49-F238E27FC236}">
                  <a16:creationId xmlns:a16="http://schemas.microsoft.com/office/drawing/2014/main" id="{A530FFCE-25BF-A9F1-2540-F86DE9DFF212}"/>
                </a:ext>
              </a:extLst>
            </p:cNvPr>
            <p:cNvSpPr>
              <a:spLocks noChangeArrowheads="1"/>
            </p:cNvSpPr>
            <p:nvPr/>
          </p:nvSpPr>
          <p:spPr bwMode="auto">
            <a:xfrm>
              <a:off x="4140" y="2675"/>
              <a:ext cx="1200" cy="150"/>
            </a:xfrm>
            <a:prstGeom prst="roundRect">
              <a:avLst>
                <a:gd name="adj" fmla="val 50000"/>
              </a:avLst>
            </a:prstGeom>
            <a:solidFill>
              <a:srgbClr val="DDDDDD"/>
            </a:soli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6" name="AutoShape 62">
              <a:extLst>
                <a:ext uri="{FF2B5EF4-FFF2-40B4-BE49-F238E27FC236}">
                  <a16:creationId xmlns:a16="http://schemas.microsoft.com/office/drawing/2014/main" id="{02FE0871-A3EA-AE08-4E03-C7DF72CFEF07}"/>
                </a:ext>
              </a:extLst>
            </p:cNvPr>
            <p:cNvSpPr>
              <a:spLocks noChangeArrowheads="1"/>
            </p:cNvSpPr>
            <p:nvPr/>
          </p:nvSpPr>
          <p:spPr bwMode="auto">
            <a:xfrm>
              <a:off x="4204" y="2709"/>
              <a:ext cx="1071"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7" name="Oval 63">
              <a:extLst>
                <a:ext uri="{FF2B5EF4-FFF2-40B4-BE49-F238E27FC236}">
                  <a16:creationId xmlns:a16="http://schemas.microsoft.com/office/drawing/2014/main" id="{90458235-E3A9-099D-1AA6-08B4FB78C176}"/>
                </a:ext>
              </a:extLst>
            </p:cNvPr>
            <p:cNvSpPr>
              <a:spLocks noChangeArrowheads="1"/>
            </p:cNvSpPr>
            <p:nvPr/>
          </p:nvSpPr>
          <p:spPr bwMode="auto">
            <a:xfrm>
              <a:off x="4306" y="2381"/>
              <a:ext cx="161" cy="144"/>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28" name="Oval 64">
              <a:extLst>
                <a:ext uri="{FF2B5EF4-FFF2-40B4-BE49-F238E27FC236}">
                  <a16:creationId xmlns:a16="http://schemas.microsoft.com/office/drawing/2014/main" id="{482116AE-7CB7-D054-75F3-F938BA57EFA1}"/>
                </a:ext>
              </a:extLst>
            </p:cNvPr>
            <p:cNvSpPr>
              <a:spLocks noChangeArrowheads="1"/>
            </p:cNvSpPr>
            <p:nvPr/>
          </p:nvSpPr>
          <p:spPr bwMode="auto">
            <a:xfrm>
              <a:off x="4488" y="2381"/>
              <a:ext cx="155" cy="144"/>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dirty="0">
                <a:ln>
                  <a:noFill/>
                </a:ln>
                <a:solidFill>
                  <a:srgbClr val="FF0000"/>
                </a:solidFill>
                <a:effectLst/>
                <a:uLnTx/>
                <a:uFillTx/>
                <a:latin typeface="Calibri"/>
                <a:ea typeface="ＭＳ Ｐゴシック" panose="020B0600070205080204" pitchFamily="34" charset="-128"/>
                <a:cs typeface="Arial" panose="020B0604020202020204" pitchFamily="34" charset="0"/>
              </a:endParaRPr>
            </a:p>
          </p:txBody>
        </p:sp>
        <p:sp>
          <p:nvSpPr>
            <p:cNvPr id="29" name="Oval 65">
              <a:extLst>
                <a:ext uri="{FF2B5EF4-FFF2-40B4-BE49-F238E27FC236}">
                  <a16:creationId xmlns:a16="http://schemas.microsoft.com/office/drawing/2014/main" id="{3D1469EE-6C91-7315-19A3-3E8678D0FF70}"/>
                </a:ext>
              </a:extLst>
            </p:cNvPr>
            <p:cNvSpPr>
              <a:spLocks noChangeArrowheads="1"/>
            </p:cNvSpPr>
            <p:nvPr/>
          </p:nvSpPr>
          <p:spPr bwMode="auto">
            <a:xfrm>
              <a:off x="4660" y="2381"/>
              <a:ext cx="161" cy="139"/>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sp>
          <p:nvSpPr>
            <p:cNvPr id="30" name="Rectangle 66">
              <a:extLst>
                <a:ext uri="{FF2B5EF4-FFF2-40B4-BE49-F238E27FC236}">
                  <a16:creationId xmlns:a16="http://schemas.microsoft.com/office/drawing/2014/main" id="{04CBFA11-C474-58B3-C2B7-C7D2ECAB91E5}"/>
                </a:ext>
              </a:extLst>
            </p:cNvPr>
            <p:cNvSpPr>
              <a:spLocks noChangeArrowheads="1"/>
            </p:cNvSpPr>
            <p:nvPr/>
          </p:nvSpPr>
          <p:spPr bwMode="auto">
            <a:xfrm>
              <a:off x="5061" y="1838"/>
              <a:ext cx="86" cy="760"/>
            </a:xfrm>
            <a:prstGeom prst="rect">
              <a:avLst/>
            </a:prstGeom>
            <a:solidFill>
              <a:srgbClr val="292929"/>
            </a:solidFill>
            <a:ln w="9525">
              <a:solidFill>
                <a:schemeClr val="tx1"/>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p:txBody>
        </p:sp>
      </p:grpSp>
      <p:grpSp>
        <p:nvGrpSpPr>
          <p:cNvPr id="39" name="Group 67">
            <a:extLst>
              <a:ext uri="{FF2B5EF4-FFF2-40B4-BE49-F238E27FC236}">
                <a16:creationId xmlns:a16="http://schemas.microsoft.com/office/drawing/2014/main" id="{452D1F50-05C2-8873-913A-3B18F5416EB6}"/>
              </a:ext>
            </a:extLst>
          </p:cNvPr>
          <p:cNvGrpSpPr>
            <a:grpSpLocks/>
          </p:cNvGrpSpPr>
          <p:nvPr/>
        </p:nvGrpSpPr>
        <p:grpSpPr bwMode="auto">
          <a:xfrm>
            <a:off x="2885332" y="2291964"/>
            <a:ext cx="742950" cy="742950"/>
            <a:chOff x="-44" y="1473"/>
            <a:chExt cx="981" cy="1105"/>
          </a:xfrm>
        </p:grpSpPr>
        <p:pic>
          <p:nvPicPr>
            <p:cNvPr id="40" name="Picture 68" descr="desktop_computer_stylized_medium">
              <a:extLst>
                <a:ext uri="{FF2B5EF4-FFF2-40B4-BE49-F238E27FC236}">
                  <a16:creationId xmlns:a16="http://schemas.microsoft.com/office/drawing/2014/main" id="{4BC0BA59-3A33-A1D9-B7C7-3C246F4C88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Freeform 69">
              <a:extLst>
                <a:ext uri="{FF2B5EF4-FFF2-40B4-BE49-F238E27FC236}">
                  <a16:creationId xmlns:a16="http://schemas.microsoft.com/office/drawing/2014/main" id="{79D503BC-6F34-6F24-3861-5C57CE6D5D96}"/>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grpSp>
      <p:cxnSp>
        <p:nvCxnSpPr>
          <p:cNvPr id="42" name="Straight Arrow Connector 41">
            <a:extLst>
              <a:ext uri="{FF2B5EF4-FFF2-40B4-BE49-F238E27FC236}">
                <a16:creationId xmlns:a16="http://schemas.microsoft.com/office/drawing/2014/main" id="{463509B2-14ED-391E-C38E-BE8AE74A619D}"/>
              </a:ext>
            </a:extLst>
          </p:cNvPr>
          <p:cNvCxnSpPr>
            <a:cxnSpLocks/>
          </p:cNvCxnSpPr>
          <p:nvPr/>
        </p:nvCxnSpPr>
        <p:spPr>
          <a:xfrm>
            <a:off x="3526536" y="2791484"/>
            <a:ext cx="3910012" cy="2607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5F852E4F-DBC7-613E-CBF7-589F5E03DBD0}"/>
              </a:ext>
            </a:extLst>
          </p:cNvPr>
          <p:cNvSpPr txBox="1"/>
          <p:nvPr/>
        </p:nvSpPr>
        <p:spPr>
          <a:xfrm>
            <a:off x="6093263" y="2667596"/>
            <a:ext cx="89209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GET O</a:t>
            </a:r>
            <a:r>
              <a:rPr kumimoji="0" lang="en-US" sz="1600" b="0" i="0" u="none" strike="noStrike" kern="1200" cap="none" spc="0" normalizeH="0" baseline="-25000" noProof="0" dirty="0">
                <a:ln>
                  <a:noFill/>
                </a:ln>
                <a:solidFill>
                  <a:prstClr val="black"/>
                </a:solidFill>
                <a:effectLst/>
                <a:uLnTx/>
                <a:uFillTx/>
                <a:latin typeface="Calibri"/>
                <a:ea typeface="+mn-ea"/>
                <a:cs typeface="+mn-cs"/>
              </a:rPr>
              <a:t>1</a:t>
            </a:r>
          </a:p>
        </p:txBody>
      </p:sp>
      <p:sp>
        <p:nvSpPr>
          <p:cNvPr id="44" name="TextBox 43">
            <a:extLst>
              <a:ext uri="{FF2B5EF4-FFF2-40B4-BE49-F238E27FC236}">
                <a16:creationId xmlns:a16="http://schemas.microsoft.com/office/drawing/2014/main" id="{93715710-AED4-6509-6705-A2972CF8FF5A}"/>
              </a:ext>
            </a:extLst>
          </p:cNvPr>
          <p:cNvSpPr txBox="1"/>
          <p:nvPr/>
        </p:nvSpPr>
        <p:spPr>
          <a:xfrm>
            <a:off x="5291796" y="2596769"/>
            <a:ext cx="89209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GET O</a:t>
            </a:r>
            <a:r>
              <a:rPr kumimoji="0" lang="en-US" sz="1600" b="0" i="0" u="none" strike="noStrike" kern="1200" cap="none" spc="0" normalizeH="0" baseline="-25000" noProof="0" dirty="0">
                <a:ln>
                  <a:noFill/>
                </a:ln>
                <a:solidFill>
                  <a:prstClr val="black"/>
                </a:solidFill>
                <a:effectLst/>
                <a:uLnTx/>
                <a:uFillTx/>
                <a:latin typeface="Calibri"/>
                <a:ea typeface="+mn-ea"/>
                <a:cs typeface="+mn-cs"/>
              </a:rPr>
              <a:t>2</a:t>
            </a:r>
          </a:p>
        </p:txBody>
      </p:sp>
      <p:sp>
        <p:nvSpPr>
          <p:cNvPr id="45" name="TextBox 44">
            <a:extLst>
              <a:ext uri="{FF2B5EF4-FFF2-40B4-BE49-F238E27FC236}">
                <a16:creationId xmlns:a16="http://schemas.microsoft.com/office/drawing/2014/main" id="{B88E98FF-1510-7E6A-11BE-702658E49232}"/>
              </a:ext>
            </a:extLst>
          </p:cNvPr>
          <p:cNvSpPr txBox="1"/>
          <p:nvPr/>
        </p:nvSpPr>
        <p:spPr>
          <a:xfrm>
            <a:off x="4513773" y="2538104"/>
            <a:ext cx="89209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GET O</a:t>
            </a:r>
            <a:r>
              <a:rPr kumimoji="0" lang="en-US" sz="1600" b="0" i="0" u="none" strike="noStrike" kern="1200" cap="none" spc="0" normalizeH="0" baseline="-25000" noProof="0" dirty="0">
                <a:ln>
                  <a:noFill/>
                </a:ln>
                <a:solidFill>
                  <a:prstClr val="black"/>
                </a:solidFill>
                <a:effectLst/>
                <a:uLnTx/>
                <a:uFillTx/>
                <a:latin typeface="Calibri"/>
                <a:ea typeface="+mn-ea"/>
                <a:cs typeface="+mn-cs"/>
              </a:rPr>
              <a:t>3</a:t>
            </a:r>
          </a:p>
        </p:txBody>
      </p:sp>
      <p:sp>
        <p:nvSpPr>
          <p:cNvPr id="46" name="TextBox 45">
            <a:extLst>
              <a:ext uri="{FF2B5EF4-FFF2-40B4-BE49-F238E27FC236}">
                <a16:creationId xmlns:a16="http://schemas.microsoft.com/office/drawing/2014/main" id="{98FB8EEA-C313-636B-6EED-DBEDF6F90845}"/>
              </a:ext>
            </a:extLst>
          </p:cNvPr>
          <p:cNvSpPr txBox="1"/>
          <p:nvPr/>
        </p:nvSpPr>
        <p:spPr>
          <a:xfrm>
            <a:off x="3721264" y="2473869"/>
            <a:ext cx="89209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GET O</a:t>
            </a:r>
            <a:r>
              <a:rPr kumimoji="0" lang="en-US" sz="1600" b="0" i="0" u="none" strike="noStrike" kern="1200" cap="none" spc="0" normalizeH="0" baseline="-25000" noProof="0" dirty="0">
                <a:ln>
                  <a:noFill/>
                </a:ln>
                <a:solidFill>
                  <a:prstClr val="black"/>
                </a:solidFill>
                <a:effectLst/>
                <a:uLnTx/>
                <a:uFillTx/>
                <a:latin typeface="Calibri"/>
                <a:ea typeface="+mn-ea"/>
                <a:cs typeface="+mn-cs"/>
              </a:rPr>
              <a:t>4</a:t>
            </a:r>
          </a:p>
        </p:txBody>
      </p:sp>
      <p:cxnSp>
        <p:nvCxnSpPr>
          <p:cNvPr id="47" name="Straight Arrow Connector 46">
            <a:extLst>
              <a:ext uri="{FF2B5EF4-FFF2-40B4-BE49-F238E27FC236}">
                <a16:creationId xmlns:a16="http://schemas.microsoft.com/office/drawing/2014/main" id="{317B3513-2B28-7884-D30F-30B05730ECEC}"/>
              </a:ext>
            </a:extLst>
          </p:cNvPr>
          <p:cNvCxnSpPr>
            <a:cxnSpLocks/>
          </p:cNvCxnSpPr>
          <p:nvPr/>
        </p:nvCxnSpPr>
        <p:spPr>
          <a:xfrm flipH="1">
            <a:off x="3347464" y="5534648"/>
            <a:ext cx="4093672" cy="27513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9C9BD6DD-0708-C62E-67F8-16B92FA6D169}"/>
              </a:ext>
            </a:extLst>
          </p:cNvPr>
          <p:cNvSpPr/>
          <p:nvPr/>
        </p:nvSpPr>
        <p:spPr>
          <a:xfrm>
            <a:off x="8620343" y="3108868"/>
            <a:ext cx="892098" cy="19713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9" name="Rectangle 48">
            <a:extLst>
              <a:ext uri="{FF2B5EF4-FFF2-40B4-BE49-F238E27FC236}">
                <a16:creationId xmlns:a16="http://schemas.microsoft.com/office/drawing/2014/main" id="{FBC38295-DF50-F627-80E0-52EBA420F9F4}"/>
              </a:ext>
            </a:extLst>
          </p:cNvPr>
          <p:cNvSpPr/>
          <p:nvPr/>
        </p:nvSpPr>
        <p:spPr>
          <a:xfrm>
            <a:off x="8624001" y="5094824"/>
            <a:ext cx="892097" cy="1103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0" name="Freeform 48">
            <a:extLst>
              <a:ext uri="{FF2B5EF4-FFF2-40B4-BE49-F238E27FC236}">
                <a16:creationId xmlns:a16="http://schemas.microsoft.com/office/drawing/2014/main" id="{1E6490F2-5B07-9CBD-9DE3-9B460C1A463D}"/>
              </a:ext>
            </a:extLst>
          </p:cNvPr>
          <p:cNvSpPr/>
          <p:nvPr/>
        </p:nvSpPr>
        <p:spPr>
          <a:xfrm>
            <a:off x="3486512" y="3835610"/>
            <a:ext cx="3867383" cy="1978529"/>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67383 w 3876052"/>
              <a:gd name="connsiteY0" fmla="*/ 0 h 2226179"/>
              <a:gd name="connsiteX1" fmla="*/ 411 w 3876052"/>
              <a:gd name="connsiteY1" fmla="*/ 273465 h 2226179"/>
              <a:gd name="connsiteX2" fmla="*/ 411 w 3876052"/>
              <a:gd name="connsiteY2" fmla="*/ 2226179 h 2226179"/>
              <a:gd name="connsiteX3" fmla="*/ 3875929 w 3876052"/>
              <a:gd name="connsiteY3" fmla="*/ 1956987 h 2226179"/>
              <a:gd name="connsiteX4" fmla="*/ 3867383 w 3876052"/>
              <a:gd name="connsiteY4" fmla="*/ 0 h 2226179"/>
              <a:gd name="connsiteX0" fmla="*/ 3867383 w 3871845"/>
              <a:gd name="connsiteY0" fmla="*/ 0 h 2226179"/>
              <a:gd name="connsiteX1" fmla="*/ 411 w 3871845"/>
              <a:gd name="connsiteY1" fmla="*/ 273465 h 2226179"/>
              <a:gd name="connsiteX2" fmla="*/ 411 w 3871845"/>
              <a:gd name="connsiteY2" fmla="*/ 2226179 h 2226179"/>
              <a:gd name="connsiteX3" fmla="*/ 3871656 w 3871845"/>
              <a:gd name="connsiteY3" fmla="*/ 1969806 h 2226179"/>
              <a:gd name="connsiteX4" fmla="*/ 3867383 w 3871845"/>
              <a:gd name="connsiteY4" fmla="*/ 0 h 2226179"/>
              <a:gd name="connsiteX0" fmla="*/ 3867383 w 3872034"/>
              <a:gd name="connsiteY0" fmla="*/ 0 h 2226179"/>
              <a:gd name="connsiteX1" fmla="*/ 411 w 3872034"/>
              <a:gd name="connsiteY1" fmla="*/ 273465 h 2226179"/>
              <a:gd name="connsiteX2" fmla="*/ 411 w 3872034"/>
              <a:gd name="connsiteY2" fmla="*/ 2226179 h 2226179"/>
              <a:gd name="connsiteX3" fmla="*/ 3871656 w 3872034"/>
              <a:gd name="connsiteY3" fmla="*/ 1969806 h 2226179"/>
              <a:gd name="connsiteX4" fmla="*/ 3867383 w 3872034"/>
              <a:gd name="connsiteY4" fmla="*/ 0 h 2226179"/>
              <a:gd name="connsiteX0" fmla="*/ 3867383 w 3868169"/>
              <a:gd name="connsiteY0" fmla="*/ 0 h 2226179"/>
              <a:gd name="connsiteX1" fmla="*/ 411 w 3868169"/>
              <a:gd name="connsiteY1" fmla="*/ 273465 h 2226179"/>
              <a:gd name="connsiteX2" fmla="*/ 411 w 3868169"/>
              <a:gd name="connsiteY2" fmla="*/ 2226179 h 2226179"/>
              <a:gd name="connsiteX3" fmla="*/ 3863110 w 3868169"/>
              <a:gd name="connsiteY3" fmla="*/ 1969806 h 2226179"/>
              <a:gd name="connsiteX4" fmla="*/ 3867383 w 3868169"/>
              <a:gd name="connsiteY4" fmla="*/ 0 h 2226179"/>
              <a:gd name="connsiteX0" fmla="*/ 3867383 w 3867817"/>
              <a:gd name="connsiteY0" fmla="*/ 0 h 2226179"/>
              <a:gd name="connsiteX1" fmla="*/ 411 w 3867817"/>
              <a:gd name="connsiteY1" fmla="*/ 273465 h 2226179"/>
              <a:gd name="connsiteX2" fmla="*/ 411 w 3867817"/>
              <a:gd name="connsiteY2" fmla="*/ 2226179 h 2226179"/>
              <a:gd name="connsiteX3" fmla="*/ 3856760 w 3867817"/>
              <a:gd name="connsiteY3" fmla="*/ 1718981 h 2226179"/>
              <a:gd name="connsiteX4" fmla="*/ 3867383 w 3867817"/>
              <a:gd name="connsiteY4" fmla="*/ 0 h 2226179"/>
              <a:gd name="connsiteX0" fmla="*/ 3867383 w 3867817"/>
              <a:gd name="connsiteY0" fmla="*/ 0 h 1978529"/>
              <a:gd name="connsiteX1" fmla="*/ 411 w 3867817"/>
              <a:gd name="connsiteY1" fmla="*/ 273465 h 1978529"/>
              <a:gd name="connsiteX2" fmla="*/ 411 w 3867817"/>
              <a:gd name="connsiteY2" fmla="*/ 1978529 h 1978529"/>
              <a:gd name="connsiteX3" fmla="*/ 3856760 w 3867817"/>
              <a:gd name="connsiteY3" fmla="*/ 1718981 h 1978529"/>
              <a:gd name="connsiteX4" fmla="*/ 3867383 w 3867817"/>
              <a:gd name="connsiteY4" fmla="*/ 0 h 1978529"/>
              <a:gd name="connsiteX0" fmla="*/ 3867383 w 3867383"/>
              <a:gd name="connsiteY0" fmla="*/ 0 h 1978529"/>
              <a:gd name="connsiteX1" fmla="*/ 411 w 3867383"/>
              <a:gd name="connsiteY1" fmla="*/ 273465 h 1978529"/>
              <a:gd name="connsiteX2" fmla="*/ 411 w 3867383"/>
              <a:gd name="connsiteY2" fmla="*/ 1978529 h 1978529"/>
              <a:gd name="connsiteX3" fmla="*/ 3856760 w 3867383"/>
              <a:gd name="connsiteY3" fmla="*/ 1718981 h 1978529"/>
              <a:gd name="connsiteX4" fmla="*/ 3867383 w 3867383"/>
              <a:gd name="connsiteY4" fmla="*/ 0 h 1978529"/>
              <a:gd name="connsiteX0" fmla="*/ 3867383 w 3867383"/>
              <a:gd name="connsiteY0" fmla="*/ 0 h 1978529"/>
              <a:gd name="connsiteX1" fmla="*/ 411 w 3867383"/>
              <a:gd name="connsiteY1" fmla="*/ 273465 h 1978529"/>
              <a:gd name="connsiteX2" fmla="*/ 411 w 3867383"/>
              <a:gd name="connsiteY2" fmla="*/ 1978529 h 1978529"/>
              <a:gd name="connsiteX3" fmla="*/ 3856760 w 3867383"/>
              <a:gd name="connsiteY3" fmla="*/ 1718981 h 1978529"/>
              <a:gd name="connsiteX4" fmla="*/ 3867383 w 3867383"/>
              <a:gd name="connsiteY4" fmla="*/ 0 h 1978529"/>
              <a:gd name="connsiteX0" fmla="*/ 3867383 w 3867383"/>
              <a:gd name="connsiteY0" fmla="*/ 0 h 1978529"/>
              <a:gd name="connsiteX1" fmla="*/ 411 w 3867383"/>
              <a:gd name="connsiteY1" fmla="*/ 273465 h 1978529"/>
              <a:gd name="connsiteX2" fmla="*/ 411 w 3867383"/>
              <a:gd name="connsiteY2" fmla="*/ 1978529 h 1978529"/>
              <a:gd name="connsiteX3" fmla="*/ 3856760 w 3867383"/>
              <a:gd name="connsiteY3" fmla="*/ 1718981 h 1978529"/>
              <a:gd name="connsiteX4" fmla="*/ 3867383 w 3867383"/>
              <a:gd name="connsiteY4" fmla="*/ 0 h 1978529"/>
              <a:gd name="connsiteX0" fmla="*/ 3867383 w 3867383"/>
              <a:gd name="connsiteY0" fmla="*/ 0 h 1978529"/>
              <a:gd name="connsiteX1" fmla="*/ 411 w 3867383"/>
              <a:gd name="connsiteY1" fmla="*/ 273465 h 1978529"/>
              <a:gd name="connsiteX2" fmla="*/ 411 w 3867383"/>
              <a:gd name="connsiteY2" fmla="*/ 1978529 h 1978529"/>
              <a:gd name="connsiteX3" fmla="*/ 3856760 w 3867383"/>
              <a:gd name="connsiteY3" fmla="*/ 1718981 h 1978529"/>
              <a:gd name="connsiteX4" fmla="*/ 3867383 w 3867383"/>
              <a:gd name="connsiteY4" fmla="*/ 0 h 19785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7383" h="1978529">
                <a:moveTo>
                  <a:pt x="3867383" y="0"/>
                </a:moveTo>
                <a:lnTo>
                  <a:pt x="411" y="273465"/>
                </a:lnTo>
                <a:cubicBezTo>
                  <a:pt x="1835" y="927218"/>
                  <a:pt x="-1013" y="1324776"/>
                  <a:pt x="411" y="1978529"/>
                </a:cubicBezTo>
                <a:lnTo>
                  <a:pt x="3856760" y="1718981"/>
                </a:lnTo>
                <a:cubicBezTo>
                  <a:pt x="3862689" y="443848"/>
                  <a:pt x="3861223" y="1457627"/>
                  <a:pt x="3867383"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1" name="Freeform 66">
            <a:extLst>
              <a:ext uri="{FF2B5EF4-FFF2-40B4-BE49-F238E27FC236}">
                <a16:creationId xmlns:a16="http://schemas.microsoft.com/office/drawing/2014/main" id="{2B069668-7012-8CAD-15B9-02050107490A}"/>
              </a:ext>
            </a:extLst>
          </p:cNvPr>
          <p:cNvSpPr/>
          <p:nvPr/>
        </p:nvSpPr>
        <p:spPr>
          <a:xfrm>
            <a:off x="3479865" y="3207657"/>
            <a:ext cx="3875928" cy="375356"/>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92661 w 3892661"/>
              <a:gd name="connsiteY0" fmla="*/ 0 h 6403180"/>
              <a:gd name="connsiteX1" fmla="*/ 25689 w 3892661"/>
              <a:gd name="connsiteY1" fmla="*/ 273465 h 6403180"/>
              <a:gd name="connsiteX2" fmla="*/ 51 w 3892661"/>
              <a:gd name="connsiteY2" fmla="*/ 6403180 h 6403180"/>
              <a:gd name="connsiteX3" fmla="*/ 3888388 w 3892661"/>
              <a:gd name="connsiteY3" fmla="*/ 1974078 h 6403180"/>
              <a:gd name="connsiteX4" fmla="*/ 3892661 w 3892661"/>
              <a:gd name="connsiteY4" fmla="*/ 0 h 6403180"/>
              <a:gd name="connsiteX0" fmla="*/ 3896882 w 3896882"/>
              <a:gd name="connsiteY0" fmla="*/ 0 h 6403180"/>
              <a:gd name="connsiteX1" fmla="*/ 0 w 3896882"/>
              <a:gd name="connsiteY1" fmla="*/ 4599655 h 6403180"/>
              <a:gd name="connsiteX2" fmla="*/ 4272 w 3896882"/>
              <a:gd name="connsiteY2" fmla="*/ 6403180 h 6403180"/>
              <a:gd name="connsiteX3" fmla="*/ 3892609 w 3896882"/>
              <a:gd name="connsiteY3" fmla="*/ 1974078 h 6403180"/>
              <a:gd name="connsiteX4" fmla="*/ 3896882 w 3896882"/>
              <a:gd name="connsiteY4" fmla="*/ 0 h 6403180"/>
              <a:gd name="connsiteX0" fmla="*/ 3893021 w 3893021"/>
              <a:gd name="connsiteY0" fmla="*/ 0 h 6403180"/>
              <a:gd name="connsiteX1" fmla="*/ 412 w 3893021"/>
              <a:gd name="connsiteY1" fmla="*/ 4152108 h 6403180"/>
              <a:gd name="connsiteX2" fmla="*/ 411 w 3893021"/>
              <a:gd name="connsiteY2" fmla="*/ 6403180 h 6403180"/>
              <a:gd name="connsiteX3" fmla="*/ 3888748 w 3893021"/>
              <a:gd name="connsiteY3" fmla="*/ 1974078 h 6403180"/>
              <a:gd name="connsiteX4" fmla="*/ 3893021 w 3893021"/>
              <a:gd name="connsiteY4" fmla="*/ 0 h 6403180"/>
              <a:gd name="connsiteX0" fmla="*/ 3892651 w 3892651"/>
              <a:gd name="connsiteY0" fmla="*/ 0 h 6403180"/>
              <a:gd name="connsiteX1" fmla="*/ 34226 w 3892651"/>
              <a:gd name="connsiteY1" fmla="*/ 4375864 h 6403180"/>
              <a:gd name="connsiteX2" fmla="*/ 41 w 3892651"/>
              <a:gd name="connsiteY2" fmla="*/ 6403180 h 6403180"/>
              <a:gd name="connsiteX3" fmla="*/ 3888378 w 3892651"/>
              <a:gd name="connsiteY3" fmla="*/ 1974078 h 6403180"/>
              <a:gd name="connsiteX4" fmla="*/ 3892651 w 3892651"/>
              <a:gd name="connsiteY4" fmla="*/ 0 h 6403180"/>
              <a:gd name="connsiteX0" fmla="*/ 3875591 w 3875591"/>
              <a:gd name="connsiteY0" fmla="*/ 0 h 6552362"/>
              <a:gd name="connsiteX1" fmla="*/ 17166 w 3875591"/>
              <a:gd name="connsiteY1" fmla="*/ 4375864 h 6552362"/>
              <a:gd name="connsiteX2" fmla="*/ 73 w 3875591"/>
              <a:gd name="connsiteY2" fmla="*/ 6552362 h 6552362"/>
              <a:gd name="connsiteX3" fmla="*/ 3871318 w 3875591"/>
              <a:gd name="connsiteY3" fmla="*/ 1974078 h 6552362"/>
              <a:gd name="connsiteX4" fmla="*/ 3875591 w 3875591"/>
              <a:gd name="connsiteY4" fmla="*/ 0 h 6552362"/>
              <a:gd name="connsiteX0" fmla="*/ 3875928 w 3875928"/>
              <a:gd name="connsiteY0" fmla="*/ 0 h 6552362"/>
              <a:gd name="connsiteX1" fmla="*/ 412 w 3875928"/>
              <a:gd name="connsiteY1" fmla="*/ 4599620 h 6552362"/>
              <a:gd name="connsiteX2" fmla="*/ 410 w 3875928"/>
              <a:gd name="connsiteY2" fmla="*/ 6552362 h 6552362"/>
              <a:gd name="connsiteX3" fmla="*/ 3871655 w 3875928"/>
              <a:gd name="connsiteY3" fmla="*/ 1974078 h 6552362"/>
              <a:gd name="connsiteX4" fmla="*/ 3875928 w 3875928"/>
              <a:gd name="connsiteY4" fmla="*/ 0 h 6552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5928" h="6552362">
                <a:moveTo>
                  <a:pt x="3875928" y="0"/>
                </a:moveTo>
                <a:lnTo>
                  <a:pt x="412" y="4599620"/>
                </a:lnTo>
                <a:cubicBezTo>
                  <a:pt x="1836" y="5253373"/>
                  <a:pt x="-1014" y="5898609"/>
                  <a:pt x="410" y="6552362"/>
                </a:cubicBezTo>
                <a:lnTo>
                  <a:pt x="3871655" y="1974078"/>
                </a:lnTo>
                <a:cubicBezTo>
                  <a:pt x="3873079" y="1316052"/>
                  <a:pt x="3874504" y="658026"/>
                  <a:pt x="3875928"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2" name="Freeform 67">
            <a:extLst>
              <a:ext uri="{FF2B5EF4-FFF2-40B4-BE49-F238E27FC236}">
                <a16:creationId xmlns:a16="http://schemas.microsoft.com/office/drawing/2014/main" id="{7FFCD996-8788-BE41-97CD-5C0983FB4D78}"/>
              </a:ext>
            </a:extLst>
          </p:cNvPr>
          <p:cNvSpPr/>
          <p:nvPr/>
        </p:nvSpPr>
        <p:spPr>
          <a:xfrm>
            <a:off x="3479865" y="3336618"/>
            <a:ext cx="3875928" cy="375356"/>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92661 w 3892661"/>
              <a:gd name="connsiteY0" fmla="*/ 0 h 6403180"/>
              <a:gd name="connsiteX1" fmla="*/ 25689 w 3892661"/>
              <a:gd name="connsiteY1" fmla="*/ 273465 h 6403180"/>
              <a:gd name="connsiteX2" fmla="*/ 51 w 3892661"/>
              <a:gd name="connsiteY2" fmla="*/ 6403180 h 6403180"/>
              <a:gd name="connsiteX3" fmla="*/ 3888388 w 3892661"/>
              <a:gd name="connsiteY3" fmla="*/ 1974078 h 6403180"/>
              <a:gd name="connsiteX4" fmla="*/ 3892661 w 3892661"/>
              <a:gd name="connsiteY4" fmla="*/ 0 h 6403180"/>
              <a:gd name="connsiteX0" fmla="*/ 3896882 w 3896882"/>
              <a:gd name="connsiteY0" fmla="*/ 0 h 6403180"/>
              <a:gd name="connsiteX1" fmla="*/ 0 w 3896882"/>
              <a:gd name="connsiteY1" fmla="*/ 4599655 h 6403180"/>
              <a:gd name="connsiteX2" fmla="*/ 4272 w 3896882"/>
              <a:gd name="connsiteY2" fmla="*/ 6403180 h 6403180"/>
              <a:gd name="connsiteX3" fmla="*/ 3892609 w 3896882"/>
              <a:gd name="connsiteY3" fmla="*/ 1974078 h 6403180"/>
              <a:gd name="connsiteX4" fmla="*/ 3896882 w 3896882"/>
              <a:gd name="connsiteY4" fmla="*/ 0 h 6403180"/>
              <a:gd name="connsiteX0" fmla="*/ 3893021 w 3893021"/>
              <a:gd name="connsiteY0" fmla="*/ 0 h 6403180"/>
              <a:gd name="connsiteX1" fmla="*/ 412 w 3893021"/>
              <a:gd name="connsiteY1" fmla="*/ 4152108 h 6403180"/>
              <a:gd name="connsiteX2" fmla="*/ 411 w 3893021"/>
              <a:gd name="connsiteY2" fmla="*/ 6403180 h 6403180"/>
              <a:gd name="connsiteX3" fmla="*/ 3888748 w 3893021"/>
              <a:gd name="connsiteY3" fmla="*/ 1974078 h 6403180"/>
              <a:gd name="connsiteX4" fmla="*/ 3893021 w 3893021"/>
              <a:gd name="connsiteY4" fmla="*/ 0 h 6403180"/>
              <a:gd name="connsiteX0" fmla="*/ 3892651 w 3892651"/>
              <a:gd name="connsiteY0" fmla="*/ 0 h 6403180"/>
              <a:gd name="connsiteX1" fmla="*/ 34226 w 3892651"/>
              <a:gd name="connsiteY1" fmla="*/ 4375864 h 6403180"/>
              <a:gd name="connsiteX2" fmla="*/ 41 w 3892651"/>
              <a:gd name="connsiteY2" fmla="*/ 6403180 h 6403180"/>
              <a:gd name="connsiteX3" fmla="*/ 3888378 w 3892651"/>
              <a:gd name="connsiteY3" fmla="*/ 1974078 h 6403180"/>
              <a:gd name="connsiteX4" fmla="*/ 3892651 w 3892651"/>
              <a:gd name="connsiteY4" fmla="*/ 0 h 6403180"/>
              <a:gd name="connsiteX0" fmla="*/ 3875591 w 3875591"/>
              <a:gd name="connsiteY0" fmla="*/ 0 h 6552362"/>
              <a:gd name="connsiteX1" fmla="*/ 17166 w 3875591"/>
              <a:gd name="connsiteY1" fmla="*/ 4375864 h 6552362"/>
              <a:gd name="connsiteX2" fmla="*/ 73 w 3875591"/>
              <a:gd name="connsiteY2" fmla="*/ 6552362 h 6552362"/>
              <a:gd name="connsiteX3" fmla="*/ 3871318 w 3875591"/>
              <a:gd name="connsiteY3" fmla="*/ 1974078 h 6552362"/>
              <a:gd name="connsiteX4" fmla="*/ 3875591 w 3875591"/>
              <a:gd name="connsiteY4" fmla="*/ 0 h 6552362"/>
              <a:gd name="connsiteX0" fmla="*/ 3875928 w 3875928"/>
              <a:gd name="connsiteY0" fmla="*/ 0 h 6552362"/>
              <a:gd name="connsiteX1" fmla="*/ 412 w 3875928"/>
              <a:gd name="connsiteY1" fmla="*/ 4599620 h 6552362"/>
              <a:gd name="connsiteX2" fmla="*/ 410 w 3875928"/>
              <a:gd name="connsiteY2" fmla="*/ 6552362 h 6552362"/>
              <a:gd name="connsiteX3" fmla="*/ 3871655 w 3875928"/>
              <a:gd name="connsiteY3" fmla="*/ 1974078 h 6552362"/>
              <a:gd name="connsiteX4" fmla="*/ 3875928 w 3875928"/>
              <a:gd name="connsiteY4" fmla="*/ 0 h 6552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5928" h="6552362">
                <a:moveTo>
                  <a:pt x="3875928" y="0"/>
                </a:moveTo>
                <a:lnTo>
                  <a:pt x="412" y="4599620"/>
                </a:lnTo>
                <a:cubicBezTo>
                  <a:pt x="1836" y="5253373"/>
                  <a:pt x="-1014" y="5898609"/>
                  <a:pt x="410" y="6552362"/>
                </a:cubicBezTo>
                <a:lnTo>
                  <a:pt x="3871655" y="1974078"/>
                </a:lnTo>
                <a:cubicBezTo>
                  <a:pt x="3873079" y="1316052"/>
                  <a:pt x="3874504" y="658026"/>
                  <a:pt x="3875928"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3" name="Freeform 69">
            <a:extLst>
              <a:ext uri="{FF2B5EF4-FFF2-40B4-BE49-F238E27FC236}">
                <a16:creationId xmlns:a16="http://schemas.microsoft.com/office/drawing/2014/main" id="{AC9A7F7B-6B89-7D8D-8E1D-B1D18515364D}"/>
              </a:ext>
            </a:extLst>
          </p:cNvPr>
          <p:cNvSpPr/>
          <p:nvPr/>
        </p:nvSpPr>
        <p:spPr>
          <a:xfrm>
            <a:off x="3485129" y="3468086"/>
            <a:ext cx="3875928" cy="375356"/>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92661 w 3892661"/>
              <a:gd name="connsiteY0" fmla="*/ 0 h 6403180"/>
              <a:gd name="connsiteX1" fmla="*/ 25689 w 3892661"/>
              <a:gd name="connsiteY1" fmla="*/ 273465 h 6403180"/>
              <a:gd name="connsiteX2" fmla="*/ 51 w 3892661"/>
              <a:gd name="connsiteY2" fmla="*/ 6403180 h 6403180"/>
              <a:gd name="connsiteX3" fmla="*/ 3888388 w 3892661"/>
              <a:gd name="connsiteY3" fmla="*/ 1974078 h 6403180"/>
              <a:gd name="connsiteX4" fmla="*/ 3892661 w 3892661"/>
              <a:gd name="connsiteY4" fmla="*/ 0 h 6403180"/>
              <a:gd name="connsiteX0" fmla="*/ 3896882 w 3896882"/>
              <a:gd name="connsiteY0" fmla="*/ 0 h 6403180"/>
              <a:gd name="connsiteX1" fmla="*/ 0 w 3896882"/>
              <a:gd name="connsiteY1" fmla="*/ 4599655 h 6403180"/>
              <a:gd name="connsiteX2" fmla="*/ 4272 w 3896882"/>
              <a:gd name="connsiteY2" fmla="*/ 6403180 h 6403180"/>
              <a:gd name="connsiteX3" fmla="*/ 3892609 w 3896882"/>
              <a:gd name="connsiteY3" fmla="*/ 1974078 h 6403180"/>
              <a:gd name="connsiteX4" fmla="*/ 3896882 w 3896882"/>
              <a:gd name="connsiteY4" fmla="*/ 0 h 6403180"/>
              <a:gd name="connsiteX0" fmla="*/ 3893021 w 3893021"/>
              <a:gd name="connsiteY0" fmla="*/ 0 h 6403180"/>
              <a:gd name="connsiteX1" fmla="*/ 412 w 3893021"/>
              <a:gd name="connsiteY1" fmla="*/ 4152108 h 6403180"/>
              <a:gd name="connsiteX2" fmla="*/ 411 w 3893021"/>
              <a:gd name="connsiteY2" fmla="*/ 6403180 h 6403180"/>
              <a:gd name="connsiteX3" fmla="*/ 3888748 w 3893021"/>
              <a:gd name="connsiteY3" fmla="*/ 1974078 h 6403180"/>
              <a:gd name="connsiteX4" fmla="*/ 3893021 w 3893021"/>
              <a:gd name="connsiteY4" fmla="*/ 0 h 6403180"/>
              <a:gd name="connsiteX0" fmla="*/ 3892651 w 3892651"/>
              <a:gd name="connsiteY0" fmla="*/ 0 h 6403180"/>
              <a:gd name="connsiteX1" fmla="*/ 34226 w 3892651"/>
              <a:gd name="connsiteY1" fmla="*/ 4375864 h 6403180"/>
              <a:gd name="connsiteX2" fmla="*/ 41 w 3892651"/>
              <a:gd name="connsiteY2" fmla="*/ 6403180 h 6403180"/>
              <a:gd name="connsiteX3" fmla="*/ 3888378 w 3892651"/>
              <a:gd name="connsiteY3" fmla="*/ 1974078 h 6403180"/>
              <a:gd name="connsiteX4" fmla="*/ 3892651 w 3892651"/>
              <a:gd name="connsiteY4" fmla="*/ 0 h 6403180"/>
              <a:gd name="connsiteX0" fmla="*/ 3875591 w 3875591"/>
              <a:gd name="connsiteY0" fmla="*/ 0 h 6552362"/>
              <a:gd name="connsiteX1" fmla="*/ 17166 w 3875591"/>
              <a:gd name="connsiteY1" fmla="*/ 4375864 h 6552362"/>
              <a:gd name="connsiteX2" fmla="*/ 73 w 3875591"/>
              <a:gd name="connsiteY2" fmla="*/ 6552362 h 6552362"/>
              <a:gd name="connsiteX3" fmla="*/ 3871318 w 3875591"/>
              <a:gd name="connsiteY3" fmla="*/ 1974078 h 6552362"/>
              <a:gd name="connsiteX4" fmla="*/ 3875591 w 3875591"/>
              <a:gd name="connsiteY4" fmla="*/ 0 h 6552362"/>
              <a:gd name="connsiteX0" fmla="*/ 3875928 w 3875928"/>
              <a:gd name="connsiteY0" fmla="*/ 0 h 6552362"/>
              <a:gd name="connsiteX1" fmla="*/ 412 w 3875928"/>
              <a:gd name="connsiteY1" fmla="*/ 4599620 h 6552362"/>
              <a:gd name="connsiteX2" fmla="*/ 410 w 3875928"/>
              <a:gd name="connsiteY2" fmla="*/ 6552362 h 6552362"/>
              <a:gd name="connsiteX3" fmla="*/ 3871655 w 3875928"/>
              <a:gd name="connsiteY3" fmla="*/ 1974078 h 6552362"/>
              <a:gd name="connsiteX4" fmla="*/ 3875928 w 3875928"/>
              <a:gd name="connsiteY4" fmla="*/ 0 h 6552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5928" h="6552362">
                <a:moveTo>
                  <a:pt x="3875928" y="0"/>
                </a:moveTo>
                <a:lnTo>
                  <a:pt x="412" y="4599620"/>
                </a:lnTo>
                <a:cubicBezTo>
                  <a:pt x="1836" y="5253373"/>
                  <a:pt x="-1014" y="5898609"/>
                  <a:pt x="410" y="6552362"/>
                </a:cubicBezTo>
                <a:lnTo>
                  <a:pt x="3871655" y="1974078"/>
                </a:lnTo>
                <a:cubicBezTo>
                  <a:pt x="3873079" y="1316052"/>
                  <a:pt x="3874504" y="658026"/>
                  <a:pt x="3875928" y="0"/>
                </a:cubicBez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4" name="Rectangle 53">
            <a:extLst>
              <a:ext uri="{FF2B5EF4-FFF2-40B4-BE49-F238E27FC236}">
                <a16:creationId xmlns:a16="http://schemas.microsoft.com/office/drawing/2014/main" id="{CE18E2CB-3414-F2E8-C514-DA77BECA7A36}"/>
              </a:ext>
            </a:extLst>
          </p:cNvPr>
          <p:cNvSpPr/>
          <p:nvPr/>
        </p:nvSpPr>
        <p:spPr>
          <a:xfrm>
            <a:off x="2231742" y="3441675"/>
            <a:ext cx="252731" cy="2274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nvGrpSpPr>
          <p:cNvPr id="55" name="Group 54">
            <a:extLst>
              <a:ext uri="{FF2B5EF4-FFF2-40B4-BE49-F238E27FC236}">
                <a16:creationId xmlns:a16="http://schemas.microsoft.com/office/drawing/2014/main" id="{7285EE0E-06FE-BF9F-C59A-BA37BCE209C4}"/>
              </a:ext>
            </a:extLst>
          </p:cNvPr>
          <p:cNvGrpSpPr/>
          <p:nvPr/>
        </p:nvGrpSpPr>
        <p:grpSpPr>
          <a:xfrm>
            <a:off x="1770738" y="3385789"/>
            <a:ext cx="1641327" cy="338554"/>
            <a:chOff x="1770738" y="3385789"/>
            <a:chExt cx="1641327" cy="338554"/>
          </a:xfrm>
        </p:grpSpPr>
        <p:cxnSp>
          <p:nvCxnSpPr>
            <p:cNvPr id="56" name="Straight Arrow Connector 55">
              <a:extLst>
                <a:ext uri="{FF2B5EF4-FFF2-40B4-BE49-F238E27FC236}">
                  <a16:creationId xmlns:a16="http://schemas.microsoft.com/office/drawing/2014/main" id="{74FEF75E-EB32-8669-25EA-549E388AD15E}"/>
                </a:ext>
              </a:extLst>
            </p:cNvPr>
            <p:cNvCxnSpPr>
              <a:cxnSpLocks/>
            </p:cNvCxnSpPr>
            <p:nvPr/>
          </p:nvCxnSpPr>
          <p:spPr>
            <a:xfrm flipH="1">
              <a:off x="1770738" y="3564111"/>
              <a:ext cx="164132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1305CB20-664C-F3E6-0E0D-D66DB1295971}"/>
                </a:ext>
              </a:extLst>
            </p:cNvPr>
            <p:cNvSpPr txBox="1"/>
            <p:nvPr/>
          </p:nvSpPr>
          <p:spPr>
            <a:xfrm>
              <a:off x="2156066" y="3385789"/>
              <a:ext cx="45910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O</a:t>
              </a:r>
              <a:r>
                <a:rPr kumimoji="0" lang="en-US" sz="1600" b="0" i="0" u="none" strike="noStrike" kern="1200" cap="none" spc="0" normalizeH="0" baseline="-25000" noProof="0" dirty="0">
                  <a:ln>
                    <a:noFill/>
                  </a:ln>
                  <a:solidFill>
                    <a:prstClr val="black"/>
                  </a:solidFill>
                  <a:effectLst/>
                  <a:uLnTx/>
                  <a:uFillTx/>
                  <a:latin typeface="Calibri"/>
                  <a:ea typeface="+mn-ea"/>
                  <a:cs typeface="+mn-cs"/>
                </a:rPr>
                <a:t>2</a:t>
              </a:r>
            </a:p>
          </p:txBody>
        </p:sp>
      </p:grpSp>
      <p:sp>
        <p:nvSpPr>
          <p:cNvPr id="58" name="Rectangle 57">
            <a:extLst>
              <a:ext uri="{FF2B5EF4-FFF2-40B4-BE49-F238E27FC236}">
                <a16:creationId xmlns:a16="http://schemas.microsoft.com/office/drawing/2014/main" id="{B0B4B522-451A-33F0-694C-7F2FBBE15817}"/>
              </a:ext>
            </a:extLst>
          </p:cNvPr>
          <p:cNvSpPr/>
          <p:nvPr/>
        </p:nvSpPr>
        <p:spPr>
          <a:xfrm>
            <a:off x="2369264" y="3728151"/>
            <a:ext cx="252731" cy="2274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nvGrpSpPr>
          <p:cNvPr id="59" name="Group 58">
            <a:extLst>
              <a:ext uri="{FF2B5EF4-FFF2-40B4-BE49-F238E27FC236}">
                <a16:creationId xmlns:a16="http://schemas.microsoft.com/office/drawing/2014/main" id="{0C1013DC-4303-B17A-3704-4D340E5BA5B3}"/>
              </a:ext>
            </a:extLst>
          </p:cNvPr>
          <p:cNvGrpSpPr/>
          <p:nvPr/>
        </p:nvGrpSpPr>
        <p:grpSpPr>
          <a:xfrm>
            <a:off x="1759658" y="3661763"/>
            <a:ext cx="1641172" cy="338554"/>
            <a:chOff x="1759658" y="3661763"/>
            <a:chExt cx="1641172" cy="338554"/>
          </a:xfrm>
        </p:grpSpPr>
        <p:cxnSp>
          <p:nvCxnSpPr>
            <p:cNvPr id="60" name="Straight Arrow Connector 59">
              <a:extLst>
                <a:ext uri="{FF2B5EF4-FFF2-40B4-BE49-F238E27FC236}">
                  <a16:creationId xmlns:a16="http://schemas.microsoft.com/office/drawing/2014/main" id="{A5D0546D-7D87-8CA8-6861-2E6393D96CFD}"/>
                </a:ext>
              </a:extLst>
            </p:cNvPr>
            <p:cNvCxnSpPr>
              <a:cxnSpLocks/>
            </p:cNvCxnSpPr>
            <p:nvPr/>
          </p:nvCxnSpPr>
          <p:spPr>
            <a:xfrm flipH="1">
              <a:off x="1759658" y="3839649"/>
              <a:ext cx="16411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8E718F8D-784B-B6D6-AC90-D02312300251}"/>
                </a:ext>
              </a:extLst>
            </p:cNvPr>
            <p:cNvSpPr txBox="1"/>
            <p:nvPr/>
          </p:nvSpPr>
          <p:spPr>
            <a:xfrm>
              <a:off x="2315510" y="3661763"/>
              <a:ext cx="45910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O</a:t>
              </a:r>
              <a:r>
                <a:rPr kumimoji="0" lang="en-US" sz="1600" b="0" i="0" u="none" strike="noStrike" kern="1200" cap="none" spc="0" normalizeH="0" baseline="-25000" noProof="0" dirty="0">
                  <a:ln>
                    <a:noFill/>
                  </a:ln>
                  <a:solidFill>
                    <a:prstClr val="black"/>
                  </a:solidFill>
                  <a:effectLst/>
                  <a:uLnTx/>
                  <a:uFillTx/>
                  <a:latin typeface="Calibri"/>
                  <a:ea typeface="+mn-ea"/>
                  <a:cs typeface="+mn-cs"/>
                </a:rPr>
                <a:t>4</a:t>
              </a:r>
            </a:p>
          </p:txBody>
        </p:sp>
      </p:grpSp>
      <p:sp>
        <p:nvSpPr>
          <p:cNvPr id="62" name="Rectangle 61">
            <a:extLst>
              <a:ext uri="{FF2B5EF4-FFF2-40B4-BE49-F238E27FC236}">
                <a16:creationId xmlns:a16="http://schemas.microsoft.com/office/drawing/2014/main" id="{D37D2DC1-A520-9015-2A40-0A3AAB8EC1D6}"/>
              </a:ext>
            </a:extLst>
          </p:cNvPr>
          <p:cNvSpPr/>
          <p:nvPr/>
        </p:nvSpPr>
        <p:spPr>
          <a:xfrm>
            <a:off x="8624002" y="5214579"/>
            <a:ext cx="892097" cy="11030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3" name="Rectangle 62">
            <a:extLst>
              <a:ext uri="{FF2B5EF4-FFF2-40B4-BE49-F238E27FC236}">
                <a16:creationId xmlns:a16="http://schemas.microsoft.com/office/drawing/2014/main" id="{8BD40AF7-FC06-6759-9A27-13FF3183133E}"/>
              </a:ext>
            </a:extLst>
          </p:cNvPr>
          <p:cNvSpPr/>
          <p:nvPr/>
        </p:nvSpPr>
        <p:spPr>
          <a:xfrm>
            <a:off x="8624002" y="5303700"/>
            <a:ext cx="892097" cy="11030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4" name="Rectangle 63">
            <a:extLst>
              <a:ext uri="{FF2B5EF4-FFF2-40B4-BE49-F238E27FC236}">
                <a16:creationId xmlns:a16="http://schemas.microsoft.com/office/drawing/2014/main" id="{4592693D-635C-274A-0574-31D5C9633A2B}"/>
              </a:ext>
            </a:extLst>
          </p:cNvPr>
          <p:cNvSpPr/>
          <p:nvPr/>
        </p:nvSpPr>
        <p:spPr>
          <a:xfrm>
            <a:off x="8620344" y="5425404"/>
            <a:ext cx="892097" cy="11030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5" name="TextBox 64">
            <a:extLst>
              <a:ext uri="{FF2B5EF4-FFF2-40B4-BE49-F238E27FC236}">
                <a16:creationId xmlns:a16="http://schemas.microsoft.com/office/drawing/2014/main" id="{DFDDA6CF-9A87-1DC4-2D35-31E9793C6A9E}"/>
              </a:ext>
            </a:extLst>
          </p:cNvPr>
          <p:cNvSpPr txBox="1"/>
          <p:nvPr/>
        </p:nvSpPr>
        <p:spPr>
          <a:xfrm>
            <a:off x="8345639" y="2644827"/>
            <a:ext cx="256058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object data requested</a:t>
            </a:r>
          </a:p>
        </p:txBody>
      </p:sp>
      <p:sp>
        <p:nvSpPr>
          <p:cNvPr id="66" name="Left Arrow 100">
            <a:extLst>
              <a:ext uri="{FF2B5EF4-FFF2-40B4-BE49-F238E27FC236}">
                <a16:creationId xmlns:a16="http://schemas.microsoft.com/office/drawing/2014/main" id="{FA7899C6-EC27-A58E-D288-31CDA3C812B0}"/>
              </a:ext>
            </a:extLst>
          </p:cNvPr>
          <p:cNvSpPr/>
          <p:nvPr/>
        </p:nvSpPr>
        <p:spPr>
          <a:xfrm>
            <a:off x="7955470" y="4068021"/>
            <a:ext cx="596846" cy="369332"/>
          </a:xfrm>
          <a:prstGeom prst="left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7" name="TextBox 66">
            <a:extLst>
              <a:ext uri="{FF2B5EF4-FFF2-40B4-BE49-F238E27FC236}">
                <a16:creationId xmlns:a16="http://schemas.microsoft.com/office/drawing/2014/main" id="{29890214-6209-B5D9-7501-3F315F8EC695}"/>
              </a:ext>
            </a:extLst>
          </p:cNvPr>
          <p:cNvSpPr txBox="1"/>
          <p:nvPr/>
        </p:nvSpPr>
        <p:spPr>
          <a:xfrm>
            <a:off x="9706653" y="3898744"/>
            <a:ext cx="717183"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O</a:t>
            </a:r>
            <a:r>
              <a:rPr kumimoji="0" lang="en-US" sz="2400" b="0" i="0" u="none" strike="noStrike" kern="1200" cap="none" spc="0" normalizeH="0" baseline="-25000" noProof="0" dirty="0">
                <a:ln>
                  <a:noFill/>
                </a:ln>
                <a:solidFill>
                  <a:prstClr val="black"/>
                </a:solidFill>
                <a:effectLst/>
                <a:uLnTx/>
                <a:uFillTx/>
                <a:latin typeface="Calibri"/>
                <a:ea typeface="+mn-ea"/>
                <a:cs typeface="+mn-cs"/>
              </a:rPr>
              <a:t>1</a:t>
            </a:r>
          </a:p>
        </p:txBody>
      </p:sp>
      <p:sp>
        <p:nvSpPr>
          <p:cNvPr id="68" name="Rectangle 67">
            <a:extLst>
              <a:ext uri="{FF2B5EF4-FFF2-40B4-BE49-F238E27FC236}">
                <a16:creationId xmlns:a16="http://schemas.microsoft.com/office/drawing/2014/main" id="{79849CB5-4C07-9D1A-CD4D-D5532A76DC79}"/>
              </a:ext>
            </a:extLst>
          </p:cNvPr>
          <p:cNvSpPr/>
          <p:nvPr/>
        </p:nvSpPr>
        <p:spPr>
          <a:xfrm>
            <a:off x="10303411" y="3858836"/>
            <a:ext cx="394800" cy="2274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9" name="TextBox 68">
            <a:extLst>
              <a:ext uri="{FF2B5EF4-FFF2-40B4-BE49-F238E27FC236}">
                <a16:creationId xmlns:a16="http://schemas.microsoft.com/office/drawing/2014/main" id="{98C488DD-02E2-0B84-4BE7-FA50E5C0A275}"/>
              </a:ext>
            </a:extLst>
          </p:cNvPr>
          <p:cNvSpPr txBox="1"/>
          <p:nvPr/>
        </p:nvSpPr>
        <p:spPr>
          <a:xfrm>
            <a:off x="9717406" y="4747954"/>
            <a:ext cx="717183"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O</a:t>
            </a:r>
            <a:r>
              <a:rPr kumimoji="0" lang="en-US" sz="2400" b="0" i="0" u="none" strike="noStrike" kern="1200" cap="none" spc="0" normalizeH="0" baseline="-25000" noProof="0" dirty="0">
                <a:ln>
                  <a:noFill/>
                </a:ln>
                <a:solidFill>
                  <a:prstClr val="black"/>
                </a:solidFill>
                <a:effectLst/>
                <a:uLnTx/>
                <a:uFillTx/>
                <a:latin typeface="Calibri"/>
                <a:ea typeface="+mn-ea"/>
                <a:cs typeface="+mn-cs"/>
              </a:rPr>
              <a:t>2</a:t>
            </a:r>
          </a:p>
        </p:txBody>
      </p:sp>
      <p:sp>
        <p:nvSpPr>
          <p:cNvPr id="70" name="TextBox 69">
            <a:extLst>
              <a:ext uri="{FF2B5EF4-FFF2-40B4-BE49-F238E27FC236}">
                <a16:creationId xmlns:a16="http://schemas.microsoft.com/office/drawing/2014/main" id="{03EB4A67-70EF-31C9-626F-A215CE51895E}"/>
              </a:ext>
            </a:extLst>
          </p:cNvPr>
          <p:cNvSpPr txBox="1"/>
          <p:nvPr/>
        </p:nvSpPr>
        <p:spPr>
          <a:xfrm>
            <a:off x="9717374" y="5101897"/>
            <a:ext cx="717183"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O</a:t>
            </a:r>
            <a:r>
              <a:rPr kumimoji="0" lang="en-US" sz="2400" b="0" i="0" u="none" strike="noStrike" kern="1200" cap="none" spc="0" normalizeH="0" baseline="-25000" noProof="0" dirty="0">
                <a:ln>
                  <a:noFill/>
                </a:ln>
                <a:solidFill>
                  <a:prstClr val="black"/>
                </a:solidFill>
                <a:effectLst/>
                <a:uLnTx/>
                <a:uFillTx/>
                <a:latin typeface="Calibri"/>
                <a:ea typeface="+mn-ea"/>
                <a:cs typeface="+mn-cs"/>
              </a:rPr>
              <a:t>3</a:t>
            </a:r>
          </a:p>
        </p:txBody>
      </p:sp>
      <p:sp>
        <p:nvSpPr>
          <p:cNvPr id="71" name="TextBox 70">
            <a:extLst>
              <a:ext uri="{FF2B5EF4-FFF2-40B4-BE49-F238E27FC236}">
                <a16:creationId xmlns:a16="http://schemas.microsoft.com/office/drawing/2014/main" id="{79F3216B-D691-77FD-B07F-C3A875E7675E}"/>
              </a:ext>
            </a:extLst>
          </p:cNvPr>
          <p:cNvSpPr txBox="1"/>
          <p:nvPr/>
        </p:nvSpPr>
        <p:spPr>
          <a:xfrm>
            <a:off x="9722211" y="5425404"/>
            <a:ext cx="717183"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O</a:t>
            </a:r>
            <a:r>
              <a:rPr kumimoji="0" lang="en-US" sz="2400" b="0" i="0" u="none" strike="noStrike" kern="1200" cap="none" spc="0" normalizeH="0" baseline="-25000" noProof="0" dirty="0">
                <a:ln>
                  <a:noFill/>
                </a:ln>
                <a:solidFill>
                  <a:prstClr val="black"/>
                </a:solidFill>
                <a:effectLst/>
                <a:uLnTx/>
                <a:uFillTx/>
                <a:latin typeface="Calibri"/>
                <a:ea typeface="+mn-ea"/>
                <a:cs typeface="+mn-cs"/>
              </a:rPr>
              <a:t>4</a:t>
            </a:r>
          </a:p>
        </p:txBody>
      </p:sp>
      <p:cxnSp>
        <p:nvCxnSpPr>
          <p:cNvPr id="72" name="Straight Connector 71">
            <a:extLst>
              <a:ext uri="{FF2B5EF4-FFF2-40B4-BE49-F238E27FC236}">
                <a16:creationId xmlns:a16="http://schemas.microsoft.com/office/drawing/2014/main" id="{9CF203DA-2E81-DB0E-04E9-C45DFDCCC76C}"/>
              </a:ext>
            </a:extLst>
          </p:cNvPr>
          <p:cNvCxnSpPr>
            <a:cxnSpLocks/>
          </p:cNvCxnSpPr>
          <p:nvPr/>
        </p:nvCxnSpPr>
        <p:spPr>
          <a:xfrm>
            <a:off x="9583543" y="5324881"/>
            <a:ext cx="1861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A0479560-40B0-27A7-18AD-F8E8819DF61B}"/>
              </a:ext>
            </a:extLst>
          </p:cNvPr>
          <p:cNvCxnSpPr>
            <a:cxnSpLocks/>
          </p:cNvCxnSpPr>
          <p:nvPr/>
        </p:nvCxnSpPr>
        <p:spPr>
          <a:xfrm flipV="1">
            <a:off x="9589060" y="5022530"/>
            <a:ext cx="180667" cy="1458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5F154AC4-03CE-FA53-B245-DC4E04C0DFE9}"/>
              </a:ext>
            </a:extLst>
          </p:cNvPr>
          <p:cNvCxnSpPr>
            <a:cxnSpLocks/>
          </p:cNvCxnSpPr>
          <p:nvPr/>
        </p:nvCxnSpPr>
        <p:spPr>
          <a:xfrm>
            <a:off x="9593643" y="5502519"/>
            <a:ext cx="180667" cy="1458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5" name="Group 74">
            <a:extLst>
              <a:ext uri="{FF2B5EF4-FFF2-40B4-BE49-F238E27FC236}">
                <a16:creationId xmlns:a16="http://schemas.microsoft.com/office/drawing/2014/main" id="{FB0BB8B3-51C1-8987-A20B-015E0FB07011}"/>
              </a:ext>
            </a:extLst>
          </p:cNvPr>
          <p:cNvGrpSpPr/>
          <p:nvPr/>
        </p:nvGrpSpPr>
        <p:grpSpPr>
          <a:xfrm>
            <a:off x="3362984" y="3078482"/>
            <a:ext cx="4052925" cy="379692"/>
            <a:chOff x="3362984" y="3078482"/>
            <a:chExt cx="4052925" cy="379692"/>
          </a:xfrm>
        </p:grpSpPr>
        <p:cxnSp>
          <p:nvCxnSpPr>
            <p:cNvPr id="76" name="Straight Arrow Connector 75">
              <a:extLst>
                <a:ext uri="{FF2B5EF4-FFF2-40B4-BE49-F238E27FC236}">
                  <a16:creationId xmlns:a16="http://schemas.microsoft.com/office/drawing/2014/main" id="{686961CF-F962-251C-91B7-BECAD0179F5F}"/>
                </a:ext>
              </a:extLst>
            </p:cNvPr>
            <p:cNvCxnSpPr>
              <a:cxnSpLocks/>
            </p:cNvCxnSpPr>
            <p:nvPr/>
          </p:nvCxnSpPr>
          <p:spPr>
            <a:xfrm flipH="1">
              <a:off x="3362984" y="3078482"/>
              <a:ext cx="4052925" cy="27331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Freeform 86">
              <a:extLst>
                <a:ext uri="{FF2B5EF4-FFF2-40B4-BE49-F238E27FC236}">
                  <a16:creationId xmlns:a16="http://schemas.microsoft.com/office/drawing/2014/main" id="{B45D38E7-1A52-4C02-A52F-424C9100B8BB}"/>
                </a:ext>
              </a:extLst>
            </p:cNvPr>
            <p:cNvSpPr/>
            <p:nvPr/>
          </p:nvSpPr>
          <p:spPr>
            <a:xfrm>
              <a:off x="3479865" y="3082818"/>
              <a:ext cx="3875928" cy="375356"/>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92661 w 3892661"/>
                <a:gd name="connsiteY0" fmla="*/ 0 h 6403180"/>
                <a:gd name="connsiteX1" fmla="*/ 25689 w 3892661"/>
                <a:gd name="connsiteY1" fmla="*/ 273465 h 6403180"/>
                <a:gd name="connsiteX2" fmla="*/ 51 w 3892661"/>
                <a:gd name="connsiteY2" fmla="*/ 6403180 h 6403180"/>
                <a:gd name="connsiteX3" fmla="*/ 3888388 w 3892661"/>
                <a:gd name="connsiteY3" fmla="*/ 1974078 h 6403180"/>
                <a:gd name="connsiteX4" fmla="*/ 3892661 w 3892661"/>
                <a:gd name="connsiteY4" fmla="*/ 0 h 6403180"/>
                <a:gd name="connsiteX0" fmla="*/ 3896882 w 3896882"/>
                <a:gd name="connsiteY0" fmla="*/ 0 h 6403180"/>
                <a:gd name="connsiteX1" fmla="*/ 0 w 3896882"/>
                <a:gd name="connsiteY1" fmla="*/ 4599655 h 6403180"/>
                <a:gd name="connsiteX2" fmla="*/ 4272 w 3896882"/>
                <a:gd name="connsiteY2" fmla="*/ 6403180 h 6403180"/>
                <a:gd name="connsiteX3" fmla="*/ 3892609 w 3896882"/>
                <a:gd name="connsiteY3" fmla="*/ 1974078 h 6403180"/>
                <a:gd name="connsiteX4" fmla="*/ 3896882 w 3896882"/>
                <a:gd name="connsiteY4" fmla="*/ 0 h 6403180"/>
                <a:gd name="connsiteX0" fmla="*/ 3893021 w 3893021"/>
                <a:gd name="connsiteY0" fmla="*/ 0 h 6403180"/>
                <a:gd name="connsiteX1" fmla="*/ 412 w 3893021"/>
                <a:gd name="connsiteY1" fmla="*/ 4152108 h 6403180"/>
                <a:gd name="connsiteX2" fmla="*/ 411 w 3893021"/>
                <a:gd name="connsiteY2" fmla="*/ 6403180 h 6403180"/>
                <a:gd name="connsiteX3" fmla="*/ 3888748 w 3893021"/>
                <a:gd name="connsiteY3" fmla="*/ 1974078 h 6403180"/>
                <a:gd name="connsiteX4" fmla="*/ 3893021 w 3893021"/>
                <a:gd name="connsiteY4" fmla="*/ 0 h 6403180"/>
                <a:gd name="connsiteX0" fmla="*/ 3892651 w 3892651"/>
                <a:gd name="connsiteY0" fmla="*/ 0 h 6403180"/>
                <a:gd name="connsiteX1" fmla="*/ 34226 w 3892651"/>
                <a:gd name="connsiteY1" fmla="*/ 4375864 h 6403180"/>
                <a:gd name="connsiteX2" fmla="*/ 41 w 3892651"/>
                <a:gd name="connsiteY2" fmla="*/ 6403180 h 6403180"/>
                <a:gd name="connsiteX3" fmla="*/ 3888378 w 3892651"/>
                <a:gd name="connsiteY3" fmla="*/ 1974078 h 6403180"/>
                <a:gd name="connsiteX4" fmla="*/ 3892651 w 3892651"/>
                <a:gd name="connsiteY4" fmla="*/ 0 h 6403180"/>
                <a:gd name="connsiteX0" fmla="*/ 3875591 w 3875591"/>
                <a:gd name="connsiteY0" fmla="*/ 0 h 6552362"/>
                <a:gd name="connsiteX1" fmla="*/ 17166 w 3875591"/>
                <a:gd name="connsiteY1" fmla="*/ 4375864 h 6552362"/>
                <a:gd name="connsiteX2" fmla="*/ 73 w 3875591"/>
                <a:gd name="connsiteY2" fmla="*/ 6552362 h 6552362"/>
                <a:gd name="connsiteX3" fmla="*/ 3871318 w 3875591"/>
                <a:gd name="connsiteY3" fmla="*/ 1974078 h 6552362"/>
                <a:gd name="connsiteX4" fmla="*/ 3875591 w 3875591"/>
                <a:gd name="connsiteY4" fmla="*/ 0 h 6552362"/>
                <a:gd name="connsiteX0" fmla="*/ 3875928 w 3875928"/>
                <a:gd name="connsiteY0" fmla="*/ 0 h 6552362"/>
                <a:gd name="connsiteX1" fmla="*/ 412 w 3875928"/>
                <a:gd name="connsiteY1" fmla="*/ 4599620 h 6552362"/>
                <a:gd name="connsiteX2" fmla="*/ 410 w 3875928"/>
                <a:gd name="connsiteY2" fmla="*/ 6552362 h 6552362"/>
                <a:gd name="connsiteX3" fmla="*/ 3871655 w 3875928"/>
                <a:gd name="connsiteY3" fmla="*/ 1974078 h 6552362"/>
                <a:gd name="connsiteX4" fmla="*/ 3875928 w 3875928"/>
                <a:gd name="connsiteY4" fmla="*/ 0 h 6552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5928" h="6552362">
                  <a:moveTo>
                    <a:pt x="3875928" y="0"/>
                  </a:moveTo>
                  <a:lnTo>
                    <a:pt x="412" y="4599620"/>
                  </a:lnTo>
                  <a:cubicBezTo>
                    <a:pt x="1836" y="5253373"/>
                    <a:pt x="-1014" y="5898609"/>
                    <a:pt x="410" y="6552362"/>
                  </a:cubicBezTo>
                  <a:lnTo>
                    <a:pt x="3871655" y="1974078"/>
                  </a:lnTo>
                  <a:cubicBezTo>
                    <a:pt x="3873079" y="1316052"/>
                    <a:pt x="3874504" y="658026"/>
                    <a:pt x="3875928"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sp>
        <p:nvSpPr>
          <p:cNvPr id="78" name="Freeform 87">
            <a:extLst>
              <a:ext uri="{FF2B5EF4-FFF2-40B4-BE49-F238E27FC236}">
                <a16:creationId xmlns:a16="http://schemas.microsoft.com/office/drawing/2014/main" id="{861AACC7-F144-A605-6E6A-9E6878F6F1B4}"/>
              </a:ext>
            </a:extLst>
          </p:cNvPr>
          <p:cNvSpPr/>
          <p:nvPr/>
        </p:nvSpPr>
        <p:spPr>
          <a:xfrm>
            <a:off x="3480625" y="3596230"/>
            <a:ext cx="3875928" cy="375356"/>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92661 w 3892661"/>
              <a:gd name="connsiteY0" fmla="*/ 0 h 6403180"/>
              <a:gd name="connsiteX1" fmla="*/ 25689 w 3892661"/>
              <a:gd name="connsiteY1" fmla="*/ 273465 h 6403180"/>
              <a:gd name="connsiteX2" fmla="*/ 51 w 3892661"/>
              <a:gd name="connsiteY2" fmla="*/ 6403180 h 6403180"/>
              <a:gd name="connsiteX3" fmla="*/ 3888388 w 3892661"/>
              <a:gd name="connsiteY3" fmla="*/ 1974078 h 6403180"/>
              <a:gd name="connsiteX4" fmla="*/ 3892661 w 3892661"/>
              <a:gd name="connsiteY4" fmla="*/ 0 h 6403180"/>
              <a:gd name="connsiteX0" fmla="*/ 3896882 w 3896882"/>
              <a:gd name="connsiteY0" fmla="*/ 0 h 6403180"/>
              <a:gd name="connsiteX1" fmla="*/ 0 w 3896882"/>
              <a:gd name="connsiteY1" fmla="*/ 4599655 h 6403180"/>
              <a:gd name="connsiteX2" fmla="*/ 4272 w 3896882"/>
              <a:gd name="connsiteY2" fmla="*/ 6403180 h 6403180"/>
              <a:gd name="connsiteX3" fmla="*/ 3892609 w 3896882"/>
              <a:gd name="connsiteY3" fmla="*/ 1974078 h 6403180"/>
              <a:gd name="connsiteX4" fmla="*/ 3896882 w 3896882"/>
              <a:gd name="connsiteY4" fmla="*/ 0 h 6403180"/>
              <a:gd name="connsiteX0" fmla="*/ 3893021 w 3893021"/>
              <a:gd name="connsiteY0" fmla="*/ 0 h 6403180"/>
              <a:gd name="connsiteX1" fmla="*/ 412 w 3893021"/>
              <a:gd name="connsiteY1" fmla="*/ 4152108 h 6403180"/>
              <a:gd name="connsiteX2" fmla="*/ 411 w 3893021"/>
              <a:gd name="connsiteY2" fmla="*/ 6403180 h 6403180"/>
              <a:gd name="connsiteX3" fmla="*/ 3888748 w 3893021"/>
              <a:gd name="connsiteY3" fmla="*/ 1974078 h 6403180"/>
              <a:gd name="connsiteX4" fmla="*/ 3893021 w 3893021"/>
              <a:gd name="connsiteY4" fmla="*/ 0 h 6403180"/>
              <a:gd name="connsiteX0" fmla="*/ 3892651 w 3892651"/>
              <a:gd name="connsiteY0" fmla="*/ 0 h 6403180"/>
              <a:gd name="connsiteX1" fmla="*/ 34226 w 3892651"/>
              <a:gd name="connsiteY1" fmla="*/ 4375864 h 6403180"/>
              <a:gd name="connsiteX2" fmla="*/ 41 w 3892651"/>
              <a:gd name="connsiteY2" fmla="*/ 6403180 h 6403180"/>
              <a:gd name="connsiteX3" fmla="*/ 3888378 w 3892651"/>
              <a:gd name="connsiteY3" fmla="*/ 1974078 h 6403180"/>
              <a:gd name="connsiteX4" fmla="*/ 3892651 w 3892651"/>
              <a:gd name="connsiteY4" fmla="*/ 0 h 6403180"/>
              <a:gd name="connsiteX0" fmla="*/ 3875591 w 3875591"/>
              <a:gd name="connsiteY0" fmla="*/ 0 h 6552362"/>
              <a:gd name="connsiteX1" fmla="*/ 17166 w 3875591"/>
              <a:gd name="connsiteY1" fmla="*/ 4375864 h 6552362"/>
              <a:gd name="connsiteX2" fmla="*/ 73 w 3875591"/>
              <a:gd name="connsiteY2" fmla="*/ 6552362 h 6552362"/>
              <a:gd name="connsiteX3" fmla="*/ 3871318 w 3875591"/>
              <a:gd name="connsiteY3" fmla="*/ 1974078 h 6552362"/>
              <a:gd name="connsiteX4" fmla="*/ 3875591 w 3875591"/>
              <a:gd name="connsiteY4" fmla="*/ 0 h 6552362"/>
              <a:gd name="connsiteX0" fmla="*/ 3875928 w 3875928"/>
              <a:gd name="connsiteY0" fmla="*/ 0 h 6552362"/>
              <a:gd name="connsiteX1" fmla="*/ 412 w 3875928"/>
              <a:gd name="connsiteY1" fmla="*/ 4599620 h 6552362"/>
              <a:gd name="connsiteX2" fmla="*/ 410 w 3875928"/>
              <a:gd name="connsiteY2" fmla="*/ 6552362 h 6552362"/>
              <a:gd name="connsiteX3" fmla="*/ 3871655 w 3875928"/>
              <a:gd name="connsiteY3" fmla="*/ 1974078 h 6552362"/>
              <a:gd name="connsiteX4" fmla="*/ 3875928 w 3875928"/>
              <a:gd name="connsiteY4" fmla="*/ 0 h 6552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5928" h="6552362">
                <a:moveTo>
                  <a:pt x="3875928" y="0"/>
                </a:moveTo>
                <a:lnTo>
                  <a:pt x="412" y="4599620"/>
                </a:lnTo>
                <a:cubicBezTo>
                  <a:pt x="1836" y="5253373"/>
                  <a:pt x="-1014" y="5898609"/>
                  <a:pt x="410" y="6552362"/>
                </a:cubicBezTo>
                <a:lnTo>
                  <a:pt x="3871655" y="1974078"/>
                </a:lnTo>
                <a:cubicBezTo>
                  <a:pt x="3873079" y="1316052"/>
                  <a:pt x="3874504" y="658026"/>
                  <a:pt x="3875928"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9" name="Freeform 88">
            <a:extLst>
              <a:ext uri="{FF2B5EF4-FFF2-40B4-BE49-F238E27FC236}">
                <a16:creationId xmlns:a16="http://schemas.microsoft.com/office/drawing/2014/main" id="{90514B04-E763-DDE9-67EB-430508AA7C04}"/>
              </a:ext>
            </a:extLst>
          </p:cNvPr>
          <p:cNvSpPr/>
          <p:nvPr/>
        </p:nvSpPr>
        <p:spPr>
          <a:xfrm>
            <a:off x="3485129" y="3719557"/>
            <a:ext cx="3875928" cy="375356"/>
          </a:xfrm>
          <a:custGeom>
            <a:avLst/>
            <a:gdLst>
              <a:gd name="connsiteX0" fmla="*/ 3896882 w 3926792"/>
              <a:gd name="connsiteY0" fmla="*/ 0 h 2226179"/>
              <a:gd name="connsiteX1" fmla="*/ 0 w 3926792"/>
              <a:gd name="connsiteY1" fmla="*/ 264919 h 2226179"/>
              <a:gd name="connsiteX2" fmla="*/ 29910 w 3926792"/>
              <a:gd name="connsiteY2" fmla="*/ 2226179 h 2226179"/>
              <a:gd name="connsiteX3" fmla="*/ 3926792 w 3926792"/>
              <a:gd name="connsiteY3" fmla="*/ 1961260 h 2226179"/>
              <a:gd name="connsiteX4" fmla="*/ 3896882 w 3926792"/>
              <a:gd name="connsiteY4" fmla="*/ 0 h 2226179"/>
              <a:gd name="connsiteX0" fmla="*/ 3896882 w 3909701"/>
              <a:gd name="connsiteY0" fmla="*/ 0 h 2226179"/>
              <a:gd name="connsiteX1" fmla="*/ 0 w 3909701"/>
              <a:gd name="connsiteY1" fmla="*/ 264919 h 2226179"/>
              <a:gd name="connsiteX2" fmla="*/ 29910 w 3909701"/>
              <a:gd name="connsiteY2" fmla="*/ 2226179 h 2226179"/>
              <a:gd name="connsiteX3" fmla="*/ 3909701 w 3909701"/>
              <a:gd name="connsiteY3" fmla="*/ 1969805 h 2226179"/>
              <a:gd name="connsiteX4" fmla="*/ 3896882 w 3909701"/>
              <a:gd name="connsiteY4" fmla="*/ 0 h 2226179"/>
              <a:gd name="connsiteX0" fmla="*/ 3896882 w 3896882"/>
              <a:gd name="connsiteY0" fmla="*/ 0 h 2226179"/>
              <a:gd name="connsiteX1" fmla="*/ 0 w 3896882"/>
              <a:gd name="connsiteY1" fmla="*/ 264919 h 2226179"/>
              <a:gd name="connsiteX2" fmla="*/ 29910 w 3896882"/>
              <a:gd name="connsiteY2" fmla="*/ 2226179 h 2226179"/>
              <a:gd name="connsiteX3" fmla="*/ 3892609 w 3896882"/>
              <a:gd name="connsiteY3" fmla="*/ 1974078 h 2226179"/>
              <a:gd name="connsiteX4" fmla="*/ 3896882 w 3896882"/>
              <a:gd name="connsiteY4" fmla="*/ 0 h 2226179"/>
              <a:gd name="connsiteX0" fmla="*/ 3871245 w 3871245"/>
              <a:gd name="connsiteY0" fmla="*/ 0 h 2226179"/>
              <a:gd name="connsiteX1" fmla="*/ 0 w 3871245"/>
              <a:gd name="connsiteY1" fmla="*/ 264919 h 2226179"/>
              <a:gd name="connsiteX2" fmla="*/ 4273 w 3871245"/>
              <a:gd name="connsiteY2" fmla="*/ 2226179 h 2226179"/>
              <a:gd name="connsiteX3" fmla="*/ 3866972 w 3871245"/>
              <a:gd name="connsiteY3" fmla="*/ 1974078 h 2226179"/>
              <a:gd name="connsiteX4" fmla="*/ 3871245 w 3871245"/>
              <a:gd name="connsiteY4" fmla="*/ 0 h 2226179"/>
              <a:gd name="connsiteX0" fmla="*/ 3867064 w 3867064"/>
              <a:gd name="connsiteY0" fmla="*/ 0 h 2226179"/>
              <a:gd name="connsiteX1" fmla="*/ 12911 w 3867064"/>
              <a:gd name="connsiteY1" fmla="*/ 269192 h 2226179"/>
              <a:gd name="connsiteX2" fmla="*/ 92 w 3867064"/>
              <a:gd name="connsiteY2" fmla="*/ 2226179 h 2226179"/>
              <a:gd name="connsiteX3" fmla="*/ 3862791 w 3867064"/>
              <a:gd name="connsiteY3" fmla="*/ 1974078 h 2226179"/>
              <a:gd name="connsiteX4" fmla="*/ 3867064 w 3867064"/>
              <a:gd name="connsiteY4" fmla="*/ 0 h 2226179"/>
              <a:gd name="connsiteX0" fmla="*/ 3867383 w 3867383"/>
              <a:gd name="connsiteY0" fmla="*/ 0 h 2226179"/>
              <a:gd name="connsiteX1" fmla="*/ 411 w 3867383"/>
              <a:gd name="connsiteY1" fmla="*/ 273465 h 2226179"/>
              <a:gd name="connsiteX2" fmla="*/ 411 w 3867383"/>
              <a:gd name="connsiteY2" fmla="*/ 2226179 h 2226179"/>
              <a:gd name="connsiteX3" fmla="*/ 3863110 w 3867383"/>
              <a:gd name="connsiteY3" fmla="*/ 1974078 h 2226179"/>
              <a:gd name="connsiteX4" fmla="*/ 3867383 w 3867383"/>
              <a:gd name="connsiteY4" fmla="*/ 0 h 2226179"/>
              <a:gd name="connsiteX0" fmla="*/ 3892661 w 3892661"/>
              <a:gd name="connsiteY0" fmla="*/ 0 h 6403180"/>
              <a:gd name="connsiteX1" fmla="*/ 25689 w 3892661"/>
              <a:gd name="connsiteY1" fmla="*/ 273465 h 6403180"/>
              <a:gd name="connsiteX2" fmla="*/ 51 w 3892661"/>
              <a:gd name="connsiteY2" fmla="*/ 6403180 h 6403180"/>
              <a:gd name="connsiteX3" fmla="*/ 3888388 w 3892661"/>
              <a:gd name="connsiteY3" fmla="*/ 1974078 h 6403180"/>
              <a:gd name="connsiteX4" fmla="*/ 3892661 w 3892661"/>
              <a:gd name="connsiteY4" fmla="*/ 0 h 6403180"/>
              <a:gd name="connsiteX0" fmla="*/ 3896882 w 3896882"/>
              <a:gd name="connsiteY0" fmla="*/ 0 h 6403180"/>
              <a:gd name="connsiteX1" fmla="*/ 0 w 3896882"/>
              <a:gd name="connsiteY1" fmla="*/ 4599655 h 6403180"/>
              <a:gd name="connsiteX2" fmla="*/ 4272 w 3896882"/>
              <a:gd name="connsiteY2" fmla="*/ 6403180 h 6403180"/>
              <a:gd name="connsiteX3" fmla="*/ 3892609 w 3896882"/>
              <a:gd name="connsiteY3" fmla="*/ 1974078 h 6403180"/>
              <a:gd name="connsiteX4" fmla="*/ 3896882 w 3896882"/>
              <a:gd name="connsiteY4" fmla="*/ 0 h 6403180"/>
              <a:gd name="connsiteX0" fmla="*/ 3893021 w 3893021"/>
              <a:gd name="connsiteY0" fmla="*/ 0 h 6403180"/>
              <a:gd name="connsiteX1" fmla="*/ 412 w 3893021"/>
              <a:gd name="connsiteY1" fmla="*/ 4152108 h 6403180"/>
              <a:gd name="connsiteX2" fmla="*/ 411 w 3893021"/>
              <a:gd name="connsiteY2" fmla="*/ 6403180 h 6403180"/>
              <a:gd name="connsiteX3" fmla="*/ 3888748 w 3893021"/>
              <a:gd name="connsiteY3" fmla="*/ 1974078 h 6403180"/>
              <a:gd name="connsiteX4" fmla="*/ 3893021 w 3893021"/>
              <a:gd name="connsiteY4" fmla="*/ 0 h 6403180"/>
              <a:gd name="connsiteX0" fmla="*/ 3892651 w 3892651"/>
              <a:gd name="connsiteY0" fmla="*/ 0 h 6403180"/>
              <a:gd name="connsiteX1" fmla="*/ 34226 w 3892651"/>
              <a:gd name="connsiteY1" fmla="*/ 4375864 h 6403180"/>
              <a:gd name="connsiteX2" fmla="*/ 41 w 3892651"/>
              <a:gd name="connsiteY2" fmla="*/ 6403180 h 6403180"/>
              <a:gd name="connsiteX3" fmla="*/ 3888378 w 3892651"/>
              <a:gd name="connsiteY3" fmla="*/ 1974078 h 6403180"/>
              <a:gd name="connsiteX4" fmla="*/ 3892651 w 3892651"/>
              <a:gd name="connsiteY4" fmla="*/ 0 h 6403180"/>
              <a:gd name="connsiteX0" fmla="*/ 3875591 w 3875591"/>
              <a:gd name="connsiteY0" fmla="*/ 0 h 6552362"/>
              <a:gd name="connsiteX1" fmla="*/ 17166 w 3875591"/>
              <a:gd name="connsiteY1" fmla="*/ 4375864 h 6552362"/>
              <a:gd name="connsiteX2" fmla="*/ 73 w 3875591"/>
              <a:gd name="connsiteY2" fmla="*/ 6552362 h 6552362"/>
              <a:gd name="connsiteX3" fmla="*/ 3871318 w 3875591"/>
              <a:gd name="connsiteY3" fmla="*/ 1974078 h 6552362"/>
              <a:gd name="connsiteX4" fmla="*/ 3875591 w 3875591"/>
              <a:gd name="connsiteY4" fmla="*/ 0 h 6552362"/>
              <a:gd name="connsiteX0" fmla="*/ 3875928 w 3875928"/>
              <a:gd name="connsiteY0" fmla="*/ 0 h 6552362"/>
              <a:gd name="connsiteX1" fmla="*/ 412 w 3875928"/>
              <a:gd name="connsiteY1" fmla="*/ 4599620 h 6552362"/>
              <a:gd name="connsiteX2" fmla="*/ 410 w 3875928"/>
              <a:gd name="connsiteY2" fmla="*/ 6552362 h 6552362"/>
              <a:gd name="connsiteX3" fmla="*/ 3871655 w 3875928"/>
              <a:gd name="connsiteY3" fmla="*/ 1974078 h 6552362"/>
              <a:gd name="connsiteX4" fmla="*/ 3875928 w 3875928"/>
              <a:gd name="connsiteY4" fmla="*/ 0 h 6552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75928" h="6552362">
                <a:moveTo>
                  <a:pt x="3875928" y="0"/>
                </a:moveTo>
                <a:lnTo>
                  <a:pt x="412" y="4599620"/>
                </a:lnTo>
                <a:cubicBezTo>
                  <a:pt x="1836" y="5253373"/>
                  <a:pt x="-1014" y="5898609"/>
                  <a:pt x="410" y="6552362"/>
                </a:cubicBezTo>
                <a:lnTo>
                  <a:pt x="3871655" y="1974078"/>
                </a:lnTo>
                <a:cubicBezTo>
                  <a:pt x="3873079" y="1316052"/>
                  <a:pt x="3874504" y="658026"/>
                  <a:pt x="3875928"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80" name="Rectangle 79">
            <a:extLst>
              <a:ext uri="{FF2B5EF4-FFF2-40B4-BE49-F238E27FC236}">
                <a16:creationId xmlns:a16="http://schemas.microsoft.com/office/drawing/2014/main" id="{81DD60EC-E626-B51E-FE45-7F4B3825334E}"/>
              </a:ext>
            </a:extLst>
          </p:cNvPr>
          <p:cNvSpPr/>
          <p:nvPr/>
        </p:nvSpPr>
        <p:spPr>
          <a:xfrm>
            <a:off x="2575260" y="3949241"/>
            <a:ext cx="310918" cy="2811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nvGrpSpPr>
          <p:cNvPr id="81" name="Group 80">
            <a:extLst>
              <a:ext uri="{FF2B5EF4-FFF2-40B4-BE49-F238E27FC236}">
                <a16:creationId xmlns:a16="http://schemas.microsoft.com/office/drawing/2014/main" id="{744639FB-7A84-45D1-3914-439D85712A14}"/>
              </a:ext>
            </a:extLst>
          </p:cNvPr>
          <p:cNvGrpSpPr/>
          <p:nvPr/>
        </p:nvGrpSpPr>
        <p:grpSpPr>
          <a:xfrm>
            <a:off x="1756483" y="3920514"/>
            <a:ext cx="1644347" cy="338554"/>
            <a:chOff x="1756483" y="3920514"/>
            <a:chExt cx="1644347" cy="338554"/>
          </a:xfrm>
        </p:grpSpPr>
        <p:cxnSp>
          <p:nvCxnSpPr>
            <p:cNvPr id="82" name="Straight Arrow Connector 81">
              <a:extLst>
                <a:ext uri="{FF2B5EF4-FFF2-40B4-BE49-F238E27FC236}">
                  <a16:creationId xmlns:a16="http://schemas.microsoft.com/office/drawing/2014/main" id="{BA1FF8AF-A137-A783-BD47-6F48B79786F0}"/>
                </a:ext>
              </a:extLst>
            </p:cNvPr>
            <p:cNvCxnSpPr>
              <a:cxnSpLocks/>
            </p:cNvCxnSpPr>
            <p:nvPr/>
          </p:nvCxnSpPr>
          <p:spPr>
            <a:xfrm flipH="1">
              <a:off x="1756483" y="4094530"/>
              <a:ext cx="164434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id="{BB19612A-AC53-E738-82F1-C88673873C6F}"/>
                </a:ext>
              </a:extLst>
            </p:cNvPr>
            <p:cNvSpPr txBox="1"/>
            <p:nvPr/>
          </p:nvSpPr>
          <p:spPr>
            <a:xfrm>
              <a:off x="2554202" y="3920514"/>
              <a:ext cx="45488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O</a:t>
              </a:r>
              <a:r>
                <a:rPr kumimoji="0" lang="en-US" sz="1600" b="0" i="0" u="none" strike="noStrike" kern="1200" cap="none" spc="0" normalizeH="0" baseline="-25000" noProof="0" dirty="0">
                  <a:ln>
                    <a:noFill/>
                  </a:ln>
                  <a:solidFill>
                    <a:prstClr val="black"/>
                  </a:solidFill>
                  <a:effectLst/>
                  <a:uLnTx/>
                  <a:uFillTx/>
                  <a:latin typeface="Calibri"/>
                  <a:ea typeface="+mn-ea"/>
                  <a:cs typeface="+mn-cs"/>
                </a:rPr>
                <a:t>3</a:t>
              </a:r>
            </a:p>
          </p:txBody>
        </p:sp>
      </p:grpSp>
      <p:sp>
        <p:nvSpPr>
          <p:cNvPr id="84" name="Rectangle 83">
            <a:extLst>
              <a:ext uri="{FF2B5EF4-FFF2-40B4-BE49-F238E27FC236}">
                <a16:creationId xmlns:a16="http://schemas.microsoft.com/office/drawing/2014/main" id="{45E4809B-88A6-7232-7F40-18F4D2C93FC5}"/>
              </a:ext>
            </a:extLst>
          </p:cNvPr>
          <p:cNvSpPr/>
          <p:nvPr/>
        </p:nvSpPr>
        <p:spPr>
          <a:xfrm>
            <a:off x="2869378" y="5701781"/>
            <a:ext cx="269557" cy="2294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grpSp>
        <p:nvGrpSpPr>
          <p:cNvPr id="85" name="Group 84">
            <a:extLst>
              <a:ext uri="{FF2B5EF4-FFF2-40B4-BE49-F238E27FC236}">
                <a16:creationId xmlns:a16="http://schemas.microsoft.com/office/drawing/2014/main" id="{0970706B-100B-84B1-3EDF-1ED3F68DB3F5}"/>
              </a:ext>
            </a:extLst>
          </p:cNvPr>
          <p:cNvGrpSpPr/>
          <p:nvPr/>
        </p:nvGrpSpPr>
        <p:grpSpPr>
          <a:xfrm>
            <a:off x="1706138" y="5621746"/>
            <a:ext cx="1641326" cy="338554"/>
            <a:chOff x="1706138" y="5621746"/>
            <a:chExt cx="1641326" cy="338554"/>
          </a:xfrm>
        </p:grpSpPr>
        <p:cxnSp>
          <p:nvCxnSpPr>
            <p:cNvPr id="86" name="Straight Arrow Connector 85">
              <a:extLst>
                <a:ext uri="{FF2B5EF4-FFF2-40B4-BE49-F238E27FC236}">
                  <a16:creationId xmlns:a16="http://schemas.microsoft.com/office/drawing/2014/main" id="{4ABA0D7A-278D-FFD2-6ABA-A4FA6EBBB5D1}"/>
                </a:ext>
              </a:extLst>
            </p:cNvPr>
            <p:cNvCxnSpPr>
              <a:cxnSpLocks/>
            </p:cNvCxnSpPr>
            <p:nvPr/>
          </p:nvCxnSpPr>
          <p:spPr>
            <a:xfrm flipH="1">
              <a:off x="1706138" y="5804632"/>
              <a:ext cx="16413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1895AFD1-0EE0-5026-1738-9A86A2BF75F4}"/>
                </a:ext>
              </a:extLst>
            </p:cNvPr>
            <p:cNvSpPr txBox="1"/>
            <p:nvPr/>
          </p:nvSpPr>
          <p:spPr>
            <a:xfrm>
              <a:off x="2801769" y="5621746"/>
              <a:ext cx="459104"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O</a:t>
              </a:r>
              <a:r>
                <a:rPr kumimoji="0" lang="en-US" sz="1600" b="0" i="0" u="none" strike="noStrike" kern="1200" cap="none" spc="0" normalizeH="0" baseline="-25000" noProof="0" dirty="0">
                  <a:ln>
                    <a:noFill/>
                  </a:ln>
                  <a:solidFill>
                    <a:prstClr val="black"/>
                  </a:solidFill>
                  <a:effectLst/>
                  <a:uLnTx/>
                  <a:uFillTx/>
                  <a:latin typeface="Calibri"/>
                  <a:ea typeface="+mn-ea"/>
                  <a:cs typeface="+mn-cs"/>
                </a:rPr>
                <a:t>1</a:t>
              </a:r>
            </a:p>
          </p:txBody>
        </p:sp>
      </p:grpSp>
      <p:cxnSp>
        <p:nvCxnSpPr>
          <p:cNvPr id="88" name="Straight Connector 87">
            <a:extLst>
              <a:ext uri="{FF2B5EF4-FFF2-40B4-BE49-F238E27FC236}">
                <a16:creationId xmlns:a16="http://schemas.microsoft.com/office/drawing/2014/main" id="{1CA03563-FC33-A17A-1693-B6AB0CAE0B65}"/>
              </a:ext>
            </a:extLst>
          </p:cNvPr>
          <p:cNvCxnSpPr/>
          <p:nvPr/>
        </p:nvCxnSpPr>
        <p:spPr>
          <a:xfrm>
            <a:off x="8570246" y="5311450"/>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2CD5C1A2-A266-8778-97DB-DDD24FCD0C69}"/>
              </a:ext>
            </a:extLst>
          </p:cNvPr>
          <p:cNvCxnSpPr/>
          <p:nvPr/>
        </p:nvCxnSpPr>
        <p:spPr>
          <a:xfrm>
            <a:off x="8585033" y="4956968"/>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F7C92E57-A84E-E6AB-86ED-CC4ED9BAE1E0}"/>
              </a:ext>
            </a:extLst>
          </p:cNvPr>
          <p:cNvCxnSpPr/>
          <p:nvPr/>
        </p:nvCxnSpPr>
        <p:spPr>
          <a:xfrm>
            <a:off x="8579058" y="4824874"/>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CAECB9FE-10FF-A41C-E5EC-78E985120DB2}"/>
              </a:ext>
            </a:extLst>
          </p:cNvPr>
          <p:cNvCxnSpPr/>
          <p:nvPr/>
        </p:nvCxnSpPr>
        <p:spPr>
          <a:xfrm>
            <a:off x="8573083" y="4692780"/>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F4258B0-8A27-416B-EE6E-586C55688EBB}"/>
              </a:ext>
            </a:extLst>
          </p:cNvPr>
          <p:cNvCxnSpPr/>
          <p:nvPr/>
        </p:nvCxnSpPr>
        <p:spPr>
          <a:xfrm>
            <a:off x="8567108" y="4560686"/>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595C844D-7253-6FCB-294B-423A82F8C669}"/>
              </a:ext>
            </a:extLst>
          </p:cNvPr>
          <p:cNvCxnSpPr/>
          <p:nvPr/>
        </p:nvCxnSpPr>
        <p:spPr>
          <a:xfrm>
            <a:off x="8561133" y="4428592"/>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0372A969-736A-F333-91AE-E64EB08C7613}"/>
              </a:ext>
            </a:extLst>
          </p:cNvPr>
          <p:cNvCxnSpPr/>
          <p:nvPr/>
        </p:nvCxnSpPr>
        <p:spPr>
          <a:xfrm>
            <a:off x="8555158" y="4296498"/>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4223290D-FF1A-D5DA-7143-51BA04CFE6F9}"/>
              </a:ext>
            </a:extLst>
          </p:cNvPr>
          <p:cNvCxnSpPr/>
          <p:nvPr/>
        </p:nvCxnSpPr>
        <p:spPr>
          <a:xfrm>
            <a:off x="8549183" y="4164404"/>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607FF818-96C6-56AF-B93B-B13C47C532BE}"/>
              </a:ext>
            </a:extLst>
          </p:cNvPr>
          <p:cNvCxnSpPr/>
          <p:nvPr/>
        </p:nvCxnSpPr>
        <p:spPr>
          <a:xfrm>
            <a:off x="8543208" y="4032310"/>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C5DA7A6C-7C1E-B7DF-73E2-91DF8165D787}"/>
              </a:ext>
            </a:extLst>
          </p:cNvPr>
          <p:cNvCxnSpPr/>
          <p:nvPr/>
        </p:nvCxnSpPr>
        <p:spPr>
          <a:xfrm>
            <a:off x="8537233" y="3900216"/>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2276F20F-14F0-B02C-70EF-1C023D85053E}"/>
              </a:ext>
            </a:extLst>
          </p:cNvPr>
          <p:cNvCxnSpPr/>
          <p:nvPr/>
        </p:nvCxnSpPr>
        <p:spPr>
          <a:xfrm>
            <a:off x="8531258" y="3768122"/>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A74B5CA-7D7B-E71C-5EF7-FA121CBCDE02}"/>
              </a:ext>
            </a:extLst>
          </p:cNvPr>
          <p:cNvCxnSpPr/>
          <p:nvPr/>
        </p:nvCxnSpPr>
        <p:spPr>
          <a:xfrm>
            <a:off x="8525283" y="3636028"/>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4BA5DDE0-38E7-8EB9-5BCA-3EE43716854D}"/>
              </a:ext>
            </a:extLst>
          </p:cNvPr>
          <p:cNvCxnSpPr/>
          <p:nvPr/>
        </p:nvCxnSpPr>
        <p:spPr>
          <a:xfrm>
            <a:off x="8540494" y="3503934"/>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56A29E8F-5A1E-F599-DAE6-2065FEAB2B11}"/>
              </a:ext>
            </a:extLst>
          </p:cNvPr>
          <p:cNvCxnSpPr/>
          <p:nvPr/>
        </p:nvCxnSpPr>
        <p:spPr>
          <a:xfrm>
            <a:off x="8534519" y="3371840"/>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3A95B2AF-D828-BC4E-DB83-6F83C64D6AC8}"/>
              </a:ext>
            </a:extLst>
          </p:cNvPr>
          <p:cNvCxnSpPr/>
          <p:nvPr/>
        </p:nvCxnSpPr>
        <p:spPr>
          <a:xfrm>
            <a:off x="8535606" y="3239746"/>
            <a:ext cx="98198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C7291D80-2D24-A882-C2B4-661A8ED7FBEF}"/>
              </a:ext>
            </a:extLst>
          </p:cNvPr>
          <p:cNvCxnSpPr>
            <a:cxnSpLocks/>
          </p:cNvCxnSpPr>
          <p:nvPr/>
        </p:nvCxnSpPr>
        <p:spPr>
          <a:xfrm flipV="1">
            <a:off x="3452698" y="3962094"/>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56919887-1C3E-CECF-5B35-094A8CA29B50}"/>
              </a:ext>
            </a:extLst>
          </p:cNvPr>
          <p:cNvCxnSpPr>
            <a:cxnSpLocks/>
          </p:cNvCxnSpPr>
          <p:nvPr/>
        </p:nvCxnSpPr>
        <p:spPr>
          <a:xfrm flipV="1">
            <a:off x="3392013" y="4113083"/>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4F54BC32-A59F-AE2C-0557-8A0649DB29A8}"/>
              </a:ext>
            </a:extLst>
          </p:cNvPr>
          <p:cNvCxnSpPr>
            <a:cxnSpLocks/>
          </p:cNvCxnSpPr>
          <p:nvPr/>
        </p:nvCxnSpPr>
        <p:spPr>
          <a:xfrm flipV="1">
            <a:off x="3403873" y="4250677"/>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A9FDB291-7802-A614-03DA-C348010FA8FF}"/>
              </a:ext>
            </a:extLst>
          </p:cNvPr>
          <p:cNvCxnSpPr>
            <a:cxnSpLocks/>
          </p:cNvCxnSpPr>
          <p:nvPr/>
        </p:nvCxnSpPr>
        <p:spPr>
          <a:xfrm flipV="1">
            <a:off x="3415733" y="4399559"/>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C0347069-717B-2A2C-FDA8-7CAEE99721B5}"/>
              </a:ext>
            </a:extLst>
          </p:cNvPr>
          <p:cNvCxnSpPr>
            <a:cxnSpLocks/>
          </p:cNvCxnSpPr>
          <p:nvPr/>
        </p:nvCxnSpPr>
        <p:spPr>
          <a:xfrm flipV="1">
            <a:off x="3474493" y="5562147"/>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A82C482A-26C4-5B76-5C15-56EBFC053922}"/>
              </a:ext>
            </a:extLst>
          </p:cNvPr>
          <p:cNvCxnSpPr>
            <a:cxnSpLocks/>
          </p:cNvCxnSpPr>
          <p:nvPr/>
        </p:nvCxnSpPr>
        <p:spPr>
          <a:xfrm flipV="1">
            <a:off x="3486353" y="5716673"/>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18B35BD-A2FE-5B59-9CEB-B478DB860557}"/>
              </a:ext>
            </a:extLst>
          </p:cNvPr>
          <p:cNvCxnSpPr>
            <a:cxnSpLocks/>
          </p:cNvCxnSpPr>
          <p:nvPr/>
        </p:nvCxnSpPr>
        <p:spPr>
          <a:xfrm flipV="1">
            <a:off x="3467438" y="4527480"/>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21BA47BF-E668-D72D-62DA-5F42EB03BE73}"/>
              </a:ext>
            </a:extLst>
          </p:cNvPr>
          <p:cNvCxnSpPr>
            <a:cxnSpLocks/>
          </p:cNvCxnSpPr>
          <p:nvPr/>
        </p:nvCxnSpPr>
        <p:spPr>
          <a:xfrm flipV="1">
            <a:off x="3406753" y="4678469"/>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D771EED1-3318-B2EE-0E04-9735E11CA27E}"/>
              </a:ext>
            </a:extLst>
          </p:cNvPr>
          <p:cNvCxnSpPr>
            <a:cxnSpLocks/>
          </p:cNvCxnSpPr>
          <p:nvPr/>
        </p:nvCxnSpPr>
        <p:spPr>
          <a:xfrm flipV="1">
            <a:off x="3418613" y="4816063"/>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657BA248-B65C-358C-5B8B-8A3695CA22D4}"/>
              </a:ext>
            </a:extLst>
          </p:cNvPr>
          <p:cNvCxnSpPr>
            <a:cxnSpLocks/>
          </p:cNvCxnSpPr>
          <p:nvPr/>
        </p:nvCxnSpPr>
        <p:spPr>
          <a:xfrm flipV="1">
            <a:off x="3430473" y="4964945"/>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16631288-98AF-87E5-FCB8-BE9E31B9B9C5}"/>
              </a:ext>
            </a:extLst>
          </p:cNvPr>
          <p:cNvCxnSpPr>
            <a:cxnSpLocks/>
          </p:cNvCxnSpPr>
          <p:nvPr/>
        </p:nvCxnSpPr>
        <p:spPr>
          <a:xfrm flipV="1">
            <a:off x="3482178" y="5092866"/>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413356D1-9EE8-022D-7902-E8DEAD79FDAE}"/>
              </a:ext>
            </a:extLst>
          </p:cNvPr>
          <p:cNvCxnSpPr>
            <a:cxnSpLocks/>
          </p:cNvCxnSpPr>
          <p:nvPr/>
        </p:nvCxnSpPr>
        <p:spPr>
          <a:xfrm flipV="1">
            <a:off x="3421493" y="5243855"/>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870A4B91-4D55-F198-A2DA-22AE79464B7C}"/>
              </a:ext>
            </a:extLst>
          </p:cNvPr>
          <p:cNvCxnSpPr>
            <a:cxnSpLocks/>
          </p:cNvCxnSpPr>
          <p:nvPr/>
        </p:nvCxnSpPr>
        <p:spPr>
          <a:xfrm flipV="1">
            <a:off x="3433353" y="5381449"/>
            <a:ext cx="3980812" cy="28980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6" name="TextBox 28">
            <a:extLst>
              <a:ext uri="{FF2B5EF4-FFF2-40B4-BE49-F238E27FC236}">
                <a16:creationId xmlns:a16="http://schemas.microsoft.com/office/drawing/2014/main" id="{645CF9F3-456E-E012-CE02-3FFCAA222F73}"/>
              </a:ext>
            </a:extLst>
          </p:cNvPr>
          <p:cNvSpPr txBox="1"/>
          <p:nvPr/>
        </p:nvSpPr>
        <p:spPr>
          <a:xfrm>
            <a:off x="587831"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536326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wipe(right)">
                                      <p:cBhvr>
                                        <p:cTn id="7" dur="500"/>
                                        <p:tgtEl>
                                          <p:spTgt spid="75"/>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wipe(right)">
                                      <p:cBhvr>
                                        <p:cTn id="11" dur="500"/>
                                        <p:tgtEl>
                                          <p:spTgt spid="51"/>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55"/>
                                        </p:tgtEl>
                                        <p:attrNameLst>
                                          <p:attrName>style.visibility</p:attrName>
                                        </p:attrNameLst>
                                      </p:cBhvr>
                                      <p:to>
                                        <p:strVal val="visible"/>
                                      </p:to>
                                    </p:set>
                                    <p:animEffect transition="in" filter="wipe(right)">
                                      <p:cBhvr>
                                        <p:cTn id="15" dur="500"/>
                                        <p:tgtEl>
                                          <p:spTgt spid="55"/>
                                        </p:tgtEl>
                                      </p:cBhvr>
                                    </p:animEffect>
                                  </p:childTnLst>
                                </p:cTn>
                              </p:par>
                            </p:childTnLst>
                          </p:cTn>
                        </p:par>
                        <p:par>
                          <p:cTn id="16" fill="hold">
                            <p:stCondLst>
                              <p:cond delay="1500"/>
                            </p:stCondLst>
                            <p:childTnLst>
                              <p:par>
                                <p:cTn id="17" presetID="22" presetClass="entr" presetSubtype="2" fill="hold" grpId="0" nodeType="afterEffect">
                                  <p:stCondLst>
                                    <p:cond delay="0"/>
                                  </p:stCondLst>
                                  <p:childTnLst>
                                    <p:set>
                                      <p:cBhvr>
                                        <p:cTn id="18" dur="1" fill="hold">
                                          <p:stCondLst>
                                            <p:cond delay="0"/>
                                          </p:stCondLst>
                                        </p:cTn>
                                        <p:tgtEl>
                                          <p:spTgt spid="52"/>
                                        </p:tgtEl>
                                        <p:attrNameLst>
                                          <p:attrName>style.visibility</p:attrName>
                                        </p:attrNameLst>
                                      </p:cBhvr>
                                      <p:to>
                                        <p:strVal val="visible"/>
                                      </p:to>
                                    </p:set>
                                    <p:animEffect transition="in" filter="wipe(right)">
                                      <p:cBhvr>
                                        <p:cTn id="19" dur="500"/>
                                        <p:tgtEl>
                                          <p:spTgt spid="52"/>
                                        </p:tgtEl>
                                      </p:cBhvr>
                                    </p:animEffect>
                                  </p:childTnLst>
                                </p:cTn>
                              </p:par>
                            </p:childTnLst>
                          </p:cTn>
                        </p:par>
                        <p:par>
                          <p:cTn id="20" fill="hold">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53"/>
                                        </p:tgtEl>
                                        <p:attrNameLst>
                                          <p:attrName>style.visibility</p:attrName>
                                        </p:attrNameLst>
                                      </p:cBhvr>
                                      <p:to>
                                        <p:strVal val="visible"/>
                                      </p:to>
                                    </p:set>
                                    <p:animEffect transition="in" filter="wipe(right)">
                                      <p:cBhvr>
                                        <p:cTn id="23" dur="500"/>
                                        <p:tgtEl>
                                          <p:spTgt spid="53"/>
                                        </p:tgtEl>
                                      </p:cBhvr>
                                    </p:animEffect>
                                  </p:childTnLst>
                                </p:cTn>
                              </p:par>
                            </p:childTnLst>
                          </p:cTn>
                        </p:par>
                        <p:par>
                          <p:cTn id="24" fill="hold">
                            <p:stCondLst>
                              <p:cond delay="2500"/>
                            </p:stCondLst>
                            <p:childTnLst>
                              <p:par>
                                <p:cTn id="25" presetID="22" presetClass="entr" presetSubtype="2" fill="hold" nodeType="afterEffect">
                                  <p:stCondLst>
                                    <p:cond delay="0"/>
                                  </p:stCondLst>
                                  <p:childTnLst>
                                    <p:set>
                                      <p:cBhvr>
                                        <p:cTn id="26" dur="1" fill="hold">
                                          <p:stCondLst>
                                            <p:cond delay="0"/>
                                          </p:stCondLst>
                                        </p:cTn>
                                        <p:tgtEl>
                                          <p:spTgt spid="59"/>
                                        </p:tgtEl>
                                        <p:attrNameLst>
                                          <p:attrName>style.visibility</p:attrName>
                                        </p:attrNameLst>
                                      </p:cBhvr>
                                      <p:to>
                                        <p:strVal val="visible"/>
                                      </p:to>
                                    </p:set>
                                    <p:animEffect transition="in" filter="wipe(right)">
                                      <p:cBhvr>
                                        <p:cTn id="27" dur="500"/>
                                        <p:tgtEl>
                                          <p:spTgt spid="5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78"/>
                                        </p:tgtEl>
                                        <p:attrNameLst>
                                          <p:attrName>style.visibility</p:attrName>
                                        </p:attrNameLst>
                                      </p:cBhvr>
                                      <p:to>
                                        <p:strVal val="visible"/>
                                      </p:to>
                                    </p:set>
                                    <p:animEffect transition="in" filter="wipe(right)">
                                      <p:cBhvr>
                                        <p:cTn id="32" dur="500"/>
                                        <p:tgtEl>
                                          <p:spTgt spid="78"/>
                                        </p:tgtEl>
                                      </p:cBhvr>
                                    </p:animEffect>
                                  </p:childTnLst>
                                </p:cTn>
                              </p:par>
                            </p:childTnLst>
                          </p:cTn>
                        </p:par>
                        <p:par>
                          <p:cTn id="33" fill="hold">
                            <p:stCondLst>
                              <p:cond delay="500"/>
                            </p:stCondLst>
                            <p:childTnLst>
                              <p:par>
                                <p:cTn id="34" presetID="22" presetClass="entr" presetSubtype="2" fill="hold" grpId="0" nodeType="afterEffect">
                                  <p:stCondLst>
                                    <p:cond delay="0"/>
                                  </p:stCondLst>
                                  <p:childTnLst>
                                    <p:set>
                                      <p:cBhvr>
                                        <p:cTn id="35" dur="1" fill="hold">
                                          <p:stCondLst>
                                            <p:cond delay="0"/>
                                          </p:stCondLst>
                                        </p:cTn>
                                        <p:tgtEl>
                                          <p:spTgt spid="79"/>
                                        </p:tgtEl>
                                        <p:attrNameLst>
                                          <p:attrName>style.visibility</p:attrName>
                                        </p:attrNameLst>
                                      </p:cBhvr>
                                      <p:to>
                                        <p:strVal val="visible"/>
                                      </p:to>
                                    </p:set>
                                    <p:animEffect transition="in" filter="wipe(right)">
                                      <p:cBhvr>
                                        <p:cTn id="36" dur="500"/>
                                        <p:tgtEl>
                                          <p:spTgt spid="79"/>
                                        </p:tgtEl>
                                      </p:cBhvr>
                                    </p:animEffect>
                                  </p:childTnLst>
                                </p:cTn>
                              </p:par>
                            </p:childTnLst>
                          </p:cTn>
                        </p:par>
                        <p:par>
                          <p:cTn id="37" fill="hold">
                            <p:stCondLst>
                              <p:cond delay="1000"/>
                            </p:stCondLst>
                            <p:childTnLst>
                              <p:par>
                                <p:cTn id="38" presetID="22" presetClass="entr" presetSubtype="2" fill="hold" nodeType="afterEffect">
                                  <p:stCondLst>
                                    <p:cond delay="0"/>
                                  </p:stCondLst>
                                  <p:childTnLst>
                                    <p:set>
                                      <p:cBhvr>
                                        <p:cTn id="39" dur="1" fill="hold">
                                          <p:stCondLst>
                                            <p:cond delay="0"/>
                                          </p:stCondLst>
                                        </p:cTn>
                                        <p:tgtEl>
                                          <p:spTgt spid="81"/>
                                        </p:tgtEl>
                                        <p:attrNameLst>
                                          <p:attrName>style.visibility</p:attrName>
                                        </p:attrNameLst>
                                      </p:cBhvr>
                                      <p:to>
                                        <p:strVal val="visible"/>
                                      </p:to>
                                    </p:set>
                                    <p:animEffect transition="in" filter="wipe(right)">
                                      <p:cBhvr>
                                        <p:cTn id="40" dur="500"/>
                                        <p:tgtEl>
                                          <p:spTgt spid="8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2" fill="hold" grpId="0" nodeType="click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wipe(right)">
                                      <p:cBhvr>
                                        <p:cTn id="45" dur="500"/>
                                        <p:tgtEl>
                                          <p:spTgt spid="50"/>
                                        </p:tgtEl>
                                      </p:cBhvr>
                                    </p:animEffect>
                                  </p:childTnLst>
                                </p:cTn>
                              </p:par>
                              <p:par>
                                <p:cTn id="46" presetID="22" presetClass="entr" presetSubtype="2" fill="hold" nodeType="withEffect">
                                  <p:stCondLst>
                                    <p:cond delay="0"/>
                                  </p:stCondLst>
                                  <p:childTnLst>
                                    <p:set>
                                      <p:cBhvr>
                                        <p:cTn id="47" dur="1" fill="hold">
                                          <p:stCondLst>
                                            <p:cond delay="0"/>
                                          </p:stCondLst>
                                        </p:cTn>
                                        <p:tgtEl>
                                          <p:spTgt spid="47"/>
                                        </p:tgtEl>
                                        <p:attrNameLst>
                                          <p:attrName>style.visibility</p:attrName>
                                        </p:attrNameLst>
                                      </p:cBhvr>
                                      <p:to>
                                        <p:strVal val="visible"/>
                                      </p:to>
                                    </p:set>
                                    <p:animEffect transition="in" filter="wipe(right)">
                                      <p:cBhvr>
                                        <p:cTn id="48" dur="500"/>
                                        <p:tgtEl>
                                          <p:spTgt spid="47"/>
                                        </p:tgtEl>
                                      </p:cBhvr>
                                    </p:animEffect>
                                  </p:childTnLst>
                                </p:cTn>
                              </p:par>
                            </p:childTnLst>
                          </p:cTn>
                        </p:par>
                        <p:par>
                          <p:cTn id="49" fill="hold">
                            <p:stCondLst>
                              <p:cond delay="500"/>
                            </p:stCondLst>
                            <p:childTnLst>
                              <p:par>
                                <p:cTn id="50" presetID="22" presetClass="entr" presetSubtype="2" fill="hold" nodeType="afterEffect">
                                  <p:stCondLst>
                                    <p:cond delay="0"/>
                                  </p:stCondLst>
                                  <p:childTnLst>
                                    <p:set>
                                      <p:cBhvr>
                                        <p:cTn id="51" dur="1" fill="hold">
                                          <p:stCondLst>
                                            <p:cond delay="0"/>
                                          </p:stCondLst>
                                        </p:cTn>
                                        <p:tgtEl>
                                          <p:spTgt spid="85"/>
                                        </p:tgtEl>
                                        <p:attrNameLst>
                                          <p:attrName>style.visibility</p:attrName>
                                        </p:attrNameLst>
                                      </p:cBhvr>
                                      <p:to>
                                        <p:strVal val="visible"/>
                                      </p:to>
                                    </p:set>
                                    <p:animEffect transition="in" filter="wipe(right)">
                                      <p:cBhvr>
                                        <p:cTn id="52" dur="5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animBg="1"/>
      <p:bldP spid="52" grpId="0" animBg="1"/>
      <p:bldP spid="53" grpId="0" animBg="1"/>
      <p:bldP spid="78" grpId="0" animBg="1"/>
      <p:bldP spid="7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C0D34-8B33-4024-BFF7-F8DAE041BD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6E5DF2-1DE7-AF21-0058-E1178F02B8A8}"/>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A191DC1A-57DD-9B5A-90D2-22A81832C1BD}"/>
              </a:ext>
            </a:extLst>
          </p:cNvPr>
          <p:cNvSpPr>
            <a:spLocks noGrp="1"/>
          </p:cNvSpPr>
          <p:nvPr>
            <p:ph idx="1"/>
          </p:nvPr>
        </p:nvSpPr>
        <p:spPr>
          <a:xfrm>
            <a:off x="838200" y="1825625"/>
            <a:ext cx="10515600" cy="4847318"/>
          </a:xfrm>
        </p:spPr>
        <p:txBody>
          <a:bodyPr>
            <a:normAutofit fontScale="70000" lnSpcReduction="20000"/>
          </a:bodyPr>
          <a:lstStyle/>
          <a:p>
            <a:pPr marL="0" indent="0">
              <a:buNone/>
            </a:pPr>
            <a:r>
              <a:rPr lang="en-IN" dirty="0">
                <a:solidFill>
                  <a:schemeClr val="accent1"/>
                </a:solidFill>
              </a:rPr>
              <a:t>RTT = 100 </a:t>
            </a:r>
            <a:r>
              <a:rPr lang="en-IN" dirty="0" err="1">
                <a:solidFill>
                  <a:schemeClr val="accent1"/>
                </a:solidFill>
              </a:rPr>
              <a:t>ms</a:t>
            </a:r>
            <a:r>
              <a:rPr lang="en-IN" dirty="0">
                <a:solidFill>
                  <a:schemeClr val="accent1"/>
                </a:solidFill>
              </a:rPr>
              <a:t>. </a:t>
            </a:r>
            <a:endParaRPr lang="en-US" dirty="0">
              <a:solidFill>
                <a:schemeClr val="accent1"/>
              </a:solidFill>
            </a:endParaRPr>
          </a:p>
          <a:p>
            <a:pPr marL="0" indent="0">
              <a:buNone/>
            </a:pPr>
            <a:r>
              <a:rPr lang="en-US" dirty="0">
                <a:solidFill>
                  <a:schemeClr val="accent1"/>
                </a:solidFill>
              </a:rPr>
              <a:t>Bandwidth = 1 Mbps.</a:t>
            </a:r>
          </a:p>
          <a:p>
            <a:pPr marL="0" indent="0">
              <a:buNone/>
            </a:pPr>
            <a:r>
              <a:rPr lang="en-US" dirty="0">
                <a:solidFill>
                  <a:schemeClr val="accent1"/>
                </a:solidFill>
              </a:rPr>
              <a:t>Intermediate gateways = 2</a:t>
            </a:r>
            <a:endParaRPr lang="en-US" dirty="0">
              <a:solidFill>
                <a:schemeClr val="accent1"/>
              </a:solidFill>
              <a:effectLst/>
            </a:endParaRPr>
          </a:p>
          <a:p>
            <a:pPr marL="0" indent="0">
              <a:buNone/>
            </a:pPr>
            <a:r>
              <a:rPr lang="en-US" dirty="0">
                <a:solidFill>
                  <a:schemeClr val="accent1"/>
                </a:solidFill>
              </a:rPr>
              <a:t>Request size = 1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Size of first object = 100 Mb</a:t>
            </a:r>
            <a:endParaRPr lang="en-US" dirty="0">
              <a:solidFill>
                <a:schemeClr val="accent1"/>
              </a:solidFill>
              <a:effectLst/>
            </a:endParaRPr>
          </a:p>
          <a:p>
            <a:pPr marL="0" indent="0">
              <a:buNone/>
            </a:pPr>
            <a:r>
              <a:rPr lang="en-US" dirty="0">
                <a:solidFill>
                  <a:schemeClr val="accent1"/>
                </a:solidFill>
              </a:rPr>
              <a:t>Size of second object = 100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Size of the third object = 200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Size of the fourth object = 300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Frame size = 100 </a:t>
            </a:r>
            <a:r>
              <a:rPr lang="en-US" dirty="0" err="1">
                <a:solidFill>
                  <a:schemeClr val="accent1"/>
                </a:solidFill>
              </a:rPr>
              <a:t>Kb</a:t>
            </a:r>
            <a:endParaRPr lang="en-US" dirty="0">
              <a:solidFill>
                <a:schemeClr val="accent1"/>
              </a:solidFill>
            </a:endParaRPr>
          </a:p>
          <a:p>
            <a:pPr marL="0" indent="0">
              <a:buNone/>
            </a:pPr>
            <a:r>
              <a:rPr lang="en-US" dirty="0">
                <a:solidFill>
                  <a:schemeClr val="accent1"/>
                </a:solidFill>
              </a:rPr>
              <a:t>Packet size = 100 </a:t>
            </a:r>
            <a:r>
              <a:rPr lang="en-US" dirty="0" err="1">
                <a:solidFill>
                  <a:schemeClr val="accent1"/>
                </a:solidFill>
              </a:rPr>
              <a:t>Kb</a:t>
            </a:r>
            <a:endParaRPr lang="en-US" dirty="0">
              <a:solidFill>
                <a:schemeClr val="accent1"/>
              </a:solidFill>
            </a:endParaRPr>
          </a:p>
          <a:p>
            <a:pPr marL="0" indent="0">
              <a:buNone/>
            </a:pPr>
            <a:endParaRPr lang="en-US" dirty="0">
              <a:effectLst/>
            </a:endParaRPr>
          </a:p>
          <a:p>
            <a:pPr marL="0" indent="0">
              <a:buNone/>
            </a:pPr>
            <a:r>
              <a:rPr lang="en-US" dirty="0">
                <a:solidFill>
                  <a:srgbClr val="FF0000"/>
                </a:solidFill>
              </a:rPr>
              <a:t>The second object will be received after</a:t>
            </a:r>
          </a:p>
          <a:p>
            <a:pPr marL="0" indent="0">
              <a:buNone/>
            </a:pPr>
            <a:r>
              <a:rPr lang="en-US" dirty="0">
                <a:solidFill>
                  <a:srgbClr val="FF0000"/>
                </a:solidFill>
                <a:effectLst/>
              </a:rPr>
              <a:t>The third object will be received after</a:t>
            </a:r>
          </a:p>
          <a:p>
            <a:pPr marL="0" indent="0">
              <a:buNone/>
            </a:pPr>
            <a:r>
              <a:rPr lang="en-US" dirty="0">
                <a:solidFill>
                  <a:srgbClr val="FF0000"/>
                </a:solidFill>
              </a:rPr>
              <a:t>The fourth object will be received after</a:t>
            </a:r>
            <a:endParaRPr lang="en-US" dirty="0">
              <a:solidFill>
                <a:srgbClr val="FF0000"/>
              </a:solidFill>
              <a:effectLst/>
            </a:endParaRPr>
          </a:p>
          <a:p>
            <a:pPr marL="0" indent="0">
              <a:buNone/>
            </a:pPr>
            <a:endParaRPr lang="en-IN" dirty="0"/>
          </a:p>
        </p:txBody>
      </p:sp>
    </p:spTree>
    <p:extLst>
      <p:ext uri="{BB962C8B-B14F-4D97-AF65-F5344CB8AC3E}">
        <p14:creationId xmlns:p14="http://schemas.microsoft.com/office/powerpoint/2010/main" val="20755104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C6F10-CA3F-33D0-AF40-E934C4AB19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D18CB8-FB51-5C74-6096-52E9A58FA67F}"/>
              </a:ext>
            </a:extLst>
          </p:cNvPr>
          <p:cNvSpPr>
            <a:spLocks noGrp="1"/>
          </p:cNvSpPr>
          <p:nvPr>
            <p:ph type="title"/>
          </p:nvPr>
        </p:nvSpPr>
        <p:spPr/>
        <p:txBody>
          <a:bodyPr/>
          <a:lstStyle/>
          <a:p>
            <a:r>
              <a:rPr lang="en-IN" dirty="0"/>
              <a:t>Example</a:t>
            </a:r>
          </a:p>
        </p:txBody>
      </p:sp>
      <p:sp>
        <p:nvSpPr>
          <p:cNvPr id="3" name="Content Placeholder 2">
            <a:extLst>
              <a:ext uri="{FF2B5EF4-FFF2-40B4-BE49-F238E27FC236}">
                <a16:creationId xmlns:a16="http://schemas.microsoft.com/office/drawing/2014/main" id="{244882CA-C578-E5AD-EFFD-5986696DD10A}"/>
              </a:ext>
            </a:extLst>
          </p:cNvPr>
          <p:cNvSpPr>
            <a:spLocks noGrp="1"/>
          </p:cNvSpPr>
          <p:nvPr>
            <p:ph idx="1"/>
          </p:nvPr>
        </p:nvSpPr>
        <p:spPr>
          <a:xfrm>
            <a:off x="838200" y="1825625"/>
            <a:ext cx="10515600" cy="4847318"/>
          </a:xfrm>
        </p:spPr>
        <p:txBody>
          <a:bodyPr>
            <a:normAutofit/>
          </a:bodyPr>
          <a:lstStyle/>
          <a:p>
            <a:pPr marL="0" indent="0">
              <a:buNone/>
            </a:pPr>
            <a:r>
              <a:rPr lang="en-US" sz="2000" dirty="0"/>
              <a:t>The first frame of the first object will be received after = 100ms + 3ms + 100ms + 300 </a:t>
            </a:r>
            <a:r>
              <a:rPr lang="en-US" sz="2000" dirty="0" err="1"/>
              <a:t>ms</a:t>
            </a:r>
            <a:r>
              <a:rPr lang="en-US" sz="2000" dirty="0"/>
              <a:t> = 503 </a:t>
            </a:r>
            <a:r>
              <a:rPr lang="en-US" sz="2000" dirty="0" err="1"/>
              <a:t>ms</a:t>
            </a:r>
            <a:endParaRPr lang="en-US" sz="2000" dirty="0">
              <a:effectLst/>
            </a:endParaRPr>
          </a:p>
          <a:p>
            <a:pPr marL="0" indent="0">
              <a:buNone/>
            </a:pPr>
            <a:r>
              <a:rPr lang="en-US" sz="2000" dirty="0"/>
              <a:t>The second object will be received after = 503 </a:t>
            </a:r>
            <a:r>
              <a:rPr lang="en-US" sz="2000" dirty="0" err="1"/>
              <a:t>ms</a:t>
            </a:r>
            <a:r>
              <a:rPr lang="en-US" sz="2000" dirty="0"/>
              <a:t> + 100 </a:t>
            </a:r>
            <a:r>
              <a:rPr lang="en-US" sz="2000" dirty="0" err="1"/>
              <a:t>ms</a:t>
            </a:r>
            <a:r>
              <a:rPr lang="en-US" sz="2000" dirty="0"/>
              <a:t> = 603 </a:t>
            </a:r>
            <a:r>
              <a:rPr lang="en-US" sz="2000" dirty="0" err="1"/>
              <a:t>ms</a:t>
            </a:r>
            <a:endParaRPr lang="en-US" sz="2000" dirty="0">
              <a:effectLst/>
            </a:endParaRPr>
          </a:p>
          <a:p>
            <a:pPr marL="0" indent="0">
              <a:buNone/>
            </a:pPr>
            <a:r>
              <a:rPr lang="en-US" sz="2000" dirty="0"/>
              <a:t>The first frame of the third object will be received after = 603 </a:t>
            </a:r>
            <a:r>
              <a:rPr lang="en-US" sz="2000" dirty="0" err="1"/>
              <a:t>ms</a:t>
            </a:r>
            <a:r>
              <a:rPr lang="en-US" sz="2000" dirty="0"/>
              <a:t> + 100 </a:t>
            </a:r>
            <a:r>
              <a:rPr lang="en-US" sz="2000" dirty="0" err="1"/>
              <a:t>ms</a:t>
            </a:r>
            <a:r>
              <a:rPr lang="en-US" sz="2000" dirty="0"/>
              <a:t> = 703 </a:t>
            </a:r>
            <a:r>
              <a:rPr lang="en-US" sz="2000" dirty="0" err="1"/>
              <a:t>ms</a:t>
            </a:r>
            <a:endParaRPr lang="en-US" sz="2000" dirty="0">
              <a:effectLst/>
            </a:endParaRPr>
          </a:p>
          <a:p>
            <a:pPr marL="0" indent="0">
              <a:buNone/>
            </a:pPr>
            <a:r>
              <a:rPr lang="en-US" sz="2000" dirty="0"/>
              <a:t>The first frame of the fourth object will be received after= 703 </a:t>
            </a:r>
            <a:r>
              <a:rPr lang="en-US" sz="2000" dirty="0" err="1"/>
              <a:t>ms</a:t>
            </a:r>
            <a:r>
              <a:rPr lang="en-US" sz="2000" dirty="0"/>
              <a:t> + 100 </a:t>
            </a:r>
            <a:r>
              <a:rPr lang="en-US" sz="2000" dirty="0" err="1"/>
              <a:t>ms</a:t>
            </a:r>
            <a:r>
              <a:rPr lang="en-US" sz="2000" dirty="0"/>
              <a:t> = 803 </a:t>
            </a:r>
            <a:r>
              <a:rPr lang="en-US" sz="2000" dirty="0" err="1"/>
              <a:t>ms</a:t>
            </a:r>
            <a:endParaRPr lang="en-US" sz="2000" dirty="0">
              <a:effectLst/>
            </a:endParaRPr>
          </a:p>
          <a:p>
            <a:pPr marL="0" indent="0">
              <a:buNone/>
            </a:pPr>
            <a:r>
              <a:rPr lang="en-US" sz="2000" dirty="0"/>
              <a:t>The second frame of the first object will be received after = 803 </a:t>
            </a:r>
            <a:r>
              <a:rPr lang="en-US" sz="2000" dirty="0" err="1"/>
              <a:t>ms</a:t>
            </a:r>
            <a:r>
              <a:rPr lang="en-US" sz="2000" dirty="0"/>
              <a:t> + 100 </a:t>
            </a:r>
            <a:r>
              <a:rPr lang="en-US" sz="2000" dirty="0" err="1"/>
              <a:t>ms</a:t>
            </a:r>
            <a:r>
              <a:rPr lang="en-US" sz="2000" dirty="0"/>
              <a:t> = 903 </a:t>
            </a:r>
            <a:r>
              <a:rPr lang="en-US" sz="2000" dirty="0" err="1"/>
              <a:t>ms</a:t>
            </a:r>
            <a:endParaRPr lang="en-US" sz="2000" dirty="0">
              <a:effectLst/>
            </a:endParaRPr>
          </a:p>
          <a:p>
            <a:pPr marL="0" indent="0">
              <a:buNone/>
            </a:pPr>
            <a:r>
              <a:rPr lang="en-US" sz="2000" dirty="0"/>
              <a:t>The third object will be received after = 903 </a:t>
            </a:r>
            <a:r>
              <a:rPr lang="en-US" sz="2000" dirty="0" err="1"/>
              <a:t>ms</a:t>
            </a:r>
            <a:r>
              <a:rPr lang="en-US" sz="2000" dirty="0"/>
              <a:t> + 100 </a:t>
            </a:r>
            <a:r>
              <a:rPr lang="en-US" sz="2000" dirty="0" err="1"/>
              <a:t>ms</a:t>
            </a:r>
            <a:r>
              <a:rPr lang="en-US" sz="2000" dirty="0"/>
              <a:t> = 1003 </a:t>
            </a:r>
            <a:r>
              <a:rPr lang="en-US" sz="2000" dirty="0" err="1"/>
              <a:t>ms</a:t>
            </a:r>
            <a:endParaRPr lang="en-US" sz="2000" dirty="0">
              <a:effectLst/>
            </a:endParaRPr>
          </a:p>
          <a:p>
            <a:pPr marL="0" indent="0">
              <a:buNone/>
            </a:pPr>
            <a:r>
              <a:rPr lang="en-US" sz="2000" dirty="0"/>
              <a:t>The second frame of the fourth object will be received after = 1003 </a:t>
            </a:r>
            <a:r>
              <a:rPr lang="en-US" sz="2000" dirty="0" err="1"/>
              <a:t>ms</a:t>
            </a:r>
            <a:r>
              <a:rPr lang="en-US" sz="2000" dirty="0"/>
              <a:t> + 100 </a:t>
            </a:r>
            <a:r>
              <a:rPr lang="en-US" sz="2000" dirty="0" err="1"/>
              <a:t>ms</a:t>
            </a:r>
            <a:r>
              <a:rPr lang="en-US" sz="2000" dirty="0"/>
              <a:t> = 1103 </a:t>
            </a:r>
            <a:r>
              <a:rPr lang="en-US" sz="2000" dirty="0" err="1"/>
              <a:t>ms</a:t>
            </a:r>
            <a:endParaRPr lang="en-US" sz="2000" dirty="0">
              <a:effectLst/>
            </a:endParaRPr>
          </a:p>
          <a:p>
            <a:pPr marL="0" indent="0">
              <a:buNone/>
            </a:pPr>
            <a:r>
              <a:rPr lang="en-US" sz="2000" dirty="0"/>
              <a:t>The third frame of the first object will be received after = 1103 </a:t>
            </a:r>
            <a:r>
              <a:rPr lang="en-US" sz="2000" dirty="0" err="1"/>
              <a:t>ms</a:t>
            </a:r>
            <a:r>
              <a:rPr lang="en-US" sz="2000" dirty="0"/>
              <a:t> + 100 </a:t>
            </a:r>
            <a:r>
              <a:rPr lang="en-US" sz="2000" dirty="0" err="1"/>
              <a:t>ms</a:t>
            </a:r>
            <a:r>
              <a:rPr lang="en-US" sz="2000" dirty="0"/>
              <a:t> = 1203 </a:t>
            </a:r>
            <a:r>
              <a:rPr lang="en-US" sz="2000" dirty="0" err="1"/>
              <a:t>ms</a:t>
            </a:r>
            <a:endParaRPr lang="en-US" sz="2000" dirty="0">
              <a:effectLst/>
            </a:endParaRPr>
          </a:p>
          <a:p>
            <a:pPr marL="0" indent="0">
              <a:buNone/>
            </a:pPr>
            <a:r>
              <a:rPr lang="en-US" sz="2000" dirty="0"/>
              <a:t>The fourth object will be received after = 1203 </a:t>
            </a:r>
            <a:r>
              <a:rPr lang="en-US" sz="2000" dirty="0" err="1"/>
              <a:t>ms</a:t>
            </a:r>
            <a:r>
              <a:rPr lang="en-US" sz="2000" dirty="0"/>
              <a:t> + 100 </a:t>
            </a:r>
            <a:r>
              <a:rPr lang="en-US" sz="2000" dirty="0" err="1"/>
              <a:t>ms</a:t>
            </a:r>
            <a:r>
              <a:rPr lang="en-US" sz="2000" dirty="0"/>
              <a:t> = 1303 </a:t>
            </a:r>
            <a:r>
              <a:rPr lang="en-US" sz="2000" dirty="0" err="1"/>
              <a:t>ms</a:t>
            </a:r>
            <a:endParaRPr lang="en-US" sz="2000" dirty="0">
              <a:effectLst/>
            </a:endParaRPr>
          </a:p>
        </p:txBody>
      </p:sp>
    </p:spTree>
    <p:extLst>
      <p:ext uri="{BB962C8B-B14F-4D97-AF65-F5344CB8AC3E}">
        <p14:creationId xmlns:p14="http://schemas.microsoft.com/office/powerpoint/2010/main" val="15915798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B676E-9FB3-C6F4-F35C-FF5B45F1D0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844EA-9F4C-EFAC-8B21-123E8C8EF884}"/>
              </a:ext>
            </a:extLst>
          </p:cNvPr>
          <p:cNvSpPr>
            <a:spLocks noGrp="1"/>
          </p:cNvSpPr>
          <p:nvPr>
            <p:ph type="title"/>
          </p:nvPr>
        </p:nvSpPr>
        <p:spPr/>
        <p:txBody>
          <a:bodyPr/>
          <a:lstStyle/>
          <a:p>
            <a:r>
              <a:rPr lang="en-IN" dirty="0"/>
              <a:t>Example (without streaming)</a:t>
            </a:r>
          </a:p>
        </p:txBody>
      </p:sp>
      <p:sp>
        <p:nvSpPr>
          <p:cNvPr id="3" name="Content Placeholder 2">
            <a:extLst>
              <a:ext uri="{FF2B5EF4-FFF2-40B4-BE49-F238E27FC236}">
                <a16:creationId xmlns:a16="http://schemas.microsoft.com/office/drawing/2014/main" id="{46C69D6A-24BD-9646-EA87-7C37964E1CC9}"/>
              </a:ext>
            </a:extLst>
          </p:cNvPr>
          <p:cNvSpPr>
            <a:spLocks noGrp="1"/>
          </p:cNvSpPr>
          <p:nvPr>
            <p:ph idx="1"/>
          </p:nvPr>
        </p:nvSpPr>
        <p:spPr>
          <a:xfrm>
            <a:off x="838200" y="1825625"/>
            <a:ext cx="10515600" cy="4847318"/>
          </a:xfrm>
        </p:spPr>
        <p:txBody>
          <a:bodyPr>
            <a:normAutofit fontScale="70000" lnSpcReduction="20000"/>
          </a:bodyPr>
          <a:lstStyle/>
          <a:p>
            <a:pPr marL="0" indent="0">
              <a:buNone/>
            </a:pPr>
            <a:r>
              <a:rPr lang="en-IN" dirty="0">
                <a:solidFill>
                  <a:schemeClr val="accent1"/>
                </a:solidFill>
              </a:rPr>
              <a:t>RTT = 100 </a:t>
            </a:r>
            <a:r>
              <a:rPr lang="en-IN" dirty="0" err="1">
                <a:solidFill>
                  <a:schemeClr val="accent1"/>
                </a:solidFill>
              </a:rPr>
              <a:t>ms</a:t>
            </a:r>
            <a:r>
              <a:rPr lang="en-IN" dirty="0">
                <a:solidFill>
                  <a:schemeClr val="accent1"/>
                </a:solidFill>
              </a:rPr>
              <a:t>. </a:t>
            </a:r>
            <a:endParaRPr lang="en-US" dirty="0">
              <a:solidFill>
                <a:schemeClr val="accent1"/>
              </a:solidFill>
            </a:endParaRPr>
          </a:p>
          <a:p>
            <a:pPr marL="0" indent="0">
              <a:buNone/>
            </a:pPr>
            <a:r>
              <a:rPr lang="en-US" dirty="0">
                <a:solidFill>
                  <a:schemeClr val="accent1"/>
                </a:solidFill>
              </a:rPr>
              <a:t>Bandwidth = 1 Mbps.</a:t>
            </a:r>
          </a:p>
          <a:p>
            <a:pPr marL="0" indent="0">
              <a:buNone/>
            </a:pPr>
            <a:r>
              <a:rPr lang="en-US" dirty="0">
                <a:solidFill>
                  <a:schemeClr val="accent1"/>
                </a:solidFill>
              </a:rPr>
              <a:t>Intermediate gateways = 2</a:t>
            </a:r>
            <a:endParaRPr lang="en-US" dirty="0">
              <a:solidFill>
                <a:schemeClr val="accent1"/>
              </a:solidFill>
              <a:effectLst/>
            </a:endParaRPr>
          </a:p>
          <a:p>
            <a:pPr marL="0" indent="0">
              <a:buNone/>
            </a:pPr>
            <a:r>
              <a:rPr lang="en-US" dirty="0">
                <a:solidFill>
                  <a:schemeClr val="accent1"/>
                </a:solidFill>
              </a:rPr>
              <a:t>Request size = 1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Size of first object = 100 Mb</a:t>
            </a:r>
            <a:endParaRPr lang="en-US" dirty="0">
              <a:solidFill>
                <a:schemeClr val="accent1"/>
              </a:solidFill>
              <a:effectLst/>
            </a:endParaRPr>
          </a:p>
          <a:p>
            <a:pPr marL="0" indent="0">
              <a:buNone/>
            </a:pPr>
            <a:r>
              <a:rPr lang="en-US" dirty="0">
                <a:solidFill>
                  <a:schemeClr val="accent1"/>
                </a:solidFill>
              </a:rPr>
              <a:t>Size of second object = 100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Size of the third object = 200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Size of the fourth object = 300 </a:t>
            </a:r>
            <a:r>
              <a:rPr lang="en-US" dirty="0" err="1">
                <a:solidFill>
                  <a:schemeClr val="accent1"/>
                </a:solidFill>
              </a:rPr>
              <a:t>Kb</a:t>
            </a:r>
            <a:endParaRPr lang="en-US" dirty="0">
              <a:solidFill>
                <a:schemeClr val="accent1"/>
              </a:solidFill>
            </a:endParaRPr>
          </a:p>
          <a:p>
            <a:pPr marL="0" indent="0">
              <a:buNone/>
            </a:pPr>
            <a:r>
              <a:rPr lang="en-US" dirty="0">
                <a:solidFill>
                  <a:schemeClr val="accent1"/>
                </a:solidFill>
              </a:rPr>
              <a:t>Packet size = 100 </a:t>
            </a:r>
            <a:r>
              <a:rPr lang="en-US" dirty="0" err="1">
                <a:solidFill>
                  <a:schemeClr val="accent1"/>
                </a:solidFill>
              </a:rPr>
              <a:t>Kb</a:t>
            </a:r>
            <a:endParaRPr lang="en-US" dirty="0">
              <a:solidFill>
                <a:schemeClr val="accent1"/>
              </a:solidFill>
              <a:effectLst/>
            </a:endParaRPr>
          </a:p>
          <a:p>
            <a:pPr marL="0" indent="0">
              <a:buNone/>
            </a:pPr>
            <a:endParaRPr lang="en-US" dirty="0">
              <a:effectLst/>
            </a:endParaRPr>
          </a:p>
          <a:p>
            <a:pPr marL="0" indent="0">
              <a:buNone/>
            </a:pPr>
            <a:r>
              <a:rPr lang="en-US" dirty="0">
                <a:solidFill>
                  <a:srgbClr val="FF0000"/>
                </a:solidFill>
                <a:effectLst/>
              </a:rPr>
              <a:t>The </a:t>
            </a:r>
            <a:r>
              <a:rPr lang="en-US" dirty="0">
                <a:solidFill>
                  <a:srgbClr val="FF0000"/>
                </a:solidFill>
              </a:rPr>
              <a:t>first object</a:t>
            </a:r>
            <a:r>
              <a:rPr lang="en-US" dirty="0">
                <a:solidFill>
                  <a:srgbClr val="FF0000"/>
                </a:solidFill>
                <a:effectLst/>
              </a:rPr>
              <a:t> will be received after</a:t>
            </a:r>
          </a:p>
          <a:p>
            <a:pPr marL="0" indent="0">
              <a:buNone/>
            </a:pPr>
            <a:r>
              <a:rPr lang="en-US" dirty="0">
                <a:solidFill>
                  <a:srgbClr val="FF0000"/>
                </a:solidFill>
              </a:rPr>
              <a:t>The second object will be received after</a:t>
            </a:r>
          </a:p>
          <a:p>
            <a:pPr marL="0" indent="0">
              <a:buNone/>
            </a:pPr>
            <a:r>
              <a:rPr lang="en-US" dirty="0">
                <a:solidFill>
                  <a:srgbClr val="FF0000"/>
                </a:solidFill>
                <a:effectLst/>
              </a:rPr>
              <a:t>The third object will be received after</a:t>
            </a:r>
          </a:p>
          <a:p>
            <a:pPr marL="0" indent="0">
              <a:buNone/>
            </a:pPr>
            <a:r>
              <a:rPr lang="en-US" dirty="0">
                <a:solidFill>
                  <a:srgbClr val="FF0000"/>
                </a:solidFill>
              </a:rPr>
              <a:t>The fourth object will be received after</a:t>
            </a:r>
            <a:endParaRPr lang="en-US" dirty="0">
              <a:solidFill>
                <a:srgbClr val="FF0000"/>
              </a:solidFill>
              <a:effectLst/>
            </a:endParaRPr>
          </a:p>
          <a:p>
            <a:pPr marL="0" indent="0">
              <a:buNone/>
            </a:pPr>
            <a:endParaRPr lang="en-IN" dirty="0"/>
          </a:p>
        </p:txBody>
      </p:sp>
    </p:spTree>
    <p:extLst>
      <p:ext uri="{BB962C8B-B14F-4D97-AF65-F5344CB8AC3E}">
        <p14:creationId xmlns:p14="http://schemas.microsoft.com/office/powerpoint/2010/main" val="24633472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F0674-F63C-268B-1FBA-DB1E9AEEF8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6D56A5-FB2B-BD0B-A0F3-76DC0D60E3FA}"/>
              </a:ext>
            </a:extLst>
          </p:cNvPr>
          <p:cNvSpPr>
            <a:spLocks noGrp="1"/>
          </p:cNvSpPr>
          <p:nvPr>
            <p:ph type="title"/>
          </p:nvPr>
        </p:nvSpPr>
        <p:spPr/>
        <p:txBody>
          <a:bodyPr/>
          <a:lstStyle/>
          <a:p>
            <a:r>
              <a:rPr lang="en-IN" dirty="0"/>
              <a:t>Example (without streaming)</a:t>
            </a:r>
          </a:p>
        </p:txBody>
      </p:sp>
      <p:sp>
        <p:nvSpPr>
          <p:cNvPr id="3" name="Content Placeholder 2">
            <a:extLst>
              <a:ext uri="{FF2B5EF4-FFF2-40B4-BE49-F238E27FC236}">
                <a16:creationId xmlns:a16="http://schemas.microsoft.com/office/drawing/2014/main" id="{4E349C82-3AFF-C46C-0778-9E9D1C14522F}"/>
              </a:ext>
            </a:extLst>
          </p:cNvPr>
          <p:cNvSpPr>
            <a:spLocks noGrp="1"/>
          </p:cNvSpPr>
          <p:nvPr>
            <p:ph idx="1"/>
          </p:nvPr>
        </p:nvSpPr>
        <p:spPr>
          <a:xfrm>
            <a:off x="838200" y="1825625"/>
            <a:ext cx="10515600" cy="4847318"/>
          </a:xfrm>
        </p:spPr>
        <p:txBody>
          <a:bodyPr>
            <a:normAutofit fontScale="70000" lnSpcReduction="20000"/>
          </a:bodyPr>
          <a:lstStyle/>
          <a:p>
            <a:pPr marL="0" indent="0">
              <a:buNone/>
            </a:pPr>
            <a:r>
              <a:rPr lang="en-IN" dirty="0">
                <a:solidFill>
                  <a:schemeClr val="accent1"/>
                </a:solidFill>
              </a:rPr>
              <a:t>RTT = 100 </a:t>
            </a:r>
            <a:r>
              <a:rPr lang="en-IN" dirty="0" err="1">
                <a:solidFill>
                  <a:schemeClr val="accent1"/>
                </a:solidFill>
              </a:rPr>
              <a:t>ms</a:t>
            </a:r>
            <a:r>
              <a:rPr lang="en-IN" dirty="0">
                <a:solidFill>
                  <a:schemeClr val="accent1"/>
                </a:solidFill>
              </a:rPr>
              <a:t>. </a:t>
            </a:r>
            <a:endParaRPr lang="en-US" dirty="0">
              <a:solidFill>
                <a:schemeClr val="accent1"/>
              </a:solidFill>
            </a:endParaRPr>
          </a:p>
          <a:p>
            <a:pPr marL="0" indent="0">
              <a:buNone/>
            </a:pPr>
            <a:r>
              <a:rPr lang="en-US" dirty="0">
                <a:solidFill>
                  <a:schemeClr val="accent1"/>
                </a:solidFill>
              </a:rPr>
              <a:t>Bandwidth = 1 Mbps.</a:t>
            </a:r>
          </a:p>
          <a:p>
            <a:pPr marL="0" indent="0">
              <a:buNone/>
            </a:pPr>
            <a:r>
              <a:rPr lang="en-US" dirty="0">
                <a:solidFill>
                  <a:schemeClr val="accent1"/>
                </a:solidFill>
              </a:rPr>
              <a:t>Intermediate gateways = 2</a:t>
            </a:r>
            <a:endParaRPr lang="en-US" dirty="0">
              <a:solidFill>
                <a:schemeClr val="accent1"/>
              </a:solidFill>
              <a:effectLst/>
            </a:endParaRPr>
          </a:p>
          <a:p>
            <a:pPr marL="0" indent="0">
              <a:buNone/>
            </a:pPr>
            <a:r>
              <a:rPr lang="en-US" dirty="0">
                <a:solidFill>
                  <a:schemeClr val="accent1"/>
                </a:solidFill>
              </a:rPr>
              <a:t>Request size = 1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Size of first object = 100 Mb</a:t>
            </a:r>
            <a:endParaRPr lang="en-US" dirty="0">
              <a:solidFill>
                <a:schemeClr val="accent1"/>
              </a:solidFill>
              <a:effectLst/>
            </a:endParaRPr>
          </a:p>
          <a:p>
            <a:pPr marL="0" indent="0">
              <a:buNone/>
            </a:pPr>
            <a:r>
              <a:rPr lang="en-US" dirty="0">
                <a:solidFill>
                  <a:schemeClr val="accent1"/>
                </a:solidFill>
              </a:rPr>
              <a:t>Size of second object = 100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Size of the third object = 200 </a:t>
            </a:r>
            <a:r>
              <a:rPr lang="en-US" dirty="0" err="1">
                <a:solidFill>
                  <a:schemeClr val="accent1"/>
                </a:solidFill>
              </a:rPr>
              <a:t>Kb</a:t>
            </a:r>
            <a:endParaRPr lang="en-US" dirty="0">
              <a:solidFill>
                <a:schemeClr val="accent1"/>
              </a:solidFill>
              <a:effectLst/>
            </a:endParaRPr>
          </a:p>
          <a:p>
            <a:pPr marL="0" indent="0">
              <a:buNone/>
            </a:pPr>
            <a:r>
              <a:rPr lang="en-US" dirty="0">
                <a:solidFill>
                  <a:schemeClr val="accent1"/>
                </a:solidFill>
              </a:rPr>
              <a:t>Size of the fourth object = 300 </a:t>
            </a:r>
            <a:r>
              <a:rPr lang="en-US" dirty="0" err="1">
                <a:solidFill>
                  <a:schemeClr val="accent1"/>
                </a:solidFill>
              </a:rPr>
              <a:t>Kb</a:t>
            </a:r>
            <a:endParaRPr lang="en-US" dirty="0">
              <a:solidFill>
                <a:schemeClr val="accent1"/>
              </a:solidFill>
            </a:endParaRPr>
          </a:p>
          <a:p>
            <a:pPr marL="0" indent="0">
              <a:buNone/>
            </a:pPr>
            <a:r>
              <a:rPr lang="en-US" dirty="0">
                <a:solidFill>
                  <a:schemeClr val="accent1"/>
                </a:solidFill>
              </a:rPr>
              <a:t>Packet size = 100 </a:t>
            </a:r>
            <a:r>
              <a:rPr lang="en-US" dirty="0" err="1">
                <a:solidFill>
                  <a:schemeClr val="accent1"/>
                </a:solidFill>
              </a:rPr>
              <a:t>Kb</a:t>
            </a:r>
            <a:endParaRPr lang="en-US" dirty="0">
              <a:solidFill>
                <a:schemeClr val="accent1"/>
              </a:solidFill>
              <a:effectLst/>
            </a:endParaRPr>
          </a:p>
          <a:p>
            <a:pPr marL="0" indent="0">
              <a:buNone/>
            </a:pPr>
            <a:endParaRPr lang="en-US" dirty="0">
              <a:effectLst/>
            </a:endParaRPr>
          </a:p>
          <a:p>
            <a:pPr marL="0" indent="0">
              <a:buNone/>
            </a:pPr>
            <a:r>
              <a:rPr lang="en-US" dirty="0">
                <a:solidFill>
                  <a:srgbClr val="FF0000"/>
                </a:solidFill>
              </a:rPr>
              <a:t>The first object will be received after = </a:t>
            </a:r>
            <a:r>
              <a:rPr lang="en-IN" dirty="0"/>
              <a:t> </a:t>
            </a:r>
            <a:r>
              <a:rPr lang="en-US" dirty="0"/>
              <a:t>100 </a:t>
            </a:r>
            <a:r>
              <a:rPr lang="en-US" dirty="0" err="1"/>
              <a:t>ms</a:t>
            </a:r>
            <a:r>
              <a:rPr lang="en-US" dirty="0"/>
              <a:t> + 3 </a:t>
            </a:r>
            <a:r>
              <a:rPr lang="en-US" dirty="0" err="1"/>
              <a:t>ms</a:t>
            </a:r>
            <a:r>
              <a:rPr lang="en-US" dirty="0"/>
              <a:t> + 100 </a:t>
            </a:r>
            <a:r>
              <a:rPr lang="en-US" dirty="0" err="1"/>
              <a:t>ms</a:t>
            </a:r>
            <a:r>
              <a:rPr lang="en-US" dirty="0"/>
              <a:t> + 100 s + 200 </a:t>
            </a:r>
            <a:r>
              <a:rPr lang="en-US" dirty="0" err="1"/>
              <a:t>ms</a:t>
            </a:r>
            <a:r>
              <a:rPr lang="en-US" dirty="0"/>
              <a:t> = 403 </a:t>
            </a:r>
            <a:r>
              <a:rPr lang="en-US" dirty="0" err="1"/>
              <a:t>ms</a:t>
            </a:r>
            <a:r>
              <a:rPr lang="en-US" dirty="0"/>
              <a:t> + 100 s </a:t>
            </a:r>
            <a:endParaRPr lang="en-US" dirty="0">
              <a:solidFill>
                <a:srgbClr val="FF0000"/>
              </a:solidFill>
              <a:effectLst/>
            </a:endParaRPr>
          </a:p>
          <a:p>
            <a:pPr marL="0" indent="0">
              <a:buNone/>
            </a:pPr>
            <a:r>
              <a:rPr lang="en-US" dirty="0">
                <a:solidFill>
                  <a:srgbClr val="FF0000"/>
                </a:solidFill>
              </a:rPr>
              <a:t>The second object will be received after = </a:t>
            </a:r>
            <a:r>
              <a:rPr lang="en-US" dirty="0"/>
              <a:t>403 </a:t>
            </a:r>
            <a:r>
              <a:rPr lang="en-US" dirty="0" err="1"/>
              <a:t>ms</a:t>
            </a:r>
            <a:r>
              <a:rPr lang="en-US" dirty="0"/>
              <a:t> + 100 s + 100 </a:t>
            </a:r>
            <a:r>
              <a:rPr lang="en-US" dirty="0" err="1"/>
              <a:t>ms</a:t>
            </a:r>
            <a:r>
              <a:rPr lang="en-US" dirty="0"/>
              <a:t> = 503 </a:t>
            </a:r>
            <a:r>
              <a:rPr lang="en-US" dirty="0" err="1"/>
              <a:t>ms</a:t>
            </a:r>
            <a:r>
              <a:rPr lang="en-US" dirty="0"/>
              <a:t> + 100 s</a:t>
            </a:r>
            <a:endParaRPr lang="en-US" dirty="0">
              <a:solidFill>
                <a:srgbClr val="FF0000"/>
              </a:solidFill>
            </a:endParaRPr>
          </a:p>
          <a:p>
            <a:pPr marL="0" indent="0">
              <a:buNone/>
            </a:pPr>
            <a:r>
              <a:rPr lang="en-US" dirty="0">
                <a:solidFill>
                  <a:srgbClr val="FF0000"/>
                </a:solidFill>
                <a:effectLst/>
              </a:rPr>
              <a:t>The third object will be received after = </a:t>
            </a:r>
            <a:r>
              <a:rPr lang="en-US" dirty="0"/>
              <a:t>503 </a:t>
            </a:r>
            <a:r>
              <a:rPr lang="en-US" dirty="0" err="1"/>
              <a:t>ms</a:t>
            </a:r>
            <a:r>
              <a:rPr lang="en-US" dirty="0"/>
              <a:t> + 100 s + 200 </a:t>
            </a:r>
            <a:r>
              <a:rPr lang="en-US" dirty="0" err="1"/>
              <a:t>ms</a:t>
            </a:r>
            <a:r>
              <a:rPr lang="en-US" dirty="0"/>
              <a:t> = 703 </a:t>
            </a:r>
            <a:r>
              <a:rPr lang="en-US" dirty="0" err="1"/>
              <a:t>ms</a:t>
            </a:r>
            <a:r>
              <a:rPr lang="en-US" dirty="0"/>
              <a:t> + 100 s </a:t>
            </a:r>
          </a:p>
          <a:p>
            <a:pPr marL="0" indent="0">
              <a:buNone/>
            </a:pPr>
            <a:r>
              <a:rPr lang="en-US" dirty="0">
                <a:solidFill>
                  <a:srgbClr val="FF0000"/>
                </a:solidFill>
              </a:rPr>
              <a:t>The fourth object will be received after = </a:t>
            </a:r>
            <a:r>
              <a:rPr lang="en-US" dirty="0"/>
              <a:t>703 </a:t>
            </a:r>
            <a:r>
              <a:rPr lang="en-US" dirty="0" err="1"/>
              <a:t>ms</a:t>
            </a:r>
            <a:r>
              <a:rPr lang="en-US" dirty="0"/>
              <a:t> + 100 s + 300 </a:t>
            </a:r>
            <a:r>
              <a:rPr lang="en-US" dirty="0" err="1"/>
              <a:t>ms</a:t>
            </a:r>
            <a:r>
              <a:rPr lang="en-US" dirty="0"/>
              <a:t> = 1003 </a:t>
            </a:r>
            <a:r>
              <a:rPr lang="en-US" dirty="0" err="1"/>
              <a:t>ms</a:t>
            </a:r>
            <a:r>
              <a:rPr lang="en-US" dirty="0"/>
              <a:t> + 100 s</a:t>
            </a:r>
            <a:endParaRPr lang="en-IN" dirty="0"/>
          </a:p>
        </p:txBody>
      </p:sp>
    </p:spTree>
    <p:extLst>
      <p:ext uri="{BB962C8B-B14F-4D97-AF65-F5344CB8AC3E}">
        <p14:creationId xmlns:p14="http://schemas.microsoft.com/office/powerpoint/2010/main" val="34098416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56D0D-FA24-06B5-6A76-CB131149D6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10D235-C85F-C079-C0B9-B8A01591A00D}"/>
              </a:ext>
            </a:extLst>
          </p:cNvPr>
          <p:cNvSpPr>
            <a:spLocks noGrp="1"/>
          </p:cNvSpPr>
          <p:nvPr>
            <p:ph type="title"/>
          </p:nvPr>
        </p:nvSpPr>
        <p:spPr/>
        <p:txBody>
          <a:bodyPr/>
          <a:lstStyle/>
          <a:p>
            <a:r>
              <a:rPr lang="en-IN" dirty="0"/>
              <a:t>The problem with streaming</a:t>
            </a:r>
          </a:p>
        </p:txBody>
      </p:sp>
      <p:sp>
        <p:nvSpPr>
          <p:cNvPr id="3" name="Content Placeholder 2">
            <a:extLst>
              <a:ext uri="{FF2B5EF4-FFF2-40B4-BE49-F238E27FC236}">
                <a16:creationId xmlns:a16="http://schemas.microsoft.com/office/drawing/2014/main" id="{D134DF32-4420-0FCE-BF67-7C2338669ACA}"/>
              </a:ext>
            </a:extLst>
          </p:cNvPr>
          <p:cNvSpPr>
            <a:spLocks noGrp="1"/>
          </p:cNvSpPr>
          <p:nvPr>
            <p:ph idx="1"/>
          </p:nvPr>
        </p:nvSpPr>
        <p:spPr/>
        <p:txBody>
          <a:bodyPr>
            <a:normAutofit/>
          </a:bodyPr>
          <a:lstStyle/>
          <a:p>
            <a:endParaRPr lang="en-US" dirty="0"/>
          </a:p>
        </p:txBody>
      </p:sp>
    </p:spTree>
    <p:extLst>
      <p:ext uri="{BB962C8B-B14F-4D97-AF65-F5344CB8AC3E}">
        <p14:creationId xmlns:p14="http://schemas.microsoft.com/office/powerpoint/2010/main" val="6276363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F8CCF-654D-2B84-8CE6-B1529109FB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5069C-61C4-0C24-9FF9-6009320A1913}"/>
              </a:ext>
            </a:extLst>
          </p:cNvPr>
          <p:cNvSpPr>
            <a:spLocks noGrp="1"/>
          </p:cNvSpPr>
          <p:nvPr>
            <p:ph type="title"/>
          </p:nvPr>
        </p:nvSpPr>
        <p:spPr/>
        <p:txBody>
          <a:bodyPr/>
          <a:lstStyle/>
          <a:p>
            <a:r>
              <a:rPr lang="en-IN" dirty="0"/>
              <a:t>The problem with streaming</a:t>
            </a:r>
          </a:p>
        </p:txBody>
      </p:sp>
      <p:sp>
        <p:nvSpPr>
          <p:cNvPr id="3" name="Content Placeholder 2">
            <a:extLst>
              <a:ext uri="{FF2B5EF4-FFF2-40B4-BE49-F238E27FC236}">
                <a16:creationId xmlns:a16="http://schemas.microsoft.com/office/drawing/2014/main" id="{689C130B-E22E-7095-6C4C-68B1799FC5EA}"/>
              </a:ext>
            </a:extLst>
          </p:cNvPr>
          <p:cNvSpPr>
            <a:spLocks noGrp="1"/>
          </p:cNvSpPr>
          <p:nvPr>
            <p:ph idx="1"/>
          </p:nvPr>
        </p:nvSpPr>
        <p:spPr/>
        <p:txBody>
          <a:bodyPr>
            <a:normAutofit/>
          </a:bodyPr>
          <a:lstStyle/>
          <a:p>
            <a:endParaRPr lang="en-US" dirty="0"/>
          </a:p>
          <a:p>
            <a:pPr marL="0" indent="0">
              <a:buNone/>
            </a:pPr>
            <a:endParaRPr lang="en-US" dirty="0"/>
          </a:p>
          <a:p>
            <a:endParaRPr lang="en-US" dirty="0"/>
          </a:p>
          <a:p>
            <a:r>
              <a:rPr lang="en-US" dirty="0"/>
              <a:t>So far in our discussion we haven’t considered packet loss. </a:t>
            </a:r>
          </a:p>
          <a:p>
            <a:endParaRPr lang="en-US" dirty="0"/>
          </a:p>
          <a:p>
            <a:pPr marL="0" indent="0">
              <a:buNone/>
            </a:pPr>
            <a:endParaRPr lang="en-IN" dirty="0"/>
          </a:p>
        </p:txBody>
      </p:sp>
      <p:graphicFrame>
        <p:nvGraphicFramePr>
          <p:cNvPr id="4" name="Table 3">
            <a:extLst>
              <a:ext uri="{FF2B5EF4-FFF2-40B4-BE49-F238E27FC236}">
                <a16:creationId xmlns:a16="http://schemas.microsoft.com/office/drawing/2014/main" id="{C4B85FDA-D79D-F3B1-5BF9-34A365DA4132}"/>
              </a:ext>
            </a:extLst>
          </p:cNvPr>
          <p:cNvGraphicFramePr>
            <a:graphicFrameLocks noGrp="1"/>
          </p:cNvGraphicFramePr>
          <p:nvPr>
            <p:extLst>
              <p:ext uri="{D42A27DB-BD31-4B8C-83A1-F6EECF244321}">
                <p14:modId xmlns:p14="http://schemas.microsoft.com/office/powerpoint/2010/main" val="2511758042"/>
              </p:ext>
            </p:extLst>
          </p:nvPr>
        </p:nvGraphicFramePr>
        <p:xfrm>
          <a:off x="1923143" y="2004181"/>
          <a:ext cx="8128000" cy="370840"/>
        </p:xfrm>
        <a:graphic>
          <a:graphicData uri="http://schemas.openxmlformats.org/drawingml/2006/table">
            <a:tbl>
              <a:tblPr firstRow="1" bandRow="1">
                <a:tableStyleId>{5C22544A-7EE6-4342-B048-85BDC9FD1C3A}</a:tableStyleId>
              </a:tblPr>
              <a:tblGrid>
                <a:gridCol w="812800">
                  <a:extLst>
                    <a:ext uri="{9D8B030D-6E8A-4147-A177-3AD203B41FA5}">
                      <a16:colId xmlns:a16="http://schemas.microsoft.com/office/drawing/2014/main" val="536468690"/>
                    </a:ext>
                  </a:extLst>
                </a:gridCol>
                <a:gridCol w="812800">
                  <a:extLst>
                    <a:ext uri="{9D8B030D-6E8A-4147-A177-3AD203B41FA5}">
                      <a16:colId xmlns:a16="http://schemas.microsoft.com/office/drawing/2014/main" val="1992799926"/>
                    </a:ext>
                  </a:extLst>
                </a:gridCol>
                <a:gridCol w="812800">
                  <a:extLst>
                    <a:ext uri="{9D8B030D-6E8A-4147-A177-3AD203B41FA5}">
                      <a16:colId xmlns:a16="http://schemas.microsoft.com/office/drawing/2014/main" val="3393584877"/>
                    </a:ext>
                  </a:extLst>
                </a:gridCol>
                <a:gridCol w="812800">
                  <a:extLst>
                    <a:ext uri="{9D8B030D-6E8A-4147-A177-3AD203B41FA5}">
                      <a16:colId xmlns:a16="http://schemas.microsoft.com/office/drawing/2014/main" val="2182882159"/>
                    </a:ext>
                  </a:extLst>
                </a:gridCol>
                <a:gridCol w="812800">
                  <a:extLst>
                    <a:ext uri="{9D8B030D-6E8A-4147-A177-3AD203B41FA5}">
                      <a16:colId xmlns:a16="http://schemas.microsoft.com/office/drawing/2014/main" val="1479400412"/>
                    </a:ext>
                  </a:extLst>
                </a:gridCol>
                <a:gridCol w="812800">
                  <a:extLst>
                    <a:ext uri="{9D8B030D-6E8A-4147-A177-3AD203B41FA5}">
                      <a16:colId xmlns:a16="http://schemas.microsoft.com/office/drawing/2014/main" val="396093387"/>
                    </a:ext>
                  </a:extLst>
                </a:gridCol>
                <a:gridCol w="812800">
                  <a:extLst>
                    <a:ext uri="{9D8B030D-6E8A-4147-A177-3AD203B41FA5}">
                      <a16:colId xmlns:a16="http://schemas.microsoft.com/office/drawing/2014/main" val="2659719098"/>
                    </a:ext>
                  </a:extLst>
                </a:gridCol>
                <a:gridCol w="812800">
                  <a:extLst>
                    <a:ext uri="{9D8B030D-6E8A-4147-A177-3AD203B41FA5}">
                      <a16:colId xmlns:a16="http://schemas.microsoft.com/office/drawing/2014/main" val="251842148"/>
                    </a:ext>
                  </a:extLst>
                </a:gridCol>
                <a:gridCol w="812800">
                  <a:extLst>
                    <a:ext uri="{9D8B030D-6E8A-4147-A177-3AD203B41FA5}">
                      <a16:colId xmlns:a16="http://schemas.microsoft.com/office/drawing/2014/main" val="3601738196"/>
                    </a:ext>
                  </a:extLst>
                </a:gridCol>
                <a:gridCol w="812800">
                  <a:extLst>
                    <a:ext uri="{9D8B030D-6E8A-4147-A177-3AD203B41FA5}">
                      <a16:colId xmlns:a16="http://schemas.microsoft.com/office/drawing/2014/main" val="1676769193"/>
                    </a:ext>
                  </a:extLst>
                </a:gridCol>
              </a:tblGrid>
              <a:tr h="370840">
                <a:tc>
                  <a:txBody>
                    <a:bodyPr/>
                    <a:lstStyle/>
                    <a:p>
                      <a:pPr algn="ctr"/>
                      <a:r>
                        <a:rPr lang="en-IN" dirty="0"/>
                        <a:t>s11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IN" dirty="0"/>
                        <a:t>s15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488573543"/>
                  </a:ext>
                </a:extLst>
              </a:tr>
            </a:tbl>
          </a:graphicData>
        </a:graphic>
      </p:graphicFrame>
      <p:cxnSp>
        <p:nvCxnSpPr>
          <p:cNvPr id="6" name="Straight Arrow Connector 5">
            <a:extLst>
              <a:ext uri="{FF2B5EF4-FFF2-40B4-BE49-F238E27FC236}">
                <a16:creationId xmlns:a16="http://schemas.microsoft.com/office/drawing/2014/main" id="{ED22F745-4AD4-14DA-27D3-829F370B98ED}"/>
              </a:ext>
            </a:extLst>
          </p:cNvPr>
          <p:cNvCxnSpPr/>
          <p:nvPr/>
        </p:nvCxnSpPr>
        <p:spPr>
          <a:xfrm flipV="1">
            <a:off x="729343" y="2242457"/>
            <a:ext cx="957943" cy="2068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3D18873-FBED-729E-5156-D0DB2F8E37D7}"/>
              </a:ext>
            </a:extLst>
          </p:cNvPr>
          <p:cNvSpPr txBox="1"/>
          <p:nvPr/>
        </p:nvSpPr>
        <p:spPr>
          <a:xfrm>
            <a:off x="163286" y="2645229"/>
            <a:ext cx="4376057" cy="369332"/>
          </a:xfrm>
          <a:prstGeom prst="rect">
            <a:avLst/>
          </a:prstGeom>
          <a:noFill/>
        </p:spPr>
        <p:txBody>
          <a:bodyPr wrap="square" rtlCol="0">
            <a:spAutoFit/>
          </a:bodyPr>
          <a:lstStyle/>
          <a:p>
            <a:r>
              <a:rPr lang="en-IN" dirty="0"/>
              <a:t>Corrupted: waiting for retransmission</a:t>
            </a:r>
          </a:p>
        </p:txBody>
      </p:sp>
      <p:cxnSp>
        <p:nvCxnSpPr>
          <p:cNvPr id="11" name="Straight Arrow Connector 10">
            <a:extLst>
              <a:ext uri="{FF2B5EF4-FFF2-40B4-BE49-F238E27FC236}">
                <a16:creationId xmlns:a16="http://schemas.microsoft.com/office/drawing/2014/main" id="{CB1D2933-671E-53D3-6F5E-6052E0FD4F8B}"/>
              </a:ext>
            </a:extLst>
          </p:cNvPr>
          <p:cNvCxnSpPr/>
          <p:nvPr/>
        </p:nvCxnSpPr>
        <p:spPr>
          <a:xfrm flipH="1">
            <a:off x="3222171" y="1415143"/>
            <a:ext cx="2090058" cy="489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8DBE40F-28C1-71D1-7623-2776CC25A5A0}"/>
              </a:ext>
            </a:extLst>
          </p:cNvPr>
          <p:cNvCxnSpPr/>
          <p:nvPr/>
        </p:nvCxnSpPr>
        <p:spPr>
          <a:xfrm>
            <a:off x="5290458" y="1393371"/>
            <a:ext cx="1970314" cy="5781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D1A08579-2E45-D9C7-FE13-4FDA11611317}"/>
              </a:ext>
            </a:extLst>
          </p:cNvPr>
          <p:cNvSpPr txBox="1"/>
          <p:nvPr/>
        </p:nvSpPr>
        <p:spPr>
          <a:xfrm>
            <a:off x="6008910" y="1338943"/>
            <a:ext cx="4376057" cy="369332"/>
          </a:xfrm>
          <a:prstGeom prst="rect">
            <a:avLst/>
          </a:prstGeom>
          <a:noFill/>
        </p:spPr>
        <p:txBody>
          <a:bodyPr wrap="square" rtlCol="0">
            <a:spAutoFit/>
          </a:bodyPr>
          <a:lstStyle/>
          <a:p>
            <a:r>
              <a:rPr lang="en-IN" dirty="0"/>
              <a:t>Arrived</a:t>
            </a:r>
          </a:p>
        </p:txBody>
      </p:sp>
    </p:spTree>
    <p:extLst>
      <p:ext uri="{BB962C8B-B14F-4D97-AF65-F5344CB8AC3E}">
        <p14:creationId xmlns:p14="http://schemas.microsoft.com/office/powerpoint/2010/main" val="3036856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1AE37-F154-591F-08CB-1BBA121A3AE0}"/>
              </a:ext>
            </a:extLst>
          </p:cNvPr>
          <p:cNvSpPr>
            <a:spLocks noGrp="1"/>
          </p:cNvSpPr>
          <p:nvPr>
            <p:ph type="title"/>
          </p:nvPr>
        </p:nvSpPr>
        <p:spPr/>
        <p:txBody>
          <a:bodyPr/>
          <a:lstStyle/>
          <a:p>
            <a:r>
              <a:rPr lang="en-IN" dirty="0"/>
              <a:t>The problem with streaming</a:t>
            </a:r>
          </a:p>
        </p:txBody>
      </p:sp>
      <p:sp>
        <p:nvSpPr>
          <p:cNvPr id="3" name="Content Placeholder 2">
            <a:extLst>
              <a:ext uri="{FF2B5EF4-FFF2-40B4-BE49-F238E27FC236}">
                <a16:creationId xmlns:a16="http://schemas.microsoft.com/office/drawing/2014/main" id="{B9A2199C-C4D4-12DC-2620-930E2A899C4B}"/>
              </a:ext>
            </a:extLst>
          </p:cNvPr>
          <p:cNvSpPr>
            <a:spLocks noGrp="1"/>
          </p:cNvSpPr>
          <p:nvPr>
            <p:ph idx="1"/>
          </p:nvPr>
        </p:nvSpPr>
        <p:spPr/>
        <p:txBody>
          <a:bodyPr>
            <a:normAutofit lnSpcReduction="10000"/>
          </a:bodyPr>
          <a:lstStyle/>
          <a:p>
            <a:endParaRPr lang="en-US" dirty="0"/>
          </a:p>
          <a:p>
            <a:pPr marL="0" indent="0">
              <a:buNone/>
            </a:pPr>
            <a:endParaRPr lang="en-US" dirty="0"/>
          </a:p>
          <a:p>
            <a:endParaRPr lang="en-US" dirty="0"/>
          </a:p>
          <a:p>
            <a:r>
              <a:rPr lang="en-US" dirty="0"/>
              <a:t>So far in our discussion we haven’t considered packet loss. </a:t>
            </a:r>
          </a:p>
          <a:p>
            <a:endParaRPr lang="en-US" dirty="0"/>
          </a:p>
          <a:p>
            <a:r>
              <a:rPr lang="en-US" dirty="0"/>
              <a:t>The TCP protocol ensures that packets arrive in order. Suppose a packet containing data for stream 11 is lost. Even though packets carrying data for streams 15, 18, 19, 3, 2, or 7 may have arrived, the TCP layer won’t deliver any of them to the application until the missing packet for stream 11 is retransmitted and received.</a:t>
            </a:r>
            <a:endParaRPr lang="en-US" dirty="0">
              <a:effectLst/>
            </a:endParaRPr>
          </a:p>
          <a:p>
            <a:endParaRPr lang="en-IN" dirty="0"/>
          </a:p>
        </p:txBody>
      </p:sp>
      <p:graphicFrame>
        <p:nvGraphicFramePr>
          <p:cNvPr id="4" name="Table 3">
            <a:extLst>
              <a:ext uri="{FF2B5EF4-FFF2-40B4-BE49-F238E27FC236}">
                <a16:creationId xmlns:a16="http://schemas.microsoft.com/office/drawing/2014/main" id="{80EF83FB-454A-4CEE-190E-6282DEDE70FB}"/>
              </a:ext>
            </a:extLst>
          </p:cNvPr>
          <p:cNvGraphicFramePr>
            <a:graphicFrameLocks noGrp="1"/>
          </p:cNvGraphicFramePr>
          <p:nvPr>
            <p:extLst>
              <p:ext uri="{D42A27DB-BD31-4B8C-83A1-F6EECF244321}">
                <p14:modId xmlns:p14="http://schemas.microsoft.com/office/powerpoint/2010/main" val="3680921919"/>
              </p:ext>
            </p:extLst>
          </p:nvPr>
        </p:nvGraphicFramePr>
        <p:xfrm>
          <a:off x="1923143" y="2004181"/>
          <a:ext cx="8128000" cy="370840"/>
        </p:xfrm>
        <a:graphic>
          <a:graphicData uri="http://schemas.openxmlformats.org/drawingml/2006/table">
            <a:tbl>
              <a:tblPr firstRow="1" bandRow="1">
                <a:tableStyleId>{5C22544A-7EE6-4342-B048-85BDC9FD1C3A}</a:tableStyleId>
              </a:tblPr>
              <a:tblGrid>
                <a:gridCol w="812800">
                  <a:extLst>
                    <a:ext uri="{9D8B030D-6E8A-4147-A177-3AD203B41FA5}">
                      <a16:colId xmlns:a16="http://schemas.microsoft.com/office/drawing/2014/main" val="536468690"/>
                    </a:ext>
                  </a:extLst>
                </a:gridCol>
                <a:gridCol w="812800">
                  <a:extLst>
                    <a:ext uri="{9D8B030D-6E8A-4147-A177-3AD203B41FA5}">
                      <a16:colId xmlns:a16="http://schemas.microsoft.com/office/drawing/2014/main" val="1992799926"/>
                    </a:ext>
                  </a:extLst>
                </a:gridCol>
                <a:gridCol w="812800">
                  <a:extLst>
                    <a:ext uri="{9D8B030D-6E8A-4147-A177-3AD203B41FA5}">
                      <a16:colId xmlns:a16="http://schemas.microsoft.com/office/drawing/2014/main" val="3393584877"/>
                    </a:ext>
                  </a:extLst>
                </a:gridCol>
                <a:gridCol w="812800">
                  <a:extLst>
                    <a:ext uri="{9D8B030D-6E8A-4147-A177-3AD203B41FA5}">
                      <a16:colId xmlns:a16="http://schemas.microsoft.com/office/drawing/2014/main" val="2182882159"/>
                    </a:ext>
                  </a:extLst>
                </a:gridCol>
                <a:gridCol w="812800">
                  <a:extLst>
                    <a:ext uri="{9D8B030D-6E8A-4147-A177-3AD203B41FA5}">
                      <a16:colId xmlns:a16="http://schemas.microsoft.com/office/drawing/2014/main" val="1479400412"/>
                    </a:ext>
                  </a:extLst>
                </a:gridCol>
                <a:gridCol w="812800">
                  <a:extLst>
                    <a:ext uri="{9D8B030D-6E8A-4147-A177-3AD203B41FA5}">
                      <a16:colId xmlns:a16="http://schemas.microsoft.com/office/drawing/2014/main" val="396093387"/>
                    </a:ext>
                  </a:extLst>
                </a:gridCol>
                <a:gridCol w="812800">
                  <a:extLst>
                    <a:ext uri="{9D8B030D-6E8A-4147-A177-3AD203B41FA5}">
                      <a16:colId xmlns:a16="http://schemas.microsoft.com/office/drawing/2014/main" val="2659719098"/>
                    </a:ext>
                  </a:extLst>
                </a:gridCol>
                <a:gridCol w="812800">
                  <a:extLst>
                    <a:ext uri="{9D8B030D-6E8A-4147-A177-3AD203B41FA5}">
                      <a16:colId xmlns:a16="http://schemas.microsoft.com/office/drawing/2014/main" val="251842148"/>
                    </a:ext>
                  </a:extLst>
                </a:gridCol>
                <a:gridCol w="812800">
                  <a:extLst>
                    <a:ext uri="{9D8B030D-6E8A-4147-A177-3AD203B41FA5}">
                      <a16:colId xmlns:a16="http://schemas.microsoft.com/office/drawing/2014/main" val="3601738196"/>
                    </a:ext>
                  </a:extLst>
                </a:gridCol>
                <a:gridCol w="812800">
                  <a:extLst>
                    <a:ext uri="{9D8B030D-6E8A-4147-A177-3AD203B41FA5}">
                      <a16:colId xmlns:a16="http://schemas.microsoft.com/office/drawing/2014/main" val="1676769193"/>
                    </a:ext>
                  </a:extLst>
                </a:gridCol>
              </a:tblGrid>
              <a:tr h="370840">
                <a:tc>
                  <a:txBody>
                    <a:bodyPr/>
                    <a:lstStyle/>
                    <a:p>
                      <a:pPr algn="ctr"/>
                      <a:r>
                        <a:rPr lang="en-IN" dirty="0"/>
                        <a:t>s11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IN" dirty="0"/>
                        <a:t>s15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488573543"/>
                  </a:ext>
                </a:extLst>
              </a:tr>
            </a:tbl>
          </a:graphicData>
        </a:graphic>
      </p:graphicFrame>
      <p:cxnSp>
        <p:nvCxnSpPr>
          <p:cNvPr id="6" name="Straight Arrow Connector 5">
            <a:extLst>
              <a:ext uri="{FF2B5EF4-FFF2-40B4-BE49-F238E27FC236}">
                <a16:creationId xmlns:a16="http://schemas.microsoft.com/office/drawing/2014/main" id="{0EFC8823-591A-355E-704E-A13081C0A847}"/>
              </a:ext>
            </a:extLst>
          </p:cNvPr>
          <p:cNvCxnSpPr/>
          <p:nvPr/>
        </p:nvCxnSpPr>
        <p:spPr>
          <a:xfrm flipV="1">
            <a:off x="729343" y="2242457"/>
            <a:ext cx="957943" cy="2068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D4A28880-D51B-B198-B7A3-A5F1D3D35E60}"/>
              </a:ext>
            </a:extLst>
          </p:cNvPr>
          <p:cNvSpPr txBox="1"/>
          <p:nvPr/>
        </p:nvSpPr>
        <p:spPr>
          <a:xfrm>
            <a:off x="163286" y="2645229"/>
            <a:ext cx="4376057" cy="369332"/>
          </a:xfrm>
          <a:prstGeom prst="rect">
            <a:avLst/>
          </a:prstGeom>
          <a:noFill/>
        </p:spPr>
        <p:txBody>
          <a:bodyPr wrap="square" rtlCol="0">
            <a:spAutoFit/>
          </a:bodyPr>
          <a:lstStyle/>
          <a:p>
            <a:r>
              <a:rPr lang="en-IN" dirty="0"/>
              <a:t>Corrupted: waiting for retransmission</a:t>
            </a:r>
          </a:p>
        </p:txBody>
      </p:sp>
      <p:cxnSp>
        <p:nvCxnSpPr>
          <p:cNvPr id="11" name="Straight Arrow Connector 10">
            <a:extLst>
              <a:ext uri="{FF2B5EF4-FFF2-40B4-BE49-F238E27FC236}">
                <a16:creationId xmlns:a16="http://schemas.microsoft.com/office/drawing/2014/main" id="{3DC119A1-9636-6CFB-6E82-4FA671E1E711}"/>
              </a:ext>
            </a:extLst>
          </p:cNvPr>
          <p:cNvCxnSpPr/>
          <p:nvPr/>
        </p:nvCxnSpPr>
        <p:spPr>
          <a:xfrm flipH="1">
            <a:off x="3222171" y="1415143"/>
            <a:ext cx="2090058" cy="489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1FF2A055-49DD-F20E-7EE0-2208EDF0448E}"/>
              </a:ext>
            </a:extLst>
          </p:cNvPr>
          <p:cNvCxnSpPr/>
          <p:nvPr/>
        </p:nvCxnSpPr>
        <p:spPr>
          <a:xfrm>
            <a:off x="5290458" y="1393371"/>
            <a:ext cx="1970314" cy="5781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99E01A35-7281-91CA-A2C0-8BCEA75BE05F}"/>
              </a:ext>
            </a:extLst>
          </p:cNvPr>
          <p:cNvSpPr txBox="1"/>
          <p:nvPr/>
        </p:nvSpPr>
        <p:spPr>
          <a:xfrm>
            <a:off x="6008910" y="1338943"/>
            <a:ext cx="4376057" cy="369332"/>
          </a:xfrm>
          <a:prstGeom prst="rect">
            <a:avLst/>
          </a:prstGeom>
          <a:noFill/>
        </p:spPr>
        <p:txBody>
          <a:bodyPr wrap="square" rtlCol="0">
            <a:spAutoFit/>
          </a:bodyPr>
          <a:lstStyle/>
          <a:p>
            <a:r>
              <a:rPr lang="en-IN" dirty="0"/>
              <a:t>Arrived</a:t>
            </a:r>
          </a:p>
        </p:txBody>
      </p:sp>
    </p:spTree>
    <p:extLst>
      <p:ext uri="{BB962C8B-B14F-4D97-AF65-F5344CB8AC3E}">
        <p14:creationId xmlns:p14="http://schemas.microsoft.com/office/powerpoint/2010/main" val="28601899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1D426-200B-C65B-1B36-1769972173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4D76C4-B3BD-5597-27B0-1B622BF3653D}"/>
              </a:ext>
            </a:extLst>
          </p:cNvPr>
          <p:cNvSpPr>
            <a:spLocks noGrp="1"/>
          </p:cNvSpPr>
          <p:nvPr>
            <p:ph type="title"/>
          </p:nvPr>
        </p:nvSpPr>
        <p:spPr/>
        <p:txBody>
          <a:bodyPr/>
          <a:lstStyle/>
          <a:p>
            <a:r>
              <a:rPr lang="en-IN" dirty="0"/>
              <a:t>The problem with streaming</a:t>
            </a:r>
          </a:p>
        </p:txBody>
      </p:sp>
      <p:sp>
        <p:nvSpPr>
          <p:cNvPr id="3" name="Content Placeholder 2">
            <a:extLst>
              <a:ext uri="{FF2B5EF4-FFF2-40B4-BE49-F238E27FC236}">
                <a16:creationId xmlns:a16="http://schemas.microsoft.com/office/drawing/2014/main" id="{A2DC1517-94DF-A8D7-DC05-8E76720D018B}"/>
              </a:ext>
            </a:extLst>
          </p:cNvPr>
          <p:cNvSpPr>
            <a:spLocks noGrp="1"/>
          </p:cNvSpPr>
          <p:nvPr>
            <p:ph idx="1"/>
          </p:nvPr>
        </p:nvSpPr>
        <p:spPr/>
        <p:txBody>
          <a:bodyPr>
            <a:normAutofit/>
          </a:bodyPr>
          <a:lstStyle/>
          <a:p>
            <a:endParaRPr lang="en-US" dirty="0"/>
          </a:p>
          <a:p>
            <a:pPr marL="0" indent="0">
              <a:buNone/>
            </a:pPr>
            <a:endParaRPr lang="en-US" dirty="0"/>
          </a:p>
          <a:p>
            <a:endParaRPr lang="en-US" dirty="0"/>
          </a:p>
          <a:p>
            <a:r>
              <a:rPr lang="en-US" dirty="0"/>
              <a:t>So far in our discussion we haven’t considered packet loss. </a:t>
            </a:r>
          </a:p>
          <a:p>
            <a:endParaRPr lang="en-US" dirty="0"/>
          </a:p>
          <a:p>
            <a:r>
              <a:rPr lang="en-US" dirty="0"/>
              <a:t>Notice that because the streams are independent at the HTTP/2 layer, if the application were not constrained by TCP’s strict ordering, it could have received and processed out-of-order data for the other streams before receiving the lost packet.</a:t>
            </a:r>
            <a:endParaRPr lang="en-IN" dirty="0"/>
          </a:p>
        </p:txBody>
      </p:sp>
      <p:graphicFrame>
        <p:nvGraphicFramePr>
          <p:cNvPr id="4" name="Table 3">
            <a:extLst>
              <a:ext uri="{FF2B5EF4-FFF2-40B4-BE49-F238E27FC236}">
                <a16:creationId xmlns:a16="http://schemas.microsoft.com/office/drawing/2014/main" id="{7CEE6542-C957-51D9-BC84-1FA56582094E}"/>
              </a:ext>
            </a:extLst>
          </p:cNvPr>
          <p:cNvGraphicFramePr>
            <a:graphicFrameLocks noGrp="1"/>
          </p:cNvGraphicFramePr>
          <p:nvPr>
            <p:extLst>
              <p:ext uri="{D42A27DB-BD31-4B8C-83A1-F6EECF244321}">
                <p14:modId xmlns:p14="http://schemas.microsoft.com/office/powerpoint/2010/main" val="235645862"/>
              </p:ext>
            </p:extLst>
          </p:nvPr>
        </p:nvGraphicFramePr>
        <p:xfrm>
          <a:off x="1923143" y="2004181"/>
          <a:ext cx="8128000" cy="370840"/>
        </p:xfrm>
        <a:graphic>
          <a:graphicData uri="http://schemas.openxmlformats.org/drawingml/2006/table">
            <a:tbl>
              <a:tblPr firstRow="1" bandRow="1">
                <a:tableStyleId>{5C22544A-7EE6-4342-B048-85BDC9FD1C3A}</a:tableStyleId>
              </a:tblPr>
              <a:tblGrid>
                <a:gridCol w="812800">
                  <a:extLst>
                    <a:ext uri="{9D8B030D-6E8A-4147-A177-3AD203B41FA5}">
                      <a16:colId xmlns:a16="http://schemas.microsoft.com/office/drawing/2014/main" val="536468690"/>
                    </a:ext>
                  </a:extLst>
                </a:gridCol>
                <a:gridCol w="812800">
                  <a:extLst>
                    <a:ext uri="{9D8B030D-6E8A-4147-A177-3AD203B41FA5}">
                      <a16:colId xmlns:a16="http://schemas.microsoft.com/office/drawing/2014/main" val="1992799926"/>
                    </a:ext>
                  </a:extLst>
                </a:gridCol>
                <a:gridCol w="812800">
                  <a:extLst>
                    <a:ext uri="{9D8B030D-6E8A-4147-A177-3AD203B41FA5}">
                      <a16:colId xmlns:a16="http://schemas.microsoft.com/office/drawing/2014/main" val="3393584877"/>
                    </a:ext>
                  </a:extLst>
                </a:gridCol>
                <a:gridCol w="812800">
                  <a:extLst>
                    <a:ext uri="{9D8B030D-6E8A-4147-A177-3AD203B41FA5}">
                      <a16:colId xmlns:a16="http://schemas.microsoft.com/office/drawing/2014/main" val="2182882159"/>
                    </a:ext>
                  </a:extLst>
                </a:gridCol>
                <a:gridCol w="812800">
                  <a:extLst>
                    <a:ext uri="{9D8B030D-6E8A-4147-A177-3AD203B41FA5}">
                      <a16:colId xmlns:a16="http://schemas.microsoft.com/office/drawing/2014/main" val="1479400412"/>
                    </a:ext>
                  </a:extLst>
                </a:gridCol>
                <a:gridCol w="812800">
                  <a:extLst>
                    <a:ext uri="{9D8B030D-6E8A-4147-A177-3AD203B41FA5}">
                      <a16:colId xmlns:a16="http://schemas.microsoft.com/office/drawing/2014/main" val="396093387"/>
                    </a:ext>
                  </a:extLst>
                </a:gridCol>
                <a:gridCol w="812800">
                  <a:extLst>
                    <a:ext uri="{9D8B030D-6E8A-4147-A177-3AD203B41FA5}">
                      <a16:colId xmlns:a16="http://schemas.microsoft.com/office/drawing/2014/main" val="2659719098"/>
                    </a:ext>
                  </a:extLst>
                </a:gridCol>
                <a:gridCol w="812800">
                  <a:extLst>
                    <a:ext uri="{9D8B030D-6E8A-4147-A177-3AD203B41FA5}">
                      <a16:colId xmlns:a16="http://schemas.microsoft.com/office/drawing/2014/main" val="251842148"/>
                    </a:ext>
                  </a:extLst>
                </a:gridCol>
                <a:gridCol w="812800">
                  <a:extLst>
                    <a:ext uri="{9D8B030D-6E8A-4147-A177-3AD203B41FA5}">
                      <a16:colId xmlns:a16="http://schemas.microsoft.com/office/drawing/2014/main" val="3601738196"/>
                    </a:ext>
                  </a:extLst>
                </a:gridCol>
                <a:gridCol w="812800">
                  <a:extLst>
                    <a:ext uri="{9D8B030D-6E8A-4147-A177-3AD203B41FA5}">
                      <a16:colId xmlns:a16="http://schemas.microsoft.com/office/drawing/2014/main" val="1676769193"/>
                    </a:ext>
                  </a:extLst>
                </a:gridCol>
              </a:tblGrid>
              <a:tr h="370840">
                <a:tc>
                  <a:txBody>
                    <a:bodyPr/>
                    <a:lstStyle/>
                    <a:p>
                      <a:pPr algn="ctr"/>
                      <a:r>
                        <a:rPr lang="en-IN" dirty="0"/>
                        <a:t>s11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IN" dirty="0"/>
                        <a:t>s15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lang="en-IN" dirty="0"/>
                        <a:t>s7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488573543"/>
                  </a:ext>
                </a:extLst>
              </a:tr>
            </a:tbl>
          </a:graphicData>
        </a:graphic>
      </p:graphicFrame>
      <p:cxnSp>
        <p:nvCxnSpPr>
          <p:cNvPr id="6" name="Straight Arrow Connector 5">
            <a:extLst>
              <a:ext uri="{FF2B5EF4-FFF2-40B4-BE49-F238E27FC236}">
                <a16:creationId xmlns:a16="http://schemas.microsoft.com/office/drawing/2014/main" id="{518E6939-D8EF-28C3-3728-21DE502E8BED}"/>
              </a:ext>
            </a:extLst>
          </p:cNvPr>
          <p:cNvCxnSpPr/>
          <p:nvPr/>
        </p:nvCxnSpPr>
        <p:spPr>
          <a:xfrm flipV="1">
            <a:off x="729343" y="2242457"/>
            <a:ext cx="957943" cy="2068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02CEF91-4C55-E7D3-0279-1D2D682EA146}"/>
              </a:ext>
            </a:extLst>
          </p:cNvPr>
          <p:cNvSpPr txBox="1"/>
          <p:nvPr/>
        </p:nvSpPr>
        <p:spPr>
          <a:xfrm>
            <a:off x="163286" y="2645229"/>
            <a:ext cx="4376057" cy="369332"/>
          </a:xfrm>
          <a:prstGeom prst="rect">
            <a:avLst/>
          </a:prstGeom>
          <a:noFill/>
        </p:spPr>
        <p:txBody>
          <a:bodyPr wrap="square" rtlCol="0">
            <a:spAutoFit/>
          </a:bodyPr>
          <a:lstStyle/>
          <a:p>
            <a:r>
              <a:rPr lang="en-IN" dirty="0"/>
              <a:t>Corrupted: waiting for retransmission</a:t>
            </a:r>
          </a:p>
        </p:txBody>
      </p:sp>
      <p:cxnSp>
        <p:nvCxnSpPr>
          <p:cNvPr id="11" name="Straight Arrow Connector 10">
            <a:extLst>
              <a:ext uri="{FF2B5EF4-FFF2-40B4-BE49-F238E27FC236}">
                <a16:creationId xmlns:a16="http://schemas.microsoft.com/office/drawing/2014/main" id="{3E0853FB-72B2-7236-555F-B653E19CA116}"/>
              </a:ext>
            </a:extLst>
          </p:cNvPr>
          <p:cNvCxnSpPr/>
          <p:nvPr/>
        </p:nvCxnSpPr>
        <p:spPr>
          <a:xfrm flipH="1">
            <a:off x="3222171" y="1415143"/>
            <a:ext cx="2090058" cy="489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6AB9F6A0-B365-5BEC-4D5C-B62C27436A44}"/>
              </a:ext>
            </a:extLst>
          </p:cNvPr>
          <p:cNvCxnSpPr/>
          <p:nvPr/>
        </p:nvCxnSpPr>
        <p:spPr>
          <a:xfrm>
            <a:off x="5290458" y="1393371"/>
            <a:ext cx="1970314" cy="5781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0CF4E142-9F66-0ADD-0136-8A838176C5F1}"/>
              </a:ext>
            </a:extLst>
          </p:cNvPr>
          <p:cNvSpPr txBox="1"/>
          <p:nvPr/>
        </p:nvSpPr>
        <p:spPr>
          <a:xfrm>
            <a:off x="6008910" y="1338943"/>
            <a:ext cx="4376057" cy="369332"/>
          </a:xfrm>
          <a:prstGeom prst="rect">
            <a:avLst/>
          </a:prstGeom>
          <a:noFill/>
        </p:spPr>
        <p:txBody>
          <a:bodyPr wrap="square" rtlCol="0">
            <a:spAutoFit/>
          </a:bodyPr>
          <a:lstStyle/>
          <a:p>
            <a:r>
              <a:rPr lang="en-IN" dirty="0"/>
              <a:t>Arrived</a:t>
            </a:r>
          </a:p>
        </p:txBody>
      </p:sp>
    </p:spTree>
    <p:extLst>
      <p:ext uri="{BB962C8B-B14F-4D97-AF65-F5344CB8AC3E}">
        <p14:creationId xmlns:p14="http://schemas.microsoft.com/office/powerpoint/2010/main" val="36643604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3D1EC-EF55-043C-1C1D-4F8954CFCB77}"/>
              </a:ext>
            </a:extLst>
          </p:cNvPr>
          <p:cNvSpPr>
            <a:spLocks noGrp="1"/>
          </p:cNvSpPr>
          <p:nvPr>
            <p:ph type="title"/>
          </p:nvPr>
        </p:nvSpPr>
        <p:spPr/>
        <p:txBody>
          <a:bodyPr/>
          <a:lstStyle/>
          <a:p>
            <a:r>
              <a:rPr lang="en-IN" dirty="0"/>
              <a:t>HTTP/3</a:t>
            </a:r>
          </a:p>
        </p:txBody>
      </p:sp>
      <p:sp>
        <p:nvSpPr>
          <p:cNvPr id="3" name="Content Placeholder 2">
            <a:extLst>
              <a:ext uri="{FF2B5EF4-FFF2-40B4-BE49-F238E27FC236}">
                <a16:creationId xmlns:a16="http://schemas.microsoft.com/office/drawing/2014/main" id="{D97D52CD-EFF3-CD8F-9CD0-7B079D7B9429}"/>
              </a:ext>
            </a:extLst>
          </p:cNvPr>
          <p:cNvSpPr>
            <a:spLocks noGrp="1"/>
          </p:cNvSpPr>
          <p:nvPr>
            <p:ph idx="1"/>
          </p:nvPr>
        </p:nvSpPr>
        <p:spPr/>
        <p:txBody>
          <a:bodyPr/>
          <a:lstStyle/>
          <a:p>
            <a:r>
              <a:rPr lang="en-IN" dirty="0"/>
              <a:t>Solution</a:t>
            </a:r>
          </a:p>
          <a:p>
            <a:pPr lvl="1"/>
            <a:endParaRPr lang="en-IN" dirty="0"/>
          </a:p>
        </p:txBody>
      </p:sp>
    </p:spTree>
    <p:extLst>
      <p:ext uri="{BB962C8B-B14F-4D97-AF65-F5344CB8AC3E}">
        <p14:creationId xmlns:p14="http://schemas.microsoft.com/office/powerpoint/2010/main" val="411454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7DEAE-004A-8A5A-E47A-F1B1B9440E96}"/>
              </a:ext>
            </a:extLst>
          </p:cNvPr>
          <p:cNvSpPr>
            <a:spLocks noGrp="1"/>
          </p:cNvSpPr>
          <p:nvPr>
            <p:ph type="title"/>
          </p:nvPr>
        </p:nvSpPr>
        <p:spPr/>
        <p:txBody>
          <a:bodyPr/>
          <a:lstStyle/>
          <a:p>
            <a:r>
              <a:rPr lang="en-IN" dirty="0"/>
              <a:t>Client-server architecture</a:t>
            </a:r>
          </a:p>
        </p:txBody>
      </p:sp>
      <p:sp>
        <p:nvSpPr>
          <p:cNvPr id="3" name="Content Placeholder 2">
            <a:extLst>
              <a:ext uri="{FF2B5EF4-FFF2-40B4-BE49-F238E27FC236}">
                <a16:creationId xmlns:a16="http://schemas.microsoft.com/office/drawing/2014/main" id="{6864A47F-CDD9-B0A0-E5BD-73C89FB98D87}"/>
              </a:ext>
            </a:extLst>
          </p:cNvPr>
          <p:cNvSpPr>
            <a:spLocks noGrp="1"/>
          </p:cNvSpPr>
          <p:nvPr>
            <p:ph idx="1"/>
          </p:nvPr>
        </p:nvSpPr>
        <p:spPr/>
        <p:txBody>
          <a:bodyPr/>
          <a:lstStyle/>
          <a:p>
            <a:r>
              <a:rPr lang="en-US" dirty="0"/>
              <a:t>In client-server architecture, there is always an always-on host, called the server. The server services requests from other hosts called clients. </a:t>
            </a:r>
            <a:endParaRPr lang="en-US" dirty="0">
              <a:effectLst/>
            </a:endParaRPr>
          </a:p>
          <a:p>
            <a:endParaRPr lang="en-IN" dirty="0"/>
          </a:p>
          <a:p>
            <a:r>
              <a:rPr lang="en-US" dirty="0"/>
              <a:t>Example: a web server hosting </a:t>
            </a:r>
            <a:r>
              <a:rPr lang="en-US" u="sng" dirty="0">
                <a:hlinkClick r:id="rId2"/>
              </a:rPr>
              <a:t>facebook.com</a:t>
            </a:r>
            <a:r>
              <a:rPr lang="en-US" dirty="0"/>
              <a:t> handles requests from millions of users who want to produce or consume information. </a:t>
            </a:r>
            <a:endParaRPr lang="en-US" dirty="0">
              <a:effectLst/>
            </a:endParaRPr>
          </a:p>
          <a:p>
            <a:endParaRPr lang="en-IN" dirty="0"/>
          </a:p>
          <a:p>
            <a:r>
              <a:rPr lang="en-US" dirty="0"/>
              <a:t>Clients don’t directly communicate with each other.</a:t>
            </a:r>
            <a:endParaRPr lang="en-US" dirty="0">
              <a:effectLst/>
            </a:endParaRPr>
          </a:p>
          <a:p>
            <a:endParaRPr lang="en-IN" dirty="0"/>
          </a:p>
        </p:txBody>
      </p:sp>
    </p:spTree>
    <p:extLst>
      <p:ext uri="{BB962C8B-B14F-4D97-AF65-F5344CB8AC3E}">
        <p14:creationId xmlns:p14="http://schemas.microsoft.com/office/powerpoint/2010/main" val="24997640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BDF7C-9248-CC9C-AF77-7F107DB9A5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D890C7-98AF-1E94-9BB9-CE9BBF51D606}"/>
              </a:ext>
            </a:extLst>
          </p:cNvPr>
          <p:cNvSpPr>
            <a:spLocks noGrp="1"/>
          </p:cNvSpPr>
          <p:nvPr>
            <p:ph type="title"/>
          </p:nvPr>
        </p:nvSpPr>
        <p:spPr/>
        <p:txBody>
          <a:bodyPr/>
          <a:lstStyle/>
          <a:p>
            <a:r>
              <a:rPr lang="en-IN" dirty="0"/>
              <a:t>HTTP/3</a:t>
            </a:r>
          </a:p>
        </p:txBody>
      </p:sp>
      <p:sp>
        <p:nvSpPr>
          <p:cNvPr id="3" name="Content Placeholder 2">
            <a:extLst>
              <a:ext uri="{FF2B5EF4-FFF2-40B4-BE49-F238E27FC236}">
                <a16:creationId xmlns:a16="http://schemas.microsoft.com/office/drawing/2014/main" id="{CE6D3387-94B3-70EF-D7CA-AFC108E5C967}"/>
              </a:ext>
            </a:extLst>
          </p:cNvPr>
          <p:cNvSpPr>
            <a:spLocks noGrp="1"/>
          </p:cNvSpPr>
          <p:nvPr>
            <p:ph idx="1"/>
          </p:nvPr>
        </p:nvSpPr>
        <p:spPr/>
        <p:txBody>
          <a:bodyPr/>
          <a:lstStyle/>
          <a:p>
            <a:r>
              <a:rPr lang="en-IN" dirty="0"/>
              <a:t>Solution</a:t>
            </a:r>
          </a:p>
          <a:p>
            <a:pPr lvl="1"/>
            <a:r>
              <a:rPr lang="en-IN" dirty="0"/>
              <a:t>Use UDP along with </a:t>
            </a:r>
            <a:r>
              <a:rPr lang="en-US" dirty="0"/>
              <a:t>a custom protocol for handling packet loss</a:t>
            </a:r>
            <a:endParaRPr lang="en-IN" dirty="0"/>
          </a:p>
          <a:p>
            <a:pPr lvl="1"/>
            <a:endParaRPr lang="en-IN" dirty="0"/>
          </a:p>
        </p:txBody>
      </p:sp>
    </p:spTree>
    <p:extLst>
      <p:ext uri="{BB962C8B-B14F-4D97-AF65-F5344CB8AC3E}">
        <p14:creationId xmlns:p14="http://schemas.microsoft.com/office/powerpoint/2010/main" val="30407969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86B41-1331-7256-9A91-ADC99CD260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BFA17A-5CB6-06F3-0662-D10939D89CD6}"/>
              </a:ext>
            </a:extLst>
          </p:cNvPr>
          <p:cNvSpPr>
            <a:spLocks noGrp="1"/>
          </p:cNvSpPr>
          <p:nvPr>
            <p:ph type="title"/>
          </p:nvPr>
        </p:nvSpPr>
        <p:spPr/>
        <p:txBody>
          <a:bodyPr/>
          <a:lstStyle/>
          <a:p>
            <a:r>
              <a:rPr lang="en-IN" dirty="0"/>
              <a:t>HTTP/3</a:t>
            </a:r>
          </a:p>
        </p:txBody>
      </p:sp>
      <p:sp>
        <p:nvSpPr>
          <p:cNvPr id="3" name="Content Placeholder 2">
            <a:extLst>
              <a:ext uri="{FF2B5EF4-FFF2-40B4-BE49-F238E27FC236}">
                <a16:creationId xmlns:a16="http://schemas.microsoft.com/office/drawing/2014/main" id="{795B5C6E-D82F-9A08-FD8F-E3D13C0D94C7}"/>
              </a:ext>
            </a:extLst>
          </p:cNvPr>
          <p:cNvSpPr>
            <a:spLocks noGrp="1"/>
          </p:cNvSpPr>
          <p:nvPr>
            <p:ph idx="1"/>
          </p:nvPr>
        </p:nvSpPr>
        <p:spPr/>
        <p:txBody>
          <a:bodyPr>
            <a:normAutofit/>
          </a:bodyPr>
          <a:lstStyle/>
          <a:p>
            <a:r>
              <a:rPr lang="en-US" dirty="0"/>
              <a:t>HTTP/3 solves this problem by introducing a new transport protocol (at application layer), QUIC, built on top of UDP.</a:t>
            </a:r>
          </a:p>
          <a:p>
            <a:pPr marL="0" indent="0">
              <a:buNone/>
            </a:pPr>
            <a:endParaRPr lang="en-US" dirty="0"/>
          </a:p>
          <a:p>
            <a:r>
              <a:rPr lang="en-US" dirty="0"/>
              <a:t>QUIC provides independent stream-level delivery, avoiding TCP’s head-of-line blocking. </a:t>
            </a:r>
          </a:p>
          <a:p>
            <a:pPr marL="0" indent="0">
              <a:buNone/>
            </a:pPr>
            <a:r>
              <a:rPr lang="en-US" dirty="0"/>
              <a:t> </a:t>
            </a:r>
          </a:p>
          <a:p>
            <a:r>
              <a:rPr lang="en-US" dirty="0"/>
              <a:t>By 2023, roughly 9% of websites had adopted HTTP/3, with usage continuing to grow.</a:t>
            </a:r>
            <a:endParaRPr lang="en-US" dirty="0">
              <a:effectLst/>
            </a:endParaRPr>
          </a:p>
          <a:p>
            <a:pPr lvl="1"/>
            <a:endParaRPr lang="en-IN" dirty="0"/>
          </a:p>
        </p:txBody>
      </p:sp>
    </p:spTree>
    <p:extLst>
      <p:ext uri="{BB962C8B-B14F-4D97-AF65-F5344CB8AC3E}">
        <p14:creationId xmlns:p14="http://schemas.microsoft.com/office/powerpoint/2010/main" val="7270461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E3DBC-386F-2BA9-002B-36BF34B627A4}"/>
              </a:ext>
            </a:extLst>
          </p:cNvPr>
          <p:cNvSpPr>
            <a:spLocks noGrp="1"/>
          </p:cNvSpPr>
          <p:nvPr>
            <p:ph type="title"/>
          </p:nvPr>
        </p:nvSpPr>
        <p:spPr/>
        <p:txBody>
          <a:bodyPr/>
          <a:lstStyle/>
          <a:p>
            <a:r>
              <a:rPr lang="en-IN" dirty="0"/>
              <a:t>HTTP/3 and QUIC</a:t>
            </a:r>
          </a:p>
        </p:txBody>
      </p:sp>
      <p:sp>
        <p:nvSpPr>
          <p:cNvPr id="3" name="Content Placeholder 2">
            <a:extLst>
              <a:ext uri="{FF2B5EF4-FFF2-40B4-BE49-F238E27FC236}">
                <a16:creationId xmlns:a16="http://schemas.microsoft.com/office/drawing/2014/main" id="{0C12E75E-2EF5-A286-CFFB-A5DB8191DA72}"/>
              </a:ext>
            </a:extLst>
          </p:cNvPr>
          <p:cNvSpPr>
            <a:spLocks noGrp="1"/>
          </p:cNvSpPr>
          <p:nvPr>
            <p:ph idx="1"/>
          </p:nvPr>
        </p:nvSpPr>
        <p:spPr/>
        <p:txBody>
          <a:bodyPr/>
          <a:lstStyle/>
          <a:p>
            <a:r>
              <a:rPr lang="en-IN" dirty="0">
                <a:hlinkClick r:id="rId2"/>
              </a:rPr>
              <a:t>https://www.debugbear.com/blog/http3-quic-protocol-guide</a:t>
            </a:r>
            <a:endParaRPr lang="en-IN" dirty="0"/>
          </a:p>
          <a:p>
            <a:endParaRPr lang="en-IN" dirty="0"/>
          </a:p>
        </p:txBody>
      </p:sp>
    </p:spTree>
    <p:extLst>
      <p:ext uri="{BB962C8B-B14F-4D97-AF65-F5344CB8AC3E}">
        <p14:creationId xmlns:p14="http://schemas.microsoft.com/office/powerpoint/2010/main" val="22477090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28078-0B10-198A-5DD5-BCF7ACC8FB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2E4CC2-3A32-1D22-6968-07461D334B0D}"/>
              </a:ext>
            </a:extLst>
          </p:cNvPr>
          <p:cNvSpPr>
            <a:spLocks noGrp="1"/>
          </p:cNvSpPr>
          <p:nvPr>
            <p:ph type="title"/>
          </p:nvPr>
        </p:nvSpPr>
        <p:spPr/>
        <p:txBody>
          <a:bodyPr/>
          <a:lstStyle/>
          <a:p>
            <a:r>
              <a:rPr lang="en-IN" dirty="0"/>
              <a:t>QUIC</a:t>
            </a:r>
          </a:p>
        </p:txBody>
      </p:sp>
      <p:sp>
        <p:nvSpPr>
          <p:cNvPr id="3" name="Content Placeholder 2">
            <a:extLst>
              <a:ext uri="{FF2B5EF4-FFF2-40B4-BE49-F238E27FC236}">
                <a16:creationId xmlns:a16="http://schemas.microsoft.com/office/drawing/2014/main" id="{027E9E54-36D5-3CA3-3A86-07AD691AC924}"/>
              </a:ext>
            </a:extLst>
          </p:cNvPr>
          <p:cNvSpPr>
            <a:spLocks noGrp="1"/>
          </p:cNvSpPr>
          <p:nvPr>
            <p:ph idx="1"/>
          </p:nvPr>
        </p:nvSpPr>
        <p:spPr/>
        <p:txBody>
          <a:bodyPr>
            <a:normAutofit/>
          </a:bodyPr>
          <a:lstStyle/>
          <a:p>
            <a:r>
              <a:rPr lang="en-IN" dirty="0"/>
              <a:t>Consider another problem</a:t>
            </a:r>
          </a:p>
          <a:p>
            <a:pPr lvl="1"/>
            <a:r>
              <a:rPr lang="en-IN" dirty="0"/>
              <a:t>Let’s say you are downloading a large file, and suddenly you switch from mobile data to </a:t>
            </a:r>
            <a:r>
              <a:rPr lang="en-IN" dirty="0" err="1"/>
              <a:t>WiFi</a:t>
            </a:r>
            <a:r>
              <a:rPr lang="en-IN" dirty="0"/>
              <a:t> or vice versa in between the download. Consequently, your IP address and port number get changed. What will happen to your download?</a:t>
            </a:r>
          </a:p>
        </p:txBody>
      </p:sp>
    </p:spTree>
    <p:extLst>
      <p:ext uri="{BB962C8B-B14F-4D97-AF65-F5344CB8AC3E}">
        <p14:creationId xmlns:p14="http://schemas.microsoft.com/office/powerpoint/2010/main" val="9859437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DF60E-3475-971A-6B4F-470210026A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953A7-7A1E-DAEA-BB0D-097123395B6C}"/>
              </a:ext>
            </a:extLst>
          </p:cNvPr>
          <p:cNvSpPr>
            <a:spLocks noGrp="1"/>
          </p:cNvSpPr>
          <p:nvPr>
            <p:ph type="title"/>
          </p:nvPr>
        </p:nvSpPr>
        <p:spPr/>
        <p:txBody>
          <a:bodyPr/>
          <a:lstStyle/>
          <a:p>
            <a:r>
              <a:rPr lang="en-IN" dirty="0"/>
              <a:t>QUIC</a:t>
            </a:r>
          </a:p>
        </p:txBody>
      </p:sp>
      <p:sp>
        <p:nvSpPr>
          <p:cNvPr id="3" name="Content Placeholder 2">
            <a:extLst>
              <a:ext uri="{FF2B5EF4-FFF2-40B4-BE49-F238E27FC236}">
                <a16:creationId xmlns:a16="http://schemas.microsoft.com/office/drawing/2014/main" id="{51224E4A-AE1B-2457-80C1-F9D5681E291A}"/>
              </a:ext>
            </a:extLst>
          </p:cNvPr>
          <p:cNvSpPr>
            <a:spLocks noGrp="1"/>
          </p:cNvSpPr>
          <p:nvPr>
            <p:ph idx="1"/>
          </p:nvPr>
        </p:nvSpPr>
        <p:spPr/>
        <p:txBody>
          <a:bodyPr>
            <a:normAutofit/>
          </a:bodyPr>
          <a:lstStyle/>
          <a:p>
            <a:r>
              <a:rPr lang="en-IN" dirty="0"/>
              <a:t>Consider another problem</a:t>
            </a:r>
          </a:p>
          <a:p>
            <a:pPr lvl="1"/>
            <a:r>
              <a:rPr lang="en-IN" dirty="0"/>
              <a:t>Let’s say you are downloading a large file, and suddenly you switch from mobile data to </a:t>
            </a:r>
            <a:r>
              <a:rPr lang="en-IN" dirty="0" err="1"/>
              <a:t>WiFi</a:t>
            </a:r>
            <a:r>
              <a:rPr lang="en-IN" dirty="0"/>
              <a:t> or vice versa in between the download. Consequently, your IP address and port number get changed. What will happen to your download?</a:t>
            </a:r>
          </a:p>
          <a:p>
            <a:pPr lvl="2"/>
            <a:r>
              <a:rPr lang="en-IN" dirty="0"/>
              <a:t>You need to restart the download because the remote server will not be able to recognise you</a:t>
            </a:r>
          </a:p>
          <a:p>
            <a:pPr lvl="3"/>
            <a:r>
              <a:rPr lang="en-IN" dirty="0"/>
              <a:t>The server recognises a client using the combination of the source IP address and the source port number</a:t>
            </a:r>
          </a:p>
          <a:p>
            <a:pPr lvl="1"/>
            <a:r>
              <a:rPr lang="en-IN" dirty="0"/>
              <a:t>Solution?</a:t>
            </a:r>
          </a:p>
        </p:txBody>
      </p:sp>
    </p:spTree>
    <p:extLst>
      <p:ext uri="{BB962C8B-B14F-4D97-AF65-F5344CB8AC3E}">
        <p14:creationId xmlns:p14="http://schemas.microsoft.com/office/powerpoint/2010/main" val="19989378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F7155-85EC-7246-F606-3A224F1734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47D0E9-D4EC-D74D-D1E6-C36F4259F790}"/>
              </a:ext>
            </a:extLst>
          </p:cNvPr>
          <p:cNvSpPr>
            <a:spLocks noGrp="1"/>
          </p:cNvSpPr>
          <p:nvPr>
            <p:ph type="title"/>
          </p:nvPr>
        </p:nvSpPr>
        <p:spPr/>
        <p:txBody>
          <a:bodyPr/>
          <a:lstStyle/>
          <a:p>
            <a:r>
              <a:rPr lang="en-IN" dirty="0"/>
              <a:t>QUIC</a:t>
            </a:r>
          </a:p>
        </p:txBody>
      </p:sp>
      <p:sp>
        <p:nvSpPr>
          <p:cNvPr id="3" name="Content Placeholder 2">
            <a:extLst>
              <a:ext uri="{FF2B5EF4-FFF2-40B4-BE49-F238E27FC236}">
                <a16:creationId xmlns:a16="http://schemas.microsoft.com/office/drawing/2014/main" id="{BCC9531A-FF3F-86C2-841E-53027B798C42}"/>
              </a:ext>
            </a:extLst>
          </p:cNvPr>
          <p:cNvSpPr>
            <a:spLocks noGrp="1"/>
          </p:cNvSpPr>
          <p:nvPr>
            <p:ph idx="1"/>
          </p:nvPr>
        </p:nvSpPr>
        <p:spPr/>
        <p:txBody>
          <a:bodyPr>
            <a:normAutofit lnSpcReduction="10000"/>
          </a:bodyPr>
          <a:lstStyle/>
          <a:p>
            <a:r>
              <a:rPr lang="en-IN" dirty="0"/>
              <a:t>Consider another problem</a:t>
            </a:r>
          </a:p>
          <a:p>
            <a:pPr lvl="1"/>
            <a:r>
              <a:rPr lang="en-IN" dirty="0"/>
              <a:t>Let’s say you are downloading a large file, and suddenly you switch from mobile data to </a:t>
            </a:r>
            <a:r>
              <a:rPr lang="en-IN" dirty="0" err="1"/>
              <a:t>WiFi</a:t>
            </a:r>
            <a:r>
              <a:rPr lang="en-IN" dirty="0"/>
              <a:t> or vice versa in between the download. Consequently, your IP address and port number get changed. What will happen to your download?</a:t>
            </a:r>
          </a:p>
          <a:p>
            <a:pPr lvl="2"/>
            <a:r>
              <a:rPr lang="en-IN" dirty="0"/>
              <a:t>You need to restart the download because the remote server will not be able to recognise you</a:t>
            </a:r>
          </a:p>
          <a:p>
            <a:pPr lvl="3"/>
            <a:r>
              <a:rPr lang="en-IN" dirty="0"/>
              <a:t>The server recognises a client using the combination of the source IP address and the source port number</a:t>
            </a:r>
          </a:p>
          <a:p>
            <a:pPr lvl="1"/>
            <a:r>
              <a:rPr lang="en-IN" dirty="0"/>
              <a:t>Instead of relying on source IP and port, the QUIC protocol uses a unique connection identifier (CID) in the QUIC packet header to recognize the source</a:t>
            </a:r>
          </a:p>
          <a:p>
            <a:pPr lvl="2"/>
            <a:r>
              <a:rPr lang="en-IN" dirty="0"/>
              <a:t>Even after the change in the client’s IP address or port number, as long as the CID is the same, the server will be able to respond back to the client</a:t>
            </a:r>
          </a:p>
          <a:p>
            <a:pPr lvl="1"/>
            <a:r>
              <a:rPr lang="en-IN" dirty="0"/>
              <a:t>Can two connections to the same server using QUIC have the same CID?</a:t>
            </a:r>
          </a:p>
        </p:txBody>
      </p:sp>
    </p:spTree>
    <p:extLst>
      <p:ext uri="{BB962C8B-B14F-4D97-AF65-F5344CB8AC3E}">
        <p14:creationId xmlns:p14="http://schemas.microsoft.com/office/powerpoint/2010/main" val="11160483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26EC7-2569-313F-6E2E-74B4D500FC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9ED1C5-48D1-E826-886F-837AA25851CF}"/>
              </a:ext>
            </a:extLst>
          </p:cNvPr>
          <p:cNvSpPr>
            <a:spLocks noGrp="1"/>
          </p:cNvSpPr>
          <p:nvPr>
            <p:ph type="title"/>
          </p:nvPr>
        </p:nvSpPr>
        <p:spPr/>
        <p:txBody>
          <a:bodyPr/>
          <a:lstStyle/>
          <a:p>
            <a:r>
              <a:rPr lang="en-IN" dirty="0"/>
              <a:t>QUIC</a:t>
            </a:r>
          </a:p>
        </p:txBody>
      </p:sp>
      <p:sp>
        <p:nvSpPr>
          <p:cNvPr id="3" name="Content Placeholder 2">
            <a:extLst>
              <a:ext uri="{FF2B5EF4-FFF2-40B4-BE49-F238E27FC236}">
                <a16:creationId xmlns:a16="http://schemas.microsoft.com/office/drawing/2014/main" id="{4461A8FB-A07B-A125-DA96-BE75E60B294C}"/>
              </a:ext>
            </a:extLst>
          </p:cNvPr>
          <p:cNvSpPr>
            <a:spLocks noGrp="1"/>
          </p:cNvSpPr>
          <p:nvPr>
            <p:ph idx="1"/>
          </p:nvPr>
        </p:nvSpPr>
        <p:spPr/>
        <p:txBody>
          <a:bodyPr>
            <a:normAutofit fontScale="92500" lnSpcReduction="10000"/>
          </a:bodyPr>
          <a:lstStyle/>
          <a:p>
            <a:r>
              <a:rPr lang="en-IN" dirty="0"/>
              <a:t>Consider another problem</a:t>
            </a:r>
          </a:p>
          <a:p>
            <a:pPr lvl="1"/>
            <a:r>
              <a:rPr lang="en-IN" dirty="0"/>
              <a:t>Let’s say you are downloading a large file, and suddenly you switch from mobile data to </a:t>
            </a:r>
            <a:r>
              <a:rPr lang="en-IN" dirty="0" err="1"/>
              <a:t>WiFi</a:t>
            </a:r>
            <a:r>
              <a:rPr lang="en-IN" dirty="0"/>
              <a:t> or vice versa in between the download. Consequently, your IP address and port number get changed. What will happen to your download?</a:t>
            </a:r>
          </a:p>
          <a:p>
            <a:pPr lvl="2"/>
            <a:r>
              <a:rPr lang="en-IN" dirty="0"/>
              <a:t>You need to restart the download because the remote server will not be able to recognise you</a:t>
            </a:r>
          </a:p>
          <a:p>
            <a:pPr lvl="3"/>
            <a:r>
              <a:rPr lang="en-IN" dirty="0"/>
              <a:t>The server recognises a client using the combination of the source IP address and the source port number</a:t>
            </a:r>
          </a:p>
          <a:p>
            <a:pPr lvl="1"/>
            <a:r>
              <a:rPr lang="en-IN" dirty="0"/>
              <a:t>Instead of relying on source IP and port, the QUIC protocol uses a unique connection identifier (CID) in the QUIC packet header to recognize the source</a:t>
            </a:r>
          </a:p>
          <a:p>
            <a:pPr lvl="2"/>
            <a:r>
              <a:rPr lang="en-IN" dirty="0"/>
              <a:t>Even after the change in the client’s IP address or port number, as long as the CID is the same, the server will be able to respond back to the client</a:t>
            </a:r>
          </a:p>
          <a:p>
            <a:pPr lvl="1"/>
            <a:r>
              <a:rPr lang="en-IN" dirty="0"/>
              <a:t>Can two connections to the same server using QUIC have the same CID?</a:t>
            </a:r>
          </a:p>
          <a:p>
            <a:pPr lvl="2"/>
            <a:r>
              <a:rPr lang="en-US" dirty="0"/>
              <a:t>No, only CID is used to identify a QUIC connection. </a:t>
            </a:r>
            <a:r>
              <a:rPr lang="en-US"/>
              <a:t>It must be unique.</a:t>
            </a:r>
            <a:endParaRPr lang="en-IN" dirty="0"/>
          </a:p>
        </p:txBody>
      </p:sp>
    </p:spTree>
    <p:extLst>
      <p:ext uri="{BB962C8B-B14F-4D97-AF65-F5344CB8AC3E}">
        <p14:creationId xmlns:p14="http://schemas.microsoft.com/office/powerpoint/2010/main" val="29783484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6AB59-DC45-8E78-93F9-483CEB0318BA}"/>
              </a:ext>
            </a:extLst>
          </p:cNvPr>
          <p:cNvSpPr>
            <a:spLocks noGrp="1"/>
          </p:cNvSpPr>
          <p:nvPr>
            <p:ph type="title"/>
          </p:nvPr>
        </p:nvSpPr>
        <p:spPr/>
        <p:txBody>
          <a:bodyPr/>
          <a:lstStyle/>
          <a:p>
            <a:r>
              <a:rPr lang="en-IN" dirty="0"/>
              <a:t>Telnet</a:t>
            </a:r>
          </a:p>
        </p:txBody>
      </p:sp>
      <p:sp>
        <p:nvSpPr>
          <p:cNvPr id="3" name="Content Placeholder 2">
            <a:extLst>
              <a:ext uri="{FF2B5EF4-FFF2-40B4-BE49-F238E27FC236}">
                <a16:creationId xmlns:a16="http://schemas.microsoft.com/office/drawing/2014/main" id="{A1FFD435-B4CD-9252-7F12-ADA8FFDAA5A5}"/>
              </a:ext>
            </a:extLst>
          </p:cNvPr>
          <p:cNvSpPr>
            <a:spLocks noGrp="1"/>
          </p:cNvSpPr>
          <p:nvPr>
            <p:ph idx="1"/>
          </p:nvPr>
        </p:nvSpPr>
        <p:spPr/>
        <p:txBody>
          <a:bodyPr/>
          <a:lstStyle/>
          <a:p>
            <a:r>
              <a:rPr lang="en-US" dirty="0"/>
              <a:t>Telnet allows user to connect to a TCP server (typically on port 23).</a:t>
            </a:r>
          </a:p>
          <a:p>
            <a:r>
              <a:rPr lang="en-US" dirty="0"/>
              <a:t>It allows user to interact with the server through a text-based interface. </a:t>
            </a:r>
          </a:p>
          <a:p>
            <a:endParaRPr lang="en-IN" dirty="0"/>
          </a:p>
        </p:txBody>
      </p:sp>
    </p:spTree>
    <p:extLst>
      <p:ext uri="{BB962C8B-B14F-4D97-AF65-F5344CB8AC3E}">
        <p14:creationId xmlns:p14="http://schemas.microsoft.com/office/powerpoint/2010/main" val="10683134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786A6-1F62-52DE-515B-91B979E1A566}"/>
              </a:ext>
            </a:extLst>
          </p:cNvPr>
          <p:cNvSpPr>
            <a:spLocks noGrp="1"/>
          </p:cNvSpPr>
          <p:nvPr>
            <p:ph type="title"/>
          </p:nvPr>
        </p:nvSpPr>
        <p:spPr/>
        <p:txBody>
          <a:bodyPr/>
          <a:lstStyle/>
          <a:p>
            <a:r>
              <a:rPr lang="en-IN" dirty="0"/>
              <a:t>Telnet</a:t>
            </a:r>
          </a:p>
        </p:txBody>
      </p:sp>
      <p:sp>
        <p:nvSpPr>
          <p:cNvPr id="3" name="Content Placeholder 2">
            <a:extLst>
              <a:ext uri="{FF2B5EF4-FFF2-40B4-BE49-F238E27FC236}">
                <a16:creationId xmlns:a16="http://schemas.microsoft.com/office/drawing/2014/main" id="{20DFA0C9-4A3D-7C29-5908-7C0037B13643}"/>
              </a:ext>
            </a:extLst>
          </p:cNvPr>
          <p:cNvSpPr>
            <a:spLocks noGrp="1"/>
          </p:cNvSpPr>
          <p:nvPr>
            <p:ph idx="1"/>
          </p:nvPr>
        </p:nvSpPr>
        <p:spPr/>
        <p:txBody>
          <a:bodyPr>
            <a:normAutofit/>
          </a:bodyPr>
          <a:lstStyle/>
          <a:p>
            <a:pPr marL="0" indent="0">
              <a:buNone/>
            </a:pPr>
            <a:r>
              <a:rPr lang="en-IN" dirty="0"/>
              <a:t>telnet </a:t>
            </a:r>
            <a:r>
              <a:rPr lang="en-IN" u="sng" dirty="0">
                <a:hlinkClick r:id="rId2"/>
              </a:rPr>
              <a:t>www.example.com</a:t>
            </a:r>
            <a:r>
              <a:rPr lang="en-IN" dirty="0"/>
              <a:t> 80</a:t>
            </a:r>
          </a:p>
          <a:p>
            <a:pPr marL="0" indent="0">
              <a:buNone/>
            </a:pPr>
            <a:r>
              <a:rPr lang="en-IN" dirty="0"/>
              <a:t>GET / HTTP/1.1</a:t>
            </a:r>
          </a:p>
          <a:p>
            <a:pPr marL="0" indent="0">
              <a:buNone/>
            </a:pPr>
            <a:r>
              <a:rPr lang="en-IN" dirty="0"/>
              <a:t>Host: </a:t>
            </a:r>
            <a:r>
              <a:rPr lang="en-IN" u="sng" dirty="0">
                <a:hlinkClick r:id="rId2"/>
              </a:rPr>
              <a:t>www.example.com</a:t>
            </a:r>
            <a:endParaRPr lang="en-IN" u="sng" dirty="0"/>
          </a:p>
          <a:p>
            <a:pPr marL="0" indent="0">
              <a:buNone/>
            </a:pPr>
            <a:endParaRPr lang="en-IN" u="sng" dirty="0"/>
          </a:p>
          <a:p>
            <a:pPr marL="0" indent="0">
              <a:buNone/>
            </a:pPr>
            <a:br>
              <a:rPr lang="en-IN" dirty="0"/>
            </a:br>
            <a:endParaRPr lang="en-IN" dirty="0"/>
          </a:p>
        </p:txBody>
      </p:sp>
      <p:sp>
        <p:nvSpPr>
          <p:cNvPr id="4" name="TextBox 3">
            <a:extLst>
              <a:ext uri="{FF2B5EF4-FFF2-40B4-BE49-F238E27FC236}">
                <a16:creationId xmlns:a16="http://schemas.microsoft.com/office/drawing/2014/main" id="{53307E9D-26AB-F93F-AF60-52930E45CD8D}"/>
              </a:ext>
            </a:extLst>
          </p:cNvPr>
          <p:cNvSpPr txBox="1"/>
          <p:nvPr/>
        </p:nvSpPr>
        <p:spPr>
          <a:xfrm>
            <a:off x="740234" y="3483427"/>
            <a:ext cx="7979229" cy="3139321"/>
          </a:xfrm>
          <a:prstGeom prst="rect">
            <a:avLst/>
          </a:prstGeom>
          <a:noFill/>
        </p:spPr>
        <p:txBody>
          <a:bodyPr wrap="square" rtlCol="0">
            <a:spAutoFit/>
          </a:bodyPr>
          <a:lstStyle/>
          <a:p>
            <a:r>
              <a:rPr lang="en-IN" dirty="0"/>
              <a:t>HTTP/1.1 200 OK</a:t>
            </a:r>
          </a:p>
          <a:p>
            <a:r>
              <a:rPr lang="en-IN" dirty="0"/>
              <a:t>Content-Type: text/html</a:t>
            </a:r>
          </a:p>
          <a:p>
            <a:r>
              <a:rPr lang="en-IN" dirty="0"/>
              <a:t>ETag: "84238dfc8092e5d9c0dac8ef93371a07:1736799080.121134"</a:t>
            </a:r>
          </a:p>
          <a:p>
            <a:r>
              <a:rPr lang="en-IN" dirty="0"/>
              <a:t>Last-Modified: Mon, 13 Jan 2025 20:11:20 GMT</a:t>
            </a:r>
          </a:p>
          <a:p>
            <a:r>
              <a:rPr lang="en-IN" dirty="0"/>
              <a:t>Cache-Control: max-age=2049</a:t>
            </a:r>
          </a:p>
          <a:p>
            <a:r>
              <a:rPr lang="en-IN" dirty="0"/>
              <a:t>Date: Sun, 17 Aug 2025 13:02:20 GMT</a:t>
            </a:r>
          </a:p>
          <a:p>
            <a:r>
              <a:rPr lang="en-IN" dirty="0"/>
              <a:t>Content-Length: 1256</a:t>
            </a:r>
          </a:p>
          <a:p>
            <a:r>
              <a:rPr lang="en-IN" dirty="0"/>
              <a:t>Connection: keep-alive</a:t>
            </a:r>
          </a:p>
          <a:p>
            <a:r>
              <a:rPr lang="en-IN" dirty="0"/>
              <a:t>&lt;!doctype html&gt;</a:t>
            </a:r>
          </a:p>
          <a:p>
            <a:r>
              <a:rPr lang="en-IN" dirty="0"/>
              <a:t>…</a:t>
            </a:r>
          </a:p>
          <a:p>
            <a:r>
              <a:rPr lang="en-IN" dirty="0"/>
              <a:t>&lt;/html&gt;</a:t>
            </a:r>
          </a:p>
        </p:txBody>
      </p:sp>
    </p:spTree>
    <p:extLst>
      <p:ext uri="{BB962C8B-B14F-4D97-AF65-F5344CB8AC3E}">
        <p14:creationId xmlns:p14="http://schemas.microsoft.com/office/powerpoint/2010/main" val="7466038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9FFEC-6F39-97E1-12A5-388FBE72F3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11FDBF-2D57-9C23-520E-0DB41012E329}"/>
              </a:ext>
            </a:extLst>
          </p:cNvPr>
          <p:cNvSpPr>
            <a:spLocks noGrp="1"/>
          </p:cNvSpPr>
          <p:nvPr>
            <p:ph type="title"/>
          </p:nvPr>
        </p:nvSpPr>
        <p:spPr/>
        <p:txBody>
          <a:bodyPr/>
          <a:lstStyle/>
          <a:p>
            <a:r>
              <a:rPr lang="en-IN" dirty="0"/>
              <a:t>Telnet</a:t>
            </a:r>
          </a:p>
        </p:txBody>
      </p:sp>
      <p:sp>
        <p:nvSpPr>
          <p:cNvPr id="3" name="Content Placeholder 2">
            <a:extLst>
              <a:ext uri="{FF2B5EF4-FFF2-40B4-BE49-F238E27FC236}">
                <a16:creationId xmlns:a16="http://schemas.microsoft.com/office/drawing/2014/main" id="{2E3137B2-149C-77D6-8AB3-87A9E0DED48B}"/>
              </a:ext>
            </a:extLst>
          </p:cNvPr>
          <p:cNvSpPr>
            <a:spLocks noGrp="1"/>
          </p:cNvSpPr>
          <p:nvPr>
            <p:ph idx="1"/>
          </p:nvPr>
        </p:nvSpPr>
        <p:spPr/>
        <p:txBody>
          <a:bodyPr>
            <a:normAutofit/>
          </a:bodyPr>
          <a:lstStyle/>
          <a:p>
            <a:pPr marL="0" indent="0">
              <a:buNone/>
            </a:pPr>
            <a:r>
              <a:rPr lang="en-IN" dirty="0"/>
              <a:t>telnet </a:t>
            </a:r>
            <a:r>
              <a:rPr lang="en-IN" u="sng" dirty="0">
                <a:hlinkClick r:id="rId2"/>
              </a:rPr>
              <a:t>www.example.com</a:t>
            </a:r>
            <a:r>
              <a:rPr lang="en-IN" dirty="0"/>
              <a:t> 80</a:t>
            </a:r>
          </a:p>
          <a:p>
            <a:pPr marL="0" indent="0">
              <a:buNone/>
            </a:pPr>
            <a:r>
              <a:rPr lang="en-IN" dirty="0"/>
              <a:t>GET / HTTP/1.1</a:t>
            </a:r>
          </a:p>
          <a:p>
            <a:pPr marL="0" indent="0">
              <a:buNone/>
            </a:pPr>
            <a:r>
              <a:rPr lang="en-IN" dirty="0"/>
              <a:t>Host: </a:t>
            </a:r>
            <a:r>
              <a:rPr lang="en-IN" u="sng" dirty="0">
                <a:hlinkClick r:id="rId2"/>
              </a:rPr>
              <a:t>www.example.com</a:t>
            </a:r>
            <a:endParaRPr lang="en-IN" u="sng" dirty="0"/>
          </a:p>
          <a:p>
            <a:pPr marL="0" indent="0">
              <a:buNone/>
            </a:pPr>
            <a:r>
              <a:rPr lang="en-IN" dirty="0"/>
              <a:t>Connection: close</a:t>
            </a:r>
            <a:endParaRPr lang="en-IN" u="sng" dirty="0"/>
          </a:p>
          <a:p>
            <a:pPr marL="0" indent="0">
              <a:buNone/>
            </a:pPr>
            <a:endParaRPr lang="en-IN" u="sng" dirty="0"/>
          </a:p>
          <a:p>
            <a:pPr marL="0" indent="0">
              <a:buNone/>
            </a:pPr>
            <a:br>
              <a:rPr lang="en-IN" dirty="0"/>
            </a:br>
            <a:endParaRPr lang="en-IN" dirty="0"/>
          </a:p>
        </p:txBody>
      </p:sp>
    </p:spTree>
    <p:extLst>
      <p:ext uri="{BB962C8B-B14F-4D97-AF65-F5344CB8AC3E}">
        <p14:creationId xmlns:p14="http://schemas.microsoft.com/office/powerpoint/2010/main" val="825813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7C6E9-30AA-0366-531F-B85297B472D8}"/>
              </a:ext>
            </a:extLst>
          </p:cNvPr>
          <p:cNvSpPr>
            <a:spLocks noGrp="1"/>
          </p:cNvSpPr>
          <p:nvPr>
            <p:ph type="title"/>
          </p:nvPr>
        </p:nvSpPr>
        <p:spPr/>
        <p:txBody>
          <a:bodyPr/>
          <a:lstStyle/>
          <a:p>
            <a:r>
              <a:rPr lang="en-IN" dirty="0"/>
              <a:t>Client-server architecture</a:t>
            </a:r>
          </a:p>
        </p:txBody>
      </p:sp>
      <p:sp>
        <p:nvSpPr>
          <p:cNvPr id="3" name="Content Placeholder 2">
            <a:extLst>
              <a:ext uri="{FF2B5EF4-FFF2-40B4-BE49-F238E27FC236}">
                <a16:creationId xmlns:a16="http://schemas.microsoft.com/office/drawing/2014/main" id="{FF5F1AF8-F2D7-6AA6-6F41-FF81C7F42366}"/>
              </a:ext>
            </a:extLst>
          </p:cNvPr>
          <p:cNvSpPr>
            <a:spLocks noGrp="1"/>
          </p:cNvSpPr>
          <p:nvPr>
            <p:ph idx="1"/>
          </p:nvPr>
        </p:nvSpPr>
        <p:spPr/>
        <p:txBody>
          <a:bodyPr/>
          <a:lstStyle/>
          <a:p>
            <a:r>
              <a:rPr lang="en-US" dirty="0"/>
              <a:t>For popular websites such as Facebook, Google, etc., a single server can’t handle all requests. Instead, a data center, with many servers, is used to collectively serve client requests. </a:t>
            </a:r>
          </a:p>
          <a:p>
            <a:endParaRPr lang="en-US" dirty="0">
              <a:effectLst/>
            </a:endParaRPr>
          </a:p>
          <a:p>
            <a:r>
              <a:rPr lang="en-US" dirty="0"/>
              <a:t>Cons</a:t>
            </a:r>
            <a:endParaRPr lang="en-US" dirty="0">
              <a:effectLst/>
            </a:endParaRPr>
          </a:p>
          <a:p>
            <a:pPr lvl="1"/>
            <a:r>
              <a:rPr lang="en-US" dirty="0"/>
              <a:t>Requires managing and powering thousands of servers. </a:t>
            </a:r>
            <a:endParaRPr lang="en-US" dirty="0">
              <a:effectLst/>
            </a:endParaRPr>
          </a:p>
          <a:p>
            <a:pPr lvl="1"/>
            <a:r>
              <a:rPr lang="en-US" dirty="0"/>
              <a:t>The servers must be connected to high-bandwidth network links.</a:t>
            </a:r>
            <a:endParaRPr lang="en-US" dirty="0">
              <a:effectLst/>
            </a:endParaRPr>
          </a:p>
          <a:p>
            <a:endParaRPr lang="en-US" dirty="0">
              <a:effectLst/>
            </a:endParaRPr>
          </a:p>
          <a:p>
            <a:endParaRPr lang="en-IN" dirty="0"/>
          </a:p>
        </p:txBody>
      </p:sp>
    </p:spTree>
    <p:extLst>
      <p:ext uri="{BB962C8B-B14F-4D97-AF65-F5344CB8AC3E}">
        <p14:creationId xmlns:p14="http://schemas.microsoft.com/office/powerpoint/2010/main" val="38786780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4F245-0776-68ED-1420-61D7F329F5F5}"/>
              </a:ext>
            </a:extLst>
          </p:cNvPr>
          <p:cNvSpPr>
            <a:spLocks noGrp="1"/>
          </p:cNvSpPr>
          <p:nvPr>
            <p:ph type="title"/>
          </p:nvPr>
        </p:nvSpPr>
        <p:spPr/>
        <p:txBody>
          <a:bodyPr/>
          <a:lstStyle/>
          <a:p>
            <a:r>
              <a:rPr lang="en-IN" dirty="0"/>
              <a:t>Common status code</a:t>
            </a:r>
          </a:p>
        </p:txBody>
      </p:sp>
      <p:sp>
        <p:nvSpPr>
          <p:cNvPr id="3" name="Content Placeholder 2">
            <a:extLst>
              <a:ext uri="{FF2B5EF4-FFF2-40B4-BE49-F238E27FC236}">
                <a16:creationId xmlns:a16="http://schemas.microsoft.com/office/drawing/2014/main" id="{C67346B8-65FB-4EEC-6D9C-DA626F8B19CE}"/>
              </a:ext>
            </a:extLst>
          </p:cNvPr>
          <p:cNvSpPr>
            <a:spLocks noGrp="1"/>
          </p:cNvSpPr>
          <p:nvPr>
            <p:ph idx="1"/>
          </p:nvPr>
        </p:nvSpPr>
        <p:spPr/>
        <p:txBody>
          <a:bodyPr/>
          <a:lstStyle/>
          <a:p>
            <a:r>
              <a:rPr lang="en-US" dirty="0"/>
              <a:t>200 OK: request successful</a:t>
            </a:r>
          </a:p>
          <a:p>
            <a:r>
              <a:rPr lang="en-US" dirty="0"/>
              <a:t>301 Moved Permanently: Requested object has moved to a new URL specified in the response.</a:t>
            </a:r>
          </a:p>
          <a:p>
            <a:r>
              <a:rPr lang="en-US" dirty="0"/>
              <a:t>400 Bad request: server could not understand the request</a:t>
            </a:r>
          </a:p>
          <a:p>
            <a:r>
              <a:rPr lang="en-US" dirty="0"/>
              <a:t>404 Not Found: The document doesn’t exist on the server</a:t>
            </a:r>
          </a:p>
        </p:txBody>
      </p:sp>
    </p:spTree>
    <p:extLst>
      <p:ext uri="{BB962C8B-B14F-4D97-AF65-F5344CB8AC3E}">
        <p14:creationId xmlns:p14="http://schemas.microsoft.com/office/powerpoint/2010/main" val="992382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8AE97-2120-DB74-3587-659540453F6E}"/>
              </a:ext>
            </a:extLst>
          </p:cNvPr>
          <p:cNvSpPr>
            <a:spLocks noGrp="1"/>
          </p:cNvSpPr>
          <p:nvPr>
            <p:ph type="title"/>
          </p:nvPr>
        </p:nvSpPr>
        <p:spPr/>
        <p:txBody>
          <a:bodyPr/>
          <a:lstStyle/>
          <a:p>
            <a:r>
              <a:rPr lang="en-IN"/>
              <a:t>Peer-to-peer (P2P) </a:t>
            </a:r>
            <a:r>
              <a:rPr lang="en-IN" dirty="0"/>
              <a:t>architecture</a:t>
            </a:r>
          </a:p>
        </p:txBody>
      </p:sp>
      <p:sp>
        <p:nvSpPr>
          <p:cNvPr id="3" name="Content Placeholder 2">
            <a:extLst>
              <a:ext uri="{FF2B5EF4-FFF2-40B4-BE49-F238E27FC236}">
                <a16:creationId xmlns:a16="http://schemas.microsoft.com/office/drawing/2014/main" id="{E5B49EB3-C716-1215-AC78-2B424E702D4F}"/>
              </a:ext>
            </a:extLst>
          </p:cNvPr>
          <p:cNvSpPr>
            <a:spLocks noGrp="1"/>
          </p:cNvSpPr>
          <p:nvPr>
            <p:ph idx="1"/>
          </p:nvPr>
        </p:nvSpPr>
        <p:spPr/>
        <p:txBody>
          <a:bodyPr>
            <a:normAutofit fontScale="92500" lnSpcReduction="10000"/>
          </a:bodyPr>
          <a:lstStyle/>
          <a:p>
            <a:r>
              <a:rPr lang="en-US" dirty="0"/>
              <a:t>No dedicated servers</a:t>
            </a:r>
            <a:endParaRPr lang="en-US" dirty="0">
              <a:effectLst/>
            </a:endParaRPr>
          </a:p>
          <a:p>
            <a:r>
              <a:rPr lang="en-US" dirty="0"/>
              <a:t>Each host can directly communicate with other hosts (peers)</a:t>
            </a:r>
            <a:endParaRPr lang="en-US" dirty="0">
              <a:effectLst/>
            </a:endParaRPr>
          </a:p>
          <a:p>
            <a:r>
              <a:rPr lang="en-US" dirty="0"/>
              <a:t>Hosts can join and leave at any time</a:t>
            </a:r>
            <a:endParaRPr lang="en-US" dirty="0">
              <a:effectLst/>
            </a:endParaRPr>
          </a:p>
          <a:p>
            <a:r>
              <a:rPr lang="en-US" dirty="0"/>
              <a:t>No centralized authority</a:t>
            </a:r>
            <a:endParaRPr lang="en-US" dirty="0">
              <a:effectLst/>
            </a:endParaRPr>
          </a:p>
          <a:p>
            <a:r>
              <a:rPr lang="en-US" dirty="0"/>
              <a:t>Example: BitTorrent file sharing. </a:t>
            </a:r>
          </a:p>
          <a:p>
            <a:pPr lvl="1"/>
            <a:r>
              <a:rPr lang="en-US" dirty="0"/>
              <a:t>Each host downloads files but also shares with peers.</a:t>
            </a:r>
          </a:p>
          <a:p>
            <a:pPr lvl="1"/>
            <a:endParaRPr lang="en-US" dirty="0">
              <a:effectLst/>
            </a:endParaRPr>
          </a:p>
          <a:p>
            <a:r>
              <a:rPr lang="en-IN" dirty="0"/>
              <a:t>Cons:</a:t>
            </a:r>
            <a:endParaRPr lang="en-IN" dirty="0">
              <a:effectLst/>
            </a:endParaRPr>
          </a:p>
          <a:p>
            <a:pPr lvl="1"/>
            <a:r>
              <a:rPr lang="en-IN" dirty="0"/>
              <a:t>Security</a:t>
            </a:r>
            <a:endParaRPr lang="en-IN" dirty="0">
              <a:effectLst/>
            </a:endParaRPr>
          </a:p>
          <a:p>
            <a:pPr lvl="1"/>
            <a:r>
              <a:rPr lang="en-IN" dirty="0"/>
              <a:t>Performance</a:t>
            </a:r>
            <a:endParaRPr lang="en-IN" dirty="0">
              <a:effectLst/>
            </a:endParaRPr>
          </a:p>
          <a:p>
            <a:pPr lvl="1"/>
            <a:r>
              <a:rPr lang="en-IN" dirty="0"/>
              <a:t>Reliability</a:t>
            </a:r>
            <a:endParaRPr lang="en-IN" dirty="0">
              <a:effectLst/>
            </a:endParaRPr>
          </a:p>
          <a:p>
            <a:endParaRPr lang="en-US" dirty="0">
              <a:effectLst/>
            </a:endParaRPr>
          </a:p>
          <a:p>
            <a:endParaRPr lang="en-IN" dirty="0"/>
          </a:p>
        </p:txBody>
      </p:sp>
    </p:spTree>
    <p:extLst>
      <p:ext uri="{BB962C8B-B14F-4D97-AF65-F5344CB8AC3E}">
        <p14:creationId xmlns:p14="http://schemas.microsoft.com/office/powerpoint/2010/main" val="310319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7BD87-F291-679D-D077-33AD5E4DF5BF}"/>
              </a:ext>
            </a:extLst>
          </p:cNvPr>
          <p:cNvSpPr>
            <a:spLocks noGrp="1"/>
          </p:cNvSpPr>
          <p:nvPr>
            <p:ph type="title"/>
          </p:nvPr>
        </p:nvSpPr>
        <p:spPr/>
        <p:txBody>
          <a:bodyPr/>
          <a:lstStyle/>
          <a:p>
            <a:r>
              <a:rPr lang="en-IN" dirty="0"/>
              <a:t>Application layer protocols</a:t>
            </a:r>
          </a:p>
        </p:txBody>
      </p:sp>
      <p:sp>
        <p:nvSpPr>
          <p:cNvPr id="3" name="Text Placeholder 2">
            <a:extLst>
              <a:ext uri="{FF2B5EF4-FFF2-40B4-BE49-F238E27FC236}">
                <a16:creationId xmlns:a16="http://schemas.microsoft.com/office/drawing/2014/main" id="{A08C637C-D6FC-CACF-322E-130CDE28AE11}"/>
              </a:ext>
            </a:extLst>
          </p:cNvPr>
          <p:cNvSpPr>
            <a:spLocks noGrp="1"/>
          </p:cNvSpPr>
          <p:nvPr>
            <p:ph type="body" idx="1"/>
          </p:nvPr>
        </p:nvSpPr>
        <p:spPr/>
        <p:txBody>
          <a:bodyPr/>
          <a:lstStyle/>
          <a:p>
            <a:endParaRPr lang="en-IN"/>
          </a:p>
        </p:txBody>
      </p:sp>
    </p:spTree>
    <p:extLst>
      <p:ext uri="{BB962C8B-B14F-4D97-AF65-F5344CB8AC3E}">
        <p14:creationId xmlns:p14="http://schemas.microsoft.com/office/powerpoint/2010/main" val="1901232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1CC9A-C8E2-4040-4083-994396AA03F2}"/>
              </a:ext>
            </a:extLst>
          </p:cNvPr>
          <p:cNvSpPr>
            <a:spLocks noGrp="1"/>
          </p:cNvSpPr>
          <p:nvPr>
            <p:ph type="title"/>
          </p:nvPr>
        </p:nvSpPr>
        <p:spPr/>
        <p:txBody>
          <a:bodyPr/>
          <a:lstStyle/>
          <a:p>
            <a:r>
              <a:rPr lang="en-IN" dirty="0"/>
              <a:t>HTTP</a:t>
            </a:r>
          </a:p>
        </p:txBody>
      </p:sp>
      <p:sp>
        <p:nvSpPr>
          <p:cNvPr id="3" name="Content Placeholder 2">
            <a:extLst>
              <a:ext uri="{FF2B5EF4-FFF2-40B4-BE49-F238E27FC236}">
                <a16:creationId xmlns:a16="http://schemas.microsoft.com/office/drawing/2014/main" id="{3620C03F-BF0C-62BC-D213-8F8E32EB7D94}"/>
              </a:ext>
            </a:extLst>
          </p:cNvPr>
          <p:cNvSpPr>
            <a:spLocks noGrp="1"/>
          </p:cNvSpPr>
          <p:nvPr>
            <p:ph idx="1"/>
          </p:nvPr>
        </p:nvSpPr>
        <p:spPr>
          <a:xfrm>
            <a:off x="838200" y="1858282"/>
            <a:ext cx="10515600" cy="4351338"/>
          </a:xfrm>
        </p:spPr>
        <p:txBody>
          <a:bodyPr>
            <a:normAutofit fontScale="92500" lnSpcReduction="10000"/>
          </a:bodyPr>
          <a:lstStyle/>
          <a:p>
            <a:r>
              <a:rPr lang="en-US" dirty="0" err="1"/>
              <a:t>HyperText</a:t>
            </a:r>
            <a:r>
              <a:rPr lang="en-US" dirty="0"/>
              <a:t> transfer protocol (HTTP) is used to fetch a web page from the server and display it in the browser.</a:t>
            </a:r>
          </a:p>
          <a:p>
            <a:endParaRPr lang="en-US" dirty="0">
              <a:effectLst/>
            </a:endParaRPr>
          </a:p>
          <a:p>
            <a:r>
              <a:rPr lang="en-US" dirty="0"/>
              <a:t>A webpage may consist of a base HTML page, images, videos, etc. Each of them are called an object. Each object has a unique URL.</a:t>
            </a:r>
          </a:p>
          <a:p>
            <a:endParaRPr lang="en-US" dirty="0"/>
          </a:p>
          <a:p>
            <a:r>
              <a:rPr lang="en-US" dirty="0"/>
              <a:t>Example: </a:t>
            </a:r>
            <a:r>
              <a:rPr lang="en-US" u="sng" dirty="0">
                <a:hlinkClick r:id="rId2"/>
              </a:rPr>
              <a:t>http://www.iiitd.ac.in/sites/default/files/style3colorsmall.png</a:t>
            </a:r>
            <a:endParaRPr lang="en-US" u="sng" dirty="0"/>
          </a:p>
          <a:p>
            <a:pPr lvl="1"/>
            <a:r>
              <a:rPr lang="en-US" dirty="0">
                <a:effectLst/>
              </a:rPr>
              <a:t>This URL has</a:t>
            </a:r>
          </a:p>
          <a:p>
            <a:pPr lvl="2"/>
            <a:r>
              <a:rPr lang="en-US" dirty="0"/>
              <a:t>Protocol http://</a:t>
            </a:r>
            <a:endParaRPr lang="en-US" dirty="0">
              <a:effectLst/>
            </a:endParaRPr>
          </a:p>
          <a:p>
            <a:pPr lvl="2"/>
            <a:r>
              <a:rPr lang="en-US" dirty="0"/>
              <a:t>Hostname: </a:t>
            </a:r>
            <a:r>
              <a:rPr lang="en-US" u="sng" dirty="0">
                <a:hlinkClick r:id="rId3"/>
              </a:rPr>
              <a:t>www.iiitd.ac.in</a:t>
            </a:r>
            <a:r>
              <a:rPr lang="en-US" dirty="0"/>
              <a:t> </a:t>
            </a:r>
            <a:endParaRPr lang="en-US" dirty="0">
              <a:effectLst/>
            </a:endParaRPr>
          </a:p>
          <a:p>
            <a:pPr lvl="2"/>
            <a:r>
              <a:rPr lang="en-US" dirty="0"/>
              <a:t>Pathname: </a:t>
            </a:r>
            <a:r>
              <a:rPr lang="en-US" u="sng" dirty="0">
                <a:hlinkClick r:id="rId3"/>
              </a:rPr>
              <a:t>/sites/default/files/style3colorsmall.pn</a:t>
            </a:r>
            <a:r>
              <a:rPr lang="en-US" dirty="0"/>
              <a:t>g</a:t>
            </a:r>
            <a:br>
              <a:rPr lang="en-US" dirty="0"/>
            </a:br>
            <a:endParaRPr lang="en-US" dirty="0">
              <a:effectLst/>
            </a:endParaRPr>
          </a:p>
          <a:p>
            <a:endParaRPr lang="en-IN" dirty="0"/>
          </a:p>
        </p:txBody>
      </p:sp>
    </p:spTree>
    <p:extLst>
      <p:ext uri="{BB962C8B-B14F-4D97-AF65-F5344CB8AC3E}">
        <p14:creationId xmlns:p14="http://schemas.microsoft.com/office/powerpoint/2010/main" val="3992759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1482</TotalTime>
  <Words>3726</Words>
  <Application>Microsoft Office PowerPoint</Application>
  <PresentationFormat>Widescreen</PresentationFormat>
  <Paragraphs>553</Paragraphs>
  <Slides>60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60</vt:i4>
      </vt:variant>
    </vt:vector>
  </HeadingPairs>
  <TitlesOfParts>
    <vt:vector size="64" baseType="lpstr">
      <vt:lpstr>Arial</vt:lpstr>
      <vt:lpstr>Calibri</vt:lpstr>
      <vt:lpstr>Calibri Light</vt:lpstr>
      <vt:lpstr>Office Theme</vt:lpstr>
      <vt:lpstr>PowerPoint Presentation</vt:lpstr>
      <vt:lpstr>Today’s topics</vt:lpstr>
      <vt:lpstr>References</vt:lpstr>
      <vt:lpstr>Network application architecture</vt:lpstr>
      <vt:lpstr>Client-server architecture</vt:lpstr>
      <vt:lpstr>Client-server architecture</vt:lpstr>
      <vt:lpstr>Peer-to-peer (P2P) architecture</vt:lpstr>
      <vt:lpstr>Application layer protocols</vt:lpstr>
      <vt:lpstr>HTTP</vt:lpstr>
      <vt:lpstr>HTTP</vt:lpstr>
      <vt:lpstr>HTTP</vt:lpstr>
      <vt:lpstr>Example</vt:lpstr>
      <vt:lpstr>Example</vt:lpstr>
      <vt:lpstr>HTTP with non-persistent connections</vt:lpstr>
      <vt:lpstr>Round-trip time(RTT)</vt:lpstr>
      <vt:lpstr>Packetization</vt:lpstr>
      <vt:lpstr>Packetization</vt:lpstr>
      <vt:lpstr>Packetization</vt:lpstr>
      <vt:lpstr>Example</vt:lpstr>
      <vt:lpstr>Example</vt:lpstr>
      <vt:lpstr>Problem</vt:lpstr>
      <vt:lpstr>Problem</vt:lpstr>
      <vt:lpstr>HTTP with persistent connections</vt:lpstr>
      <vt:lpstr>Example</vt:lpstr>
      <vt:lpstr>Example</vt:lpstr>
      <vt:lpstr>HTTP with persistent connections</vt:lpstr>
      <vt:lpstr>Pipelining</vt:lpstr>
      <vt:lpstr>Pipelining</vt:lpstr>
      <vt:lpstr>Pipelining</vt:lpstr>
      <vt:lpstr>HTTP</vt:lpstr>
      <vt:lpstr>The issues with the persistent connections?</vt:lpstr>
      <vt:lpstr>The issues with the persistent connections?</vt:lpstr>
      <vt:lpstr>The issues with the persistent connections?</vt:lpstr>
      <vt:lpstr>HOL blocking</vt:lpstr>
      <vt:lpstr>HOL blocking example</vt:lpstr>
      <vt:lpstr>HOL blocking example</vt:lpstr>
      <vt:lpstr>Mitigation</vt:lpstr>
      <vt:lpstr>Mitigation</vt:lpstr>
      <vt:lpstr>HTTP/2</vt:lpstr>
      <vt:lpstr>HTTP/2</vt:lpstr>
      <vt:lpstr>Example</vt:lpstr>
      <vt:lpstr>Example</vt:lpstr>
      <vt:lpstr>Example (without streaming)</vt:lpstr>
      <vt:lpstr>Example (without streaming)</vt:lpstr>
      <vt:lpstr>The problem with streaming</vt:lpstr>
      <vt:lpstr>The problem with streaming</vt:lpstr>
      <vt:lpstr>The problem with streaming</vt:lpstr>
      <vt:lpstr>The problem with streaming</vt:lpstr>
      <vt:lpstr>HTTP/3</vt:lpstr>
      <vt:lpstr>HTTP/3</vt:lpstr>
      <vt:lpstr>HTTP/3</vt:lpstr>
      <vt:lpstr>HTTP/3 and QUIC</vt:lpstr>
      <vt:lpstr>QUIC</vt:lpstr>
      <vt:lpstr>QUIC</vt:lpstr>
      <vt:lpstr>QUIC</vt:lpstr>
      <vt:lpstr>QUIC</vt:lpstr>
      <vt:lpstr>Telnet</vt:lpstr>
      <vt:lpstr>Telnet</vt:lpstr>
      <vt:lpstr>Telnet</vt:lpstr>
      <vt:lpstr>Common status code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Piyus Kedia</dc:creator>
  <cp:lastModifiedBy>Piyus Kedia</cp:lastModifiedBy>
  <cp:revision>56</cp:revision>
  <dcterms:created xsi:type="dcterms:W3CDTF">2025-08-19T10:04:32Z</dcterms:created>
  <dcterms:modified xsi:type="dcterms:W3CDTF">2025-08-27T01:34:08Z</dcterms:modified>
</cp:coreProperties>
</file>