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1341" r:id="rId4"/>
    <p:sldId id="1290" r:id="rId5"/>
    <p:sldId id="1291" r:id="rId6"/>
    <p:sldId id="1292" r:id="rId7"/>
    <p:sldId id="1293" r:id="rId8"/>
    <p:sldId id="1294" r:id="rId9"/>
    <p:sldId id="1298" r:id="rId10"/>
    <p:sldId id="1299" r:id="rId11"/>
    <p:sldId id="1300" r:id="rId12"/>
    <p:sldId id="1302" r:id="rId13"/>
    <p:sldId id="1331" r:id="rId14"/>
    <p:sldId id="1340" r:id="rId15"/>
    <p:sldId id="1301" r:id="rId16"/>
    <p:sldId id="1306" r:id="rId17"/>
    <p:sldId id="1305" r:id="rId18"/>
    <p:sldId id="1307" r:id="rId19"/>
    <p:sldId id="1303" r:id="rId20"/>
    <p:sldId id="1304" r:id="rId21"/>
    <p:sldId id="1308" r:id="rId22"/>
    <p:sldId id="1332" r:id="rId23"/>
    <p:sldId id="1309" r:id="rId24"/>
    <p:sldId id="1310" r:id="rId25"/>
    <p:sldId id="1311" r:id="rId26"/>
    <p:sldId id="1312" r:id="rId27"/>
    <p:sldId id="1333" r:id="rId28"/>
    <p:sldId id="1313" r:id="rId29"/>
    <p:sldId id="1314" r:id="rId30"/>
    <p:sldId id="1315" r:id="rId31"/>
    <p:sldId id="1316" r:id="rId32"/>
    <p:sldId id="1317" r:id="rId33"/>
    <p:sldId id="1318" r:id="rId34"/>
    <p:sldId id="1319" r:id="rId35"/>
    <p:sldId id="1323" r:id="rId36"/>
    <p:sldId id="1324" r:id="rId37"/>
    <p:sldId id="1325" r:id="rId38"/>
    <p:sldId id="1326" r:id="rId39"/>
    <p:sldId id="1327" r:id="rId40"/>
    <p:sldId id="1328" r:id="rId41"/>
    <p:sldId id="1329" r:id="rId42"/>
    <p:sldId id="1330" r:id="rId43"/>
    <p:sldId id="1339"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8-20T05:10:31.914"/>
    </inkml:context>
    <inkml:brush xml:id="br0">
      <inkml:brushProperty name="width" value="0.05292" units="cm"/>
      <inkml:brushProperty name="height" value="0.05292" units="cm"/>
      <inkml:brushProperty name="color" value="#FF0000"/>
    </inkml:brush>
  </inkml:definitions>
  <inkml:trace contextRef="#ctx0" brushRef="#br0">17819 1509 4 0,'0'0'59'0,"0"0"27"0,0 0 17 15,0 0 12-15,0 0 11 0,0 0 6 0,0 0 4 0,0-4 4 0,0 4 1 0,0 0 5 0,0 0 6 0,0 0-31 0,0 0-48 0,0 0-16 0,0 0 1 0,0 0 8 0,0 0 9 0,0 0 9 0,0 0 5 0,0 0 8 0,0 0 8 0,0 0 7 0,0 0 5 0,0 0 1 0,0 0 1 0,0 0-5 16,0 0-12-16,0 0-14 0,0 0-21 0,0 0-18 0,0 0-15 0,0 0-14 15,0 0-7-15,0 0-8 0,0 0-5 0,0 0-3 0,0 0-2 0,0 0-4 16,0 0-2-16,0 0 2 0,0 0 1 0,0 0 7 0,7 0 10 0,-7 0 3 16,0 0 6-16,5 4 4 0,-5-4 5 0,8 0 8 0,-3 0 10 0,1 0 8 15,-6 0 8-15,8 0 8 0,4 0 6 0,-3 0 2 0,-4 0-3 0,8 0-3 16,-8 0-8-16,11 0-5 0,-11 0 0 0,8-4-2 0,1 4-2 0,-9 0-5 0,8-5-7 16,0 5-7-16,0 0-6 0,1-4-3 0,-2 4-5 0,2 0-1 0,-1-5 1 15,6 5 2-15,-6 0 3 0,-1 0 2 0,2 0-3 0,4-6 0 0,-2 6-1 16,3 0 1-16,1 0-1 0,-8 0 2 0,8-4 0 0,-7 4 1 15,6 0-1-15,0 0-1 0,-7 0-1 0,9 0-5 0,-8 0-2 0,6 0-3 0,0-5-3 0,-4 5 1 16,4 0-2-16,-6 0 0 0,6 0-2 0,-6 0 0 0,7 0-1 0,-7 5 0 16,1-5 0-16,4 0 0 0,-4 0 0 0,-2 4 1 0,2-4 3 0,-1 6 5 15,1-6 4-15,-2 5 4 0,-1-5 5 0,-3 4 1 0,5-4 3 0,0 5 2 16,-7-5 2-16,9 4 2 0,-10-4 3 0,1 0 0 0,2 0 5 0,-3 6 0 16,3-6-2-16,-3 0-1 0,2 0-4 0,0 0-4 0,-2 0-2 0,-5 0-5 0,7 0-3 15,1 0-2-15,-2 6-2 0,-6-6-3 0,7 0-1 0,-1 0-5 0,-6 0-1 0,5 0-4 16,2 0-3-16,2 0-2 0,-9 0-2 0,5 0-1 0,1-6 0 0,1 6-1 15,-7 0 1-15,5 0-2 0,4 0 1 0,-9 0-2 0,7 0-2 0,-7 0 1 0,0 0 0 16,0 0 0-16,0 0 2 0,0 0 2 0,0 0 1 0,0 0 2 16,0 0 1-16,0 0 2 0,0 0 0 0,0 0 1 0,0 0 1 0,0 0 2 0,0 0 1 15,0 0-1-15,0 0 1 0,0 0 0 0,0 0-3 0,0 0-3 16,0 0-4-16,0 0-8 0,0 0-10 0,0 6-11 0,0-6-15 0,0 0-14 0,-7 0-18 16,7 0-19-16,0 0-22 0,0 4-26 0,-9-4-31 0,9 5-55 0,-5-5-62 15,-2 4-68-15,7-4-65 0,-6 5-22 0,1 1 6 0,-4-6 16 0,2 0 21 0,2 4 30 0,-1-4 29 16,-1 0 35-16,1 0 34 0,-9-4 43 0,3 4 43 0,5-6 57 0,-6 1 68 15</inkml:trace>
  <inkml:trace contextRef="#ctx0" brushRef="#br0" timeOffset="32282.36">16849 3929 0 0,'0'0'46'0,"0"0"25"0,0 0 14 15,0 0 13-15,-8-7 13 0,8 7 16 0,0 0 15 0,-7-4 16 0,7 4 17 0,0 0 11 0,0 0 12 0,0 0-29 0,0 0-48 0,-6-5-19 0,6 5-4 0,0 0 5 0,-6 0 6 0,1 0 5 0,5 0 2 0,0 0 0 16,-7 0-3-16,7 0-4 0,-8 0-4 0,8 0 0 0,0 0 4 0,-6 0 0 16,6 0-1-16,-7 0 0 0,7 0-6 0,0 0 0 0,0 0-3 0,0 0-1 15,-6 0-3-15,6 0 0 0,0 0-3 0,0 0 1 0,0 0-2 0,0 0-3 0,0 0 0 16,0 0-3-16,-5 0-1 0,5 0-3 0,0 0-3 0,0 0-5 0,0 0-6 15,0 0-6-15,0 0-6 0,0 0-3 0,0 0-5 0,0 0-4 0,0 0 1 0,0 0-2 16,0 0 1-16,0 0-1 0,0 0-1 0,0 0 1 0,0 0-1 0,0 0 0 16,0 0-1-16,0 0-1 0,0 0-2 0,0 0-4 15,0 0-3-15,0 0-5 0,0-5-7 0,0 5-5 0,0 0-6 0,0 0-4 0,0 0-6 0,5-4-2 16,-5 4-1-16,0 0 0 0,6 0 0 0,-6 0 3 0,7 0-1 0,-1 0 4 16,2 0 0-16,-1 0 3 0,-2 0 1 0,1 0 2 0,7 0 4 0,0 0 2 15,-5 0 1-15,3 0 4 0,4 0 1 16,-3 0 2-16,0 0 0 0,9 0 3 0,-8 0 0 0,1 0 2 0,4-6 4 0,3 6 4 0,-2 0 0 0,1-4 2 0,-1 4 0 0,-1-5 0 15,3 1 1-15,-2 4-4 0,-1-5-1 0,3-2-3 0,6 4-3 0,-9-3-4 16,3 6-4-16,-2-5-5 0,-1 1-4 0,3-2-4 0,-2 6-2 0,1-3-5 16,-6-3 1-16,4 6-3 0,-4 0 1 15,6-4-3-15,-8 4 0 0,0-5-1 0,4 5 0 0,2 0 2 0,-13 0-2 0,9 0 2 0,-1 0-1 0,-7 0 1 16,1 0-1-16,1 0 2 0,4 0-3 0,-12 0 1 0,7 5 0 16,-2-5 0-16,-5 0-1 0,0 0 0 0,8 0 0 0,-8 0 1 0,0 0-1 0,0 0 2 0,0 0 0 15,0 0-1-15,0 0 3 0,0 0-1 0,0 0 1 0,0 0 0 0,0 0 1 16,0 0 2-16,0 0-1 0,0 0 2 0,0 0 2 0,0 0-1 0,0 0 1 15,0 0 2-15,0 0 0 0,0 0 0 16,0 0 1-16,0 0 1 0,0 0-1 0,0 0 0 0,0 0 1 0,0 0 0 0,0 0-1 0,0 0-1 0,0 0-1 0,0 0-2 16,0 0 1-16,0 0-4 0,0 0 1 0,0 0-2 0,0 0-2 0,0 0-3 15,0 0 0 1,0 0-4-16,0 0-5 0,0 0-5 0,0 0-6 0,0 0-8 0,0 0-9 0,0 0-4 0,0 0-5 0,0 0-7 0,0 4-6 0,0-4-9 0,0 6-9 16,-8-6-8-16,8 0-10 0,0 3-9 0,0 3-7 0,0-6-4 0,0 4-2 15,-5-4-4-15,5 5-2 0,0-5-16 0,0 6-22 0,-7-3-42 0,7-3-51 16,0 0-53-16,0 7-52 0,0-2-13 0,-7-1 5 0,7 1 16 0,-5-5 20 0,5 4 22 15,0-4 21-15,-8 6 25 0,1-6 28 0,7 0 34 0,-6 0 42 0,0 0 51 0,-1-6 69 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8-23T04:04:57.273"/>
    </inkml:context>
    <inkml:brush xml:id="br0">
      <inkml:brushProperty name="width" value="0.05292" units="cm"/>
      <inkml:brushProperty name="height" value="0.05292" units="cm"/>
      <inkml:brushProperty name="color" value="#FF0000"/>
    </inkml:brush>
  </inkml:definitions>
  <inkml:trace contextRef="#ctx0" brushRef="#br0">14374 13810 0 0,'0'0'9'0,"-8"0"36"0,8 0 17 0,-6 0 13 0,6 0 13 0,-5 0 14 0,-2-4 13 0,7 4 13 0,0-6 14 0,-8 6 13 0,8 0 17 0,0 0-9 15,0 0-18-15,-6 0-11 0,6 0-1 0,0 0 3 0,0-6 3 0,0 6 3 0,0 0 3 0,-7 0 0 0,7 0-3 0,0 0-2 0,0-3-2 0,0 3-4 0,0-6-7 0,0 6-9 0,0 0-7 0,0 0-8 0,0 0-5 0,0 0-7 0,0 0-4 0,-6-6-5 0,6 6-5 16,0 0-2-16,0 0-5 0,0 0-3 0,0 0-5 0,0 0-3 0,0 0-6 0,0 0-3 16,0 0-7-16,0 0-4 0,0 0-4 0,0 0-7 0,0 0-7 0,0 0-5 15,0 0-9-15,0 0-1 0,0 0-3 0,0 0 2 0,0 0 2 0,0 0 1 16,6 0 5-16,-6 0 4 0,0 0 2 0,0 0 6 0,0 0 4 0,7 0 3 16,-7 0 2-16,6 0 4 0,-6 0 0 0,8 6 4 0,-8-6 0 0,7 0-2 15,-2 0-1-15,-5 6-5 0,6-6-4 0,2 0-2 0,-3 0-4 0,3 0-2 0,-3 3-2 16,3-3-2-16,-2 0-1 0,-1 0-1 0,3 0 2 0,5 6-3 0,-5-6 1 0,2 0 1 15,4 0 1-15,-7 0 1 0,6 0 3 0,1 6 2 0,-2-6 2 0,2 0 3 16,4 0-1-16,-4 0 3 0,-1 0 1 0,8 0 1 0,-3 0 2 0,-5 0 1 16,6 0-2-16,2 0-1 0,-2 0 1 0,1 0-2 0,4 0-6 0,-3 0-3 15,6-6-4-15,-9 6-2 0,8 0-3 0,1 0-2 0,-3 0-4 0,4 0 0 16,-1 0-1 0,-4 0 1-16,4 0 1 0,-1 6 0 0,1-6 2 0,-1 0 1 15,0 4 2-15,0-4 3 0,0 0 1 0,1 5 4 0,-3-5 1 0,-3 4 2 0,4-4 3 16,2 5-4-16,-3-5-2 0,-3 4 0 0,6 2-3 0,-9-6 2 0,8 5-1 15,-5-5 3-15,6 4 2 0,-9-4 0 0,8 6 4 0,-7-6-1 0,8 6 2 0,-2-6-1 16,2 0 3-16,-1 0 3 0,-5 0 5 0,2 0 3 0,4 0 2 0,-1 0-1 16,1 0 1-16,-1-6-2 0,0 6-3 0,1-6-3 0,-4 6-2 0,-2-4-2 15,6 4-2-15,-3-5-2 0,-4-1-3 0,-1 6-3 0,8-4-3 0,-6 4-4 16,-3-5-2-16,1 1-2 0,-4 4-3 0,4-5 0 0,-7 5-2 0,8-4-1 0,-8 4 1 16,2-6-4-16,-7 6 0 0,4-6-2 0,-3 6 0 0,0 0 3 0,-3 0 1 15,-5-3 4-15,7 3 3 0,-7 0 2 0,0 0 2 0,0 0 2 0,0 0 1 16,0 0 0-16,0 0 1 0,0 0-1 0,0 0 2 0,0 0-1 0,0 0 2 15,0 0-3-15,0 0-2 0,0 0-3 0,0 0-1 0,-7 3-4 0,7-3-3 16,0 0-2-16,0 0-3 0,0 0-1 0,0 0-1 0,0 0-2 0,-5 0-1 0,5 0-1 16,0 0 0-16,0 6-2 0,0-6-1 0,0 0-1 0,0 0-1 0,0 0-2 15,0 0 0-15,0 0-3 0,0 0-1 0,0 0-2 0,0 0-1 0,0 0-3 16,0 0-5-16,0 0-5 0,0 0-7 0,0 0-6 0,0 0-12 0,0 0-9 0,0 0-12 16,0 0-13-16,0 0-12 0,0 0-12 0,0 0-17 0,0 0-17 0,0 0-19 15,0 0-25-15,0 0-24 0,0 0-45 0,-8 0-57 0,8 0-73 0,0 6-80 0,0-6-21 16,-8 0 1-16,8 4 18 0,-5-4 25 0,-1 0 31 0,6 0 30 0,-7-4 37 15,2-2 40-15,-4 0 42 0,4 3 47 0,-8-9 58 0,8 8 66 0</inkml:trace>
  <inkml:trace contextRef="#ctx0" brushRef="#br0" timeOffset="31415.57">15461 16174 0 0,'0'0'41'0,"0"0"42"0,6 0 28 0,-6 0 29 0,0-4 28 0,5 4 27 0,-5-5 27 0,8 5 23 0,-8-7 22 0,0 7 20 0,0 0 17 0,8 0-18 0,-8-3-42 0,0 3-24 0,5 0-21 0,-5-6-13 0,0 6-12 0,7 0-16 0,-7 0-18 0,0-5-14 0,0 5-13 0,7-4-9 0,-7 4-5 0,0 0-7 0,5-6-2 0,-5 6-5 0,7-5-5 0,-7 5-6 0,8 0-3 0,-8-4-5 16,0 4-2-16,5-5-1 0,3 5 3 0,-2-4-3 0,-6 4 1 0,5 0-2 15,3-6 3-15,-1 6-4 0,5 0 3 0,-5-4-2 0,-2 4 3 0,11 0-2 0,-11 0-1 16,6-5-1-16,5 5-6 0,-4 0-3 0,0 0-8 0,3-6-2 0,-4 6-4 16,10 0-5-16,-9 0-3 0,8-4-7 0,0 4-4 0,-1 0-2 15,2 0-5-15,-2-5-4 0,7 5 1 0,-8 0-5 0,9 0 1 0,-1-6-2 0,0 6-1 16,1 0-2-16,-2 0-1 0,7 0 0 0,-6 0-1 0,6 0 0 0,-5 0 0 15,-1 0-2-15,8 0 2 0,-10 0-2 0,8 6 2 0,-4-6-2 0,-1 5 3 0,-9-1 0 16,8-4-2-16,-7 6 2 0,1-1 0 0,0-1-3 0,-8-4-2 0,2 6 1 16,-1-2 2-16,0 1 0 0,-7-5 1 0,1 4-1 0,-1 1 1 0,2-5 0 15,-8 6 0-15,5-6 2 0,-5 0 0 0,0 0-1 0,0 0 2 0,0 0 1 0,0 0 2 16,0 0 1-16,0 0-1 0,0 0-1 0,0 0 0 0,0 0-1 0,0 0 3 16,0 0-1-16,0 0 1 0,0 0-2 0,0 0 0 0,0 0-6 0,0 0-4 15,0 0-11-15,0 0-11 0,0 0-16 0,0 4-15 0,0-4-22 0,-5 0-26 0,5 0-23 16,0 5-21-16,0-5-32 0,0 0-30 0,-8 0-48 0,8 6-54 0,0-6-59 15,0 0-60-15,-6 0-14 0,6 3 6 0,0-3 21 0,-7 0 26 0,7 0 34 16,0 0 36-16,-6 0 34 0,6 0 38 0,0 0 38 0,-7-3 44 0,7-3 51 0,-6 1 64 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8-23T04:18:44.907"/>
    </inkml:context>
    <inkml:brush xml:id="br0">
      <inkml:brushProperty name="width" value="0.05292" units="cm"/>
      <inkml:brushProperty name="height" value="0.05292" units="cm"/>
      <inkml:brushProperty name="color" value="#FF0000"/>
    </inkml:brush>
  </inkml:definitions>
  <inkml:trace contextRef="#ctx0" brushRef="#br0">10172 6018 0 0,'0'0'13'0,"0"0"39"0,-6 0 17 0,6 0 13 0,0 0 11 0,-5 0 14 16,5 0 16-16,0 0 18 0,0 0 19 0,-8-5 19 0,8 5 20 0,0 0-11 0,0 0-27 0,0 0-16 0,0-4-11 0,0 4-3 0,-8 0 2 0,8 0 4 0,0-5 2 0,0 5-2 0,0 0-8 0,0 0-6 15,-5 0-12-15,5-6-10 0,0 6-11 0,0 0-7 0,-8-4-6 0,8 4-4 0,0 0-3 16,-5 0-3-16,5-5-3 0,0 5-4 0,0 0-3 0,-5 0-2 0,5-4-2 16,-9 4 0-16,9 0 0 0,0-5 1 0,0 5 3 0,-7 0 1 0,7 0 0 0,0-4 1 15,0 4-1-15,-5 0-3 0,5 0-2 0,0 0-3 0,0 0-4 0,0 0-5 16,0 0-6-16,0 0-5 0,0 0-9 0,0 0-6 0,0 0-7 0,0 0-7 16,0 0-4-16,0 0-3 0,0 0-3 0,0 0 2 0,0 0 4 0,5 0 5 15,-5 0 6-15,7 4 5 0,2-4 2 0,-9 0 7 0,5 5 3 0,0-5 4 0,3 0 4 16,-3 0 2-16,3 0 2 0,0 0 2 0,-3 4 0 0,1-4 0 15,2 0-3-15,-3 0-3 0,3 0-4 0,-3 0-2 0,2 0-2 0,0 0-2 0,5 0 0 0,-4 0 1 16,-3 5-2-16,9-5 0 0,-2 0-1 0,-3 0-1 0,2 0-1 0,1 4-2 16,4-4-1-16,-5 0 0 0,10 6-1 0,-9-6 1 0,0 0 1 15,8 0-1-15,-6 5 0 0,6-5 0 0,-1 0 0 0,0 0 0 0,-1 4 3 0,3-4 0 0,-3 0 1 16,9 0 2-16,-6 0 1 0,3 0-1 0,5-4 1 0,-11 4-1 0,8 0 1 16,0-5-2-16,1 5 0 0,5-6 0 0,-6 6-1 15,1-4-3-15,4-1-3 0,-4 5-2 0,5-4 0 0,-5-1-3 0,6 5 0 0,-10-4-3 0,11-2 0 0,-2 6 0 16,-6-6 0-16,8 3-2 0,-2 3 0 0,-1-6 1 0,4 6-2 0,-3 0 2 15,2-6 1-15,-11 6 0 0,12 0 0 0,-12-3 1 0,11 3 1 0,-8 0-1 16,1 0 0-16,-1 0-1 0,1 3-1 0,-3-3 1 0,2 0-3 0,-5 0 0 0,-2 6 0 16,1-6 0-16,-1 0-1 0,2 6-1 0,-3-6 2 0,3 3-2 0,-10-3 1 0,2 0 1 15,7 6 0-15,-8-6 2 0,8 0 2 0,-6 6 2 0,-1-6 2 0,0 0 3 16,0 0 1-16,6 4 3 0,-6-4 1 0,1 0 4 0,-2 0 0 0,-4 5 2 16,3-5 3-16,2 0 2 0,-6 0 3 0,7 0 2 15,-8 0 3-15,1 0 2 0,6 0 3 0,-7 0 1 0,-1 0 1 16,3 0 1-16,-1 0 2 0,-7 0-2 0,6 0 0 0,2 0-3 0,-8 0 1 0,0 0-5 0,5 0-2 0,-5 0-3 0,0 0-3 15,0 0-6-15,0 0-3 0,0 0-3 0,0 0-5 0,0 0-4 0,0 0-3 16,0 0-3-16,0 0-2 0,0 0 0 0,0 0-4 0,5 0 0 0,-5 0-2 16,0 0-2-16,0 0 0 0,0 0-1 0,9 0-1 15,-9 0 0-15,0 0-1 0,5 0 3 0,2 0 1 0,-7 0 0 0,6 4 2 0,-6-4-1 0,7 0 1 0,-7 0 2 16,7 0 1-16,0 0 4 0,-2 0 3 0,-5 0 3 0,8 0 5 0,-3 5 5 16,3-5 4-16,-2 0 1 0,6 0 4 0,-12 0-2 0,9 4 2 0,2-4 0 15,-4 0-1-15,-7 0 0 0,5 0 1 0,3 0-3 0,0 6 0 0,-3-6-6 16,1 0-3-16,-6 0-3 0,7 0-6 0,-1 0-2 0,-6 0-1 0,8 5-2 0,-3-5-2 15,-5 0 0-15,7 0 1 0,-7 0-2 0,6 0-3 0,-6 0 0 0,6 4 1 16,-6-4-2-16,7 0 0 0,-7 0 1 0,8 0 0 0,-8 0 1 0,5 0 0 0,-5 5 0 16,8-5 2-16,-8 0 0 0,6 0 1 0,-1 0 0 0,-5 0 2 0,7 0 1 15,-7 7-1-15,8-7 4 0,-8 0-2 0,6 0 1 0,-6 0-1 0,0 0 0 0,6 0-1 16,-6 0 1-16,0 0 0 0,0 0-1 0,0 0 0 0,7 3-4 16,-7-3-8-16,0 0-13 0,0 0-24 0,0 0-29 0,0 0-35 0,0 0-40 0,0 0-40 15,0 0-42-15,0 0-41 0,0 6-106 0,-7-2-131 0,7 1-58 0,-6-1-20 16,0 1 4-16,-2-5 19 15,-4 6 31-15,6-6 38 0,-7 0 49 0,-2 0 51 0,3-6 54 0,0-3 55 0,-9 0 58 0,10 0 59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8-23T04:53:48.934"/>
    </inkml:context>
    <inkml:brush xml:id="br0">
      <inkml:brushProperty name="width" value="0.05292" units="cm"/>
      <inkml:brushProperty name="height" value="0.05292" units="cm"/>
      <inkml:brushProperty name="color" value="#FF0000"/>
    </inkml:brush>
  </inkml:definitions>
  <inkml:trace contextRef="#ctx0" brushRef="#br0">30115 10678 5 0,'-6'-15'63'0,"6"6"26"0,-8-4 16 0,2-2 16 0,6-1 17 0,-7 2 18 16,7-2 20-16,0 2 21 0,-5-1 23 0,5 2 21 0,5-2 20 0,-5-1-23 0,0 2-52 0,7 0-24 0,-1 0-9 0,-6-2 0 0,8 2 7 0,-2 4 2 0,1-5 2 0,-7 0-2 0,5 6-2 0,4-1-5 0,-9 1-1 0,5-3-5 0,0 3-3 0,-5 0 0 15,0 0-4-15,8 3 0 0,-8-3 0 0,0 3 0 0,0 3 1 0,0-4-3 16,0 2-2-16,0 5-4 0,0-4-6 0,0 4-10 0,0-5-7 0,0 5-11 16,0 0-14-16,0 0-13 0,0 0-15 0,0 0-11 0,0 0-13 0,0 0-10 15,0 0-7-15,0 0-6 0,0 5-2 0,0-1-2 0,0 8 2 0,0-9-1 0,0 12 1 16,0-6 4-16,0 6 5 0,0 6 4 0,0-2 5 0,0-1 4 0,7 9 3 16,-7-5 2-16,0 4-2 0,0 2-1 0,6 3-4 0,-6 2-6 0,0 1-5 0,8 6-4 15,-8-7-7-15,0 6 0 0,5 5-4 0,-5-3 0 0,5 2 1 0,-5 0-1 16,8 2 3-16,-8-2 1 0,6 6 0 0,-6-4 3 0,7 9 1 0,-1-5 3 15,-6 9 2-15,7-5 3 0,-7 7 1 0,6 2 3 0,-6 1 1 0,8 1 1 0,-3 6 3 16,-5-3 0-16,8 2 2 0,-8-1 0 0,0 1 0 0,5-1 1 0,-5-1-2 16,8 8-1-16,-8-7-3 0,6-1 1 0,-6 2-2 0,5 5 0 0,-5-7-3 15,7 2 0-15,-7 1-2 0,8-8-1 0,-2 7-5 0,-6-5-1 0,6 3 1 16,1 3-3-16,-2-3 0 0,-5 3 0 0,7-2 0 0,2-1-4 0,-4-3 1 0,1-1-1 16,1 7-1-16,-2-7-1 0,9-1-2 0,-7 2 1 0,-1-4-2 15,-1-2-1-15,3 0-1 0,0-3 0 0,-3-3-2 0,9 2-2 0,-14 1-5 0,5-7-10 16,3 1-12-16,-1-5-13 0,-2 1-14 0,-5-2-13 0,7-4-13 0,-7 0-16 0,0-5-19 15,7-4-23-15,-7-2-27 0,0 2-31 0,0-5-29 0,0-7-67 0,0 3-76 16,0-6-74-16,0-2-66 0,0-2-19 0,0-1 8 0,0-10 20 0,0 0 27 0,0 0 33 16,-7-6 36-16,7-3 41 0,-7-1 43 0,2-4 47 0,5-11 51 0,-7 1 66 15,-1-7 75-15</inkml:trace>
  <inkml:trace contextRef="#ctx0" brushRef="#br0" timeOffset="822.24">29867 10390 0 0,'-14'5'25'0,"2"-5"113"0,1 0 60 0,-5 0 40 0,4-5 29 0,5 5 22 0,-6-4 17 0,6-2 16 0,2 6 13 0,-2-4 9 0,7-1 10 0,-7 1-2 0,7 4-5 0,7-6-95 15,-7 0-137-15,7 3-71 0,-2-3-31 0,2 6-15 0,6-9-2 0,1 3 1 0,7 3 4 0,-3-7 5 0,1-1 7 0,7 1 6 0,1 1 5 0,5 0 7 16,1-6 3-16,-1-1 4 0,7 2 3 0,0 1 2 0,7-2 1 0,-2-1-2 16,9 2 2-16,0-1-1 0,-1-1-2 0,1 2-1 0,5 0-5 0,-5 0-1 15,4-2-3-15,1 2 0 0,8 0-1 0,-8 0-2 0,7-2 1 0,-6 1-1 16,6 1 2-16,2 4 2 0,-9-5 1 0,7 0 0 0,1 2 2 0,-2 1 1 15,-6-2 3-15,7 4 1 0,-6 1 2 0,1 0 1 0,-2-1 0 0,-6-1 2 0,-1 1-1 16,1 5 0-16,0 1 0 0,-12-1-3 0,5 1-2 0,-6-2-2 0,-7 6 2 16,1-3 0-16,-6 3-1 0,-3 0-1 0,5 0-2 0,-10 3 0 15,-1-3 1-15,-4 6 0 0,-2-6 2 0,2 4 2 0,-1-4 3 0,-8 5 5 0,2-1 1 0,2 1 7 16,-4 1 2-16,0-2 4 0,-5 7-1 0,8-7 2 0,-8 7 0 0,0-7 1 0,5 5-1 16,-5 1 1-16,0 1-3 0,8-1-3 15,-8-1-7-15,0 0-2 0,0 0-7 0,0 2-6 0,0-1-6 0,0 5-4 0,0-2-4 0,0 2 0 0,0 0-1 0,0 0-4 16,0 0 1-16,0 4-2 0,0 1-1 0,0-1-1 0,-8 2 0 0,8-2-1 15,0 5 0-15,0 0-4 0,0 7-1 0,0-7-1 16,-5 4-4-16,5 2-1 0,0 0-2 0,0 3 0 0,0 2-2 0,0-2 1 0,0 6-1 0,0 1-1 16,0 5 1-16,0-2-1 0,0 0 1 0,0 6 3 0,5 0 0 0,-5 5 3 15,0 0 1-15,0 4 0 0,8 0 1 0,-8 3-1 0,0-3-1 0,6 6-1 0,1-2-1 0,-7 1 2 16,6 6 0-16,2-5-1 0,-3 4 0 0,8 1 1 0,-6-2 1 0,0 3 0 0,5-2-3 16,-4-1 2-16,4 3-2 15,-5-1 2-15,5-2 4 0,-3 6 1 0,2-3 2 0,-4-3-1 0,-2 1 1 0,9 1 1 0,-7 4-2 0,-1-5-3 0,-1 1 0 0,3 1 0 16,0-8 1-16,-3 7 0 0,1-5-1 0,1 3-1 0,-7-3-1 0,6-1-1 0,-6 1-3 15,0 0 0-15,0 0-2 0,0-6 2 0,0 6 2 0,0-6 0 0,0 0-2 0,0 0 0 16,-6-4-2-16,-1 1 1 0,7-3-1 0,-6-3 1 0,1 0 1 16,-3 0 1-1,-5 1 3-15,7-6 0 0,-6-2 2 0,3-2 0 0,-3-1 1 0,1-5 2 0,-10 0 0 0,2 1 4 0,4-7 2 0,-9 6 1 0,3-7 3 0,-6-3-1 32,4 4 4-32,-6-7-1 0,-2 3-2 0,-1-5-1 0,0 0 0 0,-2 1-1 0,-6-5 0 15,3 4-4-15,-2-4-3 0,-9 0 1 0,4 0-1 0,-2-2 1 0,-5 2 3 16,-2-4-1-16,0 4 1 0,0-7 1 0,3 3-1 0,-10-2 0 0,7 0 1 0,3 3-2 15,-2 1 2-15,-1-7 0 0,3 3 3 0,-5 0-2 0,4 3-3 0,7-3-4 16,-9-5-5-16,0 5-3 0,8 2-6 0,-2-7-4 0,3 8-1 0,5-3-4 16,-7-5-5-16,7 5-4 0,-1-4-7 0,1 5-7 0,1-5-5 0,5 1-9 15,-6-2-8-15,7 2-11 0,-3-1-10 0,12-1-13 0,-4-4-11 0,1 5-17 0,7-5-12 16,-1 0-23-16,6 0-22 0,1 0-35 0,8-5-38 0,-3 1-74 0,2-1-91 16,6-5-67-16,0-1-54 0,6 1-11 0,2-4 10 0,-3-6 22 0,8 6 30 0,-5-10 32 15,3-1 36-15,4 1 45 0,4-1 43 0,-7-8 57 0,2 2 57 0,4-8 75 0,3 6 84 16</inkml:trace>
  <inkml:trace contextRef="#ctx0" brushRef="#br0" timeOffset="1469.74">30185 12881 0 0,'0'-3'15'0,"-5"3"115"0,0 0 63 0,-3-6 45 16,2 0 38-16,-1 6 34 0,-1-4 31 0,3-1 30 0,0-1 29 0,5 3 27 0,-9 3 26 0,4-4 19 0,-2-2 16 0,7 0-82 0,-6 6-134 0,6-3-67 0,0 3-35 0,0 0-17 0,-8 0-10 0,8 0-13 0,0 0-12 0,0 0-12 0,0-6-8 0,8 0-11 15,-8 3-7-15,0 3-6 0,6-6-5 0,1 1-6 0,-2 5-6 0,4-4-1 16,-4-2-6-16,8 6-5 0,0-4 0 0,5-1-2 0,-4 1 0 0,6-1 0 0,7-1-3 15,-8 2-1-15,7 4-4 0,8-6-2 0,-11-3 0 0,9 4-3 0,8 1 0 0,-1-2-5 16,-7-3-3-16,16 3 0 0,-9-4-5 0,5 1-1 0,9-2-2 0,0 4-1 16,-1-5-1-16,-1-3 0 0,9 6-1 0,-2-6-1 0,0 6 0 0,8-7-2 15,-8 2-5-15,7 4-1 0,-6-3 0 0,-1 1-1 0,2 3-1 0,-2 0 0 16,-6 0 2-16,6-1 1 0,-5-1 2 0,-9 8 3 0,4-9 2 0,-4 8 0 16,2-1-1-16,-7-1 4 0,-7-2-1 0,7 8 1 0,-7-5 2 0,-6 0 3 0,8 1 1 15,-10-2 1-15,-3 0-1 0,-3 6-1 0,3-4-5 0,-7 4 3 0,-1-5 0 0,-8 5 10 16,9 0 8-16,-9 0 8 0,-5 0 7 15,0 0 4-15,0 0 4 0,0 0-2 0,0 0 1 0,0 0 1 0,0 0 0 0,0 0-2 0,0 0-5 0,0 0-7 16,0 0-7-16,-5 0-13 0,-1 0-14 0,-2 5-10 0,8-5-8 0,-5 0-8 0,-2 4-3 16,1-4-6-16,-2 0-7 0,2 6-3 0,-6-6-5 0,12 0-4 0,-9 6-3 15,4-6-6-15,0 0-4 0,5 4-12 0,0-4-10 0,0 0-14 0,0 0-16 0,0 0-10 16,0 0-10-16,0 0-8 0,0 0-3 0,0 5-8 0,0-5-8 0,0 5-10 16,0-5-10-16,0 4-9 0,0 0-14 0,5-4-5 0,-5 6-5 0,0-1-22 15,0-1-30-15,0-4-44 0,5 5-54 0,-5-5-43 0,0 7-40 0,0-7-2 0,0 3 12 16,0-3 23-16,0 0 27 0,0 0 33 0,0 0 36 0,-5 6 32 0,0-6 37 0,-3 0 46 15,3 0 50-15,-11 0 56 0,5-6 73 0</inkml:trace>
  <inkml:trace contextRef="#ctx0" brushRef="#br0" timeOffset="1960.31">30420 13669 0 0,'-5'9'83'0,"5"0"87"0,0 1 53 0,-8-4 36 0,8-2 27 0,0 1 21 0,-6-5 17 0,6 0 17 0,0 0 14 0,0 0 14 0,0 0 17 0,0 0-12 0,0 0-26 0,0 0-78 0,0 0-105 0,6 0-52 0,-6-5-18 0,8 5-5 0,-8 0 8 0,5-4 10 0,3 4 14 0,-1-6 10 16,-2 6 10-16,2-4 9 0,0-2 6 0,6 6-1 0,-8-5-5 0,9 1-5 0,-2-2-7 0,-3 3-5 0,3-3-6 15,-1 1-9-15,5 1-8 0,2-6-12 0,-4 5-11 0,4-1-10 16,3-3-10-16,-2-1-7 0,1 1-10 0,4 0-5 0,-3-3-9 0,11 3-5 0,-5-1-7 0,-1 1-5 16,6-6-4-16,1 6-2 0,-1-6 0 0,7 0 0 0,-7 6 0 0,7-6 0 15,1 5 0-15,0-5-2 0,-1 6 4 0,1-1-3 0,4-4-1 0,-5 4 1 16,7-1-1-16,-7-2 0 0,6 2 0 0,-5 1 0 0,4 0-1 0,4 1-1 16,-4-2-1-16,-5 2 1 0,1 0-1 0,-2-1 0 0,1 4 1 0,0-3 3 0,-6-1 1 15,0 5 3-15,-1 1 3 0,-7-5 0 0,2 3 3 0,-1-4 4 0,-7 5 0 0,8 0 0 16,-7 1 1-1,-1-6-1-15,2 5-2 0,-8 1 0 0,6-1-3 0,-7-2-2 0,2 4-2 0,-1 3 0 0,0-6-4 0,-2 1-1 0,-3 1-6 0,4 4-4 0,-3-6-4 16,-4 6 0-16,0-5-2 0,3 5 2 16,-3 0-2-16,-5-4 1 0,8 4-3 0,-8 0 0 0,6 0-2 0,-6 0-2 0,0 0 1 0,0 0 1 0,0 0 2 15,0 0-1-15,0 0 3 0,0 0-4 0,0 0-6 0,0 0-6 0,0 0-2 0,0 0-4 16,0 0-7-16,0 0-3 0,0 0-6 0,0 0-11 0,-6 4-19 0,-2-4-21 16,8 0-20-16,-5 0-22 0,-3 0-14 0,3 5-19 15,0-5-13-15,-11 0-22 0,3 0-21 0,8 6-23 0,-9-6-25 0,-4 0-46 0,4 0-52 0,2 0-68 0,-2 0-63 0,1 0-12 16,-8 0 15-16,10 0 22 0,-2-6 29 0,-7 6 33 0,6 0 35 0,1-5 40 15,0 5 40-15,2 0 44 0,-4 0 44 0,3-4 58 0,0 4 63 0</inkml:trace>
  <inkml:trace contextRef="#ctx0" brushRef="#br0" timeOffset="6130.59">29691 12607 56 0,'0'-4'123'0,"-6"-1"37"0,6 0 27 0,0 1 24 0,-5-2 22 0,5 2 21 0,-9-5 19 0,9 4 19 0,0-2 18 0,-7 4 17 0,7-3 16 0,0 1-55 0,0 1-96 0,-5-2-49 0,5 3-20 15,0-3-12-15,0 2-2 0,0-1-3 0,-6 5-5 0,6-6-2 0,0 3-3 0,0-4 0 0,0 7 1 0,0 0 0 0,0-5-1 0,-7 1-3 16,7 4-3-16,0 0-6 0,0 0-9 0,0 0-6 0,0 0-9 0,0 0-6 15,0 0-8-15,0 0-5 0,0 0-5 16,0-5-3-16,0 5-5 0,7 0 0 0,-7 0-4 0,6 0 1 0,-6 5 0 0,5-5 0 0,2 4 1 0,2-4 3 16,-4 5 1-16,1 2 5 0,1-7 1 0,-2 3 1 0,4 3 1 0,-2-1-1 15,-2-1-1-15,7 2-3 0,-5-3-4 0,1 3-1 0,-3-2-3 0,9 1 0 16,-9 1-3-16,2 4-1 16,6-5-4-16,-6 4 1 0,0-5-3 0,6 6-2 0,-5-5 0 0,-3 4-4 0,8 3-3 0,-8-3 0 0,9 1-2 0,-7-1 0 0,-1 0-1 15,7 3 0-15,-5-3 0 0,-3 0 0 0,2 1-2 0,0-5 1 16,-2 4 0-16,3 1-3 0,-1 1-3 0,-7-7-4 15,5 2-10-15,2 3-13 0,-7-5-14 0,7 1-23 0,-7 1-24 0,0-6-27 0,0 4-29 0,5-4-40 0,-5 0-39 0,0 0-50 16,0 0-52-16,0 0-58 0,0 0-58 0,0 0-18 0,0 0 5 0,0 0 21 0,0 0 26 16,0 0 33-16,-5-4 39 0,5 4 40 0,0-6 41 15,0 1 46-15,-7 1 49 0,7-1 50 0,-7-5 63 0</inkml:trace>
  <inkml:trace contextRef="#ctx0" brushRef="#br0" timeOffset="6367.46">29925 12638 0 0,'0'-6'2'0,"0"2"106"0,0-5 66 0,0 3 43 0,0 0 34 0,0-3 32 0,0 4 31 16,0-5 32-1,0 1 29-15,8 0 28 0,-8 2 27 0,0-2 28 0,0 0 27 0,0 3-70 0,0-3-128 0,0 5-60 0,0-1-26 0,0-1-11 0,0 6-4 0,0-3-6 16,0 3-10-16,0 0-6 0,0-7-12 0,0 7-8 0,0 0-8 0,0 0-11 16,0 0-10-16,0 0-7 0,0 0-14 0,0 0-8 0,0 0-12 0,0 0-9 15,0 0-9-15,0 0-6 0,0 0-7 16,0 7-3-16,-8-4-5 0,8 3-4 0,0-1-4 0,-5 5-5 0,5-7-3 0,-7 7-2 16,7 1-6-16,-7-1 1 0,2 4-4 0,-3-4-1 0,8 4-5 0,-8 2-2 0,3-7-1 0,-1 4-4 15,-1 2-5-15,2 0-9 0,-4 0-8 0,4 4-19 0,-2-4-21 16,1 0-32-16,1 0-35 0,-11 0-45 0,11 4-52 0,-2-4-123 0,0 0-155 0,2 0-69 0,-10 0-21 0,10-2 1 31,-2-4 14-31,0 6 25 0,-6-3 30 0,6-9 40 0,-5 7 44 0,7-5 54 16,-11-5 55-16,11 4 65 0,-8-4 72 0</inkml:trace>
  <inkml:trace contextRef="#ctx0" brushRef="#br0" timeOffset="7367.16">29867 13669 22 0,'0'0'44'0,"-5"-6"15"0,5 6 17 15,0-5 17-15,-9 5 20 0,9-4 23 0,-5-2 23 0,5 6 21 0,0-4 20 0,-7 4 3 0,7 0-5 0,-6-5 1 0,6 5 3 0,0 0 4 0,-5-6 2 0,5 6-3 0,0-4-7 0,-8 4-8 0,8 0-10 0,0-5-11 0,-8 5-14 0,8-4-11 16,0 4-8-16,0-6-9 0,0 6-6 0,0 0-4 0,-5-5-2 0,5 5-1 0,0 0 1 16,0 0 0-16,0-4 0 0,0 4-2 0,0 0 1 15,0-5-3-15,0 5-5 0,0 0-3 0,0 0-6 0,0 0-9 0,0 0-9 0,0 0-9 0,0-4-10 0,0 4-8 16,0 0-8-16,0 0-3 0,0 0-6 0,0 0 1 0,0 0-1 0,0 0 1 15,5-6 0-15,3 6 4 0,-8 0 1 0,8 6 4 0,-3-6 1 0,1 0 5 16,1 0 2-16,-2 0 5 0,-5 4 3 0,9-4 0 0,-4 5 0 0,2-5 0 16,4 4-4-16,-3 1-4 0,0-5-3 0,-3 6-7 0,2 3-2 0,0-5-5 0,-2 2-3 15,3-1-4-15,-1 5-3 0,-2-6-3 0,2 7-5 0,0-2-3 0,-2-5-6 16,3 7-1-16,-3-1-5 0,3-1-1 0,-2 0-1 0,1 1-2 0,-1 1-2 0,-6-8-1 16,7 9-1-16,-1-3-3 0,1-5-9 0,-7 5-9 0,6-3-15 0,-6 0-20 15,5-3-17-15,-5 3-20 0,9 0-20 0,-9-2-23 0,0-4-25 0,0 0-23 16,0 5-23-16,0-5-25 0,0 0-21 0,0 0-42 0,0 0-52 0,0 0-60 0,0 0-54 15,0 0-12-15,0 0 13 0,7-5 24 0,-7 5 30 0,0-10 36 0,0 1 35 16,0 3 37-16,0-4 37 0,0 5 39 0,0-4 39 0,0-1 53 0,0 4 63 0</inkml:trace>
  <inkml:trace contextRef="#ctx0" brushRef="#br0" timeOffset="7600.9">30056 13596 0 0,'8'-6'3'0,"-8"0"110"0,0 3 70 0,0-3 48 0,0-4 43 0,-8 10 38 16,8-5 40-16,0 1 36 0,-5-5 35 0,5 9 32 0,0-6 29 0,-7 1 30 15,7 1 29-15,0 4-70 0,0 0-132 0,0 0-66 0,0 0-36 0,0 0-21 16,0 0-13-16,0 0-17 0,0 0-16 0,0 0-15 0,0 0-14 0,0 0-12 15,0 0-8-15,0 0-13 0,0 0-11 0,0 0-11 16,0 0-11-16,0 0-6 0,0 0-7 0,-9 0 0 0,9 0-1 0,0 4-5 0,0 1 3 0,0 1-5 0,0-2 1 16,0 1-5-16,0-1-1 0,0 8-2 0,0-3-2 0,0-6-1 0,0 13-4 15,0-7-3 1,0 2-6-16,0 2-9 0,0 2-24 0,0 0 0 0,0 0 0 0,-5 4 0 0,5-4 0 0,0 4 0 0,-6 1 0 0,6-1 0 0,0 2 0 16,-7-2 0-16,7 5-3 0,-6-3-30 0,-1-3-11 0,7 1-14 0,-6 2-20 15,6-3-28-15,-7 3-29 0,7-2-37 0,-6-1-40 0,6-3-48 0,-8 6-56 16,8-2-118-16,-5-5-143 0,5 2-55 0,-8-3-14 0,8 2 13 0,-5 0 24 0,5-9 34 0,-7 3 40 15,0-3 47-15,2-3 53 0,5-3 56 0,-15 0 57 0,10 0 66 0,-2-3 75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87596-BDDC-3C04-2AB6-3E1BF38017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0F68D67-E4D5-240C-A637-1735692BC7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93860036-393B-CA69-33EB-BE9B0FF7C591}"/>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253FCF9B-5679-72B9-38F0-FE6D0CA92A9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9DBC855-7953-F022-4E40-35CD4E4E7EB4}"/>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776953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FA634-B74A-0DAF-6FB8-94F8C2C23663}"/>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F687CEE-4C46-B9F3-03EF-BFA28F121C8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F1639F2-31AD-E208-5809-FE95DE30FF8F}"/>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91329173-9904-13DC-69F5-DE815795AFD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BC57038-98A1-F342-CC3F-D71432D10600}"/>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1417095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708BE9B-4393-A675-FD34-8340E540D90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6FDD387-405B-45D7-EE03-0DBC80E4F9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1EF904D-A4D4-FC31-22CA-9E1724B4ABBD}"/>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D54A0CC7-039F-DA2C-0E6A-CA1959EACA7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08A6ABC-2BD5-C228-1016-9771DEDAEF77}"/>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2263022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BE81-13F1-5726-CD48-B80C70C8DF8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C5CDE47D-27F7-214D-247F-840C71C0F4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2D41060-5947-5153-BBF1-593C2433EB91}"/>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5C1B1825-4F02-CD12-9C9C-F7A984FE599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BC865B0-355A-1082-FDED-C2FD28FD9C06}"/>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917350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5CB2E-2DCE-D72F-5E7F-EBCAD09DC6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E9AD60C-B6D5-04EE-86AE-39DFC6BA51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1A0CBC9-C9E6-C397-7912-34DD844A749D}"/>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C4B377A4-0CA6-5391-9245-822C52D5B9C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6BD1E77-F74C-6677-B020-4209CDC94571}"/>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3900077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7BBF-DF46-6886-3FB5-ECE532E6543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9C0D945-32B0-22AD-E25C-B5B621F3F8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A280D4B-0258-0C45-3517-C915F6D5D1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EE09F41C-5273-12A7-62CC-101BA9CA9266}"/>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6" name="Footer Placeholder 5">
            <a:extLst>
              <a:ext uri="{FF2B5EF4-FFF2-40B4-BE49-F238E27FC236}">
                <a16:creationId xmlns:a16="http://schemas.microsoft.com/office/drawing/2014/main" id="{9CD0D2BB-4DE3-0C85-3C6F-16C741AADE8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20F838-BD85-803F-FBBD-CF8E4A4E97FD}"/>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38698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C9DA01-CA04-8FDB-5A2B-557AD220F12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5F0115B-52E5-4AF3-79AC-DB7F5AF5DA9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980E28-EA5D-76F4-7B89-8023CB79D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AA70A32-A5FF-223B-9937-9CF37905AA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5E3965-A7FD-9E6D-2C0D-67B9467BA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7712CAA-2CEB-738F-F2E0-EF5E6F2CB2A7}"/>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8" name="Footer Placeholder 7">
            <a:extLst>
              <a:ext uri="{FF2B5EF4-FFF2-40B4-BE49-F238E27FC236}">
                <a16:creationId xmlns:a16="http://schemas.microsoft.com/office/drawing/2014/main" id="{444BC684-6EDA-EF7E-0909-53E0A13A965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0DA7D65-B984-33E1-2C6E-A0B419FFD2EB}"/>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4059557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4C5F2-BBA4-CA7E-98E2-2C3CD8C501D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CB4FCD0-183B-4D40-EE29-30C07F9C5EBE}"/>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4" name="Footer Placeholder 3">
            <a:extLst>
              <a:ext uri="{FF2B5EF4-FFF2-40B4-BE49-F238E27FC236}">
                <a16:creationId xmlns:a16="http://schemas.microsoft.com/office/drawing/2014/main" id="{CA528528-12DD-5BF0-D5D1-3108BAD2854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4E8A442-3231-41C1-2334-3E9A6D12378C}"/>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2153336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FAAAB5-D8D5-198A-D0B9-F26E96CA5531}"/>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3" name="Footer Placeholder 2">
            <a:extLst>
              <a:ext uri="{FF2B5EF4-FFF2-40B4-BE49-F238E27FC236}">
                <a16:creationId xmlns:a16="http://schemas.microsoft.com/office/drawing/2014/main" id="{21164DEE-BBB3-0CE1-C8A6-4F0EC38F8DB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CF445D9-18F6-74A4-3228-28B85C7500B4}"/>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1530527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927D5-46AF-EDC9-3DCC-B9C09F45AF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7B854C1-46C4-6AEC-FF36-6AAA341C51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5248B15-1B8B-5677-68F4-5E66E3873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1DAB67-124E-F812-DEE6-5CB19384298C}"/>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6" name="Footer Placeholder 5">
            <a:extLst>
              <a:ext uri="{FF2B5EF4-FFF2-40B4-BE49-F238E27FC236}">
                <a16:creationId xmlns:a16="http://schemas.microsoft.com/office/drawing/2014/main" id="{CD5F66B0-8654-992E-7803-2EFBC6D2598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5917D51-3A30-6CC4-E4CA-80FDCF4A02DB}"/>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1188321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D23E0-C7BC-2A63-AE31-4AC9BED715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F98396A-4D97-3F53-9F7C-526E78B3F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91437A7-A455-191A-632D-266B044BED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DB58E1-7865-4050-AD66-B627D464DA7E}"/>
              </a:ext>
            </a:extLst>
          </p:cNvPr>
          <p:cNvSpPr>
            <a:spLocks noGrp="1"/>
          </p:cNvSpPr>
          <p:nvPr>
            <p:ph type="dt" sz="half" idx="10"/>
          </p:nvPr>
        </p:nvSpPr>
        <p:spPr/>
        <p:txBody>
          <a:bodyPr/>
          <a:lstStyle/>
          <a:p>
            <a:fld id="{3F217197-6635-44DA-9357-20C560CAC4C8}" type="datetimeFigureOut">
              <a:rPr lang="en-IN" smtClean="0"/>
              <a:t>27-08-2025</a:t>
            </a:fld>
            <a:endParaRPr lang="en-IN"/>
          </a:p>
        </p:txBody>
      </p:sp>
      <p:sp>
        <p:nvSpPr>
          <p:cNvPr id="6" name="Footer Placeholder 5">
            <a:extLst>
              <a:ext uri="{FF2B5EF4-FFF2-40B4-BE49-F238E27FC236}">
                <a16:creationId xmlns:a16="http://schemas.microsoft.com/office/drawing/2014/main" id="{9B549A6C-42BD-022A-893B-D695A1D0E28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F9EA533-D55C-8E59-3206-0C8BBAF3C234}"/>
              </a:ext>
            </a:extLst>
          </p:cNvPr>
          <p:cNvSpPr>
            <a:spLocks noGrp="1"/>
          </p:cNvSpPr>
          <p:nvPr>
            <p:ph type="sldNum" sz="quarter" idx="12"/>
          </p:nvPr>
        </p:nvSpPr>
        <p:spPr/>
        <p:txBody>
          <a:bodyPr/>
          <a:lstStyle/>
          <a:p>
            <a:fld id="{18E6C3F3-8006-4C8D-BCFB-379BE5F99DAE}" type="slidenum">
              <a:rPr lang="en-IN" smtClean="0"/>
              <a:t>‹#›</a:t>
            </a:fld>
            <a:endParaRPr lang="en-IN"/>
          </a:p>
        </p:txBody>
      </p:sp>
    </p:spTree>
    <p:extLst>
      <p:ext uri="{BB962C8B-B14F-4D97-AF65-F5344CB8AC3E}">
        <p14:creationId xmlns:p14="http://schemas.microsoft.com/office/powerpoint/2010/main" val="2255444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210665-59F9-CD11-5153-31713143BD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81721F0-CAF2-8D29-2D43-3A22F59508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FC53266-C522-0023-6129-E53712FD2A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217197-6635-44DA-9357-20C560CAC4C8}" type="datetimeFigureOut">
              <a:rPr lang="en-IN" smtClean="0"/>
              <a:t>27-08-2025</a:t>
            </a:fld>
            <a:endParaRPr lang="en-IN"/>
          </a:p>
        </p:txBody>
      </p:sp>
      <p:sp>
        <p:nvSpPr>
          <p:cNvPr id="5" name="Footer Placeholder 4">
            <a:extLst>
              <a:ext uri="{FF2B5EF4-FFF2-40B4-BE49-F238E27FC236}">
                <a16:creationId xmlns:a16="http://schemas.microsoft.com/office/drawing/2014/main" id="{E41A4284-B2B5-5377-A3AE-22A3541F309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5FB52D2-3044-87B0-0148-B955EFDFB7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E6C3F3-8006-4C8D-BCFB-379BE5F99DAE}" type="slidenum">
              <a:rPr lang="en-IN" smtClean="0"/>
              <a:t>‹#›</a:t>
            </a:fld>
            <a:endParaRPr lang="en-IN"/>
          </a:p>
        </p:txBody>
      </p:sp>
    </p:spTree>
    <p:extLst>
      <p:ext uri="{BB962C8B-B14F-4D97-AF65-F5344CB8AC3E}">
        <p14:creationId xmlns:p14="http://schemas.microsoft.com/office/powerpoint/2010/main" val="4192417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ustomXml" Target="../ink/ink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github.com/Systems-IIITD/CN/tree/master/hw_cs"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customXml" Target="../ink/ink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3CF33-9E9A-BB61-642F-3AB374C413D7}"/>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67FF6C62-3FD3-EF2A-A90E-DF978C25D908}"/>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967197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D5D9F-ACD9-2CA5-A011-4C57FBE73B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AB39AE-02DC-5EAF-5569-835D56FC138B}"/>
              </a:ext>
            </a:extLst>
          </p:cNvPr>
          <p:cNvSpPr>
            <a:spLocks noGrp="1"/>
          </p:cNvSpPr>
          <p:nvPr>
            <p:ph type="title"/>
          </p:nvPr>
        </p:nvSpPr>
        <p:spPr/>
        <p:txBody>
          <a:bodyPr/>
          <a:lstStyle/>
          <a:p>
            <a:r>
              <a:rPr lang="en-IN" dirty="0"/>
              <a:t>TCP server</a:t>
            </a:r>
          </a:p>
        </p:txBody>
      </p:sp>
      <p:sp>
        <p:nvSpPr>
          <p:cNvPr id="3" name="Content Placeholder 2">
            <a:extLst>
              <a:ext uri="{FF2B5EF4-FFF2-40B4-BE49-F238E27FC236}">
                <a16:creationId xmlns:a16="http://schemas.microsoft.com/office/drawing/2014/main" id="{8F78CD2D-1777-DEE9-D37A-03871C199CB1}"/>
              </a:ext>
            </a:extLst>
          </p:cNvPr>
          <p:cNvSpPr>
            <a:spLocks noGrp="1"/>
          </p:cNvSpPr>
          <p:nvPr>
            <p:ph idx="1"/>
          </p:nvPr>
        </p:nvSpPr>
        <p:spPr/>
        <p:txBody>
          <a:bodyPr/>
          <a:lstStyle/>
          <a:p>
            <a:endParaRPr lang="en-IN"/>
          </a:p>
        </p:txBody>
      </p:sp>
      <p:sp>
        <p:nvSpPr>
          <p:cNvPr id="4" name="TextBox 3">
            <a:extLst>
              <a:ext uri="{FF2B5EF4-FFF2-40B4-BE49-F238E27FC236}">
                <a16:creationId xmlns:a16="http://schemas.microsoft.com/office/drawing/2014/main" id="{B11F21D4-B808-C7BB-2AD1-9240F22C6FD9}"/>
              </a:ext>
            </a:extLst>
          </p:cNvPr>
          <p:cNvSpPr txBox="1"/>
          <p:nvPr/>
        </p:nvSpPr>
        <p:spPr>
          <a:xfrm>
            <a:off x="4724400" y="239483"/>
            <a:ext cx="6738257" cy="6463308"/>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dirty="0"/>
              <a:t>  if ((</a:t>
            </a:r>
            <a:r>
              <a:rPr lang="en-IN" dirty="0" err="1"/>
              <a:t>new_s</a:t>
            </a:r>
            <a:r>
              <a:rPr lang="en-IN" dirty="0"/>
              <a:t> = accept(s, (struct </a:t>
            </a:r>
            <a:r>
              <a:rPr lang="en-IN" dirty="0" err="1"/>
              <a:t>sockaddr</a:t>
            </a:r>
            <a:r>
              <a:rPr lang="en-IN" dirty="0"/>
              <a:t> *)&amp;sin, &amp;</a:t>
            </a:r>
            <a:r>
              <a:rPr lang="en-IN" dirty="0" err="1"/>
              <a:t>addr_len</a:t>
            </a:r>
            <a:r>
              <a:rPr lang="en-IN" dirty="0"/>
              <a:t>)) &lt; 0) {</a:t>
            </a:r>
          </a:p>
          <a:p>
            <a:r>
              <a:rPr lang="en-IN" dirty="0"/>
              <a:t>    exit(1);</a:t>
            </a:r>
          </a:p>
          <a:p>
            <a:r>
              <a:rPr lang="en-IN" dirty="0"/>
              <a:t>  }</a:t>
            </a:r>
          </a:p>
          <a:p>
            <a:r>
              <a:rPr lang="en-IN" dirty="0"/>
              <a:t>  // </a:t>
            </a:r>
            <a:r>
              <a:rPr lang="en-IN" dirty="0" err="1"/>
              <a:t>recv</a:t>
            </a:r>
            <a:r>
              <a:rPr lang="en-IN" dirty="0"/>
              <a:t> blocks until some data is available on the socket</a:t>
            </a:r>
          </a:p>
          <a:p>
            <a:r>
              <a:rPr lang="en-IN" dirty="0"/>
              <a:t>  </a:t>
            </a:r>
            <a:r>
              <a:rPr lang="en-IN" dirty="0" err="1"/>
              <a:t>buf_len</a:t>
            </a:r>
            <a:r>
              <a:rPr lang="en-IN" dirty="0"/>
              <a:t> = </a:t>
            </a:r>
            <a:r>
              <a:rPr lang="en-IN" dirty="0" err="1"/>
              <a:t>recv</a:t>
            </a:r>
            <a:r>
              <a:rPr lang="en-IN" dirty="0"/>
              <a:t>(</a:t>
            </a:r>
            <a:r>
              <a:rPr lang="en-IN" dirty="0" err="1"/>
              <a:t>new_s</a:t>
            </a:r>
            <a:r>
              <a:rPr lang="en-IN" dirty="0"/>
              <a:t>, </a:t>
            </a:r>
            <a:r>
              <a:rPr lang="en-IN" dirty="0" err="1"/>
              <a:t>buf</a:t>
            </a:r>
            <a:r>
              <a:rPr lang="en-IN" dirty="0"/>
              <a:t>, </a:t>
            </a:r>
            <a:r>
              <a:rPr lang="en-IN" dirty="0" err="1"/>
              <a:t>sizeof</a:t>
            </a:r>
            <a:r>
              <a:rPr lang="en-IN" dirty="0"/>
              <a:t>(</a:t>
            </a:r>
            <a:r>
              <a:rPr lang="en-IN" dirty="0" err="1"/>
              <a:t>buf</a:t>
            </a:r>
            <a:r>
              <a:rPr lang="en-IN" dirty="0"/>
              <a:t>), 0);</a:t>
            </a:r>
          </a:p>
          <a:p>
            <a:r>
              <a:rPr lang="en-IN" dirty="0"/>
              <a:t>  </a:t>
            </a:r>
            <a:r>
              <a:rPr lang="en-IN" dirty="0" err="1"/>
              <a:t>fputs</a:t>
            </a:r>
            <a:r>
              <a:rPr lang="en-IN" dirty="0"/>
              <a:t>(</a:t>
            </a:r>
            <a:r>
              <a:rPr lang="en-IN" dirty="0" err="1"/>
              <a:t>buf</a:t>
            </a:r>
            <a:r>
              <a:rPr lang="en-IN" dirty="0"/>
              <a:t>, </a:t>
            </a:r>
            <a:r>
              <a:rPr lang="en-IN" dirty="0" err="1"/>
              <a:t>stdout</a:t>
            </a:r>
            <a:r>
              <a:rPr lang="en-IN" dirty="0"/>
              <a:t>);</a:t>
            </a:r>
          </a:p>
          <a:p>
            <a:r>
              <a:rPr lang="en-IN" dirty="0"/>
              <a:t>  close(</a:t>
            </a:r>
            <a:r>
              <a:rPr lang="en-IN" dirty="0" err="1"/>
              <a:t>new_s</a:t>
            </a:r>
            <a:r>
              <a:rPr lang="en-IN" dirty="0"/>
              <a:t>);</a:t>
            </a:r>
          </a:p>
        </p:txBody>
      </p:sp>
    </p:spTree>
    <p:extLst>
      <p:ext uri="{BB962C8B-B14F-4D97-AF65-F5344CB8AC3E}">
        <p14:creationId xmlns:p14="http://schemas.microsoft.com/office/powerpoint/2010/main" val="3101864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A4F1-76FA-D69D-ED25-9417B54818D2}"/>
              </a:ext>
            </a:extLst>
          </p:cNvPr>
          <p:cNvSpPr>
            <a:spLocks noGrp="1"/>
          </p:cNvSpPr>
          <p:nvPr>
            <p:ph type="title"/>
          </p:nvPr>
        </p:nvSpPr>
        <p:spPr/>
        <p:txBody>
          <a:bodyPr/>
          <a:lstStyle/>
          <a:p>
            <a:r>
              <a:rPr lang="en-IN" dirty="0"/>
              <a:t>Asynchronous data transfer</a:t>
            </a:r>
          </a:p>
        </p:txBody>
      </p:sp>
      <p:sp>
        <p:nvSpPr>
          <p:cNvPr id="3" name="Content Placeholder 2">
            <a:extLst>
              <a:ext uri="{FF2B5EF4-FFF2-40B4-BE49-F238E27FC236}">
                <a16:creationId xmlns:a16="http://schemas.microsoft.com/office/drawing/2014/main" id="{DC9AAAA2-EC87-BB97-D002-4B8F5A7DCB19}"/>
              </a:ext>
            </a:extLst>
          </p:cNvPr>
          <p:cNvSpPr>
            <a:spLocks noGrp="1"/>
          </p:cNvSpPr>
          <p:nvPr>
            <p:ph idx="1"/>
          </p:nvPr>
        </p:nvSpPr>
        <p:spPr/>
        <p:txBody>
          <a:bodyPr/>
          <a:lstStyle/>
          <a:p>
            <a:r>
              <a:rPr lang="en-IN" dirty="0"/>
              <a:t>How can we make the data transfer asynchronous?</a:t>
            </a:r>
          </a:p>
          <a:p>
            <a:pPr lvl="1"/>
            <a:r>
              <a:rPr lang="en-IN" dirty="0"/>
              <a:t>i.e., client and server can send at any point and receive as soon as the data is available</a:t>
            </a:r>
          </a:p>
        </p:txBody>
      </p:sp>
    </p:spTree>
    <p:extLst>
      <p:ext uri="{BB962C8B-B14F-4D97-AF65-F5344CB8AC3E}">
        <p14:creationId xmlns:p14="http://schemas.microsoft.com/office/powerpoint/2010/main" val="54333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8C3D3-7BD4-B421-A467-4466A2433E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AAC747-5C0C-5959-6190-73B7ECB8D730}"/>
              </a:ext>
            </a:extLst>
          </p:cNvPr>
          <p:cNvSpPr>
            <a:spLocks noGrp="1"/>
          </p:cNvSpPr>
          <p:nvPr>
            <p:ph type="title"/>
          </p:nvPr>
        </p:nvSpPr>
        <p:spPr/>
        <p:txBody>
          <a:bodyPr/>
          <a:lstStyle/>
          <a:p>
            <a:r>
              <a:rPr lang="en-IN" dirty="0"/>
              <a:t>Asynchronous data transfer</a:t>
            </a:r>
          </a:p>
        </p:txBody>
      </p:sp>
      <p:sp>
        <p:nvSpPr>
          <p:cNvPr id="3" name="Content Placeholder 2">
            <a:extLst>
              <a:ext uri="{FF2B5EF4-FFF2-40B4-BE49-F238E27FC236}">
                <a16:creationId xmlns:a16="http://schemas.microsoft.com/office/drawing/2014/main" id="{F54E55EF-31A6-097B-1399-AA454D709D47}"/>
              </a:ext>
            </a:extLst>
          </p:cNvPr>
          <p:cNvSpPr>
            <a:spLocks noGrp="1"/>
          </p:cNvSpPr>
          <p:nvPr>
            <p:ph idx="1"/>
          </p:nvPr>
        </p:nvSpPr>
        <p:spPr/>
        <p:txBody>
          <a:bodyPr/>
          <a:lstStyle/>
          <a:p>
            <a:r>
              <a:rPr lang="en-IN" dirty="0"/>
              <a:t>How can we make the data transfer asynchronous?</a:t>
            </a:r>
          </a:p>
          <a:p>
            <a:pPr lvl="1"/>
            <a:r>
              <a:rPr lang="en-IN" dirty="0"/>
              <a:t>i.e., client and server can send at any point and receive as soon as the data is available</a:t>
            </a:r>
          </a:p>
          <a:p>
            <a:pPr lvl="2"/>
            <a:r>
              <a:rPr lang="en-IN" dirty="0"/>
              <a:t>Non blocking </a:t>
            </a:r>
            <a:r>
              <a:rPr lang="en-IN" dirty="0" err="1">
                <a:solidFill>
                  <a:schemeClr val="accent1"/>
                </a:solidFill>
              </a:rPr>
              <a:t>recv</a:t>
            </a:r>
            <a:endParaRPr lang="en-IN" dirty="0">
              <a:solidFill>
                <a:schemeClr val="accent1"/>
              </a:solidFill>
            </a:endParaRPr>
          </a:p>
          <a:p>
            <a:pPr lvl="3"/>
            <a:r>
              <a:rPr lang="en-IN" dirty="0" err="1">
                <a:solidFill>
                  <a:schemeClr val="accent1"/>
                </a:solidFill>
              </a:rPr>
              <a:t>ssize_t</a:t>
            </a:r>
            <a:r>
              <a:rPr lang="en-IN" dirty="0">
                <a:solidFill>
                  <a:schemeClr val="accent1"/>
                </a:solidFill>
              </a:rPr>
              <a:t> </a:t>
            </a:r>
            <a:r>
              <a:rPr lang="en-IN" dirty="0" err="1">
                <a:solidFill>
                  <a:schemeClr val="accent1"/>
                </a:solidFill>
              </a:rPr>
              <a:t>recv</a:t>
            </a:r>
            <a:r>
              <a:rPr lang="en-IN" dirty="0">
                <a:solidFill>
                  <a:schemeClr val="accent1"/>
                </a:solidFill>
              </a:rPr>
              <a:t>(int </a:t>
            </a:r>
            <a:r>
              <a:rPr lang="en-IN" dirty="0" err="1">
                <a:solidFill>
                  <a:schemeClr val="accent1"/>
                </a:solidFill>
              </a:rPr>
              <a:t>sockfd</a:t>
            </a:r>
            <a:r>
              <a:rPr lang="en-IN" dirty="0">
                <a:solidFill>
                  <a:schemeClr val="accent1"/>
                </a:solidFill>
              </a:rPr>
              <a:t>, void *</a:t>
            </a:r>
            <a:r>
              <a:rPr lang="en-IN" dirty="0" err="1">
                <a:solidFill>
                  <a:schemeClr val="accent1"/>
                </a:solidFill>
              </a:rPr>
              <a:t>buf</a:t>
            </a:r>
            <a:r>
              <a:rPr lang="en-IN" dirty="0">
                <a:solidFill>
                  <a:schemeClr val="accent1"/>
                </a:solidFill>
              </a:rPr>
              <a:t>, </a:t>
            </a:r>
            <a:r>
              <a:rPr lang="en-IN" dirty="0" err="1">
                <a:solidFill>
                  <a:schemeClr val="accent1"/>
                </a:solidFill>
              </a:rPr>
              <a:t>size_t</a:t>
            </a:r>
            <a:r>
              <a:rPr lang="en-IN" dirty="0">
                <a:solidFill>
                  <a:schemeClr val="accent1"/>
                </a:solidFill>
              </a:rPr>
              <a:t> </a:t>
            </a:r>
            <a:r>
              <a:rPr lang="en-IN" dirty="0" err="1">
                <a:solidFill>
                  <a:schemeClr val="accent1"/>
                </a:solidFill>
              </a:rPr>
              <a:t>len</a:t>
            </a:r>
            <a:r>
              <a:rPr lang="en-IN" dirty="0">
                <a:solidFill>
                  <a:schemeClr val="accent1"/>
                </a:solidFill>
              </a:rPr>
              <a:t>, int flags);</a:t>
            </a:r>
          </a:p>
          <a:p>
            <a:pPr lvl="2"/>
            <a:r>
              <a:rPr lang="en-IN" dirty="0"/>
              <a:t>Non blocking </a:t>
            </a:r>
            <a:r>
              <a:rPr lang="en-IN" dirty="0">
                <a:solidFill>
                  <a:schemeClr val="accent1"/>
                </a:solidFill>
              </a:rPr>
              <a:t>read</a:t>
            </a:r>
          </a:p>
          <a:p>
            <a:pPr lvl="3"/>
            <a:r>
              <a:rPr lang="en-US" dirty="0" err="1">
                <a:solidFill>
                  <a:schemeClr val="accent1"/>
                </a:solidFill>
              </a:rPr>
              <a:t>ssize_t</a:t>
            </a:r>
            <a:r>
              <a:rPr lang="en-US" dirty="0">
                <a:solidFill>
                  <a:schemeClr val="accent1"/>
                </a:solidFill>
              </a:rPr>
              <a:t> read(int </a:t>
            </a:r>
            <a:r>
              <a:rPr lang="en-US" dirty="0" err="1">
                <a:solidFill>
                  <a:schemeClr val="accent1"/>
                </a:solidFill>
              </a:rPr>
              <a:t>fd</a:t>
            </a:r>
            <a:r>
              <a:rPr lang="en-US" dirty="0">
                <a:solidFill>
                  <a:schemeClr val="accent1"/>
                </a:solidFill>
              </a:rPr>
              <a:t>, void *</a:t>
            </a:r>
            <a:r>
              <a:rPr lang="en-US" dirty="0" err="1">
                <a:solidFill>
                  <a:schemeClr val="accent1"/>
                </a:solidFill>
              </a:rPr>
              <a:t>buf</a:t>
            </a:r>
            <a:r>
              <a:rPr lang="en-US" dirty="0">
                <a:solidFill>
                  <a:schemeClr val="accent1"/>
                </a:solidFill>
              </a:rPr>
              <a:t>, </a:t>
            </a:r>
            <a:r>
              <a:rPr lang="en-US" dirty="0" err="1">
                <a:solidFill>
                  <a:schemeClr val="accent1"/>
                </a:solidFill>
              </a:rPr>
              <a:t>size_t</a:t>
            </a:r>
            <a:r>
              <a:rPr lang="en-US" dirty="0">
                <a:solidFill>
                  <a:schemeClr val="accent1"/>
                </a:solidFill>
              </a:rPr>
              <a:t> count);</a:t>
            </a:r>
            <a:endParaRPr lang="en-IN" dirty="0">
              <a:solidFill>
                <a:schemeClr val="accent1"/>
              </a:solidFill>
            </a:endParaRPr>
          </a:p>
          <a:p>
            <a:pPr marL="914400" lvl="2" indent="0">
              <a:buNone/>
            </a:pPr>
            <a:endParaRPr lang="en-IN" dirty="0">
              <a:solidFill>
                <a:schemeClr val="accent1"/>
              </a:solidFill>
            </a:endParaRPr>
          </a:p>
          <a:p>
            <a:r>
              <a:rPr lang="en-IN" dirty="0"/>
              <a:t>Disadvantage</a:t>
            </a:r>
          </a:p>
        </p:txBody>
      </p:sp>
    </p:spTree>
    <p:extLst>
      <p:ext uri="{BB962C8B-B14F-4D97-AF65-F5344CB8AC3E}">
        <p14:creationId xmlns:p14="http://schemas.microsoft.com/office/powerpoint/2010/main" val="237159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9754A-9ABE-F7AD-A6CB-14B5D0AAE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BC9122-3AB3-0196-2664-1138B64979A0}"/>
              </a:ext>
            </a:extLst>
          </p:cNvPr>
          <p:cNvSpPr>
            <a:spLocks noGrp="1"/>
          </p:cNvSpPr>
          <p:nvPr>
            <p:ph type="title"/>
          </p:nvPr>
        </p:nvSpPr>
        <p:spPr/>
        <p:txBody>
          <a:bodyPr/>
          <a:lstStyle/>
          <a:p>
            <a:r>
              <a:rPr lang="en-IN" dirty="0"/>
              <a:t>Asynchronous data transfer</a:t>
            </a:r>
          </a:p>
        </p:txBody>
      </p:sp>
      <p:sp>
        <p:nvSpPr>
          <p:cNvPr id="3" name="Content Placeholder 2">
            <a:extLst>
              <a:ext uri="{FF2B5EF4-FFF2-40B4-BE49-F238E27FC236}">
                <a16:creationId xmlns:a16="http://schemas.microsoft.com/office/drawing/2014/main" id="{DCF4AB6B-E387-DDC3-64D6-1AEA1A8E3A47}"/>
              </a:ext>
            </a:extLst>
          </p:cNvPr>
          <p:cNvSpPr>
            <a:spLocks noGrp="1"/>
          </p:cNvSpPr>
          <p:nvPr>
            <p:ph idx="1"/>
          </p:nvPr>
        </p:nvSpPr>
        <p:spPr/>
        <p:txBody>
          <a:bodyPr/>
          <a:lstStyle/>
          <a:p>
            <a:r>
              <a:rPr lang="en-IN" dirty="0"/>
              <a:t>How can we make the data transfer asynchronous?</a:t>
            </a:r>
          </a:p>
          <a:p>
            <a:pPr lvl="1"/>
            <a:r>
              <a:rPr lang="en-IN" dirty="0"/>
              <a:t>i.e., client and server can send at any point and receive as soon as the data is available</a:t>
            </a:r>
          </a:p>
          <a:p>
            <a:pPr lvl="2"/>
            <a:r>
              <a:rPr lang="en-IN" dirty="0"/>
              <a:t>Non blocking </a:t>
            </a:r>
            <a:r>
              <a:rPr lang="en-IN" dirty="0" err="1">
                <a:solidFill>
                  <a:schemeClr val="accent1"/>
                </a:solidFill>
              </a:rPr>
              <a:t>recv</a:t>
            </a:r>
            <a:endParaRPr lang="en-IN" dirty="0">
              <a:solidFill>
                <a:schemeClr val="accent1"/>
              </a:solidFill>
            </a:endParaRPr>
          </a:p>
          <a:p>
            <a:pPr lvl="3"/>
            <a:r>
              <a:rPr lang="en-IN" dirty="0" err="1">
                <a:solidFill>
                  <a:schemeClr val="accent1"/>
                </a:solidFill>
              </a:rPr>
              <a:t>ssize_t</a:t>
            </a:r>
            <a:r>
              <a:rPr lang="en-IN" dirty="0">
                <a:solidFill>
                  <a:schemeClr val="accent1"/>
                </a:solidFill>
              </a:rPr>
              <a:t> </a:t>
            </a:r>
            <a:r>
              <a:rPr lang="en-IN" dirty="0" err="1">
                <a:solidFill>
                  <a:schemeClr val="accent1"/>
                </a:solidFill>
              </a:rPr>
              <a:t>recv</a:t>
            </a:r>
            <a:r>
              <a:rPr lang="en-IN" dirty="0">
                <a:solidFill>
                  <a:schemeClr val="accent1"/>
                </a:solidFill>
              </a:rPr>
              <a:t>(int </a:t>
            </a:r>
            <a:r>
              <a:rPr lang="en-IN" dirty="0" err="1">
                <a:solidFill>
                  <a:schemeClr val="accent1"/>
                </a:solidFill>
              </a:rPr>
              <a:t>sockfd</a:t>
            </a:r>
            <a:r>
              <a:rPr lang="en-IN" dirty="0">
                <a:solidFill>
                  <a:schemeClr val="accent1"/>
                </a:solidFill>
              </a:rPr>
              <a:t>, void *</a:t>
            </a:r>
            <a:r>
              <a:rPr lang="en-IN" dirty="0" err="1">
                <a:solidFill>
                  <a:schemeClr val="accent1"/>
                </a:solidFill>
              </a:rPr>
              <a:t>buf</a:t>
            </a:r>
            <a:r>
              <a:rPr lang="en-IN" dirty="0">
                <a:solidFill>
                  <a:schemeClr val="accent1"/>
                </a:solidFill>
              </a:rPr>
              <a:t>, </a:t>
            </a:r>
            <a:r>
              <a:rPr lang="en-IN" dirty="0" err="1">
                <a:solidFill>
                  <a:schemeClr val="accent1"/>
                </a:solidFill>
              </a:rPr>
              <a:t>size_t</a:t>
            </a:r>
            <a:r>
              <a:rPr lang="en-IN" dirty="0">
                <a:solidFill>
                  <a:schemeClr val="accent1"/>
                </a:solidFill>
              </a:rPr>
              <a:t> </a:t>
            </a:r>
            <a:r>
              <a:rPr lang="en-IN" dirty="0" err="1">
                <a:solidFill>
                  <a:schemeClr val="accent1"/>
                </a:solidFill>
              </a:rPr>
              <a:t>len</a:t>
            </a:r>
            <a:r>
              <a:rPr lang="en-IN" dirty="0">
                <a:solidFill>
                  <a:schemeClr val="accent1"/>
                </a:solidFill>
              </a:rPr>
              <a:t>, int flags);</a:t>
            </a:r>
          </a:p>
          <a:p>
            <a:pPr lvl="2"/>
            <a:r>
              <a:rPr lang="en-IN" dirty="0"/>
              <a:t>Non blocking </a:t>
            </a:r>
            <a:r>
              <a:rPr lang="en-IN" dirty="0">
                <a:solidFill>
                  <a:schemeClr val="accent1"/>
                </a:solidFill>
              </a:rPr>
              <a:t>read</a:t>
            </a:r>
          </a:p>
          <a:p>
            <a:pPr lvl="3"/>
            <a:r>
              <a:rPr lang="en-US" dirty="0" err="1">
                <a:solidFill>
                  <a:schemeClr val="accent1"/>
                </a:solidFill>
              </a:rPr>
              <a:t>ssize_t</a:t>
            </a:r>
            <a:r>
              <a:rPr lang="en-US" dirty="0">
                <a:solidFill>
                  <a:schemeClr val="accent1"/>
                </a:solidFill>
              </a:rPr>
              <a:t> read(int </a:t>
            </a:r>
            <a:r>
              <a:rPr lang="en-US" dirty="0" err="1">
                <a:solidFill>
                  <a:schemeClr val="accent1"/>
                </a:solidFill>
              </a:rPr>
              <a:t>fd</a:t>
            </a:r>
            <a:r>
              <a:rPr lang="en-US" dirty="0">
                <a:solidFill>
                  <a:schemeClr val="accent1"/>
                </a:solidFill>
              </a:rPr>
              <a:t>, void *</a:t>
            </a:r>
            <a:r>
              <a:rPr lang="en-US" dirty="0" err="1">
                <a:solidFill>
                  <a:schemeClr val="accent1"/>
                </a:solidFill>
              </a:rPr>
              <a:t>buf</a:t>
            </a:r>
            <a:r>
              <a:rPr lang="en-US" dirty="0">
                <a:solidFill>
                  <a:schemeClr val="accent1"/>
                </a:solidFill>
              </a:rPr>
              <a:t>, </a:t>
            </a:r>
            <a:r>
              <a:rPr lang="en-US" dirty="0" err="1">
                <a:solidFill>
                  <a:schemeClr val="accent1"/>
                </a:solidFill>
              </a:rPr>
              <a:t>size_t</a:t>
            </a:r>
            <a:r>
              <a:rPr lang="en-US" dirty="0">
                <a:solidFill>
                  <a:schemeClr val="accent1"/>
                </a:solidFill>
              </a:rPr>
              <a:t> count);</a:t>
            </a:r>
            <a:endParaRPr lang="en-IN" dirty="0">
              <a:solidFill>
                <a:schemeClr val="accent1"/>
              </a:solidFill>
            </a:endParaRPr>
          </a:p>
          <a:p>
            <a:pPr lvl="2"/>
            <a:endParaRPr lang="en-IN" dirty="0">
              <a:solidFill>
                <a:schemeClr val="accent1"/>
              </a:solidFill>
            </a:endParaRPr>
          </a:p>
          <a:p>
            <a:r>
              <a:rPr lang="en-IN" dirty="0"/>
              <a:t>Disadvantage</a:t>
            </a:r>
          </a:p>
          <a:p>
            <a:pPr lvl="1"/>
            <a:r>
              <a:rPr lang="en-IN" dirty="0"/>
              <a:t>Continuous polling: wastage of CPU cycles</a:t>
            </a:r>
          </a:p>
        </p:txBody>
      </p:sp>
    </p:spTree>
    <p:extLst>
      <p:ext uri="{BB962C8B-B14F-4D97-AF65-F5344CB8AC3E}">
        <p14:creationId xmlns:p14="http://schemas.microsoft.com/office/powerpoint/2010/main" val="601731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6F14C3-E747-5881-A53D-A5040C46DC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C81C2-DBF0-821B-97E8-CE9CFE3D64BF}"/>
              </a:ext>
            </a:extLst>
          </p:cNvPr>
          <p:cNvSpPr>
            <a:spLocks noGrp="1"/>
          </p:cNvSpPr>
          <p:nvPr>
            <p:ph type="title"/>
          </p:nvPr>
        </p:nvSpPr>
        <p:spPr/>
        <p:txBody>
          <a:bodyPr/>
          <a:lstStyle/>
          <a:p>
            <a:r>
              <a:rPr lang="en-IN" dirty="0"/>
              <a:t>TCP server</a:t>
            </a:r>
          </a:p>
        </p:txBody>
      </p:sp>
      <p:sp>
        <p:nvSpPr>
          <p:cNvPr id="3" name="Content Placeholder 2">
            <a:extLst>
              <a:ext uri="{FF2B5EF4-FFF2-40B4-BE49-F238E27FC236}">
                <a16:creationId xmlns:a16="http://schemas.microsoft.com/office/drawing/2014/main" id="{31B31DEF-949A-95A4-929E-6EE73E99D9B8}"/>
              </a:ext>
            </a:extLst>
          </p:cNvPr>
          <p:cNvSpPr>
            <a:spLocks noGrp="1"/>
          </p:cNvSpPr>
          <p:nvPr>
            <p:ph idx="1"/>
          </p:nvPr>
        </p:nvSpPr>
        <p:spPr/>
        <p:txBody>
          <a:bodyPr/>
          <a:lstStyle/>
          <a:p>
            <a:r>
              <a:rPr lang="en-IN" dirty="0"/>
              <a:t>non-blocking read, </a:t>
            </a:r>
            <a:r>
              <a:rPr lang="en-IN" dirty="0" err="1"/>
              <a:t>recv</a:t>
            </a:r>
            <a:endParaRPr lang="en-IN" dirty="0"/>
          </a:p>
        </p:txBody>
      </p:sp>
      <p:sp>
        <p:nvSpPr>
          <p:cNvPr id="4" name="TextBox 3">
            <a:extLst>
              <a:ext uri="{FF2B5EF4-FFF2-40B4-BE49-F238E27FC236}">
                <a16:creationId xmlns:a16="http://schemas.microsoft.com/office/drawing/2014/main" id="{2AD6ECA2-3F04-FEB0-B23D-8DEAF81FFD77}"/>
              </a:ext>
            </a:extLst>
          </p:cNvPr>
          <p:cNvSpPr txBox="1"/>
          <p:nvPr/>
        </p:nvSpPr>
        <p:spPr>
          <a:xfrm>
            <a:off x="5159830" y="239483"/>
            <a:ext cx="6738257" cy="5355312"/>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dirty="0"/>
              <a:t>  if ((</a:t>
            </a:r>
            <a:r>
              <a:rPr lang="en-IN" dirty="0" err="1"/>
              <a:t>new_s</a:t>
            </a:r>
            <a:r>
              <a:rPr lang="en-IN" dirty="0"/>
              <a:t> = accept(s, (struct </a:t>
            </a:r>
            <a:r>
              <a:rPr lang="en-IN" dirty="0" err="1"/>
              <a:t>sockaddr</a:t>
            </a:r>
            <a:r>
              <a:rPr lang="en-IN" dirty="0"/>
              <a:t> *)&amp;sin, &amp;</a:t>
            </a:r>
            <a:r>
              <a:rPr lang="en-IN" dirty="0" err="1"/>
              <a:t>addr_len</a:t>
            </a:r>
            <a:r>
              <a:rPr lang="en-IN" dirty="0"/>
              <a:t>)) &lt; 0) {</a:t>
            </a:r>
          </a:p>
          <a:p>
            <a:r>
              <a:rPr lang="en-IN" dirty="0"/>
              <a:t>    exit(1);</a:t>
            </a:r>
          </a:p>
          <a:p>
            <a:r>
              <a:rPr lang="en-IN" dirty="0"/>
              <a:t>  }</a:t>
            </a:r>
          </a:p>
        </p:txBody>
      </p:sp>
      <p:sp>
        <p:nvSpPr>
          <p:cNvPr id="6" name="TextBox 5">
            <a:extLst>
              <a:ext uri="{FF2B5EF4-FFF2-40B4-BE49-F238E27FC236}">
                <a16:creationId xmlns:a16="http://schemas.microsoft.com/office/drawing/2014/main" id="{22661E9B-ACAB-204A-7302-23C65E0BA634}"/>
              </a:ext>
            </a:extLst>
          </p:cNvPr>
          <p:cNvSpPr txBox="1"/>
          <p:nvPr/>
        </p:nvSpPr>
        <p:spPr>
          <a:xfrm>
            <a:off x="348348" y="3156854"/>
            <a:ext cx="6738257" cy="3139321"/>
          </a:xfrm>
          <a:prstGeom prst="rect">
            <a:avLst/>
          </a:prstGeom>
          <a:noFill/>
        </p:spPr>
        <p:txBody>
          <a:bodyPr wrap="square" rtlCol="0">
            <a:spAutoFit/>
          </a:bodyPr>
          <a:lstStyle/>
          <a:p>
            <a:r>
              <a:rPr lang="en-IN" dirty="0"/>
              <a:t>// if data is available on stdin, send it to the client</a:t>
            </a:r>
          </a:p>
          <a:p>
            <a:r>
              <a:rPr lang="en-IN" dirty="0"/>
              <a:t>// if data is available on </a:t>
            </a:r>
            <a:r>
              <a:rPr lang="en-IN" dirty="0" err="1"/>
              <a:t>recv</a:t>
            </a:r>
            <a:r>
              <a:rPr lang="en-IN" dirty="0"/>
              <a:t>, print it on </a:t>
            </a:r>
            <a:r>
              <a:rPr lang="en-IN" dirty="0" err="1"/>
              <a:t>stdout</a:t>
            </a:r>
            <a:endParaRPr lang="en-IN" dirty="0"/>
          </a:p>
          <a:p>
            <a:endParaRPr lang="en-IN" dirty="0"/>
          </a:p>
          <a:p>
            <a:r>
              <a:rPr lang="en-IN" dirty="0"/>
              <a:t>while (1) {</a:t>
            </a:r>
          </a:p>
          <a:p>
            <a:r>
              <a:rPr lang="en-IN" dirty="0"/>
              <a:t>    int </a:t>
            </a:r>
            <a:r>
              <a:rPr lang="en-IN" dirty="0" err="1"/>
              <a:t>len</a:t>
            </a:r>
            <a:r>
              <a:rPr lang="en-IN" dirty="0"/>
              <a:t> = </a:t>
            </a:r>
            <a:r>
              <a:rPr lang="en-IN" dirty="0" err="1"/>
              <a:t>recv</a:t>
            </a:r>
            <a:r>
              <a:rPr lang="en-IN" dirty="0"/>
              <a:t>(</a:t>
            </a:r>
            <a:r>
              <a:rPr lang="en-IN" dirty="0" err="1"/>
              <a:t>new_s</a:t>
            </a:r>
            <a:r>
              <a:rPr lang="en-IN" dirty="0"/>
              <a:t>, </a:t>
            </a:r>
            <a:r>
              <a:rPr lang="en-IN" dirty="0" err="1"/>
              <a:t>buf</a:t>
            </a:r>
            <a:r>
              <a:rPr lang="en-IN" dirty="0"/>
              <a:t>, </a:t>
            </a:r>
            <a:r>
              <a:rPr lang="en-IN" dirty="0" err="1"/>
              <a:t>sizeof</a:t>
            </a:r>
            <a:r>
              <a:rPr lang="en-IN" dirty="0"/>
              <a:t>(</a:t>
            </a:r>
            <a:r>
              <a:rPr lang="en-IN" dirty="0" err="1"/>
              <a:t>buf</a:t>
            </a:r>
            <a:r>
              <a:rPr lang="en-IN" dirty="0"/>
              <a:t>), 0);</a:t>
            </a:r>
          </a:p>
          <a:p>
            <a:r>
              <a:rPr lang="en-IN" dirty="0"/>
              <a:t>    if (</a:t>
            </a:r>
            <a:r>
              <a:rPr lang="en-IN" dirty="0" err="1"/>
              <a:t>len</a:t>
            </a:r>
            <a:r>
              <a:rPr lang="en-IN" dirty="0"/>
              <a:t> &gt; 0)</a:t>
            </a:r>
          </a:p>
          <a:p>
            <a:r>
              <a:rPr lang="en-IN" dirty="0"/>
              <a:t>       </a:t>
            </a:r>
            <a:r>
              <a:rPr lang="en-IN" dirty="0" err="1"/>
              <a:t>printf</a:t>
            </a:r>
            <a:r>
              <a:rPr lang="en-IN" dirty="0"/>
              <a:t>(“%s”, </a:t>
            </a:r>
            <a:r>
              <a:rPr lang="en-IN" dirty="0" err="1"/>
              <a:t>buf</a:t>
            </a:r>
            <a:r>
              <a:rPr lang="en-IN" dirty="0"/>
              <a:t>);</a:t>
            </a:r>
          </a:p>
          <a:p>
            <a:r>
              <a:rPr lang="en-IN" dirty="0"/>
              <a:t>     int </a:t>
            </a:r>
            <a:r>
              <a:rPr lang="en-IN" dirty="0" err="1"/>
              <a:t>len</a:t>
            </a:r>
            <a:r>
              <a:rPr lang="en-IN" dirty="0"/>
              <a:t> = read(0, </a:t>
            </a:r>
            <a:r>
              <a:rPr lang="en-IN" dirty="0" err="1"/>
              <a:t>buf</a:t>
            </a:r>
            <a:r>
              <a:rPr lang="en-IN" dirty="0"/>
              <a:t>, </a:t>
            </a:r>
            <a:r>
              <a:rPr lang="en-IN" dirty="0" err="1"/>
              <a:t>sizeof</a:t>
            </a:r>
            <a:r>
              <a:rPr lang="en-IN" dirty="0"/>
              <a:t>(</a:t>
            </a:r>
            <a:r>
              <a:rPr lang="en-IN" dirty="0" err="1"/>
              <a:t>buf</a:t>
            </a:r>
            <a:r>
              <a:rPr lang="en-IN" dirty="0"/>
              <a:t>));</a:t>
            </a:r>
          </a:p>
          <a:p>
            <a:r>
              <a:rPr lang="en-IN" dirty="0"/>
              <a:t>     if (</a:t>
            </a:r>
            <a:r>
              <a:rPr lang="en-IN" dirty="0" err="1"/>
              <a:t>len</a:t>
            </a:r>
            <a:r>
              <a:rPr lang="en-IN" dirty="0"/>
              <a:t> &gt; 0)</a:t>
            </a:r>
          </a:p>
          <a:p>
            <a:r>
              <a:rPr lang="en-IN" dirty="0"/>
              <a:t>        send(</a:t>
            </a:r>
            <a:r>
              <a:rPr lang="en-IN" dirty="0" err="1"/>
              <a:t>new_s</a:t>
            </a:r>
            <a:r>
              <a:rPr lang="en-IN" dirty="0"/>
              <a:t>, </a:t>
            </a:r>
            <a:r>
              <a:rPr lang="en-IN" dirty="0" err="1"/>
              <a:t>buf</a:t>
            </a:r>
            <a:r>
              <a:rPr lang="en-IN" dirty="0"/>
              <a:t>, </a:t>
            </a:r>
            <a:r>
              <a:rPr lang="en-IN" dirty="0" err="1"/>
              <a:t>len</a:t>
            </a:r>
            <a:r>
              <a:rPr lang="en-IN" dirty="0"/>
              <a:t>, 0);</a:t>
            </a:r>
          </a:p>
          <a:p>
            <a:r>
              <a:rPr lang="en-IN" dirty="0"/>
              <a:t>}</a:t>
            </a:r>
          </a:p>
        </p:txBody>
      </p:sp>
    </p:spTree>
    <p:extLst>
      <p:ext uri="{BB962C8B-B14F-4D97-AF65-F5344CB8AC3E}">
        <p14:creationId xmlns:p14="http://schemas.microsoft.com/office/powerpoint/2010/main" val="1482338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6E6F5-05FA-EAA6-C71A-555C75DA46D3}"/>
              </a:ext>
            </a:extLst>
          </p:cNvPr>
          <p:cNvSpPr>
            <a:spLocks noGrp="1"/>
          </p:cNvSpPr>
          <p:nvPr>
            <p:ph type="title"/>
          </p:nvPr>
        </p:nvSpPr>
        <p:spPr/>
        <p:txBody>
          <a:bodyPr/>
          <a:lstStyle/>
          <a:p>
            <a:r>
              <a:rPr lang="en-IN" dirty="0"/>
              <a:t>select system call</a:t>
            </a:r>
          </a:p>
        </p:txBody>
      </p:sp>
      <p:sp>
        <p:nvSpPr>
          <p:cNvPr id="3" name="Content Placeholder 2">
            <a:extLst>
              <a:ext uri="{FF2B5EF4-FFF2-40B4-BE49-F238E27FC236}">
                <a16:creationId xmlns:a16="http://schemas.microsoft.com/office/drawing/2014/main" id="{463C87C7-924D-98C1-8C0D-71B36688E8CD}"/>
              </a:ext>
            </a:extLst>
          </p:cNvPr>
          <p:cNvSpPr>
            <a:spLocks noGrp="1"/>
          </p:cNvSpPr>
          <p:nvPr>
            <p:ph idx="1"/>
          </p:nvPr>
        </p:nvSpPr>
        <p:spPr/>
        <p:txBody>
          <a:bodyPr>
            <a:normAutofit fontScale="70000" lnSpcReduction="20000"/>
          </a:bodyPr>
          <a:lstStyle/>
          <a:p>
            <a:pPr marL="0" indent="0">
              <a:buNone/>
            </a:pPr>
            <a:r>
              <a:rPr lang="en-US" b="1" dirty="0"/>
              <a:t>int select(int </a:t>
            </a:r>
            <a:r>
              <a:rPr lang="en-US" i="1" dirty="0" err="1"/>
              <a:t>nfds</a:t>
            </a:r>
            <a:r>
              <a:rPr lang="en-US" b="1" dirty="0"/>
              <a:t>, </a:t>
            </a:r>
            <a:r>
              <a:rPr lang="en-US" b="1" dirty="0" err="1"/>
              <a:t>fd_set</a:t>
            </a:r>
            <a:r>
              <a:rPr lang="en-US" b="1" dirty="0"/>
              <a:t> *</a:t>
            </a:r>
            <a:r>
              <a:rPr lang="en-US" i="1" dirty="0" err="1"/>
              <a:t>readfds</a:t>
            </a:r>
            <a:r>
              <a:rPr lang="en-US" b="1" dirty="0"/>
              <a:t>, </a:t>
            </a:r>
            <a:r>
              <a:rPr lang="en-US" b="1" dirty="0" err="1"/>
              <a:t>fd_set</a:t>
            </a:r>
            <a:r>
              <a:rPr lang="en-US" b="1" dirty="0"/>
              <a:t> *</a:t>
            </a:r>
            <a:r>
              <a:rPr lang="en-US" i="1" dirty="0" err="1"/>
              <a:t>writefds</a:t>
            </a:r>
            <a:r>
              <a:rPr lang="en-US" b="1" dirty="0"/>
              <a:t>,</a:t>
            </a:r>
            <a:r>
              <a:rPr lang="en-US" dirty="0"/>
              <a:t> </a:t>
            </a:r>
            <a:r>
              <a:rPr lang="en-US" b="1" dirty="0" err="1"/>
              <a:t>fd_set</a:t>
            </a:r>
            <a:r>
              <a:rPr lang="en-US" b="1" dirty="0"/>
              <a:t> *</a:t>
            </a:r>
            <a:r>
              <a:rPr lang="en-US" i="1" dirty="0" err="1"/>
              <a:t>exceptfds</a:t>
            </a:r>
            <a:r>
              <a:rPr lang="en-US" b="1" dirty="0"/>
              <a:t>,</a:t>
            </a:r>
            <a:r>
              <a:rPr lang="en-US" dirty="0"/>
              <a:t> </a:t>
            </a:r>
            <a:r>
              <a:rPr lang="en-US" b="1" dirty="0"/>
              <a:t>struct </a:t>
            </a:r>
            <a:r>
              <a:rPr lang="en-US" b="1" dirty="0" err="1"/>
              <a:t>timeval</a:t>
            </a:r>
            <a:r>
              <a:rPr lang="en-US" b="1" dirty="0"/>
              <a:t> * </a:t>
            </a:r>
            <a:r>
              <a:rPr lang="en-US" i="1" dirty="0"/>
              <a:t>timeout</a:t>
            </a:r>
            <a:r>
              <a:rPr lang="en-US" b="1" dirty="0"/>
              <a:t>);</a:t>
            </a:r>
            <a:endParaRPr lang="en-US" dirty="0"/>
          </a:p>
          <a:p>
            <a:endParaRPr lang="en-US" dirty="0"/>
          </a:p>
          <a:p>
            <a:r>
              <a:rPr lang="en-US" b="1" dirty="0" err="1"/>
              <a:t>readfds</a:t>
            </a:r>
            <a:r>
              <a:rPr lang="en-US" dirty="0"/>
              <a:t> The file descriptors in this set are monitored to see if a read operation (such as </a:t>
            </a:r>
            <a:r>
              <a:rPr lang="en-US" dirty="0" err="1"/>
              <a:t>recv</a:t>
            </a:r>
            <a:r>
              <a:rPr lang="en-US" dirty="0"/>
              <a:t>) can be performed without blocking. After select returns, </a:t>
            </a:r>
            <a:r>
              <a:rPr lang="en-US" dirty="0" err="1"/>
              <a:t>readfds</a:t>
            </a:r>
            <a:r>
              <a:rPr lang="en-US" dirty="0"/>
              <a:t> contains only those descriptors that are ready for reading.</a:t>
            </a:r>
          </a:p>
          <a:p>
            <a:r>
              <a:rPr lang="en-US" b="1" dirty="0" err="1"/>
              <a:t>writefds</a:t>
            </a:r>
            <a:r>
              <a:rPr lang="en-US" dirty="0"/>
              <a:t> The file descriptors in this set are monitored to see if a write operation (such as send) can be performed without blocking. After select returns, </a:t>
            </a:r>
            <a:r>
              <a:rPr lang="en-US" dirty="0" err="1"/>
              <a:t>writefds</a:t>
            </a:r>
            <a:r>
              <a:rPr lang="en-US" dirty="0"/>
              <a:t> contains only those descriptors that are ready for writing.</a:t>
            </a:r>
          </a:p>
          <a:p>
            <a:r>
              <a:rPr lang="en-US" b="1" dirty="0" err="1"/>
              <a:t>exceptfds</a:t>
            </a:r>
            <a:r>
              <a:rPr lang="en-US" dirty="0"/>
              <a:t> The file descriptors in this set are monitored for exceptional conditions, such as the arrival of out-of-band data on a socket. After select returns, </a:t>
            </a:r>
            <a:r>
              <a:rPr lang="en-US" dirty="0" err="1"/>
              <a:t>exceptfds</a:t>
            </a:r>
            <a:r>
              <a:rPr lang="en-US" dirty="0"/>
              <a:t> contains only those descriptors for which an exceptional condition has occurred.</a:t>
            </a:r>
          </a:p>
          <a:p>
            <a:r>
              <a:rPr lang="en-US" b="1" dirty="0" err="1"/>
              <a:t>nfds</a:t>
            </a:r>
            <a:r>
              <a:rPr lang="en-US" dirty="0"/>
              <a:t> This argument should be set to one greater than the highest-numbered file descriptor in any of the three sets. select checks all file descriptors in the sets with numbers less than </a:t>
            </a:r>
            <a:r>
              <a:rPr lang="en-US" dirty="0" err="1"/>
              <a:t>nfds</a:t>
            </a:r>
            <a:r>
              <a:rPr lang="en-US" dirty="0"/>
              <a:t>.</a:t>
            </a:r>
          </a:p>
          <a:p>
            <a:r>
              <a:rPr lang="en-US" b="1" dirty="0"/>
              <a:t>timeout</a:t>
            </a:r>
            <a:r>
              <a:rPr lang="en-US" dirty="0"/>
              <a:t> The timeout argument is a </a:t>
            </a:r>
            <a:r>
              <a:rPr lang="en-US" dirty="0" err="1"/>
              <a:t>timeval</a:t>
            </a:r>
            <a:r>
              <a:rPr lang="en-US" dirty="0"/>
              <a:t> structure that specifies the maximum interval that select should block while waiting for a file descriptor to become ready. If timeout is NULL, select blocks indefinitely. If both fields of timeout are zero, select performs a non-blocking poll.</a:t>
            </a:r>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0DC7468F-D158-BD9A-5904-2117C835FEA7}"/>
                  </a:ext>
                </a:extLst>
              </p14:cNvPr>
              <p14:cNvContentPartPr/>
              <p14:nvPr/>
            </p14:nvContentPartPr>
            <p14:xfrm>
              <a:off x="3636360" y="2140560"/>
              <a:ext cx="776520" cy="40680"/>
            </p14:xfrm>
          </p:contentPart>
        </mc:Choice>
        <mc:Fallback xmlns="">
          <p:pic>
            <p:nvPicPr>
              <p:cNvPr id="4" name="Ink 3">
                <a:extLst>
                  <a:ext uri="{FF2B5EF4-FFF2-40B4-BE49-F238E27FC236}">
                    <a16:creationId xmlns:a16="http://schemas.microsoft.com/office/drawing/2014/main" id="{0DC7468F-D158-BD9A-5904-2117C835FEA7}"/>
                  </a:ext>
                </a:extLst>
              </p:cNvPr>
              <p:cNvPicPr/>
              <p:nvPr/>
            </p:nvPicPr>
            <p:blipFill>
              <a:blip r:embed="rId3"/>
              <a:stretch>
                <a:fillRect/>
              </a:stretch>
            </p:blipFill>
            <p:spPr>
              <a:xfrm>
                <a:off x="3627000" y="2131200"/>
                <a:ext cx="795240" cy="59400"/>
              </a:xfrm>
              <a:prstGeom prst="rect">
                <a:avLst/>
              </a:prstGeom>
            </p:spPr>
          </p:pic>
        </mc:Fallback>
      </mc:AlternateContent>
    </p:spTree>
    <p:extLst>
      <p:ext uri="{BB962C8B-B14F-4D97-AF65-F5344CB8AC3E}">
        <p14:creationId xmlns:p14="http://schemas.microsoft.com/office/powerpoint/2010/main" val="850670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31428-AED5-E6CB-F903-93B9CE0B4C0A}"/>
              </a:ext>
            </a:extLst>
          </p:cNvPr>
          <p:cNvSpPr>
            <a:spLocks noGrp="1"/>
          </p:cNvSpPr>
          <p:nvPr>
            <p:ph type="title"/>
          </p:nvPr>
        </p:nvSpPr>
        <p:spPr/>
        <p:txBody>
          <a:bodyPr/>
          <a:lstStyle/>
          <a:p>
            <a:r>
              <a:rPr lang="en-IN" dirty="0"/>
              <a:t>select system call</a:t>
            </a:r>
          </a:p>
        </p:txBody>
      </p:sp>
      <p:sp>
        <p:nvSpPr>
          <p:cNvPr id="3" name="Content Placeholder 2">
            <a:extLst>
              <a:ext uri="{FF2B5EF4-FFF2-40B4-BE49-F238E27FC236}">
                <a16:creationId xmlns:a16="http://schemas.microsoft.com/office/drawing/2014/main" id="{641829E8-7075-0ECD-D309-24E1D7A478BF}"/>
              </a:ext>
            </a:extLst>
          </p:cNvPr>
          <p:cNvSpPr>
            <a:spLocks noGrp="1"/>
          </p:cNvSpPr>
          <p:nvPr>
            <p:ph idx="1"/>
          </p:nvPr>
        </p:nvSpPr>
        <p:spPr/>
        <p:txBody>
          <a:bodyPr/>
          <a:lstStyle/>
          <a:p>
            <a:r>
              <a:rPr lang="en-US" dirty="0"/>
              <a:t>Return value</a:t>
            </a:r>
          </a:p>
          <a:p>
            <a:pPr lvl="1"/>
            <a:r>
              <a:rPr lang="en-US" dirty="0"/>
              <a:t>On success, select returns the number of file descriptors contained in the three returned sets (the total number of ready descriptors). The return value may be zero if the timeout expired before any file descriptors became ready. On error, -1 is returned, and </a:t>
            </a:r>
            <a:r>
              <a:rPr lang="en-US" dirty="0" err="1">
                <a:solidFill>
                  <a:schemeClr val="accent1"/>
                </a:solidFill>
              </a:rPr>
              <a:t>errno</a:t>
            </a:r>
            <a:r>
              <a:rPr lang="en-US" dirty="0"/>
              <a:t> is set to indicate the error.</a:t>
            </a:r>
          </a:p>
          <a:p>
            <a:endParaRPr lang="en-IN" dirty="0"/>
          </a:p>
        </p:txBody>
      </p:sp>
    </p:spTree>
    <p:extLst>
      <p:ext uri="{BB962C8B-B14F-4D97-AF65-F5344CB8AC3E}">
        <p14:creationId xmlns:p14="http://schemas.microsoft.com/office/powerpoint/2010/main" val="927289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809B5-CCC9-804F-606D-C43F88A42A85}"/>
              </a:ext>
            </a:extLst>
          </p:cNvPr>
          <p:cNvSpPr>
            <a:spLocks noGrp="1"/>
          </p:cNvSpPr>
          <p:nvPr>
            <p:ph type="title"/>
          </p:nvPr>
        </p:nvSpPr>
        <p:spPr/>
        <p:txBody>
          <a:bodyPr/>
          <a:lstStyle/>
          <a:p>
            <a:r>
              <a:rPr lang="en-IN" dirty="0"/>
              <a:t>Server</a:t>
            </a:r>
          </a:p>
        </p:txBody>
      </p:sp>
      <p:sp>
        <p:nvSpPr>
          <p:cNvPr id="5" name="Content Placeholder 4">
            <a:extLst>
              <a:ext uri="{FF2B5EF4-FFF2-40B4-BE49-F238E27FC236}">
                <a16:creationId xmlns:a16="http://schemas.microsoft.com/office/drawing/2014/main" id="{6BCA4EC2-1FD9-2E13-C9EE-1904AEB26BC3}"/>
              </a:ext>
            </a:extLst>
          </p:cNvPr>
          <p:cNvSpPr>
            <a:spLocks noGrp="1"/>
          </p:cNvSpPr>
          <p:nvPr>
            <p:ph idx="1"/>
          </p:nvPr>
        </p:nvSpPr>
        <p:spPr/>
        <p:txBody>
          <a:bodyPr/>
          <a:lstStyle/>
          <a:p>
            <a:pPr marL="0" indent="0">
              <a:buNone/>
            </a:pPr>
            <a:endParaRPr lang="en-IN" dirty="0"/>
          </a:p>
          <a:p>
            <a:pPr marL="0" indent="0">
              <a:buNone/>
            </a:pPr>
            <a:endParaRPr lang="en-IN" dirty="0"/>
          </a:p>
          <a:p>
            <a:pPr marL="0" indent="0">
              <a:buNone/>
            </a:pPr>
            <a:endParaRPr lang="en-IN" dirty="0"/>
          </a:p>
        </p:txBody>
      </p:sp>
      <p:sp>
        <p:nvSpPr>
          <p:cNvPr id="3" name="TextBox 2">
            <a:extLst>
              <a:ext uri="{FF2B5EF4-FFF2-40B4-BE49-F238E27FC236}">
                <a16:creationId xmlns:a16="http://schemas.microsoft.com/office/drawing/2014/main" id="{D8D460B1-8AAC-8794-8F7D-79E9C62C0C6B}"/>
              </a:ext>
            </a:extLst>
          </p:cNvPr>
          <p:cNvSpPr txBox="1"/>
          <p:nvPr/>
        </p:nvSpPr>
        <p:spPr>
          <a:xfrm>
            <a:off x="5606143" y="239483"/>
            <a:ext cx="6368144" cy="5632311"/>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r>
              <a:rPr lang="en-IN" dirty="0"/>
              <a:t>  </a:t>
            </a:r>
            <a:r>
              <a:rPr lang="en-IN" dirty="0" err="1"/>
              <a:t>fd_set</a:t>
            </a:r>
            <a:r>
              <a:rPr lang="en-IN" dirty="0"/>
              <a:t> </a:t>
            </a:r>
            <a:r>
              <a:rPr lang="en-IN" dirty="0" err="1"/>
              <a:t>readfs</a:t>
            </a:r>
            <a:r>
              <a:rPr lang="en-IN" dirty="0"/>
              <a:t>;</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dirty="0"/>
              <a:t>  if ((</a:t>
            </a:r>
            <a:r>
              <a:rPr lang="en-IN" dirty="0" err="1"/>
              <a:t>new_s</a:t>
            </a:r>
            <a:r>
              <a:rPr lang="en-IN" dirty="0"/>
              <a:t> = accept(s, (struct </a:t>
            </a:r>
            <a:r>
              <a:rPr lang="en-IN" dirty="0" err="1"/>
              <a:t>sockaddr</a:t>
            </a:r>
            <a:r>
              <a:rPr lang="en-IN" dirty="0"/>
              <a:t> *)&amp;sin, &amp;</a:t>
            </a:r>
            <a:r>
              <a:rPr lang="en-IN" dirty="0" err="1"/>
              <a:t>addr_len</a:t>
            </a:r>
            <a:r>
              <a:rPr lang="en-IN" dirty="0"/>
              <a:t>)) &lt; 0) {</a:t>
            </a:r>
          </a:p>
          <a:p>
            <a:r>
              <a:rPr lang="en-IN" dirty="0"/>
              <a:t>    exit(1);</a:t>
            </a:r>
          </a:p>
          <a:p>
            <a:r>
              <a:rPr lang="en-IN" dirty="0"/>
              <a:t>  }</a:t>
            </a:r>
          </a:p>
        </p:txBody>
      </p:sp>
    </p:spTree>
    <p:extLst>
      <p:ext uri="{BB962C8B-B14F-4D97-AF65-F5344CB8AC3E}">
        <p14:creationId xmlns:p14="http://schemas.microsoft.com/office/powerpoint/2010/main" val="3802655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28E8F-7F3F-209D-06CD-903ACA1D47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1EA489-E2F7-E1C1-0585-1AA8CE42C8C3}"/>
              </a:ext>
            </a:extLst>
          </p:cNvPr>
          <p:cNvSpPr>
            <a:spLocks noGrp="1"/>
          </p:cNvSpPr>
          <p:nvPr>
            <p:ph type="title"/>
          </p:nvPr>
        </p:nvSpPr>
        <p:spPr/>
        <p:txBody>
          <a:bodyPr/>
          <a:lstStyle/>
          <a:p>
            <a:r>
              <a:rPr lang="en-IN" dirty="0"/>
              <a:t>TCP server</a:t>
            </a:r>
          </a:p>
        </p:txBody>
      </p:sp>
      <p:sp>
        <p:nvSpPr>
          <p:cNvPr id="4" name="TextBox 3">
            <a:extLst>
              <a:ext uri="{FF2B5EF4-FFF2-40B4-BE49-F238E27FC236}">
                <a16:creationId xmlns:a16="http://schemas.microsoft.com/office/drawing/2014/main" id="{92C2FD16-2C6E-5EBC-D3ED-C4CDB7496C89}"/>
              </a:ext>
            </a:extLst>
          </p:cNvPr>
          <p:cNvSpPr txBox="1"/>
          <p:nvPr/>
        </p:nvSpPr>
        <p:spPr>
          <a:xfrm>
            <a:off x="5606143" y="239483"/>
            <a:ext cx="6368144" cy="5632311"/>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r>
              <a:rPr lang="en-IN" dirty="0"/>
              <a:t>  </a:t>
            </a:r>
            <a:r>
              <a:rPr lang="en-IN" dirty="0" err="1"/>
              <a:t>fd_set</a:t>
            </a:r>
            <a:r>
              <a:rPr lang="en-IN" dirty="0"/>
              <a:t> </a:t>
            </a:r>
            <a:r>
              <a:rPr lang="en-IN" dirty="0" err="1"/>
              <a:t>readfs</a:t>
            </a:r>
            <a:r>
              <a:rPr lang="en-IN" dirty="0"/>
              <a:t>;</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dirty="0"/>
              <a:t>  if ((</a:t>
            </a:r>
            <a:r>
              <a:rPr lang="en-IN" dirty="0" err="1"/>
              <a:t>new_s</a:t>
            </a:r>
            <a:r>
              <a:rPr lang="en-IN" dirty="0"/>
              <a:t> = accept(s, (struct </a:t>
            </a:r>
            <a:r>
              <a:rPr lang="en-IN" dirty="0" err="1"/>
              <a:t>sockaddr</a:t>
            </a:r>
            <a:r>
              <a:rPr lang="en-IN" dirty="0"/>
              <a:t> *)&amp;sin, &amp;</a:t>
            </a:r>
            <a:r>
              <a:rPr lang="en-IN" dirty="0" err="1"/>
              <a:t>addr_len</a:t>
            </a:r>
            <a:r>
              <a:rPr lang="en-IN" dirty="0"/>
              <a:t>)) &lt; 0) {</a:t>
            </a:r>
          </a:p>
          <a:p>
            <a:r>
              <a:rPr lang="en-IN" dirty="0"/>
              <a:t>    exit(1);</a:t>
            </a:r>
          </a:p>
          <a:p>
            <a:r>
              <a:rPr lang="en-IN" dirty="0"/>
              <a:t>  }</a:t>
            </a:r>
          </a:p>
        </p:txBody>
      </p:sp>
      <p:sp>
        <p:nvSpPr>
          <p:cNvPr id="5" name="TextBox 4">
            <a:extLst>
              <a:ext uri="{FF2B5EF4-FFF2-40B4-BE49-F238E27FC236}">
                <a16:creationId xmlns:a16="http://schemas.microsoft.com/office/drawing/2014/main" id="{AC9B4851-857C-BB09-AB4E-E09C7FF74430}"/>
              </a:ext>
            </a:extLst>
          </p:cNvPr>
          <p:cNvSpPr txBox="1"/>
          <p:nvPr/>
        </p:nvSpPr>
        <p:spPr>
          <a:xfrm>
            <a:off x="217719" y="1338938"/>
            <a:ext cx="6368144" cy="5355312"/>
          </a:xfrm>
          <a:prstGeom prst="rect">
            <a:avLst/>
          </a:prstGeom>
          <a:noFill/>
        </p:spPr>
        <p:txBody>
          <a:bodyPr wrap="square" rtlCol="0">
            <a:spAutoFit/>
          </a:bodyPr>
          <a:lstStyle/>
          <a:p>
            <a:r>
              <a:rPr lang="en-US" dirty="0"/>
              <a:t>while (1) {</a:t>
            </a:r>
          </a:p>
          <a:p>
            <a:r>
              <a:rPr lang="en-US" dirty="0"/>
              <a:t>   </a:t>
            </a:r>
            <a:r>
              <a:rPr lang="en-IN" dirty="0"/>
              <a:t>FD_ZERO(&amp;</a:t>
            </a:r>
            <a:r>
              <a:rPr lang="en-IN" dirty="0" err="1"/>
              <a:t>readfds</a:t>
            </a:r>
            <a:r>
              <a:rPr lang="en-IN" dirty="0"/>
              <a:t>);</a:t>
            </a:r>
          </a:p>
          <a:p>
            <a:r>
              <a:rPr lang="en-IN" dirty="0"/>
              <a:t>   FD_SET(</a:t>
            </a:r>
            <a:r>
              <a:rPr lang="en-IN" dirty="0" err="1"/>
              <a:t>new_s</a:t>
            </a:r>
            <a:r>
              <a:rPr lang="en-IN" dirty="0"/>
              <a:t>, &amp;</a:t>
            </a:r>
            <a:r>
              <a:rPr lang="en-IN" dirty="0" err="1"/>
              <a:t>readfds</a:t>
            </a:r>
            <a:r>
              <a:rPr lang="en-IN" dirty="0"/>
              <a:t>);</a:t>
            </a:r>
          </a:p>
          <a:p>
            <a:r>
              <a:rPr lang="en-IN" dirty="0"/>
              <a:t>   FD_SET(STDIN_FILENO, &amp;</a:t>
            </a:r>
            <a:r>
              <a:rPr lang="en-IN" dirty="0" err="1"/>
              <a:t>readfds</a:t>
            </a:r>
            <a:r>
              <a:rPr lang="en-IN" dirty="0"/>
              <a:t>);</a:t>
            </a:r>
            <a:endParaRPr lang="en-US" dirty="0"/>
          </a:p>
          <a:p>
            <a:r>
              <a:rPr lang="en-US" dirty="0"/>
              <a:t>   </a:t>
            </a:r>
            <a:r>
              <a:rPr lang="en-IN" dirty="0" err="1"/>
              <a:t>tv.tv_sec</a:t>
            </a:r>
            <a:r>
              <a:rPr lang="en-IN" dirty="0"/>
              <a:t> = 30;  </a:t>
            </a:r>
            <a:r>
              <a:rPr lang="en-IN" dirty="0" err="1"/>
              <a:t>tv.tv_usec</a:t>
            </a:r>
            <a:r>
              <a:rPr lang="en-IN" dirty="0"/>
              <a:t> = 0;</a:t>
            </a:r>
          </a:p>
          <a:p>
            <a:r>
              <a:rPr lang="en-IN" dirty="0"/>
              <a:t>   activity = select(</a:t>
            </a:r>
            <a:r>
              <a:rPr lang="en-IN" dirty="0" err="1"/>
              <a:t>max_fd</a:t>
            </a:r>
            <a:r>
              <a:rPr lang="en-IN" dirty="0"/>
              <a:t> , &amp;</a:t>
            </a:r>
            <a:r>
              <a:rPr lang="en-IN" dirty="0" err="1"/>
              <a:t>readfds</a:t>
            </a:r>
            <a:r>
              <a:rPr lang="en-IN" dirty="0"/>
              <a:t>, NULL, NULL, &amp;tv);</a:t>
            </a:r>
            <a:r>
              <a:rPr lang="en-US" dirty="0"/>
              <a:t> </a:t>
            </a:r>
          </a:p>
          <a:p>
            <a:r>
              <a:rPr lang="en-US" dirty="0"/>
              <a:t>   if (activity == 0) {</a:t>
            </a:r>
          </a:p>
          <a:p>
            <a:r>
              <a:rPr lang="en-US" dirty="0"/>
              <a:t>       continue;</a:t>
            </a:r>
          </a:p>
          <a:p>
            <a:r>
              <a:rPr lang="en-US" dirty="0"/>
              <a:t>    }</a:t>
            </a:r>
          </a:p>
          <a:p>
            <a:r>
              <a:rPr lang="en-US" dirty="0"/>
              <a:t>    if (FD_ISSET(</a:t>
            </a:r>
            <a:r>
              <a:rPr lang="en-US" dirty="0" err="1"/>
              <a:t>new_s</a:t>
            </a:r>
            <a:r>
              <a:rPr lang="en-US" dirty="0"/>
              <a:t>, &amp;</a:t>
            </a:r>
            <a:r>
              <a:rPr lang="en-US" dirty="0" err="1"/>
              <a:t>readfds</a:t>
            </a:r>
            <a:r>
              <a:rPr lang="en-US" dirty="0"/>
              <a:t>)) {</a:t>
            </a:r>
          </a:p>
          <a:p>
            <a:r>
              <a:rPr lang="en-US" dirty="0"/>
              <a:t>        int bytes = </a:t>
            </a:r>
            <a:r>
              <a:rPr lang="en-US" dirty="0" err="1"/>
              <a:t>recv</a:t>
            </a:r>
            <a:r>
              <a:rPr lang="en-US" dirty="0"/>
              <a:t>(</a:t>
            </a:r>
            <a:r>
              <a:rPr lang="en-US" dirty="0" err="1"/>
              <a:t>new_s</a:t>
            </a:r>
            <a:r>
              <a:rPr lang="en-US" dirty="0"/>
              <a:t>, </a:t>
            </a:r>
            <a:r>
              <a:rPr lang="en-US" dirty="0" err="1"/>
              <a:t>buf</a:t>
            </a:r>
            <a:r>
              <a:rPr lang="en-US" dirty="0"/>
              <a:t>, </a:t>
            </a:r>
            <a:r>
              <a:rPr lang="en-US" dirty="0" err="1"/>
              <a:t>sizeof</a:t>
            </a:r>
            <a:r>
              <a:rPr lang="en-US" dirty="0"/>
              <a:t>(</a:t>
            </a:r>
            <a:r>
              <a:rPr lang="en-US" dirty="0" err="1"/>
              <a:t>buf</a:t>
            </a:r>
            <a:r>
              <a:rPr lang="en-US" dirty="0"/>
              <a:t>), 0);</a:t>
            </a:r>
          </a:p>
          <a:p>
            <a:r>
              <a:rPr lang="en-US" dirty="0"/>
              <a:t>        …</a:t>
            </a:r>
          </a:p>
          <a:p>
            <a:r>
              <a:rPr lang="en-US" dirty="0">
                <a:effectLst/>
              </a:rPr>
              <a:t>    }</a:t>
            </a:r>
          </a:p>
          <a:p>
            <a:r>
              <a:rPr lang="en-US" dirty="0"/>
              <a:t>    if (FD_ISSET(STDIN_FILENO, &amp;</a:t>
            </a:r>
            <a:r>
              <a:rPr lang="en-US" dirty="0" err="1"/>
              <a:t>readfs</a:t>
            </a:r>
            <a:r>
              <a:rPr lang="en-US" dirty="0"/>
              <a:t>)) {</a:t>
            </a:r>
          </a:p>
          <a:p>
            <a:r>
              <a:rPr lang="en-US" dirty="0"/>
              <a:t>       if (</a:t>
            </a:r>
            <a:r>
              <a:rPr lang="en-US" dirty="0" err="1"/>
              <a:t>fgets</a:t>
            </a:r>
            <a:r>
              <a:rPr lang="en-US" dirty="0"/>
              <a:t>(</a:t>
            </a:r>
            <a:r>
              <a:rPr lang="en-US" dirty="0" err="1"/>
              <a:t>buf</a:t>
            </a:r>
            <a:r>
              <a:rPr lang="en-US" dirty="0"/>
              <a:t>, </a:t>
            </a:r>
            <a:r>
              <a:rPr lang="en-US" dirty="0" err="1"/>
              <a:t>sizeof</a:t>
            </a:r>
            <a:r>
              <a:rPr lang="en-US" dirty="0"/>
              <a:t>(</a:t>
            </a:r>
            <a:r>
              <a:rPr lang="en-US" dirty="0" err="1"/>
              <a:t>buf</a:t>
            </a:r>
            <a:r>
              <a:rPr lang="en-US" dirty="0"/>
              <a:t>), stdin) != NULL) {</a:t>
            </a:r>
          </a:p>
          <a:p>
            <a:r>
              <a:rPr lang="en-US" dirty="0"/>
              <a:t>            send(</a:t>
            </a:r>
            <a:r>
              <a:rPr lang="en-US" dirty="0" err="1"/>
              <a:t>new_s</a:t>
            </a:r>
            <a:r>
              <a:rPr lang="en-US" dirty="0"/>
              <a:t>, </a:t>
            </a:r>
            <a:r>
              <a:rPr lang="en-US" dirty="0" err="1"/>
              <a:t>buf</a:t>
            </a:r>
            <a:r>
              <a:rPr lang="en-US" dirty="0"/>
              <a:t>, </a:t>
            </a:r>
            <a:r>
              <a:rPr lang="en-US" dirty="0" err="1"/>
              <a:t>sizeof</a:t>
            </a:r>
            <a:r>
              <a:rPr lang="en-US" dirty="0"/>
              <a:t>(</a:t>
            </a:r>
            <a:r>
              <a:rPr lang="en-US" dirty="0" err="1"/>
              <a:t>buf</a:t>
            </a:r>
            <a:r>
              <a:rPr lang="en-US" dirty="0"/>
              <a:t>), 0);</a:t>
            </a:r>
          </a:p>
          <a:p>
            <a:r>
              <a:rPr lang="en-US" dirty="0"/>
              <a:t>       }</a:t>
            </a:r>
          </a:p>
          <a:p>
            <a:r>
              <a:rPr lang="en-US" dirty="0">
                <a:effectLst/>
              </a:rPr>
              <a:t>    }</a:t>
            </a:r>
          </a:p>
          <a:p>
            <a:r>
              <a:rPr lang="en-US" dirty="0"/>
              <a:t>}</a:t>
            </a:r>
            <a:endParaRPr lang="en-US" dirty="0">
              <a:effectLst/>
            </a:endParaRPr>
          </a:p>
        </p:txBody>
      </p:sp>
    </p:spTree>
    <p:extLst>
      <p:ext uri="{BB962C8B-B14F-4D97-AF65-F5344CB8AC3E}">
        <p14:creationId xmlns:p14="http://schemas.microsoft.com/office/powerpoint/2010/main" val="2003922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545FA-DCC3-5DED-55D0-271D0A6BD64D}"/>
              </a:ext>
            </a:extLst>
          </p:cNvPr>
          <p:cNvSpPr>
            <a:spLocks noGrp="1"/>
          </p:cNvSpPr>
          <p:nvPr>
            <p:ph type="title"/>
          </p:nvPr>
        </p:nvSpPr>
        <p:spPr/>
        <p:txBody>
          <a:bodyPr/>
          <a:lstStyle/>
          <a:p>
            <a:r>
              <a:rPr lang="en-IN" dirty="0"/>
              <a:t>How can we support multiple clients</a:t>
            </a:r>
          </a:p>
        </p:txBody>
      </p:sp>
      <p:sp>
        <p:nvSpPr>
          <p:cNvPr id="3" name="Content Placeholder 2">
            <a:extLst>
              <a:ext uri="{FF2B5EF4-FFF2-40B4-BE49-F238E27FC236}">
                <a16:creationId xmlns:a16="http://schemas.microsoft.com/office/drawing/2014/main" id="{7A52FC50-824C-70FE-0368-D17B1042ACDE}"/>
              </a:ext>
            </a:extLst>
          </p:cNvPr>
          <p:cNvSpPr>
            <a:spLocks noGrp="1"/>
          </p:cNvSpPr>
          <p:nvPr>
            <p:ph idx="1"/>
          </p:nvPr>
        </p:nvSpPr>
        <p:spPr/>
        <p:txBody>
          <a:bodyPr/>
          <a:lstStyle/>
          <a:p>
            <a:endParaRPr lang="en-IN" dirty="0"/>
          </a:p>
        </p:txBody>
      </p:sp>
    </p:spTree>
    <p:extLst>
      <p:ext uri="{BB962C8B-B14F-4D97-AF65-F5344CB8AC3E}">
        <p14:creationId xmlns:p14="http://schemas.microsoft.com/office/powerpoint/2010/main" val="2375805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BB65A-6847-82CF-E239-1B9C0C5431E1}"/>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8875AB5D-3BBB-6BDF-6E11-042BAE268AD8}"/>
              </a:ext>
            </a:extLst>
          </p:cNvPr>
          <p:cNvSpPr>
            <a:spLocks noGrp="1"/>
          </p:cNvSpPr>
          <p:nvPr>
            <p:ph idx="1"/>
          </p:nvPr>
        </p:nvSpPr>
        <p:spPr/>
        <p:txBody>
          <a:bodyPr/>
          <a:lstStyle/>
          <a:p>
            <a:r>
              <a:rPr lang="en-IN" dirty="0"/>
              <a:t>Socket programming</a:t>
            </a:r>
          </a:p>
          <a:p>
            <a:r>
              <a:rPr lang="en-IN" dirty="0"/>
              <a:t>Device drivers</a:t>
            </a:r>
          </a:p>
          <a:p>
            <a:r>
              <a:rPr lang="en-IN" dirty="0"/>
              <a:t>Network interface card</a:t>
            </a:r>
          </a:p>
        </p:txBody>
      </p:sp>
    </p:spTree>
    <p:extLst>
      <p:ext uri="{BB962C8B-B14F-4D97-AF65-F5344CB8AC3E}">
        <p14:creationId xmlns:p14="http://schemas.microsoft.com/office/powerpoint/2010/main" val="4113623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FF170-FDF0-BCEB-EAF8-34AA7E83FF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F19498-569E-9A40-635A-060EE27C8358}"/>
              </a:ext>
            </a:extLst>
          </p:cNvPr>
          <p:cNvSpPr>
            <a:spLocks noGrp="1"/>
          </p:cNvSpPr>
          <p:nvPr>
            <p:ph type="title"/>
          </p:nvPr>
        </p:nvSpPr>
        <p:spPr/>
        <p:txBody>
          <a:bodyPr/>
          <a:lstStyle/>
          <a:p>
            <a:r>
              <a:rPr lang="en-IN" dirty="0"/>
              <a:t>How can we support multiple clients</a:t>
            </a:r>
          </a:p>
        </p:txBody>
      </p:sp>
      <p:sp>
        <p:nvSpPr>
          <p:cNvPr id="3" name="Content Placeholder 2">
            <a:extLst>
              <a:ext uri="{FF2B5EF4-FFF2-40B4-BE49-F238E27FC236}">
                <a16:creationId xmlns:a16="http://schemas.microsoft.com/office/drawing/2014/main" id="{55485D4A-6F87-4063-3FCC-60258FA4E290}"/>
              </a:ext>
            </a:extLst>
          </p:cNvPr>
          <p:cNvSpPr>
            <a:spLocks noGrp="1"/>
          </p:cNvSpPr>
          <p:nvPr>
            <p:ph idx="1"/>
          </p:nvPr>
        </p:nvSpPr>
        <p:spPr/>
        <p:txBody>
          <a:bodyPr/>
          <a:lstStyle/>
          <a:p>
            <a:r>
              <a:rPr lang="en-IN" dirty="0"/>
              <a:t>Create multiple threads</a:t>
            </a:r>
          </a:p>
          <a:p>
            <a:pPr lvl="1"/>
            <a:r>
              <a:rPr lang="en-IN" dirty="0"/>
              <a:t>wait for a connection using the</a:t>
            </a:r>
            <a:r>
              <a:rPr lang="en-IN" dirty="0">
                <a:solidFill>
                  <a:schemeClr val="accent1"/>
                </a:solidFill>
              </a:rPr>
              <a:t> accept</a:t>
            </a:r>
            <a:r>
              <a:rPr lang="en-IN" dirty="0"/>
              <a:t> system call on each thread</a:t>
            </a:r>
          </a:p>
          <a:p>
            <a:pPr lvl="1"/>
            <a:endParaRPr lang="en-IN" dirty="0"/>
          </a:p>
          <a:p>
            <a:r>
              <a:rPr lang="en-IN" dirty="0"/>
              <a:t>Can we use the select system call</a:t>
            </a:r>
          </a:p>
          <a:p>
            <a:pPr lvl="1"/>
            <a:r>
              <a:rPr lang="en-US" dirty="0"/>
              <a:t>The </a:t>
            </a:r>
            <a:r>
              <a:rPr lang="en-US" dirty="0">
                <a:solidFill>
                  <a:schemeClr val="accent1"/>
                </a:solidFill>
              </a:rPr>
              <a:t>connect</a:t>
            </a:r>
            <a:r>
              <a:rPr lang="en-US" dirty="0"/>
              <a:t> system call in the client sends TCP handshake messages to the server’s listening socket</a:t>
            </a:r>
            <a:endParaRPr lang="en-IN" dirty="0"/>
          </a:p>
        </p:txBody>
      </p:sp>
    </p:spTree>
    <p:extLst>
      <p:ext uri="{BB962C8B-B14F-4D97-AF65-F5344CB8AC3E}">
        <p14:creationId xmlns:p14="http://schemas.microsoft.com/office/powerpoint/2010/main" val="15026725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DC3EF-165C-15D2-0919-923A2483E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778646-0A51-9B76-F692-71301284F2E6}"/>
              </a:ext>
            </a:extLst>
          </p:cNvPr>
          <p:cNvSpPr>
            <a:spLocks noGrp="1"/>
          </p:cNvSpPr>
          <p:nvPr>
            <p:ph type="title"/>
          </p:nvPr>
        </p:nvSpPr>
        <p:spPr/>
        <p:txBody>
          <a:bodyPr/>
          <a:lstStyle/>
          <a:p>
            <a:r>
              <a:rPr lang="en-IN" dirty="0"/>
              <a:t>TCP server</a:t>
            </a:r>
          </a:p>
        </p:txBody>
      </p:sp>
      <p:sp>
        <p:nvSpPr>
          <p:cNvPr id="4" name="TextBox 3">
            <a:extLst>
              <a:ext uri="{FF2B5EF4-FFF2-40B4-BE49-F238E27FC236}">
                <a16:creationId xmlns:a16="http://schemas.microsoft.com/office/drawing/2014/main" id="{79E353DC-5484-3E30-8F2F-EA93631CC5A3}"/>
              </a:ext>
            </a:extLst>
          </p:cNvPr>
          <p:cNvSpPr txBox="1"/>
          <p:nvPr/>
        </p:nvSpPr>
        <p:spPr>
          <a:xfrm>
            <a:off x="5606143" y="239483"/>
            <a:ext cx="6368144" cy="5632311"/>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r>
              <a:rPr lang="en-IN" dirty="0"/>
              <a:t>  </a:t>
            </a:r>
            <a:r>
              <a:rPr lang="en-IN" dirty="0" err="1"/>
              <a:t>fd_set</a:t>
            </a:r>
            <a:r>
              <a:rPr lang="en-IN" dirty="0"/>
              <a:t> </a:t>
            </a:r>
            <a:r>
              <a:rPr lang="en-IN" dirty="0" err="1"/>
              <a:t>readfs</a:t>
            </a:r>
            <a:r>
              <a:rPr lang="en-IN" dirty="0"/>
              <a:t>;</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strike="sngStrike" dirty="0">
                <a:solidFill>
                  <a:srgbClr val="FF0000"/>
                </a:solidFill>
              </a:rPr>
              <a:t>  if ((</a:t>
            </a:r>
            <a:r>
              <a:rPr lang="en-IN" strike="sngStrike" dirty="0" err="1">
                <a:solidFill>
                  <a:srgbClr val="FF0000"/>
                </a:solidFill>
              </a:rPr>
              <a:t>new_s</a:t>
            </a:r>
            <a:r>
              <a:rPr lang="en-IN" strike="sngStrike" dirty="0">
                <a:solidFill>
                  <a:srgbClr val="FF0000"/>
                </a:solidFill>
              </a:rPr>
              <a:t> = accept(s, (struct </a:t>
            </a:r>
            <a:r>
              <a:rPr lang="en-IN" strike="sngStrike" dirty="0" err="1">
                <a:solidFill>
                  <a:srgbClr val="FF0000"/>
                </a:solidFill>
              </a:rPr>
              <a:t>sockaddr</a:t>
            </a:r>
            <a:r>
              <a:rPr lang="en-IN" strike="sngStrike" dirty="0">
                <a:solidFill>
                  <a:srgbClr val="FF0000"/>
                </a:solidFill>
              </a:rPr>
              <a:t> *)&amp;sin, &amp;</a:t>
            </a:r>
            <a:r>
              <a:rPr lang="en-IN" strike="sngStrike" dirty="0" err="1">
                <a:solidFill>
                  <a:srgbClr val="FF0000"/>
                </a:solidFill>
              </a:rPr>
              <a:t>addr_len</a:t>
            </a:r>
            <a:r>
              <a:rPr lang="en-IN" strike="sngStrike" dirty="0">
                <a:solidFill>
                  <a:srgbClr val="FF0000"/>
                </a:solidFill>
              </a:rPr>
              <a:t>)) &lt; 0) {</a:t>
            </a:r>
          </a:p>
          <a:p>
            <a:r>
              <a:rPr lang="en-IN" strike="sngStrike" dirty="0">
                <a:solidFill>
                  <a:srgbClr val="FF0000"/>
                </a:solidFill>
              </a:rPr>
              <a:t>    exit(1);</a:t>
            </a:r>
          </a:p>
          <a:p>
            <a:r>
              <a:rPr lang="en-IN" strike="sngStrike" dirty="0">
                <a:solidFill>
                  <a:srgbClr val="FF0000"/>
                </a:solidFill>
              </a:rPr>
              <a:t>  }</a:t>
            </a:r>
          </a:p>
        </p:txBody>
      </p:sp>
    </p:spTree>
    <p:extLst>
      <p:ext uri="{BB962C8B-B14F-4D97-AF65-F5344CB8AC3E}">
        <p14:creationId xmlns:p14="http://schemas.microsoft.com/office/powerpoint/2010/main" val="4056390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D17EC-A694-0DDF-A67B-E62CE77645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31DA3-3320-5A33-6352-F101A7FF9512}"/>
              </a:ext>
            </a:extLst>
          </p:cNvPr>
          <p:cNvSpPr>
            <a:spLocks noGrp="1"/>
          </p:cNvSpPr>
          <p:nvPr>
            <p:ph type="title"/>
          </p:nvPr>
        </p:nvSpPr>
        <p:spPr/>
        <p:txBody>
          <a:bodyPr/>
          <a:lstStyle/>
          <a:p>
            <a:r>
              <a:rPr lang="en-IN" dirty="0"/>
              <a:t>TCP server</a:t>
            </a:r>
          </a:p>
        </p:txBody>
      </p:sp>
      <p:sp>
        <p:nvSpPr>
          <p:cNvPr id="4" name="TextBox 3">
            <a:extLst>
              <a:ext uri="{FF2B5EF4-FFF2-40B4-BE49-F238E27FC236}">
                <a16:creationId xmlns:a16="http://schemas.microsoft.com/office/drawing/2014/main" id="{25F81A5D-C1BA-3FFF-70C4-F0489C2D6296}"/>
              </a:ext>
            </a:extLst>
          </p:cNvPr>
          <p:cNvSpPr txBox="1"/>
          <p:nvPr/>
        </p:nvSpPr>
        <p:spPr>
          <a:xfrm>
            <a:off x="5606143" y="239483"/>
            <a:ext cx="6368144" cy="5632311"/>
          </a:xfrm>
          <a:prstGeom prst="rect">
            <a:avLst/>
          </a:prstGeom>
          <a:noFill/>
        </p:spPr>
        <p:txBody>
          <a:bodyPr wrap="square" rtlCol="0">
            <a:spAutoFit/>
          </a:bodyPr>
          <a:lstStyle/>
          <a:p>
            <a:r>
              <a:rPr lang="en-IN" dirty="0"/>
              <a:t>  struct </a:t>
            </a:r>
            <a:r>
              <a:rPr lang="en-IN" dirty="0" err="1"/>
              <a:t>sockaddr_in</a:t>
            </a:r>
            <a:r>
              <a:rPr lang="en-IN" dirty="0"/>
              <a:t> sin;</a:t>
            </a:r>
          </a:p>
          <a:p>
            <a:r>
              <a:rPr lang="en-IN" dirty="0"/>
              <a:t>  char </a:t>
            </a:r>
            <a:r>
              <a:rPr lang="en-IN" dirty="0" err="1"/>
              <a:t>buf</a:t>
            </a:r>
            <a:r>
              <a:rPr lang="en-IN" dirty="0"/>
              <a:t>[MAX_LINE];</a:t>
            </a:r>
          </a:p>
          <a:p>
            <a:r>
              <a:rPr lang="en-IN" dirty="0"/>
              <a:t>  </a:t>
            </a:r>
            <a:r>
              <a:rPr lang="en-IN" dirty="0" err="1"/>
              <a:t>fd_set</a:t>
            </a:r>
            <a:r>
              <a:rPr lang="en-IN" dirty="0"/>
              <a:t> </a:t>
            </a:r>
            <a:r>
              <a:rPr lang="en-IN" dirty="0" err="1"/>
              <a:t>readfs</a:t>
            </a:r>
            <a:r>
              <a:rPr lang="en-IN" dirty="0"/>
              <a:t>;</a:t>
            </a:r>
          </a:p>
          <a:p>
            <a:endParaRPr lang="en-IN" dirty="0"/>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sin.sin_addr.s_addr</a:t>
            </a:r>
            <a:r>
              <a:rPr lang="en-IN" dirty="0"/>
              <a:t> = INADDR_ANY;</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((bind(s,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listen(s, MAX_PENDING);</a:t>
            </a:r>
          </a:p>
          <a:p>
            <a:r>
              <a:rPr lang="en-IN" strike="sngStrike" dirty="0">
                <a:solidFill>
                  <a:srgbClr val="FF0000"/>
                </a:solidFill>
              </a:rPr>
              <a:t>  if ((</a:t>
            </a:r>
            <a:r>
              <a:rPr lang="en-IN" strike="sngStrike" dirty="0" err="1">
                <a:solidFill>
                  <a:srgbClr val="FF0000"/>
                </a:solidFill>
              </a:rPr>
              <a:t>new_s</a:t>
            </a:r>
            <a:r>
              <a:rPr lang="en-IN" strike="sngStrike" dirty="0">
                <a:solidFill>
                  <a:srgbClr val="FF0000"/>
                </a:solidFill>
              </a:rPr>
              <a:t> = accept(s, (struct </a:t>
            </a:r>
            <a:r>
              <a:rPr lang="en-IN" strike="sngStrike" dirty="0" err="1">
                <a:solidFill>
                  <a:srgbClr val="FF0000"/>
                </a:solidFill>
              </a:rPr>
              <a:t>sockaddr</a:t>
            </a:r>
            <a:r>
              <a:rPr lang="en-IN" strike="sngStrike" dirty="0">
                <a:solidFill>
                  <a:srgbClr val="FF0000"/>
                </a:solidFill>
              </a:rPr>
              <a:t> *)&amp;sin, &amp;</a:t>
            </a:r>
            <a:r>
              <a:rPr lang="en-IN" strike="sngStrike" dirty="0" err="1">
                <a:solidFill>
                  <a:srgbClr val="FF0000"/>
                </a:solidFill>
              </a:rPr>
              <a:t>addr_len</a:t>
            </a:r>
            <a:r>
              <a:rPr lang="en-IN" strike="sngStrike" dirty="0">
                <a:solidFill>
                  <a:srgbClr val="FF0000"/>
                </a:solidFill>
              </a:rPr>
              <a:t>)) &lt; 0) {</a:t>
            </a:r>
          </a:p>
          <a:p>
            <a:r>
              <a:rPr lang="en-IN" strike="sngStrike" dirty="0">
                <a:solidFill>
                  <a:srgbClr val="FF0000"/>
                </a:solidFill>
              </a:rPr>
              <a:t>    exit(1);</a:t>
            </a:r>
          </a:p>
          <a:p>
            <a:r>
              <a:rPr lang="en-IN" strike="sngStrike" dirty="0">
                <a:solidFill>
                  <a:srgbClr val="FF0000"/>
                </a:solidFill>
              </a:rPr>
              <a:t>  }</a:t>
            </a:r>
          </a:p>
        </p:txBody>
      </p:sp>
      <p:sp>
        <p:nvSpPr>
          <p:cNvPr id="5" name="TextBox 4">
            <a:extLst>
              <a:ext uri="{FF2B5EF4-FFF2-40B4-BE49-F238E27FC236}">
                <a16:creationId xmlns:a16="http://schemas.microsoft.com/office/drawing/2014/main" id="{5BC0E013-0564-7C8F-BA84-7F0E9B442714}"/>
              </a:ext>
            </a:extLst>
          </p:cNvPr>
          <p:cNvSpPr txBox="1"/>
          <p:nvPr/>
        </p:nvSpPr>
        <p:spPr>
          <a:xfrm>
            <a:off x="217713" y="1347478"/>
            <a:ext cx="6368144" cy="5078313"/>
          </a:xfrm>
          <a:prstGeom prst="rect">
            <a:avLst/>
          </a:prstGeom>
          <a:noFill/>
        </p:spPr>
        <p:txBody>
          <a:bodyPr wrap="square" rtlCol="0">
            <a:spAutoFit/>
          </a:bodyPr>
          <a:lstStyle/>
          <a:p>
            <a:r>
              <a:rPr lang="en-US" dirty="0"/>
              <a:t>while (1) {</a:t>
            </a:r>
          </a:p>
          <a:p>
            <a:r>
              <a:rPr lang="en-US" dirty="0"/>
              <a:t>   </a:t>
            </a:r>
            <a:r>
              <a:rPr lang="en-IN" dirty="0"/>
              <a:t>FD_ZERO(&amp;</a:t>
            </a:r>
            <a:r>
              <a:rPr lang="en-IN" dirty="0" err="1"/>
              <a:t>readfds</a:t>
            </a:r>
            <a:r>
              <a:rPr lang="en-IN" dirty="0"/>
              <a:t>);</a:t>
            </a:r>
          </a:p>
          <a:p>
            <a:r>
              <a:rPr lang="en-IN" dirty="0"/>
              <a:t>   FD_SET(s, &amp;</a:t>
            </a:r>
            <a:r>
              <a:rPr lang="en-IN" dirty="0" err="1"/>
              <a:t>readfds</a:t>
            </a:r>
            <a:r>
              <a:rPr lang="en-IN" dirty="0"/>
              <a:t>);</a:t>
            </a:r>
          </a:p>
          <a:p>
            <a:r>
              <a:rPr lang="en-IN" dirty="0"/>
              <a:t>   FD_SET(STDIN_FILENO, &amp;</a:t>
            </a:r>
            <a:r>
              <a:rPr lang="en-IN" dirty="0" err="1"/>
              <a:t>readfds</a:t>
            </a:r>
            <a:r>
              <a:rPr lang="en-IN" dirty="0"/>
              <a:t>);</a:t>
            </a:r>
          </a:p>
          <a:p>
            <a:r>
              <a:rPr lang="en-IN" dirty="0"/>
              <a:t>   for (</a:t>
            </a:r>
            <a:r>
              <a:rPr lang="en-IN" dirty="0" err="1"/>
              <a:t>i</a:t>
            </a:r>
            <a:r>
              <a:rPr lang="en-IN" dirty="0"/>
              <a:t> = 0; </a:t>
            </a:r>
            <a:r>
              <a:rPr lang="en-IN" dirty="0" err="1"/>
              <a:t>i</a:t>
            </a:r>
            <a:r>
              <a:rPr lang="en-IN" dirty="0"/>
              <a:t> &lt; </a:t>
            </a:r>
            <a:r>
              <a:rPr lang="en-IN" dirty="0" err="1"/>
              <a:t>num_clients</a:t>
            </a:r>
            <a:r>
              <a:rPr lang="en-IN" dirty="0"/>
              <a:t>; </a:t>
            </a:r>
            <a:r>
              <a:rPr lang="en-IN" dirty="0" err="1"/>
              <a:t>i</a:t>
            </a:r>
            <a:r>
              <a:rPr lang="en-IN" dirty="0"/>
              <a:t>++)</a:t>
            </a:r>
          </a:p>
          <a:p>
            <a:r>
              <a:rPr lang="en-IN" dirty="0"/>
              <a:t>       FD_SET(clients[</a:t>
            </a:r>
            <a:r>
              <a:rPr lang="en-IN" dirty="0" err="1"/>
              <a:t>i</a:t>
            </a:r>
            <a:r>
              <a:rPr lang="en-IN" dirty="0"/>
              <a:t>], &amp;</a:t>
            </a:r>
            <a:r>
              <a:rPr lang="en-IN" dirty="0" err="1"/>
              <a:t>readfs</a:t>
            </a:r>
            <a:r>
              <a:rPr lang="en-IN" dirty="0"/>
              <a:t>);</a:t>
            </a:r>
          </a:p>
          <a:p>
            <a:r>
              <a:rPr lang="en-IN" dirty="0"/>
              <a:t>   </a:t>
            </a:r>
            <a:r>
              <a:rPr lang="en-IN" dirty="0" err="1"/>
              <a:t>tv.tv_sec</a:t>
            </a:r>
            <a:r>
              <a:rPr lang="en-IN" dirty="0"/>
              <a:t> = 30;  </a:t>
            </a:r>
            <a:r>
              <a:rPr lang="en-IN" dirty="0" err="1"/>
              <a:t>tv.tv_usec</a:t>
            </a:r>
            <a:r>
              <a:rPr lang="en-IN" dirty="0"/>
              <a:t> = 0;</a:t>
            </a:r>
          </a:p>
          <a:p>
            <a:r>
              <a:rPr lang="en-IN" dirty="0"/>
              <a:t>   activity = select(</a:t>
            </a:r>
            <a:r>
              <a:rPr lang="en-IN" dirty="0" err="1"/>
              <a:t>max_fd</a:t>
            </a:r>
            <a:r>
              <a:rPr lang="en-IN" dirty="0"/>
              <a:t> , &amp;</a:t>
            </a:r>
            <a:r>
              <a:rPr lang="en-IN" dirty="0" err="1"/>
              <a:t>readfds</a:t>
            </a:r>
            <a:r>
              <a:rPr lang="en-IN" dirty="0"/>
              <a:t>, NULL, NULL, &amp;tv);</a:t>
            </a:r>
            <a:r>
              <a:rPr lang="en-US" dirty="0"/>
              <a:t> </a:t>
            </a:r>
          </a:p>
          <a:p>
            <a:r>
              <a:rPr lang="en-US" dirty="0"/>
              <a:t>   if (activity == 0) {</a:t>
            </a:r>
          </a:p>
          <a:p>
            <a:r>
              <a:rPr lang="en-US" dirty="0"/>
              <a:t>       continue;</a:t>
            </a:r>
          </a:p>
          <a:p>
            <a:r>
              <a:rPr lang="en-US" dirty="0"/>
              <a:t>    }</a:t>
            </a:r>
          </a:p>
          <a:p>
            <a:r>
              <a:rPr lang="en-US" dirty="0"/>
              <a:t>    if (FD_ISSET(s, &amp;</a:t>
            </a:r>
            <a:r>
              <a:rPr lang="en-US" dirty="0" err="1"/>
              <a:t>readfds</a:t>
            </a:r>
            <a:r>
              <a:rPr lang="en-US" dirty="0"/>
              <a:t>)) {</a:t>
            </a:r>
          </a:p>
          <a:p>
            <a:r>
              <a:rPr lang="en-US" dirty="0"/>
              <a:t>        </a:t>
            </a:r>
            <a:r>
              <a:rPr lang="en-IN" dirty="0"/>
              <a:t> t = accept(s, (struct </a:t>
            </a:r>
            <a:r>
              <a:rPr lang="en-IN" dirty="0" err="1"/>
              <a:t>sockaddr</a:t>
            </a:r>
            <a:r>
              <a:rPr lang="en-IN" dirty="0"/>
              <a:t> *)&amp;sin, &amp;</a:t>
            </a:r>
            <a:r>
              <a:rPr lang="en-IN" dirty="0" err="1"/>
              <a:t>addr_len</a:t>
            </a:r>
            <a:r>
              <a:rPr lang="en-IN" dirty="0"/>
              <a:t>));</a:t>
            </a:r>
          </a:p>
          <a:p>
            <a:r>
              <a:rPr lang="en-IN" dirty="0"/>
              <a:t>         if (t &gt;= 0)</a:t>
            </a:r>
          </a:p>
          <a:p>
            <a:r>
              <a:rPr lang="en-IN" dirty="0"/>
              <a:t>             </a:t>
            </a:r>
            <a:r>
              <a:rPr lang="en-IN" dirty="0" err="1"/>
              <a:t>clients_fd</a:t>
            </a:r>
            <a:r>
              <a:rPr lang="en-IN" dirty="0"/>
              <a:t>[</a:t>
            </a:r>
            <a:r>
              <a:rPr lang="en-IN" dirty="0" err="1"/>
              <a:t>num_clients</a:t>
            </a:r>
            <a:r>
              <a:rPr lang="en-IN" dirty="0"/>
              <a:t>++] = t;</a:t>
            </a:r>
            <a:endParaRPr lang="en-US" dirty="0"/>
          </a:p>
          <a:p>
            <a:r>
              <a:rPr lang="en-US" dirty="0">
                <a:effectLst/>
              </a:rPr>
              <a:t>    }</a:t>
            </a:r>
          </a:p>
          <a:p>
            <a:r>
              <a:rPr lang="en-US" dirty="0"/>
              <a:t>    // test FD_ISSET for each client and STDIN</a:t>
            </a:r>
            <a:endParaRPr lang="en-US" dirty="0">
              <a:effectLst/>
            </a:endParaRPr>
          </a:p>
          <a:p>
            <a:r>
              <a:rPr lang="en-US" dirty="0"/>
              <a:t>}</a:t>
            </a:r>
            <a:endParaRPr lang="en-US" dirty="0">
              <a:effectLst/>
            </a:endParaRPr>
          </a:p>
        </p:txBody>
      </p:sp>
    </p:spTree>
    <p:extLst>
      <p:ext uri="{BB962C8B-B14F-4D97-AF65-F5344CB8AC3E}">
        <p14:creationId xmlns:p14="http://schemas.microsoft.com/office/powerpoint/2010/main" val="3329677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BF57C-B80B-2A4E-92BB-27A4E857BF3D}"/>
              </a:ext>
            </a:extLst>
          </p:cNvPr>
          <p:cNvSpPr>
            <a:spLocks noGrp="1"/>
          </p:cNvSpPr>
          <p:nvPr>
            <p:ph type="title"/>
          </p:nvPr>
        </p:nvSpPr>
        <p:spPr/>
        <p:txBody>
          <a:bodyPr/>
          <a:lstStyle/>
          <a:p>
            <a:r>
              <a:rPr lang="en-IN" dirty="0"/>
              <a:t>Other useful system calls</a:t>
            </a:r>
          </a:p>
        </p:txBody>
      </p:sp>
      <p:sp>
        <p:nvSpPr>
          <p:cNvPr id="3" name="Content Placeholder 2">
            <a:extLst>
              <a:ext uri="{FF2B5EF4-FFF2-40B4-BE49-F238E27FC236}">
                <a16:creationId xmlns:a16="http://schemas.microsoft.com/office/drawing/2014/main" id="{8EC037FA-F52E-180D-65A7-BCAE1BBF0698}"/>
              </a:ext>
            </a:extLst>
          </p:cNvPr>
          <p:cNvSpPr>
            <a:spLocks noGrp="1"/>
          </p:cNvSpPr>
          <p:nvPr>
            <p:ph idx="1"/>
          </p:nvPr>
        </p:nvSpPr>
        <p:spPr/>
        <p:txBody>
          <a:bodyPr/>
          <a:lstStyle/>
          <a:p>
            <a:r>
              <a:rPr lang="en-IN" dirty="0" err="1"/>
              <a:t>epoll</a:t>
            </a:r>
            <a:r>
              <a:rPr lang="en-IN" dirty="0"/>
              <a:t>, poll</a:t>
            </a:r>
          </a:p>
          <a:p>
            <a:pPr lvl="1"/>
            <a:r>
              <a:rPr lang="en-IN" dirty="0"/>
              <a:t>Address some of the limitations of the select system call</a:t>
            </a:r>
          </a:p>
          <a:p>
            <a:pPr lvl="2"/>
            <a:r>
              <a:rPr lang="en-IN" dirty="0"/>
              <a:t>restrictions on the maximum value of the monitored file descriptor </a:t>
            </a:r>
          </a:p>
          <a:p>
            <a:pPr lvl="2"/>
            <a:r>
              <a:rPr lang="en-IN" dirty="0"/>
              <a:t>need to check the status of all monitored descriptors after the select returns</a:t>
            </a:r>
          </a:p>
        </p:txBody>
      </p:sp>
    </p:spTree>
    <p:extLst>
      <p:ext uri="{BB962C8B-B14F-4D97-AF65-F5344CB8AC3E}">
        <p14:creationId xmlns:p14="http://schemas.microsoft.com/office/powerpoint/2010/main" val="3444454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209FD-9C80-B41A-F374-078000C13CCE}"/>
              </a:ext>
            </a:extLst>
          </p:cNvPr>
          <p:cNvSpPr>
            <a:spLocks noGrp="1"/>
          </p:cNvSpPr>
          <p:nvPr>
            <p:ph type="title"/>
          </p:nvPr>
        </p:nvSpPr>
        <p:spPr/>
        <p:txBody>
          <a:bodyPr/>
          <a:lstStyle/>
          <a:p>
            <a:r>
              <a:rPr lang="en-IN" dirty="0"/>
              <a:t>Sockets in the software stack</a:t>
            </a:r>
          </a:p>
        </p:txBody>
      </p:sp>
      <p:sp>
        <p:nvSpPr>
          <p:cNvPr id="3" name="Content Placeholder 2">
            <a:extLst>
              <a:ext uri="{FF2B5EF4-FFF2-40B4-BE49-F238E27FC236}">
                <a16:creationId xmlns:a16="http://schemas.microsoft.com/office/drawing/2014/main" id="{23A74777-CE31-0819-8C60-856CBED1AB95}"/>
              </a:ext>
            </a:extLst>
          </p:cNvPr>
          <p:cNvSpPr>
            <a:spLocks noGrp="1"/>
          </p:cNvSpPr>
          <p:nvPr>
            <p:ph idx="1"/>
          </p:nvPr>
        </p:nvSpPr>
        <p:spPr/>
        <p:txBody>
          <a:bodyPr/>
          <a:lstStyle/>
          <a:p>
            <a:pPr marL="0" indent="0">
              <a:buNone/>
            </a:pPr>
            <a:endParaRPr lang="en-IN" dirty="0"/>
          </a:p>
        </p:txBody>
      </p:sp>
      <p:sp>
        <p:nvSpPr>
          <p:cNvPr id="4" name="Freeform 66">
            <a:extLst>
              <a:ext uri="{FF2B5EF4-FFF2-40B4-BE49-F238E27FC236}">
                <a16:creationId xmlns:a16="http://schemas.microsoft.com/office/drawing/2014/main" id="{95A59307-B059-020F-9857-C55BA1F64167}"/>
              </a:ext>
            </a:extLst>
          </p:cNvPr>
          <p:cNvSpPr>
            <a:spLocks/>
          </p:cNvSpPr>
          <p:nvPr/>
        </p:nvSpPr>
        <p:spPr bwMode="auto">
          <a:xfrm>
            <a:off x="8482481" y="2715866"/>
            <a:ext cx="736600" cy="1998662"/>
          </a:xfrm>
          <a:custGeom>
            <a:avLst/>
            <a:gdLst>
              <a:gd name="T0" fmla="*/ 2147483647 w 464"/>
              <a:gd name="T1" fmla="*/ 2147483647 h 1259"/>
              <a:gd name="T2" fmla="*/ 0 w 464"/>
              <a:gd name="T3" fmla="*/ 0 h 1259"/>
              <a:gd name="T4" fmla="*/ 2147483647 w 464"/>
              <a:gd name="T5" fmla="*/ 2147483647 h 1259"/>
              <a:gd name="T6" fmla="*/ 2147483647 w 464"/>
              <a:gd name="T7" fmla="*/ 2147483647 h 1259"/>
              <a:gd name="T8" fmla="*/ 2147483647 w 464"/>
              <a:gd name="T9" fmla="*/ 2147483647 h 1259"/>
              <a:gd name="T10" fmla="*/ 0 60000 65536"/>
              <a:gd name="T11" fmla="*/ 0 60000 65536"/>
              <a:gd name="T12" fmla="*/ 0 60000 65536"/>
              <a:gd name="T13" fmla="*/ 0 60000 65536"/>
              <a:gd name="T14" fmla="*/ 0 60000 65536"/>
              <a:gd name="T15" fmla="*/ 0 w 464"/>
              <a:gd name="T16" fmla="*/ 0 h 1259"/>
              <a:gd name="T17" fmla="*/ 464 w 464"/>
              <a:gd name="T18" fmla="*/ 1259 h 1259"/>
            </a:gdLst>
            <a:ahLst/>
            <a:cxnLst>
              <a:cxn ang="T10">
                <a:pos x="T0" y="T1"/>
              </a:cxn>
              <a:cxn ang="T11">
                <a:pos x="T2" y="T3"/>
              </a:cxn>
              <a:cxn ang="T12">
                <a:pos x="T4" y="T5"/>
              </a:cxn>
              <a:cxn ang="T13">
                <a:pos x="T6" y="T7"/>
              </a:cxn>
              <a:cxn ang="T14">
                <a:pos x="T8" y="T9"/>
              </a:cxn>
            </a:cxnLst>
            <a:rect l="T15" t="T16" r="T17" b="T18"/>
            <a:pathLst>
              <a:path w="464" h="1259">
                <a:moveTo>
                  <a:pt x="464" y="1060"/>
                </a:moveTo>
                <a:lnTo>
                  <a:pt x="0" y="0"/>
                </a:lnTo>
                <a:lnTo>
                  <a:pt x="6" y="1258"/>
                </a:lnTo>
                <a:lnTo>
                  <a:pt x="382" y="1259"/>
                </a:lnTo>
                <a:lnTo>
                  <a:pt x="464" y="1060"/>
                </a:lnTo>
                <a:close/>
              </a:path>
            </a:pathLst>
          </a:custGeom>
          <a:gradFill rotWithShape="1">
            <a:gsLst>
              <a:gs pos="0">
                <a:srgbClr val="FFFFFF"/>
              </a:gs>
              <a:gs pos="100000">
                <a:srgbClr val="B2B2B2"/>
              </a:gs>
            </a:gsLst>
            <a:lin ang="0" scaled="1"/>
          </a:gradFill>
          <a:ln w="9525">
            <a:solidFill>
              <a:srgbClr val="DDDDDD"/>
            </a:solidFill>
            <a:round/>
            <a:headEnd/>
            <a:tailEnd/>
          </a:ln>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 name="Freeform 7">
            <a:extLst>
              <a:ext uri="{FF2B5EF4-FFF2-40B4-BE49-F238E27FC236}">
                <a16:creationId xmlns:a16="http://schemas.microsoft.com/office/drawing/2014/main" id="{ED476C01-89D7-3ADF-EB0D-F8DD516480DF}"/>
              </a:ext>
            </a:extLst>
          </p:cNvPr>
          <p:cNvSpPr>
            <a:spLocks/>
          </p:cNvSpPr>
          <p:nvPr/>
        </p:nvSpPr>
        <p:spPr bwMode="auto">
          <a:xfrm>
            <a:off x="5167781" y="4012853"/>
            <a:ext cx="1808162" cy="1031875"/>
          </a:xfrm>
          <a:custGeom>
            <a:avLst/>
            <a:gdLst>
              <a:gd name="T0" fmla="*/ 2147483647 w 2135"/>
              <a:gd name="T1" fmla="*/ 2147483647 h 1662"/>
              <a:gd name="T2" fmla="*/ 2147483647 w 2135"/>
              <a:gd name="T3" fmla="*/ 2147483647 h 1662"/>
              <a:gd name="T4" fmla="*/ 2147483647 w 2135"/>
              <a:gd name="T5" fmla="*/ 2147483647 h 1662"/>
              <a:gd name="T6" fmla="*/ 2147483647 w 2135"/>
              <a:gd name="T7" fmla="*/ 2147483647 h 1662"/>
              <a:gd name="T8" fmla="*/ 2147483647 w 2135"/>
              <a:gd name="T9" fmla="*/ 2147483647 h 1662"/>
              <a:gd name="T10" fmla="*/ 2147483647 w 2135"/>
              <a:gd name="T11" fmla="*/ 2147483647 h 1662"/>
              <a:gd name="T12" fmla="*/ 2147483647 w 2135"/>
              <a:gd name="T13" fmla="*/ 2147483647 h 1662"/>
              <a:gd name="T14" fmla="*/ 2147483647 w 2135"/>
              <a:gd name="T15" fmla="*/ 2147483647 h 1662"/>
              <a:gd name="T16" fmla="*/ 2147483647 w 2135"/>
              <a:gd name="T17" fmla="*/ 2147483647 h 1662"/>
              <a:gd name="T18" fmla="*/ 2147483647 w 2135"/>
              <a:gd name="T19" fmla="*/ 2147483647 h 1662"/>
              <a:gd name="T20" fmla="*/ 2147483647 w 2135"/>
              <a:gd name="T21" fmla="*/ 2147483647 h 166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135"/>
              <a:gd name="T34" fmla="*/ 0 h 1662"/>
              <a:gd name="T35" fmla="*/ 2135 w 2135"/>
              <a:gd name="T36" fmla="*/ 1662 h 166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135" h="1662">
                <a:moveTo>
                  <a:pt x="27" y="652"/>
                </a:moveTo>
                <a:cubicBezTo>
                  <a:pt x="14" y="487"/>
                  <a:pt x="0" y="152"/>
                  <a:pt x="105" y="76"/>
                </a:cubicBezTo>
                <a:cubicBezTo>
                  <a:pt x="210" y="0"/>
                  <a:pt x="473" y="192"/>
                  <a:pt x="657" y="196"/>
                </a:cubicBezTo>
                <a:cubicBezTo>
                  <a:pt x="841" y="200"/>
                  <a:pt x="985" y="65"/>
                  <a:pt x="1209" y="100"/>
                </a:cubicBezTo>
                <a:cubicBezTo>
                  <a:pt x="1433" y="135"/>
                  <a:pt x="1867" y="232"/>
                  <a:pt x="2001" y="406"/>
                </a:cubicBezTo>
                <a:cubicBezTo>
                  <a:pt x="2135" y="580"/>
                  <a:pt x="2083" y="945"/>
                  <a:pt x="2013" y="1144"/>
                </a:cubicBezTo>
                <a:cubicBezTo>
                  <a:pt x="1943" y="1343"/>
                  <a:pt x="1781" y="1538"/>
                  <a:pt x="1581" y="1600"/>
                </a:cubicBezTo>
                <a:cubicBezTo>
                  <a:pt x="1381" y="1662"/>
                  <a:pt x="993" y="1571"/>
                  <a:pt x="813" y="1516"/>
                </a:cubicBezTo>
                <a:cubicBezTo>
                  <a:pt x="633" y="1461"/>
                  <a:pt x="606" y="1345"/>
                  <a:pt x="501" y="1270"/>
                </a:cubicBezTo>
                <a:cubicBezTo>
                  <a:pt x="396" y="1195"/>
                  <a:pt x="262" y="1169"/>
                  <a:pt x="183" y="1066"/>
                </a:cubicBezTo>
                <a:cubicBezTo>
                  <a:pt x="104" y="963"/>
                  <a:pt x="25" y="819"/>
                  <a:pt x="27" y="652"/>
                </a:cubicBezTo>
                <a:close/>
              </a:path>
            </a:pathLst>
          </a:custGeom>
          <a:solidFill>
            <a:srgbClr val="9CDFF9"/>
          </a:solidFill>
          <a:ln>
            <a:noFill/>
          </a:ln>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Text Box 51">
            <a:extLst>
              <a:ext uri="{FF2B5EF4-FFF2-40B4-BE49-F238E27FC236}">
                <a16:creationId xmlns:a16="http://schemas.microsoft.com/office/drawing/2014/main" id="{AD2C2275-A1C6-6870-5460-43BA841C0E60}"/>
              </a:ext>
            </a:extLst>
          </p:cNvPr>
          <p:cNvSpPr txBox="1">
            <a:spLocks noChangeArrowheads="1"/>
          </p:cNvSpPr>
          <p:nvPr/>
        </p:nvSpPr>
        <p:spPr bwMode="auto">
          <a:xfrm>
            <a:off x="5605931" y="4144616"/>
            <a:ext cx="8747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Internet</a:t>
            </a:r>
          </a:p>
        </p:txBody>
      </p:sp>
      <p:sp>
        <p:nvSpPr>
          <p:cNvPr id="7" name="Line 52">
            <a:extLst>
              <a:ext uri="{FF2B5EF4-FFF2-40B4-BE49-F238E27FC236}">
                <a16:creationId xmlns:a16="http://schemas.microsoft.com/office/drawing/2014/main" id="{81F5D446-E030-BE51-7A26-3E6D3A634444}"/>
              </a:ext>
            </a:extLst>
          </p:cNvPr>
          <p:cNvSpPr>
            <a:spLocks noChangeShapeType="1"/>
          </p:cNvSpPr>
          <p:nvPr/>
        </p:nvSpPr>
        <p:spPr bwMode="auto">
          <a:xfrm>
            <a:off x="4926481" y="4555778"/>
            <a:ext cx="2211387"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Text Box 53">
            <a:extLst>
              <a:ext uri="{FF2B5EF4-FFF2-40B4-BE49-F238E27FC236}">
                <a16:creationId xmlns:a16="http://schemas.microsoft.com/office/drawing/2014/main" id="{DD3B30AC-B532-E32C-2465-D03D151D125A}"/>
              </a:ext>
            </a:extLst>
          </p:cNvPr>
          <p:cNvSpPr txBox="1">
            <a:spLocks noChangeArrowheads="1"/>
          </p:cNvSpPr>
          <p:nvPr/>
        </p:nvSpPr>
        <p:spPr bwMode="auto">
          <a:xfrm>
            <a:off x="8947618" y="3781078"/>
            <a:ext cx="10636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C00000"/>
                </a:solidFill>
                <a:effectLst/>
                <a:uLnTx/>
                <a:uFillTx/>
                <a:latin typeface="Arial" panose="020B0604020202020204" pitchFamily="34" charset="0"/>
                <a:ea typeface="ＭＳ Ｐゴシック" panose="020B0600070205080204" pitchFamily="34" charset="-128"/>
                <a:cs typeface="+mn-cs"/>
              </a:rPr>
              <a:t>controlled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C00000"/>
                </a:solidFill>
                <a:effectLst/>
                <a:uLnTx/>
                <a:uFillTx/>
                <a:latin typeface="Arial" panose="020B0604020202020204" pitchFamily="34" charset="0"/>
                <a:ea typeface="ＭＳ Ｐゴシック" panose="020B0600070205080204" pitchFamily="34" charset="-128"/>
                <a:cs typeface="+mn-cs"/>
              </a:rPr>
              <a:t>by OS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600" b="0" i="0" u="none" strike="noStrike" kern="0" cap="none" spc="0" normalizeH="0" baseline="0" noProof="0" dirty="0">
              <a:ln>
                <a:noFill/>
              </a:ln>
              <a:solidFill>
                <a:srgbClr val="CC0000"/>
              </a:solidFill>
              <a:effectLst/>
              <a:uLnTx/>
              <a:uFillTx/>
              <a:latin typeface="Times New Roman" panose="02020603050405020304" pitchFamily="18" charset="0"/>
              <a:ea typeface="ＭＳ Ｐゴシック" panose="020B0600070205080204" pitchFamily="34" charset="-128"/>
              <a:cs typeface="+mn-cs"/>
            </a:endParaRPr>
          </a:p>
        </p:txBody>
      </p:sp>
      <p:sp>
        <p:nvSpPr>
          <p:cNvPr id="9" name="Text Box 56">
            <a:extLst>
              <a:ext uri="{FF2B5EF4-FFF2-40B4-BE49-F238E27FC236}">
                <a16:creationId xmlns:a16="http://schemas.microsoft.com/office/drawing/2014/main" id="{A2267136-FDFF-EC30-447E-55EBE5E98063}"/>
              </a:ext>
            </a:extLst>
          </p:cNvPr>
          <p:cNvSpPr txBox="1">
            <a:spLocks noChangeArrowheads="1"/>
          </p:cNvSpPr>
          <p:nvPr/>
        </p:nvSpPr>
        <p:spPr bwMode="auto">
          <a:xfrm>
            <a:off x="8925393" y="2880966"/>
            <a:ext cx="147002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C00000"/>
                </a:solidFill>
                <a:effectLst/>
                <a:uLnTx/>
                <a:uFillTx/>
                <a:latin typeface="Arial" panose="020B0604020202020204" pitchFamily="34" charset="0"/>
                <a:ea typeface="ＭＳ Ｐゴシック" panose="020B0600070205080204" pitchFamily="34" charset="-128"/>
                <a:cs typeface="+mn-cs"/>
              </a:rPr>
              <a:t>controlled by</a:t>
            </a:r>
          </a:p>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C00000"/>
                </a:solidFill>
                <a:effectLst/>
                <a:uLnTx/>
                <a:uFillTx/>
                <a:latin typeface="Arial" panose="020B0604020202020204" pitchFamily="34" charset="0"/>
                <a:ea typeface="ＭＳ Ｐゴシック" panose="020B0600070205080204" pitchFamily="34" charset="-128"/>
                <a:cs typeface="+mn-cs"/>
              </a:rPr>
              <a:t>app developer</a:t>
            </a:r>
          </a:p>
        </p:txBody>
      </p:sp>
      <p:sp>
        <p:nvSpPr>
          <p:cNvPr id="10" name="Freeform 45">
            <a:extLst>
              <a:ext uri="{FF2B5EF4-FFF2-40B4-BE49-F238E27FC236}">
                <a16:creationId xmlns:a16="http://schemas.microsoft.com/office/drawing/2014/main" id="{D3C2A911-EBEA-2A2F-79DB-5B7BF8F249B4}"/>
              </a:ext>
            </a:extLst>
          </p:cNvPr>
          <p:cNvSpPr>
            <a:spLocks/>
          </p:cNvSpPr>
          <p:nvPr/>
        </p:nvSpPr>
        <p:spPr bwMode="auto">
          <a:xfrm>
            <a:off x="2742081" y="2779366"/>
            <a:ext cx="758825" cy="1997075"/>
          </a:xfrm>
          <a:custGeom>
            <a:avLst/>
            <a:gdLst>
              <a:gd name="T0" fmla="*/ 0 w 478"/>
              <a:gd name="T1" fmla="*/ 2147483647 h 1258"/>
              <a:gd name="T2" fmla="*/ 2147483647 w 478"/>
              <a:gd name="T3" fmla="*/ 0 h 1258"/>
              <a:gd name="T4" fmla="*/ 2147483647 w 478"/>
              <a:gd name="T5" fmla="*/ 2147483647 h 1258"/>
              <a:gd name="T6" fmla="*/ 2147483647 w 478"/>
              <a:gd name="T7" fmla="*/ 2147483647 h 1258"/>
              <a:gd name="T8" fmla="*/ 0 w 478"/>
              <a:gd name="T9" fmla="*/ 2147483647 h 1258"/>
              <a:gd name="T10" fmla="*/ 0 60000 65536"/>
              <a:gd name="T11" fmla="*/ 0 60000 65536"/>
              <a:gd name="T12" fmla="*/ 0 60000 65536"/>
              <a:gd name="T13" fmla="*/ 0 60000 65536"/>
              <a:gd name="T14" fmla="*/ 0 60000 65536"/>
              <a:gd name="T15" fmla="*/ 0 w 478"/>
              <a:gd name="T16" fmla="*/ 0 h 1258"/>
              <a:gd name="T17" fmla="*/ 478 w 478"/>
              <a:gd name="T18" fmla="*/ 1258 h 1258"/>
            </a:gdLst>
            <a:ahLst/>
            <a:cxnLst>
              <a:cxn ang="T10">
                <a:pos x="T0" y="T1"/>
              </a:cxn>
              <a:cxn ang="T11">
                <a:pos x="T2" y="T3"/>
              </a:cxn>
              <a:cxn ang="T12">
                <a:pos x="T4" y="T5"/>
              </a:cxn>
              <a:cxn ang="T13">
                <a:pos x="T6" y="T7"/>
              </a:cxn>
              <a:cxn ang="T14">
                <a:pos x="T8" y="T9"/>
              </a:cxn>
            </a:cxnLst>
            <a:rect l="T15" t="T16" r="T17" b="T18"/>
            <a:pathLst>
              <a:path w="478" h="1258">
                <a:moveTo>
                  <a:pt x="0" y="1040"/>
                </a:moveTo>
                <a:lnTo>
                  <a:pt x="478" y="0"/>
                </a:lnTo>
                <a:lnTo>
                  <a:pt x="472" y="1258"/>
                </a:lnTo>
                <a:lnTo>
                  <a:pt x="41" y="1246"/>
                </a:lnTo>
                <a:lnTo>
                  <a:pt x="0" y="1040"/>
                </a:lnTo>
                <a:close/>
              </a:path>
            </a:pathLst>
          </a:custGeom>
          <a:gradFill rotWithShape="1">
            <a:gsLst>
              <a:gs pos="0">
                <a:srgbClr val="FFFFFF"/>
              </a:gs>
              <a:gs pos="100000">
                <a:srgbClr val="B2B2B2"/>
              </a:gs>
            </a:gsLst>
            <a:lin ang="0" scaled="1"/>
          </a:gradFill>
          <a:ln w="9525">
            <a:solidFill>
              <a:srgbClr val="DDDDDD"/>
            </a:solidFill>
            <a:round/>
            <a:headEnd/>
            <a:tailEnd/>
          </a:ln>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Rectangle 23">
            <a:extLst>
              <a:ext uri="{FF2B5EF4-FFF2-40B4-BE49-F238E27FC236}">
                <a16:creationId xmlns:a16="http://schemas.microsoft.com/office/drawing/2014/main" id="{C030B99B-E187-5452-CCC8-07FF082A4D49}"/>
              </a:ext>
            </a:extLst>
          </p:cNvPr>
          <p:cNvSpPr>
            <a:spLocks noChangeArrowheads="1"/>
          </p:cNvSpPr>
          <p:nvPr/>
        </p:nvSpPr>
        <p:spPr bwMode="auto">
          <a:xfrm>
            <a:off x="3545356" y="2734916"/>
            <a:ext cx="1296987" cy="1981200"/>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34" charset="-128"/>
              <a:cs typeface="+mn-cs"/>
            </a:endParaRPr>
          </a:p>
        </p:txBody>
      </p:sp>
      <p:sp>
        <p:nvSpPr>
          <p:cNvPr id="12" name="Rectangle 24">
            <a:extLst>
              <a:ext uri="{FF2B5EF4-FFF2-40B4-BE49-F238E27FC236}">
                <a16:creationId xmlns:a16="http://schemas.microsoft.com/office/drawing/2014/main" id="{7A29F897-E9A0-C225-7D8D-D47C504C623E}"/>
              </a:ext>
            </a:extLst>
          </p:cNvPr>
          <p:cNvSpPr>
            <a:spLocks noChangeArrowheads="1"/>
          </p:cNvSpPr>
          <p:nvPr/>
        </p:nvSpPr>
        <p:spPr bwMode="auto">
          <a:xfrm>
            <a:off x="3507256" y="2788891"/>
            <a:ext cx="1273175" cy="1979612"/>
          </a:xfrm>
          <a:prstGeom prst="rect">
            <a:avLst/>
          </a:prstGeom>
          <a:solidFill>
            <a:srgbClr val="FFFFFF"/>
          </a:solidFill>
          <a:ln w="2857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34" charset="-128"/>
              <a:cs typeface="+mn-cs"/>
            </a:endParaRPr>
          </a:p>
        </p:txBody>
      </p:sp>
      <p:sp>
        <p:nvSpPr>
          <p:cNvPr id="13" name="Line 25">
            <a:extLst>
              <a:ext uri="{FF2B5EF4-FFF2-40B4-BE49-F238E27FC236}">
                <a16:creationId xmlns:a16="http://schemas.microsoft.com/office/drawing/2014/main" id="{984DFE1F-95B0-D8D8-740A-76B8EC9B6C31}"/>
              </a:ext>
            </a:extLst>
          </p:cNvPr>
          <p:cNvSpPr>
            <a:spLocks noChangeShapeType="1"/>
          </p:cNvSpPr>
          <p:nvPr/>
        </p:nvSpPr>
        <p:spPr bwMode="auto">
          <a:xfrm>
            <a:off x="3516781" y="3549303"/>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5C20DA4A-A632-AF9D-2B00-05FF3D9E235A}"/>
              </a:ext>
            </a:extLst>
          </p:cNvPr>
          <p:cNvSpPr txBox="1">
            <a:spLocks noChangeArrowheads="1"/>
          </p:cNvSpPr>
          <p:nvPr/>
        </p:nvSpPr>
        <p:spPr bwMode="auto">
          <a:xfrm>
            <a:off x="3473918" y="3531841"/>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transport</a:t>
            </a:r>
          </a:p>
        </p:txBody>
      </p:sp>
      <p:sp>
        <p:nvSpPr>
          <p:cNvPr id="15" name="Line 27">
            <a:extLst>
              <a:ext uri="{FF2B5EF4-FFF2-40B4-BE49-F238E27FC236}">
                <a16:creationId xmlns:a16="http://schemas.microsoft.com/office/drawing/2014/main" id="{690FD48E-508F-3401-53CB-7C62D89835A4}"/>
              </a:ext>
            </a:extLst>
          </p:cNvPr>
          <p:cNvSpPr>
            <a:spLocks noChangeShapeType="1"/>
          </p:cNvSpPr>
          <p:nvPr/>
        </p:nvSpPr>
        <p:spPr bwMode="auto">
          <a:xfrm>
            <a:off x="3524718" y="3869978"/>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 name="Line 28">
            <a:extLst>
              <a:ext uri="{FF2B5EF4-FFF2-40B4-BE49-F238E27FC236}">
                <a16:creationId xmlns:a16="http://schemas.microsoft.com/office/drawing/2014/main" id="{6BA8E3F2-41F2-CA0F-575B-24D4E247E122}"/>
              </a:ext>
            </a:extLst>
          </p:cNvPr>
          <p:cNvSpPr>
            <a:spLocks noChangeShapeType="1"/>
          </p:cNvSpPr>
          <p:nvPr/>
        </p:nvSpPr>
        <p:spPr bwMode="auto">
          <a:xfrm>
            <a:off x="3510431" y="4179541"/>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7" name="Line 29">
            <a:extLst>
              <a:ext uri="{FF2B5EF4-FFF2-40B4-BE49-F238E27FC236}">
                <a16:creationId xmlns:a16="http://schemas.microsoft.com/office/drawing/2014/main" id="{F286F779-8FAA-75ED-5C20-89AE471BFB81}"/>
              </a:ext>
            </a:extLst>
          </p:cNvPr>
          <p:cNvSpPr>
            <a:spLocks noChangeShapeType="1"/>
          </p:cNvSpPr>
          <p:nvPr/>
        </p:nvSpPr>
        <p:spPr bwMode="auto">
          <a:xfrm>
            <a:off x="3510431" y="4465291"/>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26">
            <a:extLst>
              <a:ext uri="{FF2B5EF4-FFF2-40B4-BE49-F238E27FC236}">
                <a16:creationId xmlns:a16="http://schemas.microsoft.com/office/drawing/2014/main" id="{9D576C65-4F92-2FB8-1814-AA24D85851C9}"/>
              </a:ext>
            </a:extLst>
          </p:cNvPr>
          <p:cNvSpPr txBox="1">
            <a:spLocks noChangeArrowheads="1"/>
          </p:cNvSpPr>
          <p:nvPr/>
        </p:nvSpPr>
        <p:spPr bwMode="auto">
          <a:xfrm>
            <a:off x="3508843" y="2779366"/>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rPr>
              <a:t>application</a:t>
            </a:r>
          </a:p>
        </p:txBody>
      </p:sp>
      <p:sp>
        <p:nvSpPr>
          <p:cNvPr id="19" name="Text Box 26">
            <a:extLst>
              <a:ext uri="{FF2B5EF4-FFF2-40B4-BE49-F238E27FC236}">
                <a16:creationId xmlns:a16="http://schemas.microsoft.com/office/drawing/2014/main" id="{8C8138DC-57BC-D198-E24F-7687511084C8}"/>
              </a:ext>
            </a:extLst>
          </p:cNvPr>
          <p:cNvSpPr txBox="1">
            <a:spLocks noChangeArrowheads="1"/>
          </p:cNvSpPr>
          <p:nvPr/>
        </p:nvSpPr>
        <p:spPr bwMode="auto">
          <a:xfrm>
            <a:off x="3464393" y="4436716"/>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physical</a:t>
            </a:r>
          </a:p>
        </p:txBody>
      </p:sp>
      <p:sp>
        <p:nvSpPr>
          <p:cNvPr id="20" name="Text Box 26">
            <a:extLst>
              <a:ext uri="{FF2B5EF4-FFF2-40B4-BE49-F238E27FC236}">
                <a16:creationId xmlns:a16="http://schemas.microsoft.com/office/drawing/2014/main" id="{BDEFD14B-C4A6-146F-0B8A-8041D16ADC30}"/>
              </a:ext>
            </a:extLst>
          </p:cNvPr>
          <p:cNvSpPr txBox="1">
            <a:spLocks noChangeArrowheads="1"/>
          </p:cNvSpPr>
          <p:nvPr/>
        </p:nvSpPr>
        <p:spPr bwMode="auto">
          <a:xfrm>
            <a:off x="3483443" y="4150966"/>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link</a:t>
            </a:r>
          </a:p>
        </p:txBody>
      </p:sp>
      <p:sp>
        <p:nvSpPr>
          <p:cNvPr id="21" name="Text Box 26">
            <a:extLst>
              <a:ext uri="{FF2B5EF4-FFF2-40B4-BE49-F238E27FC236}">
                <a16:creationId xmlns:a16="http://schemas.microsoft.com/office/drawing/2014/main" id="{EECB9930-7662-06E6-319F-6CF821314E18}"/>
              </a:ext>
            </a:extLst>
          </p:cNvPr>
          <p:cNvSpPr txBox="1">
            <a:spLocks noChangeArrowheads="1"/>
          </p:cNvSpPr>
          <p:nvPr/>
        </p:nvSpPr>
        <p:spPr bwMode="auto">
          <a:xfrm>
            <a:off x="3473918" y="3855691"/>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network</a:t>
            </a:r>
          </a:p>
        </p:txBody>
      </p:sp>
      <p:sp>
        <p:nvSpPr>
          <p:cNvPr id="22" name="Oval 57">
            <a:extLst>
              <a:ext uri="{FF2B5EF4-FFF2-40B4-BE49-F238E27FC236}">
                <a16:creationId xmlns:a16="http://schemas.microsoft.com/office/drawing/2014/main" id="{BD5F0772-F01E-D6F1-6E7B-8189B70F1DC0}"/>
              </a:ext>
            </a:extLst>
          </p:cNvPr>
          <p:cNvSpPr>
            <a:spLocks noChangeArrowheads="1"/>
          </p:cNvSpPr>
          <p:nvPr/>
        </p:nvSpPr>
        <p:spPr bwMode="auto">
          <a:xfrm>
            <a:off x="3642193" y="3054003"/>
            <a:ext cx="990600" cy="304800"/>
          </a:xfrm>
          <a:prstGeom prst="ellipse">
            <a:avLst/>
          </a:prstGeom>
          <a:solidFill>
            <a:srgbClr val="CCFFFF"/>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process</a:t>
            </a:r>
          </a:p>
        </p:txBody>
      </p:sp>
      <p:grpSp>
        <p:nvGrpSpPr>
          <p:cNvPr id="23" name="Group 58">
            <a:extLst>
              <a:ext uri="{FF2B5EF4-FFF2-40B4-BE49-F238E27FC236}">
                <a16:creationId xmlns:a16="http://schemas.microsoft.com/office/drawing/2014/main" id="{D355EFB6-3B99-BAC1-B51E-AC797397847E}"/>
              </a:ext>
            </a:extLst>
          </p:cNvPr>
          <p:cNvGrpSpPr>
            <a:grpSpLocks/>
          </p:cNvGrpSpPr>
          <p:nvPr/>
        </p:nvGrpSpPr>
        <p:grpSpPr bwMode="auto">
          <a:xfrm>
            <a:off x="3889843" y="3414366"/>
            <a:ext cx="546100" cy="225425"/>
            <a:chOff x="1287" y="2524"/>
            <a:chExt cx="260" cy="100"/>
          </a:xfrm>
        </p:grpSpPr>
        <p:sp>
          <p:nvSpPr>
            <p:cNvPr id="24" name="Rectangle 59">
              <a:extLst>
                <a:ext uri="{FF2B5EF4-FFF2-40B4-BE49-F238E27FC236}">
                  <a16:creationId xmlns:a16="http://schemas.microsoft.com/office/drawing/2014/main" id="{46FC58FD-6ECC-04FB-949D-14FC94C165FB}"/>
                </a:ext>
              </a:extLst>
            </p:cNvPr>
            <p:cNvSpPr>
              <a:spLocks noChangeArrowheads="1"/>
            </p:cNvSpPr>
            <p:nvPr/>
          </p:nvSpPr>
          <p:spPr bwMode="auto">
            <a:xfrm>
              <a:off x="1287" y="2524"/>
              <a:ext cx="260" cy="100"/>
            </a:xfrm>
            <a:prstGeom prst="rect">
              <a:avLst/>
            </a:prstGeom>
            <a:solidFill>
              <a:srgbClr val="C96B72"/>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Rectangle 60">
              <a:extLst>
                <a:ext uri="{FF2B5EF4-FFF2-40B4-BE49-F238E27FC236}">
                  <a16:creationId xmlns:a16="http://schemas.microsoft.com/office/drawing/2014/main" id="{05866EDE-9720-222C-8C54-66D9ACB71803}"/>
                </a:ext>
              </a:extLst>
            </p:cNvPr>
            <p:cNvSpPr>
              <a:spLocks noChangeArrowheads="1"/>
            </p:cNvSpPr>
            <p:nvPr/>
          </p:nvSpPr>
          <p:spPr bwMode="auto">
            <a:xfrm>
              <a:off x="1338" y="2537"/>
              <a:ext cx="156" cy="76"/>
            </a:xfrm>
            <a:prstGeom prst="rect">
              <a:avLst/>
            </a:prstGeom>
            <a:solidFill>
              <a:srgbClr val="FFFFFF"/>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Rectangle 61">
              <a:extLst>
                <a:ext uri="{FF2B5EF4-FFF2-40B4-BE49-F238E27FC236}">
                  <a16:creationId xmlns:a16="http://schemas.microsoft.com/office/drawing/2014/main" id="{AE97815F-FC11-5B2F-CCA0-09DBE91FC26B}"/>
                </a:ext>
              </a:extLst>
            </p:cNvPr>
            <p:cNvSpPr>
              <a:spLocks noChangeArrowheads="1"/>
            </p:cNvSpPr>
            <p:nvPr/>
          </p:nvSpPr>
          <p:spPr bwMode="auto">
            <a:xfrm>
              <a:off x="1503" y="2582"/>
              <a:ext cx="27" cy="27"/>
            </a:xfrm>
            <a:prstGeom prst="rect">
              <a:avLst/>
            </a:prstGeom>
            <a:solidFill>
              <a:srgbClr val="C00000"/>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7" name="Rectangle 62">
              <a:extLst>
                <a:ext uri="{FF2B5EF4-FFF2-40B4-BE49-F238E27FC236}">
                  <a16:creationId xmlns:a16="http://schemas.microsoft.com/office/drawing/2014/main" id="{D58BA01D-7B4A-25F2-0040-57D5F064C44A}"/>
                </a:ext>
              </a:extLst>
            </p:cNvPr>
            <p:cNvSpPr>
              <a:spLocks noChangeArrowheads="1"/>
            </p:cNvSpPr>
            <p:nvPr/>
          </p:nvSpPr>
          <p:spPr bwMode="auto">
            <a:xfrm>
              <a:off x="1298" y="2583"/>
              <a:ext cx="26" cy="27"/>
            </a:xfrm>
            <a:prstGeom prst="rect">
              <a:avLst/>
            </a:prstGeom>
            <a:solidFill>
              <a:srgbClr val="C00000"/>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28" name="Rectangle 23">
            <a:extLst>
              <a:ext uri="{FF2B5EF4-FFF2-40B4-BE49-F238E27FC236}">
                <a16:creationId xmlns:a16="http://schemas.microsoft.com/office/drawing/2014/main" id="{CB9D8570-3A85-AA10-80CC-0D8B31765D6C}"/>
              </a:ext>
            </a:extLst>
          </p:cNvPr>
          <p:cNvSpPr>
            <a:spLocks noChangeArrowheads="1"/>
          </p:cNvSpPr>
          <p:nvPr/>
        </p:nvSpPr>
        <p:spPr bwMode="auto">
          <a:xfrm>
            <a:off x="7207718" y="2706341"/>
            <a:ext cx="1296988" cy="1981200"/>
          </a:xfrm>
          <a:prstGeom prst="rect">
            <a:avLst/>
          </a:prstGeom>
          <a:solidFill>
            <a:srgbClr val="0000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34" charset="-128"/>
              <a:cs typeface="+mn-cs"/>
            </a:endParaRPr>
          </a:p>
        </p:txBody>
      </p:sp>
      <p:sp>
        <p:nvSpPr>
          <p:cNvPr id="29" name="Rectangle 24">
            <a:extLst>
              <a:ext uri="{FF2B5EF4-FFF2-40B4-BE49-F238E27FC236}">
                <a16:creationId xmlns:a16="http://schemas.microsoft.com/office/drawing/2014/main" id="{002A8D4E-8819-472A-6728-DACD5ECF7B68}"/>
              </a:ext>
            </a:extLst>
          </p:cNvPr>
          <p:cNvSpPr>
            <a:spLocks noChangeArrowheads="1"/>
          </p:cNvSpPr>
          <p:nvPr/>
        </p:nvSpPr>
        <p:spPr bwMode="auto">
          <a:xfrm>
            <a:off x="7169618" y="2760316"/>
            <a:ext cx="1273175" cy="1979612"/>
          </a:xfrm>
          <a:prstGeom prst="rect">
            <a:avLst/>
          </a:prstGeom>
          <a:solidFill>
            <a:srgbClr val="FFFFFF"/>
          </a:solidFill>
          <a:ln w="2857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a:ln>
                <a:noFill/>
              </a:ln>
              <a:solidFill>
                <a:srgbClr val="000000"/>
              </a:solidFill>
              <a:effectLst/>
              <a:uLnTx/>
              <a:uFillTx/>
              <a:latin typeface="Times New Roman" panose="02020603050405020304" pitchFamily="18" charset="0"/>
              <a:ea typeface="ＭＳ Ｐゴシック" panose="020B0600070205080204" pitchFamily="34" charset="-128"/>
              <a:cs typeface="+mn-cs"/>
            </a:endParaRPr>
          </a:p>
        </p:txBody>
      </p:sp>
      <p:sp>
        <p:nvSpPr>
          <p:cNvPr id="30" name="Line 25">
            <a:extLst>
              <a:ext uri="{FF2B5EF4-FFF2-40B4-BE49-F238E27FC236}">
                <a16:creationId xmlns:a16="http://schemas.microsoft.com/office/drawing/2014/main" id="{2A897AE7-804D-D040-F63D-F8F28172DE88}"/>
              </a:ext>
            </a:extLst>
          </p:cNvPr>
          <p:cNvSpPr>
            <a:spLocks noChangeShapeType="1"/>
          </p:cNvSpPr>
          <p:nvPr/>
        </p:nvSpPr>
        <p:spPr bwMode="auto">
          <a:xfrm>
            <a:off x="7179143" y="3520728"/>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1" name="Text Box 26">
            <a:extLst>
              <a:ext uri="{FF2B5EF4-FFF2-40B4-BE49-F238E27FC236}">
                <a16:creationId xmlns:a16="http://schemas.microsoft.com/office/drawing/2014/main" id="{7A7646F9-9DCE-11C4-0097-827E10168DF2}"/>
              </a:ext>
            </a:extLst>
          </p:cNvPr>
          <p:cNvSpPr txBox="1">
            <a:spLocks noChangeArrowheads="1"/>
          </p:cNvSpPr>
          <p:nvPr/>
        </p:nvSpPr>
        <p:spPr bwMode="auto">
          <a:xfrm>
            <a:off x="7136281" y="3503266"/>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transport</a:t>
            </a:r>
          </a:p>
        </p:txBody>
      </p:sp>
      <p:sp>
        <p:nvSpPr>
          <p:cNvPr id="32" name="Line 27">
            <a:extLst>
              <a:ext uri="{FF2B5EF4-FFF2-40B4-BE49-F238E27FC236}">
                <a16:creationId xmlns:a16="http://schemas.microsoft.com/office/drawing/2014/main" id="{7654CB4F-3DDC-EA79-D849-ABC602002B44}"/>
              </a:ext>
            </a:extLst>
          </p:cNvPr>
          <p:cNvSpPr>
            <a:spLocks noChangeShapeType="1"/>
          </p:cNvSpPr>
          <p:nvPr/>
        </p:nvSpPr>
        <p:spPr bwMode="auto">
          <a:xfrm>
            <a:off x="7187081" y="3841403"/>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3" name="Line 28">
            <a:extLst>
              <a:ext uri="{FF2B5EF4-FFF2-40B4-BE49-F238E27FC236}">
                <a16:creationId xmlns:a16="http://schemas.microsoft.com/office/drawing/2014/main" id="{60E2DF83-D799-CFE0-17A1-76B88AF275F4}"/>
              </a:ext>
            </a:extLst>
          </p:cNvPr>
          <p:cNvSpPr>
            <a:spLocks noChangeShapeType="1"/>
          </p:cNvSpPr>
          <p:nvPr/>
        </p:nvSpPr>
        <p:spPr bwMode="auto">
          <a:xfrm>
            <a:off x="7172793" y="4150966"/>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Line 29">
            <a:extLst>
              <a:ext uri="{FF2B5EF4-FFF2-40B4-BE49-F238E27FC236}">
                <a16:creationId xmlns:a16="http://schemas.microsoft.com/office/drawing/2014/main" id="{B5EBD7DE-3C63-0667-484A-F3E98B35D77C}"/>
              </a:ext>
            </a:extLst>
          </p:cNvPr>
          <p:cNvSpPr>
            <a:spLocks noChangeShapeType="1"/>
          </p:cNvSpPr>
          <p:nvPr/>
        </p:nvSpPr>
        <p:spPr bwMode="auto">
          <a:xfrm>
            <a:off x="7172793" y="4436716"/>
            <a:ext cx="1263650" cy="3175"/>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Text Box 26">
            <a:extLst>
              <a:ext uri="{FF2B5EF4-FFF2-40B4-BE49-F238E27FC236}">
                <a16:creationId xmlns:a16="http://schemas.microsoft.com/office/drawing/2014/main" id="{7932D969-8B6A-0644-6F58-99730391CE11}"/>
              </a:ext>
            </a:extLst>
          </p:cNvPr>
          <p:cNvSpPr txBox="1">
            <a:spLocks noChangeArrowheads="1"/>
          </p:cNvSpPr>
          <p:nvPr/>
        </p:nvSpPr>
        <p:spPr bwMode="auto">
          <a:xfrm>
            <a:off x="7171206" y="2750791"/>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000000"/>
                </a:solidFill>
                <a:effectLst/>
                <a:uLnTx/>
                <a:uFillTx/>
                <a:latin typeface="Tahoma" panose="020B0604030504040204" pitchFamily="34" charset="0"/>
                <a:ea typeface="ＭＳ Ｐゴシック" panose="020B0600070205080204" pitchFamily="34" charset="-128"/>
                <a:cs typeface="+mn-cs"/>
              </a:rPr>
              <a:t>application</a:t>
            </a:r>
          </a:p>
        </p:txBody>
      </p:sp>
      <p:sp>
        <p:nvSpPr>
          <p:cNvPr id="36" name="Text Box 26">
            <a:extLst>
              <a:ext uri="{FF2B5EF4-FFF2-40B4-BE49-F238E27FC236}">
                <a16:creationId xmlns:a16="http://schemas.microsoft.com/office/drawing/2014/main" id="{4165580D-028F-25CB-90DF-5ADDEC441DC3}"/>
              </a:ext>
            </a:extLst>
          </p:cNvPr>
          <p:cNvSpPr txBox="1">
            <a:spLocks noChangeArrowheads="1"/>
          </p:cNvSpPr>
          <p:nvPr/>
        </p:nvSpPr>
        <p:spPr bwMode="auto">
          <a:xfrm>
            <a:off x="7126756" y="4408141"/>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physical</a:t>
            </a:r>
          </a:p>
        </p:txBody>
      </p:sp>
      <p:sp>
        <p:nvSpPr>
          <p:cNvPr id="37" name="Text Box 26">
            <a:extLst>
              <a:ext uri="{FF2B5EF4-FFF2-40B4-BE49-F238E27FC236}">
                <a16:creationId xmlns:a16="http://schemas.microsoft.com/office/drawing/2014/main" id="{621D8959-EB01-BC67-E28D-99D8C20545FA}"/>
              </a:ext>
            </a:extLst>
          </p:cNvPr>
          <p:cNvSpPr txBox="1">
            <a:spLocks noChangeArrowheads="1"/>
          </p:cNvSpPr>
          <p:nvPr/>
        </p:nvSpPr>
        <p:spPr bwMode="auto">
          <a:xfrm>
            <a:off x="7145806" y="4122391"/>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link</a:t>
            </a:r>
          </a:p>
        </p:txBody>
      </p:sp>
      <p:sp>
        <p:nvSpPr>
          <p:cNvPr id="38" name="Text Box 26">
            <a:extLst>
              <a:ext uri="{FF2B5EF4-FFF2-40B4-BE49-F238E27FC236}">
                <a16:creationId xmlns:a16="http://schemas.microsoft.com/office/drawing/2014/main" id="{18BC7F08-5737-1EAB-4754-A22F0B8FB73C}"/>
              </a:ext>
            </a:extLst>
          </p:cNvPr>
          <p:cNvSpPr txBox="1">
            <a:spLocks noChangeArrowheads="1"/>
          </p:cNvSpPr>
          <p:nvPr/>
        </p:nvSpPr>
        <p:spPr bwMode="auto">
          <a:xfrm>
            <a:off x="7136281" y="3827116"/>
            <a:ext cx="1317625"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10000"/>
              </a:lnSpc>
              <a:spcBef>
                <a:spcPct val="0"/>
              </a:spcBef>
              <a:spcAft>
                <a:spcPct val="0"/>
              </a:spcAft>
              <a:buClrTx/>
              <a:buSzTx/>
              <a:buFontTx/>
              <a:buNone/>
              <a:tabLst/>
              <a:defRPr/>
            </a:pPr>
            <a:r>
              <a:rPr kumimoji="0" lang="en-US" altLang="en-US" sz="1400" b="0" i="0" u="none" strike="noStrike" kern="1200" cap="none" spc="0" normalizeH="0" baseline="0" noProof="0" dirty="0">
                <a:ln>
                  <a:noFill/>
                </a:ln>
                <a:solidFill>
                  <a:srgbClr val="969696"/>
                </a:solidFill>
                <a:effectLst/>
                <a:uLnTx/>
                <a:uFillTx/>
                <a:latin typeface="Tahoma" panose="020B0604030504040204" pitchFamily="34" charset="0"/>
                <a:ea typeface="ＭＳ Ｐゴシック" panose="020B0600070205080204" pitchFamily="34" charset="-128"/>
                <a:cs typeface="+mn-cs"/>
              </a:rPr>
              <a:t>network</a:t>
            </a:r>
          </a:p>
        </p:txBody>
      </p:sp>
      <p:sp>
        <p:nvSpPr>
          <p:cNvPr id="39" name="Oval 78">
            <a:extLst>
              <a:ext uri="{FF2B5EF4-FFF2-40B4-BE49-F238E27FC236}">
                <a16:creationId xmlns:a16="http://schemas.microsoft.com/office/drawing/2014/main" id="{0AFC6583-1FAB-5FC6-377F-24F96EC0EFD1}"/>
              </a:ext>
            </a:extLst>
          </p:cNvPr>
          <p:cNvSpPr>
            <a:spLocks noChangeArrowheads="1"/>
          </p:cNvSpPr>
          <p:nvPr/>
        </p:nvSpPr>
        <p:spPr bwMode="auto">
          <a:xfrm>
            <a:off x="7304556" y="3025428"/>
            <a:ext cx="990600" cy="304800"/>
          </a:xfrm>
          <a:prstGeom prst="ellipse">
            <a:avLst/>
          </a:prstGeom>
          <a:solidFill>
            <a:srgbClr val="CCFFFF"/>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process</a:t>
            </a:r>
          </a:p>
        </p:txBody>
      </p:sp>
      <p:grpSp>
        <p:nvGrpSpPr>
          <p:cNvPr id="40" name="Group 79">
            <a:extLst>
              <a:ext uri="{FF2B5EF4-FFF2-40B4-BE49-F238E27FC236}">
                <a16:creationId xmlns:a16="http://schemas.microsoft.com/office/drawing/2014/main" id="{AF0C4FA9-E418-3729-D346-70E4D8BB00D4}"/>
              </a:ext>
            </a:extLst>
          </p:cNvPr>
          <p:cNvGrpSpPr>
            <a:grpSpLocks/>
          </p:cNvGrpSpPr>
          <p:nvPr/>
        </p:nvGrpSpPr>
        <p:grpSpPr bwMode="auto">
          <a:xfrm>
            <a:off x="7552206" y="3385791"/>
            <a:ext cx="546100" cy="225425"/>
            <a:chOff x="1287" y="2524"/>
            <a:chExt cx="260" cy="100"/>
          </a:xfrm>
        </p:grpSpPr>
        <p:sp>
          <p:nvSpPr>
            <p:cNvPr id="41" name="Rectangle 80">
              <a:extLst>
                <a:ext uri="{FF2B5EF4-FFF2-40B4-BE49-F238E27FC236}">
                  <a16:creationId xmlns:a16="http://schemas.microsoft.com/office/drawing/2014/main" id="{778B103B-A550-B9A3-4FEA-A042C0E3240F}"/>
                </a:ext>
              </a:extLst>
            </p:cNvPr>
            <p:cNvSpPr>
              <a:spLocks noChangeArrowheads="1"/>
            </p:cNvSpPr>
            <p:nvPr/>
          </p:nvSpPr>
          <p:spPr bwMode="auto">
            <a:xfrm>
              <a:off x="1287" y="2524"/>
              <a:ext cx="260" cy="100"/>
            </a:xfrm>
            <a:prstGeom prst="rect">
              <a:avLst/>
            </a:prstGeom>
            <a:solidFill>
              <a:srgbClr val="C96B72"/>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81">
              <a:extLst>
                <a:ext uri="{FF2B5EF4-FFF2-40B4-BE49-F238E27FC236}">
                  <a16:creationId xmlns:a16="http://schemas.microsoft.com/office/drawing/2014/main" id="{E22B99B5-C85A-125C-EF24-FAD8F146B73D}"/>
                </a:ext>
              </a:extLst>
            </p:cNvPr>
            <p:cNvSpPr>
              <a:spLocks noChangeArrowheads="1"/>
            </p:cNvSpPr>
            <p:nvPr/>
          </p:nvSpPr>
          <p:spPr bwMode="auto">
            <a:xfrm>
              <a:off x="1338" y="2537"/>
              <a:ext cx="156" cy="76"/>
            </a:xfrm>
            <a:prstGeom prst="rect">
              <a:avLst/>
            </a:prstGeom>
            <a:solidFill>
              <a:srgbClr val="FFFFFF"/>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82">
              <a:extLst>
                <a:ext uri="{FF2B5EF4-FFF2-40B4-BE49-F238E27FC236}">
                  <a16:creationId xmlns:a16="http://schemas.microsoft.com/office/drawing/2014/main" id="{C0DFE2F8-FE90-DD40-371C-568DCCAD6C70}"/>
                </a:ext>
              </a:extLst>
            </p:cNvPr>
            <p:cNvSpPr>
              <a:spLocks noChangeArrowheads="1"/>
            </p:cNvSpPr>
            <p:nvPr/>
          </p:nvSpPr>
          <p:spPr bwMode="auto">
            <a:xfrm>
              <a:off x="1503" y="2582"/>
              <a:ext cx="27" cy="27"/>
            </a:xfrm>
            <a:prstGeom prst="rect">
              <a:avLst/>
            </a:prstGeom>
            <a:solidFill>
              <a:srgbClr val="C00000"/>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4" name="Rectangle 83">
              <a:extLst>
                <a:ext uri="{FF2B5EF4-FFF2-40B4-BE49-F238E27FC236}">
                  <a16:creationId xmlns:a16="http://schemas.microsoft.com/office/drawing/2014/main" id="{6FD5F82B-F16C-930B-E9D2-4749EE8ED4CC}"/>
                </a:ext>
              </a:extLst>
            </p:cNvPr>
            <p:cNvSpPr>
              <a:spLocks noChangeArrowheads="1"/>
            </p:cNvSpPr>
            <p:nvPr/>
          </p:nvSpPr>
          <p:spPr bwMode="auto">
            <a:xfrm>
              <a:off x="1298" y="2583"/>
              <a:ext cx="26" cy="27"/>
            </a:xfrm>
            <a:prstGeom prst="rect">
              <a:avLst/>
            </a:prstGeom>
            <a:solidFill>
              <a:srgbClr val="C00000"/>
            </a:solidFill>
            <a:ln w="9525">
              <a:no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Line 88">
            <a:extLst>
              <a:ext uri="{FF2B5EF4-FFF2-40B4-BE49-F238E27FC236}">
                <a16:creationId xmlns:a16="http://schemas.microsoft.com/office/drawing/2014/main" id="{0611A944-1726-41EA-6078-5E6EA8D420D8}"/>
              </a:ext>
            </a:extLst>
          </p:cNvPr>
          <p:cNvSpPr>
            <a:spLocks noChangeShapeType="1"/>
          </p:cNvSpPr>
          <p:nvPr/>
        </p:nvSpPr>
        <p:spPr bwMode="auto">
          <a:xfrm flipH="1">
            <a:off x="8361831" y="3157191"/>
            <a:ext cx="6096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6" name="Line 89">
            <a:extLst>
              <a:ext uri="{FF2B5EF4-FFF2-40B4-BE49-F238E27FC236}">
                <a16:creationId xmlns:a16="http://schemas.microsoft.com/office/drawing/2014/main" id="{F37FA9A4-6F86-0F30-55D5-937C87EFCB93}"/>
              </a:ext>
            </a:extLst>
          </p:cNvPr>
          <p:cNvSpPr>
            <a:spLocks noChangeShapeType="1"/>
          </p:cNvSpPr>
          <p:nvPr/>
        </p:nvSpPr>
        <p:spPr bwMode="auto">
          <a:xfrm>
            <a:off x="8587256" y="3582641"/>
            <a:ext cx="0" cy="102235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Line 90">
            <a:extLst>
              <a:ext uri="{FF2B5EF4-FFF2-40B4-BE49-F238E27FC236}">
                <a16:creationId xmlns:a16="http://schemas.microsoft.com/office/drawing/2014/main" id="{7CBA8B8D-A28D-3255-637B-593F2AF60D92}"/>
              </a:ext>
            </a:extLst>
          </p:cNvPr>
          <p:cNvSpPr>
            <a:spLocks noChangeShapeType="1"/>
          </p:cNvSpPr>
          <p:nvPr/>
        </p:nvSpPr>
        <p:spPr bwMode="auto">
          <a:xfrm flipH="1">
            <a:off x="8611068" y="4082703"/>
            <a:ext cx="609600" cy="0"/>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Text Box 56">
            <a:extLst>
              <a:ext uri="{FF2B5EF4-FFF2-40B4-BE49-F238E27FC236}">
                <a16:creationId xmlns:a16="http://schemas.microsoft.com/office/drawing/2014/main" id="{7DC1C964-1432-0F69-2243-CC7F11C1F67F}"/>
              </a:ext>
            </a:extLst>
          </p:cNvPr>
          <p:cNvSpPr txBox="1">
            <a:spLocks noChangeArrowheads="1"/>
          </p:cNvSpPr>
          <p:nvPr/>
        </p:nvSpPr>
        <p:spPr bwMode="auto">
          <a:xfrm>
            <a:off x="5524968" y="2838103"/>
            <a:ext cx="9175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90000"/>
              </a:lnSpc>
              <a:spcBef>
                <a:spcPct val="0"/>
              </a:spcBef>
              <a:spcAft>
                <a:spcPct val="0"/>
              </a:spcAft>
              <a:buClrTx/>
              <a:buSzTx/>
              <a:buFontTx/>
              <a:buNone/>
              <a:tabLst/>
              <a:defRPr/>
            </a:pPr>
            <a:r>
              <a:rPr kumimoji="0" lang="en-US" altLang="en-US" sz="20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socket</a:t>
            </a:r>
          </a:p>
        </p:txBody>
      </p:sp>
      <p:sp>
        <p:nvSpPr>
          <p:cNvPr id="49" name="Line 92">
            <a:extLst>
              <a:ext uri="{FF2B5EF4-FFF2-40B4-BE49-F238E27FC236}">
                <a16:creationId xmlns:a16="http://schemas.microsoft.com/office/drawing/2014/main" id="{41258065-68FF-8D23-A762-714BAED60BEA}"/>
              </a:ext>
            </a:extLst>
          </p:cNvPr>
          <p:cNvSpPr>
            <a:spLocks noChangeShapeType="1"/>
          </p:cNvSpPr>
          <p:nvPr/>
        </p:nvSpPr>
        <p:spPr bwMode="auto">
          <a:xfrm flipV="1">
            <a:off x="4528018" y="3038128"/>
            <a:ext cx="968375" cy="434975"/>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Line 93">
            <a:extLst>
              <a:ext uri="{FF2B5EF4-FFF2-40B4-BE49-F238E27FC236}">
                <a16:creationId xmlns:a16="http://schemas.microsoft.com/office/drawing/2014/main" id="{E983EE0F-E11D-9E84-064A-DC72D560F076}"/>
              </a:ext>
            </a:extLst>
          </p:cNvPr>
          <p:cNvSpPr>
            <a:spLocks noChangeShapeType="1"/>
          </p:cNvSpPr>
          <p:nvPr/>
        </p:nvSpPr>
        <p:spPr bwMode="auto">
          <a:xfrm flipH="1" flipV="1">
            <a:off x="6463181" y="3027016"/>
            <a:ext cx="968375" cy="434975"/>
          </a:xfrm>
          <a:prstGeom prst="line">
            <a:avLst/>
          </a:prstGeom>
          <a:noFill/>
          <a:ln w="19050">
            <a:solidFill>
              <a:srgbClr val="CC0000"/>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51" name="Group 96">
            <a:extLst>
              <a:ext uri="{FF2B5EF4-FFF2-40B4-BE49-F238E27FC236}">
                <a16:creationId xmlns:a16="http://schemas.microsoft.com/office/drawing/2014/main" id="{3A217A78-55B7-C06F-1075-76950E2A701A}"/>
              </a:ext>
            </a:extLst>
          </p:cNvPr>
          <p:cNvGrpSpPr>
            <a:grpSpLocks/>
          </p:cNvGrpSpPr>
          <p:nvPr/>
        </p:nvGrpSpPr>
        <p:grpSpPr bwMode="auto">
          <a:xfrm>
            <a:off x="2318218" y="4092228"/>
            <a:ext cx="719138" cy="773113"/>
            <a:chOff x="-44" y="1473"/>
            <a:chExt cx="981" cy="1105"/>
          </a:xfrm>
        </p:grpSpPr>
        <p:pic>
          <p:nvPicPr>
            <p:cNvPr id="52" name="Picture 97" descr="desktop_computer_stylized_medium">
              <a:extLst>
                <a:ext uri="{FF2B5EF4-FFF2-40B4-BE49-F238E27FC236}">
                  <a16:creationId xmlns:a16="http://schemas.microsoft.com/office/drawing/2014/main" id="{01BDB3A7-04D2-8080-D2DA-338E0DF78F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Freeform 98">
              <a:extLst>
                <a:ext uri="{FF2B5EF4-FFF2-40B4-BE49-F238E27FC236}">
                  <a16:creationId xmlns:a16="http://schemas.microsoft.com/office/drawing/2014/main" id="{A6E99333-E4B9-9CE1-F0FF-989B09719E45}"/>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54" name="Group 99">
            <a:extLst>
              <a:ext uri="{FF2B5EF4-FFF2-40B4-BE49-F238E27FC236}">
                <a16:creationId xmlns:a16="http://schemas.microsoft.com/office/drawing/2014/main" id="{577CFCB0-5FBB-68C4-F503-4F9AD06497DF}"/>
              </a:ext>
            </a:extLst>
          </p:cNvPr>
          <p:cNvGrpSpPr>
            <a:grpSpLocks/>
          </p:cNvGrpSpPr>
          <p:nvPr/>
        </p:nvGrpSpPr>
        <p:grpSpPr bwMode="auto">
          <a:xfrm flipH="1">
            <a:off x="9014293" y="4287491"/>
            <a:ext cx="719138" cy="773112"/>
            <a:chOff x="-44" y="1473"/>
            <a:chExt cx="981" cy="1105"/>
          </a:xfrm>
        </p:grpSpPr>
        <p:pic>
          <p:nvPicPr>
            <p:cNvPr id="55" name="Picture 100" descr="desktop_computer_stylized_medium">
              <a:extLst>
                <a:ext uri="{FF2B5EF4-FFF2-40B4-BE49-F238E27FC236}">
                  <a16:creationId xmlns:a16="http://schemas.microsoft.com/office/drawing/2014/main" id="{6F488715-5E6D-99EC-C2FB-20E5FB1F47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 name="Freeform 101">
              <a:extLst>
                <a:ext uri="{FF2B5EF4-FFF2-40B4-BE49-F238E27FC236}">
                  <a16:creationId xmlns:a16="http://schemas.microsoft.com/office/drawing/2014/main" id="{A8F34566-021F-BE84-A4DA-B709459E870B}"/>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57" name="TextBox 56">
            <a:extLst>
              <a:ext uri="{FF2B5EF4-FFF2-40B4-BE49-F238E27FC236}">
                <a16:creationId xmlns:a16="http://schemas.microsoft.com/office/drawing/2014/main" id="{19D77469-9332-A43D-A84D-72617884C435}"/>
              </a:ext>
            </a:extLst>
          </p:cNvPr>
          <p:cNvSpPr txBox="1"/>
          <p:nvPr/>
        </p:nvSpPr>
        <p:spPr>
          <a:xfrm>
            <a:off x="7043053" y="6368144"/>
            <a:ext cx="4484918" cy="369332"/>
          </a:xfrm>
          <a:prstGeom prst="rect">
            <a:avLst/>
          </a:prstGeom>
          <a:noFill/>
        </p:spPr>
        <p:txBody>
          <a:bodyPr wrap="square" rtlCol="0">
            <a:spAutoFit/>
          </a:bodyPr>
          <a:lstStyle/>
          <a:p>
            <a:r>
              <a:rPr lang="en-IN" dirty="0"/>
              <a:t>Copyright © 2010-2025 J.F. Kurose, K.W. Ross</a:t>
            </a:r>
          </a:p>
        </p:txBody>
      </p:sp>
    </p:spTree>
    <p:extLst>
      <p:ext uri="{BB962C8B-B14F-4D97-AF65-F5344CB8AC3E}">
        <p14:creationId xmlns:p14="http://schemas.microsoft.com/office/powerpoint/2010/main" val="4104359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6C583-1B7B-E79A-7979-E78C2EAC025E}"/>
              </a:ext>
            </a:extLst>
          </p:cNvPr>
          <p:cNvSpPr>
            <a:spLocks noGrp="1"/>
          </p:cNvSpPr>
          <p:nvPr>
            <p:ph type="title"/>
          </p:nvPr>
        </p:nvSpPr>
        <p:spPr/>
        <p:txBody>
          <a:bodyPr/>
          <a:lstStyle/>
          <a:p>
            <a:r>
              <a:rPr lang="en-IN" dirty="0"/>
              <a:t>Device driver</a:t>
            </a:r>
          </a:p>
        </p:txBody>
      </p:sp>
      <p:sp>
        <p:nvSpPr>
          <p:cNvPr id="3" name="Content Placeholder 2">
            <a:extLst>
              <a:ext uri="{FF2B5EF4-FFF2-40B4-BE49-F238E27FC236}">
                <a16:creationId xmlns:a16="http://schemas.microsoft.com/office/drawing/2014/main" id="{1CE7B9AE-C3B9-5D59-1A39-50B12A1438BB}"/>
              </a:ext>
            </a:extLst>
          </p:cNvPr>
          <p:cNvSpPr>
            <a:spLocks noGrp="1"/>
          </p:cNvSpPr>
          <p:nvPr>
            <p:ph idx="1"/>
          </p:nvPr>
        </p:nvSpPr>
        <p:spPr/>
        <p:txBody>
          <a:bodyPr>
            <a:normAutofit/>
          </a:bodyPr>
          <a:lstStyle/>
          <a:p>
            <a:r>
              <a:rPr lang="en-IN" dirty="0"/>
              <a:t>A device driver directly communicates with a physical device</a:t>
            </a:r>
          </a:p>
          <a:p>
            <a:endParaRPr lang="en-IN" dirty="0"/>
          </a:p>
          <a:p>
            <a:r>
              <a:rPr lang="en-IN" dirty="0"/>
              <a:t>For networking, the physical device is a network interface card (NIC)</a:t>
            </a:r>
          </a:p>
          <a:p>
            <a:endParaRPr lang="en-IN" dirty="0"/>
          </a:p>
          <a:p>
            <a:r>
              <a:rPr lang="en-US" dirty="0"/>
              <a:t>The Intel network interface card (NIC) is accessed through device drivers e1000, e1000e, </a:t>
            </a:r>
            <a:r>
              <a:rPr lang="en-US" dirty="0" err="1"/>
              <a:t>ixgbe</a:t>
            </a:r>
            <a:r>
              <a:rPr lang="en-US" dirty="0"/>
              <a:t>, etc., depending on the model</a:t>
            </a:r>
          </a:p>
          <a:p>
            <a:endParaRPr lang="en-US" dirty="0"/>
          </a:p>
          <a:p>
            <a:r>
              <a:rPr lang="en-US" dirty="0"/>
              <a:t>The device driver operates at the data-link layer and communicates with the NIC hardware to send/receive packets using the physical link</a:t>
            </a:r>
            <a:endParaRPr lang="en-IN" dirty="0"/>
          </a:p>
        </p:txBody>
      </p:sp>
    </p:spTree>
    <p:extLst>
      <p:ext uri="{BB962C8B-B14F-4D97-AF65-F5344CB8AC3E}">
        <p14:creationId xmlns:p14="http://schemas.microsoft.com/office/powerpoint/2010/main" val="33201716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C1761-FDA2-56E4-5D92-33CAA0B53496}"/>
              </a:ext>
            </a:extLst>
          </p:cNvPr>
          <p:cNvSpPr>
            <a:spLocks noGrp="1"/>
          </p:cNvSpPr>
          <p:nvPr>
            <p:ph type="title"/>
          </p:nvPr>
        </p:nvSpPr>
        <p:spPr/>
        <p:txBody>
          <a:bodyPr/>
          <a:lstStyle/>
          <a:p>
            <a:r>
              <a:rPr lang="en-IN" dirty="0"/>
              <a:t>Network interface card (NIC)</a:t>
            </a:r>
          </a:p>
        </p:txBody>
      </p:sp>
      <p:sp>
        <p:nvSpPr>
          <p:cNvPr id="3" name="Content Placeholder 2">
            <a:extLst>
              <a:ext uri="{FF2B5EF4-FFF2-40B4-BE49-F238E27FC236}">
                <a16:creationId xmlns:a16="http://schemas.microsoft.com/office/drawing/2014/main" id="{9D90986A-4F15-71F7-2785-F510EEB8A414}"/>
              </a:ext>
            </a:extLst>
          </p:cNvPr>
          <p:cNvSpPr>
            <a:spLocks noGrp="1"/>
          </p:cNvSpPr>
          <p:nvPr>
            <p:ph idx="1"/>
          </p:nvPr>
        </p:nvSpPr>
        <p:spPr/>
        <p:txBody>
          <a:bodyPr>
            <a:normAutofit lnSpcReduction="10000"/>
          </a:bodyPr>
          <a:lstStyle/>
          <a:p>
            <a:r>
              <a:rPr lang="en-US" dirty="0"/>
              <a:t>The NIC is responsible for:</a:t>
            </a:r>
          </a:p>
          <a:p>
            <a:pPr lvl="1"/>
            <a:r>
              <a:rPr lang="en-US" dirty="0"/>
              <a:t>Transmitting: The NIC copies data from host memory to the transmission channel</a:t>
            </a:r>
          </a:p>
          <a:p>
            <a:pPr lvl="1"/>
            <a:r>
              <a:rPr lang="en-US" dirty="0"/>
              <a:t>Receiving: The NIC copies data from the communication channel into host memory</a:t>
            </a:r>
          </a:p>
          <a:p>
            <a:pPr lvl="1"/>
            <a:endParaRPr lang="en-US" dirty="0"/>
          </a:p>
          <a:p>
            <a:pPr lvl="1"/>
            <a:endParaRPr lang="en-US" dirty="0"/>
          </a:p>
          <a:p>
            <a:r>
              <a:rPr lang="en-US" dirty="0"/>
              <a:t>Background</a:t>
            </a:r>
          </a:p>
          <a:p>
            <a:pPr lvl="2"/>
            <a:r>
              <a:rPr lang="en-US" dirty="0"/>
              <a:t>How does a device driver talk to a device?</a:t>
            </a:r>
          </a:p>
          <a:p>
            <a:pPr lvl="2"/>
            <a:r>
              <a:rPr lang="en-US" dirty="0"/>
              <a:t>What is DMA?</a:t>
            </a:r>
          </a:p>
          <a:p>
            <a:pPr lvl="2"/>
            <a:r>
              <a:rPr lang="en-US" dirty="0"/>
              <a:t>What is an interrupt?</a:t>
            </a:r>
          </a:p>
          <a:p>
            <a:pPr lvl="2"/>
            <a:r>
              <a:rPr lang="en-US" dirty="0"/>
              <a:t>What is polling?</a:t>
            </a:r>
          </a:p>
          <a:p>
            <a:pPr lvl="1"/>
            <a:endParaRPr lang="en-US" dirty="0"/>
          </a:p>
          <a:p>
            <a:pPr lvl="2"/>
            <a:endParaRPr lang="en-US" dirty="0"/>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FFE0E3B3-A446-09E4-D0E1-B81ABCA33C6D}"/>
                  </a:ext>
                </a:extLst>
              </p14:cNvPr>
              <p14:cNvContentPartPr/>
              <p14:nvPr/>
            </p14:nvContentPartPr>
            <p14:xfrm>
              <a:off x="10672560" y="3540600"/>
              <a:ext cx="987120" cy="1781280"/>
            </p14:xfrm>
          </p:contentPart>
        </mc:Choice>
        <mc:Fallback xmlns="">
          <p:pic>
            <p:nvPicPr>
              <p:cNvPr id="4" name="Ink 3">
                <a:extLst>
                  <a:ext uri="{FF2B5EF4-FFF2-40B4-BE49-F238E27FC236}">
                    <a16:creationId xmlns:a16="http://schemas.microsoft.com/office/drawing/2014/main" id="{FFE0E3B3-A446-09E4-D0E1-B81ABCA33C6D}"/>
                  </a:ext>
                </a:extLst>
              </p:cNvPr>
              <p:cNvPicPr/>
              <p:nvPr/>
            </p:nvPicPr>
            <p:blipFill>
              <a:blip r:embed="rId3"/>
              <a:stretch>
                <a:fillRect/>
              </a:stretch>
            </p:blipFill>
            <p:spPr>
              <a:xfrm>
                <a:off x="10663200" y="3531240"/>
                <a:ext cx="1005840" cy="1800000"/>
              </a:xfrm>
              <a:prstGeom prst="rect">
                <a:avLst/>
              </a:prstGeom>
            </p:spPr>
          </p:pic>
        </mc:Fallback>
      </mc:AlternateContent>
    </p:spTree>
    <p:extLst>
      <p:ext uri="{BB962C8B-B14F-4D97-AF65-F5344CB8AC3E}">
        <p14:creationId xmlns:p14="http://schemas.microsoft.com/office/powerpoint/2010/main" val="10586895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5F482-0917-DC23-B54D-3A33C8F5D2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23239C-21DC-1305-297F-FA72F2338C11}"/>
              </a:ext>
            </a:extLst>
          </p:cNvPr>
          <p:cNvSpPr>
            <a:spLocks noGrp="1"/>
          </p:cNvSpPr>
          <p:nvPr>
            <p:ph type="title"/>
          </p:nvPr>
        </p:nvSpPr>
        <p:spPr/>
        <p:txBody>
          <a:bodyPr/>
          <a:lstStyle/>
          <a:p>
            <a:r>
              <a:rPr lang="en-IN" dirty="0"/>
              <a:t>Network interface card (NIC)</a:t>
            </a:r>
          </a:p>
        </p:txBody>
      </p:sp>
      <p:sp>
        <p:nvSpPr>
          <p:cNvPr id="3" name="Content Placeholder 2">
            <a:extLst>
              <a:ext uri="{FF2B5EF4-FFF2-40B4-BE49-F238E27FC236}">
                <a16:creationId xmlns:a16="http://schemas.microsoft.com/office/drawing/2014/main" id="{44F7AF8D-AE27-8476-EEC7-559AC3EFA149}"/>
              </a:ext>
            </a:extLst>
          </p:cNvPr>
          <p:cNvSpPr>
            <a:spLocks noGrp="1"/>
          </p:cNvSpPr>
          <p:nvPr>
            <p:ph idx="1"/>
          </p:nvPr>
        </p:nvSpPr>
        <p:spPr/>
        <p:txBody>
          <a:bodyPr>
            <a:normAutofit fontScale="92500" lnSpcReduction="10000"/>
          </a:bodyPr>
          <a:lstStyle/>
          <a:p>
            <a:r>
              <a:rPr lang="en-US" dirty="0"/>
              <a:t>The NIC is responsible for:</a:t>
            </a:r>
          </a:p>
          <a:p>
            <a:pPr lvl="1"/>
            <a:r>
              <a:rPr lang="en-US" dirty="0"/>
              <a:t>Transmitting: The NIC copies data from host memory to the transmission channel</a:t>
            </a:r>
          </a:p>
          <a:p>
            <a:pPr lvl="1"/>
            <a:r>
              <a:rPr lang="en-US" dirty="0"/>
              <a:t>Receiving: The NIC copies data from the communication channel into host memory</a:t>
            </a:r>
          </a:p>
          <a:p>
            <a:r>
              <a:rPr lang="en-US" dirty="0"/>
              <a:t>Background</a:t>
            </a:r>
          </a:p>
          <a:p>
            <a:pPr lvl="2"/>
            <a:r>
              <a:rPr lang="en-US" dirty="0"/>
              <a:t>How does a device driver talk to a device? </a:t>
            </a:r>
          </a:p>
          <a:p>
            <a:pPr lvl="3"/>
            <a:r>
              <a:rPr lang="en-US" dirty="0"/>
              <a:t>Port I/O MMIO</a:t>
            </a:r>
          </a:p>
          <a:p>
            <a:pPr lvl="2"/>
            <a:r>
              <a:rPr lang="en-US" dirty="0"/>
              <a:t>What is DMA? </a:t>
            </a:r>
          </a:p>
          <a:p>
            <a:pPr lvl="3"/>
            <a:r>
              <a:rPr lang="en-US" dirty="0"/>
              <a:t>Device can directly read/write to RAM without involving the CPU</a:t>
            </a:r>
          </a:p>
          <a:p>
            <a:pPr lvl="2"/>
            <a:r>
              <a:rPr lang="en-US" dirty="0"/>
              <a:t>What is an interrupt?</a:t>
            </a:r>
          </a:p>
          <a:p>
            <a:pPr lvl="3"/>
            <a:r>
              <a:rPr lang="en-US" dirty="0"/>
              <a:t>On an interrupt, the current execution is paused and an interrupt handler is called, e.g., the timer interrupt handler </a:t>
            </a:r>
          </a:p>
          <a:p>
            <a:pPr lvl="2"/>
            <a:r>
              <a:rPr lang="en-US" dirty="0"/>
              <a:t>What is polling?</a:t>
            </a:r>
          </a:p>
          <a:p>
            <a:pPr lvl="3"/>
            <a:r>
              <a:rPr lang="en-US" dirty="0"/>
              <a:t>CPU repeatedly checks the status of the device, e.g., checking for keyboard input</a:t>
            </a:r>
          </a:p>
          <a:p>
            <a:endParaRPr lang="en-IN" dirty="0"/>
          </a:p>
        </p:txBody>
      </p:sp>
    </p:spTree>
    <p:extLst>
      <p:ext uri="{BB962C8B-B14F-4D97-AF65-F5344CB8AC3E}">
        <p14:creationId xmlns:p14="http://schemas.microsoft.com/office/powerpoint/2010/main" val="10913516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3194-8130-6EF8-3EC3-EABA158DA946}"/>
              </a:ext>
            </a:extLst>
          </p:cNvPr>
          <p:cNvSpPr>
            <a:spLocks noGrp="1"/>
          </p:cNvSpPr>
          <p:nvPr>
            <p:ph type="title"/>
          </p:nvPr>
        </p:nvSpPr>
        <p:spPr/>
        <p:txBody>
          <a:bodyPr/>
          <a:lstStyle/>
          <a:p>
            <a:r>
              <a:rPr lang="en-IN" dirty="0"/>
              <a:t>Network interface card (NIC)</a:t>
            </a:r>
          </a:p>
        </p:txBody>
      </p:sp>
      <p:sp>
        <p:nvSpPr>
          <p:cNvPr id="3" name="Content Placeholder 2">
            <a:extLst>
              <a:ext uri="{FF2B5EF4-FFF2-40B4-BE49-F238E27FC236}">
                <a16:creationId xmlns:a16="http://schemas.microsoft.com/office/drawing/2014/main" id="{3D804BDC-2E82-8DE6-13D6-7F0A87A5336A}"/>
              </a:ext>
            </a:extLst>
          </p:cNvPr>
          <p:cNvSpPr>
            <a:spLocks noGrp="1"/>
          </p:cNvSpPr>
          <p:nvPr>
            <p:ph idx="1"/>
          </p:nvPr>
        </p:nvSpPr>
        <p:spPr/>
        <p:txBody>
          <a:bodyPr/>
          <a:lstStyle/>
          <a:p>
            <a:r>
              <a:rPr lang="en-IN" dirty="0"/>
              <a:t>The Intel’s NIC maintains two rings (circular queues)</a:t>
            </a:r>
          </a:p>
          <a:p>
            <a:pPr lvl="1"/>
            <a:r>
              <a:rPr lang="en-US" dirty="0"/>
              <a:t>Receive descriptor ring (for incoming packets)</a:t>
            </a:r>
          </a:p>
          <a:p>
            <a:pPr lvl="1"/>
            <a:r>
              <a:rPr lang="en-US" dirty="0"/>
              <a:t>Transmit descriptor ring (for outgoing packet)</a:t>
            </a:r>
          </a:p>
          <a:p>
            <a:pPr lvl="1"/>
            <a:endParaRPr lang="en-IN" dirty="0"/>
          </a:p>
        </p:txBody>
      </p:sp>
    </p:spTree>
    <p:extLst>
      <p:ext uri="{BB962C8B-B14F-4D97-AF65-F5344CB8AC3E}">
        <p14:creationId xmlns:p14="http://schemas.microsoft.com/office/powerpoint/2010/main" val="5280299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00913-9317-D570-11EB-4C5C083B79CE}"/>
              </a:ext>
            </a:extLst>
          </p:cNvPr>
          <p:cNvSpPr>
            <a:spLocks noGrp="1"/>
          </p:cNvSpPr>
          <p:nvPr>
            <p:ph type="title"/>
          </p:nvPr>
        </p:nvSpPr>
        <p:spPr/>
        <p:txBody>
          <a:bodyPr/>
          <a:lstStyle/>
          <a:p>
            <a:r>
              <a:rPr lang="en-IN" dirty="0"/>
              <a:t>Ring of descriptors</a:t>
            </a:r>
          </a:p>
        </p:txBody>
      </p:sp>
      <p:graphicFrame>
        <p:nvGraphicFramePr>
          <p:cNvPr id="4" name="Content Placeholder 3">
            <a:extLst>
              <a:ext uri="{FF2B5EF4-FFF2-40B4-BE49-F238E27FC236}">
                <a16:creationId xmlns:a16="http://schemas.microsoft.com/office/drawing/2014/main" id="{A97B2FF6-3337-1A87-7A97-96AB56CEA2AD}"/>
              </a:ext>
            </a:extLst>
          </p:cNvPr>
          <p:cNvGraphicFramePr>
            <a:graphicFrameLocks noGrp="1"/>
          </p:cNvGraphicFramePr>
          <p:nvPr>
            <p:ph idx="1"/>
            <p:extLst>
              <p:ext uri="{D42A27DB-BD31-4B8C-83A1-F6EECF244321}">
                <p14:modId xmlns:p14="http://schemas.microsoft.com/office/powerpoint/2010/main" val="880001017"/>
              </p:ext>
            </p:extLst>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3E8C26A7-A88C-ECD2-89A7-75573AEF5F99}"/>
              </a:ext>
            </a:extLst>
          </p:cNvPr>
          <p:cNvCxnSpPr/>
          <p:nvPr/>
        </p:nvCxnSpPr>
        <p:spPr>
          <a:xfrm>
            <a:off x="4386943"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3667C649-C677-7D8A-0E3F-FCB01D0FD680}"/>
              </a:ext>
            </a:extLst>
          </p:cNvPr>
          <p:cNvCxnSpPr/>
          <p:nvPr/>
        </p:nvCxnSpPr>
        <p:spPr>
          <a:xfrm>
            <a:off x="7108370"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DDA6514-E32F-97ED-F68E-09D33D197B6B}"/>
              </a:ext>
            </a:extLst>
          </p:cNvPr>
          <p:cNvSpPr txBox="1"/>
          <p:nvPr/>
        </p:nvSpPr>
        <p:spPr>
          <a:xfrm>
            <a:off x="4027714" y="1861457"/>
            <a:ext cx="1251857" cy="369332"/>
          </a:xfrm>
          <a:prstGeom prst="rect">
            <a:avLst/>
          </a:prstGeom>
          <a:noFill/>
        </p:spPr>
        <p:txBody>
          <a:bodyPr wrap="square" rtlCol="0">
            <a:spAutoFit/>
          </a:bodyPr>
          <a:lstStyle/>
          <a:p>
            <a:r>
              <a:rPr lang="en-IN" dirty="0"/>
              <a:t>RDH</a:t>
            </a:r>
          </a:p>
        </p:txBody>
      </p:sp>
      <p:sp>
        <p:nvSpPr>
          <p:cNvPr id="9" name="TextBox 8">
            <a:extLst>
              <a:ext uri="{FF2B5EF4-FFF2-40B4-BE49-F238E27FC236}">
                <a16:creationId xmlns:a16="http://schemas.microsoft.com/office/drawing/2014/main" id="{59D08C3A-06C8-FFFD-0C45-F6619ED5E61C}"/>
              </a:ext>
            </a:extLst>
          </p:cNvPr>
          <p:cNvSpPr txBox="1"/>
          <p:nvPr/>
        </p:nvSpPr>
        <p:spPr>
          <a:xfrm>
            <a:off x="6760027" y="1883228"/>
            <a:ext cx="1251857" cy="369332"/>
          </a:xfrm>
          <a:prstGeom prst="rect">
            <a:avLst/>
          </a:prstGeom>
          <a:noFill/>
        </p:spPr>
        <p:txBody>
          <a:bodyPr wrap="square" rtlCol="0">
            <a:spAutoFit/>
          </a:bodyPr>
          <a:lstStyle/>
          <a:p>
            <a:r>
              <a:rPr lang="en-IN" dirty="0"/>
              <a:t>RDT</a:t>
            </a:r>
          </a:p>
        </p:txBody>
      </p:sp>
    </p:spTree>
    <p:extLst>
      <p:ext uri="{BB962C8B-B14F-4D97-AF65-F5344CB8AC3E}">
        <p14:creationId xmlns:p14="http://schemas.microsoft.com/office/powerpoint/2010/main" val="52157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28B2A-97EB-3938-69B5-E4DF8C9C37D1}"/>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79C9AE62-446B-BAA1-A48D-2A8A8EB81B6D}"/>
              </a:ext>
            </a:extLst>
          </p:cNvPr>
          <p:cNvSpPr>
            <a:spLocks noGrp="1"/>
          </p:cNvSpPr>
          <p:nvPr>
            <p:ph idx="1"/>
          </p:nvPr>
        </p:nvSpPr>
        <p:spPr/>
        <p:txBody>
          <a:bodyPr/>
          <a:lstStyle/>
          <a:p>
            <a:r>
              <a:rPr lang="en-IN" dirty="0">
                <a:hlinkClick r:id="rId2"/>
              </a:rPr>
              <a:t>https://github.com/Systems-IIITD/CN/tree/master/hw_cs</a:t>
            </a:r>
            <a:endParaRPr lang="en-IN" dirty="0"/>
          </a:p>
          <a:p>
            <a:endParaRPr lang="en-IN" dirty="0"/>
          </a:p>
          <a:p>
            <a:r>
              <a:rPr lang="en-IN" dirty="0"/>
              <a:t>Peterson and Davie</a:t>
            </a:r>
          </a:p>
          <a:p>
            <a:pPr lvl="1"/>
            <a:r>
              <a:rPr lang="en-IN" dirty="0"/>
              <a:t>Chapter – 1.4</a:t>
            </a:r>
          </a:p>
          <a:p>
            <a:pPr lvl="1"/>
            <a:endParaRPr lang="en-IN" dirty="0"/>
          </a:p>
          <a:p>
            <a:r>
              <a:rPr lang="en-US" dirty="0"/>
              <a:t>PCI/PCI-X Family of Gigabit Ethernet Controllers </a:t>
            </a:r>
            <a:r>
              <a:rPr lang="en-US"/>
              <a:t>Software Developer’s Manual</a:t>
            </a:r>
            <a:endParaRPr lang="en-IN" dirty="0"/>
          </a:p>
          <a:p>
            <a:endParaRPr lang="en-IN" dirty="0"/>
          </a:p>
        </p:txBody>
      </p:sp>
    </p:spTree>
    <p:extLst>
      <p:ext uri="{BB962C8B-B14F-4D97-AF65-F5344CB8AC3E}">
        <p14:creationId xmlns:p14="http://schemas.microsoft.com/office/powerpoint/2010/main" val="2215067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07C82-52D4-35AC-5BE9-2AB58C57B0EA}"/>
              </a:ext>
            </a:extLst>
          </p:cNvPr>
          <p:cNvSpPr>
            <a:spLocks noGrp="1"/>
          </p:cNvSpPr>
          <p:nvPr>
            <p:ph type="title"/>
          </p:nvPr>
        </p:nvSpPr>
        <p:spPr/>
        <p:txBody>
          <a:bodyPr/>
          <a:lstStyle/>
          <a:p>
            <a:r>
              <a:rPr lang="en-IN" dirty="0"/>
              <a:t>Rings</a:t>
            </a:r>
          </a:p>
        </p:txBody>
      </p:sp>
      <p:sp>
        <p:nvSpPr>
          <p:cNvPr id="3" name="Content Placeholder 2">
            <a:extLst>
              <a:ext uri="{FF2B5EF4-FFF2-40B4-BE49-F238E27FC236}">
                <a16:creationId xmlns:a16="http://schemas.microsoft.com/office/drawing/2014/main" id="{C1587735-70B6-C7A4-761A-B60712C63CD9}"/>
              </a:ext>
            </a:extLst>
          </p:cNvPr>
          <p:cNvSpPr>
            <a:spLocks noGrp="1"/>
          </p:cNvSpPr>
          <p:nvPr>
            <p:ph idx="1"/>
          </p:nvPr>
        </p:nvSpPr>
        <p:spPr/>
        <p:txBody>
          <a:bodyPr>
            <a:normAutofit/>
          </a:bodyPr>
          <a:lstStyle/>
          <a:p>
            <a:r>
              <a:rPr lang="en-US" dirty="0"/>
              <a:t>Each ring contains descriptors, small metadata structures that describe where packet buffers are located in host memory.</a:t>
            </a:r>
          </a:p>
          <a:p>
            <a:r>
              <a:rPr lang="en-US" dirty="0"/>
              <a:t>A simplified receive descriptor looks like:</a:t>
            </a:r>
          </a:p>
          <a:p>
            <a:endParaRPr lang="en-US" dirty="0"/>
          </a:p>
          <a:p>
            <a:endParaRPr lang="en-US" dirty="0"/>
          </a:p>
          <a:p>
            <a:endParaRPr lang="en-US" dirty="0"/>
          </a:p>
          <a:p>
            <a:r>
              <a:rPr lang="en-US" dirty="0"/>
              <a:t>A simplified transmit descriptor looks like:</a:t>
            </a:r>
          </a:p>
          <a:p>
            <a:pPr marL="0" indent="0">
              <a:buNone/>
            </a:pPr>
            <a:endParaRPr lang="en-IN" dirty="0"/>
          </a:p>
        </p:txBody>
      </p:sp>
      <p:sp>
        <p:nvSpPr>
          <p:cNvPr id="4" name="TextBox 3">
            <a:extLst>
              <a:ext uri="{FF2B5EF4-FFF2-40B4-BE49-F238E27FC236}">
                <a16:creationId xmlns:a16="http://schemas.microsoft.com/office/drawing/2014/main" id="{69F933D3-CB8D-0951-32B8-A48E7C0674F0}"/>
              </a:ext>
            </a:extLst>
          </p:cNvPr>
          <p:cNvSpPr txBox="1"/>
          <p:nvPr/>
        </p:nvSpPr>
        <p:spPr>
          <a:xfrm>
            <a:off x="1589319" y="2764970"/>
            <a:ext cx="6237514" cy="2308324"/>
          </a:xfrm>
          <a:prstGeom prst="rect">
            <a:avLst/>
          </a:prstGeom>
          <a:noFill/>
        </p:spPr>
        <p:txBody>
          <a:bodyPr wrap="square" rtlCol="0">
            <a:spAutoFit/>
          </a:bodyPr>
          <a:lstStyle/>
          <a:p>
            <a:br>
              <a:rPr lang="en-US" dirty="0"/>
            </a:br>
            <a:r>
              <a:rPr lang="en-US" dirty="0"/>
              <a:t>struct e1000_rx_desc {</a:t>
            </a:r>
          </a:p>
          <a:p>
            <a:r>
              <a:rPr lang="en-US" dirty="0"/>
              <a:t>__le64 </a:t>
            </a:r>
            <a:r>
              <a:rPr lang="en-US" dirty="0" err="1"/>
              <a:t>buffer_addr</a:t>
            </a:r>
            <a:r>
              <a:rPr lang="en-US" dirty="0"/>
              <a:t>;   // physical address of receive buffer</a:t>
            </a:r>
          </a:p>
          <a:p>
            <a:r>
              <a:rPr lang="en-US" dirty="0"/>
              <a:t>     __le16 length;           // length of received data</a:t>
            </a:r>
          </a:p>
          <a:p>
            <a:r>
              <a:rPr lang="en-US" dirty="0"/>
              <a:t>       __le16 </a:t>
            </a:r>
            <a:r>
              <a:rPr lang="en-US" dirty="0" err="1"/>
              <a:t>csum</a:t>
            </a:r>
            <a:r>
              <a:rPr lang="en-US" dirty="0"/>
              <a:t>;            // checksum of received packet</a:t>
            </a:r>
          </a:p>
          <a:p>
            <a:r>
              <a:rPr lang="en-US" dirty="0"/>
              <a:t>     ...</a:t>
            </a:r>
          </a:p>
          <a:p>
            <a:r>
              <a:rPr lang="en-US" dirty="0"/>
              <a:t>};</a:t>
            </a:r>
          </a:p>
          <a:p>
            <a:endParaRPr lang="en-IN" dirty="0"/>
          </a:p>
        </p:txBody>
      </p:sp>
      <p:sp>
        <p:nvSpPr>
          <p:cNvPr id="5" name="TextBox 4">
            <a:extLst>
              <a:ext uri="{FF2B5EF4-FFF2-40B4-BE49-F238E27FC236}">
                <a16:creationId xmlns:a16="http://schemas.microsoft.com/office/drawing/2014/main" id="{26EFABDB-4EB9-BB20-3086-883E1849C47D}"/>
              </a:ext>
            </a:extLst>
          </p:cNvPr>
          <p:cNvSpPr txBox="1"/>
          <p:nvPr/>
        </p:nvSpPr>
        <p:spPr>
          <a:xfrm>
            <a:off x="1611090" y="5170714"/>
            <a:ext cx="6237514" cy="1477328"/>
          </a:xfrm>
          <a:prstGeom prst="rect">
            <a:avLst/>
          </a:prstGeom>
          <a:noFill/>
        </p:spPr>
        <p:txBody>
          <a:bodyPr wrap="square" rtlCol="0">
            <a:spAutoFit/>
          </a:bodyPr>
          <a:lstStyle/>
          <a:p>
            <a:r>
              <a:rPr lang="en-US" dirty="0"/>
              <a:t>struct e1000_tx_desc {</a:t>
            </a:r>
          </a:p>
          <a:p>
            <a:r>
              <a:rPr lang="en-US" dirty="0"/>
              <a:t>  __le64 </a:t>
            </a:r>
            <a:r>
              <a:rPr lang="en-US" dirty="0" err="1"/>
              <a:t>buffer_addr</a:t>
            </a:r>
            <a:r>
              <a:rPr lang="en-US" dirty="0"/>
              <a:t>;   // physical address of transmit buffer</a:t>
            </a:r>
          </a:p>
          <a:p>
            <a:r>
              <a:rPr lang="en-US" dirty="0"/>
              <a:t>__le16 length;            // length of data to send</a:t>
            </a:r>
          </a:p>
          <a:p>
            <a:r>
              <a:rPr lang="en-US" dirty="0"/>
              <a:t>....</a:t>
            </a:r>
          </a:p>
          <a:p>
            <a:r>
              <a:rPr lang="en-US" dirty="0"/>
              <a:t>};</a:t>
            </a:r>
          </a:p>
        </p:txBody>
      </p:sp>
    </p:spTree>
    <p:extLst>
      <p:ext uri="{BB962C8B-B14F-4D97-AF65-F5344CB8AC3E}">
        <p14:creationId xmlns:p14="http://schemas.microsoft.com/office/powerpoint/2010/main" val="36418062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07EF6-A448-9029-F707-01ACBB3C6F88}"/>
              </a:ext>
            </a:extLst>
          </p:cNvPr>
          <p:cNvSpPr>
            <a:spLocks noGrp="1"/>
          </p:cNvSpPr>
          <p:nvPr>
            <p:ph type="title"/>
          </p:nvPr>
        </p:nvSpPr>
        <p:spPr/>
        <p:txBody>
          <a:bodyPr/>
          <a:lstStyle/>
          <a:p>
            <a:r>
              <a:rPr lang="en-IN" dirty="0"/>
              <a:t>Rings</a:t>
            </a:r>
          </a:p>
        </p:txBody>
      </p:sp>
      <p:sp>
        <p:nvSpPr>
          <p:cNvPr id="3" name="Content Placeholder 2">
            <a:extLst>
              <a:ext uri="{FF2B5EF4-FFF2-40B4-BE49-F238E27FC236}">
                <a16:creationId xmlns:a16="http://schemas.microsoft.com/office/drawing/2014/main" id="{3FDEFDAF-E71E-BB5C-EF71-BEF62544A24D}"/>
              </a:ext>
            </a:extLst>
          </p:cNvPr>
          <p:cNvSpPr>
            <a:spLocks noGrp="1"/>
          </p:cNvSpPr>
          <p:nvPr>
            <p:ph idx="1"/>
          </p:nvPr>
        </p:nvSpPr>
        <p:spPr/>
        <p:txBody>
          <a:bodyPr>
            <a:normAutofit/>
          </a:bodyPr>
          <a:lstStyle/>
          <a:p>
            <a:r>
              <a:rPr lang="en-US" dirty="0"/>
              <a:t>The queue size (number of descriptors) and the maximum packet size are configured during the initialization of NIC.</a:t>
            </a:r>
          </a:p>
          <a:p>
            <a:endParaRPr lang="en-IN" dirty="0"/>
          </a:p>
          <a:p>
            <a:r>
              <a:rPr lang="en-IN" dirty="0"/>
              <a:t>Registers correspond to head and tail of the receive ring</a:t>
            </a:r>
          </a:p>
          <a:p>
            <a:pPr lvl="1"/>
            <a:r>
              <a:rPr lang="en-IN" dirty="0"/>
              <a:t>Receive Descriptor Head register (RDH)</a:t>
            </a:r>
          </a:p>
          <a:p>
            <a:pPr lvl="1"/>
            <a:r>
              <a:rPr lang="en-IN" dirty="0"/>
              <a:t>Receive Descriptor Tail register (RDT)</a:t>
            </a:r>
          </a:p>
          <a:p>
            <a:r>
              <a:rPr lang="en-IN" dirty="0"/>
              <a:t>Registers correspond to head and tail of the transmit ring</a:t>
            </a:r>
          </a:p>
          <a:p>
            <a:pPr lvl="1"/>
            <a:r>
              <a:rPr lang="en-IN" dirty="0"/>
              <a:t>Transmit Descriptor Head register (TDH)</a:t>
            </a:r>
          </a:p>
          <a:p>
            <a:pPr lvl="1"/>
            <a:r>
              <a:rPr lang="en-IN" dirty="0"/>
              <a:t>Transmit Descriptor Tail register (TDT)</a:t>
            </a:r>
          </a:p>
          <a:p>
            <a:pPr marL="0" indent="0">
              <a:buNone/>
            </a:pPr>
            <a:endParaRPr lang="en-IN" dirty="0"/>
          </a:p>
        </p:txBody>
      </p:sp>
    </p:spTree>
    <p:extLst>
      <p:ext uri="{BB962C8B-B14F-4D97-AF65-F5344CB8AC3E}">
        <p14:creationId xmlns:p14="http://schemas.microsoft.com/office/powerpoint/2010/main" val="9041851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05206-896D-64DE-B3D2-71AD85331EEB}"/>
              </a:ext>
            </a:extLst>
          </p:cNvPr>
          <p:cNvSpPr>
            <a:spLocks noGrp="1"/>
          </p:cNvSpPr>
          <p:nvPr>
            <p:ph type="title"/>
          </p:nvPr>
        </p:nvSpPr>
        <p:spPr/>
        <p:txBody>
          <a:bodyPr/>
          <a:lstStyle/>
          <a:p>
            <a:r>
              <a:rPr lang="en-IN" dirty="0"/>
              <a:t>Receive path (RDH/RDT)</a:t>
            </a:r>
          </a:p>
        </p:txBody>
      </p:sp>
      <p:sp>
        <p:nvSpPr>
          <p:cNvPr id="3" name="Content Placeholder 2">
            <a:extLst>
              <a:ext uri="{FF2B5EF4-FFF2-40B4-BE49-F238E27FC236}">
                <a16:creationId xmlns:a16="http://schemas.microsoft.com/office/drawing/2014/main" id="{F830BB83-E3E6-1DC8-ED6D-67F4296ABB60}"/>
              </a:ext>
            </a:extLst>
          </p:cNvPr>
          <p:cNvSpPr>
            <a:spLocks noGrp="1"/>
          </p:cNvSpPr>
          <p:nvPr>
            <p:ph idx="1"/>
          </p:nvPr>
        </p:nvSpPr>
        <p:spPr/>
        <p:txBody>
          <a:bodyPr>
            <a:normAutofit fontScale="92500" lnSpcReduction="10000"/>
          </a:bodyPr>
          <a:lstStyle/>
          <a:p>
            <a:pPr marL="514350" indent="-514350" fontAlgn="base">
              <a:buFont typeface="+mj-lt"/>
              <a:buAutoNum type="arabicPeriod"/>
            </a:pPr>
            <a:r>
              <a:rPr lang="en-US" dirty="0"/>
              <a:t>The device driver allocates space for the receiving packets and initializes the </a:t>
            </a:r>
            <a:r>
              <a:rPr lang="en-US" dirty="0" err="1"/>
              <a:t>buffer_addr</a:t>
            </a:r>
            <a:r>
              <a:rPr lang="en-US" dirty="0"/>
              <a:t> field of the receive descriptors with their physical addresses of the allocated space.</a:t>
            </a:r>
          </a:p>
          <a:p>
            <a:pPr marL="514350" indent="-514350" fontAlgn="base">
              <a:buFont typeface="+mj-lt"/>
              <a:buAutoNum type="arabicPeriod"/>
            </a:pPr>
            <a:endParaRPr lang="en-US" dirty="0"/>
          </a:p>
          <a:p>
            <a:pPr marL="514350" indent="-514350" fontAlgn="base">
              <a:buFont typeface="+mj-lt"/>
              <a:buAutoNum type="arabicPeriod"/>
            </a:pPr>
            <a:r>
              <a:rPr lang="en-US" dirty="0"/>
              <a:t>The driver sets the receive descriptor tail (RDT) register to indicate to the NIC how many descriptors are ready to use. </a:t>
            </a:r>
          </a:p>
          <a:p>
            <a:pPr marL="514350" indent="-514350" fontAlgn="base">
              <a:buFont typeface="+mj-lt"/>
              <a:buAutoNum type="arabicPeriod"/>
            </a:pPr>
            <a:endParaRPr lang="en-US" dirty="0"/>
          </a:p>
          <a:p>
            <a:pPr marL="514350" indent="-514350" fontAlgn="base">
              <a:buFont typeface="+mj-lt"/>
              <a:buAutoNum type="arabicPeriod"/>
            </a:pPr>
            <a:r>
              <a:rPr lang="en-US" dirty="0"/>
              <a:t>The NIC hardware owns all the descriptors between head and tail.</a:t>
            </a:r>
          </a:p>
          <a:p>
            <a:pPr marL="514350" indent="-514350" fontAlgn="base">
              <a:buFont typeface="+mj-lt"/>
              <a:buAutoNum type="arabicPeriod"/>
            </a:pPr>
            <a:endParaRPr lang="en-US" dirty="0"/>
          </a:p>
          <a:p>
            <a:pPr marL="514350" indent="-514350" fontAlgn="base">
              <a:buFont typeface="+mj-lt"/>
              <a:buAutoNum type="arabicPeriod"/>
            </a:pPr>
            <a:r>
              <a:rPr lang="en-US" dirty="0"/>
              <a:t>When NIC sees a packet that matches the NIC filter, it copies it to the buffer pointed by the receive descriptor head (RDH) via DMA. </a:t>
            </a:r>
          </a:p>
          <a:p>
            <a:endParaRPr lang="en-IN" dirty="0"/>
          </a:p>
        </p:txBody>
      </p:sp>
    </p:spTree>
    <p:extLst>
      <p:ext uri="{BB962C8B-B14F-4D97-AF65-F5344CB8AC3E}">
        <p14:creationId xmlns:p14="http://schemas.microsoft.com/office/powerpoint/2010/main" val="20459484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F72E49-F2AF-517E-0359-DF3621302D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7CDB9A-19A7-EA33-2B36-4FAFBC5D21DB}"/>
              </a:ext>
            </a:extLst>
          </p:cNvPr>
          <p:cNvSpPr>
            <a:spLocks noGrp="1"/>
          </p:cNvSpPr>
          <p:nvPr>
            <p:ph type="title"/>
          </p:nvPr>
        </p:nvSpPr>
        <p:spPr/>
        <p:txBody>
          <a:bodyPr/>
          <a:lstStyle/>
          <a:p>
            <a:r>
              <a:rPr lang="en-IN" dirty="0"/>
              <a:t>Receive path (RDH/RDT)</a:t>
            </a:r>
          </a:p>
        </p:txBody>
      </p:sp>
      <p:sp>
        <p:nvSpPr>
          <p:cNvPr id="3" name="Content Placeholder 2">
            <a:extLst>
              <a:ext uri="{FF2B5EF4-FFF2-40B4-BE49-F238E27FC236}">
                <a16:creationId xmlns:a16="http://schemas.microsoft.com/office/drawing/2014/main" id="{5CC0FF91-2575-14E7-A7D8-060D176F44C5}"/>
              </a:ext>
            </a:extLst>
          </p:cNvPr>
          <p:cNvSpPr>
            <a:spLocks noGrp="1"/>
          </p:cNvSpPr>
          <p:nvPr>
            <p:ph idx="1"/>
          </p:nvPr>
        </p:nvSpPr>
        <p:spPr/>
        <p:txBody>
          <a:bodyPr>
            <a:normAutofit/>
          </a:bodyPr>
          <a:lstStyle/>
          <a:p>
            <a:pPr marL="514350" indent="-514350" fontAlgn="base">
              <a:buFont typeface="+mj-lt"/>
              <a:buAutoNum type="arabicPeriod" startAt="5"/>
            </a:pPr>
            <a:r>
              <a:rPr lang="en-US" dirty="0"/>
              <a:t>NIC updates the length, status bit, etc. in the descriptor, and advances RDH (wrapping in the ring) to the next descriptor.</a:t>
            </a:r>
          </a:p>
          <a:p>
            <a:pPr marL="514350" indent="-514350" fontAlgn="base">
              <a:buFont typeface="+mj-lt"/>
              <a:buAutoNum type="arabicPeriod" startAt="5"/>
            </a:pPr>
            <a:r>
              <a:rPr lang="en-US" dirty="0"/>
              <a:t>NIC may raise an interrupt to inform the driver that new packets are available.</a:t>
            </a:r>
          </a:p>
          <a:p>
            <a:pPr marL="514350" indent="-514350" fontAlgn="base">
              <a:buFont typeface="+mj-lt"/>
              <a:buAutoNum type="arabicPeriod" startAt="5"/>
            </a:pPr>
            <a:r>
              <a:rPr lang="en-US" dirty="0"/>
              <a:t>The e1000 device driver reads the filled descriptors, allocates new buffers, copies packets to the new buffer, and passes the new buffer to the higher level in the network stack for further processing. Subsequently, the driver updates the RDT so that the NIC can reuse the old entries for receiving new packets.</a:t>
            </a:r>
          </a:p>
          <a:p>
            <a:endParaRPr lang="en-IN" dirty="0"/>
          </a:p>
        </p:txBody>
      </p:sp>
    </p:spTree>
    <p:extLst>
      <p:ext uri="{BB962C8B-B14F-4D97-AF65-F5344CB8AC3E}">
        <p14:creationId xmlns:p14="http://schemas.microsoft.com/office/powerpoint/2010/main" val="33784461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2F775-8153-8896-073C-16A3B6E884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B0D178-898F-D4EE-0EDC-90911AC2F206}"/>
              </a:ext>
            </a:extLst>
          </p:cNvPr>
          <p:cNvSpPr>
            <a:spLocks noGrp="1"/>
          </p:cNvSpPr>
          <p:nvPr>
            <p:ph type="title"/>
          </p:nvPr>
        </p:nvSpPr>
        <p:spPr/>
        <p:txBody>
          <a:bodyPr/>
          <a:lstStyle/>
          <a:p>
            <a:r>
              <a:rPr lang="en-IN" dirty="0"/>
              <a:t>Receive path</a:t>
            </a:r>
          </a:p>
        </p:txBody>
      </p:sp>
      <p:graphicFrame>
        <p:nvGraphicFramePr>
          <p:cNvPr id="4" name="Content Placeholder 3">
            <a:extLst>
              <a:ext uri="{FF2B5EF4-FFF2-40B4-BE49-F238E27FC236}">
                <a16:creationId xmlns:a16="http://schemas.microsoft.com/office/drawing/2014/main" id="{F3E16564-D8BA-CD58-8C9C-C11316F1131D}"/>
              </a:ext>
            </a:extLst>
          </p:cNvPr>
          <p:cNvGraphicFramePr>
            <a:graphicFrameLocks noGrp="1"/>
          </p:cNvGraphicFramePr>
          <p:nvPr>
            <p:ph idx="1"/>
            <p:extLst>
              <p:ext uri="{D42A27DB-BD31-4B8C-83A1-F6EECF244321}">
                <p14:modId xmlns:p14="http://schemas.microsoft.com/office/powerpoint/2010/main" val="3049270835"/>
              </p:ext>
            </p:extLst>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FA06A9C3-4733-9E02-79F5-6696EDD16A69}"/>
              </a:ext>
            </a:extLst>
          </p:cNvPr>
          <p:cNvCxnSpPr/>
          <p:nvPr/>
        </p:nvCxnSpPr>
        <p:spPr>
          <a:xfrm>
            <a:off x="1132116"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F099713-2063-C703-3399-C8A456333EEE}"/>
              </a:ext>
            </a:extLst>
          </p:cNvPr>
          <p:cNvCxnSpPr/>
          <p:nvPr/>
        </p:nvCxnSpPr>
        <p:spPr>
          <a:xfrm>
            <a:off x="11125196"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0FCEA76-1339-9725-9AE3-557FED388DD9}"/>
              </a:ext>
            </a:extLst>
          </p:cNvPr>
          <p:cNvSpPr txBox="1"/>
          <p:nvPr/>
        </p:nvSpPr>
        <p:spPr>
          <a:xfrm>
            <a:off x="794659" y="1861457"/>
            <a:ext cx="1251857" cy="369332"/>
          </a:xfrm>
          <a:prstGeom prst="rect">
            <a:avLst/>
          </a:prstGeom>
          <a:noFill/>
        </p:spPr>
        <p:txBody>
          <a:bodyPr wrap="square" rtlCol="0">
            <a:spAutoFit/>
          </a:bodyPr>
          <a:lstStyle/>
          <a:p>
            <a:r>
              <a:rPr lang="en-IN" dirty="0"/>
              <a:t>RDH</a:t>
            </a:r>
          </a:p>
        </p:txBody>
      </p:sp>
      <p:sp>
        <p:nvSpPr>
          <p:cNvPr id="9" name="TextBox 8">
            <a:extLst>
              <a:ext uri="{FF2B5EF4-FFF2-40B4-BE49-F238E27FC236}">
                <a16:creationId xmlns:a16="http://schemas.microsoft.com/office/drawing/2014/main" id="{76CA2D75-AECB-206D-BEFC-D08718F659E5}"/>
              </a:ext>
            </a:extLst>
          </p:cNvPr>
          <p:cNvSpPr txBox="1"/>
          <p:nvPr/>
        </p:nvSpPr>
        <p:spPr>
          <a:xfrm>
            <a:off x="10787740" y="1883228"/>
            <a:ext cx="1251857" cy="369332"/>
          </a:xfrm>
          <a:prstGeom prst="rect">
            <a:avLst/>
          </a:prstGeom>
          <a:noFill/>
        </p:spPr>
        <p:txBody>
          <a:bodyPr wrap="square" rtlCol="0">
            <a:spAutoFit/>
          </a:bodyPr>
          <a:lstStyle/>
          <a:p>
            <a:r>
              <a:rPr lang="en-IN" dirty="0"/>
              <a:t>RDT</a:t>
            </a:r>
          </a:p>
        </p:txBody>
      </p:sp>
      <p:sp>
        <p:nvSpPr>
          <p:cNvPr id="3" name="TextBox 2">
            <a:extLst>
              <a:ext uri="{FF2B5EF4-FFF2-40B4-BE49-F238E27FC236}">
                <a16:creationId xmlns:a16="http://schemas.microsoft.com/office/drawing/2014/main" id="{414B58E3-82DC-3FFE-0696-47E8D1780645}"/>
              </a:ext>
            </a:extLst>
          </p:cNvPr>
          <p:cNvSpPr txBox="1"/>
          <p:nvPr/>
        </p:nvSpPr>
        <p:spPr>
          <a:xfrm>
            <a:off x="3058886" y="4049486"/>
            <a:ext cx="7848600" cy="646331"/>
          </a:xfrm>
          <a:prstGeom prst="rect">
            <a:avLst/>
          </a:prstGeom>
          <a:noFill/>
        </p:spPr>
        <p:txBody>
          <a:bodyPr wrap="square" rtlCol="0">
            <a:spAutoFit/>
          </a:bodyPr>
          <a:lstStyle/>
          <a:p>
            <a:r>
              <a:rPr lang="en-IN" dirty="0"/>
              <a:t>RDH = RDT -&gt; queue empty</a:t>
            </a:r>
          </a:p>
          <a:p>
            <a:r>
              <a:rPr lang="en-IN" dirty="0"/>
              <a:t>Otherwise, NIC uses DMA addresses in the ring -&gt; from RDH to RDT−1 (wrapping)</a:t>
            </a:r>
          </a:p>
        </p:txBody>
      </p:sp>
    </p:spTree>
    <p:extLst>
      <p:ext uri="{BB962C8B-B14F-4D97-AF65-F5344CB8AC3E}">
        <p14:creationId xmlns:p14="http://schemas.microsoft.com/office/powerpoint/2010/main" val="28690253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D7D2F-C9B8-574D-490E-5A1262F001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81AF76-DD3D-3342-2878-B5E915FF5445}"/>
              </a:ext>
            </a:extLst>
          </p:cNvPr>
          <p:cNvSpPr>
            <a:spLocks noGrp="1"/>
          </p:cNvSpPr>
          <p:nvPr>
            <p:ph type="title"/>
          </p:nvPr>
        </p:nvSpPr>
        <p:spPr/>
        <p:txBody>
          <a:bodyPr/>
          <a:lstStyle/>
          <a:p>
            <a:r>
              <a:rPr lang="en-IN" dirty="0"/>
              <a:t>Receive path</a:t>
            </a:r>
          </a:p>
        </p:txBody>
      </p:sp>
      <p:graphicFrame>
        <p:nvGraphicFramePr>
          <p:cNvPr id="4" name="Content Placeholder 3">
            <a:extLst>
              <a:ext uri="{FF2B5EF4-FFF2-40B4-BE49-F238E27FC236}">
                <a16:creationId xmlns:a16="http://schemas.microsoft.com/office/drawing/2014/main" id="{294B42A0-0147-F5D7-2CFA-73FF3691C715}"/>
              </a:ext>
            </a:extLst>
          </p:cNvPr>
          <p:cNvGraphicFramePr>
            <a:graphicFrameLocks noGrp="1"/>
          </p:cNvGraphicFramePr>
          <p:nvPr>
            <p:ph idx="1"/>
            <p:extLst>
              <p:ext uri="{D42A27DB-BD31-4B8C-83A1-F6EECF244321}">
                <p14:modId xmlns:p14="http://schemas.microsoft.com/office/powerpoint/2010/main" val="4186428867"/>
              </p:ext>
            </p:extLst>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45D45379-5E5F-9790-1C37-9C78C1644BF8}"/>
              </a:ext>
            </a:extLst>
          </p:cNvPr>
          <p:cNvCxnSpPr/>
          <p:nvPr/>
        </p:nvCxnSpPr>
        <p:spPr>
          <a:xfrm>
            <a:off x="3962399"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26B29521-ADDC-A0E4-8766-27632801E17B}"/>
              </a:ext>
            </a:extLst>
          </p:cNvPr>
          <p:cNvCxnSpPr/>
          <p:nvPr/>
        </p:nvCxnSpPr>
        <p:spPr>
          <a:xfrm>
            <a:off x="11125196"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CBCACF7E-709F-E75B-9DEC-D15556ECCC5E}"/>
              </a:ext>
            </a:extLst>
          </p:cNvPr>
          <p:cNvSpPr txBox="1"/>
          <p:nvPr/>
        </p:nvSpPr>
        <p:spPr>
          <a:xfrm>
            <a:off x="3657600" y="1861457"/>
            <a:ext cx="1251857" cy="369332"/>
          </a:xfrm>
          <a:prstGeom prst="rect">
            <a:avLst/>
          </a:prstGeom>
          <a:noFill/>
        </p:spPr>
        <p:txBody>
          <a:bodyPr wrap="square" rtlCol="0">
            <a:spAutoFit/>
          </a:bodyPr>
          <a:lstStyle/>
          <a:p>
            <a:r>
              <a:rPr lang="en-IN" dirty="0"/>
              <a:t>RDH</a:t>
            </a:r>
          </a:p>
        </p:txBody>
      </p:sp>
      <p:sp>
        <p:nvSpPr>
          <p:cNvPr id="9" name="TextBox 8">
            <a:extLst>
              <a:ext uri="{FF2B5EF4-FFF2-40B4-BE49-F238E27FC236}">
                <a16:creationId xmlns:a16="http://schemas.microsoft.com/office/drawing/2014/main" id="{8963F1F5-2270-BCD4-7503-AA622E704AC2}"/>
              </a:ext>
            </a:extLst>
          </p:cNvPr>
          <p:cNvSpPr txBox="1"/>
          <p:nvPr/>
        </p:nvSpPr>
        <p:spPr>
          <a:xfrm>
            <a:off x="10787740" y="1883228"/>
            <a:ext cx="1251857" cy="369332"/>
          </a:xfrm>
          <a:prstGeom prst="rect">
            <a:avLst/>
          </a:prstGeom>
          <a:noFill/>
        </p:spPr>
        <p:txBody>
          <a:bodyPr wrap="square" rtlCol="0">
            <a:spAutoFit/>
          </a:bodyPr>
          <a:lstStyle/>
          <a:p>
            <a:r>
              <a:rPr lang="en-IN" dirty="0"/>
              <a:t>RDT</a:t>
            </a:r>
          </a:p>
        </p:txBody>
      </p:sp>
      <p:sp>
        <p:nvSpPr>
          <p:cNvPr id="3" name="TextBox 2">
            <a:extLst>
              <a:ext uri="{FF2B5EF4-FFF2-40B4-BE49-F238E27FC236}">
                <a16:creationId xmlns:a16="http://schemas.microsoft.com/office/drawing/2014/main" id="{22103404-9C47-4207-F755-7B2A467E00E9}"/>
              </a:ext>
            </a:extLst>
          </p:cNvPr>
          <p:cNvSpPr txBox="1"/>
          <p:nvPr/>
        </p:nvSpPr>
        <p:spPr>
          <a:xfrm>
            <a:off x="3058886" y="4049486"/>
            <a:ext cx="7848600" cy="646331"/>
          </a:xfrm>
          <a:prstGeom prst="rect">
            <a:avLst/>
          </a:prstGeom>
          <a:noFill/>
        </p:spPr>
        <p:txBody>
          <a:bodyPr wrap="square" rtlCol="0">
            <a:spAutoFit/>
          </a:bodyPr>
          <a:lstStyle/>
          <a:p>
            <a:r>
              <a:rPr lang="en-IN" dirty="0"/>
              <a:t>Some packets were received</a:t>
            </a:r>
          </a:p>
          <a:p>
            <a:r>
              <a:rPr lang="en-IN" dirty="0"/>
              <a:t>Hardware updated RDH after receiving the packets in the host memory</a:t>
            </a:r>
          </a:p>
        </p:txBody>
      </p:sp>
    </p:spTree>
    <p:extLst>
      <p:ext uri="{BB962C8B-B14F-4D97-AF65-F5344CB8AC3E}">
        <p14:creationId xmlns:p14="http://schemas.microsoft.com/office/powerpoint/2010/main" val="2779374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C71EC-930F-075A-D6E2-39F10764C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53F37C-9726-D922-6CE4-CCB165C0C297}"/>
              </a:ext>
            </a:extLst>
          </p:cNvPr>
          <p:cNvSpPr>
            <a:spLocks noGrp="1"/>
          </p:cNvSpPr>
          <p:nvPr>
            <p:ph type="title"/>
          </p:nvPr>
        </p:nvSpPr>
        <p:spPr/>
        <p:txBody>
          <a:bodyPr/>
          <a:lstStyle/>
          <a:p>
            <a:r>
              <a:rPr lang="en-IN" dirty="0"/>
              <a:t>Receive path</a:t>
            </a:r>
          </a:p>
        </p:txBody>
      </p:sp>
      <p:graphicFrame>
        <p:nvGraphicFramePr>
          <p:cNvPr id="4" name="Content Placeholder 3">
            <a:extLst>
              <a:ext uri="{FF2B5EF4-FFF2-40B4-BE49-F238E27FC236}">
                <a16:creationId xmlns:a16="http://schemas.microsoft.com/office/drawing/2014/main" id="{B9321DDE-FE7D-4B9E-BC9C-0B240A8DA3BC}"/>
              </a:ext>
            </a:extLst>
          </p:cNvPr>
          <p:cNvGraphicFramePr>
            <a:graphicFrameLocks noGrp="1"/>
          </p:cNvGraphicFramePr>
          <p:nvPr>
            <p:ph idx="1"/>
            <p:extLst>
              <p:ext uri="{D42A27DB-BD31-4B8C-83A1-F6EECF244321}">
                <p14:modId xmlns:p14="http://schemas.microsoft.com/office/powerpoint/2010/main" val="3202351411"/>
              </p:ext>
            </p:extLst>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2266A421-7B10-DF67-D097-4CF2F1C7DF48}"/>
              </a:ext>
            </a:extLst>
          </p:cNvPr>
          <p:cNvCxnSpPr/>
          <p:nvPr/>
        </p:nvCxnSpPr>
        <p:spPr>
          <a:xfrm>
            <a:off x="3962399"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EDFC9481-FC5C-18AD-A14D-7C8B9CE83E8B}"/>
              </a:ext>
            </a:extLst>
          </p:cNvPr>
          <p:cNvCxnSpPr/>
          <p:nvPr/>
        </p:nvCxnSpPr>
        <p:spPr>
          <a:xfrm>
            <a:off x="3287491"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141DEAD-286C-7E97-F749-FC9ECA2B1E20}"/>
              </a:ext>
            </a:extLst>
          </p:cNvPr>
          <p:cNvSpPr txBox="1"/>
          <p:nvPr/>
        </p:nvSpPr>
        <p:spPr>
          <a:xfrm>
            <a:off x="3657600" y="1861457"/>
            <a:ext cx="1251857" cy="369332"/>
          </a:xfrm>
          <a:prstGeom prst="rect">
            <a:avLst/>
          </a:prstGeom>
          <a:noFill/>
        </p:spPr>
        <p:txBody>
          <a:bodyPr wrap="square" rtlCol="0">
            <a:spAutoFit/>
          </a:bodyPr>
          <a:lstStyle/>
          <a:p>
            <a:r>
              <a:rPr lang="en-IN" dirty="0"/>
              <a:t>RDH</a:t>
            </a:r>
          </a:p>
        </p:txBody>
      </p:sp>
      <p:sp>
        <p:nvSpPr>
          <p:cNvPr id="9" name="TextBox 8">
            <a:extLst>
              <a:ext uri="{FF2B5EF4-FFF2-40B4-BE49-F238E27FC236}">
                <a16:creationId xmlns:a16="http://schemas.microsoft.com/office/drawing/2014/main" id="{2B37C81A-E6C1-048B-8D0E-3F2A6BA6FFDC}"/>
              </a:ext>
            </a:extLst>
          </p:cNvPr>
          <p:cNvSpPr txBox="1"/>
          <p:nvPr/>
        </p:nvSpPr>
        <p:spPr>
          <a:xfrm>
            <a:off x="2993576" y="1883228"/>
            <a:ext cx="1251857" cy="369332"/>
          </a:xfrm>
          <a:prstGeom prst="rect">
            <a:avLst/>
          </a:prstGeom>
          <a:noFill/>
        </p:spPr>
        <p:txBody>
          <a:bodyPr wrap="square" rtlCol="0">
            <a:spAutoFit/>
          </a:bodyPr>
          <a:lstStyle/>
          <a:p>
            <a:r>
              <a:rPr lang="en-IN" dirty="0"/>
              <a:t>RDT</a:t>
            </a:r>
          </a:p>
        </p:txBody>
      </p:sp>
      <p:sp>
        <p:nvSpPr>
          <p:cNvPr id="3" name="TextBox 2">
            <a:extLst>
              <a:ext uri="{FF2B5EF4-FFF2-40B4-BE49-F238E27FC236}">
                <a16:creationId xmlns:a16="http://schemas.microsoft.com/office/drawing/2014/main" id="{E672F12F-AA21-459F-DC28-D0016ADBF92D}"/>
              </a:ext>
            </a:extLst>
          </p:cNvPr>
          <p:cNvSpPr txBox="1"/>
          <p:nvPr/>
        </p:nvSpPr>
        <p:spPr>
          <a:xfrm>
            <a:off x="3058886" y="4049486"/>
            <a:ext cx="7848600" cy="923330"/>
          </a:xfrm>
          <a:prstGeom prst="rect">
            <a:avLst/>
          </a:prstGeom>
          <a:noFill/>
        </p:spPr>
        <p:txBody>
          <a:bodyPr wrap="square" rtlCol="0">
            <a:spAutoFit/>
          </a:bodyPr>
          <a:lstStyle/>
          <a:p>
            <a:r>
              <a:rPr lang="en-IN" dirty="0"/>
              <a:t>The driver received an interrupt</a:t>
            </a:r>
          </a:p>
          <a:p>
            <a:r>
              <a:rPr lang="en-IN" dirty="0"/>
              <a:t>Copied and forwarded packets to the upper layers of the protocol stack</a:t>
            </a:r>
          </a:p>
          <a:p>
            <a:r>
              <a:rPr lang="en-US" dirty="0"/>
              <a:t>The driver updated the tail so that the NIC can reuse those entries.</a:t>
            </a:r>
            <a:endParaRPr lang="en-IN" dirty="0"/>
          </a:p>
        </p:txBody>
      </p:sp>
    </p:spTree>
    <p:extLst>
      <p:ext uri="{BB962C8B-B14F-4D97-AF65-F5344CB8AC3E}">
        <p14:creationId xmlns:p14="http://schemas.microsoft.com/office/powerpoint/2010/main" val="27601848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33C5B-BB41-6F4D-0B24-D5DE937A6476}"/>
              </a:ext>
            </a:extLst>
          </p:cNvPr>
          <p:cNvSpPr>
            <a:spLocks noGrp="1"/>
          </p:cNvSpPr>
          <p:nvPr>
            <p:ph type="title"/>
          </p:nvPr>
        </p:nvSpPr>
        <p:spPr/>
        <p:txBody>
          <a:bodyPr/>
          <a:lstStyle/>
          <a:p>
            <a:r>
              <a:rPr lang="en-IN" dirty="0"/>
              <a:t>Transmit path (TDH/TDT)</a:t>
            </a:r>
          </a:p>
        </p:txBody>
      </p:sp>
      <p:sp>
        <p:nvSpPr>
          <p:cNvPr id="3" name="Content Placeholder 2">
            <a:extLst>
              <a:ext uri="{FF2B5EF4-FFF2-40B4-BE49-F238E27FC236}">
                <a16:creationId xmlns:a16="http://schemas.microsoft.com/office/drawing/2014/main" id="{C5B780A3-1BDC-0988-2D97-A215EBD43740}"/>
              </a:ext>
            </a:extLst>
          </p:cNvPr>
          <p:cNvSpPr>
            <a:spLocks noGrp="1"/>
          </p:cNvSpPr>
          <p:nvPr>
            <p:ph idx="1"/>
          </p:nvPr>
        </p:nvSpPr>
        <p:spPr/>
        <p:txBody>
          <a:bodyPr>
            <a:normAutofit fontScale="92500" lnSpcReduction="20000"/>
          </a:bodyPr>
          <a:lstStyle/>
          <a:p>
            <a:pPr marL="514350" indent="-514350" fontAlgn="base">
              <a:buFont typeface="+mj-lt"/>
              <a:buAutoNum type="arabicPeriod"/>
            </a:pPr>
            <a:r>
              <a:rPr lang="en-US" dirty="0"/>
              <a:t>The driver fills the next available transmit descriptor with the packet’s physical address, length, etc., and then advances the transmit descriptor tail (TDT).</a:t>
            </a:r>
          </a:p>
          <a:p>
            <a:pPr marL="514350" indent="-514350" fontAlgn="base">
              <a:buFont typeface="+mj-lt"/>
              <a:buAutoNum type="arabicPeriod"/>
            </a:pPr>
            <a:endParaRPr lang="en-US" dirty="0"/>
          </a:p>
          <a:p>
            <a:pPr marL="514350" indent="-514350" fontAlgn="base">
              <a:buFont typeface="+mj-lt"/>
              <a:buAutoNum type="arabicPeriod"/>
            </a:pPr>
            <a:r>
              <a:rPr lang="en-US" dirty="0"/>
              <a:t>While TDH != TDT, the NIC processes the descriptor at TDH.  The NIC reads the packet pointed by the descriptor at TDH via DMA and transmits it to the network. NIC also updates the status bit of the descriptor, before updating the TDH (wrapping) to point to the next descriptor in the ring.</a:t>
            </a:r>
          </a:p>
          <a:p>
            <a:pPr marL="514350" indent="-514350" fontAlgn="base">
              <a:buFont typeface="+mj-lt"/>
              <a:buAutoNum type="arabicPeriod"/>
            </a:pPr>
            <a:endParaRPr lang="en-US" dirty="0"/>
          </a:p>
          <a:p>
            <a:pPr marL="514350" indent="-514350" fontAlgn="base">
              <a:buFont typeface="+mj-lt"/>
              <a:buAutoNum type="arabicPeriod"/>
            </a:pPr>
            <a:r>
              <a:rPr lang="en-US" dirty="0"/>
              <a:t>The driver can use interrupt/polling to check the status of the sent packets. When the driver identifies that the packet has been sent, it frees the associated buffer.</a:t>
            </a:r>
          </a:p>
          <a:p>
            <a:endParaRPr lang="en-IN" dirty="0"/>
          </a:p>
        </p:txBody>
      </p:sp>
    </p:spTree>
    <p:extLst>
      <p:ext uri="{BB962C8B-B14F-4D97-AF65-F5344CB8AC3E}">
        <p14:creationId xmlns:p14="http://schemas.microsoft.com/office/powerpoint/2010/main" val="23131428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170E0-117B-EFD9-3673-B9010598D7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8137FE-F0E1-B5B1-941F-EBC172A6B138}"/>
              </a:ext>
            </a:extLst>
          </p:cNvPr>
          <p:cNvSpPr>
            <a:spLocks noGrp="1"/>
          </p:cNvSpPr>
          <p:nvPr>
            <p:ph type="title"/>
          </p:nvPr>
        </p:nvSpPr>
        <p:spPr/>
        <p:txBody>
          <a:bodyPr/>
          <a:lstStyle/>
          <a:p>
            <a:r>
              <a:rPr lang="en-IN" dirty="0"/>
              <a:t>Transmit path</a:t>
            </a:r>
          </a:p>
        </p:txBody>
      </p:sp>
      <p:graphicFrame>
        <p:nvGraphicFramePr>
          <p:cNvPr id="4" name="Content Placeholder 3">
            <a:extLst>
              <a:ext uri="{FF2B5EF4-FFF2-40B4-BE49-F238E27FC236}">
                <a16:creationId xmlns:a16="http://schemas.microsoft.com/office/drawing/2014/main" id="{BE15935F-88FA-661E-6269-B9E9604678D0}"/>
              </a:ext>
            </a:extLst>
          </p:cNvPr>
          <p:cNvGraphicFramePr>
            <a:graphicFrameLocks noGrp="1"/>
          </p:cNvGraphicFramePr>
          <p:nvPr>
            <p:ph idx="1"/>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13B8ED2A-D05B-9FB9-E6E7-0643D6459ABB}"/>
              </a:ext>
            </a:extLst>
          </p:cNvPr>
          <p:cNvCxnSpPr/>
          <p:nvPr/>
        </p:nvCxnSpPr>
        <p:spPr>
          <a:xfrm>
            <a:off x="1132116"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48CF9A92-620B-6222-04F4-4A957C31B22E}"/>
              </a:ext>
            </a:extLst>
          </p:cNvPr>
          <p:cNvSpPr txBox="1"/>
          <p:nvPr/>
        </p:nvSpPr>
        <p:spPr>
          <a:xfrm>
            <a:off x="794659" y="1861457"/>
            <a:ext cx="1251857" cy="369332"/>
          </a:xfrm>
          <a:prstGeom prst="rect">
            <a:avLst/>
          </a:prstGeom>
          <a:noFill/>
        </p:spPr>
        <p:txBody>
          <a:bodyPr wrap="square" rtlCol="0">
            <a:spAutoFit/>
          </a:bodyPr>
          <a:lstStyle/>
          <a:p>
            <a:r>
              <a:rPr lang="en-IN" dirty="0"/>
              <a:t>TDH</a:t>
            </a:r>
          </a:p>
        </p:txBody>
      </p:sp>
      <p:sp>
        <p:nvSpPr>
          <p:cNvPr id="9" name="TextBox 8">
            <a:extLst>
              <a:ext uri="{FF2B5EF4-FFF2-40B4-BE49-F238E27FC236}">
                <a16:creationId xmlns:a16="http://schemas.microsoft.com/office/drawing/2014/main" id="{441333ED-1187-D5E9-E8CE-03C1D3F180F9}"/>
              </a:ext>
            </a:extLst>
          </p:cNvPr>
          <p:cNvSpPr txBox="1"/>
          <p:nvPr/>
        </p:nvSpPr>
        <p:spPr>
          <a:xfrm>
            <a:off x="805550" y="1643742"/>
            <a:ext cx="1251857" cy="369332"/>
          </a:xfrm>
          <a:prstGeom prst="rect">
            <a:avLst/>
          </a:prstGeom>
          <a:noFill/>
        </p:spPr>
        <p:txBody>
          <a:bodyPr wrap="square" rtlCol="0">
            <a:spAutoFit/>
          </a:bodyPr>
          <a:lstStyle/>
          <a:p>
            <a:r>
              <a:rPr lang="en-IN" dirty="0"/>
              <a:t>TDT</a:t>
            </a:r>
          </a:p>
        </p:txBody>
      </p:sp>
      <p:sp>
        <p:nvSpPr>
          <p:cNvPr id="3" name="TextBox 2">
            <a:extLst>
              <a:ext uri="{FF2B5EF4-FFF2-40B4-BE49-F238E27FC236}">
                <a16:creationId xmlns:a16="http://schemas.microsoft.com/office/drawing/2014/main" id="{CC601472-33F0-0E85-C362-E3D28B5D148F}"/>
              </a:ext>
            </a:extLst>
          </p:cNvPr>
          <p:cNvSpPr txBox="1"/>
          <p:nvPr/>
        </p:nvSpPr>
        <p:spPr>
          <a:xfrm>
            <a:off x="3058886" y="4049486"/>
            <a:ext cx="7848600" cy="923330"/>
          </a:xfrm>
          <a:prstGeom prst="rect">
            <a:avLst/>
          </a:prstGeom>
          <a:noFill/>
        </p:spPr>
        <p:txBody>
          <a:bodyPr wrap="square" rtlCol="0">
            <a:spAutoFit/>
          </a:bodyPr>
          <a:lstStyle/>
          <a:p>
            <a:r>
              <a:rPr lang="en-IN" dirty="0"/>
              <a:t>TDH = TDT -&gt; queue empty</a:t>
            </a:r>
          </a:p>
          <a:p>
            <a:r>
              <a:rPr lang="en-IN" dirty="0"/>
              <a:t>Otherwise, NIC uses DMA addresses in the ring -&gt; from TDH to TDT−1 (wrapping)</a:t>
            </a:r>
          </a:p>
          <a:p>
            <a:r>
              <a:rPr lang="en-IN" dirty="0"/>
              <a:t>The queue is initially empty.</a:t>
            </a:r>
          </a:p>
        </p:txBody>
      </p:sp>
    </p:spTree>
    <p:extLst>
      <p:ext uri="{BB962C8B-B14F-4D97-AF65-F5344CB8AC3E}">
        <p14:creationId xmlns:p14="http://schemas.microsoft.com/office/powerpoint/2010/main" val="19377523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9A170-8350-F6AC-E653-1B0B50EC98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1D5154-7120-D360-E511-5FB1C864A3DC}"/>
              </a:ext>
            </a:extLst>
          </p:cNvPr>
          <p:cNvSpPr>
            <a:spLocks noGrp="1"/>
          </p:cNvSpPr>
          <p:nvPr>
            <p:ph type="title"/>
          </p:nvPr>
        </p:nvSpPr>
        <p:spPr/>
        <p:txBody>
          <a:bodyPr/>
          <a:lstStyle/>
          <a:p>
            <a:r>
              <a:rPr lang="en-IN" dirty="0"/>
              <a:t>Transmit path</a:t>
            </a:r>
          </a:p>
        </p:txBody>
      </p:sp>
      <p:graphicFrame>
        <p:nvGraphicFramePr>
          <p:cNvPr id="4" name="Content Placeholder 3">
            <a:extLst>
              <a:ext uri="{FF2B5EF4-FFF2-40B4-BE49-F238E27FC236}">
                <a16:creationId xmlns:a16="http://schemas.microsoft.com/office/drawing/2014/main" id="{B0B1B546-A414-A49E-69BC-37FDB87B4C39}"/>
              </a:ext>
            </a:extLst>
          </p:cNvPr>
          <p:cNvGraphicFramePr>
            <a:graphicFrameLocks noGrp="1"/>
          </p:cNvGraphicFramePr>
          <p:nvPr>
            <p:ph idx="1"/>
            <p:extLst>
              <p:ext uri="{D42A27DB-BD31-4B8C-83A1-F6EECF244321}">
                <p14:modId xmlns:p14="http://schemas.microsoft.com/office/powerpoint/2010/main" val="535387408"/>
              </p:ext>
            </p:extLst>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cxnSp>
        <p:nvCxnSpPr>
          <p:cNvPr id="6" name="Straight Arrow Connector 5">
            <a:extLst>
              <a:ext uri="{FF2B5EF4-FFF2-40B4-BE49-F238E27FC236}">
                <a16:creationId xmlns:a16="http://schemas.microsoft.com/office/drawing/2014/main" id="{D65051E6-88B3-A959-AE04-ECC5424B35E7}"/>
              </a:ext>
            </a:extLst>
          </p:cNvPr>
          <p:cNvCxnSpPr/>
          <p:nvPr/>
        </p:nvCxnSpPr>
        <p:spPr>
          <a:xfrm>
            <a:off x="1132116" y="2275114"/>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BB022ED-415A-1A0C-54E9-D15EF9F84522}"/>
              </a:ext>
            </a:extLst>
          </p:cNvPr>
          <p:cNvSpPr txBox="1"/>
          <p:nvPr/>
        </p:nvSpPr>
        <p:spPr>
          <a:xfrm>
            <a:off x="794659" y="1861457"/>
            <a:ext cx="1251857" cy="369332"/>
          </a:xfrm>
          <a:prstGeom prst="rect">
            <a:avLst/>
          </a:prstGeom>
          <a:noFill/>
        </p:spPr>
        <p:txBody>
          <a:bodyPr wrap="square" rtlCol="0">
            <a:spAutoFit/>
          </a:bodyPr>
          <a:lstStyle/>
          <a:p>
            <a:r>
              <a:rPr lang="en-IN" dirty="0"/>
              <a:t>TDH</a:t>
            </a:r>
          </a:p>
        </p:txBody>
      </p:sp>
      <p:sp>
        <p:nvSpPr>
          <p:cNvPr id="9" name="TextBox 8">
            <a:extLst>
              <a:ext uri="{FF2B5EF4-FFF2-40B4-BE49-F238E27FC236}">
                <a16:creationId xmlns:a16="http://schemas.microsoft.com/office/drawing/2014/main" id="{DD5F89BE-BEF4-D1E2-AECB-4F1E29386093}"/>
              </a:ext>
            </a:extLst>
          </p:cNvPr>
          <p:cNvSpPr txBox="1"/>
          <p:nvPr/>
        </p:nvSpPr>
        <p:spPr>
          <a:xfrm>
            <a:off x="3080663" y="1850570"/>
            <a:ext cx="1251857" cy="369332"/>
          </a:xfrm>
          <a:prstGeom prst="rect">
            <a:avLst/>
          </a:prstGeom>
          <a:noFill/>
        </p:spPr>
        <p:txBody>
          <a:bodyPr wrap="square" rtlCol="0">
            <a:spAutoFit/>
          </a:bodyPr>
          <a:lstStyle/>
          <a:p>
            <a:r>
              <a:rPr lang="en-IN" dirty="0"/>
              <a:t>TDT</a:t>
            </a:r>
          </a:p>
        </p:txBody>
      </p:sp>
      <p:sp>
        <p:nvSpPr>
          <p:cNvPr id="3" name="TextBox 2">
            <a:extLst>
              <a:ext uri="{FF2B5EF4-FFF2-40B4-BE49-F238E27FC236}">
                <a16:creationId xmlns:a16="http://schemas.microsoft.com/office/drawing/2014/main" id="{7510BA11-4633-62BB-AB84-95B73E186F95}"/>
              </a:ext>
            </a:extLst>
          </p:cNvPr>
          <p:cNvSpPr txBox="1"/>
          <p:nvPr/>
        </p:nvSpPr>
        <p:spPr>
          <a:xfrm>
            <a:off x="3058886" y="4049486"/>
            <a:ext cx="7848600" cy="646331"/>
          </a:xfrm>
          <a:prstGeom prst="rect">
            <a:avLst/>
          </a:prstGeom>
          <a:noFill/>
        </p:spPr>
        <p:txBody>
          <a:bodyPr wrap="square" rtlCol="0">
            <a:spAutoFit/>
          </a:bodyPr>
          <a:lstStyle/>
          <a:p>
            <a:r>
              <a:rPr lang="en-IN" dirty="0"/>
              <a:t>The driver wants to send four packets.</a:t>
            </a:r>
          </a:p>
          <a:p>
            <a:r>
              <a:rPr lang="en-IN" dirty="0"/>
              <a:t>It updated the descriptors with the physical addresses of packets.</a:t>
            </a:r>
          </a:p>
        </p:txBody>
      </p:sp>
      <p:cxnSp>
        <p:nvCxnSpPr>
          <p:cNvPr id="5" name="Straight Arrow Connector 4">
            <a:extLst>
              <a:ext uri="{FF2B5EF4-FFF2-40B4-BE49-F238E27FC236}">
                <a16:creationId xmlns:a16="http://schemas.microsoft.com/office/drawing/2014/main" id="{FA405EC7-426D-3971-E489-CC9DA957F40C}"/>
              </a:ext>
            </a:extLst>
          </p:cNvPr>
          <p:cNvCxnSpPr/>
          <p:nvPr/>
        </p:nvCxnSpPr>
        <p:spPr>
          <a:xfrm>
            <a:off x="3352800" y="2220686"/>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933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43326-6084-CDBE-2A1D-FAF277DE698F}"/>
              </a:ext>
            </a:extLst>
          </p:cNvPr>
          <p:cNvSpPr>
            <a:spLocks noGrp="1"/>
          </p:cNvSpPr>
          <p:nvPr>
            <p:ph type="title"/>
          </p:nvPr>
        </p:nvSpPr>
        <p:spPr/>
        <p:txBody>
          <a:bodyPr/>
          <a:lstStyle/>
          <a:p>
            <a:r>
              <a:rPr lang="en-IN" dirty="0"/>
              <a:t>TCP Server</a:t>
            </a:r>
          </a:p>
        </p:txBody>
      </p:sp>
      <p:sp>
        <p:nvSpPr>
          <p:cNvPr id="3" name="Content Placeholder 2">
            <a:extLst>
              <a:ext uri="{FF2B5EF4-FFF2-40B4-BE49-F238E27FC236}">
                <a16:creationId xmlns:a16="http://schemas.microsoft.com/office/drawing/2014/main" id="{6336638F-EA43-BA6A-CFD6-F8674A7E3F76}"/>
              </a:ext>
            </a:extLst>
          </p:cNvPr>
          <p:cNvSpPr>
            <a:spLocks noGrp="1"/>
          </p:cNvSpPr>
          <p:nvPr>
            <p:ph idx="1"/>
          </p:nvPr>
        </p:nvSpPr>
        <p:spPr/>
        <p:txBody>
          <a:bodyPr>
            <a:normAutofit fontScale="92500" lnSpcReduction="10000"/>
          </a:bodyPr>
          <a:lstStyle/>
          <a:p>
            <a:r>
              <a:rPr lang="en-IN" dirty="0">
                <a:solidFill>
                  <a:schemeClr val="accent1"/>
                </a:solidFill>
              </a:rPr>
              <a:t>int bind(int socket, struct </a:t>
            </a:r>
            <a:r>
              <a:rPr lang="en-IN" dirty="0" err="1">
                <a:solidFill>
                  <a:schemeClr val="accent1"/>
                </a:solidFill>
              </a:rPr>
              <a:t>sockaddr</a:t>
            </a:r>
            <a:r>
              <a:rPr lang="en-IN" dirty="0">
                <a:solidFill>
                  <a:schemeClr val="accent1"/>
                </a:solidFill>
              </a:rPr>
              <a:t> *address, int </a:t>
            </a:r>
            <a:r>
              <a:rPr lang="en-IN" dirty="0" err="1">
                <a:solidFill>
                  <a:schemeClr val="accent1"/>
                </a:solidFill>
              </a:rPr>
              <a:t>addr_len</a:t>
            </a:r>
            <a:r>
              <a:rPr lang="en-IN" dirty="0">
                <a:solidFill>
                  <a:schemeClr val="accent1"/>
                </a:solidFill>
              </a:rPr>
              <a:t>);</a:t>
            </a:r>
          </a:p>
          <a:p>
            <a:pPr lvl="1"/>
            <a:r>
              <a:rPr lang="en-US" dirty="0"/>
              <a:t>Associates the socket with a specific IP address and port number. The length of an address varies depending on the domain of the socket.</a:t>
            </a:r>
          </a:p>
          <a:p>
            <a:endParaRPr lang="sv-SE" dirty="0"/>
          </a:p>
          <a:p>
            <a:r>
              <a:rPr lang="sv-SE" dirty="0">
                <a:solidFill>
                  <a:schemeClr val="accent1"/>
                </a:solidFill>
              </a:rPr>
              <a:t>int listen(int socket, int backlog);</a:t>
            </a:r>
          </a:p>
          <a:p>
            <a:pPr lvl="1"/>
            <a:r>
              <a:rPr lang="en-US" dirty="0"/>
              <a:t>Specifies how many connections can be pending on the specified socket.</a:t>
            </a:r>
          </a:p>
          <a:p>
            <a:endParaRPr lang="en-US" dirty="0"/>
          </a:p>
          <a:p>
            <a:r>
              <a:rPr lang="en-US" dirty="0">
                <a:solidFill>
                  <a:schemeClr val="accent1"/>
                </a:solidFill>
              </a:rPr>
              <a:t>int accept(int socket, struct </a:t>
            </a:r>
            <a:r>
              <a:rPr lang="en-US" dirty="0" err="1">
                <a:solidFill>
                  <a:schemeClr val="accent1"/>
                </a:solidFill>
              </a:rPr>
              <a:t>sockaddr</a:t>
            </a:r>
            <a:r>
              <a:rPr lang="en-US" dirty="0">
                <a:solidFill>
                  <a:schemeClr val="accent1"/>
                </a:solidFill>
              </a:rPr>
              <a:t> *address, int *</a:t>
            </a:r>
            <a:r>
              <a:rPr lang="en-US" dirty="0" err="1">
                <a:solidFill>
                  <a:schemeClr val="accent1"/>
                </a:solidFill>
              </a:rPr>
              <a:t>addr_len</a:t>
            </a:r>
            <a:r>
              <a:rPr lang="en-US" dirty="0">
                <a:solidFill>
                  <a:schemeClr val="accent1"/>
                </a:solidFill>
              </a:rPr>
              <a:t>);</a:t>
            </a:r>
          </a:p>
          <a:p>
            <a:pPr lvl="1"/>
            <a:r>
              <a:rPr lang="en-US" dirty="0"/>
              <a:t>Blocks until a client establishes a connection. It returns a new socket descriptor corresponding to the connection established with the client. The client's address is returned via the address parameter.</a:t>
            </a:r>
          </a:p>
        </p:txBody>
      </p:sp>
    </p:spTree>
    <p:extLst>
      <p:ext uri="{BB962C8B-B14F-4D97-AF65-F5344CB8AC3E}">
        <p14:creationId xmlns:p14="http://schemas.microsoft.com/office/powerpoint/2010/main" val="14712686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8B8A8-E422-2B24-C270-EAE10666C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B5652-1241-7137-3826-0E5CEB02DC36}"/>
              </a:ext>
            </a:extLst>
          </p:cNvPr>
          <p:cNvSpPr>
            <a:spLocks noGrp="1"/>
          </p:cNvSpPr>
          <p:nvPr>
            <p:ph type="title"/>
          </p:nvPr>
        </p:nvSpPr>
        <p:spPr/>
        <p:txBody>
          <a:bodyPr/>
          <a:lstStyle/>
          <a:p>
            <a:r>
              <a:rPr lang="en-IN" dirty="0"/>
              <a:t>Transmit path</a:t>
            </a:r>
          </a:p>
        </p:txBody>
      </p:sp>
      <p:graphicFrame>
        <p:nvGraphicFramePr>
          <p:cNvPr id="4" name="Content Placeholder 3">
            <a:extLst>
              <a:ext uri="{FF2B5EF4-FFF2-40B4-BE49-F238E27FC236}">
                <a16:creationId xmlns:a16="http://schemas.microsoft.com/office/drawing/2014/main" id="{E6DF8F93-5F74-57DD-8311-E12A0EC0B686}"/>
              </a:ext>
            </a:extLst>
          </p:cNvPr>
          <p:cNvGraphicFramePr>
            <a:graphicFrameLocks noGrp="1"/>
          </p:cNvGraphicFramePr>
          <p:nvPr>
            <p:ph idx="1"/>
          </p:nvPr>
        </p:nvGraphicFramePr>
        <p:xfrm>
          <a:off x="838200" y="2925083"/>
          <a:ext cx="10515588" cy="370840"/>
        </p:xfrm>
        <a:graphic>
          <a:graphicData uri="http://schemas.openxmlformats.org/drawingml/2006/table">
            <a:tbl>
              <a:tblPr firstRow="1" bandRow="1">
                <a:tableStyleId>{5C22544A-7EE6-4342-B048-85BDC9FD1C3A}</a:tableStyleId>
              </a:tblPr>
              <a:tblGrid>
                <a:gridCol w="553452">
                  <a:extLst>
                    <a:ext uri="{9D8B030D-6E8A-4147-A177-3AD203B41FA5}">
                      <a16:colId xmlns:a16="http://schemas.microsoft.com/office/drawing/2014/main" val="68720555"/>
                    </a:ext>
                  </a:extLst>
                </a:gridCol>
                <a:gridCol w="553452">
                  <a:extLst>
                    <a:ext uri="{9D8B030D-6E8A-4147-A177-3AD203B41FA5}">
                      <a16:colId xmlns:a16="http://schemas.microsoft.com/office/drawing/2014/main" val="1660247407"/>
                    </a:ext>
                  </a:extLst>
                </a:gridCol>
                <a:gridCol w="553452">
                  <a:extLst>
                    <a:ext uri="{9D8B030D-6E8A-4147-A177-3AD203B41FA5}">
                      <a16:colId xmlns:a16="http://schemas.microsoft.com/office/drawing/2014/main" val="548594347"/>
                    </a:ext>
                  </a:extLst>
                </a:gridCol>
                <a:gridCol w="553452">
                  <a:extLst>
                    <a:ext uri="{9D8B030D-6E8A-4147-A177-3AD203B41FA5}">
                      <a16:colId xmlns:a16="http://schemas.microsoft.com/office/drawing/2014/main" val="2369906469"/>
                    </a:ext>
                  </a:extLst>
                </a:gridCol>
                <a:gridCol w="553452">
                  <a:extLst>
                    <a:ext uri="{9D8B030D-6E8A-4147-A177-3AD203B41FA5}">
                      <a16:colId xmlns:a16="http://schemas.microsoft.com/office/drawing/2014/main" val="1072614396"/>
                    </a:ext>
                  </a:extLst>
                </a:gridCol>
                <a:gridCol w="553452">
                  <a:extLst>
                    <a:ext uri="{9D8B030D-6E8A-4147-A177-3AD203B41FA5}">
                      <a16:colId xmlns:a16="http://schemas.microsoft.com/office/drawing/2014/main" val="2005493795"/>
                    </a:ext>
                  </a:extLst>
                </a:gridCol>
                <a:gridCol w="553452">
                  <a:extLst>
                    <a:ext uri="{9D8B030D-6E8A-4147-A177-3AD203B41FA5}">
                      <a16:colId xmlns:a16="http://schemas.microsoft.com/office/drawing/2014/main" val="3393730873"/>
                    </a:ext>
                  </a:extLst>
                </a:gridCol>
                <a:gridCol w="553452">
                  <a:extLst>
                    <a:ext uri="{9D8B030D-6E8A-4147-A177-3AD203B41FA5}">
                      <a16:colId xmlns:a16="http://schemas.microsoft.com/office/drawing/2014/main" val="52266976"/>
                    </a:ext>
                  </a:extLst>
                </a:gridCol>
                <a:gridCol w="553452">
                  <a:extLst>
                    <a:ext uri="{9D8B030D-6E8A-4147-A177-3AD203B41FA5}">
                      <a16:colId xmlns:a16="http://schemas.microsoft.com/office/drawing/2014/main" val="4177664169"/>
                    </a:ext>
                  </a:extLst>
                </a:gridCol>
                <a:gridCol w="553452">
                  <a:extLst>
                    <a:ext uri="{9D8B030D-6E8A-4147-A177-3AD203B41FA5}">
                      <a16:colId xmlns:a16="http://schemas.microsoft.com/office/drawing/2014/main" val="3837459281"/>
                    </a:ext>
                  </a:extLst>
                </a:gridCol>
                <a:gridCol w="553452">
                  <a:extLst>
                    <a:ext uri="{9D8B030D-6E8A-4147-A177-3AD203B41FA5}">
                      <a16:colId xmlns:a16="http://schemas.microsoft.com/office/drawing/2014/main" val="3468752148"/>
                    </a:ext>
                  </a:extLst>
                </a:gridCol>
                <a:gridCol w="553452">
                  <a:extLst>
                    <a:ext uri="{9D8B030D-6E8A-4147-A177-3AD203B41FA5}">
                      <a16:colId xmlns:a16="http://schemas.microsoft.com/office/drawing/2014/main" val="278493999"/>
                    </a:ext>
                  </a:extLst>
                </a:gridCol>
                <a:gridCol w="553452">
                  <a:extLst>
                    <a:ext uri="{9D8B030D-6E8A-4147-A177-3AD203B41FA5}">
                      <a16:colId xmlns:a16="http://schemas.microsoft.com/office/drawing/2014/main" val="207868411"/>
                    </a:ext>
                  </a:extLst>
                </a:gridCol>
                <a:gridCol w="553452">
                  <a:extLst>
                    <a:ext uri="{9D8B030D-6E8A-4147-A177-3AD203B41FA5}">
                      <a16:colId xmlns:a16="http://schemas.microsoft.com/office/drawing/2014/main" val="293901939"/>
                    </a:ext>
                  </a:extLst>
                </a:gridCol>
                <a:gridCol w="553452">
                  <a:extLst>
                    <a:ext uri="{9D8B030D-6E8A-4147-A177-3AD203B41FA5}">
                      <a16:colId xmlns:a16="http://schemas.microsoft.com/office/drawing/2014/main" val="647436762"/>
                    </a:ext>
                  </a:extLst>
                </a:gridCol>
                <a:gridCol w="553452">
                  <a:extLst>
                    <a:ext uri="{9D8B030D-6E8A-4147-A177-3AD203B41FA5}">
                      <a16:colId xmlns:a16="http://schemas.microsoft.com/office/drawing/2014/main" val="650399894"/>
                    </a:ext>
                  </a:extLst>
                </a:gridCol>
                <a:gridCol w="553452">
                  <a:extLst>
                    <a:ext uri="{9D8B030D-6E8A-4147-A177-3AD203B41FA5}">
                      <a16:colId xmlns:a16="http://schemas.microsoft.com/office/drawing/2014/main" val="2560285247"/>
                    </a:ext>
                  </a:extLst>
                </a:gridCol>
                <a:gridCol w="553452">
                  <a:extLst>
                    <a:ext uri="{9D8B030D-6E8A-4147-A177-3AD203B41FA5}">
                      <a16:colId xmlns:a16="http://schemas.microsoft.com/office/drawing/2014/main" val="2563669341"/>
                    </a:ext>
                  </a:extLst>
                </a:gridCol>
                <a:gridCol w="553452">
                  <a:extLst>
                    <a:ext uri="{9D8B030D-6E8A-4147-A177-3AD203B41FA5}">
                      <a16:colId xmlns:a16="http://schemas.microsoft.com/office/drawing/2014/main" val="3922269973"/>
                    </a:ext>
                  </a:extLst>
                </a:gridCol>
              </a:tblGrid>
              <a:tr h="370840">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endParaRPr lang="en-IN" dirty="0">
                        <a:solidFill>
                          <a:schemeClr val="accent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2687523309"/>
                  </a:ext>
                </a:extLst>
              </a:tr>
            </a:tbl>
          </a:graphicData>
        </a:graphic>
      </p:graphicFrame>
      <p:sp>
        <p:nvSpPr>
          <p:cNvPr id="8" name="TextBox 7">
            <a:extLst>
              <a:ext uri="{FF2B5EF4-FFF2-40B4-BE49-F238E27FC236}">
                <a16:creationId xmlns:a16="http://schemas.microsoft.com/office/drawing/2014/main" id="{E1E42D41-DDF3-C508-01A8-D62FBDBCC61A}"/>
              </a:ext>
            </a:extLst>
          </p:cNvPr>
          <p:cNvSpPr txBox="1"/>
          <p:nvPr/>
        </p:nvSpPr>
        <p:spPr>
          <a:xfrm>
            <a:off x="3026232" y="1687286"/>
            <a:ext cx="1251857" cy="369332"/>
          </a:xfrm>
          <a:prstGeom prst="rect">
            <a:avLst/>
          </a:prstGeom>
          <a:noFill/>
        </p:spPr>
        <p:txBody>
          <a:bodyPr wrap="square" rtlCol="0">
            <a:spAutoFit/>
          </a:bodyPr>
          <a:lstStyle/>
          <a:p>
            <a:r>
              <a:rPr lang="en-IN" dirty="0"/>
              <a:t>TDH</a:t>
            </a:r>
          </a:p>
        </p:txBody>
      </p:sp>
      <p:sp>
        <p:nvSpPr>
          <p:cNvPr id="9" name="TextBox 8">
            <a:extLst>
              <a:ext uri="{FF2B5EF4-FFF2-40B4-BE49-F238E27FC236}">
                <a16:creationId xmlns:a16="http://schemas.microsoft.com/office/drawing/2014/main" id="{AF2FF824-2208-50BC-A9FC-EE1E450D41B4}"/>
              </a:ext>
            </a:extLst>
          </p:cNvPr>
          <p:cNvSpPr txBox="1"/>
          <p:nvPr/>
        </p:nvSpPr>
        <p:spPr>
          <a:xfrm>
            <a:off x="3080663" y="1850570"/>
            <a:ext cx="1251857" cy="369332"/>
          </a:xfrm>
          <a:prstGeom prst="rect">
            <a:avLst/>
          </a:prstGeom>
          <a:noFill/>
        </p:spPr>
        <p:txBody>
          <a:bodyPr wrap="square" rtlCol="0">
            <a:spAutoFit/>
          </a:bodyPr>
          <a:lstStyle/>
          <a:p>
            <a:r>
              <a:rPr lang="en-IN" dirty="0"/>
              <a:t>TDT</a:t>
            </a:r>
          </a:p>
        </p:txBody>
      </p:sp>
      <p:sp>
        <p:nvSpPr>
          <p:cNvPr id="3" name="TextBox 2">
            <a:extLst>
              <a:ext uri="{FF2B5EF4-FFF2-40B4-BE49-F238E27FC236}">
                <a16:creationId xmlns:a16="http://schemas.microsoft.com/office/drawing/2014/main" id="{1DE39718-E5F8-24EB-DC25-0E92E0BCCD15}"/>
              </a:ext>
            </a:extLst>
          </p:cNvPr>
          <p:cNvSpPr txBox="1"/>
          <p:nvPr/>
        </p:nvSpPr>
        <p:spPr>
          <a:xfrm>
            <a:off x="3058886" y="4049486"/>
            <a:ext cx="7848600" cy="1477328"/>
          </a:xfrm>
          <a:prstGeom prst="rect">
            <a:avLst/>
          </a:prstGeom>
          <a:noFill/>
        </p:spPr>
        <p:txBody>
          <a:bodyPr wrap="square" rtlCol="0">
            <a:spAutoFit/>
          </a:bodyPr>
          <a:lstStyle/>
          <a:p>
            <a:r>
              <a:rPr lang="en-IN" dirty="0"/>
              <a:t>The packet has been sent by the NIC.</a:t>
            </a:r>
          </a:p>
          <a:p>
            <a:r>
              <a:rPr lang="en-IN" dirty="0"/>
              <a:t>NIC updates the TDH after sending the packets.</a:t>
            </a:r>
          </a:p>
          <a:p>
            <a:r>
              <a:rPr lang="en-US" dirty="0"/>
              <a:t>To check the status of the send operation, The driver can read TDH, check the status of descriptors, or configure the NIC to receive an interrupt after sending the packets.</a:t>
            </a:r>
            <a:endParaRPr lang="en-IN" dirty="0"/>
          </a:p>
        </p:txBody>
      </p:sp>
      <p:cxnSp>
        <p:nvCxnSpPr>
          <p:cNvPr id="5" name="Straight Arrow Connector 4">
            <a:extLst>
              <a:ext uri="{FF2B5EF4-FFF2-40B4-BE49-F238E27FC236}">
                <a16:creationId xmlns:a16="http://schemas.microsoft.com/office/drawing/2014/main" id="{29E7E09E-12EA-2B09-E9F2-7D560B08DB1C}"/>
              </a:ext>
            </a:extLst>
          </p:cNvPr>
          <p:cNvCxnSpPr/>
          <p:nvPr/>
        </p:nvCxnSpPr>
        <p:spPr>
          <a:xfrm>
            <a:off x="3352800" y="2220686"/>
            <a:ext cx="0" cy="6204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804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B0C4-80A7-6B9C-FAAE-FA044169E66B}"/>
              </a:ext>
            </a:extLst>
          </p:cNvPr>
          <p:cNvSpPr>
            <a:spLocks noGrp="1"/>
          </p:cNvSpPr>
          <p:nvPr>
            <p:ph type="title"/>
          </p:nvPr>
        </p:nvSpPr>
        <p:spPr/>
        <p:txBody>
          <a:bodyPr/>
          <a:lstStyle/>
          <a:p>
            <a:r>
              <a:rPr lang="en-IN" dirty="0"/>
              <a:t>E1000 driver transmit</a:t>
            </a:r>
          </a:p>
        </p:txBody>
      </p:sp>
      <p:sp>
        <p:nvSpPr>
          <p:cNvPr id="3" name="Content Placeholder 2">
            <a:extLst>
              <a:ext uri="{FF2B5EF4-FFF2-40B4-BE49-F238E27FC236}">
                <a16:creationId xmlns:a16="http://schemas.microsoft.com/office/drawing/2014/main" id="{E0808A39-CB48-D14D-D65E-869F17D6DAE5}"/>
              </a:ext>
            </a:extLst>
          </p:cNvPr>
          <p:cNvSpPr>
            <a:spLocks noGrp="1"/>
          </p:cNvSpPr>
          <p:nvPr>
            <p:ph idx="1"/>
          </p:nvPr>
        </p:nvSpPr>
        <p:spPr/>
        <p:txBody>
          <a:bodyPr/>
          <a:lstStyle/>
          <a:p>
            <a:r>
              <a:rPr lang="en-US" b="1" dirty="0"/>
              <a:t>e1000_xmit_frame</a:t>
            </a:r>
            <a:r>
              <a:rPr lang="en-US" dirty="0"/>
              <a:t>: Populates transmit descriptors in the TX ring with the DMA (physical) address, packet length, and control flags. Then it updates the TDT register to notify the NIC that new packets are ready for transmission.</a:t>
            </a:r>
            <a:endParaRPr lang="en-IN" dirty="0"/>
          </a:p>
        </p:txBody>
      </p:sp>
    </p:spTree>
    <p:extLst>
      <p:ext uri="{BB962C8B-B14F-4D97-AF65-F5344CB8AC3E}">
        <p14:creationId xmlns:p14="http://schemas.microsoft.com/office/powerpoint/2010/main" val="19485902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8AFFC-0A7B-81F6-D105-968405650B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A5C14C-3914-6FC2-AF81-40A49D234241}"/>
              </a:ext>
            </a:extLst>
          </p:cNvPr>
          <p:cNvSpPr>
            <a:spLocks noGrp="1"/>
          </p:cNvSpPr>
          <p:nvPr>
            <p:ph type="title"/>
          </p:nvPr>
        </p:nvSpPr>
        <p:spPr/>
        <p:txBody>
          <a:bodyPr/>
          <a:lstStyle/>
          <a:p>
            <a:r>
              <a:rPr lang="en-IN" dirty="0"/>
              <a:t>E1000 driver receive</a:t>
            </a:r>
          </a:p>
        </p:txBody>
      </p:sp>
      <p:sp>
        <p:nvSpPr>
          <p:cNvPr id="3" name="Content Placeholder 2">
            <a:extLst>
              <a:ext uri="{FF2B5EF4-FFF2-40B4-BE49-F238E27FC236}">
                <a16:creationId xmlns:a16="http://schemas.microsoft.com/office/drawing/2014/main" id="{6BFF78DC-6D80-2C51-B4C5-A9B6AC29AA21}"/>
              </a:ext>
            </a:extLst>
          </p:cNvPr>
          <p:cNvSpPr>
            <a:spLocks noGrp="1"/>
          </p:cNvSpPr>
          <p:nvPr>
            <p:ph idx="1"/>
          </p:nvPr>
        </p:nvSpPr>
        <p:spPr/>
        <p:txBody>
          <a:bodyPr/>
          <a:lstStyle/>
          <a:p>
            <a:r>
              <a:rPr lang="en-US" b="1" dirty="0"/>
              <a:t>e1000_receive_skb</a:t>
            </a:r>
            <a:r>
              <a:rPr lang="en-US" dirty="0"/>
              <a:t>:  Takes a received packet (from the RX ring buffer) and passes it up to the Linux networking stack (by wrapping it in a </a:t>
            </a:r>
            <a:r>
              <a:rPr lang="en-US" dirty="0" err="1"/>
              <a:t>skb</a:t>
            </a:r>
            <a:r>
              <a:rPr lang="en-US" dirty="0"/>
              <a:t> (socket buffer) and calling the upper-layer handler).</a:t>
            </a:r>
            <a:endParaRPr lang="en-IN" dirty="0"/>
          </a:p>
        </p:txBody>
      </p:sp>
    </p:spTree>
    <p:extLst>
      <p:ext uri="{BB962C8B-B14F-4D97-AF65-F5344CB8AC3E}">
        <p14:creationId xmlns:p14="http://schemas.microsoft.com/office/powerpoint/2010/main" val="40418745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770BD-C5C7-13C1-2E90-9E374850EC2C}"/>
              </a:ext>
            </a:extLst>
          </p:cNvPr>
          <p:cNvSpPr>
            <a:spLocks noGrp="1"/>
          </p:cNvSpPr>
          <p:nvPr>
            <p:ph type="title"/>
          </p:nvPr>
        </p:nvSpPr>
        <p:spPr/>
        <p:txBody>
          <a:bodyPr/>
          <a:lstStyle/>
          <a:p>
            <a:r>
              <a:rPr lang="en-IN" dirty="0"/>
              <a:t>E1000 driver transmit interrupt handling</a:t>
            </a:r>
          </a:p>
        </p:txBody>
      </p:sp>
      <p:sp>
        <p:nvSpPr>
          <p:cNvPr id="3" name="Content Placeholder 2">
            <a:extLst>
              <a:ext uri="{FF2B5EF4-FFF2-40B4-BE49-F238E27FC236}">
                <a16:creationId xmlns:a16="http://schemas.microsoft.com/office/drawing/2014/main" id="{2EE691D5-D5C1-0CE9-CB60-ED381CFD0BBB}"/>
              </a:ext>
            </a:extLst>
          </p:cNvPr>
          <p:cNvSpPr>
            <a:spLocks noGrp="1"/>
          </p:cNvSpPr>
          <p:nvPr>
            <p:ph idx="1"/>
          </p:nvPr>
        </p:nvSpPr>
        <p:spPr/>
        <p:txBody>
          <a:bodyPr/>
          <a:lstStyle/>
          <a:p>
            <a:r>
              <a:rPr lang="en-IN" b="1" dirty="0"/>
              <a:t>e1000_clean_tx_irq: </a:t>
            </a:r>
            <a:r>
              <a:rPr lang="en-US" dirty="0"/>
              <a:t>This routine, called during interrupt handling, runs when the NIC signals that packets have been transmitted. </a:t>
            </a:r>
            <a:r>
              <a:rPr lang="en-IN" dirty="0"/>
              <a:t>Frees resources corresponding to sent packets, </a:t>
            </a:r>
            <a:r>
              <a:rPr lang="en-IN"/>
              <a:t>and notes </a:t>
            </a:r>
            <a:r>
              <a:rPr lang="en-IN" dirty="0"/>
              <a:t>that the transmit ring slots corresponding to sent packets are available for packet transmission.</a:t>
            </a:r>
          </a:p>
        </p:txBody>
      </p:sp>
    </p:spTree>
    <p:extLst>
      <p:ext uri="{BB962C8B-B14F-4D97-AF65-F5344CB8AC3E}">
        <p14:creationId xmlns:p14="http://schemas.microsoft.com/office/powerpoint/2010/main" val="62577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F58BB-3AF2-37FB-46F0-C3210DDD46F3}"/>
              </a:ext>
            </a:extLst>
          </p:cNvPr>
          <p:cNvSpPr>
            <a:spLocks noGrp="1"/>
          </p:cNvSpPr>
          <p:nvPr>
            <p:ph type="title"/>
          </p:nvPr>
        </p:nvSpPr>
        <p:spPr/>
        <p:txBody>
          <a:bodyPr/>
          <a:lstStyle/>
          <a:p>
            <a:r>
              <a:rPr lang="en-IN" dirty="0"/>
              <a:t>TCP Server</a:t>
            </a:r>
          </a:p>
        </p:txBody>
      </p:sp>
      <p:sp>
        <p:nvSpPr>
          <p:cNvPr id="3" name="Content Placeholder 2">
            <a:extLst>
              <a:ext uri="{FF2B5EF4-FFF2-40B4-BE49-F238E27FC236}">
                <a16:creationId xmlns:a16="http://schemas.microsoft.com/office/drawing/2014/main" id="{C5A12093-AF89-E75C-15CB-0DB30695D0BE}"/>
              </a:ext>
            </a:extLst>
          </p:cNvPr>
          <p:cNvSpPr>
            <a:spLocks noGrp="1"/>
          </p:cNvSpPr>
          <p:nvPr>
            <p:ph idx="1"/>
          </p:nvPr>
        </p:nvSpPr>
        <p:spPr/>
        <p:txBody>
          <a:bodyPr/>
          <a:lstStyle/>
          <a:p>
            <a:r>
              <a:rPr lang="en-US" dirty="0"/>
              <a:t>This new socket returned by accept is used to exchange data with the client.</a:t>
            </a:r>
          </a:p>
          <a:p>
            <a:endParaRPr lang="en-IN" dirty="0"/>
          </a:p>
        </p:txBody>
      </p:sp>
    </p:spTree>
    <p:extLst>
      <p:ext uri="{BB962C8B-B14F-4D97-AF65-F5344CB8AC3E}">
        <p14:creationId xmlns:p14="http://schemas.microsoft.com/office/powerpoint/2010/main" val="1458449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F270-D881-D486-9C41-F633D7587D88}"/>
              </a:ext>
            </a:extLst>
          </p:cNvPr>
          <p:cNvSpPr>
            <a:spLocks noGrp="1"/>
          </p:cNvSpPr>
          <p:nvPr>
            <p:ph type="title"/>
          </p:nvPr>
        </p:nvSpPr>
        <p:spPr/>
        <p:txBody>
          <a:bodyPr/>
          <a:lstStyle/>
          <a:p>
            <a:r>
              <a:rPr lang="en-IN" dirty="0"/>
              <a:t>TCP Client</a:t>
            </a:r>
          </a:p>
        </p:txBody>
      </p:sp>
      <p:sp>
        <p:nvSpPr>
          <p:cNvPr id="3" name="Content Placeholder 2">
            <a:extLst>
              <a:ext uri="{FF2B5EF4-FFF2-40B4-BE49-F238E27FC236}">
                <a16:creationId xmlns:a16="http://schemas.microsoft.com/office/drawing/2014/main" id="{7DD6FCB3-3DF3-2501-DB39-61C33DAB8104}"/>
              </a:ext>
            </a:extLst>
          </p:cNvPr>
          <p:cNvSpPr>
            <a:spLocks noGrp="1"/>
          </p:cNvSpPr>
          <p:nvPr>
            <p:ph idx="1"/>
          </p:nvPr>
        </p:nvSpPr>
        <p:spPr/>
        <p:txBody>
          <a:bodyPr/>
          <a:lstStyle/>
          <a:p>
            <a:r>
              <a:rPr lang="en-US" dirty="0"/>
              <a:t>The client also creates a socket using the </a:t>
            </a:r>
            <a:r>
              <a:rPr lang="en-US" dirty="0">
                <a:solidFill>
                  <a:schemeClr val="accent1"/>
                </a:solidFill>
              </a:rPr>
              <a:t>socket</a:t>
            </a:r>
            <a:r>
              <a:rPr lang="en-US" dirty="0"/>
              <a:t> system call. </a:t>
            </a:r>
          </a:p>
          <a:p>
            <a:endParaRPr lang="en-US" dirty="0"/>
          </a:p>
          <a:p>
            <a:r>
              <a:rPr lang="en-US" dirty="0"/>
              <a:t>Then it makes the </a:t>
            </a:r>
            <a:r>
              <a:rPr lang="en-US" dirty="0">
                <a:solidFill>
                  <a:schemeClr val="accent1"/>
                </a:solidFill>
              </a:rPr>
              <a:t>connect</a:t>
            </a:r>
            <a:r>
              <a:rPr lang="en-US" dirty="0"/>
              <a:t> system call.</a:t>
            </a:r>
          </a:p>
          <a:p>
            <a:pPr marL="0" indent="0">
              <a:buNone/>
            </a:pPr>
            <a:endParaRPr lang="en-IN" dirty="0"/>
          </a:p>
          <a:p>
            <a:pPr marL="0" indent="0">
              <a:buNone/>
            </a:pPr>
            <a:r>
              <a:rPr lang="en-US" dirty="0"/>
              <a:t>int connect(int socket, struct </a:t>
            </a:r>
            <a:r>
              <a:rPr lang="en-US" dirty="0" err="1"/>
              <a:t>sockaddr</a:t>
            </a:r>
            <a:r>
              <a:rPr lang="en-US" dirty="0"/>
              <a:t> *address, int </a:t>
            </a:r>
            <a:r>
              <a:rPr lang="en-US" dirty="0" err="1"/>
              <a:t>addr_len</a:t>
            </a:r>
            <a:r>
              <a:rPr lang="en-US" dirty="0"/>
              <a:t>);</a:t>
            </a:r>
          </a:p>
          <a:p>
            <a:pPr marL="0" indent="0">
              <a:buNone/>
            </a:pPr>
            <a:endParaRPr lang="en-IN" dirty="0"/>
          </a:p>
        </p:txBody>
      </p:sp>
    </p:spTree>
    <p:extLst>
      <p:ext uri="{BB962C8B-B14F-4D97-AF65-F5344CB8AC3E}">
        <p14:creationId xmlns:p14="http://schemas.microsoft.com/office/powerpoint/2010/main" val="1000380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D8F00-8284-9D78-9A5B-4B56BF847F59}"/>
              </a:ext>
            </a:extLst>
          </p:cNvPr>
          <p:cNvSpPr>
            <a:spLocks noGrp="1"/>
          </p:cNvSpPr>
          <p:nvPr>
            <p:ph type="title"/>
          </p:nvPr>
        </p:nvSpPr>
        <p:spPr/>
        <p:txBody>
          <a:bodyPr/>
          <a:lstStyle/>
          <a:p>
            <a:r>
              <a:rPr lang="en-IN" dirty="0"/>
              <a:t>TCP Client</a:t>
            </a:r>
          </a:p>
        </p:txBody>
      </p:sp>
      <p:sp>
        <p:nvSpPr>
          <p:cNvPr id="3" name="Content Placeholder 2">
            <a:extLst>
              <a:ext uri="{FF2B5EF4-FFF2-40B4-BE49-F238E27FC236}">
                <a16:creationId xmlns:a16="http://schemas.microsoft.com/office/drawing/2014/main" id="{BAC4D489-7948-44A1-134B-F62C8161AE86}"/>
              </a:ext>
            </a:extLst>
          </p:cNvPr>
          <p:cNvSpPr>
            <a:spLocks noGrp="1"/>
          </p:cNvSpPr>
          <p:nvPr>
            <p:ph idx="1"/>
          </p:nvPr>
        </p:nvSpPr>
        <p:spPr/>
        <p:txBody>
          <a:bodyPr/>
          <a:lstStyle/>
          <a:p>
            <a:r>
              <a:rPr lang="en-US" dirty="0">
                <a:solidFill>
                  <a:schemeClr val="accent1"/>
                </a:solidFill>
              </a:rPr>
              <a:t>int connect(int socket, struct </a:t>
            </a:r>
            <a:r>
              <a:rPr lang="en-US" dirty="0" err="1">
                <a:solidFill>
                  <a:schemeClr val="accent1"/>
                </a:solidFill>
              </a:rPr>
              <a:t>sockaddr</a:t>
            </a:r>
            <a:r>
              <a:rPr lang="en-US" dirty="0">
                <a:solidFill>
                  <a:schemeClr val="accent1"/>
                </a:solidFill>
              </a:rPr>
              <a:t> *address, int </a:t>
            </a:r>
            <a:r>
              <a:rPr lang="en-US" dirty="0" err="1">
                <a:solidFill>
                  <a:schemeClr val="accent1"/>
                </a:solidFill>
              </a:rPr>
              <a:t>addr_len</a:t>
            </a:r>
            <a:r>
              <a:rPr lang="en-US" dirty="0">
                <a:solidFill>
                  <a:schemeClr val="accent1"/>
                </a:solidFill>
              </a:rPr>
              <a:t>);</a:t>
            </a:r>
          </a:p>
          <a:p>
            <a:pPr lvl="1"/>
            <a:r>
              <a:rPr lang="en-US" dirty="0"/>
              <a:t>During connect, the OS automatically assigns a port number to the client. The client's IP address and port number are passed to the server, which is waiting to accept a connection. If the connection is established, zero is returned.</a:t>
            </a:r>
          </a:p>
          <a:p>
            <a:pPr lvl="1"/>
            <a:endParaRPr lang="en-US" dirty="0"/>
          </a:p>
          <a:p>
            <a:endParaRPr lang="en-IN" dirty="0"/>
          </a:p>
        </p:txBody>
      </p:sp>
    </p:spTree>
    <p:extLst>
      <p:ext uri="{BB962C8B-B14F-4D97-AF65-F5344CB8AC3E}">
        <p14:creationId xmlns:p14="http://schemas.microsoft.com/office/powerpoint/2010/main" val="90118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482A9-6011-C2DA-9E8F-16327C6D8101}"/>
              </a:ext>
            </a:extLst>
          </p:cNvPr>
          <p:cNvSpPr>
            <a:spLocks noGrp="1"/>
          </p:cNvSpPr>
          <p:nvPr>
            <p:ph type="title"/>
          </p:nvPr>
        </p:nvSpPr>
        <p:spPr/>
        <p:txBody>
          <a:bodyPr/>
          <a:lstStyle/>
          <a:p>
            <a:r>
              <a:rPr lang="en-IN" dirty="0"/>
              <a:t>Message exchange</a:t>
            </a:r>
          </a:p>
        </p:txBody>
      </p:sp>
      <p:sp>
        <p:nvSpPr>
          <p:cNvPr id="3" name="Content Placeholder 2">
            <a:extLst>
              <a:ext uri="{FF2B5EF4-FFF2-40B4-BE49-F238E27FC236}">
                <a16:creationId xmlns:a16="http://schemas.microsoft.com/office/drawing/2014/main" id="{91366F00-9431-D970-8DC4-7CFEFDA3714E}"/>
              </a:ext>
            </a:extLst>
          </p:cNvPr>
          <p:cNvSpPr>
            <a:spLocks noGrp="1"/>
          </p:cNvSpPr>
          <p:nvPr>
            <p:ph idx="1"/>
          </p:nvPr>
        </p:nvSpPr>
        <p:spPr/>
        <p:txBody>
          <a:bodyPr/>
          <a:lstStyle/>
          <a:p>
            <a:r>
              <a:rPr lang="en-US" dirty="0"/>
              <a:t>Once a connection is established, the application processes invoke the following two system calls to send and receive data:</a:t>
            </a:r>
          </a:p>
          <a:p>
            <a:pPr lvl="1"/>
            <a:r>
              <a:rPr lang="en-US" dirty="0">
                <a:solidFill>
                  <a:schemeClr val="accent1"/>
                </a:solidFill>
              </a:rPr>
              <a:t>int send(int socket, char *message, int </a:t>
            </a:r>
            <a:r>
              <a:rPr lang="en-US" dirty="0" err="1">
                <a:solidFill>
                  <a:schemeClr val="accent1"/>
                </a:solidFill>
              </a:rPr>
              <a:t>msg_len</a:t>
            </a:r>
            <a:r>
              <a:rPr lang="en-US" dirty="0">
                <a:solidFill>
                  <a:schemeClr val="accent1"/>
                </a:solidFill>
              </a:rPr>
              <a:t>, int flags);</a:t>
            </a:r>
          </a:p>
          <a:p>
            <a:pPr lvl="1"/>
            <a:r>
              <a:rPr lang="en-US" dirty="0">
                <a:solidFill>
                  <a:schemeClr val="accent1"/>
                </a:solidFill>
              </a:rPr>
              <a:t>int </a:t>
            </a:r>
            <a:r>
              <a:rPr lang="en-US" dirty="0" err="1">
                <a:solidFill>
                  <a:schemeClr val="accent1"/>
                </a:solidFill>
              </a:rPr>
              <a:t>recv</a:t>
            </a:r>
            <a:r>
              <a:rPr lang="en-US" dirty="0">
                <a:solidFill>
                  <a:schemeClr val="accent1"/>
                </a:solidFill>
              </a:rPr>
              <a:t>(int socket, char *buffer, int </a:t>
            </a:r>
            <a:r>
              <a:rPr lang="en-US" dirty="0" err="1">
                <a:solidFill>
                  <a:schemeClr val="accent1"/>
                </a:solidFill>
              </a:rPr>
              <a:t>buf_len</a:t>
            </a:r>
            <a:r>
              <a:rPr lang="en-US" dirty="0">
                <a:solidFill>
                  <a:schemeClr val="accent1"/>
                </a:solidFill>
              </a:rPr>
              <a:t>, int flags);</a:t>
            </a:r>
          </a:p>
          <a:p>
            <a:pPr lvl="1"/>
            <a:endParaRPr lang="en-US" dirty="0">
              <a:solidFill>
                <a:schemeClr val="accent1"/>
              </a:solidFill>
            </a:endParaRPr>
          </a:p>
          <a:p>
            <a:r>
              <a:rPr lang="en-US" dirty="0"/>
              <a:t>Both return the number of bytes successfully sent or received. One error, they return  -1.</a:t>
            </a:r>
            <a:endParaRPr lang="en-US" dirty="0">
              <a:solidFill>
                <a:schemeClr val="accent1"/>
              </a:solidFill>
            </a:endParaRPr>
          </a:p>
          <a:p>
            <a:endParaRPr lang="en-IN" dirty="0"/>
          </a:p>
        </p:txBody>
      </p:sp>
    </p:spTree>
    <p:extLst>
      <p:ext uri="{BB962C8B-B14F-4D97-AF65-F5344CB8AC3E}">
        <p14:creationId xmlns:p14="http://schemas.microsoft.com/office/powerpoint/2010/main" val="3124070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92678-CFC4-8DCE-50CB-6E4869F1A7A2}"/>
              </a:ext>
            </a:extLst>
          </p:cNvPr>
          <p:cNvSpPr>
            <a:spLocks noGrp="1"/>
          </p:cNvSpPr>
          <p:nvPr>
            <p:ph type="title"/>
          </p:nvPr>
        </p:nvSpPr>
        <p:spPr/>
        <p:txBody>
          <a:bodyPr/>
          <a:lstStyle/>
          <a:p>
            <a:r>
              <a:rPr lang="en-IN" dirty="0"/>
              <a:t>TCP client</a:t>
            </a:r>
          </a:p>
        </p:txBody>
      </p:sp>
      <p:sp>
        <p:nvSpPr>
          <p:cNvPr id="3" name="Content Placeholder 2">
            <a:extLst>
              <a:ext uri="{FF2B5EF4-FFF2-40B4-BE49-F238E27FC236}">
                <a16:creationId xmlns:a16="http://schemas.microsoft.com/office/drawing/2014/main" id="{998726FA-BAFE-7C09-1053-B2E2AC57140E}"/>
              </a:ext>
            </a:extLst>
          </p:cNvPr>
          <p:cNvSpPr>
            <a:spLocks noGrp="1"/>
          </p:cNvSpPr>
          <p:nvPr>
            <p:ph idx="1"/>
          </p:nvPr>
        </p:nvSpPr>
        <p:spPr/>
        <p:txBody>
          <a:bodyPr/>
          <a:lstStyle/>
          <a:p>
            <a:endParaRPr lang="en-IN"/>
          </a:p>
        </p:txBody>
      </p:sp>
      <p:sp>
        <p:nvSpPr>
          <p:cNvPr id="4" name="TextBox 3">
            <a:extLst>
              <a:ext uri="{FF2B5EF4-FFF2-40B4-BE49-F238E27FC236}">
                <a16:creationId xmlns:a16="http://schemas.microsoft.com/office/drawing/2014/main" id="{0C3469C3-E16D-23C2-8AA6-2474BE9D12C8}"/>
              </a:ext>
            </a:extLst>
          </p:cNvPr>
          <p:cNvSpPr txBox="1"/>
          <p:nvPr/>
        </p:nvSpPr>
        <p:spPr>
          <a:xfrm>
            <a:off x="4724400" y="239483"/>
            <a:ext cx="6738257" cy="6463308"/>
          </a:xfrm>
          <a:prstGeom prst="rect">
            <a:avLst/>
          </a:prstGeom>
          <a:noFill/>
        </p:spPr>
        <p:txBody>
          <a:bodyPr wrap="square" rtlCol="0">
            <a:spAutoFit/>
          </a:bodyPr>
          <a:lstStyle/>
          <a:p>
            <a:r>
              <a:rPr lang="en-IN" dirty="0"/>
              <a:t>void client(char *host) {</a:t>
            </a:r>
          </a:p>
          <a:p>
            <a:r>
              <a:rPr lang="en-IN" dirty="0"/>
              <a:t>  char </a:t>
            </a:r>
            <a:r>
              <a:rPr lang="en-IN" dirty="0" err="1"/>
              <a:t>buf</a:t>
            </a:r>
            <a:r>
              <a:rPr lang="en-IN" dirty="0"/>
              <a:t>[MAX_LINE];</a:t>
            </a:r>
          </a:p>
          <a:p>
            <a:r>
              <a:rPr lang="en-IN" dirty="0"/>
              <a:t>  struct </a:t>
            </a:r>
            <a:r>
              <a:rPr lang="en-IN" dirty="0" err="1"/>
              <a:t>sockaddr_in</a:t>
            </a:r>
            <a:r>
              <a:rPr lang="en-IN" dirty="0"/>
              <a:t> sin;</a:t>
            </a:r>
          </a:p>
          <a:p>
            <a:r>
              <a:rPr lang="en-IN" dirty="0"/>
              <a:t>  hp = </a:t>
            </a:r>
            <a:r>
              <a:rPr lang="en-IN" dirty="0" err="1"/>
              <a:t>gethostbyname</a:t>
            </a:r>
            <a:r>
              <a:rPr lang="en-IN" dirty="0"/>
              <a:t>(host);</a:t>
            </a:r>
          </a:p>
          <a:p>
            <a:r>
              <a:rPr lang="en-IN" dirty="0"/>
              <a:t>  if (!hp) {</a:t>
            </a:r>
          </a:p>
          <a:p>
            <a:r>
              <a:rPr lang="en-IN" dirty="0"/>
              <a:t>    exit(1);</a:t>
            </a:r>
          </a:p>
          <a:p>
            <a:r>
              <a:rPr lang="en-IN" dirty="0"/>
              <a:t>  }</a:t>
            </a:r>
          </a:p>
          <a:p>
            <a:r>
              <a:rPr lang="en-IN" dirty="0"/>
              <a:t>  </a:t>
            </a:r>
            <a:r>
              <a:rPr lang="en-IN" dirty="0" err="1"/>
              <a:t>bzero</a:t>
            </a:r>
            <a:r>
              <a:rPr lang="en-IN" dirty="0"/>
              <a:t>((char *)&amp;sin, </a:t>
            </a:r>
            <a:r>
              <a:rPr lang="en-IN" dirty="0" err="1"/>
              <a:t>sizeof</a:t>
            </a:r>
            <a:r>
              <a:rPr lang="en-IN" dirty="0"/>
              <a:t>(sin));</a:t>
            </a:r>
          </a:p>
          <a:p>
            <a:r>
              <a:rPr lang="en-IN" dirty="0"/>
              <a:t>  </a:t>
            </a:r>
            <a:r>
              <a:rPr lang="en-IN" dirty="0" err="1"/>
              <a:t>sin.sin_family</a:t>
            </a:r>
            <a:r>
              <a:rPr lang="en-IN" dirty="0"/>
              <a:t> = AF_INET;</a:t>
            </a:r>
          </a:p>
          <a:p>
            <a:r>
              <a:rPr lang="en-IN" dirty="0"/>
              <a:t>  </a:t>
            </a:r>
            <a:r>
              <a:rPr lang="en-IN" dirty="0" err="1"/>
              <a:t>bcopy</a:t>
            </a:r>
            <a:r>
              <a:rPr lang="en-IN" dirty="0"/>
              <a:t>(hp-&gt;</a:t>
            </a:r>
            <a:r>
              <a:rPr lang="en-IN" dirty="0" err="1"/>
              <a:t>h_addr</a:t>
            </a:r>
            <a:r>
              <a:rPr lang="en-IN" dirty="0"/>
              <a:t>, (char *)&amp;</a:t>
            </a:r>
            <a:r>
              <a:rPr lang="en-IN" dirty="0" err="1"/>
              <a:t>sin.sin_addr</a:t>
            </a:r>
            <a:r>
              <a:rPr lang="en-IN" dirty="0"/>
              <a:t>, hp-&gt;</a:t>
            </a:r>
            <a:r>
              <a:rPr lang="en-IN" dirty="0" err="1"/>
              <a:t>h_length</a:t>
            </a:r>
            <a:r>
              <a:rPr lang="en-IN" dirty="0"/>
              <a:t>);</a:t>
            </a:r>
          </a:p>
          <a:p>
            <a:r>
              <a:rPr lang="en-IN" dirty="0"/>
              <a:t>  </a:t>
            </a:r>
            <a:r>
              <a:rPr lang="en-IN" dirty="0" err="1"/>
              <a:t>sin.sin_port</a:t>
            </a:r>
            <a:r>
              <a:rPr lang="en-IN" dirty="0"/>
              <a:t> = </a:t>
            </a:r>
            <a:r>
              <a:rPr lang="en-IN" dirty="0" err="1"/>
              <a:t>htons</a:t>
            </a:r>
            <a:r>
              <a:rPr lang="en-IN" dirty="0"/>
              <a:t>(SERVER_PORT);</a:t>
            </a:r>
          </a:p>
          <a:p>
            <a:endParaRPr lang="en-IN" dirty="0"/>
          </a:p>
          <a:p>
            <a:r>
              <a:rPr lang="en-IN" dirty="0"/>
              <a:t>  if ((s = socket(PF_INET, SOCK_STREAM, 0)) &lt; 0) {</a:t>
            </a:r>
          </a:p>
          <a:p>
            <a:r>
              <a:rPr lang="en-IN" dirty="0"/>
              <a:t>    </a:t>
            </a:r>
            <a:r>
              <a:rPr lang="en-IN" dirty="0" err="1"/>
              <a:t>perror</a:t>
            </a:r>
            <a:r>
              <a:rPr lang="en-IN" dirty="0"/>
              <a:t>("simplex-talk: socket");</a:t>
            </a:r>
          </a:p>
          <a:p>
            <a:r>
              <a:rPr lang="en-IN" dirty="0"/>
              <a:t>    exit(1);</a:t>
            </a:r>
          </a:p>
          <a:p>
            <a:r>
              <a:rPr lang="en-IN" dirty="0"/>
              <a:t>  }</a:t>
            </a:r>
          </a:p>
          <a:p>
            <a:r>
              <a:rPr lang="en-IN" dirty="0"/>
              <a:t>  if (connect(s, (struct </a:t>
            </a:r>
            <a:r>
              <a:rPr lang="en-IN" dirty="0" err="1"/>
              <a:t>sockaddr</a:t>
            </a:r>
            <a:r>
              <a:rPr lang="en-IN" dirty="0"/>
              <a:t> *)&amp;sin, </a:t>
            </a:r>
            <a:r>
              <a:rPr lang="en-IN" dirty="0" err="1"/>
              <a:t>sizeof</a:t>
            </a:r>
            <a:r>
              <a:rPr lang="en-IN" dirty="0"/>
              <a:t>(sin)) &lt; 0) {</a:t>
            </a:r>
          </a:p>
          <a:p>
            <a:r>
              <a:rPr lang="en-IN" dirty="0"/>
              <a:t>    exit(1);</a:t>
            </a:r>
          </a:p>
          <a:p>
            <a:r>
              <a:rPr lang="en-IN" dirty="0"/>
              <a:t>  }</a:t>
            </a:r>
          </a:p>
          <a:p>
            <a:r>
              <a:rPr lang="en-IN" dirty="0"/>
              <a:t>  while (</a:t>
            </a:r>
            <a:r>
              <a:rPr lang="en-IN" dirty="0" err="1"/>
              <a:t>fgets</a:t>
            </a:r>
            <a:r>
              <a:rPr lang="en-IN" dirty="0"/>
              <a:t>(</a:t>
            </a:r>
            <a:r>
              <a:rPr lang="en-IN" dirty="0" err="1"/>
              <a:t>buf</a:t>
            </a:r>
            <a:r>
              <a:rPr lang="en-IN" dirty="0"/>
              <a:t>, </a:t>
            </a:r>
            <a:r>
              <a:rPr lang="en-IN" dirty="0" err="1"/>
              <a:t>sizeof</a:t>
            </a:r>
            <a:r>
              <a:rPr lang="en-IN" dirty="0"/>
              <a:t>(</a:t>
            </a:r>
            <a:r>
              <a:rPr lang="en-IN" dirty="0" err="1"/>
              <a:t>buf</a:t>
            </a:r>
            <a:r>
              <a:rPr lang="en-IN" dirty="0"/>
              <a:t>), stdin)) {</a:t>
            </a:r>
          </a:p>
          <a:p>
            <a:r>
              <a:rPr lang="en-IN" dirty="0"/>
              <a:t>    send(s, </a:t>
            </a:r>
            <a:r>
              <a:rPr lang="en-IN" dirty="0" err="1"/>
              <a:t>buf</a:t>
            </a:r>
            <a:r>
              <a:rPr lang="en-IN" dirty="0"/>
              <a:t>, </a:t>
            </a:r>
            <a:r>
              <a:rPr lang="en-IN" dirty="0" err="1"/>
              <a:t>sizeof</a:t>
            </a:r>
            <a:r>
              <a:rPr lang="en-IN" dirty="0"/>
              <a:t>(</a:t>
            </a:r>
            <a:r>
              <a:rPr lang="en-IN" dirty="0" err="1"/>
              <a:t>buf</a:t>
            </a:r>
            <a:r>
              <a:rPr lang="en-IN" dirty="0"/>
              <a:t>), 0);</a:t>
            </a:r>
          </a:p>
          <a:p>
            <a:r>
              <a:rPr lang="en-IN" dirty="0"/>
              <a:t>  }</a:t>
            </a:r>
          </a:p>
          <a:p>
            <a:r>
              <a:rPr lang="en-IN" dirty="0"/>
              <a:t>}</a:t>
            </a:r>
          </a:p>
        </p:txBody>
      </p:sp>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A6B89DE3-0961-6923-FFCB-40B516856CD6}"/>
                  </a:ext>
                </a:extLst>
              </p14:cNvPr>
              <p14:cNvContentPartPr/>
              <p14:nvPr/>
            </p14:nvContentPartPr>
            <p14:xfrm>
              <a:off x="6040080" y="531360"/>
              <a:ext cx="722520" cy="883440"/>
            </p14:xfrm>
          </p:contentPart>
        </mc:Choice>
        <mc:Fallback xmlns="">
          <p:pic>
            <p:nvPicPr>
              <p:cNvPr id="5" name="Ink 4">
                <a:extLst>
                  <a:ext uri="{FF2B5EF4-FFF2-40B4-BE49-F238E27FC236}">
                    <a16:creationId xmlns:a16="http://schemas.microsoft.com/office/drawing/2014/main" id="{A6B89DE3-0961-6923-FFCB-40B516856CD6}"/>
                  </a:ext>
                </a:extLst>
              </p:cNvPr>
              <p:cNvPicPr/>
              <p:nvPr/>
            </p:nvPicPr>
            <p:blipFill>
              <a:blip r:embed="rId3"/>
              <a:stretch>
                <a:fillRect/>
              </a:stretch>
            </p:blipFill>
            <p:spPr>
              <a:xfrm>
                <a:off x="6030720" y="522000"/>
                <a:ext cx="741240" cy="90216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4882597E-70BD-D724-B8D1-99805B5CDCAA}"/>
                  </a:ext>
                </a:extLst>
              </p14:cNvPr>
              <p14:cNvContentPartPr/>
              <p14:nvPr/>
            </p14:nvContentPartPr>
            <p14:xfrm>
              <a:off x="5155560" y="4959000"/>
              <a:ext cx="774000" cy="864000"/>
            </p14:xfrm>
          </p:contentPart>
        </mc:Choice>
        <mc:Fallback xmlns="">
          <p:pic>
            <p:nvPicPr>
              <p:cNvPr id="6" name="Ink 5">
                <a:extLst>
                  <a:ext uri="{FF2B5EF4-FFF2-40B4-BE49-F238E27FC236}">
                    <a16:creationId xmlns:a16="http://schemas.microsoft.com/office/drawing/2014/main" id="{4882597E-70BD-D724-B8D1-99805B5CDCAA}"/>
                  </a:ext>
                </a:extLst>
              </p:cNvPr>
              <p:cNvPicPr/>
              <p:nvPr/>
            </p:nvPicPr>
            <p:blipFill>
              <a:blip r:embed="rId5"/>
              <a:stretch>
                <a:fillRect/>
              </a:stretch>
            </p:blipFill>
            <p:spPr>
              <a:xfrm>
                <a:off x="5146200" y="4949640"/>
                <a:ext cx="792720" cy="882720"/>
              </a:xfrm>
              <a:prstGeom prst="rect">
                <a:avLst/>
              </a:prstGeom>
            </p:spPr>
          </p:pic>
        </mc:Fallback>
      </mc:AlternateContent>
    </p:spTree>
    <p:extLst>
      <p:ext uri="{BB962C8B-B14F-4D97-AF65-F5344CB8AC3E}">
        <p14:creationId xmlns:p14="http://schemas.microsoft.com/office/powerpoint/2010/main" val="1089751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1068</TotalTime>
  <Words>3884</Words>
  <Application>Microsoft Office PowerPoint</Application>
  <PresentationFormat>Widescreen</PresentationFormat>
  <Paragraphs>428</Paragraphs>
  <Slides>43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Calibri</vt:lpstr>
      <vt:lpstr>Calibri Light</vt:lpstr>
      <vt:lpstr>Tahoma</vt:lpstr>
      <vt:lpstr>Times New Roman</vt:lpstr>
      <vt:lpstr>ZapfDingbats</vt:lpstr>
      <vt:lpstr>Office Theme</vt:lpstr>
      <vt:lpstr>PowerPoint Presentation</vt:lpstr>
      <vt:lpstr>Today’s topics</vt:lpstr>
      <vt:lpstr>References</vt:lpstr>
      <vt:lpstr>TCP Server</vt:lpstr>
      <vt:lpstr>TCP Server</vt:lpstr>
      <vt:lpstr>TCP Client</vt:lpstr>
      <vt:lpstr>TCP Client</vt:lpstr>
      <vt:lpstr>Message exchange</vt:lpstr>
      <vt:lpstr>TCP client</vt:lpstr>
      <vt:lpstr>TCP server</vt:lpstr>
      <vt:lpstr>Asynchronous data transfer</vt:lpstr>
      <vt:lpstr>Asynchronous data transfer</vt:lpstr>
      <vt:lpstr>Asynchronous data transfer</vt:lpstr>
      <vt:lpstr>TCP server</vt:lpstr>
      <vt:lpstr>select system call</vt:lpstr>
      <vt:lpstr>select system call</vt:lpstr>
      <vt:lpstr>Server</vt:lpstr>
      <vt:lpstr>TCP server</vt:lpstr>
      <vt:lpstr>How can we support multiple clients</vt:lpstr>
      <vt:lpstr>How can we support multiple clients</vt:lpstr>
      <vt:lpstr>TCP server</vt:lpstr>
      <vt:lpstr>TCP server</vt:lpstr>
      <vt:lpstr>Other useful system calls</vt:lpstr>
      <vt:lpstr>Sockets in the software stack</vt:lpstr>
      <vt:lpstr>Device driver</vt:lpstr>
      <vt:lpstr>Network interface card (NIC)</vt:lpstr>
      <vt:lpstr>Network interface card (NIC)</vt:lpstr>
      <vt:lpstr>Network interface card (NIC)</vt:lpstr>
      <vt:lpstr>Ring of descriptors</vt:lpstr>
      <vt:lpstr>Rings</vt:lpstr>
      <vt:lpstr>Rings</vt:lpstr>
      <vt:lpstr>Receive path (RDH/RDT)</vt:lpstr>
      <vt:lpstr>Receive path (RDH/RDT)</vt:lpstr>
      <vt:lpstr>Receive path</vt:lpstr>
      <vt:lpstr>Receive path</vt:lpstr>
      <vt:lpstr>Receive path</vt:lpstr>
      <vt:lpstr>Transmit path (TDH/TDT)</vt:lpstr>
      <vt:lpstr>Transmit path</vt:lpstr>
      <vt:lpstr>Transmit path</vt:lpstr>
      <vt:lpstr>Transmit path</vt:lpstr>
      <vt:lpstr>E1000 driver transmit</vt:lpstr>
      <vt:lpstr>E1000 driver receive</vt:lpstr>
      <vt:lpstr>E1000 driver transmit interrupt handling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37</cp:revision>
  <dcterms:created xsi:type="dcterms:W3CDTF">2025-08-12T14:04:44Z</dcterms:created>
  <dcterms:modified xsi:type="dcterms:W3CDTF">2025-08-27T00:43:23Z</dcterms:modified>
</cp:coreProperties>
</file>