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507" r:id="rId3"/>
    <p:sldId id="644" r:id="rId4"/>
    <p:sldId id="645" r:id="rId5"/>
    <p:sldId id="610" r:id="rId6"/>
    <p:sldId id="611" r:id="rId7"/>
    <p:sldId id="612" r:id="rId8"/>
    <p:sldId id="615" r:id="rId9"/>
    <p:sldId id="614" r:id="rId10"/>
    <p:sldId id="613" r:id="rId11"/>
    <p:sldId id="616" r:id="rId12"/>
    <p:sldId id="625" r:id="rId13"/>
    <p:sldId id="257" r:id="rId14"/>
    <p:sldId id="258" r:id="rId15"/>
    <p:sldId id="261" r:id="rId16"/>
    <p:sldId id="262" r:id="rId17"/>
    <p:sldId id="263" r:id="rId18"/>
    <p:sldId id="546" r:id="rId19"/>
    <p:sldId id="285" r:id="rId20"/>
    <p:sldId id="646" r:id="rId21"/>
    <p:sldId id="647" r:id="rId22"/>
    <p:sldId id="576" r:id="rId23"/>
    <p:sldId id="617" r:id="rId24"/>
    <p:sldId id="618" r:id="rId25"/>
    <p:sldId id="619" r:id="rId26"/>
    <p:sldId id="580" r:id="rId27"/>
    <p:sldId id="581" r:id="rId28"/>
    <p:sldId id="582" r:id="rId29"/>
    <p:sldId id="583" r:id="rId30"/>
    <p:sldId id="648" r:id="rId31"/>
    <p:sldId id="649" r:id="rId32"/>
    <p:sldId id="287" r:id="rId33"/>
    <p:sldId id="286" r:id="rId34"/>
    <p:sldId id="264" r:id="rId35"/>
    <p:sldId id="266" r:id="rId36"/>
    <p:sldId id="650" r:id="rId37"/>
    <p:sldId id="267" r:id="rId38"/>
    <p:sldId id="620" r:id="rId39"/>
    <p:sldId id="268" r:id="rId40"/>
    <p:sldId id="269" r:id="rId41"/>
    <p:sldId id="271" r:id="rId42"/>
    <p:sldId id="273" r:id="rId43"/>
    <p:sldId id="584" r:id="rId44"/>
    <p:sldId id="621" r:id="rId45"/>
    <p:sldId id="288" r:id="rId46"/>
    <p:sldId id="622" r:id="rId47"/>
    <p:sldId id="289" r:id="rId48"/>
    <p:sldId id="547" r:id="rId49"/>
    <p:sldId id="548" r:id="rId50"/>
    <p:sldId id="276" r:id="rId51"/>
    <p:sldId id="535" r:id="rId52"/>
    <p:sldId id="53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CCC45-1D3F-476C-8683-4F1B8A1ADAEA}"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67AAC-5B63-44A1-A00B-990B998343DF}" type="slidenum">
              <a:rPr lang="en-IN" smtClean="0"/>
              <a:t>‹#›</a:t>
            </a:fld>
            <a:endParaRPr lang="en-IN"/>
          </a:p>
        </p:txBody>
      </p:sp>
    </p:spTree>
    <p:extLst>
      <p:ext uri="{BB962C8B-B14F-4D97-AF65-F5344CB8AC3E}">
        <p14:creationId xmlns:p14="http://schemas.microsoft.com/office/powerpoint/2010/main" val="792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1</a:t>
            </a:fld>
            <a:endParaRPr lang="en-IN"/>
          </a:p>
        </p:txBody>
      </p:sp>
    </p:spTree>
    <p:extLst>
      <p:ext uri="{BB962C8B-B14F-4D97-AF65-F5344CB8AC3E}">
        <p14:creationId xmlns:p14="http://schemas.microsoft.com/office/powerpoint/2010/main" val="2865438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18</a:t>
            </a:fld>
            <a:endParaRPr lang="en-IN"/>
          </a:p>
        </p:txBody>
      </p:sp>
    </p:spTree>
    <p:extLst>
      <p:ext uri="{BB962C8B-B14F-4D97-AF65-F5344CB8AC3E}">
        <p14:creationId xmlns:p14="http://schemas.microsoft.com/office/powerpoint/2010/main" val="3936396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Buddy allocator maintains buckets of different sizes. Each of these buckets contains free objects of the bucket size. On every allocation request, the allocation size is aligned to the nearest bucket size, and if the corresponding bucket contains a free object, it is returned to the caller. If the bucket doesn’t contain a free object, then an object of size twice the bucket size (say x) is allocated. x is split into two halves, one is returned to the caller, and the other is added to the bucket. On free, if the allocator can merge the object with another free object in the bucket, it combines them and moves to the higher bucket.</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19</a:t>
            </a:fld>
            <a:endParaRPr lang="en-IN"/>
          </a:p>
        </p:txBody>
      </p:sp>
    </p:spTree>
    <p:extLst>
      <p:ext uri="{BB962C8B-B14F-4D97-AF65-F5344CB8AC3E}">
        <p14:creationId xmlns:p14="http://schemas.microsoft.com/office/powerpoint/2010/main" val="3105513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9A496-82A8-D26B-9595-3FDB42F3A6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407B78-F563-3254-5153-0AB70AA3B7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1A9DB5-23AE-BFB3-0DA0-1562CF7EC6D8}"/>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D7EEFEBA-3A7F-36F1-DF21-CA0C44D58CB5}"/>
              </a:ext>
            </a:extLst>
          </p:cNvPr>
          <p:cNvSpPr>
            <a:spLocks noGrp="1"/>
          </p:cNvSpPr>
          <p:nvPr>
            <p:ph type="sldNum" sz="quarter" idx="5"/>
          </p:nvPr>
        </p:nvSpPr>
        <p:spPr/>
        <p:txBody>
          <a:bodyPr/>
          <a:lstStyle/>
          <a:p>
            <a:fld id="{CF2F1F0A-2707-458D-9A3B-BF545ABFB61C}" type="slidenum">
              <a:rPr lang="en-IN" smtClean="0"/>
              <a:t>20</a:t>
            </a:fld>
            <a:endParaRPr lang="en-IN"/>
          </a:p>
        </p:txBody>
      </p:sp>
    </p:spTree>
    <p:extLst>
      <p:ext uri="{BB962C8B-B14F-4D97-AF65-F5344CB8AC3E}">
        <p14:creationId xmlns:p14="http://schemas.microsoft.com/office/powerpoint/2010/main" val="3918552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0F5097-930B-8E1F-A106-BD142F9D4F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543AE6-969B-9D52-7094-E04EC93121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787625-B18B-CA43-5EFB-42090B0F03B1}"/>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45BAD09A-9AD6-B7B3-281A-F98519ED6399}"/>
              </a:ext>
            </a:extLst>
          </p:cNvPr>
          <p:cNvSpPr>
            <a:spLocks noGrp="1"/>
          </p:cNvSpPr>
          <p:nvPr>
            <p:ph type="sldNum" sz="quarter" idx="5"/>
          </p:nvPr>
        </p:nvSpPr>
        <p:spPr/>
        <p:txBody>
          <a:bodyPr/>
          <a:lstStyle/>
          <a:p>
            <a:fld id="{CF2F1F0A-2707-458D-9A3B-BF545ABFB61C}" type="slidenum">
              <a:rPr lang="en-IN" smtClean="0"/>
              <a:t>21</a:t>
            </a:fld>
            <a:endParaRPr lang="en-IN"/>
          </a:p>
        </p:txBody>
      </p:sp>
    </p:spTree>
    <p:extLst>
      <p:ext uri="{BB962C8B-B14F-4D97-AF65-F5344CB8AC3E}">
        <p14:creationId xmlns:p14="http://schemas.microsoft.com/office/powerpoint/2010/main" val="3789117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22</a:t>
            </a:fld>
            <a:endParaRPr lang="en-IN"/>
          </a:p>
        </p:txBody>
      </p:sp>
    </p:spTree>
    <p:extLst>
      <p:ext uri="{BB962C8B-B14F-4D97-AF65-F5344CB8AC3E}">
        <p14:creationId xmlns:p14="http://schemas.microsoft.com/office/powerpoint/2010/main" val="3455962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23</a:t>
            </a:fld>
            <a:endParaRPr lang="en-IN"/>
          </a:p>
        </p:txBody>
      </p:sp>
    </p:spTree>
    <p:extLst>
      <p:ext uri="{BB962C8B-B14F-4D97-AF65-F5344CB8AC3E}">
        <p14:creationId xmlns:p14="http://schemas.microsoft.com/office/powerpoint/2010/main" val="3096531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24</a:t>
            </a:fld>
            <a:endParaRPr lang="en-IN"/>
          </a:p>
        </p:txBody>
      </p:sp>
    </p:spTree>
    <p:extLst>
      <p:ext uri="{BB962C8B-B14F-4D97-AF65-F5344CB8AC3E}">
        <p14:creationId xmlns:p14="http://schemas.microsoft.com/office/powerpoint/2010/main" val="22953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25</a:t>
            </a:fld>
            <a:endParaRPr lang="en-IN"/>
          </a:p>
        </p:txBody>
      </p:sp>
    </p:spTree>
    <p:extLst>
      <p:ext uri="{BB962C8B-B14F-4D97-AF65-F5344CB8AC3E}">
        <p14:creationId xmlns:p14="http://schemas.microsoft.com/office/powerpoint/2010/main" val="20121959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26</a:t>
            </a:fld>
            <a:endParaRPr lang="en-IN"/>
          </a:p>
        </p:txBody>
      </p:sp>
    </p:spTree>
    <p:extLst>
      <p:ext uri="{BB962C8B-B14F-4D97-AF65-F5344CB8AC3E}">
        <p14:creationId xmlns:p14="http://schemas.microsoft.com/office/powerpoint/2010/main" val="2733861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27</a:t>
            </a:fld>
            <a:endParaRPr lang="en-IN"/>
          </a:p>
        </p:txBody>
      </p:sp>
    </p:spTree>
    <p:extLst>
      <p:ext uri="{BB962C8B-B14F-4D97-AF65-F5344CB8AC3E}">
        <p14:creationId xmlns:p14="http://schemas.microsoft.com/office/powerpoint/2010/main" val="19709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D118A67C-CD00-4FBA-89AB-9ABCAF3D8767}" type="slidenum">
              <a:rPr lang="en-IN" smtClean="0"/>
              <a:t>2</a:t>
            </a:fld>
            <a:endParaRPr lang="en-IN"/>
          </a:p>
        </p:txBody>
      </p:sp>
    </p:spTree>
    <p:extLst>
      <p:ext uri="{BB962C8B-B14F-4D97-AF65-F5344CB8AC3E}">
        <p14:creationId xmlns:p14="http://schemas.microsoft.com/office/powerpoint/2010/main" val="34300393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28</a:t>
            </a:fld>
            <a:endParaRPr lang="en-IN"/>
          </a:p>
        </p:txBody>
      </p:sp>
    </p:spTree>
    <p:extLst>
      <p:ext uri="{BB962C8B-B14F-4D97-AF65-F5344CB8AC3E}">
        <p14:creationId xmlns:p14="http://schemas.microsoft.com/office/powerpoint/2010/main" val="1510468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29</a:t>
            </a:fld>
            <a:endParaRPr lang="en-IN"/>
          </a:p>
        </p:txBody>
      </p:sp>
    </p:spTree>
    <p:extLst>
      <p:ext uri="{BB962C8B-B14F-4D97-AF65-F5344CB8AC3E}">
        <p14:creationId xmlns:p14="http://schemas.microsoft.com/office/powerpoint/2010/main" val="2053542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69D964-B376-2A02-EB6C-8EAAB6F35D1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1E7386-ECB5-8917-3E2E-A496047B94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269197-CD79-814D-93FF-9CEF9D3E59E9}"/>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A0232097-1754-7B1A-AAF4-DCC01AA492A4}"/>
              </a:ext>
            </a:extLst>
          </p:cNvPr>
          <p:cNvSpPr>
            <a:spLocks noGrp="1"/>
          </p:cNvSpPr>
          <p:nvPr>
            <p:ph type="sldNum" sz="quarter" idx="5"/>
          </p:nvPr>
        </p:nvSpPr>
        <p:spPr/>
        <p:txBody>
          <a:bodyPr/>
          <a:lstStyle/>
          <a:p>
            <a:fld id="{CF2F1F0A-2707-458D-9A3B-BF545ABFB61C}" type="slidenum">
              <a:rPr lang="en-IN" smtClean="0"/>
              <a:t>30</a:t>
            </a:fld>
            <a:endParaRPr lang="en-IN"/>
          </a:p>
        </p:txBody>
      </p:sp>
    </p:spTree>
    <p:extLst>
      <p:ext uri="{BB962C8B-B14F-4D97-AF65-F5344CB8AC3E}">
        <p14:creationId xmlns:p14="http://schemas.microsoft.com/office/powerpoint/2010/main" val="3391084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5D91C-446F-FBA6-1BCA-0521226C45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9AB2A4-21A4-0F7F-67A7-A814B8C53D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2B7AB7-9467-6DD7-967E-0925729354BD}"/>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DCA0D736-B229-3E7F-C3F8-93ED98AE2324}"/>
              </a:ext>
            </a:extLst>
          </p:cNvPr>
          <p:cNvSpPr>
            <a:spLocks noGrp="1"/>
          </p:cNvSpPr>
          <p:nvPr>
            <p:ph type="sldNum" sz="quarter" idx="5"/>
          </p:nvPr>
        </p:nvSpPr>
        <p:spPr/>
        <p:txBody>
          <a:bodyPr/>
          <a:lstStyle/>
          <a:p>
            <a:fld id="{CF2F1F0A-2707-458D-9A3B-BF545ABFB61C}" type="slidenum">
              <a:rPr lang="en-IN" smtClean="0"/>
              <a:t>31</a:t>
            </a:fld>
            <a:endParaRPr lang="en-IN"/>
          </a:p>
        </p:txBody>
      </p:sp>
    </p:spTree>
    <p:extLst>
      <p:ext uri="{BB962C8B-B14F-4D97-AF65-F5344CB8AC3E}">
        <p14:creationId xmlns:p14="http://schemas.microsoft.com/office/powerpoint/2010/main" val="118408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32</a:t>
            </a:fld>
            <a:endParaRPr lang="en-IN"/>
          </a:p>
        </p:txBody>
      </p:sp>
    </p:spTree>
    <p:extLst>
      <p:ext uri="{BB962C8B-B14F-4D97-AF65-F5344CB8AC3E}">
        <p14:creationId xmlns:p14="http://schemas.microsoft.com/office/powerpoint/2010/main" val="177449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33</a:t>
            </a:fld>
            <a:endParaRPr lang="en-IN"/>
          </a:p>
        </p:txBody>
      </p:sp>
    </p:spTree>
    <p:extLst>
      <p:ext uri="{BB962C8B-B14F-4D97-AF65-F5344CB8AC3E}">
        <p14:creationId xmlns:p14="http://schemas.microsoft.com/office/powerpoint/2010/main" val="5447554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bump allocator requires a contiguous memory area. The bump allocator maintains an allocation pointer that points to the first free address in the contiguous area. Allocation is done using merely adding the allocation size to the allocation pointer.</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34</a:t>
            </a:fld>
            <a:endParaRPr lang="en-IN"/>
          </a:p>
        </p:txBody>
      </p:sp>
    </p:spTree>
    <p:extLst>
      <p:ext uri="{BB962C8B-B14F-4D97-AF65-F5344CB8AC3E}">
        <p14:creationId xmlns:p14="http://schemas.microsoft.com/office/powerpoint/2010/main" val="1858170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problem with the bump allocator is fragmentation. In this example, the red ones are the free objects. The bump allocator requires a contiguous memory area. Because applications may not free memory in the order of their allocation, the bump allocator can’t simply reuse the free memory objects (red ones in this case). If we leave the memory fragmented, the application may waste a lot of RAM space that otherwise can be allocated to other applications.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35</a:t>
            </a:fld>
            <a:endParaRPr lang="en-IN"/>
          </a:p>
        </p:txBody>
      </p:sp>
    </p:spTree>
    <p:extLst>
      <p:ext uri="{BB962C8B-B14F-4D97-AF65-F5344CB8AC3E}">
        <p14:creationId xmlns:p14="http://schemas.microsoft.com/office/powerpoint/2010/main" val="41676641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153E0-F727-1990-CC46-DBF09978BC2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A3ECE1-E1FE-1D93-FC2C-A58D3596060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98903A-ADB1-F2FA-5D48-8027C40CEEC0}"/>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9F07EDA4-4815-BA7E-5E51-3E770C42DC4E}"/>
              </a:ext>
            </a:extLst>
          </p:cNvPr>
          <p:cNvSpPr>
            <a:spLocks noGrp="1"/>
          </p:cNvSpPr>
          <p:nvPr>
            <p:ph type="sldNum" sz="quarter" idx="5"/>
          </p:nvPr>
        </p:nvSpPr>
        <p:spPr/>
        <p:txBody>
          <a:bodyPr/>
          <a:lstStyle/>
          <a:p>
            <a:fld id="{CF2F1F0A-2707-458D-9A3B-BF545ABFB61C}" type="slidenum">
              <a:rPr lang="en-IN" smtClean="0"/>
              <a:t>36</a:t>
            </a:fld>
            <a:endParaRPr lang="en-IN"/>
          </a:p>
        </p:txBody>
      </p:sp>
    </p:spTree>
    <p:extLst>
      <p:ext uri="{BB962C8B-B14F-4D97-AF65-F5344CB8AC3E}">
        <p14:creationId xmlns:p14="http://schemas.microsoft.com/office/powerpoint/2010/main" val="12039542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37</a:t>
            </a:fld>
            <a:endParaRPr lang="en-IN"/>
          </a:p>
        </p:txBody>
      </p:sp>
    </p:spTree>
    <p:extLst>
      <p:ext uri="{BB962C8B-B14F-4D97-AF65-F5344CB8AC3E}">
        <p14:creationId xmlns:p14="http://schemas.microsoft.com/office/powerpoint/2010/main" val="393510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7267AAC-5B63-44A1-A00B-990B998343DF}" type="slidenum">
              <a:rPr lang="en-IN" smtClean="0"/>
              <a:t>9</a:t>
            </a:fld>
            <a:endParaRPr lang="en-IN"/>
          </a:p>
        </p:txBody>
      </p:sp>
    </p:spTree>
    <p:extLst>
      <p:ext uri="{BB962C8B-B14F-4D97-AF65-F5344CB8AC3E}">
        <p14:creationId xmlns:p14="http://schemas.microsoft.com/office/powerpoint/2010/main" val="19090993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defragmenter copies live objects to a new memory region and updates all the references within the heap objects with the new address. In this example, an arrow from A to B shows that object A contains a reference to object B. Before copying A to A’ (where A’ is the new location of A), we also need to update all references in A (e.g., B in this example) with their new addresses. </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38</a:t>
            </a:fld>
            <a:endParaRPr lang="en-IN"/>
          </a:p>
        </p:txBody>
      </p:sp>
    </p:spTree>
    <p:extLst>
      <p:ext uri="{BB962C8B-B14F-4D97-AF65-F5344CB8AC3E}">
        <p14:creationId xmlns:p14="http://schemas.microsoft.com/office/powerpoint/2010/main" val="40767748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39</a:t>
            </a:fld>
            <a:endParaRPr lang="en-IN"/>
          </a:p>
        </p:txBody>
      </p:sp>
    </p:spTree>
    <p:extLst>
      <p:ext uri="{BB962C8B-B14F-4D97-AF65-F5344CB8AC3E}">
        <p14:creationId xmlns:p14="http://schemas.microsoft.com/office/powerpoint/2010/main" val="7523887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40</a:t>
            </a:fld>
            <a:endParaRPr lang="en-IN"/>
          </a:p>
        </p:txBody>
      </p:sp>
    </p:spTree>
    <p:extLst>
      <p:ext uri="{BB962C8B-B14F-4D97-AF65-F5344CB8AC3E}">
        <p14:creationId xmlns:p14="http://schemas.microsoft.com/office/powerpoint/2010/main" val="554806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41</a:t>
            </a:fld>
            <a:endParaRPr lang="en-IN"/>
          </a:p>
        </p:txBody>
      </p:sp>
    </p:spTree>
    <p:extLst>
      <p:ext uri="{BB962C8B-B14F-4D97-AF65-F5344CB8AC3E}">
        <p14:creationId xmlns:p14="http://schemas.microsoft.com/office/powerpoint/2010/main" val="6671173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defragmenter first allocates memory for all live objects and save them in a map </a:t>
            </a:r>
            <a:r>
              <a:rPr lang="en-US" dirty="0" err="1"/>
              <a:t>NewLocation</a:t>
            </a:r>
            <a:r>
              <a:rPr lang="en-US" dirty="0"/>
              <a:t>. In the second step, the defragmenter updates the references within live objects with their new locations and copies the live objects to their new locations.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42</a:t>
            </a:fld>
            <a:endParaRPr lang="en-IN"/>
          </a:p>
        </p:txBody>
      </p:sp>
    </p:spTree>
    <p:extLst>
      <p:ext uri="{BB962C8B-B14F-4D97-AF65-F5344CB8AC3E}">
        <p14:creationId xmlns:p14="http://schemas.microsoft.com/office/powerpoint/2010/main" val="37849787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43</a:t>
            </a:fld>
            <a:endParaRPr lang="en-IN"/>
          </a:p>
        </p:txBody>
      </p:sp>
    </p:spTree>
    <p:extLst>
      <p:ext uri="{BB962C8B-B14F-4D97-AF65-F5344CB8AC3E}">
        <p14:creationId xmlns:p14="http://schemas.microsoft.com/office/powerpoint/2010/main" val="16317315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defragmentation, all live objects are compacted and moved to a new memory region, and all the references within the live objects are updated to their new locations.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44</a:t>
            </a:fld>
            <a:endParaRPr lang="en-IN"/>
          </a:p>
        </p:txBody>
      </p:sp>
    </p:spTree>
    <p:extLst>
      <p:ext uri="{BB962C8B-B14F-4D97-AF65-F5344CB8AC3E}">
        <p14:creationId xmlns:p14="http://schemas.microsoft.com/office/powerpoint/2010/main" val="15163585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45</a:t>
            </a:fld>
            <a:endParaRPr lang="en-IN"/>
          </a:p>
        </p:txBody>
      </p:sp>
    </p:spTree>
    <p:extLst>
      <p:ext uri="{BB962C8B-B14F-4D97-AF65-F5344CB8AC3E}">
        <p14:creationId xmlns:p14="http://schemas.microsoft.com/office/powerpoint/2010/main" val="38293159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local and global variables may have references to heap objects. They also need to be updated. For example, at line-7, after objects 0, 1, 2, 3 has been moved to their new location 0’, 1’, 2’, and 3’, the defragmenter needs to make sure that variables head and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tmp</a:t>
            </a:r>
            <a:r>
              <a:rPr lang="en-IN" sz="1800" dirty="0">
                <a:effectLst/>
                <a:latin typeface="Calibri" panose="020F0502020204030204" pitchFamily="34" charset="0"/>
                <a:ea typeface="Calibri" panose="020F0502020204030204" pitchFamily="34" charset="0"/>
                <a:cs typeface="Times New Roman" panose="02020603050405020304" pitchFamily="18" charset="0"/>
              </a:rPr>
              <a:t> point to 0’and 3’ for the correct behaviour of the application.</a:t>
            </a:r>
          </a:p>
        </p:txBody>
      </p:sp>
      <p:sp>
        <p:nvSpPr>
          <p:cNvPr id="4" name="Slide Number Placeholder 3"/>
          <p:cNvSpPr>
            <a:spLocks noGrp="1"/>
          </p:cNvSpPr>
          <p:nvPr>
            <p:ph type="sldNum" sz="quarter" idx="5"/>
          </p:nvPr>
        </p:nvSpPr>
        <p:spPr/>
        <p:txBody>
          <a:bodyPr/>
          <a:lstStyle/>
          <a:p>
            <a:fld id="{CF2F1F0A-2707-458D-9A3B-BF545ABFB61C}" type="slidenum">
              <a:rPr lang="en-IN" smtClean="0"/>
              <a:t>46</a:t>
            </a:fld>
            <a:endParaRPr lang="en-IN"/>
          </a:p>
        </p:txBody>
      </p:sp>
    </p:spTree>
    <p:extLst>
      <p:ext uri="{BB962C8B-B14F-4D97-AF65-F5344CB8AC3E}">
        <p14:creationId xmlns:p14="http://schemas.microsoft.com/office/powerpoint/2010/main" val="27246384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47</a:t>
            </a:fld>
            <a:endParaRPr lang="en-IN"/>
          </a:p>
        </p:txBody>
      </p:sp>
    </p:spTree>
    <p:extLst>
      <p:ext uri="{BB962C8B-B14F-4D97-AF65-F5344CB8AC3E}">
        <p14:creationId xmlns:p14="http://schemas.microsoft.com/office/powerpoint/2010/main" val="165471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Inst.getValue</a:t>
            </a:r>
            <a:r>
              <a:rPr lang="en-IN" dirty="0"/>
              <a:t>() returns the constant value of the Inst, possibly after constant folding.</a:t>
            </a:r>
          </a:p>
        </p:txBody>
      </p:sp>
      <p:sp>
        <p:nvSpPr>
          <p:cNvPr id="4" name="Slide Number Placeholder 3"/>
          <p:cNvSpPr>
            <a:spLocks noGrp="1"/>
          </p:cNvSpPr>
          <p:nvPr>
            <p:ph type="sldNum" sz="quarter" idx="5"/>
          </p:nvPr>
        </p:nvSpPr>
        <p:spPr/>
        <p:txBody>
          <a:bodyPr/>
          <a:lstStyle/>
          <a:p>
            <a:fld id="{E7267AAC-5B63-44A1-A00B-990B998343DF}" type="slidenum">
              <a:rPr lang="en-IN" smtClean="0"/>
              <a:t>10</a:t>
            </a:fld>
            <a:endParaRPr lang="en-IN"/>
          </a:p>
        </p:txBody>
      </p:sp>
    </p:spTree>
    <p:extLst>
      <p:ext uri="{BB962C8B-B14F-4D97-AF65-F5344CB8AC3E}">
        <p14:creationId xmlns:p14="http://schemas.microsoft.com/office/powerpoint/2010/main" val="8333699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48</a:t>
            </a:fld>
            <a:endParaRPr lang="en-IN"/>
          </a:p>
        </p:txBody>
      </p:sp>
    </p:spTree>
    <p:extLst>
      <p:ext uri="{BB962C8B-B14F-4D97-AF65-F5344CB8AC3E}">
        <p14:creationId xmlns:p14="http://schemas.microsoft.com/office/powerpoint/2010/main" val="2314119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49</a:t>
            </a:fld>
            <a:endParaRPr lang="en-IN"/>
          </a:p>
        </p:txBody>
      </p:sp>
    </p:spTree>
    <p:extLst>
      <p:ext uri="{BB962C8B-B14F-4D97-AF65-F5344CB8AC3E}">
        <p14:creationId xmlns:p14="http://schemas.microsoft.com/office/powerpoint/2010/main" val="5520976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local and global variables are managed by the compiler, and the compiler knows the type of all the variables, it can generate offsets (with respect to a given program point) of the stack and data section locations that may contain references to heap objects. In addition to these, registers may also contain references to heap objects. Because the compiler also does the register allocation, the compiler can tell which registers may contain a heap reference. The set of all the objects that can be directly reached via local (or stack) and global variables without any pointer dereference is called the root set. At runtime, the defragmenter can look at these locations and update them with the new locations.</a:t>
            </a:r>
            <a:endParaRPr lang="en-IN" dirty="0"/>
          </a:p>
        </p:txBody>
      </p:sp>
      <p:sp>
        <p:nvSpPr>
          <p:cNvPr id="4" name="Slide Number Placeholder 3"/>
          <p:cNvSpPr>
            <a:spLocks noGrp="1"/>
          </p:cNvSpPr>
          <p:nvPr>
            <p:ph type="sldNum" sz="quarter" idx="5"/>
          </p:nvPr>
        </p:nvSpPr>
        <p:spPr/>
        <p:txBody>
          <a:bodyPr/>
          <a:lstStyle/>
          <a:p>
            <a:fld id="{CF2F1F0A-2707-458D-9A3B-BF545ABFB61C}" type="slidenum">
              <a:rPr lang="en-IN" smtClean="0"/>
              <a:t>50</a:t>
            </a:fld>
            <a:endParaRPr lang="en-IN"/>
          </a:p>
        </p:txBody>
      </p:sp>
    </p:spTree>
    <p:extLst>
      <p:ext uri="{BB962C8B-B14F-4D97-AF65-F5344CB8AC3E}">
        <p14:creationId xmlns:p14="http://schemas.microsoft.com/office/powerpoint/2010/main" val="42426469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51</a:t>
            </a:fld>
            <a:endParaRPr lang="en-IN"/>
          </a:p>
        </p:txBody>
      </p:sp>
    </p:spTree>
    <p:extLst>
      <p:ext uri="{BB962C8B-B14F-4D97-AF65-F5344CB8AC3E}">
        <p14:creationId xmlns:p14="http://schemas.microsoft.com/office/powerpoint/2010/main" val="19699528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52</a:t>
            </a:fld>
            <a:endParaRPr lang="en-IN"/>
          </a:p>
        </p:txBody>
      </p:sp>
    </p:spTree>
    <p:extLst>
      <p:ext uri="{BB962C8B-B14F-4D97-AF65-F5344CB8AC3E}">
        <p14:creationId xmlns:p14="http://schemas.microsoft.com/office/powerpoint/2010/main" val="234570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13</a:t>
            </a:fld>
            <a:endParaRPr lang="en-IN"/>
          </a:p>
        </p:txBody>
      </p:sp>
    </p:spTree>
    <p:extLst>
      <p:ext uri="{BB962C8B-B14F-4D97-AF65-F5344CB8AC3E}">
        <p14:creationId xmlns:p14="http://schemas.microsoft.com/office/powerpoint/2010/main" val="382384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14</a:t>
            </a:fld>
            <a:endParaRPr lang="en-IN"/>
          </a:p>
        </p:txBody>
      </p:sp>
    </p:spTree>
    <p:extLst>
      <p:ext uri="{BB962C8B-B14F-4D97-AF65-F5344CB8AC3E}">
        <p14:creationId xmlns:p14="http://schemas.microsoft.com/office/powerpoint/2010/main" val="2760238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15</a:t>
            </a:fld>
            <a:endParaRPr lang="en-IN"/>
          </a:p>
        </p:txBody>
      </p:sp>
    </p:spTree>
    <p:extLst>
      <p:ext uri="{BB962C8B-B14F-4D97-AF65-F5344CB8AC3E}">
        <p14:creationId xmlns:p14="http://schemas.microsoft.com/office/powerpoint/2010/main" val="849204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16</a:t>
            </a:fld>
            <a:endParaRPr lang="en-IN"/>
          </a:p>
        </p:txBody>
      </p:sp>
    </p:spTree>
    <p:extLst>
      <p:ext uri="{BB962C8B-B14F-4D97-AF65-F5344CB8AC3E}">
        <p14:creationId xmlns:p14="http://schemas.microsoft.com/office/powerpoint/2010/main" val="617592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CF2F1F0A-2707-458D-9A3B-BF545ABFB61C}" type="slidenum">
              <a:rPr lang="en-IN" smtClean="0"/>
              <a:t>17</a:t>
            </a:fld>
            <a:endParaRPr lang="en-IN"/>
          </a:p>
        </p:txBody>
      </p:sp>
    </p:spTree>
    <p:extLst>
      <p:ext uri="{BB962C8B-B14F-4D97-AF65-F5344CB8AC3E}">
        <p14:creationId xmlns:p14="http://schemas.microsoft.com/office/powerpoint/2010/main" val="1095919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0215-DA84-8AEA-D660-E4FE1B152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E0E45D1-3D9D-DEA7-2A80-3C7E91AE1E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4FFB72B-5C3A-6560-0619-C5A15F96E57A}"/>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D215BDF3-9B54-0CAA-F410-8AD4D4386F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F4741-6F48-3D3B-666D-177C8F8B325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45501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01DB-FB36-8987-0CAE-82FCE1AD3E1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7EF3703-34DC-6FA9-F7B9-A69823A2B7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11DF69-8FBB-B1BE-FFBF-D343873970AE}"/>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89DBA0C3-78FF-D976-E3E4-0911E1EC46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722205-5C30-09D7-132D-24FEF6CB76CD}"/>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26329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473C08-1DD6-6716-CD26-03CD095C38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38B961-6B06-E4FB-6751-16D9947909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975E31-C63B-B102-5FDB-8756DC108111}"/>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6CEAE319-3BDE-6236-8920-B9698B2E980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184C4DA-EF54-2EE8-92E6-93509B16D66B}"/>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81819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B2B6-A662-7165-F9A7-1045BE6383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11E952-8BAE-816F-9EA6-C62476613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331ED45-D9F7-A004-2123-B9E06E2DA6D7}"/>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E6E95264-2EA1-3201-BABC-DF97B62E37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3D9BEB-E185-F71E-1A49-AF269DDE1711}"/>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67944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7AA2-55E1-7E32-B8FA-4841E8D924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34A7D45-6393-C7E7-3491-4448FFC0EE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C294F8-B9C5-592F-1B1E-80C890652690}"/>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E1D0EE44-7FCA-4BE3-0227-4938E5E333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5DDA923-9F41-64D4-7D7F-D669DD9C9183}"/>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739958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3025-82A0-76A2-0B57-23554C0E9BF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22B630-F193-E621-FB01-55EEA4A48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1234E44-6FCA-C87D-F16E-1CC87D44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65B57D-BB88-4396-F8E4-9503C5383B4B}"/>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6" name="Footer Placeholder 5">
            <a:extLst>
              <a:ext uri="{FF2B5EF4-FFF2-40B4-BE49-F238E27FC236}">
                <a16:creationId xmlns:a16="http://schemas.microsoft.com/office/drawing/2014/main" id="{252B7F39-8AFF-8CF6-7B72-4415E200D4B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03FE06-9AB1-9532-5550-B849756A09B5}"/>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84522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5787-4292-2659-09C4-9B8162915A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2A8539-14ED-F8ED-E4F4-6BA123A14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DBFB40-9AF2-C0AA-B073-A3353474B0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CAEB65-0746-02C3-C568-5CDE5C167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BF267C-F3FA-4420-9DD5-C05E7CC0C7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7D8F6F-5E12-66FA-6DC0-3D9F2C1F926D}"/>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8" name="Footer Placeholder 7">
            <a:extLst>
              <a:ext uri="{FF2B5EF4-FFF2-40B4-BE49-F238E27FC236}">
                <a16:creationId xmlns:a16="http://schemas.microsoft.com/office/drawing/2014/main" id="{9CF1C8E2-D73E-F74A-472F-766D8BB48BC0}"/>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E263882-74D6-A37D-C48F-A7E4F423666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29773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FC199-823F-A528-91EA-A1157B2B3A3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794ED19-AE11-BA3E-62BF-92A5E6AC4274}"/>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4" name="Footer Placeholder 3">
            <a:extLst>
              <a:ext uri="{FF2B5EF4-FFF2-40B4-BE49-F238E27FC236}">
                <a16:creationId xmlns:a16="http://schemas.microsoft.com/office/drawing/2014/main" id="{B3DFE8CD-EE69-109D-BEDC-8003B80F971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023526E-0A57-4E56-D8DF-0AB10B95E432}"/>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48399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EAAF75-A895-9ACE-0035-BCBD51498830}"/>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3" name="Footer Placeholder 2">
            <a:extLst>
              <a:ext uri="{FF2B5EF4-FFF2-40B4-BE49-F238E27FC236}">
                <a16:creationId xmlns:a16="http://schemas.microsoft.com/office/drawing/2014/main" id="{FAE382B9-80A7-2F04-22E7-0C6DA08724D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C219BB60-C1DE-5C7B-80AA-B1B9C217CBCF}"/>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19384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63F0C-78B4-CE1C-2648-4E76739314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17A8DA1-00C1-EBD9-7BAE-67614D53E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94B5BA-A041-A709-449C-6477A2190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E462C7-6C0B-D308-0CB3-B290FE7C5AD7}"/>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6" name="Footer Placeholder 5">
            <a:extLst>
              <a:ext uri="{FF2B5EF4-FFF2-40B4-BE49-F238E27FC236}">
                <a16:creationId xmlns:a16="http://schemas.microsoft.com/office/drawing/2014/main" id="{1D041BB9-323A-EF4C-E3FD-7099CBD4BB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C7E6329-B565-DAD8-4206-1CBCFC6036E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42059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BE21-DDE0-3C1D-9A7D-FF7CAAB30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7E5453-ADFE-0DF6-1076-E7059D0B01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1551D75-CC55-7464-5FE8-035F4FBA3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1304F9-E9B3-7827-D7F9-8C3EAF0DAA28}"/>
              </a:ext>
            </a:extLst>
          </p:cNvPr>
          <p:cNvSpPr>
            <a:spLocks noGrp="1"/>
          </p:cNvSpPr>
          <p:nvPr>
            <p:ph type="dt" sz="half" idx="10"/>
          </p:nvPr>
        </p:nvSpPr>
        <p:spPr/>
        <p:txBody>
          <a:bodyPr/>
          <a:lstStyle/>
          <a:p>
            <a:fld id="{AEEA56CA-C56B-4B24-BACF-453BCE1EB5CC}" type="datetimeFigureOut">
              <a:rPr lang="en-IN" smtClean="0"/>
              <a:t>30-04-2024</a:t>
            </a:fld>
            <a:endParaRPr lang="en-IN"/>
          </a:p>
        </p:txBody>
      </p:sp>
      <p:sp>
        <p:nvSpPr>
          <p:cNvPr id="6" name="Footer Placeholder 5">
            <a:extLst>
              <a:ext uri="{FF2B5EF4-FFF2-40B4-BE49-F238E27FC236}">
                <a16:creationId xmlns:a16="http://schemas.microsoft.com/office/drawing/2014/main" id="{08A01647-0370-320F-25AD-CD34FEFA30C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FD0B13-A684-F254-780E-4ED3A5FDCE5A}"/>
              </a:ext>
            </a:extLst>
          </p:cNvPr>
          <p:cNvSpPr>
            <a:spLocks noGrp="1"/>
          </p:cNvSpPr>
          <p:nvPr>
            <p:ph type="sldNum" sz="quarter" idx="12"/>
          </p:nvPr>
        </p:nvSpPr>
        <p:spPr/>
        <p:txBody>
          <a:bodyPr/>
          <a:lstStyle/>
          <a:p>
            <a:fld id="{E31E6E90-50A7-4DBD-9F69-4AC3990FD213}" type="slidenum">
              <a:rPr lang="en-IN" smtClean="0"/>
              <a:t>‹#›</a:t>
            </a:fld>
            <a:endParaRPr lang="en-IN"/>
          </a:p>
        </p:txBody>
      </p:sp>
    </p:spTree>
    <p:extLst>
      <p:ext uri="{BB962C8B-B14F-4D97-AF65-F5344CB8AC3E}">
        <p14:creationId xmlns:p14="http://schemas.microsoft.com/office/powerpoint/2010/main" val="378673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CFD6A2-949D-C001-BA81-D23CB82E3D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FB36F6-F947-2E79-FCEB-2B24F9E234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0B5967-1E57-6A24-BF67-5F107D1B1E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A56CA-C56B-4B24-BACF-453BCE1EB5CC}" type="datetimeFigureOut">
              <a:rPr lang="en-IN" smtClean="0"/>
              <a:t>30-04-2024</a:t>
            </a:fld>
            <a:endParaRPr lang="en-IN"/>
          </a:p>
        </p:txBody>
      </p:sp>
      <p:sp>
        <p:nvSpPr>
          <p:cNvPr id="5" name="Footer Placeholder 4">
            <a:extLst>
              <a:ext uri="{FF2B5EF4-FFF2-40B4-BE49-F238E27FC236}">
                <a16:creationId xmlns:a16="http://schemas.microsoft.com/office/drawing/2014/main" id="{D3C8324D-F064-57F4-6F0D-E4BB72013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E042002-817D-C790-BB13-3F836AD09B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E6E90-50A7-4DBD-9F69-4AC3990FD213}" type="slidenum">
              <a:rPr lang="en-IN" smtClean="0"/>
              <a:t>‹#›</a:t>
            </a:fld>
            <a:endParaRPr lang="en-IN"/>
          </a:p>
        </p:txBody>
      </p:sp>
    </p:spTree>
    <p:extLst>
      <p:ext uri="{BB962C8B-B14F-4D97-AF65-F5344CB8AC3E}">
        <p14:creationId xmlns:p14="http://schemas.microsoft.com/office/powerpoint/2010/main" val="323333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F6FFF-D6E4-49D8-B77C-0F217AD3F9BA}"/>
              </a:ext>
            </a:extLst>
          </p:cNvPr>
          <p:cNvSpPr>
            <a:spLocks noGrp="1"/>
          </p:cNvSpPr>
          <p:nvPr>
            <p:ph type="ctrTitle"/>
          </p:nvPr>
        </p:nvSpPr>
        <p:spPr/>
        <p:txBody>
          <a:bodyPr/>
          <a:lstStyle/>
          <a:p>
            <a:r>
              <a:rPr lang="en-US" dirty="0"/>
              <a:t>Compilers</a:t>
            </a:r>
            <a:endParaRPr lang="en-IN" dirty="0"/>
          </a:p>
        </p:txBody>
      </p:sp>
      <p:sp>
        <p:nvSpPr>
          <p:cNvPr id="3" name="Subtitle 2">
            <a:extLst>
              <a:ext uri="{FF2B5EF4-FFF2-40B4-BE49-F238E27FC236}">
                <a16:creationId xmlns:a16="http://schemas.microsoft.com/office/drawing/2014/main" id="{AF7BD04E-C32F-4659-ACC7-2DF6B898858D}"/>
              </a:ext>
            </a:extLst>
          </p:cNvPr>
          <p:cNvSpPr>
            <a:spLocks noGrp="1"/>
          </p:cNvSpPr>
          <p:nvPr>
            <p:ph type="subTitle" idx="1"/>
          </p:nvPr>
        </p:nvSpPr>
        <p:spPr/>
        <p:txBody>
          <a:bodyPr/>
          <a:lstStyle/>
          <a:p>
            <a:r>
              <a:rPr lang="en-US" dirty="0"/>
              <a:t>Lecture-9</a:t>
            </a:r>
            <a:endParaRPr lang="en-IN" dirty="0"/>
          </a:p>
        </p:txBody>
      </p:sp>
    </p:spTree>
    <p:extLst>
      <p:ext uri="{BB962C8B-B14F-4D97-AF65-F5344CB8AC3E}">
        <p14:creationId xmlns:p14="http://schemas.microsoft.com/office/powerpoint/2010/main" val="1244956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21EC5-B1A9-656B-64DD-B1484D3856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F45DB2-C3A1-2C23-F0F3-E393FEB358CA}"/>
              </a:ext>
            </a:extLst>
          </p:cNvPr>
          <p:cNvSpPr>
            <a:spLocks noGrp="1"/>
          </p:cNvSpPr>
          <p:nvPr>
            <p:ph type="title"/>
          </p:nvPr>
        </p:nvSpPr>
        <p:spPr/>
        <p:txBody>
          <a:bodyPr/>
          <a:lstStyle/>
          <a:p>
            <a:r>
              <a:rPr lang="en-IN" dirty="0"/>
              <a:t>Constant propagation</a:t>
            </a:r>
          </a:p>
        </p:txBody>
      </p:sp>
      <p:sp>
        <p:nvSpPr>
          <p:cNvPr id="3" name="Content Placeholder 2">
            <a:extLst>
              <a:ext uri="{FF2B5EF4-FFF2-40B4-BE49-F238E27FC236}">
                <a16:creationId xmlns:a16="http://schemas.microsoft.com/office/drawing/2014/main" id="{A94BBA04-0940-4876-DF66-13134B49734E}"/>
              </a:ext>
            </a:extLst>
          </p:cNvPr>
          <p:cNvSpPr>
            <a:spLocks noGrp="1"/>
          </p:cNvSpPr>
          <p:nvPr>
            <p:ph idx="1"/>
          </p:nvPr>
        </p:nvSpPr>
        <p:spPr/>
        <p:txBody>
          <a:bodyPr/>
          <a:lstStyle/>
          <a:p>
            <a:r>
              <a:rPr lang="en-IN" dirty="0"/>
              <a:t>How can we implement constant propagation on an SSA form?</a:t>
            </a:r>
          </a:p>
        </p:txBody>
      </p:sp>
      <p:sp>
        <p:nvSpPr>
          <p:cNvPr id="4" name="TextBox 3">
            <a:extLst>
              <a:ext uri="{FF2B5EF4-FFF2-40B4-BE49-F238E27FC236}">
                <a16:creationId xmlns:a16="http://schemas.microsoft.com/office/drawing/2014/main" id="{54F1E694-739D-7A50-33E1-DFAEACE55D5B}"/>
              </a:ext>
            </a:extLst>
          </p:cNvPr>
          <p:cNvSpPr txBox="1"/>
          <p:nvPr/>
        </p:nvSpPr>
        <p:spPr>
          <a:xfrm>
            <a:off x="476380" y="2598912"/>
            <a:ext cx="346456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endParaRPr lang="en-IN"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id</a:t>
            </a:r>
            <a:r>
              <a:rPr lang="en-US" dirty="0">
                <a:latin typeface="Arial" panose="020B0604020202020204" pitchFamily="34" charset="0"/>
                <a:cs typeface="Arial" panose="020B0604020202020204" pitchFamily="34" charset="0"/>
              </a:rPr>
              <a:t> = phi </a:t>
            </a:r>
            <a:r>
              <a:rPr lang="en-US" dirty="0">
                <a:solidFill>
                  <a:srgbClr val="FF0000"/>
                </a:solidFill>
                <a:latin typeface="Arial" panose="020B0604020202020204" pitchFamily="34" charset="0"/>
                <a:cs typeface="Arial" panose="020B0604020202020204" pitchFamily="34" charset="0"/>
              </a:rPr>
              <a:t>op1</a:t>
            </a:r>
            <a:r>
              <a:rPr lang="en-US" dirty="0">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opn</a:t>
            </a:r>
            <a:endParaRPr lang="en-US" dirty="0">
              <a:solidFill>
                <a:srgbClr val="FF000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122AB3F-F46E-DCA2-3EE9-A7F875CD5734}"/>
                  </a:ext>
                </a:extLst>
              </p:cNvPr>
              <p:cNvSpPr txBox="1"/>
              <p:nvPr/>
            </p:nvSpPr>
            <p:spPr>
              <a:xfrm>
                <a:off x="4898571" y="2598912"/>
                <a:ext cx="6455229" cy="3693319"/>
              </a:xfrm>
              <a:prstGeom prst="rect">
                <a:avLst/>
              </a:prstGeom>
              <a:noFill/>
            </p:spPr>
            <p:txBody>
              <a:bodyPr wrap="square" rtlCol="0">
                <a:spAutoFit/>
              </a:bodyPr>
              <a:lstStyle/>
              <a:p>
                <a:r>
                  <a:rPr lang="en-IN" dirty="0"/>
                  <a:t>WorkList = </a:t>
                </a:r>
                <a14:m>
                  <m:oMath xmlns:m="http://schemas.openxmlformats.org/officeDocument/2006/math">
                    <m:r>
                      <a:rPr lang="en-IN" b="0" i="1" smtClean="0">
                        <a:latin typeface="Cambria Math" panose="02040503050406030204" pitchFamily="18" charset="0"/>
                      </a:rPr>
                      <m:t>𝜙</m:t>
                    </m:r>
                  </m:oMath>
                </a14:m>
                <a:endParaRPr lang="en-IN" b="0" dirty="0"/>
              </a:p>
              <a:p>
                <a:r>
                  <a:rPr lang="en-IN" dirty="0"/>
                  <a:t>foreach instruction Inst in the Function:</a:t>
                </a:r>
              </a:p>
              <a:p>
                <a:r>
                  <a:rPr lang="en-IN" dirty="0"/>
                  <a:t>    if (</a:t>
                </a:r>
                <a:r>
                  <a:rPr lang="en-IN" dirty="0" err="1"/>
                  <a:t>valueIsConst</a:t>
                </a:r>
                <a:r>
                  <a:rPr lang="en-IN" dirty="0"/>
                  <a:t>(Inst)):   </a:t>
                </a:r>
              </a:p>
              <a:p>
                <a:r>
                  <a:rPr lang="en-IN" dirty="0"/>
                  <a:t>         </a:t>
                </a:r>
                <a:r>
                  <a:rPr lang="en-IN" dirty="0" err="1"/>
                  <a:t>WorkList.insert</a:t>
                </a:r>
                <a:r>
                  <a:rPr lang="en-IN" dirty="0"/>
                  <a:t>(Inst);</a:t>
                </a:r>
              </a:p>
              <a:p>
                <a:endParaRPr lang="en-IN" dirty="0"/>
              </a:p>
              <a:p>
                <a:r>
                  <a:rPr lang="en-IN" dirty="0"/>
                  <a:t>while </a:t>
                </a:r>
                <a:r>
                  <a:rPr lang="en-IN" dirty="0" err="1"/>
                  <a:t>WorkList</a:t>
                </a:r>
                <a:r>
                  <a:rPr lang="en-IN" dirty="0"/>
                  <a:t> </a:t>
                </a:r>
                <a14:m>
                  <m:oMath xmlns:m="http://schemas.openxmlformats.org/officeDocument/2006/math">
                    <m:r>
                      <a:rPr lang="en-IN" b="0" i="1" smtClean="0">
                        <a:latin typeface="Cambria Math" panose="02040503050406030204" pitchFamily="18" charset="0"/>
                      </a:rPr>
                      <m:t>≠</m:t>
                    </m:r>
                  </m:oMath>
                </a14:m>
                <a:r>
                  <a:rPr lang="en-IN" dirty="0"/>
                  <a:t> </a:t>
                </a:r>
                <a14:m>
                  <m:oMath xmlns:m="http://schemas.openxmlformats.org/officeDocument/2006/math">
                    <m:r>
                      <a:rPr lang="en-IN" b="0" i="1" smtClean="0">
                        <a:latin typeface="Cambria Math" panose="02040503050406030204" pitchFamily="18" charset="0"/>
                      </a:rPr>
                      <m:t>𝜙</m:t>
                    </m:r>
                    <m:r>
                      <a:rPr lang="en-IN" b="0" i="1" smtClean="0">
                        <a:latin typeface="Cambria Math" panose="02040503050406030204" pitchFamily="18" charset="0"/>
                      </a:rPr>
                      <m:t>:</m:t>
                    </m:r>
                  </m:oMath>
                </a14:m>
                <a:endParaRPr lang="en-IN" dirty="0"/>
              </a:p>
              <a:p>
                <a:r>
                  <a:rPr lang="en-IN" dirty="0"/>
                  <a:t>    Inst = </a:t>
                </a:r>
                <a:r>
                  <a:rPr lang="en-IN" dirty="0" err="1"/>
                  <a:t>WorkList.pop</a:t>
                </a:r>
                <a:r>
                  <a:rPr lang="en-IN" dirty="0"/>
                  <a:t>();</a:t>
                </a:r>
              </a:p>
              <a:p>
                <a:r>
                  <a:rPr lang="en-IN" dirty="0"/>
                  <a:t>    foreach use U of Inst:</a:t>
                </a:r>
              </a:p>
              <a:p>
                <a:r>
                  <a:rPr lang="en-IN" dirty="0"/>
                  <a:t>        replace Inst in U with </a:t>
                </a:r>
                <a:r>
                  <a:rPr lang="en-IN" dirty="0" err="1"/>
                  <a:t>Inst.getValue</a:t>
                </a:r>
                <a:r>
                  <a:rPr lang="en-IN" dirty="0"/>
                  <a:t>()</a:t>
                </a:r>
              </a:p>
              <a:p>
                <a:r>
                  <a:rPr lang="en-IN" dirty="0"/>
                  <a:t>        if (</a:t>
                </a:r>
                <a:r>
                  <a:rPr lang="en-IN" dirty="0" err="1"/>
                  <a:t>valueIsConst</a:t>
                </a:r>
                <a:r>
                  <a:rPr lang="en-IN" dirty="0"/>
                  <a:t>(U)):</a:t>
                </a:r>
              </a:p>
              <a:p>
                <a:r>
                  <a:rPr lang="en-IN" dirty="0"/>
                  <a:t>           </a:t>
                </a:r>
                <a:r>
                  <a:rPr lang="en-IN" dirty="0" err="1"/>
                  <a:t>WorkList.insert</a:t>
                </a:r>
                <a:r>
                  <a:rPr lang="en-IN" dirty="0"/>
                  <a:t>(U)</a:t>
                </a:r>
              </a:p>
              <a:p>
                <a:r>
                  <a:rPr lang="en-IN" dirty="0"/>
                  <a:t>    remove Inst from Function</a:t>
                </a:r>
              </a:p>
              <a:p>
                <a:r>
                  <a:rPr lang="en-IN" dirty="0"/>
                  <a:t>    </a:t>
                </a:r>
              </a:p>
            </p:txBody>
          </p:sp>
        </mc:Choice>
        <mc:Fallback xmlns="">
          <p:sp>
            <p:nvSpPr>
              <p:cNvPr id="5" name="TextBox 4">
                <a:extLst>
                  <a:ext uri="{FF2B5EF4-FFF2-40B4-BE49-F238E27FC236}">
                    <a16:creationId xmlns:a16="http://schemas.microsoft.com/office/drawing/2014/main" id="{2122AB3F-F46E-DCA2-3EE9-A7F875CD5734}"/>
                  </a:ext>
                </a:extLst>
              </p:cNvPr>
              <p:cNvSpPr txBox="1">
                <a:spLocks noRot="1" noChangeAspect="1" noMove="1" noResize="1" noEditPoints="1" noAdjustHandles="1" noChangeArrowheads="1" noChangeShapeType="1" noTextEdit="1"/>
              </p:cNvSpPr>
              <p:nvPr/>
            </p:nvSpPr>
            <p:spPr>
              <a:xfrm>
                <a:off x="4898571" y="2598912"/>
                <a:ext cx="6455229" cy="3693319"/>
              </a:xfrm>
              <a:prstGeom prst="rect">
                <a:avLst/>
              </a:prstGeom>
              <a:blipFill>
                <a:blip r:embed="rId3"/>
                <a:stretch>
                  <a:fillRect l="-850" t="-825"/>
                </a:stretch>
              </a:blipFill>
            </p:spPr>
            <p:txBody>
              <a:bodyPr/>
              <a:lstStyle/>
              <a:p>
                <a:r>
                  <a:rPr lang="en-IN">
                    <a:noFill/>
                  </a:rPr>
                  <a:t> </a:t>
                </a:r>
              </a:p>
            </p:txBody>
          </p:sp>
        </mc:Fallback>
      </mc:AlternateContent>
    </p:spTree>
    <p:extLst>
      <p:ext uri="{BB962C8B-B14F-4D97-AF65-F5344CB8AC3E}">
        <p14:creationId xmlns:p14="http://schemas.microsoft.com/office/powerpoint/2010/main" val="2344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4C865-D7C6-7AFE-26CE-0DAD196C9B5A}"/>
              </a:ext>
            </a:extLst>
          </p:cNvPr>
          <p:cNvSpPr>
            <a:spLocks noGrp="1"/>
          </p:cNvSpPr>
          <p:nvPr>
            <p:ph type="title"/>
          </p:nvPr>
        </p:nvSpPr>
        <p:spPr/>
        <p:txBody>
          <a:bodyPr/>
          <a:lstStyle/>
          <a:p>
            <a:r>
              <a:rPr lang="en-IN" dirty="0"/>
              <a:t>SSA</a:t>
            </a:r>
          </a:p>
        </p:txBody>
      </p:sp>
      <p:sp>
        <p:nvSpPr>
          <p:cNvPr id="3" name="Content Placeholder 2">
            <a:extLst>
              <a:ext uri="{FF2B5EF4-FFF2-40B4-BE49-F238E27FC236}">
                <a16:creationId xmlns:a16="http://schemas.microsoft.com/office/drawing/2014/main" id="{478CC73D-7E8B-5099-F75C-4E6AE27D6249}"/>
              </a:ext>
            </a:extLst>
          </p:cNvPr>
          <p:cNvSpPr>
            <a:spLocks noGrp="1"/>
          </p:cNvSpPr>
          <p:nvPr>
            <p:ph idx="1"/>
          </p:nvPr>
        </p:nvSpPr>
        <p:spPr/>
        <p:txBody>
          <a:bodyPr/>
          <a:lstStyle/>
          <a:p>
            <a:r>
              <a:rPr lang="en-IN" dirty="0"/>
              <a:t>Many optimizations that can be performed efficiently on an IR that is already in the SSA form</a:t>
            </a:r>
          </a:p>
          <a:p>
            <a:endParaRPr lang="en-IN" dirty="0"/>
          </a:p>
          <a:p>
            <a:r>
              <a:rPr lang="en-IN" dirty="0"/>
              <a:t>You are encouraged to look at the LLVM optimization passes that implement various optimizations on the LLVM IR</a:t>
            </a:r>
          </a:p>
          <a:p>
            <a:endParaRPr lang="en-IN" dirty="0"/>
          </a:p>
          <a:p>
            <a:r>
              <a:rPr lang="en-IN"/>
              <a:t>Notice </a:t>
            </a:r>
            <a:r>
              <a:rPr lang="en-IN" dirty="0"/>
              <a:t>that the LLVM IR is always in the SSA form</a:t>
            </a:r>
          </a:p>
        </p:txBody>
      </p:sp>
    </p:spTree>
    <p:extLst>
      <p:ext uri="{BB962C8B-B14F-4D97-AF65-F5344CB8AC3E}">
        <p14:creationId xmlns:p14="http://schemas.microsoft.com/office/powerpoint/2010/main" val="85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752007-1FF0-0C8B-4E9F-1534A29917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75AFB5-9E9A-B76C-7384-08DC851D4796}"/>
              </a:ext>
            </a:extLst>
          </p:cNvPr>
          <p:cNvSpPr>
            <a:spLocks noGrp="1"/>
          </p:cNvSpPr>
          <p:nvPr>
            <p:ph type="title"/>
          </p:nvPr>
        </p:nvSpPr>
        <p:spPr/>
        <p:txBody>
          <a:bodyPr/>
          <a:lstStyle/>
          <a:p>
            <a:r>
              <a:rPr lang="en-IN" dirty="0"/>
              <a:t>Memory management</a:t>
            </a:r>
          </a:p>
        </p:txBody>
      </p:sp>
      <p:sp>
        <p:nvSpPr>
          <p:cNvPr id="3" name="Text Placeholder 2">
            <a:extLst>
              <a:ext uri="{FF2B5EF4-FFF2-40B4-BE49-F238E27FC236}">
                <a16:creationId xmlns:a16="http://schemas.microsoft.com/office/drawing/2014/main" id="{3D8803D3-6C14-3A41-F613-40D1FBE659D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14399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BF606-8FBF-47B5-89B8-5A18F07332C9}"/>
              </a:ext>
            </a:extLst>
          </p:cNvPr>
          <p:cNvSpPr>
            <a:spLocks noGrp="1"/>
          </p:cNvSpPr>
          <p:nvPr>
            <p:ph type="title"/>
          </p:nvPr>
        </p:nvSpPr>
        <p:spPr/>
        <p:txBody>
          <a:bodyPr/>
          <a:lstStyle/>
          <a:p>
            <a:r>
              <a:rPr lang="en-US" dirty="0"/>
              <a:t>Memory management</a:t>
            </a:r>
          </a:p>
        </p:txBody>
      </p:sp>
      <p:sp>
        <p:nvSpPr>
          <p:cNvPr id="3" name="Content Placeholder 2">
            <a:extLst>
              <a:ext uri="{FF2B5EF4-FFF2-40B4-BE49-F238E27FC236}">
                <a16:creationId xmlns:a16="http://schemas.microsoft.com/office/drawing/2014/main" id="{946E7CA4-0017-4C87-824A-C2FC211B2778}"/>
              </a:ext>
            </a:extLst>
          </p:cNvPr>
          <p:cNvSpPr>
            <a:spLocks noGrp="1"/>
          </p:cNvSpPr>
          <p:nvPr>
            <p:ph idx="1"/>
          </p:nvPr>
        </p:nvSpPr>
        <p:spPr/>
        <p:txBody>
          <a:bodyPr/>
          <a:lstStyle/>
          <a:p>
            <a:r>
              <a:rPr lang="en-US" dirty="0"/>
              <a:t>Automatic memory management using stack</a:t>
            </a:r>
          </a:p>
          <a:p>
            <a:endParaRPr lang="en-US" dirty="0"/>
          </a:p>
          <a:p>
            <a:r>
              <a:rPr lang="en-US" dirty="0"/>
              <a:t>Local variables are automatically allocated and deallocated by the compiler</a:t>
            </a:r>
          </a:p>
          <a:p>
            <a:pPr lvl="1"/>
            <a:r>
              <a:rPr lang="en-US" dirty="0"/>
              <a:t>static memory management</a:t>
            </a:r>
          </a:p>
        </p:txBody>
      </p:sp>
    </p:spTree>
    <p:extLst>
      <p:ext uri="{BB962C8B-B14F-4D97-AF65-F5344CB8AC3E}">
        <p14:creationId xmlns:p14="http://schemas.microsoft.com/office/powerpoint/2010/main" val="3832630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19785-C7BA-4A36-BB13-CA3EFE8D67CE}"/>
              </a:ext>
            </a:extLst>
          </p:cNvPr>
          <p:cNvSpPr>
            <a:spLocks noGrp="1"/>
          </p:cNvSpPr>
          <p:nvPr>
            <p:ph type="title"/>
          </p:nvPr>
        </p:nvSpPr>
        <p:spPr/>
        <p:txBody>
          <a:bodyPr/>
          <a:lstStyle/>
          <a:p>
            <a:r>
              <a:rPr lang="en-US" dirty="0"/>
              <a:t>Heap management</a:t>
            </a:r>
          </a:p>
        </p:txBody>
      </p:sp>
      <p:sp>
        <p:nvSpPr>
          <p:cNvPr id="3" name="Content Placeholder 2">
            <a:extLst>
              <a:ext uri="{FF2B5EF4-FFF2-40B4-BE49-F238E27FC236}">
                <a16:creationId xmlns:a16="http://schemas.microsoft.com/office/drawing/2014/main" id="{47B2B166-7964-41E1-8A52-3A2FAE40E120}"/>
              </a:ext>
            </a:extLst>
          </p:cNvPr>
          <p:cNvSpPr>
            <a:spLocks noGrp="1"/>
          </p:cNvSpPr>
          <p:nvPr>
            <p:ph idx="1"/>
          </p:nvPr>
        </p:nvSpPr>
        <p:spPr/>
        <p:txBody>
          <a:bodyPr/>
          <a:lstStyle/>
          <a:p>
            <a:r>
              <a:rPr lang="en-US" dirty="0"/>
              <a:t>Heap stores the data that lives indefinitely or until explicit deallocation</a:t>
            </a:r>
          </a:p>
          <a:p>
            <a:pPr lvl="1"/>
            <a:r>
              <a:rPr lang="en-US" dirty="0"/>
              <a:t>dynamic memory management</a:t>
            </a:r>
          </a:p>
          <a:p>
            <a:endParaRPr lang="en-US" dirty="0"/>
          </a:p>
          <a:p>
            <a:r>
              <a:rPr lang="en-US" dirty="0"/>
              <a:t>Allocation</a:t>
            </a:r>
          </a:p>
          <a:p>
            <a:pPr lvl="1"/>
            <a:r>
              <a:rPr lang="en-US" i="1" dirty="0"/>
              <a:t>malloc</a:t>
            </a:r>
            <a:r>
              <a:rPr lang="en-US" dirty="0"/>
              <a:t> or </a:t>
            </a:r>
            <a:r>
              <a:rPr lang="en-US" i="1" dirty="0"/>
              <a:t>new</a:t>
            </a:r>
          </a:p>
          <a:p>
            <a:pPr lvl="1"/>
            <a:endParaRPr lang="en-US" dirty="0"/>
          </a:p>
          <a:p>
            <a:r>
              <a:rPr lang="en-US" dirty="0"/>
              <a:t>Deallocation</a:t>
            </a:r>
          </a:p>
          <a:p>
            <a:pPr lvl="1"/>
            <a:r>
              <a:rPr lang="en-US" i="1" dirty="0"/>
              <a:t>free</a:t>
            </a:r>
            <a:r>
              <a:rPr lang="en-US" dirty="0"/>
              <a:t> or </a:t>
            </a:r>
            <a:r>
              <a:rPr lang="en-US" i="1" dirty="0"/>
              <a:t>delete</a:t>
            </a:r>
          </a:p>
          <a:p>
            <a:pPr lvl="1"/>
            <a:endParaRPr lang="en-US" dirty="0"/>
          </a:p>
        </p:txBody>
      </p:sp>
    </p:spTree>
    <p:extLst>
      <p:ext uri="{BB962C8B-B14F-4D97-AF65-F5344CB8AC3E}">
        <p14:creationId xmlns:p14="http://schemas.microsoft.com/office/powerpoint/2010/main" val="1433945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81978-EAFE-462B-BBE7-1FA34437F0D0}"/>
              </a:ext>
            </a:extLst>
          </p:cNvPr>
          <p:cNvSpPr>
            <a:spLocks noGrp="1"/>
          </p:cNvSpPr>
          <p:nvPr>
            <p:ph type="title"/>
          </p:nvPr>
        </p:nvSpPr>
        <p:spPr/>
        <p:txBody>
          <a:bodyPr/>
          <a:lstStyle/>
          <a:p>
            <a:r>
              <a:rPr lang="en-US" dirty="0"/>
              <a:t>Dynamic memory management</a:t>
            </a:r>
          </a:p>
        </p:txBody>
      </p:sp>
      <p:sp>
        <p:nvSpPr>
          <p:cNvPr id="3" name="Content Placeholder 2">
            <a:extLst>
              <a:ext uri="{FF2B5EF4-FFF2-40B4-BE49-F238E27FC236}">
                <a16:creationId xmlns:a16="http://schemas.microsoft.com/office/drawing/2014/main" id="{A5DA39F4-5F67-42FA-A655-4CD2DF73C309}"/>
              </a:ext>
            </a:extLst>
          </p:cNvPr>
          <p:cNvSpPr>
            <a:spLocks noGrp="1"/>
          </p:cNvSpPr>
          <p:nvPr>
            <p:ph idx="1"/>
          </p:nvPr>
        </p:nvSpPr>
        <p:spPr/>
        <p:txBody>
          <a:bodyPr/>
          <a:lstStyle/>
          <a:p>
            <a:pPr marL="0" indent="0">
              <a:buNone/>
            </a:pPr>
            <a:r>
              <a:rPr lang="en-US" dirty="0"/>
              <a:t>int *foo() {</a:t>
            </a:r>
          </a:p>
          <a:p>
            <a:pPr marL="0" indent="0">
              <a:buNone/>
            </a:pPr>
            <a:r>
              <a:rPr lang="en-US" dirty="0"/>
              <a:t>    int *</a:t>
            </a:r>
            <a:r>
              <a:rPr lang="en-US" dirty="0" err="1"/>
              <a:t>ptr</a:t>
            </a:r>
            <a:r>
              <a:rPr lang="en-US" dirty="0"/>
              <a:t> = malloc(4);</a:t>
            </a:r>
          </a:p>
          <a:p>
            <a:pPr marL="0" indent="0">
              <a:buNone/>
            </a:pPr>
            <a:r>
              <a:rPr lang="en-US" dirty="0"/>
              <a:t>    return </a:t>
            </a:r>
            <a:r>
              <a:rPr lang="en-US" dirty="0" err="1"/>
              <a:t>ptr</a:t>
            </a:r>
            <a:r>
              <a:rPr lang="en-US" dirty="0"/>
              <a:t>;</a:t>
            </a:r>
          </a:p>
          <a:p>
            <a:pPr marL="0" indent="0">
              <a:buNone/>
            </a:pPr>
            <a:r>
              <a:rPr lang="en-US" dirty="0"/>
              <a:t>}</a:t>
            </a:r>
          </a:p>
        </p:txBody>
      </p:sp>
      <p:sp>
        <p:nvSpPr>
          <p:cNvPr id="5" name="TextBox 4">
            <a:extLst>
              <a:ext uri="{FF2B5EF4-FFF2-40B4-BE49-F238E27FC236}">
                <a16:creationId xmlns:a16="http://schemas.microsoft.com/office/drawing/2014/main" id="{05F17FC9-DC24-4DC8-9EA4-8D4BC424B92C}"/>
              </a:ext>
            </a:extLst>
          </p:cNvPr>
          <p:cNvSpPr txBox="1"/>
          <p:nvPr/>
        </p:nvSpPr>
        <p:spPr>
          <a:xfrm>
            <a:off x="5821680" y="2458720"/>
            <a:ext cx="4714240"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malloc API can be used to allocate memory from the heap.</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Here,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stores the address of a heap-allocated object. It is legal to return the address stored in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The object pointed by </a:t>
            </a:r>
            <a:r>
              <a:rPr lang="en-US" dirty="0" err="1">
                <a:latin typeface="Arial" panose="020B0604020202020204" pitchFamily="34" charset="0"/>
                <a:cs typeface="Arial" panose="020B0604020202020204" pitchFamily="34" charset="0"/>
              </a:rPr>
              <a:t>ptr</a:t>
            </a:r>
            <a:r>
              <a:rPr lang="en-US" dirty="0">
                <a:latin typeface="Arial" panose="020B0604020202020204" pitchFamily="34" charset="0"/>
                <a:cs typeface="Arial" panose="020B0604020202020204" pitchFamily="34" charset="0"/>
              </a:rPr>
              <a:t> will not be deallocated automatically.</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435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3AFE-E0DA-40F7-806A-E2753AF92B8E}"/>
              </a:ext>
            </a:extLst>
          </p:cNvPr>
          <p:cNvSpPr>
            <a:spLocks noGrp="1"/>
          </p:cNvSpPr>
          <p:nvPr>
            <p:ph type="title"/>
          </p:nvPr>
        </p:nvSpPr>
        <p:spPr/>
        <p:txBody>
          <a:bodyPr/>
          <a:lstStyle/>
          <a:p>
            <a:r>
              <a:rPr lang="en-US" dirty="0"/>
              <a:t>Manual memory management</a:t>
            </a:r>
          </a:p>
        </p:txBody>
      </p:sp>
      <p:sp>
        <p:nvSpPr>
          <p:cNvPr id="3" name="Content Placeholder 2">
            <a:extLst>
              <a:ext uri="{FF2B5EF4-FFF2-40B4-BE49-F238E27FC236}">
                <a16:creationId xmlns:a16="http://schemas.microsoft.com/office/drawing/2014/main" id="{02E9DF4C-F62F-4485-A896-0554646D5D71}"/>
              </a:ext>
            </a:extLst>
          </p:cNvPr>
          <p:cNvSpPr>
            <a:spLocks noGrp="1"/>
          </p:cNvSpPr>
          <p:nvPr>
            <p:ph idx="1"/>
          </p:nvPr>
        </p:nvSpPr>
        <p:spPr/>
        <p:txBody>
          <a:bodyPr>
            <a:normAutofit lnSpcReduction="10000"/>
          </a:bodyPr>
          <a:lstStyle/>
          <a:p>
            <a:pPr marL="0" indent="0">
              <a:buNone/>
            </a:pPr>
            <a:r>
              <a:rPr lang="en-US" dirty="0"/>
              <a:t>int *foo() {</a:t>
            </a:r>
          </a:p>
          <a:p>
            <a:pPr marL="0" indent="0">
              <a:buNone/>
            </a:pPr>
            <a:r>
              <a:rPr lang="en-US" dirty="0"/>
              <a:t>    int *</a:t>
            </a:r>
            <a:r>
              <a:rPr lang="en-US" dirty="0" err="1"/>
              <a:t>val</a:t>
            </a:r>
            <a:r>
              <a:rPr lang="en-US" dirty="0"/>
              <a:t> = malloc(4);</a:t>
            </a:r>
          </a:p>
          <a:p>
            <a:pPr marL="0" indent="0">
              <a:buNone/>
            </a:pPr>
            <a:r>
              <a:rPr lang="en-US" dirty="0"/>
              <a:t>    return </a:t>
            </a:r>
            <a:r>
              <a:rPr lang="en-US" dirty="0" err="1"/>
              <a:t>val</a:t>
            </a:r>
            <a:r>
              <a:rPr lang="en-US" dirty="0"/>
              <a:t>;</a:t>
            </a:r>
          </a:p>
          <a:p>
            <a:pPr marL="0" indent="0">
              <a:buNone/>
            </a:pPr>
            <a:r>
              <a:rPr lang="en-US" dirty="0"/>
              <a:t>}</a:t>
            </a:r>
          </a:p>
          <a:p>
            <a:pPr marL="0" indent="0">
              <a:buNone/>
            </a:pPr>
            <a:endParaRPr lang="en-US" dirty="0"/>
          </a:p>
          <a:p>
            <a:pPr marL="0" indent="0">
              <a:buNone/>
            </a:pPr>
            <a:r>
              <a:rPr lang="en-US" dirty="0"/>
              <a:t>void bar() {</a:t>
            </a:r>
          </a:p>
          <a:p>
            <a:pPr marL="0" indent="0">
              <a:buNone/>
            </a:pPr>
            <a:r>
              <a:rPr lang="en-US" dirty="0"/>
              <a:t>    int *</a:t>
            </a:r>
            <a:r>
              <a:rPr lang="en-US" dirty="0" err="1"/>
              <a:t>val</a:t>
            </a:r>
            <a:r>
              <a:rPr lang="en-US" dirty="0"/>
              <a:t> = foo();</a:t>
            </a:r>
          </a:p>
          <a:p>
            <a:pPr marL="0" indent="0">
              <a:buNone/>
            </a:pPr>
            <a:r>
              <a:rPr lang="en-US" dirty="0"/>
              <a:t>    free(</a:t>
            </a:r>
            <a:r>
              <a:rPr lang="en-US" dirty="0" err="1"/>
              <a:t>val</a:t>
            </a:r>
            <a:r>
              <a:rPr lang="en-US" dirty="0"/>
              <a:t>);</a:t>
            </a:r>
          </a:p>
          <a:p>
            <a:pPr marL="0" indent="0">
              <a:buNone/>
            </a:pPr>
            <a:r>
              <a:rPr lang="en-US" dirty="0"/>
              <a:t>}</a:t>
            </a:r>
          </a:p>
          <a:p>
            <a:pPr marL="0" indent="0">
              <a:buNone/>
            </a:pPr>
            <a:endParaRPr lang="en-US" dirty="0"/>
          </a:p>
        </p:txBody>
      </p:sp>
      <p:sp>
        <p:nvSpPr>
          <p:cNvPr id="4" name="TextBox 3">
            <a:extLst>
              <a:ext uri="{FF2B5EF4-FFF2-40B4-BE49-F238E27FC236}">
                <a16:creationId xmlns:a16="http://schemas.microsoft.com/office/drawing/2014/main" id="{D14C6BC9-A03D-4B8C-B15A-7F4E08964537}"/>
              </a:ext>
            </a:extLst>
          </p:cNvPr>
          <p:cNvSpPr txBox="1"/>
          <p:nvPr/>
        </p:nvSpPr>
        <p:spPr>
          <a:xfrm>
            <a:off x="5821680" y="2458720"/>
            <a:ext cx="471424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free API is used to deallocate memory allocated using malloc.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343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E9C4-BE83-45C2-A111-3B7321D84F79}"/>
              </a:ext>
            </a:extLst>
          </p:cNvPr>
          <p:cNvSpPr>
            <a:spLocks noGrp="1"/>
          </p:cNvSpPr>
          <p:nvPr>
            <p:ph type="title"/>
          </p:nvPr>
        </p:nvSpPr>
        <p:spPr/>
        <p:txBody>
          <a:bodyPr/>
          <a:lstStyle/>
          <a:p>
            <a:r>
              <a:rPr lang="en-US" dirty="0"/>
              <a:t>How do we implement malloc?</a:t>
            </a:r>
          </a:p>
        </p:txBody>
      </p:sp>
      <p:sp>
        <p:nvSpPr>
          <p:cNvPr id="3" name="Content Placeholder 2">
            <a:extLst>
              <a:ext uri="{FF2B5EF4-FFF2-40B4-BE49-F238E27FC236}">
                <a16:creationId xmlns:a16="http://schemas.microsoft.com/office/drawing/2014/main" id="{8CFA4E85-DD37-4A64-9D7E-E540CA898F4F}"/>
              </a:ext>
            </a:extLst>
          </p:cNvPr>
          <p:cNvSpPr>
            <a:spLocks noGrp="1"/>
          </p:cNvSpPr>
          <p:nvPr>
            <p:ph idx="1"/>
          </p:nvPr>
        </p:nvSpPr>
        <p:spPr/>
        <p:txBody>
          <a:bodyPr/>
          <a:lstStyle/>
          <a:p>
            <a:r>
              <a:rPr lang="en-US" dirty="0"/>
              <a:t>Buddy allocator</a:t>
            </a:r>
          </a:p>
          <a:p>
            <a:r>
              <a:rPr lang="en-US" dirty="0"/>
              <a:t>Bump allocator</a:t>
            </a:r>
          </a:p>
        </p:txBody>
      </p:sp>
    </p:spTree>
    <p:extLst>
      <p:ext uri="{BB962C8B-B14F-4D97-AF65-F5344CB8AC3E}">
        <p14:creationId xmlns:p14="http://schemas.microsoft.com/office/powerpoint/2010/main" val="952465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1D63F-C6F0-4AA6-B04E-C0B941268D43}"/>
              </a:ext>
            </a:extLst>
          </p:cNvPr>
          <p:cNvSpPr>
            <a:spLocks noGrp="1"/>
          </p:cNvSpPr>
          <p:nvPr>
            <p:ph type="title"/>
          </p:nvPr>
        </p:nvSpPr>
        <p:spPr/>
        <p:txBody>
          <a:bodyPr/>
          <a:lstStyle/>
          <a:p>
            <a:r>
              <a:rPr lang="en-US" dirty="0" err="1"/>
              <a:t>mmap</a:t>
            </a:r>
            <a:endParaRPr lang="en-IN" dirty="0"/>
          </a:p>
        </p:txBody>
      </p:sp>
      <p:sp>
        <p:nvSpPr>
          <p:cNvPr id="3" name="Content Placeholder 2">
            <a:extLst>
              <a:ext uri="{FF2B5EF4-FFF2-40B4-BE49-F238E27FC236}">
                <a16:creationId xmlns:a16="http://schemas.microsoft.com/office/drawing/2014/main" id="{D34718F7-1507-4564-B214-9FD0265A689A}"/>
              </a:ext>
            </a:extLst>
          </p:cNvPr>
          <p:cNvSpPr>
            <a:spLocks noGrp="1"/>
          </p:cNvSpPr>
          <p:nvPr>
            <p:ph idx="1"/>
          </p:nvPr>
        </p:nvSpPr>
        <p:spPr/>
        <p:txBody>
          <a:bodyPr/>
          <a:lstStyle/>
          <a:p>
            <a:r>
              <a:rPr lang="en-US" dirty="0"/>
              <a:t>We can allocate memory from the OS using </a:t>
            </a:r>
            <a:r>
              <a:rPr lang="en-US" dirty="0" err="1">
                <a:solidFill>
                  <a:schemeClr val="accent1"/>
                </a:solidFill>
              </a:rPr>
              <a:t>mmap</a:t>
            </a:r>
            <a:endParaRPr lang="en-US" dirty="0">
              <a:solidFill>
                <a:schemeClr val="accent1"/>
              </a:solidFill>
            </a:endParaRPr>
          </a:p>
          <a:p>
            <a:pPr lvl="1"/>
            <a:r>
              <a:rPr lang="en-US" dirty="0" err="1">
                <a:solidFill>
                  <a:schemeClr val="accent1"/>
                </a:solidFill>
              </a:rPr>
              <a:t>mmap</a:t>
            </a:r>
            <a:r>
              <a:rPr lang="en-US" dirty="0"/>
              <a:t> is very slow because it requires OS transition</a:t>
            </a:r>
          </a:p>
          <a:p>
            <a:pPr lvl="1"/>
            <a:r>
              <a:rPr lang="en-US" dirty="0"/>
              <a:t>using </a:t>
            </a:r>
            <a:r>
              <a:rPr lang="en-US" dirty="0" err="1">
                <a:solidFill>
                  <a:schemeClr val="accent1"/>
                </a:solidFill>
              </a:rPr>
              <a:t>mmap</a:t>
            </a:r>
            <a:r>
              <a:rPr lang="en-US" dirty="0"/>
              <a:t> for each allocation and deallocation is very slow</a:t>
            </a:r>
          </a:p>
          <a:p>
            <a:pPr lvl="1"/>
            <a:endParaRPr lang="en-US" dirty="0"/>
          </a:p>
          <a:p>
            <a:r>
              <a:rPr lang="en-US" dirty="0"/>
              <a:t>Allocators use </a:t>
            </a:r>
            <a:r>
              <a:rPr lang="en-US" dirty="0" err="1">
                <a:solidFill>
                  <a:schemeClr val="accent1"/>
                </a:solidFill>
              </a:rPr>
              <a:t>mmap</a:t>
            </a:r>
            <a:r>
              <a:rPr lang="en-US" dirty="0"/>
              <a:t> to allocate a large memory area and recycle memory in the application address space without transitioning to OS on every allocation</a:t>
            </a:r>
          </a:p>
        </p:txBody>
      </p:sp>
    </p:spTree>
    <p:extLst>
      <p:ext uri="{BB962C8B-B14F-4D97-AF65-F5344CB8AC3E}">
        <p14:creationId xmlns:p14="http://schemas.microsoft.com/office/powerpoint/2010/main" val="3846812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Tree>
    <p:extLst>
      <p:ext uri="{BB962C8B-B14F-4D97-AF65-F5344CB8AC3E}">
        <p14:creationId xmlns:p14="http://schemas.microsoft.com/office/powerpoint/2010/main" val="115119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A30F-7F67-4E8E-8E58-E5EB50115EB3}"/>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5001F3D9-2776-4B7A-94CF-2B8AFD1881F0}"/>
              </a:ext>
            </a:extLst>
          </p:cNvPr>
          <p:cNvSpPr>
            <a:spLocks noGrp="1"/>
          </p:cNvSpPr>
          <p:nvPr>
            <p:ph idx="1"/>
          </p:nvPr>
        </p:nvSpPr>
        <p:spPr/>
        <p:txBody>
          <a:bodyPr/>
          <a:lstStyle/>
          <a:p>
            <a:r>
              <a:rPr lang="en-US" dirty="0"/>
              <a:t>SSA</a:t>
            </a:r>
          </a:p>
          <a:p>
            <a:r>
              <a:rPr lang="en-US" dirty="0"/>
              <a:t>Manual memory management</a:t>
            </a:r>
          </a:p>
        </p:txBody>
      </p:sp>
    </p:spTree>
    <p:extLst>
      <p:ext uri="{BB962C8B-B14F-4D97-AF65-F5344CB8AC3E}">
        <p14:creationId xmlns:p14="http://schemas.microsoft.com/office/powerpoint/2010/main" val="947139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591349-3424-40A0-61F1-7934021D3F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D5B430-3078-336B-CA50-AF1D06A6ABF3}"/>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C40E7C86-D3E6-2002-C460-B8242067615C}"/>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5DF8100F-B8D2-2EE7-8DE6-BD3A99B3309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5" name="TextBox 4">
            <a:extLst>
              <a:ext uri="{FF2B5EF4-FFF2-40B4-BE49-F238E27FC236}">
                <a16:creationId xmlns:a16="http://schemas.microsoft.com/office/drawing/2014/main" id="{4305A67A-03E9-AABF-93B1-0ED8D5FC6905}"/>
              </a:ext>
            </a:extLst>
          </p:cNvPr>
          <p:cNvSpPr txBox="1"/>
          <p:nvPr/>
        </p:nvSpPr>
        <p:spPr>
          <a:xfrm>
            <a:off x="3766457" y="2296886"/>
            <a:ext cx="3820886" cy="1938992"/>
          </a:xfrm>
          <a:prstGeom prst="rect">
            <a:avLst/>
          </a:prstGeom>
          <a:noFill/>
        </p:spPr>
        <p:txBody>
          <a:bodyPr wrap="square" rtlCol="0">
            <a:spAutoFit/>
          </a:bodyPr>
          <a:lstStyle/>
          <a:p>
            <a:r>
              <a:rPr lang="en-US" sz="2400" dirty="0">
                <a:solidFill>
                  <a:srgbClr val="FF0000"/>
                </a:solidFill>
              </a:rPr>
              <a:t>For an allocation request of 24 bytes, can we allocate one object from the bucket size 8 and another from the bucket size 16?</a:t>
            </a:r>
            <a:endParaRPr lang="en-IN" sz="2400" dirty="0">
              <a:solidFill>
                <a:srgbClr val="FF0000"/>
              </a:solidFill>
            </a:endParaRPr>
          </a:p>
        </p:txBody>
      </p:sp>
    </p:spTree>
    <p:extLst>
      <p:ext uri="{BB962C8B-B14F-4D97-AF65-F5344CB8AC3E}">
        <p14:creationId xmlns:p14="http://schemas.microsoft.com/office/powerpoint/2010/main" val="4091927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90B96-0B50-3C00-2918-500D6167CE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32803D-A8B4-41EC-2983-EA6D017CDE21}"/>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83C97B6E-A59A-56AF-0941-227EF9CE6E94}"/>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9A1C944B-6E73-27CC-70CC-94CAB059B385}"/>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5" name="TextBox 4">
            <a:extLst>
              <a:ext uri="{FF2B5EF4-FFF2-40B4-BE49-F238E27FC236}">
                <a16:creationId xmlns:a16="http://schemas.microsoft.com/office/drawing/2014/main" id="{6A8624AD-DB97-5B43-3F1C-3950FFAD430E}"/>
              </a:ext>
            </a:extLst>
          </p:cNvPr>
          <p:cNvSpPr txBox="1"/>
          <p:nvPr/>
        </p:nvSpPr>
        <p:spPr>
          <a:xfrm>
            <a:off x="3766457" y="2296886"/>
            <a:ext cx="3820886" cy="3046988"/>
          </a:xfrm>
          <a:prstGeom prst="rect">
            <a:avLst/>
          </a:prstGeom>
          <a:noFill/>
        </p:spPr>
        <p:txBody>
          <a:bodyPr wrap="square" rtlCol="0">
            <a:spAutoFit/>
          </a:bodyPr>
          <a:lstStyle/>
          <a:p>
            <a:r>
              <a:rPr lang="en-US" sz="2400" dirty="0">
                <a:solidFill>
                  <a:srgbClr val="FF0000"/>
                </a:solidFill>
              </a:rPr>
              <a:t>For an allocation request of 24 bytes, can we allocate one object from the bucket size 8 and another from the bucket size 16?</a:t>
            </a:r>
          </a:p>
          <a:p>
            <a:endParaRPr lang="en-US" sz="2400" dirty="0"/>
          </a:p>
          <a:p>
            <a:r>
              <a:rPr lang="en-US" sz="2400" dirty="0">
                <a:solidFill>
                  <a:schemeClr val="accent1"/>
                </a:solidFill>
              </a:rPr>
              <a:t>No, because addresses need to be contiguous.</a:t>
            </a:r>
            <a:endParaRPr lang="en-IN" sz="2400" dirty="0">
              <a:solidFill>
                <a:schemeClr val="accent1"/>
              </a:solidFill>
            </a:endParaRPr>
          </a:p>
        </p:txBody>
      </p:sp>
    </p:spTree>
    <p:extLst>
      <p:ext uri="{BB962C8B-B14F-4D97-AF65-F5344CB8AC3E}">
        <p14:creationId xmlns:p14="http://schemas.microsoft.com/office/powerpoint/2010/main" val="2842132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616503" cy="461665"/>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0AC5862E-48C2-80AC-8E36-68390B65A3BD}"/>
              </a:ext>
            </a:extLst>
          </p:cNvPr>
          <p:cNvSpPr/>
          <p:nvPr/>
        </p:nvSpPr>
        <p:spPr>
          <a:xfrm>
            <a:off x="3032600" y="3094243"/>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3EE1562-7784-9BBA-6AE8-78435ED2F96B}"/>
              </a:ext>
            </a:extLst>
          </p:cNvPr>
          <p:cNvSpPr/>
          <p:nvPr/>
        </p:nvSpPr>
        <p:spPr>
          <a:xfrm>
            <a:off x="3030889" y="268156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9CF1BCD5-386F-1F00-7F4D-888A3DDC1987}"/>
              </a:ext>
            </a:extLst>
          </p:cNvPr>
          <p:cNvSpPr/>
          <p:nvPr/>
        </p:nvSpPr>
        <p:spPr>
          <a:xfrm>
            <a:off x="2450509" y="2804854"/>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Arrow: Right 17">
            <a:extLst>
              <a:ext uri="{FF2B5EF4-FFF2-40B4-BE49-F238E27FC236}">
                <a16:creationId xmlns:a16="http://schemas.microsoft.com/office/drawing/2014/main" id="{C5C2B11D-894A-0BFA-429D-10B3C220D62C}"/>
              </a:ext>
            </a:extLst>
          </p:cNvPr>
          <p:cNvSpPr/>
          <p:nvPr/>
        </p:nvSpPr>
        <p:spPr>
          <a:xfrm>
            <a:off x="2500169" y="3131912"/>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025017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616503" cy="830997"/>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and 60</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3EE1562-7784-9BBA-6AE8-78435ED2F96B}"/>
              </a:ext>
            </a:extLst>
          </p:cNvPr>
          <p:cNvSpPr/>
          <p:nvPr/>
        </p:nvSpPr>
        <p:spPr>
          <a:xfrm>
            <a:off x="3030889" y="268156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9CF1BCD5-386F-1F00-7F4D-888A3DDC1987}"/>
              </a:ext>
            </a:extLst>
          </p:cNvPr>
          <p:cNvSpPr/>
          <p:nvPr/>
        </p:nvSpPr>
        <p:spPr>
          <a:xfrm>
            <a:off x="2450509" y="2804854"/>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19875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616503" cy="830997"/>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60, and 12</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3EE1562-7784-9BBA-6AE8-78435ED2F96B}"/>
              </a:ext>
            </a:extLst>
          </p:cNvPr>
          <p:cNvSpPr/>
          <p:nvPr/>
        </p:nvSpPr>
        <p:spPr>
          <a:xfrm>
            <a:off x="3030889" y="230142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9CF1BCD5-386F-1F00-7F4D-888A3DDC1987}"/>
              </a:ext>
            </a:extLst>
          </p:cNvPr>
          <p:cNvSpPr/>
          <p:nvPr/>
        </p:nvSpPr>
        <p:spPr>
          <a:xfrm>
            <a:off x="2450509" y="235279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71743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616503" cy="830997"/>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60, 12, and 15</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268403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616503" cy="1569660"/>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60, 12, and 15</a:t>
            </a:r>
          </a:p>
          <a:p>
            <a:endParaRPr lang="en-IN" sz="2400" dirty="0">
              <a:latin typeface="Consolas" panose="020B0609020204030204" pitchFamily="49" charset="0"/>
            </a:endParaRPr>
          </a:p>
          <a:p>
            <a:r>
              <a:rPr lang="en-IN" sz="2400" dirty="0">
                <a:latin typeface="Consolas" panose="020B0609020204030204" pitchFamily="49" charset="0"/>
              </a:rPr>
              <a:t>after free 12</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3EE1562-7784-9BBA-6AE8-78435ED2F96B}"/>
              </a:ext>
            </a:extLst>
          </p:cNvPr>
          <p:cNvSpPr/>
          <p:nvPr/>
        </p:nvSpPr>
        <p:spPr>
          <a:xfrm>
            <a:off x="3030889" y="230142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9CF1BCD5-386F-1F00-7F4D-888A3DDC1987}"/>
              </a:ext>
            </a:extLst>
          </p:cNvPr>
          <p:cNvSpPr/>
          <p:nvPr/>
        </p:nvSpPr>
        <p:spPr>
          <a:xfrm>
            <a:off x="2450509" y="235279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597728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383281" cy="1938992"/>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60, 12, and 15</a:t>
            </a:r>
          </a:p>
          <a:p>
            <a:endParaRPr lang="en-IN" sz="2400" dirty="0">
              <a:latin typeface="Consolas" panose="020B0609020204030204" pitchFamily="49" charset="0"/>
            </a:endParaRPr>
          </a:p>
          <a:p>
            <a:r>
              <a:rPr lang="en-IN" sz="2400" dirty="0">
                <a:latin typeface="Consolas" panose="020B0609020204030204" pitchFamily="49" charset="0"/>
              </a:rPr>
              <a:t>after free 12 and 24</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3EE1562-7784-9BBA-6AE8-78435ED2F96B}"/>
              </a:ext>
            </a:extLst>
          </p:cNvPr>
          <p:cNvSpPr/>
          <p:nvPr/>
        </p:nvSpPr>
        <p:spPr>
          <a:xfrm>
            <a:off x="3030889" y="230142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9CF1BCD5-386F-1F00-7F4D-888A3DDC1987}"/>
              </a:ext>
            </a:extLst>
          </p:cNvPr>
          <p:cNvSpPr/>
          <p:nvPr/>
        </p:nvSpPr>
        <p:spPr>
          <a:xfrm>
            <a:off x="2450509" y="235279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7D510833-0514-E2AE-E2F9-6B92AD237C19}"/>
              </a:ext>
            </a:extLst>
          </p:cNvPr>
          <p:cNvSpPr/>
          <p:nvPr/>
        </p:nvSpPr>
        <p:spPr>
          <a:xfrm>
            <a:off x="3080549" y="273122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Arrow: Right 24">
            <a:extLst>
              <a:ext uri="{FF2B5EF4-FFF2-40B4-BE49-F238E27FC236}">
                <a16:creationId xmlns:a16="http://schemas.microsoft.com/office/drawing/2014/main" id="{6BB96FDE-3076-A8B4-B4CA-89AC16B3520A}"/>
              </a:ext>
            </a:extLst>
          </p:cNvPr>
          <p:cNvSpPr/>
          <p:nvPr/>
        </p:nvSpPr>
        <p:spPr>
          <a:xfrm>
            <a:off x="2500169" y="278259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403064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383281" cy="1938992"/>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60, 12, and 15</a:t>
            </a:r>
          </a:p>
          <a:p>
            <a:endParaRPr lang="en-IN" sz="2400" dirty="0">
              <a:latin typeface="Consolas" panose="020B0609020204030204" pitchFamily="49" charset="0"/>
            </a:endParaRPr>
          </a:p>
          <a:p>
            <a:r>
              <a:rPr lang="en-IN" sz="2400" dirty="0">
                <a:latin typeface="Consolas" panose="020B0609020204030204" pitchFamily="49" charset="0"/>
              </a:rPr>
              <a:t>after free 12, 24 and 60</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496241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5D869B1D-1E12-6004-C9B9-D67A9BA60E84}"/>
              </a:ext>
            </a:extLst>
          </p:cNvPr>
          <p:cNvSpPr/>
          <p:nvPr/>
        </p:nvSpPr>
        <p:spPr>
          <a:xfrm>
            <a:off x="3018892" y="4611386"/>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92868DF6-900C-79B1-836F-77E7A1AC6977}"/>
              </a:ext>
            </a:extLst>
          </p:cNvPr>
          <p:cNvSpPr/>
          <p:nvPr/>
        </p:nvSpPr>
        <p:spPr>
          <a:xfrm>
            <a:off x="3006908" y="4239808"/>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FFC42A2-FB15-E135-ADEF-78E4882193F0}"/>
              </a:ext>
            </a:extLst>
          </p:cNvPr>
          <p:cNvSpPr/>
          <p:nvPr/>
        </p:nvSpPr>
        <p:spPr>
          <a:xfrm>
            <a:off x="3015472" y="382712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368CCD1E-197A-AB37-6DED-4B8046C4BB4A}"/>
              </a:ext>
            </a:extLst>
          </p:cNvPr>
          <p:cNvSpPr/>
          <p:nvPr/>
        </p:nvSpPr>
        <p:spPr>
          <a:xfrm>
            <a:off x="3034310" y="3455549"/>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03EE1562-7784-9BBA-6AE8-78435ED2F96B}"/>
              </a:ext>
            </a:extLst>
          </p:cNvPr>
          <p:cNvSpPr/>
          <p:nvPr/>
        </p:nvSpPr>
        <p:spPr>
          <a:xfrm>
            <a:off x="3030889" y="230142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Arrow: Right 16">
            <a:extLst>
              <a:ext uri="{FF2B5EF4-FFF2-40B4-BE49-F238E27FC236}">
                <a16:creationId xmlns:a16="http://schemas.microsoft.com/office/drawing/2014/main" id="{9CF1BCD5-386F-1F00-7F4D-888A3DDC1987}"/>
              </a:ext>
            </a:extLst>
          </p:cNvPr>
          <p:cNvSpPr/>
          <p:nvPr/>
        </p:nvSpPr>
        <p:spPr>
          <a:xfrm>
            <a:off x="2450509" y="235279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Arrow: Right 18">
            <a:extLst>
              <a:ext uri="{FF2B5EF4-FFF2-40B4-BE49-F238E27FC236}">
                <a16:creationId xmlns:a16="http://schemas.microsoft.com/office/drawing/2014/main" id="{BB8D236F-B67B-5FC3-D425-5B539714D21B}"/>
              </a:ext>
            </a:extLst>
          </p:cNvPr>
          <p:cNvSpPr/>
          <p:nvPr/>
        </p:nvSpPr>
        <p:spPr>
          <a:xfrm>
            <a:off x="2477911" y="352061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Arrow: Right 19">
            <a:extLst>
              <a:ext uri="{FF2B5EF4-FFF2-40B4-BE49-F238E27FC236}">
                <a16:creationId xmlns:a16="http://schemas.microsoft.com/office/drawing/2014/main" id="{96F7E946-A6A0-9D5F-E75D-A690F8DD6E31}"/>
              </a:ext>
            </a:extLst>
          </p:cNvPr>
          <p:cNvSpPr/>
          <p:nvPr/>
        </p:nvSpPr>
        <p:spPr>
          <a:xfrm>
            <a:off x="2465927" y="3909320"/>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5D77A42A-93D6-C50F-12AB-CE1627FBF04B}"/>
              </a:ext>
            </a:extLst>
          </p:cNvPr>
          <p:cNvSpPr/>
          <p:nvPr/>
        </p:nvSpPr>
        <p:spPr>
          <a:xfrm>
            <a:off x="2453943" y="429802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Arrow: Right 21">
            <a:extLst>
              <a:ext uri="{FF2B5EF4-FFF2-40B4-BE49-F238E27FC236}">
                <a16:creationId xmlns:a16="http://schemas.microsoft.com/office/drawing/2014/main" id="{C746280E-0214-333E-86F7-61200F2AF893}"/>
              </a:ext>
            </a:extLst>
          </p:cNvPr>
          <p:cNvSpPr/>
          <p:nvPr/>
        </p:nvSpPr>
        <p:spPr>
          <a:xfrm>
            <a:off x="2441959" y="4676451"/>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Right 22">
            <a:extLst>
              <a:ext uri="{FF2B5EF4-FFF2-40B4-BE49-F238E27FC236}">
                <a16:creationId xmlns:a16="http://schemas.microsoft.com/office/drawing/2014/main" id="{F47D7F2F-9FBD-BA9B-8B08-B85912B5AA65}"/>
              </a:ext>
            </a:extLst>
          </p:cNvPr>
          <p:cNvSpPr/>
          <p:nvPr/>
        </p:nvSpPr>
        <p:spPr>
          <a:xfrm>
            <a:off x="2419701" y="5024057"/>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Rectangle 23">
            <a:extLst>
              <a:ext uri="{FF2B5EF4-FFF2-40B4-BE49-F238E27FC236}">
                <a16:creationId xmlns:a16="http://schemas.microsoft.com/office/drawing/2014/main" id="{7D510833-0514-E2AE-E2F9-6B92AD237C19}"/>
              </a:ext>
            </a:extLst>
          </p:cNvPr>
          <p:cNvSpPr/>
          <p:nvPr/>
        </p:nvSpPr>
        <p:spPr>
          <a:xfrm>
            <a:off x="3065132" y="2729523"/>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Arrow: Right 24">
            <a:extLst>
              <a:ext uri="{FF2B5EF4-FFF2-40B4-BE49-F238E27FC236}">
                <a16:creationId xmlns:a16="http://schemas.microsoft.com/office/drawing/2014/main" id="{6BB96FDE-3076-A8B4-B4CA-89AC16B3520A}"/>
              </a:ext>
            </a:extLst>
          </p:cNvPr>
          <p:cNvSpPr/>
          <p:nvPr/>
        </p:nvSpPr>
        <p:spPr>
          <a:xfrm>
            <a:off x="2500169" y="278259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Rectangle 25">
            <a:extLst>
              <a:ext uri="{FF2B5EF4-FFF2-40B4-BE49-F238E27FC236}">
                <a16:creationId xmlns:a16="http://schemas.microsoft.com/office/drawing/2014/main" id="{8D504346-E0B0-EA10-52A9-D70F2D447A34}"/>
              </a:ext>
            </a:extLst>
          </p:cNvPr>
          <p:cNvSpPr/>
          <p:nvPr/>
        </p:nvSpPr>
        <p:spPr>
          <a:xfrm>
            <a:off x="3053148" y="3087403"/>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Arrow: Right 26">
            <a:extLst>
              <a:ext uri="{FF2B5EF4-FFF2-40B4-BE49-F238E27FC236}">
                <a16:creationId xmlns:a16="http://schemas.microsoft.com/office/drawing/2014/main" id="{51ED56CA-76F2-6460-EB60-09EB664A6FB4}"/>
              </a:ext>
            </a:extLst>
          </p:cNvPr>
          <p:cNvSpPr/>
          <p:nvPr/>
        </p:nvSpPr>
        <p:spPr>
          <a:xfrm>
            <a:off x="2488185" y="3140475"/>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783161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29B8-9FE1-4877-9C3C-485F686AC2B5}"/>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E31A10E3-3A29-4EFB-90FB-BDA68A8F067A}"/>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2A2AA0DF-E104-4013-AFCD-DB2D90827BA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861FECB2-7FC5-36D6-FF35-0510A8901D9E}"/>
              </a:ext>
            </a:extLst>
          </p:cNvPr>
          <p:cNvSpPr txBox="1"/>
          <p:nvPr/>
        </p:nvSpPr>
        <p:spPr>
          <a:xfrm>
            <a:off x="5106256" y="1551398"/>
            <a:ext cx="3383281" cy="1938992"/>
          </a:xfrm>
          <a:prstGeom prst="rect">
            <a:avLst/>
          </a:prstGeom>
          <a:noFill/>
        </p:spPr>
        <p:txBody>
          <a:bodyPr wrap="square" rtlCol="0">
            <a:spAutoFit/>
          </a:bodyPr>
          <a:lstStyle/>
          <a:p>
            <a:r>
              <a:rPr lang="en-US" sz="2400" dirty="0">
                <a:latin typeface="Consolas" panose="020B0609020204030204" pitchFamily="49" charset="0"/>
              </a:rPr>
              <a:t>after allocate 24</a:t>
            </a:r>
            <a:endParaRPr lang="en-IN" sz="2400" dirty="0">
              <a:latin typeface="Consolas" panose="020B0609020204030204" pitchFamily="49" charset="0"/>
            </a:endParaRPr>
          </a:p>
          <a:p>
            <a:r>
              <a:rPr lang="en-IN" sz="2400" dirty="0">
                <a:latin typeface="Consolas" panose="020B0609020204030204" pitchFamily="49" charset="0"/>
              </a:rPr>
              <a:t>60, 12, and 15</a:t>
            </a:r>
          </a:p>
          <a:p>
            <a:endParaRPr lang="en-IN" sz="2400" dirty="0">
              <a:latin typeface="Consolas" panose="020B0609020204030204" pitchFamily="49" charset="0"/>
            </a:endParaRPr>
          </a:p>
          <a:p>
            <a:r>
              <a:rPr lang="en-IN" sz="2400" dirty="0">
                <a:latin typeface="Consolas" panose="020B0609020204030204" pitchFamily="49" charset="0"/>
              </a:rPr>
              <a:t>after free 12, 24, 60 and 15</a:t>
            </a:r>
            <a:endParaRPr lang="en-US" sz="2400" dirty="0">
              <a:latin typeface="Consolas" panose="020B0609020204030204" pitchFamily="49" charset="0"/>
            </a:endParaRPr>
          </a:p>
        </p:txBody>
      </p:sp>
      <p:sp>
        <p:nvSpPr>
          <p:cNvPr id="8" name="Rectangle 7">
            <a:extLst>
              <a:ext uri="{FF2B5EF4-FFF2-40B4-BE49-F238E27FC236}">
                <a16:creationId xmlns:a16="http://schemas.microsoft.com/office/drawing/2014/main" id="{1B19C16C-4B15-328D-12C9-DD2029C6D7EB}"/>
              </a:ext>
            </a:extLst>
          </p:cNvPr>
          <p:cNvSpPr/>
          <p:nvPr/>
        </p:nvSpPr>
        <p:spPr>
          <a:xfrm>
            <a:off x="3010328" y="528091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A60A0C98-171C-CE90-023F-BA8BE52EED6A}"/>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F47D7F2F-9FBD-BA9B-8B08-B85912B5AA65}"/>
              </a:ext>
            </a:extLst>
          </p:cNvPr>
          <p:cNvSpPr/>
          <p:nvPr/>
        </p:nvSpPr>
        <p:spPr>
          <a:xfrm>
            <a:off x="2441959" y="537337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548921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092B6-1504-8343-49F2-425CFE2BACB5}"/>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5719C408-984D-5F3A-D4E2-3059D3EA55AD}"/>
              </a:ext>
            </a:extLst>
          </p:cNvPr>
          <p:cNvSpPr>
            <a:spLocks noGrp="1"/>
          </p:cNvSpPr>
          <p:nvPr>
            <p:ph idx="1"/>
          </p:nvPr>
        </p:nvSpPr>
        <p:spPr/>
        <p:txBody>
          <a:bodyPr/>
          <a:lstStyle/>
          <a:p>
            <a:r>
              <a:rPr lang="en-IN" dirty="0"/>
              <a:t>Extend the constant propagation algorithm</a:t>
            </a:r>
          </a:p>
          <a:p>
            <a:endParaRPr lang="en-IN" dirty="0"/>
          </a:p>
          <a:p>
            <a:r>
              <a:rPr lang="en-US" dirty="0"/>
              <a:t>Given a basic-block B, write a static analysis to find all basic-blocks that are guaranteed to execute if B gets executed at runtime.</a:t>
            </a:r>
          </a:p>
          <a:p>
            <a:endParaRPr lang="en-US" dirty="0"/>
          </a:p>
          <a:p>
            <a:pPr marL="0" indent="0">
              <a:buNone/>
            </a:pPr>
            <a:endParaRPr lang="en-IN" dirty="0"/>
          </a:p>
        </p:txBody>
      </p:sp>
    </p:spTree>
    <p:extLst>
      <p:ext uri="{BB962C8B-B14F-4D97-AF65-F5344CB8AC3E}">
        <p14:creationId xmlns:p14="http://schemas.microsoft.com/office/powerpoint/2010/main" val="2813759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C6B22-5DD1-1021-E955-AEA2B5E64A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1CA806-017E-13A7-746C-CD0CF936EF96}"/>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7D003B37-DF8B-66E6-955A-6124FB1799CC}"/>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5D60B6A0-4074-A1B6-DC02-CAFE569C7DD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6E37BF08-243B-0E18-3C4A-D1C55F4112E0}"/>
              </a:ext>
            </a:extLst>
          </p:cNvPr>
          <p:cNvSpPr txBox="1"/>
          <p:nvPr/>
        </p:nvSpPr>
        <p:spPr>
          <a:xfrm>
            <a:off x="4540198" y="1551398"/>
            <a:ext cx="3383281" cy="1938992"/>
          </a:xfrm>
          <a:prstGeom prst="rect">
            <a:avLst/>
          </a:prstGeom>
          <a:noFill/>
        </p:spPr>
        <p:txBody>
          <a:bodyPr wrap="square" rtlCol="0">
            <a:spAutoFit/>
          </a:bodyPr>
          <a:lstStyle/>
          <a:p>
            <a:r>
              <a:rPr lang="en-US" sz="2400" dirty="0">
                <a:solidFill>
                  <a:srgbClr val="FF0000"/>
                </a:solidFill>
                <a:latin typeface="Consolas" panose="020B0609020204030204" pitchFamily="49" charset="0"/>
              </a:rPr>
              <a:t>Can we always merge if there is more than one node in a bucket after a free operation?</a:t>
            </a:r>
          </a:p>
        </p:txBody>
      </p:sp>
      <p:sp>
        <p:nvSpPr>
          <p:cNvPr id="8" name="Rectangle 7">
            <a:extLst>
              <a:ext uri="{FF2B5EF4-FFF2-40B4-BE49-F238E27FC236}">
                <a16:creationId xmlns:a16="http://schemas.microsoft.com/office/drawing/2014/main" id="{7E07EAFA-8289-7A27-959C-C245DA108FAD}"/>
              </a:ext>
            </a:extLst>
          </p:cNvPr>
          <p:cNvSpPr/>
          <p:nvPr/>
        </p:nvSpPr>
        <p:spPr>
          <a:xfrm>
            <a:off x="3010328" y="528091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849C4E80-0BF8-81F3-4CEE-F955283FF339}"/>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7225137E-CB72-6922-22C5-6EA99278C1CE}"/>
              </a:ext>
            </a:extLst>
          </p:cNvPr>
          <p:cNvSpPr/>
          <p:nvPr/>
        </p:nvSpPr>
        <p:spPr>
          <a:xfrm>
            <a:off x="2441959" y="537337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347523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D2D8F-E79F-F0B9-4C52-8AB93BDD6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265FF3-4C94-B23C-CB51-C6005700C24F}"/>
              </a:ext>
            </a:extLst>
          </p:cNvPr>
          <p:cNvSpPr>
            <a:spLocks noGrp="1"/>
          </p:cNvSpPr>
          <p:nvPr>
            <p:ph type="title"/>
          </p:nvPr>
        </p:nvSpPr>
        <p:spPr/>
        <p:txBody>
          <a:bodyPr/>
          <a:lstStyle/>
          <a:p>
            <a:r>
              <a:rPr lang="en-US" dirty="0"/>
              <a:t>Buddy allocator</a:t>
            </a:r>
          </a:p>
        </p:txBody>
      </p:sp>
      <p:graphicFrame>
        <p:nvGraphicFramePr>
          <p:cNvPr id="4" name="Content Placeholder 3">
            <a:extLst>
              <a:ext uri="{FF2B5EF4-FFF2-40B4-BE49-F238E27FC236}">
                <a16:creationId xmlns:a16="http://schemas.microsoft.com/office/drawing/2014/main" id="{D26A3C05-30A1-9BD5-C015-F9131151B275}"/>
              </a:ext>
            </a:extLst>
          </p:cNvPr>
          <p:cNvGraphicFramePr>
            <a:graphicFrameLocks noGrp="1"/>
          </p:cNvGraphicFramePr>
          <p:nvPr>
            <p:ph idx="1"/>
          </p:nvPr>
        </p:nvGraphicFramePr>
        <p:xfrm>
          <a:off x="1197429" y="1864858"/>
          <a:ext cx="1273628" cy="3798090"/>
        </p:xfrm>
        <a:graphic>
          <a:graphicData uri="http://schemas.openxmlformats.org/drawingml/2006/table">
            <a:tbl>
              <a:tblPr bandRow="1">
                <a:tableStyleId>{5C22544A-7EE6-4342-B048-85BDC9FD1C3A}</a:tableStyleId>
              </a:tblPr>
              <a:tblGrid>
                <a:gridCol w="1273628">
                  <a:extLst>
                    <a:ext uri="{9D8B030D-6E8A-4147-A177-3AD203B41FA5}">
                      <a16:colId xmlns:a16="http://schemas.microsoft.com/office/drawing/2014/main" val="2013081846"/>
                    </a:ext>
                  </a:extLst>
                </a:gridCol>
              </a:tblGrid>
              <a:tr h="379809">
                <a:tc>
                  <a:txBody>
                    <a:bodyPr/>
                    <a:lstStyle/>
                    <a:p>
                      <a:pPr algn="ctr"/>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8931270"/>
                  </a:ext>
                </a:extLst>
              </a:tr>
              <a:tr h="379809">
                <a:tc>
                  <a:txBody>
                    <a:bodyPr/>
                    <a:lstStyle/>
                    <a:p>
                      <a:pPr algn="ctr"/>
                      <a:r>
                        <a:rPr lang="en-US"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9503"/>
                  </a:ext>
                </a:extLst>
              </a:tr>
              <a:tr h="379809">
                <a:tc>
                  <a:txBody>
                    <a:bodyPr/>
                    <a:lstStyle/>
                    <a:p>
                      <a:pPr algn="ctr"/>
                      <a:r>
                        <a:rPr lang="en-US"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7486563"/>
                  </a:ext>
                </a:extLst>
              </a:tr>
              <a:tr h="379809">
                <a:tc>
                  <a:txBody>
                    <a:bodyPr/>
                    <a:lstStyle/>
                    <a:p>
                      <a:pPr algn="ctr"/>
                      <a:r>
                        <a:rPr lang="en-US" dirty="0"/>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7322627"/>
                  </a:ext>
                </a:extLst>
              </a:tr>
              <a:tr h="379809">
                <a:tc>
                  <a:txBody>
                    <a:bodyPr/>
                    <a:lstStyle/>
                    <a:p>
                      <a:pPr algn="ctr"/>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3746391"/>
                  </a:ext>
                </a:extLst>
              </a:tr>
              <a:tr h="379809">
                <a:tc>
                  <a:txBody>
                    <a:bodyPr/>
                    <a:lstStyle/>
                    <a:p>
                      <a:pPr algn="ctr"/>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68506"/>
                  </a:ext>
                </a:extLst>
              </a:tr>
              <a:tr h="379809">
                <a:tc>
                  <a:txBody>
                    <a:bodyPr/>
                    <a:lstStyle/>
                    <a:p>
                      <a:pPr algn="ctr"/>
                      <a:r>
                        <a:rPr lang="en-US" dirty="0"/>
                        <a:t>512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8684911"/>
                  </a:ext>
                </a:extLst>
              </a:tr>
              <a:tr h="379809">
                <a:tc>
                  <a:txBody>
                    <a:bodyPr/>
                    <a:lstStyle/>
                    <a:p>
                      <a:pPr algn="ctr"/>
                      <a:r>
                        <a:rPr lang="en-US" dirty="0"/>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847349"/>
                  </a:ext>
                </a:extLst>
              </a:tr>
              <a:tr h="379809">
                <a:tc>
                  <a:txBody>
                    <a:bodyPr/>
                    <a:lstStyle/>
                    <a:p>
                      <a:pPr algn="ctr"/>
                      <a:r>
                        <a:rPr lang="en-US" dirty="0"/>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3468225"/>
                  </a:ext>
                </a:extLst>
              </a:tr>
              <a:tr h="379809">
                <a:tc>
                  <a:txBody>
                    <a:bodyPr/>
                    <a:lstStyle/>
                    <a:p>
                      <a:pPr algn="ctr"/>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116270"/>
                  </a:ext>
                </a:extLst>
              </a:tr>
            </a:tbl>
          </a:graphicData>
        </a:graphic>
      </p:graphicFrame>
      <p:sp>
        <p:nvSpPr>
          <p:cNvPr id="3" name="TextBox 2">
            <a:extLst>
              <a:ext uri="{FF2B5EF4-FFF2-40B4-BE49-F238E27FC236}">
                <a16:creationId xmlns:a16="http://schemas.microsoft.com/office/drawing/2014/main" id="{4543C1E9-1F6C-59CE-82DB-4952C52F8F84}"/>
              </a:ext>
            </a:extLst>
          </p:cNvPr>
          <p:cNvSpPr txBox="1"/>
          <p:nvPr/>
        </p:nvSpPr>
        <p:spPr>
          <a:xfrm>
            <a:off x="8382000" y="1259840"/>
            <a:ext cx="3383280" cy="4524315"/>
          </a:xfrm>
          <a:prstGeom prst="rect">
            <a:avLst/>
          </a:prstGeom>
          <a:noFill/>
        </p:spPr>
        <p:txBody>
          <a:bodyPr wrap="square" rtlCol="0">
            <a:spAutoFit/>
          </a:bodyPr>
          <a:lstStyle/>
          <a:p>
            <a:r>
              <a:rPr lang="en-US" dirty="0"/>
              <a:t>OS provides APIs to allocate memory, e.g., </a:t>
            </a:r>
            <a:r>
              <a:rPr lang="en-US" dirty="0" err="1"/>
              <a:t>mmap</a:t>
            </a:r>
            <a:r>
              <a:rPr lang="en-US" dirty="0"/>
              <a:t>. However, these APIs are very slow because they need to make a transition into the OS.</a:t>
            </a:r>
          </a:p>
          <a:p>
            <a:endParaRPr lang="en-US" dirty="0"/>
          </a:p>
          <a:p>
            <a:r>
              <a:rPr lang="en-US" dirty="0"/>
              <a:t>malloc uses these APIs infrequently and recycle memory in the application address space without transitioning to OS for each allocation.</a:t>
            </a:r>
          </a:p>
          <a:p>
            <a:endParaRPr lang="en-US" dirty="0"/>
          </a:p>
          <a:p>
            <a:endParaRPr lang="en-US" dirty="0"/>
          </a:p>
          <a:p>
            <a:endParaRPr lang="en-US" dirty="0"/>
          </a:p>
          <a:p>
            <a:r>
              <a:rPr lang="en-US" dirty="0"/>
              <a:t>allocate: 24, 60, 12, 15</a:t>
            </a:r>
          </a:p>
          <a:p>
            <a:r>
              <a:rPr lang="en-US" dirty="0"/>
              <a:t>free: 12, 24, 60, 15</a:t>
            </a:r>
            <a:endParaRPr lang="en-IN" dirty="0"/>
          </a:p>
        </p:txBody>
      </p:sp>
      <p:sp>
        <p:nvSpPr>
          <p:cNvPr id="7" name="TextBox 6">
            <a:extLst>
              <a:ext uri="{FF2B5EF4-FFF2-40B4-BE49-F238E27FC236}">
                <a16:creationId xmlns:a16="http://schemas.microsoft.com/office/drawing/2014/main" id="{49155F0D-9D9D-3CE2-FAE6-33E87A66A339}"/>
              </a:ext>
            </a:extLst>
          </p:cNvPr>
          <p:cNvSpPr txBox="1"/>
          <p:nvPr/>
        </p:nvSpPr>
        <p:spPr>
          <a:xfrm>
            <a:off x="4540198" y="1551398"/>
            <a:ext cx="3383281" cy="4524315"/>
          </a:xfrm>
          <a:prstGeom prst="rect">
            <a:avLst/>
          </a:prstGeom>
          <a:noFill/>
        </p:spPr>
        <p:txBody>
          <a:bodyPr wrap="square" rtlCol="0">
            <a:spAutoFit/>
          </a:bodyPr>
          <a:lstStyle/>
          <a:p>
            <a:r>
              <a:rPr lang="en-US" sz="2400" dirty="0">
                <a:solidFill>
                  <a:srgbClr val="FF0000"/>
                </a:solidFill>
                <a:latin typeface="Consolas" panose="020B0609020204030204" pitchFamily="49" charset="0"/>
              </a:rPr>
              <a:t>Can we always merge if there is more than one node in a bucket after a free operation?</a:t>
            </a:r>
          </a:p>
          <a:p>
            <a:endParaRPr lang="en-US" sz="2400" dirty="0">
              <a:latin typeface="Consolas" panose="020B0609020204030204" pitchFamily="49" charset="0"/>
            </a:endParaRPr>
          </a:p>
          <a:p>
            <a:r>
              <a:rPr lang="en-US" sz="2400" dirty="0">
                <a:solidFill>
                  <a:schemeClr val="accent1"/>
                </a:solidFill>
                <a:latin typeface="Consolas" panose="020B0609020204030204" pitchFamily="49" charset="0"/>
              </a:rPr>
              <a:t>Only if they are contiguous. More precisely, if we can create the same node split during the allocation.</a:t>
            </a:r>
          </a:p>
        </p:txBody>
      </p:sp>
      <p:sp>
        <p:nvSpPr>
          <p:cNvPr id="8" name="Rectangle 7">
            <a:extLst>
              <a:ext uri="{FF2B5EF4-FFF2-40B4-BE49-F238E27FC236}">
                <a16:creationId xmlns:a16="http://schemas.microsoft.com/office/drawing/2014/main" id="{1363E01C-7FF2-D867-E165-47BC64DA0EB8}"/>
              </a:ext>
            </a:extLst>
          </p:cNvPr>
          <p:cNvSpPr/>
          <p:nvPr/>
        </p:nvSpPr>
        <p:spPr>
          <a:xfrm>
            <a:off x="3010328" y="5280914"/>
            <a:ext cx="554805" cy="2876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6" name="Straight Arrow Connector 15">
            <a:extLst>
              <a:ext uri="{FF2B5EF4-FFF2-40B4-BE49-F238E27FC236}">
                <a16:creationId xmlns:a16="http://schemas.microsoft.com/office/drawing/2014/main" id="{F034792E-C707-BE31-C7A3-8D2719516A21}"/>
              </a:ext>
            </a:extLst>
          </p:cNvPr>
          <p:cNvCxnSpPr/>
          <p:nvPr/>
        </p:nvCxnSpPr>
        <p:spPr>
          <a:xfrm flipH="1" flipV="1">
            <a:off x="-739739" y="4705564"/>
            <a:ext cx="21894" cy="496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Arrow: Right 22">
            <a:extLst>
              <a:ext uri="{FF2B5EF4-FFF2-40B4-BE49-F238E27FC236}">
                <a16:creationId xmlns:a16="http://schemas.microsoft.com/office/drawing/2014/main" id="{CE55B5D7-C36A-EC20-E6D7-3C5464B15F51}"/>
              </a:ext>
            </a:extLst>
          </p:cNvPr>
          <p:cNvSpPr/>
          <p:nvPr/>
        </p:nvSpPr>
        <p:spPr>
          <a:xfrm>
            <a:off x="2441959" y="5373373"/>
            <a:ext cx="544415" cy="1438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444475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37C9-0655-42E2-84BD-003602F9878A}"/>
              </a:ext>
            </a:extLst>
          </p:cNvPr>
          <p:cNvSpPr>
            <a:spLocks noGrp="1"/>
          </p:cNvSpPr>
          <p:nvPr>
            <p:ph type="title"/>
          </p:nvPr>
        </p:nvSpPr>
        <p:spPr/>
        <p:txBody>
          <a:bodyPr/>
          <a:lstStyle/>
          <a:p>
            <a:r>
              <a:rPr lang="en-US" dirty="0"/>
              <a:t>Buddy allocator</a:t>
            </a:r>
          </a:p>
        </p:txBody>
      </p:sp>
      <p:sp>
        <p:nvSpPr>
          <p:cNvPr id="3" name="Content Placeholder 2">
            <a:extLst>
              <a:ext uri="{FF2B5EF4-FFF2-40B4-BE49-F238E27FC236}">
                <a16:creationId xmlns:a16="http://schemas.microsoft.com/office/drawing/2014/main" id="{0C3B9002-803C-44E5-9303-F2EE3E5B5488}"/>
              </a:ext>
            </a:extLst>
          </p:cNvPr>
          <p:cNvSpPr>
            <a:spLocks noGrp="1"/>
          </p:cNvSpPr>
          <p:nvPr>
            <p:ph idx="1"/>
          </p:nvPr>
        </p:nvSpPr>
        <p:spPr/>
        <p:txBody>
          <a:bodyPr>
            <a:normAutofit/>
          </a:bodyPr>
          <a:lstStyle/>
          <a:p>
            <a:r>
              <a:rPr lang="en-US" dirty="0"/>
              <a:t>maintains buckets of different size</a:t>
            </a:r>
          </a:p>
          <a:p>
            <a:endParaRPr lang="en-US" dirty="0"/>
          </a:p>
          <a:p>
            <a:r>
              <a:rPr lang="en-US" dirty="0"/>
              <a:t>allocation size is aligned to nearest bucket size</a:t>
            </a:r>
          </a:p>
          <a:p>
            <a:endParaRPr lang="en-US" dirty="0"/>
          </a:p>
          <a:p>
            <a:r>
              <a:rPr lang="en-US" dirty="0"/>
              <a:t>a bucket contains the list of free objects of bucket size</a:t>
            </a:r>
          </a:p>
          <a:p>
            <a:pPr lvl="1"/>
            <a:endParaRPr lang="en-US" dirty="0"/>
          </a:p>
          <a:p>
            <a:r>
              <a:rPr lang="en-US" dirty="0"/>
              <a:t>allocations are served from the free list</a:t>
            </a:r>
          </a:p>
          <a:p>
            <a:pPr lvl="1"/>
            <a:r>
              <a:rPr lang="en-US" dirty="0"/>
              <a:t>if free list is empty then objects are added to the free list from a bucket of large size  </a:t>
            </a:r>
          </a:p>
        </p:txBody>
      </p:sp>
    </p:spTree>
    <p:extLst>
      <p:ext uri="{BB962C8B-B14F-4D97-AF65-F5344CB8AC3E}">
        <p14:creationId xmlns:p14="http://schemas.microsoft.com/office/powerpoint/2010/main" val="2246067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37C9-0655-42E2-84BD-003602F9878A}"/>
              </a:ext>
            </a:extLst>
          </p:cNvPr>
          <p:cNvSpPr>
            <a:spLocks noGrp="1"/>
          </p:cNvSpPr>
          <p:nvPr>
            <p:ph type="title"/>
          </p:nvPr>
        </p:nvSpPr>
        <p:spPr/>
        <p:txBody>
          <a:bodyPr/>
          <a:lstStyle/>
          <a:p>
            <a:r>
              <a:rPr lang="en-US" dirty="0"/>
              <a:t>Buddy allocator</a:t>
            </a:r>
          </a:p>
        </p:txBody>
      </p:sp>
      <p:sp>
        <p:nvSpPr>
          <p:cNvPr id="3" name="Content Placeholder 2">
            <a:extLst>
              <a:ext uri="{FF2B5EF4-FFF2-40B4-BE49-F238E27FC236}">
                <a16:creationId xmlns:a16="http://schemas.microsoft.com/office/drawing/2014/main" id="{0C3B9002-803C-44E5-9303-F2EE3E5B5488}"/>
              </a:ext>
            </a:extLst>
          </p:cNvPr>
          <p:cNvSpPr>
            <a:spLocks noGrp="1"/>
          </p:cNvSpPr>
          <p:nvPr>
            <p:ph idx="1"/>
          </p:nvPr>
        </p:nvSpPr>
        <p:spPr/>
        <p:txBody>
          <a:bodyPr>
            <a:normAutofit/>
          </a:bodyPr>
          <a:lstStyle/>
          <a:p>
            <a:r>
              <a:rPr lang="en-US" dirty="0"/>
              <a:t>Objects are added to free list of the corresponding bucket after free</a:t>
            </a:r>
          </a:p>
          <a:p>
            <a:endParaRPr lang="en-US" dirty="0"/>
          </a:p>
          <a:p>
            <a:r>
              <a:rPr lang="en-US" dirty="0"/>
              <a:t>Consecutive freed objects are merged and moved to bucket of large size  </a:t>
            </a:r>
          </a:p>
        </p:txBody>
      </p:sp>
    </p:spTree>
    <p:extLst>
      <p:ext uri="{BB962C8B-B14F-4D97-AF65-F5344CB8AC3E}">
        <p14:creationId xmlns:p14="http://schemas.microsoft.com/office/powerpoint/2010/main" val="1494405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1B8C-4C4D-44CD-9710-67D46D7B9358}"/>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F336F45F-E2E7-4F1D-B07E-707610407968}"/>
              </a:ext>
            </a:extLst>
          </p:cNvPr>
          <p:cNvSpPr>
            <a:spLocks noGrp="1"/>
          </p:cNvSpPr>
          <p:nvPr>
            <p:ph idx="1"/>
          </p:nvPr>
        </p:nvSpPr>
        <p:spPr/>
        <p:txBody>
          <a:bodyPr/>
          <a:lstStyle/>
          <a:p>
            <a:pPr marL="0" indent="0">
              <a:buNone/>
            </a:pPr>
            <a:r>
              <a:rPr lang="en-US" dirty="0"/>
              <a:t>char *</a:t>
            </a:r>
            <a:r>
              <a:rPr lang="en-US" dirty="0" err="1"/>
              <a:t>allocation_ptr</a:t>
            </a:r>
            <a:r>
              <a:rPr lang="en-US" dirty="0"/>
              <a:t> = 0x40000000;</a:t>
            </a:r>
          </a:p>
          <a:p>
            <a:pPr marL="0" indent="0">
              <a:buNone/>
            </a:pPr>
            <a:endParaRPr lang="en-US" dirty="0"/>
          </a:p>
          <a:p>
            <a:pPr marL="0" indent="0">
              <a:buNone/>
            </a:pPr>
            <a:r>
              <a:rPr lang="en-US" dirty="0"/>
              <a:t>char *malloc(int size) {</a:t>
            </a:r>
          </a:p>
          <a:p>
            <a:pPr marL="0" indent="0">
              <a:buNone/>
            </a:pPr>
            <a:r>
              <a:rPr lang="en-US" dirty="0"/>
              <a:t>   char *ret = </a:t>
            </a:r>
            <a:r>
              <a:rPr lang="en-US" dirty="0" err="1"/>
              <a:t>allocation_ptr</a:t>
            </a:r>
            <a:r>
              <a:rPr lang="en-US" dirty="0"/>
              <a:t>;</a:t>
            </a:r>
          </a:p>
          <a:p>
            <a:pPr marL="0" indent="0">
              <a:buNone/>
            </a:pPr>
            <a:r>
              <a:rPr lang="en-US" dirty="0"/>
              <a:t>   </a:t>
            </a:r>
            <a:r>
              <a:rPr lang="en-US" dirty="0" err="1"/>
              <a:t>allocation_ptr</a:t>
            </a:r>
            <a:r>
              <a:rPr lang="en-US" dirty="0"/>
              <a:t> += size;</a:t>
            </a:r>
          </a:p>
          <a:p>
            <a:pPr marL="0" indent="0">
              <a:buNone/>
            </a:pPr>
            <a:r>
              <a:rPr lang="en-US" dirty="0"/>
              <a:t>   return ret;</a:t>
            </a:r>
          </a:p>
          <a:p>
            <a:pPr marL="0" indent="0">
              <a:buNone/>
            </a:pPr>
            <a:r>
              <a:rPr lang="en-US" dirty="0"/>
              <a:t>}</a:t>
            </a:r>
          </a:p>
        </p:txBody>
      </p:sp>
      <p:sp>
        <p:nvSpPr>
          <p:cNvPr id="4" name="Rectangle 3">
            <a:extLst>
              <a:ext uri="{FF2B5EF4-FFF2-40B4-BE49-F238E27FC236}">
                <a16:creationId xmlns:a16="http://schemas.microsoft.com/office/drawing/2014/main" id="{B9C12E2B-AE60-44E8-88B1-1948474BC364}"/>
              </a:ext>
            </a:extLst>
          </p:cNvPr>
          <p:cNvSpPr/>
          <p:nvPr/>
        </p:nvSpPr>
        <p:spPr>
          <a:xfrm>
            <a:off x="5008880" y="4805680"/>
            <a:ext cx="699008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Arrow Connector 5">
            <a:extLst>
              <a:ext uri="{FF2B5EF4-FFF2-40B4-BE49-F238E27FC236}">
                <a16:creationId xmlns:a16="http://schemas.microsoft.com/office/drawing/2014/main" id="{2D3ED81C-D83C-4A39-A4DA-7822BCF15340}"/>
              </a:ext>
            </a:extLst>
          </p:cNvPr>
          <p:cNvCxnSpPr/>
          <p:nvPr/>
        </p:nvCxnSpPr>
        <p:spPr>
          <a:xfrm flipV="1">
            <a:off x="5019040" y="5313680"/>
            <a:ext cx="0" cy="650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769D60D-5603-4356-8501-29BD07C0B62B}"/>
              </a:ext>
            </a:extLst>
          </p:cNvPr>
          <p:cNvSpPr txBox="1"/>
          <p:nvPr/>
        </p:nvSpPr>
        <p:spPr>
          <a:xfrm>
            <a:off x="4094480" y="5864860"/>
            <a:ext cx="1910071" cy="369332"/>
          </a:xfrm>
          <a:prstGeom prst="rect">
            <a:avLst/>
          </a:prstGeom>
          <a:noFill/>
        </p:spPr>
        <p:txBody>
          <a:bodyPr wrap="square" rtlCol="0">
            <a:spAutoFit/>
          </a:bodyPr>
          <a:lstStyle/>
          <a:p>
            <a:r>
              <a:rPr lang="en-US" dirty="0" err="1"/>
              <a:t>allocation_ptr</a:t>
            </a:r>
            <a:endParaRPr lang="en-IN" dirty="0"/>
          </a:p>
        </p:txBody>
      </p:sp>
    </p:spTree>
    <p:extLst>
      <p:ext uri="{BB962C8B-B14F-4D97-AF65-F5344CB8AC3E}">
        <p14:creationId xmlns:p14="http://schemas.microsoft.com/office/powerpoint/2010/main" val="3634792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71CD8-03CA-4387-A854-5D847744ED17}"/>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ACA5F17E-B5D2-4274-BECA-0404CBA44863}"/>
              </a:ext>
            </a:extLst>
          </p:cNvPr>
          <p:cNvSpPr>
            <a:spLocks noGrp="1"/>
          </p:cNvSpPr>
          <p:nvPr>
            <p:ph idx="1"/>
          </p:nvPr>
        </p:nvSpPr>
        <p:spPr/>
        <p:txBody>
          <a:bodyPr/>
          <a:lstStyle/>
          <a:p>
            <a:r>
              <a:rPr lang="en-US" dirty="0"/>
              <a:t>Fragmentation</a:t>
            </a:r>
          </a:p>
        </p:txBody>
      </p:sp>
      <p:sp>
        <p:nvSpPr>
          <p:cNvPr id="4" name="Rectangle 3">
            <a:extLst>
              <a:ext uri="{FF2B5EF4-FFF2-40B4-BE49-F238E27FC236}">
                <a16:creationId xmlns:a16="http://schemas.microsoft.com/office/drawing/2014/main" id="{E46F28AB-3EAC-4636-97C3-BF21BE25B660}"/>
              </a:ext>
            </a:extLst>
          </p:cNvPr>
          <p:cNvSpPr/>
          <p:nvPr/>
        </p:nvSpPr>
        <p:spPr>
          <a:xfrm>
            <a:off x="2641600" y="3068320"/>
            <a:ext cx="699008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 name="Straight Arrow Connector 4">
            <a:extLst>
              <a:ext uri="{FF2B5EF4-FFF2-40B4-BE49-F238E27FC236}">
                <a16:creationId xmlns:a16="http://schemas.microsoft.com/office/drawing/2014/main" id="{CC5528DF-4378-473E-884B-2649D54AD222}"/>
              </a:ext>
            </a:extLst>
          </p:cNvPr>
          <p:cNvCxnSpPr/>
          <p:nvPr/>
        </p:nvCxnSpPr>
        <p:spPr>
          <a:xfrm flipV="1">
            <a:off x="5693030" y="3556000"/>
            <a:ext cx="0" cy="650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0B5D5D1-C977-4D94-B704-06884BF6A6B0}"/>
              </a:ext>
            </a:extLst>
          </p:cNvPr>
          <p:cNvSpPr txBox="1"/>
          <p:nvPr/>
        </p:nvSpPr>
        <p:spPr>
          <a:xfrm>
            <a:off x="5117680" y="4127500"/>
            <a:ext cx="1910071" cy="369332"/>
          </a:xfrm>
          <a:prstGeom prst="rect">
            <a:avLst/>
          </a:prstGeom>
          <a:noFill/>
        </p:spPr>
        <p:txBody>
          <a:bodyPr wrap="square" rtlCol="0">
            <a:spAutoFit/>
          </a:bodyPr>
          <a:lstStyle/>
          <a:p>
            <a:r>
              <a:rPr lang="en-US" dirty="0" err="1"/>
              <a:t>allocation_ptr</a:t>
            </a:r>
            <a:endParaRPr lang="en-IN" dirty="0"/>
          </a:p>
        </p:txBody>
      </p:sp>
      <p:sp>
        <p:nvSpPr>
          <p:cNvPr id="7" name="Rectangle 6">
            <a:extLst>
              <a:ext uri="{FF2B5EF4-FFF2-40B4-BE49-F238E27FC236}">
                <a16:creationId xmlns:a16="http://schemas.microsoft.com/office/drawing/2014/main" id="{08BB8678-47F5-19CC-1750-1E9039FA288D}"/>
              </a:ext>
            </a:extLst>
          </p:cNvPr>
          <p:cNvSpPr/>
          <p:nvPr/>
        </p:nvSpPr>
        <p:spPr>
          <a:xfrm>
            <a:off x="2641600" y="3068320"/>
            <a:ext cx="492017" cy="487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E1B321C9-899B-BACA-3762-927124806C36}"/>
              </a:ext>
            </a:extLst>
          </p:cNvPr>
          <p:cNvSpPr/>
          <p:nvPr/>
        </p:nvSpPr>
        <p:spPr>
          <a:xfrm>
            <a:off x="3143320" y="3064900"/>
            <a:ext cx="492017" cy="487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19BAF398-F994-8EB0-9532-4643C91BE78E}"/>
              </a:ext>
            </a:extLst>
          </p:cNvPr>
          <p:cNvSpPr/>
          <p:nvPr/>
        </p:nvSpPr>
        <p:spPr>
          <a:xfrm>
            <a:off x="3645040" y="3068320"/>
            <a:ext cx="492017" cy="487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919389E5-40BE-F0BE-925B-C32C5863CA2F}"/>
              </a:ext>
            </a:extLst>
          </p:cNvPr>
          <p:cNvSpPr/>
          <p:nvPr/>
        </p:nvSpPr>
        <p:spPr>
          <a:xfrm>
            <a:off x="4157037" y="3068320"/>
            <a:ext cx="492017" cy="487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A98B0F81-D95D-DB44-5605-BD8E447B3958}"/>
              </a:ext>
            </a:extLst>
          </p:cNvPr>
          <p:cNvSpPr/>
          <p:nvPr/>
        </p:nvSpPr>
        <p:spPr>
          <a:xfrm>
            <a:off x="4679301" y="3075174"/>
            <a:ext cx="492017" cy="487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BCFBCDF9-4B05-897F-2128-3BA80C042084}"/>
              </a:ext>
            </a:extLst>
          </p:cNvPr>
          <p:cNvSpPr/>
          <p:nvPr/>
        </p:nvSpPr>
        <p:spPr>
          <a:xfrm>
            <a:off x="5191298" y="3073463"/>
            <a:ext cx="492017" cy="487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72817A67-77F1-E2C6-278E-4B34BFB1A245}"/>
              </a:ext>
            </a:extLst>
          </p:cNvPr>
          <p:cNvSpPr txBox="1"/>
          <p:nvPr/>
        </p:nvSpPr>
        <p:spPr>
          <a:xfrm>
            <a:off x="631370" y="5050970"/>
            <a:ext cx="11103430" cy="830997"/>
          </a:xfrm>
          <a:prstGeom prst="rect">
            <a:avLst/>
          </a:prstGeom>
          <a:noFill/>
        </p:spPr>
        <p:txBody>
          <a:bodyPr wrap="square" rtlCol="0">
            <a:spAutoFit/>
          </a:bodyPr>
          <a:lstStyle/>
          <a:p>
            <a:r>
              <a:rPr lang="en-IN" sz="2400" dirty="0">
                <a:solidFill>
                  <a:srgbClr val="FF0000"/>
                </a:solidFill>
              </a:rPr>
              <a:t>Why is fragmentation a problem? The 64-bit virtual address space is quite large.</a:t>
            </a:r>
          </a:p>
          <a:p>
            <a:endParaRPr lang="en-IN" sz="2400" dirty="0"/>
          </a:p>
        </p:txBody>
      </p:sp>
    </p:spTree>
    <p:extLst>
      <p:ext uri="{BB962C8B-B14F-4D97-AF65-F5344CB8AC3E}">
        <p14:creationId xmlns:p14="http://schemas.microsoft.com/office/powerpoint/2010/main" val="33101147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E8B52B-EF6F-7762-9EA4-0A7F7781BD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CE6322-85EC-C796-C8E6-D231A8F01937}"/>
              </a:ext>
            </a:extLst>
          </p:cNvPr>
          <p:cNvSpPr>
            <a:spLocks noGrp="1"/>
          </p:cNvSpPr>
          <p:nvPr>
            <p:ph type="title"/>
          </p:nvPr>
        </p:nvSpPr>
        <p:spPr/>
        <p:txBody>
          <a:bodyPr/>
          <a:lstStyle/>
          <a:p>
            <a:r>
              <a:rPr lang="en-US" dirty="0"/>
              <a:t>Bump allocator</a:t>
            </a:r>
          </a:p>
        </p:txBody>
      </p:sp>
      <p:sp>
        <p:nvSpPr>
          <p:cNvPr id="3" name="Content Placeholder 2">
            <a:extLst>
              <a:ext uri="{FF2B5EF4-FFF2-40B4-BE49-F238E27FC236}">
                <a16:creationId xmlns:a16="http://schemas.microsoft.com/office/drawing/2014/main" id="{8FB0F0E1-3FBE-3694-A14D-0E77CF4639E3}"/>
              </a:ext>
            </a:extLst>
          </p:cNvPr>
          <p:cNvSpPr>
            <a:spLocks noGrp="1"/>
          </p:cNvSpPr>
          <p:nvPr>
            <p:ph idx="1"/>
          </p:nvPr>
        </p:nvSpPr>
        <p:spPr/>
        <p:txBody>
          <a:bodyPr/>
          <a:lstStyle/>
          <a:p>
            <a:r>
              <a:rPr lang="en-US" dirty="0"/>
              <a:t>Fragmentation</a:t>
            </a:r>
          </a:p>
        </p:txBody>
      </p:sp>
      <p:sp>
        <p:nvSpPr>
          <p:cNvPr id="4" name="Rectangle 3">
            <a:extLst>
              <a:ext uri="{FF2B5EF4-FFF2-40B4-BE49-F238E27FC236}">
                <a16:creationId xmlns:a16="http://schemas.microsoft.com/office/drawing/2014/main" id="{AE087D3A-524B-4366-786B-45221810725F}"/>
              </a:ext>
            </a:extLst>
          </p:cNvPr>
          <p:cNvSpPr/>
          <p:nvPr/>
        </p:nvSpPr>
        <p:spPr>
          <a:xfrm>
            <a:off x="2641600" y="3068320"/>
            <a:ext cx="6990080" cy="487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 name="Straight Arrow Connector 4">
            <a:extLst>
              <a:ext uri="{FF2B5EF4-FFF2-40B4-BE49-F238E27FC236}">
                <a16:creationId xmlns:a16="http://schemas.microsoft.com/office/drawing/2014/main" id="{A9B4FBA8-D713-7C32-CD8B-DCD3D5B774C3}"/>
              </a:ext>
            </a:extLst>
          </p:cNvPr>
          <p:cNvCxnSpPr/>
          <p:nvPr/>
        </p:nvCxnSpPr>
        <p:spPr>
          <a:xfrm flipV="1">
            <a:off x="5693030" y="3556000"/>
            <a:ext cx="0" cy="650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74D30DC-5F6B-00ED-B43F-92A9F2E2A934}"/>
              </a:ext>
            </a:extLst>
          </p:cNvPr>
          <p:cNvSpPr txBox="1"/>
          <p:nvPr/>
        </p:nvSpPr>
        <p:spPr>
          <a:xfrm>
            <a:off x="5117680" y="4127500"/>
            <a:ext cx="1910071" cy="369332"/>
          </a:xfrm>
          <a:prstGeom prst="rect">
            <a:avLst/>
          </a:prstGeom>
          <a:noFill/>
        </p:spPr>
        <p:txBody>
          <a:bodyPr wrap="square" rtlCol="0">
            <a:spAutoFit/>
          </a:bodyPr>
          <a:lstStyle/>
          <a:p>
            <a:r>
              <a:rPr lang="en-US" dirty="0" err="1"/>
              <a:t>allocation_ptr</a:t>
            </a:r>
            <a:endParaRPr lang="en-IN" dirty="0"/>
          </a:p>
        </p:txBody>
      </p:sp>
      <p:sp>
        <p:nvSpPr>
          <p:cNvPr id="7" name="Rectangle 6">
            <a:extLst>
              <a:ext uri="{FF2B5EF4-FFF2-40B4-BE49-F238E27FC236}">
                <a16:creationId xmlns:a16="http://schemas.microsoft.com/office/drawing/2014/main" id="{E1E1E527-1354-03BE-4817-84D1159C4A26}"/>
              </a:ext>
            </a:extLst>
          </p:cNvPr>
          <p:cNvSpPr/>
          <p:nvPr/>
        </p:nvSpPr>
        <p:spPr>
          <a:xfrm>
            <a:off x="2641600" y="3068320"/>
            <a:ext cx="492017" cy="487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0DD2186A-0648-B71E-F9CA-11836E479C2C}"/>
              </a:ext>
            </a:extLst>
          </p:cNvPr>
          <p:cNvSpPr/>
          <p:nvPr/>
        </p:nvSpPr>
        <p:spPr>
          <a:xfrm>
            <a:off x="3143320" y="3064900"/>
            <a:ext cx="492017" cy="487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B8DCC2CF-E2E3-7574-76B0-5325F0A9158C}"/>
              </a:ext>
            </a:extLst>
          </p:cNvPr>
          <p:cNvSpPr/>
          <p:nvPr/>
        </p:nvSpPr>
        <p:spPr>
          <a:xfrm>
            <a:off x="3645040" y="3068320"/>
            <a:ext cx="492017" cy="487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a:extLst>
              <a:ext uri="{FF2B5EF4-FFF2-40B4-BE49-F238E27FC236}">
                <a16:creationId xmlns:a16="http://schemas.microsoft.com/office/drawing/2014/main" id="{97865E58-931A-3F3D-1E6F-8142BF3CDD10}"/>
              </a:ext>
            </a:extLst>
          </p:cNvPr>
          <p:cNvSpPr/>
          <p:nvPr/>
        </p:nvSpPr>
        <p:spPr>
          <a:xfrm>
            <a:off x="4157037" y="3068320"/>
            <a:ext cx="492017" cy="487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A70F0D1A-8C04-DCE3-B73C-125BDC8DCBBA}"/>
              </a:ext>
            </a:extLst>
          </p:cNvPr>
          <p:cNvSpPr/>
          <p:nvPr/>
        </p:nvSpPr>
        <p:spPr>
          <a:xfrm>
            <a:off x="4679301" y="3075174"/>
            <a:ext cx="492017" cy="487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a:extLst>
              <a:ext uri="{FF2B5EF4-FFF2-40B4-BE49-F238E27FC236}">
                <a16:creationId xmlns:a16="http://schemas.microsoft.com/office/drawing/2014/main" id="{B1AD86E4-8068-7F44-1C19-B4A6F499516F}"/>
              </a:ext>
            </a:extLst>
          </p:cNvPr>
          <p:cNvSpPr/>
          <p:nvPr/>
        </p:nvSpPr>
        <p:spPr>
          <a:xfrm>
            <a:off x="5191298" y="3073463"/>
            <a:ext cx="492017" cy="48768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A024EF82-C848-88A7-65DB-30CD3243E9F4}"/>
              </a:ext>
            </a:extLst>
          </p:cNvPr>
          <p:cNvSpPr txBox="1"/>
          <p:nvPr/>
        </p:nvSpPr>
        <p:spPr>
          <a:xfrm>
            <a:off x="631370" y="5050970"/>
            <a:ext cx="11103430" cy="1200329"/>
          </a:xfrm>
          <a:prstGeom prst="rect">
            <a:avLst/>
          </a:prstGeom>
          <a:noFill/>
        </p:spPr>
        <p:txBody>
          <a:bodyPr wrap="square" rtlCol="0">
            <a:spAutoFit/>
          </a:bodyPr>
          <a:lstStyle/>
          <a:p>
            <a:r>
              <a:rPr lang="en-IN" sz="2400" dirty="0">
                <a:solidFill>
                  <a:srgbClr val="FF0000"/>
                </a:solidFill>
              </a:rPr>
              <a:t>Why is fragmentation a problem? The 64-bit virtual address space is quite large.</a:t>
            </a:r>
          </a:p>
          <a:p>
            <a:endParaRPr lang="en-IN" sz="2400" dirty="0"/>
          </a:p>
          <a:p>
            <a:r>
              <a:rPr lang="en-US" sz="2400" dirty="0">
                <a:solidFill>
                  <a:schemeClr val="accent1"/>
                </a:solidFill>
              </a:rPr>
              <a:t>The underlying physical resources are limited even if the virtual address space is large.</a:t>
            </a:r>
            <a:endParaRPr lang="en-IN" sz="2400" dirty="0">
              <a:solidFill>
                <a:schemeClr val="accent1"/>
              </a:solidFill>
            </a:endParaRPr>
          </a:p>
        </p:txBody>
      </p:sp>
    </p:spTree>
    <p:extLst>
      <p:ext uri="{BB962C8B-B14F-4D97-AF65-F5344CB8AC3E}">
        <p14:creationId xmlns:p14="http://schemas.microsoft.com/office/powerpoint/2010/main" val="1829183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967E5-1999-44CA-BAEA-53D97211617F}"/>
              </a:ext>
            </a:extLst>
          </p:cNvPr>
          <p:cNvSpPr>
            <a:spLocks noGrp="1"/>
          </p:cNvSpPr>
          <p:nvPr>
            <p:ph type="title"/>
          </p:nvPr>
        </p:nvSpPr>
        <p:spPr/>
        <p:txBody>
          <a:bodyPr/>
          <a:lstStyle/>
          <a:p>
            <a:r>
              <a:rPr lang="en-US" dirty="0"/>
              <a:t>How can we eliminate fragmentation?</a:t>
            </a:r>
          </a:p>
        </p:txBody>
      </p:sp>
      <p:sp>
        <p:nvSpPr>
          <p:cNvPr id="3" name="Content Placeholder 2">
            <a:extLst>
              <a:ext uri="{FF2B5EF4-FFF2-40B4-BE49-F238E27FC236}">
                <a16:creationId xmlns:a16="http://schemas.microsoft.com/office/drawing/2014/main" id="{9EAAFAF4-C27B-4A00-868C-A5E8871C3A56}"/>
              </a:ext>
            </a:extLst>
          </p:cNvPr>
          <p:cNvSpPr>
            <a:spLocks noGrp="1"/>
          </p:cNvSpPr>
          <p:nvPr>
            <p:ph idx="1"/>
          </p:nvPr>
        </p:nvSpPr>
        <p:spPr/>
        <p:txBody>
          <a:bodyPr/>
          <a:lstStyle/>
          <a:p>
            <a:r>
              <a:rPr lang="en-US" dirty="0"/>
              <a:t>Relocate live objects</a:t>
            </a:r>
          </a:p>
        </p:txBody>
      </p:sp>
    </p:spTree>
    <p:extLst>
      <p:ext uri="{BB962C8B-B14F-4D97-AF65-F5344CB8AC3E}">
        <p14:creationId xmlns:p14="http://schemas.microsoft.com/office/powerpoint/2010/main" val="7228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9391-1145-478A-9D8A-544979B98855}"/>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EAA5E1CA-D791-45BD-91D4-BE5B75AF6DC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p:graphicFrame>
        <p:nvGraphicFramePr>
          <p:cNvPr id="5" name="Table 5">
            <a:extLst>
              <a:ext uri="{FF2B5EF4-FFF2-40B4-BE49-F238E27FC236}">
                <a16:creationId xmlns:a16="http://schemas.microsoft.com/office/drawing/2014/main" id="{0298EAB0-CAEF-4D58-8926-A4AD73D34634}"/>
              </a:ext>
            </a:extLst>
          </p:cNvPr>
          <p:cNvGraphicFramePr>
            <a:graphicFrameLocks noGrp="1"/>
          </p:cNvGraphicFramePr>
          <p:nvPr/>
        </p:nvGraphicFramePr>
        <p:xfrm>
          <a:off x="2032000" y="274150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graphicFrame>
        <p:nvGraphicFramePr>
          <p:cNvPr id="7" name="Table 5">
            <a:extLst>
              <a:ext uri="{FF2B5EF4-FFF2-40B4-BE49-F238E27FC236}">
                <a16:creationId xmlns:a16="http://schemas.microsoft.com/office/drawing/2014/main" id="{7A1FF6DF-C682-444E-B0E6-A3C4615521FB}"/>
              </a:ext>
            </a:extLst>
          </p:cNvPr>
          <p:cNvGraphicFramePr>
            <a:graphicFrameLocks noGrp="1"/>
          </p:cNvGraphicFramePr>
          <p:nvPr/>
        </p:nvGraphicFramePr>
        <p:xfrm>
          <a:off x="2042160" y="456014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4" name="Arrow: Curved Down 3">
            <a:extLst>
              <a:ext uri="{FF2B5EF4-FFF2-40B4-BE49-F238E27FC236}">
                <a16:creationId xmlns:a16="http://schemas.microsoft.com/office/drawing/2014/main" id="{AD5F5A0B-958D-49B9-AA76-69A665FB0DE7}"/>
              </a:ext>
            </a:extLst>
          </p:cNvPr>
          <p:cNvSpPr/>
          <p:nvPr/>
        </p:nvSpPr>
        <p:spPr>
          <a:xfrm>
            <a:off x="2346960" y="2540000"/>
            <a:ext cx="124968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Curved Down 5">
            <a:extLst>
              <a:ext uri="{FF2B5EF4-FFF2-40B4-BE49-F238E27FC236}">
                <a16:creationId xmlns:a16="http://schemas.microsoft.com/office/drawing/2014/main" id="{6E6D22E8-E70D-4BEE-854C-802CE20AB8E1}"/>
              </a:ext>
            </a:extLst>
          </p:cNvPr>
          <p:cNvSpPr/>
          <p:nvPr/>
        </p:nvSpPr>
        <p:spPr>
          <a:xfrm>
            <a:off x="6309360" y="2540000"/>
            <a:ext cx="178816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Arrow: Curved Up 7">
            <a:extLst>
              <a:ext uri="{FF2B5EF4-FFF2-40B4-BE49-F238E27FC236}">
                <a16:creationId xmlns:a16="http://schemas.microsoft.com/office/drawing/2014/main" id="{C4273AE5-0F12-4C5E-BDF1-36549E89CEAA}"/>
              </a:ext>
            </a:extLst>
          </p:cNvPr>
          <p:cNvSpPr/>
          <p:nvPr/>
        </p:nvSpPr>
        <p:spPr>
          <a:xfrm rot="10800000">
            <a:off x="5821680" y="2380826"/>
            <a:ext cx="247904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Up 8">
            <a:extLst>
              <a:ext uri="{FF2B5EF4-FFF2-40B4-BE49-F238E27FC236}">
                <a16:creationId xmlns:a16="http://schemas.microsoft.com/office/drawing/2014/main" id="{EEC0CFC2-4CA4-4B58-B4F8-09499D8B8754}"/>
              </a:ext>
            </a:extLst>
          </p:cNvPr>
          <p:cNvSpPr/>
          <p:nvPr/>
        </p:nvSpPr>
        <p:spPr>
          <a:xfrm>
            <a:off x="4490720" y="3112346"/>
            <a:ext cx="579120" cy="2015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8B392FEC-B327-4371-9E36-D403D391166B}"/>
              </a:ext>
            </a:extLst>
          </p:cNvPr>
          <p:cNvSpPr/>
          <p:nvPr/>
        </p:nvSpPr>
        <p:spPr>
          <a:xfrm>
            <a:off x="4988560" y="2540000"/>
            <a:ext cx="49784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C2054D60-6330-45C1-B292-A645325D3113}"/>
              </a:ext>
            </a:extLst>
          </p:cNvPr>
          <p:cNvSpPr/>
          <p:nvPr/>
        </p:nvSpPr>
        <p:spPr>
          <a:xfrm rot="10800000">
            <a:off x="4348480" y="2538306"/>
            <a:ext cx="538480" cy="195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a:extLst>
              <a:ext uri="{FF2B5EF4-FFF2-40B4-BE49-F238E27FC236}">
                <a16:creationId xmlns:a16="http://schemas.microsoft.com/office/drawing/2014/main" id="{9AA421B7-43A2-41AB-88F4-1AF05F2502CD}"/>
              </a:ext>
            </a:extLst>
          </p:cNvPr>
          <p:cNvSpPr txBox="1"/>
          <p:nvPr/>
        </p:nvSpPr>
        <p:spPr>
          <a:xfrm>
            <a:off x="8473440" y="1066800"/>
            <a:ext cx="3108960" cy="646331"/>
          </a:xfrm>
          <a:prstGeom prst="rect">
            <a:avLst/>
          </a:prstGeom>
          <a:noFill/>
        </p:spPr>
        <p:txBody>
          <a:bodyPr wrap="square" rtlCol="0">
            <a:spAutoFit/>
          </a:bodyPr>
          <a:lstStyle/>
          <a:p>
            <a:r>
              <a:rPr lang="en-US" dirty="0"/>
              <a:t>Blue ones are live objects.</a:t>
            </a:r>
          </a:p>
          <a:p>
            <a:r>
              <a:rPr lang="en-US" dirty="0"/>
              <a:t>Oranges are free objects.</a:t>
            </a:r>
            <a:endParaRPr lang="en-IN" dirty="0"/>
          </a:p>
        </p:txBody>
      </p:sp>
    </p:spTree>
    <p:extLst>
      <p:ext uri="{BB962C8B-B14F-4D97-AF65-F5344CB8AC3E}">
        <p14:creationId xmlns:p14="http://schemas.microsoft.com/office/powerpoint/2010/main" val="3328863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967E5-1999-44CA-BAEA-53D97211617F}"/>
              </a:ext>
            </a:extLst>
          </p:cNvPr>
          <p:cNvSpPr>
            <a:spLocks noGrp="1"/>
          </p:cNvSpPr>
          <p:nvPr>
            <p:ph type="title"/>
          </p:nvPr>
        </p:nvSpPr>
        <p:spPr/>
        <p:txBody>
          <a:bodyPr/>
          <a:lstStyle/>
          <a:p>
            <a:r>
              <a:rPr lang="en-US" dirty="0"/>
              <a:t>How do we eliminate fragmentation?</a:t>
            </a:r>
          </a:p>
        </p:txBody>
      </p:sp>
      <p:sp>
        <p:nvSpPr>
          <p:cNvPr id="3" name="Content Placeholder 2">
            <a:extLst>
              <a:ext uri="{FF2B5EF4-FFF2-40B4-BE49-F238E27FC236}">
                <a16:creationId xmlns:a16="http://schemas.microsoft.com/office/drawing/2014/main" id="{9EAAFAF4-C27B-4A00-868C-A5E8871C3A56}"/>
              </a:ext>
            </a:extLst>
          </p:cNvPr>
          <p:cNvSpPr>
            <a:spLocks noGrp="1"/>
          </p:cNvSpPr>
          <p:nvPr>
            <p:ph idx="1"/>
          </p:nvPr>
        </p:nvSpPr>
        <p:spPr/>
        <p:txBody>
          <a:bodyPr>
            <a:normAutofit fontScale="92500" lnSpcReduction="10000"/>
          </a:bodyPr>
          <a:lstStyle/>
          <a:p>
            <a:r>
              <a:rPr lang="en-US" dirty="0"/>
              <a:t>Relocate live objects</a:t>
            </a:r>
          </a:p>
          <a:p>
            <a:pPr lvl="1"/>
            <a:r>
              <a:rPr lang="en-US" dirty="0"/>
              <a:t>What about existing references to old objects?</a:t>
            </a:r>
          </a:p>
          <a:p>
            <a:pPr lvl="1"/>
            <a:endParaRPr lang="en-US" dirty="0"/>
          </a:p>
          <a:p>
            <a:pPr lvl="1"/>
            <a:endParaRPr lang="en-US" dirty="0"/>
          </a:p>
          <a:p>
            <a:pPr lvl="1"/>
            <a:endParaRPr lang="en-US" dirty="0"/>
          </a:p>
          <a:p>
            <a:pPr marL="457200" lvl="1" indent="0">
              <a:buNone/>
            </a:pPr>
            <a:r>
              <a:rPr lang="en-US" dirty="0"/>
              <a:t>struct node {</a:t>
            </a:r>
          </a:p>
          <a:p>
            <a:pPr marL="457200" lvl="1" indent="0">
              <a:buNone/>
            </a:pPr>
            <a:r>
              <a:rPr lang="en-US" dirty="0"/>
              <a:t>   unsigned long info;</a:t>
            </a:r>
          </a:p>
          <a:p>
            <a:pPr marL="457200" lvl="1" indent="0">
              <a:buNone/>
            </a:pPr>
            <a:r>
              <a:rPr lang="en-US" dirty="0"/>
              <a:t>   struct info *next;</a:t>
            </a:r>
          </a:p>
          <a:p>
            <a:pPr marL="457200" lvl="1" indent="0">
              <a:buNone/>
            </a:pPr>
            <a:r>
              <a:rPr lang="en-US" dirty="0"/>
              <a:t>};</a:t>
            </a:r>
          </a:p>
          <a:p>
            <a:pPr marL="457200" lvl="1" indent="0">
              <a:buNone/>
            </a:pPr>
            <a:endParaRPr lang="en-US" dirty="0"/>
          </a:p>
          <a:p>
            <a:pPr marL="457200" lvl="1" indent="0">
              <a:buNone/>
            </a:pPr>
            <a:r>
              <a:rPr lang="en-US" dirty="0"/>
              <a:t>Let us say an object </a:t>
            </a:r>
            <a:r>
              <a:rPr lang="en-US" dirty="0">
                <a:solidFill>
                  <a:schemeClr val="accent1"/>
                </a:solidFill>
              </a:rPr>
              <a:t>x</a:t>
            </a:r>
            <a:r>
              <a:rPr lang="en-US" dirty="0"/>
              <a:t> of type struct node is pointing to another object </a:t>
            </a:r>
            <a:r>
              <a:rPr lang="en-US" dirty="0">
                <a:solidFill>
                  <a:schemeClr val="accent1"/>
                </a:solidFill>
              </a:rPr>
              <a:t>y</a:t>
            </a:r>
            <a:r>
              <a:rPr lang="en-US" dirty="0"/>
              <a:t> via the next field. If </a:t>
            </a:r>
            <a:r>
              <a:rPr lang="en-US" dirty="0">
                <a:solidFill>
                  <a:schemeClr val="accent1"/>
                </a:solidFill>
              </a:rPr>
              <a:t>y</a:t>
            </a:r>
            <a:r>
              <a:rPr lang="en-US" dirty="0"/>
              <a:t> gets relocated to </a:t>
            </a:r>
            <a:r>
              <a:rPr lang="en-US" dirty="0">
                <a:solidFill>
                  <a:schemeClr val="accent1"/>
                </a:solidFill>
              </a:rPr>
              <a:t>y1</a:t>
            </a:r>
            <a:r>
              <a:rPr lang="en-US" dirty="0"/>
              <a:t> but </a:t>
            </a:r>
            <a:r>
              <a:rPr lang="en-US" dirty="0">
                <a:solidFill>
                  <a:schemeClr val="accent1"/>
                </a:solidFill>
              </a:rPr>
              <a:t>x-&gt;next </a:t>
            </a:r>
            <a:r>
              <a:rPr lang="en-US" dirty="0"/>
              <a:t>is still pointing to </a:t>
            </a:r>
            <a:r>
              <a:rPr lang="en-US" dirty="0">
                <a:solidFill>
                  <a:schemeClr val="accent1"/>
                </a:solidFill>
              </a:rPr>
              <a:t>y</a:t>
            </a:r>
            <a:r>
              <a:rPr lang="en-US" dirty="0"/>
              <a:t>, your program may yield an incorrect result.</a:t>
            </a:r>
          </a:p>
        </p:txBody>
      </p:sp>
    </p:spTree>
    <p:extLst>
      <p:ext uri="{BB962C8B-B14F-4D97-AF65-F5344CB8AC3E}">
        <p14:creationId xmlns:p14="http://schemas.microsoft.com/office/powerpoint/2010/main" val="304307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84C76-E608-8251-D916-CDA86C54DFC5}"/>
              </a:ext>
            </a:extLst>
          </p:cNvPr>
          <p:cNvSpPr>
            <a:spLocks noGrp="1"/>
          </p:cNvSpPr>
          <p:nvPr>
            <p:ph type="title"/>
          </p:nvPr>
        </p:nvSpPr>
        <p:spPr/>
        <p:txBody>
          <a:bodyPr/>
          <a:lstStyle/>
          <a:p>
            <a:r>
              <a:rPr lang="en-IN" dirty="0"/>
              <a:t>Homework</a:t>
            </a:r>
          </a:p>
        </p:txBody>
      </p:sp>
      <p:sp>
        <p:nvSpPr>
          <p:cNvPr id="3" name="Content Placeholder 2">
            <a:extLst>
              <a:ext uri="{FF2B5EF4-FFF2-40B4-BE49-F238E27FC236}">
                <a16:creationId xmlns:a16="http://schemas.microsoft.com/office/drawing/2014/main" id="{32097B12-CD51-C108-1306-210E8F650002}"/>
              </a:ext>
            </a:extLst>
          </p:cNvPr>
          <p:cNvSpPr>
            <a:spLocks noGrp="1"/>
          </p:cNvSpPr>
          <p:nvPr>
            <p:ph idx="1"/>
          </p:nvPr>
        </p:nvSpPr>
        <p:spPr/>
        <p:txBody>
          <a:bodyPr/>
          <a:lstStyle/>
          <a:p>
            <a:pPr marL="0" indent="0">
              <a:buNone/>
            </a:pPr>
            <a:endParaRPr lang="en-IN" dirty="0"/>
          </a:p>
          <a:p>
            <a:pPr marL="0" indent="0">
              <a:buNone/>
            </a:pPr>
            <a:endParaRPr lang="en-IN" dirty="0"/>
          </a:p>
          <a:p>
            <a:pPr marL="0" indent="0">
              <a:buNone/>
            </a:pPr>
            <a:endParaRPr lang="en-IN" dirty="0"/>
          </a:p>
        </p:txBody>
      </p:sp>
      <p:sp>
        <p:nvSpPr>
          <p:cNvPr id="4" name="TextBox 3">
            <a:extLst>
              <a:ext uri="{FF2B5EF4-FFF2-40B4-BE49-F238E27FC236}">
                <a16:creationId xmlns:a16="http://schemas.microsoft.com/office/drawing/2014/main" id="{F7941A2C-F0F8-5155-3F39-DD8D5402211D}"/>
              </a:ext>
            </a:extLst>
          </p:cNvPr>
          <p:cNvSpPr txBox="1"/>
          <p:nvPr/>
        </p:nvSpPr>
        <p:spPr>
          <a:xfrm>
            <a:off x="1175657" y="1687284"/>
            <a:ext cx="4942115" cy="4801314"/>
          </a:xfrm>
          <a:prstGeom prst="rect">
            <a:avLst/>
          </a:prstGeom>
          <a:noFill/>
        </p:spPr>
        <p:txBody>
          <a:bodyPr wrap="square" rtlCol="0">
            <a:spAutoFit/>
          </a:bodyPr>
          <a:lstStyle/>
          <a:p>
            <a:r>
              <a:rPr lang="pt-BR" dirty="0"/>
              <a:t>Finding unused instructions</a:t>
            </a:r>
          </a:p>
          <a:p>
            <a:endParaRPr lang="pt-BR" dirty="0"/>
          </a:p>
          <a:p>
            <a:r>
              <a:rPr lang="pt-BR" dirty="0"/>
              <a:t>1. int foo (int a, int b)</a:t>
            </a:r>
          </a:p>
          <a:p>
            <a:r>
              <a:rPr lang="pt-BR" dirty="0"/>
              <a:t>2. {</a:t>
            </a:r>
          </a:p>
          <a:p>
            <a:r>
              <a:rPr lang="pt-BR" dirty="0"/>
              <a:t>3.    int i, r1, r2, r3, r4;</a:t>
            </a:r>
          </a:p>
          <a:p>
            <a:r>
              <a:rPr lang="pt-BR" dirty="0"/>
              <a:t>4.    r1 = 0;</a:t>
            </a:r>
          </a:p>
          <a:p>
            <a:r>
              <a:rPr lang="pt-BR" dirty="0"/>
              <a:t>5.    r2 = 0;</a:t>
            </a:r>
          </a:p>
          <a:p>
            <a:r>
              <a:rPr lang="pt-BR" dirty="0"/>
              <a:t>6.    r3 = 0;</a:t>
            </a:r>
          </a:p>
          <a:p>
            <a:r>
              <a:rPr lang="pt-BR" dirty="0"/>
              <a:t>7.    r4 = 0;</a:t>
            </a:r>
          </a:p>
          <a:p>
            <a:r>
              <a:rPr lang="pt-BR" dirty="0"/>
              <a:t>8.    for (i = 0; i &lt; 10000; i++) {</a:t>
            </a:r>
          </a:p>
          <a:p>
            <a:r>
              <a:rPr lang="pt-BR" dirty="0"/>
              <a:t>9.      r1 = a + b;</a:t>
            </a:r>
          </a:p>
          <a:p>
            <a:r>
              <a:rPr lang="pt-BR" dirty="0"/>
              <a:t>10.    r2 = i + a;</a:t>
            </a:r>
          </a:p>
          <a:p>
            <a:r>
              <a:rPr lang="pt-BR" dirty="0"/>
              <a:t>11.    r3 = r2 + b;</a:t>
            </a:r>
          </a:p>
          <a:p>
            <a:r>
              <a:rPr lang="pt-BR" dirty="0"/>
              <a:t>12.    r4 = r4 + 1;</a:t>
            </a:r>
          </a:p>
          <a:p>
            <a:r>
              <a:rPr lang="pt-BR" dirty="0"/>
              <a:t>13.  }</a:t>
            </a:r>
          </a:p>
          <a:p>
            <a:r>
              <a:rPr lang="pt-BR" dirty="0"/>
              <a:t>14.   return r1;</a:t>
            </a:r>
          </a:p>
          <a:p>
            <a:r>
              <a:rPr lang="pt-BR" dirty="0"/>
              <a:t>15.}</a:t>
            </a:r>
            <a:endParaRPr lang="en-IN" dirty="0"/>
          </a:p>
        </p:txBody>
      </p:sp>
    </p:spTree>
    <p:extLst>
      <p:ext uri="{BB962C8B-B14F-4D97-AF65-F5344CB8AC3E}">
        <p14:creationId xmlns:p14="http://schemas.microsoft.com/office/powerpoint/2010/main" val="238025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35225-EB4B-4D3D-9629-9ACA5E59BD8C}"/>
              </a:ext>
            </a:extLst>
          </p:cNvPr>
          <p:cNvSpPr>
            <a:spLocks noGrp="1"/>
          </p:cNvSpPr>
          <p:nvPr>
            <p:ph type="title"/>
          </p:nvPr>
        </p:nvSpPr>
        <p:spPr/>
        <p:txBody>
          <a:bodyPr/>
          <a:lstStyle/>
          <a:p>
            <a:r>
              <a:rPr lang="en-US" dirty="0"/>
              <a:t>What about references to old objects?</a:t>
            </a:r>
          </a:p>
        </p:txBody>
      </p:sp>
      <p:sp>
        <p:nvSpPr>
          <p:cNvPr id="3" name="Content Placeholder 2">
            <a:extLst>
              <a:ext uri="{FF2B5EF4-FFF2-40B4-BE49-F238E27FC236}">
                <a16:creationId xmlns:a16="http://schemas.microsoft.com/office/drawing/2014/main" id="{620228E3-44F8-495C-AAC9-FAF0811437C8}"/>
              </a:ext>
            </a:extLst>
          </p:cNvPr>
          <p:cNvSpPr>
            <a:spLocks noGrp="1"/>
          </p:cNvSpPr>
          <p:nvPr>
            <p:ph idx="1"/>
          </p:nvPr>
        </p:nvSpPr>
        <p:spPr/>
        <p:txBody>
          <a:bodyPr/>
          <a:lstStyle/>
          <a:p>
            <a:r>
              <a:rPr lang="en-US" dirty="0"/>
              <a:t>Update all old references to the new addresses</a:t>
            </a:r>
          </a:p>
          <a:p>
            <a:pPr lvl="1"/>
            <a:r>
              <a:rPr lang="en-US" dirty="0"/>
              <a:t>How do we know which fields are references?</a:t>
            </a:r>
          </a:p>
          <a:p>
            <a:pPr lvl="1"/>
            <a:endParaRPr lang="en-US" dirty="0"/>
          </a:p>
          <a:p>
            <a:pPr lvl="1"/>
            <a:endParaRPr lang="en-US" dirty="0"/>
          </a:p>
          <a:p>
            <a:pPr marL="457200" lvl="1" indent="0">
              <a:buNone/>
            </a:pPr>
            <a:r>
              <a:rPr lang="en-US" dirty="0"/>
              <a:t>struct node {</a:t>
            </a:r>
          </a:p>
          <a:p>
            <a:pPr marL="457200" lvl="1" indent="0">
              <a:buNone/>
            </a:pPr>
            <a:r>
              <a:rPr lang="en-US" dirty="0"/>
              <a:t>   unsigned long info;</a:t>
            </a:r>
          </a:p>
          <a:p>
            <a:pPr marL="457200" lvl="1" indent="0">
              <a:buNone/>
            </a:pPr>
            <a:r>
              <a:rPr lang="en-US" dirty="0"/>
              <a:t>   struct node *next;</a:t>
            </a:r>
          </a:p>
          <a:p>
            <a:pPr marL="457200" lvl="1" indent="0">
              <a:buNone/>
            </a:pPr>
            <a:r>
              <a:rPr lang="en-US" dirty="0"/>
              <a:t>};</a:t>
            </a:r>
          </a:p>
          <a:p>
            <a:pPr marL="457200" lvl="1" indent="0">
              <a:buNone/>
            </a:pPr>
            <a:endParaRPr lang="en-US" dirty="0"/>
          </a:p>
        </p:txBody>
      </p:sp>
      <p:sp>
        <p:nvSpPr>
          <p:cNvPr id="4" name="TextBox 3">
            <a:extLst>
              <a:ext uri="{FF2B5EF4-FFF2-40B4-BE49-F238E27FC236}">
                <a16:creationId xmlns:a16="http://schemas.microsoft.com/office/drawing/2014/main" id="{BC8F14AA-28E4-4267-A190-816D710EC5CD}"/>
              </a:ext>
            </a:extLst>
          </p:cNvPr>
          <p:cNvSpPr txBox="1"/>
          <p:nvPr/>
        </p:nvSpPr>
        <p:spPr>
          <a:xfrm>
            <a:off x="6797040" y="3657600"/>
            <a:ext cx="3241040" cy="1754326"/>
          </a:xfrm>
          <a:prstGeom prst="rect">
            <a:avLst/>
          </a:prstGeom>
          <a:noFill/>
        </p:spPr>
        <p:txBody>
          <a:bodyPr wrap="square" rtlCol="0">
            <a:spAutoFit/>
          </a:bodyPr>
          <a:lstStyle/>
          <a:p>
            <a:r>
              <a:rPr lang="en-US" dirty="0"/>
              <a:t>In x86_64, a 64-bit value can be both data or an address.</a:t>
            </a:r>
          </a:p>
          <a:p>
            <a:endParaRPr lang="en-US" dirty="0"/>
          </a:p>
          <a:p>
            <a:r>
              <a:rPr lang="en-US" dirty="0"/>
              <a:t>Just by looking at a value, we can’t say if it is actually an address.</a:t>
            </a:r>
            <a:endParaRPr lang="en-IN" dirty="0"/>
          </a:p>
        </p:txBody>
      </p:sp>
    </p:spTree>
    <p:extLst>
      <p:ext uri="{BB962C8B-B14F-4D97-AF65-F5344CB8AC3E}">
        <p14:creationId xmlns:p14="http://schemas.microsoft.com/office/powerpoint/2010/main" val="918649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FE929-133A-4448-B34E-7A0F85BC21D0}"/>
              </a:ext>
            </a:extLst>
          </p:cNvPr>
          <p:cNvSpPr>
            <a:spLocks noGrp="1"/>
          </p:cNvSpPr>
          <p:nvPr>
            <p:ph type="title"/>
          </p:nvPr>
        </p:nvSpPr>
        <p:spPr/>
        <p:txBody>
          <a:bodyPr/>
          <a:lstStyle/>
          <a:p>
            <a:r>
              <a:rPr lang="en-US" dirty="0"/>
              <a:t>How do we know which fields are references?</a:t>
            </a:r>
          </a:p>
        </p:txBody>
      </p:sp>
      <p:sp>
        <p:nvSpPr>
          <p:cNvPr id="3" name="Content Placeholder 2">
            <a:extLst>
              <a:ext uri="{FF2B5EF4-FFF2-40B4-BE49-F238E27FC236}">
                <a16:creationId xmlns:a16="http://schemas.microsoft.com/office/drawing/2014/main" id="{BD7BB1B8-8997-456F-B9CB-4D648D30FA20}"/>
              </a:ext>
            </a:extLst>
          </p:cNvPr>
          <p:cNvSpPr>
            <a:spLocks noGrp="1"/>
          </p:cNvSpPr>
          <p:nvPr>
            <p:ph idx="1"/>
          </p:nvPr>
        </p:nvSpPr>
        <p:spPr/>
        <p:txBody>
          <a:bodyPr/>
          <a:lstStyle/>
          <a:p>
            <a:r>
              <a:rPr lang="en-US" dirty="0"/>
              <a:t>Store the type of object in the object itself</a:t>
            </a:r>
          </a:p>
          <a:p>
            <a:endParaRPr lang="en-US" dirty="0"/>
          </a:p>
          <a:p>
            <a:endParaRPr lang="en-US" dirty="0"/>
          </a:p>
          <a:p>
            <a:pPr marL="0" indent="0">
              <a:buNone/>
            </a:pPr>
            <a:r>
              <a:rPr lang="en-US" dirty="0"/>
              <a:t>struct </a:t>
            </a:r>
            <a:r>
              <a:rPr lang="en-US" dirty="0" err="1"/>
              <a:t>obj_header</a:t>
            </a:r>
            <a:r>
              <a:rPr lang="en-US" dirty="0"/>
              <a:t> {</a:t>
            </a:r>
          </a:p>
          <a:p>
            <a:pPr marL="0" indent="0">
              <a:buNone/>
            </a:pPr>
            <a:r>
              <a:rPr lang="en-US" dirty="0"/>
              <a:t>    struct type *ty;</a:t>
            </a:r>
          </a:p>
          <a:p>
            <a:pPr marL="0" indent="0">
              <a:buNone/>
            </a:pPr>
            <a:r>
              <a:rPr lang="en-US" dirty="0"/>
              <a:t>};</a:t>
            </a:r>
          </a:p>
          <a:p>
            <a:pPr marL="0" indent="0">
              <a:buNone/>
            </a:pPr>
            <a:r>
              <a:rPr lang="en-US" dirty="0"/>
              <a:t>Attach an object header to every object.</a:t>
            </a:r>
          </a:p>
        </p:txBody>
      </p:sp>
    </p:spTree>
    <p:extLst>
      <p:ext uri="{BB962C8B-B14F-4D97-AF65-F5344CB8AC3E}">
        <p14:creationId xmlns:p14="http://schemas.microsoft.com/office/powerpoint/2010/main" val="2882796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0451-811C-426C-A414-4B37157B1355}"/>
              </a:ext>
            </a:extLst>
          </p:cNvPr>
          <p:cNvSpPr>
            <a:spLocks noGrp="1"/>
          </p:cNvSpPr>
          <p:nvPr>
            <p:ph type="title"/>
          </p:nvPr>
        </p:nvSpPr>
        <p:spPr/>
        <p:txBody>
          <a:bodyPr/>
          <a:lstStyle/>
          <a:p>
            <a:r>
              <a:rPr lang="en-US" dirty="0"/>
              <a:t>Defragmenter</a:t>
            </a:r>
          </a:p>
        </p:txBody>
      </p:sp>
      <p:sp>
        <p:nvSpPr>
          <p:cNvPr id="4" name="TextBox 3">
            <a:extLst>
              <a:ext uri="{FF2B5EF4-FFF2-40B4-BE49-F238E27FC236}">
                <a16:creationId xmlns:a16="http://schemas.microsoft.com/office/drawing/2014/main" id="{F3249DB7-36F6-4298-B402-8AC2EBED8E47}"/>
              </a:ext>
            </a:extLst>
          </p:cNvPr>
          <p:cNvSpPr txBox="1"/>
          <p:nvPr/>
        </p:nvSpPr>
        <p:spPr>
          <a:xfrm>
            <a:off x="1584960" y="1676400"/>
            <a:ext cx="4815840" cy="4801314"/>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free = starting location of new heap;</a:t>
            </a: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(o) =  free;</a:t>
            </a:r>
          </a:p>
          <a:p>
            <a:pPr marL="0" indent="0">
              <a:buNone/>
            </a:pPr>
            <a:r>
              <a:rPr lang="en-US" dirty="0">
                <a:latin typeface="Arial" panose="020B0604020202020204" pitchFamily="34" charset="0"/>
                <a:cs typeface="Arial" panose="020B0604020202020204" pitchFamily="34" charset="0"/>
              </a:rPr>
              <a:t>        free = free + size(o);</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for (each reference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in o)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copy o to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(r);</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447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9391-1145-478A-9D8A-544979B98855}"/>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EAA5E1CA-D791-45BD-91D4-BE5B75AF6DC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p:graphicFrame>
        <p:nvGraphicFramePr>
          <p:cNvPr id="5" name="Table 5">
            <a:extLst>
              <a:ext uri="{FF2B5EF4-FFF2-40B4-BE49-F238E27FC236}">
                <a16:creationId xmlns:a16="http://schemas.microsoft.com/office/drawing/2014/main" id="{0298EAB0-CAEF-4D58-8926-A4AD73D34634}"/>
              </a:ext>
            </a:extLst>
          </p:cNvPr>
          <p:cNvGraphicFramePr>
            <a:graphicFrameLocks noGrp="1"/>
          </p:cNvGraphicFramePr>
          <p:nvPr/>
        </p:nvGraphicFramePr>
        <p:xfrm>
          <a:off x="2032000" y="274150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graphicFrame>
        <p:nvGraphicFramePr>
          <p:cNvPr id="7" name="Table 5">
            <a:extLst>
              <a:ext uri="{FF2B5EF4-FFF2-40B4-BE49-F238E27FC236}">
                <a16:creationId xmlns:a16="http://schemas.microsoft.com/office/drawing/2014/main" id="{7A1FF6DF-C682-444E-B0E6-A3C4615521FB}"/>
              </a:ext>
            </a:extLst>
          </p:cNvPr>
          <p:cNvGraphicFramePr>
            <a:graphicFrameLocks noGrp="1"/>
          </p:cNvGraphicFramePr>
          <p:nvPr/>
        </p:nvGraphicFramePr>
        <p:xfrm>
          <a:off x="2042160" y="456014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4" name="Arrow: Curved Down 3">
            <a:extLst>
              <a:ext uri="{FF2B5EF4-FFF2-40B4-BE49-F238E27FC236}">
                <a16:creationId xmlns:a16="http://schemas.microsoft.com/office/drawing/2014/main" id="{AD5F5A0B-958D-49B9-AA76-69A665FB0DE7}"/>
              </a:ext>
            </a:extLst>
          </p:cNvPr>
          <p:cNvSpPr/>
          <p:nvPr/>
        </p:nvSpPr>
        <p:spPr>
          <a:xfrm>
            <a:off x="2346960" y="2540000"/>
            <a:ext cx="124968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Curved Down 5">
            <a:extLst>
              <a:ext uri="{FF2B5EF4-FFF2-40B4-BE49-F238E27FC236}">
                <a16:creationId xmlns:a16="http://schemas.microsoft.com/office/drawing/2014/main" id="{6E6D22E8-E70D-4BEE-854C-802CE20AB8E1}"/>
              </a:ext>
            </a:extLst>
          </p:cNvPr>
          <p:cNvSpPr/>
          <p:nvPr/>
        </p:nvSpPr>
        <p:spPr>
          <a:xfrm>
            <a:off x="6309360" y="2540000"/>
            <a:ext cx="178816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Arrow: Curved Up 7">
            <a:extLst>
              <a:ext uri="{FF2B5EF4-FFF2-40B4-BE49-F238E27FC236}">
                <a16:creationId xmlns:a16="http://schemas.microsoft.com/office/drawing/2014/main" id="{C4273AE5-0F12-4C5E-BDF1-36549E89CEAA}"/>
              </a:ext>
            </a:extLst>
          </p:cNvPr>
          <p:cNvSpPr/>
          <p:nvPr/>
        </p:nvSpPr>
        <p:spPr>
          <a:xfrm rot="10800000">
            <a:off x="5821680" y="2380826"/>
            <a:ext cx="247904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Up 8">
            <a:extLst>
              <a:ext uri="{FF2B5EF4-FFF2-40B4-BE49-F238E27FC236}">
                <a16:creationId xmlns:a16="http://schemas.microsoft.com/office/drawing/2014/main" id="{EEC0CFC2-4CA4-4B58-B4F8-09499D8B8754}"/>
              </a:ext>
            </a:extLst>
          </p:cNvPr>
          <p:cNvSpPr/>
          <p:nvPr/>
        </p:nvSpPr>
        <p:spPr>
          <a:xfrm>
            <a:off x="4490720" y="3112346"/>
            <a:ext cx="579120" cy="2015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8B392FEC-B327-4371-9E36-D403D391166B}"/>
              </a:ext>
            </a:extLst>
          </p:cNvPr>
          <p:cNvSpPr/>
          <p:nvPr/>
        </p:nvSpPr>
        <p:spPr>
          <a:xfrm>
            <a:off x="4988560" y="2540000"/>
            <a:ext cx="49784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C2054D60-6330-45C1-B292-A645325D3113}"/>
              </a:ext>
            </a:extLst>
          </p:cNvPr>
          <p:cNvSpPr/>
          <p:nvPr/>
        </p:nvSpPr>
        <p:spPr>
          <a:xfrm rot="10800000">
            <a:off x="4348480" y="2538306"/>
            <a:ext cx="538480" cy="195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a:extLst>
              <a:ext uri="{FF2B5EF4-FFF2-40B4-BE49-F238E27FC236}">
                <a16:creationId xmlns:a16="http://schemas.microsoft.com/office/drawing/2014/main" id="{9AA421B7-43A2-41AB-88F4-1AF05F2502CD}"/>
              </a:ext>
            </a:extLst>
          </p:cNvPr>
          <p:cNvSpPr txBox="1"/>
          <p:nvPr/>
        </p:nvSpPr>
        <p:spPr>
          <a:xfrm>
            <a:off x="8473440" y="1066800"/>
            <a:ext cx="3108960" cy="646331"/>
          </a:xfrm>
          <a:prstGeom prst="rect">
            <a:avLst/>
          </a:prstGeom>
          <a:noFill/>
        </p:spPr>
        <p:txBody>
          <a:bodyPr wrap="square" rtlCol="0">
            <a:spAutoFit/>
          </a:bodyPr>
          <a:lstStyle/>
          <a:p>
            <a:r>
              <a:rPr lang="en-US" dirty="0"/>
              <a:t>Blue ones are live objects.</a:t>
            </a:r>
          </a:p>
          <a:p>
            <a:r>
              <a:rPr lang="en-US" dirty="0"/>
              <a:t>Oranges are free objects.</a:t>
            </a:r>
            <a:endParaRPr lang="en-IN" dirty="0"/>
          </a:p>
        </p:txBody>
      </p:sp>
    </p:spTree>
    <p:extLst>
      <p:ext uri="{BB962C8B-B14F-4D97-AF65-F5344CB8AC3E}">
        <p14:creationId xmlns:p14="http://schemas.microsoft.com/office/powerpoint/2010/main" val="22831691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9391-1145-478A-9D8A-544979B98855}"/>
              </a:ext>
            </a:extLst>
          </p:cNvPr>
          <p:cNvSpPr>
            <a:spLocks noGrp="1"/>
          </p:cNvSpPr>
          <p:nvPr>
            <p:ph type="title"/>
          </p:nvPr>
        </p:nvSpPr>
        <p:spPr/>
        <p:txBody>
          <a:bodyPr/>
          <a:lstStyle/>
          <a:p>
            <a:r>
              <a:rPr lang="en-US" dirty="0"/>
              <a:t>Defragmenter</a:t>
            </a:r>
            <a:endParaRPr lang="en-IN" dirty="0"/>
          </a:p>
        </p:txBody>
      </p:sp>
      <p:sp>
        <p:nvSpPr>
          <p:cNvPr id="3" name="Content Placeholder 2">
            <a:extLst>
              <a:ext uri="{FF2B5EF4-FFF2-40B4-BE49-F238E27FC236}">
                <a16:creationId xmlns:a16="http://schemas.microsoft.com/office/drawing/2014/main" id="{EAA5E1CA-D791-45BD-91D4-BE5B75AF6DC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IN" dirty="0"/>
          </a:p>
        </p:txBody>
      </p:sp>
      <p:graphicFrame>
        <p:nvGraphicFramePr>
          <p:cNvPr id="5" name="Table 5">
            <a:extLst>
              <a:ext uri="{FF2B5EF4-FFF2-40B4-BE49-F238E27FC236}">
                <a16:creationId xmlns:a16="http://schemas.microsoft.com/office/drawing/2014/main" id="{0298EAB0-CAEF-4D58-8926-A4AD73D34634}"/>
              </a:ext>
            </a:extLst>
          </p:cNvPr>
          <p:cNvGraphicFramePr>
            <a:graphicFrameLocks noGrp="1"/>
          </p:cNvGraphicFramePr>
          <p:nvPr/>
        </p:nvGraphicFramePr>
        <p:xfrm>
          <a:off x="2032000" y="274150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graphicFrame>
        <p:nvGraphicFramePr>
          <p:cNvPr id="7" name="Table 5">
            <a:extLst>
              <a:ext uri="{FF2B5EF4-FFF2-40B4-BE49-F238E27FC236}">
                <a16:creationId xmlns:a16="http://schemas.microsoft.com/office/drawing/2014/main" id="{7A1FF6DF-C682-444E-B0E6-A3C4615521FB}"/>
              </a:ext>
            </a:extLst>
          </p:cNvPr>
          <p:cNvGraphicFramePr>
            <a:graphicFrameLocks noGrp="1"/>
          </p:cNvGraphicFramePr>
          <p:nvPr/>
        </p:nvGraphicFramePr>
        <p:xfrm>
          <a:off x="2042160" y="4560146"/>
          <a:ext cx="8128008" cy="370840"/>
        </p:xfrm>
        <a:graphic>
          <a:graphicData uri="http://schemas.openxmlformats.org/drawingml/2006/table">
            <a:tbl>
              <a:tblPr firstRow="1" bandRow="1">
                <a:tableStyleId>{5C22544A-7EE6-4342-B048-85BDC9FD1C3A}</a:tableStyleId>
              </a:tblPr>
              <a:tblGrid>
                <a:gridCol w="451556">
                  <a:extLst>
                    <a:ext uri="{9D8B030D-6E8A-4147-A177-3AD203B41FA5}">
                      <a16:colId xmlns:a16="http://schemas.microsoft.com/office/drawing/2014/main" val="3972359152"/>
                    </a:ext>
                  </a:extLst>
                </a:gridCol>
                <a:gridCol w="451556">
                  <a:extLst>
                    <a:ext uri="{9D8B030D-6E8A-4147-A177-3AD203B41FA5}">
                      <a16:colId xmlns:a16="http://schemas.microsoft.com/office/drawing/2014/main" val="3314443888"/>
                    </a:ext>
                  </a:extLst>
                </a:gridCol>
                <a:gridCol w="451556">
                  <a:extLst>
                    <a:ext uri="{9D8B030D-6E8A-4147-A177-3AD203B41FA5}">
                      <a16:colId xmlns:a16="http://schemas.microsoft.com/office/drawing/2014/main" val="1642324783"/>
                    </a:ext>
                  </a:extLst>
                </a:gridCol>
                <a:gridCol w="451556">
                  <a:extLst>
                    <a:ext uri="{9D8B030D-6E8A-4147-A177-3AD203B41FA5}">
                      <a16:colId xmlns:a16="http://schemas.microsoft.com/office/drawing/2014/main" val="2308713729"/>
                    </a:ext>
                  </a:extLst>
                </a:gridCol>
                <a:gridCol w="451556">
                  <a:extLst>
                    <a:ext uri="{9D8B030D-6E8A-4147-A177-3AD203B41FA5}">
                      <a16:colId xmlns:a16="http://schemas.microsoft.com/office/drawing/2014/main" val="910995070"/>
                    </a:ext>
                  </a:extLst>
                </a:gridCol>
                <a:gridCol w="451556">
                  <a:extLst>
                    <a:ext uri="{9D8B030D-6E8A-4147-A177-3AD203B41FA5}">
                      <a16:colId xmlns:a16="http://schemas.microsoft.com/office/drawing/2014/main" val="3432471458"/>
                    </a:ext>
                  </a:extLst>
                </a:gridCol>
                <a:gridCol w="451556">
                  <a:extLst>
                    <a:ext uri="{9D8B030D-6E8A-4147-A177-3AD203B41FA5}">
                      <a16:colId xmlns:a16="http://schemas.microsoft.com/office/drawing/2014/main" val="226932949"/>
                    </a:ext>
                  </a:extLst>
                </a:gridCol>
                <a:gridCol w="451556">
                  <a:extLst>
                    <a:ext uri="{9D8B030D-6E8A-4147-A177-3AD203B41FA5}">
                      <a16:colId xmlns:a16="http://schemas.microsoft.com/office/drawing/2014/main" val="2494688138"/>
                    </a:ext>
                  </a:extLst>
                </a:gridCol>
                <a:gridCol w="451556">
                  <a:extLst>
                    <a:ext uri="{9D8B030D-6E8A-4147-A177-3AD203B41FA5}">
                      <a16:colId xmlns:a16="http://schemas.microsoft.com/office/drawing/2014/main" val="883455078"/>
                    </a:ext>
                  </a:extLst>
                </a:gridCol>
                <a:gridCol w="451556">
                  <a:extLst>
                    <a:ext uri="{9D8B030D-6E8A-4147-A177-3AD203B41FA5}">
                      <a16:colId xmlns:a16="http://schemas.microsoft.com/office/drawing/2014/main" val="812746366"/>
                    </a:ext>
                  </a:extLst>
                </a:gridCol>
                <a:gridCol w="451556">
                  <a:extLst>
                    <a:ext uri="{9D8B030D-6E8A-4147-A177-3AD203B41FA5}">
                      <a16:colId xmlns:a16="http://schemas.microsoft.com/office/drawing/2014/main" val="3818283293"/>
                    </a:ext>
                  </a:extLst>
                </a:gridCol>
                <a:gridCol w="451556">
                  <a:extLst>
                    <a:ext uri="{9D8B030D-6E8A-4147-A177-3AD203B41FA5}">
                      <a16:colId xmlns:a16="http://schemas.microsoft.com/office/drawing/2014/main" val="2095232975"/>
                    </a:ext>
                  </a:extLst>
                </a:gridCol>
                <a:gridCol w="451556">
                  <a:extLst>
                    <a:ext uri="{9D8B030D-6E8A-4147-A177-3AD203B41FA5}">
                      <a16:colId xmlns:a16="http://schemas.microsoft.com/office/drawing/2014/main" val="308783273"/>
                    </a:ext>
                  </a:extLst>
                </a:gridCol>
                <a:gridCol w="451556">
                  <a:extLst>
                    <a:ext uri="{9D8B030D-6E8A-4147-A177-3AD203B41FA5}">
                      <a16:colId xmlns:a16="http://schemas.microsoft.com/office/drawing/2014/main" val="3220050480"/>
                    </a:ext>
                  </a:extLst>
                </a:gridCol>
                <a:gridCol w="451556">
                  <a:extLst>
                    <a:ext uri="{9D8B030D-6E8A-4147-A177-3AD203B41FA5}">
                      <a16:colId xmlns:a16="http://schemas.microsoft.com/office/drawing/2014/main" val="4271810010"/>
                    </a:ext>
                  </a:extLst>
                </a:gridCol>
                <a:gridCol w="451556">
                  <a:extLst>
                    <a:ext uri="{9D8B030D-6E8A-4147-A177-3AD203B41FA5}">
                      <a16:colId xmlns:a16="http://schemas.microsoft.com/office/drawing/2014/main" val="2370369779"/>
                    </a:ext>
                  </a:extLst>
                </a:gridCol>
                <a:gridCol w="451556">
                  <a:extLst>
                    <a:ext uri="{9D8B030D-6E8A-4147-A177-3AD203B41FA5}">
                      <a16:colId xmlns:a16="http://schemas.microsoft.com/office/drawing/2014/main" val="1322047871"/>
                    </a:ext>
                  </a:extLst>
                </a:gridCol>
                <a:gridCol w="451556">
                  <a:extLst>
                    <a:ext uri="{9D8B030D-6E8A-4147-A177-3AD203B41FA5}">
                      <a16:colId xmlns:a16="http://schemas.microsoft.com/office/drawing/2014/main" val="1429790519"/>
                    </a:ext>
                  </a:extLst>
                </a:gridCol>
              </a:tblGrid>
              <a:tr h="370840">
                <a:tc>
                  <a:txBody>
                    <a:bodyPr/>
                    <a:lstStyle/>
                    <a:p>
                      <a:r>
                        <a:rPr lang="en-US" dirty="0"/>
                        <a:t>A</a:t>
                      </a:r>
                      <a:r>
                        <a:rPr lang="en-IN"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B’</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C’</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D’</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F’</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r>
                        <a:rPr lang="en-US" dirty="0"/>
                        <a:t>H’</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759084996"/>
                  </a:ext>
                </a:extLst>
              </a:tr>
            </a:tbl>
          </a:graphicData>
        </a:graphic>
      </p:graphicFrame>
      <p:sp>
        <p:nvSpPr>
          <p:cNvPr id="4" name="Arrow: Curved Down 3">
            <a:extLst>
              <a:ext uri="{FF2B5EF4-FFF2-40B4-BE49-F238E27FC236}">
                <a16:creationId xmlns:a16="http://schemas.microsoft.com/office/drawing/2014/main" id="{AD5F5A0B-958D-49B9-AA76-69A665FB0DE7}"/>
              </a:ext>
            </a:extLst>
          </p:cNvPr>
          <p:cNvSpPr/>
          <p:nvPr/>
        </p:nvSpPr>
        <p:spPr>
          <a:xfrm>
            <a:off x="2346960" y="2540000"/>
            <a:ext cx="124968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Curved Down 5">
            <a:extLst>
              <a:ext uri="{FF2B5EF4-FFF2-40B4-BE49-F238E27FC236}">
                <a16:creationId xmlns:a16="http://schemas.microsoft.com/office/drawing/2014/main" id="{6E6D22E8-E70D-4BEE-854C-802CE20AB8E1}"/>
              </a:ext>
            </a:extLst>
          </p:cNvPr>
          <p:cNvSpPr/>
          <p:nvPr/>
        </p:nvSpPr>
        <p:spPr>
          <a:xfrm>
            <a:off x="6309360" y="2540000"/>
            <a:ext cx="178816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Arrow: Curved Up 7">
            <a:extLst>
              <a:ext uri="{FF2B5EF4-FFF2-40B4-BE49-F238E27FC236}">
                <a16:creationId xmlns:a16="http://schemas.microsoft.com/office/drawing/2014/main" id="{C4273AE5-0F12-4C5E-BDF1-36549E89CEAA}"/>
              </a:ext>
            </a:extLst>
          </p:cNvPr>
          <p:cNvSpPr/>
          <p:nvPr/>
        </p:nvSpPr>
        <p:spPr>
          <a:xfrm rot="10800000">
            <a:off x="5821680" y="2380826"/>
            <a:ext cx="2479040" cy="3708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9" name="Arrow: Curved Up 8">
            <a:extLst>
              <a:ext uri="{FF2B5EF4-FFF2-40B4-BE49-F238E27FC236}">
                <a16:creationId xmlns:a16="http://schemas.microsoft.com/office/drawing/2014/main" id="{EEC0CFC2-4CA4-4B58-B4F8-09499D8B8754}"/>
              </a:ext>
            </a:extLst>
          </p:cNvPr>
          <p:cNvSpPr/>
          <p:nvPr/>
        </p:nvSpPr>
        <p:spPr>
          <a:xfrm>
            <a:off x="4490720" y="3112346"/>
            <a:ext cx="579120" cy="20150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Arrow: Curved Down 9">
            <a:extLst>
              <a:ext uri="{FF2B5EF4-FFF2-40B4-BE49-F238E27FC236}">
                <a16:creationId xmlns:a16="http://schemas.microsoft.com/office/drawing/2014/main" id="{8B392FEC-B327-4371-9E36-D403D391166B}"/>
              </a:ext>
            </a:extLst>
          </p:cNvPr>
          <p:cNvSpPr/>
          <p:nvPr/>
        </p:nvSpPr>
        <p:spPr>
          <a:xfrm>
            <a:off x="4988560" y="2540000"/>
            <a:ext cx="497840" cy="20150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1" name="Arrow: Curved Up 10">
            <a:extLst>
              <a:ext uri="{FF2B5EF4-FFF2-40B4-BE49-F238E27FC236}">
                <a16:creationId xmlns:a16="http://schemas.microsoft.com/office/drawing/2014/main" id="{C2054D60-6330-45C1-B292-A645325D3113}"/>
              </a:ext>
            </a:extLst>
          </p:cNvPr>
          <p:cNvSpPr/>
          <p:nvPr/>
        </p:nvSpPr>
        <p:spPr>
          <a:xfrm rot="10800000">
            <a:off x="4348480" y="2538306"/>
            <a:ext cx="538480" cy="195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a:extLst>
              <a:ext uri="{FF2B5EF4-FFF2-40B4-BE49-F238E27FC236}">
                <a16:creationId xmlns:a16="http://schemas.microsoft.com/office/drawing/2014/main" id="{9AA421B7-43A2-41AB-88F4-1AF05F2502CD}"/>
              </a:ext>
            </a:extLst>
          </p:cNvPr>
          <p:cNvSpPr txBox="1"/>
          <p:nvPr/>
        </p:nvSpPr>
        <p:spPr>
          <a:xfrm>
            <a:off x="8473440" y="1066800"/>
            <a:ext cx="3108960" cy="646331"/>
          </a:xfrm>
          <a:prstGeom prst="rect">
            <a:avLst/>
          </a:prstGeom>
          <a:noFill/>
        </p:spPr>
        <p:txBody>
          <a:bodyPr wrap="square" rtlCol="0">
            <a:spAutoFit/>
          </a:bodyPr>
          <a:lstStyle/>
          <a:p>
            <a:r>
              <a:rPr lang="en-US" dirty="0"/>
              <a:t>Blue ones are live objects.</a:t>
            </a:r>
          </a:p>
          <a:p>
            <a:r>
              <a:rPr lang="en-US" dirty="0"/>
              <a:t>Oranges are free objects.</a:t>
            </a:r>
            <a:endParaRPr lang="en-IN" dirty="0"/>
          </a:p>
        </p:txBody>
      </p:sp>
      <p:sp>
        <p:nvSpPr>
          <p:cNvPr id="16" name="Arrow: Curved Down 15">
            <a:extLst>
              <a:ext uri="{FF2B5EF4-FFF2-40B4-BE49-F238E27FC236}">
                <a16:creationId xmlns:a16="http://schemas.microsoft.com/office/drawing/2014/main" id="{CDF8AFCD-BAEF-6F34-C49C-A4C120EF1CD6}"/>
              </a:ext>
            </a:extLst>
          </p:cNvPr>
          <p:cNvSpPr/>
          <p:nvPr/>
        </p:nvSpPr>
        <p:spPr>
          <a:xfrm>
            <a:off x="2270589" y="4376791"/>
            <a:ext cx="462337" cy="18335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7" name="Arrow: Curved Down 16">
            <a:extLst>
              <a:ext uri="{FF2B5EF4-FFF2-40B4-BE49-F238E27FC236}">
                <a16:creationId xmlns:a16="http://schemas.microsoft.com/office/drawing/2014/main" id="{2169F5FA-99B6-803A-BE55-C8D44E0EE778}"/>
              </a:ext>
            </a:extLst>
          </p:cNvPr>
          <p:cNvSpPr/>
          <p:nvPr/>
        </p:nvSpPr>
        <p:spPr>
          <a:xfrm>
            <a:off x="3936886" y="4263775"/>
            <a:ext cx="1436498" cy="2963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8" name="Arrow: Curved Down 17">
            <a:extLst>
              <a:ext uri="{FF2B5EF4-FFF2-40B4-BE49-F238E27FC236}">
                <a16:creationId xmlns:a16="http://schemas.microsoft.com/office/drawing/2014/main" id="{B136C5CB-CC3A-73BC-4752-F2CCF63BFC66}"/>
              </a:ext>
            </a:extLst>
          </p:cNvPr>
          <p:cNvSpPr/>
          <p:nvPr/>
        </p:nvSpPr>
        <p:spPr>
          <a:xfrm rot="10800000" flipV="1">
            <a:off x="3534996" y="4028227"/>
            <a:ext cx="2084969" cy="53191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3" name="TextBox 12">
            <a:extLst>
              <a:ext uri="{FF2B5EF4-FFF2-40B4-BE49-F238E27FC236}">
                <a16:creationId xmlns:a16="http://schemas.microsoft.com/office/drawing/2014/main" id="{C771A7DE-DD2F-EF33-3B8A-AB39F3227530}"/>
              </a:ext>
            </a:extLst>
          </p:cNvPr>
          <p:cNvSpPr txBox="1"/>
          <p:nvPr/>
        </p:nvSpPr>
        <p:spPr>
          <a:xfrm>
            <a:off x="164386" y="5373392"/>
            <a:ext cx="5322014" cy="1200329"/>
          </a:xfrm>
          <a:prstGeom prst="rect">
            <a:avLst/>
          </a:prstGeom>
          <a:noFill/>
        </p:spPr>
        <p:txBody>
          <a:bodyPr wrap="square" rtlCol="0">
            <a:spAutoFit/>
          </a:bodyPr>
          <a:lstStyle/>
          <a:p>
            <a:r>
              <a:rPr lang="en-US" dirty="0" err="1"/>
              <a:t>NewLocation</a:t>
            </a:r>
            <a:r>
              <a:rPr lang="en-US" dirty="0"/>
              <a:t>(A) == A’     </a:t>
            </a:r>
            <a:r>
              <a:rPr lang="en-US" dirty="0" err="1"/>
              <a:t>NewLocation</a:t>
            </a:r>
            <a:r>
              <a:rPr lang="en-US" dirty="0"/>
              <a:t>(E) == E’</a:t>
            </a:r>
          </a:p>
          <a:p>
            <a:r>
              <a:rPr lang="en-US" dirty="0" err="1"/>
              <a:t>NewLocation</a:t>
            </a:r>
            <a:r>
              <a:rPr lang="en-US" dirty="0"/>
              <a:t>(B) == B’     </a:t>
            </a:r>
            <a:r>
              <a:rPr lang="en-US" dirty="0" err="1"/>
              <a:t>NewLocation</a:t>
            </a:r>
            <a:r>
              <a:rPr lang="en-US" dirty="0"/>
              <a:t>(F) == F’</a:t>
            </a:r>
            <a:endParaRPr lang="en-IN" dirty="0"/>
          </a:p>
          <a:p>
            <a:r>
              <a:rPr lang="en-US" dirty="0" err="1"/>
              <a:t>NewLocation</a:t>
            </a:r>
            <a:r>
              <a:rPr lang="en-US" dirty="0"/>
              <a:t>(C) == C’     </a:t>
            </a:r>
            <a:r>
              <a:rPr lang="en-US" dirty="0" err="1"/>
              <a:t>NewLocation</a:t>
            </a:r>
            <a:r>
              <a:rPr lang="en-US" dirty="0"/>
              <a:t>(G) == G’</a:t>
            </a:r>
            <a:endParaRPr lang="en-IN" dirty="0"/>
          </a:p>
          <a:p>
            <a:r>
              <a:rPr lang="en-US" dirty="0" err="1"/>
              <a:t>NewLocation</a:t>
            </a:r>
            <a:r>
              <a:rPr lang="en-US" dirty="0"/>
              <a:t>(D) == D’    </a:t>
            </a:r>
            <a:r>
              <a:rPr lang="en-US" dirty="0" err="1"/>
              <a:t>NewLocation</a:t>
            </a:r>
            <a:r>
              <a:rPr lang="en-US" dirty="0"/>
              <a:t>(H) == H’</a:t>
            </a:r>
            <a:endParaRPr lang="en-IN" dirty="0"/>
          </a:p>
        </p:txBody>
      </p:sp>
    </p:spTree>
    <p:extLst>
      <p:ext uri="{BB962C8B-B14F-4D97-AF65-F5344CB8AC3E}">
        <p14:creationId xmlns:p14="http://schemas.microsoft.com/office/powerpoint/2010/main" val="3107423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C0EF-1FD2-4D7A-8ADD-EA1133412D1B}"/>
              </a:ext>
            </a:extLst>
          </p:cNvPr>
          <p:cNvSpPr>
            <a:spLocks noGrp="1"/>
          </p:cNvSpPr>
          <p:nvPr>
            <p:ph type="title"/>
          </p:nvPr>
        </p:nvSpPr>
        <p:spPr/>
        <p:txBody>
          <a:bodyPr/>
          <a:lstStyle/>
          <a:p>
            <a:r>
              <a:rPr lang="en-US" dirty="0"/>
              <a:t>Are we done?</a:t>
            </a:r>
          </a:p>
        </p:txBody>
      </p:sp>
      <p:sp>
        <p:nvSpPr>
          <p:cNvPr id="3" name="Content Placeholder 2">
            <a:extLst>
              <a:ext uri="{FF2B5EF4-FFF2-40B4-BE49-F238E27FC236}">
                <a16:creationId xmlns:a16="http://schemas.microsoft.com/office/drawing/2014/main" id="{A83BA24E-069D-4404-9B05-6E7A8200EB5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78499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2899-6E87-4063-A6BB-64E2268A91C5}"/>
              </a:ext>
            </a:extLst>
          </p:cNvPr>
          <p:cNvSpPr>
            <a:spLocks noGrp="1"/>
          </p:cNvSpPr>
          <p:nvPr>
            <p:ph type="title"/>
          </p:nvPr>
        </p:nvSpPr>
        <p:spPr/>
        <p:txBody>
          <a:bodyPr/>
          <a:lstStyle/>
          <a:p>
            <a:r>
              <a:rPr lang="en-US" dirty="0"/>
              <a:t>Are we done?</a:t>
            </a:r>
            <a:endParaRPr lang="en-IN" dirty="0"/>
          </a:p>
        </p:txBody>
      </p:sp>
      <p:sp>
        <p:nvSpPr>
          <p:cNvPr id="4" name="TextBox 3">
            <a:extLst>
              <a:ext uri="{FF2B5EF4-FFF2-40B4-BE49-F238E27FC236}">
                <a16:creationId xmlns:a16="http://schemas.microsoft.com/office/drawing/2014/main" id="{34769042-2BD7-43EC-8A8A-50720875CA9F}"/>
              </a:ext>
            </a:extLst>
          </p:cNvPr>
          <p:cNvSpPr txBox="1"/>
          <p:nvPr/>
        </p:nvSpPr>
        <p:spPr>
          <a:xfrm>
            <a:off x="6405880" y="1371600"/>
            <a:ext cx="5074920" cy="5355312"/>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struct node*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(int info) {</a:t>
            </a:r>
          </a:p>
          <a:p>
            <a:r>
              <a:rPr lang="en-US" dirty="0">
                <a:latin typeface="Arial" panose="020B0604020202020204" pitchFamily="34" charset="0"/>
                <a:cs typeface="Arial" panose="020B0604020202020204" pitchFamily="34" charset="0"/>
              </a:rPr>
              <a:t>    struct node *n = malloc(</a:t>
            </a:r>
            <a:r>
              <a:rPr lang="en-US" dirty="0" err="1">
                <a:latin typeface="Arial" panose="020B0604020202020204" pitchFamily="34" charset="0"/>
                <a:cs typeface="Arial" panose="020B0604020202020204" pitchFamily="34" charset="0"/>
              </a:rPr>
              <a:t>sizeof</a:t>
            </a:r>
            <a:r>
              <a:rPr lang="en-US" dirty="0">
                <a:latin typeface="Arial" panose="020B0604020202020204" pitchFamily="34" charset="0"/>
                <a:cs typeface="Arial" panose="020B0604020202020204" pitchFamily="34" charset="0"/>
              </a:rPr>
              <a:t>(struct node));</a:t>
            </a:r>
          </a:p>
          <a:p>
            <a:r>
              <a:rPr lang="en-US" dirty="0">
                <a:latin typeface="Arial" panose="020B0604020202020204" pitchFamily="34" charset="0"/>
                <a:cs typeface="Arial" panose="020B0604020202020204" pitchFamily="34" charset="0"/>
              </a:rPr>
              <a:t>    n-&gt;info = info;</a:t>
            </a:r>
          </a:p>
          <a:p>
            <a:r>
              <a:rPr lang="en-US" dirty="0">
                <a:latin typeface="Arial" panose="020B0604020202020204" pitchFamily="34" charset="0"/>
                <a:cs typeface="Arial" panose="020B0604020202020204" pitchFamily="34" charset="0"/>
              </a:rPr>
              <a:t>    n-&gt;next = NULL;</a:t>
            </a:r>
          </a:p>
          <a:p>
            <a:r>
              <a:rPr lang="en-US" dirty="0">
                <a:latin typeface="Arial" panose="020B0604020202020204" pitchFamily="34" charset="0"/>
                <a:cs typeface="Arial" panose="020B0604020202020204" pitchFamily="34" charset="0"/>
              </a:rPr>
              <a:t>    return n;</a:t>
            </a:r>
          </a:p>
          <a:p>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void main() {</a:t>
            </a:r>
          </a:p>
          <a:p>
            <a:r>
              <a:rPr lang="en-US" dirty="0">
                <a:latin typeface="Arial" panose="020B0604020202020204" pitchFamily="34" charset="0"/>
                <a:cs typeface="Arial" panose="020B0604020202020204" pitchFamily="34" charset="0"/>
              </a:rPr>
              <a:t>    1. struct list *head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2. struct list *temp = head;</a:t>
            </a:r>
          </a:p>
          <a:p>
            <a:r>
              <a:rPr lang="en-US" dirty="0">
                <a:latin typeface="Arial" panose="020B0604020202020204" pitchFamily="34" charset="0"/>
                <a:cs typeface="Arial" panose="020B0604020202020204" pitchFamily="34" charset="0"/>
              </a:rPr>
              <a:t>    3. for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1;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&lt; 4;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4.     temp-&gt;next = </a:t>
            </a:r>
            <a:r>
              <a:rPr lang="en-US" dirty="0" err="1">
                <a:latin typeface="Arial" panose="020B0604020202020204" pitchFamily="34" charset="0"/>
                <a:cs typeface="Arial" panose="020B0604020202020204" pitchFamily="34" charset="0"/>
              </a:rPr>
              <a:t>alloc_node</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5.     temp = temp-&gt;next;</a:t>
            </a:r>
          </a:p>
          <a:p>
            <a:r>
              <a:rPr lang="en-US" dirty="0">
                <a:latin typeface="Arial" panose="020B0604020202020204" pitchFamily="34" charset="0"/>
                <a:cs typeface="Arial" panose="020B0604020202020204" pitchFamily="34" charset="0"/>
              </a:rPr>
              <a:t>    6. }</a:t>
            </a:r>
          </a:p>
          <a:p>
            <a:r>
              <a:rPr lang="en-US" dirty="0">
                <a:latin typeface="Arial" panose="020B0604020202020204" pitchFamily="34" charset="0"/>
                <a:cs typeface="Arial" panose="020B0604020202020204" pitchFamily="34" charset="0"/>
              </a:rPr>
              <a:t>    7. defragmenter();</a:t>
            </a:r>
          </a:p>
          <a:p>
            <a:r>
              <a:rPr lang="en-US" dirty="0">
                <a:latin typeface="Arial" panose="020B0604020202020204" pitchFamily="34" charset="0"/>
                <a:cs typeface="Arial" panose="020B0604020202020204" pitchFamily="34" charset="0"/>
              </a:rPr>
              <a:t>    8. </a:t>
            </a:r>
            <a:r>
              <a:rPr lang="en-US" dirty="0" err="1">
                <a:latin typeface="Arial" panose="020B0604020202020204" pitchFamily="34" charset="0"/>
                <a:cs typeface="Arial" panose="020B0604020202020204" pitchFamily="34" charset="0"/>
              </a:rPr>
              <a:t>print_list</a:t>
            </a:r>
            <a:r>
              <a:rPr lang="en-US" dirty="0">
                <a:latin typeface="Arial" panose="020B0604020202020204" pitchFamily="34" charset="0"/>
                <a:cs typeface="Arial" panose="020B0604020202020204" pitchFamily="34" charset="0"/>
              </a:rPr>
              <a:t>(head);</a:t>
            </a:r>
          </a:p>
          <a:p>
            <a:r>
              <a:rPr lang="en-US" dirty="0">
                <a:latin typeface="Arial" panose="020B0604020202020204" pitchFamily="34" charset="0"/>
                <a:cs typeface="Arial" panose="020B0604020202020204" pitchFamily="34" charset="0"/>
              </a:rPr>
              <a:t>    9. </a:t>
            </a:r>
            <a:r>
              <a:rPr lang="en-US" dirty="0" err="1">
                <a:latin typeface="Arial" panose="020B0604020202020204" pitchFamily="34" charset="0"/>
                <a:cs typeface="Arial" panose="020B0604020202020204" pitchFamily="34" charset="0"/>
              </a:rPr>
              <a:t>print_list</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tmp</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196E30E-AEA2-4F63-9DF4-CC85C88FAC74}"/>
              </a:ext>
            </a:extLst>
          </p:cNvPr>
          <p:cNvSpPr txBox="1"/>
          <p:nvPr/>
        </p:nvSpPr>
        <p:spPr>
          <a:xfrm>
            <a:off x="6573520" y="355600"/>
            <a:ext cx="2225040"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node {</a:t>
            </a:r>
          </a:p>
          <a:p>
            <a:r>
              <a:rPr lang="en-US" dirty="0">
                <a:latin typeface="Arial" panose="020B0604020202020204" pitchFamily="34" charset="0"/>
                <a:cs typeface="Arial" panose="020B0604020202020204" pitchFamily="34" charset="0"/>
              </a:rPr>
              <a:t>    int info;</a:t>
            </a:r>
          </a:p>
          <a:p>
            <a:r>
              <a:rPr lang="en-US" dirty="0">
                <a:latin typeface="Arial" panose="020B0604020202020204" pitchFamily="34" charset="0"/>
                <a:cs typeface="Arial" panose="020B0604020202020204" pitchFamily="34" charset="0"/>
              </a:rPr>
              <a:t>    struct node *next;</a:t>
            </a:r>
          </a:p>
          <a:p>
            <a:r>
              <a:rPr lang="en-US" dirty="0">
                <a:latin typeface="Arial" panose="020B0604020202020204" pitchFamily="34" charset="0"/>
                <a:cs typeface="Arial" panose="020B0604020202020204" pitchFamily="34" charset="0"/>
              </a:rPr>
              <a:t>};</a:t>
            </a:r>
          </a:p>
          <a:p>
            <a:endParaRPr lang="en-IN" dirty="0"/>
          </a:p>
        </p:txBody>
      </p:sp>
      <p:sp>
        <p:nvSpPr>
          <p:cNvPr id="5" name="TextBox 4">
            <a:extLst>
              <a:ext uri="{FF2B5EF4-FFF2-40B4-BE49-F238E27FC236}">
                <a16:creationId xmlns:a16="http://schemas.microsoft.com/office/drawing/2014/main" id="{D0388180-DC9D-2A8A-52B1-0805E112F89B}"/>
              </a:ext>
            </a:extLst>
          </p:cNvPr>
          <p:cNvSpPr txBox="1"/>
          <p:nvPr/>
        </p:nvSpPr>
        <p:spPr>
          <a:xfrm>
            <a:off x="893853" y="2547994"/>
            <a:ext cx="3503487" cy="369332"/>
          </a:xfrm>
          <a:prstGeom prst="rect">
            <a:avLst/>
          </a:prstGeom>
          <a:noFill/>
        </p:spPr>
        <p:txBody>
          <a:bodyPr wrap="square" rtlCol="0">
            <a:spAutoFit/>
          </a:bodyPr>
          <a:lstStyle/>
          <a:p>
            <a:r>
              <a:rPr lang="en-US" dirty="0"/>
              <a:t>During defragmentation at line-7</a:t>
            </a:r>
          </a:p>
        </p:txBody>
      </p:sp>
      <p:sp>
        <p:nvSpPr>
          <p:cNvPr id="6" name="Rectangle 5">
            <a:extLst>
              <a:ext uri="{FF2B5EF4-FFF2-40B4-BE49-F238E27FC236}">
                <a16:creationId xmlns:a16="http://schemas.microsoft.com/office/drawing/2014/main" id="{0D1FE269-DCCC-AAEA-C9C2-7FDE47742FAE}"/>
              </a:ext>
            </a:extLst>
          </p:cNvPr>
          <p:cNvSpPr/>
          <p:nvPr/>
        </p:nvSpPr>
        <p:spPr>
          <a:xfrm>
            <a:off x="996593" y="3426513"/>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10" name="Rectangle 9">
            <a:extLst>
              <a:ext uri="{FF2B5EF4-FFF2-40B4-BE49-F238E27FC236}">
                <a16:creationId xmlns:a16="http://schemas.microsoft.com/office/drawing/2014/main" id="{90B19ED1-B1DB-34BC-43DE-5A455CDBE71C}"/>
              </a:ext>
            </a:extLst>
          </p:cNvPr>
          <p:cNvSpPr/>
          <p:nvPr/>
        </p:nvSpPr>
        <p:spPr>
          <a:xfrm>
            <a:off x="2063387" y="3427290"/>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11" name="Rectangle 10">
            <a:extLst>
              <a:ext uri="{FF2B5EF4-FFF2-40B4-BE49-F238E27FC236}">
                <a16:creationId xmlns:a16="http://schemas.microsoft.com/office/drawing/2014/main" id="{856D6D69-364F-ECC5-3FFB-96C5A5FAE5D0}"/>
              </a:ext>
            </a:extLst>
          </p:cNvPr>
          <p:cNvSpPr/>
          <p:nvPr/>
        </p:nvSpPr>
        <p:spPr>
          <a:xfrm>
            <a:off x="3099362" y="3425580"/>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12" name="Rectangle 11">
            <a:extLst>
              <a:ext uri="{FF2B5EF4-FFF2-40B4-BE49-F238E27FC236}">
                <a16:creationId xmlns:a16="http://schemas.microsoft.com/office/drawing/2014/main" id="{A2F0C90B-5B7F-0A84-BB86-6C13D8F0C8AD}"/>
              </a:ext>
            </a:extLst>
          </p:cNvPr>
          <p:cNvSpPr/>
          <p:nvPr/>
        </p:nvSpPr>
        <p:spPr>
          <a:xfrm>
            <a:off x="4169542" y="3426513"/>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cxnSp>
        <p:nvCxnSpPr>
          <p:cNvPr id="13" name="Straight Arrow Connector 12">
            <a:extLst>
              <a:ext uri="{FF2B5EF4-FFF2-40B4-BE49-F238E27FC236}">
                <a16:creationId xmlns:a16="http://schemas.microsoft.com/office/drawing/2014/main" id="{56290CC9-93D8-8479-BD75-16ECD720F950}"/>
              </a:ext>
            </a:extLst>
          </p:cNvPr>
          <p:cNvCxnSpPr>
            <a:cxnSpLocks/>
          </p:cNvCxnSpPr>
          <p:nvPr/>
        </p:nvCxnSpPr>
        <p:spPr>
          <a:xfrm>
            <a:off x="277403" y="3606230"/>
            <a:ext cx="6986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EE9056C-3B3C-B400-BBCB-05D5EA6D699C}"/>
              </a:ext>
            </a:extLst>
          </p:cNvPr>
          <p:cNvCxnSpPr>
            <a:stCxn id="6" idx="3"/>
            <a:endCxn id="10" idx="1"/>
          </p:cNvCxnSpPr>
          <p:nvPr/>
        </p:nvCxnSpPr>
        <p:spPr>
          <a:xfrm flipV="1">
            <a:off x="1551398" y="3606230"/>
            <a:ext cx="511989" cy="4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320AAC8-F03D-76F0-ADB9-74B23B24B757}"/>
              </a:ext>
            </a:extLst>
          </p:cNvPr>
          <p:cNvCxnSpPr>
            <a:stCxn id="10" idx="3"/>
          </p:cNvCxnSpPr>
          <p:nvPr/>
        </p:nvCxnSpPr>
        <p:spPr>
          <a:xfrm flipV="1">
            <a:off x="2618192" y="3606230"/>
            <a:ext cx="481170" cy="5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F099AAD-15E7-9A42-EA8E-80C92AE899C7}"/>
              </a:ext>
            </a:extLst>
          </p:cNvPr>
          <p:cNvCxnSpPr>
            <a:stCxn id="11" idx="3"/>
          </p:cNvCxnSpPr>
          <p:nvPr/>
        </p:nvCxnSpPr>
        <p:spPr>
          <a:xfrm flipV="1">
            <a:off x="3654167" y="3606230"/>
            <a:ext cx="515375" cy="4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38AAD1A-22C6-2CE5-DC9A-A2005CEC033B}"/>
              </a:ext>
            </a:extLst>
          </p:cNvPr>
          <p:cNvSpPr txBox="1"/>
          <p:nvPr/>
        </p:nvSpPr>
        <p:spPr>
          <a:xfrm>
            <a:off x="277403" y="3637054"/>
            <a:ext cx="852754" cy="369331"/>
          </a:xfrm>
          <a:prstGeom prst="rect">
            <a:avLst/>
          </a:prstGeom>
          <a:noFill/>
        </p:spPr>
        <p:txBody>
          <a:bodyPr wrap="square" rtlCol="0">
            <a:spAutoFit/>
          </a:bodyPr>
          <a:lstStyle/>
          <a:p>
            <a:r>
              <a:rPr lang="en-US" dirty="0"/>
              <a:t>head</a:t>
            </a:r>
            <a:endParaRPr lang="en-IN" dirty="0"/>
          </a:p>
        </p:txBody>
      </p:sp>
      <p:sp>
        <p:nvSpPr>
          <p:cNvPr id="21" name="TextBox 20">
            <a:extLst>
              <a:ext uri="{FF2B5EF4-FFF2-40B4-BE49-F238E27FC236}">
                <a16:creationId xmlns:a16="http://schemas.microsoft.com/office/drawing/2014/main" id="{C6D9290B-F7A9-31FF-F563-150F3FFBEDE7}"/>
              </a:ext>
            </a:extLst>
          </p:cNvPr>
          <p:cNvSpPr txBox="1"/>
          <p:nvPr/>
        </p:nvSpPr>
        <p:spPr>
          <a:xfrm>
            <a:off x="4149051" y="3789454"/>
            <a:ext cx="852754" cy="369331"/>
          </a:xfrm>
          <a:prstGeom prst="rect">
            <a:avLst/>
          </a:prstGeom>
          <a:noFill/>
        </p:spPr>
        <p:txBody>
          <a:bodyPr wrap="square" rtlCol="0">
            <a:spAutoFit/>
          </a:bodyPr>
          <a:lstStyle/>
          <a:p>
            <a:r>
              <a:rPr lang="en-US" dirty="0" err="1"/>
              <a:t>tmp</a:t>
            </a:r>
            <a:endParaRPr lang="en-IN" dirty="0"/>
          </a:p>
        </p:txBody>
      </p:sp>
      <p:sp>
        <p:nvSpPr>
          <p:cNvPr id="22" name="Rectangle 21">
            <a:extLst>
              <a:ext uri="{FF2B5EF4-FFF2-40B4-BE49-F238E27FC236}">
                <a16:creationId xmlns:a16="http://schemas.microsoft.com/office/drawing/2014/main" id="{FBE33090-A748-03C6-78AA-ECE3D01BE135}"/>
              </a:ext>
            </a:extLst>
          </p:cNvPr>
          <p:cNvSpPr/>
          <p:nvPr/>
        </p:nvSpPr>
        <p:spPr>
          <a:xfrm>
            <a:off x="974335" y="4883728"/>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endParaRPr lang="en-IN" dirty="0"/>
          </a:p>
        </p:txBody>
      </p:sp>
      <p:sp>
        <p:nvSpPr>
          <p:cNvPr id="23" name="Rectangle 22">
            <a:extLst>
              <a:ext uri="{FF2B5EF4-FFF2-40B4-BE49-F238E27FC236}">
                <a16:creationId xmlns:a16="http://schemas.microsoft.com/office/drawing/2014/main" id="{584A899B-7540-CB89-3EB1-9C8A0973F59A}"/>
              </a:ext>
            </a:extLst>
          </p:cNvPr>
          <p:cNvSpPr/>
          <p:nvPr/>
        </p:nvSpPr>
        <p:spPr>
          <a:xfrm>
            <a:off x="2041129" y="4884505"/>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24" name="Rectangle 23">
            <a:extLst>
              <a:ext uri="{FF2B5EF4-FFF2-40B4-BE49-F238E27FC236}">
                <a16:creationId xmlns:a16="http://schemas.microsoft.com/office/drawing/2014/main" id="{6B3C46B5-7AD5-9AB7-991C-20AF35E54D61}"/>
              </a:ext>
            </a:extLst>
          </p:cNvPr>
          <p:cNvSpPr/>
          <p:nvPr/>
        </p:nvSpPr>
        <p:spPr>
          <a:xfrm>
            <a:off x="3077104" y="4882795"/>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25" name="Rectangle 24">
            <a:extLst>
              <a:ext uri="{FF2B5EF4-FFF2-40B4-BE49-F238E27FC236}">
                <a16:creationId xmlns:a16="http://schemas.microsoft.com/office/drawing/2014/main" id="{6464336C-3571-E598-AA93-7E3DEE1BD374}"/>
              </a:ext>
            </a:extLst>
          </p:cNvPr>
          <p:cNvSpPr/>
          <p:nvPr/>
        </p:nvSpPr>
        <p:spPr>
          <a:xfrm>
            <a:off x="4147284" y="4883728"/>
            <a:ext cx="55480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cxnSp>
        <p:nvCxnSpPr>
          <p:cNvPr id="27" name="Straight Arrow Connector 26">
            <a:extLst>
              <a:ext uri="{FF2B5EF4-FFF2-40B4-BE49-F238E27FC236}">
                <a16:creationId xmlns:a16="http://schemas.microsoft.com/office/drawing/2014/main" id="{15389BAC-6410-1E4B-82D5-B7897EDBC03E}"/>
              </a:ext>
            </a:extLst>
          </p:cNvPr>
          <p:cNvCxnSpPr>
            <a:stCxn id="22" idx="3"/>
            <a:endCxn id="23" idx="1"/>
          </p:cNvCxnSpPr>
          <p:nvPr/>
        </p:nvCxnSpPr>
        <p:spPr>
          <a:xfrm flipV="1">
            <a:off x="1529140" y="5063445"/>
            <a:ext cx="511989" cy="4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4C4FDAE3-BCE4-F6D2-7E7F-63D8C2F4FDA0}"/>
              </a:ext>
            </a:extLst>
          </p:cNvPr>
          <p:cNvCxnSpPr>
            <a:stCxn id="23" idx="3"/>
          </p:cNvCxnSpPr>
          <p:nvPr/>
        </p:nvCxnSpPr>
        <p:spPr>
          <a:xfrm flipV="1">
            <a:off x="2595934" y="5063445"/>
            <a:ext cx="481170" cy="57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7E289F44-5B2A-CB61-28EA-7F11CF7B0975}"/>
              </a:ext>
            </a:extLst>
          </p:cNvPr>
          <p:cNvCxnSpPr>
            <a:stCxn id="24" idx="3"/>
          </p:cNvCxnSpPr>
          <p:nvPr/>
        </p:nvCxnSpPr>
        <p:spPr>
          <a:xfrm flipV="1">
            <a:off x="3631909" y="5063445"/>
            <a:ext cx="515375" cy="4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6184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C0EF-1FD2-4D7A-8ADD-EA1133412D1B}"/>
              </a:ext>
            </a:extLst>
          </p:cNvPr>
          <p:cNvSpPr>
            <a:spLocks noGrp="1"/>
          </p:cNvSpPr>
          <p:nvPr>
            <p:ph type="title"/>
          </p:nvPr>
        </p:nvSpPr>
        <p:spPr/>
        <p:txBody>
          <a:bodyPr/>
          <a:lstStyle/>
          <a:p>
            <a:r>
              <a:rPr lang="en-US" dirty="0"/>
              <a:t>Are we done?</a:t>
            </a:r>
          </a:p>
        </p:txBody>
      </p:sp>
      <p:sp>
        <p:nvSpPr>
          <p:cNvPr id="3" name="Content Placeholder 2">
            <a:extLst>
              <a:ext uri="{FF2B5EF4-FFF2-40B4-BE49-F238E27FC236}">
                <a16:creationId xmlns:a16="http://schemas.microsoft.com/office/drawing/2014/main" id="{A83BA24E-069D-4404-9B05-6E7A8200EB5F}"/>
              </a:ext>
            </a:extLst>
          </p:cNvPr>
          <p:cNvSpPr>
            <a:spLocks noGrp="1"/>
          </p:cNvSpPr>
          <p:nvPr>
            <p:ph idx="1"/>
          </p:nvPr>
        </p:nvSpPr>
        <p:spPr/>
        <p:txBody>
          <a:bodyPr/>
          <a:lstStyle/>
          <a:p>
            <a:r>
              <a:rPr lang="en-US" dirty="0"/>
              <a:t>What about local variables that contain references to heap objects?</a:t>
            </a:r>
          </a:p>
          <a:p>
            <a:endParaRPr lang="en-US" dirty="0"/>
          </a:p>
        </p:txBody>
      </p:sp>
      <p:sp>
        <p:nvSpPr>
          <p:cNvPr id="4" name="TextBox 3">
            <a:extLst>
              <a:ext uri="{FF2B5EF4-FFF2-40B4-BE49-F238E27FC236}">
                <a16:creationId xmlns:a16="http://schemas.microsoft.com/office/drawing/2014/main" id="{BEDCCB28-71F0-481E-9ED4-FFFCB9177B74}"/>
              </a:ext>
            </a:extLst>
          </p:cNvPr>
          <p:cNvSpPr txBox="1"/>
          <p:nvPr/>
        </p:nvSpPr>
        <p:spPr>
          <a:xfrm>
            <a:off x="3159760" y="3048000"/>
            <a:ext cx="4389120" cy="461665"/>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Where are the local variables?</a:t>
            </a:r>
            <a:endParaRPr lang="en-IN"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056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C400-F062-4585-9B88-441108180311}"/>
              </a:ext>
            </a:extLst>
          </p:cNvPr>
          <p:cNvSpPr>
            <a:spLocks noGrp="1"/>
          </p:cNvSpPr>
          <p:nvPr>
            <p:ph type="title"/>
          </p:nvPr>
        </p:nvSpPr>
        <p:spPr/>
        <p:txBody>
          <a:bodyPr/>
          <a:lstStyle/>
          <a:p>
            <a:r>
              <a:rPr lang="en-US" dirty="0"/>
              <a:t>Where are the local variables?</a:t>
            </a:r>
            <a:endParaRPr lang="en-IN" dirty="0"/>
          </a:p>
        </p:txBody>
      </p:sp>
      <p:sp>
        <p:nvSpPr>
          <p:cNvPr id="3" name="Content Placeholder 2">
            <a:extLst>
              <a:ext uri="{FF2B5EF4-FFF2-40B4-BE49-F238E27FC236}">
                <a16:creationId xmlns:a16="http://schemas.microsoft.com/office/drawing/2014/main" id="{59303883-5FFD-4E2D-B1F5-D5484B262D1D}"/>
              </a:ext>
            </a:extLst>
          </p:cNvPr>
          <p:cNvSpPr>
            <a:spLocks noGrp="1"/>
          </p:cNvSpPr>
          <p:nvPr>
            <p:ph idx="1"/>
          </p:nvPr>
        </p:nvSpPr>
        <p:spPr/>
        <p:txBody>
          <a:bodyPr/>
          <a:lstStyle/>
          <a:p>
            <a:r>
              <a:rPr lang="en-US" dirty="0"/>
              <a:t>Local variables can be in registers or stack?</a:t>
            </a:r>
          </a:p>
          <a:p>
            <a:pPr lvl="1"/>
            <a:r>
              <a:rPr lang="en-US" dirty="0"/>
              <a:t>Can we walk all stack addresses and registers and replace old heap addresses with the new ones?</a:t>
            </a:r>
            <a:endParaRPr lang="en-IN" dirty="0"/>
          </a:p>
        </p:txBody>
      </p:sp>
    </p:spTree>
    <p:extLst>
      <p:ext uri="{BB962C8B-B14F-4D97-AF65-F5344CB8AC3E}">
        <p14:creationId xmlns:p14="http://schemas.microsoft.com/office/powerpoint/2010/main" val="20789907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C400-F062-4585-9B88-441108180311}"/>
              </a:ext>
            </a:extLst>
          </p:cNvPr>
          <p:cNvSpPr>
            <a:spLocks noGrp="1"/>
          </p:cNvSpPr>
          <p:nvPr>
            <p:ph type="title"/>
          </p:nvPr>
        </p:nvSpPr>
        <p:spPr/>
        <p:txBody>
          <a:bodyPr/>
          <a:lstStyle/>
          <a:p>
            <a:r>
              <a:rPr lang="en-US" dirty="0"/>
              <a:t>Where are the local variables?</a:t>
            </a:r>
            <a:endParaRPr lang="en-IN" dirty="0"/>
          </a:p>
        </p:txBody>
      </p:sp>
      <p:sp>
        <p:nvSpPr>
          <p:cNvPr id="3" name="Content Placeholder 2">
            <a:extLst>
              <a:ext uri="{FF2B5EF4-FFF2-40B4-BE49-F238E27FC236}">
                <a16:creationId xmlns:a16="http://schemas.microsoft.com/office/drawing/2014/main" id="{59303883-5FFD-4E2D-B1F5-D5484B262D1D}"/>
              </a:ext>
            </a:extLst>
          </p:cNvPr>
          <p:cNvSpPr>
            <a:spLocks noGrp="1"/>
          </p:cNvSpPr>
          <p:nvPr>
            <p:ph idx="1"/>
          </p:nvPr>
        </p:nvSpPr>
        <p:spPr/>
        <p:txBody>
          <a:bodyPr/>
          <a:lstStyle/>
          <a:p>
            <a:r>
              <a:rPr lang="en-US" dirty="0"/>
              <a:t>Local variables can be in registers or stack?</a:t>
            </a:r>
          </a:p>
          <a:p>
            <a:pPr lvl="1"/>
            <a:r>
              <a:rPr lang="en-US" dirty="0"/>
              <a:t>Can we walk all stack addresses and registers and replace old heap addresses with the new ones?</a:t>
            </a:r>
          </a:p>
          <a:p>
            <a:pPr lvl="2"/>
            <a:r>
              <a:rPr lang="en-US" dirty="0"/>
              <a:t>No, because a heap address can also be data (e.g., an integer)</a:t>
            </a:r>
          </a:p>
          <a:p>
            <a:pPr lvl="3"/>
            <a:r>
              <a:rPr lang="en-US" dirty="0"/>
              <a:t>We need compiler support to identify which stack locations and registers contain heap addresses</a:t>
            </a:r>
            <a:endParaRPr lang="en-IN" dirty="0"/>
          </a:p>
        </p:txBody>
      </p:sp>
    </p:spTree>
    <p:extLst>
      <p:ext uri="{BB962C8B-B14F-4D97-AF65-F5344CB8AC3E}">
        <p14:creationId xmlns:p14="http://schemas.microsoft.com/office/powerpoint/2010/main" val="403494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251B2-B520-A33E-A967-52E4EAC107E7}"/>
              </a:ext>
            </a:extLst>
          </p:cNvPr>
          <p:cNvSpPr>
            <a:spLocks noGrp="1"/>
          </p:cNvSpPr>
          <p:nvPr>
            <p:ph type="title"/>
          </p:nvPr>
        </p:nvSpPr>
        <p:spPr/>
        <p:txBody>
          <a:bodyPr/>
          <a:lstStyle/>
          <a:p>
            <a:r>
              <a:rPr lang="en-IN" dirty="0"/>
              <a:t>Optimizations on SSA form</a:t>
            </a:r>
          </a:p>
        </p:txBody>
      </p:sp>
      <p:sp>
        <p:nvSpPr>
          <p:cNvPr id="3" name="Text Placeholder 2">
            <a:extLst>
              <a:ext uri="{FF2B5EF4-FFF2-40B4-BE49-F238E27FC236}">
                <a16:creationId xmlns:a16="http://schemas.microsoft.com/office/drawing/2014/main" id="{95B06A7E-9ED1-F32B-27CB-CDFAB5EA3DB7}"/>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8038188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3E9-8EEB-4D6D-B169-9D4D790ED43F}"/>
              </a:ext>
            </a:extLst>
          </p:cNvPr>
          <p:cNvSpPr>
            <a:spLocks noGrp="1"/>
          </p:cNvSpPr>
          <p:nvPr>
            <p:ph type="title"/>
          </p:nvPr>
        </p:nvSpPr>
        <p:spPr/>
        <p:txBody>
          <a:bodyPr/>
          <a:lstStyle/>
          <a:p>
            <a:r>
              <a:rPr lang="en-US" dirty="0"/>
              <a:t>Stack map</a:t>
            </a:r>
          </a:p>
        </p:txBody>
      </p:sp>
      <p:sp>
        <p:nvSpPr>
          <p:cNvPr id="3" name="Content Placeholder 2">
            <a:extLst>
              <a:ext uri="{FF2B5EF4-FFF2-40B4-BE49-F238E27FC236}">
                <a16:creationId xmlns:a16="http://schemas.microsoft.com/office/drawing/2014/main" id="{66459B09-5187-4A38-A891-94318430B5EF}"/>
              </a:ext>
            </a:extLst>
          </p:cNvPr>
          <p:cNvSpPr>
            <a:spLocks noGrp="1"/>
          </p:cNvSpPr>
          <p:nvPr>
            <p:ph idx="1"/>
          </p:nvPr>
        </p:nvSpPr>
        <p:spPr/>
        <p:txBody>
          <a:bodyPr/>
          <a:lstStyle/>
          <a:p>
            <a:r>
              <a:rPr lang="en-US" dirty="0"/>
              <a:t>The stack/registers can hold pointers to the relocated objects</a:t>
            </a:r>
          </a:p>
          <a:p>
            <a:endParaRPr lang="en-US" dirty="0"/>
          </a:p>
          <a:p>
            <a:r>
              <a:rPr lang="en-US" dirty="0"/>
              <a:t>The Compiler must emit information regarding the stack offsets or registers that contain pointers to heap objects</a:t>
            </a:r>
          </a:p>
          <a:p>
            <a:endParaRPr lang="en-US" dirty="0"/>
          </a:p>
          <a:p>
            <a:r>
              <a:rPr lang="en-US" dirty="0"/>
              <a:t>The set of all the objects that can be directly reached via local (or stack) variables without any pointer dereference is called the root set</a:t>
            </a:r>
          </a:p>
        </p:txBody>
      </p:sp>
    </p:spTree>
    <p:extLst>
      <p:ext uri="{BB962C8B-B14F-4D97-AF65-F5344CB8AC3E}">
        <p14:creationId xmlns:p14="http://schemas.microsoft.com/office/powerpoint/2010/main" val="8519642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AD6C-7E75-4193-8C1C-20B81F92C736}"/>
              </a:ext>
            </a:extLst>
          </p:cNvPr>
          <p:cNvSpPr>
            <a:spLocks noGrp="1"/>
          </p:cNvSpPr>
          <p:nvPr>
            <p:ph type="title"/>
          </p:nvPr>
        </p:nvSpPr>
        <p:spPr/>
        <p:txBody>
          <a:bodyPr/>
          <a:lstStyle/>
          <a:p>
            <a:r>
              <a:rPr lang="en-US" dirty="0"/>
              <a:t>Root set</a:t>
            </a:r>
            <a:endParaRPr lang="en-IN" dirty="0"/>
          </a:p>
        </p:txBody>
      </p:sp>
      <p:sp>
        <p:nvSpPr>
          <p:cNvPr id="3" name="Content Placeholder 2">
            <a:extLst>
              <a:ext uri="{FF2B5EF4-FFF2-40B4-BE49-F238E27FC236}">
                <a16:creationId xmlns:a16="http://schemas.microsoft.com/office/drawing/2014/main" id="{5B04BD80-6116-4CF2-B9D1-9ED30554F00E}"/>
              </a:ext>
            </a:extLst>
          </p:cNvPr>
          <p:cNvSpPr>
            <a:spLocks noGrp="1"/>
          </p:cNvSpPr>
          <p:nvPr>
            <p:ph idx="1"/>
          </p:nvPr>
        </p:nvSpPr>
        <p:spPr/>
        <p:txBody>
          <a:bodyPr/>
          <a:lstStyle/>
          <a:p>
            <a:r>
              <a:rPr lang="en-US" dirty="0"/>
              <a:t>The compiler also generates information about the addresses of the global variables fields that may contain references</a:t>
            </a:r>
          </a:p>
          <a:p>
            <a:endParaRPr lang="en-US" dirty="0"/>
          </a:p>
          <a:p>
            <a:r>
              <a:rPr lang="en-US" dirty="0"/>
              <a:t>Heap objects that can be reached directly via global variables without any pointer dereference are also part of the root set</a:t>
            </a:r>
            <a:endParaRPr lang="en-IN" dirty="0"/>
          </a:p>
        </p:txBody>
      </p:sp>
    </p:spTree>
    <p:extLst>
      <p:ext uri="{BB962C8B-B14F-4D97-AF65-F5344CB8AC3E}">
        <p14:creationId xmlns:p14="http://schemas.microsoft.com/office/powerpoint/2010/main" val="38209395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C0451-811C-426C-A414-4B37157B1355}"/>
              </a:ext>
            </a:extLst>
          </p:cNvPr>
          <p:cNvSpPr>
            <a:spLocks noGrp="1"/>
          </p:cNvSpPr>
          <p:nvPr>
            <p:ph type="title"/>
          </p:nvPr>
        </p:nvSpPr>
        <p:spPr/>
        <p:txBody>
          <a:bodyPr/>
          <a:lstStyle/>
          <a:p>
            <a:r>
              <a:rPr lang="en-US" dirty="0"/>
              <a:t>Defragmenter</a:t>
            </a:r>
          </a:p>
        </p:txBody>
      </p:sp>
      <p:sp>
        <p:nvSpPr>
          <p:cNvPr id="4" name="TextBox 3">
            <a:extLst>
              <a:ext uri="{FF2B5EF4-FFF2-40B4-BE49-F238E27FC236}">
                <a16:creationId xmlns:a16="http://schemas.microsoft.com/office/drawing/2014/main" id="{F3249DB7-36F6-4298-B402-8AC2EBED8E47}"/>
              </a:ext>
            </a:extLst>
          </p:cNvPr>
          <p:cNvSpPr txBox="1"/>
          <p:nvPr/>
        </p:nvSpPr>
        <p:spPr>
          <a:xfrm>
            <a:off x="5405120" y="487680"/>
            <a:ext cx="4815840" cy="6740307"/>
          </a:xfrm>
          <a:prstGeom prst="rect">
            <a:avLst/>
          </a:prstGeom>
          <a:noFill/>
        </p:spPr>
        <p:txBody>
          <a:bodyPr wrap="square" rtlCol="0">
            <a:spAutoFit/>
          </a:bodyPr>
          <a:lstStyle/>
          <a:p>
            <a:pPr marL="0" indent="0">
              <a:buNone/>
            </a:pPr>
            <a:r>
              <a:rPr lang="en-US" dirty="0">
                <a:latin typeface="Arial" panose="020B0604020202020204" pitchFamily="34" charset="0"/>
                <a:cs typeface="Arial" panose="020B0604020202020204" pitchFamily="34" charset="0"/>
              </a:rPr>
              <a:t>free = starting location of new heap;</a:t>
            </a: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(o) =  free;</a:t>
            </a:r>
          </a:p>
          <a:p>
            <a:pPr marL="0" indent="0">
              <a:buNone/>
            </a:pPr>
            <a:r>
              <a:rPr lang="en-US" dirty="0">
                <a:latin typeface="Arial" panose="020B0604020202020204" pitchFamily="34" charset="0"/>
                <a:cs typeface="Arial" panose="020B0604020202020204" pitchFamily="34" charset="0"/>
              </a:rPr>
              <a:t>        free = free + size(o);</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(each object o in heap) {</a:t>
            </a:r>
          </a:p>
          <a:p>
            <a:pPr marL="0" indent="0">
              <a:buNone/>
            </a:pPr>
            <a:r>
              <a:rPr lang="en-US" dirty="0">
                <a:latin typeface="Arial" panose="020B0604020202020204" pitchFamily="34" charset="0"/>
                <a:cs typeface="Arial" panose="020B0604020202020204" pitchFamily="34" charset="0"/>
              </a:rPr>
              <a:t>    if (o is not freed) {</a:t>
            </a:r>
          </a:p>
          <a:p>
            <a:pPr marL="0" indent="0">
              <a:buNone/>
            </a:pPr>
            <a:r>
              <a:rPr lang="en-US" dirty="0">
                <a:latin typeface="Arial" panose="020B0604020202020204" pitchFamily="34" charset="0"/>
                <a:cs typeface="Arial" panose="020B0604020202020204" pitchFamily="34" charset="0"/>
              </a:rPr>
              <a:t>       for (each reference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in o)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o.r</a:t>
            </a: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copy o to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(r);</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(each reference r in the root set) {</a:t>
            </a:r>
          </a:p>
          <a:p>
            <a:pPr marL="0" indent="0">
              <a:buNone/>
            </a:pPr>
            <a:r>
              <a:rPr lang="en-US" dirty="0">
                <a:latin typeface="Arial" panose="020B0604020202020204" pitchFamily="34" charset="0"/>
                <a:cs typeface="Arial" panose="020B0604020202020204" pitchFamily="34" charset="0"/>
              </a:rPr>
              <a:t>    r =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(r);</a:t>
            </a:r>
          </a:p>
          <a:p>
            <a:pPr marL="0" indent="0">
              <a:buNone/>
            </a:pPr>
            <a:r>
              <a:rPr lang="en-US" dirty="0">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delete </a:t>
            </a:r>
            <a:r>
              <a:rPr lang="en-US" dirty="0" err="1">
                <a:latin typeface="Arial" panose="020B0604020202020204" pitchFamily="34" charset="0"/>
                <a:cs typeface="Arial" panose="020B0604020202020204" pitchFamily="34" charset="0"/>
              </a:rPr>
              <a:t>NewLocation</a:t>
            </a:r>
            <a:r>
              <a:rPr lang="en-US" dirty="0">
                <a:latin typeface="Arial" panose="020B0604020202020204" pitchFamily="34" charset="0"/>
                <a:cs typeface="Arial" panose="020B0604020202020204" pitchFamily="34" charset="0"/>
              </a:rPr>
              <a:t> map.</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00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1F8B-659D-0D96-0805-206661E14FEC}"/>
              </a:ext>
            </a:extLst>
          </p:cNvPr>
          <p:cNvSpPr>
            <a:spLocks noGrp="1"/>
          </p:cNvSpPr>
          <p:nvPr>
            <p:ph type="title"/>
          </p:nvPr>
        </p:nvSpPr>
        <p:spPr/>
        <p:txBody>
          <a:bodyPr/>
          <a:lstStyle/>
          <a:p>
            <a:r>
              <a:rPr lang="en-IN" dirty="0"/>
              <a:t>Optimizations</a:t>
            </a:r>
          </a:p>
        </p:txBody>
      </p:sp>
      <p:sp>
        <p:nvSpPr>
          <p:cNvPr id="3" name="Content Placeholder 2">
            <a:extLst>
              <a:ext uri="{FF2B5EF4-FFF2-40B4-BE49-F238E27FC236}">
                <a16:creationId xmlns:a16="http://schemas.microsoft.com/office/drawing/2014/main" id="{626656BD-C1B4-658F-8D0C-B1AA1D2F1792}"/>
              </a:ext>
            </a:extLst>
          </p:cNvPr>
          <p:cNvSpPr>
            <a:spLocks noGrp="1"/>
          </p:cNvSpPr>
          <p:nvPr>
            <p:ph idx="1"/>
          </p:nvPr>
        </p:nvSpPr>
        <p:spPr/>
        <p:txBody>
          <a:bodyPr/>
          <a:lstStyle/>
          <a:p>
            <a:r>
              <a:rPr lang="en-IN" dirty="0"/>
              <a:t>The SSA form makes it easier to implement some optimizations</a:t>
            </a:r>
          </a:p>
          <a:p>
            <a:endParaRPr lang="en-IN" dirty="0"/>
          </a:p>
          <a:p>
            <a:r>
              <a:rPr lang="en-IN" dirty="0"/>
              <a:t>In the SSA form, a variable is defined only once; therefore, we can efficiently implement an iterator to iterate all uses corresponding to a definition</a:t>
            </a:r>
          </a:p>
        </p:txBody>
      </p:sp>
    </p:spTree>
    <p:extLst>
      <p:ext uri="{BB962C8B-B14F-4D97-AF65-F5344CB8AC3E}">
        <p14:creationId xmlns:p14="http://schemas.microsoft.com/office/powerpoint/2010/main" val="403267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3D3EB-4B30-36D3-078B-3FA371106F3B}"/>
              </a:ext>
            </a:extLst>
          </p:cNvPr>
          <p:cNvSpPr>
            <a:spLocks noGrp="1"/>
          </p:cNvSpPr>
          <p:nvPr>
            <p:ph type="title"/>
          </p:nvPr>
        </p:nvSpPr>
        <p:spPr/>
        <p:txBody>
          <a:bodyPr/>
          <a:lstStyle/>
          <a:p>
            <a:r>
              <a:rPr lang="en-IN" dirty="0"/>
              <a:t>Constant propagation</a:t>
            </a:r>
          </a:p>
        </p:txBody>
      </p:sp>
      <p:sp>
        <p:nvSpPr>
          <p:cNvPr id="3" name="Content Placeholder 2">
            <a:extLst>
              <a:ext uri="{FF2B5EF4-FFF2-40B4-BE49-F238E27FC236}">
                <a16:creationId xmlns:a16="http://schemas.microsoft.com/office/drawing/2014/main" id="{EFB183A1-5877-2BCD-92E7-81F55E0BE900}"/>
              </a:ext>
            </a:extLst>
          </p:cNvPr>
          <p:cNvSpPr>
            <a:spLocks noGrp="1"/>
          </p:cNvSpPr>
          <p:nvPr>
            <p:ph idx="1"/>
          </p:nvPr>
        </p:nvSpPr>
        <p:spPr/>
        <p:txBody>
          <a:bodyPr/>
          <a:lstStyle/>
          <a:p>
            <a:r>
              <a:rPr lang="en-IN" dirty="0"/>
              <a:t>How can we implement constant propagation on an SSA form?</a:t>
            </a:r>
          </a:p>
        </p:txBody>
      </p:sp>
      <p:sp>
        <p:nvSpPr>
          <p:cNvPr id="4" name="TextBox 3">
            <a:extLst>
              <a:ext uri="{FF2B5EF4-FFF2-40B4-BE49-F238E27FC236}">
                <a16:creationId xmlns:a16="http://schemas.microsoft.com/office/drawing/2014/main" id="{8C286008-0EA6-52E8-5532-1F7FD0FD0E91}"/>
              </a:ext>
            </a:extLst>
          </p:cNvPr>
          <p:cNvSpPr txBox="1"/>
          <p:nvPr/>
        </p:nvSpPr>
        <p:spPr>
          <a:xfrm>
            <a:off x="476380" y="2598912"/>
            <a:ext cx="346456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endParaRPr lang="en-IN"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id</a:t>
            </a:r>
            <a:r>
              <a:rPr lang="en-US" dirty="0">
                <a:latin typeface="Arial" panose="020B0604020202020204" pitchFamily="34" charset="0"/>
                <a:cs typeface="Arial" panose="020B0604020202020204" pitchFamily="34" charset="0"/>
              </a:rPr>
              <a:t> = phi </a:t>
            </a:r>
            <a:r>
              <a:rPr lang="en-US" dirty="0">
                <a:solidFill>
                  <a:srgbClr val="FF0000"/>
                </a:solidFill>
                <a:latin typeface="Arial" panose="020B0604020202020204" pitchFamily="34" charset="0"/>
                <a:cs typeface="Arial" panose="020B0604020202020204" pitchFamily="34" charset="0"/>
              </a:rPr>
              <a:t>op1</a:t>
            </a:r>
            <a:r>
              <a:rPr lang="en-US" dirty="0">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opn</a:t>
            </a:r>
            <a:endParaRPr lang="en-US"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1753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24BDA5-B43A-34C1-C117-E6C898DBB7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F5C272-DC69-DD9B-7D2B-885636634EBF}"/>
              </a:ext>
            </a:extLst>
          </p:cNvPr>
          <p:cNvSpPr>
            <a:spLocks noGrp="1"/>
          </p:cNvSpPr>
          <p:nvPr>
            <p:ph type="title"/>
          </p:nvPr>
        </p:nvSpPr>
        <p:spPr/>
        <p:txBody>
          <a:bodyPr/>
          <a:lstStyle/>
          <a:p>
            <a:r>
              <a:rPr lang="en-IN" dirty="0"/>
              <a:t>Constant propagation</a:t>
            </a:r>
          </a:p>
        </p:txBody>
      </p:sp>
      <p:sp>
        <p:nvSpPr>
          <p:cNvPr id="3" name="Content Placeholder 2">
            <a:extLst>
              <a:ext uri="{FF2B5EF4-FFF2-40B4-BE49-F238E27FC236}">
                <a16:creationId xmlns:a16="http://schemas.microsoft.com/office/drawing/2014/main" id="{6EB989C9-0D7C-5D02-CA11-48C6225EF4F4}"/>
              </a:ext>
            </a:extLst>
          </p:cNvPr>
          <p:cNvSpPr>
            <a:spLocks noGrp="1"/>
          </p:cNvSpPr>
          <p:nvPr>
            <p:ph idx="1"/>
          </p:nvPr>
        </p:nvSpPr>
        <p:spPr/>
        <p:txBody>
          <a:bodyPr/>
          <a:lstStyle/>
          <a:p>
            <a:r>
              <a:rPr lang="en-IN" dirty="0"/>
              <a:t>How can we implement constant propagation on an SSA form?</a:t>
            </a:r>
          </a:p>
        </p:txBody>
      </p:sp>
      <p:sp>
        <p:nvSpPr>
          <p:cNvPr id="4" name="TextBox 3">
            <a:extLst>
              <a:ext uri="{FF2B5EF4-FFF2-40B4-BE49-F238E27FC236}">
                <a16:creationId xmlns:a16="http://schemas.microsoft.com/office/drawing/2014/main" id="{FB093E65-E3D6-6B2D-C826-9F0E9DDB8D3F}"/>
              </a:ext>
            </a:extLst>
          </p:cNvPr>
          <p:cNvSpPr txBox="1"/>
          <p:nvPr/>
        </p:nvSpPr>
        <p:spPr>
          <a:xfrm>
            <a:off x="476380" y="2598912"/>
            <a:ext cx="346456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endParaRPr lang="en-IN"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id</a:t>
            </a:r>
            <a:r>
              <a:rPr lang="en-US" dirty="0">
                <a:latin typeface="Arial" panose="020B0604020202020204" pitchFamily="34" charset="0"/>
                <a:cs typeface="Arial" panose="020B0604020202020204" pitchFamily="34" charset="0"/>
              </a:rPr>
              <a:t> = phi </a:t>
            </a:r>
            <a:r>
              <a:rPr lang="en-US" dirty="0">
                <a:solidFill>
                  <a:srgbClr val="FF0000"/>
                </a:solidFill>
                <a:latin typeface="Arial" panose="020B0604020202020204" pitchFamily="34" charset="0"/>
                <a:cs typeface="Arial" panose="020B0604020202020204" pitchFamily="34" charset="0"/>
              </a:rPr>
              <a:t>op1</a:t>
            </a:r>
            <a:r>
              <a:rPr lang="en-US" dirty="0">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opn</a:t>
            </a:r>
            <a:endParaRPr lang="en-US" dirty="0">
              <a:solidFill>
                <a:srgbClr val="FF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18EA2543-3790-0AFF-25A8-BDAB54A43DA6}"/>
              </a:ext>
            </a:extLst>
          </p:cNvPr>
          <p:cNvSpPr txBox="1"/>
          <p:nvPr/>
        </p:nvSpPr>
        <p:spPr>
          <a:xfrm>
            <a:off x="4397829" y="2457398"/>
            <a:ext cx="7173685" cy="4247317"/>
          </a:xfrm>
          <a:prstGeom prst="rect">
            <a:avLst/>
          </a:prstGeom>
          <a:noFill/>
        </p:spPr>
        <p:txBody>
          <a:bodyPr wrap="square" rtlCol="0">
            <a:spAutoFit/>
          </a:bodyPr>
          <a:lstStyle/>
          <a:p>
            <a:r>
              <a:rPr lang="en-IN" dirty="0">
                <a:solidFill>
                  <a:srgbClr val="FF0000"/>
                </a:solidFill>
              </a:rPr>
              <a:t>// Inst is an instruction in the IR</a:t>
            </a:r>
          </a:p>
          <a:p>
            <a:r>
              <a:rPr lang="en-IN" dirty="0">
                <a:solidFill>
                  <a:srgbClr val="FF0000"/>
                </a:solidFill>
              </a:rPr>
              <a:t>// returns true if Inst is a definition and its value is constant (possibly after constant folding)</a:t>
            </a:r>
          </a:p>
          <a:p>
            <a:r>
              <a:rPr lang="en-IN" dirty="0">
                <a:solidFill>
                  <a:srgbClr val="FF0000"/>
                </a:solidFill>
              </a:rPr>
              <a:t>// this routine just looks at the Inst</a:t>
            </a:r>
          </a:p>
          <a:p>
            <a:r>
              <a:rPr lang="en-IN" dirty="0" err="1"/>
              <a:t>valueIsConst</a:t>
            </a:r>
            <a:r>
              <a:rPr lang="en-IN" dirty="0"/>
              <a:t>(Inst):</a:t>
            </a:r>
          </a:p>
          <a:p>
            <a:r>
              <a:rPr lang="en-IN" dirty="0"/>
              <a:t>    switch(Inst) {</a:t>
            </a:r>
          </a:p>
          <a:p>
            <a:r>
              <a:rPr lang="en-IN" dirty="0"/>
              <a:t>        case id = op:</a:t>
            </a:r>
          </a:p>
          <a:p>
            <a:r>
              <a:rPr lang="en-IN" dirty="0"/>
              <a:t>        case id = op1 </a:t>
            </a:r>
            <a:r>
              <a:rPr lang="en-IN" dirty="0" err="1"/>
              <a:t>arith</a:t>
            </a:r>
            <a:r>
              <a:rPr lang="en-IN" dirty="0"/>
              <a:t> op2: </a:t>
            </a:r>
          </a:p>
          <a:p>
            <a:r>
              <a:rPr lang="en-IN" dirty="0"/>
              <a:t>        case id = unary op:</a:t>
            </a:r>
          </a:p>
          <a:p>
            <a:r>
              <a:rPr lang="en-IN" dirty="0"/>
              <a:t>        case id = op1 </a:t>
            </a:r>
            <a:r>
              <a:rPr lang="en-IN" dirty="0" err="1"/>
              <a:t>relop</a:t>
            </a:r>
            <a:r>
              <a:rPr lang="en-IN" dirty="0"/>
              <a:t> op2:</a:t>
            </a:r>
          </a:p>
          <a:p>
            <a:r>
              <a:rPr lang="en-IN" dirty="0"/>
              <a:t>        case id = phi op1, …, </a:t>
            </a:r>
            <a:r>
              <a:rPr lang="en-IN" dirty="0" err="1"/>
              <a:t>opn</a:t>
            </a:r>
            <a:r>
              <a:rPr lang="en-IN" dirty="0"/>
              <a:t>:</a:t>
            </a:r>
          </a:p>
          <a:p>
            <a:r>
              <a:rPr lang="en-IN" dirty="0"/>
              <a:t>        case id = call L, n:</a:t>
            </a:r>
          </a:p>
          <a:p>
            <a:r>
              <a:rPr lang="en-IN" dirty="0"/>
              <a:t>        default:</a:t>
            </a:r>
          </a:p>
          <a:p>
            <a:r>
              <a:rPr lang="en-IN" dirty="0"/>
              <a:t>    }</a:t>
            </a:r>
          </a:p>
          <a:p>
            <a:r>
              <a:rPr lang="en-IN" dirty="0"/>
              <a:t>    </a:t>
            </a:r>
          </a:p>
        </p:txBody>
      </p:sp>
    </p:spTree>
    <p:extLst>
      <p:ext uri="{BB962C8B-B14F-4D97-AF65-F5344CB8AC3E}">
        <p14:creationId xmlns:p14="http://schemas.microsoft.com/office/powerpoint/2010/main" val="207545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1018B1-02BC-136E-17E4-4617ED0063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5C0550-0722-5B71-AB18-8FA7C5CA8F71}"/>
              </a:ext>
            </a:extLst>
          </p:cNvPr>
          <p:cNvSpPr>
            <a:spLocks noGrp="1"/>
          </p:cNvSpPr>
          <p:nvPr>
            <p:ph type="title"/>
          </p:nvPr>
        </p:nvSpPr>
        <p:spPr/>
        <p:txBody>
          <a:bodyPr/>
          <a:lstStyle/>
          <a:p>
            <a:r>
              <a:rPr lang="en-IN" dirty="0"/>
              <a:t>Constant propagation</a:t>
            </a:r>
          </a:p>
        </p:txBody>
      </p:sp>
      <p:sp>
        <p:nvSpPr>
          <p:cNvPr id="3" name="Content Placeholder 2">
            <a:extLst>
              <a:ext uri="{FF2B5EF4-FFF2-40B4-BE49-F238E27FC236}">
                <a16:creationId xmlns:a16="http://schemas.microsoft.com/office/drawing/2014/main" id="{689A6874-D94E-ED12-89ED-9B4027A9E96D}"/>
              </a:ext>
            </a:extLst>
          </p:cNvPr>
          <p:cNvSpPr>
            <a:spLocks noGrp="1"/>
          </p:cNvSpPr>
          <p:nvPr>
            <p:ph idx="1"/>
          </p:nvPr>
        </p:nvSpPr>
        <p:spPr/>
        <p:txBody>
          <a:bodyPr/>
          <a:lstStyle/>
          <a:p>
            <a:r>
              <a:rPr lang="en-IN" dirty="0"/>
              <a:t>How can we implement constant propagation on an SSA form?</a:t>
            </a:r>
          </a:p>
        </p:txBody>
      </p:sp>
      <p:sp>
        <p:nvSpPr>
          <p:cNvPr id="4" name="TextBox 3">
            <a:extLst>
              <a:ext uri="{FF2B5EF4-FFF2-40B4-BE49-F238E27FC236}">
                <a16:creationId xmlns:a16="http://schemas.microsoft.com/office/drawing/2014/main" id="{CF7BD238-56C0-D55B-ECA4-E5B824CF8B7E}"/>
              </a:ext>
            </a:extLst>
          </p:cNvPr>
          <p:cNvSpPr txBox="1"/>
          <p:nvPr/>
        </p:nvSpPr>
        <p:spPr>
          <a:xfrm>
            <a:off x="476380" y="2598912"/>
            <a:ext cx="3464560"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function </a:t>
            </a:r>
            <a:r>
              <a:rPr lang="en-US" dirty="0">
                <a:solidFill>
                  <a:srgbClr val="FF0000"/>
                </a:solidFill>
                <a:latin typeface="Arial" panose="020B0604020202020204" pitchFamily="34" charset="0"/>
                <a:cs typeface="Arial" panose="020B0604020202020204" pitchFamily="34" charset="0"/>
              </a:rPr>
              <a:t>L</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n</a:t>
            </a:r>
          </a:p>
          <a:p>
            <a:r>
              <a:rPr lang="en-IN" dirty="0" err="1">
                <a:latin typeface="Arial" panose="020B0604020202020204" pitchFamily="34" charset="0"/>
                <a:cs typeface="Arial" panose="020B0604020202020204" pitchFamily="34" charset="0"/>
              </a:rPr>
              <a:t>arg</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id </a:t>
            </a:r>
            <a:r>
              <a:rPr lang="en-IN" dirty="0">
                <a:latin typeface="Arial" panose="020B0604020202020204" pitchFamily="34" charset="0"/>
                <a:cs typeface="Arial" panose="020B0604020202020204" pitchFamily="34" charset="0"/>
              </a:rPr>
              <a:t>                     </a:t>
            </a:r>
            <a:endParaRPr lang="en-US" dirty="0">
              <a:solidFill>
                <a:srgbClr val="FF0000"/>
              </a:solidFill>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 op               </a:t>
            </a:r>
            <a:r>
              <a:rPr lang="en-US" dirty="0">
                <a:latin typeface="Arial" panose="020B0604020202020204" pitchFamily="34" charset="0"/>
                <a:cs typeface="Arial" panose="020B0604020202020204" pitchFamily="34" charset="0"/>
              </a:rPr>
              <a:t>         </a:t>
            </a:r>
            <a:endParaRPr lang="en-IN"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arith</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unary </a:t>
            </a:r>
            <a:r>
              <a:rPr lang="en-IN" dirty="0">
                <a:solidFill>
                  <a:srgbClr val="FF0000"/>
                </a:solidFill>
                <a:latin typeface="Arial" panose="020B0604020202020204" pitchFamily="34" charset="0"/>
                <a:cs typeface="Arial" panose="020B0604020202020204" pitchFamily="34" charset="0"/>
              </a:rPr>
              <a:t>op</a:t>
            </a:r>
            <a:r>
              <a:rPr lang="en-IN" dirty="0">
                <a:latin typeface="Arial" panose="020B0604020202020204" pitchFamily="34" charset="0"/>
                <a:cs typeface="Arial" panose="020B0604020202020204" pitchFamily="34" charset="0"/>
              </a:rPr>
              <a:t>          </a:t>
            </a:r>
            <a:endParaRPr lang="en-US" b="0" dirty="0">
              <a:latin typeface="Arial" panose="020B0604020202020204" pitchFamily="34" charset="0"/>
              <a:cs typeface="Arial" panose="020B0604020202020204" pitchFamily="34" charset="0"/>
            </a:endParaRPr>
          </a:p>
          <a:p>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label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if (</a:t>
            </a:r>
            <a:r>
              <a:rPr lang="en-IN" dirty="0">
                <a:solidFill>
                  <a:srgbClr val="FF0000"/>
                </a:solidFill>
                <a:latin typeface="Arial" panose="020B0604020202020204" pitchFamily="34" charset="0"/>
                <a:cs typeface="Arial" panose="020B0604020202020204" pitchFamily="34" charset="0"/>
              </a:rPr>
              <a:t>op1 </a:t>
            </a:r>
            <a:r>
              <a:rPr lang="en-IN" dirty="0" err="1">
                <a:latin typeface="Arial" panose="020B0604020202020204" pitchFamily="34" charset="0"/>
                <a:cs typeface="Arial" panose="020B0604020202020204" pitchFamily="34" charset="0"/>
              </a:rPr>
              <a:t>relop</a:t>
            </a:r>
            <a:r>
              <a:rPr lang="en-IN" dirty="0">
                <a:solidFill>
                  <a:srgbClr val="FF0000"/>
                </a:solidFill>
                <a:latin typeface="Arial" panose="020B0604020202020204" pitchFamily="34" charset="0"/>
                <a:cs typeface="Arial" panose="020B0604020202020204" pitchFamily="34" charset="0"/>
              </a:rPr>
              <a:t> op2)</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goto</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a:t>
            </a:r>
            <a:r>
              <a:rPr lang="en-IN" dirty="0">
                <a:solidFill>
                  <a:srgbClr val="FF0000"/>
                </a:solidFill>
                <a:latin typeface="Arial" panose="020B0604020202020204" pitchFamily="34" charset="0"/>
                <a:cs typeface="Arial" panose="020B0604020202020204" pitchFamily="34" charset="0"/>
              </a:rPr>
              <a:t>op1</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relop</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op2</a:t>
            </a:r>
            <a:endParaRPr lang="en-US" b="0" dirty="0">
              <a:latin typeface="Arial" panose="020B0604020202020204" pitchFamily="34" charset="0"/>
              <a:cs typeface="Arial" panose="020B0604020202020204" pitchFamily="34" charset="0"/>
            </a:endParaRPr>
          </a:p>
          <a:p>
            <a:r>
              <a:rPr lang="en-IN" dirty="0">
                <a:latin typeface="Arial" panose="020B0604020202020204" pitchFamily="34" charset="0"/>
                <a:cs typeface="Arial" panose="020B0604020202020204" pitchFamily="34" charset="0"/>
              </a:rPr>
              <a:t>param </a:t>
            </a:r>
            <a:r>
              <a:rPr lang="en-IN" dirty="0">
                <a:solidFill>
                  <a:srgbClr val="FF0000"/>
                </a:solidFill>
                <a:latin typeface="Arial" panose="020B0604020202020204" pitchFamily="34" charset="0"/>
                <a:cs typeface="Arial" panose="020B0604020202020204" pitchFamily="34" charset="0"/>
              </a:rPr>
              <a:t>op </a:t>
            </a:r>
            <a:r>
              <a:rPr lang="en-IN" dirty="0">
                <a:latin typeface="Arial" panose="020B0604020202020204" pitchFamily="34" charset="0"/>
                <a:cs typeface="Arial" panose="020B0604020202020204" pitchFamily="34" charset="0"/>
              </a:rPr>
              <a:t>           </a:t>
            </a:r>
          </a:p>
          <a:p>
            <a:r>
              <a:rPr lang="en-IN" dirty="0">
                <a:solidFill>
                  <a:srgbClr val="FF0000"/>
                </a:solidFill>
                <a:latin typeface="Arial" panose="020B0604020202020204" pitchFamily="34" charset="0"/>
                <a:cs typeface="Arial" panose="020B0604020202020204" pitchFamily="34" charset="0"/>
              </a:rPr>
              <a:t>id</a:t>
            </a:r>
            <a:r>
              <a:rPr lang="en-IN" dirty="0">
                <a:latin typeface="Arial" panose="020B0604020202020204" pitchFamily="34" charset="0"/>
                <a:cs typeface="Arial" panose="020B0604020202020204" pitchFamily="34" charset="0"/>
              </a:rPr>
              <a:t> = call </a:t>
            </a:r>
            <a:r>
              <a:rPr lang="en-IN" dirty="0">
                <a:solidFill>
                  <a:srgbClr val="FF0000"/>
                </a:solidFill>
                <a:latin typeface="Arial" panose="020B0604020202020204" pitchFamily="34" charset="0"/>
                <a:cs typeface="Arial" panose="020B0604020202020204" pitchFamily="34" charset="0"/>
              </a:rPr>
              <a:t>L</a:t>
            </a:r>
            <a:r>
              <a:rPr lang="en-IN" dirty="0">
                <a:latin typeface="Arial" panose="020B0604020202020204" pitchFamily="34" charset="0"/>
                <a:cs typeface="Arial" panose="020B0604020202020204" pitchFamily="34" charset="0"/>
              </a:rPr>
              <a:t>, </a:t>
            </a:r>
            <a:r>
              <a:rPr lang="en-IN" dirty="0">
                <a:solidFill>
                  <a:srgbClr val="FF0000"/>
                </a:solidFill>
                <a:latin typeface="Arial" panose="020B0604020202020204" pitchFamily="34" charset="0"/>
                <a:cs typeface="Arial" panose="020B0604020202020204" pitchFamily="34" charset="0"/>
              </a:rPr>
              <a:t>n</a:t>
            </a:r>
            <a:r>
              <a:rPr lang="en-IN" dirty="0">
                <a:latin typeface="Arial" panose="020B0604020202020204" pitchFamily="34" charset="0"/>
                <a:cs typeface="Arial" panose="020B0604020202020204" pitchFamily="34" charset="0"/>
              </a:rPr>
              <a:t>                                            </a:t>
            </a:r>
          </a:p>
          <a:p>
            <a:r>
              <a:rPr lang="en-IN" dirty="0">
                <a:latin typeface="Arial" panose="020B0604020202020204" pitchFamily="34" charset="0"/>
                <a:cs typeface="Arial" panose="020B0604020202020204" pitchFamily="34" charset="0"/>
              </a:rPr>
              <a:t>ret </a:t>
            </a:r>
            <a:r>
              <a:rPr lang="en-IN" dirty="0">
                <a:solidFill>
                  <a:srgbClr val="FF0000"/>
                </a:solidFill>
                <a:latin typeface="Arial" panose="020B0604020202020204" pitchFamily="34" charset="0"/>
                <a:cs typeface="Arial" panose="020B0604020202020204" pitchFamily="34" charset="0"/>
              </a:rPr>
              <a:t>op</a:t>
            </a:r>
            <a:endParaRPr lang="en-IN"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id</a:t>
            </a:r>
            <a:r>
              <a:rPr lang="en-US" dirty="0">
                <a:latin typeface="Arial" panose="020B0604020202020204" pitchFamily="34" charset="0"/>
                <a:cs typeface="Arial" panose="020B0604020202020204" pitchFamily="34" charset="0"/>
              </a:rPr>
              <a:t> = phi </a:t>
            </a:r>
            <a:r>
              <a:rPr lang="en-US" dirty="0">
                <a:solidFill>
                  <a:srgbClr val="FF0000"/>
                </a:solidFill>
                <a:latin typeface="Arial" panose="020B0604020202020204" pitchFamily="34" charset="0"/>
                <a:cs typeface="Arial" panose="020B0604020202020204" pitchFamily="34" charset="0"/>
              </a:rPr>
              <a:t>op1</a:t>
            </a:r>
            <a:r>
              <a:rPr lang="en-US" dirty="0">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opn</a:t>
            </a:r>
            <a:endParaRPr lang="en-US" dirty="0">
              <a:solidFill>
                <a:srgbClr val="FF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2803288-9B32-B113-A750-161B7F3006B2}"/>
              </a:ext>
            </a:extLst>
          </p:cNvPr>
          <p:cNvSpPr txBox="1"/>
          <p:nvPr/>
        </p:nvSpPr>
        <p:spPr>
          <a:xfrm>
            <a:off x="4093029" y="2381197"/>
            <a:ext cx="7859485" cy="4247317"/>
          </a:xfrm>
          <a:prstGeom prst="rect">
            <a:avLst/>
          </a:prstGeom>
          <a:noFill/>
        </p:spPr>
        <p:txBody>
          <a:bodyPr wrap="square" rtlCol="0">
            <a:spAutoFit/>
          </a:bodyPr>
          <a:lstStyle/>
          <a:p>
            <a:r>
              <a:rPr lang="en-IN" dirty="0">
                <a:solidFill>
                  <a:srgbClr val="FF0000"/>
                </a:solidFill>
              </a:rPr>
              <a:t>// Inst is an instruction in the IR</a:t>
            </a:r>
          </a:p>
          <a:p>
            <a:r>
              <a:rPr lang="en-IN" dirty="0">
                <a:solidFill>
                  <a:srgbClr val="FF0000"/>
                </a:solidFill>
              </a:rPr>
              <a:t>// returns true if Inst is a definition and its value is constant (possibly after constant folding)</a:t>
            </a:r>
          </a:p>
          <a:p>
            <a:r>
              <a:rPr lang="en-IN" dirty="0">
                <a:solidFill>
                  <a:srgbClr val="FF0000"/>
                </a:solidFill>
              </a:rPr>
              <a:t>// this routine just looks at the Inst</a:t>
            </a:r>
          </a:p>
          <a:p>
            <a:r>
              <a:rPr lang="en-IN" dirty="0" err="1"/>
              <a:t>valueIsConst</a:t>
            </a:r>
            <a:r>
              <a:rPr lang="en-IN" dirty="0"/>
              <a:t>(Inst):</a:t>
            </a:r>
          </a:p>
          <a:p>
            <a:r>
              <a:rPr lang="en-IN" dirty="0"/>
              <a:t>    switch(Inst) {</a:t>
            </a:r>
          </a:p>
          <a:p>
            <a:r>
              <a:rPr lang="en-IN" dirty="0"/>
              <a:t>        case id = op:  return </a:t>
            </a:r>
            <a:r>
              <a:rPr lang="en-IN" dirty="0" err="1"/>
              <a:t>op.isConst</a:t>
            </a:r>
            <a:r>
              <a:rPr lang="en-IN" dirty="0"/>
              <a:t>();</a:t>
            </a:r>
          </a:p>
          <a:p>
            <a:r>
              <a:rPr lang="en-IN" dirty="0"/>
              <a:t>        case id = op1 </a:t>
            </a:r>
            <a:r>
              <a:rPr lang="en-IN" dirty="0" err="1"/>
              <a:t>arith</a:t>
            </a:r>
            <a:r>
              <a:rPr lang="en-IN" dirty="0"/>
              <a:t> op2: return op1.isConst() &amp;&amp; op2.isConst();</a:t>
            </a:r>
          </a:p>
          <a:p>
            <a:r>
              <a:rPr lang="en-IN" dirty="0"/>
              <a:t>        case id = unary op: return </a:t>
            </a:r>
            <a:r>
              <a:rPr lang="en-IN" dirty="0" err="1"/>
              <a:t>op.isConst</a:t>
            </a:r>
            <a:r>
              <a:rPr lang="en-IN" dirty="0"/>
              <a:t>();</a:t>
            </a:r>
          </a:p>
          <a:p>
            <a:r>
              <a:rPr lang="en-IN" dirty="0"/>
              <a:t>        case id = op1 </a:t>
            </a:r>
            <a:r>
              <a:rPr lang="en-IN" dirty="0" err="1"/>
              <a:t>relop</a:t>
            </a:r>
            <a:r>
              <a:rPr lang="en-IN" dirty="0"/>
              <a:t> op2: return op1.isConst() &amp;&amp; op2.isConst();</a:t>
            </a:r>
          </a:p>
          <a:p>
            <a:r>
              <a:rPr lang="en-IN" dirty="0"/>
              <a:t>        case id = phi op1, …, </a:t>
            </a:r>
            <a:r>
              <a:rPr lang="en-IN" dirty="0" err="1"/>
              <a:t>opn</a:t>
            </a:r>
            <a:r>
              <a:rPr lang="en-IN" dirty="0"/>
              <a:t>: return op1.isConst() &amp;&amp; … &amp;&amp; </a:t>
            </a:r>
            <a:r>
              <a:rPr lang="en-IN" dirty="0" err="1"/>
              <a:t>opn.isConst</a:t>
            </a:r>
            <a:r>
              <a:rPr lang="en-IN" dirty="0"/>
              <a:t>() &amp;&amp;</a:t>
            </a:r>
          </a:p>
          <a:p>
            <a:r>
              <a:rPr lang="en-IN" dirty="0"/>
              <a:t>               op1.getValue() == op2.getValue() &amp;&amp; op1.getValue() == op3.getValue()</a:t>
            </a:r>
          </a:p>
          <a:p>
            <a:r>
              <a:rPr lang="en-IN" dirty="0"/>
              <a:t>              &amp;&amp; … &amp;&amp; op1.getValue() == </a:t>
            </a:r>
            <a:r>
              <a:rPr lang="en-IN" dirty="0" err="1"/>
              <a:t>opn.getValue</a:t>
            </a:r>
            <a:r>
              <a:rPr lang="en-IN" dirty="0"/>
              <a:t>(); </a:t>
            </a:r>
          </a:p>
          <a:p>
            <a:r>
              <a:rPr lang="en-IN" dirty="0"/>
              <a:t>        default: return false;</a:t>
            </a:r>
          </a:p>
          <a:p>
            <a:r>
              <a:rPr lang="en-IN" dirty="0"/>
              <a:t>    }</a:t>
            </a:r>
          </a:p>
        </p:txBody>
      </p:sp>
    </p:spTree>
    <p:extLst>
      <p:ext uri="{BB962C8B-B14F-4D97-AF65-F5344CB8AC3E}">
        <p14:creationId xmlns:p14="http://schemas.microsoft.com/office/powerpoint/2010/main" val="3427947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4162</Words>
  <Application>Microsoft Office PowerPoint</Application>
  <PresentationFormat>Widescreen</PresentationFormat>
  <Paragraphs>739</Paragraphs>
  <Slides>52</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Cambria Math</vt:lpstr>
      <vt:lpstr>Consolas</vt:lpstr>
      <vt:lpstr>Office Theme</vt:lpstr>
      <vt:lpstr>Compilers</vt:lpstr>
      <vt:lpstr>Today’s topics</vt:lpstr>
      <vt:lpstr>Homework</vt:lpstr>
      <vt:lpstr>Homework</vt:lpstr>
      <vt:lpstr>Optimizations on SSA form</vt:lpstr>
      <vt:lpstr>Optimizations</vt:lpstr>
      <vt:lpstr>Constant propagation</vt:lpstr>
      <vt:lpstr>Constant propagation</vt:lpstr>
      <vt:lpstr>Constant propagation</vt:lpstr>
      <vt:lpstr>Constant propagation</vt:lpstr>
      <vt:lpstr>SSA</vt:lpstr>
      <vt:lpstr>Memory management</vt:lpstr>
      <vt:lpstr>Memory management</vt:lpstr>
      <vt:lpstr>Heap management</vt:lpstr>
      <vt:lpstr>Dynamic memory management</vt:lpstr>
      <vt:lpstr>Manual memory management</vt:lpstr>
      <vt:lpstr>How do we implement malloc?</vt:lpstr>
      <vt:lpstr>mmap</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Buddy allocator</vt:lpstr>
      <vt:lpstr>Bump allocator</vt:lpstr>
      <vt:lpstr>Bump allocator</vt:lpstr>
      <vt:lpstr>Bump allocator</vt:lpstr>
      <vt:lpstr>How can we eliminate fragmentation?</vt:lpstr>
      <vt:lpstr>Defragmenter</vt:lpstr>
      <vt:lpstr>How do we eliminate fragmentation?</vt:lpstr>
      <vt:lpstr>What about references to old objects?</vt:lpstr>
      <vt:lpstr>How do we know which fields are references?</vt:lpstr>
      <vt:lpstr>Defragmenter</vt:lpstr>
      <vt:lpstr>Defragmenter</vt:lpstr>
      <vt:lpstr>Defragmenter</vt:lpstr>
      <vt:lpstr>Are we done?</vt:lpstr>
      <vt:lpstr>Are we done?</vt:lpstr>
      <vt:lpstr>Are we done?</vt:lpstr>
      <vt:lpstr>Where are the local variables?</vt:lpstr>
      <vt:lpstr>Where are the local variables?</vt:lpstr>
      <vt:lpstr>Stack map</vt:lpstr>
      <vt:lpstr>Root set</vt:lpstr>
      <vt:lpstr>Defragmenter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Compilers</dc:title>
  <dc:creator>Keshav Bhalotia</dc:creator>
  <cp:lastModifiedBy>Keshav Bhalotia</cp:lastModifiedBy>
  <cp:revision>43</cp:revision>
  <dcterms:created xsi:type="dcterms:W3CDTF">2024-02-01T14:45:22Z</dcterms:created>
  <dcterms:modified xsi:type="dcterms:W3CDTF">2024-04-30T06:28:50Z</dcterms:modified>
</cp:coreProperties>
</file>