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ink/ink1.xml" ContentType="application/inkml+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56" r:id="rId2"/>
    <p:sldId id="507" r:id="rId3"/>
    <p:sldId id="272" r:id="rId4"/>
    <p:sldId id="562" r:id="rId5"/>
    <p:sldId id="563" r:id="rId6"/>
    <p:sldId id="564" r:id="rId7"/>
    <p:sldId id="530" r:id="rId8"/>
    <p:sldId id="565" r:id="rId9"/>
    <p:sldId id="566" r:id="rId10"/>
    <p:sldId id="567" r:id="rId11"/>
    <p:sldId id="568" r:id="rId12"/>
    <p:sldId id="569" r:id="rId13"/>
    <p:sldId id="570" r:id="rId14"/>
    <p:sldId id="571" r:id="rId15"/>
    <p:sldId id="572" r:id="rId16"/>
    <p:sldId id="573" r:id="rId17"/>
    <p:sldId id="574" r:id="rId18"/>
    <p:sldId id="421" r:id="rId19"/>
    <p:sldId id="422" r:id="rId20"/>
    <p:sldId id="610" r:id="rId21"/>
    <p:sldId id="420" r:id="rId22"/>
    <p:sldId id="424" r:id="rId23"/>
    <p:sldId id="575" r:id="rId24"/>
    <p:sldId id="525" r:id="rId25"/>
    <p:sldId id="607" r:id="rId26"/>
    <p:sldId id="523" r:id="rId27"/>
    <p:sldId id="608" r:id="rId28"/>
    <p:sldId id="609" r:id="rId29"/>
    <p:sldId id="526" r:id="rId30"/>
    <p:sldId id="412" r:id="rId31"/>
    <p:sldId id="423" r:id="rId32"/>
    <p:sldId id="430" r:id="rId33"/>
    <p:sldId id="529" r:id="rId34"/>
    <p:sldId id="425" r:id="rId35"/>
    <p:sldId id="601" r:id="rId36"/>
    <p:sldId id="599" r:id="rId37"/>
    <p:sldId id="427" r:id="rId38"/>
    <p:sldId id="426" r:id="rId39"/>
    <p:sldId id="428" r:id="rId40"/>
    <p:sldId id="429" r:id="rId41"/>
    <p:sldId id="586" r:id="rId42"/>
    <p:sldId id="577" r:id="rId43"/>
    <p:sldId id="434" r:id="rId44"/>
    <p:sldId id="435" r:id="rId45"/>
    <p:sldId id="438" r:id="rId46"/>
    <p:sldId id="436" r:id="rId47"/>
    <p:sldId id="437" r:id="rId48"/>
    <p:sldId id="578" r:id="rId49"/>
    <p:sldId id="600" r:id="rId50"/>
    <p:sldId id="439" r:id="rId51"/>
    <p:sldId id="545" r:id="rId52"/>
    <p:sldId id="440" r:id="rId53"/>
    <p:sldId id="444" r:id="rId54"/>
    <p:sldId id="450" r:id="rId55"/>
    <p:sldId id="448" r:id="rId56"/>
    <p:sldId id="445" r:id="rId57"/>
    <p:sldId id="579" r:id="rId58"/>
    <p:sldId id="534"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0-09-28T04:58:40.144"/>
    </inkml:context>
    <inkml:brush xml:id="br0">
      <inkml:brushProperty name="width" value="0.05292" units="cm"/>
      <inkml:brushProperty name="height" value="0.05292" units="cm"/>
      <inkml:brushProperty name="color" value="#FF0000"/>
    </inkml:brush>
  </inkml:definitions>
  <inkml:trace contextRef="#ctx0" brushRef="#br0">19685 3475 0,'-18'-18'62,"1"18"-62,-1 0 31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4CCC45-1D3F-476C-8683-4F1B8A1ADAEA}" type="datetimeFigureOut">
              <a:rPr lang="en-IN" smtClean="0"/>
              <a:t>07-02-2024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267AAC-5B63-44A1-A00B-990B998343DF}" type="slidenum">
              <a:rPr lang="en-IN" smtClean="0"/>
              <a:t>‹#›</a:t>
            </a:fld>
            <a:endParaRPr lang="en-IN"/>
          </a:p>
        </p:txBody>
      </p:sp>
    </p:spTree>
    <p:extLst>
      <p:ext uri="{BB962C8B-B14F-4D97-AF65-F5344CB8AC3E}">
        <p14:creationId xmlns:p14="http://schemas.microsoft.com/office/powerpoint/2010/main" val="79225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a:t>
            </a:fld>
            <a:endParaRPr lang="en-IN"/>
          </a:p>
        </p:txBody>
      </p:sp>
    </p:spTree>
    <p:extLst>
      <p:ext uri="{BB962C8B-B14F-4D97-AF65-F5344CB8AC3E}">
        <p14:creationId xmlns:p14="http://schemas.microsoft.com/office/powerpoint/2010/main" val="2865438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obtain an instruction subsequent to </a:t>
            </a:r>
            <a:r>
              <a:rPr lang="en-US" dirty="0" err="1"/>
              <a:t>Instr</a:t>
            </a:r>
            <a:r>
              <a:rPr lang="en-US" dirty="0"/>
              <a:t> (of type pointer to Instruction class) using </a:t>
            </a:r>
            <a:r>
              <a:rPr lang="en-US" dirty="0" err="1"/>
              <a:t>Instr</a:t>
            </a:r>
            <a:r>
              <a:rPr lang="en-US" dirty="0"/>
              <a:t>-&gt;</a:t>
            </a:r>
            <a:r>
              <a:rPr lang="en-US" dirty="0" err="1"/>
              <a:t>getNextNode</a:t>
            </a:r>
            <a:r>
              <a:rPr lang="en-US" dirty="0"/>
              <a:t>(). </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19</a:t>
            </a:fld>
            <a:endParaRPr lang="en-IN"/>
          </a:p>
        </p:txBody>
      </p:sp>
    </p:spTree>
    <p:extLst>
      <p:ext uri="{BB962C8B-B14F-4D97-AF65-F5344CB8AC3E}">
        <p14:creationId xmlns:p14="http://schemas.microsoft.com/office/powerpoint/2010/main" val="2519661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22</a:t>
            </a:fld>
            <a:endParaRPr lang="en-IN"/>
          </a:p>
        </p:txBody>
      </p:sp>
    </p:spTree>
    <p:extLst>
      <p:ext uri="{BB962C8B-B14F-4D97-AF65-F5344CB8AC3E}">
        <p14:creationId xmlns:p14="http://schemas.microsoft.com/office/powerpoint/2010/main" val="18259171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x is defined in BB2, and we need a phi function for x in BB6 even though BB2 doesn’t dominate any predecessor of BB6. This is because using the rule listed on this slide; we need a phi function in BB5 and BB3. If we apply the rule listed on this slide on the new definitions (phi nodes) created in BB3 and BB5, we will need a phi function in BB6.</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24</a:t>
            </a:fld>
            <a:endParaRPr lang="en-IN"/>
          </a:p>
        </p:txBody>
      </p:sp>
    </p:spTree>
    <p:extLst>
      <p:ext uri="{BB962C8B-B14F-4D97-AF65-F5344CB8AC3E}">
        <p14:creationId xmlns:p14="http://schemas.microsoft.com/office/powerpoint/2010/main" val="42911059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x is defined in BB2, and we need a phi function for x in BB6 even though BB2 doesn’t dominate any predecessor of BB6. This is because using the rule listed on this slide; we need a phi function in BB5 and BB3. If we apply the rule listed on this slide on the new definitions (phi nodes) created in BB3 and BB5, we will need a phi function in BB6.</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25</a:t>
            </a:fld>
            <a:endParaRPr lang="en-IN"/>
          </a:p>
        </p:txBody>
      </p:sp>
    </p:spTree>
    <p:extLst>
      <p:ext uri="{BB962C8B-B14F-4D97-AF65-F5344CB8AC3E}">
        <p14:creationId xmlns:p14="http://schemas.microsoft.com/office/powerpoint/2010/main" val="22423651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a phi node for x is needed in BB2 even if one of the definitions of x is coming from a dominator node (i.e., BB2). This can happen because of a loop. We can handle this case, with the minor modification in our algorithm for finding phi candidates as discussed next.</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26</a:t>
            </a:fld>
            <a:endParaRPr lang="en-IN"/>
          </a:p>
        </p:txBody>
      </p:sp>
    </p:spTree>
    <p:extLst>
      <p:ext uri="{BB962C8B-B14F-4D97-AF65-F5344CB8AC3E}">
        <p14:creationId xmlns:p14="http://schemas.microsoft.com/office/powerpoint/2010/main" val="19607234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3CB25F-CC96-D3FC-BE8E-8A504A46B72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D116BB-46D7-5566-00A7-55D52B28948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0CBC585-2B5E-2953-4F29-F17A8DC38CB9}"/>
              </a:ext>
            </a:extLst>
          </p:cNvPr>
          <p:cNvSpPr>
            <a:spLocks noGrp="1"/>
          </p:cNvSpPr>
          <p:nvPr>
            <p:ph type="body" idx="1"/>
          </p:nvPr>
        </p:nvSpPr>
        <p:spPr/>
        <p:txBody>
          <a:bodyPr/>
          <a:lstStyle/>
          <a:p>
            <a:r>
              <a:rPr lang="en-US" dirty="0"/>
              <a:t>A common code pattern could be a for loop in which the iterator, say </a:t>
            </a:r>
            <a:r>
              <a:rPr lang="en-US"/>
              <a:t>i, </a:t>
            </a:r>
            <a:r>
              <a:rPr lang="en-US" dirty="0"/>
              <a:t>is initialized outside the loop and is incremented inside the loop. The first basic block inside the loop may encounter different values of </a:t>
            </a:r>
            <a:r>
              <a:rPr lang="en-US" dirty="0" err="1"/>
              <a:t>i</a:t>
            </a:r>
            <a:r>
              <a:rPr lang="en-US" dirty="0"/>
              <a:t> depending on the loop iteration, and therefore a phi node is needed.</a:t>
            </a:r>
            <a:endParaRPr lang="en-IN" dirty="0"/>
          </a:p>
        </p:txBody>
      </p:sp>
      <p:sp>
        <p:nvSpPr>
          <p:cNvPr id="4" name="Slide Number Placeholder 3">
            <a:extLst>
              <a:ext uri="{FF2B5EF4-FFF2-40B4-BE49-F238E27FC236}">
                <a16:creationId xmlns:a16="http://schemas.microsoft.com/office/drawing/2014/main" id="{32143CA3-CB5F-B804-6DCD-303778E6CA7B}"/>
              </a:ext>
            </a:extLst>
          </p:cNvPr>
          <p:cNvSpPr>
            <a:spLocks noGrp="1"/>
          </p:cNvSpPr>
          <p:nvPr>
            <p:ph type="sldNum" sz="quarter" idx="5"/>
          </p:nvPr>
        </p:nvSpPr>
        <p:spPr/>
        <p:txBody>
          <a:bodyPr/>
          <a:lstStyle/>
          <a:p>
            <a:fld id="{CF2F1F0A-2707-458D-9A3B-BF545ABFB61C}" type="slidenum">
              <a:rPr lang="en-IN" smtClean="0"/>
              <a:t>27</a:t>
            </a:fld>
            <a:endParaRPr lang="en-IN"/>
          </a:p>
        </p:txBody>
      </p:sp>
    </p:spTree>
    <p:extLst>
      <p:ext uri="{BB962C8B-B14F-4D97-AF65-F5344CB8AC3E}">
        <p14:creationId xmlns:p14="http://schemas.microsoft.com/office/powerpoint/2010/main" val="33716648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E72DCE-DF66-A1F8-7A7E-51636A7E760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E294296-C4C4-5BA8-76EA-1DA7DBB4951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35650EA-1E6D-FFDD-6C07-3C5862163B6D}"/>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0175A639-5E72-DCD4-9F7F-ED6BD8FAABA9}"/>
              </a:ext>
            </a:extLst>
          </p:cNvPr>
          <p:cNvSpPr>
            <a:spLocks noGrp="1"/>
          </p:cNvSpPr>
          <p:nvPr>
            <p:ph type="sldNum" sz="quarter" idx="5"/>
          </p:nvPr>
        </p:nvSpPr>
        <p:spPr/>
        <p:txBody>
          <a:bodyPr/>
          <a:lstStyle/>
          <a:p>
            <a:fld id="{CF2F1F0A-2707-458D-9A3B-BF545ABFB61C}" type="slidenum">
              <a:rPr lang="en-IN" smtClean="0"/>
              <a:t>28</a:t>
            </a:fld>
            <a:endParaRPr lang="en-IN"/>
          </a:p>
        </p:txBody>
      </p:sp>
    </p:spTree>
    <p:extLst>
      <p:ext uri="{BB962C8B-B14F-4D97-AF65-F5344CB8AC3E}">
        <p14:creationId xmlns:p14="http://schemas.microsoft.com/office/powerpoint/2010/main" val="4829886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29</a:t>
            </a:fld>
            <a:endParaRPr lang="en-IN"/>
          </a:p>
        </p:txBody>
      </p:sp>
    </p:spTree>
    <p:extLst>
      <p:ext uri="{BB962C8B-B14F-4D97-AF65-F5344CB8AC3E}">
        <p14:creationId xmlns:p14="http://schemas.microsoft.com/office/powerpoint/2010/main" val="36385345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30</a:t>
            </a:fld>
            <a:endParaRPr lang="en-IN"/>
          </a:p>
        </p:txBody>
      </p:sp>
    </p:spTree>
    <p:extLst>
      <p:ext uri="{BB962C8B-B14F-4D97-AF65-F5344CB8AC3E}">
        <p14:creationId xmlns:p14="http://schemas.microsoft.com/office/powerpoint/2010/main" val="27556781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we are computing the set of strict dominators for each basic block. An immediate dominator is the closest strict dominator.</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31</a:t>
            </a:fld>
            <a:endParaRPr lang="en-IN"/>
          </a:p>
        </p:txBody>
      </p:sp>
    </p:spTree>
    <p:extLst>
      <p:ext uri="{BB962C8B-B14F-4D97-AF65-F5344CB8AC3E}">
        <p14:creationId xmlns:p14="http://schemas.microsoft.com/office/powerpoint/2010/main" val="3818369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2</a:t>
            </a:fld>
            <a:endParaRPr lang="en-IN"/>
          </a:p>
        </p:txBody>
      </p:sp>
    </p:spTree>
    <p:extLst>
      <p:ext uri="{BB962C8B-B14F-4D97-AF65-F5344CB8AC3E}">
        <p14:creationId xmlns:p14="http://schemas.microsoft.com/office/powerpoint/2010/main" val="34300393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32</a:t>
            </a:fld>
            <a:endParaRPr lang="en-IN"/>
          </a:p>
        </p:txBody>
      </p:sp>
    </p:spTree>
    <p:extLst>
      <p:ext uri="{BB962C8B-B14F-4D97-AF65-F5344CB8AC3E}">
        <p14:creationId xmlns:p14="http://schemas.microsoft.com/office/powerpoint/2010/main" val="28682780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33</a:t>
            </a:fld>
            <a:endParaRPr lang="en-IN"/>
          </a:p>
        </p:txBody>
      </p:sp>
    </p:spTree>
    <p:extLst>
      <p:ext uri="{BB962C8B-B14F-4D97-AF65-F5344CB8AC3E}">
        <p14:creationId xmlns:p14="http://schemas.microsoft.com/office/powerpoint/2010/main" val="30554831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dominator tree, the parent node is the immediate dominator of its children. All the nodes in the path from the root to a given node x (including x) are the dominators of x.</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34</a:t>
            </a:fld>
            <a:endParaRPr lang="en-IN"/>
          </a:p>
        </p:txBody>
      </p:sp>
    </p:spTree>
    <p:extLst>
      <p:ext uri="{BB962C8B-B14F-4D97-AF65-F5344CB8AC3E}">
        <p14:creationId xmlns:p14="http://schemas.microsoft.com/office/powerpoint/2010/main" val="17341862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dominator tree, the parent node is the immediate dominator of its children. All the nodes in the path from the root to a given node x (including x) are the dominators of x. We can compute the dominators of a node in a dominator tree by recursively computing the immediate dominator of the parent node until the root is reached.</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35</a:t>
            </a:fld>
            <a:endParaRPr lang="en-IN"/>
          </a:p>
        </p:txBody>
      </p:sp>
    </p:spTree>
    <p:extLst>
      <p:ext uri="{BB962C8B-B14F-4D97-AF65-F5344CB8AC3E}">
        <p14:creationId xmlns:p14="http://schemas.microsoft.com/office/powerpoint/2010/main" val="41452207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36</a:t>
            </a:fld>
            <a:endParaRPr lang="en-IN"/>
          </a:p>
        </p:txBody>
      </p:sp>
    </p:spTree>
    <p:extLst>
      <p:ext uri="{BB962C8B-B14F-4D97-AF65-F5344CB8AC3E}">
        <p14:creationId xmlns:p14="http://schemas.microsoft.com/office/powerpoint/2010/main" val="5007920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compute the dominance frontier, we look at all join nodes. For a join node x, first, we look at the predecessors that don’t strictly dominate x. Then we recursively walk the immediate dominators of such predecessors until we reach a node that is also the immediate dominator of x.</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37</a:t>
            </a:fld>
            <a:endParaRPr lang="en-IN"/>
          </a:p>
        </p:txBody>
      </p:sp>
    </p:spTree>
    <p:extLst>
      <p:ext uri="{BB962C8B-B14F-4D97-AF65-F5344CB8AC3E}">
        <p14:creationId xmlns:p14="http://schemas.microsoft.com/office/powerpoint/2010/main" val="15908059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38</a:t>
            </a:fld>
            <a:endParaRPr lang="en-IN"/>
          </a:p>
        </p:txBody>
      </p:sp>
    </p:spTree>
    <p:extLst>
      <p:ext uri="{BB962C8B-B14F-4D97-AF65-F5344CB8AC3E}">
        <p14:creationId xmlns:p14="http://schemas.microsoft.com/office/powerpoint/2010/main" val="30813987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B2 and B7 are the predecessors of B3. Because both don't strictly dominate B3, we add B3 to the set of dominance frontiers of B2 and B7. Now we look at the immediate dominators of B2 and B7. The immediate dominator of B2 (i.e., B1) is also the immediate dominator of B3. Because of this, we don't look at the immediate dominator of B1. The immediate dominator of B7 is B5, which is not the immediate dominator of B3. Thus we add B3 to the set of dominance frontier of B5. Next, we look at the immediate dominator of B5. The immediate dominator of B5 is B1 that is also the immediate dominator of B3; we stop at this point. Similarly, we look at other join nodes. Notice that one of the predecessors of B1 is B0 that also strictly dominates B1. So, B1 is not a dominance frontier of B0. Because B1 is the immediate dominator of B3 (a predecessor of B1) and B1 is not an immediate dominator of B1, we add B1 to the set of dominance frontiers of B1.</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39</a:t>
            </a:fld>
            <a:endParaRPr lang="en-IN"/>
          </a:p>
        </p:txBody>
      </p:sp>
    </p:spTree>
    <p:extLst>
      <p:ext uri="{BB962C8B-B14F-4D97-AF65-F5344CB8AC3E}">
        <p14:creationId xmlns:p14="http://schemas.microsoft.com/office/powerpoint/2010/main" val="3558687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40</a:t>
            </a:fld>
            <a:endParaRPr lang="en-IN"/>
          </a:p>
        </p:txBody>
      </p:sp>
    </p:spTree>
    <p:extLst>
      <p:ext uri="{BB962C8B-B14F-4D97-AF65-F5344CB8AC3E}">
        <p14:creationId xmlns:p14="http://schemas.microsoft.com/office/powerpoint/2010/main" val="22774719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41</a:t>
            </a:fld>
            <a:endParaRPr lang="en-IN"/>
          </a:p>
        </p:txBody>
      </p:sp>
    </p:spTree>
    <p:extLst>
      <p:ext uri="{BB962C8B-B14F-4D97-AF65-F5344CB8AC3E}">
        <p14:creationId xmlns:p14="http://schemas.microsoft.com/office/powerpoint/2010/main" val="886106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program file is an LLVM module.</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a:t>
            </a:fld>
            <a:endParaRPr lang="en-IN"/>
          </a:p>
        </p:txBody>
      </p:sp>
    </p:spTree>
    <p:extLst>
      <p:ext uri="{BB962C8B-B14F-4D97-AF65-F5344CB8AC3E}">
        <p14:creationId xmlns:p14="http://schemas.microsoft.com/office/powerpoint/2010/main" val="18452156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42</a:t>
            </a:fld>
            <a:endParaRPr lang="en-IN"/>
          </a:p>
        </p:txBody>
      </p:sp>
    </p:spTree>
    <p:extLst>
      <p:ext uri="{BB962C8B-B14F-4D97-AF65-F5344CB8AC3E}">
        <p14:creationId xmlns:p14="http://schemas.microsoft.com/office/powerpoint/2010/main" val="32302263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compute the SSA for this example. Earlier, we have computed the dominance frontier for this CFG.</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43</a:t>
            </a:fld>
            <a:endParaRPr lang="en-IN"/>
          </a:p>
        </p:txBody>
      </p:sp>
    </p:spTree>
    <p:extLst>
      <p:ext uri="{BB962C8B-B14F-4D97-AF65-F5344CB8AC3E}">
        <p14:creationId xmlns:p14="http://schemas.microsoft.com/office/powerpoint/2010/main" val="10386961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44</a:t>
            </a:fld>
            <a:endParaRPr lang="en-IN"/>
          </a:p>
        </p:txBody>
      </p:sp>
    </p:spTree>
    <p:extLst>
      <p:ext uri="{BB962C8B-B14F-4D97-AF65-F5344CB8AC3E}">
        <p14:creationId xmlns:p14="http://schemas.microsoft.com/office/powerpoint/2010/main" val="3570572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45</a:t>
            </a:fld>
            <a:endParaRPr lang="en-IN"/>
          </a:p>
        </p:txBody>
      </p:sp>
    </p:spTree>
    <p:extLst>
      <p:ext uri="{BB962C8B-B14F-4D97-AF65-F5344CB8AC3E}">
        <p14:creationId xmlns:p14="http://schemas.microsoft.com/office/powerpoint/2010/main" val="19314090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46</a:t>
            </a:fld>
            <a:endParaRPr lang="en-IN"/>
          </a:p>
        </p:txBody>
      </p:sp>
    </p:spTree>
    <p:extLst>
      <p:ext uri="{BB962C8B-B14F-4D97-AF65-F5344CB8AC3E}">
        <p14:creationId xmlns:p14="http://schemas.microsoft.com/office/powerpoint/2010/main" val="27051745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adding a new phi function (say P) in a basic block D, we need to reiterate D's dominance frontiers to check if a phi function is required for P.</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47</a:t>
            </a:fld>
            <a:endParaRPr lang="en-IN"/>
          </a:p>
        </p:txBody>
      </p:sp>
    </p:spTree>
    <p:extLst>
      <p:ext uri="{BB962C8B-B14F-4D97-AF65-F5344CB8AC3E}">
        <p14:creationId xmlns:p14="http://schemas.microsoft.com/office/powerpoint/2010/main" val="26249042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48</a:t>
            </a:fld>
            <a:endParaRPr lang="en-IN"/>
          </a:p>
        </p:txBody>
      </p:sp>
    </p:spTree>
    <p:extLst>
      <p:ext uri="{BB962C8B-B14F-4D97-AF65-F5344CB8AC3E}">
        <p14:creationId xmlns:p14="http://schemas.microsoft.com/office/powerpoint/2010/main" val="32861081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first iteration of the computation of live variables.</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49</a:t>
            </a:fld>
            <a:endParaRPr lang="en-IN"/>
          </a:p>
        </p:txBody>
      </p:sp>
    </p:spTree>
    <p:extLst>
      <p:ext uri="{BB962C8B-B14F-4D97-AF65-F5344CB8AC3E}">
        <p14:creationId xmlns:p14="http://schemas.microsoft.com/office/powerpoint/2010/main" val="24354448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second iteration of the computation of live variables.</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50</a:t>
            </a:fld>
            <a:endParaRPr lang="en-IN"/>
          </a:p>
        </p:txBody>
      </p:sp>
    </p:spTree>
    <p:extLst>
      <p:ext uri="{BB962C8B-B14F-4D97-AF65-F5344CB8AC3E}">
        <p14:creationId xmlns:p14="http://schemas.microsoft.com/office/powerpoint/2010/main" val="220717058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two definitions a and c in B1. Because none of them are live at the start of B1 ∈ DF(B1), we don’t need a phi function for them in B1. We have three definitions b, c, and d in B2. Because all of them are live at the start of B3 ∈ DF(B2), we need phi functions for all of them in B3. We have five definitions a, c(phi), </a:t>
            </a:r>
            <a:r>
              <a:rPr lang="en-US" dirty="0" err="1"/>
              <a:t>i</a:t>
            </a:r>
            <a:r>
              <a:rPr lang="en-US" dirty="0"/>
              <a:t>, b(phi), d(phi) in B3. Because </a:t>
            </a:r>
            <a:r>
              <a:rPr lang="en-US" dirty="0" err="1"/>
              <a:t>i</a:t>
            </a:r>
            <a:r>
              <a:rPr lang="en-US" dirty="0"/>
              <a:t> is live in B1 ∈ DF(B3), we need a phi function for </a:t>
            </a:r>
            <a:r>
              <a:rPr lang="en-US" dirty="0" err="1"/>
              <a:t>i</a:t>
            </a:r>
            <a:r>
              <a:rPr lang="en-US" dirty="0"/>
              <a:t> in B1. For the new definition </a:t>
            </a:r>
            <a:r>
              <a:rPr lang="en-US" dirty="0" err="1"/>
              <a:t>i</a:t>
            </a:r>
            <a:r>
              <a:rPr lang="en-US" dirty="0"/>
              <a:t> (phi) in B1, because there is already a phi function in B1 ∈ DF(B1), we don’t need to do anything else. We have two definitions a and d in B5. Because both of them are live at B3 ∈ DF(B5), we need to add a phi function for both of them in B3. We already had a phi function for d in B3, so we only need to add a phi function for a. We don’t need to add anything in B1 ∈ DF(B3) for newly added phi(a) in B3 because a is not live in B1. B6 is defining d. Because d is live at the start of B7 ∈ B6, we need to add a phi function for d in B7. Similarly, we need to add a phi function for definition c in B8 in B7. Now we have three definitions b, c(phi), d(phi) in B7. Because all of them are live at B3 ∈ DF(B7), but B7 already has phi functions for all of them, we don’t need to do anything.</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51</a:t>
            </a:fld>
            <a:endParaRPr lang="en-IN"/>
          </a:p>
        </p:txBody>
      </p:sp>
    </p:spTree>
    <p:extLst>
      <p:ext uri="{BB962C8B-B14F-4D97-AF65-F5344CB8AC3E}">
        <p14:creationId xmlns:p14="http://schemas.microsoft.com/office/powerpoint/2010/main" val="1552606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check the LLVM documentation to find all methods available in the Module and Function classes.</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a:t>
            </a:fld>
            <a:endParaRPr lang="en-IN"/>
          </a:p>
        </p:txBody>
      </p:sp>
    </p:spTree>
    <p:extLst>
      <p:ext uri="{BB962C8B-B14F-4D97-AF65-F5344CB8AC3E}">
        <p14:creationId xmlns:p14="http://schemas.microsoft.com/office/powerpoint/2010/main" val="296446908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CFG after adding the phi functions. The next goal is to give each definition a new name.</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52</a:t>
            </a:fld>
            <a:endParaRPr lang="en-IN"/>
          </a:p>
        </p:txBody>
      </p:sp>
    </p:spTree>
    <p:extLst>
      <p:ext uri="{BB962C8B-B14F-4D97-AF65-F5344CB8AC3E}">
        <p14:creationId xmlns:p14="http://schemas.microsoft.com/office/powerpoint/2010/main" val="27534576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53</a:t>
            </a:fld>
            <a:endParaRPr lang="en-IN"/>
          </a:p>
        </p:txBody>
      </p:sp>
    </p:spTree>
    <p:extLst>
      <p:ext uri="{BB962C8B-B14F-4D97-AF65-F5344CB8AC3E}">
        <p14:creationId xmlns:p14="http://schemas.microsoft.com/office/powerpoint/2010/main" val="396702297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have assigned a unique label to each definition. To rename each use, we need to compute reaching definitions.</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54</a:t>
            </a:fld>
            <a:endParaRPr lang="en-IN"/>
          </a:p>
        </p:txBody>
      </p:sp>
    </p:spTree>
    <p:extLst>
      <p:ext uri="{BB962C8B-B14F-4D97-AF65-F5344CB8AC3E}">
        <p14:creationId xmlns:p14="http://schemas.microsoft.com/office/powerpoint/2010/main" val="406690441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first iteration of the computation of reaching definitions.</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55</a:t>
            </a:fld>
            <a:endParaRPr lang="en-IN"/>
          </a:p>
        </p:txBody>
      </p:sp>
    </p:spTree>
    <p:extLst>
      <p:ext uri="{BB962C8B-B14F-4D97-AF65-F5344CB8AC3E}">
        <p14:creationId xmlns:p14="http://schemas.microsoft.com/office/powerpoint/2010/main" val="34634143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the second iteration of the computation of reaching definitions.</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56</a:t>
            </a:fld>
            <a:endParaRPr lang="en-IN"/>
          </a:p>
        </p:txBody>
      </p:sp>
    </p:spTree>
    <p:extLst>
      <p:ext uri="{BB962C8B-B14F-4D97-AF65-F5344CB8AC3E}">
        <p14:creationId xmlns:p14="http://schemas.microsoft.com/office/powerpoint/2010/main" val="282455334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57</a:t>
            </a:fld>
            <a:endParaRPr lang="en-IN"/>
          </a:p>
        </p:txBody>
      </p:sp>
    </p:spTree>
    <p:extLst>
      <p:ext uri="{BB962C8B-B14F-4D97-AF65-F5344CB8AC3E}">
        <p14:creationId xmlns:p14="http://schemas.microsoft.com/office/powerpoint/2010/main" val="308561670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computing the reaching definition, we will see that exactly one definition reaches each non-phi use. For a phi node, the operands are the definitions that are reaching via predecessors. To convert into an SSA form, we can rename all definitions with their unique labels and replace each use with the corresponding definition.</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58</a:t>
            </a:fld>
            <a:endParaRPr lang="en-IN"/>
          </a:p>
        </p:txBody>
      </p:sp>
    </p:spTree>
    <p:extLst>
      <p:ext uri="{BB962C8B-B14F-4D97-AF65-F5344CB8AC3E}">
        <p14:creationId xmlns:p14="http://schemas.microsoft.com/office/powerpoint/2010/main" val="2208343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Module class provides APIs to iterate all functions (Function class) in a module.</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a:t>
            </a:fld>
            <a:endParaRPr lang="en-IN"/>
          </a:p>
        </p:txBody>
      </p:sp>
    </p:spTree>
    <p:extLst>
      <p:ext uri="{BB962C8B-B14F-4D97-AF65-F5344CB8AC3E}">
        <p14:creationId xmlns:p14="http://schemas.microsoft.com/office/powerpoint/2010/main" val="3617258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 edge represents the possible flow between a source and a target basic block</a:t>
            </a:r>
            <a:r>
              <a:rPr lang="en-IN" dirty="0"/>
              <a:t>.</a:t>
            </a:r>
            <a:endParaRPr lang="en-US" dirty="0"/>
          </a:p>
        </p:txBody>
      </p:sp>
      <p:sp>
        <p:nvSpPr>
          <p:cNvPr id="4" name="Slide Number Placeholder 3"/>
          <p:cNvSpPr>
            <a:spLocks noGrp="1"/>
          </p:cNvSpPr>
          <p:nvPr>
            <p:ph type="sldNum" sz="quarter" idx="5"/>
          </p:nvPr>
        </p:nvSpPr>
        <p:spPr/>
        <p:txBody>
          <a:bodyPr/>
          <a:lstStyle/>
          <a:p>
            <a:fld id="{D118A67C-CD00-4FBA-89AB-9ABCAF3D8767}" type="slidenum">
              <a:rPr lang="en-IN" smtClean="0"/>
              <a:t>7</a:t>
            </a:fld>
            <a:endParaRPr lang="en-IN"/>
          </a:p>
        </p:txBody>
      </p:sp>
    </p:spTree>
    <p:extLst>
      <p:ext uri="{BB962C8B-B14F-4D97-AF65-F5344CB8AC3E}">
        <p14:creationId xmlns:p14="http://schemas.microsoft.com/office/powerpoint/2010/main" val="605195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err="1"/>
              <a:t>BasicBlock</a:t>
            </a:r>
            <a:r>
              <a:rPr lang="en-US" dirty="0"/>
              <a:t> class provides APIs to walk all instructions, predecessors, and successors of a basic block.</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9</a:t>
            </a:fld>
            <a:endParaRPr lang="en-IN"/>
          </a:p>
        </p:txBody>
      </p:sp>
    </p:spTree>
    <p:extLst>
      <p:ext uri="{BB962C8B-B14F-4D97-AF65-F5344CB8AC3E}">
        <p14:creationId xmlns:p14="http://schemas.microsoft.com/office/powerpoint/2010/main" val="2087332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a:t>
            </a:r>
            <a:r>
              <a:rPr lang="en-US" dirty="0" err="1"/>
              <a:t>dynamic_cast</a:t>
            </a:r>
            <a:r>
              <a:rPr lang="en-US" dirty="0"/>
              <a:t> is used to cast an object to its subclass (a class that inherits a base class). If the object indeed belongs to the subclass, </a:t>
            </a:r>
            <a:r>
              <a:rPr lang="en-US" dirty="0" err="1"/>
              <a:t>dynamic_cast</a:t>
            </a:r>
            <a:r>
              <a:rPr lang="en-US" dirty="0"/>
              <a:t> returns a non-null value.</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14</a:t>
            </a:fld>
            <a:endParaRPr lang="en-IN"/>
          </a:p>
        </p:txBody>
      </p:sp>
    </p:spTree>
    <p:extLst>
      <p:ext uri="{BB962C8B-B14F-4D97-AF65-F5344CB8AC3E}">
        <p14:creationId xmlns:p14="http://schemas.microsoft.com/office/powerpoint/2010/main" val="13879128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IRBuilder</a:t>
            </a:r>
            <a:r>
              <a:rPr lang="en-US" dirty="0"/>
              <a:t> can be initialized with a pointer to instruction class (say Inst). In this case, instructions added using IRB will be inserted before Inst.</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18</a:t>
            </a:fld>
            <a:endParaRPr lang="en-IN"/>
          </a:p>
        </p:txBody>
      </p:sp>
    </p:spTree>
    <p:extLst>
      <p:ext uri="{BB962C8B-B14F-4D97-AF65-F5344CB8AC3E}">
        <p14:creationId xmlns:p14="http://schemas.microsoft.com/office/powerpoint/2010/main" val="1105043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D0215-DA84-8AEA-D660-E4FE1B152D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E0E45D1-3D9D-DEA7-2A80-3C7E91AE1E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4FFB72B-5C3A-6560-0619-C5A15F96E57A}"/>
              </a:ext>
            </a:extLst>
          </p:cNvPr>
          <p:cNvSpPr>
            <a:spLocks noGrp="1"/>
          </p:cNvSpPr>
          <p:nvPr>
            <p:ph type="dt" sz="half" idx="10"/>
          </p:nvPr>
        </p:nvSpPr>
        <p:spPr/>
        <p:txBody>
          <a:bodyPr/>
          <a:lstStyle/>
          <a:p>
            <a:fld id="{AEEA56CA-C56B-4B24-BACF-453BCE1EB5CC}" type="datetimeFigureOut">
              <a:rPr lang="en-IN" smtClean="0"/>
              <a:t>07-02-2024</a:t>
            </a:fld>
            <a:endParaRPr lang="en-IN"/>
          </a:p>
        </p:txBody>
      </p:sp>
      <p:sp>
        <p:nvSpPr>
          <p:cNvPr id="5" name="Footer Placeholder 4">
            <a:extLst>
              <a:ext uri="{FF2B5EF4-FFF2-40B4-BE49-F238E27FC236}">
                <a16:creationId xmlns:a16="http://schemas.microsoft.com/office/drawing/2014/main" id="{D215BDF3-9B54-0CAA-F410-8AD4D4386F3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D1F4741-6F48-3D3B-666D-177C8F8B3252}"/>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2455012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901DB-FB36-8987-0CAE-82FCE1AD3E1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7EF3703-34DC-6FA9-F7B9-A69823A2B7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911DF69-8FBB-B1BE-FFBF-D343873970AE}"/>
              </a:ext>
            </a:extLst>
          </p:cNvPr>
          <p:cNvSpPr>
            <a:spLocks noGrp="1"/>
          </p:cNvSpPr>
          <p:nvPr>
            <p:ph type="dt" sz="half" idx="10"/>
          </p:nvPr>
        </p:nvSpPr>
        <p:spPr/>
        <p:txBody>
          <a:bodyPr/>
          <a:lstStyle/>
          <a:p>
            <a:fld id="{AEEA56CA-C56B-4B24-BACF-453BCE1EB5CC}" type="datetimeFigureOut">
              <a:rPr lang="en-IN" smtClean="0"/>
              <a:t>07-02-2024</a:t>
            </a:fld>
            <a:endParaRPr lang="en-IN"/>
          </a:p>
        </p:txBody>
      </p:sp>
      <p:sp>
        <p:nvSpPr>
          <p:cNvPr id="5" name="Footer Placeholder 4">
            <a:extLst>
              <a:ext uri="{FF2B5EF4-FFF2-40B4-BE49-F238E27FC236}">
                <a16:creationId xmlns:a16="http://schemas.microsoft.com/office/drawing/2014/main" id="{89DBA0C3-78FF-D976-E3E4-0911E1EC46F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9722205-5C30-09D7-132D-24FEF6CB76CD}"/>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3263290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473C08-1DD6-6716-CD26-03CD095C38F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638B961-6B06-E4FB-6751-16D9947909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C975E31-C63B-B102-5FDB-8756DC108111}"/>
              </a:ext>
            </a:extLst>
          </p:cNvPr>
          <p:cNvSpPr>
            <a:spLocks noGrp="1"/>
          </p:cNvSpPr>
          <p:nvPr>
            <p:ph type="dt" sz="half" idx="10"/>
          </p:nvPr>
        </p:nvSpPr>
        <p:spPr/>
        <p:txBody>
          <a:bodyPr/>
          <a:lstStyle/>
          <a:p>
            <a:fld id="{AEEA56CA-C56B-4B24-BACF-453BCE1EB5CC}" type="datetimeFigureOut">
              <a:rPr lang="en-IN" smtClean="0"/>
              <a:t>07-02-2024</a:t>
            </a:fld>
            <a:endParaRPr lang="en-IN"/>
          </a:p>
        </p:txBody>
      </p:sp>
      <p:sp>
        <p:nvSpPr>
          <p:cNvPr id="5" name="Footer Placeholder 4">
            <a:extLst>
              <a:ext uri="{FF2B5EF4-FFF2-40B4-BE49-F238E27FC236}">
                <a16:creationId xmlns:a16="http://schemas.microsoft.com/office/drawing/2014/main" id="{6CEAE319-3BDE-6236-8920-B9698B2E980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184C4DA-EF54-2EE8-92E6-93509B16D66B}"/>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2818194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BB2B6-A662-7165-F9A7-1045BE6383A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411E952-8BAE-816F-9EA6-C624766134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331ED45-D9F7-A004-2123-B9E06E2DA6D7}"/>
              </a:ext>
            </a:extLst>
          </p:cNvPr>
          <p:cNvSpPr>
            <a:spLocks noGrp="1"/>
          </p:cNvSpPr>
          <p:nvPr>
            <p:ph type="dt" sz="half" idx="10"/>
          </p:nvPr>
        </p:nvSpPr>
        <p:spPr/>
        <p:txBody>
          <a:bodyPr/>
          <a:lstStyle/>
          <a:p>
            <a:fld id="{AEEA56CA-C56B-4B24-BACF-453BCE1EB5CC}" type="datetimeFigureOut">
              <a:rPr lang="en-IN" smtClean="0"/>
              <a:t>07-02-2024</a:t>
            </a:fld>
            <a:endParaRPr lang="en-IN"/>
          </a:p>
        </p:txBody>
      </p:sp>
      <p:sp>
        <p:nvSpPr>
          <p:cNvPr id="5" name="Footer Placeholder 4">
            <a:extLst>
              <a:ext uri="{FF2B5EF4-FFF2-40B4-BE49-F238E27FC236}">
                <a16:creationId xmlns:a16="http://schemas.microsoft.com/office/drawing/2014/main" id="{E6E95264-2EA1-3201-BABC-DF97B62E37F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E3D9BEB-E185-F71E-1A49-AF269DDE1711}"/>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2679444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D7AA2-55E1-7E32-B8FA-4841E8D924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34A7D45-6393-C7E7-3491-4448FFC0EE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C294F8-B9C5-592F-1B1E-80C890652690}"/>
              </a:ext>
            </a:extLst>
          </p:cNvPr>
          <p:cNvSpPr>
            <a:spLocks noGrp="1"/>
          </p:cNvSpPr>
          <p:nvPr>
            <p:ph type="dt" sz="half" idx="10"/>
          </p:nvPr>
        </p:nvSpPr>
        <p:spPr/>
        <p:txBody>
          <a:bodyPr/>
          <a:lstStyle/>
          <a:p>
            <a:fld id="{AEEA56CA-C56B-4B24-BACF-453BCE1EB5CC}" type="datetimeFigureOut">
              <a:rPr lang="en-IN" smtClean="0"/>
              <a:t>07-02-2024</a:t>
            </a:fld>
            <a:endParaRPr lang="en-IN"/>
          </a:p>
        </p:txBody>
      </p:sp>
      <p:sp>
        <p:nvSpPr>
          <p:cNvPr id="5" name="Footer Placeholder 4">
            <a:extLst>
              <a:ext uri="{FF2B5EF4-FFF2-40B4-BE49-F238E27FC236}">
                <a16:creationId xmlns:a16="http://schemas.microsoft.com/office/drawing/2014/main" id="{E1D0EE44-7FCA-4BE3-0227-4938E5E3330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5DDA923-9F41-64D4-7D7F-D669DD9C9183}"/>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739958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A3025-82A0-76A2-0B57-23554C0E9BF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722B630-F193-E621-FB01-55EEA4A48A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E1234E44-6FCA-C87D-F16E-1CC87D445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965B57D-BB88-4396-F8E4-9503C5383B4B}"/>
              </a:ext>
            </a:extLst>
          </p:cNvPr>
          <p:cNvSpPr>
            <a:spLocks noGrp="1"/>
          </p:cNvSpPr>
          <p:nvPr>
            <p:ph type="dt" sz="half" idx="10"/>
          </p:nvPr>
        </p:nvSpPr>
        <p:spPr/>
        <p:txBody>
          <a:bodyPr/>
          <a:lstStyle/>
          <a:p>
            <a:fld id="{AEEA56CA-C56B-4B24-BACF-453BCE1EB5CC}" type="datetimeFigureOut">
              <a:rPr lang="en-IN" smtClean="0"/>
              <a:t>07-02-2024</a:t>
            </a:fld>
            <a:endParaRPr lang="en-IN"/>
          </a:p>
        </p:txBody>
      </p:sp>
      <p:sp>
        <p:nvSpPr>
          <p:cNvPr id="6" name="Footer Placeholder 5">
            <a:extLst>
              <a:ext uri="{FF2B5EF4-FFF2-40B4-BE49-F238E27FC236}">
                <a16:creationId xmlns:a16="http://schemas.microsoft.com/office/drawing/2014/main" id="{252B7F39-8AFF-8CF6-7B72-4415E200D4B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F03FE06-9AB1-9532-5550-B849756A09B5}"/>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845226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45787-4292-2659-09C4-9B8162915A7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82A8539-14ED-F8ED-E4F4-6BA123A145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DBFB40-9AF2-C0AA-B073-A3353474B0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0CAEB65-0746-02C3-C568-5CDE5C1671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BF267C-F3FA-4420-9DD5-C05E7CC0C7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87D8F6F-5E12-66FA-6DC0-3D9F2C1F926D}"/>
              </a:ext>
            </a:extLst>
          </p:cNvPr>
          <p:cNvSpPr>
            <a:spLocks noGrp="1"/>
          </p:cNvSpPr>
          <p:nvPr>
            <p:ph type="dt" sz="half" idx="10"/>
          </p:nvPr>
        </p:nvSpPr>
        <p:spPr/>
        <p:txBody>
          <a:bodyPr/>
          <a:lstStyle/>
          <a:p>
            <a:fld id="{AEEA56CA-C56B-4B24-BACF-453BCE1EB5CC}" type="datetimeFigureOut">
              <a:rPr lang="en-IN" smtClean="0"/>
              <a:t>07-02-2024</a:t>
            </a:fld>
            <a:endParaRPr lang="en-IN"/>
          </a:p>
        </p:txBody>
      </p:sp>
      <p:sp>
        <p:nvSpPr>
          <p:cNvPr id="8" name="Footer Placeholder 7">
            <a:extLst>
              <a:ext uri="{FF2B5EF4-FFF2-40B4-BE49-F238E27FC236}">
                <a16:creationId xmlns:a16="http://schemas.microsoft.com/office/drawing/2014/main" id="{9CF1C8E2-D73E-F74A-472F-766D8BB48BC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4E263882-74D6-A37D-C48F-A7E4F423666F}"/>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2977321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FC199-823F-A528-91EA-A1157B2B3A3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794ED19-AE11-BA3E-62BF-92A5E6AC4274}"/>
              </a:ext>
            </a:extLst>
          </p:cNvPr>
          <p:cNvSpPr>
            <a:spLocks noGrp="1"/>
          </p:cNvSpPr>
          <p:nvPr>
            <p:ph type="dt" sz="half" idx="10"/>
          </p:nvPr>
        </p:nvSpPr>
        <p:spPr/>
        <p:txBody>
          <a:bodyPr/>
          <a:lstStyle/>
          <a:p>
            <a:fld id="{AEEA56CA-C56B-4B24-BACF-453BCE1EB5CC}" type="datetimeFigureOut">
              <a:rPr lang="en-IN" smtClean="0"/>
              <a:t>07-02-2024</a:t>
            </a:fld>
            <a:endParaRPr lang="en-IN"/>
          </a:p>
        </p:txBody>
      </p:sp>
      <p:sp>
        <p:nvSpPr>
          <p:cNvPr id="4" name="Footer Placeholder 3">
            <a:extLst>
              <a:ext uri="{FF2B5EF4-FFF2-40B4-BE49-F238E27FC236}">
                <a16:creationId xmlns:a16="http://schemas.microsoft.com/office/drawing/2014/main" id="{B3DFE8CD-EE69-109D-BEDC-8003B80F971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9023526E-0A57-4E56-D8DF-0AB10B95E432}"/>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3483993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EAAF75-A895-9ACE-0035-BCBD51498830}"/>
              </a:ext>
            </a:extLst>
          </p:cNvPr>
          <p:cNvSpPr>
            <a:spLocks noGrp="1"/>
          </p:cNvSpPr>
          <p:nvPr>
            <p:ph type="dt" sz="half" idx="10"/>
          </p:nvPr>
        </p:nvSpPr>
        <p:spPr/>
        <p:txBody>
          <a:bodyPr/>
          <a:lstStyle/>
          <a:p>
            <a:fld id="{AEEA56CA-C56B-4B24-BACF-453BCE1EB5CC}" type="datetimeFigureOut">
              <a:rPr lang="en-IN" smtClean="0"/>
              <a:t>07-02-2024</a:t>
            </a:fld>
            <a:endParaRPr lang="en-IN"/>
          </a:p>
        </p:txBody>
      </p:sp>
      <p:sp>
        <p:nvSpPr>
          <p:cNvPr id="3" name="Footer Placeholder 2">
            <a:extLst>
              <a:ext uri="{FF2B5EF4-FFF2-40B4-BE49-F238E27FC236}">
                <a16:creationId xmlns:a16="http://schemas.microsoft.com/office/drawing/2014/main" id="{FAE382B9-80A7-2F04-22E7-0C6DA08724D8}"/>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C219BB60-C1DE-5C7B-80AA-B1B9C217CBCF}"/>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193847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63F0C-78B4-CE1C-2648-4E76739314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917A8DA1-00C1-EBD9-7BAE-67614D53E6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094B5BA-A041-A709-449C-6477A21902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E462C7-6C0B-D308-0CB3-B290FE7C5AD7}"/>
              </a:ext>
            </a:extLst>
          </p:cNvPr>
          <p:cNvSpPr>
            <a:spLocks noGrp="1"/>
          </p:cNvSpPr>
          <p:nvPr>
            <p:ph type="dt" sz="half" idx="10"/>
          </p:nvPr>
        </p:nvSpPr>
        <p:spPr/>
        <p:txBody>
          <a:bodyPr/>
          <a:lstStyle/>
          <a:p>
            <a:fld id="{AEEA56CA-C56B-4B24-BACF-453BCE1EB5CC}" type="datetimeFigureOut">
              <a:rPr lang="en-IN" smtClean="0"/>
              <a:t>07-02-2024</a:t>
            </a:fld>
            <a:endParaRPr lang="en-IN"/>
          </a:p>
        </p:txBody>
      </p:sp>
      <p:sp>
        <p:nvSpPr>
          <p:cNvPr id="6" name="Footer Placeholder 5">
            <a:extLst>
              <a:ext uri="{FF2B5EF4-FFF2-40B4-BE49-F238E27FC236}">
                <a16:creationId xmlns:a16="http://schemas.microsoft.com/office/drawing/2014/main" id="{1D041BB9-323A-EF4C-E3FD-7099CBD4BBA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C7E6329-B565-DAD8-4206-1CBCFC6036EA}"/>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420597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4BE21-DDE0-3C1D-9A7D-FF7CAAB302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17E5453-ADFE-0DF6-1076-E7059D0B01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1551D75-CC55-7464-5FE8-035F4FBA3E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1304F9-E9B3-7827-D7F9-8C3EAF0DAA28}"/>
              </a:ext>
            </a:extLst>
          </p:cNvPr>
          <p:cNvSpPr>
            <a:spLocks noGrp="1"/>
          </p:cNvSpPr>
          <p:nvPr>
            <p:ph type="dt" sz="half" idx="10"/>
          </p:nvPr>
        </p:nvSpPr>
        <p:spPr/>
        <p:txBody>
          <a:bodyPr/>
          <a:lstStyle/>
          <a:p>
            <a:fld id="{AEEA56CA-C56B-4B24-BACF-453BCE1EB5CC}" type="datetimeFigureOut">
              <a:rPr lang="en-IN" smtClean="0"/>
              <a:t>07-02-2024</a:t>
            </a:fld>
            <a:endParaRPr lang="en-IN"/>
          </a:p>
        </p:txBody>
      </p:sp>
      <p:sp>
        <p:nvSpPr>
          <p:cNvPr id="6" name="Footer Placeholder 5">
            <a:extLst>
              <a:ext uri="{FF2B5EF4-FFF2-40B4-BE49-F238E27FC236}">
                <a16:creationId xmlns:a16="http://schemas.microsoft.com/office/drawing/2014/main" id="{08A01647-0370-320F-25AD-CD34FEFA30C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2FD0B13-A684-F254-780E-4ED3A5FDCE5A}"/>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3786734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CFD6A2-949D-C001-BA81-D23CB82E3D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FFB36F6-F947-2E79-FCEB-2B24F9E234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F0B5967-1E57-6A24-BF67-5F107D1B1E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EA56CA-C56B-4B24-BACF-453BCE1EB5CC}" type="datetimeFigureOut">
              <a:rPr lang="en-IN" smtClean="0"/>
              <a:t>07-02-2024</a:t>
            </a:fld>
            <a:endParaRPr lang="en-IN"/>
          </a:p>
        </p:txBody>
      </p:sp>
      <p:sp>
        <p:nvSpPr>
          <p:cNvPr id="5" name="Footer Placeholder 4">
            <a:extLst>
              <a:ext uri="{FF2B5EF4-FFF2-40B4-BE49-F238E27FC236}">
                <a16:creationId xmlns:a16="http://schemas.microsoft.com/office/drawing/2014/main" id="{D3C8324D-F064-57F4-6F0D-E4BB720132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E042002-817D-C790-BB13-3F836AD09B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1E6E90-50A7-4DBD-9F69-4AC3990FD213}" type="slidenum">
              <a:rPr lang="en-IN" smtClean="0"/>
              <a:t>‹#›</a:t>
            </a:fld>
            <a:endParaRPr lang="en-IN"/>
          </a:p>
        </p:txBody>
      </p:sp>
    </p:spTree>
    <p:extLst>
      <p:ext uri="{BB962C8B-B14F-4D97-AF65-F5344CB8AC3E}">
        <p14:creationId xmlns:p14="http://schemas.microsoft.com/office/powerpoint/2010/main" val="323333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llvm.org/doxygen/namespacellvm.html#ad957413955739c91204c96e33e0cc933" TargetMode="External"/><Relationship Id="rId2" Type="http://schemas.openxmlformats.org/officeDocument/2006/relationships/hyperlink" Target="https://llvm.org/doxygen/classllvm_1_1BasicBlock.html#a52c990590792c91dd20b6d45acebe359" TargetMode="External"/><Relationship Id="rId1" Type="http://schemas.openxmlformats.org/officeDocument/2006/relationships/slideLayout" Target="../slideLayouts/slideLayout2.xml"/><Relationship Id="rId4" Type="http://schemas.openxmlformats.org/officeDocument/2006/relationships/hyperlink" Target="https://llvm.org/doxygen/namespacellvm.html#a7ac00229d8c59902686f52ed061cdc80"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NUL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F6FFF-D6E4-49D8-B77C-0F217AD3F9BA}"/>
              </a:ext>
            </a:extLst>
          </p:cNvPr>
          <p:cNvSpPr>
            <a:spLocks noGrp="1"/>
          </p:cNvSpPr>
          <p:nvPr>
            <p:ph type="ctrTitle"/>
          </p:nvPr>
        </p:nvSpPr>
        <p:spPr/>
        <p:txBody>
          <a:bodyPr/>
          <a:lstStyle/>
          <a:p>
            <a:r>
              <a:rPr lang="en-US" dirty="0"/>
              <a:t>Compilers</a:t>
            </a:r>
            <a:endParaRPr lang="en-IN" dirty="0"/>
          </a:p>
        </p:txBody>
      </p:sp>
      <p:sp>
        <p:nvSpPr>
          <p:cNvPr id="3" name="Subtitle 2">
            <a:extLst>
              <a:ext uri="{FF2B5EF4-FFF2-40B4-BE49-F238E27FC236}">
                <a16:creationId xmlns:a16="http://schemas.microsoft.com/office/drawing/2014/main" id="{AF7BD04E-C32F-4659-ACC7-2DF6B898858D}"/>
              </a:ext>
            </a:extLst>
          </p:cNvPr>
          <p:cNvSpPr>
            <a:spLocks noGrp="1"/>
          </p:cNvSpPr>
          <p:nvPr>
            <p:ph type="subTitle" idx="1"/>
          </p:nvPr>
        </p:nvSpPr>
        <p:spPr/>
        <p:txBody>
          <a:bodyPr/>
          <a:lstStyle/>
          <a:p>
            <a:r>
              <a:rPr lang="en-US" dirty="0"/>
              <a:t>Lecture-8</a:t>
            </a:r>
            <a:endParaRPr lang="en-IN" dirty="0"/>
          </a:p>
        </p:txBody>
      </p:sp>
    </p:spTree>
    <p:extLst>
      <p:ext uri="{BB962C8B-B14F-4D97-AF65-F5344CB8AC3E}">
        <p14:creationId xmlns:p14="http://schemas.microsoft.com/office/powerpoint/2010/main" val="1244956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F2B4D-76E5-44B4-9487-6AFA5E9BEEFE}"/>
              </a:ext>
            </a:extLst>
          </p:cNvPr>
          <p:cNvSpPr>
            <a:spLocks noGrp="1"/>
          </p:cNvSpPr>
          <p:nvPr>
            <p:ph type="title"/>
          </p:nvPr>
        </p:nvSpPr>
        <p:spPr/>
        <p:txBody>
          <a:bodyPr/>
          <a:lstStyle/>
          <a:p>
            <a:r>
              <a:rPr lang="en-US" dirty="0"/>
              <a:t>CFG in LLVM</a:t>
            </a:r>
          </a:p>
        </p:txBody>
      </p:sp>
      <p:sp>
        <p:nvSpPr>
          <p:cNvPr id="3" name="Content Placeholder 2">
            <a:extLst>
              <a:ext uri="{FF2B5EF4-FFF2-40B4-BE49-F238E27FC236}">
                <a16:creationId xmlns:a16="http://schemas.microsoft.com/office/drawing/2014/main" id="{B6B58EC1-7E22-4C18-9307-3B2F6D268DD4}"/>
              </a:ext>
            </a:extLst>
          </p:cNvPr>
          <p:cNvSpPr>
            <a:spLocks noGrp="1"/>
          </p:cNvSpPr>
          <p:nvPr>
            <p:ph idx="1"/>
          </p:nvPr>
        </p:nvSpPr>
        <p:spPr/>
        <p:txBody>
          <a:bodyPr/>
          <a:lstStyle/>
          <a:p>
            <a:r>
              <a:rPr lang="en-US" dirty="0"/>
              <a:t>Get function from basic block</a:t>
            </a:r>
          </a:p>
          <a:p>
            <a:pPr lvl="1"/>
            <a:r>
              <a:rPr lang="en-US" dirty="0"/>
              <a:t>Function *F = </a:t>
            </a:r>
            <a:r>
              <a:rPr lang="en-US" dirty="0" err="1"/>
              <a:t>BB.getParent</a:t>
            </a:r>
            <a:r>
              <a:rPr lang="en-US" dirty="0"/>
              <a:t>();</a:t>
            </a:r>
          </a:p>
          <a:p>
            <a:pPr lvl="1"/>
            <a:endParaRPr lang="en-US" dirty="0"/>
          </a:p>
          <a:p>
            <a:pPr lvl="1"/>
            <a:endParaRPr lang="en-US" dirty="0"/>
          </a:p>
          <a:p>
            <a:r>
              <a:rPr lang="en-US" dirty="0"/>
              <a:t>Get basic block from instruction</a:t>
            </a:r>
          </a:p>
          <a:p>
            <a:pPr lvl="1"/>
            <a:r>
              <a:rPr lang="en-US" dirty="0" err="1"/>
              <a:t>BasicBlock</a:t>
            </a:r>
            <a:r>
              <a:rPr lang="en-US" dirty="0"/>
              <a:t> *BB = </a:t>
            </a:r>
            <a:r>
              <a:rPr lang="en-US" dirty="0" err="1"/>
              <a:t>I.getParent</a:t>
            </a:r>
            <a:r>
              <a:rPr lang="en-US" dirty="0"/>
              <a:t>();</a:t>
            </a:r>
          </a:p>
        </p:txBody>
      </p:sp>
    </p:spTree>
    <p:extLst>
      <p:ext uri="{BB962C8B-B14F-4D97-AF65-F5344CB8AC3E}">
        <p14:creationId xmlns:p14="http://schemas.microsoft.com/office/powerpoint/2010/main" val="1609822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66C7F-CBE0-4E28-8CD6-0348EF797CC3}"/>
              </a:ext>
            </a:extLst>
          </p:cNvPr>
          <p:cNvSpPr>
            <a:spLocks noGrp="1"/>
          </p:cNvSpPr>
          <p:nvPr>
            <p:ph type="title"/>
          </p:nvPr>
        </p:nvSpPr>
        <p:spPr/>
        <p:txBody>
          <a:bodyPr/>
          <a:lstStyle/>
          <a:p>
            <a:r>
              <a:rPr lang="en-US" dirty="0"/>
              <a:t>CFG in LLVM</a:t>
            </a:r>
          </a:p>
        </p:txBody>
      </p:sp>
      <p:sp>
        <p:nvSpPr>
          <p:cNvPr id="3" name="Content Placeholder 2">
            <a:extLst>
              <a:ext uri="{FF2B5EF4-FFF2-40B4-BE49-F238E27FC236}">
                <a16:creationId xmlns:a16="http://schemas.microsoft.com/office/drawing/2014/main" id="{143FB17C-6A06-4629-A063-2F199FD5C8B7}"/>
              </a:ext>
            </a:extLst>
          </p:cNvPr>
          <p:cNvSpPr>
            <a:spLocks noGrp="1"/>
          </p:cNvSpPr>
          <p:nvPr>
            <p:ph idx="1"/>
          </p:nvPr>
        </p:nvSpPr>
        <p:spPr/>
        <p:txBody>
          <a:bodyPr/>
          <a:lstStyle/>
          <a:p>
            <a:r>
              <a:rPr lang="en-US" dirty="0"/>
              <a:t>To walk all the predecessors of a basic block</a:t>
            </a:r>
          </a:p>
          <a:p>
            <a:pPr lvl="1"/>
            <a:r>
              <a:rPr lang="en-US" dirty="0"/>
              <a:t>for (</a:t>
            </a:r>
            <a:r>
              <a:rPr lang="en-US" dirty="0" err="1"/>
              <a:t>BasicBlock</a:t>
            </a:r>
            <a:r>
              <a:rPr lang="en-US" dirty="0"/>
              <a:t> *</a:t>
            </a:r>
            <a:r>
              <a:rPr lang="en-US" dirty="0" err="1"/>
              <a:t>PredBB</a:t>
            </a:r>
            <a:r>
              <a:rPr lang="en-US" dirty="0"/>
              <a:t> : predecessors(BB))</a:t>
            </a:r>
          </a:p>
          <a:p>
            <a:pPr lvl="2"/>
            <a:r>
              <a:rPr lang="en-US" dirty="0"/>
              <a:t>where BB is of type </a:t>
            </a:r>
            <a:r>
              <a:rPr lang="en-US" dirty="0" err="1"/>
              <a:t>BasicBlock</a:t>
            </a:r>
            <a:r>
              <a:rPr lang="en-US" dirty="0"/>
              <a:t> *</a:t>
            </a:r>
          </a:p>
          <a:p>
            <a:pPr lvl="2"/>
            <a:r>
              <a:rPr lang="en-US" dirty="0"/>
              <a:t>e.g., </a:t>
            </a:r>
            <a:r>
              <a:rPr lang="en-US" dirty="0" err="1"/>
              <a:t>if.then</a:t>
            </a:r>
            <a:r>
              <a:rPr lang="en-US" dirty="0"/>
              <a:t> and entry are predecessors of </a:t>
            </a:r>
            <a:r>
              <a:rPr lang="en-US" dirty="0" err="1"/>
              <a:t>if.end</a:t>
            </a:r>
            <a:endParaRPr lang="en-US" dirty="0"/>
          </a:p>
          <a:p>
            <a:pPr lvl="2"/>
            <a:endParaRPr lang="en-US" dirty="0"/>
          </a:p>
          <a:p>
            <a:r>
              <a:rPr lang="en-US" dirty="0"/>
              <a:t>To walk all the successors of a basic block</a:t>
            </a:r>
          </a:p>
          <a:p>
            <a:pPr lvl="1"/>
            <a:r>
              <a:rPr lang="en-US" dirty="0"/>
              <a:t> for (</a:t>
            </a:r>
            <a:r>
              <a:rPr lang="en-US" dirty="0" err="1"/>
              <a:t>BasicBlock</a:t>
            </a:r>
            <a:r>
              <a:rPr lang="en-US" dirty="0"/>
              <a:t> *</a:t>
            </a:r>
            <a:r>
              <a:rPr lang="en-US" dirty="0" err="1"/>
              <a:t>SuccBB</a:t>
            </a:r>
            <a:r>
              <a:rPr lang="en-US" dirty="0"/>
              <a:t> : successors(BB))</a:t>
            </a:r>
          </a:p>
          <a:p>
            <a:pPr lvl="2"/>
            <a:r>
              <a:rPr lang="en-US" dirty="0"/>
              <a:t>where BB is of type </a:t>
            </a:r>
            <a:r>
              <a:rPr lang="en-US" dirty="0" err="1"/>
              <a:t>BasicBlock</a:t>
            </a:r>
            <a:r>
              <a:rPr lang="en-US" dirty="0"/>
              <a:t> *</a:t>
            </a:r>
          </a:p>
          <a:p>
            <a:pPr lvl="2"/>
            <a:r>
              <a:rPr lang="en-US" dirty="0"/>
              <a:t>e.g., </a:t>
            </a:r>
            <a:r>
              <a:rPr lang="en-US" dirty="0" err="1"/>
              <a:t>if.then</a:t>
            </a:r>
            <a:r>
              <a:rPr lang="en-US" dirty="0"/>
              <a:t> and </a:t>
            </a:r>
            <a:r>
              <a:rPr lang="en-US" dirty="0" err="1"/>
              <a:t>if.end</a:t>
            </a:r>
            <a:r>
              <a:rPr lang="en-US" dirty="0"/>
              <a:t> are successors of entry </a:t>
            </a:r>
          </a:p>
          <a:p>
            <a:pPr lvl="1"/>
            <a:endParaRPr lang="en-US" dirty="0"/>
          </a:p>
        </p:txBody>
      </p:sp>
      <p:sp>
        <p:nvSpPr>
          <p:cNvPr id="6" name="TextBox 5">
            <a:extLst>
              <a:ext uri="{FF2B5EF4-FFF2-40B4-BE49-F238E27FC236}">
                <a16:creationId xmlns:a16="http://schemas.microsoft.com/office/drawing/2014/main" id="{B5DD159B-1942-4CD1-A79D-E7A58488FDA2}"/>
              </a:ext>
            </a:extLst>
          </p:cNvPr>
          <p:cNvSpPr txBox="1"/>
          <p:nvPr/>
        </p:nvSpPr>
        <p:spPr>
          <a:xfrm>
            <a:off x="7538720" y="914401"/>
            <a:ext cx="4521200" cy="4832092"/>
          </a:xfrm>
          <a:prstGeom prst="rect">
            <a:avLst/>
          </a:prstGeom>
          <a:noFill/>
        </p:spPr>
        <p:txBody>
          <a:bodyPr wrap="square" rtlCol="0">
            <a:spAutoFit/>
          </a:bodyPr>
          <a:lstStyle/>
          <a:p>
            <a:r>
              <a:rPr lang="en-US" sz="1400" dirty="0"/>
              <a:t>define </a:t>
            </a:r>
            <a:r>
              <a:rPr lang="en-US" sz="1400" dirty="0" err="1"/>
              <a:t>dso_local</a:t>
            </a:r>
            <a:r>
              <a:rPr lang="en-US" sz="1400" dirty="0"/>
              <a:t> void @foo(i32* %</a:t>
            </a:r>
            <a:r>
              <a:rPr lang="en-US" sz="1400" dirty="0" err="1"/>
              <a:t>arr</a:t>
            </a:r>
            <a:r>
              <a:rPr lang="en-US" sz="1400" dirty="0"/>
              <a:t>) #0 {</a:t>
            </a:r>
          </a:p>
          <a:p>
            <a:r>
              <a:rPr lang="en-US" sz="1400" b="1" dirty="0"/>
              <a:t>entry:</a:t>
            </a:r>
          </a:p>
          <a:p>
            <a:r>
              <a:rPr lang="en-US" sz="1400" dirty="0"/>
              <a:t>  %</a:t>
            </a:r>
            <a:r>
              <a:rPr lang="en-US" sz="1400" dirty="0" err="1"/>
              <a:t>arr.addr</a:t>
            </a:r>
            <a:r>
              <a:rPr lang="en-US" sz="1400" dirty="0"/>
              <a:t> = </a:t>
            </a:r>
            <a:r>
              <a:rPr lang="en-US" sz="1400" dirty="0" err="1"/>
              <a:t>alloca</a:t>
            </a:r>
            <a:r>
              <a:rPr lang="en-US" sz="1400" dirty="0"/>
              <a:t> i32*, align 8</a:t>
            </a:r>
          </a:p>
          <a:p>
            <a:r>
              <a:rPr lang="en-US" sz="1400" dirty="0"/>
              <a:t>  %</a:t>
            </a:r>
            <a:r>
              <a:rPr lang="en-US" sz="1400" dirty="0" err="1"/>
              <a:t>ptr.addr</a:t>
            </a:r>
            <a:r>
              <a:rPr lang="en-US" sz="1400" dirty="0"/>
              <a:t> = </a:t>
            </a:r>
            <a:r>
              <a:rPr lang="en-US" sz="1400" dirty="0" err="1"/>
              <a:t>alloca</a:t>
            </a:r>
            <a:r>
              <a:rPr lang="en-US" sz="1400" dirty="0"/>
              <a:t> i32*, align 8</a:t>
            </a:r>
          </a:p>
          <a:p>
            <a:r>
              <a:rPr lang="en-US" sz="1400" dirty="0"/>
              <a:t>  store i32* %</a:t>
            </a:r>
            <a:r>
              <a:rPr lang="en-US" sz="1400" dirty="0" err="1"/>
              <a:t>arr</a:t>
            </a:r>
            <a:r>
              <a:rPr lang="en-US" sz="1400" dirty="0"/>
              <a:t>, i32** %</a:t>
            </a:r>
            <a:r>
              <a:rPr lang="en-US" sz="1400" dirty="0" err="1"/>
              <a:t>arr.addr</a:t>
            </a:r>
            <a:r>
              <a:rPr lang="en-US" sz="1400" dirty="0"/>
              <a:t>, align 8</a:t>
            </a:r>
          </a:p>
          <a:p>
            <a:r>
              <a:rPr lang="en-US" sz="1400" dirty="0"/>
              <a:t>  %0 = load i32*, i32** %</a:t>
            </a:r>
            <a:r>
              <a:rPr lang="en-US" sz="1400" dirty="0" err="1"/>
              <a:t>arr.addr</a:t>
            </a:r>
            <a:r>
              <a:rPr lang="en-US" sz="1400" dirty="0"/>
              <a:t>, align 8</a:t>
            </a:r>
          </a:p>
          <a:p>
            <a:r>
              <a:rPr lang="en-US" sz="1400" dirty="0"/>
              <a:t>  store i32* %0, i32** %</a:t>
            </a:r>
            <a:r>
              <a:rPr lang="en-US" sz="1400" dirty="0" err="1"/>
              <a:t>ptr.addr</a:t>
            </a:r>
            <a:r>
              <a:rPr lang="en-US" sz="1400" dirty="0"/>
              <a:t>, align 8</a:t>
            </a:r>
          </a:p>
          <a:p>
            <a:r>
              <a:rPr lang="en-US" sz="1400" dirty="0"/>
              <a:t>  %</a:t>
            </a:r>
            <a:r>
              <a:rPr lang="en-US" sz="1400" dirty="0" err="1"/>
              <a:t>ptr</a:t>
            </a:r>
            <a:r>
              <a:rPr lang="en-US" sz="1400" dirty="0"/>
              <a:t> = load i32*, i32** %</a:t>
            </a:r>
            <a:r>
              <a:rPr lang="en-US" sz="1400" dirty="0" err="1"/>
              <a:t>ptr.addr</a:t>
            </a:r>
            <a:r>
              <a:rPr lang="en-US" sz="1400" dirty="0"/>
              <a:t>, align 8</a:t>
            </a:r>
          </a:p>
          <a:p>
            <a:r>
              <a:rPr lang="en-US" sz="1400" dirty="0"/>
              <a:t>  %</a:t>
            </a:r>
            <a:r>
              <a:rPr lang="en-US" sz="1400" dirty="0" err="1"/>
              <a:t>arrayidx</a:t>
            </a:r>
            <a:r>
              <a:rPr lang="en-US" sz="1400" dirty="0"/>
              <a:t> = </a:t>
            </a:r>
            <a:r>
              <a:rPr lang="en-US" sz="1400" dirty="0" err="1"/>
              <a:t>getelementptr</a:t>
            </a:r>
            <a:r>
              <a:rPr lang="en-US" sz="1400" dirty="0"/>
              <a:t> inbounds i32, i32* %</a:t>
            </a:r>
            <a:r>
              <a:rPr lang="en-US" sz="1400" dirty="0" err="1"/>
              <a:t>ptr</a:t>
            </a:r>
            <a:r>
              <a:rPr lang="en-US" sz="1400" dirty="0"/>
              <a:t>, i64 20</a:t>
            </a:r>
          </a:p>
          <a:p>
            <a:r>
              <a:rPr lang="en-US" sz="1400" dirty="0"/>
              <a:t>  store i32 100, i32* %</a:t>
            </a:r>
            <a:r>
              <a:rPr lang="en-US" sz="1400" dirty="0" err="1"/>
              <a:t>arrayidx</a:t>
            </a:r>
            <a:r>
              <a:rPr lang="en-US" sz="1400" dirty="0"/>
              <a:t>, align 4</a:t>
            </a:r>
          </a:p>
          <a:p>
            <a:r>
              <a:rPr lang="en-US" sz="1400" dirty="0"/>
              <a:t>  %2 = load i32*, i32** %</a:t>
            </a:r>
            <a:r>
              <a:rPr lang="en-US" sz="1400" dirty="0" err="1"/>
              <a:t>ptr.addr</a:t>
            </a:r>
            <a:r>
              <a:rPr lang="en-US" sz="1400" dirty="0"/>
              <a:t>, align 8</a:t>
            </a:r>
          </a:p>
          <a:p>
            <a:r>
              <a:rPr lang="en-US" sz="1400" dirty="0"/>
              <a:t>  %</a:t>
            </a:r>
            <a:r>
              <a:rPr lang="en-US" sz="1400" dirty="0" err="1"/>
              <a:t>cmp</a:t>
            </a:r>
            <a:r>
              <a:rPr lang="en-US" sz="1400" dirty="0"/>
              <a:t> = </a:t>
            </a:r>
            <a:r>
              <a:rPr lang="en-US" sz="1400" dirty="0" err="1"/>
              <a:t>icmp</a:t>
            </a:r>
            <a:r>
              <a:rPr lang="en-US" sz="1400" dirty="0"/>
              <a:t> eq i32* %2, null</a:t>
            </a:r>
          </a:p>
          <a:p>
            <a:r>
              <a:rPr lang="en-US" sz="1400" dirty="0"/>
              <a:t>  </a:t>
            </a:r>
            <a:r>
              <a:rPr lang="en-US" sz="1400" dirty="0" err="1"/>
              <a:t>br</a:t>
            </a:r>
            <a:r>
              <a:rPr lang="en-US" sz="1400" dirty="0"/>
              <a:t> i1 %</a:t>
            </a:r>
            <a:r>
              <a:rPr lang="en-US" sz="1400" dirty="0" err="1"/>
              <a:t>cmp</a:t>
            </a:r>
            <a:r>
              <a:rPr lang="en-US" sz="1400" dirty="0"/>
              <a:t>, label %</a:t>
            </a:r>
            <a:r>
              <a:rPr lang="en-US" sz="1400" dirty="0" err="1"/>
              <a:t>if.then</a:t>
            </a:r>
            <a:r>
              <a:rPr lang="en-US" sz="1400" dirty="0"/>
              <a:t>, label %</a:t>
            </a:r>
            <a:r>
              <a:rPr lang="en-US" sz="1400" dirty="0" err="1"/>
              <a:t>if.end</a:t>
            </a:r>
            <a:endParaRPr lang="en-US" sz="1400" dirty="0"/>
          </a:p>
          <a:p>
            <a:r>
              <a:rPr lang="en-IN" sz="1400" b="1" dirty="0" err="1"/>
              <a:t>if.then</a:t>
            </a:r>
            <a:r>
              <a:rPr lang="en-IN" sz="1400" b="1" dirty="0"/>
              <a:t>:                                          ; </a:t>
            </a:r>
            <a:r>
              <a:rPr lang="en-IN" sz="1400" b="1" dirty="0" err="1"/>
              <a:t>preds</a:t>
            </a:r>
            <a:r>
              <a:rPr lang="en-IN" sz="1400" b="1" dirty="0"/>
              <a:t> = %entry</a:t>
            </a:r>
          </a:p>
          <a:p>
            <a:r>
              <a:rPr lang="en-IN" sz="1400" dirty="0"/>
              <a:t>  %call = call i8* @mymalloc(i32 4)</a:t>
            </a:r>
          </a:p>
          <a:p>
            <a:r>
              <a:rPr lang="en-IN" sz="1400" dirty="0"/>
              <a:t>  %3 = </a:t>
            </a:r>
            <a:r>
              <a:rPr lang="en-IN" sz="1400" dirty="0" err="1"/>
              <a:t>bitcast</a:t>
            </a:r>
            <a:r>
              <a:rPr lang="en-IN" sz="1400" dirty="0"/>
              <a:t> i8* %call to i32*</a:t>
            </a:r>
          </a:p>
          <a:p>
            <a:r>
              <a:rPr lang="en-IN" sz="1400" dirty="0"/>
              <a:t>  store i32* %3, i32** %</a:t>
            </a:r>
            <a:r>
              <a:rPr lang="en-IN" sz="1400" dirty="0" err="1"/>
              <a:t>ptr.addr</a:t>
            </a:r>
            <a:r>
              <a:rPr lang="en-IN" sz="1400" dirty="0"/>
              <a:t>, align 8</a:t>
            </a:r>
          </a:p>
          <a:p>
            <a:r>
              <a:rPr lang="en-IN" sz="1400" dirty="0"/>
              <a:t>  </a:t>
            </a:r>
            <a:r>
              <a:rPr lang="en-IN" sz="1400" dirty="0" err="1"/>
              <a:t>br</a:t>
            </a:r>
            <a:r>
              <a:rPr lang="en-IN" sz="1400" dirty="0"/>
              <a:t> label %</a:t>
            </a:r>
            <a:r>
              <a:rPr lang="en-IN" sz="1400" dirty="0" err="1"/>
              <a:t>if.end</a:t>
            </a:r>
            <a:endParaRPr lang="en-IN" sz="1400" dirty="0"/>
          </a:p>
          <a:p>
            <a:endParaRPr lang="en-IN" sz="1400" dirty="0"/>
          </a:p>
          <a:p>
            <a:r>
              <a:rPr lang="en-IN" sz="1400" b="1" dirty="0" err="1"/>
              <a:t>if.end</a:t>
            </a:r>
            <a:r>
              <a:rPr lang="en-IN" sz="1400" b="1" dirty="0"/>
              <a:t>:                                           ; </a:t>
            </a:r>
            <a:r>
              <a:rPr lang="en-IN" sz="1400" b="1" dirty="0" err="1"/>
              <a:t>preds</a:t>
            </a:r>
            <a:r>
              <a:rPr lang="en-IN" sz="1400" b="1" dirty="0"/>
              <a:t> = %</a:t>
            </a:r>
            <a:r>
              <a:rPr lang="en-IN" sz="1400" b="1" dirty="0" err="1"/>
              <a:t>if.then</a:t>
            </a:r>
            <a:r>
              <a:rPr lang="en-IN" sz="1400" b="1" dirty="0"/>
              <a:t>, %entry</a:t>
            </a:r>
          </a:p>
          <a:p>
            <a:r>
              <a:rPr lang="en-IN" sz="1400" dirty="0"/>
              <a:t>  ret void</a:t>
            </a:r>
          </a:p>
          <a:p>
            <a:r>
              <a:rPr lang="en-IN" sz="1400" dirty="0"/>
              <a:t>}</a:t>
            </a:r>
          </a:p>
        </p:txBody>
      </p:sp>
    </p:spTree>
    <p:extLst>
      <p:ext uri="{BB962C8B-B14F-4D97-AF65-F5344CB8AC3E}">
        <p14:creationId xmlns:p14="http://schemas.microsoft.com/office/powerpoint/2010/main" val="2866742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9DDD6-EB24-4C3F-81B2-80411DFB4B96}"/>
              </a:ext>
            </a:extLst>
          </p:cNvPr>
          <p:cNvSpPr>
            <a:spLocks noGrp="1"/>
          </p:cNvSpPr>
          <p:nvPr>
            <p:ph type="title"/>
          </p:nvPr>
        </p:nvSpPr>
        <p:spPr/>
        <p:txBody>
          <a:bodyPr/>
          <a:lstStyle/>
          <a:p>
            <a:r>
              <a:rPr lang="en-US" dirty="0"/>
              <a:t>Inheritance</a:t>
            </a:r>
            <a:endParaRPr lang="en-IN" dirty="0"/>
          </a:p>
        </p:txBody>
      </p:sp>
      <p:sp>
        <p:nvSpPr>
          <p:cNvPr id="3" name="Content Placeholder 2">
            <a:extLst>
              <a:ext uri="{FF2B5EF4-FFF2-40B4-BE49-F238E27FC236}">
                <a16:creationId xmlns:a16="http://schemas.microsoft.com/office/drawing/2014/main" id="{3C6EF4E8-DCFF-4BD1-B0E6-36F649D9EEE2}"/>
              </a:ext>
            </a:extLst>
          </p:cNvPr>
          <p:cNvSpPr>
            <a:spLocks noGrp="1"/>
          </p:cNvSpPr>
          <p:nvPr>
            <p:ph idx="1"/>
          </p:nvPr>
        </p:nvSpPr>
        <p:spPr/>
        <p:txBody>
          <a:bodyPr/>
          <a:lstStyle/>
          <a:p>
            <a:pPr marL="0" indent="0">
              <a:buNone/>
            </a:pPr>
            <a:endParaRPr lang="en-IN" dirty="0"/>
          </a:p>
        </p:txBody>
      </p:sp>
      <p:sp>
        <p:nvSpPr>
          <p:cNvPr id="4" name="TextBox 3">
            <a:extLst>
              <a:ext uri="{FF2B5EF4-FFF2-40B4-BE49-F238E27FC236}">
                <a16:creationId xmlns:a16="http://schemas.microsoft.com/office/drawing/2014/main" id="{1C2294DD-0FDF-4CDE-AAED-0C08D9EC7E7E}"/>
              </a:ext>
            </a:extLst>
          </p:cNvPr>
          <p:cNvSpPr txBox="1"/>
          <p:nvPr/>
        </p:nvSpPr>
        <p:spPr>
          <a:xfrm>
            <a:off x="1320800" y="2306320"/>
            <a:ext cx="3241040" cy="3477875"/>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class Animal {</a:t>
            </a:r>
          </a:p>
          <a:p>
            <a:r>
              <a:rPr lang="en-US" sz="2000" dirty="0">
                <a:latin typeface="Arial" panose="020B0604020202020204" pitchFamily="34" charset="0"/>
                <a:cs typeface="Arial" panose="020B0604020202020204" pitchFamily="34" charset="0"/>
              </a:rPr>
              <a:t>  public:</a:t>
            </a:r>
          </a:p>
          <a:p>
            <a:r>
              <a:rPr lang="en-US" sz="2000" dirty="0">
                <a:latin typeface="Arial" panose="020B0604020202020204" pitchFamily="34" charset="0"/>
                <a:cs typeface="Arial" panose="020B0604020202020204" pitchFamily="34" charset="0"/>
              </a:rPr>
              <a:t>     void </a:t>
            </a:r>
            <a:r>
              <a:rPr lang="en-US" sz="2000" dirty="0" err="1">
                <a:latin typeface="Arial" panose="020B0604020202020204" pitchFamily="34" charset="0"/>
                <a:cs typeface="Arial" panose="020B0604020202020204" pitchFamily="34" charset="0"/>
              </a:rPr>
              <a:t>whoAmI</a:t>
            </a:r>
            <a:r>
              <a:rPr lang="en-US" sz="2000" dirty="0">
                <a:latin typeface="Arial" panose="020B0604020202020204" pitchFamily="34" charset="0"/>
                <a:cs typeface="Arial" panose="020B0604020202020204" pitchFamily="34" charset="0"/>
              </a:rPr>
              <a:t>();</a:t>
            </a:r>
          </a:p>
          <a:p>
            <a:r>
              <a:rPr lang="en-US" sz="2000" dirty="0">
                <a:latin typeface="Arial" panose="020B0604020202020204" pitchFamily="34" charset="0"/>
                <a:cs typeface="Arial" panose="020B0604020202020204" pitchFamily="34" charset="0"/>
              </a:rPr>
              <a:t>};</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class Dog: public Animal {</a:t>
            </a:r>
          </a:p>
          <a:p>
            <a:r>
              <a:rPr lang="en-US" sz="2000" dirty="0">
                <a:latin typeface="Arial" panose="020B0604020202020204" pitchFamily="34" charset="0"/>
                <a:cs typeface="Arial" panose="020B0604020202020204" pitchFamily="34" charset="0"/>
              </a:rPr>
              <a:t>    string Name;</a:t>
            </a:r>
          </a:p>
          <a:p>
            <a:r>
              <a:rPr lang="en-US" sz="2000" dirty="0">
                <a:latin typeface="Arial" panose="020B0604020202020204" pitchFamily="34" charset="0"/>
                <a:cs typeface="Arial" panose="020B0604020202020204" pitchFamily="34" charset="0"/>
              </a:rPr>
              <a:t>  public:</a:t>
            </a:r>
          </a:p>
          <a:p>
            <a:r>
              <a:rPr lang="en-US" sz="2000" dirty="0">
                <a:latin typeface="Arial" panose="020B0604020202020204" pitchFamily="34" charset="0"/>
                <a:cs typeface="Arial" panose="020B0604020202020204" pitchFamily="34" charset="0"/>
              </a:rPr>
              <a:t>    void </a:t>
            </a:r>
            <a:r>
              <a:rPr lang="en-US" sz="2000" dirty="0" err="1">
                <a:latin typeface="Arial" panose="020B0604020202020204" pitchFamily="34" charset="0"/>
                <a:cs typeface="Arial" panose="020B0604020202020204" pitchFamily="34" charset="0"/>
              </a:rPr>
              <a:t>printName</a:t>
            </a:r>
            <a:r>
              <a:rPr lang="en-US" sz="2000" dirty="0">
                <a:latin typeface="Arial" panose="020B0604020202020204" pitchFamily="34" charset="0"/>
                <a:cs typeface="Arial" panose="020B0604020202020204" pitchFamily="34" charset="0"/>
              </a:rPr>
              <a:t>();</a:t>
            </a:r>
          </a:p>
          <a:p>
            <a:r>
              <a:rPr lang="en-US" sz="2000" dirty="0">
                <a:latin typeface="Arial" panose="020B0604020202020204" pitchFamily="34" charset="0"/>
                <a:cs typeface="Arial" panose="020B0604020202020204" pitchFamily="34" charset="0"/>
              </a:rPr>
              <a:t>    void </a:t>
            </a:r>
            <a:r>
              <a:rPr lang="en-US" sz="2000" dirty="0" err="1">
                <a:latin typeface="Arial" panose="020B0604020202020204" pitchFamily="34" charset="0"/>
                <a:cs typeface="Arial" panose="020B0604020202020204" pitchFamily="34" charset="0"/>
              </a:rPr>
              <a:t>setName</a:t>
            </a:r>
            <a:r>
              <a:rPr lang="en-US" sz="2000" dirty="0">
                <a:latin typeface="Arial" panose="020B0604020202020204" pitchFamily="34" charset="0"/>
                <a:cs typeface="Arial" panose="020B0604020202020204" pitchFamily="34" charset="0"/>
              </a:rPr>
              <a:t>();</a:t>
            </a:r>
          </a:p>
          <a:p>
            <a:r>
              <a:rPr lang="en-US" sz="2000" dirty="0">
                <a:latin typeface="Arial" panose="020B0604020202020204" pitchFamily="34" charset="0"/>
                <a:cs typeface="Arial" panose="020B0604020202020204" pitchFamily="34" charset="0"/>
              </a:rPr>
              <a:t>}; </a:t>
            </a:r>
            <a:endParaRPr lang="en-IN" sz="2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851F2E16-27CC-4653-9120-F074490546CB}"/>
              </a:ext>
            </a:extLst>
          </p:cNvPr>
          <p:cNvSpPr txBox="1"/>
          <p:nvPr/>
        </p:nvSpPr>
        <p:spPr>
          <a:xfrm>
            <a:off x="7274560" y="2387600"/>
            <a:ext cx="3505200"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All dogs are animals.</a:t>
            </a:r>
          </a:p>
          <a:p>
            <a:r>
              <a:rPr lang="en-US" dirty="0">
                <a:latin typeface="Arial" panose="020B0604020202020204" pitchFamily="34" charset="0"/>
                <a:cs typeface="Arial" panose="020B0604020202020204" pitchFamily="34" charset="0"/>
              </a:rPr>
              <a:t>All animals are not dog</a:t>
            </a:r>
            <a:r>
              <a:rPr lang="en-US" dirty="0"/>
              <a:t>.</a:t>
            </a:r>
          </a:p>
        </p:txBody>
      </p:sp>
      <p:sp>
        <p:nvSpPr>
          <p:cNvPr id="6" name="TextBox 5">
            <a:extLst>
              <a:ext uri="{FF2B5EF4-FFF2-40B4-BE49-F238E27FC236}">
                <a16:creationId xmlns:a16="http://schemas.microsoft.com/office/drawing/2014/main" id="{E77900A4-1BC6-19E2-E91C-2128498869DA}"/>
              </a:ext>
            </a:extLst>
          </p:cNvPr>
          <p:cNvSpPr txBox="1"/>
          <p:nvPr/>
        </p:nvSpPr>
        <p:spPr>
          <a:xfrm>
            <a:off x="4294598" y="2681555"/>
            <a:ext cx="1801402" cy="369332"/>
          </a:xfrm>
          <a:prstGeom prst="rect">
            <a:avLst/>
          </a:prstGeom>
          <a:noFill/>
        </p:spPr>
        <p:txBody>
          <a:bodyPr wrap="square" rtlCol="0">
            <a:spAutoFit/>
          </a:bodyPr>
          <a:lstStyle/>
          <a:p>
            <a:r>
              <a:rPr lang="en-US" b="1" dirty="0">
                <a:latin typeface="Consolas" panose="020B0609020204030204" pitchFamily="49" charset="0"/>
              </a:rPr>
              <a:t>Base Class</a:t>
            </a:r>
            <a:endParaRPr lang="en-IN" b="1" dirty="0">
              <a:latin typeface="Consolas" panose="020B0609020204030204" pitchFamily="49" charset="0"/>
            </a:endParaRPr>
          </a:p>
        </p:txBody>
      </p:sp>
      <p:sp>
        <p:nvSpPr>
          <p:cNvPr id="7" name="TextBox 6">
            <a:extLst>
              <a:ext uri="{FF2B5EF4-FFF2-40B4-BE49-F238E27FC236}">
                <a16:creationId xmlns:a16="http://schemas.microsoft.com/office/drawing/2014/main" id="{E3E3B0FE-3FDC-1CC4-1A07-9966C686CAFF}"/>
              </a:ext>
            </a:extLst>
          </p:cNvPr>
          <p:cNvSpPr txBox="1"/>
          <p:nvPr/>
        </p:nvSpPr>
        <p:spPr>
          <a:xfrm>
            <a:off x="4375080" y="4539463"/>
            <a:ext cx="1801402" cy="369332"/>
          </a:xfrm>
          <a:prstGeom prst="rect">
            <a:avLst/>
          </a:prstGeom>
          <a:noFill/>
        </p:spPr>
        <p:txBody>
          <a:bodyPr wrap="square" rtlCol="0">
            <a:spAutoFit/>
          </a:bodyPr>
          <a:lstStyle/>
          <a:p>
            <a:r>
              <a:rPr lang="en-US" b="1" dirty="0">
                <a:latin typeface="Consolas" panose="020B0609020204030204" pitchFamily="49" charset="0"/>
              </a:rPr>
              <a:t>Sub Class</a:t>
            </a:r>
            <a:endParaRPr lang="en-IN" b="1" dirty="0">
              <a:latin typeface="Consolas" panose="020B0609020204030204" pitchFamily="49" charset="0"/>
            </a:endParaRPr>
          </a:p>
        </p:txBody>
      </p:sp>
    </p:spTree>
    <p:extLst>
      <p:ext uri="{BB962C8B-B14F-4D97-AF65-F5344CB8AC3E}">
        <p14:creationId xmlns:p14="http://schemas.microsoft.com/office/powerpoint/2010/main" val="910963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9DDD6-EB24-4C3F-81B2-80411DFB4B96}"/>
              </a:ext>
            </a:extLst>
          </p:cNvPr>
          <p:cNvSpPr>
            <a:spLocks noGrp="1"/>
          </p:cNvSpPr>
          <p:nvPr>
            <p:ph type="title"/>
          </p:nvPr>
        </p:nvSpPr>
        <p:spPr/>
        <p:txBody>
          <a:bodyPr/>
          <a:lstStyle/>
          <a:p>
            <a:r>
              <a:rPr lang="en-US" dirty="0"/>
              <a:t>Inheritance</a:t>
            </a:r>
            <a:endParaRPr lang="en-IN" dirty="0"/>
          </a:p>
        </p:txBody>
      </p:sp>
      <p:sp>
        <p:nvSpPr>
          <p:cNvPr id="3" name="Content Placeholder 2">
            <a:extLst>
              <a:ext uri="{FF2B5EF4-FFF2-40B4-BE49-F238E27FC236}">
                <a16:creationId xmlns:a16="http://schemas.microsoft.com/office/drawing/2014/main" id="{3C6EF4E8-DCFF-4BD1-B0E6-36F649D9EEE2}"/>
              </a:ext>
            </a:extLst>
          </p:cNvPr>
          <p:cNvSpPr>
            <a:spLocks noGrp="1"/>
          </p:cNvSpPr>
          <p:nvPr>
            <p:ph idx="1"/>
          </p:nvPr>
        </p:nvSpPr>
        <p:spPr/>
        <p:txBody>
          <a:bodyPr/>
          <a:lstStyle/>
          <a:p>
            <a:pPr marL="0" indent="0">
              <a:buNone/>
            </a:pPr>
            <a:endParaRPr lang="en-IN" dirty="0"/>
          </a:p>
        </p:txBody>
      </p:sp>
      <p:sp>
        <p:nvSpPr>
          <p:cNvPr id="4" name="TextBox 3">
            <a:extLst>
              <a:ext uri="{FF2B5EF4-FFF2-40B4-BE49-F238E27FC236}">
                <a16:creationId xmlns:a16="http://schemas.microsoft.com/office/drawing/2014/main" id="{1C2294DD-0FDF-4CDE-AAED-0C08D9EC7E7E}"/>
              </a:ext>
            </a:extLst>
          </p:cNvPr>
          <p:cNvSpPr txBox="1"/>
          <p:nvPr/>
        </p:nvSpPr>
        <p:spPr>
          <a:xfrm>
            <a:off x="1320800" y="2306320"/>
            <a:ext cx="3241040" cy="3477875"/>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class Animal {</a:t>
            </a:r>
          </a:p>
          <a:p>
            <a:r>
              <a:rPr lang="en-US" sz="2000" dirty="0">
                <a:latin typeface="Arial" panose="020B0604020202020204" pitchFamily="34" charset="0"/>
                <a:cs typeface="Arial" panose="020B0604020202020204" pitchFamily="34" charset="0"/>
              </a:rPr>
              <a:t>  public:</a:t>
            </a:r>
          </a:p>
          <a:p>
            <a:r>
              <a:rPr lang="en-US" sz="2000" dirty="0">
                <a:latin typeface="Arial" panose="020B0604020202020204" pitchFamily="34" charset="0"/>
                <a:cs typeface="Arial" panose="020B0604020202020204" pitchFamily="34" charset="0"/>
              </a:rPr>
              <a:t>     void </a:t>
            </a:r>
            <a:r>
              <a:rPr lang="en-US" sz="2000" dirty="0" err="1">
                <a:latin typeface="Arial" panose="020B0604020202020204" pitchFamily="34" charset="0"/>
                <a:cs typeface="Arial" panose="020B0604020202020204" pitchFamily="34" charset="0"/>
              </a:rPr>
              <a:t>whoAmI</a:t>
            </a:r>
            <a:r>
              <a:rPr lang="en-US" sz="2000" dirty="0">
                <a:latin typeface="Arial" panose="020B0604020202020204" pitchFamily="34" charset="0"/>
                <a:cs typeface="Arial" panose="020B0604020202020204" pitchFamily="34" charset="0"/>
              </a:rPr>
              <a:t>();</a:t>
            </a:r>
          </a:p>
          <a:p>
            <a:r>
              <a:rPr lang="en-US" sz="2000" dirty="0">
                <a:latin typeface="Arial" panose="020B0604020202020204" pitchFamily="34" charset="0"/>
                <a:cs typeface="Arial" panose="020B0604020202020204" pitchFamily="34" charset="0"/>
              </a:rPr>
              <a:t>};</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class Dog: public Animal {</a:t>
            </a:r>
          </a:p>
          <a:p>
            <a:r>
              <a:rPr lang="en-US" sz="2000" dirty="0">
                <a:latin typeface="Arial" panose="020B0604020202020204" pitchFamily="34" charset="0"/>
                <a:cs typeface="Arial" panose="020B0604020202020204" pitchFamily="34" charset="0"/>
              </a:rPr>
              <a:t>    string Name;</a:t>
            </a:r>
          </a:p>
          <a:p>
            <a:r>
              <a:rPr lang="en-US" sz="2000" dirty="0">
                <a:latin typeface="Arial" panose="020B0604020202020204" pitchFamily="34" charset="0"/>
                <a:cs typeface="Arial" panose="020B0604020202020204" pitchFamily="34" charset="0"/>
              </a:rPr>
              <a:t>  public:</a:t>
            </a:r>
          </a:p>
          <a:p>
            <a:r>
              <a:rPr lang="en-US" sz="2000" dirty="0">
                <a:latin typeface="Arial" panose="020B0604020202020204" pitchFamily="34" charset="0"/>
                <a:cs typeface="Arial" panose="020B0604020202020204" pitchFamily="34" charset="0"/>
              </a:rPr>
              <a:t>    void </a:t>
            </a:r>
            <a:r>
              <a:rPr lang="en-US" sz="2000" dirty="0" err="1">
                <a:latin typeface="Arial" panose="020B0604020202020204" pitchFamily="34" charset="0"/>
                <a:cs typeface="Arial" panose="020B0604020202020204" pitchFamily="34" charset="0"/>
              </a:rPr>
              <a:t>printName</a:t>
            </a:r>
            <a:r>
              <a:rPr lang="en-US" sz="2000" dirty="0">
                <a:latin typeface="Arial" panose="020B0604020202020204" pitchFamily="34" charset="0"/>
                <a:cs typeface="Arial" panose="020B0604020202020204" pitchFamily="34" charset="0"/>
              </a:rPr>
              <a:t>();</a:t>
            </a:r>
          </a:p>
          <a:p>
            <a:r>
              <a:rPr lang="en-US" sz="2000" dirty="0">
                <a:latin typeface="Arial" panose="020B0604020202020204" pitchFamily="34" charset="0"/>
                <a:cs typeface="Arial" panose="020B0604020202020204" pitchFamily="34" charset="0"/>
              </a:rPr>
              <a:t>    void </a:t>
            </a:r>
            <a:r>
              <a:rPr lang="en-US" sz="2000" dirty="0" err="1">
                <a:latin typeface="Arial" panose="020B0604020202020204" pitchFamily="34" charset="0"/>
                <a:cs typeface="Arial" panose="020B0604020202020204" pitchFamily="34" charset="0"/>
              </a:rPr>
              <a:t>setName</a:t>
            </a:r>
            <a:r>
              <a:rPr lang="en-US" sz="2000" dirty="0">
                <a:latin typeface="Arial" panose="020B0604020202020204" pitchFamily="34" charset="0"/>
                <a:cs typeface="Arial" panose="020B0604020202020204" pitchFamily="34" charset="0"/>
              </a:rPr>
              <a:t>();</a:t>
            </a:r>
          </a:p>
          <a:p>
            <a:r>
              <a:rPr lang="en-US" sz="2000" dirty="0">
                <a:latin typeface="Arial" panose="020B0604020202020204" pitchFamily="34" charset="0"/>
                <a:cs typeface="Arial" panose="020B0604020202020204" pitchFamily="34" charset="0"/>
              </a:rPr>
              <a:t>}; </a:t>
            </a:r>
            <a:endParaRPr lang="en-IN" sz="2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851F2E16-27CC-4653-9120-F074490546CB}"/>
              </a:ext>
            </a:extLst>
          </p:cNvPr>
          <p:cNvSpPr txBox="1"/>
          <p:nvPr/>
        </p:nvSpPr>
        <p:spPr>
          <a:xfrm>
            <a:off x="7274560" y="2387600"/>
            <a:ext cx="3505200" cy="2585323"/>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void foo(Animal *A) {</a:t>
            </a:r>
          </a:p>
          <a:p>
            <a:r>
              <a:rPr lang="en-US" dirty="0">
                <a:latin typeface="Arial" panose="020B0604020202020204" pitchFamily="34" charset="0"/>
                <a:cs typeface="Arial" panose="020B0604020202020204" pitchFamily="34" charset="0"/>
              </a:rPr>
              <a:t>    A-&gt;</a:t>
            </a:r>
            <a:r>
              <a:rPr lang="en-US" dirty="0" err="1">
                <a:latin typeface="Arial" panose="020B0604020202020204" pitchFamily="34" charset="0"/>
                <a:cs typeface="Arial" panose="020B0604020202020204" pitchFamily="34" charset="0"/>
              </a:rPr>
              <a:t>printName</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int main() {</a:t>
            </a:r>
          </a:p>
          <a:p>
            <a:r>
              <a:rPr lang="en-US" dirty="0">
                <a:latin typeface="Arial" panose="020B0604020202020204" pitchFamily="34" charset="0"/>
                <a:cs typeface="Arial" panose="020B0604020202020204" pitchFamily="34" charset="0"/>
              </a:rPr>
              <a:t>   Dog *D = new Dog;</a:t>
            </a:r>
          </a:p>
          <a:p>
            <a:r>
              <a:rPr lang="en-US" dirty="0">
                <a:latin typeface="Arial" panose="020B0604020202020204" pitchFamily="34" charset="0"/>
                <a:cs typeface="Arial" panose="020B0604020202020204" pitchFamily="34" charset="0"/>
              </a:rPr>
              <a:t>   foo(D);</a:t>
            </a:r>
          </a:p>
          <a:p>
            <a:r>
              <a:rPr lang="en-US" dirty="0">
                <a:latin typeface="Arial" panose="020B0604020202020204" pitchFamily="34" charset="0"/>
                <a:cs typeface="Arial" panose="020B0604020202020204" pitchFamily="34" charset="0"/>
              </a:rPr>
              <a:t>   return 0;</a:t>
            </a:r>
          </a:p>
          <a:p>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125752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9DDD6-EB24-4C3F-81B2-80411DFB4B96}"/>
              </a:ext>
            </a:extLst>
          </p:cNvPr>
          <p:cNvSpPr>
            <a:spLocks noGrp="1"/>
          </p:cNvSpPr>
          <p:nvPr>
            <p:ph type="title"/>
          </p:nvPr>
        </p:nvSpPr>
        <p:spPr/>
        <p:txBody>
          <a:bodyPr/>
          <a:lstStyle/>
          <a:p>
            <a:r>
              <a:rPr lang="en-US" dirty="0" err="1"/>
              <a:t>dynamic_cast</a:t>
            </a:r>
            <a:endParaRPr lang="en-IN" dirty="0"/>
          </a:p>
        </p:txBody>
      </p:sp>
      <p:sp>
        <p:nvSpPr>
          <p:cNvPr id="3" name="Content Placeholder 2">
            <a:extLst>
              <a:ext uri="{FF2B5EF4-FFF2-40B4-BE49-F238E27FC236}">
                <a16:creationId xmlns:a16="http://schemas.microsoft.com/office/drawing/2014/main" id="{3C6EF4E8-DCFF-4BD1-B0E6-36F649D9EEE2}"/>
              </a:ext>
            </a:extLst>
          </p:cNvPr>
          <p:cNvSpPr>
            <a:spLocks noGrp="1"/>
          </p:cNvSpPr>
          <p:nvPr>
            <p:ph idx="1"/>
          </p:nvPr>
        </p:nvSpPr>
        <p:spPr/>
        <p:txBody>
          <a:bodyPr/>
          <a:lstStyle/>
          <a:p>
            <a:pPr marL="0" indent="0">
              <a:buNone/>
            </a:pPr>
            <a:endParaRPr lang="en-IN" dirty="0"/>
          </a:p>
        </p:txBody>
      </p:sp>
      <p:sp>
        <p:nvSpPr>
          <p:cNvPr id="4" name="TextBox 3">
            <a:extLst>
              <a:ext uri="{FF2B5EF4-FFF2-40B4-BE49-F238E27FC236}">
                <a16:creationId xmlns:a16="http://schemas.microsoft.com/office/drawing/2014/main" id="{1C2294DD-0FDF-4CDE-AAED-0C08D9EC7E7E}"/>
              </a:ext>
            </a:extLst>
          </p:cNvPr>
          <p:cNvSpPr txBox="1"/>
          <p:nvPr/>
        </p:nvSpPr>
        <p:spPr>
          <a:xfrm>
            <a:off x="1320800" y="2306320"/>
            <a:ext cx="3241040" cy="3477875"/>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class Animal {</a:t>
            </a:r>
          </a:p>
          <a:p>
            <a:r>
              <a:rPr lang="en-US" sz="2000" dirty="0">
                <a:latin typeface="Arial" panose="020B0604020202020204" pitchFamily="34" charset="0"/>
                <a:cs typeface="Arial" panose="020B0604020202020204" pitchFamily="34" charset="0"/>
              </a:rPr>
              <a:t>  public:</a:t>
            </a:r>
          </a:p>
          <a:p>
            <a:r>
              <a:rPr lang="en-US" sz="2000" dirty="0">
                <a:latin typeface="Arial" panose="020B0604020202020204" pitchFamily="34" charset="0"/>
                <a:cs typeface="Arial" panose="020B0604020202020204" pitchFamily="34" charset="0"/>
              </a:rPr>
              <a:t>     void </a:t>
            </a:r>
            <a:r>
              <a:rPr lang="en-US" sz="2000" dirty="0" err="1">
                <a:latin typeface="Arial" panose="020B0604020202020204" pitchFamily="34" charset="0"/>
                <a:cs typeface="Arial" panose="020B0604020202020204" pitchFamily="34" charset="0"/>
              </a:rPr>
              <a:t>whoAmI</a:t>
            </a:r>
            <a:r>
              <a:rPr lang="en-US" sz="2000" dirty="0">
                <a:latin typeface="Arial" panose="020B0604020202020204" pitchFamily="34" charset="0"/>
                <a:cs typeface="Arial" panose="020B0604020202020204" pitchFamily="34" charset="0"/>
              </a:rPr>
              <a:t>();</a:t>
            </a:r>
          </a:p>
          <a:p>
            <a:r>
              <a:rPr lang="en-US" sz="2000" dirty="0">
                <a:latin typeface="Arial" panose="020B0604020202020204" pitchFamily="34" charset="0"/>
                <a:cs typeface="Arial" panose="020B0604020202020204" pitchFamily="34" charset="0"/>
              </a:rPr>
              <a:t>};</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class Dog: public Animal {</a:t>
            </a:r>
          </a:p>
          <a:p>
            <a:r>
              <a:rPr lang="en-US" sz="2000" dirty="0">
                <a:latin typeface="Arial" panose="020B0604020202020204" pitchFamily="34" charset="0"/>
                <a:cs typeface="Arial" panose="020B0604020202020204" pitchFamily="34" charset="0"/>
              </a:rPr>
              <a:t>    string Name;</a:t>
            </a:r>
          </a:p>
          <a:p>
            <a:r>
              <a:rPr lang="en-US" sz="2000" dirty="0">
                <a:latin typeface="Arial" panose="020B0604020202020204" pitchFamily="34" charset="0"/>
                <a:cs typeface="Arial" panose="020B0604020202020204" pitchFamily="34" charset="0"/>
              </a:rPr>
              <a:t>  public:</a:t>
            </a:r>
          </a:p>
          <a:p>
            <a:r>
              <a:rPr lang="en-US" sz="2000" dirty="0">
                <a:latin typeface="Arial" panose="020B0604020202020204" pitchFamily="34" charset="0"/>
                <a:cs typeface="Arial" panose="020B0604020202020204" pitchFamily="34" charset="0"/>
              </a:rPr>
              <a:t>    void </a:t>
            </a:r>
            <a:r>
              <a:rPr lang="en-US" sz="2000" dirty="0" err="1">
                <a:latin typeface="Arial" panose="020B0604020202020204" pitchFamily="34" charset="0"/>
                <a:cs typeface="Arial" panose="020B0604020202020204" pitchFamily="34" charset="0"/>
              </a:rPr>
              <a:t>printName</a:t>
            </a:r>
            <a:r>
              <a:rPr lang="en-US" sz="2000" dirty="0">
                <a:latin typeface="Arial" panose="020B0604020202020204" pitchFamily="34" charset="0"/>
                <a:cs typeface="Arial" panose="020B0604020202020204" pitchFamily="34" charset="0"/>
              </a:rPr>
              <a:t>();</a:t>
            </a:r>
          </a:p>
          <a:p>
            <a:r>
              <a:rPr lang="en-US" sz="2000" dirty="0">
                <a:latin typeface="Arial" panose="020B0604020202020204" pitchFamily="34" charset="0"/>
                <a:cs typeface="Arial" panose="020B0604020202020204" pitchFamily="34" charset="0"/>
              </a:rPr>
              <a:t>    void </a:t>
            </a:r>
            <a:r>
              <a:rPr lang="en-US" sz="2000" dirty="0" err="1">
                <a:latin typeface="Arial" panose="020B0604020202020204" pitchFamily="34" charset="0"/>
                <a:cs typeface="Arial" panose="020B0604020202020204" pitchFamily="34" charset="0"/>
              </a:rPr>
              <a:t>setName</a:t>
            </a:r>
            <a:r>
              <a:rPr lang="en-US" sz="2000" dirty="0">
                <a:latin typeface="Arial" panose="020B0604020202020204" pitchFamily="34" charset="0"/>
                <a:cs typeface="Arial" panose="020B0604020202020204" pitchFamily="34" charset="0"/>
              </a:rPr>
              <a:t>();</a:t>
            </a:r>
          </a:p>
          <a:p>
            <a:r>
              <a:rPr lang="en-US" sz="2000" dirty="0">
                <a:latin typeface="Arial" panose="020B0604020202020204" pitchFamily="34" charset="0"/>
                <a:cs typeface="Arial" panose="020B0604020202020204" pitchFamily="34" charset="0"/>
              </a:rPr>
              <a:t>}; </a:t>
            </a:r>
            <a:endParaRPr lang="en-IN" sz="2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851F2E16-27CC-4653-9120-F074490546CB}"/>
              </a:ext>
            </a:extLst>
          </p:cNvPr>
          <p:cNvSpPr txBox="1"/>
          <p:nvPr/>
        </p:nvSpPr>
        <p:spPr>
          <a:xfrm>
            <a:off x="5892800" y="2387600"/>
            <a:ext cx="5100320" cy="341632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void foo(Animal *A) {</a:t>
            </a:r>
          </a:p>
          <a:p>
            <a:r>
              <a:rPr lang="en-US" dirty="0">
                <a:latin typeface="Arial" panose="020B0604020202020204" pitchFamily="34" charset="0"/>
                <a:cs typeface="Arial" panose="020B0604020202020204" pitchFamily="34" charset="0"/>
              </a:rPr>
              <a:t>    Dog *D = </a:t>
            </a:r>
            <a:r>
              <a:rPr lang="en-US" dirty="0" err="1">
                <a:latin typeface="Arial" panose="020B0604020202020204" pitchFamily="34" charset="0"/>
                <a:cs typeface="Arial" panose="020B0604020202020204" pitchFamily="34" charset="0"/>
              </a:rPr>
              <a:t>dynamic_cast</a:t>
            </a:r>
            <a:r>
              <a:rPr lang="en-US" dirty="0">
                <a:latin typeface="Arial" panose="020B0604020202020204" pitchFamily="34" charset="0"/>
                <a:cs typeface="Arial" panose="020B0604020202020204" pitchFamily="34" charset="0"/>
              </a:rPr>
              <a:t>&lt;Dog*&gt;(A);</a:t>
            </a:r>
          </a:p>
          <a:p>
            <a:r>
              <a:rPr lang="en-US" dirty="0">
                <a:latin typeface="Arial" panose="020B0604020202020204" pitchFamily="34" charset="0"/>
                <a:cs typeface="Arial" panose="020B0604020202020204" pitchFamily="34" charset="0"/>
              </a:rPr>
              <a:t>    if (D) {</a:t>
            </a:r>
          </a:p>
          <a:p>
            <a:r>
              <a:rPr lang="en-US" dirty="0">
                <a:latin typeface="Arial" panose="020B0604020202020204" pitchFamily="34" charset="0"/>
                <a:cs typeface="Arial" panose="020B0604020202020204" pitchFamily="34" charset="0"/>
              </a:rPr>
              <a:t>       D-&gt;</a:t>
            </a:r>
            <a:r>
              <a:rPr lang="en-US" dirty="0" err="1">
                <a:latin typeface="Arial" panose="020B0604020202020204" pitchFamily="34" charset="0"/>
                <a:cs typeface="Arial" panose="020B0604020202020204" pitchFamily="34" charset="0"/>
              </a:rPr>
              <a:t>printName</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int main() {</a:t>
            </a:r>
          </a:p>
          <a:p>
            <a:r>
              <a:rPr lang="en-US" dirty="0">
                <a:latin typeface="Arial" panose="020B0604020202020204" pitchFamily="34" charset="0"/>
                <a:cs typeface="Arial" panose="020B0604020202020204" pitchFamily="34" charset="0"/>
              </a:rPr>
              <a:t>   Dog *D = new Dog;</a:t>
            </a:r>
          </a:p>
          <a:p>
            <a:r>
              <a:rPr lang="en-US" dirty="0">
                <a:latin typeface="Arial" panose="020B0604020202020204" pitchFamily="34" charset="0"/>
                <a:cs typeface="Arial" panose="020B0604020202020204" pitchFamily="34" charset="0"/>
              </a:rPr>
              <a:t>   foo(D);</a:t>
            </a:r>
          </a:p>
          <a:p>
            <a:r>
              <a:rPr lang="en-US" dirty="0">
                <a:latin typeface="Arial" panose="020B0604020202020204" pitchFamily="34" charset="0"/>
                <a:cs typeface="Arial" panose="020B0604020202020204" pitchFamily="34" charset="0"/>
              </a:rPr>
              <a:t>   return 0;</a:t>
            </a:r>
          </a:p>
          <a:p>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871127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F1AE8-E075-4250-A11F-06714ED5496F}"/>
              </a:ext>
            </a:extLst>
          </p:cNvPr>
          <p:cNvSpPr>
            <a:spLocks noGrp="1"/>
          </p:cNvSpPr>
          <p:nvPr>
            <p:ph type="title"/>
          </p:nvPr>
        </p:nvSpPr>
        <p:spPr/>
        <p:txBody>
          <a:bodyPr/>
          <a:lstStyle/>
          <a:p>
            <a:r>
              <a:rPr lang="en-US" dirty="0"/>
              <a:t>LLVM inheritance</a:t>
            </a:r>
            <a:endParaRPr lang="en-IN" dirty="0"/>
          </a:p>
        </p:txBody>
      </p:sp>
      <p:sp>
        <p:nvSpPr>
          <p:cNvPr id="3" name="Content Placeholder 2">
            <a:extLst>
              <a:ext uri="{FF2B5EF4-FFF2-40B4-BE49-F238E27FC236}">
                <a16:creationId xmlns:a16="http://schemas.microsoft.com/office/drawing/2014/main" id="{87FAB657-1ABF-4E27-8807-F2EA512CC365}"/>
              </a:ext>
            </a:extLst>
          </p:cNvPr>
          <p:cNvSpPr>
            <a:spLocks noGrp="1"/>
          </p:cNvSpPr>
          <p:nvPr>
            <p:ph idx="1"/>
          </p:nvPr>
        </p:nvSpPr>
        <p:spPr/>
        <p:txBody>
          <a:bodyPr/>
          <a:lstStyle/>
          <a:p>
            <a:endParaRPr lang="en-IN" dirty="0"/>
          </a:p>
        </p:txBody>
      </p:sp>
      <p:sp>
        <p:nvSpPr>
          <p:cNvPr id="4" name="TextBox 3">
            <a:extLst>
              <a:ext uri="{FF2B5EF4-FFF2-40B4-BE49-F238E27FC236}">
                <a16:creationId xmlns:a16="http://schemas.microsoft.com/office/drawing/2014/main" id="{4ACDBBB8-B5CC-49F8-9C1A-CE3D66E3AD4A}"/>
              </a:ext>
            </a:extLst>
          </p:cNvPr>
          <p:cNvSpPr txBox="1"/>
          <p:nvPr/>
        </p:nvSpPr>
        <p:spPr>
          <a:xfrm>
            <a:off x="4043680" y="2438400"/>
            <a:ext cx="2407920"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Value</a:t>
            </a:r>
            <a:endParaRPr lang="en-IN" sz="20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EA98C243-93E1-4068-8533-CD626BC811AA}"/>
              </a:ext>
            </a:extLst>
          </p:cNvPr>
          <p:cNvSpPr txBox="1"/>
          <p:nvPr/>
        </p:nvSpPr>
        <p:spPr>
          <a:xfrm>
            <a:off x="3820160" y="3474720"/>
            <a:ext cx="2407920"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Instruction</a:t>
            </a:r>
            <a:endParaRPr lang="en-IN" sz="20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70929AB-F3E1-486C-8F7D-CFAAC90BC286}"/>
              </a:ext>
            </a:extLst>
          </p:cNvPr>
          <p:cNvSpPr txBox="1"/>
          <p:nvPr/>
        </p:nvSpPr>
        <p:spPr>
          <a:xfrm>
            <a:off x="1320800" y="3484880"/>
            <a:ext cx="2407920"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Argument</a:t>
            </a:r>
            <a:endParaRPr lang="en-IN" sz="20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E14E656F-AF35-4C42-BFC6-54DE87B09C55}"/>
              </a:ext>
            </a:extLst>
          </p:cNvPr>
          <p:cNvSpPr txBox="1"/>
          <p:nvPr/>
        </p:nvSpPr>
        <p:spPr>
          <a:xfrm>
            <a:off x="6695440" y="3434080"/>
            <a:ext cx="2407920"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Constant</a:t>
            </a:r>
            <a:endParaRPr lang="en-IN" sz="2000" dirty="0">
              <a:latin typeface="Arial" panose="020B0604020202020204" pitchFamily="34" charset="0"/>
              <a:cs typeface="Arial" panose="020B0604020202020204" pitchFamily="34" charset="0"/>
            </a:endParaRPr>
          </a:p>
        </p:txBody>
      </p:sp>
      <p:cxnSp>
        <p:nvCxnSpPr>
          <p:cNvPr id="12" name="Straight Arrow Connector 11">
            <a:extLst>
              <a:ext uri="{FF2B5EF4-FFF2-40B4-BE49-F238E27FC236}">
                <a16:creationId xmlns:a16="http://schemas.microsoft.com/office/drawing/2014/main" id="{5D947E49-263A-44FF-BD3B-25BEBB55CFA8}"/>
              </a:ext>
            </a:extLst>
          </p:cNvPr>
          <p:cNvCxnSpPr>
            <a:endCxn id="8" idx="0"/>
          </p:cNvCxnSpPr>
          <p:nvPr/>
        </p:nvCxnSpPr>
        <p:spPr>
          <a:xfrm flipH="1">
            <a:off x="2524760" y="2824480"/>
            <a:ext cx="1915160" cy="660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463F65EF-1863-46DE-BA20-B9C33E1043B3}"/>
              </a:ext>
            </a:extLst>
          </p:cNvPr>
          <p:cNvCxnSpPr/>
          <p:nvPr/>
        </p:nvCxnSpPr>
        <p:spPr>
          <a:xfrm>
            <a:off x="4445000" y="2838510"/>
            <a:ext cx="147320" cy="646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9EADFF8-DF46-4735-8FC0-D53CF019272A}"/>
              </a:ext>
            </a:extLst>
          </p:cNvPr>
          <p:cNvCxnSpPr/>
          <p:nvPr/>
        </p:nvCxnSpPr>
        <p:spPr>
          <a:xfrm>
            <a:off x="4439920" y="2833430"/>
            <a:ext cx="2839720" cy="651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46385A8B-FE51-4F17-9FFA-514DFD75EBD3}"/>
              </a:ext>
            </a:extLst>
          </p:cNvPr>
          <p:cNvSpPr txBox="1"/>
          <p:nvPr/>
        </p:nvSpPr>
        <p:spPr>
          <a:xfrm>
            <a:off x="2072640" y="4714240"/>
            <a:ext cx="2407920" cy="400110"/>
          </a:xfrm>
          <a:prstGeom prst="rect">
            <a:avLst/>
          </a:prstGeom>
          <a:noFill/>
        </p:spPr>
        <p:txBody>
          <a:bodyPr wrap="square" rtlCol="0">
            <a:spAutoFit/>
          </a:bodyPr>
          <a:lstStyle/>
          <a:p>
            <a:r>
              <a:rPr lang="en-US" sz="2000" dirty="0" err="1">
                <a:latin typeface="Arial" panose="020B0604020202020204" pitchFamily="34" charset="0"/>
                <a:cs typeface="Arial" panose="020B0604020202020204" pitchFamily="34" charset="0"/>
              </a:rPr>
              <a:t>LoadInst</a:t>
            </a:r>
            <a:endParaRPr lang="en-IN" sz="2000" dirty="0">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FC1EDFE8-A3E9-4E9F-B863-538B024D816C}"/>
              </a:ext>
            </a:extLst>
          </p:cNvPr>
          <p:cNvSpPr txBox="1"/>
          <p:nvPr/>
        </p:nvSpPr>
        <p:spPr>
          <a:xfrm>
            <a:off x="4124960" y="4714240"/>
            <a:ext cx="2407920" cy="400110"/>
          </a:xfrm>
          <a:prstGeom prst="rect">
            <a:avLst/>
          </a:prstGeom>
          <a:noFill/>
        </p:spPr>
        <p:txBody>
          <a:bodyPr wrap="square" rtlCol="0">
            <a:spAutoFit/>
          </a:bodyPr>
          <a:lstStyle/>
          <a:p>
            <a:r>
              <a:rPr lang="en-US" sz="2000" dirty="0" err="1">
                <a:latin typeface="Arial" panose="020B0604020202020204" pitchFamily="34" charset="0"/>
                <a:cs typeface="Arial" panose="020B0604020202020204" pitchFamily="34" charset="0"/>
              </a:rPr>
              <a:t>StoreInst</a:t>
            </a:r>
            <a:endParaRPr lang="en-IN" sz="2000"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668519CB-C0C7-4241-8D13-23DA883CC19D}"/>
              </a:ext>
            </a:extLst>
          </p:cNvPr>
          <p:cNvSpPr txBox="1"/>
          <p:nvPr/>
        </p:nvSpPr>
        <p:spPr>
          <a:xfrm>
            <a:off x="6136640" y="4714240"/>
            <a:ext cx="2407920" cy="400110"/>
          </a:xfrm>
          <a:prstGeom prst="rect">
            <a:avLst/>
          </a:prstGeom>
          <a:noFill/>
        </p:spPr>
        <p:txBody>
          <a:bodyPr wrap="square" rtlCol="0">
            <a:spAutoFit/>
          </a:bodyPr>
          <a:lstStyle/>
          <a:p>
            <a:r>
              <a:rPr lang="en-US" sz="2000" dirty="0" err="1">
                <a:latin typeface="Arial" panose="020B0604020202020204" pitchFamily="34" charset="0"/>
                <a:cs typeface="Arial" panose="020B0604020202020204" pitchFamily="34" charset="0"/>
              </a:rPr>
              <a:t>GetElementPtrInst</a:t>
            </a:r>
            <a:endParaRPr lang="en-IN" sz="2000" dirty="0">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9F69C93E-D221-470F-A679-05F7A40F7521}"/>
              </a:ext>
            </a:extLst>
          </p:cNvPr>
          <p:cNvSpPr txBox="1"/>
          <p:nvPr/>
        </p:nvSpPr>
        <p:spPr>
          <a:xfrm>
            <a:off x="8646160" y="4704080"/>
            <a:ext cx="2407920" cy="400110"/>
          </a:xfrm>
          <a:prstGeom prst="rect">
            <a:avLst/>
          </a:prstGeom>
          <a:noFill/>
        </p:spPr>
        <p:txBody>
          <a:bodyPr wrap="square" rtlCol="0">
            <a:spAutoFit/>
          </a:bodyPr>
          <a:lstStyle/>
          <a:p>
            <a:r>
              <a:rPr lang="en-US" sz="2000" dirty="0" err="1">
                <a:latin typeface="Arial" panose="020B0604020202020204" pitchFamily="34" charset="0"/>
                <a:cs typeface="Arial" panose="020B0604020202020204" pitchFamily="34" charset="0"/>
              </a:rPr>
              <a:t>AllocaInst</a:t>
            </a:r>
            <a:r>
              <a:rPr lang="en-US" sz="2000" dirty="0">
                <a:latin typeface="Arial" panose="020B0604020202020204" pitchFamily="34" charset="0"/>
                <a:cs typeface="Arial" panose="020B0604020202020204" pitchFamily="34" charset="0"/>
              </a:rPr>
              <a:t>        ….</a:t>
            </a:r>
            <a:endParaRPr lang="en-IN" sz="2000" dirty="0">
              <a:latin typeface="Arial" panose="020B0604020202020204" pitchFamily="34" charset="0"/>
              <a:cs typeface="Arial" panose="020B0604020202020204" pitchFamily="34" charset="0"/>
            </a:endParaRPr>
          </a:p>
        </p:txBody>
      </p:sp>
      <p:cxnSp>
        <p:nvCxnSpPr>
          <p:cNvPr id="26" name="Straight Arrow Connector 25">
            <a:extLst>
              <a:ext uri="{FF2B5EF4-FFF2-40B4-BE49-F238E27FC236}">
                <a16:creationId xmlns:a16="http://schemas.microsoft.com/office/drawing/2014/main" id="{F57480B3-1C75-4E02-B45F-FE198E971419}"/>
              </a:ext>
            </a:extLst>
          </p:cNvPr>
          <p:cNvCxnSpPr/>
          <p:nvPr/>
        </p:nvCxnSpPr>
        <p:spPr>
          <a:xfrm flipH="1">
            <a:off x="2692400" y="3834190"/>
            <a:ext cx="1747520" cy="8800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8A359AD8-6BC8-4CF6-85AF-E4321ED18EC2}"/>
              </a:ext>
            </a:extLst>
          </p:cNvPr>
          <p:cNvCxnSpPr/>
          <p:nvPr/>
        </p:nvCxnSpPr>
        <p:spPr>
          <a:xfrm>
            <a:off x="4434840" y="3846315"/>
            <a:ext cx="167640" cy="8679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4E9A1AE3-CB78-4776-AE95-4B17B111240B}"/>
              </a:ext>
            </a:extLst>
          </p:cNvPr>
          <p:cNvCxnSpPr/>
          <p:nvPr/>
        </p:nvCxnSpPr>
        <p:spPr>
          <a:xfrm>
            <a:off x="4439920" y="3870960"/>
            <a:ext cx="2661920" cy="8432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B1D3CCC-5B77-427B-BBF0-CFF8C787FEF4}"/>
              </a:ext>
            </a:extLst>
          </p:cNvPr>
          <p:cNvCxnSpPr/>
          <p:nvPr/>
        </p:nvCxnSpPr>
        <p:spPr>
          <a:xfrm>
            <a:off x="4445000" y="3844350"/>
            <a:ext cx="4658360" cy="8820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52161A9-79A3-4977-AFD0-205737DDECA1}"/>
              </a:ext>
            </a:extLst>
          </p:cNvPr>
          <p:cNvCxnSpPr/>
          <p:nvPr/>
        </p:nvCxnSpPr>
        <p:spPr>
          <a:xfrm>
            <a:off x="4445000" y="3844350"/>
            <a:ext cx="6162040" cy="8820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01A39A6B-A065-4CCC-9297-67F7A03FACA1}"/>
              </a:ext>
            </a:extLst>
          </p:cNvPr>
          <p:cNvCxnSpPr/>
          <p:nvPr/>
        </p:nvCxnSpPr>
        <p:spPr>
          <a:xfrm>
            <a:off x="4480560" y="2833430"/>
            <a:ext cx="5100320" cy="5955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97BF683F-BE49-48E5-A602-6FE4610B1B30}"/>
              </a:ext>
            </a:extLst>
          </p:cNvPr>
          <p:cNvSpPr txBox="1"/>
          <p:nvPr/>
        </p:nvSpPr>
        <p:spPr>
          <a:xfrm>
            <a:off x="8798560" y="3403600"/>
            <a:ext cx="2407920" cy="400110"/>
          </a:xfrm>
          <a:prstGeom prst="rect">
            <a:avLst/>
          </a:prstGeom>
          <a:noFill/>
        </p:spPr>
        <p:txBody>
          <a:bodyPr wrap="square" rtlCol="0">
            <a:spAutoFit/>
          </a:bodyPr>
          <a:lstStyle/>
          <a:p>
            <a:r>
              <a:rPr lang="en-US" sz="2000" dirty="0" err="1">
                <a:latin typeface="Arial" panose="020B0604020202020204" pitchFamily="34" charset="0"/>
                <a:cs typeface="Arial" panose="020B0604020202020204" pitchFamily="34" charset="0"/>
              </a:rPr>
              <a:t>BasicBlock</a:t>
            </a:r>
            <a:endParaRPr lang="en-IN"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0304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F2176-A553-4F70-AEED-5ED07F508228}"/>
              </a:ext>
            </a:extLst>
          </p:cNvPr>
          <p:cNvSpPr>
            <a:spLocks noGrp="1"/>
          </p:cNvSpPr>
          <p:nvPr>
            <p:ph type="title"/>
          </p:nvPr>
        </p:nvSpPr>
        <p:spPr/>
        <p:txBody>
          <a:bodyPr/>
          <a:lstStyle/>
          <a:p>
            <a:r>
              <a:rPr lang="en-US" dirty="0"/>
              <a:t>LLVM </a:t>
            </a:r>
            <a:r>
              <a:rPr lang="en-US" dirty="0" err="1"/>
              <a:t>dyn_cast</a:t>
            </a:r>
            <a:endParaRPr lang="en-US" dirty="0"/>
          </a:p>
        </p:txBody>
      </p:sp>
      <p:sp>
        <p:nvSpPr>
          <p:cNvPr id="3" name="Content Placeholder 2">
            <a:extLst>
              <a:ext uri="{FF2B5EF4-FFF2-40B4-BE49-F238E27FC236}">
                <a16:creationId xmlns:a16="http://schemas.microsoft.com/office/drawing/2014/main" id="{4AD02CB6-05DB-4210-B5F2-CCB2DABD1FB9}"/>
              </a:ext>
            </a:extLst>
          </p:cNvPr>
          <p:cNvSpPr>
            <a:spLocks noGrp="1"/>
          </p:cNvSpPr>
          <p:nvPr>
            <p:ph idx="1"/>
          </p:nvPr>
        </p:nvSpPr>
        <p:spPr/>
        <p:txBody>
          <a:bodyPr/>
          <a:lstStyle/>
          <a:p>
            <a:pPr marL="0" indent="0">
              <a:buNone/>
            </a:pPr>
            <a:r>
              <a:rPr lang="en-US" dirty="0" err="1"/>
              <a:t>AllocaInst</a:t>
            </a:r>
            <a:r>
              <a:rPr lang="en-US" dirty="0"/>
              <a:t> *AI = </a:t>
            </a:r>
            <a:r>
              <a:rPr lang="en-US" dirty="0" err="1"/>
              <a:t>dyn_cast</a:t>
            </a:r>
            <a:r>
              <a:rPr lang="en-US" dirty="0"/>
              <a:t>&lt;</a:t>
            </a:r>
            <a:r>
              <a:rPr lang="en-US" dirty="0" err="1"/>
              <a:t>AllocaInst</a:t>
            </a:r>
            <a:r>
              <a:rPr lang="en-US" dirty="0"/>
              <a:t>&gt;(Inst) </a:t>
            </a:r>
          </a:p>
          <a:p>
            <a:pPr marL="0" indent="0">
              <a:buNone/>
            </a:pPr>
            <a:r>
              <a:rPr lang="en-US" dirty="0"/>
              <a:t>/*where Inst is of type “class Instruction*” */</a:t>
            </a:r>
          </a:p>
          <a:p>
            <a:pPr marL="0" indent="0">
              <a:buNone/>
            </a:pPr>
            <a:r>
              <a:rPr lang="en-US" dirty="0"/>
              <a:t>if (AI != NULL) {</a:t>
            </a:r>
          </a:p>
          <a:p>
            <a:pPr marL="0" indent="0">
              <a:buNone/>
            </a:pPr>
            <a:r>
              <a:rPr lang="en-US" dirty="0"/>
              <a:t>/* this means instruction is indeed an </a:t>
            </a:r>
            <a:r>
              <a:rPr lang="en-US" dirty="0" err="1"/>
              <a:t>AllocaInst</a:t>
            </a:r>
            <a:r>
              <a:rPr lang="en-US" dirty="0"/>
              <a:t> */</a:t>
            </a:r>
          </a:p>
          <a:p>
            <a:pPr marL="0" indent="0">
              <a:buNone/>
            </a:pPr>
            <a:r>
              <a:rPr lang="en-US" dirty="0"/>
              <a:t>}</a:t>
            </a:r>
          </a:p>
        </p:txBody>
      </p:sp>
    </p:spTree>
    <p:extLst>
      <p:ext uri="{BB962C8B-B14F-4D97-AF65-F5344CB8AC3E}">
        <p14:creationId xmlns:p14="http://schemas.microsoft.com/office/powerpoint/2010/main" val="1500693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F2176-A553-4F70-AEED-5ED07F508228}"/>
              </a:ext>
            </a:extLst>
          </p:cNvPr>
          <p:cNvSpPr>
            <a:spLocks noGrp="1"/>
          </p:cNvSpPr>
          <p:nvPr>
            <p:ph type="title"/>
          </p:nvPr>
        </p:nvSpPr>
        <p:spPr/>
        <p:txBody>
          <a:bodyPr/>
          <a:lstStyle/>
          <a:p>
            <a:r>
              <a:rPr lang="en-US" dirty="0"/>
              <a:t>LLVM </a:t>
            </a:r>
            <a:r>
              <a:rPr lang="en-US" dirty="0" err="1"/>
              <a:t>dyn_cast</a:t>
            </a:r>
            <a:endParaRPr lang="en-US" dirty="0"/>
          </a:p>
        </p:txBody>
      </p:sp>
      <p:sp>
        <p:nvSpPr>
          <p:cNvPr id="3" name="Content Placeholder 2">
            <a:extLst>
              <a:ext uri="{FF2B5EF4-FFF2-40B4-BE49-F238E27FC236}">
                <a16:creationId xmlns:a16="http://schemas.microsoft.com/office/drawing/2014/main" id="{4AD02CB6-05DB-4210-B5F2-CCB2DABD1FB9}"/>
              </a:ext>
            </a:extLst>
          </p:cNvPr>
          <p:cNvSpPr>
            <a:spLocks noGrp="1"/>
          </p:cNvSpPr>
          <p:nvPr>
            <p:ph idx="1"/>
          </p:nvPr>
        </p:nvSpPr>
        <p:spPr/>
        <p:txBody>
          <a:bodyPr/>
          <a:lstStyle/>
          <a:p>
            <a:pPr marL="0" indent="0">
              <a:buNone/>
            </a:pPr>
            <a:r>
              <a:rPr lang="en-US" dirty="0"/>
              <a:t>Constant *C = </a:t>
            </a:r>
            <a:r>
              <a:rPr lang="en-US" dirty="0" err="1"/>
              <a:t>dyn_cast</a:t>
            </a:r>
            <a:r>
              <a:rPr lang="en-US" dirty="0"/>
              <a:t>&lt;Constant&gt;(V) </a:t>
            </a:r>
          </a:p>
          <a:p>
            <a:pPr marL="0" indent="0">
              <a:buNone/>
            </a:pPr>
            <a:r>
              <a:rPr lang="en-US" dirty="0"/>
              <a:t>/*where V is of type “class Value*” */</a:t>
            </a:r>
          </a:p>
          <a:p>
            <a:pPr marL="0" indent="0">
              <a:buNone/>
            </a:pPr>
            <a:r>
              <a:rPr lang="en-US" dirty="0"/>
              <a:t>if (C != NULL) {</a:t>
            </a:r>
          </a:p>
          <a:p>
            <a:pPr marL="0" indent="0">
              <a:buNone/>
            </a:pPr>
            <a:r>
              <a:rPr lang="en-US" dirty="0"/>
              <a:t>/* this means value is </a:t>
            </a:r>
            <a:r>
              <a:rPr lang="en-US"/>
              <a:t>a Constant </a:t>
            </a:r>
            <a:r>
              <a:rPr lang="en-US" dirty="0"/>
              <a:t>*/</a:t>
            </a:r>
          </a:p>
          <a:p>
            <a:pPr marL="0" indent="0">
              <a:buNone/>
            </a:pPr>
            <a:r>
              <a:rPr lang="en-US" dirty="0"/>
              <a:t>}</a:t>
            </a:r>
          </a:p>
        </p:txBody>
      </p:sp>
    </p:spTree>
    <p:extLst>
      <p:ext uri="{BB962C8B-B14F-4D97-AF65-F5344CB8AC3E}">
        <p14:creationId xmlns:p14="http://schemas.microsoft.com/office/powerpoint/2010/main" val="3890527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24D70-55F5-4407-A879-71F7F3746823}"/>
              </a:ext>
            </a:extLst>
          </p:cNvPr>
          <p:cNvSpPr>
            <a:spLocks noGrp="1"/>
          </p:cNvSpPr>
          <p:nvPr>
            <p:ph type="title"/>
          </p:nvPr>
        </p:nvSpPr>
        <p:spPr/>
        <p:txBody>
          <a:bodyPr/>
          <a:lstStyle/>
          <a:p>
            <a:r>
              <a:rPr lang="en-US" dirty="0"/>
              <a:t>Insert instructions in IR</a:t>
            </a:r>
            <a:endParaRPr lang="en-IN" dirty="0"/>
          </a:p>
        </p:txBody>
      </p:sp>
      <p:sp>
        <p:nvSpPr>
          <p:cNvPr id="3" name="Content Placeholder 2">
            <a:extLst>
              <a:ext uri="{FF2B5EF4-FFF2-40B4-BE49-F238E27FC236}">
                <a16:creationId xmlns:a16="http://schemas.microsoft.com/office/drawing/2014/main" id="{CCCFFFFC-3A28-4315-8056-46C3D686D431}"/>
              </a:ext>
            </a:extLst>
          </p:cNvPr>
          <p:cNvSpPr>
            <a:spLocks noGrp="1"/>
          </p:cNvSpPr>
          <p:nvPr>
            <p:ph idx="1"/>
          </p:nvPr>
        </p:nvSpPr>
        <p:spPr/>
        <p:txBody>
          <a:bodyPr/>
          <a:lstStyle/>
          <a:p>
            <a:pPr marL="0" indent="0">
              <a:buNone/>
            </a:pPr>
            <a:r>
              <a:rPr lang="en-IN" dirty="0" err="1"/>
              <a:t>IRBuilder</a:t>
            </a:r>
            <a:r>
              <a:rPr lang="en-IN" dirty="0"/>
              <a:t>&lt;&gt; IRB(Inst);</a:t>
            </a:r>
          </a:p>
          <a:p>
            <a:pPr marL="0" indent="0">
              <a:buNone/>
            </a:pPr>
            <a:r>
              <a:rPr lang="en-IN" dirty="0"/>
              <a:t>// here, Inst is of type </a:t>
            </a:r>
            <a:r>
              <a:rPr lang="en-IN" dirty="0">
                <a:solidFill>
                  <a:srgbClr val="FF0000"/>
                </a:solidFill>
              </a:rPr>
              <a:t>Instruction*</a:t>
            </a:r>
          </a:p>
          <a:p>
            <a:pPr marL="0" indent="0">
              <a:buNone/>
            </a:pPr>
            <a:r>
              <a:rPr lang="en-IN" dirty="0" err="1"/>
              <a:t>IRB.CreateCall</a:t>
            </a:r>
            <a:r>
              <a:rPr lang="en-IN" dirty="0"/>
              <a:t>(...);     // insert a call before Inst</a:t>
            </a:r>
          </a:p>
          <a:p>
            <a:pPr marL="0" indent="0">
              <a:buNone/>
            </a:pPr>
            <a:r>
              <a:rPr lang="en-IN" dirty="0" err="1"/>
              <a:t>IRB.CreateBr</a:t>
            </a:r>
            <a:r>
              <a:rPr lang="en-IN" dirty="0"/>
              <a:t>(...);       // insert a </a:t>
            </a:r>
            <a:r>
              <a:rPr lang="en-IN" dirty="0" err="1"/>
              <a:t>br</a:t>
            </a:r>
            <a:r>
              <a:rPr lang="en-IN" dirty="0"/>
              <a:t> before Inst</a:t>
            </a:r>
          </a:p>
        </p:txBody>
      </p:sp>
    </p:spTree>
    <p:extLst>
      <p:ext uri="{BB962C8B-B14F-4D97-AF65-F5344CB8AC3E}">
        <p14:creationId xmlns:p14="http://schemas.microsoft.com/office/powerpoint/2010/main" val="276386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19B05-6230-49F6-A2C0-F5C3A42F0605}"/>
              </a:ext>
            </a:extLst>
          </p:cNvPr>
          <p:cNvSpPr>
            <a:spLocks noGrp="1"/>
          </p:cNvSpPr>
          <p:nvPr>
            <p:ph type="title"/>
          </p:nvPr>
        </p:nvSpPr>
        <p:spPr/>
        <p:txBody>
          <a:bodyPr/>
          <a:lstStyle/>
          <a:p>
            <a:r>
              <a:rPr lang="en-US" dirty="0"/>
              <a:t>Find next instruction</a:t>
            </a:r>
            <a:endParaRPr lang="en-IN" dirty="0"/>
          </a:p>
        </p:txBody>
      </p:sp>
      <p:sp>
        <p:nvSpPr>
          <p:cNvPr id="3" name="Content Placeholder 2">
            <a:extLst>
              <a:ext uri="{FF2B5EF4-FFF2-40B4-BE49-F238E27FC236}">
                <a16:creationId xmlns:a16="http://schemas.microsoft.com/office/drawing/2014/main" id="{B58A18D4-B65A-48DF-962F-9597E2D81683}"/>
              </a:ext>
            </a:extLst>
          </p:cNvPr>
          <p:cNvSpPr>
            <a:spLocks noGrp="1"/>
          </p:cNvSpPr>
          <p:nvPr>
            <p:ph idx="1"/>
          </p:nvPr>
        </p:nvSpPr>
        <p:spPr/>
        <p:txBody>
          <a:bodyPr/>
          <a:lstStyle/>
          <a:p>
            <a:pPr marL="0" indent="0">
              <a:buNone/>
            </a:pPr>
            <a:r>
              <a:rPr lang="en-US" dirty="0"/>
              <a:t>Instruction * </a:t>
            </a:r>
            <a:r>
              <a:rPr lang="en-US" dirty="0" err="1"/>
              <a:t>NextInstr</a:t>
            </a:r>
            <a:r>
              <a:rPr lang="en-US" dirty="0"/>
              <a:t> = </a:t>
            </a:r>
            <a:r>
              <a:rPr lang="en-US" dirty="0" err="1"/>
              <a:t>Instr</a:t>
            </a:r>
            <a:r>
              <a:rPr lang="en-US" dirty="0"/>
              <a:t>-&gt;</a:t>
            </a:r>
            <a:r>
              <a:rPr lang="en-US" dirty="0" err="1"/>
              <a:t>getNextNode</a:t>
            </a:r>
            <a:r>
              <a:rPr lang="en-US" dirty="0"/>
              <a:t>();</a:t>
            </a:r>
          </a:p>
          <a:p>
            <a:pPr marL="0" indent="0">
              <a:buNone/>
            </a:pPr>
            <a:r>
              <a:rPr lang="en-US" dirty="0"/>
              <a:t>Here, </a:t>
            </a:r>
            <a:r>
              <a:rPr lang="en-US" dirty="0" err="1"/>
              <a:t>Instr</a:t>
            </a:r>
            <a:r>
              <a:rPr lang="en-US" dirty="0"/>
              <a:t> is of type </a:t>
            </a:r>
            <a:r>
              <a:rPr lang="en-US" dirty="0">
                <a:solidFill>
                  <a:srgbClr val="FF0000"/>
                </a:solidFill>
              </a:rPr>
              <a:t>Instruction*</a:t>
            </a:r>
          </a:p>
          <a:p>
            <a:pPr marL="0" indent="0">
              <a:buNone/>
            </a:pPr>
            <a:r>
              <a:rPr lang="en-US" dirty="0" err="1"/>
              <a:t>NextInstr</a:t>
            </a:r>
            <a:r>
              <a:rPr lang="en-US" dirty="0"/>
              <a:t> is the subsequent instruction to </a:t>
            </a:r>
            <a:r>
              <a:rPr lang="en-US" dirty="0" err="1"/>
              <a:t>Instr</a:t>
            </a:r>
            <a:endParaRPr lang="en-US" dirty="0"/>
          </a:p>
          <a:p>
            <a:pPr marL="0" indent="0">
              <a:buNone/>
            </a:pPr>
            <a:endParaRPr lang="en-US" dirty="0"/>
          </a:p>
          <a:p>
            <a:pPr marL="0" indent="0">
              <a:buNone/>
            </a:pPr>
            <a:r>
              <a:rPr lang="en-IN" dirty="0" err="1"/>
              <a:t>IRBuilder</a:t>
            </a:r>
            <a:r>
              <a:rPr lang="en-IN" dirty="0"/>
              <a:t>&lt;&gt; IRB(</a:t>
            </a:r>
            <a:r>
              <a:rPr lang="en-IN" dirty="0" err="1"/>
              <a:t>NextInstr</a:t>
            </a:r>
            <a:r>
              <a:rPr lang="en-IN" dirty="0"/>
              <a:t>);</a:t>
            </a:r>
          </a:p>
          <a:p>
            <a:pPr marL="0" indent="0">
              <a:buNone/>
            </a:pPr>
            <a:r>
              <a:rPr lang="en-IN" dirty="0"/>
              <a:t>// insert instructions before </a:t>
            </a:r>
            <a:r>
              <a:rPr lang="en-IN" dirty="0" err="1"/>
              <a:t>NextInstr</a:t>
            </a:r>
            <a:r>
              <a:rPr lang="en-IN" dirty="0"/>
              <a:t> using IRB</a:t>
            </a:r>
          </a:p>
          <a:p>
            <a:pPr marL="0" indent="0">
              <a:buNone/>
            </a:pPr>
            <a:endParaRPr lang="en-IN" dirty="0"/>
          </a:p>
        </p:txBody>
      </p:sp>
    </p:spTree>
    <p:extLst>
      <p:ext uri="{BB962C8B-B14F-4D97-AF65-F5344CB8AC3E}">
        <p14:creationId xmlns:p14="http://schemas.microsoft.com/office/powerpoint/2010/main" val="2108432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FA30F-7F67-4E8E-8E58-E5EB50115EB3}"/>
              </a:ext>
            </a:extLst>
          </p:cNvPr>
          <p:cNvSpPr>
            <a:spLocks noGrp="1"/>
          </p:cNvSpPr>
          <p:nvPr>
            <p:ph type="title"/>
          </p:nvPr>
        </p:nvSpPr>
        <p:spPr/>
        <p:txBody>
          <a:bodyPr/>
          <a:lstStyle/>
          <a:p>
            <a:r>
              <a:rPr lang="en-US" dirty="0"/>
              <a:t>Today’s topics</a:t>
            </a:r>
            <a:endParaRPr lang="en-IN" dirty="0"/>
          </a:p>
        </p:txBody>
      </p:sp>
      <p:sp>
        <p:nvSpPr>
          <p:cNvPr id="3" name="Content Placeholder 2">
            <a:extLst>
              <a:ext uri="{FF2B5EF4-FFF2-40B4-BE49-F238E27FC236}">
                <a16:creationId xmlns:a16="http://schemas.microsoft.com/office/drawing/2014/main" id="{5001F3D9-2776-4B7A-94CF-2B8AFD1881F0}"/>
              </a:ext>
            </a:extLst>
          </p:cNvPr>
          <p:cNvSpPr>
            <a:spLocks noGrp="1"/>
          </p:cNvSpPr>
          <p:nvPr>
            <p:ph idx="1"/>
          </p:nvPr>
        </p:nvSpPr>
        <p:spPr/>
        <p:txBody>
          <a:bodyPr/>
          <a:lstStyle/>
          <a:p>
            <a:r>
              <a:rPr lang="en-US" dirty="0"/>
              <a:t>LLVM details</a:t>
            </a:r>
          </a:p>
          <a:p>
            <a:r>
              <a:rPr lang="en-US" dirty="0"/>
              <a:t>SSA</a:t>
            </a:r>
          </a:p>
        </p:txBody>
      </p:sp>
    </p:spTree>
    <p:extLst>
      <p:ext uri="{BB962C8B-B14F-4D97-AF65-F5344CB8AC3E}">
        <p14:creationId xmlns:p14="http://schemas.microsoft.com/office/powerpoint/2010/main" val="947139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DC21F-D634-3F22-DA29-8F4DED0FCF34}"/>
              </a:ext>
            </a:extLst>
          </p:cNvPr>
          <p:cNvSpPr>
            <a:spLocks noGrp="1"/>
          </p:cNvSpPr>
          <p:nvPr>
            <p:ph type="title"/>
          </p:nvPr>
        </p:nvSpPr>
        <p:spPr/>
        <p:txBody>
          <a:bodyPr/>
          <a:lstStyle/>
          <a:p>
            <a:r>
              <a:rPr lang="en-IN" dirty="0"/>
              <a:t>Splitting</a:t>
            </a:r>
          </a:p>
        </p:txBody>
      </p:sp>
      <p:sp>
        <p:nvSpPr>
          <p:cNvPr id="3" name="Content Placeholder 2">
            <a:extLst>
              <a:ext uri="{FF2B5EF4-FFF2-40B4-BE49-F238E27FC236}">
                <a16:creationId xmlns:a16="http://schemas.microsoft.com/office/drawing/2014/main" id="{2C0C0AD6-BF9F-5918-A6FF-F0DED198BC15}"/>
              </a:ext>
            </a:extLst>
          </p:cNvPr>
          <p:cNvSpPr>
            <a:spLocks noGrp="1"/>
          </p:cNvSpPr>
          <p:nvPr>
            <p:ph idx="1"/>
          </p:nvPr>
        </p:nvSpPr>
        <p:spPr/>
        <p:txBody>
          <a:bodyPr>
            <a:normAutofit/>
          </a:bodyPr>
          <a:lstStyle/>
          <a:p>
            <a:r>
              <a:rPr lang="en-IN" dirty="0" err="1">
                <a:hlinkClick r:id="rId2"/>
              </a:rPr>
              <a:t>splitBasicBlock</a:t>
            </a:r>
            <a:r>
              <a:rPr lang="en-IN" dirty="0"/>
              <a:t> </a:t>
            </a:r>
          </a:p>
          <a:p>
            <a:pPr lvl="1"/>
            <a:r>
              <a:rPr lang="en-IN" dirty="0"/>
              <a:t>Split basic block at a given instruction</a:t>
            </a:r>
          </a:p>
          <a:p>
            <a:endParaRPr lang="en-IN" dirty="0"/>
          </a:p>
          <a:p>
            <a:r>
              <a:rPr lang="en-IN" dirty="0" err="1">
                <a:hlinkClick r:id="rId3"/>
              </a:rPr>
              <a:t>SplitBlockAndInsertIfThen</a:t>
            </a:r>
            <a:endParaRPr lang="en-IN" dirty="0"/>
          </a:p>
          <a:p>
            <a:pPr lvl="1"/>
            <a:r>
              <a:rPr lang="en-IN" dirty="0"/>
              <a:t>Split basic block and insert if</a:t>
            </a:r>
          </a:p>
          <a:p>
            <a:endParaRPr lang="en-IN" dirty="0"/>
          </a:p>
          <a:p>
            <a:r>
              <a:rPr lang="en-IN" dirty="0" err="1">
                <a:hlinkClick r:id="rId4"/>
              </a:rPr>
              <a:t>SplitBlockAndInsertIfThenElse</a:t>
            </a:r>
            <a:endParaRPr lang="en-IN" dirty="0"/>
          </a:p>
          <a:p>
            <a:pPr lvl="1"/>
            <a:r>
              <a:rPr lang="en-IN" dirty="0"/>
              <a:t>Split basic block and insert if-else</a:t>
            </a:r>
          </a:p>
        </p:txBody>
      </p:sp>
    </p:spTree>
    <p:extLst>
      <p:ext uri="{BB962C8B-B14F-4D97-AF65-F5344CB8AC3E}">
        <p14:creationId xmlns:p14="http://schemas.microsoft.com/office/powerpoint/2010/main" val="2343575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C7870-C62F-45E6-854E-FF23511EFEBE}"/>
              </a:ext>
            </a:extLst>
          </p:cNvPr>
          <p:cNvSpPr>
            <a:spLocks noGrp="1"/>
          </p:cNvSpPr>
          <p:nvPr>
            <p:ph type="title"/>
          </p:nvPr>
        </p:nvSpPr>
        <p:spPr/>
        <p:txBody>
          <a:bodyPr/>
          <a:lstStyle/>
          <a:p>
            <a:r>
              <a:rPr lang="en-US" dirty="0"/>
              <a:t>Implementation</a:t>
            </a:r>
            <a:endParaRPr lang="en-IN" dirty="0"/>
          </a:p>
        </p:txBody>
      </p:sp>
      <p:sp>
        <p:nvSpPr>
          <p:cNvPr id="3" name="Content Placeholder 2">
            <a:extLst>
              <a:ext uri="{FF2B5EF4-FFF2-40B4-BE49-F238E27FC236}">
                <a16:creationId xmlns:a16="http://schemas.microsoft.com/office/drawing/2014/main" id="{DACE3BEF-A025-48FA-A10F-81602E822C49}"/>
              </a:ext>
            </a:extLst>
          </p:cNvPr>
          <p:cNvSpPr>
            <a:spLocks noGrp="1"/>
          </p:cNvSpPr>
          <p:nvPr>
            <p:ph idx="1"/>
          </p:nvPr>
        </p:nvSpPr>
        <p:spPr/>
        <p:txBody>
          <a:bodyPr/>
          <a:lstStyle/>
          <a:p>
            <a:r>
              <a:rPr lang="en-US" dirty="0"/>
              <a:t>In assignment-2, you are given a routine </a:t>
            </a:r>
            <a:r>
              <a:rPr lang="en-US" dirty="0" err="1">
                <a:solidFill>
                  <a:srgbClr val="FF0000"/>
                </a:solidFill>
              </a:rPr>
              <a:t>runOnFunction</a:t>
            </a:r>
            <a:r>
              <a:rPr lang="en-US" dirty="0">
                <a:solidFill>
                  <a:srgbClr val="FF0000"/>
                </a:solidFill>
              </a:rPr>
              <a:t>(Function &amp;F)</a:t>
            </a:r>
          </a:p>
          <a:p>
            <a:pPr lvl="1"/>
            <a:r>
              <a:rPr lang="en-US" dirty="0"/>
              <a:t>Here, F is an object of type Function</a:t>
            </a:r>
          </a:p>
          <a:p>
            <a:pPr lvl="1"/>
            <a:r>
              <a:rPr lang="en-US" dirty="0"/>
              <a:t>This routine will be called for all the functions in the module</a:t>
            </a:r>
          </a:p>
          <a:p>
            <a:pPr lvl="1"/>
            <a:r>
              <a:rPr lang="en-US" dirty="0"/>
              <a:t> You can walk all basic blocks BB of type </a:t>
            </a:r>
            <a:r>
              <a:rPr lang="en-US" dirty="0" err="1"/>
              <a:t>BasicBlock</a:t>
            </a:r>
            <a:r>
              <a:rPr lang="en-US" dirty="0"/>
              <a:t> in the function using F</a:t>
            </a:r>
          </a:p>
          <a:p>
            <a:pPr lvl="2"/>
            <a:r>
              <a:rPr lang="en-US" dirty="0"/>
              <a:t>You can walk all the predecessors and successors of the basic block using BB</a:t>
            </a:r>
          </a:p>
          <a:p>
            <a:pPr lvl="2"/>
            <a:r>
              <a:rPr lang="en-US" dirty="0"/>
              <a:t>You can walk all instructions Inst of type Instruction using BB</a:t>
            </a:r>
          </a:p>
          <a:p>
            <a:pPr lvl="3"/>
            <a:r>
              <a:rPr lang="en-US" dirty="0"/>
              <a:t>You can insert new instructions before Inst using </a:t>
            </a:r>
            <a:r>
              <a:rPr lang="en-US" dirty="0" err="1">
                <a:solidFill>
                  <a:srgbClr val="FF0000"/>
                </a:solidFill>
              </a:rPr>
              <a:t>IRBuilder</a:t>
            </a:r>
            <a:r>
              <a:rPr lang="en-US" dirty="0">
                <a:solidFill>
                  <a:srgbClr val="FF0000"/>
                </a:solidFill>
              </a:rPr>
              <a:t>&lt;&gt; IRB(&amp;Inst)</a:t>
            </a:r>
            <a:endParaRPr lang="en-IN" dirty="0">
              <a:solidFill>
                <a:srgbClr val="FF0000"/>
              </a:solidFill>
            </a:endParaRPr>
          </a:p>
        </p:txBody>
      </p:sp>
    </p:spTree>
    <p:extLst>
      <p:ext uri="{BB962C8B-B14F-4D97-AF65-F5344CB8AC3E}">
        <p14:creationId xmlns:p14="http://schemas.microsoft.com/office/powerpoint/2010/main" val="2939527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77C2C-FB29-4381-BE4B-0947317D77BA}"/>
              </a:ext>
            </a:extLst>
          </p:cNvPr>
          <p:cNvSpPr>
            <a:spLocks noGrp="1"/>
          </p:cNvSpPr>
          <p:nvPr>
            <p:ph type="title"/>
          </p:nvPr>
        </p:nvSpPr>
        <p:spPr/>
        <p:txBody>
          <a:bodyPr/>
          <a:lstStyle/>
          <a:p>
            <a:r>
              <a:rPr lang="en-US" dirty="0"/>
              <a:t>Printing</a:t>
            </a:r>
            <a:endParaRPr lang="en-IN" dirty="0"/>
          </a:p>
        </p:txBody>
      </p:sp>
      <p:sp>
        <p:nvSpPr>
          <p:cNvPr id="3" name="Content Placeholder 2">
            <a:extLst>
              <a:ext uri="{FF2B5EF4-FFF2-40B4-BE49-F238E27FC236}">
                <a16:creationId xmlns:a16="http://schemas.microsoft.com/office/drawing/2014/main" id="{0CB0B856-88C5-4CF1-8D2A-0BF45296D410}"/>
              </a:ext>
            </a:extLst>
          </p:cNvPr>
          <p:cNvSpPr>
            <a:spLocks noGrp="1"/>
          </p:cNvSpPr>
          <p:nvPr>
            <p:ph idx="1"/>
          </p:nvPr>
        </p:nvSpPr>
        <p:spPr/>
        <p:txBody>
          <a:bodyPr>
            <a:normAutofit lnSpcReduction="10000"/>
          </a:bodyPr>
          <a:lstStyle/>
          <a:p>
            <a:r>
              <a:rPr lang="en-US" dirty="0"/>
              <a:t>You can print the IR of a function using</a:t>
            </a:r>
          </a:p>
          <a:p>
            <a:pPr lvl="1"/>
            <a:r>
              <a:rPr lang="en-US" dirty="0"/>
              <a:t>errs() &lt;&lt; *</a:t>
            </a:r>
            <a:r>
              <a:rPr lang="en-US" dirty="0" err="1"/>
              <a:t>Func</a:t>
            </a:r>
            <a:r>
              <a:rPr lang="en-US" dirty="0"/>
              <a:t> &lt;&lt; “\n”;</a:t>
            </a:r>
          </a:p>
          <a:p>
            <a:pPr lvl="2"/>
            <a:r>
              <a:rPr lang="en-US" dirty="0"/>
              <a:t>Here, </a:t>
            </a:r>
            <a:r>
              <a:rPr lang="en-US" dirty="0" err="1"/>
              <a:t>Func</a:t>
            </a:r>
            <a:r>
              <a:rPr lang="en-US" dirty="0"/>
              <a:t> is of type Function*</a:t>
            </a:r>
          </a:p>
          <a:p>
            <a:pPr lvl="2"/>
            <a:endParaRPr lang="en-US" dirty="0"/>
          </a:p>
          <a:p>
            <a:r>
              <a:rPr lang="en-US" dirty="0"/>
              <a:t>You can print a basic block IR using</a:t>
            </a:r>
          </a:p>
          <a:p>
            <a:pPr lvl="1"/>
            <a:r>
              <a:rPr lang="en-US" dirty="0"/>
              <a:t>errs() &lt;&lt; *BB &lt;&lt; “\n”;</a:t>
            </a:r>
          </a:p>
          <a:p>
            <a:pPr lvl="2"/>
            <a:r>
              <a:rPr lang="en-US" dirty="0"/>
              <a:t>Here, the type of BB is </a:t>
            </a:r>
            <a:r>
              <a:rPr lang="en-US" dirty="0" err="1"/>
              <a:t>BasicBlock</a:t>
            </a:r>
            <a:r>
              <a:rPr lang="en-US" dirty="0"/>
              <a:t>*</a:t>
            </a:r>
          </a:p>
          <a:p>
            <a:pPr lvl="2"/>
            <a:endParaRPr lang="en-US" dirty="0"/>
          </a:p>
          <a:p>
            <a:r>
              <a:rPr lang="en-US" dirty="0"/>
              <a:t>You can print an instruction using</a:t>
            </a:r>
          </a:p>
          <a:p>
            <a:pPr lvl="1"/>
            <a:r>
              <a:rPr lang="en-US" dirty="0"/>
              <a:t>errs() &lt;&lt; *Inst &lt;&lt; “\n”;</a:t>
            </a:r>
          </a:p>
          <a:p>
            <a:pPr lvl="2"/>
            <a:r>
              <a:rPr lang="en-US" dirty="0"/>
              <a:t>Here, Inst is of type Instruction*</a:t>
            </a:r>
            <a:endParaRPr lang="en-IN" dirty="0"/>
          </a:p>
        </p:txBody>
      </p:sp>
    </p:spTree>
    <p:extLst>
      <p:ext uri="{BB962C8B-B14F-4D97-AF65-F5344CB8AC3E}">
        <p14:creationId xmlns:p14="http://schemas.microsoft.com/office/powerpoint/2010/main" val="16355852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80C9A-6C9F-F495-1940-83D801A5FCC2}"/>
              </a:ext>
            </a:extLst>
          </p:cNvPr>
          <p:cNvSpPr>
            <a:spLocks noGrp="1"/>
          </p:cNvSpPr>
          <p:nvPr>
            <p:ph type="title"/>
          </p:nvPr>
        </p:nvSpPr>
        <p:spPr/>
        <p:txBody>
          <a:bodyPr/>
          <a:lstStyle/>
          <a:p>
            <a:r>
              <a:rPr lang="en-IN" dirty="0"/>
              <a:t>Doubts</a:t>
            </a:r>
          </a:p>
        </p:txBody>
      </p:sp>
      <p:sp>
        <p:nvSpPr>
          <p:cNvPr id="3" name="Content Placeholder 2">
            <a:extLst>
              <a:ext uri="{FF2B5EF4-FFF2-40B4-BE49-F238E27FC236}">
                <a16:creationId xmlns:a16="http://schemas.microsoft.com/office/drawing/2014/main" id="{FCB253D8-60C9-4586-D8EA-D17A3176A556}"/>
              </a:ext>
            </a:extLst>
          </p:cNvPr>
          <p:cNvSpPr>
            <a:spLocks noGrp="1"/>
          </p:cNvSpPr>
          <p:nvPr>
            <p:ph idx="1"/>
          </p:nvPr>
        </p:nvSpPr>
        <p:spPr/>
        <p:txBody>
          <a:bodyPr/>
          <a:lstStyle/>
          <a:p>
            <a:r>
              <a:rPr lang="en-IN" dirty="0"/>
              <a:t>If you have any doubts regarding the LLVM APIs, you can ask me after the class or Gopi during his office hours</a:t>
            </a:r>
          </a:p>
        </p:txBody>
      </p:sp>
    </p:spTree>
    <p:extLst>
      <p:ext uri="{BB962C8B-B14F-4D97-AF65-F5344CB8AC3E}">
        <p14:creationId xmlns:p14="http://schemas.microsoft.com/office/powerpoint/2010/main" val="41371738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07DA1-3E18-4955-9AC1-717A16CDDABF}"/>
              </a:ext>
            </a:extLst>
          </p:cNvPr>
          <p:cNvSpPr>
            <a:spLocks noGrp="1"/>
          </p:cNvSpPr>
          <p:nvPr>
            <p:ph type="title"/>
          </p:nvPr>
        </p:nvSpPr>
        <p:spPr/>
        <p:txBody>
          <a:bodyPr/>
          <a:lstStyle/>
          <a:p>
            <a:r>
              <a:rPr lang="en-US" dirty="0"/>
              <a:t>SSA</a:t>
            </a:r>
          </a:p>
        </p:txBody>
      </p:sp>
      <p:sp>
        <p:nvSpPr>
          <p:cNvPr id="3" name="Content Placeholder 2">
            <a:extLst>
              <a:ext uri="{FF2B5EF4-FFF2-40B4-BE49-F238E27FC236}">
                <a16:creationId xmlns:a16="http://schemas.microsoft.com/office/drawing/2014/main" id="{8C27935F-63FA-4897-84C2-ED2491B3CD25}"/>
              </a:ext>
            </a:extLst>
          </p:cNvPr>
          <p:cNvSpPr>
            <a:spLocks noGrp="1"/>
          </p:cNvSpPr>
          <p:nvPr>
            <p:ph idx="1"/>
          </p:nvPr>
        </p:nvSpPr>
        <p:spPr/>
        <p:txBody>
          <a:bodyPr/>
          <a:lstStyle/>
          <a:p>
            <a:pPr marL="0" indent="0">
              <a:buNone/>
            </a:pPr>
            <a:endParaRPr lang="en-US" dirty="0"/>
          </a:p>
        </p:txBody>
      </p:sp>
      <p:sp>
        <p:nvSpPr>
          <p:cNvPr id="4" name="Rectangle 3">
            <a:extLst>
              <a:ext uri="{FF2B5EF4-FFF2-40B4-BE49-F238E27FC236}">
                <a16:creationId xmlns:a16="http://schemas.microsoft.com/office/drawing/2014/main" id="{93FB5424-C2A5-46DE-BFFC-5A08337609DA}"/>
              </a:ext>
            </a:extLst>
          </p:cNvPr>
          <p:cNvSpPr/>
          <p:nvPr/>
        </p:nvSpPr>
        <p:spPr>
          <a:xfrm>
            <a:off x="4328160" y="212344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z = 10</a:t>
            </a:r>
          </a:p>
        </p:txBody>
      </p:sp>
      <p:sp>
        <p:nvSpPr>
          <p:cNvPr id="5" name="Rectangle 4">
            <a:extLst>
              <a:ext uri="{FF2B5EF4-FFF2-40B4-BE49-F238E27FC236}">
                <a16:creationId xmlns:a16="http://schemas.microsoft.com/office/drawing/2014/main" id="{F70A6F9D-94AE-412F-A79D-1E90C1F1166A}"/>
              </a:ext>
            </a:extLst>
          </p:cNvPr>
          <p:cNvSpPr/>
          <p:nvPr/>
        </p:nvSpPr>
        <p:spPr>
          <a:xfrm>
            <a:off x="2214880" y="356616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30</a:t>
            </a:r>
          </a:p>
        </p:txBody>
      </p:sp>
      <p:sp>
        <p:nvSpPr>
          <p:cNvPr id="6" name="Rectangle 5">
            <a:extLst>
              <a:ext uri="{FF2B5EF4-FFF2-40B4-BE49-F238E27FC236}">
                <a16:creationId xmlns:a16="http://schemas.microsoft.com/office/drawing/2014/main" id="{72F07D57-2D95-43BE-9797-E32047D2C296}"/>
              </a:ext>
            </a:extLst>
          </p:cNvPr>
          <p:cNvSpPr/>
          <p:nvPr/>
        </p:nvSpPr>
        <p:spPr>
          <a:xfrm>
            <a:off x="6786880" y="365760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 = 10</a:t>
            </a:r>
          </a:p>
          <a:p>
            <a:pPr algn="ctr"/>
            <a:r>
              <a:rPr lang="en-US" dirty="0"/>
              <a:t>y = 20</a:t>
            </a:r>
          </a:p>
        </p:txBody>
      </p:sp>
      <p:sp>
        <p:nvSpPr>
          <p:cNvPr id="7" name="Rectangle 6">
            <a:extLst>
              <a:ext uri="{FF2B5EF4-FFF2-40B4-BE49-F238E27FC236}">
                <a16:creationId xmlns:a16="http://schemas.microsoft.com/office/drawing/2014/main" id="{BD62A69D-786A-491D-B5FE-A38F2BE86595}"/>
              </a:ext>
            </a:extLst>
          </p:cNvPr>
          <p:cNvSpPr/>
          <p:nvPr/>
        </p:nvSpPr>
        <p:spPr>
          <a:xfrm>
            <a:off x="4389120" y="4551678"/>
            <a:ext cx="1859280" cy="16284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phi(y, y)</a:t>
            </a:r>
          </a:p>
          <a:p>
            <a:pPr algn="ctr"/>
            <a:r>
              <a:rPr lang="en-US" dirty="0"/>
              <a:t>x= phi(x, x</a:t>
            </a:r>
            <a:r>
              <a:rPr lang="en-US" strike="sngStrike" dirty="0"/>
              <a:t>)</a:t>
            </a:r>
          </a:p>
          <a:p>
            <a:pPr algn="ctr"/>
            <a:r>
              <a:rPr lang="en-US" dirty="0"/>
              <a:t>z = phi(z, z)</a:t>
            </a:r>
          </a:p>
          <a:p>
            <a:pPr algn="ctr"/>
            <a:r>
              <a:rPr lang="en-US" strike="sngStrike" dirty="0"/>
              <a:t>r = phi(r, r)</a:t>
            </a:r>
            <a:endParaRPr lang="en-US" dirty="0"/>
          </a:p>
          <a:p>
            <a:pPr algn="ctr"/>
            <a:r>
              <a:rPr lang="en-US" dirty="0"/>
              <a:t>p = x + y + z</a:t>
            </a:r>
          </a:p>
        </p:txBody>
      </p:sp>
      <p:sp>
        <p:nvSpPr>
          <p:cNvPr id="8" name="Rectangle 7">
            <a:extLst>
              <a:ext uri="{FF2B5EF4-FFF2-40B4-BE49-F238E27FC236}">
                <a16:creationId xmlns:a16="http://schemas.microsoft.com/office/drawing/2014/main" id="{F1637B6F-6B72-4BC5-AB6B-11334575076E}"/>
              </a:ext>
            </a:extLst>
          </p:cNvPr>
          <p:cNvSpPr/>
          <p:nvPr/>
        </p:nvSpPr>
        <p:spPr>
          <a:xfrm>
            <a:off x="4419600" y="6319202"/>
            <a:ext cx="1960880" cy="4371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END</a:t>
            </a:r>
          </a:p>
        </p:txBody>
      </p:sp>
      <p:sp>
        <p:nvSpPr>
          <p:cNvPr id="9" name="Rectangle 8">
            <a:extLst>
              <a:ext uri="{FF2B5EF4-FFF2-40B4-BE49-F238E27FC236}">
                <a16:creationId xmlns:a16="http://schemas.microsoft.com/office/drawing/2014/main" id="{5429DAF1-22B0-4150-B0D0-39FBF99D5EC2}"/>
              </a:ext>
            </a:extLst>
          </p:cNvPr>
          <p:cNvSpPr/>
          <p:nvPr/>
        </p:nvSpPr>
        <p:spPr>
          <a:xfrm>
            <a:off x="3066142" y="1483359"/>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20</a:t>
            </a:r>
          </a:p>
        </p:txBody>
      </p:sp>
      <p:cxnSp>
        <p:nvCxnSpPr>
          <p:cNvPr id="11" name="Straight Arrow Connector 10">
            <a:extLst>
              <a:ext uri="{FF2B5EF4-FFF2-40B4-BE49-F238E27FC236}">
                <a16:creationId xmlns:a16="http://schemas.microsoft.com/office/drawing/2014/main" id="{601FF478-EC14-464B-8059-7B10EF9B0A39}"/>
              </a:ext>
            </a:extLst>
          </p:cNvPr>
          <p:cNvCxnSpPr>
            <a:stCxn id="4" idx="2"/>
            <a:endCxn id="5" idx="0"/>
          </p:cNvCxnSpPr>
          <p:nvPr/>
        </p:nvCxnSpPr>
        <p:spPr>
          <a:xfrm flipH="1">
            <a:off x="3180080" y="2926080"/>
            <a:ext cx="2113280" cy="64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7C8B031-2794-46CA-8B00-F5C4E82335B4}"/>
              </a:ext>
            </a:extLst>
          </p:cNvPr>
          <p:cNvCxnSpPr/>
          <p:nvPr/>
        </p:nvCxnSpPr>
        <p:spPr>
          <a:xfrm>
            <a:off x="5293360" y="2970848"/>
            <a:ext cx="2458720" cy="6867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920B0747-CEE7-4A6E-9572-14B81BC0E126}"/>
              </a:ext>
            </a:extLst>
          </p:cNvPr>
          <p:cNvCxnSpPr>
            <a:cxnSpLocks/>
            <a:stCxn id="6" idx="2"/>
            <a:endCxn id="7" idx="0"/>
          </p:cNvCxnSpPr>
          <p:nvPr/>
        </p:nvCxnSpPr>
        <p:spPr>
          <a:xfrm flipH="1">
            <a:off x="5318760" y="4460240"/>
            <a:ext cx="2433320" cy="914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82EFA4C-8ADE-4375-B8C6-FFA91382DC5D}"/>
              </a:ext>
            </a:extLst>
          </p:cNvPr>
          <p:cNvCxnSpPr>
            <a:cxnSpLocks/>
            <a:stCxn id="5" idx="2"/>
            <a:endCxn id="7" idx="0"/>
          </p:cNvCxnSpPr>
          <p:nvPr/>
        </p:nvCxnSpPr>
        <p:spPr>
          <a:xfrm>
            <a:off x="3180080" y="4368800"/>
            <a:ext cx="2138680" cy="1828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B2B36A4-4078-4BF8-9FA2-83A5FD0044F0}"/>
              </a:ext>
            </a:extLst>
          </p:cNvPr>
          <p:cNvCxnSpPr>
            <a:cxnSpLocks/>
          </p:cNvCxnSpPr>
          <p:nvPr/>
        </p:nvCxnSpPr>
        <p:spPr>
          <a:xfrm>
            <a:off x="5370287" y="6136322"/>
            <a:ext cx="0" cy="213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9B9282A-32FE-460A-BB5A-43090D9CCBF3}"/>
              </a:ext>
            </a:extLst>
          </p:cNvPr>
          <p:cNvCxnSpPr>
            <a:cxnSpLocks/>
            <a:stCxn id="9" idx="2"/>
            <a:endCxn id="4" idx="0"/>
          </p:cNvCxnSpPr>
          <p:nvPr/>
        </p:nvCxnSpPr>
        <p:spPr>
          <a:xfrm>
            <a:off x="3922486" y="1874520"/>
            <a:ext cx="1370874" cy="248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FE8312AC-F0FA-4AAF-B2CE-B8D95F8C44CF}"/>
              </a:ext>
            </a:extLst>
          </p:cNvPr>
          <p:cNvSpPr txBox="1"/>
          <p:nvPr/>
        </p:nvSpPr>
        <p:spPr>
          <a:xfrm>
            <a:off x="8952050" y="2292452"/>
            <a:ext cx="3044007" cy="3970318"/>
          </a:xfrm>
          <a:prstGeom prst="rect">
            <a:avLst/>
          </a:prstGeom>
          <a:noFill/>
        </p:spPr>
        <p:txBody>
          <a:bodyPr wrap="square" rtlCol="0">
            <a:spAutoFit/>
          </a:bodyPr>
          <a:lstStyle/>
          <a:p>
            <a:r>
              <a:rPr lang="en-US" dirty="0">
                <a:solidFill>
                  <a:srgbClr val="FF0000"/>
                </a:solidFill>
                <a:latin typeface="Arial" panose="020B0604020202020204" pitchFamily="34" charset="0"/>
                <a:cs typeface="Arial" panose="020B0604020202020204" pitchFamily="34" charset="0"/>
              </a:rPr>
              <a:t>For the definitions of x in BB1 and BB2, which are the basic blocks that require phi functions?</a:t>
            </a:r>
          </a:p>
          <a:p>
            <a:endParaRPr lang="en-US" dirty="0">
              <a:solidFill>
                <a:schemeClr val="accent1"/>
              </a:solidFill>
              <a:latin typeface="Arial" panose="020B0604020202020204" pitchFamily="34" charset="0"/>
              <a:cs typeface="Arial" panose="020B0604020202020204" pitchFamily="34" charset="0"/>
            </a:endParaRPr>
          </a:p>
          <a:p>
            <a:endParaRPr lang="en-US" dirty="0">
              <a:solidFill>
                <a:schemeClr val="accent1"/>
              </a:solidFill>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solidFill>
                  <a:srgbClr val="FF0000"/>
                </a:solidFill>
                <a:latin typeface="Arial" panose="020B0604020202020204" pitchFamily="34" charset="0"/>
                <a:cs typeface="Arial" panose="020B0604020202020204" pitchFamily="34" charset="0"/>
              </a:rPr>
              <a:t>Do we need a phi function for x in BB6? If yes, which two values of x can reach BB6, and for which definition of x will the phi function be added?</a:t>
            </a:r>
          </a:p>
          <a:p>
            <a:endParaRPr lang="en-US" dirty="0">
              <a:solidFill>
                <a:schemeClr val="accent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728A186C-F2F2-4516-BBDA-6263630CAEAE}"/>
              </a:ext>
            </a:extLst>
          </p:cNvPr>
          <p:cNvSpPr txBox="1"/>
          <p:nvPr/>
        </p:nvSpPr>
        <p:spPr>
          <a:xfrm>
            <a:off x="5791201" y="2123440"/>
            <a:ext cx="990600" cy="369332"/>
          </a:xfrm>
          <a:prstGeom prst="rect">
            <a:avLst/>
          </a:prstGeom>
          <a:noFill/>
        </p:spPr>
        <p:txBody>
          <a:bodyPr wrap="square" rtlCol="0">
            <a:spAutoFit/>
          </a:bodyPr>
          <a:lstStyle/>
          <a:p>
            <a:r>
              <a:rPr lang="en-US" b="1" dirty="0"/>
              <a:t>BB3</a:t>
            </a:r>
            <a:endParaRPr lang="en-IN" b="1" dirty="0"/>
          </a:p>
        </p:txBody>
      </p:sp>
      <p:sp>
        <p:nvSpPr>
          <p:cNvPr id="12" name="TextBox 11">
            <a:extLst>
              <a:ext uri="{FF2B5EF4-FFF2-40B4-BE49-F238E27FC236}">
                <a16:creationId xmlns:a16="http://schemas.microsoft.com/office/drawing/2014/main" id="{256583B7-E6D3-43BD-8D1A-D8317335C7B7}"/>
              </a:ext>
            </a:extLst>
          </p:cNvPr>
          <p:cNvSpPr txBox="1"/>
          <p:nvPr/>
        </p:nvSpPr>
        <p:spPr>
          <a:xfrm>
            <a:off x="3537860" y="3603898"/>
            <a:ext cx="990600" cy="369332"/>
          </a:xfrm>
          <a:prstGeom prst="rect">
            <a:avLst/>
          </a:prstGeom>
          <a:noFill/>
        </p:spPr>
        <p:txBody>
          <a:bodyPr wrap="square" rtlCol="0">
            <a:spAutoFit/>
          </a:bodyPr>
          <a:lstStyle/>
          <a:p>
            <a:r>
              <a:rPr lang="en-US" b="1" dirty="0"/>
              <a:t>BB4</a:t>
            </a:r>
            <a:endParaRPr lang="en-IN" b="1" dirty="0"/>
          </a:p>
        </p:txBody>
      </p:sp>
      <p:sp>
        <p:nvSpPr>
          <p:cNvPr id="14" name="TextBox 13">
            <a:extLst>
              <a:ext uri="{FF2B5EF4-FFF2-40B4-BE49-F238E27FC236}">
                <a16:creationId xmlns:a16="http://schemas.microsoft.com/office/drawing/2014/main" id="{9AB7917C-4DC7-4964-B8FE-0262708D1E27}"/>
              </a:ext>
            </a:extLst>
          </p:cNvPr>
          <p:cNvSpPr txBox="1"/>
          <p:nvPr/>
        </p:nvSpPr>
        <p:spPr>
          <a:xfrm>
            <a:off x="8186056" y="3701871"/>
            <a:ext cx="990600" cy="369332"/>
          </a:xfrm>
          <a:prstGeom prst="rect">
            <a:avLst/>
          </a:prstGeom>
          <a:noFill/>
        </p:spPr>
        <p:txBody>
          <a:bodyPr wrap="square" rtlCol="0">
            <a:spAutoFit/>
          </a:bodyPr>
          <a:lstStyle/>
          <a:p>
            <a:r>
              <a:rPr lang="en-US" b="1" dirty="0"/>
              <a:t>BB5</a:t>
            </a:r>
            <a:endParaRPr lang="en-IN" b="1" dirty="0"/>
          </a:p>
        </p:txBody>
      </p:sp>
      <p:sp>
        <p:nvSpPr>
          <p:cNvPr id="15" name="TextBox 14">
            <a:extLst>
              <a:ext uri="{FF2B5EF4-FFF2-40B4-BE49-F238E27FC236}">
                <a16:creationId xmlns:a16="http://schemas.microsoft.com/office/drawing/2014/main" id="{97D9F523-6B03-4D81-86ED-1366C8BDE429}"/>
              </a:ext>
            </a:extLst>
          </p:cNvPr>
          <p:cNvSpPr txBox="1"/>
          <p:nvPr/>
        </p:nvSpPr>
        <p:spPr>
          <a:xfrm>
            <a:off x="5812970" y="4613369"/>
            <a:ext cx="990600" cy="369332"/>
          </a:xfrm>
          <a:prstGeom prst="rect">
            <a:avLst/>
          </a:prstGeom>
          <a:noFill/>
        </p:spPr>
        <p:txBody>
          <a:bodyPr wrap="square" rtlCol="0">
            <a:spAutoFit/>
          </a:bodyPr>
          <a:lstStyle/>
          <a:p>
            <a:r>
              <a:rPr lang="en-US" b="1" dirty="0"/>
              <a:t>BB6</a:t>
            </a:r>
            <a:endParaRPr lang="en-IN" b="1" dirty="0"/>
          </a:p>
        </p:txBody>
      </p:sp>
      <p:sp>
        <p:nvSpPr>
          <p:cNvPr id="17" name="Rectangle 16">
            <a:extLst>
              <a:ext uri="{FF2B5EF4-FFF2-40B4-BE49-F238E27FC236}">
                <a16:creationId xmlns:a16="http://schemas.microsoft.com/office/drawing/2014/main" id="{0D6570E3-E09E-4DCB-8A33-22A536229E7A}"/>
              </a:ext>
            </a:extLst>
          </p:cNvPr>
          <p:cNvSpPr/>
          <p:nvPr/>
        </p:nvSpPr>
        <p:spPr>
          <a:xfrm>
            <a:off x="4513943" y="623387"/>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START</a:t>
            </a:r>
          </a:p>
        </p:txBody>
      </p:sp>
      <p:sp>
        <p:nvSpPr>
          <p:cNvPr id="18" name="Rectangle 17">
            <a:extLst>
              <a:ext uri="{FF2B5EF4-FFF2-40B4-BE49-F238E27FC236}">
                <a16:creationId xmlns:a16="http://schemas.microsoft.com/office/drawing/2014/main" id="{5DADB0A4-96A4-4934-8F3B-AA8994256B8C}"/>
              </a:ext>
            </a:extLst>
          </p:cNvPr>
          <p:cNvSpPr/>
          <p:nvPr/>
        </p:nvSpPr>
        <p:spPr>
          <a:xfrm>
            <a:off x="6277429" y="1461586"/>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30</a:t>
            </a:r>
          </a:p>
        </p:txBody>
      </p:sp>
      <p:cxnSp>
        <p:nvCxnSpPr>
          <p:cNvPr id="27" name="Straight Arrow Connector 26">
            <a:extLst>
              <a:ext uri="{FF2B5EF4-FFF2-40B4-BE49-F238E27FC236}">
                <a16:creationId xmlns:a16="http://schemas.microsoft.com/office/drawing/2014/main" id="{DD9E97E1-4D47-49AB-8602-B65EA4ECA5F1}"/>
              </a:ext>
            </a:extLst>
          </p:cNvPr>
          <p:cNvCxnSpPr>
            <a:endCxn id="4" idx="0"/>
          </p:cNvCxnSpPr>
          <p:nvPr/>
        </p:nvCxnSpPr>
        <p:spPr>
          <a:xfrm flipH="1">
            <a:off x="5293360" y="1848803"/>
            <a:ext cx="1858554" cy="274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BF6DF16A-BB20-485D-B702-6E8A21F30E6B}"/>
              </a:ext>
            </a:extLst>
          </p:cNvPr>
          <p:cNvCxnSpPr>
            <a:stCxn id="17" idx="2"/>
            <a:endCxn id="9" idx="0"/>
          </p:cNvCxnSpPr>
          <p:nvPr/>
        </p:nvCxnSpPr>
        <p:spPr>
          <a:xfrm flipH="1">
            <a:off x="3922486" y="1014548"/>
            <a:ext cx="1447801" cy="4688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14F4E34C-739A-4197-8A8C-100424BA654B}"/>
              </a:ext>
            </a:extLst>
          </p:cNvPr>
          <p:cNvCxnSpPr>
            <a:stCxn id="17" idx="2"/>
            <a:endCxn id="18" idx="0"/>
          </p:cNvCxnSpPr>
          <p:nvPr/>
        </p:nvCxnSpPr>
        <p:spPr>
          <a:xfrm>
            <a:off x="5370287" y="1014548"/>
            <a:ext cx="1763486" cy="447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073B8713-C058-412B-88C7-7375F09E976A}"/>
              </a:ext>
            </a:extLst>
          </p:cNvPr>
          <p:cNvSpPr txBox="1"/>
          <p:nvPr/>
        </p:nvSpPr>
        <p:spPr>
          <a:xfrm>
            <a:off x="4256316" y="1437640"/>
            <a:ext cx="990600" cy="369332"/>
          </a:xfrm>
          <a:prstGeom prst="rect">
            <a:avLst/>
          </a:prstGeom>
          <a:noFill/>
        </p:spPr>
        <p:txBody>
          <a:bodyPr wrap="square" rtlCol="0">
            <a:spAutoFit/>
          </a:bodyPr>
          <a:lstStyle/>
          <a:p>
            <a:r>
              <a:rPr lang="en-US" b="1" dirty="0"/>
              <a:t>BB1</a:t>
            </a:r>
            <a:endParaRPr lang="en-IN" b="1" dirty="0"/>
          </a:p>
        </p:txBody>
      </p:sp>
      <p:sp>
        <p:nvSpPr>
          <p:cNvPr id="35" name="TextBox 34">
            <a:extLst>
              <a:ext uri="{FF2B5EF4-FFF2-40B4-BE49-F238E27FC236}">
                <a16:creationId xmlns:a16="http://schemas.microsoft.com/office/drawing/2014/main" id="{30204C2B-1FE6-4CD9-ADC2-44CC15CBC72B}"/>
              </a:ext>
            </a:extLst>
          </p:cNvPr>
          <p:cNvSpPr txBox="1"/>
          <p:nvPr/>
        </p:nvSpPr>
        <p:spPr>
          <a:xfrm>
            <a:off x="7565570" y="1383213"/>
            <a:ext cx="990600" cy="369332"/>
          </a:xfrm>
          <a:prstGeom prst="rect">
            <a:avLst/>
          </a:prstGeom>
          <a:noFill/>
        </p:spPr>
        <p:txBody>
          <a:bodyPr wrap="square" rtlCol="0">
            <a:spAutoFit/>
          </a:bodyPr>
          <a:lstStyle/>
          <a:p>
            <a:r>
              <a:rPr lang="en-US" b="1" dirty="0"/>
              <a:t>BB2</a:t>
            </a:r>
            <a:endParaRPr lang="en-IN" b="1" dirty="0"/>
          </a:p>
        </p:txBody>
      </p:sp>
      <p:cxnSp>
        <p:nvCxnSpPr>
          <p:cNvPr id="23" name="Straight Arrow Connector 22">
            <a:extLst>
              <a:ext uri="{FF2B5EF4-FFF2-40B4-BE49-F238E27FC236}">
                <a16:creationId xmlns:a16="http://schemas.microsoft.com/office/drawing/2014/main" id="{69773126-47CD-4806-BA49-4802E325F685}"/>
              </a:ext>
            </a:extLst>
          </p:cNvPr>
          <p:cNvCxnSpPr>
            <a:stCxn id="18" idx="2"/>
            <a:endCxn id="6" idx="0"/>
          </p:cNvCxnSpPr>
          <p:nvPr/>
        </p:nvCxnSpPr>
        <p:spPr>
          <a:xfrm>
            <a:off x="7133773" y="1852747"/>
            <a:ext cx="618307" cy="18048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88959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07DA1-3E18-4955-9AC1-717A16CDDABF}"/>
              </a:ext>
            </a:extLst>
          </p:cNvPr>
          <p:cNvSpPr>
            <a:spLocks noGrp="1"/>
          </p:cNvSpPr>
          <p:nvPr>
            <p:ph type="title"/>
          </p:nvPr>
        </p:nvSpPr>
        <p:spPr/>
        <p:txBody>
          <a:bodyPr/>
          <a:lstStyle/>
          <a:p>
            <a:r>
              <a:rPr lang="en-US" dirty="0"/>
              <a:t>SSA</a:t>
            </a:r>
          </a:p>
        </p:txBody>
      </p:sp>
      <p:sp>
        <p:nvSpPr>
          <p:cNvPr id="3" name="Content Placeholder 2">
            <a:extLst>
              <a:ext uri="{FF2B5EF4-FFF2-40B4-BE49-F238E27FC236}">
                <a16:creationId xmlns:a16="http://schemas.microsoft.com/office/drawing/2014/main" id="{8C27935F-63FA-4897-84C2-ED2491B3CD25}"/>
              </a:ext>
            </a:extLst>
          </p:cNvPr>
          <p:cNvSpPr>
            <a:spLocks noGrp="1"/>
          </p:cNvSpPr>
          <p:nvPr>
            <p:ph idx="1"/>
          </p:nvPr>
        </p:nvSpPr>
        <p:spPr/>
        <p:txBody>
          <a:bodyPr/>
          <a:lstStyle/>
          <a:p>
            <a:pPr marL="0" indent="0">
              <a:buNone/>
            </a:pPr>
            <a:endParaRPr lang="en-US" dirty="0"/>
          </a:p>
        </p:txBody>
      </p:sp>
      <p:sp>
        <p:nvSpPr>
          <p:cNvPr id="4" name="Rectangle 3">
            <a:extLst>
              <a:ext uri="{FF2B5EF4-FFF2-40B4-BE49-F238E27FC236}">
                <a16:creationId xmlns:a16="http://schemas.microsoft.com/office/drawing/2014/main" id="{93FB5424-C2A5-46DE-BFFC-5A08337609DA}"/>
              </a:ext>
            </a:extLst>
          </p:cNvPr>
          <p:cNvSpPr/>
          <p:nvPr/>
        </p:nvSpPr>
        <p:spPr>
          <a:xfrm>
            <a:off x="4328160" y="212344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z = 10</a:t>
            </a:r>
          </a:p>
        </p:txBody>
      </p:sp>
      <p:sp>
        <p:nvSpPr>
          <p:cNvPr id="5" name="Rectangle 4">
            <a:extLst>
              <a:ext uri="{FF2B5EF4-FFF2-40B4-BE49-F238E27FC236}">
                <a16:creationId xmlns:a16="http://schemas.microsoft.com/office/drawing/2014/main" id="{F70A6F9D-94AE-412F-A79D-1E90C1F1166A}"/>
              </a:ext>
            </a:extLst>
          </p:cNvPr>
          <p:cNvSpPr/>
          <p:nvPr/>
        </p:nvSpPr>
        <p:spPr>
          <a:xfrm>
            <a:off x="2214880" y="356616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30</a:t>
            </a:r>
          </a:p>
        </p:txBody>
      </p:sp>
      <p:sp>
        <p:nvSpPr>
          <p:cNvPr id="6" name="Rectangle 5">
            <a:extLst>
              <a:ext uri="{FF2B5EF4-FFF2-40B4-BE49-F238E27FC236}">
                <a16:creationId xmlns:a16="http://schemas.microsoft.com/office/drawing/2014/main" id="{72F07D57-2D95-43BE-9797-E32047D2C296}"/>
              </a:ext>
            </a:extLst>
          </p:cNvPr>
          <p:cNvSpPr/>
          <p:nvPr/>
        </p:nvSpPr>
        <p:spPr>
          <a:xfrm>
            <a:off x="6786880" y="365760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 = 10</a:t>
            </a:r>
          </a:p>
          <a:p>
            <a:pPr algn="ctr"/>
            <a:r>
              <a:rPr lang="en-US" dirty="0"/>
              <a:t>y = 20</a:t>
            </a:r>
          </a:p>
        </p:txBody>
      </p:sp>
      <p:sp>
        <p:nvSpPr>
          <p:cNvPr id="7" name="Rectangle 6">
            <a:extLst>
              <a:ext uri="{FF2B5EF4-FFF2-40B4-BE49-F238E27FC236}">
                <a16:creationId xmlns:a16="http://schemas.microsoft.com/office/drawing/2014/main" id="{BD62A69D-786A-491D-B5FE-A38F2BE86595}"/>
              </a:ext>
            </a:extLst>
          </p:cNvPr>
          <p:cNvSpPr/>
          <p:nvPr/>
        </p:nvSpPr>
        <p:spPr>
          <a:xfrm>
            <a:off x="4389120" y="4551678"/>
            <a:ext cx="1859280" cy="16284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phi(y, y)</a:t>
            </a:r>
          </a:p>
          <a:p>
            <a:pPr algn="ctr"/>
            <a:r>
              <a:rPr lang="en-US" dirty="0"/>
              <a:t>x= phi(x, x</a:t>
            </a:r>
            <a:r>
              <a:rPr lang="en-US" strike="sngStrike" dirty="0"/>
              <a:t>)</a:t>
            </a:r>
          </a:p>
          <a:p>
            <a:pPr algn="ctr"/>
            <a:r>
              <a:rPr lang="en-US" dirty="0"/>
              <a:t>z = phi(z, z)</a:t>
            </a:r>
          </a:p>
          <a:p>
            <a:pPr algn="ctr"/>
            <a:r>
              <a:rPr lang="en-US" strike="sngStrike" dirty="0"/>
              <a:t>r = phi(r, r)</a:t>
            </a:r>
            <a:endParaRPr lang="en-US" dirty="0"/>
          </a:p>
          <a:p>
            <a:pPr algn="ctr"/>
            <a:r>
              <a:rPr lang="en-US" dirty="0"/>
              <a:t>p = x + y + z</a:t>
            </a:r>
          </a:p>
        </p:txBody>
      </p:sp>
      <p:sp>
        <p:nvSpPr>
          <p:cNvPr id="8" name="Rectangle 7">
            <a:extLst>
              <a:ext uri="{FF2B5EF4-FFF2-40B4-BE49-F238E27FC236}">
                <a16:creationId xmlns:a16="http://schemas.microsoft.com/office/drawing/2014/main" id="{F1637B6F-6B72-4BC5-AB6B-11334575076E}"/>
              </a:ext>
            </a:extLst>
          </p:cNvPr>
          <p:cNvSpPr/>
          <p:nvPr/>
        </p:nvSpPr>
        <p:spPr>
          <a:xfrm>
            <a:off x="4419600" y="6319202"/>
            <a:ext cx="1960880" cy="4371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END</a:t>
            </a:r>
          </a:p>
        </p:txBody>
      </p:sp>
      <p:sp>
        <p:nvSpPr>
          <p:cNvPr id="9" name="Rectangle 8">
            <a:extLst>
              <a:ext uri="{FF2B5EF4-FFF2-40B4-BE49-F238E27FC236}">
                <a16:creationId xmlns:a16="http://schemas.microsoft.com/office/drawing/2014/main" id="{5429DAF1-22B0-4150-B0D0-39FBF99D5EC2}"/>
              </a:ext>
            </a:extLst>
          </p:cNvPr>
          <p:cNvSpPr/>
          <p:nvPr/>
        </p:nvSpPr>
        <p:spPr>
          <a:xfrm>
            <a:off x="3066142" y="1483359"/>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20</a:t>
            </a:r>
          </a:p>
        </p:txBody>
      </p:sp>
      <p:cxnSp>
        <p:nvCxnSpPr>
          <p:cNvPr id="11" name="Straight Arrow Connector 10">
            <a:extLst>
              <a:ext uri="{FF2B5EF4-FFF2-40B4-BE49-F238E27FC236}">
                <a16:creationId xmlns:a16="http://schemas.microsoft.com/office/drawing/2014/main" id="{601FF478-EC14-464B-8059-7B10EF9B0A39}"/>
              </a:ext>
            </a:extLst>
          </p:cNvPr>
          <p:cNvCxnSpPr>
            <a:stCxn id="4" idx="2"/>
            <a:endCxn id="5" idx="0"/>
          </p:cNvCxnSpPr>
          <p:nvPr/>
        </p:nvCxnSpPr>
        <p:spPr>
          <a:xfrm flipH="1">
            <a:off x="3180080" y="2926080"/>
            <a:ext cx="2113280" cy="64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7C8B031-2794-46CA-8B00-F5C4E82335B4}"/>
              </a:ext>
            </a:extLst>
          </p:cNvPr>
          <p:cNvCxnSpPr/>
          <p:nvPr/>
        </p:nvCxnSpPr>
        <p:spPr>
          <a:xfrm>
            <a:off x="5293360" y="2970848"/>
            <a:ext cx="2458720" cy="6867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920B0747-CEE7-4A6E-9572-14B81BC0E126}"/>
              </a:ext>
            </a:extLst>
          </p:cNvPr>
          <p:cNvCxnSpPr>
            <a:cxnSpLocks/>
            <a:stCxn id="6" idx="2"/>
            <a:endCxn id="7" idx="0"/>
          </p:cNvCxnSpPr>
          <p:nvPr/>
        </p:nvCxnSpPr>
        <p:spPr>
          <a:xfrm flipH="1">
            <a:off x="5318760" y="4460240"/>
            <a:ext cx="2433320" cy="914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82EFA4C-8ADE-4375-B8C6-FFA91382DC5D}"/>
              </a:ext>
            </a:extLst>
          </p:cNvPr>
          <p:cNvCxnSpPr>
            <a:cxnSpLocks/>
            <a:stCxn id="5" idx="2"/>
            <a:endCxn id="7" idx="0"/>
          </p:cNvCxnSpPr>
          <p:nvPr/>
        </p:nvCxnSpPr>
        <p:spPr>
          <a:xfrm>
            <a:off x="3180080" y="4368800"/>
            <a:ext cx="2138680" cy="1828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B2B36A4-4078-4BF8-9FA2-83A5FD0044F0}"/>
              </a:ext>
            </a:extLst>
          </p:cNvPr>
          <p:cNvCxnSpPr>
            <a:cxnSpLocks/>
          </p:cNvCxnSpPr>
          <p:nvPr/>
        </p:nvCxnSpPr>
        <p:spPr>
          <a:xfrm>
            <a:off x="5370287" y="6136322"/>
            <a:ext cx="0" cy="213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9B9282A-32FE-460A-BB5A-43090D9CCBF3}"/>
              </a:ext>
            </a:extLst>
          </p:cNvPr>
          <p:cNvCxnSpPr>
            <a:cxnSpLocks/>
            <a:stCxn id="9" idx="2"/>
            <a:endCxn id="4" idx="0"/>
          </p:cNvCxnSpPr>
          <p:nvPr/>
        </p:nvCxnSpPr>
        <p:spPr>
          <a:xfrm>
            <a:off x="3922486" y="1874520"/>
            <a:ext cx="1370874" cy="248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FE8312AC-F0FA-4AAF-B2CE-B8D95F8C44CF}"/>
              </a:ext>
            </a:extLst>
          </p:cNvPr>
          <p:cNvSpPr txBox="1"/>
          <p:nvPr/>
        </p:nvSpPr>
        <p:spPr>
          <a:xfrm>
            <a:off x="8952050" y="1661080"/>
            <a:ext cx="3044007" cy="4524315"/>
          </a:xfrm>
          <a:prstGeom prst="rect">
            <a:avLst/>
          </a:prstGeom>
          <a:noFill/>
        </p:spPr>
        <p:txBody>
          <a:bodyPr wrap="square" rtlCol="0">
            <a:spAutoFit/>
          </a:bodyPr>
          <a:lstStyle/>
          <a:p>
            <a:r>
              <a:rPr lang="en-US" dirty="0">
                <a:solidFill>
                  <a:srgbClr val="FF0000"/>
                </a:solidFill>
                <a:latin typeface="Arial" panose="020B0604020202020204" pitchFamily="34" charset="0"/>
                <a:cs typeface="Arial" panose="020B0604020202020204" pitchFamily="34" charset="0"/>
              </a:rPr>
              <a:t>For the definitions of x in BB1 and BB2, which are the basic blocks that require phi functions?</a:t>
            </a:r>
          </a:p>
          <a:p>
            <a:endParaRPr lang="en-US" dirty="0">
              <a:solidFill>
                <a:schemeClr val="accent1"/>
              </a:solidFill>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BB3 and BB5.</a:t>
            </a:r>
          </a:p>
          <a:p>
            <a:endParaRPr lang="en-US" dirty="0">
              <a:latin typeface="Arial" panose="020B0604020202020204" pitchFamily="34" charset="0"/>
              <a:cs typeface="Arial" panose="020B0604020202020204" pitchFamily="34" charset="0"/>
            </a:endParaRPr>
          </a:p>
          <a:p>
            <a:r>
              <a:rPr lang="en-US" dirty="0">
                <a:solidFill>
                  <a:srgbClr val="FF0000"/>
                </a:solidFill>
                <a:latin typeface="Arial" panose="020B0604020202020204" pitchFamily="34" charset="0"/>
                <a:cs typeface="Arial" panose="020B0604020202020204" pitchFamily="34" charset="0"/>
              </a:rPr>
              <a:t>Do we need a phi function for x in BB6? If yes, which two values of x can reach BB6, and for which definition of x will the phi function be added?</a:t>
            </a:r>
          </a:p>
          <a:p>
            <a:endParaRPr lang="en-US" dirty="0">
              <a:solidFill>
                <a:srgbClr val="FF0000"/>
              </a:solidFill>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Yes. 20 and 30. The new definitions in BB3 and BB5.</a:t>
            </a:r>
          </a:p>
        </p:txBody>
      </p:sp>
      <p:sp>
        <p:nvSpPr>
          <p:cNvPr id="10" name="TextBox 9">
            <a:extLst>
              <a:ext uri="{FF2B5EF4-FFF2-40B4-BE49-F238E27FC236}">
                <a16:creationId xmlns:a16="http://schemas.microsoft.com/office/drawing/2014/main" id="{728A186C-F2F2-4516-BBDA-6263630CAEAE}"/>
              </a:ext>
            </a:extLst>
          </p:cNvPr>
          <p:cNvSpPr txBox="1"/>
          <p:nvPr/>
        </p:nvSpPr>
        <p:spPr>
          <a:xfrm>
            <a:off x="5791201" y="2123440"/>
            <a:ext cx="990600" cy="369332"/>
          </a:xfrm>
          <a:prstGeom prst="rect">
            <a:avLst/>
          </a:prstGeom>
          <a:noFill/>
        </p:spPr>
        <p:txBody>
          <a:bodyPr wrap="square" rtlCol="0">
            <a:spAutoFit/>
          </a:bodyPr>
          <a:lstStyle/>
          <a:p>
            <a:r>
              <a:rPr lang="en-US" b="1" dirty="0"/>
              <a:t>BB3</a:t>
            </a:r>
            <a:endParaRPr lang="en-IN" b="1" dirty="0"/>
          </a:p>
        </p:txBody>
      </p:sp>
      <p:sp>
        <p:nvSpPr>
          <p:cNvPr id="12" name="TextBox 11">
            <a:extLst>
              <a:ext uri="{FF2B5EF4-FFF2-40B4-BE49-F238E27FC236}">
                <a16:creationId xmlns:a16="http://schemas.microsoft.com/office/drawing/2014/main" id="{256583B7-E6D3-43BD-8D1A-D8317335C7B7}"/>
              </a:ext>
            </a:extLst>
          </p:cNvPr>
          <p:cNvSpPr txBox="1"/>
          <p:nvPr/>
        </p:nvSpPr>
        <p:spPr>
          <a:xfrm>
            <a:off x="3537860" y="3603898"/>
            <a:ext cx="990600" cy="369332"/>
          </a:xfrm>
          <a:prstGeom prst="rect">
            <a:avLst/>
          </a:prstGeom>
          <a:noFill/>
        </p:spPr>
        <p:txBody>
          <a:bodyPr wrap="square" rtlCol="0">
            <a:spAutoFit/>
          </a:bodyPr>
          <a:lstStyle/>
          <a:p>
            <a:r>
              <a:rPr lang="en-US" b="1" dirty="0"/>
              <a:t>BB4</a:t>
            </a:r>
            <a:endParaRPr lang="en-IN" b="1" dirty="0"/>
          </a:p>
        </p:txBody>
      </p:sp>
      <p:sp>
        <p:nvSpPr>
          <p:cNvPr id="14" name="TextBox 13">
            <a:extLst>
              <a:ext uri="{FF2B5EF4-FFF2-40B4-BE49-F238E27FC236}">
                <a16:creationId xmlns:a16="http://schemas.microsoft.com/office/drawing/2014/main" id="{9AB7917C-4DC7-4964-B8FE-0262708D1E27}"/>
              </a:ext>
            </a:extLst>
          </p:cNvPr>
          <p:cNvSpPr txBox="1"/>
          <p:nvPr/>
        </p:nvSpPr>
        <p:spPr>
          <a:xfrm>
            <a:off x="8186056" y="3701871"/>
            <a:ext cx="990600" cy="369332"/>
          </a:xfrm>
          <a:prstGeom prst="rect">
            <a:avLst/>
          </a:prstGeom>
          <a:noFill/>
        </p:spPr>
        <p:txBody>
          <a:bodyPr wrap="square" rtlCol="0">
            <a:spAutoFit/>
          </a:bodyPr>
          <a:lstStyle/>
          <a:p>
            <a:r>
              <a:rPr lang="en-US" b="1" dirty="0"/>
              <a:t>BB5</a:t>
            </a:r>
            <a:endParaRPr lang="en-IN" b="1" dirty="0"/>
          </a:p>
        </p:txBody>
      </p:sp>
      <p:sp>
        <p:nvSpPr>
          <p:cNvPr id="15" name="TextBox 14">
            <a:extLst>
              <a:ext uri="{FF2B5EF4-FFF2-40B4-BE49-F238E27FC236}">
                <a16:creationId xmlns:a16="http://schemas.microsoft.com/office/drawing/2014/main" id="{97D9F523-6B03-4D81-86ED-1366C8BDE429}"/>
              </a:ext>
            </a:extLst>
          </p:cNvPr>
          <p:cNvSpPr txBox="1"/>
          <p:nvPr/>
        </p:nvSpPr>
        <p:spPr>
          <a:xfrm>
            <a:off x="5812970" y="4613369"/>
            <a:ext cx="990600" cy="369332"/>
          </a:xfrm>
          <a:prstGeom prst="rect">
            <a:avLst/>
          </a:prstGeom>
          <a:noFill/>
        </p:spPr>
        <p:txBody>
          <a:bodyPr wrap="square" rtlCol="0">
            <a:spAutoFit/>
          </a:bodyPr>
          <a:lstStyle/>
          <a:p>
            <a:r>
              <a:rPr lang="en-US" b="1" dirty="0"/>
              <a:t>BB6</a:t>
            </a:r>
            <a:endParaRPr lang="en-IN" b="1" dirty="0"/>
          </a:p>
        </p:txBody>
      </p:sp>
      <p:sp>
        <p:nvSpPr>
          <p:cNvPr id="17" name="Rectangle 16">
            <a:extLst>
              <a:ext uri="{FF2B5EF4-FFF2-40B4-BE49-F238E27FC236}">
                <a16:creationId xmlns:a16="http://schemas.microsoft.com/office/drawing/2014/main" id="{0D6570E3-E09E-4DCB-8A33-22A536229E7A}"/>
              </a:ext>
            </a:extLst>
          </p:cNvPr>
          <p:cNvSpPr/>
          <p:nvPr/>
        </p:nvSpPr>
        <p:spPr>
          <a:xfrm>
            <a:off x="4513943" y="623387"/>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START</a:t>
            </a:r>
          </a:p>
        </p:txBody>
      </p:sp>
      <p:sp>
        <p:nvSpPr>
          <p:cNvPr id="18" name="Rectangle 17">
            <a:extLst>
              <a:ext uri="{FF2B5EF4-FFF2-40B4-BE49-F238E27FC236}">
                <a16:creationId xmlns:a16="http://schemas.microsoft.com/office/drawing/2014/main" id="{5DADB0A4-96A4-4934-8F3B-AA8994256B8C}"/>
              </a:ext>
            </a:extLst>
          </p:cNvPr>
          <p:cNvSpPr/>
          <p:nvPr/>
        </p:nvSpPr>
        <p:spPr>
          <a:xfrm>
            <a:off x="6277429" y="1461586"/>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30</a:t>
            </a:r>
          </a:p>
        </p:txBody>
      </p:sp>
      <p:cxnSp>
        <p:nvCxnSpPr>
          <p:cNvPr id="27" name="Straight Arrow Connector 26">
            <a:extLst>
              <a:ext uri="{FF2B5EF4-FFF2-40B4-BE49-F238E27FC236}">
                <a16:creationId xmlns:a16="http://schemas.microsoft.com/office/drawing/2014/main" id="{DD9E97E1-4D47-49AB-8602-B65EA4ECA5F1}"/>
              </a:ext>
            </a:extLst>
          </p:cNvPr>
          <p:cNvCxnSpPr>
            <a:endCxn id="4" idx="0"/>
          </p:cNvCxnSpPr>
          <p:nvPr/>
        </p:nvCxnSpPr>
        <p:spPr>
          <a:xfrm flipH="1">
            <a:off x="5293360" y="1848803"/>
            <a:ext cx="1858554" cy="274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BF6DF16A-BB20-485D-B702-6E8A21F30E6B}"/>
              </a:ext>
            </a:extLst>
          </p:cNvPr>
          <p:cNvCxnSpPr>
            <a:stCxn id="17" idx="2"/>
            <a:endCxn id="9" idx="0"/>
          </p:cNvCxnSpPr>
          <p:nvPr/>
        </p:nvCxnSpPr>
        <p:spPr>
          <a:xfrm flipH="1">
            <a:off x="3922486" y="1014548"/>
            <a:ext cx="1447801" cy="4688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14F4E34C-739A-4197-8A8C-100424BA654B}"/>
              </a:ext>
            </a:extLst>
          </p:cNvPr>
          <p:cNvCxnSpPr>
            <a:stCxn id="17" idx="2"/>
            <a:endCxn id="18" idx="0"/>
          </p:cNvCxnSpPr>
          <p:nvPr/>
        </p:nvCxnSpPr>
        <p:spPr>
          <a:xfrm>
            <a:off x="5370287" y="1014548"/>
            <a:ext cx="1763486" cy="447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073B8713-C058-412B-88C7-7375F09E976A}"/>
              </a:ext>
            </a:extLst>
          </p:cNvPr>
          <p:cNvSpPr txBox="1"/>
          <p:nvPr/>
        </p:nvSpPr>
        <p:spPr>
          <a:xfrm>
            <a:off x="4256316" y="1437640"/>
            <a:ext cx="990600" cy="369332"/>
          </a:xfrm>
          <a:prstGeom prst="rect">
            <a:avLst/>
          </a:prstGeom>
          <a:noFill/>
        </p:spPr>
        <p:txBody>
          <a:bodyPr wrap="square" rtlCol="0">
            <a:spAutoFit/>
          </a:bodyPr>
          <a:lstStyle/>
          <a:p>
            <a:r>
              <a:rPr lang="en-US" b="1" dirty="0"/>
              <a:t>BB1</a:t>
            </a:r>
            <a:endParaRPr lang="en-IN" b="1" dirty="0"/>
          </a:p>
        </p:txBody>
      </p:sp>
      <p:sp>
        <p:nvSpPr>
          <p:cNvPr id="35" name="TextBox 34">
            <a:extLst>
              <a:ext uri="{FF2B5EF4-FFF2-40B4-BE49-F238E27FC236}">
                <a16:creationId xmlns:a16="http://schemas.microsoft.com/office/drawing/2014/main" id="{30204C2B-1FE6-4CD9-ADC2-44CC15CBC72B}"/>
              </a:ext>
            </a:extLst>
          </p:cNvPr>
          <p:cNvSpPr txBox="1"/>
          <p:nvPr/>
        </p:nvSpPr>
        <p:spPr>
          <a:xfrm>
            <a:off x="7565570" y="1383213"/>
            <a:ext cx="990600" cy="369332"/>
          </a:xfrm>
          <a:prstGeom prst="rect">
            <a:avLst/>
          </a:prstGeom>
          <a:noFill/>
        </p:spPr>
        <p:txBody>
          <a:bodyPr wrap="square" rtlCol="0">
            <a:spAutoFit/>
          </a:bodyPr>
          <a:lstStyle/>
          <a:p>
            <a:r>
              <a:rPr lang="en-US" b="1" dirty="0"/>
              <a:t>BB2</a:t>
            </a:r>
            <a:endParaRPr lang="en-IN" b="1" dirty="0"/>
          </a:p>
        </p:txBody>
      </p:sp>
      <p:cxnSp>
        <p:nvCxnSpPr>
          <p:cNvPr id="23" name="Straight Arrow Connector 22">
            <a:extLst>
              <a:ext uri="{FF2B5EF4-FFF2-40B4-BE49-F238E27FC236}">
                <a16:creationId xmlns:a16="http://schemas.microsoft.com/office/drawing/2014/main" id="{69773126-47CD-4806-BA49-4802E325F685}"/>
              </a:ext>
            </a:extLst>
          </p:cNvPr>
          <p:cNvCxnSpPr>
            <a:stCxn id="18" idx="2"/>
            <a:endCxn id="6" idx="0"/>
          </p:cNvCxnSpPr>
          <p:nvPr/>
        </p:nvCxnSpPr>
        <p:spPr>
          <a:xfrm>
            <a:off x="7133773" y="1852747"/>
            <a:ext cx="618307" cy="18048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39506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7B35-6BD8-4285-84EE-DAB82E37A1A0}"/>
              </a:ext>
            </a:extLst>
          </p:cNvPr>
          <p:cNvSpPr>
            <a:spLocks noGrp="1"/>
          </p:cNvSpPr>
          <p:nvPr>
            <p:ph type="title"/>
          </p:nvPr>
        </p:nvSpPr>
        <p:spPr/>
        <p:txBody>
          <a:bodyPr/>
          <a:lstStyle/>
          <a:p>
            <a:r>
              <a:rPr lang="en-US" dirty="0"/>
              <a:t>SSA</a:t>
            </a:r>
            <a:endParaRPr lang="en-IN" dirty="0"/>
          </a:p>
        </p:txBody>
      </p:sp>
      <p:sp>
        <p:nvSpPr>
          <p:cNvPr id="3" name="Content Placeholder 2">
            <a:extLst>
              <a:ext uri="{FF2B5EF4-FFF2-40B4-BE49-F238E27FC236}">
                <a16:creationId xmlns:a16="http://schemas.microsoft.com/office/drawing/2014/main" id="{4FBA9E62-90E2-4CAC-AB82-8088D856AC21}"/>
              </a:ext>
            </a:extLst>
          </p:cNvPr>
          <p:cNvSpPr>
            <a:spLocks noGrp="1"/>
          </p:cNvSpPr>
          <p:nvPr>
            <p:ph idx="1"/>
          </p:nvPr>
        </p:nvSpPr>
        <p:spPr/>
        <p:txBody>
          <a:bodyPr/>
          <a:lstStyle/>
          <a:p>
            <a:r>
              <a:rPr lang="en-US" dirty="0"/>
              <a:t>A definition in a basic block B1 can reach to the B1 itself (via a loop)</a:t>
            </a:r>
          </a:p>
          <a:p>
            <a:pPr lvl="1"/>
            <a:r>
              <a:rPr lang="en-US" dirty="0"/>
              <a:t>In that case, we may need a phi function </a:t>
            </a:r>
            <a:endParaRPr lang="en-IN" dirty="0"/>
          </a:p>
        </p:txBody>
      </p:sp>
      <p:sp>
        <p:nvSpPr>
          <p:cNvPr id="4" name="Rectangle 3">
            <a:extLst>
              <a:ext uri="{FF2B5EF4-FFF2-40B4-BE49-F238E27FC236}">
                <a16:creationId xmlns:a16="http://schemas.microsoft.com/office/drawing/2014/main" id="{C961E236-16A5-476E-9FBE-EDA1CD526623}"/>
              </a:ext>
            </a:extLst>
          </p:cNvPr>
          <p:cNvSpPr/>
          <p:nvPr/>
        </p:nvSpPr>
        <p:spPr>
          <a:xfrm>
            <a:off x="4288971" y="3505200"/>
            <a:ext cx="1360715" cy="4245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endParaRPr lang="en-IN" dirty="0"/>
          </a:p>
        </p:txBody>
      </p:sp>
      <p:cxnSp>
        <p:nvCxnSpPr>
          <p:cNvPr id="6" name="Straight Arrow Connector 5">
            <a:extLst>
              <a:ext uri="{FF2B5EF4-FFF2-40B4-BE49-F238E27FC236}">
                <a16:creationId xmlns:a16="http://schemas.microsoft.com/office/drawing/2014/main" id="{E525FB17-71AE-4C8A-8A03-202DAFB84BD6}"/>
              </a:ext>
            </a:extLst>
          </p:cNvPr>
          <p:cNvCxnSpPr>
            <a:stCxn id="4" idx="2"/>
          </p:cNvCxnSpPr>
          <p:nvPr/>
        </p:nvCxnSpPr>
        <p:spPr>
          <a:xfrm flipH="1">
            <a:off x="4953000" y="3929743"/>
            <a:ext cx="16329" cy="3701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05BC3BD0-B76D-4F05-86A8-04282363BF8D}"/>
              </a:ext>
            </a:extLst>
          </p:cNvPr>
          <p:cNvSpPr/>
          <p:nvPr/>
        </p:nvSpPr>
        <p:spPr>
          <a:xfrm>
            <a:off x="4365171" y="4354286"/>
            <a:ext cx="1284515" cy="4245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10</a:t>
            </a:r>
            <a:endParaRPr lang="en-IN" dirty="0"/>
          </a:p>
        </p:txBody>
      </p:sp>
      <p:cxnSp>
        <p:nvCxnSpPr>
          <p:cNvPr id="9" name="Straight Arrow Connector 8">
            <a:extLst>
              <a:ext uri="{FF2B5EF4-FFF2-40B4-BE49-F238E27FC236}">
                <a16:creationId xmlns:a16="http://schemas.microsoft.com/office/drawing/2014/main" id="{CAD905C7-E27C-4046-9619-2B71566F29FE}"/>
              </a:ext>
            </a:extLst>
          </p:cNvPr>
          <p:cNvCxnSpPr/>
          <p:nvPr/>
        </p:nvCxnSpPr>
        <p:spPr>
          <a:xfrm>
            <a:off x="4969329" y="4815792"/>
            <a:ext cx="0" cy="4855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25DC1F70-A5B9-4CAF-AE5F-BC115246A9D4}"/>
              </a:ext>
            </a:extLst>
          </p:cNvPr>
          <p:cNvSpPr/>
          <p:nvPr/>
        </p:nvSpPr>
        <p:spPr>
          <a:xfrm>
            <a:off x="4365172" y="5312228"/>
            <a:ext cx="1328058" cy="4898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x = 20</a:t>
            </a:r>
            <a:endParaRPr lang="en-IN" dirty="0"/>
          </a:p>
        </p:txBody>
      </p:sp>
      <p:cxnSp>
        <p:nvCxnSpPr>
          <p:cNvPr id="12" name="Straight Arrow Connector 11">
            <a:extLst>
              <a:ext uri="{FF2B5EF4-FFF2-40B4-BE49-F238E27FC236}">
                <a16:creationId xmlns:a16="http://schemas.microsoft.com/office/drawing/2014/main" id="{64E0A242-9669-4867-A35A-7AA81CE2096B}"/>
              </a:ext>
            </a:extLst>
          </p:cNvPr>
          <p:cNvCxnSpPr>
            <a:cxnSpLocks/>
            <a:stCxn id="10" idx="2"/>
          </p:cNvCxnSpPr>
          <p:nvPr/>
        </p:nvCxnSpPr>
        <p:spPr>
          <a:xfrm>
            <a:off x="5029201" y="5802087"/>
            <a:ext cx="21770" cy="2939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840D9002-7830-45B3-B107-1DC6CCFD52F5}"/>
              </a:ext>
            </a:extLst>
          </p:cNvPr>
          <p:cNvSpPr/>
          <p:nvPr/>
        </p:nvSpPr>
        <p:spPr>
          <a:xfrm>
            <a:off x="4441372" y="6085112"/>
            <a:ext cx="1251857" cy="424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endParaRPr lang="en-IN" dirty="0"/>
          </a:p>
        </p:txBody>
      </p:sp>
      <p:sp>
        <p:nvSpPr>
          <p:cNvPr id="19" name="TextBox 18">
            <a:extLst>
              <a:ext uri="{FF2B5EF4-FFF2-40B4-BE49-F238E27FC236}">
                <a16:creationId xmlns:a16="http://schemas.microsoft.com/office/drawing/2014/main" id="{ABC9D6AF-8F2F-4CE5-BC8D-DF462C9FC91F}"/>
              </a:ext>
            </a:extLst>
          </p:cNvPr>
          <p:cNvSpPr txBox="1"/>
          <p:nvPr/>
        </p:nvSpPr>
        <p:spPr>
          <a:xfrm>
            <a:off x="8044543" y="3788229"/>
            <a:ext cx="3494312" cy="1938992"/>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In this example, we need a phi function for definition in BB2 in the BB2 itself, but BB2 dominates BB2. </a:t>
            </a:r>
            <a:endParaRPr lang="en-IN" sz="240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44BDCDD3-92C9-4960-AF83-33109A3D2B6D}"/>
              </a:ext>
            </a:extLst>
          </p:cNvPr>
          <p:cNvSpPr txBox="1"/>
          <p:nvPr/>
        </p:nvSpPr>
        <p:spPr>
          <a:xfrm>
            <a:off x="5268685" y="4278811"/>
            <a:ext cx="990600" cy="369332"/>
          </a:xfrm>
          <a:prstGeom prst="rect">
            <a:avLst/>
          </a:prstGeom>
          <a:noFill/>
        </p:spPr>
        <p:txBody>
          <a:bodyPr wrap="square" rtlCol="0">
            <a:spAutoFit/>
          </a:bodyPr>
          <a:lstStyle/>
          <a:p>
            <a:r>
              <a:rPr lang="en-US" b="1" dirty="0"/>
              <a:t>BB1</a:t>
            </a:r>
            <a:endParaRPr lang="en-IN" b="1" dirty="0"/>
          </a:p>
        </p:txBody>
      </p:sp>
      <p:sp>
        <p:nvSpPr>
          <p:cNvPr id="23" name="TextBox 22">
            <a:extLst>
              <a:ext uri="{FF2B5EF4-FFF2-40B4-BE49-F238E27FC236}">
                <a16:creationId xmlns:a16="http://schemas.microsoft.com/office/drawing/2014/main" id="{B1D3CA74-30FE-4DB2-BA2E-E8ED9E11D80B}"/>
              </a:ext>
            </a:extLst>
          </p:cNvPr>
          <p:cNvSpPr txBox="1"/>
          <p:nvPr/>
        </p:nvSpPr>
        <p:spPr>
          <a:xfrm>
            <a:off x="5312228" y="5312954"/>
            <a:ext cx="990600" cy="369332"/>
          </a:xfrm>
          <a:prstGeom prst="rect">
            <a:avLst/>
          </a:prstGeom>
          <a:noFill/>
        </p:spPr>
        <p:txBody>
          <a:bodyPr wrap="square" rtlCol="0">
            <a:spAutoFit/>
          </a:bodyPr>
          <a:lstStyle/>
          <a:p>
            <a:r>
              <a:rPr lang="en-US" b="1" dirty="0"/>
              <a:t>BB2</a:t>
            </a:r>
            <a:endParaRPr lang="en-IN" b="1" dirty="0"/>
          </a:p>
        </p:txBody>
      </p:sp>
      <p:cxnSp>
        <p:nvCxnSpPr>
          <p:cNvPr id="11" name="Connector: Curved 10">
            <a:extLst>
              <a:ext uri="{FF2B5EF4-FFF2-40B4-BE49-F238E27FC236}">
                <a16:creationId xmlns:a16="http://schemas.microsoft.com/office/drawing/2014/main" id="{56491282-9D7B-0BDE-56D9-6CFFD7BC1C36}"/>
              </a:ext>
            </a:extLst>
          </p:cNvPr>
          <p:cNvCxnSpPr>
            <a:stCxn id="10" idx="2"/>
            <a:endCxn id="10" idx="0"/>
          </p:cNvCxnSpPr>
          <p:nvPr/>
        </p:nvCxnSpPr>
        <p:spPr>
          <a:xfrm rot="5400000" flipH="1">
            <a:off x="4784271" y="5557158"/>
            <a:ext cx="489859" cy="12700"/>
          </a:xfrm>
          <a:prstGeom prst="curvedConnector5">
            <a:avLst>
              <a:gd name="adj1" fmla="val -46666"/>
              <a:gd name="adj2" fmla="val 9374646"/>
              <a:gd name="adj3" fmla="val 146666"/>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85350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795CED-02AC-BF48-E183-3CDFA2A66B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103EDB-951C-537F-BD9B-0F4494807D30}"/>
              </a:ext>
            </a:extLst>
          </p:cNvPr>
          <p:cNvSpPr>
            <a:spLocks noGrp="1"/>
          </p:cNvSpPr>
          <p:nvPr>
            <p:ph type="title"/>
          </p:nvPr>
        </p:nvSpPr>
        <p:spPr/>
        <p:txBody>
          <a:bodyPr/>
          <a:lstStyle/>
          <a:p>
            <a:r>
              <a:rPr lang="en-US" dirty="0"/>
              <a:t>SSA</a:t>
            </a:r>
            <a:endParaRPr lang="en-IN" dirty="0"/>
          </a:p>
        </p:txBody>
      </p:sp>
      <p:sp>
        <p:nvSpPr>
          <p:cNvPr id="3" name="Content Placeholder 2">
            <a:extLst>
              <a:ext uri="{FF2B5EF4-FFF2-40B4-BE49-F238E27FC236}">
                <a16:creationId xmlns:a16="http://schemas.microsoft.com/office/drawing/2014/main" id="{0FA0953E-579D-F9E2-C446-3CE619FB431E}"/>
              </a:ext>
            </a:extLst>
          </p:cNvPr>
          <p:cNvSpPr>
            <a:spLocks noGrp="1"/>
          </p:cNvSpPr>
          <p:nvPr>
            <p:ph idx="1"/>
          </p:nvPr>
        </p:nvSpPr>
        <p:spPr/>
        <p:txBody>
          <a:bodyPr/>
          <a:lstStyle/>
          <a:p>
            <a:r>
              <a:rPr lang="en-US" dirty="0"/>
              <a:t>A definition in a basic block B1 can reach to the B1 itself (via a loop)</a:t>
            </a:r>
          </a:p>
          <a:p>
            <a:pPr lvl="1"/>
            <a:r>
              <a:rPr lang="en-US" dirty="0"/>
              <a:t>In that case, we may need a phi function </a:t>
            </a:r>
            <a:endParaRPr lang="en-IN" dirty="0"/>
          </a:p>
        </p:txBody>
      </p:sp>
      <p:sp>
        <p:nvSpPr>
          <p:cNvPr id="4" name="Rectangle 3">
            <a:extLst>
              <a:ext uri="{FF2B5EF4-FFF2-40B4-BE49-F238E27FC236}">
                <a16:creationId xmlns:a16="http://schemas.microsoft.com/office/drawing/2014/main" id="{DB28AD43-5DDC-3813-595C-A4893AA55FA4}"/>
              </a:ext>
            </a:extLst>
          </p:cNvPr>
          <p:cNvSpPr/>
          <p:nvPr/>
        </p:nvSpPr>
        <p:spPr>
          <a:xfrm>
            <a:off x="4288971" y="3505200"/>
            <a:ext cx="1360715" cy="4245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endParaRPr lang="en-IN" dirty="0"/>
          </a:p>
        </p:txBody>
      </p:sp>
      <p:cxnSp>
        <p:nvCxnSpPr>
          <p:cNvPr id="6" name="Straight Arrow Connector 5">
            <a:extLst>
              <a:ext uri="{FF2B5EF4-FFF2-40B4-BE49-F238E27FC236}">
                <a16:creationId xmlns:a16="http://schemas.microsoft.com/office/drawing/2014/main" id="{C7CA9F8A-DB82-E1B2-E95B-1F7721194D2A}"/>
              </a:ext>
            </a:extLst>
          </p:cNvPr>
          <p:cNvCxnSpPr>
            <a:stCxn id="4" idx="2"/>
          </p:cNvCxnSpPr>
          <p:nvPr/>
        </p:nvCxnSpPr>
        <p:spPr>
          <a:xfrm flipH="1">
            <a:off x="4953000" y="3929743"/>
            <a:ext cx="16329" cy="3701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A5D4409D-8279-FB4E-CD02-DB5C95B9BC3B}"/>
              </a:ext>
            </a:extLst>
          </p:cNvPr>
          <p:cNvSpPr/>
          <p:nvPr/>
        </p:nvSpPr>
        <p:spPr>
          <a:xfrm>
            <a:off x="4365171" y="4354286"/>
            <a:ext cx="1284515" cy="4245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10</a:t>
            </a:r>
            <a:endParaRPr lang="en-IN" dirty="0"/>
          </a:p>
        </p:txBody>
      </p:sp>
      <p:cxnSp>
        <p:nvCxnSpPr>
          <p:cNvPr id="9" name="Straight Arrow Connector 8">
            <a:extLst>
              <a:ext uri="{FF2B5EF4-FFF2-40B4-BE49-F238E27FC236}">
                <a16:creationId xmlns:a16="http://schemas.microsoft.com/office/drawing/2014/main" id="{862E108C-0F16-E155-B897-F81FDD2AEFC5}"/>
              </a:ext>
            </a:extLst>
          </p:cNvPr>
          <p:cNvCxnSpPr/>
          <p:nvPr/>
        </p:nvCxnSpPr>
        <p:spPr>
          <a:xfrm>
            <a:off x="4969329" y="4815792"/>
            <a:ext cx="0" cy="4855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3B44CF9C-68CF-9F52-7C02-5B2A9D397471}"/>
              </a:ext>
            </a:extLst>
          </p:cNvPr>
          <p:cNvSpPr/>
          <p:nvPr/>
        </p:nvSpPr>
        <p:spPr>
          <a:xfrm>
            <a:off x="4365172" y="5312228"/>
            <a:ext cx="1328058" cy="4898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x = 20</a:t>
            </a:r>
            <a:endParaRPr lang="en-IN" dirty="0"/>
          </a:p>
        </p:txBody>
      </p:sp>
      <p:cxnSp>
        <p:nvCxnSpPr>
          <p:cNvPr id="12" name="Straight Arrow Connector 11">
            <a:extLst>
              <a:ext uri="{FF2B5EF4-FFF2-40B4-BE49-F238E27FC236}">
                <a16:creationId xmlns:a16="http://schemas.microsoft.com/office/drawing/2014/main" id="{007279E7-5E46-D423-EE0C-B924BE918B9F}"/>
              </a:ext>
            </a:extLst>
          </p:cNvPr>
          <p:cNvCxnSpPr>
            <a:cxnSpLocks/>
            <a:stCxn id="10" idx="2"/>
          </p:cNvCxnSpPr>
          <p:nvPr/>
        </p:nvCxnSpPr>
        <p:spPr>
          <a:xfrm>
            <a:off x="5029201" y="5802087"/>
            <a:ext cx="21770" cy="2939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F155876B-6390-B5AC-A3BD-306918B13A6B}"/>
              </a:ext>
            </a:extLst>
          </p:cNvPr>
          <p:cNvSpPr/>
          <p:nvPr/>
        </p:nvSpPr>
        <p:spPr>
          <a:xfrm>
            <a:off x="4441372" y="6085112"/>
            <a:ext cx="1251857" cy="424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endParaRPr lang="en-IN" dirty="0"/>
          </a:p>
        </p:txBody>
      </p:sp>
      <p:sp>
        <p:nvSpPr>
          <p:cNvPr id="19" name="TextBox 18">
            <a:extLst>
              <a:ext uri="{FF2B5EF4-FFF2-40B4-BE49-F238E27FC236}">
                <a16:creationId xmlns:a16="http://schemas.microsoft.com/office/drawing/2014/main" id="{9C572189-3A86-C9F0-282D-28EF13183CDD}"/>
              </a:ext>
            </a:extLst>
          </p:cNvPr>
          <p:cNvSpPr txBox="1"/>
          <p:nvPr/>
        </p:nvSpPr>
        <p:spPr>
          <a:xfrm>
            <a:off x="8044543" y="3788229"/>
            <a:ext cx="3494312" cy="3046988"/>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This example looks unrealistic. What is a common code pattern for which we may need a phi function for a definition in the basic block in the same basic block?</a:t>
            </a:r>
            <a:endParaRPr lang="en-IN" sz="240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A421FE8C-4D2A-32B7-874B-EADF123D1314}"/>
              </a:ext>
            </a:extLst>
          </p:cNvPr>
          <p:cNvSpPr txBox="1"/>
          <p:nvPr/>
        </p:nvSpPr>
        <p:spPr>
          <a:xfrm>
            <a:off x="5268685" y="4278811"/>
            <a:ext cx="990600" cy="369332"/>
          </a:xfrm>
          <a:prstGeom prst="rect">
            <a:avLst/>
          </a:prstGeom>
          <a:noFill/>
        </p:spPr>
        <p:txBody>
          <a:bodyPr wrap="square" rtlCol="0">
            <a:spAutoFit/>
          </a:bodyPr>
          <a:lstStyle/>
          <a:p>
            <a:r>
              <a:rPr lang="en-US" b="1" dirty="0"/>
              <a:t>BB1</a:t>
            </a:r>
            <a:endParaRPr lang="en-IN" b="1" dirty="0"/>
          </a:p>
        </p:txBody>
      </p:sp>
      <p:sp>
        <p:nvSpPr>
          <p:cNvPr id="23" name="TextBox 22">
            <a:extLst>
              <a:ext uri="{FF2B5EF4-FFF2-40B4-BE49-F238E27FC236}">
                <a16:creationId xmlns:a16="http://schemas.microsoft.com/office/drawing/2014/main" id="{9F6821B0-2802-48E0-ED67-B8CAF31E772A}"/>
              </a:ext>
            </a:extLst>
          </p:cNvPr>
          <p:cNvSpPr txBox="1"/>
          <p:nvPr/>
        </p:nvSpPr>
        <p:spPr>
          <a:xfrm>
            <a:off x="5312228" y="5312954"/>
            <a:ext cx="990600" cy="369332"/>
          </a:xfrm>
          <a:prstGeom prst="rect">
            <a:avLst/>
          </a:prstGeom>
          <a:noFill/>
        </p:spPr>
        <p:txBody>
          <a:bodyPr wrap="square" rtlCol="0">
            <a:spAutoFit/>
          </a:bodyPr>
          <a:lstStyle/>
          <a:p>
            <a:r>
              <a:rPr lang="en-US" b="1" dirty="0"/>
              <a:t>BB2</a:t>
            </a:r>
            <a:endParaRPr lang="en-IN" b="1" dirty="0"/>
          </a:p>
        </p:txBody>
      </p:sp>
      <p:cxnSp>
        <p:nvCxnSpPr>
          <p:cNvPr id="11" name="Connector: Curved 10">
            <a:extLst>
              <a:ext uri="{FF2B5EF4-FFF2-40B4-BE49-F238E27FC236}">
                <a16:creationId xmlns:a16="http://schemas.microsoft.com/office/drawing/2014/main" id="{2DA0DDC8-9B28-76E3-2E07-22BBE62846A0}"/>
              </a:ext>
            </a:extLst>
          </p:cNvPr>
          <p:cNvCxnSpPr>
            <a:stCxn id="10" idx="2"/>
            <a:endCxn id="10" idx="0"/>
          </p:cNvCxnSpPr>
          <p:nvPr/>
        </p:nvCxnSpPr>
        <p:spPr>
          <a:xfrm rot="5400000" flipH="1">
            <a:off x="4784271" y="5557158"/>
            <a:ext cx="489859" cy="12700"/>
          </a:xfrm>
          <a:prstGeom prst="curvedConnector5">
            <a:avLst>
              <a:gd name="adj1" fmla="val -46666"/>
              <a:gd name="adj2" fmla="val 9374646"/>
              <a:gd name="adj3" fmla="val 146666"/>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90819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ADD562-390A-3AC4-6CDB-5A72EFAA1D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F5BD27-FE3F-0A02-4D13-1752B0D5048F}"/>
              </a:ext>
            </a:extLst>
          </p:cNvPr>
          <p:cNvSpPr>
            <a:spLocks noGrp="1"/>
          </p:cNvSpPr>
          <p:nvPr>
            <p:ph type="title"/>
          </p:nvPr>
        </p:nvSpPr>
        <p:spPr/>
        <p:txBody>
          <a:bodyPr/>
          <a:lstStyle/>
          <a:p>
            <a:r>
              <a:rPr lang="en-US" dirty="0"/>
              <a:t>SSA</a:t>
            </a:r>
            <a:endParaRPr lang="en-IN" dirty="0"/>
          </a:p>
        </p:txBody>
      </p:sp>
      <p:sp>
        <p:nvSpPr>
          <p:cNvPr id="3" name="Content Placeholder 2">
            <a:extLst>
              <a:ext uri="{FF2B5EF4-FFF2-40B4-BE49-F238E27FC236}">
                <a16:creationId xmlns:a16="http://schemas.microsoft.com/office/drawing/2014/main" id="{B81CBA9D-6012-D23C-8257-AAAEF0E00CBF}"/>
              </a:ext>
            </a:extLst>
          </p:cNvPr>
          <p:cNvSpPr>
            <a:spLocks noGrp="1"/>
          </p:cNvSpPr>
          <p:nvPr>
            <p:ph idx="1"/>
          </p:nvPr>
        </p:nvSpPr>
        <p:spPr/>
        <p:txBody>
          <a:bodyPr/>
          <a:lstStyle/>
          <a:p>
            <a:r>
              <a:rPr lang="en-US" dirty="0"/>
              <a:t>A definition in a basic block B1 can reach to the B1 itself (via a loop)</a:t>
            </a:r>
          </a:p>
          <a:p>
            <a:pPr lvl="1"/>
            <a:r>
              <a:rPr lang="en-US" dirty="0"/>
              <a:t>In that case, we may need a phi function </a:t>
            </a:r>
            <a:endParaRPr lang="en-IN" dirty="0"/>
          </a:p>
        </p:txBody>
      </p:sp>
      <p:sp>
        <p:nvSpPr>
          <p:cNvPr id="4" name="Rectangle 3">
            <a:extLst>
              <a:ext uri="{FF2B5EF4-FFF2-40B4-BE49-F238E27FC236}">
                <a16:creationId xmlns:a16="http://schemas.microsoft.com/office/drawing/2014/main" id="{C5C27FB7-41A5-FE5E-BF31-D9E2C548D5EC}"/>
              </a:ext>
            </a:extLst>
          </p:cNvPr>
          <p:cNvSpPr/>
          <p:nvPr/>
        </p:nvSpPr>
        <p:spPr>
          <a:xfrm>
            <a:off x="4288971" y="3505200"/>
            <a:ext cx="1360715" cy="4245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endParaRPr lang="en-IN" dirty="0"/>
          </a:p>
        </p:txBody>
      </p:sp>
      <p:cxnSp>
        <p:nvCxnSpPr>
          <p:cNvPr id="6" name="Straight Arrow Connector 5">
            <a:extLst>
              <a:ext uri="{FF2B5EF4-FFF2-40B4-BE49-F238E27FC236}">
                <a16:creationId xmlns:a16="http://schemas.microsoft.com/office/drawing/2014/main" id="{06FEB358-FFE2-09D7-E324-7B832C4F8234}"/>
              </a:ext>
            </a:extLst>
          </p:cNvPr>
          <p:cNvCxnSpPr>
            <a:stCxn id="4" idx="2"/>
          </p:cNvCxnSpPr>
          <p:nvPr/>
        </p:nvCxnSpPr>
        <p:spPr>
          <a:xfrm flipH="1">
            <a:off x="4953000" y="3929743"/>
            <a:ext cx="16329" cy="3701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EBE211A0-504F-FD2B-CB15-38BA31722A24}"/>
              </a:ext>
            </a:extLst>
          </p:cNvPr>
          <p:cNvSpPr/>
          <p:nvPr/>
        </p:nvSpPr>
        <p:spPr>
          <a:xfrm>
            <a:off x="4365171" y="4354286"/>
            <a:ext cx="1284515" cy="4245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 = 0</a:t>
            </a:r>
            <a:endParaRPr lang="en-IN" dirty="0"/>
          </a:p>
        </p:txBody>
      </p:sp>
      <p:cxnSp>
        <p:nvCxnSpPr>
          <p:cNvPr id="9" name="Straight Arrow Connector 8">
            <a:extLst>
              <a:ext uri="{FF2B5EF4-FFF2-40B4-BE49-F238E27FC236}">
                <a16:creationId xmlns:a16="http://schemas.microsoft.com/office/drawing/2014/main" id="{6A86B779-CB8B-9656-08D4-5419151DCD15}"/>
              </a:ext>
            </a:extLst>
          </p:cNvPr>
          <p:cNvCxnSpPr/>
          <p:nvPr/>
        </p:nvCxnSpPr>
        <p:spPr>
          <a:xfrm>
            <a:off x="4969329" y="4815792"/>
            <a:ext cx="0" cy="4855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C967B66F-8EE0-83E6-BA2E-EF054DBEF027}"/>
              </a:ext>
            </a:extLst>
          </p:cNvPr>
          <p:cNvSpPr/>
          <p:nvPr/>
        </p:nvSpPr>
        <p:spPr>
          <a:xfrm>
            <a:off x="4365172" y="5312228"/>
            <a:ext cx="1328058" cy="4898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i</a:t>
            </a:r>
            <a:r>
              <a:rPr lang="en-US" dirty="0"/>
              <a:t> = phi(</a:t>
            </a:r>
            <a:r>
              <a:rPr lang="en-US" dirty="0" err="1"/>
              <a:t>i</a:t>
            </a:r>
            <a:r>
              <a:rPr lang="en-US" dirty="0"/>
              <a:t>, </a:t>
            </a:r>
            <a:r>
              <a:rPr lang="en-US" dirty="0" err="1"/>
              <a:t>i</a:t>
            </a:r>
            <a:r>
              <a:rPr lang="en-US" dirty="0"/>
              <a:t>)</a:t>
            </a:r>
          </a:p>
          <a:p>
            <a:pPr algn="ctr"/>
            <a:r>
              <a:rPr lang="en-US" dirty="0"/>
              <a:t>i = </a:t>
            </a:r>
            <a:r>
              <a:rPr lang="en-US" dirty="0" err="1"/>
              <a:t>i</a:t>
            </a:r>
            <a:r>
              <a:rPr lang="en-US" dirty="0"/>
              <a:t> + 1</a:t>
            </a:r>
            <a:endParaRPr lang="en-IN" dirty="0"/>
          </a:p>
        </p:txBody>
      </p:sp>
      <p:cxnSp>
        <p:nvCxnSpPr>
          <p:cNvPr id="12" name="Straight Arrow Connector 11">
            <a:extLst>
              <a:ext uri="{FF2B5EF4-FFF2-40B4-BE49-F238E27FC236}">
                <a16:creationId xmlns:a16="http://schemas.microsoft.com/office/drawing/2014/main" id="{7C351EEE-738C-D301-6B0C-59650E91E4D8}"/>
              </a:ext>
            </a:extLst>
          </p:cNvPr>
          <p:cNvCxnSpPr>
            <a:cxnSpLocks/>
            <a:stCxn id="10" idx="2"/>
          </p:cNvCxnSpPr>
          <p:nvPr/>
        </p:nvCxnSpPr>
        <p:spPr>
          <a:xfrm>
            <a:off x="5029201" y="5802087"/>
            <a:ext cx="21770" cy="2939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1D8C5FB4-9914-53EC-5E87-76B4182AF6DC}"/>
              </a:ext>
            </a:extLst>
          </p:cNvPr>
          <p:cNvSpPr/>
          <p:nvPr/>
        </p:nvSpPr>
        <p:spPr>
          <a:xfrm>
            <a:off x="4441372" y="6085112"/>
            <a:ext cx="1251857" cy="424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endParaRPr lang="en-IN" dirty="0"/>
          </a:p>
        </p:txBody>
      </p:sp>
      <p:sp>
        <p:nvSpPr>
          <p:cNvPr id="21" name="TextBox 20">
            <a:extLst>
              <a:ext uri="{FF2B5EF4-FFF2-40B4-BE49-F238E27FC236}">
                <a16:creationId xmlns:a16="http://schemas.microsoft.com/office/drawing/2014/main" id="{94C2A864-3B1D-CAF7-CE73-8E04F45DC5EF}"/>
              </a:ext>
            </a:extLst>
          </p:cNvPr>
          <p:cNvSpPr txBox="1"/>
          <p:nvPr/>
        </p:nvSpPr>
        <p:spPr>
          <a:xfrm>
            <a:off x="5573485" y="4278811"/>
            <a:ext cx="990600" cy="369332"/>
          </a:xfrm>
          <a:prstGeom prst="rect">
            <a:avLst/>
          </a:prstGeom>
          <a:noFill/>
        </p:spPr>
        <p:txBody>
          <a:bodyPr wrap="square" rtlCol="0">
            <a:spAutoFit/>
          </a:bodyPr>
          <a:lstStyle/>
          <a:p>
            <a:r>
              <a:rPr lang="en-US" b="1" dirty="0"/>
              <a:t>BB1</a:t>
            </a:r>
            <a:endParaRPr lang="en-IN" b="1" dirty="0"/>
          </a:p>
        </p:txBody>
      </p:sp>
      <p:sp>
        <p:nvSpPr>
          <p:cNvPr id="23" name="TextBox 22">
            <a:extLst>
              <a:ext uri="{FF2B5EF4-FFF2-40B4-BE49-F238E27FC236}">
                <a16:creationId xmlns:a16="http://schemas.microsoft.com/office/drawing/2014/main" id="{EDE43DC8-1927-B571-F13D-C71D240ECE66}"/>
              </a:ext>
            </a:extLst>
          </p:cNvPr>
          <p:cNvSpPr txBox="1"/>
          <p:nvPr/>
        </p:nvSpPr>
        <p:spPr>
          <a:xfrm>
            <a:off x="5606142" y="5312954"/>
            <a:ext cx="990600" cy="369332"/>
          </a:xfrm>
          <a:prstGeom prst="rect">
            <a:avLst/>
          </a:prstGeom>
          <a:noFill/>
        </p:spPr>
        <p:txBody>
          <a:bodyPr wrap="square" rtlCol="0">
            <a:spAutoFit/>
          </a:bodyPr>
          <a:lstStyle/>
          <a:p>
            <a:r>
              <a:rPr lang="en-US" b="1" dirty="0"/>
              <a:t>BB2</a:t>
            </a:r>
            <a:endParaRPr lang="en-IN" b="1" dirty="0"/>
          </a:p>
        </p:txBody>
      </p:sp>
      <p:cxnSp>
        <p:nvCxnSpPr>
          <p:cNvPr id="11" name="Connector: Curved 10">
            <a:extLst>
              <a:ext uri="{FF2B5EF4-FFF2-40B4-BE49-F238E27FC236}">
                <a16:creationId xmlns:a16="http://schemas.microsoft.com/office/drawing/2014/main" id="{AE5A9757-72B5-D0AF-C61B-511BCCE69595}"/>
              </a:ext>
            </a:extLst>
          </p:cNvPr>
          <p:cNvCxnSpPr>
            <a:stCxn id="10" idx="2"/>
            <a:endCxn id="10" idx="0"/>
          </p:cNvCxnSpPr>
          <p:nvPr/>
        </p:nvCxnSpPr>
        <p:spPr>
          <a:xfrm rot="5400000" flipH="1">
            <a:off x="4784271" y="5557158"/>
            <a:ext cx="489859" cy="12700"/>
          </a:xfrm>
          <a:prstGeom prst="curvedConnector5">
            <a:avLst>
              <a:gd name="adj1" fmla="val -46666"/>
              <a:gd name="adj2" fmla="val 9374646"/>
              <a:gd name="adj3" fmla="val 146666"/>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28169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507BC-BE56-4538-A3AB-06A43F6BC298}"/>
              </a:ext>
            </a:extLst>
          </p:cNvPr>
          <p:cNvSpPr>
            <a:spLocks noGrp="1"/>
          </p:cNvSpPr>
          <p:nvPr>
            <p:ph type="title"/>
          </p:nvPr>
        </p:nvSpPr>
        <p:spPr/>
        <p:txBody>
          <a:bodyPr/>
          <a:lstStyle/>
          <a:p>
            <a:r>
              <a:rPr lang="en-US" dirty="0"/>
              <a:t>SSA</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B0FEE5A-F137-416F-AFC9-64E7E323AD53}"/>
                  </a:ext>
                </a:extLst>
              </p:cNvPr>
              <p:cNvSpPr>
                <a:spLocks noGrp="1"/>
              </p:cNvSpPr>
              <p:nvPr>
                <p:ph idx="1"/>
              </p:nvPr>
            </p:nvSpPr>
            <p:spPr/>
            <p:txBody>
              <a:bodyPr/>
              <a:lstStyle/>
              <a:p>
                <a:r>
                  <a:rPr lang="en-US" dirty="0"/>
                  <a:t>For each block </a:t>
                </a:r>
                <a:r>
                  <a:rPr lang="en-US" dirty="0" err="1"/>
                  <a:t>i</a:t>
                </a:r>
                <a:r>
                  <a:rPr lang="en-US" dirty="0"/>
                  <a:t>, “</a:t>
                </a:r>
                <a:r>
                  <a:rPr lang="en-US" dirty="0">
                    <a:solidFill>
                      <a:srgbClr val="FF0000"/>
                    </a:solidFill>
                  </a:rPr>
                  <a:t>which are the nodes that will need a phi function for a definition “D” in block </a:t>
                </a:r>
                <a:r>
                  <a:rPr lang="en-US" dirty="0" err="1">
                    <a:solidFill>
                      <a:srgbClr val="FF0000"/>
                    </a:solidFill>
                  </a:rPr>
                  <a:t>i</a:t>
                </a:r>
                <a:r>
                  <a:rPr lang="en-US" dirty="0">
                    <a:solidFill>
                      <a:srgbClr val="FF0000"/>
                    </a:solidFill>
                  </a:rPr>
                  <a:t>?”</a:t>
                </a:r>
              </a:p>
              <a:p>
                <a:pPr lvl="1"/>
                <a:r>
                  <a:rPr lang="en-US" dirty="0"/>
                  <a:t>all nodes j, where </a:t>
                </a:r>
                <a:r>
                  <a:rPr lang="en-US" dirty="0" err="1"/>
                  <a:t>i</a:t>
                </a:r>
                <a:r>
                  <a:rPr lang="en-US" dirty="0"/>
                  <a:t> dominates at least one predecessor of j</a:t>
                </a:r>
              </a:p>
              <a:p>
                <a:pPr lvl="1"/>
                <a:r>
                  <a:rPr lang="en-US" dirty="0"/>
                  <a:t> </a:t>
                </a:r>
                <a:r>
                  <a:rPr lang="en-US" dirty="0" err="1"/>
                  <a:t>i</a:t>
                </a:r>
                <a:r>
                  <a:rPr lang="en-US" dirty="0"/>
                  <a:t> doesn’t strictly dominate j</a:t>
                </a:r>
              </a:p>
              <a:p>
                <a:pPr lvl="2"/>
                <a:r>
                  <a:rPr lang="en-US" dirty="0" err="1"/>
                  <a:t>i</a:t>
                </a:r>
                <a:r>
                  <a:rPr lang="en-US" dirty="0"/>
                  <a:t> </a:t>
                </a:r>
                <a14:m>
                  <m:oMath xmlns:m="http://schemas.openxmlformats.org/officeDocument/2006/math">
                    <m:r>
                      <a:rPr lang="en-US" b="0" i="1" smtClean="0">
                        <a:latin typeface="Cambria Math" panose="02040503050406030204" pitchFamily="18" charset="0"/>
                      </a:rPr>
                      <m:t>∉</m:t>
                    </m:r>
                  </m:oMath>
                </a14:m>
                <a:r>
                  <a:rPr lang="en-US" dirty="0"/>
                  <a:t> Dom(j) – {j}</a:t>
                </a:r>
              </a:p>
              <a:p>
                <a:pPr lvl="2"/>
                <a:endParaRPr lang="en-US" dirty="0"/>
              </a:p>
              <a:p>
                <a:pPr lvl="2"/>
                <a:endParaRPr lang="en-US" dirty="0"/>
              </a:p>
              <a:p>
                <a:pPr lvl="2"/>
                <a:endParaRPr lang="en-US" dirty="0"/>
              </a:p>
              <a:p>
                <a:r>
                  <a:rPr lang="en-US" dirty="0"/>
                  <a:t>We call the collection of nodes with the above property with respect to </a:t>
                </a:r>
                <a:r>
                  <a:rPr lang="en-US" dirty="0" err="1"/>
                  <a:t>i</a:t>
                </a:r>
                <a:r>
                  <a:rPr lang="en-US" dirty="0"/>
                  <a:t> the </a:t>
                </a:r>
                <a:r>
                  <a:rPr lang="en-US" i="1" dirty="0"/>
                  <a:t>dominance frontier </a:t>
                </a:r>
                <a:r>
                  <a:rPr lang="en-US" dirty="0"/>
                  <a:t>of </a:t>
                </a:r>
                <a:r>
                  <a:rPr lang="en-US" dirty="0" err="1"/>
                  <a:t>i</a:t>
                </a:r>
                <a:r>
                  <a:rPr lang="en-US" dirty="0"/>
                  <a:t>, denoted DF(</a:t>
                </a:r>
                <a:r>
                  <a:rPr lang="en-US" dirty="0" err="1"/>
                  <a:t>i</a:t>
                </a:r>
                <a:r>
                  <a:rPr lang="en-US" dirty="0"/>
                  <a:t>)</a:t>
                </a:r>
              </a:p>
            </p:txBody>
          </p:sp>
        </mc:Choice>
        <mc:Fallback xmlns="">
          <p:sp>
            <p:nvSpPr>
              <p:cNvPr id="3" name="Content Placeholder 2">
                <a:extLst>
                  <a:ext uri="{FF2B5EF4-FFF2-40B4-BE49-F238E27FC236}">
                    <a16:creationId xmlns:a16="http://schemas.microsoft.com/office/drawing/2014/main" id="{4B0FEE5A-F137-416F-AFC9-64E7E323AD53}"/>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709999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9C130-FD38-4176-9264-7162D77DFCB4}"/>
              </a:ext>
            </a:extLst>
          </p:cNvPr>
          <p:cNvSpPr>
            <a:spLocks noGrp="1"/>
          </p:cNvSpPr>
          <p:nvPr>
            <p:ph type="title"/>
          </p:nvPr>
        </p:nvSpPr>
        <p:spPr/>
        <p:txBody>
          <a:bodyPr/>
          <a:lstStyle/>
          <a:p>
            <a:r>
              <a:rPr lang="en-US" dirty="0"/>
              <a:t>Module, function, basic block, instruction</a:t>
            </a:r>
            <a:endParaRPr lang="en-IN" dirty="0"/>
          </a:p>
        </p:txBody>
      </p:sp>
      <p:sp>
        <p:nvSpPr>
          <p:cNvPr id="3" name="Content Placeholder 2">
            <a:extLst>
              <a:ext uri="{FF2B5EF4-FFF2-40B4-BE49-F238E27FC236}">
                <a16:creationId xmlns:a16="http://schemas.microsoft.com/office/drawing/2014/main" id="{247D4738-6712-4998-932D-AD1806C69A3A}"/>
              </a:ext>
            </a:extLst>
          </p:cNvPr>
          <p:cNvSpPr>
            <a:spLocks noGrp="1"/>
          </p:cNvSpPr>
          <p:nvPr>
            <p:ph idx="1"/>
          </p:nvPr>
        </p:nvSpPr>
        <p:spPr/>
        <p:txBody>
          <a:bodyPr/>
          <a:lstStyle/>
          <a:p>
            <a:r>
              <a:rPr lang="en-US" dirty="0"/>
              <a:t>A program file (e.g., </a:t>
            </a:r>
            <a:r>
              <a:rPr lang="en-US" dirty="0" err="1"/>
              <a:t>main.c</a:t>
            </a:r>
            <a:r>
              <a:rPr lang="en-US" dirty="0"/>
              <a:t>) is a module</a:t>
            </a:r>
          </a:p>
          <a:p>
            <a:pPr lvl="1"/>
            <a:r>
              <a:rPr lang="en-US" dirty="0"/>
              <a:t>A module contains functions and global variables </a:t>
            </a:r>
          </a:p>
          <a:p>
            <a:pPr lvl="2"/>
            <a:r>
              <a:rPr lang="en-US" dirty="0"/>
              <a:t>A function contains basic blocks and arguments</a:t>
            </a:r>
          </a:p>
          <a:p>
            <a:pPr lvl="3"/>
            <a:r>
              <a:rPr lang="en-US" dirty="0"/>
              <a:t>A basic block contains instructions</a:t>
            </a:r>
            <a:endParaRPr lang="en-IN" dirty="0"/>
          </a:p>
        </p:txBody>
      </p:sp>
    </p:spTree>
    <p:extLst>
      <p:ext uri="{BB962C8B-B14F-4D97-AF65-F5344CB8AC3E}">
        <p14:creationId xmlns:p14="http://schemas.microsoft.com/office/powerpoint/2010/main" val="5082649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7930B-3B49-4802-B58F-92598CCF19BE}"/>
              </a:ext>
            </a:extLst>
          </p:cNvPr>
          <p:cNvSpPr>
            <a:spLocks noGrp="1"/>
          </p:cNvSpPr>
          <p:nvPr>
            <p:ph type="title"/>
          </p:nvPr>
        </p:nvSpPr>
        <p:spPr/>
        <p:txBody>
          <a:bodyPr/>
          <a:lstStyle/>
          <a:p>
            <a:r>
              <a:rPr lang="en-US" dirty="0"/>
              <a:t>Immediate dominator</a:t>
            </a:r>
          </a:p>
        </p:txBody>
      </p:sp>
      <p:sp>
        <p:nvSpPr>
          <p:cNvPr id="3" name="Content Placeholder 2">
            <a:extLst>
              <a:ext uri="{FF2B5EF4-FFF2-40B4-BE49-F238E27FC236}">
                <a16:creationId xmlns:a16="http://schemas.microsoft.com/office/drawing/2014/main" id="{5593E8DF-598C-4DED-BFCA-EC9125D75DAB}"/>
              </a:ext>
            </a:extLst>
          </p:cNvPr>
          <p:cNvSpPr>
            <a:spLocks noGrp="1"/>
          </p:cNvSpPr>
          <p:nvPr>
            <p:ph idx="1"/>
          </p:nvPr>
        </p:nvSpPr>
        <p:spPr/>
        <p:txBody>
          <a:bodyPr/>
          <a:lstStyle/>
          <a:p>
            <a:r>
              <a:rPr lang="en-US" dirty="0"/>
              <a:t>Given a node n in a flow graph, the set of nodes that strictly dominate n is given by Dom(n) – {n}</a:t>
            </a:r>
          </a:p>
          <a:p>
            <a:pPr lvl="1"/>
            <a:r>
              <a:rPr lang="en-US" dirty="0"/>
              <a:t>Where Dom(n) is the set of dominators of n</a:t>
            </a:r>
          </a:p>
          <a:p>
            <a:endParaRPr lang="en-US" dirty="0"/>
          </a:p>
          <a:p>
            <a:r>
              <a:rPr lang="en-US" dirty="0"/>
              <a:t>The node which is closest to n in the set of strict dominators is called the </a:t>
            </a:r>
            <a:r>
              <a:rPr lang="en-US" i="1" dirty="0"/>
              <a:t>immediate dominator </a:t>
            </a:r>
            <a:r>
              <a:rPr lang="en-US" dirty="0"/>
              <a:t>of n, denoted </a:t>
            </a:r>
            <a:r>
              <a:rPr lang="en-US" dirty="0" err="1"/>
              <a:t>IDom</a:t>
            </a:r>
            <a:r>
              <a:rPr lang="en-US" dirty="0"/>
              <a:t>(n)</a:t>
            </a:r>
          </a:p>
        </p:txBody>
      </p:sp>
    </p:spTree>
    <p:extLst>
      <p:ext uri="{BB962C8B-B14F-4D97-AF65-F5344CB8AC3E}">
        <p14:creationId xmlns:p14="http://schemas.microsoft.com/office/powerpoint/2010/main" val="37326621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F7AEF-AD40-40FA-AC63-97A9D5AD5834}"/>
              </a:ext>
            </a:extLst>
          </p:cNvPr>
          <p:cNvSpPr>
            <a:spLocks noGrp="1"/>
          </p:cNvSpPr>
          <p:nvPr>
            <p:ph type="title"/>
          </p:nvPr>
        </p:nvSpPr>
        <p:spPr/>
        <p:txBody>
          <a:bodyPr/>
          <a:lstStyle/>
          <a:p>
            <a:r>
              <a:rPr lang="en-US" dirty="0"/>
              <a:t>Immediate dominator</a:t>
            </a:r>
          </a:p>
        </p:txBody>
      </p:sp>
      <p:sp>
        <p:nvSpPr>
          <p:cNvPr id="3" name="Content Placeholder 2">
            <a:extLst>
              <a:ext uri="{FF2B5EF4-FFF2-40B4-BE49-F238E27FC236}">
                <a16:creationId xmlns:a16="http://schemas.microsoft.com/office/drawing/2014/main" id="{47850D5A-BC31-4AF0-AE71-9E16542CE49D}"/>
              </a:ext>
            </a:extLst>
          </p:cNvPr>
          <p:cNvSpPr>
            <a:spLocks noGrp="1"/>
          </p:cNvSpPr>
          <p:nvPr>
            <p:ph idx="1"/>
          </p:nvPr>
        </p:nvSpPr>
        <p:spPr/>
        <p:txBody>
          <a:bodyPr/>
          <a:lstStyle/>
          <a:p>
            <a:endParaRPr lang="en-US" dirty="0"/>
          </a:p>
        </p:txBody>
      </p:sp>
      <p:sp>
        <p:nvSpPr>
          <p:cNvPr id="4" name="TextBox 3">
            <a:extLst>
              <a:ext uri="{FF2B5EF4-FFF2-40B4-BE49-F238E27FC236}">
                <a16:creationId xmlns:a16="http://schemas.microsoft.com/office/drawing/2014/main" id="{B1E2EF5F-D0A2-4F70-B331-68D73BF5A69D}"/>
              </a:ext>
            </a:extLst>
          </p:cNvPr>
          <p:cNvSpPr txBox="1"/>
          <p:nvPr/>
        </p:nvSpPr>
        <p:spPr>
          <a:xfrm>
            <a:off x="4775200" y="1950720"/>
            <a:ext cx="1320800" cy="369332"/>
          </a:xfrm>
          <a:prstGeom prst="rect">
            <a:avLst/>
          </a:prstGeom>
          <a:noFill/>
        </p:spPr>
        <p:txBody>
          <a:bodyPr wrap="square" rtlCol="0">
            <a:spAutoFit/>
          </a:bodyPr>
          <a:lstStyle/>
          <a:p>
            <a:r>
              <a:rPr lang="en-US" dirty="0"/>
              <a:t>B0</a:t>
            </a:r>
          </a:p>
        </p:txBody>
      </p:sp>
      <p:sp>
        <p:nvSpPr>
          <p:cNvPr id="5" name="TextBox 4">
            <a:extLst>
              <a:ext uri="{FF2B5EF4-FFF2-40B4-BE49-F238E27FC236}">
                <a16:creationId xmlns:a16="http://schemas.microsoft.com/office/drawing/2014/main" id="{40A33A67-224F-41CB-9045-5A9038F73B98}"/>
              </a:ext>
            </a:extLst>
          </p:cNvPr>
          <p:cNvSpPr txBox="1"/>
          <p:nvPr/>
        </p:nvSpPr>
        <p:spPr>
          <a:xfrm>
            <a:off x="4775200" y="2753360"/>
            <a:ext cx="1320800" cy="369332"/>
          </a:xfrm>
          <a:prstGeom prst="rect">
            <a:avLst/>
          </a:prstGeom>
          <a:noFill/>
        </p:spPr>
        <p:txBody>
          <a:bodyPr wrap="square" rtlCol="0">
            <a:spAutoFit/>
          </a:bodyPr>
          <a:lstStyle/>
          <a:p>
            <a:r>
              <a:rPr lang="en-US" dirty="0"/>
              <a:t>B1</a:t>
            </a:r>
          </a:p>
        </p:txBody>
      </p:sp>
      <p:sp>
        <p:nvSpPr>
          <p:cNvPr id="6" name="TextBox 5">
            <a:extLst>
              <a:ext uri="{FF2B5EF4-FFF2-40B4-BE49-F238E27FC236}">
                <a16:creationId xmlns:a16="http://schemas.microsoft.com/office/drawing/2014/main" id="{30E1F2FA-6A23-4D37-9D9E-AC8BD78F3C60}"/>
              </a:ext>
            </a:extLst>
          </p:cNvPr>
          <p:cNvSpPr txBox="1"/>
          <p:nvPr/>
        </p:nvSpPr>
        <p:spPr>
          <a:xfrm>
            <a:off x="3820160" y="3434080"/>
            <a:ext cx="1320800" cy="369332"/>
          </a:xfrm>
          <a:prstGeom prst="rect">
            <a:avLst/>
          </a:prstGeom>
          <a:noFill/>
        </p:spPr>
        <p:txBody>
          <a:bodyPr wrap="square" rtlCol="0">
            <a:spAutoFit/>
          </a:bodyPr>
          <a:lstStyle/>
          <a:p>
            <a:r>
              <a:rPr lang="en-US" dirty="0"/>
              <a:t>B2</a:t>
            </a:r>
          </a:p>
        </p:txBody>
      </p:sp>
      <p:sp>
        <p:nvSpPr>
          <p:cNvPr id="7" name="TextBox 6">
            <a:extLst>
              <a:ext uri="{FF2B5EF4-FFF2-40B4-BE49-F238E27FC236}">
                <a16:creationId xmlns:a16="http://schemas.microsoft.com/office/drawing/2014/main" id="{EB7CD53C-31BA-4B42-B64E-ABEBF166785E}"/>
              </a:ext>
            </a:extLst>
          </p:cNvPr>
          <p:cNvSpPr txBox="1"/>
          <p:nvPr/>
        </p:nvSpPr>
        <p:spPr>
          <a:xfrm>
            <a:off x="5852160" y="3495040"/>
            <a:ext cx="1320800" cy="369332"/>
          </a:xfrm>
          <a:prstGeom prst="rect">
            <a:avLst/>
          </a:prstGeom>
          <a:noFill/>
        </p:spPr>
        <p:txBody>
          <a:bodyPr wrap="square" rtlCol="0">
            <a:spAutoFit/>
          </a:bodyPr>
          <a:lstStyle/>
          <a:p>
            <a:r>
              <a:rPr lang="en-US" dirty="0"/>
              <a:t>B5</a:t>
            </a:r>
          </a:p>
        </p:txBody>
      </p:sp>
      <p:sp>
        <p:nvSpPr>
          <p:cNvPr id="8" name="TextBox 7">
            <a:extLst>
              <a:ext uri="{FF2B5EF4-FFF2-40B4-BE49-F238E27FC236}">
                <a16:creationId xmlns:a16="http://schemas.microsoft.com/office/drawing/2014/main" id="{E29BC1B2-4E26-4EF0-BB84-DAC1F8A46EA0}"/>
              </a:ext>
            </a:extLst>
          </p:cNvPr>
          <p:cNvSpPr txBox="1"/>
          <p:nvPr/>
        </p:nvSpPr>
        <p:spPr>
          <a:xfrm>
            <a:off x="5394960" y="4175760"/>
            <a:ext cx="1320800" cy="369332"/>
          </a:xfrm>
          <a:prstGeom prst="rect">
            <a:avLst/>
          </a:prstGeom>
          <a:noFill/>
        </p:spPr>
        <p:txBody>
          <a:bodyPr wrap="square" rtlCol="0">
            <a:spAutoFit/>
          </a:bodyPr>
          <a:lstStyle/>
          <a:p>
            <a:r>
              <a:rPr lang="en-US" dirty="0"/>
              <a:t>B6</a:t>
            </a:r>
          </a:p>
        </p:txBody>
      </p:sp>
      <p:sp>
        <p:nvSpPr>
          <p:cNvPr id="9" name="TextBox 8">
            <a:extLst>
              <a:ext uri="{FF2B5EF4-FFF2-40B4-BE49-F238E27FC236}">
                <a16:creationId xmlns:a16="http://schemas.microsoft.com/office/drawing/2014/main" id="{7E770FB6-073F-4EBF-B2C9-53267D5A8531}"/>
              </a:ext>
            </a:extLst>
          </p:cNvPr>
          <p:cNvSpPr txBox="1"/>
          <p:nvPr/>
        </p:nvSpPr>
        <p:spPr>
          <a:xfrm>
            <a:off x="6583680" y="4135120"/>
            <a:ext cx="1320800" cy="369332"/>
          </a:xfrm>
          <a:prstGeom prst="rect">
            <a:avLst/>
          </a:prstGeom>
          <a:noFill/>
        </p:spPr>
        <p:txBody>
          <a:bodyPr wrap="square" rtlCol="0">
            <a:spAutoFit/>
          </a:bodyPr>
          <a:lstStyle/>
          <a:p>
            <a:r>
              <a:rPr lang="en-US" dirty="0"/>
              <a:t>B8</a:t>
            </a:r>
          </a:p>
        </p:txBody>
      </p:sp>
      <p:sp>
        <p:nvSpPr>
          <p:cNvPr id="10" name="TextBox 9">
            <a:extLst>
              <a:ext uri="{FF2B5EF4-FFF2-40B4-BE49-F238E27FC236}">
                <a16:creationId xmlns:a16="http://schemas.microsoft.com/office/drawing/2014/main" id="{75180C21-3F7B-47DC-92BC-E06850FD6162}"/>
              </a:ext>
            </a:extLst>
          </p:cNvPr>
          <p:cNvSpPr txBox="1"/>
          <p:nvPr/>
        </p:nvSpPr>
        <p:spPr>
          <a:xfrm>
            <a:off x="5933440" y="4815840"/>
            <a:ext cx="1320800" cy="369332"/>
          </a:xfrm>
          <a:prstGeom prst="rect">
            <a:avLst/>
          </a:prstGeom>
          <a:noFill/>
        </p:spPr>
        <p:txBody>
          <a:bodyPr wrap="square" rtlCol="0">
            <a:spAutoFit/>
          </a:bodyPr>
          <a:lstStyle/>
          <a:p>
            <a:r>
              <a:rPr lang="en-US" dirty="0"/>
              <a:t>B7</a:t>
            </a:r>
          </a:p>
        </p:txBody>
      </p:sp>
      <p:sp>
        <p:nvSpPr>
          <p:cNvPr id="11" name="TextBox 10">
            <a:extLst>
              <a:ext uri="{FF2B5EF4-FFF2-40B4-BE49-F238E27FC236}">
                <a16:creationId xmlns:a16="http://schemas.microsoft.com/office/drawing/2014/main" id="{B51CB004-D9AE-4D2E-8E47-31BA0ADB7B31}"/>
              </a:ext>
            </a:extLst>
          </p:cNvPr>
          <p:cNvSpPr txBox="1"/>
          <p:nvPr/>
        </p:nvSpPr>
        <p:spPr>
          <a:xfrm>
            <a:off x="4836160" y="5445760"/>
            <a:ext cx="1320800" cy="369332"/>
          </a:xfrm>
          <a:prstGeom prst="rect">
            <a:avLst/>
          </a:prstGeom>
          <a:noFill/>
        </p:spPr>
        <p:txBody>
          <a:bodyPr wrap="square" rtlCol="0">
            <a:spAutoFit/>
          </a:bodyPr>
          <a:lstStyle/>
          <a:p>
            <a:r>
              <a:rPr lang="en-US" dirty="0"/>
              <a:t>B3</a:t>
            </a:r>
          </a:p>
        </p:txBody>
      </p:sp>
      <p:sp>
        <p:nvSpPr>
          <p:cNvPr id="12" name="TextBox 11">
            <a:extLst>
              <a:ext uri="{FF2B5EF4-FFF2-40B4-BE49-F238E27FC236}">
                <a16:creationId xmlns:a16="http://schemas.microsoft.com/office/drawing/2014/main" id="{D6622110-47BB-4AD9-B1FF-E1A0C552C282}"/>
              </a:ext>
            </a:extLst>
          </p:cNvPr>
          <p:cNvSpPr txBox="1"/>
          <p:nvPr/>
        </p:nvSpPr>
        <p:spPr>
          <a:xfrm>
            <a:off x="4856480" y="6014720"/>
            <a:ext cx="1320800" cy="369332"/>
          </a:xfrm>
          <a:prstGeom prst="rect">
            <a:avLst/>
          </a:prstGeom>
          <a:noFill/>
        </p:spPr>
        <p:txBody>
          <a:bodyPr wrap="square" rtlCol="0">
            <a:spAutoFit/>
          </a:bodyPr>
          <a:lstStyle/>
          <a:p>
            <a:r>
              <a:rPr lang="en-US" dirty="0"/>
              <a:t>B4</a:t>
            </a:r>
          </a:p>
        </p:txBody>
      </p:sp>
      <p:cxnSp>
        <p:nvCxnSpPr>
          <p:cNvPr id="14" name="Straight Arrow Connector 13">
            <a:extLst>
              <a:ext uri="{FF2B5EF4-FFF2-40B4-BE49-F238E27FC236}">
                <a16:creationId xmlns:a16="http://schemas.microsoft.com/office/drawing/2014/main" id="{631E2A18-AC72-4B09-AF53-84E574935940}"/>
              </a:ext>
            </a:extLst>
          </p:cNvPr>
          <p:cNvCxnSpPr/>
          <p:nvPr/>
        </p:nvCxnSpPr>
        <p:spPr>
          <a:xfrm>
            <a:off x="4978400" y="2235200"/>
            <a:ext cx="0" cy="5181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A2C0C52-D3F8-40C5-9E67-6ED7109B5E09}"/>
              </a:ext>
            </a:extLst>
          </p:cNvPr>
          <p:cNvCxnSpPr>
            <a:stCxn id="5" idx="1"/>
          </p:cNvCxnSpPr>
          <p:nvPr/>
        </p:nvCxnSpPr>
        <p:spPr>
          <a:xfrm flipH="1">
            <a:off x="4043680" y="2938026"/>
            <a:ext cx="731520" cy="5570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20B793C-C665-4831-874A-1F05790AEB5D}"/>
              </a:ext>
            </a:extLst>
          </p:cNvPr>
          <p:cNvCxnSpPr/>
          <p:nvPr/>
        </p:nvCxnSpPr>
        <p:spPr>
          <a:xfrm>
            <a:off x="4043680" y="3735309"/>
            <a:ext cx="955040" cy="171045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5A4FC87-5602-45B8-A88F-0788EAC4AC86}"/>
              </a:ext>
            </a:extLst>
          </p:cNvPr>
          <p:cNvCxnSpPr/>
          <p:nvPr/>
        </p:nvCxnSpPr>
        <p:spPr>
          <a:xfrm>
            <a:off x="5069840" y="5746989"/>
            <a:ext cx="0" cy="26773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E4E9624-E67A-4897-8138-6064B1A6B3C1}"/>
              </a:ext>
            </a:extLst>
          </p:cNvPr>
          <p:cNvCxnSpPr/>
          <p:nvPr/>
        </p:nvCxnSpPr>
        <p:spPr>
          <a:xfrm flipH="1">
            <a:off x="5069840" y="5090160"/>
            <a:ext cx="1026160" cy="3556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5D2FC63E-A656-4E90-ADAC-8B1F3432AEEA}"/>
              </a:ext>
            </a:extLst>
          </p:cNvPr>
          <p:cNvCxnSpPr/>
          <p:nvPr/>
        </p:nvCxnSpPr>
        <p:spPr>
          <a:xfrm>
            <a:off x="5567680" y="4514611"/>
            <a:ext cx="457200" cy="3684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89C61E6A-1E4C-4F1D-A250-FD0612DEAC55}"/>
              </a:ext>
            </a:extLst>
          </p:cNvPr>
          <p:cNvCxnSpPr/>
          <p:nvPr/>
        </p:nvCxnSpPr>
        <p:spPr>
          <a:xfrm flipH="1">
            <a:off x="6156960" y="4453969"/>
            <a:ext cx="558800" cy="40251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DD411F9F-A9CD-43C6-B58F-BF85782AF90B}"/>
              </a:ext>
            </a:extLst>
          </p:cNvPr>
          <p:cNvCxnSpPr/>
          <p:nvPr/>
        </p:nvCxnSpPr>
        <p:spPr>
          <a:xfrm flipH="1">
            <a:off x="5567680" y="3773249"/>
            <a:ext cx="365760" cy="48109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9AAA8058-F288-4E43-AA51-44B527620710}"/>
              </a:ext>
            </a:extLst>
          </p:cNvPr>
          <p:cNvCxnSpPr/>
          <p:nvPr/>
        </p:nvCxnSpPr>
        <p:spPr>
          <a:xfrm>
            <a:off x="6156960" y="3837781"/>
            <a:ext cx="558800" cy="36544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278FC8C1-C1BB-4384-9074-09616B56C076}"/>
              </a:ext>
            </a:extLst>
          </p:cNvPr>
          <p:cNvCxnSpPr/>
          <p:nvPr/>
        </p:nvCxnSpPr>
        <p:spPr>
          <a:xfrm>
            <a:off x="5110480" y="3008233"/>
            <a:ext cx="822960" cy="5689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4" name="Connector: Curved 33">
            <a:extLst>
              <a:ext uri="{FF2B5EF4-FFF2-40B4-BE49-F238E27FC236}">
                <a16:creationId xmlns:a16="http://schemas.microsoft.com/office/drawing/2014/main" id="{2E1CAEBA-3597-4DCE-88FC-6E76F37893DE}"/>
              </a:ext>
            </a:extLst>
          </p:cNvPr>
          <p:cNvCxnSpPr>
            <a:cxnSpLocks/>
          </p:cNvCxnSpPr>
          <p:nvPr/>
        </p:nvCxnSpPr>
        <p:spPr>
          <a:xfrm rot="10800000">
            <a:off x="4775200" y="2897386"/>
            <a:ext cx="60960" cy="2692400"/>
          </a:xfrm>
          <a:prstGeom prst="curvedConnector3">
            <a:avLst>
              <a:gd name="adj1" fmla="val 2891667"/>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09702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3B471-BB42-4771-8739-7B1E4A051EDF}"/>
              </a:ext>
            </a:extLst>
          </p:cNvPr>
          <p:cNvSpPr>
            <a:spLocks noGrp="1"/>
          </p:cNvSpPr>
          <p:nvPr>
            <p:ph type="title"/>
          </p:nvPr>
        </p:nvSpPr>
        <p:spPr/>
        <p:txBody>
          <a:bodyPr/>
          <a:lstStyle/>
          <a:p>
            <a:r>
              <a:rPr lang="en-US" dirty="0"/>
              <a:t>Immediate dominator</a:t>
            </a:r>
          </a:p>
        </p:txBody>
      </p:sp>
      <p:sp>
        <p:nvSpPr>
          <p:cNvPr id="3" name="Content Placeholder 2">
            <a:extLst>
              <a:ext uri="{FF2B5EF4-FFF2-40B4-BE49-F238E27FC236}">
                <a16:creationId xmlns:a16="http://schemas.microsoft.com/office/drawing/2014/main" id="{A4559FEF-1082-4991-8DBB-8C5AC5B08213}"/>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graphicFrame>
        <p:nvGraphicFramePr>
          <p:cNvPr id="4" name="Table 3">
            <a:extLst>
              <a:ext uri="{FF2B5EF4-FFF2-40B4-BE49-F238E27FC236}">
                <a16:creationId xmlns:a16="http://schemas.microsoft.com/office/drawing/2014/main" id="{6BC9EA1D-4230-42A4-AC99-183BA1C99318}"/>
              </a:ext>
            </a:extLst>
          </p:cNvPr>
          <p:cNvGraphicFramePr>
            <a:graphicFrameLocks noGrp="1"/>
          </p:cNvGraphicFramePr>
          <p:nvPr/>
        </p:nvGraphicFramePr>
        <p:xfrm>
          <a:off x="741680" y="3320626"/>
          <a:ext cx="9936480" cy="1350116"/>
        </p:xfrm>
        <a:graphic>
          <a:graphicData uri="http://schemas.openxmlformats.org/drawingml/2006/table">
            <a:tbl>
              <a:tblPr firstRow="1" bandRow="1">
                <a:tableStyleId>{5C22544A-7EE6-4342-B048-85BDC9FD1C3A}</a:tableStyleId>
              </a:tblPr>
              <a:tblGrid>
                <a:gridCol w="993648">
                  <a:extLst>
                    <a:ext uri="{9D8B030D-6E8A-4147-A177-3AD203B41FA5}">
                      <a16:colId xmlns:a16="http://schemas.microsoft.com/office/drawing/2014/main" val="3293010981"/>
                    </a:ext>
                  </a:extLst>
                </a:gridCol>
                <a:gridCol w="993648">
                  <a:extLst>
                    <a:ext uri="{9D8B030D-6E8A-4147-A177-3AD203B41FA5}">
                      <a16:colId xmlns:a16="http://schemas.microsoft.com/office/drawing/2014/main" val="2087152831"/>
                    </a:ext>
                  </a:extLst>
                </a:gridCol>
                <a:gridCol w="993648">
                  <a:extLst>
                    <a:ext uri="{9D8B030D-6E8A-4147-A177-3AD203B41FA5}">
                      <a16:colId xmlns:a16="http://schemas.microsoft.com/office/drawing/2014/main" val="306689363"/>
                    </a:ext>
                  </a:extLst>
                </a:gridCol>
                <a:gridCol w="993648">
                  <a:extLst>
                    <a:ext uri="{9D8B030D-6E8A-4147-A177-3AD203B41FA5}">
                      <a16:colId xmlns:a16="http://schemas.microsoft.com/office/drawing/2014/main" val="1968212424"/>
                    </a:ext>
                  </a:extLst>
                </a:gridCol>
                <a:gridCol w="993648">
                  <a:extLst>
                    <a:ext uri="{9D8B030D-6E8A-4147-A177-3AD203B41FA5}">
                      <a16:colId xmlns:a16="http://schemas.microsoft.com/office/drawing/2014/main" val="1395344425"/>
                    </a:ext>
                  </a:extLst>
                </a:gridCol>
                <a:gridCol w="993648">
                  <a:extLst>
                    <a:ext uri="{9D8B030D-6E8A-4147-A177-3AD203B41FA5}">
                      <a16:colId xmlns:a16="http://schemas.microsoft.com/office/drawing/2014/main" val="548265934"/>
                    </a:ext>
                  </a:extLst>
                </a:gridCol>
                <a:gridCol w="993648">
                  <a:extLst>
                    <a:ext uri="{9D8B030D-6E8A-4147-A177-3AD203B41FA5}">
                      <a16:colId xmlns:a16="http://schemas.microsoft.com/office/drawing/2014/main" val="2678692470"/>
                    </a:ext>
                  </a:extLst>
                </a:gridCol>
                <a:gridCol w="993648">
                  <a:extLst>
                    <a:ext uri="{9D8B030D-6E8A-4147-A177-3AD203B41FA5}">
                      <a16:colId xmlns:a16="http://schemas.microsoft.com/office/drawing/2014/main" val="3952941446"/>
                    </a:ext>
                  </a:extLst>
                </a:gridCol>
                <a:gridCol w="993648">
                  <a:extLst>
                    <a:ext uri="{9D8B030D-6E8A-4147-A177-3AD203B41FA5}">
                      <a16:colId xmlns:a16="http://schemas.microsoft.com/office/drawing/2014/main" val="3146841733"/>
                    </a:ext>
                  </a:extLst>
                </a:gridCol>
                <a:gridCol w="993648">
                  <a:extLst>
                    <a:ext uri="{9D8B030D-6E8A-4147-A177-3AD203B41FA5}">
                      <a16:colId xmlns:a16="http://schemas.microsoft.com/office/drawing/2014/main" val="935119537"/>
                    </a:ext>
                  </a:extLst>
                </a:gridCol>
              </a:tblGrid>
              <a:tr h="35348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9745648"/>
                  </a:ext>
                </a:extLst>
              </a:tr>
              <a:tr h="618596">
                <a:tc>
                  <a:txBody>
                    <a:bodyPr/>
                    <a:lstStyle/>
                    <a:p>
                      <a:r>
                        <a:rPr lang="en-US" dirty="0"/>
                        <a:t>DOM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6846905"/>
                  </a:ext>
                </a:extLst>
              </a:tr>
              <a:tr h="353483">
                <a:tc>
                  <a:txBody>
                    <a:bodyPr/>
                    <a:lstStyle/>
                    <a:p>
                      <a:r>
                        <a:rPr lang="en-US" dirty="0"/>
                        <a:t>IDOM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9556622"/>
                  </a:ext>
                </a:extLst>
              </a:tr>
            </a:tbl>
          </a:graphicData>
        </a:graphic>
      </p:graphicFrame>
    </p:spTree>
    <p:extLst>
      <p:ext uri="{BB962C8B-B14F-4D97-AF65-F5344CB8AC3E}">
        <p14:creationId xmlns:p14="http://schemas.microsoft.com/office/powerpoint/2010/main" val="4073663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00A0B-7090-495B-8A66-7C4B45A6E9CA}"/>
              </a:ext>
            </a:extLst>
          </p:cNvPr>
          <p:cNvSpPr>
            <a:spLocks noGrp="1"/>
          </p:cNvSpPr>
          <p:nvPr>
            <p:ph type="title"/>
          </p:nvPr>
        </p:nvSpPr>
        <p:spPr/>
        <p:txBody>
          <a:bodyPr/>
          <a:lstStyle/>
          <a:p>
            <a:r>
              <a:rPr lang="en-US" dirty="0"/>
              <a:t>Dominator tree</a:t>
            </a:r>
            <a:endParaRPr lang="en-IN" dirty="0"/>
          </a:p>
        </p:txBody>
      </p:sp>
      <p:sp>
        <p:nvSpPr>
          <p:cNvPr id="3" name="Content Placeholder 2">
            <a:extLst>
              <a:ext uri="{FF2B5EF4-FFF2-40B4-BE49-F238E27FC236}">
                <a16:creationId xmlns:a16="http://schemas.microsoft.com/office/drawing/2014/main" id="{B0A5273F-774C-4178-9EC5-AA4BCA5BE015}"/>
              </a:ext>
            </a:extLst>
          </p:cNvPr>
          <p:cNvSpPr>
            <a:spLocks noGrp="1"/>
          </p:cNvSpPr>
          <p:nvPr>
            <p:ph idx="1"/>
          </p:nvPr>
        </p:nvSpPr>
        <p:spPr/>
        <p:txBody>
          <a:bodyPr/>
          <a:lstStyle/>
          <a:p>
            <a:r>
              <a:rPr lang="en-US" dirty="0"/>
              <a:t>Dominator tree is made up of all the nodes in the CFG</a:t>
            </a:r>
          </a:p>
          <a:p>
            <a:pPr lvl="1"/>
            <a:r>
              <a:rPr lang="en-US" dirty="0"/>
              <a:t>An edge between two nodes m and n encodes the fact </a:t>
            </a:r>
            <a:r>
              <a:rPr lang="en-US" dirty="0">
                <a:solidFill>
                  <a:srgbClr val="FF0000"/>
                </a:solidFill>
              </a:rPr>
              <a:t>m = </a:t>
            </a:r>
            <a:r>
              <a:rPr lang="en-US" dirty="0" err="1">
                <a:solidFill>
                  <a:srgbClr val="FF0000"/>
                </a:solidFill>
              </a:rPr>
              <a:t>IDom</a:t>
            </a:r>
            <a:r>
              <a:rPr lang="en-US" dirty="0">
                <a:solidFill>
                  <a:srgbClr val="FF0000"/>
                </a:solidFill>
              </a:rPr>
              <a:t>(n</a:t>
            </a:r>
            <a:r>
              <a:rPr lang="en-US" dirty="0"/>
              <a:t>)</a:t>
            </a:r>
            <a:endParaRPr lang="en-IN" dirty="0"/>
          </a:p>
        </p:txBody>
      </p:sp>
    </p:spTree>
    <p:extLst>
      <p:ext uri="{BB962C8B-B14F-4D97-AF65-F5344CB8AC3E}">
        <p14:creationId xmlns:p14="http://schemas.microsoft.com/office/powerpoint/2010/main" val="26975311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1E2EF5F-D0A2-4F70-B331-68D73BF5A69D}"/>
              </a:ext>
            </a:extLst>
          </p:cNvPr>
          <p:cNvSpPr txBox="1"/>
          <p:nvPr/>
        </p:nvSpPr>
        <p:spPr>
          <a:xfrm>
            <a:off x="4775200" y="1950720"/>
            <a:ext cx="1320800" cy="369332"/>
          </a:xfrm>
          <a:prstGeom prst="rect">
            <a:avLst/>
          </a:prstGeom>
          <a:noFill/>
        </p:spPr>
        <p:txBody>
          <a:bodyPr wrap="square" rtlCol="0">
            <a:spAutoFit/>
          </a:bodyPr>
          <a:lstStyle/>
          <a:p>
            <a:r>
              <a:rPr lang="en-US" dirty="0"/>
              <a:t>B0</a:t>
            </a:r>
          </a:p>
        </p:txBody>
      </p:sp>
      <p:sp>
        <p:nvSpPr>
          <p:cNvPr id="5" name="TextBox 4">
            <a:extLst>
              <a:ext uri="{FF2B5EF4-FFF2-40B4-BE49-F238E27FC236}">
                <a16:creationId xmlns:a16="http://schemas.microsoft.com/office/drawing/2014/main" id="{40A33A67-224F-41CB-9045-5A9038F73B98}"/>
              </a:ext>
            </a:extLst>
          </p:cNvPr>
          <p:cNvSpPr txBox="1"/>
          <p:nvPr/>
        </p:nvSpPr>
        <p:spPr>
          <a:xfrm>
            <a:off x="4775200" y="2753360"/>
            <a:ext cx="1320800" cy="369332"/>
          </a:xfrm>
          <a:prstGeom prst="rect">
            <a:avLst/>
          </a:prstGeom>
          <a:noFill/>
        </p:spPr>
        <p:txBody>
          <a:bodyPr wrap="square" rtlCol="0">
            <a:spAutoFit/>
          </a:bodyPr>
          <a:lstStyle/>
          <a:p>
            <a:r>
              <a:rPr lang="en-US" dirty="0"/>
              <a:t>B1</a:t>
            </a:r>
          </a:p>
        </p:txBody>
      </p:sp>
      <p:sp>
        <p:nvSpPr>
          <p:cNvPr id="6" name="TextBox 5">
            <a:extLst>
              <a:ext uri="{FF2B5EF4-FFF2-40B4-BE49-F238E27FC236}">
                <a16:creationId xmlns:a16="http://schemas.microsoft.com/office/drawing/2014/main" id="{30E1F2FA-6A23-4D37-9D9E-AC8BD78F3C60}"/>
              </a:ext>
            </a:extLst>
          </p:cNvPr>
          <p:cNvSpPr txBox="1"/>
          <p:nvPr/>
        </p:nvSpPr>
        <p:spPr>
          <a:xfrm>
            <a:off x="3820160" y="3434080"/>
            <a:ext cx="1320800" cy="369332"/>
          </a:xfrm>
          <a:prstGeom prst="rect">
            <a:avLst/>
          </a:prstGeom>
          <a:noFill/>
        </p:spPr>
        <p:txBody>
          <a:bodyPr wrap="square" rtlCol="0">
            <a:spAutoFit/>
          </a:bodyPr>
          <a:lstStyle/>
          <a:p>
            <a:r>
              <a:rPr lang="en-US" dirty="0"/>
              <a:t>B2</a:t>
            </a:r>
          </a:p>
        </p:txBody>
      </p:sp>
      <p:sp>
        <p:nvSpPr>
          <p:cNvPr id="7" name="TextBox 6">
            <a:extLst>
              <a:ext uri="{FF2B5EF4-FFF2-40B4-BE49-F238E27FC236}">
                <a16:creationId xmlns:a16="http://schemas.microsoft.com/office/drawing/2014/main" id="{EB7CD53C-31BA-4B42-B64E-ABEBF166785E}"/>
              </a:ext>
            </a:extLst>
          </p:cNvPr>
          <p:cNvSpPr txBox="1"/>
          <p:nvPr/>
        </p:nvSpPr>
        <p:spPr>
          <a:xfrm>
            <a:off x="5852160" y="3495040"/>
            <a:ext cx="1320800" cy="369332"/>
          </a:xfrm>
          <a:prstGeom prst="rect">
            <a:avLst/>
          </a:prstGeom>
          <a:noFill/>
        </p:spPr>
        <p:txBody>
          <a:bodyPr wrap="square" rtlCol="0">
            <a:spAutoFit/>
          </a:bodyPr>
          <a:lstStyle/>
          <a:p>
            <a:r>
              <a:rPr lang="en-US" dirty="0"/>
              <a:t>B5</a:t>
            </a:r>
          </a:p>
        </p:txBody>
      </p:sp>
      <p:sp>
        <p:nvSpPr>
          <p:cNvPr id="8" name="TextBox 7">
            <a:extLst>
              <a:ext uri="{FF2B5EF4-FFF2-40B4-BE49-F238E27FC236}">
                <a16:creationId xmlns:a16="http://schemas.microsoft.com/office/drawing/2014/main" id="{E29BC1B2-4E26-4EF0-BB84-DAC1F8A46EA0}"/>
              </a:ext>
            </a:extLst>
          </p:cNvPr>
          <p:cNvSpPr txBox="1"/>
          <p:nvPr/>
        </p:nvSpPr>
        <p:spPr>
          <a:xfrm>
            <a:off x="5394960" y="4175760"/>
            <a:ext cx="1320800" cy="369332"/>
          </a:xfrm>
          <a:prstGeom prst="rect">
            <a:avLst/>
          </a:prstGeom>
          <a:noFill/>
        </p:spPr>
        <p:txBody>
          <a:bodyPr wrap="square" rtlCol="0">
            <a:spAutoFit/>
          </a:bodyPr>
          <a:lstStyle/>
          <a:p>
            <a:r>
              <a:rPr lang="en-US" dirty="0"/>
              <a:t>B6</a:t>
            </a:r>
          </a:p>
        </p:txBody>
      </p:sp>
      <p:sp>
        <p:nvSpPr>
          <p:cNvPr id="9" name="TextBox 8">
            <a:extLst>
              <a:ext uri="{FF2B5EF4-FFF2-40B4-BE49-F238E27FC236}">
                <a16:creationId xmlns:a16="http://schemas.microsoft.com/office/drawing/2014/main" id="{7E770FB6-073F-4EBF-B2C9-53267D5A8531}"/>
              </a:ext>
            </a:extLst>
          </p:cNvPr>
          <p:cNvSpPr txBox="1"/>
          <p:nvPr/>
        </p:nvSpPr>
        <p:spPr>
          <a:xfrm>
            <a:off x="6583680" y="4135120"/>
            <a:ext cx="1320800" cy="369332"/>
          </a:xfrm>
          <a:prstGeom prst="rect">
            <a:avLst/>
          </a:prstGeom>
          <a:noFill/>
        </p:spPr>
        <p:txBody>
          <a:bodyPr wrap="square" rtlCol="0">
            <a:spAutoFit/>
          </a:bodyPr>
          <a:lstStyle/>
          <a:p>
            <a:r>
              <a:rPr lang="en-US" dirty="0"/>
              <a:t>B8</a:t>
            </a:r>
          </a:p>
        </p:txBody>
      </p:sp>
      <p:sp>
        <p:nvSpPr>
          <p:cNvPr id="10" name="TextBox 9">
            <a:extLst>
              <a:ext uri="{FF2B5EF4-FFF2-40B4-BE49-F238E27FC236}">
                <a16:creationId xmlns:a16="http://schemas.microsoft.com/office/drawing/2014/main" id="{75180C21-3F7B-47DC-92BC-E06850FD6162}"/>
              </a:ext>
            </a:extLst>
          </p:cNvPr>
          <p:cNvSpPr txBox="1"/>
          <p:nvPr/>
        </p:nvSpPr>
        <p:spPr>
          <a:xfrm>
            <a:off x="5933440" y="4815840"/>
            <a:ext cx="1320800" cy="369332"/>
          </a:xfrm>
          <a:prstGeom prst="rect">
            <a:avLst/>
          </a:prstGeom>
          <a:noFill/>
        </p:spPr>
        <p:txBody>
          <a:bodyPr wrap="square" rtlCol="0">
            <a:spAutoFit/>
          </a:bodyPr>
          <a:lstStyle/>
          <a:p>
            <a:r>
              <a:rPr lang="en-US" dirty="0"/>
              <a:t>B7</a:t>
            </a:r>
          </a:p>
        </p:txBody>
      </p:sp>
      <p:sp>
        <p:nvSpPr>
          <p:cNvPr id="11" name="TextBox 10">
            <a:extLst>
              <a:ext uri="{FF2B5EF4-FFF2-40B4-BE49-F238E27FC236}">
                <a16:creationId xmlns:a16="http://schemas.microsoft.com/office/drawing/2014/main" id="{B51CB004-D9AE-4D2E-8E47-31BA0ADB7B31}"/>
              </a:ext>
            </a:extLst>
          </p:cNvPr>
          <p:cNvSpPr txBox="1"/>
          <p:nvPr/>
        </p:nvSpPr>
        <p:spPr>
          <a:xfrm>
            <a:off x="4836160" y="5445760"/>
            <a:ext cx="1320800" cy="369332"/>
          </a:xfrm>
          <a:prstGeom prst="rect">
            <a:avLst/>
          </a:prstGeom>
          <a:noFill/>
        </p:spPr>
        <p:txBody>
          <a:bodyPr wrap="square" rtlCol="0">
            <a:spAutoFit/>
          </a:bodyPr>
          <a:lstStyle/>
          <a:p>
            <a:r>
              <a:rPr lang="en-US" dirty="0"/>
              <a:t>B3</a:t>
            </a:r>
          </a:p>
        </p:txBody>
      </p:sp>
      <p:sp>
        <p:nvSpPr>
          <p:cNvPr id="12" name="TextBox 11">
            <a:extLst>
              <a:ext uri="{FF2B5EF4-FFF2-40B4-BE49-F238E27FC236}">
                <a16:creationId xmlns:a16="http://schemas.microsoft.com/office/drawing/2014/main" id="{D6622110-47BB-4AD9-B1FF-E1A0C552C282}"/>
              </a:ext>
            </a:extLst>
          </p:cNvPr>
          <p:cNvSpPr txBox="1"/>
          <p:nvPr/>
        </p:nvSpPr>
        <p:spPr>
          <a:xfrm>
            <a:off x="4856480" y="6014720"/>
            <a:ext cx="1320800" cy="369332"/>
          </a:xfrm>
          <a:prstGeom prst="rect">
            <a:avLst/>
          </a:prstGeom>
          <a:noFill/>
        </p:spPr>
        <p:txBody>
          <a:bodyPr wrap="square" rtlCol="0">
            <a:spAutoFit/>
          </a:bodyPr>
          <a:lstStyle/>
          <a:p>
            <a:r>
              <a:rPr lang="en-US" dirty="0"/>
              <a:t>B4</a:t>
            </a:r>
          </a:p>
        </p:txBody>
      </p:sp>
      <p:cxnSp>
        <p:nvCxnSpPr>
          <p:cNvPr id="14" name="Straight Arrow Connector 13">
            <a:extLst>
              <a:ext uri="{FF2B5EF4-FFF2-40B4-BE49-F238E27FC236}">
                <a16:creationId xmlns:a16="http://schemas.microsoft.com/office/drawing/2014/main" id="{631E2A18-AC72-4B09-AF53-84E574935940}"/>
              </a:ext>
            </a:extLst>
          </p:cNvPr>
          <p:cNvCxnSpPr>
            <a:cxnSpLocks/>
          </p:cNvCxnSpPr>
          <p:nvPr/>
        </p:nvCxnSpPr>
        <p:spPr>
          <a:xfrm>
            <a:off x="4978400" y="2235200"/>
            <a:ext cx="0" cy="5181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A2C0C52-D3F8-40C5-9E67-6ED7109B5E09}"/>
              </a:ext>
            </a:extLst>
          </p:cNvPr>
          <p:cNvCxnSpPr>
            <a:stCxn id="5" idx="1"/>
          </p:cNvCxnSpPr>
          <p:nvPr/>
        </p:nvCxnSpPr>
        <p:spPr>
          <a:xfrm flipH="1">
            <a:off x="4043680" y="2938026"/>
            <a:ext cx="731520" cy="5570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20B793C-C665-4831-874A-1F05790AEB5D}"/>
              </a:ext>
            </a:extLst>
          </p:cNvPr>
          <p:cNvCxnSpPr>
            <a:cxnSpLocks/>
          </p:cNvCxnSpPr>
          <p:nvPr/>
        </p:nvCxnSpPr>
        <p:spPr>
          <a:xfrm>
            <a:off x="4043680" y="3735309"/>
            <a:ext cx="955040" cy="171045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5A4FC87-5602-45B8-A88F-0788EAC4AC86}"/>
              </a:ext>
            </a:extLst>
          </p:cNvPr>
          <p:cNvCxnSpPr>
            <a:cxnSpLocks/>
          </p:cNvCxnSpPr>
          <p:nvPr/>
        </p:nvCxnSpPr>
        <p:spPr>
          <a:xfrm>
            <a:off x="5069840" y="5746989"/>
            <a:ext cx="0" cy="26773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E4E9624-E67A-4897-8138-6064B1A6B3C1}"/>
              </a:ext>
            </a:extLst>
          </p:cNvPr>
          <p:cNvCxnSpPr>
            <a:cxnSpLocks/>
          </p:cNvCxnSpPr>
          <p:nvPr/>
        </p:nvCxnSpPr>
        <p:spPr>
          <a:xfrm flipH="1">
            <a:off x="5069840" y="5090160"/>
            <a:ext cx="1026160" cy="3556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5D2FC63E-A656-4E90-ADAC-8B1F3432AEEA}"/>
              </a:ext>
            </a:extLst>
          </p:cNvPr>
          <p:cNvCxnSpPr>
            <a:cxnSpLocks/>
          </p:cNvCxnSpPr>
          <p:nvPr/>
        </p:nvCxnSpPr>
        <p:spPr>
          <a:xfrm>
            <a:off x="5567680" y="4514611"/>
            <a:ext cx="457200" cy="3684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89C61E6A-1E4C-4F1D-A250-FD0612DEAC55}"/>
              </a:ext>
            </a:extLst>
          </p:cNvPr>
          <p:cNvCxnSpPr>
            <a:cxnSpLocks/>
          </p:cNvCxnSpPr>
          <p:nvPr/>
        </p:nvCxnSpPr>
        <p:spPr>
          <a:xfrm flipH="1">
            <a:off x="6156960" y="4453969"/>
            <a:ext cx="558800" cy="40251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DD411F9F-A9CD-43C6-B58F-BF85782AF90B}"/>
              </a:ext>
            </a:extLst>
          </p:cNvPr>
          <p:cNvCxnSpPr>
            <a:cxnSpLocks/>
          </p:cNvCxnSpPr>
          <p:nvPr/>
        </p:nvCxnSpPr>
        <p:spPr>
          <a:xfrm flipH="1">
            <a:off x="5567680" y="3773249"/>
            <a:ext cx="365760" cy="48109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9AAA8058-F288-4E43-AA51-44B527620710}"/>
              </a:ext>
            </a:extLst>
          </p:cNvPr>
          <p:cNvCxnSpPr>
            <a:cxnSpLocks/>
          </p:cNvCxnSpPr>
          <p:nvPr/>
        </p:nvCxnSpPr>
        <p:spPr>
          <a:xfrm>
            <a:off x="6156960" y="3837781"/>
            <a:ext cx="558800" cy="36544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278FC8C1-C1BB-4384-9074-09616B56C076}"/>
              </a:ext>
            </a:extLst>
          </p:cNvPr>
          <p:cNvCxnSpPr>
            <a:cxnSpLocks/>
          </p:cNvCxnSpPr>
          <p:nvPr/>
        </p:nvCxnSpPr>
        <p:spPr>
          <a:xfrm>
            <a:off x="5110480" y="3008233"/>
            <a:ext cx="822960" cy="5689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4" name="Connector: Curved 33">
            <a:extLst>
              <a:ext uri="{FF2B5EF4-FFF2-40B4-BE49-F238E27FC236}">
                <a16:creationId xmlns:a16="http://schemas.microsoft.com/office/drawing/2014/main" id="{2E1CAEBA-3597-4DCE-88FC-6E76F37893DE}"/>
              </a:ext>
            </a:extLst>
          </p:cNvPr>
          <p:cNvCxnSpPr>
            <a:cxnSpLocks/>
          </p:cNvCxnSpPr>
          <p:nvPr/>
        </p:nvCxnSpPr>
        <p:spPr>
          <a:xfrm rot="10800000">
            <a:off x="4775200" y="2897386"/>
            <a:ext cx="60960" cy="2692400"/>
          </a:xfrm>
          <a:prstGeom prst="curvedConnector3">
            <a:avLst>
              <a:gd name="adj1" fmla="val 2891667"/>
            </a:avLst>
          </a:prstGeom>
          <a:ln w="28575">
            <a:tailEnd type="triangle"/>
          </a:ln>
        </p:spPr>
        <p:style>
          <a:lnRef idx="1">
            <a:schemeClr val="accent1"/>
          </a:lnRef>
          <a:fillRef idx="0">
            <a:schemeClr val="accent1"/>
          </a:fillRef>
          <a:effectRef idx="0">
            <a:schemeClr val="accent1"/>
          </a:effectRef>
          <a:fontRef idx="minor">
            <a:schemeClr val="tx1"/>
          </a:fontRef>
        </p:style>
      </p:cxnSp>
      <p:graphicFrame>
        <p:nvGraphicFramePr>
          <p:cNvPr id="13" name="Table 12">
            <a:extLst>
              <a:ext uri="{FF2B5EF4-FFF2-40B4-BE49-F238E27FC236}">
                <a16:creationId xmlns:a16="http://schemas.microsoft.com/office/drawing/2014/main" id="{5DF54532-CEC3-407E-B4DF-A442A5AEA9DD}"/>
              </a:ext>
            </a:extLst>
          </p:cNvPr>
          <p:cNvGraphicFramePr>
            <a:graphicFrameLocks noGrp="1"/>
          </p:cNvGraphicFramePr>
          <p:nvPr/>
        </p:nvGraphicFramePr>
        <p:xfrm>
          <a:off x="1026160" y="353906"/>
          <a:ext cx="9936480" cy="1350116"/>
        </p:xfrm>
        <a:graphic>
          <a:graphicData uri="http://schemas.openxmlformats.org/drawingml/2006/table">
            <a:tbl>
              <a:tblPr firstRow="1" bandRow="1">
                <a:tableStyleId>{5C22544A-7EE6-4342-B048-85BDC9FD1C3A}</a:tableStyleId>
              </a:tblPr>
              <a:tblGrid>
                <a:gridCol w="993648">
                  <a:extLst>
                    <a:ext uri="{9D8B030D-6E8A-4147-A177-3AD203B41FA5}">
                      <a16:colId xmlns:a16="http://schemas.microsoft.com/office/drawing/2014/main" val="3293010981"/>
                    </a:ext>
                  </a:extLst>
                </a:gridCol>
                <a:gridCol w="993648">
                  <a:extLst>
                    <a:ext uri="{9D8B030D-6E8A-4147-A177-3AD203B41FA5}">
                      <a16:colId xmlns:a16="http://schemas.microsoft.com/office/drawing/2014/main" val="2087152831"/>
                    </a:ext>
                  </a:extLst>
                </a:gridCol>
                <a:gridCol w="993648">
                  <a:extLst>
                    <a:ext uri="{9D8B030D-6E8A-4147-A177-3AD203B41FA5}">
                      <a16:colId xmlns:a16="http://schemas.microsoft.com/office/drawing/2014/main" val="306689363"/>
                    </a:ext>
                  </a:extLst>
                </a:gridCol>
                <a:gridCol w="993648">
                  <a:extLst>
                    <a:ext uri="{9D8B030D-6E8A-4147-A177-3AD203B41FA5}">
                      <a16:colId xmlns:a16="http://schemas.microsoft.com/office/drawing/2014/main" val="1968212424"/>
                    </a:ext>
                  </a:extLst>
                </a:gridCol>
                <a:gridCol w="993648">
                  <a:extLst>
                    <a:ext uri="{9D8B030D-6E8A-4147-A177-3AD203B41FA5}">
                      <a16:colId xmlns:a16="http://schemas.microsoft.com/office/drawing/2014/main" val="1395344425"/>
                    </a:ext>
                  </a:extLst>
                </a:gridCol>
                <a:gridCol w="993648">
                  <a:extLst>
                    <a:ext uri="{9D8B030D-6E8A-4147-A177-3AD203B41FA5}">
                      <a16:colId xmlns:a16="http://schemas.microsoft.com/office/drawing/2014/main" val="548265934"/>
                    </a:ext>
                  </a:extLst>
                </a:gridCol>
                <a:gridCol w="993648">
                  <a:extLst>
                    <a:ext uri="{9D8B030D-6E8A-4147-A177-3AD203B41FA5}">
                      <a16:colId xmlns:a16="http://schemas.microsoft.com/office/drawing/2014/main" val="2678692470"/>
                    </a:ext>
                  </a:extLst>
                </a:gridCol>
                <a:gridCol w="993648">
                  <a:extLst>
                    <a:ext uri="{9D8B030D-6E8A-4147-A177-3AD203B41FA5}">
                      <a16:colId xmlns:a16="http://schemas.microsoft.com/office/drawing/2014/main" val="3952941446"/>
                    </a:ext>
                  </a:extLst>
                </a:gridCol>
                <a:gridCol w="993648">
                  <a:extLst>
                    <a:ext uri="{9D8B030D-6E8A-4147-A177-3AD203B41FA5}">
                      <a16:colId xmlns:a16="http://schemas.microsoft.com/office/drawing/2014/main" val="3146841733"/>
                    </a:ext>
                  </a:extLst>
                </a:gridCol>
                <a:gridCol w="993648">
                  <a:extLst>
                    <a:ext uri="{9D8B030D-6E8A-4147-A177-3AD203B41FA5}">
                      <a16:colId xmlns:a16="http://schemas.microsoft.com/office/drawing/2014/main" val="935119537"/>
                    </a:ext>
                  </a:extLst>
                </a:gridCol>
              </a:tblGrid>
              <a:tr h="35348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9745648"/>
                  </a:ext>
                </a:extLst>
              </a:tr>
              <a:tr h="618596">
                <a:tc>
                  <a:txBody>
                    <a:bodyPr/>
                    <a:lstStyle/>
                    <a:p>
                      <a:r>
                        <a:rPr lang="en-US" dirty="0"/>
                        <a:t>DOM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6846905"/>
                  </a:ext>
                </a:extLst>
              </a:tr>
              <a:tr h="353483">
                <a:tc>
                  <a:txBody>
                    <a:bodyPr/>
                    <a:lstStyle/>
                    <a:p>
                      <a:r>
                        <a:rPr lang="en-US" dirty="0"/>
                        <a:t>IDOM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9556622"/>
                  </a:ext>
                </a:extLst>
              </a:tr>
            </a:tbl>
          </a:graphicData>
        </a:graphic>
      </p:graphicFrame>
      <p:sp>
        <p:nvSpPr>
          <p:cNvPr id="15" name="TextBox 14">
            <a:extLst>
              <a:ext uri="{FF2B5EF4-FFF2-40B4-BE49-F238E27FC236}">
                <a16:creationId xmlns:a16="http://schemas.microsoft.com/office/drawing/2014/main" id="{6155167F-307A-4D3C-8A0A-598A04EE8096}"/>
              </a:ext>
            </a:extLst>
          </p:cNvPr>
          <p:cNvSpPr txBox="1"/>
          <p:nvPr/>
        </p:nvSpPr>
        <p:spPr>
          <a:xfrm>
            <a:off x="10241280" y="2245360"/>
            <a:ext cx="2032000" cy="1754326"/>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Dominator Tree</a:t>
            </a:r>
          </a:p>
          <a:p>
            <a:endParaRPr lang="en-US" sz="2400" dirty="0">
              <a:latin typeface="Arial" panose="020B0604020202020204" pitchFamily="34" charset="0"/>
              <a:cs typeface="Arial" panose="020B0604020202020204" pitchFamily="34" charset="0"/>
            </a:endParaRPr>
          </a:p>
          <a:p>
            <a:r>
              <a:rPr lang="en-US" dirty="0">
                <a:solidFill>
                  <a:srgbClr val="FF0000"/>
                </a:solidFill>
                <a:latin typeface="Arial" panose="020B0604020202020204" pitchFamily="34" charset="0"/>
                <a:cs typeface="Arial" panose="020B0604020202020204" pitchFamily="34" charset="0"/>
              </a:rPr>
              <a:t>Compute the dominator tree.</a:t>
            </a:r>
            <a:endParaRPr lang="en-IN"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09022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1E2EF5F-D0A2-4F70-B331-68D73BF5A69D}"/>
              </a:ext>
            </a:extLst>
          </p:cNvPr>
          <p:cNvSpPr txBox="1"/>
          <p:nvPr/>
        </p:nvSpPr>
        <p:spPr>
          <a:xfrm>
            <a:off x="4775200" y="1950720"/>
            <a:ext cx="1320800" cy="369332"/>
          </a:xfrm>
          <a:prstGeom prst="rect">
            <a:avLst/>
          </a:prstGeom>
          <a:noFill/>
        </p:spPr>
        <p:txBody>
          <a:bodyPr wrap="square" rtlCol="0">
            <a:spAutoFit/>
          </a:bodyPr>
          <a:lstStyle/>
          <a:p>
            <a:r>
              <a:rPr lang="en-US" dirty="0"/>
              <a:t>B0</a:t>
            </a:r>
          </a:p>
        </p:txBody>
      </p:sp>
      <p:sp>
        <p:nvSpPr>
          <p:cNvPr id="5" name="TextBox 4">
            <a:extLst>
              <a:ext uri="{FF2B5EF4-FFF2-40B4-BE49-F238E27FC236}">
                <a16:creationId xmlns:a16="http://schemas.microsoft.com/office/drawing/2014/main" id="{40A33A67-224F-41CB-9045-5A9038F73B98}"/>
              </a:ext>
            </a:extLst>
          </p:cNvPr>
          <p:cNvSpPr txBox="1"/>
          <p:nvPr/>
        </p:nvSpPr>
        <p:spPr>
          <a:xfrm>
            <a:off x="4775200" y="2753360"/>
            <a:ext cx="1320800" cy="369332"/>
          </a:xfrm>
          <a:prstGeom prst="rect">
            <a:avLst/>
          </a:prstGeom>
          <a:noFill/>
        </p:spPr>
        <p:txBody>
          <a:bodyPr wrap="square" rtlCol="0">
            <a:spAutoFit/>
          </a:bodyPr>
          <a:lstStyle/>
          <a:p>
            <a:r>
              <a:rPr lang="en-US" dirty="0"/>
              <a:t>B1</a:t>
            </a:r>
          </a:p>
        </p:txBody>
      </p:sp>
      <p:sp>
        <p:nvSpPr>
          <p:cNvPr id="6" name="TextBox 5">
            <a:extLst>
              <a:ext uri="{FF2B5EF4-FFF2-40B4-BE49-F238E27FC236}">
                <a16:creationId xmlns:a16="http://schemas.microsoft.com/office/drawing/2014/main" id="{30E1F2FA-6A23-4D37-9D9E-AC8BD78F3C60}"/>
              </a:ext>
            </a:extLst>
          </p:cNvPr>
          <p:cNvSpPr txBox="1"/>
          <p:nvPr/>
        </p:nvSpPr>
        <p:spPr>
          <a:xfrm>
            <a:off x="3820160" y="3434080"/>
            <a:ext cx="1320800" cy="369332"/>
          </a:xfrm>
          <a:prstGeom prst="rect">
            <a:avLst/>
          </a:prstGeom>
          <a:noFill/>
        </p:spPr>
        <p:txBody>
          <a:bodyPr wrap="square" rtlCol="0">
            <a:spAutoFit/>
          </a:bodyPr>
          <a:lstStyle/>
          <a:p>
            <a:r>
              <a:rPr lang="en-US" dirty="0"/>
              <a:t>B2</a:t>
            </a:r>
          </a:p>
        </p:txBody>
      </p:sp>
      <p:sp>
        <p:nvSpPr>
          <p:cNvPr id="7" name="TextBox 6">
            <a:extLst>
              <a:ext uri="{FF2B5EF4-FFF2-40B4-BE49-F238E27FC236}">
                <a16:creationId xmlns:a16="http://schemas.microsoft.com/office/drawing/2014/main" id="{EB7CD53C-31BA-4B42-B64E-ABEBF166785E}"/>
              </a:ext>
            </a:extLst>
          </p:cNvPr>
          <p:cNvSpPr txBox="1"/>
          <p:nvPr/>
        </p:nvSpPr>
        <p:spPr>
          <a:xfrm>
            <a:off x="5852160" y="3495040"/>
            <a:ext cx="1320800" cy="369332"/>
          </a:xfrm>
          <a:prstGeom prst="rect">
            <a:avLst/>
          </a:prstGeom>
          <a:noFill/>
        </p:spPr>
        <p:txBody>
          <a:bodyPr wrap="square" rtlCol="0">
            <a:spAutoFit/>
          </a:bodyPr>
          <a:lstStyle/>
          <a:p>
            <a:r>
              <a:rPr lang="en-US" dirty="0"/>
              <a:t>B5</a:t>
            </a:r>
          </a:p>
        </p:txBody>
      </p:sp>
      <p:sp>
        <p:nvSpPr>
          <p:cNvPr id="8" name="TextBox 7">
            <a:extLst>
              <a:ext uri="{FF2B5EF4-FFF2-40B4-BE49-F238E27FC236}">
                <a16:creationId xmlns:a16="http://schemas.microsoft.com/office/drawing/2014/main" id="{E29BC1B2-4E26-4EF0-BB84-DAC1F8A46EA0}"/>
              </a:ext>
            </a:extLst>
          </p:cNvPr>
          <p:cNvSpPr txBox="1"/>
          <p:nvPr/>
        </p:nvSpPr>
        <p:spPr>
          <a:xfrm>
            <a:off x="5394960" y="4175760"/>
            <a:ext cx="1320800" cy="369332"/>
          </a:xfrm>
          <a:prstGeom prst="rect">
            <a:avLst/>
          </a:prstGeom>
          <a:noFill/>
        </p:spPr>
        <p:txBody>
          <a:bodyPr wrap="square" rtlCol="0">
            <a:spAutoFit/>
          </a:bodyPr>
          <a:lstStyle/>
          <a:p>
            <a:r>
              <a:rPr lang="en-US" dirty="0"/>
              <a:t>B6</a:t>
            </a:r>
          </a:p>
        </p:txBody>
      </p:sp>
      <p:sp>
        <p:nvSpPr>
          <p:cNvPr id="9" name="TextBox 8">
            <a:extLst>
              <a:ext uri="{FF2B5EF4-FFF2-40B4-BE49-F238E27FC236}">
                <a16:creationId xmlns:a16="http://schemas.microsoft.com/office/drawing/2014/main" id="{7E770FB6-073F-4EBF-B2C9-53267D5A8531}"/>
              </a:ext>
            </a:extLst>
          </p:cNvPr>
          <p:cNvSpPr txBox="1"/>
          <p:nvPr/>
        </p:nvSpPr>
        <p:spPr>
          <a:xfrm>
            <a:off x="6583680" y="4135120"/>
            <a:ext cx="1320800" cy="369332"/>
          </a:xfrm>
          <a:prstGeom prst="rect">
            <a:avLst/>
          </a:prstGeom>
          <a:noFill/>
        </p:spPr>
        <p:txBody>
          <a:bodyPr wrap="square" rtlCol="0">
            <a:spAutoFit/>
          </a:bodyPr>
          <a:lstStyle/>
          <a:p>
            <a:r>
              <a:rPr lang="en-US" dirty="0"/>
              <a:t>B8</a:t>
            </a:r>
          </a:p>
        </p:txBody>
      </p:sp>
      <p:sp>
        <p:nvSpPr>
          <p:cNvPr id="10" name="TextBox 9">
            <a:extLst>
              <a:ext uri="{FF2B5EF4-FFF2-40B4-BE49-F238E27FC236}">
                <a16:creationId xmlns:a16="http://schemas.microsoft.com/office/drawing/2014/main" id="{75180C21-3F7B-47DC-92BC-E06850FD6162}"/>
              </a:ext>
            </a:extLst>
          </p:cNvPr>
          <p:cNvSpPr txBox="1"/>
          <p:nvPr/>
        </p:nvSpPr>
        <p:spPr>
          <a:xfrm>
            <a:off x="5933440" y="4815840"/>
            <a:ext cx="1320800" cy="369332"/>
          </a:xfrm>
          <a:prstGeom prst="rect">
            <a:avLst/>
          </a:prstGeom>
          <a:noFill/>
        </p:spPr>
        <p:txBody>
          <a:bodyPr wrap="square" rtlCol="0">
            <a:spAutoFit/>
          </a:bodyPr>
          <a:lstStyle/>
          <a:p>
            <a:r>
              <a:rPr lang="en-US" dirty="0"/>
              <a:t>B7</a:t>
            </a:r>
          </a:p>
        </p:txBody>
      </p:sp>
      <p:sp>
        <p:nvSpPr>
          <p:cNvPr id="11" name="TextBox 10">
            <a:extLst>
              <a:ext uri="{FF2B5EF4-FFF2-40B4-BE49-F238E27FC236}">
                <a16:creationId xmlns:a16="http://schemas.microsoft.com/office/drawing/2014/main" id="{B51CB004-D9AE-4D2E-8E47-31BA0ADB7B31}"/>
              </a:ext>
            </a:extLst>
          </p:cNvPr>
          <p:cNvSpPr txBox="1"/>
          <p:nvPr/>
        </p:nvSpPr>
        <p:spPr>
          <a:xfrm>
            <a:off x="4836160" y="5445760"/>
            <a:ext cx="1320800" cy="369332"/>
          </a:xfrm>
          <a:prstGeom prst="rect">
            <a:avLst/>
          </a:prstGeom>
          <a:noFill/>
        </p:spPr>
        <p:txBody>
          <a:bodyPr wrap="square" rtlCol="0">
            <a:spAutoFit/>
          </a:bodyPr>
          <a:lstStyle/>
          <a:p>
            <a:r>
              <a:rPr lang="en-US" dirty="0"/>
              <a:t>B3</a:t>
            </a:r>
          </a:p>
        </p:txBody>
      </p:sp>
      <p:sp>
        <p:nvSpPr>
          <p:cNvPr id="12" name="TextBox 11">
            <a:extLst>
              <a:ext uri="{FF2B5EF4-FFF2-40B4-BE49-F238E27FC236}">
                <a16:creationId xmlns:a16="http://schemas.microsoft.com/office/drawing/2014/main" id="{D6622110-47BB-4AD9-B1FF-E1A0C552C282}"/>
              </a:ext>
            </a:extLst>
          </p:cNvPr>
          <p:cNvSpPr txBox="1"/>
          <p:nvPr/>
        </p:nvSpPr>
        <p:spPr>
          <a:xfrm>
            <a:off x="4856480" y="6014720"/>
            <a:ext cx="1320800" cy="369332"/>
          </a:xfrm>
          <a:prstGeom prst="rect">
            <a:avLst/>
          </a:prstGeom>
          <a:noFill/>
        </p:spPr>
        <p:txBody>
          <a:bodyPr wrap="square" rtlCol="0">
            <a:spAutoFit/>
          </a:bodyPr>
          <a:lstStyle/>
          <a:p>
            <a:r>
              <a:rPr lang="en-US" dirty="0"/>
              <a:t>B4</a:t>
            </a:r>
          </a:p>
        </p:txBody>
      </p:sp>
      <p:cxnSp>
        <p:nvCxnSpPr>
          <p:cNvPr id="14" name="Straight Arrow Connector 13">
            <a:extLst>
              <a:ext uri="{FF2B5EF4-FFF2-40B4-BE49-F238E27FC236}">
                <a16:creationId xmlns:a16="http://schemas.microsoft.com/office/drawing/2014/main" id="{631E2A18-AC72-4B09-AF53-84E574935940}"/>
              </a:ext>
            </a:extLst>
          </p:cNvPr>
          <p:cNvCxnSpPr>
            <a:cxnSpLocks/>
          </p:cNvCxnSpPr>
          <p:nvPr/>
        </p:nvCxnSpPr>
        <p:spPr>
          <a:xfrm>
            <a:off x="4978400" y="2235200"/>
            <a:ext cx="0" cy="5181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A2C0C52-D3F8-40C5-9E67-6ED7109B5E09}"/>
              </a:ext>
            </a:extLst>
          </p:cNvPr>
          <p:cNvCxnSpPr>
            <a:stCxn id="5" idx="1"/>
          </p:cNvCxnSpPr>
          <p:nvPr/>
        </p:nvCxnSpPr>
        <p:spPr>
          <a:xfrm flipH="1">
            <a:off x="4043680" y="2938026"/>
            <a:ext cx="731520" cy="5570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20B793C-C665-4831-874A-1F05790AEB5D}"/>
              </a:ext>
            </a:extLst>
          </p:cNvPr>
          <p:cNvCxnSpPr>
            <a:cxnSpLocks/>
          </p:cNvCxnSpPr>
          <p:nvPr/>
        </p:nvCxnSpPr>
        <p:spPr>
          <a:xfrm>
            <a:off x="4043680" y="3735309"/>
            <a:ext cx="955040" cy="171045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5A4FC87-5602-45B8-A88F-0788EAC4AC86}"/>
              </a:ext>
            </a:extLst>
          </p:cNvPr>
          <p:cNvCxnSpPr>
            <a:cxnSpLocks/>
          </p:cNvCxnSpPr>
          <p:nvPr/>
        </p:nvCxnSpPr>
        <p:spPr>
          <a:xfrm>
            <a:off x="5069840" y="5746989"/>
            <a:ext cx="0" cy="26773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E4E9624-E67A-4897-8138-6064B1A6B3C1}"/>
              </a:ext>
            </a:extLst>
          </p:cNvPr>
          <p:cNvCxnSpPr>
            <a:cxnSpLocks/>
          </p:cNvCxnSpPr>
          <p:nvPr/>
        </p:nvCxnSpPr>
        <p:spPr>
          <a:xfrm flipH="1">
            <a:off x="5069840" y="5090160"/>
            <a:ext cx="1026160" cy="3556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5D2FC63E-A656-4E90-ADAC-8B1F3432AEEA}"/>
              </a:ext>
            </a:extLst>
          </p:cNvPr>
          <p:cNvCxnSpPr>
            <a:cxnSpLocks/>
          </p:cNvCxnSpPr>
          <p:nvPr/>
        </p:nvCxnSpPr>
        <p:spPr>
          <a:xfrm>
            <a:off x="5567680" y="4514611"/>
            <a:ext cx="457200" cy="3684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89C61E6A-1E4C-4F1D-A250-FD0612DEAC55}"/>
              </a:ext>
            </a:extLst>
          </p:cNvPr>
          <p:cNvCxnSpPr>
            <a:cxnSpLocks/>
          </p:cNvCxnSpPr>
          <p:nvPr/>
        </p:nvCxnSpPr>
        <p:spPr>
          <a:xfrm flipH="1">
            <a:off x="6156960" y="4453969"/>
            <a:ext cx="558800" cy="40251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DD411F9F-A9CD-43C6-B58F-BF85782AF90B}"/>
              </a:ext>
            </a:extLst>
          </p:cNvPr>
          <p:cNvCxnSpPr>
            <a:cxnSpLocks/>
          </p:cNvCxnSpPr>
          <p:nvPr/>
        </p:nvCxnSpPr>
        <p:spPr>
          <a:xfrm flipH="1">
            <a:off x="5567680" y="3773249"/>
            <a:ext cx="365760" cy="48109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9AAA8058-F288-4E43-AA51-44B527620710}"/>
              </a:ext>
            </a:extLst>
          </p:cNvPr>
          <p:cNvCxnSpPr>
            <a:cxnSpLocks/>
          </p:cNvCxnSpPr>
          <p:nvPr/>
        </p:nvCxnSpPr>
        <p:spPr>
          <a:xfrm>
            <a:off x="6156960" y="3837781"/>
            <a:ext cx="558800" cy="36544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278FC8C1-C1BB-4384-9074-09616B56C076}"/>
              </a:ext>
            </a:extLst>
          </p:cNvPr>
          <p:cNvCxnSpPr>
            <a:cxnSpLocks/>
          </p:cNvCxnSpPr>
          <p:nvPr/>
        </p:nvCxnSpPr>
        <p:spPr>
          <a:xfrm>
            <a:off x="5110480" y="3008233"/>
            <a:ext cx="822960" cy="5689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4" name="Connector: Curved 33">
            <a:extLst>
              <a:ext uri="{FF2B5EF4-FFF2-40B4-BE49-F238E27FC236}">
                <a16:creationId xmlns:a16="http://schemas.microsoft.com/office/drawing/2014/main" id="{2E1CAEBA-3597-4DCE-88FC-6E76F37893DE}"/>
              </a:ext>
            </a:extLst>
          </p:cNvPr>
          <p:cNvCxnSpPr>
            <a:cxnSpLocks/>
          </p:cNvCxnSpPr>
          <p:nvPr/>
        </p:nvCxnSpPr>
        <p:spPr>
          <a:xfrm rot="10800000">
            <a:off x="4775200" y="2897386"/>
            <a:ext cx="60960" cy="2692400"/>
          </a:xfrm>
          <a:prstGeom prst="curvedConnector3">
            <a:avLst>
              <a:gd name="adj1" fmla="val 2891667"/>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F1BC150F-43AA-466B-A158-374C83C0B34B}"/>
              </a:ext>
            </a:extLst>
          </p:cNvPr>
          <p:cNvSpPr txBox="1"/>
          <p:nvPr/>
        </p:nvSpPr>
        <p:spPr>
          <a:xfrm>
            <a:off x="9458960" y="1971040"/>
            <a:ext cx="1320800" cy="369332"/>
          </a:xfrm>
          <a:prstGeom prst="rect">
            <a:avLst/>
          </a:prstGeom>
          <a:noFill/>
        </p:spPr>
        <p:txBody>
          <a:bodyPr wrap="square" rtlCol="0">
            <a:spAutoFit/>
          </a:bodyPr>
          <a:lstStyle/>
          <a:p>
            <a:r>
              <a:rPr lang="en-US" dirty="0"/>
              <a:t>B0</a:t>
            </a:r>
          </a:p>
        </p:txBody>
      </p:sp>
      <p:sp>
        <p:nvSpPr>
          <p:cNvPr id="36" name="TextBox 35">
            <a:extLst>
              <a:ext uri="{FF2B5EF4-FFF2-40B4-BE49-F238E27FC236}">
                <a16:creationId xmlns:a16="http://schemas.microsoft.com/office/drawing/2014/main" id="{1C40482B-5DEF-4F82-A754-6DB072BD70F0}"/>
              </a:ext>
            </a:extLst>
          </p:cNvPr>
          <p:cNvSpPr txBox="1"/>
          <p:nvPr/>
        </p:nvSpPr>
        <p:spPr>
          <a:xfrm>
            <a:off x="9458960" y="2773680"/>
            <a:ext cx="1320800" cy="369332"/>
          </a:xfrm>
          <a:prstGeom prst="rect">
            <a:avLst/>
          </a:prstGeom>
          <a:noFill/>
        </p:spPr>
        <p:txBody>
          <a:bodyPr wrap="square" rtlCol="0">
            <a:spAutoFit/>
          </a:bodyPr>
          <a:lstStyle/>
          <a:p>
            <a:r>
              <a:rPr lang="en-US" dirty="0"/>
              <a:t>B1</a:t>
            </a:r>
          </a:p>
        </p:txBody>
      </p:sp>
      <p:sp>
        <p:nvSpPr>
          <p:cNvPr id="37" name="TextBox 36">
            <a:extLst>
              <a:ext uri="{FF2B5EF4-FFF2-40B4-BE49-F238E27FC236}">
                <a16:creationId xmlns:a16="http://schemas.microsoft.com/office/drawing/2014/main" id="{51F32F91-91EA-4055-83E8-36652D432A7B}"/>
              </a:ext>
            </a:extLst>
          </p:cNvPr>
          <p:cNvSpPr txBox="1"/>
          <p:nvPr/>
        </p:nvSpPr>
        <p:spPr>
          <a:xfrm>
            <a:off x="8503920" y="3454400"/>
            <a:ext cx="1320800" cy="369332"/>
          </a:xfrm>
          <a:prstGeom prst="rect">
            <a:avLst/>
          </a:prstGeom>
          <a:noFill/>
        </p:spPr>
        <p:txBody>
          <a:bodyPr wrap="square" rtlCol="0">
            <a:spAutoFit/>
          </a:bodyPr>
          <a:lstStyle/>
          <a:p>
            <a:r>
              <a:rPr lang="en-US" dirty="0"/>
              <a:t>B2</a:t>
            </a:r>
          </a:p>
        </p:txBody>
      </p:sp>
      <p:sp>
        <p:nvSpPr>
          <p:cNvPr id="38" name="TextBox 37">
            <a:extLst>
              <a:ext uri="{FF2B5EF4-FFF2-40B4-BE49-F238E27FC236}">
                <a16:creationId xmlns:a16="http://schemas.microsoft.com/office/drawing/2014/main" id="{A86C236E-8D1D-43EB-B7DA-501176D495DF}"/>
              </a:ext>
            </a:extLst>
          </p:cNvPr>
          <p:cNvSpPr txBox="1"/>
          <p:nvPr/>
        </p:nvSpPr>
        <p:spPr>
          <a:xfrm>
            <a:off x="10535920" y="3515360"/>
            <a:ext cx="1320800" cy="369332"/>
          </a:xfrm>
          <a:prstGeom prst="rect">
            <a:avLst/>
          </a:prstGeom>
          <a:noFill/>
        </p:spPr>
        <p:txBody>
          <a:bodyPr wrap="square" rtlCol="0">
            <a:spAutoFit/>
          </a:bodyPr>
          <a:lstStyle/>
          <a:p>
            <a:r>
              <a:rPr lang="en-US" dirty="0"/>
              <a:t>B5</a:t>
            </a:r>
          </a:p>
        </p:txBody>
      </p:sp>
      <p:sp>
        <p:nvSpPr>
          <p:cNvPr id="39" name="TextBox 38">
            <a:extLst>
              <a:ext uri="{FF2B5EF4-FFF2-40B4-BE49-F238E27FC236}">
                <a16:creationId xmlns:a16="http://schemas.microsoft.com/office/drawing/2014/main" id="{FCEE0CF6-7165-4B12-A634-F3F242DA7684}"/>
              </a:ext>
            </a:extLst>
          </p:cNvPr>
          <p:cNvSpPr txBox="1"/>
          <p:nvPr/>
        </p:nvSpPr>
        <p:spPr>
          <a:xfrm>
            <a:off x="10078720" y="4196080"/>
            <a:ext cx="1320800" cy="369332"/>
          </a:xfrm>
          <a:prstGeom prst="rect">
            <a:avLst/>
          </a:prstGeom>
          <a:noFill/>
        </p:spPr>
        <p:txBody>
          <a:bodyPr wrap="square" rtlCol="0">
            <a:spAutoFit/>
          </a:bodyPr>
          <a:lstStyle/>
          <a:p>
            <a:r>
              <a:rPr lang="en-US" dirty="0"/>
              <a:t>B6</a:t>
            </a:r>
          </a:p>
        </p:txBody>
      </p:sp>
      <p:sp>
        <p:nvSpPr>
          <p:cNvPr id="40" name="TextBox 39">
            <a:extLst>
              <a:ext uri="{FF2B5EF4-FFF2-40B4-BE49-F238E27FC236}">
                <a16:creationId xmlns:a16="http://schemas.microsoft.com/office/drawing/2014/main" id="{EEF90FCD-1D85-4352-872C-7B51D3918123}"/>
              </a:ext>
            </a:extLst>
          </p:cNvPr>
          <p:cNvSpPr txBox="1"/>
          <p:nvPr/>
        </p:nvSpPr>
        <p:spPr>
          <a:xfrm>
            <a:off x="11267440" y="4155440"/>
            <a:ext cx="1320800" cy="369332"/>
          </a:xfrm>
          <a:prstGeom prst="rect">
            <a:avLst/>
          </a:prstGeom>
          <a:noFill/>
        </p:spPr>
        <p:txBody>
          <a:bodyPr wrap="square" rtlCol="0">
            <a:spAutoFit/>
          </a:bodyPr>
          <a:lstStyle/>
          <a:p>
            <a:r>
              <a:rPr lang="en-US" dirty="0"/>
              <a:t>B8</a:t>
            </a:r>
          </a:p>
        </p:txBody>
      </p:sp>
      <p:sp>
        <p:nvSpPr>
          <p:cNvPr id="41" name="TextBox 40">
            <a:extLst>
              <a:ext uri="{FF2B5EF4-FFF2-40B4-BE49-F238E27FC236}">
                <a16:creationId xmlns:a16="http://schemas.microsoft.com/office/drawing/2014/main" id="{CCF9CEED-51D3-4A68-9ED7-675F14D4C48A}"/>
              </a:ext>
            </a:extLst>
          </p:cNvPr>
          <p:cNvSpPr txBox="1"/>
          <p:nvPr/>
        </p:nvSpPr>
        <p:spPr>
          <a:xfrm>
            <a:off x="10617200" y="4836160"/>
            <a:ext cx="1320800" cy="369332"/>
          </a:xfrm>
          <a:prstGeom prst="rect">
            <a:avLst/>
          </a:prstGeom>
          <a:noFill/>
        </p:spPr>
        <p:txBody>
          <a:bodyPr wrap="square" rtlCol="0">
            <a:spAutoFit/>
          </a:bodyPr>
          <a:lstStyle/>
          <a:p>
            <a:r>
              <a:rPr lang="en-US" dirty="0"/>
              <a:t>B7</a:t>
            </a:r>
          </a:p>
        </p:txBody>
      </p:sp>
      <p:sp>
        <p:nvSpPr>
          <p:cNvPr id="42" name="TextBox 41">
            <a:extLst>
              <a:ext uri="{FF2B5EF4-FFF2-40B4-BE49-F238E27FC236}">
                <a16:creationId xmlns:a16="http://schemas.microsoft.com/office/drawing/2014/main" id="{A5DD0697-8385-4794-BA44-D222A09010D5}"/>
              </a:ext>
            </a:extLst>
          </p:cNvPr>
          <p:cNvSpPr txBox="1"/>
          <p:nvPr/>
        </p:nvSpPr>
        <p:spPr>
          <a:xfrm>
            <a:off x="9519920" y="5466080"/>
            <a:ext cx="1320800" cy="369332"/>
          </a:xfrm>
          <a:prstGeom prst="rect">
            <a:avLst/>
          </a:prstGeom>
          <a:noFill/>
        </p:spPr>
        <p:txBody>
          <a:bodyPr wrap="square" rtlCol="0">
            <a:spAutoFit/>
          </a:bodyPr>
          <a:lstStyle/>
          <a:p>
            <a:r>
              <a:rPr lang="en-US" dirty="0"/>
              <a:t>B3</a:t>
            </a:r>
          </a:p>
        </p:txBody>
      </p:sp>
      <p:sp>
        <p:nvSpPr>
          <p:cNvPr id="43" name="TextBox 42">
            <a:extLst>
              <a:ext uri="{FF2B5EF4-FFF2-40B4-BE49-F238E27FC236}">
                <a16:creationId xmlns:a16="http://schemas.microsoft.com/office/drawing/2014/main" id="{947C31F1-F949-49E1-919B-D891B37EB9C7}"/>
              </a:ext>
            </a:extLst>
          </p:cNvPr>
          <p:cNvSpPr txBox="1"/>
          <p:nvPr/>
        </p:nvSpPr>
        <p:spPr>
          <a:xfrm>
            <a:off x="9540240" y="6035040"/>
            <a:ext cx="1320800" cy="369332"/>
          </a:xfrm>
          <a:prstGeom prst="rect">
            <a:avLst/>
          </a:prstGeom>
          <a:noFill/>
        </p:spPr>
        <p:txBody>
          <a:bodyPr wrap="square" rtlCol="0">
            <a:spAutoFit/>
          </a:bodyPr>
          <a:lstStyle/>
          <a:p>
            <a:r>
              <a:rPr lang="en-US" dirty="0"/>
              <a:t>B4</a:t>
            </a:r>
          </a:p>
        </p:txBody>
      </p:sp>
      <p:cxnSp>
        <p:nvCxnSpPr>
          <p:cNvPr id="45" name="Straight Arrow Connector 44">
            <a:extLst>
              <a:ext uri="{FF2B5EF4-FFF2-40B4-BE49-F238E27FC236}">
                <a16:creationId xmlns:a16="http://schemas.microsoft.com/office/drawing/2014/main" id="{1C4505F8-B73D-49A6-8439-C71E5DE5CE07}"/>
              </a:ext>
            </a:extLst>
          </p:cNvPr>
          <p:cNvCxnSpPr>
            <a:cxnSpLocks/>
          </p:cNvCxnSpPr>
          <p:nvPr/>
        </p:nvCxnSpPr>
        <p:spPr>
          <a:xfrm>
            <a:off x="9682480" y="2265680"/>
            <a:ext cx="0" cy="5181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28EA1CD-46A7-49E7-AFAD-10747A55CAD8}"/>
              </a:ext>
            </a:extLst>
          </p:cNvPr>
          <p:cNvCxnSpPr/>
          <p:nvPr/>
        </p:nvCxnSpPr>
        <p:spPr>
          <a:xfrm flipH="1">
            <a:off x="8747760" y="2968506"/>
            <a:ext cx="731520" cy="5570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1CF5AE44-7B8D-45FE-93E8-266BCD3D978A}"/>
              </a:ext>
            </a:extLst>
          </p:cNvPr>
          <p:cNvCxnSpPr>
            <a:cxnSpLocks/>
          </p:cNvCxnSpPr>
          <p:nvPr/>
        </p:nvCxnSpPr>
        <p:spPr>
          <a:xfrm flipH="1">
            <a:off x="10271760" y="3803729"/>
            <a:ext cx="365760" cy="48109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AC59005E-AD79-46B1-8A36-5A113CB05E9C}"/>
              </a:ext>
            </a:extLst>
          </p:cNvPr>
          <p:cNvCxnSpPr>
            <a:cxnSpLocks/>
          </p:cNvCxnSpPr>
          <p:nvPr/>
        </p:nvCxnSpPr>
        <p:spPr>
          <a:xfrm>
            <a:off x="10861040" y="3868261"/>
            <a:ext cx="558800" cy="36544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F906F267-F2D6-4B39-8AF3-ABD424597B2D}"/>
              </a:ext>
            </a:extLst>
          </p:cNvPr>
          <p:cNvCxnSpPr>
            <a:cxnSpLocks/>
          </p:cNvCxnSpPr>
          <p:nvPr/>
        </p:nvCxnSpPr>
        <p:spPr>
          <a:xfrm>
            <a:off x="9814560" y="3038713"/>
            <a:ext cx="822960" cy="5689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0F539705-DA0E-48C6-8A0B-EE025F0DB89C}"/>
              </a:ext>
            </a:extLst>
          </p:cNvPr>
          <p:cNvCxnSpPr/>
          <p:nvPr/>
        </p:nvCxnSpPr>
        <p:spPr>
          <a:xfrm>
            <a:off x="10739120" y="3823732"/>
            <a:ext cx="121920" cy="99194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F9A2591-9C29-4E73-9091-29C43FF85F77}"/>
              </a:ext>
            </a:extLst>
          </p:cNvPr>
          <p:cNvCxnSpPr/>
          <p:nvPr/>
        </p:nvCxnSpPr>
        <p:spPr>
          <a:xfrm>
            <a:off x="9692640" y="3061812"/>
            <a:ext cx="50800" cy="240426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C6A20ECC-A6D5-4DA9-9EFF-9B3106F2046F}"/>
              </a:ext>
            </a:extLst>
          </p:cNvPr>
          <p:cNvCxnSpPr/>
          <p:nvPr/>
        </p:nvCxnSpPr>
        <p:spPr>
          <a:xfrm>
            <a:off x="9735820" y="5797471"/>
            <a:ext cx="33020" cy="22740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aphicFrame>
        <p:nvGraphicFramePr>
          <p:cNvPr id="13" name="Table 12">
            <a:extLst>
              <a:ext uri="{FF2B5EF4-FFF2-40B4-BE49-F238E27FC236}">
                <a16:creationId xmlns:a16="http://schemas.microsoft.com/office/drawing/2014/main" id="{5DF54532-CEC3-407E-B4DF-A442A5AEA9DD}"/>
              </a:ext>
            </a:extLst>
          </p:cNvPr>
          <p:cNvGraphicFramePr>
            <a:graphicFrameLocks noGrp="1"/>
          </p:cNvGraphicFramePr>
          <p:nvPr/>
        </p:nvGraphicFramePr>
        <p:xfrm>
          <a:off x="1026160" y="353906"/>
          <a:ext cx="9936480" cy="1350116"/>
        </p:xfrm>
        <a:graphic>
          <a:graphicData uri="http://schemas.openxmlformats.org/drawingml/2006/table">
            <a:tbl>
              <a:tblPr firstRow="1" bandRow="1">
                <a:tableStyleId>{5C22544A-7EE6-4342-B048-85BDC9FD1C3A}</a:tableStyleId>
              </a:tblPr>
              <a:tblGrid>
                <a:gridCol w="993648">
                  <a:extLst>
                    <a:ext uri="{9D8B030D-6E8A-4147-A177-3AD203B41FA5}">
                      <a16:colId xmlns:a16="http://schemas.microsoft.com/office/drawing/2014/main" val="3293010981"/>
                    </a:ext>
                  </a:extLst>
                </a:gridCol>
                <a:gridCol w="993648">
                  <a:extLst>
                    <a:ext uri="{9D8B030D-6E8A-4147-A177-3AD203B41FA5}">
                      <a16:colId xmlns:a16="http://schemas.microsoft.com/office/drawing/2014/main" val="2087152831"/>
                    </a:ext>
                  </a:extLst>
                </a:gridCol>
                <a:gridCol w="993648">
                  <a:extLst>
                    <a:ext uri="{9D8B030D-6E8A-4147-A177-3AD203B41FA5}">
                      <a16:colId xmlns:a16="http://schemas.microsoft.com/office/drawing/2014/main" val="306689363"/>
                    </a:ext>
                  </a:extLst>
                </a:gridCol>
                <a:gridCol w="993648">
                  <a:extLst>
                    <a:ext uri="{9D8B030D-6E8A-4147-A177-3AD203B41FA5}">
                      <a16:colId xmlns:a16="http://schemas.microsoft.com/office/drawing/2014/main" val="1968212424"/>
                    </a:ext>
                  </a:extLst>
                </a:gridCol>
                <a:gridCol w="993648">
                  <a:extLst>
                    <a:ext uri="{9D8B030D-6E8A-4147-A177-3AD203B41FA5}">
                      <a16:colId xmlns:a16="http://schemas.microsoft.com/office/drawing/2014/main" val="1395344425"/>
                    </a:ext>
                  </a:extLst>
                </a:gridCol>
                <a:gridCol w="993648">
                  <a:extLst>
                    <a:ext uri="{9D8B030D-6E8A-4147-A177-3AD203B41FA5}">
                      <a16:colId xmlns:a16="http://schemas.microsoft.com/office/drawing/2014/main" val="548265934"/>
                    </a:ext>
                  </a:extLst>
                </a:gridCol>
                <a:gridCol w="993648">
                  <a:extLst>
                    <a:ext uri="{9D8B030D-6E8A-4147-A177-3AD203B41FA5}">
                      <a16:colId xmlns:a16="http://schemas.microsoft.com/office/drawing/2014/main" val="2678692470"/>
                    </a:ext>
                  </a:extLst>
                </a:gridCol>
                <a:gridCol w="993648">
                  <a:extLst>
                    <a:ext uri="{9D8B030D-6E8A-4147-A177-3AD203B41FA5}">
                      <a16:colId xmlns:a16="http://schemas.microsoft.com/office/drawing/2014/main" val="3952941446"/>
                    </a:ext>
                  </a:extLst>
                </a:gridCol>
                <a:gridCol w="993648">
                  <a:extLst>
                    <a:ext uri="{9D8B030D-6E8A-4147-A177-3AD203B41FA5}">
                      <a16:colId xmlns:a16="http://schemas.microsoft.com/office/drawing/2014/main" val="3146841733"/>
                    </a:ext>
                  </a:extLst>
                </a:gridCol>
                <a:gridCol w="993648">
                  <a:extLst>
                    <a:ext uri="{9D8B030D-6E8A-4147-A177-3AD203B41FA5}">
                      <a16:colId xmlns:a16="http://schemas.microsoft.com/office/drawing/2014/main" val="935119537"/>
                    </a:ext>
                  </a:extLst>
                </a:gridCol>
              </a:tblGrid>
              <a:tr h="35348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9745648"/>
                  </a:ext>
                </a:extLst>
              </a:tr>
              <a:tr h="618596">
                <a:tc>
                  <a:txBody>
                    <a:bodyPr/>
                    <a:lstStyle/>
                    <a:p>
                      <a:r>
                        <a:rPr lang="en-US" dirty="0"/>
                        <a:t>DOM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6846905"/>
                  </a:ext>
                </a:extLst>
              </a:tr>
              <a:tr h="353483">
                <a:tc>
                  <a:txBody>
                    <a:bodyPr/>
                    <a:lstStyle/>
                    <a:p>
                      <a:r>
                        <a:rPr lang="en-US" dirty="0"/>
                        <a:t>IDOM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9556622"/>
                  </a:ext>
                </a:extLst>
              </a:tr>
            </a:tbl>
          </a:graphicData>
        </a:graphic>
      </p:graphicFrame>
      <p:sp>
        <p:nvSpPr>
          <p:cNvPr id="15" name="TextBox 14">
            <a:extLst>
              <a:ext uri="{FF2B5EF4-FFF2-40B4-BE49-F238E27FC236}">
                <a16:creationId xmlns:a16="http://schemas.microsoft.com/office/drawing/2014/main" id="{6155167F-307A-4D3C-8A0A-598A04EE8096}"/>
              </a:ext>
            </a:extLst>
          </p:cNvPr>
          <p:cNvSpPr txBox="1"/>
          <p:nvPr/>
        </p:nvSpPr>
        <p:spPr>
          <a:xfrm>
            <a:off x="10241280" y="2245360"/>
            <a:ext cx="2032000"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Dominator Tree</a:t>
            </a: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89907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AFB8C-0B9D-4B3A-B749-AC66C3F1FDAC}"/>
              </a:ext>
            </a:extLst>
          </p:cNvPr>
          <p:cNvSpPr>
            <a:spLocks noGrp="1"/>
          </p:cNvSpPr>
          <p:nvPr>
            <p:ph type="title"/>
          </p:nvPr>
        </p:nvSpPr>
        <p:spPr/>
        <p:txBody>
          <a:bodyPr/>
          <a:lstStyle/>
          <a:p>
            <a:r>
              <a:rPr lang="en-US" dirty="0"/>
              <a:t>Dominator tree</a:t>
            </a:r>
            <a:endParaRPr lang="en-IN" dirty="0"/>
          </a:p>
        </p:txBody>
      </p:sp>
      <p:sp>
        <p:nvSpPr>
          <p:cNvPr id="3" name="Content Placeholder 2">
            <a:extLst>
              <a:ext uri="{FF2B5EF4-FFF2-40B4-BE49-F238E27FC236}">
                <a16:creationId xmlns:a16="http://schemas.microsoft.com/office/drawing/2014/main" id="{98AD0394-9909-4DA3-92E7-A5EC1463B6AA}"/>
              </a:ext>
            </a:extLst>
          </p:cNvPr>
          <p:cNvSpPr>
            <a:spLocks noGrp="1"/>
          </p:cNvSpPr>
          <p:nvPr>
            <p:ph idx="1"/>
          </p:nvPr>
        </p:nvSpPr>
        <p:spPr/>
        <p:txBody>
          <a:bodyPr/>
          <a:lstStyle/>
          <a:p>
            <a:r>
              <a:rPr lang="en-US" dirty="0"/>
              <a:t>Dominator tree encodes both </a:t>
            </a:r>
            <a:r>
              <a:rPr lang="en-US" dirty="0" err="1"/>
              <a:t>IDom</a:t>
            </a:r>
            <a:r>
              <a:rPr lang="en-US" dirty="0"/>
              <a:t> and dominators set for each node</a:t>
            </a:r>
          </a:p>
          <a:p>
            <a:pPr lvl="1"/>
            <a:r>
              <a:rPr lang="en-US" dirty="0"/>
              <a:t>The parent node of node m is the </a:t>
            </a:r>
            <a:r>
              <a:rPr lang="en-US" dirty="0" err="1"/>
              <a:t>IDom</a:t>
            </a:r>
            <a:r>
              <a:rPr lang="en-US" dirty="0"/>
              <a:t>(m)</a:t>
            </a:r>
          </a:p>
          <a:p>
            <a:pPr lvl="1"/>
            <a:r>
              <a:rPr lang="en-US" dirty="0"/>
              <a:t>The nodes in the path from the root to a node m are the dominators of m</a:t>
            </a:r>
          </a:p>
        </p:txBody>
      </p:sp>
    </p:spTree>
    <p:extLst>
      <p:ext uri="{BB962C8B-B14F-4D97-AF65-F5344CB8AC3E}">
        <p14:creationId xmlns:p14="http://schemas.microsoft.com/office/powerpoint/2010/main" val="18620353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75707-C898-4AF3-9794-6B9F19F31133}"/>
              </a:ext>
            </a:extLst>
          </p:cNvPr>
          <p:cNvSpPr>
            <a:spLocks noGrp="1"/>
          </p:cNvSpPr>
          <p:nvPr>
            <p:ph type="title"/>
          </p:nvPr>
        </p:nvSpPr>
        <p:spPr/>
        <p:txBody>
          <a:bodyPr/>
          <a:lstStyle/>
          <a:p>
            <a:r>
              <a:rPr lang="en-US" dirty="0"/>
              <a:t>Dominance frontier</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4E449C7-90DE-445D-B09B-D21762D6A76A}"/>
                  </a:ext>
                </a:extLst>
              </p:cNvPr>
              <p:cNvSpPr>
                <a:spLocks noGrp="1"/>
              </p:cNvSpPr>
              <p:nvPr>
                <p:ph idx="1"/>
              </p:nvPr>
            </p:nvSpPr>
            <p:spPr/>
            <p:txBody>
              <a:bodyPr/>
              <a:lstStyle/>
              <a:p>
                <a:r>
                  <a:rPr lang="en-US" dirty="0"/>
                  <a:t>Nodes in a DF must be join points in a CFG</a:t>
                </a:r>
              </a:p>
              <a:p>
                <a:endParaRPr lang="en-US" dirty="0"/>
              </a:p>
              <a:p>
                <a:r>
                  <a:rPr lang="en-US" dirty="0"/>
                  <a:t>For a join point j, each k </a:t>
                </a:r>
                <a14:m>
                  <m:oMath xmlns:m="http://schemas.openxmlformats.org/officeDocument/2006/math">
                    <m:r>
                      <a:rPr lang="en-US" b="0" i="1" smtClean="0">
                        <a:latin typeface="Cambria Math" panose="02040503050406030204" pitchFamily="18" charset="0"/>
                      </a:rPr>
                      <m:t>∈</m:t>
                    </m:r>
                  </m:oMath>
                </a14:m>
                <a:r>
                  <a:rPr lang="en-US" dirty="0"/>
                  <a:t> </a:t>
                </a:r>
                <a:r>
                  <a:rPr lang="en-US" dirty="0" err="1"/>
                  <a:t>preds</a:t>
                </a:r>
                <a:r>
                  <a:rPr lang="en-US" dirty="0"/>
                  <a:t>(j) have j </a:t>
                </a:r>
                <a14:m>
                  <m:oMath xmlns:m="http://schemas.openxmlformats.org/officeDocument/2006/math">
                    <m:r>
                      <a:rPr lang="en-US" b="0" i="1" smtClean="0">
                        <a:latin typeface="Cambria Math" panose="02040503050406030204" pitchFamily="18" charset="0"/>
                      </a:rPr>
                      <m:t>∈</m:t>
                    </m:r>
                  </m:oMath>
                </a14:m>
                <a:r>
                  <a:rPr lang="en-US" dirty="0"/>
                  <a:t> DF(k), if </a:t>
                </a:r>
                <a14:m>
                  <m:oMath xmlns:m="http://schemas.openxmlformats.org/officeDocument/2006/math">
                    <m:r>
                      <a:rPr lang="en-US" b="0" i="1" smtClean="0">
                        <a:latin typeface="Cambria Math" panose="02040503050406030204" pitchFamily="18" charset="0"/>
                      </a:rPr>
                      <m:t>𝑘</m:t>
                    </m:r>
                    <m:r>
                      <a:rPr lang="en-US" b="0" i="1" smtClean="0">
                        <a:latin typeface="Cambria Math" panose="02040503050406030204" pitchFamily="18" charset="0"/>
                      </a:rPr>
                      <m:t>≠</m:t>
                    </m:r>
                    <m:r>
                      <a:rPr lang="en-US" b="0" i="1" smtClean="0">
                        <a:latin typeface="Cambria Math" panose="02040503050406030204" pitchFamily="18" charset="0"/>
                      </a:rPr>
                      <m:t>𝐼𝐷𝑜𝑚</m:t>
                    </m:r>
                    <m:r>
                      <a:rPr lang="en-US" b="0" i="1" smtClean="0">
                        <a:latin typeface="Cambria Math" panose="02040503050406030204" pitchFamily="18" charset="0"/>
                      </a:rPr>
                      <m:t>(</m:t>
                    </m:r>
                    <m:r>
                      <a:rPr lang="en-US" b="0" i="1" smtClean="0">
                        <a:latin typeface="Cambria Math" panose="02040503050406030204" pitchFamily="18" charset="0"/>
                      </a:rPr>
                      <m:t>𝑗</m:t>
                    </m:r>
                    <m:r>
                      <a:rPr lang="en-US" b="0" i="1" smtClean="0">
                        <a:latin typeface="Cambria Math" panose="02040503050406030204" pitchFamily="18" charset="0"/>
                      </a:rPr>
                      <m:t>)</m:t>
                    </m:r>
                  </m:oMath>
                </a14:m>
                <a:endParaRPr lang="en-US" dirty="0"/>
              </a:p>
              <a:p>
                <a:endParaRPr lang="en-US" dirty="0"/>
              </a:p>
              <a:p>
                <a:r>
                  <a:rPr lang="en-US" dirty="0"/>
                  <a:t>if j </a:t>
                </a:r>
                <a14:m>
                  <m:oMath xmlns:m="http://schemas.openxmlformats.org/officeDocument/2006/math">
                    <m:r>
                      <a:rPr lang="en-US" b="0" i="1" smtClean="0">
                        <a:latin typeface="Cambria Math" panose="02040503050406030204" pitchFamily="18" charset="0"/>
                      </a:rPr>
                      <m:t>∈</m:t>
                    </m:r>
                  </m:oMath>
                </a14:m>
                <a:r>
                  <a:rPr lang="en-US" dirty="0"/>
                  <a:t> DF(k), then j </a:t>
                </a:r>
                <a14:m>
                  <m:oMath xmlns:m="http://schemas.openxmlformats.org/officeDocument/2006/math">
                    <m:r>
                      <a:rPr lang="en-US" b="0" i="1" smtClean="0">
                        <a:latin typeface="Cambria Math" panose="02040503050406030204" pitchFamily="18" charset="0"/>
                      </a:rPr>
                      <m:t>∈</m:t>
                    </m:r>
                  </m:oMath>
                </a14:m>
                <a:r>
                  <a:rPr lang="en-US" dirty="0"/>
                  <a:t> DF(</a:t>
                </a:r>
                <a:r>
                  <a:rPr lang="en-US" dirty="0" err="1"/>
                  <a:t>i</a:t>
                </a:r>
                <a:r>
                  <a:rPr lang="en-US" dirty="0"/>
                  <a:t>), where </a:t>
                </a:r>
                <a14:m>
                  <m:oMath xmlns:m="http://schemas.openxmlformats.org/officeDocument/2006/math">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𝐼𝐷𝑜𝑚</m:t>
                    </m:r>
                    <m:d>
                      <m:dPr>
                        <m:ctrlPr>
                          <a:rPr lang="en-US" b="0" i="1" smtClean="0">
                            <a:latin typeface="Cambria Math" panose="02040503050406030204" pitchFamily="18" charset="0"/>
                          </a:rPr>
                        </m:ctrlPr>
                      </m:dPr>
                      <m:e>
                        <m:r>
                          <a:rPr lang="en-US" b="0" i="1" smtClean="0">
                            <a:latin typeface="Cambria Math" panose="02040503050406030204" pitchFamily="18" charset="0"/>
                          </a:rPr>
                          <m:t>𝑘</m:t>
                        </m:r>
                      </m:e>
                    </m:d>
                    <m:r>
                      <a:rPr lang="en-US" b="0" i="1" smtClean="0">
                        <a:latin typeface="Cambria Math" panose="02040503050406030204" pitchFamily="18" charset="0"/>
                      </a:rPr>
                      <m:t> </m:t>
                    </m:r>
                    <m:r>
                      <a:rPr lang="en-US" b="0" i="1" smtClean="0">
                        <a:latin typeface="Cambria Math" panose="02040503050406030204" pitchFamily="18" charset="0"/>
                      </a:rPr>
                      <m:t>𝑎𝑛𝑑</m:t>
                    </m:r>
                    <m:r>
                      <a:rPr lang="en-US" b="0" i="1" smtClean="0">
                        <a:latin typeface="Cambria Math" panose="02040503050406030204" pitchFamily="18" charset="0"/>
                      </a:rPr>
                      <m:t> </m:t>
                    </m:r>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𝐼𝐷𝑜𝑚</m:t>
                    </m:r>
                    <m:d>
                      <m:dPr>
                        <m:ctrlPr>
                          <a:rPr lang="en-US" b="0" i="1" smtClean="0">
                            <a:latin typeface="Cambria Math" panose="02040503050406030204" pitchFamily="18" charset="0"/>
                          </a:rPr>
                        </m:ctrlPr>
                      </m:dPr>
                      <m:e>
                        <m:r>
                          <a:rPr lang="en-US" b="0" i="1" smtClean="0">
                            <a:latin typeface="Cambria Math" panose="02040503050406030204" pitchFamily="18" charset="0"/>
                          </a:rPr>
                          <m:t>𝑗</m:t>
                        </m:r>
                      </m:e>
                    </m:d>
                  </m:oMath>
                </a14:m>
                <a:endParaRPr lang="en-US" dirty="0"/>
              </a:p>
            </p:txBody>
          </p:sp>
        </mc:Choice>
        <mc:Fallback xmlns="">
          <p:sp>
            <p:nvSpPr>
              <p:cNvPr id="3" name="Content Placeholder 2">
                <a:extLst>
                  <a:ext uri="{FF2B5EF4-FFF2-40B4-BE49-F238E27FC236}">
                    <a16:creationId xmlns:a16="http://schemas.microsoft.com/office/drawing/2014/main" id="{74E449C7-90DE-445D-B09B-D21762D6A76A}"/>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4083914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CFB38-C525-4ED1-B1F6-A7B81C8A2B4D}"/>
              </a:ext>
            </a:extLst>
          </p:cNvPr>
          <p:cNvSpPr>
            <a:spLocks noGrp="1"/>
          </p:cNvSpPr>
          <p:nvPr>
            <p:ph type="title"/>
          </p:nvPr>
        </p:nvSpPr>
        <p:spPr/>
        <p:txBody>
          <a:bodyPr/>
          <a:lstStyle/>
          <a:p>
            <a:r>
              <a:rPr lang="en-US" dirty="0"/>
              <a:t>Dominance frontier</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5AB38EF-6D51-422D-A423-7E301EEB2A6A}"/>
                  </a:ext>
                </a:extLst>
              </p:cNvPr>
              <p:cNvSpPr>
                <a:spLocks noGrp="1"/>
              </p:cNvSpPr>
              <p:nvPr>
                <p:ph idx="1"/>
              </p:nvPr>
            </p:nvSpPr>
            <p:spPr/>
            <p:txBody>
              <a:bodyPr>
                <a:normAutofit lnSpcReduction="10000"/>
              </a:bodyPr>
              <a:lstStyle/>
              <a:p>
                <a:pPr marL="0" indent="0">
                  <a:buNone/>
                </a:pPr>
                <a:r>
                  <a:rPr lang="en-US" dirty="0"/>
                  <a:t>for all nodes n in the CFG</a:t>
                </a:r>
              </a:p>
              <a:p>
                <a:pPr marL="0" indent="0">
                  <a:buNone/>
                </a:pPr>
                <a:r>
                  <a:rPr lang="en-US" dirty="0"/>
                  <a:t>      DF(n) = </a:t>
                </a:r>
                <a14:m>
                  <m:oMath xmlns:m="http://schemas.openxmlformats.org/officeDocument/2006/math">
                    <m:r>
                      <a:rPr lang="en-US" b="0" i="1" smtClean="0">
                        <a:latin typeface="Cambria Math" panose="02040503050406030204" pitchFamily="18" charset="0"/>
                      </a:rPr>
                      <m:t>𝜙</m:t>
                    </m:r>
                  </m:oMath>
                </a14:m>
                <a:endParaRPr lang="en-US" b="0" dirty="0"/>
              </a:p>
              <a:p>
                <a:pPr marL="0" indent="0">
                  <a:buNone/>
                </a:pPr>
                <a:r>
                  <a:rPr lang="en-US" dirty="0"/>
                  <a:t>for all nodes n in the CFG</a:t>
                </a:r>
              </a:p>
              <a:p>
                <a:pPr marL="0" indent="0">
                  <a:buNone/>
                </a:pPr>
                <a:r>
                  <a:rPr lang="en-US" dirty="0"/>
                  <a:t>      if n has multiple predecessors</a:t>
                </a:r>
              </a:p>
              <a:p>
                <a:pPr marL="0" indent="0">
                  <a:buNone/>
                </a:pPr>
                <a:r>
                  <a:rPr lang="en-US" dirty="0"/>
                  <a:t>	for each predecessor p of n</a:t>
                </a:r>
              </a:p>
              <a:p>
                <a:pPr marL="0" indent="0">
                  <a:buNone/>
                </a:pPr>
                <a:r>
                  <a:rPr lang="en-US" dirty="0"/>
                  <a:t>	     </a:t>
                </a:r>
                <a:r>
                  <a:rPr lang="en-US" dirty="0" err="1"/>
                  <a:t>iter</a:t>
                </a:r>
                <a:r>
                  <a:rPr lang="en-US" dirty="0"/>
                  <a:t> = p</a:t>
                </a:r>
              </a:p>
              <a:p>
                <a:pPr marL="0" indent="0">
                  <a:buNone/>
                </a:pPr>
                <a:r>
                  <a:rPr lang="en-US" dirty="0"/>
                  <a:t>	     while </a:t>
                </a:r>
                <a:r>
                  <a:rPr lang="en-US" dirty="0" err="1"/>
                  <a:t>iter</a:t>
                </a:r>
                <a:r>
                  <a:rPr lang="en-US" dirty="0"/>
                  <a:t> </a:t>
                </a:r>
                <a14:m>
                  <m:oMath xmlns:m="http://schemas.openxmlformats.org/officeDocument/2006/math">
                    <m:r>
                      <a:rPr lang="en-US" b="0" i="1" smtClean="0">
                        <a:latin typeface="Cambria Math" panose="02040503050406030204" pitchFamily="18" charset="0"/>
                      </a:rPr>
                      <m:t>≠</m:t>
                    </m:r>
                  </m:oMath>
                </a14:m>
                <a:r>
                  <a:rPr lang="en-US" dirty="0"/>
                  <a:t> </a:t>
                </a:r>
                <a:r>
                  <a:rPr lang="en-US" dirty="0" err="1"/>
                  <a:t>IDom</a:t>
                </a:r>
                <a:r>
                  <a:rPr lang="en-US" dirty="0"/>
                  <a:t>(n)</a:t>
                </a:r>
              </a:p>
              <a:p>
                <a:pPr marL="0" indent="0">
                  <a:buNone/>
                </a:pPr>
                <a:r>
                  <a:rPr lang="en-US" dirty="0"/>
                  <a:t>                     DF(</a:t>
                </a:r>
                <a:r>
                  <a:rPr lang="en-US" dirty="0" err="1"/>
                  <a:t>iter</a:t>
                </a:r>
                <a:r>
                  <a:rPr lang="en-US" dirty="0"/>
                  <a:t>) = DF(</a:t>
                </a:r>
                <a:r>
                  <a:rPr lang="en-US" dirty="0" err="1"/>
                  <a:t>iter</a:t>
                </a:r>
                <a:r>
                  <a:rPr lang="en-US" dirty="0"/>
                  <a:t>) </a:t>
                </a:r>
                <a14:m>
                  <m:oMath xmlns:m="http://schemas.openxmlformats.org/officeDocument/2006/math">
                    <m:r>
                      <a:rPr lang="en-US" b="0" i="1" smtClean="0">
                        <a:latin typeface="Cambria Math" panose="02040503050406030204" pitchFamily="18" charset="0"/>
                      </a:rPr>
                      <m:t>∪</m:t>
                    </m:r>
                  </m:oMath>
                </a14:m>
                <a:r>
                  <a:rPr lang="en-US" dirty="0"/>
                  <a:t> {n}</a:t>
                </a:r>
              </a:p>
              <a:p>
                <a:pPr marL="0" indent="0">
                  <a:buNone/>
                </a:pPr>
                <a:r>
                  <a:rPr lang="en-US" dirty="0"/>
                  <a:t>                     </a:t>
                </a:r>
                <a:r>
                  <a:rPr lang="en-US" dirty="0" err="1"/>
                  <a:t>iter</a:t>
                </a:r>
                <a:r>
                  <a:rPr lang="en-US" dirty="0"/>
                  <a:t> = </a:t>
                </a:r>
                <a:r>
                  <a:rPr lang="en-US" dirty="0" err="1"/>
                  <a:t>IDom</a:t>
                </a:r>
                <a:r>
                  <a:rPr lang="en-US" dirty="0"/>
                  <a:t>(</a:t>
                </a:r>
                <a:r>
                  <a:rPr lang="en-US" dirty="0" err="1"/>
                  <a:t>iter</a:t>
                </a:r>
                <a:r>
                  <a:rPr lang="en-US" dirty="0"/>
                  <a:t>)</a:t>
                </a:r>
              </a:p>
            </p:txBody>
          </p:sp>
        </mc:Choice>
        <mc:Fallback xmlns="">
          <p:sp>
            <p:nvSpPr>
              <p:cNvPr id="3" name="Content Placeholder 2">
                <a:extLst>
                  <a:ext uri="{FF2B5EF4-FFF2-40B4-BE49-F238E27FC236}">
                    <a16:creationId xmlns:a16="http://schemas.microsoft.com/office/drawing/2014/main" id="{F5AB38EF-6D51-422D-A423-7E301EEB2A6A}"/>
                  </a:ext>
                </a:extLst>
              </p:cNvPr>
              <p:cNvSpPr>
                <a:spLocks noGrp="1" noRot="1" noChangeAspect="1" noMove="1" noResize="1" noEditPoints="1" noAdjustHandles="1" noChangeArrowheads="1" noChangeShapeType="1" noTextEdit="1"/>
              </p:cNvSpPr>
              <p:nvPr>
                <p:ph idx="1"/>
              </p:nvPr>
            </p:nvSpPr>
            <p:spPr>
              <a:blipFill>
                <a:blip r:embed="rId3"/>
                <a:stretch>
                  <a:fillRect l="-1217" t="-3081" b="-280"/>
                </a:stretch>
              </a:blipFill>
            </p:spPr>
            <p:txBody>
              <a:bodyPr/>
              <a:lstStyle/>
              <a:p>
                <a:r>
                  <a:rPr lang="en-US">
                    <a:noFill/>
                  </a:rPr>
                  <a:t> </a:t>
                </a:r>
              </a:p>
            </p:txBody>
          </p:sp>
        </mc:Fallback>
      </mc:AlternateContent>
    </p:spTree>
    <p:extLst>
      <p:ext uri="{BB962C8B-B14F-4D97-AF65-F5344CB8AC3E}">
        <p14:creationId xmlns:p14="http://schemas.microsoft.com/office/powerpoint/2010/main" val="12608944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F7AEF-AD40-40FA-AC63-97A9D5AD5834}"/>
              </a:ext>
            </a:extLst>
          </p:cNvPr>
          <p:cNvSpPr>
            <a:spLocks noGrp="1"/>
          </p:cNvSpPr>
          <p:nvPr>
            <p:ph type="title"/>
          </p:nvPr>
        </p:nvSpPr>
        <p:spPr>
          <a:xfrm>
            <a:off x="838200" y="365125"/>
            <a:ext cx="10515600" cy="1325563"/>
          </a:xfrm>
        </p:spPr>
        <p:txBody>
          <a:bodyPr/>
          <a:lstStyle/>
          <a:p>
            <a:r>
              <a:rPr lang="en-US" dirty="0"/>
              <a:t>Dominance frontier</a:t>
            </a:r>
          </a:p>
        </p:txBody>
      </p:sp>
      <p:sp>
        <p:nvSpPr>
          <p:cNvPr id="3" name="Content Placeholder 2">
            <a:extLst>
              <a:ext uri="{FF2B5EF4-FFF2-40B4-BE49-F238E27FC236}">
                <a16:creationId xmlns:a16="http://schemas.microsoft.com/office/drawing/2014/main" id="{47850D5A-BC31-4AF0-AE71-9E16542CE49D}"/>
              </a:ext>
            </a:extLst>
          </p:cNvPr>
          <p:cNvSpPr>
            <a:spLocks noGrp="1"/>
          </p:cNvSpPr>
          <p:nvPr>
            <p:ph idx="1"/>
          </p:nvPr>
        </p:nvSpPr>
        <p:spPr>
          <a:xfrm>
            <a:off x="838200" y="1825625"/>
            <a:ext cx="10515600" cy="4351338"/>
          </a:xfrm>
        </p:spPr>
        <p:txBody>
          <a:bodyPr/>
          <a:lstStyle/>
          <a:p>
            <a:endParaRPr lang="en-US" dirty="0"/>
          </a:p>
        </p:txBody>
      </p:sp>
      <p:sp>
        <p:nvSpPr>
          <p:cNvPr id="4" name="TextBox 3">
            <a:extLst>
              <a:ext uri="{FF2B5EF4-FFF2-40B4-BE49-F238E27FC236}">
                <a16:creationId xmlns:a16="http://schemas.microsoft.com/office/drawing/2014/main" id="{B1E2EF5F-D0A2-4F70-B331-68D73BF5A69D}"/>
              </a:ext>
            </a:extLst>
          </p:cNvPr>
          <p:cNvSpPr txBox="1"/>
          <p:nvPr/>
        </p:nvSpPr>
        <p:spPr>
          <a:xfrm>
            <a:off x="4775200" y="1950720"/>
            <a:ext cx="1320800" cy="369332"/>
          </a:xfrm>
          <a:prstGeom prst="rect">
            <a:avLst/>
          </a:prstGeom>
          <a:noFill/>
        </p:spPr>
        <p:txBody>
          <a:bodyPr wrap="square" rtlCol="0">
            <a:spAutoFit/>
          </a:bodyPr>
          <a:lstStyle/>
          <a:p>
            <a:r>
              <a:rPr lang="en-US" dirty="0"/>
              <a:t>B0</a:t>
            </a:r>
          </a:p>
        </p:txBody>
      </p:sp>
      <p:sp>
        <p:nvSpPr>
          <p:cNvPr id="5" name="TextBox 4">
            <a:extLst>
              <a:ext uri="{FF2B5EF4-FFF2-40B4-BE49-F238E27FC236}">
                <a16:creationId xmlns:a16="http://schemas.microsoft.com/office/drawing/2014/main" id="{40A33A67-224F-41CB-9045-5A9038F73B98}"/>
              </a:ext>
            </a:extLst>
          </p:cNvPr>
          <p:cNvSpPr txBox="1"/>
          <p:nvPr/>
        </p:nvSpPr>
        <p:spPr>
          <a:xfrm>
            <a:off x="4775200" y="2753360"/>
            <a:ext cx="1320800" cy="369332"/>
          </a:xfrm>
          <a:prstGeom prst="rect">
            <a:avLst/>
          </a:prstGeom>
          <a:noFill/>
        </p:spPr>
        <p:txBody>
          <a:bodyPr wrap="square" rtlCol="0">
            <a:spAutoFit/>
          </a:bodyPr>
          <a:lstStyle/>
          <a:p>
            <a:r>
              <a:rPr lang="en-US" dirty="0"/>
              <a:t>B1</a:t>
            </a:r>
          </a:p>
        </p:txBody>
      </p:sp>
      <p:sp>
        <p:nvSpPr>
          <p:cNvPr id="6" name="TextBox 5">
            <a:extLst>
              <a:ext uri="{FF2B5EF4-FFF2-40B4-BE49-F238E27FC236}">
                <a16:creationId xmlns:a16="http://schemas.microsoft.com/office/drawing/2014/main" id="{30E1F2FA-6A23-4D37-9D9E-AC8BD78F3C60}"/>
              </a:ext>
            </a:extLst>
          </p:cNvPr>
          <p:cNvSpPr txBox="1"/>
          <p:nvPr/>
        </p:nvSpPr>
        <p:spPr>
          <a:xfrm>
            <a:off x="3820160" y="3434080"/>
            <a:ext cx="1320800" cy="369332"/>
          </a:xfrm>
          <a:prstGeom prst="rect">
            <a:avLst/>
          </a:prstGeom>
          <a:noFill/>
        </p:spPr>
        <p:txBody>
          <a:bodyPr wrap="square" rtlCol="0">
            <a:spAutoFit/>
          </a:bodyPr>
          <a:lstStyle/>
          <a:p>
            <a:r>
              <a:rPr lang="en-US" dirty="0"/>
              <a:t>B2</a:t>
            </a:r>
          </a:p>
        </p:txBody>
      </p:sp>
      <p:sp>
        <p:nvSpPr>
          <p:cNvPr id="7" name="TextBox 6">
            <a:extLst>
              <a:ext uri="{FF2B5EF4-FFF2-40B4-BE49-F238E27FC236}">
                <a16:creationId xmlns:a16="http://schemas.microsoft.com/office/drawing/2014/main" id="{EB7CD53C-31BA-4B42-B64E-ABEBF166785E}"/>
              </a:ext>
            </a:extLst>
          </p:cNvPr>
          <p:cNvSpPr txBox="1"/>
          <p:nvPr/>
        </p:nvSpPr>
        <p:spPr>
          <a:xfrm>
            <a:off x="5852160" y="3495040"/>
            <a:ext cx="1320800" cy="369332"/>
          </a:xfrm>
          <a:prstGeom prst="rect">
            <a:avLst/>
          </a:prstGeom>
          <a:noFill/>
        </p:spPr>
        <p:txBody>
          <a:bodyPr wrap="square" rtlCol="0">
            <a:spAutoFit/>
          </a:bodyPr>
          <a:lstStyle/>
          <a:p>
            <a:r>
              <a:rPr lang="en-US" dirty="0"/>
              <a:t>B5</a:t>
            </a:r>
          </a:p>
        </p:txBody>
      </p:sp>
      <p:sp>
        <p:nvSpPr>
          <p:cNvPr id="8" name="TextBox 7">
            <a:extLst>
              <a:ext uri="{FF2B5EF4-FFF2-40B4-BE49-F238E27FC236}">
                <a16:creationId xmlns:a16="http://schemas.microsoft.com/office/drawing/2014/main" id="{E29BC1B2-4E26-4EF0-BB84-DAC1F8A46EA0}"/>
              </a:ext>
            </a:extLst>
          </p:cNvPr>
          <p:cNvSpPr txBox="1"/>
          <p:nvPr/>
        </p:nvSpPr>
        <p:spPr>
          <a:xfrm>
            <a:off x="5394960" y="4175760"/>
            <a:ext cx="1320800" cy="369332"/>
          </a:xfrm>
          <a:prstGeom prst="rect">
            <a:avLst/>
          </a:prstGeom>
          <a:noFill/>
        </p:spPr>
        <p:txBody>
          <a:bodyPr wrap="square" rtlCol="0">
            <a:spAutoFit/>
          </a:bodyPr>
          <a:lstStyle/>
          <a:p>
            <a:r>
              <a:rPr lang="en-US" dirty="0"/>
              <a:t>B6</a:t>
            </a:r>
          </a:p>
        </p:txBody>
      </p:sp>
      <p:sp>
        <p:nvSpPr>
          <p:cNvPr id="9" name="TextBox 8">
            <a:extLst>
              <a:ext uri="{FF2B5EF4-FFF2-40B4-BE49-F238E27FC236}">
                <a16:creationId xmlns:a16="http://schemas.microsoft.com/office/drawing/2014/main" id="{7E770FB6-073F-4EBF-B2C9-53267D5A8531}"/>
              </a:ext>
            </a:extLst>
          </p:cNvPr>
          <p:cNvSpPr txBox="1"/>
          <p:nvPr/>
        </p:nvSpPr>
        <p:spPr>
          <a:xfrm>
            <a:off x="6583680" y="4135120"/>
            <a:ext cx="1320800" cy="369332"/>
          </a:xfrm>
          <a:prstGeom prst="rect">
            <a:avLst/>
          </a:prstGeom>
          <a:noFill/>
        </p:spPr>
        <p:txBody>
          <a:bodyPr wrap="square" rtlCol="0">
            <a:spAutoFit/>
          </a:bodyPr>
          <a:lstStyle/>
          <a:p>
            <a:r>
              <a:rPr lang="en-US" dirty="0"/>
              <a:t>B8</a:t>
            </a:r>
          </a:p>
        </p:txBody>
      </p:sp>
      <p:sp>
        <p:nvSpPr>
          <p:cNvPr id="10" name="TextBox 9">
            <a:extLst>
              <a:ext uri="{FF2B5EF4-FFF2-40B4-BE49-F238E27FC236}">
                <a16:creationId xmlns:a16="http://schemas.microsoft.com/office/drawing/2014/main" id="{75180C21-3F7B-47DC-92BC-E06850FD6162}"/>
              </a:ext>
            </a:extLst>
          </p:cNvPr>
          <p:cNvSpPr txBox="1"/>
          <p:nvPr/>
        </p:nvSpPr>
        <p:spPr>
          <a:xfrm>
            <a:off x="5933440" y="4815840"/>
            <a:ext cx="1320800" cy="369332"/>
          </a:xfrm>
          <a:prstGeom prst="rect">
            <a:avLst/>
          </a:prstGeom>
          <a:noFill/>
        </p:spPr>
        <p:txBody>
          <a:bodyPr wrap="square" rtlCol="0">
            <a:spAutoFit/>
          </a:bodyPr>
          <a:lstStyle/>
          <a:p>
            <a:r>
              <a:rPr lang="en-US" dirty="0"/>
              <a:t>B7</a:t>
            </a:r>
          </a:p>
        </p:txBody>
      </p:sp>
      <p:sp>
        <p:nvSpPr>
          <p:cNvPr id="11" name="TextBox 10">
            <a:extLst>
              <a:ext uri="{FF2B5EF4-FFF2-40B4-BE49-F238E27FC236}">
                <a16:creationId xmlns:a16="http://schemas.microsoft.com/office/drawing/2014/main" id="{B51CB004-D9AE-4D2E-8E47-31BA0ADB7B31}"/>
              </a:ext>
            </a:extLst>
          </p:cNvPr>
          <p:cNvSpPr txBox="1"/>
          <p:nvPr/>
        </p:nvSpPr>
        <p:spPr>
          <a:xfrm>
            <a:off x="4836160" y="5445760"/>
            <a:ext cx="1320800" cy="369332"/>
          </a:xfrm>
          <a:prstGeom prst="rect">
            <a:avLst/>
          </a:prstGeom>
          <a:noFill/>
        </p:spPr>
        <p:txBody>
          <a:bodyPr wrap="square" rtlCol="0">
            <a:spAutoFit/>
          </a:bodyPr>
          <a:lstStyle/>
          <a:p>
            <a:r>
              <a:rPr lang="en-US" dirty="0"/>
              <a:t>B3</a:t>
            </a:r>
          </a:p>
        </p:txBody>
      </p:sp>
      <p:sp>
        <p:nvSpPr>
          <p:cNvPr id="12" name="TextBox 11">
            <a:extLst>
              <a:ext uri="{FF2B5EF4-FFF2-40B4-BE49-F238E27FC236}">
                <a16:creationId xmlns:a16="http://schemas.microsoft.com/office/drawing/2014/main" id="{D6622110-47BB-4AD9-B1FF-E1A0C552C282}"/>
              </a:ext>
            </a:extLst>
          </p:cNvPr>
          <p:cNvSpPr txBox="1"/>
          <p:nvPr/>
        </p:nvSpPr>
        <p:spPr>
          <a:xfrm>
            <a:off x="4856480" y="6014720"/>
            <a:ext cx="1320800" cy="369332"/>
          </a:xfrm>
          <a:prstGeom prst="rect">
            <a:avLst/>
          </a:prstGeom>
          <a:noFill/>
        </p:spPr>
        <p:txBody>
          <a:bodyPr wrap="square" rtlCol="0">
            <a:spAutoFit/>
          </a:bodyPr>
          <a:lstStyle/>
          <a:p>
            <a:r>
              <a:rPr lang="en-US" dirty="0"/>
              <a:t>B4</a:t>
            </a:r>
          </a:p>
        </p:txBody>
      </p:sp>
      <p:cxnSp>
        <p:nvCxnSpPr>
          <p:cNvPr id="14" name="Straight Arrow Connector 13">
            <a:extLst>
              <a:ext uri="{FF2B5EF4-FFF2-40B4-BE49-F238E27FC236}">
                <a16:creationId xmlns:a16="http://schemas.microsoft.com/office/drawing/2014/main" id="{631E2A18-AC72-4B09-AF53-84E574935940}"/>
              </a:ext>
            </a:extLst>
          </p:cNvPr>
          <p:cNvCxnSpPr>
            <a:cxnSpLocks/>
          </p:cNvCxnSpPr>
          <p:nvPr/>
        </p:nvCxnSpPr>
        <p:spPr>
          <a:xfrm>
            <a:off x="4978400" y="2235200"/>
            <a:ext cx="0" cy="5181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A2C0C52-D3F8-40C5-9E67-6ED7109B5E09}"/>
              </a:ext>
            </a:extLst>
          </p:cNvPr>
          <p:cNvCxnSpPr>
            <a:stCxn id="5" idx="1"/>
          </p:cNvCxnSpPr>
          <p:nvPr/>
        </p:nvCxnSpPr>
        <p:spPr>
          <a:xfrm flipH="1">
            <a:off x="4043680" y="2938026"/>
            <a:ext cx="731520" cy="5570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20B793C-C665-4831-874A-1F05790AEB5D}"/>
              </a:ext>
            </a:extLst>
          </p:cNvPr>
          <p:cNvCxnSpPr>
            <a:cxnSpLocks/>
          </p:cNvCxnSpPr>
          <p:nvPr/>
        </p:nvCxnSpPr>
        <p:spPr>
          <a:xfrm>
            <a:off x="4043680" y="3735309"/>
            <a:ext cx="955040" cy="171045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5A4FC87-5602-45B8-A88F-0788EAC4AC86}"/>
              </a:ext>
            </a:extLst>
          </p:cNvPr>
          <p:cNvCxnSpPr>
            <a:cxnSpLocks/>
          </p:cNvCxnSpPr>
          <p:nvPr/>
        </p:nvCxnSpPr>
        <p:spPr>
          <a:xfrm>
            <a:off x="5069840" y="5746989"/>
            <a:ext cx="0" cy="26773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E4E9624-E67A-4897-8138-6064B1A6B3C1}"/>
              </a:ext>
            </a:extLst>
          </p:cNvPr>
          <p:cNvCxnSpPr>
            <a:cxnSpLocks/>
          </p:cNvCxnSpPr>
          <p:nvPr/>
        </p:nvCxnSpPr>
        <p:spPr>
          <a:xfrm flipH="1">
            <a:off x="5069840" y="5090160"/>
            <a:ext cx="1026160" cy="3556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5D2FC63E-A656-4E90-ADAC-8B1F3432AEEA}"/>
              </a:ext>
            </a:extLst>
          </p:cNvPr>
          <p:cNvCxnSpPr>
            <a:cxnSpLocks/>
          </p:cNvCxnSpPr>
          <p:nvPr/>
        </p:nvCxnSpPr>
        <p:spPr>
          <a:xfrm>
            <a:off x="5567680" y="4514611"/>
            <a:ext cx="457200" cy="3684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89C61E6A-1E4C-4F1D-A250-FD0612DEAC55}"/>
              </a:ext>
            </a:extLst>
          </p:cNvPr>
          <p:cNvCxnSpPr>
            <a:cxnSpLocks/>
          </p:cNvCxnSpPr>
          <p:nvPr/>
        </p:nvCxnSpPr>
        <p:spPr>
          <a:xfrm flipH="1">
            <a:off x="6156960" y="4453969"/>
            <a:ext cx="558800" cy="40251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DD411F9F-A9CD-43C6-B58F-BF85782AF90B}"/>
              </a:ext>
            </a:extLst>
          </p:cNvPr>
          <p:cNvCxnSpPr>
            <a:cxnSpLocks/>
          </p:cNvCxnSpPr>
          <p:nvPr/>
        </p:nvCxnSpPr>
        <p:spPr>
          <a:xfrm flipH="1">
            <a:off x="5567680" y="3773249"/>
            <a:ext cx="365760" cy="48109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9AAA8058-F288-4E43-AA51-44B527620710}"/>
              </a:ext>
            </a:extLst>
          </p:cNvPr>
          <p:cNvCxnSpPr>
            <a:cxnSpLocks/>
          </p:cNvCxnSpPr>
          <p:nvPr/>
        </p:nvCxnSpPr>
        <p:spPr>
          <a:xfrm>
            <a:off x="6156960" y="3837781"/>
            <a:ext cx="558800" cy="36544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278FC8C1-C1BB-4384-9074-09616B56C076}"/>
              </a:ext>
            </a:extLst>
          </p:cNvPr>
          <p:cNvCxnSpPr>
            <a:cxnSpLocks/>
          </p:cNvCxnSpPr>
          <p:nvPr/>
        </p:nvCxnSpPr>
        <p:spPr>
          <a:xfrm>
            <a:off x="5110480" y="3008233"/>
            <a:ext cx="822960" cy="5689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4" name="Connector: Curved 33">
            <a:extLst>
              <a:ext uri="{FF2B5EF4-FFF2-40B4-BE49-F238E27FC236}">
                <a16:creationId xmlns:a16="http://schemas.microsoft.com/office/drawing/2014/main" id="{2E1CAEBA-3597-4DCE-88FC-6E76F37893DE}"/>
              </a:ext>
            </a:extLst>
          </p:cNvPr>
          <p:cNvCxnSpPr>
            <a:cxnSpLocks/>
          </p:cNvCxnSpPr>
          <p:nvPr/>
        </p:nvCxnSpPr>
        <p:spPr>
          <a:xfrm rot="10800000">
            <a:off x="4775200" y="2897386"/>
            <a:ext cx="60960" cy="2692400"/>
          </a:xfrm>
          <a:prstGeom prst="curvedConnector3">
            <a:avLst>
              <a:gd name="adj1" fmla="val 2891667"/>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F1BC150F-43AA-466B-A158-374C83C0B34B}"/>
              </a:ext>
            </a:extLst>
          </p:cNvPr>
          <p:cNvSpPr txBox="1"/>
          <p:nvPr/>
        </p:nvSpPr>
        <p:spPr>
          <a:xfrm>
            <a:off x="9458960" y="1971040"/>
            <a:ext cx="1320800" cy="369332"/>
          </a:xfrm>
          <a:prstGeom prst="rect">
            <a:avLst/>
          </a:prstGeom>
          <a:noFill/>
        </p:spPr>
        <p:txBody>
          <a:bodyPr wrap="square" rtlCol="0">
            <a:spAutoFit/>
          </a:bodyPr>
          <a:lstStyle/>
          <a:p>
            <a:r>
              <a:rPr lang="en-US" dirty="0"/>
              <a:t>B0</a:t>
            </a:r>
          </a:p>
        </p:txBody>
      </p:sp>
      <p:sp>
        <p:nvSpPr>
          <p:cNvPr id="36" name="TextBox 35">
            <a:extLst>
              <a:ext uri="{FF2B5EF4-FFF2-40B4-BE49-F238E27FC236}">
                <a16:creationId xmlns:a16="http://schemas.microsoft.com/office/drawing/2014/main" id="{1C40482B-5DEF-4F82-A754-6DB072BD70F0}"/>
              </a:ext>
            </a:extLst>
          </p:cNvPr>
          <p:cNvSpPr txBox="1"/>
          <p:nvPr/>
        </p:nvSpPr>
        <p:spPr>
          <a:xfrm>
            <a:off x="9458960" y="2773680"/>
            <a:ext cx="1320800" cy="369332"/>
          </a:xfrm>
          <a:prstGeom prst="rect">
            <a:avLst/>
          </a:prstGeom>
          <a:noFill/>
        </p:spPr>
        <p:txBody>
          <a:bodyPr wrap="square" rtlCol="0">
            <a:spAutoFit/>
          </a:bodyPr>
          <a:lstStyle/>
          <a:p>
            <a:r>
              <a:rPr lang="en-US" dirty="0"/>
              <a:t>B1</a:t>
            </a:r>
          </a:p>
        </p:txBody>
      </p:sp>
      <p:sp>
        <p:nvSpPr>
          <p:cNvPr id="37" name="TextBox 36">
            <a:extLst>
              <a:ext uri="{FF2B5EF4-FFF2-40B4-BE49-F238E27FC236}">
                <a16:creationId xmlns:a16="http://schemas.microsoft.com/office/drawing/2014/main" id="{51F32F91-91EA-4055-83E8-36652D432A7B}"/>
              </a:ext>
            </a:extLst>
          </p:cNvPr>
          <p:cNvSpPr txBox="1"/>
          <p:nvPr/>
        </p:nvSpPr>
        <p:spPr>
          <a:xfrm>
            <a:off x="8503920" y="3454400"/>
            <a:ext cx="1320800" cy="369332"/>
          </a:xfrm>
          <a:prstGeom prst="rect">
            <a:avLst/>
          </a:prstGeom>
          <a:noFill/>
        </p:spPr>
        <p:txBody>
          <a:bodyPr wrap="square" rtlCol="0">
            <a:spAutoFit/>
          </a:bodyPr>
          <a:lstStyle/>
          <a:p>
            <a:r>
              <a:rPr lang="en-US" dirty="0"/>
              <a:t>B2</a:t>
            </a:r>
          </a:p>
        </p:txBody>
      </p:sp>
      <p:sp>
        <p:nvSpPr>
          <p:cNvPr id="38" name="TextBox 37">
            <a:extLst>
              <a:ext uri="{FF2B5EF4-FFF2-40B4-BE49-F238E27FC236}">
                <a16:creationId xmlns:a16="http://schemas.microsoft.com/office/drawing/2014/main" id="{A86C236E-8D1D-43EB-B7DA-501176D495DF}"/>
              </a:ext>
            </a:extLst>
          </p:cNvPr>
          <p:cNvSpPr txBox="1"/>
          <p:nvPr/>
        </p:nvSpPr>
        <p:spPr>
          <a:xfrm>
            <a:off x="10535920" y="3515360"/>
            <a:ext cx="1320800" cy="369332"/>
          </a:xfrm>
          <a:prstGeom prst="rect">
            <a:avLst/>
          </a:prstGeom>
          <a:noFill/>
        </p:spPr>
        <p:txBody>
          <a:bodyPr wrap="square" rtlCol="0">
            <a:spAutoFit/>
          </a:bodyPr>
          <a:lstStyle/>
          <a:p>
            <a:r>
              <a:rPr lang="en-US" dirty="0"/>
              <a:t>B5</a:t>
            </a:r>
          </a:p>
        </p:txBody>
      </p:sp>
      <p:sp>
        <p:nvSpPr>
          <p:cNvPr id="39" name="TextBox 38">
            <a:extLst>
              <a:ext uri="{FF2B5EF4-FFF2-40B4-BE49-F238E27FC236}">
                <a16:creationId xmlns:a16="http://schemas.microsoft.com/office/drawing/2014/main" id="{FCEE0CF6-7165-4B12-A634-F3F242DA7684}"/>
              </a:ext>
            </a:extLst>
          </p:cNvPr>
          <p:cNvSpPr txBox="1"/>
          <p:nvPr/>
        </p:nvSpPr>
        <p:spPr>
          <a:xfrm>
            <a:off x="10078720" y="4196080"/>
            <a:ext cx="1320800" cy="369332"/>
          </a:xfrm>
          <a:prstGeom prst="rect">
            <a:avLst/>
          </a:prstGeom>
          <a:noFill/>
        </p:spPr>
        <p:txBody>
          <a:bodyPr wrap="square" rtlCol="0">
            <a:spAutoFit/>
          </a:bodyPr>
          <a:lstStyle/>
          <a:p>
            <a:r>
              <a:rPr lang="en-US" dirty="0"/>
              <a:t>B6</a:t>
            </a:r>
          </a:p>
        </p:txBody>
      </p:sp>
      <p:sp>
        <p:nvSpPr>
          <p:cNvPr id="40" name="TextBox 39">
            <a:extLst>
              <a:ext uri="{FF2B5EF4-FFF2-40B4-BE49-F238E27FC236}">
                <a16:creationId xmlns:a16="http://schemas.microsoft.com/office/drawing/2014/main" id="{EEF90FCD-1D85-4352-872C-7B51D3918123}"/>
              </a:ext>
            </a:extLst>
          </p:cNvPr>
          <p:cNvSpPr txBox="1"/>
          <p:nvPr/>
        </p:nvSpPr>
        <p:spPr>
          <a:xfrm>
            <a:off x="11267440" y="4155440"/>
            <a:ext cx="1320800" cy="369332"/>
          </a:xfrm>
          <a:prstGeom prst="rect">
            <a:avLst/>
          </a:prstGeom>
          <a:noFill/>
        </p:spPr>
        <p:txBody>
          <a:bodyPr wrap="square" rtlCol="0">
            <a:spAutoFit/>
          </a:bodyPr>
          <a:lstStyle/>
          <a:p>
            <a:r>
              <a:rPr lang="en-US" dirty="0"/>
              <a:t>B8</a:t>
            </a:r>
          </a:p>
        </p:txBody>
      </p:sp>
      <p:sp>
        <p:nvSpPr>
          <p:cNvPr id="41" name="TextBox 40">
            <a:extLst>
              <a:ext uri="{FF2B5EF4-FFF2-40B4-BE49-F238E27FC236}">
                <a16:creationId xmlns:a16="http://schemas.microsoft.com/office/drawing/2014/main" id="{CCF9CEED-51D3-4A68-9ED7-675F14D4C48A}"/>
              </a:ext>
            </a:extLst>
          </p:cNvPr>
          <p:cNvSpPr txBox="1"/>
          <p:nvPr/>
        </p:nvSpPr>
        <p:spPr>
          <a:xfrm>
            <a:off x="10617200" y="4836160"/>
            <a:ext cx="1320800" cy="369332"/>
          </a:xfrm>
          <a:prstGeom prst="rect">
            <a:avLst/>
          </a:prstGeom>
          <a:noFill/>
        </p:spPr>
        <p:txBody>
          <a:bodyPr wrap="square" rtlCol="0">
            <a:spAutoFit/>
          </a:bodyPr>
          <a:lstStyle/>
          <a:p>
            <a:r>
              <a:rPr lang="en-US" dirty="0"/>
              <a:t>B7</a:t>
            </a:r>
          </a:p>
        </p:txBody>
      </p:sp>
      <p:sp>
        <p:nvSpPr>
          <p:cNvPr id="42" name="TextBox 41">
            <a:extLst>
              <a:ext uri="{FF2B5EF4-FFF2-40B4-BE49-F238E27FC236}">
                <a16:creationId xmlns:a16="http://schemas.microsoft.com/office/drawing/2014/main" id="{A5DD0697-8385-4794-BA44-D222A09010D5}"/>
              </a:ext>
            </a:extLst>
          </p:cNvPr>
          <p:cNvSpPr txBox="1"/>
          <p:nvPr/>
        </p:nvSpPr>
        <p:spPr>
          <a:xfrm>
            <a:off x="9519920" y="5466080"/>
            <a:ext cx="1320800" cy="369332"/>
          </a:xfrm>
          <a:prstGeom prst="rect">
            <a:avLst/>
          </a:prstGeom>
          <a:noFill/>
        </p:spPr>
        <p:txBody>
          <a:bodyPr wrap="square" rtlCol="0">
            <a:spAutoFit/>
          </a:bodyPr>
          <a:lstStyle/>
          <a:p>
            <a:r>
              <a:rPr lang="en-US" dirty="0"/>
              <a:t>B3</a:t>
            </a:r>
          </a:p>
        </p:txBody>
      </p:sp>
      <p:sp>
        <p:nvSpPr>
          <p:cNvPr id="43" name="TextBox 42">
            <a:extLst>
              <a:ext uri="{FF2B5EF4-FFF2-40B4-BE49-F238E27FC236}">
                <a16:creationId xmlns:a16="http://schemas.microsoft.com/office/drawing/2014/main" id="{947C31F1-F949-49E1-919B-D891B37EB9C7}"/>
              </a:ext>
            </a:extLst>
          </p:cNvPr>
          <p:cNvSpPr txBox="1"/>
          <p:nvPr/>
        </p:nvSpPr>
        <p:spPr>
          <a:xfrm>
            <a:off x="9540240" y="6035040"/>
            <a:ext cx="1320800" cy="369332"/>
          </a:xfrm>
          <a:prstGeom prst="rect">
            <a:avLst/>
          </a:prstGeom>
          <a:noFill/>
        </p:spPr>
        <p:txBody>
          <a:bodyPr wrap="square" rtlCol="0">
            <a:spAutoFit/>
          </a:bodyPr>
          <a:lstStyle/>
          <a:p>
            <a:r>
              <a:rPr lang="en-US" dirty="0"/>
              <a:t>B4</a:t>
            </a:r>
          </a:p>
        </p:txBody>
      </p:sp>
      <p:cxnSp>
        <p:nvCxnSpPr>
          <p:cNvPr id="45" name="Straight Arrow Connector 44">
            <a:extLst>
              <a:ext uri="{FF2B5EF4-FFF2-40B4-BE49-F238E27FC236}">
                <a16:creationId xmlns:a16="http://schemas.microsoft.com/office/drawing/2014/main" id="{1C4505F8-B73D-49A6-8439-C71E5DE5CE07}"/>
              </a:ext>
            </a:extLst>
          </p:cNvPr>
          <p:cNvCxnSpPr>
            <a:cxnSpLocks/>
          </p:cNvCxnSpPr>
          <p:nvPr/>
        </p:nvCxnSpPr>
        <p:spPr>
          <a:xfrm>
            <a:off x="9682480" y="2265680"/>
            <a:ext cx="0" cy="5181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28EA1CD-46A7-49E7-AFAD-10747A55CAD8}"/>
              </a:ext>
            </a:extLst>
          </p:cNvPr>
          <p:cNvCxnSpPr/>
          <p:nvPr/>
        </p:nvCxnSpPr>
        <p:spPr>
          <a:xfrm flipH="1">
            <a:off x="8747760" y="2968506"/>
            <a:ext cx="731520" cy="5570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1CF5AE44-7B8D-45FE-93E8-266BCD3D978A}"/>
              </a:ext>
            </a:extLst>
          </p:cNvPr>
          <p:cNvCxnSpPr>
            <a:cxnSpLocks/>
          </p:cNvCxnSpPr>
          <p:nvPr/>
        </p:nvCxnSpPr>
        <p:spPr>
          <a:xfrm flipH="1">
            <a:off x="10271760" y="3803729"/>
            <a:ext cx="365760" cy="48109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AC59005E-AD79-46B1-8A36-5A113CB05E9C}"/>
              </a:ext>
            </a:extLst>
          </p:cNvPr>
          <p:cNvCxnSpPr>
            <a:cxnSpLocks/>
          </p:cNvCxnSpPr>
          <p:nvPr/>
        </p:nvCxnSpPr>
        <p:spPr>
          <a:xfrm>
            <a:off x="10861040" y="3868261"/>
            <a:ext cx="558800" cy="36544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F906F267-F2D6-4B39-8AF3-ABD424597B2D}"/>
              </a:ext>
            </a:extLst>
          </p:cNvPr>
          <p:cNvCxnSpPr>
            <a:cxnSpLocks/>
          </p:cNvCxnSpPr>
          <p:nvPr/>
        </p:nvCxnSpPr>
        <p:spPr>
          <a:xfrm>
            <a:off x="9814560" y="3038713"/>
            <a:ext cx="822960" cy="5689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0F539705-DA0E-48C6-8A0B-EE025F0DB89C}"/>
              </a:ext>
            </a:extLst>
          </p:cNvPr>
          <p:cNvCxnSpPr/>
          <p:nvPr/>
        </p:nvCxnSpPr>
        <p:spPr>
          <a:xfrm>
            <a:off x="10739120" y="3823732"/>
            <a:ext cx="121920" cy="99194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F9A2591-9C29-4E73-9091-29C43FF85F77}"/>
              </a:ext>
            </a:extLst>
          </p:cNvPr>
          <p:cNvCxnSpPr/>
          <p:nvPr/>
        </p:nvCxnSpPr>
        <p:spPr>
          <a:xfrm>
            <a:off x="9692640" y="3061812"/>
            <a:ext cx="50800" cy="240426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C6A20ECC-A6D5-4DA9-9EFF-9B3106F2046F}"/>
              </a:ext>
            </a:extLst>
          </p:cNvPr>
          <p:cNvCxnSpPr/>
          <p:nvPr/>
        </p:nvCxnSpPr>
        <p:spPr>
          <a:xfrm>
            <a:off x="9735820" y="5797471"/>
            <a:ext cx="33020" cy="22740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3485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460CD-8378-4C1F-9AB6-0290CFBD0034}"/>
              </a:ext>
            </a:extLst>
          </p:cNvPr>
          <p:cNvSpPr>
            <a:spLocks noGrp="1"/>
          </p:cNvSpPr>
          <p:nvPr>
            <p:ph type="title"/>
          </p:nvPr>
        </p:nvSpPr>
        <p:spPr/>
        <p:txBody>
          <a:bodyPr/>
          <a:lstStyle/>
          <a:p>
            <a:r>
              <a:rPr lang="en-US" dirty="0"/>
              <a:t>LLVM module</a:t>
            </a:r>
          </a:p>
        </p:txBody>
      </p:sp>
      <p:sp>
        <p:nvSpPr>
          <p:cNvPr id="3" name="Content Placeholder 2">
            <a:extLst>
              <a:ext uri="{FF2B5EF4-FFF2-40B4-BE49-F238E27FC236}">
                <a16:creationId xmlns:a16="http://schemas.microsoft.com/office/drawing/2014/main" id="{285667EB-5EF6-4529-8D73-521DD06A8DAE}"/>
              </a:ext>
            </a:extLst>
          </p:cNvPr>
          <p:cNvSpPr>
            <a:spLocks noGrp="1"/>
          </p:cNvSpPr>
          <p:nvPr>
            <p:ph idx="1"/>
          </p:nvPr>
        </p:nvSpPr>
        <p:spPr/>
        <p:txBody>
          <a:bodyPr/>
          <a:lstStyle/>
          <a:p>
            <a:r>
              <a:rPr lang="en-US" dirty="0"/>
              <a:t>A module is represented using “class Module”</a:t>
            </a:r>
          </a:p>
          <a:p>
            <a:endParaRPr lang="en-US" dirty="0"/>
          </a:p>
          <a:p>
            <a:r>
              <a:rPr lang="en-US" dirty="0"/>
              <a:t>A function is represented using “class Function”</a:t>
            </a:r>
          </a:p>
        </p:txBody>
      </p:sp>
    </p:spTree>
    <p:extLst>
      <p:ext uri="{BB962C8B-B14F-4D97-AF65-F5344CB8AC3E}">
        <p14:creationId xmlns:p14="http://schemas.microsoft.com/office/powerpoint/2010/main" val="19123315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3B471-BB42-4771-8739-7B1E4A051EDF}"/>
              </a:ext>
            </a:extLst>
          </p:cNvPr>
          <p:cNvSpPr>
            <a:spLocks noGrp="1"/>
          </p:cNvSpPr>
          <p:nvPr>
            <p:ph type="title"/>
          </p:nvPr>
        </p:nvSpPr>
        <p:spPr/>
        <p:txBody>
          <a:bodyPr/>
          <a:lstStyle/>
          <a:p>
            <a:r>
              <a:rPr lang="en-US" dirty="0"/>
              <a:t>Dominance frontier</a:t>
            </a:r>
          </a:p>
        </p:txBody>
      </p:sp>
      <p:sp>
        <p:nvSpPr>
          <p:cNvPr id="3" name="Content Placeholder 2">
            <a:extLst>
              <a:ext uri="{FF2B5EF4-FFF2-40B4-BE49-F238E27FC236}">
                <a16:creationId xmlns:a16="http://schemas.microsoft.com/office/drawing/2014/main" id="{A4559FEF-1082-4991-8DBB-8C5AC5B08213}"/>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6BC9EA1D-4230-42A4-AC99-183BA1C99318}"/>
                  </a:ext>
                </a:extLst>
              </p:cNvPr>
              <p:cNvGraphicFramePr>
                <a:graphicFrameLocks noGrp="1"/>
              </p:cNvGraphicFramePr>
              <p:nvPr/>
            </p:nvGraphicFramePr>
            <p:xfrm>
              <a:off x="741680" y="3320626"/>
              <a:ext cx="9936480" cy="1715876"/>
            </p:xfrm>
            <a:graphic>
              <a:graphicData uri="http://schemas.openxmlformats.org/drawingml/2006/table">
                <a:tbl>
                  <a:tblPr firstRow="1" bandRow="1">
                    <a:tableStyleId>{5C22544A-7EE6-4342-B048-85BDC9FD1C3A}</a:tableStyleId>
                  </a:tblPr>
                  <a:tblGrid>
                    <a:gridCol w="993648">
                      <a:extLst>
                        <a:ext uri="{9D8B030D-6E8A-4147-A177-3AD203B41FA5}">
                          <a16:colId xmlns:a16="http://schemas.microsoft.com/office/drawing/2014/main" val="3293010981"/>
                        </a:ext>
                      </a:extLst>
                    </a:gridCol>
                    <a:gridCol w="993648">
                      <a:extLst>
                        <a:ext uri="{9D8B030D-6E8A-4147-A177-3AD203B41FA5}">
                          <a16:colId xmlns:a16="http://schemas.microsoft.com/office/drawing/2014/main" val="2087152831"/>
                        </a:ext>
                      </a:extLst>
                    </a:gridCol>
                    <a:gridCol w="993648">
                      <a:extLst>
                        <a:ext uri="{9D8B030D-6E8A-4147-A177-3AD203B41FA5}">
                          <a16:colId xmlns:a16="http://schemas.microsoft.com/office/drawing/2014/main" val="306689363"/>
                        </a:ext>
                      </a:extLst>
                    </a:gridCol>
                    <a:gridCol w="993648">
                      <a:extLst>
                        <a:ext uri="{9D8B030D-6E8A-4147-A177-3AD203B41FA5}">
                          <a16:colId xmlns:a16="http://schemas.microsoft.com/office/drawing/2014/main" val="1968212424"/>
                        </a:ext>
                      </a:extLst>
                    </a:gridCol>
                    <a:gridCol w="993648">
                      <a:extLst>
                        <a:ext uri="{9D8B030D-6E8A-4147-A177-3AD203B41FA5}">
                          <a16:colId xmlns:a16="http://schemas.microsoft.com/office/drawing/2014/main" val="1395344425"/>
                        </a:ext>
                      </a:extLst>
                    </a:gridCol>
                    <a:gridCol w="993648">
                      <a:extLst>
                        <a:ext uri="{9D8B030D-6E8A-4147-A177-3AD203B41FA5}">
                          <a16:colId xmlns:a16="http://schemas.microsoft.com/office/drawing/2014/main" val="548265934"/>
                        </a:ext>
                      </a:extLst>
                    </a:gridCol>
                    <a:gridCol w="993648">
                      <a:extLst>
                        <a:ext uri="{9D8B030D-6E8A-4147-A177-3AD203B41FA5}">
                          <a16:colId xmlns:a16="http://schemas.microsoft.com/office/drawing/2014/main" val="2678692470"/>
                        </a:ext>
                      </a:extLst>
                    </a:gridCol>
                    <a:gridCol w="993648">
                      <a:extLst>
                        <a:ext uri="{9D8B030D-6E8A-4147-A177-3AD203B41FA5}">
                          <a16:colId xmlns:a16="http://schemas.microsoft.com/office/drawing/2014/main" val="3952941446"/>
                        </a:ext>
                      </a:extLst>
                    </a:gridCol>
                    <a:gridCol w="993648">
                      <a:extLst>
                        <a:ext uri="{9D8B030D-6E8A-4147-A177-3AD203B41FA5}">
                          <a16:colId xmlns:a16="http://schemas.microsoft.com/office/drawing/2014/main" val="3146841733"/>
                        </a:ext>
                      </a:extLst>
                    </a:gridCol>
                    <a:gridCol w="993648">
                      <a:extLst>
                        <a:ext uri="{9D8B030D-6E8A-4147-A177-3AD203B41FA5}">
                          <a16:colId xmlns:a16="http://schemas.microsoft.com/office/drawing/2014/main" val="935119537"/>
                        </a:ext>
                      </a:extLst>
                    </a:gridCol>
                  </a:tblGrid>
                  <a:tr h="35348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9745648"/>
                      </a:ext>
                    </a:extLst>
                  </a:tr>
                  <a:tr h="618596">
                    <a:tc>
                      <a:txBody>
                        <a:bodyPr/>
                        <a:lstStyle/>
                        <a:p>
                          <a:r>
                            <a:rPr lang="en-US" dirty="0"/>
                            <a:t>DOM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6846905"/>
                      </a:ext>
                    </a:extLst>
                  </a:tr>
                  <a:tr h="353483">
                    <a:tc>
                      <a:txBody>
                        <a:bodyPr/>
                        <a:lstStyle/>
                        <a:p>
                          <a:r>
                            <a:rPr lang="en-US" dirty="0"/>
                            <a:t>IDOM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9556622"/>
                      </a:ext>
                    </a:extLst>
                  </a:tr>
                  <a:tr h="353483">
                    <a:tc>
                      <a:txBody>
                        <a:bodyPr/>
                        <a:lstStyle/>
                        <a:p>
                          <a:r>
                            <a:rPr lang="en-US" dirty="0"/>
                            <a:t>DF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𝜙</m:t>
                                </m:r>
                              </m:oMath>
                            </m:oMathPara>
                          </a14:m>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𝜙</m:t>
                                </m:r>
                              </m:oMath>
                            </m:oMathPara>
                          </a14:m>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1950727"/>
                      </a:ext>
                    </a:extLst>
                  </a:tr>
                </a:tbl>
              </a:graphicData>
            </a:graphic>
          </p:graphicFrame>
        </mc:Choice>
        <mc:Fallback xmlns="">
          <p:graphicFrame>
            <p:nvGraphicFramePr>
              <p:cNvPr id="4" name="Table 3">
                <a:extLst>
                  <a:ext uri="{FF2B5EF4-FFF2-40B4-BE49-F238E27FC236}">
                    <a16:creationId xmlns:a16="http://schemas.microsoft.com/office/drawing/2014/main" id="{6BC9EA1D-4230-42A4-AC99-183BA1C99318}"/>
                  </a:ext>
                </a:extLst>
              </p:cNvPr>
              <p:cNvGraphicFramePr>
                <a:graphicFrameLocks noGrp="1"/>
              </p:cNvGraphicFramePr>
              <p:nvPr>
                <p:extLst>
                  <p:ext uri="{D42A27DB-BD31-4B8C-83A1-F6EECF244321}">
                    <p14:modId xmlns:p14="http://schemas.microsoft.com/office/powerpoint/2010/main" val="2976912228"/>
                  </p:ext>
                </p:extLst>
              </p:nvPr>
            </p:nvGraphicFramePr>
            <p:xfrm>
              <a:off x="741680" y="3320626"/>
              <a:ext cx="9936480" cy="1715876"/>
            </p:xfrm>
            <a:graphic>
              <a:graphicData uri="http://schemas.openxmlformats.org/drawingml/2006/table">
                <a:tbl>
                  <a:tblPr firstRow="1" bandRow="1">
                    <a:tableStyleId>{5C22544A-7EE6-4342-B048-85BDC9FD1C3A}</a:tableStyleId>
                  </a:tblPr>
                  <a:tblGrid>
                    <a:gridCol w="993648">
                      <a:extLst>
                        <a:ext uri="{9D8B030D-6E8A-4147-A177-3AD203B41FA5}">
                          <a16:colId xmlns:a16="http://schemas.microsoft.com/office/drawing/2014/main" val="3293010981"/>
                        </a:ext>
                      </a:extLst>
                    </a:gridCol>
                    <a:gridCol w="993648">
                      <a:extLst>
                        <a:ext uri="{9D8B030D-6E8A-4147-A177-3AD203B41FA5}">
                          <a16:colId xmlns:a16="http://schemas.microsoft.com/office/drawing/2014/main" val="2087152831"/>
                        </a:ext>
                      </a:extLst>
                    </a:gridCol>
                    <a:gridCol w="993648">
                      <a:extLst>
                        <a:ext uri="{9D8B030D-6E8A-4147-A177-3AD203B41FA5}">
                          <a16:colId xmlns:a16="http://schemas.microsoft.com/office/drawing/2014/main" val="306689363"/>
                        </a:ext>
                      </a:extLst>
                    </a:gridCol>
                    <a:gridCol w="993648">
                      <a:extLst>
                        <a:ext uri="{9D8B030D-6E8A-4147-A177-3AD203B41FA5}">
                          <a16:colId xmlns:a16="http://schemas.microsoft.com/office/drawing/2014/main" val="1968212424"/>
                        </a:ext>
                      </a:extLst>
                    </a:gridCol>
                    <a:gridCol w="993648">
                      <a:extLst>
                        <a:ext uri="{9D8B030D-6E8A-4147-A177-3AD203B41FA5}">
                          <a16:colId xmlns:a16="http://schemas.microsoft.com/office/drawing/2014/main" val="1395344425"/>
                        </a:ext>
                      </a:extLst>
                    </a:gridCol>
                    <a:gridCol w="993648">
                      <a:extLst>
                        <a:ext uri="{9D8B030D-6E8A-4147-A177-3AD203B41FA5}">
                          <a16:colId xmlns:a16="http://schemas.microsoft.com/office/drawing/2014/main" val="548265934"/>
                        </a:ext>
                      </a:extLst>
                    </a:gridCol>
                    <a:gridCol w="993648">
                      <a:extLst>
                        <a:ext uri="{9D8B030D-6E8A-4147-A177-3AD203B41FA5}">
                          <a16:colId xmlns:a16="http://schemas.microsoft.com/office/drawing/2014/main" val="2678692470"/>
                        </a:ext>
                      </a:extLst>
                    </a:gridCol>
                    <a:gridCol w="993648">
                      <a:extLst>
                        <a:ext uri="{9D8B030D-6E8A-4147-A177-3AD203B41FA5}">
                          <a16:colId xmlns:a16="http://schemas.microsoft.com/office/drawing/2014/main" val="3952941446"/>
                        </a:ext>
                      </a:extLst>
                    </a:gridCol>
                    <a:gridCol w="993648">
                      <a:extLst>
                        <a:ext uri="{9D8B030D-6E8A-4147-A177-3AD203B41FA5}">
                          <a16:colId xmlns:a16="http://schemas.microsoft.com/office/drawing/2014/main" val="3146841733"/>
                        </a:ext>
                      </a:extLst>
                    </a:gridCol>
                    <a:gridCol w="993648">
                      <a:extLst>
                        <a:ext uri="{9D8B030D-6E8A-4147-A177-3AD203B41FA5}">
                          <a16:colId xmlns:a16="http://schemas.microsoft.com/office/drawing/2014/main" val="935119537"/>
                        </a:ext>
                      </a:extLst>
                    </a:gridCol>
                  </a:tblGrid>
                  <a:tr h="36576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9745648"/>
                      </a:ext>
                    </a:extLst>
                  </a:tr>
                  <a:tr h="618596">
                    <a:tc>
                      <a:txBody>
                        <a:bodyPr/>
                        <a:lstStyle/>
                        <a:p>
                          <a:r>
                            <a:rPr lang="en-US" dirty="0"/>
                            <a:t>DOM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{0,1,5,8}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6846905"/>
                      </a:ext>
                    </a:extLst>
                  </a:tr>
                  <a:tr h="365760">
                    <a:tc>
                      <a:txBody>
                        <a:bodyPr/>
                        <a:lstStyle/>
                        <a:p>
                          <a:r>
                            <a:rPr lang="en-US" dirty="0"/>
                            <a:t>IDOM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9556622"/>
                      </a:ext>
                    </a:extLst>
                  </a:tr>
                  <a:tr h="365760">
                    <a:tc>
                      <a:txBody>
                        <a:bodyPr/>
                        <a:lstStyle/>
                        <a:p>
                          <a:r>
                            <a:rPr lang="en-US" dirty="0"/>
                            <a:t>DF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00613" t="-380000" r="-801840" b="-25000"/>
                          </a:stretch>
                        </a:blipFill>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501227" t="-380000" r="-401227" b="-25000"/>
                          </a:stretch>
                        </a:blipFill>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1950727"/>
                      </a:ext>
                    </a:extLst>
                  </a:tr>
                </a:tbl>
              </a:graphicData>
            </a:graphic>
          </p:graphicFrame>
        </mc:Fallback>
      </mc:AlternateContent>
    </p:spTree>
    <p:extLst>
      <p:ext uri="{BB962C8B-B14F-4D97-AF65-F5344CB8AC3E}">
        <p14:creationId xmlns:p14="http://schemas.microsoft.com/office/powerpoint/2010/main" val="18957447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3FB5424-C2A5-46DE-BFFC-5A08337609DA}"/>
              </a:ext>
            </a:extLst>
          </p:cNvPr>
          <p:cNvSpPr/>
          <p:nvPr/>
        </p:nvSpPr>
        <p:spPr>
          <a:xfrm>
            <a:off x="4328160" y="212344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z = 10</a:t>
            </a:r>
          </a:p>
        </p:txBody>
      </p:sp>
      <p:sp>
        <p:nvSpPr>
          <p:cNvPr id="5" name="Rectangle 4">
            <a:extLst>
              <a:ext uri="{FF2B5EF4-FFF2-40B4-BE49-F238E27FC236}">
                <a16:creationId xmlns:a16="http://schemas.microsoft.com/office/drawing/2014/main" id="{F70A6F9D-94AE-412F-A79D-1E90C1F1166A}"/>
              </a:ext>
            </a:extLst>
          </p:cNvPr>
          <p:cNvSpPr/>
          <p:nvPr/>
        </p:nvSpPr>
        <p:spPr>
          <a:xfrm>
            <a:off x="2214880" y="356616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30</a:t>
            </a:r>
          </a:p>
        </p:txBody>
      </p:sp>
      <p:sp>
        <p:nvSpPr>
          <p:cNvPr id="6" name="Rectangle 5">
            <a:extLst>
              <a:ext uri="{FF2B5EF4-FFF2-40B4-BE49-F238E27FC236}">
                <a16:creationId xmlns:a16="http://schemas.microsoft.com/office/drawing/2014/main" id="{72F07D57-2D95-43BE-9797-E32047D2C296}"/>
              </a:ext>
            </a:extLst>
          </p:cNvPr>
          <p:cNvSpPr/>
          <p:nvPr/>
        </p:nvSpPr>
        <p:spPr>
          <a:xfrm>
            <a:off x="6786880" y="365760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 = 10</a:t>
            </a:r>
          </a:p>
          <a:p>
            <a:pPr algn="ctr"/>
            <a:r>
              <a:rPr lang="en-US" dirty="0"/>
              <a:t>y = 20</a:t>
            </a:r>
          </a:p>
        </p:txBody>
      </p:sp>
      <p:sp>
        <p:nvSpPr>
          <p:cNvPr id="7" name="Rectangle 6">
            <a:extLst>
              <a:ext uri="{FF2B5EF4-FFF2-40B4-BE49-F238E27FC236}">
                <a16:creationId xmlns:a16="http://schemas.microsoft.com/office/drawing/2014/main" id="{BD62A69D-786A-491D-B5FE-A38F2BE86595}"/>
              </a:ext>
            </a:extLst>
          </p:cNvPr>
          <p:cNvSpPr/>
          <p:nvPr/>
        </p:nvSpPr>
        <p:spPr>
          <a:xfrm>
            <a:off x="4389120" y="4551678"/>
            <a:ext cx="1859280" cy="16284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phi(y, y)</a:t>
            </a:r>
          </a:p>
          <a:p>
            <a:pPr algn="ctr"/>
            <a:r>
              <a:rPr lang="en-US" dirty="0"/>
              <a:t>x= phi(x, x</a:t>
            </a:r>
            <a:r>
              <a:rPr lang="en-US" strike="sngStrike" dirty="0"/>
              <a:t>)</a:t>
            </a:r>
          </a:p>
          <a:p>
            <a:pPr algn="ctr"/>
            <a:r>
              <a:rPr lang="en-US" dirty="0"/>
              <a:t>z = phi(z, z)</a:t>
            </a:r>
          </a:p>
          <a:p>
            <a:pPr algn="ctr"/>
            <a:r>
              <a:rPr lang="en-US" strike="sngStrike" dirty="0"/>
              <a:t>r = phi(r, r)</a:t>
            </a:r>
            <a:endParaRPr lang="en-US" dirty="0"/>
          </a:p>
          <a:p>
            <a:pPr algn="ctr"/>
            <a:r>
              <a:rPr lang="en-US" dirty="0"/>
              <a:t>p = x + y + z</a:t>
            </a:r>
          </a:p>
        </p:txBody>
      </p:sp>
      <p:sp>
        <p:nvSpPr>
          <p:cNvPr id="8" name="Rectangle 7">
            <a:extLst>
              <a:ext uri="{FF2B5EF4-FFF2-40B4-BE49-F238E27FC236}">
                <a16:creationId xmlns:a16="http://schemas.microsoft.com/office/drawing/2014/main" id="{F1637B6F-6B72-4BC5-AB6B-11334575076E}"/>
              </a:ext>
            </a:extLst>
          </p:cNvPr>
          <p:cNvSpPr/>
          <p:nvPr/>
        </p:nvSpPr>
        <p:spPr>
          <a:xfrm>
            <a:off x="4419600" y="6319202"/>
            <a:ext cx="1960880" cy="4371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END</a:t>
            </a:r>
          </a:p>
        </p:txBody>
      </p:sp>
      <p:sp>
        <p:nvSpPr>
          <p:cNvPr id="9" name="Rectangle 8">
            <a:extLst>
              <a:ext uri="{FF2B5EF4-FFF2-40B4-BE49-F238E27FC236}">
                <a16:creationId xmlns:a16="http://schemas.microsoft.com/office/drawing/2014/main" id="{5429DAF1-22B0-4150-B0D0-39FBF99D5EC2}"/>
              </a:ext>
            </a:extLst>
          </p:cNvPr>
          <p:cNvSpPr/>
          <p:nvPr/>
        </p:nvSpPr>
        <p:spPr>
          <a:xfrm>
            <a:off x="3066142" y="1483359"/>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40</a:t>
            </a:r>
          </a:p>
        </p:txBody>
      </p:sp>
      <p:cxnSp>
        <p:nvCxnSpPr>
          <p:cNvPr id="11" name="Straight Arrow Connector 10">
            <a:extLst>
              <a:ext uri="{FF2B5EF4-FFF2-40B4-BE49-F238E27FC236}">
                <a16:creationId xmlns:a16="http://schemas.microsoft.com/office/drawing/2014/main" id="{601FF478-EC14-464B-8059-7B10EF9B0A39}"/>
              </a:ext>
            </a:extLst>
          </p:cNvPr>
          <p:cNvCxnSpPr>
            <a:stCxn id="4" idx="2"/>
            <a:endCxn id="5" idx="0"/>
          </p:cNvCxnSpPr>
          <p:nvPr/>
        </p:nvCxnSpPr>
        <p:spPr>
          <a:xfrm flipH="1">
            <a:off x="3180080" y="2926080"/>
            <a:ext cx="2113280" cy="64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7C8B031-2794-46CA-8B00-F5C4E82335B4}"/>
              </a:ext>
            </a:extLst>
          </p:cNvPr>
          <p:cNvCxnSpPr/>
          <p:nvPr/>
        </p:nvCxnSpPr>
        <p:spPr>
          <a:xfrm>
            <a:off x="5293360" y="2970848"/>
            <a:ext cx="2458720" cy="6867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920B0747-CEE7-4A6E-9572-14B81BC0E126}"/>
              </a:ext>
            </a:extLst>
          </p:cNvPr>
          <p:cNvCxnSpPr>
            <a:cxnSpLocks/>
            <a:stCxn id="6" idx="2"/>
            <a:endCxn id="7" idx="0"/>
          </p:cNvCxnSpPr>
          <p:nvPr/>
        </p:nvCxnSpPr>
        <p:spPr>
          <a:xfrm flipH="1">
            <a:off x="5318760" y="4460240"/>
            <a:ext cx="2433320" cy="914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82EFA4C-8ADE-4375-B8C6-FFA91382DC5D}"/>
              </a:ext>
            </a:extLst>
          </p:cNvPr>
          <p:cNvCxnSpPr>
            <a:cxnSpLocks/>
            <a:stCxn id="5" idx="2"/>
            <a:endCxn id="7" idx="0"/>
          </p:cNvCxnSpPr>
          <p:nvPr/>
        </p:nvCxnSpPr>
        <p:spPr>
          <a:xfrm>
            <a:off x="3180080" y="4368800"/>
            <a:ext cx="2138680" cy="1828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B2B36A4-4078-4BF8-9FA2-83A5FD0044F0}"/>
              </a:ext>
            </a:extLst>
          </p:cNvPr>
          <p:cNvCxnSpPr>
            <a:cxnSpLocks/>
          </p:cNvCxnSpPr>
          <p:nvPr/>
        </p:nvCxnSpPr>
        <p:spPr>
          <a:xfrm>
            <a:off x="5370287" y="6136322"/>
            <a:ext cx="0" cy="213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9B9282A-32FE-460A-BB5A-43090D9CCBF3}"/>
              </a:ext>
            </a:extLst>
          </p:cNvPr>
          <p:cNvCxnSpPr>
            <a:cxnSpLocks/>
            <a:stCxn id="9" idx="2"/>
            <a:endCxn id="4" idx="0"/>
          </p:cNvCxnSpPr>
          <p:nvPr/>
        </p:nvCxnSpPr>
        <p:spPr>
          <a:xfrm>
            <a:off x="3922486" y="1874520"/>
            <a:ext cx="1370874" cy="248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28A186C-F2F2-4516-BBDA-6263630CAEAE}"/>
              </a:ext>
            </a:extLst>
          </p:cNvPr>
          <p:cNvSpPr txBox="1"/>
          <p:nvPr/>
        </p:nvSpPr>
        <p:spPr>
          <a:xfrm>
            <a:off x="5791201" y="2123440"/>
            <a:ext cx="990600" cy="369332"/>
          </a:xfrm>
          <a:prstGeom prst="rect">
            <a:avLst/>
          </a:prstGeom>
          <a:noFill/>
        </p:spPr>
        <p:txBody>
          <a:bodyPr wrap="square" rtlCol="0">
            <a:spAutoFit/>
          </a:bodyPr>
          <a:lstStyle/>
          <a:p>
            <a:r>
              <a:rPr lang="en-US" b="1" dirty="0"/>
              <a:t>BB3</a:t>
            </a:r>
            <a:endParaRPr lang="en-IN" b="1" dirty="0"/>
          </a:p>
        </p:txBody>
      </p:sp>
      <p:sp>
        <p:nvSpPr>
          <p:cNvPr id="12" name="TextBox 11">
            <a:extLst>
              <a:ext uri="{FF2B5EF4-FFF2-40B4-BE49-F238E27FC236}">
                <a16:creationId xmlns:a16="http://schemas.microsoft.com/office/drawing/2014/main" id="{256583B7-E6D3-43BD-8D1A-D8317335C7B7}"/>
              </a:ext>
            </a:extLst>
          </p:cNvPr>
          <p:cNvSpPr txBox="1"/>
          <p:nvPr/>
        </p:nvSpPr>
        <p:spPr>
          <a:xfrm>
            <a:off x="3537860" y="3603898"/>
            <a:ext cx="990600" cy="369332"/>
          </a:xfrm>
          <a:prstGeom prst="rect">
            <a:avLst/>
          </a:prstGeom>
          <a:noFill/>
        </p:spPr>
        <p:txBody>
          <a:bodyPr wrap="square" rtlCol="0">
            <a:spAutoFit/>
          </a:bodyPr>
          <a:lstStyle/>
          <a:p>
            <a:r>
              <a:rPr lang="en-US" b="1" dirty="0"/>
              <a:t>BB4</a:t>
            </a:r>
            <a:endParaRPr lang="en-IN" b="1" dirty="0"/>
          </a:p>
        </p:txBody>
      </p:sp>
      <p:sp>
        <p:nvSpPr>
          <p:cNvPr id="14" name="TextBox 13">
            <a:extLst>
              <a:ext uri="{FF2B5EF4-FFF2-40B4-BE49-F238E27FC236}">
                <a16:creationId xmlns:a16="http://schemas.microsoft.com/office/drawing/2014/main" id="{9AB7917C-4DC7-4964-B8FE-0262708D1E27}"/>
              </a:ext>
            </a:extLst>
          </p:cNvPr>
          <p:cNvSpPr txBox="1"/>
          <p:nvPr/>
        </p:nvSpPr>
        <p:spPr>
          <a:xfrm>
            <a:off x="8186056" y="3701871"/>
            <a:ext cx="990600" cy="369332"/>
          </a:xfrm>
          <a:prstGeom prst="rect">
            <a:avLst/>
          </a:prstGeom>
          <a:noFill/>
        </p:spPr>
        <p:txBody>
          <a:bodyPr wrap="square" rtlCol="0">
            <a:spAutoFit/>
          </a:bodyPr>
          <a:lstStyle/>
          <a:p>
            <a:r>
              <a:rPr lang="en-US" b="1" dirty="0"/>
              <a:t>BB5</a:t>
            </a:r>
            <a:endParaRPr lang="en-IN" b="1" dirty="0"/>
          </a:p>
        </p:txBody>
      </p:sp>
      <p:sp>
        <p:nvSpPr>
          <p:cNvPr id="15" name="TextBox 14">
            <a:extLst>
              <a:ext uri="{FF2B5EF4-FFF2-40B4-BE49-F238E27FC236}">
                <a16:creationId xmlns:a16="http://schemas.microsoft.com/office/drawing/2014/main" id="{97D9F523-6B03-4D81-86ED-1366C8BDE429}"/>
              </a:ext>
            </a:extLst>
          </p:cNvPr>
          <p:cNvSpPr txBox="1"/>
          <p:nvPr/>
        </p:nvSpPr>
        <p:spPr>
          <a:xfrm>
            <a:off x="5812970" y="4613369"/>
            <a:ext cx="990600" cy="369332"/>
          </a:xfrm>
          <a:prstGeom prst="rect">
            <a:avLst/>
          </a:prstGeom>
          <a:noFill/>
        </p:spPr>
        <p:txBody>
          <a:bodyPr wrap="square" rtlCol="0">
            <a:spAutoFit/>
          </a:bodyPr>
          <a:lstStyle/>
          <a:p>
            <a:r>
              <a:rPr lang="en-US" b="1" dirty="0"/>
              <a:t>BB6</a:t>
            </a:r>
            <a:endParaRPr lang="en-IN" b="1" dirty="0"/>
          </a:p>
        </p:txBody>
      </p:sp>
      <p:sp>
        <p:nvSpPr>
          <p:cNvPr id="17" name="Rectangle 16">
            <a:extLst>
              <a:ext uri="{FF2B5EF4-FFF2-40B4-BE49-F238E27FC236}">
                <a16:creationId xmlns:a16="http://schemas.microsoft.com/office/drawing/2014/main" id="{0D6570E3-E09E-4DCB-8A33-22A536229E7A}"/>
              </a:ext>
            </a:extLst>
          </p:cNvPr>
          <p:cNvSpPr/>
          <p:nvPr/>
        </p:nvSpPr>
        <p:spPr>
          <a:xfrm>
            <a:off x="4513943" y="623387"/>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START</a:t>
            </a:r>
          </a:p>
        </p:txBody>
      </p:sp>
      <p:sp>
        <p:nvSpPr>
          <p:cNvPr id="18" name="Rectangle 17">
            <a:extLst>
              <a:ext uri="{FF2B5EF4-FFF2-40B4-BE49-F238E27FC236}">
                <a16:creationId xmlns:a16="http://schemas.microsoft.com/office/drawing/2014/main" id="{5DADB0A4-96A4-4934-8F3B-AA8994256B8C}"/>
              </a:ext>
            </a:extLst>
          </p:cNvPr>
          <p:cNvSpPr/>
          <p:nvPr/>
        </p:nvSpPr>
        <p:spPr>
          <a:xfrm>
            <a:off x="6277429" y="1461586"/>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30</a:t>
            </a:r>
          </a:p>
        </p:txBody>
      </p:sp>
      <p:cxnSp>
        <p:nvCxnSpPr>
          <p:cNvPr id="27" name="Straight Arrow Connector 26">
            <a:extLst>
              <a:ext uri="{FF2B5EF4-FFF2-40B4-BE49-F238E27FC236}">
                <a16:creationId xmlns:a16="http://schemas.microsoft.com/office/drawing/2014/main" id="{DD9E97E1-4D47-49AB-8602-B65EA4ECA5F1}"/>
              </a:ext>
            </a:extLst>
          </p:cNvPr>
          <p:cNvCxnSpPr>
            <a:endCxn id="4" idx="0"/>
          </p:cNvCxnSpPr>
          <p:nvPr/>
        </p:nvCxnSpPr>
        <p:spPr>
          <a:xfrm flipH="1">
            <a:off x="5293360" y="1848803"/>
            <a:ext cx="1858554" cy="274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BF6DF16A-BB20-485D-B702-6E8A21F30E6B}"/>
              </a:ext>
            </a:extLst>
          </p:cNvPr>
          <p:cNvCxnSpPr>
            <a:stCxn id="17" idx="2"/>
            <a:endCxn id="9" idx="0"/>
          </p:cNvCxnSpPr>
          <p:nvPr/>
        </p:nvCxnSpPr>
        <p:spPr>
          <a:xfrm flipH="1">
            <a:off x="3922486" y="1014548"/>
            <a:ext cx="1447801" cy="4688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14F4E34C-739A-4197-8A8C-100424BA654B}"/>
              </a:ext>
            </a:extLst>
          </p:cNvPr>
          <p:cNvCxnSpPr>
            <a:stCxn id="17" idx="2"/>
            <a:endCxn id="18" idx="0"/>
          </p:cNvCxnSpPr>
          <p:nvPr/>
        </p:nvCxnSpPr>
        <p:spPr>
          <a:xfrm>
            <a:off x="5370287" y="1014548"/>
            <a:ext cx="1763486" cy="447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073B8713-C058-412B-88C7-7375F09E976A}"/>
              </a:ext>
            </a:extLst>
          </p:cNvPr>
          <p:cNvSpPr txBox="1"/>
          <p:nvPr/>
        </p:nvSpPr>
        <p:spPr>
          <a:xfrm>
            <a:off x="4256316" y="1437640"/>
            <a:ext cx="990600" cy="369332"/>
          </a:xfrm>
          <a:prstGeom prst="rect">
            <a:avLst/>
          </a:prstGeom>
          <a:noFill/>
        </p:spPr>
        <p:txBody>
          <a:bodyPr wrap="square" rtlCol="0">
            <a:spAutoFit/>
          </a:bodyPr>
          <a:lstStyle/>
          <a:p>
            <a:r>
              <a:rPr lang="en-US" b="1" dirty="0"/>
              <a:t>BB1</a:t>
            </a:r>
            <a:endParaRPr lang="en-IN" b="1" dirty="0"/>
          </a:p>
        </p:txBody>
      </p:sp>
      <p:sp>
        <p:nvSpPr>
          <p:cNvPr id="35" name="TextBox 34">
            <a:extLst>
              <a:ext uri="{FF2B5EF4-FFF2-40B4-BE49-F238E27FC236}">
                <a16:creationId xmlns:a16="http://schemas.microsoft.com/office/drawing/2014/main" id="{30204C2B-1FE6-4CD9-ADC2-44CC15CBC72B}"/>
              </a:ext>
            </a:extLst>
          </p:cNvPr>
          <p:cNvSpPr txBox="1"/>
          <p:nvPr/>
        </p:nvSpPr>
        <p:spPr>
          <a:xfrm>
            <a:off x="7565570" y="1383213"/>
            <a:ext cx="990600" cy="369332"/>
          </a:xfrm>
          <a:prstGeom prst="rect">
            <a:avLst/>
          </a:prstGeom>
          <a:noFill/>
        </p:spPr>
        <p:txBody>
          <a:bodyPr wrap="square" rtlCol="0">
            <a:spAutoFit/>
          </a:bodyPr>
          <a:lstStyle/>
          <a:p>
            <a:r>
              <a:rPr lang="en-US" b="1" dirty="0"/>
              <a:t>BB2</a:t>
            </a:r>
            <a:endParaRPr lang="en-IN" b="1" dirty="0"/>
          </a:p>
        </p:txBody>
      </p:sp>
      <p:cxnSp>
        <p:nvCxnSpPr>
          <p:cNvPr id="23" name="Straight Arrow Connector 22">
            <a:extLst>
              <a:ext uri="{FF2B5EF4-FFF2-40B4-BE49-F238E27FC236}">
                <a16:creationId xmlns:a16="http://schemas.microsoft.com/office/drawing/2014/main" id="{69773126-47CD-4806-BA49-4802E325F685}"/>
              </a:ext>
            </a:extLst>
          </p:cNvPr>
          <p:cNvCxnSpPr>
            <a:stCxn id="18" idx="2"/>
            <a:endCxn id="6" idx="0"/>
          </p:cNvCxnSpPr>
          <p:nvPr/>
        </p:nvCxnSpPr>
        <p:spPr>
          <a:xfrm>
            <a:off x="7133773" y="1852747"/>
            <a:ext cx="618307" cy="18048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itle 1">
            <a:extLst>
              <a:ext uri="{FF2B5EF4-FFF2-40B4-BE49-F238E27FC236}">
                <a16:creationId xmlns:a16="http://schemas.microsoft.com/office/drawing/2014/main" id="{EF383B78-CB8A-C025-4D10-1A063287B412}"/>
              </a:ext>
            </a:extLst>
          </p:cNvPr>
          <p:cNvSpPr>
            <a:spLocks noGrp="1"/>
          </p:cNvSpPr>
          <p:nvPr>
            <p:ph type="title"/>
          </p:nvPr>
        </p:nvSpPr>
        <p:spPr>
          <a:xfrm>
            <a:off x="838200" y="365125"/>
            <a:ext cx="10515600" cy="1325563"/>
          </a:xfrm>
        </p:spPr>
        <p:txBody>
          <a:bodyPr/>
          <a:lstStyle/>
          <a:p>
            <a:r>
              <a:rPr lang="en-US" dirty="0"/>
              <a:t>SSA</a:t>
            </a:r>
          </a:p>
        </p:txBody>
      </p:sp>
    </p:spTree>
    <p:extLst>
      <p:ext uri="{BB962C8B-B14F-4D97-AF65-F5344CB8AC3E}">
        <p14:creationId xmlns:p14="http://schemas.microsoft.com/office/powerpoint/2010/main" val="8484567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07DA1-3E18-4955-9AC1-717A16CDDABF}"/>
              </a:ext>
            </a:extLst>
          </p:cNvPr>
          <p:cNvSpPr>
            <a:spLocks noGrp="1"/>
          </p:cNvSpPr>
          <p:nvPr>
            <p:ph type="title"/>
          </p:nvPr>
        </p:nvSpPr>
        <p:spPr/>
        <p:txBody>
          <a:bodyPr/>
          <a:lstStyle/>
          <a:p>
            <a:r>
              <a:rPr lang="en-US" dirty="0"/>
              <a:t>SSA</a:t>
            </a:r>
          </a:p>
        </p:txBody>
      </p:sp>
      <p:sp>
        <p:nvSpPr>
          <p:cNvPr id="4" name="Rectangle 3">
            <a:extLst>
              <a:ext uri="{FF2B5EF4-FFF2-40B4-BE49-F238E27FC236}">
                <a16:creationId xmlns:a16="http://schemas.microsoft.com/office/drawing/2014/main" id="{93FB5424-C2A5-46DE-BFFC-5A08337609DA}"/>
              </a:ext>
            </a:extLst>
          </p:cNvPr>
          <p:cNvSpPr/>
          <p:nvPr/>
        </p:nvSpPr>
        <p:spPr>
          <a:xfrm>
            <a:off x="4328160" y="212344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z = 10</a:t>
            </a:r>
          </a:p>
        </p:txBody>
      </p:sp>
      <p:sp>
        <p:nvSpPr>
          <p:cNvPr id="5" name="Rectangle 4">
            <a:extLst>
              <a:ext uri="{FF2B5EF4-FFF2-40B4-BE49-F238E27FC236}">
                <a16:creationId xmlns:a16="http://schemas.microsoft.com/office/drawing/2014/main" id="{F70A6F9D-94AE-412F-A79D-1E90C1F1166A}"/>
              </a:ext>
            </a:extLst>
          </p:cNvPr>
          <p:cNvSpPr/>
          <p:nvPr/>
        </p:nvSpPr>
        <p:spPr>
          <a:xfrm>
            <a:off x="2214880" y="356616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30</a:t>
            </a:r>
          </a:p>
        </p:txBody>
      </p:sp>
      <p:sp>
        <p:nvSpPr>
          <p:cNvPr id="6" name="Rectangle 5">
            <a:extLst>
              <a:ext uri="{FF2B5EF4-FFF2-40B4-BE49-F238E27FC236}">
                <a16:creationId xmlns:a16="http://schemas.microsoft.com/office/drawing/2014/main" id="{72F07D57-2D95-43BE-9797-E32047D2C296}"/>
              </a:ext>
            </a:extLst>
          </p:cNvPr>
          <p:cNvSpPr/>
          <p:nvPr/>
        </p:nvSpPr>
        <p:spPr>
          <a:xfrm>
            <a:off x="6786880" y="3657600"/>
            <a:ext cx="1930400" cy="802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 = 10</a:t>
            </a:r>
          </a:p>
          <a:p>
            <a:pPr algn="ctr"/>
            <a:r>
              <a:rPr lang="en-US" dirty="0"/>
              <a:t>y = 20</a:t>
            </a:r>
          </a:p>
        </p:txBody>
      </p:sp>
      <p:sp>
        <p:nvSpPr>
          <p:cNvPr id="7" name="Rectangle 6">
            <a:extLst>
              <a:ext uri="{FF2B5EF4-FFF2-40B4-BE49-F238E27FC236}">
                <a16:creationId xmlns:a16="http://schemas.microsoft.com/office/drawing/2014/main" id="{BD62A69D-786A-491D-B5FE-A38F2BE86595}"/>
              </a:ext>
            </a:extLst>
          </p:cNvPr>
          <p:cNvSpPr/>
          <p:nvPr/>
        </p:nvSpPr>
        <p:spPr>
          <a:xfrm>
            <a:off x="4389120" y="4551678"/>
            <a:ext cx="1859280" cy="16284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phi(y, y)</a:t>
            </a:r>
          </a:p>
          <a:p>
            <a:pPr algn="ctr"/>
            <a:r>
              <a:rPr lang="en-US" dirty="0"/>
              <a:t>x= phi(x, x</a:t>
            </a:r>
            <a:r>
              <a:rPr lang="en-US" strike="sngStrike" dirty="0"/>
              <a:t>)</a:t>
            </a:r>
          </a:p>
          <a:p>
            <a:pPr algn="ctr"/>
            <a:r>
              <a:rPr lang="en-US" dirty="0"/>
              <a:t>z = phi(z, z)</a:t>
            </a:r>
          </a:p>
          <a:p>
            <a:pPr algn="ctr"/>
            <a:r>
              <a:rPr lang="en-US" strike="sngStrike" dirty="0"/>
              <a:t>r = phi(r, r)</a:t>
            </a:r>
            <a:endParaRPr lang="en-US" dirty="0"/>
          </a:p>
          <a:p>
            <a:pPr algn="ctr"/>
            <a:r>
              <a:rPr lang="en-US" dirty="0"/>
              <a:t>p = x + y + z</a:t>
            </a:r>
          </a:p>
        </p:txBody>
      </p:sp>
      <p:sp>
        <p:nvSpPr>
          <p:cNvPr id="8" name="Rectangle 7">
            <a:extLst>
              <a:ext uri="{FF2B5EF4-FFF2-40B4-BE49-F238E27FC236}">
                <a16:creationId xmlns:a16="http://schemas.microsoft.com/office/drawing/2014/main" id="{F1637B6F-6B72-4BC5-AB6B-11334575076E}"/>
              </a:ext>
            </a:extLst>
          </p:cNvPr>
          <p:cNvSpPr/>
          <p:nvPr/>
        </p:nvSpPr>
        <p:spPr>
          <a:xfrm>
            <a:off x="4419600" y="6319202"/>
            <a:ext cx="1960880" cy="4371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END</a:t>
            </a:r>
          </a:p>
        </p:txBody>
      </p:sp>
      <p:sp>
        <p:nvSpPr>
          <p:cNvPr id="9" name="Rectangle 8">
            <a:extLst>
              <a:ext uri="{FF2B5EF4-FFF2-40B4-BE49-F238E27FC236}">
                <a16:creationId xmlns:a16="http://schemas.microsoft.com/office/drawing/2014/main" id="{5429DAF1-22B0-4150-B0D0-39FBF99D5EC2}"/>
              </a:ext>
            </a:extLst>
          </p:cNvPr>
          <p:cNvSpPr/>
          <p:nvPr/>
        </p:nvSpPr>
        <p:spPr>
          <a:xfrm>
            <a:off x="3066142" y="1483359"/>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40</a:t>
            </a:r>
          </a:p>
        </p:txBody>
      </p:sp>
      <p:cxnSp>
        <p:nvCxnSpPr>
          <p:cNvPr id="11" name="Straight Arrow Connector 10">
            <a:extLst>
              <a:ext uri="{FF2B5EF4-FFF2-40B4-BE49-F238E27FC236}">
                <a16:creationId xmlns:a16="http://schemas.microsoft.com/office/drawing/2014/main" id="{601FF478-EC14-464B-8059-7B10EF9B0A39}"/>
              </a:ext>
            </a:extLst>
          </p:cNvPr>
          <p:cNvCxnSpPr>
            <a:stCxn id="4" idx="2"/>
            <a:endCxn id="5" idx="0"/>
          </p:cNvCxnSpPr>
          <p:nvPr/>
        </p:nvCxnSpPr>
        <p:spPr>
          <a:xfrm flipH="1">
            <a:off x="3180080" y="2926080"/>
            <a:ext cx="2113280" cy="64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7C8B031-2794-46CA-8B00-F5C4E82335B4}"/>
              </a:ext>
            </a:extLst>
          </p:cNvPr>
          <p:cNvCxnSpPr/>
          <p:nvPr/>
        </p:nvCxnSpPr>
        <p:spPr>
          <a:xfrm>
            <a:off x="5293360" y="2970848"/>
            <a:ext cx="2458720" cy="6867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920B0747-CEE7-4A6E-9572-14B81BC0E126}"/>
              </a:ext>
            </a:extLst>
          </p:cNvPr>
          <p:cNvCxnSpPr>
            <a:cxnSpLocks/>
            <a:stCxn id="6" idx="2"/>
            <a:endCxn id="7" idx="0"/>
          </p:cNvCxnSpPr>
          <p:nvPr/>
        </p:nvCxnSpPr>
        <p:spPr>
          <a:xfrm flipH="1">
            <a:off x="5318760" y="4460240"/>
            <a:ext cx="2433320" cy="914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82EFA4C-8ADE-4375-B8C6-FFA91382DC5D}"/>
              </a:ext>
            </a:extLst>
          </p:cNvPr>
          <p:cNvCxnSpPr>
            <a:cxnSpLocks/>
            <a:stCxn id="5" idx="2"/>
            <a:endCxn id="7" idx="0"/>
          </p:cNvCxnSpPr>
          <p:nvPr/>
        </p:nvCxnSpPr>
        <p:spPr>
          <a:xfrm>
            <a:off x="3180080" y="4368800"/>
            <a:ext cx="2138680" cy="1828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B2B36A4-4078-4BF8-9FA2-83A5FD0044F0}"/>
              </a:ext>
            </a:extLst>
          </p:cNvPr>
          <p:cNvCxnSpPr>
            <a:cxnSpLocks/>
          </p:cNvCxnSpPr>
          <p:nvPr/>
        </p:nvCxnSpPr>
        <p:spPr>
          <a:xfrm>
            <a:off x="5370287" y="6136322"/>
            <a:ext cx="0" cy="213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9B9282A-32FE-460A-BB5A-43090D9CCBF3}"/>
              </a:ext>
            </a:extLst>
          </p:cNvPr>
          <p:cNvCxnSpPr>
            <a:cxnSpLocks/>
            <a:stCxn id="9" idx="2"/>
            <a:endCxn id="4" idx="0"/>
          </p:cNvCxnSpPr>
          <p:nvPr/>
        </p:nvCxnSpPr>
        <p:spPr>
          <a:xfrm>
            <a:off x="3922486" y="1874520"/>
            <a:ext cx="1370874" cy="248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FE8312AC-F0FA-4AAF-B2CE-B8D95F8C44CF}"/>
              </a:ext>
            </a:extLst>
          </p:cNvPr>
          <p:cNvSpPr txBox="1"/>
          <p:nvPr/>
        </p:nvSpPr>
        <p:spPr>
          <a:xfrm>
            <a:off x="8952050" y="1418692"/>
            <a:ext cx="3044007" cy="397031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x is defined in BB2. BB3 and BB5 are in the dominance frontier of BB2.</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After inserting a phi function for x in BB3 and BB5, we need to check if we need phi functions for these new definitions.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Because BB6 is in the dominance frontiers of both BB5 and BB3, we need a phi function for x in BB6.</a:t>
            </a:r>
          </a:p>
        </p:txBody>
      </p:sp>
      <p:sp>
        <p:nvSpPr>
          <p:cNvPr id="10" name="TextBox 9">
            <a:extLst>
              <a:ext uri="{FF2B5EF4-FFF2-40B4-BE49-F238E27FC236}">
                <a16:creationId xmlns:a16="http://schemas.microsoft.com/office/drawing/2014/main" id="{728A186C-F2F2-4516-BBDA-6263630CAEAE}"/>
              </a:ext>
            </a:extLst>
          </p:cNvPr>
          <p:cNvSpPr txBox="1"/>
          <p:nvPr/>
        </p:nvSpPr>
        <p:spPr>
          <a:xfrm>
            <a:off x="5791201" y="2123440"/>
            <a:ext cx="990600" cy="369332"/>
          </a:xfrm>
          <a:prstGeom prst="rect">
            <a:avLst/>
          </a:prstGeom>
          <a:noFill/>
        </p:spPr>
        <p:txBody>
          <a:bodyPr wrap="square" rtlCol="0">
            <a:spAutoFit/>
          </a:bodyPr>
          <a:lstStyle/>
          <a:p>
            <a:r>
              <a:rPr lang="en-US" b="1" dirty="0"/>
              <a:t>BB3</a:t>
            </a:r>
            <a:endParaRPr lang="en-IN" b="1" dirty="0"/>
          </a:p>
        </p:txBody>
      </p:sp>
      <p:sp>
        <p:nvSpPr>
          <p:cNvPr id="12" name="TextBox 11">
            <a:extLst>
              <a:ext uri="{FF2B5EF4-FFF2-40B4-BE49-F238E27FC236}">
                <a16:creationId xmlns:a16="http://schemas.microsoft.com/office/drawing/2014/main" id="{256583B7-E6D3-43BD-8D1A-D8317335C7B7}"/>
              </a:ext>
            </a:extLst>
          </p:cNvPr>
          <p:cNvSpPr txBox="1"/>
          <p:nvPr/>
        </p:nvSpPr>
        <p:spPr>
          <a:xfrm>
            <a:off x="3537860" y="3603898"/>
            <a:ext cx="990600" cy="369332"/>
          </a:xfrm>
          <a:prstGeom prst="rect">
            <a:avLst/>
          </a:prstGeom>
          <a:noFill/>
        </p:spPr>
        <p:txBody>
          <a:bodyPr wrap="square" rtlCol="0">
            <a:spAutoFit/>
          </a:bodyPr>
          <a:lstStyle/>
          <a:p>
            <a:r>
              <a:rPr lang="en-US" b="1" dirty="0"/>
              <a:t>BB4</a:t>
            </a:r>
            <a:endParaRPr lang="en-IN" b="1" dirty="0"/>
          </a:p>
        </p:txBody>
      </p:sp>
      <p:sp>
        <p:nvSpPr>
          <p:cNvPr id="14" name="TextBox 13">
            <a:extLst>
              <a:ext uri="{FF2B5EF4-FFF2-40B4-BE49-F238E27FC236}">
                <a16:creationId xmlns:a16="http://schemas.microsoft.com/office/drawing/2014/main" id="{9AB7917C-4DC7-4964-B8FE-0262708D1E27}"/>
              </a:ext>
            </a:extLst>
          </p:cNvPr>
          <p:cNvSpPr txBox="1"/>
          <p:nvPr/>
        </p:nvSpPr>
        <p:spPr>
          <a:xfrm>
            <a:off x="8186056" y="3701871"/>
            <a:ext cx="990600" cy="369332"/>
          </a:xfrm>
          <a:prstGeom prst="rect">
            <a:avLst/>
          </a:prstGeom>
          <a:noFill/>
        </p:spPr>
        <p:txBody>
          <a:bodyPr wrap="square" rtlCol="0">
            <a:spAutoFit/>
          </a:bodyPr>
          <a:lstStyle/>
          <a:p>
            <a:r>
              <a:rPr lang="en-US" b="1" dirty="0"/>
              <a:t>BB5</a:t>
            </a:r>
            <a:endParaRPr lang="en-IN" b="1" dirty="0"/>
          </a:p>
        </p:txBody>
      </p:sp>
      <p:sp>
        <p:nvSpPr>
          <p:cNvPr id="15" name="TextBox 14">
            <a:extLst>
              <a:ext uri="{FF2B5EF4-FFF2-40B4-BE49-F238E27FC236}">
                <a16:creationId xmlns:a16="http://schemas.microsoft.com/office/drawing/2014/main" id="{97D9F523-6B03-4D81-86ED-1366C8BDE429}"/>
              </a:ext>
            </a:extLst>
          </p:cNvPr>
          <p:cNvSpPr txBox="1"/>
          <p:nvPr/>
        </p:nvSpPr>
        <p:spPr>
          <a:xfrm>
            <a:off x="5812970" y="4613369"/>
            <a:ext cx="990600" cy="369332"/>
          </a:xfrm>
          <a:prstGeom prst="rect">
            <a:avLst/>
          </a:prstGeom>
          <a:noFill/>
        </p:spPr>
        <p:txBody>
          <a:bodyPr wrap="square" rtlCol="0">
            <a:spAutoFit/>
          </a:bodyPr>
          <a:lstStyle/>
          <a:p>
            <a:r>
              <a:rPr lang="en-US" b="1" dirty="0"/>
              <a:t>BB6</a:t>
            </a:r>
            <a:endParaRPr lang="en-IN" b="1" dirty="0"/>
          </a:p>
        </p:txBody>
      </p:sp>
      <p:sp>
        <p:nvSpPr>
          <p:cNvPr id="17" name="Rectangle 16">
            <a:extLst>
              <a:ext uri="{FF2B5EF4-FFF2-40B4-BE49-F238E27FC236}">
                <a16:creationId xmlns:a16="http://schemas.microsoft.com/office/drawing/2014/main" id="{0D6570E3-E09E-4DCB-8A33-22A536229E7A}"/>
              </a:ext>
            </a:extLst>
          </p:cNvPr>
          <p:cNvSpPr/>
          <p:nvPr/>
        </p:nvSpPr>
        <p:spPr>
          <a:xfrm>
            <a:off x="4513943" y="623387"/>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START</a:t>
            </a:r>
          </a:p>
        </p:txBody>
      </p:sp>
      <p:sp>
        <p:nvSpPr>
          <p:cNvPr id="18" name="Rectangle 17">
            <a:extLst>
              <a:ext uri="{FF2B5EF4-FFF2-40B4-BE49-F238E27FC236}">
                <a16:creationId xmlns:a16="http://schemas.microsoft.com/office/drawing/2014/main" id="{5DADB0A4-96A4-4934-8F3B-AA8994256B8C}"/>
              </a:ext>
            </a:extLst>
          </p:cNvPr>
          <p:cNvSpPr/>
          <p:nvPr/>
        </p:nvSpPr>
        <p:spPr>
          <a:xfrm>
            <a:off x="6277429" y="1461586"/>
            <a:ext cx="1712687" cy="391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30</a:t>
            </a:r>
          </a:p>
        </p:txBody>
      </p:sp>
      <p:cxnSp>
        <p:nvCxnSpPr>
          <p:cNvPr id="27" name="Straight Arrow Connector 26">
            <a:extLst>
              <a:ext uri="{FF2B5EF4-FFF2-40B4-BE49-F238E27FC236}">
                <a16:creationId xmlns:a16="http://schemas.microsoft.com/office/drawing/2014/main" id="{DD9E97E1-4D47-49AB-8602-B65EA4ECA5F1}"/>
              </a:ext>
            </a:extLst>
          </p:cNvPr>
          <p:cNvCxnSpPr>
            <a:endCxn id="4" idx="0"/>
          </p:cNvCxnSpPr>
          <p:nvPr/>
        </p:nvCxnSpPr>
        <p:spPr>
          <a:xfrm flipH="1">
            <a:off x="5293360" y="1848803"/>
            <a:ext cx="1858554" cy="274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BF6DF16A-BB20-485D-B702-6E8A21F30E6B}"/>
              </a:ext>
            </a:extLst>
          </p:cNvPr>
          <p:cNvCxnSpPr>
            <a:stCxn id="17" idx="2"/>
            <a:endCxn id="9" idx="0"/>
          </p:cNvCxnSpPr>
          <p:nvPr/>
        </p:nvCxnSpPr>
        <p:spPr>
          <a:xfrm flipH="1">
            <a:off x="3922486" y="1014548"/>
            <a:ext cx="1447801" cy="4688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14F4E34C-739A-4197-8A8C-100424BA654B}"/>
              </a:ext>
            </a:extLst>
          </p:cNvPr>
          <p:cNvCxnSpPr>
            <a:stCxn id="17" idx="2"/>
            <a:endCxn id="18" idx="0"/>
          </p:cNvCxnSpPr>
          <p:nvPr/>
        </p:nvCxnSpPr>
        <p:spPr>
          <a:xfrm>
            <a:off x="5370287" y="1014548"/>
            <a:ext cx="1763486" cy="447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073B8713-C058-412B-88C7-7375F09E976A}"/>
              </a:ext>
            </a:extLst>
          </p:cNvPr>
          <p:cNvSpPr txBox="1"/>
          <p:nvPr/>
        </p:nvSpPr>
        <p:spPr>
          <a:xfrm>
            <a:off x="4256316" y="1437640"/>
            <a:ext cx="990600" cy="369332"/>
          </a:xfrm>
          <a:prstGeom prst="rect">
            <a:avLst/>
          </a:prstGeom>
          <a:noFill/>
        </p:spPr>
        <p:txBody>
          <a:bodyPr wrap="square" rtlCol="0">
            <a:spAutoFit/>
          </a:bodyPr>
          <a:lstStyle/>
          <a:p>
            <a:r>
              <a:rPr lang="en-US" b="1" dirty="0"/>
              <a:t>BB1</a:t>
            </a:r>
            <a:endParaRPr lang="en-IN" b="1" dirty="0"/>
          </a:p>
        </p:txBody>
      </p:sp>
      <p:sp>
        <p:nvSpPr>
          <p:cNvPr id="35" name="TextBox 34">
            <a:extLst>
              <a:ext uri="{FF2B5EF4-FFF2-40B4-BE49-F238E27FC236}">
                <a16:creationId xmlns:a16="http://schemas.microsoft.com/office/drawing/2014/main" id="{30204C2B-1FE6-4CD9-ADC2-44CC15CBC72B}"/>
              </a:ext>
            </a:extLst>
          </p:cNvPr>
          <p:cNvSpPr txBox="1"/>
          <p:nvPr/>
        </p:nvSpPr>
        <p:spPr>
          <a:xfrm>
            <a:off x="7565570" y="1383213"/>
            <a:ext cx="990600" cy="369332"/>
          </a:xfrm>
          <a:prstGeom prst="rect">
            <a:avLst/>
          </a:prstGeom>
          <a:noFill/>
        </p:spPr>
        <p:txBody>
          <a:bodyPr wrap="square" rtlCol="0">
            <a:spAutoFit/>
          </a:bodyPr>
          <a:lstStyle/>
          <a:p>
            <a:r>
              <a:rPr lang="en-US" b="1" dirty="0"/>
              <a:t>BB2</a:t>
            </a:r>
            <a:endParaRPr lang="en-IN" b="1" dirty="0"/>
          </a:p>
        </p:txBody>
      </p:sp>
      <p:cxnSp>
        <p:nvCxnSpPr>
          <p:cNvPr id="23" name="Straight Arrow Connector 22">
            <a:extLst>
              <a:ext uri="{FF2B5EF4-FFF2-40B4-BE49-F238E27FC236}">
                <a16:creationId xmlns:a16="http://schemas.microsoft.com/office/drawing/2014/main" id="{69773126-47CD-4806-BA49-4802E325F685}"/>
              </a:ext>
            </a:extLst>
          </p:cNvPr>
          <p:cNvCxnSpPr>
            <a:stCxn id="18" idx="2"/>
            <a:endCxn id="6" idx="0"/>
          </p:cNvCxnSpPr>
          <p:nvPr/>
        </p:nvCxnSpPr>
        <p:spPr>
          <a:xfrm>
            <a:off x="7133773" y="1852747"/>
            <a:ext cx="618307" cy="18048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82683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9EA843-77EB-47F5-9174-0F518ED85048}"/>
              </a:ext>
            </a:extLst>
          </p:cNvPr>
          <p:cNvSpPr/>
          <p:nvPr/>
        </p:nvSpPr>
        <p:spPr>
          <a:xfrm>
            <a:off x="4592320" y="98029"/>
            <a:ext cx="2336800" cy="3794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D12C7E36-5CBB-4198-9EB5-1C711E04F73A}"/>
              </a:ext>
            </a:extLst>
          </p:cNvPr>
          <p:cNvSpPr/>
          <p:nvPr/>
        </p:nvSpPr>
        <p:spPr>
          <a:xfrm>
            <a:off x="5557520" y="3129280"/>
            <a:ext cx="2194560" cy="3304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A4686BD-F2FB-4177-BDDF-83D5DB00B1D2}"/>
              </a:ext>
            </a:extLst>
          </p:cNvPr>
          <p:cNvSpPr/>
          <p:nvPr/>
        </p:nvSpPr>
        <p:spPr>
          <a:xfrm>
            <a:off x="2672080" y="1997948"/>
            <a:ext cx="2560320" cy="8163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8EAD60E-AE6B-4083-8668-17E34FF8A344}"/>
              </a:ext>
            </a:extLst>
          </p:cNvPr>
          <p:cNvSpPr/>
          <p:nvPr/>
        </p:nvSpPr>
        <p:spPr>
          <a:xfrm>
            <a:off x="4602480" y="833121"/>
            <a:ext cx="2458720" cy="9651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1E6E5EB-8E5F-4A48-B748-BBEB85FB1A87}"/>
              </a:ext>
            </a:extLst>
          </p:cNvPr>
          <p:cNvSpPr/>
          <p:nvPr/>
        </p:nvSpPr>
        <p:spPr>
          <a:xfrm>
            <a:off x="8615680" y="3108960"/>
            <a:ext cx="2336800" cy="3490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12C1293-D96B-4CC9-A485-CDD6FD475EC3}"/>
              </a:ext>
            </a:extLst>
          </p:cNvPr>
          <p:cNvSpPr/>
          <p:nvPr/>
        </p:nvSpPr>
        <p:spPr>
          <a:xfrm>
            <a:off x="7071360" y="3769360"/>
            <a:ext cx="2336800" cy="5384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2E3A2FF-18DB-4619-B711-77547D1286C5}"/>
              </a:ext>
            </a:extLst>
          </p:cNvPr>
          <p:cNvSpPr/>
          <p:nvPr/>
        </p:nvSpPr>
        <p:spPr>
          <a:xfrm>
            <a:off x="6553200" y="1997948"/>
            <a:ext cx="2448560" cy="8366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306C99-25D6-4C2B-A9C5-AAB39777AB69}"/>
              </a:ext>
            </a:extLst>
          </p:cNvPr>
          <p:cNvSpPr/>
          <p:nvPr/>
        </p:nvSpPr>
        <p:spPr>
          <a:xfrm>
            <a:off x="4592320" y="4526559"/>
            <a:ext cx="2377440" cy="133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F36B252-BD46-417C-AE51-C4F5202F0B11}"/>
              </a:ext>
            </a:extLst>
          </p:cNvPr>
          <p:cNvSpPr/>
          <p:nvPr/>
        </p:nvSpPr>
        <p:spPr>
          <a:xfrm>
            <a:off x="4521200" y="6126480"/>
            <a:ext cx="2418080" cy="3878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3E49606-70B6-47C3-AB07-6CB04EE05553}"/>
              </a:ext>
            </a:extLst>
          </p:cNvPr>
          <p:cNvSpPr txBox="1"/>
          <p:nvPr/>
        </p:nvSpPr>
        <p:spPr>
          <a:xfrm>
            <a:off x="7030720" y="1971040"/>
            <a:ext cx="1971040" cy="923330"/>
          </a:xfrm>
          <a:prstGeom prst="rect">
            <a:avLst/>
          </a:prstGeom>
          <a:noFill/>
        </p:spPr>
        <p:txBody>
          <a:bodyPr wrap="square" rtlCol="0">
            <a:spAutoFit/>
          </a:bodyPr>
          <a:lstStyle/>
          <a:p>
            <a:r>
              <a:rPr lang="en-US" dirty="0"/>
              <a:t>a = p</a:t>
            </a:r>
          </a:p>
          <a:p>
            <a:r>
              <a:rPr lang="en-US" dirty="0"/>
              <a:t>d = q</a:t>
            </a:r>
          </a:p>
          <a:p>
            <a:r>
              <a:rPr lang="en-US" dirty="0"/>
              <a:t>if (a &lt;= d) </a:t>
            </a:r>
            <a:r>
              <a:rPr lang="en-US" dirty="0" err="1"/>
              <a:t>goto</a:t>
            </a:r>
            <a:r>
              <a:rPr lang="en-US" dirty="0"/>
              <a:t> B6 </a:t>
            </a:r>
          </a:p>
        </p:txBody>
      </p:sp>
      <p:sp>
        <p:nvSpPr>
          <p:cNvPr id="13" name="TextBox 12">
            <a:extLst>
              <a:ext uri="{FF2B5EF4-FFF2-40B4-BE49-F238E27FC236}">
                <a16:creationId xmlns:a16="http://schemas.microsoft.com/office/drawing/2014/main" id="{D5CB3845-B4D2-4193-84C0-82045889A473}"/>
              </a:ext>
            </a:extLst>
          </p:cNvPr>
          <p:cNvSpPr txBox="1"/>
          <p:nvPr/>
        </p:nvSpPr>
        <p:spPr>
          <a:xfrm>
            <a:off x="9398000" y="3108960"/>
            <a:ext cx="1473200" cy="369332"/>
          </a:xfrm>
          <a:prstGeom prst="rect">
            <a:avLst/>
          </a:prstGeom>
          <a:noFill/>
        </p:spPr>
        <p:txBody>
          <a:bodyPr wrap="square" rtlCol="0">
            <a:spAutoFit/>
          </a:bodyPr>
          <a:lstStyle/>
          <a:p>
            <a:r>
              <a:rPr lang="en-US" dirty="0"/>
              <a:t>c = 30 </a:t>
            </a:r>
          </a:p>
        </p:txBody>
      </p:sp>
      <p:sp>
        <p:nvSpPr>
          <p:cNvPr id="14" name="TextBox 13">
            <a:extLst>
              <a:ext uri="{FF2B5EF4-FFF2-40B4-BE49-F238E27FC236}">
                <a16:creationId xmlns:a16="http://schemas.microsoft.com/office/drawing/2014/main" id="{AB78141A-55D9-49C9-9732-B036AB94B925}"/>
              </a:ext>
            </a:extLst>
          </p:cNvPr>
          <p:cNvSpPr txBox="1"/>
          <p:nvPr/>
        </p:nvSpPr>
        <p:spPr>
          <a:xfrm>
            <a:off x="6410960" y="3129280"/>
            <a:ext cx="1473200" cy="369332"/>
          </a:xfrm>
          <a:prstGeom prst="rect">
            <a:avLst/>
          </a:prstGeom>
          <a:noFill/>
        </p:spPr>
        <p:txBody>
          <a:bodyPr wrap="square" rtlCol="0">
            <a:spAutoFit/>
          </a:bodyPr>
          <a:lstStyle/>
          <a:p>
            <a:r>
              <a:rPr lang="en-US" dirty="0"/>
              <a:t>d = 10 </a:t>
            </a:r>
          </a:p>
        </p:txBody>
      </p:sp>
      <p:sp>
        <p:nvSpPr>
          <p:cNvPr id="15" name="TextBox 14">
            <a:extLst>
              <a:ext uri="{FF2B5EF4-FFF2-40B4-BE49-F238E27FC236}">
                <a16:creationId xmlns:a16="http://schemas.microsoft.com/office/drawing/2014/main" id="{9B4B394A-F136-4648-97A2-2D74BAF5792A}"/>
              </a:ext>
            </a:extLst>
          </p:cNvPr>
          <p:cNvSpPr txBox="1"/>
          <p:nvPr/>
        </p:nvSpPr>
        <p:spPr>
          <a:xfrm>
            <a:off x="7670800" y="3992880"/>
            <a:ext cx="1473200" cy="369332"/>
          </a:xfrm>
          <a:prstGeom prst="rect">
            <a:avLst/>
          </a:prstGeom>
          <a:noFill/>
        </p:spPr>
        <p:txBody>
          <a:bodyPr wrap="square" rtlCol="0">
            <a:spAutoFit/>
          </a:bodyPr>
          <a:lstStyle/>
          <a:p>
            <a:r>
              <a:rPr lang="en-US" dirty="0"/>
              <a:t>b = 40</a:t>
            </a:r>
          </a:p>
        </p:txBody>
      </p:sp>
      <p:sp>
        <p:nvSpPr>
          <p:cNvPr id="16" name="TextBox 15">
            <a:extLst>
              <a:ext uri="{FF2B5EF4-FFF2-40B4-BE49-F238E27FC236}">
                <a16:creationId xmlns:a16="http://schemas.microsoft.com/office/drawing/2014/main" id="{83446B2A-3E2A-4A1F-AC87-8E787F5178B0}"/>
              </a:ext>
            </a:extLst>
          </p:cNvPr>
          <p:cNvSpPr txBox="1"/>
          <p:nvPr/>
        </p:nvSpPr>
        <p:spPr>
          <a:xfrm>
            <a:off x="5080000" y="975361"/>
            <a:ext cx="1889760" cy="923330"/>
          </a:xfrm>
          <a:prstGeom prst="rect">
            <a:avLst/>
          </a:prstGeom>
          <a:noFill/>
        </p:spPr>
        <p:txBody>
          <a:bodyPr wrap="square" rtlCol="0">
            <a:spAutoFit/>
          </a:bodyPr>
          <a:lstStyle/>
          <a:p>
            <a:r>
              <a:rPr lang="en-US" dirty="0"/>
              <a:t>a =  p</a:t>
            </a:r>
          </a:p>
          <a:p>
            <a:r>
              <a:rPr lang="en-US" dirty="0"/>
              <a:t>c =   q</a:t>
            </a:r>
          </a:p>
          <a:p>
            <a:r>
              <a:rPr lang="en-US" dirty="0"/>
              <a:t>if (a &lt; c) </a:t>
            </a:r>
            <a:r>
              <a:rPr lang="en-US" dirty="0" err="1"/>
              <a:t>goto</a:t>
            </a:r>
            <a:r>
              <a:rPr lang="en-US" dirty="0"/>
              <a:t> B2 </a:t>
            </a:r>
          </a:p>
        </p:txBody>
      </p:sp>
      <p:sp>
        <p:nvSpPr>
          <p:cNvPr id="17" name="TextBox 16">
            <a:extLst>
              <a:ext uri="{FF2B5EF4-FFF2-40B4-BE49-F238E27FC236}">
                <a16:creationId xmlns:a16="http://schemas.microsoft.com/office/drawing/2014/main" id="{C54BB3F9-587D-4572-B91B-FF25BD84FBA6}"/>
              </a:ext>
            </a:extLst>
          </p:cNvPr>
          <p:cNvSpPr txBox="1"/>
          <p:nvPr/>
        </p:nvSpPr>
        <p:spPr>
          <a:xfrm>
            <a:off x="5334000" y="91440"/>
            <a:ext cx="1473200" cy="369332"/>
          </a:xfrm>
          <a:prstGeom prst="rect">
            <a:avLst/>
          </a:prstGeom>
          <a:noFill/>
        </p:spPr>
        <p:txBody>
          <a:bodyPr wrap="square" rtlCol="0">
            <a:spAutoFit/>
          </a:bodyPr>
          <a:lstStyle/>
          <a:p>
            <a:r>
              <a:rPr lang="en-US" dirty="0" err="1"/>
              <a:t>i</a:t>
            </a:r>
            <a:r>
              <a:rPr lang="en-US" dirty="0"/>
              <a:t> = 1</a:t>
            </a:r>
          </a:p>
        </p:txBody>
      </p:sp>
      <p:sp>
        <p:nvSpPr>
          <p:cNvPr id="18" name="TextBox 17">
            <a:extLst>
              <a:ext uri="{FF2B5EF4-FFF2-40B4-BE49-F238E27FC236}">
                <a16:creationId xmlns:a16="http://schemas.microsoft.com/office/drawing/2014/main" id="{94DA9E9E-97BC-480D-90B3-3DFA9A04F169}"/>
              </a:ext>
            </a:extLst>
          </p:cNvPr>
          <p:cNvSpPr txBox="1"/>
          <p:nvPr/>
        </p:nvSpPr>
        <p:spPr>
          <a:xfrm>
            <a:off x="3474720" y="1991360"/>
            <a:ext cx="1473200" cy="923330"/>
          </a:xfrm>
          <a:prstGeom prst="rect">
            <a:avLst/>
          </a:prstGeom>
          <a:noFill/>
        </p:spPr>
        <p:txBody>
          <a:bodyPr wrap="square" rtlCol="0">
            <a:spAutoFit/>
          </a:bodyPr>
          <a:lstStyle/>
          <a:p>
            <a:r>
              <a:rPr lang="en-US" dirty="0"/>
              <a:t>b = p </a:t>
            </a:r>
          </a:p>
          <a:p>
            <a:r>
              <a:rPr lang="en-US" dirty="0"/>
              <a:t>c =  q</a:t>
            </a:r>
          </a:p>
          <a:p>
            <a:r>
              <a:rPr lang="en-US" dirty="0"/>
              <a:t>d = 10</a:t>
            </a:r>
          </a:p>
        </p:txBody>
      </p:sp>
      <p:sp>
        <p:nvSpPr>
          <p:cNvPr id="19" name="TextBox 18">
            <a:extLst>
              <a:ext uri="{FF2B5EF4-FFF2-40B4-BE49-F238E27FC236}">
                <a16:creationId xmlns:a16="http://schemas.microsoft.com/office/drawing/2014/main" id="{936BCCA6-7681-4C4D-BA73-19DE3A60BCB5}"/>
              </a:ext>
            </a:extLst>
          </p:cNvPr>
          <p:cNvSpPr txBox="1"/>
          <p:nvPr/>
        </p:nvSpPr>
        <p:spPr>
          <a:xfrm>
            <a:off x="4937760" y="4714241"/>
            <a:ext cx="2016760" cy="1200329"/>
          </a:xfrm>
          <a:prstGeom prst="rect">
            <a:avLst/>
          </a:prstGeom>
          <a:noFill/>
        </p:spPr>
        <p:txBody>
          <a:bodyPr wrap="square" rtlCol="0">
            <a:spAutoFit/>
          </a:bodyPr>
          <a:lstStyle/>
          <a:p>
            <a:r>
              <a:rPr lang="en-US" dirty="0"/>
              <a:t>a = a + b</a:t>
            </a:r>
          </a:p>
          <a:p>
            <a:r>
              <a:rPr lang="en-US" dirty="0"/>
              <a:t>c = c + d</a:t>
            </a:r>
          </a:p>
          <a:p>
            <a:r>
              <a:rPr lang="en-US" dirty="0" err="1"/>
              <a:t>i</a:t>
            </a:r>
            <a:r>
              <a:rPr lang="en-US" dirty="0"/>
              <a:t> = </a:t>
            </a:r>
            <a:r>
              <a:rPr lang="en-US" dirty="0" err="1"/>
              <a:t>i</a:t>
            </a:r>
            <a:r>
              <a:rPr lang="en-US" dirty="0"/>
              <a:t> + 1</a:t>
            </a:r>
          </a:p>
          <a:p>
            <a:r>
              <a:rPr lang="en-US" dirty="0"/>
              <a:t>if (</a:t>
            </a:r>
            <a:r>
              <a:rPr lang="en-US" dirty="0" err="1"/>
              <a:t>i</a:t>
            </a:r>
            <a:r>
              <a:rPr lang="en-US" dirty="0"/>
              <a:t> &lt;= 100) </a:t>
            </a:r>
            <a:r>
              <a:rPr lang="en-US" dirty="0" err="1"/>
              <a:t>goto</a:t>
            </a:r>
            <a:r>
              <a:rPr lang="en-US" dirty="0"/>
              <a:t> B1</a:t>
            </a:r>
          </a:p>
        </p:txBody>
      </p:sp>
      <p:sp>
        <p:nvSpPr>
          <p:cNvPr id="20" name="TextBox 19">
            <a:extLst>
              <a:ext uri="{FF2B5EF4-FFF2-40B4-BE49-F238E27FC236}">
                <a16:creationId xmlns:a16="http://schemas.microsoft.com/office/drawing/2014/main" id="{EE8EF66A-334D-474F-92D4-7442EFFEBF09}"/>
              </a:ext>
            </a:extLst>
          </p:cNvPr>
          <p:cNvSpPr txBox="1"/>
          <p:nvPr/>
        </p:nvSpPr>
        <p:spPr>
          <a:xfrm>
            <a:off x="5394960" y="6085840"/>
            <a:ext cx="1473200" cy="369332"/>
          </a:xfrm>
          <a:prstGeom prst="rect">
            <a:avLst/>
          </a:prstGeom>
          <a:noFill/>
        </p:spPr>
        <p:txBody>
          <a:bodyPr wrap="square" rtlCol="0">
            <a:spAutoFit/>
          </a:bodyPr>
          <a:lstStyle/>
          <a:p>
            <a:r>
              <a:rPr lang="en-US" dirty="0"/>
              <a:t>return</a:t>
            </a:r>
          </a:p>
        </p:txBody>
      </p:sp>
      <p:sp>
        <p:nvSpPr>
          <p:cNvPr id="21" name="TextBox 20">
            <a:extLst>
              <a:ext uri="{FF2B5EF4-FFF2-40B4-BE49-F238E27FC236}">
                <a16:creationId xmlns:a16="http://schemas.microsoft.com/office/drawing/2014/main" id="{97608B24-B6CA-4DD9-992C-B9174DCCE401}"/>
              </a:ext>
            </a:extLst>
          </p:cNvPr>
          <p:cNvSpPr txBox="1"/>
          <p:nvPr/>
        </p:nvSpPr>
        <p:spPr>
          <a:xfrm>
            <a:off x="4196080" y="101600"/>
            <a:ext cx="548640" cy="369332"/>
          </a:xfrm>
          <a:prstGeom prst="rect">
            <a:avLst/>
          </a:prstGeom>
          <a:noFill/>
        </p:spPr>
        <p:txBody>
          <a:bodyPr wrap="square" rtlCol="0">
            <a:spAutoFit/>
          </a:bodyPr>
          <a:lstStyle/>
          <a:p>
            <a:r>
              <a:rPr lang="en-US" b="1" dirty="0"/>
              <a:t>B0</a:t>
            </a:r>
          </a:p>
        </p:txBody>
      </p:sp>
      <p:sp>
        <p:nvSpPr>
          <p:cNvPr id="22" name="TextBox 21">
            <a:extLst>
              <a:ext uri="{FF2B5EF4-FFF2-40B4-BE49-F238E27FC236}">
                <a16:creationId xmlns:a16="http://schemas.microsoft.com/office/drawing/2014/main" id="{B2A04125-85D5-4DFC-92E6-CCED1AEBFA4B}"/>
              </a:ext>
            </a:extLst>
          </p:cNvPr>
          <p:cNvSpPr txBox="1"/>
          <p:nvPr/>
        </p:nvSpPr>
        <p:spPr>
          <a:xfrm>
            <a:off x="4196080" y="1148080"/>
            <a:ext cx="548640" cy="369332"/>
          </a:xfrm>
          <a:prstGeom prst="rect">
            <a:avLst/>
          </a:prstGeom>
          <a:noFill/>
        </p:spPr>
        <p:txBody>
          <a:bodyPr wrap="square" rtlCol="0">
            <a:spAutoFit/>
          </a:bodyPr>
          <a:lstStyle/>
          <a:p>
            <a:r>
              <a:rPr lang="en-US" b="1" dirty="0"/>
              <a:t>B1</a:t>
            </a:r>
          </a:p>
        </p:txBody>
      </p:sp>
      <p:sp>
        <p:nvSpPr>
          <p:cNvPr id="23" name="TextBox 22">
            <a:extLst>
              <a:ext uri="{FF2B5EF4-FFF2-40B4-BE49-F238E27FC236}">
                <a16:creationId xmlns:a16="http://schemas.microsoft.com/office/drawing/2014/main" id="{229C8940-8BA0-45F0-BDDA-772DC993EB33}"/>
              </a:ext>
            </a:extLst>
          </p:cNvPr>
          <p:cNvSpPr txBox="1"/>
          <p:nvPr/>
        </p:nvSpPr>
        <p:spPr>
          <a:xfrm>
            <a:off x="8971280" y="2153920"/>
            <a:ext cx="548640" cy="369332"/>
          </a:xfrm>
          <a:prstGeom prst="rect">
            <a:avLst/>
          </a:prstGeom>
          <a:noFill/>
        </p:spPr>
        <p:txBody>
          <a:bodyPr wrap="square" rtlCol="0">
            <a:spAutoFit/>
          </a:bodyPr>
          <a:lstStyle/>
          <a:p>
            <a:r>
              <a:rPr lang="en-US" b="1" dirty="0"/>
              <a:t>B5</a:t>
            </a:r>
          </a:p>
        </p:txBody>
      </p:sp>
      <p:sp>
        <p:nvSpPr>
          <p:cNvPr id="24" name="TextBox 23">
            <a:extLst>
              <a:ext uri="{FF2B5EF4-FFF2-40B4-BE49-F238E27FC236}">
                <a16:creationId xmlns:a16="http://schemas.microsoft.com/office/drawing/2014/main" id="{D32AEA76-92CA-488E-8E6B-472E9715F629}"/>
              </a:ext>
            </a:extLst>
          </p:cNvPr>
          <p:cNvSpPr txBox="1"/>
          <p:nvPr/>
        </p:nvSpPr>
        <p:spPr>
          <a:xfrm>
            <a:off x="2255520" y="2225040"/>
            <a:ext cx="548640" cy="369332"/>
          </a:xfrm>
          <a:prstGeom prst="rect">
            <a:avLst/>
          </a:prstGeom>
          <a:noFill/>
        </p:spPr>
        <p:txBody>
          <a:bodyPr wrap="square" rtlCol="0">
            <a:spAutoFit/>
          </a:bodyPr>
          <a:lstStyle/>
          <a:p>
            <a:r>
              <a:rPr lang="en-US" b="1" dirty="0"/>
              <a:t>B2</a:t>
            </a:r>
          </a:p>
        </p:txBody>
      </p:sp>
      <p:sp>
        <p:nvSpPr>
          <p:cNvPr id="25" name="TextBox 24">
            <a:extLst>
              <a:ext uri="{FF2B5EF4-FFF2-40B4-BE49-F238E27FC236}">
                <a16:creationId xmlns:a16="http://schemas.microsoft.com/office/drawing/2014/main" id="{817F2BC1-2178-4C45-8DF6-CAE407D49FCA}"/>
              </a:ext>
            </a:extLst>
          </p:cNvPr>
          <p:cNvSpPr txBox="1"/>
          <p:nvPr/>
        </p:nvSpPr>
        <p:spPr>
          <a:xfrm>
            <a:off x="5049520" y="3098800"/>
            <a:ext cx="548640" cy="369332"/>
          </a:xfrm>
          <a:prstGeom prst="rect">
            <a:avLst/>
          </a:prstGeom>
          <a:noFill/>
        </p:spPr>
        <p:txBody>
          <a:bodyPr wrap="square" rtlCol="0">
            <a:spAutoFit/>
          </a:bodyPr>
          <a:lstStyle/>
          <a:p>
            <a:r>
              <a:rPr lang="en-US" b="1" dirty="0"/>
              <a:t>B6</a:t>
            </a:r>
          </a:p>
        </p:txBody>
      </p:sp>
      <p:sp>
        <p:nvSpPr>
          <p:cNvPr id="26" name="TextBox 25">
            <a:extLst>
              <a:ext uri="{FF2B5EF4-FFF2-40B4-BE49-F238E27FC236}">
                <a16:creationId xmlns:a16="http://schemas.microsoft.com/office/drawing/2014/main" id="{C3C60372-9411-4AE1-BC61-E0A4065C7F56}"/>
              </a:ext>
            </a:extLst>
          </p:cNvPr>
          <p:cNvSpPr txBox="1"/>
          <p:nvPr/>
        </p:nvSpPr>
        <p:spPr>
          <a:xfrm>
            <a:off x="10982960" y="3139440"/>
            <a:ext cx="548640" cy="369332"/>
          </a:xfrm>
          <a:prstGeom prst="rect">
            <a:avLst/>
          </a:prstGeom>
          <a:noFill/>
        </p:spPr>
        <p:txBody>
          <a:bodyPr wrap="square" rtlCol="0">
            <a:spAutoFit/>
          </a:bodyPr>
          <a:lstStyle/>
          <a:p>
            <a:r>
              <a:rPr lang="en-US" b="1" dirty="0"/>
              <a:t>B8</a:t>
            </a:r>
          </a:p>
        </p:txBody>
      </p:sp>
      <p:sp>
        <p:nvSpPr>
          <p:cNvPr id="27" name="TextBox 26">
            <a:extLst>
              <a:ext uri="{FF2B5EF4-FFF2-40B4-BE49-F238E27FC236}">
                <a16:creationId xmlns:a16="http://schemas.microsoft.com/office/drawing/2014/main" id="{CD0EB220-B13B-4FC2-B8D7-87860D8200F8}"/>
              </a:ext>
            </a:extLst>
          </p:cNvPr>
          <p:cNvSpPr txBox="1"/>
          <p:nvPr/>
        </p:nvSpPr>
        <p:spPr>
          <a:xfrm>
            <a:off x="9438640" y="4013200"/>
            <a:ext cx="548640" cy="369332"/>
          </a:xfrm>
          <a:prstGeom prst="rect">
            <a:avLst/>
          </a:prstGeom>
          <a:noFill/>
        </p:spPr>
        <p:txBody>
          <a:bodyPr wrap="square" rtlCol="0">
            <a:spAutoFit/>
          </a:bodyPr>
          <a:lstStyle/>
          <a:p>
            <a:r>
              <a:rPr lang="en-US" b="1" dirty="0"/>
              <a:t>B7</a:t>
            </a:r>
          </a:p>
        </p:txBody>
      </p:sp>
      <p:sp>
        <p:nvSpPr>
          <p:cNvPr id="28" name="TextBox 27">
            <a:extLst>
              <a:ext uri="{FF2B5EF4-FFF2-40B4-BE49-F238E27FC236}">
                <a16:creationId xmlns:a16="http://schemas.microsoft.com/office/drawing/2014/main" id="{B6506658-0A90-4168-98AC-D7BA32763A3B}"/>
              </a:ext>
            </a:extLst>
          </p:cNvPr>
          <p:cNvSpPr txBox="1"/>
          <p:nvPr/>
        </p:nvSpPr>
        <p:spPr>
          <a:xfrm>
            <a:off x="3992880" y="4897120"/>
            <a:ext cx="548640" cy="369332"/>
          </a:xfrm>
          <a:prstGeom prst="rect">
            <a:avLst/>
          </a:prstGeom>
          <a:noFill/>
        </p:spPr>
        <p:txBody>
          <a:bodyPr wrap="square" rtlCol="0">
            <a:spAutoFit/>
          </a:bodyPr>
          <a:lstStyle/>
          <a:p>
            <a:r>
              <a:rPr lang="en-US" b="1" dirty="0"/>
              <a:t>B3</a:t>
            </a:r>
          </a:p>
        </p:txBody>
      </p:sp>
      <p:sp>
        <p:nvSpPr>
          <p:cNvPr id="29" name="TextBox 28">
            <a:extLst>
              <a:ext uri="{FF2B5EF4-FFF2-40B4-BE49-F238E27FC236}">
                <a16:creationId xmlns:a16="http://schemas.microsoft.com/office/drawing/2014/main" id="{C57B4A76-2115-4C69-8682-26EB699C9E17}"/>
              </a:ext>
            </a:extLst>
          </p:cNvPr>
          <p:cNvSpPr txBox="1"/>
          <p:nvPr/>
        </p:nvSpPr>
        <p:spPr>
          <a:xfrm>
            <a:off x="3942080" y="6126480"/>
            <a:ext cx="548640" cy="369332"/>
          </a:xfrm>
          <a:prstGeom prst="rect">
            <a:avLst/>
          </a:prstGeom>
          <a:noFill/>
        </p:spPr>
        <p:txBody>
          <a:bodyPr wrap="square" rtlCol="0">
            <a:spAutoFit/>
          </a:bodyPr>
          <a:lstStyle/>
          <a:p>
            <a:r>
              <a:rPr lang="en-US" b="1" dirty="0"/>
              <a:t>B4</a:t>
            </a:r>
          </a:p>
        </p:txBody>
      </p:sp>
      <p:cxnSp>
        <p:nvCxnSpPr>
          <p:cNvPr id="33" name="Straight Arrow Connector 32">
            <a:extLst>
              <a:ext uri="{FF2B5EF4-FFF2-40B4-BE49-F238E27FC236}">
                <a16:creationId xmlns:a16="http://schemas.microsoft.com/office/drawing/2014/main" id="{2FA985E7-3FCC-4050-9DA7-8B3BAC0929B4}"/>
              </a:ext>
            </a:extLst>
          </p:cNvPr>
          <p:cNvCxnSpPr/>
          <p:nvPr/>
        </p:nvCxnSpPr>
        <p:spPr>
          <a:xfrm>
            <a:off x="5892800" y="470932"/>
            <a:ext cx="0" cy="36218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11B2DC49-4348-431E-BD3B-B697BCAAC92E}"/>
              </a:ext>
            </a:extLst>
          </p:cNvPr>
          <p:cNvCxnSpPr/>
          <p:nvPr/>
        </p:nvCxnSpPr>
        <p:spPr>
          <a:xfrm flipH="1">
            <a:off x="3992880" y="1798320"/>
            <a:ext cx="1087120" cy="19304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FB309609-9E89-49FB-A119-7AF01148068B}"/>
              </a:ext>
            </a:extLst>
          </p:cNvPr>
          <p:cNvCxnSpPr/>
          <p:nvPr/>
        </p:nvCxnSpPr>
        <p:spPr>
          <a:xfrm>
            <a:off x="6746240" y="1795473"/>
            <a:ext cx="1005840" cy="21475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AAC03D1-DCEB-461B-9B09-C575589273FC}"/>
              </a:ext>
            </a:extLst>
          </p:cNvPr>
          <p:cNvCxnSpPr/>
          <p:nvPr/>
        </p:nvCxnSpPr>
        <p:spPr>
          <a:xfrm>
            <a:off x="4013200" y="2826267"/>
            <a:ext cx="1554480" cy="16614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346AE397-BD78-42B7-ACB4-9E0195315E46}"/>
              </a:ext>
            </a:extLst>
          </p:cNvPr>
          <p:cNvCxnSpPr>
            <a:endCxn id="14" idx="0"/>
          </p:cNvCxnSpPr>
          <p:nvPr/>
        </p:nvCxnSpPr>
        <p:spPr>
          <a:xfrm flipH="1">
            <a:off x="7147560" y="2820908"/>
            <a:ext cx="629920" cy="30837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E5138758-25A4-48C4-8D13-4B59F80A0B0B}"/>
              </a:ext>
            </a:extLst>
          </p:cNvPr>
          <p:cNvCxnSpPr/>
          <p:nvPr/>
        </p:nvCxnSpPr>
        <p:spPr>
          <a:xfrm>
            <a:off x="7868920" y="2826267"/>
            <a:ext cx="1996440" cy="24082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BCF1B2D7-D7AE-4872-809A-B28A73B906E0}"/>
              </a:ext>
            </a:extLst>
          </p:cNvPr>
          <p:cNvCxnSpPr>
            <a:endCxn id="7" idx="0"/>
          </p:cNvCxnSpPr>
          <p:nvPr/>
        </p:nvCxnSpPr>
        <p:spPr>
          <a:xfrm>
            <a:off x="6807200" y="3457972"/>
            <a:ext cx="1432560" cy="31138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359AA879-C3E0-43ED-804E-8307B4F231CE}"/>
              </a:ext>
            </a:extLst>
          </p:cNvPr>
          <p:cNvCxnSpPr>
            <a:endCxn id="7" idx="0"/>
          </p:cNvCxnSpPr>
          <p:nvPr/>
        </p:nvCxnSpPr>
        <p:spPr>
          <a:xfrm flipH="1">
            <a:off x="8239760" y="3474998"/>
            <a:ext cx="1625600" cy="29436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A5157B76-F31C-4437-8163-B3353C87144B}"/>
              </a:ext>
            </a:extLst>
          </p:cNvPr>
          <p:cNvCxnSpPr/>
          <p:nvPr/>
        </p:nvCxnSpPr>
        <p:spPr>
          <a:xfrm flipH="1">
            <a:off x="6055360" y="4304268"/>
            <a:ext cx="2092960" cy="22229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B000A2CA-F0FB-4EC1-B0C0-EBE32C3F4FF1}"/>
              </a:ext>
            </a:extLst>
          </p:cNvPr>
          <p:cNvCxnSpPr/>
          <p:nvPr/>
        </p:nvCxnSpPr>
        <p:spPr>
          <a:xfrm>
            <a:off x="5557520" y="5842615"/>
            <a:ext cx="0" cy="28386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10B2D326-69CE-4B30-821E-446828DE95AF}"/>
              </a:ext>
            </a:extLst>
          </p:cNvPr>
          <p:cNvCxnSpPr>
            <a:endCxn id="5" idx="0"/>
          </p:cNvCxnSpPr>
          <p:nvPr/>
        </p:nvCxnSpPr>
        <p:spPr>
          <a:xfrm rot="5400000" flipH="1" flipV="1">
            <a:off x="3017521" y="3048001"/>
            <a:ext cx="5029199" cy="599440"/>
          </a:xfrm>
          <a:prstGeom prst="curvedConnector5">
            <a:avLst>
              <a:gd name="adj1" fmla="val -5253"/>
              <a:gd name="adj2" fmla="val -638136"/>
              <a:gd name="adj3" fmla="val 104545"/>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51997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64D39-08CD-4896-88B1-86827EF29635}"/>
              </a:ext>
            </a:extLst>
          </p:cNvPr>
          <p:cNvSpPr>
            <a:spLocks noGrp="1"/>
          </p:cNvSpPr>
          <p:nvPr>
            <p:ph type="title"/>
          </p:nvPr>
        </p:nvSpPr>
        <p:spPr/>
        <p:txBody>
          <a:bodyPr/>
          <a:lstStyle/>
          <a:p>
            <a:r>
              <a:rPr lang="en-US" dirty="0"/>
              <a:t>Building SSA</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A16E437-8474-48FE-BEEB-C7342850529E}"/>
                  </a:ext>
                </a:extLst>
              </p:cNvPr>
              <p:cNvSpPr>
                <a:spLocks noGrp="1"/>
              </p:cNvSpPr>
              <p:nvPr>
                <p:ph idx="1"/>
              </p:nvPr>
            </p:nvSpPr>
            <p:spPr/>
            <p:txBody>
              <a:bodyPr/>
              <a:lstStyle/>
              <a:p>
                <a:r>
                  <a:rPr lang="en-US" dirty="0"/>
                  <a:t>Compute liveness</a:t>
                </a:r>
              </a:p>
              <a:p>
                <a:endParaRPr lang="en-US" dirty="0"/>
              </a:p>
              <a:p>
                <a:r>
                  <a:rPr lang="en-US" dirty="0"/>
                  <a:t>Compute dominance frontier</a:t>
                </a:r>
              </a:p>
              <a:p>
                <a:endParaRPr lang="en-US" dirty="0"/>
              </a:p>
              <a:p>
                <a:r>
                  <a:rPr lang="en-US" dirty="0"/>
                  <a:t>For each definition “D” in a basic block “B,” if the variable “V” defined at “D” is live at the start of basic block “T</a:t>
                </a:r>
                <a14:m>
                  <m:oMath xmlns:m="http://schemas.openxmlformats.org/officeDocument/2006/math">
                    <m:r>
                      <a:rPr lang="en-US" b="0" i="1" smtClean="0">
                        <a:latin typeface="Cambria Math" panose="02040503050406030204" pitchFamily="18" charset="0"/>
                      </a:rPr>
                      <m:t>∈</m:t>
                    </m:r>
                  </m:oMath>
                </a14:m>
                <a:r>
                  <a:rPr lang="en-US" dirty="0"/>
                  <a:t> DF(B),” then add a phi function corresponding to “V” in “T”</a:t>
                </a:r>
              </a:p>
            </p:txBody>
          </p:sp>
        </mc:Choice>
        <mc:Fallback xmlns="">
          <p:sp>
            <p:nvSpPr>
              <p:cNvPr id="3" name="Content Placeholder 2">
                <a:extLst>
                  <a:ext uri="{FF2B5EF4-FFF2-40B4-BE49-F238E27FC236}">
                    <a16:creationId xmlns:a16="http://schemas.microsoft.com/office/drawing/2014/main" id="{CA16E437-8474-48FE-BEEB-C7342850529E}"/>
                  </a:ext>
                </a:extLst>
              </p:cNvPr>
              <p:cNvSpPr>
                <a:spLocks noGrp="1" noRot="1" noChangeAspect="1" noMove="1" noResize="1" noEditPoints="1" noAdjustHandles="1" noChangeArrowheads="1" noChangeShapeType="1" noTextEdit="1"/>
              </p:cNvSpPr>
              <p:nvPr>
                <p:ph idx="1"/>
              </p:nvPr>
            </p:nvSpPr>
            <p:spPr>
              <a:blipFill>
                <a:blip r:embed="rId3"/>
                <a:stretch>
                  <a:fillRect l="-1043" t="-2241" r="-1333"/>
                </a:stretch>
              </a:blipFill>
            </p:spPr>
            <p:txBody>
              <a:bodyPr/>
              <a:lstStyle/>
              <a:p>
                <a:r>
                  <a:rPr lang="en-US">
                    <a:noFill/>
                  </a:rPr>
                  <a:t> </a:t>
                </a:r>
              </a:p>
            </p:txBody>
          </p:sp>
        </mc:Fallback>
      </mc:AlternateContent>
    </p:spTree>
    <p:extLst>
      <p:ext uri="{BB962C8B-B14F-4D97-AF65-F5344CB8AC3E}">
        <p14:creationId xmlns:p14="http://schemas.microsoft.com/office/powerpoint/2010/main" val="8134149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95E9F-73C3-432A-B9BD-D7A25F4BA702}"/>
              </a:ext>
            </a:extLst>
          </p:cNvPr>
          <p:cNvSpPr>
            <a:spLocks noGrp="1"/>
          </p:cNvSpPr>
          <p:nvPr>
            <p:ph type="title"/>
          </p:nvPr>
        </p:nvSpPr>
        <p:spPr/>
        <p:txBody>
          <a:bodyPr/>
          <a:lstStyle/>
          <a:p>
            <a:r>
              <a:rPr lang="en-US" dirty="0"/>
              <a:t>Building SSA</a:t>
            </a:r>
          </a:p>
        </p:txBody>
      </p:sp>
      <p:sp>
        <p:nvSpPr>
          <p:cNvPr id="3" name="Content Placeholder 2">
            <a:extLst>
              <a:ext uri="{FF2B5EF4-FFF2-40B4-BE49-F238E27FC236}">
                <a16:creationId xmlns:a16="http://schemas.microsoft.com/office/drawing/2014/main" id="{4E442CFC-85D1-4CDE-8288-30BFB3FF7C2C}"/>
              </a:ext>
            </a:extLst>
          </p:cNvPr>
          <p:cNvSpPr>
            <a:spLocks noGrp="1"/>
          </p:cNvSpPr>
          <p:nvPr>
            <p:ph idx="1"/>
          </p:nvPr>
        </p:nvSpPr>
        <p:spPr/>
        <p:txBody>
          <a:bodyPr/>
          <a:lstStyle/>
          <a:p>
            <a:pPr marL="514350" indent="-514350">
              <a:buAutoNum type="arabicPeriod"/>
            </a:pPr>
            <a:r>
              <a:rPr lang="en-US" dirty="0">
                <a:solidFill>
                  <a:srgbClr val="FF0000"/>
                </a:solidFill>
              </a:rPr>
              <a:t>Compute liveness information</a:t>
            </a:r>
          </a:p>
          <a:p>
            <a:pPr marL="0" indent="0">
              <a:buNone/>
            </a:pPr>
            <a:r>
              <a:rPr lang="en-US" dirty="0" err="1">
                <a:solidFill>
                  <a:srgbClr val="FF0000"/>
                </a:solidFill>
              </a:rPr>
              <a:t>LiveIN</a:t>
            </a:r>
            <a:r>
              <a:rPr lang="en-US" dirty="0">
                <a:solidFill>
                  <a:srgbClr val="FF0000"/>
                </a:solidFill>
              </a:rPr>
              <a:t>(B) := set of all variables that are live at the start of basic block B</a:t>
            </a:r>
          </a:p>
          <a:p>
            <a:pPr marL="0" indent="0">
              <a:buNone/>
            </a:pPr>
            <a:endParaRPr lang="en-US" dirty="0">
              <a:solidFill>
                <a:srgbClr val="FF0000"/>
              </a:solidFill>
            </a:endParaRPr>
          </a:p>
          <a:p>
            <a:pPr marL="0" indent="0">
              <a:buNone/>
            </a:pPr>
            <a:r>
              <a:rPr lang="en-US" dirty="0">
                <a:solidFill>
                  <a:srgbClr val="FF0000"/>
                </a:solidFill>
              </a:rPr>
              <a:t>2. Compute Dominance frontiers</a:t>
            </a:r>
          </a:p>
          <a:p>
            <a:pPr marL="0" indent="0">
              <a:buNone/>
            </a:pPr>
            <a:r>
              <a:rPr lang="en-US" dirty="0">
                <a:solidFill>
                  <a:srgbClr val="FF0000"/>
                </a:solidFill>
              </a:rPr>
              <a:t>DF(B) := dominance frontier of basic block B</a:t>
            </a:r>
          </a:p>
          <a:p>
            <a:pPr marL="0" indent="0">
              <a:buNone/>
            </a:pPr>
            <a:endParaRPr lang="en-US" dirty="0">
              <a:solidFill>
                <a:srgbClr val="FF0000"/>
              </a:solidFill>
            </a:endParaRPr>
          </a:p>
        </p:txBody>
      </p:sp>
    </p:spTree>
    <p:extLst>
      <p:ext uri="{BB962C8B-B14F-4D97-AF65-F5344CB8AC3E}">
        <p14:creationId xmlns:p14="http://schemas.microsoft.com/office/powerpoint/2010/main" val="11226073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92F99-6749-4A2F-997A-C75FC558175F}"/>
              </a:ext>
            </a:extLst>
          </p:cNvPr>
          <p:cNvSpPr>
            <a:spLocks noGrp="1"/>
          </p:cNvSpPr>
          <p:nvPr>
            <p:ph type="title"/>
          </p:nvPr>
        </p:nvSpPr>
        <p:spPr/>
        <p:txBody>
          <a:bodyPr/>
          <a:lstStyle/>
          <a:p>
            <a:r>
              <a:rPr lang="en-US" dirty="0"/>
              <a:t>Building SSA</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C214B0E-A8F5-4421-A2C4-763ABB576CF4}"/>
                  </a:ext>
                </a:extLst>
              </p:cNvPr>
              <p:cNvSpPr>
                <a:spLocks noGrp="1"/>
              </p:cNvSpPr>
              <p:nvPr>
                <p:ph idx="1"/>
              </p:nvPr>
            </p:nvSpPr>
            <p:spPr/>
            <p:txBody>
              <a:bodyPr/>
              <a:lstStyle/>
              <a:p>
                <a:pPr marL="0" indent="0">
                  <a:buNone/>
                </a:pPr>
                <a:r>
                  <a:rPr lang="en-US" dirty="0">
                    <a:solidFill>
                      <a:srgbClr val="FF0000"/>
                    </a:solidFill>
                  </a:rPr>
                  <a:t>3. compute </a:t>
                </a:r>
                <a:r>
                  <a:rPr lang="en-US" dirty="0" err="1">
                    <a:solidFill>
                      <a:srgbClr val="FF0000"/>
                    </a:solidFill>
                  </a:rPr>
                  <a:t>Globals</a:t>
                </a:r>
                <a:r>
                  <a:rPr lang="en-US" dirty="0">
                    <a:solidFill>
                      <a:srgbClr val="FF0000"/>
                    </a:solidFill>
                  </a:rPr>
                  <a:t> and Blocks(x)</a:t>
                </a:r>
              </a:p>
              <a:p>
                <a:pPr marL="0" indent="0">
                  <a:buNone/>
                </a:pPr>
                <a:r>
                  <a:rPr lang="en-US" dirty="0" err="1">
                    <a:solidFill>
                      <a:srgbClr val="FF0000"/>
                    </a:solidFill>
                  </a:rPr>
                  <a:t>Globals</a:t>
                </a:r>
                <a:r>
                  <a:rPr lang="en-US" dirty="0">
                    <a:solidFill>
                      <a:srgbClr val="FF0000"/>
                    </a:solidFill>
                  </a:rPr>
                  <a:t> = set of all variables that are defined in the CFG</a:t>
                </a:r>
              </a:p>
              <a:p>
                <a:pPr marL="0" indent="0">
                  <a:buNone/>
                </a:pPr>
                <a:r>
                  <a:rPr lang="en-US" dirty="0">
                    <a:solidFill>
                      <a:srgbClr val="FF0000"/>
                    </a:solidFill>
                  </a:rPr>
                  <a:t>Blocks(x) = set of basic blocks that define “x”</a:t>
                </a:r>
              </a:p>
              <a:p>
                <a:pPr marL="0" indent="0">
                  <a:buNone/>
                </a:pPr>
                <a:endParaRPr lang="en-US" dirty="0"/>
              </a:p>
              <a:p>
                <a:pPr marL="0" indent="0">
                  <a:buNone/>
                </a:pPr>
                <a:r>
                  <a:rPr lang="en-US" dirty="0"/>
                  <a:t>for each basic block B</a:t>
                </a:r>
              </a:p>
              <a:p>
                <a:pPr marL="0" indent="0">
                  <a:buNone/>
                </a:pPr>
                <a:r>
                  <a:rPr lang="en-US" dirty="0"/>
                  <a:t>    for each definition D (D: x := y op z)</a:t>
                </a:r>
              </a:p>
              <a:p>
                <a:pPr marL="0" indent="0">
                  <a:buNone/>
                </a:pPr>
                <a:r>
                  <a:rPr lang="en-US" dirty="0"/>
                  <a:t>           </a:t>
                </a:r>
                <a:r>
                  <a:rPr lang="en-US" dirty="0" err="1"/>
                  <a:t>Globals</a:t>
                </a:r>
                <a:r>
                  <a:rPr lang="en-US" dirty="0"/>
                  <a:t> := </a:t>
                </a:r>
                <a:r>
                  <a:rPr lang="en-US" dirty="0" err="1"/>
                  <a:t>Globals</a:t>
                </a:r>
                <a:r>
                  <a:rPr lang="en-US" dirty="0"/>
                  <a:t> </a:t>
                </a:r>
                <a14:m>
                  <m:oMath xmlns:m="http://schemas.openxmlformats.org/officeDocument/2006/math">
                    <m:r>
                      <a:rPr lang="en-US" b="0" i="1" smtClean="0">
                        <a:latin typeface="Cambria Math" panose="02040503050406030204" pitchFamily="18" charset="0"/>
                      </a:rPr>
                      <m:t>∪</m:t>
                    </m:r>
                  </m:oMath>
                </a14:m>
                <a:r>
                  <a:rPr lang="en-US" dirty="0"/>
                  <a:t> {x}</a:t>
                </a:r>
              </a:p>
              <a:p>
                <a:pPr marL="0" indent="0">
                  <a:buNone/>
                </a:pPr>
                <a:r>
                  <a:rPr lang="en-US" dirty="0"/>
                  <a:t>	Blocks(x) := Blocks(x) </a:t>
                </a:r>
                <a14:m>
                  <m:oMath xmlns:m="http://schemas.openxmlformats.org/officeDocument/2006/math">
                    <m:r>
                      <a:rPr lang="en-US" b="0" i="1" smtClean="0">
                        <a:latin typeface="Cambria Math" panose="02040503050406030204" pitchFamily="18" charset="0"/>
                      </a:rPr>
                      <m:t>∪ </m:t>
                    </m:r>
                  </m:oMath>
                </a14:m>
                <a:r>
                  <a:rPr lang="en-US" dirty="0"/>
                  <a:t>{B}</a:t>
                </a:r>
              </a:p>
            </p:txBody>
          </p:sp>
        </mc:Choice>
        <mc:Fallback xmlns="">
          <p:sp>
            <p:nvSpPr>
              <p:cNvPr id="3" name="Content Placeholder 2">
                <a:extLst>
                  <a:ext uri="{FF2B5EF4-FFF2-40B4-BE49-F238E27FC236}">
                    <a16:creationId xmlns:a16="http://schemas.microsoft.com/office/drawing/2014/main" id="{FC214B0E-A8F5-4421-A2C4-763ABB576CF4}"/>
                  </a:ext>
                </a:extLst>
              </p:cNvPr>
              <p:cNvSpPr>
                <a:spLocks noGrp="1" noRot="1" noChangeAspect="1" noMove="1" noResize="1" noEditPoints="1" noAdjustHandles="1" noChangeArrowheads="1" noChangeShapeType="1" noTextEdit="1"/>
              </p:cNvSpPr>
              <p:nvPr>
                <p:ph idx="1"/>
              </p:nvPr>
            </p:nvSpPr>
            <p:spPr>
              <a:blipFill>
                <a:blip r:embed="rId3"/>
                <a:stretch>
                  <a:fillRect l="-1217" t="-2241"/>
                </a:stretch>
              </a:blipFill>
            </p:spPr>
            <p:txBody>
              <a:bodyPr/>
              <a:lstStyle/>
              <a:p>
                <a:r>
                  <a:rPr lang="en-US">
                    <a:noFill/>
                  </a:rPr>
                  <a:t> </a:t>
                </a:r>
              </a:p>
            </p:txBody>
          </p:sp>
        </mc:Fallback>
      </mc:AlternateContent>
    </p:spTree>
    <p:extLst>
      <p:ext uri="{BB962C8B-B14F-4D97-AF65-F5344CB8AC3E}">
        <p14:creationId xmlns:p14="http://schemas.microsoft.com/office/powerpoint/2010/main" val="37460559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7782B-C4CA-4EC3-A6E8-ED736005F35D}"/>
              </a:ext>
            </a:extLst>
          </p:cNvPr>
          <p:cNvSpPr>
            <a:spLocks noGrp="1"/>
          </p:cNvSpPr>
          <p:nvPr>
            <p:ph type="title"/>
          </p:nvPr>
        </p:nvSpPr>
        <p:spPr/>
        <p:txBody>
          <a:bodyPr/>
          <a:lstStyle/>
          <a:p>
            <a:r>
              <a:rPr lang="en-US" dirty="0"/>
              <a:t>Building SSA</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6B52933-DB80-40EF-9F7F-247AC1CFDB37}"/>
                  </a:ext>
                </a:extLst>
              </p:cNvPr>
              <p:cNvSpPr>
                <a:spLocks noGrp="1"/>
              </p:cNvSpPr>
              <p:nvPr>
                <p:ph idx="1"/>
              </p:nvPr>
            </p:nvSpPr>
            <p:spPr/>
            <p:txBody>
              <a:bodyPr/>
              <a:lstStyle/>
              <a:p>
                <a:pPr marL="0" indent="0">
                  <a:buNone/>
                </a:pPr>
                <a:r>
                  <a:rPr lang="en-US" dirty="0">
                    <a:solidFill>
                      <a:srgbClr val="FF0000"/>
                    </a:solidFill>
                  </a:rPr>
                  <a:t>3. Insert </a:t>
                </a:r>
                <a14:m>
                  <m:oMath xmlns:m="http://schemas.openxmlformats.org/officeDocument/2006/math">
                    <m:r>
                      <a:rPr lang="en-US" b="0" i="1" smtClean="0">
                        <a:solidFill>
                          <a:srgbClr val="FF0000"/>
                        </a:solidFill>
                        <a:latin typeface="Cambria Math" panose="02040503050406030204" pitchFamily="18" charset="0"/>
                      </a:rPr>
                      <m:t>𝜙</m:t>
                    </m:r>
                  </m:oMath>
                </a14:m>
                <a:r>
                  <a:rPr lang="en-US" dirty="0">
                    <a:solidFill>
                      <a:srgbClr val="FF0000"/>
                    </a:solidFill>
                  </a:rPr>
                  <a:t> functions</a:t>
                </a:r>
              </a:p>
              <a:p>
                <a:pPr marL="0" indent="0">
                  <a:buNone/>
                </a:pPr>
                <a:r>
                  <a:rPr lang="en-US" dirty="0">
                    <a:solidFill>
                      <a:schemeClr val="tx1"/>
                    </a:solidFill>
                  </a:rPr>
                  <a:t>for each name x </a:t>
                </a:r>
                <a14:m>
                  <m:oMath xmlns:m="http://schemas.openxmlformats.org/officeDocument/2006/math">
                    <m:r>
                      <a:rPr lang="en-US" b="0" i="1" smtClean="0">
                        <a:solidFill>
                          <a:schemeClr val="tx1"/>
                        </a:solidFill>
                        <a:latin typeface="Cambria Math" panose="02040503050406030204" pitchFamily="18" charset="0"/>
                      </a:rPr>
                      <m:t>∈</m:t>
                    </m:r>
                  </m:oMath>
                </a14:m>
                <a:r>
                  <a:rPr lang="en-US" dirty="0">
                    <a:solidFill>
                      <a:schemeClr val="tx1"/>
                    </a:solidFill>
                  </a:rPr>
                  <a:t> Globals</a:t>
                </a:r>
              </a:p>
              <a:p>
                <a:pPr marL="0" indent="0">
                  <a:buNone/>
                </a:pPr>
                <a:r>
                  <a:rPr lang="en-US" dirty="0">
                    <a:solidFill>
                      <a:schemeClr val="tx1"/>
                    </a:solidFill>
                  </a:rPr>
                  <a:t>     </a:t>
                </a:r>
                <a:r>
                  <a:rPr lang="en-US" dirty="0" err="1">
                    <a:solidFill>
                      <a:schemeClr val="tx1"/>
                    </a:solidFill>
                  </a:rPr>
                  <a:t>WorkList</a:t>
                </a:r>
                <a:r>
                  <a:rPr lang="en-US" dirty="0">
                    <a:solidFill>
                      <a:schemeClr val="tx1"/>
                    </a:solidFill>
                  </a:rPr>
                  <a:t> := Blocks(x)</a:t>
                </a:r>
              </a:p>
              <a:p>
                <a:pPr marL="0" indent="0">
                  <a:buNone/>
                </a:pPr>
                <a:r>
                  <a:rPr lang="en-US" dirty="0">
                    <a:solidFill>
                      <a:schemeClr val="tx1"/>
                    </a:solidFill>
                  </a:rPr>
                  <a:t>	for each block B </a:t>
                </a:r>
                <a14:m>
                  <m:oMath xmlns:m="http://schemas.openxmlformats.org/officeDocument/2006/math">
                    <m:r>
                      <a:rPr lang="en-US" b="0" i="1" smtClean="0">
                        <a:solidFill>
                          <a:schemeClr val="tx1"/>
                        </a:solidFill>
                        <a:latin typeface="Cambria Math" panose="02040503050406030204" pitchFamily="18" charset="0"/>
                      </a:rPr>
                      <m:t>∈</m:t>
                    </m:r>
                  </m:oMath>
                </a14:m>
                <a:r>
                  <a:rPr lang="en-US" dirty="0">
                    <a:solidFill>
                      <a:schemeClr val="tx1"/>
                    </a:solidFill>
                  </a:rPr>
                  <a:t> WorkList</a:t>
                </a:r>
              </a:p>
              <a:p>
                <a:pPr marL="0" indent="0">
                  <a:buNone/>
                </a:pPr>
                <a:r>
                  <a:rPr lang="en-US" dirty="0">
                    <a:solidFill>
                      <a:schemeClr val="tx1"/>
                    </a:solidFill>
                  </a:rPr>
                  <a:t>	     for each block D </a:t>
                </a:r>
                <a14:m>
                  <m:oMath xmlns:m="http://schemas.openxmlformats.org/officeDocument/2006/math">
                    <m:r>
                      <a:rPr lang="en-US" b="0" i="1" smtClean="0">
                        <a:solidFill>
                          <a:schemeClr val="tx1"/>
                        </a:solidFill>
                        <a:latin typeface="Cambria Math" panose="02040503050406030204" pitchFamily="18" charset="0"/>
                      </a:rPr>
                      <m:t>∈</m:t>
                    </m:r>
                  </m:oMath>
                </a14:m>
                <a:r>
                  <a:rPr lang="en-US" dirty="0">
                    <a:solidFill>
                      <a:schemeClr val="tx1"/>
                    </a:solidFill>
                  </a:rPr>
                  <a:t> DF(B)</a:t>
                </a:r>
              </a:p>
              <a:p>
                <a:pPr marL="0" indent="0">
                  <a:buNone/>
                </a:pPr>
                <a:r>
                  <a:rPr lang="en-US" dirty="0">
                    <a:solidFill>
                      <a:schemeClr val="tx1"/>
                    </a:solidFill>
                  </a:rPr>
                  <a:t>		if x </a:t>
                </a:r>
                <a14:m>
                  <m:oMath xmlns:m="http://schemas.openxmlformats.org/officeDocument/2006/math">
                    <m:r>
                      <a:rPr lang="en-US" b="0" i="1" smtClean="0">
                        <a:solidFill>
                          <a:schemeClr val="tx1"/>
                        </a:solidFill>
                        <a:latin typeface="Cambria Math" panose="02040503050406030204" pitchFamily="18" charset="0"/>
                      </a:rPr>
                      <m:t>∈</m:t>
                    </m:r>
                  </m:oMath>
                </a14:m>
                <a:r>
                  <a:rPr lang="en-US" dirty="0">
                    <a:solidFill>
                      <a:schemeClr val="tx1"/>
                    </a:solidFill>
                  </a:rPr>
                  <a:t> </a:t>
                </a:r>
                <a:r>
                  <a:rPr lang="en-US" dirty="0" err="1">
                    <a:solidFill>
                      <a:schemeClr val="tx1"/>
                    </a:solidFill>
                  </a:rPr>
                  <a:t>LiveIN</a:t>
                </a:r>
                <a:r>
                  <a:rPr lang="en-US" dirty="0">
                    <a:solidFill>
                      <a:schemeClr val="tx1"/>
                    </a:solidFill>
                  </a:rPr>
                  <a:t>(D) and D has no </a:t>
                </a:r>
                <a14:m>
                  <m:oMath xmlns:m="http://schemas.openxmlformats.org/officeDocument/2006/math">
                    <m:r>
                      <a:rPr lang="en-US" b="0" i="1" smtClean="0">
                        <a:solidFill>
                          <a:schemeClr val="tx1"/>
                        </a:solidFill>
                        <a:latin typeface="Cambria Math" panose="02040503050406030204" pitchFamily="18" charset="0"/>
                      </a:rPr>
                      <m:t>𝜙</m:t>
                    </m:r>
                  </m:oMath>
                </a14:m>
                <a:r>
                  <a:rPr lang="en-US" dirty="0">
                    <a:solidFill>
                      <a:schemeClr val="tx1"/>
                    </a:solidFill>
                  </a:rPr>
                  <a:t>-function for x then</a:t>
                </a:r>
              </a:p>
              <a:p>
                <a:pPr marL="0" indent="0">
                  <a:buNone/>
                </a:pPr>
                <a:r>
                  <a:rPr lang="en-US" dirty="0">
                    <a:solidFill>
                      <a:schemeClr val="tx1"/>
                    </a:solidFill>
                  </a:rPr>
                  <a:t>		     insert a </a:t>
                </a:r>
                <a14:m>
                  <m:oMath xmlns:m="http://schemas.openxmlformats.org/officeDocument/2006/math">
                    <m:r>
                      <a:rPr lang="en-US" b="0" i="1" smtClean="0">
                        <a:solidFill>
                          <a:schemeClr val="tx1"/>
                        </a:solidFill>
                        <a:latin typeface="Cambria Math" panose="02040503050406030204" pitchFamily="18" charset="0"/>
                      </a:rPr>
                      <m:t>𝜙</m:t>
                    </m:r>
                  </m:oMath>
                </a14:m>
                <a:r>
                  <a:rPr lang="en-US" dirty="0">
                    <a:solidFill>
                      <a:schemeClr val="tx1"/>
                    </a:solidFill>
                  </a:rPr>
                  <a:t>-function for x in D</a:t>
                </a:r>
              </a:p>
              <a:p>
                <a:pPr marL="0" indent="0">
                  <a:buNone/>
                </a:pPr>
                <a:r>
                  <a:rPr lang="en-US" dirty="0">
                    <a:solidFill>
                      <a:schemeClr val="tx1"/>
                    </a:solidFill>
                  </a:rPr>
                  <a:t>		     </a:t>
                </a:r>
                <a:r>
                  <a:rPr lang="en-US" dirty="0" err="1">
                    <a:solidFill>
                      <a:schemeClr val="tx1"/>
                    </a:solidFill>
                  </a:rPr>
                  <a:t>WorkList</a:t>
                </a:r>
                <a:r>
                  <a:rPr lang="en-US" dirty="0">
                    <a:solidFill>
                      <a:schemeClr val="tx1"/>
                    </a:solidFill>
                  </a:rPr>
                  <a:t> := </a:t>
                </a:r>
                <a:r>
                  <a:rPr lang="en-US" dirty="0" err="1">
                    <a:solidFill>
                      <a:schemeClr val="tx1"/>
                    </a:solidFill>
                  </a:rPr>
                  <a:t>WorkList</a:t>
                </a:r>
                <a:r>
                  <a:rPr lang="en-US" dirty="0">
                    <a:solidFill>
                      <a:schemeClr val="tx1"/>
                    </a:solidFill>
                  </a:rPr>
                  <a:t> </a:t>
                </a:r>
                <a14:m>
                  <m:oMath xmlns:m="http://schemas.openxmlformats.org/officeDocument/2006/math">
                    <m:r>
                      <a:rPr lang="en-US" b="0" i="1" smtClean="0">
                        <a:solidFill>
                          <a:schemeClr val="tx1"/>
                        </a:solidFill>
                        <a:latin typeface="Cambria Math" panose="02040503050406030204" pitchFamily="18" charset="0"/>
                      </a:rPr>
                      <m:t>∪</m:t>
                    </m:r>
                  </m:oMath>
                </a14:m>
                <a:r>
                  <a:rPr lang="en-US" dirty="0">
                    <a:solidFill>
                      <a:schemeClr val="tx1"/>
                    </a:solidFill>
                  </a:rPr>
                  <a:t> {D}	  </a:t>
                </a:r>
              </a:p>
            </p:txBody>
          </p:sp>
        </mc:Choice>
        <mc:Fallback xmlns="">
          <p:sp>
            <p:nvSpPr>
              <p:cNvPr id="3" name="Content Placeholder 2">
                <a:extLst>
                  <a:ext uri="{FF2B5EF4-FFF2-40B4-BE49-F238E27FC236}">
                    <a16:creationId xmlns:a16="http://schemas.microsoft.com/office/drawing/2014/main" id="{56B52933-DB80-40EF-9F7F-247AC1CFDB37}"/>
                  </a:ext>
                </a:extLst>
              </p:cNvPr>
              <p:cNvSpPr>
                <a:spLocks noGrp="1" noRot="1" noChangeAspect="1" noMove="1" noResize="1" noEditPoints="1" noAdjustHandles="1" noChangeArrowheads="1" noChangeShapeType="1" noTextEdit="1"/>
              </p:cNvSpPr>
              <p:nvPr>
                <p:ph idx="1"/>
              </p:nvPr>
            </p:nvSpPr>
            <p:spPr>
              <a:blipFill>
                <a:blip r:embed="rId3"/>
                <a:stretch>
                  <a:fillRect l="-1217" t="-2241"/>
                </a:stretch>
              </a:blipFill>
            </p:spPr>
            <p:txBody>
              <a:bodyPr/>
              <a:lstStyle/>
              <a:p>
                <a:r>
                  <a:rPr lang="en-IN">
                    <a:noFill/>
                  </a:rPr>
                  <a:t> </a:t>
                </a:r>
              </a:p>
            </p:txBody>
          </p:sp>
        </mc:Fallback>
      </mc:AlternateContent>
    </p:spTree>
    <p:extLst>
      <p:ext uri="{BB962C8B-B14F-4D97-AF65-F5344CB8AC3E}">
        <p14:creationId xmlns:p14="http://schemas.microsoft.com/office/powerpoint/2010/main" val="36393700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9EA843-77EB-47F5-9174-0F518ED85048}"/>
              </a:ext>
            </a:extLst>
          </p:cNvPr>
          <p:cNvSpPr/>
          <p:nvPr/>
        </p:nvSpPr>
        <p:spPr>
          <a:xfrm>
            <a:off x="4592320" y="98029"/>
            <a:ext cx="2336800" cy="3794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D12C7E36-5CBB-4198-9EB5-1C711E04F73A}"/>
              </a:ext>
            </a:extLst>
          </p:cNvPr>
          <p:cNvSpPr/>
          <p:nvPr/>
        </p:nvSpPr>
        <p:spPr>
          <a:xfrm>
            <a:off x="5557520" y="3129280"/>
            <a:ext cx="2194560" cy="3304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A4686BD-F2FB-4177-BDDF-83D5DB00B1D2}"/>
              </a:ext>
            </a:extLst>
          </p:cNvPr>
          <p:cNvSpPr/>
          <p:nvPr/>
        </p:nvSpPr>
        <p:spPr>
          <a:xfrm>
            <a:off x="2672080" y="1997948"/>
            <a:ext cx="2560320" cy="8163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8EAD60E-AE6B-4083-8668-17E34FF8A344}"/>
              </a:ext>
            </a:extLst>
          </p:cNvPr>
          <p:cNvSpPr/>
          <p:nvPr/>
        </p:nvSpPr>
        <p:spPr>
          <a:xfrm>
            <a:off x="4602480" y="833121"/>
            <a:ext cx="2458720" cy="9651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1E6E5EB-8E5F-4A48-B748-BBEB85FB1A87}"/>
              </a:ext>
            </a:extLst>
          </p:cNvPr>
          <p:cNvSpPr/>
          <p:nvPr/>
        </p:nvSpPr>
        <p:spPr>
          <a:xfrm>
            <a:off x="8615680" y="3108960"/>
            <a:ext cx="2336800" cy="3490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12C1293-D96B-4CC9-A485-CDD6FD475EC3}"/>
              </a:ext>
            </a:extLst>
          </p:cNvPr>
          <p:cNvSpPr/>
          <p:nvPr/>
        </p:nvSpPr>
        <p:spPr>
          <a:xfrm>
            <a:off x="7071360" y="3769360"/>
            <a:ext cx="2336800" cy="5384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2E3A2FF-18DB-4619-B711-77547D1286C5}"/>
              </a:ext>
            </a:extLst>
          </p:cNvPr>
          <p:cNvSpPr/>
          <p:nvPr/>
        </p:nvSpPr>
        <p:spPr>
          <a:xfrm>
            <a:off x="6553200" y="1997948"/>
            <a:ext cx="2448560" cy="8366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306C99-25D6-4C2B-A9C5-AAB39777AB69}"/>
              </a:ext>
            </a:extLst>
          </p:cNvPr>
          <p:cNvSpPr/>
          <p:nvPr/>
        </p:nvSpPr>
        <p:spPr>
          <a:xfrm>
            <a:off x="4592320" y="4526559"/>
            <a:ext cx="2377440" cy="133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F36B252-BD46-417C-AE51-C4F5202F0B11}"/>
              </a:ext>
            </a:extLst>
          </p:cNvPr>
          <p:cNvSpPr/>
          <p:nvPr/>
        </p:nvSpPr>
        <p:spPr>
          <a:xfrm>
            <a:off x="4521200" y="6126480"/>
            <a:ext cx="2418080" cy="3878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3E49606-70B6-47C3-AB07-6CB04EE05553}"/>
              </a:ext>
            </a:extLst>
          </p:cNvPr>
          <p:cNvSpPr txBox="1"/>
          <p:nvPr/>
        </p:nvSpPr>
        <p:spPr>
          <a:xfrm>
            <a:off x="7030720" y="1971040"/>
            <a:ext cx="1971040" cy="923330"/>
          </a:xfrm>
          <a:prstGeom prst="rect">
            <a:avLst/>
          </a:prstGeom>
          <a:noFill/>
        </p:spPr>
        <p:txBody>
          <a:bodyPr wrap="square" rtlCol="0">
            <a:spAutoFit/>
          </a:bodyPr>
          <a:lstStyle/>
          <a:p>
            <a:r>
              <a:rPr lang="en-US" dirty="0"/>
              <a:t>a = p</a:t>
            </a:r>
          </a:p>
          <a:p>
            <a:r>
              <a:rPr lang="en-US" dirty="0"/>
              <a:t>d = q</a:t>
            </a:r>
          </a:p>
          <a:p>
            <a:r>
              <a:rPr lang="en-US" dirty="0"/>
              <a:t>if (a &lt;= d) </a:t>
            </a:r>
            <a:r>
              <a:rPr lang="en-US" dirty="0" err="1"/>
              <a:t>goto</a:t>
            </a:r>
            <a:r>
              <a:rPr lang="en-US" dirty="0"/>
              <a:t> B6 </a:t>
            </a:r>
          </a:p>
        </p:txBody>
      </p:sp>
      <p:sp>
        <p:nvSpPr>
          <p:cNvPr id="13" name="TextBox 12">
            <a:extLst>
              <a:ext uri="{FF2B5EF4-FFF2-40B4-BE49-F238E27FC236}">
                <a16:creationId xmlns:a16="http://schemas.microsoft.com/office/drawing/2014/main" id="{D5CB3845-B4D2-4193-84C0-82045889A473}"/>
              </a:ext>
            </a:extLst>
          </p:cNvPr>
          <p:cNvSpPr txBox="1"/>
          <p:nvPr/>
        </p:nvSpPr>
        <p:spPr>
          <a:xfrm>
            <a:off x="9398000" y="3108960"/>
            <a:ext cx="1473200" cy="369332"/>
          </a:xfrm>
          <a:prstGeom prst="rect">
            <a:avLst/>
          </a:prstGeom>
          <a:noFill/>
        </p:spPr>
        <p:txBody>
          <a:bodyPr wrap="square" rtlCol="0">
            <a:spAutoFit/>
          </a:bodyPr>
          <a:lstStyle/>
          <a:p>
            <a:r>
              <a:rPr lang="en-US" dirty="0"/>
              <a:t>c = 30 </a:t>
            </a:r>
          </a:p>
        </p:txBody>
      </p:sp>
      <p:sp>
        <p:nvSpPr>
          <p:cNvPr id="14" name="TextBox 13">
            <a:extLst>
              <a:ext uri="{FF2B5EF4-FFF2-40B4-BE49-F238E27FC236}">
                <a16:creationId xmlns:a16="http://schemas.microsoft.com/office/drawing/2014/main" id="{AB78141A-55D9-49C9-9732-B036AB94B925}"/>
              </a:ext>
            </a:extLst>
          </p:cNvPr>
          <p:cNvSpPr txBox="1"/>
          <p:nvPr/>
        </p:nvSpPr>
        <p:spPr>
          <a:xfrm>
            <a:off x="6410960" y="3129280"/>
            <a:ext cx="1473200" cy="369332"/>
          </a:xfrm>
          <a:prstGeom prst="rect">
            <a:avLst/>
          </a:prstGeom>
          <a:noFill/>
        </p:spPr>
        <p:txBody>
          <a:bodyPr wrap="square" rtlCol="0">
            <a:spAutoFit/>
          </a:bodyPr>
          <a:lstStyle/>
          <a:p>
            <a:r>
              <a:rPr lang="en-US" dirty="0"/>
              <a:t>d = 10 </a:t>
            </a:r>
          </a:p>
        </p:txBody>
      </p:sp>
      <p:sp>
        <p:nvSpPr>
          <p:cNvPr id="15" name="TextBox 14">
            <a:extLst>
              <a:ext uri="{FF2B5EF4-FFF2-40B4-BE49-F238E27FC236}">
                <a16:creationId xmlns:a16="http://schemas.microsoft.com/office/drawing/2014/main" id="{9B4B394A-F136-4648-97A2-2D74BAF5792A}"/>
              </a:ext>
            </a:extLst>
          </p:cNvPr>
          <p:cNvSpPr txBox="1"/>
          <p:nvPr/>
        </p:nvSpPr>
        <p:spPr>
          <a:xfrm>
            <a:off x="7670800" y="3992880"/>
            <a:ext cx="1473200" cy="369332"/>
          </a:xfrm>
          <a:prstGeom prst="rect">
            <a:avLst/>
          </a:prstGeom>
          <a:noFill/>
        </p:spPr>
        <p:txBody>
          <a:bodyPr wrap="square" rtlCol="0">
            <a:spAutoFit/>
          </a:bodyPr>
          <a:lstStyle/>
          <a:p>
            <a:r>
              <a:rPr lang="en-US" dirty="0"/>
              <a:t>b = 40</a:t>
            </a:r>
          </a:p>
        </p:txBody>
      </p:sp>
      <p:sp>
        <p:nvSpPr>
          <p:cNvPr id="16" name="TextBox 15">
            <a:extLst>
              <a:ext uri="{FF2B5EF4-FFF2-40B4-BE49-F238E27FC236}">
                <a16:creationId xmlns:a16="http://schemas.microsoft.com/office/drawing/2014/main" id="{83446B2A-3E2A-4A1F-AC87-8E787F5178B0}"/>
              </a:ext>
            </a:extLst>
          </p:cNvPr>
          <p:cNvSpPr txBox="1"/>
          <p:nvPr/>
        </p:nvSpPr>
        <p:spPr>
          <a:xfrm>
            <a:off x="5080000" y="975361"/>
            <a:ext cx="1889760" cy="923330"/>
          </a:xfrm>
          <a:prstGeom prst="rect">
            <a:avLst/>
          </a:prstGeom>
          <a:noFill/>
        </p:spPr>
        <p:txBody>
          <a:bodyPr wrap="square" rtlCol="0">
            <a:spAutoFit/>
          </a:bodyPr>
          <a:lstStyle/>
          <a:p>
            <a:r>
              <a:rPr lang="en-US" dirty="0"/>
              <a:t>a =  p</a:t>
            </a:r>
          </a:p>
          <a:p>
            <a:r>
              <a:rPr lang="en-US" dirty="0"/>
              <a:t>c =   q</a:t>
            </a:r>
          </a:p>
          <a:p>
            <a:r>
              <a:rPr lang="en-US" dirty="0"/>
              <a:t>if (a &lt; c) </a:t>
            </a:r>
            <a:r>
              <a:rPr lang="en-US" dirty="0" err="1"/>
              <a:t>goto</a:t>
            </a:r>
            <a:r>
              <a:rPr lang="en-US" dirty="0"/>
              <a:t> B2 </a:t>
            </a:r>
          </a:p>
        </p:txBody>
      </p:sp>
      <p:sp>
        <p:nvSpPr>
          <p:cNvPr id="17" name="TextBox 16">
            <a:extLst>
              <a:ext uri="{FF2B5EF4-FFF2-40B4-BE49-F238E27FC236}">
                <a16:creationId xmlns:a16="http://schemas.microsoft.com/office/drawing/2014/main" id="{C54BB3F9-587D-4572-B91B-FF25BD84FBA6}"/>
              </a:ext>
            </a:extLst>
          </p:cNvPr>
          <p:cNvSpPr txBox="1"/>
          <p:nvPr/>
        </p:nvSpPr>
        <p:spPr>
          <a:xfrm>
            <a:off x="5334000" y="91440"/>
            <a:ext cx="1473200" cy="369332"/>
          </a:xfrm>
          <a:prstGeom prst="rect">
            <a:avLst/>
          </a:prstGeom>
          <a:noFill/>
        </p:spPr>
        <p:txBody>
          <a:bodyPr wrap="square" rtlCol="0">
            <a:spAutoFit/>
          </a:bodyPr>
          <a:lstStyle/>
          <a:p>
            <a:r>
              <a:rPr lang="en-US" dirty="0" err="1"/>
              <a:t>i</a:t>
            </a:r>
            <a:r>
              <a:rPr lang="en-US" dirty="0"/>
              <a:t> = 1</a:t>
            </a:r>
          </a:p>
        </p:txBody>
      </p:sp>
      <p:sp>
        <p:nvSpPr>
          <p:cNvPr id="18" name="TextBox 17">
            <a:extLst>
              <a:ext uri="{FF2B5EF4-FFF2-40B4-BE49-F238E27FC236}">
                <a16:creationId xmlns:a16="http://schemas.microsoft.com/office/drawing/2014/main" id="{94DA9E9E-97BC-480D-90B3-3DFA9A04F169}"/>
              </a:ext>
            </a:extLst>
          </p:cNvPr>
          <p:cNvSpPr txBox="1"/>
          <p:nvPr/>
        </p:nvSpPr>
        <p:spPr>
          <a:xfrm>
            <a:off x="3474720" y="1991360"/>
            <a:ext cx="1473200" cy="923330"/>
          </a:xfrm>
          <a:prstGeom prst="rect">
            <a:avLst/>
          </a:prstGeom>
          <a:noFill/>
        </p:spPr>
        <p:txBody>
          <a:bodyPr wrap="square" rtlCol="0">
            <a:spAutoFit/>
          </a:bodyPr>
          <a:lstStyle/>
          <a:p>
            <a:r>
              <a:rPr lang="en-US" dirty="0"/>
              <a:t>b = p </a:t>
            </a:r>
          </a:p>
          <a:p>
            <a:r>
              <a:rPr lang="en-US" dirty="0"/>
              <a:t>c =  q</a:t>
            </a:r>
          </a:p>
          <a:p>
            <a:r>
              <a:rPr lang="en-US" dirty="0"/>
              <a:t>d = 10</a:t>
            </a:r>
          </a:p>
        </p:txBody>
      </p:sp>
      <p:sp>
        <p:nvSpPr>
          <p:cNvPr id="19" name="TextBox 18">
            <a:extLst>
              <a:ext uri="{FF2B5EF4-FFF2-40B4-BE49-F238E27FC236}">
                <a16:creationId xmlns:a16="http://schemas.microsoft.com/office/drawing/2014/main" id="{936BCCA6-7681-4C4D-BA73-19DE3A60BCB5}"/>
              </a:ext>
            </a:extLst>
          </p:cNvPr>
          <p:cNvSpPr txBox="1"/>
          <p:nvPr/>
        </p:nvSpPr>
        <p:spPr>
          <a:xfrm>
            <a:off x="4937760" y="4714241"/>
            <a:ext cx="2016760" cy="1200329"/>
          </a:xfrm>
          <a:prstGeom prst="rect">
            <a:avLst/>
          </a:prstGeom>
          <a:noFill/>
        </p:spPr>
        <p:txBody>
          <a:bodyPr wrap="square" rtlCol="0">
            <a:spAutoFit/>
          </a:bodyPr>
          <a:lstStyle/>
          <a:p>
            <a:r>
              <a:rPr lang="en-US" dirty="0"/>
              <a:t>a = a + b</a:t>
            </a:r>
          </a:p>
          <a:p>
            <a:r>
              <a:rPr lang="en-US" dirty="0"/>
              <a:t>c = c + d</a:t>
            </a:r>
          </a:p>
          <a:p>
            <a:r>
              <a:rPr lang="en-US" dirty="0" err="1"/>
              <a:t>i</a:t>
            </a:r>
            <a:r>
              <a:rPr lang="en-US" dirty="0"/>
              <a:t> = </a:t>
            </a:r>
            <a:r>
              <a:rPr lang="en-US" dirty="0" err="1"/>
              <a:t>i</a:t>
            </a:r>
            <a:r>
              <a:rPr lang="en-US" dirty="0"/>
              <a:t> + 1</a:t>
            </a:r>
          </a:p>
          <a:p>
            <a:r>
              <a:rPr lang="en-US" dirty="0"/>
              <a:t>if (</a:t>
            </a:r>
            <a:r>
              <a:rPr lang="en-US" dirty="0" err="1"/>
              <a:t>i</a:t>
            </a:r>
            <a:r>
              <a:rPr lang="en-US" dirty="0"/>
              <a:t> &lt;= 100) </a:t>
            </a:r>
            <a:r>
              <a:rPr lang="en-US" dirty="0" err="1"/>
              <a:t>goto</a:t>
            </a:r>
            <a:r>
              <a:rPr lang="en-US" dirty="0"/>
              <a:t> B1</a:t>
            </a:r>
          </a:p>
        </p:txBody>
      </p:sp>
      <p:sp>
        <p:nvSpPr>
          <p:cNvPr id="20" name="TextBox 19">
            <a:extLst>
              <a:ext uri="{FF2B5EF4-FFF2-40B4-BE49-F238E27FC236}">
                <a16:creationId xmlns:a16="http://schemas.microsoft.com/office/drawing/2014/main" id="{EE8EF66A-334D-474F-92D4-7442EFFEBF09}"/>
              </a:ext>
            </a:extLst>
          </p:cNvPr>
          <p:cNvSpPr txBox="1"/>
          <p:nvPr/>
        </p:nvSpPr>
        <p:spPr>
          <a:xfrm>
            <a:off x="5394960" y="6085840"/>
            <a:ext cx="1473200" cy="369332"/>
          </a:xfrm>
          <a:prstGeom prst="rect">
            <a:avLst/>
          </a:prstGeom>
          <a:noFill/>
        </p:spPr>
        <p:txBody>
          <a:bodyPr wrap="square" rtlCol="0">
            <a:spAutoFit/>
          </a:bodyPr>
          <a:lstStyle/>
          <a:p>
            <a:r>
              <a:rPr lang="en-US" dirty="0"/>
              <a:t>return</a:t>
            </a:r>
          </a:p>
        </p:txBody>
      </p:sp>
      <p:sp>
        <p:nvSpPr>
          <p:cNvPr id="21" name="TextBox 20">
            <a:extLst>
              <a:ext uri="{FF2B5EF4-FFF2-40B4-BE49-F238E27FC236}">
                <a16:creationId xmlns:a16="http://schemas.microsoft.com/office/drawing/2014/main" id="{97608B24-B6CA-4DD9-992C-B9174DCCE401}"/>
              </a:ext>
            </a:extLst>
          </p:cNvPr>
          <p:cNvSpPr txBox="1"/>
          <p:nvPr/>
        </p:nvSpPr>
        <p:spPr>
          <a:xfrm>
            <a:off x="4196080" y="101600"/>
            <a:ext cx="548640" cy="369332"/>
          </a:xfrm>
          <a:prstGeom prst="rect">
            <a:avLst/>
          </a:prstGeom>
          <a:noFill/>
        </p:spPr>
        <p:txBody>
          <a:bodyPr wrap="square" rtlCol="0">
            <a:spAutoFit/>
          </a:bodyPr>
          <a:lstStyle/>
          <a:p>
            <a:r>
              <a:rPr lang="en-US" b="1" dirty="0"/>
              <a:t>B0</a:t>
            </a:r>
          </a:p>
        </p:txBody>
      </p:sp>
      <p:sp>
        <p:nvSpPr>
          <p:cNvPr id="22" name="TextBox 21">
            <a:extLst>
              <a:ext uri="{FF2B5EF4-FFF2-40B4-BE49-F238E27FC236}">
                <a16:creationId xmlns:a16="http://schemas.microsoft.com/office/drawing/2014/main" id="{B2A04125-85D5-4DFC-92E6-CCED1AEBFA4B}"/>
              </a:ext>
            </a:extLst>
          </p:cNvPr>
          <p:cNvSpPr txBox="1"/>
          <p:nvPr/>
        </p:nvSpPr>
        <p:spPr>
          <a:xfrm>
            <a:off x="4196080" y="1148080"/>
            <a:ext cx="548640" cy="369332"/>
          </a:xfrm>
          <a:prstGeom prst="rect">
            <a:avLst/>
          </a:prstGeom>
          <a:noFill/>
        </p:spPr>
        <p:txBody>
          <a:bodyPr wrap="square" rtlCol="0">
            <a:spAutoFit/>
          </a:bodyPr>
          <a:lstStyle/>
          <a:p>
            <a:r>
              <a:rPr lang="en-US" b="1" dirty="0"/>
              <a:t>B1</a:t>
            </a:r>
          </a:p>
        </p:txBody>
      </p:sp>
      <p:sp>
        <p:nvSpPr>
          <p:cNvPr id="23" name="TextBox 22">
            <a:extLst>
              <a:ext uri="{FF2B5EF4-FFF2-40B4-BE49-F238E27FC236}">
                <a16:creationId xmlns:a16="http://schemas.microsoft.com/office/drawing/2014/main" id="{229C8940-8BA0-45F0-BDDA-772DC993EB33}"/>
              </a:ext>
            </a:extLst>
          </p:cNvPr>
          <p:cNvSpPr txBox="1"/>
          <p:nvPr/>
        </p:nvSpPr>
        <p:spPr>
          <a:xfrm>
            <a:off x="8971280" y="2153920"/>
            <a:ext cx="548640" cy="369332"/>
          </a:xfrm>
          <a:prstGeom prst="rect">
            <a:avLst/>
          </a:prstGeom>
          <a:noFill/>
        </p:spPr>
        <p:txBody>
          <a:bodyPr wrap="square" rtlCol="0">
            <a:spAutoFit/>
          </a:bodyPr>
          <a:lstStyle/>
          <a:p>
            <a:r>
              <a:rPr lang="en-US" b="1" dirty="0"/>
              <a:t>B5</a:t>
            </a:r>
          </a:p>
        </p:txBody>
      </p:sp>
      <p:sp>
        <p:nvSpPr>
          <p:cNvPr id="24" name="TextBox 23">
            <a:extLst>
              <a:ext uri="{FF2B5EF4-FFF2-40B4-BE49-F238E27FC236}">
                <a16:creationId xmlns:a16="http://schemas.microsoft.com/office/drawing/2014/main" id="{D32AEA76-92CA-488E-8E6B-472E9715F629}"/>
              </a:ext>
            </a:extLst>
          </p:cNvPr>
          <p:cNvSpPr txBox="1"/>
          <p:nvPr/>
        </p:nvSpPr>
        <p:spPr>
          <a:xfrm>
            <a:off x="2255520" y="2225040"/>
            <a:ext cx="548640" cy="369332"/>
          </a:xfrm>
          <a:prstGeom prst="rect">
            <a:avLst/>
          </a:prstGeom>
          <a:noFill/>
        </p:spPr>
        <p:txBody>
          <a:bodyPr wrap="square" rtlCol="0">
            <a:spAutoFit/>
          </a:bodyPr>
          <a:lstStyle/>
          <a:p>
            <a:r>
              <a:rPr lang="en-US" b="1" dirty="0"/>
              <a:t>B2</a:t>
            </a:r>
          </a:p>
        </p:txBody>
      </p:sp>
      <p:sp>
        <p:nvSpPr>
          <p:cNvPr id="25" name="TextBox 24">
            <a:extLst>
              <a:ext uri="{FF2B5EF4-FFF2-40B4-BE49-F238E27FC236}">
                <a16:creationId xmlns:a16="http://schemas.microsoft.com/office/drawing/2014/main" id="{817F2BC1-2178-4C45-8DF6-CAE407D49FCA}"/>
              </a:ext>
            </a:extLst>
          </p:cNvPr>
          <p:cNvSpPr txBox="1"/>
          <p:nvPr/>
        </p:nvSpPr>
        <p:spPr>
          <a:xfrm>
            <a:off x="5049520" y="3098800"/>
            <a:ext cx="548640" cy="369332"/>
          </a:xfrm>
          <a:prstGeom prst="rect">
            <a:avLst/>
          </a:prstGeom>
          <a:noFill/>
        </p:spPr>
        <p:txBody>
          <a:bodyPr wrap="square" rtlCol="0">
            <a:spAutoFit/>
          </a:bodyPr>
          <a:lstStyle/>
          <a:p>
            <a:r>
              <a:rPr lang="en-US" b="1" dirty="0"/>
              <a:t>B6</a:t>
            </a:r>
          </a:p>
        </p:txBody>
      </p:sp>
      <p:sp>
        <p:nvSpPr>
          <p:cNvPr id="26" name="TextBox 25">
            <a:extLst>
              <a:ext uri="{FF2B5EF4-FFF2-40B4-BE49-F238E27FC236}">
                <a16:creationId xmlns:a16="http://schemas.microsoft.com/office/drawing/2014/main" id="{C3C60372-9411-4AE1-BC61-E0A4065C7F56}"/>
              </a:ext>
            </a:extLst>
          </p:cNvPr>
          <p:cNvSpPr txBox="1"/>
          <p:nvPr/>
        </p:nvSpPr>
        <p:spPr>
          <a:xfrm>
            <a:off x="10982960" y="3139440"/>
            <a:ext cx="548640" cy="369332"/>
          </a:xfrm>
          <a:prstGeom prst="rect">
            <a:avLst/>
          </a:prstGeom>
          <a:noFill/>
        </p:spPr>
        <p:txBody>
          <a:bodyPr wrap="square" rtlCol="0">
            <a:spAutoFit/>
          </a:bodyPr>
          <a:lstStyle/>
          <a:p>
            <a:r>
              <a:rPr lang="en-US" b="1" dirty="0"/>
              <a:t>B8</a:t>
            </a:r>
          </a:p>
        </p:txBody>
      </p:sp>
      <p:sp>
        <p:nvSpPr>
          <p:cNvPr id="27" name="TextBox 26">
            <a:extLst>
              <a:ext uri="{FF2B5EF4-FFF2-40B4-BE49-F238E27FC236}">
                <a16:creationId xmlns:a16="http://schemas.microsoft.com/office/drawing/2014/main" id="{CD0EB220-B13B-4FC2-B8D7-87860D8200F8}"/>
              </a:ext>
            </a:extLst>
          </p:cNvPr>
          <p:cNvSpPr txBox="1"/>
          <p:nvPr/>
        </p:nvSpPr>
        <p:spPr>
          <a:xfrm>
            <a:off x="9438640" y="4013200"/>
            <a:ext cx="548640" cy="369332"/>
          </a:xfrm>
          <a:prstGeom prst="rect">
            <a:avLst/>
          </a:prstGeom>
          <a:noFill/>
        </p:spPr>
        <p:txBody>
          <a:bodyPr wrap="square" rtlCol="0">
            <a:spAutoFit/>
          </a:bodyPr>
          <a:lstStyle/>
          <a:p>
            <a:r>
              <a:rPr lang="en-US" b="1" dirty="0"/>
              <a:t>B7</a:t>
            </a:r>
          </a:p>
        </p:txBody>
      </p:sp>
      <p:sp>
        <p:nvSpPr>
          <p:cNvPr id="28" name="TextBox 27">
            <a:extLst>
              <a:ext uri="{FF2B5EF4-FFF2-40B4-BE49-F238E27FC236}">
                <a16:creationId xmlns:a16="http://schemas.microsoft.com/office/drawing/2014/main" id="{B6506658-0A90-4168-98AC-D7BA32763A3B}"/>
              </a:ext>
            </a:extLst>
          </p:cNvPr>
          <p:cNvSpPr txBox="1"/>
          <p:nvPr/>
        </p:nvSpPr>
        <p:spPr>
          <a:xfrm>
            <a:off x="3992880" y="4897120"/>
            <a:ext cx="548640" cy="369332"/>
          </a:xfrm>
          <a:prstGeom prst="rect">
            <a:avLst/>
          </a:prstGeom>
          <a:noFill/>
        </p:spPr>
        <p:txBody>
          <a:bodyPr wrap="square" rtlCol="0">
            <a:spAutoFit/>
          </a:bodyPr>
          <a:lstStyle/>
          <a:p>
            <a:r>
              <a:rPr lang="en-US" b="1" dirty="0"/>
              <a:t>B3</a:t>
            </a:r>
          </a:p>
        </p:txBody>
      </p:sp>
      <p:sp>
        <p:nvSpPr>
          <p:cNvPr id="29" name="TextBox 28">
            <a:extLst>
              <a:ext uri="{FF2B5EF4-FFF2-40B4-BE49-F238E27FC236}">
                <a16:creationId xmlns:a16="http://schemas.microsoft.com/office/drawing/2014/main" id="{C57B4A76-2115-4C69-8682-26EB699C9E17}"/>
              </a:ext>
            </a:extLst>
          </p:cNvPr>
          <p:cNvSpPr txBox="1"/>
          <p:nvPr/>
        </p:nvSpPr>
        <p:spPr>
          <a:xfrm>
            <a:off x="3942080" y="6126480"/>
            <a:ext cx="548640" cy="369332"/>
          </a:xfrm>
          <a:prstGeom prst="rect">
            <a:avLst/>
          </a:prstGeom>
          <a:noFill/>
        </p:spPr>
        <p:txBody>
          <a:bodyPr wrap="square" rtlCol="0">
            <a:spAutoFit/>
          </a:bodyPr>
          <a:lstStyle/>
          <a:p>
            <a:r>
              <a:rPr lang="en-US" b="1" dirty="0"/>
              <a:t>B4</a:t>
            </a:r>
          </a:p>
        </p:txBody>
      </p:sp>
      <p:cxnSp>
        <p:nvCxnSpPr>
          <p:cNvPr id="33" name="Straight Arrow Connector 32">
            <a:extLst>
              <a:ext uri="{FF2B5EF4-FFF2-40B4-BE49-F238E27FC236}">
                <a16:creationId xmlns:a16="http://schemas.microsoft.com/office/drawing/2014/main" id="{2FA985E7-3FCC-4050-9DA7-8B3BAC0929B4}"/>
              </a:ext>
            </a:extLst>
          </p:cNvPr>
          <p:cNvCxnSpPr/>
          <p:nvPr/>
        </p:nvCxnSpPr>
        <p:spPr>
          <a:xfrm>
            <a:off x="5892800" y="470932"/>
            <a:ext cx="0" cy="36218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11B2DC49-4348-431E-BD3B-B697BCAAC92E}"/>
              </a:ext>
            </a:extLst>
          </p:cNvPr>
          <p:cNvCxnSpPr/>
          <p:nvPr/>
        </p:nvCxnSpPr>
        <p:spPr>
          <a:xfrm flipH="1">
            <a:off x="3992880" y="1798320"/>
            <a:ext cx="1087120" cy="19304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FB309609-9E89-49FB-A119-7AF01148068B}"/>
              </a:ext>
            </a:extLst>
          </p:cNvPr>
          <p:cNvCxnSpPr/>
          <p:nvPr/>
        </p:nvCxnSpPr>
        <p:spPr>
          <a:xfrm>
            <a:off x="6746240" y="1795473"/>
            <a:ext cx="1005840" cy="21475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AAC03D1-DCEB-461B-9B09-C575589273FC}"/>
              </a:ext>
            </a:extLst>
          </p:cNvPr>
          <p:cNvCxnSpPr/>
          <p:nvPr/>
        </p:nvCxnSpPr>
        <p:spPr>
          <a:xfrm>
            <a:off x="4013200" y="2826267"/>
            <a:ext cx="1554480" cy="16614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346AE397-BD78-42B7-ACB4-9E0195315E46}"/>
              </a:ext>
            </a:extLst>
          </p:cNvPr>
          <p:cNvCxnSpPr>
            <a:endCxn id="14" idx="0"/>
          </p:cNvCxnSpPr>
          <p:nvPr/>
        </p:nvCxnSpPr>
        <p:spPr>
          <a:xfrm flipH="1">
            <a:off x="7147560" y="2820908"/>
            <a:ext cx="629920" cy="30837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E5138758-25A4-48C4-8D13-4B59F80A0B0B}"/>
              </a:ext>
            </a:extLst>
          </p:cNvPr>
          <p:cNvCxnSpPr/>
          <p:nvPr/>
        </p:nvCxnSpPr>
        <p:spPr>
          <a:xfrm>
            <a:off x="7868920" y="2826267"/>
            <a:ext cx="1996440" cy="24082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BCF1B2D7-D7AE-4872-809A-B28A73B906E0}"/>
              </a:ext>
            </a:extLst>
          </p:cNvPr>
          <p:cNvCxnSpPr>
            <a:endCxn id="7" idx="0"/>
          </p:cNvCxnSpPr>
          <p:nvPr/>
        </p:nvCxnSpPr>
        <p:spPr>
          <a:xfrm>
            <a:off x="6807200" y="3457972"/>
            <a:ext cx="1432560" cy="31138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359AA879-C3E0-43ED-804E-8307B4F231CE}"/>
              </a:ext>
            </a:extLst>
          </p:cNvPr>
          <p:cNvCxnSpPr>
            <a:endCxn id="7" idx="0"/>
          </p:cNvCxnSpPr>
          <p:nvPr/>
        </p:nvCxnSpPr>
        <p:spPr>
          <a:xfrm flipH="1">
            <a:off x="8239760" y="3474998"/>
            <a:ext cx="1625600" cy="29436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A5157B76-F31C-4437-8163-B3353C87144B}"/>
              </a:ext>
            </a:extLst>
          </p:cNvPr>
          <p:cNvCxnSpPr/>
          <p:nvPr/>
        </p:nvCxnSpPr>
        <p:spPr>
          <a:xfrm flipH="1">
            <a:off x="6055360" y="4304268"/>
            <a:ext cx="2092960" cy="22229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B000A2CA-F0FB-4EC1-B0C0-EBE32C3F4FF1}"/>
              </a:ext>
            </a:extLst>
          </p:cNvPr>
          <p:cNvCxnSpPr/>
          <p:nvPr/>
        </p:nvCxnSpPr>
        <p:spPr>
          <a:xfrm>
            <a:off x="5557520" y="5842615"/>
            <a:ext cx="0" cy="28386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10B2D326-69CE-4B30-821E-446828DE95AF}"/>
              </a:ext>
            </a:extLst>
          </p:cNvPr>
          <p:cNvCxnSpPr>
            <a:endCxn id="5" idx="0"/>
          </p:cNvCxnSpPr>
          <p:nvPr/>
        </p:nvCxnSpPr>
        <p:spPr>
          <a:xfrm rot="5400000" flipH="1" flipV="1">
            <a:off x="3017521" y="3048001"/>
            <a:ext cx="5029199" cy="599440"/>
          </a:xfrm>
          <a:prstGeom prst="curvedConnector5">
            <a:avLst>
              <a:gd name="adj1" fmla="val -5253"/>
              <a:gd name="adj2" fmla="val -638136"/>
              <a:gd name="adj3" fmla="val 104545"/>
            </a:avLst>
          </a:prstGeom>
          <a:ln w="28575">
            <a:tailEnd type="triangle"/>
          </a:ln>
        </p:spPr>
        <p:style>
          <a:lnRef idx="1">
            <a:schemeClr val="accent1"/>
          </a:lnRef>
          <a:fillRef idx="0">
            <a:schemeClr val="accent1"/>
          </a:fillRef>
          <a:effectRef idx="0">
            <a:schemeClr val="accent1"/>
          </a:effectRef>
          <a:fontRef idx="minor">
            <a:schemeClr val="tx1"/>
          </a:fontRef>
        </p:style>
      </p:cxnSp>
      <p:graphicFrame>
        <p:nvGraphicFramePr>
          <p:cNvPr id="11" name="Table 10">
            <a:extLst>
              <a:ext uri="{FF2B5EF4-FFF2-40B4-BE49-F238E27FC236}">
                <a16:creationId xmlns:a16="http://schemas.microsoft.com/office/drawing/2014/main" id="{C4A95EC9-03EC-4DC9-B367-5EA6FAD5AF60}"/>
              </a:ext>
            </a:extLst>
          </p:cNvPr>
          <p:cNvGraphicFramePr>
            <a:graphicFrameLocks noGrp="1"/>
          </p:cNvGraphicFramePr>
          <p:nvPr/>
        </p:nvGraphicFramePr>
        <p:xfrm>
          <a:off x="81280" y="1369906"/>
          <a:ext cx="1087120" cy="4086010"/>
        </p:xfrm>
        <a:graphic>
          <a:graphicData uri="http://schemas.openxmlformats.org/drawingml/2006/table">
            <a:tbl>
              <a:tblPr firstRow="1" bandRow="1">
                <a:tableStyleId>{5C22544A-7EE6-4342-B048-85BDC9FD1C3A}</a:tableStyleId>
              </a:tblPr>
              <a:tblGrid>
                <a:gridCol w="543560">
                  <a:extLst>
                    <a:ext uri="{9D8B030D-6E8A-4147-A177-3AD203B41FA5}">
                      <a16:colId xmlns:a16="http://schemas.microsoft.com/office/drawing/2014/main" val="2354920237"/>
                    </a:ext>
                  </a:extLst>
                </a:gridCol>
                <a:gridCol w="543560">
                  <a:extLst>
                    <a:ext uri="{9D8B030D-6E8A-4147-A177-3AD203B41FA5}">
                      <a16:colId xmlns:a16="http://schemas.microsoft.com/office/drawing/2014/main" val="3078502651"/>
                    </a:ext>
                  </a:extLst>
                </a:gridCol>
              </a:tblGrid>
              <a:tr h="408601">
                <a:tc>
                  <a:txBody>
                    <a:bodyPr/>
                    <a:lstStyle/>
                    <a:p>
                      <a:r>
                        <a:rPr lang="en-US" dirty="0"/>
                        <a:t>BB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6290167"/>
                  </a:ext>
                </a:extLst>
              </a:tr>
              <a:tr h="40860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8771998"/>
                  </a:ext>
                </a:extLst>
              </a:tr>
              <a:tr h="40860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4167872"/>
                  </a:ext>
                </a:extLst>
              </a:tr>
              <a:tr h="40860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2300136"/>
                  </a:ext>
                </a:extLst>
              </a:tr>
              <a:tr h="408601">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8685639"/>
                  </a:ext>
                </a:extLst>
              </a:tr>
              <a:tr h="408601">
                <a:tc>
                  <a:txBody>
                    <a:bodyPr/>
                    <a:lstStyle/>
                    <a:p>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7944242"/>
                  </a:ext>
                </a:extLst>
              </a:tr>
              <a:tr h="408601">
                <a:tc>
                  <a:txBody>
                    <a:bodyPr/>
                    <a:lstStyle/>
                    <a:p>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9231221"/>
                  </a:ext>
                </a:extLst>
              </a:tr>
              <a:tr h="408601">
                <a:tc>
                  <a:txBody>
                    <a:bodyPr/>
                    <a:lstStyle/>
                    <a:p>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21805"/>
                  </a:ext>
                </a:extLst>
              </a:tr>
              <a:tr h="408601">
                <a:tc>
                  <a:txBody>
                    <a:bodyPr/>
                    <a:lstStyle/>
                    <a:p>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044324"/>
                  </a:ext>
                </a:extLst>
              </a:tr>
              <a:tr h="408601">
                <a:tc>
                  <a:txBody>
                    <a:bodyPr/>
                    <a:lstStyle/>
                    <a:p>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0358992"/>
                  </a:ext>
                </a:extLst>
              </a:tr>
            </a:tbl>
          </a:graphicData>
        </a:graphic>
      </p:graphicFrame>
      <mc:AlternateContent xmlns:mc="http://schemas.openxmlformats.org/markup-compatibility/2006" xmlns:p14="http://schemas.microsoft.com/office/powerpoint/2010/main">
        <mc:Choice Requires="p14">
          <p:contentPart p14:bwMode="auto" r:id="rId3">
            <p14:nvContentPartPr>
              <p14:cNvPr id="30" name="Ink 29">
                <a:extLst>
                  <a:ext uri="{FF2B5EF4-FFF2-40B4-BE49-F238E27FC236}">
                    <a16:creationId xmlns:a16="http://schemas.microsoft.com/office/drawing/2014/main" id="{D2E63B59-A7A9-4944-925A-AB168B854671}"/>
                  </a:ext>
                </a:extLst>
              </p14:cNvPr>
              <p14:cNvContentPartPr/>
              <p14:nvPr/>
            </p14:nvContentPartPr>
            <p14:xfrm>
              <a:off x="7067520" y="1244520"/>
              <a:ext cx="19440" cy="6840"/>
            </p14:xfrm>
          </p:contentPart>
        </mc:Choice>
        <mc:Fallback xmlns="">
          <p:pic>
            <p:nvPicPr>
              <p:cNvPr id="30" name="Ink 29">
                <a:extLst>
                  <a:ext uri="{FF2B5EF4-FFF2-40B4-BE49-F238E27FC236}">
                    <a16:creationId xmlns:a16="http://schemas.microsoft.com/office/drawing/2014/main" id="{D2E63B59-A7A9-4944-925A-AB168B854671}"/>
                  </a:ext>
                </a:extLst>
              </p:cNvPr>
              <p:cNvPicPr/>
              <p:nvPr/>
            </p:nvPicPr>
            <p:blipFill>
              <a:blip r:embed="rId4"/>
              <a:stretch>
                <a:fillRect/>
              </a:stretch>
            </p:blipFill>
            <p:spPr>
              <a:xfrm>
                <a:off x="7058160" y="1235160"/>
                <a:ext cx="38160" cy="25560"/>
              </a:xfrm>
              <a:prstGeom prst="rect">
                <a:avLst/>
              </a:prstGeom>
            </p:spPr>
          </p:pic>
        </mc:Fallback>
      </mc:AlternateContent>
      <p:sp>
        <p:nvSpPr>
          <p:cNvPr id="44" name="TextBox 43">
            <a:extLst>
              <a:ext uri="{FF2B5EF4-FFF2-40B4-BE49-F238E27FC236}">
                <a16:creationId xmlns:a16="http://schemas.microsoft.com/office/drawing/2014/main" id="{E0BB47A4-8181-46B4-B34D-824CAFA26D6D}"/>
              </a:ext>
            </a:extLst>
          </p:cNvPr>
          <p:cNvSpPr txBox="1"/>
          <p:nvPr/>
        </p:nvSpPr>
        <p:spPr>
          <a:xfrm>
            <a:off x="223520" y="172721"/>
            <a:ext cx="351536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Live variables</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01109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9EA843-77EB-47F5-9174-0F518ED85048}"/>
              </a:ext>
            </a:extLst>
          </p:cNvPr>
          <p:cNvSpPr/>
          <p:nvPr/>
        </p:nvSpPr>
        <p:spPr>
          <a:xfrm>
            <a:off x="4592320" y="98029"/>
            <a:ext cx="2336800" cy="3794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D12C7E36-5CBB-4198-9EB5-1C711E04F73A}"/>
              </a:ext>
            </a:extLst>
          </p:cNvPr>
          <p:cNvSpPr/>
          <p:nvPr/>
        </p:nvSpPr>
        <p:spPr>
          <a:xfrm>
            <a:off x="5557520" y="3129280"/>
            <a:ext cx="2194560" cy="3304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A4686BD-F2FB-4177-BDDF-83D5DB00B1D2}"/>
              </a:ext>
            </a:extLst>
          </p:cNvPr>
          <p:cNvSpPr/>
          <p:nvPr/>
        </p:nvSpPr>
        <p:spPr>
          <a:xfrm>
            <a:off x="2672080" y="1997948"/>
            <a:ext cx="2560320" cy="8163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8EAD60E-AE6B-4083-8668-17E34FF8A344}"/>
              </a:ext>
            </a:extLst>
          </p:cNvPr>
          <p:cNvSpPr/>
          <p:nvPr/>
        </p:nvSpPr>
        <p:spPr>
          <a:xfrm>
            <a:off x="4602480" y="833121"/>
            <a:ext cx="2458720" cy="9651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1E6E5EB-8E5F-4A48-B748-BBEB85FB1A87}"/>
              </a:ext>
            </a:extLst>
          </p:cNvPr>
          <p:cNvSpPr/>
          <p:nvPr/>
        </p:nvSpPr>
        <p:spPr>
          <a:xfrm>
            <a:off x="8615680" y="3108960"/>
            <a:ext cx="2336800" cy="3490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12C1293-D96B-4CC9-A485-CDD6FD475EC3}"/>
              </a:ext>
            </a:extLst>
          </p:cNvPr>
          <p:cNvSpPr/>
          <p:nvPr/>
        </p:nvSpPr>
        <p:spPr>
          <a:xfrm>
            <a:off x="7071360" y="3769360"/>
            <a:ext cx="2336800" cy="5384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2E3A2FF-18DB-4619-B711-77547D1286C5}"/>
              </a:ext>
            </a:extLst>
          </p:cNvPr>
          <p:cNvSpPr/>
          <p:nvPr/>
        </p:nvSpPr>
        <p:spPr>
          <a:xfrm>
            <a:off x="6553200" y="1997948"/>
            <a:ext cx="2448560" cy="8366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306C99-25D6-4C2B-A9C5-AAB39777AB69}"/>
              </a:ext>
            </a:extLst>
          </p:cNvPr>
          <p:cNvSpPr/>
          <p:nvPr/>
        </p:nvSpPr>
        <p:spPr>
          <a:xfrm>
            <a:off x="4592320" y="4526559"/>
            <a:ext cx="2377440" cy="133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F36B252-BD46-417C-AE51-C4F5202F0B11}"/>
              </a:ext>
            </a:extLst>
          </p:cNvPr>
          <p:cNvSpPr/>
          <p:nvPr/>
        </p:nvSpPr>
        <p:spPr>
          <a:xfrm>
            <a:off x="4521200" y="6126480"/>
            <a:ext cx="2418080" cy="3878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3E49606-70B6-47C3-AB07-6CB04EE05553}"/>
              </a:ext>
            </a:extLst>
          </p:cNvPr>
          <p:cNvSpPr txBox="1"/>
          <p:nvPr/>
        </p:nvSpPr>
        <p:spPr>
          <a:xfrm>
            <a:off x="7030720" y="1971040"/>
            <a:ext cx="1971040" cy="923330"/>
          </a:xfrm>
          <a:prstGeom prst="rect">
            <a:avLst/>
          </a:prstGeom>
          <a:noFill/>
        </p:spPr>
        <p:txBody>
          <a:bodyPr wrap="square" rtlCol="0">
            <a:spAutoFit/>
          </a:bodyPr>
          <a:lstStyle/>
          <a:p>
            <a:r>
              <a:rPr lang="en-US" dirty="0"/>
              <a:t>a = p</a:t>
            </a:r>
          </a:p>
          <a:p>
            <a:r>
              <a:rPr lang="en-US" dirty="0"/>
              <a:t>d = q</a:t>
            </a:r>
          </a:p>
          <a:p>
            <a:r>
              <a:rPr lang="en-US" dirty="0"/>
              <a:t>if (a &lt;= d) </a:t>
            </a:r>
            <a:r>
              <a:rPr lang="en-US" dirty="0" err="1"/>
              <a:t>goto</a:t>
            </a:r>
            <a:r>
              <a:rPr lang="en-US" dirty="0"/>
              <a:t> B6 </a:t>
            </a:r>
          </a:p>
        </p:txBody>
      </p:sp>
      <p:sp>
        <p:nvSpPr>
          <p:cNvPr id="13" name="TextBox 12">
            <a:extLst>
              <a:ext uri="{FF2B5EF4-FFF2-40B4-BE49-F238E27FC236}">
                <a16:creationId xmlns:a16="http://schemas.microsoft.com/office/drawing/2014/main" id="{D5CB3845-B4D2-4193-84C0-82045889A473}"/>
              </a:ext>
            </a:extLst>
          </p:cNvPr>
          <p:cNvSpPr txBox="1"/>
          <p:nvPr/>
        </p:nvSpPr>
        <p:spPr>
          <a:xfrm>
            <a:off x="9398000" y="3108960"/>
            <a:ext cx="1473200" cy="369332"/>
          </a:xfrm>
          <a:prstGeom prst="rect">
            <a:avLst/>
          </a:prstGeom>
          <a:noFill/>
        </p:spPr>
        <p:txBody>
          <a:bodyPr wrap="square" rtlCol="0">
            <a:spAutoFit/>
          </a:bodyPr>
          <a:lstStyle/>
          <a:p>
            <a:r>
              <a:rPr lang="en-US" dirty="0"/>
              <a:t>c = 30 </a:t>
            </a:r>
          </a:p>
        </p:txBody>
      </p:sp>
      <p:sp>
        <p:nvSpPr>
          <p:cNvPr id="14" name="TextBox 13">
            <a:extLst>
              <a:ext uri="{FF2B5EF4-FFF2-40B4-BE49-F238E27FC236}">
                <a16:creationId xmlns:a16="http://schemas.microsoft.com/office/drawing/2014/main" id="{AB78141A-55D9-49C9-9732-B036AB94B925}"/>
              </a:ext>
            </a:extLst>
          </p:cNvPr>
          <p:cNvSpPr txBox="1"/>
          <p:nvPr/>
        </p:nvSpPr>
        <p:spPr>
          <a:xfrm>
            <a:off x="6410960" y="3129280"/>
            <a:ext cx="1473200" cy="369332"/>
          </a:xfrm>
          <a:prstGeom prst="rect">
            <a:avLst/>
          </a:prstGeom>
          <a:noFill/>
        </p:spPr>
        <p:txBody>
          <a:bodyPr wrap="square" rtlCol="0">
            <a:spAutoFit/>
          </a:bodyPr>
          <a:lstStyle/>
          <a:p>
            <a:r>
              <a:rPr lang="en-US" dirty="0"/>
              <a:t>d = 10 </a:t>
            </a:r>
          </a:p>
        </p:txBody>
      </p:sp>
      <p:sp>
        <p:nvSpPr>
          <p:cNvPr id="15" name="TextBox 14">
            <a:extLst>
              <a:ext uri="{FF2B5EF4-FFF2-40B4-BE49-F238E27FC236}">
                <a16:creationId xmlns:a16="http://schemas.microsoft.com/office/drawing/2014/main" id="{9B4B394A-F136-4648-97A2-2D74BAF5792A}"/>
              </a:ext>
            </a:extLst>
          </p:cNvPr>
          <p:cNvSpPr txBox="1"/>
          <p:nvPr/>
        </p:nvSpPr>
        <p:spPr>
          <a:xfrm>
            <a:off x="7670800" y="3992880"/>
            <a:ext cx="1473200" cy="369332"/>
          </a:xfrm>
          <a:prstGeom prst="rect">
            <a:avLst/>
          </a:prstGeom>
          <a:noFill/>
        </p:spPr>
        <p:txBody>
          <a:bodyPr wrap="square" rtlCol="0">
            <a:spAutoFit/>
          </a:bodyPr>
          <a:lstStyle/>
          <a:p>
            <a:r>
              <a:rPr lang="en-US" dirty="0"/>
              <a:t>b = 40</a:t>
            </a:r>
          </a:p>
        </p:txBody>
      </p:sp>
      <p:sp>
        <p:nvSpPr>
          <p:cNvPr id="16" name="TextBox 15">
            <a:extLst>
              <a:ext uri="{FF2B5EF4-FFF2-40B4-BE49-F238E27FC236}">
                <a16:creationId xmlns:a16="http://schemas.microsoft.com/office/drawing/2014/main" id="{83446B2A-3E2A-4A1F-AC87-8E787F5178B0}"/>
              </a:ext>
            </a:extLst>
          </p:cNvPr>
          <p:cNvSpPr txBox="1"/>
          <p:nvPr/>
        </p:nvSpPr>
        <p:spPr>
          <a:xfrm>
            <a:off x="5080000" y="975361"/>
            <a:ext cx="1889760" cy="923330"/>
          </a:xfrm>
          <a:prstGeom prst="rect">
            <a:avLst/>
          </a:prstGeom>
          <a:noFill/>
        </p:spPr>
        <p:txBody>
          <a:bodyPr wrap="square" rtlCol="0">
            <a:spAutoFit/>
          </a:bodyPr>
          <a:lstStyle/>
          <a:p>
            <a:r>
              <a:rPr lang="en-US" dirty="0"/>
              <a:t>a =  p</a:t>
            </a:r>
          </a:p>
          <a:p>
            <a:r>
              <a:rPr lang="en-US" dirty="0"/>
              <a:t>c =   q</a:t>
            </a:r>
          </a:p>
          <a:p>
            <a:r>
              <a:rPr lang="en-US" dirty="0"/>
              <a:t>if (a &lt; c) </a:t>
            </a:r>
            <a:r>
              <a:rPr lang="en-US" dirty="0" err="1"/>
              <a:t>goto</a:t>
            </a:r>
            <a:r>
              <a:rPr lang="en-US" dirty="0"/>
              <a:t> B2 </a:t>
            </a:r>
          </a:p>
        </p:txBody>
      </p:sp>
      <p:sp>
        <p:nvSpPr>
          <p:cNvPr id="17" name="TextBox 16">
            <a:extLst>
              <a:ext uri="{FF2B5EF4-FFF2-40B4-BE49-F238E27FC236}">
                <a16:creationId xmlns:a16="http://schemas.microsoft.com/office/drawing/2014/main" id="{C54BB3F9-587D-4572-B91B-FF25BD84FBA6}"/>
              </a:ext>
            </a:extLst>
          </p:cNvPr>
          <p:cNvSpPr txBox="1"/>
          <p:nvPr/>
        </p:nvSpPr>
        <p:spPr>
          <a:xfrm>
            <a:off x="5334000" y="91440"/>
            <a:ext cx="1473200" cy="369332"/>
          </a:xfrm>
          <a:prstGeom prst="rect">
            <a:avLst/>
          </a:prstGeom>
          <a:noFill/>
        </p:spPr>
        <p:txBody>
          <a:bodyPr wrap="square" rtlCol="0">
            <a:spAutoFit/>
          </a:bodyPr>
          <a:lstStyle/>
          <a:p>
            <a:r>
              <a:rPr lang="en-US" dirty="0" err="1"/>
              <a:t>i</a:t>
            </a:r>
            <a:r>
              <a:rPr lang="en-US" dirty="0"/>
              <a:t> = 1</a:t>
            </a:r>
          </a:p>
        </p:txBody>
      </p:sp>
      <p:sp>
        <p:nvSpPr>
          <p:cNvPr id="18" name="TextBox 17">
            <a:extLst>
              <a:ext uri="{FF2B5EF4-FFF2-40B4-BE49-F238E27FC236}">
                <a16:creationId xmlns:a16="http://schemas.microsoft.com/office/drawing/2014/main" id="{94DA9E9E-97BC-480D-90B3-3DFA9A04F169}"/>
              </a:ext>
            </a:extLst>
          </p:cNvPr>
          <p:cNvSpPr txBox="1"/>
          <p:nvPr/>
        </p:nvSpPr>
        <p:spPr>
          <a:xfrm>
            <a:off x="3474720" y="1991360"/>
            <a:ext cx="1473200" cy="923330"/>
          </a:xfrm>
          <a:prstGeom prst="rect">
            <a:avLst/>
          </a:prstGeom>
          <a:noFill/>
        </p:spPr>
        <p:txBody>
          <a:bodyPr wrap="square" rtlCol="0">
            <a:spAutoFit/>
          </a:bodyPr>
          <a:lstStyle/>
          <a:p>
            <a:r>
              <a:rPr lang="en-US" dirty="0"/>
              <a:t>b = p </a:t>
            </a:r>
          </a:p>
          <a:p>
            <a:r>
              <a:rPr lang="en-US" dirty="0"/>
              <a:t>c =  q</a:t>
            </a:r>
          </a:p>
          <a:p>
            <a:r>
              <a:rPr lang="en-US" dirty="0"/>
              <a:t>d = 10</a:t>
            </a:r>
          </a:p>
        </p:txBody>
      </p:sp>
      <p:sp>
        <p:nvSpPr>
          <p:cNvPr id="19" name="TextBox 18">
            <a:extLst>
              <a:ext uri="{FF2B5EF4-FFF2-40B4-BE49-F238E27FC236}">
                <a16:creationId xmlns:a16="http://schemas.microsoft.com/office/drawing/2014/main" id="{936BCCA6-7681-4C4D-BA73-19DE3A60BCB5}"/>
              </a:ext>
            </a:extLst>
          </p:cNvPr>
          <p:cNvSpPr txBox="1"/>
          <p:nvPr/>
        </p:nvSpPr>
        <p:spPr>
          <a:xfrm>
            <a:off x="4988560" y="4714240"/>
            <a:ext cx="2255520" cy="1200329"/>
          </a:xfrm>
          <a:prstGeom prst="rect">
            <a:avLst/>
          </a:prstGeom>
          <a:noFill/>
        </p:spPr>
        <p:txBody>
          <a:bodyPr wrap="square" rtlCol="0">
            <a:spAutoFit/>
          </a:bodyPr>
          <a:lstStyle/>
          <a:p>
            <a:r>
              <a:rPr lang="en-US" dirty="0"/>
              <a:t>a = a + b</a:t>
            </a:r>
          </a:p>
          <a:p>
            <a:r>
              <a:rPr lang="en-US" dirty="0"/>
              <a:t>c = c + d</a:t>
            </a:r>
          </a:p>
          <a:p>
            <a:r>
              <a:rPr lang="en-US" dirty="0" err="1"/>
              <a:t>i</a:t>
            </a:r>
            <a:r>
              <a:rPr lang="en-US" dirty="0"/>
              <a:t> = </a:t>
            </a:r>
            <a:r>
              <a:rPr lang="en-US" dirty="0" err="1"/>
              <a:t>i</a:t>
            </a:r>
            <a:r>
              <a:rPr lang="en-US" dirty="0"/>
              <a:t> + 1</a:t>
            </a:r>
          </a:p>
          <a:p>
            <a:r>
              <a:rPr lang="en-US" dirty="0"/>
              <a:t>if (</a:t>
            </a:r>
            <a:r>
              <a:rPr lang="en-US" dirty="0" err="1"/>
              <a:t>i</a:t>
            </a:r>
            <a:r>
              <a:rPr lang="en-US" dirty="0"/>
              <a:t> &lt;= 100) </a:t>
            </a:r>
            <a:r>
              <a:rPr lang="en-US" dirty="0" err="1"/>
              <a:t>goto</a:t>
            </a:r>
            <a:r>
              <a:rPr lang="en-US" dirty="0"/>
              <a:t> B1</a:t>
            </a:r>
          </a:p>
        </p:txBody>
      </p:sp>
      <p:sp>
        <p:nvSpPr>
          <p:cNvPr id="20" name="TextBox 19">
            <a:extLst>
              <a:ext uri="{FF2B5EF4-FFF2-40B4-BE49-F238E27FC236}">
                <a16:creationId xmlns:a16="http://schemas.microsoft.com/office/drawing/2014/main" id="{EE8EF66A-334D-474F-92D4-7442EFFEBF09}"/>
              </a:ext>
            </a:extLst>
          </p:cNvPr>
          <p:cNvSpPr txBox="1"/>
          <p:nvPr/>
        </p:nvSpPr>
        <p:spPr>
          <a:xfrm>
            <a:off x="5394960" y="6085840"/>
            <a:ext cx="1473200" cy="369332"/>
          </a:xfrm>
          <a:prstGeom prst="rect">
            <a:avLst/>
          </a:prstGeom>
          <a:noFill/>
        </p:spPr>
        <p:txBody>
          <a:bodyPr wrap="square" rtlCol="0">
            <a:spAutoFit/>
          </a:bodyPr>
          <a:lstStyle/>
          <a:p>
            <a:r>
              <a:rPr lang="en-US" dirty="0"/>
              <a:t>return</a:t>
            </a:r>
          </a:p>
        </p:txBody>
      </p:sp>
      <p:sp>
        <p:nvSpPr>
          <p:cNvPr id="21" name="TextBox 20">
            <a:extLst>
              <a:ext uri="{FF2B5EF4-FFF2-40B4-BE49-F238E27FC236}">
                <a16:creationId xmlns:a16="http://schemas.microsoft.com/office/drawing/2014/main" id="{97608B24-B6CA-4DD9-992C-B9174DCCE401}"/>
              </a:ext>
            </a:extLst>
          </p:cNvPr>
          <p:cNvSpPr txBox="1"/>
          <p:nvPr/>
        </p:nvSpPr>
        <p:spPr>
          <a:xfrm>
            <a:off x="4196080" y="101600"/>
            <a:ext cx="548640" cy="369332"/>
          </a:xfrm>
          <a:prstGeom prst="rect">
            <a:avLst/>
          </a:prstGeom>
          <a:noFill/>
        </p:spPr>
        <p:txBody>
          <a:bodyPr wrap="square" rtlCol="0">
            <a:spAutoFit/>
          </a:bodyPr>
          <a:lstStyle/>
          <a:p>
            <a:r>
              <a:rPr lang="en-US" b="1" dirty="0"/>
              <a:t>B0</a:t>
            </a:r>
          </a:p>
        </p:txBody>
      </p:sp>
      <p:sp>
        <p:nvSpPr>
          <p:cNvPr id="22" name="TextBox 21">
            <a:extLst>
              <a:ext uri="{FF2B5EF4-FFF2-40B4-BE49-F238E27FC236}">
                <a16:creationId xmlns:a16="http://schemas.microsoft.com/office/drawing/2014/main" id="{B2A04125-85D5-4DFC-92E6-CCED1AEBFA4B}"/>
              </a:ext>
            </a:extLst>
          </p:cNvPr>
          <p:cNvSpPr txBox="1"/>
          <p:nvPr/>
        </p:nvSpPr>
        <p:spPr>
          <a:xfrm>
            <a:off x="4196080" y="1148080"/>
            <a:ext cx="548640" cy="369332"/>
          </a:xfrm>
          <a:prstGeom prst="rect">
            <a:avLst/>
          </a:prstGeom>
          <a:noFill/>
        </p:spPr>
        <p:txBody>
          <a:bodyPr wrap="square" rtlCol="0">
            <a:spAutoFit/>
          </a:bodyPr>
          <a:lstStyle/>
          <a:p>
            <a:r>
              <a:rPr lang="en-US" b="1" dirty="0"/>
              <a:t>B1</a:t>
            </a:r>
          </a:p>
        </p:txBody>
      </p:sp>
      <p:sp>
        <p:nvSpPr>
          <p:cNvPr id="23" name="TextBox 22">
            <a:extLst>
              <a:ext uri="{FF2B5EF4-FFF2-40B4-BE49-F238E27FC236}">
                <a16:creationId xmlns:a16="http://schemas.microsoft.com/office/drawing/2014/main" id="{229C8940-8BA0-45F0-BDDA-772DC993EB33}"/>
              </a:ext>
            </a:extLst>
          </p:cNvPr>
          <p:cNvSpPr txBox="1"/>
          <p:nvPr/>
        </p:nvSpPr>
        <p:spPr>
          <a:xfrm>
            <a:off x="8971280" y="2153920"/>
            <a:ext cx="548640" cy="369332"/>
          </a:xfrm>
          <a:prstGeom prst="rect">
            <a:avLst/>
          </a:prstGeom>
          <a:noFill/>
        </p:spPr>
        <p:txBody>
          <a:bodyPr wrap="square" rtlCol="0">
            <a:spAutoFit/>
          </a:bodyPr>
          <a:lstStyle/>
          <a:p>
            <a:r>
              <a:rPr lang="en-US" b="1" dirty="0"/>
              <a:t>B5</a:t>
            </a:r>
          </a:p>
        </p:txBody>
      </p:sp>
      <p:sp>
        <p:nvSpPr>
          <p:cNvPr id="24" name="TextBox 23">
            <a:extLst>
              <a:ext uri="{FF2B5EF4-FFF2-40B4-BE49-F238E27FC236}">
                <a16:creationId xmlns:a16="http://schemas.microsoft.com/office/drawing/2014/main" id="{D32AEA76-92CA-488E-8E6B-472E9715F629}"/>
              </a:ext>
            </a:extLst>
          </p:cNvPr>
          <p:cNvSpPr txBox="1"/>
          <p:nvPr/>
        </p:nvSpPr>
        <p:spPr>
          <a:xfrm>
            <a:off x="2255520" y="2225040"/>
            <a:ext cx="548640" cy="369332"/>
          </a:xfrm>
          <a:prstGeom prst="rect">
            <a:avLst/>
          </a:prstGeom>
          <a:noFill/>
        </p:spPr>
        <p:txBody>
          <a:bodyPr wrap="square" rtlCol="0">
            <a:spAutoFit/>
          </a:bodyPr>
          <a:lstStyle/>
          <a:p>
            <a:r>
              <a:rPr lang="en-US" b="1" dirty="0"/>
              <a:t>B2</a:t>
            </a:r>
          </a:p>
        </p:txBody>
      </p:sp>
      <p:sp>
        <p:nvSpPr>
          <p:cNvPr id="25" name="TextBox 24">
            <a:extLst>
              <a:ext uri="{FF2B5EF4-FFF2-40B4-BE49-F238E27FC236}">
                <a16:creationId xmlns:a16="http://schemas.microsoft.com/office/drawing/2014/main" id="{817F2BC1-2178-4C45-8DF6-CAE407D49FCA}"/>
              </a:ext>
            </a:extLst>
          </p:cNvPr>
          <p:cNvSpPr txBox="1"/>
          <p:nvPr/>
        </p:nvSpPr>
        <p:spPr>
          <a:xfrm>
            <a:off x="5049520" y="3098800"/>
            <a:ext cx="548640" cy="369332"/>
          </a:xfrm>
          <a:prstGeom prst="rect">
            <a:avLst/>
          </a:prstGeom>
          <a:noFill/>
        </p:spPr>
        <p:txBody>
          <a:bodyPr wrap="square" rtlCol="0">
            <a:spAutoFit/>
          </a:bodyPr>
          <a:lstStyle/>
          <a:p>
            <a:r>
              <a:rPr lang="en-US" b="1" dirty="0"/>
              <a:t>B6</a:t>
            </a:r>
          </a:p>
        </p:txBody>
      </p:sp>
      <p:sp>
        <p:nvSpPr>
          <p:cNvPr id="26" name="TextBox 25">
            <a:extLst>
              <a:ext uri="{FF2B5EF4-FFF2-40B4-BE49-F238E27FC236}">
                <a16:creationId xmlns:a16="http://schemas.microsoft.com/office/drawing/2014/main" id="{C3C60372-9411-4AE1-BC61-E0A4065C7F56}"/>
              </a:ext>
            </a:extLst>
          </p:cNvPr>
          <p:cNvSpPr txBox="1"/>
          <p:nvPr/>
        </p:nvSpPr>
        <p:spPr>
          <a:xfrm>
            <a:off x="10982960" y="3139440"/>
            <a:ext cx="548640" cy="369332"/>
          </a:xfrm>
          <a:prstGeom prst="rect">
            <a:avLst/>
          </a:prstGeom>
          <a:noFill/>
        </p:spPr>
        <p:txBody>
          <a:bodyPr wrap="square" rtlCol="0">
            <a:spAutoFit/>
          </a:bodyPr>
          <a:lstStyle/>
          <a:p>
            <a:r>
              <a:rPr lang="en-US" b="1" dirty="0"/>
              <a:t>B8</a:t>
            </a:r>
          </a:p>
        </p:txBody>
      </p:sp>
      <p:sp>
        <p:nvSpPr>
          <p:cNvPr id="27" name="TextBox 26">
            <a:extLst>
              <a:ext uri="{FF2B5EF4-FFF2-40B4-BE49-F238E27FC236}">
                <a16:creationId xmlns:a16="http://schemas.microsoft.com/office/drawing/2014/main" id="{CD0EB220-B13B-4FC2-B8D7-87860D8200F8}"/>
              </a:ext>
            </a:extLst>
          </p:cNvPr>
          <p:cNvSpPr txBox="1"/>
          <p:nvPr/>
        </p:nvSpPr>
        <p:spPr>
          <a:xfrm>
            <a:off x="9438640" y="4013200"/>
            <a:ext cx="548640" cy="369332"/>
          </a:xfrm>
          <a:prstGeom prst="rect">
            <a:avLst/>
          </a:prstGeom>
          <a:noFill/>
        </p:spPr>
        <p:txBody>
          <a:bodyPr wrap="square" rtlCol="0">
            <a:spAutoFit/>
          </a:bodyPr>
          <a:lstStyle/>
          <a:p>
            <a:r>
              <a:rPr lang="en-US" b="1" dirty="0"/>
              <a:t>B7</a:t>
            </a:r>
          </a:p>
        </p:txBody>
      </p:sp>
      <p:sp>
        <p:nvSpPr>
          <p:cNvPr id="28" name="TextBox 27">
            <a:extLst>
              <a:ext uri="{FF2B5EF4-FFF2-40B4-BE49-F238E27FC236}">
                <a16:creationId xmlns:a16="http://schemas.microsoft.com/office/drawing/2014/main" id="{B6506658-0A90-4168-98AC-D7BA32763A3B}"/>
              </a:ext>
            </a:extLst>
          </p:cNvPr>
          <p:cNvSpPr txBox="1"/>
          <p:nvPr/>
        </p:nvSpPr>
        <p:spPr>
          <a:xfrm>
            <a:off x="3992880" y="4897120"/>
            <a:ext cx="548640" cy="369332"/>
          </a:xfrm>
          <a:prstGeom prst="rect">
            <a:avLst/>
          </a:prstGeom>
          <a:noFill/>
        </p:spPr>
        <p:txBody>
          <a:bodyPr wrap="square" rtlCol="0">
            <a:spAutoFit/>
          </a:bodyPr>
          <a:lstStyle/>
          <a:p>
            <a:r>
              <a:rPr lang="en-US" b="1" dirty="0"/>
              <a:t>B3</a:t>
            </a:r>
          </a:p>
        </p:txBody>
      </p:sp>
      <p:sp>
        <p:nvSpPr>
          <p:cNvPr id="29" name="TextBox 28">
            <a:extLst>
              <a:ext uri="{FF2B5EF4-FFF2-40B4-BE49-F238E27FC236}">
                <a16:creationId xmlns:a16="http://schemas.microsoft.com/office/drawing/2014/main" id="{C57B4A76-2115-4C69-8682-26EB699C9E17}"/>
              </a:ext>
            </a:extLst>
          </p:cNvPr>
          <p:cNvSpPr txBox="1"/>
          <p:nvPr/>
        </p:nvSpPr>
        <p:spPr>
          <a:xfrm>
            <a:off x="3942080" y="6126480"/>
            <a:ext cx="548640" cy="369332"/>
          </a:xfrm>
          <a:prstGeom prst="rect">
            <a:avLst/>
          </a:prstGeom>
          <a:noFill/>
        </p:spPr>
        <p:txBody>
          <a:bodyPr wrap="square" rtlCol="0">
            <a:spAutoFit/>
          </a:bodyPr>
          <a:lstStyle/>
          <a:p>
            <a:r>
              <a:rPr lang="en-US" b="1" dirty="0"/>
              <a:t>B4</a:t>
            </a:r>
          </a:p>
        </p:txBody>
      </p:sp>
      <p:cxnSp>
        <p:nvCxnSpPr>
          <p:cNvPr id="33" name="Straight Arrow Connector 32">
            <a:extLst>
              <a:ext uri="{FF2B5EF4-FFF2-40B4-BE49-F238E27FC236}">
                <a16:creationId xmlns:a16="http://schemas.microsoft.com/office/drawing/2014/main" id="{2FA985E7-3FCC-4050-9DA7-8B3BAC0929B4}"/>
              </a:ext>
            </a:extLst>
          </p:cNvPr>
          <p:cNvCxnSpPr/>
          <p:nvPr/>
        </p:nvCxnSpPr>
        <p:spPr>
          <a:xfrm>
            <a:off x="5892800" y="470932"/>
            <a:ext cx="0" cy="36218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11B2DC49-4348-431E-BD3B-B697BCAAC92E}"/>
              </a:ext>
            </a:extLst>
          </p:cNvPr>
          <p:cNvCxnSpPr/>
          <p:nvPr/>
        </p:nvCxnSpPr>
        <p:spPr>
          <a:xfrm flipH="1">
            <a:off x="3992880" y="1798320"/>
            <a:ext cx="1087120" cy="19304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FB309609-9E89-49FB-A119-7AF01148068B}"/>
              </a:ext>
            </a:extLst>
          </p:cNvPr>
          <p:cNvCxnSpPr/>
          <p:nvPr/>
        </p:nvCxnSpPr>
        <p:spPr>
          <a:xfrm>
            <a:off x="6746240" y="1795473"/>
            <a:ext cx="1005840" cy="21475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AAC03D1-DCEB-461B-9B09-C575589273FC}"/>
              </a:ext>
            </a:extLst>
          </p:cNvPr>
          <p:cNvCxnSpPr/>
          <p:nvPr/>
        </p:nvCxnSpPr>
        <p:spPr>
          <a:xfrm>
            <a:off x="4013200" y="2826267"/>
            <a:ext cx="1554480" cy="16614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346AE397-BD78-42B7-ACB4-9E0195315E46}"/>
              </a:ext>
            </a:extLst>
          </p:cNvPr>
          <p:cNvCxnSpPr>
            <a:endCxn id="14" idx="0"/>
          </p:cNvCxnSpPr>
          <p:nvPr/>
        </p:nvCxnSpPr>
        <p:spPr>
          <a:xfrm flipH="1">
            <a:off x="7147560" y="2820908"/>
            <a:ext cx="629920" cy="30837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E5138758-25A4-48C4-8D13-4B59F80A0B0B}"/>
              </a:ext>
            </a:extLst>
          </p:cNvPr>
          <p:cNvCxnSpPr/>
          <p:nvPr/>
        </p:nvCxnSpPr>
        <p:spPr>
          <a:xfrm>
            <a:off x="7868920" y="2826267"/>
            <a:ext cx="1996440" cy="24082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BCF1B2D7-D7AE-4872-809A-B28A73B906E0}"/>
              </a:ext>
            </a:extLst>
          </p:cNvPr>
          <p:cNvCxnSpPr>
            <a:endCxn id="7" idx="0"/>
          </p:cNvCxnSpPr>
          <p:nvPr/>
        </p:nvCxnSpPr>
        <p:spPr>
          <a:xfrm>
            <a:off x="6807200" y="3457972"/>
            <a:ext cx="1432560" cy="31138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359AA879-C3E0-43ED-804E-8307B4F231CE}"/>
              </a:ext>
            </a:extLst>
          </p:cNvPr>
          <p:cNvCxnSpPr>
            <a:endCxn id="7" idx="0"/>
          </p:cNvCxnSpPr>
          <p:nvPr/>
        </p:nvCxnSpPr>
        <p:spPr>
          <a:xfrm flipH="1">
            <a:off x="8239760" y="3474998"/>
            <a:ext cx="1625600" cy="29436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A5157B76-F31C-4437-8163-B3353C87144B}"/>
              </a:ext>
            </a:extLst>
          </p:cNvPr>
          <p:cNvCxnSpPr/>
          <p:nvPr/>
        </p:nvCxnSpPr>
        <p:spPr>
          <a:xfrm flipH="1">
            <a:off x="6055360" y="4304268"/>
            <a:ext cx="2092960" cy="22229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B000A2CA-F0FB-4EC1-B0C0-EBE32C3F4FF1}"/>
              </a:ext>
            </a:extLst>
          </p:cNvPr>
          <p:cNvCxnSpPr/>
          <p:nvPr/>
        </p:nvCxnSpPr>
        <p:spPr>
          <a:xfrm>
            <a:off x="5557520" y="5842615"/>
            <a:ext cx="0" cy="28386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10B2D326-69CE-4B30-821E-446828DE95AF}"/>
              </a:ext>
            </a:extLst>
          </p:cNvPr>
          <p:cNvCxnSpPr>
            <a:endCxn id="5" idx="0"/>
          </p:cNvCxnSpPr>
          <p:nvPr/>
        </p:nvCxnSpPr>
        <p:spPr>
          <a:xfrm rot="5400000" flipH="1" flipV="1">
            <a:off x="3017521" y="3048001"/>
            <a:ext cx="5029199" cy="599440"/>
          </a:xfrm>
          <a:prstGeom prst="curvedConnector5">
            <a:avLst>
              <a:gd name="adj1" fmla="val -5253"/>
              <a:gd name="adj2" fmla="val -638136"/>
              <a:gd name="adj3" fmla="val 104545"/>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40DB796-A9E3-4BF9-81E7-6DB892A391CC}"/>
              </a:ext>
            </a:extLst>
          </p:cNvPr>
          <p:cNvSpPr txBox="1"/>
          <p:nvPr/>
        </p:nvSpPr>
        <p:spPr>
          <a:xfrm>
            <a:off x="3556000" y="4111228"/>
            <a:ext cx="1778000" cy="369332"/>
          </a:xfrm>
          <a:prstGeom prst="rect">
            <a:avLst/>
          </a:prstGeom>
          <a:solidFill>
            <a:srgbClr val="FF0000"/>
          </a:solidFill>
        </p:spPr>
        <p:txBody>
          <a:bodyPr wrap="square" rtlCol="0">
            <a:spAutoFit/>
          </a:bodyPr>
          <a:lstStyle/>
          <a:p>
            <a:r>
              <a:rPr lang="en-US" dirty="0"/>
              <a:t>{</a:t>
            </a:r>
            <a:r>
              <a:rPr lang="en-US" dirty="0" err="1"/>
              <a:t>i</a:t>
            </a:r>
            <a:r>
              <a:rPr lang="en-US" dirty="0"/>
              <a:t>, c, d, a, b}</a:t>
            </a:r>
          </a:p>
        </p:txBody>
      </p:sp>
      <p:sp>
        <p:nvSpPr>
          <p:cNvPr id="42" name="TextBox 41">
            <a:extLst>
              <a:ext uri="{FF2B5EF4-FFF2-40B4-BE49-F238E27FC236}">
                <a16:creationId xmlns:a16="http://schemas.microsoft.com/office/drawing/2014/main" id="{60F63997-20A6-4CF9-BA38-CDEA634D97C7}"/>
              </a:ext>
            </a:extLst>
          </p:cNvPr>
          <p:cNvSpPr txBox="1"/>
          <p:nvPr/>
        </p:nvSpPr>
        <p:spPr>
          <a:xfrm>
            <a:off x="9194800" y="3562588"/>
            <a:ext cx="1757680" cy="369332"/>
          </a:xfrm>
          <a:prstGeom prst="rect">
            <a:avLst/>
          </a:prstGeom>
          <a:solidFill>
            <a:srgbClr val="FF0000"/>
          </a:solidFill>
        </p:spPr>
        <p:txBody>
          <a:bodyPr wrap="square" rtlCol="0">
            <a:spAutoFit/>
          </a:bodyPr>
          <a:lstStyle/>
          <a:p>
            <a:r>
              <a:rPr lang="en-US" dirty="0"/>
              <a:t>{</a:t>
            </a:r>
            <a:r>
              <a:rPr lang="en-US" dirty="0" err="1"/>
              <a:t>i</a:t>
            </a:r>
            <a:r>
              <a:rPr lang="en-US" dirty="0"/>
              <a:t>, c, d, a}</a:t>
            </a:r>
          </a:p>
        </p:txBody>
      </p:sp>
      <p:sp>
        <p:nvSpPr>
          <p:cNvPr id="44" name="TextBox 43">
            <a:extLst>
              <a:ext uri="{FF2B5EF4-FFF2-40B4-BE49-F238E27FC236}">
                <a16:creationId xmlns:a16="http://schemas.microsoft.com/office/drawing/2014/main" id="{F0192CD9-6472-4C62-94AF-F7A090E8F040}"/>
              </a:ext>
            </a:extLst>
          </p:cNvPr>
          <p:cNvSpPr txBox="1"/>
          <p:nvPr/>
        </p:nvSpPr>
        <p:spPr>
          <a:xfrm>
            <a:off x="5334000" y="2759948"/>
            <a:ext cx="1290320" cy="369332"/>
          </a:xfrm>
          <a:prstGeom prst="rect">
            <a:avLst/>
          </a:prstGeom>
          <a:solidFill>
            <a:srgbClr val="FF0000"/>
          </a:solidFill>
        </p:spPr>
        <p:txBody>
          <a:bodyPr wrap="square" rtlCol="0">
            <a:spAutoFit/>
          </a:bodyPr>
          <a:lstStyle/>
          <a:p>
            <a:r>
              <a:rPr lang="en-US" dirty="0"/>
              <a:t>{</a:t>
            </a:r>
            <a:r>
              <a:rPr lang="en-US" dirty="0" err="1"/>
              <a:t>i</a:t>
            </a:r>
            <a:r>
              <a:rPr lang="en-US" dirty="0"/>
              <a:t>, c, a}</a:t>
            </a:r>
          </a:p>
        </p:txBody>
      </p:sp>
      <p:sp>
        <p:nvSpPr>
          <p:cNvPr id="46" name="TextBox 45">
            <a:extLst>
              <a:ext uri="{FF2B5EF4-FFF2-40B4-BE49-F238E27FC236}">
                <a16:creationId xmlns:a16="http://schemas.microsoft.com/office/drawing/2014/main" id="{7C99BFC1-FC81-46E1-8DEB-010A597977B1}"/>
              </a:ext>
            </a:extLst>
          </p:cNvPr>
          <p:cNvSpPr txBox="1"/>
          <p:nvPr/>
        </p:nvSpPr>
        <p:spPr>
          <a:xfrm>
            <a:off x="10048240" y="2658348"/>
            <a:ext cx="1290320" cy="369332"/>
          </a:xfrm>
          <a:prstGeom prst="rect">
            <a:avLst/>
          </a:prstGeom>
          <a:solidFill>
            <a:srgbClr val="FF0000"/>
          </a:solidFill>
        </p:spPr>
        <p:txBody>
          <a:bodyPr wrap="square" rtlCol="0">
            <a:spAutoFit/>
          </a:bodyPr>
          <a:lstStyle/>
          <a:p>
            <a:r>
              <a:rPr lang="en-US" dirty="0"/>
              <a:t>{</a:t>
            </a:r>
            <a:r>
              <a:rPr lang="en-US" dirty="0" err="1"/>
              <a:t>i</a:t>
            </a:r>
            <a:r>
              <a:rPr lang="en-US" dirty="0"/>
              <a:t>, d, a}</a:t>
            </a:r>
          </a:p>
        </p:txBody>
      </p:sp>
      <p:sp>
        <p:nvSpPr>
          <p:cNvPr id="48" name="TextBox 47">
            <a:extLst>
              <a:ext uri="{FF2B5EF4-FFF2-40B4-BE49-F238E27FC236}">
                <a16:creationId xmlns:a16="http://schemas.microsoft.com/office/drawing/2014/main" id="{8F24419A-220F-4239-8CC4-E4228A55B44C}"/>
              </a:ext>
            </a:extLst>
          </p:cNvPr>
          <p:cNvSpPr txBox="1"/>
          <p:nvPr/>
        </p:nvSpPr>
        <p:spPr>
          <a:xfrm>
            <a:off x="8310880" y="1581388"/>
            <a:ext cx="1290320" cy="369332"/>
          </a:xfrm>
          <a:prstGeom prst="rect">
            <a:avLst/>
          </a:prstGeom>
          <a:solidFill>
            <a:srgbClr val="FF0000"/>
          </a:solidFill>
        </p:spPr>
        <p:txBody>
          <a:bodyPr wrap="square" rtlCol="0">
            <a:spAutoFit/>
          </a:bodyPr>
          <a:lstStyle/>
          <a:p>
            <a:r>
              <a:rPr lang="en-US" dirty="0"/>
              <a:t>{</a:t>
            </a:r>
            <a:r>
              <a:rPr lang="en-US" dirty="0" err="1"/>
              <a:t>i</a:t>
            </a:r>
            <a:r>
              <a:rPr lang="en-US" dirty="0"/>
              <a:t>, c, p, q}</a:t>
            </a:r>
          </a:p>
        </p:txBody>
      </p:sp>
      <p:sp>
        <p:nvSpPr>
          <p:cNvPr id="50" name="TextBox 49">
            <a:extLst>
              <a:ext uri="{FF2B5EF4-FFF2-40B4-BE49-F238E27FC236}">
                <a16:creationId xmlns:a16="http://schemas.microsoft.com/office/drawing/2014/main" id="{81A264E4-ECCF-4D3B-8C1D-F8E4570E4E4B}"/>
              </a:ext>
            </a:extLst>
          </p:cNvPr>
          <p:cNvSpPr txBox="1"/>
          <p:nvPr/>
        </p:nvSpPr>
        <p:spPr>
          <a:xfrm>
            <a:off x="2702560" y="1550908"/>
            <a:ext cx="1290320" cy="369332"/>
          </a:xfrm>
          <a:prstGeom prst="rect">
            <a:avLst/>
          </a:prstGeom>
          <a:solidFill>
            <a:srgbClr val="FF0000"/>
          </a:solidFill>
        </p:spPr>
        <p:txBody>
          <a:bodyPr wrap="square" rtlCol="0">
            <a:spAutoFit/>
          </a:bodyPr>
          <a:lstStyle/>
          <a:p>
            <a:r>
              <a:rPr lang="en-US" dirty="0"/>
              <a:t>{</a:t>
            </a:r>
            <a:r>
              <a:rPr lang="en-US" dirty="0" err="1"/>
              <a:t>i</a:t>
            </a:r>
            <a:r>
              <a:rPr lang="en-US" dirty="0"/>
              <a:t>, a, p, q}</a:t>
            </a:r>
          </a:p>
        </p:txBody>
      </p:sp>
      <p:sp>
        <p:nvSpPr>
          <p:cNvPr id="52" name="TextBox 51">
            <a:extLst>
              <a:ext uri="{FF2B5EF4-FFF2-40B4-BE49-F238E27FC236}">
                <a16:creationId xmlns:a16="http://schemas.microsoft.com/office/drawing/2014/main" id="{B99FC74F-6EC9-4ED3-91DC-48778BB763F7}"/>
              </a:ext>
            </a:extLst>
          </p:cNvPr>
          <p:cNvSpPr txBox="1"/>
          <p:nvPr/>
        </p:nvSpPr>
        <p:spPr>
          <a:xfrm>
            <a:off x="6898640" y="494268"/>
            <a:ext cx="1290320" cy="369332"/>
          </a:xfrm>
          <a:prstGeom prst="rect">
            <a:avLst/>
          </a:prstGeom>
          <a:solidFill>
            <a:srgbClr val="FF0000"/>
          </a:solidFill>
        </p:spPr>
        <p:txBody>
          <a:bodyPr wrap="square" rtlCol="0">
            <a:spAutoFit/>
          </a:bodyPr>
          <a:lstStyle/>
          <a:p>
            <a:r>
              <a:rPr lang="en-US" dirty="0"/>
              <a:t>{</a:t>
            </a:r>
            <a:r>
              <a:rPr lang="en-US" dirty="0" err="1"/>
              <a:t>i</a:t>
            </a:r>
            <a:r>
              <a:rPr lang="en-US" dirty="0"/>
              <a:t>, p, q}</a:t>
            </a:r>
          </a:p>
        </p:txBody>
      </p:sp>
      <p:graphicFrame>
        <p:nvGraphicFramePr>
          <p:cNvPr id="30" name="Table 29">
            <a:extLst>
              <a:ext uri="{FF2B5EF4-FFF2-40B4-BE49-F238E27FC236}">
                <a16:creationId xmlns:a16="http://schemas.microsoft.com/office/drawing/2014/main" id="{DB9A6F15-BC2D-46AE-B9EC-02398A6DCC21}"/>
              </a:ext>
            </a:extLst>
          </p:cNvPr>
          <p:cNvGraphicFramePr>
            <a:graphicFrameLocks noGrp="1"/>
          </p:cNvGraphicFramePr>
          <p:nvPr/>
        </p:nvGraphicFramePr>
        <p:xfrm>
          <a:off x="81280" y="1369906"/>
          <a:ext cx="1087120" cy="4086010"/>
        </p:xfrm>
        <a:graphic>
          <a:graphicData uri="http://schemas.openxmlformats.org/drawingml/2006/table">
            <a:tbl>
              <a:tblPr firstRow="1" bandRow="1">
                <a:tableStyleId>{5C22544A-7EE6-4342-B048-85BDC9FD1C3A}</a:tableStyleId>
              </a:tblPr>
              <a:tblGrid>
                <a:gridCol w="543560">
                  <a:extLst>
                    <a:ext uri="{9D8B030D-6E8A-4147-A177-3AD203B41FA5}">
                      <a16:colId xmlns:a16="http://schemas.microsoft.com/office/drawing/2014/main" val="2354920237"/>
                    </a:ext>
                  </a:extLst>
                </a:gridCol>
                <a:gridCol w="543560">
                  <a:extLst>
                    <a:ext uri="{9D8B030D-6E8A-4147-A177-3AD203B41FA5}">
                      <a16:colId xmlns:a16="http://schemas.microsoft.com/office/drawing/2014/main" val="3078502651"/>
                    </a:ext>
                  </a:extLst>
                </a:gridCol>
              </a:tblGrid>
              <a:tr h="408601">
                <a:tc>
                  <a:txBody>
                    <a:bodyPr/>
                    <a:lstStyle/>
                    <a:p>
                      <a:r>
                        <a:rPr lang="en-US" dirty="0"/>
                        <a:t>BB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6290167"/>
                  </a:ext>
                </a:extLst>
              </a:tr>
              <a:tr h="40860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8771998"/>
                  </a:ext>
                </a:extLst>
              </a:tr>
              <a:tr h="40860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4167872"/>
                  </a:ext>
                </a:extLst>
              </a:tr>
              <a:tr h="40860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2300136"/>
                  </a:ext>
                </a:extLst>
              </a:tr>
              <a:tr h="408601">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8685639"/>
                  </a:ext>
                </a:extLst>
              </a:tr>
              <a:tr h="408601">
                <a:tc>
                  <a:txBody>
                    <a:bodyPr/>
                    <a:lstStyle/>
                    <a:p>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7944242"/>
                  </a:ext>
                </a:extLst>
              </a:tr>
              <a:tr h="408601">
                <a:tc>
                  <a:txBody>
                    <a:bodyPr/>
                    <a:lstStyle/>
                    <a:p>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9231221"/>
                  </a:ext>
                </a:extLst>
              </a:tr>
              <a:tr h="408601">
                <a:tc>
                  <a:txBody>
                    <a:bodyPr/>
                    <a:lstStyle/>
                    <a:p>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21805"/>
                  </a:ext>
                </a:extLst>
              </a:tr>
              <a:tr h="408601">
                <a:tc>
                  <a:txBody>
                    <a:bodyPr/>
                    <a:lstStyle/>
                    <a:p>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044324"/>
                  </a:ext>
                </a:extLst>
              </a:tr>
              <a:tr h="408601">
                <a:tc>
                  <a:txBody>
                    <a:bodyPr/>
                    <a:lstStyle/>
                    <a:p>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0358992"/>
                  </a:ext>
                </a:extLst>
              </a:tr>
            </a:tbl>
          </a:graphicData>
        </a:graphic>
      </p:graphicFrame>
      <p:sp>
        <p:nvSpPr>
          <p:cNvPr id="31" name="TextBox 30">
            <a:extLst>
              <a:ext uri="{FF2B5EF4-FFF2-40B4-BE49-F238E27FC236}">
                <a16:creationId xmlns:a16="http://schemas.microsoft.com/office/drawing/2014/main" id="{B80432AC-4A89-4DB9-9A72-294D903AE32F}"/>
              </a:ext>
            </a:extLst>
          </p:cNvPr>
          <p:cNvSpPr txBox="1"/>
          <p:nvPr/>
        </p:nvSpPr>
        <p:spPr>
          <a:xfrm>
            <a:off x="223520" y="172721"/>
            <a:ext cx="351536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Live variables iteration-1</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9092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DF66B-25F0-4BBB-B6B5-12500020FC73}"/>
              </a:ext>
            </a:extLst>
          </p:cNvPr>
          <p:cNvSpPr>
            <a:spLocks noGrp="1"/>
          </p:cNvSpPr>
          <p:nvPr>
            <p:ph type="title"/>
          </p:nvPr>
        </p:nvSpPr>
        <p:spPr/>
        <p:txBody>
          <a:bodyPr/>
          <a:lstStyle/>
          <a:p>
            <a:r>
              <a:rPr lang="en-US" dirty="0"/>
              <a:t>LLVM module</a:t>
            </a:r>
          </a:p>
        </p:txBody>
      </p:sp>
      <p:sp>
        <p:nvSpPr>
          <p:cNvPr id="3" name="Content Placeholder 2">
            <a:extLst>
              <a:ext uri="{FF2B5EF4-FFF2-40B4-BE49-F238E27FC236}">
                <a16:creationId xmlns:a16="http://schemas.microsoft.com/office/drawing/2014/main" id="{DA47F68E-D535-41EC-9F46-A177A7103700}"/>
              </a:ext>
            </a:extLst>
          </p:cNvPr>
          <p:cNvSpPr>
            <a:spLocks noGrp="1"/>
          </p:cNvSpPr>
          <p:nvPr>
            <p:ph idx="1"/>
          </p:nvPr>
        </p:nvSpPr>
        <p:spPr/>
        <p:txBody>
          <a:bodyPr/>
          <a:lstStyle/>
          <a:p>
            <a:r>
              <a:rPr lang="en-US" dirty="0"/>
              <a:t>To iterate all the functions in a module</a:t>
            </a:r>
          </a:p>
          <a:p>
            <a:pPr lvl="1"/>
            <a:r>
              <a:rPr lang="en-US" dirty="0"/>
              <a:t>for (Function &amp;F : M)</a:t>
            </a:r>
          </a:p>
          <a:p>
            <a:pPr lvl="2"/>
            <a:r>
              <a:rPr lang="en-US" dirty="0"/>
              <a:t>where M is of type “class Module”</a:t>
            </a:r>
          </a:p>
          <a:p>
            <a:pPr lvl="2"/>
            <a:r>
              <a:rPr lang="en-US" dirty="0"/>
              <a:t>e.g., foo, bar, main are the functions in the </a:t>
            </a:r>
            <a:r>
              <a:rPr lang="en-US" dirty="0" err="1"/>
              <a:t>main.c</a:t>
            </a:r>
            <a:r>
              <a:rPr lang="en-US" dirty="0"/>
              <a:t> module</a:t>
            </a:r>
          </a:p>
          <a:p>
            <a:pPr lvl="2"/>
            <a:endParaRPr lang="en-US" dirty="0"/>
          </a:p>
          <a:p>
            <a:pPr lvl="2"/>
            <a:endParaRPr lang="en-US" dirty="0"/>
          </a:p>
          <a:p>
            <a:r>
              <a:rPr lang="en-US" dirty="0"/>
              <a:t>Get module from a function</a:t>
            </a:r>
          </a:p>
          <a:p>
            <a:pPr lvl="1"/>
            <a:r>
              <a:rPr lang="en-US" dirty="0"/>
              <a:t>Module *M = </a:t>
            </a:r>
            <a:r>
              <a:rPr lang="en-US" dirty="0" err="1"/>
              <a:t>F.getParent</a:t>
            </a:r>
            <a:r>
              <a:rPr lang="en-US" dirty="0"/>
              <a:t>();</a:t>
            </a:r>
          </a:p>
        </p:txBody>
      </p:sp>
      <p:sp>
        <p:nvSpPr>
          <p:cNvPr id="4" name="TextBox 3">
            <a:extLst>
              <a:ext uri="{FF2B5EF4-FFF2-40B4-BE49-F238E27FC236}">
                <a16:creationId xmlns:a16="http://schemas.microsoft.com/office/drawing/2014/main" id="{A49FEF63-EF59-457A-8F0F-8CD5026A05A6}"/>
              </a:ext>
            </a:extLst>
          </p:cNvPr>
          <p:cNvSpPr txBox="1"/>
          <p:nvPr/>
        </p:nvSpPr>
        <p:spPr>
          <a:xfrm>
            <a:off x="8585200" y="1209040"/>
            <a:ext cx="2997200" cy="424731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main.c</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int global = 0;</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void foo() {</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int bar(int a) {</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int main() {</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79343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9EA843-77EB-47F5-9174-0F518ED85048}"/>
              </a:ext>
            </a:extLst>
          </p:cNvPr>
          <p:cNvSpPr/>
          <p:nvPr/>
        </p:nvSpPr>
        <p:spPr>
          <a:xfrm>
            <a:off x="4592320" y="98029"/>
            <a:ext cx="2336800" cy="3794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D12C7E36-5CBB-4198-9EB5-1C711E04F73A}"/>
              </a:ext>
            </a:extLst>
          </p:cNvPr>
          <p:cNvSpPr/>
          <p:nvPr/>
        </p:nvSpPr>
        <p:spPr>
          <a:xfrm>
            <a:off x="5557520" y="3129280"/>
            <a:ext cx="2194560" cy="3304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A4686BD-F2FB-4177-BDDF-83D5DB00B1D2}"/>
              </a:ext>
            </a:extLst>
          </p:cNvPr>
          <p:cNvSpPr/>
          <p:nvPr/>
        </p:nvSpPr>
        <p:spPr>
          <a:xfrm>
            <a:off x="2672080" y="1997948"/>
            <a:ext cx="2560320" cy="8163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8EAD60E-AE6B-4083-8668-17E34FF8A344}"/>
              </a:ext>
            </a:extLst>
          </p:cNvPr>
          <p:cNvSpPr/>
          <p:nvPr/>
        </p:nvSpPr>
        <p:spPr>
          <a:xfrm>
            <a:off x="4602480" y="833121"/>
            <a:ext cx="2458720" cy="9651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1E6E5EB-8E5F-4A48-B748-BBEB85FB1A87}"/>
              </a:ext>
            </a:extLst>
          </p:cNvPr>
          <p:cNvSpPr/>
          <p:nvPr/>
        </p:nvSpPr>
        <p:spPr>
          <a:xfrm>
            <a:off x="8615680" y="3108960"/>
            <a:ext cx="2336800" cy="3490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12C1293-D96B-4CC9-A485-CDD6FD475EC3}"/>
              </a:ext>
            </a:extLst>
          </p:cNvPr>
          <p:cNvSpPr/>
          <p:nvPr/>
        </p:nvSpPr>
        <p:spPr>
          <a:xfrm>
            <a:off x="7071360" y="3769360"/>
            <a:ext cx="2336800" cy="5384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2E3A2FF-18DB-4619-B711-77547D1286C5}"/>
              </a:ext>
            </a:extLst>
          </p:cNvPr>
          <p:cNvSpPr/>
          <p:nvPr/>
        </p:nvSpPr>
        <p:spPr>
          <a:xfrm>
            <a:off x="6553200" y="1997948"/>
            <a:ext cx="2448560" cy="8366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306C99-25D6-4C2B-A9C5-AAB39777AB69}"/>
              </a:ext>
            </a:extLst>
          </p:cNvPr>
          <p:cNvSpPr/>
          <p:nvPr/>
        </p:nvSpPr>
        <p:spPr>
          <a:xfrm>
            <a:off x="4592320" y="4526559"/>
            <a:ext cx="2377440" cy="133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F36B252-BD46-417C-AE51-C4F5202F0B11}"/>
              </a:ext>
            </a:extLst>
          </p:cNvPr>
          <p:cNvSpPr/>
          <p:nvPr/>
        </p:nvSpPr>
        <p:spPr>
          <a:xfrm>
            <a:off x="4521200" y="6126480"/>
            <a:ext cx="2418080" cy="3878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3E49606-70B6-47C3-AB07-6CB04EE05553}"/>
              </a:ext>
            </a:extLst>
          </p:cNvPr>
          <p:cNvSpPr txBox="1"/>
          <p:nvPr/>
        </p:nvSpPr>
        <p:spPr>
          <a:xfrm>
            <a:off x="7030720" y="1971040"/>
            <a:ext cx="1971040" cy="923330"/>
          </a:xfrm>
          <a:prstGeom prst="rect">
            <a:avLst/>
          </a:prstGeom>
          <a:noFill/>
        </p:spPr>
        <p:txBody>
          <a:bodyPr wrap="square" rtlCol="0">
            <a:spAutoFit/>
          </a:bodyPr>
          <a:lstStyle/>
          <a:p>
            <a:r>
              <a:rPr lang="en-US" dirty="0"/>
              <a:t>a = p</a:t>
            </a:r>
          </a:p>
          <a:p>
            <a:r>
              <a:rPr lang="en-US" dirty="0"/>
              <a:t>d = q</a:t>
            </a:r>
          </a:p>
          <a:p>
            <a:r>
              <a:rPr lang="en-US" dirty="0"/>
              <a:t>if (a &lt;= d) </a:t>
            </a:r>
            <a:r>
              <a:rPr lang="en-US" dirty="0" err="1"/>
              <a:t>goto</a:t>
            </a:r>
            <a:r>
              <a:rPr lang="en-US" dirty="0"/>
              <a:t> B6 </a:t>
            </a:r>
          </a:p>
        </p:txBody>
      </p:sp>
      <p:sp>
        <p:nvSpPr>
          <p:cNvPr id="13" name="TextBox 12">
            <a:extLst>
              <a:ext uri="{FF2B5EF4-FFF2-40B4-BE49-F238E27FC236}">
                <a16:creationId xmlns:a16="http://schemas.microsoft.com/office/drawing/2014/main" id="{D5CB3845-B4D2-4193-84C0-82045889A473}"/>
              </a:ext>
            </a:extLst>
          </p:cNvPr>
          <p:cNvSpPr txBox="1"/>
          <p:nvPr/>
        </p:nvSpPr>
        <p:spPr>
          <a:xfrm>
            <a:off x="9398000" y="3108960"/>
            <a:ext cx="1473200" cy="369332"/>
          </a:xfrm>
          <a:prstGeom prst="rect">
            <a:avLst/>
          </a:prstGeom>
          <a:noFill/>
        </p:spPr>
        <p:txBody>
          <a:bodyPr wrap="square" rtlCol="0">
            <a:spAutoFit/>
          </a:bodyPr>
          <a:lstStyle/>
          <a:p>
            <a:r>
              <a:rPr lang="en-US" dirty="0"/>
              <a:t>c = 30 </a:t>
            </a:r>
          </a:p>
        </p:txBody>
      </p:sp>
      <p:sp>
        <p:nvSpPr>
          <p:cNvPr id="14" name="TextBox 13">
            <a:extLst>
              <a:ext uri="{FF2B5EF4-FFF2-40B4-BE49-F238E27FC236}">
                <a16:creationId xmlns:a16="http://schemas.microsoft.com/office/drawing/2014/main" id="{AB78141A-55D9-49C9-9732-B036AB94B925}"/>
              </a:ext>
            </a:extLst>
          </p:cNvPr>
          <p:cNvSpPr txBox="1"/>
          <p:nvPr/>
        </p:nvSpPr>
        <p:spPr>
          <a:xfrm>
            <a:off x="6410960" y="3129280"/>
            <a:ext cx="1473200" cy="369332"/>
          </a:xfrm>
          <a:prstGeom prst="rect">
            <a:avLst/>
          </a:prstGeom>
          <a:noFill/>
        </p:spPr>
        <p:txBody>
          <a:bodyPr wrap="square" rtlCol="0">
            <a:spAutoFit/>
          </a:bodyPr>
          <a:lstStyle/>
          <a:p>
            <a:r>
              <a:rPr lang="en-US" dirty="0"/>
              <a:t>d = 10 </a:t>
            </a:r>
          </a:p>
        </p:txBody>
      </p:sp>
      <p:sp>
        <p:nvSpPr>
          <p:cNvPr id="15" name="TextBox 14">
            <a:extLst>
              <a:ext uri="{FF2B5EF4-FFF2-40B4-BE49-F238E27FC236}">
                <a16:creationId xmlns:a16="http://schemas.microsoft.com/office/drawing/2014/main" id="{9B4B394A-F136-4648-97A2-2D74BAF5792A}"/>
              </a:ext>
            </a:extLst>
          </p:cNvPr>
          <p:cNvSpPr txBox="1"/>
          <p:nvPr/>
        </p:nvSpPr>
        <p:spPr>
          <a:xfrm>
            <a:off x="7670800" y="3992880"/>
            <a:ext cx="1473200" cy="369332"/>
          </a:xfrm>
          <a:prstGeom prst="rect">
            <a:avLst/>
          </a:prstGeom>
          <a:noFill/>
        </p:spPr>
        <p:txBody>
          <a:bodyPr wrap="square" rtlCol="0">
            <a:spAutoFit/>
          </a:bodyPr>
          <a:lstStyle/>
          <a:p>
            <a:r>
              <a:rPr lang="en-US" dirty="0"/>
              <a:t>b = 40</a:t>
            </a:r>
          </a:p>
        </p:txBody>
      </p:sp>
      <p:sp>
        <p:nvSpPr>
          <p:cNvPr id="16" name="TextBox 15">
            <a:extLst>
              <a:ext uri="{FF2B5EF4-FFF2-40B4-BE49-F238E27FC236}">
                <a16:creationId xmlns:a16="http://schemas.microsoft.com/office/drawing/2014/main" id="{83446B2A-3E2A-4A1F-AC87-8E787F5178B0}"/>
              </a:ext>
            </a:extLst>
          </p:cNvPr>
          <p:cNvSpPr txBox="1"/>
          <p:nvPr/>
        </p:nvSpPr>
        <p:spPr>
          <a:xfrm>
            <a:off x="5080000" y="975361"/>
            <a:ext cx="1889760" cy="923330"/>
          </a:xfrm>
          <a:prstGeom prst="rect">
            <a:avLst/>
          </a:prstGeom>
          <a:noFill/>
        </p:spPr>
        <p:txBody>
          <a:bodyPr wrap="square" rtlCol="0">
            <a:spAutoFit/>
          </a:bodyPr>
          <a:lstStyle/>
          <a:p>
            <a:r>
              <a:rPr lang="en-US" dirty="0"/>
              <a:t>a =  p</a:t>
            </a:r>
          </a:p>
          <a:p>
            <a:r>
              <a:rPr lang="en-US" dirty="0"/>
              <a:t>c =   q</a:t>
            </a:r>
          </a:p>
          <a:p>
            <a:r>
              <a:rPr lang="en-US" dirty="0"/>
              <a:t>if (a &lt; c) </a:t>
            </a:r>
            <a:r>
              <a:rPr lang="en-US" dirty="0" err="1"/>
              <a:t>goto</a:t>
            </a:r>
            <a:r>
              <a:rPr lang="en-US" dirty="0"/>
              <a:t> B2 </a:t>
            </a:r>
          </a:p>
        </p:txBody>
      </p:sp>
      <p:sp>
        <p:nvSpPr>
          <p:cNvPr id="17" name="TextBox 16">
            <a:extLst>
              <a:ext uri="{FF2B5EF4-FFF2-40B4-BE49-F238E27FC236}">
                <a16:creationId xmlns:a16="http://schemas.microsoft.com/office/drawing/2014/main" id="{C54BB3F9-587D-4572-B91B-FF25BD84FBA6}"/>
              </a:ext>
            </a:extLst>
          </p:cNvPr>
          <p:cNvSpPr txBox="1"/>
          <p:nvPr/>
        </p:nvSpPr>
        <p:spPr>
          <a:xfrm>
            <a:off x="5334000" y="91440"/>
            <a:ext cx="1473200" cy="369332"/>
          </a:xfrm>
          <a:prstGeom prst="rect">
            <a:avLst/>
          </a:prstGeom>
          <a:noFill/>
        </p:spPr>
        <p:txBody>
          <a:bodyPr wrap="square" rtlCol="0">
            <a:spAutoFit/>
          </a:bodyPr>
          <a:lstStyle/>
          <a:p>
            <a:r>
              <a:rPr lang="en-US" dirty="0" err="1"/>
              <a:t>i</a:t>
            </a:r>
            <a:r>
              <a:rPr lang="en-US" dirty="0"/>
              <a:t> = 1</a:t>
            </a:r>
          </a:p>
        </p:txBody>
      </p:sp>
      <p:sp>
        <p:nvSpPr>
          <p:cNvPr id="18" name="TextBox 17">
            <a:extLst>
              <a:ext uri="{FF2B5EF4-FFF2-40B4-BE49-F238E27FC236}">
                <a16:creationId xmlns:a16="http://schemas.microsoft.com/office/drawing/2014/main" id="{94DA9E9E-97BC-480D-90B3-3DFA9A04F169}"/>
              </a:ext>
            </a:extLst>
          </p:cNvPr>
          <p:cNvSpPr txBox="1"/>
          <p:nvPr/>
        </p:nvSpPr>
        <p:spPr>
          <a:xfrm>
            <a:off x="3474720" y="1991360"/>
            <a:ext cx="1473200" cy="923330"/>
          </a:xfrm>
          <a:prstGeom prst="rect">
            <a:avLst/>
          </a:prstGeom>
          <a:noFill/>
        </p:spPr>
        <p:txBody>
          <a:bodyPr wrap="square" rtlCol="0">
            <a:spAutoFit/>
          </a:bodyPr>
          <a:lstStyle/>
          <a:p>
            <a:r>
              <a:rPr lang="en-US" dirty="0"/>
              <a:t>b = p </a:t>
            </a:r>
          </a:p>
          <a:p>
            <a:r>
              <a:rPr lang="en-US" dirty="0"/>
              <a:t>c =  q</a:t>
            </a:r>
          </a:p>
          <a:p>
            <a:r>
              <a:rPr lang="en-US" dirty="0"/>
              <a:t>d = 10</a:t>
            </a:r>
          </a:p>
        </p:txBody>
      </p:sp>
      <p:sp>
        <p:nvSpPr>
          <p:cNvPr id="19" name="TextBox 18">
            <a:extLst>
              <a:ext uri="{FF2B5EF4-FFF2-40B4-BE49-F238E27FC236}">
                <a16:creationId xmlns:a16="http://schemas.microsoft.com/office/drawing/2014/main" id="{936BCCA6-7681-4C4D-BA73-19DE3A60BCB5}"/>
              </a:ext>
            </a:extLst>
          </p:cNvPr>
          <p:cNvSpPr txBox="1"/>
          <p:nvPr/>
        </p:nvSpPr>
        <p:spPr>
          <a:xfrm>
            <a:off x="4988560" y="4714240"/>
            <a:ext cx="2255520" cy="1200329"/>
          </a:xfrm>
          <a:prstGeom prst="rect">
            <a:avLst/>
          </a:prstGeom>
          <a:noFill/>
        </p:spPr>
        <p:txBody>
          <a:bodyPr wrap="square" rtlCol="0">
            <a:spAutoFit/>
          </a:bodyPr>
          <a:lstStyle/>
          <a:p>
            <a:r>
              <a:rPr lang="en-US" dirty="0"/>
              <a:t>a = a + b</a:t>
            </a:r>
          </a:p>
          <a:p>
            <a:r>
              <a:rPr lang="en-US" dirty="0"/>
              <a:t>c = c + d</a:t>
            </a:r>
          </a:p>
          <a:p>
            <a:r>
              <a:rPr lang="en-US" dirty="0" err="1"/>
              <a:t>i</a:t>
            </a:r>
            <a:r>
              <a:rPr lang="en-US" dirty="0"/>
              <a:t> = </a:t>
            </a:r>
            <a:r>
              <a:rPr lang="en-US" dirty="0" err="1"/>
              <a:t>i</a:t>
            </a:r>
            <a:r>
              <a:rPr lang="en-US" dirty="0"/>
              <a:t> + 1</a:t>
            </a:r>
          </a:p>
          <a:p>
            <a:r>
              <a:rPr lang="en-US" dirty="0"/>
              <a:t>if (</a:t>
            </a:r>
            <a:r>
              <a:rPr lang="en-US" dirty="0" err="1"/>
              <a:t>i</a:t>
            </a:r>
            <a:r>
              <a:rPr lang="en-US" dirty="0"/>
              <a:t> &lt;= 100) </a:t>
            </a:r>
            <a:r>
              <a:rPr lang="en-US" dirty="0" err="1"/>
              <a:t>goto</a:t>
            </a:r>
            <a:r>
              <a:rPr lang="en-US" dirty="0"/>
              <a:t> B1</a:t>
            </a:r>
          </a:p>
        </p:txBody>
      </p:sp>
      <p:sp>
        <p:nvSpPr>
          <p:cNvPr id="20" name="TextBox 19">
            <a:extLst>
              <a:ext uri="{FF2B5EF4-FFF2-40B4-BE49-F238E27FC236}">
                <a16:creationId xmlns:a16="http://schemas.microsoft.com/office/drawing/2014/main" id="{EE8EF66A-334D-474F-92D4-7442EFFEBF09}"/>
              </a:ext>
            </a:extLst>
          </p:cNvPr>
          <p:cNvSpPr txBox="1"/>
          <p:nvPr/>
        </p:nvSpPr>
        <p:spPr>
          <a:xfrm>
            <a:off x="5394960" y="6085840"/>
            <a:ext cx="1473200" cy="369332"/>
          </a:xfrm>
          <a:prstGeom prst="rect">
            <a:avLst/>
          </a:prstGeom>
          <a:noFill/>
        </p:spPr>
        <p:txBody>
          <a:bodyPr wrap="square" rtlCol="0">
            <a:spAutoFit/>
          </a:bodyPr>
          <a:lstStyle/>
          <a:p>
            <a:r>
              <a:rPr lang="en-US" dirty="0"/>
              <a:t>return</a:t>
            </a:r>
          </a:p>
        </p:txBody>
      </p:sp>
      <p:sp>
        <p:nvSpPr>
          <p:cNvPr id="21" name="TextBox 20">
            <a:extLst>
              <a:ext uri="{FF2B5EF4-FFF2-40B4-BE49-F238E27FC236}">
                <a16:creationId xmlns:a16="http://schemas.microsoft.com/office/drawing/2014/main" id="{97608B24-B6CA-4DD9-992C-B9174DCCE401}"/>
              </a:ext>
            </a:extLst>
          </p:cNvPr>
          <p:cNvSpPr txBox="1"/>
          <p:nvPr/>
        </p:nvSpPr>
        <p:spPr>
          <a:xfrm>
            <a:off x="4196080" y="101600"/>
            <a:ext cx="548640" cy="369332"/>
          </a:xfrm>
          <a:prstGeom prst="rect">
            <a:avLst/>
          </a:prstGeom>
          <a:noFill/>
        </p:spPr>
        <p:txBody>
          <a:bodyPr wrap="square" rtlCol="0">
            <a:spAutoFit/>
          </a:bodyPr>
          <a:lstStyle/>
          <a:p>
            <a:r>
              <a:rPr lang="en-US" b="1" dirty="0"/>
              <a:t>B0</a:t>
            </a:r>
          </a:p>
        </p:txBody>
      </p:sp>
      <p:sp>
        <p:nvSpPr>
          <p:cNvPr id="22" name="TextBox 21">
            <a:extLst>
              <a:ext uri="{FF2B5EF4-FFF2-40B4-BE49-F238E27FC236}">
                <a16:creationId xmlns:a16="http://schemas.microsoft.com/office/drawing/2014/main" id="{B2A04125-85D5-4DFC-92E6-CCED1AEBFA4B}"/>
              </a:ext>
            </a:extLst>
          </p:cNvPr>
          <p:cNvSpPr txBox="1"/>
          <p:nvPr/>
        </p:nvSpPr>
        <p:spPr>
          <a:xfrm>
            <a:off x="4196080" y="1148080"/>
            <a:ext cx="548640" cy="369332"/>
          </a:xfrm>
          <a:prstGeom prst="rect">
            <a:avLst/>
          </a:prstGeom>
          <a:noFill/>
        </p:spPr>
        <p:txBody>
          <a:bodyPr wrap="square" rtlCol="0">
            <a:spAutoFit/>
          </a:bodyPr>
          <a:lstStyle/>
          <a:p>
            <a:r>
              <a:rPr lang="en-US" b="1" dirty="0"/>
              <a:t>B1</a:t>
            </a:r>
          </a:p>
        </p:txBody>
      </p:sp>
      <p:sp>
        <p:nvSpPr>
          <p:cNvPr id="23" name="TextBox 22">
            <a:extLst>
              <a:ext uri="{FF2B5EF4-FFF2-40B4-BE49-F238E27FC236}">
                <a16:creationId xmlns:a16="http://schemas.microsoft.com/office/drawing/2014/main" id="{229C8940-8BA0-45F0-BDDA-772DC993EB33}"/>
              </a:ext>
            </a:extLst>
          </p:cNvPr>
          <p:cNvSpPr txBox="1"/>
          <p:nvPr/>
        </p:nvSpPr>
        <p:spPr>
          <a:xfrm>
            <a:off x="8971280" y="2153920"/>
            <a:ext cx="548640" cy="369332"/>
          </a:xfrm>
          <a:prstGeom prst="rect">
            <a:avLst/>
          </a:prstGeom>
          <a:noFill/>
        </p:spPr>
        <p:txBody>
          <a:bodyPr wrap="square" rtlCol="0">
            <a:spAutoFit/>
          </a:bodyPr>
          <a:lstStyle/>
          <a:p>
            <a:r>
              <a:rPr lang="en-US" b="1" dirty="0"/>
              <a:t>B5</a:t>
            </a:r>
          </a:p>
        </p:txBody>
      </p:sp>
      <p:sp>
        <p:nvSpPr>
          <p:cNvPr id="24" name="TextBox 23">
            <a:extLst>
              <a:ext uri="{FF2B5EF4-FFF2-40B4-BE49-F238E27FC236}">
                <a16:creationId xmlns:a16="http://schemas.microsoft.com/office/drawing/2014/main" id="{D32AEA76-92CA-488E-8E6B-472E9715F629}"/>
              </a:ext>
            </a:extLst>
          </p:cNvPr>
          <p:cNvSpPr txBox="1"/>
          <p:nvPr/>
        </p:nvSpPr>
        <p:spPr>
          <a:xfrm>
            <a:off x="2255520" y="2225040"/>
            <a:ext cx="548640" cy="369332"/>
          </a:xfrm>
          <a:prstGeom prst="rect">
            <a:avLst/>
          </a:prstGeom>
          <a:noFill/>
        </p:spPr>
        <p:txBody>
          <a:bodyPr wrap="square" rtlCol="0">
            <a:spAutoFit/>
          </a:bodyPr>
          <a:lstStyle/>
          <a:p>
            <a:r>
              <a:rPr lang="en-US" b="1" dirty="0"/>
              <a:t>B2</a:t>
            </a:r>
          </a:p>
        </p:txBody>
      </p:sp>
      <p:sp>
        <p:nvSpPr>
          <p:cNvPr id="25" name="TextBox 24">
            <a:extLst>
              <a:ext uri="{FF2B5EF4-FFF2-40B4-BE49-F238E27FC236}">
                <a16:creationId xmlns:a16="http://schemas.microsoft.com/office/drawing/2014/main" id="{817F2BC1-2178-4C45-8DF6-CAE407D49FCA}"/>
              </a:ext>
            </a:extLst>
          </p:cNvPr>
          <p:cNvSpPr txBox="1"/>
          <p:nvPr/>
        </p:nvSpPr>
        <p:spPr>
          <a:xfrm>
            <a:off x="5049520" y="3098800"/>
            <a:ext cx="548640" cy="369332"/>
          </a:xfrm>
          <a:prstGeom prst="rect">
            <a:avLst/>
          </a:prstGeom>
          <a:noFill/>
        </p:spPr>
        <p:txBody>
          <a:bodyPr wrap="square" rtlCol="0">
            <a:spAutoFit/>
          </a:bodyPr>
          <a:lstStyle/>
          <a:p>
            <a:r>
              <a:rPr lang="en-US" b="1" dirty="0"/>
              <a:t>B6</a:t>
            </a:r>
          </a:p>
        </p:txBody>
      </p:sp>
      <p:sp>
        <p:nvSpPr>
          <p:cNvPr id="26" name="TextBox 25">
            <a:extLst>
              <a:ext uri="{FF2B5EF4-FFF2-40B4-BE49-F238E27FC236}">
                <a16:creationId xmlns:a16="http://schemas.microsoft.com/office/drawing/2014/main" id="{C3C60372-9411-4AE1-BC61-E0A4065C7F56}"/>
              </a:ext>
            </a:extLst>
          </p:cNvPr>
          <p:cNvSpPr txBox="1"/>
          <p:nvPr/>
        </p:nvSpPr>
        <p:spPr>
          <a:xfrm>
            <a:off x="10982960" y="3139440"/>
            <a:ext cx="548640" cy="369332"/>
          </a:xfrm>
          <a:prstGeom prst="rect">
            <a:avLst/>
          </a:prstGeom>
          <a:noFill/>
        </p:spPr>
        <p:txBody>
          <a:bodyPr wrap="square" rtlCol="0">
            <a:spAutoFit/>
          </a:bodyPr>
          <a:lstStyle/>
          <a:p>
            <a:r>
              <a:rPr lang="en-US" b="1" dirty="0"/>
              <a:t>B8</a:t>
            </a:r>
          </a:p>
        </p:txBody>
      </p:sp>
      <p:sp>
        <p:nvSpPr>
          <p:cNvPr id="27" name="TextBox 26">
            <a:extLst>
              <a:ext uri="{FF2B5EF4-FFF2-40B4-BE49-F238E27FC236}">
                <a16:creationId xmlns:a16="http://schemas.microsoft.com/office/drawing/2014/main" id="{CD0EB220-B13B-4FC2-B8D7-87860D8200F8}"/>
              </a:ext>
            </a:extLst>
          </p:cNvPr>
          <p:cNvSpPr txBox="1"/>
          <p:nvPr/>
        </p:nvSpPr>
        <p:spPr>
          <a:xfrm>
            <a:off x="9438640" y="4013200"/>
            <a:ext cx="548640" cy="369332"/>
          </a:xfrm>
          <a:prstGeom prst="rect">
            <a:avLst/>
          </a:prstGeom>
          <a:noFill/>
        </p:spPr>
        <p:txBody>
          <a:bodyPr wrap="square" rtlCol="0">
            <a:spAutoFit/>
          </a:bodyPr>
          <a:lstStyle/>
          <a:p>
            <a:r>
              <a:rPr lang="en-US" b="1" dirty="0"/>
              <a:t>B7</a:t>
            </a:r>
          </a:p>
        </p:txBody>
      </p:sp>
      <p:sp>
        <p:nvSpPr>
          <p:cNvPr id="28" name="TextBox 27">
            <a:extLst>
              <a:ext uri="{FF2B5EF4-FFF2-40B4-BE49-F238E27FC236}">
                <a16:creationId xmlns:a16="http://schemas.microsoft.com/office/drawing/2014/main" id="{B6506658-0A90-4168-98AC-D7BA32763A3B}"/>
              </a:ext>
            </a:extLst>
          </p:cNvPr>
          <p:cNvSpPr txBox="1"/>
          <p:nvPr/>
        </p:nvSpPr>
        <p:spPr>
          <a:xfrm>
            <a:off x="3992880" y="4897120"/>
            <a:ext cx="548640" cy="369332"/>
          </a:xfrm>
          <a:prstGeom prst="rect">
            <a:avLst/>
          </a:prstGeom>
          <a:noFill/>
        </p:spPr>
        <p:txBody>
          <a:bodyPr wrap="square" rtlCol="0">
            <a:spAutoFit/>
          </a:bodyPr>
          <a:lstStyle/>
          <a:p>
            <a:r>
              <a:rPr lang="en-US" b="1" dirty="0"/>
              <a:t>B3</a:t>
            </a:r>
          </a:p>
        </p:txBody>
      </p:sp>
      <p:sp>
        <p:nvSpPr>
          <p:cNvPr id="29" name="TextBox 28">
            <a:extLst>
              <a:ext uri="{FF2B5EF4-FFF2-40B4-BE49-F238E27FC236}">
                <a16:creationId xmlns:a16="http://schemas.microsoft.com/office/drawing/2014/main" id="{C57B4A76-2115-4C69-8682-26EB699C9E17}"/>
              </a:ext>
            </a:extLst>
          </p:cNvPr>
          <p:cNvSpPr txBox="1"/>
          <p:nvPr/>
        </p:nvSpPr>
        <p:spPr>
          <a:xfrm>
            <a:off x="3942080" y="6126480"/>
            <a:ext cx="548640" cy="369332"/>
          </a:xfrm>
          <a:prstGeom prst="rect">
            <a:avLst/>
          </a:prstGeom>
          <a:noFill/>
        </p:spPr>
        <p:txBody>
          <a:bodyPr wrap="square" rtlCol="0">
            <a:spAutoFit/>
          </a:bodyPr>
          <a:lstStyle/>
          <a:p>
            <a:r>
              <a:rPr lang="en-US" b="1" dirty="0"/>
              <a:t>B4</a:t>
            </a:r>
          </a:p>
        </p:txBody>
      </p:sp>
      <p:cxnSp>
        <p:nvCxnSpPr>
          <p:cNvPr id="33" name="Straight Arrow Connector 32">
            <a:extLst>
              <a:ext uri="{FF2B5EF4-FFF2-40B4-BE49-F238E27FC236}">
                <a16:creationId xmlns:a16="http://schemas.microsoft.com/office/drawing/2014/main" id="{2FA985E7-3FCC-4050-9DA7-8B3BAC0929B4}"/>
              </a:ext>
            </a:extLst>
          </p:cNvPr>
          <p:cNvCxnSpPr/>
          <p:nvPr/>
        </p:nvCxnSpPr>
        <p:spPr>
          <a:xfrm>
            <a:off x="5892800" y="470932"/>
            <a:ext cx="0" cy="36218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11B2DC49-4348-431E-BD3B-B697BCAAC92E}"/>
              </a:ext>
            </a:extLst>
          </p:cNvPr>
          <p:cNvCxnSpPr/>
          <p:nvPr/>
        </p:nvCxnSpPr>
        <p:spPr>
          <a:xfrm flipH="1">
            <a:off x="3992880" y="1798320"/>
            <a:ext cx="1087120" cy="19304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FB309609-9E89-49FB-A119-7AF01148068B}"/>
              </a:ext>
            </a:extLst>
          </p:cNvPr>
          <p:cNvCxnSpPr/>
          <p:nvPr/>
        </p:nvCxnSpPr>
        <p:spPr>
          <a:xfrm>
            <a:off x="6746240" y="1795473"/>
            <a:ext cx="1005840" cy="21475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AAC03D1-DCEB-461B-9B09-C575589273FC}"/>
              </a:ext>
            </a:extLst>
          </p:cNvPr>
          <p:cNvCxnSpPr/>
          <p:nvPr/>
        </p:nvCxnSpPr>
        <p:spPr>
          <a:xfrm>
            <a:off x="4013200" y="2826267"/>
            <a:ext cx="1554480" cy="16614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346AE397-BD78-42B7-ACB4-9E0195315E46}"/>
              </a:ext>
            </a:extLst>
          </p:cNvPr>
          <p:cNvCxnSpPr>
            <a:endCxn id="14" idx="0"/>
          </p:cNvCxnSpPr>
          <p:nvPr/>
        </p:nvCxnSpPr>
        <p:spPr>
          <a:xfrm flipH="1">
            <a:off x="7147560" y="2820908"/>
            <a:ext cx="629920" cy="30837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E5138758-25A4-48C4-8D13-4B59F80A0B0B}"/>
              </a:ext>
            </a:extLst>
          </p:cNvPr>
          <p:cNvCxnSpPr/>
          <p:nvPr/>
        </p:nvCxnSpPr>
        <p:spPr>
          <a:xfrm>
            <a:off x="7868920" y="2826267"/>
            <a:ext cx="1996440" cy="24082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BCF1B2D7-D7AE-4872-809A-B28A73B906E0}"/>
              </a:ext>
            </a:extLst>
          </p:cNvPr>
          <p:cNvCxnSpPr>
            <a:endCxn id="7" idx="0"/>
          </p:cNvCxnSpPr>
          <p:nvPr/>
        </p:nvCxnSpPr>
        <p:spPr>
          <a:xfrm>
            <a:off x="6807200" y="3457972"/>
            <a:ext cx="1432560" cy="31138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359AA879-C3E0-43ED-804E-8307B4F231CE}"/>
              </a:ext>
            </a:extLst>
          </p:cNvPr>
          <p:cNvCxnSpPr>
            <a:endCxn id="7" idx="0"/>
          </p:cNvCxnSpPr>
          <p:nvPr/>
        </p:nvCxnSpPr>
        <p:spPr>
          <a:xfrm flipH="1">
            <a:off x="8239760" y="3474998"/>
            <a:ext cx="1625600" cy="29436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A5157B76-F31C-4437-8163-B3353C87144B}"/>
              </a:ext>
            </a:extLst>
          </p:cNvPr>
          <p:cNvCxnSpPr/>
          <p:nvPr/>
        </p:nvCxnSpPr>
        <p:spPr>
          <a:xfrm flipH="1">
            <a:off x="6055360" y="4304268"/>
            <a:ext cx="2092960" cy="22229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B000A2CA-F0FB-4EC1-B0C0-EBE32C3F4FF1}"/>
              </a:ext>
            </a:extLst>
          </p:cNvPr>
          <p:cNvCxnSpPr/>
          <p:nvPr/>
        </p:nvCxnSpPr>
        <p:spPr>
          <a:xfrm>
            <a:off x="5557520" y="5842615"/>
            <a:ext cx="0" cy="28386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10B2D326-69CE-4B30-821E-446828DE95AF}"/>
              </a:ext>
            </a:extLst>
          </p:cNvPr>
          <p:cNvCxnSpPr>
            <a:endCxn id="5" idx="0"/>
          </p:cNvCxnSpPr>
          <p:nvPr/>
        </p:nvCxnSpPr>
        <p:spPr>
          <a:xfrm rot="5400000" flipH="1" flipV="1">
            <a:off x="3017521" y="3048001"/>
            <a:ext cx="5029199" cy="599440"/>
          </a:xfrm>
          <a:prstGeom prst="curvedConnector5">
            <a:avLst>
              <a:gd name="adj1" fmla="val -5253"/>
              <a:gd name="adj2" fmla="val -638136"/>
              <a:gd name="adj3" fmla="val 104545"/>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40DB796-A9E3-4BF9-81E7-6DB892A391CC}"/>
              </a:ext>
            </a:extLst>
          </p:cNvPr>
          <p:cNvSpPr txBox="1"/>
          <p:nvPr/>
        </p:nvSpPr>
        <p:spPr>
          <a:xfrm>
            <a:off x="3556000" y="4111228"/>
            <a:ext cx="1778000" cy="369332"/>
          </a:xfrm>
          <a:prstGeom prst="rect">
            <a:avLst/>
          </a:prstGeom>
          <a:solidFill>
            <a:srgbClr val="FF0000"/>
          </a:solidFill>
        </p:spPr>
        <p:txBody>
          <a:bodyPr wrap="square" rtlCol="0">
            <a:spAutoFit/>
          </a:bodyPr>
          <a:lstStyle/>
          <a:p>
            <a:r>
              <a:rPr lang="en-US" dirty="0"/>
              <a:t>{</a:t>
            </a:r>
            <a:r>
              <a:rPr lang="en-US" dirty="0" err="1"/>
              <a:t>i</a:t>
            </a:r>
            <a:r>
              <a:rPr lang="en-US" dirty="0"/>
              <a:t>, c, d, a, b, p, q}</a:t>
            </a:r>
          </a:p>
        </p:txBody>
      </p:sp>
      <p:sp>
        <p:nvSpPr>
          <p:cNvPr id="42" name="TextBox 41">
            <a:extLst>
              <a:ext uri="{FF2B5EF4-FFF2-40B4-BE49-F238E27FC236}">
                <a16:creationId xmlns:a16="http://schemas.microsoft.com/office/drawing/2014/main" id="{60F63997-20A6-4CF9-BA38-CDEA634D97C7}"/>
              </a:ext>
            </a:extLst>
          </p:cNvPr>
          <p:cNvSpPr txBox="1"/>
          <p:nvPr/>
        </p:nvSpPr>
        <p:spPr>
          <a:xfrm>
            <a:off x="9194800" y="3562588"/>
            <a:ext cx="1757680" cy="369332"/>
          </a:xfrm>
          <a:prstGeom prst="rect">
            <a:avLst/>
          </a:prstGeom>
          <a:solidFill>
            <a:srgbClr val="FF0000"/>
          </a:solidFill>
        </p:spPr>
        <p:txBody>
          <a:bodyPr wrap="square" rtlCol="0">
            <a:spAutoFit/>
          </a:bodyPr>
          <a:lstStyle/>
          <a:p>
            <a:r>
              <a:rPr lang="en-US" dirty="0"/>
              <a:t>{</a:t>
            </a:r>
            <a:r>
              <a:rPr lang="en-US" dirty="0" err="1"/>
              <a:t>i</a:t>
            </a:r>
            <a:r>
              <a:rPr lang="en-US" dirty="0"/>
              <a:t>, c, d, a, p, q}</a:t>
            </a:r>
          </a:p>
        </p:txBody>
      </p:sp>
      <p:sp>
        <p:nvSpPr>
          <p:cNvPr id="44" name="TextBox 43">
            <a:extLst>
              <a:ext uri="{FF2B5EF4-FFF2-40B4-BE49-F238E27FC236}">
                <a16:creationId xmlns:a16="http://schemas.microsoft.com/office/drawing/2014/main" id="{F0192CD9-6472-4C62-94AF-F7A090E8F040}"/>
              </a:ext>
            </a:extLst>
          </p:cNvPr>
          <p:cNvSpPr txBox="1"/>
          <p:nvPr/>
        </p:nvSpPr>
        <p:spPr>
          <a:xfrm>
            <a:off x="5334000" y="2759948"/>
            <a:ext cx="1290320" cy="369332"/>
          </a:xfrm>
          <a:prstGeom prst="rect">
            <a:avLst/>
          </a:prstGeom>
          <a:solidFill>
            <a:srgbClr val="FF0000"/>
          </a:solidFill>
        </p:spPr>
        <p:txBody>
          <a:bodyPr wrap="square" rtlCol="0">
            <a:spAutoFit/>
          </a:bodyPr>
          <a:lstStyle/>
          <a:p>
            <a:r>
              <a:rPr lang="en-US" dirty="0"/>
              <a:t>{</a:t>
            </a:r>
            <a:r>
              <a:rPr lang="en-US" dirty="0" err="1"/>
              <a:t>i</a:t>
            </a:r>
            <a:r>
              <a:rPr lang="en-US" dirty="0"/>
              <a:t>, c, a, p, q}</a:t>
            </a:r>
          </a:p>
        </p:txBody>
      </p:sp>
      <p:sp>
        <p:nvSpPr>
          <p:cNvPr id="46" name="TextBox 45">
            <a:extLst>
              <a:ext uri="{FF2B5EF4-FFF2-40B4-BE49-F238E27FC236}">
                <a16:creationId xmlns:a16="http://schemas.microsoft.com/office/drawing/2014/main" id="{7C99BFC1-FC81-46E1-8DEB-010A597977B1}"/>
              </a:ext>
            </a:extLst>
          </p:cNvPr>
          <p:cNvSpPr txBox="1"/>
          <p:nvPr/>
        </p:nvSpPr>
        <p:spPr>
          <a:xfrm>
            <a:off x="10048240" y="2658348"/>
            <a:ext cx="1290320" cy="369332"/>
          </a:xfrm>
          <a:prstGeom prst="rect">
            <a:avLst/>
          </a:prstGeom>
          <a:solidFill>
            <a:srgbClr val="FF0000"/>
          </a:solidFill>
        </p:spPr>
        <p:txBody>
          <a:bodyPr wrap="square" rtlCol="0">
            <a:spAutoFit/>
          </a:bodyPr>
          <a:lstStyle/>
          <a:p>
            <a:r>
              <a:rPr lang="en-US" dirty="0"/>
              <a:t>{</a:t>
            </a:r>
            <a:r>
              <a:rPr lang="en-US" dirty="0" err="1"/>
              <a:t>i</a:t>
            </a:r>
            <a:r>
              <a:rPr lang="en-US" dirty="0"/>
              <a:t>, d, a, p, q}</a:t>
            </a:r>
          </a:p>
        </p:txBody>
      </p:sp>
      <p:sp>
        <p:nvSpPr>
          <p:cNvPr id="48" name="TextBox 47">
            <a:extLst>
              <a:ext uri="{FF2B5EF4-FFF2-40B4-BE49-F238E27FC236}">
                <a16:creationId xmlns:a16="http://schemas.microsoft.com/office/drawing/2014/main" id="{8F24419A-220F-4239-8CC4-E4228A55B44C}"/>
              </a:ext>
            </a:extLst>
          </p:cNvPr>
          <p:cNvSpPr txBox="1"/>
          <p:nvPr/>
        </p:nvSpPr>
        <p:spPr>
          <a:xfrm>
            <a:off x="8310880" y="1581388"/>
            <a:ext cx="1290320" cy="369332"/>
          </a:xfrm>
          <a:prstGeom prst="rect">
            <a:avLst/>
          </a:prstGeom>
          <a:solidFill>
            <a:srgbClr val="FF0000"/>
          </a:solidFill>
        </p:spPr>
        <p:txBody>
          <a:bodyPr wrap="square" rtlCol="0">
            <a:spAutoFit/>
          </a:bodyPr>
          <a:lstStyle/>
          <a:p>
            <a:r>
              <a:rPr lang="en-US" dirty="0"/>
              <a:t>{</a:t>
            </a:r>
            <a:r>
              <a:rPr lang="en-US" dirty="0" err="1"/>
              <a:t>i</a:t>
            </a:r>
            <a:r>
              <a:rPr lang="en-US" dirty="0"/>
              <a:t>, c, p, q}</a:t>
            </a:r>
          </a:p>
        </p:txBody>
      </p:sp>
      <p:sp>
        <p:nvSpPr>
          <p:cNvPr id="50" name="TextBox 49">
            <a:extLst>
              <a:ext uri="{FF2B5EF4-FFF2-40B4-BE49-F238E27FC236}">
                <a16:creationId xmlns:a16="http://schemas.microsoft.com/office/drawing/2014/main" id="{81A264E4-ECCF-4D3B-8C1D-F8E4570E4E4B}"/>
              </a:ext>
            </a:extLst>
          </p:cNvPr>
          <p:cNvSpPr txBox="1"/>
          <p:nvPr/>
        </p:nvSpPr>
        <p:spPr>
          <a:xfrm>
            <a:off x="2702560" y="1550908"/>
            <a:ext cx="1290320" cy="369332"/>
          </a:xfrm>
          <a:prstGeom prst="rect">
            <a:avLst/>
          </a:prstGeom>
          <a:solidFill>
            <a:srgbClr val="FF0000"/>
          </a:solidFill>
        </p:spPr>
        <p:txBody>
          <a:bodyPr wrap="square" rtlCol="0">
            <a:spAutoFit/>
          </a:bodyPr>
          <a:lstStyle/>
          <a:p>
            <a:r>
              <a:rPr lang="en-US" dirty="0"/>
              <a:t>{</a:t>
            </a:r>
            <a:r>
              <a:rPr lang="en-US" dirty="0" err="1"/>
              <a:t>i</a:t>
            </a:r>
            <a:r>
              <a:rPr lang="en-US" dirty="0"/>
              <a:t>, a, p, q}</a:t>
            </a:r>
          </a:p>
        </p:txBody>
      </p:sp>
      <p:sp>
        <p:nvSpPr>
          <p:cNvPr id="52" name="TextBox 51">
            <a:extLst>
              <a:ext uri="{FF2B5EF4-FFF2-40B4-BE49-F238E27FC236}">
                <a16:creationId xmlns:a16="http://schemas.microsoft.com/office/drawing/2014/main" id="{B99FC74F-6EC9-4ED3-91DC-48778BB763F7}"/>
              </a:ext>
            </a:extLst>
          </p:cNvPr>
          <p:cNvSpPr txBox="1"/>
          <p:nvPr/>
        </p:nvSpPr>
        <p:spPr>
          <a:xfrm>
            <a:off x="6898640" y="494268"/>
            <a:ext cx="1290320" cy="369332"/>
          </a:xfrm>
          <a:prstGeom prst="rect">
            <a:avLst/>
          </a:prstGeom>
          <a:solidFill>
            <a:srgbClr val="FF0000"/>
          </a:solidFill>
        </p:spPr>
        <p:txBody>
          <a:bodyPr wrap="square" rtlCol="0">
            <a:spAutoFit/>
          </a:bodyPr>
          <a:lstStyle/>
          <a:p>
            <a:r>
              <a:rPr lang="en-US" dirty="0"/>
              <a:t>{</a:t>
            </a:r>
            <a:r>
              <a:rPr lang="en-US" dirty="0" err="1"/>
              <a:t>i</a:t>
            </a:r>
            <a:r>
              <a:rPr lang="en-US" dirty="0"/>
              <a:t>, p, q}</a:t>
            </a:r>
          </a:p>
        </p:txBody>
      </p:sp>
      <p:graphicFrame>
        <p:nvGraphicFramePr>
          <p:cNvPr id="30" name="Table 29">
            <a:extLst>
              <a:ext uri="{FF2B5EF4-FFF2-40B4-BE49-F238E27FC236}">
                <a16:creationId xmlns:a16="http://schemas.microsoft.com/office/drawing/2014/main" id="{DB9A6F15-BC2D-46AE-B9EC-02398A6DCC21}"/>
              </a:ext>
            </a:extLst>
          </p:cNvPr>
          <p:cNvGraphicFramePr>
            <a:graphicFrameLocks noGrp="1"/>
          </p:cNvGraphicFramePr>
          <p:nvPr/>
        </p:nvGraphicFramePr>
        <p:xfrm>
          <a:off x="81280" y="1369906"/>
          <a:ext cx="1087120" cy="4086010"/>
        </p:xfrm>
        <a:graphic>
          <a:graphicData uri="http://schemas.openxmlformats.org/drawingml/2006/table">
            <a:tbl>
              <a:tblPr firstRow="1" bandRow="1">
                <a:tableStyleId>{5C22544A-7EE6-4342-B048-85BDC9FD1C3A}</a:tableStyleId>
              </a:tblPr>
              <a:tblGrid>
                <a:gridCol w="543560">
                  <a:extLst>
                    <a:ext uri="{9D8B030D-6E8A-4147-A177-3AD203B41FA5}">
                      <a16:colId xmlns:a16="http://schemas.microsoft.com/office/drawing/2014/main" val="2354920237"/>
                    </a:ext>
                  </a:extLst>
                </a:gridCol>
                <a:gridCol w="543560">
                  <a:extLst>
                    <a:ext uri="{9D8B030D-6E8A-4147-A177-3AD203B41FA5}">
                      <a16:colId xmlns:a16="http://schemas.microsoft.com/office/drawing/2014/main" val="3078502651"/>
                    </a:ext>
                  </a:extLst>
                </a:gridCol>
              </a:tblGrid>
              <a:tr h="408601">
                <a:tc>
                  <a:txBody>
                    <a:bodyPr/>
                    <a:lstStyle/>
                    <a:p>
                      <a:r>
                        <a:rPr lang="en-US" dirty="0"/>
                        <a:t>BB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6290167"/>
                  </a:ext>
                </a:extLst>
              </a:tr>
              <a:tr h="40860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8771998"/>
                  </a:ext>
                </a:extLst>
              </a:tr>
              <a:tr h="40860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4167872"/>
                  </a:ext>
                </a:extLst>
              </a:tr>
              <a:tr h="40860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2300136"/>
                  </a:ext>
                </a:extLst>
              </a:tr>
              <a:tr h="408601">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8685639"/>
                  </a:ext>
                </a:extLst>
              </a:tr>
              <a:tr h="408601">
                <a:tc>
                  <a:txBody>
                    <a:bodyPr/>
                    <a:lstStyle/>
                    <a:p>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7944242"/>
                  </a:ext>
                </a:extLst>
              </a:tr>
              <a:tr h="408601">
                <a:tc>
                  <a:txBody>
                    <a:bodyPr/>
                    <a:lstStyle/>
                    <a:p>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9231221"/>
                  </a:ext>
                </a:extLst>
              </a:tr>
              <a:tr h="408601">
                <a:tc>
                  <a:txBody>
                    <a:bodyPr/>
                    <a:lstStyle/>
                    <a:p>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21805"/>
                  </a:ext>
                </a:extLst>
              </a:tr>
              <a:tr h="408601">
                <a:tc>
                  <a:txBody>
                    <a:bodyPr/>
                    <a:lstStyle/>
                    <a:p>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044324"/>
                  </a:ext>
                </a:extLst>
              </a:tr>
              <a:tr h="408601">
                <a:tc>
                  <a:txBody>
                    <a:bodyPr/>
                    <a:lstStyle/>
                    <a:p>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0358992"/>
                  </a:ext>
                </a:extLst>
              </a:tr>
            </a:tbl>
          </a:graphicData>
        </a:graphic>
      </p:graphicFrame>
      <p:sp>
        <p:nvSpPr>
          <p:cNvPr id="31" name="TextBox 30">
            <a:extLst>
              <a:ext uri="{FF2B5EF4-FFF2-40B4-BE49-F238E27FC236}">
                <a16:creationId xmlns:a16="http://schemas.microsoft.com/office/drawing/2014/main" id="{35094222-5508-488E-957F-46C1AF765FD2}"/>
              </a:ext>
            </a:extLst>
          </p:cNvPr>
          <p:cNvSpPr txBox="1"/>
          <p:nvPr/>
        </p:nvSpPr>
        <p:spPr>
          <a:xfrm>
            <a:off x="223520" y="172721"/>
            <a:ext cx="351536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Live variables iteration-2</a:t>
            </a:r>
            <a:endParaRPr lang="en-IN" dirty="0">
              <a:latin typeface="Arial" panose="020B0604020202020204" pitchFamily="34" charset="0"/>
              <a:cs typeface="Arial" panose="020B0604020202020204" pitchFamily="34" charset="0"/>
            </a:endParaRPr>
          </a:p>
        </p:txBody>
      </p:sp>
      <p:sp>
        <p:nvSpPr>
          <p:cNvPr id="32" name="TextBox 31">
            <a:extLst>
              <a:ext uri="{FF2B5EF4-FFF2-40B4-BE49-F238E27FC236}">
                <a16:creationId xmlns:a16="http://schemas.microsoft.com/office/drawing/2014/main" id="{6AF1C13A-749F-41B6-B544-F707105C8D6D}"/>
              </a:ext>
            </a:extLst>
          </p:cNvPr>
          <p:cNvSpPr txBox="1"/>
          <p:nvPr/>
        </p:nvSpPr>
        <p:spPr>
          <a:xfrm>
            <a:off x="7457440" y="5858748"/>
            <a:ext cx="1290320" cy="369332"/>
          </a:xfrm>
          <a:prstGeom prst="rect">
            <a:avLst/>
          </a:prstGeom>
          <a:solidFill>
            <a:srgbClr val="FF0000"/>
          </a:solidFill>
        </p:spPr>
        <p:txBody>
          <a:bodyPr wrap="square" rtlCol="0">
            <a:spAutoFit/>
          </a:bodyPr>
          <a:lstStyle/>
          <a:p>
            <a:r>
              <a:rPr lang="en-US" dirty="0"/>
              <a:t>{</a:t>
            </a:r>
            <a:r>
              <a:rPr lang="en-US" dirty="0" err="1"/>
              <a:t>i</a:t>
            </a:r>
            <a:r>
              <a:rPr lang="en-US" dirty="0"/>
              <a:t>, p, q}</a:t>
            </a:r>
          </a:p>
        </p:txBody>
      </p:sp>
      <p:cxnSp>
        <p:nvCxnSpPr>
          <p:cNvPr id="36" name="Straight Arrow Connector 35">
            <a:extLst>
              <a:ext uri="{FF2B5EF4-FFF2-40B4-BE49-F238E27FC236}">
                <a16:creationId xmlns:a16="http://schemas.microsoft.com/office/drawing/2014/main" id="{EC0CCD64-A886-4FC4-9825-D5D3C3D7F20A}"/>
              </a:ext>
            </a:extLst>
          </p:cNvPr>
          <p:cNvCxnSpPr>
            <a:stCxn id="32" idx="1"/>
          </p:cNvCxnSpPr>
          <p:nvPr/>
        </p:nvCxnSpPr>
        <p:spPr>
          <a:xfrm flipH="1" flipV="1">
            <a:off x="5283200" y="5914569"/>
            <a:ext cx="2174240" cy="1288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13290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9EA843-77EB-47F5-9174-0F518ED85048}"/>
              </a:ext>
            </a:extLst>
          </p:cNvPr>
          <p:cNvSpPr/>
          <p:nvPr/>
        </p:nvSpPr>
        <p:spPr>
          <a:xfrm>
            <a:off x="4592320" y="98029"/>
            <a:ext cx="2336800" cy="3794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D12C7E36-5CBB-4198-9EB5-1C711E04F73A}"/>
              </a:ext>
            </a:extLst>
          </p:cNvPr>
          <p:cNvSpPr/>
          <p:nvPr/>
        </p:nvSpPr>
        <p:spPr>
          <a:xfrm>
            <a:off x="5557520" y="3129280"/>
            <a:ext cx="2194560" cy="3304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A4686BD-F2FB-4177-BDDF-83D5DB00B1D2}"/>
              </a:ext>
            </a:extLst>
          </p:cNvPr>
          <p:cNvSpPr/>
          <p:nvPr/>
        </p:nvSpPr>
        <p:spPr>
          <a:xfrm>
            <a:off x="2672080" y="1997948"/>
            <a:ext cx="2560320" cy="8163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8EAD60E-AE6B-4083-8668-17E34FF8A344}"/>
              </a:ext>
            </a:extLst>
          </p:cNvPr>
          <p:cNvSpPr/>
          <p:nvPr/>
        </p:nvSpPr>
        <p:spPr>
          <a:xfrm>
            <a:off x="4602480" y="833121"/>
            <a:ext cx="2458720" cy="9651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1E6E5EB-8E5F-4A48-B748-BBEB85FB1A87}"/>
              </a:ext>
            </a:extLst>
          </p:cNvPr>
          <p:cNvSpPr/>
          <p:nvPr/>
        </p:nvSpPr>
        <p:spPr>
          <a:xfrm>
            <a:off x="8615680" y="3108960"/>
            <a:ext cx="2336800" cy="3490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12C1293-D96B-4CC9-A485-CDD6FD475EC3}"/>
              </a:ext>
            </a:extLst>
          </p:cNvPr>
          <p:cNvSpPr/>
          <p:nvPr/>
        </p:nvSpPr>
        <p:spPr>
          <a:xfrm>
            <a:off x="7071360" y="3769360"/>
            <a:ext cx="2336800" cy="5384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2E3A2FF-18DB-4619-B711-77547D1286C5}"/>
              </a:ext>
            </a:extLst>
          </p:cNvPr>
          <p:cNvSpPr/>
          <p:nvPr/>
        </p:nvSpPr>
        <p:spPr>
          <a:xfrm>
            <a:off x="6553200" y="1997948"/>
            <a:ext cx="2448560" cy="8366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306C99-25D6-4C2B-A9C5-AAB39777AB69}"/>
              </a:ext>
            </a:extLst>
          </p:cNvPr>
          <p:cNvSpPr/>
          <p:nvPr/>
        </p:nvSpPr>
        <p:spPr>
          <a:xfrm>
            <a:off x="4592320" y="4526559"/>
            <a:ext cx="2377440" cy="133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F36B252-BD46-417C-AE51-C4F5202F0B11}"/>
              </a:ext>
            </a:extLst>
          </p:cNvPr>
          <p:cNvSpPr/>
          <p:nvPr/>
        </p:nvSpPr>
        <p:spPr>
          <a:xfrm>
            <a:off x="4521200" y="6126480"/>
            <a:ext cx="2418080" cy="3878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3E49606-70B6-47C3-AB07-6CB04EE05553}"/>
              </a:ext>
            </a:extLst>
          </p:cNvPr>
          <p:cNvSpPr txBox="1"/>
          <p:nvPr/>
        </p:nvSpPr>
        <p:spPr>
          <a:xfrm>
            <a:off x="7030720" y="1971040"/>
            <a:ext cx="1971040" cy="923330"/>
          </a:xfrm>
          <a:prstGeom prst="rect">
            <a:avLst/>
          </a:prstGeom>
          <a:noFill/>
        </p:spPr>
        <p:txBody>
          <a:bodyPr wrap="square" rtlCol="0">
            <a:spAutoFit/>
          </a:bodyPr>
          <a:lstStyle/>
          <a:p>
            <a:r>
              <a:rPr lang="en-US" dirty="0"/>
              <a:t>a = p</a:t>
            </a:r>
          </a:p>
          <a:p>
            <a:r>
              <a:rPr lang="en-US" dirty="0"/>
              <a:t>d = q</a:t>
            </a:r>
          </a:p>
          <a:p>
            <a:r>
              <a:rPr lang="en-US" dirty="0"/>
              <a:t>if (a &lt;= d) </a:t>
            </a:r>
            <a:r>
              <a:rPr lang="en-US" dirty="0" err="1"/>
              <a:t>goto</a:t>
            </a:r>
            <a:r>
              <a:rPr lang="en-US" dirty="0"/>
              <a:t> B6 </a:t>
            </a:r>
          </a:p>
        </p:txBody>
      </p:sp>
      <p:sp>
        <p:nvSpPr>
          <p:cNvPr id="13" name="TextBox 12">
            <a:extLst>
              <a:ext uri="{FF2B5EF4-FFF2-40B4-BE49-F238E27FC236}">
                <a16:creationId xmlns:a16="http://schemas.microsoft.com/office/drawing/2014/main" id="{D5CB3845-B4D2-4193-84C0-82045889A473}"/>
              </a:ext>
            </a:extLst>
          </p:cNvPr>
          <p:cNvSpPr txBox="1"/>
          <p:nvPr/>
        </p:nvSpPr>
        <p:spPr>
          <a:xfrm>
            <a:off x="9398000" y="3108960"/>
            <a:ext cx="1473200" cy="369332"/>
          </a:xfrm>
          <a:prstGeom prst="rect">
            <a:avLst/>
          </a:prstGeom>
          <a:noFill/>
        </p:spPr>
        <p:txBody>
          <a:bodyPr wrap="square" rtlCol="0">
            <a:spAutoFit/>
          </a:bodyPr>
          <a:lstStyle/>
          <a:p>
            <a:r>
              <a:rPr lang="en-US" dirty="0"/>
              <a:t>c = 30 </a:t>
            </a:r>
          </a:p>
        </p:txBody>
      </p:sp>
      <p:sp>
        <p:nvSpPr>
          <p:cNvPr id="14" name="TextBox 13">
            <a:extLst>
              <a:ext uri="{FF2B5EF4-FFF2-40B4-BE49-F238E27FC236}">
                <a16:creationId xmlns:a16="http://schemas.microsoft.com/office/drawing/2014/main" id="{AB78141A-55D9-49C9-9732-B036AB94B925}"/>
              </a:ext>
            </a:extLst>
          </p:cNvPr>
          <p:cNvSpPr txBox="1"/>
          <p:nvPr/>
        </p:nvSpPr>
        <p:spPr>
          <a:xfrm>
            <a:off x="6410960" y="3129280"/>
            <a:ext cx="1473200" cy="369332"/>
          </a:xfrm>
          <a:prstGeom prst="rect">
            <a:avLst/>
          </a:prstGeom>
          <a:noFill/>
        </p:spPr>
        <p:txBody>
          <a:bodyPr wrap="square" rtlCol="0">
            <a:spAutoFit/>
          </a:bodyPr>
          <a:lstStyle/>
          <a:p>
            <a:r>
              <a:rPr lang="en-US" dirty="0"/>
              <a:t>d = 10 </a:t>
            </a:r>
          </a:p>
        </p:txBody>
      </p:sp>
      <p:sp>
        <p:nvSpPr>
          <p:cNvPr id="15" name="TextBox 14">
            <a:extLst>
              <a:ext uri="{FF2B5EF4-FFF2-40B4-BE49-F238E27FC236}">
                <a16:creationId xmlns:a16="http://schemas.microsoft.com/office/drawing/2014/main" id="{9B4B394A-F136-4648-97A2-2D74BAF5792A}"/>
              </a:ext>
            </a:extLst>
          </p:cNvPr>
          <p:cNvSpPr txBox="1"/>
          <p:nvPr/>
        </p:nvSpPr>
        <p:spPr>
          <a:xfrm>
            <a:off x="7670800" y="3992880"/>
            <a:ext cx="1473200" cy="369332"/>
          </a:xfrm>
          <a:prstGeom prst="rect">
            <a:avLst/>
          </a:prstGeom>
          <a:noFill/>
        </p:spPr>
        <p:txBody>
          <a:bodyPr wrap="square" rtlCol="0">
            <a:spAutoFit/>
          </a:bodyPr>
          <a:lstStyle/>
          <a:p>
            <a:r>
              <a:rPr lang="en-US" dirty="0"/>
              <a:t>b = 40</a:t>
            </a:r>
          </a:p>
        </p:txBody>
      </p:sp>
      <p:sp>
        <p:nvSpPr>
          <p:cNvPr id="16" name="TextBox 15">
            <a:extLst>
              <a:ext uri="{FF2B5EF4-FFF2-40B4-BE49-F238E27FC236}">
                <a16:creationId xmlns:a16="http://schemas.microsoft.com/office/drawing/2014/main" id="{83446B2A-3E2A-4A1F-AC87-8E787F5178B0}"/>
              </a:ext>
            </a:extLst>
          </p:cNvPr>
          <p:cNvSpPr txBox="1"/>
          <p:nvPr/>
        </p:nvSpPr>
        <p:spPr>
          <a:xfrm>
            <a:off x="5080000" y="975361"/>
            <a:ext cx="1889760" cy="923330"/>
          </a:xfrm>
          <a:prstGeom prst="rect">
            <a:avLst/>
          </a:prstGeom>
          <a:noFill/>
        </p:spPr>
        <p:txBody>
          <a:bodyPr wrap="square" rtlCol="0">
            <a:spAutoFit/>
          </a:bodyPr>
          <a:lstStyle/>
          <a:p>
            <a:r>
              <a:rPr lang="en-US" dirty="0"/>
              <a:t>a =  p</a:t>
            </a:r>
          </a:p>
          <a:p>
            <a:r>
              <a:rPr lang="en-US" dirty="0"/>
              <a:t>c =   q</a:t>
            </a:r>
          </a:p>
          <a:p>
            <a:r>
              <a:rPr lang="en-US" dirty="0"/>
              <a:t>if (a &lt; c) </a:t>
            </a:r>
            <a:r>
              <a:rPr lang="en-US" dirty="0" err="1"/>
              <a:t>goto</a:t>
            </a:r>
            <a:r>
              <a:rPr lang="en-US" dirty="0"/>
              <a:t> B2 </a:t>
            </a:r>
          </a:p>
        </p:txBody>
      </p:sp>
      <p:sp>
        <p:nvSpPr>
          <p:cNvPr id="17" name="TextBox 16">
            <a:extLst>
              <a:ext uri="{FF2B5EF4-FFF2-40B4-BE49-F238E27FC236}">
                <a16:creationId xmlns:a16="http://schemas.microsoft.com/office/drawing/2014/main" id="{C54BB3F9-587D-4572-B91B-FF25BD84FBA6}"/>
              </a:ext>
            </a:extLst>
          </p:cNvPr>
          <p:cNvSpPr txBox="1"/>
          <p:nvPr/>
        </p:nvSpPr>
        <p:spPr>
          <a:xfrm>
            <a:off x="5334000" y="91440"/>
            <a:ext cx="1473200" cy="369332"/>
          </a:xfrm>
          <a:prstGeom prst="rect">
            <a:avLst/>
          </a:prstGeom>
          <a:noFill/>
        </p:spPr>
        <p:txBody>
          <a:bodyPr wrap="square" rtlCol="0">
            <a:spAutoFit/>
          </a:bodyPr>
          <a:lstStyle/>
          <a:p>
            <a:r>
              <a:rPr lang="en-US" dirty="0" err="1"/>
              <a:t>i</a:t>
            </a:r>
            <a:r>
              <a:rPr lang="en-US" dirty="0"/>
              <a:t> = 1</a:t>
            </a:r>
          </a:p>
        </p:txBody>
      </p:sp>
      <p:sp>
        <p:nvSpPr>
          <p:cNvPr id="18" name="TextBox 17">
            <a:extLst>
              <a:ext uri="{FF2B5EF4-FFF2-40B4-BE49-F238E27FC236}">
                <a16:creationId xmlns:a16="http://schemas.microsoft.com/office/drawing/2014/main" id="{94DA9E9E-97BC-480D-90B3-3DFA9A04F169}"/>
              </a:ext>
            </a:extLst>
          </p:cNvPr>
          <p:cNvSpPr txBox="1"/>
          <p:nvPr/>
        </p:nvSpPr>
        <p:spPr>
          <a:xfrm>
            <a:off x="3474720" y="1991360"/>
            <a:ext cx="1473200" cy="923330"/>
          </a:xfrm>
          <a:prstGeom prst="rect">
            <a:avLst/>
          </a:prstGeom>
          <a:noFill/>
        </p:spPr>
        <p:txBody>
          <a:bodyPr wrap="square" rtlCol="0">
            <a:spAutoFit/>
          </a:bodyPr>
          <a:lstStyle/>
          <a:p>
            <a:r>
              <a:rPr lang="en-US" dirty="0"/>
              <a:t>b = p </a:t>
            </a:r>
          </a:p>
          <a:p>
            <a:r>
              <a:rPr lang="en-US" dirty="0"/>
              <a:t>c =  q</a:t>
            </a:r>
          </a:p>
          <a:p>
            <a:r>
              <a:rPr lang="en-US" dirty="0"/>
              <a:t>d = 10</a:t>
            </a:r>
          </a:p>
        </p:txBody>
      </p:sp>
      <p:sp>
        <p:nvSpPr>
          <p:cNvPr id="19" name="TextBox 18">
            <a:extLst>
              <a:ext uri="{FF2B5EF4-FFF2-40B4-BE49-F238E27FC236}">
                <a16:creationId xmlns:a16="http://schemas.microsoft.com/office/drawing/2014/main" id="{936BCCA6-7681-4C4D-BA73-19DE3A60BCB5}"/>
              </a:ext>
            </a:extLst>
          </p:cNvPr>
          <p:cNvSpPr txBox="1"/>
          <p:nvPr/>
        </p:nvSpPr>
        <p:spPr>
          <a:xfrm>
            <a:off x="4988560" y="4714240"/>
            <a:ext cx="2255520" cy="1200329"/>
          </a:xfrm>
          <a:prstGeom prst="rect">
            <a:avLst/>
          </a:prstGeom>
          <a:noFill/>
        </p:spPr>
        <p:txBody>
          <a:bodyPr wrap="square" rtlCol="0">
            <a:spAutoFit/>
          </a:bodyPr>
          <a:lstStyle/>
          <a:p>
            <a:r>
              <a:rPr lang="en-US" dirty="0"/>
              <a:t>a = a + b</a:t>
            </a:r>
          </a:p>
          <a:p>
            <a:r>
              <a:rPr lang="en-US" dirty="0"/>
              <a:t>c = c + d</a:t>
            </a:r>
          </a:p>
          <a:p>
            <a:r>
              <a:rPr lang="en-US" dirty="0" err="1"/>
              <a:t>i</a:t>
            </a:r>
            <a:r>
              <a:rPr lang="en-US" dirty="0"/>
              <a:t> = </a:t>
            </a:r>
            <a:r>
              <a:rPr lang="en-US" dirty="0" err="1"/>
              <a:t>i</a:t>
            </a:r>
            <a:r>
              <a:rPr lang="en-US" dirty="0"/>
              <a:t> + 1</a:t>
            </a:r>
          </a:p>
          <a:p>
            <a:r>
              <a:rPr lang="en-US" dirty="0"/>
              <a:t>if (</a:t>
            </a:r>
            <a:r>
              <a:rPr lang="en-US" dirty="0" err="1"/>
              <a:t>i</a:t>
            </a:r>
            <a:r>
              <a:rPr lang="en-US" dirty="0"/>
              <a:t> &lt;= 100) </a:t>
            </a:r>
            <a:r>
              <a:rPr lang="en-US" dirty="0" err="1"/>
              <a:t>goto</a:t>
            </a:r>
            <a:r>
              <a:rPr lang="en-US" dirty="0"/>
              <a:t> B1</a:t>
            </a:r>
          </a:p>
        </p:txBody>
      </p:sp>
      <p:sp>
        <p:nvSpPr>
          <p:cNvPr id="20" name="TextBox 19">
            <a:extLst>
              <a:ext uri="{FF2B5EF4-FFF2-40B4-BE49-F238E27FC236}">
                <a16:creationId xmlns:a16="http://schemas.microsoft.com/office/drawing/2014/main" id="{EE8EF66A-334D-474F-92D4-7442EFFEBF09}"/>
              </a:ext>
            </a:extLst>
          </p:cNvPr>
          <p:cNvSpPr txBox="1"/>
          <p:nvPr/>
        </p:nvSpPr>
        <p:spPr>
          <a:xfrm>
            <a:off x="5394960" y="6085840"/>
            <a:ext cx="1473200" cy="369332"/>
          </a:xfrm>
          <a:prstGeom prst="rect">
            <a:avLst/>
          </a:prstGeom>
          <a:noFill/>
        </p:spPr>
        <p:txBody>
          <a:bodyPr wrap="square" rtlCol="0">
            <a:spAutoFit/>
          </a:bodyPr>
          <a:lstStyle/>
          <a:p>
            <a:r>
              <a:rPr lang="en-US" dirty="0"/>
              <a:t>return</a:t>
            </a:r>
          </a:p>
        </p:txBody>
      </p:sp>
      <p:sp>
        <p:nvSpPr>
          <p:cNvPr id="21" name="TextBox 20">
            <a:extLst>
              <a:ext uri="{FF2B5EF4-FFF2-40B4-BE49-F238E27FC236}">
                <a16:creationId xmlns:a16="http://schemas.microsoft.com/office/drawing/2014/main" id="{97608B24-B6CA-4DD9-992C-B9174DCCE401}"/>
              </a:ext>
            </a:extLst>
          </p:cNvPr>
          <p:cNvSpPr txBox="1"/>
          <p:nvPr/>
        </p:nvSpPr>
        <p:spPr>
          <a:xfrm>
            <a:off x="4196080" y="101600"/>
            <a:ext cx="548640" cy="369332"/>
          </a:xfrm>
          <a:prstGeom prst="rect">
            <a:avLst/>
          </a:prstGeom>
          <a:noFill/>
        </p:spPr>
        <p:txBody>
          <a:bodyPr wrap="square" rtlCol="0">
            <a:spAutoFit/>
          </a:bodyPr>
          <a:lstStyle/>
          <a:p>
            <a:r>
              <a:rPr lang="en-US" b="1" dirty="0"/>
              <a:t>B0</a:t>
            </a:r>
          </a:p>
        </p:txBody>
      </p:sp>
      <p:sp>
        <p:nvSpPr>
          <p:cNvPr id="22" name="TextBox 21">
            <a:extLst>
              <a:ext uri="{FF2B5EF4-FFF2-40B4-BE49-F238E27FC236}">
                <a16:creationId xmlns:a16="http://schemas.microsoft.com/office/drawing/2014/main" id="{B2A04125-85D5-4DFC-92E6-CCED1AEBFA4B}"/>
              </a:ext>
            </a:extLst>
          </p:cNvPr>
          <p:cNvSpPr txBox="1"/>
          <p:nvPr/>
        </p:nvSpPr>
        <p:spPr>
          <a:xfrm>
            <a:off x="4196080" y="1148080"/>
            <a:ext cx="548640" cy="369332"/>
          </a:xfrm>
          <a:prstGeom prst="rect">
            <a:avLst/>
          </a:prstGeom>
          <a:noFill/>
        </p:spPr>
        <p:txBody>
          <a:bodyPr wrap="square" rtlCol="0">
            <a:spAutoFit/>
          </a:bodyPr>
          <a:lstStyle/>
          <a:p>
            <a:r>
              <a:rPr lang="en-US" b="1" dirty="0"/>
              <a:t>B1</a:t>
            </a:r>
          </a:p>
        </p:txBody>
      </p:sp>
      <p:sp>
        <p:nvSpPr>
          <p:cNvPr id="23" name="TextBox 22">
            <a:extLst>
              <a:ext uri="{FF2B5EF4-FFF2-40B4-BE49-F238E27FC236}">
                <a16:creationId xmlns:a16="http://schemas.microsoft.com/office/drawing/2014/main" id="{229C8940-8BA0-45F0-BDDA-772DC993EB33}"/>
              </a:ext>
            </a:extLst>
          </p:cNvPr>
          <p:cNvSpPr txBox="1"/>
          <p:nvPr/>
        </p:nvSpPr>
        <p:spPr>
          <a:xfrm>
            <a:off x="8971280" y="2153920"/>
            <a:ext cx="548640" cy="369332"/>
          </a:xfrm>
          <a:prstGeom prst="rect">
            <a:avLst/>
          </a:prstGeom>
          <a:noFill/>
        </p:spPr>
        <p:txBody>
          <a:bodyPr wrap="square" rtlCol="0">
            <a:spAutoFit/>
          </a:bodyPr>
          <a:lstStyle/>
          <a:p>
            <a:r>
              <a:rPr lang="en-US" b="1" dirty="0"/>
              <a:t>B5</a:t>
            </a:r>
          </a:p>
        </p:txBody>
      </p:sp>
      <p:sp>
        <p:nvSpPr>
          <p:cNvPr id="24" name="TextBox 23">
            <a:extLst>
              <a:ext uri="{FF2B5EF4-FFF2-40B4-BE49-F238E27FC236}">
                <a16:creationId xmlns:a16="http://schemas.microsoft.com/office/drawing/2014/main" id="{D32AEA76-92CA-488E-8E6B-472E9715F629}"/>
              </a:ext>
            </a:extLst>
          </p:cNvPr>
          <p:cNvSpPr txBox="1"/>
          <p:nvPr/>
        </p:nvSpPr>
        <p:spPr>
          <a:xfrm>
            <a:off x="2255520" y="2225040"/>
            <a:ext cx="548640" cy="369332"/>
          </a:xfrm>
          <a:prstGeom prst="rect">
            <a:avLst/>
          </a:prstGeom>
          <a:noFill/>
        </p:spPr>
        <p:txBody>
          <a:bodyPr wrap="square" rtlCol="0">
            <a:spAutoFit/>
          </a:bodyPr>
          <a:lstStyle/>
          <a:p>
            <a:r>
              <a:rPr lang="en-US" b="1" dirty="0"/>
              <a:t>B2</a:t>
            </a:r>
          </a:p>
        </p:txBody>
      </p:sp>
      <p:sp>
        <p:nvSpPr>
          <p:cNvPr id="25" name="TextBox 24">
            <a:extLst>
              <a:ext uri="{FF2B5EF4-FFF2-40B4-BE49-F238E27FC236}">
                <a16:creationId xmlns:a16="http://schemas.microsoft.com/office/drawing/2014/main" id="{817F2BC1-2178-4C45-8DF6-CAE407D49FCA}"/>
              </a:ext>
            </a:extLst>
          </p:cNvPr>
          <p:cNvSpPr txBox="1"/>
          <p:nvPr/>
        </p:nvSpPr>
        <p:spPr>
          <a:xfrm>
            <a:off x="5049520" y="3098800"/>
            <a:ext cx="548640" cy="369332"/>
          </a:xfrm>
          <a:prstGeom prst="rect">
            <a:avLst/>
          </a:prstGeom>
          <a:noFill/>
        </p:spPr>
        <p:txBody>
          <a:bodyPr wrap="square" rtlCol="0">
            <a:spAutoFit/>
          </a:bodyPr>
          <a:lstStyle/>
          <a:p>
            <a:r>
              <a:rPr lang="en-US" b="1" dirty="0"/>
              <a:t>B6</a:t>
            </a:r>
          </a:p>
        </p:txBody>
      </p:sp>
      <p:sp>
        <p:nvSpPr>
          <p:cNvPr id="26" name="TextBox 25">
            <a:extLst>
              <a:ext uri="{FF2B5EF4-FFF2-40B4-BE49-F238E27FC236}">
                <a16:creationId xmlns:a16="http://schemas.microsoft.com/office/drawing/2014/main" id="{C3C60372-9411-4AE1-BC61-E0A4065C7F56}"/>
              </a:ext>
            </a:extLst>
          </p:cNvPr>
          <p:cNvSpPr txBox="1"/>
          <p:nvPr/>
        </p:nvSpPr>
        <p:spPr>
          <a:xfrm>
            <a:off x="10982960" y="3139440"/>
            <a:ext cx="548640" cy="369332"/>
          </a:xfrm>
          <a:prstGeom prst="rect">
            <a:avLst/>
          </a:prstGeom>
          <a:noFill/>
        </p:spPr>
        <p:txBody>
          <a:bodyPr wrap="square" rtlCol="0">
            <a:spAutoFit/>
          </a:bodyPr>
          <a:lstStyle/>
          <a:p>
            <a:r>
              <a:rPr lang="en-US" b="1" dirty="0"/>
              <a:t>B8</a:t>
            </a:r>
          </a:p>
        </p:txBody>
      </p:sp>
      <p:sp>
        <p:nvSpPr>
          <p:cNvPr id="27" name="TextBox 26">
            <a:extLst>
              <a:ext uri="{FF2B5EF4-FFF2-40B4-BE49-F238E27FC236}">
                <a16:creationId xmlns:a16="http://schemas.microsoft.com/office/drawing/2014/main" id="{CD0EB220-B13B-4FC2-B8D7-87860D8200F8}"/>
              </a:ext>
            </a:extLst>
          </p:cNvPr>
          <p:cNvSpPr txBox="1"/>
          <p:nvPr/>
        </p:nvSpPr>
        <p:spPr>
          <a:xfrm>
            <a:off x="9438640" y="4013200"/>
            <a:ext cx="548640" cy="369332"/>
          </a:xfrm>
          <a:prstGeom prst="rect">
            <a:avLst/>
          </a:prstGeom>
          <a:noFill/>
        </p:spPr>
        <p:txBody>
          <a:bodyPr wrap="square" rtlCol="0">
            <a:spAutoFit/>
          </a:bodyPr>
          <a:lstStyle/>
          <a:p>
            <a:r>
              <a:rPr lang="en-US" b="1" dirty="0"/>
              <a:t>B7</a:t>
            </a:r>
          </a:p>
        </p:txBody>
      </p:sp>
      <p:sp>
        <p:nvSpPr>
          <p:cNvPr id="28" name="TextBox 27">
            <a:extLst>
              <a:ext uri="{FF2B5EF4-FFF2-40B4-BE49-F238E27FC236}">
                <a16:creationId xmlns:a16="http://schemas.microsoft.com/office/drawing/2014/main" id="{B6506658-0A90-4168-98AC-D7BA32763A3B}"/>
              </a:ext>
            </a:extLst>
          </p:cNvPr>
          <p:cNvSpPr txBox="1"/>
          <p:nvPr/>
        </p:nvSpPr>
        <p:spPr>
          <a:xfrm>
            <a:off x="3992880" y="4897120"/>
            <a:ext cx="548640" cy="369332"/>
          </a:xfrm>
          <a:prstGeom prst="rect">
            <a:avLst/>
          </a:prstGeom>
          <a:noFill/>
        </p:spPr>
        <p:txBody>
          <a:bodyPr wrap="square" rtlCol="0">
            <a:spAutoFit/>
          </a:bodyPr>
          <a:lstStyle/>
          <a:p>
            <a:r>
              <a:rPr lang="en-US" b="1" dirty="0"/>
              <a:t>B3</a:t>
            </a:r>
          </a:p>
        </p:txBody>
      </p:sp>
      <p:sp>
        <p:nvSpPr>
          <p:cNvPr id="29" name="TextBox 28">
            <a:extLst>
              <a:ext uri="{FF2B5EF4-FFF2-40B4-BE49-F238E27FC236}">
                <a16:creationId xmlns:a16="http://schemas.microsoft.com/office/drawing/2014/main" id="{C57B4A76-2115-4C69-8682-26EB699C9E17}"/>
              </a:ext>
            </a:extLst>
          </p:cNvPr>
          <p:cNvSpPr txBox="1"/>
          <p:nvPr/>
        </p:nvSpPr>
        <p:spPr>
          <a:xfrm>
            <a:off x="3942080" y="6126480"/>
            <a:ext cx="548640" cy="369332"/>
          </a:xfrm>
          <a:prstGeom prst="rect">
            <a:avLst/>
          </a:prstGeom>
          <a:noFill/>
        </p:spPr>
        <p:txBody>
          <a:bodyPr wrap="square" rtlCol="0">
            <a:spAutoFit/>
          </a:bodyPr>
          <a:lstStyle/>
          <a:p>
            <a:r>
              <a:rPr lang="en-US" b="1" dirty="0"/>
              <a:t>B4</a:t>
            </a:r>
          </a:p>
        </p:txBody>
      </p:sp>
      <p:cxnSp>
        <p:nvCxnSpPr>
          <p:cNvPr id="33" name="Straight Arrow Connector 32">
            <a:extLst>
              <a:ext uri="{FF2B5EF4-FFF2-40B4-BE49-F238E27FC236}">
                <a16:creationId xmlns:a16="http://schemas.microsoft.com/office/drawing/2014/main" id="{2FA985E7-3FCC-4050-9DA7-8B3BAC0929B4}"/>
              </a:ext>
            </a:extLst>
          </p:cNvPr>
          <p:cNvCxnSpPr/>
          <p:nvPr/>
        </p:nvCxnSpPr>
        <p:spPr>
          <a:xfrm>
            <a:off x="5892800" y="470932"/>
            <a:ext cx="0" cy="36218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11B2DC49-4348-431E-BD3B-B697BCAAC92E}"/>
              </a:ext>
            </a:extLst>
          </p:cNvPr>
          <p:cNvCxnSpPr/>
          <p:nvPr/>
        </p:nvCxnSpPr>
        <p:spPr>
          <a:xfrm flipH="1">
            <a:off x="3992880" y="1798320"/>
            <a:ext cx="1087120" cy="19304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FB309609-9E89-49FB-A119-7AF01148068B}"/>
              </a:ext>
            </a:extLst>
          </p:cNvPr>
          <p:cNvCxnSpPr/>
          <p:nvPr/>
        </p:nvCxnSpPr>
        <p:spPr>
          <a:xfrm>
            <a:off x="6746240" y="1795473"/>
            <a:ext cx="1005840" cy="21475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AAC03D1-DCEB-461B-9B09-C575589273FC}"/>
              </a:ext>
            </a:extLst>
          </p:cNvPr>
          <p:cNvCxnSpPr/>
          <p:nvPr/>
        </p:nvCxnSpPr>
        <p:spPr>
          <a:xfrm>
            <a:off x="4013200" y="2826267"/>
            <a:ext cx="1554480" cy="16614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346AE397-BD78-42B7-ACB4-9E0195315E46}"/>
              </a:ext>
            </a:extLst>
          </p:cNvPr>
          <p:cNvCxnSpPr>
            <a:endCxn id="14" idx="0"/>
          </p:cNvCxnSpPr>
          <p:nvPr/>
        </p:nvCxnSpPr>
        <p:spPr>
          <a:xfrm flipH="1">
            <a:off x="7147560" y="2820908"/>
            <a:ext cx="629920" cy="30837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E5138758-25A4-48C4-8D13-4B59F80A0B0B}"/>
              </a:ext>
            </a:extLst>
          </p:cNvPr>
          <p:cNvCxnSpPr/>
          <p:nvPr/>
        </p:nvCxnSpPr>
        <p:spPr>
          <a:xfrm>
            <a:off x="7868920" y="2826267"/>
            <a:ext cx="1996440" cy="24082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BCF1B2D7-D7AE-4872-809A-B28A73B906E0}"/>
              </a:ext>
            </a:extLst>
          </p:cNvPr>
          <p:cNvCxnSpPr>
            <a:endCxn id="7" idx="0"/>
          </p:cNvCxnSpPr>
          <p:nvPr/>
        </p:nvCxnSpPr>
        <p:spPr>
          <a:xfrm>
            <a:off x="6807200" y="3457972"/>
            <a:ext cx="1432560" cy="31138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359AA879-C3E0-43ED-804E-8307B4F231CE}"/>
              </a:ext>
            </a:extLst>
          </p:cNvPr>
          <p:cNvCxnSpPr>
            <a:endCxn id="7" idx="0"/>
          </p:cNvCxnSpPr>
          <p:nvPr/>
        </p:nvCxnSpPr>
        <p:spPr>
          <a:xfrm flipH="1">
            <a:off x="8239760" y="3474998"/>
            <a:ext cx="1625600" cy="29436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A5157B76-F31C-4437-8163-B3353C87144B}"/>
              </a:ext>
            </a:extLst>
          </p:cNvPr>
          <p:cNvCxnSpPr/>
          <p:nvPr/>
        </p:nvCxnSpPr>
        <p:spPr>
          <a:xfrm flipH="1">
            <a:off x="6055360" y="4304268"/>
            <a:ext cx="2092960" cy="22229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B000A2CA-F0FB-4EC1-B0C0-EBE32C3F4FF1}"/>
              </a:ext>
            </a:extLst>
          </p:cNvPr>
          <p:cNvCxnSpPr/>
          <p:nvPr/>
        </p:nvCxnSpPr>
        <p:spPr>
          <a:xfrm>
            <a:off x="5557520" y="5842615"/>
            <a:ext cx="0" cy="28386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10B2D326-69CE-4B30-821E-446828DE95AF}"/>
              </a:ext>
            </a:extLst>
          </p:cNvPr>
          <p:cNvCxnSpPr>
            <a:endCxn id="5" idx="0"/>
          </p:cNvCxnSpPr>
          <p:nvPr/>
        </p:nvCxnSpPr>
        <p:spPr>
          <a:xfrm rot="5400000" flipH="1" flipV="1">
            <a:off x="3017521" y="3048001"/>
            <a:ext cx="5029199" cy="599440"/>
          </a:xfrm>
          <a:prstGeom prst="curvedConnector5">
            <a:avLst>
              <a:gd name="adj1" fmla="val -5253"/>
              <a:gd name="adj2" fmla="val -638136"/>
              <a:gd name="adj3" fmla="val 104545"/>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40DB796-A9E3-4BF9-81E7-6DB892A391CC}"/>
              </a:ext>
            </a:extLst>
          </p:cNvPr>
          <p:cNvSpPr txBox="1"/>
          <p:nvPr/>
        </p:nvSpPr>
        <p:spPr>
          <a:xfrm>
            <a:off x="3556000" y="4111228"/>
            <a:ext cx="1778000" cy="369332"/>
          </a:xfrm>
          <a:prstGeom prst="rect">
            <a:avLst/>
          </a:prstGeom>
          <a:solidFill>
            <a:srgbClr val="FF0000"/>
          </a:solidFill>
        </p:spPr>
        <p:txBody>
          <a:bodyPr wrap="square" rtlCol="0">
            <a:spAutoFit/>
          </a:bodyPr>
          <a:lstStyle/>
          <a:p>
            <a:r>
              <a:rPr lang="en-US" dirty="0"/>
              <a:t>{</a:t>
            </a:r>
            <a:r>
              <a:rPr lang="en-US" dirty="0" err="1"/>
              <a:t>i</a:t>
            </a:r>
            <a:r>
              <a:rPr lang="en-US" dirty="0"/>
              <a:t>, c, d, a, b, p, q}</a:t>
            </a:r>
          </a:p>
        </p:txBody>
      </p:sp>
      <p:sp>
        <p:nvSpPr>
          <p:cNvPr id="42" name="TextBox 41">
            <a:extLst>
              <a:ext uri="{FF2B5EF4-FFF2-40B4-BE49-F238E27FC236}">
                <a16:creationId xmlns:a16="http://schemas.microsoft.com/office/drawing/2014/main" id="{60F63997-20A6-4CF9-BA38-CDEA634D97C7}"/>
              </a:ext>
            </a:extLst>
          </p:cNvPr>
          <p:cNvSpPr txBox="1"/>
          <p:nvPr/>
        </p:nvSpPr>
        <p:spPr>
          <a:xfrm>
            <a:off x="9194800" y="3562588"/>
            <a:ext cx="1757680" cy="369332"/>
          </a:xfrm>
          <a:prstGeom prst="rect">
            <a:avLst/>
          </a:prstGeom>
          <a:solidFill>
            <a:srgbClr val="FF0000"/>
          </a:solidFill>
        </p:spPr>
        <p:txBody>
          <a:bodyPr wrap="square" rtlCol="0">
            <a:spAutoFit/>
          </a:bodyPr>
          <a:lstStyle/>
          <a:p>
            <a:r>
              <a:rPr lang="en-US" dirty="0"/>
              <a:t>{</a:t>
            </a:r>
            <a:r>
              <a:rPr lang="en-US" dirty="0" err="1"/>
              <a:t>i</a:t>
            </a:r>
            <a:r>
              <a:rPr lang="en-US" dirty="0"/>
              <a:t>, c, d, a, p, q}</a:t>
            </a:r>
          </a:p>
        </p:txBody>
      </p:sp>
      <p:sp>
        <p:nvSpPr>
          <p:cNvPr id="44" name="TextBox 43">
            <a:extLst>
              <a:ext uri="{FF2B5EF4-FFF2-40B4-BE49-F238E27FC236}">
                <a16:creationId xmlns:a16="http://schemas.microsoft.com/office/drawing/2014/main" id="{F0192CD9-6472-4C62-94AF-F7A090E8F040}"/>
              </a:ext>
            </a:extLst>
          </p:cNvPr>
          <p:cNvSpPr txBox="1"/>
          <p:nvPr/>
        </p:nvSpPr>
        <p:spPr>
          <a:xfrm>
            <a:off x="5334000" y="2759948"/>
            <a:ext cx="1290320" cy="369332"/>
          </a:xfrm>
          <a:prstGeom prst="rect">
            <a:avLst/>
          </a:prstGeom>
          <a:solidFill>
            <a:srgbClr val="FF0000"/>
          </a:solidFill>
        </p:spPr>
        <p:txBody>
          <a:bodyPr wrap="square" rtlCol="0">
            <a:spAutoFit/>
          </a:bodyPr>
          <a:lstStyle/>
          <a:p>
            <a:r>
              <a:rPr lang="en-US" dirty="0"/>
              <a:t>{</a:t>
            </a:r>
            <a:r>
              <a:rPr lang="en-US" dirty="0" err="1"/>
              <a:t>i</a:t>
            </a:r>
            <a:r>
              <a:rPr lang="en-US" dirty="0"/>
              <a:t>, c, a, p, q}</a:t>
            </a:r>
          </a:p>
        </p:txBody>
      </p:sp>
      <p:sp>
        <p:nvSpPr>
          <p:cNvPr id="46" name="TextBox 45">
            <a:extLst>
              <a:ext uri="{FF2B5EF4-FFF2-40B4-BE49-F238E27FC236}">
                <a16:creationId xmlns:a16="http://schemas.microsoft.com/office/drawing/2014/main" id="{7C99BFC1-FC81-46E1-8DEB-010A597977B1}"/>
              </a:ext>
            </a:extLst>
          </p:cNvPr>
          <p:cNvSpPr txBox="1"/>
          <p:nvPr/>
        </p:nvSpPr>
        <p:spPr>
          <a:xfrm>
            <a:off x="10048240" y="2658348"/>
            <a:ext cx="1290320" cy="369332"/>
          </a:xfrm>
          <a:prstGeom prst="rect">
            <a:avLst/>
          </a:prstGeom>
          <a:solidFill>
            <a:srgbClr val="FF0000"/>
          </a:solidFill>
        </p:spPr>
        <p:txBody>
          <a:bodyPr wrap="square" rtlCol="0">
            <a:spAutoFit/>
          </a:bodyPr>
          <a:lstStyle/>
          <a:p>
            <a:r>
              <a:rPr lang="en-US" dirty="0"/>
              <a:t>{</a:t>
            </a:r>
            <a:r>
              <a:rPr lang="en-US" dirty="0" err="1"/>
              <a:t>i</a:t>
            </a:r>
            <a:r>
              <a:rPr lang="en-US" dirty="0"/>
              <a:t>, d, a, p, q}</a:t>
            </a:r>
          </a:p>
        </p:txBody>
      </p:sp>
      <p:sp>
        <p:nvSpPr>
          <p:cNvPr id="48" name="TextBox 47">
            <a:extLst>
              <a:ext uri="{FF2B5EF4-FFF2-40B4-BE49-F238E27FC236}">
                <a16:creationId xmlns:a16="http://schemas.microsoft.com/office/drawing/2014/main" id="{8F24419A-220F-4239-8CC4-E4228A55B44C}"/>
              </a:ext>
            </a:extLst>
          </p:cNvPr>
          <p:cNvSpPr txBox="1"/>
          <p:nvPr/>
        </p:nvSpPr>
        <p:spPr>
          <a:xfrm>
            <a:off x="8310880" y="1581388"/>
            <a:ext cx="1290320" cy="369332"/>
          </a:xfrm>
          <a:prstGeom prst="rect">
            <a:avLst/>
          </a:prstGeom>
          <a:solidFill>
            <a:srgbClr val="FF0000"/>
          </a:solidFill>
        </p:spPr>
        <p:txBody>
          <a:bodyPr wrap="square" rtlCol="0">
            <a:spAutoFit/>
          </a:bodyPr>
          <a:lstStyle/>
          <a:p>
            <a:r>
              <a:rPr lang="en-US" dirty="0"/>
              <a:t>{</a:t>
            </a:r>
            <a:r>
              <a:rPr lang="en-US" dirty="0" err="1"/>
              <a:t>i</a:t>
            </a:r>
            <a:r>
              <a:rPr lang="en-US" dirty="0"/>
              <a:t>, c, p, q}</a:t>
            </a:r>
          </a:p>
        </p:txBody>
      </p:sp>
      <p:sp>
        <p:nvSpPr>
          <p:cNvPr id="50" name="TextBox 49">
            <a:extLst>
              <a:ext uri="{FF2B5EF4-FFF2-40B4-BE49-F238E27FC236}">
                <a16:creationId xmlns:a16="http://schemas.microsoft.com/office/drawing/2014/main" id="{81A264E4-ECCF-4D3B-8C1D-F8E4570E4E4B}"/>
              </a:ext>
            </a:extLst>
          </p:cNvPr>
          <p:cNvSpPr txBox="1"/>
          <p:nvPr/>
        </p:nvSpPr>
        <p:spPr>
          <a:xfrm>
            <a:off x="2702560" y="1550908"/>
            <a:ext cx="1290320" cy="369332"/>
          </a:xfrm>
          <a:prstGeom prst="rect">
            <a:avLst/>
          </a:prstGeom>
          <a:solidFill>
            <a:srgbClr val="FF0000"/>
          </a:solidFill>
        </p:spPr>
        <p:txBody>
          <a:bodyPr wrap="square" rtlCol="0">
            <a:spAutoFit/>
          </a:bodyPr>
          <a:lstStyle/>
          <a:p>
            <a:r>
              <a:rPr lang="en-US" dirty="0"/>
              <a:t>{</a:t>
            </a:r>
            <a:r>
              <a:rPr lang="en-US" dirty="0" err="1"/>
              <a:t>i</a:t>
            </a:r>
            <a:r>
              <a:rPr lang="en-US" dirty="0"/>
              <a:t>, a, p, q}</a:t>
            </a:r>
          </a:p>
        </p:txBody>
      </p:sp>
      <p:sp>
        <p:nvSpPr>
          <p:cNvPr id="52" name="TextBox 51">
            <a:extLst>
              <a:ext uri="{FF2B5EF4-FFF2-40B4-BE49-F238E27FC236}">
                <a16:creationId xmlns:a16="http://schemas.microsoft.com/office/drawing/2014/main" id="{B99FC74F-6EC9-4ED3-91DC-48778BB763F7}"/>
              </a:ext>
            </a:extLst>
          </p:cNvPr>
          <p:cNvSpPr txBox="1"/>
          <p:nvPr/>
        </p:nvSpPr>
        <p:spPr>
          <a:xfrm>
            <a:off x="6898640" y="494268"/>
            <a:ext cx="1290320" cy="369332"/>
          </a:xfrm>
          <a:prstGeom prst="rect">
            <a:avLst/>
          </a:prstGeom>
          <a:solidFill>
            <a:srgbClr val="FF0000"/>
          </a:solidFill>
        </p:spPr>
        <p:txBody>
          <a:bodyPr wrap="square" rtlCol="0">
            <a:spAutoFit/>
          </a:bodyPr>
          <a:lstStyle/>
          <a:p>
            <a:r>
              <a:rPr lang="en-US" dirty="0"/>
              <a:t>{</a:t>
            </a:r>
            <a:r>
              <a:rPr lang="en-US" dirty="0" err="1"/>
              <a:t>i</a:t>
            </a:r>
            <a:r>
              <a:rPr lang="en-US" dirty="0"/>
              <a:t>, p, q}</a:t>
            </a:r>
          </a:p>
        </p:txBody>
      </p:sp>
      <p:graphicFrame>
        <p:nvGraphicFramePr>
          <p:cNvPr id="30" name="Table 29">
            <a:extLst>
              <a:ext uri="{FF2B5EF4-FFF2-40B4-BE49-F238E27FC236}">
                <a16:creationId xmlns:a16="http://schemas.microsoft.com/office/drawing/2014/main" id="{DB9A6F15-BC2D-46AE-B9EC-02398A6DCC21}"/>
              </a:ext>
            </a:extLst>
          </p:cNvPr>
          <p:cNvGraphicFramePr>
            <a:graphicFrameLocks noGrp="1"/>
          </p:cNvGraphicFramePr>
          <p:nvPr/>
        </p:nvGraphicFramePr>
        <p:xfrm>
          <a:off x="81280" y="1369906"/>
          <a:ext cx="1087120" cy="4086010"/>
        </p:xfrm>
        <a:graphic>
          <a:graphicData uri="http://schemas.openxmlformats.org/drawingml/2006/table">
            <a:tbl>
              <a:tblPr firstRow="1" bandRow="1">
                <a:tableStyleId>{5C22544A-7EE6-4342-B048-85BDC9FD1C3A}</a:tableStyleId>
              </a:tblPr>
              <a:tblGrid>
                <a:gridCol w="543560">
                  <a:extLst>
                    <a:ext uri="{9D8B030D-6E8A-4147-A177-3AD203B41FA5}">
                      <a16:colId xmlns:a16="http://schemas.microsoft.com/office/drawing/2014/main" val="2354920237"/>
                    </a:ext>
                  </a:extLst>
                </a:gridCol>
                <a:gridCol w="543560">
                  <a:extLst>
                    <a:ext uri="{9D8B030D-6E8A-4147-A177-3AD203B41FA5}">
                      <a16:colId xmlns:a16="http://schemas.microsoft.com/office/drawing/2014/main" val="3078502651"/>
                    </a:ext>
                  </a:extLst>
                </a:gridCol>
              </a:tblGrid>
              <a:tr h="408601">
                <a:tc>
                  <a:txBody>
                    <a:bodyPr/>
                    <a:lstStyle/>
                    <a:p>
                      <a:r>
                        <a:rPr lang="en-US" dirty="0"/>
                        <a:t>BB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6290167"/>
                  </a:ext>
                </a:extLst>
              </a:tr>
              <a:tr h="40860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8771998"/>
                  </a:ext>
                </a:extLst>
              </a:tr>
              <a:tr h="40860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4167872"/>
                  </a:ext>
                </a:extLst>
              </a:tr>
              <a:tr h="40860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2300136"/>
                  </a:ext>
                </a:extLst>
              </a:tr>
              <a:tr h="408601">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8685639"/>
                  </a:ext>
                </a:extLst>
              </a:tr>
              <a:tr h="408601">
                <a:tc>
                  <a:txBody>
                    <a:bodyPr/>
                    <a:lstStyle/>
                    <a:p>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7944242"/>
                  </a:ext>
                </a:extLst>
              </a:tr>
              <a:tr h="408601">
                <a:tc>
                  <a:txBody>
                    <a:bodyPr/>
                    <a:lstStyle/>
                    <a:p>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9231221"/>
                  </a:ext>
                </a:extLst>
              </a:tr>
              <a:tr h="408601">
                <a:tc>
                  <a:txBody>
                    <a:bodyPr/>
                    <a:lstStyle/>
                    <a:p>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21805"/>
                  </a:ext>
                </a:extLst>
              </a:tr>
              <a:tr h="408601">
                <a:tc>
                  <a:txBody>
                    <a:bodyPr/>
                    <a:lstStyle/>
                    <a:p>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044324"/>
                  </a:ext>
                </a:extLst>
              </a:tr>
              <a:tr h="408601">
                <a:tc>
                  <a:txBody>
                    <a:bodyPr/>
                    <a:lstStyle/>
                    <a:p>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0358992"/>
                  </a:ext>
                </a:extLst>
              </a:tr>
            </a:tbl>
          </a:graphicData>
        </a:graphic>
      </p:graphicFrame>
      <p:sp>
        <p:nvSpPr>
          <p:cNvPr id="31" name="TextBox 30">
            <a:extLst>
              <a:ext uri="{FF2B5EF4-FFF2-40B4-BE49-F238E27FC236}">
                <a16:creationId xmlns:a16="http://schemas.microsoft.com/office/drawing/2014/main" id="{35094222-5508-488E-957F-46C1AF765FD2}"/>
              </a:ext>
            </a:extLst>
          </p:cNvPr>
          <p:cNvSpPr txBox="1"/>
          <p:nvPr/>
        </p:nvSpPr>
        <p:spPr>
          <a:xfrm>
            <a:off x="223520" y="172721"/>
            <a:ext cx="351536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phi insertion</a:t>
            </a:r>
            <a:endParaRPr lang="en-IN" dirty="0">
              <a:latin typeface="Arial" panose="020B0604020202020204" pitchFamily="34" charset="0"/>
              <a:cs typeface="Arial" panose="020B0604020202020204" pitchFamily="34" charset="0"/>
            </a:endParaRPr>
          </a:p>
        </p:txBody>
      </p:sp>
      <p:sp>
        <p:nvSpPr>
          <p:cNvPr id="32" name="TextBox 31">
            <a:extLst>
              <a:ext uri="{FF2B5EF4-FFF2-40B4-BE49-F238E27FC236}">
                <a16:creationId xmlns:a16="http://schemas.microsoft.com/office/drawing/2014/main" id="{6AF1C13A-749F-41B6-B544-F707105C8D6D}"/>
              </a:ext>
            </a:extLst>
          </p:cNvPr>
          <p:cNvSpPr txBox="1"/>
          <p:nvPr/>
        </p:nvSpPr>
        <p:spPr>
          <a:xfrm>
            <a:off x="7457440" y="5858748"/>
            <a:ext cx="1290320" cy="369332"/>
          </a:xfrm>
          <a:prstGeom prst="rect">
            <a:avLst/>
          </a:prstGeom>
          <a:solidFill>
            <a:srgbClr val="FF0000"/>
          </a:solidFill>
        </p:spPr>
        <p:txBody>
          <a:bodyPr wrap="square" rtlCol="0">
            <a:spAutoFit/>
          </a:bodyPr>
          <a:lstStyle/>
          <a:p>
            <a:r>
              <a:rPr lang="en-US" dirty="0"/>
              <a:t>{</a:t>
            </a:r>
            <a:r>
              <a:rPr lang="en-US" dirty="0" err="1"/>
              <a:t>i</a:t>
            </a:r>
            <a:r>
              <a:rPr lang="en-US" dirty="0"/>
              <a:t>, p, q}</a:t>
            </a:r>
          </a:p>
        </p:txBody>
      </p:sp>
      <p:cxnSp>
        <p:nvCxnSpPr>
          <p:cNvPr id="36" name="Straight Arrow Connector 35">
            <a:extLst>
              <a:ext uri="{FF2B5EF4-FFF2-40B4-BE49-F238E27FC236}">
                <a16:creationId xmlns:a16="http://schemas.microsoft.com/office/drawing/2014/main" id="{EC0CCD64-A886-4FC4-9825-D5D3C3D7F20A}"/>
              </a:ext>
            </a:extLst>
          </p:cNvPr>
          <p:cNvCxnSpPr>
            <a:stCxn id="32" idx="1"/>
          </p:cNvCxnSpPr>
          <p:nvPr/>
        </p:nvCxnSpPr>
        <p:spPr>
          <a:xfrm flipH="1" flipV="1">
            <a:off x="5283200" y="5914569"/>
            <a:ext cx="2174240" cy="1288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29751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9EA843-77EB-47F5-9174-0F518ED85048}"/>
              </a:ext>
            </a:extLst>
          </p:cNvPr>
          <p:cNvSpPr/>
          <p:nvPr/>
        </p:nvSpPr>
        <p:spPr>
          <a:xfrm>
            <a:off x="4592320" y="98029"/>
            <a:ext cx="2336800" cy="3794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D12C7E36-5CBB-4198-9EB5-1C711E04F73A}"/>
              </a:ext>
            </a:extLst>
          </p:cNvPr>
          <p:cNvSpPr/>
          <p:nvPr/>
        </p:nvSpPr>
        <p:spPr>
          <a:xfrm>
            <a:off x="5557520" y="3129280"/>
            <a:ext cx="2194560" cy="3304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A4686BD-F2FB-4177-BDDF-83D5DB00B1D2}"/>
              </a:ext>
            </a:extLst>
          </p:cNvPr>
          <p:cNvSpPr/>
          <p:nvPr/>
        </p:nvSpPr>
        <p:spPr>
          <a:xfrm>
            <a:off x="2672080" y="1997948"/>
            <a:ext cx="2560320" cy="8163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8EAD60E-AE6B-4083-8668-17E34FF8A344}"/>
              </a:ext>
            </a:extLst>
          </p:cNvPr>
          <p:cNvSpPr/>
          <p:nvPr/>
        </p:nvSpPr>
        <p:spPr>
          <a:xfrm>
            <a:off x="4602480" y="833121"/>
            <a:ext cx="2458720" cy="9651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1E6E5EB-8E5F-4A48-B748-BBEB85FB1A87}"/>
              </a:ext>
            </a:extLst>
          </p:cNvPr>
          <p:cNvSpPr/>
          <p:nvPr/>
        </p:nvSpPr>
        <p:spPr>
          <a:xfrm>
            <a:off x="8615680" y="3108960"/>
            <a:ext cx="2336800" cy="3490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12C1293-D96B-4CC9-A485-CDD6FD475EC3}"/>
              </a:ext>
            </a:extLst>
          </p:cNvPr>
          <p:cNvSpPr/>
          <p:nvPr/>
        </p:nvSpPr>
        <p:spPr>
          <a:xfrm>
            <a:off x="7071360" y="3769360"/>
            <a:ext cx="2336800" cy="5384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2E3A2FF-18DB-4619-B711-77547D1286C5}"/>
              </a:ext>
            </a:extLst>
          </p:cNvPr>
          <p:cNvSpPr/>
          <p:nvPr/>
        </p:nvSpPr>
        <p:spPr>
          <a:xfrm>
            <a:off x="6553200" y="1997948"/>
            <a:ext cx="2448560" cy="8366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306C99-25D6-4C2B-A9C5-AAB39777AB69}"/>
              </a:ext>
            </a:extLst>
          </p:cNvPr>
          <p:cNvSpPr/>
          <p:nvPr/>
        </p:nvSpPr>
        <p:spPr>
          <a:xfrm>
            <a:off x="4592320" y="4526559"/>
            <a:ext cx="2377440" cy="133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F36B252-BD46-417C-AE51-C4F5202F0B11}"/>
              </a:ext>
            </a:extLst>
          </p:cNvPr>
          <p:cNvSpPr/>
          <p:nvPr/>
        </p:nvSpPr>
        <p:spPr>
          <a:xfrm>
            <a:off x="4521200" y="6126480"/>
            <a:ext cx="2418080" cy="3878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3E49606-70B6-47C3-AB07-6CB04EE05553}"/>
              </a:ext>
            </a:extLst>
          </p:cNvPr>
          <p:cNvSpPr txBox="1"/>
          <p:nvPr/>
        </p:nvSpPr>
        <p:spPr>
          <a:xfrm>
            <a:off x="7030720" y="1971040"/>
            <a:ext cx="1971040" cy="923330"/>
          </a:xfrm>
          <a:prstGeom prst="rect">
            <a:avLst/>
          </a:prstGeom>
          <a:noFill/>
        </p:spPr>
        <p:txBody>
          <a:bodyPr wrap="square" rtlCol="0">
            <a:spAutoFit/>
          </a:bodyPr>
          <a:lstStyle/>
          <a:p>
            <a:r>
              <a:rPr lang="en-US" dirty="0"/>
              <a:t>a = p</a:t>
            </a:r>
          </a:p>
          <a:p>
            <a:r>
              <a:rPr lang="en-US" dirty="0"/>
              <a:t>d = q</a:t>
            </a:r>
          </a:p>
          <a:p>
            <a:r>
              <a:rPr lang="en-US" dirty="0"/>
              <a:t>if (a &lt;= d) </a:t>
            </a:r>
            <a:r>
              <a:rPr lang="en-US" dirty="0" err="1"/>
              <a:t>goto</a:t>
            </a:r>
            <a:r>
              <a:rPr lang="en-US" dirty="0"/>
              <a:t> B6 </a:t>
            </a:r>
          </a:p>
        </p:txBody>
      </p:sp>
      <p:sp>
        <p:nvSpPr>
          <p:cNvPr id="13" name="TextBox 12">
            <a:extLst>
              <a:ext uri="{FF2B5EF4-FFF2-40B4-BE49-F238E27FC236}">
                <a16:creationId xmlns:a16="http://schemas.microsoft.com/office/drawing/2014/main" id="{D5CB3845-B4D2-4193-84C0-82045889A473}"/>
              </a:ext>
            </a:extLst>
          </p:cNvPr>
          <p:cNvSpPr txBox="1"/>
          <p:nvPr/>
        </p:nvSpPr>
        <p:spPr>
          <a:xfrm>
            <a:off x="9398000" y="3108960"/>
            <a:ext cx="1473200" cy="369332"/>
          </a:xfrm>
          <a:prstGeom prst="rect">
            <a:avLst/>
          </a:prstGeom>
          <a:noFill/>
        </p:spPr>
        <p:txBody>
          <a:bodyPr wrap="square" rtlCol="0">
            <a:spAutoFit/>
          </a:bodyPr>
          <a:lstStyle/>
          <a:p>
            <a:r>
              <a:rPr lang="en-US" dirty="0"/>
              <a:t>c = 30 </a:t>
            </a:r>
          </a:p>
        </p:txBody>
      </p:sp>
      <p:sp>
        <p:nvSpPr>
          <p:cNvPr id="14" name="TextBox 13">
            <a:extLst>
              <a:ext uri="{FF2B5EF4-FFF2-40B4-BE49-F238E27FC236}">
                <a16:creationId xmlns:a16="http://schemas.microsoft.com/office/drawing/2014/main" id="{AB78141A-55D9-49C9-9732-B036AB94B925}"/>
              </a:ext>
            </a:extLst>
          </p:cNvPr>
          <p:cNvSpPr txBox="1"/>
          <p:nvPr/>
        </p:nvSpPr>
        <p:spPr>
          <a:xfrm>
            <a:off x="6410960" y="3129280"/>
            <a:ext cx="1473200" cy="369332"/>
          </a:xfrm>
          <a:prstGeom prst="rect">
            <a:avLst/>
          </a:prstGeom>
          <a:noFill/>
        </p:spPr>
        <p:txBody>
          <a:bodyPr wrap="square" rtlCol="0">
            <a:spAutoFit/>
          </a:bodyPr>
          <a:lstStyle/>
          <a:p>
            <a:r>
              <a:rPr lang="en-US" dirty="0"/>
              <a:t>d = 10 </a:t>
            </a:r>
          </a:p>
        </p:txBody>
      </p:sp>
      <p:sp>
        <p:nvSpPr>
          <p:cNvPr id="15" name="TextBox 14">
            <a:extLst>
              <a:ext uri="{FF2B5EF4-FFF2-40B4-BE49-F238E27FC236}">
                <a16:creationId xmlns:a16="http://schemas.microsoft.com/office/drawing/2014/main" id="{9B4B394A-F136-4648-97A2-2D74BAF5792A}"/>
              </a:ext>
            </a:extLst>
          </p:cNvPr>
          <p:cNvSpPr txBox="1"/>
          <p:nvPr/>
        </p:nvSpPr>
        <p:spPr>
          <a:xfrm>
            <a:off x="7670800" y="3799840"/>
            <a:ext cx="1473200" cy="553998"/>
          </a:xfrm>
          <a:prstGeom prst="rect">
            <a:avLst/>
          </a:prstGeom>
          <a:noFill/>
        </p:spPr>
        <p:txBody>
          <a:bodyPr wrap="square" rtlCol="0">
            <a:spAutoFit/>
          </a:bodyPr>
          <a:lstStyle/>
          <a:p>
            <a:r>
              <a:rPr lang="en-US" sz="1000" dirty="0"/>
              <a:t>c = phi(c, c)</a:t>
            </a:r>
          </a:p>
          <a:p>
            <a:r>
              <a:rPr lang="en-US" sz="1000" dirty="0"/>
              <a:t>d = phi(d, d)</a:t>
            </a:r>
          </a:p>
          <a:p>
            <a:r>
              <a:rPr lang="en-US" sz="1000" dirty="0"/>
              <a:t>b = 40</a:t>
            </a:r>
          </a:p>
        </p:txBody>
      </p:sp>
      <p:sp>
        <p:nvSpPr>
          <p:cNvPr id="16" name="TextBox 15">
            <a:extLst>
              <a:ext uri="{FF2B5EF4-FFF2-40B4-BE49-F238E27FC236}">
                <a16:creationId xmlns:a16="http://schemas.microsoft.com/office/drawing/2014/main" id="{83446B2A-3E2A-4A1F-AC87-8E787F5178B0}"/>
              </a:ext>
            </a:extLst>
          </p:cNvPr>
          <p:cNvSpPr txBox="1"/>
          <p:nvPr/>
        </p:nvSpPr>
        <p:spPr>
          <a:xfrm>
            <a:off x="5080000" y="873761"/>
            <a:ext cx="1889760" cy="954107"/>
          </a:xfrm>
          <a:prstGeom prst="rect">
            <a:avLst/>
          </a:prstGeom>
          <a:noFill/>
        </p:spPr>
        <p:txBody>
          <a:bodyPr wrap="square" rtlCol="0">
            <a:spAutoFit/>
          </a:bodyPr>
          <a:lstStyle/>
          <a:p>
            <a:r>
              <a:rPr lang="en-US" sz="1400" dirty="0" err="1"/>
              <a:t>i</a:t>
            </a:r>
            <a:r>
              <a:rPr lang="en-US" sz="1400" dirty="0"/>
              <a:t> = phi(</a:t>
            </a:r>
            <a:r>
              <a:rPr lang="en-US" sz="1400" dirty="0" err="1"/>
              <a:t>i</a:t>
            </a:r>
            <a:r>
              <a:rPr lang="en-US" sz="1400" dirty="0"/>
              <a:t>, </a:t>
            </a:r>
            <a:r>
              <a:rPr lang="en-US" sz="1400" dirty="0" err="1"/>
              <a:t>i</a:t>
            </a:r>
            <a:r>
              <a:rPr lang="en-US" sz="1400" dirty="0"/>
              <a:t>)</a:t>
            </a:r>
          </a:p>
          <a:p>
            <a:r>
              <a:rPr lang="en-US" sz="1400" dirty="0"/>
              <a:t>a =  p</a:t>
            </a:r>
          </a:p>
          <a:p>
            <a:r>
              <a:rPr lang="en-US" sz="1400" dirty="0"/>
              <a:t>c =   q</a:t>
            </a:r>
          </a:p>
          <a:p>
            <a:r>
              <a:rPr lang="en-US" sz="1400" dirty="0"/>
              <a:t>if (a &lt; c) </a:t>
            </a:r>
            <a:r>
              <a:rPr lang="en-US" sz="1400" dirty="0" err="1"/>
              <a:t>goto</a:t>
            </a:r>
            <a:r>
              <a:rPr lang="en-US" sz="1400" dirty="0"/>
              <a:t> B2 </a:t>
            </a:r>
          </a:p>
        </p:txBody>
      </p:sp>
      <p:sp>
        <p:nvSpPr>
          <p:cNvPr id="17" name="TextBox 16">
            <a:extLst>
              <a:ext uri="{FF2B5EF4-FFF2-40B4-BE49-F238E27FC236}">
                <a16:creationId xmlns:a16="http://schemas.microsoft.com/office/drawing/2014/main" id="{C54BB3F9-587D-4572-B91B-FF25BD84FBA6}"/>
              </a:ext>
            </a:extLst>
          </p:cNvPr>
          <p:cNvSpPr txBox="1"/>
          <p:nvPr/>
        </p:nvSpPr>
        <p:spPr>
          <a:xfrm>
            <a:off x="5334000" y="91440"/>
            <a:ext cx="1473200" cy="369332"/>
          </a:xfrm>
          <a:prstGeom prst="rect">
            <a:avLst/>
          </a:prstGeom>
          <a:noFill/>
        </p:spPr>
        <p:txBody>
          <a:bodyPr wrap="square" rtlCol="0">
            <a:spAutoFit/>
          </a:bodyPr>
          <a:lstStyle/>
          <a:p>
            <a:r>
              <a:rPr lang="en-US" dirty="0" err="1"/>
              <a:t>i</a:t>
            </a:r>
            <a:r>
              <a:rPr lang="en-US" dirty="0"/>
              <a:t> = 1</a:t>
            </a:r>
          </a:p>
        </p:txBody>
      </p:sp>
      <p:sp>
        <p:nvSpPr>
          <p:cNvPr id="18" name="TextBox 17">
            <a:extLst>
              <a:ext uri="{FF2B5EF4-FFF2-40B4-BE49-F238E27FC236}">
                <a16:creationId xmlns:a16="http://schemas.microsoft.com/office/drawing/2014/main" id="{94DA9E9E-97BC-480D-90B3-3DFA9A04F169}"/>
              </a:ext>
            </a:extLst>
          </p:cNvPr>
          <p:cNvSpPr txBox="1"/>
          <p:nvPr/>
        </p:nvSpPr>
        <p:spPr>
          <a:xfrm>
            <a:off x="3474720" y="1991360"/>
            <a:ext cx="1473200" cy="923330"/>
          </a:xfrm>
          <a:prstGeom prst="rect">
            <a:avLst/>
          </a:prstGeom>
          <a:noFill/>
        </p:spPr>
        <p:txBody>
          <a:bodyPr wrap="square" rtlCol="0">
            <a:spAutoFit/>
          </a:bodyPr>
          <a:lstStyle/>
          <a:p>
            <a:r>
              <a:rPr lang="en-US" dirty="0"/>
              <a:t>b = p </a:t>
            </a:r>
          </a:p>
          <a:p>
            <a:r>
              <a:rPr lang="en-US" dirty="0"/>
              <a:t>c =  q</a:t>
            </a:r>
          </a:p>
          <a:p>
            <a:r>
              <a:rPr lang="en-US" dirty="0"/>
              <a:t>d = 10</a:t>
            </a:r>
          </a:p>
        </p:txBody>
      </p:sp>
      <p:sp>
        <p:nvSpPr>
          <p:cNvPr id="19" name="TextBox 18">
            <a:extLst>
              <a:ext uri="{FF2B5EF4-FFF2-40B4-BE49-F238E27FC236}">
                <a16:creationId xmlns:a16="http://schemas.microsoft.com/office/drawing/2014/main" id="{936BCCA6-7681-4C4D-BA73-19DE3A60BCB5}"/>
              </a:ext>
            </a:extLst>
          </p:cNvPr>
          <p:cNvSpPr txBox="1"/>
          <p:nvPr/>
        </p:nvSpPr>
        <p:spPr>
          <a:xfrm>
            <a:off x="5191760" y="4526002"/>
            <a:ext cx="1493520" cy="1354217"/>
          </a:xfrm>
          <a:prstGeom prst="rect">
            <a:avLst/>
          </a:prstGeom>
          <a:noFill/>
        </p:spPr>
        <p:txBody>
          <a:bodyPr wrap="square" rtlCol="0">
            <a:spAutoFit/>
          </a:bodyPr>
          <a:lstStyle/>
          <a:p>
            <a:r>
              <a:rPr lang="en-US" sz="1000" dirty="0"/>
              <a:t>b = phi(b, b)</a:t>
            </a:r>
          </a:p>
          <a:p>
            <a:r>
              <a:rPr lang="en-US" sz="1000" dirty="0"/>
              <a:t>c = phi(c, c)</a:t>
            </a:r>
          </a:p>
          <a:p>
            <a:r>
              <a:rPr lang="en-US" sz="1000" dirty="0"/>
              <a:t>d = phi(d, d)</a:t>
            </a:r>
          </a:p>
          <a:p>
            <a:r>
              <a:rPr lang="en-US" sz="1000" dirty="0"/>
              <a:t>a = phi(a, a)</a:t>
            </a:r>
          </a:p>
          <a:p>
            <a:r>
              <a:rPr lang="en-US" sz="1000" dirty="0"/>
              <a:t>a = a + b</a:t>
            </a:r>
          </a:p>
          <a:p>
            <a:r>
              <a:rPr lang="en-US" sz="1000" dirty="0"/>
              <a:t>c = c + d</a:t>
            </a:r>
          </a:p>
          <a:p>
            <a:r>
              <a:rPr lang="en-US" sz="1000" dirty="0" err="1"/>
              <a:t>i</a:t>
            </a:r>
            <a:r>
              <a:rPr lang="en-US" sz="1000" dirty="0"/>
              <a:t> = </a:t>
            </a:r>
            <a:r>
              <a:rPr lang="en-US" sz="1000" dirty="0" err="1"/>
              <a:t>i</a:t>
            </a:r>
            <a:r>
              <a:rPr lang="en-US" sz="1000" dirty="0"/>
              <a:t> + 1</a:t>
            </a:r>
          </a:p>
          <a:p>
            <a:r>
              <a:rPr lang="en-US" sz="1000" dirty="0"/>
              <a:t>if (</a:t>
            </a:r>
            <a:r>
              <a:rPr lang="en-US" sz="1000" dirty="0" err="1"/>
              <a:t>i</a:t>
            </a:r>
            <a:r>
              <a:rPr lang="en-US" sz="1000" dirty="0"/>
              <a:t> &lt;= 100</a:t>
            </a:r>
            <a:r>
              <a:rPr lang="en-US" sz="1200" dirty="0"/>
              <a:t>) </a:t>
            </a:r>
            <a:r>
              <a:rPr lang="en-US" sz="1200" dirty="0" err="1"/>
              <a:t>goto</a:t>
            </a:r>
            <a:r>
              <a:rPr lang="en-US" sz="1200" dirty="0"/>
              <a:t> B1</a:t>
            </a:r>
          </a:p>
        </p:txBody>
      </p:sp>
      <p:sp>
        <p:nvSpPr>
          <p:cNvPr id="20" name="TextBox 19">
            <a:extLst>
              <a:ext uri="{FF2B5EF4-FFF2-40B4-BE49-F238E27FC236}">
                <a16:creationId xmlns:a16="http://schemas.microsoft.com/office/drawing/2014/main" id="{EE8EF66A-334D-474F-92D4-7442EFFEBF09}"/>
              </a:ext>
            </a:extLst>
          </p:cNvPr>
          <p:cNvSpPr txBox="1"/>
          <p:nvPr/>
        </p:nvSpPr>
        <p:spPr>
          <a:xfrm>
            <a:off x="5394960" y="6085840"/>
            <a:ext cx="1473200" cy="369332"/>
          </a:xfrm>
          <a:prstGeom prst="rect">
            <a:avLst/>
          </a:prstGeom>
          <a:noFill/>
        </p:spPr>
        <p:txBody>
          <a:bodyPr wrap="square" rtlCol="0">
            <a:spAutoFit/>
          </a:bodyPr>
          <a:lstStyle/>
          <a:p>
            <a:r>
              <a:rPr lang="en-US" dirty="0"/>
              <a:t>return</a:t>
            </a:r>
          </a:p>
        </p:txBody>
      </p:sp>
      <p:sp>
        <p:nvSpPr>
          <p:cNvPr id="21" name="TextBox 20">
            <a:extLst>
              <a:ext uri="{FF2B5EF4-FFF2-40B4-BE49-F238E27FC236}">
                <a16:creationId xmlns:a16="http://schemas.microsoft.com/office/drawing/2014/main" id="{97608B24-B6CA-4DD9-992C-B9174DCCE401}"/>
              </a:ext>
            </a:extLst>
          </p:cNvPr>
          <p:cNvSpPr txBox="1"/>
          <p:nvPr/>
        </p:nvSpPr>
        <p:spPr>
          <a:xfrm>
            <a:off x="4196080" y="101600"/>
            <a:ext cx="548640" cy="369332"/>
          </a:xfrm>
          <a:prstGeom prst="rect">
            <a:avLst/>
          </a:prstGeom>
          <a:noFill/>
        </p:spPr>
        <p:txBody>
          <a:bodyPr wrap="square" rtlCol="0">
            <a:spAutoFit/>
          </a:bodyPr>
          <a:lstStyle/>
          <a:p>
            <a:r>
              <a:rPr lang="en-US" b="1" dirty="0"/>
              <a:t>B0</a:t>
            </a:r>
          </a:p>
        </p:txBody>
      </p:sp>
      <p:sp>
        <p:nvSpPr>
          <p:cNvPr id="22" name="TextBox 21">
            <a:extLst>
              <a:ext uri="{FF2B5EF4-FFF2-40B4-BE49-F238E27FC236}">
                <a16:creationId xmlns:a16="http://schemas.microsoft.com/office/drawing/2014/main" id="{B2A04125-85D5-4DFC-92E6-CCED1AEBFA4B}"/>
              </a:ext>
            </a:extLst>
          </p:cNvPr>
          <p:cNvSpPr txBox="1"/>
          <p:nvPr/>
        </p:nvSpPr>
        <p:spPr>
          <a:xfrm>
            <a:off x="4196080" y="1148080"/>
            <a:ext cx="548640" cy="369332"/>
          </a:xfrm>
          <a:prstGeom prst="rect">
            <a:avLst/>
          </a:prstGeom>
          <a:noFill/>
        </p:spPr>
        <p:txBody>
          <a:bodyPr wrap="square" rtlCol="0">
            <a:spAutoFit/>
          </a:bodyPr>
          <a:lstStyle/>
          <a:p>
            <a:r>
              <a:rPr lang="en-US" b="1" dirty="0"/>
              <a:t>B1</a:t>
            </a:r>
          </a:p>
        </p:txBody>
      </p:sp>
      <p:sp>
        <p:nvSpPr>
          <p:cNvPr id="23" name="TextBox 22">
            <a:extLst>
              <a:ext uri="{FF2B5EF4-FFF2-40B4-BE49-F238E27FC236}">
                <a16:creationId xmlns:a16="http://schemas.microsoft.com/office/drawing/2014/main" id="{229C8940-8BA0-45F0-BDDA-772DC993EB33}"/>
              </a:ext>
            </a:extLst>
          </p:cNvPr>
          <p:cNvSpPr txBox="1"/>
          <p:nvPr/>
        </p:nvSpPr>
        <p:spPr>
          <a:xfrm>
            <a:off x="8971280" y="2153920"/>
            <a:ext cx="548640" cy="369332"/>
          </a:xfrm>
          <a:prstGeom prst="rect">
            <a:avLst/>
          </a:prstGeom>
          <a:noFill/>
        </p:spPr>
        <p:txBody>
          <a:bodyPr wrap="square" rtlCol="0">
            <a:spAutoFit/>
          </a:bodyPr>
          <a:lstStyle/>
          <a:p>
            <a:r>
              <a:rPr lang="en-US" b="1" dirty="0"/>
              <a:t>B5</a:t>
            </a:r>
          </a:p>
        </p:txBody>
      </p:sp>
      <p:sp>
        <p:nvSpPr>
          <p:cNvPr id="24" name="TextBox 23">
            <a:extLst>
              <a:ext uri="{FF2B5EF4-FFF2-40B4-BE49-F238E27FC236}">
                <a16:creationId xmlns:a16="http://schemas.microsoft.com/office/drawing/2014/main" id="{D32AEA76-92CA-488E-8E6B-472E9715F629}"/>
              </a:ext>
            </a:extLst>
          </p:cNvPr>
          <p:cNvSpPr txBox="1"/>
          <p:nvPr/>
        </p:nvSpPr>
        <p:spPr>
          <a:xfrm>
            <a:off x="2255520" y="2225040"/>
            <a:ext cx="548640" cy="369332"/>
          </a:xfrm>
          <a:prstGeom prst="rect">
            <a:avLst/>
          </a:prstGeom>
          <a:noFill/>
        </p:spPr>
        <p:txBody>
          <a:bodyPr wrap="square" rtlCol="0">
            <a:spAutoFit/>
          </a:bodyPr>
          <a:lstStyle/>
          <a:p>
            <a:r>
              <a:rPr lang="en-US" b="1" dirty="0"/>
              <a:t>B2</a:t>
            </a:r>
          </a:p>
        </p:txBody>
      </p:sp>
      <p:sp>
        <p:nvSpPr>
          <p:cNvPr id="25" name="TextBox 24">
            <a:extLst>
              <a:ext uri="{FF2B5EF4-FFF2-40B4-BE49-F238E27FC236}">
                <a16:creationId xmlns:a16="http://schemas.microsoft.com/office/drawing/2014/main" id="{817F2BC1-2178-4C45-8DF6-CAE407D49FCA}"/>
              </a:ext>
            </a:extLst>
          </p:cNvPr>
          <p:cNvSpPr txBox="1"/>
          <p:nvPr/>
        </p:nvSpPr>
        <p:spPr>
          <a:xfrm>
            <a:off x="5049520" y="3098800"/>
            <a:ext cx="548640" cy="369332"/>
          </a:xfrm>
          <a:prstGeom prst="rect">
            <a:avLst/>
          </a:prstGeom>
          <a:noFill/>
        </p:spPr>
        <p:txBody>
          <a:bodyPr wrap="square" rtlCol="0">
            <a:spAutoFit/>
          </a:bodyPr>
          <a:lstStyle/>
          <a:p>
            <a:r>
              <a:rPr lang="en-US" b="1" dirty="0"/>
              <a:t>B6</a:t>
            </a:r>
          </a:p>
        </p:txBody>
      </p:sp>
      <p:sp>
        <p:nvSpPr>
          <p:cNvPr id="26" name="TextBox 25">
            <a:extLst>
              <a:ext uri="{FF2B5EF4-FFF2-40B4-BE49-F238E27FC236}">
                <a16:creationId xmlns:a16="http://schemas.microsoft.com/office/drawing/2014/main" id="{C3C60372-9411-4AE1-BC61-E0A4065C7F56}"/>
              </a:ext>
            </a:extLst>
          </p:cNvPr>
          <p:cNvSpPr txBox="1"/>
          <p:nvPr/>
        </p:nvSpPr>
        <p:spPr>
          <a:xfrm>
            <a:off x="10982960" y="3139440"/>
            <a:ext cx="548640" cy="369332"/>
          </a:xfrm>
          <a:prstGeom prst="rect">
            <a:avLst/>
          </a:prstGeom>
          <a:noFill/>
        </p:spPr>
        <p:txBody>
          <a:bodyPr wrap="square" rtlCol="0">
            <a:spAutoFit/>
          </a:bodyPr>
          <a:lstStyle/>
          <a:p>
            <a:r>
              <a:rPr lang="en-US" b="1" dirty="0"/>
              <a:t>B8</a:t>
            </a:r>
          </a:p>
        </p:txBody>
      </p:sp>
      <p:sp>
        <p:nvSpPr>
          <p:cNvPr id="27" name="TextBox 26">
            <a:extLst>
              <a:ext uri="{FF2B5EF4-FFF2-40B4-BE49-F238E27FC236}">
                <a16:creationId xmlns:a16="http://schemas.microsoft.com/office/drawing/2014/main" id="{CD0EB220-B13B-4FC2-B8D7-87860D8200F8}"/>
              </a:ext>
            </a:extLst>
          </p:cNvPr>
          <p:cNvSpPr txBox="1"/>
          <p:nvPr/>
        </p:nvSpPr>
        <p:spPr>
          <a:xfrm>
            <a:off x="9438640" y="4013200"/>
            <a:ext cx="548640" cy="369332"/>
          </a:xfrm>
          <a:prstGeom prst="rect">
            <a:avLst/>
          </a:prstGeom>
          <a:noFill/>
        </p:spPr>
        <p:txBody>
          <a:bodyPr wrap="square" rtlCol="0">
            <a:spAutoFit/>
          </a:bodyPr>
          <a:lstStyle/>
          <a:p>
            <a:r>
              <a:rPr lang="en-US" b="1" dirty="0"/>
              <a:t>B7</a:t>
            </a:r>
          </a:p>
        </p:txBody>
      </p:sp>
      <p:sp>
        <p:nvSpPr>
          <p:cNvPr id="28" name="TextBox 27">
            <a:extLst>
              <a:ext uri="{FF2B5EF4-FFF2-40B4-BE49-F238E27FC236}">
                <a16:creationId xmlns:a16="http://schemas.microsoft.com/office/drawing/2014/main" id="{B6506658-0A90-4168-98AC-D7BA32763A3B}"/>
              </a:ext>
            </a:extLst>
          </p:cNvPr>
          <p:cNvSpPr txBox="1"/>
          <p:nvPr/>
        </p:nvSpPr>
        <p:spPr>
          <a:xfrm>
            <a:off x="3992880" y="4897120"/>
            <a:ext cx="548640" cy="369332"/>
          </a:xfrm>
          <a:prstGeom prst="rect">
            <a:avLst/>
          </a:prstGeom>
          <a:noFill/>
        </p:spPr>
        <p:txBody>
          <a:bodyPr wrap="square" rtlCol="0">
            <a:spAutoFit/>
          </a:bodyPr>
          <a:lstStyle/>
          <a:p>
            <a:r>
              <a:rPr lang="en-US" b="1" dirty="0"/>
              <a:t>B3</a:t>
            </a:r>
          </a:p>
        </p:txBody>
      </p:sp>
      <p:sp>
        <p:nvSpPr>
          <p:cNvPr id="29" name="TextBox 28">
            <a:extLst>
              <a:ext uri="{FF2B5EF4-FFF2-40B4-BE49-F238E27FC236}">
                <a16:creationId xmlns:a16="http://schemas.microsoft.com/office/drawing/2014/main" id="{C57B4A76-2115-4C69-8682-26EB699C9E17}"/>
              </a:ext>
            </a:extLst>
          </p:cNvPr>
          <p:cNvSpPr txBox="1"/>
          <p:nvPr/>
        </p:nvSpPr>
        <p:spPr>
          <a:xfrm>
            <a:off x="3942080" y="6126480"/>
            <a:ext cx="548640" cy="369332"/>
          </a:xfrm>
          <a:prstGeom prst="rect">
            <a:avLst/>
          </a:prstGeom>
          <a:noFill/>
        </p:spPr>
        <p:txBody>
          <a:bodyPr wrap="square" rtlCol="0">
            <a:spAutoFit/>
          </a:bodyPr>
          <a:lstStyle/>
          <a:p>
            <a:r>
              <a:rPr lang="en-US" b="1" dirty="0"/>
              <a:t>B4</a:t>
            </a:r>
          </a:p>
        </p:txBody>
      </p:sp>
      <p:cxnSp>
        <p:nvCxnSpPr>
          <p:cNvPr id="33" name="Straight Arrow Connector 32">
            <a:extLst>
              <a:ext uri="{FF2B5EF4-FFF2-40B4-BE49-F238E27FC236}">
                <a16:creationId xmlns:a16="http://schemas.microsoft.com/office/drawing/2014/main" id="{2FA985E7-3FCC-4050-9DA7-8B3BAC0929B4}"/>
              </a:ext>
            </a:extLst>
          </p:cNvPr>
          <p:cNvCxnSpPr/>
          <p:nvPr/>
        </p:nvCxnSpPr>
        <p:spPr>
          <a:xfrm>
            <a:off x="5892800" y="470932"/>
            <a:ext cx="0" cy="36218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11B2DC49-4348-431E-BD3B-B697BCAAC92E}"/>
              </a:ext>
            </a:extLst>
          </p:cNvPr>
          <p:cNvCxnSpPr/>
          <p:nvPr/>
        </p:nvCxnSpPr>
        <p:spPr>
          <a:xfrm flipH="1">
            <a:off x="3992880" y="1798320"/>
            <a:ext cx="1087120" cy="19304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FB309609-9E89-49FB-A119-7AF01148068B}"/>
              </a:ext>
            </a:extLst>
          </p:cNvPr>
          <p:cNvCxnSpPr/>
          <p:nvPr/>
        </p:nvCxnSpPr>
        <p:spPr>
          <a:xfrm>
            <a:off x="6746240" y="1795473"/>
            <a:ext cx="1005840" cy="21475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AAC03D1-DCEB-461B-9B09-C575589273FC}"/>
              </a:ext>
            </a:extLst>
          </p:cNvPr>
          <p:cNvCxnSpPr/>
          <p:nvPr/>
        </p:nvCxnSpPr>
        <p:spPr>
          <a:xfrm>
            <a:off x="4013200" y="2826267"/>
            <a:ext cx="1554480" cy="16614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346AE397-BD78-42B7-ACB4-9E0195315E46}"/>
              </a:ext>
            </a:extLst>
          </p:cNvPr>
          <p:cNvCxnSpPr>
            <a:endCxn id="14" idx="0"/>
          </p:cNvCxnSpPr>
          <p:nvPr/>
        </p:nvCxnSpPr>
        <p:spPr>
          <a:xfrm flipH="1">
            <a:off x="7147560" y="2820908"/>
            <a:ext cx="629920" cy="30837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E5138758-25A4-48C4-8D13-4B59F80A0B0B}"/>
              </a:ext>
            </a:extLst>
          </p:cNvPr>
          <p:cNvCxnSpPr/>
          <p:nvPr/>
        </p:nvCxnSpPr>
        <p:spPr>
          <a:xfrm>
            <a:off x="7868920" y="2826267"/>
            <a:ext cx="1996440" cy="24082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BCF1B2D7-D7AE-4872-809A-B28A73B906E0}"/>
              </a:ext>
            </a:extLst>
          </p:cNvPr>
          <p:cNvCxnSpPr>
            <a:endCxn id="7" idx="0"/>
          </p:cNvCxnSpPr>
          <p:nvPr/>
        </p:nvCxnSpPr>
        <p:spPr>
          <a:xfrm>
            <a:off x="6807200" y="3457972"/>
            <a:ext cx="1432560" cy="31138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359AA879-C3E0-43ED-804E-8307B4F231CE}"/>
              </a:ext>
            </a:extLst>
          </p:cNvPr>
          <p:cNvCxnSpPr>
            <a:endCxn id="7" idx="0"/>
          </p:cNvCxnSpPr>
          <p:nvPr/>
        </p:nvCxnSpPr>
        <p:spPr>
          <a:xfrm flipH="1">
            <a:off x="8239760" y="3474998"/>
            <a:ext cx="1625600" cy="29436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A5157B76-F31C-4437-8163-B3353C87144B}"/>
              </a:ext>
            </a:extLst>
          </p:cNvPr>
          <p:cNvCxnSpPr/>
          <p:nvPr/>
        </p:nvCxnSpPr>
        <p:spPr>
          <a:xfrm flipH="1">
            <a:off x="6055360" y="4304268"/>
            <a:ext cx="2092960" cy="22229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B000A2CA-F0FB-4EC1-B0C0-EBE32C3F4FF1}"/>
              </a:ext>
            </a:extLst>
          </p:cNvPr>
          <p:cNvCxnSpPr/>
          <p:nvPr/>
        </p:nvCxnSpPr>
        <p:spPr>
          <a:xfrm>
            <a:off x="5557520" y="5842615"/>
            <a:ext cx="0" cy="28386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10B2D326-69CE-4B30-821E-446828DE95AF}"/>
              </a:ext>
            </a:extLst>
          </p:cNvPr>
          <p:cNvCxnSpPr>
            <a:endCxn id="5" idx="0"/>
          </p:cNvCxnSpPr>
          <p:nvPr/>
        </p:nvCxnSpPr>
        <p:spPr>
          <a:xfrm rot="5400000" flipH="1" flipV="1">
            <a:off x="3017521" y="3048001"/>
            <a:ext cx="5029199" cy="599440"/>
          </a:xfrm>
          <a:prstGeom prst="curvedConnector5">
            <a:avLst>
              <a:gd name="adj1" fmla="val -5253"/>
              <a:gd name="adj2" fmla="val -638136"/>
              <a:gd name="adj3" fmla="val 104545"/>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40DB796-A9E3-4BF9-81E7-6DB892A391CC}"/>
              </a:ext>
            </a:extLst>
          </p:cNvPr>
          <p:cNvSpPr txBox="1"/>
          <p:nvPr/>
        </p:nvSpPr>
        <p:spPr>
          <a:xfrm>
            <a:off x="3342639" y="4111229"/>
            <a:ext cx="1818641" cy="369332"/>
          </a:xfrm>
          <a:prstGeom prst="rect">
            <a:avLst/>
          </a:prstGeom>
          <a:solidFill>
            <a:srgbClr val="FF0000"/>
          </a:solidFill>
        </p:spPr>
        <p:txBody>
          <a:bodyPr wrap="square" rtlCol="0">
            <a:spAutoFit/>
          </a:bodyPr>
          <a:lstStyle/>
          <a:p>
            <a:r>
              <a:rPr lang="en-US" dirty="0"/>
              <a:t>{</a:t>
            </a:r>
            <a:r>
              <a:rPr lang="en-US" dirty="0" err="1"/>
              <a:t>i</a:t>
            </a:r>
            <a:r>
              <a:rPr lang="en-US" dirty="0"/>
              <a:t>, c, d, a, b, p, q}</a:t>
            </a:r>
          </a:p>
        </p:txBody>
      </p:sp>
      <p:sp>
        <p:nvSpPr>
          <p:cNvPr id="42" name="TextBox 41">
            <a:extLst>
              <a:ext uri="{FF2B5EF4-FFF2-40B4-BE49-F238E27FC236}">
                <a16:creationId xmlns:a16="http://schemas.microsoft.com/office/drawing/2014/main" id="{60F63997-20A6-4CF9-BA38-CDEA634D97C7}"/>
              </a:ext>
            </a:extLst>
          </p:cNvPr>
          <p:cNvSpPr txBox="1"/>
          <p:nvPr/>
        </p:nvSpPr>
        <p:spPr>
          <a:xfrm>
            <a:off x="9194800" y="3562588"/>
            <a:ext cx="1717040" cy="380049"/>
          </a:xfrm>
          <a:prstGeom prst="rect">
            <a:avLst/>
          </a:prstGeom>
          <a:solidFill>
            <a:srgbClr val="FF0000"/>
          </a:solidFill>
        </p:spPr>
        <p:txBody>
          <a:bodyPr wrap="square" rtlCol="0">
            <a:spAutoFit/>
          </a:bodyPr>
          <a:lstStyle/>
          <a:p>
            <a:r>
              <a:rPr lang="en-US" dirty="0"/>
              <a:t>{</a:t>
            </a:r>
            <a:r>
              <a:rPr lang="en-US" dirty="0" err="1"/>
              <a:t>i</a:t>
            </a:r>
            <a:r>
              <a:rPr lang="en-US" dirty="0"/>
              <a:t>, c, d, a, p, q}</a:t>
            </a:r>
          </a:p>
        </p:txBody>
      </p:sp>
      <p:sp>
        <p:nvSpPr>
          <p:cNvPr id="44" name="TextBox 43">
            <a:extLst>
              <a:ext uri="{FF2B5EF4-FFF2-40B4-BE49-F238E27FC236}">
                <a16:creationId xmlns:a16="http://schemas.microsoft.com/office/drawing/2014/main" id="{F0192CD9-6472-4C62-94AF-F7A090E8F040}"/>
              </a:ext>
            </a:extLst>
          </p:cNvPr>
          <p:cNvSpPr txBox="1"/>
          <p:nvPr/>
        </p:nvSpPr>
        <p:spPr>
          <a:xfrm>
            <a:off x="5334000" y="2759948"/>
            <a:ext cx="1290320" cy="369332"/>
          </a:xfrm>
          <a:prstGeom prst="rect">
            <a:avLst/>
          </a:prstGeom>
          <a:solidFill>
            <a:srgbClr val="FF0000"/>
          </a:solidFill>
        </p:spPr>
        <p:txBody>
          <a:bodyPr wrap="square" rtlCol="0">
            <a:spAutoFit/>
          </a:bodyPr>
          <a:lstStyle/>
          <a:p>
            <a:r>
              <a:rPr lang="en-US" dirty="0"/>
              <a:t>{</a:t>
            </a:r>
            <a:r>
              <a:rPr lang="en-US" dirty="0" err="1"/>
              <a:t>i</a:t>
            </a:r>
            <a:r>
              <a:rPr lang="en-US" dirty="0"/>
              <a:t>, c, a, p, q}</a:t>
            </a:r>
          </a:p>
        </p:txBody>
      </p:sp>
      <p:sp>
        <p:nvSpPr>
          <p:cNvPr id="46" name="TextBox 45">
            <a:extLst>
              <a:ext uri="{FF2B5EF4-FFF2-40B4-BE49-F238E27FC236}">
                <a16:creationId xmlns:a16="http://schemas.microsoft.com/office/drawing/2014/main" id="{7C99BFC1-FC81-46E1-8DEB-010A597977B1}"/>
              </a:ext>
            </a:extLst>
          </p:cNvPr>
          <p:cNvSpPr txBox="1"/>
          <p:nvPr/>
        </p:nvSpPr>
        <p:spPr>
          <a:xfrm>
            <a:off x="10048240" y="2658348"/>
            <a:ext cx="1290320" cy="369332"/>
          </a:xfrm>
          <a:prstGeom prst="rect">
            <a:avLst/>
          </a:prstGeom>
          <a:solidFill>
            <a:srgbClr val="FF0000"/>
          </a:solidFill>
        </p:spPr>
        <p:txBody>
          <a:bodyPr wrap="square" rtlCol="0">
            <a:spAutoFit/>
          </a:bodyPr>
          <a:lstStyle/>
          <a:p>
            <a:r>
              <a:rPr lang="en-US" dirty="0"/>
              <a:t>{</a:t>
            </a:r>
            <a:r>
              <a:rPr lang="en-US" dirty="0" err="1"/>
              <a:t>i</a:t>
            </a:r>
            <a:r>
              <a:rPr lang="en-US" dirty="0"/>
              <a:t>, d, a, p, q}</a:t>
            </a:r>
          </a:p>
        </p:txBody>
      </p:sp>
      <p:sp>
        <p:nvSpPr>
          <p:cNvPr id="48" name="TextBox 47">
            <a:extLst>
              <a:ext uri="{FF2B5EF4-FFF2-40B4-BE49-F238E27FC236}">
                <a16:creationId xmlns:a16="http://schemas.microsoft.com/office/drawing/2014/main" id="{8F24419A-220F-4239-8CC4-E4228A55B44C}"/>
              </a:ext>
            </a:extLst>
          </p:cNvPr>
          <p:cNvSpPr txBox="1"/>
          <p:nvPr/>
        </p:nvSpPr>
        <p:spPr>
          <a:xfrm>
            <a:off x="8310880" y="1581388"/>
            <a:ext cx="1290320" cy="369332"/>
          </a:xfrm>
          <a:prstGeom prst="rect">
            <a:avLst/>
          </a:prstGeom>
          <a:solidFill>
            <a:srgbClr val="FF0000"/>
          </a:solidFill>
        </p:spPr>
        <p:txBody>
          <a:bodyPr wrap="square" rtlCol="0">
            <a:spAutoFit/>
          </a:bodyPr>
          <a:lstStyle/>
          <a:p>
            <a:r>
              <a:rPr lang="en-US" dirty="0"/>
              <a:t>{</a:t>
            </a:r>
            <a:r>
              <a:rPr lang="en-US" dirty="0" err="1"/>
              <a:t>i</a:t>
            </a:r>
            <a:r>
              <a:rPr lang="en-US" dirty="0"/>
              <a:t>, c, p, q}</a:t>
            </a:r>
          </a:p>
        </p:txBody>
      </p:sp>
      <p:sp>
        <p:nvSpPr>
          <p:cNvPr id="50" name="TextBox 49">
            <a:extLst>
              <a:ext uri="{FF2B5EF4-FFF2-40B4-BE49-F238E27FC236}">
                <a16:creationId xmlns:a16="http://schemas.microsoft.com/office/drawing/2014/main" id="{81A264E4-ECCF-4D3B-8C1D-F8E4570E4E4B}"/>
              </a:ext>
            </a:extLst>
          </p:cNvPr>
          <p:cNvSpPr txBox="1"/>
          <p:nvPr/>
        </p:nvSpPr>
        <p:spPr>
          <a:xfrm>
            <a:off x="2702560" y="1550908"/>
            <a:ext cx="1290320" cy="369332"/>
          </a:xfrm>
          <a:prstGeom prst="rect">
            <a:avLst/>
          </a:prstGeom>
          <a:solidFill>
            <a:srgbClr val="FF0000"/>
          </a:solidFill>
        </p:spPr>
        <p:txBody>
          <a:bodyPr wrap="square" rtlCol="0">
            <a:spAutoFit/>
          </a:bodyPr>
          <a:lstStyle/>
          <a:p>
            <a:r>
              <a:rPr lang="en-US" dirty="0"/>
              <a:t>{</a:t>
            </a:r>
            <a:r>
              <a:rPr lang="en-US" dirty="0" err="1"/>
              <a:t>i</a:t>
            </a:r>
            <a:r>
              <a:rPr lang="en-US" dirty="0"/>
              <a:t>, a, p, q}</a:t>
            </a:r>
          </a:p>
        </p:txBody>
      </p:sp>
      <p:sp>
        <p:nvSpPr>
          <p:cNvPr id="52" name="TextBox 51">
            <a:extLst>
              <a:ext uri="{FF2B5EF4-FFF2-40B4-BE49-F238E27FC236}">
                <a16:creationId xmlns:a16="http://schemas.microsoft.com/office/drawing/2014/main" id="{B99FC74F-6EC9-4ED3-91DC-48778BB763F7}"/>
              </a:ext>
            </a:extLst>
          </p:cNvPr>
          <p:cNvSpPr txBox="1"/>
          <p:nvPr/>
        </p:nvSpPr>
        <p:spPr>
          <a:xfrm>
            <a:off x="6898640" y="494268"/>
            <a:ext cx="1290320" cy="369332"/>
          </a:xfrm>
          <a:prstGeom prst="rect">
            <a:avLst/>
          </a:prstGeom>
          <a:solidFill>
            <a:srgbClr val="FF0000"/>
          </a:solidFill>
        </p:spPr>
        <p:txBody>
          <a:bodyPr wrap="square" rtlCol="0">
            <a:spAutoFit/>
          </a:bodyPr>
          <a:lstStyle/>
          <a:p>
            <a:r>
              <a:rPr lang="en-US" dirty="0"/>
              <a:t>{</a:t>
            </a:r>
            <a:r>
              <a:rPr lang="en-US" dirty="0" err="1"/>
              <a:t>i</a:t>
            </a:r>
            <a:r>
              <a:rPr lang="en-US" dirty="0"/>
              <a:t>, p, q}</a:t>
            </a:r>
          </a:p>
        </p:txBody>
      </p:sp>
      <p:graphicFrame>
        <p:nvGraphicFramePr>
          <p:cNvPr id="30" name="Table 29">
            <a:extLst>
              <a:ext uri="{FF2B5EF4-FFF2-40B4-BE49-F238E27FC236}">
                <a16:creationId xmlns:a16="http://schemas.microsoft.com/office/drawing/2014/main" id="{DCC934DF-4670-4760-8290-EEE0DD5E80AE}"/>
              </a:ext>
            </a:extLst>
          </p:cNvPr>
          <p:cNvGraphicFramePr>
            <a:graphicFrameLocks noGrp="1"/>
          </p:cNvGraphicFramePr>
          <p:nvPr/>
        </p:nvGraphicFramePr>
        <p:xfrm>
          <a:off x="81280" y="1369906"/>
          <a:ext cx="1087120" cy="4086010"/>
        </p:xfrm>
        <a:graphic>
          <a:graphicData uri="http://schemas.openxmlformats.org/drawingml/2006/table">
            <a:tbl>
              <a:tblPr firstRow="1" bandRow="1">
                <a:tableStyleId>{5C22544A-7EE6-4342-B048-85BDC9FD1C3A}</a:tableStyleId>
              </a:tblPr>
              <a:tblGrid>
                <a:gridCol w="543560">
                  <a:extLst>
                    <a:ext uri="{9D8B030D-6E8A-4147-A177-3AD203B41FA5}">
                      <a16:colId xmlns:a16="http://schemas.microsoft.com/office/drawing/2014/main" val="2354920237"/>
                    </a:ext>
                  </a:extLst>
                </a:gridCol>
                <a:gridCol w="543560">
                  <a:extLst>
                    <a:ext uri="{9D8B030D-6E8A-4147-A177-3AD203B41FA5}">
                      <a16:colId xmlns:a16="http://schemas.microsoft.com/office/drawing/2014/main" val="3078502651"/>
                    </a:ext>
                  </a:extLst>
                </a:gridCol>
              </a:tblGrid>
              <a:tr h="408601">
                <a:tc>
                  <a:txBody>
                    <a:bodyPr/>
                    <a:lstStyle/>
                    <a:p>
                      <a:r>
                        <a:rPr lang="en-US" dirty="0"/>
                        <a:t>BB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6290167"/>
                  </a:ext>
                </a:extLst>
              </a:tr>
              <a:tr h="40860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8771998"/>
                  </a:ext>
                </a:extLst>
              </a:tr>
              <a:tr h="40860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4167872"/>
                  </a:ext>
                </a:extLst>
              </a:tr>
              <a:tr h="40860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2300136"/>
                  </a:ext>
                </a:extLst>
              </a:tr>
              <a:tr h="408601">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8685639"/>
                  </a:ext>
                </a:extLst>
              </a:tr>
              <a:tr h="408601">
                <a:tc>
                  <a:txBody>
                    <a:bodyPr/>
                    <a:lstStyle/>
                    <a:p>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7944242"/>
                  </a:ext>
                </a:extLst>
              </a:tr>
              <a:tr h="408601">
                <a:tc>
                  <a:txBody>
                    <a:bodyPr/>
                    <a:lstStyle/>
                    <a:p>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9231221"/>
                  </a:ext>
                </a:extLst>
              </a:tr>
              <a:tr h="408601">
                <a:tc>
                  <a:txBody>
                    <a:bodyPr/>
                    <a:lstStyle/>
                    <a:p>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21805"/>
                  </a:ext>
                </a:extLst>
              </a:tr>
              <a:tr h="408601">
                <a:tc>
                  <a:txBody>
                    <a:bodyPr/>
                    <a:lstStyle/>
                    <a:p>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044324"/>
                  </a:ext>
                </a:extLst>
              </a:tr>
              <a:tr h="408601">
                <a:tc>
                  <a:txBody>
                    <a:bodyPr/>
                    <a:lstStyle/>
                    <a:p>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0358992"/>
                  </a:ext>
                </a:extLst>
              </a:tr>
            </a:tbl>
          </a:graphicData>
        </a:graphic>
      </p:graphicFrame>
      <p:sp>
        <p:nvSpPr>
          <p:cNvPr id="31" name="TextBox 30">
            <a:extLst>
              <a:ext uri="{FF2B5EF4-FFF2-40B4-BE49-F238E27FC236}">
                <a16:creationId xmlns:a16="http://schemas.microsoft.com/office/drawing/2014/main" id="{55AB4D84-42FC-46AF-AC23-D4C06D65B570}"/>
              </a:ext>
            </a:extLst>
          </p:cNvPr>
          <p:cNvSpPr txBox="1"/>
          <p:nvPr/>
        </p:nvSpPr>
        <p:spPr>
          <a:xfrm>
            <a:off x="223520" y="172721"/>
            <a:ext cx="351536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after phi insertion</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96954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F4231-3A19-4AD0-B030-CB7C89D59BB6}"/>
              </a:ext>
            </a:extLst>
          </p:cNvPr>
          <p:cNvSpPr>
            <a:spLocks noGrp="1"/>
          </p:cNvSpPr>
          <p:nvPr>
            <p:ph type="title"/>
          </p:nvPr>
        </p:nvSpPr>
        <p:spPr/>
        <p:txBody>
          <a:bodyPr/>
          <a:lstStyle/>
          <a:p>
            <a:r>
              <a:rPr lang="en-US" dirty="0"/>
              <a:t>Renaming</a:t>
            </a:r>
          </a:p>
        </p:txBody>
      </p:sp>
      <p:sp>
        <p:nvSpPr>
          <p:cNvPr id="3" name="Content Placeholder 2">
            <a:extLst>
              <a:ext uri="{FF2B5EF4-FFF2-40B4-BE49-F238E27FC236}">
                <a16:creationId xmlns:a16="http://schemas.microsoft.com/office/drawing/2014/main" id="{893683D9-B3F2-48C4-8904-49730B8E83E6}"/>
              </a:ext>
            </a:extLst>
          </p:cNvPr>
          <p:cNvSpPr>
            <a:spLocks noGrp="1"/>
          </p:cNvSpPr>
          <p:nvPr>
            <p:ph idx="1"/>
          </p:nvPr>
        </p:nvSpPr>
        <p:spPr/>
        <p:txBody>
          <a:bodyPr/>
          <a:lstStyle/>
          <a:p>
            <a:r>
              <a:rPr lang="en-US" dirty="0"/>
              <a:t>Compute reaching definitions</a:t>
            </a:r>
          </a:p>
          <a:p>
            <a:endParaRPr lang="en-US" dirty="0"/>
          </a:p>
          <a:p>
            <a:r>
              <a:rPr lang="en-US" dirty="0"/>
              <a:t>Rename each definition</a:t>
            </a:r>
          </a:p>
          <a:p>
            <a:endParaRPr lang="en-US" dirty="0"/>
          </a:p>
          <a:p>
            <a:r>
              <a:rPr lang="en-US" dirty="0"/>
              <a:t>Replace each use by the corresponding reaching definition</a:t>
            </a:r>
          </a:p>
        </p:txBody>
      </p:sp>
    </p:spTree>
    <p:extLst>
      <p:ext uri="{BB962C8B-B14F-4D97-AF65-F5344CB8AC3E}">
        <p14:creationId xmlns:p14="http://schemas.microsoft.com/office/powerpoint/2010/main" val="26188948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9EA843-77EB-47F5-9174-0F518ED85048}"/>
              </a:ext>
            </a:extLst>
          </p:cNvPr>
          <p:cNvSpPr/>
          <p:nvPr/>
        </p:nvSpPr>
        <p:spPr>
          <a:xfrm>
            <a:off x="4592320" y="98029"/>
            <a:ext cx="2336800" cy="3794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D12C7E36-5CBB-4198-9EB5-1C711E04F73A}"/>
              </a:ext>
            </a:extLst>
          </p:cNvPr>
          <p:cNvSpPr/>
          <p:nvPr/>
        </p:nvSpPr>
        <p:spPr>
          <a:xfrm>
            <a:off x="5557520" y="3129280"/>
            <a:ext cx="2194560" cy="3304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A4686BD-F2FB-4177-BDDF-83D5DB00B1D2}"/>
              </a:ext>
            </a:extLst>
          </p:cNvPr>
          <p:cNvSpPr/>
          <p:nvPr/>
        </p:nvSpPr>
        <p:spPr>
          <a:xfrm>
            <a:off x="2672080" y="1997948"/>
            <a:ext cx="2560320" cy="8163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8EAD60E-AE6B-4083-8668-17E34FF8A344}"/>
              </a:ext>
            </a:extLst>
          </p:cNvPr>
          <p:cNvSpPr/>
          <p:nvPr/>
        </p:nvSpPr>
        <p:spPr>
          <a:xfrm>
            <a:off x="4602480" y="833121"/>
            <a:ext cx="2458720" cy="9651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1E6E5EB-8E5F-4A48-B748-BBEB85FB1A87}"/>
              </a:ext>
            </a:extLst>
          </p:cNvPr>
          <p:cNvSpPr/>
          <p:nvPr/>
        </p:nvSpPr>
        <p:spPr>
          <a:xfrm>
            <a:off x="8615680" y="3108960"/>
            <a:ext cx="2336800" cy="3490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12C1293-D96B-4CC9-A485-CDD6FD475EC3}"/>
              </a:ext>
            </a:extLst>
          </p:cNvPr>
          <p:cNvSpPr/>
          <p:nvPr/>
        </p:nvSpPr>
        <p:spPr>
          <a:xfrm>
            <a:off x="7071360" y="3769360"/>
            <a:ext cx="2336800" cy="5384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2E3A2FF-18DB-4619-B711-77547D1286C5}"/>
              </a:ext>
            </a:extLst>
          </p:cNvPr>
          <p:cNvSpPr/>
          <p:nvPr/>
        </p:nvSpPr>
        <p:spPr>
          <a:xfrm>
            <a:off x="6553200" y="1997948"/>
            <a:ext cx="2448560" cy="8366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306C99-25D6-4C2B-A9C5-AAB39777AB69}"/>
              </a:ext>
            </a:extLst>
          </p:cNvPr>
          <p:cNvSpPr/>
          <p:nvPr/>
        </p:nvSpPr>
        <p:spPr>
          <a:xfrm>
            <a:off x="4592320" y="4526559"/>
            <a:ext cx="2377440" cy="133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F36B252-BD46-417C-AE51-C4F5202F0B11}"/>
              </a:ext>
            </a:extLst>
          </p:cNvPr>
          <p:cNvSpPr/>
          <p:nvPr/>
        </p:nvSpPr>
        <p:spPr>
          <a:xfrm>
            <a:off x="4521200" y="6126480"/>
            <a:ext cx="2418080" cy="3878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3E49606-70B6-47C3-AB07-6CB04EE05553}"/>
              </a:ext>
            </a:extLst>
          </p:cNvPr>
          <p:cNvSpPr txBox="1"/>
          <p:nvPr/>
        </p:nvSpPr>
        <p:spPr>
          <a:xfrm>
            <a:off x="7000239" y="1971040"/>
            <a:ext cx="2255521" cy="923330"/>
          </a:xfrm>
          <a:prstGeom prst="rect">
            <a:avLst/>
          </a:prstGeom>
          <a:noFill/>
        </p:spPr>
        <p:txBody>
          <a:bodyPr wrap="square" rtlCol="0">
            <a:spAutoFit/>
          </a:bodyPr>
          <a:lstStyle/>
          <a:p>
            <a:r>
              <a:rPr lang="en-US" dirty="0"/>
              <a:t>a8: a = p</a:t>
            </a:r>
          </a:p>
          <a:p>
            <a:r>
              <a:rPr lang="en-US" dirty="0"/>
              <a:t>d9: d = q</a:t>
            </a:r>
          </a:p>
          <a:p>
            <a:r>
              <a:rPr lang="en-US" dirty="0"/>
              <a:t>if (a &lt;= d) </a:t>
            </a:r>
            <a:r>
              <a:rPr lang="en-US" dirty="0" err="1"/>
              <a:t>goto</a:t>
            </a:r>
            <a:r>
              <a:rPr lang="en-US" dirty="0"/>
              <a:t> B6 </a:t>
            </a:r>
          </a:p>
        </p:txBody>
      </p:sp>
      <p:sp>
        <p:nvSpPr>
          <p:cNvPr id="13" name="TextBox 12">
            <a:extLst>
              <a:ext uri="{FF2B5EF4-FFF2-40B4-BE49-F238E27FC236}">
                <a16:creationId xmlns:a16="http://schemas.microsoft.com/office/drawing/2014/main" id="{D5CB3845-B4D2-4193-84C0-82045889A473}"/>
              </a:ext>
            </a:extLst>
          </p:cNvPr>
          <p:cNvSpPr txBox="1"/>
          <p:nvPr/>
        </p:nvSpPr>
        <p:spPr>
          <a:xfrm>
            <a:off x="9398000" y="3108960"/>
            <a:ext cx="1473200" cy="369332"/>
          </a:xfrm>
          <a:prstGeom prst="rect">
            <a:avLst/>
          </a:prstGeom>
          <a:noFill/>
        </p:spPr>
        <p:txBody>
          <a:bodyPr wrap="square" rtlCol="0">
            <a:spAutoFit/>
          </a:bodyPr>
          <a:lstStyle/>
          <a:p>
            <a:r>
              <a:rPr lang="en-US" dirty="0"/>
              <a:t>c11: c = 30 </a:t>
            </a:r>
          </a:p>
        </p:txBody>
      </p:sp>
      <p:sp>
        <p:nvSpPr>
          <p:cNvPr id="14" name="TextBox 13">
            <a:extLst>
              <a:ext uri="{FF2B5EF4-FFF2-40B4-BE49-F238E27FC236}">
                <a16:creationId xmlns:a16="http://schemas.microsoft.com/office/drawing/2014/main" id="{AB78141A-55D9-49C9-9732-B036AB94B925}"/>
              </a:ext>
            </a:extLst>
          </p:cNvPr>
          <p:cNvSpPr txBox="1"/>
          <p:nvPr/>
        </p:nvSpPr>
        <p:spPr>
          <a:xfrm>
            <a:off x="5984240" y="3129280"/>
            <a:ext cx="1473200" cy="369332"/>
          </a:xfrm>
          <a:prstGeom prst="rect">
            <a:avLst/>
          </a:prstGeom>
          <a:noFill/>
        </p:spPr>
        <p:txBody>
          <a:bodyPr wrap="square" rtlCol="0">
            <a:spAutoFit/>
          </a:bodyPr>
          <a:lstStyle/>
          <a:p>
            <a:r>
              <a:rPr lang="en-US" dirty="0"/>
              <a:t>d10: d = 10 </a:t>
            </a:r>
          </a:p>
        </p:txBody>
      </p:sp>
      <p:sp>
        <p:nvSpPr>
          <p:cNvPr id="15" name="TextBox 14">
            <a:extLst>
              <a:ext uri="{FF2B5EF4-FFF2-40B4-BE49-F238E27FC236}">
                <a16:creationId xmlns:a16="http://schemas.microsoft.com/office/drawing/2014/main" id="{9B4B394A-F136-4648-97A2-2D74BAF5792A}"/>
              </a:ext>
            </a:extLst>
          </p:cNvPr>
          <p:cNvSpPr txBox="1"/>
          <p:nvPr/>
        </p:nvSpPr>
        <p:spPr>
          <a:xfrm>
            <a:off x="7670800" y="3799840"/>
            <a:ext cx="1473200" cy="553998"/>
          </a:xfrm>
          <a:prstGeom prst="rect">
            <a:avLst/>
          </a:prstGeom>
          <a:noFill/>
        </p:spPr>
        <p:txBody>
          <a:bodyPr wrap="square" rtlCol="0">
            <a:spAutoFit/>
          </a:bodyPr>
          <a:lstStyle/>
          <a:p>
            <a:r>
              <a:rPr lang="en-US" sz="1000" dirty="0"/>
              <a:t>c12: c = phi(c, c)</a:t>
            </a:r>
          </a:p>
          <a:p>
            <a:r>
              <a:rPr lang="en-US" sz="1000" dirty="0"/>
              <a:t>d13: d = phi(d, d)</a:t>
            </a:r>
          </a:p>
          <a:p>
            <a:r>
              <a:rPr lang="en-US" sz="1000" dirty="0"/>
              <a:t>b14: b= 40</a:t>
            </a:r>
          </a:p>
        </p:txBody>
      </p:sp>
      <p:sp>
        <p:nvSpPr>
          <p:cNvPr id="16" name="TextBox 15">
            <a:extLst>
              <a:ext uri="{FF2B5EF4-FFF2-40B4-BE49-F238E27FC236}">
                <a16:creationId xmlns:a16="http://schemas.microsoft.com/office/drawing/2014/main" id="{83446B2A-3E2A-4A1F-AC87-8E787F5178B0}"/>
              </a:ext>
            </a:extLst>
          </p:cNvPr>
          <p:cNvSpPr txBox="1"/>
          <p:nvPr/>
        </p:nvSpPr>
        <p:spPr>
          <a:xfrm>
            <a:off x="5080000" y="873761"/>
            <a:ext cx="1889760" cy="954107"/>
          </a:xfrm>
          <a:prstGeom prst="rect">
            <a:avLst/>
          </a:prstGeom>
          <a:noFill/>
        </p:spPr>
        <p:txBody>
          <a:bodyPr wrap="square" rtlCol="0">
            <a:spAutoFit/>
          </a:bodyPr>
          <a:lstStyle/>
          <a:p>
            <a:r>
              <a:rPr lang="en-US" sz="1400" dirty="0"/>
              <a:t>i2: </a:t>
            </a:r>
            <a:r>
              <a:rPr lang="en-US" sz="1400" dirty="0" err="1"/>
              <a:t>i</a:t>
            </a:r>
            <a:r>
              <a:rPr lang="en-US" sz="1400" dirty="0"/>
              <a:t>= phi(</a:t>
            </a:r>
            <a:r>
              <a:rPr lang="en-US" sz="1400" dirty="0" err="1"/>
              <a:t>i</a:t>
            </a:r>
            <a:r>
              <a:rPr lang="en-US" sz="1400" dirty="0"/>
              <a:t>, </a:t>
            </a:r>
            <a:r>
              <a:rPr lang="en-US" sz="1400" dirty="0" err="1"/>
              <a:t>i</a:t>
            </a:r>
            <a:r>
              <a:rPr lang="en-US" sz="1400" dirty="0"/>
              <a:t>)</a:t>
            </a:r>
          </a:p>
          <a:p>
            <a:r>
              <a:rPr lang="en-US" sz="1400" dirty="0"/>
              <a:t>a3: a = p</a:t>
            </a:r>
          </a:p>
          <a:p>
            <a:r>
              <a:rPr lang="en-US" sz="1400" dirty="0"/>
              <a:t>c4: c = q</a:t>
            </a:r>
          </a:p>
          <a:p>
            <a:r>
              <a:rPr lang="en-US" sz="1400" dirty="0"/>
              <a:t>if (a &lt; c) </a:t>
            </a:r>
            <a:r>
              <a:rPr lang="en-US" sz="1400" dirty="0" err="1"/>
              <a:t>goto</a:t>
            </a:r>
            <a:r>
              <a:rPr lang="en-US" sz="1400" dirty="0"/>
              <a:t> B2 </a:t>
            </a:r>
          </a:p>
        </p:txBody>
      </p:sp>
      <p:sp>
        <p:nvSpPr>
          <p:cNvPr id="17" name="TextBox 16">
            <a:extLst>
              <a:ext uri="{FF2B5EF4-FFF2-40B4-BE49-F238E27FC236}">
                <a16:creationId xmlns:a16="http://schemas.microsoft.com/office/drawing/2014/main" id="{C54BB3F9-587D-4572-B91B-FF25BD84FBA6}"/>
              </a:ext>
            </a:extLst>
          </p:cNvPr>
          <p:cNvSpPr txBox="1"/>
          <p:nvPr/>
        </p:nvSpPr>
        <p:spPr>
          <a:xfrm>
            <a:off x="5334000" y="91440"/>
            <a:ext cx="1473200" cy="369332"/>
          </a:xfrm>
          <a:prstGeom prst="rect">
            <a:avLst/>
          </a:prstGeom>
          <a:noFill/>
        </p:spPr>
        <p:txBody>
          <a:bodyPr wrap="square" rtlCol="0">
            <a:spAutoFit/>
          </a:bodyPr>
          <a:lstStyle/>
          <a:p>
            <a:r>
              <a:rPr lang="en-US" dirty="0"/>
              <a:t>i1: </a:t>
            </a:r>
            <a:r>
              <a:rPr lang="en-US" dirty="0" err="1"/>
              <a:t>i</a:t>
            </a:r>
            <a:r>
              <a:rPr lang="en-US" dirty="0"/>
              <a:t> = 1</a:t>
            </a:r>
          </a:p>
        </p:txBody>
      </p:sp>
      <p:sp>
        <p:nvSpPr>
          <p:cNvPr id="18" name="TextBox 17">
            <a:extLst>
              <a:ext uri="{FF2B5EF4-FFF2-40B4-BE49-F238E27FC236}">
                <a16:creationId xmlns:a16="http://schemas.microsoft.com/office/drawing/2014/main" id="{94DA9E9E-97BC-480D-90B3-3DFA9A04F169}"/>
              </a:ext>
            </a:extLst>
          </p:cNvPr>
          <p:cNvSpPr txBox="1"/>
          <p:nvPr/>
        </p:nvSpPr>
        <p:spPr>
          <a:xfrm>
            <a:off x="3474720" y="1991360"/>
            <a:ext cx="1473200" cy="923330"/>
          </a:xfrm>
          <a:prstGeom prst="rect">
            <a:avLst/>
          </a:prstGeom>
          <a:noFill/>
        </p:spPr>
        <p:txBody>
          <a:bodyPr wrap="square" rtlCol="0">
            <a:spAutoFit/>
          </a:bodyPr>
          <a:lstStyle/>
          <a:p>
            <a:r>
              <a:rPr lang="en-US" dirty="0"/>
              <a:t>b5: b = p </a:t>
            </a:r>
          </a:p>
          <a:p>
            <a:r>
              <a:rPr lang="en-US" dirty="0"/>
              <a:t>c6: c =  q</a:t>
            </a:r>
          </a:p>
          <a:p>
            <a:r>
              <a:rPr lang="en-US" dirty="0"/>
              <a:t>d7: d = 10</a:t>
            </a:r>
          </a:p>
        </p:txBody>
      </p:sp>
      <p:sp>
        <p:nvSpPr>
          <p:cNvPr id="19" name="TextBox 18">
            <a:extLst>
              <a:ext uri="{FF2B5EF4-FFF2-40B4-BE49-F238E27FC236}">
                <a16:creationId xmlns:a16="http://schemas.microsoft.com/office/drawing/2014/main" id="{936BCCA6-7681-4C4D-BA73-19DE3A60BCB5}"/>
              </a:ext>
            </a:extLst>
          </p:cNvPr>
          <p:cNvSpPr txBox="1"/>
          <p:nvPr/>
        </p:nvSpPr>
        <p:spPr>
          <a:xfrm>
            <a:off x="5191760" y="4526002"/>
            <a:ext cx="1493520" cy="1354217"/>
          </a:xfrm>
          <a:prstGeom prst="rect">
            <a:avLst/>
          </a:prstGeom>
          <a:noFill/>
        </p:spPr>
        <p:txBody>
          <a:bodyPr wrap="square" rtlCol="0">
            <a:spAutoFit/>
          </a:bodyPr>
          <a:lstStyle/>
          <a:p>
            <a:r>
              <a:rPr lang="en-US" sz="1000" dirty="0"/>
              <a:t>b15: b = phi(b, b)</a:t>
            </a:r>
          </a:p>
          <a:p>
            <a:r>
              <a:rPr lang="en-US" sz="1000" dirty="0"/>
              <a:t>c16: c = phi(c, c)</a:t>
            </a:r>
          </a:p>
          <a:p>
            <a:r>
              <a:rPr lang="en-US" sz="1000" dirty="0"/>
              <a:t>d17: d = phi(d, d)</a:t>
            </a:r>
          </a:p>
          <a:p>
            <a:r>
              <a:rPr lang="en-US" sz="1000" dirty="0"/>
              <a:t>a18: a = phi(a, a)</a:t>
            </a:r>
          </a:p>
          <a:p>
            <a:r>
              <a:rPr lang="en-US" sz="1000" dirty="0"/>
              <a:t>a19: a = a + b</a:t>
            </a:r>
          </a:p>
          <a:p>
            <a:r>
              <a:rPr lang="en-US" sz="1000" dirty="0"/>
              <a:t>c20: c = c + d</a:t>
            </a:r>
          </a:p>
          <a:p>
            <a:r>
              <a:rPr lang="en-US" sz="1000" dirty="0"/>
              <a:t>i21: </a:t>
            </a:r>
            <a:r>
              <a:rPr lang="en-US" sz="1000" dirty="0" err="1"/>
              <a:t>i</a:t>
            </a:r>
            <a:r>
              <a:rPr lang="en-US" sz="1000" dirty="0"/>
              <a:t> = </a:t>
            </a:r>
            <a:r>
              <a:rPr lang="en-US" sz="1000" dirty="0" err="1"/>
              <a:t>i</a:t>
            </a:r>
            <a:r>
              <a:rPr lang="en-US" sz="1000" dirty="0"/>
              <a:t> + 1</a:t>
            </a:r>
          </a:p>
          <a:p>
            <a:r>
              <a:rPr lang="en-US" sz="1000" dirty="0"/>
              <a:t>if (</a:t>
            </a:r>
            <a:r>
              <a:rPr lang="en-US" sz="1000" dirty="0" err="1"/>
              <a:t>i</a:t>
            </a:r>
            <a:r>
              <a:rPr lang="en-US" sz="1000" dirty="0"/>
              <a:t> &lt;= 100</a:t>
            </a:r>
            <a:r>
              <a:rPr lang="en-US" sz="1200" dirty="0"/>
              <a:t>) </a:t>
            </a:r>
            <a:r>
              <a:rPr lang="en-US" sz="1200" dirty="0" err="1"/>
              <a:t>goto</a:t>
            </a:r>
            <a:r>
              <a:rPr lang="en-US" sz="1200" dirty="0"/>
              <a:t> B1</a:t>
            </a:r>
          </a:p>
        </p:txBody>
      </p:sp>
      <p:sp>
        <p:nvSpPr>
          <p:cNvPr id="20" name="TextBox 19">
            <a:extLst>
              <a:ext uri="{FF2B5EF4-FFF2-40B4-BE49-F238E27FC236}">
                <a16:creationId xmlns:a16="http://schemas.microsoft.com/office/drawing/2014/main" id="{EE8EF66A-334D-474F-92D4-7442EFFEBF09}"/>
              </a:ext>
            </a:extLst>
          </p:cNvPr>
          <p:cNvSpPr txBox="1"/>
          <p:nvPr/>
        </p:nvSpPr>
        <p:spPr>
          <a:xfrm>
            <a:off x="5394960" y="6085840"/>
            <a:ext cx="1473200" cy="369332"/>
          </a:xfrm>
          <a:prstGeom prst="rect">
            <a:avLst/>
          </a:prstGeom>
          <a:noFill/>
        </p:spPr>
        <p:txBody>
          <a:bodyPr wrap="square" rtlCol="0">
            <a:spAutoFit/>
          </a:bodyPr>
          <a:lstStyle/>
          <a:p>
            <a:r>
              <a:rPr lang="en-US" dirty="0"/>
              <a:t>return</a:t>
            </a:r>
          </a:p>
        </p:txBody>
      </p:sp>
      <p:sp>
        <p:nvSpPr>
          <p:cNvPr id="21" name="TextBox 20">
            <a:extLst>
              <a:ext uri="{FF2B5EF4-FFF2-40B4-BE49-F238E27FC236}">
                <a16:creationId xmlns:a16="http://schemas.microsoft.com/office/drawing/2014/main" id="{97608B24-B6CA-4DD9-992C-B9174DCCE401}"/>
              </a:ext>
            </a:extLst>
          </p:cNvPr>
          <p:cNvSpPr txBox="1"/>
          <p:nvPr/>
        </p:nvSpPr>
        <p:spPr>
          <a:xfrm>
            <a:off x="4196080" y="101600"/>
            <a:ext cx="548640" cy="369332"/>
          </a:xfrm>
          <a:prstGeom prst="rect">
            <a:avLst/>
          </a:prstGeom>
          <a:noFill/>
        </p:spPr>
        <p:txBody>
          <a:bodyPr wrap="square" rtlCol="0">
            <a:spAutoFit/>
          </a:bodyPr>
          <a:lstStyle/>
          <a:p>
            <a:r>
              <a:rPr lang="en-US" b="1" dirty="0"/>
              <a:t>B0</a:t>
            </a:r>
          </a:p>
        </p:txBody>
      </p:sp>
      <p:sp>
        <p:nvSpPr>
          <p:cNvPr id="22" name="TextBox 21">
            <a:extLst>
              <a:ext uri="{FF2B5EF4-FFF2-40B4-BE49-F238E27FC236}">
                <a16:creationId xmlns:a16="http://schemas.microsoft.com/office/drawing/2014/main" id="{B2A04125-85D5-4DFC-92E6-CCED1AEBFA4B}"/>
              </a:ext>
            </a:extLst>
          </p:cNvPr>
          <p:cNvSpPr txBox="1"/>
          <p:nvPr/>
        </p:nvSpPr>
        <p:spPr>
          <a:xfrm>
            <a:off x="4196080" y="1148080"/>
            <a:ext cx="548640" cy="369332"/>
          </a:xfrm>
          <a:prstGeom prst="rect">
            <a:avLst/>
          </a:prstGeom>
          <a:noFill/>
        </p:spPr>
        <p:txBody>
          <a:bodyPr wrap="square" rtlCol="0">
            <a:spAutoFit/>
          </a:bodyPr>
          <a:lstStyle/>
          <a:p>
            <a:r>
              <a:rPr lang="en-US" b="1" dirty="0"/>
              <a:t>B1</a:t>
            </a:r>
          </a:p>
        </p:txBody>
      </p:sp>
      <p:sp>
        <p:nvSpPr>
          <p:cNvPr id="23" name="TextBox 22">
            <a:extLst>
              <a:ext uri="{FF2B5EF4-FFF2-40B4-BE49-F238E27FC236}">
                <a16:creationId xmlns:a16="http://schemas.microsoft.com/office/drawing/2014/main" id="{229C8940-8BA0-45F0-BDDA-772DC993EB33}"/>
              </a:ext>
            </a:extLst>
          </p:cNvPr>
          <p:cNvSpPr txBox="1"/>
          <p:nvPr/>
        </p:nvSpPr>
        <p:spPr>
          <a:xfrm>
            <a:off x="8971280" y="2153920"/>
            <a:ext cx="548640" cy="369332"/>
          </a:xfrm>
          <a:prstGeom prst="rect">
            <a:avLst/>
          </a:prstGeom>
          <a:noFill/>
        </p:spPr>
        <p:txBody>
          <a:bodyPr wrap="square" rtlCol="0">
            <a:spAutoFit/>
          </a:bodyPr>
          <a:lstStyle/>
          <a:p>
            <a:r>
              <a:rPr lang="en-US" b="1" dirty="0"/>
              <a:t>B5</a:t>
            </a:r>
          </a:p>
        </p:txBody>
      </p:sp>
      <p:sp>
        <p:nvSpPr>
          <p:cNvPr id="24" name="TextBox 23">
            <a:extLst>
              <a:ext uri="{FF2B5EF4-FFF2-40B4-BE49-F238E27FC236}">
                <a16:creationId xmlns:a16="http://schemas.microsoft.com/office/drawing/2014/main" id="{D32AEA76-92CA-488E-8E6B-472E9715F629}"/>
              </a:ext>
            </a:extLst>
          </p:cNvPr>
          <p:cNvSpPr txBox="1"/>
          <p:nvPr/>
        </p:nvSpPr>
        <p:spPr>
          <a:xfrm>
            <a:off x="2255520" y="2225040"/>
            <a:ext cx="548640" cy="369332"/>
          </a:xfrm>
          <a:prstGeom prst="rect">
            <a:avLst/>
          </a:prstGeom>
          <a:noFill/>
        </p:spPr>
        <p:txBody>
          <a:bodyPr wrap="square" rtlCol="0">
            <a:spAutoFit/>
          </a:bodyPr>
          <a:lstStyle/>
          <a:p>
            <a:r>
              <a:rPr lang="en-US" b="1" dirty="0"/>
              <a:t>B2</a:t>
            </a:r>
          </a:p>
        </p:txBody>
      </p:sp>
      <p:sp>
        <p:nvSpPr>
          <p:cNvPr id="25" name="TextBox 24">
            <a:extLst>
              <a:ext uri="{FF2B5EF4-FFF2-40B4-BE49-F238E27FC236}">
                <a16:creationId xmlns:a16="http://schemas.microsoft.com/office/drawing/2014/main" id="{817F2BC1-2178-4C45-8DF6-CAE407D49FCA}"/>
              </a:ext>
            </a:extLst>
          </p:cNvPr>
          <p:cNvSpPr txBox="1"/>
          <p:nvPr/>
        </p:nvSpPr>
        <p:spPr>
          <a:xfrm>
            <a:off x="5049520" y="3098800"/>
            <a:ext cx="548640" cy="369332"/>
          </a:xfrm>
          <a:prstGeom prst="rect">
            <a:avLst/>
          </a:prstGeom>
          <a:noFill/>
        </p:spPr>
        <p:txBody>
          <a:bodyPr wrap="square" rtlCol="0">
            <a:spAutoFit/>
          </a:bodyPr>
          <a:lstStyle/>
          <a:p>
            <a:r>
              <a:rPr lang="en-US" b="1" dirty="0"/>
              <a:t>B6</a:t>
            </a:r>
          </a:p>
        </p:txBody>
      </p:sp>
      <p:sp>
        <p:nvSpPr>
          <p:cNvPr id="26" name="TextBox 25">
            <a:extLst>
              <a:ext uri="{FF2B5EF4-FFF2-40B4-BE49-F238E27FC236}">
                <a16:creationId xmlns:a16="http://schemas.microsoft.com/office/drawing/2014/main" id="{C3C60372-9411-4AE1-BC61-E0A4065C7F56}"/>
              </a:ext>
            </a:extLst>
          </p:cNvPr>
          <p:cNvSpPr txBox="1"/>
          <p:nvPr/>
        </p:nvSpPr>
        <p:spPr>
          <a:xfrm>
            <a:off x="10982960" y="3139440"/>
            <a:ext cx="548640" cy="369332"/>
          </a:xfrm>
          <a:prstGeom prst="rect">
            <a:avLst/>
          </a:prstGeom>
          <a:noFill/>
        </p:spPr>
        <p:txBody>
          <a:bodyPr wrap="square" rtlCol="0">
            <a:spAutoFit/>
          </a:bodyPr>
          <a:lstStyle/>
          <a:p>
            <a:r>
              <a:rPr lang="en-US" b="1" dirty="0"/>
              <a:t>B8</a:t>
            </a:r>
          </a:p>
        </p:txBody>
      </p:sp>
      <p:sp>
        <p:nvSpPr>
          <p:cNvPr id="27" name="TextBox 26">
            <a:extLst>
              <a:ext uri="{FF2B5EF4-FFF2-40B4-BE49-F238E27FC236}">
                <a16:creationId xmlns:a16="http://schemas.microsoft.com/office/drawing/2014/main" id="{CD0EB220-B13B-4FC2-B8D7-87860D8200F8}"/>
              </a:ext>
            </a:extLst>
          </p:cNvPr>
          <p:cNvSpPr txBox="1"/>
          <p:nvPr/>
        </p:nvSpPr>
        <p:spPr>
          <a:xfrm>
            <a:off x="9438640" y="4013200"/>
            <a:ext cx="548640" cy="369332"/>
          </a:xfrm>
          <a:prstGeom prst="rect">
            <a:avLst/>
          </a:prstGeom>
          <a:noFill/>
        </p:spPr>
        <p:txBody>
          <a:bodyPr wrap="square" rtlCol="0">
            <a:spAutoFit/>
          </a:bodyPr>
          <a:lstStyle/>
          <a:p>
            <a:r>
              <a:rPr lang="en-US" b="1" dirty="0"/>
              <a:t>B7</a:t>
            </a:r>
          </a:p>
        </p:txBody>
      </p:sp>
      <p:sp>
        <p:nvSpPr>
          <p:cNvPr id="28" name="TextBox 27">
            <a:extLst>
              <a:ext uri="{FF2B5EF4-FFF2-40B4-BE49-F238E27FC236}">
                <a16:creationId xmlns:a16="http://schemas.microsoft.com/office/drawing/2014/main" id="{B6506658-0A90-4168-98AC-D7BA32763A3B}"/>
              </a:ext>
            </a:extLst>
          </p:cNvPr>
          <p:cNvSpPr txBox="1"/>
          <p:nvPr/>
        </p:nvSpPr>
        <p:spPr>
          <a:xfrm>
            <a:off x="3992880" y="4897120"/>
            <a:ext cx="548640" cy="369332"/>
          </a:xfrm>
          <a:prstGeom prst="rect">
            <a:avLst/>
          </a:prstGeom>
          <a:noFill/>
        </p:spPr>
        <p:txBody>
          <a:bodyPr wrap="square" rtlCol="0">
            <a:spAutoFit/>
          </a:bodyPr>
          <a:lstStyle/>
          <a:p>
            <a:r>
              <a:rPr lang="en-US" b="1" dirty="0"/>
              <a:t>B3</a:t>
            </a:r>
          </a:p>
        </p:txBody>
      </p:sp>
      <p:sp>
        <p:nvSpPr>
          <p:cNvPr id="29" name="TextBox 28">
            <a:extLst>
              <a:ext uri="{FF2B5EF4-FFF2-40B4-BE49-F238E27FC236}">
                <a16:creationId xmlns:a16="http://schemas.microsoft.com/office/drawing/2014/main" id="{C57B4A76-2115-4C69-8682-26EB699C9E17}"/>
              </a:ext>
            </a:extLst>
          </p:cNvPr>
          <p:cNvSpPr txBox="1"/>
          <p:nvPr/>
        </p:nvSpPr>
        <p:spPr>
          <a:xfrm>
            <a:off x="3942080" y="6126480"/>
            <a:ext cx="548640" cy="369332"/>
          </a:xfrm>
          <a:prstGeom prst="rect">
            <a:avLst/>
          </a:prstGeom>
          <a:noFill/>
        </p:spPr>
        <p:txBody>
          <a:bodyPr wrap="square" rtlCol="0">
            <a:spAutoFit/>
          </a:bodyPr>
          <a:lstStyle/>
          <a:p>
            <a:r>
              <a:rPr lang="en-US" b="1" dirty="0"/>
              <a:t>B4</a:t>
            </a:r>
          </a:p>
        </p:txBody>
      </p:sp>
      <p:cxnSp>
        <p:nvCxnSpPr>
          <p:cNvPr id="33" name="Straight Arrow Connector 32">
            <a:extLst>
              <a:ext uri="{FF2B5EF4-FFF2-40B4-BE49-F238E27FC236}">
                <a16:creationId xmlns:a16="http://schemas.microsoft.com/office/drawing/2014/main" id="{2FA985E7-3FCC-4050-9DA7-8B3BAC0929B4}"/>
              </a:ext>
            </a:extLst>
          </p:cNvPr>
          <p:cNvCxnSpPr/>
          <p:nvPr/>
        </p:nvCxnSpPr>
        <p:spPr>
          <a:xfrm>
            <a:off x="5892800" y="470932"/>
            <a:ext cx="0" cy="36218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11B2DC49-4348-431E-BD3B-B697BCAAC92E}"/>
              </a:ext>
            </a:extLst>
          </p:cNvPr>
          <p:cNvCxnSpPr/>
          <p:nvPr/>
        </p:nvCxnSpPr>
        <p:spPr>
          <a:xfrm flipH="1">
            <a:off x="3992880" y="1798320"/>
            <a:ext cx="1087120" cy="19304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FB309609-9E89-49FB-A119-7AF01148068B}"/>
              </a:ext>
            </a:extLst>
          </p:cNvPr>
          <p:cNvCxnSpPr/>
          <p:nvPr/>
        </p:nvCxnSpPr>
        <p:spPr>
          <a:xfrm>
            <a:off x="6746240" y="1795473"/>
            <a:ext cx="1005840" cy="21475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AAC03D1-DCEB-461B-9B09-C575589273FC}"/>
              </a:ext>
            </a:extLst>
          </p:cNvPr>
          <p:cNvCxnSpPr/>
          <p:nvPr/>
        </p:nvCxnSpPr>
        <p:spPr>
          <a:xfrm>
            <a:off x="4013200" y="2826267"/>
            <a:ext cx="1554480" cy="16614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346AE397-BD78-42B7-ACB4-9E0195315E46}"/>
              </a:ext>
            </a:extLst>
          </p:cNvPr>
          <p:cNvCxnSpPr>
            <a:endCxn id="14" idx="0"/>
          </p:cNvCxnSpPr>
          <p:nvPr/>
        </p:nvCxnSpPr>
        <p:spPr>
          <a:xfrm flipH="1">
            <a:off x="6720840" y="2820908"/>
            <a:ext cx="629920" cy="30837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E5138758-25A4-48C4-8D13-4B59F80A0B0B}"/>
              </a:ext>
            </a:extLst>
          </p:cNvPr>
          <p:cNvCxnSpPr/>
          <p:nvPr/>
        </p:nvCxnSpPr>
        <p:spPr>
          <a:xfrm>
            <a:off x="7868920" y="2826267"/>
            <a:ext cx="1996440" cy="24082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BCF1B2D7-D7AE-4872-809A-B28A73B906E0}"/>
              </a:ext>
            </a:extLst>
          </p:cNvPr>
          <p:cNvCxnSpPr>
            <a:endCxn id="7" idx="0"/>
          </p:cNvCxnSpPr>
          <p:nvPr/>
        </p:nvCxnSpPr>
        <p:spPr>
          <a:xfrm>
            <a:off x="6807200" y="3457972"/>
            <a:ext cx="1432560" cy="31138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359AA879-C3E0-43ED-804E-8307B4F231CE}"/>
              </a:ext>
            </a:extLst>
          </p:cNvPr>
          <p:cNvCxnSpPr>
            <a:endCxn id="7" idx="0"/>
          </p:cNvCxnSpPr>
          <p:nvPr/>
        </p:nvCxnSpPr>
        <p:spPr>
          <a:xfrm flipH="1">
            <a:off x="8239760" y="3474998"/>
            <a:ext cx="1625600" cy="29436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A5157B76-F31C-4437-8163-B3353C87144B}"/>
              </a:ext>
            </a:extLst>
          </p:cNvPr>
          <p:cNvCxnSpPr/>
          <p:nvPr/>
        </p:nvCxnSpPr>
        <p:spPr>
          <a:xfrm flipH="1">
            <a:off x="6055360" y="4304268"/>
            <a:ext cx="2092960" cy="22229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B000A2CA-F0FB-4EC1-B0C0-EBE32C3F4FF1}"/>
              </a:ext>
            </a:extLst>
          </p:cNvPr>
          <p:cNvCxnSpPr/>
          <p:nvPr/>
        </p:nvCxnSpPr>
        <p:spPr>
          <a:xfrm>
            <a:off x="5557520" y="5842615"/>
            <a:ext cx="0" cy="28386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10B2D326-69CE-4B30-821E-446828DE95AF}"/>
              </a:ext>
            </a:extLst>
          </p:cNvPr>
          <p:cNvCxnSpPr>
            <a:endCxn id="5" idx="0"/>
          </p:cNvCxnSpPr>
          <p:nvPr/>
        </p:nvCxnSpPr>
        <p:spPr>
          <a:xfrm rot="5400000" flipH="1" flipV="1">
            <a:off x="3017521" y="3048001"/>
            <a:ext cx="5029199" cy="599440"/>
          </a:xfrm>
          <a:prstGeom prst="curvedConnector5">
            <a:avLst>
              <a:gd name="adj1" fmla="val -5253"/>
              <a:gd name="adj2" fmla="val -638136"/>
              <a:gd name="adj3" fmla="val 104545"/>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D99BEE57-3404-4113-BC63-C30345C21D92}"/>
              </a:ext>
            </a:extLst>
          </p:cNvPr>
          <p:cNvSpPr txBox="1"/>
          <p:nvPr/>
        </p:nvSpPr>
        <p:spPr>
          <a:xfrm>
            <a:off x="436880" y="386080"/>
            <a:ext cx="2153915" cy="379492"/>
          </a:xfrm>
          <a:prstGeom prst="rect">
            <a:avLst/>
          </a:prstGeom>
          <a:noFill/>
        </p:spPr>
        <p:txBody>
          <a:bodyPr wrap="square" rtlCol="0">
            <a:spAutoFit/>
          </a:bodyPr>
          <a:lstStyle/>
          <a:p>
            <a:r>
              <a:rPr lang="en-US" dirty="0"/>
              <a:t>Reaching definitions</a:t>
            </a:r>
          </a:p>
        </p:txBody>
      </p:sp>
    </p:spTree>
    <p:extLst>
      <p:ext uri="{BB962C8B-B14F-4D97-AF65-F5344CB8AC3E}">
        <p14:creationId xmlns:p14="http://schemas.microsoft.com/office/powerpoint/2010/main" val="5357973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9EA843-77EB-47F5-9174-0F518ED85048}"/>
              </a:ext>
            </a:extLst>
          </p:cNvPr>
          <p:cNvSpPr/>
          <p:nvPr/>
        </p:nvSpPr>
        <p:spPr>
          <a:xfrm>
            <a:off x="4592320" y="98029"/>
            <a:ext cx="2336800" cy="3794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D12C7E36-5CBB-4198-9EB5-1C711E04F73A}"/>
              </a:ext>
            </a:extLst>
          </p:cNvPr>
          <p:cNvSpPr/>
          <p:nvPr/>
        </p:nvSpPr>
        <p:spPr>
          <a:xfrm>
            <a:off x="5557520" y="3129280"/>
            <a:ext cx="2194560" cy="3304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A4686BD-F2FB-4177-BDDF-83D5DB00B1D2}"/>
              </a:ext>
            </a:extLst>
          </p:cNvPr>
          <p:cNvSpPr/>
          <p:nvPr/>
        </p:nvSpPr>
        <p:spPr>
          <a:xfrm>
            <a:off x="2672080" y="1997948"/>
            <a:ext cx="2560320" cy="8163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8EAD60E-AE6B-4083-8668-17E34FF8A344}"/>
              </a:ext>
            </a:extLst>
          </p:cNvPr>
          <p:cNvSpPr/>
          <p:nvPr/>
        </p:nvSpPr>
        <p:spPr>
          <a:xfrm>
            <a:off x="4602480" y="833121"/>
            <a:ext cx="2458720" cy="9651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1E6E5EB-8E5F-4A48-B748-BBEB85FB1A87}"/>
              </a:ext>
            </a:extLst>
          </p:cNvPr>
          <p:cNvSpPr/>
          <p:nvPr/>
        </p:nvSpPr>
        <p:spPr>
          <a:xfrm>
            <a:off x="8615680" y="3108960"/>
            <a:ext cx="2336800" cy="3490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12C1293-D96B-4CC9-A485-CDD6FD475EC3}"/>
              </a:ext>
            </a:extLst>
          </p:cNvPr>
          <p:cNvSpPr/>
          <p:nvPr/>
        </p:nvSpPr>
        <p:spPr>
          <a:xfrm>
            <a:off x="7071360" y="3769360"/>
            <a:ext cx="2336800" cy="5384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2E3A2FF-18DB-4619-B711-77547D1286C5}"/>
              </a:ext>
            </a:extLst>
          </p:cNvPr>
          <p:cNvSpPr/>
          <p:nvPr/>
        </p:nvSpPr>
        <p:spPr>
          <a:xfrm>
            <a:off x="6553200" y="1997948"/>
            <a:ext cx="2448560" cy="8366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306C99-25D6-4C2B-A9C5-AAB39777AB69}"/>
              </a:ext>
            </a:extLst>
          </p:cNvPr>
          <p:cNvSpPr/>
          <p:nvPr/>
        </p:nvSpPr>
        <p:spPr>
          <a:xfrm>
            <a:off x="4592320" y="4526559"/>
            <a:ext cx="2377440" cy="133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F36B252-BD46-417C-AE51-C4F5202F0B11}"/>
              </a:ext>
            </a:extLst>
          </p:cNvPr>
          <p:cNvSpPr/>
          <p:nvPr/>
        </p:nvSpPr>
        <p:spPr>
          <a:xfrm>
            <a:off x="4521200" y="6126480"/>
            <a:ext cx="2418080" cy="3878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3E49606-70B6-47C3-AB07-6CB04EE05553}"/>
              </a:ext>
            </a:extLst>
          </p:cNvPr>
          <p:cNvSpPr txBox="1"/>
          <p:nvPr/>
        </p:nvSpPr>
        <p:spPr>
          <a:xfrm>
            <a:off x="7000239" y="1971040"/>
            <a:ext cx="2255521" cy="923330"/>
          </a:xfrm>
          <a:prstGeom prst="rect">
            <a:avLst/>
          </a:prstGeom>
          <a:noFill/>
        </p:spPr>
        <p:txBody>
          <a:bodyPr wrap="square" rtlCol="0">
            <a:spAutoFit/>
          </a:bodyPr>
          <a:lstStyle/>
          <a:p>
            <a:r>
              <a:rPr lang="en-US" dirty="0"/>
              <a:t>a8: a = p</a:t>
            </a:r>
          </a:p>
          <a:p>
            <a:r>
              <a:rPr lang="en-US" dirty="0"/>
              <a:t>d9: d = q</a:t>
            </a:r>
          </a:p>
          <a:p>
            <a:r>
              <a:rPr lang="en-US" dirty="0"/>
              <a:t>if (a &lt;= d) </a:t>
            </a:r>
            <a:r>
              <a:rPr lang="en-US" dirty="0" err="1"/>
              <a:t>goto</a:t>
            </a:r>
            <a:r>
              <a:rPr lang="en-US" dirty="0"/>
              <a:t> B6 </a:t>
            </a:r>
          </a:p>
        </p:txBody>
      </p:sp>
      <p:sp>
        <p:nvSpPr>
          <p:cNvPr id="13" name="TextBox 12">
            <a:extLst>
              <a:ext uri="{FF2B5EF4-FFF2-40B4-BE49-F238E27FC236}">
                <a16:creationId xmlns:a16="http://schemas.microsoft.com/office/drawing/2014/main" id="{D5CB3845-B4D2-4193-84C0-82045889A473}"/>
              </a:ext>
            </a:extLst>
          </p:cNvPr>
          <p:cNvSpPr txBox="1"/>
          <p:nvPr/>
        </p:nvSpPr>
        <p:spPr>
          <a:xfrm>
            <a:off x="9398000" y="3108960"/>
            <a:ext cx="1473200" cy="369332"/>
          </a:xfrm>
          <a:prstGeom prst="rect">
            <a:avLst/>
          </a:prstGeom>
          <a:noFill/>
        </p:spPr>
        <p:txBody>
          <a:bodyPr wrap="square" rtlCol="0">
            <a:spAutoFit/>
          </a:bodyPr>
          <a:lstStyle/>
          <a:p>
            <a:r>
              <a:rPr lang="en-US" dirty="0"/>
              <a:t>c11: c = 30 </a:t>
            </a:r>
          </a:p>
        </p:txBody>
      </p:sp>
      <p:sp>
        <p:nvSpPr>
          <p:cNvPr id="14" name="TextBox 13">
            <a:extLst>
              <a:ext uri="{FF2B5EF4-FFF2-40B4-BE49-F238E27FC236}">
                <a16:creationId xmlns:a16="http://schemas.microsoft.com/office/drawing/2014/main" id="{AB78141A-55D9-49C9-9732-B036AB94B925}"/>
              </a:ext>
            </a:extLst>
          </p:cNvPr>
          <p:cNvSpPr txBox="1"/>
          <p:nvPr/>
        </p:nvSpPr>
        <p:spPr>
          <a:xfrm>
            <a:off x="5984240" y="3129280"/>
            <a:ext cx="1473200" cy="369332"/>
          </a:xfrm>
          <a:prstGeom prst="rect">
            <a:avLst/>
          </a:prstGeom>
          <a:noFill/>
        </p:spPr>
        <p:txBody>
          <a:bodyPr wrap="square" rtlCol="0">
            <a:spAutoFit/>
          </a:bodyPr>
          <a:lstStyle/>
          <a:p>
            <a:r>
              <a:rPr lang="en-US" dirty="0"/>
              <a:t>d10: d = 10 </a:t>
            </a:r>
          </a:p>
        </p:txBody>
      </p:sp>
      <p:sp>
        <p:nvSpPr>
          <p:cNvPr id="15" name="TextBox 14">
            <a:extLst>
              <a:ext uri="{FF2B5EF4-FFF2-40B4-BE49-F238E27FC236}">
                <a16:creationId xmlns:a16="http://schemas.microsoft.com/office/drawing/2014/main" id="{9B4B394A-F136-4648-97A2-2D74BAF5792A}"/>
              </a:ext>
            </a:extLst>
          </p:cNvPr>
          <p:cNvSpPr txBox="1"/>
          <p:nvPr/>
        </p:nvSpPr>
        <p:spPr>
          <a:xfrm>
            <a:off x="7670800" y="3799840"/>
            <a:ext cx="1473200" cy="553998"/>
          </a:xfrm>
          <a:prstGeom prst="rect">
            <a:avLst/>
          </a:prstGeom>
          <a:noFill/>
        </p:spPr>
        <p:txBody>
          <a:bodyPr wrap="square" rtlCol="0">
            <a:spAutoFit/>
          </a:bodyPr>
          <a:lstStyle/>
          <a:p>
            <a:r>
              <a:rPr lang="en-US" sz="1000" dirty="0"/>
              <a:t>c12: c = phi(c, c)</a:t>
            </a:r>
          </a:p>
          <a:p>
            <a:r>
              <a:rPr lang="en-US" sz="1000" dirty="0"/>
              <a:t>d13: d = phi(d, d)</a:t>
            </a:r>
          </a:p>
          <a:p>
            <a:r>
              <a:rPr lang="en-US" sz="1000" dirty="0"/>
              <a:t>b14: b= 40</a:t>
            </a:r>
          </a:p>
        </p:txBody>
      </p:sp>
      <p:sp>
        <p:nvSpPr>
          <p:cNvPr id="16" name="TextBox 15">
            <a:extLst>
              <a:ext uri="{FF2B5EF4-FFF2-40B4-BE49-F238E27FC236}">
                <a16:creationId xmlns:a16="http://schemas.microsoft.com/office/drawing/2014/main" id="{83446B2A-3E2A-4A1F-AC87-8E787F5178B0}"/>
              </a:ext>
            </a:extLst>
          </p:cNvPr>
          <p:cNvSpPr txBox="1"/>
          <p:nvPr/>
        </p:nvSpPr>
        <p:spPr>
          <a:xfrm>
            <a:off x="5080000" y="873761"/>
            <a:ext cx="1889760" cy="954107"/>
          </a:xfrm>
          <a:prstGeom prst="rect">
            <a:avLst/>
          </a:prstGeom>
          <a:noFill/>
        </p:spPr>
        <p:txBody>
          <a:bodyPr wrap="square" rtlCol="0">
            <a:spAutoFit/>
          </a:bodyPr>
          <a:lstStyle/>
          <a:p>
            <a:r>
              <a:rPr lang="en-US" sz="1400" dirty="0"/>
              <a:t>i2: </a:t>
            </a:r>
            <a:r>
              <a:rPr lang="en-US" sz="1400" dirty="0" err="1"/>
              <a:t>i</a:t>
            </a:r>
            <a:r>
              <a:rPr lang="en-US" sz="1400" dirty="0"/>
              <a:t>= phi(</a:t>
            </a:r>
            <a:r>
              <a:rPr lang="en-US" sz="1400" dirty="0" err="1"/>
              <a:t>i</a:t>
            </a:r>
            <a:r>
              <a:rPr lang="en-US" sz="1400" dirty="0"/>
              <a:t>, </a:t>
            </a:r>
            <a:r>
              <a:rPr lang="en-US" sz="1400" dirty="0" err="1"/>
              <a:t>i</a:t>
            </a:r>
            <a:r>
              <a:rPr lang="en-US" sz="1400" dirty="0"/>
              <a:t>)</a:t>
            </a:r>
          </a:p>
          <a:p>
            <a:r>
              <a:rPr lang="en-US" sz="1400" dirty="0"/>
              <a:t>a3: a = p</a:t>
            </a:r>
          </a:p>
          <a:p>
            <a:r>
              <a:rPr lang="en-US" sz="1400" dirty="0"/>
              <a:t>c4: c = q</a:t>
            </a:r>
          </a:p>
          <a:p>
            <a:r>
              <a:rPr lang="en-US" sz="1400" dirty="0"/>
              <a:t>if (a &lt; c) </a:t>
            </a:r>
            <a:r>
              <a:rPr lang="en-US" sz="1400" dirty="0" err="1"/>
              <a:t>goto</a:t>
            </a:r>
            <a:r>
              <a:rPr lang="en-US" sz="1400" dirty="0"/>
              <a:t> B2 </a:t>
            </a:r>
          </a:p>
        </p:txBody>
      </p:sp>
      <p:sp>
        <p:nvSpPr>
          <p:cNvPr id="17" name="TextBox 16">
            <a:extLst>
              <a:ext uri="{FF2B5EF4-FFF2-40B4-BE49-F238E27FC236}">
                <a16:creationId xmlns:a16="http://schemas.microsoft.com/office/drawing/2014/main" id="{C54BB3F9-587D-4572-B91B-FF25BD84FBA6}"/>
              </a:ext>
            </a:extLst>
          </p:cNvPr>
          <p:cNvSpPr txBox="1"/>
          <p:nvPr/>
        </p:nvSpPr>
        <p:spPr>
          <a:xfrm>
            <a:off x="5334000" y="91440"/>
            <a:ext cx="1473200" cy="369332"/>
          </a:xfrm>
          <a:prstGeom prst="rect">
            <a:avLst/>
          </a:prstGeom>
          <a:noFill/>
        </p:spPr>
        <p:txBody>
          <a:bodyPr wrap="square" rtlCol="0">
            <a:spAutoFit/>
          </a:bodyPr>
          <a:lstStyle/>
          <a:p>
            <a:r>
              <a:rPr lang="en-US" dirty="0"/>
              <a:t>i1: </a:t>
            </a:r>
            <a:r>
              <a:rPr lang="en-US" dirty="0" err="1"/>
              <a:t>i</a:t>
            </a:r>
            <a:r>
              <a:rPr lang="en-US" dirty="0"/>
              <a:t> = 1</a:t>
            </a:r>
          </a:p>
        </p:txBody>
      </p:sp>
      <p:sp>
        <p:nvSpPr>
          <p:cNvPr id="18" name="TextBox 17">
            <a:extLst>
              <a:ext uri="{FF2B5EF4-FFF2-40B4-BE49-F238E27FC236}">
                <a16:creationId xmlns:a16="http://schemas.microsoft.com/office/drawing/2014/main" id="{94DA9E9E-97BC-480D-90B3-3DFA9A04F169}"/>
              </a:ext>
            </a:extLst>
          </p:cNvPr>
          <p:cNvSpPr txBox="1"/>
          <p:nvPr/>
        </p:nvSpPr>
        <p:spPr>
          <a:xfrm>
            <a:off x="3474720" y="1991360"/>
            <a:ext cx="1473200" cy="923330"/>
          </a:xfrm>
          <a:prstGeom prst="rect">
            <a:avLst/>
          </a:prstGeom>
          <a:noFill/>
        </p:spPr>
        <p:txBody>
          <a:bodyPr wrap="square" rtlCol="0">
            <a:spAutoFit/>
          </a:bodyPr>
          <a:lstStyle/>
          <a:p>
            <a:r>
              <a:rPr lang="en-US" dirty="0"/>
              <a:t>b5: b = p </a:t>
            </a:r>
          </a:p>
          <a:p>
            <a:r>
              <a:rPr lang="en-US" dirty="0"/>
              <a:t>c6: c =  q</a:t>
            </a:r>
          </a:p>
          <a:p>
            <a:r>
              <a:rPr lang="en-US" dirty="0"/>
              <a:t>d7: d = 10</a:t>
            </a:r>
          </a:p>
        </p:txBody>
      </p:sp>
      <p:sp>
        <p:nvSpPr>
          <p:cNvPr id="19" name="TextBox 18">
            <a:extLst>
              <a:ext uri="{FF2B5EF4-FFF2-40B4-BE49-F238E27FC236}">
                <a16:creationId xmlns:a16="http://schemas.microsoft.com/office/drawing/2014/main" id="{936BCCA6-7681-4C4D-BA73-19DE3A60BCB5}"/>
              </a:ext>
            </a:extLst>
          </p:cNvPr>
          <p:cNvSpPr txBox="1"/>
          <p:nvPr/>
        </p:nvSpPr>
        <p:spPr>
          <a:xfrm>
            <a:off x="5191760" y="4526002"/>
            <a:ext cx="1493520" cy="1354217"/>
          </a:xfrm>
          <a:prstGeom prst="rect">
            <a:avLst/>
          </a:prstGeom>
          <a:noFill/>
        </p:spPr>
        <p:txBody>
          <a:bodyPr wrap="square" rtlCol="0">
            <a:spAutoFit/>
          </a:bodyPr>
          <a:lstStyle/>
          <a:p>
            <a:r>
              <a:rPr lang="en-US" sz="1000" dirty="0"/>
              <a:t>b15: b = phi(b, b)</a:t>
            </a:r>
          </a:p>
          <a:p>
            <a:r>
              <a:rPr lang="en-US" sz="1000" dirty="0"/>
              <a:t>c16: c = phi(c, c)</a:t>
            </a:r>
          </a:p>
          <a:p>
            <a:r>
              <a:rPr lang="en-US" sz="1000" dirty="0"/>
              <a:t>d17: d = phi(d, d)</a:t>
            </a:r>
          </a:p>
          <a:p>
            <a:r>
              <a:rPr lang="en-US" sz="1000" dirty="0"/>
              <a:t>a18: a = phi(a, a)</a:t>
            </a:r>
          </a:p>
          <a:p>
            <a:r>
              <a:rPr lang="en-US" sz="1000" dirty="0"/>
              <a:t>a19: a = a + b</a:t>
            </a:r>
          </a:p>
          <a:p>
            <a:r>
              <a:rPr lang="en-US" sz="1000" dirty="0"/>
              <a:t>c20: c = c + d</a:t>
            </a:r>
          </a:p>
          <a:p>
            <a:r>
              <a:rPr lang="en-US" sz="1000" dirty="0"/>
              <a:t>i21: </a:t>
            </a:r>
            <a:r>
              <a:rPr lang="en-US" sz="1000" dirty="0" err="1"/>
              <a:t>i</a:t>
            </a:r>
            <a:r>
              <a:rPr lang="en-US" sz="1000" dirty="0"/>
              <a:t> = </a:t>
            </a:r>
            <a:r>
              <a:rPr lang="en-US" sz="1000" dirty="0" err="1"/>
              <a:t>i</a:t>
            </a:r>
            <a:r>
              <a:rPr lang="en-US" sz="1000" dirty="0"/>
              <a:t> + 1</a:t>
            </a:r>
          </a:p>
          <a:p>
            <a:r>
              <a:rPr lang="en-US" sz="1000" dirty="0"/>
              <a:t>if (</a:t>
            </a:r>
            <a:r>
              <a:rPr lang="en-US" sz="1000" dirty="0" err="1"/>
              <a:t>i</a:t>
            </a:r>
            <a:r>
              <a:rPr lang="en-US" sz="1000" dirty="0"/>
              <a:t> &lt;= 100</a:t>
            </a:r>
            <a:r>
              <a:rPr lang="en-US" sz="1200" dirty="0"/>
              <a:t>) </a:t>
            </a:r>
            <a:r>
              <a:rPr lang="en-US" sz="1200" dirty="0" err="1"/>
              <a:t>goto</a:t>
            </a:r>
            <a:r>
              <a:rPr lang="en-US" sz="1200" dirty="0"/>
              <a:t> B1</a:t>
            </a:r>
          </a:p>
        </p:txBody>
      </p:sp>
      <p:sp>
        <p:nvSpPr>
          <p:cNvPr id="20" name="TextBox 19">
            <a:extLst>
              <a:ext uri="{FF2B5EF4-FFF2-40B4-BE49-F238E27FC236}">
                <a16:creationId xmlns:a16="http://schemas.microsoft.com/office/drawing/2014/main" id="{EE8EF66A-334D-474F-92D4-7442EFFEBF09}"/>
              </a:ext>
            </a:extLst>
          </p:cNvPr>
          <p:cNvSpPr txBox="1"/>
          <p:nvPr/>
        </p:nvSpPr>
        <p:spPr>
          <a:xfrm>
            <a:off x="5394960" y="6085840"/>
            <a:ext cx="1473200" cy="369332"/>
          </a:xfrm>
          <a:prstGeom prst="rect">
            <a:avLst/>
          </a:prstGeom>
          <a:noFill/>
        </p:spPr>
        <p:txBody>
          <a:bodyPr wrap="square" rtlCol="0">
            <a:spAutoFit/>
          </a:bodyPr>
          <a:lstStyle/>
          <a:p>
            <a:r>
              <a:rPr lang="en-US" dirty="0"/>
              <a:t>return</a:t>
            </a:r>
          </a:p>
        </p:txBody>
      </p:sp>
      <p:sp>
        <p:nvSpPr>
          <p:cNvPr id="21" name="TextBox 20">
            <a:extLst>
              <a:ext uri="{FF2B5EF4-FFF2-40B4-BE49-F238E27FC236}">
                <a16:creationId xmlns:a16="http://schemas.microsoft.com/office/drawing/2014/main" id="{97608B24-B6CA-4DD9-992C-B9174DCCE401}"/>
              </a:ext>
            </a:extLst>
          </p:cNvPr>
          <p:cNvSpPr txBox="1"/>
          <p:nvPr/>
        </p:nvSpPr>
        <p:spPr>
          <a:xfrm>
            <a:off x="4196080" y="101600"/>
            <a:ext cx="548640" cy="369332"/>
          </a:xfrm>
          <a:prstGeom prst="rect">
            <a:avLst/>
          </a:prstGeom>
          <a:noFill/>
        </p:spPr>
        <p:txBody>
          <a:bodyPr wrap="square" rtlCol="0">
            <a:spAutoFit/>
          </a:bodyPr>
          <a:lstStyle/>
          <a:p>
            <a:r>
              <a:rPr lang="en-US" b="1" dirty="0"/>
              <a:t>B0</a:t>
            </a:r>
          </a:p>
        </p:txBody>
      </p:sp>
      <p:sp>
        <p:nvSpPr>
          <p:cNvPr id="22" name="TextBox 21">
            <a:extLst>
              <a:ext uri="{FF2B5EF4-FFF2-40B4-BE49-F238E27FC236}">
                <a16:creationId xmlns:a16="http://schemas.microsoft.com/office/drawing/2014/main" id="{B2A04125-85D5-4DFC-92E6-CCED1AEBFA4B}"/>
              </a:ext>
            </a:extLst>
          </p:cNvPr>
          <p:cNvSpPr txBox="1"/>
          <p:nvPr/>
        </p:nvSpPr>
        <p:spPr>
          <a:xfrm>
            <a:off x="4196080" y="1148080"/>
            <a:ext cx="548640" cy="369332"/>
          </a:xfrm>
          <a:prstGeom prst="rect">
            <a:avLst/>
          </a:prstGeom>
          <a:noFill/>
        </p:spPr>
        <p:txBody>
          <a:bodyPr wrap="square" rtlCol="0">
            <a:spAutoFit/>
          </a:bodyPr>
          <a:lstStyle/>
          <a:p>
            <a:r>
              <a:rPr lang="en-US" b="1" dirty="0"/>
              <a:t>B1</a:t>
            </a:r>
          </a:p>
        </p:txBody>
      </p:sp>
      <p:sp>
        <p:nvSpPr>
          <p:cNvPr id="23" name="TextBox 22">
            <a:extLst>
              <a:ext uri="{FF2B5EF4-FFF2-40B4-BE49-F238E27FC236}">
                <a16:creationId xmlns:a16="http://schemas.microsoft.com/office/drawing/2014/main" id="{229C8940-8BA0-45F0-BDDA-772DC993EB33}"/>
              </a:ext>
            </a:extLst>
          </p:cNvPr>
          <p:cNvSpPr txBox="1"/>
          <p:nvPr/>
        </p:nvSpPr>
        <p:spPr>
          <a:xfrm>
            <a:off x="8971280" y="2153920"/>
            <a:ext cx="548640" cy="369332"/>
          </a:xfrm>
          <a:prstGeom prst="rect">
            <a:avLst/>
          </a:prstGeom>
          <a:noFill/>
        </p:spPr>
        <p:txBody>
          <a:bodyPr wrap="square" rtlCol="0">
            <a:spAutoFit/>
          </a:bodyPr>
          <a:lstStyle/>
          <a:p>
            <a:r>
              <a:rPr lang="en-US" b="1" dirty="0"/>
              <a:t>B5</a:t>
            </a:r>
          </a:p>
        </p:txBody>
      </p:sp>
      <p:sp>
        <p:nvSpPr>
          <p:cNvPr id="24" name="TextBox 23">
            <a:extLst>
              <a:ext uri="{FF2B5EF4-FFF2-40B4-BE49-F238E27FC236}">
                <a16:creationId xmlns:a16="http://schemas.microsoft.com/office/drawing/2014/main" id="{D32AEA76-92CA-488E-8E6B-472E9715F629}"/>
              </a:ext>
            </a:extLst>
          </p:cNvPr>
          <p:cNvSpPr txBox="1"/>
          <p:nvPr/>
        </p:nvSpPr>
        <p:spPr>
          <a:xfrm>
            <a:off x="2255520" y="2225040"/>
            <a:ext cx="548640" cy="369332"/>
          </a:xfrm>
          <a:prstGeom prst="rect">
            <a:avLst/>
          </a:prstGeom>
          <a:noFill/>
        </p:spPr>
        <p:txBody>
          <a:bodyPr wrap="square" rtlCol="0">
            <a:spAutoFit/>
          </a:bodyPr>
          <a:lstStyle/>
          <a:p>
            <a:r>
              <a:rPr lang="en-US" b="1" dirty="0"/>
              <a:t>B2</a:t>
            </a:r>
          </a:p>
        </p:txBody>
      </p:sp>
      <p:sp>
        <p:nvSpPr>
          <p:cNvPr id="25" name="TextBox 24">
            <a:extLst>
              <a:ext uri="{FF2B5EF4-FFF2-40B4-BE49-F238E27FC236}">
                <a16:creationId xmlns:a16="http://schemas.microsoft.com/office/drawing/2014/main" id="{817F2BC1-2178-4C45-8DF6-CAE407D49FCA}"/>
              </a:ext>
            </a:extLst>
          </p:cNvPr>
          <p:cNvSpPr txBox="1"/>
          <p:nvPr/>
        </p:nvSpPr>
        <p:spPr>
          <a:xfrm>
            <a:off x="5049520" y="3098800"/>
            <a:ext cx="548640" cy="369332"/>
          </a:xfrm>
          <a:prstGeom prst="rect">
            <a:avLst/>
          </a:prstGeom>
          <a:noFill/>
        </p:spPr>
        <p:txBody>
          <a:bodyPr wrap="square" rtlCol="0">
            <a:spAutoFit/>
          </a:bodyPr>
          <a:lstStyle/>
          <a:p>
            <a:r>
              <a:rPr lang="en-US" b="1" dirty="0"/>
              <a:t>B6</a:t>
            </a:r>
          </a:p>
        </p:txBody>
      </p:sp>
      <p:sp>
        <p:nvSpPr>
          <p:cNvPr id="26" name="TextBox 25">
            <a:extLst>
              <a:ext uri="{FF2B5EF4-FFF2-40B4-BE49-F238E27FC236}">
                <a16:creationId xmlns:a16="http://schemas.microsoft.com/office/drawing/2014/main" id="{C3C60372-9411-4AE1-BC61-E0A4065C7F56}"/>
              </a:ext>
            </a:extLst>
          </p:cNvPr>
          <p:cNvSpPr txBox="1"/>
          <p:nvPr/>
        </p:nvSpPr>
        <p:spPr>
          <a:xfrm>
            <a:off x="10982960" y="3139440"/>
            <a:ext cx="548640" cy="369332"/>
          </a:xfrm>
          <a:prstGeom prst="rect">
            <a:avLst/>
          </a:prstGeom>
          <a:noFill/>
        </p:spPr>
        <p:txBody>
          <a:bodyPr wrap="square" rtlCol="0">
            <a:spAutoFit/>
          </a:bodyPr>
          <a:lstStyle/>
          <a:p>
            <a:r>
              <a:rPr lang="en-US" b="1" dirty="0"/>
              <a:t>B8</a:t>
            </a:r>
          </a:p>
        </p:txBody>
      </p:sp>
      <p:sp>
        <p:nvSpPr>
          <p:cNvPr id="27" name="TextBox 26">
            <a:extLst>
              <a:ext uri="{FF2B5EF4-FFF2-40B4-BE49-F238E27FC236}">
                <a16:creationId xmlns:a16="http://schemas.microsoft.com/office/drawing/2014/main" id="{CD0EB220-B13B-4FC2-B8D7-87860D8200F8}"/>
              </a:ext>
            </a:extLst>
          </p:cNvPr>
          <p:cNvSpPr txBox="1"/>
          <p:nvPr/>
        </p:nvSpPr>
        <p:spPr>
          <a:xfrm>
            <a:off x="9438640" y="4013200"/>
            <a:ext cx="548640" cy="369332"/>
          </a:xfrm>
          <a:prstGeom prst="rect">
            <a:avLst/>
          </a:prstGeom>
          <a:noFill/>
        </p:spPr>
        <p:txBody>
          <a:bodyPr wrap="square" rtlCol="0">
            <a:spAutoFit/>
          </a:bodyPr>
          <a:lstStyle/>
          <a:p>
            <a:r>
              <a:rPr lang="en-US" b="1" dirty="0"/>
              <a:t>B7</a:t>
            </a:r>
          </a:p>
        </p:txBody>
      </p:sp>
      <p:sp>
        <p:nvSpPr>
          <p:cNvPr id="28" name="TextBox 27">
            <a:extLst>
              <a:ext uri="{FF2B5EF4-FFF2-40B4-BE49-F238E27FC236}">
                <a16:creationId xmlns:a16="http://schemas.microsoft.com/office/drawing/2014/main" id="{B6506658-0A90-4168-98AC-D7BA32763A3B}"/>
              </a:ext>
            </a:extLst>
          </p:cNvPr>
          <p:cNvSpPr txBox="1"/>
          <p:nvPr/>
        </p:nvSpPr>
        <p:spPr>
          <a:xfrm>
            <a:off x="3992880" y="4897120"/>
            <a:ext cx="548640" cy="369332"/>
          </a:xfrm>
          <a:prstGeom prst="rect">
            <a:avLst/>
          </a:prstGeom>
          <a:noFill/>
        </p:spPr>
        <p:txBody>
          <a:bodyPr wrap="square" rtlCol="0">
            <a:spAutoFit/>
          </a:bodyPr>
          <a:lstStyle/>
          <a:p>
            <a:r>
              <a:rPr lang="en-US" b="1" dirty="0"/>
              <a:t>B3</a:t>
            </a:r>
          </a:p>
        </p:txBody>
      </p:sp>
      <p:sp>
        <p:nvSpPr>
          <p:cNvPr id="29" name="TextBox 28">
            <a:extLst>
              <a:ext uri="{FF2B5EF4-FFF2-40B4-BE49-F238E27FC236}">
                <a16:creationId xmlns:a16="http://schemas.microsoft.com/office/drawing/2014/main" id="{C57B4A76-2115-4C69-8682-26EB699C9E17}"/>
              </a:ext>
            </a:extLst>
          </p:cNvPr>
          <p:cNvSpPr txBox="1"/>
          <p:nvPr/>
        </p:nvSpPr>
        <p:spPr>
          <a:xfrm>
            <a:off x="3942080" y="6126480"/>
            <a:ext cx="548640" cy="369332"/>
          </a:xfrm>
          <a:prstGeom prst="rect">
            <a:avLst/>
          </a:prstGeom>
          <a:noFill/>
        </p:spPr>
        <p:txBody>
          <a:bodyPr wrap="square" rtlCol="0">
            <a:spAutoFit/>
          </a:bodyPr>
          <a:lstStyle/>
          <a:p>
            <a:r>
              <a:rPr lang="en-US" b="1" dirty="0"/>
              <a:t>B4</a:t>
            </a:r>
          </a:p>
        </p:txBody>
      </p:sp>
      <p:cxnSp>
        <p:nvCxnSpPr>
          <p:cNvPr id="33" name="Straight Arrow Connector 32">
            <a:extLst>
              <a:ext uri="{FF2B5EF4-FFF2-40B4-BE49-F238E27FC236}">
                <a16:creationId xmlns:a16="http://schemas.microsoft.com/office/drawing/2014/main" id="{2FA985E7-3FCC-4050-9DA7-8B3BAC0929B4}"/>
              </a:ext>
            </a:extLst>
          </p:cNvPr>
          <p:cNvCxnSpPr/>
          <p:nvPr/>
        </p:nvCxnSpPr>
        <p:spPr>
          <a:xfrm>
            <a:off x="5892800" y="470932"/>
            <a:ext cx="0" cy="36218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11B2DC49-4348-431E-BD3B-B697BCAAC92E}"/>
              </a:ext>
            </a:extLst>
          </p:cNvPr>
          <p:cNvCxnSpPr/>
          <p:nvPr/>
        </p:nvCxnSpPr>
        <p:spPr>
          <a:xfrm flipH="1">
            <a:off x="3992880" y="1798320"/>
            <a:ext cx="1087120" cy="19304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FB309609-9E89-49FB-A119-7AF01148068B}"/>
              </a:ext>
            </a:extLst>
          </p:cNvPr>
          <p:cNvCxnSpPr/>
          <p:nvPr/>
        </p:nvCxnSpPr>
        <p:spPr>
          <a:xfrm>
            <a:off x="6746240" y="1795473"/>
            <a:ext cx="1005840" cy="21475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AAC03D1-DCEB-461B-9B09-C575589273FC}"/>
              </a:ext>
            </a:extLst>
          </p:cNvPr>
          <p:cNvCxnSpPr/>
          <p:nvPr/>
        </p:nvCxnSpPr>
        <p:spPr>
          <a:xfrm>
            <a:off x="4013200" y="2826267"/>
            <a:ext cx="1554480" cy="16614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346AE397-BD78-42B7-ACB4-9E0195315E46}"/>
              </a:ext>
            </a:extLst>
          </p:cNvPr>
          <p:cNvCxnSpPr>
            <a:endCxn id="14" idx="0"/>
          </p:cNvCxnSpPr>
          <p:nvPr/>
        </p:nvCxnSpPr>
        <p:spPr>
          <a:xfrm flipH="1">
            <a:off x="6720840" y="2820908"/>
            <a:ext cx="629920" cy="30837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E5138758-25A4-48C4-8D13-4B59F80A0B0B}"/>
              </a:ext>
            </a:extLst>
          </p:cNvPr>
          <p:cNvCxnSpPr/>
          <p:nvPr/>
        </p:nvCxnSpPr>
        <p:spPr>
          <a:xfrm>
            <a:off x="7868920" y="2826267"/>
            <a:ext cx="1996440" cy="24082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BCF1B2D7-D7AE-4872-809A-B28A73B906E0}"/>
              </a:ext>
            </a:extLst>
          </p:cNvPr>
          <p:cNvCxnSpPr>
            <a:endCxn id="7" idx="0"/>
          </p:cNvCxnSpPr>
          <p:nvPr/>
        </p:nvCxnSpPr>
        <p:spPr>
          <a:xfrm>
            <a:off x="6807200" y="3457972"/>
            <a:ext cx="1432560" cy="31138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359AA879-C3E0-43ED-804E-8307B4F231CE}"/>
              </a:ext>
            </a:extLst>
          </p:cNvPr>
          <p:cNvCxnSpPr>
            <a:endCxn id="7" idx="0"/>
          </p:cNvCxnSpPr>
          <p:nvPr/>
        </p:nvCxnSpPr>
        <p:spPr>
          <a:xfrm flipH="1">
            <a:off x="8239760" y="3474998"/>
            <a:ext cx="1625600" cy="29436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A5157B76-F31C-4437-8163-B3353C87144B}"/>
              </a:ext>
            </a:extLst>
          </p:cNvPr>
          <p:cNvCxnSpPr/>
          <p:nvPr/>
        </p:nvCxnSpPr>
        <p:spPr>
          <a:xfrm flipH="1">
            <a:off x="6055360" y="4304268"/>
            <a:ext cx="2092960" cy="22229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B000A2CA-F0FB-4EC1-B0C0-EBE32C3F4FF1}"/>
              </a:ext>
            </a:extLst>
          </p:cNvPr>
          <p:cNvCxnSpPr/>
          <p:nvPr/>
        </p:nvCxnSpPr>
        <p:spPr>
          <a:xfrm>
            <a:off x="5557520" y="5842615"/>
            <a:ext cx="0" cy="28386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10B2D326-69CE-4B30-821E-446828DE95AF}"/>
              </a:ext>
            </a:extLst>
          </p:cNvPr>
          <p:cNvCxnSpPr>
            <a:endCxn id="5" idx="0"/>
          </p:cNvCxnSpPr>
          <p:nvPr/>
        </p:nvCxnSpPr>
        <p:spPr>
          <a:xfrm rot="5400000" flipH="1" flipV="1">
            <a:off x="3017521" y="3048001"/>
            <a:ext cx="5029199" cy="599440"/>
          </a:xfrm>
          <a:prstGeom prst="curvedConnector5">
            <a:avLst>
              <a:gd name="adj1" fmla="val -5253"/>
              <a:gd name="adj2" fmla="val -638136"/>
              <a:gd name="adj3" fmla="val 104545"/>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40DB796-A9E3-4BF9-81E7-6DB892A391CC}"/>
              </a:ext>
            </a:extLst>
          </p:cNvPr>
          <p:cNvSpPr txBox="1"/>
          <p:nvPr/>
        </p:nvSpPr>
        <p:spPr>
          <a:xfrm>
            <a:off x="3149600" y="4104640"/>
            <a:ext cx="2052320" cy="369332"/>
          </a:xfrm>
          <a:prstGeom prst="rect">
            <a:avLst/>
          </a:prstGeom>
          <a:solidFill>
            <a:srgbClr val="FF0000"/>
          </a:solidFill>
        </p:spPr>
        <p:txBody>
          <a:bodyPr wrap="square" rtlCol="0">
            <a:spAutoFit/>
          </a:bodyPr>
          <a:lstStyle/>
          <a:p>
            <a:r>
              <a:rPr lang="en-US" dirty="0"/>
              <a:t>{i2,a3,b5,c6,d7}</a:t>
            </a:r>
          </a:p>
        </p:txBody>
      </p:sp>
      <p:sp>
        <p:nvSpPr>
          <p:cNvPr id="42" name="TextBox 41">
            <a:extLst>
              <a:ext uri="{FF2B5EF4-FFF2-40B4-BE49-F238E27FC236}">
                <a16:creationId xmlns:a16="http://schemas.microsoft.com/office/drawing/2014/main" id="{60F63997-20A6-4CF9-BA38-CDEA634D97C7}"/>
              </a:ext>
            </a:extLst>
          </p:cNvPr>
          <p:cNvSpPr txBox="1"/>
          <p:nvPr/>
        </p:nvSpPr>
        <p:spPr>
          <a:xfrm>
            <a:off x="10007600" y="4060428"/>
            <a:ext cx="1838960" cy="307777"/>
          </a:xfrm>
          <a:prstGeom prst="rect">
            <a:avLst/>
          </a:prstGeom>
          <a:solidFill>
            <a:srgbClr val="FF0000"/>
          </a:solidFill>
        </p:spPr>
        <p:txBody>
          <a:bodyPr wrap="square" rtlCol="0">
            <a:spAutoFit/>
          </a:bodyPr>
          <a:lstStyle/>
          <a:p>
            <a:r>
              <a:rPr lang="en-US" sz="1400" dirty="0"/>
              <a:t>{i2,c4,a8,d9,d10,c11}</a:t>
            </a:r>
          </a:p>
        </p:txBody>
      </p:sp>
      <p:sp>
        <p:nvSpPr>
          <p:cNvPr id="44" name="TextBox 43">
            <a:extLst>
              <a:ext uri="{FF2B5EF4-FFF2-40B4-BE49-F238E27FC236}">
                <a16:creationId xmlns:a16="http://schemas.microsoft.com/office/drawing/2014/main" id="{F0192CD9-6472-4C62-94AF-F7A090E8F040}"/>
              </a:ext>
            </a:extLst>
          </p:cNvPr>
          <p:cNvSpPr txBox="1"/>
          <p:nvPr/>
        </p:nvSpPr>
        <p:spPr>
          <a:xfrm>
            <a:off x="5323839" y="2678668"/>
            <a:ext cx="1544322" cy="307777"/>
          </a:xfrm>
          <a:prstGeom prst="rect">
            <a:avLst/>
          </a:prstGeom>
          <a:solidFill>
            <a:srgbClr val="FF0000"/>
          </a:solidFill>
        </p:spPr>
        <p:txBody>
          <a:bodyPr wrap="square" rtlCol="0">
            <a:spAutoFit/>
          </a:bodyPr>
          <a:lstStyle/>
          <a:p>
            <a:r>
              <a:rPr lang="en-US" sz="1400" dirty="0"/>
              <a:t>{i2,c4,a8,d9}</a:t>
            </a:r>
          </a:p>
        </p:txBody>
      </p:sp>
      <p:sp>
        <p:nvSpPr>
          <p:cNvPr id="48" name="TextBox 47">
            <a:extLst>
              <a:ext uri="{FF2B5EF4-FFF2-40B4-BE49-F238E27FC236}">
                <a16:creationId xmlns:a16="http://schemas.microsoft.com/office/drawing/2014/main" id="{8F24419A-220F-4239-8CC4-E4228A55B44C}"/>
              </a:ext>
            </a:extLst>
          </p:cNvPr>
          <p:cNvSpPr txBox="1"/>
          <p:nvPr/>
        </p:nvSpPr>
        <p:spPr>
          <a:xfrm>
            <a:off x="8310880" y="1581388"/>
            <a:ext cx="1087120" cy="369332"/>
          </a:xfrm>
          <a:prstGeom prst="rect">
            <a:avLst/>
          </a:prstGeom>
          <a:solidFill>
            <a:srgbClr val="FF0000"/>
          </a:solidFill>
        </p:spPr>
        <p:txBody>
          <a:bodyPr wrap="square" rtlCol="0">
            <a:spAutoFit/>
          </a:bodyPr>
          <a:lstStyle/>
          <a:p>
            <a:r>
              <a:rPr lang="en-US" dirty="0"/>
              <a:t>{i2,a3,c4}</a:t>
            </a:r>
          </a:p>
        </p:txBody>
      </p:sp>
      <p:sp>
        <p:nvSpPr>
          <p:cNvPr id="50" name="TextBox 49">
            <a:extLst>
              <a:ext uri="{FF2B5EF4-FFF2-40B4-BE49-F238E27FC236}">
                <a16:creationId xmlns:a16="http://schemas.microsoft.com/office/drawing/2014/main" id="{81A264E4-ECCF-4D3B-8C1D-F8E4570E4E4B}"/>
              </a:ext>
            </a:extLst>
          </p:cNvPr>
          <p:cNvSpPr txBox="1"/>
          <p:nvPr/>
        </p:nvSpPr>
        <p:spPr>
          <a:xfrm>
            <a:off x="2722879" y="1567657"/>
            <a:ext cx="1137921" cy="369332"/>
          </a:xfrm>
          <a:prstGeom prst="rect">
            <a:avLst/>
          </a:prstGeom>
          <a:solidFill>
            <a:srgbClr val="FF0000"/>
          </a:solidFill>
        </p:spPr>
        <p:txBody>
          <a:bodyPr wrap="square" rtlCol="0">
            <a:spAutoFit/>
          </a:bodyPr>
          <a:lstStyle/>
          <a:p>
            <a:r>
              <a:rPr lang="en-US" dirty="0"/>
              <a:t>{i2,a3,c4}</a:t>
            </a:r>
          </a:p>
        </p:txBody>
      </p:sp>
      <p:sp>
        <p:nvSpPr>
          <p:cNvPr id="52" name="TextBox 51">
            <a:extLst>
              <a:ext uri="{FF2B5EF4-FFF2-40B4-BE49-F238E27FC236}">
                <a16:creationId xmlns:a16="http://schemas.microsoft.com/office/drawing/2014/main" id="{B99FC74F-6EC9-4ED3-91DC-48778BB763F7}"/>
              </a:ext>
            </a:extLst>
          </p:cNvPr>
          <p:cNvSpPr txBox="1"/>
          <p:nvPr/>
        </p:nvSpPr>
        <p:spPr>
          <a:xfrm>
            <a:off x="6898640" y="423147"/>
            <a:ext cx="568960" cy="369332"/>
          </a:xfrm>
          <a:prstGeom prst="rect">
            <a:avLst/>
          </a:prstGeom>
          <a:solidFill>
            <a:srgbClr val="FF0000"/>
          </a:solidFill>
        </p:spPr>
        <p:txBody>
          <a:bodyPr wrap="square" rtlCol="0">
            <a:spAutoFit/>
          </a:bodyPr>
          <a:lstStyle/>
          <a:p>
            <a:r>
              <a:rPr lang="en-US" dirty="0"/>
              <a:t>{i1}</a:t>
            </a:r>
          </a:p>
        </p:txBody>
      </p:sp>
      <p:sp>
        <p:nvSpPr>
          <p:cNvPr id="54" name="TextBox 53">
            <a:extLst>
              <a:ext uri="{FF2B5EF4-FFF2-40B4-BE49-F238E27FC236}">
                <a16:creationId xmlns:a16="http://schemas.microsoft.com/office/drawing/2014/main" id="{68E65AD1-A828-4FA5-8854-F0DEED1E5CDD}"/>
              </a:ext>
            </a:extLst>
          </p:cNvPr>
          <p:cNvSpPr txBox="1"/>
          <p:nvPr/>
        </p:nvSpPr>
        <p:spPr>
          <a:xfrm>
            <a:off x="9946639" y="2597388"/>
            <a:ext cx="1544322" cy="307777"/>
          </a:xfrm>
          <a:prstGeom prst="rect">
            <a:avLst/>
          </a:prstGeom>
          <a:solidFill>
            <a:srgbClr val="FF0000"/>
          </a:solidFill>
        </p:spPr>
        <p:txBody>
          <a:bodyPr wrap="square" rtlCol="0">
            <a:spAutoFit/>
          </a:bodyPr>
          <a:lstStyle/>
          <a:p>
            <a:r>
              <a:rPr lang="en-US" sz="1400" dirty="0"/>
              <a:t>{i2,c4,a8,d9}</a:t>
            </a:r>
          </a:p>
        </p:txBody>
      </p:sp>
      <p:sp>
        <p:nvSpPr>
          <p:cNvPr id="55" name="TextBox 54">
            <a:extLst>
              <a:ext uri="{FF2B5EF4-FFF2-40B4-BE49-F238E27FC236}">
                <a16:creationId xmlns:a16="http://schemas.microsoft.com/office/drawing/2014/main" id="{BCAE000C-454F-4161-811E-341BD53B16F9}"/>
              </a:ext>
            </a:extLst>
          </p:cNvPr>
          <p:cNvSpPr txBox="1"/>
          <p:nvPr/>
        </p:nvSpPr>
        <p:spPr>
          <a:xfrm>
            <a:off x="5476238" y="3501628"/>
            <a:ext cx="1645921" cy="307777"/>
          </a:xfrm>
          <a:prstGeom prst="rect">
            <a:avLst/>
          </a:prstGeom>
          <a:solidFill>
            <a:srgbClr val="FF0000"/>
          </a:solidFill>
        </p:spPr>
        <p:txBody>
          <a:bodyPr wrap="square" rtlCol="0">
            <a:spAutoFit/>
          </a:bodyPr>
          <a:lstStyle/>
          <a:p>
            <a:r>
              <a:rPr lang="en-US" sz="1400" dirty="0"/>
              <a:t>{i2,c4,a8,d10}</a:t>
            </a:r>
          </a:p>
        </p:txBody>
      </p:sp>
      <p:sp>
        <p:nvSpPr>
          <p:cNvPr id="56" name="TextBox 55">
            <a:extLst>
              <a:ext uri="{FF2B5EF4-FFF2-40B4-BE49-F238E27FC236}">
                <a16:creationId xmlns:a16="http://schemas.microsoft.com/office/drawing/2014/main" id="{62522D70-65BF-4B93-AE04-8C6B10EA443A}"/>
              </a:ext>
            </a:extLst>
          </p:cNvPr>
          <p:cNvSpPr txBox="1"/>
          <p:nvPr/>
        </p:nvSpPr>
        <p:spPr>
          <a:xfrm>
            <a:off x="10231118" y="3491468"/>
            <a:ext cx="1696722" cy="307777"/>
          </a:xfrm>
          <a:prstGeom prst="rect">
            <a:avLst/>
          </a:prstGeom>
          <a:solidFill>
            <a:srgbClr val="FF0000"/>
          </a:solidFill>
        </p:spPr>
        <p:txBody>
          <a:bodyPr wrap="square" rtlCol="0">
            <a:spAutoFit/>
          </a:bodyPr>
          <a:lstStyle/>
          <a:p>
            <a:r>
              <a:rPr lang="en-US" sz="1400" dirty="0"/>
              <a:t>{i2,c11,a8,d9}</a:t>
            </a:r>
          </a:p>
        </p:txBody>
      </p:sp>
      <p:cxnSp>
        <p:nvCxnSpPr>
          <p:cNvPr id="31" name="Straight Arrow Connector 30">
            <a:extLst>
              <a:ext uri="{FF2B5EF4-FFF2-40B4-BE49-F238E27FC236}">
                <a16:creationId xmlns:a16="http://schemas.microsoft.com/office/drawing/2014/main" id="{DC580962-C917-41C7-A6FA-1AA81AE42F95}"/>
              </a:ext>
            </a:extLst>
          </p:cNvPr>
          <p:cNvCxnSpPr/>
          <p:nvPr/>
        </p:nvCxnSpPr>
        <p:spPr>
          <a:xfrm>
            <a:off x="8808720" y="3769360"/>
            <a:ext cx="1910080" cy="2438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85C630F5-BDD2-4203-BE10-6174FDFE8099}"/>
              </a:ext>
            </a:extLst>
          </p:cNvPr>
          <p:cNvSpPr txBox="1"/>
          <p:nvPr/>
        </p:nvSpPr>
        <p:spPr>
          <a:xfrm>
            <a:off x="7680960" y="4446508"/>
            <a:ext cx="2001520" cy="307777"/>
          </a:xfrm>
          <a:prstGeom prst="rect">
            <a:avLst/>
          </a:prstGeom>
          <a:solidFill>
            <a:srgbClr val="FF0000"/>
          </a:solidFill>
        </p:spPr>
        <p:txBody>
          <a:bodyPr wrap="square" rtlCol="0">
            <a:spAutoFit/>
          </a:bodyPr>
          <a:lstStyle/>
          <a:p>
            <a:r>
              <a:rPr lang="en-US" sz="1400" dirty="0"/>
              <a:t>{i2,a8,c12,d13,b14}</a:t>
            </a:r>
          </a:p>
        </p:txBody>
      </p:sp>
      <p:cxnSp>
        <p:nvCxnSpPr>
          <p:cNvPr id="34" name="Straight Arrow Connector 33">
            <a:extLst>
              <a:ext uri="{FF2B5EF4-FFF2-40B4-BE49-F238E27FC236}">
                <a16:creationId xmlns:a16="http://schemas.microsoft.com/office/drawing/2014/main" id="{9F009DD5-A095-4636-895B-9E254AA26794}"/>
              </a:ext>
            </a:extLst>
          </p:cNvPr>
          <p:cNvCxnSpPr>
            <a:stCxn id="19" idx="0"/>
          </p:cNvCxnSpPr>
          <p:nvPr/>
        </p:nvCxnSpPr>
        <p:spPr>
          <a:xfrm>
            <a:off x="5938520" y="4526002"/>
            <a:ext cx="2921000" cy="6771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11D7320E-33E8-43DF-9D48-DF7B0420540E}"/>
              </a:ext>
            </a:extLst>
          </p:cNvPr>
          <p:cNvSpPr txBox="1"/>
          <p:nvPr/>
        </p:nvSpPr>
        <p:spPr>
          <a:xfrm>
            <a:off x="8392160" y="5259308"/>
            <a:ext cx="2794000" cy="307777"/>
          </a:xfrm>
          <a:prstGeom prst="rect">
            <a:avLst/>
          </a:prstGeom>
          <a:solidFill>
            <a:srgbClr val="FF0000"/>
          </a:solidFill>
        </p:spPr>
        <p:txBody>
          <a:bodyPr wrap="square" rtlCol="0">
            <a:spAutoFit/>
          </a:bodyPr>
          <a:lstStyle/>
          <a:p>
            <a:r>
              <a:rPr lang="en-US" sz="1400" dirty="0"/>
              <a:t>{i2,a3,b5,c6,d7,a8,c12,d13,b14}</a:t>
            </a:r>
          </a:p>
        </p:txBody>
      </p:sp>
      <p:sp>
        <p:nvSpPr>
          <p:cNvPr id="59" name="TextBox 58">
            <a:extLst>
              <a:ext uri="{FF2B5EF4-FFF2-40B4-BE49-F238E27FC236}">
                <a16:creationId xmlns:a16="http://schemas.microsoft.com/office/drawing/2014/main" id="{1253AA1E-84B6-43C7-8F89-29F6C8E0C2DE}"/>
              </a:ext>
            </a:extLst>
          </p:cNvPr>
          <p:cNvSpPr txBox="1"/>
          <p:nvPr/>
        </p:nvSpPr>
        <p:spPr>
          <a:xfrm>
            <a:off x="7051040" y="5940028"/>
            <a:ext cx="1950720" cy="307777"/>
          </a:xfrm>
          <a:prstGeom prst="rect">
            <a:avLst/>
          </a:prstGeom>
          <a:solidFill>
            <a:srgbClr val="FF0000"/>
          </a:solidFill>
        </p:spPr>
        <p:txBody>
          <a:bodyPr wrap="square" rtlCol="0">
            <a:spAutoFit/>
          </a:bodyPr>
          <a:lstStyle/>
          <a:p>
            <a:r>
              <a:rPr lang="en-US" sz="1400" dirty="0"/>
              <a:t>{b15,d17,a19,c20,i21}</a:t>
            </a:r>
          </a:p>
        </p:txBody>
      </p:sp>
      <p:sp>
        <p:nvSpPr>
          <p:cNvPr id="36" name="TextBox 35">
            <a:extLst>
              <a:ext uri="{FF2B5EF4-FFF2-40B4-BE49-F238E27FC236}">
                <a16:creationId xmlns:a16="http://schemas.microsoft.com/office/drawing/2014/main" id="{FABD9857-7F71-41F7-ACA7-88B7D15FED16}"/>
              </a:ext>
            </a:extLst>
          </p:cNvPr>
          <p:cNvSpPr txBox="1"/>
          <p:nvPr/>
        </p:nvSpPr>
        <p:spPr>
          <a:xfrm>
            <a:off x="436880" y="386080"/>
            <a:ext cx="2153915" cy="379492"/>
          </a:xfrm>
          <a:prstGeom prst="rect">
            <a:avLst/>
          </a:prstGeom>
          <a:noFill/>
        </p:spPr>
        <p:txBody>
          <a:bodyPr wrap="square" rtlCol="0">
            <a:spAutoFit/>
          </a:bodyPr>
          <a:lstStyle/>
          <a:p>
            <a:r>
              <a:rPr lang="en-US" dirty="0"/>
              <a:t>ITERATION-1</a:t>
            </a:r>
          </a:p>
        </p:txBody>
      </p:sp>
    </p:spTree>
    <p:extLst>
      <p:ext uri="{BB962C8B-B14F-4D97-AF65-F5344CB8AC3E}">
        <p14:creationId xmlns:p14="http://schemas.microsoft.com/office/powerpoint/2010/main" val="37563430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9EA843-77EB-47F5-9174-0F518ED85048}"/>
              </a:ext>
            </a:extLst>
          </p:cNvPr>
          <p:cNvSpPr/>
          <p:nvPr/>
        </p:nvSpPr>
        <p:spPr>
          <a:xfrm>
            <a:off x="4592320" y="98029"/>
            <a:ext cx="2336800" cy="3794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D12C7E36-5CBB-4198-9EB5-1C711E04F73A}"/>
              </a:ext>
            </a:extLst>
          </p:cNvPr>
          <p:cNvSpPr/>
          <p:nvPr/>
        </p:nvSpPr>
        <p:spPr>
          <a:xfrm>
            <a:off x="5557520" y="3129280"/>
            <a:ext cx="2194560" cy="3304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A4686BD-F2FB-4177-BDDF-83D5DB00B1D2}"/>
              </a:ext>
            </a:extLst>
          </p:cNvPr>
          <p:cNvSpPr/>
          <p:nvPr/>
        </p:nvSpPr>
        <p:spPr>
          <a:xfrm>
            <a:off x="2672080" y="1997948"/>
            <a:ext cx="2560320" cy="8163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8EAD60E-AE6B-4083-8668-17E34FF8A344}"/>
              </a:ext>
            </a:extLst>
          </p:cNvPr>
          <p:cNvSpPr/>
          <p:nvPr/>
        </p:nvSpPr>
        <p:spPr>
          <a:xfrm>
            <a:off x="4602480" y="833121"/>
            <a:ext cx="2458720" cy="9651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1E6E5EB-8E5F-4A48-B748-BBEB85FB1A87}"/>
              </a:ext>
            </a:extLst>
          </p:cNvPr>
          <p:cNvSpPr/>
          <p:nvPr/>
        </p:nvSpPr>
        <p:spPr>
          <a:xfrm>
            <a:off x="8615680" y="3108960"/>
            <a:ext cx="2336800" cy="3490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12C1293-D96B-4CC9-A485-CDD6FD475EC3}"/>
              </a:ext>
            </a:extLst>
          </p:cNvPr>
          <p:cNvSpPr/>
          <p:nvPr/>
        </p:nvSpPr>
        <p:spPr>
          <a:xfrm>
            <a:off x="7071360" y="3769360"/>
            <a:ext cx="2336800" cy="5384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2E3A2FF-18DB-4619-B711-77547D1286C5}"/>
              </a:ext>
            </a:extLst>
          </p:cNvPr>
          <p:cNvSpPr/>
          <p:nvPr/>
        </p:nvSpPr>
        <p:spPr>
          <a:xfrm>
            <a:off x="6553200" y="1997948"/>
            <a:ext cx="2448560" cy="8366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306C99-25D6-4C2B-A9C5-AAB39777AB69}"/>
              </a:ext>
            </a:extLst>
          </p:cNvPr>
          <p:cNvSpPr/>
          <p:nvPr/>
        </p:nvSpPr>
        <p:spPr>
          <a:xfrm>
            <a:off x="4592320" y="4526559"/>
            <a:ext cx="2377440" cy="133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F36B252-BD46-417C-AE51-C4F5202F0B11}"/>
              </a:ext>
            </a:extLst>
          </p:cNvPr>
          <p:cNvSpPr/>
          <p:nvPr/>
        </p:nvSpPr>
        <p:spPr>
          <a:xfrm>
            <a:off x="4521200" y="6126480"/>
            <a:ext cx="2418080" cy="3878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3E49606-70B6-47C3-AB07-6CB04EE05553}"/>
              </a:ext>
            </a:extLst>
          </p:cNvPr>
          <p:cNvSpPr txBox="1"/>
          <p:nvPr/>
        </p:nvSpPr>
        <p:spPr>
          <a:xfrm>
            <a:off x="7000239" y="1971040"/>
            <a:ext cx="2255521" cy="923330"/>
          </a:xfrm>
          <a:prstGeom prst="rect">
            <a:avLst/>
          </a:prstGeom>
          <a:noFill/>
        </p:spPr>
        <p:txBody>
          <a:bodyPr wrap="square" rtlCol="0">
            <a:spAutoFit/>
          </a:bodyPr>
          <a:lstStyle/>
          <a:p>
            <a:r>
              <a:rPr lang="en-US" dirty="0"/>
              <a:t>a8: a = p</a:t>
            </a:r>
          </a:p>
          <a:p>
            <a:r>
              <a:rPr lang="en-US" dirty="0"/>
              <a:t>d9: d = q</a:t>
            </a:r>
          </a:p>
          <a:p>
            <a:r>
              <a:rPr lang="en-US" dirty="0"/>
              <a:t>if (a &lt;= d) </a:t>
            </a:r>
            <a:r>
              <a:rPr lang="en-US" dirty="0" err="1"/>
              <a:t>goto</a:t>
            </a:r>
            <a:r>
              <a:rPr lang="en-US" dirty="0"/>
              <a:t> B6 </a:t>
            </a:r>
          </a:p>
        </p:txBody>
      </p:sp>
      <p:sp>
        <p:nvSpPr>
          <p:cNvPr id="13" name="TextBox 12">
            <a:extLst>
              <a:ext uri="{FF2B5EF4-FFF2-40B4-BE49-F238E27FC236}">
                <a16:creationId xmlns:a16="http://schemas.microsoft.com/office/drawing/2014/main" id="{D5CB3845-B4D2-4193-84C0-82045889A473}"/>
              </a:ext>
            </a:extLst>
          </p:cNvPr>
          <p:cNvSpPr txBox="1"/>
          <p:nvPr/>
        </p:nvSpPr>
        <p:spPr>
          <a:xfrm>
            <a:off x="9398000" y="3108960"/>
            <a:ext cx="1473200" cy="369332"/>
          </a:xfrm>
          <a:prstGeom prst="rect">
            <a:avLst/>
          </a:prstGeom>
          <a:noFill/>
        </p:spPr>
        <p:txBody>
          <a:bodyPr wrap="square" rtlCol="0">
            <a:spAutoFit/>
          </a:bodyPr>
          <a:lstStyle/>
          <a:p>
            <a:r>
              <a:rPr lang="en-US" dirty="0"/>
              <a:t>c11: c = 30 </a:t>
            </a:r>
          </a:p>
        </p:txBody>
      </p:sp>
      <p:sp>
        <p:nvSpPr>
          <p:cNvPr id="14" name="TextBox 13">
            <a:extLst>
              <a:ext uri="{FF2B5EF4-FFF2-40B4-BE49-F238E27FC236}">
                <a16:creationId xmlns:a16="http://schemas.microsoft.com/office/drawing/2014/main" id="{AB78141A-55D9-49C9-9732-B036AB94B925}"/>
              </a:ext>
            </a:extLst>
          </p:cNvPr>
          <p:cNvSpPr txBox="1"/>
          <p:nvPr/>
        </p:nvSpPr>
        <p:spPr>
          <a:xfrm>
            <a:off x="5984240" y="3129280"/>
            <a:ext cx="1473200" cy="369332"/>
          </a:xfrm>
          <a:prstGeom prst="rect">
            <a:avLst/>
          </a:prstGeom>
          <a:noFill/>
        </p:spPr>
        <p:txBody>
          <a:bodyPr wrap="square" rtlCol="0">
            <a:spAutoFit/>
          </a:bodyPr>
          <a:lstStyle/>
          <a:p>
            <a:r>
              <a:rPr lang="en-US" dirty="0"/>
              <a:t>d10: d = 10 </a:t>
            </a:r>
          </a:p>
        </p:txBody>
      </p:sp>
      <p:sp>
        <p:nvSpPr>
          <p:cNvPr id="15" name="TextBox 14">
            <a:extLst>
              <a:ext uri="{FF2B5EF4-FFF2-40B4-BE49-F238E27FC236}">
                <a16:creationId xmlns:a16="http://schemas.microsoft.com/office/drawing/2014/main" id="{9B4B394A-F136-4648-97A2-2D74BAF5792A}"/>
              </a:ext>
            </a:extLst>
          </p:cNvPr>
          <p:cNvSpPr txBox="1"/>
          <p:nvPr/>
        </p:nvSpPr>
        <p:spPr>
          <a:xfrm>
            <a:off x="7670800" y="3799840"/>
            <a:ext cx="1473200" cy="553998"/>
          </a:xfrm>
          <a:prstGeom prst="rect">
            <a:avLst/>
          </a:prstGeom>
          <a:noFill/>
        </p:spPr>
        <p:txBody>
          <a:bodyPr wrap="square" rtlCol="0">
            <a:spAutoFit/>
          </a:bodyPr>
          <a:lstStyle/>
          <a:p>
            <a:r>
              <a:rPr lang="en-US" sz="1000" dirty="0"/>
              <a:t>c12: c = phi(c, c)</a:t>
            </a:r>
          </a:p>
          <a:p>
            <a:r>
              <a:rPr lang="en-US" sz="1000" dirty="0"/>
              <a:t>d13: d = phi(d, d)</a:t>
            </a:r>
          </a:p>
          <a:p>
            <a:r>
              <a:rPr lang="en-US" sz="1000" dirty="0"/>
              <a:t>b14: b= 40</a:t>
            </a:r>
          </a:p>
        </p:txBody>
      </p:sp>
      <p:sp>
        <p:nvSpPr>
          <p:cNvPr id="16" name="TextBox 15">
            <a:extLst>
              <a:ext uri="{FF2B5EF4-FFF2-40B4-BE49-F238E27FC236}">
                <a16:creationId xmlns:a16="http://schemas.microsoft.com/office/drawing/2014/main" id="{83446B2A-3E2A-4A1F-AC87-8E787F5178B0}"/>
              </a:ext>
            </a:extLst>
          </p:cNvPr>
          <p:cNvSpPr txBox="1"/>
          <p:nvPr/>
        </p:nvSpPr>
        <p:spPr>
          <a:xfrm>
            <a:off x="5080000" y="873761"/>
            <a:ext cx="1889760" cy="954107"/>
          </a:xfrm>
          <a:prstGeom prst="rect">
            <a:avLst/>
          </a:prstGeom>
          <a:noFill/>
        </p:spPr>
        <p:txBody>
          <a:bodyPr wrap="square" rtlCol="0">
            <a:spAutoFit/>
          </a:bodyPr>
          <a:lstStyle/>
          <a:p>
            <a:r>
              <a:rPr lang="en-US" sz="1400" dirty="0"/>
              <a:t>i2: </a:t>
            </a:r>
            <a:r>
              <a:rPr lang="en-US" sz="1400" dirty="0" err="1"/>
              <a:t>i</a:t>
            </a:r>
            <a:r>
              <a:rPr lang="en-US" sz="1400" dirty="0"/>
              <a:t>= phi(</a:t>
            </a:r>
            <a:r>
              <a:rPr lang="en-US" sz="1400" dirty="0" err="1"/>
              <a:t>i</a:t>
            </a:r>
            <a:r>
              <a:rPr lang="en-US" sz="1400" dirty="0"/>
              <a:t>, </a:t>
            </a:r>
            <a:r>
              <a:rPr lang="en-US" sz="1400" dirty="0" err="1"/>
              <a:t>i</a:t>
            </a:r>
            <a:r>
              <a:rPr lang="en-US" sz="1400" dirty="0"/>
              <a:t>)</a:t>
            </a:r>
          </a:p>
          <a:p>
            <a:r>
              <a:rPr lang="en-US" sz="1400" dirty="0"/>
              <a:t>a3: a =  p</a:t>
            </a:r>
          </a:p>
          <a:p>
            <a:r>
              <a:rPr lang="en-US" sz="1400" dirty="0"/>
              <a:t>c4: c =   q</a:t>
            </a:r>
          </a:p>
          <a:p>
            <a:r>
              <a:rPr lang="en-US" sz="1400" dirty="0"/>
              <a:t>if (a &lt; c) </a:t>
            </a:r>
            <a:r>
              <a:rPr lang="en-US" sz="1400" dirty="0" err="1"/>
              <a:t>goto</a:t>
            </a:r>
            <a:r>
              <a:rPr lang="en-US" sz="1400" dirty="0"/>
              <a:t> B2 </a:t>
            </a:r>
          </a:p>
        </p:txBody>
      </p:sp>
      <p:sp>
        <p:nvSpPr>
          <p:cNvPr id="17" name="TextBox 16">
            <a:extLst>
              <a:ext uri="{FF2B5EF4-FFF2-40B4-BE49-F238E27FC236}">
                <a16:creationId xmlns:a16="http://schemas.microsoft.com/office/drawing/2014/main" id="{C54BB3F9-587D-4572-B91B-FF25BD84FBA6}"/>
              </a:ext>
            </a:extLst>
          </p:cNvPr>
          <p:cNvSpPr txBox="1"/>
          <p:nvPr/>
        </p:nvSpPr>
        <p:spPr>
          <a:xfrm>
            <a:off x="5334000" y="91440"/>
            <a:ext cx="1473200" cy="369332"/>
          </a:xfrm>
          <a:prstGeom prst="rect">
            <a:avLst/>
          </a:prstGeom>
          <a:noFill/>
        </p:spPr>
        <p:txBody>
          <a:bodyPr wrap="square" rtlCol="0">
            <a:spAutoFit/>
          </a:bodyPr>
          <a:lstStyle/>
          <a:p>
            <a:r>
              <a:rPr lang="en-US" dirty="0"/>
              <a:t>i1: </a:t>
            </a:r>
            <a:r>
              <a:rPr lang="en-US" dirty="0" err="1"/>
              <a:t>i</a:t>
            </a:r>
            <a:r>
              <a:rPr lang="en-US" dirty="0"/>
              <a:t> = 1</a:t>
            </a:r>
          </a:p>
        </p:txBody>
      </p:sp>
      <p:sp>
        <p:nvSpPr>
          <p:cNvPr id="18" name="TextBox 17">
            <a:extLst>
              <a:ext uri="{FF2B5EF4-FFF2-40B4-BE49-F238E27FC236}">
                <a16:creationId xmlns:a16="http://schemas.microsoft.com/office/drawing/2014/main" id="{94DA9E9E-97BC-480D-90B3-3DFA9A04F169}"/>
              </a:ext>
            </a:extLst>
          </p:cNvPr>
          <p:cNvSpPr txBox="1"/>
          <p:nvPr/>
        </p:nvSpPr>
        <p:spPr>
          <a:xfrm>
            <a:off x="3474720" y="1991360"/>
            <a:ext cx="1473200" cy="923330"/>
          </a:xfrm>
          <a:prstGeom prst="rect">
            <a:avLst/>
          </a:prstGeom>
          <a:noFill/>
        </p:spPr>
        <p:txBody>
          <a:bodyPr wrap="square" rtlCol="0">
            <a:spAutoFit/>
          </a:bodyPr>
          <a:lstStyle/>
          <a:p>
            <a:r>
              <a:rPr lang="en-US" dirty="0"/>
              <a:t>b5: b = p </a:t>
            </a:r>
          </a:p>
          <a:p>
            <a:r>
              <a:rPr lang="en-US" dirty="0"/>
              <a:t>c6: c =  q</a:t>
            </a:r>
          </a:p>
          <a:p>
            <a:r>
              <a:rPr lang="en-US" dirty="0"/>
              <a:t>d7: d = 10</a:t>
            </a:r>
          </a:p>
        </p:txBody>
      </p:sp>
      <p:sp>
        <p:nvSpPr>
          <p:cNvPr id="19" name="TextBox 18">
            <a:extLst>
              <a:ext uri="{FF2B5EF4-FFF2-40B4-BE49-F238E27FC236}">
                <a16:creationId xmlns:a16="http://schemas.microsoft.com/office/drawing/2014/main" id="{936BCCA6-7681-4C4D-BA73-19DE3A60BCB5}"/>
              </a:ext>
            </a:extLst>
          </p:cNvPr>
          <p:cNvSpPr txBox="1"/>
          <p:nvPr/>
        </p:nvSpPr>
        <p:spPr>
          <a:xfrm>
            <a:off x="5191760" y="4526002"/>
            <a:ext cx="1493520" cy="1354217"/>
          </a:xfrm>
          <a:prstGeom prst="rect">
            <a:avLst/>
          </a:prstGeom>
          <a:noFill/>
        </p:spPr>
        <p:txBody>
          <a:bodyPr wrap="square" rtlCol="0">
            <a:spAutoFit/>
          </a:bodyPr>
          <a:lstStyle/>
          <a:p>
            <a:r>
              <a:rPr lang="en-US" sz="1000" dirty="0"/>
              <a:t>b15: b = phi(b, b)</a:t>
            </a:r>
          </a:p>
          <a:p>
            <a:r>
              <a:rPr lang="en-US" sz="1000" dirty="0"/>
              <a:t>c16: c = phi(c, c)</a:t>
            </a:r>
          </a:p>
          <a:p>
            <a:r>
              <a:rPr lang="en-US" sz="1000" dirty="0"/>
              <a:t>d17: d = phi(d, d)</a:t>
            </a:r>
          </a:p>
          <a:p>
            <a:r>
              <a:rPr lang="en-US" sz="1000" dirty="0"/>
              <a:t>a18: a = phi(a, a)</a:t>
            </a:r>
          </a:p>
          <a:p>
            <a:r>
              <a:rPr lang="en-US" sz="1000" dirty="0"/>
              <a:t>a19: a = a + b</a:t>
            </a:r>
          </a:p>
          <a:p>
            <a:r>
              <a:rPr lang="en-US" sz="1000" dirty="0"/>
              <a:t>c20: c = c + d</a:t>
            </a:r>
          </a:p>
          <a:p>
            <a:r>
              <a:rPr lang="en-US" sz="1000" dirty="0"/>
              <a:t>i21: </a:t>
            </a:r>
            <a:r>
              <a:rPr lang="en-US" sz="1000" dirty="0" err="1"/>
              <a:t>i</a:t>
            </a:r>
            <a:r>
              <a:rPr lang="en-US" sz="1000" dirty="0"/>
              <a:t> = </a:t>
            </a:r>
            <a:r>
              <a:rPr lang="en-US" sz="1000" dirty="0" err="1"/>
              <a:t>i</a:t>
            </a:r>
            <a:r>
              <a:rPr lang="en-US" sz="1000" dirty="0"/>
              <a:t> + 1</a:t>
            </a:r>
          </a:p>
          <a:p>
            <a:r>
              <a:rPr lang="en-US" sz="1000" dirty="0"/>
              <a:t>if (</a:t>
            </a:r>
            <a:r>
              <a:rPr lang="en-US" sz="1000" dirty="0" err="1"/>
              <a:t>i</a:t>
            </a:r>
            <a:r>
              <a:rPr lang="en-US" sz="1000" dirty="0"/>
              <a:t> &lt;= 100</a:t>
            </a:r>
            <a:r>
              <a:rPr lang="en-US" sz="1200" dirty="0"/>
              <a:t>) </a:t>
            </a:r>
            <a:r>
              <a:rPr lang="en-US" sz="1200" dirty="0" err="1"/>
              <a:t>goto</a:t>
            </a:r>
            <a:r>
              <a:rPr lang="en-US" sz="1200" dirty="0"/>
              <a:t> B1</a:t>
            </a:r>
          </a:p>
        </p:txBody>
      </p:sp>
      <p:sp>
        <p:nvSpPr>
          <p:cNvPr id="20" name="TextBox 19">
            <a:extLst>
              <a:ext uri="{FF2B5EF4-FFF2-40B4-BE49-F238E27FC236}">
                <a16:creationId xmlns:a16="http://schemas.microsoft.com/office/drawing/2014/main" id="{EE8EF66A-334D-474F-92D4-7442EFFEBF09}"/>
              </a:ext>
            </a:extLst>
          </p:cNvPr>
          <p:cNvSpPr txBox="1"/>
          <p:nvPr/>
        </p:nvSpPr>
        <p:spPr>
          <a:xfrm>
            <a:off x="5394960" y="6085840"/>
            <a:ext cx="1473200" cy="369332"/>
          </a:xfrm>
          <a:prstGeom prst="rect">
            <a:avLst/>
          </a:prstGeom>
          <a:noFill/>
        </p:spPr>
        <p:txBody>
          <a:bodyPr wrap="square" rtlCol="0">
            <a:spAutoFit/>
          </a:bodyPr>
          <a:lstStyle/>
          <a:p>
            <a:r>
              <a:rPr lang="en-US" dirty="0"/>
              <a:t>return</a:t>
            </a:r>
          </a:p>
        </p:txBody>
      </p:sp>
      <p:sp>
        <p:nvSpPr>
          <p:cNvPr id="21" name="TextBox 20">
            <a:extLst>
              <a:ext uri="{FF2B5EF4-FFF2-40B4-BE49-F238E27FC236}">
                <a16:creationId xmlns:a16="http://schemas.microsoft.com/office/drawing/2014/main" id="{97608B24-B6CA-4DD9-992C-B9174DCCE401}"/>
              </a:ext>
            </a:extLst>
          </p:cNvPr>
          <p:cNvSpPr txBox="1"/>
          <p:nvPr/>
        </p:nvSpPr>
        <p:spPr>
          <a:xfrm>
            <a:off x="4196080" y="101600"/>
            <a:ext cx="548640" cy="369332"/>
          </a:xfrm>
          <a:prstGeom prst="rect">
            <a:avLst/>
          </a:prstGeom>
          <a:noFill/>
        </p:spPr>
        <p:txBody>
          <a:bodyPr wrap="square" rtlCol="0">
            <a:spAutoFit/>
          </a:bodyPr>
          <a:lstStyle/>
          <a:p>
            <a:r>
              <a:rPr lang="en-US" b="1" dirty="0"/>
              <a:t>B0</a:t>
            </a:r>
          </a:p>
        </p:txBody>
      </p:sp>
      <p:sp>
        <p:nvSpPr>
          <p:cNvPr id="22" name="TextBox 21">
            <a:extLst>
              <a:ext uri="{FF2B5EF4-FFF2-40B4-BE49-F238E27FC236}">
                <a16:creationId xmlns:a16="http://schemas.microsoft.com/office/drawing/2014/main" id="{B2A04125-85D5-4DFC-92E6-CCED1AEBFA4B}"/>
              </a:ext>
            </a:extLst>
          </p:cNvPr>
          <p:cNvSpPr txBox="1"/>
          <p:nvPr/>
        </p:nvSpPr>
        <p:spPr>
          <a:xfrm>
            <a:off x="4196080" y="1148080"/>
            <a:ext cx="548640" cy="369332"/>
          </a:xfrm>
          <a:prstGeom prst="rect">
            <a:avLst/>
          </a:prstGeom>
          <a:noFill/>
        </p:spPr>
        <p:txBody>
          <a:bodyPr wrap="square" rtlCol="0">
            <a:spAutoFit/>
          </a:bodyPr>
          <a:lstStyle/>
          <a:p>
            <a:r>
              <a:rPr lang="en-US" b="1" dirty="0"/>
              <a:t>B1</a:t>
            </a:r>
          </a:p>
        </p:txBody>
      </p:sp>
      <p:sp>
        <p:nvSpPr>
          <p:cNvPr id="23" name="TextBox 22">
            <a:extLst>
              <a:ext uri="{FF2B5EF4-FFF2-40B4-BE49-F238E27FC236}">
                <a16:creationId xmlns:a16="http://schemas.microsoft.com/office/drawing/2014/main" id="{229C8940-8BA0-45F0-BDDA-772DC993EB33}"/>
              </a:ext>
            </a:extLst>
          </p:cNvPr>
          <p:cNvSpPr txBox="1"/>
          <p:nvPr/>
        </p:nvSpPr>
        <p:spPr>
          <a:xfrm>
            <a:off x="8971280" y="2153920"/>
            <a:ext cx="548640" cy="369332"/>
          </a:xfrm>
          <a:prstGeom prst="rect">
            <a:avLst/>
          </a:prstGeom>
          <a:noFill/>
        </p:spPr>
        <p:txBody>
          <a:bodyPr wrap="square" rtlCol="0">
            <a:spAutoFit/>
          </a:bodyPr>
          <a:lstStyle/>
          <a:p>
            <a:r>
              <a:rPr lang="en-US" b="1" dirty="0"/>
              <a:t>B5</a:t>
            </a:r>
          </a:p>
        </p:txBody>
      </p:sp>
      <p:sp>
        <p:nvSpPr>
          <p:cNvPr id="24" name="TextBox 23">
            <a:extLst>
              <a:ext uri="{FF2B5EF4-FFF2-40B4-BE49-F238E27FC236}">
                <a16:creationId xmlns:a16="http://schemas.microsoft.com/office/drawing/2014/main" id="{D32AEA76-92CA-488E-8E6B-472E9715F629}"/>
              </a:ext>
            </a:extLst>
          </p:cNvPr>
          <p:cNvSpPr txBox="1"/>
          <p:nvPr/>
        </p:nvSpPr>
        <p:spPr>
          <a:xfrm>
            <a:off x="2255520" y="2225040"/>
            <a:ext cx="548640" cy="369332"/>
          </a:xfrm>
          <a:prstGeom prst="rect">
            <a:avLst/>
          </a:prstGeom>
          <a:noFill/>
        </p:spPr>
        <p:txBody>
          <a:bodyPr wrap="square" rtlCol="0">
            <a:spAutoFit/>
          </a:bodyPr>
          <a:lstStyle/>
          <a:p>
            <a:r>
              <a:rPr lang="en-US" b="1" dirty="0"/>
              <a:t>B2</a:t>
            </a:r>
          </a:p>
        </p:txBody>
      </p:sp>
      <p:sp>
        <p:nvSpPr>
          <p:cNvPr id="25" name="TextBox 24">
            <a:extLst>
              <a:ext uri="{FF2B5EF4-FFF2-40B4-BE49-F238E27FC236}">
                <a16:creationId xmlns:a16="http://schemas.microsoft.com/office/drawing/2014/main" id="{817F2BC1-2178-4C45-8DF6-CAE407D49FCA}"/>
              </a:ext>
            </a:extLst>
          </p:cNvPr>
          <p:cNvSpPr txBox="1"/>
          <p:nvPr/>
        </p:nvSpPr>
        <p:spPr>
          <a:xfrm>
            <a:off x="5049520" y="3098800"/>
            <a:ext cx="548640" cy="369332"/>
          </a:xfrm>
          <a:prstGeom prst="rect">
            <a:avLst/>
          </a:prstGeom>
          <a:noFill/>
        </p:spPr>
        <p:txBody>
          <a:bodyPr wrap="square" rtlCol="0">
            <a:spAutoFit/>
          </a:bodyPr>
          <a:lstStyle/>
          <a:p>
            <a:r>
              <a:rPr lang="en-US" b="1" dirty="0"/>
              <a:t>B6</a:t>
            </a:r>
          </a:p>
        </p:txBody>
      </p:sp>
      <p:sp>
        <p:nvSpPr>
          <p:cNvPr id="26" name="TextBox 25">
            <a:extLst>
              <a:ext uri="{FF2B5EF4-FFF2-40B4-BE49-F238E27FC236}">
                <a16:creationId xmlns:a16="http://schemas.microsoft.com/office/drawing/2014/main" id="{C3C60372-9411-4AE1-BC61-E0A4065C7F56}"/>
              </a:ext>
            </a:extLst>
          </p:cNvPr>
          <p:cNvSpPr txBox="1"/>
          <p:nvPr/>
        </p:nvSpPr>
        <p:spPr>
          <a:xfrm>
            <a:off x="10982960" y="3139440"/>
            <a:ext cx="548640" cy="369332"/>
          </a:xfrm>
          <a:prstGeom prst="rect">
            <a:avLst/>
          </a:prstGeom>
          <a:noFill/>
        </p:spPr>
        <p:txBody>
          <a:bodyPr wrap="square" rtlCol="0">
            <a:spAutoFit/>
          </a:bodyPr>
          <a:lstStyle/>
          <a:p>
            <a:r>
              <a:rPr lang="en-US" b="1" dirty="0"/>
              <a:t>B8</a:t>
            </a:r>
          </a:p>
        </p:txBody>
      </p:sp>
      <p:sp>
        <p:nvSpPr>
          <p:cNvPr id="27" name="TextBox 26">
            <a:extLst>
              <a:ext uri="{FF2B5EF4-FFF2-40B4-BE49-F238E27FC236}">
                <a16:creationId xmlns:a16="http://schemas.microsoft.com/office/drawing/2014/main" id="{CD0EB220-B13B-4FC2-B8D7-87860D8200F8}"/>
              </a:ext>
            </a:extLst>
          </p:cNvPr>
          <p:cNvSpPr txBox="1"/>
          <p:nvPr/>
        </p:nvSpPr>
        <p:spPr>
          <a:xfrm>
            <a:off x="9438640" y="4013200"/>
            <a:ext cx="548640" cy="369332"/>
          </a:xfrm>
          <a:prstGeom prst="rect">
            <a:avLst/>
          </a:prstGeom>
          <a:noFill/>
        </p:spPr>
        <p:txBody>
          <a:bodyPr wrap="square" rtlCol="0">
            <a:spAutoFit/>
          </a:bodyPr>
          <a:lstStyle/>
          <a:p>
            <a:r>
              <a:rPr lang="en-US" b="1" dirty="0"/>
              <a:t>B7</a:t>
            </a:r>
          </a:p>
        </p:txBody>
      </p:sp>
      <p:sp>
        <p:nvSpPr>
          <p:cNvPr id="28" name="TextBox 27">
            <a:extLst>
              <a:ext uri="{FF2B5EF4-FFF2-40B4-BE49-F238E27FC236}">
                <a16:creationId xmlns:a16="http://schemas.microsoft.com/office/drawing/2014/main" id="{B6506658-0A90-4168-98AC-D7BA32763A3B}"/>
              </a:ext>
            </a:extLst>
          </p:cNvPr>
          <p:cNvSpPr txBox="1"/>
          <p:nvPr/>
        </p:nvSpPr>
        <p:spPr>
          <a:xfrm>
            <a:off x="3992880" y="4897120"/>
            <a:ext cx="548640" cy="369332"/>
          </a:xfrm>
          <a:prstGeom prst="rect">
            <a:avLst/>
          </a:prstGeom>
          <a:noFill/>
        </p:spPr>
        <p:txBody>
          <a:bodyPr wrap="square" rtlCol="0">
            <a:spAutoFit/>
          </a:bodyPr>
          <a:lstStyle/>
          <a:p>
            <a:r>
              <a:rPr lang="en-US" b="1" dirty="0"/>
              <a:t>B3</a:t>
            </a:r>
          </a:p>
        </p:txBody>
      </p:sp>
      <p:sp>
        <p:nvSpPr>
          <p:cNvPr id="29" name="TextBox 28">
            <a:extLst>
              <a:ext uri="{FF2B5EF4-FFF2-40B4-BE49-F238E27FC236}">
                <a16:creationId xmlns:a16="http://schemas.microsoft.com/office/drawing/2014/main" id="{C57B4A76-2115-4C69-8682-26EB699C9E17}"/>
              </a:ext>
            </a:extLst>
          </p:cNvPr>
          <p:cNvSpPr txBox="1"/>
          <p:nvPr/>
        </p:nvSpPr>
        <p:spPr>
          <a:xfrm>
            <a:off x="3942080" y="6126480"/>
            <a:ext cx="548640" cy="369332"/>
          </a:xfrm>
          <a:prstGeom prst="rect">
            <a:avLst/>
          </a:prstGeom>
          <a:noFill/>
        </p:spPr>
        <p:txBody>
          <a:bodyPr wrap="square" rtlCol="0">
            <a:spAutoFit/>
          </a:bodyPr>
          <a:lstStyle/>
          <a:p>
            <a:r>
              <a:rPr lang="en-US" b="1" dirty="0"/>
              <a:t>B4</a:t>
            </a:r>
          </a:p>
        </p:txBody>
      </p:sp>
      <p:cxnSp>
        <p:nvCxnSpPr>
          <p:cNvPr id="33" name="Straight Arrow Connector 32">
            <a:extLst>
              <a:ext uri="{FF2B5EF4-FFF2-40B4-BE49-F238E27FC236}">
                <a16:creationId xmlns:a16="http://schemas.microsoft.com/office/drawing/2014/main" id="{2FA985E7-3FCC-4050-9DA7-8B3BAC0929B4}"/>
              </a:ext>
            </a:extLst>
          </p:cNvPr>
          <p:cNvCxnSpPr/>
          <p:nvPr/>
        </p:nvCxnSpPr>
        <p:spPr>
          <a:xfrm>
            <a:off x="5892800" y="470932"/>
            <a:ext cx="0" cy="36218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11B2DC49-4348-431E-BD3B-B697BCAAC92E}"/>
              </a:ext>
            </a:extLst>
          </p:cNvPr>
          <p:cNvCxnSpPr/>
          <p:nvPr/>
        </p:nvCxnSpPr>
        <p:spPr>
          <a:xfrm flipH="1">
            <a:off x="3992880" y="1798320"/>
            <a:ext cx="1087120" cy="19304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FB309609-9E89-49FB-A119-7AF01148068B}"/>
              </a:ext>
            </a:extLst>
          </p:cNvPr>
          <p:cNvCxnSpPr/>
          <p:nvPr/>
        </p:nvCxnSpPr>
        <p:spPr>
          <a:xfrm>
            <a:off x="6746240" y="1795473"/>
            <a:ext cx="1005840" cy="21475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AAC03D1-DCEB-461B-9B09-C575589273FC}"/>
              </a:ext>
            </a:extLst>
          </p:cNvPr>
          <p:cNvCxnSpPr/>
          <p:nvPr/>
        </p:nvCxnSpPr>
        <p:spPr>
          <a:xfrm>
            <a:off x="4013200" y="2826267"/>
            <a:ext cx="1554480" cy="16614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346AE397-BD78-42B7-ACB4-9E0195315E46}"/>
              </a:ext>
            </a:extLst>
          </p:cNvPr>
          <p:cNvCxnSpPr>
            <a:endCxn id="14" idx="0"/>
          </p:cNvCxnSpPr>
          <p:nvPr/>
        </p:nvCxnSpPr>
        <p:spPr>
          <a:xfrm flipH="1">
            <a:off x="6720840" y="2820908"/>
            <a:ext cx="629920" cy="30837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E5138758-25A4-48C4-8D13-4B59F80A0B0B}"/>
              </a:ext>
            </a:extLst>
          </p:cNvPr>
          <p:cNvCxnSpPr/>
          <p:nvPr/>
        </p:nvCxnSpPr>
        <p:spPr>
          <a:xfrm>
            <a:off x="7868920" y="2826267"/>
            <a:ext cx="1996440" cy="24082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BCF1B2D7-D7AE-4872-809A-B28A73B906E0}"/>
              </a:ext>
            </a:extLst>
          </p:cNvPr>
          <p:cNvCxnSpPr>
            <a:endCxn id="7" idx="0"/>
          </p:cNvCxnSpPr>
          <p:nvPr/>
        </p:nvCxnSpPr>
        <p:spPr>
          <a:xfrm>
            <a:off x="6807200" y="3457972"/>
            <a:ext cx="1432560" cy="31138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359AA879-C3E0-43ED-804E-8307B4F231CE}"/>
              </a:ext>
            </a:extLst>
          </p:cNvPr>
          <p:cNvCxnSpPr>
            <a:endCxn id="7" idx="0"/>
          </p:cNvCxnSpPr>
          <p:nvPr/>
        </p:nvCxnSpPr>
        <p:spPr>
          <a:xfrm flipH="1">
            <a:off x="8239760" y="3474998"/>
            <a:ext cx="1625600" cy="29436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A5157B76-F31C-4437-8163-B3353C87144B}"/>
              </a:ext>
            </a:extLst>
          </p:cNvPr>
          <p:cNvCxnSpPr/>
          <p:nvPr/>
        </p:nvCxnSpPr>
        <p:spPr>
          <a:xfrm flipH="1">
            <a:off x="6055360" y="4304268"/>
            <a:ext cx="2092960" cy="22229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B000A2CA-F0FB-4EC1-B0C0-EBE32C3F4FF1}"/>
              </a:ext>
            </a:extLst>
          </p:cNvPr>
          <p:cNvCxnSpPr/>
          <p:nvPr/>
        </p:nvCxnSpPr>
        <p:spPr>
          <a:xfrm>
            <a:off x="5557520" y="5842615"/>
            <a:ext cx="0" cy="28386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10B2D326-69CE-4B30-821E-446828DE95AF}"/>
              </a:ext>
            </a:extLst>
          </p:cNvPr>
          <p:cNvCxnSpPr>
            <a:endCxn id="5" idx="0"/>
          </p:cNvCxnSpPr>
          <p:nvPr/>
        </p:nvCxnSpPr>
        <p:spPr>
          <a:xfrm rot="5400000" flipH="1" flipV="1">
            <a:off x="3017521" y="3048001"/>
            <a:ext cx="5029199" cy="599440"/>
          </a:xfrm>
          <a:prstGeom prst="curvedConnector5">
            <a:avLst>
              <a:gd name="adj1" fmla="val -5253"/>
              <a:gd name="adj2" fmla="val -638136"/>
              <a:gd name="adj3" fmla="val 104545"/>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40DB796-A9E3-4BF9-81E7-6DB892A391CC}"/>
              </a:ext>
            </a:extLst>
          </p:cNvPr>
          <p:cNvSpPr txBox="1"/>
          <p:nvPr/>
        </p:nvSpPr>
        <p:spPr>
          <a:xfrm>
            <a:off x="3149600" y="4104640"/>
            <a:ext cx="2052320" cy="369332"/>
          </a:xfrm>
          <a:prstGeom prst="rect">
            <a:avLst/>
          </a:prstGeom>
          <a:solidFill>
            <a:srgbClr val="FF0000"/>
          </a:solidFill>
        </p:spPr>
        <p:txBody>
          <a:bodyPr wrap="square" rtlCol="0">
            <a:spAutoFit/>
          </a:bodyPr>
          <a:lstStyle/>
          <a:p>
            <a:r>
              <a:rPr lang="en-US" dirty="0"/>
              <a:t>{i2,a3,b5,c6,d7}</a:t>
            </a:r>
          </a:p>
        </p:txBody>
      </p:sp>
      <p:sp>
        <p:nvSpPr>
          <p:cNvPr id="42" name="TextBox 41">
            <a:extLst>
              <a:ext uri="{FF2B5EF4-FFF2-40B4-BE49-F238E27FC236}">
                <a16:creationId xmlns:a16="http://schemas.microsoft.com/office/drawing/2014/main" id="{60F63997-20A6-4CF9-BA38-CDEA634D97C7}"/>
              </a:ext>
            </a:extLst>
          </p:cNvPr>
          <p:cNvSpPr txBox="1"/>
          <p:nvPr/>
        </p:nvSpPr>
        <p:spPr>
          <a:xfrm>
            <a:off x="10007600" y="4060428"/>
            <a:ext cx="2092960" cy="307777"/>
          </a:xfrm>
          <a:prstGeom prst="rect">
            <a:avLst/>
          </a:prstGeom>
          <a:solidFill>
            <a:srgbClr val="FF0000"/>
          </a:solidFill>
        </p:spPr>
        <p:txBody>
          <a:bodyPr wrap="square" rtlCol="0">
            <a:spAutoFit/>
          </a:bodyPr>
          <a:lstStyle/>
          <a:p>
            <a:r>
              <a:rPr lang="en-US" sz="1400" dirty="0"/>
              <a:t>{i2,c4,a8,d9,d10,c11,b15}</a:t>
            </a:r>
          </a:p>
        </p:txBody>
      </p:sp>
      <p:sp>
        <p:nvSpPr>
          <p:cNvPr id="44" name="TextBox 43">
            <a:extLst>
              <a:ext uri="{FF2B5EF4-FFF2-40B4-BE49-F238E27FC236}">
                <a16:creationId xmlns:a16="http://schemas.microsoft.com/office/drawing/2014/main" id="{F0192CD9-6472-4C62-94AF-F7A090E8F040}"/>
              </a:ext>
            </a:extLst>
          </p:cNvPr>
          <p:cNvSpPr txBox="1"/>
          <p:nvPr/>
        </p:nvSpPr>
        <p:spPr>
          <a:xfrm>
            <a:off x="5323839" y="2678668"/>
            <a:ext cx="1544322" cy="307777"/>
          </a:xfrm>
          <a:prstGeom prst="rect">
            <a:avLst/>
          </a:prstGeom>
          <a:solidFill>
            <a:srgbClr val="FF0000"/>
          </a:solidFill>
        </p:spPr>
        <p:txBody>
          <a:bodyPr wrap="square" rtlCol="0">
            <a:spAutoFit/>
          </a:bodyPr>
          <a:lstStyle/>
          <a:p>
            <a:r>
              <a:rPr lang="en-US" sz="1400" dirty="0"/>
              <a:t>{i2,c4,a8,d9, b15}</a:t>
            </a:r>
          </a:p>
        </p:txBody>
      </p:sp>
      <p:sp>
        <p:nvSpPr>
          <p:cNvPr id="48" name="TextBox 47">
            <a:extLst>
              <a:ext uri="{FF2B5EF4-FFF2-40B4-BE49-F238E27FC236}">
                <a16:creationId xmlns:a16="http://schemas.microsoft.com/office/drawing/2014/main" id="{8F24419A-220F-4239-8CC4-E4228A55B44C}"/>
              </a:ext>
            </a:extLst>
          </p:cNvPr>
          <p:cNvSpPr txBox="1"/>
          <p:nvPr/>
        </p:nvSpPr>
        <p:spPr>
          <a:xfrm>
            <a:off x="8310880" y="1581388"/>
            <a:ext cx="1996440" cy="369332"/>
          </a:xfrm>
          <a:prstGeom prst="rect">
            <a:avLst/>
          </a:prstGeom>
          <a:solidFill>
            <a:srgbClr val="FF0000"/>
          </a:solidFill>
        </p:spPr>
        <p:txBody>
          <a:bodyPr wrap="square" rtlCol="0">
            <a:spAutoFit/>
          </a:bodyPr>
          <a:lstStyle/>
          <a:p>
            <a:r>
              <a:rPr lang="en-US" dirty="0"/>
              <a:t>{i2,a3,c4,b15,d17}</a:t>
            </a:r>
          </a:p>
        </p:txBody>
      </p:sp>
      <p:sp>
        <p:nvSpPr>
          <p:cNvPr id="50" name="TextBox 49">
            <a:extLst>
              <a:ext uri="{FF2B5EF4-FFF2-40B4-BE49-F238E27FC236}">
                <a16:creationId xmlns:a16="http://schemas.microsoft.com/office/drawing/2014/main" id="{81A264E4-ECCF-4D3B-8C1D-F8E4570E4E4B}"/>
              </a:ext>
            </a:extLst>
          </p:cNvPr>
          <p:cNvSpPr txBox="1"/>
          <p:nvPr/>
        </p:nvSpPr>
        <p:spPr>
          <a:xfrm>
            <a:off x="2072639" y="1557497"/>
            <a:ext cx="2092961" cy="369332"/>
          </a:xfrm>
          <a:prstGeom prst="rect">
            <a:avLst/>
          </a:prstGeom>
          <a:solidFill>
            <a:srgbClr val="FF0000"/>
          </a:solidFill>
        </p:spPr>
        <p:txBody>
          <a:bodyPr wrap="square" rtlCol="0">
            <a:spAutoFit/>
          </a:bodyPr>
          <a:lstStyle/>
          <a:p>
            <a:r>
              <a:rPr lang="en-US" dirty="0"/>
              <a:t>{i2,a3,c4,b15,d17}</a:t>
            </a:r>
          </a:p>
        </p:txBody>
      </p:sp>
      <p:sp>
        <p:nvSpPr>
          <p:cNvPr id="52" name="TextBox 51">
            <a:extLst>
              <a:ext uri="{FF2B5EF4-FFF2-40B4-BE49-F238E27FC236}">
                <a16:creationId xmlns:a16="http://schemas.microsoft.com/office/drawing/2014/main" id="{B99FC74F-6EC9-4ED3-91DC-48778BB763F7}"/>
              </a:ext>
            </a:extLst>
          </p:cNvPr>
          <p:cNvSpPr txBox="1"/>
          <p:nvPr/>
        </p:nvSpPr>
        <p:spPr>
          <a:xfrm>
            <a:off x="6898639" y="352027"/>
            <a:ext cx="2499361" cy="369332"/>
          </a:xfrm>
          <a:prstGeom prst="rect">
            <a:avLst/>
          </a:prstGeom>
          <a:solidFill>
            <a:srgbClr val="FF0000"/>
          </a:solidFill>
        </p:spPr>
        <p:txBody>
          <a:bodyPr wrap="square" rtlCol="0">
            <a:spAutoFit/>
          </a:bodyPr>
          <a:lstStyle/>
          <a:p>
            <a:r>
              <a:rPr lang="en-US" dirty="0"/>
              <a:t>{i1,b15,d17,a19,c20,i21}</a:t>
            </a:r>
          </a:p>
        </p:txBody>
      </p:sp>
      <p:sp>
        <p:nvSpPr>
          <p:cNvPr id="54" name="TextBox 53">
            <a:extLst>
              <a:ext uri="{FF2B5EF4-FFF2-40B4-BE49-F238E27FC236}">
                <a16:creationId xmlns:a16="http://schemas.microsoft.com/office/drawing/2014/main" id="{68E65AD1-A828-4FA5-8854-F0DEED1E5CDD}"/>
              </a:ext>
            </a:extLst>
          </p:cNvPr>
          <p:cNvSpPr txBox="1"/>
          <p:nvPr/>
        </p:nvSpPr>
        <p:spPr>
          <a:xfrm>
            <a:off x="9946639" y="2597388"/>
            <a:ext cx="1544322" cy="307777"/>
          </a:xfrm>
          <a:prstGeom prst="rect">
            <a:avLst/>
          </a:prstGeom>
          <a:solidFill>
            <a:srgbClr val="FF0000"/>
          </a:solidFill>
        </p:spPr>
        <p:txBody>
          <a:bodyPr wrap="square" rtlCol="0">
            <a:spAutoFit/>
          </a:bodyPr>
          <a:lstStyle/>
          <a:p>
            <a:r>
              <a:rPr lang="en-US" sz="1400" dirty="0"/>
              <a:t>{i2,c4,a8,d9,b15}</a:t>
            </a:r>
          </a:p>
        </p:txBody>
      </p:sp>
      <p:sp>
        <p:nvSpPr>
          <p:cNvPr id="55" name="TextBox 54">
            <a:extLst>
              <a:ext uri="{FF2B5EF4-FFF2-40B4-BE49-F238E27FC236}">
                <a16:creationId xmlns:a16="http://schemas.microsoft.com/office/drawing/2014/main" id="{BCAE000C-454F-4161-811E-341BD53B16F9}"/>
              </a:ext>
            </a:extLst>
          </p:cNvPr>
          <p:cNvSpPr txBox="1"/>
          <p:nvPr/>
        </p:nvSpPr>
        <p:spPr>
          <a:xfrm>
            <a:off x="5476238" y="3501628"/>
            <a:ext cx="1645921" cy="307777"/>
          </a:xfrm>
          <a:prstGeom prst="rect">
            <a:avLst/>
          </a:prstGeom>
          <a:solidFill>
            <a:srgbClr val="FF0000"/>
          </a:solidFill>
        </p:spPr>
        <p:txBody>
          <a:bodyPr wrap="square" rtlCol="0">
            <a:spAutoFit/>
          </a:bodyPr>
          <a:lstStyle/>
          <a:p>
            <a:r>
              <a:rPr lang="en-US" sz="1400" dirty="0"/>
              <a:t>{i2,c4,a8,d10,b15}</a:t>
            </a:r>
          </a:p>
        </p:txBody>
      </p:sp>
      <p:sp>
        <p:nvSpPr>
          <p:cNvPr id="56" name="TextBox 55">
            <a:extLst>
              <a:ext uri="{FF2B5EF4-FFF2-40B4-BE49-F238E27FC236}">
                <a16:creationId xmlns:a16="http://schemas.microsoft.com/office/drawing/2014/main" id="{62522D70-65BF-4B93-AE04-8C6B10EA443A}"/>
              </a:ext>
            </a:extLst>
          </p:cNvPr>
          <p:cNvSpPr txBox="1"/>
          <p:nvPr/>
        </p:nvSpPr>
        <p:spPr>
          <a:xfrm>
            <a:off x="10231118" y="3491468"/>
            <a:ext cx="1696722" cy="307777"/>
          </a:xfrm>
          <a:prstGeom prst="rect">
            <a:avLst/>
          </a:prstGeom>
          <a:solidFill>
            <a:srgbClr val="FF0000"/>
          </a:solidFill>
        </p:spPr>
        <p:txBody>
          <a:bodyPr wrap="square" rtlCol="0">
            <a:spAutoFit/>
          </a:bodyPr>
          <a:lstStyle/>
          <a:p>
            <a:r>
              <a:rPr lang="en-US" sz="1400" dirty="0"/>
              <a:t>{i2,c11,a8,d9,b15}</a:t>
            </a:r>
          </a:p>
        </p:txBody>
      </p:sp>
      <p:cxnSp>
        <p:nvCxnSpPr>
          <p:cNvPr id="31" name="Straight Arrow Connector 30">
            <a:extLst>
              <a:ext uri="{FF2B5EF4-FFF2-40B4-BE49-F238E27FC236}">
                <a16:creationId xmlns:a16="http://schemas.microsoft.com/office/drawing/2014/main" id="{DC580962-C917-41C7-A6FA-1AA81AE42F95}"/>
              </a:ext>
            </a:extLst>
          </p:cNvPr>
          <p:cNvCxnSpPr/>
          <p:nvPr/>
        </p:nvCxnSpPr>
        <p:spPr>
          <a:xfrm>
            <a:off x="8808720" y="3769360"/>
            <a:ext cx="1910080" cy="2438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85C630F5-BDD2-4203-BE10-6174FDFE8099}"/>
              </a:ext>
            </a:extLst>
          </p:cNvPr>
          <p:cNvSpPr txBox="1"/>
          <p:nvPr/>
        </p:nvSpPr>
        <p:spPr>
          <a:xfrm>
            <a:off x="7680960" y="4446508"/>
            <a:ext cx="2001520" cy="307777"/>
          </a:xfrm>
          <a:prstGeom prst="rect">
            <a:avLst/>
          </a:prstGeom>
          <a:solidFill>
            <a:srgbClr val="FF0000"/>
          </a:solidFill>
        </p:spPr>
        <p:txBody>
          <a:bodyPr wrap="square" rtlCol="0">
            <a:spAutoFit/>
          </a:bodyPr>
          <a:lstStyle/>
          <a:p>
            <a:r>
              <a:rPr lang="en-US" sz="1400" dirty="0"/>
              <a:t>{i2,a8,c12,d13,b14}</a:t>
            </a:r>
          </a:p>
        </p:txBody>
      </p:sp>
      <p:cxnSp>
        <p:nvCxnSpPr>
          <p:cNvPr id="34" name="Straight Arrow Connector 33">
            <a:extLst>
              <a:ext uri="{FF2B5EF4-FFF2-40B4-BE49-F238E27FC236}">
                <a16:creationId xmlns:a16="http://schemas.microsoft.com/office/drawing/2014/main" id="{9F009DD5-A095-4636-895B-9E254AA26794}"/>
              </a:ext>
            </a:extLst>
          </p:cNvPr>
          <p:cNvCxnSpPr>
            <a:stCxn id="19" idx="0"/>
          </p:cNvCxnSpPr>
          <p:nvPr/>
        </p:nvCxnSpPr>
        <p:spPr>
          <a:xfrm>
            <a:off x="5938520" y="4526002"/>
            <a:ext cx="2921000" cy="6771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11D7320E-33E8-43DF-9D48-DF7B0420540E}"/>
              </a:ext>
            </a:extLst>
          </p:cNvPr>
          <p:cNvSpPr txBox="1"/>
          <p:nvPr/>
        </p:nvSpPr>
        <p:spPr>
          <a:xfrm>
            <a:off x="8392160" y="5259308"/>
            <a:ext cx="2794000" cy="307777"/>
          </a:xfrm>
          <a:prstGeom prst="rect">
            <a:avLst/>
          </a:prstGeom>
          <a:solidFill>
            <a:srgbClr val="FF0000"/>
          </a:solidFill>
        </p:spPr>
        <p:txBody>
          <a:bodyPr wrap="square" rtlCol="0">
            <a:spAutoFit/>
          </a:bodyPr>
          <a:lstStyle/>
          <a:p>
            <a:r>
              <a:rPr lang="en-US" sz="1400" dirty="0"/>
              <a:t>{i2,a3,b5,c6,d7,a8,c12,d13,b14}</a:t>
            </a:r>
          </a:p>
        </p:txBody>
      </p:sp>
      <p:sp>
        <p:nvSpPr>
          <p:cNvPr id="59" name="TextBox 58">
            <a:extLst>
              <a:ext uri="{FF2B5EF4-FFF2-40B4-BE49-F238E27FC236}">
                <a16:creationId xmlns:a16="http://schemas.microsoft.com/office/drawing/2014/main" id="{1253AA1E-84B6-43C7-8F89-29F6C8E0C2DE}"/>
              </a:ext>
            </a:extLst>
          </p:cNvPr>
          <p:cNvSpPr txBox="1"/>
          <p:nvPr/>
        </p:nvSpPr>
        <p:spPr>
          <a:xfrm>
            <a:off x="7051040" y="5940028"/>
            <a:ext cx="1920239" cy="307777"/>
          </a:xfrm>
          <a:prstGeom prst="rect">
            <a:avLst/>
          </a:prstGeom>
          <a:solidFill>
            <a:srgbClr val="FF0000"/>
          </a:solidFill>
        </p:spPr>
        <p:txBody>
          <a:bodyPr wrap="square" rtlCol="0">
            <a:spAutoFit/>
          </a:bodyPr>
          <a:lstStyle/>
          <a:p>
            <a:r>
              <a:rPr lang="en-US" sz="1400" dirty="0"/>
              <a:t>{b15,d17,a19,c20,i21}</a:t>
            </a:r>
          </a:p>
        </p:txBody>
      </p:sp>
      <p:sp>
        <p:nvSpPr>
          <p:cNvPr id="36" name="TextBox 35">
            <a:extLst>
              <a:ext uri="{FF2B5EF4-FFF2-40B4-BE49-F238E27FC236}">
                <a16:creationId xmlns:a16="http://schemas.microsoft.com/office/drawing/2014/main" id="{FABD9857-7F71-41F7-ACA7-88B7D15FED16}"/>
              </a:ext>
            </a:extLst>
          </p:cNvPr>
          <p:cNvSpPr txBox="1"/>
          <p:nvPr/>
        </p:nvSpPr>
        <p:spPr>
          <a:xfrm>
            <a:off x="436880" y="386080"/>
            <a:ext cx="2153915" cy="379492"/>
          </a:xfrm>
          <a:prstGeom prst="rect">
            <a:avLst/>
          </a:prstGeom>
          <a:noFill/>
        </p:spPr>
        <p:txBody>
          <a:bodyPr wrap="square" rtlCol="0">
            <a:spAutoFit/>
          </a:bodyPr>
          <a:lstStyle/>
          <a:p>
            <a:r>
              <a:rPr lang="en-US" dirty="0"/>
              <a:t>ITERATION-2</a:t>
            </a:r>
          </a:p>
        </p:txBody>
      </p:sp>
    </p:spTree>
    <p:extLst>
      <p:ext uri="{BB962C8B-B14F-4D97-AF65-F5344CB8AC3E}">
        <p14:creationId xmlns:p14="http://schemas.microsoft.com/office/powerpoint/2010/main" val="27878112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9EA843-77EB-47F5-9174-0F518ED85048}"/>
              </a:ext>
            </a:extLst>
          </p:cNvPr>
          <p:cNvSpPr/>
          <p:nvPr/>
        </p:nvSpPr>
        <p:spPr>
          <a:xfrm>
            <a:off x="4592320" y="98029"/>
            <a:ext cx="2336800" cy="3794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D12C7E36-5CBB-4198-9EB5-1C711E04F73A}"/>
              </a:ext>
            </a:extLst>
          </p:cNvPr>
          <p:cNvSpPr/>
          <p:nvPr/>
        </p:nvSpPr>
        <p:spPr>
          <a:xfrm>
            <a:off x="5557520" y="3129280"/>
            <a:ext cx="2194560" cy="3304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A4686BD-F2FB-4177-BDDF-83D5DB00B1D2}"/>
              </a:ext>
            </a:extLst>
          </p:cNvPr>
          <p:cNvSpPr/>
          <p:nvPr/>
        </p:nvSpPr>
        <p:spPr>
          <a:xfrm>
            <a:off x="2672080" y="1997948"/>
            <a:ext cx="2560320" cy="8163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8EAD60E-AE6B-4083-8668-17E34FF8A344}"/>
              </a:ext>
            </a:extLst>
          </p:cNvPr>
          <p:cNvSpPr/>
          <p:nvPr/>
        </p:nvSpPr>
        <p:spPr>
          <a:xfrm>
            <a:off x="4602480" y="833121"/>
            <a:ext cx="2458720" cy="9651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1E6E5EB-8E5F-4A48-B748-BBEB85FB1A87}"/>
              </a:ext>
            </a:extLst>
          </p:cNvPr>
          <p:cNvSpPr/>
          <p:nvPr/>
        </p:nvSpPr>
        <p:spPr>
          <a:xfrm>
            <a:off x="8615680" y="3108960"/>
            <a:ext cx="2336800" cy="3490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12C1293-D96B-4CC9-A485-CDD6FD475EC3}"/>
              </a:ext>
            </a:extLst>
          </p:cNvPr>
          <p:cNvSpPr/>
          <p:nvPr/>
        </p:nvSpPr>
        <p:spPr>
          <a:xfrm>
            <a:off x="7071360" y="3769360"/>
            <a:ext cx="2336800" cy="5384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2E3A2FF-18DB-4619-B711-77547D1286C5}"/>
              </a:ext>
            </a:extLst>
          </p:cNvPr>
          <p:cNvSpPr/>
          <p:nvPr/>
        </p:nvSpPr>
        <p:spPr>
          <a:xfrm>
            <a:off x="6553200" y="1997948"/>
            <a:ext cx="2448560" cy="8366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306C99-25D6-4C2B-A9C5-AAB39777AB69}"/>
              </a:ext>
            </a:extLst>
          </p:cNvPr>
          <p:cNvSpPr/>
          <p:nvPr/>
        </p:nvSpPr>
        <p:spPr>
          <a:xfrm>
            <a:off x="4592320" y="4526559"/>
            <a:ext cx="2377440" cy="133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F36B252-BD46-417C-AE51-C4F5202F0B11}"/>
              </a:ext>
            </a:extLst>
          </p:cNvPr>
          <p:cNvSpPr/>
          <p:nvPr/>
        </p:nvSpPr>
        <p:spPr>
          <a:xfrm>
            <a:off x="4521200" y="6126480"/>
            <a:ext cx="2418080" cy="3878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3E49606-70B6-47C3-AB07-6CB04EE05553}"/>
              </a:ext>
            </a:extLst>
          </p:cNvPr>
          <p:cNvSpPr txBox="1"/>
          <p:nvPr/>
        </p:nvSpPr>
        <p:spPr>
          <a:xfrm>
            <a:off x="7000239" y="1971040"/>
            <a:ext cx="2255521" cy="923330"/>
          </a:xfrm>
          <a:prstGeom prst="rect">
            <a:avLst/>
          </a:prstGeom>
          <a:noFill/>
        </p:spPr>
        <p:txBody>
          <a:bodyPr wrap="square" rtlCol="0">
            <a:spAutoFit/>
          </a:bodyPr>
          <a:lstStyle/>
          <a:p>
            <a:r>
              <a:rPr lang="en-US" dirty="0"/>
              <a:t>a8: a = p</a:t>
            </a:r>
          </a:p>
          <a:p>
            <a:r>
              <a:rPr lang="en-US" dirty="0"/>
              <a:t>d9: d = q</a:t>
            </a:r>
          </a:p>
          <a:p>
            <a:r>
              <a:rPr lang="en-US" dirty="0"/>
              <a:t>if (a &lt;= d) </a:t>
            </a:r>
            <a:r>
              <a:rPr lang="en-US" dirty="0" err="1"/>
              <a:t>goto</a:t>
            </a:r>
            <a:r>
              <a:rPr lang="en-US" dirty="0"/>
              <a:t> B6 </a:t>
            </a:r>
          </a:p>
        </p:txBody>
      </p:sp>
      <p:sp>
        <p:nvSpPr>
          <p:cNvPr id="13" name="TextBox 12">
            <a:extLst>
              <a:ext uri="{FF2B5EF4-FFF2-40B4-BE49-F238E27FC236}">
                <a16:creationId xmlns:a16="http://schemas.microsoft.com/office/drawing/2014/main" id="{D5CB3845-B4D2-4193-84C0-82045889A473}"/>
              </a:ext>
            </a:extLst>
          </p:cNvPr>
          <p:cNvSpPr txBox="1"/>
          <p:nvPr/>
        </p:nvSpPr>
        <p:spPr>
          <a:xfrm>
            <a:off x="9398000" y="3108960"/>
            <a:ext cx="1473200" cy="369332"/>
          </a:xfrm>
          <a:prstGeom prst="rect">
            <a:avLst/>
          </a:prstGeom>
          <a:noFill/>
        </p:spPr>
        <p:txBody>
          <a:bodyPr wrap="square" rtlCol="0">
            <a:spAutoFit/>
          </a:bodyPr>
          <a:lstStyle/>
          <a:p>
            <a:r>
              <a:rPr lang="en-US" dirty="0"/>
              <a:t>c11: c = 30 </a:t>
            </a:r>
          </a:p>
        </p:txBody>
      </p:sp>
      <p:sp>
        <p:nvSpPr>
          <p:cNvPr id="14" name="TextBox 13">
            <a:extLst>
              <a:ext uri="{FF2B5EF4-FFF2-40B4-BE49-F238E27FC236}">
                <a16:creationId xmlns:a16="http://schemas.microsoft.com/office/drawing/2014/main" id="{AB78141A-55D9-49C9-9732-B036AB94B925}"/>
              </a:ext>
            </a:extLst>
          </p:cNvPr>
          <p:cNvSpPr txBox="1"/>
          <p:nvPr/>
        </p:nvSpPr>
        <p:spPr>
          <a:xfrm>
            <a:off x="5984240" y="3129280"/>
            <a:ext cx="1473200" cy="369332"/>
          </a:xfrm>
          <a:prstGeom prst="rect">
            <a:avLst/>
          </a:prstGeom>
          <a:noFill/>
        </p:spPr>
        <p:txBody>
          <a:bodyPr wrap="square" rtlCol="0">
            <a:spAutoFit/>
          </a:bodyPr>
          <a:lstStyle/>
          <a:p>
            <a:r>
              <a:rPr lang="en-US" dirty="0"/>
              <a:t>d10: d = 10 </a:t>
            </a:r>
          </a:p>
        </p:txBody>
      </p:sp>
      <p:sp>
        <p:nvSpPr>
          <p:cNvPr id="15" name="TextBox 14">
            <a:extLst>
              <a:ext uri="{FF2B5EF4-FFF2-40B4-BE49-F238E27FC236}">
                <a16:creationId xmlns:a16="http://schemas.microsoft.com/office/drawing/2014/main" id="{9B4B394A-F136-4648-97A2-2D74BAF5792A}"/>
              </a:ext>
            </a:extLst>
          </p:cNvPr>
          <p:cNvSpPr txBox="1"/>
          <p:nvPr/>
        </p:nvSpPr>
        <p:spPr>
          <a:xfrm>
            <a:off x="7670800" y="3799840"/>
            <a:ext cx="1473200" cy="553998"/>
          </a:xfrm>
          <a:prstGeom prst="rect">
            <a:avLst/>
          </a:prstGeom>
          <a:noFill/>
        </p:spPr>
        <p:txBody>
          <a:bodyPr wrap="square" rtlCol="0">
            <a:spAutoFit/>
          </a:bodyPr>
          <a:lstStyle/>
          <a:p>
            <a:r>
              <a:rPr lang="en-US" sz="1000" dirty="0"/>
              <a:t>c12: c = phi(c, c)</a:t>
            </a:r>
          </a:p>
          <a:p>
            <a:r>
              <a:rPr lang="en-US" sz="1000" dirty="0"/>
              <a:t>d13: d = phi(d, d)</a:t>
            </a:r>
          </a:p>
          <a:p>
            <a:r>
              <a:rPr lang="en-US" sz="1000" dirty="0"/>
              <a:t>b14: b= 40</a:t>
            </a:r>
          </a:p>
        </p:txBody>
      </p:sp>
      <p:sp>
        <p:nvSpPr>
          <p:cNvPr id="16" name="TextBox 15">
            <a:extLst>
              <a:ext uri="{FF2B5EF4-FFF2-40B4-BE49-F238E27FC236}">
                <a16:creationId xmlns:a16="http://schemas.microsoft.com/office/drawing/2014/main" id="{83446B2A-3E2A-4A1F-AC87-8E787F5178B0}"/>
              </a:ext>
            </a:extLst>
          </p:cNvPr>
          <p:cNvSpPr txBox="1"/>
          <p:nvPr/>
        </p:nvSpPr>
        <p:spPr>
          <a:xfrm>
            <a:off x="5080000" y="873761"/>
            <a:ext cx="1889760" cy="954107"/>
          </a:xfrm>
          <a:prstGeom prst="rect">
            <a:avLst/>
          </a:prstGeom>
          <a:noFill/>
        </p:spPr>
        <p:txBody>
          <a:bodyPr wrap="square" rtlCol="0">
            <a:spAutoFit/>
          </a:bodyPr>
          <a:lstStyle/>
          <a:p>
            <a:r>
              <a:rPr lang="en-US" sz="1400" dirty="0"/>
              <a:t>i2: </a:t>
            </a:r>
            <a:r>
              <a:rPr lang="en-US" sz="1400" dirty="0" err="1"/>
              <a:t>i</a:t>
            </a:r>
            <a:r>
              <a:rPr lang="en-US" sz="1400" dirty="0"/>
              <a:t>= phi(</a:t>
            </a:r>
            <a:r>
              <a:rPr lang="en-US" sz="1400" dirty="0" err="1"/>
              <a:t>i</a:t>
            </a:r>
            <a:r>
              <a:rPr lang="en-US" sz="1400" dirty="0"/>
              <a:t>, </a:t>
            </a:r>
            <a:r>
              <a:rPr lang="en-US" sz="1400" dirty="0" err="1"/>
              <a:t>i</a:t>
            </a:r>
            <a:r>
              <a:rPr lang="en-US" sz="1400" dirty="0"/>
              <a:t>)</a:t>
            </a:r>
          </a:p>
          <a:p>
            <a:r>
              <a:rPr lang="en-US" sz="1400" dirty="0"/>
              <a:t>a3: a =  p</a:t>
            </a:r>
          </a:p>
          <a:p>
            <a:r>
              <a:rPr lang="en-US" sz="1400" dirty="0"/>
              <a:t>c4: c =   q</a:t>
            </a:r>
          </a:p>
          <a:p>
            <a:r>
              <a:rPr lang="en-US" sz="1400" dirty="0"/>
              <a:t>if (a &lt; c) </a:t>
            </a:r>
            <a:r>
              <a:rPr lang="en-US" sz="1400" dirty="0" err="1"/>
              <a:t>goto</a:t>
            </a:r>
            <a:r>
              <a:rPr lang="en-US" sz="1400" dirty="0"/>
              <a:t> B2 </a:t>
            </a:r>
          </a:p>
        </p:txBody>
      </p:sp>
      <p:sp>
        <p:nvSpPr>
          <p:cNvPr id="17" name="TextBox 16">
            <a:extLst>
              <a:ext uri="{FF2B5EF4-FFF2-40B4-BE49-F238E27FC236}">
                <a16:creationId xmlns:a16="http://schemas.microsoft.com/office/drawing/2014/main" id="{C54BB3F9-587D-4572-B91B-FF25BD84FBA6}"/>
              </a:ext>
            </a:extLst>
          </p:cNvPr>
          <p:cNvSpPr txBox="1"/>
          <p:nvPr/>
        </p:nvSpPr>
        <p:spPr>
          <a:xfrm>
            <a:off x="5334000" y="91440"/>
            <a:ext cx="1473200" cy="369332"/>
          </a:xfrm>
          <a:prstGeom prst="rect">
            <a:avLst/>
          </a:prstGeom>
          <a:noFill/>
        </p:spPr>
        <p:txBody>
          <a:bodyPr wrap="square" rtlCol="0">
            <a:spAutoFit/>
          </a:bodyPr>
          <a:lstStyle/>
          <a:p>
            <a:r>
              <a:rPr lang="en-US" dirty="0"/>
              <a:t>i1: </a:t>
            </a:r>
            <a:r>
              <a:rPr lang="en-US" dirty="0" err="1"/>
              <a:t>i</a:t>
            </a:r>
            <a:r>
              <a:rPr lang="en-US" dirty="0"/>
              <a:t> = 1</a:t>
            </a:r>
          </a:p>
        </p:txBody>
      </p:sp>
      <p:sp>
        <p:nvSpPr>
          <p:cNvPr id="18" name="TextBox 17">
            <a:extLst>
              <a:ext uri="{FF2B5EF4-FFF2-40B4-BE49-F238E27FC236}">
                <a16:creationId xmlns:a16="http://schemas.microsoft.com/office/drawing/2014/main" id="{94DA9E9E-97BC-480D-90B3-3DFA9A04F169}"/>
              </a:ext>
            </a:extLst>
          </p:cNvPr>
          <p:cNvSpPr txBox="1"/>
          <p:nvPr/>
        </p:nvSpPr>
        <p:spPr>
          <a:xfrm>
            <a:off x="3474720" y="1991360"/>
            <a:ext cx="1473200" cy="923330"/>
          </a:xfrm>
          <a:prstGeom prst="rect">
            <a:avLst/>
          </a:prstGeom>
          <a:noFill/>
        </p:spPr>
        <p:txBody>
          <a:bodyPr wrap="square" rtlCol="0">
            <a:spAutoFit/>
          </a:bodyPr>
          <a:lstStyle/>
          <a:p>
            <a:r>
              <a:rPr lang="en-US" dirty="0"/>
              <a:t>b5: b = p </a:t>
            </a:r>
          </a:p>
          <a:p>
            <a:r>
              <a:rPr lang="en-US" dirty="0"/>
              <a:t>c6: c =  q</a:t>
            </a:r>
          </a:p>
          <a:p>
            <a:r>
              <a:rPr lang="en-US" dirty="0"/>
              <a:t>d7: d = 10</a:t>
            </a:r>
          </a:p>
        </p:txBody>
      </p:sp>
      <p:sp>
        <p:nvSpPr>
          <p:cNvPr id="19" name="TextBox 18">
            <a:extLst>
              <a:ext uri="{FF2B5EF4-FFF2-40B4-BE49-F238E27FC236}">
                <a16:creationId xmlns:a16="http://schemas.microsoft.com/office/drawing/2014/main" id="{936BCCA6-7681-4C4D-BA73-19DE3A60BCB5}"/>
              </a:ext>
            </a:extLst>
          </p:cNvPr>
          <p:cNvSpPr txBox="1"/>
          <p:nvPr/>
        </p:nvSpPr>
        <p:spPr>
          <a:xfrm>
            <a:off x="5191760" y="4526002"/>
            <a:ext cx="1493520" cy="1354217"/>
          </a:xfrm>
          <a:prstGeom prst="rect">
            <a:avLst/>
          </a:prstGeom>
          <a:noFill/>
        </p:spPr>
        <p:txBody>
          <a:bodyPr wrap="square" rtlCol="0">
            <a:spAutoFit/>
          </a:bodyPr>
          <a:lstStyle/>
          <a:p>
            <a:r>
              <a:rPr lang="en-US" sz="1000" dirty="0"/>
              <a:t>b15: b = phi(b, b)</a:t>
            </a:r>
          </a:p>
          <a:p>
            <a:r>
              <a:rPr lang="en-US" sz="1000" dirty="0"/>
              <a:t>c16: c = phi(c, c)</a:t>
            </a:r>
          </a:p>
          <a:p>
            <a:r>
              <a:rPr lang="en-US" sz="1000" dirty="0"/>
              <a:t>d17: d = phi(d, d)</a:t>
            </a:r>
          </a:p>
          <a:p>
            <a:r>
              <a:rPr lang="en-US" sz="1000" dirty="0"/>
              <a:t>a18: a = phi(a, a)</a:t>
            </a:r>
          </a:p>
          <a:p>
            <a:r>
              <a:rPr lang="en-US" sz="1000" dirty="0"/>
              <a:t>a19: a = a + b</a:t>
            </a:r>
          </a:p>
          <a:p>
            <a:r>
              <a:rPr lang="en-US" sz="1000" dirty="0"/>
              <a:t>c20: c = c + d</a:t>
            </a:r>
          </a:p>
          <a:p>
            <a:r>
              <a:rPr lang="en-US" sz="1000" dirty="0"/>
              <a:t>i21: </a:t>
            </a:r>
            <a:r>
              <a:rPr lang="en-US" sz="1000" dirty="0" err="1"/>
              <a:t>i</a:t>
            </a:r>
            <a:r>
              <a:rPr lang="en-US" sz="1000" dirty="0"/>
              <a:t> = </a:t>
            </a:r>
            <a:r>
              <a:rPr lang="en-US" sz="1000" dirty="0" err="1"/>
              <a:t>i</a:t>
            </a:r>
            <a:r>
              <a:rPr lang="en-US" sz="1000" dirty="0"/>
              <a:t> + 1</a:t>
            </a:r>
          </a:p>
          <a:p>
            <a:r>
              <a:rPr lang="en-US" sz="1000" dirty="0"/>
              <a:t>if (</a:t>
            </a:r>
            <a:r>
              <a:rPr lang="en-US" sz="1000" dirty="0" err="1"/>
              <a:t>i</a:t>
            </a:r>
            <a:r>
              <a:rPr lang="en-US" sz="1000" dirty="0"/>
              <a:t> &lt;= 100</a:t>
            </a:r>
            <a:r>
              <a:rPr lang="en-US" sz="1200" dirty="0"/>
              <a:t>) </a:t>
            </a:r>
            <a:r>
              <a:rPr lang="en-US" sz="1200" dirty="0" err="1"/>
              <a:t>goto</a:t>
            </a:r>
            <a:r>
              <a:rPr lang="en-US" sz="1200" dirty="0"/>
              <a:t> B1</a:t>
            </a:r>
          </a:p>
        </p:txBody>
      </p:sp>
      <p:sp>
        <p:nvSpPr>
          <p:cNvPr id="20" name="TextBox 19">
            <a:extLst>
              <a:ext uri="{FF2B5EF4-FFF2-40B4-BE49-F238E27FC236}">
                <a16:creationId xmlns:a16="http://schemas.microsoft.com/office/drawing/2014/main" id="{EE8EF66A-334D-474F-92D4-7442EFFEBF09}"/>
              </a:ext>
            </a:extLst>
          </p:cNvPr>
          <p:cNvSpPr txBox="1"/>
          <p:nvPr/>
        </p:nvSpPr>
        <p:spPr>
          <a:xfrm>
            <a:off x="5394960" y="6085840"/>
            <a:ext cx="1473200" cy="369332"/>
          </a:xfrm>
          <a:prstGeom prst="rect">
            <a:avLst/>
          </a:prstGeom>
          <a:noFill/>
        </p:spPr>
        <p:txBody>
          <a:bodyPr wrap="square" rtlCol="0">
            <a:spAutoFit/>
          </a:bodyPr>
          <a:lstStyle/>
          <a:p>
            <a:r>
              <a:rPr lang="en-US" dirty="0"/>
              <a:t>return</a:t>
            </a:r>
          </a:p>
        </p:txBody>
      </p:sp>
      <p:sp>
        <p:nvSpPr>
          <p:cNvPr id="21" name="TextBox 20">
            <a:extLst>
              <a:ext uri="{FF2B5EF4-FFF2-40B4-BE49-F238E27FC236}">
                <a16:creationId xmlns:a16="http://schemas.microsoft.com/office/drawing/2014/main" id="{97608B24-B6CA-4DD9-992C-B9174DCCE401}"/>
              </a:ext>
            </a:extLst>
          </p:cNvPr>
          <p:cNvSpPr txBox="1"/>
          <p:nvPr/>
        </p:nvSpPr>
        <p:spPr>
          <a:xfrm>
            <a:off x="4196080" y="101600"/>
            <a:ext cx="548640" cy="369332"/>
          </a:xfrm>
          <a:prstGeom prst="rect">
            <a:avLst/>
          </a:prstGeom>
          <a:noFill/>
        </p:spPr>
        <p:txBody>
          <a:bodyPr wrap="square" rtlCol="0">
            <a:spAutoFit/>
          </a:bodyPr>
          <a:lstStyle/>
          <a:p>
            <a:r>
              <a:rPr lang="en-US" b="1" dirty="0"/>
              <a:t>B0</a:t>
            </a:r>
          </a:p>
        </p:txBody>
      </p:sp>
      <p:sp>
        <p:nvSpPr>
          <p:cNvPr id="22" name="TextBox 21">
            <a:extLst>
              <a:ext uri="{FF2B5EF4-FFF2-40B4-BE49-F238E27FC236}">
                <a16:creationId xmlns:a16="http://schemas.microsoft.com/office/drawing/2014/main" id="{B2A04125-85D5-4DFC-92E6-CCED1AEBFA4B}"/>
              </a:ext>
            </a:extLst>
          </p:cNvPr>
          <p:cNvSpPr txBox="1"/>
          <p:nvPr/>
        </p:nvSpPr>
        <p:spPr>
          <a:xfrm>
            <a:off x="4196080" y="1148080"/>
            <a:ext cx="548640" cy="369332"/>
          </a:xfrm>
          <a:prstGeom prst="rect">
            <a:avLst/>
          </a:prstGeom>
          <a:noFill/>
        </p:spPr>
        <p:txBody>
          <a:bodyPr wrap="square" rtlCol="0">
            <a:spAutoFit/>
          </a:bodyPr>
          <a:lstStyle/>
          <a:p>
            <a:r>
              <a:rPr lang="en-US" b="1" dirty="0"/>
              <a:t>B1</a:t>
            </a:r>
          </a:p>
        </p:txBody>
      </p:sp>
      <p:sp>
        <p:nvSpPr>
          <p:cNvPr id="23" name="TextBox 22">
            <a:extLst>
              <a:ext uri="{FF2B5EF4-FFF2-40B4-BE49-F238E27FC236}">
                <a16:creationId xmlns:a16="http://schemas.microsoft.com/office/drawing/2014/main" id="{229C8940-8BA0-45F0-BDDA-772DC993EB33}"/>
              </a:ext>
            </a:extLst>
          </p:cNvPr>
          <p:cNvSpPr txBox="1"/>
          <p:nvPr/>
        </p:nvSpPr>
        <p:spPr>
          <a:xfrm>
            <a:off x="8971280" y="2153920"/>
            <a:ext cx="548640" cy="369332"/>
          </a:xfrm>
          <a:prstGeom prst="rect">
            <a:avLst/>
          </a:prstGeom>
          <a:noFill/>
        </p:spPr>
        <p:txBody>
          <a:bodyPr wrap="square" rtlCol="0">
            <a:spAutoFit/>
          </a:bodyPr>
          <a:lstStyle/>
          <a:p>
            <a:r>
              <a:rPr lang="en-US" b="1" dirty="0"/>
              <a:t>B5</a:t>
            </a:r>
          </a:p>
        </p:txBody>
      </p:sp>
      <p:sp>
        <p:nvSpPr>
          <p:cNvPr id="24" name="TextBox 23">
            <a:extLst>
              <a:ext uri="{FF2B5EF4-FFF2-40B4-BE49-F238E27FC236}">
                <a16:creationId xmlns:a16="http://schemas.microsoft.com/office/drawing/2014/main" id="{D32AEA76-92CA-488E-8E6B-472E9715F629}"/>
              </a:ext>
            </a:extLst>
          </p:cNvPr>
          <p:cNvSpPr txBox="1"/>
          <p:nvPr/>
        </p:nvSpPr>
        <p:spPr>
          <a:xfrm>
            <a:off x="2255520" y="2225040"/>
            <a:ext cx="548640" cy="369332"/>
          </a:xfrm>
          <a:prstGeom prst="rect">
            <a:avLst/>
          </a:prstGeom>
          <a:noFill/>
        </p:spPr>
        <p:txBody>
          <a:bodyPr wrap="square" rtlCol="0">
            <a:spAutoFit/>
          </a:bodyPr>
          <a:lstStyle/>
          <a:p>
            <a:r>
              <a:rPr lang="en-US" b="1" dirty="0"/>
              <a:t>B2</a:t>
            </a:r>
          </a:p>
        </p:txBody>
      </p:sp>
      <p:sp>
        <p:nvSpPr>
          <p:cNvPr id="25" name="TextBox 24">
            <a:extLst>
              <a:ext uri="{FF2B5EF4-FFF2-40B4-BE49-F238E27FC236}">
                <a16:creationId xmlns:a16="http://schemas.microsoft.com/office/drawing/2014/main" id="{817F2BC1-2178-4C45-8DF6-CAE407D49FCA}"/>
              </a:ext>
            </a:extLst>
          </p:cNvPr>
          <p:cNvSpPr txBox="1"/>
          <p:nvPr/>
        </p:nvSpPr>
        <p:spPr>
          <a:xfrm>
            <a:off x="5049520" y="3098800"/>
            <a:ext cx="548640" cy="369332"/>
          </a:xfrm>
          <a:prstGeom prst="rect">
            <a:avLst/>
          </a:prstGeom>
          <a:noFill/>
        </p:spPr>
        <p:txBody>
          <a:bodyPr wrap="square" rtlCol="0">
            <a:spAutoFit/>
          </a:bodyPr>
          <a:lstStyle/>
          <a:p>
            <a:r>
              <a:rPr lang="en-US" b="1" dirty="0"/>
              <a:t>B6</a:t>
            </a:r>
          </a:p>
        </p:txBody>
      </p:sp>
      <p:sp>
        <p:nvSpPr>
          <p:cNvPr id="26" name="TextBox 25">
            <a:extLst>
              <a:ext uri="{FF2B5EF4-FFF2-40B4-BE49-F238E27FC236}">
                <a16:creationId xmlns:a16="http://schemas.microsoft.com/office/drawing/2014/main" id="{C3C60372-9411-4AE1-BC61-E0A4065C7F56}"/>
              </a:ext>
            </a:extLst>
          </p:cNvPr>
          <p:cNvSpPr txBox="1"/>
          <p:nvPr/>
        </p:nvSpPr>
        <p:spPr>
          <a:xfrm>
            <a:off x="10982960" y="3139440"/>
            <a:ext cx="548640" cy="369332"/>
          </a:xfrm>
          <a:prstGeom prst="rect">
            <a:avLst/>
          </a:prstGeom>
          <a:noFill/>
        </p:spPr>
        <p:txBody>
          <a:bodyPr wrap="square" rtlCol="0">
            <a:spAutoFit/>
          </a:bodyPr>
          <a:lstStyle/>
          <a:p>
            <a:r>
              <a:rPr lang="en-US" b="1" dirty="0"/>
              <a:t>B8</a:t>
            </a:r>
          </a:p>
        </p:txBody>
      </p:sp>
      <p:sp>
        <p:nvSpPr>
          <p:cNvPr id="27" name="TextBox 26">
            <a:extLst>
              <a:ext uri="{FF2B5EF4-FFF2-40B4-BE49-F238E27FC236}">
                <a16:creationId xmlns:a16="http://schemas.microsoft.com/office/drawing/2014/main" id="{CD0EB220-B13B-4FC2-B8D7-87860D8200F8}"/>
              </a:ext>
            </a:extLst>
          </p:cNvPr>
          <p:cNvSpPr txBox="1"/>
          <p:nvPr/>
        </p:nvSpPr>
        <p:spPr>
          <a:xfrm>
            <a:off x="9438640" y="4013200"/>
            <a:ext cx="548640" cy="369332"/>
          </a:xfrm>
          <a:prstGeom prst="rect">
            <a:avLst/>
          </a:prstGeom>
          <a:noFill/>
        </p:spPr>
        <p:txBody>
          <a:bodyPr wrap="square" rtlCol="0">
            <a:spAutoFit/>
          </a:bodyPr>
          <a:lstStyle/>
          <a:p>
            <a:r>
              <a:rPr lang="en-US" b="1" dirty="0"/>
              <a:t>B7</a:t>
            </a:r>
          </a:p>
        </p:txBody>
      </p:sp>
      <p:sp>
        <p:nvSpPr>
          <p:cNvPr id="28" name="TextBox 27">
            <a:extLst>
              <a:ext uri="{FF2B5EF4-FFF2-40B4-BE49-F238E27FC236}">
                <a16:creationId xmlns:a16="http://schemas.microsoft.com/office/drawing/2014/main" id="{B6506658-0A90-4168-98AC-D7BA32763A3B}"/>
              </a:ext>
            </a:extLst>
          </p:cNvPr>
          <p:cNvSpPr txBox="1"/>
          <p:nvPr/>
        </p:nvSpPr>
        <p:spPr>
          <a:xfrm>
            <a:off x="3992880" y="4897120"/>
            <a:ext cx="548640" cy="369332"/>
          </a:xfrm>
          <a:prstGeom prst="rect">
            <a:avLst/>
          </a:prstGeom>
          <a:noFill/>
        </p:spPr>
        <p:txBody>
          <a:bodyPr wrap="square" rtlCol="0">
            <a:spAutoFit/>
          </a:bodyPr>
          <a:lstStyle/>
          <a:p>
            <a:r>
              <a:rPr lang="en-US" b="1" dirty="0"/>
              <a:t>B3</a:t>
            </a:r>
          </a:p>
        </p:txBody>
      </p:sp>
      <p:sp>
        <p:nvSpPr>
          <p:cNvPr id="29" name="TextBox 28">
            <a:extLst>
              <a:ext uri="{FF2B5EF4-FFF2-40B4-BE49-F238E27FC236}">
                <a16:creationId xmlns:a16="http://schemas.microsoft.com/office/drawing/2014/main" id="{C57B4A76-2115-4C69-8682-26EB699C9E17}"/>
              </a:ext>
            </a:extLst>
          </p:cNvPr>
          <p:cNvSpPr txBox="1"/>
          <p:nvPr/>
        </p:nvSpPr>
        <p:spPr>
          <a:xfrm>
            <a:off x="3942080" y="6126480"/>
            <a:ext cx="548640" cy="369332"/>
          </a:xfrm>
          <a:prstGeom prst="rect">
            <a:avLst/>
          </a:prstGeom>
          <a:noFill/>
        </p:spPr>
        <p:txBody>
          <a:bodyPr wrap="square" rtlCol="0">
            <a:spAutoFit/>
          </a:bodyPr>
          <a:lstStyle/>
          <a:p>
            <a:r>
              <a:rPr lang="en-US" b="1" dirty="0"/>
              <a:t>B4</a:t>
            </a:r>
          </a:p>
        </p:txBody>
      </p:sp>
      <p:cxnSp>
        <p:nvCxnSpPr>
          <p:cNvPr id="33" name="Straight Arrow Connector 32">
            <a:extLst>
              <a:ext uri="{FF2B5EF4-FFF2-40B4-BE49-F238E27FC236}">
                <a16:creationId xmlns:a16="http://schemas.microsoft.com/office/drawing/2014/main" id="{2FA985E7-3FCC-4050-9DA7-8B3BAC0929B4}"/>
              </a:ext>
            </a:extLst>
          </p:cNvPr>
          <p:cNvCxnSpPr/>
          <p:nvPr/>
        </p:nvCxnSpPr>
        <p:spPr>
          <a:xfrm>
            <a:off x="5892800" y="470932"/>
            <a:ext cx="0" cy="36218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11B2DC49-4348-431E-BD3B-B697BCAAC92E}"/>
              </a:ext>
            </a:extLst>
          </p:cNvPr>
          <p:cNvCxnSpPr/>
          <p:nvPr/>
        </p:nvCxnSpPr>
        <p:spPr>
          <a:xfrm flipH="1">
            <a:off x="3992880" y="1798320"/>
            <a:ext cx="1087120" cy="19304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FB309609-9E89-49FB-A119-7AF01148068B}"/>
              </a:ext>
            </a:extLst>
          </p:cNvPr>
          <p:cNvCxnSpPr/>
          <p:nvPr/>
        </p:nvCxnSpPr>
        <p:spPr>
          <a:xfrm>
            <a:off x="6746240" y="1795473"/>
            <a:ext cx="1005840" cy="21475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AAC03D1-DCEB-461B-9B09-C575589273FC}"/>
              </a:ext>
            </a:extLst>
          </p:cNvPr>
          <p:cNvCxnSpPr/>
          <p:nvPr/>
        </p:nvCxnSpPr>
        <p:spPr>
          <a:xfrm>
            <a:off x="4013200" y="2826267"/>
            <a:ext cx="1554480" cy="16614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346AE397-BD78-42B7-ACB4-9E0195315E46}"/>
              </a:ext>
            </a:extLst>
          </p:cNvPr>
          <p:cNvCxnSpPr>
            <a:endCxn id="14" idx="0"/>
          </p:cNvCxnSpPr>
          <p:nvPr/>
        </p:nvCxnSpPr>
        <p:spPr>
          <a:xfrm flipH="1">
            <a:off x="6720840" y="2820908"/>
            <a:ext cx="629920" cy="30837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E5138758-25A4-48C4-8D13-4B59F80A0B0B}"/>
              </a:ext>
            </a:extLst>
          </p:cNvPr>
          <p:cNvCxnSpPr/>
          <p:nvPr/>
        </p:nvCxnSpPr>
        <p:spPr>
          <a:xfrm>
            <a:off x="7868920" y="2826267"/>
            <a:ext cx="1996440" cy="24082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BCF1B2D7-D7AE-4872-809A-B28A73B906E0}"/>
              </a:ext>
            </a:extLst>
          </p:cNvPr>
          <p:cNvCxnSpPr>
            <a:endCxn id="7" idx="0"/>
          </p:cNvCxnSpPr>
          <p:nvPr/>
        </p:nvCxnSpPr>
        <p:spPr>
          <a:xfrm>
            <a:off x="6807200" y="3457972"/>
            <a:ext cx="1432560" cy="31138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359AA879-C3E0-43ED-804E-8307B4F231CE}"/>
              </a:ext>
            </a:extLst>
          </p:cNvPr>
          <p:cNvCxnSpPr>
            <a:endCxn id="7" idx="0"/>
          </p:cNvCxnSpPr>
          <p:nvPr/>
        </p:nvCxnSpPr>
        <p:spPr>
          <a:xfrm flipH="1">
            <a:off x="8239760" y="3474998"/>
            <a:ext cx="1625600" cy="29436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A5157B76-F31C-4437-8163-B3353C87144B}"/>
              </a:ext>
            </a:extLst>
          </p:cNvPr>
          <p:cNvCxnSpPr/>
          <p:nvPr/>
        </p:nvCxnSpPr>
        <p:spPr>
          <a:xfrm flipH="1">
            <a:off x="6055360" y="4304268"/>
            <a:ext cx="2092960" cy="22229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B000A2CA-F0FB-4EC1-B0C0-EBE32C3F4FF1}"/>
              </a:ext>
            </a:extLst>
          </p:cNvPr>
          <p:cNvCxnSpPr/>
          <p:nvPr/>
        </p:nvCxnSpPr>
        <p:spPr>
          <a:xfrm>
            <a:off x="5557520" y="5842615"/>
            <a:ext cx="0" cy="28386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10B2D326-69CE-4B30-821E-446828DE95AF}"/>
              </a:ext>
            </a:extLst>
          </p:cNvPr>
          <p:cNvCxnSpPr>
            <a:endCxn id="5" idx="0"/>
          </p:cNvCxnSpPr>
          <p:nvPr/>
        </p:nvCxnSpPr>
        <p:spPr>
          <a:xfrm rot="5400000" flipH="1" flipV="1">
            <a:off x="3017521" y="3048001"/>
            <a:ext cx="5029199" cy="599440"/>
          </a:xfrm>
          <a:prstGeom prst="curvedConnector5">
            <a:avLst>
              <a:gd name="adj1" fmla="val -5253"/>
              <a:gd name="adj2" fmla="val -638136"/>
              <a:gd name="adj3" fmla="val 104545"/>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40DB796-A9E3-4BF9-81E7-6DB892A391CC}"/>
              </a:ext>
            </a:extLst>
          </p:cNvPr>
          <p:cNvSpPr txBox="1"/>
          <p:nvPr/>
        </p:nvSpPr>
        <p:spPr>
          <a:xfrm>
            <a:off x="3149600" y="4104640"/>
            <a:ext cx="2052320" cy="369332"/>
          </a:xfrm>
          <a:prstGeom prst="rect">
            <a:avLst/>
          </a:prstGeom>
          <a:solidFill>
            <a:srgbClr val="FF0000"/>
          </a:solidFill>
        </p:spPr>
        <p:txBody>
          <a:bodyPr wrap="square" rtlCol="0">
            <a:spAutoFit/>
          </a:bodyPr>
          <a:lstStyle/>
          <a:p>
            <a:r>
              <a:rPr lang="en-US" dirty="0"/>
              <a:t>{i2,a3,b5,c6,d7}</a:t>
            </a:r>
          </a:p>
        </p:txBody>
      </p:sp>
      <p:sp>
        <p:nvSpPr>
          <p:cNvPr id="42" name="TextBox 41">
            <a:extLst>
              <a:ext uri="{FF2B5EF4-FFF2-40B4-BE49-F238E27FC236}">
                <a16:creationId xmlns:a16="http://schemas.microsoft.com/office/drawing/2014/main" id="{60F63997-20A6-4CF9-BA38-CDEA634D97C7}"/>
              </a:ext>
            </a:extLst>
          </p:cNvPr>
          <p:cNvSpPr txBox="1"/>
          <p:nvPr/>
        </p:nvSpPr>
        <p:spPr>
          <a:xfrm>
            <a:off x="10007600" y="4060428"/>
            <a:ext cx="2092960" cy="307777"/>
          </a:xfrm>
          <a:prstGeom prst="rect">
            <a:avLst/>
          </a:prstGeom>
          <a:solidFill>
            <a:srgbClr val="FF0000"/>
          </a:solidFill>
        </p:spPr>
        <p:txBody>
          <a:bodyPr wrap="square" rtlCol="0">
            <a:spAutoFit/>
          </a:bodyPr>
          <a:lstStyle/>
          <a:p>
            <a:r>
              <a:rPr lang="en-US" sz="1400" dirty="0"/>
              <a:t>{i2,c4,a8,d9,d10,c11,b15}</a:t>
            </a:r>
          </a:p>
        </p:txBody>
      </p:sp>
      <p:sp>
        <p:nvSpPr>
          <p:cNvPr id="44" name="TextBox 43">
            <a:extLst>
              <a:ext uri="{FF2B5EF4-FFF2-40B4-BE49-F238E27FC236}">
                <a16:creationId xmlns:a16="http://schemas.microsoft.com/office/drawing/2014/main" id="{F0192CD9-6472-4C62-94AF-F7A090E8F040}"/>
              </a:ext>
            </a:extLst>
          </p:cNvPr>
          <p:cNvSpPr txBox="1"/>
          <p:nvPr/>
        </p:nvSpPr>
        <p:spPr>
          <a:xfrm>
            <a:off x="5323839" y="2678668"/>
            <a:ext cx="1544322" cy="307777"/>
          </a:xfrm>
          <a:prstGeom prst="rect">
            <a:avLst/>
          </a:prstGeom>
          <a:solidFill>
            <a:srgbClr val="FF0000"/>
          </a:solidFill>
        </p:spPr>
        <p:txBody>
          <a:bodyPr wrap="square" rtlCol="0">
            <a:spAutoFit/>
          </a:bodyPr>
          <a:lstStyle/>
          <a:p>
            <a:r>
              <a:rPr lang="en-US" sz="1400" dirty="0"/>
              <a:t>{i2,c4,a8,d9, b15}</a:t>
            </a:r>
          </a:p>
        </p:txBody>
      </p:sp>
      <p:sp>
        <p:nvSpPr>
          <p:cNvPr id="48" name="TextBox 47">
            <a:extLst>
              <a:ext uri="{FF2B5EF4-FFF2-40B4-BE49-F238E27FC236}">
                <a16:creationId xmlns:a16="http://schemas.microsoft.com/office/drawing/2014/main" id="{8F24419A-220F-4239-8CC4-E4228A55B44C}"/>
              </a:ext>
            </a:extLst>
          </p:cNvPr>
          <p:cNvSpPr txBox="1"/>
          <p:nvPr/>
        </p:nvSpPr>
        <p:spPr>
          <a:xfrm>
            <a:off x="8310880" y="1581388"/>
            <a:ext cx="1996440" cy="369332"/>
          </a:xfrm>
          <a:prstGeom prst="rect">
            <a:avLst/>
          </a:prstGeom>
          <a:solidFill>
            <a:srgbClr val="FF0000"/>
          </a:solidFill>
        </p:spPr>
        <p:txBody>
          <a:bodyPr wrap="square" rtlCol="0">
            <a:spAutoFit/>
          </a:bodyPr>
          <a:lstStyle/>
          <a:p>
            <a:r>
              <a:rPr lang="en-US" dirty="0"/>
              <a:t>{i2,a3,c4,b15,d17}</a:t>
            </a:r>
          </a:p>
        </p:txBody>
      </p:sp>
      <p:sp>
        <p:nvSpPr>
          <p:cNvPr id="50" name="TextBox 49">
            <a:extLst>
              <a:ext uri="{FF2B5EF4-FFF2-40B4-BE49-F238E27FC236}">
                <a16:creationId xmlns:a16="http://schemas.microsoft.com/office/drawing/2014/main" id="{81A264E4-ECCF-4D3B-8C1D-F8E4570E4E4B}"/>
              </a:ext>
            </a:extLst>
          </p:cNvPr>
          <p:cNvSpPr txBox="1"/>
          <p:nvPr/>
        </p:nvSpPr>
        <p:spPr>
          <a:xfrm>
            <a:off x="2072639" y="1557497"/>
            <a:ext cx="2092961" cy="369332"/>
          </a:xfrm>
          <a:prstGeom prst="rect">
            <a:avLst/>
          </a:prstGeom>
          <a:solidFill>
            <a:srgbClr val="FF0000"/>
          </a:solidFill>
        </p:spPr>
        <p:txBody>
          <a:bodyPr wrap="square" rtlCol="0">
            <a:spAutoFit/>
          </a:bodyPr>
          <a:lstStyle/>
          <a:p>
            <a:r>
              <a:rPr lang="en-US" dirty="0"/>
              <a:t>{i2,a3,c4,b15,d17}</a:t>
            </a:r>
          </a:p>
        </p:txBody>
      </p:sp>
      <p:sp>
        <p:nvSpPr>
          <p:cNvPr id="52" name="TextBox 51">
            <a:extLst>
              <a:ext uri="{FF2B5EF4-FFF2-40B4-BE49-F238E27FC236}">
                <a16:creationId xmlns:a16="http://schemas.microsoft.com/office/drawing/2014/main" id="{B99FC74F-6EC9-4ED3-91DC-48778BB763F7}"/>
              </a:ext>
            </a:extLst>
          </p:cNvPr>
          <p:cNvSpPr txBox="1"/>
          <p:nvPr/>
        </p:nvSpPr>
        <p:spPr>
          <a:xfrm>
            <a:off x="6898639" y="352027"/>
            <a:ext cx="2499361" cy="369332"/>
          </a:xfrm>
          <a:prstGeom prst="rect">
            <a:avLst/>
          </a:prstGeom>
          <a:solidFill>
            <a:srgbClr val="FF0000"/>
          </a:solidFill>
        </p:spPr>
        <p:txBody>
          <a:bodyPr wrap="square" rtlCol="0">
            <a:spAutoFit/>
          </a:bodyPr>
          <a:lstStyle/>
          <a:p>
            <a:r>
              <a:rPr lang="en-US" dirty="0"/>
              <a:t>{i1,b15,d17,a19,c20,i21}</a:t>
            </a:r>
          </a:p>
        </p:txBody>
      </p:sp>
      <p:sp>
        <p:nvSpPr>
          <p:cNvPr id="54" name="TextBox 53">
            <a:extLst>
              <a:ext uri="{FF2B5EF4-FFF2-40B4-BE49-F238E27FC236}">
                <a16:creationId xmlns:a16="http://schemas.microsoft.com/office/drawing/2014/main" id="{68E65AD1-A828-4FA5-8854-F0DEED1E5CDD}"/>
              </a:ext>
            </a:extLst>
          </p:cNvPr>
          <p:cNvSpPr txBox="1"/>
          <p:nvPr/>
        </p:nvSpPr>
        <p:spPr>
          <a:xfrm>
            <a:off x="9946639" y="2597388"/>
            <a:ext cx="1544322" cy="307777"/>
          </a:xfrm>
          <a:prstGeom prst="rect">
            <a:avLst/>
          </a:prstGeom>
          <a:solidFill>
            <a:srgbClr val="FF0000"/>
          </a:solidFill>
        </p:spPr>
        <p:txBody>
          <a:bodyPr wrap="square" rtlCol="0">
            <a:spAutoFit/>
          </a:bodyPr>
          <a:lstStyle/>
          <a:p>
            <a:r>
              <a:rPr lang="en-US" sz="1400" dirty="0"/>
              <a:t>{i2,c4,a8,d9,b15}</a:t>
            </a:r>
          </a:p>
        </p:txBody>
      </p:sp>
      <p:sp>
        <p:nvSpPr>
          <p:cNvPr id="55" name="TextBox 54">
            <a:extLst>
              <a:ext uri="{FF2B5EF4-FFF2-40B4-BE49-F238E27FC236}">
                <a16:creationId xmlns:a16="http://schemas.microsoft.com/office/drawing/2014/main" id="{BCAE000C-454F-4161-811E-341BD53B16F9}"/>
              </a:ext>
            </a:extLst>
          </p:cNvPr>
          <p:cNvSpPr txBox="1"/>
          <p:nvPr/>
        </p:nvSpPr>
        <p:spPr>
          <a:xfrm>
            <a:off x="5476238" y="3501628"/>
            <a:ext cx="1645921" cy="307777"/>
          </a:xfrm>
          <a:prstGeom prst="rect">
            <a:avLst/>
          </a:prstGeom>
          <a:solidFill>
            <a:srgbClr val="FF0000"/>
          </a:solidFill>
        </p:spPr>
        <p:txBody>
          <a:bodyPr wrap="square" rtlCol="0">
            <a:spAutoFit/>
          </a:bodyPr>
          <a:lstStyle/>
          <a:p>
            <a:r>
              <a:rPr lang="en-US" sz="1400" dirty="0"/>
              <a:t>{i2,c4,a8,d10,b15}</a:t>
            </a:r>
          </a:p>
        </p:txBody>
      </p:sp>
      <p:sp>
        <p:nvSpPr>
          <p:cNvPr id="56" name="TextBox 55">
            <a:extLst>
              <a:ext uri="{FF2B5EF4-FFF2-40B4-BE49-F238E27FC236}">
                <a16:creationId xmlns:a16="http://schemas.microsoft.com/office/drawing/2014/main" id="{62522D70-65BF-4B93-AE04-8C6B10EA443A}"/>
              </a:ext>
            </a:extLst>
          </p:cNvPr>
          <p:cNvSpPr txBox="1"/>
          <p:nvPr/>
        </p:nvSpPr>
        <p:spPr>
          <a:xfrm>
            <a:off x="10231118" y="3491468"/>
            <a:ext cx="1696722" cy="307777"/>
          </a:xfrm>
          <a:prstGeom prst="rect">
            <a:avLst/>
          </a:prstGeom>
          <a:solidFill>
            <a:srgbClr val="FF0000"/>
          </a:solidFill>
        </p:spPr>
        <p:txBody>
          <a:bodyPr wrap="square" rtlCol="0">
            <a:spAutoFit/>
          </a:bodyPr>
          <a:lstStyle/>
          <a:p>
            <a:r>
              <a:rPr lang="en-US" sz="1400" dirty="0"/>
              <a:t>{i2,c11,a8,d9,b15}</a:t>
            </a:r>
          </a:p>
        </p:txBody>
      </p:sp>
      <p:cxnSp>
        <p:nvCxnSpPr>
          <p:cNvPr id="31" name="Straight Arrow Connector 30">
            <a:extLst>
              <a:ext uri="{FF2B5EF4-FFF2-40B4-BE49-F238E27FC236}">
                <a16:creationId xmlns:a16="http://schemas.microsoft.com/office/drawing/2014/main" id="{DC580962-C917-41C7-A6FA-1AA81AE42F95}"/>
              </a:ext>
            </a:extLst>
          </p:cNvPr>
          <p:cNvCxnSpPr/>
          <p:nvPr/>
        </p:nvCxnSpPr>
        <p:spPr>
          <a:xfrm>
            <a:off x="8808720" y="3769360"/>
            <a:ext cx="1910080" cy="2438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85C630F5-BDD2-4203-BE10-6174FDFE8099}"/>
              </a:ext>
            </a:extLst>
          </p:cNvPr>
          <p:cNvSpPr txBox="1"/>
          <p:nvPr/>
        </p:nvSpPr>
        <p:spPr>
          <a:xfrm>
            <a:off x="7680960" y="4446508"/>
            <a:ext cx="2001520" cy="307777"/>
          </a:xfrm>
          <a:prstGeom prst="rect">
            <a:avLst/>
          </a:prstGeom>
          <a:solidFill>
            <a:srgbClr val="FF0000"/>
          </a:solidFill>
        </p:spPr>
        <p:txBody>
          <a:bodyPr wrap="square" rtlCol="0">
            <a:spAutoFit/>
          </a:bodyPr>
          <a:lstStyle/>
          <a:p>
            <a:r>
              <a:rPr lang="en-US" sz="1400" dirty="0"/>
              <a:t>{i2,a8,c12,d13,b14}</a:t>
            </a:r>
          </a:p>
        </p:txBody>
      </p:sp>
      <p:cxnSp>
        <p:nvCxnSpPr>
          <p:cNvPr id="34" name="Straight Arrow Connector 33">
            <a:extLst>
              <a:ext uri="{FF2B5EF4-FFF2-40B4-BE49-F238E27FC236}">
                <a16:creationId xmlns:a16="http://schemas.microsoft.com/office/drawing/2014/main" id="{9F009DD5-A095-4636-895B-9E254AA26794}"/>
              </a:ext>
            </a:extLst>
          </p:cNvPr>
          <p:cNvCxnSpPr>
            <a:stCxn id="19" idx="0"/>
          </p:cNvCxnSpPr>
          <p:nvPr/>
        </p:nvCxnSpPr>
        <p:spPr>
          <a:xfrm>
            <a:off x="5938520" y="4526002"/>
            <a:ext cx="2921000" cy="6771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11D7320E-33E8-43DF-9D48-DF7B0420540E}"/>
              </a:ext>
            </a:extLst>
          </p:cNvPr>
          <p:cNvSpPr txBox="1"/>
          <p:nvPr/>
        </p:nvSpPr>
        <p:spPr>
          <a:xfrm>
            <a:off x="8392160" y="5259308"/>
            <a:ext cx="2794000" cy="307777"/>
          </a:xfrm>
          <a:prstGeom prst="rect">
            <a:avLst/>
          </a:prstGeom>
          <a:solidFill>
            <a:srgbClr val="FF0000"/>
          </a:solidFill>
        </p:spPr>
        <p:txBody>
          <a:bodyPr wrap="square" rtlCol="0">
            <a:spAutoFit/>
          </a:bodyPr>
          <a:lstStyle/>
          <a:p>
            <a:r>
              <a:rPr lang="en-US" sz="1400" dirty="0"/>
              <a:t>{i2,a3,b5,c6,d7,a8,c12,d13,b14}</a:t>
            </a:r>
          </a:p>
        </p:txBody>
      </p:sp>
      <p:sp>
        <p:nvSpPr>
          <p:cNvPr id="59" name="TextBox 58">
            <a:extLst>
              <a:ext uri="{FF2B5EF4-FFF2-40B4-BE49-F238E27FC236}">
                <a16:creationId xmlns:a16="http://schemas.microsoft.com/office/drawing/2014/main" id="{1253AA1E-84B6-43C7-8F89-29F6C8E0C2DE}"/>
              </a:ext>
            </a:extLst>
          </p:cNvPr>
          <p:cNvSpPr txBox="1"/>
          <p:nvPr/>
        </p:nvSpPr>
        <p:spPr>
          <a:xfrm>
            <a:off x="7051040" y="5940028"/>
            <a:ext cx="1920239" cy="307777"/>
          </a:xfrm>
          <a:prstGeom prst="rect">
            <a:avLst/>
          </a:prstGeom>
          <a:solidFill>
            <a:srgbClr val="FF0000"/>
          </a:solidFill>
        </p:spPr>
        <p:txBody>
          <a:bodyPr wrap="square" rtlCol="0">
            <a:spAutoFit/>
          </a:bodyPr>
          <a:lstStyle/>
          <a:p>
            <a:r>
              <a:rPr lang="en-US" sz="1400" dirty="0"/>
              <a:t>{b15,d17,a19,c20,i21}</a:t>
            </a:r>
          </a:p>
        </p:txBody>
      </p:sp>
      <p:sp>
        <p:nvSpPr>
          <p:cNvPr id="36" name="TextBox 35">
            <a:extLst>
              <a:ext uri="{FF2B5EF4-FFF2-40B4-BE49-F238E27FC236}">
                <a16:creationId xmlns:a16="http://schemas.microsoft.com/office/drawing/2014/main" id="{FABD9857-7F71-41F7-ACA7-88B7D15FED16}"/>
              </a:ext>
            </a:extLst>
          </p:cNvPr>
          <p:cNvSpPr txBox="1"/>
          <p:nvPr/>
        </p:nvSpPr>
        <p:spPr>
          <a:xfrm>
            <a:off x="436880" y="386080"/>
            <a:ext cx="2153915" cy="379492"/>
          </a:xfrm>
          <a:prstGeom prst="rect">
            <a:avLst/>
          </a:prstGeom>
          <a:noFill/>
        </p:spPr>
        <p:txBody>
          <a:bodyPr wrap="square" rtlCol="0">
            <a:spAutoFit/>
          </a:bodyPr>
          <a:lstStyle/>
          <a:p>
            <a:r>
              <a:rPr lang="en-US" dirty="0"/>
              <a:t>Renaming</a:t>
            </a:r>
          </a:p>
        </p:txBody>
      </p:sp>
    </p:spTree>
    <p:extLst>
      <p:ext uri="{BB962C8B-B14F-4D97-AF65-F5344CB8AC3E}">
        <p14:creationId xmlns:p14="http://schemas.microsoft.com/office/powerpoint/2010/main" val="24496208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9EA843-77EB-47F5-9174-0F518ED85048}"/>
              </a:ext>
            </a:extLst>
          </p:cNvPr>
          <p:cNvSpPr/>
          <p:nvPr/>
        </p:nvSpPr>
        <p:spPr>
          <a:xfrm>
            <a:off x="4592320" y="98029"/>
            <a:ext cx="2336800" cy="3794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D12C7E36-5CBB-4198-9EB5-1C711E04F73A}"/>
              </a:ext>
            </a:extLst>
          </p:cNvPr>
          <p:cNvSpPr/>
          <p:nvPr/>
        </p:nvSpPr>
        <p:spPr>
          <a:xfrm>
            <a:off x="5557520" y="3129280"/>
            <a:ext cx="2194560" cy="3304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A4686BD-F2FB-4177-BDDF-83D5DB00B1D2}"/>
              </a:ext>
            </a:extLst>
          </p:cNvPr>
          <p:cNvSpPr/>
          <p:nvPr/>
        </p:nvSpPr>
        <p:spPr>
          <a:xfrm>
            <a:off x="2672080" y="1997948"/>
            <a:ext cx="2560320" cy="8163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8EAD60E-AE6B-4083-8668-17E34FF8A344}"/>
              </a:ext>
            </a:extLst>
          </p:cNvPr>
          <p:cNvSpPr/>
          <p:nvPr/>
        </p:nvSpPr>
        <p:spPr>
          <a:xfrm>
            <a:off x="4602480" y="833121"/>
            <a:ext cx="2458720" cy="9651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1E6E5EB-8E5F-4A48-B748-BBEB85FB1A87}"/>
              </a:ext>
            </a:extLst>
          </p:cNvPr>
          <p:cNvSpPr/>
          <p:nvPr/>
        </p:nvSpPr>
        <p:spPr>
          <a:xfrm>
            <a:off x="8615680" y="3108960"/>
            <a:ext cx="2336800" cy="3490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12C1293-D96B-4CC9-A485-CDD6FD475EC3}"/>
              </a:ext>
            </a:extLst>
          </p:cNvPr>
          <p:cNvSpPr/>
          <p:nvPr/>
        </p:nvSpPr>
        <p:spPr>
          <a:xfrm>
            <a:off x="7071360" y="3769360"/>
            <a:ext cx="2336800" cy="5384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2E3A2FF-18DB-4619-B711-77547D1286C5}"/>
              </a:ext>
            </a:extLst>
          </p:cNvPr>
          <p:cNvSpPr/>
          <p:nvPr/>
        </p:nvSpPr>
        <p:spPr>
          <a:xfrm>
            <a:off x="6553200" y="1997948"/>
            <a:ext cx="2448560" cy="8366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306C99-25D6-4C2B-A9C5-AAB39777AB69}"/>
              </a:ext>
            </a:extLst>
          </p:cNvPr>
          <p:cNvSpPr/>
          <p:nvPr/>
        </p:nvSpPr>
        <p:spPr>
          <a:xfrm>
            <a:off x="4592320" y="4526559"/>
            <a:ext cx="2377440" cy="133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F36B252-BD46-417C-AE51-C4F5202F0B11}"/>
              </a:ext>
            </a:extLst>
          </p:cNvPr>
          <p:cNvSpPr/>
          <p:nvPr/>
        </p:nvSpPr>
        <p:spPr>
          <a:xfrm>
            <a:off x="4521200" y="6126480"/>
            <a:ext cx="2418080" cy="3878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3E49606-70B6-47C3-AB07-6CB04EE05553}"/>
              </a:ext>
            </a:extLst>
          </p:cNvPr>
          <p:cNvSpPr txBox="1"/>
          <p:nvPr/>
        </p:nvSpPr>
        <p:spPr>
          <a:xfrm>
            <a:off x="7000239" y="1971040"/>
            <a:ext cx="2255521" cy="923330"/>
          </a:xfrm>
          <a:prstGeom prst="rect">
            <a:avLst/>
          </a:prstGeom>
          <a:noFill/>
        </p:spPr>
        <p:txBody>
          <a:bodyPr wrap="square" rtlCol="0">
            <a:spAutoFit/>
          </a:bodyPr>
          <a:lstStyle/>
          <a:p>
            <a:r>
              <a:rPr lang="en-US" dirty="0"/>
              <a:t>a8: a8 = p</a:t>
            </a:r>
          </a:p>
          <a:p>
            <a:r>
              <a:rPr lang="en-US" dirty="0"/>
              <a:t>d9: d9 = q</a:t>
            </a:r>
          </a:p>
          <a:p>
            <a:r>
              <a:rPr lang="en-US" dirty="0"/>
              <a:t>if (a8 &lt;= d9) </a:t>
            </a:r>
            <a:r>
              <a:rPr lang="en-US" dirty="0" err="1"/>
              <a:t>goto</a:t>
            </a:r>
            <a:r>
              <a:rPr lang="en-US" dirty="0"/>
              <a:t> B6 </a:t>
            </a:r>
          </a:p>
        </p:txBody>
      </p:sp>
      <p:sp>
        <p:nvSpPr>
          <p:cNvPr id="13" name="TextBox 12">
            <a:extLst>
              <a:ext uri="{FF2B5EF4-FFF2-40B4-BE49-F238E27FC236}">
                <a16:creationId xmlns:a16="http://schemas.microsoft.com/office/drawing/2014/main" id="{D5CB3845-B4D2-4193-84C0-82045889A473}"/>
              </a:ext>
            </a:extLst>
          </p:cNvPr>
          <p:cNvSpPr txBox="1"/>
          <p:nvPr/>
        </p:nvSpPr>
        <p:spPr>
          <a:xfrm>
            <a:off x="9398000" y="3108960"/>
            <a:ext cx="1473200" cy="369332"/>
          </a:xfrm>
          <a:prstGeom prst="rect">
            <a:avLst/>
          </a:prstGeom>
          <a:noFill/>
        </p:spPr>
        <p:txBody>
          <a:bodyPr wrap="square" rtlCol="0">
            <a:spAutoFit/>
          </a:bodyPr>
          <a:lstStyle/>
          <a:p>
            <a:r>
              <a:rPr lang="en-US" dirty="0"/>
              <a:t>c11: c11 = 30 </a:t>
            </a:r>
          </a:p>
        </p:txBody>
      </p:sp>
      <p:sp>
        <p:nvSpPr>
          <p:cNvPr id="14" name="TextBox 13">
            <a:extLst>
              <a:ext uri="{FF2B5EF4-FFF2-40B4-BE49-F238E27FC236}">
                <a16:creationId xmlns:a16="http://schemas.microsoft.com/office/drawing/2014/main" id="{AB78141A-55D9-49C9-9732-B036AB94B925}"/>
              </a:ext>
            </a:extLst>
          </p:cNvPr>
          <p:cNvSpPr txBox="1"/>
          <p:nvPr/>
        </p:nvSpPr>
        <p:spPr>
          <a:xfrm>
            <a:off x="5984240" y="3129280"/>
            <a:ext cx="1473200" cy="369332"/>
          </a:xfrm>
          <a:prstGeom prst="rect">
            <a:avLst/>
          </a:prstGeom>
          <a:noFill/>
        </p:spPr>
        <p:txBody>
          <a:bodyPr wrap="square" rtlCol="0">
            <a:spAutoFit/>
          </a:bodyPr>
          <a:lstStyle/>
          <a:p>
            <a:r>
              <a:rPr lang="en-US" dirty="0"/>
              <a:t>d10: d10 = 10 </a:t>
            </a:r>
          </a:p>
        </p:txBody>
      </p:sp>
      <p:sp>
        <p:nvSpPr>
          <p:cNvPr id="15" name="TextBox 14">
            <a:extLst>
              <a:ext uri="{FF2B5EF4-FFF2-40B4-BE49-F238E27FC236}">
                <a16:creationId xmlns:a16="http://schemas.microsoft.com/office/drawing/2014/main" id="{9B4B394A-F136-4648-97A2-2D74BAF5792A}"/>
              </a:ext>
            </a:extLst>
          </p:cNvPr>
          <p:cNvSpPr txBox="1"/>
          <p:nvPr/>
        </p:nvSpPr>
        <p:spPr>
          <a:xfrm>
            <a:off x="7670800" y="3799840"/>
            <a:ext cx="1473200" cy="553998"/>
          </a:xfrm>
          <a:prstGeom prst="rect">
            <a:avLst/>
          </a:prstGeom>
          <a:noFill/>
        </p:spPr>
        <p:txBody>
          <a:bodyPr wrap="square" rtlCol="0">
            <a:spAutoFit/>
          </a:bodyPr>
          <a:lstStyle/>
          <a:p>
            <a:r>
              <a:rPr lang="en-US" sz="1000" dirty="0"/>
              <a:t>c12: c12 = phi(c4, c11)</a:t>
            </a:r>
          </a:p>
          <a:p>
            <a:r>
              <a:rPr lang="en-US" sz="1000" dirty="0"/>
              <a:t>d13: d13 = phi(d9, d10)</a:t>
            </a:r>
          </a:p>
          <a:p>
            <a:r>
              <a:rPr lang="en-US" sz="1000" dirty="0"/>
              <a:t>b14: b14= 40</a:t>
            </a:r>
          </a:p>
        </p:txBody>
      </p:sp>
      <p:sp>
        <p:nvSpPr>
          <p:cNvPr id="16" name="TextBox 15">
            <a:extLst>
              <a:ext uri="{FF2B5EF4-FFF2-40B4-BE49-F238E27FC236}">
                <a16:creationId xmlns:a16="http://schemas.microsoft.com/office/drawing/2014/main" id="{83446B2A-3E2A-4A1F-AC87-8E787F5178B0}"/>
              </a:ext>
            </a:extLst>
          </p:cNvPr>
          <p:cNvSpPr txBox="1"/>
          <p:nvPr/>
        </p:nvSpPr>
        <p:spPr>
          <a:xfrm>
            <a:off x="5080000" y="873761"/>
            <a:ext cx="1889760" cy="954107"/>
          </a:xfrm>
          <a:prstGeom prst="rect">
            <a:avLst/>
          </a:prstGeom>
          <a:noFill/>
        </p:spPr>
        <p:txBody>
          <a:bodyPr wrap="square" rtlCol="0">
            <a:spAutoFit/>
          </a:bodyPr>
          <a:lstStyle/>
          <a:p>
            <a:r>
              <a:rPr lang="en-US" sz="1400" dirty="0"/>
              <a:t>i2: i2= phi(i1, i21)</a:t>
            </a:r>
          </a:p>
          <a:p>
            <a:r>
              <a:rPr lang="en-US" sz="1400" dirty="0"/>
              <a:t>a3: a3 =  p</a:t>
            </a:r>
          </a:p>
          <a:p>
            <a:r>
              <a:rPr lang="en-US" sz="1400" dirty="0"/>
              <a:t>c4: c4 =   q</a:t>
            </a:r>
          </a:p>
          <a:p>
            <a:r>
              <a:rPr lang="en-US" sz="1400" dirty="0"/>
              <a:t>if (a3 &lt; c4) </a:t>
            </a:r>
            <a:r>
              <a:rPr lang="en-US" sz="1400" dirty="0" err="1"/>
              <a:t>goto</a:t>
            </a:r>
            <a:r>
              <a:rPr lang="en-US" sz="1400" dirty="0"/>
              <a:t> B2 </a:t>
            </a:r>
          </a:p>
        </p:txBody>
      </p:sp>
      <p:sp>
        <p:nvSpPr>
          <p:cNvPr id="17" name="TextBox 16">
            <a:extLst>
              <a:ext uri="{FF2B5EF4-FFF2-40B4-BE49-F238E27FC236}">
                <a16:creationId xmlns:a16="http://schemas.microsoft.com/office/drawing/2014/main" id="{C54BB3F9-587D-4572-B91B-FF25BD84FBA6}"/>
              </a:ext>
            </a:extLst>
          </p:cNvPr>
          <p:cNvSpPr txBox="1"/>
          <p:nvPr/>
        </p:nvSpPr>
        <p:spPr>
          <a:xfrm>
            <a:off x="5334000" y="91440"/>
            <a:ext cx="1473200" cy="369332"/>
          </a:xfrm>
          <a:prstGeom prst="rect">
            <a:avLst/>
          </a:prstGeom>
          <a:noFill/>
        </p:spPr>
        <p:txBody>
          <a:bodyPr wrap="square" rtlCol="0">
            <a:spAutoFit/>
          </a:bodyPr>
          <a:lstStyle/>
          <a:p>
            <a:r>
              <a:rPr lang="en-US" dirty="0"/>
              <a:t>i1: i1 = 1</a:t>
            </a:r>
          </a:p>
        </p:txBody>
      </p:sp>
      <p:sp>
        <p:nvSpPr>
          <p:cNvPr id="18" name="TextBox 17">
            <a:extLst>
              <a:ext uri="{FF2B5EF4-FFF2-40B4-BE49-F238E27FC236}">
                <a16:creationId xmlns:a16="http://schemas.microsoft.com/office/drawing/2014/main" id="{94DA9E9E-97BC-480D-90B3-3DFA9A04F169}"/>
              </a:ext>
            </a:extLst>
          </p:cNvPr>
          <p:cNvSpPr txBox="1"/>
          <p:nvPr/>
        </p:nvSpPr>
        <p:spPr>
          <a:xfrm>
            <a:off x="3474720" y="1991360"/>
            <a:ext cx="1473200" cy="923330"/>
          </a:xfrm>
          <a:prstGeom prst="rect">
            <a:avLst/>
          </a:prstGeom>
          <a:noFill/>
        </p:spPr>
        <p:txBody>
          <a:bodyPr wrap="square" rtlCol="0">
            <a:spAutoFit/>
          </a:bodyPr>
          <a:lstStyle/>
          <a:p>
            <a:r>
              <a:rPr lang="en-US" dirty="0"/>
              <a:t>b5: b5 = p </a:t>
            </a:r>
          </a:p>
          <a:p>
            <a:r>
              <a:rPr lang="en-US" dirty="0"/>
              <a:t>c6: c6 =  q</a:t>
            </a:r>
          </a:p>
          <a:p>
            <a:r>
              <a:rPr lang="en-US" dirty="0"/>
              <a:t>d7: d7 = 10</a:t>
            </a:r>
          </a:p>
        </p:txBody>
      </p:sp>
      <p:sp>
        <p:nvSpPr>
          <p:cNvPr id="19" name="TextBox 18">
            <a:extLst>
              <a:ext uri="{FF2B5EF4-FFF2-40B4-BE49-F238E27FC236}">
                <a16:creationId xmlns:a16="http://schemas.microsoft.com/office/drawing/2014/main" id="{936BCCA6-7681-4C4D-BA73-19DE3A60BCB5}"/>
              </a:ext>
            </a:extLst>
          </p:cNvPr>
          <p:cNvSpPr txBox="1"/>
          <p:nvPr/>
        </p:nvSpPr>
        <p:spPr>
          <a:xfrm>
            <a:off x="5191760" y="4526002"/>
            <a:ext cx="1493520" cy="1354217"/>
          </a:xfrm>
          <a:prstGeom prst="rect">
            <a:avLst/>
          </a:prstGeom>
          <a:noFill/>
        </p:spPr>
        <p:txBody>
          <a:bodyPr wrap="square" rtlCol="0">
            <a:spAutoFit/>
          </a:bodyPr>
          <a:lstStyle/>
          <a:p>
            <a:r>
              <a:rPr lang="en-US" sz="1000" dirty="0"/>
              <a:t>b15: b15 = phi(b5, b14)</a:t>
            </a:r>
          </a:p>
          <a:p>
            <a:r>
              <a:rPr lang="en-US" sz="1000" dirty="0"/>
              <a:t>c16: c16 = phi(c6, c12)</a:t>
            </a:r>
          </a:p>
          <a:p>
            <a:r>
              <a:rPr lang="en-US" sz="1000" dirty="0"/>
              <a:t>d17: d17 = phi(d7, d13)</a:t>
            </a:r>
          </a:p>
          <a:p>
            <a:r>
              <a:rPr lang="en-US" sz="1000" dirty="0"/>
              <a:t>a18: a18 = phi(a3, a8)</a:t>
            </a:r>
          </a:p>
          <a:p>
            <a:r>
              <a:rPr lang="en-US" sz="1000" dirty="0"/>
              <a:t>a19: a19 = a18 + b15</a:t>
            </a:r>
          </a:p>
          <a:p>
            <a:r>
              <a:rPr lang="en-US" sz="1000" dirty="0"/>
              <a:t>c20: c20 = c16 + d17</a:t>
            </a:r>
          </a:p>
          <a:p>
            <a:r>
              <a:rPr lang="en-US" sz="1000" dirty="0"/>
              <a:t>i21: i21 = i2 + 1</a:t>
            </a:r>
          </a:p>
          <a:p>
            <a:r>
              <a:rPr lang="en-US" sz="1000" dirty="0"/>
              <a:t>if (i21 &lt;= 100</a:t>
            </a:r>
            <a:r>
              <a:rPr lang="en-US" sz="1200" dirty="0"/>
              <a:t>) </a:t>
            </a:r>
            <a:r>
              <a:rPr lang="en-US" sz="1200" dirty="0" err="1"/>
              <a:t>goto</a:t>
            </a:r>
            <a:r>
              <a:rPr lang="en-US" sz="1200" dirty="0"/>
              <a:t> B1</a:t>
            </a:r>
          </a:p>
        </p:txBody>
      </p:sp>
      <p:sp>
        <p:nvSpPr>
          <p:cNvPr id="20" name="TextBox 19">
            <a:extLst>
              <a:ext uri="{FF2B5EF4-FFF2-40B4-BE49-F238E27FC236}">
                <a16:creationId xmlns:a16="http://schemas.microsoft.com/office/drawing/2014/main" id="{EE8EF66A-334D-474F-92D4-7442EFFEBF09}"/>
              </a:ext>
            </a:extLst>
          </p:cNvPr>
          <p:cNvSpPr txBox="1"/>
          <p:nvPr/>
        </p:nvSpPr>
        <p:spPr>
          <a:xfrm>
            <a:off x="5394960" y="6085840"/>
            <a:ext cx="1473200" cy="369332"/>
          </a:xfrm>
          <a:prstGeom prst="rect">
            <a:avLst/>
          </a:prstGeom>
          <a:noFill/>
        </p:spPr>
        <p:txBody>
          <a:bodyPr wrap="square" rtlCol="0">
            <a:spAutoFit/>
          </a:bodyPr>
          <a:lstStyle/>
          <a:p>
            <a:r>
              <a:rPr lang="en-US" dirty="0"/>
              <a:t>return</a:t>
            </a:r>
          </a:p>
        </p:txBody>
      </p:sp>
      <p:sp>
        <p:nvSpPr>
          <p:cNvPr id="21" name="TextBox 20">
            <a:extLst>
              <a:ext uri="{FF2B5EF4-FFF2-40B4-BE49-F238E27FC236}">
                <a16:creationId xmlns:a16="http://schemas.microsoft.com/office/drawing/2014/main" id="{97608B24-B6CA-4DD9-992C-B9174DCCE401}"/>
              </a:ext>
            </a:extLst>
          </p:cNvPr>
          <p:cNvSpPr txBox="1"/>
          <p:nvPr/>
        </p:nvSpPr>
        <p:spPr>
          <a:xfrm>
            <a:off x="4196080" y="101600"/>
            <a:ext cx="548640" cy="369332"/>
          </a:xfrm>
          <a:prstGeom prst="rect">
            <a:avLst/>
          </a:prstGeom>
          <a:noFill/>
        </p:spPr>
        <p:txBody>
          <a:bodyPr wrap="square" rtlCol="0">
            <a:spAutoFit/>
          </a:bodyPr>
          <a:lstStyle/>
          <a:p>
            <a:r>
              <a:rPr lang="en-US" b="1" dirty="0"/>
              <a:t>B0</a:t>
            </a:r>
          </a:p>
        </p:txBody>
      </p:sp>
      <p:sp>
        <p:nvSpPr>
          <p:cNvPr id="22" name="TextBox 21">
            <a:extLst>
              <a:ext uri="{FF2B5EF4-FFF2-40B4-BE49-F238E27FC236}">
                <a16:creationId xmlns:a16="http://schemas.microsoft.com/office/drawing/2014/main" id="{B2A04125-85D5-4DFC-92E6-CCED1AEBFA4B}"/>
              </a:ext>
            </a:extLst>
          </p:cNvPr>
          <p:cNvSpPr txBox="1"/>
          <p:nvPr/>
        </p:nvSpPr>
        <p:spPr>
          <a:xfrm>
            <a:off x="4196080" y="1148080"/>
            <a:ext cx="548640" cy="369332"/>
          </a:xfrm>
          <a:prstGeom prst="rect">
            <a:avLst/>
          </a:prstGeom>
          <a:noFill/>
        </p:spPr>
        <p:txBody>
          <a:bodyPr wrap="square" rtlCol="0">
            <a:spAutoFit/>
          </a:bodyPr>
          <a:lstStyle/>
          <a:p>
            <a:r>
              <a:rPr lang="en-US" b="1" dirty="0"/>
              <a:t>B1</a:t>
            </a:r>
          </a:p>
        </p:txBody>
      </p:sp>
      <p:sp>
        <p:nvSpPr>
          <p:cNvPr id="23" name="TextBox 22">
            <a:extLst>
              <a:ext uri="{FF2B5EF4-FFF2-40B4-BE49-F238E27FC236}">
                <a16:creationId xmlns:a16="http://schemas.microsoft.com/office/drawing/2014/main" id="{229C8940-8BA0-45F0-BDDA-772DC993EB33}"/>
              </a:ext>
            </a:extLst>
          </p:cNvPr>
          <p:cNvSpPr txBox="1"/>
          <p:nvPr/>
        </p:nvSpPr>
        <p:spPr>
          <a:xfrm>
            <a:off x="8971280" y="2153920"/>
            <a:ext cx="548640" cy="369332"/>
          </a:xfrm>
          <a:prstGeom prst="rect">
            <a:avLst/>
          </a:prstGeom>
          <a:noFill/>
        </p:spPr>
        <p:txBody>
          <a:bodyPr wrap="square" rtlCol="0">
            <a:spAutoFit/>
          </a:bodyPr>
          <a:lstStyle/>
          <a:p>
            <a:r>
              <a:rPr lang="en-US" b="1" dirty="0"/>
              <a:t>B5</a:t>
            </a:r>
          </a:p>
        </p:txBody>
      </p:sp>
      <p:sp>
        <p:nvSpPr>
          <p:cNvPr id="24" name="TextBox 23">
            <a:extLst>
              <a:ext uri="{FF2B5EF4-FFF2-40B4-BE49-F238E27FC236}">
                <a16:creationId xmlns:a16="http://schemas.microsoft.com/office/drawing/2014/main" id="{D32AEA76-92CA-488E-8E6B-472E9715F629}"/>
              </a:ext>
            </a:extLst>
          </p:cNvPr>
          <p:cNvSpPr txBox="1"/>
          <p:nvPr/>
        </p:nvSpPr>
        <p:spPr>
          <a:xfrm>
            <a:off x="2255520" y="2225040"/>
            <a:ext cx="548640" cy="369332"/>
          </a:xfrm>
          <a:prstGeom prst="rect">
            <a:avLst/>
          </a:prstGeom>
          <a:noFill/>
        </p:spPr>
        <p:txBody>
          <a:bodyPr wrap="square" rtlCol="0">
            <a:spAutoFit/>
          </a:bodyPr>
          <a:lstStyle/>
          <a:p>
            <a:r>
              <a:rPr lang="en-US" b="1" dirty="0"/>
              <a:t>B2</a:t>
            </a:r>
          </a:p>
        </p:txBody>
      </p:sp>
      <p:sp>
        <p:nvSpPr>
          <p:cNvPr id="25" name="TextBox 24">
            <a:extLst>
              <a:ext uri="{FF2B5EF4-FFF2-40B4-BE49-F238E27FC236}">
                <a16:creationId xmlns:a16="http://schemas.microsoft.com/office/drawing/2014/main" id="{817F2BC1-2178-4C45-8DF6-CAE407D49FCA}"/>
              </a:ext>
            </a:extLst>
          </p:cNvPr>
          <p:cNvSpPr txBox="1"/>
          <p:nvPr/>
        </p:nvSpPr>
        <p:spPr>
          <a:xfrm>
            <a:off x="5049520" y="3098800"/>
            <a:ext cx="548640" cy="369332"/>
          </a:xfrm>
          <a:prstGeom prst="rect">
            <a:avLst/>
          </a:prstGeom>
          <a:noFill/>
        </p:spPr>
        <p:txBody>
          <a:bodyPr wrap="square" rtlCol="0">
            <a:spAutoFit/>
          </a:bodyPr>
          <a:lstStyle/>
          <a:p>
            <a:r>
              <a:rPr lang="en-US" b="1" dirty="0"/>
              <a:t>B6</a:t>
            </a:r>
          </a:p>
        </p:txBody>
      </p:sp>
      <p:sp>
        <p:nvSpPr>
          <p:cNvPr id="26" name="TextBox 25">
            <a:extLst>
              <a:ext uri="{FF2B5EF4-FFF2-40B4-BE49-F238E27FC236}">
                <a16:creationId xmlns:a16="http://schemas.microsoft.com/office/drawing/2014/main" id="{C3C60372-9411-4AE1-BC61-E0A4065C7F56}"/>
              </a:ext>
            </a:extLst>
          </p:cNvPr>
          <p:cNvSpPr txBox="1"/>
          <p:nvPr/>
        </p:nvSpPr>
        <p:spPr>
          <a:xfrm>
            <a:off x="10982960" y="3139440"/>
            <a:ext cx="548640" cy="369332"/>
          </a:xfrm>
          <a:prstGeom prst="rect">
            <a:avLst/>
          </a:prstGeom>
          <a:noFill/>
        </p:spPr>
        <p:txBody>
          <a:bodyPr wrap="square" rtlCol="0">
            <a:spAutoFit/>
          </a:bodyPr>
          <a:lstStyle/>
          <a:p>
            <a:r>
              <a:rPr lang="en-US" b="1" dirty="0"/>
              <a:t>B8</a:t>
            </a:r>
          </a:p>
        </p:txBody>
      </p:sp>
      <p:sp>
        <p:nvSpPr>
          <p:cNvPr id="27" name="TextBox 26">
            <a:extLst>
              <a:ext uri="{FF2B5EF4-FFF2-40B4-BE49-F238E27FC236}">
                <a16:creationId xmlns:a16="http://schemas.microsoft.com/office/drawing/2014/main" id="{CD0EB220-B13B-4FC2-B8D7-87860D8200F8}"/>
              </a:ext>
            </a:extLst>
          </p:cNvPr>
          <p:cNvSpPr txBox="1"/>
          <p:nvPr/>
        </p:nvSpPr>
        <p:spPr>
          <a:xfrm>
            <a:off x="9438640" y="4013200"/>
            <a:ext cx="548640" cy="369332"/>
          </a:xfrm>
          <a:prstGeom prst="rect">
            <a:avLst/>
          </a:prstGeom>
          <a:noFill/>
        </p:spPr>
        <p:txBody>
          <a:bodyPr wrap="square" rtlCol="0">
            <a:spAutoFit/>
          </a:bodyPr>
          <a:lstStyle/>
          <a:p>
            <a:r>
              <a:rPr lang="en-US" b="1" dirty="0"/>
              <a:t>B7</a:t>
            </a:r>
          </a:p>
        </p:txBody>
      </p:sp>
      <p:sp>
        <p:nvSpPr>
          <p:cNvPr id="28" name="TextBox 27">
            <a:extLst>
              <a:ext uri="{FF2B5EF4-FFF2-40B4-BE49-F238E27FC236}">
                <a16:creationId xmlns:a16="http://schemas.microsoft.com/office/drawing/2014/main" id="{B6506658-0A90-4168-98AC-D7BA32763A3B}"/>
              </a:ext>
            </a:extLst>
          </p:cNvPr>
          <p:cNvSpPr txBox="1"/>
          <p:nvPr/>
        </p:nvSpPr>
        <p:spPr>
          <a:xfrm>
            <a:off x="3992880" y="4897120"/>
            <a:ext cx="548640" cy="369332"/>
          </a:xfrm>
          <a:prstGeom prst="rect">
            <a:avLst/>
          </a:prstGeom>
          <a:noFill/>
        </p:spPr>
        <p:txBody>
          <a:bodyPr wrap="square" rtlCol="0">
            <a:spAutoFit/>
          </a:bodyPr>
          <a:lstStyle/>
          <a:p>
            <a:r>
              <a:rPr lang="en-US" b="1" dirty="0"/>
              <a:t>B3</a:t>
            </a:r>
          </a:p>
        </p:txBody>
      </p:sp>
      <p:sp>
        <p:nvSpPr>
          <p:cNvPr id="29" name="TextBox 28">
            <a:extLst>
              <a:ext uri="{FF2B5EF4-FFF2-40B4-BE49-F238E27FC236}">
                <a16:creationId xmlns:a16="http://schemas.microsoft.com/office/drawing/2014/main" id="{C57B4A76-2115-4C69-8682-26EB699C9E17}"/>
              </a:ext>
            </a:extLst>
          </p:cNvPr>
          <p:cNvSpPr txBox="1"/>
          <p:nvPr/>
        </p:nvSpPr>
        <p:spPr>
          <a:xfrm>
            <a:off x="3942080" y="6126480"/>
            <a:ext cx="548640" cy="369332"/>
          </a:xfrm>
          <a:prstGeom prst="rect">
            <a:avLst/>
          </a:prstGeom>
          <a:noFill/>
        </p:spPr>
        <p:txBody>
          <a:bodyPr wrap="square" rtlCol="0">
            <a:spAutoFit/>
          </a:bodyPr>
          <a:lstStyle/>
          <a:p>
            <a:r>
              <a:rPr lang="en-US" b="1" dirty="0"/>
              <a:t>B4</a:t>
            </a:r>
          </a:p>
        </p:txBody>
      </p:sp>
      <p:cxnSp>
        <p:nvCxnSpPr>
          <p:cNvPr id="33" name="Straight Arrow Connector 32">
            <a:extLst>
              <a:ext uri="{FF2B5EF4-FFF2-40B4-BE49-F238E27FC236}">
                <a16:creationId xmlns:a16="http://schemas.microsoft.com/office/drawing/2014/main" id="{2FA985E7-3FCC-4050-9DA7-8B3BAC0929B4}"/>
              </a:ext>
            </a:extLst>
          </p:cNvPr>
          <p:cNvCxnSpPr/>
          <p:nvPr/>
        </p:nvCxnSpPr>
        <p:spPr>
          <a:xfrm>
            <a:off x="5892800" y="470932"/>
            <a:ext cx="0" cy="36218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11B2DC49-4348-431E-BD3B-B697BCAAC92E}"/>
              </a:ext>
            </a:extLst>
          </p:cNvPr>
          <p:cNvCxnSpPr/>
          <p:nvPr/>
        </p:nvCxnSpPr>
        <p:spPr>
          <a:xfrm flipH="1">
            <a:off x="3992880" y="1798320"/>
            <a:ext cx="1087120" cy="19304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FB309609-9E89-49FB-A119-7AF01148068B}"/>
              </a:ext>
            </a:extLst>
          </p:cNvPr>
          <p:cNvCxnSpPr/>
          <p:nvPr/>
        </p:nvCxnSpPr>
        <p:spPr>
          <a:xfrm>
            <a:off x="6746240" y="1795473"/>
            <a:ext cx="1005840" cy="21475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AAC03D1-DCEB-461B-9B09-C575589273FC}"/>
              </a:ext>
            </a:extLst>
          </p:cNvPr>
          <p:cNvCxnSpPr/>
          <p:nvPr/>
        </p:nvCxnSpPr>
        <p:spPr>
          <a:xfrm>
            <a:off x="4013200" y="2826267"/>
            <a:ext cx="1554480" cy="16614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346AE397-BD78-42B7-ACB4-9E0195315E46}"/>
              </a:ext>
            </a:extLst>
          </p:cNvPr>
          <p:cNvCxnSpPr>
            <a:endCxn id="14" idx="0"/>
          </p:cNvCxnSpPr>
          <p:nvPr/>
        </p:nvCxnSpPr>
        <p:spPr>
          <a:xfrm flipH="1">
            <a:off x="6720840" y="2820908"/>
            <a:ext cx="629920" cy="30837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E5138758-25A4-48C4-8D13-4B59F80A0B0B}"/>
              </a:ext>
            </a:extLst>
          </p:cNvPr>
          <p:cNvCxnSpPr/>
          <p:nvPr/>
        </p:nvCxnSpPr>
        <p:spPr>
          <a:xfrm>
            <a:off x="7868920" y="2826267"/>
            <a:ext cx="1996440" cy="24082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BCF1B2D7-D7AE-4872-809A-B28A73B906E0}"/>
              </a:ext>
            </a:extLst>
          </p:cNvPr>
          <p:cNvCxnSpPr>
            <a:endCxn id="7" idx="0"/>
          </p:cNvCxnSpPr>
          <p:nvPr/>
        </p:nvCxnSpPr>
        <p:spPr>
          <a:xfrm>
            <a:off x="6807200" y="3457972"/>
            <a:ext cx="1432560" cy="31138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359AA879-C3E0-43ED-804E-8307B4F231CE}"/>
              </a:ext>
            </a:extLst>
          </p:cNvPr>
          <p:cNvCxnSpPr>
            <a:endCxn id="7" idx="0"/>
          </p:cNvCxnSpPr>
          <p:nvPr/>
        </p:nvCxnSpPr>
        <p:spPr>
          <a:xfrm flipH="1">
            <a:off x="8239760" y="3474998"/>
            <a:ext cx="1625600" cy="29436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A5157B76-F31C-4437-8163-B3353C87144B}"/>
              </a:ext>
            </a:extLst>
          </p:cNvPr>
          <p:cNvCxnSpPr/>
          <p:nvPr/>
        </p:nvCxnSpPr>
        <p:spPr>
          <a:xfrm flipH="1">
            <a:off x="6055360" y="4304268"/>
            <a:ext cx="2092960" cy="22229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B000A2CA-F0FB-4EC1-B0C0-EBE32C3F4FF1}"/>
              </a:ext>
            </a:extLst>
          </p:cNvPr>
          <p:cNvCxnSpPr/>
          <p:nvPr/>
        </p:nvCxnSpPr>
        <p:spPr>
          <a:xfrm>
            <a:off x="5557520" y="5842615"/>
            <a:ext cx="0" cy="28386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10B2D326-69CE-4B30-821E-446828DE95AF}"/>
              </a:ext>
            </a:extLst>
          </p:cNvPr>
          <p:cNvCxnSpPr>
            <a:endCxn id="5" idx="0"/>
          </p:cNvCxnSpPr>
          <p:nvPr/>
        </p:nvCxnSpPr>
        <p:spPr>
          <a:xfrm rot="5400000" flipH="1" flipV="1">
            <a:off x="3017521" y="3048001"/>
            <a:ext cx="5029199" cy="599440"/>
          </a:xfrm>
          <a:prstGeom prst="curvedConnector5">
            <a:avLst>
              <a:gd name="adj1" fmla="val -5253"/>
              <a:gd name="adj2" fmla="val -638136"/>
              <a:gd name="adj3" fmla="val 104545"/>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40DB796-A9E3-4BF9-81E7-6DB892A391CC}"/>
              </a:ext>
            </a:extLst>
          </p:cNvPr>
          <p:cNvSpPr txBox="1"/>
          <p:nvPr/>
        </p:nvSpPr>
        <p:spPr>
          <a:xfrm>
            <a:off x="3149600" y="4104640"/>
            <a:ext cx="2052320" cy="369332"/>
          </a:xfrm>
          <a:prstGeom prst="rect">
            <a:avLst/>
          </a:prstGeom>
          <a:solidFill>
            <a:srgbClr val="FF0000"/>
          </a:solidFill>
        </p:spPr>
        <p:txBody>
          <a:bodyPr wrap="square" rtlCol="0">
            <a:spAutoFit/>
          </a:bodyPr>
          <a:lstStyle/>
          <a:p>
            <a:r>
              <a:rPr lang="en-US" dirty="0"/>
              <a:t>{i2,a3,b5,c6,d7}</a:t>
            </a:r>
          </a:p>
        </p:txBody>
      </p:sp>
      <p:sp>
        <p:nvSpPr>
          <p:cNvPr id="42" name="TextBox 41">
            <a:extLst>
              <a:ext uri="{FF2B5EF4-FFF2-40B4-BE49-F238E27FC236}">
                <a16:creationId xmlns:a16="http://schemas.microsoft.com/office/drawing/2014/main" id="{60F63997-20A6-4CF9-BA38-CDEA634D97C7}"/>
              </a:ext>
            </a:extLst>
          </p:cNvPr>
          <p:cNvSpPr txBox="1"/>
          <p:nvPr/>
        </p:nvSpPr>
        <p:spPr>
          <a:xfrm>
            <a:off x="10007600" y="4060428"/>
            <a:ext cx="2092960" cy="307777"/>
          </a:xfrm>
          <a:prstGeom prst="rect">
            <a:avLst/>
          </a:prstGeom>
          <a:solidFill>
            <a:srgbClr val="FF0000"/>
          </a:solidFill>
        </p:spPr>
        <p:txBody>
          <a:bodyPr wrap="square" rtlCol="0">
            <a:spAutoFit/>
          </a:bodyPr>
          <a:lstStyle/>
          <a:p>
            <a:r>
              <a:rPr lang="en-US" sz="1400" dirty="0"/>
              <a:t>{i2,c4,a8,d9,d10,c11,b15}</a:t>
            </a:r>
          </a:p>
        </p:txBody>
      </p:sp>
      <p:sp>
        <p:nvSpPr>
          <p:cNvPr id="44" name="TextBox 43">
            <a:extLst>
              <a:ext uri="{FF2B5EF4-FFF2-40B4-BE49-F238E27FC236}">
                <a16:creationId xmlns:a16="http://schemas.microsoft.com/office/drawing/2014/main" id="{F0192CD9-6472-4C62-94AF-F7A090E8F040}"/>
              </a:ext>
            </a:extLst>
          </p:cNvPr>
          <p:cNvSpPr txBox="1"/>
          <p:nvPr/>
        </p:nvSpPr>
        <p:spPr>
          <a:xfrm>
            <a:off x="5323839" y="2678668"/>
            <a:ext cx="1544322" cy="307777"/>
          </a:xfrm>
          <a:prstGeom prst="rect">
            <a:avLst/>
          </a:prstGeom>
          <a:solidFill>
            <a:srgbClr val="FF0000"/>
          </a:solidFill>
        </p:spPr>
        <p:txBody>
          <a:bodyPr wrap="square" rtlCol="0">
            <a:spAutoFit/>
          </a:bodyPr>
          <a:lstStyle/>
          <a:p>
            <a:r>
              <a:rPr lang="en-US" sz="1400" dirty="0"/>
              <a:t>{i2,c4,a8,d9, b15}</a:t>
            </a:r>
          </a:p>
        </p:txBody>
      </p:sp>
      <p:sp>
        <p:nvSpPr>
          <p:cNvPr id="48" name="TextBox 47">
            <a:extLst>
              <a:ext uri="{FF2B5EF4-FFF2-40B4-BE49-F238E27FC236}">
                <a16:creationId xmlns:a16="http://schemas.microsoft.com/office/drawing/2014/main" id="{8F24419A-220F-4239-8CC4-E4228A55B44C}"/>
              </a:ext>
            </a:extLst>
          </p:cNvPr>
          <p:cNvSpPr txBox="1"/>
          <p:nvPr/>
        </p:nvSpPr>
        <p:spPr>
          <a:xfrm>
            <a:off x="8310880" y="1581388"/>
            <a:ext cx="1996440" cy="369332"/>
          </a:xfrm>
          <a:prstGeom prst="rect">
            <a:avLst/>
          </a:prstGeom>
          <a:solidFill>
            <a:srgbClr val="FF0000"/>
          </a:solidFill>
        </p:spPr>
        <p:txBody>
          <a:bodyPr wrap="square" rtlCol="0">
            <a:spAutoFit/>
          </a:bodyPr>
          <a:lstStyle/>
          <a:p>
            <a:r>
              <a:rPr lang="en-US" dirty="0"/>
              <a:t>{i2,a3,c4,b15,d17}</a:t>
            </a:r>
          </a:p>
        </p:txBody>
      </p:sp>
      <p:sp>
        <p:nvSpPr>
          <p:cNvPr id="50" name="TextBox 49">
            <a:extLst>
              <a:ext uri="{FF2B5EF4-FFF2-40B4-BE49-F238E27FC236}">
                <a16:creationId xmlns:a16="http://schemas.microsoft.com/office/drawing/2014/main" id="{81A264E4-ECCF-4D3B-8C1D-F8E4570E4E4B}"/>
              </a:ext>
            </a:extLst>
          </p:cNvPr>
          <p:cNvSpPr txBox="1"/>
          <p:nvPr/>
        </p:nvSpPr>
        <p:spPr>
          <a:xfrm>
            <a:off x="2072639" y="1557497"/>
            <a:ext cx="2092961" cy="369332"/>
          </a:xfrm>
          <a:prstGeom prst="rect">
            <a:avLst/>
          </a:prstGeom>
          <a:solidFill>
            <a:srgbClr val="FF0000"/>
          </a:solidFill>
        </p:spPr>
        <p:txBody>
          <a:bodyPr wrap="square" rtlCol="0">
            <a:spAutoFit/>
          </a:bodyPr>
          <a:lstStyle/>
          <a:p>
            <a:r>
              <a:rPr lang="en-US" dirty="0"/>
              <a:t>{i2,a3,c4,b15,d17}</a:t>
            </a:r>
          </a:p>
        </p:txBody>
      </p:sp>
      <p:sp>
        <p:nvSpPr>
          <p:cNvPr id="52" name="TextBox 51">
            <a:extLst>
              <a:ext uri="{FF2B5EF4-FFF2-40B4-BE49-F238E27FC236}">
                <a16:creationId xmlns:a16="http://schemas.microsoft.com/office/drawing/2014/main" id="{B99FC74F-6EC9-4ED3-91DC-48778BB763F7}"/>
              </a:ext>
            </a:extLst>
          </p:cNvPr>
          <p:cNvSpPr txBox="1"/>
          <p:nvPr/>
        </p:nvSpPr>
        <p:spPr>
          <a:xfrm>
            <a:off x="6898639" y="352027"/>
            <a:ext cx="2499361" cy="369332"/>
          </a:xfrm>
          <a:prstGeom prst="rect">
            <a:avLst/>
          </a:prstGeom>
          <a:solidFill>
            <a:srgbClr val="FF0000"/>
          </a:solidFill>
        </p:spPr>
        <p:txBody>
          <a:bodyPr wrap="square" rtlCol="0">
            <a:spAutoFit/>
          </a:bodyPr>
          <a:lstStyle/>
          <a:p>
            <a:r>
              <a:rPr lang="en-US" dirty="0"/>
              <a:t>{i1,b15,d17,a19,c20,i21}</a:t>
            </a:r>
          </a:p>
        </p:txBody>
      </p:sp>
      <p:sp>
        <p:nvSpPr>
          <p:cNvPr id="54" name="TextBox 53">
            <a:extLst>
              <a:ext uri="{FF2B5EF4-FFF2-40B4-BE49-F238E27FC236}">
                <a16:creationId xmlns:a16="http://schemas.microsoft.com/office/drawing/2014/main" id="{68E65AD1-A828-4FA5-8854-F0DEED1E5CDD}"/>
              </a:ext>
            </a:extLst>
          </p:cNvPr>
          <p:cNvSpPr txBox="1"/>
          <p:nvPr/>
        </p:nvSpPr>
        <p:spPr>
          <a:xfrm>
            <a:off x="9946639" y="2597388"/>
            <a:ext cx="1544322" cy="307777"/>
          </a:xfrm>
          <a:prstGeom prst="rect">
            <a:avLst/>
          </a:prstGeom>
          <a:solidFill>
            <a:srgbClr val="FF0000"/>
          </a:solidFill>
        </p:spPr>
        <p:txBody>
          <a:bodyPr wrap="square" rtlCol="0">
            <a:spAutoFit/>
          </a:bodyPr>
          <a:lstStyle/>
          <a:p>
            <a:r>
              <a:rPr lang="en-US" sz="1400" dirty="0"/>
              <a:t>{i2,c4,a8,d9,b15}</a:t>
            </a:r>
          </a:p>
        </p:txBody>
      </p:sp>
      <p:sp>
        <p:nvSpPr>
          <p:cNvPr id="55" name="TextBox 54">
            <a:extLst>
              <a:ext uri="{FF2B5EF4-FFF2-40B4-BE49-F238E27FC236}">
                <a16:creationId xmlns:a16="http://schemas.microsoft.com/office/drawing/2014/main" id="{BCAE000C-454F-4161-811E-341BD53B16F9}"/>
              </a:ext>
            </a:extLst>
          </p:cNvPr>
          <p:cNvSpPr txBox="1"/>
          <p:nvPr/>
        </p:nvSpPr>
        <p:spPr>
          <a:xfrm>
            <a:off x="5476238" y="3501628"/>
            <a:ext cx="1645921" cy="307777"/>
          </a:xfrm>
          <a:prstGeom prst="rect">
            <a:avLst/>
          </a:prstGeom>
          <a:solidFill>
            <a:srgbClr val="FF0000"/>
          </a:solidFill>
        </p:spPr>
        <p:txBody>
          <a:bodyPr wrap="square" rtlCol="0">
            <a:spAutoFit/>
          </a:bodyPr>
          <a:lstStyle/>
          <a:p>
            <a:r>
              <a:rPr lang="en-US" sz="1400" dirty="0"/>
              <a:t>{i2,c4,a8,d10,b15}</a:t>
            </a:r>
          </a:p>
        </p:txBody>
      </p:sp>
      <p:sp>
        <p:nvSpPr>
          <p:cNvPr id="56" name="TextBox 55">
            <a:extLst>
              <a:ext uri="{FF2B5EF4-FFF2-40B4-BE49-F238E27FC236}">
                <a16:creationId xmlns:a16="http://schemas.microsoft.com/office/drawing/2014/main" id="{62522D70-65BF-4B93-AE04-8C6B10EA443A}"/>
              </a:ext>
            </a:extLst>
          </p:cNvPr>
          <p:cNvSpPr txBox="1"/>
          <p:nvPr/>
        </p:nvSpPr>
        <p:spPr>
          <a:xfrm>
            <a:off x="10231118" y="3491468"/>
            <a:ext cx="1696722" cy="307777"/>
          </a:xfrm>
          <a:prstGeom prst="rect">
            <a:avLst/>
          </a:prstGeom>
          <a:solidFill>
            <a:srgbClr val="FF0000"/>
          </a:solidFill>
        </p:spPr>
        <p:txBody>
          <a:bodyPr wrap="square" rtlCol="0">
            <a:spAutoFit/>
          </a:bodyPr>
          <a:lstStyle/>
          <a:p>
            <a:r>
              <a:rPr lang="en-US" sz="1400" dirty="0"/>
              <a:t>{i2,c11,a8,d9,b15}</a:t>
            </a:r>
          </a:p>
        </p:txBody>
      </p:sp>
      <p:cxnSp>
        <p:nvCxnSpPr>
          <p:cNvPr id="31" name="Straight Arrow Connector 30">
            <a:extLst>
              <a:ext uri="{FF2B5EF4-FFF2-40B4-BE49-F238E27FC236}">
                <a16:creationId xmlns:a16="http://schemas.microsoft.com/office/drawing/2014/main" id="{DC580962-C917-41C7-A6FA-1AA81AE42F95}"/>
              </a:ext>
            </a:extLst>
          </p:cNvPr>
          <p:cNvCxnSpPr/>
          <p:nvPr/>
        </p:nvCxnSpPr>
        <p:spPr>
          <a:xfrm>
            <a:off x="8808720" y="3769360"/>
            <a:ext cx="1910080" cy="2438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85C630F5-BDD2-4203-BE10-6174FDFE8099}"/>
              </a:ext>
            </a:extLst>
          </p:cNvPr>
          <p:cNvSpPr txBox="1"/>
          <p:nvPr/>
        </p:nvSpPr>
        <p:spPr>
          <a:xfrm>
            <a:off x="7680960" y="4446508"/>
            <a:ext cx="2001520" cy="307777"/>
          </a:xfrm>
          <a:prstGeom prst="rect">
            <a:avLst/>
          </a:prstGeom>
          <a:solidFill>
            <a:srgbClr val="FF0000"/>
          </a:solidFill>
        </p:spPr>
        <p:txBody>
          <a:bodyPr wrap="square" rtlCol="0">
            <a:spAutoFit/>
          </a:bodyPr>
          <a:lstStyle/>
          <a:p>
            <a:r>
              <a:rPr lang="en-US" sz="1400" dirty="0"/>
              <a:t>{i2,a8,c12,d13,b14}</a:t>
            </a:r>
          </a:p>
        </p:txBody>
      </p:sp>
      <p:cxnSp>
        <p:nvCxnSpPr>
          <p:cNvPr id="34" name="Straight Arrow Connector 33">
            <a:extLst>
              <a:ext uri="{FF2B5EF4-FFF2-40B4-BE49-F238E27FC236}">
                <a16:creationId xmlns:a16="http://schemas.microsoft.com/office/drawing/2014/main" id="{9F009DD5-A095-4636-895B-9E254AA26794}"/>
              </a:ext>
            </a:extLst>
          </p:cNvPr>
          <p:cNvCxnSpPr>
            <a:stCxn id="19" idx="0"/>
          </p:cNvCxnSpPr>
          <p:nvPr/>
        </p:nvCxnSpPr>
        <p:spPr>
          <a:xfrm>
            <a:off x="5938520" y="4526002"/>
            <a:ext cx="2921000" cy="6771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11D7320E-33E8-43DF-9D48-DF7B0420540E}"/>
              </a:ext>
            </a:extLst>
          </p:cNvPr>
          <p:cNvSpPr txBox="1"/>
          <p:nvPr/>
        </p:nvSpPr>
        <p:spPr>
          <a:xfrm>
            <a:off x="8392160" y="5259308"/>
            <a:ext cx="2794000" cy="307777"/>
          </a:xfrm>
          <a:prstGeom prst="rect">
            <a:avLst/>
          </a:prstGeom>
          <a:solidFill>
            <a:srgbClr val="FF0000"/>
          </a:solidFill>
        </p:spPr>
        <p:txBody>
          <a:bodyPr wrap="square" rtlCol="0">
            <a:spAutoFit/>
          </a:bodyPr>
          <a:lstStyle/>
          <a:p>
            <a:r>
              <a:rPr lang="en-US" sz="1400" dirty="0"/>
              <a:t>{i2,a3,b5,c6,d7,a8,c12,d13,b14}</a:t>
            </a:r>
          </a:p>
        </p:txBody>
      </p:sp>
      <p:sp>
        <p:nvSpPr>
          <p:cNvPr id="59" name="TextBox 58">
            <a:extLst>
              <a:ext uri="{FF2B5EF4-FFF2-40B4-BE49-F238E27FC236}">
                <a16:creationId xmlns:a16="http://schemas.microsoft.com/office/drawing/2014/main" id="{1253AA1E-84B6-43C7-8F89-29F6C8E0C2DE}"/>
              </a:ext>
            </a:extLst>
          </p:cNvPr>
          <p:cNvSpPr txBox="1"/>
          <p:nvPr/>
        </p:nvSpPr>
        <p:spPr>
          <a:xfrm>
            <a:off x="7051040" y="5940028"/>
            <a:ext cx="1920239" cy="307777"/>
          </a:xfrm>
          <a:prstGeom prst="rect">
            <a:avLst/>
          </a:prstGeom>
          <a:solidFill>
            <a:srgbClr val="FF0000"/>
          </a:solidFill>
        </p:spPr>
        <p:txBody>
          <a:bodyPr wrap="square" rtlCol="0">
            <a:spAutoFit/>
          </a:bodyPr>
          <a:lstStyle/>
          <a:p>
            <a:r>
              <a:rPr lang="en-US" sz="1400" dirty="0"/>
              <a:t>{b15,d17,a19,c20,i21}</a:t>
            </a:r>
          </a:p>
        </p:txBody>
      </p:sp>
      <p:sp>
        <p:nvSpPr>
          <p:cNvPr id="36" name="TextBox 35">
            <a:extLst>
              <a:ext uri="{FF2B5EF4-FFF2-40B4-BE49-F238E27FC236}">
                <a16:creationId xmlns:a16="http://schemas.microsoft.com/office/drawing/2014/main" id="{FABD9857-7F71-41F7-ACA7-88B7D15FED16}"/>
              </a:ext>
            </a:extLst>
          </p:cNvPr>
          <p:cNvSpPr txBox="1"/>
          <p:nvPr/>
        </p:nvSpPr>
        <p:spPr>
          <a:xfrm>
            <a:off x="436880" y="386080"/>
            <a:ext cx="2153915"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Renaming</a:t>
            </a:r>
          </a:p>
        </p:txBody>
      </p:sp>
    </p:spTree>
    <p:extLst>
      <p:ext uri="{BB962C8B-B14F-4D97-AF65-F5344CB8AC3E}">
        <p14:creationId xmlns:p14="http://schemas.microsoft.com/office/powerpoint/2010/main" val="2773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33BB2-481C-45CA-A426-C7CF1473275E}"/>
              </a:ext>
            </a:extLst>
          </p:cNvPr>
          <p:cNvSpPr>
            <a:spLocks noGrp="1"/>
          </p:cNvSpPr>
          <p:nvPr>
            <p:ph type="title"/>
          </p:nvPr>
        </p:nvSpPr>
        <p:spPr/>
        <p:txBody>
          <a:bodyPr/>
          <a:lstStyle/>
          <a:p>
            <a:r>
              <a:rPr lang="en-US" dirty="0"/>
              <a:t>Control flow graph</a:t>
            </a:r>
          </a:p>
        </p:txBody>
      </p:sp>
      <p:sp>
        <p:nvSpPr>
          <p:cNvPr id="3" name="Content Placeholder 2">
            <a:extLst>
              <a:ext uri="{FF2B5EF4-FFF2-40B4-BE49-F238E27FC236}">
                <a16:creationId xmlns:a16="http://schemas.microsoft.com/office/drawing/2014/main" id="{28E8B875-5626-46D9-AC13-394AD914CF33}"/>
              </a:ext>
            </a:extLst>
          </p:cNvPr>
          <p:cNvSpPr>
            <a:spLocks noGrp="1"/>
          </p:cNvSpPr>
          <p:nvPr>
            <p:ph idx="1"/>
          </p:nvPr>
        </p:nvSpPr>
        <p:spPr/>
        <p:txBody>
          <a:bodyPr/>
          <a:lstStyle/>
          <a:p>
            <a:r>
              <a:rPr lang="en-US" dirty="0"/>
              <a:t>Models the flow of control between basic blocks</a:t>
            </a:r>
          </a:p>
          <a:p>
            <a:endParaRPr lang="en-US" dirty="0"/>
          </a:p>
          <a:p>
            <a:r>
              <a:rPr lang="en-US" dirty="0"/>
              <a:t>Represented using a directed graph</a:t>
            </a:r>
          </a:p>
          <a:p>
            <a:endParaRPr lang="en-US" dirty="0"/>
          </a:p>
          <a:p>
            <a:r>
              <a:rPr lang="en-US" dirty="0"/>
              <a:t>A directed edge between “BB1 </a:t>
            </a:r>
            <a:r>
              <a:rPr lang="en-US" dirty="0">
                <a:sym typeface="Wingdings" panose="05000000000000000000" pitchFamily="2" charset="2"/>
              </a:rPr>
              <a:t> BB2” shows the possibility that BB2 may execute after BB1 at runtime</a:t>
            </a:r>
            <a:endParaRPr lang="en-US" dirty="0"/>
          </a:p>
        </p:txBody>
      </p:sp>
    </p:spTree>
    <p:extLst>
      <p:ext uri="{BB962C8B-B14F-4D97-AF65-F5344CB8AC3E}">
        <p14:creationId xmlns:p14="http://schemas.microsoft.com/office/powerpoint/2010/main" val="2021153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AE9C0-35D7-4B80-A20D-FD4CC17D60D4}"/>
              </a:ext>
            </a:extLst>
          </p:cNvPr>
          <p:cNvSpPr>
            <a:spLocks noGrp="1"/>
          </p:cNvSpPr>
          <p:nvPr>
            <p:ph type="title"/>
          </p:nvPr>
        </p:nvSpPr>
        <p:spPr/>
        <p:txBody>
          <a:bodyPr/>
          <a:lstStyle/>
          <a:p>
            <a:r>
              <a:rPr lang="en-US" dirty="0"/>
              <a:t>Control flow graph</a:t>
            </a:r>
            <a:endParaRPr lang="en-IN" dirty="0"/>
          </a:p>
        </p:txBody>
      </p:sp>
      <p:sp>
        <p:nvSpPr>
          <p:cNvPr id="3" name="Content Placeholder 2">
            <a:extLst>
              <a:ext uri="{FF2B5EF4-FFF2-40B4-BE49-F238E27FC236}">
                <a16:creationId xmlns:a16="http://schemas.microsoft.com/office/drawing/2014/main" id="{08E890BC-E3E3-4305-A9DA-9A0D11A7C980}"/>
              </a:ext>
            </a:extLst>
          </p:cNvPr>
          <p:cNvSpPr>
            <a:spLocks noGrp="1"/>
          </p:cNvSpPr>
          <p:nvPr>
            <p:ph idx="1"/>
          </p:nvPr>
        </p:nvSpPr>
        <p:spPr/>
        <p:txBody>
          <a:bodyPr/>
          <a:lstStyle/>
          <a:p>
            <a:pPr marL="0" indent="0">
              <a:buNone/>
            </a:pPr>
            <a:endParaRPr lang="en-US" dirty="0"/>
          </a:p>
          <a:p>
            <a:pPr marL="0" indent="0">
              <a:buNone/>
            </a:pPr>
            <a:endParaRPr lang="en-IN" dirty="0"/>
          </a:p>
        </p:txBody>
      </p:sp>
      <p:sp>
        <p:nvSpPr>
          <p:cNvPr id="8" name="TextBox 7">
            <a:extLst>
              <a:ext uri="{FF2B5EF4-FFF2-40B4-BE49-F238E27FC236}">
                <a16:creationId xmlns:a16="http://schemas.microsoft.com/office/drawing/2014/main" id="{2F69C373-9EB0-45CF-9E8F-79391ABED35E}"/>
              </a:ext>
            </a:extLst>
          </p:cNvPr>
          <p:cNvSpPr txBox="1"/>
          <p:nvPr/>
        </p:nvSpPr>
        <p:spPr>
          <a:xfrm>
            <a:off x="5929161" y="955040"/>
            <a:ext cx="3012707" cy="4524315"/>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main, 3</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a</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b</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x</a:t>
            </a:r>
          </a:p>
          <a:p>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0</a:t>
            </a:r>
          </a:p>
          <a:p>
            <a:r>
              <a:rPr lang="en-US" dirty="0">
                <a:latin typeface="Arial" panose="020B0604020202020204" pitchFamily="34" charset="0"/>
                <a:cs typeface="Arial" panose="020B0604020202020204" pitchFamily="34" charset="0"/>
              </a:rPr>
              <a:t>label </a:t>
            </a:r>
            <a:r>
              <a:rPr lang="en-US" dirty="0" err="1">
                <a:latin typeface="Arial" panose="020B0604020202020204" pitchFamily="34" charset="0"/>
                <a:cs typeface="Arial" panose="020B0604020202020204" pitchFamily="34" charset="0"/>
              </a:rPr>
              <a:t>for_start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if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&gt;= 10000) </a:t>
            </a:r>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for_end</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t1 = a * b</a:t>
            </a:r>
          </a:p>
          <a:p>
            <a:r>
              <a:rPr lang="en-US" dirty="0">
                <a:latin typeface="Arial" panose="020B0604020202020204" pitchFamily="34" charset="0"/>
                <a:cs typeface="Arial" panose="020B0604020202020204" pitchFamily="34" charset="0"/>
              </a:rPr>
              <a:t>t2 = a * c</a:t>
            </a:r>
          </a:p>
          <a:p>
            <a:r>
              <a:rPr lang="en-US" dirty="0">
                <a:latin typeface="Arial" panose="020B0604020202020204" pitchFamily="34" charset="0"/>
                <a:cs typeface="Arial" panose="020B0604020202020204" pitchFamily="34" charset="0"/>
              </a:rPr>
              <a:t>a = t1 + t2</a:t>
            </a:r>
          </a:p>
          <a:p>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+ 1</a:t>
            </a:r>
          </a:p>
          <a:p>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for_start</a:t>
            </a:r>
            <a:endParaRPr lang="en-US" dirty="0">
              <a:latin typeface="Arial" panose="020B0604020202020204" pitchFamily="34" charset="0"/>
              <a:cs typeface="Arial" panose="020B0604020202020204" pitchFamily="34" charset="0"/>
            </a:endParaRPr>
          </a:p>
          <a:p>
            <a:r>
              <a:rPr lang="en-US" dirty="0" err="1">
                <a:latin typeface="Arial" panose="020B0604020202020204" pitchFamily="34" charset="0"/>
                <a:cs typeface="Arial" panose="020B0604020202020204" pitchFamily="34" charset="0"/>
              </a:rPr>
              <a:t>for_end</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ret a</a:t>
            </a:r>
          </a:p>
          <a:p>
            <a:endParaRPr lang="en-IN"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2773ED4D-A145-4821-8DB9-60A963D6ADCB}"/>
              </a:ext>
            </a:extLst>
          </p:cNvPr>
          <p:cNvSpPr txBox="1"/>
          <p:nvPr/>
        </p:nvSpPr>
        <p:spPr>
          <a:xfrm>
            <a:off x="9242391" y="314960"/>
            <a:ext cx="2560320"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BB0:</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a</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b</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c</a:t>
            </a:r>
          </a:p>
          <a:p>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0</a:t>
            </a:r>
          </a:p>
        </p:txBody>
      </p:sp>
      <p:sp>
        <p:nvSpPr>
          <p:cNvPr id="10" name="TextBox 9">
            <a:extLst>
              <a:ext uri="{FF2B5EF4-FFF2-40B4-BE49-F238E27FC236}">
                <a16:creationId xmlns:a16="http://schemas.microsoft.com/office/drawing/2014/main" id="{51EB8806-D222-4292-9371-17DD971EA693}"/>
              </a:ext>
            </a:extLst>
          </p:cNvPr>
          <p:cNvSpPr txBox="1"/>
          <p:nvPr/>
        </p:nvSpPr>
        <p:spPr>
          <a:xfrm>
            <a:off x="9250413" y="2082800"/>
            <a:ext cx="3012707" cy="120032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BB1:</a:t>
            </a:r>
          </a:p>
          <a:p>
            <a:r>
              <a:rPr lang="en-US" dirty="0">
                <a:latin typeface="Arial" panose="020B0604020202020204" pitchFamily="34" charset="0"/>
                <a:cs typeface="Arial" panose="020B0604020202020204" pitchFamily="34" charset="0"/>
              </a:rPr>
              <a:t>label </a:t>
            </a:r>
            <a:r>
              <a:rPr lang="en-US" dirty="0" err="1">
                <a:latin typeface="Arial" panose="020B0604020202020204" pitchFamily="34" charset="0"/>
                <a:cs typeface="Arial" panose="020B0604020202020204" pitchFamily="34" charset="0"/>
              </a:rPr>
              <a:t>for_start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if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&gt;= 10000) </a:t>
            </a:r>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for_end</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3ADC3C05-8C17-4177-BCAE-C7D82751ACC9}"/>
              </a:ext>
            </a:extLst>
          </p:cNvPr>
          <p:cNvSpPr txBox="1"/>
          <p:nvPr/>
        </p:nvSpPr>
        <p:spPr>
          <a:xfrm>
            <a:off x="9281428" y="3358681"/>
            <a:ext cx="2560320"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BB2:</a:t>
            </a:r>
          </a:p>
          <a:p>
            <a:r>
              <a:rPr lang="en-US" dirty="0">
                <a:latin typeface="Arial" panose="020B0604020202020204" pitchFamily="34" charset="0"/>
                <a:cs typeface="Arial" panose="020B0604020202020204" pitchFamily="34" charset="0"/>
              </a:rPr>
              <a:t>t1 = a * b</a:t>
            </a:r>
          </a:p>
          <a:p>
            <a:r>
              <a:rPr lang="en-US" dirty="0">
                <a:latin typeface="Arial" panose="020B0604020202020204" pitchFamily="34" charset="0"/>
                <a:cs typeface="Arial" panose="020B0604020202020204" pitchFamily="34" charset="0"/>
              </a:rPr>
              <a:t>t2 = a * c</a:t>
            </a:r>
          </a:p>
          <a:p>
            <a:r>
              <a:rPr lang="en-US" dirty="0">
                <a:latin typeface="Arial" panose="020B0604020202020204" pitchFamily="34" charset="0"/>
                <a:cs typeface="Arial" panose="020B0604020202020204" pitchFamily="34" charset="0"/>
              </a:rPr>
              <a:t>a = t1 + t2</a:t>
            </a:r>
          </a:p>
          <a:p>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+ 1</a:t>
            </a:r>
          </a:p>
          <a:p>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for_start</a:t>
            </a:r>
            <a:endParaRPr lang="en-IN" dirty="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E1E63E38-E589-4348-BA91-A1158D8ECA40}"/>
              </a:ext>
            </a:extLst>
          </p:cNvPr>
          <p:cNvSpPr txBox="1"/>
          <p:nvPr/>
        </p:nvSpPr>
        <p:spPr>
          <a:xfrm>
            <a:off x="9310836" y="5373570"/>
            <a:ext cx="2560320"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BB3:</a:t>
            </a:r>
          </a:p>
          <a:p>
            <a:r>
              <a:rPr lang="en-US" dirty="0" err="1">
                <a:latin typeface="Arial" panose="020B0604020202020204" pitchFamily="34" charset="0"/>
                <a:cs typeface="Arial" panose="020B0604020202020204" pitchFamily="34" charset="0"/>
              </a:rPr>
              <a:t>for_end</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ret a</a:t>
            </a:r>
          </a:p>
        </p:txBody>
      </p:sp>
      <p:sp>
        <p:nvSpPr>
          <p:cNvPr id="6" name="TextBox 5">
            <a:extLst>
              <a:ext uri="{FF2B5EF4-FFF2-40B4-BE49-F238E27FC236}">
                <a16:creationId xmlns:a16="http://schemas.microsoft.com/office/drawing/2014/main" id="{588DD483-59DD-34D4-E59F-814DA0A99FE4}"/>
              </a:ext>
            </a:extLst>
          </p:cNvPr>
          <p:cNvSpPr txBox="1"/>
          <p:nvPr/>
        </p:nvSpPr>
        <p:spPr>
          <a:xfrm>
            <a:off x="1921267" y="2589088"/>
            <a:ext cx="791110" cy="369332"/>
          </a:xfrm>
          <a:prstGeom prst="rect">
            <a:avLst/>
          </a:prstGeom>
          <a:noFill/>
        </p:spPr>
        <p:txBody>
          <a:bodyPr wrap="square" rtlCol="0">
            <a:spAutoFit/>
          </a:bodyPr>
          <a:lstStyle/>
          <a:p>
            <a:r>
              <a:rPr lang="en-US" dirty="0"/>
              <a:t>BB0</a:t>
            </a:r>
            <a:endParaRPr lang="en-IN" dirty="0"/>
          </a:p>
        </p:txBody>
      </p:sp>
      <p:sp>
        <p:nvSpPr>
          <p:cNvPr id="11" name="TextBox 10">
            <a:extLst>
              <a:ext uri="{FF2B5EF4-FFF2-40B4-BE49-F238E27FC236}">
                <a16:creationId xmlns:a16="http://schemas.microsoft.com/office/drawing/2014/main" id="{D58E1D35-17CC-0385-8C04-A468AF608C47}"/>
              </a:ext>
            </a:extLst>
          </p:cNvPr>
          <p:cNvSpPr txBox="1"/>
          <p:nvPr/>
        </p:nvSpPr>
        <p:spPr>
          <a:xfrm>
            <a:off x="1919561" y="3337388"/>
            <a:ext cx="791110" cy="369332"/>
          </a:xfrm>
          <a:prstGeom prst="rect">
            <a:avLst/>
          </a:prstGeom>
          <a:noFill/>
        </p:spPr>
        <p:txBody>
          <a:bodyPr wrap="square" rtlCol="0">
            <a:spAutoFit/>
          </a:bodyPr>
          <a:lstStyle/>
          <a:p>
            <a:r>
              <a:rPr lang="en-US" dirty="0"/>
              <a:t>BB1</a:t>
            </a:r>
            <a:endParaRPr lang="en-IN" dirty="0"/>
          </a:p>
        </p:txBody>
      </p:sp>
      <p:sp>
        <p:nvSpPr>
          <p:cNvPr id="13" name="TextBox 12">
            <a:extLst>
              <a:ext uri="{FF2B5EF4-FFF2-40B4-BE49-F238E27FC236}">
                <a16:creationId xmlns:a16="http://schemas.microsoft.com/office/drawing/2014/main" id="{458457C2-A709-E68C-00CC-4C1DCDB1E017}"/>
              </a:ext>
            </a:extLst>
          </p:cNvPr>
          <p:cNvSpPr txBox="1"/>
          <p:nvPr/>
        </p:nvSpPr>
        <p:spPr>
          <a:xfrm>
            <a:off x="1034272" y="4219254"/>
            <a:ext cx="791110" cy="369332"/>
          </a:xfrm>
          <a:prstGeom prst="rect">
            <a:avLst/>
          </a:prstGeom>
          <a:noFill/>
        </p:spPr>
        <p:txBody>
          <a:bodyPr wrap="square" rtlCol="0">
            <a:spAutoFit/>
          </a:bodyPr>
          <a:lstStyle/>
          <a:p>
            <a:r>
              <a:rPr lang="en-US" dirty="0"/>
              <a:t>BB2</a:t>
            </a:r>
            <a:endParaRPr lang="en-IN" dirty="0"/>
          </a:p>
        </p:txBody>
      </p:sp>
      <p:sp>
        <p:nvSpPr>
          <p:cNvPr id="15" name="TextBox 14">
            <a:extLst>
              <a:ext uri="{FF2B5EF4-FFF2-40B4-BE49-F238E27FC236}">
                <a16:creationId xmlns:a16="http://schemas.microsoft.com/office/drawing/2014/main" id="{4C8172A0-D8C5-8191-8C35-8239C7E51D45}"/>
              </a:ext>
            </a:extLst>
          </p:cNvPr>
          <p:cNvSpPr txBox="1"/>
          <p:nvPr/>
        </p:nvSpPr>
        <p:spPr>
          <a:xfrm>
            <a:off x="2809984" y="4166172"/>
            <a:ext cx="791110" cy="369332"/>
          </a:xfrm>
          <a:prstGeom prst="rect">
            <a:avLst/>
          </a:prstGeom>
          <a:noFill/>
        </p:spPr>
        <p:txBody>
          <a:bodyPr wrap="square" rtlCol="0">
            <a:spAutoFit/>
          </a:bodyPr>
          <a:lstStyle/>
          <a:p>
            <a:r>
              <a:rPr lang="en-US" dirty="0"/>
              <a:t>BB3</a:t>
            </a:r>
            <a:endParaRPr lang="en-IN" dirty="0"/>
          </a:p>
        </p:txBody>
      </p:sp>
      <p:sp>
        <p:nvSpPr>
          <p:cNvPr id="16" name="TextBox 15">
            <a:extLst>
              <a:ext uri="{FF2B5EF4-FFF2-40B4-BE49-F238E27FC236}">
                <a16:creationId xmlns:a16="http://schemas.microsoft.com/office/drawing/2014/main" id="{E64B4FD2-E6D1-DCDC-6D5C-658DEAB2C5E7}"/>
              </a:ext>
            </a:extLst>
          </p:cNvPr>
          <p:cNvSpPr txBox="1"/>
          <p:nvPr/>
        </p:nvSpPr>
        <p:spPr>
          <a:xfrm>
            <a:off x="1873325" y="5191874"/>
            <a:ext cx="791110" cy="369332"/>
          </a:xfrm>
          <a:prstGeom prst="rect">
            <a:avLst/>
          </a:prstGeom>
          <a:noFill/>
        </p:spPr>
        <p:txBody>
          <a:bodyPr wrap="square" rtlCol="0">
            <a:spAutoFit/>
          </a:bodyPr>
          <a:lstStyle/>
          <a:p>
            <a:r>
              <a:rPr lang="en-US" dirty="0"/>
              <a:t>EXIT</a:t>
            </a:r>
            <a:endParaRPr lang="en-IN" dirty="0"/>
          </a:p>
        </p:txBody>
      </p:sp>
      <p:sp>
        <p:nvSpPr>
          <p:cNvPr id="17" name="TextBox 16">
            <a:extLst>
              <a:ext uri="{FF2B5EF4-FFF2-40B4-BE49-F238E27FC236}">
                <a16:creationId xmlns:a16="http://schemas.microsoft.com/office/drawing/2014/main" id="{AB821FE8-6FF8-D821-ECCE-763D79E6F1D1}"/>
              </a:ext>
            </a:extLst>
          </p:cNvPr>
          <p:cNvSpPr txBox="1"/>
          <p:nvPr/>
        </p:nvSpPr>
        <p:spPr>
          <a:xfrm>
            <a:off x="1922985" y="1799688"/>
            <a:ext cx="791110" cy="369332"/>
          </a:xfrm>
          <a:prstGeom prst="rect">
            <a:avLst/>
          </a:prstGeom>
          <a:noFill/>
        </p:spPr>
        <p:txBody>
          <a:bodyPr wrap="square" rtlCol="0">
            <a:spAutoFit/>
          </a:bodyPr>
          <a:lstStyle/>
          <a:p>
            <a:r>
              <a:rPr lang="en-US" dirty="0"/>
              <a:t>ENTRY</a:t>
            </a:r>
            <a:endParaRPr lang="en-IN" dirty="0"/>
          </a:p>
        </p:txBody>
      </p:sp>
      <p:cxnSp>
        <p:nvCxnSpPr>
          <p:cNvPr id="9" name="Straight Arrow Connector 8">
            <a:extLst>
              <a:ext uri="{FF2B5EF4-FFF2-40B4-BE49-F238E27FC236}">
                <a16:creationId xmlns:a16="http://schemas.microsoft.com/office/drawing/2014/main" id="{15573799-D728-404E-B177-02FC027D4CDB}"/>
              </a:ext>
            </a:extLst>
          </p:cNvPr>
          <p:cNvCxnSpPr>
            <a:stCxn id="17" idx="2"/>
            <a:endCxn id="6" idx="0"/>
          </p:cNvCxnSpPr>
          <p:nvPr/>
        </p:nvCxnSpPr>
        <p:spPr>
          <a:xfrm flipH="1">
            <a:off x="2316822" y="2169020"/>
            <a:ext cx="1718" cy="4200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D7B435A-84D0-A560-DAD1-41616F3ADFD6}"/>
              </a:ext>
            </a:extLst>
          </p:cNvPr>
          <p:cNvCxnSpPr>
            <a:stCxn id="6" idx="2"/>
            <a:endCxn id="11" idx="0"/>
          </p:cNvCxnSpPr>
          <p:nvPr/>
        </p:nvCxnSpPr>
        <p:spPr>
          <a:xfrm flipH="1">
            <a:off x="2315116" y="2958420"/>
            <a:ext cx="1706" cy="3789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1AA5821-A4C3-F9DA-81DB-380C7747527C}"/>
              </a:ext>
            </a:extLst>
          </p:cNvPr>
          <p:cNvCxnSpPr>
            <a:stCxn id="11" idx="2"/>
            <a:endCxn id="13" idx="0"/>
          </p:cNvCxnSpPr>
          <p:nvPr/>
        </p:nvCxnSpPr>
        <p:spPr>
          <a:xfrm flipH="1">
            <a:off x="1429827" y="3706720"/>
            <a:ext cx="885289" cy="5125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AF7DEC2A-0558-635B-BEE2-D2E400F00877}"/>
              </a:ext>
            </a:extLst>
          </p:cNvPr>
          <p:cNvCxnSpPr>
            <a:stCxn id="11" idx="2"/>
            <a:endCxn id="15" idx="0"/>
          </p:cNvCxnSpPr>
          <p:nvPr/>
        </p:nvCxnSpPr>
        <p:spPr>
          <a:xfrm>
            <a:off x="2315116" y="3706720"/>
            <a:ext cx="890423" cy="4594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A5170545-CB8C-B82F-447D-A133FDE6584C}"/>
              </a:ext>
            </a:extLst>
          </p:cNvPr>
          <p:cNvCxnSpPr>
            <a:stCxn id="15" idx="2"/>
            <a:endCxn id="16" idx="0"/>
          </p:cNvCxnSpPr>
          <p:nvPr/>
        </p:nvCxnSpPr>
        <p:spPr>
          <a:xfrm flipH="1">
            <a:off x="2268880" y="4535504"/>
            <a:ext cx="936659" cy="656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onnector: Curved 26">
            <a:extLst>
              <a:ext uri="{FF2B5EF4-FFF2-40B4-BE49-F238E27FC236}">
                <a16:creationId xmlns:a16="http://schemas.microsoft.com/office/drawing/2014/main" id="{A98B49A7-0B27-0017-9CEE-72D8387E086A}"/>
              </a:ext>
            </a:extLst>
          </p:cNvPr>
          <p:cNvCxnSpPr>
            <a:stCxn id="13" idx="2"/>
            <a:endCxn id="11" idx="0"/>
          </p:cNvCxnSpPr>
          <p:nvPr/>
        </p:nvCxnSpPr>
        <p:spPr>
          <a:xfrm rot="5400000" flipH="1" flipV="1">
            <a:off x="1246872" y="3520342"/>
            <a:ext cx="1251198" cy="885289"/>
          </a:xfrm>
          <a:prstGeom prst="curvedConnector5">
            <a:avLst>
              <a:gd name="adj1" fmla="val -18270"/>
              <a:gd name="adj2" fmla="val -99710"/>
              <a:gd name="adj3" fmla="val 118270"/>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8973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BA80E-808D-496C-8D85-50D86D1ABCBB}"/>
              </a:ext>
            </a:extLst>
          </p:cNvPr>
          <p:cNvSpPr>
            <a:spLocks noGrp="1"/>
          </p:cNvSpPr>
          <p:nvPr>
            <p:ph type="title"/>
          </p:nvPr>
        </p:nvSpPr>
        <p:spPr/>
        <p:txBody>
          <a:bodyPr/>
          <a:lstStyle/>
          <a:p>
            <a:r>
              <a:rPr lang="en-US" dirty="0"/>
              <a:t>CFG in LLVM</a:t>
            </a:r>
          </a:p>
        </p:txBody>
      </p:sp>
      <p:sp>
        <p:nvSpPr>
          <p:cNvPr id="3" name="Content Placeholder 2">
            <a:extLst>
              <a:ext uri="{FF2B5EF4-FFF2-40B4-BE49-F238E27FC236}">
                <a16:creationId xmlns:a16="http://schemas.microsoft.com/office/drawing/2014/main" id="{663EE80E-7E21-434B-8033-271D939176F1}"/>
              </a:ext>
            </a:extLst>
          </p:cNvPr>
          <p:cNvSpPr>
            <a:spLocks noGrp="1"/>
          </p:cNvSpPr>
          <p:nvPr>
            <p:ph idx="1"/>
          </p:nvPr>
        </p:nvSpPr>
        <p:spPr/>
        <p:txBody>
          <a:bodyPr/>
          <a:lstStyle/>
          <a:p>
            <a:r>
              <a:rPr lang="en-US" dirty="0"/>
              <a:t>A basic block is represented using “class </a:t>
            </a:r>
            <a:r>
              <a:rPr lang="en-US" dirty="0" err="1"/>
              <a:t>BasicBlock</a:t>
            </a:r>
            <a:r>
              <a:rPr lang="en-US" dirty="0"/>
              <a:t>”</a:t>
            </a:r>
          </a:p>
          <a:p>
            <a:endParaRPr lang="en-US" dirty="0"/>
          </a:p>
          <a:p>
            <a:r>
              <a:rPr lang="en-US" dirty="0"/>
              <a:t>An instruction is represented using “class Instruction”</a:t>
            </a:r>
          </a:p>
        </p:txBody>
      </p:sp>
    </p:spTree>
    <p:extLst>
      <p:ext uri="{BB962C8B-B14F-4D97-AF65-F5344CB8AC3E}">
        <p14:creationId xmlns:p14="http://schemas.microsoft.com/office/powerpoint/2010/main" val="2729598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20CE9-A853-4DD9-87FB-E81043EB5D71}"/>
              </a:ext>
            </a:extLst>
          </p:cNvPr>
          <p:cNvSpPr>
            <a:spLocks noGrp="1"/>
          </p:cNvSpPr>
          <p:nvPr>
            <p:ph type="title"/>
          </p:nvPr>
        </p:nvSpPr>
        <p:spPr/>
        <p:txBody>
          <a:bodyPr/>
          <a:lstStyle/>
          <a:p>
            <a:r>
              <a:rPr lang="en-US" dirty="0"/>
              <a:t>CFG in LLVM</a:t>
            </a:r>
          </a:p>
        </p:txBody>
      </p:sp>
      <p:sp>
        <p:nvSpPr>
          <p:cNvPr id="3" name="Content Placeholder 2">
            <a:extLst>
              <a:ext uri="{FF2B5EF4-FFF2-40B4-BE49-F238E27FC236}">
                <a16:creationId xmlns:a16="http://schemas.microsoft.com/office/drawing/2014/main" id="{C7955F98-43A7-4CC6-8D3D-64B0BC1FC4CC}"/>
              </a:ext>
            </a:extLst>
          </p:cNvPr>
          <p:cNvSpPr>
            <a:spLocks noGrp="1"/>
          </p:cNvSpPr>
          <p:nvPr>
            <p:ph idx="1"/>
          </p:nvPr>
        </p:nvSpPr>
        <p:spPr/>
        <p:txBody>
          <a:bodyPr/>
          <a:lstStyle/>
          <a:p>
            <a:r>
              <a:rPr lang="en-US" dirty="0"/>
              <a:t>To walk all the basic block in a function</a:t>
            </a:r>
          </a:p>
          <a:p>
            <a:pPr lvl="1"/>
            <a:r>
              <a:rPr lang="en-US" dirty="0"/>
              <a:t>for (</a:t>
            </a:r>
            <a:r>
              <a:rPr lang="en-US" dirty="0" err="1"/>
              <a:t>BasicBlock</a:t>
            </a:r>
            <a:r>
              <a:rPr lang="en-US" dirty="0"/>
              <a:t> &amp;BB : F)</a:t>
            </a:r>
          </a:p>
          <a:p>
            <a:pPr lvl="2"/>
            <a:r>
              <a:rPr lang="en-US" dirty="0"/>
              <a:t>F is an object of “class Function”</a:t>
            </a:r>
          </a:p>
          <a:p>
            <a:pPr lvl="2"/>
            <a:r>
              <a:rPr lang="en-US" dirty="0"/>
              <a:t>e.g., entry, </a:t>
            </a:r>
            <a:r>
              <a:rPr lang="en-US" dirty="0" err="1"/>
              <a:t>if.then</a:t>
            </a:r>
            <a:r>
              <a:rPr lang="en-US" dirty="0"/>
              <a:t>, </a:t>
            </a:r>
            <a:r>
              <a:rPr lang="en-US" dirty="0" err="1"/>
              <a:t>if.end</a:t>
            </a:r>
            <a:r>
              <a:rPr lang="en-US" dirty="0"/>
              <a:t> are the basic blocks in foo</a:t>
            </a:r>
          </a:p>
          <a:p>
            <a:pPr lvl="2"/>
            <a:endParaRPr lang="en-US" dirty="0"/>
          </a:p>
          <a:p>
            <a:pPr lvl="2"/>
            <a:endParaRPr lang="en-US" dirty="0"/>
          </a:p>
          <a:p>
            <a:r>
              <a:rPr lang="en-US" dirty="0"/>
              <a:t>To walk all the instructions in a basic block</a:t>
            </a:r>
          </a:p>
          <a:p>
            <a:pPr lvl="1"/>
            <a:r>
              <a:rPr lang="en-US" dirty="0"/>
              <a:t>for (Instruction &amp;I : BB)</a:t>
            </a:r>
          </a:p>
          <a:p>
            <a:pPr lvl="2"/>
            <a:r>
              <a:rPr lang="en-US" dirty="0"/>
              <a:t>BB is an object of “class </a:t>
            </a:r>
            <a:r>
              <a:rPr lang="en-US" dirty="0" err="1"/>
              <a:t>BasicBlock</a:t>
            </a:r>
            <a:r>
              <a:rPr lang="en-US" dirty="0"/>
              <a:t>”</a:t>
            </a:r>
          </a:p>
          <a:p>
            <a:pPr lvl="2"/>
            <a:r>
              <a:rPr lang="en-US" dirty="0"/>
              <a:t>e.g., %</a:t>
            </a:r>
            <a:r>
              <a:rPr lang="en-US" dirty="0" err="1"/>
              <a:t>arr.addr</a:t>
            </a:r>
            <a:r>
              <a:rPr lang="en-US" dirty="0"/>
              <a:t>, %</a:t>
            </a:r>
            <a:r>
              <a:rPr lang="en-US" dirty="0" err="1"/>
              <a:t>ptr</a:t>
            </a:r>
            <a:r>
              <a:rPr lang="en-US" dirty="0"/>
              <a:t>, store, etc. are the instructions					in entry</a:t>
            </a:r>
          </a:p>
          <a:p>
            <a:pPr lvl="2"/>
            <a:endParaRPr lang="en-US" dirty="0"/>
          </a:p>
          <a:p>
            <a:pPr marL="0" indent="0">
              <a:buNone/>
            </a:pPr>
            <a:endParaRPr lang="en-US" dirty="0"/>
          </a:p>
        </p:txBody>
      </p:sp>
      <p:sp>
        <p:nvSpPr>
          <p:cNvPr id="5" name="TextBox 4">
            <a:extLst>
              <a:ext uri="{FF2B5EF4-FFF2-40B4-BE49-F238E27FC236}">
                <a16:creationId xmlns:a16="http://schemas.microsoft.com/office/drawing/2014/main" id="{D84059EF-39B2-454C-88D9-FE28BC68D715}"/>
              </a:ext>
            </a:extLst>
          </p:cNvPr>
          <p:cNvSpPr txBox="1"/>
          <p:nvPr/>
        </p:nvSpPr>
        <p:spPr>
          <a:xfrm>
            <a:off x="7538720" y="914401"/>
            <a:ext cx="4521200" cy="4832092"/>
          </a:xfrm>
          <a:prstGeom prst="rect">
            <a:avLst/>
          </a:prstGeom>
          <a:noFill/>
        </p:spPr>
        <p:txBody>
          <a:bodyPr wrap="square" rtlCol="0">
            <a:spAutoFit/>
          </a:bodyPr>
          <a:lstStyle/>
          <a:p>
            <a:r>
              <a:rPr lang="en-US" sz="1400" dirty="0"/>
              <a:t>define </a:t>
            </a:r>
            <a:r>
              <a:rPr lang="en-US" sz="1400" dirty="0" err="1"/>
              <a:t>dso_local</a:t>
            </a:r>
            <a:r>
              <a:rPr lang="en-US" sz="1400" dirty="0"/>
              <a:t> void @foo(i32* %</a:t>
            </a:r>
            <a:r>
              <a:rPr lang="en-US" sz="1400" dirty="0" err="1"/>
              <a:t>arr</a:t>
            </a:r>
            <a:r>
              <a:rPr lang="en-US" sz="1400" dirty="0"/>
              <a:t>) #0 {</a:t>
            </a:r>
          </a:p>
          <a:p>
            <a:r>
              <a:rPr lang="en-US" sz="1400" b="1" dirty="0"/>
              <a:t>entry:</a:t>
            </a:r>
          </a:p>
          <a:p>
            <a:r>
              <a:rPr lang="en-US" sz="1400" dirty="0"/>
              <a:t>  %</a:t>
            </a:r>
            <a:r>
              <a:rPr lang="en-US" sz="1400" dirty="0" err="1"/>
              <a:t>arr.addr</a:t>
            </a:r>
            <a:r>
              <a:rPr lang="en-US" sz="1400" dirty="0"/>
              <a:t> = </a:t>
            </a:r>
            <a:r>
              <a:rPr lang="en-US" sz="1400" dirty="0" err="1"/>
              <a:t>alloca</a:t>
            </a:r>
            <a:r>
              <a:rPr lang="en-US" sz="1400" dirty="0"/>
              <a:t> i32*, align 8</a:t>
            </a:r>
          </a:p>
          <a:p>
            <a:r>
              <a:rPr lang="en-US" sz="1400" dirty="0"/>
              <a:t>  %</a:t>
            </a:r>
            <a:r>
              <a:rPr lang="en-US" sz="1400" dirty="0" err="1"/>
              <a:t>ptr.addr</a:t>
            </a:r>
            <a:r>
              <a:rPr lang="en-US" sz="1400" dirty="0"/>
              <a:t> = </a:t>
            </a:r>
            <a:r>
              <a:rPr lang="en-US" sz="1400" dirty="0" err="1"/>
              <a:t>alloca</a:t>
            </a:r>
            <a:r>
              <a:rPr lang="en-US" sz="1400" dirty="0"/>
              <a:t> i32*, align 8</a:t>
            </a:r>
          </a:p>
          <a:p>
            <a:r>
              <a:rPr lang="en-US" sz="1400" dirty="0"/>
              <a:t>  store i32* %</a:t>
            </a:r>
            <a:r>
              <a:rPr lang="en-US" sz="1400" dirty="0" err="1"/>
              <a:t>arr</a:t>
            </a:r>
            <a:r>
              <a:rPr lang="en-US" sz="1400" dirty="0"/>
              <a:t>, i32** %</a:t>
            </a:r>
            <a:r>
              <a:rPr lang="en-US" sz="1400" dirty="0" err="1"/>
              <a:t>arr.addr</a:t>
            </a:r>
            <a:r>
              <a:rPr lang="en-US" sz="1400" dirty="0"/>
              <a:t>, align 8</a:t>
            </a:r>
          </a:p>
          <a:p>
            <a:r>
              <a:rPr lang="en-US" sz="1400" dirty="0"/>
              <a:t>  %0 = load i32*, i32** %</a:t>
            </a:r>
            <a:r>
              <a:rPr lang="en-US" sz="1400" dirty="0" err="1"/>
              <a:t>arr.addr</a:t>
            </a:r>
            <a:r>
              <a:rPr lang="en-US" sz="1400" dirty="0"/>
              <a:t>, align 8</a:t>
            </a:r>
          </a:p>
          <a:p>
            <a:r>
              <a:rPr lang="en-US" sz="1400" dirty="0"/>
              <a:t>  store i32* %0, i32** %</a:t>
            </a:r>
            <a:r>
              <a:rPr lang="en-US" sz="1400" dirty="0" err="1"/>
              <a:t>ptr.addr</a:t>
            </a:r>
            <a:r>
              <a:rPr lang="en-US" sz="1400" dirty="0"/>
              <a:t>, align 8</a:t>
            </a:r>
          </a:p>
          <a:p>
            <a:r>
              <a:rPr lang="en-US" sz="1400" dirty="0"/>
              <a:t>  %</a:t>
            </a:r>
            <a:r>
              <a:rPr lang="en-US" sz="1400" dirty="0" err="1"/>
              <a:t>ptr</a:t>
            </a:r>
            <a:r>
              <a:rPr lang="en-US" sz="1400" dirty="0"/>
              <a:t> = load i32*, i32** %</a:t>
            </a:r>
            <a:r>
              <a:rPr lang="en-US" sz="1400" dirty="0" err="1"/>
              <a:t>ptr.addr</a:t>
            </a:r>
            <a:r>
              <a:rPr lang="en-US" sz="1400" dirty="0"/>
              <a:t>, align 8</a:t>
            </a:r>
          </a:p>
          <a:p>
            <a:r>
              <a:rPr lang="en-US" sz="1400" dirty="0"/>
              <a:t>  %</a:t>
            </a:r>
            <a:r>
              <a:rPr lang="en-US" sz="1400" dirty="0" err="1"/>
              <a:t>arrayidx</a:t>
            </a:r>
            <a:r>
              <a:rPr lang="en-US" sz="1400" dirty="0"/>
              <a:t> = </a:t>
            </a:r>
            <a:r>
              <a:rPr lang="en-US" sz="1400" dirty="0" err="1"/>
              <a:t>getelementptr</a:t>
            </a:r>
            <a:r>
              <a:rPr lang="en-US" sz="1400" dirty="0"/>
              <a:t> inbounds i32, i32* %</a:t>
            </a:r>
            <a:r>
              <a:rPr lang="en-US" sz="1400" dirty="0" err="1"/>
              <a:t>ptr</a:t>
            </a:r>
            <a:r>
              <a:rPr lang="en-US" sz="1400" dirty="0"/>
              <a:t>, i64 20</a:t>
            </a:r>
          </a:p>
          <a:p>
            <a:r>
              <a:rPr lang="en-US" sz="1400" dirty="0"/>
              <a:t>  store i32 100, i32* %</a:t>
            </a:r>
            <a:r>
              <a:rPr lang="en-US" sz="1400" dirty="0" err="1"/>
              <a:t>arrayidx</a:t>
            </a:r>
            <a:r>
              <a:rPr lang="en-US" sz="1400" dirty="0"/>
              <a:t>, align 4</a:t>
            </a:r>
          </a:p>
          <a:p>
            <a:r>
              <a:rPr lang="en-US" sz="1400" dirty="0"/>
              <a:t>  %2 = load i32*, i32** %</a:t>
            </a:r>
            <a:r>
              <a:rPr lang="en-US" sz="1400" dirty="0" err="1"/>
              <a:t>ptr.addr</a:t>
            </a:r>
            <a:r>
              <a:rPr lang="en-US" sz="1400" dirty="0"/>
              <a:t>, align 8</a:t>
            </a:r>
          </a:p>
          <a:p>
            <a:r>
              <a:rPr lang="en-US" sz="1400" dirty="0"/>
              <a:t>  %</a:t>
            </a:r>
            <a:r>
              <a:rPr lang="en-US" sz="1400" dirty="0" err="1"/>
              <a:t>cmp</a:t>
            </a:r>
            <a:r>
              <a:rPr lang="en-US" sz="1400" dirty="0"/>
              <a:t> = </a:t>
            </a:r>
            <a:r>
              <a:rPr lang="en-US" sz="1400" dirty="0" err="1"/>
              <a:t>icmp</a:t>
            </a:r>
            <a:r>
              <a:rPr lang="en-US" sz="1400" dirty="0"/>
              <a:t> eq i32* %2, null</a:t>
            </a:r>
          </a:p>
          <a:p>
            <a:r>
              <a:rPr lang="en-US" sz="1400" dirty="0"/>
              <a:t>  </a:t>
            </a:r>
            <a:r>
              <a:rPr lang="en-US" sz="1400" dirty="0" err="1"/>
              <a:t>br</a:t>
            </a:r>
            <a:r>
              <a:rPr lang="en-US" sz="1400" dirty="0"/>
              <a:t> i1 %</a:t>
            </a:r>
            <a:r>
              <a:rPr lang="en-US" sz="1400" dirty="0" err="1"/>
              <a:t>cmp</a:t>
            </a:r>
            <a:r>
              <a:rPr lang="en-US" sz="1400" dirty="0"/>
              <a:t>, label %</a:t>
            </a:r>
            <a:r>
              <a:rPr lang="en-US" sz="1400" dirty="0" err="1"/>
              <a:t>if.then</a:t>
            </a:r>
            <a:r>
              <a:rPr lang="en-US" sz="1400" dirty="0"/>
              <a:t>, label %</a:t>
            </a:r>
            <a:r>
              <a:rPr lang="en-US" sz="1400" dirty="0" err="1"/>
              <a:t>if.end</a:t>
            </a:r>
            <a:endParaRPr lang="en-US" sz="1400" dirty="0"/>
          </a:p>
          <a:p>
            <a:r>
              <a:rPr lang="en-IN" sz="1400" b="1" dirty="0" err="1"/>
              <a:t>if.then</a:t>
            </a:r>
            <a:r>
              <a:rPr lang="en-IN" sz="1400" b="1" dirty="0"/>
              <a:t>:                                          ; </a:t>
            </a:r>
            <a:r>
              <a:rPr lang="en-IN" sz="1400" b="1" dirty="0" err="1"/>
              <a:t>preds</a:t>
            </a:r>
            <a:r>
              <a:rPr lang="en-IN" sz="1400" b="1" dirty="0"/>
              <a:t> = %entry</a:t>
            </a:r>
          </a:p>
          <a:p>
            <a:r>
              <a:rPr lang="en-IN" sz="1400" dirty="0"/>
              <a:t>  %call = call i8* @mymalloc(i32 4)</a:t>
            </a:r>
          </a:p>
          <a:p>
            <a:r>
              <a:rPr lang="en-IN" sz="1400" dirty="0"/>
              <a:t>  %3 = </a:t>
            </a:r>
            <a:r>
              <a:rPr lang="en-IN" sz="1400" dirty="0" err="1"/>
              <a:t>bitcast</a:t>
            </a:r>
            <a:r>
              <a:rPr lang="en-IN" sz="1400" dirty="0"/>
              <a:t> i8* %call to i32*</a:t>
            </a:r>
          </a:p>
          <a:p>
            <a:r>
              <a:rPr lang="en-IN" sz="1400" dirty="0"/>
              <a:t>  store i32* %3, i32** %</a:t>
            </a:r>
            <a:r>
              <a:rPr lang="en-IN" sz="1400" dirty="0" err="1"/>
              <a:t>ptr.addr</a:t>
            </a:r>
            <a:r>
              <a:rPr lang="en-IN" sz="1400" dirty="0"/>
              <a:t>, align 8</a:t>
            </a:r>
          </a:p>
          <a:p>
            <a:r>
              <a:rPr lang="en-IN" sz="1400" dirty="0"/>
              <a:t>  </a:t>
            </a:r>
            <a:r>
              <a:rPr lang="en-IN" sz="1400" dirty="0" err="1"/>
              <a:t>br</a:t>
            </a:r>
            <a:r>
              <a:rPr lang="en-IN" sz="1400" dirty="0"/>
              <a:t> label %</a:t>
            </a:r>
            <a:r>
              <a:rPr lang="en-IN" sz="1400" dirty="0" err="1"/>
              <a:t>if.end</a:t>
            </a:r>
            <a:endParaRPr lang="en-IN" sz="1400" dirty="0"/>
          </a:p>
          <a:p>
            <a:endParaRPr lang="en-IN" sz="1400" dirty="0"/>
          </a:p>
          <a:p>
            <a:r>
              <a:rPr lang="en-IN" sz="1400" b="1" dirty="0" err="1"/>
              <a:t>if.end</a:t>
            </a:r>
            <a:r>
              <a:rPr lang="en-IN" sz="1400" b="1" dirty="0"/>
              <a:t>:                                           ; </a:t>
            </a:r>
            <a:r>
              <a:rPr lang="en-IN" sz="1400" b="1" dirty="0" err="1"/>
              <a:t>preds</a:t>
            </a:r>
            <a:r>
              <a:rPr lang="en-IN" sz="1400" b="1" dirty="0"/>
              <a:t> = %</a:t>
            </a:r>
            <a:r>
              <a:rPr lang="en-IN" sz="1400" b="1" dirty="0" err="1"/>
              <a:t>if.then</a:t>
            </a:r>
            <a:r>
              <a:rPr lang="en-IN" sz="1400" b="1" dirty="0"/>
              <a:t>, %entry</a:t>
            </a:r>
          </a:p>
          <a:p>
            <a:r>
              <a:rPr lang="en-IN" sz="1400" dirty="0"/>
              <a:t>  ret void</a:t>
            </a:r>
          </a:p>
          <a:p>
            <a:r>
              <a:rPr lang="en-IN" sz="1400" dirty="0"/>
              <a:t>}</a:t>
            </a:r>
          </a:p>
        </p:txBody>
      </p:sp>
    </p:spTree>
    <p:extLst>
      <p:ext uri="{BB962C8B-B14F-4D97-AF65-F5344CB8AC3E}">
        <p14:creationId xmlns:p14="http://schemas.microsoft.com/office/powerpoint/2010/main" val="4113585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540</TotalTime>
  <Words>7086</Words>
  <Application>Microsoft Office PowerPoint</Application>
  <PresentationFormat>Widescreen</PresentationFormat>
  <Paragraphs>1282</Paragraphs>
  <Slides>58</Slides>
  <Notes>46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58</vt:i4>
      </vt:variant>
    </vt:vector>
  </HeadingPairs>
  <TitlesOfParts>
    <vt:vector size="65" baseType="lpstr">
      <vt:lpstr>Arial</vt:lpstr>
      <vt:lpstr>Calibri</vt:lpstr>
      <vt:lpstr>Calibri Light</vt:lpstr>
      <vt:lpstr>Cambria Math</vt:lpstr>
      <vt:lpstr>Consolas</vt:lpstr>
      <vt:lpstr>Wingdings</vt:lpstr>
      <vt:lpstr>Office Theme</vt:lpstr>
      <vt:lpstr>Compilers</vt:lpstr>
      <vt:lpstr>Today’s topics</vt:lpstr>
      <vt:lpstr>Module, function, basic block, instruction</vt:lpstr>
      <vt:lpstr>LLVM module</vt:lpstr>
      <vt:lpstr>LLVM module</vt:lpstr>
      <vt:lpstr>Control flow graph</vt:lpstr>
      <vt:lpstr>Control flow graph</vt:lpstr>
      <vt:lpstr>CFG in LLVM</vt:lpstr>
      <vt:lpstr>CFG in LLVM</vt:lpstr>
      <vt:lpstr>CFG in LLVM</vt:lpstr>
      <vt:lpstr>CFG in LLVM</vt:lpstr>
      <vt:lpstr>Inheritance</vt:lpstr>
      <vt:lpstr>Inheritance</vt:lpstr>
      <vt:lpstr>dynamic_cast</vt:lpstr>
      <vt:lpstr>LLVM inheritance</vt:lpstr>
      <vt:lpstr>LLVM dyn_cast</vt:lpstr>
      <vt:lpstr>LLVM dyn_cast</vt:lpstr>
      <vt:lpstr>Insert instructions in IR</vt:lpstr>
      <vt:lpstr>Find next instruction</vt:lpstr>
      <vt:lpstr>Splitting</vt:lpstr>
      <vt:lpstr>Implementation</vt:lpstr>
      <vt:lpstr>Printing</vt:lpstr>
      <vt:lpstr>Doubts</vt:lpstr>
      <vt:lpstr>SSA</vt:lpstr>
      <vt:lpstr>SSA</vt:lpstr>
      <vt:lpstr>SSA</vt:lpstr>
      <vt:lpstr>SSA</vt:lpstr>
      <vt:lpstr>SSA</vt:lpstr>
      <vt:lpstr>SSA</vt:lpstr>
      <vt:lpstr>Immediate dominator</vt:lpstr>
      <vt:lpstr>Immediate dominator</vt:lpstr>
      <vt:lpstr>Immediate dominator</vt:lpstr>
      <vt:lpstr>Dominator tree</vt:lpstr>
      <vt:lpstr>PowerPoint Presentation</vt:lpstr>
      <vt:lpstr>PowerPoint Presentation</vt:lpstr>
      <vt:lpstr>Dominator tree</vt:lpstr>
      <vt:lpstr>Dominance frontier</vt:lpstr>
      <vt:lpstr>Dominance frontier</vt:lpstr>
      <vt:lpstr>Dominance frontier</vt:lpstr>
      <vt:lpstr>Dominance frontier</vt:lpstr>
      <vt:lpstr>SSA</vt:lpstr>
      <vt:lpstr>SSA</vt:lpstr>
      <vt:lpstr>PowerPoint Presentation</vt:lpstr>
      <vt:lpstr>Building SSA</vt:lpstr>
      <vt:lpstr>Building SSA</vt:lpstr>
      <vt:lpstr>Building SSA</vt:lpstr>
      <vt:lpstr>Building SSA</vt:lpstr>
      <vt:lpstr>PowerPoint Presentation</vt:lpstr>
      <vt:lpstr>PowerPoint Presentation</vt:lpstr>
      <vt:lpstr>PowerPoint Presentation</vt:lpstr>
      <vt:lpstr>PowerPoint Presentation</vt:lpstr>
      <vt:lpstr>PowerPoint Presentation</vt:lpstr>
      <vt:lpstr>Renaming</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Compilers</dc:title>
  <dc:creator>Keshav Bhalotia</dc:creator>
  <cp:lastModifiedBy>Keshav Bhalotia</cp:lastModifiedBy>
  <cp:revision>25</cp:revision>
  <dcterms:created xsi:type="dcterms:W3CDTF">2024-02-01T14:45:22Z</dcterms:created>
  <dcterms:modified xsi:type="dcterms:W3CDTF">2024-02-07T11:28:48Z</dcterms:modified>
</cp:coreProperties>
</file>