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6" r:id="rId2"/>
    <p:sldId id="507" r:id="rId3"/>
    <p:sldId id="547" r:id="rId4"/>
    <p:sldId id="403" r:id="rId5"/>
    <p:sldId id="404" r:id="rId6"/>
    <p:sldId id="586" r:id="rId7"/>
    <p:sldId id="405" r:id="rId8"/>
    <p:sldId id="406" r:id="rId9"/>
    <p:sldId id="407" r:id="rId10"/>
    <p:sldId id="412" r:id="rId11"/>
    <p:sldId id="409" r:id="rId12"/>
    <p:sldId id="411" r:id="rId13"/>
    <p:sldId id="410" r:id="rId14"/>
    <p:sldId id="588" r:id="rId15"/>
    <p:sldId id="434" r:id="rId16"/>
    <p:sldId id="589" r:id="rId17"/>
    <p:sldId id="610" r:id="rId18"/>
    <p:sldId id="591" r:id="rId19"/>
    <p:sldId id="592" r:id="rId20"/>
    <p:sldId id="593" r:id="rId21"/>
    <p:sldId id="603" r:id="rId22"/>
    <p:sldId id="604" r:id="rId23"/>
    <p:sldId id="605" r:id="rId24"/>
    <p:sldId id="606" r:id="rId25"/>
    <p:sldId id="607" r:id="rId26"/>
    <p:sldId id="608" r:id="rId27"/>
    <p:sldId id="609" r:id="rId28"/>
    <p:sldId id="602" r:id="rId29"/>
    <p:sldId id="267" r:id="rId30"/>
    <p:sldId id="581" r:id="rId31"/>
    <p:sldId id="587" r:id="rId32"/>
    <p:sldId id="582" r:id="rId33"/>
    <p:sldId id="583" r:id="rId34"/>
    <p:sldId id="584" r:id="rId35"/>
    <p:sldId id="585" r:id="rId36"/>
    <p:sldId id="263" r:id="rId37"/>
    <p:sldId id="260" r:id="rId38"/>
    <p:sldId id="264" r:id="rId39"/>
    <p:sldId id="266" r:id="rId40"/>
    <p:sldId id="268" r:id="rId41"/>
    <p:sldId id="269" r:id="rId42"/>
    <p:sldId id="270" r:id="rId43"/>
    <p:sldId id="271" r:id="rId44"/>
    <p:sldId id="561" r:id="rId45"/>
    <p:sldId id="611" r:id="rId46"/>
    <p:sldId id="385" r:id="rId47"/>
    <p:sldId id="399" r:id="rId48"/>
    <p:sldId id="387" r:id="rId49"/>
    <p:sldId id="400"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4CCC45-1D3F-476C-8683-4F1B8A1ADAEA}" type="datetimeFigureOut">
              <a:rPr lang="en-IN" smtClean="0"/>
              <a:t>02-02-2024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267AAC-5B63-44A1-A00B-990B998343DF}" type="slidenum">
              <a:rPr lang="en-IN" smtClean="0"/>
              <a:t>‹#›</a:t>
            </a:fld>
            <a:endParaRPr lang="en-IN"/>
          </a:p>
        </p:txBody>
      </p:sp>
    </p:spTree>
    <p:extLst>
      <p:ext uri="{BB962C8B-B14F-4D97-AF65-F5344CB8AC3E}">
        <p14:creationId xmlns:p14="http://schemas.microsoft.com/office/powerpoint/2010/main" val="79225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1</a:t>
            </a:fld>
            <a:endParaRPr lang="en-IN"/>
          </a:p>
        </p:txBody>
      </p:sp>
    </p:spTree>
    <p:extLst>
      <p:ext uri="{BB962C8B-B14F-4D97-AF65-F5344CB8AC3E}">
        <p14:creationId xmlns:p14="http://schemas.microsoft.com/office/powerpoint/2010/main" val="28654384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10</a:t>
            </a:fld>
            <a:endParaRPr lang="en-IN"/>
          </a:p>
        </p:txBody>
      </p:sp>
    </p:spTree>
    <p:extLst>
      <p:ext uri="{BB962C8B-B14F-4D97-AF65-F5344CB8AC3E}">
        <p14:creationId xmlns:p14="http://schemas.microsoft.com/office/powerpoint/2010/main" val="22808227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11</a:t>
            </a:fld>
            <a:endParaRPr lang="en-IN"/>
          </a:p>
        </p:txBody>
      </p:sp>
    </p:spTree>
    <p:extLst>
      <p:ext uri="{BB962C8B-B14F-4D97-AF65-F5344CB8AC3E}">
        <p14:creationId xmlns:p14="http://schemas.microsoft.com/office/powerpoint/2010/main" val="33757730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12</a:t>
            </a:fld>
            <a:endParaRPr lang="en-IN"/>
          </a:p>
        </p:txBody>
      </p:sp>
    </p:spTree>
    <p:extLst>
      <p:ext uri="{BB962C8B-B14F-4D97-AF65-F5344CB8AC3E}">
        <p14:creationId xmlns:p14="http://schemas.microsoft.com/office/powerpoint/2010/main" val="21199457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13</a:t>
            </a:fld>
            <a:endParaRPr lang="en-IN"/>
          </a:p>
        </p:txBody>
      </p:sp>
    </p:spTree>
    <p:extLst>
      <p:ext uri="{BB962C8B-B14F-4D97-AF65-F5344CB8AC3E}">
        <p14:creationId xmlns:p14="http://schemas.microsoft.com/office/powerpoint/2010/main" val="14028182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E7267AAC-5B63-44A1-A00B-990B998343DF}" type="slidenum">
              <a:rPr lang="en-IN" smtClean="0"/>
              <a:t>14</a:t>
            </a:fld>
            <a:endParaRPr lang="en-IN"/>
          </a:p>
        </p:txBody>
      </p:sp>
    </p:spTree>
    <p:extLst>
      <p:ext uri="{BB962C8B-B14F-4D97-AF65-F5344CB8AC3E}">
        <p14:creationId xmlns:p14="http://schemas.microsoft.com/office/powerpoint/2010/main" val="7842702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15</a:t>
            </a:fld>
            <a:endParaRPr lang="en-IN"/>
          </a:p>
        </p:txBody>
      </p:sp>
    </p:spTree>
    <p:extLst>
      <p:ext uri="{BB962C8B-B14F-4D97-AF65-F5344CB8AC3E}">
        <p14:creationId xmlns:p14="http://schemas.microsoft.com/office/powerpoint/2010/main" val="10386961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16</a:t>
            </a:fld>
            <a:endParaRPr lang="en-IN"/>
          </a:p>
        </p:txBody>
      </p:sp>
    </p:spTree>
    <p:extLst>
      <p:ext uri="{BB962C8B-B14F-4D97-AF65-F5344CB8AC3E}">
        <p14:creationId xmlns:p14="http://schemas.microsoft.com/office/powerpoint/2010/main" val="39160593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17</a:t>
            </a:fld>
            <a:endParaRPr lang="en-IN"/>
          </a:p>
        </p:txBody>
      </p:sp>
    </p:spTree>
    <p:extLst>
      <p:ext uri="{BB962C8B-B14F-4D97-AF65-F5344CB8AC3E}">
        <p14:creationId xmlns:p14="http://schemas.microsoft.com/office/powerpoint/2010/main" val="12541993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18</a:t>
            </a:fld>
            <a:endParaRPr lang="en-IN"/>
          </a:p>
        </p:txBody>
      </p:sp>
    </p:spTree>
    <p:extLst>
      <p:ext uri="{BB962C8B-B14F-4D97-AF65-F5344CB8AC3E}">
        <p14:creationId xmlns:p14="http://schemas.microsoft.com/office/powerpoint/2010/main" val="28440016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19</a:t>
            </a:fld>
            <a:endParaRPr lang="en-IN"/>
          </a:p>
        </p:txBody>
      </p:sp>
    </p:spTree>
    <p:extLst>
      <p:ext uri="{BB962C8B-B14F-4D97-AF65-F5344CB8AC3E}">
        <p14:creationId xmlns:p14="http://schemas.microsoft.com/office/powerpoint/2010/main" val="353712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2</a:t>
            </a:fld>
            <a:endParaRPr lang="en-IN"/>
          </a:p>
        </p:txBody>
      </p:sp>
    </p:spTree>
    <p:extLst>
      <p:ext uri="{BB962C8B-B14F-4D97-AF65-F5344CB8AC3E}">
        <p14:creationId xmlns:p14="http://schemas.microsoft.com/office/powerpoint/2010/main" val="34300393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20</a:t>
            </a:fld>
            <a:endParaRPr lang="en-IN"/>
          </a:p>
        </p:txBody>
      </p:sp>
    </p:spTree>
    <p:extLst>
      <p:ext uri="{BB962C8B-B14F-4D97-AF65-F5344CB8AC3E}">
        <p14:creationId xmlns:p14="http://schemas.microsoft.com/office/powerpoint/2010/main" val="33786706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21</a:t>
            </a:fld>
            <a:endParaRPr lang="en-IN"/>
          </a:p>
        </p:txBody>
      </p:sp>
    </p:spTree>
    <p:extLst>
      <p:ext uri="{BB962C8B-B14F-4D97-AF65-F5344CB8AC3E}">
        <p14:creationId xmlns:p14="http://schemas.microsoft.com/office/powerpoint/2010/main" val="3792065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22</a:t>
            </a:fld>
            <a:endParaRPr lang="en-IN"/>
          </a:p>
        </p:txBody>
      </p:sp>
    </p:spTree>
    <p:extLst>
      <p:ext uri="{BB962C8B-B14F-4D97-AF65-F5344CB8AC3E}">
        <p14:creationId xmlns:p14="http://schemas.microsoft.com/office/powerpoint/2010/main" val="19998634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23</a:t>
            </a:fld>
            <a:endParaRPr lang="en-IN"/>
          </a:p>
        </p:txBody>
      </p:sp>
    </p:spTree>
    <p:extLst>
      <p:ext uri="{BB962C8B-B14F-4D97-AF65-F5344CB8AC3E}">
        <p14:creationId xmlns:p14="http://schemas.microsoft.com/office/powerpoint/2010/main" val="25027342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24</a:t>
            </a:fld>
            <a:endParaRPr lang="en-IN"/>
          </a:p>
        </p:txBody>
      </p:sp>
    </p:spTree>
    <p:extLst>
      <p:ext uri="{BB962C8B-B14F-4D97-AF65-F5344CB8AC3E}">
        <p14:creationId xmlns:p14="http://schemas.microsoft.com/office/powerpoint/2010/main" val="33853331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25</a:t>
            </a:fld>
            <a:endParaRPr lang="en-IN"/>
          </a:p>
        </p:txBody>
      </p:sp>
    </p:spTree>
    <p:extLst>
      <p:ext uri="{BB962C8B-B14F-4D97-AF65-F5344CB8AC3E}">
        <p14:creationId xmlns:p14="http://schemas.microsoft.com/office/powerpoint/2010/main" val="17827117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26</a:t>
            </a:fld>
            <a:endParaRPr lang="en-IN"/>
          </a:p>
        </p:txBody>
      </p:sp>
    </p:spTree>
    <p:extLst>
      <p:ext uri="{BB962C8B-B14F-4D97-AF65-F5344CB8AC3E}">
        <p14:creationId xmlns:p14="http://schemas.microsoft.com/office/powerpoint/2010/main" val="18631555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27</a:t>
            </a:fld>
            <a:endParaRPr lang="en-IN"/>
          </a:p>
        </p:txBody>
      </p:sp>
    </p:spTree>
    <p:extLst>
      <p:ext uri="{BB962C8B-B14F-4D97-AF65-F5344CB8AC3E}">
        <p14:creationId xmlns:p14="http://schemas.microsoft.com/office/powerpoint/2010/main" val="23699594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E7267AAC-5B63-44A1-A00B-990B998343DF}" type="slidenum">
              <a:rPr lang="en-IN" smtClean="0"/>
              <a:t>28</a:t>
            </a:fld>
            <a:endParaRPr lang="en-IN"/>
          </a:p>
        </p:txBody>
      </p:sp>
    </p:spTree>
    <p:extLst>
      <p:ext uri="{BB962C8B-B14F-4D97-AF65-F5344CB8AC3E}">
        <p14:creationId xmlns:p14="http://schemas.microsoft.com/office/powerpoint/2010/main" val="29886857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29</a:t>
            </a:fld>
            <a:endParaRPr lang="en-IN"/>
          </a:p>
        </p:txBody>
      </p:sp>
    </p:spTree>
    <p:extLst>
      <p:ext uri="{BB962C8B-B14F-4D97-AF65-F5344CB8AC3E}">
        <p14:creationId xmlns:p14="http://schemas.microsoft.com/office/powerpoint/2010/main" val="21789987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3</a:t>
            </a:fld>
            <a:endParaRPr lang="en-IN"/>
          </a:p>
        </p:txBody>
      </p:sp>
    </p:spTree>
    <p:extLst>
      <p:ext uri="{BB962C8B-B14F-4D97-AF65-F5344CB8AC3E}">
        <p14:creationId xmlns:p14="http://schemas.microsoft.com/office/powerpoint/2010/main" val="23160168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30</a:t>
            </a:fld>
            <a:endParaRPr lang="en-IN"/>
          </a:p>
        </p:txBody>
      </p:sp>
    </p:spTree>
    <p:extLst>
      <p:ext uri="{BB962C8B-B14F-4D97-AF65-F5344CB8AC3E}">
        <p14:creationId xmlns:p14="http://schemas.microsoft.com/office/powerpoint/2010/main" val="17108858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31</a:t>
            </a:fld>
            <a:endParaRPr lang="en-IN"/>
          </a:p>
        </p:txBody>
      </p:sp>
    </p:spTree>
    <p:extLst>
      <p:ext uri="{BB962C8B-B14F-4D97-AF65-F5344CB8AC3E}">
        <p14:creationId xmlns:p14="http://schemas.microsoft.com/office/powerpoint/2010/main" val="13416702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32</a:t>
            </a:fld>
            <a:endParaRPr lang="en-IN"/>
          </a:p>
        </p:txBody>
      </p:sp>
    </p:spTree>
    <p:extLst>
      <p:ext uri="{BB962C8B-B14F-4D97-AF65-F5344CB8AC3E}">
        <p14:creationId xmlns:p14="http://schemas.microsoft.com/office/powerpoint/2010/main" val="5323457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33</a:t>
            </a:fld>
            <a:endParaRPr lang="en-IN"/>
          </a:p>
        </p:txBody>
      </p:sp>
    </p:spTree>
    <p:extLst>
      <p:ext uri="{BB962C8B-B14F-4D97-AF65-F5344CB8AC3E}">
        <p14:creationId xmlns:p14="http://schemas.microsoft.com/office/powerpoint/2010/main" val="395816577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34</a:t>
            </a:fld>
            <a:endParaRPr lang="en-IN"/>
          </a:p>
        </p:txBody>
      </p:sp>
    </p:spTree>
    <p:extLst>
      <p:ext uri="{BB962C8B-B14F-4D97-AF65-F5344CB8AC3E}">
        <p14:creationId xmlns:p14="http://schemas.microsoft.com/office/powerpoint/2010/main" val="276122130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35</a:t>
            </a:fld>
            <a:endParaRPr lang="en-IN"/>
          </a:p>
        </p:txBody>
      </p:sp>
    </p:spTree>
    <p:extLst>
      <p:ext uri="{BB962C8B-B14F-4D97-AF65-F5344CB8AC3E}">
        <p14:creationId xmlns:p14="http://schemas.microsoft.com/office/powerpoint/2010/main" val="384163312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Here, %</a:t>
            </a:r>
            <a:r>
              <a:rPr lang="en-US" dirty="0" err="1"/>
              <a:t>l.val.addr</a:t>
            </a:r>
            <a:r>
              <a:rPr lang="en-US" dirty="0"/>
              <a:t> and %</a:t>
            </a:r>
            <a:r>
              <a:rPr lang="en-US" dirty="0" err="1"/>
              <a:t>l.next.addr</a:t>
            </a:r>
            <a:r>
              <a:rPr lang="en-US" dirty="0"/>
              <a:t> are virtual registers that contain the addresses computed using </a:t>
            </a:r>
            <a:r>
              <a:rPr lang="en-US" dirty="0" err="1"/>
              <a:t>getelementptr</a:t>
            </a:r>
            <a:r>
              <a:rPr lang="en-US" dirty="0"/>
              <a:t> instructions.</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36</a:t>
            </a:fld>
            <a:endParaRPr lang="en-IN"/>
          </a:p>
        </p:txBody>
      </p:sp>
    </p:spTree>
    <p:extLst>
      <p:ext uri="{BB962C8B-B14F-4D97-AF65-F5344CB8AC3E}">
        <p14:creationId xmlns:p14="http://schemas.microsoft.com/office/powerpoint/2010/main" val="381879574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assignment-2, you are to put checks on the base pointer. </a:t>
            </a:r>
            <a:r>
              <a:rPr lang="en-US" dirty="0" err="1"/>
              <a:t>getelementptr</a:t>
            </a:r>
            <a:r>
              <a:rPr lang="en-US" dirty="0"/>
              <a:t> returns an address of the internal pointer. For every memory access (e.g., load, store, indirect call), we need to find the base address of the memory operand.</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37</a:t>
            </a:fld>
            <a:endParaRPr lang="en-IN"/>
          </a:p>
        </p:txBody>
      </p:sp>
    </p:spTree>
    <p:extLst>
      <p:ext uri="{BB962C8B-B14F-4D97-AF65-F5344CB8AC3E}">
        <p14:creationId xmlns:p14="http://schemas.microsoft.com/office/powerpoint/2010/main" val="123736961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38</a:t>
            </a:fld>
            <a:endParaRPr lang="en-IN"/>
          </a:p>
        </p:txBody>
      </p:sp>
    </p:spTree>
    <p:extLst>
      <p:ext uri="{BB962C8B-B14F-4D97-AF65-F5344CB8AC3E}">
        <p14:creationId xmlns:p14="http://schemas.microsoft.com/office/powerpoint/2010/main" val="298180838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39</a:t>
            </a:fld>
            <a:endParaRPr lang="en-IN"/>
          </a:p>
        </p:txBody>
      </p:sp>
    </p:spTree>
    <p:extLst>
      <p:ext uri="{BB962C8B-B14F-4D97-AF65-F5344CB8AC3E}">
        <p14:creationId xmlns:p14="http://schemas.microsoft.com/office/powerpoint/2010/main" val="3712697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4</a:t>
            </a:fld>
            <a:endParaRPr lang="en-IN"/>
          </a:p>
        </p:txBody>
      </p:sp>
    </p:spTree>
    <p:extLst>
      <p:ext uri="{BB962C8B-B14F-4D97-AF65-F5344CB8AC3E}">
        <p14:creationId xmlns:p14="http://schemas.microsoft.com/office/powerpoint/2010/main" val="100467089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40</a:t>
            </a:fld>
            <a:endParaRPr lang="en-IN"/>
          </a:p>
        </p:txBody>
      </p:sp>
    </p:spTree>
    <p:extLst>
      <p:ext uri="{BB962C8B-B14F-4D97-AF65-F5344CB8AC3E}">
        <p14:creationId xmlns:p14="http://schemas.microsoft.com/office/powerpoint/2010/main" val="221576460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41</a:t>
            </a:fld>
            <a:endParaRPr lang="en-IN"/>
          </a:p>
        </p:txBody>
      </p:sp>
    </p:spTree>
    <p:extLst>
      <p:ext uri="{BB962C8B-B14F-4D97-AF65-F5344CB8AC3E}">
        <p14:creationId xmlns:p14="http://schemas.microsoft.com/office/powerpoint/2010/main" val="287297814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42</a:t>
            </a:fld>
            <a:endParaRPr lang="en-IN"/>
          </a:p>
        </p:txBody>
      </p:sp>
    </p:spTree>
    <p:extLst>
      <p:ext uri="{BB962C8B-B14F-4D97-AF65-F5344CB8AC3E}">
        <p14:creationId xmlns:p14="http://schemas.microsoft.com/office/powerpoint/2010/main" val="10918594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43</a:t>
            </a:fld>
            <a:endParaRPr lang="en-IN"/>
          </a:p>
        </p:txBody>
      </p:sp>
    </p:spTree>
    <p:extLst>
      <p:ext uri="{BB962C8B-B14F-4D97-AF65-F5344CB8AC3E}">
        <p14:creationId xmlns:p14="http://schemas.microsoft.com/office/powerpoint/2010/main" val="300921641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frontend (clang) compiler converts a C program to the LLVM IR. In the initial IR, all local variables and arguments are allocated on the stack. Every time a variable is accessed, its value is loaded from its corresponding stack address. If the value of a variable (local or argument) is modified, the updated value is written to the corresponding stack location.</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44</a:t>
            </a:fld>
            <a:endParaRPr lang="en-IN"/>
          </a:p>
        </p:txBody>
      </p:sp>
    </p:spTree>
    <p:extLst>
      <p:ext uri="{BB962C8B-B14F-4D97-AF65-F5344CB8AC3E}">
        <p14:creationId xmlns:p14="http://schemas.microsoft.com/office/powerpoint/2010/main" val="39415856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optimized version. Notice that we don't need </a:t>
            </a:r>
            <a:r>
              <a:rPr lang="en-US" dirty="0" err="1"/>
              <a:t>ptr</a:t>
            </a:r>
            <a:r>
              <a:rPr lang="en-US" dirty="0"/>
              <a:t> at all. We can directly use %</a:t>
            </a:r>
            <a:r>
              <a:rPr lang="en-US" dirty="0" err="1"/>
              <a:t>arr</a:t>
            </a:r>
            <a:r>
              <a:rPr lang="en-US" dirty="0"/>
              <a:t> whenever </a:t>
            </a:r>
            <a:r>
              <a:rPr lang="en-US" dirty="0" err="1"/>
              <a:t>ptr</a:t>
            </a:r>
            <a:r>
              <a:rPr lang="en-US" dirty="0"/>
              <a:t> is needed. The return value of the call to </a:t>
            </a:r>
            <a:r>
              <a:rPr lang="en-US" dirty="0" err="1"/>
              <a:t>mymalloc</a:t>
            </a:r>
            <a:r>
              <a:rPr lang="en-US" dirty="0"/>
              <a:t> is the updated value of </a:t>
            </a:r>
            <a:r>
              <a:rPr lang="en-US" dirty="0" err="1"/>
              <a:t>ptr</a:t>
            </a:r>
            <a:r>
              <a:rPr lang="en-US" dirty="0"/>
              <a:t> if the if-branch is taken. Notice that in an SSA form, each definition has a unique name. Because the return value is either %</a:t>
            </a:r>
            <a:r>
              <a:rPr lang="en-US" dirty="0" err="1"/>
              <a:t>arr</a:t>
            </a:r>
            <a:r>
              <a:rPr lang="en-US" dirty="0"/>
              <a:t> or %ptr.0 depending on which path is taken at runtime, a phi node is added. Notice that in the unoptimized version, the phi node is not needed because we are loading the value from %</a:t>
            </a:r>
            <a:r>
              <a:rPr lang="en-US" dirty="0" err="1"/>
              <a:t>ptr.addr</a:t>
            </a:r>
            <a:r>
              <a:rPr lang="en-US" dirty="0"/>
              <a:t>, which is unchanged throughout the program.</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45</a:t>
            </a:fld>
            <a:endParaRPr lang="en-IN"/>
          </a:p>
        </p:txBody>
      </p:sp>
    </p:spTree>
    <p:extLst>
      <p:ext uri="{BB962C8B-B14F-4D97-AF65-F5344CB8AC3E}">
        <p14:creationId xmlns:p14="http://schemas.microsoft.com/office/powerpoint/2010/main" val="298506632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46</a:t>
            </a:fld>
            <a:endParaRPr lang="en-IN"/>
          </a:p>
        </p:txBody>
      </p:sp>
    </p:spTree>
    <p:extLst>
      <p:ext uri="{BB962C8B-B14F-4D97-AF65-F5344CB8AC3E}">
        <p14:creationId xmlns:p14="http://schemas.microsoft.com/office/powerpoint/2010/main" val="285831406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47</a:t>
            </a:fld>
            <a:endParaRPr lang="en-IN"/>
          </a:p>
        </p:txBody>
      </p:sp>
    </p:spTree>
    <p:extLst>
      <p:ext uri="{BB962C8B-B14F-4D97-AF65-F5344CB8AC3E}">
        <p14:creationId xmlns:p14="http://schemas.microsoft.com/office/powerpoint/2010/main" val="256180288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48</a:t>
            </a:fld>
            <a:endParaRPr lang="en-IN"/>
          </a:p>
        </p:txBody>
      </p:sp>
    </p:spTree>
    <p:extLst>
      <p:ext uri="{BB962C8B-B14F-4D97-AF65-F5344CB8AC3E}">
        <p14:creationId xmlns:p14="http://schemas.microsoft.com/office/powerpoint/2010/main" val="395364981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49</a:t>
            </a:fld>
            <a:endParaRPr lang="en-IN"/>
          </a:p>
        </p:txBody>
      </p:sp>
    </p:spTree>
    <p:extLst>
      <p:ext uri="{BB962C8B-B14F-4D97-AF65-F5344CB8AC3E}">
        <p14:creationId xmlns:p14="http://schemas.microsoft.com/office/powerpoint/2010/main" val="5181430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5</a:t>
            </a:fld>
            <a:endParaRPr lang="en-IN"/>
          </a:p>
        </p:txBody>
      </p:sp>
    </p:spTree>
    <p:extLst>
      <p:ext uri="{BB962C8B-B14F-4D97-AF65-F5344CB8AC3E}">
        <p14:creationId xmlns:p14="http://schemas.microsoft.com/office/powerpoint/2010/main" val="23554700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6</a:t>
            </a:fld>
            <a:endParaRPr lang="en-IN"/>
          </a:p>
        </p:txBody>
      </p:sp>
    </p:spTree>
    <p:extLst>
      <p:ext uri="{BB962C8B-B14F-4D97-AF65-F5344CB8AC3E}">
        <p14:creationId xmlns:p14="http://schemas.microsoft.com/office/powerpoint/2010/main" val="20942534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use the first algorithm, then you need to perform extra checks shown in blue color.</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7</a:t>
            </a:fld>
            <a:endParaRPr lang="en-IN"/>
          </a:p>
        </p:txBody>
      </p:sp>
    </p:spTree>
    <p:extLst>
      <p:ext uri="{BB962C8B-B14F-4D97-AF65-F5344CB8AC3E}">
        <p14:creationId xmlns:p14="http://schemas.microsoft.com/office/powerpoint/2010/main" val="16979488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8</a:t>
            </a:fld>
            <a:endParaRPr lang="en-IN"/>
          </a:p>
        </p:txBody>
      </p:sp>
    </p:spTree>
    <p:extLst>
      <p:ext uri="{BB962C8B-B14F-4D97-AF65-F5344CB8AC3E}">
        <p14:creationId xmlns:p14="http://schemas.microsoft.com/office/powerpoint/2010/main" val="13924416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9</a:t>
            </a:fld>
            <a:endParaRPr lang="en-IN"/>
          </a:p>
        </p:txBody>
      </p:sp>
    </p:spTree>
    <p:extLst>
      <p:ext uri="{BB962C8B-B14F-4D97-AF65-F5344CB8AC3E}">
        <p14:creationId xmlns:p14="http://schemas.microsoft.com/office/powerpoint/2010/main" val="867237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D0215-DA84-8AEA-D660-E4FE1B152D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6E0E45D1-3D9D-DEA7-2A80-3C7E91AE1E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74FFB72B-5C3A-6560-0619-C5A15F96E57A}"/>
              </a:ext>
            </a:extLst>
          </p:cNvPr>
          <p:cNvSpPr>
            <a:spLocks noGrp="1"/>
          </p:cNvSpPr>
          <p:nvPr>
            <p:ph type="dt" sz="half" idx="10"/>
          </p:nvPr>
        </p:nvSpPr>
        <p:spPr/>
        <p:txBody>
          <a:bodyPr/>
          <a:lstStyle/>
          <a:p>
            <a:fld id="{AEEA56CA-C56B-4B24-BACF-453BCE1EB5CC}" type="datetimeFigureOut">
              <a:rPr lang="en-IN" smtClean="0"/>
              <a:t>02-02-2024</a:t>
            </a:fld>
            <a:endParaRPr lang="en-IN"/>
          </a:p>
        </p:txBody>
      </p:sp>
      <p:sp>
        <p:nvSpPr>
          <p:cNvPr id="5" name="Footer Placeholder 4">
            <a:extLst>
              <a:ext uri="{FF2B5EF4-FFF2-40B4-BE49-F238E27FC236}">
                <a16:creationId xmlns:a16="http://schemas.microsoft.com/office/drawing/2014/main" id="{D215BDF3-9B54-0CAA-F410-8AD4D4386F3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D1F4741-6F48-3D3B-666D-177C8F8B3252}"/>
              </a:ext>
            </a:extLst>
          </p:cNvPr>
          <p:cNvSpPr>
            <a:spLocks noGrp="1"/>
          </p:cNvSpPr>
          <p:nvPr>
            <p:ph type="sldNum" sz="quarter" idx="12"/>
          </p:nvPr>
        </p:nvSpPr>
        <p:spPr/>
        <p:txBody>
          <a:bodyPr/>
          <a:lstStyle/>
          <a:p>
            <a:fld id="{E31E6E90-50A7-4DBD-9F69-4AC3990FD213}" type="slidenum">
              <a:rPr lang="en-IN" smtClean="0"/>
              <a:t>‹#›</a:t>
            </a:fld>
            <a:endParaRPr lang="en-IN"/>
          </a:p>
        </p:txBody>
      </p:sp>
    </p:spTree>
    <p:extLst>
      <p:ext uri="{BB962C8B-B14F-4D97-AF65-F5344CB8AC3E}">
        <p14:creationId xmlns:p14="http://schemas.microsoft.com/office/powerpoint/2010/main" val="2455012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901DB-FB36-8987-0CAE-82FCE1AD3E1C}"/>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7EF3703-34DC-6FA9-F7B9-A69823A2B7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911DF69-8FBB-B1BE-FFBF-D343873970AE}"/>
              </a:ext>
            </a:extLst>
          </p:cNvPr>
          <p:cNvSpPr>
            <a:spLocks noGrp="1"/>
          </p:cNvSpPr>
          <p:nvPr>
            <p:ph type="dt" sz="half" idx="10"/>
          </p:nvPr>
        </p:nvSpPr>
        <p:spPr/>
        <p:txBody>
          <a:bodyPr/>
          <a:lstStyle/>
          <a:p>
            <a:fld id="{AEEA56CA-C56B-4B24-BACF-453BCE1EB5CC}" type="datetimeFigureOut">
              <a:rPr lang="en-IN" smtClean="0"/>
              <a:t>02-02-2024</a:t>
            </a:fld>
            <a:endParaRPr lang="en-IN"/>
          </a:p>
        </p:txBody>
      </p:sp>
      <p:sp>
        <p:nvSpPr>
          <p:cNvPr id="5" name="Footer Placeholder 4">
            <a:extLst>
              <a:ext uri="{FF2B5EF4-FFF2-40B4-BE49-F238E27FC236}">
                <a16:creationId xmlns:a16="http://schemas.microsoft.com/office/drawing/2014/main" id="{89DBA0C3-78FF-D976-E3E4-0911E1EC46F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9722205-5C30-09D7-132D-24FEF6CB76CD}"/>
              </a:ext>
            </a:extLst>
          </p:cNvPr>
          <p:cNvSpPr>
            <a:spLocks noGrp="1"/>
          </p:cNvSpPr>
          <p:nvPr>
            <p:ph type="sldNum" sz="quarter" idx="12"/>
          </p:nvPr>
        </p:nvSpPr>
        <p:spPr/>
        <p:txBody>
          <a:bodyPr/>
          <a:lstStyle/>
          <a:p>
            <a:fld id="{E31E6E90-50A7-4DBD-9F69-4AC3990FD213}" type="slidenum">
              <a:rPr lang="en-IN" smtClean="0"/>
              <a:t>‹#›</a:t>
            </a:fld>
            <a:endParaRPr lang="en-IN"/>
          </a:p>
        </p:txBody>
      </p:sp>
    </p:spTree>
    <p:extLst>
      <p:ext uri="{BB962C8B-B14F-4D97-AF65-F5344CB8AC3E}">
        <p14:creationId xmlns:p14="http://schemas.microsoft.com/office/powerpoint/2010/main" val="3263290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473C08-1DD6-6716-CD26-03CD095C38F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638B961-6B06-E4FB-6751-16D99479093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C975E31-C63B-B102-5FDB-8756DC108111}"/>
              </a:ext>
            </a:extLst>
          </p:cNvPr>
          <p:cNvSpPr>
            <a:spLocks noGrp="1"/>
          </p:cNvSpPr>
          <p:nvPr>
            <p:ph type="dt" sz="half" idx="10"/>
          </p:nvPr>
        </p:nvSpPr>
        <p:spPr/>
        <p:txBody>
          <a:bodyPr/>
          <a:lstStyle/>
          <a:p>
            <a:fld id="{AEEA56CA-C56B-4B24-BACF-453BCE1EB5CC}" type="datetimeFigureOut">
              <a:rPr lang="en-IN" smtClean="0"/>
              <a:t>02-02-2024</a:t>
            </a:fld>
            <a:endParaRPr lang="en-IN"/>
          </a:p>
        </p:txBody>
      </p:sp>
      <p:sp>
        <p:nvSpPr>
          <p:cNvPr id="5" name="Footer Placeholder 4">
            <a:extLst>
              <a:ext uri="{FF2B5EF4-FFF2-40B4-BE49-F238E27FC236}">
                <a16:creationId xmlns:a16="http://schemas.microsoft.com/office/drawing/2014/main" id="{6CEAE319-3BDE-6236-8920-B9698B2E980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184C4DA-EF54-2EE8-92E6-93509B16D66B}"/>
              </a:ext>
            </a:extLst>
          </p:cNvPr>
          <p:cNvSpPr>
            <a:spLocks noGrp="1"/>
          </p:cNvSpPr>
          <p:nvPr>
            <p:ph type="sldNum" sz="quarter" idx="12"/>
          </p:nvPr>
        </p:nvSpPr>
        <p:spPr/>
        <p:txBody>
          <a:bodyPr/>
          <a:lstStyle/>
          <a:p>
            <a:fld id="{E31E6E90-50A7-4DBD-9F69-4AC3990FD213}" type="slidenum">
              <a:rPr lang="en-IN" smtClean="0"/>
              <a:t>‹#›</a:t>
            </a:fld>
            <a:endParaRPr lang="en-IN"/>
          </a:p>
        </p:txBody>
      </p:sp>
    </p:spTree>
    <p:extLst>
      <p:ext uri="{BB962C8B-B14F-4D97-AF65-F5344CB8AC3E}">
        <p14:creationId xmlns:p14="http://schemas.microsoft.com/office/powerpoint/2010/main" val="2818194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BB2B6-A662-7165-F9A7-1045BE6383A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411E952-8BAE-816F-9EA6-C624766134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331ED45-D9F7-A004-2123-B9E06E2DA6D7}"/>
              </a:ext>
            </a:extLst>
          </p:cNvPr>
          <p:cNvSpPr>
            <a:spLocks noGrp="1"/>
          </p:cNvSpPr>
          <p:nvPr>
            <p:ph type="dt" sz="half" idx="10"/>
          </p:nvPr>
        </p:nvSpPr>
        <p:spPr/>
        <p:txBody>
          <a:bodyPr/>
          <a:lstStyle/>
          <a:p>
            <a:fld id="{AEEA56CA-C56B-4B24-BACF-453BCE1EB5CC}" type="datetimeFigureOut">
              <a:rPr lang="en-IN" smtClean="0"/>
              <a:t>02-02-2024</a:t>
            </a:fld>
            <a:endParaRPr lang="en-IN"/>
          </a:p>
        </p:txBody>
      </p:sp>
      <p:sp>
        <p:nvSpPr>
          <p:cNvPr id="5" name="Footer Placeholder 4">
            <a:extLst>
              <a:ext uri="{FF2B5EF4-FFF2-40B4-BE49-F238E27FC236}">
                <a16:creationId xmlns:a16="http://schemas.microsoft.com/office/drawing/2014/main" id="{E6E95264-2EA1-3201-BABC-DF97B62E37F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E3D9BEB-E185-F71E-1A49-AF269DDE1711}"/>
              </a:ext>
            </a:extLst>
          </p:cNvPr>
          <p:cNvSpPr>
            <a:spLocks noGrp="1"/>
          </p:cNvSpPr>
          <p:nvPr>
            <p:ph type="sldNum" sz="quarter" idx="12"/>
          </p:nvPr>
        </p:nvSpPr>
        <p:spPr/>
        <p:txBody>
          <a:bodyPr/>
          <a:lstStyle/>
          <a:p>
            <a:fld id="{E31E6E90-50A7-4DBD-9F69-4AC3990FD213}" type="slidenum">
              <a:rPr lang="en-IN" smtClean="0"/>
              <a:t>‹#›</a:t>
            </a:fld>
            <a:endParaRPr lang="en-IN"/>
          </a:p>
        </p:txBody>
      </p:sp>
    </p:spTree>
    <p:extLst>
      <p:ext uri="{BB962C8B-B14F-4D97-AF65-F5344CB8AC3E}">
        <p14:creationId xmlns:p14="http://schemas.microsoft.com/office/powerpoint/2010/main" val="2679444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D7AA2-55E1-7E32-B8FA-4841E8D9247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534A7D45-6393-C7E7-3491-4448FFC0EE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DC294F8-B9C5-592F-1B1E-80C890652690}"/>
              </a:ext>
            </a:extLst>
          </p:cNvPr>
          <p:cNvSpPr>
            <a:spLocks noGrp="1"/>
          </p:cNvSpPr>
          <p:nvPr>
            <p:ph type="dt" sz="half" idx="10"/>
          </p:nvPr>
        </p:nvSpPr>
        <p:spPr/>
        <p:txBody>
          <a:bodyPr/>
          <a:lstStyle/>
          <a:p>
            <a:fld id="{AEEA56CA-C56B-4B24-BACF-453BCE1EB5CC}" type="datetimeFigureOut">
              <a:rPr lang="en-IN" smtClean="0"/>
              <a:t>02-02-2024</a:t>
            </a:fld>
            <a:endParaRPr lang="en-IN"/>
          </a:p>
        </p:txBody>
      </p:sp>
      <p:sp>
        <p:nvSpPr>
          <p:cNvPr id="5" name="Footer Placeholder 4">
            <a:extLst>
              <a:ext uri="{FF2B5EF4-FFF2-40B4-BE49-F238E27FC236}">
                <a16:creationId xmlns:a16="http://schemas.microsoft.com/office/drawing/2014/main" id="{E1D0EE44-7FCA-4BE3-0227-4938E5E3330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5DDA923-9F41-64D4-7D7F-D669DD9C9183}"/>
              </a:ext>
            </a:extLst>
          </p:cNvPr>
          <p:cNvSpPr>
            <a:spLocks noGrp="1"/>
          </p:cNvSpPr>
          <p:nvPr>
            <p:ph type="sldNum" sz="quarter" idx="12"/>
          </p:nvPr>
        </p:nvSpPr>
        <p:spPr/>
        <p:txBody>
          <a:bodyPr/>
          <a:lstStyle/>
          <a:p>
            <a:fld id="{E31E6E90-50A7-4DBD-9F69-4AC3990FD213}" type="slidenum">
              <a:rPr lang="en-IN" smtClean="0"/>
              <a:t>‹#›</a:t>
            </a:fld>
            <a:endParaRPr lang="en-IN"/>
          </a:p>
        </p:txBody>
      </p:sp>
    </p:spTree>
    <p:extLst>
      <p:ext uri="{BB962C8B-B14F-4D97-AF65-F5344CB8AC3E}">
        <p14:creationId xmlns:p14="http://schemas.microsoft.com/office/powerpoint/2010/main" val="739958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A3025-82A0-76A2-0B57-23554C0E9BF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722B630-F193-E621-FB01-55EEA4A48A7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E1234E44-6FCA-C87D-F16E-1CC87D4450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C965B57D-BB88-4396-F8E4-9503C5383B4B}"/>
              </a:ext>
            </a:extLst>
          </p:cNvPr>
          <p:cNvSpPr>
            <a:spLocks noGrp="1"/>
          </p:cNvSpPr>
          <p:nvPr>
            <p:ph type="dt" sz="half" idx="10"/>
          </p:nvPr>
        </p:nvSpPr>
        <p:spPr/>
        <p:txBody>
          <a:bodyPr/>
          <a:lstStyle/>
          <a:p>
            <a:fld id="{AEEA56CA-C56B-4B24-BACF-453BCE1EB5CC}" type="datetimeFigureOut">
              <a:rPr lang="en-IN" smtClean="0"/>
              <a:t>02-02-2024</a:t>
            </a:fld>
            <a:endParaRPr lang="en-IN"/>
          </a:p>
        </p:txBody>
      </p:sp>
      <p:sp>
        <p:nvSpPr>
          <p:cNvPr id="6" name="Footer Placeholder 5">
            <a:extLst>
              <a:ext uri="{FF2B5EF4-FFF2-40B4-BE49-F238E27FC236}">
                <a16:creationId xmlns:a16="http://schemas.microsoft.com/office/drawing/2014/main" id="{252B7F39-8AFF-8CF6-7B72-4415E200D4B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F03FE06-9AB1-9532-5550-B849756A09B5}"/>
              </a:ext>
            </a:extLst>
          </p:cNvPr>
          <p:cNvSpPr>
            <a:spLocks noGrp="1"/>
          </p:cNvSpPr>
          <p:nvPr>
            <p:ph type="sldNum" sz="quarter" idx="12"/>
          </p:nvPr>
        </p:nvSpPr>
        <p:spPr/>
        <p:txBody>
          <a:bodyPr/>
          <a:lstStyle/>
          <a:p>
            <a:fld id="{E31E6E90-50A7-4DBD-9F69-4AC3990FD213}" type="slidenum">
              <a:rPr lang="en-IN" smtClean="0"/>
              <a:t>‹#›</a:t>
            </a:fld>
            <a:endParaRPr lang="en-IN"/>
          </a:p>
        </p:txBody>
      </p:sp>
    </p:spTree>
    <p:extLst>
      <p:ext uri="{BB962C8B-B14F-4D97-AF65-F5344CB8AC3E}">
        <p14:creationId xmlns:p14="http://schemas.microsoft.com/office/powerpoint/2010/main" val="845226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45787-4292-2659-09C4-9B8162915A75}"/>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82A8539-14ED-F8ED-E4F4-6BA123A145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EDBFB40-9AF2-C0AA-B073-A3353474B02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00CAEB65-0746-02C3-C568-5CDE5C1671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1BF267C-F3FA-4420-9DD5-C05E7CC0C79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B87D8F6F-5E12-66FA-6DC0-3D9F2C1F926D}"/>
              </a:ext>
            </a:extLst>
          </p:cNvPr>
          <p:cNvSpPr>
            <a:spLocks noGrp="1"/>
          </p:cNvSpPr>
          <p:nvPr>
            <p:ph type="dt" sz="half" idx="10"/>
          </p:nvPr>
        </p:nvSpPr>
        <p:spPr/>
        <p:txBody>
          <a:bodyPr/>
          <a:lstStyle/>
          <a:p>
            <a:fld id="{AEEA56CA-C56B-4B24-BACF-453BCE1EB5CC}" type="datetimeFigureOut">
              <a:rPr lang="en-IN" smtClean="0"/>
              <a:t>02-02-2024</a:t>
            </a:fld>
            <a:endParaRPr lang="en-IN"/>
          </a:p>
        </p:txBody>
      </p:sp>
      <p:sp>
        <p:nvSpPr>
          <p:cNvPr id="8" name="Footer Placeholder 7">
            <a:extLst>
              <a:ext uri="{FF2B5EF4-FFF2-40B4-BE49-F238E27FC236}">
                <a16:creationId xmlns:a16="http://schemas.microsoft.com/office/drawing/2014/main" id="{9CF1C8E2-D73E-F74A-472F-766D8BB48BC0}"/>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4E263882-74D6-A37D-C48F-A7E4F423666F}"/>
              </a:ext>
            </a:extLst>
          </p:cNvPr>
          <p:cNvSpPr>
            <a:spLocks noGrp="1"/>
          </p:cNvSpPr>
          <p:nvPr>
            <p:ph type="sldNum" sz="quarter" idx="12"/>
          </p:nvPr>
        </p:nvSpPr>
        <p:spPr/>
        <p:txBody>
          <a:bodyPr/>
          <a:lstStyle/>
          <a:p>
            <a:fld id="{E31E6E90-50A7-4DBD-9F69-4AC3990FD213}" type="slidenum">
              <a:rPr lang="en-IN" smtClean="0"/>
              <a:t>‹#›</a:t>
            </a:fld>
            <a:endParaRPr lang="en-IN"/>
          </a:p>
        </p:txBody>
      </p:sp>
    </p:spTree>
    <p:extLst>
      <p:ext uri="{BB962C8B-B14F-4D97-AF65-F5344CB8AC3E}">
        <p14:creationId xmlns:p14="http://schemas.microsoft.com/office/powerpoint/2010/main" val="2977321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FC199-823F-A528-91EA-A1157B2B3A30}"/>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8794ED19-AE11-BA3E-62BF-92A5E6AC4274}"/>
              </a:ext>
            </a:extLst>
          </p:cNvPr>
          <p:cNvSpPr>
            <a:spLocks noGrp="1"/>
          </p:cNvSpPr>
          <p:nvPr>
            <p:ph type="dt" sz="half" idx="10"/>
          </p:nvPr>
        </p:nvSpPr>
        <p:spPr/>
        <p:txBody>
          <a:bodyPr/>
          <a:lstStyle/>
          <a:p>
            <a:fld id="{AEEA56CA-C56B-4B24-BACF-453BCE1EB5CC}" type="datetimeFigureOut">
              <a:rPr lang="en-IN" smtClean="0"/>
              <a:t>02-02-2024</a:t>
            </a:fld>
            <a:endParaRPr lang="en-IN"/>
          </a:p>
        </p:txBody>
      </p:sp>
      <p:sp>
        <p:nvSpPr>
          <p:cNvPr id="4" name="Footer Placeholder 3">
            <a:extLst>
              <a:ext uri="{FF2B5EF4-FFF2-40B4-BE49-F238E27FC236}">
                <a16:creationId xmlns:a16="http://schemas.microsoft.com/office/drawing/2014/main" id="{B3DFE8CD-EE69-109D-BEDC-8003B80F971C}"/>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9023526E-0A57-4E56-D8DF-0AB10B95E432}"/>
              </a:ext>
            </a:extLst>
          </p:cNvPr>
          <p:cNvSpPr>
            <a:spLocks noGrp="1"/>
          </p:cNvSpPr>
          <p:nvPr>
            <p:ph type="sldNum" sz="quarter" idx="12"/>
          </p:nvPr>
        </p:nvSpPr>
        <p:spPr/>
        <p:txBody>
          <a:bodyPr/>
          <a:lstStyle/>
          <a:p>
            <a:fld id="{E31E6E90-50A7-4DBD-9F69-4AC3990FD213}" type="slidenum">
              <a:rPr lang="en-IN" smtClean="0"/>
              <a:t>‹#›</a:t>
            </a:fld>
            <a:endParaRPr lang="en-IN"/>
          </a:p>
        </p:txBody>
      </p:sp>
    </p:spTree>
    <p:extLst>
      <p:ext uri="{BB962C8B-B14F-4D97-AF65-F5344CB8AC3E}">
        <p14:creationId xmlns:p14="http://schemas.microsoft.com/office/powerpoint/2010/main" val="3483993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EAAF75-A895-9ACE-0035-BCBD51498830}"/>
              </a:ext>
            </a:extLst>
          </p:cNvPr>
          <p:cNvSpPr>
            <a:spLocks noGrp="1"/>
          </p:cNvSpPr>
          <p:nvPr>
            <p:ph type="dt" sz="half" idx="10"/>
          </p:nvPr>
        </p:nvSpPr>
        <p:spPr/>
        <p:txBody>
          <a:bodyPr/>
          <a:lstStyle/>
          <a:p>
            <a:fld id="{AEEA56CA-C56B-4B24-BACF-453BCE1EB5CC}" type="datetimeFigureOut">
              <a:rPr lang="en-IN" smtClean="0"/>
              <a:t>02-02-2024</a:t>
            </a:fld>
            <a:endParaRPr lang="en-IN"/>
          </a:p>
        </p:txBody>
      </p:sp>
      <p:sp>
        <p:nvSpPr>
          <p:cNvPr id="3" name="Footer Placeholder 2">
            <a:extLst>
              <a:ext uri="{FF2B5EF4-FFF2-40B4-BE49-F238E27FC236}">
                <a16:creationId xmlns:a16="http://schemas.microsoft.com/office/drawing/2014/main" id="{FAE382B9-80A7-2F04-22E7-0C6DA08724D8}"/>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C219BB60-C1DE-5C7B-80AA-B1B9C217CBCF}"/>
              </a:ext>
            </a:extLst>
          </p:cNvPr>
          <p:cNvSpPr>
            <a:spLocks noGrp="1"/>
          </p:cNvSpPr>
          <p:nvPr>
            <p:ph type="sldNum" sz="quarter" idx="12"/>
          </p:nvPr>
        </p:nvSpPr>
        <p:spPr/>
        <p:txBody>
          <a:bodyPr/>
          <a:lstStyle/>
          <a:p>
            <a:fld id="{E31E6E90-50A7-4DBD-9F69-4AC3990FD213}" type="slidenum">
              <a:rPr lang="en-IN" smtClean="0"/>
              <a:t>‹#›</a:t>
            </a:fld>
            <a:endParaRPr lang="en-IN"/>
          </a:p>
        </p:txBody>
      </p:sp>
    </p:spTree>
    <p:extLst>
      <p:ext uri="{BB962C8B-B14F-4D97-AF65-F5344CB8AC3E}">
        <p14:creationId xmlns:p14="http://schemas.microsoft.com/office/powerpoint/2010/main" val="193847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63F0C-78B4-CE1C-2648-4E76739314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917A8DA1-00C1-EBD9-7BAE-67614D53E6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D094B5BA-A041-A709-449C-6477A21902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E462C7-6C0B-D308-0CB3-B290FE7C5AD7}"/>
              </a:ext>
            </a:extLst>
          </p:cNvPr>
          <p:cNvSpPr>
            <a:spLocks noGrp="1"/>
          </p:cNvSpPr>
          <p:nvPr>
            <p:ph type="dt" sz="half" idx="10"/>
          </p:nvPr>
        </p:nvSpPr>
        <p:spPr/>
        <p:txBody>
          <a:bodyPr/>
          <a:lstStyle/>
          <a:p>
            <a:fld id="{AEEA56CA-C56B-4B24-BACF-453BCE1EB5CC}" type="datetimeFigureOut">
              <a:rPr lang="en-IN" smtClean="0"/>
              <a:t>02-02-2024</a:t>
            </a:fld>
            <a:endParaRPr lang="en-IN"/>
          </a:p>
        </p:txBody>
      </p:sp>
      <p:sp>
        <p:nvSpPr>
          <p:cNvPr id="6" name="Footer Placeholder 5">
            <a:extLst>
              <a:ext uri="{FF2B5EF4-FFF2-40B4-BE49-F238E27FC236}">
                <a16:creationId xmlns:a16="http://schemas.microsoft.com/office/drawing/2014/main" id="{1D041BB9-323A-EF4C-E3FD-7099CBD4BBA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C7E6329-B565-DAD8-4206-1CBCFC6036EA}"/>
              </a:ext>
            </a:extLst>
          </p:cNvPr>
          <p:cNvSpPr>
            <a:spLocks noGrp="1"/>
          </p:cNvSpPr>
          <p:nvPr>
            <p:ph type="sldNum" sz="quarter" idx="12"/>
          </p:nvPr>
        </p:nvSpPr>
        <p:spPr/>
        <p:txBody>
          <a:bodyPr/>
          <a:lstStyle/>
          <a:p>
            <a:fld id="{E31E6E90-50A7-4DBD-9F69-4AC3990FD213}" type="slidenum">
              <a:rPr lang="en-IN" smtClean="0"/>
              <a:t>‹#›</a:t>
            </a:fld>
            <a:endParaRPr lang="en-IN"/>
          </a:p>
        </p:txBody>
      </p:sp>
    </p:spTree>
    <p:extLst>
      <p:ext uri="{BB962C8B-B14F-4D97-AF65-F5344CB8AC3E}">
        <p14:creationId xmlns:p14="http://schemas.microsoft.com/office/powerpoint/2010/main" val="420597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4BE21-DDE0-3C1D-9A7D-FF7CAAB302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B17E5453-ADFE-0DF6-1076-E7059D0B01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C1551D75-CC55-7464-5FE8-035F4FBA3E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1304F9-E9B3-7827-D7F9-8C3EAF0DAA28}"/>
              </a:ext>
            </a:extLst>
          </p:cNvPr>
          <p:cNvSpPr>
            <a:spLocks noGrp="1"/>
          </p:cNvSpPr>
          <p:nvPr>
            <p:ph type="dt" sz="half" idx="10"/>
          </p:nvPr>
        </p:nvSpPr>
        <p:spPr/>
        <p:txBody>
          <a:bodyPr/>
          <a:lstStyle/>
          <a:p>
            <a:fld id="{AEEA56CA-C56B-4B24-BACF-453BCE1EB5CC}" type="datetimeFigureOut">
              <a:rPr lang="en-IN" smtClean="0"/>
              <a:t>02-02-2024</a:t>
            </a:fld>
            <a:endParaRPr lang="en-IN"/>
          </a:p>
        </p:txBody>
      </p:sp>
      <p:sp>
        <p:nvSpPr>
          <p:cNvPr id="6" name="Footer Placeholder 5">
            <a:extLst>
              <a:ext uri="{FF2B5EF4-FFF2-40B4-BE49-F238E27FC236}">
                <a16:creationId xmlns:a16="http://schemas.microsoft.com/office/drawing/2014/main" id="{08A01647-0370-320F-25AD-CD34FEFA30C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2FD0B13-A684-F254-780E-4ED3A5FDCE5A}"/>
              </a:ext>
            </a:extLst>
          </p:cNvPr>
          <p:cNvSpPr>
            <a:spLocks noGrp="1"/>
          </p:cNvSpPr>
          <p:nvPr>
            <p:ph type="sldNum" sz="quarter" idx="12"/>
          </p:nvPr>
        </p:nvSpPr>
        <p:spPr/>
        <p:txBody>
          <a:bodyPr/>
          <a:lstStyle/>
          <a:p>
            <a:fld id="{E31E6E90-50A7-4DBD-9F69-4AC3990FD213}" type="slidenum">
              <a:rPr lang="en-IN" smtClean="0"/>
              <a:t>‹#›</a:t>
            </a:fld>
            <a:endParaRPr lang="en-IN"/>
          </a:p>
        </p:txBody>
      </p:sp>
    </p:spTree>
    <p:extLst>
      <p:ext uri="{BB962C8B-B14F-4D97-AF65-F5344CB8AC3E}">
        <p14:creationId xmlns:p14="http://schemas.microsoft.com/office/powerpoint/2010/main" val="3786734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CFD6A2-949D-C001-BA81-D23CB82E3D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FFB36F6-F947-2E79-FCEB-2B24F9E234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F0B5967-1E57-6A24-BF67-5F107D1B1E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EA56CA-C56B-4B24-BACF-453BCE1EB5CC}" type="datetimeFigureOut">
              <a:rPr lang="en-IN" smtClean="0"/>
              <a:t>02-02-2024</a:t>
            </a:fld>
            <a:endParaRPr lang="en-IN"/>
          </a:p>
        </p:txBody>
      </p:sp>
      <p:sp>
        <p:nvSpPr>
          <p:cNvPr id="5" name="Footer Placeholder 4">
            <a:extLst>
              <a:ext uri="{FF2B5EF4-FFF2-40B4-BE49-F238E27FC236}">
                <a16:creationId xmlns:a16="http://schemas.microsoft.com/office/drawing/2014/main" id="{D3C8324D-F064-57F4-6F0D-E4BB720132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CE042002-817D-C790-BB13-3F836AD09B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1E6E90-50A7-4DBD-9F69-4AC3990FD213}" type="slidenum">
              <a:rPr lang="en-IN" smtClean="0"/>
              <a:t>‹#›</a:t>
            </a:fld>
            <a:endParaRPr lang="en-IN"/>
          </a:p>
        </p:txBody>
      </p:sp>
    </p:spTree>
    <p:extLst>
      <p:ext uri="{BB962C8B-B14F-4D97-AF65-F5344CB8AC3E}">
        <p14:creationId xmlns:p14="http://schemas.microsoft.com/office/powerpoint/2010/main" val="3233335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F6FFF-D6E4-49D8-B77C-0F217AD3F9BA}"/>
              </a:ext>
            </a:extLst>
          </p:cNvPr>
          <p:cNvSpPr>
            <a:spLocks noGrp="1"/>
          </p:cNvSpPr>
          <p:nvPr>
            <p:ph type="ctrTitle"/>
          </p:nvPr>
        </p:nvSpPr>
        <p:spPr/>
        <p:txBody>
          <a:bodyPr/>
          <a:lstStyle/>
          <a:p>
            <a:r>
              <a:rPr lang="en-US" dirty="0"/>
              <a:t>Compilers</a:t>
            </a:r>
            <a:endParaRPr lang="en-IN" dirty="0"/>
          </a:p>
        </p:txBody>
      </p:sp>
      <p:sp>
        <p:nvSpPr>
          <p:cNvPr id="3" name="Subtitle 2">
            <a:extLst>
              <a:ext uri="{FF2B5EF4-FFF2-40B4-BE49-F238E27FC236}">
                <a16:creationId xmlns:a16="http://schemas.microsoft.com/office/drawing/2014/main" id="{AF7BD04E-C32F-4659-ACC7-2DF6B898858D}"/>
              </a:ext>
            </a:extLst>
          </p:cNvPr>
          <p:cNvSpPr>
            <a:spLocks noGrp="1"/>
          </p:cNvSpPr>
          <p:nvPr>
            <p:ph type="subTitle" idx="1"/>
          </p:nvPr>
        </p:nvSpPr>
        <p:spPr/>
        <p:txBody>
          <a:bodyPr/>
          <a:lstStyle/>
          <a:p>
            <a:r>
              <a:rPr lang="en-US" dirty="0"/>
              <a:t>Lecture-7</a:t>
            </a:r>
            <a:endParaRPr lang="en-IN" dirty="0"/>
          </a:p>
        </p:txBody>
      </p:sp>
    </p:spTree>
    <p:extLst>
      <p:ext uri="{BB962C8B-B14F-4D97-AF65-F5344CB8AC3E}">
        <p14:creationId xmlns:p14="http://schemas.microsoft.com/office/powerpoint/2010/main" val="1244956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10523-8109-4D36-8279-FB3A4EFC8097}"/>
              </a:ext>
            </a:extLst>
          </p:cNvPr>
          <p:cNvSpPr>
            <a:spLocks noGrp="1"/>
          </p:cNvSpPr>
          <p:nvPr>
            <p:ph type="title"/>
          </p:nvPr>
        </p:nvSpPr>
        <p:spPr/>
        <p:txBody>
          <a:bodyPr/>
          <a:lstStyle/>
          <a:p>
            <a:r>
              <a:rPr lang="en-US" dirty="0"/>
              <a:t>Test cases</a:t>
            </a:r>
            <a:endParaRPr lang="en-IN" dirty="0"/>
          </a:p>
        </p:txBody>
      </p:sp>
      <p:sp>
        <p:nvSpPr>
          <p:cNvPr id="8" name="TextBox 7">
            <a:extLst>
              <a:ext uri="{FF2B5EF4-FFF2-40B4-BE49-F238E27FC236}">
                <a16:creationId xmlns:a16="http://schemas.microsoft.com/office/drawing/2014/main" id="{2D8E75FA-F34F-43F6-9FA9-B6308016066F}"/>
              </a:ext>
            </a:extLst>
          </p:cNvPr>
          <p:cNvSpPr txBox="1"/>
          <p:nvPr/>
        </p:nvSpPr>
        <p:spPr>
          <a:xfrm>
            <a:off x="1259840" y="1605280"/>
            <a:ext cx="3688080" cy="5016758"/>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void foo(int *</a:t>
            </a:r>
            <a:r>
              <a:rPr lang="en-US" sz="1600" dirty="0" err="1">
                <a:latin typeface="Arial" panose="020B0604020202020204" pitchFamily="34" charset="0"/>
                <a:cs typeface="Arial" panose="020B0604020202020204" pitchFamily="34" charset="0"/>
              </a:rPr>
              <a:t>arr</a:t>
            </a:r>
            <a:r>
              <a:rPr lang="en-US" sz="1600" dirty="0">
                <a:latin typeface="Arial" panose="020B0604020202020204" pitchFamily="34" charset="0"/>
                <a:cs typeface="Arial" panose="020B0604020202020204" pitchFamily="34" charset="0"/>
              </a:rPr>
              <a:t>) {</a:t>
            </a:r>
          </a:p>
          <a:p>
            <a:r>
              <a:rPr lang="en-US" sz="1600" dirty="0">
                <a:latin typeface="Arial" panose="020B0604020202020204" pitchFamily="34" charset="0"/>
                <a:cs typeface="Arial" panose="020B0604020202020204" pitchFamily="34" charset="0"/>
              </a:rPr>
              <a:t>   int *</a:t>
            </a:r>
            <a:r>
              <a:rPr lang="en-US" sz="1600" dirty="0" err="1">
                <a:latin typeface="Arial" panose="020B0604020202020204" pitchFamily="34" charset="0"/>
                <a:cs typeface="Arial" panose="020B0604020202020204" pitchFamily="34" charset="0"/>
              </a:rPr>
              <a:t>ptr</a:t>
            </a:r>
            <a:r>
              <a:rPr lang="en-US" sz="1600" dirty="0">
                <a:latin typeface="Arial" panose="020B0604020202020204" pitchFamily="34" charset="0"/>
                <a:cs typeface="Arial" panose="020B0604020202020204" pitchFamily="34" charset="0"/>
              </a:rPr>
              <a:t> = </a:t>
            </a:r>
            <a:r>
              <a:rPr lang="en-US" sz="1600" dirty="0" err="1">
                <a:latin typeface="Arial" panose="020B0604020202020204" pitchFamily="34" charset="0"/>
                <a:cs typeface="Arial" panose="020B0604020202020204" pitchFamily="34" charset="0"/>
              </a:rPr>
              <a:t>mymalloc</a:t>
            </a:r>
            <a:r>
              <a:rPr lang="en-US" sz="1600" dirty="0">
                <a:latin typeface="Arial" panose="020B0604020202020204" pitchFamily="34" charset="0"/>
                <a:cs typeface="Arial" panose="020B0604020202020204" pitchFamily="34" charset="0"/>
              </a:rPr>
              <a:t>(4);</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ptr</a:t>
            </a:r>
            <a:r>
              <a:rPr lang="en-US" sz="1600" dirty="0">
                <a:latin typeface="Arial" panose="020B0604020202020204" pitchFamily="34" charset="0"/>
                <a:cs typeface="Arial" panose="020B0604020202020204" pitchFamily="34" charset="0"/>
              </a:rPr>
              <a:t>[0] = 100;               // [1]</a:t>
            </a:r>
          </a:p>
          <a:p>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ptr</a:t>
            </a:r>
            <a:r>
              <a:rPr lang="en-US" sz="1600" dirty="0">
                <a:latin typeface="Arial" panose="020B0604020202020204" pitchFamily="34" charset="0"/>
                <a:cs typeface="Arial" panose="020B0604020202020204" pitchFamily="34" charset="0"/>
              </a:rPr>
              <a:t> = </a:t>
            </a:r>
            <a:r>
              <a:rPr lang="en-US" sz="1600" dirty="0" err="1">
                <a:latin typeface="Arial" panose="020B0604020202020204" pitchFamily="34" charset="0"/>
                <a:cs typeface="Arial" panose="020B0604020202020204" pitchFamily="34" charset="0"/>
              </a:rPr>
              <a:t>arr</a:t>
            </a:r>
            <a:r>
              <a:rPr lang="en-US" sz="1600" dirty="0">
                <a:latin typeface="Arial" panose="020B0604020202020204" pitchFamily="34" charset="0"/>
                <a:cs typeface="Arial" panose="020B0604020202020204" pitchFamily="34" charset="0"/>
              </a:rPr>
              <a:t>;</a:t>
            </a:r>
          </a:p>
          <a:p>
            <a:r>
              <a:rPr lang="en-US" sz="1600" dirty="0">
                <a:latin typeface="Arial" panose="020B0604020202020204" pitchFamily="34" charset="0"/>
                <a:cs typeface="Arial" panose="020B0604020202020204" pitchFamily="34" charset="0"/>
              </a:rPr>
              <a:t>   </a:t>
            </a:r>
            <a:r>
              <a:rPr lang="en-US" sz="1600" dirty="0" err="1">
                <a:solidFill>
                  <a:srgbClr val="FF0000"/>
                </a:solidFill>
                <a:latin typeface="Arial" panose="020B0604020202020204" pitchFamily="34" charset="0"/>
                <a:cs typeface="Arial" panose="020B0604020202020204" pitchFamily="34" charset="0"/>
              </a:rPr>
              <a:t>ptr</a:t>
            </a:r>
            <a:r>
              <a:rPr lang="en-US" sz="1600" dirty="0">
                <a:solidFill>
                  <a:srgbClr val="FF0000"/>
                </a:solidFill>
                <a:latin typeface="Arial" panose="020B0604020202020204" pitchFamily="34" charset="0"/>
                <a:cs typeface="Arial" panose="020B0604020202020204" pitchFamily="34" charset="0"/>
              </a:rPr>
              <a:t>[0] = 100;               // [2]</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   if (</a:t>
            </a:r>
            <a:r>
              <a:rPr lang="en-US" sz="1600" dirty="0" err="1">
                <a:latin typeface="Arial" panose="020B0604020202020204" pitchFamily="34" charset="0"/>
                <a:cs typeface="Arial" panose="020B0604020202020204" pitchFamily="34" charset="0"/>
              </a:rPr>
              <a:t>ptr</a:t>
            </a:r>
            <a:r>
              <a:rPr lang="en-US" sz="1600" dirty="0">
                <a:latin typeface="Arial" panose="020B0604020202020204" pitchFamily="34" charset="0"/>
                <a:cs typeface="Arial" panose="020B0604020202020204" pitchFamily="34" charset="0"/>
              </a:rPr>
              <a:t> == NULL) {</a:t>
            </a:r>
          </a:p>
          <a:p>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ptr</a:t>
            </a:r>
            <a:r>
              <a:rPr lang="en-US" sz="1600" dirty="0">
                <a:latin typeface="Arial" panose="020B0604020202020204" pitchFamily="34" charset="0"/>
                <a:cs typeface="Arial" panose="020B0604020202020204" pitchFamily="34" charset="0"/>
              </a:rPr>
              <a:t> = </a:t>
            </a:r>
            <a:r>
              <a:rPr lang="en-US" sz="1600" dirty="0" err="1">
                <a:latin typeface="Arial" panose="020B0604020202020204" pitchFamily="34" charset="0"/>
                <a:cs typeface="Arial" panose="020B0604020202020204" pitchFamily="34" charset="0"/>
              </a:rPr>
              <a:t>mymalloc</a:t>
            </a:r>
            <a:r>
              <a:rPr lang="en-US" sz="1600" dirty="0">
                <a:latin typeface="Arial" panose="020B0604020202020204" pitchFamily="34" charset="0"/>
                <a:cs typeface="Arial" panose="020B0604020202020204" pitchFamily="34" charset="0"/>
              </a:rPr>
              <a:t>(4); </a:t>
            </a:r>
          </a:p>
          <a:p>
            <a:r>
              <a:rPr lang="en-US" sz="1600" dirty="0">
                <a:latin typeface="Arial" panose="020B0604020202020204" pitchFamily="34" charset="0"/>
                <a:cs typeface="Arial" panose="020B0604020202020204" pitchFamily="34" charset="0"/>
              </a:rPr>
              <a:t>label:</a:t>
            </a:r>
          </a:p>
          <a:p>
            <a:r>
              <a:rPr lang="en-US" sz="1600" dirty="0">
                <a:solidFill>
                  <a:srgbClr val="FF0000"/>
                </a:solidFill>
                <a:latin typeface="Arial" panose="020B0604020202020204" pitchFamily="34" charset="0"/>
                <a:cs typeface="Arial" panose="020B0604020202020204" pitchFamily="34" charset="0"/>
              </a:rPr>
              <a:t>       </a:t>
            </a:r>
            <a:r>
              <a:rPr lang="en-US" sz="1600" dirty="0" err="1">
                <a:solidFill>
                  <a:srgbClr val="FF0000"/>
                </a:solidFill>
                <a:latin typeface="Arial" panose="020B0604020202020204" pitchFamily="34" charset="0"/>
                <a:cs typeface="Arial" panose="020B0604020202020204" pitchFamily="34" charset="0"/>
              </a:rPr>
              <a:t>ptr</a:t>
            </a:r>
            <a:r>
              <a:rPr lang="en-US" sz="1600" dirty="0">
                <a:solidFill>
                  <a:srgbClr val="FF0000"/>
                </a:solidFill>
                <a:latin typeface="Arial" panose="020B0604020202020204" pitchFamily="34" charset="0"/>
                <a:cs typeface="Arial" panose="020B0604020202020204" pitchFamily="34" charset="0"/>
              </a:rPr>
              <a:t>[0] = 100;           // [3] </a:t>
            </a:r>
          </a:p>
          <a:p>
            <a:r>
              <a:rPr lang="en-US" sz="1600" dirty="0">
                <a:latin typeface="Arial" panose="020B0604020202020204" pitchFamily="34" charset="0"/>
                <a:cs typeface="Arial" panose="020B0604020202020204" pitchFamily="34" charset="0"/>
              </a:rPr>
              <a:t>   } </a:t>
            </a:r>
          </a:p>
          <a:p>
            <a:r>
              <a:rPr lang="en-US" sz="1600" dirty="0">
                <a:latin typeface="Arial" panose="020B0604020202020204" pitchFamily="34" charset="0"/>
                <a:cs typeface="Arial" panose="020B0604020202020204" pitchFamily="34" charset="0"/>
              </a:rPr>
              <a:t>   else {</a:t>
            </a:r>
          </a:p>
          <a:p>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ptr</a:t>
            </a:r>
            <a:r>
              <a:rPr lang="en-US" sz="1600" dirty="0">
                <a:latin typeface="Arial" panose="020B0604020202020204" pitchFamily="34" charset="0"/>
                <a:cs typeface="Arial" panose="020B0604020202020204" pitchFamily="34" charset="0"/>
              </a:rPr>
              <a:t> = </a:t>
            </a:r>
            <a:r>
              <a:rPr lang="en-US" sz="1600" dirty="0" err="1">
                <a:latin typeface="Arial" panose="020B0604020202020204" pitchFamily="34" charset="0"/>
                <a:cs typeface="Arial" panose="020B0604020202020204" pitchFamily="34" charset="0"/>
              </a:rPr>
              <a:t>mymalloc</a:t>
            </a:r>
            <a:r>
              <a:rPr lang="en-US" sz="1600" dirty="0">
                <a:latin typeface="Arial" panose="020B0604020202020204" pitchFamily="34" charset="0"/>
                <a:cs typeface="Arial" panose="020B0604020202020204" pitchFamily="34" charset="0"/>
              </a:rPr>
              <a:t>(4);</a:t>
            </a:r>
          </a:p>
          <a:p>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ptr</a:t>
            </a:r>
            <a:r>
              <a:rPr lang="en-US" sz="1600" dirty="0">
                <a:latin typeface="Arial" panose="020B0604020202020204" pitchFamily="34" charset="0"/>
                <a:cs typeface="Arial" panose="020B0604020202020204" pitchFamily="34" charset="0"/>
              </a:rPr>
              <a:t>[0] = 100;           // [4]</a:t>
            </a:r>
          </a:p>
          <a:p>
            <a:r>
              <a:rPr lang="en-US" sz="1600" dirty="0">
                <a:latin typeface="Arial" panose="020B0604020202020204" pitchFamily="34" charset="0"/>
                <a:cs typeface="Arial" panose="020B0604020202020204" pitchFamily="34" charset="0"/>
              </a:rPr>
              <a:t>   }</a:t>
            </a:r>
          </a:p>
          <a:p>
            <a:r>
              <a:rPr lang="en-US" sz="1600" dirty="0">
                <a:solidFill>
                  <a:schemeClr val="accent1"/>
                </a:solidFill>
                <a:latin typeface="Arial" panose="020B0604020202020204" pitchFamily="34" charset="0"/>
                <a:cs typeface="Arial" panose="020B0604020202020204" pitchFamily="34" charset="0"/>
              </a:rPr>
              <a:t>   </a:t>
            </a:r>
            <a:r>
              <a:rPr lang="en-US" sz="1600" dirty="0" err="1">
                <a:solidFill>
                  <a:schemeClr val="accent1"/>
                </a:solidFill>
                <a:latin typeface="Arial" panose="020B0604020202020204" pitchFamily="34" charset="0"/>
                <a:cs typeface="Arial" panose="020B0604020202020204" pitchFamily="34" charset="0"/>
              </a:rPr>
              <a:t>ptr</a:t>
            </a:r>
            <a:r>
              <a:rPr lang="en-US" sz="1600" dirty="0">
                <a:solidFill>
                  <a:schemeClr val="accent1"/>
                </a:solidFill>
                <a:latin typeface="Arial" panose="020B0604020202020204" pitchFamily="34" charset="0"/>
                <a:cs typeface="Arial" panose="020B0604020202020204" pitchFamily="34" charset="0"/>
              </a:rPr>
              <a:t>[0] = 100;              // [5]</a:t>
            </a:r>
          </a:p>
          <a:p>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ptr</a:t>
            </a:r>
            <a:r>
              <a:rPr lang="en-US" sz="1600" dirty="0">
                <a:latin typeface="Arial" panose="020B0604020202020204" pitchFamily="34" charset="0"/>
                <a:cs typeface="Arial" panose="020B0604020202020204" pitchFamily="34" charset="0"/>
              </a:rPr>
              <a:t> = NULL;</a:t>
            </a:r>
          </a:p>
          <a:p>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goto</a:t>
            </a:r>
            <a:r>
              <a:rPr lang="en-US" sz="1600" dirty="0">
                <a:latin typeface="Arial" panose="020B0604020202020204" pitchFamily="34" charset="0"/>
                <a:cs typeface="Arial" panose="020B0604020202020204" pitchFamily="34" charset="0"/>
              </a:rPr>
              <a:t> label;</a:t>
            </a:r>
          </a:p>
          <a:p>
            <a:r>
              <a:rPr lang="en-US" sz="1600" dirty="0">
                <a:latin typeface="Arial" panose="020B0604020202020204" pitchFamily="34" charset="0"/>
                <a:cs typeface="Arial" panose="020B0604020202020204" pitchFamily="34" charset="0"/>
              </a:rPr>
              <a:t>}</a:t>
            </a:r>
            <a:endParaRPr lang="en-IN"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8692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10523-8109-4D36-8279-FB3A4EFC8097}"/>
              </a:ext>
            </a:extLst>
          </p:cNvPr>
          <p:cNvSpPr>
            <a:spLocks noGrp="1"/>
          </p:cNvSpPr>
          <p:nvPr>
            <p:ph type="title"/>
          </p:nvPr>
        </p:nvSpPr>
        <p:spPr/>
        <p:txBody>
          <a:bodyPr/>
          <a:lstStyle/>
          <a:p>
            <a:r>
              <a:rPr lang="en-US" dirty="0"/>
              <a:t>Test cases</a:t>
            </a:r>
            <a:endParaRPr lang="en-IN" dirty="0"/>
          </a:p>
        </p:txBody>
      </p:sp>
      <p:sp>
        <p:nvSpPr>
          <p:cNvPr id="8" name="TextBox 7">
            <a:extLst>
              <a:ext uri="{FF2B5EF4-FFF2-40B4-BE49-F238E27FC236}">
                <a16:creationId xmlns:a16="http://schemas.microsoft.com/office/drawing/2014/main" id="{2D8E75FA-F34F-43F6-9FA9-B6308016066F}"/>
              </a:ext>
            </a:extLst>
          </p:cNvPr>
          <p:cNvSpPr txBox="1"/>
          <p:nvPr/>
        </p:nvSpPr>
        <p:spPr>
          <a:xfrm>
            <a:off x="1259840" y="1605280"/>
            <a:ext cx="3688080" cy="5016758"/>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void foo(int *</a:t>
            </a:r>
            <a:r>
              <a:rPr lang="en-US" sz="1600" dirty="0" err="1">
                <a:latin typeface="Arial" panose="020B0604020202020204" pitchFamily="34" charset="0"/>
                <a:cs typeface="Arial" panose="020B0604020202020204" pitchFamily="34" charset="0"/>
              </a:rPr>
              <a:t>arr</a:t>
            </a:r>
            <a:r>
              <a:rPr lang="en-US" sz="1600" dirty="0">
                <a:latin typeface="Arial" panose="020B0604020202020204" pitchFamily="34" charset="0"/>
                <a:cs typeface="Arial" panose="020B0604020202020204" pitchFamily="34" charset="0"/>
              </a:rPr>
              <a:t>) {</a:t>
            </a:r>
          </a:p>
          <a:p>
            <a:r>
              <a:rPr lang="en-US" sz="1600" dirty="0">
                <a:latin typeface="Arial" panose="020B0604020202020204" pitchFamily="34" charset="0"/>
                <a:cs typeface="Arial" panose="020B0604020202020204" pitchFamily="34" charset="0"/>
              </a:rPr>
              <a:t>   int *</a:t>
            </a:r>
            <a:r>
              <a:rPr lang="en-US" sz="1600" dirty="0" err="1">
                <a:latin typeface="Arial" panose="020B0604020202020204" pitchFamily="34" charset="0"/>
                <a:cs typeface="Arial" panose="020B0604020202020204" pitchFamily="34" charset="0"/>
              </a:rPr>
              <a:t>ptr</a:t>
            </a:r>
            <a:r>
              <a:rPr lang="en-US" sz="1600" dirty="0">
                <a:latin typeface="Arial" panose="020B0604020202020204" pitchFamily="34" charset="0"/>
                <a:cs typeface="Arial" panose="020B0604020202020204" pitchFamily="34" charset="0"/>
              </a:rPr>
              <a:t> = </a:t>
            </a:r>
            <a:r>
              <a:rPr lang="en-US" sz="1600" dirty="0" err="1">
                <a:latin typeface="Arial" panose="020B0604020202020204" pitchFamily="34" charset="0"/>
                <a:cs typeface="Arial" panose="020B0604020202020204" pitchFamily="34" charset="0"/>
              </a:rPr>
              <a:t>mymalloc</a:t>
            </a:r>
            <a:r>
              <a:rPr lang="en-US" sz="1600" dirty="0">
                <a:latin typeface="Arial" panose="020B0604020202020204" pitchFamily="34" charset="0"/>
                <a:cs typeface="Arial" panose="020B0604020202020204" pitchFamily="34" charset="0"/>
              </a:rPr>
              <a:t>(4);</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ptr</a:t>
            </a:r>
            <a:r>
              <a:rPr lang="en-US" sz="1600" dirty="0">
                <a:latin typeface="Arial" panose="020B0604020202020204" pitchFamily="34" charset="0"/>
                <a:cs typeface="Arial" panose="020B0604020202020204" pitchFamily="34" charset="0"/>
              </a:rPr>
              <a:t>[0] = 100;                 // [1]</a:t>
            </a:r>
          </a:p>
          <a:p>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ptr</a:t>
            </a:r>
            <a:r>
              <a:rPr lang="en-US" sz="1600" dirty="0">
                <a:latin typeface="Arial" panose="020B0604020202020204" pitchFamily="34" charset="0"/>
                <a:cs typeface="Arial" panose="020B0604020202020204" pitchFamily="34" charset="0"/>
              </a:rPr>
              <a:t> = </a:t>
            </a:r>
            <a:r>
              <a:rPr lang="en-US" sz="1600" dirty="0" err="1">
                <a:latin typeface="Arial" panose="020B0604020202020204" pitchFamily="34" charset="0"/>
                <a:cs typeface="Arial" panose="020B0604020202020204" pitchFamily="34" charset="0"/>
              </a:rPr>
              <a:t>arr</a:t>
            </a:r>
            <a:r>
              <a:rPr lang="en-US" sz="1600" dirty="0">
                <a:latin typeface="Arial" panose="020B0604020202020204" pitchFamily="34" charset="0"/>
                <a:cs typeface="Arial" panose="020B0604020202020204" pitchFamily="34" charset="0"/>
              </a:rPr>
              <a:t>;</a:t>
            </a:r>
          </a:p>
          <a:p>
            <a:r>
              <a:rPr lang="en-US" sz="1600" dirty="0">
                <a:latin typeface="Arial" panose="020B0604020202020204" pitchFamily="34" charset="0"/>
                <a:cs typeface="Arial" panose="020B0604020202020204" pitchFamily="34" charset="0"/>
              </a:rPr>
              <a:t>   </a:t>
            </a:r>
            <a:r>
              <a:rPr lang="en-US" sz="1600" dirty="0" err="1">
                <a:solidFill>
                  <a:srgbClr val="FF0000"/>
                </a:solidFill>
                <a:latin typeface="Arial" panose="020B0604020202020204" pitchFamily="34" charset="0"/>
                <a:cs typeface="Arial" panose="020B0604020202020204" pitchFamily="34" charset="0"/>
              </a:rPr>
              <a:t>ptr</a:t>
            </a:r>
            <a:r>
              <a:rPr lang="en-US" sz="1600" dirty="0">
                <a:solidFill>
                  <a:srgbClr val="FF0000"/>
                </a:solidFill>
                <a:latin typeface="Arial" panose="020B0604020202020204" pitchFamily="34" charset="0"/>
                <a:cs typeface="Arial" panose="020B0604020202020204" pitchFamily="34" charset="0"/>
              </a:rPr>
              <a:t>[0] = 100;                 // [2]</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   if (</a:t>
            </a:r>
            <a:r>
              <a:rPr lang="en-US" sz="1600" dirty="0" err="1">
                <a:latin typeface="Arial" panose="020B0604020202020204" pitchFamily="34" charset="0"/>
                <a:cs typeface="Arial" panose="020B0604020202020204" pitchFamily="34" charset="0"/>
              </a:rPr>
              <a:t>ptr</a:t>
            </a:r>
            <a:r>
              <a:rPr lang="en-US" sz="1600" dirty="0">
                <a:latin typeface="Arial" panose="020B0604020202020204" pitchFamily="34" charset="0"/>
                <a:cs typeface="Arial" panose="020B0604020202020204" pitchFamily="34" charset="0"/>
              </a:rPr>
              <a:t> == NULL) {</a:t>
            </a:r>
          </a:p>
          <a:p>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ptr</a:t>
            </a:r>
            <a:r>
              <a:rPr lang="en-US" sz="1600" dirty="0">
                <a:latin typeface="Arial" panose="020B0604020202020204" pitchFamily="34" charset="0"/>
                <a:cs typeface="Arial" panose="020B0604020202020204" pitchFamily="34" charset="0"/>
              </a:rPr>
              <a:t> = </a:t>
            </a:r>
            <a:r>
              <a:rPr lang="en-US" sz="1600" dirty="0" err="1">
                <a:latin typeface="Arial" panose="020B0604020202020204" pitchFamily="34" charset="0"/>
                <a:cs typeface="Arial" panose="020B0604020202020204" pitchFamily="34" charset="0"/>
              </a:rPr>
              <a:t>mymalloc</a:t>
            </a:r>
            <a:r>
              <a:rPr lang="en-US" sz="1600" dirty="0">
                <a:latin typeface="Arial" panose="020B0604020202020204" pitchFamily="34" charset="0"/>
                <a:cs typeface="Arial" panose="020B0604020202020204" pitchFamily="34" charset="0"/>
              </a:rPr>
              <a:t>(4);</a:t>
            </a:r>
          </a:p>
          <a:p>
            <a:r>
              <a:rPr lang="en-US" sz="1600" dirty="0">
                <a:latin typeface="Arial" panose="020B0604020202020204" pitchFamily="34" charset="0"/>
                <a:cs typeface="Arial" panose="020B0604020202020204" pitchFamily="34" charset="0"/>
              </a:rPr>
              <a:t>label:</a:t>
            </a:r>
          </a:p>
          <a:p>
            <a:r>
              <a:rPr lang="en-US" sz="1600" dirty="0">
                <a:latin typeface="Arial" panose="020B0604020202020204" pitchFamily="34" charset="0"/>
                <a:cs typeface="Arial" panose="020B0604020202020204" pitchFamily="34" charset="0"/>
              </a:rPr>
              <a:t>       </a:t>
            </a:r>
            <a:r>
              <a:rPr lang="en-US" sz="1600" dirty="0" err="1">
                <a:solidFill>
                  <a:srgbClr val="FF0000"/>
                </a:solidFill>
                <a:latin typeface="Arial" panose="020B0604020202020204" pitchFamily="34" charset="0"/>
                <a:cs typeface="Arial" panose="020B0604020202020204" pitchFamily="34" charset="0"/>
              </a:rPr>
              <a:t>ptr</a:t>
            </a:r>
            <a:r>
              <a:rPr lang="en-US" sz="1600" dirty="0">
                <a:solidFill>
                  <a:srgbClr val="FF0000"/>
                </a:solidFill>
                <a:latin typeface="Arial" panose="020B0604020202020204" pitchFamily="34" charset="0"/>
                <a:cs typeface="Arial" panose="020B0604020202020204" pitchFamily="34" charset="0"/>
              </a:rPr>
              <a:t>[0] = 100;            // [3]</a:t>
            </a:r>
          </a:p>
          <a:p>
            <a:r>
              <a:rPr lang="en-US" sz="1600" dirty="0">
                <a:latin typeface="Arial" panose="020B0604020202020204" pitchFamily="34" charset="0"/>
                <a:cs typeface="Arial" panose="020B0604020202020204" pitchFamily="34" charset="0"/>
              </a:rPr>
              <a:t>   } </a:t>
            </a:r>
          </a:p>
          <a:p>
            <a:r>
              <a:rPr lang="en-US" sz="1600" dirty="0">
                <a:latin typeface="Arial" panose="020B0604020202020204" pitchFamily="34" charset="0"/>
                <a:cs typeface="Arial" panose="020B0604020202020204" pitchFamily="34" charset="0"/>
              </a:rPr>
              <a:t>   else {</a:t>
            </a:r>
          </a:p>
          <a:p>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ptr</a:t>
            </a:r>
            <a:r>
              <a:rPr lang="en-US" sz="1600" dirty="0">
                <a:latin typeface="Arial" panose="020B0604020202020204" pitchFamily="34" charset="0"/>
                <a:cs typeface="Arial" panose="020B0604020202020204" pitchFamily="34" charset="0"/>
              </a:rPr>
              <a:t> = </a:t>
            </a:r>
            <a:r>
              <a:rPr lang="en-US" sz="1600" dirty="0" err="1">
                <a:latin typeface="Arial" panose="020B0604020202020204" pitchFamily="34" charset="0"/>
                <a:cs typeface="Arial" panose="020B0604020202020204" pitchFamily="34" charset="0"/>
              </a:rPr>
              <a:t>mymalloc</a:t>
            </a:r>
            <a:r>
              <a:rPr lang="en-US" sz="1600" dirty="0">
                <a:latin typeface="Arial" panose="020B0604020202020204" pitchFamily="34" charset="0"/>
                <a:cs typeface="Arial" panose="020B0604020202020204" pitchFamily="34" charset="0"/>
              </a:rPr>
              <a:t>(4);</a:t>
            </a:r>
          </a:p>
          <a:p>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ptr</a:t>
            </a:r>
            <a:r>
              <a:rPr lang="en-US" sz="1600" dirty="0">
                <a:latin typeface="Arial" panose="020B0604020202020204" pitchFamily="34" charset="0"/>
                <a:cs typeface="Arial" panose="020B0604020202020204" pitchFamily="34" charset="0"/>
              </a:rPr>
              <a:t>[0] = 100;            // [4] </a:t>
            </a:r>
          </a:p>
          <a:p>
            <a:r>
              <a:rPr lang="en-US" sz="1600" dirty="0">
                <a:latin typeface="Arial" panose="020B0604020202020204" pitchFamily="34" charset="0"/>
                <a:cs typeface="Arial" panose="020B0604020202020204" pitchFamily="34" charset="0"/>
              </a:rPr>
              <a:t>   }</a:t>
            </a:r>
          </a:p>
          <a:p>
            <a:r>
              <a:rPr lang="en-US" sz="1600" dirty="0">
                <a:solidFill>
                  <a:schemeClr val="accent1"/>
                </a:solidFill>
                <a:latin typeface="Arial" panose="020B0604020202020204" pitchFamily="34" charset="0"/>
                <a:cs typeface="Arial" panose="020B0604020202020204" pitchFamily="34" charset="0"/>
              </a:rPr>
              <a:t>   </a:t>
            </a:r>
            <a:r>
              <a:rPr lang="en-US" sz="1600" dirty="0" err="1">
                <a:solidFill>
                  <a:schemeClr val="accent1"/>
                </a:solidFill>
                <a:latin typeface="Arial" panose="020B0604020202020204" pitchFamily="34" charset="0"/>
                <a:cs typeface="Arial" panose="020B0604020202020204" pitchFamily="34" charset="0"/>
              </a:rPr>
              <a:t>ptr</a:t>
            </a:r>
            <a:r>
              <a:rPr lang="en-US" sz="1600" dirty="0">
                <a:solidFill>
                  <a:schemeClr val="accent1"/>
                </a:solidFill>
                <a:latin typeface="Arial" panose="020B0604020202020204" pitchFamily="34" charset="0"/>
                <a:cs typeface="Arial" panose="020B0604020202020204" pitchFamily="34" charset="0"/>
              </a:rPr>
              <a:t>[0] = 100;               // [5]</a:t>
            </a:r>
          </a:p>
          <a:p>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ptr</a:t>
            </a:r>
            <a:r>
              <a:rPr lang="en-US" sz="1600" dirty="0">
                <a:latin typeface="Arial" panose="020B0604020202020204" pitchFamily="34" charset="0"/>
                <a:cs typeface="Arial" panose="020B0604020202020204" pitchFamily="34" charset="0"/>
              </a:rPr>
              <a:t> = </a:t>
            </a:r>
            <a:r>
              <a:rPr lang="en-US" sz="1600" dirty="0" err="1">
                <a:latin typeface="Arial" panose="020B0604020202020204" pitchFamily="34" charset="0"/>
                <a:cs typeface="Arial" panose="020B0604020202020204" pitchFamily="34" charset="0"/>
              </a:rPr>
              <a:t>arr</a:t>
            </a:r>
            <a:r>
              <a:rPr lang="en-US" sz="1600" dirty="0">
                <a:latin typeface="Arial" panose="020B0604020202020204" pitchFamily="34" charset="0"/>
                <a:cs typeface="Arial" panose="020B0604020202020204" pitchFamily="34" charset="0"/>
              </a:rPr>
              <a:t>;</a:t>
            </a:r>
          </a:p>
          <a:p>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goto</a:t>
            </a:r>
            <a:r>
              <a:rPr lang="en-US" sz="1600" dirty="0">
                <a:latin typeface="Arial" panose="020B0604020202020204" pitchFamily="34" charset="0"/>
                <a:cs typeface="Arial" panose="020B0604020202020204" pitchFamily="34" charset="0"/>
              </a:rPr>
              <a:t> label;</a:t>
            </a:r>
          </a:p>
          <a:p>
            <a:r>
              <a:rPr lang="en-US" sz="1600" dirty="0">
                <a:latin typeface="Arial" panose="020B0604020202020204" pitchFamily="34" charset="0"/>
                <a:cs typeface="Arial" panose="020B0604020202020204" pitchFamily="34" charset="0"/>
              </a:rPr>
              <a:t>}</a:t>
            </a:r>
            <a:endParaRPr lang="en-IN"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4668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10523-8109-4D36-8279-FB3A4EFC8097}"/>
              </a:ext>
            </a:extLst>
          </p:cNvPr>
          <p:cNvSpPr>
            <a:spLocks noGrp="1"/>
          </p:cNvSpPr>
          <p:nvPr>
            <p:ph type="title"/>
          </p:nvPr>
        </p:nvSpPr>
        <p:spPr/>
        <p:txBody>
          <a:bodyPr/>
          <a:lstStyle/>
          <a:p>
            <a:r>
              <a:rPr lang="en-US" dirty="0"/>
              <a:t>Test cases</a:t>
            </a:r>
            <a:endParaRPr lang="en-IN" dirty="0"/>
          </a:p>
        </p:txBody>
      </p:sp>
      <p:sp>
        <p:nvSpPr>
          <p:cNvPr id="8" name="TextBox 7">
            <a:extLst>
              <a:ext uri="{FF2B5EF4-FFF2-40B4-BE49-F238E27FC236}">
                <a16:creationId xmlns:a16="http://schemas.microsoft.com/office/drawing/2014/main" id="{2D8E75FA-F34F-43F6-9FA9-B6308016066F}"/>
              </a:ext>
            </a:extLst>
          </p:cNvPr>
          <p:cNvSpPr txBox="1"/>
          <p:nvPr/>
        </p:nvSpPr>
        <p:spPr>
          <a:xfrm>
            <a:off x="1259840" y="1605280"/>
            <a:ext cx="3688080" cy="5016758"/>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int *</a:t>
            </a:r>
            <a:r>
              <a:rPr lang="en-US" sz="1600" dirty="0" err="1">
                <a:latin typeface="Arial" panose="020B0604020202020204" pitchFamily="34" charset="0"/>
                <a:cs typeface="Arial" panose="020B0604020202020204" pitchFamily="34" charset="0"/>
              </a:rPr>
              <a:t>gvar</a:t>
            </a:r>
            <a:r>
              <a:rPr lang="en-US" sz="1600" dirty="0">
                <a:latin typeface="Arial" panose="020B0604020202020204" pitchFamily="34" charset="0"/>
                <a:cs typeface="Arial" panose="020B0604020202020204" pitchFamily="34" charset="0"/>
              </a:rPr>
              <a:t> = NULL;</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void foo(int *</a:t>
            </a:r>
            <a:r>
              <a:rPr lang="en-US" sz="1600" dirty="0" err="1">
                <a:latin typeface="Arial" panose="020B0604020202020204" pitchFamily="34" charset="0"/>
                <a:cs typeface="Arial" panose="020B0604020202020204" pitchFamily="34" charset="0"/>
              </a:rPr>
              <a:t>arr</a:t>
            </a:r>
            <a:r>
              <a:rPr lang="en-US" sz="1600" dirty="0">
                <a:latin typeface="Arial" panose="020B0604020202020204" pitchFamily="34" charset="0"/>
                <a:cs typeface="Arial" panose="020B0604020202020204" pitchFamily="34" charset="0"/>
              </a:rPr>
              <a:t>) {</a:t>
            </a:r>
          </a:p>
          <a:p>
            <a:r>
              <a:rPr lang="en-US" sz="1600" dirty="0">
                <a:latin typeface="Arial" panose="020B0604020202020204" pitchFamily="34" charset="0"/>
                <a:cs typeface="Arial" panose="020B0604020202020204" pitchFamily="34" charset="0"/>
              </a:rPr>
              <a:t>   int *</a:t>
            </a:r>
            <a:r>
              <a:rPr lang="en-US" sz="1600" dirty="0" err="1">
                <a:latin typeface="Arial" panose="020B0604020202020204" pitchFamily="34" charset="0"/>
                <a:cs typeface="Arial" panose="020B0604020202020204" pitchFamily="34" charset="0"/>
              </a:rPr>
              <a:t>ptr</a:t>
            </a:r>
            <a:r>
              <a:rPr lang="en-US" sz="1600" dirty="0">
                <a:latin typeface="Arial" panose="020B0604020202020204" pitchFamily="34" charset="0"/>
                <a:cs typeface="Arial" panose="020B0604020202020204" pitchFamily="34" charset="0"/>
              </a:rPr>
              <a:t> = </a:t>
            </a:r>
            <a:r>
              <a:rPr lang="en-US" sz="1600" dirty="0" err="1">
                <a:latin typeface="Arial" panose="020B0604020202020204" pitchFamily="34" charset="0"/>
                <a:cs typeface="Arial" panose="020B0604020202020204" pitchFamily="34" charset="0"/>
              </a:rPr>
              <a:t>mymalloc</a:t>
            </a:r>
            <a:r>
              <a:rPr lang="en-US" sz="1600" dirty="0">
                <a:latin typeface="Arial" panose="020B0604020202020204" pitchFamily="34" charset="0"/>
                <a:cs typeface="Arial" panose="020B0604020202020204" pitchFamily="34" charset="0"/>
              </a:rPr>
              <a:t>(4);</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ptr</a:t>
            </a:r>
            <a:r>
              <a:rPr lang="en-US" sz="1600" dirty="0">
                <a:latin typeface="Arial" panose="020B0604020202020204" pitchFamily="34" charset="0"/>
                <a:cs typeface="Arial" panose="020B0604020202020204" pitchFamily="34" charset="0"/>
              </a:rPr>
              <a:t>[0] = 100;             // [1] </a:t>
            </a:r>
          </a:p>
          <a:p>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ptr</a:t>
            </a:r>
            <a:r>
              <a:rPr lang="en-US" sz="1600" dirty="0">
                <a:latin typeface="Arial" panose="020B0604020202020204" pitchFamily="34" charset="0"/>
                <a:cs typeface="Arial" panose="020B0604020202020204" pitchFamily="34" charset="0"/>
              </a:rPr>
              <a:t> = </a:t>
            </a:r>
            <a:r>
              <a:rPr lang="en-US" sz="1600" dirty="0" err="1">
                <a:latin typeface="Arial" panose="020B0604020202020204" pitchFamily="34" charset="0"/>
                <a:cs typeface="Arial" panose="020B0604020202020204" pitchFamily="34" charset="0"/>
              </a:rPr>
              <a:t>arr</a:t>
            </a:r>
            <a:r>
              <a:rPr lang="en-US" sz="1600" dirty="0">
                <a:latin typeface="Arial" panose="020B0604020202020204" pitchFamily="34" charset="0"/>
                <a:cs typeface="Arial" panose="020B0604020202020204" pitchFamily="34" charset="0"/>
              </a:rPr>
              <a:t>;</a:t>
            </a:r>
          </a:p>
          <a:p>
            <a:r>
              <a:rPr lang="en-US" sz="1600" dirty="0">
                <a:solidFill>
                  <a:srgbClr val="FF0000"/>
                </a:solidFill>
                <a:latin typeface="Arial" panose="020B0604020202020204" pitchFamily="34" charset="0"/>
                <a:cs typeface="Arial" panose="020B0604020202020204" pitchFamily="34" charset="0"/>
              </a:rPr>
              <a:t>   </a:t>
            </a:r>
            <a:r>
              <a:rPr lang="en-US" sz="1600" dirty="0" err="1">
                <a:solidFill>
                  <a:srgbClr val="FF0000"/>
                </a:solidFill>
                <a:latin typeface="Arial" panose="020B0604020202020204" pitchFamily="34" charset="0"/>
                <a:cs typeface="Arial" panose="020B0604020202020204" pitchFamily="34" charset="0"/>
              </a:rPr>
              <a:t>ptr</a:t>
            </a:r>
            <a:r>
              <a:rPr lang="en-US" sz="1600" dirty="0">
                <a:solidFill>
                  <a:srgbClr val="FF0000"/>
                </a:solidFill>
                <a:latin typeface="Arial" panose="020B0604020202020204" pitchFamily="34" charset="0"/>
                <a:cs typeface="Arial" panose="020B0604020202020204" pitchFamily="34" charset="0"/>
              </a:rPr>
              <a:t>[0] = 100;             // [2]</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   if (</a:t>
            </a:r>
            <a:r>
              <a:rPr lang="en-US" sz="1600" dirty="0" err="1">
                <a:latin typeface="Arial" panose="020B0604020202020204" pitchFamily="34" charset="0"/>
                <a:cs typeface="Arial" panose="020B0604020202020204" pitchFamily="34" charset="0"/>
              </a:rPr>
              <a:t>ptr</a:t>
            </a:r>
            <a:r>
              <a:rPr lang="en-US" sz="1600" dirty="0">
                <a:latin typeface="Arial" panose="020B0604020202020204" pitchFamily="34" charset="0"/>
                <a:cs typeface="Arial" panose="020B0604020202020204" pitchFamily="34" charset="0"/>
              </a:rPr>
              <a:t> == NULL) {</a:t>
            </a:r>
          </a:p>
          <a:p>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ptr</a:t>
            </a:r>
            <a:r>
              <a:rPr lang="en-US" sz="1600" dirty="0">
                <a:latin typeface="Arial" panose="020B0604020202020204" pitchFamily="34" charset="0"/>
                <a:cs typeface="Arial" panose="020B0604020202020204" pitchFamily="34" charset="0"/>
              </a:rPr>
              <a:t> = </a:t>
            </a:r>
            <a:r>
              <a:rPr lang="en-US" sz="1600" dirty="0" err="1">
                <a:latin typeface="Arial" panose="020B0604020202020204" pitchFamily="34" charset="0"/>
                <a:cs typeface="Arial" panose="020B0604020202020204" pitchFamily="34" charset="0"/>
              </a:rPr>
              <a:t>mymalloc</a:t>
            </a:r>
            <a:r>
              <a:rPr lang="en-US" sz="1600" dirty="0">
                <a:latin typeface="Arial" panose="020B0604020202020204" pitchFamily="34" charset="0"/>
                <a:cs typeface="Arial" panose="020B0604020202020204" pitchFamily="34" charset="0"/>
              </a:rPr>
              <a:t>(4);</a:t>
            </a:r>
          </a:p>
          <a:p>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ptr</a:t>
            </a:r>
            <a:r>
              <a:rPr lang="en-US" sz="1600" dirty="0">
                <a:latin typeface="Arial" panose="020B0604020202020204" pitchFamily="34" charset="0"/>
                <a:cs typeface="Arial" panose="020B0604020202020204" pitchFamily="34" charset="0"/>
              </a:rPr>
              <a:t>[0] = 100;         // [3]</a:t>
            </a:r>
          </a:p>
          <a:p>
            <a:r>
              <a:rPr lang="en-US" sz="1600" dirty="0">
                <a:latin typeface="Arial" panose="020B0604020202020204" pitchFamily="34" charset="0"/>
                <a:cs typeface="Arial" panose="020B0604020202020204" pitchFamily="34" charset="0"/>
              </a:rPr>
              <a:t>   } </a:t>
            </a:r>
          </a:p>
          <a:p>
            <a:r>
              <a:rPr lang="en-US" sz="1600" dirty="0">
                <a:latin typeface="Arial" panose="020B0604020202020204" pitchFamily="34" charset="0"/>
                <a:cs typeface="Arial" panose="020B0604020202020204" pitchFamily="34" charset="0"/>
              </a:rPr>
              <a:t>   else {</a:t>
            </a:r>
          </a:p>
          <a:p>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ptr</a:t>
            </a:r>
            <a:r>
              <a:rPr lang="en-US" sz="1600" dirty="0">
                <a:latin typeface="Arial" panose="020B0604020202020204" pitchFamily="34" charset="0"/>
                <a:cs typeface="Arial" panose="020B0604020202020204" pitchFamily="34" charset="0"/>
              </a:rPr>
              <a:t> = </a:t>
            </a:r>
            <a:r>
              <a:rPr lang="en-US" sz="1600" dirty="0" err="1">
                <a:latin typeface="Arial" panose="020B0604020202020204" pitchFamily="34" charset="0"/>
                <a:cs typeface="Arial" panose="020B0604020202020204" pitchFamily="34" charset="0"/>
              </a:rPr>
              <a:t>gvar</a:t>
            </a:r>
            <a:r>
              <a:rPr lang="en-US" sz="1600" dirty="0">
                <a:latin typeface="Arial" panose="020B0604020202020204" pitchFamily="34" charset="0"/>
                <a:cs typeface="Arial" panose="020B0604020202020204" pitchFamily="34" charset="0"/>
              </a:rPr>
              <a:t>;</a:t>
            </a:r>
          </a:p>
          <a:p>
            <a:r>
              <a:rPr lang="en-US" sz="1600" dirty="0">
                <a:latin typeface="Arial" panose="020B0604020202020204" pitchFamily="34" charset="0"/>
                <a:cs typeface="Arial" panose="020B0604020202020204" pitchFamily="34" charset="0"/>
              </a:rPr>
              <a:t>      </a:t>
            </a:r>
            <a:r>
              <a:rPr lang="en-US" sz="1600" dirty="0" err="1">
                <a:solidFill>
                  <a:srgbClr val="FF0000"/>
                </a:solidFill>
                <a:latin typeface="Arial" panose="020B0604020202020204" pitchFamily="34" charset="0"/>
                <a:cs typeface="Arial" panose="020B0604020202020204" pitchFamily="34" charset="0"/>
              </a:rPr>
              <a:t>ptr</a:t>
            </a:r>
            <a:r>
              <a:rPr lang="en-US" sz="1600" dirty="0">
                <a:solidFill>
                  <a:srgbClr val="FF0000"/>
                </a:solidFill>
                <a:latin typeface="Arial" panose="020B0604020202020204" pitchFamily="34" charset="0"/>
                <a:cs typeface="Arial" panose="020B0604020202020204" pitchFamily="34" charset="0"/>
              </a:rPr>
              <a:t>[0] = 100;         // [4]</a:t>
            </a:r>
          </a:p>
          <a:p>
            <a:r>
              <a:rPr lang="en-US" sz="1600" dirty="0">
                <a:latin typeface="Arial" panose="020B0604020202020204" pitchFamily="34" charset="0"/>
                <a:cs typeface="Arial" panose="020B0604020202020204" pitchFamily="34" charset="0"/>
              </a:rPr>
              <a:t>   }</a:t>
            </a:r>
          </a:p>
          <a:p>
            <a:r>
              <a:rPr lang="en-US" sz="1600" dirty="0">
                <a:solidFill>
                  <a:srgbClr val="0070C0"/>
                </a:solidFill>
                <a:latin typeface="Arial" panose="020B0604020202020204" pitchFamily="34" charset="0"/>
                <a:cs typeface="Arial" panose="020B0604020202020204" pitchFamily="34" charset="0"/>
              </a:rPr>
              <a:t>   </a:t>
            </a:r>
            <a:r>
              <a:rPr lang="en-US" sz="1600" dirty="0" err="1">
                <a:solidFill>
                  <a:srgbClr val="0070C0"/>
                </a:solidFill>
                <a:latin typeface="Arial" panose="020B0604020202020204" pitchFamily="34" charset="0"/>
                <a:cs typeface="Arial" panose="020B0604020202020204" pitchFamily="34" charset="0"/>
              </a:rPr>
              <a:t>ptr</a:t>
            </a:r>
            <a:r>
              <a:rPr lang="en-US" sz="1600" dirty="0">
                <a:solidFill>
                  <a:srgbClr val="0070C0"/>
                </a:solidFill>
                <a:latin typeface="Arial" panose="020B0604020202020204" pitchFamily="34" charset="0"/>
                <a:cs typeface="Arial" panose="020B0604020202020204" pitchFamily="34" charset="0"/>
              </a:rPr>
              <a:t>[0] = 100;            // [5]</a:t>
            </a:r>
          </a:p>
          <a:p>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ptr</a:t>
            </a:r>
            <a:r>
              <a:rPr lang="en-US" sz="1600" dirty="0">
                <a:latin typeface="Arial" panose="020B0604020202020204" pitchFamily="34" charset="0"/>
                <a:cs typeface="Arial" panose="020B0604020202020204" pitchFamily="34" charset="0"/>
              </a:rPr>
              <a:t> = </a:t>
            </a:r>
            <a:r>
              <a:rPr lang="en-US" sz="1600" dirty="0" err="1">
                <a:latin typeface="Arial" panose="020B0604020202020204" pitchFamily="34" charset="0"/>
                <a:cs typeface="Arial" panose="020B0604020202020204" pitchFamily="34" charset="0"/>
              </a:rPr>
              <a:t>arr</a:t>
            </a:r>
            <a:r>
              <a:rPr lang="en-US" sz="1600" dirty="0">
                <a:latin typeface="Arial" panose="020B0604020202020204" pitchFamily="34" charset="0"/>
                <a:cs typeface="Arial" panose="020B0604020202020204" pitchFamily="34" charset="0"/>
              </a:rPr>
              <a:t>;</a:t>
            </a:r>
          </a:p>
          <a:p>
            <a:r>
              <a:rPr lang="en-US" sz="1600" dirty="0">
                <a:latin typeface="Arial" panose="020B0604020202020204" pitchFamily="34" charset="0"/>
                <a:cs typeface="Arial" panose="020B0604020202020204" pitchFamily="34" charset="0"/>
              </a:rPr>
              <a:t>}</a:t>
            </a:r>
            <a:endParaRPr lang="en-IN" sz="1600"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3C5E5F44-8FA5-42B8-997A-76753ACD3F59}"/>
              </a:ext>
            </a:extLst>
          </p:cNvPr>
          <p:cNvSpPr txBox="1"/>
          <p:nvPr/>
        </p:nvSpPr>
        <p:spPr>
          <a:xfrm>
            <a:off x="8036560" y="1899920"/>
            <a:ext cx="3169920" cy="646331"/>
          </a:xfrm>
          <a:prstGeom prst="rect">
            <a:avLst/>
          </a:prstGeom>
          <a:noFill/>
        </p:spPr>
        <p:txBody>
          <a:bodyPr wrap="square" rtlCol="0">
            <a:spAutoFit/>
          </a:bodyPr>
          <a:lstStyle/>
          <a:p>
            <a:r>
              <a:rPr lang="en-US" dirty="0">
                <a:solidFill>
                  <a:srgbClr val="FF0000"/>
                </a:solidFill>
                <a:latin typeface="Arial" panose="020B0604020202020204" pitchFamily="34" charset="0"/>
                <a:cs typeface="Arial" panose="020B0604020202020204" pitchFamily="34" charset="0"/>
              </a:rPr>
              <a:t>The value of a global variable may be null.</a:t>
            </a:r>
          </a:p>
        </p:txBody>
      </p:sp>
    </p:spTree>
    <p:extLst>
      <p:ext uri="{BB962C8B-B14F-4D97-AF65-F5344CB8AC3E}">
        <p14:creationId xmlns:p14="http://schemas.microsoft.com/office/powerpoint/2010/main" val="3964236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10523-8109-4D36-8279-FB3A4EFC8097}"/>
              </a:ext>
            </a:extLst>
          </p:cNvPr>
          <p:cNvSpPr>
            <a:spLocks noGrp="1"/>
          </p:cNvSpPr>
          <p:nvPr>
            <p:ph type="title"/>
          </p:nvPr>
        </p:nvSpPr>
        <p:spPr/>
        <p:txBody>
          <a:bodyPr/>
          <a:lstStyle/>
          <a:p>
            <a:r>
              <a:rPr lang="en-US" dirty="0"/>
              <a:t>Test cases</a:t>
            </a:r>
            <a:endParaRPr lang="en-IN" dirty="0"/>
          </a:p>
        </p:txBody>
      </p:sp>
      <p:sp>
        <p:nvSpPr>
          <p:cNvPr id="8" name="TextBox 7">
            <a:extLst>
              <a:ext uri="{FF2B5EF4-FFF2-40B4-BE49-F238E27FC236}">
                <a16:creationId xmlns:a16="http://schemas.microsoft.com/office/drawing/2014/main" id="{2D8E75FA-F34F-43F6-9FA9-B6308016066F}"/>
              </a:ext>
            </a:extLst>
          </p:cNvPr>
          <p:cNvSpPr txBox="1"/>
          <p:nvPr/>
        </p:nvSpPr>
        <p:spPr>
          <a:xfrm>
            <a:off x="2052320" y="1584960"/>
            <a:ext cx="3688080" cy="397031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void foo(int *</a:t>
            </a:r>
            <a:r>
              <a:rPr lang="en-US" dirty="0" err="1">
                <a:latin typeface="Arial" panose="020B0604020202020204" pitchFamily="34" charset="0"/>
                <a:cs typeface="Arial" panose="020B0604020202020204" pitchFamily="34" charset="0"/>
              </a:rPr>
              <a:t>arr</a:t>
            </a:r>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int (*</a:t>
            </a:r>
            <a:r>
              <a:rPr lang="en-US" dirty="0" err="1">
                <a:latin typeface="Arial" panose="020B0604020202020204" pitchFamily="34" charset="0"/>
                <a:cs typeface="Arial" panose="020B0604020202020204" pitchFamily="34" charset="0"/>
              </a:rPr>
              <a:t>fnptr</a:t>
            </a:r>
            <a:r>
              <a:rPr lang="en-US" dirty="0">
                <a:latin typeface="Arial" panose="020B0604020202020204" pitchFamily="34" charset="0"/>
                <a:cs typeface="Arial" panose="020B0604020202020204" pitchFamily="34" charset="0"/>
              </a:rPr>
              <a:t>)(int) = bar;</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fnptr</a:t>
            </a:r>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   if (</a:t>
            </a:r>
            <a:r>
              <a:rPr lang="en-US" dirty="0" err="1">
                <a:latin typeface="Arial" panose="020B0604020202020204" pitchFamily="34" charset="0"/>
                <a:cs typeface="Arial" panose="020B0604020202020204" pitchFamily="34" charset="0"/>
              </a:rPr>
              <a:t>fnptr</a:t>
            </a:r>
            <a:r>
              <a:rPr lang="en-US" dirty="0">
                <a:latin typeface="Arial" panose="020B0604020202020204" pitchFamily="34" charset="0"/>
                <a:cs typeface="Arial" panose="020B0604020202020204" pitchFamily="34" charset="0"/>
              </a:rPr>
              <a:t> != NULL) {</a:t>
            </a:r>
          </a:p>
          <a:p>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fnptr</a:t>
            </a:r>
            <a:r>
              <a:rPr lang="en-US" dirty="0">
                <a:latin typeface="Arial" panose="020B0604020202020204" pitchFamily="34" charset="0"/>
                <a:cs typeface="Arial" panose="020B0604020202020204" pitchFamily="34" charset="0"/>
              </a:rPr>
              <a:t> = NULL;</a:t>
            </a:r>
          </a:p>
          <a:p>
            <a:r>
              <a:rPr lang="en-US" dirty="0">
                <a:solidFill>
                  <a:srgbClr val="FF0000"/>
                </a:solidFill>
                <a:latin typeface="Arial" panose="020B0604020202020204" pitchFamily="34" charset="0"/>
                <a:cs typeface="Arial" panose="020B0604020202020204" pitchFamily="34" charset="0"/>
              </a:rPr>
              <a:t>      </a:t>
            </a:r>
            <a:r>
              <a:rPr lang="en-US" dirty="0" err="1">
                <a:solidFill>
                  <a:srgbClr val="FF0000"/>
                </a:solidFill>
                <a:latin typeface="Arial" panose="020B0604020202020204" pitchFamily="34" charset="0"/>
                <a:cs typeface="Arial" panose="020B0604020202020204" pitchFamily="34" charset="0"/>
              </a:rPr>
              <a:t>fnptr</a:t>
            </a:r>
            <a:r>
              <a:rPr lang="en-US" dirty="0">
                <a:solidFill>
                  <a:srgbClr val="FF0000"/>
                </a:solidFill>
                <a:latin typeface="Arial" panose="020B0604020202020204" pitchFamily="34" charset="0"/>
                <a:cs typeface="Arial" panose="020B0604020202020204" pitchFamily="34" charset="0"/>
              </a:rPr>
              <a:t>(1);              // [1]</a:t>
            </a:r>
          </a:p>
          <a:p>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fnptr</a:t>
            </a:r>
            <a:r>
              <a:rPr lang="en-US" dirty="0">
                <a:latin typeface="Arial" panose="020B0604020202020204" pitchFamily="34" charset="0"/>
                <a:cs typeface="Arial" panose="020B0604020202020204" pitchFamily="34" charset="0"/>
              </a:rPr>
              <a:t> = bar;</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else {</a:t>
            </a:r>
          </a:p>
          <a:p>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fnptr</a:t>
            </a:r>
            <a:r>
              <a:rPr lang="en-US" dirty="0">
                <a:latin typeface="Arial" panose="020B0604020202020204" pitchFamily="34" charset="0"/>
                <a:cs typeface="Arial" panose="020B0604020202020204" pitchFamily="34" charset="0"/>
              </a:rPr>
              <a:t>(1);             // [2]</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fnptr</a:t>
            </a:r>
            <a:r>
              <a:rPr lang="en-US" dirty="0">
                <a:latin typeface="Arial" panose="020B0604020202020204" pitchFamily="34" charset="0"/>
                <a:cs typeface="Arial" panose="020B0604020202020204" pitchFamily="34" charset="0"/>
              </a:rPr>
              <a:t>(1);                // [3]</a:t>
            </a:r>
          </a:p>
          <a:p>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9AAFA095-2166-4747-B335-CB90FB286658}"/>
              </a:ext>
            </a:extLst>
          </p:cNvPr>
          <p:cNvSpPr txBox="1"/>
          <p:nvPr/>
        </p:nvSpPr>
        <p:spPr>
          <a:xfrm>
            <a:off x="8036560" y="1899920"/>
            <a:ext cx="3169920" cy="646331"/>
          </a:xfrm>
          <a:prstGeom prst="rect">
            <a:avLst/>
          </a:prstGeom>
          <a:noFill/>
        </p:spPr>
        <p:txBody>
          <a:bodyPr wrap="square" rtlCol="0">
            <a:spAutoFit/>
          </a:bodyPr>
          <a:lstStyle/>
          <a:p>
            <a:r>
              <a:rPr lang="en-US" dirty="0">
                <a:solidFill>
                  <a:srgbClr val="FF0000"/>
                </a:solidFill>
                <a:latin typeface="Arial" panose="020B0604020202020204" pitchFamily="34" charset="0"/>
                <a:cs typeface="Arial" panose="020B0604020202020204" pitchFamily="34" charset="0"/>
              </a:rPr>
              <a:t>A function pointer can also contain a NULL value.</a:t>
            </a:r>
          </a:p>
        </p:txBody>
      </p:sp>
    </p:spTree>
    <p:extLst>
      <p:ext uri="{BB962C8B-B14F-4D97-AF65-F5344CB8AC3E}">
        <p14:creationId xmlns:p14="http://schemas.microsoft.com/office/powerpoint/2010/main" val="25349988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F7B3A-F938-B4D2-F56C-A14D87FABB44}"/>
              </a:ext>
            </a:extLst>
          </p:cNvPr>
          <p:cNvSpPr>
            <a:spLocks noGrp="1"/>
          </p:cNvSpPr>
          <p:nvPr>
            <p:ph type="title"/>
          </p:nvPr>
        </p:nvSpPr>
        <p:spPr/>
        <p:txBody>
          <a:bodyPr/>
          <a:lstStyle/>
          <a:p>
            <a:r>
              <a:rPr lang="en-IN" dirty="0"/>
              <a:t>LLVM IR</a:t>
            </a:r>
          </a:p>
        </p:txBody>
      </p:sp>
      <p:sp>
        <p:nvSpPr>
          <p:cNvPr id="3" name="Text Placeholder 2">
            <a:extLst>
              <a:ext uri="{FF2B5EF4-FFF2-40B4-BE49-F238E27FC236}">
                <a16:creationId xmlns:a16="http://schemas.microsoft.com/office/drawing/2014/main" id="{6B282AD6-E1A9-45C1-7570-2C97AEEC2631}"/>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35376439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A4686BD-F2FB-4177-BDDF-83D5DB00B1D2}"/>
              </a:ext>
            </a:extLst>
          </p:cNvPr>
          <p:cNvSpPr/>
          <p:nvPr/>
        </p:nvSpPr>
        <p:spPr>
          <a:xfrm>
            <a:off x="2672080" y="2509590"/>
            <a:ext cx="2560320" cy="8163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28EAD60E-AE6B-4083-8668-17E34FF8A344}"/>
              </a:ext>
            </a:extLst>
          </p:cNvPr>
          <p:cNvSpPr/>
          <p:nvPr/>
        </p:nvSpPr>
        <p:spPr>
          <a:xfrm>
            <a:off x="4602480" y="979615"/>
            <a:ext cx="2458720" cy="13303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2E3A2FF-18DB-4619-B711-77547D1286C5}"/>
              </a:ext>
            </a:extLst>
          </p:cNvPr>
          <p:cNvSpPr/>
          <p:nvPr/>
        </p:nvSpPr>
        <p:spPr>
          <a:xfrm>
            <a:off x="6553200" y="2509590"/>
            <a:ext cx="2438400" cy="12003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8306C99-25D6-4C2B-A9C5-AAB39777AB69}"/>
              </a:ext>
            </a:extLst>
          </p:cNvPr>
          <p:cNvSpPr/>
          <p:nvPr/>
        </p:nvSpPr>
        <p:spPr>
          <a:xfrm>
            <a:off x="4592320" y="5038202"/>
            <a:ext cx="2377440" cy="9890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83E49606-70B6-47C3-AB07-6CB04EE05553}"/>
              </a:ext>
            </a:extLst>
          </p:cNvPr>
          <p:cNvSpPr txBox="1"/>
          <p:nvPr/>
        </p:nvSpPr>
        <p:spPr>
          <a:xfrm>
            <a:off x="6856544" y="2482682"/>
            <a:ext cx="1971040" cy="1200329"/>
          </a:xfrm>
          <a:prstGeom prst="rect">
            <a:avLst/>
          </a:prstGeom>
          <a:noFill/>
        </p:spPr>
        <p:txBody>
          <a:bodyPr wrap="square" rtlCol="0">
            <a:spAutoFit/>
          </a:bodyPr>
          <a:lstStyle/>
          <a:p>
            <a:r>
              <a:rPr lang="en-US" dirty="0"/>
              <a:t>label:</a:t>
            </a:r>
          </a:p>
          <a:p>
            <a:r>
              <a:rPr lang="en-US" dirty="0"/>
              <a:t>d = a * 3</a:t>
            </a:r>
          </a:p>
          <a:p>
            <a:r>
              <a:rPr lang="en-US" dirty="0"/>
              <a:t>d = x - d</a:t>
            </a:r>
          </a:p>
          <a:p>
            <a:r>
              <a:rPr lang="en-US" dirty="0"/>
              <a:t>d = c - d</a:t>
            </a:r>
          </a:p>
        </p:txBody>
      </p:sp>
      <p:sp>
        <p:nvSpPr>
          <p:cNvPr id="16" name="TextBox 15">
            <a:extLst>
              <a:ext uri="{FF2B5EF4-FFF2-40B4-BE49-F238E27FC236}">
                <a16:creationId xmlns:a16="http://schemas.microsoft.com/office/drawing/2014/main" id="{83446B2A-3E2A-4A1F-AC87-8E787F5178B0}"/>
              </a:ext>
            </a:extLst>
          </p:cNvPr>
          <p:cNvSpPr txBox="1"/>
          <p:nvPr/>
        </p:nvSpPr>
        <p:spPr>
          <a:xfrm>
            <a:off x="5014684" y="1029791"/>
            <a:ext cx="2448560" cy="1200329"/>
          </a:xfrm>
          <a:prstGeom prst="rect">
            <a:avLst/>
          </a:prstGeom>
          <a:noFill/>
        </p:spPr>
        <p:txBody>
          <a:bodyPr wrap="square" rtlCol="0">
            <a:spAutoFit/>
          </a:bodyPr>
          <a:lstStyle/>
          <a:p>
            <a:r>
              <a:rPr lang="en-US" dirty="0"/>
              <a:t>a = 3</a:t>
            </a:r>
          </a:p>
          <a:p>
            <a:r>
              <a:rPr lang="en-US" dirty="0"/>
              <a:t>b = a * x</a:t>
            </a:r>
          </a:p>
          <a:p>
            <a:r>
              <a:rPr lang="en-US" dirty="0"/>
              <a:t>c = x – 9</a:t>
            </a:r>
          </a:p>
          <a:p>
            <a:r>
              <a:rPr lang="en-US" dirty="0"/>
              <a:t>if (c &gt; 0) </a:t>
            </a:r>
            <a:r>
              <a:rPr lang="en-US" dirty="0" err="1"/>
              <a:t>goto</a:t>
            </a:r>
            <a:r>
              <a:rPr lang="en-US" dirty="0"/>
              <a:t> label</a:t>
            </a:r>
          </a:p>
        </p:txBody>
      </p:sp>
      <p:sp>
        <p:nvSpPr>
          <p:cNvPr id="18" name="TextBox 17">
            <a:extLst>
              <a:ext uri="{FF2B5EF4-FFF2-40B4-BE49-F238E27FC236}">
                <a16:creationId xmlns:a16="http://schemas.microsoft.com/office/drawing/2014/main" id="{94DA9E9E-97BC-480D-90B3-3DFA9A04F169}"/>
              </a:ext>
            </a:extLst>
          </p:cNvPr>
          <p:cNvSpPr txBox="1"/>
          <p:nvPr/>
        </p:nvSpPr>
        <p:spPr>
          <a:xfrm>
            <a:off x="3420290" y="2568318"/>
            <a:ext cx="1473200" cy="646331"/>
          </a:xfrm>
          <a:prstGeom prst="rect">
            <a:avLst/>
          </a:prstGeom>
          <a:noFill/>
        </p:spPr>
        <p:txBody>
          <a:bodyPr wrap="square" rtlCol="0">
            <a:spAutoFit/>
          </a:bodyPr>
          <a:lstStyle/>
          <a:p>
            <a:r>
              <a:rPr lang="en-US" dirty="0"/>
              <a:t>d = 3 * x</a:t>
            </a:r>
          </a:p>
          <a:p>
            <a:r>
              <a:rPr lang="en-US" dirty="0"/>
              <a:t>d = d - b</a:t>
            </a:r>
          </a:p>
        </p:txBody>
      </p:sp>
      <p:sp>
        <p:nvSpPr>
          <p:cNvPr id="19" name="TextBox 18">
            <a:extLst>
              <a:ext uri="{FF2B5EF4-FFF2-40B4-BE49-F238E27FC236}">
                <a16:creationId xmlns:a16="http://schemas.microsoft.com/office/drawing/2014/main" id="{936BCCA6-7681-4C4D-BA73-19DE3A60BCB5}"/>
              </a:ext>
            </a:extLst>
          </p:cNvPr>
          <p:cNvSpPr txBox="1"/>
          <p:nvPr/>
        </p:nvSpPr>
        <p:spPr>
          <a:xfrm>
            <a:off x="4937760" y="5225883"/>
            <a:ext cx="2016760" cy="646331"/>
          </a:xfrm>
          <a:prstGeom prst="rect">
            <a:avLst/>
          </a:prstGeom>
          <a:noFill/>
        </p:spPr>
        <p:txBody>
          <a:bodyPr wrap="square" rtlCol="0">
            <a:spAutoFit/>
          </a:bodyPr>
          <a:lstStyle/>
          <a:p>
            <a:r>
              <a:rPr lang="en-US" dirty="0"/>
              <a:t>d = d * x</a:t>
            </a:r>
          </a:p>
          <a:p>
            <a:r>
              <a:rPr lang="en-US" dirty="0"/>
              <a:t>ret d</a:t>
            </a:r>
          </a:p>
        </p:txBody>
      </p:sp>
      <p:sp>
        <p:nvSpPr>
          <p:cNvPr id="22" name="TextBox 21">
            <a:extLst>
              <a:ext uri="{FF2B5EF4-FFF2-40B4-BE49-F238E27FC236}">
                <a16:creationId xmlns:a16="http://schemas.microsoft.com/office/drawing/2014/main" id="{B2A04125-85D5-4DFC-92E6-CCED1AEBFA4B}"/>
              </a:ext>
            </a:extLst>
          </p:cNvPr>
          <p:cNvSpPr txBox="1"/>
          <p:nvPr/>
        </p:nvSpPr>
        <p:spPr>
          <a:xfrm>
            <a:off x="4196080" y="1659722"/>
            <a:ext cx="548640" cy="369332"/>
          </a:xfrm>
          <a:prstGeom prst="rect">
            <a:avLst/>
          </a:prstGeom>
          <a:noFill/>
        </p:spPr>
        <p:txBody>
          <a:bodyPr wrap="square" rtlCol="0">
            <a:spAutoFit/>
          </a:bodyPr>
          <a:lstStyle/>
          <a:p>
            <a:r>
              <a:rPr lang="en-US" b="1" dirty="0"/>
              <a:t>B1</a:t>
            </a:r>
          </a:p>
        </p:txBody>
      </p:sp>
      <p:sp>
        <p:nvSpPr>
          <p:cNvPr id="23" name="TextBox 22">
            <a:extLst>
              <a:ext uri="{FF2B5EF4-FFF2-40B4-BE49-F238E27FC236}">
                <a16:creationId xmlns:a16="http://schemas.microsoft.com/office/drawing/2014/main" id="{229C8940-8BA0-45F0-BDDA-772DC993EB33}"/>
              </a:ext>
            </a:extLst>
          </p:cNvPr>
          <p:cNvSpPr txBox="1"/>
          <p:nvPr/>
        </p:nvSpPr>
        <p:spPr>
          <a:xfrm>
            <a:off x="8971280" y="2665562"/>
            <a:ext cx="548640" cy="369332"/>
          </a:xfrm>
          <a:prstGeom prst="rect">
            <a:avLst/>
          </a:prstGeom>
          <a:noFill/>
        </p:spPr>
        <p:txBody>
          <a:bodyPr wrap="square" rtlCol="0">
            <a:spAutoFit/>
          </a:bodyPr>
          <a:lstStyle/>
          <a:p>
            <a:r>
              <a:rPr lang="en-US" b="1" dirty="0"/>
              <a:t>B3</a:t>
            </a:r>
          </a:p>
        </p:txBody>
      </p:sp>
      <p:sp>
        <p:nvSpPr>
          <p:cNvPr id="24" name="TextBox 23">
            <a:extLst>
              <a:ext uri="{FF2B5EF4-FFF2-40B4-BE49-F238E27FC236}">
                <a16:creationId xmlns:a16="http://schemas.microsoft.com/office/drawing/2014/main" id="{D32AEA76-92CA-488E-8E6B-472E9715F629}"/>
              </a:ext>
            </a:extLst>
          </p:cNvPr>
          <p:cNvSpPr txBox="1"/>
          <p:nvPr/>
        </p:nvSpPr>
        <p:spPr>
          <a:xfrm>
            <a:off x="2255520" y="2736682"/>
            <a:ext cx="548640" cy="369332"/>
          </a:xfrm>
          <a:prstGeom prst="rect">
            <a:avLst/>
          </a:prstGeom>
          <a:noFill/>
        </p:spPr>
        <p:txBody>
          <a:bodyPr wrap="square" rtlCol="0">
            <a:spAutoFit/>
          </a:bodyPr>
          <a:lstStyle/>
          <a:p>
            <a:r>
              <a:rPr lang="en-US" b="1" dirty="0"/>
              <a:t>B2</a:t>
            </a:r>
          </a:p>
        </p:txBody>
      </p:sp>
      <p:sp>
        <p:nvSpPr>
          <p:cNvPr id="28" name="TextBox 27">
            <a:extLst>
              <a:ext uri="{FF2B5EF4-FFF2-40B4-BE49-F238E27FC236}">
                <a16:creationId xmlns:a16="http://schemas.microsoft.com/office/drawing/2014/main" id="{B6506658-0A90-4168-98AC-D7BA32763A3B}"/>
              </a:ext>
            </a:extLst>
          </p:cNvPr>
          <p:cNvSpPr txBox="1"/>
          <p:nvPr/>
        </p:nvSpPr>
        <p:spPr>
          <a:xfrm>
            <a:off x="4112626" y="5354332"/>
            <a:ext cx="548640" cy="369332"/>
          </a:xfrm>
          <a:prstGeom prst="rect">
            <a:avLst/>
          </a:prstGeom>
          <a:noFill/>
        </p:spPr>
        <p:txBody>
          <a:bodyPr wrap="square" rtlCol="0">
            <a:spAutoFit/>
          </a:bodyPr>
          <a:lstStyle/>
          <a:p>
            <a:r>
              <a:rPr lang="en-US" b="1" dirty="0"/>
              <a:t>B4</a:t>
            </a:r>
          </a:p>
        </p:txBody>
      </p:sp>
      <p:cxnSp>
        <p:nvCxnSpPr>
          <p:cNvPr id="35" name="Straight Arrow Connector 34">
            <a:extLst>
              <a:ext uri="{FF2B5EF4-FFF2-40B4-BE49-F238E27FC236}">
                <a16:creationId xmlns:a16="http://schemas.microsoft.com/office/drawing/2014/main" id="{11B2DC49-4348-431E-BD3B-B697BCAAC92E}"/>
              </a:ext>
            </a:extLst>
          </p:cNvPr>
          <p:cNvCxnSpPr/>
          <p:nvPr/>
        </p:nvCxnSpPr>
        <p:spPr>
          <a:xfrm flipH="1">
            <a:off x="3992880" y="2309962"/>
            <a:ext cx="1087120" cy="19304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FB309609-9E89-49FB-A119-7AF01148068B}"/>
              </a:ext>
            </a:extLst>
          </p:cNvPr>
          <p:cNvCxnSpPr/>
          <p:nvPr/>
        </p:nvCxnSpPr>
        <p:spPr>
          <a:xfrm>
            <a:off x="6746240" y="2307115"/>
            <a:ext cx="1005840" cy="21475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AAC03D1-DCEB-461B-9B09-C575589273FC}"/>
              </a:ext>
            </a:extLst>
          </p:cNvPr>
          <p:cNvCxnSpPr/>
          <p:nvPr/>
        </p:nvCxnSpPr>
        <p:spPr>
          <a:xfrm>
            <a:off x="4013200" y="3337909"/>
            <a:ext cx="1554480" cy="166143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5DD17488-3A0E-FC1E-5478-9E813116BCAD}"/>
              </a:ext>
            </a:extLst>
          </p:cNvPr>
          <p:cNvCxnSpPr>
            <a:stCxn id="8" idx="2"/>
            <a:endCxn id="9" idx="0"/>
          </p:cNvCxnSpPr>
          <p:nvPr/>
        </p:nvCxnSpPr>
        <p:spPr>
          <a:xfrm flipH="1">
            <a:off x="5781040" y="3709918"/>
            <a:ext cx="1991360" cy="132828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8CD7E538-5170-6EDA-4759-BFF7F8B8CF15}"/>
              </a:ext>
            </a:extLst>
          </p:cNvPr>
          <p:cNvSpPr txBox="1"/>
          <p:nvPr/>
        </p:nvSpPr>
        <p:spPr>
          <a:xfrm>
            <a:off x="9165771" y="5038202"/>
            <a:ext cx="2667000" cy="1200329"/>
          </a:xfrm>
          <a:prstGeom prst="rect">
            <a:avLst/>
          </a:prstGeom>
          <a:noFill/>
        </p:spPr>
        <p:txBody>
          <a:bodyPr wrap="square" rtlCol="0">
            <a:spAutoFit/>
          </a:bodyPr>
          <a:lstStyle/>
          <a:p>
            <a:r>
              <a:rPr lang="en-IN" dirty="0"/>
              <a:t>Typically, a compiler optimization is performed multiple times during the compilation.</a:t>
            </a:r>
          </a:p>
        </p:txBody>
      </p:sp>
    </p:spTree>
    <p:extLst>
      <p:ext uri="{BB962C8B-B14F-4D97-AF65-F5344CB8AC3E}">
        <p14:creationId xmlns:p14="http://schemas.microsoft.com/office/powerpoint/2010/main" val="35551997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A4686BD-F2FB-4177-BDDF-83D5DB00B1D2}"/>
              </a:ext>
            </a:extLst>
          </p:cNvPr>
          <p:cNvSpPr/>
          <p:nvPr/>
        </p:nvSpPr>
        <p:spPr>
          <a:xfrm>
            <a:off x="2672080" y="2509590"/>
            <a:ext cx="2560320" cy="8163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28EAD60E-AE6B-4083-8668-17E34FF8A344}"/>
              </a:ext>
            </a:extLst>
          </p:cNvPr>
          <p:cNvSpPr/>
          <p:nvPr/>
        </p:nvSpPr>
        <p:spPr>
          <a:xfrm>
            <a:off x="4602480" y="979615"/>
            <a:ext cx="2458720" cy="13303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2E3A2FF-18DB-4619-B711-77547D1286C5}"/>
              </a:ext>
            </a:extLst>
          </p:cNvPr>
          <p:cNvSpPr/>
          <p:nvPr/>
        </p:nvSpPr>
        <p:spPr>
          <a:xfrm>
            <a:off x="6553200" y="2509590"/>
            <a:ext cx="2438400" cy="12003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8306C99-25D6-4C2B-A9C5-AAB39777AB69}"/>
              </a:ext>
            </a:extLst>
          </p:cNvPr>
          <p:cNvSpPr/>
          <p:nvPr/>
        </p:nvSpPr>
        <p:spPr>
          <a:xfrm>
            <a:off x="4592320" y="5038202"/>
            <a:ext cx="2377440" cy="9890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83E49606-70B6-47C3-AB07-6CB04EE05553}"/>
              </a:ext>
            </a:extLst>
          </p:cNvPr>
          <p:cNvSpPr txBox="1"/>
          <p:nvPr/>
        </p:nvSpPr>
        <p:spPr>
          <a:xfrm>
            <a:off x="6856544" y="2482682"/>
            <a:ext cx="1971040" cy="1200329"/>
          </a:xfrm>
          <a:prstGeom prst="rect">
            <a:avLst/>
          </a:prstGeom>
          <a:noFill/>
        </p:spPr>
        <p:txBody>
          <a:bodyPr wrap="square" rtlCol="0">
            <a:spAutoFit/>
          </a:bodyPr>
          <a:lstStyle/>
          <a:p>
            <a:r>
              <a:rPr lang="en-US" dirty="0"/>
              <a:t>label:</a:t>
            </a:r>
          </a:p>
          <a:p>
            <a:r>
              <a:rPr lang="en-US" dirty="0">
                <a:solidFill>
                  <a:srgbClr val="FF0000"/>
                </a:solidFill>
              </a:rPr>
              <a:t>d = 3 * 3</a:t>
            </a:r>
          </a:p>
          <a:p>
            <a:r>
              <a:rPr lang="en-US" dirty="0"/>
              <a:t>d = x - d</a:t>
            </a:r>
          </a:p>
          <a:p>
            <a:r>
              <a:rPr lang="en-US" dirty="0"/>
              <a:t>d = c - d</a:t>
            </a:r>
          </a:p>
        </p:txBody>
      </p:sp>
      <p:sp>
        <p:nvSpPr>
          <p:cNvPr id="16" name="TextBox 15">
            <a:extLst>
              <a:ext uri="{FF2B5EF4-FFF2-40B4-BE49-F238E27FC236}">
                <a16:creationId xmlns:a16="http://schemas.microsoft.com/office/drawing/2014/main" id="{83446B2A-3E2A-4A1F-AC87-8E787F5178B0}"/>
              </a:ext>
            </a:extLst>
          </p:cNvPr>
          <p:cNvSpPr txBox="1"/>
          <p:nvPr/>
        </p:nvSpPr>
        <p:spPr>
          <a:xfrm>
            <a:off x="5014684" y="1029791"/>
            <a:ext cx="2448560" cy="1200329"/>
          </a:xfrm>
          <a:prstGeom prst="rect">
            <a:avLst/>
          </a:prstGeom>
          <a:noFill/>
        </p:spPr>
        <p:txBody>
          <a:bodyPr wrap="square" rtlCol="0">
            <a:spAutoFit/>
          </a:bodyPr>
          <a:lstStyle/>
          <a:p>
            <a:r>
              <a:rPr lang="en-US" dirty="0"/>
              <a:t>a = 3</a:t>
            </a:r>
          </a:p>
          <a:p>
            <a:r>
              <a:rPr lang="en-US" dirty="0">
                <a:solidFill>
                  <a:srgbClr val="FF0000"/>
                </a:solidFill>
              </a:rPr>
              <a:t>b = 3 * x</a:t>
            </a:r>
          </a:p>
          <a:p>
            <a:r>
              <a:rPr lang="en-US" dirty="0"/>
              <a:t>c = x – 9</a:t>
            </a:r>
          </a:p>
          <a:p>
            <a:r>
              <a:rPr lang="en-US" dirty="0"/>
              <a:t>if (c &gt; 0) </a:t>
            </a:r>
            <a:r>
              <a:rPr lang="en-US" dirty="0" err="1"/>
              <a:t>goto</a:t>
            </a:r>
            <a:r>
              <a:rPr lang="en-US" dirty="0"/>
              <a:t> label</a:t>
            </a:r>
          </a:p>
        </p:txBody>
      </p:sp>
      <p:sp>
        <p:nvSpPr>
          <p:cNvPr id="18" name="TextBox 17">
            <a:extLst>
              <a:ext uri="{FF2B5EF4-FFF2-40B4-BE49-F238E27FC236}">
                <a16:creationId xmlns:a16="http://schemas.microsoft.com/office/drawing/2014/main" id="{94DA9E9E-97BC-480D-90B3-3DFA9A04F169}"/>
              </a:ext>
            </a:extLst>
          </p:cNvPr>
          <p:cNvSpPr txBox="1"/>
          <p:nvPr/>
        </p:nvSpPr>
        <p:spPr>
          <a:xfrm>
            <a:off x="3420290" y="2568318"/>
            <a:ext cx="1473200" cy="646331"/>
          </a:xfrm>
          <a:prstGeom prst="rect">
            <a:avLst/>
          </a:prstGeom>
          <a:noFill/>
        </p:spPr>
        <p:txBody>
          <a:bodyPr wrap="square" rtlCol="0">
            <a:spAutoFit/>
          </a:bodyPr>
          <a:lstStyle/>
          <a:p>
            <a:r>
              <a:rPr lang="en-US" dirty="0"/>
              <a:t>d = 3 * x</a:t>
            </a:r>
          </a:p>
          <a:p>
            <a:r>
              <a:rPr lang="en-US" dirty="0"/>
              <a:t>d = d - b</a:t>
            </a:r>
          </a:p>
        </p:txBody>
      </p:sp>
      <p:sp>
        <p:nvSpPr>
          <p:cNvPr id="19" name="TextBox 18">
            <a:extLst>
              <a:ext uri="{FF2B5EF4-FFF2-40B4-BE49-F238E27FC236}">
                <a16:creationId xmlns:a16="http://schemas.microsoft.com/office/drawing/2014/main" id="{936BCCA6-7681-4C4D-BA73-19DE3A60BCB5}"/>
              </a:ext>
            </a:extLst>
          </p:cNvPr>
          <p:cNvSpPr txBox="1"/>
          <p:nvPr/>
        </p:nvSpPr>
        <p:spPr>
          <a:xfrm>
            <a:off x="4937760" y="5225883"/>
            <a:ext cx="2016760" cy="646331"/>
          </a:xfrm>
          <a:prstGeom prst="rect">
            <a:avLst/>
          </a:prstGeom>
          <a:noFill/>
        </p:spPr>
        <p:txBody>
          <a:bodyPr wrap="square" rtlCol="0">
            <a:spAutoFit/>
          </a:bodyPr>
          <a:lstStyle/>
          <a:p>
            <a:r>
              <a:rPr lang="en-US" dirty="0"/>
              <a:t>d = d * x</a:t>
            </a:r>
          </a:p>
          <a:p>
            <a:r>
              <a:rPr lang="en-US" dirty="0"/>
              <a:t>ret d</a:t>
            </a:r>
          </a:p>
        </p:txBody>
      </p:sp>
      <p:sp>
        <p:nvSpPr>
          <p:cNvPr id="22" name="TextBox 21">
            <a:extLst>
              <a:ext uri="{FF2B5EF4-FFF2-40B4-BE49-F238E27FC236}">
                <a16:creationId xmlns:a16="http://schemas.microsoft.com/office/drawing/2014/main" id="{B2A04125-85D5-4DFC-92E6-CCED1AEBFA4B}"/>
              </a:ext>
            </a:extLst>
          </p:cNvPr>
          <p:cNvSpPr txBox="1"/>
          <p:nvPr/>
        </p:nvSpPr>
        <p:spPr>
          <a:xfrm>
            <a:off x="4196080" y="1659722"/>
            <a:ext cx="548640" cy="369332"/>
          </a:xfrm>
          <a:prstGeom prst="rect">
            <a:avLst/>
          </a:prstGeom>
          <a:noFill/>
        </p:spPr>
        <p:txBody>
          <a:bodyPr wrap="square" rtlCol="0">
            <a:spAutoFit/>
          </a:bodyPr>
          <a:lstStyle/>
          <a:p>
            <a:r>
              <a:rPr lang="en-US" b="1" dirty="0"/>
              <a:t>B1</a:t>
            </a:r>
          </a:p>
        </p:txBody>
      </p:sp>
      <p:sp>
        <p:nvSpPr>
          <p:cNvPr id="23" name="TextBox 22">
            <a:extLst>
              <a:ext uri="{FF2B5EF4-FFF2-40B4-BE49-F238E27FC236}">
                <a16:creationId xmlns:a16="http://schemas.microsoft.com/office/drawing/2014/main" id="{229C8940-8BA0-45F0-BDDA-772DC993EB33}"/>
              </a:ext>
            </a:extLst>
          </p:cNvPr>
          <p:cNvSpPr txBox="1"/>
          <p:nvPr/>
        </p:nvSpPr>
        <p:spPr>
          <a:xfrm>
            <a:off x="8971280" y="2665562"/>
            <a:ext cx="548640" cy="369332"/>
          </a:xfrm>
          <a:prstGeom prst="rect">
            <a:avLst/>
          </a:prstGeom>
          <a:noFill/>
        </p:spPr>
        <p:txBody>
          <a:bodyPr wrap="square" rtlCol="0">
            <a:spAutoFit/>
          </a:bodyPr>
          <a:lstStyle/>
          <a:p>
            <a:r>
              <a:rPr lang="en-US" b="1" dirty="0"/>
              <a:t>B3</a:t>
            </a:r>
          </a:p>
        </p:txBody>
      </p:sp>
      <p:sp>
        <p:nvSpPr>
          <p:cNvPr id="24" name="TextBox 23">
            <a:extLst>
              <a:ext uri="{FF2B5EF4-FFF2-40B4-BE49-F238E27FC236}">
                <a16:creationId xmlns:a16="http://schemas.microsoft.com/office/drawing/2014/main" id="{D32AEA76-92CA-488E-8E6B-472E9715F629}"/>
              </a:ext>
            </a:extLst>
          </p:cNvPr>
          <p:cNvSpPr txBox="1"/>
          <p:nvPr/>
        </p:nvSpPr>
        <p:spPr>
          <a:xfrm>
            <a:off x="2255520" y="2736682"/>
            <a:ext cx="548640" cy="369332"/>
          </a:xfrm>
          <a:prstGeom prst="rect">
            <a:avLst/>
          </a:prstGeom>
          <a:noFill/>
        </p:spPr>
        <p:txBody>
          <a:bodyPr wrap="square" rtlCol="0">
            <a:spAutoFit/>
          </a:bodyPr>
          <a:lstStyle/>
          <a:p>
            <a:r>
              <a:rPr lang="en-US" b="1" dirty="0"/>
              <a:t>B2</a:t>
            </a:r>
          </a:p>
        </p:txBody>
      </p:sp>
      <p:sp>
        <p:nvSpPr>
          <p:cNvPr id="28" name="TextBox 27">
            <a:extLst>
              <a:ext uri="{FF2B5EF4-FFF2-40B4-BE49-F238E27FC236}">
                <a16:creationId xmlns:a16="http://schemas.microsoft.com/office/drawing/2014/main" id="{B6506658-0A90-4168-98AC-D7BA32763A3B}"/>
              </a:ext>
            </a:extLst>
          </p:cNvPr>
          <p:cNvSpPr txBox="1"/>
          <p:nvPr/>
        </p:nvSpPr>
        <p:spPr>
          <a:xfrm>
            <a:off x="4112626" y="5354332"/>
            <a:ext cx="548640" cy="369332"/>
          </a:xfrm>
          <a:prstGeom prst="rect">
            <a:avLst/>
          </a:prstGeom>
          <a:noFill/>
        </p:spPr>
        <p:txBody>
          <a:bodyPr wrap="square" rtlCol="0">
            <a:spAutoFit/>
          </a:bodyPr>
          <a:lstStyle/>
          <a:p>
            <a:r>
              <a:rPr lang="en-US" b="1" dirty="0"/>
              <a:t>B4</a:t>
            </a:r>
          </a:p>
        </p:txBody>
      </p:sp>
      <p:cxnSp>
        <p:nvCxnSpPr>
          <p:cNvPr id="35" name="Straight Arrow Connector 34">
            <a:extLst>
              <a:ext uri="{FF2B5EF4-FFF2-40B4-BE49-F238E27FC236}">
                <a16:creationId xmlns:a16="http://schemas.microsoft.com/office/drawing/2014/main" id="{11B2DC49-4348-431E-BD3B-B697BCAAC92E}"/>
              </a:ext>
            </a:extLst>
          </p:cNvPr>
          <p:cNvCxnSpPr/>
          <p:nvPr/>
        </p:nvCxnSpPr>
        <p:spPr>
          <a:xfrm flipH="1">
            <a:off x="3992880" y="2309962"/>
            <a:ext cx="1087120" cy="19304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FB309609-9E89-49FB-A119-7AF01148068B}"/>
              </a:ext>
            </a:extLst>
          </p:cNvPr>
          <p:cNvCxnSpPr/>
          <p:nvPr/>
        </p:nvCxnSpPr>
        <p:spPr>
          <a:xfrm>
            <a:off x="6746240" y="2307115"/>
            <a:ext cx="1005840" cy="21475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AAC03D1-DCEB-461B-9B09-C575589273FC}"/>
              </a:ext>
            </a:extLst>
          </p:cNvPr>
          <p:cNvCxnSpPr/>
          <p:nvPr/>
        </p:nvCxnSpPr>
        <p:spPr>
          <a:xfrm>
            <a:off x="4013200" y="3337909"/>
            <a:ext cx="1554480" cy="166143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5DD17488-3A0E-FC1E-5478-9E813116BCAD}"/>
              </a:ext>
            </a:extLst>
          </p:cNvPr>
          <p:cNvCxnSpPr>
            <a:stCxn id="8" idx="2"/>
            <a:endCxn id="9" idx="0"/>
          </p:cNvCxnSpPr>
          <p:nvPr/>
        </p:nvCxnSpPr>
        <p:spPr>
          <a:xfrm flipH="1">
            <a:off x="5781040" y="3709918"/>
            <a:ext cx="1991360" cy="132828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8CD7E538-5170-6EDA-4759-BFF7F8B8CF15}"/>
              </a:ext>
            </a:extLst>
          </p:cNvPr>
          <p:cNvSpPr txBox="1"/>
          <p:nvPr/>
        </p:nvSpPr>
        <p:spPr>
          <a:xfrm>
            <a:off x="9165771" y="5038202"/>
            <a:ext cx="2667000" cy="369332"/>
          </a:xfrm>
          <a:prstGeom prst="rect">
            <a:avLst/>
          </a:prstGeom>
          <a:noFill/>
        </p:spPr>
        <p:txBody>
          <a:bodyPr wrap="square" rtlCol="0">
            <a:spAutoFit/>
          </a:bodyPr>
          <a:lstStyle/>
          <a:p>
            <a:r>
              <a:rPr lang="en-IN" dirty="0"/>
              <a:t>Constant propagation</a:t>
            </a:r>
          </a:p>
        </p:txBody>
      </p:sp>
    </p:spTree>
    <p:extLst>
      <p:ext uri="{BB962C8B-B14F-4D97-AF65-F5344CB8AC3E}">
        <p14:creationId xmlns:p14="http://schemas.microsoft.com/office/powerpoint/2010/main" val="23621662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A4686BD-F2FB-4177-BDDF-83D5DB00B1D2}"/>
              </a:ext>
            </a:extLst>
          </p:cNvPr>
          <p:cNvSpPr/>
          <p:nvPr/>
        </p:nvSpPr>
        <p:spPr>
          <a:xfrm>
            <a:off x="2672080" y="2509590"/>
            <a:ext cx="2560320" cy="8163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28EAD60E-AE6B-4083-8668-17E34FF8A344}"/>
              </a:ext>
            </a:extLst>
          </p:cNvPr>
          <p:cNvSpPr/>
          <p:nvPr/>
        </p:nvSpPr>
        <p:spPr>
          <a:xfrm>
            <a:off x="4602480" y="979615"/>
            <a:ext cx="2458720" cy="13303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2E3A2FF-18DB-4619-B711-77547D1286C5}"/>
              </a:ext>
            </a:extLst>
          </p:cNvPr>
          <p:cNvSpPr/>
          <p:nvPr/>
        </p:nvSpPr>
        <p:spPr>
          <a:xfrm>
            <a:off x="6553200" y="2509590"/>
            <a:ext cx="2438400" cy="12003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8306C99-25D6-4C2B-A9C5-AAB39777AB69}"/>
              </a:ext>
            </a:extLst>
          </p:cNvPr>
          <p:cNvSpPr/>
          <p:nvPr/>
        </p:nvSpPr>
        <p:spPr>
          <a:xfrm>
            <a:off x="4592320" y="5038202"/>
            <a:ext cx="2377440" cy="9890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83E49606-70B6-47C3-AB07-6CB04EE05553}"/>
              </a:ext>
            </a:extLst>
          </p:cNvPr>
          <p:cNvSpPr txBox="1"/>
          <p:nvPr/>
        </p:nvSpPr>
        <p:spPr>
          <a:xfrm>
            <a:off x="6856544" y="2482682"/>
            <a:ext cx="1971040" cy="1200329"/>
          </a:xfrm>
          <a:prstGeom prst="rect">
            <a:avLst/>
          </a:prstGeom>
          <a:noFill/>
        </p:spPr>
        <p:txBody>
          <a:bodyPr wrap="square" rtlCol="0">
            <a:spAutoFit/>
          </a:bodyPr>
          <a:lstStyle/>
          <a:p>
            <a:r>
              <a:rPr lang="en-US" dirty="0"/>
              <a:t>label:</a:t>
            </a:r>
          </a:p>
          <a:p>
            <a:r>
              <a:rPr lang="en-US" dirty="0">
                <a:solidFill>
                  <a:srgbClr val="FF0000"/>
                </a:solidFill>
              </a:rPr>
              <a:t>d = 9</a:t>
            </a:r>
          </a:p>
          <a:p>
            <a:r>
              <a:rPr lang="en-US" dirty="0"/>
              <a:t>d = x - d</a:t>
            </a:r>
          </a:p>
          <a:p>
            <a:r>
              <a:rPr lang="en-US" dirty="0"/>
              <a:t>d = c - d</a:t>
            </a:r>
          </a:p>
        </p:txBody>
      </p:sp>
      <p:sp>
        <p:nvSpPr>
          <p:cNvPr id="16" name="TextBox 15">
            <a:extLst>
              <a:ext uri="{FF2B5EF4-FFF2-40B4-BE49-F238E27FC236}">
                <a16:creationId xmlns:a16="http://schemas.microsoft.com/office/drawing/2014/main" id="{83446B2A-3E2A-4A1F-AC87-8E787F5178B0}"/>
              </a:ext>
            </a:extLst>
          </p:cNvPr>
          <p:cNvSpPr txBox="1"/>
          <p:nvPr/>
        </p:nvSpPr>
        <p:spPr>
          <a:xfrm>
            <a:off x="5014684" y="1029791"/>
            <a:ext cx="2448560" cy="1200329"/>
          </a:xfrm>
          <a:prstGeom prst="rect">
            <a:avLst/>
          </a:prstGeom>
          <a:noFill/>
        </p:spPr>
        <p:txBody>
          <a:bodyPr wrap="square" rtlCol="0">
            <a:spAutoFit/>
          </a:bodyPr>
          <a:lstStyle/>
          <a:p>
            <a:r>
              <a:rPr lang="en-US" dirty="0"/>
              <a:t>a = 3</a:t>
            </a:r>
          </a:p>
          <a:p>
            <a:r>
              <a:rPr lang="en-US" dirty="0"/>
              <a:t>b = 3 * x</a:t>
            </a:r>
          </a:p>
          <a:p>
            <a:r>
              <a:rPr lang="en-US" dirty="0"/>
              <a:t>c = x – 9</a:t>
            </a:r>
          </a:p>
          <a:p>
            <a:r>
              <a:rPr lang="en-US" dirty="0"/>
              <a:t>if (c &gt; 0) </a:t>
            </a:r>
            <a:r>
              <a:rPr lang="en-US" dirty="0" err="1"/>
              <a:t>goto</a:t>
            </a:r>
            <a:r>
              <a:rPr lang="en-US" dirty="0"/>
              <a:t> label</a:t>
            </a:r>
          </a:p>
        </p:txBody>
      </p:sp>
      <p:sp>
        <p:nvSpPr>
          <p:cNvPr id="18" name="TextBox 17">
            <a:extLst>
              <a:ext uri="{FF2B5EF4-FFF2-40B4-BE49-F238E27FC236}">
                <a16:creationId xmlns:a16="http://schemas.microsoft.com/office/drawing/2014/main" id="{94DA9E9E-97BC-480D-90B3-3DFA9A04F169}"/>
              </a:ext>
            </a:extLst>
          </p:cNvPr>
          <p:cNvSpPr txBox="1"/>
          <p:nvPr/>
        </p:nvSpPr>
        <p:spPr>
          <a:xfrm>
            <a:off x="3420290" y="2568318"/>
            <a:ext cx="1473200" cy="646331"/>
          </a:xfrm>
          <a:prstGeom prst="rect">
            <a:avLst/>
          </a:prstGeom>
          <a:noFill/>
        </p:spPr>
        <p:txBody>
          <a:bodyPr wrap="square" rtlCol="0">
            <a:spAutoFit/>
          </a:bodyPr>
          <a:lstStyle/>
          <a:p>
            <a:r>
              <a:rPr lang="en-US" dirty="0"/>
              <a:t>d = 3 * x</a:t>
            </a:r>
          </a:p>
          <a:p>
            <a:r>
              <a:rPr lang="en-US" dirty="0"/>
              <a:t>d = d - b</a:t>
            </a:r>
          </a:p>
        </p:txBody>
      </p:sp>
      <p:sp>
        <p:nvSpPr>
          <p:cNvPr id="19" name="TextBox 18">
            <a:extLst>
              <a:ext uri="{FF2B5EF4-FFF2-40B4-BE49-F238E27FC236}">
                <a16:creationId xmlns:a16="http://schemas.microsoft.com/office/drawing/2014/main" id="{936BCCA6-7681-4C4D-BA73-19DE3A60BCB5}"/>
              </a:ext>
            </a:extLst>
          </p:cNvPr>
          <p:cNvSpPr txBox="1"/>
          <p:nvPr/>
        </p:nvSpPr>
        <p:spPr>
          <a:xfrm>
            <a:off x="4937760" y="5225883"/>
            <a:ext cx="2016760" cy="646331"/>
          </a:xfrm>
          <a:prstGeom prst="rect">
            <a:avLst/>
          </a:prstGeom>
          <a:noFill/>
        </p:spPr>
        <p:txBody>
          <a:bodyPr wrap="square" rtlCol="0">
            <a:spAutoFit/>
          </a:bodyPr>
          <a:lstStyle/>
          <a:p>
            <a:r>
              <a:rPr lang="en-US" dirty="0"/>
              <a:t>d = d * x</a:t>
            </a:r>
          </a:p>
          <a:p>
            <a:r>
              <a:rPr lang="en-US" dirty="0"/>
              <a:t>ret d</a:t>
            </a:r>
          </a:p>
        </p:txBody>
      </p:sp>
      <p:sp>
        <p:nvSpPr>
          <p:cNvPr id="22" name="TextBox 21">
            <a:extLst>
              <a:ext uri="{FF2B5EF4-FFF2-40B4-BE49-F238E27FC236}">
                <a16:creationId xmlns:a16="http://schemas.microsoft.com/office/drawing/2014/main" id="{B2A04125-85D5-4DFC-92E6-CCED1AEBFA4B}"/>
              </a:ext>
            </a:extLst>
          </p:cNvPr>
          <p:cNvSpPr txBox="1"/>
          <p:nvPr/>
        </p:nvSpPr>
        <p:spPr>
          <a:xfrm>
            <a:off x="4196080" y="1659722"/>
            <a:ext cx="548640" cy="369332"/>
          </a:xfrm>
          <a:prstGeom prst="rect">
            <a:avLst/>
          </a:prstGeom>
          <a:noFill/>
        </p:spPr>
        <p:txBody>
          <a:bodyPr wrap="square" rtlCol="0">
            <a:spAutoFit/>
          </a:bodyPr>
          <a:lstStyle/>
          <a:p>
            <a:r>
              <a:rPr lang="en-US" b="1" dirty="0"/>
              <a:t>B1</a:t>
            </a:r>
          </a:p>
        </p:txBody>
      </p:sp>
      <p:sp>
        <p:nvSpPr>
          <p:cNvPr id="23" name="TextBox 22">
            <a:extLst>
              <a:ext uri="{FF2B5EF4-FFF2-40B4-BE49-F238E27FC236}">
                <a16:creationId xmlns:a16="http://schemas.microsoft.com/office/drawing/2014/main" id="{229C8940-8BA0-45F0-BDDA-772DC993EB33}"/>
              </a:ext>
            </a:extLst>
          </p:cNvPr>
          <p:cNvSpPr txBox="1"/>
          <p:nvPr/>
        </p:nvSpPr>
        <p:spPr>
          <a:xfrm>
            <a:off x="8971280" y="2665562"/>
            <a:ext cx="548640" cy="369332"/>
          </a:xfrm>
          <a:prstGeom prst="rect">
            <a:avLst/>
          </a:prstGeom>
          <a:noFill/>
        </p:spPr>
        <p:txBody>
          <a:bodyPr wrap="square" rtlCol="0">
            <a:spAutoFit/>
          </a:bodyPr>
          <a:lstStyle/>
          <a:p>
            <a:r>
              <a:rPr lang="en-US" b="1" dirty="0"/>
              <a:t>B3</a:t>
            </a:r>
          </a:p>
        </p:txBody>
      </p:sp>
      <p:sp>
        <p:nvSpPr>
          <p:cNvPr id="24" name="TextBox 23">
            <a:extLst>
              <a:ext uri="{FF2B5EF4-FFF2-40B4-BE49-F238E27FC236}">
                <a16:creationId xmlns:a16="http://schemas.microsoft.com/office/drawing/2014/main" id="{D32AEA76-92CA-488E-8E6B-472E9715F629}"/>
              </a:ext>
            </a:extLst>
          </p:cNvPr>
          <p:cNvSpPr txBox="1"/>
          <p:nvPr/>
        </p:nvSpPr>
        <p:spPr>
          <a:xfrm>
            <a:off x="2255520" y="2736682"/>
            <a:ext cx="548640" cy="369332"/>
          </a:xfrm>
          <a:prstGeom prst="rect">
            <a:avLst/>
          </a:prstGeom>
          <a:noFill/>
        </p:spPr>
        <p:txBody>
          <a:bodyPr wrap="square" rtlCol="0">
            <a:spAutoFit/>
          </a:bodyPr>
          <a:lstStyle/>
          <a:p>
            <a:r>
              <a:rPr lang="en-US" b="1" dirty="0"/>
              <a:t>B2</a:t>
            </a:r>
          </a:p>
        </p:txBody>
      </p:sp>
      <p:sp>
        <p:nvSpPr>
          <p:cNvPr id="28" name="TextBox 27">
            <a:extLst>
              <a:ext uri="{FF2B5EF4-FFF2-40B4-BE49-F238E27FC236}">
                <a16:creationId xmlns:a16="http://schemas.microsoft.com/office/drawing/2014/main" id="{B6506658-0A90-4168-98AC-D7BA32763A3B}"/>
              </a:ext>
            </a:extLst>
          </p:cNvPr>
          <p:cNvSpPr txBox="1"/>
          <p:nvPr/>
        </p:nvSpPr>
        <p:spPr>
          <a:xfrm>
            <a:off x="4112626" y="5354332"/>
            <a:ext cx="548640" cy="369332"/>
          </a:xfrm>
          <a:prstGeom prst="rect">
            <a:avLst/>
          </a:prstGeom>
          <a:noFill/>
        </p:spPr>
        <p:txBody>
          <a:bodyPr wrap="square" rtlCol="0">
            <a:spAutoFit/>
          </a:bodyPr>
          <a:lstStyle/>
          <a:p>
            <a:r>
              <a:rPr lang="en-US" b="1" dirty="0"/>
              <a:t>B4</a:t>
            </a:r>
          </a:p>
        </p:txBody>
      </p:sp>
      <p:cxnSp>
        <p:nvCxnSpPr>
          <p:cNvPr id="35" name="Straight Arrow Connector 34">
            <a:extLst>
              <a:ext uri="{FF2B5EF4-FFF2-40B4-BE49-F238E27FC236}">
                <a16:creationId xmlns:a16="http://schemas.microsoft.com/office/drawing/2014/main" id="{11B2DC49-4348-431E-BD3B-B697BCAAC92E}"/>
              </a:ext>
            </a:extLst>
          </p:cNvPr>
          <p:cNvCxnSpPr/>
          <p:nvPr/>
        </p:nvCxnSpPr>
        <p:spPr>
          <a:xfrm flipH="1">
            <a:off x="3992880" y="2309962"/>
            <a:ext cx="1087120" cy="19304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FB309609-9E89-49FB-A119-7AF01148068B}"/>
              </a:ext>
            </a:extLst>
          </p:cNvPr>
          <p:cNvCxnSpPr/>
          <p:nvPr/>
        </p:nvCxnSpPr>
        <p:spPr>
          <a:xfrm>
            <a:off x="6746240" y="2307115"/>
            <a:ext cx="1005840" cy="21475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AAC03D1-DCEB-461B-9B09-C575589273FC}"/>
              </a:ext>
            </a:extLst>
          </p:cNvPr>
          <p:cNvCxnSpPr/>
          <p:nvPr/>
        </p:nvCxnSpPr>
        <p:spPr>
          <a:xfrm>
            <a:off x="4013200" y="3337909"/>
            <a:ext cx="1554480" cy="166143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5DD17488-3A0E-FC1E-5478-9E813116BCAD}"/>
              </a:ext>
            </a:extLst>
          </p:cNvPr>
          <p:cNvCxnSpPr>
            <a:stCxn id="8" idx="2"/>
            <a:endCxn id="9" idx="0"/>
          </p:cNvCxnSpPr>
          <p:nvPr/>
        </p:nvCxnSpPr>
        <p:spPr>
          <a:xfrm flipH="1">
            <a:off x="5781040" y="3709918"/>
            <a:ext cx="1991360" cy="132828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8CD7E538-5170-6EDA-4759-BFF7F8B8CF15}"/>
              </a:ext>
            </a:extLst>
          </p:cNvPr>
          <p:cNvSpPr txBox="1"/>
          <p:nvPr/>
        </p:nvSpPr>
        <p:spPr>
          <a:xfrm>
            <a:off x="9165771" y="5038202"/>
            <a:ext cx="2667000" cy="369332"/>
          </a:xfrm>
          <a:prstGeom prst="rect">
            <a:avLst/>
          </a:prstGeom>
          <a:noFill/>
        </p:spPr>
        <p:txBody>
          <a:bodyPr wrap="square" rtlCol="0">
            <a:spAutoFit/>
          </a:bodyPr>
          <a:lstStyle/>
          <a:p>
            <a:r>
              <a:rPr lang="en-IN" dirty="0"/>
              <a:t>Constant folding</a:t>
            </a:r>
          </a:p>
        </p:txBody>
      </p:sp>
    </p:spTree>
    <p:extLst>
      <p:ext uri="{BB962C8B-B14F-4D97-AF65-F5344CB8AC3E}">
        <p14:creationId xmlns:p14="http://schemas.microsoft.com/office/powerpoint/2010/main" val="6122462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A4686BD-F2FB-4177-BDDF-83D5DB00B1D2}"/>
              </a:ext>
            </a:extLst>
          </p:cNvPr>
          <p:cNvSpPr/>
          <p:nvPr/>
        </p:nvSpPr>
        <p:spPr>
          <a:xfrm>
            <a:off x="2672080" y="2509590"/>
            <a:ext cx="2560320" cy="8163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28EAD60E-AE6B-4083-8668-17E34FF8A344}"/>
              </a:ext>
            </a:extLst>
          </p:cNvPr>
          <p:cNvSpPr/>
          <p:nvPr/>
        </p:nvSpPr>
        <p:spPr>
          <a:xfrm>
            <a:off x="4602480" y="979615"/>
            <a:ext cx="2458720" cy="13303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2E3A2FF-18DB-4619-B711-77547D1286C5}"/>
              </a:ext>
            </a:extLst>
          </p:cNvPr>
          <p:cNvSpPr/>
          <p:nvPr/>
        </p:nvSpPr>
        <p:spPr>
          <a:xfrm>
            <a:off x="6553200" y="2509590"/>
            <a:ext cx="2438400" cy="12003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8306C99-25D6-4C2B-A9C5-AAB39777AB69}"/>
              </a:ext>
            </a:extLst>
          </p:cNvPr>
          <p:cNvSpPr/>
          <p:nvPr/>
        </p:nvSpPr>
        <p:spPr>
          <a:xfrm>
            <a:off x="4592320" y="5038202"/>
            <a:ext cx="2377440" cy="9890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83E49606-70B6-47C3-AB07-6CB04EE05553}"/>
              </a:ext>
            </a:extLst>
          </p:cNvPr>
          <p:cNvSpPr txBox="1"/>
          <p:nvPr/>
        </p:nvSpPr>
        <p:spPr>
          <a:xfrm>
            <a:off x="6856544" y="2482682"/>
            <a:ext cx="1971040" cy="1200329"/>
          </a:xfrm>
          <a:prstGeom prst="rect">
            <a:avLst/>
          </a:prstGeom>
          <a:noFill/>
        </p:spPr>
        <p:txBody>
          <a:bodyPr wrap="square" rtlCol="0">
            <a:spAutoFit/>
          </a:bodyPr>
          <a:lstStyle/>
          <a:p>
            <a:r>
              <a:rPr lang="en-US" dirty="0"/>
              <a:t>label:</a:t>
            </a:r>
          </a:p>
          <a:p>
            <a:r>
              <a:rPr lang="en-US" dirty="0"/>
              <a:t>d = 9</a:t>
            </a:r>
          </a:p>
          <a:p>
            <a:r>
              <a:rPr lang="en-US" dirty="0">
                <a:solidFill>
                  <a:srgbClr val="FF0000"/>
                </a:solidFill>
              </a:rPr>
              <a:t>d = x - 9</a:t>
            </a:r>
          </a:p>
          <a:p>
            <a:r>
              <a:rPr lang="en-US" dirty="0"/>
              <a:t>d = c - d</a:t>
            </a:r>
          </a:p>
        </p:txBody>
      </p:sp>
      <p:sp>
        <p:nvSpPr>
          <p:cNvPr id="16" name="TextBox 15">
            <a:extLst>
              <a:ext uri="{FF2B5EF4-FFF2-40B4-BE49-F238E27FC236}">
                <a16:creationId xmlns:a16="http://schemas.microsoft.com/office/drawing/2014/main" id="{83446B2A-3E2A-4A1F-AC87-8E787F5178B0}"/>
              </a:ext>
            </a:extLst>
          </p:cNvPr>
          <p:cNvSpPr txBox="1"/>
          <p:nvPr/>
        </p:nvSpPr>
        <p:spPr>
          <a:xfrm>
            <a:off x="5014684" y="1029791"/>
            <a:ext cx="2448560" cy="1200329"/>
          </a:xfrm>
          <a:prstGeom prst="rect">
            <a:avLst/>
          </a:prstGeom>
          <a:noFill/>
        </p:spPr>
        <p:txBody>
          <a:bodyPr wrap="square" rtlCol="0">
            <a:spAutoFit/>
          </a:bodyPr>
          <a:lstStyle/>
          <a:p>
            <a:r>
              <a:rPr lang="en-US" dirty="0"/>
              <a:t>a = 3</a:t>
            </a:r>
          </a:p>
          <a:p>
            <a:r>
              <a:rPr lang="en-US" dirty="0"/>
              <a:t>b = 3 * x</a:t>
            </a:r>
          </a:p>
          <a:p>
            <a:r>
              <a:rPr lang="en-US" dirty="0"/>
              <a:t>c = x – 9</a:t>
            </a:r>
          </a:p>
          <a:p>
            <a:r>
              <a:rPr lang="en-US" dirty="0"/>
              <a:t>if (c &gt; 0) </a:t>
            </a:r>
            <a:r>
              <a:rPr lang="en-US" dirty="0" err="1"/>
              <a:t>goto</a:t>
            </a:r>
            <a:r>
              <a:rPr lang="en-US" dirty="0"/>
              <a:t> label</a:t>
            </a:r>
          </a:p>
        </p:txBody>
      </p:sp>
      <p:sp>
        <p:nvSpPr>
          <p:cNvPr id="18" name="TextBox 17">
            <a:extLst>
              <a:ext uri="{FF2B5EF4-FFF2-40B4-BE49-F238E27FC236}">
                <a16:creationId xmlns:a16="http://schemas.microsoft.com/office/drawing/2014/main" id="{94DA9E9E-97BC-480D-90B3-3DFA9A04F169}"/>
              </a:ext>
            </a:extLst>
          </p:cNvPr>
          <p:cNvSpPr txBox="1"/>
          <p:nvPr/>
        </p:nvSpPr>
        <p:spPr>
          <a:xfrm>
            <a:off x="3420290" y="2568318"/>
            <a:ext cx="1473200" cy="646331"/>
          </a:xfrm>
          <a:prstGeom prst="rect">
            <a:avLst/>
          </a:prstGeom>
          <a:noFill/>
        </p:spPr>
        <p:txBody>
          <a:bodyPr wrap="square" rtlCol="0">
            <a:spAutoFit/>
          </a:bodyPr>
          <a:lstStyle/>
          <a:p>
            <a:r>
              <a:rPr lang="en-US" dirty="0"/>
              <a:t>d = 3 * x</a:t>
            </a:r>
          </a:p>
          <a:p>
            <a:r>
              <a:rPr lang="en-US" dirty="0"/>
              <a:t>d = d - b</a:t>
            </a:r>
          </a:p>
        </p:txBody>
      </p:sp>
      <p:sp>
        <p:nvSpPr>
          <p:cNvPr id="19" name="TextBox 18">
            <a:extLst>
              <a:ext uri="{FF2B5EF4-FFF2-40B4-BE49-F238E27FC236}">
                <a16:creationId xmlns:a16="http://schemas.microsoft.com/office/drawing/2014/main" id="{936BCCA6-7681-4C4D-BA73-19DE3A60BCB5}"/>
              </a:ext>
            </a:extLst>
          </p:cNvPr>
          <p:cNvSpPr txBox="1"/>
          <p:nvPr/>
        </p:nvSpPr>
        <p:spPr>
          <a:xfrm>
            <a:off x="4937760" y="5225883"/>
            <a:ext cx="2016760" cy="646331"/>
          </a:xfrm>
          <a:prstGeom prst="rect">
            <a:avLst/>
          </a:prstGeom>
          <a:noFill/>
        </p:spPr>
        <p:txBody>
          <a:bodyPr wrap="square" rtlCol="0">
            <a:spAutoFit/>
          </a:bodyPr>
          <a:lstStyle/>
          <a:p>
            <a:r>
              <a:rPr lang="en-US" dirty="0"/>
              <a:t>d = d * x</a:t>
            </a:r>
          </a:p>
          <a:p>
            <a:r>
              <a:rPr lang="en-US" dirty="0"/>
              <a:t>ret d</a:t>
            </a:r>
          </a:p>
        </p:txBody>
      </p:sp>
      <p:sp>
        <p:nvSpPr>
          <p:cNvPr id="22" name="TextBox 21">
            <a:extLst>
              <a:ext uri="{FF2B5EF4-FFF2-40B4-BE49-F238E27FC236}">
                <a16:creationId xmlns:a16="http://schemas.microsoft.com/office/drawing/2014/main" id="{B2A04125-85D5-4DFC-92E6-CCED1AEBFA4B}"/>
              </a:ext>
            </a:extLst>
          </p:cNvPr>
          <p:cNvSpPr txBox="1"/>
          <p:nvPr/>
        </p:nvSpPr>
        <p:spPr>
          <a:xfrm>
            <a:off x="4196080" y="1659722"/>
            <a:ext cx="548640" cy="369332"/>
          </a:xfrm>
          <a:prstGeom prst="rect">
            <a:avLst/>
          </a:prstGeom>
          <a:noFill/>
        </p:spPr>
        <p:txBody>
          <a:bodyPr wrap="square" rtlCol="0">
            <a:spAutoFit/>
          </a:bodyPr>
          <a:lstStyle/>
          <a:p>
            <a:r>
              <a:rPr lang="en-US" b="1" dirty="0"/>
              <a:t>B1</a:t>
            </a:r>
          </a:p>
        </p:txBody>
      </p:sp>
      <p:sp>
        <p:nvSpPr>
          <p:cNvPr id="23" name="TextBox 22">
            <a:extLst>
              <a:ext uri="{FF2B5EF4-FFF2-40B4-BE49-F238E27FC236}">
                <a16:creationId xmlns:a16="http://schemas.microsoft.com/office/drawing/2014/main" id="{229C8940-8BA0-45F0-BDDA-772DC993EB33}"/>
              </a:ext>
            </a:extLst>
          </p:cNvPr>
          <p:cNvSpPr txBox="1"/>
          <p:nvPr/>
        </p:nvSpPr>
        <p:spPr>
          <a:xfrm>
            <a:off x="8971280" y="2665562"/>
            <a:ext cx="548640" cy="369332"/>
          </a:xfrm>
          <a:prstGeom prst="rect">
            <a:avLst/>
          </a:prstGeom>
          <a:noFill/>
        </p:spPr>
        <p:txBody>
          <a:bodyPr wrap="square" rtlCol="0">
            <a:spAutoFit/>
          </a:bodyPr>
          <a:lstStyle/>
          <a:p>
            <a:r>
              <a:rPr lang="en-US" b="1" dirty="0"/>
              <a:t>B3</a:t>
            </a:r>
          </a:p>
        </p:txBody>
      </p:sp>
      <p:sp>
        <p:nvSpPr>
          <p:cNvPr id="24" name="TextBox 23">
            <a:extLst>
              <a:ext uri="{FF2B5EF4-FFF2-40B4-BE49-F238E27FC236}">
                <a16:creationId xmlns:a16="http://schemas.microsoft.com/office/drawing/2014/main" id="{D32AEA76-92CA-488E-8E6B-472E9715F629}"/>
              </a:ext>
            </a:extLst>
          </p:cNvPr>
          <p:cNvSpPr txBox="1"/>
          <p:nvPr/>
        </p:nvSpPr>
        <p:spPr>
          <a:xfrm>
            <a:off x="2255520" y="2736682"/>
            <a:ext cx="548640" cy="369332"/>
          </a:xfrm>
          <a:prstGeom prst="rect">
            <a:avLst/>
          </a:prstGeom>
          <a:noFill/>
        </p:spPr>
        <p:txBody>
          <a:bodyPr wrap="square" rtlCol="0">
            <a:spAutoFit/>
          </a:bodyPr>
          <a:lstStyle/>
          <a:p>
            <a:r>
              <a:rPr lang="en-US" b="1" dirty="0"/>
              <a:t>B2</a:t>
            </a:r>
          </a:p>
        </p:txBody>
      </p:sp>
      <p:sp>
        <p:nvSpPr>
          <p:cNvPr id="28" name="TextBox 27">
            <a:extLst>
              <a:ext uri="{FF2B5EF4-FFF2-40B4-BE49-F238E27FC236}">
                <a16:creationId xmlns:a16="http://schemas.microsoft.com/office/drawing/2014/main" id="{B6506658-0A90-4168-98AC-D7BA32763A3B}"/>
              </a:ext>
            </a:extLst>
          </p:cNvPr>
          <p:cNvSpPr txBox="1"/>
          <p:nvPr/>
        </p:nvSpPr>
        <p:spPr>
          <a:xfrm>
            <a:off x="4112626" y="5354332"/>
            <a:ext cx="548640" cy="369332"/>
          </a:xfrm>
          <a:prstGeom prst="rect">
            <a:avLst/>
          </a:prstGeom>
          <a:noFill/>
        </p:spPr>
        <p:txBody>
          <a:bodyPr wrap="square" rtlCol="0">
            <a:spAutoFit/>
          </a:bodyPr>
          <a:lstStyle/>
          <a:p>
            <a:r>
              <a:rPr lang="en-US" b="1" dirty="0"/>
              <a:t>B4</a:t>
            </a:r>
          </a:p>
        </p:txBody>
      </p:sp>
      <p:cxnSp>
        <p:nvCxnSpPr>
          <p:cNvPr id="35" name="Straight Arrow Connector 34">
            <a:extLst>
              <a:ext uri="{FF2B5EF4-FFF2-40B4-BE49-F238E27FC236}">
                <a16:creationId xmlns:a16="http://schemas.microsoft.com/office/drawing/2014/main" id="{11B2DC49-4348-431E-BD3B-B697BCAAC92E}"/>
              </a:ext>
            </a:extLst>
          </p:cNvPr>
          <p:cNvCxnSpPr/>
          <p:nvPr/>
        </p:nvCxnSpPr>
        <p:spPr>
          <a:xfrm flipH="1">
            <a:off x="3992880" y="2309962"/>
            <a:ext cx="1087120" cy="19304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FB309609-9E89-49FB-A119-7AF01148068B}"/>
              </a:ext>
            </a:extLst>
          </p:cNvPr>
          <p:cNvCxnSpPr/>
          <p:nvPr/>
        </p:nvCxnSpPr>
        <p:spPr>
          <a:xfrm>
            <a:off x="6746240" y="2307115"/>
            <a:ext cx="1005840" cy="21475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AAC03D1-DCEB-461B-9B09-C575589273FC}"/>
              </a:ext>
            </a:extLst>
          </p:cNvPr>
          <p:cNvCxnSpPr/>
          <p:nvPr/>
        </p:nvCxnSpPr>
        <p:spPr>
          <a:xfrm>
            <a:off x="4013200" y="3337909"/>
            <a:ext cx="1554480" cy="166143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5DD17488-3A0E-FC1E-5478-9E813116BCAD}"/>
              </a:ext>
            </a:extLst>
          </p:cNvPr>
          <p:cNvCxnSpPr>
            <a:stCxn id="8" idx="2"/>
            <a:endCxn id="9" idx="0"/>
          </p:cNvCxnSpPr>
          <p:nvPr/>
        </p:nvCxnSpPr>
        <p:spPr>
          <a:xfrm flipH="1">
            <a:off x="5781040" y="3709918"/>
            <a:ext cx="1991360" cy="132828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8CD7E538-5170-6EDA-4759-BFF7F8B8CF15}"/>
              </a:ext>
            </a:extLst>
          </p:cNvPr>
          <p:cNvSpPr txBox="1"/>
          <p:nvPr/>
        </p:nvSpPr>
        <p:spPr>
          <a:xfrm>
            <a:off x="9165771" y="5038202"/>
            <a:ext cx="2667000" cy="369332"/>
          </a:xfrm>
          <a:prstGeom prst="rect">
            <a:avLst/>
          </a:prstGeom>
          <a:noFill/>
        </p:spPr>
        <p:txBody>
          <a:bodyPr wrap="square" rtlCol="0">
            <a:spAutoFit/>
          </a:bodyPr>
          <a:lstStyle/>
          <a:p>
            <a:r>
              <a:rPr lang="en-IN" dirty="0"/>
              <a:t>Constant propagation</a:t>
            </a:r>
          </a:p>
        </p:txBody>
      </p:sp>
    </p:spTree>
    <p:extLst>
      <p:ext uri="{BB962C8B-B14F-4D97-AF65-F5344CB8AC3E}">
        <p14:creationId xmlns:p14="http://schemas.microsoft.com/office/powerpoint/2010/main" val="22804464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A4686BD-F2FB-4177-BDDF-83D5DB00B1D2}"/>
              </a:ext>
            </a:extLst>
          </p:cNvPr>
          <p:cNvSpPr/>
          <p:nvPr/>
        </p:nvSpPr>
        <p:spPr>
          <a:xfrm>
            <a:off x="2672080" y="2509590"/>
            <a:ext cx="2560320" cy="8163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28EAD60E-AE6B-4083-8668-17E34FF8A344}"/>
              </a:ext>
            </a:extLst>
          </p:cNvPr>
          <p:cNvSpPr/>
          <p:nvPr/>
        </p:nvSpPr>
        <p:spPr>
          <a:xfrm>
            <a:off x="4602480" y="979615"/>
            <a:ext cx="2458720" cy="13303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2E3A2FF-18DB-4619-B711-77547D1286C5}"/>
              </a:ext>
            </a:extLst>
          </p:cNvPr>
          <p:cNvSpPr/>
          <p:nvPr/>
        </p:nvSpPr>
        <p:spPr>
          <a:xfrm>
            <a:off x="6553200" y="2509590"/>
            <a:ext cx="2438400" cy="12003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8306C99-25D6-4C2B-A9C5-AAB39777AB69}"/>
              </a:ext>
            </a:extLst>
          </p:cNvPr>
          <p:cNvSpPr/>
          <p:nvPr/>
        </p:nvSpPr>
        <p:spPr>
          <a:xfrm>
            <a:off x="4592320" y="5038202"/>
            <a:ext cx="2377440" cy="9890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83E49606-70B6-47C3-AB07-6CB04EE05553}"/>
              </a:ext>
            </a:extLst>
          </p:cNvPr>
          <p:cNvSpPr txBox="1"/>
          <p:nvPr/>
        </p:nvSpPr>
        <p:spPr>
          <a:xfrm>
            <a:off x="6856544" y="2482682"/>
            <a:ext cx="1971040" cy="1200329"/>
          </a:xfrm>
          <a:prstGeom prst="rect">
            <a:avLst/>
          </a:prstGeom>
          <a:noFill/>
        </p:spPr>
        <p:txBody>
          <a:bodyPr wrap="square" rtlCol="0">
            <a:spAutoFit/>
          </a:bodyPr>
          <a:lstStyle/>
          <a:p>
            <a:r>
              <a:rPr lang="en-US" dirty="0"/>
              <a:t>label:</a:t>
            </a:r>
          </a:p>
          <a:p>
            <a:r>
              <a:rPr lang="en-US" dirty="0"/>
              <a:t>d = 9</a:t>
            </a:r>
          </a:p>
          <a:p>
            <a:r>
              <a:rPr lang="en-US" dirty="0">
                <a:solidFill>
                  <a:srgbClr val="FF0000"/>
                </a:solidFill>
              </a:rPr>
              <a:t>d = c</a:t>
            </a:r>
          </a:p>
          <a:p>
            <a:r>
              <a:rPr lang="en-US" dirty="0"/>
              <a:t>d = c - d</a:t>
            </a:r>
          </a:p>
        </p:txBody>
      </p:sp>
      <p:sp>
        <p:nvSpPr>
          <p:cNvPr id="16" name="TextBox 15">
            <a:extLst>
              <a:ext uri="{FF2B5EF4-FFF2-40B4-BE49-F238E27FC236}">
                <a16:creationId xmlns:a16="http://schemas.microsoft.com/office/drawing/2014/main" id="{83446B2A-3E2A-4A1F-AC87-8E787F5178B0}"/>
              </a:ext>
            </a:extLst>
          </p:cNvPr>
          <p:cNvSpPr txBox="1"/>
          <p:nvPr/>
        </p:nvSpPr>
        <p:spPr>
          <a:xfrm>
            <a:off x="5014684" y="1029791"/>
            <a:ext cx="2448560" cy="1200329"/>
          </a:xfrm>
          <a:prstGeom prst="rect">
            <a:avLst/>
          </a:prstGeom>
          <a:noFill/>
        </p:spPr>
        <p:txBody>
          <a:bodyPr wrap="square" rtlCol="0">
            <a:spAutoFit/>
          </a:bodyPr>
          <a:lstStyle/>
          <a:p>
            <a:r>
              <a:rPr lang="en-US" dirty="0"/>
              <a:t>a = 3</a:t>
            </a:r>
          </a:p>
          <a:p>
            <a:r>
              <a:rPr lang="en-US" dirty="0"/>
              <a:t>b = 3 * x</a:t>
            </a:r>
          </a:p>
          <a:p>
            <a:r>
              <a:rPr lang="en-US" dirty="0"/>
              <a:t>c = x – 9</a:t>
            </a:r>
          </a:p>
          <a:p>
            <a:r>
              <a:rPr lang="en-US" dirty="0"/>
              <a:t>if (c &gt; 0) </a:t>
            </a:r>
            <a:r>
              <a:rPr lang="en-US" dirty="0" err="1"/>
              <a:t>goto</a:t>
            </a:r>
            <a:r>
              <a:rPr lang="en-US" dirty="0"/>
              <a:t> label</a:t>
            </a:r>
          </a:p>
        </p:txBody>
      </p:sp>
      <p:sp>
        <p:nvSpPr>
          <p:cNvPr id="18" name="TextBox 17">
            <a:extLst>
              <a:ext uri="{FF2B5EF4-FFF2-40B4-BE49-F238E27FC236}">
                <a16:creationId xmlns:a16="http://schemas.microsoft.com/office/drawing/2014/main" id="{94DA9E9E-97BC-480D-90B3-3DFA9A04F169}"/>
              </a:ext>
            </a:extLst>
          </p:cNvPr>
          <p:cNvSpPr txBox="1"/>
          <p:nvPr/>
        </p:nvSpPr>
        <p:spPr>
          <a:xfrm>
            <a:off x="3420290" y="2568318"/>
            <a:ext cx="1473200" cy="646331"/>
          </a:xfrm>
          <a:prstGeom prst="rect">
            <a:avLst/>
          </a:prstGeom>
          <a:noFill/>
        </p:spPr>
        <p:txBody>
          <a:bodyPr wrap="square" rtlCol="0">
            <a:spAutoFit/>
          </a:bodyPr>
          <a:lstStyle/>
          <a:p>
            <a:r>
              <a:rPr lang="en-US" dirty="0">
                <a:solidFill>
                  <a:srgbClr val="FF0000"/>
                </a:solidFill>
              </a:rPr>
              <a:t>d = b</a:t>
            </a:r>
          </a:p>
          <a:p>
            <a:r>
              <a:rPr lang="en-US" dirty="0"/>
              <a:t>d = d - b</a:t>
            </a:r>
          </a:p>
        </p:txBody>
      </p:sp>
      <p:sp>
        <p:nvSpPr>
          <p:cNvPr id="19" name="TextBox 18">
            <a:extLst>
              <a:ext uri="{FF2B5EF4-FFF2-40B4-BE49-F238E27FC236}">
                <a16:creationId xmlns:a16="http://schemas.microsoft.com/office/drawing/2014/main" id="{936BCCA6-7681-4C4D-BA73-19DE3A60BCB5}"/>
              </a:ext>
            </a:extLst>
          </p:cNvPr>
          <p:cNvSpPr txBox="1"/>
          <p:nvPr/>
        </p:nvSpPr>
        <p:spPr>
          <a:xfrm>
            <a:off x="4937760" y="5225883"/>
            <a:ext cx="2016760" cy="646331"/>
          </a:xfrm>
          <a:prstGeom prst="rect">
            <a:avLst/>
          </a:prstGeom>
          <a:noFill/>
        </p:spPr>
        <p:txBody>
          <a:bodyPr wrap="square" rtlCol="0">
            <a:spAutoFit/>
          </a:bodyPr>
          <a:lstStyle/>
          <a:p>
            <a:r>
              <a:rPr lang="en-US" dirty="0"/>
              <a:t>d = d * x</a:t>
            </a:r>
          </a:p>
          <a:p>
            <a:r>
              <a:rPr lang="en-US" dirty="0"/>
              <a:t>ret d</a:t>
            </a:r>
          </a:p>
        </p:txBody>
      </p:sp>
      <p:sp>
        <p:nvSpPr>
          <p:cNvPr id="22" name="TextBox 21">
            <a:extLst>
              <a:ext uri="{FF2B5EF4-FFF2-40B4-BE49-F238E27FC236}">
                <a16:creationId xmlns:a16="http://schemas.microsoft.com/office/drawing/2014/main" id="{B2A04125-85D5-4DFC-92E6-CCED1AEBFA4B}"/>
              </a:ext>
            </a:extLst>
          </p:cNvPr>
          <p:cNvSpPr txBox="1"/>
          <p:nvPr/>
        </p:nvSpPr>
        <p:spPr>
          <a:xfrm>
            <a:off x="4196080" y="1659722"/>
            <a:ext cx="548640" cy="369332"/>
          </a:xfrm>
          <a:prstGeom prst="rect">
            <a:avLst/>
          </a:prstGeom>
          <a:noFill/>
        </p:spPr>
        <p:txBody>
          <a:bodyPr wrap="square" rtlCol="0">
            <a:spAutoFit/>
          </a:bodyPr>
          <a:lstStyle/>
          <a:p>
            <a:r>
              <a:rPr lang="en-US" b="1" dirty="0"/>
              <a:t>B1</a:t>
            </a:r>
          </a:p>
        </p:txBody>
      </p:sp>
      <p:sp>
        <p:nvSpPr>
          <p:cNvPr id="23" name="TextBox 22">
            <a:extLst>
              <a:ext uri="{FF2B5EF4-FFF2-40B4-BE49-F238E27FC236}">
                <a16:creationId xmlns:a16="http://schemas.microsoft.com/office/drawing/2014/main" id="{229C8940-8BA0-45F0-BDDA-772DC993EB33}"/>
              </a:ext>
            </a:extLst>
          </p:cNvPr>
          <p:cNvSpPr txBox="1"/>
          <p:nvPr/>
        </p:nvSpPr>
        <p:spPr>
          <a:xfrm>
            <a:off x="8971280" y="2665562"/>
            <a:ext cx="548640" cy="369332"/>
          </a:xfrm>
          <a:prstGeom prst="rect">
            <a:avLst/>
          </a:prstGeom>
          <a:noFill/>
        </p:spPr>
        <p:txBody>
          <a:bodyPr wrap="square" rtlCol="0">
            <a:spAutoFit/>
          </a:bodyPr>
          <a:lstStyle/>
          <a:p>
            <a:r>
              <a:rPr lang="en-US" b="1" dirty="0"/>
              <a:t>B3</a:t>
            </a:r>
          </a:p>
        </p:txBody>
      </p:sp>
      <p:sp>
        <p:nvSpPr>
          <p:cNvPr id="24" name="TextBox 23">
            <a:extLst>
              <a:ext uri="{FF2B5EF4-FFF2-40B4-BE49-F238E27FC236}">
                <a16:creationId xmlns:a16="http://schemas.microsoft.com/office/drawing/2014/main" id="{D32AEA76-92CA-488E-8E6B-472E9715F629}"/>
              </a:ext>
            </a:extLst>
          </p:cNvPr>
          <p:cNvSpPr txBox="1"/>
          <p:nvPr/>
        </p:nvSpPr>
        <p:spPr>
          <a:xfrm>
            <a:off x="2255520" y="2736682"/>
            <a:ext cx="548640" cy="369332"/>
          </a:xfrm>
          <a:prstGeom prst="rect">
            <a:avLst/>
          </a:prstGeom>
          <a:noFill/>
        </p:spPr>
        <p:txBody>
          <a:bodyPr wrap="square" rtlCol="0">
            <a:spAutoFit/>
          </a:bodyPr>
          <a:lstStyle/>
          <a:p>
            <a:r>
              <a:rPr lang="en-US" b="1" dirty="0"/>
              <a:t>B2</a:t>
            </a:r>
          </a:p>
        </p:txBody>
      </p:sp>
      <p:sp>
        <p:nvSpPr>
          <p:cNvPr id="28" name="TextBox 27">
            <a:extLst>
              <a:ext uri="{FF2B5EF4-FFF2-40B4-BE49-F238E27FC236}">
                <a16:creationId xmlns:a16="http://schemas.microsoft.com/office/drawing/2014/main" id="{B6506658-0A90-4168-98AC-D7BA32763A3B}"/>
              </a:ext>
            </a:extLst>
          </p:cNvPr>
          <p:cNvSpPr txBox="1"/>
          <p:nvPr/>
        </p:nvSpPr>
        <p:spPr>
          <a:xfrm>
            <a:off x="4112626" y="5354332"/>
            <a:ext cx="548640" cy="369332"/>
          </a:xfrm>
          <a:prstGeom prst="rect">
            <a:avLst/>
          </a:prstGeom>
          <a:noFill/>
        </p:spPr>
        <p:txBody>
          <a:bodyPr wrap="square" rtlCol="0">
            <a:spAutoFit/>
          </a:bodyPr>
          <a:lstStyle/>
          <a:p>
            <a:r>
              <a:rPr lang="en-US" b="1" dirty="0"/>
              <a:t>B4</a:t>
            </a:r>
          </a:p>
        </p:txBody>
      </p:sp>
      <p:cxnSp>
        <p:nvCxnSpPr>
          <p:cNvPr id="35" name="Straight Arrow Connector 34">
            <a:extLst>
              <a:ext uri="{FF2B5EF4-FFF2-40B4-BE49-F238E27FC236}">
                <a16:creationId xmlns:a16="http://schemas.microsoft.com/office/drawing/2014/main" id="{11B2DC49-4348-431E-BD3B-B697BCAAC92E}"/>
              </a:ext>
            </a:extLst>
          </p:cNvPr>
          <p:cNvCxnSpPr/>
          <p:nvPr/>
        </p:nvCxnSpPr>
        <p:spPr>
          <a:xfrm flipH="1">
            <a:off x="3992880" y="2309962"/>
            <a:ext cx="1087120" cy="19304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FB309609-9E89-49FB-A119-7AF01148068B}"/>
              </a:ext>
            </a:extLst>
          </p:cNvPr>
          <p:cNvCxnSpPr/>
          <p:nvPr/>
        </p:nvCxnSpPr>
        <p:spPr>
          <a:xfrm>
            <a:off x="6746240" y="2307115"/>
            <a:ext cx="1005840" cy="21475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AAC03D1-DCEB-461B-9B09-C575589273FC}"/>
              </a:ext>
            </a:extLst>
          </p:cNvPr>
          <p:cNvCxnSpPr/>
          <p:nvPr/>
        </p:nvCxnSpPr>
        <p:spPr>
          <a:xfrm>
            <a:off x="4013200" y="3337909"/>
            <a:ext cx="1554480" cy="166143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5DD17488-3A0E-FC1E-5478-9E813116BCAD}"/>
              </a:ext>
            </a:extLst>
          </p:cNvPr>
          <p:cNvCxnSpPr>
            <a:stCxn id="8" idx="2"/>
            <a:endCxn id="9" idx="0"/>
          </p:cNvCxnSpPr>
          <p:nvPr/>
        </p:nvCxnSpPr>
        <p:spPr>
          <a:xfrm flipH="1">
            <a:off x="5781040" y="3709918"/>
            <a:ext cx="1991360" cy="132828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8CD7E538-5170-6EDA-4759-BFF7F8B8CF15}"/>
              </a:ext>
            </a:extLst>
          </p:cNvPr>
          <p:cNvSpPr txBox="1"/>
          <p:nvPr/>
        </p:nvSpPr>
        <p:spPr>
          <a:xfrm>
            <a:off x="9165771" y="5038202"/>
            <a:ext cx="2667000" cy="646331"/>
          </a:xfrm>
          <a:prstGeom prst="rect">
            <a:avLst/>
          </a:prstGeom>
          <a:noFill/>
        </p:spPr>
        <p:txBody>
          <a:bodyPr wrap="square" rtlCol="0">
            <a:spAutoFit/>
          </a:bodyPr>
          <a:lstStyle/>
          <a:p>
            <a:r>
              <a:rPr lang="en-IN" dirty="0"/>
              <a:t>Common subexpression elimination</a:t>
            </a:r>
          </a:p>
        </p:txBody>
      </p:sp>
    </p:spTree>
    <p:extLst>
      <p:ext uri="{BB962C8B-B14F-4D97-AF65-F5344CB8AC3E}">
        <p14:creationId xmlns:p14="http://schemas.microsoft.com/office/powerpoint/2010/main" val="1064610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FA30F-7F67-4E8E-8E58-E5EB50115EB3}"/>
              </a:ext>
            </a:extLst>
          </p:cNvPr>
          <p:cNvSpPr>
            <a:spLocks noGrp="1"/>
          </p:cNvSpPr>
          <p:nvPr>
            <p:ph type="title"/>
          </p:nvPr>
        </p:nvSpPr>
        <p:spPr/>
        <p:txBody>
          <a:bodyPr/>
          <a:lstStyle/>
          <a:p>
            <a:r>
              <a:rPr lang="en-US" dirty="0"/>
              <a:t>Today’s topics</a:t>
            </a:r>
            <a:endParaRPr lang="en-IN" dirty="0"/>
          </a:p>
        </p:txBody>
      </p:sp>
      <p:sp>
        <p:nvSpPr>
          <p:cNvPr id="3" name="Content Placeholder 2">
            <a:extLst>
              <a:ext uri="{FF2B5EF4-FFF2-40B4-BE49-F238E27FC236}">
                <a16:creationId xmlns:a16="http://schemas.microsoft.com/office/drawing/2014/main" id="{5001F3D9-2776-4B7A-94CF-2B8AFD1881F0}"/>
              </a:ext>
            </a:extLst>
          </p:cNvPr>
          <p:cNvSpPr>
            <a:spLocks noGrp="1"/>
          </p:cNvSpPr>
          <p:nvPr>
            <p:ph idx="1"/>
          </p:nvPr>
        </p:nvSpPr>
        <p:spPr/>
        <p:txBody>
          <a:bodyPr/>
          <a:lstStyle/>
          <a:p>
            <a:r>
              <a:rPr lang="en-US" dirty="0"/>
              <a:t>Assignment-2</a:t>
            </a:r>
          </a:p>
          <a:p>
            <a:r>
              <a:rPr lang="en-US" dirty="0"/>
              <a:t>LLVM IR</a:t>
            </a:r>
          </a:p>
        </p:txBody>
      </p:sp>
    </p:spTree>
    <p:extLst>
      <p:ext uri="{BB962C8B-B14F-4D97-AF65-F5344CB8AC3E}">
        <p14:creationId xmlns:p14="http://schemas.microsoft.com/office/powerpoint/2010/main" val="9471394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A4686BD-F2FB-4177-BDDF-83D5DB00B1D2}"/>
              </a:ext>
            </a:extLst>
          </p:cNvPr>
          <p:cNvSpPr/>
          <p:nvPr/>
        </p:nvSpPr>
        <p:spPr>
          <a:xfrm>
            <a:off x="2672080" y="2509590"/>
            <a:ext cx="2560320" cy="8163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28EAD60E-AE6B-4083-8668-17E34FF8A344}"/>
              </a:ext>
            </a:extLst>
          </p:cNvPr>
          <p:cNvSpPr/>
          <p:nvPr/>
        </p:nvSpPr>
        <p:spPr>
          <a:xfrm>
            <a:off x="4602480" y="979615"/>
            <a:ext cx="2458720" cy="13303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2E3A2FF-18DB-4619-B711-77547D1286C5}"/>
              </a:ext>
            </a:extLst>
          </p:cNvPr>
          <p:cNvSpPr/>
          <p:nvPr/>
        </p:nvSpPr>
        <p:spPr>
          <a:xfrm>
            <a:off x="6553200" y="2509590"/>
            <a:ext cx="2438400" cy="12003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8306C99-25D6-4C2B-A9C5-AAB39777AB69}"/>
              </a:ext>
            </a:extLst>
          </p:cNvPr>
          <p:cNvSpPr/>
          <p:nvPr/>
        </p:nvSpPr>
        <p:spPr>
          <a:xfrm>
            <a:off x="4592320" y="5038202"/>
            <a:ext cx="2377440" cy="9890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83E49606-70B6-47C3-AB07-6CB04EE05553}"/>
              </a:ext>
            </a:extLst>
          </p:cNvPr>
          <p:cNvSpPr txBox="1"/>
          <p:nvPr/>
        </p:nvSpPr>
        <p:spPr>
          <a:xfrm>
            <a:off x="6856544" y="2482682"/>
            <a:ext cx="1971040" cy="1200329"/>
          </a:xfrm>
          <a:prstGeom prst="rect">
            <a:avLst/>
          </a:prstGeom>
          <a:noFill/>
        </p:spPr>
        <p:txBody>
          <a:bodyPr wrap="square" rtlCol="0">
            <a:spAutoFit/>
          </a:bodyPr>
          <a:lstStyle/>
          <a:p>
            <a:r>
              <a:rPr lang="en-US" dirty="0"/>
              <a:t>label:</a:t>
            </a:r>
          </a:p>
          <a:p>
            <a:r>
              <a:rPr lang="en-US" dirty="0"/>
              <a:t>d = 9</a:t>
            </a:r>
          </a:p>
          <a:p>
            <a:r>
              <a:rPr lang="en-US" dirty="0"/>
              <a:t>d = c</a:t>
            </a:r>
          </a:p>
          <a:p>
            <a:r>
              <a:rPr lang="en-US" dirty="0">
                <a:solidFill>
                  <a:srgbClr val="FF0000"/>
                </a:solidFill>
              </a:rPr>
              <a:t>d = c - c</a:t>
            </a:r>
          </a:p>
        </p:txBody>
      </p:sp>
      <p:sp>
        <p:nvSpPr>
          <p:cNvPr id="16" name="TextBox 15">
            <a:extLst>
              <a:ext uri="{FF2B5EF4-FFF2-40B4-BE49-F238E27FC236}">
                <a16:creationId xmlns:a16="http://schemas.microsoft.com/office/drawing/2014/main" id="{83446B2A-3E2A-4A1F-AC87-8E787F5178B0}"/>
              </a:ext>
            </a:extLst>
          </p:cNvPr>
          <p:cNvSpPr txBox="1"/>
          <p:nvPr/>
        </p:nvSpPr>
        <p:spPr>
          <a:xfrm>
            <a:off x="5014684" y="1029791"/>
            <a:ext cx="2448560" cy="1200329"/>
          </a:xfrm>
          <a:prstGeom prst="rect">
            <a:avLst/>
          </a:prstGeom>
          <a:noFill/>
        </p:spPr>
        <p:txBody>
          <a:bodyPr wrap="square" rtlCol="0">
            <a:spAutoFit/>
          </a:bodyPr>
          <a:lstStyle/>
          <a:p>
            <a:r>
              <a:rPr lang="en-US" dirty="0"/>
              <a:t>a = 3</a:t>
            </a:r>
          </a:p>
          <a:p>
            <a:r>
              <a:rPr lang="en-US" dirty="0"/>
              <a:t>b = 3 * x</a:t>
            </a:r>
          </a:p>
          <a:p>
            <a:r>
              <a:rPr lang="en-US" dirty="0"/>
              <a:t>c = x – 9</a:t>
            </a:r>
          </a:p>
          <a:p>
            <a:r>
              <a:rPr lang="en-US" dirty="0"/>
              <a:t>if (c &gt; 0) </a:t>
            </a:r>
            <a:r>
              <a:rPr lang="en-US" dirty="0" err="1"/>
              <a:t>goto</a:t>
            </a:r>
            <a:r>
              <a:rPr lang="en-US" dirty="0"/>
              <a:t> label</a:t>
            </a:r>
          </a:p>
        </p:txBody>
      </p:sp>
      <p:sp>
        <p:nvSpPr>
          <p:cNvPr id="18" name="TextBox 17">
            <a:extLst>
              <a:ext uri="{FF2B5EF4-FFF2-40B4-BE49-F238E27FC236}">
                <a16:creationId xmlns:a16="http://schemas.microsoft.com/office/drawing/2014/main" id="{94DA9E9E-97BC-480D-90B3-3DFA9A04F169}"/>
              </a:ext>
            </a:extLst>
          </p:cNvPr>
          <p:cNvSpPr txBox="1"/>
          <p:nvPr/>
        </p:nvSpPr>
        <p:spPr>
          <a:xfrm>
            <a:off x="3420290" y="2568318"/>
            <a:ext cx="1473200" cy="646331"/>
          </a:xfrm>
          <a:prstGeom prst="rect">
            <a:avLst/>
          </a:prstGeom>
          <a:noFill/>
        </p:spPr>
        <p:txBody>
          <a:bodyPr wrap="square" rtlCol="0">
            <a:spAutoFit/>
          </a:bodyPr>
          <a:lstStyle/>
          <a:p>
            <a:r>
              <a:rPr lang="en-US" dirty="0"/>
              <a:t>d = b</a:t>
            </a:r>
          </a:p>
          <a:p>
            <a:r>
              <a:rPr lang="en-US" dirty="0">
                <a:solidFill>
                  <a:srgbClr val="FF0000"/>
                </a:solidFill>
              </a:rPr>
              <a:t>d = b - b</a:t>
            </a:r>
          </a:p>
        </p:txBody>
      </p:sp>
      <p:sp>
        <p:nvSpPr>
          <p:cNvPr id="19" name="TextBox 18">
            <a:extLst>
              <a:ext uri="{FF2B5EF4-FFF2-40B4-BE49-F238E27FC236}">
                <a16:creationId xmlns:a16="http://schemas.microsoft.com/office/drawing/2014/main" id="{936BCCA6-7681-4C4D-BA73-19DE3A60BCB5}"/>
              </a:ext>
            </a:extLst>
          </p:cNvPr>
          <p:cNvSpPr txBox="1"/>
          <p:nvPr/>
        </p:nvSpPr>
        <p:spPr>
          <a:xfrm>
            <a:off x="4937760" y="5225883"/>
            <a:ext cx="2016760" cy="646331"/>
          </a:xfrm>
          <a:prstGeom prst="rect">
            <a:avLst/>
          </a:prstGeom>
          <a:noFill/>
        </p:spPr>
        <p:txBody>
          <a:bodyPr wrap="square" rtlCol="0">
            <a:spAutoFit/>
          </a:bodyPr>
          <a:lstStyle/>
          <a:p>
            <a:r>
              <a:rPr lang="en-US" dirty="0"/>
              <a:t>d = d * x</a:t>
            </a:r>
          </a:p>
          <a:p>
            <a:r>
              <a:rPr lang="en-US" dirty="0"/>
              <a:t>ret d</a:t>
            </a:r>
          </a:p>
        </p:txBody>
      </p:sp>
      <p:sp>
        <p:nvSpPr>
          <p:cNvPr id="22" name="TextBox 21">
            <a:extLst>
              <a:ext uri="{FF2B5EF4-FFF2-40B4-BE49-F238E27FC236}">
                <a16:creationId xmlns:a16="http://schemas.microsoft.com/office/drawing/2014/main" id="{B2A04125-85D5-4DFC-92E6-CCED1AEBFA4B}"/>
              </a:ext>
            </a:extLst>
          </p:cNvPr>
          <p:cNvSpPr txBox="1"/>
          <p:nvPr/>
        </p:nvSpPr>
        <p:spPr>
          <a:xfrm>
            <a:off x="4196080" y="1659722"/>
            <a:ext cx="548640" cy="369332"/>
          </a:xfrm>
          <a:prstGeom prst="rect">
            <a:avLst/>
          </a:prstGeom>
          <a:noFill/>
        </p:spPr>
        <p:txBody>
          <a:bodyPr wrap="square" rtlCol="0">
            <a:spAutoFit/>
          </a:bodyPr>
          <a:lstStyle/>
          <a:p>
            <a:r>
              <a:rPr lang="en-US" b="1" dirty="0"/>
              <a:t>B1</a:t>
            </a:r>
          </a:p>
        </p:txBody>
      </p:sp>
      <p:sp>
        <p:nvSpPr>
          <p:cNvPr id="23" name="TextBox 22">
            <a:extLst>
              <a:ext uri="{FF2B5EF4-FFF2-40B4-BE49-F238E27FC236}">
                <a16:creationId xmlns:a16="http://schemas.microsoft.com/office/drawing/2014/main" id="{229C8940-8BA0-45F0-BDDA-772DC993EB33}"/>
              </a:ext>
            </a:extLst>
          </p:cNvPr>
          <p:cNvSpPr txBox="1"/>
          <p:nvPr/>
        </p:nvSpPr>
        <p:spPr>
          <a:xfrm>
            <a:off x="8971280" y="2665562"/>
            <a:ext cx="548640" cy="369332"/>
          </a:xfrm>
          <a:prstGeom prst="rect">
            <a:avLst/>
          </a:prstGeom>
          <a:noFill/>
        </p:spPr>
        <p:txBody>
          <a:bodyPr wrap="square" rtlCol="0">
            <a:spAutoFit/>
          </a:bodyPr>
          <a:lstStyle/>
          <a:p>
            <a:r>
              <a:rPr lang="en-US" b="1" dirty="0"/>
              <a:t>B3</a:t>
            </a:r>
          </a:p>
        </p:txBody>
      </p:sp>
      <p:sp>
        <p:nvSpPr>
          <p:cNvPr id="24" name="TextBox 23">
            <a:extLst>
              <a:ext uri="{FF2B5EF4-FFF2-40B4-BE49-F238E27FC236}">
                <a16:creationId xmlns:a16="http://schemas.microsoft.com/office/drawing/2014/main" id="{D32AEA76-92CA-488E-8E6B-472E9715F629}"/>
              </a:ext>
            </a:extLst>
          </p:cNvPr>
          <p:cNvSpPr txBox="1"/>
          <p:nvPr/>
        </p:nvSpPr>
        <p:spPr>
          <a:xfrm>
            <a:off x="2255520" y="2736682"/>
            <a:ext cx="548640" cy="369332"/>
          </a:xfrm>
          <a:prstGeom prst="rect">
            <a:avLst/>
          </a:prstGeom>
          <a:noFill/>
        </p:spPr>
        <p:txBody>
          <a:bodyPr wrap="square" rtlCol="0">
            <a:spAutoFit/>
          </a:bodyPr>
          <a:lstStyle/>
          <a:p>
            <a:r>
              <a:rPr lang="en-US" b="1" dirty="0"/>
              <a:t>B2</a:t>
            </a:r>
          </a:p>
        </p:txBody>
      </p:sp>
      <p:sp>
        <p:nvSpPr>
          <p:cNvPr id="28" name="TextBox 27">
            <a:extLst>
              <a:ext uri="{FF2B5EF4-FFF2-40B4-BE49-F238E27FC236}">
                <a16:creationId xmlns:a16="http://schemas.microsoft.com/office/drawing/2014/main" id="{B6506658-0A90-4168-98AC-D7BA32763A3B}"/>
              </a:ext>
            </a:extLst>
          </p:cNvPr>
          <p:cNvSpPr txBox="1"/>
          <p:nvPr/>
        </p:nvSpPr>
        <p:spPr>
          <a:xfrm>
            <a:off x="4112626" y="5354332"/>
            <a:ext cx="548640" cy="369332"/>
          </a:xfrm>
          <a:prstGeom prst="rect">
            <a:avLst/>
          </a:prstGeom>
          <a:noFill/>
        </p:spPr>
        <p:txBody>
          <a:bodyPr wrap="square" rtlCol="0">
            <a:spAutoFit/>
          </a:bodyPr>
          <a:lstStyle/>
          <a:p>
            <a:r>
              <a:rPr lang="en-US" b="1" dirty="0"/>
              <a:t>B4</a:t>
            </a:r>
          </a:p>
        </p:txBody>
      </p:sp>
      <p:cxnSp>
        <p:nvCxnSpPr>
          <p:cNvPr id="35" name="Straight Arrow Connector 34">
            <a:extLst>
              <a:ext uri="{FF2B5EF4-FFF2-40B4-BE49-F238E27FC236}">
                <a16:creationId xmlns:a16="http://schemas.microsoft.com/office/drawing/2014/main" id="{11B2DC49-4348-431E-BD3B-B697BCAAC92E}"/>
              </a:ext>
            </a:extLst>
          </p:cNvPr>
          <p:cNvCxnSpPr/>
          <p:nvPr/>
        </p:nvCxnSpPr>
        <p:spPr>
          <a:xfrm flipH="1">
            <a:off x="3992880" y="2309962"/>
            <a:ext cx="1087120" cy="19304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FB309609-9E89-49FB-A119-7AF01148068B}"/>
              </a:ext>
            </a:extLst>
          </p:cNvPr>
          <p:cNvCxnSpPr/>
          <p:nvPr/>
        </p:nvCxnSpPr>
        <p:spPr>
          <a:xfrm>
            <a:off x="6746240" y="2307115"/>
            <a:ext cx="1005840" cy="21475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AAC03D1-DCEB-461B-9B09-C575589273FC}"/>
              </a:ext>
            </a:extLst>
          </p:cNvPr>
          <p:cNvCxnSpPr/>
          <p:nvPr/>
        </p:nvCxnSpPr>
        <p:spPr>
          <a:xfrm>
            <a:off x="4013200" y="3337909"/>
            <a:ext cx="1554480" cy="166143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5DD17488-3A0E-FC1E-5478-9E813116BCAD}"/>
              </a:ext>
            </a:extLst>
          </p:cNvPr>
          <p:cNvCxnSpPr>
            <a:stCxn id="8" idx="2"/>
            <a:endCxn id="9" idx="0"/>
          </p:cNvCxnSpPr>
          <p:nvPr/>
        </p:nvCxnSpPr>
        <p:spPr>
          <a:xfrm flipH="1">
            <a:off x="5781040" y="3709918"/>
            <a:ext cx="1991360" cy="132828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8CD7E538-5170-6EDA-4759-BFF7F8B8CF15}"/>
              </a:ext>
            </a:extLst>
          </p:cNvPr>
          <p:cNvSpPr txBox="1"/>
          <p:nvPr/>
        </p:nvSpPr>
        <p:spPr>
          <a:xfrm>
            <a:off x="9165771" y="5038202"/>
            <a:ext cx="2667000" cy="369332"/>
          </a:xfrm>
          <a:prstGeom prst="rect">
            <a:avLst/>
          </a:prstGeom>
          <a:noFill/>
        </p:spPr>
        <p:txBody>
          <a:bodyPr wrap="square" rtlCol="0">
            <a:spAutoFit/>
          </a:bodyPr>
          <a:lstStyle/>
          <a:p>
            <a:r>
              <a:rPr lang="en-IN" dirty="0"/>
              <a:t>Copy propagation</a:t>
            </a:r>
          </a:p>
        </p:txBody>
      </p:sp>
    </p:spTree>
    <p:extLst>
      <p:ext uri="{BB962C8B-B14F-4D97-AF65-F5344CB8AC3E}">
        <p14:creationId xmlns:p14="http://schemas.microsoft.com/office/powerpoint/2010/main" val="29089403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A4686BD-F2FB-4177-BDDF-83D5DB00B1D2}"/>
              </a:ext>
            </a:extLst>
          </p:cNvPr>
          <p:cNvSpPr/>
          <p:nvPr/>
        </p:nvSpPr>
        <p:spPr>
          <a:xfrm>
            <a:off x="2672080" y="2509590"/>
            <a:ext cx="2560320" cy="8163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28EAD60E-AE6B-4083-8668-17E34FF8A344}"/>
              </a:ext>
            </a:extLst>
          </p:cNvPr>
          <p:cNvSpPr/>
          <p:nvPr/>
        </p:nvSpPr>
        <p:spPr>
          <a:xfrm>
            <a:off x="4602480" y="979615"/>
            <a:ext cx="2458720" cy="13303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2E3A2FF-18DB-4619-B711-77547D1286C5}"/>
              </a:ext>
            </a:extLst>
          </p:cNvPr>
          <p:cNvSpPr/>
          <p:nvPr/>
        </p:nvSpPr>
        <p:spPr>
          <a:xfrm>
            <a:off x="6553200" y="2509590"/>
            <a:ext cx="2438400" cy="12003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8306C99-25D6-4C2B-A9C5-AAB39777AB69}"/>
              </a:ext>
            </a:extLst>
          </p:cNvPr>
          <p:cNvSpPr/>
          <p:nvPr/>
        </p:nvSpPr>
        <p:spPr>
          <a:xfrm>
            <a:off x="4592320" y="5038202"/>
            <a:ext cx="2377440" cy="9890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83E49606-70B6-47C3-AB07-6CB04EE05553}"/>
              </a:ext>
            </a:extLst>
          </p:cNvPr>
          <p:cNvSpPr txBox="1"/>
          <p:nvPr/>
        </p:nvSpPr>
        <p:spPr>
          <a:xfrm>
            <a:off x="6856544" y="2482682"/>
            <a:ext cx="1971040" cy="1200329"/>
          </a:xfrm>
          <a:prstGeom prst="rect">
            <a:avLst/>
          </a:prstGeom>
          <a:noFill/>
        </p:spPr>
        <p:txBody>
          <a:bodyPr wrap="square" rtlCol="0">
            <a:spAutoFit/>
          </a:bodyPr>
          <a:lstStyle/>
          <a:p>
            <a:r>
              <a:rPr lang="en-US" dirty="0"/>
              <a:t>label:</a:t>
            </a:r>
          </a:p>
          <a:p>
            <a:r>
              <a:rPr lang="en-US" strike="sngStrike" dirty="0">
                <a:solidFill>
                  <a:srgbClr val="FF0000"/>
                </a:solidFill>
              </a:rPr>
              <a:t>d = 9</a:t>
            </a:r>
          </a:p>
          <a:p>
            <a:r>
              <a:rPr lang="en-US" strike="sngStrike" dirty="0">
                <a:solidFill>
                  <a:srgbClr val="FF0000"/>
                </a:solidFill>
              </a:rPr>
              <a:t>d = c</a:t>
            </a:r>
          </a:p>
          <a:p>
            <a:r>
              <a:rPr lang="en-US" dirty="0"/>
              <a:t>d = c - c</a:t>
            </a:r>
          </a:p>
        </p:txBody>
      </p:sp>
      <p:sp>
        <p:nvSpPr>
          <p:cNvPr id="16" name="TextBox 15">
            <a:extLst>
              <a:ext uri="{FF2B5EF4-FFF2-40B4-BE49-F238E27FC236}">
                <a16:creationId xmlns:a16="http://schemas.microsoft.com/office/drawing/2014/main" id="{83446B2A-3E2A-4A1F-AC87-8E787F5178B0}"/>
              </a:ext>
            </a:extLst>
          </p:cNvPr>
          <p:cNvSpPr txBox="1"/>
          <p:nvPr/>
        </p:nvSpPr>
        <p:spPr>
          <a:xfrm>
            <a:off x="5014684" y="1029791"/>
            <a:ext cx="2448560" cy="1200329"/>
          </a:xfrm>
          <a:prstGeom prst="rect">
            <a:avLst/>
          </a:prstGeom>
          <a:noFill/>
        </p:spPr>
        <p:txBody>
          <a:bodyPr wrap="square" rtlCol="0">
            <a:spAutoFit/>
          </a:bodyPr>
          <a:lstStyle/>
          <a:p>
            <a:r>
              <a:rPr lang="en-US" strike="sngStrike" dirty="0">
                <a:solidFill>
                  <a:srgbClr val="FF0000"/>
                </a:solidFill>
              </a:rPr>
              <a:t>a = 3</a:t>
            </a:r>
          </a:p>
          <a:p>
            <a:r>
              <a:rPr lang="en-US" dirty="0"/>
              <a:t>b = 3 * x</a:t>
            </a:r>
          </a:p>
          <a:p>
            <a:r>
              <a:rPr lang="en-US" dirty="0"/>
              <a:t>c = x – 9</a:t>
            </a:r>
          </a:p>
          <a:p>
            <a:r>
              <a:rPr lang="en-US" dirty="0"/>
              <a:t>if (c &gt; 0) </a:t>
            </a:r>
            <a:r>
              <a:rPr lang="en-US" dirty="0" err="1"/>
              <a:t>goto</a:t>
            </a:r>
            <a:r>
              <a:rPr lang="en-US" dirty="0"/>
              <a:t> label</a:t>
            </a:r>
          </a:p>
        </p:txBody>
      </p:sp>
      <p:sp>
        <p:nvSpPr>
          <p:cNvPr id="18" name="TextBox 17">
            <a:extLst>
              <a:ext uri="{FF2B5EF4-FFF2-40B4-BE49-F238E27FC236}">
                <a16:creationId xmlns:a16="http://schemas.microsoft.com/office/drawing/2014/main" id="{94DA9E9E-97BC-480D-90B3-3DFA9A04F169}"/>
              </a:ext>
            </a:extLst>
          </p:cNvPr>
          <p:cNvSpPr txBox="1"/>
          <p:nvPr/>
        </p:nvSpPr>
        <p:spPr>
          <a:xfrm>
            <a:off x="3420290" y="2568318"/>
            <a:ext cx="1473200" cy="646331"/>
          </a:xfrm>
          <a:prstGeom prst="rect">
            <a:avLst/>
          </a:prstGeom>
          <a:noFill/>
        </p:spPr>
        <p:txBody>
          <a:bodyPr wrap="square" rtlCol="0">
            <a:spAutoFit/>
          </a:bodyPr>
          <a:lstStyle/>
          <a:p>
            <a:r>
              <a:rPr lang="en-US" strike="sngStrike" dirty="0">
                <a:solidFill>
                  <a:srgbClr val="FF0000"/>
                </a:solidFill>
              </a:rPr>
              <a:t>d = b</a:t>
            </a:r>
          </a:p>
          <a:p>
            <a:r>
              <a:rPr lang="en-US" dirty="0"/>
              <a:t>d = b - b</a:t>
            </a:r>
          </a:p>
        </p:txBody>
      </p:sp>
      <p:sp>
        <p:nvSpPr>
          <p:cNvPr id="19" name="TextBox 18">
            <a:extLst>
              <a:ext uri="{FF2B5EF4-FFF2-40B4-BE49-F238E27FC236}">
                <a16:creationId xmlns:a16="http://schemas.microsoft.com/office/drawing/2014/main" id="{936BCCA6-7681-4C4D-BA73-19DE3A60BCB5}"/>
              </a:ext>
            </a:extLst>
          </p:cNvPr>
          <p:cNvSpPr txBox="1"/>
          <p:nvPr/>
        </p:nvSpPr>
        <p:spPr>
          <a:xfrm>
            <a:off x="4937760" y="5225883"/>
            <a:ext cx="2016760" cy="646331"/>
          </a:xfrm>
          <a:prstGeom prst="rect">
            <a:avLst/>
          </a:prstGeom>
          <a:noFill/>
        </p:spPr>
        <p:txBody>
          <a:bodyPr wrap="square" rtlCol="0">
            <a:spAutoFit/>
          </a:bodyPr>
          <a:lstStyle/>
          <a:p>
            <a:r>
              <a:rPr lang="en-US" dirty="0"/>
              <a:t>d = d * x</a:t>
            </a:r>
          </a:p>
          <a:p>
            <a:r>
              <a:rPr lang="en-US" dirty="0"/>
              <a:t>ret d</a:t>
            </a:r>
          </a:p>
        </p:txBody>
      </p:sp>
      <p:sp>
        <p:nvSpPr>
          <p:cNvPr id="22" name="TextBox 21">
            <a:extLst>
              <a:ext uri="{FF2B5EF4-FFF2-40B4-BE49-F238E27FC236}">
                <a16:creationId xmlns:a16="http://schemas.microsoft.com/office/drawing/2014/main" id="{B2A04125-85D5-4DFC-92E6-CCED1AEBFA4B}"/>
              </a:ext>
            </a:extLst>
          </p:cNvPr>
          <p:cNvSpPr txBox="1"/>
          <p:nvPr/>
        </p:nvSpPr>
        <p:spPr>
          <a:xfrm>
            <a:off x="4196080" y="1659722"/>
            <a:ext cx="548640" cy="369332"/>
          </a:xfrm>
          <a:prstGeom prst="rect">
            <a:avLst/>
          </a:prstGeom>
          <a:noFill/>
        </p:spPr>
        <p:txBody>
          <a:bodyPr wrap="square" rtlCol="0">
            <a:spAutoFit/>
          </a:bodyPr>
          <a:lstStyle/>
          <a:p>
            <a:r>
              <a:rPr lang="en-US" b="1" dirty="0"/>
              <a:t>B1</a:t>
            </a:r>
          </a:p>
        </p:txBody>
      </p:sp>
      <p:sp>
        <p:nvSpPr>
          <p:cNvPr id="23" name="TextBox 22">
            <a:extLst>
              <a:ext uri="{FF2B5EF4-FFF2-40B4-BE49-F238E27FC236}">
                <a16:creationId xmlns:a16="http://schemas.microsoft.com/office/drawing/2014/main" id="{229C8940-8BA0-45F0-BDDA-772DC993EB33}"/>
              </a:ext>
            </a:extLst>
          </p:cNvPr>
          <p:cNvSpPr txBox="1"/>
          <p:nvPr/>
        </p:nvSpPr>
        <p:spPr>
          <a:xfrm>
            <a:off x="8971280" y="2665562"/>
            <a:ext cx="548640" cy="369332"/>
          </a:xfrm>
          <a:prstGeom prst="rect">
            <a:avLst/>
          </a:prstGeom>
          <a:noFill/>
        </p:spPr>
        <p:txBody>
          <a:bodyPr wrap="square" rtlCol="0">
            <a:spAutoFit/>
          </a:bodyPr>
          <a:lstStyle/>
          <a:p>
            <a:r>
              <a:rPr lang="en-US" b="1" dirty="0"/>
              <a:t>B3</a:t>
            </a:r>
          </a:p>
        </p:txBody>
      </p:sp>
      <p:sp>
        <p:nvSpPr>
          <p:cNvPr id="24" name="TextBox 23">
            <a:extLst>
              <a:ext uri="{FF2B5EF4-FFF2-40B4-BE49-F238E27FC236}">
                <a16:creationId xmlns:a16="http://schemas.microsoft.com/office/drawing/2014/main" id="{D32AEA76-92CA-488E-8E6B-472E9715F629}"/>
              </a:ext>
            </a:extLst>
          </p:cNvPr>
          <p:cNvSpPr txBox="1"/>
          <p:nvPr/>
        </p:nvSpPr>
        <p:spPr>
          <a:xfrm>
            <a:off x="2255520" y="2736682"/>
            <a:ext cx="548640" cy="369332"/>
          </a:xfrm>
          <a:prstGeom prst="rect">
            <a:avLst/>
          </a:prstGeom>
          <a:noFill/>
        </p:spPr>
        <p:txBody>
          <a:bodyPr wrap="square" rtlCol="0">
            <a:spAutoFit/>
          </a:bodyPr>
          <a:lstStyle/>
          <a:p>
            <a:r>
              <a:rPr lang="en-US" b="1" dirty="0"/>
              <a:t>B2</a:t>
            </a:r>
          </a:p>
        </p:txBody>
      </p:sp>
      <p:sp>
        <p:nvSpPr>
          <p:cNvPr id="28" name="TextBox 27">
            <a:extLst>
              <a:ext uri="{FF2B5EF4-FFF2-40B4-BE49-F238E27FC236}">
                <a16:creationId xmlns:a16="http://schemas.microsoft.com/office/drawing/2014/main" id="{B6506658-0A90-4168-98AC-D7BA32763A3B}"/>
              </a:ext>
            </a:extLst>
          </p:cNvPr>
          <p:cNvSpPr txBox="1"/>
          <p:nvPr/>
        </p:nvSpPr>
        <p:spPr>
          <a:xfrm>
            <a:off x="4112626" y="5354332"/>
            <a:ext cx="548640" cy="369332"/>
          </a:xfrm>
          <a:prstGeom prst="rect">
            <a:avLst/>
          </a:prstGeom>
          <a:noFill/>
        </p:spPr>
        <p:txBody>
          <a:bodyPr wrap="square" rtlCol="0">
            <a:spAutoFit/>
          </a:bodyPr>
          <a:lstStyle/>
          <a:p>
            <a:r>
              <a:rPr lang="en-US" b="1" dirty="0"/>
              <a:t>B4</a:t>
            </a:r>
          </a:p>
        </p:txBody>
      </p:sp>
      <p:cxnSp>
        <p:nvCxnSpPr>
          <p:cNvPr id="35" name="Straight Arrow Connector 34">
            <a:extLst>
              <a:ext uri="{FF2B5EF4-FFF2-40B4-BE49-F238E27FC236}">
                <a16:creationId xmlns:a16="http://schemas.microsoft.com/office/drawing/2014/main" id="{11B2DC49-4348-431E-BD3B-B697BCAAC92E}"/>
              </a:ext>
            </a:extLst>
          </p:cNvPr>
          <p:cNvCxnSpPr/>
          <p:nvPr/>
        </p:nvCxnSpPr>
        <p:spPr>
          <a:xfrm flipH="1">
            <a:off x="3992880" y="2309962"/>
            <a:ext cx="1087120" cy="19304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FB309609-9E89-49FB-A119-7AF01148068B}"/>
              </a:ext>
            </a:extLst>
          </p:cNvPr>
          <p:cNvCxnSpPr/>
          <p:nvPr/>
        </p:nvCxnSpPr>
        <p:spPr>
          <a:xfrm>
            <a:off x="6746240" y="2307115"/>
            <a:ext cx="1005840" cy="21475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AAC03D1-DCEB-461B-9B09-C575589273FC}"/>
              </a:ext>
            </a:extLst>
          </p:cNvPr>
          <p:cNvCxnSpPr/>
          <p:nvPr/>
        </p:nvCxnSpPr>
        <p:spPr>
          <a:xfrm>
            <a:off x="4013200" y="3337909"/>
            <a:ext cx="1554480" cy="166143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5DD17488-3A0E-FC1E-5478-9E813116BCAD}"/>
              </a:ext>
            </a:extLst>
          </p:cNvPr>
          <p:cNvCxnSpPr>
            <a:stCxn id="8" idx="2"/>
            <a:endCxn id="9" idx="0"/>
          </p:cNvCxnSpPr>
          <p:nvPr/>
        </p:nvCxnSpPr>
        <p:spPr>
          <a:xfrm flipH="1">
            <a:off x="5781040" y="3709918"/>
            <a:ext cx="1991360" cy="132828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8CD7E538-5170-6EDA-4759-BFF7F8B8CF15}"/>
              </a:ext>
            </a:extLst>
          </p:cNvPr>
          <p:cNvSpPr txBox="1"/>
          <p:nvPr/>
        </p:nvSpPr>
        <p:spPr>
          <a:xfrm>
            <a:off x="9165771" y="5038202"/>
            <a:ext cx="2667000" cy="369332"/>
          </a:xfrm>
          <a:prstGeom prst="rect">
            <a:avLst/>
          </a:prstGeom>
          <a:noFill/>
        </p:spPr>
        <p:txBody>
          <a:bodyPr wrap="square" rtlCol="0">
            <a:spAutoFit/>
          </a:bodyPr>
          <a:lstStyle/>
          <a:p>
            <a:r>
              <a:rPr lang="en-IN" dirty="0"/>
              <a:t>Dead code elimination</a:t>
            </a:r>
          </a:p>
        </p:txBody>
      </p:sp>
    </p:spTree>
    <p:extLst>
      <p:ext uri="{BB962C8B-B14F-4D97-AF65-F5344CB8AC3E}">
        <p14:creationId xmlns:p14="http://schemas.microsoft.com/office/powerpoint/2010/main" val="2615656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A4686BD-F2FB-4177-BDDF-83D5DB00B1D2}"/>
              </a:ext>
            </a:extLst>
          </p:cNvPr>
          <p:cNvSpPr/>
          <p:nvPr/>
        </p:nvSpPr>
        <p:spPr>
          <a:xfrm>
            <a:off x="2672080" y="2509590"/>
            <a:ext cx="2560320" cy="8163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28EAD60E-AE6B-4083-8668-17E34FF8A344}"/>
              </a:ext>
            </a:extLst>
          </p:cNvPr>
          <p:cNvSpPr/>
          <p:nvPr/>
        </p:nvSpPr>
        <p:spPr>
          <a:xfrm>
            <a:off x="4602480" y="979615"/>
            <a:ext cx="2458720" cy="13303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2E3A2FF-18DB-4619-B711-77547D1286C5}"/>
              </a:ext>
            </a:extLst>
          </p:cNvPr>
          <p:cNvSpPr/>
          <p:nvPr/>
        </p:nvSpPr>
        <p:spPr>
          <a:xfrm>
            <a:off x="6553200" y="2509590"/>
            <a:ext cx="2438400" cy="12003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8306C99-25D6-4C2B-A9C5-AAB39777AB69}"/>
              </a:ext>
            </a:extLst>
          </p:cNvPr>
          <p:cNvSpPr/>
          <p:nvPr/>
        </p:nvSpPr>
        <p:spPr>
          <a:xfrm>
            <a:off x="4592320" y="5038202"/>
            <a:ext cx="2377440" cy="9890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83E49606-70B6-47C3-AB07-6CB04EE05553}"/>
              </a:ext>
            </a:extLst>
          </p:cNvPr>
          <p:cNvSpPr txBox="1"/>
          <p:nvPr/>
        </p:nvSpPr>
        <p:spPr>
          <a:xfrm>
            <a:off x="6856544" y="2482682"/>
            <a:ext cx="1971040" cy="1200329"/>
          </a:xfrm>
          <a:prstGeom prst="rect">
            <a:avLst/>
          </a:prstGeom>
          <a:noFill/>
        </p:spPr>
        <p:txBody>
          <a:bodyPr wrap="square" rtlCol="0">
            <a:spAutoFit/>
          </a:bodyPr>
          <a:lstStyle/>
          <a:p>
            <a:r>
              <a:rPr lang="en-US" dirty="0"/>
              <a:t>label:</a:t>
            </a:r>
          </a:p>
          <a:p>
            <a:r>
              <a:rPr lang="en-US" strike="sngStrike" dirty="0"/>
              <a:t>d = 9</a:t>
            </a:r>
          </a:p>
          <a:p>
            <a:r>
              <a:rPr lang="en-US" strike="sngStrike" dirty="0"/>
              <a:t>d = c</a:t>
            </a:r>
          </a:p>
          <a:p>
            <a:r>
              <a:rPr lang="en-US" dirty="0">
                <a:solidFill>
                  <a:srgbClr val="FF0000"/>
                </a:solidFill>
              </a:rPr>
              <a:t>d = 0</a:t>
            </a:r>
          </a:p>
        </p:txBody>
      </p:sp>
      <p:sp>
        <p:nvSpPr>
          <p:cNvPr id="16" name="TextBox 15">
            <a:extLst>
              <a:ext uri="{FF2B5EF4-FFF2-40B4-BE49-F238E27FC236}">
                <a16:creationId xmlns:a16="http://schemas.microsoft.com/office/drawing/2014/main" id="{83446B2A-3E2A-4A1F-AC87-8E787F5178B0}"/>
              </a:ext>
            </a:extLst>
          </p:cNvPr>
          <p:cNvSpPr txBox="1"/>
          <p:nvPr/>
        </p:nvSpPr>
        <p:spPr>
          <a:xfrm>
            <a:off x="5014684" y="1029791"/>
            <a:ext cx="2448560" cy="1200329"/>
          </a:xfrm>
          <a:prstGeom prst="rect">
            <a:avLst/>
          </a:prstGeom>
          <a:noFill/>
        </p:spPr>
        <p:txBody>
          <a:bodyPr wrap="square" rtlCol="0">
            <a:spAutoFit/>
          </a:bodyPr>
          <a:lstStyle/>
          <a:p>
            <a:r>
              <a:rPr lang="en-US" strike="sngStrike" dirty="0"/>
              <a:t>a = 3</a:t>
            </a:r>
          </a:p>
          <a:p>
            <a:r>
              <a:rPr lang="en-US" dirty="0"/>
              <a:t>b = 3 * x</a:t>
            </a:r>
          </a:p>
          <a:p>
            <a:r>
              <a:rPr lang="en-US" dirty="0"/>
              <a:t>c = x – 9</a:t>
            </a:r>
          </a:p>
          <a:p>
            <a:r>
              <a:rPr lang="en-US" dirty="0"/>
              <a:t>if (c &gt; 0) </a:t>
            </a:r>
            <a:r>
              <a:rPr lang="en-US" dirty="0" err="1"/>
              <a:t>goto</a:t>
            </a:r>
            <a:r>
              <a:rPr lang="en-US" dirty="0"/>
              <a:t> label</a:t>
            </a:r>
          </a:p>
        </p:txBody>
      </p:sp>
      <p:sp>
        <p:nvSpPr>
          <p:cNvPr id="18" name="TextBox 17">
            <a:extLst>
              <a:ext uri="{FF2B5EF4-FFF2-40B4-BE49-F238E27FC236}">
                <a16:creationId xmlns:a16="http://schemas.microsoft.com/office/drawing/2014/main" id="{94DA9E9E-97BC-480D-90B3-3DFA9A04F169}"/>
              </a:ext>
            </a:extLst>
          </p:cNvPr>
          <p:cNvSpPr txBox="1"/>
          <p:nvPr/>
        </p:nvSpPr>
        <p:spPr>
          <a:xfrm>
            <a:off x="3420290" y="2568318"/>
            <a:ext cx="1473200" cy="646331"/>
          </a:xfrm>
          <a:prstGeom prst="rect">
            <a:avLst/>
          </a:prstGeom>
          <a:noFill/>
        </p:spPr>
        <p:txBody>
          <a:bodyPr wrap="square" rtlCol="0">
            <a:spAutoFit/>
          </a:bodyPr>
          <a:lstStyle/>
          <a:p>
            <a:r>
              <a:rPr lang="en-US" strike="sngStrike" dirty="0"/>
              <a:t>d = b</a:t>
            </a:r>
          </a:p>
          <a:p>
            <a:r>
              <a:rPr lang="en-US" dirty="0">
                <a:solidFill>
                  <a:srgbClr val="FF0000"/>
                </a:solidFill>
              </a:rPr>
              <a:t>d = 0</a:t>
            </a:r>
          </a:p>
        </p:txBody>
      </p:sp>
      <p:sp>
        <p:nvSpPr>
          <p:cNvPr id="19" name="TextBox 18">
            <a:extLst>
              <a:ext uri="{FF2B5EF4-FFF2-40B4-BE49-F238E27FC236}">
                <a16:creationId xmlns:a16="http://schemas.microsoft.com/office/drawing/2014/main" id="{936BCCA6-7681-4C4D-BA73-19DE3A60BCB5}"/>
              </a:ext>
            </a:extLst>
          </p:cNvPr>
          <p:cNvSpPr txBox="1"/>
          <p:nvPr/>
        </p:nvSpPr>
        <p:spPr>
          <a:xfrm>
            <a:off x="4937760" y="5225883"/>
            <a:ext cx="2016760" cy="646331"/>
          </a:xfrm>
          <a:prstGeom prst="rect">
            <a:avLst/>
          </a:prstGeom>
          <a:noFill/>
        </p:spPr>
        <p:txBody>
          <a:bodyPr wrap="square" rtlCol="0">
            <a:spAutoFit/>
          </a:bodyPr>
          <a:lstStyle/>
          <a:p>
            <a:r>
              <a:rPr lang="en-US" dirty="0"/>
              <a:t>d = d * x</a:t>
            </a:r>
          </a:p>
          <a:p>
            <a:r>
              <a:rPr lang="en-US" dirty="0"/>
              <a:t>ret d</a:t>
            </a:r>
          </a:p>
        </p:txBody>
      </p:sp>
      <p:sp>
        <p:nvSpPr>
          <p:cNvPr id="22" name="TextBox 21">
            <a:extLst>
              <a:ext uri="{FF2B5EF4-FFF2-40B4-BE49-F238E27FC236}">
                <a16:creationId xmlns:a16="http://schemas.microsoft.com/office/drawing/2014/main" id="{B2A04125-85D5-4DFC-92E6-CCED1AEBFA4B}"/>
              </a:ext>
            </a:extLst>
          </p:cNvPr>
          <p:cNvSpPr txBox="1"/>
          <p:nvPr/>
        </p:nvSpPr>
        <p:spPr>
          <a:xfrm>
            <a:off x="4196080" y="1659722"/>
            <a:ext cx="548640" cy="369332"/>
          </a:xfrm>
          <a:prstGeom prst="rect">
            <a:avLst/>
          </a:prstGeom>
          <a:noFill/>
        </p:spPr>
        <p:txBody>
          <a:bodyPr wrap="square" rtlCol="0">
            <a:spAutoFit/>
          </a:bodyPr>
          <a:lstStyle/>
          <a:p>
            <a:r>
              <a:rPr lang="en-US" b="1" dirty="0"/>
              <a:t>B1</a:t>
            </a:r>
          </a:p>
        </p:txBody>
      </p:sp>
      <p:sp>
        <p:nvSpPr>
          <p:cNvPr id="23" name="TextBox 22">
            <a:extLst>
              <a:ext uri="{FF2B5EF4-FFF2-40B4-BE49-F238E27FC236}">
                <a16:creationId xmlns:a16="http://schemas.microsoft.com/office/drawing/2014/main" id="{229C8940-8BA0-45F0-BDDA-772DC993EB33}"/>
              </a:ext>
            </a:extLst>
          </p:cNvPr>
          <p:cNvSpPr txBox="1"/>
          <p:nvPr/>
        </p:nvSpPr>
        <p:spPr>
          <a:xfrm>
            <a:off x="8971280" y="2665562"/>
            <a:ext cx="548640" cy="369332"/>
          </a:xfrm>
          <a:prstGeom prst="rect">
            <a:avLst/>
          </a:prstGeom>
          <a:noFill/>
        </p:spPr>
        <p:txBody>
          <a:bodyPr wrap="square" rtlCol="0">
            <a:spAutoFit/>
          </a:bodyPr>
          <a:lstStyle/>
          <a:p>
            <a:r>
              <a:rPr lang="en-US" b="1" dirty="0"/>
              <a:t>B3</a:t>
            </a:r>
          </a:p>
        </p:txBody>
      </p:sp>
      <p:sp>
        <p:nvSpPr>
          <p:cNvPr id="24" name="TextBox 23">
            <a:extLst>
              <a:ext uri="{FF2B5EF4-FFF2-40B4-BE49-F238E27FC236}">
                <a16:creationId xmlns:a16="http://schemas.microsoft.com/office/drawing/2014/main" id="{D32AEA76-92CA-488E-8E6B-472E9715F629}"/>
              </a:ext>
            </a:extLst>
          </p:cNvPr>
          <p:cNvSpPr txBox="1"/>
          <p:nvPr/>
        </p:nvSpPr>
        <p:spPr>
          <a:xfrm>
            <a:off x="2255520" y="2736682"/>
            <a:ext cx="548640" cy="369332"/>
          </a:xfrm>
          <a:prstGeom prst="rect">
            <a:avLst/>
          </a:prstGeom>
          <a:noFill/>
        </p:spPr>
        <p:txBody>
          <a:bodyPr wrap="square" rtlCol="0">
            <a:spAutoFit/>
          </a:bodyPr>
          <a:lstStyle/>
          <a:p>
            <a:r>
              <a:rPr lang="en-US" b="1" dirty="0"/>
              <a:t>B2</a:t>
            </a:r>
          </a:p>
        </p:txBody>
      </p:sp>
      <p:sp>
        <p:nvSpPr>
          <p:cNvPr id="28" name="TextBox 27">
            <a:extLst>
              <a:ext uri="{FF2B5EF4-FFF2-40B4-BE49-F238E27FC236}">
                <a16:creationId xmlns:a16="http://schemas.microsoft.com/office/drawing/2014/main" id="{B6506658-0A90-4168-98AC-D7BA32763A3B}"/>
              </a:ext>
            </a:extLst>
          </p:cNvPr>
          <p:cNvSpPr txBox="1"/>
          <p:nvPr/>
        </p:nvSpPr>
        <p:spPr>
          <a:xfrm>
            <a:off x="4112626" y="5354332"/>
            <a:ext cx="548640" cy="369332"/>
          </a:xfrm>
          <a:prstGeom prst="rect">
            <a:avLst/>
          </a:prstGeom>
          <a:noFill/>
        </p:spPr>
        <p:txBody>
          <a:bodyPr wrap="square" rtlCol="0">
            <a:spAutoFit/>
          </a:bodyPr>
          <a:lstStyle/>
          <a:p>
            <a:r>
              <a:rPr lang="en-US" b="1" dirty="0"/>
              <a:t>B4</a:t>
            </a:r>
          </a:p>
        </p:txBody>
      </p:sp>
      <p:cxnSp>
        <p:nvCxnSpPr>
          <p:cNvPr id="35" name="Straight Arrow Connector 34">
            <a:extLst>
              <a:ext uri="{FF2B5EF4-FFF2-40B4-BE49-F238E27FC236}">
                <a16:creationId xmlns:a16="http://schemas.microsoft.com/office/drawing/2014/main" id="{11B2DC49-4348-431E-BD3B-B697BCAAC92E}"/>
              </a:ext>
            </a:extLst>
          </p:cNvPr>
          <p:cNvCxnSpPr/>
          <p:nvPr/>
        </p:nvCxnSpPr>
        <p:spPr>
          <a:xfrm flipH="1">
            <a:off x="3992880" y="2309962"/>
            <a:ext cx="1087120" cy="19304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FB309609-9E89-49FB-A119-7AF01148068B}"/>
              </a:ext>
            </a:extLst>
          </p:cNvPr>
          <p:cNvCxnSpPr/>
          <p:nvPr/>
        </p:nvCxnSpPr>
        <p:spPr>
          <a:xfrm>
            <a:off x="6746240" y="2307115"/>
            <a:ext cx="1005840" cy="21475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AAC03D1-DCEB-461B-9B09-C575589273FC}"/>
              </a:ext>
            </a:extLst>
          </p:cNvPr>
          <p:cNvCxnSpPr/>
          <p:nvPr/>
        </p:nvCxnSpPr>
        <p:spPr>
          <a:xfrm>
            <a:off x="4013200" y="3337909"/>
            <a:ext cx="1554480" cy="166143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5DD17488-3A0E-FC1E-5478-9E813116BCAD}"/>
              </a:ext>
            </a:extLst>
          </p:cNvPr>
          <p:cNvCxnSpPr>
            <a:stCxn id="8" idx="2"/>
            <a:endCxn id="9" idx="0"/>
          </p:cNvCxnSpPr>
          <p:nvPr/>
        </p:nvCxnSpPr>
        <p:spPr>
          <a:xfrm flipH="1">
            <a:off x="5781040" y="3709918"/>
            <a:ext cx="1991360" cy="132828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8CD7E538-5170-6EDA-4759-BFF7F8B8CF15}"/>
              </a:ext>
            </a:extLst>
          </p:cNvPr>
          <p:cNvSpPr txBox="1"/>
          <p:nvPr/>
        </p:nvSpPr>
        <p:spPr>
          <a:xfrm>
            <a:off x="9165771" y="5038202"/>
            <a:ext cx="2667000" cy="369332"/>
          </a:xfrm>
          <a:prstGeom prst="rect">
            <a:avLst/>
          </a:prstGeom>
          <a:noFill/>
        </p:spPr>
        <p:txBody>
          <a:bodyPr wrap="square" rtlCol="0">
            <a:spAutoFit/>
          </a:bodyPr>
          <a:lstStyle/>
          <a:p>
            <a:r>
              <a:rPr lang="en-IN" dirty="0"/>
              <a:t>Algebraic simplification</a:t>
            </a:r>
          </a:p>
        </p:txBody>
      </p:sp>
    </p:spTree>
    <p:extLst>
      <p:ext uri="{BB962C8B-B14F-4D97-AF65-F5344CB8AC3E}">
        <p14:creationId xmlns:p14="http://schemas.microsoft.com/office/powerpoint/2010/main" val="28743259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A4686BD-F2FB-4177-BDDF-83D5DB00B1D2}"/>
              </a:ext>
            </a:extLst>
          </p:cNvPr>
          <p:cNvSpPr/>
          <p:nvPr/>
        </p:nvSpPr>
        <p:spPr>
          <a:xfrm>
            <a:off x="2672080" y="2509590"/>
            <a:ext cx="2560320" cy="8163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28EAD60E-AE6B-4083-8668-17E34FF8A344}"/>
              </a:ext>
            </a:extLst>
          </p:cNvPr>
          <p:cNvSpPr/>
          <p:nvPr/>
        </p:nvSpPr>
        <p:spPr>
          <a:xfrm>
            <a:off x="4602480" y="979615"/>
            <a:ext cx="2458720" cy="13303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2E3A2FF-18DB-4619-B711-77547D1286C5}"/>
              </a:ext>
            </a:extLst>
          </p:cNvPr>
          <p:cNvSpPr/>
          <p:nvPr/>
        </p:nvSpPr>
        <p:spPr>
          <a:xfrm>
            <a:off x="6553200" y="2509590"/>
            <a:ext cx="2438400" cy="12003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8306C99-25D6-4C2B-A9C5-AAB39777AB69}"/>
              </a:ext>
            </a:extLst>
          </p:cNvPr>
          <p:cNvSpPr/>
          <p:nvPr/>
        </p:nvSpPr>
        <p:spPr>
          <a:xfrm>
            <a:off x="4592320" y="5038202"/>
            <a:ext cx="2377440" cy="9890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83E49606-70B6-47C3-AB07-6CB04EE05553}"/>
              </a:ext>
            </a:extLst>
          </p:cNvPr>
          <p:cNvSpPr txBox="1"/>
          <p:nvPr/>
        </p:nvSpPr>
        <p:spPr>
          <a:xfrm>
            <a:off x="6856544" y="2482682"/>
            <a:ext cx="1971040" cy="1200329"/>
          </a:xfrm>
          <a:prstGeom prst="rect">
            <a:avLst/>
          </a:prstGeom>
          <a:noFill/>
        </p:spPr>
        <p:txBody>
          <a:bodyPr wrap="square" rtlCol="0">
            <a:spAutoFit/>
          </a:bodyPr>
          <a:lstStyle/>
          <a:p>
            <a:r>
              <a:rPr lang="en-US" dirty="0"/>
              <a:t>label:</a:t>
            </a:r>
          </a:p>
          <a:p>
            <a:r>
              <a:rPr lang="en-US" strike="sngStrike" dirty="0"/>
              <a:t>d = 9</a:t>
            </a:r>
          </a:p>
          <a:p>
            <a:r>
              <a:rPr lang="en-US" strike="sngStrike" dirty="0"/>
              <a:t>d = c</a:t>
            </a:r>
          </a:p>
          <a:p>
            <a:r>
              <a:rPr lang="en-US" dirty="0"/>
              <a:t>d = 0</a:t>
            </a:r>
          </a:p>
        </p:txBody>
      </p:sp>
      <p:sp>
        <p:nvSpPr>
          <p:cNvPr id="16" name="TextBox 15">
            <a:extLst>
              <a:ext uri="{FF2B5EF4-FFF2-40B4-BE49-F238E27FC236}">
                <a16:creationId xmlns:a16="http://schemas.microsoft.com/office/drawing/2014/main" id="{83446B2A-3E2A-4A1F-AC87-8E787F5178B0}"/>
              </a:ext>
            </a:extLst>
          </p:cNvPr>
          <p:cNvSpPr txBox="1"/>
          <p:nvPr/>
        </p:nvSpPr>
        <p:spPr>
          <a:xfrm>
            <a:off x="5014684" y="1029791"/>
            <a:ext cx="2448560" cy="1200329"/>
          </a:xfrm>
          <a:prstGeom prst="rect">
            <a:avLst/>
          </a:prstGeom>
          <a:noFill/>
        </p:spPr>
        <p:txBody>
          <a:bodyPr wrap="square" rtlCol="0">
            <a:spAutoFit/>
          </a:bodyPr>
          <a:lstStyle/>
          <a:p>
            <a:r>
              <a:rPr lang="en-US" strike="sngStrike" dirty="0"/>
              <a:t>a = 3</a:t>
            </a:r>
          </a:p>
          <a:p>
            <a:r>
              <a:rPr lang="en-US" strike="sngStrike" dirty="0">
                <a:solidFill>
                  <a:srgbClr val="FF0000"/>
                </a:solidFill>
              </a:rPr>
              <a:t>b = 3 * x</a:t>
            </a:r>
          </a:p>
          <a:p>
            <a:r>
              <a:rPr lang="en-US" dirty="0"/>
              <a:t>c = x – 9</a:t>
            </a:r>
          </a:p>
          <a:p>
            <a:r>
              <a:rPr lang="en-US" dirty="0"/>
              <a:t>if (c &gt; 0) </a:t>
            </a:r>
            <a:r>
              <a:rPr lang="en-US" dirty="0" err="1"/>
              <a:t>goto</a:t>
            </a:r>
            <a:r>
              <a:rPr lang="en-US" dirty="0"/>
              <a:t> label</a:t>
            </a:r>
          </a:p>
        </p:txBody>
      </p:sp>
      <p:sp>
        <p:nvSpPr>
          <p:cNvPr id="18" name="TextBox 17">
            <a:extLst>
              <a:ext uri="{FF2B5EF4-FFF2-40B4-BE49-F238E27FC236}">
                <a16:creationId xmlns:a16="http://schemas.microsoft.com/office/drawing/2014/main" id="{94DA9E9E-97BC-480D-90B3-3DFA9A04F169}"/>
              </a:ext>
            </a:extLst>
          </p:cNvPr>
          <p:cNvSpPr txBox="1"/>
          <p:nvPr/>
        </p:nvSpPr>
        <p:spPr>
          <a:xfrm>
            <a:off x="3420290" y="2568318"/>
            <a:ext cx="1473200" cy="646331"/>
          </a:xfrm>
          <a:prstGeom prst="rect">
            <a:avLst/>
          </a:prstGeom>
          <a:noFill/>
        </p:spPr>
        <p:txBody>
          <a:bodyPr wrap="square" rtlCol="0">
            <a:spAutoFit/>
          </a:bodyPr>
          <a:lstStyle/>
          <a:p>
            <a:r>
              <a:rPr lang="en-US" strike="sngStrike" dirty="0"/>
              <a:t>d = b</a:t>
            </a:r>
          </a:p>
          <a:p>
            <a:r>
              <a:rPr lang="en-US" dirty="0"/>
              <a:t>d = 0</a:t>
            </a:r>
          </a:p>
        </p:txBody>
      </p:sp>
      <p:sp>
        <p:nvSpPr>
          <p:cNvPr id="19" name="TextBox 18">
            <a:extLst>
              <a:ext uri="{FF2B5EF4-FFF2-40B4-BE49-F238E27FC236}">
                <a16:creationId xmlns:a16="http://schemas.microsoft.com/office/drawing/2014/main" id="{936BCCA6-7681-4C4D-BA73-19DE3A60BCB5}"/>
              </a:ext>
            </a:extLst>
          </p:cNvPr>
          <p:cNvSpPr txBox="1"/>
          <p:nvPr/>
        </p:nvSpPr>
        <p:spPr>
          <a:xfrm>
            <a:off x="4937760" y="5225883"/>
            <a:ext cx="2016760" cy="646331"/>
          </a:xfrm>
          <a:prstGeom prst="rect">
            <a:avLst/>
          </a:prstGeom>
          <a:noFill/>
        </p:spPr>
        <p:txBody>
          <a:bodyPr wrap="square" rtlCol="0">
            <a:spAutoFit/>
          </a:bodyPr>
          <a:lstStyle/>
          <a:p>
            <a:r>
              <a:rPr lang="en-US" dirty="0"/>
              <a:t>d = d * x</a:t>
            </a:r>
          </a:p>
          <a:p>
            <a:r>
              <a:rPr lang="en-US" dirty="0"/>
              <a:t>ret d</a:t>
            </a:r>
          </a:p>
        </p:txBody>
      </p:sp>
      <p:sp>
        <p:nvSpPr>
          <p:cNvPr id="22" name="TextBox 21">
            <a:extLst>
              <a:ext uri="{FF2B5EF4-FFF2-40B4-BE49-F238E27FC236}">
                <a16:creationId xmlns:a16="http://schemas.microsoft.com/office/drawing/2014/main" id="{B2A04125-85D5-4DFC-92E6-CCED1AEBFA4B}"/>
              </a:ext>
            </a:extLst>
          </p:cNvPr>
          <p:cNvSpPr txBox="1"/>
          <p:nvPr/>
        </p:nvSpPr>
        <p:spPr>
          <a:xfrm>
            <a:off x="4196080" y="1659722"/>
            <a:ext cx="548640" cy="369332"/>
          </a:xfrm>
          <a:prstGeom prst="rect">
            <a:avLst/>
          </a:prstGeom>
          <a:noFill/>
        </p:spPr>
        <p:txBody>
          <a:bodyPr wrap="square" rtlCol="0">
            <a:spAutoFit/>
          </a:bodyPr>
          <a:lstStyle/>
          <a:p>
            <a:r>
              <a:rPr lang="en-US" b="1" dirty="0"/>
              <a:t>B1</a:t>
            </a:r>
          </a:p>
        </p:txBody>
      </p:sp>
      <p:sp>
        <p:nvSpPr>
          <p:cNvPr id="23" name="TextBox 22">
            <a:extLst>
              <a:ext uri="{FF2B5EF4-FFF2-40B4-BE49-F238E27FC236}">
                <a16:creationId xmlns:a16="http://schemas.microsoft.com/office/drawing/2014/main" id="{229C8940-8BA0-45F0-BDDA-772DC993EB33}"/>
              </a:ext>
            </a:extLst>
          </p:cNvPr>
          <p:cNvSpPr txBox="1"/>
          <p:nvPr/>
        </p:nvSpPr>
        <p:spPr>
          <a:xfrm>
            <a:off x="8971280" y="2665562"/>
            <a:ext cx="548640" cy="369332"/>
          </a:xfrm>
          <a:prstGeom prst="rect">
            <a:avLst/>
          </a:prstGeom>
          <a:noFill/>
        </p:spPr>
        <p:txBody>
          <a:bodyPr wrap="square" rtlCol="0">
            <a:spAutoFit/>
          </a:bodyPr>
          <a:lstStyle/>
          <a:p>
            <a:r>
              <a:rPr lang="en-US" b="1" dirty="0"/>
              <a:t>B3</a:t>
            </a:r>
          </a:p>
        </p:txBody>
      </p:sp>
      <p:sp>
        <p:nvSpPr>
          <p:cNvPr id="24" name="TextBox 23">
            <a:extLst>
              <a:ext uri="{FF2B5EF4-FFF2-40B4-BE49-F238E27FC236}">
                <a16:creationId xmlns:a16="http://schemas.microsoft.com/office/drawing/2014/main" id="{D32AEA76-92CA-488E-8E6B-472E9715F629}"/>
              </a:ext>
            </a:extLst>
          </p:cNvPr>
          <p:cNvSpPr txBox="1"/>
          <p:nvPr/>
        </p:nvSpPr>
        <p:spPr>
          <a:xfrm>
            <a:off x="2255520" y="2736682"/>
            <a:ext cx="548640" cy="369332"/>
          </a:xfrm>
          <a:prstGeom prst="rect">
            <a:avLst/>
          </a:prstGeom>
          <a:noFill/>
        </p:spPr>
        <p:txBody>
          <a:bodyPr wrap="square" rtlCol="0">
            <a:spAutoFit/>
          </a:bodyPr>
          <a:lstStyle/>
          <a:p>
            <a:r>
              <a:rPr lang="en-US" b="1" dirty="0"/>
              <a:t>B2</a:t>
            </a:r>
          </a:p>
        </p:txBody>
      </p:sp>
      <p:sp>
        <p:nvSpPr>
          <p:cNvPr id="28" name="TextBox 27">
            <a:extLst>
              <a:ext uri="{FF2B5EF4-FFF2-40B4-BE49-F238E27FC236}">
                <a16:creationId xmlns:a16="http://schemas.microsoft.com/office/drawing/2014/main" id="{B6506658-0A90-4168-98AC-D7BA32763A3B}"/>
              </a:ext>
            </a:extLst>
          </p:cNvPr>
          <p:cNvSpPr txBox="1"/>
          <p:nvPr/>
        </p:nvSpPr>
        <p:spPr>
          <a:xfrm>
            <a:off x="4112626" y="5354332"/>
            <a:ext cx="548640" cy="369332"/>
          </a:xfrm>
          <a:prstGeom prst="rect">
            <a:avLst/>
          </a:prstGeom>
          <a:noFill/>
        </p:spPr>
        <p:txBody>
          <a:bodyPr wrap="square" rtlCol="0">
            <a:spAutoFit/>
          </a:bodyPr>
          <a:lstStyle/>
          <a:p>
            <a:r>
              <a:rPr lang="en-US" b="1" dirty="0"/>
              <a:t>B4</a:t>
            </a:r>
          </a:p>
        </p:txBody>
      </p:sp>
      <p:cxnSp>
        <p:nvCxnSpPr>
          <p:cNvPr id="35" name="Straight Arrow Connector 34">
            <a:extLst>
              <a:ext uri="{FF2B5EF4-FFF2-40B4-BE49-F238E27FC236}">
                <a16:creationId xmlns:a16="http://schemas.microsoft.com/office/drawing/2014/main" id="{11B2DC49-4348-431E-BD3B-B697BCAAC92E}"/>
              </a:ext>
            </a:extLst>
          </p:cNvPr>
          <p:cNvCxnSpPr/>
          <p:nvPr/>
        </p:nvCxnSpPr>
        <p:spPr>
          <a:xfrm flipH="1">
            <a:off x="3992880" y="2309962"/>
            <a:ext cx="1087120" cy="19304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FB309609-9E89-49FB-A119-7AF01148068B}"/>
              </a:ext>
            </a:extLst>
          </p:cNvPr>
          <p:cNvCxnSpPr/>
          <p:nvPr/>
        </p:nvCxnSpPr>
        <p:spPr>
          <a:xfrm>
            <a:off x="6746240" y="2307115"/>
            <a:ext cx="1005840" cy="21475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AAC03D1-DCEB-461B-9B09-C575589273FC}"/>
              </a:ext>
            </a:extLst>
          </p:cNvPr>
          <p:cNvCxnSpPr/>
          <p:nvPr/>
        </p:nvCxnSpPr>
        <p:spPr>
          <a:xfrm>
            <a:off x="4013200" y="3337909"/>
            <a:ext cx="1554480" cy="166143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5DD17488-3A0E-FC1E-5478-9E813116BCAD}"/>
              </a:ext>
            </a:extLst>
          </p:cNvPr>
          <p:cNvCxnSpPr>
            <a:stCxn id="8" idx="2"/>
            <a:endCxn id="9" idx="0"/>
          </p:cNvCxnSpPr>
          <p:nvPr/>
        </p:nvCxnSpPr>
        <p:spPr>
          <a:xfrm flipH="1">
            <a:off x="5781040" y="3709918"/>
            <a:ext cx="1991360" cy="132828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8CD7E538-5170-6EDA-4759-BFF7F8B8CF15}"/>
              </a:ext>
            </a:extLst>
          </p:cNvPr>
          <p:cNvSpPr txBox="1"/>
          <p:nvPr/>
        </p:nvSpPr>
        <p:spPr>
          <a:xfrm>
            <a:off x="9165771" y="5038202"/>
            <a:ext cx="2667000" cy="369332"/>
          </a:xfrm>
          <a:prstGeom prst="rect">
            <a:avLst/>
          </a:prstGeom>
          <a:noFill/>
        </p:spPr>
        <p:txBody>
          <a:bodyPr wrap="square" rtlCol="0">
            <a:spAutoFit/>
          </a:bodyPr>
          <a:lstStyle/>
          <a:p>
            <a:r>
              <a:rPr lang="en-IN" dirty="0"/>
              <a:t>Dead code elimination</a:t>
            </a:r>
          </a:p>
        </p:txBody>
      </p:sp>
    </p:spTree>
    <p:extLst>
      <p:ext uri="{BB962C8B-B14F-4D97-AF65-F5344CB8AC3E}">
        <p14:creationId xmlns:p14="http://schemas.microsoft.com/office/powerpoint/2010/main" val="2624711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A4686BD-F2FB-4177-BDDF-83D5DB00B1D2}"/>
              </a:ext>
            </a:extLst>
          </p:cNvPr>
          <p:cNvSpPr/>
          <p:nvPr/>
        </p:nvSpPr>
        <p:spPr>
          <a:xfrm>
            <a:off x="2672080" y="2509590"/>
            <a:ext cx="2560320" cy="8163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28EAD60E-AE6B-4083-8668-17E34FF8A344}"/>
              </a:ext>
            </a:extLst>
          </p:cNvPr>
          <p:cNvSpPr/>
          <p:nvPr/>
        </p:nvSpPr>
        <p:spPr>
          <a:xfrm>
            <a:off x="4602480" y="979615"/>
            <a:ext cx="2458720" cy="13303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2E3A2FF-18DB-4619-B711-77547D1286C5}"/>
              </a:ext>
            </a:extLst>
          </p:cNvPr>
          <p:cNvSpPr/>
          <p:nvPr/>
        </p:nvSpPr>
        <p:spPr>
          <a:xfrm>
            <a:off x="6553200" y="2509590"/>
            <a:ext cx="2438400" cy="12003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8306C99-25D6-4C2B-A9C5-AAB39777AB69}"/>
              </a:ext>
            </a:extLst>
          </p:cNvPr>
          <p:cNvSpPr/>
          <p:nvPr/>
        </p:nvSpPr>
        <p:spPr>
          <a:xfrm>
            <a:off x="4592320" y="5038202"/>
            <a:ext cx="2377440" cy="9890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83E49606-70B6-47C3-AB07-6CB04EE05553}"/>
              </a:ext>
            </a:extLst>
          </p:cNvPr>
          <p:cNvSpPr txBox="1"/>
          <p:nvPr/>
        </p:nvSpPr>
        <p:spPr>
          <a:xfrm>
            <a:off x="6856544" y="2482682"/>
            <a:ext cx="1971040" cy="1200329"/>
          </a:xfrm>
          <a:prstGeom prst="rect">
            <a:avLst/>
          </a:prstGeom>
          <a:noFill/>
        </p:spPr>
        <p:txBody>
          <a:bodyPr wrap="square" rtlCol="0">
            <a:spAutoFit/>
          </a:bodyPr>
          <a:lstStyle/>
          <a:p>
            <a:r>
              <a:rPr lang="en-US" dirty="0"/>
              <a:t>label:</a:t>
            </a:r>
          </a:p>
          <a:p>
            <a:r>
              <a:rPr lang="en-US" strike="sngStrike" dirty="0"/>
              <a:t>d = 9</a:t>
            </a:r>
          </a:p>
          <a:p>
            <a:r>
              <a:rPr lang="en-US" strike="sngStrike" dirty="0"/>
              <a:t>d = c</a:t>
            </a:r>
          </a:p>
          <a:p>
            <a:r>
              <a:rPr lang="en-US" dirty="0"/>
              <a:t>d = 0</a:t>
            </a:r>
          </a:p>
        </p:txBody>
      </p:sp>
      <p:sp>
        <p:nvSpPr>
          <p:cNvPr id="16" name="TextBox 15">
            <a:extLst>
              <a:ext uri="{FF2B5EF4-FFF2-40B4-BE49-F238E27FC236}">
                <a16:creationId xmlns:a16="http://schemas.microsoft.com/office/drawing/2014/main" id="{83446B2A-3E2A-4A1F-AC87-8E787F5178B0}"/>
              </a:ext>
            </a:extLst>
          </p:cNvPr>
          <p:cNvSpPr txBox="1"/>
          <p:nvPr/>
        </p:nvSpPr>
        <p:spPr>
          <a:xfrm>
            <a:off x="5014684" y="1029791"/>
            <a:ext cx="2448560" cy="1200329"/>
          </a:xfrm>
          <a:prstGeom prst="rect">
            <a:avLst/>
          </a:prstGeom>
          <a:noFill/>
        </p:spPr>
        <p:txBody>
          <a:bodyPr wrap="square" rtlCol="0">
            <a:spAutoFit/>
          </a:bodyPr>
          <a:lstStyle/>
          <a:p>
            <a:r>
              <a:rPr lang="en-US" strike="sngStrike" dirty="0"/>
              <a:t>a = 3</a:t>
            </a:r>
          </a:p>
          <a:p>
            <a:r>
              <a:rPr lang="en-US" strike="sngStrike" dirty="0"/>
              <a:t>b = 3 * x</a:t>
            </a:r>
          </a:p>
          <a:p>
            <a:r>
              <a:rPr lang="en-US" dirty="0"/>
              <a:t>c = x – 9</a:t>
            </a:r>
          </a:p>
          <a:p>
            <a:r>
              <a:rPr lang="en-US" dirty="0"/>
              <a:t>if (c &gt; 0) </a:t>
            </a:r>
            <a:r>
              <a:rPr lang="en-US" dirty="0" err="1"/>
              <a:t>goto</a:t>
            </a:r>
            <a:r>
              <a:rPr lang="en-US" dirty="0"/>
              <a:t> label</a:t>
            </a:r>
          </a:p>
        </p:txBody>
      </p:sp>
      <p:sp>
        <p:nvSpPr>
          <p:cNvPr id="18" name="TextBox 17">
            <a:extLst>
              <a:ext uri="{FF2B5EF4-FFF2-40B4-BE49-F238E27FC236}">
                <a16:creationId xmlns:a16="http://schemas.microsoft.com/office/drawing/2014/main" id="{94DA9E9E-97BC-480D-90B3-3DFA9A04F169}"/>
              </a:ext>
            </a:extLst>
          </p:cNvPr>
          <p:cNvSpPr txBox="1"/>
          <p:nvPr/>
        </p:nvSpPr>
        <p:spPr>
          <a:xfrm>
            <a:off x="3420290" y="2568318"/>
            <a:ext cx="1473200" cy="646331"/>
          </a:xfrm>
          <a:prstGeom prst="rect">
            <a:avLst/>
          </a:prstGeom>
          <a:noFill/>
        </p:spPr>
        <p:txBody>
          <a:bodyPr wrap="square" rtlCol="0">
            <a:spAutoFit/>
          </a:bodyPr>
          <a:lstStyle/>
          <a:p>
            <a:r>
              <a:rPr lang="en-US" strike="sngStrike" dirty="0"/>
              <a:t>d = b</a:t>
            </a:r>
          </a:p>
          <a:p>
            <a:r>
              <a:rPr lang="en-US" dirty="0"/>
              <a:t>d = 0</a:t>
            </a:r>
          </a:p>
        </p:txBody>
      </p:sp>
      <p:sp>
        <p:nvSpPr>
          <p:cNvPr id="19" name="TextBox 18">
            <a:extLst>
              <a:ext uri="{FF2B5EF4-FFF2-40B4-BE49-F238E27FC236}">
                <a16:creationId xmlns:a16="http://schemas.microsoft.com/office/drawing/2014/main" id="{936BCCA6-7681-4C4D-BA73-19DE3A60BCB5}"/>
              </a:ext>
            </a:extLst>
          </p:cNvPr>
          <p:cNvSpPr txBox="1"/>
          <p:nvPr/>
        </p:nvSpPr>
        <p:spPr>
          <a:xfrm>
            <a:off x="4937760" y="5225883"/>
            <a:ext cx="2016760" cy="646331"/>
          </a:xfrm>
          <a:prstGeom prst="rect">
            <a:avLst/>
          </a:prstGeom>
          <a:noFill/>
        </p:spPr>
        <p:txBody>
          <a:bodyPr wrap="square" rtlCol="0">
            <a:spAutoFit/>
          </a:bodyPr>
          <a:lstStyle/>
          <a:p>
            <a:r>
              <a:rPr lang="en-US" dirty="0">
                <a:solidFill>
                  <a:srgbClr val="FF0000"/>
                </a:solidFill>
              </a:rPr>
              <a:t>d = 0 * x</a:t>
            </a:r>
          </a:p>
          <a:p>
            <a:r>
              <a:rPr lang="en-US" dirty="0"/>
              <a:t>ret d</a:t>
            </a:r>
          </a:p>
        </p:txBody>
      </p:sp>
      <p:sp>
        <p:nvSpPr>
          <p:cNvPr id="22" name="TextBox 21">
            <a:extLst>
              <a:ext uri="{FF2B5EF4-FFF2-40B4-BE49-F238E27FC236}">
                <a16:creationId xmlns:a16="http://schemas.microsoft.com/office/drawing/2014/main" id="{B2A04125-85D5-4DFC-92E6-CCED1AEBFA4B}"/>
              </a:ext>
            </a:extLst>
          </p:cNvPr>
          <p:cNvSpPr txBox="1"/>
          <p:nvPr/>
        </p:nvSpPr>
        <p:spPr>
          <a:xfrm>
            <a:off x="4196080" y="1659722"/>
            <a:ext cx="548640" cy="369332"/>
          </a:xfrm>
          <a:prstGeom prst="rect">
            <a:avLst/>
          </a:prstGeom>
          <a:noFill/>
        </p:spPr>
        <p:txBody>
          <a:bodyPr wrap="square" rtlCol="0">
            <a:spAutoFit/>
          </a:bodyPr>
          <a:lstStyle/>
          <a:p>
            <a:r>
              <a:rPr lang="en-US" b="1" dirty="0"/>
              <a:t>B1</a:t>
            </a:r>
          </a:p>
        </p:txBody>
      </p:sp>
      <p:sp>
        <p:nvSpPr>
          <p:cNvPr id="23" name="TextBox 22">
            <a:extLst>
              <a:ext uri="{FF2B5EF4-FFF2-40B4-BE49-F238E27FC236}">
                <a16:creationId xmlns:a16="http://schemas.microsoft.com/office/drawing/2014/main" id="{229C8940-8BA0-45F0-BDDA-772DC993EB33}"/>
              </a:ext>
            </a:extLst>
          </p:cNvPr>
          <p:cNvSpPr txBox="1"/>
          <p:nvPr/>
        </p:nvSpPr>
        <p:spPr>
          <a:xfrm>
            <a:off x="8971280" y="2665562"/>
            <a:ext cx="548640" cy="369332"/>
          </a:xfrm>
          <a:prstGeom prst="rect">
            <a:avLst/>
          </a:prstGeom>
          <a:noFill/>
        </p:spPr>
        <p:txBody>
          <a:bodyPr wrap="square" rtlCol="0">
            <a:spAutoFit/>
          </a:bodyPr>
          <a:lstStyle/>
          <a:p>
            <a:r>
              <a:rPr lang="en-US" b="1" dirty="0"/>
              <a:t>B3</a:t>
            </a:r>
          </a:p>
        </p:txBody>
      </p:sp>
      <p:sp>
        <p:nvSpPr>
          <p:cNvPr id="24" name="TextBox 23">
            <a:extLst>
              <a:ext uri="{FF2B5EF4-FFF2-40B4-BE49-F238E27FC236}">
                <a16:creationId xmlns:a16="http://schemas.microsoft.com/office/drawing/2014/main" id="{D32AEA76-92CA-488E-8E6B-472E9715F629}"/>
              </a:ext>
            </a:extLst>
          </p:cNvPr>
          <p:cNvSpPr txBox="1"/>
          <p:nvPr/>
        </p:nvSpPr>
        <p:spPr>
          <a:xfrm>
            <a:off x="2255520" y="2736682"/>
            <a:ext cx="548640" cy="369332"/>
          </a:xfrm>
          <a:prstGeom prst="rect">
            <a:avLst/>
          </a:prstGeom>
          <a:noFill/>
        </p:spPr>
        <p:txBody>
          <a:bodyPr wrap="square" rtlCol="0">
            <a:spAutoFit/>
          </a:bodyPr>
          <a:lstStyle/>
          <a:p>
            <a:r>
              <a:rPr lang="en-US" b="1" dirty="0"/>
              <a:t>B2</a:t>
            </a:r>
          </a:p>
        </p:txBody>
      </p:sp>
      <p:sp>
        <p:nvSpPr>
          <p:cNvPr id="28" name="TextBox 27">
            <a:extLst>
              <a:ext uri="{FF2B5EF4-FFF2-40B4-BE49-F238E27FC236}">
                <a16:creationId xmlns:a16="http://schemas.microsoft.com/office/drawing/2014/main" id="{B6506658-0A90-4168-98AC-D7BA32763A3B}"/>
              </a:ext>
            </a:extLst>
          </p:cNvPr>
          <p:cNvSpPr txBox="1"/>
          <p:nvPr/>
        </p:nvSpPr>
        <p:spPr>
          <a:xfrm>
            <a:off x="4112626" y="5354332"/>
            <a:ext cx="548640" cy="369332"/>
          </a:xfrm>
          <a:prstGeom prst="rect">
            <a:avLst/>
          </a:prstGeom>
          <a:noFill/>
        </p:spPr>
        <p:txBody>
          <a:bodyPr wrap="square" rtlCol="0">
            <a:spAutoFit/>
          </a:bodyPr>
          <a:lstStyle/>
          <a:p>
            <a:r>
              <a:rPr lang="en-US" b="1" dirty="0"/>
              <a:t>B4</a:t>
            </a:r>
          </a:p>
        </p:txBody>
      </p:sp>
      <p:cxnSp>
        <p:nvCxnSpPr>
          <p:cNvPr id="35" name="Straight Arrow Connector 34">
            <a:extLst>
              <a:ext uri="{FF2B5EF4-FFF2-40B4-BE49-F238E27FC236}">
                <a16:creationId xmlns:a16="http://schemas.microsoft.com/office/drawing/2014/main" id="{11B2DC49-4348-431E-BD3B-B697BCAAC92E}"/>
              </a:ext>
            </a:extLst>
          </p:cNvPr>
          <p:cNvCxnSpPr/>
          <p:nvPr/>
        </p:nvCxnSpPr>
        <p:spPr>
          <a:xfrm flipH="1">
            <a:off x="3992880" y="2309962"/>
            <a:ext cx="1087120" cy="19304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FB309609-9E89-49FB-A119-7AF01148068B}"/>
              </a:ext>
            </a:extLst>
          </p:cNvPr>
          <p:cNvCxnSpPr/>
          <p:nvPr/>
        </p:nvCxnSpPr>
        <p:spPr>
          <a:xfrm>
            <a:off x="6746240" y="2307115"/>
            <a:ext cx="1005840" cy="21475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AAC03D1-DCEB-461B-9B09-C575589273FC}"/>
              </a:ext>
            </a:extLst>
          </p:cNvPr>
          <p:cNvCxnSpPr/>
          <p:nvPr/>
        </p:nvCxnSpPr>
        <p:spPr>
          <a:xfrm>
            <a:off x="4013200" y="3337909"/>
            <a:ext cx="1554480" cy="166143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5DD17488-3A0E-FC1E-5478-9E813116BCAD}"/>
              </a:ext>
            </a:extLst>
          </p:cNvPr>
          <p:cNvCxnSpPr>
            <a:stCxn id="8" idx="2"/>
            <a:endCxn id="9" idx="0"/>
          </p:cNvCxnSpPr>
          <p:nvPr/>
        </p:nvCxnSpPr>
        <p:spPr>
          <a:xfrm flipH="1">
            <a:off x="5781040" y="3709918"/>
            <a:ext cx="1991360" cy="132828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8CD7E538-5170-6EDA-4759-BFF7F8B8CF15}"/>
              </a:ext>
            </a:extLst>
          </p:cNvPr>
          <p:cNvSpPr txBox="1"/>
          <p:nvPr/>
        </p:nvSpPr>
        <p:spPr>
          <a:xfrm>
            <a:off x="9165771" y="5038202"/>
            <a:ext cx="2667000" cy="369332"/>
          </a:xfrm>
          <a:prstGeom prst="rect">
            <a:avLst/>
          </a:prstGeom>
          <a:noFill/>
        </p:spPr>
        <p:txBody>
          <a:bodyPr wrap="square" rtlCol="0">
            <a:spAutoFit/>
          </a:bodyPr>
          <a:lstStyle/>
          <a:p>
            <a:r>
              <a:rPr lang="en-IN" dirty="0"/>
              <a:t>Constant propagation</a:t>
            </a:r>
          </a:p>
        </p:txBody>
      </p:sp>
    </p:spTree>
    <p:extLst>
      <p:ext uri="{BB962C8B-B14F-4D97-AF65-F5344CB8AC3E}">
        <p14:creationId xmlns:p14="http://schemas.microsoft.com/office/powerpoint/2010/main" val="29940942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A4686BD-F2FB-4177-BDDF-83D5DB00B1D2}"/>
              </a:ext>
            </a:extLst>
          </p:cNvPr>
          <p:cNvSpPr/>
          <p:nvPr/>
        </p:nvSpPr>
        <p:spPr>
          <a:xfrm>
            <a:off x="2672080" y="2509590"/>
            <a:ext cx="2560320" cy="8163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28EAD60E-AE6B-4083-8668-17E34FF8A344}"/>
              </a:ext>
            </a:extLst>
          </p:cNvPr>
          <p:cNvSpPr/>
          <p:nvPr/>
        </p:nvSpPr>
        <p:spPr>
          <a:xfrm>
            <a:off x="4602480" y="979615"/>
            <a:ext cx="2458720" cy="13303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2E3A2FF-18DB-4619-B711-77547D1286C5}"/>
              </a:ext>
            </a:extLst>
          </p:cNvPr>
          <p:cNvSpPr/>
          <p:nvPr/>
        </p:nvSpPr>
        <p:spPr>
          <a:xfrm>
            <a:off x="6553200" y="2509590"/>
            <a:ext cx="2438400" cy="12003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8306C99-25D6-4C2B-A9C5-AAB39777AB69}"/>
              </a:ext>
            </a:extLst>
          </p:cNvPr>
          <p:cNvSpPr/>
          <p:nvPr/>
        </p:nvSpPr>
        <p:spPr>
          <a:xfrm>
            <a:off x="4592320" y="5038202"/>
            <a:ext cx="2377440" cy="9890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83E49606-70B6-47C3-AB07-6CB04EE05553}"/>
              </a:ext>
            </a:extLst>
          </p:cNvPr>
          <p:cNvSpPr txBox="1"/>
          <p:nvPr/>
        </p:nvSpPr>
        <p:spPr>
          <a:xfrm>
            <a:off x="6856544" y="2482682"/>
            <a:ext cx="1971040" cy="1200329"/>
          </a:xfrm>
          <a:prstGeom prst="rect">
            <a:avLst/>
          </a:prstGeom>
          <a:noFill/>
        </p:spPr>
        <p:txBody>
          <a:bodyPr wrap="square" rtlCol="0">
            <a:spAutoFit/>
          </a:bodyPr>
          <a:lstStyle/>
          <a:p>
            <a:r>
              <a:rPr lang="en-US" dirty="0"/>
              <a:t>label:</a:t>
            </a:r>
          </a:p>
          <a:p>
            <a:r>
              <a:rPr lang="en-US" strike="sngStrike" dirty="0"/>
              <a:t>d = 9</a:t>
            </a:r>
          </a:p>
          <a:p>
            <a:r>
              <a:rPr lang="en-US" strike="sngStrike" dirty="0"/>
              <a:t>d = c</a:t>
            </a:r>
          </a:p>
          <a:p>
            <a:r>
              <a:rPr lang="en-US" dirty="0"/>
              <a:t>d = 0</a:t>
            </a:r>
          </a:p>
        </p:txBody>
      </p:sp>
      <p:sp>
        <p:nvSpPr>
          <p:cNvPr id="16" name="TextBox 15">
            <a:extLst>
              <a:ext uri="{FF2B5EF4-FFF2-40B4-BE49-F238E27FC236}">
                <a16:creationId xmlns:a16="http://schemas.microsoft.com/office/drawing/2014/main" id="{83446B2A-3E2A-4A1F-AC87-8E787F5178B0}"/>
              </a:ext>
            </a:extLst>
          </p:cNvPr>
          <p:cNvSpPr txBox="1"/>
          <p:nvPr/>
        </p:nvSpPr>
        <p:spPr>
          <a:xfrm>
            <a:off x="5014684" y="1029791"/>
            <a:ext cx="2448560" cy="1200329"/>
          </a:xfrm>
          <a:prstGeom prst="rect">
            <a:avLst/>
          </a:prstGeom>
          <a:noFill/>
        </p:spPr>
        <p:txBody>
          <a:bodyPr wrap="square" rtlCol="0">
            <a:spAutoFit/>
          </a:bodyPr>
          <a:lstStyle/>
          <a:p>
            <a:r>
              <a:rPr lang="en-US" strike="sngStrike" dirty="0"/>
              <a:t>a = 3</a:t>
            </a:r>
          </a:p>
          <a:p>
            <a:r>
              <a:rPr lang="en-US" strike="sngStrike" dirty="0"/>
              <a:t>b = 3 * x</a:t>
            </a:r>
          </a:p>
          <a:p>
            <a:r>
              <a:rPr lang="en-US" dirty="0"/>
              <a:t>c = x – 9</a:t>
            </a:r>
          </a:p>
          <a:p>
            <a:r>
              <a:rPr lang="en-US" dirty="0"/>
              <a:t>if (c &gt; 0) </a:t>
            </a:r>
            <a:r>
              <a:rPr lang="en-US" dirty="0" err="1"/>
              <a:t>goto</a:t>
            </a:r>
            <a:r>
              <a:rPr lang="en-US" dirty="0"/>
              <a:t> label</a:t>
            </a:r>
          </a:p>
        </p:txBody>
      </p:sp>
      <p:sp>
        <p:nvSpPr>
          <p:cNvPr id="18" name="TextBox 17">
            <a:extLst>
              <a:ext uri="{FF2B5EF4-FFF2-40B4-BE49-F238E27FC236}">
                <a16:creationId xmlns:a16="http://schemas.microsoft.com/office/drawing/2014/main" id="{94DA9E9E-97BC-480D-90B3-3DFA9A04F169}"/>
              </a:ext>
            </a:extLst>
          </p:cNvPr>
          <p:cNvSpPr txBox="1"/>
          <p:nvPr/>
        </p:nvSpPr>
        <p:spPr>
          <a:xfrm>
            <a:off x="3420290" y="2568318"/>
            <a:ext cx="1473200" cy="646331"/>
          </a:xfrm>
          <a:prstGeom prst="rect">
            <a:avLst/>
          </a:prstGeom>
          <a:noFill/>
        </p:spPr>
        <p:txBody>
          <a:bodyPr wrap="square" rtlCol="0">
            <a:spAutoFit/>
          </a:bodyPr>
          <a:lstStyle/>
          <a:p>
            <a:r>
              <a:rPr lang="en-US" strike="sngStrike" dirty="0"/>
              <a:t>d = b</a:t>
            </a:r>
          </a:p>
          <a:p>
            <a:r>
              <a:rPr lang="en-US" dirty="0"/>
              <a:t>d = 0</a:t>
            </a:r>
          </a:p>
        </p:txBody>
      </p:sp>
      <p:sp>
        <p:nvSpPr>
          <p:cNvPr id="19" name="TextBox 18">
            <a:extLst>
              <a:ext uri="{FF2B5EF4-FFF2-40B4-BE49-F238E27FC236}">
                <a16:creationId xmlns:a16="http://schemas.microsoft.com/office/drawing/2014/main" id="{936BCCA6-7681-4C4D-BA73-19DE3A60BCB5}"/>
              </a:ext>
            </a:extLst>
          </p:cNvPr>
          <p:cNvSpPr txBox="1"/>
          <p:nvPr/>
        </p:nvSpPr>
        <p:spPr>
          <a:xfrm>
            <a:off x="4937760" y="5225883"/>
            <a:ext cx="2016760" cy="646331"/>
          </a:xfrm>
          <a:prstGeom prst="rect">
            <a:avLst/>
          </a:prstGeom>
          <a:noFill/>
        </p:spPr>
        <p:txBody>
          <a:bodyPr wrap="square" rtlCol="0">
            <a:spAutoFit/>
          </a:bodyPr>
          <a:lstStyle/>
          <a:p>
            <a:r>
              <a:rPr lang="en-US" dirty="0">
                <a:solidFill>
                  <a:srgbClr val="FF0000"/>
                </a:solidFill>
              </a:rPr>
              <a:t>d = 0</a:t>
            </a:r>
          </a:p>
          <a:p>
            <a:r>
              <a:rPr lang="en-US" dirty="0"/>
              <a:t>ret d</a:t>
            </a:r>
          </a:p>
        </p:txBody>
      </p:sp>
      <p:sp>
        <p:nvSpPr>
          <p:cNvPr id="22" name="TextBox 21">
            <a:extLst>
              <a:ext uri="{FF2B5EF4-FFF2-40B4-BE49-F238E27FC236}">
                <a16:creationId xmlns:a16="http://schemas.microsoft.com/office/drawing/2014/main" id="{B2A04125-85D5-4DFC-92E6-CCED1AEBFA4B}"/>
              </a:ext>
            </a:extLst>
          </p:cNvPr>
          <p:cNvSpPr txBox="1"/>
          <p:nvPr/>
        </p:nvSpPr>
        <p:spPr>
          <a:xfrm>
            <a:off x="4196080" y="1659722"/>
            <a:ext cx="548640" cy="369332"/>
          </a:xfrm>
          <a:prstGeom prst="rect">
            <a:avLst/>
          </a:prstGeom>
          <a:noFill/>
        </p:spPr>
        <p:txBody>
          <a:bodyPr wrap="square" rtlCol="0">
            <a:spAutoFit/>
          </a:bodyPr>
          <a:lstStyle/>
          <a:p>
            <a:r>
              <a:rPr lang="en-US" b="1" dirty="0"/>
              <a:t>B1</a:t>
            </a:r>
          </a:p>
        </p:txBody>
      </p:sp>
      <p:sp>
        <p:nvSpPr>
          <p:cNvPr id="23" name="TextBox 22">
            <a:extLst>
              <a:ext uri="{FF2B5EF4-FFF2-40B4-BE49-F238E27FC236}">
                <a16:creationId xmlns:a16="http://schemas.microsoft.com/office/drawing/2014/main" id="{229C8940-8BA0-45F0-BDDA-772DC993EB33}"/>
              </a:ext>
            </a:extLst>
          </p:cNvPr>
          <p:cNvSpPr txBox="1"/>
          <p:nvPr/>
        </p:nvSpPr>
        <p:spPr>
          <a:xfrm>
            <a:off x="8971280" y="2665562"/>
            <a:ext cx="548640" cy="369332"/>
          </a:xfrm>
          <a:prstGeom prst="rect">
            <a:avLst/>
          </a:prstGeom>
          <a:noFill/>
        </p:spPr>
        <p:txBody>
          <a:bodyPr wrap="square" rtlCol="0">
            <a:spAutoFit/>
          </a:bodyPr>
          <a:lstStyle/>
          <a:p>
            <a:r>
              <a:rPr lang="en-US" b="1" dirty="0"/>
              <a:t>B3</a:t>
            </a:r>
          </a:p>
        </p:txBody>
      </p:sp>
      <p:sp>
        <p:nvSpPr>
          <p:cNvPr id="24" name="TextBox 23">
            <a:extLst>
              <a:ext uri="{FF2B5EF4-FFF2-40B4-BE49-F238E27FC236}">
                <a16:creationId xmlns:a16="http://schemas.microsoft.com/office/drawing/2014/main" id="{D32AEA76-92CA-488E-8E6B-472E9715F629}"/>
              </a:ext>
            </a:extLst>
          </p:cNvPr>
          <p:cNvSpPr txBox="1"/>
          <p:nvPr/>
        </p:nvSpPr>
        <p:spPr>
          <a:xfrm>
            <a:off x="2255520" y="2736682"/>
            <a:ext cx="548640" cy="369332"/>
          </a:xfrm>
          <a:prstGeom prst="rect">
            <a:avLst/>
          </a:prstGeom>
          <a:noFill/>
        </p:spPr>
        <p:txBody>
          <a:bodyPr wrap="square" rtlCol="0">
            <a:spAutoFit/>
          </a:bodyPr>
          <a:lstStyle/>
          <a:p>
            <a:r>
              <a:rPr lang="en-US" b="1" dirty="0"/>
              <a:t>B2</a:t>
            </a:r>
          </a:p>
        </p:txBody>
      </p:sp>
      <p:sp>
        <p:nvSpPr>
          <p:cNvPr id="28" name="TextBox 27">
            <a:extLst>
              <a:ext uri="{FF2B5EF4-FFF2-40B4-BE49-F238E27FC236}">
                <a16:creationId xmlns:a16="http://schemas.microsoft.com/office/drawing/2014/main" id="{B6506658-0A90-4168-98AC-D7BA32763A3B}"/>
              </a:ext>
            </a:extLst>
          </p:cNvPr>
          <p:cNvSpPr txBox="1"/>
          <p:nvPr/>
        </p:nvSpPr>
        <p:spPr>
          <a:xfrm>
            <a:off x="4112626" y="5354332"/>
            <a:ext cx="548640" cy="369332"/>
          </a:xfrm>
          <a:prstGeom prst="rect">
            <a:avLst/>
          </a:prstGeom>
          <a:noFill/>
        </p:spPr>
        <p:txBody>
          <a:bodyPr wrap="square" rtlCol="0">
            <a:spAutoFit/>
          </a:bodyPr>
          <a:lstStyle/>
          <a:p>
            <a:r>
              <a:rPr lang="en-US" b="1" dirty="0"/>
              <a:t>B4</a:t>
            </a:r>
          </a:p>
        </p:txBody>
      </p:sp>
      <p:cxnSp>
        <p:nvCxnSpPr>
          <p:cNvPr id="35" name="Straight Arrow Connector 34">
            <a:extLst>
              <a:ext uri="{FF2B5EF4-FFF2-40B4-BE49-F238E27FC236}">
                <a16:creationId xmlns:a16="http://schemas.microsoft.com/office/drawing/2014/main" id="{11B2DC49-4348-431E-BD3B-B697BCAAC92E}"/>
              </a:ext>
            </a:extLst>
          </p:cNvPr>
          <p:cNvCxnSpPr/>
          <p:nvPr/>
        </p:nvCxnSpPr>
        <p:spPr>
          <a:xfrm flipH="1">
            <a:off x="3992880" y="2309962"/>
            <a:ext cx="1087120" cy="19304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FB309609-9E89-49FB-A119-7AF01148068B}"/>
              </a:ext>
            </a:extLst>
          </p:cNvPr>
          <p:cNvCxnSpPr/>
          <p:nvPr/>
        </p:nvCxnSpPr>
        <p:spPr>
          <a:xfrm>
            <a:off x="6746240" y="2307115"/>
            <a:ext cx="1005840" cy="21475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AAC03D1-DCEB-461B-9B09-C575589273FC}"/>
              </a:ext>
            </a:extLst>
          </p:cNvPr>
          <p:cNvCxnSpPr/>
          <p:nvPr/>
        </p:nvCxnSpPr>
        <p:spPr>
          <a:xfrm>
            <a:off x="4013200" y="3337909"/>
            <a:ext cx="1554480" cy="166143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5DD17488-3A0E-FC1E-5478-9E813116BCAD}"/>
              </a:ext>
            </a:extLst>
          </p:cNvPr>
          <p:cNvCxnSpPr>
            <a:stCxn id="8" idx="2"/>
            <a:endCxn id="9" idx="0"/>
          </p:cNvCxnSpPr>
          <p:nvPr/>
        </p:nvCxnSpPr>
        <p:spPr>
          <a:xfrm flipH="1">
            <a:off x="5781040" y="3709918"/>
            <a:ext cx="1991360" cy="132828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8CD7E538-5170-6EDA-4759-BFF7F8B8CF15}"/>
              </a:ext>
            </a:extLst>
          </p:cNvPr>
          <p:cNvSpPr txBox="1"/>
          <p:nvPr/>
        </p:nvSpPr>
        <p:spPr>
          <a:xfrm>
            <a:off x="9165771" y="5038202"/>
            <a:ext cx="2667000" cy="369332"/>
          </a:xfrm>
          <a:prstGeom prst="rect">
            <a:avLst/>
          </a:prstGeom>
          <a:noFill/>
        </p:spPr>
        <p:txBody>
          <a:bodyPr wrap="square" rtlCol="0">
            <a:spAutoFit/>
          </a:bodyPr>
          <a:lstStyle/>
          <a:p>
            <a:r>
              <a:rPr lang="en-IN" dirty="0"/>
              <a:t>Algebraic simplification</a:t>
            </a:r>
          </a:p>
        </p:txBody>
      </p:sp>
    </p:spTree>
    <p:extLst>
      <p:ext uri="{BB962C8B-B14F-4D97-AF65-F5344CB8AC3E}">
        <p14:creationId xmlns:p14="http://schemas.microsoft.com/office/powerpoint/2010/main" val="36164422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A4686BD-F2FB-4177-BDDF-83D5DB00B1D2}"/>
              </a:ext>
            </a:extLst>
          </p:cNvPr>
          <p:cNvSpPr/>
          <p:nvPr/>
        </p:nvSpPr>
        <p:spPr>
          <a:xfrm>
            <a:off x="2672080" y="2509590"/>
            <a:ext cx="2560320" cy="8163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28EAD60E-AE6B-4083-8668-17E34FF8A344}"/>
              </a:ext>
            </a:extLst>
          </p:cNvPr>
          <p:cNvSpPr/>
          <p:nvPr/>
        </p:nvSpPr>
        <p:spPr>
          <a:xfrm>
            <a:off x="4602480" y="979615"/>
            <a:ext cx="2458720" cy="13303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2E3A2FF-18DB-4619-B711-77547D1286C5}"/>
              </a:ext>
            </a:extLst>
          </p:cNvPr>
          <p:cNvSpPr/>
          <p:nvPr/>
        </p:nvSpPr>
        <p:spPr>
          <a:xfrm>
            <a:off x="6553200" y="2509590"/>
            <a:ext cx="2438400" cy="12003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8306C99-25D6-4C2B-A9C5-AAB39777AB69}"/>
              </a:ext>
            </a:extLst>
          </p:cNvPr>
          <p:cNvSpPr/>
          <p:nvPr/>
        </p:nvSpPr>
        <p:spPr>
          <a:xfrm>
            <a:off x="4592320" y="5038202"/>
            <a:ext cx="2377440" cy="9890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83E49606-70B6-47C3-AB07-6CB04EE05553}"/>
              </a:ext>
            </a:extLst>
          </p:cNvPr>
          <p:cNvSpPr txBox="1"/>
          <p:nvPr/>
        </p:nvSpPr>
        <p:spPr>
          <a:xfrm>
            <a:off x="6856544" y="2482682"/>
            <a:ext cx="1971040" cy="1200329"/>
          </a:xfrm>
          <a:prstGeom prst="rect">
            <a:avLst/>
          </a:prstGeom>
          <a:noFill/>
        </p:spPr>
        <p:txBody>
          <a:bodyPr wrap="square" rtlCol="0">
            <a:spAutoFit/>
          </a:bodyPr>
          <a:lstStyle/>
          <a:p>
            <a:r>
              <a:rPr lang="en-US" dirty="0"/>
              <a:t>label:</a:t>
            </a:r>
          </a:p>
          <a:p>
            <a:r>
              <a:rPr lang="en-US" strike="sngStrike" dirty="0"/>
              <a:t>d = 9</a:t>
            </a:r>
          </a:p>
          <a:p>
            <a:r>
              <a:rPr lang="en-US" strike="sngStrike" dirty="0"/>
              <a:t>d = c</a:t>
            </a:r>
          </a:p>
          <a:p>
            <a:r>
              <a:rPr lang="en-US" dirty="0"/>
              <a:t>d = 0</a:t>
            </a:r>
          </a:p>
        </p:txBody>
      </p:sp>
      <p:sp>
        <p:nvSpPr>
          <p:cNvPr id="16" name="TextBox 15">
            <a:extLst>
              <a:ext uri="{FF2B5EF4-FFF2-40B4-BE49-F238E27FC236}">
                <a16:creationId xmlns:a16="http://schemas.microsoft.com/office/drawing/2014/main" id="{83446B2A-3E2A-4A1F-AC87-8E787F5178B0}"/>
              </a:ext>
            </a:extLst>
          </p:cNvPr>
          <p:cNvSpPr txBox="1"/>
          <p:nvPr/>
        </p:nvSpPr>
        <p:spPr>
          <a:xfrm>
            <a:off x="5014684" y="1029791"/>
            <a:ext cx="2448560" cy="1200329"/>
          </a:xfrm>
          <a:prstGeom prst="rect">
            <a:avLst/>
          </a:prstGeom>
          <a:noFill/>
        </p:spPr>
        <p:txBody>
          <a:bodyPr wrap="square" rtlCol="0">
            <a:spAutoFit/>
          </a:bodyPr>
          <a:lstStyle/>
          <a:p>
            <a:r>
              <a:rPr lang="en-US" strike="sngStrike" dirty="0"/>
              <a:t>a = 3</a:t>
            </a:r>
          </a:p>
          <a:p>
            <a:r>
              <a:rPr lang="en-US" strike="sngStrike" dirty="0"/>
              <a:t>b = 3 * x</a:t>
            </a:r>
          </a:p>
          <a:p>
            <a:r>
              <a:rPr lang="en-US" dirty="0"/>
              <a:t>c = x – 9</a:t>
            </a:r>
          </a:p>
          <a:p>
            <a:r>
              <a:rPr lang="en-US" dirty="0"/>
              <a:t>if (c &gt; 0) </a:t>
            </a:r>
            <a:r>
              <a:rPr lang="en-US" dirty="0" err="1"/>
              <a:t>goto</a:t>
            </a:r>
            <a:r>
              <a:rPr lang="en-US" dirty="0"/>
              <a:t> label</a:t>
            </a:r>
          </a:p>
        </p:txBody>
      </p:sp>
      <p:sp>
        <p:nvSpPr>
          <p:cNvPr id="18" name="TextBox 17">
            <a:extLst>
              <a:ext uri="{FF2B5EF4-FFF2-40B4-BE49-F238E27FC236}">
                <a16:creationId xmlns:a16="http://schemas.microsoft.com/office/drawing/2014/main" id="{94DA9E9E-97BC-480D-90B3-3DFA9A04F169}"/>
              </a:ext>
            </a:extLst>
          </p:cNvPr>
          <p:cNvSpPr txBox="1"/>
          <p:nvPr/>
        </p:nvSpPr>
        <p:spPr>
          <a:xfrm>
            <a:off x="3420290" y="2568318"/>
            <a:ext cx="1473200" cy="646331"/>
          </a:xfrm>
          <a:prstGeom prst="rect">
            <a:avLst/>
          </a:prstGeom>
          <a:noFill/>
        </p:spPr>
        <p:txBody>
          <a:bodyPr wrap="square" rtlCol="0">
            <a:spAutoFit/>
          </a:bodyPr>
          <a:lstStyle/>
          <a:p>
            <a:r>
              <a:rPr lang="en-US" strike="sngStrike" dirty="0"/>
              <a:t>d = b</a:t>
            </a:r>
          </a:p>
          <a:p>
            <a:r>
              <a:rPr lang="en-US" dirty="0"/>
              <a:t>d = 0</a:t>
            </a:r>
          </a:p>
        </p:txBody>
      </p:sp>
      <p:sp>
        <p:nvSpPr>
          <p:cNvPr id="19" name="TextBox 18">
            <a:extLst>
              <a:ext uri="{FF2B5EF4-FFF2-40B4-BE49-F238E27FC236}">
                <a16:creationId xmlns:a16="http://schemas.microsoft.com/office/drawing/2014/main" id="{936BCCA6-7681-4C4D-BA73-19DE3A60BCB5}"/>
              </a:ext>
            </a:extLst>
          </p:cNvPr>
          <p:cNvSpPr txBox="1"/>
          <p:nvPr/>
        </p:nvSpPr>
        <p:spPr>
          <a:xfrm>
            <a:off x="4937760" y="5225883"/>
            <a:ext cx="2016760" cy="646331"/>
          </a:xfrm>
          <a:prstGeom prst="rect">
            <a:avLst/>
          </a:prstGeom>
          <a:noFill/>
        </p:spPr>
        <p:txBody>
          <a:bodyPr wrap="square" rtlCol="0">
            <a:spAutoFit/>
          </a:bodyPr>
          <a:lstStyle/>
          <a:p>
            <a:r>
              <a:rPr lang="en-US" dirty="0"/>
              <a:t>d = 0</a:t>
            </a:r>
          </a:p>
          <a:p>
            <a:r>
              <a:rPr lang="en-US" dirty="0">
                <a:solidFill>
                  <a:srgbClr val="FF0000"/>
                </a:solidFill>
              </a:rPr>
              <a:t>ret 0</a:t>
            </a:r>
          </a:p>
        </p:txBody>
      </p:sp>
      <p:sp>
        <p:nvSpPr>
          <p:cNvPr id="22" name="TextBox 21">
            <a:extLst>
              <a:ext uri="{FF2B5EF4-FFF2-40B4-BE49-F238E27FC236}">
                <a16:creationId xmlns:a16="http://schemas.microsoft.com/office/drawing/2014/main" id="{B2A04125-85D5-4DFC-92E6-CCED1AEBFA4B}"/>
              </a:ext>
            </a:extLst>
          </p:cNvPr>
          <p:cNvSpPr txBox="1"/>
          <p:nvPr/>
        </p:nvSpPr>
        <p:spPr>
          <a:xfrm>
            <a:off x="4196080" y="1659722"/>
            <a:ext cx="548640" cy="369332"/>
          </a:xfrm>
          <a:prstGeom prst="rect">
            <a:avLst/>
          </a:prstGeom>
          <a:noFill/>
        </p:spPr>
        <p:txBody>
          <a:bodyPr wrap="square" rtlCol="0">
            <a:spAutoFit/>
          </a:bodyPr>
          <a:lstStyle/>
          <a:p>
            <a:r>
              <a:rPr lang="en-US" b="1" dirty="0"/>
              <a:t>B1</a:t>
            </a:r>
          </a:p>
        </p:txBody>
      </p:sp>
      <p:sp>
        <p:nvSpPr>
          <p:cNvPr id="23" name="TextBox 22">
            <a:extLst>
              <a:ext uri="{FF2B5EF4-FFF2-40B4-BE49-F238E27FC236}">
                <a16:creationId xmlns:a16="http://schemas.microsoft.com/office/drawing/2014/main" id="{229C8940-8BA0-45F0-BDDA-772DC993EB33}"/>
              </a:ext>
            </a:extLst>
          </p:cNvPr>
          <p:cNvSpPr txBox="1"/>
          <p:nvPr/>
        </p:nvSpPr>
        <p:spPr>
          <a:xfrm>
            <a:off x="8971280" y="2665562"/>
            <a:ext cx="548640" cy="369332"/>
          </a:xfrm>
          <a:prstGeom prst="rect">
            <a:avLst/>
          </a:prstGeom>
          <a:noFill/>
        </p:spPr>
        <p:txBody>
          <a:bodyPr wrap="square" rtlCol="0">
            <a:spAutoFit/>
          </a:bodyPr>
          <a:lstStyle/>
          <a:p>
            <a:r>
              <a:rPr lang="en-US" b="1" dirty="0"/>
              <a:t>B3</a:t>
            </a:r>
          </a:p>
        </p:txBody>
      </p:sp>
      <p:sp>
        <p:nvSpPr>
          <p:cNvPr id="24" name="TextBox 23">
            <a:extLst>
              <a:ext uri="{FF2B5EF4-FFF2-40B4-BE49-F238E27FC236}">
                <a16:creationId xmlns:a16="http://schemas.microsoft.com/office/drawing/2014/main" id="{D32AEA76-92CA-488E-8E6B-472E9715F629}"/>
              </a:ext>
            </a:extLst>
          </p:cNvPr>
          <p:cNvSpPr txBox="1"/>
          <p:nvPr/>
        </p:nvSpPr>
        <p:spPr>
          <a:xfrm>
            <a:off x="2255520" y="2736682"/>
            <a:ext cx="548640" cy="369332"/>
          </a:xfrm>
          <a:prstGeom prst="rect">
            <a:avLst/>
          </a:prstGeom>
          <a:noFill/>
        </p:spPr>
        <p:txBody>
          <a:bodyPr wrap="square" rtlCol="0">
            <a:spAutoFit/>
          </a:bodyPr>
          <a:lstStyle/>
          <a:p>
            <a:r>
              <a:rPr lang="en-US" b="1" dirty="0"/>
              <a:t>B2</a:t>
            </a:r>
          </a:p>
        </p:txBody>
      </p:sp>
      <p:sp>
        <p:nvSpPr>
          <p:cNvPr id="28" name="TextBox 27">
            <a:extLst>
              <a:ext uri="{FF2B5EF4-FFF2-40B4-BE49-F238E27FC236}">
                <a16:creationId xmlns:a16="http://schemas.microsoft.com/office/drawing/2014/main" id="{B6506658-0A90-4168-98AC-D7BA32763A3B}"/>
              </a:ext>
            </a:extLst>
          </p:cNvPr>
          <p:cNvSpPr txBox="1"/>
          <p:nvPr/>
        </p:nvSpPr>
        <p:spPr>
          <a:xfrm>
            <a:off x="4112626" y="5354332"/>
            <a:ext cx="548640" cy="369332"/>
          </a:xfrm>
          <a:prstGeom prst="rect">
            <a:avLst/>
          </a:prstGeom>
          <a:noFill/>
        </p:spPr>
        <p:txBody>
          <a:bodyPr wrap="square" rtlCol="0">
            <a:spAutoFit/>
          </a:bodyPr>
          <a:lstStyle/>
          <a:p>
            <a:r>
              <a:rPr lang="en-US" b="1" dirty="0"/>
              <a:t>B4</a:t>
            </a:r>
          </a:p>
        </p:txBody>
      </p:sp>
      <p:cxnSp>
        <p:nvCxnSpPr>
          <p:cNvPr id="35" name="Straight Arrow Connector 34">
            <a:extLst>
              <a:ext uri="{FF2B5EF4-FFF2-40B4-BE49-F238E27FC236}">
                <a16:creationId xmlns:a16="http://schemas.microsoft.com/office/drawing/2014/main" id="{11B2DC49-4348-431E-BD3B-B697BCAAC92E}"/>
              </a:ext>
            </a:extLst>
          </p:cNvPr>
          <p:cNvCxnSpPr/>
          <p:nvPr/>
        </p:nvCxnSpPr>
        <p:spPr>
          <a:xfrm flipH="1">
            <a:off x="3992880" y="2309962"/>
            <a:ext cx="1087120" cy="19304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FB309609-9E89-49FB-A119-7AF01148068B}"/>
              </a:ext>
            </a:extLst>
          </p:cNvPr>
          <p:cNvCxnSpPr/>
          <p:nvPr/>
        </p:nvCxnSpPr>
        <p:spPr>
          <a:xfrm>
            <a:off x="6746240" y="2307115"/>
            <a:ext cx="1005840" cy="21475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AAC03D1-DCEB-461B-9B09-C575589273FC}"/>
              </a:ext>
            </a:extLst>
          </p:cNvPr>
          <p:cNvCxnSpPr/>
          <p:nvPr/>
        </p:nvCxnSpPr>
        <p:spPr>
          <a:xfrm>
            <a:off x="4013200" y="3337909"/>
            <a:ext cx="1554480" cy="166143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5DD17488-3A0E-FC1E-5478-9E813116BCAD}"/>
              </a:ext>
            </a:extLst>
          </p:cNvPr>
          <p:cNvCxnSpPr>
            <a:stCxn id="8" idx="2"/>
            <a:endCxn id="9" idx="0"/>
          </p:cNvCxnSpPr>
          <p:nvPr/>
        </p:nvCxnSpPr>
        <p:spPr>
          <a:xfrm flipH="1">
            <a:off x="5781040" y="3709918"/>
            <a:ext cx="1991360" cy="132828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8CD7E538-5170-6EDA-4759-BFF7F8B8CF15}"/>
              </a:ext>
            </a:extLst>
          </p:cNvPr>
          <p:cNvSpPr txBox="1"/>
          <p:nvPr/>
        </p:nvSpPr>
        <p:spPr>
          <a:xfrm>
            <a:off x="9165771" y="5038202"/>
            <a:ext cx="2667000" cy="369332"/>
          </a:xfrm>
          <a:prstGeom prst="rect">
            <a:avLst/>
          </a:prstGeom>
          <a:noFill/>
        </p:spPr>
        <p:txBody>
          <a:bodyPr wrap="square" rtlCol="0">
            <a:spAutoFit/>
          </a:bodyPr>
          <a:lstStyle/>
          <a:p>
            <a:r>
              <a:rPr lang="en-IN" dirty="0"/>
              <a:t>Constant propagation</a:t>
            </a:r>
          </a:p>
        </p:txBody>
      </p:sp>
    </p:spTree>
    <p:extLst>
      <p:ext uri="{BB962C8B-B14F-4D97-AF65-F5344CB8AC3E}">
        <p14:creationId xmlns:p14="http://schemas.microsoft.com/office/powerpoint/2010/main" val="6283883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A4686BD-F2FB-4177-BDDF-83D5DB00B1D2}"/>
              </a:ext>
            </a:extLst>
          </p:cNvPr>
          <p:cNvSpPr/>
          <p:nvPr/>
        </p:nvSpPr>
        <p:spPr>
          <a:xfrm>
            <a:off x="2672080" y="2509590"/>
            <a:ext cx="2560320" cy="8163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28EAD60E-AE6B-4083-8668-17E34FF8A344}"/>
              </a:ext>
            </a:extLst>
          </p:cNvPr>
          <p:cNvSpPr/>
          <p:nvPr/>
        </p:nvSpPr>
        <p:spPr>
          <a:xfrm>
            <a:off x="4602480" y="979615"/>
            <a:ext cx="2458720" cy="13303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2E3A2FF-18DB-4619-B711-77547D1286C5}"/>
              </a:ext>
            </a:extLst>
          </p:cNvPr>
          <p:cNvSpPr/>
          <p:nvPr/>
        </p:nvSpPr>
        <p:spPr>
          <a:xfrm>
            <a:off x="6553200" y="2509590"/>
            <a:ext cx="2438400" cy="12003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8306C99-25D6-4C2B-A9C5-AAB39777AB69}"/>
              </a:ext>
            </a:extLst>
          </p:cNvPr>
          <p:cNvSpPr/>
          <p:nvPr/>
        </p:nvSpPr>
        <p:spPr>
          <a:xfrm>
            <a:off x="4592320" y="5038202"/>
            <a:ext cx="2377440" cy="9890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83E49606-70B6-47C3-AB07-6CB04EE05553}"/>
              </a:ext>
            </a:extLst>
          </p:cNvPr>
          <p:cNvSpPr txBox="1"/>
          <p:nvPr/>
        </p:nvSpPr>
        <p:spPr>
          <a:xfrm>
            <a:off x="6856544" y="2482682"/>
            <a:ext cx="1971040" cy="1200329"/>
          </a:xfrm>
          <a:prstGeom prst="rect">
            <a:avLst/>
          </a:prstGeom>
          <a:noFill/>
        </p:spPr>
        <p:txBody>
          <a:bodyPr wrap="square" rtlCol="0">
            <a:spAutoFit/>
          </a:bodyPr>
          <a:lstStyle/>
          <a:p>
            <a:r>
              <a:rPr lang="en-US" dirty="0"/>
              <a:t>label:</a:t>
            </a:r>
          </a:p>
          <a:p>
            <a:r>
              <a:rPr lang="en-US" strike="sngStrike" dirty="0"/>
              <a:t>d = 9</a:t>
            </a:r>
          </a:p>
          <a:p>
            <a:r>
              <a:rPr lang="en-US" strike="sngStrike" dirty="0"/>
              <a:t>d = c</a:t>
            </a:r>
          </a:p>
          <a:p>
            <a:r>
              <a:rPr lang="en-US" strike="sngStrike" dirty="0">
                <a:solidFill>
                  <a:srgbClr val="FF0000"/>
                </a:solidFill>
              </a:rPr>
              <a:t>d = 0</a:t>
            </a:r>
          </a:p>
        </p:txBody>
      </p:sp>
      <p:sp>
        <p:nvSpPr>
          <p:cNvPr id="16" name="TextBox 15">
            <a:extLst>
              <a:ext uri="{FF2B5EF4-FFF2-40B4-BE49-F238E27FC236}">
                <a16:creationId xmlns:a16="http://schemas.microsoft.com/office/drawing/2014/main" id="{83446B2A-3E2A-4A1F-AC87-8E787F5178B0}"/>
              </a:ext>
            </a:extLst>
          </p:cNvPr>
          <p:cNvSpPr txBox="1"/>
          <p:nvPr/>
        </p:nvSpPr>
        <p:spPr>
          <a:xfrm>
            <a:off x="5014684" y="1029791"/>
            <a:ext cx="2448560" cy="1200329"/>
          </a:xfrm>
          <a:prstGeom prst="rect">
            <a:avLst/>
          </a:prstGeom>
          <a:noFill/>
        </p:spPr>
        <p:txBody>
          <a:bodyPr wrap="square" rtlCol="0">
            <a:spAutoFit/>
          </a:bodyPr>
          <a:lstStyle/>
          <a:p>
            <a:r>
              <a:rPr lang="en-US" strike="sngStrike" dirty="0"/>
              <a:t>a = 3</a:t>
            </a:r>
          </a:p>
          <a:p>
            <a:r>
              <a:rPr lang="en-US" strike="sngStrike" dirty="0"/>
              <a:t>b = 3 * x</a:t>
            </a:r>
          </a:p>
          <a:p>
            <a:r>
              <a:rPr lang="en-US" strike="sngStrike" dirty="0">
                <a:solidFill>
                  <a:srgbClr val="FF0000"/>
                </a:solidFill>
              </a:rPr>
              <a:t>c = x – 9</a:t>
            </a:r>
          </a:p>
          <a:p>
            <a:r>
              <a:rPr lang="en-US" strike="sngStrike" dirty="0">
                <a:solidFill>
                  <a:srgbClr val="FF0000"/>
                </a:solidFill>
              </a:rPr>
              <a:t>if (c &gt; 0) </a:t>
            </a:r>
            <a:r>
              <a:rPr lang="en-US" strike="sngStrike" dirty="0" err="1">
                <a:solidFill>
                  <a:srgbClr val="FF0000"/>
                </a:solidFill>
              </a:rPr>
              <a:t>goto</a:t>
            </a:r>
            <a:r>
              <a:rPr lang="en-US" strike="sngStrike" dirty="0">
                <a:solidFill>
                  <a:srgbClr val="FF0000"/>
                </a:solidFill>
              </a:rPr>
              <a:t> label</a:t>
            </a:r>
          </a:p>
        </p:txBody>
      </p:sp>
      <p:sp>
        <p:nvSpPr>
          <p:cNvPr id="18" name="TextBox 17">
            <a:extLst>
              <a:ext uri="{FF2B5EF4-FFF2-40B4-BE49-F238E27FC236}">
                <a16:creationId xmlns:a16="http://schemas.microsoft.com/office/drawing/2014/main" id="{94DA9E9E-97BC-480D-90B3-3DFA9A04F169}"/>
              </a:ext>
            </a:extLst>
          </p:cNvPr>
          <p:cNvSpPr txBox="1"/>
          <p:nvPr/>
        </p:nvSpPr>
        <p:spPr>
          <a:xfrm>
            <a:off x="3420290" y="2568318"/>
            <a:ext cx="1473200" cy="646331"/>
          </a:xfrm>
          <a:prstGeom prst="rect">
            <a:avLst/>
          </a:prstGeom>
          <a:noFill/>
        </p:spPr>
        <p:txBody>
          <a:bodyPr wrap="square" rtlCol="0">
            <a:spAutoFit/>
          </a:bodyPr>
          <a:lstStyle/>
          <a:p>
            <a:r>
              <a:rPr lang="en-US" strike="sngStrike" dirty="0"/>
              <a:t>d = b</a:t>
            </a:r>
          </a:p>
          <a:p>
            <a:r>
              <a:rPr lang="en-US" strike="sngStrike" dirty="0">
                <a:solidFill>
                  <a:srgbClr val="FF0000"/>
                </a:solidFill>
              </a:rPr>
              <a:t>d = 0</a:t>
            </a:r>
          </a:p>
        </p:txBody>
      </p:sp>
      <p:sp>
        <p:nvSpPr>
          <p:cNvPr id="19" name="TextBox 18">
            <a:extLst>
              <a:ext uri="{FF2B5EF4-FFF2-40B4-BE49-F238E27FC236}">
                <a16:creationId xmlns:a16="http://schemas.microsoft.com/office/drawing/2014/main" id="{936BCCA6-7681-4C4D-BA73-19DE3A60BCB5}"/>
              </a:ext>
            </a:extLst>
          </p:cNvPr>
          <p:cNvSpPr txBox="1"/>
          <p:nvPr/>
        </p:nvSpPr>
        <p:spPr>
          <a:xfrm>
            <a:off x="4937760" y="5225883"/>
            <a:ext cx="2016760" cy="646331"/>
          </a:xfrm>
          <a:prstGeom prst="rect">
            <a:avLst/>
          </a:prstGeom>
          <a:noFill/>
        </p:spPr>
        <p:txBody>
          <a:bodyPr wrap="square" rtlCol="0">
            <a:spAutoFit/>
          </a:bodyPr>
          <a:lstStyle/>
          <a:p>
            <a:r>
              <a:rPr lang="en-US" strike="sngStrike" dirty="0">
                <a:solidFill>
                  <a:srgbClr val="FF0000"/>
                </a:solidFill>
              </a:rPr>
              <a:t>d = 0</a:t>
            </a:r>
          </a:p>
          <a:p>
            <a:r>
              <a:rPr lang="en-US" dirty="0"/>
              <a:t>ret 0</a:t>
            </a:r>
          </a:p>
        </p:txBody>
      </p:sp>
      <p:sp>
        <p:nvSpPr>
          <p:cNvPr id="22" name="TextBox 21">
            <a:extLst>
              <a:ext uri="{FF2B5EF4-FFF2-40B4-BE49-F238E27FC236}">
                <a16:creationId xmlns:a16="http://schemas.microsoft.com/office/drawing/2014/main" id="{B2A04125-85D5-4DFC-92E6-CCED1AEBFA4B}"/>
              </a:ext>
            </a:extLst>
          </p:cNvPr>
          <p:cNvSpPr txBox="1"/>
          <p:nvPr/>
        </p:nvSpPr>
        <p:spPr>
          <a:xfrm>
            <a:off x="4196080" y="1659722"/>
            <a:ext cx="548640" cy="369332"/>
          </a:xfrm>
          <a:prstGeom prst="rect">
            <a:avLst/>
          </a:prstGeom>
          <a:noFill/>
        </p:spPr>
        <p:txBody>
          <a:bodyPr wrap="square" rtlCol="0">
            <a:spAutoFit/>
          </a:bodyPr>
          <a:lstStyle/>
          <a:p>
            <a:r>
              <a:rPr lang="en-US" b="1" dirty="0"/>
              <a:t>B1</a:t>
            </a:r>
          </a:p>
        </p:txBody>
      </p:sp>
      <p:sp>
        <p:nvSpPr>
          <p:cNvPr id="23" name="TextBox 22">
            <a:extLst>
              <a:ext uri="{FF2B5EF4-FFF2-40B4-BE49-F238E27FC236}">
                <a16:creationId xmlns:a16="http://schemas.microsoft.com/office/drawing/2014/main" id="{229C8940-8BA0-45F0-BDDA-772DC993EB33}"/>
              </a:ext>
            </a:extLst>
          </p:cNvPr>
          <p:cNvSpPr txBox="1"/>
          <p:nvPr/>
        </p:nvSpPr>
        <p:spPr>
          <a:xfrm>
            <a:off x="8971280" y="2665562"/>
            <a:ext cx="548640" cy="369332"/>
          </a:xfrm>
          <a:prstGeom prst="rect">
            <a:avLst/>
          </a:prstGeom>
          <a:noFill/>
        </p:spPr>
        <p:txBody>
          <a:bodyPr wrap="square" rtlCol="0">
            <a:spAutoFit/>
          </a:bodyPr>
          <a:lstStyle/>
          <a:p>
            <a:r>
              <a:rPr lang="en-US" b="1" dirty="0"/>
              <a:t>B3</a:t>
            </a:r>
          </a:p>
        </p:txBody>
      </p:sp>
      <p:sp>
        <p:nvSpPr>
          <p:cNvPr id="24" name="TextBox 23">
            <a:extLst>
              <a:ext uri="{FF2B5EF4-FFF2-40B4-BE49-F238E27FC236}">
                <a16:creationId xmlns:a16="http://schemas.microsoft.com/office/drawing/2014/main" id="{D32AEA76-92CA-488E-8E6B-472E9715F629}"/>
              </a:ext>
            </a:extLst>
          </p:cNvPr>
          <p:cNvSpPr txBox="1"/>
          <p:nvPr/>
        </p:nvSpPr>
        <p:spPr>
          <a:xfrm>
            <a:off x="2255520" y="2736682"/>
            <a:ext cx="548640" cy="369332"/>
          </a:xfrm>
          <a:prstGeom prst="rect">
            <a:avLst/>
          </a:prstGeom>
          <a:noFill/>
        </p:spPr>
        <p:txBody>
          <a:bodyPr wrap="square" rtlCol="0">
            <a:spAutoFit/>
          </a:bodyPr>
          <a:lstStyle/>
          <a:p>
            <a:r>
              <a:rPr lang="en-US" b="1" dirty="0"/>
              <a:t>B2</a:t>
            </a:r>
          </a:p>
        </p:txBody>
      </p:sp>
      <p:sp>
        <p:nvSpPr>
          <p:cNvPr id="28" name="TextBox 27">
            <a:extLst>
              <a:ext uri="{FF2B5EF4-FFF2-40B4-BE49-F238E27FC236}">
                <a16:creationId xmlns:a16="http://schemas.microsoft.com/office/drawing/2014/main" id="{B6506658-0A90-4168-98AC-D7BA32763A3B}"/>
              </a:ext>
            </a:extLst>
          </p:cNvPr>
          <p:cNvSpPr txBox="1"/>
          <p:nvPr/>
        </p:nvSpPr>
        <p:spPr>
          <a:xfrm>
            <a:off x="4112626" y="5354332"/>
            <a:ext cx="548640" cy="369332"/>
          </a:xfrm>
          <a:prstGeom prst="rect">
            <a:avLst/>
          </a:prstGeom>
          <a:noFill/>
        </p:spPr>
        <p:txBody>
          <a:bodyPr wrap="square" rtlCol="0">
            <a:spAutoFit/>
          </a:bodyPr>
          <a:lstStyle/>
          <a:p>
            <a:r>
              <a:rPr lang="en-US" b="1" dirty="0"/>
              <a:t>B4</a:t>
            </a:r>
          </a:p>
        </p:txBody>
      </p:sp>
      <p:cxnSp>
        <p:nvCxnSpPr>
          <p:cNvPr id="35" name="Straight Arrow Connector 34">
            <a:extLst>
              <a:ext uri="{FF2B5EF4-FFF2-40B4-BE49-F238E27FC236}">
                <a16:creationId xmlns:a16="http://schemas.microsoft.com/office/drawing/2014/main" id="{11B2DC49-4348-431E-BD3B-B697BCAAC92E}"/>
              </a:ext>
            </a:extLst>
          </p:cNvPr>
          <p:cNvCxnSpPr/>
          <p:nvPr/>
        </p:nvCxnSpPr>
        <p:spPr>
          <a:xfrm flipH="1">
            <a:off x="3992880" y="2309962"/>
            <a:ext cx="1087120" cy="19304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FB309609-9E89-49FB-A119-7AF01148068B}"/>
              </a:ext>
            </a:extLst>
          </p:cNvPr>
          <p:cNvCxnSpPr/>
          <p:nvPr/>
        </p:nvCxnSpPr>
        <p:spPr>
          <a:xfrm>
            <a:off x="6746240" y="2307115"/>
            <a:ext cx="1005840" cy="21475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AAC03D1-DCEB-461B-9B09-C575589273FC}"/>
              </a:ext>
            </a:extLst>
          </p:cNvPr>
          <p:cNvCxnSpPr/>
          <p:nvPr/>
        </p:nvCxnSpPr>
        <p:spPr>
          <a:xfrm>
            <a:off x="4013200" y="3337909"/>
            <a:ext cx="1554480" cy="166143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5DD17488-3A0E-FC1E-5478-9E813116BCAD}"/>
              </a:ext>
            </a:extLst>
          </p:cNvPr>
          <p:cNvCxnSpPr>
            <a:stCxn id="8" idx="2"/>
            <a:endCxn id="9" idx="0"/>
          </p:cNvCxnSpPr>
          <p:nvPr/>
        </p:nvCxnSpPr>
        <p:spPr>
          <a:xfrm flipH="1">
            <a:off x="5781040" y="3709918"/>
            <a:ext cx="1991360" cy="132828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8CD7E538-5170-6EDA-4759-BFF7F8B8CF15}"/>
              </a:ext>
            </a:extLst>
          </p:cNvPr>
          <p:cNvSpPr txBox="1"/>
          <p:nvPr/>
        </p:nvSpPr>
        <p:spPr>
          <a:xfrm>
            <a:off x="9165771" y="5038202"/>
            <a:ext cx="2667000" cy="369332"/>
          </a:xfrm>
          <a:prstGeom prst="rect">
            <a:avLst/>
          </a:prstGeom>
          <a:noFill/>
        </p:spPr>
        <p:txBody>
          <a:bodyPr wrap="square" rtlCol="0">
            <a:spAutoFit/>
          </a:bodyPr>
          <a:lstStyle/>
          <a:p>
            <a:r>
              <a:rPr lang="en-IN" dirty="0"/>
              <a:t>Dead code elimination</a:t>
            </a:r>
          </a:p>
        </p:txBody>
      </p:sp>
    </p:spTree>
    <p:extLst>
      <p:ext uri="{BB962C8B-B14F-4D97-AF65-F5344CB8AC3E}">
        <p14:creationId xmlns:p14="http://schemas.microsoft.com/office/powerpoint/2010/main" val="9267535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958A9-D500-9215-E4F2-FFE534B77F13}"/>
              </a:ext>
            </a:extLst>
          </p:cNvPr>
          <p:cNvSpPr>
            <a:spLocks noGrp="1"/>
          </p:cNvSpPr>
          <p:nvPr>
            <p:ph type="title"/>
          </p:nvPr>
        </p:nvSpPr>
        <p:spPr/>
        <p:txBody>
          <a:bodyPr/>
          <a:lstStyle/>
          <a:p>
            <a:r>
              <a:rPr lang="en-IN" dirty="0"/>
              <a:t>Compiler pass</a:t>
            </a:r>
          </a:p>
        </p:txBody>
      </p:sp>
      <p:sp>
        <p:nvSpPr>
          <p:cNvPr id="3" name="Content Placeholder 2">
            <a:extLst>
              <a:ext uri="{FF2B5EF4-FFF2-40B4-BE49-F238E27FC236}">
                <a16:creationId xmlns:a16="http://schemas.microsoft.com/office/drawing/2014/main" id="{0BF39943-A78E-5AF5-1C49-6003B21C037C}"/>
              </a:ext>
            </a:extLst>
          </p:cNvPr>
          <p:cNvSpPr>
            <a:spLocks noGrp="1"/>
          </p:cNvSpPr>
          <p:nvPr>
            <p:ph idx="1"/>
          </p:nvPr>
        </p:nvSpPr>
        <p:spPr/>
        <p:txBody>
          <a:bodyPr/>
          <a:lstStyle/>
          <a:p>
            <a:r>
              <a:rPr lang="en-IN" dirty="0"/>
              <a:t>Performing one optimization may enable other optimizations that have already been performed</a:t>
            </a:r>
          </a:p>
          <a:p>
            <a:endParaRPr lang="en-IN" dirty="0"/>
          </a:p>
          <a:p>
            <a:r>
              <a:rPr lang="en-IN" dirty="0"/>
              <a:t>Therefore, a compiler may perform an optimization several times to generate an efficient code</a:t>
            </a:r>
          </a:p>
        </p:txBody>
      </p:sp>
    </p:spTree>
    <p:extLst>
      <p:ext uri="{BB962C8B-B14F-4D97-AF65-F5344CB8AC3E}">
        <p14:creationId xmlns:p14="http://schemas.microsoft.com/office/powerpoint/2010/main" val="16735745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0DD431E-A75A-412F-9DF9-0B9992BA3C2F}"/>
              </a:ext>
            </a:extLst>
          </p:cNvPr>
          <p:cNvSpPr txBox="1"/>
          <p:nvPr/>
        </p:nvSpPr>
        <p:spPr>
          <a:xfrm>
            <a:off x="193040" y="193040"/>
            <a:ext cx="10789920" cy="6186309"/>
          </a:xfrm>
          <a:prstGeom prst="rect">
            <a:avLst/>
          </a:prstGeom>
          <a:noFill/>
        </p:spPr>
        <p:txBody>
          <a:bodyPr wrap="square" rtlCol="0">
            <a:spAutoFit/>
          </a:bodyPr>
          <a:lstStyle/>
          <a:p>
            <a:r>
              <a:rPr lang="en-IN" dirty="0"/>
              <a:t>define </a:t>
            </a:r>
            <a:r>
              <a:rPr lang="en-IN" dirty="0" err="1"/>
              <a:t>dso_local</a:t>
            </a:r>
            <a:r>
              <a:rPr lang="en-IN" dirty="0"/>
              <a:t> %</a:t>
            </a:r>
            <a:r>
              <a:rPr lang="en-IN" dirty="0" err="1"/>
              <a:t>struct.list</a:t>
            </a:r>
            <a:r>
              <a:rPr lang="en-IN" dirty="0"/>
              <a:t>* @find(%struct.list* %head, i32 %</a:t>
            </a:r>
            <a:r>
              <a:rPr lang="en-IN" dirty="0" err="1"/>
              <a:t>val</a:t>
            </a:r>
            <a:r>
              <a:rPr lang="en-IN" dirty="0"/>
              <a:t>, i32 (%</a:t>
            </a:r>
            <a:r>
              <a:rPr lang="en-IN" dirty="0" err="1"/>
              <a:t>struct.list</a:t>
            </a:r>
            <a:r>
              <a:rPr lang="en-IN" dirty="0"/>
              <a:t>*, %</a:t>
            </a:r>
            <a:r>
              <a:rPr lang="en-IN" dirty="0" err="1"/>
              <a:t>struct.list</a:t>
            </a:r>
            <a:r>
              <a:rPr lang="en-IN" dirty="0"/>
              <a:t>*)* %</a:t>
            </a:r>
            <a:r>
              <a:rPr lang="en-IN" dirty="0" err="1"/>
              <a:t>cmp</a:t>
            </a:r>
            <a:r>
              <a:rPr lang="en-IN" dirty="0"/>
              <a:t>)  {</a:t>
            </a:r>
          </a:p>
          <a:p>
            <a:r>
              <a:rPr lang="en-IN" dirty="0"/>
              <a:t>entry:</a:t>
            </a:r>
          </a:p>
          <a:p>
            <a:r>
              <a:rPr lang="en-IN" dirty="0"/>
              <a:t>  %</a:t>
            </a:r>
            <a:r>
              <a:rPr lang="en-IN" dirty="0" err="1"/>
              <a:t>retval</a:t>
            </a:r>
            <a:r>
              <a:rPr lang="en-IN" dirty="0"/>
              <a:t> = </a:t>
            </a:r>
            <a:r>
              <a:rPr lang="en-IN" dirty="0" err="1"/>
              <a:t>alloca</a:t>
            </a:r>
            <a:r>
              <a:rPr lang="en-IN" dirty="0"/>
              <a:t> %</a:t>
            </a:r>
            <a:r>
              <a:rPr lang="en-IN" dirty="0" err="1"/>
              <a:t>struct.list</a:t>
            </a:r>
            <a:r>
              <a:rPr lang="en-IN" dirty="0"/>
              <a:t>*, align 8</a:t>
            </a:r>
          </a:p>
          <a:p>
            <a:r>
              <a:rPr lang="en-IN" dirty="0"/>
              <a:t>   </a:t>
            </a:r>
            <a:r>
              <a:rPr lang="en-IN" dirty="0" err="1"/>
              <a:t>br</a:t>
            </a:r>
            <a:r>
              <a:rPr lang="en-IN" dirty="0"/>
              <a:t> label %</a:t>
            </a:r>
            <a:r>
              <a:rPr lang="en-IN" dirty="0" err="1"/>
              <a:t>while.cond</a:t>
            </a:r>
            <a:endParaRPr lang="en-IN" dirty="0"/>
          </a:p>
          <a:p>
            <a:endParaRPr lang="en-IN" dirty="0"/>
          </a:p>
          <a:p>
            <a:r>
              <a:rPr lang="en-IN" dirty="0" err="1"/>
              <a:t>while.cond</a:t>
            </a:r>
            <a:r>
              <a:rPr lang="en-IN" dirty="0"/>
              <a:t>:                                       ; </a:t>
            </a:r>
            <a:r>
              <a:rPr lang="en-IN" dirty="0" err="1"/>
              <a:t>preds</a:t>
            </a:r>
            <a:r>
              <a:rPr lang="en-IN" dirty="0"/>
              <a:t> = %entry, %</a:t>
            </a:r>
            <a:r>
              <a:rPr lang="en-IN" dirty="0" err="1"/>
              <a:t>while.body</a:t>
            </a:r>
            <a:endParaRPr lang="en-IN" dirty="0"/>
          </a:p>
          <a:p>
            <a:r>
              <a:rPr lang="en-IN" dirty="0"/>
              <a:t>  %2 = load %</a:t>
            </a:r>
            <a:r>
              <a:rPr lang="en-IN" dirty="0" err="1"/>
              <a:t>struct.list</a:t>
            </a:r>
            <a:r>
              <a:rPr lang="en-IN" dirty="0"/>
              <a:t>*, %</a:t>
            </a:r>
            <a:r>
              <a:rPr lang="en-IN" dirty="0" err="1"/>
              <a:t>struct.list</a:t>
            </a:r>
            <a:r>
              <a:rPr lang="en-IN" dirty="0"/>
              <a:t>** %</a:t>
            </a:r>
            <a:r>
              <a:rPr lang="en-IN" dirty="0" err="1"/>
              <a:t>retval</a:t>
            </a:r>
            <a:r>
              <a:rPr lang="en-IN" dirty="0"/>
              <a:t>, align 8</a:t>
            </a:r>
          </a:p>
          <a:p>
            <a:r>
              <a:rPr lang="en-IN" dirty="0"/>
              <a:t>  %</a:t>
            </a:r>
            <a:r>
              <a:rPr lang="en-IN" dirty="0" err="1"/>
              <a:t>tobool</a:t>
            </a:r>
            <a:r>
              <a:rPr lang="en-IN" dirty="0"/>
              <a:t> = </a:t>
            </a:r>
            <a:r>
              <a:rPr lang="en-IN" dirty="0" err="1"/>
              <a:t>icmp</a:t>
            </a:r>
            <a:r>
              <a:rPr lang="en-IN" dirty="0"/>
              <a:t> ne %</a:t>
            </a:r>
            <a:r>
              <a:rPr lang="en-IN" dirty="0" err="1"/>
              <a:t>struct.list</a:t>
            </a:r>
            <a:r>
              <a:rPr lang="en-IN" dirty="0"/>
              <a:t>* %2, null</a:t>
            </a:r>
          </a:p>
          <a:p>
            <a:r>
              <a:rPr lang="en-IN" dirty="0"/>
              <a:t>  </a:t>
            </a:r>
            <a:r>
              <a:rPr lang="en-IN" dirty="0" err="1"/>
              <a:t>br</a:t>
            </a:r>
            <a:r>
              <a:rPr lang="en-IN" dirty="0"/>
              <a:t> i1 %</a:t>
            </a:r>
            <a:r>
              <a:rPr lang="en-IN" dirty="0" err="1"/>
              <a:t>tobool</a:t>
            </a:r>
            <a:r>
              <a:rPr lang="en-IN" dirty="0"/>
              <a:t>, label %</a:t>
            </a:r>
            <a:r>
              <a:rPr lang="en-IN" dirty="0" err="1"/>
              <a:t>while.body</a:t>
            </a:r>
            <a:r>
              <a:rPr lang="en-IN" dirty="0"/>
              <a:t>, label %</a:t>
            </a:r>
            <a:r>
              <a:rPr lang="en-IN" dirty="0" err="1"/>
              <a:t>while.end</a:t>
            </a:r>
            <a:endParaRPr lang="en-IN" dirty="0"/>
          </a:p>
          <a:p>
            <a:endParaRPr lang="en-IN" dirty="0"/>
          </a:p>
          <a:p>
            <a:r>
              <a:rPr lang="en-IN" dirty="0" err="1"/>
              <a:t>while.body</a:t>
            </a:r>
            <a:r>
              <a:rPr lang="en-IN" dirty="0"/>
              <a:t>:                                       ; </a:t>
            </a:r>
            <a:r>
              <a:rPr lang="en-IN" dirty="0" err="1"/>
              <a:t>preds</a:t>
            </a:r>
            <a:r>
              <a:rPr lang="en-IN" dirty="0"/>
              <a:t> = %</a:t>
            </a:r>
            <a:r>
              <a:rPr lang="en-IN" dirty="0" err="1"/>
              <a:t>while.cond</a:t>
            </a:r>
            <a:endParaRPr lang="en-IN" dirty="0"/>
          </a:p>
          <a:p>
            <a:r>
              <a:rPr lang="en-IN" dirty="0"/>
              <a:t>  %tobool1 = </a:t>
            </a:r>
            <a:r>
              <a:rPr lang="en-IN" dirty="0" err="1"/>
              <a:t>icmp</a:t>
            </a:r>
            <a:r>
              <a:rPr lang="en-IN" dirty="0"/>
              <a:t> ne i32 %</a:t>
            </a:r>
            <a:r>
              <a:rPr lang="en-IN" dirty="0" err="1"/>
              <a:t>val</a:t>
            </a:r>
            <a:r>
              <a:rPr lang="en-IN" dirty="0"/>
              <a:t>, 0</a:t>
            </a:r>
          </a:p>
          <a:p>
            <a:r>
              <a:rPr lang="en-IN" dirty="0"/>
              <a:t>  </a:t>
            </a:r>
            <a:r>
              <a:rPr lang="en-IN" dirty="0" err="1"/>
              <a:t>br</a:t>
            </a:r>
            <a:r>
              <a:rPr lang="en-IN" dirty="0"/>
              <a:t> i1 %tobool1, label %</a:t>
            </a:r>
            <a:r>
              <a:rPr lang="en-IN" dirty="0" err="1"/>
              <a:t>while.cond</a:t>
            </a:r>
            <a:r>
              <a:rPr lang="en-IN" dirty="0"/>
              <a:t>, label %return</a:t>
            </a:r>
          </a:p>
          <a:p>
            <a:endParaRPr lang="en-IN" dirty="0"/>
          </a:p>
          <a:p>
            <a:r>
              <a:rPr lang="en-IN" dirty="0" err="1"/>
              <a:t>while.end</a:t>
            </a:r>
            <a:r>
              <a:rPr lang="en-IN" dirty="0"/>
              <a:t>:                                        ; </a:t>
            </a:r>
            <a:r>
              <a:rPr lang="en-IN" dirty="0" err="1"/>
              <a:t>preds</a:t>
            </a:r>
            <a:r>
              <a:rPr lang="en-IN" dirty="0"/>
              <a:t> = %</a:t>
            </a:r>
            <a:r>
              <a:rPr lang="en-IN" dirty="0" err="1"/>
              <a:t>while.cond</a:t>
            </a:r>
            <a:endParaRPr lang="en-IN" dirty="0"/>
          </a:p>
          <a:p>
            <a:r>
              <a:rPr lang="en-IN" dirty="0"/>
              <a:t>  store %</a:t>
            </a:r>
            <a:r>
              <a:rPr lang="en-IN" dirty="0" err="1"/>
              <a:t>struct.list</a:t>
            </a:r>
            <a:r>
              <a:rPr lang="en-IN" dirty="0"/>
              <a:t>* null, %</a:t>
            </a:r>
            <a:r>
              <a:rPr lang="en-IN" dirty="0" err="1"/>
              <a:t>struct.list</a:t>
            </a:r>
            <a:r>
              <a:rPr lang="en-IN" dirty="0"/>
              <a:t>** %</a:t>
            </a:r>
            <a:r>
              <a:rPr lang="en-IN" dirty="0" err="1"/>
              <a:t>retval</a:t>
            </a:r>
            <a:r>
              <a:rPr lang="en-IN" dirty="0"/>
              <a:t>, align 8</a:t>
            </a:r>
          </a:p>
          <a:p>
            <a:r>
              <a:rPr lang="en-IN" dirty="0"/>
              <a:t>  </a:t>
            </a:r>
            <a:r>
              <a:rPr lang="en-IN" dirty="0" err="1"/>
              <a:t>br</a:t>
            </a:r>
            <a:r>
              <a:rPr lang="en-IN" dirty="0"/>
              <a:t> label %return</a:t>
            </a:r>
          </a:p>
          <a:p>
            <a:endParaRPr lang="en-IN" dirty="0"/>
          </a:p>
          <a:p>
            <a:r>
              <a:rPr lang="en-IN" dirty="0"/>
              <a:t>return:                                           ; </a:t>
            </a:r>
            <a:r>
              <a:rPr lang="en-IN" dirty="0" err="1"/>
              <a:t>preds</a:t>
            </a:r>
            <a:r>
              <a:rPr lang="en-IN" dirty="0"/>
              <a:t> = %</a:t>
            </a:r>
            <a:r>
              <a:rPr lang="en-IN" dirty="0" err="1"/>
              <a:t>while.body</a:t>
            </a:r>
            <a:r>
              <a:rPr lang="en-IN" dirty="0"/>
              <a:t>, %</a:t>
            </a:r>
            <a:r>
              <a:rPr lang="en-IN" dirty="0" err="1"/>
              <a:t>while.end</a:t>
            </a:r>
            <a:endParaRPr lang="en-IN" dirty="0"/>
          </a:p>
          <a:p>
            <a:r>
              <a:rPr lang="en-IN" dirty="0"/>
              <a:t>  %6 = load %</a:t>
            </a:r>
            <a:r>
              <a:rPr lang="en-IN" dirty="0" err="1"/>
              <a:t>struct.list</a:t>
            </a:r>
            <a:r>
              <a:rPr lang="en-IN" dirty="0"/>
              <a:t>*, %</a:t>
            </a:r>
            <a:r>
              <a:rPr lang="en-IN" dirty="0" err="1"/>
              <a:t>struct.list</a:t>
            </a:r>
            <a:r>
              <a:rPr lang="en-IN" dirty="0"/>
              <a:t>** %</a:t>
            </a:r>
            <a:r>
              <a:rPr lang="en-IN" dirty="0" err="1"/>
              <a:t>retval</a:t>
            </a:r>
            <a:r>
              <a:rPr lang="en-IN" dirty="0"/>
              <a:t>, align 8</a:t>
            </a:r>
          </a:p>
          <a:p>
            <a:r>
              <a:rPr lang="en-IN" dirty="0"/>
              <a:t>  ret %</a:t>
            </a:r>
            <a:r>
              <a:rPr lang="en-IN" dirty="0" err="1"/>
              <a:t>struct.list</a:t>
            </a:r>
            <a:r>
              <a:rPr lang="en-IN" dirty="0"/>
              <a:t>* %6</a:t>
            </a:r>
          </a:p>
          <a:p>
            <a:r>
              <a:rPr lang="en-IN" dirty="0"/>
              <a:t>}</a:t>
            </a:r>
          </a:p>
        </p:txBody>
      </p:sp>
      <p:sp>
        <p:nvSpPr>
          <p:cNvPr id="6" name="TextBox 5">
            <a:extLst>
              <a:ext uri="{FF2B5EF4-FFF2-40B4-BE49-F238E27FC236}">
                <a16:creationId xmlns:a16="http://schemas.microsoft.com/office/drawing/2014/main" id="{BBA35BA0-361B-4A35-B772-4C61B04E1AFB}"/>
              </a:ext>
            </a:extLst>
          </p:cNvPr>
          <p:cNvSpPr txBox="1"/>
          <p:nvPr/>
        </p:nvSpPr>
        <p:spPr>
          <a:xfrm>
            <a:off x="7498080" y="1879600"/>
            <a:ext cx="4328160" cy="3970318"/>
          </a:xfrm>
          <a:prstGeom prst="rect">
            <a:avLst/>
          </a:prstGeom>
          <a:noFill/>
        </p:spPr>
        <p:txBody>
          <a:bodyPr wrap="square" rtlCol="0">
            <a:spAutoFit/>
          </a:bodyPr>
          <a:lstStyle/>
          <a:p>
            <a:r>
              <a:rPr lang="en-US" dirty="0">
                <a:solidFill>
                  <a:schemeClr val="accent1"/>
                </a:solidFill>
                <a:latin typeface="Arial" panose="020B0604020202020204" pitchFamily="34" charset="0"/>
                <a:cs typeface="Arial" panose="020B0604020202020204" pitchFamily="34" charset="0"/>
              </a:rPr>
              <a:t>%head, %</a:t>
            </a:r>
            <a:r>
              <a:rPr lang="en-US" dirty="0" err="1">
                <a:solidFill>
                  <a:schemeClr val="accent1"/>
                </a:solidFill>
                <a:latin typeface="Arial" panose="020B0604020202020204" pitchFamily="34" charset="0"/>
                <a:cs typeface="Arial" panose="020B0604020202020204" pitchFamily="34" charset="0"/>
              </a:rPr>
              <a:t>val</a:t>
            </a:r>
            <a:r>
              <a:rPr lang="en-US" dirty="0">
                <a:solidFill>
                  <a:schemeClr val="accent1"/>
                </a:solidFill>
                <a:latin typeface="Arial" panose="020B0604020202020204" pitchFamily="34" charset="0"/>
                <a:cs typeface="Arial" panose="020B0604020202020204" pitchFamily="34" charset="0"/>
              </a:rPr>
              <a:t>, %</a:t>
            </a:r>
            <a:r>
              <a:rPr lang="en-US" dirty="0" err="1">
                <a:solidFill>
                  <a:schemeClr val="accent1"/>
                </a:solidFill>
                <a:latin typeface="Arial" panose="020B0604020202020204" pitchFamily="34" charset="0"/>
                <a:cs typeface="Arial" panose="020B0604020202020204" pitchFamily="34" charset="0"/>
              </a:rPr>
              <a:t>cmp</a:t>
            </a:r>
            <a:r>
              <a:rPr lang="en-US" dirty="0">
                <a:solidFill>
                  <a:schemeClr val="accent1"/>
                </a:solidFill>
                <a:latin typeface="Arial" panose="020B0604020202020204" pitchFamily="34" charset="0"/>
                <a:cs typeface="Arial" panose="020B0604020202020204" pitchFamily="34" charset="0"/>
              </a:rPr>
              <a:t> are arguments</a:t>
            </a:r>
          </a:p>
          <a:p>
            <a:endParaRPr lang="en-US" dirty="0">
              <a:solidFill>
                <a:schemeClr val="accent1"/>
              </a:solidFill>
              <a:latin typeface="Arial" panose="020B0604020202020204" pitchFamily="34" charset="0"/>
              <a:cs typeface="Arial" panose="020B0604020202020204" pitchFamily="34" charset="0"/>
            </a:endParaRPr>
          </a:p>
          <a:p>
            <a:r>
              <a:rPr lang="en-US" dirty="0">
                <a:solidFill>
                  <a:schemeClr val="accent1"/>
                </a:solidFill>
                <a:latin typeface="Arial" panose="020B0604020202020204" pitchFamily="34" charset="0"/>
                <a:cs typeface="Arial" panose="020B0604020202020204" pitchFamily="34" charset="0"/>
              </a:rPr>
              <a:t>entry, </a:t>
            </a:r>
            <a:r>
              <a:rPr lang="en-US" dirty="0" err="1">
                <a:solidFill>
                  <a:schemeClr val="accent1"/>
                </a:solidFill>
                <a:latin typeface="Arial" panose="020B0604020202020204" pitchFamily="34" charset="0"/>
                <a:cs typeface="Arial" panose="020B0604020202020204" pitchFamily="34" charset="0"/>
              </a:rPr>
              <a:t>while.cond</a:t>
            </a:r>
            <a:r>
              <a:rPr lang="en-US" dirty="0">
                <a:solidFill>
                  <a:schemeClr val="accent1"/>
                </a:solidFill>
                <a:latin typeface="Arial" panose="020B0604020202020204" pitchFamily="34" charset="0"/>
                <a:cs typeface="Arial" panose="020B0604020202020204" pitchFamily="34" charset="0"/>
              </a:rPr>
              <a:t>, </a:t>
            </a:r>
            <a:r>
              <a:rPr lang="en-US" dirty="0" err="1">
                <a:solidFill>
                  <a:schemeClr val="accent1"/>
                </a:solidFill>
                <a:latin typeface="Arial" panose="020B0604020202020204" pitchFamily="34" charset="0"/>
                <a:cs typeface="Arial" panose="020B0604020202020204" pitchFamily="34" charset="0"/>
              </a:rPr>
              <a:t>while.body</a:t>
            </a:r>
            <a:r>
              <a:rPr lang="en-US" dirty="0">
                <a:solidFill>
                  <a:schemeClr val="accent1"/>
                </a:solidFill>
                <a:latin typeface="Arial" panose="020B0604020202020204" pitchFamily="34" charset="0"/>
                <a:cs typeface="Arial" panose="020B0604020202020204" pitchFamily="34" charset="0"/>
              </a:rPr>
              <a:t>, </a:t>
            </a:r>
            <a:r>
              <a:rPr lang="en-US" dirty="0" err="1">
                <a:solidFill>
                  <a:schemeClr val="accent1"/>
                </a:solidFill>
                <a:latin typeface="Arial" panose="020B0604020202020204" pitchFamily="34" charset="0"/>
                <a:cs typeface="Arial" panose="020B0604020202020204" pitchFamily="34" charset="0"/>
              </a:rPr>
              <a:t>while.end</a:t>
            </a:r>
            <a:r>
              <a:rPr lang="en-US" dirty="0">
                <a:solidFill>
                  <a:schemeClr val="accent1"/>
                </a:solidFill>
                <a:latin typeface="Arial" panose="020B0604020202020204" pitchFamily="34" charset="0"/>
                <a:cs typeface="Arial" panose="020B0604020202020204" pitchFamily="34" charset="0"/>
              </a:rPr>
              <a:t>, return are basic blocks.</a:t>
            </a:r>
          </a:p>
          <a:p>
            <a:endParaRPr lang="en-US" dirty="0">
              <a:solidFill>
                <a:schemeClr val="accent1"/>
              </a:solidFill>
              <a:latin typeface="Arial" panose="020B0604020202020204" pitchFamily="34" charset="0"/>
              <a:cs typeface="Arial" panose="020B0604020202020204" pitchFamily="34" charset="0"/>
            </a:endParaRPr>
          </a:p>
          <a:p>
            <a:r>
              <a:rPr lang="en-US" dirty="0">
                <a:solidFill>
                  <a:schemeClr val="accent1"/>
                </a:solidFill>
                <a:latin typeface="Arial" panose="020B0604020202020204" pitchFamily="34" charset="0"/>
                <a:cs typeface="Arial" panose="020B0604020202020204" pitchFamily="34" charset="0"/>
              </a:rPr>
              <a:t>The statements within the basic blocks are instructions.</a:t>
            </a:r>
          </a:p>
          <a:p>
            <a:endParaRPr lang="en-US" dirty="0">
              <a:solidFill>
                <a:schemeClr val="accent1"/>
              </a:solidFill>
              <a:latin typeface="Arial" panose="020B0604020202020204" pitchFamily="34" charset="0"/>
              <a:cs typeface="Arial" panose="020B0604020202020204" pitchFamily="34" charset="0"/>
            </a:endParaRPr>
          </a:p>
          <a:p>
            <a:r>
              <a:rPr lang="en-US" dirty="0">
                <a:solidFill>
                  <a:schemeClr val="accent1"/>
                </a:solidFill>
                <a:latin typeface="Arial" panose="020B0604020202020204" pitchFamily="34" charset="0"/>
                <a:cs typeface="Arial" panose="020B0604020202020204" pitchFamily="34" charset="0"/>
              </a:rPr>
              <a:t>%</a:t>
            </a:r>
            <a:r>
              <a:rPr lang="en-US" dirty="0" err="1">
                <a:solidFill>
                  <a:schemeClr val="accent1"/>
                </a:solidFill>
                <a:latin typeface="Arial" panose="020B0604020202020204" pitchFamily="34" charset="0"/>
                <a:cs typeface="Arial" panose="020B0604020202020204" pitchFamily="34" charset="0"/>
              </a:rPr>
              <a:t>struct.list</a:t>
            </a:r>
            <a:r>
              <a:rPr lang="en-US" dirty="0">
                <a:solidFill>
                  <a:schemeClr val="accent1"/>
                </a:solidFill>
                <a:latin typeface="Arial" panose="020B0604020202020204" pitchFamily="34" charset="0"/>
                <a:cs typeface="Arial" panose="020B0604020202020204" pitchFamily="34" charset="0"/>
              </a:rPr>
              <a:t>*, i32, i1, etc. are types.</a:t>
            </a:r>
          </a:p>
          <a:p>
            <a:endParaRPr lang="en-US" dirty="0">
              <a:solidFill>
                <a:schemeClr val="accent1"/>
              </a:solidFill>
              <a:latin typeface="Arial" panose="020B0604020202020204" pitchFamily="34" charset="0"/>
              <a:cs typeface="Arial" panose="020B0604020202020204" pitchFamily="34" charset="0"/>
            </a:endParaRPr>
          </a:p>
          <a:p>
            <a:r>
              <a:rPr lang="en-US" dirty="0">
                <a:solidFill>
                  <a:schemeClr val="accent1"/>
                </a:solidFill>
                <a:latin typeface="Arial" panose="020B0604020202020204" pitchFamily="34" charset="0"/>
                <a:cs typeface="Arial" panose="020B0604020202020204" pitchFamily="34" charset="0"/>
              </a:rPr>
              <a:t>%</a:t>
            </a:r>
            <a:r>
              <a:rPr lang="en-US" dirty="0" err="1">
                <a:solidFill>
                  <a:schemeClr val="accent1"/>
                </a:solidFill>
                <a:latin typeface="Arial" panose="020B0604020202020204" pitchFamily="34" charset="0"/>
                <a:cs typeface="Arial" panose="020B0604020202020204" pitchFamily="34" charset="0"/>
              </a:rPr>
              <a:t>retval</a:t>
            </a:r>
            <a:r>
              <a:rPr lang="en-US" dirty="0">
                <a:solidFill>
                  <a:schemeClr val="accent1"/>
                </a:solidFill>
                <a:latin typeface="Arial" panose="020B0604020202020204" pitchFamily="34" charset="0"/>
                <a:cs typeface="Arial" panose="020B0604020202020204" pitchFamily="34" charset="0"/>
              </a:rPr>
              <a:t>, %2, %tobool1, %6 are virtual registers.</a:t>
            </a:r>
          </a:p>
          <a:p>
            <a:endParaRPr lang="en-US" dirty="0">
              <a:solidFill>
                <a:schemeClr val="accent1"/>
              </a:solidFill>
              <a:latin typeface="Arial" panose="020B0604020202020204" pitchFamily="34" charset="0"/>
              <a:cs typeface="Arial" panose="020B0604020202020204" pitchFamily="34" charset="0"/>
            </a:endParaRPr>
          </a:p>
          <a:p>
            <a:r>
              <a:rPr lang="en-US" dirty="0">
                <a:solidFill>
                  <a:schemeClr val="accent1"/>
                </a:solidFill>
                <a:latin typeface="Arial" panose="020B0604020202020204" pitchFamily="34" charset="0"/>
                <a:cs typeface="Arial" panose="020B0604020202020204" pitchFamily="34" charset="0"/>
              </a:rPr>
              <a:t>0, null are constants.</a:t>
            </a:r>
          </a:p>
        </p:txBody>
      </p:sp>
    </p:spTree>
    <p:extLst>
      <p:ext uri="{BB962C8B-B14F-4D97-AF65-F5344CB8AC3E}">
        <p14:creationId xmlns:p14="http://schemas.microsoft.com/office/powerpoint/2010/main" val="3202321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14F69-0196-4758-B8DB-7D86ED93EE21}"/>
              </a:ext>
            </a:extLst>
          </p:cNvPr>
          <p:cNvSpPr>
            <a:spLocks noGrp="1"/>
          </p:cNvSpPr>
          <p:nvPr>
            <p:ph type="title"/>
          </p:nvPr>
        </p:nvSpPr>
        <p:spPr/>
        <p:txBody>
          <a:bodyPr/>
          <a:lstStyle/>
          <a:p>
            <a:r>
              <a:rPr lang="en-US" dirty="0"/>
              <a:t>Assignment-2</a:t>
            </a:r>
            <a:endParaRPr lang="en-IN" dirty="0"/>
          </a:p>
        </p:txBody>
      </p:sp>
      <p:sp>
        <p:nvSpPr>
          <p:cNvPr id="3" name="Content Placeholder 2">
            <a:extLst>
              <a:ext uri="{FF2B5EF4-FFF2-40B4-BE49-F238E27FC236}">
                <a16:creationId xmlns:a16="http://schemas.microsoft.com/office/drawing/2014/main" id="{67E699D6-56EF-4CFE-939F-8B9A62733CC8}"/>
              </a:ext>
            </a:extLst>
          </p:cNvPr>
          <p:cNvSpPr>
            <a:spLocks noGrp="1"/>
          </p:cNvSpPr>
          <p:nvPr>
            <p:ph idx="1"/>
          </p:nvPr>
        </p:nvSpPr>
        <p:spPr/>
        <p:txBody>
          <a:bodyPr/>
          <a:lstStyle/>
          <a:p>
            <a:r>
              <a:rPr lang="en-US" dirty="0"/>
              <a:t>Detect NULL pointer dereference</a:t>
            </a:r>
          </a:p>
          <a:p>
            <a:pPr marL="0" indent="0">
              <a:buNone/>
            </a:pPr>
            <a:endParaRPr lang="en-US" dirty="0"/>
          </a:p>
          <a:p>
            <a:pPr marL="0" indent="0">
              <a:buNone/>
            </a:pPr>
            <a:endParaRPr lang="en-IN" dirty="0"/>
          </a:p>
        </p:txBody>
      </p:sp>
      <p:sp>
        <p:nvSpPr>
          <p:cNvPr id="4" name="TextBox 3">
            <a:extLst>
              <a:ext uri="{FF2B5EF4-FFF2-40B4-BE49-F238E27FC236}">
                <a16:creationId xmlns:a16="http://schemas.microsoft.com/office/drawing/2014/main" id="{4EC46791-79B6-452B-B7D5-E50421FDCBC9}"/>
              </a:ext>
            </a:extLst>
          </p:cNvPr>
          <p:cNvSpPr txBox="1"/>
          <p:nvPr/>
        </p:nvSpPr>
        <p:spPr>
          <a:xfrm>
            <a:off x="1361440" y="2854960"/>
            <a:ext cx="3373120" cy="3170099"/>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int main() {</a:t>
            </a:r>
          </a:p>
          <a:p>
            <a:r>
              <a:rPr lang="en-US" sz="2000" dirty="0">
                <a:latin typeface="Arial" panose="020B0604020202020204" pitchFamily="34" charset="0"/>
                <a:cs typeface="Arial" panose="020B0604020202020204" pitchFamily="34" charset="0"/>
              </a:rPr>
              <a:t>   int *</a:t>
            </a:r>
            <a:r>
              <a:rPr lang="en-US" sz="2000" dirty="0" err="1">
                <a:latin typeface="Arial" panose="020B0604020202020204" pitchFamily="34" charset="0"/>
                <a:cs typeface="Arial" panose="020B0604020202020204" pitchFamily="34" charset="0"/>
              </a:rPr>
              <a:t>ptr</a:t>
            </a:r>
            <a:r>
              <a:rPr lang="en-US" sz="2000" dirty="0">
                <a:latin typeface="Arial" panose="020B0604020202020204" pitchFamily="34" charset="0"/>
                <a:cs typeface="Arial" panose="020B0604020202020204" pitchFamily="34" charset="0"/>
              </a:rPr>
              <a:t> = NULL;</a:t>
            </a:r>
          </a:p>
          <a:p>
            <a:r>
              <a:rPr lang="en-US" sz="2000" dirty="0">
                <a:latin typeface="Arial" panose="020B0604020202020204" pitchFamily="34" charset="0"/>
                <a:cs typeface="Arial" panose="020B0604020202020204" pitchFamily="34" charset="0"/>
              </a:rPr>
              <a:t>   int (*</a:t>
            </a:r>
            <a:r>
              <a:rPr lang="en-US" sz="2000" dirty="0" err="1">
                <a:latin typeface="Arial" panose="020B0604020202020204" pitchFamily="34" charset="0"/>
                <a:cs typeface="Arial" panose="020B0604020202020204" pitchFamily="34" charset="0"/>
              </a:rPr>
              <a:t>fptr</a:t>
            </a:r>
            <a:r>
              <a:rPr lang="en-US" sz="2000" dirty="0">
                <a:latin typeface="Arial" panose="020B0604020202020204" pitchFamily="34" charset="0"/>
                <a:cs typeface="Arial" panose="020B0604020202020204" pitchFamily="34" charset="0"/>
              </a:rPr>
              <a:t>)(int, int) = NULL;</a:t>
            </a:r>
          </a:p>
          <a:p>
            <a:r>
              <a:rPr lang="en-US" sz="2000" dirty="0">
                <a:latin typeface="Arial" panose="020B0604020202020204" pitchFamily="34" charset="0"/>
                <a:cs typeface="Arial" panose="020B0604020202020204" pitchFamily="34" charset="0"/>
              </a:rPr>
              <a:t>   int </a:t>
            </a:r>
            <a:r>
              <a:rPr lang="en-US" sz="2000" dirty="0" err="1">
                <a:latin typeface="Arial" panose="020B0604020202020204" pitchFamily="34" charset="0"/>
                <a:cs typeface="Arial" panose="020B0604020202020204" pitchFamily="34" charset="0"/>
              </a:rPr>
              <a:t>val</a:t>
            </a:r>
            <a:r>
              <a:rPr lang="en-US" sz="2000" dirty="0">
                <a:latin typeface="Arial" panose="020B0604020202020204" pitchFamily="34" charset="0"/>
                <a:cs typeface="Arial" panose="020B0604020202020204" pitchFamily="34" charset="0"/>
              </a:rPr>
              <a:t>;</a:t>
            </a:r>
          </a:p>
          <a:p>
            <a:endParaRPr lang="en-US" sz="2000" dirty="0">
              <a:latin typeface="Arial" panose="020B0604020202020204" pitchFamily="34" charset="0"/>
              <a:cs typeface="Arial" panose="020B0604020202020204" pitchFamily="34" charset="0"/>
            </a:endParaRPr>
          </a:p>
          <a:p>
            <a:r>
              <a:rPr lang="en-US" sz="2000" dirty="0">
                <a:solidFill>
                  <a:srgbClr val="FF0000"/>
                </a:solidFill>
                <a:latin typeface="Arial" panose="020B0604020202020204" pitchFamily="34" charset="0"/>
                <a:cs typeface="Arial" panose="020B0604020202020204" pitchFamily="34" charset="0"/>
              </a:rPr>
              <a:t>   </a:t>
            </a:r>
            <a:r>
              <a:rPr lang="en-US" sz="2000" dirty="0" err="1">
                <a:solidFill>
                  <a:srgbClr val="FF0000"/>
                </a:solidFill>
                <a:latin typeface="Arial" panose="020B0604020202020204" pitchFamily="34" charset="0"/>
                <a:cs typeface="Arial" panose="020B0604020202020204" pitchFamily="34" charset="0"/>
              </a:rPr>
              <a:t>ptr</a:t>
            </a:r>
            <a:r>
              <a:rPr lang="en-US" sz="2000" dirty="0">
                <a:solidFill>
                  <a:srgbClr val="FF0000"/>
                </a:solidFill>
                <a:latin typeface="Arial" panose="020B0604020202020204" pitchFamily="34" charset="0"/>
                <a:cs typeface="Arial" panose="020B0604020202020204" pitchFamily="34" charset="0"/>
              </a:rPr>
              <a:t>[0] = 100;</a:t>
            </a:r>
          </a:p>
          <a:p>
            <a:r>
              <a:rPr lang="en-US" sz="2000" dirty="0">
                <a:solidFill>
                  <a:srgbClr val="FF0000"/>
                </a:solidFill>
                <a:latin typeface="Arial" panose="020B0604020202020204" pitchFamily="34" charset="0"/>
                <a:cs typeface="Arial" panose="020B0604020202020204" pitchFamily="34" charset="0"/>
              </a:rPr>
              <a:t>   </a:t>
            </a:r>
            <a:r>
              <a:rPr lang="en-US" sz="2000" dirty="0" err="1">
                <a:solidFill>
                  <a:srgbClr val="FF0000"/>
                </a:solidFill>
                <a:latin typeface="Arial" panose="020B0604020202020204" pitchFamily="34" charset="0"/>
                <a:cs typeface="Arial" panose="020B0604020202020204" pitchFamily="34" charset="0"/>
              </a:rPr>
              <a:t>val</a:t>
            </a:r>
            <a:r>
              <a:rPr lang="en-US" sz="2000" dirty="0">
                <a:solidFill>
                  <a:srgbClr val="FF0000"/>
                </a:solidFill>
                <a:latin typeface="Arial" panose="020B0604020202020204" pitchFamily="34" charset="0"/>
                <a:cs typeface="Arial" panose="020B0604020202020204" pitchFamily="34" charset="0"/>
              </a:rPr>
              <a:t> = </a:t>
            </a:r>
            <a:r>
              <a:rPr lang="en-US" sz="2000" dirty="0" err="1">
                <a:solidFill>
                  <a:srgbClr val="FF0000"/>
                </a:solidFill>
                <a:latin typeface="Arial" panose="020B0604020202020204" pitchFamily="34" charset="0"/>
                <a:cs typeface="Arial" panose="020B0604020202020204" pitchFamily="34" charset="0"/>
              </a:rPr>
              <a:t>ptr</a:t>
            </a:r>
            <a:r>
              <a:rPr lang="en-US" sz="2000" dirty="0">
                <a:solidFill>
                  <a:srgbClr val="FF0000"/>
                </a:solidFill>
                <a:latin typeface="Arial" panose="020B0604020202020204" pitchFamily="34" charset="0"/>
                <a:cs typeface="Arial" panose="020B0604020202020204" pitchFamily="34" charset="0"/>
              </a:rPr>
              <a:t>[0];</a:t>
            </a:r>
          </a:p>
          <a:p>
            <a:r>
              <a:rPr lang="en-US" sz="2000" dirty="0">
                <a:solidFill>
                  <a:srgbClr val="FF0000"/>
                </a:solidFill>
                <a:latin typeface="Arial" panose="020B0604020202020204" pitchFamily="34" charset="0"/>
                <a:cs typeface="Arial" panose="020B0604020202020204" pitchFamily="34" charset="0"/>
              </a:rPr>
              <a:t>   </a:t>
            </a:r>
            <a:r>
              <a:rPr lang="en-US" sz="2000" dirty="0" err="1">
                <a:solidFill>
                  <a:srgbClr val="FF0000"/>
                </a:solidFill>
                <a:latin typeface="Arial" panose="020B0604020202020204" pitchFamily="34" charset="0"/>
                <a:cs typeface="Arial" panose="020B0604020202020204" pitchFamily="34" charset="0"/>
              </a:rPr>
              <a:t>fptr</a:t>
            </a:r>
            <a:r>
              <a:rPr lang="en-US" sz="2000" dirty="0">
                <a:solidFill>
                  <a:srgbClr val="FF0000"/>
                </a:solidFill>
                <a:latin typeface="Arial" panose="020B0604020202020204" pitchFamily="34" charset="0"/>
                <a:cs typeface="Arial" panose="020B0604020202020204" pitchFamily="34" charset="0"/>
              </a:rPr>
              <a:t>(1, 2);</a:t>
            </a:r>
          </a:p>
          <a:p>
            <a:r>
              <a:rPr lang="en-US" sz="2000" dirty="0">
                <a:latin typeface="Arial" panose="020B0604020202020204" pitchFamily="34" charset="0"/>
                <a:cs typeface="Arial" panose="020B0604020202020204" pitchFamily="34" charset="0"/>
              </a:rPr>
              <a:t>   return 0;</a:t>
            </a:r>
          </a:p>
          <a:p>
            <a:r>
              <a:rPr lang="en-US" sz="2000" dirty="0">
                <a:latin typeface="Arial" panose="020B0604020202020204" pitchFamily="34" charset="0"/>
                <a:cs typeface="Arial" panose="020B0604020202020204" pitchFamily="34" charset="0"/>
              </a:rPr>
              <a:t>}</a:t>
            </a:r>
          </a:p>
        </p:txBody>
      </p:sp>
      <p:sp>
        <p:nvSpPr>
          <p:cNvPr id="6" name="TextBox 5">
            <a:extLst>
              <a:ext uri="{FF2B5EF4-FFF2-40B4-BE49-F238E27FC236}">
                <a16:creationId xmlns:a16="http://schemas.microsoft.com/office/drawing/2014/main" id="{ED85F890-09BE-4C9B-96DE-9A514256A477}"/>
              </a:ext>
            </a:extLst>
          </p:cNvPr>
          <p:cNvSpPr txBox="1"/>
          <p:nvPr/>
        </p:nvSpPr>
        <p:spPr>
          <a:xfrm>
            <a:off x="6553200" y="2733040"/>
            <a:ext cx="3373120" cy="1938992"/>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If the base pointer in an array access is NULL, call abort.</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If the target of an indirect call is NULL, call abort.</a:t>
            </a:r>
          </a:p>
        </p:txBody>
      </p:sp>
    </p:spTree>
    <p:extLst>
      <p:ext uri="{BB962C8B-B14F-4D97-AF65-F5344CB8AC3E}">
        <p14:creationId xmlns:p14="http://schemas.microsoft.com/office/powerpoint/2010/main" val="22059094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E9B4A-BE27-478E-98E4-95CED55CAA01}"/>
              </a:ext>
            </a:extLst>
          </p:cNvPr>
          <p:cNvSpPr>
            <a:spLocks noGrp="1"/>
          </p:cNvSpPr>
          <p:nvPr>
            <p:ph type="title"/>
          </p:nvPr>
        </p:nvSpPr>
        <p:spPr/>
        <p:txBody>
          <a:bodyPr/>
          <a:lstStyle/>
          <a:p>
            <a:r>
              <a:rPr lang="en-US" dirty="0" err="1"/>
              <a:t>alloca</a:t>
            </a:r>
            <a:endParaRPr lang="en-IN" dirty="0"/>
          </a:p>
        </p:txBody>
      </p:sp>
      <p:sp>
        <p:nvSpPr>
          <p:cNvPr id="3" name="Content Placeholder 2">
            <a:extLst>
              <a:ext uri="{FF2B5EF4-FFF2-40B4-BE49-F238E27FC236}">
                <a16:creationId xmlns:a16="http://schemas.microsoft.com/office/drawing/2014/main" id="{ADF689E8-1EB0-4F12-81E4-021099D33F6C}"/>
              </a:ext>
            </a:extLst>
          </p:cNvPr>
          <p:cNvSpPr>
            <a:spLocks noGrp="1"/>
          </p:cNvSpPr>
          <p:nvPr>
            <p:ph idx="1"/>
          </p:nvPr>
        </p:nvSpPr>
        <p:spPr/>
        <p:txBody>
          <a:bodyPr>
            <a:normAutofit/>
          </a:bodyPr>
          <a:lstStyle/>
          <a:p>
            <a:pPr marL="0" indent="0">
              <a:buNone/>
            </a:pPr>
            <a:endParaRPr lang="en-US" dirty="0"/>
          </a:p>
          <a:p>
            <a:pPr marL="0" indent="0">
              <a:buNone/>
            </a:pPr>
            <a:endParaRPr lang="en-US" dirty="0"/>
          </a:p>
          <a:p>
            <a:pPr marL="0" indent="0">
              <a:buNone/>
            </a:pPr>
            <a:endParaRPr lang="en-IN" dirty="0"/>
          </a:p>
        </p:txBody>
      </p:sp>
      <p:sp>
        <p:nvSpPr>
          <p:cNvPr id="5" name="TextBox 4">
            <a:extLst>
              <a:ext uri="{FF2B5EF4-FFF2-40B4-BE49-F238E27FC236}">
                <a16:creationId xmlns:a16="http://schemas.microsoft.com/office/drawing/2014/main" id="{7DBCEC34-ABB9-4703-8D6D-88CB1FDCFA0E}"/>
              </a:ext>
            </a:extLst>
          </p:cNvPr>
          <p:cNvSpPr txBox="1"/>
          <p:nvPr/>
        </p:nvSpPr>
        <p:spPr>
          <a:xfrm>
            <a:off x="406400" y="1960881"/>
            <a:ext cx="7620000" cy="1015663"/>
          </a:xfrm>
          <a:prstGeom prst="rect">
            <a:avLst/>
          </a:prstGeom>
          <a:noFill/>
        </p:spPr>
        <p:txBody>
          <a:bodyPr wrap="square" rtlCol="0">
            <a:spAutoFit/>
          </a:bodyPr>
          <a:lstStyle/>
          <a:p>
            <a:pPr marL="0" indent="0">
              <a:buNone/>
            </a:pPr>
            <a:r>
              <a:rPr lang="it-IT" sz="2000" dirty="0">
                <a:solidFill>
                  <a:srgbClr val="FF0000"/>
                </a:solidFill>
                <a:latin typeface="Arial" panose="020B0604020202020204" pitchFamily="34" charset="0"/>
                <a:cs typeface="Arial" panose="020B0604020202020204" pitchFamily="34" charset="0"/>
              </a:rPr>
              <a:t>%a.addr = alloca i32, align 4</a:t>
            </a:r>
            <a:endParaRPr lang="en-US" sz="2000" dirty="0">
              <a:solidFill>
                <a:srgbClr val="FF0000"/>
              </a:solidFill>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 C code -------------</a:t>
            </a:r>
          </a:p>
          <a:p>
            <a:pPr marL="0" indent="0">
              <a:buNone/>
            </a:pPr>
            <a:r>
              <a:rPr lang="en-US" sz="2000" dirty="0">
                <a:latin typeface="Arial" panose="020B0604020202020204" pitchFamily="34" charset="0"/>
                <a:cs typeface="Arial" panose="020B0604020202020204" pitchFamily="34" charset="0"/>
              </a:rPr>
              <a:t>int a;</a:t>
            </a:r>
          </a:p>
        </p:txBody>
      </p:sp>
      <p:sp>
        <p:nvSpPr>
          <p:cNvPr id="7" name="TextBox 6">
            <a:extLst>
              <a:ext uri="{FF2B5EF4-FFF2-40B4-BE49-F238E27FC236}">
                <a16:creationId xmlns:a16="http://schemas.microsoft.com/office/drawing/2014/main" id="{601EFA88-3013-03C4-316B-FE51CDC992F8}"/>
              </a:ext>
            </a:extLst>
          </p:cNvPr>
          <p:cNvSpPr txBox="1"/>
          <p:nvPr/>
        </p:nvSpPr>
        <p:spPr>
          <a:xfrm>
            <a:off x="7701280" y="2042160"/>
            <a:ext cx="3652520" cy="369332"/>
          </a:xfrm>
          <a:prstGeom prst="rect">
            <a:avLst/>
          </a:prstGeom>
          <a:noFill/>
        </p:spPr>
        <p:txBody>
          <a:bodyPr wrap="square" rtlCol="0">
            <a:spAutoFit/>
          </a:bodyPr>
          <a:lstStyle/>
          <a:p>
            <a:pPr marL="0" indent="0">
              <a:buNone/>
            </a:pPr>
            <a:r>
              <a:rPr lang="en-US" dirty="0">
                <a:latin typeface="Arial" panose="020B0604020202020204" pitchFamily="34" charset="0"/>
                <a:cs typeface="Arial" panose="020B0604020202020204" pitchFamily="34" charset="0"/>
              </a:rPr>
              <a:t>What is the type of %</a:t>
            </a:r>
            <a:r>
              <a:rPr lang="en-US" dirty="0" err="1">
                <a:latin typeface="Arial" panose="020B0604020202020204" pitchFamily="34" charset="0"/>
                <a:cs typeface="Arial" panose="020B0604020202020204" pitchFamily="34" charset="0"/>
              </a:rPr>
              <a:t>a.addr</a:t>
            </a:r>
            <a:r>
              <a:rPr lang="en-US"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6823716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E9B4A-BE27-478E-98E4-95CED55CAA01}"/>
              </a:ext>
            </a:extLst>
          </p:cNvPr>
          <p:cNvSpPr>
            <a:spLocks noGrp="1"/>
          </p:cNvSpPr>
          <p:nvPr>
            <p:ph type="title"/>
          </p:nvPr>
        </p:nvSpPr>
        <p:spPr/>
        <p:txBody>
          <a:bodyPr/>
          <a:lstStyle/>
          <a:p>
            <a:r>
              <a:rPr lang="en-US" dirty="0" err="1"/>
              <a:t>alloca</a:t>
            </a:r>
            <a:endParaRPr lang="en-IN" dirty="0"/>
          </a:p>
        </p:txBody>
      </p:sp>
      <p:sp>
        <p:nvSpPr>
          <p:cNvPr id="3" name="Content Placeholder 2">
            <a:extLst>
              <a:ext uri="{FF2B5EF4-FFF2-40B4-BE49-F238E27FC236}">
                <a16:creationId xmlns:a16="http://schemas.microsoft.com/office/drawing/2014/main" id="{ADF689E8-1EB0-4F12-81E4-021099D33F6C}"/>
              </a:ext>
            </a:extLst>
          </p:cNvPr>
          <p:cNvSpPr>
            <a:spLocks noGrp="1"/>
          </p:cNvSpPr>
          <p:nvPr>
            <p:ph idx="1"/>
          </p:nvPr>
        </p:nvSpPr>
        <p:spPr/>
        <p:txBody>
          <a:bodyPr>
            <a:normAutofit/>
          </a:bodyPr>
          <a:lstStyle/>
          <a:p>
            <a:pPr marL="0" indent="0">
              <a:buNone/>
            </a:pPr>
            <a:endParaRPr lang="en-US" dirty="0"/>
          </a:p>
          <a:p>
            <a:pPr marL="0" indent="0">
              <a:buNone/>
            </a:pPr>
            <a:endParaRPr lang="en-US" dirty="0"/>
          </a:p>
          <a:p>
            <a:pPr marL="0" indent="0">
              <a:buNone/>
            </a:pPr>
            <a:endParaRPr lang="en-IN" dirty="0"/>
          </a:p>
        </p:txBody>
      </p:sp>
      <p:sp>
        <p:nvSpPr>
          <p:cNvPr id="5" name="TextBox 4">
            <a:extLst>
              <a:ext uri="{FF2B5EF4-FFF2-40B4-BE49-F238E27FC236}">
                <a16:creationId xmlns:a16="http://schemas.microsoft.com/office/drawing/2014/main" id="{7DBCEC34-ABB9-4703-8D6D-88CB1FDCFA0E}"/>
              </a:ext>
            </a:extLst>
          </p:cNvPr>
          <p:cNvSpPr txBox="1"/>
          <p:nvPr/>
        </p:nvSpPr>
        <p:spPr>
          <a:xfrm>
            <a:off x="406400" y="1960881"/>
            <a:ext cx="7620000" cy="1015663"/>
          </a:xfrm>
          <a:prstGeom prst="rect">
            <a:avLst/>
          </a:prstGeom>
          <a:noFill/>
        </p:spPr>
        <p:txBody>
          <a:bodyPr wrap="square" rtlCol="0">
            <a:spAutoFit/>
          </a:bodyPr>
          <a:lstStyle/>
          <a:p>
            <a:pPr marL="0" indent="0">
              <a:buNone/>
            </a:pPr>
            <a:r>
              <a:rPr lang="it-IT" sz="2000" dirty="0">
                <a:solidFill>
                  <a:srgbClr val="FF0000"/>
                </a:solidFill>
                <a:latin typeface="Arial" panose="020B0604020202020204" pitchFamily="34" charset="0"/>
                <a:cs typeface="Arial" panose="020B0604020202020204" pitchFamily="34" charset="0"/>
              </a:rPr>
              <a:t>%a.addr = alloca i32, align 4</a:t>
            </a:r>
            <a:endParaRPr lang="en-US" sz="2000" dirty="0">
              <a:solidFill>
                <a:srgbClr val="FF0000"/>
              </a:solidFill>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 C code -------------</a:t>
            </a:r>
          </a:p>
          <a:p>
            <a:pPr marL="0" indent="0">
              <a:buNone/>
            </a:pPr>
            <a:r>
              <a:rPr lang="en-US" sz="2000" dirty="0">
                <a:latin typeface="Arial" panose="020B0604020202020204" pitchFamily="34" charset="0"/>
                <a:cs typeface="Arial" panose="020B0604020202020204" pitchFamily="34" charset="0"/>
              </a:rPr>
              <a:t>int a;</a:t>
            </a:r>
          </a:p>
        </p:txBody>
      </p:sp>
      <p:sp>
        <p:nvSpPr>
          <p:cNvPr id="7" name="TextBox 6">
            <a:extLst>
              <a:ext uri="{FF2B5EF4-FFF2-40B4-BE49-F238E27FC236}">
                <a16:creationId xmlns:a16="http://schemas.microsoft.com/office/drawing/2014/main" id="{601EFA88-3013-03C4-316B-FE51CDC992F8}"/>
              </a:ext>
            </a:extLst>
          </p:cNvPr>
          <p:cNvSpPr txBox="1"/>
          <p:nvPr/>
        </p:nvSpPr>
        <p:spPr>
          <a:xfrm>
            <a:off x="7701280" y="2042160"/>
            <a:ext cx="3652520" cy="2308324"/>
          </a:xfrm>
          <a:prstGeom prst="rect">
            <a:avLst/>
          </a:prstGeom>
          <a:noFill/>
        </p:spPr>
        <p:txBody>
          <a:bodyPr wrap="square" rtlCol="0">
            <a:spAutoFit/>
          </a:bodyPr>
          <a:lstStyle/>
          <a:p>
            <a:pPr marL="0" indent="0">
              <a:buNone/>
            </a:pPr>
            <a:r>
              <a:rPr lang="en-US" dirty="0" err="1">
                <a:latin typeface="Arial" panose="020B0604020202020204" pitchFamily="34" charset="0"/>
                <a:cs typeface="Arial" panose="020B0604020202020204" pitchFamily="34" charset="0"/>
              </a:rPr>
              <a:t>alloca</a:t>
            </a:r>
            <a:r>
              <a:rPr lang="en-US" dirty="0">
                <a:latin typeface="Arial" panose="020B0604020202020204" pitchFamily="34" charset="0"/>
                <a:cs typeface="Arial" panose="020B0604020202020204" pitchFamily="34" charset="0"/>
              </a:rPr>
              <a:t> is used for stack allocation.</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Here, </a:t>
            </a:r>
            <a:r>
              <a:rPr lang="en-US" dirty="0" err="1">
                <a:latin typeface="Arial" panose="020B0604020202020204" pitchFamily="34" charset="0"/>
                <a:cs typeface="Arial" panose="020B0604020202020204" pitchFamily="34" charset="0"/>
              </a:rPr>
              <a:t>alloca</a:t>
            </a:r>
            <a:r>
              <a:rPr lang="en-US" dirty="0">
                <a:latin typeface="Arial" panose="020B0604020202020204" pitchFamily="34" charset="0"/>
                <a:cs typeface="Arial" panose="020B0604020202020204" pitchFamily="34" charset="0"/>
              </a:rPr>
              <a:t> is allocating an element of type i32 on the stack. The alignment of the allocated address is 4. It means that (%</a:t>
            </a:r>
            <a:r>
              <a:rPr lang="en-US" dirty="0" err="1">
                <a:latin typeface="Arial" panose="020B0604020202020204" pitchFamily="34" charset="0"/>
                <a:cs typeface="Arial" panose="020B0604020202020204" pitchFamily="34" charset="0"/>
              </a:rPr>
              <a:t>a.addr</a:t>
            </a:r>
            <a:r>
              <a:rPr lang="en-US" dirty="0">
                <a:latin typeface="Arial" panose="020B0604020202020204" pitchFamily="34" charset="0"/>
                <a:cs typeface="Arial" panose="020B0604020202020204" pitchFamily="34" charset="0"/>
              </a:rPr>
              <a:t>) is divisible by 4.</a:t>
            </a:r>
            <a:r>
              <a:rPr lang="en-IN" dirty="0">
                <a:latin typeface="Arial" panose="020B0604020202020204" pitchFamily="34" charset="0"/>
                <a:cs typeface="Arial" panose="020B0604020202020204" pitchFamily="34" charset="0"/>
              </a:rPr>
              <a:t> The type of %</a:t>
            </a:r>
            <a:r>
              <a:rPr lang="en-IN" dirty="0" err="1">
                <a:latin typeface="Arial" panose="020B0604020202020204" pitchFamily="34" charset="0"/>
                <a:cs typeface="Arial" panose="020B0604020202020204" pitchFamily="34" charset="0"/>
              </a:rPr>
              <a:t>a.addr</a:t>
            </a:r>
            <a:r>
              <a:rPr lang="en-IN" dirty="0">
                <a:latin typeface="Arial" panose="020B0604020202020204" pitchFamily="34" charset="0"/>
                <a:cs typeface="Arial" panose="020B0604020202020204" pitchFamily="34" charset="0"/>
              </a:rPr>
              <a:t> is i32*.</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07720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E9B4A-BE27-478E-98E4-95CED55CAA01}"/>
              </a:ext>
            </a:extLst>
          </p:cNvPr>
          <p:cNvSpPr>
            <a:spLocks noGrp="1"/>
          </p:cNvSpPr>
          <p:nvPr>
            <p:ph type="title"/>
          </p:nvPr>
        </p:nvSpPr>
        <p:spPr/>
        <p:txBody>
          <a:bodyPr/>
          <a:lstStyle/>
          <a:p>
            <a:r>
              <a:rPr lang="en-US" dirty="0"/>
              <a:t>store</a:t>
            </a:r>
            <a:endParaRPr lang="en-IN" dirty="0"/>
          </a:p>
        </p:txBody>
      </p:sp>
      <p:sp>
        <p:nvSpPr>
          <p:cNvPr id="3" name="Content Placeholder 2">
            <a:extLst>
              <a:ext uri="{FF2B5EF4-FFF2-40B4-BE49-F238E27FC236}">
                <a16:creationId xmlns:a16="http://schemas.microsoft.com/office/drawing/2014/main" id="{ADF689E8-1EB0-4F12-81E4-021099D33F6C}"/>
              </a:ext>
            </a:extLst>
          </p:cNvPr>
          <p:cNvSpPr>
            <a:spLocks noGrp="1"/>
          </p:cNvSpPr>
          <p:nvPr>
            <p:ph idx="1"/>
          </p:nvPr>
        </p:nvSpPr>
        <p:spPr/>
        <p:txBody>
          <a:bodyPr>
            <a:normAutofit/>
          </a:bodyPr>
          <a:lstStyle/>
          <a:p>
            <a:pPr marL="0" indent="0">
              <a:buNone/>
            </a:pPr>
            <a:endParaRPr lang="en-US" dirty="0"/>
          </a:p>
          <a:p>
            <a:pPr marL="0" indent="0">
              <a:buNone/>
            </a:pPr>
            <a:endParaRPr lang="en-US" dirty="0"/>
          </a:p>
          <a:p>
            <a:pPr marL="0" indent="0">
              <a:buNone/>
            </a:pPr>
            <a:endParaRPr lang="en-IN" dirty="0"/>
          </a:p>
        </p:txBody>
      </p:sp>
      <p:sp>
        <p:nvSpPr>
          <p:cNvPr id="5" name="TextBox 4">
            <a:extLst>
              <a:ext uri="{FF2B5EF4-FFF2-40B4-BE49-F238E27FC236}">
                <a16:creationId xmlns:a16="http://schemas.microsoft.com/office/drawing/2014/main" id="{7DBCEC34-ABB9-4703-8D6D-88CB1FDCFA0E}"/>
              </a:ext>
            </a:extLst>
          </p:cNvPr>
          <p:cNvSpPr txBox="1"/>
          <p:nvPr/>
        </p:nvSpPr>
        <p:spPr>
          <a:xfrm>
            <a:off x="406400" y="1960881"/>
            <a:ext cx="7620000" cy="1631216"/>
          </a:xfrm>
          <a:prstGeom prst="rect">
            <a:avLst/>
          </a:prstGeom>
          <a:noFill/>
        </p:spPr>
        <p:txBody>
          <a:bodyPr wrap="square" rtlCol="0">
            <a:spAutoFit/>
          </a:bodyPr>
          <a:lstStyle/>
          <a:p>
            <a:pPr marL="0" indent="0">
              <a:buNone/>
            </a:pPr>
            <a:r>
              <a:rPr lang="it-IT" sz="2000" dirty="0">
                <a:latin typeface="Arial" panose="020B0604020202020204" pitchFamily="34" charset="0"/>
                <a:cs typeface="Arial" panose="020B0604020202020204" pitchFamily="34" charset="0"/>
              </a:rPr>
              <a:t>%a.addr = alloca i32, align 4</a:t>
            </a:r>
          </a:p>
          <a:p>
            <a:pPr marL="0" indent="0">
              <a:buNone/>
            </a:pPr>
            <a:r>
              <a:rPr lang="it-IT" sz="2000" dirty="0">
                <a:solidFill>
                  <a:srgbClr val="FF0000"/>
                </a:solidFill>
                <a:latin typeface="Arial" panose="020B0604020202020204" pitchFamily="34" charset="0"/>
                <a:cs typeface="Arial" panose="020B0604020202020204" pitchFamily="34" charset="0"/>
              </a:rPr>
              <a:t>store i32 10, i32* %a.addr, align 4</a:t>
            </a:r>
          </a:p>
          <a:p>
            <a:pPr marL="0" indent="0">
              <a:buNone/>
            </a:pPr>
            <a:endParaRPr lang="en-US" sz="2000" dirty="0">
              <a:solidFill>
                <a:srgbClr val="FF0000"/>
              </a:solidFill>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 C code -------------</a:t>
            </a:r>
          </a:p>
          <a:p>
            <a:pPr marL="0" indent="0">
              <a:buNone/>
            </a:pPr>
            <a:r>
              <a:rPr lang="en-US" sz="2000" dirty="0">
                <a:latin typeface="Arial" panose="020B0604020202020204" pitchFamily="34" charset="0"/>
                <a:cs typeface="Arial" panose="020B0604020202020204" pitchFamily="34" charset="0"/>
              </a:rPr>
              <a:t>int a = 10;</a:t>
            </a:r>
          </a:p>
        </p:txBody>
      </p:sp>
      <p:sp>
        <p:nvSpPr>
          <p:cNvPr id="6" name="TextBox 5">
            <a:extLst>
              <a:ext uri="{FF2B5EF4-FFF2-40B4-BE49-F238E27FC236}">
                <a16:creationId xmlns:a16="http://schemas.microsoft.com/office/drawing/2014/main" id="{9D57F7E5-FD6D-4006-A9E0-949871FC5E59}"/>
              </a:ext>
            </a:extLst>
          </p:cNvPr>
          <p:cNvSpPr txBox="1"/>
          <p:nvPr/>
        </p:nvSpPr>
        <p:spPr>
          <a:xfrm>
            <a:off x="7701280" y="2042160"/>
            <a:ext cx="3652520" cy="1477328"/>
          </a:xfrm>
          <a:prstGeom prst="rect">
            <a:avLst/>
          </a:prstGeom>
          <a:noFill/>
        </p:spPr>
        <p:txBody>
          <a:bodyPr wrap="square" rtlCol="0">
            <a:spAutoFit/>
          </a:bodyPr>
          <a:lstStyle/>
          <a:p>
            <a:pPr marL="0" indent="0">
              <a:buNone/>
            </a:pPr>
            <a:r>
              <a:rPr lang="en-US" dirty="0">
                <a:latin typeface="Arial" panose="020B0604020202020204" pitchFamily="34" charset="0"/>
                <a:cs typeface="Arial" panose="020B0604020202020204" pitchFamily="34" charset="0"/>
              </a:rPr>
              <a:t>store instruction is used to store a value in a memory address. </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Here, we are storing 10 into address of a. </a:t>
            </a:r>
          </a:p>
        </p:txBody>
      </p:sp>
    </p:spTree>
    <p:extLst>
      <p:ext uri="{BB962C8B-B14F-4D97-AF65-F5344CB8AC3E}">
        <p14:creationId xmlns:p14="http://schemas.microsoft.com/office/powerpoint/2010/main" val="7780453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E9B4A-BE27-478E-98E4-95CED55CAA01}"/>
              </a:ext>
            </a:extLst>
          </p:cNvPr>
          <p:cNvSpPr>
            <a:spLocks noGrp="1"/>
          </p:cNvSpPr>
          <p:nvPr>
            <p:ph type="title"/>
          </p:nvPr>
        </p:nvSpPr>
        <p:spPr/>
        <p:txBody>
          <a:bodyPr/>
          <a:lstStyle/>
          <a:p>
            <a:r>
              <a:rPr lang="en-US" dirty="0"/>
              <a:t>load</a:t>
            </a:r>
            <a:endParaRPr lang="en-IN" dirty="0"/>
          </a:p>
        </p:txBody>
      </p:sp>
      <p:sp>
        <p:nvSpPr>
          <p:cNvPr id="3" name="Content Placeholder 2">
            <a:extLst>
              <a:ext uri="{FF2B5EF4-FFF2-40B4-BE49-F238E27FC236}">
                <a16:creationId xmlns:a16="http://schemas.microsoft.com/office/drawing/2014/main" id="{ADF689E8-1EB0-4F12-81E4-021099D33F6C}"/>
              </a:ext>
            </a:extLst>
          </p:cNvPr>
          <p:cNvSpPr>
            <a:spLocks noGrp="1"/>
          </p:cNvSpPr>
          <p:nvPr>
            <p:ph idx="1"/>
          </p:nvPr>
        </p:nvSpPr>
        <p:spPr/>
        <p:txBody>
          <a:bodyPr>
            <a:normAutofit/>
          </a:bodyPr>
          <a:lstStyle/>
          <a:p>
            <a:pPr marL="0" indent="0">
              <a:buNone/>
            </a:pPr>
            <a:endParaRPr lang="en-US" dirty="0"/>
          </a:p>
          <a:p>
            <a:pPr marL="0" indent="0">
              <a:buNone/>
            </a:pPr>
            <a:endParaRPr lang="en-US" dirty="0"/>
          </a:p>
          <a:p>
            <a:pPr marL="0" indent="0">
              <a:buNone/>
            </a:pPr>
            <a:endParaRPr lang="en-IN" dirty="0"/>
          </a:p>
        </p:txBody>
      </p:sp>
      <p:sp>
        <p:nvSpPr>
          <p:cNvPr id="5" name="TextBox 4">
            <a:extLst>
              <a:ext uri="{FF2B5EF4-FFF2-40B4-BE49-F238E27FC236}">
                <a16:creationId xmlns:a16="http://schemas.microsoft.com/office/drawing/2014/main" id="{7DBCEC34-ABB9-4703-8D6D-88CB1FDCFA0E}"/>
              </a:ext>
            </a:extLst>
          </p:cNvPr>
          <p:cNvSpPr txBox="1"/>
          <p:nvPr/>
        </p:nvSpPr>
        <p:spPr>
          <a:xfrm>
            <a:off x="406400" y="1960881"/>
            <a:ext cx="7620000" cy="3170099"/>
          </a:xfrm>
          <a:prstGeom prst="rect">
            <a:avLst/>
          </a:prstGeom>
          <a:noFill/>
        </p:spPr>
        <p:txBody>
          <a:bodyPr wrap="square" rtlCol="0">
            <a:spAutoFit/>
          </a:bodyPr>
          <a:lstStyle/>
          <a:p>
            <a:pPr marL="0" indent="0">
              <a:buNone/>
            </a:pPr>
            <a:r>
              <a:rPr lang="it-IT" sz="2000" dirty="0">
                <a:latin typeface="Arial" panose="020B0604020202020204" pitchFamily="34" charset="0"/>
                <a:cs typeface="Arial" panose="020B0604020202020204" pitchFamily="34" charset="0"/>
              </a:rPr>
              <a:t>%a.addr = alloca i32, align 4</a:t>
            </a:r>
          </a:p>
          <a:p>
            <a:r>
              <a:rPr lang="it-IT" sz="2000" dirty="0">
                <a:latin typeface="Arial" panose="020B0604020202020204" pitchFamily="34" charset="0"/>
                <a:cs typeface="Arial" panose="020B0604020202020204" pitchFamily="34" charset="0"/>
              </a:rPr>
              <a:t>%b.addr = alloca i32, align 4</a:t>
            </a:r>
          </a:p>
          <a:p>
            <a:pPr marL="0" indent="0">
              <a:buNone/>
            </a:pPr>
            <a:r>
              <a:rPr lang="it-IT" sz="2000" dirty="0">
                <a:latin typeface="Arial" panose="020B0604020202020204" pitchFamily="34" charset="0"/>
                <a:cs typeface="Arial" panose="020B0604020202020204" pitchFamily="34" charset="0"/>
              </a:rPr>
              <a:t>store i32 10, i32* %a.addr, align 4</a:t>
            </a:r>
          </a:p>
          <a:p>
            <a:pPr marL="0" indent="0">
              <a:buNone/>
            </a:pPr>
            <a:r>
              <a:rPr lang="it-IT" sz="2000" dirty="0">
                <a:solidFill>
                  <a:srgbClr val="FF0000"/>
                </a:solidFill>
                <a:latin typeface="Arial" panose="020B0604020202020204" pitchFamily="34" charset="0"/>
                <a:cs typeface="Arial" panose="020B0604020202020204" pitchFamily="34" charset="0"/>
              </a:rPr>
              <a:t>%a = load i32, i32* %a.addr, align 4</a:t>
            </a:r>
          </a:p>
          <a:p>
            <a:pPr marL="0" indent="0">
              <a:buNone/>
            </a:pPr>
            <a:r>
              <a:rPr lang="it-IT" sz="2000" dirty="0">
                <a:latin typeface="Arial" panose="020B0604020202020204" pitchFamily="34" charset="0"/>
                <a:cs typeface="Arial" panose="020B0604020202020204" pitchFamily="34" charset="0"/>
              </a:rPr>
              <a:t>store i32 %a, i32* %b.addr, align 4</a:t>
            </a:r>
          </a:p>
          <a:p>
            <a:pPr marL="0" indent="0">
              <a:buNone/>
            </a:pPr>
            <a:endParaRPr lang="it-IT" sz="2000" dirty="0">
              <a:latin typeface="Arial" panose="020B0604020202020204" pitchFamily="34" charset="0"/>
              <a:cs typeface="Arial" panose="020B0604020202020204" pitchFamily="34" charset="0"/>
            </a:endParaRPr>
          </a:p>
          <a:p>
            <a:pPr marL="0" indent="0">
              <a:buNone/>
            </a:pPr>
            <a:endParaRPr lang="en-US" sz="2000" dirty="0">
              <a:solidFill>
                <a:srgbClr val="FF0000"/>
              </a:solidFill>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 C code -------------</a:t>
            </a:r>
          </a:p>
          <a:p>
            <a:pPr marL="0" indent="0">
              <a:buNone/>
            </a:pPr>
            <a:r>
              <a:rPr lang="en-US" sz="2000" dirty="0">
                <a:latin typeface="Arial" panose="020B0604020202020204" pitchFamily="34" charset="0"/>
                <a:cs typeface="Arial" panose="020B0604020202020204" pitchFamily="34" charset="0"/>
              </a:rPr>
              <a:t>int a = 10;</a:t>
            </a:r>
          </a:p>
          <a:p>
            <a:pPr marL="0" indent="0">
              <a:buNone/>
            </a:pPr>
            <a:r>
              <a:rPr lang="en-US" sz="2000" dirty="0">
                <a:latin typeface="Arial" panose="020B0604020202020204" pitchFamily="34" charset="0"/>
                <a:cs typeface="Arial" panose="020B0604020202020204" pitchFamily="34" charset="0"/>
              </a:rPr>
              <a:t>int b = a;</a:t>
            </a:r>
          </a:p>
        </p:txBody>
      </p:sp>
      <p:sp>
        <p:nvSpPr>
          <p:cNvPr id="6" name="TextBox 5">
            <a:extLst>
              <a:ext uri="{FF2B5EF4-FFF2-40B4-BE49-F238E27FC236}">
                <a16:creationId xmlns:a16="http://schemas.microsoft.com/office/drawing/2014/main" id="{9D57F7E5-FD6D-4006-A9E0-949871FC5E59}"/>
              </a:ext>
            </a:extLst>
          </p:cNvPr>
          <p:cNvSpPr txBox="1"/>
          <p:nvPr/>
        </p:nvSpPr>
        <p:spPr>
          <a:xfrm>
            <a:off x="7701280" y="2042160"/>
            <a:ext cx="3652520" cy="1754326"/>
          </a:xfrm>
          <a:prstGeom prst="rect">
            <a:avLst/>
          </a:prstGeom>
          <a:noFill/>
        </p:spPr>
        <p:txBody>
          <a:bodyPr wrap="square" rtlCol="0">
            <a:spAutoFit/>
          </a:bodyPr>
          <a:lstStyle/>
          <a:p>
            <a:pPr marL="0" indent="0">
              <a:buNone/>
            </a:pPr>
            <a:r>
              <a:rPr lang="en-US" dirty="0">
                <a:latin typeface="Arial" panose="020B0604020202020204" pitchFamily="34" charset="0"/>
                <a:cs typeface="Arial" panose="020B0604020202020204" pitchFamily="34" charset="0"/>
              </a:rPr>
              <a:t>load instruction is used to load a value from a memory address. </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Here, using the load instruction, we are loading the value of a from the address of a. </a:t>
            </a:r>
          </a:p>
        </p:txBody>
      </p:sp>
    </p:spTree>
    <p:extLst>
      <p:ext uri="{BB962C8B-B14F-4D97-AF65-F5344CB8AC3E}">
        <p14:creationId xmlns:p14="http://schemas.microsoft.com/office/powerpoint/2010/main" val="24425753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E9B4A-BE27-478E-98E4-95CED55CAA01}"/>
              </a:ext>
            </a:extLst>
          </p:cNvPr>
          <p:cNvSpPr>
            <a:spLocks noGrp="1"/>
          </p:cNvSpPr>
          <p:nvPr>
            <p:ph type="title"/>
          </p:nvPr>
        </p:nvSpPr>
        <p:spPr/>
        <p:txBody>
          <a:bodyPr/>
          <a:lstStyle/>
          <a:p>
            <a:r>
              <a:rPr lang="en-US" dirty="0" err="1"/>
              <a:t>getelementptr</a:t>
            </a:r>
            <a:endParaRPr lang="en-IN" dirty="0"/>
          </a:p>
        </p:txBody>
      </p:sp>
      <p:sp>
        <p:nvSpPr>
          <p:cNvPr id="3" name="Content Placeholder 2">
            <a:extLst>
              <a:ext uri="{FF2B5EF4-FFF2-40B4-BE49-F238E27FC236}">
                <a16:creationId xmlns:a16="http://schemas.microsoft.com/office/drawing/2014/main" id="{ADF689E8-1EB0-4F12-81E4-021099D33F6C}"/>
              </a:ext>
            </a:extLst>
          </p:cNvPr>
          <p:cNvSpPr>
            <a:spLocks noGrp="1"/>
          </p:cNvSpPr>
          <p:nvPr>
            <p:ph idx="1"/>
          </p:nvPr>
        </p:nvSpPr>
        <p:spPr/>
        <p:txBody>
          <a:bodyPr>
            <a:normAutofit/>
          </a:bodyPr>
          <a:lstStyle/>
          <a:p>
            <a:pPr marL="0" indent="0">
              <a:buNone/>
            </a:pPr>
            <a:endParaRPr lang="en-US" dirty="0"/>
          </a:p>
          <a:p>
            <a:pPr marL="0" indent="0">
              <a:buNone/>
            </a:pPr>
            <a:endParaRPr lang="en-US" dirty="0"/>
          </a:p>
          <a:p>
            <a:pPr marL="0" indent="0">
              <a:buNone/>
            </a:pPr>
            <a:endParaRPr lang="en-IN" dirty="0"/>
          </a:p>
        </p:txBody>
      </p:sp>
      <p:sp>
        <p:nvSpPr>
          <p:cNvPr id="4" name="TextBox 3">
            <a:extLst>
              <a:ext uri="{FF2B5EF4-FFF2-40B4-BE49-F238E27FC236}">
                <a16:creationId xmlns:a16="http://schemas.microsoft.com/office/drawing/2014/main" id="{D0A322F2-DACA-416F-AD3D-9534D780CBDD}"/>
              </a:ext>
            </a:extLst>
          </p:cNvPr>
          <p:cNvSpPr txBox="1"/>
          <p:nvPr/>
        </p:nvSpPr>
        <p:spPr>
          <a:xfrm>
            <a:off x="7894320" y="772160"/>
            <a:ext cx="4084320" cy="5355312"/>
          </a:xfrm>
          <a:prstGeom prst="rect">
            <a:avLst/>
          </a:prstGeom>
          <a:noFill/>
        </p:spPr>
        <p:txBody>
          <a:bodyPr wrap="square" rtlCol="0">
            <a:spAutoFit/>
          </a:bodyPr>
          <a:lstStyle/>
          <a:p>
            <a:pPr marL="0" indent="0">
              <a:buNone/>
            </a:pPr>
            <a:r>
              <a:rPr lang="en-US" dirty="0">
                <a:latin typeface="Arial" panose="020B0604020202020204" pitchFamily="34" charset="0"/>
                <a:cs typeface="Arial" panose="020B0604020202020204" pitchFamily="34" charset="0"/>
              </a:rPr>
              <a:t>Before reading or writing to an array element, we need to compute the address of the array element.</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err="1">
                <a:latin typeface="Arial" panose="020B0604020202020204" pitchFamily="34" charset="0"/>
                <a:cs typeface="Arial" panose="020B0604020202020204" pitchFamily="34" charset="0"/>
              </a:rPr>
              <a:t>getelementptr</a:t>
            </a:r>
            <a:r>
              <a:rPr lang="en-US" dirty="0">
                <a:latin typeface="Arial" panose="020B0604020202020204" pitchFamily="34" charset="0"/>
                <a:cs typeface="Arial" panose="020B0604020202020204" pitchFamily="34" charset="0"/>
              </a:rPr>
              <a:t> is used to compute the address of an element within an array. If the array element is of i32, the resulting address will be the address of the element that is of type i32*.</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The first operand is the base of the array. The second operand is an array index. The other operands are array indexes (in case of a multidimensional array), or the index of a field in a structure (if the type of array element is struct). Notice that the fields in a struct are numbered from 0 to the number of struct fields - 1.</a:t>
            </a:r>
          </a:p>
        </p:txBody>
      </p:sp>
      <p:sp>
        <p:nvSpPr>
          <p:cNvPr id="5" name="TextBox 4">
            <a:extLst>
              <a:ext uri="{FF2B5EF4-FFF2-40B4-BE49-F238E27FC236}">
                <a16:creationId xmlns:a16="http://schemas.microsoft.com/office/drawing/2014/main" id="{7DBCEC34-ABB9-4703-8D6D-88CB1FDCFA0E}"/>
              </a:ext>
            </a:extLst>
          </p:cNvPr>
          <p:cNvSpPr txBox="1"/>
          <p:nvPr/>
        </p:nvSpPr>
        <p:spPr>
          <a:xfrm>
            <a:off x="274320" y="1960881"/>
            <a:ext cx="8036560" cy="1631216"/>
          </a:xfrm>
          <a:prstGeom prst="rect">
            <a:avLst/>
          </a:prstGeom>
          <a:noFill/>
        </p:spPr>
        <p:txBody>
          <a:bodyPr wrap="square" rtlCol="0">
            <a:spAutoFit/>
          </a:bodyPr>
          <a:lstStyle/>
          <a:p>
            <a:pPr marL="0" indent="0">
              <a:buNone/>
            </a:pPr>
            <a:r>
              <a:rPr lang="en-US" sz="2000" dirty="0">
                <a:solidFill>
                  <a:srgbClr val="FF0000"/>
                </a:solidFill>
                <a:latin typeface="Arial" panose="020B0604020202020204" pitchFamily="34" charset="0"/>
                <a:cs typeface="Arial" panose="020B0604020202020204" pitchFamily="34" charset="0"/>
              </a:rPr>
              <a:t>%</a:t>
            </a:r>
            <a:r>
              <a:rPr lang="en-US" sz="2000" dirty="0" err="1">
                <a:solidFill>
                  <a:srgbClr val="FF0000"/>
                </a:solidFill>
                <a:latin typeface="Arial" panose="020B0604020202020204" pitchFamily="34" charset="0"/>
                <a:cs typeface="Arial" panose="020B0604020202020204" pitchFamily="34" charset="0"/>
              </a:rPr>
              <a:t>iptr</a:t>
            </a:r>
            <a:r>
              <a:rPr lang="en-US" sz="2000" dirty="0">
                <a:solidFill>
                  <a:srgbClr val="FF0000"/>
                </a:solidFill>
                <a:latin typeface="Arial" panose="020B0604020202020204" pitchFamily="34" charset="0"/>
                <a:cs typeface="Arial" panose="020B0604020202020204" pitchFamily="34" charset="0"/>
              </a:rPr>
              <a:t> = </a:t>
            </a:r>
            <a:r>
              <a:rPr lang="en-US" sz="2000" dirty="0" err="1">
                <a:solidFill>
                  <a:srgbClr val="FF0000"/>
                </a:solidFill>
                <a:latin typeface="Arial" panose="020B0604020202020204" pitchFamily="34" charset="0"/>
                <a:cs typeface="Arial" panose="020B0604020202020204" pitchFamily="34" charset="0"/>
              </a:rPr>
              <a:t>getelementptr</a:t>
            </a:r>
            <a:r>
              <a:rPr lang="en-US" sz="2000" dirty="0">
                <a:solidFill>
                  <a:srgbClr val="FF0000"/>
                </a:solidFill>
                <a:latin typeface="Arial" panose="020B0604020202020204" pitchFamily="34" charset="0"/>
                <a:cs typeface="Arial" panose="020B0604020202020204" pitchFamily="34" charset="0"/>
              </a:rPr>
              <a:t> i32, i32* %a, 5</a:t>
            </a:r>
          </a:p>
          <a:p>
            <a:pPr marL="0" indent="0">
              <a:buNone/>
            </a:pPr>
            <a:r>
              <a:rPr lang="en-US" sz="2000" dirty="0">
                <a:latin typeface="Arial" panose="020B0604020202020204" pitchFamily="34" charset="0"/>
                <a:cs typeface="Arial" panose="020B0604020202020204" pitchFamily="34" charset="0"/>
              </a:rPr>
              <a:t>store i32 20, i32* %</a:t>
            </a:r>
            <a:r>
              <a:rPr lang="en-US" sz="2000" dirty="0" err="1">
                <a:latin typeface="Arial" panose="020B0604020202020204" pitchFamily="34" charset="0"/>
                <a:cs typeface="Arial" panose="020B0604020202020204" pitchFamily="34" charset="0"/>
              </a:rPr>
              <a:t>iptr</a:t>
            </a:r>
            <a:r>
              <a:rPr lang="en-US" sz="2000" dirty="0">
                <a:latin typeface="Arial" panose="020B0604020202020204" pitchFamily="34" charset="0"/>
                <a:cs typeface="Arial" panose="020B0604020202020204" pitchFamily="34" charset="0"/>
              </a:rPr>
              <a:t>, align 4</a:t>
            </a:r>
            <a:endParaRPr lang="en-US" sz="2000" dirty="0">
              <a:solidFill>
                <a:srgbClr val="FF0000"/>
              </a:solidFill>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 C code -------------</a:t>
            </a:r>
          </a:p>
          <a:p>
            <a:pPr marL="0" indent="0">
              <a:buNone/>
            </a:pPr>
            <a:r>
              <a:rPr lang="en-US" sz="2000" dirty="0">
                <a:latin typeface="Arial" panose="020B0604020202020204" pitchFamily="34" charset="0"/>
                <a:cs typeface="Arial" panose="020B0604020202020204" pitchFamily="34" charset="0"/>
              </a:rPr>
              <a:t>a[5] = 20;</a:t>
            </a:r>
          </a:p>
        </p:txBody>
      </p:sp>
    </p:spTree>
    <p:extLst>
      <p:ext uri="{BB962C8B-B14F-4D97-AF65-F5344CB8AC3E}">
        <p14:creationId xmlns:p14="http://schemas.microsoft.com/office/powerpoint/2010/main" val="4296153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E9B4A-BE27-478E-98E4-95CED55CAA01}"/>
              </a:ext>
            </a:extLst>
          </p:cNvPr>
          <p:cNvSpPr>
            <a:spLocks noGrp="1"/>
          </p:cNvSpPr>
          <p:nvPr>
            <p:ph type="title"/>
          </p:nvPr>
        </p:nvSpPr>
        <p:spPr/>
        <p:txBody>
          <a:bodyPr/>
          <a:lstStyle/>
          <a:p>
            <a:r>
              <a:rPr lang="en-US" dirty="0" err="1"/>
              <a:t>getelementptr</a:t>
            </a:r>
            <a:endParaRPr lang="en-IN" dirty="0"/>
          </a:p>
        </p:txBody>
      </p:sp>
      <p:sp>
        <p:nvSpPr>
          <p:cNvPr id="3" name="Content Placeholder 2">
            <a:extLst>
              <a:ext uri="{FF2B5EF4-FFF2-40B4-BE49-F238E27FC236}">
                <a16:creationId xmlns:a16="http://schemas.microsoft.com/office/drawing/2014/main" id="{ADF689E8-1EB0-4F12-81E4-021099D33F6C}"/>
              </a:ext>
            </a:extLst>
          </p:cNvPr>
          <p:cNvSpPr>
            <a:spLocks noGrp="1"/>
          </p:cNvSpPr>
          <p:nvPr>
            <p:ph idx="1"/>
          </p:nvPr>
        </p:nvSpPr>
        <p:spPr/>
        <p:txBody>
          <a:bodyPr>
            <a:normAutofit/>
          </a:bodyPr>
          <a:lstStyle/>
          <a:p>
            <a:pPr marL="0" indent="0">
              <a:buNone/>
            </a:pPr>
            <a:endParaRPr lang="en-US" dirty="0"/>
          </a:p>
          <a:p>
            <a:pPr marL="0" indent="0">
              <a:buNone/>
            </a:pPr>
            <a:endParaRPr lang="en-US" dirty="0"/>
          </a:p>
          <a:p>
            <a:pPr marL="0" indent="0">
              <a:buNone/>
            </a:pPr>
            <a:endParaRPr lang="en-IN" dirty="0"/>
          </a:p>
        </p:txBody>
      </p:sp>
      <p:sp>
        <p:nvSpPr>
          <p:cNvPr id="4" name="TextBox 3">
            <a:extLst>
              <a:ext uri="{FF2B5EF4-FFF2-40B4-BE49-F238E27FC236}">
                <a16:creationId xmlns:a16="http://schemas.microsoft.com/office/drawing/2014/main" id="{D0A322F2-DACA-416F-AD3D-9534D780CBDD}"/>
              </a:ext>
            </a:extLst>
          </p:cNvPr>
          <p:cNvSpPr txBox="1"/>
          <p:nvPr/>
        </p:nvSpPr>
        <p:spPr>
          <a:xfrm>
            <a:off x="7894320" y="772160"/>
            <a:ext cx="4084320" cy="5355312"/>
          </a:xfrm>
          <a:prstGeom prst="rect">
            <a:avLst/>
          </a:prstGeom>
          <a:noFill/>
        </p:spPr>
        <p:txBody>
          <a:bodyPr wrap="square" rtlCol="0">
            <a:spAutoFit/>
          </a:bodyPr>
          <a:lstStyle/>
          <a:p>
            <a:pPr marL="0" indent="0">
              <a:buNone/>
            </a:pPr>
            <a:r>
              <a:rPr lang="en-US" dirty="0">
                <a:latin typeface="Arial" panose="020B0604020202020204" pitchFamily="34" charset="0"/>
                <a:cs typeface="Arial" panose="020B0604020202020204" pitchFamily="34" charset="0"/>
              </a:rPr>
              <a:t>Before reading or writing to an array element, we need to compute the address of the array element.</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err="1">
                <a:latin typeface="Arial" panose="020B0604020202020204" pitchFamily="34" charset="0"/>
                <a:cs typeface="Arial" panose="020B0604020202020204" pitchFamily="34" charset="0"/>
              </a:rPr>
              <a:t>getelementptr</a:t>
            </a:r>
            <a:r>
              <a:rPr lang="en-US" dirty="0">
                <a:latin typeface="Arial" panose="020B0604020202020204" pitchFamily="34" charset="0"/>
                <a:cs typeface="Arial" panose="020B0604020202020204" pitchFamily="34" charset="0"/>
              </a:rPr>
              <a:t> is used to compute the address of an element within an array. If the array element is of i32, the resulting address will be the address of the element that is of type i32*.</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The first operand is the base of the array. The second operand is an array index. The other operands are array indexes (in case of a multidimensional array), or the index of a field in a structure (if the type of array element is struct). Notice that the fields in a struct are numbered from 0 to the number of struct fields - 1.</a:t>
            </a:r>
          </a:p>
        </p:txBody>
      </p:sp>
      <p:sp>
        <p:nvSpPr>
          <p:cNvPr id="5" name="TextBox 4">
            <a:extLst>
              <a:ext uri="{FF2B5EF4-FFF2-40B4-BE49-F238E27FC236}">
                <a16:creationId xmlns:a16="http://schemas.microsoft.com/office/drawing/2014/main" id="{7DBCEC34-ABB9-4703-8D6D-88CB1FDCFA0E}"/>
              </a:ext>
            </a:extLst>
          </p:cNvPr>
          <p:cNvSpPr txBox="1"/>
          <p:nvPr/>
        </p:nvSpPr>
        <p:spPr>
          <a:xfrm>
            <a:off x="274320" y="1960881"/>
            <a:ext cx="8036560" cy="1938992"/>
          </a:xfrm>
          <a:prstGeom prst="rect">
            <a:avLst/>
          </a:prstGeom>
          <a:noFill/>
        </p:spPr>
        <p:txBody>
          <a:bodyPr wrap="square" rtlCol="0">
            <a:spAutoFit/>
          </a:bodyPr>
          <a:lstStyle/>
          <a:p>
            <a:pPr marL="0" indent="0">
              <a:buNone/>
            </a:pPr>
            <a:r>
              <a:rPr lang="en-US" sz="2000" dirty="0">
                <a:solidFill>
                  <a:srgbClr val="FF0000"/>
                </a:solidFill>
                <a:latin typeface="Arial" panose="020B0604020202020204" pitchFamily="34" charset="0"/>
                <a:cs typeface="Arial" panose="020B0604020202020204" pitchFamily="34" charset="0"/>
              </a:rPr>
              <a:t>%ret = </a:t>
            </a:r>
            <a:r>
              <a:rPr lang="en-US" sz="2000" dirty="0" err="1">
                <a:solidFill>
                  <a:srgbClr val="FF0000"/>
                </a:solidFill>
                <a:latin typeface="Arial" panose="020B0604020202020204" pitchFamily="34" charset="0"/>
                <a:cs typeface="Arial" panose="020B0604020202020204" pitchFamily="34" charset="0"/>
              </a:rPr>
              <a:t>getelementptr</a:t>
            </a:r>
            <a:r>
              <a:rPr lang="en-US" sz="2000" dirty="0">
                <a:solidFill>
                  <a:srgbClr val="FF0000"/>
                </a:solidFill>
                <a:latin typeface="Arial" panose="020B0604020202020204" pitchFamily="34" charset="0"/>
                <a:cs typeface="Arial" panose="020B0604020202020204" pitchFamily="34" charset="0"/>
              </a:rPr>
              <a:t> [20 x i32], [20 x i32]* %a, i64 10, i64 12</a:t>
            </a:r>
          </a:p>
          <a:p>
            <a:pPr marL="0" indent="0">
              <a:buNone/>
            </a:pPr>
            <a:endParaRPr lang="en-US" sz="2000" dirty="0">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 C code -------------</a:t>
            </a:r>
          </a:p>
          <a:p>
            <a:pPr marL="0" indent="0">
              <a:buNone/>
            </a:pPr>
            <a:r>
              <a:rPr lang="en-US" sz="2000" dirty="0">
                <a:latin typeface="Arial" panose="020B0604020202020204" pitchFamily="34" charset="0"/>
                <a:cs typeface="Arial" panose="020B0604020202020204" pitchFamily="34" charset="0"/>
              </a:rPr>
              <a:t>int* foo(int a[][20]) {</a:t>
            </a:r>
          </a:p>
          <a:p>
            <a:pPr marL="0" indent="0">
              <a:buNone/>
            </a:pPr>
            <a:r>
              <a:rPr lang="en-US" sz="2000" dirty="0">
                <a:latin typeface="Arial" panose="020B0604020202020204" pitchFamily="34" charset="0"/>
                <a:cs typeface="Arial" panose="020B0604020202020204" pitchFamily="34" charset="0"/>
              </a:rPr>
              <a:t>  return &amp;a[10][12];</a:t>
            </a:r>
          </a:p>
          <a:p>
            <a:pPr marL="0" indent="0">
              <a:buNone/>
            </a:pPr>
            <a:r>
              <a:rPr lang="en-US" sz="20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0431467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E9B4A-BE27-478E-98E4-95CED55CAA01}"/>
              </a:ext>
            </a:extLst>
          </p:cNvPr>
          <p:cNvSpPr>
            <a:spLocks noGrp="1"/>
          </p:cNvSpPr>
          <p:nvPr>
            <p:ph type="title"/>
          </p:nvPr>
        </p:nvSpPr>
        <p:spPr/>
        <p:txBody>
          <a:bodyPr/>
          <a:lstStyle/>
          <a:p>
            <a:r>
              <a:rPr lang="en-US" dirty="0" err="1"/>
              <a:t>getelementptr</a:t>
            </a:r>
            <a:endParaRPr lang="en-IN" dirty="0"/>
          </a:p>
        </p:txBody>
      </p:sp>
      <p:sp>
        <p:nvSpPr>
          <p:cNvPr id="3" name="Content Placeholder 2">
            <a:extLst>
              <a:ext uri="{FF2B5EF4-FFF2-40B4-BE49-F238E27FC236}">
                <a16:creationId xmlns:a16="http://schemas.microsoft.com/office/drawing/2014/main" id="{ADF689E8-1EB0-4F12-81E4-021099D33F6C}"/>
              </a:ext>
            </a:extLst>
          </p:cNvPr>
          <p:cNvSpPr>
            <a:spLocks noGrp="1"/>
          </p:cNvSpPr>
          <p:nvPr>
            <p:ph idx="1"/>
          </p:nvPr>
        </p:nvSpPr>
        <p:spPr/>
        <p:txBody>
          <a:bodyPr>
            <a:normAutofit/>
          </a:bodyPr>
          <a:lstStyle/>
          <a:p>
            <a:pPr marL="0" indent="0">
              <a:buNone/>
            </a:pPr>
            <a:endParaRPr lang="en-US" dirty="0"/>
          </a:p>
          <a:p>
            <a:pPr marL="0" indent="0">
              <a:buNone/>
            </a:pPr>
            <a:endParaRPr lang="en-US" dirty="0"/>
          </a:p>
          <a:p>
            <a:pPr marL="0" indent="0">
              <a:buNone/>
            </a:pPr>
            <a:endParaRPr lang="en-IN" dirty="0"/>
          </a:p>
        </p:txBody>
      </p:sp>
      <p:sp>
        <p:nvSpPr>
          <p:cNvPr id="4" name="TextBox 3">
            <a:extLst>
              <a:ext uri="{FF2B5EF4-FFF2-40B4-BE49-F238E27FC236}">
                <a16:creationId xmlns:a16="http://schemas.microsoft.com/office/drawing/2014/main" id="{D0A322F2-DACA-416F-AD3D-9534D780CBDD}"/>
              </a:ext>
            </a:extLst>
          </p:cNvPr>
          <p:cNvSpPr txBox="1"/>
          <p:nvPr/>
        </p:nvSpPr>
        <p:spPr>
          <a:xfrm>
            <a:off x="7894320" y="772160"/>
            <a:ext cx="4084320" cy="5355312"/>
          </a:xfrm>
          <a:prstGeom prst="rect">
            <a:avLst/>
          </a:prstGeom>
          <a:noFill/>
        </p:spPr>
        <p:txBody>
          <a:bodyPr wrap="square" rtlCol="0">
            <a:spAutoFit/>
          </a:bodyPr>
          <a:lstStyle/>
          <a:p>
            <a:pPr marL="0" indent="0">
              <a:buNone/>
            </a:pPr>
            <a:r>
              <a:rPr lang="en-US" dirty="0">
                <a:latin typeface="Arial" panose="020B0604020202020204" pitchFamily="34" charset="0"/>
                <a:cs typeface="Arial" panose="020B0604020202020204" pitchFamily="34" charset="0"/>
              </a:rPr>
              <a:t>Before reading or writing to an array element, we need to compute the address of the array element.</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err="1">
                <a:latin typeface="Arial" panose="020B0604020202020204" pitchFamily="34" charset="0"/>
                <a:cs typeface="Arial" panose="020B0604020202020204" pitchFamily="34" charset="0"/>
              </a:rPr>
              <a:t>getelementptr</a:t>
            </a:r>
            <a:r>
              <a:rPr lang="en-US" dirty="0">
                <a:latin typeface="Arial" panose="020B0604020202020204" pitchFamily="34" charset="0"/>
                <a:cs typeface="Arial" panose="020B0604020202020204" pitchFamily="34" charset="0"/>
              </a:rPr>
              <a:t> is used to compute the address of an element within an array. If the array element is of i32, the resulting address will be the address of the element that is of type i32*.</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The first operand is the base of the array. The second operand is an array index. The other operands are array indexes (in case of a multidimensional array), or the index of a field in a structure (if the type of array element is struct). Notice that the fields in a struct are numbered from 0 to the number of struct fields - 1.</a:t>
            </a:r>
          </a:p>
        </p:txBody>
      </p:sp>
      <p:sp>
        <p:nvSpPr>
          <p:cNvPr id="5" name="TextBox 4">
            <a:extLst>
              <a:ext uri="{FF2B5EF4-FFF2-40B4-BE49-F238E27FC236}">
                <a16:creationId xmlns:a16="http://schemas.microsoft.com/office/drawing/2014/main" id="{7DBCEC34-ABB9-4703-8D6D-88CB1FDCFA0E}"/>
              </a:ext>
            </a:extLst>
          </p:cNvPr>
          <p:cNvSpPr txBox="1"/>
          <p:nvPr/>
        </p:nvSpPr>
        <p:spPr>
          <a:xfrm>
            <a:off x="274320" y="1960881"/>
            <a:ext cx="8036560" cy="3970318"/>
          </a:xfrm>
          <a:prstGeom prst="rect">
            <a:avLst/>
          </a:prstGeom>
          <a:noFill/>
        </p:spPr>
        <p:txBody>
          <a:bodyPr wrap="square" rtlCol="0">
            <a:spAutoFit/>
          </a:bodyPr>
          <a:lstStyle/>
          <a:p>
            <a:pPr marL="0" indent="0">
              <a:buNone/>
            </a:pP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struct.list</a:t>
            </a:r>
            <a:r>
              <a:rPr lang="en-US" dirty="0">
                <a:latin typeface="Arial" panose="020B0604020202020204" pitchFamily="34" charset="0"/>
                <a:cs typeface="Arial" panose="020B0604020202020204" pitchFamily="34" charset="0"/>
              </a:rPr>
              <a:t> = type {i32, %</a:t>
            </a:r>
            <a:r>
              <a:rPr lang="en-US" dirty="0" err="1">
                <a:latin typeface="Arial" panose="020B0604020202020204" pitchFamily="34" charset="0"/>
                <a:cs typeface="Arial" panose="020B0604020202020204" pitchFamily="34" charset="0"/>
              </a:rPr>
              <a:t>struct.list</a:t>
            </a:r>
            <a:r>
              <a:rPr lang="en-US" dirty="0">
                <a:latin typeface="Arial" panose="020B0604020202020204" pitchFamily="34" charset="0"/>
                <a:cs typeface="Arial" panose="020B0604020202020204" pitchFamily="34" charset="0"/>
              </a:rPr>
              <a:t>* }</a:t>
            </a:r>
          </a:p>
          <a:p>
            <a:pPr marL="0" indent="0">
              <a:buNone/>
            </a:pP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l.addr</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alloca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struct.list</a:t>
            </a:r>
            <a:r>
              <a:rPr lang="en-US" dirty="0">
                <a:latin typeface="Arial" panose="020B0604020202020204" pitchFamily="34" charset="0"/>
                <a:cs typeface="Arial" panose="020B0604020202020204" pitchFamily="34" charset="0"/>
              </a:rPr>
              <a:t>, align 8</a:t>
            </a:r>
          </a:p>
          <a:p>
            <a:r>
              <a:rPr lang="en-US" dirty="0">
                <a:solidFill>
                  <a:srgbClr val="FF0000"/>
                </a:solidFill>
                <a:latin typeface="Arial" panose="020B0604020202020204" pitchFamily="34" charset="0"/>
                <a:cs typeface="Arial" panose="020B0604020202020204" pitchFamily="34" charset="0"/>
              </a:rPr>
              <a:t>%</a:t>
            </a:r>
            <a:r>
              <a:rPr lang="en-US" dirty="0" err="1">
                <a:solidFill>
                  <a:srgbClr val="FF0000"/>
                </a:solidFill>
                <a:latin typeface="Arial" panose="020B0604020202020204" pitchFamily="34" charset="0"/>
                <a:cs typeface="Arial" panose="020B0604020202020204" pitchFamily="34" charset="0"/>
              </a:rPr>
              <a:t>l.val.addr</a:t>
            </a:r>
            <a:r>
              <a:rPr lang="en-US" dirty="0">
                <a:solidFill>
                  <a:srgbClr val="FF0000"/>
                </a:solidFill>
                <a:latin typeface="Arial" panose="020B0604020202020204" pitchFamily="34" charset="0"/>
                <a:cs typeface="Arial" panose="020B0604020202020204" pitchFamily="34" charset="0"/>
              </a:rPr>
              <a:t> = </a:t>
            </a:r>
            <a:r>
              <a:rPr lang="en-US" dirty="0" err="1">
                <a:solidFill>
                  <a:srgbClr val="FF0000"/>
                </a:solidFill>
                <a:latin typeface="Arial" panose="020B0604020202020204" pitchFamily="34" charset="0"/>
                <a:cs typeface="Arial" panose="020B0604020202020204" pitchFamily="34" charset="0"/>
              </a:rPr>
              <a:t>getelementptr</a:t>
            </a:r>
            <a:r>
              <a:rPr lang="en-US" dirty="0">
                <a:solidFill>
                  <a:srgbClr val="FF0000"/>
                </a:solidFill>
                <a:latin typeface="Arial" panose="020B0604020202020204" pitchFamily="34" charset="0"/>
                <a:cs typeface="Arial" panose="020B0604020202020204" pitchFamily="34" charset="0"/>
              </a:rPr>
              <a:t> %struct list, struct list* %</a:t>
            </a:r>
            <a:r>
              <a:rPr lang="en-US" dirty="0" err="1">
                <a:solidFill>
                  <a:srgbClr val="FF0000"/>
                </a:solidFill>
                <a:latin typeface="Arial" panose="020B0604020202020204" pitchFamily="34" charset="0"/>
                <a:cs typeface="Arial" panose="020B0604020202020204" pitchFamily="34" charset="0"/>
              </a:rPr>
              <a:t>l.addr</a:t>
            </a:r>
            <a:r>
              <a:rPr lang="en-US" dirty="0">
                <a:solidFill>
                  <a:srgbClr val="FF0000"/>
                </a:solidFill>
                <a:latin typeface="Arial" panose="020B0604020202020204" pitchFamily="34" charset="0"/>
                <a:cs typeface="Arial" panose="020B0604020202020204" pitchFamily="34" charset="0"/>
              </a:rPr>
              <a:t>, i32 0, i32 0</a:t>
            </a:r>
          </a:p>
          <a:p>
            <a:r>
              <a:rPr lang="en-US" dirty="0">
                <a:latin typeface="Arial" panose="020B0604020202020204" pitchFamily="34" charset="0"/>
                <a:cs typeface="Arial" panose="020B0604020202020204" pitchFamily="34" charset="0"/>
              </a:rPr>
              <a:t>store i32 0, i32* %</a:t>
            </a:r>
            <a:r>
              <a:rPr lang="en-US" dirty="0" err="1">
                <a:latin typeface="Arial" panose="020B0604020202020204" pitchFamily="34" charset="0"/>
                <a:cs typeface="Arial" panose="020B0604020202020204" pitchFamily="34" charset="0"/>
              </a:rPr>
              <a:t>l.val.addr</a:t>
            </a:r>
            <a:r>
              <a:rPr lang="en-US" dirty="0">
                <a:latin typeface="Arial" panose="020B0604020202020204" pitchFamily="34" charset="0"/>
                <a:cs typeface="Arial" panose="020B0604020202020204" pitchFamily="34" charset="0"/>
              </a:rPr>
              <a:t>, align 8</a:t>
            </a:r>
          </a:p>
          <a:p>
            <a:r>
              <a:rPr lang="en-US" dirty="0">
                <a:solidFill>
                  <a:srgbClr val="FF0000"/>
                </a:solidFill>
                <a:latin typeface="Arial" panose="020B0604020202020204" pitchFamily="34" charset="0"/>
                <a:cs typeface="Arial" panose="020B0604020202020204" pitchFamily="34" charset="0"/>
              </a:rPr>
              <a:t>%</a:t>
            </a:r>
            <a:r>
              <a:rPr lang="en-US" dirty="0" err="1">
                <a:solidFill>
                  <a:srgbClr val="FF0000"/>
                </a:solidFill>
                <a:latin typeface="Arial" panose="020B0604020202020204" pitchFamily="34" charset="0"/>
                <a:cs typeface="Arial" panose="020B0604020202020204" pitchFamily="34" charset="0"/>
              </a:rPr>
              <a:t>l.next.addr</a:t>
            </a:r>
            <a:r>
              <a:rPr lang="en-US" dirty="0">
                <a:solidFill>
                  <a:srgbClr val="FF0000"/>
                </a:solidFill>
                <a:latin typeface="Arial" panose="020B0604020202020204" pitchFamily="34" charset="0"/>
                <a:cs typeface="Arial" panose="020B0604020202020204" pitchFamily="34" charset="0"/>
              </a:rPr>
              <a:t> = </a:t>
            </a:r>
            <a:r>
              <a:rPr lang="en-US" dirty="0" err="1">
                <a:solidFill>
                  <a:srgbClr val="FF0000"/>
                </a:solidFill>
                <a:latin typeface="Arial" panose="020B0604020202020204" pitchFamily="34" charset="0"/>
                <a:cs typeface="Arial" panose="020B0604020202020204" pitchFamily="34" charset="0"/>
              </a:rPr>
              <a:t>getelementptr</a:t>
            </a:r>
            <a:r>
              <a:rPr lang="en-US" dirty="0">
                <a:solidFill>
                  <a:srgbClr val="FF0000"/>
                </a:solidFill>
                <a:latin typeface="Arial" panose="020B0604020202020204" pitchFamily="34" charset="0"/>
                <a:cs typeface="Arial" panose="020B0604020202020204" pitchFamily="34" charset="0"/>
              </a:rPr>
              <a:t> %struct list, struct list* %</a:t>
            </a:r>
            <a:r>
              <a:rPr lang="en-US" dirty="0" err="1">
                <a:solidFill>
                  <a:srgbClr val="FF0000"/>
                </a:solidFill>
                <a:latin typeface="Arial" panose="020B0604020202020204" pitchFamily="34" charset="0"/>
                <a:cs typeface="Arial" panose="020B0604020202020204" pitchFamily="34" charset="0"/>
              </a:rPr>
              <a:t>l.addr</a:t>
            </a:r>
            <a:r>
              <a:rPr lang="en-US" dirty="0">
                <a:solidFill>
                  <a:srgbClr val="FF0000"/>
                </a:solidFill>
                <a:latin typeface="Arial" panose="020B0604020202020204" pitchFamily="34" charset="0"/>
                <a:cs typeface="Arial" panose="020B0604020202020204" pitchFamily="34" charset="0"/>
              </a:rPr>
              <a:t>, i32 0, i32 1</a:t>
            </a:r>
          </a:p>
          <a:p>
            <a:r>
              <a:rPr lang="en-US" dirty="0">
                <a:latin typeface="Arial" panose="020B0604020202020204" pitchFamily="34" charset="0"/>
                <a:cs typeface="Arial" panose="020B0604020202020204" pitchFamily="34" charset="0"/>
              </a:rPr>
              <a:t>store %</a:t>
            </a:r>
            <a:r>
              <a:rPr lang="en-US" dirty="0" err="1">
                <a:latin typeface="Arial" panose="020B0604020202020204" pitchFamily="34" charset="0"/>
                <a:cs typeface="Arial" panose="020B0604020202020204" pitchFamily="34" charset="0"/>
              </a:rPr>
              <a:t>struct.list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l.addr</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struct.list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l.next.addr</a:t>
            </a:r>
            <a:r>
              <a:rPr lang="en-US" dirty="0">
                <a:latin typeface="Arial" panose="020B0604020202020204" pitchFamily="34" charset="0"/>
                <a:cs typeface="Arial" panose="020B0604020202020204" pitchFamily="34" charset="0"/>
              </a:rPr>
              <a:t>, align 8</a:t>
            </a:r>
          </a:p>
          <a:p>
            <a:pPr marL="0" indent="0">
              <a:buNone/>
            </a:pPr>
            <a:endParaRPr lang="en-US" dirty="0">
              <a:solidFill>
                <a:srgbClr val="FF0000"/>
              </a:solidFill>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 C code -------------</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struct list { int </a:t>
            </a:r>
            <a:r>
              <a:rPr lang="en-US" dirty="0" err="1">
                <a:latin typeface="Arial" panose="020B0604020202020204" pitchFamily="34" charset="0"/>
                <a:cs typeface="Arial" panose="020B0604020202020204" pitchFamily="34" charset="0"/>
              </a:rPr>
              <a:t>val</a:t>
            </a:r>
            <a:r>
              <a:rPr lang="en-US" dirty="0">
                <a:latin typeface="Arial" panose="020B0604020202020204" pitchFamily="34" charset="0"/>
                <a:cs typeface="Arial" panose="020B0604020202020204" pitchFamily="34" charset="0"/>
              </a:rPr>
              <a:t>;  struct list *next; };</a:t>
            </a:r>
          </a:p>
          <a:p>
            <a:pPr marL="0" indent="0">
              <a:buNone/>
            </a:pPr>
            <a:r>
              <a:rPr lang="en-US" dirty="0">
                <a:latin typeface="Arial" panose="020B0604020202020204" pitchFamily="34" charset="0"/>
                <a:cs typeface="Arial" panose="020B0604020202020204" pitchFamily="34" charset="0"/>
              </a:rPr>
              <a:t>struct list l;  // local variable</a:t>
            </a:r>
          </a:p>
          <a:p>
            <a:pPr marL="0" indent="0">
              <a:buNone/>
            </a:pPr>
            <a:r>
              <a:rPr lang="en-US" dirty="0" err="1">
                <a:latin typeface="Arial" panose="020B0604020202020204" pitchFamily="34" charset="0"/>
                <a:cs typeface="Arial" panose="020B0604020202020204" pitchFamily="34" charset="0"/>
              </a:rPr>
              <a:t>l.val</a:t>
            </a:r>
            <a:r>
              <a:rPr lang="en-US" dirty="0">
                <a:latin typeface="Arial" panose="020B0604020202020204" pitchFamily="34" charset="0"/>
                <a:cs typeface="Arial" panose="020B0604020202020204" pitchFamily="34" charset="0"/>
              </a:rPr>
              <a:t> = 0;</a:t>
            </a:r>
          </a:p>
          <a:p>
            <a:pPr marL="0" indent="0">
              <a:buNone/>
            </a:pPr>
            <a:r>
              <a:rPr lang="en-US" dirty="0" err="1">
                <a:latin typeface="Arial" panose="020B0604020202020204" pitchFamily="34" charset="0"/>
                <a:cs typeface="Arial" panose="020B0604020202020204" pitchFamily="34" charset="0"/>
              </a:rPr>
              <a:t>l.next</a:t>
            </a:r>
            <a:r>
              <a:rPr lang="en-US" dirty="0">
                <a:latin typeface="Arial" panose="020B0604020202020204" pitchFamily="34" charset="0"/>
                <a:cs typeface="Arial" panose="020B0604020202020204" pitchFamily="34" charset="0"/>
              </a:rPr>
              <a:t> = &amp;l;</a:t>
            </a:r>
          </a:p>
        </p:txBody>
      </p:sp>
    </p:spTree>
    <p:extLst>
      <p:ext uri="{BB962C8B-B14F-4D97-AF65-F5344CB8AC3E}">
        <p14:creationId xmlns:p14="http://schemas.microsoft.com/office/powerpoint/2010/main" val="625364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7B3FB-2FFA-4AAE-90BE-208FAB5FB26C}"/>
              </a:ext>
            </a:extLst>
          </p:cNvPr>
          <p:cNvSpPr>
            <a:spLocks noGrp="1"/>
          </p:cNvSpPr>
          <p:nvPr>
            <p:ph type="title"/>
          </p:nvPr>
        </p:nvSpPr>
        <p:spPr/>
        <p:txBody>
          <a:bodyPr/>
          <a:lstStyle/>
          <a:p>
            <a:r>
              <a:rPr lang="en-US" dirty="0" err="1"/>
              <a:t>getelementptr</a:t>
            </a:r>
            <a:r>
              <a:rPr lang="en-US" dirty="0"/>
              <a:t> (llvm.org example)</a:t>
            </a:r>
            <a:endParaRPr lang="en-IN" dirty="0"/>
          </a:p>
        </p:txBody>
      </p:sp>
      <p:sp>
        <p:nvSpPr>
          <p:cNvPr id="5" name="TextBox 4">
            <a:extLst>
              <a:ext uri="{FF2B5EF4-FFF2-40B4-BE49-F238E27FC236}">
                <a16:creationId xmlns:a16="http://schemas.microsoft.com/office/drawing/2014/main" id="{27C5C545-4E99-4ADF-8B9F-A69E61EEFDF0}"/>
              </a:ext>
            </a:extLst>
          </p:cNvPr>
          <p:cNvSpPr txBox="1"/>
          <p:nvPr/>
        </p:nvSpPr>
        <p:spPr>
          <a:xfrm>
            <a:off x="406400" y="1473200"/>
            <a:ext cx="7152640" cy="5016758"/>
          </a:xfrm>
          <a:prstGeom prst="rect">
            <a:avLst/>
          </a:prstGeom>
          <a:noFill/>
        </p:spPr>
        <p:txBody>
          <a:bodyPr wrap="square" rtlCol="0">
            <a:spAutoFit/>
          </a:bodyPr>
          <a:lstStyle/>
          <a:p>
            <a:pPr marL="0" indent="0">
              <a:buNone/>
            </a:pPr>
            <a:r>
              <a:rPr lang="en-US" sz="2000" dirty="0">
                <a:solidFill>
                  <a:srgbClr val="FF0000"/>
                </a:solidFill>
                <a:latin typeface="Arial" panose="020B0604020202020204" pitchFamily="34" charset="0"/>
                <a:cs typeface="Arial" panose="020B0604020202020204" pitchFamily="34" charset="0"/>
              </a:rPr>
              <a:t>struct RT {</a:t>
            </a:r>
          </a:p>
          <a:p>
            <a:pPr marL="0" indent="0">
              <a:buNone/>
            </a:pPr>
            <a:r>
              <a:rPr lang="en-US" sz="2000" dirty="0">
                <a:solidFill>
                  <a:srgbClr val="FF0000"/>
                </a:solidFill>
                <a:latin typeface="Arial" panose="020B0604020202020204" pitchFamily="34" charset="0"/>
                <a:cs typeface="Arial" panose="020B0604020202020204" pitchFamily="34" charset="0"/>
              </a:rPr>
              <a:t>    char A;</a:t>
            </a:r>
          </a:p>
          <a:p>
            <a:pPr marL="0" indent="0">
              <a:buNone/>
            </a:pPr>
            <a:r>
              <a:rPr lang="en-US" sz="2000" dirty="0">
                <a:solidFill>
                  <a:srgbClr val="FF0000"/>
                </a:solidFill>
                <a:latin typeface="Arial" panose="020B0604020202020204" pitchFamily="34" charset="0"/>
                <a:cs typeface="Arial" panose="020B0604020202020204" pitchFamily="34" charset="0"/>
              </a:rPr>
              <a:t>    int B[10][20];</a:t>
            </a:r>
          </a:p>
          <a:p>
            <a:pPr marL="0" indent="0">
              <a:buNone/>
            </a:pPr>
            <a:r>
              <a:rPr lang="en-US" sz="2000" dirty="0">
                <a:solidFill>
                  <a:srgbClr val="FF0000"/>
                </a:solidFill>
                <a:latin typeface="Arial" panose="020B0604020202020204" pitchFamily="34" charset="0"/>
                <a:cs typeface="Arial" panose="020B0604020202020204" pitchFamily="34" charset="0"/>
              </a:rPr>
              <a:t>    char C;</a:t>
            </a:r>
          </a:p>
          <a:p>
            <a:pPr marL="0" indent="0">
              <a:buNone/>
            </a:pPr>
            <a:r>
              <a:rPr lang="en-US" sz="2000" dirty="0">
                <a:solidFill>
                  <a:srgbClr val="FF0000"/>
                </a:solidFill>
                <a:latin typeface="Arial" panose="020B0604020202020204" pitchFamily="34" charset="0"/>
                <a:cs typeface="Arial" panose="020B0604020202020204" pitchFamily="34" charset="0"/>
              </a:rPr>
              <a:t>};</a:t>
            </a:r>
          </a:p>
          <a:p>
            <a:pPr marL="0" indent="0">
              <a:buNone/>
            </a:pPr>
            <a:endParaRPr lang="en-US" sz="2000" dirty="0">
              <a:solidFill>
                <a:srgbClr val="FF0000"/>
              </a:solidFill>
              <a:latin typeface="Arial" panose="020B0604020202020204" pitchFamily="34" charset="0"/>
              <a:cs typeface="Arial" panose="020B0604020202020204" pitchFamily="34" charset="0"/>
            </a:endParaRPr>
          </a:p>
          <a:p>
            <a:pPr marL="0" indent="0">
              <a:buNone/>
            </a:pPr>
            <a:r>
              <a:rPr lang="en-US" sz="2000" dirty="0">
                <a:solidFill>
                  <a:srgbClr val="FF0000"/>
                </a:solidFill>
                <a:latin typeface="Arial" panose="020B0604020202020204" pitchFamily="34" charset="0"/>
                <a:cs typeface="Arial" panose="020B0604020202020204" pitchFamily="34" charset="0"/>
              </a:rPr>
              <a:t>struct ST {</a:t>
            </a:r>
          </a:p>
          <a:p>
            <a:pPr marL="0" indent="0">
              <a:buNone/>
            </a:pPr>
            <a:r>
              <a:rPr lang="en-US" sz="2000" dirty="0">
                <a:solidFill>
                  <a:srgbClr val="FF0000"/>
                </a:solidFill>
                <a:latin typeface="Arial" panose="020B0604020202020204" pitchFamily="34" charset="0"/>
                <a:cs typeface="Arial" panose="020B0604020202020204" pitchFamily="34" charset="0"/>
              </a:rPr>
              <a:t>   int X;</a:t>
            </a:r>
          </a:p>
          <a:p>
            <a:pPr marL="0" indent="0">
              <a:buNone/>
            </a:pPr>
            <a:r>
              <a:rPr lang="en-US" sz="2000" dirty="0">
                <a:solidFill>
                  <a:srgbClr val="FF0000"/>
                </a:solidFill>
                <a:latin typeface="Arial" panose="020B0604020202020204" pitchFamily="34" charset="0"/>
                <a:cs typeface="Arial" panose="020B0604020202020204" pitchFamily="34" charset="0"/>
              </a:rPr>
              <a:t>   double Y;</a:t>
            </a:r>
          </a:p>
          <a:p>
            <a:pPr marL="0" indent="0">
              <a:buNone/>
            </a:pPr>
            <a:r>
              <a:rPr lang="en-US" sz="2000" dirty="0">
                <a:solidFill>
                  <a:srgbClr val="FF0000"/>
                </a:solidFill>
                <a:latin typeface="Arial" panose="020B0604020202020204" pitchFamily="34" charset="0"/>
                <a:cs typeface="Arial" panose="020B0604020202020204" pitchFamily="34" charset="0"/>
              </a:rPr>
              <a:t>   struct RT Z;</a:t>
            </a:r>
          </a:p>
          <a:p>
            <a:pPr marL="0" indent="0">
              <a:buNone/>
            </a:pPr>
            <a:r>
              <a:rPr lang="en-US" sz="2000" dirty="0">
                <a:solidFill>
                  <a:srgbClr val="FF0000"/>
                </a:solidFill>
                <a:latin typeface="Arial" panose="020B0604020202020204" pitchFamily="34" charset="0"/>
                <a:cs typeface="Arial" panose="020B0604020202020204" pitchFamily="34" charset="0"/>
              </a:rPr>
              <a:t>};</a:t>
            </a:r>
          </a:p>
          <a:p>
            <a:pPr marL="0" indent="0">
              <a:buNone/>
            </a:pPr>
            <a:endParaRPr lang="en-US" sz="2000" dirty="0">
              <a:solidFill>
                <a:srgbClr val="FF0000"/>
              </a:solidFill>
              <a:latin typeface="Arial" panose="020B0604020202020204" pitchFamily="34" charset="0"/>
              <a:cs typeface="Arial" panose="020B0604020202020204" pitchFamily="34" charset="0"/>
            </a:endParaRPr>
          </a:p>
          <a:p>
            <a:pPr marL="0" indent="0">
              <a:buNone/>
            </a:pPr>
            <a:r>
              <a:rPr lang="en-US" sz="2000" dirty="0">
                <a:solidFill>
                  <a:srgbClr val="FF0000"/>
                </a:solidFill>
                <a:latin typeface="Arial" panose="020B0604020202020204" pitchFamily="34" charset="0"/>
                <a:cs typeface="Arial" panose="020B0604020202020204" pitchFamily="34" charset="0"/>
              </a:rPr>
              <a:t>int *foo(struct ST *s) {</a:t>
            </a:r>
          </a:p>
          <a:p>
            <a:pPr marL="0" indent="0">
              <a:buNone/>
            </a:pPr>
            <a:r>
              <a:rPr lang="en-US" sz="2000" dirty="0">
                <a:solidFill>
                  <a:srgbClr val="FF0000"/>
                </a:solidFill>
                <a:latin typeface="Arial" panose="020B0604020202020204" pitchFamily="34" charset="0"/>
                <a:cs typeface="Arial" panose="020B0604020202020204" pitchFamily="34" charset="0"/>
              </a:rPr>
              <a:t>   return &amp;s[1].Z.B[5][13];</a:t>
            </a:r>
          </a:p>
          <a:p>
            <a:pPr marL="0" indent="0">
              <a:buNone/>
            </a:pPr>
            <a:r>
              <a:rPr lang="en-US" sz="2000" dirty="0">
                <a:solidFill>
                  <a:srgbClr val="FF0000"/>
                </a:solidFill>
                <a:latin typeface="Arial" panose="020B0604020202020204" pitchFamily="34" charset="0"/>
                <a:cs typeface="Arial" panose="020B0604020202020204" pitchFamily="34" charset="0"/>
              </a:rPr>
              <a:t>}</a:t>
            </a:r>
          </a:p>
          <a:p>
            <a:pPr marL="0" indent="0">
              <a:buNone/>
            </a:pPr>
            <a:endParaRPr lang="en-US" sz="20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A39A258C-D27C-43D5-B92C-202A378F6284}"/>
              </a:ext>
            </a:extLst>
          </p:cNvPr>
          <p:cNvSpPr txBox="1"/>
          <p:nvPr/>
        </p:nvSpPr>
        <p:spPr>
          <a:xfrm>
            <a:off x="3566160" y="2641600"/>
            <a:ext cx="7884160" cy="1323439"/>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define i32* @foo(%struct.ST* %s) {</a:t>
            </a:r>
          </a:p>
          <a:p>
            <a:r>
              <a:rPr lang="en-US" sz="2000" dirty="0">
                <a:latin typeface="Arial" panose="020B0604020202020204" pitchFamily="34" charset="0"/>
                <a:cs typeface="Arial" panose="020B0604020202020204" pitchFamily="34" charset="0"/>
              </a:rPr>
              <a:t>entry:</a:t>
            </a:r>
          </a:p>
          <a:p>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arridx</a:t>
            </a:r>
            <a:r>
              <a:rPr lang="en-US" sz="2000" dirty="0">
                <a:latin typeface="Arial" panose="020B0604020202020204" pitchFamily="34" charset="0"/>
                <a:cs typeface="Arial" panose="020B0604020202020204" pitchFamily="34" charset="0"/>
              </a:rPr>
              <a:t> = </a:t>
            </a:r>
            <a:r>
              <a:rPr lang="en-US" sz="2000" dirty="0" err="1">
                <a:latin typeface="Arial" panose="020B0604020202020204" pitchFamily="34" charset="0"/>
                <a:cs typeface="Arial" panose="020B0604020202020204" pitchFamily="34" charset="0"/>
              </a:rPr>
              <a:t>getelementptr</a:t>
            </a:r>
            <a:r>
              <a:rPr lang="en-US" sz="2000" dirty="0">
                <a:latin typeface="Arial" panose="020B0604020202020204" pitchFamily="34" charset="0"/>
                <a:cs typeface="Arial" panose="020B0604020202020204" pitchFamily="34" charset="0"/>
              </a:rPr>
              <a:t> %struct.ST, %struct.ST* %s, </a:t>
            </a:r>
          </a:p>
          <a:p>
            <a:r>
              <a:rPr lang="en-US" sz="2000" dirty="0">
                <a:latin typeface="Arial" panose="020B0604020202020204" pitchFamily="34" charset="0"/>
                <a:cs typeface="Arial" panose="020B0604020202020204" pitchFamily="34" charset="0"/>
              </a:rPr>
              <a:t>}</a:t>
            </a:r>
            <a:endParaRPr lang="en-IN"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32943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7B3FB-2FFA-4AAE-90BE-208FAB5FB26C}"/>
              </a:ext>
            </a:extLst>
          </p:cNvPr>
          <p:cNvSpPr>
            <a:spLocks noGrp="1"/>
          </p:cNvSpPr>
          <p:nvPr>
            <p:ph type="title"/>
          </p:nvPr>
        </p:nvSpPr>
        <p:spPr/>
        <p:txBody>
          <a:bodyPr/>
          <a:lstStyle/>
          <a:p>
            <a:r>
              <a:rPr lang="en-US" dirty="0" err="1"/>
              <a:t>getelementptr</a:t>
            </a:r>
            <a:r>
              <a:rPr lang="en-US" dirty="0"/>
              <a:t> (llvm.org example)</a:t>
            </a:r>
            <a:endParaRPr lang="en-IN" dirty="0"/>
          </a:p>
        </p:txBody>
      </p:sp>
      <p:sp>
        <p:nvSpPr>
          <p:cNvPr id="5" name="TextBox 4">
            <a:extLst>
              <a:ext uri="{FF2B5EF4-FFF2-40B4-BE49-F238E27FC236}">
                <a16:creationId xmlns:a16="http://schemas.microsoft.com/office/drawing/2014/main" id="{27C5C545-4E99-4ADF-8B9F-A69E61EEFDF0}"/>
              </a:ext>
            </a:extLst>
          </p:cNvPr>
          <p:cNvSpPr txBox="1"/>
          <p:nvPr/>
        </p:nvSpPr>
        <p:spPr>
          <a:xfrm>
            <a:off x="406400" y="1473200"/>
            <a:ext cx="7152640" cy="5016758"/>
          </a:xfrm>
          <a:prstGeom prst="rect">
            <a:avLst/>
          </a:prstGeom>
          <a:noFill/>
        </p:spPr>
        <p:txBody>
          <a:bodyPr wrap="square" rtlCol="0">
            <a:spAutoFit/>
          </a:bodyPr>
          <a:lstStyle/>
          <a:p>
            <a:pPr marL="0" indent="0">
              <a:buNone/>
            </a:pPr>
            <a:r>
              <a:rPr lang="en-US" sz="2000" dirty="0">
                <a:solidFill>
                  <a:srgbClr val="FF0000"/>
                </a:solidFill>
                <a:latin typeface="Arial" panose="020B0604020202020204" pitchFamily="34" charset="0"/>
                <a:cs typeface="Arial" panose="020B0604020202020204" pitchFamily="34" charset="0"/>
              </a:rPr>
              <a:t>struct RT {</a:t>
            </a:r>
          </a:p>
          <a:p>
            <a:pPr marL="0" indent="0">
              <a:buNone/>
            </a:pPr>
            <a:r>
              <a:rPr lang="en-US" sz="2000" dirty="0">
                <a:solidFill>
                  <a:srgbClr val="FF0000"/>
                </a:solidFill>
                <a:latin typeface="Arial" panose="020B0604020202020204" pitchFamily="34" charset="0"/>
                <a:cs typeface="Arial" panose="020B0604020202020204" pitchFamily="34" charset="0"/>
              </a:rPr>
              <a:t>    char A;</a:t>
            </a:r>
          </a:p>
          <a:p>
            <a:pPr marL="0" indent="0">
              <a:buNone/>
            </a:pPr>
            <a:r>
              <a:rPr lang="en-US" sz="2000" dirty="0">
                <a:solidFill>
                  <a:srgbClr val="FF0000"/>
                </a:solidFill>
                <a:latin typeface="Arial" panose="020B0604020202020204" pitchFamily="34" charset="0"/>
                <a:cs typeface="Arial" panose="020B0604020202020204" pitchFamily="34" charset="0"/>
              </a:rPr>
              <a:t>    int B[10][20];</a:t>
            </a:r>
          </a:p>
          <a:p>
            <a:pPr marL="0" indent="0">
              <a:buNone/>
            </a:pPr>
            <a:r>
              <a:rPr lang="en-US" sz="2000" dirty="0">
                <a:solidFill>
                  <a:srgbClr val="FF0000"/>
                </a:solidFill>
                <a:latin typeface="Arial" panose="020B0604020202020204" pitchFamily="34" charset="0"/>
                <a:cs typeface="Arial" panose="020B0604020202020204" pitchFamily="34" charset="0"/>
              </a:rPr>
              <a:t>    char C;</a:t>
            </a:r>
          </a:p>
          <a:p>
            <a:pPr marL="0" indent="0">
              <a:buNone/>
            </a:pPr>
            <a:r>
              <a:rPr lang="en-US" sz="2000" dirty="0">
                <a:solidFill>
                  <a:srgbClr val="FF0000"/>
                </a:solidFill>
                <a:latin typeface="Arial" panose="020B0604020202020204" pitchFamily="34" charset="0"/>
                <a:cs typeface="Arial" panose="020B0604020202020204" pitchFamily="34" charset="0"/>
              </a:rPr>
              <a:t>};</a:t>
            </a:r>
          </a:p>
          <a:p>
            <a:pPr marL="0" indent="0">
              <a:buNone/>
            </a:pPr>
            <a:endParaRPr lang="en-US" sz="2000" dirty="0">
              <a:solidFill>
                <a:srgbClr val="FF0000"/>
              </a:solidFill>
              <a:latin typeface="Arial" panose="020B0604020202020204" pitchFamily="34" charset="0"/>
              <a:cs typeface="Arial" panose="020B0604020202020204" pitchFamily="34" charset="0"/>
            </a:endParaRPr>
          </a:p>
          <a:p>
            <a:pPr marL="0" indent="0">
              <a:buNone/>
            </a:pPr>
            <a:r>
              <a:rPr lang="en-US" sz="2000" dirty="0">
                <a:solidFill>
                  <a:srgbClr val="FF0000"/>
                </a:solidFill>
                <a:latin typeface="Arial" panose="020B0604020202020204" pitchFamily="34" charset="0"/>
                <a:cs typeface="Arial" panose="020B0604020202020204" pitchFamily="34" charset="0"/>
              </a:rPr>
              <a:t>struct ST {</a:t>
            </a:r>
          </a:p>
          <a:p>
            <a:pPr marL="0" indent="0">
              <a:buNone/>
            </a:pPr>
            <a:r>
              <a:rPr lang="en-US" sz="2000" dirty="0">
                <a:solidFill>
                  <a:srgbClr val="FF0000"/>
                </a:solidFill>
                <a:latin typeface="Arial" panose="020B0604020202020204" pitchFamily="34" charset="0"/>
                <a:cs typeface="Arial" panose="020B0604020202020204" pitchFamily="34" charset="0"/>
              </a:rPr>
              <a:t>   int X;</a:t>
            </a:r>
          </a:p>
          <a:p>
            <a:pPr marL="0" indent="0">
              <a:buNone/>
            </a:pPr>
            <a:r>
              <a:rPr lang="en-US" sz="2000" dirty="0">
                <a:solidFill>
                  <a:srgbClr val="FF0000"/>
                </a:solidFill>
                <a:latin typeface="Arial" panose="020B0604020202020204" pitchFamily="34" charset="0"/>
                <a:cs typeface="Arial" panose="020B0604020202020204" pitchFamily="34" charset="0"/>
              </a:rPr>
              <a:t>   double Y;</a:t>
            </a:r>
          </a:p>
          <a:p>
            <a:pPr marL="0" indent="0">
              <a:buNone/>
            </a:pPr>
            <a:r>
              <a:rPr lang="en-US" sz="2000" dirty="0">
                <a:solidFill>
                  <a:srgbClr val="FF0000"/>
                </a:solidFill>
                <a:latin typeface="Arial" panose="020B0604020202020204" pitchFamily="34" charset="0"/>
                <a:cs typeface="Arial" panose="020B0604020202020204" pitchFamily="34" charset="0"/>
              </a:rPr>
              <a:t>   struct RT Z;</a:t>
            </a:r>
          </a:p>
          <a:p>
            <a:pPr marL="0" indent="0">
              <a:buNone/>
            </a:pPr>
            <a:r>
              <a:rPr lang="en-US" sz="2000" dirty="0">
                <a:solidFill>
                  <a:srgbClr val="FF0000"/>
                </a:solidFill>
                <a:latin typeface="Arial" panose="020B0604020202020204" pitchFamily="34" charset="0"/>
                <a:cs typeface="Arial" panose="020B0604020202020204" pitchFamily="34" charset="0"/>
              </a:rPr>
              <a:t>};</a:t>
            </a:r>
          </a:p>
          <a:p>
            <a:pPr marL="0" indent="0">
              <a:buNone/>
            </a:pPr>
            <a:endParaRPr lang="en-US" sz="2000" dirty="0">
              <a:solidFill>
                <a:srgbClr val="FF0000"/>
              </a:solidFill>
              <a:latin typeface="Arial" panose="020B0604020202020204" pitchFamily="34" charset="0"/>
              <a:cs typeface="Arial" panose="020B0604020202020204" pitchFamily="34" charset="0"/>
            </a:endParaRPr>
          </a:p>
          <a:p>
            <a:pPr marL="0" indent="0">
              <a:buNone/>
            </a:pPr>
            <a:r>
              <a:rPr lang="en-US" sz="2000" dirty="0">
                <a:solidFill>
                  <a:srgbClr val="FF0000"/>
                </a:solidFill>
                <a:latin typeface="Arial" panose="020B0604020202020204" pitchFamily="34" charset="0"/>
                <a:cs typeface="Arial" panose="020B0604020202020204" pitchFamily="34" charset="0"/>
              </a:rPr>
              <a:t>int *foo(struct ST *s) {</a:t>
            </a:r>
          </a:p>
          <a:p>
            <a:pPr marL="0" indent="0">
              <a:buNone/>
            </a:pPr>
            <a:r>
              <a:rPr lang="en-US" sz="2000" dirty="0">
                <a:solidFill>
                  <a:srgbClr val="FF0000"/>
                </a:solidFill>
                <a:latin typeface="Arial" panose="020B0604020202020204" pitchFamily="34" charset="0"/>
                <a:cs typeface="Arial" panose="020B0604020202020204" pitchFamily="34" charset="0"/>
              </a:rPr>
              <a:t>   return &amp;s[1].Z.B[5][13];</a:t>
            </a:r>
          </a:p>
          <a:p>
            <a:pPr marL="0" indent="0">
              <a:buNone/>
            </a:pPr>
            <a:r>
              <a:rPr lang="en-US" sz="2000" dirty="0">
                <a:solidFill>
                  <a:srgbClr val="FF0000"/>
                </a:solidFill>
                <a:latin typeface="Arial" panose="020B0604020202020204" pitchFamily="34" charset="0"/>
                <a:cs typeface="Arial" panose="020B0604020202020204" pitchFamily="34" charset="0"/>
              </a:rPr>
              <a:t>}</a:t>
            </a:r>
          </a:p>
          <a:p>
            <a:pPr marL="0" indent="0">
              <a:buNone/>
            </a:pPr>
            <a:endParaRPr lang="en-US" sz="20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A39A258C-D27C-43D5-B92C-202A378F6284}"/>
              </a:ext>
            </a:extLst>
          </p:cNvPr>
          <p:cNvSpPr txBox="1"/>
          <p:nvPr/>
        </p:nvSpPr>
        <p:spPr>
          <a:xfrm>
            <a:off x="3566160" y="2641600"/>
            <a:ext cx="7884160" cy="1631216"/>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define i32* @foo(%struct.ST* %s) {</a:t>
            </a:r>
          </a:p>
          <a:p>
            <a:r>
              <a:rPr lang="en-US" sz="2000" dirty="0">
                <a:latin typeface="Arial" panose="020B0604020202020204" pitchFamily="34" charset="0"/>
                <a:cs typeface="Arial" panose="020B0604020202020204" pitchFamily="34" charset="0"/>
              </a:rPr>
              <a:t>entry:</a:t>
            </a:r>
          </a:p>
          <a:p>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arridx</a:t>
            </a:r>
            <a:r>
              <a:rPr lang="en-US" sz="2000" dirty="0">
                <a:latin typeface="Arial" panose="020B0604020202020204" pitchFamily="34" charset="0"/>
                <a:cs typeface="Arial" panose="020B0604020202020204" pitchFamily="34" charset="0"/>
              </a:rPr>
              <a:t> = </a:t>
            </a:r>
            <a:r>
              <a:rPr lang="en-US" sz="2000" dirty="0" err="1">
                <a:latin typeface="Arial" panose="020B0604020202020204" pitchFamily="34" charset="0"/>
                <a:cs typeface="Arial" panose="020B0604020202020204" pitchFamily="34" charset="0"/>
              </a:rPr>
              <a:t>getelementptr</a:t>
            </a:r>
            <a:r>
              <a:rPr lang="en-US" sz="2000" dirty="0">
                <a:latin typeface="Arial" panose="020B0604020202020204" pitchFamily="34" charset="0"/>
                <a:cs typeface="Arial" panose="020B0604020202020204" pitchFamily="34" charset="0"/>
              </a:rPr>
              <a:t> %struct.ST, %struct.ST* %s, i64 1, i32 2, i32 1, i64 5, i64 13 </a:t>
            </a:r>
          </a:p>
          <a:p>
            <a:r>
              <a:rPr lang="en-US" sz="2000" dirty="0">
                <a:latin typeface="Arial" panose="020B0604020202020204" pitchFamily="34" charset="0"/>
                <a:cs typeface="Arial" panose="020B0604020202020204" pitchFamily="34" charset="0"/>
              </a:rPr>
              <a:t>}</a:t>
            </a:r>
            <a:endParaRPr lang="en-IN"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20034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E9B4A-BE27-478E-98E4-95CED55CAA01}"/>
              </a:ext>
            </a:extLst>
          </p:cNvPr>
          <p:cNvSpPr>
            <a:spLocks noGrp="1"/>
          </p:cNvSpPr>
          <p:nvPr>
            <p:ph type="title"/>
          </p:nvPr>
        </p:nvSpPr>
        <p:spPr/>
        <p:txBody>
          <a:bodyPr/>
          <a:lstStyle/>
          <a:p>
            <a:r>
              <a:rPr lang="en-US" dirty="0" err="1"/>
              <a:t>icmp</a:t>
            </a:r>
            <a:endParaRPr lang="en-IN" dirty="0"/>
          </a:p>
        </p:txBody>
      </p:sp>
      <p:sp>
        <p:nvSpPr>
          <p:cNvPr id="3" name="Content Placeholder 2">
            <a:extLst>
              <a:ext uri="{FF2B5EF4-FFF2-40B4-BE49-F238E27FC236}">
                <a16:creationId xmlns:a16="http://schemas.microsoft.com/office/drawing/2014/main" id="{ADF689E8-1EB0-4F12-81E4-021099D33F6C}"/>
              </a:ext>
            </a:extLst>
          </p:cNvPr>
          <p:cNvSpPr>
            <a:spLocks noGrp="1"/>
          </p:cNvSpPr>
          <p:nvPr>
            <p:ph idx="1"/>
          </p:nvPr>
        </p:nvSpPr>
        <p:spPr/>
        <p:txBody>
          <a:bodyPr>
            <a:normAutofit/>
          </a:bodyPr>
          <a:lstStyle/>
          <a:p>
            <a:pPr marL="0" indent="0">
              <a:buNone/>
            </a:pPr>
            <a:endParaRPr lang="en-US" dirty="0"/>
          </a:p>
          <a:p>
            <a:pPr marL="0" indent="0">
              <a:buNone/>
            </a:pPr>
            <a:endParaRPr lang="en-US" dirty="0"/>
          </a:p>
          <a:p>
            <a:pPr marL="0" indent="0">
              <a:buNone/>
            </a:pPr>
            <a:endParaRPr lang="en-IN" dirty="0"/>
          </a:p>
        </p:txBody>
      </p:sp>
      <p:sp>
        <p:nvSpPr>
          <p:cNvPr id="4" name="TextBox 3">
            <a:extLst>
              <a:ext uri="{FF2B5EF4-FFF2-40B4-BE49-F238E27FC236}">
                <a16:creationId xmlns:a16="http://schemas.microsoft.com/office/drawing/2014/main" id="{D0A322F2-DACA-416F-AD3D-9534D780CBDD}"/>
              </a:ext>
            </a:extLst>
          </p:cNvPr>
          <p:cNvSpPr txBox="1"/>
          <p:nvPr/>
        </p:nvSpPr>
        <p:spPr>
          <a:xfrm>
            <a:off x="8117840" y="1036320"/>
            <a:ext cx="3652520" cy="5078313"/>
          </a:xfrm>
          <a:prstGeom prst="rect">
            <a:avLst/>
          </a:prstGeom>
          <a:noFill/>
        </p:spPr>
        <p:txBody>
          <a:bodyPr wrap="square" rtlCol="0">
            <a:spAutoFit/>
          </a:bodyPr>
          <a:lstStyle/>
          <a:p>
            <a:pPr marL="0" indent="0">
              <a:buNone/>
            </a:pPr>
            <a:r>
              <a:rPr lang="en-US" dirty="0" err="1">
                <a:latin typeface="Arial" panose="020B0604020202020204" pitchFamily="34" charset="0"/>
                <a:cs typeface="Arial" panose="020B0604020202020204" pitchFamily="34" charset="0"/>
              </a:rPr>
              <a:t>icmp</a:t>
            </a:r>
            <a:r>
              <a:rPr lang="en-US" dirty="0">
                <a:latin typeface="Arial" panose="020B0604020202020204" pitchFamily="34" charset="0"/>
                <a:cs typeface="Arial" panose="020B0604020202020204" pitchFamily="34" charset="0"/>
              </a:rPr>
              <a:t> instruction is used to compare two values. The result of </a:t>
            </a:r>
            <a:r>
              <a:rPr lang="en-US" dirty="0" err="1">
                <a:latin typeface="Arial" panose="020B0604020202020204" pitchFamily="34" charset="0"/>
                <a:cs typeface="Arial" panose="020B0604020202020204" pitchFamily="34" charset="0"/>
              </a:rPr>
              <a:t>icmp</a:t>
            </a:r>
            <a:r>
              <a:rPr lang="en-US" dirty="0">
                <a:latin typeface="Arial" panose="020B0604020202020204" pitchFamily="34" charset="0"/>
                <a:cs typeface="Arial" panose="020B0604020202020204" pitchFamily="34" charset="0"/>
              </a:rPr>
              <a:t> is a 1-bit value, that can be either true or false.</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In this example, the </a:t>
            </a:r>
            <a:r>
              <a:rPr lang="en-US" dirty="0" err="1">
                <a:latin typeface="Arial" panose="020B0604020202020204" pitchFamily="34" charset="0"/>
                <a:cs typeface="Arial" panose="020B0604020202020204" pitchFamily="34" charset="0"/>
              </a:rPr>
              <a:t>icmp</a:t>
            </a:r>
            <a:r>
              <a:rPr lang="en-US" dirty="0">
                <a:latin typeface="Arial" panose="020B0604020202020204" pitchFamily="34" charset="0"/>
                <a:cs typeface="Arial" panose="020B0604020202020204" pitchFamily="34" charset="0"/>
              </a:rPr>
              <a:t> instruction is checking if two 32-bit integers (%a and %b) are equal or not. If they are equal, the value of %</a:t>
            </a:r>
            <a:r>
              <a:rPr lang="en-US" dirty="0" err="1">
                <a:latin typeface="Arial" panose="020B0604020202020204" pitchFamily="34" charset="0"/>
                <a:cs typeface="Arial" panose="020B0604020202020204" pitchFamily="34" charset="0"/>
              </a:rPr>
              <a:t>cmp</a:t>
            </a:r>
            <a:r>
              <a:rPr lang="en-US" dirty="0">
                <a:latin typeface="Arial" panose="020B0604020202020204" pitchFamily="34" charset="0"/>
                <a:cs typeface="Arial" panose="020B0604020202020204" pitchFamily="34" charset="0"/>
              </a:rPr>
              <a:t> would be one; otherwise, it will be zero.</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Instead of eq, we can also use other condition codes (e.g., ne, </a:t>
            </a:r>
            <a:r>
              <a:rPr lang="en-US" dirty="0" err="1">
                <a:latin typeface="Arial" panose="020B0604020202020204" pitchFamily="34" charset="0"/>
                <a:cs typeface="Arial" panose="020B0604020202020204" pitchFamily="34" charset="0"/>
              </a:rPr>
              <a:t>ugt</a:t>
            </a:r>
            <a:r>
              <a:rPr lang="en-US" dirty="0">
                <a:latin typeface="Arial" panose="020B0604020202020204" pitchFamily="34" charset="0"/>
                <a:cs typeface="Arial" panose="020B0604020202020204" pitchFamily="34" charset="0"/>
              </a:rPr>
              <a:t>, etc.) to perform a different kind of comparison.</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7DBCEC34-ABB9-4703-8D6D-88CB1FDCFA0E}"/>
              </a:ext>
            </a:extLst>
          </p:cNvPr>
          <p:cNvSpPr txBox="1"/>
          <p:nvPr/>
        </p:nvSpPr>
        <p:spPr>
          <a:xfrm>
            <a:off x="406400" y="1666240"/>
            <a:ext cx="7782560" cy="2554545"/>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%a = load i32, i32* </a:t>
            </a:r>
            <a:r>
              <a:rPr lang="en-US" sz="2000" dirty="0" err="1">
                <a:latin typeface="Arial" panose="020B0604020202020204" pitchFamily="34" charset="0"/>
                <a:cs typeface="Arial" panose="020B0604020202020204" pitchFamily="34" charset="0"/>
              </a:rPr>
              <a:t>a.addr</a:t>
            </a:r>
            <a:r>
              <a:rPr lang="en-US" sz="2000" dirty="0">
                <a:latin typeface="Arial" panose="020B0604020202020204" pitchFamily="34" charset="0"/>
                <a:cs typeface="Arial" panose="020B0604020202020204" pitchFamily="34" charset="0"/>
              </a:rPr>
              <a:t>, align 8</a:t>
            </a:r>
          </a:p>
          <a:p>
            <a:r>
              <a:rPr lang="en-US" sz="2000" dirty="0">
                <a:latin typeface="Arial" panose="020B0604020202020204" pitchFamily="34" charset="0"/>
                <a:cs typeface="Arial" panose="020B0604020202020204" pitchFamily="34" charset="0"/>
              </a:rPr>
              <a:t>%b = load i32, i32* </a:t>
            </a:r>
            <a:r>
              <a:rPr lang="en-US" sz="2000" dirty="0" err="1">
                <a:latin typeface="Arial" panose="020B0604020202020204" pitchFamily="34" charset="0"/>
                <a:cs typeface="Arial" panose="020B0604020202020204" pitchFamily="34" charset="0"/>
              </a:rPr>
              <a:t>b.addr</a:t>
            </a:r>
            <a:r>
              <a:rPr lang="en-US" sz="2000" dirty="0">
                <a:latin typeface="Arial" panose="020B0604020202020204" pitchFamily="34" charset="0"/>
                <a:cs typeface="Arial" panose="020B0604020202020204" pitchFamily="34" charset="0"/>
              </a:rPr>
              <a:t>, align 8</a:t>
            </a:r>
          </a:p>
          <a:p>
            <a:r>
              <a:rPr lang="en-US" sz="2000" dirty="0">
                <a:solidFill>
                  <a:srgbClr val="FF0000"/>
                </a:solidFill>
                <a:latin typeface="Arial" panose="020B0604020202020204" pitchFamily="34" charset="0"/>
                <a:cs typeface="Arial" panose="020B0604020202020204" pitchFamily="34" charset="0"/>
              </a:rPr>
              <a:t>%</a:t>
            </a:r>
            <a:r>
              <a:rPr lang="en-US" sz="2000" dirty="0" err="1">
                <a:solidFill>
                  <a:srgbClr val="FF0000"/>
                </a:solidFill>
                <a:latin typeface="Arial" panose="020B0604020202020204" pitchFamily="34" charset="0"/>
                <a:cs typeface="Arial" panose="020B0604020202020204" pitchFamily="34" charset="0"/>
              </a:rPr>
              <a:t>cmp</a:t>
            </a:r>
            <a:r>
              <a:rPr lang="en-US" sz="2000" dirty="0">
                <a:solidFill>
                  <a:srgbClr val="FF0000"/>
                </a:solidFill>
                <a:latin typeface="Arial" panose="020B0604020202020204" pitchFamily="34" charset="0"/>
                <a:cs typeface="Arial" panose="020B0604020202020204" pitchFamily="34" charset="0"/>
              </a:rPr>
              <a:t> = </a:t>
            </a:r>
            <a:r>
              <a:rPr lang="en-US" sz="2000" dirty="0" err="1">
                <a:solidFill>
                  <a:srgbClr val="FF0000"/>
                </a:solidFill>
                <a:latin typeface="Arial" panose="020B0604020202020204" pitchFamily="34" charset="0"/>
                <a:cs typeface="Arial" panose="020B0604020202020204" pitchFamily="34" charset="0"/>
              </a:rPr>
              <a:t>icmp</a:t>
            </a:r>
            <a:r>
              <a:rPr lang="en-US" sz="2000" dirty="0">
                <a:solidFill>
                  <a:srgbClr val="FF0000"/>
                </a:solidFill>
                <a:latin typeface="Arial" panose="020B0604020202020204" pitchFamily="34" charset="0"/>
                <a:cs typeface="Arial" panose="020B0604020202020204" pitchFamily="34" charset="0"/>
              </a:rPr>
              <a:t> eq i32 %a, %b</a:t>
            </a:r>
          </a:p>
          <a:p>
            <a:pPr marL="0" indent="0">
              <a:buNone/>
            </a:pPr>
            <a:endParaRPr lang="en-US" sz="2000" dirty="0">
              <a:solidFill>
                <a:srgbClr val="FF0000"/>
              </a:solidFill>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 C code -------------</a:t>
            </a:r>
          </a:p>
          <a:p>
            <a:pPr marL="0" indent="0">
              <a:buNone/>
            </a:pPr>
            <a:endParaRPr lang="en-US" sz="2000" dirty="0">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if (a == b)</a:t>
            </a:r>
          </a:p>
        </p:txBody>
      </p:sp>
    </p:spTree>
    <p:extLst>
      <p:ext uri="{BB962C8B-B14F-4D97-AF65-F5344CB8AC3E}">
        <p14:creationId xmlns:p14="http://schemas.microsoft.com/office/powerpoint/2010/main" val="3432550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14F69-0196-4758-B8DB-7D86ED93EE21}"/>
              </a:ext>
            </a:extLst>
          </p:cNvPr>
          <p:cNvSpPr>
            <a:spLocks noGrp="1"/>
          </p:cNvSpPr>
          <p:nvPr>
            <p:ph type="title"/>
          </p:nvPr>
        </p:nvSpPr>
        <p:spPr/>
        <p:txBody>
          <a:bodyPr/>
          <a:lstStyle/>
          <a:p>
            <a:r>
              <a:rPr lang="en-US" dirty="0"/>
              <a:t>Assignment-2</a:t>
            </a:r>
            <a:endParaRPr lang="en-IN" dirty="0"/>
          </a:p>
        </p:txBody>
      </p:sp>
      <p:sp>
        <p:nvSpPr>
          <p:cNvPr id="3" name="Content Placeholder 2">
            <a:extLst>
              <a:ext uri="{FF2B5EF4-FFF2-40B4-BE49-F238E27FC236}">
                <a16:creationId xmlns:a16="http://schemas.microsoft.com/office/drawing/2014/main" id="{67E699D6-56EF-4CFE-939F-8B9A62733CC8}"/>
              </a:ext>
            </a:extLst>
          </p:cNvPr>
          <p:cNvSpPr>
            <a:spLocks noGrp="1"/>
          </p:cNvSpPr>
          <p:nvPr>
            <p:ph idx="1"/>
          </p:nvPr>
        </p:nvSpPr>
        <p:spPr/>
        <p:txBody>
          <a:bodyPr/>
          <a:lstStyle/>
          <a:p>
            <a:r>
              <a:rPr lang="en-US" dirty="0"/>
              <a:t>Detect NULL pointer dereference</a:t>
            </a:r>
          </a:p>
          <a:p>
            <a:pPr marL="0" indent="0">
              <a:buNone/>
            </a:pPr>
            <a:endParaRPr lang="en-US" dirty="0"/>
          </a:p>
          <a:p>
            <a:pPr marL="0" indent="0">
              <a:buNone/>
            </a:pPr>
            <a:endParaRPr lang="en-IN" dirty="0"/>
          </a:p>
        </p:txBody>
      </p:sp>
      <p:sp>
        <p:nvSpPr>
          <p:cNvPr id="4" name="TextBox 3">
            <a:extLst>
              <a:ext uri="{FF2B5EF4-FFF2-40B4-BE49-F238E27FC236}">
                <a16:creationId xmlns:a16="http://schemas.microsoft.com/office/drawing/2014/main" id="{4EC46791-79B6-452B-B7D5-E50421FDCBC9}"/>
              </a:ext>
            </a:extLst>
          </p:cNvPr>
          <p:cNvSpPr txBox="1"/>
          <p:nvPr/>
        </p:nvSpPr>
        <p:spPr>
          <a:xfrm>
            <a:off x="1361440" y="2854960"/>
            <a:ext cx="4236720" cy="2246769"/>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int foo(int *</a:t>
            </a:r>
            <a:r>
              <a:rPr lang="en-US" sz="2000" dirty="0" err="1">
                <a:latin typeface="Arial" panose="020B0604020202020204" pitchFamily="34" charset="0"/>
                <a:cs typeface="Arial" panose="020B0604020202020204" pitchFamily="34" charset="0"/>
              </a:rPr>
              <a:t>ptr</a:t>
            </a:r>
            <a:r>
              <a:rPr lang="en-US" sz="2000" dirty="0">
                <a:latin typeface="Arial" panose="020B0604020202020204" pitchFamily="34" charset="0"/>
                <a:cs typeface="Arial" panose="020B0604020202020204" pitchFamily="34" charset="0"/>
              </a:rPr>
              <a:t>, int (*</a:t>
            </a:r>
            <a:r>
              <a:rPr lang="en-US" sz="2000" dirty="0" err="1">
                <a:latin typeface="Arial" panose="020B0604020202020204" pitchFamily="34" charset="0"/>
                <a:cs typeface="Arial" panose="020B0604020202020204" pitchFamily="34" charset="0"/>
              </a:rPr>
              <a:t>fptr</a:t>
            </a:r>
            <a:r>
              <a:rPr lang="en-US" sz="2000" dirty="0">
                <a:latin typeface="Arial" panose="020B0604020202020204" pitchFamily="34" charset="0"/>
                <a:cs typeface="Arial" panose="020B0604020202020204" pitchFamily="34" charset="0"/>
              </a:rPr>
              <a:t>)(int, int) ) {</a:t>
            </a:r>
          </a:p>
          <a:p>
            <a:r>
              <a:rPr lang="en-US" sz="2000" dirty="0">
                <a:latin typeface="Arial" panose="020B0604020202020204" pitchFamily="34" charset="0"/>
                <a:cs typeface="Arial" panose="020B0604020202020204" pitchFamily="34" charset="0"/>
              </a:rPr>
              <a:t>   int </a:t>
            </a:r>
            <a:r>
              <a:rPr lang="en-US" sz="2000" dirty="0" err="1">
                <a:latin typeface="Arial" panose="020B0604020202020204" pitchFamily="34" charset="0"/>
                <a:cs typeface="Arial" panose="020B0604020202020204" pitchFamily="34" charset="0"/>
              </a:rPr>
              <a:t>val</a:t>
            </a:r>
            <a:r>
              <a:rPr lang="en-US" sz="2000" dirty="0">
                <a:latin typeface="Arial" panose="020B0604020202020204" pitchFamily="34" charset="0"/>
                <a:cs typeface="Arial" panose="020B0604020202020204" pitchFamily="34" charset="0"/>
              </a:rPr>
              <a:t>;</a:t>
            </a:r>
          </a:p>
          <a:p>
            <a:r>
              <a:rPr lang="en-US" sz="2000" dirty="0">
                <a:solidFill>
                  <a:srgbClr val="FF0000"/>
                </a:solidFill>
                <a:latin typeface="Arial" panose="020B0604020202020204" pitchFamily="34" charset="0"/>
                <a:cs typeface="Arial" panose="020B0604020202020204" pitchFamily="34" charset="0"/>
              </a:rPr>
              <a:t>   </a:t>
            </a:r>
            <a:r>
              <a:rPr lang="en-US" sz="2000" dirty="0" err="1">
                <a:solidFill>
                  <a:srgbClr val="FF0000"/>
                </a:solidFill>
                <a:latin typeface="Arial" panose="020B0604020202020204" pitchFamily="34" charset="0"/>
                <a:cs typeface="Arial" panose="020B0604020202020204" pitchFamily="34" charset="0"/>
              </a:rPr>
              <a:t>ptr</a:t>
            </a:r>
            <a:r>
              <a:rPr lang="en-US" sz="2000" dirty="0">
                <a:solidFill>
                  <a:srgbClr val="FF0000"/>
                </a:solidFill>
                <a:latin typeface="Arial" panose="020B0604020202020204" pitchFamily="34" charset="0"/>
                <a:cs typeface="Arial" panose="020B0604020202020204" pitchFamily="34" charset="0"/>
              </a:rPr>
              <a:t>[0] = 100;</a:t>
            </a:r>
          </a:p>
          <a:p>
            <a:r>
              <a:rPr lang="en-US" sz="2000" dirty="0">
                <a:solidFill>
                  <a:srgbClr val="FF0000"/>
                </a:solidFill>
                <a:latin typeface="Arial" panose="020B0604020202020204" pitchFamily="34" charset="0"/>
                <a:cs typeface="Arial" panose="020B0604020202020204" pitchFamily="34" charset="0"/>
              </a:rPr>
              <a:t>   </a:t>
            </a:r>
            <a:r>
              <a:rPr lang="en-US" sz="2000" dirty="0" err="1">
                <a:solidFill>
                  <a:srgbClr val="FF0000"/>
                </a:solidFill>
                <a:latin typeface="Arial" panose="020B0604020202020204" pitchFamily="34" charset="0"/>
                <a:cs typeface="Arial" panose="020B0604020202020204" pitchFamily="34" charset="0"/>
              </a:rPr>
              <a:t>val</a:t>
            </a:r>
            <a:r>
              <a:rPr lang="en-US" sz="2000" dirty="0">
                <a:solidFill>
                  <a:srgbClr val="FF0000"/>
                </a:solidFill>
                <a:latin typeface="Arial" panose="020B0604020202020204" pitchFamily="34" charset="0"/>
                <a:cs typeface="Arial" panose="020B0604020202020204" pitchFamily="34" charset="0"/>
              </a:rPr>
              <a:t> = </a:t>
            </a:r>
            <a:r>
              <a:rPr lang="en-US" sz="2000" dirty="0" err="1">
                <a:solidFill>
                  <a:srgbClr val="FF0000"/>
                </a:solidFill>
                <a:latin typeface="Arial" panose="020B0604020202020204" pitchFamily="34" charset="0"/>
                <a:cs typeface="Arial" panose="020B0604020202020204" pitchFamily="34" charset="0"/>
              </a:rPr>
              <a:t>ptr</a:t>
            </a:r>
            <a:r>
              <a:rPr lang="en-US" sz="2000" dirty="0">
                <a:solidFill>
                  <a:srgbClr val="FF0000"/>
                </a:solidFill>
                <a:latin typeface="Arial" panose="020B0604020202020204" pitchFamily="34" charset="0"/>
                <a:cs typeface="Arial" panose="020B0604020202020204" pitchFamily="34" charset="0"/>
              </a:rPr>
              <a:t>[0];</a:t>
            </a:r>
          </a:p>
          <a:p>
            <a:r>
              <a:rPr lang="en-US" sz="2000" dirty="0">
                <a:solidFill>
                  <a:srgbClr val="FF0000"/>
                </a:solidFill>
                <a:latin typeface="Arial" panose="020B0604020202020204" pitchFamily="34" charset="0"/>
                <a:cs typeface="Arial" panose="020B0604020202020204" pitchFamily="34" charset="0"/>
              </a:rPr>
              <a:t>   </a:t>
            </a:r>
            <a:r>
              <a:rPr lang="en-US" sz="2000" dirty="0" err="1">
                <a:solidFill>
                  <a:srgbClr val="FF0000"/>
                </a:solidFill>
                <a:latin typeface="Arial" panose="020B0604020202020204" pitchFamily="34" charset="0"/>
                <a:cs typeface="Arial" panose="020B0604020202020204" pitchFamily="34" charset="0"/>
              </a:rPr>
              <a:t>fptr</a:t>
            </a:r>
            <a:r>
              <a:rPr lang="en-US" sz="2000" dirty="0">
                <a:solidFill>
                  <a:srgbClr val="FF0000"/>
                </a:solidFill>
                <a:latin typeface="Arial" panose="020B0604020202020204" pitchFamily="34" charset="0"/>
                <a:cs typeface="Arial" panose="020B0604020202020204" pitchFamily="34" charset="0"/>
              </a:rPr>
              <a:t>(1, 2);</a:t>
            </a:r>
          </a:p>
          <a:p>
            <a:r>
              <a:rPr lang="en-US" sz="2000" dirty="0">
                <a:latin typeface="Arial" panose="020B0604020202020204" pitchFamily="34" charset="0"/>
                <a:cs typeface="Arial" panose="020B0604020202020204" pitchFamily="34" charset="0"/>
              </a:rPr>
              <a:t>   return 0;</a:t>
            </a:r>
          </a:p>
          <a:p>
            <a:r>
              <a:rPr lang="en-US" sz="2000" dirty="0">
                <a:latin typeface="Arial" panose="020B0604020202020204" pitchFamily="34" charset="0"/>
                <a:cs typeface="Arial" panose="020B0604020202020204" pitchFamily="34" charset="0"/>
              </a:rPr>
              <a:t>}</a:t>
            </a:r>
          </a:p>
        </p:txBody>
      </p:sp>
      <p:sp>
        <p:nvSpPr>
          <p:cNvPr id="5" name="TextBox 4">
            <a:extLst>
              <a:ext uri="{FF2B5EF4-FFF2-40B4-BE49-F238E27FC236}">
                <a16:creationId xmlns:a16="http://schemas.microsoft.com/office/drawing/2014/main" id="{60AB8DFD-88F5-42BA-960C-7B09C06FD44D}"/>
              </a:ext>
            </a:extLst>
          </p:cNvPr>
          <p:cNvSpPr txBox="1"/>
          <p:nvPr/>
        </p:nvSpPr>
        <p:spPr>
          <a:xfrm>
            <a:off x="7223760" y="1097280"/>
            <a:ext cx="3373120" cy="4278094"/>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int foo(int *</a:t>
            </a:r>
            <a:r>
              <a:rPr lang="en-US" sz="1600" dirty="0" err="1">
                <a:latin typeface="Arial" panose="020B0604020202020204" pitchFamily="34" charset="0"/>
                <a:cs typeface="Arial" panose="020B0604020202020204" pitchFamily="34" charset="0"/>
              </a:rPr>
              <a:t>ptr</a:t>
            </a:r>
            <a:r>
              <a:rPr lang="en-US" sz="1600" dirty="0">
                <a:latin typeface="Arial" panose="020B0604020202020204" pitchFamily="34" charset="0"/>
                <a:cs typeface="Arial" panose="020B0604020202020204" pitchFamily="34" charset="0"/>
              </a:rPr>
              <a:t>, int (*</a:t>
            </a:r>
            <a:r>
              <a:rPr lang="en-US" sz="1600" dirty="0" err="1">
                <a:latin typeface="Arial" panose="020B0604020202020204" pitchFamily="34" charset="0"/>
                <a:cs typeface="Arial" panose="020B0604020202020204" pitchFamily="34" charset="0"/>
              </a:rPr>
              <a:t>fptr</a:t>
            </a:r>
            <a:r>
              <a:rPr lang="en-US" sz="1600" dirty="0">
                <a:latin typeface="Arial" panose="020B0604020202020204" pitchFamily="34" charset="0"/>
                <a:cs typeface="Arial" panose="020B0604020202020204" pitchFamily="34" charset="0"/>
              </a:rPr>
              <a:t>)(int, int) ) {</a:t>
            </a:r>
          </a:p>
          <a:p>
            <a:r>
              <a:rPr lang="en-US" sz="1600" dirty="0">
                <a:latin typeface="Arial" panose="020B0604020202020204" pitchFamily="34" charset="0"/>
                <a:cs typeface="Arial" panose="020B0604020202020204" pitchFamily="34" charset="0"/>
              </a:rPr>
              <a:t>   int </a:t>
            </a:r>
            <a:r>
              <a:rPr lang="en-US" sz="1600" dirty="0" err="1">
                <a:latin typeface="Arial" panose="020B0604020202020204" pitchFamily="34" charset="0"/>
                <a:cs typeface="Arial" panose="020B0604020202020204" pitchFamily="34" charset="0"/>
              </a:rPr>
              <a:t>val</a:t>
            </a:r>
            <a:r>
              <a:rPr lang="en-US" sz="1600" dirty="0">
                <a:latin typeface="Arial" panose="020B0604020202020204" pitchFamily="34" charset="0"/>
                <a:cs typeface="Arial" panose="020B0604020202020204" pitchFamily="34" charset="0"/>
              </a:rPr>
              <a:t>;</a:t>
            </a:r>
          </a:p>
          <a:p>
            <a:endParaRPr lang="en-US" sz="1600" dirty="0">
              <a:latin typeface="Arial" panose="020B0604020202020204" pitchFamily="34" charset="0"/>
              <a:cs typeface="Arial" panose="020B0604020202020204" pitchFamily="34" charset="0"/>
            </a:endParaRPr>
          </a:p>
          <a:p>
            <a:r>
              <a:rPr lang="en-US" sz="1600" dirty="0">
                <a:solidFill>
                  <a:schemeClr val="accent1"/>
                </a:solidFill>
                <a:latin typeface="Arial" panose="020B0604020202020204" pitchFamily="34" charset="0"/>
                <a:cs typeface="Arial" panose="020B0604020202020204" pitchFamily="34" charset="0"/>
              </a:rPr>
              <a:t>   if (&amp;</a:t>
            </a:r>
            <a:r>
              <a:rPr lang="en-US" sz="1600" dirty="0" err="1">
                <a:solidFill>
                  <a:schemeClr val="accent1"/>
                </a:solidFill>
                <a:latin typeface="Arial" panose="020B0604020202020204" pitchFamily="34" charset="0"/>
                <a:cs typeface="Arial" panose="020B0604020202020204" pitchFamily="34" charset="0"/>
              </a:rPr>
              <a:t>ptr</a:t>
            </a:r>
            <a:r>
              <a:rPr lang="en-US" sz="1600" dirty="0">
                <a:solidFill>
                  <a:schemeClr val="accent1"/>
                </a:solidFill>
                <a:latin typeface="Arial" panose="020B0604020202020204" pitchFamily="34" charset="0"/>
                <a:cs typeface="Arial" panose="020B0604020202020204" pitchFamily="34" charset="0"/>
              </a:rPr>
              <a:t>[0] == NULL) </a:t>
            </a:r>
            <a:r>
              <a:rPr lang="en-US" sz="1600" dirty="0" err="1">
                <a:solidFill>
                  <a:schemeClr val="accent1"/>
                </a:solidFill>
                <a:latin typeface="Arial" panose="020B0604020202020204" pitchFamily="34" charset="0"/>
                <a:cs typeface="Arial" panose="020B0604020202020204" pitchFamily="34" charset="0"/>
              </a:rPr>
              <a:t>goto</a:t>
            </a:r>
            <a:r>
              <a:rPr lang="en-US" sz="1600" dirty="0">
                <a:solidFill>
                  <a:schemeClr val="accent1"/>
                </a:solidFill>
                <a:latin typeface="Arial" panose="020B0604020202020204" pitchFamily="34" charset="0"/>
                <a:cs typeface="Arial" panose="020B0604020202020204" pitchFamily="34" charset="0"/>
              </a:rPr>
              <a:t> label;</a:t>
            </a:r>
          </a:p>
          <a:p>
            <a:r>
              <a:rPr lang="en-US" sz="1600" dirty="0">
                <a:latin typeface="Arial" panose="020B0604020202020204" pitchFamily="34" charset="0"/>
                <a:cs typeface="Arial" panose="020B0604020202020204" pitchFamily="34" charset="0"/>
              </a:rPr>
              <a:t>   </a:t>
            </a:r>
            <a:r>
              <a:rPr lang="en-US" sz="1600" dirty="0" err="1">
                <a:solidFill>
                  <a:srgbClr val="FF0000"/>
                </a:solidFill>
                <a:latin typeface="Arial" panose="020B0604020202020204" pitchFamily="34" charset="0"/>
                <a:cs typeface="Arial" panose="020B0604020202020204" pitchFamily="34" charset="0"/>
              </a:rPr>
              <a:t>ptr</a:t>
            </a:r>
            <a:r>
              <a:rPr lang="en-US" sz="1600" dirty="0">
                <a:solidFill>
                  <a:srgbClr val="FF0000"/>
                </a:solidFill>
                <a:latin typeface="Arial" panose="020B0604020202020204" pitchFamily="34" charset="0"/>
                <a:cs typeface="Arial" panose="020B0604020202020204" pitchFamily="34" charset="0"/>
              </a:rPr>
              <a:t>[0] = 100;</a:t>
            </a:r>
          </a:p>
          <a:p>
            <a:endParaRPr lang="en-US" sz="1600" dirty="0">
              <a:solidFill>
                <a:srgbClr val="FF0000"/>
              </a:solidFill>
              <a:latin typeface="Arial" panose="020B0604020202020204" pitchFamily="34" charset="0"/>
              <a:cs typeface="Arial" panose="020B0604020202020204" pitchFamily="34" charset="0"/>
            </a:endParaRPr>
          </a:p>
          <a:p>
            <a:r>
              <a:rPr lang="en-US" sz="1600" dirty="0">
                <a:solidFill>
                  <a:schemeClr val="accent1"/>
                </a:solidFill>
                <a:latin typeface="Arial" panose="020B0604020202020204" pitchFamily="34" charset="0"/>
                <a:cs typeface="Arial" panose="020B0604020202020204" pitchFamily="34" charset="0"/>
              </a:rPr>
              <a:t>   if (&amp;</a:t>
            </a:r>
            <a:r>
              <a:rPr lang="en-US" sz="1600" dirty="0" err="1">
                <a:solidFill>
                  <a:schemeClr val="accent1"/>
                </a:solidFill>
                <a:latin typeface="Arial" panose="020B0604020202020204" pitchFamily="34" charset="0"/>
                <a:cs typeface="Arial" panose="020B0604020202020204" pitchFamily="34" charset="0"/>
              </a:rPr>
              <a:t>ptr</a:t>
            </a:r>
            <a:r>
              <a:rPr lang="en-US" sz="1600" dirty="0">
                <a:solidFill>
                  <a:schemeClr val="accent1"/>
                </a:solidFill>
                <a:latin typeface="Arial" panose="020B0604020202020204" pitchFamily="34" charset="0"/>
                <a:cs typeface="Arial" panose="020B0604020202020204" pitchFamily="34" charset="0"/>
              </a:rPr>
              <a:t>[0] == NULL) </a:t>
            </a:r>
            <a:r>
              <a:rPr lang="en-US" sz="1600" dirty="0" err="1">
                <a:solidFill>
                  <a:schemeClr val="accent1"/>
                </a:solidFill>
                <a:latin typeface="Arial" panose="020B0604020202020204" pitchFamily="34" charset="0"/>
                <a:cs typeface="Arial" panose="020B0604020202020204" pitchFamily="34" charset="0"/>
              </a:rPr>
              <a:t>goto</a:t>
            </a:r>
            <a:r>
              <a:rPr lang="en-US" sz="1600" dirty="0">
                <a:solidFill>
                  <a:schemeClr val="accent1"/>
                </a:solidFill>
                <a:latin typeface="Arial" panose="020B0604020202020204" pitchFamily="34" charset="0"/>
                <a:cs typeface="Arial" panose="020B0604020202020204" pitchFamily="34" charset="0"/>
              </a:rPr>
              <a:t> label;</a:t>
            </a:r>
          </a:p>
          <a:p>
            <a:r>
              <a:rPr lang="en-US" sz="1600" dirty="0">
                <a:solidFill>
                  <a:srgbClr val="FF0000"/>
                </a:solidFill>
                <a:latin typeface="Arial" panose="020B0604020202020204" pitchFamily="34" charset="0"/>
                <a:cs typeface="Arial" panose="020B0604020202020204" pitchFamily="34" charset="0"/>
              </a:rPr>
              <a:t>   </a:t>
            </a:r>
            <a:r>
              <a:rPr lang="en-US" sz="1600" dirty="0" err="1">
                <a:solidFill>
                  <a:srgbClr val="FF0000"/>
                </a:solidFill>
                <a:latin typeface="Arial" panose="020B0604020202020204" pitchFamily="34" charset="0"/>
                <a:cs typeface="Arial" panose="020B0604020202020204" pitchFamily="34" charset="0"/>
              </a:rPr>
              <a:t>val</a:t>
            </a:r>
            <a:r>
              <a:rPr lang="en-US" sz="1600" dirty="0">
                <a:solidFill>
                  <a:srgbClr val="FF0000"/>
                </a:solidFill>
                <a:latin typeface="Arial" panose="020B0604020202020204" pitchFamily="34" charset="0"/>
                <a:cs typeface="Arial" panose="020B0604020202020204" pitchFamily="34" charset="0"/>
              </a:rPr>
              <a:t> = </a:t>
            </a:r>
            <a:r>
              <a:rPr lang="en-US" sz="1600" dirty="0" err="1">
                <a:solidFill>
                  <a:srgbClr val="FF0000"/>
                </a:solidFill>
                <a:latin typeface="Arial" panose="020B0604020202020204" pitchFamily="34" charset="0"/>
                <a:cs typeface="Arial" panose="020B0604020202020204" pitchFamily="34" charset="0"/>
              </a:rPr>
              <a:t>ptr</a:t>
            </a:r>
            <a:r>
              <a:rPr lang="en-US" sz="1600" dirty="0">
                <a:solidFill>
                  <a:srgbClr val="FF0000"/>
                </a:solidFill>
                <a:latin typeface="Arial" panose="020B0604020202020204" pitchFamily="34" charset="0"/>
                <a:cs typeface="Arial" panose="020B0604020202020204" pitchFamily="34" charset="0"/>
              </a:rPr>
              <a:t>[0];</a:t>
            </a:r>
          </a:p>
          <a:p>
            <a:endParaRPr lang="en-US" sz="1600" dirty="0">
              <a:solidFill>
                <a:srgbClr val="FF0000"/>
              </a:solidFill>
              <a:latin typeface="Arial" panose="020B0604020202020204" pitchFamily="34" charset="0"/>
              <a:cs typeface="Arial" panose="020B0604020202020204" pitchFamily="34" charset="0"/>
            </a:endParaRPr>
          </a:p>
          <a:p>
            <a:r>
              <a:rPr lang="en-US" sz="1600" dirty="0">
                <a:solidFill>
                  <a:schemeClr val="accent1"/>
                </a:solidFill>
                <a:latin typeface="Arial" panose="020B0604020202020204" pitchFamily="34" charset="0"/>
                <a:cs typeface="Arial" panose="020B0604020202020204" pitchFamily="34" charset="0"/>
              </a:rPr>
              <a:t>   if (</a:t>
            </a:r>
            <a:r>
              <a:rPr lang="en-US" sz="1600" dirty="0" err="1">
                <a:solidFill>
                  <a:schemeClr val="accent1"/>
                </a:solidFill>
                <a:latin typeface="Arial" panose="020B0604020202020204" pitchFamily="34" charset="0"/>
                <a:cs typeface="Arial" panose="020B0604020202020204" pitchFamily="34" charset="0"/>
              </a:rPr>
              <a:t>fptr</a:t>
            </a:r>
            <a:r>
              <a:rPr lang="en-US" sz="1600" dirty="0">
                <a:solidFill>
                  <a:schemeClr val="accent1"/>
                </a:solidFill>
                <a:latin typeface="Arial" panose="020B0604020202020204" pitchFamily="34" charset="0"/>
                <a:cs typeface="Arial" panose="020B0604020202020204" pitchFamily="34" charset="0"/>
              </a:rPr>
              <a:t> == NULL) </a:t>
            </a:r>
            <a:r>
              <a:rPr lang="en-US" sz="1600" dirty="0" err="1">
                <a:solidFill>
                  <a:schemeClr val="accent1"/>
                </a:solidFill>
                <a:latin typeface="Arial" panose="020B0604020202020204" pitchFamily="34" charset="0"/>
                <a:cs typeface="Arial" panose="020B0604020202020204" pitchFamily="34" charset="0"/>
              </a:rPr>
              <a:t>goto</a:t>
            </a:r>
            <a:r>
              <a:rPr lang="en-US" sz="1600" dirty="0">
                <a:solidFill>
                  <a:schemeClr val="accent1"/>
                </a:solidFill>
                <a:latin typeface="Arial" panose="020B0604020202020204" pitchFamily="34" charset="0"/>
                <a:cs typeface="Arial" panose="020B0604020202020204" pitchFamily="34" charset="0"/>
              </a:rPr>
              <a:t> label;</a:t>
            </a:r>
          </a:p>
          <a:p>
            <a:r>
              <a:rPr lang="en-US" sz="1600" dirty="0">
                <a:solidFill>
                  <a:srgbClr val="FF0000"/>
                </a:solidFill>
                <a:latin typeface="Arial" panose="020B0604020202020204" pitchFamily="34" charset="0"/>
                <a:cs typeface="Arial" panose="020B0604020202020204" pitchFamily="34" charset="0"/>
              </a:rPr>
              <a:t>   </a:t>
            </a:r>
            <a:r>
              <a:rPr lang="en-US" sz="1600" dirty="0" err="1">
                <a:solidFill>
                  <a:srgbClr val="FF0000"/>
                </a:solidFill>
                <a:latin typeface="Arial" panose="020B0604020202020204" pitchFamily="34" charset="0"/>
                <a:cs typeface="Arial" panose="020B0604020202020204" pitchFamily="34" charset="0"/>
              </a:rPr>
              <a:t>fptr</a:t>
            </a:r>
            <a:r>
              <a:rPr lang="en-US" sz="1600" dirty="0">
                <a:solidFill>
                  <a:srgbClr val="FF0000"/>
                </a:solidFill>
                <a:latin typeface="Arial" panose="020B0604020202020204" pitchFamily="34" charset="0"/>
                <a:cs typeface="Arial" panose="020B0604020202020204" pitchFamily="34" charset="0"/>
              </a:rPr>
              <a:t>(1, 2);</a:t>
            </a:r>
          </a:p>
          <a:p>
            <a:endParaRPr lang="en-US" sz="1600" dirty="0">
              <a:solidFill>
                <a:srgbClr val="FF0000"/>
              </a:solidFill>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   return 0;</a:t>
            </a:r>
          </a:p>
          <a:p>
            <a:r>
              <a:rPr lang="en-US" sz="1600" dirty="0">
                <a:solidFill>
                  <a:schemeClr val="accent1"/>
                </a:solidFill>
                <a:latin typeface="Arial" panose="020B0604020202020204" pitchFamily="34" charset="0"/>
                <a:cs typeface="Arial" panose="020B0604020202020204" pitchFamily="34" charset="0"/>
              </a:rPr>
              <a:t>label:</a:t>
            </a:r>
          </a:p>
          <a:p>
            <a:r>
              <a:rPr lang="en-US" sz="1600" dirty="0">
                <a:solidFill>
                  <a:schemeClr val="accent1"/>
                </a:solidFill>
                <a:latin typeface="Arial" panose="020B0604020202020204" pitchFamily="34" charset="0"/>
                <a:cs typeface="Arial" panose="020B0604020202020204" pitchFamily="34" charset="0"/>
              </a:rPr>
              <a:t>   abort();</a:t>
            </a:r>
          </a:p>
          <a:p>
            <a:r>
              <a:rPr lang="en-US" sz="1600" dirty="0">
                <a:solidFill>
                  <a:schemeClr val="accent1"/>
                </a:solidFill>
                <a:latin typeface="Arial" panose="020B0604020202020204" pitchFamily="34" charset="0"/>
                <a:cs typeface="Arial" panose="020B0604020202020204" pitchFamily="34" charset="0"/>
              </a:rPr>
              <a:t>   return 0;</a:t>
            </a:r>
          </a:p>
          <a:p>
            <a:r>
              <a:rPr lang="en-US" sz="1600" dirty="0">
                <a:latin typeface="Arial" panose="020B0604020202020204" pitchFamily="34" charset="0"/>
                <a:cs typeface="Arial" panose="020B0604020202020204" pitchFamily="34" charset="0"/>
              </a:rPr>
              <a:t>}</a:t>
            </a:r>
          </a:p>
        </p:txBody>
      </p:sp>
      <p:sp>
        <p:nvSpPr>
          <p:cNvPr id="6" name="TextBox 5">
            <a:extLst>
              <a:ext uri="{FF2B5EF4-FFF2-40B4-BE49-F238E27FC236}">
                <a16:creationId xmlns:a16="http://schemas.microsoft.com/office/drawing/2014/main" id="{8A62FFE7-D724-4CE1-B893-484ECB4367E0}"/>
              </a:ext>
            </a:extLst>
          </p:cNvPr>
          <p:cNvSpPr txBox="1"/>
          <p:nvPr/>
        </p:nvSpPr>
        <p:spPr>
          <a:xfrm>
            <a:off x="7203440" y="6024880"/>
            <a:ext cx="3850640" cy="369332"/>
          </a:xfrm>
          <a:prstGeom prst="rect">
            <a:avLst/>
          </a:prstGeom>
          <a:noFill/>
        </p:spPr>
        <p:txBody>
          <a:bodyPr wrap="square" rtlCol="0">
            <a:spAutoFit/>
          </a:bodyPr>
          <a:lstStyle/>
          <a:p>
            <a:r>
              <a:rPr lang="en-US" dirty="0"/>
              <a:t>Can we reduce the number of checks?</a:t>
            </a:r>
            <a:endParaRPr lang="en-IN" dirty="0"/>
          </a:p>
        </p:txBody>
      </p:sp>
    </p:spTree>
    <p:extLst>
      <p:ext uri="{BB962C8B-B14F-4D97-AF65-F5344CB8AC3E}">
        <p14:creationId xmlns:p14="http://schemas.microsoft.com/office/powerpoint/2010/main" val="19867009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E9B4A-BE27-478E-98E4-95CED55CAA01}"/>
              </a:ext>
            </a:extLst>
          </p:cNvPr>
          <p:cNvSpPr>
            <a:spLocks noGrp="1"/>
          </p:cNvSpPr>
          <p:nvPr>
            <p:ph type="title"/>
          </p:nvPr>
        </p:nvSpPr>
        <p:spPr/>
        <p:txBody>
          <a:bodyPr/>
          <a:lstStyle/>
          <a:p>
            <a:r>
              <a:rPr lang="en-US" dirty="0"/>
              <a:t>Conditional </a:t>
            </a:r>
            <a:r>
              <a:rPr lang="en-US" dirty="0" err="1"/>
              <a:t>br</a:t>
            </a:r>
            <a:endParaRPr lang="en-IN" dirty="0"/>
          </a:p>
        </p:txBody>
      </p:sp>
      <p:sp>
        <p:nvSpPr>
          <p:cNvPr id="3" name="Content Placeholder 2">
            <a:extLst>
              <a:ext uri="{FF2B5EF4-FFF2-40B4-BE49-F238E27FC236}">
                <a16:creationId xmlns:a16="http://schemas.microsoft.com/office/drawing/2014/main" id="{ADF689E8-1EB0-4F12-81E4-021099D33F6C}"/>
              </a:ext>
            </a:extLst>
          </p:cNvPr>
          <p:cNvSpPr>
            <a:spLocks noGrp="1"/>
          </p:cNvSpPr>
          <p:nvPr>
            <p:ph idx="1"/>
          </p:nvPr>
        </p:nvSpPr>
        <p:spPr/>
        <p:txBody>
          <a:bodyPr>
            <a:normAutofit/>
          </a:bodyPr>
          <a:lstStyle/>
          <a:p>
            <a:pPr marL="0" indent="0">
              <a:buNone/>
            </a:pPr>
            <a:endParaRPr lang="en-US" dirty="0"/>
          </a:p>
          <a:p>
            <a:pPr marL="0" indent="0">
              <a:buNone/>
            </a:pPr>
            <a:endParaRPr lang="en-US" dirty="0"/>
          </a:p>
          <a:p>
            <a:pPr marL="0" indent="0">
              <a:buNone/>
            </a:pPr>
            <a:endParaRPr lang="en-IN" dirty="0"/>
          </a:p>
        </p:txBody>
      </p:sp>
      <p:sp>
        <p:nvSpPr>
          <p:cNvPr id="4" name="TextBox 3">
            <a:extLst>
              <a:ext uri="{FF2B5EF4-FFF2-40B4-BE49-F238E27FC236}">
                <a16:creationId xmlns:a16="http://schemas.microsoft.com/office/drawing/2014/main" id="{D0A322F2-DACA-416F-AD3D-9534D780CBDD}"/>
              </a:ext>
            </a:extLst>
          </p:cNvPr>
          <p:cNvSpPr txBox="1"/>
          <p:nvPr/>
        </p:nvSpPr>
        <p:spPr>
          <a:xfrm>
            <a:off x="7843520" y="1757680"/>
            <a:ext cx="3652520" cy="2862322"/>
          </a:xfrm>
          <a:prstGeom prst="rect">
            <a:avLst/>
          </a:prstGeom>
          <a:noFill/>
        </p:spPr>
        <p:txBody>
          <a:bodyPr wrap="square" rtlCol="0">
            <a:spAutoFit/>
          </a:bodyPr>
          <a:lstStyle/>
          <a:p>
            <a:pPr marL="0" indent="0">
              <a:buNone/>
            </a:pPr>
            <a:r>
              <a:rPr lang="en-US" dirty="0">
                <a:latin typeface="Arial" panose="020B0604020202020204" pitchFamily="34" charset="0"/>
                <a:cs typeface="Arial" panose="020B0604020202020204" pitchFamily="34" charset="0"/>
              </a:rPr>
              <a:t>The first operand in a </a:t>
            </a:r>
            <a:r>
              <a:rPr lang="en-US" dirty="0" err="1">
                <a:latin typeface="Arial" panose="020B0604020202020204" pitchFamily="34" charset="0"/>
                <a:cs typeface="Arial" panose="020B0604020202020204" pitchFamily="34" charset="0"/>
              </a:rPr>
              <a:t>br</a:t>
            </a:r>
            <a:r>
              <a:rPr lang="en-US" dirty="0">
                <a:latin typeface="Arial" panose="020B0604020202020204" pitchFamily="34" charset="0"/>
                <a:cs typeface="Arial" panose="020B0604020202020204" pitchFamily="34" charset="0"/>
              </a:rPr>
              <a:t> instruction is a </a:t>
            </a:r>
            <a:r>
              <a:rPr lang="en-US" dirty="0" err="1">
                <a:latin typeface="Arial" panose="020B0604020202020204" pitchFamily="34" charset="0"/>
                <a:cs typeface="Arial" panose="020B0604020202020204" pitchFamily="34" charset="0"/>
              </a:rPr>
              <a:t>boolean</a:t>
            </a:r>
            <a:r>
              <a:rPr lang="en-US" dirty="0">
                <a:latin typeface="Arial" panose="020B0604020202020204" pitchFamily="34" charset="0"/>
                <a:cs typeface="Arial" panose="020B0604020202020204" pitchFamily="34" charset="0"/>
              </a:rPr>
              <a:t> value. The second and third operands are basic blocks. If the first operand is true, this instruction jumps to the first basic block (%</a:t>
            </a:r>
            <a:r>
              <a:rPr lang="en-US" dirty="0" err="1">
                <a:latin typeface="Arial" panose="020B0604020202020204" pitchFamily="34" charset="0"/>
                <a:cs typeface="Arial" panose="020B0604020202020204" pitchFamily="34" charset="0"/>
              </a:rPr>
              <a:t>if.then</a:t>
            </a:r>
            <a:r>
              <a:rPr lang="en-US" dirty="0">
                <a:latin typeface="Arial" panose="020B0604020202020204" pitchFamily="34" charset="0"/>
                <a:cs typeface="Arial" panose="020B0604020202020204" pitchFamily="34" charset="0"/>
              </a:rPr>
              <a:t> in this example); else, it jumps to the second basic block (%</a:t>
            </a:r>
            <a:r>
              <a:rPr lang="en-US" dirty="0" err="1">
                <a:latin typeface="Arial" panose="020B0604020202020204" pitchFamily="34" charset="0"/>
                <a:cs typeface="Arial" panose="020B0604020202020204" pitchFamily="34" charset="0"/>
              </a:rPr>
              <a:t>if.end</a:t>
            </a:r>
            <a:r>
              <a:rPr lang="en-US" dirty="0">
                <a:latin typeface="Arial" panose="020B0604020202020204" pitchFamily="34" charset="0"/>
                <a:cs typeface="Arial" panose="020B0604020202020204" pitchFamily="34" charset="0"/>
              </a:rPr>
              <a:t>).</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7DBCEC34-ABB9-4703-8D6D-88CB1FDCFA0E}"/>
              </a:ext>
            </a:extLst>
          </p:cNvPr>
          <p:cNvSpPr txBox="1"/>
          <p:nvPr/>
        </p:nvSpPr>
        <p:spPr>
          <a:xfrm>
            <a:off x="406400" y="2042160"/>
            <a:ext cx="7152640" cy="2554545"/>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%a = load i32, i32* </a:t>
            </a:r>
            <a:r>
              <a:rPr lang="en-US" sz="2000" dirty="0" err="1">
                <a:latin typeface="Arial" panose="020B0604020202020204" pitchFamily="34" charset="0"/>
                <a:cs typeface="Arial" panose="020B0604020202020204" pitchFamily="34" charset="0"/>
              </a:rPr>
              <a:t>a.addr</a:t>
            </a:r>
            <a:r>
              <a:rPr lang="en-US" sz="2000" dirty="0">
                <a:latin typeface="Arial" panose="020B0604020202020204" pitchFamily="34" charset="0"/>
                <a:cs typeface="Arial" panose="020B0604020202020204" pitchFamily="34" charset="0"/>
              </a:rPr>
              <a:t>, align 8</a:t>
            </a:r>
          </a:p>
          <a:p>
            <a:r>
              <a:rPr lang="en-US" sz="2000" dirty="0">
                <a:latin typeface="Arial" panose="020B0604020202020204" pitchFamily="34" charset="0"/>
                <a:cs typeface="Arial" panose="020B0604020202020204" pitchFamily="34" charset="0"/>
              </a:rPr>
              <a:t>%b = load i32, i32* </a:t>
            </a:r>
            <a:r>
              <a:rPr lang="en-US" sz="2000" dirty="0" err="1">
                <a:latin typeface="Arial" panose="020B0604020202020204" pitchFamily="34" charset="0"/>
                <a:cs typeface="Arial" panose="020B0604020202020204" pitchFamily="34" charset="0"/>
              </a:rPr>
              <a:t>b.addr</a:t>
            </a:r>
            <a:r>
              <a:rPr lang="en-US" sz="2000" dirty="0">
                <a:latin typeface="Arial" panose="020B0604020202020204" pitchFamily="34" charset="0"/>
                <a:cs typeface="Arial" panose="020B0604020202020204" pitchFamily="34" charset="0"/>
              </a:rPr>
              <a:t>, align 8</a:t>
            </a:r>
          </a:p>
          <a:p>
            <a:r>
              <a:rPr lang="en-US" sz="2000" dirty="0">
                <a:latin typeface="Arial" panose="020B0604020202020204" pitchFamily="34" charset="0"/>
                <a:cs typeface="Arial" panose="020B0604020202020204" pitchFamily="34" charset="0"/>
              </a:rPr>
              <a:t>%</a:t>
            </a:r>
            <a:r>
              <a:rPr lang="en-US" sz="2000" dirty="0" err="1">
                <a:latin typeface="Arial" panose="020B0604020202020204" pitchFamily="34" charset="0"/>
                <a:cs typeface="Arial" panose="020B0604020202020204" pitchFamily="34" charset="0"/>
              </a:rPr>
              <a:t>cmp</a:t>
            </a:r>
            <a:r>
              <a:rPr lang="en-US" sz="2000" dirty="0">
                <a:latin typeface="Arial" panose="020B0604020202020204" pitchFamily="34" charset="0"/>
                <a:cs typeface="Arial" panose="020B0604020202020204" pitchFamily="34" charset="0"/>
              </a:rPr>
              <a:t> = </a:t>
            </a:r>
            <a:r>
              <a:rPr lang="en-US" sz="2000" dirty="0" err="1">
                <a:latin typeface="Arial" panose="020B0604020202020204" pitchFamily="34" charset="0"/>
                <a:cs typeface="Arial" panose="020B0604020202020204" pitchFamily="34" charset="0"/>
              </a:rPr>
              <a:t>icmp</a:t>
            </a:r>
            <a:r>
              <a:rPr lang="en-US" sz="2000" dirty="0">
                <a:latin typeface="Arial" panose="020B0604020202020204" pitchFamily="34" charset="0"/>
                <a:cs typeface="Arial" panose="020B0604020202020204" pitchFamily="34" charset="0"/>
              </a:rPr>
              <a:t> eq i32 %a, %b</a:t>
            </a:r>
          </a:p>
          <a:p>
            <a:r>
              <a:rPr lang="en-US" sz="2000" dirty="0" err="1">
                <a:solidFill>
                  <a:srgbClr val="FF0000"/>
                </a:solidFill>
                <a:latin typeface="Arial" panose="020B0604020202020204" pitchFamily="34" charset="0"/>
                <a:cs typeface="Arial" panose="020B0604020202020204" pitchFamily="34" charset="0"/>
              </a:rPr>
              <a:t>br</a:t>
            </a:r>
            <a:r>
              <a:rPr lang="en-US" sz="2000" dirty="0">
                <a:solidFill>
                  <a:srgbClr val="FF0000"/>
                </a:solidFill>
                <a:latin typeface="Arial" panose="020B0604020202020204" pitchFamily="34" charset="0"/>
                <a:cs typeface="Arial" panose="020B0604020202020204" pitchFamily="34" charset="0"/>
              </a:rPr>
              <a:t> i1 %</a:t>
            </a:r>
            <a:r>
              <a:rPr lang="en-US" sz="2000" dirty="0" err="1">
                <a:solidFill>
                  <a:srgbClr val="FF0000"/>
                </a:solidFill>
                <a:latin typeface="Arial" panose="020B0604020202020204" pitchFamily="34" charset="0"/>
                <a:cs typeface="Arial" panose="020B0604020202020204" pitchFamily="34" charset="0"/>
              </a:rPr>
              <a:t>cmp</a:t>
            </a:r>
            <a:r>
              <a:rPr lang="en-US" sz="2000" dirty="0">
                <a:solidFill>
                  <a:srgbClr val="FF0000"/>
                </a:solidFill>
                <a:latin typeface="Arial" panose="020B0604020202020204" pitchFamily="34" charset="0"/>
                <a:cs typeface="Arial" panose="020B0604020202020204" pitchFamily="34" charset="0"/>
              </a:rPr>
              <a:t>, label %</a:t>
            </a:r>
            <a:r>
              <a:rPr lang="en-US" sz="2000" dirty="0" err="1">
                <a:solidFill>
                  <a:srgbClr val="FF0000"/>
                </a:solidFill>
                <a:latin typeface="Arial" panose="020B0604020202020204" pitchFamily="34" charset="0"/>
                <a:cs typeface="Arial" panose="020B0604020202020204" pitchFamily="34" charset="0"/>
              </a:rPr>
              <a:t>if.then</a:t>
            </a:r>
            <a:r>
              <a:rPr lang="en-US" sz="2000" dirty="0">
                <a:solidFill>
                  <a:srgbClr val="FF0000"/>
                </a:solidFill>
                <a:latin typeface="Arial" panose="020B0604020202020204" pitchFamily="34" charset="0"/>
                <a:cs typeface="Arial" panose="020B0604020202020204" pitchFamily="34" charset="0"/>
              </a:rPr>
              <a:t>, label %</a:t>
            </a:r>
            <a:r>
              <a:rPr lang="en-US" sz="2000" dirty="0" err="1">
                <a:solidFill>
                  <a:srgbClr val="FF0000"/>
                </a:solidFill>
                <a:latin typeface="Arial" panose="020B0604020202020204" pitchFamily="34" charset="0"/>
                <a:cs typeface="Arial" panose="020B0604020202020204" pitchFamily="34" charset="0"/>
              </a:rPr>
              <a:t>if.end</a:t>
            </a:r>
            <a:endParaRPr lang="en-US" sz="2000" dirty="0">
              <a:solidFill>
                <a:srgbClr val="FF0000"/>
              </a:solidFill>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 C code -------------</a:t>
            </a:r>
          </a:p>
          <a:p>
            <a:pPr marL="0" indent="0">
              <a:buNone/>
            </a:pPr>
            <a:endParaRPr lang="en-US" sz="2000" dirty="0">
              <a:latin typeface="Arial" panose="020B0604020202020204" pitchFamily="34" charset="0"/>
              <a:cs typeface="Arial" panose="020B0604020202020204" pitchFamily="34" charset="0"/>
            </a:endParaRPr>
          </a:p>
          <a:p>
            <a:pPr marL="0" indent="0">
              <a:buNone/>
            </a:pPr>
            <a:r>
              <a:rPr lang="en-US" sz="2000" dirty="0">
                <a:solidFill>
                  <a:srgbClr val="FF0000"/>
                </a:solidFill>
                <a:latin typeface="Arial" panose="020B0604020202020204" pitchFamily="34" charset="0"/>
                <a:cs typeface="Arial" panose="020B0604020202020204" pitchFamily="34" charset="0"/>
              </a:rPr>
              <a:t>if (a == b) { </a:t>
            </a:r>
            <a:r>
              <a:rPr lang="en-US" sz="2000" dirty="0" err="1">
                <a:solidFill>
                  <a:srgbClr val="FF0000"/>
                </a:solidFill>
                <a:latin typeface="Arial" panose="020B0604020202020204" pitchFamily="34" charset="0"/>
                <a:cs typeface="Arial" panose="020B0604020202020204" pitchFamily="34" charset="0"/>
              </a:rPr>
              <a:t>goto</a:t>
            </a:r>
            <a:r>
              <a:rPr lang="en-US" sz="2000" dirty="0">
                <a:solidFill>
                  <a:srgbClr val="FF0000"/>
                </a:solidFill>
                <a:latin typeface="Arial" panose="020B0604020202020204" pitchFamily="34" charset="0"/>
                <a:cs typeface="Arial" panose="020B0604020202020204" pitchFamily="34" charset="0"/>
              </a:rPr>
              <a:t> %</a:t>
            </a:r>
            <a:r>
              <a:rPr lang="en-US" sz="2000" dirty="0" err="1">
                <a:solidFill>
                  <a:srgbClr val="FF0000"/>
                </a:solidFill>
                <a:latin typeface="Arial" panose="020B0604020202020204" pitchFamily="34" charset="0"/>
                <a:cs typeface="Arial" panose="020B0604020202020204" pitchFamily="34" charset="0"/>
              </a:rPr>
              <a:t>if.then</a:t>
            </a:r>
            <a:r>
              <a:rPr lang="en-US" sz="2000" dirty="0">
                <a:solidFill>
                  <a:srgbClr val="FF0000"/>
                </a:solidFill>
                <a:latin typeface="Arial" panose="020B0604020202020204" pitchFamily="34" charset="0"/>
                <a:cs typeface="Arial" panose="020B0604020202020204" pitchFamily="34" charset="0"/>
              </a:rPr>
              <a:t> }  else { </a:t>
            </a:r>
            <a:r>
              <a:rPr lang="en-US" sz="2000" dirty="0" err="1">
                <a:solidFill>
                  <a:srgbClr val="FF0000"/>
                </a:solidFill>
                <a:latin typeface="Arial" panose="020B0604020202020204" pitchFamily="34" charset="0"/>
                <a:cs typeface="Arial" panose="020B0604020202020204" pitchFamily="34" charset="0"/>
              </a:rPr>
              <a:t>goto</a:t>
            </a:r>
            <a:r>
              <a:rPr lang="en-US" sz="2000" dirty="0">
                <a:solidFill>
                  <a:srgbClr val="FF0000"/>
                </a:solidFill>
                <a:latin typeface="Arial" panose="020B0604020202020204" pitchFamily="34" charset="0"/>
                <a:cs typeface="Arial" panose="020B0604020202020204" pitchFamily="34" charset="0"/>
              </a:rPr>
              <a:t> %</a:t>
            </a:r>
            <a:r>
              <a:rPr lang="en-US" sz="2000" dirty="0" err="1">
                <a:solidFill>
                  <a:srgbClr val="FF0000"/>
                </a:solidFill>
                <a:latin typeface="Arial" panose="020B0604020202020204" pitchFamily="34" charset="0"/>
                <a:cs typeface="Arial" panose="020B0604020202020204" pitchFamily="34" charset="0"/>
              </a:rPr>
              <a:t>if.end</a:t>
            </a:r>
            <a:r>
              <a:rPr lang="en-US" sz="2000" dirty="0">
                <a:solidFill>
                  <a:srgbClr val="FF0000"/>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749377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E9B4A-BE27-478E-98E4-95CED55CAA01}"/>
              </a:ext>
            </a:extLst>
          </p:cNvPr>
          <p:cNvSpPr>
            <a:spLocks noGrp="1"/>
          </p:cNvSpPr>
          <p:nvPr>
            <p:ph type="title"/>
          </p:nvPr>
        </p:nvSpPr>
        <p:spPr/>
        <p:txBody>
          <a:bodyPr/>
          <a:lstStyle/>
          <a:p>
            <a:r>
              <a:rPr lang="en-US" dirty="0"/>
              <a:t>Direct </a:t>
            </a:r>
            <a:r>
              <a:rPr lang="en-US" dirty="0" err="1"/>
              <a:t>br</a:t>
            </a:r>
            <a:endParaRPr lang="en-IN" dirty="0"/>
          </a:p>
        </p:txBody>
      </p:sp>
      <p:sp>
        <p:nvSpPr>
          <p:cNvPr id="3" name="Content Placeholder 2">
            <a:extLst>
              <a:ext uri="{FF2B5EF4-FFF2-40B4-BE49-F238E27FC236}">
                <a16:creationId xmlns:a16="http://schemas.microsoft.com/office/drawing/2014/main" id="{ADF689E8-1EB0-4F12-81E4-021099D33F6C}"/>
              </a:ext>
            </a:extLst>
          </p:cNvPr>
          <p:cNvSpPr>
            <a:spLocks noGrp="1"/>
          </p:cNvSpPr>
          <p:nvPr>
            <p:ph idx="1"/>
          </p:nvPr>
        </p:nvSpPr>
        <p:spPr/>
        <p:txBody>
          <a:bodyPr>
            <a:normAutofit/>
          </a:bodyPr>
          <a:lstStyle/>
          <a:p>
            <a:pPr marL="0" indent="0">
              <a:buNone/>
            </a:pPr>
            <a:endParaRPr lang="en-US" dirty="0"/>
          </a:p>
          <a:p>
            <a:pPr marL="0" indent="0">
              <a:buNone/>
            </a:pPr>
            <a:endParaRPr lang="en-US" dirty="0"/>
          </a:p>
          <a:p>
            <a:pPr marL="0" indent="0">
              <a:buNone/>
            </a:pPr>
            <a:endParaRPr lang="en-IN" dirty="0"/>
          </a:p>
        </p:txBody>
      </p:sp>
      <p:sp>
        <p:nvSpPr>
          <p:cNvPr id="4" name="TextBox 3">
            <a:extLst>
              <a:ext uri="{FF2B5EF4-FFF2-40B4-BE49-F238E27FC236}">
                <a16:creationId xmlns:a16="http://schemas.microsoft.com/office/drawing/2014/main" id="{D0A322F2-DACA-416F-AD3D-9534D780CBDD}"/>
              </a:ext>
            </a:extLst>
          </p:cNvPr>
          <p:cNvSpPr txBox="1"/>
          <p:nvPr/>
        </p:nvSpPr>
        <p:spPr>
          <a:xfrm>
            <a:off x="7955280" y="2062480"/>
            <a:ext cx="3652520" cy="1754326"/>
          </a:xfrm>
          <a:prstGeom prst="rect">
            <a:avLst/>
          </a:prstGeom>
          <a:noFill/>
        </p:spPr>
        <p:txBody>
          <a:bodyPr wrap="square" rtlCol="0">
            <a:spAutoFit/>
          </a:bodyPr>
          <a:lstStyle/>
          <a:p>
            <a:pPr marL="0" indent="0">
              <a:buNone/>
            </a:pPr>
            <a:r>
              <a:rPr lang="en-US" dirty="0">
                <a:latin typeface="Arial" panose="020B0604020202020204" pitchFamily="34" charset="0"/>
                <a:cs typeface="Arial" panose="020B0604020202020204" pitchFamily="34" charset="0"/>
              </a:rPr>
              <a:t>A </a:t>
            </a:r>
            <a:r>
              <a:rPr lang="en-US" dirty="0" err="1">
                <a:latin typeface="Arial" panose="020B0604020202020204" pitchFamily="34" charset="0"/>
                <a:cs typeface="Arial" panose="020B0604020202020204" pitchFamily="34" charset="0"/>
              </a:rPr>
              <a:t>br</a:t>
            </a:r>
            <a:r>
              <a:rPr lang="en-US" dirty="0">
                <a:latin typeface="Arial" panose="020B0604020202020204" pitchFamily="34" charset="0"/>
                <a:cs typeface="Arial" panose="020B0604020202020204" pitchFamily="34" charset="0"/>
              </a:rPr>
              <a:t> instruction can have just one operand. In this case, the operand is a target basic block. This instruction simply jumps to the target basic block (%out in this example).</a:t>
            </a:r>
          </a:p>
        </p:txBody>
      </p:sp>
      <p:sp>
        <p:nvSpPr>
          <p:cNvPr id="5" name="TextBox 4">
            <a:extLst>
              <a:ext uri="{FF2B5EF4-FFF2-40B4-BE49-F238E27FC236}">
                <a16:creationId xmlns:a16="http://schemas.microsoft.com/office/drawing/2014/main" id="{7DBCEC34-ABB9-4703-8D6D-88CB1FDCFA0E}"/>
              </a:ext>
            </a:extLst>
          </p:cNvPr>
          <p:cNvSpPr txBox="1"/>
          <p:nvPr/>
        </p:nvSpPr>
        <p:spPr>
          <a:xfrm>
            <a:off x="406400" y="2336800"/>
            <a:ext cx="7152640" cy="1631216"/>
          </a:xfrm>
          <a:prstGeom prst="rect">
            <a:avLst/>
          </a:prstGeom>
          <a:noFill/>
        </p:spPr>
        <p:txBody>
          <a:bodyPr wrap="square" rtlCol="0">
            <a:spAutoFit/>
          </a:bodyPr>
          <a:lstStyle/>
          <a:p>
            <a:r>
              <a:rPr lang="en-US" sz="2000" dirty="0" err="1">
                <a:solidFill>
                  <a:srgbClr val="FF0000"/>
                </a:solidFill>
                <a:latin typeface="Arial" panose="020B0604020202020204" pitchFamily="34" charset="0"/>
                <a:cs typeface="Arial" panose="020B0604020202020204" pitchFamily="34" charset="0"/>
              </a:rPr>
              <a:t>br</a:t>
            </a:r>
            <a:r>
              <a:rPr lang="en-US" sz="2000" dirty="0">
                <a:solidFill>
                  <a:srgbClr val="FF0000"/>
                </a:solidFill>
                <a:latin typeface="Arial" panose="020B0604020202020204" pitchFamily="34" charset="0"/>
                <a:cs typeface="Arial" panose="020B0604020202020204" pitchFamily="34" charset="0"/>
              </a:rPr>
              <a:t> label %out</a:t>
            </a:r>
          </a:p>
          <a:p>
            <a:pPr marL="0" indent="0">
              <a:buNone/>
            </a:pPr>
            <a:endParaRPr lang="en-US" sz="2000" dirty="0">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 C code -------------</a:t>
            </a:r>
          </a:p>
          <a:p>
            <a:pPr marL="0" indent="0">
              <a:buNone/>
            </a:pPr>
            <a:endParaRPr lang="en-US" sz="2000" dirty="0">
              <a:latin typeface="Arial" panose="020B0604020202020204" pitchFamily="34" charset="0"/>
              <a:cs typeface="Arial" panose="020B0604020202020204" pitchFamily="34" charset="0"/>
            </a:endParaRPr>
          </a:p>
          <a:p>
            <a:pPr marL="0" indent="0">
              <a:buNone/>
            </a:pPr>
            <a:r>
              <a:rPr lang="en-US" sz="2000" dirty="0" err="1">
                <a:solidFill>
                  <a:srgbClr val="FF0000"/>
                </a:solidFill>
                <a:latin typeface="Arial" panose="020B0604020202020204" pitchFamily="34" charset="0"/>
                <a:cs typeface="Arial" panose="020B0604020202020204" pitchFamily="34" charset="0"/>
              </a:rPr>
              <a:t>goto</a:t>
            </a:r>
            <a:r>
              <a:rPr lang="en-US" sz="2000" dirty="0">
                <a:solidFill>
                  <a:srgbClr val="FF0000"/>
                </a:solidFill>
                <a:latin typeface="Arial" panose="020B0604020202020204" pitchFamily="34" charset="0"/>
                <a:cs typeface="Arial" panose="020B0604020202020204" pitchFamily="34" charset="0"/>
              </a:rPr>
              <a:t> out;</a:t>
            </a:r>
          </a:p>
        </p:txBody>
      </p:sp>
    </p:spTree>
    <p:extLst>
      <p:ext uri="{BB962C8B-B14F-4D97-AF65-F5344CB8AC3E}">
        <p14:creationId xmlns:p14="http://schemas.microsoft.com/office/powerpoint/2010/main" val="41383496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E9B4A-BE27-478E-98E4-95CED55CAA01}"/>
              </a:ext>
            </a:extLst>
          </p:cNvPr>
          <p:cNvSpPr>
            <a:spLocks noGrp="1"/>
          </p:cNvSpPr>
          <p:nvPr>
            <p:ph type="title"/>
          </p:nvPr>
        </p:nvSpPr>
        <p:spPr/>
        <p:txBody>
          <a:bodyPr/>
          <a:lstStyle/>
          <a:p>
            <a:r>
              <a:rPr lang="en-US" dirty="0"/>
              <a:t>Direct call</a:t>
            </a:r>
            <a:endParaRPr lang="en-IN" dirty="0"/>
          </a:p>
        </p:txBody>
      </p:sp>
      <p:sp>
        <p:nvSpPr>
          <p:cNvPr id="3" name="Content Placeholder 2">
            <a:extLst>
              <a:ext uri="{FF2B5EF4-FFF2-40B4-BE49-F238E27FC236}">
                <a16:creationId xmlns:a16="http://schemas.microsoft.com/office/drawing/2014/main" id="{ADF689E8-1EB0-4F12-81E4-021099D33F6C}"/>
              </a:ext>
            </a:extLst>
          </p:cNvPr>
          <p:cNvSpPr>
            <a:spLocks noGrp="1"/>
          </p:cNvSpPr>
          <p:nvPr>
            <p:ph idx="1"/>
          </p:nvPr>
        </p:nvSpPr>
        <p:spPr/>
        <p:txBody>
          <a:bodyPr>
            <a:normAutofit/>
          </a:bodyPr>
          <a:lstStyle/>
          <a:p>
            <a:pPr marL="0" indent="0">
              <a:buNone/>
            </a:pPr>
            <a:endParaRPr lang="en-US" dirty="0"/>
          </a:p>
          <a:p>
            <a:pPr marL="0" indent="0">
              <a:buNone/>
            </a:pPr>
            <a:endParaRPr lang="en-US" dirty="0"/>
          </a:p>
          <a:p>
            <a:pPr marL="0" indent="0">
              <a:buNone/>
            </a:pPr>
            <a:endParaRPr lang="en-IN" dirty="0"/>
          </a:p>
        </p:txBody>
      </p:sp>
      <p:sp>
        <p:nvSpPr>
          <p:cNvPr id="4" name="TextBox 3">
            <a:extLst>
              <a:ext uri="{FF2B5EF4-FFF2-40B4-BE49-F238E27FC236}">
                <a16:creationId xmlns:a16="http://schemas.microsoft.com/office/drawing/2014/main" id="{D0A322F2-DACA-416F-AD3D-9534D780CBDD}"/>
              </a:ext>
            </a:extLst>
          </p:cNvPr>
          <p:cNvSpPr txBox="1"/>
          <p:nvPr/>
        </p:nvSpPr>
        <p:spPr>
          <a:xfrm>
            <a:off x="8117840" y="1595120"/>
            <a:ext cx="3652520" cy="3139321"/>
          </a:xfrm>
          <a:prstGeom prst="rect">
            <a:avLst/>
          </a:prstGeom>
          <a:noFill/>
        </p:spPr>
        <p:txBody>
          <a:bodyPr wrap="square" rtlCol="0">
            <a:spAutoFit/>
          </a:bodyPr>
          <a:lstStyle/>
          <a:p>
            <a:pPr marL="0" indent="0">
              <a:buNone/>
            </a:pPr>
            <a:r>
              <a:rPr lang="en-US" dirty="0">
                <a:latin typeface="Arial" panose="020B0604020202020204" pitchFamily="34" charset="0"/>
                <a:cs typeface="Arial" panose="020B0604020202020204" pitchFamily="34" charset="0"/>
              </a:rPr>
              <a:t>A call instruction operands are target function and parameters. </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%ret is a virtual register that contains the return value of the function call.</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In this example: the return type of the function is i32; the callee is insert; the type of the first and second parameter is i32.</a:t>
            </a:r>
          </a:p>
        </p:txBody>
      </p:sp>
      <p:sp>
        <p:nvSpPr>
          <p:cNvPr id="5" name="TextBox 4">
            <a:extLst>
              <a:ext uri="{FF2B5EF4-FFF2-40B4-BE49-F238E27FC236}">
                <a16:creationId xmlns:a16="http://schemas.microsoft.com/office/drawing/2014/main" id="{7DBCEC34-ABB9-4703-8D6D-88CB1FDCFA0E}"/>
              </a:ext>
            </a:extLst>
          </p:cNvPr>
          <p:cNvSpPr txBox="1"/>
          <p:nvPr/>
        </p:nvSpPr>
        <p:spPr>
          <a:xfrm>
            <a:off x="406400" y="2184400"/>
            <a:ext cx="7152640" cy="2246769"/>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%a = load i32, i32* </a:t>
            </a:r>
            <a:r>
              <a:rPr lang="en-US" sz="2000" dirty="0" err="1">
                <a:latin typeface="Arial" panose="020B0604020202020204" pitchFamily="34" charset="0"/>
                <a:cs typeface="Arial" panose="020B0604020202020204" pitchFamily="34" charset="0"/>
              </a:rPr>
              <a:t>a.addr</a:t>
            </a:r>
            <a:r>
              <a:rPr lang="en-US" sz="2000" dirty="0">
                <a:latin typeface="Arial" panose="020B0604020202020204" pitchFamily="34" charset="0"/>
                <a:cs typeface="Arial" panose="020B0604020202020204" pitchFamily="34" charset="0"/>
              </a:rPr>
              <a:t>, align 8</a:t>
            </a:r>
          </a:p>
          <a:p>
            <a:r>
              <a:rPr lang="en-US" sz="2000" dirty="0">
                <a:latin typeface="Arial" panose="020B0604020202020204" pitchFamily="34" charset="0"/>
                <a:cs typeface="Arial" panose="020B0604020202020204" pitchFamily="34" charset="0"/>
              </a:rPr>
              <a:t>%b = load i32, i32* </a:t>
            </a:r>
            <a:r>
              <a:rPr lang="en-US" sz="2000" dirty="0" err="1">
                <a:latin typeface="Arial" panose="020B0604020202020204" pitchFamily="34" charset="0"/>
                <a:cs typeface="Arial" panose="020B0604020202020204" pitchFamily="34" charset="0"/>
              </a:rPr>
              <a:t>b.addr</a:t>
            </a:r>
            <a:r>
              <a:rPr lang="en-US" sz="2000" dirty="0">
                <a:latin typeface="Arial" panose="020B0604020202020204" pitchFamily="34" charset="0"/>
                <a:cs typeface="Arial" panose="020B0604020202020204" pitchFamily="34" charset="0"/>
              </a:rPr>
              <a:t>, align 8</a:t>
            </a:r>
            <a:endParaRPr lang="en-US" sz="2000" dirty="0">
              <a:solidFill>
                <a:srgbClr val="FF0000"/>
              </a:solidFill>
              <a:latin typeface="Arial" panose="020B0604020202020204" pitchFamily="34" charset="0"/>
              <a:cs typeface="Arial" panose="020B0604020202020204" pitchFamily="34" charset="0"/>
            </a:endParaRPr>
          </a:p>
          <a:p>
            <a:r>
              <a:rPr lang="en-US" sz="2000" dirty="0">
                <a:solidFill>
                  <a:srgbClr val="FF0000"/>
                </a:solidFill>
                <a:latin typeface="Arial" panose="020B0604020202020204" pitchFamily="34" charset="0"/>
                <a:cs typeface="Arial" panose="020B0604020202020204" pitchFamily="34" charset="0"/>
              </a:rPr>
              <a:t>%ret = call i32 @insert(i32 %a, i32 %b)</a:t>
            </a:r>
          </a:p>
          <a:p>
            <a:endParaRPr lang="en-US" sz="2000" dirty="0">
              <a:solidFill>
                <a:srgbClr val="FF0000"/>
              </a:solidFill>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 C code -------------</a:t>
            </a:r>
          </a:p>
          <a:p>
            <a:pPr marL="0" indent="0">
              <a:buNone/>
            </a:pPr>
            <a:endParaRPr lang="en-US" sz="2000" dirty="0">
              <a:latin typeface="Arial" panose="020B0604020202020204" pitchFamily="34" charset="0"/>
              <a:cs typeface="Arial" panose="020B0604020202020204" pitchFamily="34" charset="0"/>
            </a:endParaRPr>
          </a:p>
          <a:p>
            <a:pPr marL="0" indent="0">
              <a:buNone/>
            </a:pPr>
            <a:r>
              <a:rPr lang="en-US" sz="2000" dirty="0">
                <a:solidFill>
                  <a:srgbClr val="FF0000"/>
                </a:solidFill>
                <a:latin typeface="Arial" panose="020B0604020202020204" pitchFamily="34" charset="0"/>
                <a:cs typeface="Arial" panose="020B0604020202020204" pitchFamily="34" charset="0"/>
              </a:rPr>
              <a:t>ret = insert(a, b);</a:t>
            </a:r>
          </a:p>
        </p:txBody>
      </p:sp>
    </p:spTree>
    <p:extLst>
      <p:ext uri="{BB962C8B-B14F-4D97-AF65-F5344CB8AC3E}">
        <p14:creationId xmlns:p14="http://schemas.microsoft.com/office/powerpoint/2010/main" val="15027633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E9B4A-BE27-478E-98E4-95CED55CAA01}"/>
              </a:ext>
            </a:extLst>
          </p:cNvPr>
          <p:cNvSpPr>
            <a:spLocks noGrp="1"/>
          </p:cNvSpPr>
          <p:nvPr>
            <p:ph type="title"/>
          </p:nvPr>
        </p:nvSpPr>
        <p:spPr/>
        <p:txBody>
          <a:bodyPr/>
          <a:lstStyle/>
          <a:p>
            <a:r>
              <a:rPr lang="en-US" dirty="0"/>
              <a:t>Indirect call</a:t>
            </a:r>
            <a:endParaRPr lang="en-IN" dirty="0"/>
          </a:p>
        </p:txBody>
      </p:sp>
      <p:sp>
        <p:nvSpPr>
          <p:cNvPr id="3" name="Content Placeholder 2">
            <a:extLst>
              <a:ext uri="{FF2B5EF4-FFF2-40B4-BE49-F238E27FC236}">
                <a16:creationId xmlns:a16="http://schemas.microsoft.com/office/drawing/2014/main" id="{ADF689E8-1EB0-4F12-81E4-021099D33F6C}"/>
              </a:ext>
            </a:extLst>
          </p:cNvPr>
          <p:cNvSpPr>
            <a:spLocks noGrp="1"/>
          </p:cNvSpPr>
          <p:nvPr>
            <p:ph idx="1"/>
          </p:nvPr>
        </p:nvSpPr>
        <p:spPr/>
        <p:txBody>
          <a:bodyPr>
            <a:normAutofit/>
          </a:bodyPr>
          <a:lstStyle/>
          <a:p>
            <a:pPr marL="0" indent="0">
              <a:buNone/>
            </a:pPr>
            <a:endParaRPr lang="en-US" dirty="0"/>
          </a:p>
          <a:p>
            <a:pPr marL="0" indent="0">
              <a:buNone/>
            </a:pPr>
            <a:endParaRPr lang="en-US" dirty="0"/>
          </a:p>
          <a:p>
            <a:pPr marL="0" indent="0">
              <a:buNone/>
            </a:pPr>
            <a:endParaRPr lang="en-IN" dirty="0"/>
          </a:p>
        </p:txBody>
      </p:sp>
      <p:sp>
        <p:nvSpPr>
          <p:cNvPr id="4" name="TextBox 3">
            <a:extLst>
              <a:ext uri="{FF2B5EF4-FFF2-40B4-BE49-F238E27FC236}">
                <a16:creationId xmlns:a16="http://schemas.microsoft.com/office/drawing/2014/main" id="{D0A322F2-DACA-416F-AD3D-9534D780CBDD}"/>
              </a:ext>
            </a:extLst>
          </p:cNvPr>
          <p:cNvSpPr txBox="1"/>
          <p:nvPr/>
        </p:nvSpPr>
        <p:spPr>
          <a:xfrm>
            <a:off x="8092440" y="1910080"/>
            <a:ext cx="3779520" cy="2031325"/>
          </a:xfrm>
          <a:prstGeom prst="rect">
            <a:avLst/>
          </a:prstGeom>
          <a:noFill/>
        </p:spPr>
        <p:txBody>
          <a:bodyPr wrap="square" rtlCol="0">
            <a:spAutoFit/>
          </a:bodyPr>
          <a:lstStyle/>
          <a:p>
            <a:pPr marL="0" indent="0">
              <a:buNone/>
            </a:pPr>
            <a:r>
              <a:rPr lang="en-US" dirty="0">
                <a:latin typeface="Arial" panose="020B0604020202020204" pitchFamily="34" charset="0"/>
                <a:cs typeface="Arial" panose="020B0604020202020204" pitchFamily="34" charset="0"/>
              </a:rPr>
              <a:t>In an indirect function call, the address of a target function is stored in a register. In this example, the first argument of the call instruction is a virtual register that contains the address of the target routine.</a:t>
            </a:r>
          </a:p>
        </p:txBody>
      </p:sp>
      <p:sp>
        <p:nvSpPr>
          <p:cNvPr id="5" name="TextBox 4">
            <a:extLst>
              <a:ext uri="{FF2B5EF4-FFF2-40B4-BE49-F238E27FC236}">
                <a16:creationId xmlns:a16="http://schemas.microsoft.com/office/drawing/2014/main" id="{7DBCEC34-ABB9-4703-8D6D-88CB1FDCFA0E}"/>
              </a:ext>
            </a:extLst>
          </p:cNvPr>
          <p:cNvSpPr txBox="1"/>
          <p:nvPr/>
        </p:nvSpPr>
        <p:spPr>
          <a:xfrm>
            <a:off x="406400" y="1828800"/>
            <a:ext cx="8229600" cy="4401205"/>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define %</a:t>
            </a:r>
            <a:r>
              <a:rPr lang="en-US" sz="2000" dirty="0" err="1">
                <a:latin typeface="Arial" panose="020B0604020202020204" pitchFamily="34" charset="0"/>
                <a:cs typeface="Arial" panose="020B0604020202020204" pitchFamily="34" charset="0"/>
              </a:rPr>
              <a:t>struct.list</a:t>
            </a:r>
            <a:r>
              <a:rPr lang="en-US" sz="2000" dirty="0">
                <a:latin typeface="Arial" panose="020B0604020202020204" pitchFamily="34" charset="0"/>
                <a:cs typeface="Arial" panose="020B0604020202020204" pitchFamily="34" charset="0"/>
              </a:rPr>
              <a:t>* @find(i32 (%</a:t>
            </a:r>
            <a:r>
              <a:rPr lang="en-US" sz="2000" dirty="0" err="1">
                <a:latin typeface="Arial" panose="020B0604020202020204" pitchFamily="34" charset="0"/>
                <a:cs typeface="Arial" panose="020B0604020202020204" pitchFamily="34" charset="0"/>
              </a:rPr>
              <a:t>struct.list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struct.list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cmp</a:t>
            </a:r>
            <a:r>
              <a:rPr lang="en-US" sz="2000" dirty="0">
                <a:latin typeface="Arial" panose="020B0604020202020204" pitchFamily="34" charset="0"/>
                <a:cs typeface="Arial" panose="020B0604020202020204" pitchFamily="34" charset="0"/>
              </a:rPr>
              <a:t>) </a:t>
            </a:r>
          </a:p>
          <a:p>
            <a:r>
              <a:rPr lang="en-US" sz="2000" dirty="0">
                <a:latin typeface="Arial" panose="020B0604020202020204" pitchFamily="34" charset="0"/>
                <a:cs typeface="Arial" panose="020B0604020202020204" pitchFamily="34" charset="0"/>
              </a:rPr>
              <a:t>{</a:t>
            </a:r>
          </a:p>
          <a:p>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a.addr</a:t>
            </a:r>
            <a:r>
              <a:rPr lang="en-US" sz="2000" dirty="0">
                <a:latin typeface="Arial" panose="020B0604020202020204" pitchFamily="34" charset="0"/>
                <a:cs typeface="Arial" panose="020B0604020202020204" pitchFamily="34" charset="0"/>
              </a:rPr>
              <a:t> = </a:t>
            </a:r>
            <a:r>
              <a:rPr lang="en-US" sz="2000" dirty="0" err="1">
                <a:latin typeface="Arial" panose="020B0604020202020204" pitchFamily="34" charset="0"/>
                <a:cs typeface="Arial" panose="020B0604020202020204" pitchFamily="34" charset="0"/>
              </a:rPr>
              <a:t>alloca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struct.list</a:t>
            </a:r>
            <a:r>
              <a:rPr lang="en-US" sz="2000" dirty="0">
                <a:latin typeface="Arial" panose="020B0604020202020204" pitchFamily="34" charset="0"/>
                <a:cs typeface="Arial" panose="020B0604020202020204" pitchFamily="34" charset="0"/>
              </a:rPr>
              <a:t>, align 8</a:t>
            </a:r>
          </a:p>
          <a:p>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b.addr</a:t>
            </a:r>
            <a:r>
              <a:rPr lang="en-US" sz="2000" dirty="0">
                <a:latin typeface="Arial" panose="020B0604020202020204" pitchFamily="34" charset="0"/>
                <a:cs typeface="Arial" panose="020B0604020202020204" pitchFamily="34" charset="0"/>
              </a:rPr>
              <a:t> = </a:t>
            </a:r>
            <a:r>
              <a:rPr lang="en-US" sz="2000" dirty="0" err="1">
                <a:latin typeface="Arial" panose="020B0604020202020204" pitchFamily="34" charset="0"/>
                <a:cs typeface="Arial" panose="020B0604020202020204" pitchFamily="34" charset="0"/>
              </a:rPr>
              <a:t>alloca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struct.list</a:t>
            </a:r>
            <a:r>
              <a:rPr lang="en-US" sz="2000" dirty="0">
                <a:latin typeface="Arial" panose="020B0604020202020204" pitchFamily="34" charset="0"/>
                <a:cs typeface="Arial" panose="020B0604020202020204" pitchFamily="34" charset="0"/>
              </a:rPr>
              <a:t>, align 8</a:t>
            </a:r>
          </a:p>
          <a:p>
            <a:r>
              <a:rPr lang="en-US" sz="2000" dirty="0">
                <a:solidFill>
                  <a:srgbClr val="FF0000"/>
                </a:solidFill>
                <a:latin typeface="Arial" panose="020B0604020202020204" pitchFamily="34" charset="0"/>
                <a:cs typeface="Arial" panose="020B0604020202020204" pitchFamily="34" charset="0"/>
              </a:rPr>
              <a:t>   %ret = call i32 %</a:t>
            </a:r>
            <a:r>
              <a:rPr lang="en-US" sz="2000" dirty="0" err="1">
                <a:solidFill>
                  <a:srgbClr val="FF0000"/>
                </a:solidFill>
                <a:latin typeface="Arial" panose="020B0604020202020204" pitchFamily="34" charset="0"/>
                <a:cs typeface="Arial" panose="020B0604020202020204" pitchFamily="34" charset="0"/>
              </a:rPr>
              <a:t>cmp</a:t>
            </a:r>
            <a:r>
              <a:rPr lang="en-US" sz="2000" dirty="0">
                <a:solidFill>
                  <a:srgbClr val="FF0000"/>
                </a:solidFill>
                <a:latin typeface="Arial" panose="020B0604020202020204" pitchFamily="34" charset="0"/>
                <a:cs typeface="Arial" panose="020B0604020202020204" pitchFamily="34" charset="0"/>
              </a:rPr>
              <a:t>(%</a:t>
            </a:r>
            <a:r>
              <a:rPr lang="en-US" sz="2000" dirty="0" err="1">
                <a:solidFill>
                  <a:srgbClr val="FF0000"/>
                </a:solidFill>
                <a:latin typeface="Arial" panose="020B0604020202020204" pitchFamily="34" charset="0"/>
                <a:cs typeface="Arial" panose="020B0604020202020204" pitchFamily="34" charset="0"/>
              </a:rPr>
              <a:t>a.addr</a:t>
            </a:r>
            <a:r>
              <a:rPr lang="en-US" sz="2000" dirty="0">
                <a:solidFill>
                  <a:srgbClr val="FF0000"/>
                </a:solidFill>
                <a:latin typeface="Arial" panose="020B0604020202020204" pitchFamily="34" charset="0"/>
                <a:cs typeface="Arial" panose="020B0604020202020204" pitchFamily="34" charset="0"/>
              </a:rPr>
              <a:t>, %</a:t>
            </a:r>
            <a:r>
              <a:rPr lang="en-US" sz="2000" dirty="0" err="1">
                <a:solidFill>
                  <a:srgbClr val="FF0000"/>
                </a:solidFill>
                <a:latin typeface="Arial" panose="020B0604020202020204" pitchFamily="34" charset="0"/>
                <a:cs typeface="Arial" panose="020B0604020202020204" pitchFamily="34" charset="0"/>
              </a:rPr>
              <a:t>b.addr</a:t>
            </a:r>
            <a:r>
              <a:rPr lang="en-US" sz="2000" dirty="0">
                <a:solidFill>
                  <a:srgbClr val="FF0000"/>
                </a:solidFill>
                <a:latin typeface="Arial" panose="020B0604020202020204" pitchFamily="34" charset="0"/>
                <a:cs typeface="Arial" panose="020B0604020202020204" pitchFamily="34" charset="0"/>
              </a:rPr>
              <a:t>);</a:t>
            </a:r>
          </a:p>
          <a:p>
            <a:r>
              <a:rPr lang="en-US" sz="2000" dirty="0">
                <a:latin typeface="Arial" panose="020B0604020202020204" pitchFamily="34" charset="0"/>
                <a:cs typeface="Arial" panose="020B0604020202020204" pitchFamily="34" charset="0"/>
              </a:rPr>
              <a:t>}</a:t>
            </a:r>
          </a:p>
          <a:p>
            <a:endParaRPr lang="en-US" sz="2000" dirty="0">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 C code -------------</a:t>
            </a:r>
          </a:p>
          <a:p>
            <a:pPr marL="0" indent="0">
              <a:buNone/>
            </a:pPr>
            <a:endParaRPr lang="en-US" sz="2000" dirty="0">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struct list* find(int (*</a:t>
            </a:r>
            <a:r>
              <a:rPr lang="en-US" sz="2000" dirty="0" err="1">
                <a:latin typeface="Arial" panose="020B0604020202020204" pitchFamily="34" charset="0"/>
                <a:cs typeface="Arial" panose="020B0604020202020204" pitchFamily="34" charset="0"/>
              </a:rPr>
              <a:t>cmp</a:t>
            </a:r>
            <a:r>
              <a:rPr lang="en-US" sz="2000" dirty="0">
                <a:latin typeface="Arial" panose="020B0604020202020204" pitchFamily="34" charset="0"/>
                <a:cs typeface="Arial" panose="020B0604020202020204" pitchFamily="34" charset="0"/>
              </a:rPr>
              <a:t>)(struct list *n1, struct list *n2)) </a:t>
            </a:r>
          </a:p>
          <a:p>
            <a:pPr marL="0" indent="0">
              <a:buNone/>
            </a:pPr>
            <a:r>
              <a:rPr lang="en-US" sz="2000" dirty="0">
                <a:latin typeface="Arial" panose="020B0604020202020204" pitchFamily="34" charset="0"/>
                <a:cs typeface="Arial" panose="020B0604020202020204" pitchFamily="34" charset="0"/>
              </a:rPr>
              <a:t>{</a:t>
            </a:r>
          </a:p>
          <a:p>
            <a:pPr marL="0" indent="0">
              <a:buNone/>
            </a:pPr>
            <a:r>
              <a:rPr lang="en-US" sz="2000" dirty="0">
                <a:latin typeface="Arial" panose="020B0604020202020204" pitchFamily="34" charset="0"/>
                <a:cs typeface="Arial" panose="020B0604020202020204" pitchFamily="34" charset="0"/>
              </a:rPr>
              <a:t>  struct list a, b;</a:t>
            </a:r>
          </a:p>
          <a:p>
            <a:pPr marL="0" indent="0">
              <a:buNone/>
            </a:pPr>
            <a:r>
              <a:rPr lang="en-US" sz="2000" dirty="0">
                <a:solidFill>
                  <a:srgbClr val="FF0000"/>
                </a:solidFill>
                <a:latin typeface="Arial" panose="020B0604020202020204" pitchFamily="34" charset="0"/>
                <a:cs typeface="Arial" panose="020B0604020202020204" pitchFamily="34" charset="0"/>
              </a:rPr>
              <a:t>  int ret = </a:t>
            </a:r>
            <a:r>
              <a:rPr lang="en-US" sz="2000" dirty="0" err="1">
                <a:solidFill>
                  <a:srgbClr val="FF0000"/>
                </a:solidFill>
                <a:latin typeface="Arial" panose="020B0604020202020204" pitchFamily="34" charset="0"/>
                <a:cs typeface="Arial" panose="020B0604020202020204" pitchFamily="34" charset="0"/>
              </a:rPr>
              <a:t>cmp</a:t>
            </a:r>
            <a:r>
              <a:rPr lang="en-US" sz="2000" dirty="0">
                <a:solidFill>
                  <a:srgbClr val="FF0000"/>
                </a:solidFill>
                <a:latin typeface="Arial" panose="020B0604020202020204" pitchFamily="34" charset="0"/>
                <a:cs typeface="Arial" panose="020B0604020202020204" pitchFamily="34" charset="0"/>
              </a:rPr>
              <a:t>(&amp;a, &amp;b);</a:t>
            </a:r>
          </a:p>
          <a:p>
            <a:pPr marL="0" indent="0">
              <a:buNone/>
            </a:pPr>
            <a:r>
              <a:rPr lang="en-US" sz="20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4230572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90BC56A-6ABA-42B6-B083-86C2CECA30CA}"/>
              </a:ext>
            </a:extLst>
          </p:cNvPr>
          <p:cNvSpPr txBox="1"/>
          <p:nvPr/>
        </p:nvSpPr>
        <p:spPr>
          <a:xfrm>
            <a:off x="548640" y="1117600"/>
            <a:ext cx="4460240" cy="2585323"/>
          </a:xfrm>
          <a:prstGeom prst="rect">
            <a:avLst/>
          </a:prstGeom>
          <a:noFill/>
        </p:spPr>
        <p:txBody>
          <a:bodyPr wrap="square" rtlCol="0">
            <a:spAutoFit/>
          </a:bodyPr>
          <a:lstStyle/>
          <a:p>
            <a:r>
              <a:rPr lang="en-US" dirty="0"/>
              <a:t>int* foo(int *</a:t>
            </a:r>
            <a:r>
              <a:rPr lang="en-US" dirty="0" err="1"/>
              <a:t>arr</a:t>
            </a:r>
            <a:r>
              <a:rPr lang="en-US" dirty="0"/>
              <a:t>)</a:t>
            </a:r>
          </a:p>
          <a:p>
            <a:r>
              <a:rPr lang="en-US" dirty="0"/>
              <a:t>{</a:t>
            </a:r>
          </a:p>
          <a:p>
            <a:r>
              <a:rPr lang="en-US" dirty="0"/>
              <a:t>    int *</a:t>
            </a:r>
            <a:r>
              <a:rPr lang="en-US" dirty="0" err="1"/>
              <a:t>ptr</a:t>
            </a:r>
            <a:r>
              <a:rPr lang="en-US" dirty="0"/>
              <a:t> = </a:t>
            </a:r>
            <a:r>
              <a:rPr lang="en-US" dirty="0" err="1"/>
              <a:t>arr</a:t>
            </a:r>
            <a:r>
              <a:rPr lang="en-US" dirty="0"/>
              <a:t>;</a:t>
            </a:r>
          </a:p>
          <a:p>
            <a:r>
              <a:rPr lang="en-US" dirty="0"/>
              <a:t>    </a:t>
            </a:r>
            <a:r>
              <a:rPr lang="en-US" dirty="0" err="1"/>
              <a:t>ptr</a:t>
            </a:r>
            <a:r>
              <a:rPr lang="en-US" dirty="0"/>
              <a:t>[20] = 100;</a:t>
            </a:r>
          </a:p>
          <a:p>
            <a:r>
              <a:rPr lang="en-US" dirty="0"/>
              <a:t>    if (</a:t>
            </a:r>
            <a:r>
              <a:rPr lang="en-US" dirty="0" err="1"/>
              <a:t>ptr</a:t>
            </a:r>
            <a:r>
              <a:rPr lang="en-US" dirty="0"/>
              <a:t> == NULL) {</a:t>
            </a:r>
          </a:p>
          <a:p>
            <a:r>
              <a:rPr lang="en-US" dirty="0"/>
              <a:t>        </a:t>
            </a:r>
            <a:r>
              <a:rPr lang="en-US" dirty="0" err="1"/>
              <a:t>ptr</a:t>
            </a:r>
            <a:r>
              <a:rPr lang="en-US" dirty="0"/>
              <a:t> = </a:t>
            </a:r>
            <a:r>
              <a:rPr lang="en-US" dirty="0" err="1"/>
              <a:t>mymalloc</a:t>
            </a:r>
            <a:r>
              <a:rPr lang="en-US" dirty="0"/>
              <a:t>(4);</a:t>
            </a:r>
          </a:p>
          <a:p>
            <a:r>
              <a:rPr lang="en-US" dirty="0"/>
              <a:t>    }</a:t>
            </a:r>
          </a:p>
          <a:p>
            <a:r>
              <a:rPr lang="en-US" dirty="0"/>
              <a:t>    return </a:t>
            </a:r>
            <a:r>
              <a:rPr lang="en-US" dirty="0" err="1"/>
              <a:t>ptr</a:t>
            </a:r>
            <a:r>
              <a:rPr lang="en-US" dirty="0"/>
              <a:t>;</a:t>
            </a:r>
          </a:p>
          <a:p>
            <a:r>
              <a:rPr lang="en-US" dirty="0"/>
              <a:t>}</a:t>
            </a:r>
            <a:endParaRPr lang="en-IN" dirty="0"/>
          </a:p>
        </p:txBody>
      </p:sp>
      <p:sp>
        <p:nvSpPr>
          <p:cNvPr id="6" name="TextBox 5">
            <a:extLst>
              <a:ext uri="{FF2B5EF4-FFF2-40B4-BE49-F238E27FC236}">
                <a16:creationId xmlns:a16="http://schemas.microsoft.com/office/drawing/2014/main" id="{6CEA0446-DB17-49B2-90C4-4F3DCFA9BB72}"/>
              </a:ext>
            </a:extLst>
          </p:cNvPr>
          <p:cNvSpPr txBox="1"/>
          <p:nvPr/>
        </p:nvSpPr>
        <p:spPr>
          <a:xfrm>
            <a:off x="5492206" y="264160"/>
            <a:ext cx="6380480" cy="6463308"/>
          </a:xfrm>
          <a:prstGeom prst="rect">
            <a:avLst/>
          </a:prstGeom>
          <a:noFill/>
        </p:spPr>
        <p:txBody>
          <a:bodyPr wrap="square" rtlCol="0">
            <a:spAutoFit/>
          </a:bodyPr>
          <a:lstStyle/>
          <a:p>
            <a:r>
              <a:rPr lang="en-US" dirty="0"/>
              <a:t>define </a:t>
            </a:r>
            <a:r>
              <a:rPr lang="en-US" dirty="0" err="1"/>
              <a:t>dso_local</a:t>
            </a:r>
            <a:r>
              <a:rPr lang="en-US" dirty="0"/>
              <a:t> void @foo(i32* %</a:t>
            </a:r>
            <a:r>
              <a:rPr lang="en-US" dirty="0" err="1"/>
              <a:t>arr</a:t>
            </a:r>
            <a:r>
              <a:rPr lang="en-US" dirty="0"/>
              <a:t>) #0 {</a:t>
            </a:r>
          </a:p>
          <a:p>
            <a:r>
              <a:rPr lang="en-US" b="1" dirty="0"/>
              <a:t>entry:</a:t>
            </a:r>
          </a:p>
          <a:p>
            <a:r>
              <a:rPr lang="en-US" dirty="0"/>
              <a:t>  %</a:t>
            </a:r>
            <a:r>
              <a:rPr lang="en-US" dirty="0" err="1"/>
              <a:t>arr.addr</a:t>
            </a:r>
            <a:r>
              <a:rPr lang="en-US" dirty="0"/>
              <a:t> = </a:t>
            </a:r>
            <a:r>
              <a:rPr lang="en-US" dirty="0" err="1"/>
              <a:t>alloca</a:t>
            </a:r>
            <a:r>
              <a:rPr lang="en-US" dirty="0"/>
              <a:t> i32*, align 8</a:t>
            </a:r>
          </a:p>
          <a:p>
            <a:r>
              <a:rPr lang="en-US" dirty="0"/>
              <a:t>  %</a:t>
            </a:r>
            <a:r>
              <a:rPr lang="en-US" dirty="0" err="1"/>
              <a:t>ptr.addr</a:t>
            </a:r>
            <a:r>
              <a:rPr lang="en-US" dirty="0"/>
              <a:t> = </a:t>
            </a:r>
            <a:r>
              <a:rPr lang="en-US" dirty="0" err="1"/>
              <a:t>alloca</a:t>
            </a:r>
            <a:r>
              <a:rPr lang="en-US" dirty="0"/>
              <a:t> i32*, align 8</a:t>
            </a:r>
          </a:p>
          <a:p>
            <a:r>
              <a:rPr lang="en-US" dirty="0"/>
              <a:t>  store i32* %</a:t>
            </a:r>
            <a:r>
              <a:rPr lang="en-US" dirty="0" err="1"/>
              <a:t>arr</a:t>
            </a:r>
            <a:r>
              <a:rPr lang="en-US" dirty="0"/>
              <a:t>, i32** %</a:t>
            </a:r>
            <a:r>
              <a:rPr lang="en-US" dirty="0" err="1"/>
              <a:t>arr.addr</a:t>
            </a:r>
            <a:r>
              <a:rPr lang="en-US" dirty="0"/>
              <a:t>, align 8</a:t>
            </a:r>
          </a:p>
          <a:p>
            <a:r>
              <a:rPr lang="en-US" dirty="0"/>
              <a:t>  %0 = load i32*, i32** %</a:t>
            </a:r>
            <a:r>
              <a:rPr lang="en-US" dirty="0" err="1"/>
              <a:t>arr.addr</a:t>
            </a:r>
            <a:r>
              <a:rPr lang="en-US" dirty="0"/>
              <a:t>, align 8</a:t>
            </a:r>
          </a:p>
          <a:p>
            <a:r>
              <a:rPr lang="en-US" dirty="0"/>
              <a:t>  store i32* %0, i32** %</a:t>
            </a:r>
            <a:r>
              <a:rPr lang="en-US" dirty="0" err="1"/>
              <a:t>ptr.addr</a:t>
            </a:r>
            <a:r>
              <a:rPr lang="en-US" dirty="0"/>
              <a:t>, align 8</a:t>
            </a:r>
          </a:p>
          <a:p>
            <a:r>
              <a:rPr lang="en-US" dirty="0"/>
              <a:t>  %</a:t>
            </a:r>
            <a:r>
              <a:rPr lang="en-US" dirty="0" err="1"/>
              <a:t>ptr</a:t>
            </a:r>
            <a:r>
              <a:rPr lang="en-US" dirty="0"/>
              <a:t> = load i32*, i32** %</a:t>
            </a:r>
            <a:r>
              <a:rPr lang="en-US" dirty="0" err="1"/>
              <a:t>ptr.addr</a:t>
            </a:r>
            <a:r>
              <a:rPr lang="en-US" dirty="0"/>
              <a:t>, align 8</a:t>
            </a:r>
          </a:p>
          <a:p>
            <a:r>
              <a:rPr lang="en-US" dirty="0"/>
              <a:t>  %</a:t>
            </a:r>
            <a:r>
              <a:rPr lang="en-US" dirty="0" err="1"/>
              <a:t>arrayidx</a:t>
            </a:r>
            <a:r>
              <a:rPr lang="en-US" dirty="0"/>
              <a:t> = </a:t>
            </a:r>
            <a:r>
              <a:rPr lang="en-US" dirty="0" err="1"/>
              <a:t>getelementptr</a:t>
            </a:r>
            <a:r>
              <a:rPr lang="en-US" dirty="0"/>
              <a:t> inbounds i32, i32* %</a:t>
            </a:r>
            <a:r>
              <a:rPr lang="en-US" dirty="0" err="1"/>
              <a:t>ptr</a:t>
            </a:r>
            <a:r>
              <a:rPr lang="en-US" dirty="0"/>
              <a:t>, i64 20</a:t>
            </a:r>
          </a:p>
          <a:p>
            <a:r>
              <a:rPr lang="en-US" dirty="0"/>
              <a:t>  store i32 100, i32* %</a:t>
            </a:r>
            <a:r>
              <a:rPr lang="en-US" dirty="0" err="1"/>
              <a:t>arrayidx</a:t>
            </a:r>
            <a:r>
              <a:rPr lang="en-US" dirty="0"/>
              <a:t>, align 4</a:t>
            </a:r>
          </a:p>
          <a:p>
            <a:r>
              <a:rPr lang="en-US" dirty="0"/>
              <a:t>  %2 = load i32*, i32** %</a:t>
            </a:r>
            <a:r>
              <a:rPr lang="en-US" dirty="0" err="1"/>
              <a:t>ptr.addr</a:t>
            </a:r>
            <a:r>
              <a:rPr lang="en-US" dirty="0"/>
              <a:t>, align 8</a:t>
            </a:r>
          </a:p>
          <a:p>
            <a:r>
              <a:rPr lang="en-US" dirty="0"/>
              <a:t>  %</a:t>
            </a:r>
            <a:r>
              <a:rPr lang="en-US" dirty="0" err="1"/>
              <a:t>cmp</a:t>
            </a:r>
            <a:r>
              <a:rPr lang="en-US" dirty="0"/>
              <a:t> = </a:t>
            </a:r>
            <a:r>
              <a:rPr lang="en-US" dirty="0" err="1"/>
              <a:t>icmp</a:t>
            </a:r>
            <a:r>
              <a:rPr lang="en-US" dirty="0"/>
              <a:t> eq i32* %2, null</a:t>
            </a:r>
          </a:p>
          <a:p>
            <a:r>
              <a:rPr lang="en-US" dirty="0"/>
              <a:t>  </a:t>
            </a:r>
            <a:r>
              <a:rPr lang="en-US" dirty="0" err="1"/>
              <a:t>br</a:t>
            </a:r>
            <a:r>
              <a:rPr lang="en-US" dirty="0"/>
              <a:t> i1 %</a:t>
            </a:r>
            <a:r>
              <a:rPr lang="en-US" dirty="0" err="1"/>
              <a:t>cmp</a:t>
            </a:r>
            <a:r>
              <a:rPr lang="en-US" dirty="0"/>
              <a:t>, label %</a:t>
            </a:r>
            <a:r>
              <a:rPr lang="en-US" dirty="0" err="1"/>
              <a:t>if.then</a:t>
            </a:r>
            <a:r>
              <a:rPr lang="en-US" dirty="0"/>
              <a:t>, label %</a:t>
            </a:r>
            <a:r>
              <a:rPr lang="en-US" dirty="0" err="1"/>
              <a:t>if.end</a:t>
            </a:r>
            <a:endParaRPr lang="en-US" dirty="0"/>
          </a:p>
          <a:p>
            <a:r>
              <a:rPr lang="en-IN" b="1" dirty="0" err="1"/>
              <a:t>if.then</a:t>
            </a:r>
            <a:r>
              <a:rPr lang="en-IN" b="1" dirty="0"/>
              <a:t>:                                          ; </a:t>
            </a:r>
            <a:r>
              <a:rPr lang="en-IN" b="1" dirty="0" err="1"/>
              <a:t>preds</a:t>
            </a:r>
            <a:r>
              <a:rPr lang="en-IN" b="1" dirty="0"/>
              <a:t> = %entry</a:t>
            </a:r>
          </a:p>
          <a:p>
            <a:r>
              <a:rPr lang="en-IN" dirty="0"/>
              <a:t>  %call = call i8* @mymalloc(i32 4)</a:t>
            </a:r>
          </a:p>
          <a:p>
            <a:r>
              <a:rPr lang="en-IN" dirty="0"/>
              <a:t>  %3 = </a:t>
            </a:r>
            <a:r>
              <a:rPr lang="en-IN" dirty="0" err="1"/>
              <a:t>bitcast</a:t>
            </a:r>
            <a:r>
              <a:rPr lang="en-IN" dirty="0"/>
              <a:t> i8* %call to i32*</a:t>
            </a:r>
          </a:p>
          <a:p>
            <a:r>
              <a:rPr lang="en-IN" dirty="0"/>
              <a:t>  store i32* %3, i32** %</a:t>
            </a:r>
            <a:r>
              <a:rPr lang="en-IN" dirty="0" err="1"/>
              <a:t>ptr.addr</a:t>
            </a:r>
            <a:r>
              <a:rPr lang="en-IN" dirty="0"/>
              <a:t>, align 8</a:t>
            </a:r>
          </a:p>
          <a:p>
            <a:r>
              <a:rPr lang="en-IN" dirty="0"/>
              <a:t>  </a:t>
            </a:r>
            <a:r>
              <a:rPr lang="en-IN" dirty="0" err="1"/>
              <a:t>br</a:t>
            </a:r>
            <a:r>
              <a:rPr lang="en-IN" dirty="0"/>
              <a:t> label %</a:t>
            </a:r>
            <a:r>
              <a:rPr lang="en-IN" dirty="0" err="1"/>
              <a:t>if.end</a:t>
            </a:r>
            <a:endParaRPr lang="en-IN" dirty="0"/>
          </a:p>
          <a:p>
            <a:endParaRPr lang="en-IN" dirty="0"/>
          </a:p>
          <a:p>
            <a:r>
              <a:rPr lang="en-IN" b="1" dirty="0" err="1"/>
              <a:t>if.end</a:t>
            </a:r>
            <a:r>
              <a:rPr lang="en-IN" b="1" dirty="0"/>
              <a:t>:                                           ; preds = %</a:t>
            </a:r>
            <a:r>
              <a:rPr lang="en-IN" b="1" dirty="0" err="1"/>
              <a:t>if.then</a:t>
            </a:r>
            <a:r>
              <a:rPr lang="en-IN" b="1" dirty="0"/>
              <a:t>, %entry</a:t>
            </a:r>
          </a:p>
          <a:p>
            <a:r>
              <a:rPr lang="en-IN" b="1" dirty="0"/>
              <a:t>  </a:t>
            </a:r>
            <a:r>
              <a:rPr lang="en-US" dirty="0"/>
              <a:t>%4 = load i32*, i32** %</a:t>
            </a:r>
            <a:r>
              <a:rPr lang="en-US" dirty="0" err="1"/>
              <a:t>ptr.addr</a:t>
            </a:r>
            <a:r>
              <a:rPr lang="en-US" dirty="0"/>
              <a:t>, align 8</a:t>
            </a:r>
            <a:endParaRPr lang="en-IN" b="1" dirty="0"/>
          </a:p>
          <a:p>
            <a:r>
              <a:rPr lang="en-IN" dirty="0"/>
              <a:t>  ret i32* %4</a:t>
            </a:r>
          </a:p>
          <a:p>
            <a:r>
              <a:rPr lang="en-IN" dirty="0"/>
              <a:t>}</a:t>
            </a:r>
          </a:p>
        </p:txBody>
      </p:sp>
      <p:sp>
        <p:nvSpPr>
          <p:cNvPr id="2" name="TextBox 1">
            <a:extLst>
              <a:ext uri="{FF2B5EF4-FFF2-40B4-BE49-F238E27FC236}">
                <a16:creationId xmlns:a16="http://schemas.microsoft.com/office/drawing/2014/main" id="{E625AD67-0FF2-4EED-9CF0-5121602DE459}"/>
              </a:ext>
            </a:extLst>
          </p:cNvPr>
          <p:cNvSpPr txBox="1"/>
          <p:nvPr/>
        </p:nvSpPr>
        <p:spPr>
          <a:xfrm>
            <a:off x="283030" y="4634239"/>
            <a:ext cx="3141626" cy="2031325"/>
          </a:xfrm>
          <a:prstGeom prst="rect">
            <a:avLst/>
          </a:prstGeom>
          <a:noFill/>
        </p:spPr>
        <p:txBody>
          <a:bodyPr wrap="square" rtlCol="0">
            <a:spAutoFit/>
          </a:bodyPr>
          <a:lstStyle/>
          <a:p>
            <a:r>
              <a:rPr lang="en-US" dirty="0"/>
              <a:t>Here the first operand in the </a:t>
            </a:r>
            <a:r>
              <a:rPr lang="en-US" dirty="0" err="1"/>
              <a:t>getelementptr</a:t>
            </a:r>
            <a:r>
              <a:rPr lang="en-US" dirty="0"/>
              <a:t> is the load instruction (%1 = load …).</a:t>
            </a:r>
          </a:p>
          <a:p>
            <a:endParaRPr lang="en-US" dirty="0"/>
          </a:p>
          <a:p>
            <a:r>
              <a:rPr lang="en-US" dirty="0"/>
              <a:t>An operand can be an argument or instruction or constant, etc.</a:t>
            </a:r>
            <a:endParaRPr lang="en-IN" dirty="0"/>
          </a:p>
        </p:txBody>
      </p:sp>
    </p:spTree>
    <p:extLst>
      <p:ext uri="{BB962C8B-B14F-4D97-AF65-F5344CB8AC3E}">
        <p14:creationId xmlns:p14="http://schemas.microsoft.com/office/powerpoint/2010/main" val="19929974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90BC56A-6ABA-42B6-B083-86C2CECA30CA}"/>
              </a:ext>
            </a:extLst>
          </p:cNvPr>
          <p:cNvSpPr txBox="1"/>
          <p:nvPr/>
        </p:nvSpPr>
        <p:spPr>
          <a:xfrm>
            <a:off x="548640" y="1117600"/>
            <a:ext cx="4460240" cy="2585323"/>
          </a:xfrm>
          <a:prstGeom prst="rect">
            <a:avLst/>
          </a:prstGeom>
          <a:noFill/>
        </p:spPr>
        <p:txBody>
          <a:bodyPr wrap="square" rtlCol="0">
            <a:spAutoFit/>
          </a:bodyPr>
          <a:lstStyle/>
          <a:p>
            <a:r>
              <a:rPr lang="en-US" dirty="0"/>
              <a:t>int* foo(int *</a:t>
            </a:r>
            <a:r>
              <a:rPr lang="en-US" dirty="0" err="1"/>
              <a:t>arr</a:t>
            </a:r>
            <a:r>
              <a:rPr lang="en-US" dirty="0"/>
              <a:t>)</a:t>
            </a:r>
          </a:p>
          <a:p>
            <a:r>
              <a:rPr lang="en-US" dirty="0"/>
              <a:t>{</a:t>
            </a:r>
          </a:p>
          <a:p>
            <a:r>
              <a:rPr lang="en-US" dirty="0"/>
              <a:t>    int *</a:t>
            </a:r>
            <a:r>
              <a:rPr lang="en-US" dirty="0" err="1"/>
              <a:t>ptr</a:t>
            </a:r>
            <a:r>
              <a:rPr lang="en-US" dirty="0"/>
              <a:t> = </a:t>
            </a:r>
            <a:r>
              <a:rPr lang="en-US" dirty="0" err="1"/>
              <a:t>arr</a:t>
            </a:r>
            <a:r>
              <a:rPr lang="en-US" dirty="0"/>
              <a:t>;</a:t>
            </a:r>
          </a:p>
          <a:p>
            <a:r>
              <a:rPr lang="en-US" dirty="0"/>
              <a:t>    </a:t>
            </a:r>
            <a:r>
              <a:rPr lang="en-US" dirty="0" err="1"/>
              <a:t>ptr</a:t>
            </a:r>
            <a:r>
              <a:rPr lang="en-US" dirty="0"/>
              <a:t>[20] = 100;</a:t>
            </a:r>
          </a:p>
          <a:p>
            <a:r>
              <a:rPr lang="en-US" dirty="0"/>
              <a:t>    if (</a:t>
            </a:r>
            <a:r>
              <a:rPr lang="en-US" dirty="0" err="1"/>
              <a:t>ptr</a:t>
            </a:r>
            <a:r>
              <a:rPr lang="en-US" dirty="0"/>
              <a:t> == NULL) {</a:t>
            </a:r>
          </a:p>
          <a:p>
            <a:r>
              <a:rPr lang="en-US" dirty="0"/>
              <a:t>        </a:t>
            </a:r>
            <a:r>
              <a:rPr lang="en-US" dirty="0" err="1"/>
              <a:t>ptr</a:t>
            </a:r>
            <a:r>
              <a:rPr lang="en-US" dirty="0"/>
              <a:t> = </a:t>
            </a:r>
            <a:r>
              <a:rPr lang="en-US" dirty="0" err="1"/>
              <a:t>mymalloc</a:t>
            </a:r>
            <a:r>
              <a:rPr lang="en-US" dirty="0"/>
              <a:t>(4);</a:t>
            </a:r>
          </a:p>
          <a:p>
            <a:r>
              <a:rPr lang="en-US" dirty="0"/>
              <a:t>    }</a:t>
            </a:r>
          </a:p>
          <a:p>
            <a:r>
              <a:rPr lang="en-US" dirty="0"/>
              <a:t>    return </a:t>
            </a:r>
            <a:r>
              <a:rPr lang="en-US" dirty="0" err="1"/>
              <a:t>ptr</a:t>
            </a:r>
            <a:r>
              <a:rPr lang="en-US" dirty="0"/>
              <a:t>;</a:t>
            </a:r>
          </a:p>
          <a:p>
            <a:r>
              <a:rPr lang="en-US" dirty="0"/>
              <a:t>}</a:t>
            </a:r>
            <a:endParaRPr lang="en-IN" dirty="0"/>
          </a:p>
        </p:txBody>
      </p:sp>
      <p:sp>
        <p:nvSpPr>
          <p:cNvPr id="6" name="TextBox 5">
            <a:extLst>
              <a:ext uri="{FF2B5EF4-FFF2-40B4-BE49-F238E27FC236}">
                <a16:creationId xmlns:a16="http://schemas.microsoft.com/office/drawing/2014/main" id="{6CEA0446-DB17-49B2-90C4-4F3DCFA9BB72}"/>
              </a:ext>
            </a:extLst>
          </p:cNvPr>
          <p:cNvSpPr txBox="1"/>
          <p:nvPr/>
        </p:nvSpPr>
        <p:spPr>
          <a:xfrm>
            <a:off x="5492206" y="264160"/>
            <a:ext cx="6380480" cy="4247317"/>
          </a:xfrm>
          <a:prstGeom prst="rect">
            <a:avLst/>
          </a:prstGeom>
          <a:noFill/>
        </p:spPr>
        <p:txBody>
          <a:bodyPr wrap="square" rtlCol="0">
            <a:spAutoFit/>
          </a:bodyPr>
          <a:lstStyle/>
          <a:p>
            <a:r>
              <a:rPr lang="en-US" dirty="0"/>
              <a:t>define </a:t>
            </a:r>
            <a:r>
              <a:rPr lang="en-US" dirty="0" err="1"/>
              <a:t>dso_local</a:t>
            </a:r>
            <a:r>
              <a:rPr lang="en-US" dirty="0"/>
              <a:t> void @foo(i32* %</a:t>
            </a:r>
            <a:r>
              <a:rPr lang="en-US" dirty="0" err="1"/>
              <a:t>arr</a:t>
            </a:r>
            <a:r>
              <a:rPr lang="en-US" dirty="0"/>
              <a:t>) #0 {</a:t>
            </a:r>
          </a:p>
          <a:p>
            <a:r>
              <a:rPr lang="en-US" b="1" dirty="0"/>
              <a:t>entry:</a:t>
            </a:r>
            <a:endParaRPr lang="en-US" dirty="0"/>
          </a:p>
          <a:p>
            <a:r>
              <a:rPr lang="en-US" dirty="0"/>
              <a:t>  %</a:t>
            </a:r>
            <a:r>
              <a:rPr lang="en-US" dirty="0" err="1"/>
              <a:t>arrayidx</a:t>
            </a:r>
            <a:r>
              <a:rPr lang="en-US" dirty="0"/>
              <a:t> = </a:t>
            </a:r>
            <a:r>
              <a:rPr lang="en-US" dirty="0" err="1"/>
              <a:t>getelementptr</a:t>
            </a:r>
            <a:r>
              <a:rPr lang="en-US" dirty="0"/>
              <a:t> inbounds i32, i32* %</a:t>
            </a:r>
            <a:r>
              <a:rPr lang="en-US" dirty="0" err="1"/>
              <a:t>arr</a:t>
            </a:r>
            <a:r>
              <a:rPr lang="en-US" dirty="0"/>
              <a:t>, i64 20</a:t>
            </a:r>
          </a:p>
          <a:p>
            <a:r>
              <a:rPr lang="en-US" dirty="0"/>
              <a:t>  store i32 100, i32* %</a:t>
            </a:r>
            <a:r>
              <a:rPr lang="en-US" dirty="0" err="1"/>
              <a:t>arrayidx</a:t>
            </a:r>
            <a:r>
              <a:rPr lang="en-US" dirty="0"/>
              <a:t>, align 4</a:t>
            </a:r>
          </a:p>
          <a:p>
            <a:r>
              <a:rPr lang="en-US" dirty="0"/>
              <a:t>  %</a:t>
            </a:r>
            <a:r>
              <a:rPr lang="en-US" dirty="0" err="1"/>
              <a:t>cmp</a:t>
            </a:r>
            <a:r>
              <a:rPr lang="en-US" dirty="0"/>
              <a:t> = </a:t>
            </a:r>
            <a:r>
              <a:rPr lang="en-US" dirty="0" err="1"/>
              <a:t>icmp</a:t>
            </a:r>
            <a:r>
              <a:rPr lang="en-US" dirty="0"/>
              <a:t> eq i32* %</a:t>
            </a:r>
            <a:r>
              <a:rPr lang="en-US" dirty="0" err="1"/>
              <a:t>arr</a:t>
            </a:r>
            <a:r>
              <a:rPr lang="en-US" dirty="0"/>
              <a:t>, null</a:t>
            </a:r>
          </a:p>
          <a:p>
            <a:r>
              <a:rPr lang="en-US" dirty="0"/>
              <a:t>  </a:t>
            </a:r>
            <a:r>
              <a:rPr lang="en-US" dirty="0" err="1"/>
              <a:t>br</a:t>
            </a:r>
            <a:r>
              <a:rPr lang="en-US" dirty="0"/>
              <a:t> i1 %</a:t>
            </a:r>
            <a:r>
              <a:rPr lang="en-US" dirty="0" err="1"/>
              <a:t>cmp</a:t>
            </a:r>
            <a:r>
              <a:rPr lang="en-US" dirty="0"/>
              <a:t>, label %</a:t>
            </a:r>
            <a:r>
              <a:rPr lang="en-US" dirty="0" err="1"/>
              <a:t>if.then</a:t>
            </a:r>
            <a:r>
              <a:rPr lang="en-US" dirty="0"/>
              <a:t>, label %</a:t>
            </a:r>
            <a:r>
              <a:rPr lang="en-US" dirty="0" err="1"/>
              <a:t>if.end</a:t>
            </a:r>
            <a:endParaRPr lang="en-US" dirty="0"/>
          </a:p>
          <a:p>
            <a:r>
              <a:rPr lang="en-IN" b="1" dirty="0" err="1"/>
              <a:t>if.then</a:t>
            </a:r>
            <a:r>
              <a:rPr lang="en-IN" b="1" dirty="0"/>
              <a:t>:                                          ; </a:t>
            </a:r>
            <a:r>
              <a:rPr lang="en-IN" b="1" dirty="0" err="1"/>
              <a:t>preds</a:t>
            </a:r>
            <a:r>
              <a:rPr lang="en-IN" b="1" dirty="0"/>
              <a:t> = %entry</a:t>
            </a:r>
          </a:p>
          <a:p>
            <a:r>
              <a:rPr lang="en-IN" dirty="0"/>
              <a:t>  %call = call i8* @mymalloc(i32 4)</a:t>
            </a:r>
          </a:p>
          <a:p>
            <a:r>
              <a:rPr lang="en-IN" dirty="0"/>
              <a:t>  %0 = </a:t>
            </a:r>
            <a:r>
              <a:rPr lang="en-IN" dirty="0" err="1"/>
              <a:t>bitcast</a:t>
            </a:r>
            <a:r>
              <a:rPr lang="en-IN" dirty="0"/>
              <a:t> i8* %call to i32*</a:t>
            </a:r>
          </a:p>
          <a:p>
            <a:r>
              <a:rPr lang="en-IN" dirty="0"/>
              <a:t>  </a:t>
            </a:r>
            <a:r>
              <a:rPr lang="en-IN" dirty="0" err="1"/>
              <a:t>br</a:t>
            </a:r>
            <a:r>
              <a:rPr lang="en-IN" dirty="0"/>
              <a:t> label %</a:t>
            </a:r>
            <a:r>
              <a:rPr lang="en-IN" dirty="0" err="1"/>
              <a:t>if.end</a:t>
            </a:r>
            <a:endParaRPr lang="en-IN" dirty="0"/>
          </a:p>
          <a:p>
            <a:endParaRPr lang="en-IN" dirty="0"/>
          </a:p>
          <a:p>
            <a:r>
              <a:rPr lang="en-IN" b="1" dirty="0" err="1"/>
              <a:t>if.end</a:t>
            </a:r>
            <a:r>
              <a:rPr lang="en-IN" b="1" dirty="0"/>
              <a:t>:                                           ; preds = %</a:t>
            </a:r>
            <a:r>
              <a:rPr lang="en-IN" b="1" dirty="0" err="1"/>
              <a:t>if.then</a:t>
            </a:r>
            <a:r>
              <a:rPr lang="en-IN" b="1" dirty="0"/>
              <a:t>, %entry</a:t>
            </a:r>
            <a:endParaRPr lang="en-US" dirty="0"/>
          </a:p>
          <a:p>
            <a:r>
              <a:rPr lang="en-US" dirty="0"/>
              <a:t>  %ptr.0 = phi i32* [ %0, %</a:t>
            </a:r>
            <a:r>
              <a:rPr lang="en-US" dirty="0" err="1"/>
              <a:t>if.then</a:t>
            </a:r>
            <a:r>
              <a:rPr lang="en-US" dirty="0"/>
              <a:t> ], [ %</a:t>
            </a:r>
            <a:r>
              <a:rPr lang="en-US" dirty="0" err="1"/>
              <a:t>arr</a:t>
            </a:r>
            <a:r>
              <a:rPr lang="en-US" dirty="0"/>
              <a:t>, %entry ]</a:t>
            </a:r>
            <a:endParaRPr lang="en-IN" dirty="0"/>
          </a:p>
          <a:p>
            <a:r>
              <a:rPr lang="en-IN" dirty="0"/>
              <a:t>  ret i32* %ptr.0</a:t>
            </a:r>
          </a:p>
          <a:p>
            <a:r>
              <a:rPr lang="en-IN" dirty="0"/>
              <a:t>}</a:t>
            </a:r>
          </a:p>
        </p:txBody>
      </p:sp>
      <p:sp>
        <p:nvSpPr>
          <p:cNvPr id="2" name="TextBox 1">
            <a:extLst>
              <a:ext uri="{FF2B5EF4-FFF2-40B4-BE49-F238E27FC236}">
                <a16:creationId xmlns:a16="http://schemas.microsoft.com/office/drawing/2014/main" id="{E625AD67-0FF2-4EED-9CF0-5121602DE459}"/>
              </a:ext>
            </a:extLst>
          </p:cNvPr>
          <p:cNvSpPr txBox="1"/>
          <p:nvPr/>
        </p:nvSpPr>
        <p:spPr>
          <a:xfrm>
            <a:off x="283030" y="4634239"/>
            <a:ext cx="3141626" cy="2031325"/>
          </a:xfrm>
          <a:prstGeom prst="rect">
            <a:avLst/>
          </a:prstGeom>
          <a:noFill/>
        </p:spPr>
        <p:txBody>
          <a:bodyPr wrap="square" rtlCol="0">
            <a:spAutoFit/>
          </a:bodyPr>
          <a:lstStyle/>
          <a:p>
            <a:r>
              <a:rPr lang="en-US" dirty="0"/>
              <a:t>Here the first operand in the </a:t>
            </a:r>
            <a:r>
              <a:rPr lang="en-US" dirty="0" err="1"/>
              <a:t>getelementptr</a:t>
            </a:r>
            <a:r>
              <a:rPr lang="en-US" dirty="0"/>
              <a:t> is the load instruction (%1 = load …).</a:t>
            </a:r>
          </a:p>
          <a:p>
            <a:endParaRPr lang="en-US" dirty="0"/>
          </a:p>
          <a:p>
            <a:r>
              <a:rPr lang="en-US" dirty="0"/>
              <a:t>An operand can be an argument or instruction or constant, etc.</a:t>
            </a:r>
            <a:endParaRPr lang="en-IN" dirty="0"/>
          </a:p>
        </p:txBody>
      </p:sp>
      <p:sp>
        <p:nvSpPr>
          <p:cNvPr id="3" name="TextBox 2">
            <a:extLst>
              <a:ext uri="{FF2B5EF4-FFF2-40B4-BE49-F238E27FC236}">
                <a16:creationId xmlns:a16="http://schemas.microsoft.com/office/drawing/2014/main" id="{77F2AB2C-4692-CB1E-3280-9F66921D45DE}"/>
              </a:ext>
            </a:extLst>
          </p:cNvPr>
          <p:cNvSpPr txBox="1"/>
          <p:nvPr/>
        </p:nvSpPr>
        <p:spPr>
          <a:xfrm>
            <a:off x="5878286" y="5627914"/>
            <a:ext cx="5595257" cy="461665"/>
          </a:xfrm>
          <a:prstGeom prst="rect">
            <a:avLst/>
          </a:prstGeom>
          <a:noFill/>
        </p:spPr>
        <p:txBody>
          <a:bodyPr wrap="square" rtlCol="0">
            <a:spAutoFit/>
          </a:bodyPr>
          <a:lstStyle/>
          <a:p>
            <a:r>
              <a:rPr lang="en-IN" sz="2400" dirty="0"/>
              <a:t>Optimized Version</a:t>
            </a:r>
          </a:p>
        </p:txBody>
      </p:sp>
    </p:spTree>
    <p:extLst>
      <p:ext uri="{BB962C8B-B14F-4D97-AF65-F5344CB8AC3E}">
        <p14:creationId xmlns:p14="http://schemas.microsoft.com/office/powerpoint/2010/main" val="11280840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3EA7E-C3FD-4761-8A28-EFB3099469BE}"/>
              </a:ext>
            </a:extLst>
          </p:cNvPr>
          <p:cNvSpPr>
            <a:spLocks noGrp="1"/>
          </p:cNvSpPr>
          <p:nvPr>
            <p:ph type="title"/>
          </p:nvPr>
        </p:nvSpPr>
        <p:spPr/>
        <p:txBody>
          <a:bodyPr/>
          <a:lstStyle/>
          <a:p>
            <a:r>
              <a:rPr lang="en-US" dirty="0"/>
              <a:t>LLVM IR</a:t>
            </a:r>
          </a:p>
        </p:txBody>
      </p:sp>
      <p:sp>
        <p:nvSpPr>
          <p:cNvPr id="3" name="Content Placeholder 2">
            <a:extLst>
              <a:ext uri="{FF2B5EF4-FFF2-40B4-BE49-F238E27FC236}">
                <a16:creationId xmlns:a16="http://schemas.microsoft.com/office/drawing/2014/main" id="{071BF9F7-60A6-4AAD-AF80-819C3646881D}"/>
              </a:ext>
            </a:extLst>
          </p:cNvPr>
          <p:cNvSpPr>
            <a:spLocks noGrp="1"/>
          </p:cNvSpPr>
          <p:nvPr>
            <p:ph sz="half" idx="1"/>
          </p:nvPr>
        </p:nvSpPr>
        <p:spPr>
          <a:xfrm>
            <a:off x="594360" y="1107439"/>
            <a:ext cx="3754120" cy="3556001"/>
          </a:xfrm>
        </p:spPr>
        <p:txBody>
          <a:bodyPr>
            <a:normAutofit fontScale="85000" lnSpcReduction="20000"/>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void foo () {</a:t>
            </a:r>
          </a:p>
          <a:p>
            <a:pPr marL="0" indent="0">
              <a:buNone/>
            </a:pPr>
            <a:r>
              <a:rPr lang="en-US" dirty="0"/>
              <a:t>    int *</a:t>
            </a:r>
            <a:r>
              <a:rPr lang="en-US" dirty="0" err="1"/>
              <a:t>ptr</a:t>
            </a:r>
            <a:r>
              <a:rPr lang="en-US" dirty="0"/>
              <a:t> = </a:t>
            </a:r>
            <a:r>
              <a:rPr lang="en-US" dirty="0" err="1"/>
              <a:t>mymalloc</a:t>
            </a:r>
            <a:r>
              <a:rPr lang="en-US" dirty="0"/>
              <a:t>(4);</a:t>
            </a:r>
          </a:p>
          <a:p>
            <a:pPr marL="0" indent="0">
              <a:buNone/>
            </a:pPr>
            <a:r>
              <a:rPr lang="en-US" dirty="0"/>
              <a:t>    </a:t>
            </a:r>
            <a:r>
              <a:rPr lang="en-US" dirty="0" err="1"/>
              <a:t>ptr</a:t>
            </a:r>
            <a:r>
              <a:rPr lang="en-US" dirty="0"/>
              <a:t>[10] = 100;</a:t>
            </a:r>
          </a:p>
          <a:p>
            <a:pPr marL="0" indent="0">
              <a:buNone/>
            </a:pPr>
            <a:r>
              <a:rPr lang="en-US" dirty="0"/>
              <a:t>}</a:t>
            </a:r>
          </a:p>
        </p:txBody>
      </p:sp>
      <p:sp>
        <p:nvSpPr>
          <p:cNvPr id="4" name="Content Placeholder 3">
            <a:extLst>
              <a:ext uri="{FF2B5EF4-FFF2-40B4-BE49-F238E27FC236}">
                <a16:creationId xmlns:a16="http://schemas.microsoft.com/office/drawing/2014/main" id="{A6FF3AAC-FEC2-46E9-8C0D-97B65781527E}"/>
              </a:ext>
            </a:extLst>
          </p:cNvPr>
          <p:cNvSpPr>
            <a:spLocks noGrp="1"/>
          </p:cNvSpPr>
          <p:nvPr>
            <p:ph sz="half" idx="2"/>
          </p:nvPr>
        </p:nvSpPr>
        <p:spPr>
          <a:xfrm>
            <a:off x="4348480" y="1358265"/>
            <a:ext cx="7005320" cy="4158615"/>
          </a:xfrm>
        </p:spPr>
        <p:txBody>
          <a:bodyPr>
            <a:noAutofit/>
          </a:bodyPr>
          <a:lstStyle/>
          <a:p>
            <a:pPr marL="0" indent="0">
              <a:buNone/>
            </a:pPr>
            <a:r>
              <a:rPr lang="en-US" sz="2000" dirty="0"/>
              <a:t>  define </a:t>
            </a:r>
            <a:r>
              <a:rPr lang="en-US" sz="2000" dirty="0" err="1"/>
              <a:t>dso_local</a:t>
            </a:r>
            <a:r>
              <a:rPr lang="en-US" sz="2000" dirty="0"/>
              <a:t> void @foo() #0 {</a:t>
            </a:r>
          </a:p>
          <a:p>
            <a:pPr marL="0" indent="0">
              <a:buNone/>
            </a:pPr>
            <a:r>
              <a:rPr lang="en-US" sz="2000" dirty="0"/>
              <a:t>entry:</a:t>
            </a:r>
          </a:p>
          <a:p>
            <a:pPr marL="0" indent="0">
              <a:buNone/>
            </a:pPr>
            <a:r>
              <a:rPr lang="en-US" sz="2000" dirty="0"/>
              <a:t>  %</a:t>
            </a:r>
            <a:r>
              <a:rPr lang="en-US" sz="2000" dirty="0" err="1"/>
              <a:t>ptr.addr</a:t>
            </a:r>
            <a:r>
              <a:rPr lang="en-US" sz="2000" dirty="0"/>
              <a:t> = </a:t>
            </a:r>
            <a:r>
              <a:rPr lang="en-US" sz="2000" dirty="0" err="1"/>
              <a:t>alloca</a:t>
            </a:r>
            <a:r>
              <a:rPr lang="en-US" sz="2000" dirty="0"/>
              <a:t> i32*, align 8</a:t>
            </a:r>
          </a:p>
          <a:p>
            <a:pPr marL="0" indent="0">
              <a:buNone/>
            </a:pPr>
            <a:r>
              <a:rPr lang="en-US" sz="2000" dirty="0"/>
              <a:t>  %call = call i8* @</a:t>
            </a:r>
            <a:r>
              <a:rPr lang="en-US" sz="2000" dirty="0" err="1"/>
              <a:t>mymalloc</a:t>
            </a:r>
            <a:r>
              <a:rPr lang="en-US" sz="2000" dirty="0"/>
              <a:t>(i32 4)</a:t>
            </a:r>
          </a:p>
          <a:p>
            <a:pPr marL="0" indent="0">
              <a:buNone/>
            </a:pPr>
            <a:r>
              <a:rPr lang="en-US" sz="2000" dirty="0"/>
              <a:t>  %0 = </a:t>
            </a:r>
            <a:r>
              <a:rPr lang="en-US" sz="2000" dirty="0" err="1"/>
              <a:t>bitcast</a:t>
            </a:r>
            <a:r>
              <a:rPr lang="en-US" sz="2000" dirty="0"/>
              <a:t> i8* %call to i32*</a:t>
            </a:r>
          </a:p>
          <a:p>
            <a:pPr marL="0" indent="0">
              <a:buNone/>
            </a:pPr>
            <a:r>
              <a:rPr lang="en-US" sz="2000" dirty="0"/>
              <a:t>  store i32* %0, i32** %</a:t>
            </a:r>
            <a:r>
              <a:rPr lang="en-US" sz="2000" dirty="0" err="1"/>
              <a:t>ptr.addr</a:t>
            </a:r>
            <a:r>
              <a:rPr lang="en-US" sz="2000" dirty="0"/>
              <a:t>, align 8</a:t>
            </a:r>
          </a:p>
          <a:p>
            <a:pPr marL="0" indent="0">
              <a:buNone/>
            </a:pPr>
            <a:r>
              <a:rPr lang="en-US" sz="2000" dirty="0"/>
              <a:t>  %</a:t>
            </a:r>
            <a:r>
              <a:rPr lang="en-US" sz="2000" dirty="0" err="1"/>
              <a:t>ptr</a:t>
            </a:r>
            <a:r>
              <a:rPr lang="en-US" sz="2000" dirty="0"/>
              <a:t> = load i32*, i32** %</a:t>
            </a:r>
            <a:r>
              <a:rPr lang="en-US" sz="2000" dirty="0" err="1"/>
              <a:t>ptr.addr</a:t>
            </a:r>
            <a:r>
              <a:rPr lang="en-US" sz="2000" dirty="0"/>
              <a:t>, align 8</a:t>
            </a:r>
          </a:p>
          <a:p>
            <a:pPr marL="0" indent="0">
              <a:buNone/>
            </a:pPr>
            <a:r>
              <a:rPr lang="en-US" sz="2000" dirty="0"/>
              <a:t>  %</a:t>
            </a:r>
            <a:r>
              <a:rPr lang="en-US" sz="2000" dirty="0" err="1"/>
              <a:t>arrayidx</a:t>
            </a:r>
            <a:r>
              <a:rPr lang="en-US" sz="2000" dirty="0"/>
              <a:t> = </a:t>
            </a:r>
            <a:r>
              <a:rPr lang="en-US" sz="2000" dirty="0" err="1"/>
              <a:t>getelementptr</a:t>
            </a:r>
            <a:r>
              <a:rPr lang="en-US" sz="2000" dirty="0"/>
              <a:t> inbounds i32, i32* %</a:t>
            </a:r>
            <a:r>
              <a:rPr lang="en-US" sz="2000" dirty="0" err="1"/>
              <a:t>ptr</a:t>
            </a:r>
            <a:r>
              <a:rPr lang="en-US" sz="2000" dirty="0"/>
              <a:t>, i64 10</a:t>
            </a:r>
          </a:p>
          <a:p>
            <a:pPr marL="0" indent="0">
              <a:buNone/>
            </a:pPr>
            <a:r>
              <a:rPr lang="en-US" sz="2000" dirty="0"/>
              <a:t>  store i32 100, i32* %</a:t>
            </a:r>
            <a:r>
              <a:rPr lang="en-US" sz="2000" dirty="0" err="1"/>
              <a:t>arrayidx</a:t>
            </a:r>
            <a:r>
              <a:rPr lang="en-US" sz="2000" dirty="0"/>
              <a:t>, align 4</a:t>
            </a:r>
          </a:p>
          <a:p>
            <a:pPr marL="0" indent="0">
              <a:buNone/>
            </a:pPr>
            <a:r>
              <a:rPr lang="en-US" sz="2000" dirty="0"/>
              <a:t>  ret void</a:t>
            </a:r>
          </a:p>
          <a:p>
            <a:pPr marL="0" indent="0">
              <a:buNone/>
            </a:pPr>
            <a:r>
              <a:rPr lang="en-US" sz="2000" dirty="0"/>
              <a:t>}</a:t>
            </a:r>
          </a:p>
          <a:p>
            <a:pPr marL="0" indent="0">
              <a:buNone/>
            </a:pPr>
            <a:endParaRPr lang="en-US" sz="2000" dirty="0"/>
          </a:p>
        </p:txBody>
      </p:sp>
      <p:sp>
        <p:nvSpPr>
          <p:cNvPr id="6" name="TextBox 5">
            <a:extLst>
              <a:ext uri="{FF2B5EF4-FFF2-40B4-BE49-F238E27FC236}">
                <a16:creationId xmlns:a16="http://schemas.microsoft.com/office/drawing/2014/main" id="{8A39341F-BB30-095E-ED57-42E22639E14F}"/>
              </a:ext>
            </a:extLst>
          </p:cNvPr>
          <p:cNvSpPr txBox="1"/>
          <p:nvPr/>
        </p:nvSpPr>
        <p:spPr>
          <a:xfrm>
            <a:off x="482886" y="5897366"/>
            <a:ext cx="10407722" cy="461665"/>
          </a:xfrm>
          <a:prstGeom prst="rect">
            <a:avLst/>
          </a:prstGeom>
          <a:noFill/>
        </p:spPr>
        <p:txBody>
          <a:bodyPr wrap="square" rtlCol="0">
            <a:spAutoFit/>
          </a:bodyPr>
          <a:lstStyle/>
          <a:p>
            <a:r>
              <a:rPr lang="en-US" sz="2400" dirty="0"/>
              <a:t>Is it possible to update the value of </a:t>
            </a:r>
            <a:r>
              <a:rPr lang="en-US" sz="2400" b="1" dirty="0" err="1">
                <a:solidFill>
                  <a:srgbClr val="FF0000"/>
                </a:solidFill>
                <a:latin typeface="Consolas" panose="020B0609020204030204" pitchFamily="49" charset="0"/>
              </a:rPr>
              <a:t>ptr</a:t>
            </a:r>
            <a:r>
              <a:rPr lang="en-US" sz="2400" dirty="0"/>
              <a:t> without storing in </a:t>
            </a:r>
            <a:r>
              <a:rPr lang="en-US" sz="2400" dirty="0">
                <a:solidFill>
                  <a:srgbClr val="FF0000"/>
                </a:solidFill>
              </a:rPr>
              <a:t>%</a:t>
            </a:r>
            <a:r>
              <a:rPr lang="en-US" sz="2400" b="1" dirty="0" err="1">
                <a:solidFill>
                  <a:srgbClr val="FF0000"/>
                </a:solidFill>
                <a:latin typeface="Consolas" panose="020B0609020204030204" pitchFamily="49" charset="0"/>
              </a:rPr>
              <a:t>ptr.addr</a:t>
            </a:r>
            <a:r>
              <a:rPr lang="en-US" sz="2400" dirty="0">
                <a:solidFill>
                  <a:srgbClr val="FF0000"/>
                </a:solidFill>
              </a:rPr>
              <a:t> </a:t>
            </a:r>
            <a:r>
              <a:rPr lang="en-US" sz="2400" dirty="0"/>
              <a:t>directly?</a:t>
            </a:r>
            <a:endParaRPr lang="en-IN" sz="2400" dirty="0"/>
          </a:p>
        </p:txBody>
      </p:sp>
    </p:spTree>
    <p:extLst>
      <p:ext uri="{BB962C8B-B14F-4D97-AF65-F5344CB8AC3E}">
        <p14:creationId xmlns:p14="http://schemas.microsoft.com/office/powerpoint/2010/main" val="16043375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3EA7E-C3FD-4761-8A28-EFB3099469BE}"/>
              </a:ext>
            </a:extLst>
          </p:cNvPr>
          <p:cNvSpPr>
            <a:spLocks noGrp="1"/>
          </p:cNvSpPr>
          <p:nvPr>
            <p:ph type="title"/>
          </p:nvPr>
        </p:nvSpPr>
        <p:spPr/>
        <p:txBody>
          <a:bodyPr/>
          <a:lstStyle/>
          <a:p>
            <a:r>
              <a:rPr lang="en-US" dirty="0"/>
              <a:t>Stack alias</a:t>
            </a:r>
          </a:p>
        </p:txBody>
      </p:sp>
      <p:sp>
        <p:nvSpPr>
          <p:cNvPr id="3" name="Content Placeholder 2">
            <a:extLst>
              <a:ext uri="{FF2B5EF4-FFF2-40B4-BE49-F238E27FC236}">
                <a16:creationId xmlns:a16="http://schemas.microsoft.com/office/drawing/2014/main" id="{071BF9F7-60A6-4AAD-AF80-819C3646881D}"/>
              </a:ext>
            </a:extLst>
          </p:cNvPr>
          <p:cNvSpPr>
            <a:spLocks noGrp="1"/>
          </p:cNvSpPr>
          <p:nvPr>
            <p:ph sz="half" idx="1"/>
          </p:nvPr>
        </p:nvSpPr>
        <p:spPr/>
        <p:txBody>
          <a:bodyPr>
            <a:normAutofit fontScale="85000" lnSpcReduction="20000"/>
          </a:bodyPr>
          <a:lstStyle/>
          <a:p>
            <a:pPr marL="0" indent="0">
              <a:buNone/>
            </a:pPr>
            <a:endParaRPr lang="en-US" dirty="0"/>
          </a:p>
          <a:p>
            <a:pPr marL="0" indent="0">
              <a:buNone/>
            </a:pPr>
            <a:endParaRPr lang="en-US" dirty="0"/>
          </a:p>
          <a:p>
            <a:pPr marL="0" indent="0">
              <a:buNone/>
            </a:pPr>
            <a:endParaRPr lang="en-US" dirty="0"/>
          </a:p>
          <a:p>
            <a:pPr marL="0" indent="0">
              <a:buNone/>
            </a:pPr>
            <a:r>
              <a:rPr lang="en-US" dirty="0"/>
              <a:t>void foo ()</a:t>
            </a:r>
          </a:p>
          <a:p>
            <a:pPr marL="0" indent="0">
              <a:buNone/>
            </a:pPr>
            <a:r>
              <a:rPr lang="en-US" dirty="0"/>
              <a:t>{</a:t>
            </a:r>
          </a:p>
          <a:p>
            <a:pPr marL="0" indent="0">
              <a:buNone/>
            </a:pPr>
            <a:r>
              <a:rPr lang="en-US" dirty="0"/>
              <a:t>  int *</a:t>
            </a:r>
            <a:r>
              <a:rPr lang="en-US" dirty="0" err="1"/>
              <a:t>ptr</a:t>
            </a:r>
            <a:r>
              <a:rPr lang="en-US" dirty="0"/>
              <a:t> = </a:t>
            </a:r>
            <a:r>
              <a:rPr lang="en-US" dirty="0" err="1"/>
              <a:t>mymalloc</a:t>
            </a:r>
            <a:r>
              <a:rPr lang="en-US" dirty="0"/>
              <a:t>(4);</a:t>
            </a:r>
          </a:p>
          <a:p>
            <a:pPr marL="0" indent="0">
              <a:buNone/>
            </a:pPr>
            <a:r>
              <a:rPr lang="en-US" dirty="0"/>
              <a:t>  int **</a:t>
            </a:r>
            <a:r>
              <a:rPr lang="en-US" dirty="0" err="1"/>
              <a:t>pptr</a:t>
            </a:r>
            <a:r>
              <a:rPr lang="en-US" dirty="0"/>
              <a:t> = &amp;</a:t>
            </a:r>
            <a:r>
              <a:rPr lang="en-US" dirty="0" err="1"/>
              <a:t>ptr</a:t>
            </a:r>
            <a:r>
              <a:rPr lang="en-US" dirty="0"/>
              <a:t>;</a:t>
            </a:r>
          </a:p>
          <a:p>
            <a:pPr marL="0" indent="0">
              <a:buNone/>
            </a:pPr>
            <a:br>
              <a:rPr lang="en-US" dirty="0"/>
            </a:br>
            <a:r>
              <a:rPr lang="en-US" dirty="0"/>
              <a:t>  </a:t>
            </a:r>
            <a:r>
              <a:rPr lang="en-US" dirty="0" err="1"/>
              <a:t>pptr</a:t>
            </a:r>
            <a:r>
              <a:rPr lang="en-US" dirty="0"/>
              <a:t>[0] = NULL;</a:t>
            </a:r>
          </a:p>
          <a:p>
            <a:pPr marL="0" indent="0">
              <a:buNone/>
            </a:pPr>
            <a:r>
              <a:rPr lang="en-US" dirty="0"/>
              <a:t>  </a:t>
            </a:r>
            <a:r>
              <a:rPr lang="en-US" dirty="0" err="1"/>
              <a:t>ptr</a:t>
            </a:r>
            <a:r>
              <a:rPr lang="en-US" dirty="0"/>
              <a:t>[0] = 100;</a:t>
            </a:r>
          </a:p>
          <a:p>
            <a:pPr marL="0" indent="0">
              <a:buNone/>
            </a:pPr>
            <a:r>
              <a:rPr lang="en-US" dirty="0"/>
              <a:t>}</a:t>
            </a:r>
          </a:p>
        </p:txBody>
      </p:sp>
      <p:sp>
        <p:nvSpPr>
          <p:cNvPr id="4" name="Content Placeholder 3">
            <a:extLst>
              <a:ext uri="{FF2B5EF4-FFF2-40B4-BE49-F238E27FC236}">
                <a16:creationId xmlns:a16="http://schemas.microsoft.com/office/drawing/2014/main" id="{A6FF3AAC-FEC2-46E9-8C0D-97B65781527E}"/>
              </a:ext>
            </a:extLst>
          </p:cNvPr>
          <p:cNvSpPr>
            <a:spLocks noGrp="1"/>
          </p:cNvSpPr>
          <p:nvPr>
            <p:ph sz="half" idx="2"/>
          </p:nvPr>
        </p:nvSpPr>
        <p:spPr>
          <a:xfrm>
            <a:off x="5039360" y="1002665"/>
            <a:ext cx="6075680" cy="4351338"/>
          </a:xfrm>
        </p:spPr>
        <p:txBody>
          <a:bodyPr>
            <a:noAutofit/>
          </a:bodyPr>
          <a:lstStyle/>
          <a:p>
            <a:pPr marL="0" indent="0">
              <a:buNone/>
            </a:pPr>
            <a:r>
              <a:rPr lang="en-US" sz="1800" dirty="0"/>
              <a:t>  %</a:t>
            </a:r>
            <a:r>
              <a:rPr lang="en-US" sz="1800" dirty="0" err="1"/>
              <a:t>ptr.addr</a:t>
            </a:r>
            <a:r>
              <a:rPr lang="en-US" sz="1800" dirty="0"/>
              <a:t> = </a:t>
            </a:r>
            <a:r>
              <a:rPr lang="en-US" sz="1800" dirty="0" err="1"/>
              <a:t>alloca</a:t>
            </a:r>
            <a:r>
              <a:rPr lang="en-US" sz="1800" dirty="0"/>
              <a:t> i32*, align 8</a:t>
            </a:r>
          </a:p>
          <a:p>
            <a:pPr marL="0" indent="0">
              <a:buNone/>
            </a:pPr>
            <a:r>
              <a:rPr lang="en-US" sz="1800" dirty="0"/>
              <a:t>  %</a:t>
            </a:r>
            <a:r>
              <a:rPr lang="en-US" sz="1800" dirty="0" err="1"/>
              <a:t>pptr.addr</a:t>
            </a:r>
            <a:r>
              <a:rPr lang="en-US" sz="1800" dirty="0"/>
              <a:t> = </a:t>
            </a:r>
            <a:r>
              <a:rPr lang="en-US" sz="1800" dirty="0" err="1"/>
              <a:t>alloca</a:t>
            </a:r>
            <a:r>
              <a:rPr lang="en-US" sz="1800" dirty="0"/>
              <a:t> i32**, align 8</a:t>
            </a:r>
          </a:p>
          <a:p>
            <a:pPr marL="0" indent="0">
              <a:buNone/>
            </a:pPr>
            <a:r>
              <a:rPr lang="en-US" sz="1800" dirty="0"/>
              <a:t>  %call = call i8* @</a:t>
            </a:r>
            <a:r>
              <a:rPr lang="en-US" sz="1800" dirty="0" err="1"/>
              <a:t>mymalloc</a:t>
            </a:r>
            <a:r>
              <a:rPr lang="en-US" sz="1800" dirty="0"/>
              <a:t>(i32 4)</a:t>
            </a:r>
          </a:p>
          <a:p>
            <a:pPr marL="0" indent="0">
              <a:buNone/>
            </a:pPr>
            <a:r>
              <a:rPr lang="en-US" sz="1800" dirty="0"/>
              <a:t>  %0 = </a:t>
            </a:r>
            <a:r>
              <a:rPr lang="en-US" sz="1800" dirty="0" err="1"/>
              <a:t>bitcast</a:t>
            </a:r>
            <a:r>
              <a:rPr lang="en-US" sz="1800" dirty="0"/>
              <a:t> i8* %call to i32*</a:t>
            </a:r>
          </a:p>
          <a:p>
            <a:pPr marL="0" indent="0">
              <a:buNone/>
            </a:pPr>
            <a:r>
              <a:rPr lang="en-US" sz="1800" dirty="0"/>
              <a:t>  store i32* %0, i32** %</a:t>
            </a:r>
            <a:r>
              <a:rPr lang="en-US" sz="1800" dirty="0" err="1"/>
              <a:t>ptr.addr</a:t>
            </a:r>
            <a:r>
              <a:rPr lang="en-US" sz="1800" dirty="0"/>
              <a:t>, align 8</a:t>
            </a:r>
          </a:p>
          <a:p>
            <a:pPr marL="0" indent="0">
              <a:buNone/>
            </a:pPr>
            <a:r>
              <a:rPr lang="en-US" sz="1800" dirty="0"/>
              <a:t>  store i32** %</a:t>
            </a:r>
            <a:r>
              <a:rPr lang="en-US" sz="1800" dirty="0" err="1"/>
              <a:t>ptr.addr</a:t>
            </a:r>
            <a:r>
              <a:rPr lang="en-US" sz="1800" dirty="0"/>
              <a:t>, i32*** %</a:t>
            </a:r>
            <a:r>
              <a:rPr lang="en-US" sz="1800" dirty="0" err="1"/>
              <a:t>pptr.addr</a:t>
            </a:r>
            <a:r>
              <a:rPr lang="en-US" sz="1800" dirty="0"/>
              <a:t>, align 8</a:t>
            </a:r>
          </a:p>
          <a:p>
            <a:pPr marL="0" indent="0">
              <a:buNone/>
            </a:pPr>
            <a:r>
              <a:rPr lang="en-US" sz="1800" dirty="0"/>
              <a:t>  %1 = load i32**, i32*** %</a:t>
            </a:r>
            <a:r>
              <a:rPr lang="en-US" sz="1800" dirty="0" err="1"/>
              <a:t>pptr.addr</a:t>
            </a:r>
            <a:r>
              <a:rPr lang="en-US" sz="1800" dirty="0"/>
              <a:t>, align 8</a:t>
            </a:r>
          </a:p>
          <a:p>
            <a:pPr marL="0" indent="0">
              <a:buNone/>
            </a:pPr>
            <a:r>
              <a:rPr lang="en-US" sz="1800" dirty="0"/>
              <a:t>  %</a:t>
            </a:r>
            <a:r>
              <a:rPr lang="en-US" sz="1800" dirty="0" err="1"/>
              <a:t>arrayidx</a:t>
            </a:r>
            <a:r>
              <a:rPr lang="en-US" sz="1800" dirty="0"/>
              <a:t> = </a:t>
            </a:r>
            <a:r>
              <a:rPr lang="en-US" sz="1800" dirty="0" err="1"/>
              <a:t>getelementptr</a:t>
            </a:r>
            <a:r>
              <a:rPr lang="en-US" sz="1800" dirty="0"/>
              <a:t> inbounds i32*, i32** %1, i64 0</a:t>
            </a:r>
          </a:p>
          <a:p>
            <a:pPr marL="0" indent="0">
              <a:buNone/>
            </a:pPr>
            <a:r>
              <a:rPr lang="en-US" sz="1800" dirty="0"/>
              <a:t>  store i32* null, i32** %</a:t>
            </a:r>
            <a:r>
              <a:rPr lang="en-US" sz="1800" dirty="0" err="1"/>
              <a:t>arrayidx</a:t>
            </a:r>
            <a:r>
              <a:rPr lang="en-US" sz="1800" dirty="0"/>
              <a:t>, align 8</a:t>
            </a:r>
          </a:p>
          <a:p>
            <a:pPr marL="0" indent="0">
              <a:buNone/>
            </a:pPr>
            <a:r>
              <a:rPr lang="en-US" sz="1800" dirty="0"/>
              <a:t>  %2 = load i32*, i32** %</a:t>
            </a:r>
            <a:r>
              <a:rPr lang="en-US" sz="1800" dirty="0" err="1"/>
              <a:t>ptr.addr</a:t>
            </a:r>
            <a:r>
              <a:rPr lang="en-US" sz="1800" dirty="0"/>
              <a:t>, align 8</a:t>
            </a:r>
          </a:p>
          <a:p>
            <a:pPr marL="0" indent="0">
              <a:buNone/>
            </a:pPr>
            <a:r>
              <a:rPr lang="en-US" sz="1800" dirty="0"/>
              <a:t>  %arrayidx1 = </a:t>
            </a:r>
            <a:r>
              <a:rPr lang="en-US" sz="1800" dirty="0" err="1"/>
              <a:t>getelementptr</a:t>
            </a:r>
            <a:r>
              <a:rPr lang="en-US" sz="1800" dirty="0"/>
              <a:t> inbounds i32, i32* %2, i64 0</a:t>
            </a:r>
          </a:p>
          <a:p>
            <a:pPr marL="0" indent="0">
              <a:buNone/>
            </a:pPr>
            <a:r>
              <a:rPr lang="en-US" sz="1800" dirty="0"/>
              <a:t>  store i32 100, i32* %arrayidx1, align 4</a:t>
            </a:r>
          </a:p>
        </p:txBody>
      </p:sp>
    </p:spTree>
    <p:extLst>
      <p:ext uri="{BB962C8B-B14F-4D97-AF65-F5344CB8AC3E}">
        <p14:creationId xmlns:p14="http://schemas.microsoft.com/office/powerpoint/2010/main" val="845349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9A599-6D61-4D45-AAA7-86B5D5F15D83}"/>
              </a:ext>
            </a:extLst>
          </p:cNvPr>
          <p:cNvSpPr>
            <a:spLocks noGrp="1"/>
          </p:cNvSpPr>
          <p:nvPr>
            <p:ph type="title"/>
          </p:nvPr>
        </p:nvSpPr>
        <p:spPr/>
        <p:txBody>
          <a:bodyPr/>
          <a:lstStyle/>
          <a:p>
            <a:r>
              <a:rPr lang="en-US" dirty="0"/>
              <a:t>Stack alias</a:t>
            </a:r>
          </a:p>
        </p:txBody>
      </p:sp>
      <p:sp>
        <p:nvSpPr>
          <p:cNvPr id="3" name="Content Placeholder 2">
            <a:extLst>
              <a:ext uri="{FF2B5EF4-FFF2-40B4-BE49-F238E27FC236}">
                <a16:creationId xmlns:a16="http://schemas.microsoft.com/office/drawing/2014/main" id="{2F8083E0-64A2-48C2-9A7F-CBF467A72376}"/>
              </a:ext>
            </a:extLst>
          </p:cNvPr>
          <p:cNvSpPr>
            <a:spLocks noGrp="1"/>
          </p:cNvSpPr>
          <p:nvPr>
            <p:ph sz="half" idx="1"/>
          </p:nvPr>
        </p:nvSpPr>
        <p:spPr/>
        <p:txBody>
          <a:bodyPr>
            <a:normAutofit fontScale="77500" lnSpcReduction="20000"/>
          </a:bodyPr>
          <a:lstStyle/>
          <a:p>
            <a:pPr marL="0" indent="0">
              <a:buNone/>
            </a:pPr>
            <a:endParaRPr lang="en-US" dirty="0"/>
          </a:p>
          <a:p>
            <a:pPr marL="0" indent="0">
              <a:buNone/>
            </a:pPr>
            <a:endParaRPr lang="en-US" dirty="0"/>
          </a:p>
          <a:p>
            <a:pPr marL="0" indent="0">
              <a:buNone/>
            </a:pPr>
            <a:r>
              <a:rPr lang="en-US" dirty="0"/>
              <a:t>void foo ()</a:t>
            </a:r>
          </a:p>
          <a:p>
            <a:pPr marL="0" indent="0">
              <a:buNone/>
            </a:pPr>
            <a:r>
              <a:rPr lang="en-US" dirty="0"/>
              <a:t>{</a:t>
            </a:r>
          </a:p>
          <a:p>
            <a:pPr marL="0" indent="0">
              <a:buNone/>
            </a:pPr>
            <a:r>
              <a:rPr lang="en-US" dirty="0"/>
              <a:t>  int *</a:t>
            </a:r>
            <a:r>
              <a:rPr lang="en-US" dirty="0" err="1"/>
              <a:t>arr</a:t>
            </a:r>
            <a:r>
              <a:rPr lang="en-US" dirty="0"/>
              <a:t>[1];</a:t>
            </a:r>
          </a:p>
          <a:p>
            <a:pPr marL="0" indent="0">
              <a:buNone/>
            </a:pPr>
            <a:r>
              <a:rPr lang="en-US" dirty="0"/>
              <a:t>  int **</a:t>
            </a:r>
            <a:r>
              <a:rPr lang="en-US" dirty="0" err="1"/>
              <a:t>ptr</a:t>
            </a:r>
            <a:r>
              <a:rPr lang="en-US" dirty="0"/>
              <a:t> = </a:t>
            </a:r>
            <a:r>
              <a:rPr lang="en-US" dirty="0" err="1"/>
              <a:t>arr</a:t>
            </a:r>
            <a:r>
              <a:rPr lang="en-US" dirty="0"/>
              <a:t>;</a:t>
            </a:r>
          </a:p>
          <a:p>
            <a:pPr marL="0" indent="0">
              <a:buNone/>
            </a:pPr>
            <a:r>
              <a:rPr lang="en-US" dirty="0"/>
              <a:t>  </a:t>
            </a:r>
            <a:r>
              <a:rPr lang="en-US" dirty="0" err="1"/>
              <a:t>arr</a:t>
            </a:r>
            <a:r>
              <a:rPr lang="en-US" dirty="0"/>
              <a:t>[0] = (int*)</a:t>
            </a:r>
            <a:r>
              <a:rPr lang="en-US" dirty="0" err="1"/>
              <a:t>mymalloc</a:t>
            </a:r>
            <a:r>
              <a:rPr lang="en-US" dirty="0"/>
              <a:t>(4);</a:t>
            </a:r>
          </a:p>
          <a:p>
            <a:pPr marL="0" indent="0">
              <a:buNone/>
            </a:pPr>
            <a:r>
              <a:rPr lang="en-US" dirty="0"/>
              <a:t>  </a:t>
            </a:r>
            <a:r>
              <a:rPr lang="en-US" dirty="0" err="1"/>
              <a:t>ptr</a:t>
            </a:r>
            <a:r>
              <a:rPr lang="en-US" dirty="0"/>
              <a:t>[0] = NULL;</a:t>
            </a:r>
          </a:p>
          <a:p>
            <a:pPr marL="0" indent="0">
              <a:buNone/>
            </a:pPr>
            <a:r>
              <a:rPr lang="en-US" dirty="0"/>
              <a:t>}</a:t>
            </a:r>
          </a:p>
        </p:txBody>
      </p:sp>
      <p:sp>
        <p:nvSpPr>
          <p:cNvPr id="4" name="Content Placeholder 3">
            <a:extLst>
              <a:ext uri="{FF2B5EF4-FFF2-40B4-BE49-F238E27FC236}">
                <a16:creationId xmlns:a16="http://schemas.microsoft.com/office/drawing/2014/main" id="{6FC15F88-84F5-4BF2-A341-59F321DE238C}"/>
              </a:ext>
            </a:extLst>
          </p:cNvPr>
          <p:cNvSpPr>
            <a:spLocks noGrp="1"/>
          </p:cNvSpPr>
          <p:nvPr>
            <p:ph sz="half" idx="2"/>
          </p:nvPr>
        </p:nvSpPr>
        <p:spPr>
          <a:xfrm>
            <a:off x="4399280" y="2113279"/>
            <a:ext cx="7599680" cy="3962401"/>
          </a:xfrm>
        </p:spPr>
        <p:txBody>
          <a:bodyPr>
            <a:normAutofit fontScale="77500" lnSpcReduction="20000"/>
          </a:bodyPr>
          <a:lstStyle/>
          <a:p>
            <a:pPr marL="0" indent="0">
              <a:buNone/>
            </a:pPr>
            <a:r>
              <a:rPr lang="en-US" sz="2300" dirty="0"/>
              <a:t>  %</a:t>
            </a:r>
            <a:r>
              <a:rPr lang="en-US" sz="2300" dirty="0" err="1"/>
              <a:t>arr</a:t>
            </a:r>
            <a:r>
              <a:rPr lang="en-US" sz="2300" dirty="0"/>
              <a:t> = </a:t>
            </a:r>
            <a:r>
              <a:rPr lang="en-US" sz="2300" dirty="0" err="1"/>
              <a:t>alloca</a:t>
            </a:r>
            <a:r>
              <a:rPr lang="en-US" sz="2300" dirty="0"/>
              <a:t> [1 x i32*], align 8</a:t>
            </a:r>
          </a:p>
          <a:p>
            <a:pPr marL="0" indent="0">
              <a:buNone/>
            </a:pPr>
            <a:r>
              <a:rPr lang="en-US" sz="2300" dirty="0"/>
              <a:t>  %</a:t>
            </a:r>
            <a:r>
              <a:rPr lang="en-US" sz="2300" dirty="0" err="1"/>
              <a:t>ptr.addr</a:t>
            </a:r>
            <a:r>
              <a:rPr lang="en-US" sz="2300" dirty="0"/>
              <a:t> = </a:t>
            </a:r>
            <a:r>
              <a:rPr lang="en-US" sz="2300" dirty="0" err="1"/>
              <a:t>alloca</a:t>
            </a:r>
            <a:r>
              <a:rPr lang="en-US" sz="2300" dirty="0"/>
              <a:t> i32**, align 8</a:t>
            </a:r>
          </a:p>
          <a:p>
            <a:pPr marL="0" indent="0">
              <a:buNone/>
            </a:pPr>
            <a:r>
              <a:rPr lang="en-US" sz="2300" dirty="0"/>
              <a:t>  %array = </a:t>
            </a:r>
            <a:r>
              <a:rPr lang="en-US" sz="2300" dirty="0" err="1"/>
              <a:t>getelementptr</a:t>
            </a:r>
            <a:r>
              <a:rPr lang="en-US" sz="2300" dirty="0"/>
              <a:t> inbounds [1 x i32*], [1 x i32*]* %</a:t>
            </a:r>
            <a:r>
              <a:rPr lang="en-US" sz="2300" dirty="0" err="1"/>
              <a:t>arr</a:t>
            </a:r>
            <a:r>
              <a:rPr lang="en-US" sz="2300" dirty="0"/>
              <a:t>, i64 0, i64 0</a:t>
            </a:r>
          </a:p>
          <a:p>
            <a:pPr marL="0" indent="0">
              <a:buNone/>
            </a:pPr>
            <a:r>
              <a:rPr lang="en-US" sz="2300" dirty="0"/>
              <a:t>  store i32** %array, i32*** %</a:t>
            </a:r>
            <a:r>
              <a:rPr lang="en-US" sz="2300" dirty="0" err="1"/>
              <a:t>ptr.addr</a:t>
            </a:r>
            <a:r>
              <a:rPr lang="en-US" sz="2300" dirty="0"/>
              <a:t>, align 8</a:t>
            </a:r>
          </a:p>
          <a:p>
            <a:pPr marL="0" indent="0">
              <a:buNone/>
            </a:pPr>
            <a:r>
              <a:rPr lang="en-US" sz="2300" dirty="0"/>
              <a:t>  %call = call i8* @</a:t>
            </a:r>
            <a:r>
              <a:rPr lang="en-US" sz="2300" dirty="0" err="1"/>
              <a:t>mymalloc</a:t>
            </a:r>
            <a:r>
              <a:rPr lang="en-US" sz="2300" dirty="0"/>
              <a:t>(i32 4)</a:t>
            </a:r>
          </a:p>
          <a:p>
            <a:pPr marL="0" indent="0">
              <a:buNone/>
            </a:pPr>
            <a:r>
              <a:rPr lang="en-US" sz="2300" dirty="0"/>
              <a:t>  %0 = </a:t>
            </a:r>
            <a:r>
              <a:rPr lang="en-US" sz="2300" dirty="0" err="1"/>
              <a:t>bitcast</a:t>
            </a:r>
            <a:r>
              <a:rPr lang="en-US" sz="2300" dirty="0"/>
              <a:t> i8* %call to i32*</a:t>
            </a:r>
          </a:p>
          <a:p>
            <a:pPr marL="0" indent="0">
              <a:buNone/>
            </a:pPr>
            <a:r>
              <a:rPr lang="en-US" sz="2300" dirty="0"/>
              <a:t>  %</a:t>
            </a:r>
            <a:r>
              <a:rPr lang="en-US" sz="2300" dirty="0" err="1"/>
              <a:t>arrayidx</a:t>
            </a:r>
            <a:r>
              <a:rPr lang="en-US" sz="2300" dirty="0"/>
              <a:t> = </a:t>
            </a:r>
            <a:r>
              <a:rPr lang="en-US" sz="2300" dirty="0" err="1"/>
              <a:t>getelementptr</a:t>
            </a:r>
            <a:r>
              <a:rPr lang="en-US" sz="2300" dirty="0"/>
              <a:t> inbounds [1 x i32*], [1 x i32*]* %</a:t>
            </a:r>
            <a:r>
              <a:rPr lang="en-US" sz="2300" dirty="0" err="1"/>
              <a:t>arr</a:t>
            </a:r>
            <a:r>
              <a:rPr lang="en-US" sz="2300" dirty="0"/>
              <a:t>, i64 0, i64 0</a:t>
            </a:r>
          </a:p>
          <a:p>
            <a:pPr marL="0" indent="0">
              <a:buNone/>
            </a:pPr>
            <a:r>
              <a:rPr lang="en-US" sz="2300" dirty="0"/>
              <a:t>  store i32* %0, i32** %</a:t>
            </a:r>
            <a:r>
              <a:rPr lang="en-US" sz="2300" dirty="0" err="1"/>
              <a:t>arrayidx</a:t>
            </a:r>
            <a:r>
              <a:rPr lang="en-US" sz="2300" dirty="0"/>
              <a:t>, align 8</a:t>
            </a:r>
          </a:p>
          <a:p>
            <a:pPr marL="0" indent="0">
              <a:buNone/>
            </a:pPr>
            <a:r>
              <a:rPr lang="en-US" sz="2300" dirty="0"/>
              <a:t>  %1 = load i32**, i32*** %</a:t>
            </a:r>
            <a:r>
              <a:rPr lang="en-US" sz="2300" dirty="0" err="1"/>
              <a:t>ptr.addr</a:t>
            </a:r>
            <a:r>
              <a:rPr lang="en-US" sz="2300" dirty="0"/>
              <a:t>, align 8</a:t>
            </a:r>
          </a:p>
          <a:p>
            <a:pPr marL="0" indent="0">
              <a:buNone/>
            </a:pPr>
            <a:r>
              <a:rPr lang="en-US" sz="2300" dirty="0"/>
              <a:t>  %arrayidx1 = </a:t>
            </a:r>
            <a:r>
              <a:rPr lang="en-US" sz="2300" dirty="0" err="1"/>
              <a:t>getelementptr</a:t>
            </a:r>
            <a:r>
              <a:rPr lang="en-US" sz="2300" dirty="0"/>
              <a:t> inbounds i32*, i32** %1, i64 0</a:t>
            </a:r>
          </a:p>
          <a:p>
            <a:pPr marL="0" indent="0">
              <a:buNone/>
            </a:pPr>
            <a:r>
              <a:rPr lang="en-US" sz="2300" dirty="0"/>
              <a:t>  store i32* null, i32** %arrayidx1, align 8</a:t>
            </a:r>
          </a:p>
        </p:txBody>
      </p:sp>
    </p:spTree>
    <p:extLst>
      <p:ext uri="{BB962C8B-B14F-4D97-AF65-F5344CB8AC3E}">
        <p14:creationId xmlns:p14="http://schemas.microsoft.com/office/powerpoint/2010/main" val="35948399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D3C3D-3237-47C7-A999-B7436997817F}"/>
              </a:ext>
            </a:extLst>
          </p:cNvPr>
          <p:cNvSpPr>
            <a:spLocks noGrp="1"/>
          </p:cNvSpPr>
          <p:nvPr>
            <p:ph type="title"/>
          </p:nvPr>
        </p:nvSpPr>
        <p:spPr/>
        <p:txBody>
          <a:bodyPr/>
          <a:lstStyle/>
          <a:p>
            <a:r>
              <a:rPr lang="en-US" dirty="0"/>
              <a:t>Disallow stack aliasing</a:t>
            </a:r>
          </a:p>
        </p:txBody>
      </p:sp>
      <p:sp>
        <p:nvSpPr>
          <p:cNvPr id="3" name="Content Placeholder 2">
            <a:extLst>
              <a:ext uri="{FF2B5EF4-FFF2-40B4-BE49-F238E27FC236}">
                <a16:creationId xmlns:a16="http://schemas.microsoft.com/office/drawing/2014/main" id="{A1D4383F-CBC0-4E7F-8F82-A543BDDD9A7B}"/>
              </a:ext>
            </a:extLst>
          </p:cNvPr>
          <p:cNvSpPr>
            <a:spLocks noGrp="1"/>
          </p:cNvSpPr>
          <p:nvPr>
            <p:ph idx="1"/>
          </p:nvPr>
        </p:nvSpPr>
        <p:spPr/>
        <p:txBody>
          <a:bodyPr/>
          <a:lstStyle/>
          <a:p>
            <a:r>
              <a:rPr lang="en-US" dirty="0"/>
              <a:t>No address of </a:t>
            </a:r>
            <a:r>
              <a:rPr lang="en-US"/>
              <a:t>(&amp;) operator</a:t>
            </a:r>
            <a:endParaRPr lang="en-US" dirty="0"/>
          </a:p>
          <a:p>
            <a:r>
              <a:rPr lang="en-US" dirty="0"/>
              <a:t>No static allocation of array of pointers</a:t>
            </a:r>
          </a:p>
        </p:txBody>
      </p:sp>
    </p:spTree>
    <p:extLst>
      <p:ext uri="{BB962C8B-B14F-4D97-AF65-F5344CB8AC3E}">
        <p14:creationId xmlns:p14="http://schemas.microsoft.com/office/powerpoint/2010/main" val="1665302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7645C-B4FE-43FD-8703-4E98D504DE74}"/>
              </a:ext>
            </a:extLst>
          </p:cNvPr>
          <p:cNvSpPr>
            <a:spLocks noGrp="1"/>
          </p:cNvSpPr>
          <p:nvPr>
            <p:ph type="title"/>
          </p:nvPr>
        </p:nvSpPr>
        <p:spPr/>
        <p:txBody>
          <a:bodyPr/>
          <a:lstStyle/>
          <a:p>
            <a:r>
              <a:rPr lang="en-US" dirty="0"/>
              <a:t>Assignment-2</a:t>
            </a:r>
            <a:endParaRPr lang="en-IN" dirty="0"/>
          </a:p>
        </p:txBody>
      </p:sp>
      <p:sp>
        <p:nvSpPr>
          <p:cNvPr id="3" name="Content Placeholder 2">
            <a:extLst>
              <a:ext uri="{FF2B5EF4-FFF2-40B4-BE49-F238E27FC236}">
                <a16:creationId xmlns:a16="http://schemas.microsoft.com/office/drawing/2014/main" id="{57D2CCD9-1D05-425A-93C1-57D0D57213E1}"/>
              </a:ext>
            </a:extLst>
          </p:cNvPr>
          <p:cNvSpPr>
            <a:spLocks noGrp="1"/>
          </p:cNvSpPr>
          <p:nvPr>
            <p:ph idx="1"/>
          </p:nvPr>
        </p:nvSpPr>
        <p:spPr/>
        <p:txBody>
          <a:bodyPr>
            <a:normAutofit fontScale="92500"/>
          </a:bodyPr>
          <a:lstStyle/>
          <a:p>
            <a:r>
              <a:rPr lang="en-US" dirty="0"/>
              <a:t>Implement a data-flow analysis to identify the instructions for which dynamic NULL check is required</a:t>
            </a:r>
          </a:p>
          <a:p>
            <a:pPr lvl="1"/>
            <a:r>
              <a:rPr lang="en-US" dirty="0"/>
              <a:t>A generic implementation can be complex</a:t>
            </a:r>
          </a:p>
          <a:p>
            <a:pPr lvl="1"/>
            <a:r>
              <a:rPr lang="en-US" dirty="0"/>
              <a:t>You implementation should work for the test cases in the “CSE601/tests/PA1” folder</a:t>
            </a:r>
          </a:p>
          <a:p>
            <a:pPr lvl="2"/>
            <a:r>
              <a:rPr lang="en-US" dirty="0"/>
              <a:t>Go through the LLVM IR corresponding to the  test cases before designing your algorithm  </a:t>
            </a:r>
          </a:p>
          <a:p>
            <a:pPr lvl="1"/>
            <a:r>
              <a:rPr lang="en-US" dirty="0"/>
              <a:t>You need to define transfer functions for all LLVM instructions used in the test cases</a:t>
            </a:r>
          </a:p>
          <a:p>
            <a:pPr lvl="1"/>
            <a:r>
              <a:rPr lang="en-US" dirty="0"/>
              <a:t>You also need to define a meet operator</a:t>
            </a:r>
          </a:p>
          <a:p>
            <a:pPr marL="457200" lvl="1" indent="0">
              <a:buNone/>
            </a:pPr>
            <a:endParaRPr lang="en-US" dirty="0"/>
          </a:p>
          <a:p>
            <a:r>
              <a:rPr lang="en-US" dirty="0"/>
              <a:t>After performing the data-flow analysis, insert dynamic checks to abort the program during runtime if the base pointer in a memory access is NULL</a:t>
            </a:r>
          </a:p>
        </p:txBody>
      </p:sp>
    </p:spTree>
    <p:extLst>
      <p:ext uri="{BB962C8B-B14F-4D97-AF65-F5344CB8AC3E}">
        <p14:creationId xmlns:p14="http://schemas.microsoft.com/office/powerpoint/2010/main" val="3823845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10523-8109-4D36-8279-FB3A4EFC8097}"/>
              </a:ext>
            </a:extLst>
          </p:cNvPr>
          <p:cNvSpPr>
            <a:spLocks noGrp="1"/>
          </p:cNvSpPr>
          <p:nvPr>
            <p:ph type="title"/>
          </p:nvPr>
        </p:nvSpPr>
        <p:spPr>
          <a:xfrm>
            <a:off x="838200" y="314325"/>
            <a:ext cx="10515600" cy="1325563"/>
          </a:xfrm>
        </p:spPr>
        <p:txBody>
          <a:bodyPr/>
          <a:lstStyle/>
          <a:p>
            <a:r>
              <a:rPr lang="en-US" dirty="0"/>
              <a:t>Test cases</a:t>
            </a:r>
            <a:endParaRPr lang="en-IN" dirty="0"/>
          </a:p>
        </p:txBody>
      </p:sp>
      <p:sp>
        <p:nvSpPr>
          <p:cNvPr id="8" name="TextBox 7">
            <a:extLst>
              <a:ext uri="{FF2B5EF4-FFF2-40B4-BE49-F238E27FC236}">
                <a16:creationId xmlns:a16="http://schemas.microsoft.com/office/drawing/2014/main" id="{2D8E75FA-F34F-43F6-9FA9-B6308016066F}"/>
              </a:ext>
            </a:extLst>
          </p:cNvPr>
          <p:cNvSpPr txBox="1"/>
          <p:nvPr/>
        </p:nvSpPr>
        <p:spPr>
          <a:xfrm>
            <a:off x="2052320" y="1554480"/>
            <a:ext cx="3688080" cy="4524315"/>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void foo(int *</a:t>
            </a:r>
            <a:r>
              <a:rPr lang="en-US" dirty="0" err="1">
                <a:latin typeface="Arial" panose="020B0604020202020204" pitchFamily="34" charset="0"/>
                <a:cs typeface="Arial" panose="020B0604020202020204" pitchFamily="34" charset="0"/>
              </a:rPr>
              <a:t>arr</a:t>
            </a:r>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int *</a:t>
            </a:r>
            <a:r>
              <a:rPr lang="en-US" dirty="0" err="1">
                <a:latin typeface="Arial" panose="020B0604020202020204" pitchFamily="34" charset="0"/>
                <a:cs typeface="Arial" panose="020B0604020202020204" pitchFamily="34" charset="0"/>
              </a:rPr>
              <a:t>ptr</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mymalloc</a:t>
            </a:r>
            <a:r>
              <a:rPr lang="en-US" dirty="0">
                <a:latin typeface="Arial" panose="020B0604020202020204" pitchFamily="34" charset="0"/>
                <a:cs typeface="Arial" panose="020B0604020202020204" pitchFamily="34" charset="0"/>
              </a:rPr>
              <a:t>(4);</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ptr</a:t>
            </a:r>
            <a:r>
              <a:rPr lang="en-US" dirty="0">
                <a:latin typeface="Arial" panose="020B0604020202020204" pitchFamily="34" charset="0"/>
                <a:cs typeface="Arial" panose="020B0604020202020204" pitchFamily="34" charset="0"/>
              </a:rPr>
              <a:t>[0] = 100;   // [1]</a:t>
            </a:r>
          </a:p>
          <a:p>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ptr</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arr</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ptr</a:t>
            </a:r>
            <a:r>
              <a:rPr lang="en-US" dirty="0">
                <a:latin typeface="Arial" panose="020B0604020202020204" pitchFamily="34" charset="0"/>
                <a:cs typeface="Arial" panose="020B0604020202020204" pitchFamily="34" charset="0"/>
              </a:rPr>
              <a:t>[0] = 100;   // [2]</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if (</a:t>
            </a:r>
            <a:r>
              <a:rPr lang="en-US" dirty="0" err="1">
                <a:latin typeface="Arial" panose="020B0604020202020204" pitchFamily="34" charset="0"/>
                <a:cs typeface="Arial" panose="020B0604020202020204" pitchFamily="34" charset="0"/>
              </a:rPr>
              <a:t>ptr</a:t>
            </a:r>
            <a:r>
              <a:rPr lang="en-US" dirty="0">
                <a:latin typeface="Arial" panose="020B0604020202020204" pitchFamily="34" charset="0"/>
                <a:cs typeface="Arial" panose="020B0604020202020204" pitchFamily="34" charset="0"/>
              </a:rPr>
              <a:t> == NULL) {</a:t>
            </a:r>
          </a:p>
          <a:p>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ptr</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mymalloc</a:t>
            </a:r>
            <a:r>
              <a:rPr lang="en-US" dirty="0">
                <a:latin typeface="Arial" panose="020B0604020202020204" pitchFamily="34" charset="0"/>
                <a:cs typeface="Arial" panose="020B0604020202020204" pitchFamily="34" charset="0"/>
              </a:rPr>
              <a:t>(4);</a:t>
            </a:r>
          </a:p>
          <a:p>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ptr</a:t>
            </a:r>
            <a:r>
              <a:rPr lang="en-US" dirty="0">
                <a:latin typeface="Arial" panose="020B0604020202020204" pitchFamily="34" charset="0"/>
                <a:cs typeface="Arial" panose="020B0604020202020204" pitchFamily="34" charset="0"/>
              </a:rPr>
              <a:t>[0] = 100;  // [3]</a:t>
            </a:r>
          </a:p>
          <a:p>
            <a:r>
              <a:rPr lang="en-US" dirty="0">
                <a:latin typeface="Arial" panose="020B0604020202020204" pitchFamily="34" charset="0"/>
                <a:cs typeface="Arial" panose="020B0604020202020204" pitchFamily="34" charset="0"/>
              </a:rPr>
              <a:t>   } </a:t>
            </a:r>
          </a:p>
          <a:p>
            <a:r>
              <a:rPr lang="en-US" dirty="0">
                <a:latin typeface="Arial" panose="020B0604020202020204" pitchFamily="34" charset="0"/>
                <a:cs typeface="Arial" panose="020B0604020202020204" pitchFamily="34" charset="0"/>
              </a:rPr>
              <a:t>   else {</a:t>
            </a:r>
          </a:p>
          <a:p>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ptr</a:t>
            </a:r>
            <a:r>
              <a:rPr lang="en-US" dirty="0">
                <a:latin typeface="Arial" panose="020B0604020202020204" pitchFamily="34" charset="0"/>
                <a:cs typeface="Arial" panose="020B0604020202020204" pitchFamily="34" charset="0"/>
              </a:rPr>
              <a:t>[0] = 100;  // [4]</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ptr</a:t>
            </a:r>
            <a:r>
              <a:rPr lang="en-US" dirty="0">
                <a:latin typeface="Arial" panose="020B0604020202020204" pitchFamily="34" charset="0"/>
                <a:cs typeface="Arial" panose="020B0604020202020204" pitchFamily="34" charset="0"/>
              </a:rPr>
              <a:t>[0] = 100;  // [5]</a:t>
            </a:r>
          </a:p>
          <a:p>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089774EE-40D6-46E9-BD35-C72ECDC62D74}"/>
              </a:ext>
            </a:extLst>
          </p:cNvPr>
          <p:cNvSpPr txBox="1"/>
          <p:nvPr/>
        </p:nvSpPr>
        <p:spPr>
          <a:xfrm>
            <a:off x="7071360" y="274320"/>
            <a:ext cx="4282440" cy="1754326"/>
          </a:xfrm>
          <a:prstGeom prst="rect">
            <a:avLst/>
          </a:prstGeom>
          <a:noFill/>
        </p:spPr>
        <p:txBody>
          <a:bodyPr wrap="square" rtlCol="0">
            <a:spAutoFit/>
          </a:bodyPr>
          <a:lstStyle/>
          <a:p>
            <a:r>
              <a:rPr lang="en-US" dirty="0" err="1">
                <a:solidFill>
                  <a:srgbClr val="FF0000"/>
                </a:solidFill>
                <a:latin typeface="Arial" panose="020B0604020202020204" pitchFamily="34" charset="0"/>
                <a:cs typeface="Arial" panose="020B0604020202020204" pitchFamily="34" charset="0"/>
              </a:rPr>
              <a:t>mymalloc</a:t>
            </a:r>
            <a:r>
              <a:rPr lang="en-US" dirty="0">
                <a:solidFill>
                  <a:srgbClr val="FF000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always returns a non-null address.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An </a:t>
            </a:r>
            <a:r>
              <a:rPr lang="en-US" dirty="0">
                <a:solidFill>
                  <a:srgbClr val="FF0000"/>
                </a:solidFill>
                <a:latin typeface="Arial" panose="020B0604020202020204" pitchFamily="34" charset="0"/>
                <a:cs typeface="Arial" panose="020B0604020202020204" pitchFamily="34" charset="0"/>
              </a:rPr>
              <a:t>argument</a:t>
            </a:r>
            <a:r>
              <a:rPr lang="en-US" dirty="0">
                <a:latin typeface="Arial" panose="020B0604020202020204" pitchFamily="34" charset="0"/>
                <a:cs typeface="Arial" panose="020B0604020202020204" pitchFamily="34" charset="0"/>
              </a:rPr>
              <a:t> can be NULL.</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5282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10523-8109-4D36-8279-FB3A4EFC8097}"/>
              </a:ext>
            </a:extLst>
          </p:cNvPr>
          <p:cNvSpPr>
            <a:spLocks noGrp="1"/>
          </p:cNvSpPr>
          <p:nvPr>
            <p:ph type="title"/>
          </p:nvPr>
        </p:nvSpPr>
        <p:spPr>
          <a:xfrm>
            <a:off x="838200" y="314325"/>
            <a:ext cx="10515600" cy="1325563"/>
          </a:xfrm>
        </p:spPr>
        <p:txBody>
          <a:bodyPr/>
          <a:lstStyle/>
          <a:p>
            <a:r>
              <a:rPr lang="en-US" dirty="0"/>
              <a:t>Test cases</a:t>
            </a:r>
            <a:endParaRPr lang="en-IN" dirty="0"/>
          </a:p>
        </p:txBody>
      </p:sp>
      <p:sp>
        <p:nvSpPr>
          <p:cNvPr id="8" name="TextBox 7">
            <a:extLst>
              <a:ext uri="{FF2B5EF4-FFF2-40B4-BE49-F238E27FC236}">
                <a16:creationId xmlns:a16="http://schemas.microsoft.com/office/drawing/2014/main" id="{2D8E75FA-F34F-43F6-9FA9-B6308016066F}"/>
              </a:ext>
            </a:extLst>
          </p:cNvPr>
          <p:cNvSpPr txBox="1"/>
          <p:nvPr/>
        </p:nvSpPr>
        <p:spPr>
          <a:xfrm>
            <a:off x="2052320" y="1554480"/>
            <a:ext cx="3688080" cy="4524315"/>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void foo(int *</a:t>
            </a:r>
            <a:r>
              <a:rPr lang="en-US" dirty="0" err="1">
                <a:latin typeface="Arial" panose="020B0604020202020204" pitchFamily="34" charset="0"/>
                <a:cs typeface="Arial" panose="020B0604020202020204" pitchFamily="34" charset="0"/>
              </a:rPr>
              <a:t>arr</a:t>
            </a:r>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int *</a:t>
            </a:r>
            <a:r>
              <a:rPr lang="en-US" dirty="0" err="1">
                <a:latin typeface="Arial" panose="020B0604020202020204" pitchFamily="34" charset="0"/>
                <a:cs typeface="Arial" panose="020B0604020202020204" pitchFamily="34" charset="0"/>
              </a:rPr>
              <a:t>ptr</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mymalloc</a:t>
            </a:r>
            <a:r>
              <a:rPr lang="en-US" dirty="0">
                <a:latin typeface="Arial" panose="020B0604020202020204" pitchFamily="34" charset="0"/>
                <a:cs typeface="Arial" panose="020B0604020202020204" pitchFamily="34" charset="0"/>
              </a:rPr>
              <a:t>(4);</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ptr</a:t>
            </a:r>
            <a:r>
              <a:rPr lang="en-US" dirty="0">
                <a:latin typeface="Arial" panose="020B0604020202020204" pitchFamily="34" charset="0"/>
                <a:cs typeface="Arial" panose="020B0604020202020204" pitchFamily="34" charset="0"/>
              </a:rPr>
              <a:t>[0] = 100;   // [1]</a:t>
            </a:r>
          </a:p>
          <a:p>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ptr</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arr</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a:t>
            </a:r>
            <a:r>
              <a:rPr lang="en-US" dirty="0" err="1">
                <a:solidFill>
                  <a:srgbClr val="FF0000"/>
                </a:solidFill>
                <a:latin typeface="Arial" panose="020B0604020202020204" pitchFamily="34" charset="0"/>
                <a:cs typeface="Arial" panose="020B0604020202020204" pitchFamily="34" charset="0"/>
              </a:rPr>
              <a:t>ptr</a:t>
            </a:r>
            <a:r>
              <a:rPr lang="en-US" dirty="0">
                <a:solidFill>
                  <a:srgbClr val="FF0000"/>
                </a:solidFill>
                <a:latin typeface="Arial" panose="020B0604020202020204" pitchFamily="34" charset="0"/>
                <a:cs typeface="Arial" panose="020B0604020202020204" pitchFamily="34" charset="0"/>
              </a:rPr>
              <a:t>[0] = 100;   // [2]</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if (</a:t>
            </a:r>
            <a:r>
              <a:rPr lang="en-US" dirty="0" err="1">
                <a:latin typeface="Arial" panose="020B0604020202020204" pitchFamily="34" charset="0"/>
                <a:cs typeface="Arial" panose="020B0604020202020204" pitchFamily="34" charset="0"/>
              </a:rPr>
              <a:t>ptr</a:t>
            </a:r>
            <a:r>
              <a:rPr lang="en-US" dirty="0">
                <a:latin typeface="Arial" panose="020B0604020202020204" pitchFamily="34" charset="0"/>
                <a:cs typeface="Arial" panose="020B0604020202020204" pitchFamily="34" charset="0"/>
              </a:rPr>
              <a:t> == NULL) {</a:t>
            </a:r>
          </a:p>
          <a:p>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ptr</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mymalloc</a:t>
            </a:r>
            <a:r>
              <a:rPr lang="en-US" dirty="0">
                <a:latin typeface="Arial" panose="020B0604020202020204" pitchFamily="34" charset="0"/>
                <a:cs typeface="Arial" panose="020B0604020202020204" pitchFamily="34" charset="0"/>
              </a:rPr>
              <a:t>(4);</a:t>
            </a:r>
          </a:p>
          <a:p>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ptr</a:t>
            </a:r>
            <a:r>
              <a:rPr lang="en-US" dirty="0">
                <a:latin typeface="Arial" panose="020B0604020202020204" pitchFamily="34" charset="0"/>
                <a:cs typeface="Arial" panose="020B0604020202020204" pitchFamily="34" charset="0"/>
              </a:rPr>
              <a:t>[0] = 100;  // [3]</a:t>
            </a:r>
          </a:p>
          <a:p>
            <a:r>
              <a:rPr lang="en-US" dirty="0">
                <a:latin typeface="Arial" panose="020B0604020202020204" pitchFamily="34" charset="0"/>
                <a:cs typeface="Arial" panose="020B0604020202020204" pitchFamily="34" charset="0"/>
              </a:rPr>
              <a:t>   } </a:t>
            </a:r>
          </a:p>
          <a:p>
            <a:r>
              <a:rPr lang="en-US" dirty="0">
                <a:latin typeface="Arial" panose="020B0604020202020204" pitchFamily="34" charset="0"/>
                <a:cs typeface="Arial" panose="020B0604020202020204" pitchFamily="34" charset="0"/>
              </a:rPr>
              <a:t>   else {</a:t>
            </a:r>
          </a:p>
          <a:p>
            <a:r>
              <a:rPr lang="en-US" dirty="0">
                <a:latin typeface="Arial" panose="020B0604020202020204" pitchFamily="34" charset="0"/>
                <a:cs typeface="Arial" panose="020B0604020202020204" pitchFamily="34" charset="0"/>
              </a:rPr>
              <a:t>      </a:t>
            </a:r>
            <a:r>
              <a:rPr lang="en-US" dirty="0" err="1">
                <a:solidFill>
                  <a:schemeClr val="accent1"/>
                </a:solidFill>
                <a:latin typeface="Arial" panose="020B0604020202020204" pitchFamily="34" charset="0"/>
                <a:cs typeface="Arial" panose="020B0604020202020204" pitchFamily="34" charset="0"/>
              </a:rPr>
              <a:t>ptr</a:t>
            </a:r>
            <a:r>
              <a:rPr lang="en-US" dirty="0">
                <a:solidFill>
                  <a:schemeClr val="accent1"/>
                </a:solidFill>
                <a:latin typeface="Arial" panose="020B0604020202020204" pitchFamily="34" charset="0"/>
                <a:cs typeface="Arial" panose="020B0604020202020204" pitchFamily="34" charset="0"/>
              </a:rPr>
              <a:t>[0] = 100;  // [4]</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a:t>
            </a:r>
            <a:r>
              <a:rPr lang="en-US" dirty="0" err="1">
                <a:solidFill>
                  <a:schemeClr val="accent1"/>
                </a:solidFill>
                <a:latin typeface="Arial" panose="020B0604020202020204" pitchFamily="34" charset="0"/>
                <a:cs typeface="Arial" panose="020B0604020202020204" pitchFamily="34" charset="0"/>
              </a:rPr>
              <a:t>ptr</a:t>
            </a:r>
            <a:r>
              <a:rPr lang="en-US" dirty="0">
                <a:solidFill>
                  <a:schemeClr val="accent1"/>
                </a:solidFill>
                <a:latin typeface="Arial" panose="020B0604020202020204" pitchFamily="34" charset="0"/>
                <a:cs typeface="Arial" panose="020B0604020202020204" pitchFamily="34" charset="0"/>
              </a:rPr>
              <a:t>[0] = 100;  // [5]</a:t>
            </a:r>
          </a:p>
          <a:p>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089774EE-40D6-46E9-BD35-C72ECDC62D74}"/>
              </a:ext>
            </a:extLst>
          </p:cNvPr>
          <p:cNvSpPr txBox="1"/>
          <p:nvPr/>
        </p:nvSpPr>
        <p:spPr>
          <a:xfrm>
            <a:off x="7071360" y="274320"/>
            <a:ext cx="4282440" cy="5909310"/>
          </a:xfrm>
          <a:prstGeom prst="rect">
            <a:avLst/>
          </a:prstGeom>
          <a:noFill/>
        </p:spPr>
        <p:txBody>
          <a:bodyPr wrap="square" rtlCol="0">
            <a:spAutoFit/>
          </a:bodyPr>
          <a:lstStyle/>
          <a:p>
            <a:r>
              <a:rPr lang="en-US" dirty="0" err="1">
                <a:solidFill>
                  <a:srgbClr val="FF0000"/>
                </a:solidFill>
                <a:latin typeface="Arial" panose="020B0604020202020204" pitchFamily="34" charset="0"/>
                <a:cs typeface="Arial" panose="020B0604020202020204" pitchFamily="34" charset="0"/>
              </a:rPr>
              <a:t>mymalloc</a:t>
            </a:r>
            <a:r>
              <a:rPr lang="en-US" dirty="0">
                <a:solidFill>
                  <a:srgbClr val="FF000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always returns a non-null address.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An </a:t>
            </a:r>
            <a:r>
              <a:rPr lang="en-US" dirty="0">
                <a:solidFill>
                  <a:srgbClr val="FF0000"/>
                </a:solidFill>
                <a:latin typeface="Arial" panose="020B0604020202020204" pitchFamily="34" charset="0"/>
                <a:cs typeface="Arial" panose="020B0604020202020204" pitchFamily="34" charset="0"/>
              </a:rPr>
              <a:t>argument</a:t>
            </a:r>
            <a:r>
              <a:rPr lang="en-US" dirty="0">
                <a:latin typeface="Arial" panose="020B0604020202020204" pitchFamily="34" charset="0"/>
                <a:cs typeface="Arial" panose="020B0604020202020204" pitchFamily="34" charset="0"/>
              </a:rPr>
              <a:t> can be NULL.</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You can reduce the number of checks in two ways.</a:t>
            </a:r>
          </a:p>
          <a:p>
            <a:endParaRPr lang="en-US" dirty="0">
              <a:latin typeface="Arial" panose="020B0604020202020204" pitchFamily="34" charset="0"/>
              <a:cs typeface="Arial" panose="020B0604020202020204" pitchFamily="34" charset="0"/>
            </a:endParaRPr>
          </a:p>
          <a:p>
            <a:pPr marL="342900" indent="-342900">
              <a:buAutoNum type="arabicPeriod"/>
            </a:pPr>
            <a:r>
              <a:rPr lang="en-US" dirty="0">
                <a:solidFill>
                  <a:schemeClr val="accent1"/>
                </a:solidFill>
                <a:latin typeface="Arial" panose="020B0604020202020204" pitchFamily="34" charset="0"/>
                <a:cs typeface="Arial" panose="020B0604020202020204" pitchFamily="34" charset="0"/>
              </a:rPr>
              <a:t>Identify all program points where the base pointer may contain a NULL value. Insert checks where the base pointer in a memory access may be NULL. (easy to implement)</a:t>
            </a:r>
          </a:p>
          <a:p>
            <a:pPr marL="342900" indent="-342900">
              <a:buAutoNum type="arabicPeriod"/>
            </a:pPr>
            <a:endParaRPr lang="en-US" dirty="0">
              <a:latin typeface="Arial" panose="020B0604020202020204" pitchFamily="34" charset="0"/>
              <a:cs typeface="Arial" panose="020B0604020202020204" pitchFamily="34" charset="0"/>
            </a:endParaRPr>
          </a:p>
          <a:p>
            <a:pPr marL="342900" indent="-342900">
              <a:buAutoNum type="arabicPeriod"/>
            </a:pPr>
            <a:r>
              <a:rPr lang="en-US" dirty="0">
                <a:solidFill>
                  <a:srgbClr val="FF0000"/>
                </a:solidFill>
                <a:latin typeface="Arial" panose="020B0604020202020204" pitchFamily="34" charset="0"/>
                <a:cs typeface="Arial" panose="020B0604020202020204" pitchFamily="34" charset="0"/>
              </a:rPr>
              <a:t>Identify all program points p, where the base pointer, say </a:t>
            </a:r>
            <a:r>
              <a:rPr lang="en-US" dirty="0" err="1">
                <a:solidFill>
                  <a:srgbClr val="FF0000"/>
                </a:solidFill>
                <a:latin typeface="Arial" panose="020B0604020202020204" pitchFamily="34" charset="0"/>
                <a:cs typeface="Arial" panose="020B0604020202020204" pitchFamily="34" charset="0"/>
              </a:rPr>
              <a:t>ptr</a:t>
            </a:r>
            <a:r>
              <a:rPr lang="en-US" dirty="0">
                <a:solidFill>
                  <a:srgbClr val="FF0000"/>
                </a:solidFill>
                <a:latin typeface="Arial" panose="020B0604020202020204" pitchFamily="34" charset="0"/>
                <a:cs typeface="Arial" panose="020B0604020202020204" pitchFamily="34" charset="0"/>
              </a:rPr>
              <a:t>, may be NULL, and there is no runtime NULL check for </a:t>
            </a:r>
            <a:r>
              <a:rPr lang="en-US" dirty="0" err="1">
                <a:solidFill>
                  <a:srgbClr val="FF0000"/>
                </a:solidFill>
                <a:latin typeface="Arial" panose="020B0604020202020204" pitchFamily="34" charset="0"/>
                <a:cs typeface="Arial" panose="020B0604020202020204" pitchFamily="34" charset="0"/>
              </a:rPr>
              <a:t>ptr</a:t>
            </a:r>
            <a:r>
              <a:rPr lang="en-US" dirty="0">
                <a:solidFill>
                  <a:srgbClr val="FF0000"/>
                </a:solidFill>
                <a:latin typeface="Arial" panose="020B0604020202020204" pitchFamily="34" charset="0"/>
                <a:cs typeface="Arial" panose="020B0604020202020204" pitchFamily="34" charset="0"/>
              </a:rPr>
              <a:t> on at least path from ENTRY to p. (fewer checks than the first case; slightly complex)</a:t>
            </a:r>
            <a:endParaRPr lang="en-IN"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9212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10523-8109-4D36-8279-FB3A4EFC8097}"/>
              </a:ext>
            </a:extLst>
          </p:cNvPr>
          <p:cNvSpPr>
            <a:spLocks noGrp="1"/>
          </p:cNvSpPr>
          <p:nvPr>
            <p:ph type="title"/>
          </p:nvPr>
        </p:nvSpPr>
        <p:spPr/>
        <p:txBody>
          <a:bodyPr/>
          <a:lstStyle/>
          <a:p>
            <a:r>
              <a:rPr lang="en-US" dirty="0"/>
              <a:t>Test cases</a:t>
            </a:r>
            <a:endParaRPr lang="en-IN" dirty="0"/>
          </a:p>
        </p:txBody>
      </p:sp>
      <p:sp>
        <p:nvSpPr>
          <p:cNvPr id="8" name="TextBox 7">
            <a:extLst>
              <a:ext uri="{FF2B5EF4-FFF2-40B4-BE49-F238E27FC236}">
                <a16:creationId xmlns:a16="http://schemas.microsoft.com/office/drawing/2014/main" id="{2D8E75FA-F34F-43F6-9FA9-B6308016066F}"/>
              </a:ext>
            </a:extLst>
          </p:cNvPr>
          <p:cNvSpPr txBox="1"/>
          <p:nvPr/>
        </p:nvSpPr>
        <p:spPr>
          <a:xfrm>
            <a:off x="2052320" y="1584960"/>
            <a:ext cx="3688080" cy="4801314"/>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void foo(int *</a:t>
            </a:r>
            <a:r>
              <a:rPr lang="en-US" dirty="0" err="1">
                <a:latin typeface="Arial" panose="020B0604020202020204" pitchFamily="34" charset="0"/>
                <a:cs typeface="Arial" panose="020B0604020202020204" pitchFamily="34" charset="0"/>
              </a:rPr>
              <a:t>arr</a:t>
            </a:r>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int *</a:t>
            </a:r>
            <a:r>
              <a:rPr lang="en-US" dirty="0" err="1">
                <a:latin typeface="Arial" panose="020B0604020202020204" pitchFamily="34" charset="0"/>
                <a:cs typeface="Arial" panose="020B0604020202020204" pitchFamily="34" charset="0"/>
              </a:rPr>
              <a:t>ptr</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mymalloc</a:t>
            </a:r>
            <a:r>
              <a:rPr lang="en-US" dirty="0">
                <a:latin typeface="Arial" panose="020B0604020202020204" pitchFamily="34" charset="0"/>
                <a:cs typeface="Arial" panose="020B0604020202020204" pitchFamily="34" charset="0"/>
              </a:rPr>
              <a:t>(4);</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ptr</a:t>
            </a:r>
            <a:r>
              <a:rPr lang="en-US" dirty="0">
                <a:latin typeface="Arial" panose="020B0604020202020204" pitchFamily="34" charset="0"/>
                <a:cs typeface="Arial" panose="020B0604020202020204" pitchFamily="34" charset="0"/>
              </a:rPr>
              <a:t>[0] = 100;         // [1] </a:t>
            </a:r>
          </a:p>
          <a:p>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ptr</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arr</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a:t>
            </a:r>
            <a:r>
              <a:rPr lang="en-US" dirty="0" err="1">
                <a:solidFill>
                  <a:srgbClr val="FF0000"/>
                </a:solidFill>
                <a:latin typeface="Arial" panose="020B0604020202020204" pitchFamily="34" charset="0"/>
                <a:cs typeface="Arial" panose="020B0604020202020204" pitchFamily="34" charset="0"/>
              </a:rPr>
              <a:t>ptr</a:t>
            </a:r>
            <a:r>
              <a:rPr lang="en-US" dirty="0">
                <a:solidFill>
                  <a:srgbClr val="FF0000"/>
                </a:solidFill>
                <a:latin typeface="Arial" panose="020B0604020202020204" pitchFamily="34" charset="0"/>
                <a:cs typeface="Arial" panose="020B0604020202020204" pitchFamily="34" charset="0"/>
              </a:rPr>
              <a:t>[0] = 100;         // [2]</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if (</a:t>
            </a:r>
            <a:r>
              <a:rPr lang="en-US" dirty="0" err="1">
                <a:latin typeface="Arial" panose="020B0604020202020204" pitchFamily="34" charset="0"/>
                <a:cs typeface="Arial" panose="020B0604020202020204" pitchFamily="34" charset="0"/>
              </a:rPr>
              <a:t>ptr</a:t>
            </a:r>
            <a:r>
              <a:rPr lang="en-US" dirty="0">
                <a:latin typeface="Arial" panose="020B0604020202020204" pitchFamily="34" charset="0"/>
                <a:cs typeface="Arial" panose="020B0604020202020204" pitchFamily="34" charset="0"/>
              </a:rPr>
              <a:t> == NULL) {</a:t>
            </a:r>
          </a:p>
          <a:p>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ptr</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mymalloc</a:t>
            </a:r>
            <a:r>
              <a:rPr lang="en-US" dirty="0">
                <a:latin typeface="Arial" panose="020B0604020202020204" pitchFamily="34" charset="0"/>
                <a:cs typeface="Arial" panose="020B0604020202020204" pitchFamily="34" charset="0"/>
              </a:rPr>
              <a:t>(4);</a:t>
            </a:r>
          </a:p>
          <a:p>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ptr</a:t>
            </a:r>
            <a:r>
              <a:rPr lang="en-US" dirty="0">
                <a:latin typeface="Arial" panose="020B0604020202020204" pitchFamily="34" charset="0"/>
                <a:cs typeface="Arial" panose="020B0604020202020204" pitchFamily="34" charset="0"/>
              </a:rPr>
              <a:t>[0] = 100;    // [3]</a:t>
            </a:r>
          </a:p>
          <a:p>
            <a:r>
              <a:rPr lang="en-US" dirty="0">
                <a:latin typeface="Arial" panose="020B0604020202020204" pitchFamily="34" charset="0"/>
                <a:cs typeface="Arial" panose="020B0604020202020204" pitchFamily="34" charset="0"/>
              </a:rPr>
              <a:t>   } </a:t>
            </a:r>
          </a:p>
          <a:p>
            <a:r>
              <a:rPr lang="en-US" dirty="0">
                <a:latin typeface="Arial" panose="020B0604020202020204" pitchFamily="34" charset="0"/>
                <a:cs typeface="Arial" panose="020B0604020202020204" pitchFamily="34" charset="0"/>
              </a:rPr>
              <a:t>   else {</a:t>
            </a:r>
          </a:p>
          <a:p>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ptr</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mymalloc</a:t>
            </a:r>
            <a:r>
              <a:rPr lang="en-US" dirty="0">
                <a:latin typeface="Arial" panose="020B0604020202020204" pitchFamily="34" charset="0"/>
                <a:cs typeface="Arial" panose="020B0604020202020204" pitchFamily="34" charset="0"/>
              </a:rPr>
              <a:t>(4);</a:t>
            </a:r>
          </a:p>
          <a:p>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ptr</a:t>
            </a:r>
            <a:r>
              <a:rPr lang="en-US" dirty="0">
                <a:latin typeface="Arial" panose="020B0604020202020204" pitchFamily="34" charset="0"/>
                <a:cs typeface="Arial" panose="020B0604020202020204" pitchFamily="34" charset="0"/>
              </a:rPr>
              <a:t>[0] = 100;    // [4]</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ptr</a:t>
            </a:r>
            <a:r>
              <a:rPr lang="en-US" dirty="0">
                <a:latin typeface="Arial" panose="020B0604020202020204" pitchFamily="34" charset="0"/>
                <a:cs typeface="Arial" panose="020B0604020202020204" pitchFamily="34" charset="0"/>
              </a:rPr>
              <a:t>[0] = 100;       // [5]</a:t>
            </a:r>
          </a:p>
          <a:p>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0039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10523-8109-4D36-8279-FB3A4EFC8097}"/>
              </a:ext>
            </a:extLst>
          </p:cNvPr>
          <p:cNvSpPr>
            <a:spLocks noGrp="1"/>
          </p:cNvSpPr>
          <p:nvPr>
            <p:ph type="title"/>
          </p:nvPr>
        </p:nvSpPr>
        <p:spPr/>
        <p:txBody>
          <a:bodyPr/>
          <a:lstStyle/>
          <a:p>
            <a:r>
              <a:rPr lang="en-US" dirty="0"/>
              <a:t>Test cases</a:t>
            </a:r>
            <a:endParaRPr lang="en-IN" dirty="0"/>
          </a:p>
        </p:txBody>
      </p:sp>
      <p:sp>
        <p:nvSpPr>
          <p:cNvPr id="8" name="TextBox 7">
            <a:extLst>
              <a:ext uri="{FF2B5EF4-FFF2-40B4-BE49-F238E27FC236}">
                <a16:creationId xmlns:a16="http://schemas.microsoft.com/office/drawing/2014/main" id="{2D8E75FA-F34F-43F6-9FA9-B6308016066F}"/>
              </a:ext>
            </a:extLst>
          </p:cNvPr>
          <p:cNvSpPr txBox="1"/>
          <p:nvPr/>
        </p:nvSpPr>
        <p:spPr>
          <a:xfrm>
            <a:off x="2052320" y="1584960"/>
            <a:ext cx="3688080" cy="4801314"/>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void foo(int *</a:t>
            </a:r>
            <a:r>
              <a:rPr lang="en-US" dirty="0" err="1">
                <a:latin typeface="Arial" panose="020B0604020202020204" pitchFamily="34" charset="0"/>
                <a:cs typeface="Arial" panose="020B0604020202020204" pitchFamily="34" charset="0"/>
              </a:rPr>
              <a:t>arr</a:t>
            </a:r>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int *</a:t>
            </a:r>
            <a:r>
              <a:rPr lang="en-US" dirty="0" err="1">
                <a:latin typeface="Arial" panose="020B0604020202020204" pitchFamily="34" charset="0"/>
                <a:cs typeface="Arial" panose="020B0604020202020204" pitchFamily="34" charset="0"/>
              </a:rPr>
              <a:t>ptr</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mymalloc</a:t>
            </a:r>
            <a:r>
              <a:rPr lang="en-US" dirty="0">
                <a:latin typeface="Arial" panose="020B0604020202020204" pitchFamily="34" charset="0"/>
                <a:cs typeface="Arial" panose="020B0604020202020204" pitchFamily="34" charset="0"/>
              </a:rPr>
              <a:t>(4);</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ptr</a:t>
            </a:r>
            <a:r>
              <a:rPr lang="en-US" dirty="0">
                <a:latin typeface="Arial" panose="020B0604020202020204" pitchFamily="34" charset="0"/>
                <a:cs typeface="Arial" panose="020B0604020202020204" pitchFamily="34" charset="0"/>
              </a:rPr>
              <a:t>[0] = 100;          // [1]</a:t>
            </a:r>
          </a:p>
          <a:p>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ptr</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arr</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a:t>
            </a:r>
            <a:r>
              <a:rPr lang="en-US" dirty="0" err="1">
                <a:solidFill>
                  <a:srgbClr val="FF0000"/>
                </a:solidFill>
                <a:latin typeface="Arial" panose="020B0604020202020204" pitchFamily="34" charset="0"/>
                <a:cs typeface="Arial" panose="020B0604020202020204" pitchFamily="34" charset="0"/>
              </a:rPr>
              <a:t>ptr</a:t>
            </a:r>
            <a:r>
              <a:rPr lang="en-US" dirty="0">
                <a:solidFill>
                  <a:srgbClr val="FF0000"/>
                </a:solidFill>
                <a:latin typeface="Arial" panose="020B0604020202020204" pitchFamily="34" charset="0"/>
                <a:cs typeface="Arial" panose="020B0604020202020204" pitchFamily="34" charset="0"/>
              </a:rPr>
              <a:t>[0] = 100;          // [2]</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if (</a:t>
            </a:r>
            <a:r>
              <a:rPr lang="en-US" dirty="0" err="1">
                <a:latin typeface="Arial" panose="020B0604020202020204" pitchFamily="34" charset="0"/>
                <a:cs typeface="Arial" panose="020B0604020202020204" pitchFamily="34" charset="0"/>
              </a:rPr>
              <a:t>ptr</a:t>
            </a:r>
            <a:r>
              <a:rPr lang="en-US" dirty="0">
                <a:latin typeface="Arial" panose="020B0604020202020204" pitchFamily="34" charset="0"/>
                <a:cs typeface="Arial" panose="020B0604020202020204" pitchFamily="34" charset="0"/>
              </a:rPr>
              <a:t> == NULL) {</a:t>
            </a:r>
          </a:p>
          <a:p>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ptr</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mymalloc</a:t>
            </a:r>
            <a:r>
              <a:rPr lang="en-US" dirty="0">
                <a:latin typeface="Arial" panose="020B0604020202020204" pitchFamily="34" charset="0"/>
                <a:cs typeface="Arial" panose="020B0604020202020204" pitchFamily="34" charset="0"/>
              </a:rPr>
              <a:t>(4);</a:t>
            </a:r>
          </a:p>
          <a:p>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ptr</a:t>
            </a:r>
            <a:r>
              <a:rPr lang="en-US" dirty="0">
                <a:latin typeface="Arial" panose="020B0604020202020204" pitchFamily="34" charset="0"/>
                <a:cs typeface="Arial" panose="020B0604020202020204" pitchFamily="34" charset="0"/>
              </a:rPr>
              <a:t>[0] = 100;     // [3]</a:t>
            </a:r>
          </a:p>
          <a:p>
            <a:r>
              <a:rPr lang="en-US" dirty="0">
                <a:latin typeface="Arial" panose="020B0604020202020204" pitchFamily="34" charset="0"/>
                <a:cs typeface="Arial" panose="020B0604020202020204" pitchFamily="34" charset="0"/>
              </a:rPr>
              <a:t>   } </a:t>
            </a:r>
          </a:p>
          <a:p>
            <a:r>
              <a:rPr lang="en-US" dirty="0">
                <a:latin typeface="Arial" panose="020B0604020202020204" pitchFamily="34" charset="0"/>
                <a:cs typeface="Arial" panose="020B0604020202020204" pitchFamily="34" charset="0"/>
              </a:rPr>
              <a:t>   else {</a:t>
            </a:r>
          </a:p>
          <a:p>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ptr</a:t>
            </a:r>
            <a:r>
              <a:rPr lang="en-US" dirty="0">
                <a:latin typeface="Arial" panose="020B0604020202020204" pitchFamily="34" charset="0"/>
                <a:cs typeface="Arial" panose="020B0604020202020204" pitchFamily="34" charset="0"/>
              </a:rPr>
              <a:t> = bar(4);</a:t>
            </a:r>
          </a:p>
          <a:p>
            <a:r>
              <a:rPr lang="en-US" dirty="0">
                <a:latin typeface="Arial" panose="020B0604020202020204" pitchFamily="34" charset="0"/>
                <a:cs typeface="Arial" panose="020B0604020202020204" pitchFamily="34" charset="0"/>
              </a:rPr>
              <a:t>      </a:t>
            </a:r>
            <a:r>
              <a:rPr lang="en-US" dirty="0" err="1">
                <a:solidFill>
                  <a:srgbClr val="FF0000"/>
                </a:solidFill>
                <a:latin typeface="Arial" panose="020B0604020202020204" pitchFamily="34" charset="0"/>
                <a:cs typeface="Arial" panose="020B0604020202020204" pitchFamily="34" charset="0"/>
              </a:rPr>
              <a:t>ptr</a:t>
            </a:r>
            <a:r>
              <a:rPr lang="en-US" dirty="0">
                <a:solidFill>
                  <a:srgbClr val="FF0000"/>
                </a:solidFill>
                <a:latin typeface="Arial" panose="020B0604020202020204" pitchFamily="34" charset="0"/>
                <a:cs typeface="Arial" panose="020B0604020202020204" pitchFamily="34" charset="0"/>
              </a:rPr>
              <a:t>[0] = 100;     // [4]</a:t>
            </a:r>
          </a:p>
          <a:p>
            <a:r>
              <a:rPr lang="en-US" dirty="0">
                <a:latin typeface="Arial" panose="020B0604020202020204" pitchFamily="34" charset="0"/>
                <a:cs typeface="Arial" panose="020B0604020202020204" pitchFamily="34" charset="0"/>
              </a:rPr>
              <a:t>   }</a:t>
            </a:r>
          </a:p>
          <a:p>
            <a:r>
              <a:rPr lang="en-US" dirty="0">
                <a:solidFill>
                  <a:schemeClr val="accent1"/>
                </a:solidFill>
                <a:latin typeface="Arial" panose="020B0604020202020204" pitchFamily="34" charset="0"/>
                <a:cs typeface="Arial" panose="020B0604020202020204" pitchFamily="34" charset="0"/>
              </a:rPr>
              <a:t>   </a:t>
            </a:r>
            <a:r>
              <a:rPr lang="en-US" dirty="0" err="1">
                <a:solidFill>
                  <a:schemeClr val="accent1"/>
                </a:solidFill>
                <a:latin typeface="Arial" panose="020B0604020202020204" pitchFamily="34" charset="0"/>
                <a:cs typeface="Arial" panose="020B0604020202020204" pitchFamily="34" charset="0"/>
              </a:rPr>
              <a:t>ptr</a:t>
            </a:r>
            <a:r>
              <a:rPr lang="en-US" dirty="0">
                <a:solidFill>
                  <a:schemeClr val="accent1"/>
                </a:solidFill>
                <a:latin typeface="Arial" panose="020B0604020202020204" pitchFamily="34" charset="0"/>
                <a:cs typeface="Arial" panose="020B0604020202020204" pitchFamily="34" charset="0"/>
              </a:rPr>
              <a:t>[0] = 100;        // [5]</a:t>
            </a:r>
          </a:p>
          <a:p>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8D475675-F56F-41CF-915D-8F37FF5D7BBB}"/>
              </a:ext>
            </a:extLst>
          </p:cNvPr>
          <p:cNvSpPr txBox="1"/>
          <p:nvPr/>
        </p:nvSpPr>
        <p:spPr>
          <a:xfrm>
            <a:off x="8036560" y="1899920"/>
            <a:ext cx="3169920" cy="923330"/>
          </a:xfrm>
          <a:prstGeom prst="rect">
            <a:avLst/>
          </a:prstGeom>
          <a:noFill/>
        </p:spPr>
        <p:txBody>
          <a:bodyPr wrap="square" rtlCol="0">
            <a:spAutoFit/>
          </a:bodyPr>
          <a:lstStyle/>
          <a:p>
            <a:r>
              <a:rPr lang="en-US" dirty="0">
                <a:solidFill>
                  <a:srgbClr val="FF0000"/>
                </a:solidFill>
                <a:latin typeface="Arial" panose="020B0604020202020204" pitchFamily="34" charset="0"/>
                <a:cs typeface="Arial" panose="020B0604020202020204" pitchFamily="34" charset="0"/>
              </a:rPr>
              <a:t>The return value of a function (other than </a:t>
            </a:r>
            <a:r>
              <a:rPr lang="en-US" dirty="0" err="1">
                <a:solidFill>
                  <a:srgbClr val="FF0000"/>
                </a:solidFill>
                <a:latin typeface="Arial" panose="020B0604020202020204" pitchFamily="34" charset="0"/>
                <a:cs typeface="Arial" panose="020B0604020202020204" pitchFamily="34" charset="0"/>
              </a:rPr>
              <a:t>mymalloc</a:t>
            </a:r>
            <a:r>
              <a:rPr lang="en-US" dirty="0">
                <a:solidFill>
                  <a:srgbClr val="FF0000"/>
                </a:solidFill>
                <a:latin typeface="Arial" panose="020B0604020202020204" pitchFamily="34" charset="0"/>
                <a:cs typeface="Arial" panose="020B0604020202020204" pitchFamily="34" charset="0"/>
              </a:rPr>
              <a:t>) may be NULL.</a:t>
            </a:r>
          </a:p>
        </p:txBody>
      </p:sp>
    </p:spTree>
    <p:extLst>
      <p:ext uri="{BB962C8B-B14F-4D97-AF65-F5344CB8AC3E}">
        <p14:creationId xmlns:p14="http://schemas.microsoft.com/office/powerpoint/2010/main" val="3677169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339</TotalTime>
  <Words>5698</Words>
  <Application>Microsoft Office PowerPoint</Application>
  <PresentationFormat>Widescreen</PresentationFormat>
  <Paragraphs>855</Paragraphs>
  <Slides>49</Slides>
  <Notes>49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49</vt:i4>
      </vt:variant>
    </vt:vector>
  </HeadingPairs>
  <TitlesOfParts>
    <vt:vector size="54" baseType="lpstr">
      <vt:lpstr>Arial</vt:lpstr>
      <vt:lpstr>Calibri</vt:lpstr>
      <vt:lpstr>Calibri Light</vt:lpstr>
      <vt:lpstr>Consolas</vt:lpstr>
      <vt:lpstr>Office Theme</vt:lpstr>
      <vt:lpstr>Compilers</vt:lpstr>
      <vt:lpstr>Today’s topics</vt:lpstr>
      <vt:lpstr>Assignment-2</vt:lpstr>
      <vt:lpstr>Assignment-2</vt:lpstr>
      <vt:lpstr>Assignment-2</vt:lpstr>
      <vt:lpstr>Test cases</vt:lpstr>
      <vt:lpstr>Test cases</vt:lpstr>
      <vt:lpstr>Test cases</vt:lpstr>
      <vt:lpstr>Test cases</vt:lpstr>
      <vt:lpstr>Test cases</vt:lpstr>
      <vt:lpstr>Test cases</vt:lpstr>
      <vt:lpstr>Test cases</vt:lpstr>
      <vt:lpstr>Test cases</vt:lpstr>
      <vt:lpstr>LLVM IR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Compiler pass</vt:lpstr>
      <vt:lpstr>PowerPoint Presentation</vt:lpstr>
      <vt:lpstr>alloca</vt:lpstr>
      <vt:lpstr>alloca</vt:lpstr>
      <vt:lpstr>store</vt:lpstr>
      <vt:lpstr>load</vt:lpstr>
      <vt:lpstr>getelementptr</vt:lpstr>
      <vt:lpstr>getelementptr</vt:lpstr>
      <vt:lpstr>getelementptr</vt:lpstr>
      <vt:lpstr>getelementptr (llvm.org example)</vt:lpstr>
      <vt:lpstr>getelementptr (llvm.org example)</vt:lpstr>
      <vt:lpstr>icmp</vt:lpstr>
      <vt:lpstr>Conditional br</vt:lpstr>
      <vt:lpstr>Direct br</vt:lpstr>
      <vt:lpstr>Direct call</vt:lpstr>
      <vt:lpstr>Indirect call</vt:lpstr>
      <vt:lpstr>PowerPoint Presentation</vt:lpstr>
      <vt:lpstr>PowerPoint Presentation</vt:lpstr>
      <vt:lpstr>LLVM IR</vt:lpstr>
      <vt:lpstr>Stack alias</vt:lpstr>
      <vt:lpstr>Stack alias</vt:lpstr>
      <vt:lpstr>Disallow stack aliasing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Compilers</dc:title>
  <dc:creator>Keshav Bhalotia</dc:creator>
  <cp:lastModifiedBy>Keshav Bhalotia</cp:lastModifiedBy>
  <cp:revision>15</cp:revision>
  <cp:lastPrinted>2024-02-02T09:51:13Z</cp:lastPrinted>
  <dcterms:created xsi:type="dcterms:W3CDTF">2024-02-01T14:45:22Z</dcterms:created>
  <dcterms:modified xsi:type="dcterms:W3CDTF">2024-02-02T13:43:27Z</dcterms:modified>
</cp:coreProperties>
</file>