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sldIdLst>
    <p:sldId id="256" r:id="rId2"/>
    <p:sldId id="316" r:id="rId3"/>
    <p:sldId id="416" r:id="rId4"/>
    <p:sldId id="442" r:id="rId5"/>
    <p:sldId id="444" r:id="rId6"/>
    <p:sldId id="445" r:id="rId7"/>
    <p:sldId id="341" r:id="rId8"/>
    <p:sldId id="418" r:id="rId9"/>
    <p:sldId id="524" r:id="rId10"/>
    <p:sldId id="426" r:id="rId11"/>
    <p:sldId id="532" r:id="rId12"/>
    <p:sldId id="428" r:id="rId13"/>
    <p:sldId id="533" r:id="rId14"/>
    <p:sldId id="427" r:id="rId15"/>
    <p:sldId id="425" r:id="rId16"/>
    <p:sldId id="534" r:id="rId17"/>
    <p:sldId id="429" r:id="rId18"/>
    <p:sldId id="535" r:id="rId19"/>
    <p:sldId id="430" r:id="rId20"/>
    <p:sldId id="536" r:id="rId21"/>
    <p:sldId id="486" r:id="rId22"/>
    <p:sldId id="537" r:id="rId23"/>
    <p:sldId id="424" r:id="rId24"/>
    <p:sldId id="523" r:id="rId25"/>
    <p:sldId id="521" r:id="rId26"/>
    <p:sldId id="522" r:id="rId27"/>
    <p:sldId id="480" r:id="rId28"/>
    <p:sldId id="386" r:id="rId29"/>
    <p:sldId id="477" r:id="rId30"/>
    <p:sldId id="573" r:id="rId31"/>
    <p:sldId id="354" r:id="rId32"/>
    <p:sldId id="571" r:id="rId33"/>
    <p:sldId id="450" r:id="rId34"/>
    <p:sldId id="451" r:id="rId35"/>
    <p:sldId id="452" r:id="rId36"/>
    <p:sldId id="453" r:id="rId37"/>
    <p:sldId id="474" r:id="rId38"/>
    <p:sldId id="459" r:id="rId39"/>
    <p:sldId id="514" r:id="rId40"/>
    <p:sldId id="572" r:id="rId41"/>
    <p:sldId id="568" r:id="rId42"/>
    <p:sldId id="569" r:id="rId43"/>
    <p:sldId id="357" r:id="rId44"/>
    <p:sldId id="355" r:id="rId45"/>
    <p:sldId id="544" r:id="rId46"/>
    <p:sldId id="545" r:id="rId47"/>
    <p:sldId id="547" r:id="rId48"/>
    <p:sldId id="546" r:id="rId49"/>
    <p:sldId id="548" r:id="rId50"/>
    <p:sldId id="550" r:id="rId51"/>
    <p:sldId id="551" r:id="rId52"/>
    <p:sldId id="552" r:id="rId53"/>
    <p:sldId id="553" r:id="rId54"/>
    <p:sldId id="554" r:id="rId55"/>
    <p:sldId id="555" r:id="rId56"/>
    <p:sldId id="556" r:id="rId57"/>
    <p:sldId id="563" r:id="rId58"/>
    <p:sldId id="558" r:id="rId59"/>
    <p:sldId id="564" r:id="rId60"/>
    <p:sldId id="565" r:id="rId61"/>
    <p:sldId id="566" r:id="rId62"/>
    <p:sldId id="559" r:id="rId63"/>
    <p:sldId id="567" r:id="rId64"/>
    <p:sldId id="366" r:id="rId65"/>
    <p:sldId id="379" r:id="rId66"/>
    <p:sldId id="515" r:id="rId67"/>
    <p:sldId id="570" r:id="rId68"/>
    <p:sldId id="484" r:id="rId69"/>
    <p:sldId id="337" r:id="rId70"/>
    <p:sldId id="517" r:id="rId71"/>
    <p:sldId id="518" r:id="rId72"/>
    <p:sldId id="519" r:id="rId73"/>
    <p:sldId id="402" r:id="rId74"/>
    <p:sldId id="543"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41" autoAdjust="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9F7541-8AA1-4873-8EE2-6EE4B745E30A}" type="datetimeFigureOut">
              <a:rPr lang="en-IN" smtClean="0"/>
              <a:t>24-01-2024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1CD276-996C-461A-BA18-C0461C4B1E84}" type="slidenum">
              <a:rPr lang="en-IN" smtClean="0"/>
              <a:t>‹#›</a:t>
            </a:fld>
            <a:endParaRPr lang="en-IN"/>
          </a:p>
        </p:txBody>
      </p:sp>
    </p:spTree>
    <p:extLst>
      <p:ext uri="{BB962C8B-B14F-4D97-AF65-F5344CB8AC3E}">
        <p14:creationId xmlns:p14="http://schemas.microsoft.com/office/powerpoint/2010/main" val="157754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a:t>
            </a:fld>
            <a:endParaRPr lang="en-IN"/>
          </a:p>
        </p:txBody>
      </p:sp>
    </p:spTree>
    <p:extLst>
      <p:ext uri="{BB962C8B-B14F-4D97-AF65-F5344CB8AC3E}">
        <p14:creationId xmlns:p14="http://schemas.microsoft.com/office/powerpoint/2010/main" val="2865438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if id is not variable c, then the OUT[s] would be the same as IN[s]. Otherwise, if both op1 and op2 are constant, OUT[s] contains the result of arithmetic on constant values. If op1 or op2 corresponds to a variable other than c, then the OUT[s] is NAC. If op1 or op2 corresponds to variable "c", then the OUT[s] is computed based on the value of IN[s].</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10</a:t>
            </a:fld>
            <a:endParaRPr lang="en-IN"/>
          </a:p>
        </p:txBody>
      </p:sp>
    </p:spTree>
    <p:extLst>
      <p:ext uri="{BB962C8B-B14F-4D97-AF65-F5344CB8AC3E}">
        <p14:creationId xmlns:p14="http://schemas.microsoft.com/office/powerpoint/2010/main" val="6943526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11</a:t>
            </a:fld>
            <a:endParaRPr lang="en-IN"/>
          </a:p>
        </p:txBody>
      </p:sp>
    </p:spTree>
    <p:extLst>
      <p:ext uri="{BB962C8B-B14F-4D97-AF65-F5344CB8AC3E}">
        <p14:creationId xmlns:p14="http://schemas.microsoft.com/office/powerpoint/2010/main" val="2120171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do better for </a:t>
            </a:r>
            <a:r>
              <a:rPr lang="en-US" dirty="0" err="1"/>
              <a:t>relop</a:t>
            </a:r>
            <a:r>
              <a:rPr lang="en-US" dirty="0"/>
              <a:t> than </a:t>
            </a:r>
            <a:r>
              <a:rPr lang="en-US" dirty="0" err="1"/>
              <a:t>arith</a:t>
            </a:r>
            <a:r>
              <a:rPr lang="en-US" dirty="0"/>
              <a:t> operation in the sense that if both op1 and op2 are the same variables, then we can statically compute the result of the </a:t>
            </a:r>
            <a:r>
              <a:rPr lang="en-US" dirty="0" err="1"/>
              <a:t>relop</a:t>
            </a:r>
            <a:r>
              <a:rPr lang="en-US" dirty="0"/>
              <a:t> operation.</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12</a:t>
            </a:fld>
            <a:endParaRPr lang="en-IN"/>
          </a:p>
        </p:txBody>
      </p:sp>
    </p:spTree>
    <p:extLst>
      <p:ext uri="{BB962C8B-B14F-4D97-AF65-F5344CB8AC3E}">
        <p14:creationId xmlns:p14="http://schemas.microsoft.com/office/powerpoint/2010/main" val="22625655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13</a:t>
            </a:fld>
            <a:endParaRPr lang="en-IN"/>
          </a:p>
        </p:txBody>
      </p:sp>
    </p:spTree>
    <p:extLst>
      <p:ext uri="{BB962C8B-B14F-4D97-AF65-F5344CB8AC3E}">
        <p14:creationId xmlns:p14="http://schemas.microsoft.com/office/powerpoint/2010/main" val="12244586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14</a:t>
            </a:fld>
            <a:endParaRPr lang="en-IN"/>
          </a:p>
        </p:txBody>
      </p:sp>
    </p:spTree>
    <p:extLst>
      <p:ext uri="{BB962C8B-B14F-4D97-AF65-F5344CB8AC3E}">
        <p14:creationId xmlns:p14="http://schemas.microsoft.com/office/powerpoint/2010/main" val="40429280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“c” is an argument, then its value would be NAC after the instruction. If the argument variable is not “c”, then the statement will not affect the previous value of “c”.</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15</a:t>
            </a:fld>
            <a:endParaRPr lang="en-IN"/>
          </a:p>
        </p:txBody>
      </p:sp>
    </p:spTree>
    <p:extLst>
      <p:ext uri="{BB962C8B-B14F-4D97-AF65-F5344CB8AC3E}">
        <p14:creationId xmlns:p14="http://schemas.microsoft.com/office/powerpoint/2010/main" val="1883820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“c” is an argument, then its value would be NAC after the instruction. If the argument variable is not “c”, then the statement will not affect the previous fact about “c”.</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16</a:t>
            </a:fld>
            <a:endParaRPr lang="en-IN"/>
          </a:p>
        </p:txBody>
      </p:sp>
    </p:spTree>
    <p:extLst>
      <p:ext uri="{BB962C8B-B14F-4D97-AF65-F5344CB8AC3E}">
        <p14:creationId xmlns:p14="http://schemas.microsoft.com/office/powerpoint/2010/main" val="41357452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17</a:t>
            </a:fld>
            <a:endParaRPr lang="en-IN"/>
          </a:p>
        </p:txBody>
      </p:sp>
    </p:spTree>
    <p:extLst>
      <p:ext uri="{BB962C8B-B14F-4D97-AF65-F5344CB8AC3E}">
        <p14:creationId xmlns:p14="http://schemas.microsoft.com/office/powerpoint/2010/main" val="3004460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the return value of a target function is not known at compile time, if the return value of a call is stored in variable “c” then “c” will not be constant after the call instruction.</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18</a:t>
            </a:fld>
            <a:endParaRPr lang="en-IN"/>
          </a:p>
        </p:txBody>
      </p:sp>
    </p:spTree>
    <p:extLst>
      <p:ext uri="{BB962C8B-B14F-4D97-AF65-F5344CB8AC3E}">
        <p14:creationId xmlns:p14="http://schemas.microsoft.com/office/powerpoint/2010/main" val="41792078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19</a:t>
            </a:fld>
            <a:endParaRPr lang="en-IN"/>
          </a:p>
        </p:txBody>
      </p:sp>
    </p:spTree>
    <p:extLst>
      <p:ext uri="{BB962C8B-B14F-4D97-AF65-F5344CB8AC3E}">
        <p14:creationId xmlns:p14="http://schemas.microsoft.com/office/powerpoint/2010/main" val="2714289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a:t>
            </a:fld>
            <a:endParaRPr lang="en-IN"/>
          </a:p>
        </p:txBody>
      </p:sp>
    </p:spTree>
    <p:extLst>
      <p:ext uri="{BB962C8B-B14F-4D97-AF65-F5344CB8AC3E}">
        <p14:creationId xmlns:p14="http://schemas.microsoft.com/office/powerpoint/2010/main" val="35254465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other instructions which don’t change the value of “c”, the OUT is the same as IN. </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20</a:t>
            </a:fld>
            <a:endParaRPr lang="en-IN"/>
          </a:p>
        </p:txBody>
      </p:sp>
    </p:spTree>
    <p:extLst>
      <p:ext uri="{BB962C8B-B14F-4D97-AF65-F5344CB8AC3E}">
        <p14:creationId xmlns:p14="http://schemas.microsoft.com/office/powerpoint/2010/main" val="1108694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21</a:t>
            </a:fld>
            <a:endParaRPr lang="en-IN"/>
          </a:p>
        </p:txBody>
      </p:sp>
    </p:spTree>
    <p:extLst>
      <p:ext uri="{BB962C8B-B14F-4D97-AF65-F5344CB8AC3E}">
        <p14:creationId xmlns:p14="http://schemas.microsoft.com/office/powerpoint/2010/main" val="16328373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output of a basic block is computed by applying the transfer functions of all statements in the basic block to the basic block's input sequentially, as shown on this slide.</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22</a:t>
            </a:fld>
            <a:endParaRPr lang="en-IN"/>
          </a:p>
        </p:txBody>
      </p:sp>
    </p:spTree>
    <p:extLst>
      <p:ext uri="{BB962C8B-B14F-4D97-AF65-F5344CB8AC3E}">
        <p14:creationId xmlns:p14="http://schemas.microsoft.com/office/powerpoint/2010/main" val="11643073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23</a:t>
            </a:fld>
            <a:endParaRPr lang="en-IN"/>
          </a:p>
        </p:txBody>
      </p:sp>
    </p:spTree>
    <p:extLst>
      <p:ext uri="{BB962C8B-B14F-4D97-AF65-F5344CB8AC3E}">
        <p14:creationId xmlns:p14="http://schemas.microsoft.com/office/powerpoint/2010/main" val="19535718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24</a:t>
            </a:fld>
            <a:endParaRPr lang="en-IN"/>
          </a:p>
        </p:txBody>
      </p:sp>
    </p:spTree>
    <p:extLst>
      <p:ext uri="{BB962C8B-B14F-4D97-AF65-F5344CB8AC3E}">
        <p14:creationId xmlns:p14="http://schemas.microsoft.com/office/powerpoint/2010/main" val="17075167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possible outputs of constant propagation form a meet semilattice of height 3. Values at the same level are not comparable. There is an ordering between the values at different levels. The topmost level (UNDEF) is the largest value, the intermediate level (constant values) are lower than UNDEF, and NAC is lower than constant values. As we see, that the meet operator on two values v1 and v2, always yields a value that the largest of all values v, where v &lt;= v1 and v &lt;= v2. Under this assumption, the output value can change at most two times (UNDEF to constant or constant to NAC) after the meet operation. This will ensure that the iterative algorithm terminates, assuming the transfer functions also work in a certain way (discussed next).</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25</a:t>
            </a:fld>
            <a:endParaRPr lang="en-IN"/>
          </a:p>
        </p:txBody>
      </p:sp>
    </p:spTree>
    <p:extLst>
      <p:ext uri="{BB962C8B-B14F-4D97-AF65-F5344CB8AC3E}">
        <p14:creationId xmlns:p14="http://schemas.microsoft.com/office/powerpoint/2010/main" val="30411357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the transfer function shown on this slide. If the initial values on Edge-1 and Edge-2 are constant c and UNDEF respectively, and S is the only statement in the basic block, then the data-flow algorithm will be stuck in an infinite loop. The transfer functions must be monotonic to guarantee termination. A monotonic function always satisfy the following condition: if (x &lt;= y) then f</a:t>
            </a:r>
            <a:r>
              <a:rPr lang="en-US" baseline="-25000" dirty="0"/>
              <a:t>s</a:t>
            </a:r>
            <a:r>
              <a:rPr lang="en-US" dirty="0"/>
              <a:t>(x) &lt;= f</a:t>
            </a:r>
            <a:r>
              <a:rPr lang="en-US" baseline="-25000" dirty="0"/>
              <a:t>s</a:t>
            </a:r>
            <a:r>
              <a:rPr lang="en-US" dirty="0"/>
              <a:t>(y).</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26</a:t>
            </a:fld>
            <a:endParaRPr lang="en-IN"/>
          </a:p>
        </p:txBody>
      </p:sp>
    </p:spTree>
    <p:extLst>
      <p:ext uri="{BB962C8B-B14F-4D97-AF65-F5344CB8AC3E}">
        <p14:creationId xmlns:p14="http://schemas.microsoft.com/office/powerpoint/2010/main" val="38182920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27</a:t>
            </a:fld>
            <a:endParaRPr lang="en-IN"/>
          </a:p>
        </p:txBody>
      </p:sp>
    </p:spTree>
    <p:extLst>
      <p:ext uri="{BB962C8B-B14F-4D97-AF65-F5344CB8AC3E}">
        <p14:creationId xmlns:p14="http://schemas.microsoft.com/office/powerpoint/2010/main" val="35329018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28</a:t>
            </a:fld>
            <a:endParaRPr lang="en-IN"/>
          </a:p>
        </p:txBody>
      </p:sp>
    </p:spTree>
    <p:extLst>
      <p:ext uri="{BB962C8B-B14F-4D97-AF65-F5344CB8AC3E}">
        <p14:creationId xmlns:p14="http://schemas.microsoft.com/office/powerpoint/2010/main" val="34620191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29</a:t>
            </a:fld>
            <a:endParaRPr lang="en-IN"/>
          </a:p>
        </p:txBody>
      </p:sp>
    </p:spTree>
    <p:extLst>
      <p:ext uri="{BB962C8B-B14F-4D97-AF65-F5344CB8AC3E}">
        <p14:creationId xmlns:p14="http://schemas.microsoft.com/office/powerpoint/2010/main" val="987392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exercise aims to compute the value of variable “c” at all program points. Notice that for BB3, the value of c coming from BB1 is 6, and BB2 is 3. When the compiler is unable to determine a unique constant value for c at a given point, then the compiler assumes that the value of c is not a constant at that point. In this example, the value c is not constant in BB3. </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a:t>
            </a:fld>
            <a:endParaRPr lang="en-IN"/>
          </a:p>
        </p:txBody>
      </p:sp>
    </p:spTree>
    <p:extLst>
      <p:ext uri="{BB962C8B-B14F-4D97-AF65-F5344CB8AC3E}">
        <p14:creationId xmlns:p14="http://schemas.microsoft.com/office/powerpoint/2010/main" val="30910947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 is not live after line-3 because d is only used at line-9, and at line-9, the program is using the definition at line-8 (not the value of d </a:t>
            </a:r>
            <a:r>
              <a:rPr lang="en-US"/>
              <a:t>after line-3 </a:t>
            </a:r>
            <a:r>
              <a:rPr lang="en-US" dirty="0"/>
              <a:t>due to the definition at line-1). a is not live before line-8 because it is not used after the execution reaches line-8.</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30</a:t>
            </a:fld>
            <a:endParaRPr lang="en-IN"/>
          </a:p>
        </p:txBody>
      </p:sp>
    </p:spTree>
    <p:extLst>
      <p:ext uri="{BB962C8B-B14F-4D97-AF65-F5344CB8AC3E}">
        <p14:creationId xmlns:p14="http://schemas.microsoft.com/office/powerpoint/2010/main" val="33433448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31</a:t>
            </a:fld>
            <a:endParaRPr lang="en-IN"/>
          </a:p>
        </p:txBody>
      </p:sp>
    </p:spTree>
    <p:extLst>
      <p:ext uri="{BB962C8B-B14F-4D97-AF65-F5344CB8AC3E}">
        <p14:creationId xmlns:p14="http://schemas.microsoft.com/office/powerpoint/2010/main" val="24354166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liveness is calculated in the backward direction. The transfer function implements the two rules listed on this slide to compute the IN from the OUT of a statement. A meet operator combines the live variables coming from different successors to compute the live variable at the end of the basic block. The meet operator for liveness analysis is the union operator.</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32</a:t>
            </a:fld>
            <a:endParaRPr lang="en-IN"/>
          </a:p>
        </p:txBody>
      </p:sp>
    </p:spTree>
    <p:extLst>
      <p:ext uri="{BB962C8B-B14F-4D97-AF65-F5344CB8AC3E}">
        <p14:creationId xmlns:p14="http://schemas.microsoft.com/office/powerpoint/2010/main" val="1380910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 a forward data-flow analysis, in a backward data-flow analysis, the OUT of a statement is the same as IN of the next statement. Unlike forward data-flow analysis, we compute the facts in the reverse direction in the backward data-flow analysis, i.e., IN[S</a:t>
            </a:r>
            <a:r>
              <a:rPr lang="en-US" baseline="-25000" dirty="0"/>
              <a:t>i+1</a:t>
            </a:r>
            <a:r>
              <a:rPr lang="en-US" dirty="0"/>
              <a:t>] is computed before IN[S</a:t>
            </a:r>
            <a:r>
              <a:rPr lang="en-US" baseline="-25000" dirty="0"/>
              <a:t>i</a:t>
            </a:r>
            <a:r>
              <a:rPr lang="en-US" dirty="0"/>
              <a:t>]. After, computing IN[S</a:t>
            </a:r>
            <a:r>
              <a:rPr lang="en-US" baseline="-25000" dirty="0"/>
              <a:t>i+1</a:t>
            </a:r>
            <a:r>
              <a:rPr lang="en-US" dirty="0"/>
              <a:t>], we set OUT[S</a:t>
            </a:r>
            <a:r>
              <a:rPr lang="en-US" baseline="-25000" dirty="0"/>
              <a:t>i</a:t>
            </a:r>
            <a:r>
              <a:rPr lang="en-US" dirty="0"/>
              <a:t>] to IN[S</a:t>
            </a:r>
            <a:r>
              <a:rPr lang="en-US" baseline="-25000" dirty="0"/>
              <a:t>i+1</a:t>
            </a:r>
            <a:r>
              <a:rPr lang="en-US" dirty="0"/>
              <a:t>]. </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33</a:t>
            </a:fld>
            <a:endParaRPr lang="en-IN"/>
          </a:p>
        </p:txBody>
      </p:sp>
    </p:spTree>
    <p:extLst>
      <p:ext uri="{BB962C8B-B14F-4D97-AF65-F5344CB8AC3E}">
        <p14:creationId xmlns:p14="http://schemas.microsoft.com/office/powerpoint/2010/main" val="33372274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every statement, we need to define a transfer function. In a backward data-flow analysis, the transfer function for statement S computes IN[S] from OUT[S].</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34</a:t>
            </a:fld>
            <a:endParaRPr lang="en-IN"/>
          </a:p>
        </p:txBody>
      </p:sp>
    </p:spTree>
    <p:extLst>
      <p:ext uri="{BB962C8B-B14F-4D97-AF65-F5344CB8AC3E}">
        <p14:creationId xmlns:p14="http://schemas.microsoft.com/office/powerpoint/2010/main" val="8206371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meet operator combines the INs of successor basic blocks to compute the OUT of a basic block.</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35</a:t>
            </a:fld>
            <a:endParaRPr lang="en-IN"/>
          </a:p>
        </p:txBody>
      </p:sp>
    </p:spTree>
    <p:extLst>
      <p:ext uri="{BB962C8B-B14F-4D97-AF65-F5344CB8AC3E}">
        <p14:creationId xmlns:p14="http://schemas.microsoft.com/office/powerpoint/2010/main" val="1534590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 backward data-flow analysis, we need to initialize IN[EXIT]. The INs of other basic blocks are initialized with the top value in the meet semilattice.</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36</a:t>
            </a:fld>
            <a:endParaRPr lang="en-IN"/>
          </a:p>
        </p:txBody>
      </p:sp>
    </p:spTree>
    <p:extLst>
      <p:ext uri="{BB962C8B-B14F-4D97-AF65-F5344CB8AC3E}">
        <p14:creationId xmlns:p14="http://schemas.microsoft.com/office/powerpoint/2010/main" val="12372480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 backward data-flow analysis, we need to iterate all the basic blocks until there is no change in any IN from the last iteration.</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37</a:t>
            </a:fld>
            <a:endParaRPr lang="en-IN"/>
          </a:p>
        </p:txBody>
      </p:sp>
    </p:spTree>
    <p:extLst>
      <p:ext uri="{BB962C8B-B14F-4D97-AF65-F5344CB8AC3E}">
        <p14:creationId xmlns:p14="http://schemas.microsoft.com/office/powerpoint/2010/main" val="21626158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meet operator is union.</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38</a:t>
            </a:fld>
            <a:endParaRPr lang="en-IN"/>
          </a:p>
        </p:txBody>
      </p:sp>
    </p:spTree>
    <p:extLst>
      <p:ext uri="{BB962C8B-B14F-4D97-AF65-F5344CB8AC3E}">
        <p14:creationId xmlns:p14="http://schemas.microsoft.com/office/powerpoint/2010/main" val="22315761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39</a:t>
            </a:fld>
            <a:endParaRPr lang="en-IN"/>
          </a:p>
        </p:txBody>
      </p:sp>
    </p:spTree>
    <p:extLst>
      <p:ext uri="{BB962C8B-B14F-4D97-AF65-F5344CB8AC3E}">
        <p14:creationId xmlns:p14="http://schemas.microsoft.com/office/powerpoint/2010/main" val="366162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a:t>
            </a:fld>
            <a:endParaRPr lang="en-IN"/>
          </a:p>
        </p:txBody>
      </p:sp>
    </p:spTree>
    <p:extLst>
      <p:ext uri="{BB962C8B-B14F-4D97-AF65-F5344CB8AC3E}">
        <p14:creationId xmlns:p14="http://schemas.microsoft.com/office/powerpoint/2010/main" val="333594851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IN[EXIT] is initialized with the empty set. INs of other basic blocks are also initialized with the empty set. Notice that the empty set is also the top in the meet semilattice.</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40</a:t>
            </a:fld>
            <a:endParaRPr lang="en-IN"/>
          </a:p>
        </p:txBody>
      </p:sp>
    </p:spTree>
    <p:extLst>
      <p:ext uri="{BB962C8B-B14F-4D97-AF65-F5344CB8AC3E}">
        <p14:creationId xmlns:p14="http://schemas.microsoft.com/office/powerpoint/2010/main" val="22863603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41</a:t>
            </a:fld>
            <a:endParaRPr lang="en-IN"/>
          </a:p>
        </p:txBody>
      </p:sp>
    </p:spTree>
    <p:extLst>
      <p:ext uri="{BB962C8B-B14F-4D97-AF65-F5344CB8AC3E}">
        <p14:creationId xmlns:p14="http://schemas.microsoft.com/office/powerpoint/2010/main" val="196606765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42</a:t>
            </a:fld>
            <a:endParaRPr lang="en-IN"/>
          </a:p>
        </p:txBody>
      </p:sp>
    </p:spTree>
    <p:extLst>
      <p:ext uri="{BB962C8B-B14F-4D97-AF65-F5344CB8AC3E}">
        <p14:creationId xmlns:p14="http://schemas.microsoft.com/office/powerpoint/2010/main" val="255214307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43</a:t>
            </a:fld>
            <a:endParaRPr lang="en-IN"/>
          </a:p>
        </p:txBody>
      </p:sp>
    </p:spTree>
    <p:extLst>
      <p:ext uri="{BB962C8B-B14F-4D97-AF65-F5344CB8AC3E}">
        <p14:creationId xmlns:p14="http://schemas.microsoft.com/office/powerpoint/2010/main" val="25580392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44</a:t>
            </a:fld>
            <a:endParaRPr lang="en-IN"/>
          </a:p>
        </p:txBody>
      </p:sp>
    </p:spTree>
    <p:extLst>
      <p:ext uri="{BB962C8B-B14F-4D97-AF65-F5344CB8AC3E}">
        <p14:creationId xmlns:p14="http://schemas.microsoft.com/office/powerpoint/2010/main" val="287121927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45</a:t>
            </a:fld>
            <a:endParaRPr lang="en-IN"/>
          </a:p>
        </p:txBody>
      </p:sp>
    </p:spTree>
    <p:extLst>
      <p:ext uri="{BB962C8B-B14F-4D97-AF65-F5344CB8AC3E}">
        <p14:creationId xmlns:p14="http://schemas.microsoft.com/office/powerpoint/2010/main" val="28441998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46</a:t>
            </a:fld>
            <a:endParaRPr lang="en-IN"/>
          </a:p>
        </p:txBody>
      </p:sp>
    </p:spTree>
    <p:extLst>
      <p:ext uri="{BB962C8B-B14F-4D97-AF65-F5344CB8AC3E}">
        <p14:creationId xmlns:p14="http://schemas.microsoft.com/office/powerpoint/2010/main" val="3420421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47</a:t>
            </a:fld>
            <a:endParaRPr lang="en-IN"/>
          </a:p>
        </p:txBody>
      </p:sp>
    </p:spTree>
    <p:extLst>
      <p:ext uri="{BB962C8B-B14F-4D97-AF65-F5344CB8AC3E}">
        <p14:creationId xmlns:p14="http://schemas.microsoft.com/office/powerpoint/2010/main" val="297885232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48</a:t>
            </a:fld>
            <a:endParaRPr lang="en-IN"/>
          </a:p>
        </p:txBody>
      </p:sp>
    </p:spTree>
    <p:extLst>
      <p:ext uri="{BB962C8B-B14F-4D97-AF65-F5344CB8AC3E}">
        <p14:creationId xmlns:p14="http://schemas.microsoft.com/office/powerpoint/2010/main" val="326893329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49</a:t>
            </a:fld>
            <a:endParaRPr lang="en-IN"/>
          </a:p>
        </p:txBody>
      </p:sp>
    </p:spTree>
    <p:extLst>
      <p:ext uri="{BB962C8B-B14F-4D97-AF65-F5344CB8AC3E}">
        <p14:creationId xmlns:p14="http://schemas.microsoft.com/office/powerpoint/2010/main" val="313520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a:t>
            </a:fld>
            <a:endParaRPr lang="en-IN"/>
          </a:p>
        </p:txBody>
      </p:sp>
    </p:spTree>
    <p:extLst>
      <p:ext uri="{BB962C8B-B14F-4D97-AF65-F5344CB8AC3E}">
        <p14:creationId xmlns:p14="http://schemas.microsoft.com/office/powerpoint/2010/main" val="89667180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50</a:t>
            </a:fld>
            <a:endParaRPr lang="en-IN"/>
          </a:p>
        </p:txBody>
      </p:sp>
    </p:spTree>
    <p:extLst>
      <p:ext uri="{BB962C8B-B14F-4D97-AF65-F5344CB8AC3E}">
        <p14:creationId xmlns:p14="http://schemas.microsoft.com/office/powerpoint/2010/main" val="25642758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51</a:t>
            </a:fld>
            <a:endParaRPr lang="en-IN"/>
          </a:p>
        </p:txBody>
      </p:sp>
    </p:spTree>
    <p:extLst>
      <p:ext uri="{BB962C8B-B14F-4D97-AF65-F5344CB8AC3E}">
        <p14:creationId xmlns:p14="http://schemas.microsoft.com/office/powerpoint/2010/main" val="52293580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52</a:t>
            </a:fld>
            <a:endParaRPr lang="en-IN"/>
          </a:p>
        </p:txBody>
      </p:sp>
    </p:spTree>
    <p:extLst>
      <p:ext uri="{BB962C8B-B14F-4D97-AF65-F5344CB8AC3E}">
        <p14:creationId xmlns:p14="http://schemas.microsoft.com/office/powerpoint/2010/main" val="707856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53</a:t>
            </a:fld>
            <a:endParaRPr lang="en-IN"/>
          </a:p>
        </p:txBody>
      </p:sp>
    </p:spTree>
    <p:extLst>
      <p:ext uri="{BB962C8B-B14F-4D97-AF65-F5344CB8AC3E}">
        <p14:creationId xmlns:p14="http://schemas.microsoft.com/office/powerpoint/2010/main" val="281506966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54</a:t>
            </a:fld>
            <a:endParaRPr lang="en-IN"/>
          </a:p>
        </p:txBody>
      </p:sp>
    </p:spTree>
    <p:extLst>
      <p:ext uri="{BB962C8B-B14F-4D97-AF65-F5344CB8AC3E}">
        <p14:creationId xmlns:p14="http://schemas.microsoft.com/office/powerpoint/2010/main" val="296016531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55</a:t>
            </a:fld>
            <a:endParaRPr lang="en-IN"/>
          </a:p>
        </p:txBody>
      </p:sp>
    </p:spTree>
    <p:extLst>
      <p:ext uri="{BB962C8B-B14F-4D97-AF65-F5344CB8AC3E}">
        <p14:creationId xmlns:p14="http://schemas.microsoft.com/office/powerpoint/2010/main" val="235136235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56</a:t>
            </a:fld>
            <a:endParaRPr lang="en-IN"/>
          </a:p>
        </p:txBody>
      </p:sp>
    </p:spTree>
    <p:extLst>
      <p:ext uri="{BB962C8B-B14F-4D97-AF65-F5344CB8AC3E}">
        <p14:creationId xmlns:p14="http://schemas.microsoft.com/office/powerpoint/2010/main" val="120458447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57</a:t>
            </a:fld>
            <a:endParaRPr lang="en-IN"/>
          </a:p>
        </p:txBody>
      </p:sp>
    </p:spTree>
    <p:extLst>
      <p:ext uri="{BB962C8B-B14F-4D97-AF65-F5344CB8AC3E}">
        <p14:creationId xmlns:p14="http://schemas.microsoft.com/office/powerpoint/2010/main" val="46836994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58</a:t>
            </a:fld>
            <a:endParaRPr lang="en-IN"/>
          </a:p>
        </p:txBody>
      </p:sp>
    </p:spTree>
    <p:extLst>
      <p:ext uri="{BB962C8B-B14F-4D97-AF65-F5344CB8AC3E}">
        <p14:creationId xmlns:p14="http://schemas.microsoft.com/office/powerpoint/2010/main" val="55347321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59</a:t>
            </a:fld>
            <a:endParaRPr lang="en-IN"/>
          </a:p>
        </p:txBody>
      </p:sp>
    </p:spTree>
    <p:extLst>
      <p:ext uri="{BB962C8B-B14F-4D97-AF65-F5344CB8AC3E}">
        <p14:creationId xmlns:p14="http://schemas.microsoft.com/office/powerpoint/2010/main" val="2261840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The transfer function needs to be defined for each instruction in the IR. For example, the transfer function for addition takes the set of facts before line-4 as input and computes the set of facts that are true after the execution of line-4. The transfer function for addition is also used at line-6. Similarly, the transfer function for multiplication computes the set of facts after line-7 from the set of facts before line-7.</a:t>
            </a:r>
          </a:p>
        </p:txBody>
      </p:sp>
      <p:sp>
        <p:nvSpPr>
          <p:cNvPr id="4" name="Slide Number Placeholder 3"/>
          <p:cNvSpPr>
            <a:spLocks noGrp="1"/>
          </p:cNvSpPr>
          <p:nvPr>
            <p:ph type="sldNum" sz="quarter" idx="5"/>
          </p:nvPr>
        </p:nvSpPr>
        <p:spPr/>
        <p:txBody>
          <a:bodyPr/>
          <a:lstStyle/>
          <a:p>
            <a:fld id="{D118A67C-CD00-4FBA-89AB-9ABCAF3D8767}" type="slidenum">
              <a:rPr lang="en-IN" smtClean="0"/>
              <a:t>6</a:t>
            </a:fld>
            <a:endParaRPr lang="en-IN"/>
          </a:p>
        </p:txBody>
      </p:sp>
    </p:spTree>
    <p:extLst>
      <p:ext uri="{BB962C8B-B14F-4D97-AF65-F5344CB8AC3E}">
        <p14:creationId xmlns:p14="http://schemas.microsoft.com/office/powerpoint/2010/main" val="234938888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60</a:t>
            </a:fld>
            <a:endParaRPr lang="en-IN"/>
          </a:p>
        </p:txBody>
      </p:sp>
    </p:spTree>
    <p:extLst>
      <p:ext uri="{BB962C8B-B14F-4D97-AF65-F5344CB8AC3E}">
        <p14:creationId xmlns:p14="http://schemas.microsoft.com/office/powerpoint/2010/main" val="102987688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61</a:t>
            </a:fld>
            <a:endParaRPr lang="en-IN"/>
          </a:p>
        </p:txBody>
      </p:sp>
    </p:spTree>
    <p:extLst>
      <p:ext uri="{BB962C8B-B14F-4D97-AF65-F5344CB8AC3E}">
        <p14:creationId xmlns:p14="http://schemas.microsoft.com/office/powerpoint/2010/main" val="222486806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62</a:t>
            </a:fld>
            <a:endParaRPr lang="en-IN"/>
          </a:p>
        </p:txBody>
      </p:sp>
    </p:spTree>
    <p:extLst>
      <p:ext uri="{BB962C8B-B14F-4D97-AF65-F5344CB8AC3E}">
        <p14:creationId xmlns:p14="http://schemas.microsoft.com/office/powerpoint/2010/main" val="103418793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63</a:t>
            </a:fld>
            <a:endParaRPr lang="en-IN"/>
          </a:p>
        </p:txBody>
      </p:sp>
    </p:spTree>
    <p:extLst>
      <p:ext uri="{BB962C8B-B14F-4D97-AF65-F5344CB8AC3E}">
        <p14:creationId xmlns:p14="http://schemas.microsoft.com/office/powerpoint/2010/main" val="49400550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the variables that are live at the ENTRY basic block are uninitialized variables.</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64</a:t>
            </a:fld>
            <a:endParaRPr lang="en-IN"/>
          </a:p>
        </p:txBody>
      </p:sp>
    </p:spTree>
    <p:extLst>
      <p:ext uri="{BB962C8B-B14F-4D97-AF65-F5344CB8AC3E}">
        <p14:creationId xmlns:p14="http://schemas.microsoft.com/office/powerpoint/2010/main" val="120996372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65</a:t>
            </a:fld>
            <a:endParaRPr lang="en-IN"/>
          </a:p>
        </p:txBody>
      </p:sp>
    </p:spTree>
    <p:extLst>
      <p:ext uri="{BB962C8B-B14F-4D97-AF65-F5344CB8AC3E}">
        <p14:creationId xmlns:p14="http://schemas.microsoft.com/office/powerpoint/2010/main" val="280711093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66</a:t>
            </a:fld>
            <a:endParaRPr lang="en-IN"/>
          </a:p>
        </p:txBody>
      </p:sp>
    </p:spTree>
    <p:extLst>
      <p:ext uri="{BB962C8B-B14F-4D97-AF65-F5344CB8AC3E}">
        <p14:creationId xmlns:p14="http://schemas.microsoft.com/office/powerpoint/2010/main" val="47314335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we are only interested in the live variables before or after a basic block. If we can pre-compute the USE and DEF set (defined on this slide) of all basic blocks, we can define a transfer function that can be used for any basic block. The transfer function is shown on the next slide.</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67</a:t>
            </a:fld>
            <a:endParaRPr lang="en-IN"/>
          </a:p>
        </p:txBody>
      </p:sp>
    </p:spTree>
    <p:extLst>
      <p:ext uri="{BB962C8B-B14F-4D97-AF65-F5344CB8AC3E}">
        <p14:creationId xmlns:p14="http://schemas.microsoft.com/office/powerpoint/2010/main" val="315440413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68</a:t>
            </a:fld>
            <a:endParaRPr lang="en-IN"/>
          </a:p>
        </p:txBody>
      </p:sp>
    </p:spTree>
    <p:extLst>
      <p:ext uri="{BB962C8B-B14F-4D97-AF65-F5344CB8AC3E}">
        <p14:creationId xmlns:p14="http://schemas.microsoft.com/office/powerpoint/2010/main" val="88141095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69</a:t>
            </a:fld>
            <a:endParaRPr lang="en-IN"/>
          </a:p>
        </p:txBody>
      </p:sp>
    </p:spTree>
    <p:extLst>
      <p:ext uri="{BB962C8B-B14F-4D97-AF65-F5344CB8AC3E}">
        <p14:creationId xmlns:p14="http://schemas.microsoft.com/office/powerpoint/2010/main" val="2523749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7</a:t>
            </a:fld>
            <a:endParaRPr lang="en-IN"/>
          </a:p>
        </p:txBody>
      </p:sp>
    </p:spTree>
    <p:extLst>
      <p:ext uri="{BB962C8B-B14F-4D97-AF65-F5344CB8AC3E}">
        <p14:creationId xmlns:p14="http://schemas.microsoft.com/office/powerpoint/2010/main" val="116152998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70</a:t>
            </a:fld>
            <a:endParaRPr lang="en-IN"/>
          </a:p>
        </p:txBody>
      </p:sp>
    </p:spTree>
    <p:extLst>
      <p:ext uri="{BB962C8B-B14F-4D97-AF65-F5344CB8AC3E}">
        <p14:creationId xmlns:p14="http://schemas.microsoft.com/office/powerpoint/2010/main" val="331427277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71</a:t>
            </a:fld>
            <a:endParaRPr lang="en-IN"/>
          </a:p>
        </p:txBody>
      </p:sp>
    </p:spTree>
    <p:extLst>
      <p:ext uri="{BB962C8B-B14F-4D97-AF65-F5344CB8AC3E}">
        <p14:creationId xmlns:p14="http://schemas.microsoft.com/office/powerpoint/2010/main" val="173814522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72</a:t>
            </a:fld>
            <a:endParaRPr lang="en-IN"/>
          </a:p>
        </p:txBody>
      </p:sp>
    </p:spTree>
    <p:extLst>
      <p:ext uri="{BB962C8B-B14F-4D97-AF65-F5344CB8AC3E}">
        <p14:creationId xmlns:p14="http://schemas.microsoft.com/office/powerpoint/2010/main" val="35391364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73</a:t>
            </a:fld>
            <a:endParaRPr lang="en-IN"/>
          </a:p>
        </p:txBody>
      </p:sp>
    </p:spTree>
    <p:extLst>
      <p:ext uri="{BB962C8B-B14F-4D97-AF65-F5344CB8AC3E}">
        <p14:creationId xmlns:p14="http://schemas.microsoft.com/office/powerpoint/2010/main" val="320138084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D1 and D2 don't reach the return statement because they are killed at D4 and D5. Similarly, D3 is not reaching before the return because it is killed at D7 and D9. However, D4 is reaching before the return because a is not killed in the if-body. Similarly, D5 is reaching because b is not killed in the else-body. </a:t>
            </a:r>
            <a:r>
              <a:rPr lang="en-US"/>
              <a:t>D6, D7, D8, and D9 reach the return statement.</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74</a:t>
            </a:fld>
            <a:endParaRPr lang="en-IN"/>
          </a:p>
        </p:txBody>
      </p:sp>
    </p:spTree>
    <p:extLst>
      <p:ext uri="{BB962C8B-B14F-4D97-AF65-F5344CB8AC3E}">
        <p14:creationId xmlns:p14="http://schemas.microsoft.com/office/powerpoint/2010/main" val="3744811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8</a:t>
            </a:fld>
            <a:endParaRPr lang="en-IN"/>
          </a:p>
        </p:txBody>
      </p:sp>
    </p:spTree>
    <p:extLst>
      <p:ext uri="{BB962C8B-B14F-4D97-AF65-F5344CB8AC3E}">
        <p14:creationId xmlns:p14="http://schemas.microsoft.com/office/powerpoint/2010/main" val="2195028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if both id and op are the variable c or id is some other variable, then the OUT[s] would be the same as IN[s]. Otherwise, if op is constant, OUT[s] contains the constant value. If op is some other variable, OUT[s] is set to NAC.</a:t>
            </a:r>
          </a:p>
        </p:txBody>
      </p:sp>
      <p:sp>
        <p:nvSpPr>
          <p:cNvPr id="4" name="Slide Number Placeholder 3"/>
          <p:cNvSpPr>
            <a:spLocks noGrp="1"/>
          </p:cNvSpPr>
          <p:nvPr>
            <p:ph type="sldNum" sz="quarter" idx="5"/>
          </p:nvPr>
        </p:nvSpPr>
        <p:spPr/>
        <p:txBody>
          <a:bodyPr/>
          <a:lstStyle/>
          <a:p>
            <a:fld id="{D118A67C-CD00-4FBA-89AB-9ABCAF3D8767}" type="slidenum">
              <a:rPr lang="en-IN" smtClean="0"/>
              <a:t>9</a:t>
            </a:fld>
            <a:endParaRPr lang="en-IN"/>
          </a:p>
        </p:txBody>
      </p:sp>
    </p:spTree>
    <p:extLst>
      <p:ext uri="{BB962C8B-B14F-4D97-AF65-F5344CB8AC3E}">
        <p14:creationId xmlns:p14="http://schemas.microsoft.com/office/powerpoint/2010/main" val="506938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227AA-0F31-4701-9935-4363A6C6F5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97CA3DD-950A-40EE-9E4C-442029DCC4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4D99C39-297C-4A3A-886E-D65337CA2EC3}"/>
              </a:ext>
            </a:extLst>
          </p:cNvPr>
          <p:cNvSpPr>
            <a:spLocks noGrp="1"/>
          </p:cNvSpPr>
          <p:nvPr>
            <p:ph type="dt" sz="half" idx="10"/>
          </p:nvPr>
        </p:nvSpPr>
        <p:spPr/>
        <p:txBody>
          <a:bodyPr/>
          <a:lstStyle/>
          <a:p>
            <a:fld id="{1377C711-0476-4937-97FF-5A1D3E41300C}" type="datetimeFigureOut">
              <a:rPr lang="en-IN" smtClean="0"/>
              <a:t>24-01-2024</a:t>
            </a:fld>
            <a:endParaRPr lang="en-IN"/>
          </a:p>
        </p:txBody>
      </p:sp>
      <p:sp>
        <p:nvSpPr>
          <p:cNvPr id="5" name="Footer Placeholder 4">
            <a:extLst>
              <a:ext uri="{FF2B5EF4-FFF2-40B4-BE49-F238E27FC236}">
                <a16:creationId xmlns:a16="http://schemas.microsoft.com/office/drawing/2014/main" id="{F628A562-9FE0-446A-9E62-1C85ECA9DC9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9FF32E1-631B-474B-A0FD-26D5B937F966}"/>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3878627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8788-B5BA-445D-8F38-FD29FDB2C59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752FC47-2BB7-4DF6-9621-DDEC6D34CF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D1B0783-E5B1-4560-BF9B-7BC97709D645}"/>
              </a:ext>
            </a:extLst>
          </p:cNvPr>
          <p:cNvSpPr>
            <a:spLocks noGrp="1"/>
          </p:cNvSpPr>
          <p:nvPr>
            <p:ph type="dt" sz="half" idx="10"/>
          </p:nvPr>
        </p:nvSpPr>
        <p:spPr/>
        <p:txBody>
          <a:bodyPr/>
          <a:lstStyle/>
          <a:p>
            <a:fld id="{1377C711-0476-4937-97FF-5A1D3E41300C}" type="datetimeFigureOut">
              <a:rPr lang="en-IN" smtClean="0"/>
              <a:t>24-01-2024</a:t>
            </a:fld>
            <a:endParaRPr lang="en-IN"/>
          </a:p>
        </p:txBody>
      </p:sp>
      <p:sp>
        <p:nvSpPr>
          <p:cNvPr id="5" name="Footer Placeholder 4">
            <a:extLst>
              <a:ext uri="{FF2B5EF4-FFF2-40B4-BE49-F238E27FC236}">
                <a16:creationId xmlns:a16="http://schemas.microsoft.com/office/drawing/2014/main" id="{632A483C-B5E2-4C46-9BD8-2BDD90D6DC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B36A7C-71A1-4B0E-8950-742726C63CBD}"/>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95453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012509-658F-4957-B47D-4C59A3257F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9D1D57E-B67F-45A9-9098-AA3386EF8B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8CA1160-B00E-4D46-B8E9-EA8F6525729B}"/>
              </a:ext>
            </a:extLst>
          </p:cNvPr>
          <p:cNvSpPr>
            <a:spLocks noGrp="1"/>
          </p:cNvSpPr>
          <p:nvPr>
            <p:ph type="dt" sz="half" idx="10"/>
          </p:nvPr>
        </p:nvSpPr>
        <p:spPr/>
        <p:txBody>
          <a:bodyPr/>
          <a:lstStyle/>
          <a:p>
            <a:fld id="{1377C711-0476-4937-97FF-5A1D3E41300C}" type="datetimeFigureOut">
              <a:rPr lang="en-IN" smtClean="0"/>
              <a:t>24-01-2024</a:t>
            </a:fld>
            <a:endParaRPr lang="en-IN"/>
          </a:p>
        </p:txBody>
      </p:sp>
      <p:sp>
        <p:nvSpPr>
          <p:cNvPr id="5" name="Footer Placeholder 4">
            <a:extLst>
              <a:ext uri="{FF2B5EF4-FFF2-40B4-BE49-F238E27FC236}">
                <a16:creationId xmlns:a16="http://schemas.microsoft.com/office/drawing/2014/main" id="{46DF1E54-D3AB-4894-97D6-54DC20CD54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4E470D-2D4F-4ED5-A0F3-B04B069C2C36}"/>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120754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AE22-31A2-4C5E-A101-7A66E08C766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6D7C32C-A83E-41E8-A9B1-B923C7C108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2E85342-23F8-4FF2-8C1D-FF24DAD0CD10}"/>
              </a:ext>
            </a:extLst>
          </p:cNvPr>
          <p:cNvSpPr>
            <a:spLocks noGrp="1"/>
          </p:cNvSpPr>
          <p:nvPr>
            <p:ph type="dt" sz="half" idx="10"/>
          </p:nvPr>
        </p:nvSpPr>
        <p:spPr/>
        <p:txBody>
          <a:bodyPr/>
          <a:lstStyle/>
          <a:p>
            <a:fld id="{1377C711-0476-4937-97FF-5A1D3E41300C}" type="datetimeFigureOut">
              <a:rPr lang="en-IN" smtClean="0"/>
              <a:t>24-01-2024</a:t>
            </a:fld>
            <a:endParaRPr lang="en-IN"/>
          </a:p>
        </p:txBody>
      </p:sp>
      <p:sp>
        <p:nvSpPr>
          <p:cNvPr id="5" name="Footer Placeholder 4">
            <a:extLst>
              <a:ext uri="{FF2B5EF4-FFF2-40B4-BE49-F238E27FC236}">
                <a16:creationId xmlns:a16="http://schemas.microsoft.com/office/drawing/2014/main" id="{E95BC94D-8B00-4AC6-9A42-E50B5151197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FE248A7-7473-43B7-9122-FCF4EB8E6942}"/>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25445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C163-2D9E-4D7A-BB38-17B7B11847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CD0DC70-7D34-4509-9EE8-CE0BE33B2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C19690-794E-48AF-A0FA-84F2C2305C13}"/>
              </a:ext>
            </a:extLst>
          </p:cNvPr>
          <p:cNvSpPr>
            <a:spLocks noGrp="1"/>
          </p:cNvSpPr>
          <p:nvPr>
            <p:ph type="dt" sz="half" idx="10"/>
          </p:nvPr>
        </p:nvSpPr>
        <p:spPr/>
        <p:txBody>
          <a:bodyPr/>
          <a:lstStyle/>
          <a:p>
            <a:fld id="{1377C711-0476-4937-97FF-5A1D3E41300C}" type="datetimeFigureOut">
              <a:rPr lang="en-IN" smtClean="0"/>
              <a:t>24-01-2024</a:t>
            </a:fld>
            <a:endParaRPr lang="en-IN"/>
          </a:p>
        </p:txBody>
      </p:sp>
      <p:sp>
        <p:nvSpPr>
          <p:cNvPr id="5" name="Footer Placeholder 4">
            <a:extLst>
              <a:ext uri="{FF2B5EF4-FFF2-40B4-BE49-F238E27FC236}">
                <a16:creationId xmlns:a16="http://schemas.microsoft.com/office/drawing/2014/main" id="{2EE7A133-ADBB-4BDC-AD64-D53D4D54405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146F3ED-EF81-4CD9-9D18-EEFE9D07E102}"/>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852297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D786C-E54F-491C-ACD0-AD8DEA57E8D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D74B3EF-A7DF-4417-BA4B-79FE173D21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853399C-8144-4F5B-BDFA-DC578817C4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834DD53-D6CE-4052-BA20-C7B0C91C6752}"/>
              </a:ext>
            </a:extLst>
          </p:cNvPr>
          <p:cNvSpPr>
            <a:spLocks noGrp="1"/>
          </p:cNvSpPr>
          <p:nvPr>
            <p:ph type="dt" sz="half" idx="10"/>
          </p:nvPr>
        </p:nvSpPr>
        <p:spPr/>
        <p:txBody>
          <a:bodyPr/>
          <a:lstStyle/>
          <a:p>
            <a:fld id="{1377C711-0476-4937-97FF-5A1D3E41300C}" type="datetimeFigureOut">
              <a:rPr lang="en-IN" smtClean="0"/>
              <a:t>24-01-2024</a:t>
            </a:fld>
            <a:endParaRPr lang="en-IN"/>
          </a:p>
        </p:txBody>
      </p:sp>
      <p:sp>
        <p:nvSpPr>
          <p:cNvPr id="6" name="Footer Placeholder 5">
            <a:extLst>
              <a:ext uri="{FF2B5EF4-FFF2-40B4-BE49-F238E27FC236}">
                <a16:creationId xmlns:a16="http://schemas.microsoft.com/office/drawing/2014/main" id="{41D04C35-ABEA-41BF-B563-EE155D94D44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6405C64-C0E0-4A44-A339-8ACC4DA7D2F5}"/>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816600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540E4-AFDC-4BEC-81EC-8B88DB24098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A6537F8-E581-4159-B442-E11CFB2FB5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DA154E-C053-485B-B42C-124AD603B6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161A0E1-FFC7-4B1F-BBB5-BA6F6547D6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31FB8A-0E1F-4D68-B555-A6C4118174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E50EAC2-8CD6-44BE-A06D-444EFB83BC65}"/>
              </a:ext>
            </a:extLst>
          </p:cNvPr>
          <p:cNvSpPr>
            <a:spLocks noGrp="1"/>
          </p:cNvSpPr>
          <p:nvPr>
            <p:ph type="dt" sz="half" idx="10"/>
          </p:nvPr>
        </p:nvSpPr>
        <p:spPr/>
        <p:txBody>
          <a:bodyPr/>
          <a:lstStyle/>
          <a:p>
            <a:fld id="{1377C711-0476-4937-97FF-5A1D3E41300C}" type="datetimeFigureOut">
              <a:rPr lang="en-IN" smtClean="0"/>
              <a:t>24-01-2024</a:t>
            </a:fld>
            <a:endParaRPr lang="en-IN"/>
          </a:p>
        </p:txBody>
      </p:sp>
      <p:sp>
        <p:nvSpPr>
          <p:cNvPr id="8" name="Footer Placeholder 7">
            <a:extLst>
              <a:ext uri="{FF2B5EF4-FFF2-40B4-BE49-F238E27FC236}">
                <a16:creationId xmlns:a16="http://schemas.microsoft.com/office/drawing/2014/main" id="{D4FBEB24-0072-4976-BB92-2E2D27A09FD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089B9EB-0714-49FE-9D5F-490EA205EE90}"/>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28462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3BC4D-ED1D-4E26-8B02-2194DE40968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C905FCE-5D30-4C5F-893A-D5D692829803}"/>
              </a:ext>
            </a:extLst>
          </p:cNvPr>
          <p:cNvSpPr>
            <a:spLocks noGrp="1"/>
          </p:cNvSpPr>
          <p:nvPr>
            <p:ph type="dt" sz="half" idx="10"/>
          </p:nvPr>
        </p:nvSpPr>
        <p:spPr/>
        <p:txBody>
          <a:bodyPr/>
          <a:lstStyle/>
          <a:p>
            <a:fld id="{1377C711-0476-4937-97FF-5A1D3E41300C}" type="datetimeFigureOut">
              <a:rPr lang="en-IN" smtClean="0"/>
              <a:t>24-01-2024</a:t>
            </a:fld>
            <a:endParaRPr lang="en-IN"/>
          </a:p>
        </p:txBody>
      </p:sp>
      <p:sp>
        <p:nvSpPr>
          <p:cNvPr id="4" name="Footer Placeholder 3">
            <a:extLst>
              <a:ext uri="{FF2B5EF4-FFF2-40B4-BE49-F238E27FC236}">
                <a16:creationId xmlns:a16="http://schemas.microsoft.com/office/drawing/2014/main" id="{03F96F47-18D2-461F-A01E-335EDF47759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D94177F-396D-4D2E-AD33-2D5492D7DD9C}"/>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292113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0616E2-B074-4DE3-BD48-EDABDCF9F35E}"/>
              </a:ext>
            </a:extLst>
          </p:cNvPr>
          <p:cNvSpPr>
            <a:spLocks noGrp="1"/>
          </p:cNvSpPr>
          <p:nvPr>
            <p:ph type="dt" sz="half" idx="10"/>
          </p:nvPr>
        </p:nvSpPr>
        <p:spPr/>
        <p:txBody>
          <a:bodyPr/>
          <a:lstStyle/>
          <a:p>
            <a:fld id="{1377C711-0476-4937-97FF-5A1D3E41300C}" type="datetimeFigureOut">
              <a:rPr lang="en-IN" smtClean="0"/>
              <a:t>24-01-2024</a:t>
            </a:fld>
            <a:endParaRPr lang="en-IN"/>
          </a:p>
        </p:txBody>
      </p:sp>
      <p:sp>
        <p:nvSpPr>
          <p:cNvPr id="3" name="Footer Placeholder 2">
            <a:extLst>
              <a:ext uri="{FF2B5EF4-FFF2-40B4-BE49-F238E27FC236}">
                <a16:creationId xmlns:a16="http://schemas.microsoft.com/office/drawing/2014/main" id="{46E7FCD7-5A39-40AD-A11F-19CB090A494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9FE4020-218B-4B91-B994-F6577EEAE4A3}"/>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09148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03A4E-4E92-4093-83B4-FDC83658A2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97B7CF6-9C57-4BB5-89E3-5D3D4A4612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EF4F8F6-B60E-47C2-93F5-EAA9C8E695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0CD62B-8360-4243-B93B-F0573C362EC6}"/>
              </a:ext>
            </a:extLst>
          </p:cNvPr>
          <p:cNvSpPr>
            <a:spLocks noGrp="1"/>
          </p:cNvSpPr>
          <p:nvPr>
            <p:ph type="dt" sz="half" idx="10"/>
          </p:nvPr>
        </p:nvSpPr>
        <p:spPr/>
        <p:txBody>
          <a:bodyPr/>
          <a:lstStyle/>
          <a:p>
            <a:fld id="{1377C711-0476-4937-97FF-5A1D3E41300C}" type="datetimeFigureOut">
              <a:rPr lang="en-IN" smtClean="0"/>
              <a:t>24-01-2024</a:t>
            </a:fld>
            <a:endParaRPr lang="en-IN"/>
          </a:p>
        </p:txBody>
      </p:sp>
      <p:sp>
        <p:nvSpPr>
          <p:cNvPr id="6" name="Footer Placeholder 5">
            <a:extLst>
              <a:ext uri="{FF2B5EF4-FFF2-40B4-BE49-F238E27FC236}">
                <a16:creationId xmlns:a16="http://schemas.microsoft.com/office/drawing/2014/main" id="{166AB47C-B145-4036-9ECA-0EDF8284D79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649AF38-2C4C-4552-8981-1EE054A7E36D}"/>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45046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1EA7D-7B82-4A95-B312-733CEC4E7D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19042D6-FD9D-448F-928D-94BC7E9FB2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5C519BC-F009-426B-8494-8F8A9F02C7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B82FF9-A4F5-44DD-9EDA-3DA743D11B30}"/>
              </a:ext>
            </a:extLst>
          </p:cNvPr>
          <p:cNvSpPr>
            <a:spLocks noGrp="1"/>
          </p:cNvSpPr>
          <p:nvPr>
            <p:ph type="dt" sz="half" idx="10"/>
          </p:nvPr>
        </p:nvSpPr>
        <p:spPr/>
        <p:txBody>
          <a:bodyPr/>
          <a:lstStyle/>
          <a:p>
            <a:fld id="{1377C711-0476-4937-97FF-5A1D3E41300C}" type="datetimeFigureOut">
              <a:rPr lang="en-IN" smtClean="0"/>
              <a:t>24-01-2024</a:t>
            </a:fld>
            <a:endParaRPr lang="en-IN"/>
          </a:p>
        </p:txBody>
      </p:sp>
      <p:sp>
        <p:nvSpPr>
          <p:cNvPr id="6" name="Footer Placeholder 5">
            <a:extLst>
              <a:ext uri="{FF2B5EF4-FFF2-40B4-BE49-F238E27FC236}">
                <a16:creationId xmlns:a16="http://schemas.microsoft.com/office/drawing/2014/main" id="{458C49C8-D032-4EC5-AD89-78263ED7F68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654521E-7C1B-4198-AD49-892746DE6534}"/>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306627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FC3B00-BA89-4D2D-99C3-9991F65B6C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8E7342F-551B-4A36-A71E-E139686DF2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203A7AE-2C5D-4660-8C3C-454C3FE674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7C711-0476-4937-97FF-5A1D3E41300C}" type="datetimeFigureOut">
              <a:rPr lang="en-IN" smtClean="0"/>
              <a:t>24-01-2024</a:t>
            </a:fld>
            <a:endParaRPr lang="en-IN"/>
          </a:p>
        </p:txBody>
      </p:sp>
      <p:sp>
        <p:nvSpPr>
          <p:cNvPr id="5" name="Footer Placeholder 4">
            <a:extLst>
              <a:ext uri="{FF2B5EF4-FFF2-40B4-BE49-F238E27FC236}">
                <a16:creationId xmlns:a16="http://schemas.microsoft.com/office/drawing/2014/main" id="{2BCE495C-7312-41EB-B5FC-DDE02220A4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D90BD51-4D6D-4B66-9525-DF95053400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B6F9E-DC3D-41A7-9BB7-978CD1754BF5}" type="slidenum">
              <a:rPr lang="en-IN" smtClean="0"/>
              <a:t>‹#›</a:t>
            </a:fld>
            <a:endParaRPr lang="en-IN"/>
          </a:p>
        </p:txBody>
      </p:sp>
    </p:spTree>
    <p:extLst>
      <p:ext uri="{BB962C8B-B14F-4D97-AF65-F5344CB8AC3E}">
        <p14:creationId xmlns:p14="http://schemas.microsoft.com/office/powerpoint/2010/main" val="3177122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100.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60.pn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F6FFF-D6E4-49D8-B77C-0F217AD3F9BA}"/>
              </a:ext>
            </a:extLst>
          </p:cNvPr>
          <p:cNvSpPr>
            <a:spLocks noGrp="1"/>
          </p:cNvSpPr>
          <p:nvPr>
            <p:ph type="ctrTitle"/>
          </p:nvPr>
        </p:nvSpPr>
        <p:spPr/>
        <p:txBody>
          <a:bodyPr/>
          <a:lstStyle/>
          <a:p>
            <a:r>
              <a:rPr lang="en-US" dirty="0"/>
              <a:t>Compilers</a:t>
            </a:r>
            <a:endParaRPr lang="en-IN" dirty="0"/>
          </a:p>
        </p:txBody>
      </p:sp>
      <p:sp>
        <p:nvSpPr>
          <p:cNvPr id="3" name="Subtitle 2">
            <a:extLst>
              <a:ext uri="{FF2B5EF4-FFF2-40B4-BE49-F238E27FC236}">
                <a16:creationId xmlns:a16="http://schemas.microsoft.com/office/drawing/2014/main" id="{AF7BD04E-C32F-4659-ACC7-2DF6B898858D}"/>
              </a:ext>
            </a:extLst>
          </p:cNvPr>
          <p:cNvSpPr>
            <a:spLocks noGrp="1"/>
          </p:cNvSpPr>
          <p:nvPr>
            <p:ph type="subTitle" idx="1"/>
          </p:nvPr>
        </p:nvSpPr>
        <p:spPr/>
        <p:txBody>
          <a:bodyPr/>
          <a:lstStyle/>
          <a:p>
            <a:r>
              <a:rPr lang="en-US" dirty="0"/>
              <a:t>Lecture-5</a:t>
            </a:r>
            <a:endParaRPr lang="en-IN" dirty="0"/>
          </a:p>
        </p:txBody>
      </p:sp>
    </p:spTree>
    <p:extLst>
      <p:ext uri="{BB962C8B-B14F-4D97-AF65-F5344CB8AC3E}">
        <p14:creationId xmlns:p14="http://schemas.microsoft.com/office/powerpoint/2010/main" val="1244956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4976260" y="1216426"/>
            <a:ext cx="5948414" cy="5293757"/>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baseline="-25000" dirty="0">
                <a:latin typeface="Arial" panose="020B0604020202020204" pitchFamily="34" charset="0"/>
                <a:cs typeface="Arial" panose="020B0604020202020204" pitchFamily="34" charset="0"/>
              </a:rPr>
              <a:t>id = op1 </a:t>
            </a:r>
            <a:r>
              <a:rPr lang="en-IN" baseline="-25000" dirty="0" err="1">
                <a:latin typeface="Arial" panose="020B0604020202020204" pitchFamily="34" charset="0"/>
                <a:cs typeface="Arial" panose="020B0604020202020204" pitchFamily="34" charset="0"/>
              </a:rPr>
              <a:t>arith</a:t>
            </a:r>
            <a:r>
              <a:rPr lang="en-IN" baseline="-25000" dirty="0">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(IN[s]):</a:t>
            </a:r>
          </a:p>
          <a:p>
            <a:endParaRPr lang="en-IN" sz="1600" dirty="0">
              <a:latin typeface="Arial" panose="020B0604020202020204" pitchFamily="34" charset="0"/>
              <a:cs typeface="Arial" panose="020B0604020202020204" pitchFamily="34" charset="0"/>
            </a:endParaRPr>
          </a:p>
          <a:p>
            <a:r>
              <a:rPr lang="en-IN" sz="1600" dirty="0">
                <a:latin typeface="Arial" panose="020B0604020202020204" pitchFamily="34" charset="0"/>
                <a:cs typeface="Arial" panose="020B0604020202020204" pitchFamily="34" charset="0"/>
              </a:rPr>
              <a:t>if (</a:t>
            </a:r>
            <a:r>
              <a:rPr lang="en-IN" sz="1600" dirty="0" err="1">
                <a:latin typeface="Arial" panose="020B0604020202020204" pitchFamily="34" charset="0"/>
                <a:cs typeface="Arial" panose="020B0604020202020204" pitchFamily="34" charset="0"/>
              </a:rPr>
              <a:t>id.getName</a:t>
            </a:r>
            <a:r>
              <a:rPr lang="en-IN" sz="1600" dirty="0">
                <a:latin typeface="Arial" panose="020B0604020202020204" pitchFamily="34" charset="0"/>
                <a:cs typeface="Arial" panose="020B0604020202020204" pitchFamily="34" charset="0"/>
              </a:rPr>
              <a:t>().equals(“c”)) {</a:t>
            </a:r>
          </a:p>
          <a:p>
            <a:r>
              <a:rPr lang="en-IN" sz="1600" dirty="0">
                <a:latin typeface="Arial" panose="020B0604020202020204" pitchFamily="34" charset="0"/>
                <a:cs typeface="Arial" panose="020B0604020202020204" pitchFamily="34" charset="0"/>
              </a:rPr>
              <a:t>   v1 = v2 = NAC;</a:t>
            </a:r>
          </a:p>
          <a:p>
            <a:r>
              <a:rPr lang="en-IN" sz="1600" dirty="0">
                <a:latin typeface="Arial" panose="020B0604020202020204" pitchFamily="34" charset="0"/>
                <a:cs typeface="Arial" panose="020B0604020202020204" pitchFamily="34" charset="0"/>
              </a:rPr>
              <a:t>   if (op1.isConst())</a:t>
            </a:r>
          </a:p>
          <a:p>
            <a:r>
              <a:rPr lang="en-IN" sz="1600" dirty="0">
                <a:latin typeface="Arial" panose="020B0604020202020204" pitchFamily="34" charset="0"/>
                <a:cs typeface="Arial" panose="020B0604020202020204" pitchFamily="34" charset="0"/>
              </a:rPr>
              <a:t>      v1 = op1.getValue();</a:t>
            </a:r>
          </a:p>
          <a:p>
            <a:r>
              <a:rPr lang="en-IN" sz="1600" dirty="0">
                <a:latin typeface="Arial" panose="020B0604020202020204" pitchFamily="34" charset="0"/>
                <a:cs typeface="Arial" panose="020B0604020202020204" pitchFamily="34" charset="0"/>
              </a:rPr>
              <a:t>   else if (op1.getName().equals(“c”) &amp;&amp; IN[s] != NAC)</a:t>
            </a:r>
          </a:p>
          <a:p>
            <a:r>
              <a:rPr lang="en-IN" sz="1600" dirty="0">
                <a:latin typeface="Arial" panose="020B0604020202020204" pitchFamily="34" charset="0"/>
                <a:cs typeface="Arial" panose="020B0604020202020204" pitchFamily="34" charset="0"/>
              </a:rPr>
              <a:t>      v1 = IN[s];</a:t>
            </a:r>
          </a:p>
          <a:p>
            <a:r>
              <a:rPr lang="en-IN" sz="1600" dirty="0">
                <a:latin typeface="Arial" panose="020B0604020202020204" pitchFamily="34" charset="0"/>
                <a:cs typeface="Arial" panose="020B0604020202020204" pitchFamily="34" charset="0"/>
              </a:rPr>
              <a:t>   if (op2.isConst())</a:t>
            </a:r>
          </a:p>
          <a:p>
            <a:r>
              <a:rPr lang="en-IN" sz="1600" dirty="0">
                <a:latin typeface="Arial" panose="020B0604020202020204" pitchFamily="34" charset="0"/>
                <a:cs typeface="Arial" panose="020B0604020202020204" pitchFamily="34" charset="0"/>
              </a:rPr>
              <a:t>      v2 = op2.getValue();</a:t>
            </a:r>
          </a:p>
          <a:p>
            <a:r>
              <a:rPr lang="en-IN" sz="1600" dirty="0">
                <a:latin typeface="Arial" panose="020B0604020202020204" pitchFamily="34" charset="0"/>
                <a:cs typeface="Arial" panose="020B0604020202020204" pitchFamily="34" charset="0"/>
              </a:rPr>
              <a:t>   else if (op2.getName().equals(“c”) &amp;&amp; IN[s] != NAC)</a:t>
            </a:r>
          </a:p>
          <a:p>
            <a:r>
              <a:rPr lang="en-IN" sz="1600" dirty="0">
                <a:latin typeface="Arial" panose="020B0604020202020204" pitchFamily="34" charset="0"/>
                <a:cs typeface="Arial" panose="020B0604020202020204" pitchFamily="34" charset="0"/>
              </a:rPr>
              <a:t>      v2 = IN[s];</a:t>
            </a:r>
          </a:p>
          <a:p>
            <a:r>
              <a:rPr lang="en-IN" sz="1600" dirty="0">
                <a:latin typeface="Arial" panose="020B0604020202020204" pitchFamily="34" charset="0"/>
                <a:cs typeface="Arial" panose="020B0604020202020204" pitchFamily="34" charset="0"/>
              </a:rPr>
              <a:t>   if (v1 == NAC || v2 == NAC)</a:t>
            </a:r>
          </a:p>
          <a:p>
            <a:r>
              <a:rPr lang="en-IN" sz="1600" dirty="0">
                <a:latin typeface="Arial" panose="020B0604020202020204" pitchFamily="34" charset="0"/>
                <a:cs typeface="Arial" panose="020B0604020202020204" pitchFamily="34" charset="0"/>
              </a:rPr>
              <a:t>      OUT[s] = NAC</a:t>
            </a:r>
          </a:p>
          <a:p>
            <a:r>
              <a:rPr lang="en-IN" sz="1600" dirty="0">
                <a:latin typeface="Arial" panose="020B0604020202020204" pitchFamily="34" charset="0"/>
                <a:cs typeface="Arial" panose="020B0604020202020204" pitchFamily="34" charset="0"/>
              </a:rPr>
              <a:t>   else</a:t>
            </a:r>
          </a:p>
          <a:p>
            <a:r>
              <a:rPr lang="en-IN" sz="1600" dirty="0">
                <a:latin typeface="Arial" panose="020B0604020202020204" pitchFamily="34" charset="0"/>
                <a:cs typeface="Arial" panose="020B0604020202020204" pitchFamily="34" charset="0"/>
              </a:rPr>
              <a:t>      OUT[s] = v1 </a:t>
            </a:r>
            <a:r>
              <a:rPr lang="en-IN" sz="1600" dirty="0" err="1">
                <a:latin typeface="Arial" panose="020B0604020202020204" pitchFamily="34" charset="0"/>
                <a:cs typeface="Arial" panose="020B0604020202020204" pitchFamily="34" charset="0"/>
              </a:rPr>
              <a:t>arith</a:t>
            </a:r>
            <a:r>
              <a:rPr lang="en-IN" sz="1600" dirty="0">
                <a:latin typeface="Arial" panose="020B0604020202020204" pitchFamily="34" charset="0"/>
                <a:cs typeface="Arial" panose="020B0604020202020204" pitchFamily="34" charset="0"/>
              </a:rPr>
              <a:t> v2;   // UNDEF </a:t>
            </a:r>
            <a:r>
              <a:rPr lang="en-IN" sz="1600" dirty="0" err="1">
                <a:latin typeface="Arial" panose="020B0604020202020204" pitchFamily="34" charset="0"/>
                <a:cs typeface="Arial" panose="020B0604020202020204" pitchFamily="34" charset="0"/>
              </a:rPr>
              <a:t>arith</a:t>
            </a:r>
            <a:r>
              <a:rPr lang="en-IN" sz="1600" dirty="0">
                <a:latin typeface="Arial" panose="020B0604020202020204" pitchFamily="34" charset="0"/>
                <a:cs typeface="Arial" panose="020B0604020202020204" pitchFamily="34" charset="0"/>
              </a:rPr>
              <a:t> anything == UNDEF</a:t>
            </a:r>
          </a:p>
          <a:p>
            <a:r>
              <a:rPr lang="en-IN" sz="1600" dirty="0">
                <a:latin typeface="Arial" panose="020B0604020202020204" pitchFamily="34" charset="0"/>
                <a:cs typeface="Arial" panose="020B0604020202020204" pitchFamily="34" charset="0"/>
              </a:rPr>
              <a:t>}</a:t>
            </a:r>
          </a:p>
          <a:p>
            <a:r>
              <a:rPr lang="en-IN" sz="1600" dirty="0">
                <a:latin typeface="Arial" panose="020B0604020202020204" pitchFamily="34" charset="0"/>
                <a:cs typeface="Arial" panose="020B0604020202020204" pitchFamily="34" charset="0"/>
              </a:rPr>
              <a:t>else {</a:t>
            </a:r>
          </a:p>
          <a:p>
            <a:r>
              <a:rPr lang="en-IN" sz="1600" dirty="0">
                <a:latin typeface="Arial" panose="020B0604020202020204" pitchFamily="34" charset="0"/>
                <a:cs typeface="Arial" panose="020B0604020202020204" pitchFamily="34" charset="0"/>
              </a:rPr>
              <a:t>   OUT[s] = IN[s];</a:t>
            </a:r>
          </a:p>
          <a:p>
            <a:r>
              <a:rPr lang="en-IN" sz="1600" dirty="0">
                <a:latin typeface="Arial" panose="020B0604020202020204" pitchFamily="34" charset="0"/>
                <a:cs typeface="Arial" panose="020B0604020202020204" pitchFamily="34" charset="0"/>
              </a:rPr>
              <a:t>}</a:t>
            </a:r>
          </a:p>
          <a:p>
            <a:endParaRPr lang="en-IN" sz="16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245CF9EE-DDD5-3B22-46BE-FD3800BD6ECA}"/>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245CF9EE-DDD5-3B22-46BE-FD3800BD6ECA}"/>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2622755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4770120" cy="923330"/>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id = op1 </a:t>
            </a:r>
            <a:r>
              <a:rPr lang="en-IN" sz="2400" baseline="-25000" dirty="0" err="1">
                <a:latin typeface="Arial" panose="020B0604020202020204" pitchFamily="34" charset="0"/>
                <a:cs typeface="Arial" panose="020B0604020202020204" pitchFamily="34" charset="0"/>
              </a:rPr>
              <a:t>relop</a:t>
            </a:r>
            <a:r>
              <a:rPr lang="en-IN" sz="2400" baseline="-25000" dirty="0">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A9E5A51C-6B14-9CD6-75DF-41D0CB5BBBDA}"/>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A9E5A51C-6B14-9CD6-75DF-41D0CB5BBBDA}"/>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1352995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5236143" y="499444"/>
            <a:ext cx="6213909" cy="7140416"/>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id = op1 </a:t>
            </a:r>
            <a:r>
              <a:rPr lang="en-IN" sz="2400" baseline="-25000" dirty="0" err="1">
                <a:latin typeface="Arial" panose="020B0604020202020204" pitchFamily="34" charset="0"/>
                <a:cs typeface="Arial" panose="020B0604020202020204" pitchFamily="34" charset="0"/>
              </a:rPr>
              <a:t>relop</a:t>
            </a:r>
            <a:r>
              <a:rPr lang="en-IN" sz="2400" baseline="-25000" dirty="0">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r>
              <a:rPr lang="en-IN" sz="1600" dirty="0">
                <a:latin typeface="Arial" panose="020B0604020202020204" pitchFamily="34" charset="0"/>
                <a:cs typeface="Arial" panose="020B0604020202020204" pitchFamily="34" charset="0"/>
              </a:rPr>
              <a:t>if (</a:t>
            </a:r>
            <a:r>
              <a:rPr lang="en-IN" sz="1600" dirty="0" err="1">
                <a:latin typeface="Arial" panose="020B0604020202020204" pitchFamily="34" charset="0"/>
                <a:cs typeface="Arial" panose="020B0604020202020204" pitchFamily="34" charset="0"/>
              </a:rPr>
              <a:t>id.getName</a:t>
            </a:r>
            <a:r>
              <a:rPr lang="en-IN" sz="1600" dirty="0">
                <a:latin typeface="Arial" panose="020B0604020202020204" pitchFamily="34" charset="0"/>
                <a:cs typeface="Arial" panose="020B0604020202020204" pitchFamily="34" charset="0"/>
              </a:rPr>
              <a:t>().equals(“c”)) {</a:t>
            </a:r>
          </a:p>
          <a:p>
            <a:r>
              <a:rPr lang="en-IN" sz="1600" dirty="0">
                <a:latin typeface="Arial" panose="020B0604020202020204" pitchFamily="34" charset="0"/>
                <a:cs typeface="Arial" panose="020B0604020202020204" pitchFamily="34" charset="0"/>
              </a:rPr>
              <a:t>   v1 = v2 = NAC;</a:t>
            </a:r>
          </a:p>
          <a:p>
            <a:r>
              <a:rPr lang="en-IN" sz="1600" dirty="0">
                <a:latin typeface="Arial" panose="020B0604020202020204" pitchFamily="34" charset="0"/>
                <a:cs typeface="Arial" panose="020B0604020202020204" pitchFamily="34" charset="0"/>
              </a:rPr>
              <a:t>   if (op1.isConst())</a:t>
            </a:r>
          </a:p>
          <a:p>
            <a:r>
              <a:rPr lang="en-IN" sz="1600" dirty="0">
                <a:latin typeface="Arial" panose="020B0604020202020204" pitchFamily="34" charset="0"/>
                <a:cs typeface="Arial" panose="020B0604020202020204" pitchFamily="34" charset="0"/>
              </a:rPr>
              <a:t>      v1 = op1.getValue();</a:t>
            </a:r>
          </a:p>
          <a:p>
            <a:r>
              <a:rPr lang="en-IN" sz="1600" dirty="0">
                <a:latin typeface="Arial" panose="020B0604020202020204" pitchFamily="34" charset="0"/>
                <a:cs typeface="Arial" panose="020B0604020202020204" pitchFamily="34" charset="0"/>
              </a:rPr>
              <a:t>   else if (op1.getName().equals(“c”))</a:t>
            </a:r>
          </a:p>
          <a:p>
            <a:r>
              <a:rPr lang="en-IN" sz="1600" dirty="0">
                <a:latin typeface="Arial" panose="020B0604020202020204" pitchFamily="34" charset="0"/>
                <a:cs typeface="Arial" panose="020B0604020202020204" pitchFamily="34" charset="0"/>
              </a:rPr>
              <a:t>      v1 = IN[s];</a:t>
            </a:r>
          </a:p>
          <a:p>
            <a:r>
              <a:rPr lang="en-IN" sz="1600" dirty="0">
                <a:latin typeface="Arial" panose="020B0604020202020204" pitchFamily="34" charset="0"/>
                <a:cs typeface="Arial" panose="020B0604020202020204" pitchFamily="34" charset="0"/>
              </a:rPr>
              <a:t>   if (op2.isConst())</a:t>
            </a:r>
          </a:p>
          <a:p>
            <a:r>
              <a:rPr lang="en-IN" sz="1600" dirty="0">
                <a:latin typeface="Arial" panose="020B0604020202020204" pitchFamily="34" charset="0"/>
                <a:cs typeface="Arial" panose="020B0604020202020204" pitchFamily="34" charset="0"/>
              </a:rPr>
              <a:t>      v2 = op2.getValue();</a:t>
            </a:r>
          </a:p>
          <a:p>
            <a:r>
              <a:rPr lang="en-IN" sz="1600" dirty="0">
                <a:latin typeface="Arial" panose="020B0604020202020204" pitchFamily="34" charset="0"/>
                <a:cs typeface="Arial" panose="020B0604020202020204" pitchFamily="34" charset="0"/>
              </a:rPr>
              <a:t>   else if (op2.getName().equals(“c”))</a:t>
            </a:r>
          </a:p>
          <a:p>
            <a:r>
              <a:rPr lang="en-IN" sz="1600" dirty="0">
                <a:latin typeface="Arial" panose="020B0604020202020204" pitchFamily="34" charset="0"/>
                <a:cs typeface="Arial" panose="020B0604020202020204" pitchFamily="34" charset="0"/>
              </a:rPr>
              <a:t>      v2 = IN[s];</a:t>
            </a:r>
          </a:p>
          <a:p>
            <a:r>
              <a:rPr lang="en-IN" sz="1600" dirty="0">
                <a:latin typeface="Arial" panose="020B0604020202020204" pitchFamily="34" charset="0"/>
                <a:cs typeface="Arial" panose="020B0604020202020204" pitchFamily="34" charset="0"/>
              </a:rPr>
              <a:t>   if (v1 == NAC || v2 == NAC) {</a:t>
            </a:r>
          </a:p>
          <a:p>
            <a:r>
              <a:rPr lang="en-IN" sz="1600" dirty="0">
                <a:latin typeface="Arial" panose="020B0604020202020204" pitchFamily="34" charset="0"/>
                <a:cs typeface="Arial" panose="020B0604020202020204" pitchFamily="34" charset="0"/>
              </a:rPr>
              <a:t>      if (op1.getName().equals(op2.getName()))</a:t>
            </a:r>
          </a:p>
          <a:p>
            <a:r>
              <a:rPr lang="en-IN" sz="1600" dirty="0">
                <a:latin typeface="Arial" panose="020B0604020202020204" pitchFamily="34" charset="0"/>
                <a:cs typeface="Arial" panose="020B0604020202020204" pitchFamily="34" charset="0"/>
              </a:rPr>
              <a:t>         OUT[s] = 1 </a:t>
            </a:r>
            <a:r>
              <a:rPr lang="en-IN" sz="1600" dirty="0" err="1">
                <a:latin typeface="Arial" panose="020B0604020202020204" pitchFamily="34" charset="0"/>
                <a:cs typeface="Arial" panose="020B0604020202020204" pitchFamily="34" charset="0"/>
              </a:rPr>
              <a:t>relop</a:t>
            </a:r>
            <a:r>
              <a:rPr lang="en-IN" sz="1600" dirty="0">
                <a:latin typeface="Arial" panose="020B0604020202020204" pitchFamily="34" charset="0"/>
                <a:cs typeface="Arial" panose="020B0604020202020204" pitchFamily="34" charset="0"/>
              </a:rPr>
              <a:t> 1;</a:t>
            </a:r>
          </a:p>
          <a:p>
            <a:r>
              <a:rPr lang="en-IN" sz="1600" dirty="0">
                <a:latin typeface="Arial" panose="020B0604020202020204" pitchFamily="34" charset="0"/>
                <a:cs typeface="Arial" panose="020B0604020202020204" pitchFamily="34" charset="0"/>
              </a:rPr>
              <a:t>      else</a:t>
            </a:r>
          </a:p>
          <a:p>
            <a:r>
              <a:rPr lang="en-IN" sz="1600" dirty="0">
                <a:latin typeface="Arial" panose="020B0604020202020204" pitchFamily="34" charset="0"/>
                <a:cs typeface="Arial" panose="020B0604020202020204" pitchFamily="34" charset="0"/>
              </a:rPr>
              <a:t>         OUT[s] = NAC</a:t>
            </a:r>
          </a:p>
          <a:p>
            <a:r>
              <a:rPr lang="en-IN" sz="1600" dirty="0">
                <a:latin typeface="Arial" panose="020B0604020202020204" pitchFamily="34" charset="0"/>
                <a:cs typeface="Arial" panose="020B0604020202020204" pitchFamily="34" charset="0"/>
              </a:rPr>
              <a:t>   }</a:t>
            </a:r>
          </a:p>
          <a:p>
            <a:r>
              <a:rPr lang="en-IN" sz="1600" dirty="0">
                <a:latin typeface="Arial" panose="020B0604020202020204" pitchFamily="34" charset="0"/>
                <a:cs typeface="Arial" panose="020B0604020202020204" pitchFamily="34" charset="0"/>
              </a:rPr>
              <a:t>   else</a:t>
            </a:r>
          </a:p>
          <a:p>
            <a:r>
              <a:rPr lang="en-IN" sz="1600" dirty="0">
                <a:latin typeface="Arial" panose="020B0604020202020204" pitchFamily="34" charset="0"/>
                <a:cs typeface="Arial" panose="020B0604020202020204" pitchFamily="34" charset="0"/>
              </a:rPr>
              <a:t>      OUT[s] = v1 </a:t>
            </a:r>
            <a:r>
              <a:rPr lang="en-IN" sz="1600" dirty="0" err="1">
                <a:latin typeface="Arial" panose="020B0604020202020204" pitchFamily="34" charset="0"/>
                <a:cs typeface="Arial" panose="020B0604020202020204" pitchFamily="34" charset="0"/>
              </a:rPr>
              <a:t>relop</a:t>
            </a:r>
            <a:r>
              <a:rPr lang="en-IN" sz="1600" dirty="0">
                <a:latin typeface="Arial" panose="020B0604020202020204" pitchFamily="34" charset="0"/>
                <a:cs typeface="Arial" panose="020B0604020202020204" pitchFamily="34" charset="0"/>
              </a:rPr>
              <a:t> v2;      //  UNDEF </a:t>
            </a:r>
            <a:r>
              <a:rPr lang="en-IN" sz="1600" dirty="0" err="1">
                <a:latin typeface="Arial" panose="020B0604020202020204" pitchFamily="34" charset="0"/>
                <a:cs typeface="Arial" panose="020B0604020202020204" pitchFamily="34" charset="0"/>
              </a:rPr>
              <a:t>relop</a:t>
            </a:r>
            <a:r>
              <a:rPr lang="en-IN" sz="1600" dirty="0">
                <a:latin typeface="Arial" panose="020B0604020202020204" pitchFamily="34" charset="0"/>
                <a:cs typeface="Arial" panose="020B0604020202020204" pitchFamily="34" charset="0"/>
              </a:rPr>
              <a:t> anything == UNDEF</a:t>
            </a:r>
          </a:p>
          <a:p>
            <a:r>
              <a:rPr lang="en-IN" sz="1600" dirty="0">
                <a:latin typeface="Arial" panose="020B0604020202020204" pitchFamily="34" charset="0"/>
                <a:cs typeface="Arial" panose="020B0604020202020204" pitchFamily="34" charset="0"/>
              </a:rPr>
              <a:t>}</a:t>
            </a:r>
          </a:p>
          <a:p>
            <a:r>
              <a:rPr lang="en-IN" sz="1600" dirty="0">
                <a:latin typeface="Arial" panose="020B0604020202020204" pitchFamily="34" charset="0"/>
                <a:cs typeface="Arial" panose="020B0604020202020204" pitchFamily="34" charset="0"/>
              </a:rPr>
              <a:t>else {</a:t>
            </a:r>
          </a:p>
          <a:p>
            <a:r>
              <a:rPr lang="en-IN" sz="1600" dirty="0">
                <a:latin typeface="Arial" panose="020B0604020202020204" pitchFamily="34" charset="0"/>
                <a:cs typeface="Arial" panose="020B0604020202020204" pitchFamily="34" charset="0"/>
              </a:rPr>
              <a:t>   OUT[s] = IN[s];</a:t>
            </a:r>
          </a:p>
          <a:p>
            <a:r>
              <a:rPr lang="en-IN" sz="1600" dirty="0">
                <a:latin typeface="Arial" panose="020B0604020202020204" pitchFamily="34" charset="0"/>
                <a:cs typeface="Arial" panose="020B0604020202020204" pitchFamily="34" charset="0"/>
              </a:rPr>
              <a:t>}</a:t>
            </a:r>
          </a:p>
          <a:p>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A9E5A51C-6B14-9CD6-75DF-41D0CB5BBBDA}"/>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A9E5A51C-6B14-9CD6-75DF-41D0CB5BBBDA}"/>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1635654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4770120" cy="923330"/>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id = unary op</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A2E8AA17-AEA3-AED0-0C6E-93BF65D70342}"/>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A2E8AA17-AEA3-AED0-0C6E-93BF65D70342}"/>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874858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5486400" y="1442720"/>
            <a:ext cx="5867400" cy="4801314"/>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id = unary op</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if (</a:t>
            </a:r>
            <a:r>
              <a:rPr lang="en-IN" dirty="0" err="1">
                <a:latin typeface="Arial" panose="020B0604020202020204" pitchFamily="34" charset="0"/>
                <a:cs typeface="Arial" panose="020B0604020202020204" pitchFamily="34" charset="0"/>
              </a:rPr>
              <a:t>id.getName</a:t>
            </a:r>
            <a:r>
              <a:rPr lang="en-IN" dirty="0">
                <a:latin typeface="Arial" panose="020B0604020202020204" pitchFamily="34" charset="0"/>
                <a:cs typeface="Arial" panose="020B0604020202020204" pitchFamily="34" charset="0"/>
              </a:rPr>
              <a:t>().equals(“c”)) {</a:t>
            </a:r>
          </a:p>
          <a:p>
            <a:r>
              <a:rPr lang="en-IN" dirty="0">
                <a:latin typeface="Arial" panose="020B0604020202020204" pitchFamily="34" charset="0"/>
                <a:cs typeface="Arial" panose="020B0604020202020204" pitchFamily="34" charset="0"/>
              </a:rPr>
              <a:t>   if (</a:t>
            </a:r>
            <a:r>
              <a:rPr lang="en-IN" dirty="0" err="1">
                <a:latin typeface="Arial" panose="020B0604020202020204" pitchFamily="34" charset="0"/>
                <a:cs typeface="Arial" panose="020B0604020202020204" pitchFamily="34" charset="0"/>
              </a:rPr>
              <a:t>op.isConst</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OUT[s] = unary </a:t>
            </a:r>
            <a:r>
              <a:rPr lang="en-IN" dirty="0" err="1">
                <a:latin typeface="Arial" panose="020B0604020202020204" pitchFamily="34" charset="0"/>
                <a:cs typeface="Arial" panose="020B0604020202020204" pitchFamily="34" charset="0"/>
              </a:rPr>
              <a:t>op.getValue</a:t>
            </a:r>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else if (</a:t>
            </a:r>
            <a:r>
              <a:rPr lang="en-IN" dirty="0" err="1">
                <a:latin typeface="Arial" panose="020B0604020202020204" pitchFamily="34" charset="0"/>
                <a:cs typeface="Arial" panose="020B0604020202020204" pitchFamily="34" charset="0"/>
              </a:rPr>
              <a:t>op.getName</a:t>
            </a:r>
            <a:r>
              <a:rPr lang="en-IN" dirty="0">
                <a:latin typeface="Arial" panose="020B0604020202020204" pitchFamily="34" charset="0"/>
                <a:cs typeface="Arial" panose="020B0604020202020204" pitchFamily="34" charset="0"/>
              </a:rPr>
              <a:t>().equals(“c”) &amp;&amp; IN[s] != NAC) {</a:t>
            </a:r>
          </a:p>
          <a:p>
            <a:r>
              <a:rPr lang="en-IN" dirty="0">
                <a:latin typeface="Arial" panose="020B0604020202020204" pitchFamily="34" charset="0"/>
                <a:cs typeface="Arial" panose="020B0604020202020204" pitchFamily="34" charset="0"/>
              </a:rPr>
              <a:t>       OUT[s] = unary IN[s];    // unary UNDEF == UNDEF</a:t>
            </a:r>
          </a:p>
          <a:p>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else</a:t>
            </a:r>
          </a:p>
          <a:p>
            <a:r>
              <a:rPr lang="en-IN" dirty="0">
                <a:latin typeface="Arial" panose="020B0604020202020204" pitchFamily="34" charset="0"/>
                <a:cs typeface="Arial" panose="020B0604020202020204" pitchFamily="34" charset="0"/>
              </a:rPr>
              <a:t>       OUT[s] = NAC;</a:t>
            </a:r>
          </a:p>
          <a:p>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else {</a:t>
            </a:r>
          </a:p>
          <a:p>
            <a:r>
              <a:rPr lang="en-IN" dirty="0">
                <a:latin typeface="Arial" panose="020B0604020202020204" pitchFamily="34" charset="0"/>
                <a:cs typeface="Arial" panose="020B0604020202020204" pitchFamily="34" charset="0"/>
              </a:rPr>
              <a:t>   OUT[s] = IN[s];</a:t>
            </a:r>
          </a:p>
          <a:p>
            <a:r>
              <a:rPr lang="en-IN" dirty="0">
                <a:latin typeface="Arial" panose="020B0604020202020204" pitchFamily="34" charset="0"/>
                <a:cs typeface="Arial" panose="020B0604020202020204" pitchFamily="34" charset="0"/>
              </a:rPr>
              <a:t>}</a:t>
            </a:r>
          </a:p>
          <a:p>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A2E8AA17-AEA3-AED0-0C6E-93BF65D70342}"/>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A2E8AA17-AEA3-AED0-0C6E-93BF65D70342}"/>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2431503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3464560" cy="923330"/>
          </a:xfrm>
          <a:prstGeom prst="rect">
            <a:avLst/>
          </a:prstGeom>
          <a:noFill/>
        </p:spPr>
        <p:txBody>
          <a:bodyPr wrap="square" rtlCol="0">
            <a:spAutoFit/>
          </a:bodyPr>
          <a:lstStyle/>
          <a:p>
            <a:r>
              <a:rPr lang="en-IN" dirty="0" err="1">
                <a:latin typeface="Arial" panose="020B0604020202020204" pitchFamily="34" charset="0"/>
                <a:cs typeface="Arial" panose="020B0604020202020204" pitchFamily="34" charset="0"/>
              </a:rPr>
              <a:t>f</a:t>
            </a:r>
            <a:r>
              <a:rPr lang="en-IN" sz="2400" baseline="-25000" dirty="0" err="1">
                <a:latin typeface="Arial" panose="020B0604020202020204" pitchFamily="34" charset="0"/>
                <a:cs typeface="Arial" panose="020B0604020202020204" pitchFamily="34" charset="0"/>
              </a:rPr>
              <a:t>arg</a:t>
            </a:r>
            <a:r>
              <a:rPr lang="en-IN" sz="2400" baseline="-25000" dirty="0">
                <a:latin typeface="Arial" panose="020B0604020202020204" pitchFamily="34" charset="0"/>
                <a:cs typeface="Arial" panose="020B0604020202020204" pitchFamily="34" charset="0"/>
              </a:rPr>
              <a:t> id</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92620DC5-DF95-6BFB-F448-FB3ECDA04C6C}"/>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6" name="TextBox 5">
                <a:extLst>
                  <a:ext uri="{FF2B5EF4-FFF2-40B4-BE49-F238E27FC236}">
                    <a16:creationId xmlns:a16="http://schemas.microsoft.com/office/drawing/2014/main" id="{92620DC5-DF95-6BFB-F448-FB3ECDA04C6C}"/>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3685591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3464560" cy="2862322"/>
          </a:xfrm>
          <a:prstGeom prst="rect">
            <a:avLst/>
          </a:prstGeom>
          <a:noFill/>
        </p:spPr>
        <p:txBody>
          <a:bodyPr wrap="square" rtlCol="0">
            <a:spAutoFit/>
          </a:bodyPr>
          <a:lstStyle/>
          <a:p>
            <a:r>
              <a:rPr lang="en-IN" dirty="0" err="1">
                <a:latin typeface="Arial" panose="020B0604020202020204" pitchFamily="34" charset="0"/>
                <a:cs typeface="Arial" panose="020B0604020202020204" pitchFamily="34" charset="0"/>
              </a:rPr>
              <a:t>f</a:t>
            </a:r>
            <a:r>
              <a:rPr lang="en-IN" sz="2400" baseline="-25000" dirty="0" err="1">
                <a:latin typeface="Arial" panose="020B0604020202020204" pitchFamily="34" charset="0"/>
                <a:cs typeface="Arial" panose="020B0604020202020204" pitchFamily="34" charset="0"/>
              </a:rPr>
              <a:t>arg</a:t>
            </a:r>
            <a:r>
              <a:rPr lang="en-IN" sz="2400" baseline="-25000" dirty="0">
                <a:latin typeface="Arial" panose="020B0604020202020204" pitchFamily="34" charset="0"/>
                <a:cs typeface="Arial" panose="020B0604020202020204" pitchFamily="34" charset="0"/>
              </a:rPr>
              <a:t> id</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if (</a:t>
            </a:r>
            <a:r>
              <a:rPr lang="en-IN" dirty="0" err="1">
                <a:latin typeface="Arial" panose="020B0604020202020204" pitchFamily="34" charset="0"/>
                <a:cs typeface="Arial" panose="020B0604020202020204" pitchFamily="34" charset="0"/>
              </a:rPr>
              <a:t>id.getName</a:t>
            </a:r>
            <a:r>
              <a:rPr lang="en-IN" dirty="0">
                <a:latin typeface="Arial" panose="020B0604020202020204" pitchFamily="34" charset="0"/>
                <a:cs typeface="Arial" panose="020B0604020202020204" pitchFamily="34" charset="0"/>
              </a:rPr>
              <a:t>().equals(“c”)) {</a:t>
            </a:r>
          </a:p>
          <a:p>
            <a:r>
              <a:rPr lang="en-IN" dirty="0">
                <a:latin typeface="Arial" panose="020B0604020202020204" pitchFamily="34" charset="0"/>
                <a:cs typeface="Arial" panose="020B0604020202020204" pitchFamily="34" charset="0"/>
              </a:rPr>
              <a:t>   OUT[s] = NAC;</a:t>
            </a:r>
          </a:p>
          <a:p>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else {</a:t>
            </a:r>
          </a:p>
          <a:p>
            <a:r>
              <a:rPr lang="en-IN" dirty="0">
                <a:latin typeface="Arial" panose="020B0604020202020204" pitchFamily="34" charset="0"/>
                <a:cs typeface="Arial" panose="020B0604020202020204" pitchFamily="34" charset="0"/>
              </a:rPr>
              <a:t>   OUT[s] = IN[s];</a:t>
            </a:r>
          </a:p>
          <a:p>
            <a:r>
              <a:rPr lang="en-IN" dirty="0">
                <a:latin typeface="Arial" panose="020B0604020202020204" pitchFamily="34" charset="0"/>
                <a:cs typeface="Arial" panose="020B0604020202020204" pitchFamily="34" charset="0"/>
              </a:rPr>
              <a:t>}</a:t>
            </a:r>
          </a:p>
          <a:p>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92620DC5-DF95-6BFB-F448-FB3ECDA04C6C}"/>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6" name="TextBox 5">
                <a:extLst>
                  <a:ext uri="{FF2B5EF4-FFF2-40B4-BE49-F238E27FC236}">
                    <a16:creationId xmlns:a16="http://schemas.microsoft.com/office/drawing/2014/main" id="{92620DC5-DF95-6BFB-F448-FB3ECDA04C6C}"/>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1212607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3464560" cy="923330"/>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id = call </a:t>
            </a:r>
            <a:r>
              <a:rPr lang="en-IN" sz="2400" baseline="-25000" dirty="0" err="1">
                <a:latin typeface="Arial" panose="020B0604020202020204" pitchFamily="34" charset="0"/>
                <a:cs typeface="Arial" panose="020B0604020202020204" pitchFamily="34" charset="0"/>
              </a:rPr>
              <a:t>L,n</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9659737-234B-ED74-9D1A-D5AF0AAE9AF1}"/>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79659737-234B-ED74-9D1A-D5AF0AAE9AF1}"/>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2996928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3464560" cy="2308324"/>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id = call </a:t>
            </a:r>
            <a:r>
              <a:rPr lang="en-IN" sz="2400" baseline="-25000" dirty="0" err="1">
                <a:latin typeface="Arial" panose="020B0604020202020204" pitchFamily="34" charset="0"/>
                <a:cs typeface="Arial" panose="020B0604020202020204" pitchFamily="34" charset="0"/>
              </a:rPr>
              <a:t>L,n</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if (</a:t>
            </a:r>
            <a:r>
              <a:rPr lang="en-IN" dirty="0" err="1">
                <a:latin typeface="Arial" panose="020B0604020202020204" pitchFamily="34" charset="0"/>
                <a:cs typeface="Arial" panose="020B0604020202020204" pitchFamily="34" charset="0"/>
              </a:rPr>
              <a:t>id.getName</a:t>
            </a:r>
            <a:r>
              <a:rPr lang="en-IN" dirty="0">
                <a:latin typeface="Arial" panose="020B0604020202020204" pitchFamily="34" charset="0"/>
                <a:cs typeface="Arial" panose="020B0604020202020204" pitchFamily="34" charset="0"/>
              </a:rPr>
              <a:t>().equals(“c”)) {</a:t>
            </a:r>
          </a:p>
          <a:p>
            <a:r>
              <a:rPr lang="en-IN" dirty="0">
                <a:latin typeface="Arial" panose="020B0604020202020204" pitchFamily="34" charset="0"/>
                <a:cs typeface="Arial" panose="020B0604020202020204" pitchFamily="34" charset="0"/>
              </a:rPr>
              <a:t>   OUT[s] = NAC;</a:t>
            </a:r>
          </a:p>
          <a:p>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else {</a:t>
            </a:r>
          </a:p>
          <a:p>
            <a:r>
              <a:rPr lang="en-IN" dirty="0">
                <a:latin typeface="Arial" panose="020B0604020202020204" pitchFamily="34" charset="0"/>
                <a:cs typeface="Arial" panose="020B0604020202020204" pitchFamily="34" charset="0"/>
              </a:rPr>
              <a:t>   OUT[s] = IN[s];</a:t>
            </a:r>
          </a:p>
          <a:p>
            <a:r>
              <a:rPr lang="en-IN" dirty="0">
                <a:latin typeface="Arial" panose="020B0604020202020204" pitchFamily="34" charset="0"/>
                <a:cs typeface="Arial" panose="020B0604020202020204" pitchFamily="34" charset="0"/>
              </a:rPr>
              <a:t>}</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9659737-234B-ED74-9D1A-D5AF0AAE9AF1}"/>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79659737-234B-ED74-9D1A-D5AF0AAE9AF1}"/>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1870193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3464560" cy="2585323"/>
          </a:xfrm>
          <a:prstGeom prst="rect">
            <a:avLst/>
          </a:prstGeom>
          <a:noFill/>
        </p:spPr>
        <p:txBody>
          <a:bodyPr wrap="square" rtlCol="0">
            <a:spAutoFit/>
          </a:bodyPr>
          <a:lstStyle/>
          <a:p>
            <a:r>
              <a:rPr lang="en-IN" dirty="0" err="1">
                <a:latin typeface="Arial" panose="020B0604020202020204" pitchFamily="34" charset="0"/>
                <a:cs typeface="Arial" panose="020B0604020202020204" pitchFamily="34" charset="0"/>
              </a:rPr>
              <a:t>f</a:t>
            </a:r>
            <a:r>
              <a:rPr lang="en-IN" sz="2400" baseline="-25000" dirty="0" err="1">
                <a:latin typeface="Arial" panose="020B0604020202020204" pitchFamily="34" charset="0"/>
                <a:cs typeface="Arial" panose="020B0604020202020204" pitchFamily="34" charset="0"/>
              </a:rPr>
              <a:t>goto</a:t>
            </a:r>
            <a:r>
              <a:rPr lang="en-IN" sz="2400" baseline="-25000" dirty="0">
                <a:latin typeface="Arial" panose="020B0604020202020204" pitchFamily="34" charset="0"/>
                <a:cs typeface="Arial" panose="020B0604020202020204" pitchFamily="34" charset="0"/>
              </a:rPr>
              <a:t> L</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f</a:t>
            </a:r>
            <a:r>
              <a:rPr lang="en-IN" sz="2400" baseline="-25000" dirty="0" err="1">
                <a:latin typeface="Arial" panose="020B0604020202020204" pitchFamily="34" charset="0"/>
                <a:cs typeface="Arial" panose="020B0604020202020204" pitchFamily="34" charset="0"/>
              </a:rPr>
              <a:t>label</a:t>
            </a:r>
            <a:r>
              <a:rPr lang="en-IN" sz="2400" baseline="-25000" dirty="0">
                <a:latin typeface="Arial" panose="020B0604020202020204" pitchFamily="34" charset="0"/>
                <a:cs typeface="Arial" panose="020B0604020202020204" pitchFamily="34" charset="0"/>
              </a:rPr>
              <a:t> L</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f</a:t>
            </a:r>
            <a:r>
              <a:rPr lang="en-IN" sz="2400" baseline="-25000" dirty="0" err="1">
                <a:latin typeface="Arial" panose="020B0604020202020204" pitchFamily="34" charset="0"/>
                <a:cs typeface="Arial" panose="020B0604020202020204" pitchFamily="34" charset="0"/>
              </a:rPr>
              <a:t>if</a:t>
            </a:r>
            <a:r>
              <a:rPr lang="en-IN" sz="2400" baseline="-25000" dirty="0">
                <a:latin typeface="Arial" panose="020B0604020202020204" pitchFamily="34" charset="0"/>
                <a:cs typeface="Arial" panose="020B0604020202020204" pitchFamily="34" charset="0"/>
              </a:rPr>
              <a:t> (op1 </a:t>
            </a:r>
            <a:r>
              <a:rPr lang="en-IN" sz="2400" baseline="-25000" dirty="0" err="1">
                <a:latin typeface="Arial" panose="020B0604020202020204" pitchFamily="34" charset="0"/>
                <a:cs typeface="Arial" panose="020B0604020202020204" pitchFamily="34" charset="0"/>
              </a:rPr>
              <a:t>relop</a:t>
            </a:r>
            <a:r>
              <a:rPr lang="en-IN" sz="2400" baseline="-25000" dirty="0">
                <a:latin typeface="Arial" panose="020B0604020202020204" pitchFamily="34" charset="0"/>
                <a:cs typeface="Arial" panose="020B0604020202020204" pitchFamily="34" charset="0"/>
              </a:rPr>
              <a:t> op2) </a:t>
            </a:r>
            <a:r>
              <a:rPr lang="en-IN" sz="2400" baseline="-25000" dirty="0" err="1">
                <a:latin typeface="Arial" panose="020B0604020202020204" pitchFamily="34" charset="0"/>
                <a:cs typeface="Arial" panose="020B0604020202020204" pitchFamily="34" charset="0"/>
              </a:rPr>
              <a:t>goto</a:t>
            </a:r>
            <a:r>
              <a:rPr lang="en-IN" sz="2400" baseline="-25000" dirty="0">
                <a:latin typeface="Arial" panose="020B0604020202020204" pitchFamily="34" charset="0"/>
                <a:cs typeface="Arial" panose="020B0604020202020204" pitchFamily="34" charset="0"/>
              </a:rPr>
              <a:t> L</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f</a:t>
            </a:r>
            <a:r>
              <a:rPr lang="en-IN" sz="2400" baseline="-25000" dirty="0" err="1">
                <a:latin typeface="Arial" panose="020B0604020202020204" pitchFamily="34" charset="0"/>
                <a:cs typeface="Arial" panose="020B0604020202020204" pitchFamily="34" charset="0"/>
              </a:rPr>
              <a:t>param</a:t>
            </a:r>
            <a:r>
              <a:rPr lang="en-IN" sz="2400" baseline="-25000" dirty="0">
                <a:latin typeface="Arial" panose="020B0604020202020204" pitchFamily="34" charset="0"/>
                <a:cs typeface="Arial" panose="020B0604020202020204" pitchFamily="34" charset="0"/>
              </a:rPr>
              <a:t> op</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ret op</a:t>
            </a:r>
            <a:r>
              <a:rPr lang="en-IN" dirty="0">
                <a:latin typeface="Arial" panose="020B0604020202020204" pitchFamily="34" charset="0"/>
                <a:cs typeface="Arial" panose="020B0604020202020204" pitchFamily="34" charset="0"/>
              </a:rPr>
              <a:t>(IN[s]):</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6DE3218-1D18-BC52-A248-91DC6050B36E}"/>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76DE3218-1D18-BC52-A248-91DC6050B36E}"/>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2024291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5C75E-A92D-42FB-91FB-6CD7FE3A5954}"/>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ADF24162-B3B8-4E1B-9DD0-A90D9F25F764}"/>
              </a:ext>
            </a:extLst>
          </p:cNvPr>
          <p:cNvSpPr>
            <a:spLocks noGrp="1"/>
          </p:cNvSpPr>
          <p:nvPr>
            <p:ph idx="1"/>
          </p:nvPr>
        </p:nvSpPr>
        <p:spPr/>
        <p:txBody>
          <a:bodyPr/>
          <a:lstStyle/>
          <a:p>
            <a:r>
              <a:rPr lang="en-US" dirty="0"/>
              <a:t>Constant propagation</a:t>
            </a:r>
          </a:p>
          <a:p>
            <a:r>
              <a:rPr lang="en-US" dirty="0"/>
              <a:t>Live variable analysis</a:t>
            </a:r>
          </a:p>
        </p:txBody>
      </p:sp>
    </p:spTree>
    <p:extLst>
      <p:ext uri="{BB962C8B-B14F-4D97-AF65-F5344CB8AC3E}">
        <p14:creationId xmlns:p14="http://schemas.microsoft.com/office/powerpoint/2010/main" val="37426014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5131940" cy="2585323"/>
          </a:xfrm>
          <a:prstGeom prst="rect">
            <a:avLst/>
          </a:prstGeom>
          <a:noFill/>
        </p:spPr>
        <p:txBody>
          <a:bodyPr wrap="square" rtlCol="0">
            <a:spAutoFit/>
          </a:bodyPr>
          <a:lstStyle/>
          <a:p>
            <a:r>
              <a:rPr lang="en-IN" dirty="0" err="1">
                <a:latin typeface="Arial" panose="020B0604020202020204" pitchFamily="34" charset="0"/>
                <a:cs typeface="Arial" panose="020B0604020202020204" pitchFamily="34" charset="0"/>
              </a:rPr>
              <a:t>f</a:t>
            </a:r>
            <a:r>
              <a:rPr lang="en-IN" sz="2400" baseline="-25000" dirty="0" err="1">
                <a:latin typeface="Arial" panose="020B0604020202020204" pitchFamily="34" charset="0"/>
                <a:cs typeface="Arial" panose="020B0604020202020204" pitchFamily="34" charset="0"/>
              </a:rPr>
              <a:t>goto</a:t>
            </a:r>
            <a:r>
              <a:rPr lang="en-IN" sz="2400" baseline="-25000" dirty="0">
                <a:latin typeface="Arial" panose="020B0604020202020204" pitchFamily="34" charset="0"/>
                <a:cs typeface="Arial" panose="020B0604020202020204" pitchFamily="34" charset="0"/>
              </a:rPr>
              <a:t> L</a:t>
            </a:r>
            <a:r>
              <a:rPr lang="en-IN" dirty="0">
                <a:latin typeface="Arial" panose="020B0604020202020204" pitchFamily="34" charset="0"/>
                <a:cs typeface="Arial" panose="020B0604020202020204" pitchFamily="34" charset="0"/>
              </a:rPr>
              <a:t>(IN[s]): OUT[s] = IN[s]</a:t>
            </a:r>
          </a:p>
          <a:p>
            <a:endParaRPr lang="en-IN"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f</a:t>
            </a:r>
            <a:r>
              <a:rPr lang="en-IN" sz="2400" baseline="-25000" dirty="0" err="1">
                <a:latin typeface="Arial" panose="020B0604020202020204" pitchFamily="34" charset="0"/>
                <a:cs typeface="Arial" panose="020B0604020202020204" pitchFamily="34" charset="0"/>
              </a:rPr>
              <a:t>label</a:t>
            </a:r>
            <a:r>
              <a:rPr lang="en-IN" sz="2400" baseline="-25000" dirty="0">
                <a:latin typeface="Arial" panose="020B0604020202020204" pitchFamily="34" charset="0"/>
                <a:cs typeface="Arial" panose="020B0604020202020204" pitchFamily="34" charset="0"/>
              </a:rPr>
              <a:t> L</a:t>
            </a:r>
            <a:r>
              <a:rPr lang="en-IN" dirty="0">
                <a:latin typeface="Arial" panose="020B0604020202020204" pitchFamily="34" charset="0"/>
                <a:cs typeface="Arial" panose="020B0604020202020204" pitchFamily="34" charset="0"/>
              </a:rPr>
              <a:t>(IN[s]): OUT[s] = IN[s]</a:t>
            </a:r>
          </a:p>
          <a:p>
            <a:endParaRPr lang="en-IN"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f</a:t>
            </a:r>
            <a:r>
              <a:rPr lang="en-IN" sz="2400" baseline="-25000" dirty="0" err="1">
                <a:latin typeface="Arial" panose="020B0604020202020204" pitchFamily="34" charset="0"/>
                <a:cs typeface="Arial" panose="020B0604020202020204" pitchFamily="34" charset="0"/>
              </a:rPr>
              <a:t>if</a:t>
            </a:r>
            <a:r>
              <a:rPr lang="en-IN" sz="2400" baseline="-25000" dirty="0">
                <a:latin typeface="Arial" panose="020B0604020202020204" pitchFamily="34" charset="0"/>
                <a:cs typeface="Arial" panose="020B0604020202020204" pitchFamily="34" charset="0"/>
              </a:rPr>
              <a:t> (op1 </a:t>
            </a:r>
            <a:r>
              <a:rPr lang="en-IN" sz="2400" baseline="-25000" dirty="0" err="1">
                <a:latin typeface="Arial" panose="020B0604020202020204" pitchFamily="34" charset="0"/>
                <a:cs typeface="Arial" panose="020B0604020202020204" pitchFamily="34" charset="0"/>
              </a:rPr>
              <a:t>relop</a:t>
            </a:r>
            <a:r>
              <a:rPr lang="en-IN" sz="2400" baseline="-25000" dirty="0">
                <a:latin typeface="Arial" panose="020B0604020202020204" pitchFamily="34" charset="0"/>
                <a:cs typeface="Arial" panose="020B0604020202020204" pitchFamily="34" charset="0"/>
              </a:rPr>
              <a:t> op2) </a:t>
            </a:r>
            <a:r>
              <a:rPr lang="en-IN" sz="2400" baseline="-25000" dirty="0" err="1">
                <a:latin typeface="Arial" panose="020B0604020202020204" pitchFamily="34" charset="0"/>
                <a:cs typeface="Arial" panose="020B0604020202020204" pitchFamily="34" charset="0"/>
              </a:rPr>
              <a:t>goto</a:t>
            </a:r>
            <a:r>
              <a:rPr lang="en-IN" sz="2400" baseline="-25000" dirty="0">
                <a:latin typeface="Arial" panose="020B0604020202020204" pitchFamily="34" charset="0"/>
                <a:cs typeface="Arial" panose="020B0604020202020204" pitchFamily="34" charset="0"/>
              </a:rPr>
              <a:t> L</a:t>
            </a:r>
            <a:r>
              <a:rPr lang="en-IN" dirty="0">
                <a:latin typeface="Arial" panose="020B0604020202020204" pitchFamily="34" charset="0"/>
                <a:cs typeface="Arial" panose="020B0604020202020204" pitchFamily="34" charset="0"/>
              </a:rPr>
              <a:t>(IN[</a:t>
            </a:r>
            <a:r>
              <a:rPr lang="en-IN">
                <a:latin typeface="Arial" panose="020B0604020202020204" pitchFamily="34" charset="0"/>
                <a:cs typeface="Arial" panose="020B0604020202020204" pitchFamily="34" charset="0"/>
              </a:rPr>
              <a:t>s]): </a:t>
            </a:r>
            <a:r>
              <a:rPr lang="en-IN" dirty="0">
                <a:latin typeface="Arial" panose="020B0604020202020204" pitchFamily="34" charset="0"/>
                <a:cs typeface="Arial" panose="020B0604020202020204" pitchFamily="34" charset="0"/>
              </a:rPr>
              <a:t>OUT[s] = IN[s]</a:t>
            </a:r>
          </a:p>
          <a:p>
            <a:endParaRPr lang="en-IN"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f</a:t>
            </a:r>
            <a:r>
              <a:rPr lang="en-IN" sz="2400" baseline="-25000" dirty="0" err="1">
                <a:latin typeface="Arial" panose="020B0604020202020204" pitchFamily="34" charset="0"/>
                <a:cs typeface="Arial" panose="020B0604020202020204" pitchFamily="34" charset="0"/>
              </a:rPr>
              <a:t>param</a:t>
            </a:r>
            <a:r>
              <a:rPr lang="en-IN" sz="2400" baseline="-25000" dirty="0">
                <a:latin typeface="Arial" panose="020B0604020202020204" pitchFamily="34" charset="0"/>
                <a:cs typeface="Arial" panose="020B0604020202020204" pitchFamily="34" charset="0"/>
              </a:rPr>
              <a:t> op</a:t>
            </a:r>
            <a:r>
              <a:rPr lang="en-IN" dirty="0">
                <a:latin typeface="Arial" panose="020B0604020202020204" pitchFamily="34" charset="0"/>
                <a:cs typeface="Arial" panose="020B0604020202020204" pitchFamily="34" charset="0"/>
              </a:rPr>
              <a:t>(IN[s]): OUT[s] = IN[s]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ret op</a:t>
            </a:r>
            <a:r>
              <a:rPr lang="en-IN" dirty="0">
                <a:latin typeface="Arial" panose="020B0604020202020204" pitchFamily="34" charset="0"/>
                <a:cs typeface="Arial" panose="020B0604020202020204" pitchFamily="34" charset="0"/>
              </a:rPr>
              <a:t>(IN[s]): OUT[s] = IN[s]</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6DE3218-1D18-BC52-A248-91DC6050B36E}"/>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76DE3218-1D18-BC52-A248-91DC6050B36E}"/>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60663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2D0EB-4998-4C2E-82D5-2A0737E5988D}"/>
              </a:ext>
            </a:extLst>
          </p:cNvPr>
          <p:cNvSpPr>
            <a:spLocks noGrp="1"/>
          </p:cNvSpPr>
          <p:nvPr>
            <p:ph type="title"/>
          </p:nvPr>
        </p:nvSpPr>
        <p:spPr/>
        <p:txBody>
          <a:bodyPr/>
          <a:lstStyle/>
          <a:p>
            <a:r>
              <a:rPr lang="en-US" dirty="0"/>
              <a:t>OUT of a basic block</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06FB321-0611-4373-B633-8314CF0C12A3}"/>
                  </a:ext>
                </a:extLst>
              </p:cNvPr>
              <p:cNvSpPr>
                <a:spLocks noGrp="1"/>
              </p:cNvSpPr>
              <p:nvPr>
                <p:ph idx="1"/>
              </p:nvPr>
            </p:nvSpPr>
            <p:spPr/>
            <p:txBody>
              <a:bodyPr/>
              <a:lstStyle/>
              <a:p>
                <a:r>
                  <a:rPr lang="en-US" dirty="0"/>
                  <a:t>For a basic block B consists of statements s</a:t>
                </a:r>
                <a:r>
                  <a:rPr lang="en-US" baseline="-25000" dirty="0"/>
                  <a:t>1</a:t>
                </a:r>
                <a:r>
                  <a:rPr lang="en-US" dirty="0"/>
                  <a:t>, s</a:t>
                </a:r>
                <a:r>
                  <a:rPr lang="en-US" baseline="-25000" dirty="0"/>
                  <a:t>2</a:t>
                </a:r>
                <a:r>
                  <a:rPr lang="en-US" dirty="0"/>
                  <a:t>, …, </a:t>
                </a:r>
                <a:r>
                  <a:rPr lang="en-US" dirty="0" err="1"/>
                  <a:t>s</a:t>
                </a:r>
                <a:r>
                  <a:rPr lang="en-US" baseline="-25000" dirty="0" err="1"/>
                  <a:t>n</a:t>
                </a:r>
                <a:r>
                  <a:rPr lang="en-US" dirty="0"/>
                  <a:t> with transfer functions f</a:t>
                </a:r>
                <a:r>
                  <a:rPr lang="en-US" baseline="-25000" dirty="0"/>
                  <a:t>1</a:t>
                </a:r>
                <a:r>
                  <a:rPr lang="en-US" dirty="0"/>
                  <a:t>, f</a:t>
                </a:r>
                <a:r>
                  <a:rPr lang="en-US" baseline="-25000" dirty="0"/>
                  <a:t>2</a:t>
                </a:r>
                <a:r>
                  <a:rPr lang="en-US" dirty="0"/>
                  <a:t>, …, </a:t>
                </a:r>
                <a:r>
                  <a:rPr lang="en-US" dirty="0" err="1"/>
                  <a:t>f</a:t>
                </a:r>
                <a:r>
                  <a:rPr lang="en-US" baseline="-25000" dirty="0" err="1"/>
                  <a:t>n</a:t>
                </a:r>
                <a:endParaRPr lang="en-US" baseline="-25000" dirty="0"/>
              </a:p>
              <a:p>
                <a:pPr lvl="1"/>
                <a14:m>
                  <m:oMath xmlns:m="http://schemas.openxmlformats.org/officeDocument/2006/math">
                    <m:r>
                      <a:rPr lang="en-US" b="0" i="1" smtClean="0">
                        <a:latin typeface="Cambria Math" panose="02040503050406030204" pitchFamily="18" charset="0"/>
                      </a:rPr>
                      <m:t>𝐼𝑁</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𝐵</m:t>
                        </m:r>
                      </m:e>
                    </m:d>
                    <m:r>
                      <a:rPr lang="en-US" b="0" i="1" smtClean="0">
                        <a:latin typeface="Cambria Math" panose="02040503050406030204" pitchFamily="18" charset="0"/>
                      </a:rPr>
                      <m:t>=</m:t>
                    </m:r>
                    <m:r>
                      <a:rPr lang="en-US" b="0" i="1" smtClean="0">
                        <a:latin typeface="Cambria Math" panose="02040503050406030204" pitchFamily="18" charset="0"/>
                      </a:rPr>
                      <m:t>𝐼𝑁</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r>
                      <a:rPr lang="en-US" b="0" i="1" smtClean="0">
                        <a:latin typeface="Cambria Math" panose="02040503050406030204" pitchFamily="18" charset="0"/>
                      </a:rPr>
                      <m:t>]</m:t>
                    </m:r>
                  </m:oMath>
                </a14:m>
                <a:endParaRPr lang="en-US" b="0" dirty="0"/>
              </a:p>
              <a:p>
                <a:pPr lvl="1"/>
                <a14:m>
                  <m:oMath xmlns:m="http://schemas.openxmlformats.org/officeDocument/2006/math">
                    <m:r>
                      <a:rPr lang="en-US" b="0" i="1" smtClean="0">
                        <a:latin typeface="Cambria Math" panose="02040503050406030204" pitchFamily="18" charset="0"/>
                      </a:rPr>
                      <m:t>𝑂𝑈𝑇</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𝐵</m:t>
                        </m:r>
                      </m:e>
                    </m:d>
                    <m:r>
                      <a:rPr lang="en-US" b="0" i="1" smtClean="0">
                        <a:latin typeface="Cambria Math" panose="02040503050406030204" pitchFamily="18" charset="0"/>
                      </a:rPr>
                      <m:t>=                 </m:t>
                    </m:r>
                    <m:r>
                      <a:rPr lang="en-US" b="0" i="1" smtClean="0">
                        <a:latin typeface="Cambria Math" panose="02040503050406030204" pitchFamily="18" charset="0"/>
                      </a:rPr>
                      <m:t>𝐼𝑁</m:t>
                    </m:r>
                    <m:r>
                      <a:rPr lang="en-US" b="0" i="1" smtClean="0">
                        <a:latin typeface="Cambria Math" panose="02040503050406030204" pitchFamily="18" charset="0"/>
                      </a:rPr>
                      <m:t>[</m:t>
                    </m:r>
                    <m:r>
                      <a:rPr lang="en-US" b="0" i="1" smtClean="0">
                        <a:latin typeface="Cambria Math" panose="02040503050406030204" pitchFamily="18" charset="0"/>
                      </a:rPr>
                      <m:t>𝐵</m:t>
                    </m:r>
                    <m:r>
                      <a:rPr lang="en-US" b="0" i="1" smtClean="0">
                        <a:latin typeface="Cambria Math" panose="02040503050406030204" pitchFamily="18" charset="0"/>
                      </a:rPr>
                      <m:t>]</m:t>
                    </m:r>
                  </m:oMath>
                </a14:m>
                <a:endParaRPr lang="en-US" dirty="0"/>
              </a:p>
            </p:txBody>
          </p:sp>
        </mc:Choice>
        <mc:Fallback xmlns="">
          <p:sp>
            <p:nvSpPr>
              <p:cNvPr id="3" name="Content Placeholder 2">
                <a:extLst>
                  <a:ext uri="{FF2B5EF4-FFF2-40B4-BE49-F238E27FC236}">
                    <a16:creationId xmlns:a16="http://schemas.microsoft.com/office/drawing/2014/main" id="{C06FB321-0611-4373-B633-8314CF0C12A3}"/>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2641854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2D0EB-4998-4C2E-82D5-2A0737E5988D}"/>
              </a:ext>
            </a:extLst>
          </p:cNvPr>
          <p:cNvSpPr>
            <a:spLocks noGrp="1"/>
          </p:cNvSpPr>
          <p:nvPr>
            <p:ph type="title"/>
          </p:nvPr>
        </p:nvSpPr>
        <p:spPr/>
        <p:txBody>
          <a:bodyPr/>
          <a:lstStyle/>
          <a:p>
            <a:r>
              <a:rPr lang="en-US" dirty="0"/>
              <a:t>OUT of a basic block</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06FB321-0611-4373-B633-8314CF0C12A3}"/>
                  </a:ext>
                </a:extLst>
              </p:cNvPr>
              <p:cNvSpPr>
                <a:spLocks noGrp="1"/>
              </p:cNvSpPr>
              <p:nvPr>
                <p:ph idx="1"/>
              </p:nvPr>
            </p:nvSpPr>
            <p:spPr/>
            <p:txBody>
              <a:bodyPr/>
              <a:lstStyle/>
              <a:p>
                <a:r>
                  <a:rPr lang="en-US" dirty="0"/>
                  <a:t>For a basic block B consists of statements s</a:t>
                </a:r>
                <a:r>
                  <a:rPr lang="en-US" baseline="-25000" dirty="0"/>
                  <a:t>1</a:t>
                </a:r>
                <a:r>
                  <a:rPr lang="en-US" dirty="0"/>
                  <a:t>, s</a:t>
                </a:r>
                <a:r>
                  <a:rPr lang="en-US" baseline="-25000" dirty="0"/>
                  <a:t>2</a:t>
                </a:r>
                <a:r>
                  <a:rPr lang="en-US" dirty="0"/>
                  <a:t>, …, </a:t>
                </a:r>
                <a:r>
                  <a:rPr lang="en-US" dirty="0" err="1"/>
                  <a:t>s</a:t>
                </a:r>
                <a:r>
                  <a:rPr lang="en-US" baseline="-25000" dirty="0" err="1"/>
                  <a:t>n</a:t>
                </a:r>
                <a:r>
                  <a:rPr lang="en-US" dirty="0"/>
                  <a:t> with transfer functions f</a:t>
                </a:r>
                <a:r>
                  <a:rPr lang="en-US" baseline="-25000" dirty="0"/>
                  <a:t>1</a:t>
                </a:r>
                <a:r>
                  <a:rPr lang="en-US" dirty="0"/>
                  <a:t>, f</a:t>
                </a:r>
                <a:r>
                  <a:rPr lang="en-US" baseline="-25000" dirty="0"/>
                  <a:t>2</a:t>
                </a:r>
                <a:r>
                  <a:rPr lang="en-US" dirty="0"/>
                  <a:t>, …, </a:t>
                </a:r>
                <a:r>
                  <a:rPr lang="en-US" dirty="0" err="1"/>
                  <a:t>f</a:t>
                </a:r>
                <a:r>
                  <a:rPr lang="en-US" baseline="-25000" dirty="0" err="1"/>
                  <a:t>n</a:t>
                </a:r>
                <a:endParaRPr lang="en-US" baseline="-25000" dirty="0"/>
              </a:p>
              <a:p>
                <a:pPr lvl="1"/>
                <a14:m>
                  <m:oMath xmlns:m="http://schemas.openxmlformats.org/officeDocument/2006/math">
                    <m:r>
                      <a:rPr lang="en-US" b="0" i="1" smtClean="0">
                        <a:latin typeface="Cambria Math" panose="02040503050406030204" pitchFamily="18" charset="0"/>
                      </a:rPr>
                      <m:t>𝐼𝑁</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𝐵</m:t>
                        </m:r>
                      </m:e>
                    </m:d>
                    <m:r>
                      <a:rPr lang="en-US" b="0" i="1" smtClean="0">
                        <a:latin typeface="Cambria Math" panose="02040503050406030204" pitchFamily="18" charset="0"/>
                      </a:rPr>
                      <m:t>=</m:t>
                    </m:r>
                    <m:r>
                      <a:rPr lang="en-US" b="0" i="1" smtClean="0">
                        <a:latin typeface="Cambria Math" panose="02040503050406030204" pitchFamily="18" charset="0"/>
                      </a:rPr>
                      <m:t>𝐼𝑁</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r>
                      <a:rPr lang="en-US" b="0" i="1" smtClean="0">
                        <a:latin typeface="Cambria Math" panose="02040503050406030204" pitchFamily="18" charset="0"/>
                      </a:rPr>
                      <m:t>]</m:t>
                    </m:r>
                  </m:oMath>
                </a14:m>
                <a:endParaRPr lang="en-US" b="0" dirty="0"/>
              </a:p>
              <a:p>
                <a:pPr lvl="1"/>
                <a14:m>
                  <m:oMath xmlns:m="http://schemas.openxmlformats.org/officeDocument/2006/math">
                    <m:r>
                      <a:rPr lang="en-US" b="0" i="1" smtClean="0">
                        <a:latin typeface="Cambria Math" panose="02040503050406030204" pitchFamily="18" charset="0"/>
                      </a:rPr>
                      <m:t>𝑂𝑈𝑇</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𝐵</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m:t>
                            </m:r>
                            <m:r>
                              <a:rPr lang="en-US" b="0" i="1" smtClean="0">
                                <a:latin typeface="Cambria Math" panose="02040503050406030204" pitchFamily="18" charset="0"/>
                              </a:rPr>
                              <m:t>𝑓</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𝑓</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𝐼𝑁</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𝐵</m:t>
                        </m:r>
                      </m:e>
                    </m:d>
                    <m:r>
                      <a:rPr lang="en-US" b="0" i="1" smtClean="0">
                        <a:latin typeface="Cambria Math" panose="02040503050406030204" pitchFamily="18" charset="0"/>
                      </a:rPr>
                      <m:t>))))</m:t>
                    </m:r>
                  </m:oMath>
                </a14:m>
                <a:endParaRPr lang="en-US" dirty="0"/>
              </a:p>
            </p:txBody>
          </p:sp>
        </mc:Choice>
        <mc:Fallback xmlns="">
          <p:sp>
            <p:nvSpPr>
              <p:cNvPr id="3" name="Content Placeholder 2">
                <a:extLst>
                  <a:ext uri="{FF2B5EF4-FFF2-40B4-BE49-F238E27FC236}">
                    <a16:creationId xmlns:a16="http://schemas.microsoft.com/office/drawing/2014/main" id="{C06FB321-0611-4373-B633-8314CF0C12A3}"/>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10013262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C7A5F-0AA1-4F9D-B2D4-E481471646D8}"/>
              </a:ext>
            </a:extLst>
          </p:cNvPr>
          <p:cNvSpPr>
            <a:spLocks noGrp="1"/>
          </p:cNvSpPr>
          <p:nvPr>
            <p:ph type="title"/>
          </p:nvPr>
        </p:nvSpPr>
        <p:spPr/>
        <p:txBody>
          <a:bodyPr/>
          <a:lstStyle/>
          <a:p>
            <a:r>
              <a:rPr lang="en-US" dirty="0"/>
              <a:t>Data-flow analysis</a:t>
            </a:r>
            <a:endParaRPr lang="en-IN" dirty="0"/>
          </a:p>
        </p:txBody>
      </p:sp>
      <p:sp>
        <p:nvSpPr>
          <p:cNvPr id="3" name="Content Placeholder 2">
            <a:extLst>
              <a:ext uri="{FF2B5EF4-FFF2-40B4-BE49-F238E27FC236}">
                <a16:creationId xmlns:a16="http://schemas.microsoft.com/office/drawing/2014/main" id="{73EAB888-C9B5-40F6-818F-ACC5866541B9}"/>
              </a:ext>
            </a:extLst>
          </p:cNvPr>
          <p:cNvSpPr>
            <a:spLocks noGrp="1"/>
          </p:cNvSpPr>
          <p:nvPr>
            <p:ph idx="1"/>
          </p:nvPr>
        </p:nvSpPr>
        <p:spPr/>
        <p:txBody>
          <a:bodyPr/>
          <a:lstStyle/>
          <a:p>
            <a:r>
              <a:rPr lang="en-US" dirty="0"/>
              <a:t>The data-flow analysis is an iterative algorithm</a:t>
            </a:r>
          </a:p>
          <a:p>
            <a:r>
              <a:rPr lang="en-US" dirty="0"/>
              <a:t>In the forward data-flow analysis</a:t>
            </a:r>
          </a:p>
          <a:p>
            <a:pPr lvl="1"/>
            <a:r>
              <a:rPr lang="en-US" dirty="0"/>
              <a:t>We iterate all basic blocks in a loop</a:t>
            </a:r>
          </a:p>
          <a:p>
            <a:pPr lvl="1"/>
            <a:r>
              <a:rPr lang="en-US" dirty="0"/>
              <a:t>We stop iterating if there are no changes in any OUT in an iteration</a:t>
            </a:r>
            <a:endParaRPr lang="en-IN" dirty="0"/>
          </a:p>
        </p:txBody>
      </p:sp>
    </p:spTree>
    <p:extLst>
      <p:ext uri="{BB962C8B-B14F-4D97-AF65-F5344CB8AC3E}">
        <p14:creationId xmlns:p14="http://schemas.microsoft.com/office/powerpoint/2010/main" val="1993023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1F74D-5098-43CB-B358-E89789C60DC8}"/>
              </a:ext>
            </a:extLst>
          </p:cNvPr>
          <p:cNvSpPr>
            <a:spLocks noGrp="1"/>
          </p:cNvSpPr>
          <p:nvPr>
            <p:ph type="title"/>
          </p:nvPr>
        </p:nvSpPr>
        <p:spPr/>
        <p:txBody>
          <a:bodyPr/>
          <a:lstStyle/>
          <a:p>
            <a:r>
              <a:rPr lang="en-US" dirty="0"/>
              <a:t>Constant propagation</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A4EC775-6C02-48CB-9F7F-81F52128F50E}"/>
                  </a:ext>
                </a:extLst>
              </p:cNvPr>
              <p:cNvSpPr>
                <a:spLocks noGrp="1"/>
              </p:cNvSpPr>
              <p:nvPr>
                <p:ph idx="1"/>
              </p:nvPr>
            </p:nvSpPr>
            <p:spPr/>
            <p:txBody>
              <a:bodyPr>
                <a:normAutofit/>
              </a:bodyPr>
              <a:lstStyle/>
              <a:p>
                <a:pPr marL="0" indent="0">
                  <a:buNone/>
                </a:pPr>
                <a:r>
                  <a:rPr lang="en-US" dirty="0"/>
                  <a:t>OUT[ENTRY] = UNDEF;</a:t>
                </a:r>
              </a:p>
              <a:p>
                <a:pPr marL="0" indent="0">
                  <a:buNone/>
                </a:pPr>
                <a:r>
                  <a:rPr lang="en-US" dirty="0"/>
                  <a:t>for (each basic block B other than ENTRY) OUT[B] = </a:t>
                </a:r>
                <a14:m>
                  <m:oMath xmlns:m="http://schemas.openxmlformats.org/officeDocument/2006/math">
                    <m:r>
                      <a:rPr lang="en-US" b="0" i="1" smtClean="0">
                        <a:latin typeface="Cambria Math" panose="02040503050406030204" pitchFamily="18" charset="0"/>
                      </a:rPr>
                      <m:t>𝑈𝑁𝐷𝐸𝐹</m:t>
                    </m:r>
                    <m:r>
                      <a:rPr lang="en-US" b="0" i="1" smtClean="0">
                        <a:latin typeface="Cambria Math" panose="02040503050406030204" pitchFamily="18" charset="0"/>
                      </a:rPr>
                      <m:t>;</m:t>
                    </m:r>
                  </m:oMath>
                </a14:m>
                <a:endParaRPr lang="en-US" dirty="0"/>
              </a:p>
              <a:p>
                <a:pPr marL="0" indent="0">
                  <a:buNone/>
                </a:pPr>
                <a:endParaRPr lang="en-US" dirty="0"/>
              </a:p>
              <a:p>
                <a:pPr marL="0" indent="0">
                  <a:buNone/>
                </a:pPr>
                <a:r>
                  <a:rPr lang="en-US" b="0" dirty="0"/>
                  <a:t>while (changes to any OUT occur)</a:t>
                </a:r>
              </a:p>
              <a:p>
                <a:pPr marL="0" indent="0">
                  <a:buNone/>
                </a:pPr>
                <a:r>
                  <a:rPr lang="en-US" dirty="0"/>
                  <a:t>	for (each basic block B other than entry) {</a:t>
                </a:r>
              </a:p>
              <a:p>
                <a:pPr marL="0" indent="0">
                  <a:buNone/>
                </a:pPr>
                <a:r>
                  <a:rPr lang="en-US" dirty="0"/>
                  <a:t>                </a:t>
                </a:r>
                <a14:m>
                  <m:oMath xmlns:m="http://schemas.openxmlformats.org/officeDocument/2006/math">
                    <m:r>
                      <a:rPr lang="en-US" b="0" i="1" smtClean="0">
                        <a:latin typeface="Cambria Math" panose="02040503050406030204" pitchFamily="18" charset="0"/>
                      </a:rPr>
                      <m:t>𝐼𝑁</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𝐵</m:t>
                        </m:r>
                      </m:e>
                    </m:d>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m:t>
                        </m:r>
                      </m:e>
                      <m:sub>
                        <m:r>
                          <a:rPr lang="en-US" b="0" i="1" smtClean="0">
                            <a:latin typeface="Cambria Math" panose="02040503050406030204" pitchFamily="18" charset="0"/>
                          </a:rPr>
                          <m:t>𝑃</m:t>
                        </m:r>
                        <m:r>
                          <a:rPr lang="en-US" b="0" i="1" smtClean="0">
                            <a:latin typeface="Cambria Math" panose="02040503050406030204" pitchFamily="18" charset="0"/>
                          </a:rPr>
                          <m:t> </m:t>
                        </m:r>
                        <m:r>
                          <a:rPr lang="en-US" b="0" i="1" smtClean="0">
                            <a:latin typeface="Cambria Math" panose="02040503050406030204" pitchFamily="18" charset="0"/>
                          </a:rPr>
                          <m:t>𝑎</m:t>
                        </m:r>
                        <m:r>
                          <a:rPr lang="en-US" b="0" i="1" smtClean="0">
                            <a:latin typeface="Cambria Math" panose="02040503050406030204" pitchFamily="18" charset="0"/>
                          </a:rPr>
                          <m:t> </m:t>
                        </m:r>
                        <m:r>
                          <a:rPr lang="en-US" b="0" i="1" smtClean="0">
                            <a:latin typeface="Cambria Math" panose="02040503050406030204" pitchFamily="18" charset="0"/>
                          </a:rPr>
                          <m:t>𝑝𝑟𝑒𝑑𝑒𝑐𝑒𝑠𝑠𝑜𝑟</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𝐵</m:t>
                        </m:r>
                      </m:sub>
                    </m:sSub>
                    <m:r>
                      <a:rPr lang="en-US" b="0" i="1" smtClean="0">
                        <a:latin typeface="Cambria Math" panose="02040503050406030204" pitchFamily="18" charset="0"/>
                      </a:rPr>
                      <m:t>𝑂𝑈𝑇</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𝑃</m:t>
                        </m:r>
                      </m:e>
                    </m:d>
                    <m:r>
                      <a:rPr lang="en-US" b="0" i="1" smtClean="0">
                        <a:latin typeface="Cambria Math" panose="02040503050406030204" pitchFamily="18" charset="0"/>
                      </a:rPr>
                      <m:t>;</m:t>
                    </m:r>
                  </m:oMath>
                </a14:m>
                <a:endParaRPr lang="en-US" b="0" dirty="0"/>
              </a:p>
              <a:p>
                <a:pPr marL="0" indent="0">
                  <a:buNone/>
                </a:pPr>
                <a:r>
                  <a:rPr lang="en-US" dirty="0"/>
                  <a:t>                </a:t>
                </a:r>
                <a14:m>
                  <m:oMath xmlns:m="http://schemas.openxmlformats.org/officeDocument/2006/math">
                    <m:r>
                      <a:rPr lang="en-US" b="0" i="1" smtClean="0">
                        <a:latin typeface="Cambria Math" panose="02040503050406030204" pitchFamily="18" charset="0"/>
                      </a:rPr>
                      <m:t>𝑂𝑈𝑇</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𝐵</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𝐵</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𝐼𝑁</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𝐵</m:t>
                            </m:r>
                          </m:e>
                        </m:d>
                      </m:e>
                    </m:d>
                    <m:r>
                      <a:rPr lang="en-US" b="0" i="1" smtClean="0">
                        <a:latin typeface="Cambria Math" panose="02040503050406030204" pitchFamily="18" charset="0"/>
                      </a:rPr>
                      <m:t>;</m:t>
                    </m:r>
                  </m:oMath>
                </a14:m>
                <a:endParaRPr lang="en-US" dirty="0"/>
              </a:p>
              <a:p>
                <a:pPr marL="0" indent="0">
                  <a:buNone/>
                </a:pPr>
                <a:r>
                  <a:rPr lang="en-US" b="0" dirty="0"/>
                  <a:t>           }</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0A4EC775-6C02-48CB-9F7F-81F52128F50E}"/>
                  </a:ext>
                </a:extLst>
              </p:cNvPr>
              <p:cNvSpPr>
                <a:spLocks noGrp="1" noRot="1" noChangeAspect="1" noMove="1" noResize="1" noEditPoints="1" noAdjustHandles="1" noChangeArrowheads="1" noChangeShapeType="1" noTextEdit="1"/>
              </p:cNvSpPr>
              <p:nvPr>
                <p:ph idx="1"/>
              </p:nvPr>
            </p:nvSpPr>
            <p:spPr>
              <a:blipFill>
                <a:blip r:embed="rId3"/>
                <a:stretch>
                  <a:fillRect l="-1217" t="-2241"/>
                </a:stretch>
              </a:blipFill>
            </p:spPr>
            <p:txBody>
              <a:bodyPr/>
              <a:lstStyle/>
              <a:p>
                <a:r>
                  <a:rPr lang="en-IN">
                    <a:noFill/>
                  </a:rPr>
                  <a:t> </a:t>
                </a:r>
              </a:p>
            </p:txBody>
          </p:sp>
        </mc:Fallback>
      </mc:AlternateContent>
      <p:sp>
        <p:nvSpPr>
          <p:cNvPr id="4" name="TextBox 3">
            <a:extLst>
              <a:ext uri="{FF2B5EF4-FFF2-40B4-BE49-F238E27FC236}">
                <a16:creationId xmlns:a16="http://schemas.microsoft.com/office/drawing/2014/main" id="{C2145A1E-E741-4826-A208-86802D37369C}"/>
              </a:ext>
            </a:extLst>
          </p:cNvPr>
          <p:cNvSpPr txBox="1"/>
          <p:nvPr/>
        </p:nvSpPr>
        <p:spPr>
          <a:xfrm>
            <a:off x="8741229" y="4223657"/>
            <a:ext cx="2884714" cy="1200329"/>
          </a:xfrm>
          <a:prstGeom prst="rect">
            <a:avLst/>
          </a:prstGeom>
          <a:noFill/>
        </p:spPr>
        <p:txBody>
          <a:bodyPr wrap="square" rtlCol="0">
            <a:spAutoFit/>
          </a:bodyPr>
          <a:lstStyle/>
          <a:p>
            <a:r>
              <a:rPr lang="en-US" dirty="0">
                <a:solidFill>
                  <a:srgbClr val="FF0000"/>
                </a:solidFill>
              </a:rPr>
              <a:t>Why does this algorithm terminate? What is stopping OUT from changing in every iteration?</a:t>
            </a:r>
            <a:endParaRPr lang="en-IN" dirty="0">
              <a:solidFill>
                <a:srgbClr val="FF0000"/>
              </a:solidFill>
            </a:endParaRPr>
          </a:p>
        </p:txBody>
      </p:sp>
    </p:spTree>
    <p:extLst>
      <p:ext uri="{BB962C8B-B14F-4D97-AF65-F5344CB8AC3E}">
        <p14:creationId xmlns:p14="http://schemas.microsoft.com/office/powerpoint/2010/main" val="14454365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7D767-FCFD-490D-AE63-20D58A41CED6}"/>
              </a:ext>
            </a:extLst>
          </p:cNvPr>
          <p:cNvSpPr>
            <a:spLocks noGrp="1"/>
          </p:cNvSpPr>
          <p:nvPr>
            <p:ph type="title"/>
          </p:nvPr>
        </p:nvSpPr>
        <p:spPr/>
        <p:txBody>
          <a:bodyPr/>
          <a:lstStyle/>
          <a:p>
            <a:r>
              <a:rPr lang="en-US" dirty="0"/>
              <a:t>Why does constant propagation terminate?</a:t>
            </a:r>
            <a:endParaRPr lang="en-IN" dirty="0"/>
          </a:p>
        </p:txBody>
      </p:sp>
      <p:sp>
        <p:nvSpPr>
          <p:cNvPr id="3" name="Content Placeholder 2">
            <a:extLst>
              <a:ext uri="{FF2B5EF4-FFF2-40B4-BE49-F238E27FC236}">
                <a16:creationId xmlns:a16="http://schemas.microsoft.com/office/drawing/2014/main" id="{6CC1FB39-BA3D-4A2A-818E-F1F6FA10AA1E}"/>
              </a:ext>
            </a:extLst>
          </p:cNvPr>
          <p:cNvSpPr>
            <a:spLocks noGrp="1"/>
          </p:cNvSpPr>
          <p:nvPr>
            <p:ph idx="1"/>
          </p:nvPr>
        </p:nvSpPr>
        <p:spPr/>
        <p:txBody>
          <a:bodyPr/>
          <a:lstStyle/>
          <a:p>
            <a:pPr marL="0" indent="0">
              <a:buNone/>
            </a:pPr>
            <a:r>
              <a:rPr lang="en-US" dirty="0"/>
              <a:t>					</a:t>
            </a:r>
          </a:p>
          <a:p>
            <a:pPr marL="0" indent="0">
              <a:buNone/>
            </a:pPr>
            <a:r>
              <a:rPr lang="en-US" dirty="0"/>
              <a:t>				  UNDEF</a:t>
            </a:r>
          </a:p>
          <a:p>
            <a:pPr marL="0" indent="0">
              <a:buNone/>
            </a:pPr>
            <a:endParaRPr lang="en-US" dirty="0"/>
          </a:p>
          <a:p>
            <a:pPr marL="0" indent="0">
              <a:buNone/>
            </a:pPr>
            <a:r>
              <a:rPr lang="en-US" dirty="0"/>
              <a:t>     …     -3        -2         -1         0           1           2            3        ...         </a:t>
            </a:r>
          </a:p>
          <a:p>
            <a:pPr marL="0" indent="0">
              <a:buNone/>
            </a:pPr>
            <a:endParaRPr lang="en-US" dirty="0"/>
          </a:p>
          <a:p>
            <a:pPr marL="0" indent="0">
              <a:buNone/>
            </a:pPr>
            <a:r>
              <a:rPr lang="en-US" dirty="0"/>
              <a:t>				  </a:t>
            </a:r>
          </a:p>
          <a:p>
            <a:pPr marL="0" indent="0">
              <a:buNone/>
            </a:pPr>
            <a:r>
              <a:rPr lang="en-US" dirty="0"/>
              <a:t>				    NAC</a:t>
            </a:r>
            <a:endParaRPr lang="en-IN"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39FD2608-4F05-4936-A12C-45A2E150B7B9}"/>
                  </a:ext>
                </a:extLst>
              </p:cNvPr>
              <p:cNvSpPr txBox="1"/>
              <p:nvPr/>
            </p:nvSpPr>
            <p:spPr>
              <a:xfrm>
                <a:off x="2550160" y="5852159"/>
                <a:ext cx="708152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𝑡h𝑒</m:t>
                      </m:r>
                      <m:r>
                        <a:rPr lang="en-US" b="0" i="1" smtClean="0">
                          <a:latin typeface="Cambria Math" panose="02040503050406030204" pitchFamily="18" charset="0"/>
                        </a:rPr>
                        <m:t> </m:t>
                      </m:r>
                      <m:r>
                        <a:rPr lang="en-US" b="0" i="1" smtClean="0">
                          <a:latin typeface="Cambria Math" panose="02040503050406030204" pitchFamily="18" charset="0"/>
                        </a:rPr>
                        <m:t>𝑔𝑟𝑒𝑎𝑡𝑒𝑠𝑡</m:t>
                      </m:r>
                      <m:r>
                        <a:rPr lang="en-US" b="0" i="1" smtClean="0">
                          <a:latin typeface="Cambria Math" panose="02040503050406030204" pitchFamily="18" charset="0"/>
                        </a:rPr>
                        <m:t> </m:t>
                      </m:r>
                      <m:r>
                        <a:rPr lang="en-US" b="0" i="1" smtClean="0">
                          <a:latin typeface="Cambria Math" panose="02040503050406030204" pitchFamily="18" charset="0"/>
                        </a:rPr>
                        <m:t>𝑙𝑜𝑤𝑒𝑟</m:t>
                      </m:r>
                      <m:r>
                        <a:rPr lang="en-US" b="0" i="1" smtClean="0">
                          <a:latin typeface="Cambria Math" panose="02040503050406030204" pitchFamily="18" charset="0"/>
                        </a:rPr>
                        <m:t> </m:t>
                      </m:r>
                      <m:r>
                        <a:rPr lang="en-US" b="0" i="1" smtClean="0">
                          <a:latin typeface="Cambria Math" panose="02040503050406030204" pitchFamily="18" charset="0"/>
                        </a:rPr>
                        <m:t>𝑏𝑜𝑢𝑛𝑑</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m:t>
                      </m:r>
                      <m:r>
                        <a:rPr lang="en-US" b="0" i="1" smtClean="0">
                          <a:latin typeface="Cambria Math" panose="02040503050406030204" pitchFamily="18" charset="0"/>
                        </a:rPr>
                        <m:t>𝑦</m:t>
                      </m:r>
                    </m:oMath>
                  </m:oMathPara>
                </a14:m>
                <a:endParaRPr lang="en-IN" dirty="0"/>
              </a:p>
            </p:txBody>
          </p:sp>
        </mc:Choice>
        <mc:Fallback xmlns="">
          <p:sp>
            <p:nvSpPr>
              <p:cNvPr id="4" name="TextBox 3">
                <a:extLst>
                  <a:ext uri="{FF2B5EF4-FFF2-40B4-BE49-F238E27FC236}">
                    <a16:creationId xmlns:a16="http://schemas.microsoft.com/office/drawing/2014/main" id="{39FD2608-4F05-4936-A12C-45A2E150B7B9}"/>
                  </a:ext>
                </a:extLst>
              </p:cNvPr>
              <p:cNvSpPr txBox="1">
                <a:spLocks noRot="1" noChangeAspect="1" noMove="1" noResize="1" noEditPoints="1" noAdjustHandles="1" noChangeArrowheads="1" noChangeShapeType="1" noTextEdit="1"/>
              </p:cNvSpPr>
              <p:nvPr/>
            </p:nvSpPr>
            <p:spPr>
              <a:xfrm>
                <a:off x="2550160" y="5852159"/>
                <a:ext cx="7081520" cy="369332"/>
              </a:xfrm>
              <a:prstGeom prst="rect">
                <a:avLst/>
              </a:prstGeom>
              <a:blipFill>
                <a:blip r:embed="rId3"/>
                <a:stretch>
                  <a:fillRect b="-11475"/>
                </a:stretch>
              </a:blipFill>
            </p:spPr>
            <p:txBody>
              <a:bodyPr/>
              <a:lstStyle/>
              <a:p>
                <a:r>
                  <a:rPr lang="en-IN">
                    <a:noFill/>
                  </a:rPr>
                  <a:t> </a:t>
                </a:r>
              </a:p>
            </p:txBody>
          </p:sp>
        </mc:Fallback>
      </mc:AlternateContent>
    </p:spTree>
    <p:extLst>
      <p:ext uri="{BB962C8B-B14F-4D97-AF65-F5344CB8AC3E}">
        <p14:creationId xmlns:p14="http://schemas.microsoft.com/office/powerpoint/2010/main" val="3740400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145AD-BC5A-40D0-982C-C042C23795C7}"/>
              </a:ext>
            </a:extLst>
          </p:cNvPr>
          <p:cNvSpPr>
            <a:spLocks noGrp="1"/>
          </p:cNvSpPr>
          <p:nvPr>
            <p:ph type="title"/>
          </p:nvPr>
        </p:nvSpPr>
        <p:spPr/>
        <p:txBody>
          <a:bodyPr/>
          <a:lstStyle/>
          <a:p>
            <a:r>
              <a:rPr lang="en-US" dirty="0"/>
              <a:t>Monotonic transfer function</a:t>
            </a:r>
            <a:endParaRPr lang="en-IN" dirty="0"/>
          </a:p>
        </p:txBody>
      </p:sp>
      <p:sp>
        <p:nvSpPr>
          <p:cNvPr id="3" name="Content Placeholder 2">
            <a:extLst>
              <a:ext uri="{FF2B5EF4-FFF2-40B4-BE49-F238E27FC236}">
                <a16:creationId xmlns:a16="http://schemas.microsoft.com/office/drawing/2014/main" id="{BBD823FB-93A1-45F1-B22B-8C72DF5C9119}"/>
              </a:ext>
            </a:extLst>
          </p:cNvPr>
          <p:cNvSpPr>
            <a:spLocks noGrp="1"/>
          </p:cNvSpPr>
          <p:nvPr>
            <p:ph idx="1"/>
          </p:nvPr>
        </p:nvSpPr>
        <p:spPr/>
        <p:txBody>
          <a:bodyPr/>
          <a:lstStyle/>
          <a:p>
            <a:endParaRPr lang="en-IN" dirty="0"/>
          </a:p>
        </p:txBody>
      </p:sp>
      <p:sp>
        <p:nvSpPr>
          <p:cNvPr id="4" name="Rectangle: Rounded Corners 3">
            <a:extLst>
              <a:ext uri="{FF2B5EF4-FFF2-40B4-BE49-F238E27FC236}">
                <a16:creationId xmlns:a16="http://schemas.microsoft.com/office/drawing/2014/main" id="{E22D5DD3-CABF-4230-AD5B-91E61FB8B289}"/>
              </a:ext>
            </a:extLst>
          </p:cNvPr>
          <p:cNvSpPr/>
          <p:nvPr/>
        </p:nvSpPr>
        <p:spPr>
          <a:xfrm>
            <a:off x="3708400" y="3108960"/>
            <a:ext cx="2570480" cy="1412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statement S</a:t>
            </a:r>
            <a:endParaRPr lang="en-IN" dirty="0"/>
          </a:p>
        </p:txBody>
      </p:sp>
      <p:cxnSp>
        <p:nvCxnSpPr>
          <p:cNvPr id="6" name="Straight Arrow Connector 5">
            <a:extLst>
              <a:ext uri="{FF2B5EF4-FFF2-40B4-BE49-F238E27FC236}">
                <a16:creationId xmlns:a16="http://schemas.microsoft.com/office/drawing/2014/main" id="{47F4321C-1EF6-44A3-8668-66C3E144E0E8}"/>
              </a:ext>
            </a:extLst>
          </p:cNvPr>
          <p:cNvCxnSpPr/>
          <p:nvPr/>
        </p:nvCxnSpPr>
        <p:spPr>
          <a:xfrm>
            <a:off x="4785360" y="1981200"/>
            <a:ext cx="0" cy="11277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55545247-AB4C-450B-9C55-1622AB76F8EA}"/>
              </a:ext>
            </a:extLst>
          </p:cNvPr>
          <p:cNvCxnSpPr/>
          <p:nvPr/>
        </p:nvCxnSpPr>
        <p:spPr>
          <a:xfrm>
            <a:off x="4785360" y="4521200"/>
            <a:ext cx="0" cy="762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ctor: Curved 9">
            <a:extLst>
              <a:ext uri="{FF2B5EF4-FFF2-40B4-BE49-F238E27FC236}">
                <a16:creationId xmlns:a16="http://schemas.microsoft.com/office/drawing/2014/main" id="{3628E3E4-5506-4F1F-A3F0-3C8944BF5C8E}"/>
              </a:ext>
            </a:extLst>
          </p:cNvPr>
          <p:cNvCxnSpPr>
            <a:cxnSpLocks/>
            <a:stCxn id="4" idx="3"/>
          </p:cNvCxnSpPr>
          <p:nvPr/>
        </p:nvCxnSpPr>
        <p:spPr>
          <a:xfrm flipH="1" flipV="1">
            <a:off x="5974080" y="2974023"/>
            <a:ext cx="304800" cy="841057"/>
          </a:xfrm>
          <a:prstGeom prst="curvedConnector4">
            <a:avLst>
              <a:gd name="adj1" fmla="val -75000"/>
              <a:gd name="adj2" fmla="val 174122"/>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881E4956-DDC0-4657-B9EB-EF28037BAA85}"/>
                  </a:ext>
                </a:extLst>
              </p:cNvPr>
              <p:cNvSpPr txBox="1"/>
              <p:nvPr/>
            </p:nvSpPr>
            <p:spPr>
              <a:xfrm>
                <a:off x="7670800" y="2214880"/>
                <a:ext cx="3362956" cy="369331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𝑓</m:t>
                          </m:r>
                        </m:e>
                        <m:sub>
                          <m:r>
                            <a:rPr lang="en-US" b="0" i="1" dirty="0" smtClean="0">
                              <a:latin typeface="Cambria Math" panose="02040503050406030204" pitchFamily="18" charset="0"/>
                            </a:rPr>
                            <m:t>𝑠</m:t>
                          </m:r>
                        </m:sub>
                      </m:sSub>
                      <m:r>
                        <a:rPr lang="en-US" i="1" dirty="0" smtClean="0">
                          <a:latin typeface="Cambria Math" panose="02040503050406030204" pitchFamily="18" charset="0"/>
                        </a:rPr>
                        <m:t>(</m:t>
                      </m:r>
                      <m:r>
                        <a:rPr lang="en-US" i="1" dirty="0" smtClean="0">
                          <a:latin typeface="Cambria Math" panose="02040503050406030204" pitchFamily="18" charset="0"/>
                        </a:rPr>
                        <m:t>𝑈𝑁𝐷𝐸𝐹</m:t>
                      </m:r>
                      <m:r>
                        <a:rPr lang="en-US" i="1" dirty="0" smtClean="0">
                          <a:latin typeface="Cambria Math" panose="02040503050406030204" pitchFamily="18" charset="0"/>
                        </a:rPr>
                        <m:t>) = </m:t>
                      </m:r>
                      <m:r>
                        <a:rPr lang="en-US" i="1" dirty="0" smtClean="0">
                          <a:latin typeface="Cambria Math" panose="02040503050406030204" pitchFamily="18" charset="0"/>
                        </a:rPr>
                        <m:t>𝑈𝑁𝐷𝐸𝐹</m:t>
                      </m:r>
                    </m:oMath>
                  </m:oMathPara>
                </a14:m>
                <a:endParaRPr lang="en-US" dirty="0"/>
              </a:p>
              <a:p>
                <a:pPr/>
                <a14:m>
                  <m:oMathPara xmlns:m="http://schemas.openxmlformats.org/officeDocument/2006/math">
                    <m:oMathParaPr>
                      <m:jc m:val="centerGroup"/>
                    </m:oMathParaPr>
                    <m:oMath xmlns:m="http://schemas.openxmlformats.org/officeDocument/2006/math">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𝑓</m:t>
                          </m:r>
                        </m:e>
                        <m:sub>
                          <m:r>
                            <a:rPr lang="en-US" b="0" i="1" dirty="0" smtClean="0">
                              <a:latin typeface="Cambria Math" panose="02040503050406030204" pitchFamily="18" charset="0"/>
                            </a:rPr>
                            <m:t>𝑠</m:t>
                          </m:r>
                        </m:sub>
                      </m:sSub>
                      <m:r>
                        <a:rPr lang="en-US" b="0" i="1" dirty="0" smtClean="0">
                          <a:latin typeface="Cambria Math" panose="02040503050406030204" pitchFamily="18" charset="0"/>
                        </a:rPr>
                        <m:t>(</m:t>
                      </m:r>
                      <m:r>
                        <a:rPr lang="en-US" b="0" i="1" dirty="0" smtClean="0">
                          <a:latin typeface="Cambria Math" panose="02040503050406030204" pitchFamily="18" charset="0"/>
                        </a:rPr>
                        <m:t>𝑐𝑜𝑛𝑠𝑡𝑎𝑛𝑡</m:t>
                      </m:r>
                      <m:r>
                        <a:rPr lang="en-US" b="0" i="1" dirty="0" smtClean="0">
                          <a:latin typeface="Cambria Math" panose="02040503050406030204" pitchFamily="18" charset="0"/>
                        </a:rPr>
                        <m:t>)= </m:t>
                      </m:r>
                      <m:r>
                        <a:rPr lang="en-US" i="1" dirty="0" smtClean="0">
                          <a:latin typeface="Cambria Math" panose="02040503050406030204" pitchFamily="18" charset="0"/>
                        </a:rPr>
                        <m:t>𝑁𝐴𝐶</m:t>
                      </m:r>
                      <m:r>
                        <a:rPr lang="en-US" i="1" dirty="0" smtClean="0">
                          <a:latin typeface="Cambria Math" panose="02040503050406030204" pitchFamily="18" charset="0"/>
                        </a:rPr>
                        <m:t> </m:t>
                      </m:r>
                    </m:oMath>
                  </m:oMathPara>
                </a14:m>
                <a:endParaRPr lang="en-US" dirty="0"/>
              </a:p>
              <a:p>
                <a:pPr/>
                <a14:m>
                  <m:oMathPara xmlns:m="http://schemas.openxmlformats.org/officeDocument/2006/math">
                    <m:oMathParaPr>
                      <m:jc m:val="centerGroup"/>
                    </m:oMathParaPr>
                    <m:oMath xmlns:m="http://schemas.openxmlformats.org/officeDocument/2006/math">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𝑓</m:t>
                          </m:r>
                        </m:e>
                        <m:sub>
                          <m:r>
                            <a:rPr lang="en-US" b="0" i="1" dirty="0" smtClean="0">
                              <a:latin typeface="Cambria Math" panose="02040503050406030204" pitchFamily="18" charset="0"/>
                            </a:rPr>
                            <m:t>𝑠</m:t>
                          </m:r>
                        </m:sub>
                      </m:sSub>
                      <m:r>
                        <a:rPr lang="en-US" i="1" dirty="0" smtClean="0">
                          <a:latin typeface="Cambria Math" panose="02040503050406030204" pitchFamily="18" charset="0"/>
                        </a:rPr>
                        <m:t>(</m:t>
                      </m:r>
                      <m:r>
                        <a:rPr lang="en-US" i="1" dirty="0" smtClean="0">
                          <a:latin typeface="Cambria Math" panose="02040503050406030204" pitchFamily="18" charset="0"/>
                        </a:rPr>
                        <m:t>𝑁𝐴𝐶</m:t>
                      </m:r>
                      <m:r>
                        <a:rPr lang="en-US" i="1" dirty="0" smtClean="0">
                          <a:latin typeface="Cambria Math" panose="02040503050406030204" pitchFamily="18" charset="0"/>
                        </a:rPr>
                        <m:t>) = </m:t>
                      </m:r>
                      <m:r>
                        <a:rPr lang="en-US" i="1" dirty="0" smtClean="0">
                          <a:latin typeface="Cambria Math" panose="02040503050406030204" pitchFamily="18" charset="0"/>
                        </a:rPr>
                        <m:t>𝑈𝑁𝐷𝐸𝐹</m:t>
                      </m:r>
                    </m:oMath>
                  </m:oMathPara>
                </a14:m>
                <a:endParaRPr lang="en-US" dirty="0"/>
              </a:p>
              <a:p>
                <a:endParaRPr lang="en-US" dirty="0"/>
              </a:p>
              <a:p>
                <a:endParaRPr lang="en-US" dirty="0"/>
              </a:p>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m:t>
                      </m:r>
                      <m:r>
                        <a:rPr lang="en-US" i="1" dirty="0" smtClean="0">
                          <a:latin typeface="Cambria Math" panose="02040503050406030204" pitchFamily="18" charset="0"/>
                        </a:rPr>
                        <m:t>𝑖𝑛𝑓𝑖𝑛𝑖𝑡𝑒</m:t>
                      </m:r>
                      <m:r>
                        <a:rPr lang="en-US" i="1" dirty="0" smtClean="0">
                          <a:latin typeface="Cambria Math" panose="02040503050406030204" pitchFamily="18" charset="0"/>
                        </a:rPr>
                        <m:t> </m:t>
                      </m:r>
                      <m:r>
                        <a:rPr lang="en-US" i="1" dirty="0" smtClean="0">
                          <a:latin typeface="Cambria Math" panose="02040503050406030204" pitchFamily="18" charset="0"/>
                        </a:rPr>
                        <m:t>𝑙𝑜𝑜𝑝</m:t>
                      </m:r>
                      <m:r>
                        <a:rPr lang="en-US" i="1" dirty="0" smtClean="0">
                          <a:latin typeface="Cambria Math" panose="02040503050406030204" pitchFamily="18" charset="0"/>
                        </a:rPr>
                        <m:t>)</m:t>
                      </m:r>
                    </m:oMath>
                  </m:oMathPara>
                </a14:m>
                <a:endParaRPr lang="en-US" dirty="0"/>
              </a:p>
              <a:p>
                <a:endParaRPr lang="en-US" dirty="0"/>
              </a:p>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𝑖𝑓</m:t>
                      </m:r>
                      <m:r>
                        <a:rPr lang="en-US" i="1" dirty="0">
                          <a:latin typeface="Cambria Math" panose="02040503050406030204" pitchFamily="18" charset="0"/>
                        </a:rPr>
                        <m:t> </m:t>
                      </m:r>
                      <m:r>
                        <a:rPr lang="en-US" i="1" dirty="0" smtClean="0">
                          <a:latin typeface="Cambria Math" panose="02040503050406030204" pitchFamily="18" charset="0"/>
                        </a:rPr>
                        <m:t>(</m:t>
                      </m:r>
                      <m:r>
                        <a:rPr lang="en-US" i="1" dirty="0" smtClean="0">
                          <a:latin typeface="Cambria Math" panose="02040503050406030204" pitchFamily="18" charset="0"/>
                        </a:rPr>
                        <m:t>𝑥</m:t>
                      </m:r>
                      <m:r>
                        <a:rPr lang="en-US" i="1" dirty="0" smtClean="0">
                          <a:latin typeface="Cambria Math" panose="02040503050406030204" pitchFamily="18" charset="0"/>
                        </a:rPr>
                        <m:t> &lt;= </m:t>
                      </m:r>
                      <m:r>
                        <a:rPr lang="en-US" i="1" dirty="0" smtClean="0">
                          <a:latin typeface="Cambria Math" panose="02040503050406030204" pitchFamily="18" charset="0"/>
                        </a:rPr>
                        <m:t>𝑦</m:t>
                      </m:r>
                      <m:r>
                        <a:rPr lang="en-US" i="1" dirty="0" smtClean="0">
                          <a:latin typeface="Cambria Math" panose="02040503050406030204" pitchFamily="18" charset="0"/>
                        </a:rPr>
                        <m:t>)</m:t>
                      </m:r>
                    </m:oMath>
                  </m:oMathPara>
                </a14:m>
                <a:endParaRPr lang="en-US" dirty="0"/>
              </a:p>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𝑡h𝑒𝑛</m:t>
                      </m:r>
                    </m:oMath>
                  </m:oMathPara>
                </a14:m>
                <a:endParaRPr lang="en-US" dirty="0"/>
              </a:p>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  </m:t>
                      </m:r>
                      <m:sSub>
                        <m:sSubPr>
                          <m:ctrlPr>
                            <a:rPr lang="en-US" b="0" i="1" dirty="0" smtClean="0">
                              <a:latin typeface="Cambria Math" panose="02040503050406030204" pitchFamily="18" charset="0"/>
                            </a:rPr>
                          </m:ctrlPr>
                        </m:sSubPr>
                        <m:e>
                          <m:r>
                            <a:rPr lang="en-US" i="1" dirty="0" err="1" smtClean="0">
                              <a:latin typeface="Cambria Math" panose="02040503050406030204" pitchFamily="18" charset="0"/>
                            </a:rPr>
                            <m:t>𝑓</m:t>
                          </m:r>
                        </m:e>
                        <m:sub>
                          <m:r>
                            <a:rPr lang="en-US" b="0" i="1" dirty="0" smtClean="0">
                              <a:latin typeface="Cambria Math" panose="02040503050406030204" pitchFamily="18" charset="0"/>
                            </a:rPr>
                            <m:t>𝑠</m:t>
                          </m:r>
                        </m:sub>
                      </m:sSub>
                      <m:d>
                        <m:dPr>
                          <m:ctrlPr>
                            <a:rPr lang="en-US" b="0" i="1" dirty="0" smtClean="0">
                              <a:latin typeface="Cambria Math" panose="02040503050406030204" pitchFamily="18" charset="0"/>
                            </a:rPr>
                          </m:ctrlPr>
                        </m:dPr>
                        <m:e>
                          <m:r>
                            <a:rPr lang="en-US" i="1" dirty="0" smtClean="0">
                              <a:latin typeface="Cambria Math" panose="02040503050406030204" pitchFamily="18" charset="0"/>
                            </a:rPr>
                            <m:t>𝑥</m:t>
                          </m:r>
                        </m:e>
                      </m:d>
                      <m:r>
                        <a:rPr lang="en-US" i="1" dirty="0" smtClean="0">
                          <a:latin typeface="Cambria Math" panose="02040503050406030204" pitchFamily="18" charset="0"/>
                        </a:rPr>
                        <m:t>&lt;=</m:t>
                      </m:r>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𝑓</m:t>
                          </m:r>
                        </m:e>
                        <m:sub>
                          <m:r>
                            <a:rPr lang="en-US" b="0" i="1" dirty="0" smtClean="0">
                              <a:latin typeface="Cambria Math" panose="02040503050406030204" pitchFamily="18" charset="0"/>
                            </a:rPr>
                            <m:t>𝑠</m:t>
                          </m:r>
                        </m:sub>
                      </m:sSub>
                      <m:d>
                        <m:dPr>
                          <m:ctrlPr>
                            <a:rPr lang="en-US" b="0" i="1" dirty="0" smtClean="0">
                              <a:latin typeface="Cambria Math" panose="02040503050406030204" pitchFamily="18" charset="0"/>
                            </a:rPr>
                          </m:ctrlPr>
                        </m:dPr>
                        <m:e>
                          <m:r>
                            <a:rPr lang="en-US" b="0" i="1" dirty="0" smtClean="0">
                              <a:latin typeface="Cambria Math" panose="02040503050406030204" pitchFamily="18" charset="0"/>
                            </a:rPr>
                            <m:t>𝑦</m:t>
                          </m:r>
                        </m:e>
                      </m:d>
                    </m:oMath>
                  </m:oMathPara>
                </a14:m>
                <a:endParaRPr lang="en-US" b="0" dirty="0"/>
              </a:p>
              <a:p>
                <a:r>
                  <a:rPr lang="en-US" dirty="0"/>
                  <a:t>must hold to ensure termination.</a:t>
                </a:r>
              </a:p>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  </m:t>
                      </m:r>
                    </m:oMath>
                  </m:oMathPara>
                </a14:m>
                <a:endParaRPr lang="en-IN" dirty="0"/>
              </a:p>
              <a:p>
                <a:endParaRPr lang="en-IN" dirty="0"/>
              </a:p>
            </p:txBody>
          </p:sp>
        </mc:Choice>
        <mc:Fallback xmlns="">
          <p:sp>
            <p:nvSpPr>
              <p:cNvPr id="21" name="TextBox 20">
                <a:extLst>
                  <a:ext uri="{FF2B5EF4-FFF2-40B4-BE49-F238E27FC236}">
                    <a16:creationId xmlns:a16="http://schemas.microsoft.com/office/drawing/2014/main" id="{881E4956-DDC0-4657-B9EB-EF28037BAA85}"/>
                  </a:ext>
                </a:extLst>
              </p:cNvPr>
              <p:cNvSpPr txBox="1">
                <a:spLocks noRot="1" noChangeAspect="1" noMove="1" noResize="1" noEditPoints="1" noAdjustHandles="1" noChangeArrowheads="1" noChangeShapeType="1" noTextEdit="1"/>
              </p:cNvSpPr>
              <p:nvPr/>
            </p:nvSpPr>
            <p:spPr>
              <a:xfrm>
                <a:off x="7670800" y="2214880"/>
                <a:ext cx="3362956" cy="3693319"/>
              </a:xfrm>
              <a:prstGeom prst="rect">
                <a:avLst/>
              </a:prstGeom>
              <a:blipFill>
                <a:blip r:embed="rId3"/>
                <a:stretch>
                  <a:fillRect l="-1449"/>
                </a:stretch>
              </a:blipFill>
            </p:spPr>
            <p:txBody>
              <a:bodyPr/>
              <a:lstStyle/>
              <a:p>
                <a:r>
                  <a:rPr lang="en-IN">
                    <a:noFill/>
                  </a:rPr>
                  <a:t> </a:t>
                </a:r>
              </a:p>
            </p:txBody>
          </p:sp>
        </mc:Fallback>
      </mc:AlternateContent>
      <p:sp>
        <p:nvSpPr>
          <p:cNvPr id="22" name="TextBox 21">
            <a:extLst>
              <a:ext uri="{FF2B5EF4-FFF2-40B4-BE49-F238E27FC236}">
                <a16:creationId xmlns:a16="http://schemas.microsoft.com/office/drawing/2014/main" id="{89AAAAB2-2BC4-4267-9EE6-E869721312F5}"/>
              </a:ext>
            </a:extLst>
          </p:cNvPr>
          <p:cNvSpPr txBox="1"/>
          <p:nvPr/>
        </p:nvSpPr>
        <p:spPr>
          <a:xfrm>
            <a:off x="3962401" y="2167652"/>
            <a:ext cx="1269999" cy="369332"/>
          </a:xfrm>
          <a:prstGeom prst="rect">
            <a:avLst/>
          </a:prstGeom>
          <a:noFill/>
        </p:spPr>
        <p:txBody>
          <a:bodyPr wrap="square" rtlCol="0">
            <a:spAutoFit/>
          </a:bodyPr>
          <a:lstStyle/>
          <a:p>
            <a:r>
              <a:rPr lang="en-US" dirty="0"/>
              <a:t>Edge-1</a:t>
            </a:r>
          </a:p>
        </p:txBody>
      </p:sp>
      <p:sp>
        <p:nvSpPr>
          <p:cNvPr id="24" name="TextBox 23">
            <a:extLst>
              <a:ext uri="{FF2B5EF4-FFF2-40B4-BE49-F238E27FC236}">
                <a16:creationId xmlns:a16="http://schemas.microsoft.com/office/drawing/2014/main" id="{3CFD603B-7A6E-4437-88B4-871785E3FE3D}"/>
              </a:ext>
            </a:extLst>
          </p:cNvPr>
          <p:cNvSpPr txBox="1"/>
          <p:nvPr/>
        </p:nvSpPr>
        <p:spPr>
          <a:xfrm>
            <a:off x="6400801" y="2320052"/>
            <a:ext cx="1269999" cy="369332"/>
          </a:xfrm>
          <a:prstGeom prst="rect">
            <a:avLst/>
          </a:prstGeom>
          <a:noFill/>
        </p:spPr>
        <p:txBody>
          <a:bodyPr wrap="square" rtlCol="0">
            <a:spAutoFit/>
          </a:bodyPr>
          <a:lstStyle/>
          <a:p>
            <a:r>
              <a:rPr lang="en-US" dirty="0"/>
              <a:t>Edge-2</a:t>
            </a:r>
            <a:endParaRPr lang="en-IN" dirty="0"/>
          </a:p>
        </p:txBody>
      </p:sp>
      <p:sp>
        <p:nvSpPr>
          <p:cNvPr id="26" name="TextBox 25">
            <a:extLst>
              <a:ext uri="{FF2B5EF4-FFF2-40B4-BE49-F238E27FC236}">
                <a16:creationId xmlns:a16="http://schemas.microsoft.com/office/drawing/2014/main" id="{9BA3C5B5-D641-4323-8473-393799CD1CD9}"/>
              </a:ext>
            </a:extLst>
          </p:cNvPr>
          <p:cNvSpPr txBox="1"/>
          <p:nvPr/>
        </p:nvSpPr>
        <p:spPr>
          <a:xfrm>
            <a:off x="4358641" y="5276612"/>
            <a:ext cx="1269999" cy="369332"/>
          </a:xfrm>
          <a:prstGeom prst="rect">
            <a:avLst/>
          </a:prstGeom>
          <a:noFill/>
        </p:spPr>
        <p:txBody>
          <a:bodyPr wrap="square" rtlCol="0">
            <a:spAutoFit/>
          </a:bodyPr>
          <a:lstStyle/>
          <a:p>
            <a:r>
              <a:rPr lang="en-US" dirty="0"/>
              <a:t>Edge-3</a:t>
            </a:r>
            <a:endParaRPr lang="en-IN" dirty="0"/>
          </a:p>
        </p:txBody>
      </p:sp>
      <p:sp>
        <p:nvSpPr>
          <p:cNvPr id="5" name="TextBox 4">
            <a:extLst>
              <a:ext uri="{FF2B5EF4-FFF2-40B4-BE49-F238E27FC236}">
                <a16:creationId xmlns:a16="http://schemas.microsoft.com/office/drawing/2014/main" id="{E2D96E34-E58F-74CB-23F8-D9691302BFE0}"/>
              </a:ext>
            </a:extLst>
          </p:cNvPr>
          <p:cNvSpPr txBox="1"/>
          <p:nvPr/>
        </p:nvSpPr>
        <p:spPr>
          <a:xfrm>
            <a:off x="4484918" y="2494226"/>
            <a:ext cx="1269999" cy="369332"/>
          </a:xfrm>
          <a:prstGeom prst="rect">
            <a:avLst/>
          </a:prstGeom>
          <a:noFill/>
        </p:spPr>
        <p:txBody>
          <a:bodyPr wrap="square" rtlCol="0">
            <a:spAutoFit/>
          </a:bodyPr>
          <a:lstStyle/>
          <a:p>
            <a:r>
              <a:rPr lang="en-US" b="1" dirty="0">
                <a:solidFill>
                  <a:schemeClr val="accent1"/>
                </a:solidFill>
              </a:rPr>
              <a:t>c</a:t>
            </a:r>
          </a:p>
        </p:txBody>
      </p:sp>
      <p:sp>
        <p:nvSpPr>
          <p:cNvPr id="7" name="TextBox 6">
            <a:extLst>
              <a:ext uri="{FF2B5EF4-FFF2-40B4-BE49-F238E27FC236}">
                <a16:creationId xmlns:a16="http://schemas.microsoft.com/office/drawing/2014/main" id="{C697CDD8-EAB9-4D89-24E3-FEB5582FBB39}"/>
              </a:ext>
            </a:extLst>
          </p:cNvPr>
          <p:cNvSpPr txBox="1"/>
          <p:nvPr/>
        </p:nvSpPr>
        <p:spPr>
          <a:xfrm>
            <a:off x="6487887" y="2831681"/>
            <a:ext cx="1269999" cy="369332"/>
          </a:xfrm>
          <a:prstGeom prst="rect">
            <a:avLst/>
          </a:prstGeom>
          <a:noFill/>
        </p:spPr>
        <p:txBody>
          <a:bodyPr wrap="square" rtlCol="0">
            <a:spAutoFit/>
          </a:bodyPr>
          <a:lstStyle/>
          <a:p>
            <a:r>
              <a:rPr lang="en-US" b="1" dirty="0">
                <a:solidFill>
                  <a:schemeClr val="accent1"/>
                </a:solidFill>
              </a:rPr>
              <a:t>UNDEF</a:t>
            </a:r>
          </a:p>
        </p:txBody>
      </p:sp>
    </p:spTree>
    <p:extLst>
      <p:ext uri="{BB962C8B-B14F-4D97-AF65-F5344CB8AC3E}">
        <p14:creationId xmlns:p14="http://schemas.microsoft.com/office/powerpoint/2010/main" val="3351660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1F74D-5098-43CB-B358-E89789C60DC8}"/>
              </a:ext>
            </a:extLst>
          </p:cNvPr>
          <p:cNvSpPr>
            <a:spLocks noGrp="1"/>
          </p:cNvSpPr>
          <p:nvPr>
            <p:ph type="title"/>
          </p:nvPr>
        </p:nvSpPr>
        <p:spPr/>
        <p:txBody>
          <a:bodyPr/>
          <a:lstStyle/>
          <a:p>
            <a:r>
              <a:rPr lang="en-US" dirty="0"/>
              <a:t>Forward data-flow analysis</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A4EC775-6C02-48CB-9F7F-81F52128F50E}"/>
                  </a:ext>
                </a:extLst>
              </p:cNvPr>
              <p:cNvSpPr>
                <a:spLocks noGrp="1"/>
              </p:cNvSpPr>
              <p:nvPr>
                <p:ph idx="1"/>
              </p:nvPr>
            </p:nvSpPr>
            <p:spPr/>
            <p:txBody>
              <a:bodyPr/>
              <a:lstStyle/>
              <a:p>
                <a:pPr marL="0" indent="0">
                  <a:buNone/>
                </a:pPr>
                <a:r>
                  <a:rPr lang="en-US" dirty="0"/>
                  <a:t>OUT[ENTRY] = </a:t>
                </a:r>
                <a:r>
                  <a:rPr lang="en-US" dirty="0" err="1"/>
                  <a:t>v</a:t>
                </a:r>
                <a:r>
                  <a:rPr lang="en-US" baseline="-25000" dirty="0" err="1"/>
                  <a:t>ENTRY</a:t>
                </a:r>
                <a:r>
                  <a:rPr lang="en-US" dirty="0"/>
                  <a:t>;  // depends on analysis</a:t>
                </a:r>
              </a:p>
              <a:p>
                <a:pPr marL="0" indent="0">
                  <a:buNone/>
                </a:pPr>
                <a:r>
                  <a:rPr lang="en-US" dirty="0"/>
                  <a:t>for (each basic block B other than ENTRY) OUT[B] = </a:t>
                </a:r>
                <a14:m>
                  <m:oMath xmlns:m="http://schemas.openxmlformats.org/officeDocument/2006/math">
                    <m:r>
                      <a:rPr lang="en-US" i="1">
                        <a:latin typeface="Cambria Math" panose="02040503050406030204" pitchFamily="18" charset="0"/>
                      </a:rPr>
                      <m:t>⊤</m:t>
                    </m:r>
                    <m:r>
                      <a:rPr lang="en-US" b="0" i="1" smtClean="0">
                        <a:latin typeface="Cambria Math" panose="02040503050406030204" pitchFamily="18" charset="0"/>
                      </a:rPr>
                      <m:t>;</m:t>
                    </m:r>
                  </m:oMath>
                </a14:m>
                <a:endParaRPr lang="en-US" b="0" dirty="0"/>
              </a:p>
              <a:p>
                <a:pPr marL="0" indent="0">
                  <a:buNone/>
                </a:pPr>
                <a:r>
                  <a:rPr lang="en-US" dirty="0"/>
                  <a:t>// (</a:t>
                </a:r>
                <a14:m>
                  <m:oMath xmlns:m="http://schemas.openxmlformats.org/officeDocument/2006/math">
                    <m:r>
                      <a:rPr lang="en-US" b="0" i="1" smtClean="0">
                        <a:latin typeface="Cambria Math" panose="02040503050406030204" pitchFamily="18" charset="0"/>
                      </a:rPr>
                      <m:t>⊤</m:t>
                    </m:r>
                  </m:oMath>
                </a14:m>
                <a:r>
                  <a:rPr lang="en-US" dirty="0"/>
                  <a:t> is the top value (e.g., UNDEF in constant propagation))</a:t>
                </a:r>
              </a:p>
              <a:p>
                <a:pPr marL="0" indent="0">
                  <a:buNone/>
                </a:pPr>
                <a:r>
                  <a:rPr lang="en-US" b="0" dirty="0"/>
                  <a:t>while (changes to any OUT occur)</a:t>
                </a:r>
              </a:p>
              <a:p>
                <a:pPr marL="0" indent="0">
                  <a:buNone/>
                </a:pPr>
                <a:r>
                  <a:rPr lang="en-US" dirty="0"/>
                  <a:t>	for (each basic block B other than entry) {</a:t>
                </a:r>
              </a:p>
              <a:p>
                <a:pPr marL="0" indent="0">
                  <a:buNone/>
                </a:pPr>
                <a:r>
                  <a:rPr lang="en-US" dirty="0"/>
                  <a:t>                </a:t>
                </a:r>
                <a14:m>
                  <m:oMath xmlns:m="http://schemas.openxmlformats.org/officeDocument/2006/math">
                    <m:r>
                      <a:rPr lang="en-US" b="0" i="1" smtClean="0">
                        <a:latin typeface="Cambria Math" panose="02040503050406030204" pitchFamily="18" charset="0"/>
                      </a:rPr>
                      <m:t>𝐼𝑁</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𝐵</m:t>
                        </m:r>
                      </m:e>
                    </m:d>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m:t>
                        </m:r>
                      </m:e>
                      <m:sub>
                        <m:r>
                          <a:rPr lang="en-US" b="0" i="1" smtClean="0">
                            <a:latin typeface="Cambria Math" panose="02040503050406030204" pitchFamily="18" charset="0"/>
                          </a:rPr>
                          <m:t>𝑃</m:t>
                        </m:r>
                        <m:r>
                          <a:rPr lang="en-US" b="0" i="1" smtClean="0">
                            <a:latin typeface="Cambria Math" panose="02040503050406030204" pitchFamily="18" charset="0"/>
                          </a:rPr>
                          <m:t> </m:t>
                        </m:r>
                        <m:r>
                          <a:rPr lang="en-US" b="0" i="1" smtClean="0">
                            <a:latin typeface="Cambria Math" panose="02040503050406030204" pitchFamily="18" charset="0"/>
                          </a:rPr>
                          <m:t>𝑎</m:t>
                        </m:r>
                        <m:r>
                          <a:rPr lang="en-US" b="0" i="1" smtClean="0">
                            <a:latin typeface="Cambria Math" panose="02040503050406030204" pitchFamily="18" charset="0"/>
                          </a:rPr>
                          <m:t> </m:t>
                        </m:r>
                        <m:r>
                          <a:rPr lang="en-US" b="0" i="1" smtClean="0">
                            <a:latin typeface="Cambria Math" panose="02040503050406030204" pitchFamily="18" charset="0"/>
                          </a:rPr>
                          <m:t>𝑝𝑟𝑒𝑑𝑒𝑐𝑒𝑠𝑠𝑜𝑟</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𝐵</m:t>
                        </m:r>
                      </m:sub>
                    </m:sSub>
                    <m:r>
                      <a:rPr lang="en-US" b="0" i="1" smtClean="0">
                        <a:latin typeface="Cambria Math" panose="02040503050406030204" pitchFamily="18" charset="0"/>
                      </a:rPr>
                      <m:t>𝑂𝑈𝑇</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𝑃</m:t>
                        </m:r>
                      </m:e>
                    </m:d>
                    <m:r>
                      <a:rPr lang="en-US" b="0" i="1" smtClean="0">
                        <a:latin typeface="Cambria Math" panose="02040503050406030204" pitchFamily="18" charset="0"/>
                      </a:rPr>
                      <m:t>;</m:t>
                    </m:r>
                  </m:oMath>
                </a14:m>
                <a:endParaRPr lang="en-US" b="0" dirty="0"/>
              </a:p>
              <a:p>
                <a:pPr marL="0" indent="0">
                  <a:buNone/>
                </a:pPr>
                <a:r>
                  <a:rPr lang="en-US" dirty="0"/>
                  <a:t>                </a:t>
                </a:r>
                <a14:m>
                  <m:oMath xmlns:m="http://schemas.openxmlformats.org/officeDocument/2006/math">
                    <m:r>
                      <a:rPr lang="en-US" b="0" i="1" smtClean="0">
                        <a:latin typeface="Cambria Math" panose="02040503050406030204" pitchFamily="18" charset="0"/>
                      </a:rPr>
                      <m:t>𝑂𝑈𝑇</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𝐵</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𝐵</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𝐼𝑁</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𝐵</m:t>
                            </m:r>
                          </m:e>
                        </m:d>
                      </m:e>
                    </m:d>
                    <m:r>
                      <a:rPr lang="en-US" b="0" i="1" smtClean="0">
                        <a:latin typeface="Cambria Math" panose="02040503050406030204" pitchFamily="18" charset="0"/>
                      </a:rPr>
                      <m:t>;</m:t>
                    </m:r>
                  </m:oMath>
                </a14:m>
                <a:endParaRPr lang="en-US" dirty="0"/>
              </a:p>
              <a:p>
                <a:pPr marL="0" indent="0">
                  <a:buNone/>
                </a:pPr>
                <a:r>
                  <a:rPr lang="en-US" b="0" dirty="0"/>
                  <a:t>           }</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0A4EC775-6C02-48CB-9F7F-81F52128F50E}"/>
                  </a:ext>
                </a:extLst>
              </p:cNvPr>
              <p:cNvSpPr>
                <a:spLocks noGrp="1" noRot="1" noChangeAspect="1" noMove="1" noResize="1" noEditPoints="1" noAdjustHandles="1" noChangeArrowheads="1" noChangeShapeType="1" noTextEdit="1"/>
              </p:cNvSpPr>
              <p:nvPr>
                <p:ph idx="1"/>
              </p:nvPr>
            </p:nvSpPr>
            <p:spPr>
              <a:blipFill>
                <a:blip r:embed="rId3"/>
                <a:stretch>
                  <a:fillRect l="-1217" t="-2241"/>
                </a:stretch>
              </a:blipFill>
            </p:spPr>
            <p:txBody>
              <a:bodyPr/>
              <a:lstStyle/>
              <a:p>
                <a:r>
                  <a:rPr lang="en-IN">
                    <a:noFill/>
                  </a:rPr>
                  <a:t> </a:t>
                </a:r>
              </a:p>
            </p:txBody>
          </p:sp>
        </mc:Fallback>
      </mc:AlternateContent>
    </p:spTree>
    <p:extLst>
      <p:ext uri="{BB962C8B-B14F-4D97-AF65-F5344CB8AC3E}">
        <p14:creationId xmlns:p14="http://schemas.microsoft.com/office/powerpoint/2010/main" val="3323554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93CF4-7FD6-411E-92F6-78B2B6283B66}"/>
              </a:ext>
            </a:extLst>
          </p:cNvPr>
          <p:cNvSpPr>
            <a:spLocks noGrp="1"/>
          </p:cNvSpPr>
          <p:nvPr>
            <p:ph type="title"/>
          </p:nvPr>
        </p:nvSpPr>
        <p:spPr/>
        <p:txBody>
          <a:bodyPr/>
          <a:lstStyle/>
          <a:p>
            <a:r>
              <a:rPr lang="en-US" dirty="0"/>
              <a:t>Live variable analysis</a:t>
            </a:r>
          </a:p>
        </p:txBody>
      </p:sp>
      <p:sp>
        <p:nvSpPr>
          <p:cNvPr id="3" name="Content Placeholder 2">
            <a:extLst>
              <a:ext uri="{FF2B5EF4-FFF2-40B4-BE49-F238E27FC236}">
                <a16:creationId xmlns:a16="http://schemas.microsoft.com/office/drawing/2014/main" id="{5988CE76-6FB4-41E4-8D7D-9A09A32502D0}"/>
              </a:ext>
            </a:extLst>
          </p:cNvPr>
          <p:cNvSpPr>
            <a:spLocks noGrp="1"/>
          </p:cNvSpPr>
          <p:nvPr>
            <p:ph idx="1"/>
          </p:nvPr>
        </p:nvSpPr>
        <p:spPr/>
        <p:txBody>
          <a:bodyPr/>
          <a:lstStyle/>
          <a:p>
            <a:r>
              <a:rPr lang="en-US" dirty="0"/>
              <a:t>A variable x is live at point p in a CFG, </a:t>
            </a:r>
            <a:r>
              <a:rPr lang="en-US"/>
              <a:t>if the value </a:t>
            </a:r>
            <a:r>
              <a:rPr lang="en-US" dirty="0"/>
              <a:t>of x at point p due to some prior definitions can be used along some path in the CFG starting at p </a:t>
            </a:r>
          </a:p>
          <a:p>
            <a:endParaRPr lang="en-US" dirty="0"/>
          </a:p>
          <a:p>
            <a:r>
              <a:rPr lang="en-US" dirty="0"/>
              <a:t>Live variable analysis is backward data-flow analysis</a:t>
            </a:r>
          </a:p>
        </p:txBody>
      </p:sp>
    </p:spTree>
    <p:extLst>
      <p:ext uri="{BB962C8B-B14F-4D97-AF65-F5344CB8AC3E}">
        <p14:creationId xmlns:p14="http://schemas.microsoft.com/office/powerpoint/2010/main" val="40120733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ECAEE-4DD8-4E1E-AED0-292F1F677106}"/>
              </a:ext>
            </a:extLst>
          </p:cNvPr>
          <p:cNvSpPr>
            <a:spLocks noGrp="1"/>
          </p:cNvSpPr>
          <p:nvPr>
            <p:ph type="title"/>
          </p:nvPr>
        </p:nvSpPr>
        <p:spPr/>
        <p:txBody>
          <a:bodyPr/>
          <a:lstStyle/>
          <a:p>
            <a:r>
              <a:rPr lang="en-US" dirty="0"/>
              <a:t>Live variable analysis</a:t>
            </a:r>
            <a:endParaRPr lang="en-IN" dirty="0"/>
          </a:p>
        </p:txBody>
      </p:sp>
      <p:sp>
        <p:nvSpPr>
          <p:cNvPr id="5" name="TextBox 4">
            <a:extLst>
              <a:ext uri="{FF2B5EF4-FFF2-40B4-BE49-F238E27FC236}">
                <a16:creationId xmlns:a16="http://schemas.microsoft.com/office/drawing/2014/main" id="{8A18DAB5-9D23-4DDF-BF05-2073C0DE75CC}"/>
              </a:ext>
            </a:extLst>
          </p:cNvPr>
          <p:cNvSpPr txBox="1"/>
          <p:nvPr/>
        </p:nvSpPr>
        <p:spPr>
          <a:xfrm>
            <a:off x="6400797" y="1338206"/>
            <a:ext cx="5270643" cy="4524315"/>
          </a:xfrm>
          <a:prstGeom prst="rect">
            <a:avLst/>
          </a:prstGeom>
          <a:noFill/>
        </p:spPr>
        <p:txBody>
          <a:bodyPr wrap="square" rtlCol="0">
            <a:spAutoFit/>
          </a:bodyPr>
          <a:lstStyle/>
          <a:p>
            <a:r>
              <a:rPr lang="en-US" dirty="0">
                <a:latin typeface="Consolas" panose="020B0609020204030204" pitchFamily="49" charset="0"/>
              </a:rPr>
              <a:t>A variable x is live at point p in a CFG if the value of x at point p due to some prior definitions can be used along some path in the CFG starting at p. In other words, the variable x is not live at point p if the expected behavior of the program doesn’t change even if you assign a garbage value to x at point p.</a:t>
            </a:r>
          </a:p>
          <a:p>
            <a:endParaRPr lang="en-US" dirty="0">
              <a:latin typeface="Consolas" panose="020B0609020204030204" pitchFamily="49" charset="0"/>
            </a:endParaRPr>
          </a:p>
          <a:p>
            <a:r>
              <a:rPr lang="en-US" dirty="0">
                <a:latin typeface="Consolas" panose="020B0609020204030204" pitchFamily="49" charset="0"/>
              </a:rPr>
              <a:t>Which variables are live after line-3?</a:t>
            </a:r>
          </a:p>
          <a:p>
            <a:endParaRPr lang="en-US" dirty="0">
              <a:latin typeface="Consolas" panose="020B0609020204030204" pitchFamily="49" charset="0"/>
            </a:endParaRPr>
          </a:p>
          <a:p>
            <a:endParaRPr lang="en-US" dirty="0">
              <a:latin typeface="Consolas" panose="020B0609020204030204" pitchFamily="49" charset="0"/>
            </a:endParaRPr>
          </a:p>
          <a:p>
            <a:r>
              <a:rPr lang="en-US" dirty="0">
                <a:latin typeface="Consolas" panose="020B0609020204030204" pitchFamily="49" charset="0"/>
              </a:rPr>
              <a:t>Which variables are live after line-8?</a:t>
            </a:r>
          </a:p>
          <a:p>
            <a:endParaRPr lang="en-US" dirty="0">
              <a:latin typeface="Consolas" panose="020B0609020204030204" pitchFamily="49" charset="0"/>
            </a:endParaRPr>
          </a:p>
          <a:p>
            <a:endParaRPr lang="en-US" dirty="0">
              <a:latin typeface="Consolas" panose="020B0609020204030204" pitchFamily="49" charset="0"/>
            </a:endParaRPr>
          </a:p>
          <a:p>
            <a:r>
              <a:rPr lang="en-US" dirty="0">
                <a:latin typeface="Consolas" panose="020B0609020204030204" pitchFamily="49" charset="0"/>
              </a:rPr>
              <a:t>Which variables are live before line-8?</a:t>
            </a:r>
          </a:p>
        </p:txBody>
      </p:sp>
      <p:sp>
        <p:nvSpPr>
          <p:cNvPr id="7" name="TextBox 6">
            <a:extLst>
              <a:ext uri="{FF2B5EF4-FFF2-40B4-BE49-F238E27FC236}">
                <a16:creationId xmlns:a16="http://schemas.microsoft.com/office/drawing/2014/main" id="{B26F8052-896D-4B6F-B858-0BECF0E24169}"/>
              </a:ext>
            </a:extLst>
          </p:cNvPr>
          <p:cNvSpPr txBox="1"/>
          <p:nvPr/>
        </p:nvSpPr>
        <p:spPr>
          <a:xfrm>
            <a:off x="945221" y="2055468"/>
            <a:ext cx="4831594" cy="2862322"/>
          </a:xfrm>
          <a:prstGeom prst="rect">
            <a:avLst/>
          </a:prstGeom>
          <a:noFill/>
        </p:spPr>
        <p:txBody>
          <a:bodyPr wrap="square" rtlCol="0">
            <a:spAutoFit/>
          </a:bodyPr>
          <a:lstStyle/>
          <a:p>
            <a:r>
              <a:rPr lang="en-US" dirty="0">
                <a:latin typeface="Consolas" panose="020B0609020204030204" pitchFamily="49" charset="0"/>
              </a:rPr>
              <a:t>1.  int foo(int a, int b, int c) {</a:t>
            </a:r>
          </a:p>
          <a:p>
            <a:r>
              <a:rPr lang="en-US" dirty="0">
                <a:latin typeface="Consolas" panose="020B0609020204030204" pitchFamily="49" charset="0"/>
              </a:rPr>
              <a:t>2.    int d = 20;</a:t>
            </a:r>
          </a:p>
          <a:p>
            <a:r>
              <a:rPr lang="en-US" dirty="0">
                <a:latin typeface="Consolas" panose="020B0609020204030204" pitchFamily="49" charset="0"/>
              </a:rPr>
              <a:t>3.    int </a:t>
            </a:r>
            <a:r>
              <a:rPr lang="en-US" dirty="0" err="1">
                <a:latin typeface="Consolas" panose="020B0609020204030204" pitchFamily="49" charset="0"/>
              </a:rPr>
              <a:t>i</a:t>
            </a:r>
            <a:r>
              <a:rPr lang="en-US" dirty="0">
                <a:latin typeface="Consolas" panose="020B0609020204030204" pitchFamily="49" charset="0"/>
              </a:rPr>
              <a:t> = 0;</a:t>
            </a:r>
          </a:p>
          <a:p>
            <a:r>
              <a:rPr lang="en-US" dirty="0">
                <a:latin typeface="Consolas" panose="020B0609020204030204" pitchFamily="49" charset="0"/>
              </a:rPr>
              <a:t>4.    for (</a:t>
            </a:r>
            <a:r>
              <a:rPr lang="en-US" dirty="0" err="1">
                <a:latin typeface="Consolas" panose="020B0609020204030204" pitchFamily="49" charset="0"/>
              </a:rPr>
              <a:t>i</a:t>
            </a:r>
            <a:r>
              <a:rPr lang="en-US" dirty="0">
                <a:latin typeface="Consolas" panose="020B0609020204030204" pitchFamily="49" charset="0"/>
              </a:rPr>
              <a:t> = 0; </a:t>
            </a:r>
            <a:r>
              <a:rPr lang="en-US" dirty="0" err="1">
                <a:latin typeface="Consolas" panose="020B0609020204030204" pitchFamily="49" charset="0"/>
              </a:rPr>
              <a:t>i</a:t>
            </a:r>
            <a:r>
              <a:rPr lang="en-US" dirty="0">
                <a:latin typeface="Consolas" panose="020B0609020204030204" pitchFamily="49" charset="0"/>
              </a:rPr>
              <a:t> &lt; c; </a:t>
            </a:r>
            <a:r>
              <a:rPr lang="en-US" dirty="0" err="1">
                <a:latin typeface="Consolas" panose="020B0609020204030204" pitchFamily="49" charset="0"/>
              </a:rPr>
              <a:t>i</a:t>
            </a:r>
            <a:r>
              <a:rPr lang="en-US" dirty="0">
                <a:latin typeface="Consolas" panose="020B0609020204030204" pitchFamily="49" charset="0"/>
              </a:rPr>
              <a:t> ++) {</a:t>
            </a:r>
          </a:p>
          <a:p>
            <a:pPr marL="342900" indent="-342900">
              <a:buAutoNum type="arabicPeriod" startAt="5"/>
            </a:pPr>
            <a:r>
              <a:rPr lang="en-US" dirty="0">
                <a:latin typeface="Consolas" panose="020B0609020204030204" pitchFamily="49" charset="0"/>
              </a:rPr>
              <a:t>    d = a + b;</a:t>
            </a:r>
          </a:p>
          <a:p>
            <a:pPr marL="342900" indent="-342900">
              <a:buAutoNum type="arabicPeriod" startAt="5"/>
            </a:pPr>
            <a:r>
              <a:rPr lang="en-US" dirty="0">
                <a:latin typeface="Consolas" panose="020B0609020204030204" pitchFamily="49" charset="0"/>
              </a:rPr>
              <a:t>    b = a;</a:t>
            </a:r>
          </a:p>
          <a:p>
            <a:r>
              <a:rPr lang="en-US" dirty="0">
                <a:latin typeface="Consolas" panose="020B0609020204030204" pitchFamily="49" charset="0"/>
              </a:rPr>
              <a:t>7.    }</a:t>
            </a:r>
          </a:p>
          <a:p>
            <a:r>
              <a:rPr lang="en-US" dirty="0">
                <a:latin typeface="Consolas" panose="020B0609020204030204" pitchFamily="49" charset="0"/>
              </a:rPr>
              <a:t>8.    d = 20;</a:t>
            </a:r>
          </a:p>
          <a:p>
            <a:r>
              <a:rPr lang="en-US" dirty="0">
                <a:latin typeface="Consolas" panose="020B0609020204030204" pitchFamily="49" charset="0"/>
              </a:rPr>
              <a:t>9.    return b + d;</a:t>
            </a:r>
          </a:p>
          <a:p>
            <a:r>
              <a:rPr lang="en-US" dirty="0">
                <a:latin typeface="Consolas" panose="020B0609020204030204" pitchFamily="49" charset="0"/>
              </a:rPr>
              <a:t>10. }</a:t>
            </a:r>
            <a:endParaRPr lang="en-IN" dirty="0">
              <a:latin typeface="Consolas" panose="020B0609020204030204" pitchFamily="49" charset="0"/>
            </a:endParaRPr>
          </a:p>
        </p:txBody>
      </p:sp>
    </p:spTree>
    <p:extLst>
      <p:ext uri="{BB962C8B-B14F-4D97-AF65-F5344CB8AC3E}">
        <p14:creationId xmlns:p14="http://schemas.microsoft.com/office/powerpoint/2010/main" val="856148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Constant propagation</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799F9519-3A97-48F4-B517-D27B597E4BE2}"/>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arg</a:t>
            </a:r>
            <a:r>
              <a:rPr lang="en-US" dirty="0"/>
              <a:t> a</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z</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return a</a:t>
            </a:r>
          </a:p>
        </p:txBody>
      </p:sp>
      <p:sp>
        <p:nvSpPr>
          <p:cNvPr id="9" name="Rectangle 8">
            <a:extLst>
              <a:ext uri="{FF2B5EF4-FFF2-40B4-BE49-F238E27FC236}">
                <a16:creationId xmlns:a16="http://schemas.microsoft.com/office/drawing/2014/main" id="{D245372B-583E-41E4-BA1C-7C8959653237}"/>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72097" y="4702631"/>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stCxn id="8" idx="2"/>
            <a:endCxn id="9" idx="0"/>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16C1D0A-5DB2-487D-B225-5929BB64C857}"/>
              </a:ext>
            </a:extLst>
          </p:cNvPr>
          <p:cNvSpPr txBox="1"/>
          <p:nvPr/>
        </p:nvSpPr>
        <p:spPr>
          <a:xfrm>
            <a:off x="8676640" y="2387600"/>
            <a:ext cx="3122384" cy="2585323"/>
          </a:xfrm>
          <a:prstGeom prst="rect">
            <a:avLst/>
          </a:prstGeom>
          <a:noFill/>
        </p:spPr>
        <p:txBody>
          <a:bodyPr wrap="square" rtlCol="0">
            <a:spAutoFit/>
          </a:bodyPr>
          <a:lstStyle/>
          <a:p>
            <a:r>
              <a:rPr lang="en-US" dirty="0"/>
              <a:t>The goal of constant propagation data-flow analysis is to find out whether the value of a variable is constant at a given program point or not.</a:t>
            </a:r>
          </a:p>
          <a:p>
            <a:endParaRPr lang="en-US" dirty="0"/>
          </a:p>
          <a:p>
            <a:r>
              <a:rPr lang="en-US" dirty="0"/>
              <a:t>In this example, we are trying to find the value of variable c at all program points.</a:t>
            </a:r>
            <a:endParaRPr lang="en-IN" dirty="0"/>
          </a:p>
        </p:txBody>
      </p:sp>
      <p:sp>
        <p:nvSpPr>
          <p:cNvPr id="18" name="TextBox 17">
            <a:extLst>
              <a:ext uri="{FF2B5EF4-FFF2-40B4-BE49-F238E27FC236}">
                <a16:creationId xmlns:a16="http://schemas.microsoft.com/office/drawing/2014/main" id="{530CC85B-CE78-DFF6-405A-DE24E0148E47}"/>
              </a:ext>
            </a:extLst>
          </p:cNvPr>
          <p:cNvSpPr txBox="1"/>
          <p:nvPr/>
        </p:nvSpPr>
        <p:spPr>
          <a:xfrm>
            <a:off x="4273617" y="2531444"/>
            <a:ext cx="455584" cy="923330"/>
          </a:xfrm>
          <a:prstGeom prst="rect">
            <a:avLst/>
          </a:prstGeom>
          <a:noFill/>
        </p:spPr>
        <p:txBody>
          <a:bodyPr wrap="square" rtlCol="0">
            <a:spAutoFit/>
          </a:bodyPr>
          <a:lstStyle/>
          <a:p>
            <a:r>
              <a:rPr lang="en-US" b="1" dirty="0">
                <a:solidFill>
                  <a:srgbClr val="FF0000"/>
                </a:solidFill>
              </a:rPr>
              <a:t>1.</a:t>
            </a:r>
          </a:p>
          <a:p>
            <a:r>
              <a:rPr lang="en-US" b="1" dirty="0">
                <a:solidFill>
                  <a:srgbClr val="FF0000"/>
                </a:solidFill>
              </a:rPr>
              <a:t>2.</a:t>
            </a:r>
          </a:p>
          <a:p>
            <a:r>
              <a:rPr lang="en-US" b="1" dirty="0">
                <a:solidFill>
                  <a:srgbClr val="FF0000"/>
                </a:solidFill>
              </a:rPr>
              <a:t>3.</a:t>
            </a:r>
            <a:endParaRPr lang="en-IN" b="1" dirty="0">
              <a:solidFill>
                <a:srgbClr val="FF0000"/>
              </a:solidFill>
            </a:endParaRPr>
          </a:p>
        </p:txBody>
      </p:sp>
      <p:sp>
        <p:nvSpPr>
          <p:cNvPr id="20" name="TextBox 19">
            <a:extLst>
              <a:ext uri="{FF2B5EF4-FFF2-40B4-BE49-F238E27FC236}">
                <a16:creationId xmlns:a16="http://schemas.microsoft.com/office/drawing/2014/main" id="{6E91D837-87A3-ACB6-2BE4-69538B812D4B}"/>
              </a:ext>
            </a:extLst>
          </p:cNvPr>
          <p:cNvSpPr txBox="1"/>
          <p:nvPr/>
        </p:nvSpPr>
        <p:spPr>
          <a:xfrm>
            <a:off x="2693469" y="4108387"/>
            <a:ext cx="530214" cy="646331"/>
          </a:xfrm>
          <a:prstGeom prst="rect">
            <a:avLst/>
          </a:prstGeom>
          <a:noFill/>
        </p:spPr>
        <p:txBody>
          <a:bodyPr wrap="square" rtlCol="0">
            <a:spAutoFit/>
          </a:bodyPr>
          <a:lstStyle/>
          <a:p>
            <a:r>
              <a:rPr lang="en-US" b="1" dirty="0">
                <a:solidFill>
                  <a:srgbClr val="FF0000"/>
                </a:solidFill>
              </a:rPr>
              <a:t>4.</a:t>
            </a:r>
          </a:p>
          <a:p>
            <a:r>
              <a:rPr lang="en-US" b="1" dirty="0">
                <a:solidFill>
                  <a:srgbClr val="FF0000"/>
                </a:solidFill>
              </a:rPr>
              <a:t>5.</a:t>
            </a:r>
            <a:endParaRPr lang="en-IN" b="1" dirty="0">
              <a:solidFill>
                <a:srgbClr val="FF0000"/>
              </a:solidFill>
            </a:endParaRPr>
          </a:p>
        </p:txBody>
      </p:sp>
      <p:sp>
        <p:nvSpPr>
          <p:cNvPr id="22" name="TextBox 21">
            <a:extLst>
              <a:ext uri="{FF2B5EF4-FFF2-40B4-BE49-F238E27FC236}">
                <a16:creationId xmlns:a16="http://schemas.microsoft.com/office/drawing/2014/main" id="{81EDBD9C-D841-5581-6D16-580EB707ACF1}"/>
              </a:ext>
            </a:extLst>
          </p:cNvPr>
          <p:cNvSpPr txBox="1"/>
          <p:nvPr/>
        </p:nvSpPr>
        <p:spPr>
          <a:xfrm>
            <a:off x="6975119" y="3981656"/>
            <a:ext cx="455584" cy="646331"/>
          </a:xfrm>
          <a:prstGeom prst="rect">
            <a:avLst/>
          </a:prstGeom>
          <a:noFill/>
        </p:spPr>
        <p:txBody>
          <a:bodyPr wrap="square" rtlCol="0">
            <a:spAutoFit/>
          </a:bodyPr>
          <a:lstStyle/>
          <a:p>
            <a:r>
              <a:rPr lang="en-US" b="1" dirty="0">
                <a:solidFill>
                  <a:srgbClr val="FF0000"/>
                </a:solidFill>
              </a:rPr>
              <a:t>6.</a:t>
            </a:r>
          </a:p>
          <a:p>
            <a:r>
              <a:rPr lang="en-US" b="1" dirty="0">
                <a:solidFill>
                  <a:srgbClr val="FF0000"/>
                </a:solidFill>
              </a:rPr>
              <a:t>7.</a:t>
            </a:r>
            <a:endParaRPr lang="en-IN" b="1" dirty="0">
              <a:solidFill>
                <a:srgbClr val="FF0000"/>
              </a:solidFill>
            </a:endParaRPr>
          </a:p>
        </p:txBody>
      </p:sp>
      <p:sp>
        <p:nvSpPr>
          <p:cNvPr id="23" name="TextBox 22">
            <a:extLst>
              <a:ext uri="{FF2B5EF4-FFF2-40B4-BE49-F238E27FC236}">
                <a16:creationId xmlns:a16="http://schemas.microsoft.com/office/drawing/2014/main" id="{744B306C-1FF8-E9C2-0872-DFE13BF892B6}"/>
              </a:ext>
            </a:extLst>
          </p:cNvPr>
          <p:cNvSpPr txBox="1"/>
          <p:nvPr/>
        </p:nvSpPr>
        <p:spPr>
          <a:xfrm>
            <a:off x="4673077" y="5029205"/>
            <a:ext cx="455584" cy="646331"/>
          </a:xfrm>
          <a:prstGeom prst="rect">
            <a:avLst/>
          </a:prstGeom>
          <a:noFill/>
        </p:spPr>
        <p:txBody>
          <a:bodyPr wrap="square" rtlCol="0">
            <a:spAutoFit/>
          </a:bodyPr>
          <a:lstStyle/>
          <a:p>
            <a:r>
              <a:rPr lang="en-US" b="1" dirty="0">
                <a:solidFill>
                  <a:srgbClr val="FF0000"/>
                </a:solidFill>
              </a:rPr>
              <a:t>8.</a:t>
            </a:r>
          </a:p>
          <a:p>
            <a:r>
              <a:rPr lang="en-US" b="1" dirty="0">
                <a:solidFill>
                  <a:srgbClr val="FF0000"/>
                </a:solidFill>
              </a:rPr>
              <a:t>9.</a:t>
            </a:r>
            <a:endParaRPr lang="en-IN" b="1" dirty="0">
              <a:solidFill>
                <a:srgbClr val="FF0000"/>
              </a:solidFill>
            </a:endParaRPr>
          </a:p>
        </p:txBody>
      </p:sp>
      <p:sp>
        <p:nvSpPr>
          <p:cNvPr id="12" name="TextBox 11">
            <a:extLst>
              <a:ext uri="{FF2B5EF4-FFF2-40B4-BE49-F238E27FC236}">
                <a16:creationId xmlns:a16="http://schemas.microsoft.com/office/drawing/2014/main" id="{16B23CE9-2650-AD79-BBDE-E0A5DA211882}"/>
              </a:ext>
            </a:extLst>
          </p:cNvPr>
          <p:cNvSpPr txBox="1"/>
          <p:nvPr/>
        </p:nvSpPr>
        <p:spPr>
          <a:xfrm>
            <a:off x="5969287" y="2551984"/>
            <a:ext cx="830915" cy="369332"/>
          </a:xfrm>
          <a:prstGeom prst="rect">
            <a:avLst/>
          </a:prstGeom>
          <a:noFill/>
        </p:spPr>
        <p:txBody>
          <a:bodyPr wrap="square" rtlCol="0">
            <a:spAutoFit/>
          </a:bodyPr>
          <a:lstStyle/>
          <a:p>
            <a:r>
              <a:rPr lang="en-US" b="1" dirty="0"/>
              <a:t>BB0</a:t>
            </a:r>
            <a:endParaRPr lang="en-IN" b="1" dirty="0"/>
          </a:p>
        </p:txBody>
      </p:sp>
      <p:sp>
        <p:nvSpPr>
          <p:cNvPr id="24" name="TextBox 23">
            <a:extLst>
              <a:ext uri="{FF2B5EF4-FFF2-40B4-BE49-F238E27FC236}">
                <a16:creationId xmlns:a16="http://schemas.microsoft.com/office/drawing/2014/main" id="{48A28642-6C13-517D-1847-02A05A95AB79}"/>
              </a:ext>
            </a:extLst>
          </p:cNvPr>
          <p:cNvSpPr txBox="1"/>
          <p:nvPr/>
        </p:nvSpPr>
        <p:spPr>
          <a:xfrm>
            <a:off x="3655893" y="3803716"/>
            <a:ext cx="830915" cy="369332"/>
          </a:xfrm>
          <a:prstGeom prst="rect">
            <a:avLst/>
          </a:prstGeom>
          <a:noFill/>
        </p:spPr>
        <p:txBody>
          <a:bodyPr wrap="square" rtlCol="0">
            <a:spAutoFit/>
          </a:bodyPr>
          <a:lstStyle/>
          <a:p>
            <a:r>
              <a:rPr lang="en-US" b="1" dirty="0"/>
              <a:t>BB1</a:t>
            </a:r>
            <a:endParaRPr lang="en-IN" b="1" dirty="0"/>
          </a:p>
        </p:txBody>
      </p:sp>
      <p:sp>
        <p:nvSpPr>
          <p:cNvPr id="25" name="TextBox 24">
            <a:extLst>
              <a:ext uri="{FF2B5EF4-FFF2-40B4-BE49-F238E27FC236}">
                <a16:creationId xmlns:a16="http://schemas.microsoft.com/office/drawing/2014/main" id="{B000B38B-66EB-155C-B7C8-56BF20EC0409}"/>
              </a:ext>
            </a:extLst>
          </p:cNvPr>
          <p:cNvSpPr txBox="1"/>
          <p:nvPr/>
        </p:nvSpPr>
        <p:spPr>
          <a:xfrm>
            <a:off x="7989883" y="3812280"/>
            <a:ext cx="830915" cy="369332"/>
          </a:xfrm>
          <a:prstGeom prst="rect">
            <a:avLst/>
          </a:prstGeom>
          <a:noFill/>
        </p:spPr>
        <p:txBody>
          <a:bodyPr wrap="square" rtlCol="0">
            <a:spAutoFit/>
          </a:bodyPr>
          <a:lstStyle/>
          <a:p>
            <a:r>
              <a:rPr lang="en-US" b="1" dirty="0"/>
              <a:t>BB2</a:t>
            </a:r>
            <a:endParaRPr lang="en-IN" b="1" dirty="0"/>
          </a:p>
        </p:txBody>
      </p:sp>
      <p:sp>
        <p:nvSpPr>
          <p:cNvPr id="26" name="TextBox 25">
            <a:extLst>
              <a:ext uri="{FF2B5EF4-FFF2-40B4-BE49-F238E27FC236}">
                <a16:creationId xmlns:a16="http://schemas.microsoft.com/office/drawing/2014/main" id="{62F7D221-FF80-6E08-BD65-84ECD0A7306E}"/>
              </a:ext>
            </a:extLst>
          </p:cNvPr>
          <p:cNvSpPr txBox="1"/>
          <p:nvPr/>
        </p:nvSpPr>
        <p:spPr>
          <a:xfrm>
            <a:off x="5625115" y="4868802"/>
            <a:ext cx="830915" cy="369332"/>
          </a:xfrm>
          <a:prstGeom prst="rect">
            <a:avLst/>
          </a:prstGeom>
          <a:noFill/>
        </p:spPr>
        <p:txBody>
          <a:bodyPr wrap="square" rtlCol="0">
            <a:spAutoFit/>
          </a:bodyPr>
          <a:lstStyle/>
          <a:p>
            <a:r>
              <a:rPr lang="en-US" b="1" dirty="0"/>
              <a:t>BB3</a:t>
            </a:r>
            <a:endParaRPr lang="en-IN" b="1" dirty="0"/>
          </a:p>
        </p:txBody>
      </p:sp>
    </p:spTree>
    <p:extLst>
      <p:ext uri="{BB962C8B-B14F-4D97-AF65-F5344CB8AC3E}">
        <p14:creationId xmlns:p14="http://schemas.microsoft.com/office/powerpoint/2010/main" val="39101576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ECAEE-4DD8-4E1E-AED0-292F1F677106}"/>
              </a:ext>
            </a:extLst>
          </p:cNvPr>
          <p:cNvSpPr>
            <a:spLocks noGrp="1"/>
          </p:cNvSpPr>
          <p:nvPr>
            <p:ph type="title"/>
          </p:nvPr>
        </p:nvSpPr>
        <p:spPr/>
        <p:txBody>
          <a:bodyPr/>
          <a:lstStyle/>
          <a:p>
            <a:r>
              <a:rPr lang="en-US" dirty="0"/>
              <a:t>Live variable analysis</a:t>
            </a:r>
            <a:endParaRPr lang="en-IN" dirty="0"/>
          </a:p>
        </p:txBody>
      </p:sp>
      <p:sp>
        <p:nvSpPr>
          <p:cNvPr id="5" name="TextBox 4">
            <a:extLst>
              <a:ext uri="{FF2B5EF4-FFF2-40B4-BE49-F238E27FC236}">
                <a16:creationId xmlns:a16="http://schemas.microsoft.com/office/drawing/2014/main" id="{8A18DAB5-9D23-4DDF-BF05-2073C0DE75CC}"/>
              </a:ext>
            </a:extLst>
          </p:cNvPr>
          <p:cNvSpPr txBox="1"/>
          <p:nvPr/>
        </p:nvSpPr>
        <p:spPr>
          <a:xfrm>
            <a:off x="6400797" y="978978"/>
            <a:ext cx="5270643" cy="5078313"/>
          </a:xfrm>
          <a:prstGeom prst="rect">
            <a:avLst/>
          </a:prstGeom>
          <a:noFill/>
        </p:spPr>
        <p:txBody>
          <a:bodyPr wrap="square" rtlCol="0">
            <a:spAutoFit/>
          </a:bodyPr>
          <a:lstStyle/>
          <a:p>
            <a:r>
              <a:rPr lang="en-US" dirty="0">
                <a:latin typeface="Consolas" panose="020B0609020204030204" pitchFamily="49" charset="0"/>
              </a:rPr>
              <a:t>A variable x is live at point p in a CFG if the value of x at point p due to some prior definitions can be used along some path in the CFG starting at p. In other words, the variable x is not live at point p if the expected behavior of the program doesn’t change even if you assign a garbage value to x at point p.</a:t>
            </a:r>
          </a:p>
          <a:p>
            <a:endParaRPr lang="en-US" dirty="0">
              <a:latin typeface="Consolas" panose="020B0609020204030204" pitchFamily="49" charset="0"/>
            </a:endParaRPr>
          </a:p>
          <a:p>
            <a:endParaRPr lang="en-US" dirty="0">
              <a:latin typeface="Consolas" panose="020B0609020204030204" pitchFamily="49" charset="0"/>
            </a:endParaRPr>
          </a:p>
          <a:p>
            <a:r>
              <a:rPr lang="en-US" dirty="0">
                <a:latin typeface="Consolas" panose="020B0609020204030204" pitchFamily="49" charset="0"/>
              </a:rPr>
              <a:t>Which variables are live after line-3?</a:t>
            </a:r>
          </a:p>
          <a:p>
            <a:r>
              <a:rPr lang="en-US" dirty="0">
                <a:latin typeface="Consolas" panose="020B0609020204030204" pitchFamily="49" charset="0"/>
              </a:rPr>
              <a:t>a, b</a:t>
            </a:r>
          </a:p>
          <a:p>
            <a:endParaRPr lang="en-US" dirty="0">
              <a:latin typeface="Consolas" panose="020B0609020204030204" pitchFamily="49" charset="0"/>
            </a:endParaRPr>
          </a:p>
          <a:p>
            <a:r>
              <a:rPr lang="en-US" dirty="0">
                <a:latin typeface="Consolas" panose="020B0609020204030204" pitchFamily="49" charset="0"/>
              </a:rPr>
              <a:t>Which variables are live after line-8?</a:t>
            </a:r>
          </a:p>
          <a:p>
            <a:r>
              <a:rPr lang="en-US" dirty="0">
                <a:latin typeface="Consolas" panose="020B0609020204030204" pitchFamily="49" charset="0"/>
              </a:rPr>
              <a:t>b, d</a:t>
            </a:r>
          </a:p>
          <a:p>
            <a:endParaRPr lang="en-US" dirty="0">
              <a:latin typeface="Consolas" panose="020B0609020204030204" pitchFamily="49" charset="0"/>
            </a:endParaRPr>
          </a:p>
          <a:p>
            <a:r>
              <a:rPr lang="en-US" dirty="0">
                <a:latin typeface="Consolas" panose="020B0609020204030204" pitchFamily="49" charset="0"/>
              </a:rPr>
              <a:t>Which variables are live before line-8?</a:t>
            </a:r>
          </a:p>
          <a:p>
            <a:r>
              <a:rPr lang="en-US">
                <a:latin typeface="Consolas" panose="020B0609020204030204" pitchFamily="49" charset="0"/>
              </a:rPr>
              <a:t>b</a:t>
            </a:r>
            <a:endParaRPr lang="en-US" dirty="0">
              <a:latin typeface="Consolas" panose="020B0609020204030204" pitchFamily="49" charset="0"/>
            </a:endParaRPr>
          </a:p>
        </p:txBody>
      </p:sp>
      <p:sp>
        <p:nvSpPr>
          <p:cNvPr id="7" name="TextBox 6">
            <a:extLst>
              <a:ext uri="{FF2B5EF4-FFF2-40B4-BE49-F238E27FC236}">
                <a16:creationId xmlns:a16="http://schemas.microsoft.com/office/drawing/2014/main" id="{B26F8052-896D-4B6F-B858-0BECF0E24169}"/>
              </a:ext>
            </a:extLst>
          </p:cNvPr>
          <p:cNvSpPr txBox="1"/>
          <p:nvPr/>
        </p:nvSpPr>
        <p:spPr>
          <a:xfrm>
            <a:off x="945221" y="2055468"/>
            <a:ext cx="4831594" cy="2862322"/>
          </a:xfrm>
          <a:prstGeom prst="rect">
            <a:avLst/>
          </a:prstGeom>
          <a:noFill/>
        </p:spPr>
        <p:txBody>
          <a:bodyPr wrap="square" rtlCol="0">
            <a:spAutoFit/>
          </a:bodyPr>
          <a:lstStyle/>
          <a:p>
            <a:r>
              <a:rPr lang="en-US" dirty="0">
                <a:latin typeface="Consolas" panose="020B0609020204030204" pitchFamily="49" charset="0"/>
              </a:rPr>
              <a:t>1.  int foo(int a, int b, int c) {</a:t>
            </a:r>
          </a:p>
          <a:p>
            <a:r>
              <a:rPr lang="en-US" dirty="0">
                <a:latin typeface="Consolas" panose="020B0609020204030204" pitchFamily="49" charset="0"/>
              </a:rPr>
              <a:t>2.    int d = 20;</a:t>
            </a:r>
          </a:p>
          <a:p>
            <a:r>
              <a:rPr lang="en-US" dirty="0">
                <a:latin typeface="Consolas" panose="020B0609020204030204" pitchFamily="49" charset="0"/>
              </a:rPr>
              <a:t>3.    int </a:t>
            </a:r>
            <a:r>
              <a:rPr lang="en-US" dirty="0" err="1">
                <a:latin typeface="Consolas" panose="020B0609020204030204" pitchFamily="49" charset="0"/>
              </a:rPr>
              <a:t>i</a:t>
            </a:r>
            <a:r>
              <a:rPr lang="en-US" dirty="0">
                <a:latin typeface="Consolas" panose="020B0609020204030204" pitchFamily="49" charset="0"/>
              </a:rPr>
              <a:t> = 0;</a:t>
            </a:r>
          </a:p>
          <a:p>
            <a:r>
              <a:rPr lang="en-US" dirty="0">
                <a:latin typeface="Consolas" panose="020B0609020204030204" pitchFamily="49" charset="0"/>
              </a:rPr>
              <a:t>4.    for (</a:t>
            </a:r>
            <a:r>
              <a:rPr lang="en-US" dirty="0" err="1">
                <a:latin typeface="Consolas" panose="020B0609020204030204" pitchFamily="49" charset="0"/>
              </a:rPr>
              <a:t>i</a:t>
            </a:r>
            <a:r>
              <a:rPr lang="en-US" dirty="0">
                <a:latin typeface="Consolas" panose="020B0609020204030204" pitchFamily="49" charset="0"/>
              </a:rPr>
              <a:t> = 0; </a:t>
            </a:r>
            <a:r>
              <a:rPr lang="en-US" dirty="0" err="1">
                <a:latin typeface="Consolas" panose="020B0609020204030204" pitchFamily="49" charset="0"/>
              </a:rPr>
              <a:t>i</a:t>
            </a:r>
            <a:r>
              <a:rPr lang="en-US" dirty="0">
                <a:latin typeface="Consolas" panose="020B0609020204030204" pitchFamily="49" charset="0"/>
              </a:rPr>
              <a:t> &lt; c; </a:t>
            </a:r>
            <a:r>
              <a:rPr lang="en-US" dirty="0" err="1">
                <a:latin typeface="Consolas" panose="020B0609020204030204" pitchFamily="49" charset="0"/>
              </a:rPr>
              <a:t>i</a:t>
            </a:r>
            <a:r>
              <a:rPr lang="en-US" dirty="0">
                <a:latin typeface="Consolas" panose="020B0609020204030204" pitchFamily="49" charset="0"/>
              </a:rPr>
              <a:t> ++) {</a:t>
            </a:r>
          </a:p>
          <a:p>
            <a:pPr marL="342900" indent="-342900">
              <a:buAutoNum type="arabicPeriod" startAt="5"/>
            </a:pPr>
            <a:r>
              <a:rPr lang="en-US" dirty="0">
                <a:latin typeface="Consolas" panose="020B0609020204030204" pitchFamily="49" charset="0"/>
              </a:rPr>
              <a:t>    d = a + b;</a:t>
            </a:r>
          </a:p>
          <a:p>
            <a:pPr marL="342900" indent="-342900">
              <a:buAutoNum type="arabicPeriod" startAt="5"/>
            </a:pPr>
            <a:r>
              <a:rPr lang="en-US" dirty="0">
                <a:latin typeface="Consolas" panose="020B0609020204030204" pitchFamily="49" charset="0"/>
              </a:rPr>
              <a:t>    b = a;</a:t>
            </a:r>
          </a:p>
          <a:p>
            <a:r>
              <a:rPr lang="en-US" dirty="0">
                <a:latin typeface="Consolas" panose="020B0609020204030204" pitchFamily="49" charset="0"/>
              </a:rPr>
              <a:t>7.    }</a:t>
            </a:r>
          </a:p>
          <a:p>
            <a:r>
              <a:rPr lang="en-US" dirty="0">
                <a:latin typeface="Consolas" panose="020B0609020204030204" pitchFamily="49" charset="0"/>
              </a:rPr>
              <a:t>8.    d = 20;</a:t>
            </a:r>
          </a:p>
          <a:p>
            <a:r>
              <a:rPr lang="en-US" dirty="0">
                <a:latin typeface="Consolas" panose="020B0609020204030204" pitchFamily="49" charset="0"/>
              </a:rPr>
              <a:t>9.    return b + d;</a:t>
            </a:r>
          </a:p>
          <a:p>
            <a:r>
              <a:rPr lang="en-US" dirty="0">
                <a:latin typeface="Consolas" panose="020B0609020204030204" pitchFamily="49" charset="0"/>
              </a:rPr>
              <a:t>10. }</a:t>
            </a:r>
            <a:endParaRPr lang="en-IN" dirty="0">
              <a:latin typeface="Consolas" panose="020B0609020204030204" pitchFamily="49" charset="0"/>
            </a:endParaRPr>
          </a:p>
        </p:txBody>
      </p:sp>
    </p:spTree>
    <p:extLst>
      <p:ext uri="{BB962C8B-B14F-4D97-AF65-F5344CB8AC3E}">
        <p14:creationId xmlns:p14="http://schemas.microsoft.com/office/powerpoint/2010/main" val="1529069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Live variable analysis</a:t>
            </a:r>
          </a:p>
        </p:txBody>
      </p:sp>
      <p:sp>
        <p:nvSpPr>
          <p:cNvPr id="4" name="Rectangle 3">
            <a:extLst>
              <a:ext uri="{FF2B5EF4-FFF2-40B4-BE49-F238E27FC236}">
                <a16:creationId xmlns:a16="http://schemas.microsoft.com/office/drawing/2014/main" id="{799F9519-3A97-48F4-B517-D27B597E4BE2}"/>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2</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61411" y="384198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w</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 a</a:t>
            </a:r>
          </a:p>
        </p:txBody>
      </p:sp>
      <p:sp>
        <p:nvSpPr>
          <p:cNvPr id="9" name="Rectangle 8">
            <a:extLst>
              <a:ext uri="{FF2B5EF4-FFF2-40B4-BE49-F238E27FC236}">
                <a16:creationId xmlns:a16="http://schemas.microsoft.com/office/drawing/2014/main" id="{D245372B-583E-41E4-BA1C-7C8959653237}"/>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50329" y="341743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50329" y="4701951"/>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stCxn id="8" idx="2"/>
            <a:endCxn id="9" idx="0"/>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2F5F17A-B3F1-4446-A55C-606F1647AB8E}"/>
              </a:ext>
            </a:extLst>
          </p:cNvPr>
          <p:cNvSpPr txBox="1"/>
          <p:nvPr/>
        </p:nvSpPr>
        <p:spPr>
          <a:xfrm>
            <a:off x="8747760" y="2547255"/>
            <a:ext cx="2804160" cy="2862322"/>
          </a:xfrm>
          <a:prstGeom prst="rect">
            <a:avLst/>
          </a:prstGeom>
          <a:noFill/>
        </p:spPr>
        <p:txBody>
          <a:bodyPr wrap="square" rtlCol="0">
            <a:spAutoFit/>
          </a:bodyPr>
          <a:lstStyle/>
          <a:p>
            <a:r>
              <a:rPr lang="en-US" dirty="0"/>
              <a:t>If a variable is used in an instruction, then the variable is live before the instruction.</a:t>
            </a:r>
          </a:p>
          <a:p>
            <a:endParaRPr lang="en-US" dirty="0"/>
          </a:p>
          <a:p>
            <a:r>
              <a:rPr lang="en-US" dirty="0"/>
              <a:t>If a variable is defined in an instruction but not used in the instruction, then the variable is not live before the instruction. </a:t>
            </a:r>
            <a:endParaRPr lang="en-IN" dirty="0"/>
          </a:p>
        </p:txBody>
      </p:sp>
      <p:sp>
        <p:nvSpPr>
          <p:cNvPr id="12" name="TextBox 11">
            <a:extLst>
              <a:ext uri="{FF2B5EF4-FFF2-40B4-BE49-F238E27FC236}">
                <a16:creationId xmlns:a16="http://schemas.microsoft.com/office/drawing/2014/main" id="{0AC0B30C-7DBF-B308-656A-231940438E14}"/>
              </a:ext>
            </a:extLst>
          </p:cNvPr>
          <p:cNvSpPr txBox="1"/>
          <p:nvPr/>
        </p:nvSpPr>
        <p:spPr>
          <a:xfrm>
            <a:off x="3780890" y="5763805"/>
            <a:ext cx="943506" cy="369332"/>
          </a:xfrm>
          <a:prstGeom prst="rect">
            <a:avLst/>
          </a:prstGeom>
          <a:noFill/>
        </p:spPr>
        <p:txBody>
          <a:bodyPr wrap="square" rtlCol="0">
            <a:spAutoFit/>
          </a:bodyPr>
          <a:lstStyle/>
          <a:p>
            <a:endParaRPr lang="en-IN" dirty="0"/>
          </a:p>
        </p:txBody>
      </p:sp>
    </p:spTree>
    <p:extLst>
      <p:ext uri="{BB962C8B-B14F-4D97-AF65-F5344CB8AC3E}">
        <p14:creationId xmlns:p14="http://schemas.microsoft.com/office/powerpoint/2010/main" val="17133275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a:xfrm>
            <a:off x="838200" y="344577"/>
            <a:ext cx="10515600" cy="1325563"/>
          </a:xfrm>
        </p:spPr>
        <p:txBody>
          <a:bodyPr/>
          <a:lstStyle/>
          <a:p>
            <a:r>
              <a:rPr lang="en-US" dirty="0"/>
              <a:t>Live variable analysis</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799F9519-3A97-48F4-B517-D27B597E4BE2}"/>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2</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61411" y="384198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w</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 a</a:t>
            </a:r>
          </a:p>
        </p:txBody>
      </p:sp>
      <p:sp>
        <p:nvSpPr>
          <p:cNvPr id="9" name="Rectangle 8">
            <a:extLst>
              <a:ext uri="{FF2B5EF4-FFF2-40B4-BE49-F238E27FC236}">
                <a16:creationId xmlns:a16="http://schemas.microsoft.com/office/drawing/2014/main" id="{D245372B-583E-41E4-BA1C-7C8959653237}"/>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50329" y="341743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50329" y="4701951"/>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stCxn id="8" idx="2"/>
            <a:endCxn id="9" idx="0"/>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2F5F17A-B3F1-4446-A55C-606F1647AB8E}"/>
              </a:ext>
            </a:extLst>
          </p:cNvPr>
          <p:cNvSpPr txBox="1"/>
          <p:nvPr/>
        </p:nvSpPr>
        <p:spPr>
          <a:xfrm>
            <a:off x="8747760" y="2547255"/>
            <a:ext cx="2804160" cy="2862322"/>
          </a:xfrm>
          <a:prstGeom prst="rect">
            <a:avLst/>
          </a:prstGeom>
          <a:noFill/>
        </p:spPr>
        <p:txBody>
          <a:bodyPr wrap="square" rtlCol="0">
            <a:spAutoFit/>
          </a:bodyPr>
          <a:lstStyle/>
          <a:p>
            <a:r>
              <a:rPr lang="en-US" dirty="0"/>
              <a:t>If a variable is used in an instruction, then the variable is live before the instruction.</a:t>
            </a:r>
          </a:p>
          <a:p>
            <a:endParaRPr lang="en-US" dirty="0"/>
          </a:p>
          <a:p>
            <a:r>
              <a:rPr lang="en-US" dirty="0"/>
              <a:t>If a variable is defined in an instruction but not used in the instruction, then the variable is not live before the instruction. </a:t>
            </a:r>
            <a:endParaRPr lang="en-IN" dirty="0"/>
          </a:p>
        </p:txBody>
      </p:sp>
      <p:sp>
        <p:nvSpPr>
          <p:cNvPr id="12" name="TextBox 11">
            <a:extLst>
              <a:ext uri="{FF2B5EF4-FFF2-40B4-BE49-F238E27FC236}">
                <a16:creationId xmlns:a16="http://schemas.microsoft.com/office/drawing/2014/main" id="{0AC0B30C-7DBF-B308-656A-231940438E14}"/>
              </a:ext>
            </a:extLst>
          </p:cNvPr>
          <p:cNvSpPr txBox="1"/>
          <p:nvPr/>
        </p:nvSpPr>
        <p:spPr>
          <a:xfrm>
            <a:off x="3780890" y="5763805"/>
            <a:ext cx="943506" cy="369332"/>
          </a:xfrm>
          <a:prstGeom prst="rect">
            <a:avLst/>
          </a:prstGeom>
          <a:noFill/>
        </p:spPr>
        <p:txBody>
          <a:bodyPr wrap="square" rtlCol="0">
            <a:spAutoFit/>
          </a:bodyPr>
          <a:lstStyle/>
          <a:p>
            <a:endParaRPr lang="en-IN" dirty="0"/>
          </a:p>
        </p:txBody>
      </p:sp>
      <p:sp>
        <p:nvSpPr>
          <p:cNvPr id="14" name="TextBox 13">
            <a:extLst>
              <a:ext uri="{FF2B5EF4-FFF2-40B4-BE49-F238E27FC236}">
                <a16:creationId xmlns:a16="http://schemas.microsoft.com/office/drawing/2014/main" id="{DA68A43F-E52F-AB2C-357D-A60BC1ABE5DC}"/>
              </a:ext>
            </a:extLst>
          </p:cNvPr>
          <p:cNvSpPr txBox="1"/>
          <p:nvPr/>
        </p:nvSpPr>
        <p:spPr>
          <a:xfrm>
            <a:off x="3780890" y="5876820"/>
            <a:ext cx="856425" cy="369332"/>
          </a:xfrm>
          <a:prstGeom prst="rect">
            <a:avLst/>
          </a:prstGeom>
          <a:noFill/>
        </p:spPr>
        <p:txBody>
          <a:bodyPr wrap="square" rtlCol="0">
            <a:spAutoFit/>
          </a:bodyPr>
          <a:lstStyle/>
          <a:p>
            <a:r>
              <a:rPr lang="en-US" dirty="0"/>
              <a:t>{}</a:t>
            </a:r>
            <a:endParaRPr lang="en-IN" dirty="0"/>
          </a:p>
        </p:txBody>
      </p:sp>
      <p:sp>
        <p:nvSpPr>
          <p:cNvPr id="20" name="TextBox 19">
            <a:extLst>
              <a:ext uri="{FF2B5EF4-FFF2-40B4-BE49-F238E27FC236}">
                <a16:creationId xmlns:a16="http://schemas.microsoft.com/office/drawing/2014/main" id="{86D0E929-C9D3-5C92-2BE3-7B1E7E90D484}"/>
              </a:ext>
            </a:extLst>
          </p:cNvPr>
          <p:cNvSpPr txBox="1"/>
          <p:nvPr/>
        </p:nvSpPr>
        <p:spPr>
          <a:xfrm>
            <a:off x="3717536" y="5197014"/>
            <a:ext cx="856425" cy="369332"/>
          </a:xfrm>
          <a:prstGeom prst="rect">
            <a:avLst/>
          </a:prstGeom>
          <a:noFill/>
        </p:spPr>
        <p:txBody>
          <a:bodyPr wrap="square" rtlCol="0">
            <a:spAutoFit/>
          </a:bodyPr>
          <a:lstStyle/>
          <a:p>
            <a:r>
              <a:rPr lang="en-US" dirty="0"/>
              <a:t>{a}</a:t>
            </a:r>
            <a:endParaRPr lang="en-IN" dirty="0"/>
          </a:p>
        </p:txBody>
      </p:sp>
      <p:sp>
        <p:nvSpPr>
          <p:cNvPr id="22" name="TextBox 21">
            <a:extLst>
              <a:ext uri="{FF2B5EF4-FFF2-40B4-BE49-F238E27FC236}">
                <a16:creationId xmlns:a16="http://schemas.microsoft.com/office/drawing/2014/main" id="{FF1CBE47-3877-8C6A-2370-AC663E32B457}"/>
              </a:ext>
            </a:extLst>
          </p:cNvPr>
          <p:cNvSpPr txBox="1"/>
          <p:nvPr/>
        </p:nvSpPr>
        <p:spPr>
          <a:xfrm>
            <a:off x="3695277" y="4907625"/>
            <a:ext cx="856425" cy="369332"/>
          </a:xfrm>
          <a:prstGeom prst="rect">
            <a:avLst/>
          </a:prstGeom>
          <a:noFill/>
        </p:spPr>
        <p:txBody>
          <a:bodyPr wrap="square" rtlCol="0">
            <a:spAutoFit/>
          </a:bodyPr>
          <a:lstStyle/>
          <a:p>
            <a:r>
              <a:rPr lang="en-US" dirty="0"/>
              <a:t>{c}</a:t>
            </a:r>
            <a:endParaRPr lang="en-IN" dirty="0"/>
          </a:p>
        </p:txBody>
      </p:sp>
      <p:sp>
        <p:nvSpPr>
          <p:cNvPr id="23" name="TextBox 22">
            <a:extLst>
              <a:ext uri="{FF2B5EF4-FFF2-40B4-BE49-F238E27FC236}">
                <a16:creationId xmlns:a16="http://schemas.microsoft.com/office/drawing/2014/main" id="{982854CE-1331-DD7C-38F9-EA905817754C}"/>
              </a:ext>
            </a:extLst>
          </p:cNvPr>
          <p:cNvSpPr txBox="1"/>
          <p:nvPr/>
        </p:nvSpPr>
        <p:spPr>
          <a:xfrm>
            <a:off x="4166172" y="4546321"/>
            <a:ext cx="856425" cy="369332"/>
          </a:xfrm>
          <a:prstGeom prst="rect">
            <a:avLst/>
          </a:prstGeom>
          <a:noFill/>
        </p:spPr>
        <p:txBody>
          <a:bodyPr wrap="square" rtlCol="0">
            <a:spAutoFit/>
          </a:bodyPr>
          <a:lstStyle/>
          <a:p>
            <a:r>
              <a:rPr lang="en-US" dirty="0"/>
              <a:t>{c}</a:t>
            </a:r>
            <a:endParaRPr lang="en-IN" dirty="0"/>
          </a:p>
        </p:txBody>
      </p:sp>
      <p:sp>
        <p:nvSpPr>
          <p:cNvPr id="24" name="TextBox 23">
            <a:extLst>
              <a:ext uri="{FF2B5EF4-FFF2-40B4-BE49-F238E27FC236}">
                <a16:creationId xmlns:a16="http://schemas.microsoft.com/office/drawing/2014/main" id="{4A6BA192-4A99-4D89-3344-7E0A92582FC1}"/>
              </a:ext>
            </a:extLst>
          </p:cNvPr>
          <p:cNvSpPr txBox="1"/>
          <p:nvPr/>
        </p:nvSpPr>
        <p:spPr>
          <a:xfrm>
            <a:off x="6024080" y="4565159"/>
            <a:ext cx="856425" cy="369332"/>
          </a:xfrm>
          <a:prstGeom prst="rect">
            <a:avLst/>
          </a:prstGeom>
          <a:noFill/>
        </p:spPr>
        <p:txBody>
          <a:bodyPr wrap="square" rtlCol="0">
            <a:spAutoFit/>
          </a:bodyPr>
          <a:lstStyle/>
          <a:p>
            <a:r>
              <a:rPr lang="en-US" dirty="0"/>
              <a:t>{c}</a:t>
            </a:r>
            <a:endParaRPr lang="en-IN" dirty="0"/>
          </a:p>
        </p:txBody>
      </p:sp>
      <p:sp>
        <p:nvSpPr>
          <p:cNvPr id="25" name="TextBox 24">
            <a:extLst>
              <a:ext uri="{FF2B5EF4-FFF2-40B4-BE49-F238E27FC236}">
                <a16:creationId xmlns:a16="http://schemas.microsoft.com/office/drawing/2014/main" id="{E6C21B69-E904-19D7-F7D4-4F5B86D43CAB}"/>
              </a:ext>
            </a:extLst>
          </p:cNvPr>
          <p:cNvSpPr txBox="1"/>
          <p:nvPr/>
        </p:nvSpPr>
        <p:spPr>
          <a:xfrm>
            <a:off x="6063466" y="4121659"/>
            <a:ext cx="856425" cy="369332"/>
          </a:xfrm>
          <a:prstGeom prst="rect">
            <a:avLst/>
          </a:prstGeom>
          <a:noFill/>
        </p:spPr>
        <p:txBody>
          <a:bodyPr wrap="square" rtlCol="0">
            <a:spAutoFit/>
          </a:bodyPr>
          <a:lstStyle/>
          <a:p>
            <a:r>
              <a:rPr lang="en-US" dirty="0"/>
              <a:t>{c}</a:t>
            </a:r>
            <a:endParaRPr lang="en-IN" dirty="0"/>
          </a:p>
        </p:txBody>
      </p:sp>
      <p:sp>
        <p:nvSpPr>
          <p:cNvPr id="26" name="TextBox 25">
            <a:extLst>
              <a:ext uri="{FF2B5EF4-FFF2-40B4-BE49-F238E27FC236}">
                <a16:creationId xmlns:a16="http://schemas.microsoft.com/office/drawing/2014/main" id="{366EB680-B3F1-F2E5-9606-39EE1D0A1701}"/>
              </a:ext>
            </a:extLst>
          </p:cNvPr>
          <p:cNvSpPr txBox="1"/>
          <p:nvPr/>
        </p:nvSpPr>
        <p:spPr>
          <a:xfrm>
            <a:off x="5691885" y="3770625"/>
            <a:ext cx="856425" cy="369332"/>
          </a:xfrm>
          <a:prstGeom prst="rect">
            <a:avLst/>
          </a:prstGeom>
          <a:noFill/>
        </p:spPr>
        <p:txBody>
          <a:bodyPr wrap="square" rtlCol="0">
            <a:spAutoFit/>
          </a:bodyPr>
          <a:lstStyle/>
          <a:p>
            <a:r>
              <a:rPr lang="en-US" dirty="0"/>
              <a:t>{</a:t>
            </a:r>
            <a:r>
              <a:rPr lang="en-US" dirty="0" err="1"/>
              <a:t>c,y,w</a:t>
            </a:r>
            <a:r>
              <a:rPr lang="en-US" dirty="0"/>
              <a:t>}</a:t>
            </a:r>
            <a:endParaRPr lang="en-IN" dirty="0"/>
          </a:p>
        </p:txBody>
      </p:sp>
      <p:sp>
        <p:nvSpPr>
          <p:cNvPr id="27" name="TextBox 26">
            <a:extLst>
              <a:ext uri="{FF2B5EF4-FFF2-40B4-BE49-F238E27FC236}">
                <a16:creationId xmlns:a16="http://schemas.microsoft.com/office/drawing/2014/main" id="{10F0214D-15C1-101E-7F6A-E31B84029AF5}"/>
              </a:ext>
            </a:extLst>
          </p:cNvPr>
          <p:cNvSpPr txBox="1"/>
          <p:nvPr/>
        </p:nvSpPr>
        <p:spPr>
          <a:xfrm>
            <a:off x="1765440" y="3933299"/>
            <a:ext cx="856425" cy="369332"/>
          </a:xfrm>
          <a:prstGeom prst="rect">
            <a:avLst/>
          </a:prstGeom>
          <a:noFill/>
        </p:spPr>
        <p:txBody>
          <a:bodyPr wrap="square" rtlCol="0">
            <a:spAutoFit/>
          </a:bodyPr>
          <a:lstStyle/>
          <a:p>
            <a:r>
              <a:rPr lang="en-US" dirty="0"/>
              <a:t>{</a:t>
            </a:r>
            <a:r>
              <a:rPr lang="en-US" dirty="0" err="1"/>
              <a:t>c,y,z</a:t>
            </a:r>
            <a:r>
              <a:rPr lang="en-US" dirty="0"/>
              <a:t>}</a:t>
            </a:r>
            <a:endParaRPr lang="en-IN" dirty="0"/>
          </a:p>
        </p:txBody>
      </p:sp>
      <p:sp>
        <p:nvSpPr>
          <p:cNvPr id="28" name="TextBox 27">
            <a:extLst>
              <a:ext uri="{FF2B5EF4-FFF2-40B4-BE49-F238E27FC236}">
                <a16:creationId xmlns:a16="http://schemas.microsoft.com/office/drawing/2014/main" id="{1821F72E-5917-1E74-29D6-D6D295675054}"/>
              </a:ext>
            </a:extLst>
          </p:cNvPr>
          <p:cNvSpPr txBox="1"/>
          <p:nvPr/>
        </p:nvSpPr>
        <p:spPr>
          <a:xfrm>
            <a:off x="1856196" y="4219261"/>
            <a:ext cx="856425" cy="369332"/>
          </a:xfrm>
          <a:prstGeom prst="rect">
            <a:avLst/>
          </a:prstGeom>
          <a:noFill/>
        </p:spPr>
        <p:txBody>
          <a:bodyPr wrap="square" rtlCol="0">
            <a:spAutoFit/>
          </a:bodyPr>
          <a:lstStyle/>
          <a:p>
            <a:r>
              <a:rPr lang="en-US" dirty="0"/>
              <a:t>{</a:t>
            </a:r>
            <a:r>
              <a:rPr lang="en-US" dirty="0" err="1"/>
              <a:t>c,y,z</a:t>
            </a:r>
            <a:r>
              <a:rPr lang="en-US" dirty="0"/>
              <a:t>}</a:t>
            </a:r>
            <a:endParaRPr lang="en-IN" dirty="0"/>
          </a:p>
        </p:txBody>
      </p:sp>
      <p:sp>
        <p:nvSpPr>
          <p:cNvPr id="29" name="TextBox 28">
            <a:extLst>
              <a:ext uri="{FF2B5EF4-FFF2-40B4-BE49-F238E27FC236}">
                <a16:creationId xmlns:a16="http://schemas.microsoft.com/office/drawing/2014/main" id="{4E7674D9-E1D8-D619-77B8-523956A65510}"/>
              </a:ext>
            </a:extLst>
          </p:cNvPr>
          <p:cNvSpPr txBox="1"/>
          <p:nvPr/>
        </p:nvSpPr>
        <p:spPr>
          <a:xfrm>
            <a:off x="3601084" y="3333973"/>
            <a:ext cx="856425" cy="369332"/>
          </a:xfrm>
          <a:prstGeom prst="rect">
            <a:avLst/>
          </a:prstGeom>
          <a:noFill/>
        </p:spPr>
        <p:txBody>
          <a:bodyPr wrap="square" rtlCol="0">
            <a:spAutoFit/>
          </a:bodyPr>
          <a:lstStyle/>
          <a:p>
            <a:r>
              <a:rPr lang="en-US" dirty="0"/>
              <a:t>{</a:t>
            </a:r>
            <a:r>
              <a:rPr lang="en-US" dirty="0" err="1"/>
              <a:t>c,y,z</a:t>
            </a:r>
            <a:r>
              <a:rPr lang="en-US" dirty="0"/>
              <a:t>}</a:t>
            </a:r>
            <a:endParaRPr lang="en-IN" dirty="0"/>
          </a:p>
        </p:txBody>
      </p:sp>
      <p:sp>
        <p:nvSpPr>
          <p:cNvPr id="30" name="TextBox 29">
            <a:extLst>
              <a:ext uri="{FF2B5EF4-FFF2-40B4-BE49-F238E27FC236}">
                <a16:creationId xmlns:a16="http://schemas.microsoft.com/office/drawing/2014/main" id="{9E8E5925-70AB-1EC2-DE0D-B8771279EBDA}"/>
              </a:ext>
            </a:extLst>
          </p:cNvPr>
          <p:cNvSpPr txBox="1"/>
          <p:nvPr/>
        </p:nvSpPr>
        <p:spPr>
          <a:xfrm>
            <a:off x="6409362" y="3327125"/>
            <a:ext cx="856425" cy="369332"/>
          </a:xfrm>
          <a:prstGeom prst="rect">
            <a:avLst/>
          </a:prstGeom>
          <a:noFill/>
        </p:spPr>
        <p:txBody>
          <a:bodyPr wrap="square" rtlCol="0">
            <a:spAutoFit/>
          </a:bodyPr>
          <a:lstStyle/>
          <a:p>
            <a:r>
              <a:rPr lang="en-US" dirty="0"/>
              <a:t>{</a:t>
            </a:r>
            <a:r>
              <a:rPr lang="en-US" dirty="0" err="1"/>
              <a:t>c,y,w</a:t>
            </a:r>
            <a:r>
              <a:rPr lang="en-US" dirty="0"/>
              <a:t>}</a:t>
            </a:r>
            <a:endParaRPr lang="en-IN" dirty="0"/>
          </a:p>
        </p:txBody>
      </p:sp>
      <p:sp>
        <p:nvSpPr>
          <p:cNvPr id="31" name="TextBox 30">
            <a:extLst>
              <a:ext uri="{FF2B5EF4-FFF2-40B4-BE49-F238E27FC236}">
                <a16:creationId xmlns:a16="http://schemas.microsoft.com/office/drawing/2014/main" id="{F16DB4D4-549B-23F3-E9FC-CF7CBBE17FA3}"/>
              </a:ext>
            </a:extLst>
          </p:cNvPr>
          <p:cNvSpPr txBox="1"/>
          <p:nvPr/>
        </p:nvSpPr>
        <p:spPr>
          <a:xfrm>
            <a:off x="4897350" y="3335689"/>
            <a:ext cx="990727" cy="369332"/>
          </a:xfrm>
          <a:prstGeom prst="rect">
            <a:avLst/>
          </a:prstGeom>
          <a:noFill/>
        </p:spPr>
        <p:txBody>
          <a:bodyPr wrap="square" rtlCol="0">
            <a:spAutoFit/>
          </a:bodyPr>
          <a:lstStyle/>
          <a:p>
            <a:r>
              <a:rPr lang="en-US" dirty="0"/>
              <a:t>{</a:t>
            </a:r>
            <a:r>
              <a:rPr lang="en-US" dirty="0" err="1"/>
              <a:t>c,y,w,z</a:t>
            </a:r>
            <a:r>
              <a:rPr lang="en-US" dirty="0"/>
              <a:t>}</a:t>
            </a:r>
            <a:endParaRPr lang="en-IN" dirty="0"/>
          </a:p>
        </p:txBody>
      </p:sp>
      <p:sp>
        <p:nvSpPr>
          <p:cNvPr id="32" name="TextBox 31">
            <a:extLst>
              <a:ext uri="{FF2B5EF4-FFF2-40B4-BE49-F238E27FC236}">
                <a16:creationId xmlns:a16="http://schemas.microsoft.com/office/drawing/2014/main" id="{839B9928-F397-B730-BC51-1AF01BADD38F}"/>
              </a:ext>
            </a:extLst>
          </p:cNvPr>
          <p:cNvSpPr txBox="1"/>
          <p:nvPr/>
        </p:nvSpPr>
        <p:spPr>
          <a:xfrm>
            <a:off x="6962454" y="2934996"/>
            <a:ext cx="1472984" cy="369332"/>
          </a:xfrm>
          <a:prstGeom prst="rect">
            <a:avLst/>
          </a:prstGeom>
          <a:noFill/>
        </p:spPr>
        <p:txBody>
          <a:bodyPr wrap="square" rtlCol="0">
            <a:spAutoFit/>
          </a:bodyPr>
          <a:lstStyle/>
          <a:p>
            <a:r>
              <a:rPr lang="en-US" dirty="0"/>
              <a:t>{</a:t>
            </a:r>
            <a:r>
              <a:rPr lang="en-US" dirty="0" err="1"/>
              <a:t>c,y,w,z,a</a:t>
            </a:r>
            <a:r>
              <a:rPr lang="en-US" dirty="0"/>
              <a:t>}</a:t>
            </a:r>
            <a:endParaRPr lang="en-IN" dirty="0"/>
          </a:p>
        </p:txBody>
      </p:sp>
      <p:sp>
        <p:nvSpPr>
          <p:cNvPr id="33" name="TextBox 32">
            <a:extLst>
              <a:ext uri="{FF2B5EF4-FFF2-40B4-BE49-F238E27FC236}">
                <a16:creationId xmlns:a16="http://schemas.microsoft.com/office/drawing/2014/main" id="{B2852659-C2B5-A6D0-74F3-4896DC082291}"/>
              </a:ext>
            </a:extLst>
          </p:cNvPr>
          <p:cNvSpPr txBox="1"/>
          <p:nvPr/>
        </p:nvSpPr>
        <p:spPr>
          <a:xfrm>
            <a:off x="6601148" y="2717528"/>
            <a:ext cx="1472984" cy="369332"/>
          </a:xfrm>
          <a:prstGeom prst="rect">
            <a:avLst/>
          </a:prstGeom>
          <a:noFill/>
        </p:spPr>
        <p:txBody>
          <a:bodyPr wrap="square" rtlCol="0">
            <a:spAutoFit/>
          </a:bodyPr>
          <a:lstStyle/>
          <a:p>
            <a:r>
              <a:rPr lang="en-US" dirty="0"/>
              <a:t> {</a:t>
            </a:r>
            <a:r>
              <a:rPr lang="en-US" dirty="0" err="1"/>
              <a:t>y,w,z,a</a:t>
            </a:r>
            <a:r>
              <a:rPr lang="en-US" dirty="0"/>
              <a:t>}</a:t>
            </a:r>
            <a:endParaRPr lang="en-IN" dirty="0"/>
          </a:p>
        </p:txBody>
      </p:sp>
      <p:sp>
        <p:nvSpPr>
          <p:cNvPr id="34" name="TextBox 33">
            <a:extLst>
              <a:ext uri="{FF2B5EF4-FFF2-40B4-BE49-F238E27FC236}">
                <a16:creationId xmlns:a16="http://schemas.microsoft.com/office/drawing/2014/main" id="{3934D6E6-1A2B-A98A-A736-6BBBA398A8D7}"/>
              </a:ext>
            </a:extLst>
          </p:cNvPr>
          <p:cNvSpPr txBox="1"/>
          <p:nvPr/>
        </p:nvSpPr>
        <p:spPr>
          <a:xfrm>
            <a:off x="6609712" y="2397320"/>
            <a:ext cx="1472984" cy="369332"/>
          </a:xfrm>
          <a:prstGeom prst="rect">
            <a:avLst/>
          </a:prstGeom>
          <a:noFill/>
        </p:spPr>
        <p:txBody>
          <a:bodyPr wrap="square" rtlCol="0">
            <a:spAutoFit/>
          </a:bodyPr>
          <a:lstStyle/>
          <a:p>
            <a:r>
              <a:rPr lang="en-US" dirty="0"/>
              <a:t> {</a:t>
            </a:r>
            <a:r>
              <a:rPr lang="en-US" dirty="0" err="1"/>
              <a:t>y,w,z</a:t>
            </a:r>
            <a:r>
              <a:rPr lang="en-US" dirty="0"/>
              <a:t>}</a:t>
            </a:r>
            <a:endParaRPr lang="en-IN" dirty="0"/>
          </a:p>
        </p:txBody>
      </p:sp>
      <p:cxnSp>
        <p:nvCxnSpPr>
          <p:cNvPr id="18" name="Straight Arrow Connector 17">
            <a:extLst>
              <a:ext uri="{FF2B5EF4-FFF2-40B4-BE49-F238E27FC236}">
                <a16:creationId xmlns:a16="http://schemas.microsoft.com/office/drawing/2014/main" id="{2F011991-D6F5-4F24-E48E-88782DB5C3ED}"/>
              </a:ext>
            </a:extLst>
          </p:cNvPr>
          <p:cNvCxnSpPr/>
          <p:nvPr/>
        </p:nvCxnSpPr>
        <p:spPr>
          <a:xfrm flipH="1">
            <a:off x="4048018" y="6085117"/>
            <a:ext cx="730809"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36" name="Straight Arrow Connector 35">
            <a:extLst>
              <a:ext uri="{FF2B5EF4-FFF2-40B4-BE49-F238E27FC236}">
                <a16:creationId xmlns:a16="http://schemas.microsoft.com/office/drawing/2014/main" id="{CE536720-3CE5-74B9-0AF5-18AA670FA7E0}"/>
              </a:ext>
            </a:extLst>
          </p:cNvPr>
          <p:cNvCxnSpPr/>
          <p:nvPr/>
        </p:nvCxnSpPr>
        <p:spPr>
          <a:xfrm flipH="1">
            <a:off x="4068566" y="5389029"/>
            <a:ext cx="954031"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38" name="Straight Arrow Connector 37">
            <a:extLst>
              <a:ext uri="{FF2B5EF4-FFF2-40B4-BE49-F238E27FC236}">
                <a16:creationId xmlns:a16="http://schemas.microsoft.com/office/drawing/2014/main" id="{A175CECE-375D-972D-9F02-785001B861AF}"/>
              </a:ext>
            </a:extLst>
          </p:cNvPr>
          <p:cNvCxnSpPr/>
          <p:nvPr/>
        </p:nvCxnSpPr>
        <p:spPr>
          <a:xfrm flipH="1">
            <a:off x="4048018" y="5112573"/>
            <a:ext cx="974579"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0" name="Straight Arrow Connector 39">
            <a:extLst>
              <a:ext uri="{FF2B5EF4-FFF2-40B4-BE49-F238E27FC236}">
                <a16:creationId xmlns:a16="http://schemas.microsoft.com/office/drawing/2014/main" id="{60E111FD-B3F9-E5CE-AD57-A9254DA107B3}"/>
              </a:ext>
            </a:extLst>
          </p:cNvPr>
          <p:cNvCxnSpPr/>
          <p:nvPr/>
        </p:nvCxnSpPr>
        <p:spPr>
          <a:xfrm flipH="1">
            <a:off x="6409362" y="4302631"/>
            <a:ext cx="998305"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2" name="Straight Arrow Connector 41">
            <a:extLst>
              <a:ext uri="{FF2B5EF4-FFF2-40B4-BE49-F238E27FC236}">
                <a16:creationId xmlns:a16="http://schemas.microsoft.com/office/drawing/2014/main" id="{7799E08D-2A00-D1C1-82B2-2E7FC21E6D71}"/>
              </a:ext>
            </a:extLst>
          </p:cNvPr>
          <p:cNvCxnSpPr/>
          <p:nvPr/>
        </p:nvCxnSpPr>
        <p:spPr>
          <a:xfrm flipH="1">
            <a:off x="6409362" y="3984669"/>
            <a:ext cx="977757"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4" name="Straight Arrow Connector 43">
            <a:extLst>
              <a:ext uri="{FF2B5EF4-FFF2-40B4-BE49-F238E27FC236}">
                <a16:creationId xmlns:a16="http://schemas.microsoft.com/office/drawing/2014/main" id="{4F701B4D-374D-78F6-FE0C-683D69CE42F6}"/>
              </a:ext>
            </a:extLst>
          </p:cNvPr>
          <p:cNvCxnSpPr/>
          <p:nvPr/>
        </p:nvCxnSpPr>
        <p:spPr>
          <a:xfrm flipH="1">
            <a:off x="2414427" y="4160505"/>
            <a:ext cx="750013"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6" name="Straight Arrow Connector 45">
            <a:extLst>
              <a:ext uri="{FF2B5EF4-FFF2-40B4-BE49-F238E27FC236}">
                <a16:creationId xmlns:a16="http://schemas.microsoft.com/office/drawing/2014/main" id="{A181A51F-4F0A-2D02-624E-A540A29E89C7}"/>
              </a:ext>
            </a:extLst>
          </p:cNvPr>
          <p:cNvCxnSpPr/>
          <p:nvPr/>
        </p:nvCxnSpPr>
        <p:spPr>
          <a:xfrm flipH="1">
            <a:off x="2517169" y="4417888"/>
            <a:ext cx="65754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6" name="Straight Arrow Connector 55">
            <a:extLst>
              <a:ext uri="{FF2B5EF4-FFF2-40B4-BE49-F238E27FC236}">
                <a16:creationId xmlns:a16="http://schemas.microsoft.com/office/drawing/2014/main" id="{DB5E34B0-DC37-C49B-7DE3-DC13216D8AE5}"/>
              </a:ext>
            </a:extLst>
          </p:cNvPr>
          <p:cNvCxnSpPr/>
          <p:nvPr/>
        </p:nvCxnSpPr>
        <p:spPr>
          <a:xfrm>
            <a:off x="5712431" y="3133618"/>
            <a:ext cx="1298216"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8" name="Straight Arrow Connector 57">
            <a:extLst>
              <a:ext uri="{FF2B5EF4-FFF2-40B4-BE49-F238E27FC236}">
                <a16:creationId xmlns:a16="http://schemas.microsoft.com/office/drawing/2014/main" id="{BCFF296C-CB4B-37A5-7EDF-541CFA3E93F2}"/>
              </a:ext>
            </a:extLst>
          </p:cNvPr>
          <p:cNvCxnSpPr/>
          <p:nvPr/>
        </p:nvCxnSpPr>
        <p:spPr>
          <a:xfrm>
            <a:off x="5743254" y="2924722"/>
            <a:ext cx="1006867"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64" name="Straight Arrow Connector 63">
            <a:extLst>
              <a:ext uri="{FF2B5EF4-FFF2-40B4-BE49-F238E27FC236}">
                <a16:creationId xmlns:a16="http://schemas.microsoft.com/office/drawing/2014/main" id="{633A9616-73FB-28EC-D76E-39C182F7976C}"/>
              </a:ext>
            </a:extLst>
          </p:cNvPr>
          <p:cNvCxnSpPr/>
          <p:nvPr/>
        </p:nvCxnSpPr>
        <p:spPr>
          <a:xfrm>
            <a:off x="5599416" y="2598625"/>
            <a:ext cx="1150705"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5045558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IN/OUT</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799F9519-3A97-48F4-B517-D27B597E4BE2}"/>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2</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w</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 a</a:t>
            </a:r>
          </a:p>
        </p:txBody>
      </p:sp>
      <p:sp>
        <p:nvSpPr>
          <p:cNvPr id="9" name="Rectangle 8">
            <a:extLst>
              <a:ext uri="{FF2B5EF4-FFF2-40B4-BE49-F238E27FC236}">
                <a16:creationId xmlns:a16="http://schemas.microsoft.com/office/drawing/2014/main" id="{D245372B-583E-41E4-BA1C-7C8959653237}"/>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72097" y="4702631"/>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stCxn id="8" idx="2"/>
            <a:endCxn id="9" idx="0"/>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9D486BF2-2804-47FD-97BD-06303B1F5679}"/>
                  </a:ext>
                </a:extLst>
              </p:cNvPr>
              <p:cNvSpPr txBox="1"/>
              <p:nvPr/>
            </p:nvSpPr>
            <p:spPr>
              <a:xfrm>
                <a:off x="6963595" y="5534295"/>
                <a:ext cx="4618805" cy="646331"/>
              </a:xfrm>
              <a:prstGeom prst="rect">
                <a:avLst/>
              </a:prstGeom>
              <a:noFill/>
            </p:spPr>
            <p:txBody>
              <a:bodyPr wrap="square" rtlCol="0">
                <a:spAutoFit/>
              </a:bodyPr>
              <a:lstStyle/>
              <a:p>
                <a:r>
                  <a:rPr lang="en-US" dirty="0">
                    <a:latin typeface="Cambria Math" panose="02040503050406030204" pitchFamily="18" charset="0"/>
                  </a:rPr>
                  <a:t>In backward data flow analysis:</a:t>
                </a: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𝑂𝑈𝑇</m:t>
                      </m:r>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𝑖</m:t>
                              </m:r>
                            </m:sub>
                          </m:sSub>
                        </m:e>
                      </m:d>
                      <m:r>
                        <a:rPr lang="en-US" b="0" i="1" smtClean="0">
                          <a:latin typeface="Cambria Math" panose="02040503050406030204" pitchFamily="18" charset="0"/>
                        </a:rPr>
                        <m:t>=</m:t>
                      </m:r>
                      <m:r>
                        <a:rPr lang="en-US" b="0" i="1" smtClean="0">
                          <a:latin typeface="Cambria Math" panose="02040503050406030204" pitchFamily="18" charset="0"/>
                        </a:rPr>
                        <m:t>𝐼𝑁</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𝑖</m:t>
                          </m:r>
                          <m:r>
                            <a:rPr lang="en-US" b="0" i="1" smtClean="0">
                              <a:latin typeface="Cambria Math" panose="02040503050406030204" pitchFamily="18" charset="0"/>
                            </a:rPr>
                            <m:t>+1</m:t>
                          </m:r>
                        </m:sub>
                      </m:sSub>
                      <m:r>
                        <a:rPr lang="en-US" b="0" i="1" smtClean="0">
                          <a:latin typeface="Cambria Math" panose="02040503050406030204" pitchFamily="18" charset="0"/>
                        </a:rPr>
                        <m:t>] </m:t>
                      </m:r>
                    </m:oMath>
                  </m:oMathPara>
                </a14:m>
                <a:endParaRPr lang="en-US" dirty="0">
                  <a:latin typeface="Cambria Math" panose="02040503050406030204" pitchFamily="18" charset="0"/>
                </a:endParaRPr>
              </a:p>
            </p:txBody>
          </p:sp>
        </mc:Choice>
        <mc:Fallback xmlns="">
          <p:sp>
            <p:nvSpPr>
              <p:cNvPr id="10" name="TextBox 9">
                <a:extLst>
                  <a:ext uri="{FF2B5EF4-FFF2-40B4-BE49-F238E27FC236}">
                    <a16:creationId xmlns:a16="http://schemas.microsoft.com/office/drawing/2014/main" id="{9D486BF2-2804-47FD-97BD-06303B1F5679}"/>
                  </a:ext>
                </a:extLst>
              </p:cNvPr>
              <p:cNvSpPr txBox="1">
                <a:spLocks noRot="1" noChangeAspect="1" noMove="1" noResize="1" noEditPoints="1" noAdjustHandles="1" noChangeArrowheads="1" noChangeShapeType="1" noTextEdit="1"/>
              </p:cNvSpPr>
              <p:nvPr/>
            </p:nvSpPr>
            <p:spPr>
              <a:xfrm>
                <a:off x="6963595" y="5534295"/>
                <a:ext cx="4618805" cy="646331"/>
              </a:xfrm>
              <a:prstGeom prst="rect">
                <a:avLst/>
              </a:prstGeom>
              <a:blipFill>
                <a:blip r:embed="rId3"/>
                <a:stretch>
                  <a:fillRect l="-1055" t="-6604" b="-9434"/>
                </a:stretch>
              </a:blipFill>
            </p:spPr>
            <p:txBody>
              <a:bodyPr/>
              <a:lstStyle/>
              <a:p>
                <a:r>
                  <a:rPr lang="en-IN">
                    <a:noFill/>
                  </a:rPr>
                  <a:t> </a:t>
                </a:r>
              </a:p>
            </p:txBody>
          </p:sp>
        </mc:Fallback>
      </mc:AlternateContent>
      <p:sp>
        <p:nvSpPr>
          <p:cNvPr id="14" name="TextBox 13">
            <a:extLst>
              <a:ext uri="{FF2B5EF4-FFF2-40B4-BE49-F238E27FC236}">
                <a16:creationId xmlns:a16="http://schemas.microsoft.com/office/drawing/2014/main" id="{910E9C87-B480-1558-0396-3B9EB1F4D87C}"/>
              </a:ext>
            </a:extLst>
          </p:cNvPr>
          <p:cNvSpPr txBox="1"/>
          <p:nvPr/>
        </p:nvSpPr>
        <p:spPr>
          <a:xfrm>
            <a:off x="4273616" y="2541067"/>
            <a:ext cx="616017" cy="923330"/>
          </a:xfrm>
          <a:prstGeom prst="rect">
            <a:avLst/>
          </a:prstGeom>
          <a:noFill/>
        </p:spPr>
        <p:txBody>
          <a:bodyPr wrap="square" rtlCol="0">
            <a:spAutoFit/>
          </a:bodyPr>
          <a:lstStyle/>
          <a:p>
            <a:r>
              <a:rPr lang="en-US" b="1" dirty="0"/>
              <a:t>1.</a:t>
            </a:r>
          </a:p>
          <a:p>
            <a:r>
              <a:rPr lang="en-US" b="1" dirty="0"/>
              <a:t>2.</a:t>
            </a:r>
          </a:p>
          <a:p>
            <a:r>
              <a:rPr lang="en-US" b="1" dirty="0"/>
              <a:t>3.</a:t>
            </a:r>
            <a:endParaRPr lang="en-IN" b="1" dirty="0"/>
          </a:p>
        </p:txBody>
      </p:sp>
    </p:spTree>
    <p:extLst>
      <p:ext uri="{BB962C8B-B14F-4D97-AF65-F5344CB8AC3E}">
        <p14:creationId xmlns:p14="http://schemas.microsoft.com/office/powerpoint/2010/main" val="2621375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Transfer function</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2</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w</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 a</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72097" y="4702631"/>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cxnSpLocks/>
            <a:stCxn id="8" idx="2"/>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8DA872A-A24E-4380-A5D3-C1BB248B6361}"/>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14" name="Rectangle 13">
            <a:extLst>
              <a:ext uri="{FF2B5EF4-FFF2-40B4-BE49-F238E27FC236}">
                <a16:creationId xmlns:a16="http://schemas.microsoft.com/office/drawing/2014/main" id="{F8FC1E14-0F59-4072-9B00-D545C07DF873}"/>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579F8C85-9A2C-4A37-8FEE-A8802333912F}"/>
                  </a:ext>
                </a:extLst>
              </p:cNvPr>
              <p:cNvSpPr txBox="1"/>
              <p:nvPr/>
            </p:nvSpPr>
            <p:spPr>
              <a:xfrm>
                <a:off x="6963595" y="5534295"/>
                <a:ext cx="4618805" cy="1200329"/>
              </a:xfrm>
              <a:prstGeom prst="rect">
                <a:avLst/>
              </a:prstGeom>
              <a:noFill/>
            </p:spPr>
            <p:txBody>
              <a:bodyPr wrap="square" rtlCol="0">
                <a:spAutoFit/>
              </a:bodyPr>
              <a:lstStyle/>
              <a:p>
                <a:r>
                  <a:rPr lang="en-US" dirty="0">
                    <a:latin typeface="Cambria Math" panose="02040503050406030204" pitchFamily="18" charset="0"/>
                  </a:rPr>
                  <a:t>In backward data flow analysis:</a:t>
                </a: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𝐼𝑁</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𝑠</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𝑠</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𝑂𝑈𝑇</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𝑠</m:t>
                              </m:r>
                            </m:e>
                          </m:d>
                        </m:e>
                      </m:d>
                    </m:oMath>
                  </m:oMathPara>
                </a14:m>
                <a:endParaRPr lang="en-US" b="0" dirty="0">
                  <a:latin typeface="Cambria Math" panose="02040503050406030204" pitchFamily="18" charset="0"/>
                </a:endParaRPr>
              </a:p>
              <a:p>
                <a:r>
                  <a:rPr lang="en-US" dirty="0">
                    <a:latin typeface="Cambria Math" panose="02040503050406030204" pitchFamily="18" charset="0"/>
                  </a:rPr>
                  <a:t>where, s is a statement.</a:t>
                </a:r>
              </a:p>
              <a:p>
                <a:r>
                  <a:rPr lang="en-US" dirty="0">
                    <a:latin typeface="Cambria Math" panose="02040503050406030204" pitchFamily="18" charset="0"/>
                  </a:rPr>
                  <a:t>f</a:t>
                </a:r>
                <a:r>
                  <a:rPr lang="en-US" baseline="-25000" dirty="0">
                    <a:latin typeface="Cambria Math" panose="02040503050406030204" pitchFamily="18" charset="0"/>
                  </a:rPr>
                  <a:t>s</a:t>
                </a:r>
                <a:r>
                  <a:rPr lang="en-US" dirty="0">
                    <a:latin typeface="Cambria Math" panose="02040503050406030204" pitchFamily="18" charset="0"/>
                  </a:rPr>
                  <a:t> is the transfer function for statement s.</a:t>
                </a:r>
              </a:p>
            </p:txBody>
          </p:sp>
        </mc:Choice>
        <mc:Fallback xmlns="">
          <p:sp>
            <p:nvSpPr>
              <p:cNvPr id="4" name="TextBox 3">
                <a:extLst>
                  <a:ext uri="{FF2B5EF4-FFF2-40B4-BE49-F238E27FC236}">
                    <a16:creationId xmlns:a16="http://schemas.microsoft.com/office/drawing/2014/main" id="{579F8C85-9A2C-4A37-8FEE-A8802333912F}"/>
                  </a:ext>
                </a:extLst>
              </p:cNvPr>
              <p:cNvSpPr txBox="1">
                <a:spLocks noRot="1" noChangeAspect="1" noMove="1" noResize="1" noEditPoints="1" noAdjustHandles="1" noChangeArrowheads="1" noChangeShapeType="1" noTextEdit="1"/>
              </p:cNvSpPr>
              <p:nvPr/>
            </p:nvSpPr>
            <p:spPr>
              <a:xfrm>
                <a:off x="6963595" y="5534295"/>
                <a:ext cx="4618805" cy="1200329"/>
              </a:xfrm>
              <a:prstGeom prst="rect">
                <a:avLst/>
              </a:prstGeom>
              <a:blipFill>
                <a:blip r:embed="rId3"/>
                <a:stretch>
                  <a:fillRect l="-1055" t="-3553" b="-6599"/>
                </a:stretch>
              </a:blipFill>
            </p:spPr>
            <p:txBody>
              <a:bodyPr/>
              <a:lstStyle/>
              <a:p>
                <a:r>
                  <a:rPr lang="en-IN">
                    <a:noFill/>
                  </a:rPr>
                  <a:t> </a:t>
                </a:r>
              </a:p>
            </p:txBody>
          </p:sp>
        </mc:Fallback>
      </mc:AlternateContent>
      <p:sp>
        <p:nvSpPr>
          <p:cNvPr id="18" name="TextBox 17">
            <a:extLst>
              <a:ext uri="{FF2B5EF4-FFF2-40B4-BE49-F238E27FC236}">
                <a16:creationId xmlns:a16="http://schemas.microsoft.com/office/drawing/2014/main" id="{48F7131E-F998-2D75-45A6-38822199E05C}"/>
              </a:ext>
            </a:extLst>
          </p:cNvPr>
          <p:cNvSpPr txBox="1"/>
          <p:nvPr/>
        </p:nvSpPr>
        <p:spPr>
          <a:xfrm>
            <a:off x="4273616" y="2541067"/>
            <a:ext cx="616017" cy="923330"/>
          </a:xfrm>
          <a:prstGeom prst="rect">
            <a:avLst/>
          </a:prstGeom>
          <a:noFill/>
        </p:spPr>
        <p:txBody>
          <a:bodyPr wrap="square" rtlCol="0">
            <a:spAutoFit/>
          </a:bodyPr>
          <a:lstStyle/>
          <a:p>
            <a:r>
              <a:rPr lang="en-US" b="1" dirty="0"/>
              <a:t>1.</a:t>
            </a:r>
          </a:p>
          <a:p>
            <a:r>
              <a:rPr lang="en-US" b="1" dirty="0"/>
              <a:t>2.</a:t>
            </a:r>
          </a:p>
          <a:p>
            <a:r>
              <a:rPr lang="en-US" b="1" dirty="0"/>
              <a:t>3.</a:t>
            </a:r>
            <a:endParaRPr lang="en-IN" b="1" dirty="0"/>
          </a:p>
        </p:txBody>
      </p:sp>
    </p:spTree>
    <p:extLst>
      <p:ext uri="{BB962C8B-B14F-4D97-AF65-F5344CB8AC3E}">
        <p14:creationId xmlns:p14="http://schemas.microsoft.com/office/powerpoint/2010/main" val="15202085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Meet operator</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2</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w</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 a</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72097" y="4702631"/>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cxnSpLocks/>
            <a:stCxn id="8" idx="2"/>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C386ABE6-6542-4292-AA89-EBCCCCCB29D0}"/>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14" name="Rectangle 13">
            <a:extLst>
              <a:ext uri="{FF2B5EF4-FFF2-40B4-BE49-F238E27FC236}">
                <a16:creationId xmlns:a16="http://schemas.microsoft.com/office/drawing/2014/main" id="{7B18FB08-FD05-44B3-B2D2-DBD601933A88}"/>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C0B4643D-79EC-4C5B-BFFC-85394B44BC21}"/>
                  </a:ext>
                </a:extLst>
              </p:cNvPr>
              <p:cNvSpPr txBox="1"/>
              <p:nvPr/>
            </p:nvSpPr>
            <p:spPr>
              <a:xfrm>
                <a:off x="6963595" y="5534295"/>
                <a:ext cx="4618805" cy="945580"/>
              </a:xfrm>
              <a:prstGeom prst="rect">
                <a:avLst/>
              </a:prstGeom>
              <a:noFill/>
            </p:spPr>
            <p:txBody>
              <a:bodyPr wrap="square" rtlCol="0">
                <a:spAutoFit/>
              </a:bodyPr>
              <a:lstStyle/>
              <a:p>
                <a:r>
                  <a:rPr lang="en-US" dirty="0">
                    <a:latin typeface="Cambria Math" panose="02040503050406030204" pitchFamily="18" charset="0"/>
                  </a:rPr>
                  <a:t>In backward data flow analysis:</a:t>
                </a:r>
              </a:p>
              <a:p>
                <a:pPr/>
                <a14:m>
                  <m:oMathPara xmlns:m="http://schemas.openxmlformats.org/officeDocument/2006/math">
                    <m:oMathParaPr>
                      <m:jc m:val="centerGroup"/>
                    </m:oMathParaPr>
                    <m:oMath xmlns:m="http://schemas.openxmlformats.org/officeDocument/2006/math">
                      <m:r>
                        <m:rPr>
                          <m:sty m:val="p"/>
                        </m:rPr>
                        <a:rPr lang="en-US">
                          <a:latin typeface="Cambria Math" panose="02040503050406030204" pitchFamily="18" charset="0"/>
                        </a:rPr>
                        <m:t>O</m:t>
                      </m:r>
                      <m:r>
                        <m:rPr>
                          <m:sty m:val="p"/>
                        </m:rPr>
                        <a:rPr lang="en-US" b="0" i="0" smtClean="0">
                          <a:latin typeface="Cambria Math" panose="02040503050406030204" pitchFamily="18" charset="0"/>
                        </a:rPr>
                        <m:t>UT</m:t>
                      </m:r>
                      <m:d>
                        <m:dPr>
                          <m:ctrlPr>
                            <a:rPr lang="en-US" i="1">
                              <a:latin typeface="Cambria Math" panose="02040503050406030204" pitchFamily="18" charset="0"/>
                            </a:rPr>
                          </m:ctrlPr>
                        </m:dPr>
                        <m:e>
                          <m:r>
                            <a:rPr lang="en-US" b="0" i="1" smtClean="0">
                              <a:latin typeface="Cambria Math" panose="02040503050406030204" pitchFamily="18" charset="0"/>
                            </a:rPr>
                            <m:t>𝐵𝐵</m:t>
                          </m:r>
                        </m:e>
                      </m:d>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m:t>
                          </m:r>
                        </m:e>
                        <m:sub>
                          <m:r>
                            <a:rPr lang="en-US" b="0" i="1" smtClean="0">
                              <a:latin typeface="Cambria Math" panose="02040503050406030204" pitchFamily="18" charset="0"/>
                              <a:ea typeface="Cambria Math" panose="02040503050406030204" pitchFamily="18" charset="0"/>
                            </a:rPr>
                            <m:t>𝑆</m:t>
                          </m:r>
                          <m:r>
                            <a:rPr lang="en-US" i="1">
                              <a:latin typeface="Cambria Math" panose="02040503050406030204" pitchFamily="18" charset="0"/>
                            </a:rPr>
                            <m:t> </m:t>
                          </m:r>
                          <m:r>
                            <a:rPr lang="en-US" b="0" i="1" smtClean="0">
                              <a:latin typeface="Cambria Math" panose="02040503050406030204" pitchFamily="18" charset="0"/>
                            </a:rPr>
                            <m:t>𝑎</m:t>
                          </m:r>
                          <m:r>
                            <a:rPr lang="en-US" b="0" i="1" smtClean="0">
                              <a:latin typeface="Cambria Math" panose="02040503050406030204" pitchFamily="18" charset="0"/>
                            </a:rPr>
                            <m:t> </m:t>
                          </m:r>
                          <m:r>
                            <a:rPr lang="en-US" b="0" i="1" smtClean="0">
                              <a:latin typeface="Cambria Math" panose="02040503050406030204" pitchFamily="18" charset="0"/>
                            </a:rPr>
                            <m:t>𝑠𝑢𝑐𝑐𝑒𝑠𝑠𝑜𝑟</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𝐵𝐵</m:t>
                          </m:r>
                          <m:r>
                            <a:rPr lang="en-US" i="1">
                              <a:latin typeface="Cambria Math" panose="02040503050406030204" pitchFamily="18" charset="0"/>
                            </a:rPr>
                            <m:t> </m:t>
                          </m:r>
                        </m:sub>
                      </m:sSub>
                      <m:d>
                        <m:dPr>
                          <m:ctrlPr>
                            <a:rPr lang="en-US" i="1">
                              <a:latin typeface="Cambria Math" panose="02040503050406030204" pitchFamily="18" charset="0"/>
                            </a:rPr>
                          </m:ctrlPr>
                        </m:dPr>
                        <m:e>
                          <m:r>
                            <a:rPr lang="en-US" b="0" i="1" smtClean="0">
                              <a:latin typeface="Cambria Math" panose="02040503050406030204" pitchFamily="18" charset="0"/>
                            </a:rPr>
                            <m:t>𝐼𝑁</m:t>
                          </m:r>
                          <m:d>
                            <m:dPr>
                              <m:begChr m:val="["/>
                              <m:endChr m:val="]"/>
                              <m:ctrlPr>
                                <a:rPr lang="en-US" i="1">
                                  <a:latin typeface="Cambria Math" panose="02040503050406030204" pitchFamily="18" charset="0"/>
                                </a:rPr>
                              </m:ctrlPr>
                            </m:dPr>
                            <m:e>
                              <m:r>
                                <a:rPr lang="en-US" b="0" i="1" smtClean="0">
                                  <a:latin typeface="Cambria Math" panose="02040503050406030204" pitchFamily="18" charset="0"/>
                                </a:rPr>
                                <m:t>𝑆</m:t>
                              </m:r>
                            </m:e>
                          </m:d>
                        </m:e>
                      </m:d>
                    </m:oMath>
                  </m:oMathPara>
                </a14:m>
                <a:endParaRPr lang="en-US" dirty="0"/>
              </a:p>
              <a:p>
                <a:r>
                  <a:rPr lang="en-US" dirty="0"/>
                  <a:t>where, BB is a basic block.</a:t>
                </a:r>
              </a:p>
            </p:txBody>
          </p:sp>
        </mc:Choice>
        <mc:Fallback xmlns="">
          <p:sp>
            <p:nvSpPr>
              <p:cNvPr id="4" name="TextBox 3">
                <a:extLst>
                  <a:ext uri="{FF2B5EF4-FFF2-40B4-BE49-F238E27FC236}">
                    <a16:creationId xmlns:a16="http://schemas.microsoft.com/office/drawing/2014/main" id="{C0B4643D-79EC-4C5B-BFFC-85394B44BC21}"/>
                  </a:ext>
                </a:extLst>
              </p:cNvPr>
              <p:cNvSpPr txBox="1">
                <a:spLocks noRot="1" noChangeAspect="1" noMove="1" noResize="1" noEditPoints="1" noAdjustHandles="1" noChangeArrowheads="1" noChangeShapeType="1" noTextEdit="1"/>
              </p:cNvSpPr>
              <p:nvPr/>
            </p:nvSpPr>
            <p:spPr>
              <a:xfrm>
                <a:off x="6963595" y="5534295"/>
                <a:ext cx="4618805" cy="945580"/>
              </a:xfrm>
              <a:prstGeom prst="rect">
                <a:avLst/>
              </a:prstGeom>
              <a:blipFill>
                <a:blip r:embed="rId3"/>
                <a:stretch>
                  <a:fillRect l="-1055" t="-4516" b="-9677"/>
                </a:stretch>
              </a:blipFill>
            </p:spPr>
            <p:txBody>
              <a:bodyPr/>
              <a:lstStyle/>
              <a:p>
                <a:r>
                  <a:rPr lang="en-IN">
                    <a:noFill/>
                  </a:rPr>
                  <a:t> </a:t>
                </a:r>
              </a:p>
            </p:txBody>
          </p:sp>
        </mc:Fallback>
      </mc:AlternateContent>
      <p:sp>
        <p:nvSpPr>
          <p:cNvPr id="10" name="TextBox 9">
            <a:extLst>
              <a:ext uri="{FF2B5EF4-FFF2-40B4-BE49-F238E27FC236}">
                <a16:creationId xmlns:a16="http://schemas.microsoft.com/office/drawing/2014/main" id="{139CB06B-8B73-BA59-24B8-F7A3D4138E2F}"/>
              </a:ext>
            </a:extLst>
          </p:cNvPr>
          <p:cNvSpPr txBox="1"/>
          <p:nvPr/>
        </p:nvSpPr>
        <p:spPr>
          <a:xfrm>
            <a:off x="5994708" y="2550695"/>
            <a:ext cx="598598" cy="369332"/>
          </a:xfrm>
          <a:prstGeom prst="rect">
            <a:avLst/>
          </a:prstGeom>
          <a:noFill/>
        </p:spPr>
        <p:txBody>
          <a:bodyPr wrap="square" rtlCol="0">
            <a:spAutoFit/>
          </a:bodyPr>
          <a:lstStyle/>
          <a:p>
            <a:r>
              <a:rPr lang="en-US" b="1" dirty="0"/>
              <a:t>BB0</a:t>
            </a:r>
            <a:endParaRPr lang="en-IN" b="1" dirty="0"/>
          </a:p>
        </p:txBody>
      </p:sp>
      <p:sp>
        <p:nvSpPr>
          <p:cNvPr id="20" name="TextBox 19">
            <a:extLst>
              <a:ext uri="{FF2B5EF4-FFF2-40B4-BE49-F238E27FC236}">
                <a16:creationId xmlns:a16="http://schemas.microsoft.com/office/drawing/2014/main" id="{653E7FE6-7A76-7975-6BFE-DECF46D72B9C}"/>
              </a:ext>
            </a:extLst>
          </p:cNvPr>
          <p:cNvSpPr txBox="1"/>
          <p:nvPr/>
        </p:nvSpPr>
        <p:spPr>
          <a:xfrm>
            <a:off x="3663787" y="3829252"/>
            <a:ext cx="598598" cy="369332"/>
          </a:xfrm>
          <a:prstGeom prst="rect">
            <a:avLst/>
          </a:prstGeom>
          <a:noFill/>
        </p:spPr>
        <p:txBody>
          <a:bodyPr wrap="square" rtlCol="0">
            <a:spAutoFit/>
          </a:bodyPr>
          <a:lstStyle/>
          <a:p>
            <a:r>
              <a:rPr lang="en-US" b="1" dirty="0"/>
              <a:t>BB1</a:t>
            </a:r>
            <a:endParaRPr lang="en-IN" b="1" dirty="0"/>
          </a:p>
        </p:txBody>
      </p:sp>
      <p:sp>
        <p:nvSpPr>
          <p:cNvPr id="22" name="TextBox 21">
            <a:extLst>
              <a:ext uri="{FF2B5EF4-FFF2-40B4-BE49-F238E27FC236}">
                <a16:creationId xmlns:a16="http://schemas.microsoft.com/office/drawing/2014/main" id="{9A159AA6-642B-4373-A868-F05680272042}"/>
              </a:ext>
            </a:extLst>
          </p:cNvPr>
          <p:cNvSpPr txBox="1"/>
          <p:nvPr/>
        </p:nvSpPr>
        <p:spPr>
          <a:xfrm>
            <a:off x="7955061" y="3779520"/>
            <a:ext cx="598598" cy="369332"/>
          </a:xfrm>
          <a:prstGeom prst="rect">
            <a:avLst/>
          </a:prstGeom>
          <a:noFill/>
        </p:spPr>
        <p:txBody>
          <a:bodyPr wrap="square" rtlCol="0">
            <a:spAutoFit/>
          </a:bodyPr>
          <a:lstStyle/>
          <a:p>
            <a:r>
              <a:rPr lang="en-US" b="1" dirty="0"/>
              <a:t>BB2</a:t>
            </a:r>
            <a:endParaRPr lang="en-IN" b="1" dirty="0"/>
          </a:p>
        </p:txBody>
      </p:sp>
      <p:sp>
        <p:nvSpPr>
          <p:cNvPr id="23" name="TextBox 22">
            <a:extLst>
              <a:ext uri="{FF2B5EF4-FFF2-40B4-BE49-F238E27FC236}">
                <a16:creationId xmlns:a16="http://schemas.microsoft.com/office/drawing/2014/main" id="{69A2108D-ECDF-340A-F6B4-9FF8D063CB80}"/>
              </a:ext>
            </a:extLst>
          </p:cNvPr>
          <p:cNvSpPr txBox="1"/>
          <p:nvPr/>
        </p:nvSpPr>
        <p:spPr>
          <a:xfrm>
            <a:off x="5614514" y="4855947"/>
            <a:ext cx="598598" cy="369332"/>
          </a:xfrm>
          <a:prstGeom prst="rect">
            <a:avLst/>
          </a:prstGeom>
          <a:noFill/>
        </p:spPr>
        <p:txBody>
          <a:bodyPr wrap="square" rtlCol="0">
            <a:spAutoFit/>
          </a:bodyPr>
          <a:lstStyle/>
          <a:p>
            <a:r>
              <a:rPr lang="en-US" b="1" dirty="0"/>
              <a:t>BB3</a:t>
            </a:r>
            <a:endParaRPr lang="en-IN" b="1" dirty="0"/>
          </a:p>
        </p:txBody>
      </p:sp>
    </p:spTree>
    <p:extLst>
      <p:ext uri="{BB962C8B-B14F-4D97-AF65-F5344CB8AC3E}">
        <p14:creationId xmlns:p14="http://schemas.microsoft.com/office/powerpoint/2010/main" val="2147718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Initialization</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2</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2324097" cy="1035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a:p>
            <a:pPr algn="ctr"/>
            <a:r>
              <a:rPr lang="en-US" dirty="0"/>
              <a:t>if (c &gt; 10 ) </a:t>
            </a:r>
            <a:r>
              <a:rPr lang="en-US" dirty="0" err="1"/>
              <a:t>goto</a:t>
            </a:r>
            <a:r>
              <a:rPr lang="en-US" dirty="0"/>
              <a:t> label</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w</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18596" y="510944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 a</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cxnSpLocks/>
            <a:stCxn id="5" idx="2"/>
            <a:endCxn id="6" idx="0"/>
          </p:cNvCxnSpPr>
          <p:nvPr/>
        </p:nvCxnSpPr>
        <p:spPr>
          <a:xfrm flipH="1">
            <a:off x="3894364" y="3407226"/>
            <a:ext cx="1543051"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cxnSpLocks/>
            <a:stCxn id="8" idx="2"/>
          </p:cNvCxnSpPr>
          <p:nvPr/>
        </p:nvCxnSpPr>
        <p:spPr>
          <a:xfrm>
            <a:off x="5409840" y="5877561"/>
            <a:ext cx="5803" cy="2075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EAD1C65-7F7D-476E-AEA1-1776DBA96D34}"/>
              </a:ext>
            </a:extLst>
          </p:cNvPr>
          <p:cNvCxnSpPr/>
          <p:nvPr/>
        </p:nvCxnSpPr>
        <p:spPr>
          <a:xfrm>
            <a:off x="4718596" y="4856480"/>
            <a:ext cx="473164" cy="252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BED0790-BD91-4A6C-B7B7-223FAD34E823}"/>
              </a:ext>
            </a:extLst>
          </p:cNvPr>
          <p:cNvCxnSpPr/>
          <p:nvPr/>
        </p:nvCxnSpPr>
        <p:spPr>
          <a:xfrm flipH="1">
            <a:off x="5689600" y="4702631"/>
            <a:ext cx="1595120" cy="406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ADEB86B9-F401-482B-9F97-0A2CF182FD97}"/>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16" name="Rectangle 15">
            <a:extLst>
              <a:ext uri="{FF2B5EF4-FFF2-40B4-BE49-F238E27FC236}">
                <a16:creationId xmlns:a16="http://schemas.microsoft.com/office/drawing/2014/main" id="{8BB0EFC7-0808-4EE8-9574-5F77B0ABC265}"/>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4DBCBDF8-2A65-46F8-9AD2-DFD5BC6B4309}"/>
                  </a:ext>
                </a:extLst>
              </p:cNvPr>
              <p:cNvSpPr txBox="1"/>
              <p:nvPr/>
            </p:nvSpPr>
            <p:spPr>
              <a:xfrm>
                <a:off x="6963595" y="5534295"/>
                <a:ext cx="4618805" cy="1200329"/>
              </a:xfrm>
              <a:prstGeom prst="rect">
                <a:avLst/>
              </a:prstGeom>
              <a:noFill/>
            </p:spPr>
            <p:txBody>
              <a:bodyPr wrap="square" rtlCol="0">
                <a:spAutoFit/>
              </a:bodyPr>
              <a:lstStyle/>
              <a:p>
                <a:r>
                  <a:rPr lang="en-US" dirty="0">
                    <a:latin typeface="Cambria Math" panose="02040503050406030204" pitchFamily="18" charset="0"/>
                  </a:rPr>
                  <a:t>In backward data flow analysis:</a:t>
                </a: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𝐼𝑁</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𝐸𝑋𝐼𝑇</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𝐸𝑋𝐼𝑇</m:t>
                          </m:r>
                        </m:sub>
                      </m:sSub>
                      <m:r>
                        <a:rPr lang="en-US" b="0" i="1" smtClean="0">
                          <a:latin typeface="Cambria Math" panose="02040503050406030204" pitchFamily="18" charset="0"/>
                        </a:rPr>
                        <m:t>;</m:t>
                      </m:r>
                    </m:oMath>
                  </m:oMathPara>
                </a14:m>
                <a:endParaRPr lang="en-US" b="0" dirty="0"/>
              </a:p>
              <a:p>
                <a:r>
                  <a:rPr lang="en-US" dirty="0"/>
                  <a:t>for (each basic block B other than EXIT)</a:t>
                </a:r>
              </a:p>
              <a:p>
                <a:r>
                  <a:rPr lang="en-US" dirty="0"/>
                  <a:t>	</a:t>
                </a:r>
                <a14:m>
                  <m:oMath xmlns:m="http://schemas.openxmlformats.org/officeDocument/2006/math">
                    <m:r>
                      <m:rPr>
                        <m:sty m:val="p"/>
                      </m:rPr>
                      <a:rPr lang="en-US" b="0" i="0" smtClean="0">
                        <a:latin typeface="Cambria Math" panose="02040503050406030204" pitchFamily="18" charset="0"/>
                      </a:rPr>
                      <m:t>IN</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𝐵</m:t>
                        </m:r>
                      </m:e>
                    </m:d>
                    <m:r>
                      <a:rPr lang="en-US" b="0" i="1" smtClean="0">
                        <a:latin typeface="Cambria Math" panose="02040503050406030204" pitchFamily="18" charset="0"/>
                      </a:rPr>
                      <m:t>=⊤</m:t>
                    </m:r>
                  </m:oMath>
                </a14:m>
                <a:endParaRPr lang="en-US" dirty="0"/>
              </a:p>
            </p:txBody>
          </p:sp>
        </mc:Choice>
        <mc:Fallback xmlns="">
          <p:sp>
            <p:nvSpPr>
              <p:cNvPr id="4" name="TextBox 3">
                <a:extLst>
                  <a:ext uri="{FF2B5EF4-FFF2-40B4-BE49-F238E27FC236}">
                    <a16:creationId xmlns:a16="http://schemas.microsoft.com/office/drawing/2014/main" id="{4DBCBDF8-2A65-46F8-9AD2-DFD5BC6B4309}"/>
                  </a:ext>
                </a:extLst>
              </p:cNvPr>
              <p:cNvSpPr txBox="1">
                <a:spLocks noRot="1" noChangeAspect="1" noMove="1" noResize="1" noEditPoints="1" noAdjustHandles="1" noChangeArrowheads="1" noChangeShapeType="1" noTextEdit="1"/>
              </p:cNvSpPr>
              <p:nvPr/>
            </p:nvSpPr>
            <p:spPr>
              <a:xfrm>
                <a:off x="6963595" y="5534295"/>
                <a:ext cx="4618805" cy="1200329"/>
              </a:xfrm>
              <a:prstGeom prst="rect">
                <a:avLst/>
              </a:prstGeom>
              <a:blipFill>
                <a:blip r:embed="rId3"/>
                <a:stretch>
                  <a:fillRect l="-1055" t="-3553"/>
                </a:stretch>
              </a:blipFill>
            </p:spPr>
            <p:txBody>
              <a:bodyPr/>
              <a:lstStyle/>
              <a:p>
                <a:r>
                  <a:rPr lang="en-IN">
                    <a:noFill/>
                  </a:rPr>
                  <a:t> </a:t>
                </a:r>
              </a:p>
            </p:txBody>
          </p:sp>
        </mc:Fallback>
      </mc:AlternateContent>
      <p:sp>
        <p:nvSpPr>
          <p:cNvPr id="19" name="TextBox 18">
            <a:extLst>
              <a:ext uri="{FF2B5EF4-FFF2-40B4-BE49-F238E27FC236}">
                <a16:creationId xmlns:a16="http://schemas.microsoft.com/office/drawing/2014/main" id="{687B07A8-9493-678E-2EFE-EF0DB99A7628}"/>
              </a:ext>
            </a:extLst>
          </p:cNvPr>
          <p:cNvSpPr txBox="1"/>
          <p:nvPr/>
        </p:nvSpPr>
        <p:spPr>
          <a:xfrm>
            <a:off x="5994708" y="2550695"/>
            <a:ext cx="598598" cy="369332"/>
          </a:xfrm>
          <a:prstGeom prst="rect">
            <a:avLst/>
          </a:prstGeom>
          <a:noFill/>
        </p:spPr>
        <p:txBody>
          <a:bodyPr wrap="square" rtlCol="0">
            <a:spAutoFit/>
          </a:bodyPr>
          <a:lstStyle/>
          <a:p>
            <a:r>
              <a:rPr lang="en-US" b="1" dirty="0"/>
              <a:t>BB0</a:t>
            </a:r>
            <a:endParaRPr lang="en-IN" b="1" dirty="0"/>
          </a:p>
        </p:txBody>
      </p:sp>
      <p:sp>
        <p:nvSpPr>
          <p:cNvPr id="20" name="TextBox 19">
            <a:extLst>
              <a:ext uri="{FF2B5EF4-FFF2-40B4-BE49-F238E27FC236}">
                <a16:creationId xmlns:a16="http://schemas.microsoft.com/office/drawing/2014/main" id="{73FCB5E2-39B7-70C6-7B0E-9906EBBE6AB4}"/>
              </a:ext>
            </a:extLst>
          </p:cNvPr>
          <p:cNvSpPr txBox="1"/>
          <p:nvPr/>
        </p:nvSpPr>
        <p:spPr>
          <a:xfrm>
            <a:off x="4501186" y="3810002"/>
            <a:ext cx="598598" cy="369332"/>
          </a:xfrm>
          <a:prstGeom prst="rect">
            <a:avLst/>
          </a:prstGeom>
          <a:noFill/>
        </p:spPr>
        <p:txBody>
          <a:bodyPr wrap="square" rtlCol="0">
            <a:spAutoFit/>
          </a:bodyPr>
          <a:lstStyle/>
          <a:p>
            <a:r>
              <a:rPr lang="en-US" b="1" dirty="0"/>
              <a:t>BB1</a:t>
            </a:r>
            <a:endParaRPr lang="en-IN" b="1" dirty="0"/>
          </a:p>
        </p:txBody>
      </p:sp>
      <p:sp>
        <p:nvSpPr>
          <p:cNvPr id="22" name="TextBox 21">
            <a:extLst>
              <a:ext uri="{FF2B5EF4-FFF2-40B4-BE49-F238E27FC236}">
                <a16:creationId xmlns:a16="http://schemas.microsoft.com/office/drawing/2014/main" id="{24FEF307-AF31-C889-9F95-D9655E7DDE3C}"/>
              </a:ext>
            </a:extLst>
          </p:cNvPr>
          <p:cNvSpPr txBox="1"/>
          <p:nvPr/>
        </p:nvSpPr>
        <p:spPr>
          <a:xfrm>
            <a:off x="7955061" y="3779520"/>
            <a:ext cx="598598" cy="369332"/>
          </a:xfrm>
          <a:prstGeom prst="rect">
            <a:avLst/>
          </a:prstGeom>
          <a:noFill/>
        </p:spPr>
        <p:txBody>
          <a:bodyPr wrap="square" rtlCol="0">
            <a:spAutoFit/>
          </a:bodyPr>
          <a:lstStyle/>
          <a:p>
            <a:r>
              <a:rPr lang="en-US" b="1" dirty="0"/>
              <a:t>BB2</a:t>
            </a:r>
            <a:endParaRPr lang="en-IN" b="1" dirty="0"/>
          </a:p>
        </p:txBody>
      </p:sp>
      <p:sp>
        <p:nvSpPr>
          <p:cNvPr id="23" name="TextBox 22">
            <a:extLst>
              <a:ext uri="{FF2B5EF4-FFF2-40B4-BE49-F238E27FC236}">
                <a16:creationId xmlns:a16="http://schemas.microsoft.com/office/drawing/2014/main" id="{B4E76355-8004-E3CC-C0C4-1A00D9B8543D}"/>
              </a:ext>
            </a:extLst>
          </p:cNvPr>
          <p:cNvSpPr txBox="1"/>
          <p:nvPr/>
        </p:nvSpPr>
        <p:spPr>
          <a:xfrm>
            <a:off x="5633764" y="5009951"/>
            <a:ext cx="598598" cy="369332"/>
          </a:xfrm>
          <a:prstGeom prst="rect">
            <a:avLst/>
          </a:prstGeom>
          <a:noFill/>
        </p:spPr>
        <p:txBody>
          <a:bodyPr wrap="square" rtlCol="0">
            <a:spAutoFit/>
          </a:bodyPr>
          <a:lstStyle/>
          <a:p>
            <a:r>
              <a:rPr lang="en-US" b="1" dirty="0"/>
              <a:t>BB3</a:t>
            </a:r>
            <a:endParaRPr lang="en-IN" b="1" dirty="0"/>
          </a:p>
        </p:txBody>
      </p:sp>
      <p:cxnSp>
        <p:nvCxnSpPr>
          <p:cNvPr id="12" name="Connector: Curved 11">
            <a:extLst>
              <a:ext uri="{FF2B5EF4-FFF2-40B4-BE49-F238E27FC236}">
                <a16:creationId xmlns:a16="http://schemas.microsoft.com/office/drawing/2014/main" id="{32B366FF-F57F-33A3-222A-73495409A1C2}"/>
              </a:ext>
            </a:extLst>
          </p:cNvPr>
          <p:cNvCxnSpPr>
            <a:stCxn id="6" idx="2"/>
            <a:endCxn id="6" idx="0"/>
          </p:cNvCxnSpPr>
          <p:nvPr/>
        </p:nvCxnSpPr>
        <p:spPr>
          <a:xfrm rot="5400000" flipH="1">
            <a:off x="3376566" y="4338683"/>
            <a:ext cx="1035595" cy="12700"/>
          </a:xfrm>
          <a:prstGeom prst="curvedConnector5">
            <a:avLst>
              <a:gd name="adj1" fmla="val -22074"/>
              <a:gd name="adj2" fmla="val 13602614"/>
              <a:gd name="adj3" fmla="val 130439"/>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86265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1F74D-5098-43CB-B358-E89789C60DC8}"/>
              </a:ext>
            </a:extLst>
          </p:cNvPr>
          <p:cNvSpPr>
            <a:spLocks noGrp="1"/>
          </p:cNvSpPr>
          <p:nvPr>
            <p:ph type="title"/>
          </p:nvPr>
        </p:nvSpPr>
        <p:spPr/>
        <p:txBody>
          <a:bodyPr/>
          <a:lstStyle/>
          <a:p>
            <a:r>
              <a:rPr lang="en-US" dirty="0"/>
              <a:t>Backward data-flow analysis algorithm</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A4EC775-6C02-48CB-9F7F-81F52128F50E}"/>
                  </a:ext>
                </a:extLst>
              </p:cNvPr>
              <p:cNvSpPr>
                <a:spLocks noGrp="1"/>
              </p:cNvSpPr>
              <p:nvPr>
                <p:ph idx="1"/>
              </p:nvPr>
            </p:nvSpPr>
            <p:spPr/>
            <p:txBody>
              <a:bodyPr/>
              <a:lstStyle/>
              <a:p>
                <a:pPr marL="0" indent="0">
                  <a:buNone/>
                </a:pPr>
                <a:r>
                  <a:rPr lang="en-US" dirty="0"/>
                  <a:t>IN[EXIT] = </a:t>
                </a:r>
                <a:r>
                  <a:rPr lang="en-US" dirty="0" err="1"/>
                  <a:t>v</a:t>
                </a:r>
                <a:r>
                  <a:rPr lang="en-US" baseline="-25000" dirty="0" err="1"/>
                  <a:t>EXIT</a:t>
                </a:r>
                <a:r>
                  <a:rPr lang="en-US" dirty="0"/>
                  <a:t>;  // depends on analysis</a:t>
                </a:r>
              </a:p>
              <a:p>
                <a:pPr marL="0" indent="0">
                  <a:buNone/>
                </a:pPr>
                <a:r>
                  <a:rPr lang="en-US" dirty="0"/>
                  <a:t>for (each basic block B other than EXIT) IN[B] = </a:t>
                </a:r>
                <a14:m>
                  <m:oMath xmlns:m="http://schemas.openxmlformats.org/officeDocument/2006/math">
                    <m:r>
                      <a:rPr lang="en-US" b="0" i="1" smtClean="0">
                        <a:latin typeface="Cambria Math" panose="02040503050406030204" pitchFamily="18" charset="0"/>
                      </a:rPr>
                      <m:t>⊤;</m:t>
                    </m:r>
                  </m:oMath>
                </a14:m>
                <a:endParaRPr lang="en-US" b="0" dirty="0"/>
              </a:p>
              <a:p>
                <a:pPr marL="0" indent="0">
                  <a:buNone/>
                </a:pPr>
                <a:r>
                  <a:rPr lang="en-US" dirty="0"/>
                  <a:t>// (</a:t>
                </a:r>
                <a14:m>
                  <m:oMath xmlns:m="http://schemas.openxmlformats.org/officeDocument/2006/math">
                    <m:r>
                      <a:rPr lang="en-US" b="0" i="1" smtClean="0">
                        <a:latin typeface="Cambria Math" panose="02040503050406030204" pitchFamily="18" charset="0"/>
                      </a:rPr>
                      <m:t>⊤</m:t>
                    </m:r>
                  </m:oMath>
                </a14:m>
                <a:r>
                  <a:rPr lang="en-US" dirty="0"/>
                  <a:t> is the top value)</a:t>
                </a:r>
              </a:p>
              <a:p>
                <a:pPr marL="0" indent="0">
                  <a:buNone/>
                </a:pPr>
                <a:r>
                  <a:rPr lang="en-US" b="0" dirty="0"/>
                  <a:t>while (changes to any </a:t>
                </a:r>
                <a:r>
                  <a:rPr lang="en-US" dirty="0"/>
                  <a:t>IN</a:t>
                </a:r>
                <a:r>
                  <a:rPr lang="en-US" b="0" dirty="0"/>
                  <a:t> occur)</a:t>
                </a:r>
              </a:p>
              <a:p>
                <a:pPr marL="0" indent="0">
                  <a:buNone/>
                </a:pPr>
                <a:r>
                  <a:rPr lang="en-US" dirty="0"/>
                  <a:t>	for (each basic block B other than EXIT) {</a:t>
                </a:r>
              </a:p>
              <a:p>
                <a:pPr marL="0" indent="0">
                  <a:buNone/>
                </a:pPr>
                <a:r>
                  <a:rPr lang="en-US" dirty="0"/>
                  <a:t>                OUT</a:t>
                </a:r>
                <a14:m>
                  <m:oMath xmlns:m="http://schemas.openxmlformats.org/officeDocument/2006/math">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𝐵</m:t>
                        </m:r>
                      </m:e>
                    </m:d>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m:t>
                        </m:r>
                      </m:e>
                      <m:sub>
                        <m:r>
                          <a:rPr lang="en-US" b="0" i="1" smtClean="0">
                            <a:latin typeface="Cambria Math" panose="02040503050406030204" pitchFamily="18" charset="0"/>
                          </a:rPr>
                          <m:t>𝑆</m:t>
                        </m:r>
                        <m:r>
                          <a:rPr lang="en-US" b="0" i="1" smtClean="0">
                            <a:latin typeface="Cambria Math" panose="02040503050406030204" pitchFamily="18" charset="0"/>
                          </a:rPr>
                          <m:t> </m:t>
                        </m:r>
                        <m:r>
                          <a:rPr lang="en-US" b="0" i="1" smtClean="0">
                            <a:latin typeface="Cambria Math" panose="02040503050406030204" pitchFamily="18" charset="0"/>
                          </a:rPr>
                          <m:t>𝑎</m:t>
                        </m:r>
                        <m:r>
                          <a:rPr lang="en-US" b="0" i="1" smtClean="0">
                            <a:latin typeface="Cambria Math" panose="02040503050406030204" pitchFamily="18" charset="0"/>
                          </a:rPr>
                          <m:t> </m:t>
                        </m:r>
                        <m:r>
                          <a:rPr lang="en-US" b="0" i="1" smtClean="0">
                            <a:latin typeface="Cambria Math" panose="02040503050406030204" pitchFamily="18" charset="0"/>
                          </a:rPr>
                          <m:t>𝑠𝑢𝑐𝑐𝑒𝑠𝑠𝑜𝑟</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𝐵</m:t>
                        </m:r>
                      </m:sub>
                    </m:sSub>
                    <m:r>
                      <a:rPr lang="en-US" b="0" i="1" smtClean="0">
                        <a:latin typeface="Cambria Math" panose="02040503050406030204" pitchFamily="18" charset="0"/>
                      </a:rPr>
                      <m:t>𝐼𝑁</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𝑆</m:t>
                        </m:r>
                      </m:e>
                    </m:d>
                    <m:r>
                      <a:rPr lang="en-US" b="0" i="1" smtClean="0">
                        <a:latin typeface="Cambria Math" panose="02040503050406030204" pitchFamily="18" charset="0"/>
                      </a:rPr>
                      <m:t>;</m:t>
                    </m:r>
                  </m:oMath>
                </a14:m>
                <a:endParaRPr lang="en-US" b="0" dirty="0"/>
              </a:p>
              <a:p>
                <a:pPr marL="0" indent="0">
                  <a:buNone/>
                </a:pPr>
                <a:r>
                  <a:rPr lang="en-US" dirty="0"/>
                  <a:t>                IN</a:t>
                </a:r>
                <a14:m>
                  <m:oMath xmlns:m="http://schemas.openxmlformats.org/officeDocument/2006/math">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𝐵</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𝐵</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𝑂𝑈𝑇</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𝐵</m:t>
                            </m:r>
                          </m:e>
                        </m:d>
                      </m:e>
                    </m:d>
                    <m:r>
                      <a:rPr lang="en-US" b="0" i="1" smtClean="0">
                        <a:latin typeface="Cambria Math" panose="02040503050406030204" pitchFamily="18" charset="0"/>
                      </a:rPr>
                      <m:t>;</m:t>
                    </m:r>
                  </m:oMath>
                </a14:m>
                <a:endParaRPr lang="en-US" dirty="0"/>
              </a:p>
              <a:p>
                <a:pPr marL="0" indent="0">
                  <a:buNone/>
                </a:pPr>
                <a:r>
                  <a:rPr lang="en-US" b="0" dirty="0"/>
                  <a:t>           }</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0A4EC775-6C02-48CB-9F7F-81F52128F50E}"/>
                  </a:ext>
                </a:extLst>
              </p:cNvPr>
              <p:cNvSpPr>
                <a:spLocks noGrp="1" noRot="1" noChangeAspect="1" noMove="1" noResize="1" noEditPoints="1" noAdjustHandles="1" noChangeArrowheads="1" noChangeShapeType="1" noTextEdit="1"/>
              </p:cNvSpPr>
              <p:nvPr>
                <p:ph idx="1"/>
              </p:nvPr>
            </p:nvSpPr>
            <p:spPr>
              <a:blipFill>
                <a:blip r:embed="rId3"/>
                <a:stretch>
                  <a:fillRect l="-1217" t="-2241"/>
                </a:stretch>
              </a:blipFill>
            </p:spPr>
            <p:txBody>
              <a:bodyPr/>
              <a:lstStyle/>
              <a:p>
                <a:r>
                  <a:rPr lang="en-IN">
                    <a:noFill/>
                  </a:rPr>
                  <a:t> </a:t>
                </a:r>
              </a:p>
            </p:txBody>
          </p:sp>
        </mc:Fallback>
      </mc:AlternateContent>
    </p:spTree>
    <p:extLst>
      <p:ext uri="{BB962C8B-B14F-4D97-AF65-F5344CB8AC3E}">
        <p14:creationId xmlns:p14="http://schemas.microsoft.com/office/powerpoint/2010/main" val="37683144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Live variable analysis</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799F9519-3A97-48F4-B517-D27B597E4BE2}"/>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ENRY</a:t>
            </a:r>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2</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w</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 a</a:t>
            </a:r>
          </a:p>
        </p:txBody>
      </p:sp>
      <p:sp>
        <p:nvSpPr>
          <p:cNvPr id="9" name="Rectangle 8">
            <a:extLst>
              <a:ext uri="{FF2B5EF4-FFF2-40B4-BE49-F238E27FC236}">
                <a16:creationId xmlns:a16="http://schemas.microsoft.com/office/drawing/2014/main" id="{D245372B-583E-41E4-BA1C-7C8959653237}"/>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72097" y="4702631"/>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stCxn id="8" idx="2"/>
            <a:endCxn id="9" idx="0"/>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0BDEDA7-A4E3-41BF-8243-4FCF9C47AD0B}"/>
              </a:ext>
            </a:extLst>
          </p:cNvPr>
          <p:cNvSpPr txBox="1"/>
          <p:nvPr/>
        </p:nvSpPr>
        <p:spPr>
          <a:xfrm>
            <a:off x="8747760" y="2547255"/>
            <a:ext cx="2804160" cy="369332"/>
          </a:xfrm>
          <a:prstGeom prst="rect">
            <a:avLst/>
          </a:prstGeom>
          <a:noFill/>
        </p:spPr>
        <p:txBody>
          <a:bodyPr wrap="square" rtlCol="0">
            <a:spAutoFit/>
          </a:bodyPr>
          <a:lstStyle/>
          <a:p>
            <a:r>
              <a:rPr lang="en-US" dirty="0"/>
              <a:t>Meet: </a:t>
            </a:r>
            <a:endParaRPr lang="en-IN" dirty="0"/>
          </a:p>
        </p:txBody>
      </p:sp>
      <p:sp>
        <p:nvSpPr>
          <p:cNvPr id="10" name="TextBox 9">
            <a:extLst>
              <a:ext uri="{FF2B5EF4-FFF2-40B4-BE49-F238E27FC236}">
                <a16:creationId xmlns:a16="http://schemas.microsoft.com/office/drawing/2014/main" id="{D9E086AF-0539-4297-BE75-039089BBA7F0}"/>
              </a:ext>
            </a:extLst>
          </p:cNvPr>
          <p:cNvSpPr txBox="1"/>
          <p:nvPr/>
        </p:nvSpPr>
        <p:spPr>
          <a:xfrm>
            <a:off x="2732315" y="5974080"/>
            <a:ext cx="1355270" cy="369332"/>
          </a:xfrm>
          <a:prstGeom prst="rect">
            <a:avLst/>
          </a:prstGeom>
          <a:noFill/>
        </p:spPr>
        <p:txBody>
          <a:bodyPr wrap="square" rtlCol="0">
            <a:spAutoFit/>
          </a:bodyPr>
          <a:lstStyle/>
          <a:p>
            <a:r>
              <a:rPr lang="en-US" dirty="0"/>
              <a:t>IN[EXIT] = {}</a:t>
            </a:r>
            <a:endParaRPr lang="en-IN" dirty="0"/>
          </a:p>
        </p:txBody>
      </p:sp>
    </p:spTree>
    <p:extLst>
      <p:ext uri="{BB962C8B-B14F-4D97-AF65-F5344CB8AC3E}">
        <p14:creationId xmlns:p14="http://schemas.microsoft.com/office/powerpoint/2010/main" val="35534324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Live variable analysis</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2</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2324097" cy="1035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a:p>
            <a:pPr algn="ctr"/>
            <a:r>
              <a:rPr lang="en-US" dirty="0"/>
              <a:t>if (c &gt; 10 ) </a:t>
            </a:r>
            <a:r>
              <a:rPr lang="en-US" dirty="0" err="1"/>
              <a:t>goto</a:t>
            </a:r>
            <a:r>
              <a:rPr lang="en-US" dirty="0"/>
              <a:t> label</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w</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18596" y="510944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 a</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cxnSpLocks/>
            <a:stCxn id="5" idx="2"/>
            <a:endCxn id="6" idx="0"/>
          </p:cNvCxnSpPr>
          <p:nvPr/>
        </p:nvCxnSpPr>
        <p:spPr>
          <a:xfrm flipH="1">
            <a:off x="3894364" y="3407226"/>
            <a:ext cx="1543051"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cxnSpLocks/>
            <a:stCxn id="8" idx="2"/>
          </p:cNvCxnSpPr>
          <p:nvPr/>
        </p:nvCxnSpPr>
        <p:spPr>
          <a:xfrm>
            <a:off x="5409840" y="5877561"/>
            <a:ext cx="5803" cy="2075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EAD1C65-7F7D-476E-AEA1-1776DBA96D34}"/>
              </a:ext>
            </a:extLst>
          </p:cNvPr>
          <p:cNvCxnSpPr/>
          <p:nvPr/>
        </p:nvCxnSpPr>
        <p:spPr>
          <a:xfrm>
            <a:off x="4718596" y="4856480"/>
            <a:ext cx="473164" cy="252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BED0790-BD91-4A6C-B7B7-223FAD34E823}"/>
              </a:ext>
            </a:extLst>
          </p:cNvPr>
          <p:cNvCxnSpPr/>
          <p:nvPr/>
        </p:nvCxnSpPr>
        <p:spPr>
          <a:xfrm flipH="1">
            <a:off x="5689600" y="4702631"/>
            <a:ext cx="1595120" cy="406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ADEB86B9-F401-482B-9F97-0A2CF182FD97}"/>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16" name="Rectangle 15">
            <a:extLst>
              <a:ext uri="{FF2B5EF4-FFF2-40B4-BE49-F238E27FC236}">
                <a16:creationId xmlns:a16="http://schemas.microsoft.com/office/drawing/2014/main" id="{8BB0EFC7-0808-4EE8-9574-5F77B0ABC265}"/>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sp>
        <p:nvSpPr>
          <p:cNvPr id="9" name="TextBox 8">
            <a:extLst>
              <a:ext uri="{FF2B5EF4-FFF2-40B4-BE49-F238E27FC236}">
                <a16:creationId xmlns:a16="http://schemas.microsoft.com/office/drawing/2014/main" id="{3B458C10-9309-44BF-9359-877325EE9890}"/>
              </a:ext>
            </a:extLst>
          </p:cNvPr>
          <p:cNvSpPr txBox="1"/>
          <p:nvPr/>
        </p:nvSpPr>
        <p:spPr>
          <a:xfrm>
            <a:off x="8747760" y="2547255"/>
            <a:ext cx="2804160" cy="369332"/>
          </a:xfrm>
          <a:prstGeom prst="rect">
            <a:avLst/>
          </a:prstGeom>
          <a:noFill/>
        </p:spPr>
        <p:txBody>
          <a:bodyPr wrap="square" rtlCol="0">
            <a:spAutoFit/>
          </a:bodyPr>
          <a:lstStyle/>
          <a:p>
            <a:r>
              <a:rPr lang="en-US" dirty="0"/>
              <a:t>Initialization:</a:t>
            </a:r>
            <a:endParaRPr lang="en-IN" dirty="0"/>
          </a:p>
        </p:txBody>
      </p:sp>
      <p:sp>
        <p:nvSpPr>
          <p:cNvPr id="10" name="TextBox 9">
            <a:extLst>
              <a:ext uri="{FF2B5EF4-FFF2-40B4-BE49-F238E27FC236}">
                <a16:creationId xmlns:a16="http://schemas.microsoft.com/office/drawing/2014/main" id="{E45A42A1-D7AF-4C90-95C3-41616C4098C3}"/>
              </a:ext>
            </a:extLst>
          </p:cNvPr>
          <p:cNvSpPr txBox="1"/>
          <p:nvPr/>
        </p:nvSpPr>
        <p:spPr>
          <a:xfrm>
            <a:off x="2732315" y="5974080"/>
            <a:ext cx="1355270" cy="369332"/>
          </a:xfrm>
          <a:prstGeom prst="rect">
            <a:avLst/>
          </a:prstGeom>
          <a:noFill/>
        </p:spPr>
        <p:txBody>
          <a:bodyPr wrap="square" rtlCol="0">
            <a:spAutoFit/>
          </a:bodyPr>
          <a:lstStyle/>
          <a:p>
            <a:r>
              <a:rPr lang="en-US" dirty="0"/>
              <a:t>IN[EXIT] = {}</a:t>
            </a:r>
            <a:endParaRPr lang="en-IN" dirty="0"/>
          </a:p>
        </p:txBody>
      </p:sp>
      <p:cxnSp>
        <p:nvCxnSpPr>
          <p:cNvPr id="20" name="Connector: Curved 19">
            <a:extLst>
              <a:ext uri="{FF2B5EF4-FFF2-40B4-BE49-F238E27FC236}">
                <a16:creationId xmlns:a16="http://schemas.microsoft.com/office/drawing/2014/main" id="{F2A3035D-EFE0-4CFB-832B-A6D3D54D1951}"/>
              </a:ext>
            </a:extLst>
          </p:cNvPr>
          <p:cNvCxnSpPr>
            <a:stCxn id="6" idx="2"/>
          </p:cNvCxnSpPr>
          <p:nvPr/>
        </p:nvCxnSpPr>
        <p:spPr>
          <a:xfrm rot="5400000" flipH="1">
            <a:off x="2787195" y="3749311"/>
            <a:ext cx="1449254" cy="765084"/>
          </a:xfrm>
          <a:prstGeom prst="curvedConnector5">
            <a:avLst>
              <a:gd name="adj1" fmla="val -15774"/>
              <a:gd name="adj2" fmla="val 234882"/>
              <a:gd name="adj3" fmla="val 103956"/>
            </a:avLst>
          </a:prstGeom>
        </p:spPr>
        <p:style>
          <a:lnRef idx="1">
            <a:schemeClr val="accent1"/>
          </a:lnRef>
          <a:fillRef idx="0">
            <a:schemeClr val="accent1"/>
          </a:fillRef>
          <a:effectRef idx="0">
            <a:schemeClr val="accent1"/>
          </a:effectRef>
          <a:fontRef idx="minor">
            <a:schemeClr val="tx1"/>
          </a:fontRef>
        </p:style>
      </p:cxnSp>
      <p:cxnSp>
        <p:nvCxnSpPr>
          <p:cNvPr id="25" name="Connector: Curved 24">
            <a:extLst>
              <a:ext uri="{FF2B5EF4-FFF2-40B4-BE49-F238E27FC236}">
                <a16:creationId xmlns:a16="http://schemas.microsoft.com/office/drawing/2014/main" id="{BB2453BB-4AC5-445F-A270-D9A65E5EF6A1}"/>
              </a:ext>
            </a:extLst>
          </p:cNvPr>
          <p:cNvCxnSpPr>
            <a:cxnSpLocks/>
          </p:cNvCxnSpPr>
          <p:nvPr/>
        </p:nvCxnSpPr>
        <p:spPr>
          <a:xfrm>
            <a:off x="3121299" y="3418114"/>
            <a:ext cx="781046" cy="402771"/>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7616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IN and OUT</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799F9519-3A97-48F4-B517-D27B597E4BE2}"/>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arg</a:t>
            </a:r>
            <a:r>
              <a:rPr lang="en-US" dirty="0"/>
              <a:t> a</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z</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return a</a:t>
            </a:r>
          </a:p>
        </p:txBody>
      </p:sp>
      <p:sp>
        <p:nvSpPr>
          <p:cNvPr id="9" name="Rectangle 8">
            <a:extLst>
              <a:ext uri="{FF2B5EF4-FFF2-40B4-BE49-F238E27FC236}">
                <a16:creationId xmlns:a16="http://schemas.microsoft.com/office/drawing/2014/main" id="{D245372B-583E-41E4-BA1C-7C8959653237}"/>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72097" y="4702631"/>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stCxn id="8" idx="2"/>
            <a:endCxn id="9" idx="0"/>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3C68FD0-3942-EC9F-7C1C-F7C2D39FEEEE}"/>
              </a:ext>
            </a:extLst>
          </p:cNvPr>
          <p:cNvSpPr txBox="1"/>
          <p:nvPr/>
        </p:nvSpPr>
        <p:spPr>
          <a:xfrm>
            <a:off x="4273617" y="2531444"/>
            <a:ext cx="455584" cy="923330"/>
          </a:xfrm>
          <a:prstGeom prst="rect">
            <a:avLst/>
          </a:prstGeom>
          <a:noFill/>
        </p:spPr>
        <p:txBody>
          <a:bodyPr wrap="square" rtlCol="0">
            <a:spAutoFit/>
          </a:bodyPr>
          <a:lstStyle/>
          <a:p>
            <a:r>
              <a:rPr lang="en-US" b="1" dirty="0">
                <a:solidFill>
                  <a:srgbClr val="FF0000"/>
                </a:solidFill>
              </a:rPr>
              <a:t>1.</a:t>
            </a:r>
          </a:p>
          <a:p>
            <a:r>
              <a:rPr lang="en-US" b="1" dirty="0">
                <a:solidFill>
                  <a:srgbClr val="FF0000"/>
                </a:solidFill>
              </a:rPr>
              <a:t>2.</a:t>
            </a:r>
          </a:p>
          <a:p>
            <a:r>
              <a:rPr lang="en-US" b="1" dirty="0">
                <a:solidFill>
                  <a:srgbClr val="FF0000"/>
                </a:solidFill>
              </a:rPr>
              <a:t>3.</a:t>
            </a:r>
            <a:endParaRPr lang="en-IN" b="1" dirty="0">
              <a:solidFill>
                <a:srgbClr val="FF0000"/>
              </a:solidFill>
            </a:endParaRPr>
          </a:p>
        </p:txBody>
      </p:sp>
      <p:sp>
        <p:nvSpPr>
          <p:cNvPr id="18" name="TextBox 17">
            <a:extLst>
              <a:ext uri="{FF2B5EF4-FFF2-40B4-BE49-F238E27FC236}">
                <a16:creationId xmlns:a16="http://schemas.microsoft.com/office/drawing/2014/main" id="{B5A39F4C-F075-61A8-1480-CF4501AA0866}"/>
              </a:ext>
            </a:extLst>
          </p:cNvPr>
          <p:cNvSpPr txBox="1"/>
          <p:nvPr/>
        </p:nvSpPr>
        <p:spPr>
          <a:xfrm>
            <a:off x="2693469" y="4108387"/>
            <a:ext cx="530214" cy="646331"/>
          </a:xfrm>
          <a:prstGeom prst="rect">
            <a:avLst/>
          </a:prstGeom>
          <a:noFill/>
        </p:spPr>
        <p:txBody>
          <a:bodyPr wrap="square" rtlCol="0">
            <a:spAutoFit/>
          </a:bodyPr>
          <a:lstStyle/>
          <a:p>
            <a:r>
              <a:rPr lang="en-US" b="1" dirty="0">
                <a:solidFill>
                  <a:srgbClr val="FF0000"/>
                </a:solidFill>
              </a:rPr>
              <a:t>4.</a:t>
            </a:r>
          </a:p>
          <a:p>
            <a:r>
              <a:rPr lang="en-US" b="1" dirty="0">
                <a:solidFill>
                  <a:srgbClr val="FF0000"/>
                </a:solidFill>
              </a:rPr>
              <a:t>5.</a:t>
            </a:r>
            <a:endParaRPr lang="en-IN" b="1" dirty="0">
              <a:solidFill>
                <a:srgbClr val="FF0000"/>
              </a:solidFill>
            </a:endParaRPr>
          </a:p>
        </p:txBody>
      </p:sp>
      <p:sp>
        <p:nvSpPr>
          <p:cNvPr id="20" name="TextBox 19">
            <a:extLst>
              <a:ext uri="{FF2B5EF4-FFF2-40B4-BE49-F238E27FC236}">
                <a16:creationId xmlns:a16="http://schemas.microsoft.com/office/drawing/2014/main" id="{A264CB8D-4041-9AD2-F726-5601924635D0}"/>
              </a:ext>
            </a:extLst>
          </p:cNvPr>
          <p:cNvSpPr txBox="1"/>
          <p:nvPr/>
        </p:nvSpPr>
        <p:spPr>
          <a:xfrm>
            <a:off x="6975119" y="3981656"/>
            <a:ext cx="455584" cy="646331"/>
          </a:xfrm>
          <a:prstGeom prst="rect">
            <a:avLst/>
          </a:prstGeom>
          <a:noFill/>
        </p:spPr>
        <p:txBody>
          <a:bodyPr wrap="square" rtlCol="0">
            <a:spAutoFit/>
          </a:bodyPr>
          <a:lstStyle/>
          <a:p>
            <a:r>
              <a:rPr lang="en-US" b="1" dirty="0">
                <a:solidFill>
                  <a:srgbClr val="FF0000"/>
                </a:solidFill>
              </a:rPr>
              <a:t>6.</a:t>
            </a:r>
          </a:p>
          <a:p>
            <a:r>
              <a:rPr lang="en-US" b="1" dirty="0">
                <a:solidFill>
                  <a:srgbClr val="FF0000"/>
                </a:solidFill>
              </a:rPr>
              <a:t>7.</a:t>
            </a:r>
            <a:endParaRPr lang="en-IN" b="1" dirty="0">
              <a:solidFill>
                <a:srgbClr val="FF0000"/>
              </a:solidFill>
            </a:endParaRPr>
          </a:p>
        </p:txBody>
      </p:sp>
      <p:sp>
        <p:nvSpPr>
          <p:cNvPr id="22" name="TextBox 21">
            <a:extLst>
              <a:ext uri="{FF2B5EF4-FFF2-40B4-BE49-F238E27FC236}">
                <a16:creationId xmlns:a16="http://schemas.microsoft.com/office/drawing/2014/main" id="{30643A9D-A6A0-FCFB-6D87-56B333697A4B}"/>
              </a:ext>
            </a:extLst>
          </p:cNvPr>
          <p:cNvSpPr txBox="1"/>
          <p:nvPr/>
        </p:nvSpPr>
        <p:spPr>
          <a:xfrm>
            <a:off x="4673077" y="5029205"/>
            <a:ext cx="455584" cy="646331"/>
          </a:xfrm>
          <a:prstGeom prst="rect">
            <a:avLst/>
          </a:prstGeom>
          <a:noFill/>
        </p:spPr>
        <p:txBody>
          <a:bodyPr wrap="square" rtlCol="0">
            <a:spAutoFit/>
          </a:bodyPr>
          <a:lstStyle/>
          <a:p>
            <a:r>
              <a:rPr lang="en-US" b="1" dirty="0">
                <a:solidFill>
                  <a:srgbClr val="FF0000"/>
                </a:solidFill>
              </a:rPr>
              <a:t>8.</a:t>
            </a:r>
          </a:p>
          <a:p>
            <a:r>
              <a:rPr lang="en-US" b="1" dirty="0">
                <a:solidFill>
                  <a:srgbClr val="FF0000"/>
                </a:solidFill>
              </a:rPr>
              <a:t>9.</a:t>
            </a:r>
            <a:endParaRPr lang="en-IN" b="1" dirty="0">
              <a:solidFill>
                <a:srgbClr val="FF0000"/>
              </a:solidFill>
            </a:endParaRPr>
          </a:p>
        </p:txBody>
      </p:sp>
    </p:spTree>
    <p:extLst>
      <p:ext uri="{BB962C8B-B14F-4D97-AF65-F5344CB8AC3E}">
        <p14:creationId xmlns:p14="http://schemas.microsoft.com/office/powerpoint/2010/main" val="25630179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Live variable analysis</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2</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2324097" cy="1035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a:p>
            <a:pPr algn="ctr"/>
            <a:r>
              <a:rPr lang="en-US" dirty="0"/>
              <a:t>if (c &gt; 10 ) </a:t>
            </a:r>
            <a:r>
              <a:rPr lang="en-US" dirty="0" err="1"/>
              <a:t>goto</a:t>
            </a:r>
            <a:r>
              <a:rPr lang="en-US" dirty="0"/>
              <a:t> label</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w</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18596" y="510944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 a</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cxnSpLocks/>
            <a:stCxn id="5" idx="2"/>
            <a:endCxn id="6" idx="0"/>
          </p:cNvCxnSpPr>
          <p:nvPr/>
        </p:nvCxnSpPr>
        <p:spPr>
          <a:xfrm flipH="1">
            <a:off x="3894364" y="3407226"/>
            <a:ext cx="1543051"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cxnSpLocks/>
            <a:stCxn id="8" idx="2"/>
          </p:cNvCxnSpPr>
          <p:nvPr/>
        </p:nvCxnSpPr>
        <p:spPr>
          <a:xfrm>
            <a:off x="5409840" y="5877561"/>
            <a:ext cx="5803" cy="2075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EAD1C65-7F7D-476E-AEA1-1776DBA96D34}"/>
              </a:ext>
            </a:extLst>
          </p:cNvPr>
          <p:cNvCxnSpPr/>
          <p:nvPr/>
        </p:nvCxnSpPr>
        <p:spPr>
          <a:xfrm>
            <a:off x="4718596" y="4856480"/>
            <a:ext cx="473164" cy="252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BED0790-BD91-4A6C-B7B7-223FAD34E823}"/>
              </a:ext>
            </a:extLst>
          </p:cNvPr>
          <p:cNvCxnSpPr/>
          <p:nvPr/>
        </p:nvCxnSpPr>
        <p:spPr>
          <a:xfrm flipH="1">
            <a:off x="5689600" y="4702631"/>
            <a:ext cx="1595120" cy="406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ADEB86B9-F401-482B-9F97-0A2CF182FD97}"/>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16" name="Rectangle 15">
            <a:extLst>
              <a:ext uri="{FF2B5EF4-FFF2-40B4-BE49-F238E27FC236}">
                <a16:creationId xmlns:a16="http://schemas.microsoft.com/office/drawing/2014/main" id="{8BB0EFC7-0808-4EE8-9574-5F77B0ABC265}"/>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sp>
        <p:nvSpPr>
          <p:cNvPr id="9" name="TextBox 8">
            <a:extLst>
              <a:ext uri="{FF2B5EF4-FFF2-40B4-BE49-F238E27FC236}">
                <a16:creationId xmlns:a16="http://schemas.microsoft.com/office/drawing/2014/main" id="{3B458C10-9309-44BF-9359-877325EE9890}"/>
              </a:ext>
            </a:extLst>
          </p:cNvPr>
          <p:cNvSpPr txBox="1"/>
          <p:nvPr/>
        </p:nvSpPr>
        <p:spPr>
          <a:xfrm>
            <a:off x="8747760" y="3153429"/>
            <a:ext cx="2804160" cy="1200329"/>
          </a:xfrm>
          <a:prstGeom prst="rect">
            <a:avLst/>
          </a:prstGeom>
          <a:noFill/>
        </p:spPr>
        <p:txBody>
          <a:bodyPr wrap="square" rtlCol="0">
            <a:spAutoFit/>
          </a:bodyPr>
          <a:lstStyle/>
          <a:p>
            <a:r>
              <a:rPr lang="en-US" dirty="0"/>
              <a:t>Initialization:</a:t>
            </a:r>
          </a:p>
          <a:p>
            <a:endParaRPr lang="en-US" dirty="0"/>
          </a:p>
          <a:p>
            <a:r>
              <a:rPr lang="en-US" dirty="0" err="1"/>
              <a:t>forall</a:t>
            </a:r>
            <a:r>
              <a:rPr lang="en-US" dirty="0"/>
              <a:t> BB other than EXIT:</a:t>
            </a:r>
          </a:p>
          <a:p>
            <a:r>
              <a:rPr lang="en-US" dirty="0"/>
              <a:t>   IN[BB] = {}</a:t>
            </a:r>
            <a:endParaRPr lang="en-IN" dirty="0"/>
          </a:p>
        </p:txBody>
      </p:sp>
      <p:sp>
        <p:nvSpPr>
          <p:cNvPr id="10" name="TextBox 9">
            <a:extLst>
              <a:ext uri="{FF2B5EF4-FFF2-40B4-BE49-F238E27FC236}">
                <a16:creationId xmlns:a16="http://schemas.microsoft.com/office/drawing/2014/main" id="{E45A42A1-D7AF-4C90-95C3-41616C4098C3}"/>
              </a:ext>
            </a:extLst>
          </p:cNvPr>
          <p:cNvSpPr txBox="1"/>
          <p:nvPr/>
        </p:nvSpPr>
        <p:spPr>
          <a:xfrm>
            <a:off x="2732315" y="5974080"/>
            <a:ext cx="1355270" cy="369332"/>
          </a:xfrm>
          <a:prstGeom prst="rect">
            <a:avLst/>
          </a:prstGeom>
          <a:noFill/>
        </p:spPr>
        <p:txBody>
          <a:bodyPr wrap="square" rtlCol="0">
            <a:spAutoFit/>
          </a:bodyPr>
          <a:lstStyle/>
          <a:p>
            <a:r>
              <a:rPr lang="en-US" dirty="0"/>
              <a:t>IN[EXIT] = {}</a:t>
            </a:r>
            <a:endParaRPr lang="en-IN" dirty="0"/>
          </a:p>
        </p:txBody>
      </p:sp>
      <p:cxnSp>
        <p:nvCxnSpPr>
          <p:cNvPr id="20" name="Connector: Curved 19">
            <a:extLst>
              <a:ext uri="{FF2B5EF4-FFF2-40B4-BE49-F238E27FC236}">
                <a16:creationId xmlns:a16="http://schemas.microsoft.com/office/drawing/2014/main" id="{F2A3035D-EFE0-4CFB-832B-A6D3D54D1951}"/>
              </a:ext>
            </a:extLst>
          </p:cNvPr>
          <p:cNvCxnSpPr>
            <a:stCxn id="6" idx="2"/>
          </p:cNvCxnSpPr>
          <p:nvPr/>
        </p:nvCxnSpPr>
        <p:spPr>
          <a:xfrm rot="5400000" flipH="1">
            <a:off x="2787195" y="3749311"/>
            <a:ext cx="1449254" cy="765084"/>
          </a:xfrm>
          <a:prstGeom prst="curvedConnector5">
            <a:avLst>
              <a:gd name="adj1" fmla="val -15774"/>
              <a:gd name="adj2" fmla="val 234882"/>
              <a:gd name="adj3" fmla="val 103956"/>
            </a:avLst>
          </a:prstGeom>
        </p:spPr>
        <p:style>
          <a:lnRef idx="1">
            <a:schemeClr val="accent1"/>
          </a:lnRef>
          <a:fillRef idx="0">
            <a:schemeClr val="accent1"/>
          </a:fillRef>
          <a:effectRef idx="0">
            <a:schemeClr val="accent1"/>
          </a:effectRef>
          <a:fontRef idx="minor">
            <a:schemeClr val="tx1"/>
          </a:fontRef>
        </p:style>
      </p:cxnSp>
      <p:cxnSp>
        <p:nvCxnSpPr>
          <p:cNvPr id="25" name="Connector: Curved 24">
            <a:extLst>
              <a:ext uri="{FF2B5EF4-FFF2-40B4-BE49-F238E27FC236}">
                <a16:creationId xmlns:a16="http://schemas.microsoft.com/office/drawing/2014/main" id="{BB2453BB-4AC5-445F-A270-D9A65E5EF6A1}"/>
              </a:ext>
            </a:extLst>
          </p:cNvPr>
          <p:cNvCxnSpPr>
            <a:cxnSpLocks/>
          </p:cNvCxnSpPr>
          <p:nvPr/>
        </p:nvCxnSpPr>
        <p:spPr>
          <a:xfrm>
            <a:off x="3121299" y="3418114"/>
            <a:ext cx="781046" cy="402771"/>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ECD4D3B-105D-59EE-01CB-2A0E9AA34708}"/>
              </a:ext>
            </a:extLst>
          </p:cNvPr>
          <p:cNvSpPr txBox="1"/>
          <p:nvPr/>
        </p:nvSpPr>
        <p:spPr>
          <a:xfrm>
            <a:off x="8170696" y="737292"/>
            <a:ext cx="3031742" cy="2308324"/>
          </a:xfrm>
          <a:prstGeom prst="rect">
            <a:avLst/>
          </a:prstGeom>
          <a:noFill/>
        </p:spPr>
        <p:txBody>
          <a:bodyPr wrap="square" rtlCol="0">
            <a:spAutoFit/>
          </a:bodyPr>
          <a:lstStyle/>
          <a:p>
            <a:r>
              <a:rPr lang="en-US" dirty="0"/>
              <a:t>meet-semilattice:</a:t>
            </a:r>
          </a:p>
          <a:p>
            <a:r>
              <a:rPr lang="en-US" dirty="0"/>
              <a:t>                     {}</a:t>
            </a:r>
          </a:p>
          <a:p>
            <a:endParaRPr lang="en-US" dirty="0"/>
          </a:p>
          <a:p>
            <a:r>
              <a:rPr lang="en-US" dirty="0"/>
              <a:t>{a}                 {b}                {c}</a:t>
            </a:r>
          </a:p>
          <a:p>
            <a:endParaRPr lang="en-US" dirty="0"/>
          </a:p>
          <a:p>
            <a:r>
              <a:rPr lang="en-US" dirty="0"/>
              <a:t>{</a:t>
            </a:r>
            <a:r>
              <a:rPr lang="en-US" dirty="0" err="1"/>
              <a:t>a,b</a:t>
            </a:r>
            <a:r>
              <a:rPr lang="en-US" dirty="0"/>
              <a:t>}             {</a:t>
            </a:r>
            <a:r>
              <a:rPr lang="en-US" dirty="0" err="1"/>
              <a:t>b,c</a:t>
            </a:r>
            <a:r>
              <a:rPr lang="en-US" dirty="0"/>
              <a:t>}             {c, a}</a:t>
            </a:r>
          </a:p>
          <a:p>
            <a:r>
              <a:rPr lang="en-US" dirty="0"/>
              <a:t>     </a:t>
            </a:r>
          </a:p>
          <a:p>
            <a:r>
              <a:rPr lang="en-US" dirty="0"/>
              <a:t>                     {</a:t>
            </a:r>
            <a:r>
              <a:rPr lang="en-US" dirty="0" err="1"/>
              <a:t>a,b,c</a:t>
            </a:r>
            <a:r>
              <a:rPr lang="en-US" dirty="0"/>
              <a:t>}</a:t>
            </a:r>
          </a:p>
        </p:txBody>
      </p:sp>
      <p:cxnSp>
        <p:nvCxnSpPr>
          <p:cNvPr id="12" name="Straight Arrow Connector 11">
            <a:extLst>
              <a:ext uri="{FF2B5EF4-FFF2-40B4-BE49-F238E27FC236}">
                <a16:creationId xmlns:a16="http://schemas.microsoft.com/office/drawing/2014/main" id="{C4B5EE80-CFD4-CB97-6F55-5BD1C20D12F2}"/>
              </a:ext>
            </a:extLst>
          </p:cNvPr>
          <p:cNvCxnSpPr/>
          <p:nvPr/>
        </p:nvCxnSpPr>
        <p:spPr>
          <a:xfrm flipH="1">
            <a:off x="8409208" y="1304818"/>
            <a:ext cx="981372" cy="3858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EA12B71-17A7-E5DA-2B96-C0120FAEDE58}"/>
              </a:ext>
            </a:extLst>
          </p:cNvPr>
          <p:cNvCxnSpPr/>
          <p:nvPr/>
        </p:nvCxnSpPr>
        <p:spPr>
          <a:xfrm>
            <a:off x="9421402" y="1304818"/>
            <a:ext cx="113016" cy="3082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533EE287-7293-448D-04F5-CEF50DBCCFC5}"/>
              </a:ext>
            </a:extLst>
          </p:cNvPr>
          <p:cNvCxnSpPr/>
          <p:nvPr/>
        </p:nvCxnSpPr>
        <p:spPr>
          <a:xfrm>
            <a:off x="9390580" y="1304818"/>
            <a:ext cx="1130157" cy="3858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2212A795-E504-E9BE-3572-5BC907D78AEE}"/>
              </a:ext>
            </a:extLst>
          </p:cNvPr>
          <p:cNvCxnSpPr/>
          <p:nvPr/>
        </p:nvCxnSpPr>
        <p:spPr>
          <a:xfrm>
            <a:off x="8409208" y="1825625"/>
            <a:ext cx="0" cy="3732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04F1A56-17C1-5538-5A99-09E113A5D6D7}"/>
              </a:ext>
            </a:extLst>
          </p:cNvPr>
          <p:cNvCxnSpPr/>
          <p:nvPr/>
        </p:nvCxnSpPr>
        <p:spPr>
          <a:xfrm flipH="1">
            <a:off x="8409208" y="1825625"/>
            <a:ext cx="1125210" cy="3732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D886FC5-E631-412A-1E5E-054EF42361E5}"/>
              </a:ext>
            </a:extLst>
          </p:cNvPr>
          <p:cNvCxnSpPr/>
          <p:nvPr/>
        </p:nvCxnSpPr>
        <p:spPr>
          <a:xfrm>
            <a:off x="9534417" y="1825625"/>
            <a:ext cx="71920" cy="3732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BFAAF5E0-5BF2-ACEF-6036-444D9A10B24C}"/>
              </a:ext>
            </a:extLst>
          </p:cNvPr>
          <p:cNvCxnSpPr/>
          <p:nvPr/>
        </p:nvCxnSpPr>
        <p:spPr>
          <a:xfrm flipH="1">
            <a:off x="9534418" y="1813044"/>
            <a:ext cx="1125209" cy="3984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452AA7E-5232-B710-0334-62DC43C4169A}"/>
              </a:ext>
            </a:extLst>
          </p:cNvPr>
          <p:cNvCxnSpPr/>
          <p:nvPr/>
        </p:nvCxnSpPr>
        <p:spPr>
          <a:xfrm>
            <a:off x="8409207" y="1838206"/>
            <a:ext cx="2250419" cy="3481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B499B09-C746-399A-F330-36E2E3E031AF}"/>
              </a:ext>
            </a:extLst>
          </p:cNvPr>
          <p:cNvCxnSpPr/>
          <p:nvPr/>
        </p:nvCxnSpPr>
        <p:spPr>
          <a:xfrm>
            <a:off x="10659625" y="1825625"/>
            <a:ext cx="0" cy="3732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B9669076-20FA-A5BB-A83E-1A8740A9389F}"/>
              </a:ext>
            </a:extLst>
          </p:cNvPr>
          <p:cNvCxnSpPr/>
          <p:nvPr/>
        </p:nvCxnSpPr>
        <p:spPr>
          <a:xfrm>
            <a:off x="8409207" y="2404153"/>
            <a:ext cx="1269049" cy="3904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FE5B3C73-CBAA-1C6C-7F38-23AD40F584F4}"/>
              </a:ext>
            </a:extLst>
          </p:cNvPr>
          <p:cNvCxnSpPr/>
          <p:nvPr/>
        </p:nvCxnSpPr>
        <p:spPr>
          <a:xfrm>
            <a:off x="9606336" y="2396120"/>
            <a:ext cx="0" cy="3813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CEDDAE7B-BEDF-A7FF-53EE-AD5A2579C363}"/>
              </a:ext>
            </a:extLst>
          </p:cNvPr>
          <p:cNvCxnSpPr/>
          <p:nvPr/>
        </p:nvCxnSpPr>
        <p:spPr>
          <a:xfrm flipH="1">
            <a:off x="9606337" y="2404153"/>
            <a:ext cx="1053288" cy="3904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26258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Live variable analysis</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2</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2324097" cy="1035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a:p>
            <a:pPr algn="ctr"/>
            <a:r>
              <a:rPr lang="en-US" dirty="0"/>
              <a:t>if (c &gt; 10 ) </a:t>
            </a:r>
            <a:r>
              <a:rPr lang="en-US" dirty="0" err="1"/>
              <a:t>goto</a:t>
            </a:r>
            <a:r>
              <a:rPr lang="en-US" dirty="0"/>
              <a:t> label</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w</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18596" y="510944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 a</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cxnSpLocks/>
            <a:stCxn id="5" idx="2"/>
            <a:endCxn id="6" idx="0"/>
          </p:cNvCxnSpPr>
          <p:nvPr/>
        </p:nvCxnSpPr>
        <p:spPr>
          <a:xfrm flipH="1">
            <a:off x="3894364" y="3407226"/>
            <a:ext cx="1543051"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cxnSpLocks/>
            <a:stCxn id="8" idx="2"/>
          </p:cNvCxnSpPr>
          <p:nvPr/>
        </p:nvCxnSpPr>
        <p:spPr>
          <a:xfrm>
            <a:off x="5409840" y="5877561"/>
            <a:ext cx="5803" cy="2075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EAD1C65-7F7D-476E-AEA1-1776DBA96D34}"/>
              </a:ext>
            </a:extLst>
          </p:cNvPr>
          <p:cNvCxnSpPr/>
          <p:nvPr/>
        </p:nvCxnSpPr>
        <p:spPr>
          <a:xfrm>
            <a:off x="4718596" y="4856480"/>
            <a:ext cx="473164" cy="252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BED0790-BD91-4A6C-B7B7-223FAD34E823}"/>
              </a:ext>
            </a:extLst>
          </p:cNvPr>
          <p:cNvCxnSpPr/>
          <p:nvPr/>
        </p:nvCxnSpPr>
        <p:spPr>
          <a:xfrm flipH="1">
            <a:off x="5689600" y="4702631"/>
            <a:ext cx="1595120" cy="406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ADEB86B9-F401-482B-9F97-0A2CF182FD97}"/>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16" name="Rectangle 15">
            <a:extLst>
              <a:ext uri="{FF2B5EF4-FFF2-40B4-BE49-F238E27FC236}">
                <a16:creationId xmlns:a16="http://schemas.microsoft.com/office/drawing/2014/main" id="{8BB0EFC7-0808-4EE8-9574-5F77B0ABC265}"/>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sp>
        <p:nvSpPr>
          <p:cNvPr id="10" name="TextBox 9">
            <a:extLst>
              <a:ext uri="{FF2B5EF4-FFF2-40B4-BE49-F238E27FC236}">
                <a16:creationId xmlns:a16="http://schemas.microsoft.com/office/drawing/2014/main" id="{E45A42A1-D7AF-4C90-95C3-41616C4098C3}"/>
              </a:ext>
            </a:extLst>
          </p:cNvPr>
          <p:cNvSpPr txBox="1"/>
          <p:nvPr/>
        </p:nvSpPr>
        <p:spPr>
          <a:xfrm>
            <a:off x="2732315" y="5974080"/>
            <a:ext cx="1355270" cy="369332"/>
          </a:xfrm>
          <a:prstGeom prst="rect">
            <a:avLst/>
          </a:prstGeom>
          <a:noFill/>
        </p:spPr>
        <p:txBody>
          <a:bodyPr wrap="square" rtlCol="0">
            <a:spAutoFit/>
          </a:bodyPr>
          <a:lstStyle/>
          <a:p>
            <a:r>
              <a:rPr lang="en-US" dirty="0"/>
              <a:t>IN[EXIT] = {}</a:t>
            </a:r>
            <a:endParaRPr lang="en-IN" dirty="0"/>
          </a:p>
        </p:txBody>
      </p:sp>
      <p:cxnSp>
        <p:nvCxnSpPr>
          <p:cNvPr id="20" name="Connector: Curved 19">
            <a:extLst>
              <a:ext uri="{FF2B5EF4-FFF2-40B4-BE49-F238E27FC236}">
                <a16:creationId xmlns:a16="http://schemas.microsoft.com/office/drawing/2014/main" id="{F2A3035D-EFE0-4CFB-832B-A6D3D54D1951}"/>
              </a:ext>
            </a:extLst>
          </p:cNvPr>
          <p:cNvCxnSpPr>
            <a:stCxn id="6" idx="2"/>
          </p:cNvCxnSpPr>
          <p:nvPr/>
        </p:nvCxnSpPr>
        <p:spPr>
          <a:xfrm rot="5400000" flipH="1">
            <a:off x="2787195" y="3749311"/>
            <a:ext cx="1449254" cy="765084"/>
          </a:xfrm>
          <a:prstGeom prst="curvedConnector5">
            <a:avLst>
              <a:gd name="adj1" fmla="val -15774"/>
              <a:gd name="adj2" fmla="val 234882"/>
              <a:gd name="adj3" fmla="val 103956"/>
            </a:avLst>
          </a:prstGeom>
        </p:spPr>
        <p:style>
          <a:lnRef idx="1">
            <a:schemeClr val="accent1"/>
          </a:lnRef>
          <a:fillRef idx="0">
            <a:schemeClr val="accent1"/>
          </a:fillRef>
          <a:effectRef idx="0">
            <a:schemeClr val="accent1"/>
          </a:effectRef>
          <a:fontRef idx="minor">
            <a:schemeClr val="tx1"/>
          </a:fontRef>
        </p:style>
      </p:cxnSp>
      <p:cxnSp>
        <p:nvCxnSpPr>
          <p:cNvPr id="25" name="Connector: Curved 24">
            <a:extLst>
              <a:ext uri="{FF2B5EF4-FFF2-40B4-BE49-F238E27FC236}">
                <a16:creationId xmlns:a16="http://schemas.microsoft.com/office/drawing/2014/main" id="{BB2453BB-4AC5-445F-A270-D9A65E5EF6A1}"/>
              </a:ext>
            </a:extLst>
          </p:cNvPr>
          <p:cNvCxnSpPr>
            <a:cxnSpLocks/>
          </p:cNvCxnSpPr>
          <p:nvPr/>
        </p:nvCxnSpPr>
        <p:spPr>
          <a:xfrm>
            <a:off x="3121299" y="3418114"/>
            <a:ext cx="781046" cy="402771"/>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672833D-E0A6-DCE2-50B0-7CF3A6AE8300}"/>
              </a:ext>
            </a:extLst>
          </p:cNvPr>
          <p:cNvSpPr txBox="1"/>
          <p:nvPr/>
        </p:nvSpPr>
        <p:spPr>
          <a:xfrm>
            <a:off x="8951495" y="2021305"/>
            <a:ext cx="1637954" cy="369332"/>
          </a:xfrm>
          <a:prstGeom prst="rect">
            <a:avLst/>
          </a:prstGeom>
          <a:noFill/>
        </p:spPr>
        <p:txBody>
          <a:bodyPr wrap="square" rtlCol="0">
            <a:spAutoFit/>
          </a:bodyPr>
          <a:lstStyle/>
          <a:p>
            <a:r>
              <a:rPr lang="en-US" dirty="0"/>
              <a:t>ITERATION-1</a:t>
            </a:r>
            <a:endParaRPr lang="en-IN" dirty="0"/>
          </a:p>
        </p:txBody>
      </p:sp>
      <p:cxnSp>
        <p:nvCxnSpPr>
          <p:cNvPr id="19" name="Straight Arrow Connector 18">
            <a:extLst>
              <a:ext uri="{FF2B5EF4-FFF2-40B4-BE49-F238E27FC236}">
                <a16:creationId xmlns:a16="http://schemas.microsoft.com/office/drawing/2014/main" id="{DFC2DAA5-7E4F-C853-7983-567657FFC5FC}"/>
              </a:ext>
            </a:extLst>
          </p:cNvPr>
          <p:cNvCxnSpPr/>
          <p:nvPr/>
        </p:nvCxnSpPr>
        <p:spPr>
          <a:xfrm>
            <a:off x="5689600" y="5553777"/>
            <a:ext cx="951832"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2" name="TextBox 21">
            <a:extLst>
              <a:ext uri="{FF2B5EF4-FFF2-40B4-BE49-F238E27FC236}">
                <a16:creationId xmlns:a16="http://schemas.microsoft.com/office/drawing/2014/main" id="{2B3B058C-8CFF-0572-D03C-7E9B33790D71}"/>
              </a:ext>
            </a:extLst>
          </p:cNvPr>
          <p:cNvSpPr txBox="1"/>
          <p:nvPr/>
        </p:nvSpPr>
        <p:spPr>
          <a:xfrm>
            <a:off x="6728059" y="5390147"/>
            <a:ext cx="1106905" cy="369332"/>
          </a:xfrm>
          <a:prstGeom prst="rect">
            <a:avLst/>
          </a:prstGeom>
          <a:noFill/>
        </p:spPr>
        <p:txBody>
          <a:bodyPr wrap="square" rtlCol="0">
            <a:spAutoFit/>
          </a:bodyPr>
          <a:lstStyle/>
          <a:p>
            <a:r>
              <a:rPr lang="en-US" dirty="0"/>
              <a:t>{a}</a:t>
            </a:r>
            <a:endParaRPr lang="en-IN" dirty="0"/>
          </a:p>
        </p:txBody>
      </p:sp>
      <p:sp>
        <p:nvSpPr>
          <p:cNvPr id="26" name="TextBox 25">
            <a:extLst>
              <a:ext uri="{FF2B5EF4-FFF2-40B4-BE49-F238E27FC236}">
                <a16:creationId xmlns:a16="http://schemas.microsoft.com/office/drawing/2014/main" id="{706A81D5-1301-F671-3B05-7B62DBEDAC72}"/>
              </a:ext>
            </a:extLst>
          </p:cNvPr>
          <p:cNvSpPr txBox="1"/>
          <p:nvPr/>
        </p:nvSpPr>
        <p:spPr>
          <a:xfrm>
            <a:off x="6129687" y="5022781"/>
            <a:ext cx="1106905" cy="369332"/>
          </a:xfrm>
          <a:prstGeom prst="rect">
            <a:avLst/>
          </a:prstGeom>
          <a:noFill/>
        </p:spPr>
        <p:txBody>
          <a:bodyPr wrap="square" rtlCol="0">
            <a:spAutoFit/>
          </a:bodyPr>
          <a:lstStyle/>
          <a:p>
            <a:r>
              <a:rPr lang="en-US" dirty="0"/>
              <a:t>{c}</a:t>
            </a:r>
            <a:endParaRPr lang="en-IN" dirty="0"/>
          </a:p>
        </p:txBody>
      </p:sp>
      <p:sp>
        <p:nvSpPr>
          <p:cNvPr id="27" name="TextBox 26">
            <a:extLst>
              <a:ext uri="{FF2B5EF4-FFF2-40B4-BE49-F238E27FC236}">
                <a16:creationId xmlns:a16="http://schemas.microsoft.com/office/drawing/2014/main" id="{05F40435-4949-1EB9-5E16-C3CAB8A3A723}"/>
              </a:ext>
            </a:extLst>
          </p:cNvPr>
          <p:cNvSpPr txBox="1"/>
          <p:nvPr/>
        </p:nvSpPr>
        <p:spPr>
          <a:xfrm>
            <a:off x="8515151" y="4126029"/>
            <a:ext cx="1106905" cy="369332"/>
          </a:xfrm>
          <a:prstGeom prst="rect">
            <a:avLst/>
          </a:prstGeom>
          <a:noFill/>
        </p:spPr>
        <p:txBody>
          <a:bodyPr wrap="square" rtlCol="0">
            <a:spAutoFit/>
          </a:bodyPr>
          <a:lstStyle/>
          <a:p>
            <a:r>
              <a:rPr lang="en-US" dirty="0"/>
              <a:t>{c}</a:t>
            </a:r>
            <a:endParaRPr lang="en-IN" dirty="0"/>
          </a:p>
        </p:txBody>
      </p:sp>
      <p:sp>
        <p:nvSpPr>
          <p:cNvPr id="28" name="TextBox 27">
            <a:extLst>
              <a:ext uri="{FF2B5EF4-FFF2-40B4-BE49-F238E27FC236}">
                <a16:creationId xmlns:a16="http://schemas.microsoft.com/office/drawing/2014/main" id="{52913CA5-01BE-3A59-08D9-3FB583902882}"/>
              </a:ext>
            </a:extLst>
          </p:cNvPr>
          <p:cNvSpPr txBox="1"/>
          <p:nvPr/>
        </p:nvSpPr>
        <p:spPr>
          <a:xfrm>
            <a:off x="8417295" y="3797164"/>
            <a:ext cx="1106905" cy="369332"/>
          </a:xfrm>
          <a:prstGeom prst="rect">
            <a:avLst/>
          </a:prstGeom>
          <a:noFill/>
        </p:spPr>
        <p:txBody>
          <a:bodyPr wrap="square" rtlCol="0">
            <a:spAutoFit/>
          </a:bodyPr>
          <a:lstStyle/>
          <a:p>
            <a:r>
              <a:rPr lang="en-US" dirty="0"/>
              <a:t>{</a:t>
            </a:r>
            <a:r>
              <a:rPr lang="en-US" dirty="0" err="1"/>
              <a:t>y,w,c</a:t>
            </a:r>
            <a:r>
              <a:rPr lang="en-US" dirty="0"/>
              <a:t>}</a:t>
            </a:r>
            <a:endParaRPr lang="en-IN" dirty="0"/>
          </a:p>
        </p:txBody>
      </p:sp>
      <p:sp>
        <p:nvSpPr>
          <p:cNvPr id="29" name="TextBox 28">
            <a:extLst>
              <a:ext uri="{FF2B5EF4-FFF2-40B4-BE49-F238E27FC236}">
                <a16:creationId xmlns:a16="http://schemas.microsoft.com/office/drawing/2014/main" id="{2B459903-40C4-78D4-DE55-54B18E5DE24F}"/>
              </a:ext>
            </a:extLst>
          </p:cNvPr>
          <p:cNvSpPr txBox="1"/>
          <p:nvPr/>
        </p:nvSpPr>
        <p:spPr>
          <a:xfrm>
            <a:off x="2178503" y="4392326"/>
            <a:ext cx="1106905" cy="369332"/>
          </a:xfrm>
          <a:prstGeom prst="rect">
            <a:avLst/>
          </a:prstGeom>
          <a:noFill/>
        </p:spPr>
        <p:txBody>
          <a:bodyPr wrap="square" rtlCol="0">
            <a:spAutoFit/>
          </a:bodyPr>
          <a:lstStyle/>
          <a:p>
            <a:r>
              <a:rPr lang="en-US" dirty="0"/>
              <a:t>{c}</a:t>
            </a:r>
            <a:endParaRPr lang="en-IN" dirty="0"/>
          </a:p>
        </p:txBody>
      </p:sp>
      <p:sp>
        <p:nvSpPr>
          <p:cNvPr id="30" name="TextBox 29">
            <a:extLst>
              <a:ext uri="{FF2B5EF4-FFF2-40B4-BE49-F238E27FC236}">
                <a16:creationId xmlns:a16="http://schemas.microsoft.com/office/drawing/2014/main" id="{638644CB-DC4C-BB3E-91D2-B38DAF35A0CF}"/>
              </a:ext>
            </a:extLst>
          </p:cNvPr>
          <p:cNvSpPr txBox="1"/>
          <p:nvPr/>
        </p:nvSpPr>
        <p:spPr>
          <a:xfrm>
            <a:off x="1955518" y="4101964"/>
            <a:ext cx="1106905" cy="369332"/>
          </a:xfrm>
          <a:prstGeom prst="rect">
            <a:avLst/>
          </a:prstGeom>
          <a:noFill/>
        </p:spPr>
        <p:txBody>
          <a:bodyPr wrap="square" rtlCol="0">
            <a:spAutoFit/>
          </a:bodyPr>
          <a:lstStyle/>
          <a:p>
            <a:r>
              <a:rPr lang="en-US" dirty="0"/>
              <a:t>{</a:t>
            </a:r>
            <a:r>
              <a:rPr lang="en-US" dirty="0" err="1"/>
              <a:t>y,z,c</a:t>
            </a:r>
            <a:r>
              <a:rPr lang="en-US" dirty="0"/>
              <a:t>}</a:t>
            </a:r>
            <a:endParaRPr lang="en-IN" dirty="0"/>
          </a:p>
        </p:txBody>
      </p:sp>
      <p:sp>
        <p:nvSpPr>
          <p:cNvPr id="31" name="TextBox 30">
            <a:extLst>
              <a:ext uri="{FF2B5EF4-FFF2-40B4-BE49-F238E27FC236}">
                <a16:creationId xmlns:a16="http://schemas.microsoft.com/office/drawing/2014/main" id="{16E35908-7A21-3FEC-92FA-1FB0D71947DF}"/>
              </a:ext>
            </a:extLst>
          </p:cNvPr>
          <p:cNvSpPr txBox="1"/>
          <p:nvPr/>
        </p:nvSpPr>
        <p:spPr>
          <a:xfrm>
            <a:off x="1905785" y="3801977"/>
            <a:ext cx="1106905" cy="369332"/>
          </a:xfrm>
          <a:prstGeom prst="rect">
            <a:avLst/>
          </a:prstGeom>
          <a:noFill/>
        </p:spPr>
        <p:txBody>
          <a:bodyPr wrap="square" rtlCol="0">
            <a:spAutoFit/>
          </a:bodyPr>
          <a:lstStyle/>
          <a:p>
            <a:r>
              <a:rPr lang="en-US" dirty="0"/>
              <a:t>{</a:t>
            </a:r>
            <a:r>
              <a:rPr lang="en-US" dirty="0" err="1"/>
              <a:t>y,z,c</a:t>
            </a:r>
            <a:r>
              <a:rPr lang="en-US" dirty="0"/>
              <a:t>}</a:t>
            </a:r>
            <a:endParaRPr lang="en-IN" dirty="0"/>
          </a:p>
        </p:txBody>
      </p:sp>
      <p:sp>
        <p:nvSpPr>
          <p:cNvPr id="32" name="TextBox 31">
            <a:extLst>
              <a:ext uri="{FF2B5EF4-FFF2-40B4-BE49-F238E27FC236}">
                <a16:creationId xmlns:a16="http://schemas.microsoft.com/office/drawing/2014/main" id="{F77B3F5D-040E-9D2E-020E-5557E3267EBC}"/>
              </a:ext>
            </a:extLst>
          </p:cNvPr>
          <p:cNvSpPr txBox="1"/>
          <p:nvPr/>
        </p:nvSpPr>
        <p:spPr>
          <a:xfrm>
            <a:off x="5099777" y="3453863"/>
            <a:ext cx="1106905" cy="369332"/>
          </a:xfrm>
          <a:prstGeom prst="rect">
            <a:avLst/>
          </a:prstGeom>
          <a:noFill/>
        </p:spPr>
        <p:txBody>
          <a:bodyPr wrap="square" rtlCol="0">
            <a:spAutoFit/>
          </a:bodyPr>
          <a:lstStyle/>
          <a:p>
            <a:r>
              <a:rPr lang="en-US" dirty="0"/>
              <a:t>{</a:t>
            </a:r>
            <a:r>
              <a:rPr lang="en-US" dirty="0" err="1"/>
              <a:t>y,z,c,w</a:t>
            </a:r>
            <a:r>
              <a:rPr lang="en-US" dirty="0"/>
              <a:t>}</a:t>
            </a:r>
            <a:endParaRPr lang="en-IN" dirty="0"/>
          </a:p>
        </p:txBody>
      </p:sp>
      <p:sp>
        <p:nvSpPr>
          <p:cNvPr id="33" name="TextBox 32">
            <a:extLst>
              <a:ext uri="{FF2B5EF4-FFF2-40B4-BE49-F238E27FC236}">
                <a16:creationId xmlns:a16="http://schemas.microsoft.com/office/drawing/2014/main" id="{55BE8F55-9762-8EAE-523E-1470164F0771}"/>
              </a:ext>
            </a:extLst>
          </p:cNvPr>
          <p:cNvSpPr txBox="1"/>
          <p:nvPr/>
        </p:nvSpPr>
        <p:spPr>
          <a:xfrm>
            <a:off x="4597664" y="4819045"/>
            <a:ext cx="1106905" cy="369332"/>
          </a:xfrm>
          <a:prstGeom prst="rect">
            <a:avLst/>
          </a:prstGeom>
          <a:noFill/>
        </p:spPr>
        <p:txBody>
          <a:bodyPr wrap="square" rtlCol="0">
            <a:spAutoFit/>
          </a:bodyPr>
          <a:lstStyle/>
          <a:p>
            <a:r>
              <a:rPr lang="en-US" dirty="0"/>
              <a:t>{c}</a:t>
            </a:r>
            <a:endParaRPr lang="en-IN" dirty="0"/>
          </a:p>
        </p:txBody>
      </p:sp>
      <p:sp>
        <p:nvSpPr>
          <p:cNvPr id="34" name="TextBox 33">
            <a:extLst>
              <a:ext uri="{FF2B5EF4-FFF2-40B4-BE49-F238E27FC236}">
                <a16:creationId xmlns:a16="http://schemas.microsoft.com/office/drawing/2014/main" id="{9E0E3124-28AA-18B6-8C40-68E60359CF07}"/>
              </a:ext>
            </a:extLst>
          </p:cNvPr>
          <p:cNvSpPr txBox="1"/>
          <p:nvPr/>
        </p:nvSpPr>
        <p:spPr>
          <a:xfrm>
            <a:off x="2805759" y="5019573"/>
            <a:ext cx="1106905" cy="369332"/>
          </a:xfrm>
          <a:prstGeom prst="rect">
            <a:avLst/>
          </a:prstGeom>
          <a:noFill/>
        </p:spPr>
        <p:txBody>
          <a:bodyPr wrap="square" rtlCol="0">
            <a:spAutoFit/>
          </a:bodyPr>
          <a:lstStyle/>
          <a:p>
            <a:r>
              <a:rPr lang="en-US" dirty="0"/>
              <a:t>{}</a:t>
            </a:r>
            <a:endParaRPr lang="en-IN" dirty="0"/>
          </a:p>
        </p:txBody>
      </p:sp>
      <p:sp>
        <p:nvSpPr>
          <p:cNvPr id="35" name="TextBox 34">
            <a:extLst>
              <a:ext uri="{FF2B5EF4-FFF2-40B4-BE49-F238E27FC236}">
                <a16:creationId xmlns:a16="http://schemas.microsoft.com/office/drawing/2014/main" id="{753AA9D7-E470-A47D-E4C1-31BCC1196145}"/>
              </a:ext>
            </a:extLst>
          </p:cNvPr>
          <p:cNvSpPr txBox="1"/>
          <p:nvPr/>
        </p:nvSpPr>
        <p:spPr>
          <a:xfrm>
            <a:off x="6532338" y="2942117"/>
            <a:ext cx="1106905" cy="369332"/>
          </a:xfrm>
          <a:prstGeom prst="rect">
            <a:avLst/>
          </a:prstGeom>
          <a:noFill/>
        </p:spPr>
        <p:txBody>
          <a:bodyPr wrap="square" rtlCol="0">
            <a:spAutoFit/>
          </a:bodyPr>
          <a:lstStyle/>
          <a:p>
            <a:r>
              <a:rPr lang="en-US" dirty="0"/>
              <a:t>{</a:t>
            </a:r>
            <a:r>
              <a:rPr lang="en-US" dirty="0" err="1"/>
              <a:t>y,z,c,w,a</a:t>
            </a:r>
            <a:r>
              <a:rPr lang="en-US" dirty="0"/>
              <a:t>}</a:t>
            </a:r>
            <a:endParaRPr lang="en-IN" dirty="0"/>
          </a:p>
        </p:txBody>
      </p:sp>
      <p:sp>
        <p:nvSpPr>
          <p:cNvPr id="36" name="TextBox 35">
            <a:extLst>
              <a:ext uri="{FF2B5EF4-FFF2-40B4-BE49-F238E27FC236}">
                <a16:creationId xmlns:a16="http://schemas.microsoft.com/office/drawing/2014/main" id="{EF860FFA-80BF-B8F2-6700-3F4C1D2E7F73}"/>
              </a:ext>
            </a:extLst>
          </p:cNvPr>
          <p:cNvSpPr txBox="1"/>
          <p:nvPr/>
        </p:nvSpPr>
        <p:spPr>
          <a:xfrm>
            <a:off x="6559609" y="2709505"/>
            <a:ext cx="1106905" cy="369332"/>
          </a:xfrm>
          <a:prstGeom prst="rect">
            <a:avLst/>
          </a:prstGeom>
          <a:noFill/>
        </p:spPr>
        <p:txBody>
          <a:bodyPr wrap="square" rtlCol="0">
            <a:spAutoFit/>
          </a:bodyPr>
          <a:lstStyle/>
          <a:p>
            <a:r>
              <a:rPr lang="en-US" dirty="0"/>
              <a:t>{</a:t>
            </a:r>
            <a:r>
              <a:rPr lang="en-US" dirty="0" err="1"/>
              <a:t>y,z,c,w</a:t>
            </a:r>
            <a:r>
              <a:rPr lang="en-US" dirty="0"/>
              <a:t>}</a:t>
            </a:r>
            <a:endParaRPr lang="en-IN" dirty="0"/>
          </a:p>
        </p:txBody>
      </p:sp>
      <p:sp>
        <p:nvSpPr>
          <p:cNvPr id="38" name="TextBox 37">
            <a:extLst>
              <a:ext uri="{FF2B5EF4-FFF2-40B4-BE49-F238E27FC236}">
                <a16:creationId xmlns:a16="http://schemas.microsoft.com/office/drawing/2014/main" id="{41C829EB-4FD2-64A6-2D91-F27A49CBDD61}"/>
              </a:ext>
            </a:extLst>
          </p:cNvPr>
          <p:cNvSpPr txBox="1"/>
          <p:nvPr/>
        </p:nvSpPr>
        <p:spPr>
          <a:xfrm>
            <a:off x="6538752" y="2428769"/>
            <a:ext cx="1106905" cy="369332"/>
          </a:xfrm>
          <a:prstGeom prst="rect">
            <a:avLst/>
          </a:prstGeom>
          <a:noFill/>
        </p:spPr>
        <p:txBody>
          <a:bodyPr wrap="square" rtlCol="0">
            <a:spAutoFit/>
          </a:bodyPr>
          <a:lstStyle/>
          <a:p>
            <a:r>
              <a:rPr lang="en-US" dirty="0"/>
              <a:t>{</a:t>
            </a:r>
            <a:r>
              <a:rPr lang="en-US" dirty="0" err="1"/>
              <a:t>y,z,w</a:t>
            </a:r>
            <a:r>
              <a:rPr lang="en-US" dirty="0"/>
              <a:t>}</a:t>
            </a:r>
            <a:endParaRPr lang="en-IN" dirty="0"/>
          </a:p>
        </p:txBody>
      </p:sp>
      <p:cxnSp>
        <p:nvCxnSpPr>
          <p:cNvPr id="24" name="Straight Arrow Connector 23">
            <a:extLst>
              <a:ext uri="{FF2B5EF4-FFF2-40B4-BE49-F238E27FC236}">
                <a16:creationId xmlns:a16="http://schemas.microsoft.com/office/drawing/2014/main" id="{13AD76D7-0896-9654-75AE-A23F20194FBE}"/>
              </a:ext>
            </a:extLst>
          </p:cNvPr>
          <p:cNvCxnSpPr/>
          <p:nvPr/>
        </p:nvCxnSpPr>
        <p:spPr>
          <a:xfrm>
            <a:off x="5689600" y="5236505"/>
            <a:ext cx="517082"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40" name="TextBox 39">
            <a:extLst>
              <a:ext uri="{FF2B5EF4-FFF2-40B4-BE49-F238E27FC236}">
                <a16:creationId xmlns:a16="http://schemas.microsoft.com/office/drawing/2014/main" id="{61EDAD63-8925-764F-E04E-02C938A288C4}"/>
              </a:ext>
            </a:extLst>
          </p:cNvPr>
          <p:cNvSpPr txBox="1"/>
          <p:nvPr/>
        </p:nvSpPr>
        <p:spPr>
          <a:xfrm>
            <a:off x="6282087" y="4616915"/>
            <a:ext cx="1106905" cy="369332"/>
          </a:xfrm>
          <a:prstGeom prst="rect">
            <a:avLst/>
          </a:prstGeom>
          <a:noFill/>
        </p:spPr>
        <p:txBody>
          <a:bodyPr wrap="square" rtlCol="0">
            <a:spAutoFit/>
          </a:bodyPr>
          <a:lstStyle/>
          <a:p>
            <a:r>
              <a:rPr lang="en-US" dirty="0"/>
              <a:t>{c}</a:t>
            </a:r>
            <a:endParaRPr lang="en-IN" dirty="0"/>
          </a:p>
        </p:txBody>
      </p:sp>
      <p:cxnSp>
        <p:nvCxnSpPr>
          <p:cNvPr id="42" name="Straight Arrow Connector 41">
            <a:extLst>
              <a:ext uri="{FF2B5EF4-FFF2-40B4-BE49-F238E27FC236}">
                <a16:creationId xmlns:a16="http://schemas.microsoft.com/office/drawing/2014/main" id="{FE2AA113-EC4A-D7F4-D018-4BC403D9C829}"/>
              </a:ext>
            </a:extLst>
          </p:cNvPr>
          <p:cNvCxnSpPr/>
          <p:nvPr/>
        </p:nvCxnSpPr>
        <p:spPr>
          <a:xfrm>
            <a:off x="7966510" y="4337231"/>
            <a:ext cx="648157"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4" name="Straight Arrow Connector 43">
            <a:extLst>
              <a:ext uri="{FF2B5EF4-FFF2-40B4-BE49-F238E27FC236}">
                <a16:creationId xmlns:a16="http://schemas.microsoft.com/office/drawing/2014/main" id="{8F72EDF3-0739-97D2-927A-0C23A9CF9ED4}"/>
              </a:ext>
            </a:extLst>
          </p:cNvPr>
          <p:cNvCxnSpPr/>
          <p:nvPr/>
        </p:nvCxnSpPr>
        <p:spPr>
          <a:xfrm>
            <a:off x="7966510" y="4004109"/>
            <a:ext cx="522972"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6" name="Straight Arrow Connector 45">
            <a:extLst>
              <a:ext uri="{FF2B5EF4-FFF2-40B4-BE49-F238E27FC236}">
                <a16:creationId xmlns:a16="http://schemas.microsoft.com/office/drawing/2014/main" id="{1463FB1C-9DBA-7F1A-65B2-C6E1679BB74F}"/>
              </a:ext>
            </a:extLst>
          </p:cNvPr>
          <p:cNvCxnSpPr/>
          <p:nvPr/>
        </p:nvCxnSpPr>
        <p:spPr>
          <a:xfrm>
            <a:off x="5775158" y="3128211"/>
            <a:ext cx="866274"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8" name="Straight Arrow Connector 47">
            <a:extLst>
              <a:ext uri="{FF2B5EF4-FFF2-40B4-BE49-F238E27FC236}">
                <a16:creationId xmlns:a16="http://schemas.microsoft.com/office/drawing/2014/main" id="{B12D829A-9C4F-0C3E-B64E-A763F328B8B0}"/>
              </a:ext>
            </a:extLst>
          </p:cNvPr>
          <p:cNvCxnSpPr/>
          <p:nvPr/>
        </p:nvCxnSpPr>
        <p:spPr>
          <a:xfrm>
            <a:off x="5775158" y="2893992"/>
            <a:ext cx="866274"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0" name="Straight Arrow Connector 49">
            <a:extLst>
              <a:ext uri="{FF2B5EF4-FFF2-40B4-BE49-F238E27FC236}">
                <a16:creationId xmlns:a16="http://schemas.microsoft.com/office/drawing/2014/main" id="{A548DF31-351A-86EC-3F04-EC254A2DEB06}"/>
              </a:ext>
            </a:extLst>
          </p:cNvPr>
          <p:cNvCxnSpPr/>
          <p:nvPr/>
        </p:nvCxnSpPr>
        <p:spPr>
          <a:xfrm>
            <a:off x="5775158" y="2622880"/>
            <a:ext cx="866274"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2" name="Straight Arrow Connector 51">
            <a:extLst>
              <a:ext uri="{FF2B5EF4-FFF2-40B4-BE49-F238E27FC236}">
                <a16:creationId xmlns:a16="http://schemas.microsoft.com/office/drawing/2014/main" id="{62465527-DB88-7305-E05D-7BF4DBD3EFA3}"/>
              </a:ext>
            </a:extLst>
          </p:cNvPr>
          <p:cNvCxnSpPr/>
          <p:nvPr/>
        </p:nvCxnSpPr>
        <p:spPr>
          <a:xfrm flipH="1">
            <a:off x="2502568" y="4616915"/>
            <a:ext cx="618731"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4" name="Straight Arrow Connector 53">
            <a:extLst>
              <a:ext uri="{FF2B5EF4-FFF2-40B4-BE49-F238E27FC236}">
                <a16:creationId xmlns:a16="http://schemas.microsoft.com/office/drawing/2014/main" id="{AE3BF617-199E-1CB2-59F1-36B205BC9BE0}"/>
              </a:ext>
            </a:extLst>
          </p:cNvPr>
          <p:cNvCxnSpPr/>
          <p:nvPr/>
        </p:nvCxnSpPr>
        <p:spPr>
          <a:xfrm flipH="1">
            <a:off x="2608446" y="4337231"/>
            <a:ext cx="866274"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6" name="Straight Arrow Connector 55">
            <a:extLst>
              <a:ext uri="{FF2B5EF4-FFF2-40B4-BE49-F238E27FC236}">
                <a16:creationId xmlns:a16="http://schemas.microsoft.com/office/drawing/2014/main" id="{D5695F5F-9447-85AF-D5BA-90523056AA58}"/>
              </a:ext>
            </a:extLst>
          </p:cNvPr>
          <p:cNvCxnSpPr/>
          <p:nvPr/>
        </p:nvCxnSpPr>
        <p:spPr>
          <a:xfrm flipH="1">
            <a:off x="2502568" y="4126029"/>
            <a:ext cx="1078030"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650817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Live variable analysis</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2</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2324097" cy="1035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a:p>
            <a:pPr algn="ctr"/>
            <a:r>
              <a:rPr lang="en-US" dirty="0"/>
              <a:t>if (c &gt; 10 ) </a:t>
            </a:r>
            <a:r>
              <a:rPr lang="en-US" dirty="0" err="1"/>
              <a:t>goto</a:t>
            </a:r>
            <a:r>
              <a:rPr lang="en-US" dirty="0"/>
              <a:t> label</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w</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18596" y="510944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 a</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cxnSpLocks/>
            <a:stCxn id="5" idx="2"/>
            <a:endCxn id="6" idx="0"/>
          </p:cNvCxnSpPr>
          <p:nvPr/>
        </p:nvCxnSpPr>
        <p:spPr>
          <a:xfrm flipH="1">
            <a:off x="3894364" y="3407226"/>
            <a:ext cx="1543051"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cxnSpLocks/>
            <a:stCxn id="8" idx="2"/>
          </p:cNvCxnSpPr>
          <p:nvPr/>
        </p:nvCxnSpPr>
        <p:spPr>
          <a:xfrm>
            <a:off x="5409840" y="5877561"/>
            <a:ext cx="5803" cy="2075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EAD1C65-7F7D-476E-AEA1-1776DBA96D34}"/>
              </a:ext>
            </a:extLst>
          </p:cNvPr>
          <p:cNvCxnSpPr/>
          <p:nvPr/>
        </p:nvCxnSpPr>
        <p:spPr>
          <a:xfrm>
            <a:off x="4718596" y="4856480"/>
            <a:ext cx="473164" cy="252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BED0790-BD91-4A6C-B7B7-223FAD34E823}"/>
              </a:ext>
            </a:extLst>
          </p:cNvPr>
          <p:cNvCxnSpPr/>
          <p:nvPr/>
        </p:nvCxnSpPr>
        <p:spPr>
          <a:xfrm flipH="1">
            <a:off x="5689600" y="4702631"/>
            <a:ext cx="1595120" cy="406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ADEB86B9-F401-482B-9F97-0A2CF182FD97}"/>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16" name="Rectangle 15">
            <a:extLst>
              <a:ext uri="{FF2B5EF4-FFF2-40B4-BE49-F238E27FC236}">
                <a16:creationId xmlns:a16="http://schemas.microsoft.com/office/drawing/2014/main" id="{8BB0EFC7-0808-4EE8-9574-5F77B0ABC265}"/>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sp>
        <p:nvSpPr>
          <p:cNvPr id="10" name="TextBox 9">
            <a:extLst>
              <a:ext uri="{FF2B5EF4-FFF2-40B4-BE49-F238E27FC236}">
                <a16:creationId xmlns:a16="http://schemas.microsoft.com/office/drawing/2014/main" id="{E45A42A1-D7AF-4C90-95C3-41616C4098C3}"/>
              </a:ext>
            </a:extLst>
          </p:cNvPr>
          <p:cNvSpPr txBox="1"/>
          <p:nvPr/>
        </p:nvSpPr>
        <p:spPr>
          <a:xfrm>
            <a:off x="2732315" y="5974080"/>
            <a:ext cx="1355270" cy="369332"/>
          </a:xfrm>
          <a:prstGeom prst="rect">
            <a:avLst/>
          </a:prstGeom>
          <a:noFill/>
        </p:spPr>
        <p:txBody>
          <a:bodyPr wrap="square" rtlCol="0">
            <a:spAutoFit/>
          </a:bodyPr>
          <a:lstStyle/>
          <a:p>
            <a:r>
              <a:rPr lang="en-US" dirty="0"/>
              <a:t>IN[EXIT] = {}</a:t>
            </a:r>
            <a:endParaRPr lang="en-IN" dirty="0"/>
          </a:p>
        </p:txBody>
      </p:sp>
      <p:cxnSp>
        <p:nvCxnSpPr>
          <p:cNvPr id="20" name="Connector: Curved 19">
            <a:extLst>
              <a:ext uri="{FF2B5EF4-FFF2-40B4-BE49-F238E27FC236}">
                <a16:creationId xmlns:a16="http://schemas.microsoft.com/office/drawing/2014/main" id="{F2A3035D-EFE0-4CFB-832B-A6D3D54D1951}"/>
              </a:ext>
            </a:extLst>
          </p:cNvPr>
          <p:cNvCxnSpPr>
            <a:stCxn id="6" idx="2"/>
          </p:cNvCxnSpPr>
          <p:nvPr/>
        </p:nvCxnSpPr>
        <p:spPr>
          <a:xfrm rot="5400000" flipH="1">
            <a:off x="2787195" y="3749311"/>
            <a:ext cx="1449254" cy="765084"/>
          </a:xfrm>
          <a:prstGeom prst="curvedConnector5">
            <a:avLst>
              <a:gd name="adj1" fmla="val -15774"/>
              <a:gd name="adj2" fmla="val 234882"/>
              <a:gd name="adj3" fmla="val 103956"/>
            </a:avLst>
          </a:prstGeom>
        </p:spPr>
        <p:style>
          <a:lnRef idx="1">
            <a:schemeClr val="accent1"/>
          </a:lnRef>
          <a:fillRef idx="0">
            <a:schemeClr val="accent1"/>
          </a:fillRef>
          <a:effectRef idx="0">
            <a:schemeClr val="accent1"/>
          </a:effectRef>
          <a:fontRef idx="minor">
            <a:schemeClr val="tx1"/>
          </a:fontRef>
        </p:style>
      </p:cxnSp>
      <p:cxnSp>
        <p:nvCxnSpPr>
          <p:cNvPr id="25" name="Connector: Curved 24">
            <a:extLst>
              <a:ext uri="{FF2B5EF4-FFF2-40B4-BE49-F238E27FC236}">
                <a16:creationId xmlns:a16="http://schemas.microsoft.com/office/drawing/2014/main" id="{BB2453BB-4AC5-445F-A270-D9A65E5EF6A1}"/>
              </a:ext>
            </a:extLst>
          </p:cNvPr>
          <p:cNvCxnSpPr>
            <a:cxnSpLocks/>
          </p:cNvCxnSpPr>
          <p:nvPr/>
        </p:nvCxnSpPr>
        <p:spPr>
          <a:xfrm>
            <a:off x="3121299" y="3418114"/>
            <a:ext cx="781046" cy="402771"/>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672833D-E0A6-DCE2-50B0-7CF3A6AE8300}"/>
              </a:ext>
            </a:extLst>
          </p:cNvPr>
          <p:cNvSpPr txBox="1"/>
          <p:nvPr/>
        </p:nvSpPr>
        <p:spPr>
          <a:xfrm>
            <a:off x="8951495" y="2021305"/>
            <a:ext cx="1637954" cy="369332"/>
          </a:xfrm>
          <a:prstGeom prst="rect">
            <a:avLst/>
          </a:prstGeom>
          <a:noFill/>
        </p:spPr>
        <p:txBody>
          <a:bodyPr wrap="square" rtlCol="0">
            <a:spAutoFit/>
          </a:bodyPr>
          <a:lstStyle/>
          <a:p>
            <a:r>
              <a:rPr lang="en-US" dirty="0"/>
              <a:t>ITERATION-2</a:t>
            </a:r>
            <a:endParaRPr lang="en-IN" dirty="0"/>
          </a:p>
        </p:txBody>
      </p:sp>
      <p:cxnSp>
        <p:nvCxnSpPr>
          <p:cNvPr id="19" name="Straight Arrow Connector 18">
            <a:extLst>
              <a:ext uri="{FF2B5EF4-FFF2-40B4-BE49-F238E27FC236}">
                <a16:creationId xmlns:a16="http://schemas.microsoft.com/office/drawing/2014/main" id="{DFC2DAA5-7E4F-C853-7983-567657FFC5FC}"/>
              </a:ext>
            </a:extLst>
          </p:cNvPr>
          <p:cNvCxnSpPr/>
          <p:nvPr/>
        </p:nvCxnSpPr>
        <p:spPr>
          <a:xfrm>
            <a:off x="5689600" y="5553777"/>
            <a:ext cx="951832"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2" name="TextBox 21">
            <a:extLst>
              <a:ext uri="{FF2B5EF4-FFF2-40B4-BE49-F238E27FC236}">
                <a16:creationId xmlns:a16="http://schemas.microsoft.com/office/drawing/2014/main" id="{2B3B058C-8CFF-0572-D03C-7E9B33790D71}"/>
              </a:ext>
            </a:extLst>
          </p:cNvPr>
          <p:cNvSpPr txBox="1"/>
          <p:nvPr/>
        </p:nvSpPr>
        <p:spPr>
          <a:xfrm>
            <a:off x="6728059" y="5390147"/>
            <a:ext cx="1106905" cy="369332"/>
          </a:xfrm>
          <a:prstGeom prst="rect">
            <a:avLst/>
          </a:prstGeom>
          <a:noFill/>
        </p:spPr>
        <p:txBody>
          <a:bodyPr wrap="square" rtlCol="0">
            <a:spAutoFit/>
          </a:bodyPr>
          <a:lstStyle/>
          <a:p>
            <a:r>
              <a:rPr lang="en-US" dirty="0"/>
              <a:t>{a}</a:t>
            </a:r>
            <a:endParaRPr lang="en-IN" dirty="0"/>
          </a:p>
        </p:txBody>
      </p:sp>
      <p:sp>
        <p:nvSpPr>
          <p:cNvPr id="26" name="TextBox 25">
            <a:extLst>
              <a:ext uri="{FF2B5EF4-FFF2-40B4-BE49-F238E27FC236}">
                <a16:creationId xmlns:a16="http://schemas.microsoft.com/office/drawing/2014/main" id="{706A81D5-1301-F671-3B05-7B62DBEDAC72}"/>
              </a:ext>
            </a:extLst>
          </p:cNvPr>
          <p:cNvSpPr txBox="1"/>
          <p:nvPr/>
        </p:nvSpPr>
        <p:spPr>
          <a:xfrm>
            <a:off x="6129687" y="5022781"/>
            <a:ext cx="1106905" cy="369332"/>
          </a:xfrm>
          <a:prstGeom prst="rect">
            <a:avLst/>
          </a:prstGeom>
          <a:noFill/>
        </p:spPr>
        <p:txBody>
          <a:bodyPr wrap="square" rtlCol="0">
            <a:spAutoFit/>
          </a:bodyPr>
          <a:lstStyle/>
          <a:p>
            <a:r>
              <a:rPr lang="en-US" dirty="0"/>
              <a:t>{c}</a:t>
            </a:r>
            <a:endParaRPr lang="en-IN" dirty="0"/>
          </a:p>
        </p:txBody>
      </p:sp>
      <p:sp>
        <p:nvSpPr>
          <p:cNvPr id="27" name="TextBox 26">
            <a:extLst>
              <a:ext uri="{FF2B5EF4-FFF2-40B4-BE49-F238E27FC236}">
                <a16:creationId xmlns:a16="http://schemas.microsoft.com/office/drawing/2014/main" id="{05F40435-4949-1EB9-5E16-C3CAB8A3A723}"/>
              </a:ext>
            </a:extLst>
          </p:cNvPr>
          <p:cNvSpPr txBox="1"/>
          <p:nvPr/>
        </p:nvSpPr>
        <p:spPr>
          <a:xfrm>
            <a:off x="8515151" y="4126029"/>
            <a:ext cx="1106905" cy="369332"/>
          </a:xfrm>
          <a:prstGeom prst="rect">
            <a:avLst/>
          </a:prstGeom>
          <a:noFill/>
        </p:spPr>
        <p:txBody>
          <a:bodyPr wrap="square" rtlCol="0">
            <a:spAutoFit/>
          </a:bodyPr>
          <a:lstStyle/>
          <a:p>
            <a:r>
              <a:rPr lang="en-US" dirty="0"/>
              <a:t>{c}</a:t>
            </a:r>
            <a:endParaRPr lang="en-IN" dirty="0"/>
          </a:p>
        </p:txBody>
      </p:sp>
      <p:sp>
        <p:nvSpPr>
          <p:cNvPr id="28" name="TextBox 27">
            <a:extLst>
              <a:ext uri="{FF2B5EF4-FFF2-40B4-BE49-F238E27FC236}">
                <a16:creationId xmlns:a16="http://schemas.microsoft.com/office/drawing/2014/main" id="{52913CA5-01BE-3A59-08D9-3FB583902882}"/>
              </a:ext>
            </a:extLst>
          </p:cNvPr>
          <p:cNvSpPr txBox="1"/>
          <p:nvPr/>
        </p:nvSpPr>
        <p:spPr>
          <a:xfrm>
            <a:off x="8417295" y="3797164"/>
            <a:ext cx="1106905" cy="369332"/>
          </a:xfrm>
          <a:prstGeom prst="rect">
            <a:avLst/>
          </a:prstGeom>
          <a:noFill/>
        </p:spPr>
        <p:txBody>
          <a:bodyPr wrap="square" rtlCol="0">
            <a:spAutoFit/>
          </a:bodyPr>
          <a:lstStyle/>
          <a:p>
            <a:r>
              <a:rPr lang="en-US" dirty="0"/>
              <a:t>{</a:t>
            </a:r>
            <a:r>
              <a:rPr lang="en-US" dirty="0" err="1"/>
              <a:t>y,w,c</a:t>
            </a:r>
            <a:r>
              <a:rPr lang="en-US" dirty="0"/>
              <a:t>}</a:t>
            </a:r>
            <a:endParaRPr lang="en-IN" dirty="0"/>
          </a:p>
        </p:txBody>
      </p:sp>
      <p:sp>
        <p:nvSpPr>
          <p:cNvPr id="29" name="TextBox 28">
            <a:extLst>
              <a:ext uri="{FF2B5EF4-FFF2-40B4-BE49-F238E27FC236}">
                <a16:creationId xmlns:a16="http://schemas.microsoft.com/office/drawing/2014/main" id="{2B459903-40C4-78D4-DE55-54B18E5DE24F}"/>
              </a:ext>
            </a:extLst>
          </p:cNvPr>
          <p:cNvSpPr txBox="1"/>
          <p:nvPr/>
        </p:nvSpPr>
        <p:spPr>
          <a:xfrm>
            <a:off x="1870493" y="4401951"/>
            <a:ext cx="1106905" cy="369332"/>
          </a:xfrm>
          <a:prstGeom prst="rect">
            <a:avLst/>
          </a:prstGeom>
          <a:noFill/>
        </p:spPr>
        <p:txBody>
          <a:bodyPr wrap="square" rtlCol="0">
            <a:spAutoFit/>
          </a:bodyPr>
          <a:lstStyle/>
          <a:p>
            <a:r>
              <a:rPr lang="en-US" dirty="0"/>
              <a:t>{</a:t>
            </a:r>
            <a:r>
              <a:rPr lang="en-US" dirty="0" err="1"/>
              <a:t>y,c,z</a:t>
            </a:r>
            <a:r>
              <a:rPr lang="en-US" dirty="0"/>
              <a:t>}</a:t>
            </a:r>
            <a:endParaRPr lang="en-IN" dirty="0"/>
          </a:p>
        </p:txBody>
      </p:sp>
      <p:sp>
        <p:nvSpPr>
          <p:cNvPr id="30" name="TextBox 29">
            <a:extLst>
              <a:ext uri="{FF2B5EF4-FFF2-40B4-BE49-F238E27FC236}">
                <a16:creationId xmlns:a16="http://schemas.microsoft.com/office/drawing/2014/main" id="{638644CB-DC4C-BB3E-91D2-B38DAF35A0CF}"/>
              </a:ext>
            </a:extLst>
          </p:cNvPr>
          <p:cNvSpPr txBox="1"/>
          <p:nvPr/>
        </p:nvSpPr>
        <p:spPr>
          <a:xfrm>
            <a:off x="1955518" y="4101964"/>
            <a:ext cx="1106905" cy="369332"/>
          </a:xfrm>
          <a:prstGeom prst="rect">
            <a:avLst/>
          </a:prstGeom>
          <a:noFill/>
        </p:spPr>
        <p:txBody>
          <a:bodyPr wrap="square" rtlCol="0">
            <a:spAutoFit/>
          </a:bodyPr>
          <a:lstStyle/>
          <a:p>
            <a:r>
              <a:rPr lang="en-US" dirty="0"/>
              <a:t>{</a:t>
            </a:r>
            <a:r>
              <a:rPr lang="en-US" dirty="0" err="1"/>
              <a:t>y,z,c</a:t>
            </a:r>
            <a:r>
              <a:rPr lang="en-US" dirty="0"/>
              <a:t>}</a:t>
            </a:r>
            <a:endParaRPr lang="en-IN" dirty="0"/>
          </a:p>
        </p:txBody>
      </p:sp>
      <p:sp>
        <p:nvSpPr>
          <p:cNvPr id="31" name="TextBox 30">
            <a:extLst>
              <a:ext uri="{FF2B5EF4-FFF2-40B4-BE49-F238E27FC236}">
                <a16:creationId xmlns:a16="http://schemas.microsoft.com/office/drawing/2014/main" id="{16E35908-7A21-3FEC-92FA-1FB0D71947DF}"/>
              </a:ext>
            </a:extLst>
          </p:cNvPr>
          <p:cNvSpPr txBox="1"/>
          <p:nvPr/>
        </p:nvSpPr>
        <p:spPr>
          <a:xfrm>
            <a:off x="1905785" y="3801977"/>
            <a:ext cx="1106905" cy="369332"/>
          </a:xfrm>
          <a:prstGeom prst="rect">
            <a:avLst/>
          </a:prstGeom>
          <a:noFill/>
        </p:spPr>
        <p:txBody>
          <a:bodyPr wrap="square" rtlCol="0">
            <a:spAutoFit/>
          </a:bodyPr>
          <a:lstStyle/>
          <a:p>
            <a:r>
              <a:rPr lang="en-US" dirty="0"/>
              <a:t>{</a:t>
            </a:r>
            <a:r>
              <a:rPr lang="en-US" dirty="0" err="1"/>
              <a:t>y,z,c</a:t>
            </a:r>
            <a:r>
              <a:rPr lang="en-US" dirty="0"/>
              <a:t>}</a:t>
            </a:r>
            <a:endParaRPr lang="en-IN" dirty="0"/>
          </a:p>
        </p:txBody>
      </p:sp>
      <p:sp>
        <p:nvSpPr>
          <p:cNvPr id="32" name="TextBox 31">
            <a:extLst>
              <a:ext uri="{FF2B5EF4-FFF2-40B4-BE49-F238E27FC236}">
                <a16:creationId xmlns:a16="http://schemas.microsoft.com/office/drawing/2014/main" id="{F77B3F5D-040E-9D2E-020E-5557E3267EBC}"/>
              </a:ext>
            </a:extLst>
          </p:cNvPr>
          <p:cNvSpPr txBox="1"/>
          <p:nvPr/>
        </p:nvSpPr>
        <p:spPr>
          <a:xfrm>
            <a:off x="5099777" y="3453863"/>
            <a:ext cx="1106905" cy="369332"/>
          </a:xfrm>
          <a:prstGeom prst="rect">
            <a:avLst/>
          </a:prstGeom>
          <a:noFill/>
        </p:spPr>
        <p:txBody>
          <a:bodyPr wrap="square" rtlCol="0">
            <a:spAutoFit/>
          </a:bodyPr>
          <a:lstStyle/>
          <a:p>
            <a:r>
              <a:rPr lang="en-US" dirty="0"/>
              <a:t>{</a:t>
            </a:r>
            <a:r>
              <a:rPr lang="en-US" dirty="0" err="1"/>
              <a:t>y,z,c,w</a:t>
            </a:r>
            <a:r>
              <a:rPr lang="en-US" dirty="0"/>
              <a:t>}</a:t>
            </a:r>
            <a:endParaRPr lang="en-IN" dirty="0"/>
          </a:p>
        </p:txBody>
      </p:sp>
      <p:sp>
        <p:nvSpPr>
          <p:cNvPr id="33" name="TextBox 32">
            <a:extLst>
              <a:ext uri="{FF2B5EF4-FFF2-40B4-BE49-F238E27FC236}">
                <a16:creationId xmlns:a16="http://schemas.microsoft.com/office/drawing/2014/main" id="{55BE8F55-9762-8EAE-523E-1470164F0771}"/>
              </a:ext>
            </a:extLst>
          </p:cNvPr>
          <p:cNvSpPr txBox="1"/>
          <p:nvPr/>
        </p:nvSpPr>
        <p:spPr>
          <a:xfrm>
            <a:off x="4597664" y="4819045"/>
            <a:ext cx="1106905" cy="369332"/>
          </a:xfrm>
          <a:prstGeom prst="rect">
            <a:avLst/>
          </a:prstGeom>
          <a:noFill/>
        </p:spPr>
        <p:txBody>
          <a:bodyPr wrap="square" rtlCol="0">
            <a:spAutoFit/>
          </a:bodyPr>
          <a:lstStyle/>
          <a:p>
            <a:r>
              <a:rPr lang="en-US" dirty="0"/>
              <a:t>{c}</a:t>
            </a:r>
            <a:endParaRPr lang="en-IN" dirty="0"/>
          </a:p>
        </p:txBody>
      </p:sp>
      <p:sp>
        <p:nvSpPr>
          <p:cNvPr id="34" name="TextBox 33">
            <a:extLst>
              <a:ext uri="{FF2B5EF4-FFF2-40B4-BE49-F238E27FC236}">
                <a16:creationId xmlns:a16="http://schemas.microsoft.com/office/drawing/2014/main" id="{9E0E3124-28AA-18B6-8C40-68E60359CF07}"/>
              </a:ext>
            </a:extLst>
          </p:cNvPr>
          <p:cNvSpPr txBox="1"/>
          <p:nvPr/>
        </p:nvSpPr>
        <p:spPr>
          <a:xfrm>
            <a:off x="2805759" y="5019573"/>
            <a:ext cx="1106905" cy="369332"/>
          </a:xfrm>
          <a:prstGeom prst="rect">
            <a:avLst/>
          </a:prstGeom>
          <a:noFill/>
        </p:spPr>
        <p:txBody>
          <a:bodyPr wrap="square" rtlCol="0">
            <a:spAutoFit/>
          </a:bodyPr>
          <a:lstStyle/>
          <a:p>
            <a:r>
              <a:rPr lang="en-US" dirty="0"/>
              <a:t>{</a:t>
            </a:r>
            <a:r>
              <a:rPr lang="en-US" dirty="0" err="1"/>
              <a:t>y,c,z</a:t>
            </a:r>
            <a:r>
              <a:rPr lang="en-US" dirty="0"/>
              <a:t>}</a:t>
            </a:r>
            <a:endParaRPr lang="en-IN" dirty="0"/>
          </a:p>
        </p:txBody>
      </p:sp>
      <p:sp>
        <p:nvSpPr>
          <p:cNvPr id="35" name="TextBox 34">
            <a:extLst>
              <a:ext uri="{FF2B5EF4-FFF2-40B4-BE49-F238E27FC236}">
                <a16:creationId xmlns:a16="http://schemas.microsoft.com/office/drawing/2014/main" id="{753AA9D7-E470-A47D-E4C1-31BCC1196145}"/>
              </a:ext>
            </a:extLst>
          </p:cNvPr>
          <p:cNvSpPr txBox="1"/>
          <p:nvPr/>
        </p:nvSpPr>
        <p:spPr>
          <a:xfrm>
            <a:off x="6532338" y="2942117"/>
            <a:ext cx="1106905" cy="369332"/>
          </a:xfrm>
          <a:prstGeom prst="rect">
            <a:avLst/>
          </a:prstGeom>
          <a:noFill/>
        </p:spPr>
        <p:txBody>
          <a:bodyPr wrap="square" rtlCol="0">
            <a:spAutoFit/>
          </a:bodyPr>
          <a:lstStyle/>
          <a:p>
            <a:r>
              <a:rPr lang="en-US" dirty="0"/>
              <a:t>{</a:t>
            </a:r>
            <a:r>
              <a:rPr lang="en-US" dirty="0" err="1"/>
              <a:t>y,z,c,w,a</a:t>
            </a:r>
            <a:r>
              <a:rPr lang="en-US" dirty="0"/>
              <a:t>}</a:t>
            </a:r>
            <a:endParaRPr lang="en-IN" dirty="0"/>
          </a:p>
        </p:txBody>
      </p:sp>
      <p:sp>
        <p:nvSpPr>
          <p:cNvPr id="36" name="TextBox 35">
            <a:extLst>
              <a:ext uri="{FF2B5EF4-FFF2-40B4-BE49-F238E27FC236}">
                <a16:creationId xmlns:a16="http://schemas.microsoft.com/office/drawing/2014/main" id="{EF860FFA-80BF-B8F2-6700-3F4C1D2E7F73}"/>
              </a:ext>
            </a:extLst>
          </p:cNvPr>
          <p:cNvSpPr txBox="1"/>
          <p:nvPr/>
        </p:nvSpPr>
        <p:spPr>
          <a:xfrm>
            <a:off x="6559609" y="2709505"/>
            <a:ext cx="1106905" cy="369332"/>
          </a:xfrm>
          <a:prstGeom prst="rect">
            <a:avLst/>
          </a:prstGeom>
          <a:noFill/>
        </p:spPr>
        <p:txBody>
          <a:bodyPr wrap="square" rtlCol="0">
            <a:spAutoFit/>
          </a:bodyPr>
          <a:lstStyle/>
          <a:p>
            <a:r>
              <a:rPr lang="en-US" dirty="0"/>
              <a:t>{</a:t>
            </a:r>
            <a:r>
              <a:rPr lang="en-US" dirty="0" err="1"/>
              <a:t>y,z,c,w</a:t>
            </a:r>
            <a:r>
              <a:rPr lang="en-US" dirty="0"/>
              <a:t>}</a:t>
            </a:r>
            <a:endParaRPr lang="en-IN" dirty="0"/>
          </a:p>
        </p:txBody>
      </p:sp>
      <p:sp>
        <p:nvSpPr>
          <p:cNvPr id="38" name="TextBox 37">
            <a:extLst>
              <a:ext uri="{FF2B5EF4-FFF2-40B4-BE49-F238E27FC236}">
                <a16:creationId xmlns:a16="http://schemas.microsoft.com/office/drawing/2014/main" id="{41C829EB-4FD2-64A6-2D91-F27A49CBDD61}"/>
              </a:ext>
            </a:extLst>
          </p:cNvPr>
          <p:cNvSpPr txBox="1"/>
          <p:nvPr/>
        </p:nvSpPr>
        <p:spPr>
          <a:xfrm>
            <a:off x="6538752" y="2428769"/>
            <a:ext cx="1106905" cy="369332"/>
          </a:xfrm>
          <a:prstGeom prst="rect">
            <a:avLst/>
          </a:prstGeom>
          <a:noFill/>
        </p:spPr>
        <p:txBody>
          <a:bodyPr wrap="square" rtlCol="0">
            <a:spAutoFit/>
          </a:bodyPr>
          <a:lstStyle/>
          <a:p>
            <a:r>
              <a:rPr lang="en-US" dirty="0"/>
              <a:t>{</a:t>
            </a:r>
            <a:r>
              <a:rPr lang="en-US" dirty="0" err="1"/>
              <a:t>y,z,w</a:t>
            </a:r>
            <a:r>
              <a:rPr lang="en-US" dirty="0"/>
              <a:t>}</a:t>
            </a:r>
            <a:endParaRPr lang="en-IN" dirty="0"/>
          </a:p>
        </p:txBody>
      </p:sp>
      <p:cxnSp>
        <p:nvCxnSpPr>
          <p:cNvPr id="24" name="Straight Arrow Connector 23">
            <a:extLst>
              <a:ext uri="{FF2B5EF4-FFF2-40B4-BE49-F238E27FC236}">
                <a16:creationId xmlns:a16="http://schemas.microsoft.com/office/drawing/2014/main" id="{13AD76D7-0896-9654-75AE-A23F20194FBE}"/>
              </a:ext>
            </a:extLst>
          </p:cNvPr>
          <p:cNvCxnSpPr/>
          <p:nvPr/>
        </p:nvCxnSpPr>
        <p:spPr>
          <a:xfrm>
            <a:off x="5689600" y="5236505"/>
            <a:ext cx="517082"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40" name="TextBox 39">
            <a:extLst>
              <a:ext uri="{FF2B5EF4-FFF2-40B4-BE49-F238E27FC236}">
                <a16:creationId xmlns:a16="http://schemas.microsoft.com/office/drawing/2014/main" id="{61EDAD63-8925-764F-E04E-02C938A288C4}"/>
              </a:ext>
            </a:extLst>
          </p:cNvPr>
          <p:cNvSpPr txBox="1"/>
          <p:nvPr/>
        </p:nvSpPr>
        <p:spPr>
          <a:xfrm>
            <a:off x="6282087" y="4616915"/>
            <a:ext cx="1106905" cy="369332"/>
          </a:xfrm>
          <a:prstGeom prst="rect">
            <a:avLst/>
          </a:prstGeom>
          <a:noFill/>
        </p:spPr>
        <p:txBody>
          <a:bodyPr wrap="square" rtlCol="0">
            <a:spAutoFit/>
          </a:bodyPr>
          <a:lstStyle/>
          <a:p>
            <a:r>
              <a:rPr lang="en-US" dirty="0"/>
              <a:t>{c}</a:t>
            </a:r>
            <a:endParaRPr lang="en-IN" dirty="0"/>
          </a:p>
        </p:txBody>
      </p:sp>
      <p:cxnSp>
        <p:nvCxnSpPr>
          <p:cNvPr id="42" name="Straight Arrow Connector 41">
            <a:extLst>
              <a:ext uri="{FF2B5EF4-FFF2-40B4-BE49-F238E27FC236}">
                <a16:creationId xmlns:a16="http://schemas.microsoft.com/office/drawing/2014/main" id="{FE2AA113-EC4A-D7F4-D018-4BC403D9C829}"/>
              </a:ext>
            </a:extLst>
          </p:cNvPr>
          <p:cNvCxnSpPr/>
          <p:nvPr/>
        </p:nvCxnSpPr>
        <p:spPr>
          <a:xfrm>
            <a:off x="7966510" y="4337231"/>
            <a:ext cx="648157"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4" name="Straight Arrow Connector 43">
            <a:extLst>
              <a:ext uri="{FF2B5EF4-FFF2-40B4-BE49-F238E27FC236}">
                <a16:creationId xmlns:a16="http://schemas.microsoft.com/office/drawing/2014/main" id="{8F72EDF3-0739-97D2-927A-0C23A9CF9ED4}"/>
              </a:ext>
            </a:extLst>
          </p:cNvPr>
          <p:cNvCxnSpPr/>
          <p:nvPr/>
        </p:nvCxnSpPr>
        <p:spPr>
          <a:xfrm>
            <a:off x="7966510" y="4004109"/>
            <a:ext cx="522972"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6" name="Straight Arrow Connector 45">
            <a:extLst>
              <a:ext uri="{FF2B5EF4-FFF2-40B4-BE49-F238E27FC236}">
                <a16:creationId xmlns:a16="http://schemas.microsoft.com/office/drawing/2014/main" id="{1463FB1C-9DBA-7F1A-65B2-C6E1679BB74F}"/>
              </a:ext>
            </a:extLst>
          </p:cNvPr>
          <p:cNvCxnSpPr/>
          <p:nvPr/>
        </p:nvCxnSpPr>
        <p:spPr>
          <a:xfrm>
            <a:off x="5775158" y="3128211"/>
            <a:ext cx="866274"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8" name="Straight Arrow Connector 47">
            <a:extLst>
              <a:ext uri="{FF2B5EF4-FFF2-40B4-BE49-F238E27FC236}">
                <a16:creationId xmlns:a16="http://schemas.microsoft.com/office/drawing/2014/main" id="{B12D829A-9C4F-0C3E-B64E-A763F328B8B0}"/>
              </a:ext>
            </a:extLst>
          </p:cNvPr>
          <p:cNvCxnSpPr/>
          <p:nvPr/>
        </p:nvCxnSpPr>
        <p:spPr>
          <a:xfrm>
            <a:off x="5775158" y="2893992"/>
            <a:ext cx="866274"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0" name="Straight Arrow Connector 49">
            <a:extLst>
              <a:ext uri="{FF2B5EF4-FFF2-40B4-BE49-F238E27FC236}">
                <a16:creationId xmlns:a16="http://schemas.microsoft.com/office/drawing/2014/main" id="{A548DF31-351A-86EC-3F04-EC254A2DEB06}"/>
              </a:ext>
            </a:extLst>
          </p:cNvPr>
          <p:cNvCxnSpPr/>
          <p:nvPr/>
        </p:nvCxnSpPr>
        <p:spPr>
          <a:xfrm>
            <a:off x="5775158" y="2622880"/>
            <a:ext cx="866274"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2" name="Straight Arrow Connector 51">
            <a:extLst>
              <a:ext uri="{FF2B5EF4-FFF2-40B4-BE49-F238E27FC236}">
                <a16:creationId xmlns:a16="http://schemas.microsoft.com/office/drawing/2014/main" id="{62465527-DB88-7305-E05D-7BF4DBD3EFA3}"/>
              </a:ext>
            </a:extLst>
          </p:cNvPr>
          <p:cNvCxnSpPr/>
          <p:nvPr/>
        </p:nvCxnSpPr>
        <p:spPr>
          <a:xfrm flipH="1">
            <a:off x="2502568" y="4616915"/>
            <a:ext cx="618731"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4" name="Straight Arrow Connector 53">
            <a:extLst>
              <a:ext uri="{FF2B5EF4-FFF2-40B4-BE49-F238E27FC236}">
                <a16:creationId xmlns:a16="http://schemas.microsoft.com/office/drawing/2014/main" id="{AE3BF617-199E-1CB2-59F1-36B205BC9BE0}"/>
              </a:ext>
            </a:extLst>
          </p:cNvPr>
          <p:cNvCxnSpPr/>
          <p:nvPr/>
        </p:nvCxnSpPr>
        <p:spPr>
          <a:xfrm flipH="1">
            <a:off x="2608446" y="4337231"/>
            <a:ext cx="866274"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6" name="Straight Arrow Connector 55">
            <a:extLst>
              <a:ext uri="{FF2B5EF4-FFF2-40B4-BE49-F238E27FC236}">
                <a16:creationId xmlns:a16="http://schemas.microsoft.com/office/drawing/2014/main" id="{D5695F5F-9447-85AF-D5BA-90523056AA58}"/>
              </a:ext>
            </a:extLst>
          </p:cNvPr>
          <p:cNvCxnSpPr/>
          <p:nvPr/>
        </p:nvCxnSpPr>
        <p:spPr>
          <a:xfrm flipH="1">
            <a:off x="2502568" y="4126029"/>
            <a:ext cx="1078030"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249385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3226F-8C90-4E80-A2FC-CAD72CFE0533}"/>
              </a:ext>
            </a:extLst>
          </p:cNvPr>
          <p:cNvSpPr>
            <a:spLocks noGrp="1"/>
          </p:cNvSpPr>
          <p:nvPr>
            <p:ph type="title"/>
          </p:nvPr>
        </p:nvSpPr>
        <p:spPr/>
        <p:txBody>
          <a:bodyPr/>
          <a:lstStyle/>
          <a:p>
            <a:r>
              <a:rPr lang="en-US" dirty="0"/>
              <a:t>Meet operator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32BD491-F534-4271-AE25-7E2B895C7919}"/>
                  </a:ext>
                </a:extLst>
              </p:cNvPr>
              <p:cNvSpPr>
                <a:spLocks noGrp="1"/>
              </p:cNvSpPr>
              <p:nvPr>
                <p:ph idx="1"/>
              </p:nvPr>
            </p:nvSpPr>
            <p:spPr/>
            <p:txBody>
              <a:bodyPr/>
              <a:lstStyle/>
              <a:p>
                <a14:m>
                  <m:oMath xmlns:m="http://schemas.openxmlformats.org/officeDocument/2006/math">
                    <m:r>
                      <a:rPr lang="en-US" b="0" i="1" smtClean="0">
                        <a:latin typeface="Cambria Math" panose="02040503050406030204" pitchFamily="18" charset="0"/>
                      </a:rPr>
                      <m:t>𝑂𝑈𝑇</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𝐵𝐵</m:t>
                        </m:r>
                      </m:e>
                    </m:d>
                    <m:r>
                      <a:rPr lang="en-US" b="0" i="1" smtClean="0">
                        <a:latin typeface="Cambria Math" panose="02040503050406030204" pitchFamily="18" charset="0"/>
                      </a:rPr>
                      <m:t>= </m:t>
                    </m:r>
                    <m:nary>
                      <m:naryPr>
                        <m:chr m:val="⋃"/>
                        <m:supHide m:val="on"/>
                        <m:ctrlPr>
                          <a:rPr lang="en-US" b="0" i="1" smtClean="0">
                            <a:latin typeface="Cambria Math" panose="02040503050406030204" pitchFamily="18" charset="0"/>
                          </a:rPr>
                        </m:ctrlPr>
                      </m:naryPr>
                      <m:sub>
                        <m:r>
                          <a:rPr lang="en-US" b="0" i="1" smtClean="0">
                            <a:latin typeface="Cambria Math" panose="02040503050406030204" pitchFamily="18" charset="0"/>
                          </a:rPr>
                          <m:t>𝑆</m:t>
                        </m:r>
                        <m:r>
                          <a:rPr lang="en-US" b="0" i="1" smtClean="0">
                            <a:latin typeface="Cambria Math" panose="02040503050406030204" pitchFamily="18" charset="0"/>
                          </a:rPr>
                          <m:t> </m:t>
                        </m:r>
                        <m:r>
                          <a:rPr lang="en-US" b="0" i="1" smtClean="0">
                            <a:latin typeface="Cambria Math" panose="02040503050406030204" pitchFamily="18" charset="0"/>
                          </a:rPr>
                          <m:t>𝑎</m:t>
                        </m:r>
                        <m:r>
                          <a:rPr lang="en-US" b="0" i="1" smtClean="0">
                            <a:latin typeface="Cambria Math" panose="02040503050406030204" pitchFamily="18" charset="0"/>
                          </a:rPr>
                          <m:t> </m:t>
                        </m:r>
                        <m:r>
                          <a:rPr lang="en-US" b="0" i="1" smtClean="0">
                            <a:latin typeface="Cambria Math" panose="02040503050406030204" pitchFamily="18" charset="0"/>
                          </a:rPr>
                          <m:t>𝑠𝑢𝑐𝑐𝑒𝑠𝑠𝑜𝑟</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𝐵𝐵</m:t>
                        </m:r>
                      </m:sub>
                      <m:sup/>
                      <m:e>
                        <m:r>
                          <a:rPr lang="en-US" b="0" i="1" smtClean="0">
                            <a:latin typeface="Cambria Math" panose="02040503050406030204" pitchFamily="18" charset="0"/>
                          </a:rPr>
                          <m:t>𝐼𝑁</m:t>
                        </m:r>
                        <m:r>
                          <a:rPr lang="en-US" b="0" i="1" smtClean="0">
                            <a:latin typeface="Cambria Math" panose="02040503050406030204" pitchFamily="18" charset="0"/>
                          </a:rPr>
                          <m:t>[</m:t>
                        </m:r>
                        <m:r>
                          <a:rPr lang="en-US" b="0" i="1" smtClean="0">
                            <a:latin typeface="Cambria Math" panose="02040503050406030204" pitchFamily="18" charset="0"/>
                          </a:rPr>
                          <m:t>𝑆</m:t>
                        </m:r>
                        <m:r>
                          <a:rPr lang="en-US" b="0" i="1" smtClean="0">
                            <a:latin typeface="Cambria Math" panose="02040503050406030204" pitchFamily="18" charset="0"/>
                          </a:rPr>
                          <m:t>]</m:t>
                        </m:r>
                      </m:e>
                    </m:nary>
                  </m:oMath>
                </a14:m>
                <a:endParaRPr lang="en-US" dirty="0"/>
              </a:p>
              <a:p>
                <a:pPr lvl="1"/>
                <a:r>
                  <a:rPr lang="en-US" dirty="0"/>
                  <a:t>BB is a basic block</a:t>
                </a:r>
              </a:p>
            </p:txBody>
          </p:sp>
        </mc:Choice>
        <mc:Fallback xmlns="">
          <p:sp>
            <p:nvSpPr>
              <p:cNvPr id="3" name="Content Placeholder 2">
                <a:extLst>
                  <a:ext uri="{FF2B5EF4-FFF2-40B4-BE49-F238E27FC236}">
                    <a16:creationId xmlns:a16="http://schemas.microsoft.com/office/drawing/2014/main" id="{332BD491-F534-4271-AE25-7E2B895C7919}"/>
                  </a:ext>
                </a:extLst>
              </p:cNvPr>
              <p:cNvSpPr>
                <a:spLocks noGrp="1" noRot="1" noChangeAspect="1" noMove="1" noResize="1" noEditPoints="1" noAdjustHandles="1" noChangeArrowheads="1" noChangeShapeType="1" noTextEdit="1"/>
              </p:cNvSpPr>
              <p:nvPr>
                <p:ph idx="1"/>
              </p:nvPr>
            </p:nvSpPr>
            <p:spPr>
              <a:blipFill>
                <a:blip r:embed="rId3"/>
                <a:stretch>
                  <a:fillRect/>
                </a:stretch>
              </a:blipFill>
            </p:spPr>
            <p:txBody>
              <a:bodyPr/>
              <a:lstStyle/>
              <a:p>
                <a:r>
                  <a:rPr lang="en-IN">
                    <a:noFill/>
                  </a:rPr>
                  <a:t> </a:t>
                </a:r>
              </a:p>
            </p:txBody>
          </p:sp>
        </mc:Fallback>
      </mc:AlternateContent>
    </p:spTree>
    <p:extLst>
      <p:ext uri="{BB962C8B-B14F-4D97-AF65-F5344CB8AC3E}">
        <p14:creationId xmlns:p14="http://schemas.microsoft.com/office/powerpoint/2010/main" val="34313219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FD1CA-6F0C-4291-9CFB-853D9F2CC534}"/>
              </a:ext>
            </a:extLst>
          </p:cNvPr>
          <p:cNvSpPr>
            <a:spLocks noGrp="1"/>
          </p:cNvSpPr>
          <p:nvPr>
            <p:ph type="title"/>
          </p:nvPr>
        </p:nvSpPr>
        <p:spPr/>
        <p:txBody>
          <a:bodyPr/>
          <a:lstStyle/>
          <a:p>
            <a:r>
              <a:rPr lang="en-US" dirty="0"/>
              <a:t>Initialization</a:t>
            </a:r>
          </a:p>
        </p:txBody>
      </p:sp>
      <p:sp>
        <p:nvSpPr>
          <p:cNvPr id="3" name="Content Placeholder 2">
            <a:extLst>
              <a:ext uri="{FF2B5EF4-FFF2-40B4-BE49-F238E27FC236}">
                <a16:creationId xmlns:a16="http://schemas.microsoft.com/office/drawing/2014/main" id="{7E3A088D-0093-46BD-8ABA-8C5648FCAC72}"/>
              </a:ext>
            </a:extLst>
          </p:cNvPr>
          <p:cNvSpPr>
            <a:spLocks noGrp="1"/>
          </p:cNvSpPr>
          <p:nvPr>
            <p:ph idx="1"/>
          </p:nvPr>
        </p:nvSpPr>
        <p:spPr/>
        <p:txBody>
          <a:bodyPr/>
          <a:lstStyle/>
          <a:p>
            <a:pPr marL="457200" lvl="1" indent="0">
              <a:buNone/>
            </a:pPr>
            <a:endParaRPr lang="en-US" dirty="0"/>
          </a:p>
          <a:p>
            <a:pPr marL="457200" lvl="1" indent="0">
              <a:buNone/>
            </a:pPr>
            <a:r>
              <a:rPr lang="en-US" dirty="0"/>
              <a:t>for (each basic block B) {</a:t>
            </a:r>
          </a:p>
          <a:p>
            <a:pPr marL="457200" lvl="1" indent="0">
              <a:buNone/>
            </a:pPr>
            <a:r>
              <a:rPr lang="en-US" dirty="0"/>
              <a:t>     IN[B] = {};</a:t>
            </a:r>
          </a:p>
          <a:p>
            <a:pPr marL="457200" lvl="1" indent="0">
              <a:buNone/>
            </a:pPr>
            <a:r>
              <a:rPr lang="en-US" dirty="0"/>
              <a:t>}</a:t>
            </a:r>
          </a:p>
          <a:p>
            <a:endParaRPr lang="en-US" dirty="0"/>
          </a:p>
          <a:p>
            <a:endParaRPr lang="en-US" dirty="0"/>
          </a:p>
        </p:txBody>
      </p:sp>
    </p:spTree>
    <p:extLst>
      <p:ext uri="{BB962C8B-B14F-4D97-AF65-F5344CB8AC3E}">
        <p14:creationId xmlns:p14="http://schemas.microsoft.com/office/powerpoint/2010/main" val="20954115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3464560" cy="923330"/>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id = op</a:t>
            </a:r>
            <a:r>
              <a:rPr lang="en-IN" dirty="0">
                <a:latin typeface="Arial" panose="020B0604020202020204" pitchFamily="34" charset="0"/>
                <a:cs typeface="Arial" panose="020B0604020202020204" pitchFamily="34" charset="0"/>
              </a:rPr>
              <a:t>(OUT[s]):</a:t>
            </a:r>
          </a:p>
          <a:p>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56F30F7-9427-71E3-261A-C52CF0D646E9}"/>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6" name="TextBox 5">
                <a:extLst>
                  <a:ext uri="{FF2B5EF4-FFF2-40B4-BE49-F238E27FC236}">
                    <a16:creationId xmlns:a16="http://schemas.microsoft.com/office/drawing/2014/main" id="{A56F30F7-9427-71E3-261A-C52CF0D646E9}"/>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27492881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79" y="1442720"/>
            <a:ext cx="3936733" cy="1754326"/>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id = op</a:t>
            </a:r>
            <a:r>
              <a:rPr lang="en-IN" dirty="0">
                <a:latin typeface="Arial" panose="020B0604020202020204" pitchFamily="34" charset="0"/>
                <a:cs typeface="Arial" panose="020B0604020202020204" pitchFamily="34" charset="0"/>
              </a:rPr>
              <a:t>(OUT[s]):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IN[s] = OUT[s] – </a:t>
            </a:r>
            <a:r>
              <a:rPr lang="en-IN" dirty="0" err="1">
                <a:latin typeface="Arial" panose="020B0604020202020204" pitchFamily="34" charset="0"/>
                <a:cs typeface="Arial" panose="020B0604020202020204" pitchFamily="34" charset="0"/>
              </a:rPr>
              <a:t>id.getName</a:t>
            </a:r>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if (!</a:t>
            </a:r>
            <a:r>
              <a:rPr lang="en-IN" dirty="0" err="1">
                <a:latin typeface="Arial" panose="020B0604020202020204" pitchFamily="34" charset="0"/>
                <a:cs typeface="Arial" panose="020B0604020202020204" pitchFamily="34" charset="0"/>
              </a:rPr>
              <a:t>op.isConst</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IN[s] = IN[s] U </a:t>
            </a:r>
            <a:r>
              <a:rPr lang="en-IN" dirty="0" err="1">
                <a:latin typeface="Arial" panose="020B0604020202020204" pitchFamily="34" charset="0"/>
                <a:cs typeface="Arial" panose="020B0604020202020204" pitchFamily="34" charset="0"/>
              </a:rPr>
              <a:t>op.getName</a:t>
            </a:r>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56F30F7-9427-71E3-261A-C52CF0D646E9}"/>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6" name="TextBox 5">
                <a:extLst>
                  <a:ext uri="{FF2B5EF4-FFF2-40B4-BE49-F238E27FC236}">
                    <a16:creationId xmlns:a16="http://schemas.microsoft.com/office/drawing/2014/main" id="{A56F30F7-9427-71E3-261A-C52CF0D646E9}"/>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23941231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245CF9EE-DDD5-3B22-46BE-FD3800BD6ECA}"/>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245CF9EE-DDD5-3B22-46BE-FD3800BD6ECA}"/>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
        <p:nvSpPr>
          <p:cNvPr id="5" name="TextBox 4">
            <a:extLst>
              <a:ext uri="{FF2B5EF4-FFF2-40B4-BE49-F238E27FC236}">
                <a16:creationId xmlns:a16="http://schemas.microsoft.com/office/drawing/2014/main" id="{6877514C-3EE5-C93A-1F45-B6943676905E}"/>
              </a:ext>
            </a:extLst>
          </p:cNvPr>
          <p:cNvSpPr txBox="1"/>
          <p:nvPr/>
        </p:nvSpPr>
        <p:spPr>
          <a:xfrm>
            <a:off x="6583680" y="1442720"/>
            <a:ext cx="4770120" cy="646331"/>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id = op1 </a:t>
            </a:r>
            <a:r>
              <a:rPr lang="en-IN" sz="2400" baseline="-25000" dirty="0" err="1">
                <a:latin typeface="Arial" panose="020B0604020202020204" pitchFamily="34" charset="0"/>
                <a:cs typeface="Arial" panose="020B0604020202020204" pitchFamily="34" charset="0"/>
              </a:rPr>
              <a:t>arith</a:t>
            </a:r>
            <a:r>
              <a:rPr lang="en-IN" sz="2400" baseline="-25000" dirty="0">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(OUT[s]):</a:t>
            </a: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81189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4770120" cy="2585323"/>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id = op1 </a:t>
            </a:r>
            <a:r>
              <a:rPr lang="en-IN" sz="2400" baseline="-25000" dirty="0" err="1">
                <a:latin typeface="Arial" panose="020B0604020202020204" pitchFamily="34" charset="0"/>
                <a:cs typeface="Arial" panose="020B0604020202020204" pitchFamily="34" charset="0"/>
              </a:rPr>
              <a:t>arith</a:t>
            </a:r>
            <a:r>
              <a:rPr lang="en-IN" sz="2400" baseline="-25000" dirty="0">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(OUT[s]):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IN[s] = OUT[s] – </a:t>
            </a:r>
            <a:r>
              <a:rPr lang="en-IN" dirty="0" err="1">
                <a:latin typeface="Arial" panose="020B0604020202020204" pitchFamily="34" charset="0"/>
                <a:cs typeface="Arial" panose="020B0604020202020204" pitchFamily="34" charset="0"/>
              </a:rPr>
              <a:t>id.getName</a:t>
            </a:r>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if (!op1.isConst()) {</a:t>
            </a:r>
          </a:p>
          <a:p>
            <a:r>
              <a:rPr lang="en-IN" dirty="0">
                <a:latin typeface="Arial" panose="020B0604020202020204" pitchFamily="34" charset="0"/>
                <a:cs typeface="Arial" panose="020B0604020202020204" pitchFamily="34" charset="0"/>
              </a:rPr>
              <a:t>   IN[s] = IN[s] U op1.getName();</a:t>
            </a:r>
          </a:p>
          <a:p>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if (!op2.isConst()) {</a:t>
            </a:r>
          </a:p>
          <a:p>
            <a:r>
              <a:rPr lang="en-IN" dirty="0">
                <a:latin typeface="Arial" panose="020B0604020202020204" pitchFamily="34" charset="0"/>
                <a:cs typeface="Arial" panose="020B0604020202020204" pitchFamily="34" charset="0"/>
              </a:rPr>
              <a:t>   IN[s] = IN[s] U op2.getName();</a:t>
            </a:r>
          </a:p>
          <a:p>
            <a:r>
              <a:rPr lang="en-IN" dirty="0">
                <a:latin typeface="Arial" panose="020B0604020202020204" pitchFamily="34" charset="0"/>
                <a:cs typeface="Arial" panose="020B0604020202020204" pitchFamily="34" charset="0"/>
              </a:rPr>
              <a:t>}</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245CF9EE-DDD5-3B22-46BE-FD3800BD6ECA}"/>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245CF9EE-DDD5-3B22-46BE-FD3800BD6ECA}"/>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30730085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4770120" cy="2585323"/>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id = op1 </a:t>
            </a:r>
            <a:r>
              <a:rPr lang="en-IN" sz="2400" baseline="-25000" dirty="0" err="1">
                <a:latin typeface="Arial" panose="020B0604020202020204" pitchFamily="34" charset="0"/>
                <a:cs typeface="Arial" panose="020B0604020202020204" pitchFamily="34" charset="0"/>
              </a:rPr>
              <a:t>relop</a:t>
            </a:r>
            <a:r>
              <a:rPr lang="en-IN" sz="2400" baseline="-25000" dirty="0">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(OUT[s]):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IN[s] = OUT[s] – </a:t>
            </a:r>
            <a:r>
              <a:rPr lang="en-IN" dirty="0" err="1">
                <a:latin typeface="Arial" panose="020B0604020202020204" pitchFamily="34" charset="0"/>
                <a:cs typeface="Arial" panose="020B0604020202020204" pitchFamily="34" charset="0"/>
              </a:rPr>
              <a:t>id.getName</a:t>
            </a:r>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if (!op1.isConst()) {</a:t>
            </a:r>
          </a:p>
          <a:p>
            <a:r>
              <a:rPr lang="en-IN" dirty="0">
                <a:latin typeface="Arial" panose="020B0604020202020204" pitchFamily="34" charset="0"/>
                <a:cs typeface="Arial" panose="020B0604020202020204" pitchFamily="34" charset="0"/>
              </a:rPr>
              <a:t>   IN[s] = IN[s] U op1.getName();</a:t>
            </a:r>
          </a:p>
          <a:p>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if (!op2.isConst()) {</a:t>
            </a:r>
          </a:p>
          <a:p>
            <a:r>
              <a:rPr lang="en-IN" dirty="0">
                <a:latin typeface="Arial" panose="020B0604020202020204" pitchFamily="34" charset="0"/>
                <a:cs typeface="Arial" panose="020B0604020202020204" pitchFamily="34" charset="0"/>
              </a:rPr>
              <a:t>   IN[s] = IN[s] U op2.getName();</a:t>
            </a:r>
          </a:p>
          <a:p>
            <a:r>
              <a:rPr lang="en-IN" dirty="0">
                <a:latin typeface="Arial" panose="020B0604020202020204" pitchFamily="34" charset="0"/>
                <a:cs typeface="Arial" panose="020B0604020202020204" pitchFamily="34" charset="0"/>
              </a:rPr>
              <a:t>}</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A9E5A51C-6B14-9CD6-75DF-41D0CB5BBBDA}"/>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A9E5A51C-6B14-9CD6-75DF-41D0CB5BBBDA}"/>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1645573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Meet operator</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799F9519-3A97-48F4-B517-D27B597E4BE2}"/>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arg</a:t>
            </a:r>
            <a:r>
              <a:rPr lang="en-US" dirty="0"/>
              <a:t> a</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z</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return a</a:t>
            </a:r>
          </a:p>
        </p:txBody>
      </p:sp>
      <p:sp>
        <p:nvSpPr>
          <p:cNvPr id="9" name="Rectangle 8">
            <a:extLst>
              <a:ext uri="{FF2B5EF4-FFF2-40B4-BE49-F238E27FC236}">
                <a16:creationId xmlns:a16="http://schemas.microsoft.com/office/drawing/2014/main" id="{D245372B-583E-41E4-BA1C-7C8959653237}"/>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72097" y="4702631"/>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stCxn id="8" idx="2"/>
            <a:endCxn id="9" idx="0"/>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F91E288B-F8C7-433E-98EF-78A5FBEAADBB}"/>
                  </a:ext>
                </a:extLst>
              </p:cNvPr>
              <p:cNvSpPr txBox="1"/>
              <p:nvPr/>
            </p:nvSpPr>
            <p:spPr>
              <a:xfrm>
                <a:off x="6963595" y="5534295"/>
                <a:ext cx="4618805" cy="945580"/>
              </a:xfrm>
              <a:prstGeom prst="rect">
                <a:avLst/>
              </a:prstGeom>
              <a:noFill/>
            </p:spPr>
            <p:txBody>
              <a:bodyPr wrap="square" rtlCol="0">
                <a:spAutoFit/>
              </a:bodyPr>
              <a:lstStyle/>
              <a:p>
                <a:r>
                  <a:rPr lang="en-US" dirty="0">
                    <a:latin typeface="Cambria Math" panose="02040503050406030204" pitchFamily="18" charset="0"/>
                  </a:rPr>
                  <a:t>In forward data flow analysis:</a:t>
                </a:r>
              </a:p>
              <a:p>
                <a:pPr/>
                <a14:m>
                  <m:oMathPara xmlns:m="http://schemas.openxmlformats.org/officeDocument/2006/math">
                    <m:oMathParaPr>
                      <m:jc m:val="centerGroup"/>
                    </m:oMathParaPr>
                    <m:oMath xmlns:m="http://schemas.openxmlformats.org/officeDocument/2006/math">
                      <m:r>
                        <m:rPr>
                          <m:sty m:val="p"/>
                        </m:rPr>
                        <a:rPr lang="en-US" smtClean="0">
                          <a:latin typeface="Cambria Math" panose="02040503050406030204" pitchFamily="18" charset="0"/>
                        </a:rPr>
                        <m:t>I</m:t>
                      </m:r>
                      <m:r>
                        <m:rPr>
                          <m:sty m:val="p"/>
                        </m:rPr>
                        <a:rPr lang="en-US" b="0" i="0" smtClean="0">
                          <a:latin typeface="Cambria Math" panose="02040503050406030204" pitchFamily="18" charset="0"/>
                        </a:rPr>
                        <m:t>N</m:t>
                      </m:r>
                      <m:d>
                        <m:dPr>
                          <m:ctrlPr>
                            <a:rPr lang="en-US" i="1">
                              <a:latin typeface="Cambria Math" panose="02040503050406030204" pitchFamily="18" charset="0"/>
                            </a:rPr>
                          </m:ctrlPr>
                        </m:dPr>
                        <m:e>
                          <m:r>
                            <a:rPr lang="en-US" b="0" i="1" smtClean="0">
                              <a:latin typeface="Cambria Math" panose="02040503050406030204" pitchFamily="18" charset="0"/>
                            </a:rPr>
                            <m:t>𝐵</m:t>
                          </m:r>
                        </m:e>
                      </m:d>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m:t>
                          </m:r>
                        </m:e>
                        <m:sub>
                          <m:r>
                            <a:rPr lang="en-US" b="0" i="1" smtClean="0">
                              <a:latin typeface="Cambria Math" panose="02040503050406030204" pitchFamily="18" charset="0"/>
                              <a:ea typeface="Cambria Math" panose="02040503050406030204" pitchFamily="18" charset="0"/>
                            </a:rPr>
                            <m:t>𝑃</m:t>
                          </m:r>
                          <m:r>
                            <a:rPr lang="en-US" i="1">
                              <a:latin typeface="Cambria Math" panose="02040503050406030204" pitchFamily="18" charset="0"/>
                            </a:rPr>
                            <m:t> </m:t>
                          </m:r>
                          <m:r>
                            <a:rPr lang="en-US" b="0" i="1" smtClean="0">
                              <a:latin typeface="Cambria Math" panose="02040503050406030204" pitchFamily="18" charset="0"/>
                            </a:rPr>
                            <m:t>𝑎</m:t>
                          </m:r>
                          <m:r>
                            <a:rPr lang="en-US" b="0" i="1" smtClean="0">
                              <a:latin typeface="Cambria Math" panose="02040503050406030204" pitchFamily="18" charset="0"/>
                            </a:rPr>
                            <m:t> </m:t>
                          </m:r>
                          <m:r>
                            <a:rPr lang="en-US" b="0" i="1" smtClean="0">
                              <a:latin typeface="Cambria Math" panose="02040503050406030204" pitchFamily="18" charset="0"/>
                            </a:rPr>
                            <m:t>𝑝𝑟𝑒𝑑𝑒𝑐𝑐𝑒𝑠𝑠𝑜𝑟</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𝐵</m:t>
                          </m:r>
                          <m:r>
                            <a:rPr lang="en-US" i="1">
                              <a:latin typeface="Cambria Math" panose="02040503050406030204" pitchFamily="18" charset="0"/>
                            </a:rPr>
                            <m:t> </m:t>
                          </m:r>
                        </m:sub>
                      </m:sSub>
                      <m:d>
                        <m:dPr>
                          <m:ctrlPr>
                            <a:rPr lang="en-US" i="1">
                              <a:latin typeface="Cambria Math" panose="02040503050406030204" pitchFamily="18" charset="0"/>
                            </a:rPr>
                          </m:ctrlPr>
                        </m:dPr>
                        <m:e>
                          <m:r>
                            <a:rPr lang="en-US" i="1">
                              <a:latin typeface="Cambria Math" panose="02040503050406030204" pitchFamily="18" charset="0"/>
                            </a:rPr>
                            <m:t>𝑂𝑈𝑇</m:t>
                          </m:r>
                          <m:d>
                            <m:dPr>
                              <m:begChr m:val="["/>
                              <m:endChr m:val="]"/>
                              <m:ctrlPr>
                                <a:rPr lang="en-US" i="1">
                                  <a:latin typeface="Cambria Math" panose="02040503050406030204" pitchFamily="18" charset="0"/>
                                </a:rPr>
                              </m:ctrlPr>
                            </m:dPr>
                            <m:e>
                              <m:r>
                                <a:rPr lang="en-US" b="0" i="1" smtClean="0">
                                  <a:latin typeface="Cambria Math" panose="02040503050406030204" pitchFamily="18" charset="0"/>
                                </a:rPr>
                                <m:t>𝑃</m:t>
                              </m:r>
                            </m:e>
                          </m:d>
                        </m:e>
                      </m:d>
                    </m:oMath>
                  </m:oMathPara>
                </a14:m>
                <a:endParaRPr lang="en-US" dirty="0"/>
              </a:p>
              <a:p>
                <a:r>
                  <a:rPr lang="en-US" dirty="0"/>
                  <a:t>where, B is a basic block.</a:t>
                </a:r>
              </a:p>
            </p:txBody>
          </p:sp>
        </mc:Choice>
        <mc:Fallback xmlns="">
          <p:sp>
            <p:nvSpPr>
              <p:cNvPr id="16" name="TextBox 15">
                <a:extLst>
                  <a:ext uri="{FF2B5EF4-FFF2-40B4-BE49-F238E27FC236}">
                    <a16:creationId xmlns:a16="http://schemas.microsoft.com/office/drawing/2014/main" id="{F91E288B-F8C7-433E-98EF-78A5FBEAADBB}"/>
                  </a:ext>
                </a:extLst>
              </p:cNvPr>
              <p:cNvSpPr txBox="1">
                <a:spLocks noRot="1" noChangeAspect="1" noMove="1" noResize="1" noEditPoints="1" noAdjustHandles="1" noChangeArrowheads="1" noChangeShapeType="1" noTextEdit="1"/>
              </p:cNvSpPr>
              <p:nvPr/>
            </p:nvSpPr>
            <p:spPr>
              <a:xfrm>
                <a:off x="6963595" y="5534295"/>
                <a:ext cx="4618805" cy="945580"/>
              </a:xfrm>
              <a:prstGeom prst="rect">
                <a:avLst/>
              </a:prstGeom>
              <a:blipFill>
                <a:blip r:embed="rId3"/>
                <a:stretch>
                  <a:fillRect l="-1055" t="-4516" b="-9677"/>
                </a:stretch>
              </a:blipFill>
            </p:spPr>
            <p:txBody>
              <a:bodyPr/>
              <a:lstStyle/>
              <a:p>
                <a:r>
                  <a:rPr lang="en-IN">
                    <a:noFill/>
                  </a:rPr>
                  <a:t> </a:t>
                </a:r>
              </a:p>
            </p:txBody>
          </p:sp>
        </mc:Fallback>
      </mc:AlternateContent>
      <p:sp>
        <p:nvSpPr>
          <p:cNvPr id="18" name="TextBox 17">
            <a:extLst>
              <a:ext uri="{FF2B5EF4-FFF2-40B4-BE49-F238E27FC236}">
                <a16:creationId xmlns:a16="http://schemas.microsoft.com/office/drawing/2014/main" id="{E5C625F7-1AA1-5BCD-9250-94FB792611B2}"/>
              </a:ext>
            </a:extLst>
          </p:cNvPr>
          <p:cNvSpPr txBox="1"/>
          <p:nvPr/>
        </p:nvSpPr>
        <p:spPr>
          <a:xfrm>
            <a:off x="4273617" y="2531444"/>
            <a:ext cx="455584" cy="923330"/>
          </a:xfrm>
          <a:prstGeom prst="rect">
            <a:avLst/>
          </a:prstGeom>
          <a:noFill/>
        </p:spPr>
        <p:txBody>
          <a:bodyPr wrap="square" rtlCol="0">
            <a:spAutoFit/>
          </a:bodyPr>
          <a:lstStyle/>
          <a:p>
            <a:r>
              <a:rPr lang="en-US" b="1" dirty="0">
                <a:solidFill>
                  <a:srgbClr val="FF0000"/>
                </a:solidFill>
              </a:rPr>
              <a:t>1.</a:t>
            </a:r>
          </a:p>
          <a:p>
            <a:r>
              <a:rPr lang="en-US" b="1" dirty="0">
                <a:solidFill>
                  <a:srgbClr val="FF0000"/>
                </a:solidFill>
              </a:rPr>
              <a:t>2.</a:t>
            </a:r>
          </a:p>
          <a:p>
            <a:r>
              <a:rPr lang="en-US" b="1" dirty="0">
                <a:solidFill>
                  <a:srgbClr val="FF0000"/>
                </a:solidFill>
              </a:rPr>
              <a:t>3.</a:t>
            </a:r>
            <a:endParaRPr lang="en-IN" b="1" dirty="0">
              <a:solidFill>
                <a:srgbClr val="FF0000"/>
              </a:solidFill>
            </a:endParaRPr>
          </a:p>
        </p:txBody>
      </p:sp>
      <p:sp>
        <p:nvSpPr>
          <p:cNvPr id="20" name="TextBox 19">
            <a:extLst>
              <a:ext uri="{FF2B5EF4-FFF2-40B4-BE49-F238E27FC236}">
                <a16:creationId xmlns:a16="http://schemas.microsoft.com/office/drawing/2014/main" id="{EA4D9AE8-A39F-3DE6-2824-E3E55A1D59FC}"/>
              </a:ext>
            </a:extLst>
          </p:cNvPr>
          <p:cNvSpPr txBox="1"/>
          <p:nvPr/>
        </p:nvSpPr>
        <p:spPr>
          <a:xfrm>
            <a:off x="2693469" y="4108387"/>
            <a:ext cx="530214" cy="646331"/>
          </a:xfrm>
          <a:prstGeom prst="rect">
            <a:avLst/>
          </a:prstGeom>
          <a:noFill/>
        </p:spPr>
        <p:txBody>
          <a:bodyPr wrap="square" rtlCol="0">
            <a:spAutoFit/>
          </a:bodyPr>
          <a:lstStyle/>
          <a:p>
            <a:r>
              <a:rPr lang="en-US" b="1" dirty="0">
                <a:solidFill>
                  <a:srgbClr val="FF0000"/>
                </a:solidFill>
              </a:rPr>
              <a:t>4.</a:t>
            </a:r>
          </a:p>
          <a:p>
            <a:r>
              <a:rPr lang="en-US" b="1" dirty="0">
                <a:solidFill>
                  <a:srgbClr val="FF0000"/>
                </a:solidFill>
              </a:rPr>
              <a:t>5.</a:t>
            </a:r>
            <a:endParaRPr lang="en-IN" b="1" dirty="0">
              <a:solidFill>
                <a:srgbClr val="FF0000"/>
              </a:solidFill>
            </a:endParaRPr>
          </a:p>
        </p:txBody>
      </p:sp>
      <p:sp>
        <p:nvSpPr>
          <p:cNvPr id="22" name="TextBox 21">
            <a:extLst>
              <a:ext uri="{FF2B5EF4-FFF2-40B4-BE49-F238E27FC236}">
                <a16:creationId xmlns:a16="http://schemas.microsoft.com/office/drawing/2014/main" id="{64B1094A-1CEE-D4AA-99D9-0F2283199631}"/>
              </a:ext>
            </a:extLst>
          </p:cNvPr>
          <p:cNvSpPr txBox="1"/>
          <p:nvPr/>
        </p:nvSpPr>
        <p:spPr>
          <a:xfrm>
            <a:off x="6975119" y="3981656"/>
            <a:ext cx="455584" cy="646331"/>
          </a:xfrm>
          <a:prstGeom prst="rect">
            <a:avLst/>
          </a:prstGeom>
          <a:noFill/>
        </p:spPr>
        <p:txBody>
          <a:bodyPr wrap="square" rtlCol="0">
            <a:spAutoFit/>
          </a:bodyPr>
          <a:lstStyle/>
          <a:p>
            <a:r>
              <a:rPr lang="en-US" b="1" dirty="0">
                <a:solidFill>
                  <a:srgbClr val="FF0000"/>
                </a:solidFill>
              </a:rPr>
              <a:t>6.</a:t>
            </a:r>
          </a:p>
          <a:p>
            <a:r>
              <a:rPr lang="en-US" b="1" dirty="0">
                <a:solidFill>
                  <a:srgbClr val="FF0000"/>
                </a:solidFill>
              </a:rPr>
              <a:t>7.</a:t>
            </a:r>
            <a:endParaRPr lang="en-IN" b="1" dirty="0">
              <a:solidFill>
                <a:srgbClr val="FF0000"/>
              </a:solidFill>
            </a:endParaRPr>
          </a:p>
        </p:txBody>
      </p:sp>
      <p:sp>
        <p:nvSpPr>
          <p:cNvPr id="23" name="TextBox 22">
            <a:extLst>
              <a:ext uri="{FF2B5EF4-FFF2-40B4-BE49-F238E27FC236}">
                <a16:creationId xmlns:a16="http://schemas.microsoft.com/office/drawing/2014/main" id="{FC76A766-1E57-C146-E7C3-1C487D6B6AAD}"/>
              </a:ext>
            </a:extLst>
          </p:cNvPr>
          <p:cNvSpPr txBox="1"/>
          <p:nvPr/>
        </p:nvSpPr>
        <p:spPr>
          <a:xfrm>
            <a:off x="4673077" y="5029205"/>
            <a:ext cx="455584" cy="646331"/>
          </a:xfrm>
          <a:prstGeom prst="rect">
            <a:avLst/>
          </a:prstGeom>
          <a:noFill/>
        </p:spPr>
        <p:txBody>
          <a:bodyPr wrap="square" rtlCol="0">
            <a:spAutoFit/>
          </a:bodyPr>
          <a:lstStyle/>
          <a:p>
            <a:r>
              <a:rPr lang="en-US" b="1" dirty="0">
                <a:solidFill>
                  <a:srgbClr val="FF0000"/>
                </a:solidFill>
              </a:rPr>
              <a:t>8.</a:t>
            </a:r>
          </a:p>
          <a:p>
            <a:r>
              <a:rPr lang="en-US" b="1" dirty="0">
                <a:solidFill>
                  <a:srgbClr val="FF0000"/>
                </a:solidFill>
              </a:rPr>
              <a:t>9.</a:t>
            </a:r>
            <a:endParaRPr lang="en-IN" b="1" dirty="0">
              <a:solidFill>
                <a:srgbClr val="FF0000"/>
              </a:solidFill>
            </a:endParaRPr>
          </a:p>
        </p:txBody>
      </p:sp>
    </p:spTree>
    <p:extLst>
      <p:ext uri="{BB962C8B-B14F-4D97-AF65-F5344CB8AC3E}">
        <p14:creationId xmlns:p14="http://schemas.microsoft.com/office/powerpoint/2010/main" val="38244503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4770120" cy="923330"/>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id = unary op</a:t>
            </a:r>
            <a:r>
              <a:rPr lang="en-IN" dirty="0">
                <a:latin typeface="Arial" panose="020B0604020202020204" pitchFamily="34" charset="0"/>
                <a:cs typeface="Arial" panose="020B0604020202020204" pitchFamily="34" charset="0"/>
              </a:rPr>
              <a:t>(OUT[s]):</a:t>
            </a:r>
          </a:p>
          <a:p>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A2E8AA17-AEA3-AED0-0C6E-93BF65D70342}"/>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A2E8AA17-AEA3-AED0-0C6E-93BF65D70342}"/>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35386624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5486400" y="1442720"/>
            <a:ext cx="5867400" cy="1754326"/>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id = unary op</a:t>
            </a:r>
            <a:r>
              <a:rPr lang="en-IN" dirty="0">
                <a:latin typeface="Arial" panose="020B0604020202020204" pitchFamily="34" charset="0"/>
                <a:cs typeface="Arial" panose="020B0604020202020204" pitchFamily="34" charset="0"/>
              </a:rPr>
              <a:t>(OUT[s]):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IN[s] = OUT[s] – </a:t>
            </a:r>
            <a:r>
              <a:rPr lang="en-IN" dirty="0" err="1">
                <a:latin typeface="Arial" panose="020B0604020202020204" pitchFamily="34" charset="0"/>
                <a:cs typeface="Arial" panose="020B0604020202020204" pitchFamily="34" charset="0"/>
              </a:rPr>
              <a:t>id.getName</a:t>
            </a:r>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if (!</a:t>
            </a:r>
            <a:r>
              <a:rPr lang="en-IN" dirty="0" err="1">
                <a:latin typeface="Arial" panose="020B0604020202020204" pitchFamily="34" charset="0"/>
                <a:cs typeface="Arial" panose="020B0604020202020204" pitchFamily="34" charset="0"/>
              </a:rPr>
              <a:t>op.isConst</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IN[s] = IN[s] U </a:t>
            </a:r>
            <a:r>
              <a:rPr lang="en-IN" dirty="0" err="1">
                <a:latin typeface="Arial" panose="020B0604020202020204" pitchFamily="34" charset="0"/>
                <a:cs typeface="Arial" panose="020B0604020202020204" pitchFamily="34" charset="0"/>
              </a:rPr>
              <a:t>op.getName</a:t>
            </a:r>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A2E8AA17-AEA3-AED0-0C6E-93BF65D70342}"/>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A2E8AA17-AEA3-AED0-0C6E-93BF65D70342}"/>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26303785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3464560" cy="923330"/>
          </a:xfrm>
          <a:prstGeom prst="rect">
            <a:avLst/>
          </a:prstGeom>
          <a:noFill/>
        </p:spPr>
        <p:txBody>
          <a:bodyPr wrap="square" rtlCol="0">
            <a:spAutoFit/>
          </a:bodyPr>
          <a:lstStyle/>
          <a:p>
            <a:r>
              <a:rPr lang="en-IN" dirty="0" err="1">
                <a:latin typeface="Arial" panose="020B0604020202020204" pitchFamily="34" charset="0"/>
                <a:cs typeface="Arial" panose="020B0604020202020204" pitchFamily="34" charset="0"/>
              </a:rPr>
              <a:t>f</a:t>
            </a:r>
            <a:r>
              <a:rPr lang="en-IN" sz="2400" baseline="-25000" dirty="0" err="1">
                <a:latin typeface="Arial" panose="020B0604020202020204" pitchFamily="34" charset="0"/>
                <a:cs typeface="Arial" panose="020B0604020202020204" pitchFamily="34" charset="0"/>
              </a:rPr>
              <a:t>arg</a:t>
            </a:r>
            <a:r>
              <a:rPr lang="en-IN" sz="2400" baseline="-25000" dirty="0">
                <a:latin typeface="Arial" panose="020B0604020202020204" pitchFamily="34" charset="0"/>
                <a:cs typeface="Arial" panose="020B0604020202020204" pitchFamily="34" charset="0"/>
              </a:rPr>
              <a:t> id</a:t>
            </a:r>
            <a:r>
              <a:rPr lang="en-IN" dirty="0">
                <a:latin typeface="Arial" panose="020B0604020202020204" pitchFamily="34" charset="0"/>
                <a:cs typeface="Arial" panose="020B0604020202020204" pitchFamily="34" charset="0"/>
              </a:rPr>
              <a:t>(OUT[s]):</a:t>
            </a:r>
          </a:p>
          <a:p>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92620DC5-DF95-6BFB-F448-FB3ECDA04C6C}"/>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6" name="TextBox 5">
                <a:extLst>
                  <a:ext uri="{FF2B5EF4-FFF2-40B4-BE49-F238E27FC236}">
                    <a16:creationId xmlns:a16="http://schemas.microsoft.com/office/drawing/2014/main" id="{92620DC5-DF95-6BFB-F448-FB3ECDA04C6C}"/>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40333650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3464560" cy="1200329"/>
          </a:xfrm>
          <a:prstGeom prst="rect">
            <a:avLst/>
          </a:prstGeom>
          <a:noFill/>
        </p:spPr>
        <p:txBody>
          <a:bodyPr wrap="square" rtlCol="0">
            <a:spAutoFit/>
          </a:bodyPr>
          <a:lstStyle/>
          <a:p>
            <a:r>
              <a:rPr lang="en-IN" dirty="0" err="1">
                <a:latin typeface="Arial" panose="020B0604020202020204" pitchFamily="34" charset="0"/>
                <a:cs typeface="Arial" panose="020B0604020202020204" pitchFamily="34" charset="0"/>
              </a:rPr>
              <a:t>f</a:t>
            </a:r>
            <a:r>
              <a:rPr lang="en-IN" sz="2400" baseline="-25000" dirty="0" err="1">
                <a:latin typeface="Arial" panose="020B0604020202020204" pitchFamily="34" charset="0"/>
                <a:cs typeface="Arial" panose="020B0604020202020204" pitchFamily="34" charset="0"/>
              </a:rPr>
              <a:t>arg</a:t>
            </a:r>
            <a:r>
              <a:rPr lang="en-IN" sz="2400" baseline="-25000" dirty="0">
                <a:latin typeface="Arial" panose="020B0604020202020204" pitchFamily="34" charset="0"/>
                <a:cs typeface="Arial" panose="020B0604020202020204" pitchFamily="34" charset="0"/>
              </a:rPr>
              <a:t> id</a:t>
            </a:r>
            <a:r>
              <a:rPr lang="en-IN" dirty="0">
                <a:latin typeface="Arial" panose="020B0604020202020204" pitchFamily="34" charset="0"/>
                <a:cs typeface="Arial" panose="020B0604020202020204" pitchFamily="34" charset="0"/>
              </a:rPr>
              <a:t>(OUT[s]):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IN[s] = OUT[s] – </a:t>
            </a:r>
            <a:r>
              <a:rPr lang="en-IN" dirty="0" err="1">
                <a:latin typeface="Arial" panose="020B0604020202020204" pitchFamily="34" charset="0"/>
                <a:cs typeface="Arial" panose="020B0604020202020204" pitchFamily="34" charset="0"/>
              </a:rPr>
              <a:t>id.getName</a:t>
            </a:r>
            <a:r>
              <a:rPr lang="en-IN" dirty="0">
                <a:latin typeface="Arial" panose="020B0604020202020204" pitchFamily="34" charset="0"/>
                <a:cs typeface="Arial" panose="020B0604020202020204" pitchFamily="34" charset="0"/>
              </a:rPr>
              <a:t>();</a:t>
            </a:r>
          </a:p>
          <a:p>
            <a:endParaRPr lang="en-IN"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92620DC5-DF95-6BFB-F448-FB3ECDA04C6C}"/>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6" name="TextBox 5">
                <a:extLst>
                  <a:ext uri="{FF2B5EF4-FFF2-40B4-BE49-F238E27FC236}">
                    <a16:creationId xmlns:a16="http://schemas.microsoft.com/office/drawing/2014/main" id="{92620DC5-DF95-6BFB-F448-FB3ECDA04C6C}"/>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32817594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3464560" cy="923330"/>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id = call </a:t>
            </a:r>
            <a:r>
              <a:rPr lang="en-IN" sz="2400" baseline="-25000" dirty="0" err="1">
                <a:latin typeface="Arial" panose="020B0604020202020204" pitchFamily="34" charset="0"/>
                <a:cs typeface="Arial" panose="020B0604020202020204" pitchFamily="34" charset="0"/>
              </a:rPr>
              <a:t>L,n</a:t>
            </a:r>
            <a:r>
              <a:rPr lang="en-IN" dirty="0">
                <a:latin typeface="Arial" panose="020B0604020202020204" pitchFamily="34" charset="0"/>
                <a:cs typeface="Arial" panose="020B0604020202020204" pitchFamily="34" charset="0"/>
              </a:rPr>
              <a:t>(OUT[s]):</a:t>
            </a:r>
          </a:p>
          <a:p>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9659737-234B-ED74-9D1A-D5AF0AAE9AF1}"/>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79659737-234B-ED74-9D1A-D5AF0AAE9AF1}"/>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26309031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3464560" cy="923330"/>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id = call </a:t>
            </a:r>
            <a:r>
              <a:rPr lang="en-IN" sz="2400" baseline="-25000" dirty="0" err="1">
                <a:latin typeface="Arial" panose="020B0604020202020204" pitchFamily="34" charset="0"/>
                <a:cs typeface="Arial" panose="020B0604020202020204" pitchFamily="34" charset="0"/>
              </a:rPr>
              <a:t>L,n</a:t>
            </a:r>
            <a:r>
              <a:rPr lang="en-IN" dirty="0">
                <a:latin typeface="Arial" panose="020B0604020202020204" pitchFamily="34" charset="0"/>
                <a:cs typeface="Arial" panose="020B0604020202020204" pitchFamily="34" charset="0"/>
              </a:rPr>
              <a:t>(OUT[s]):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IN[s] = OUT[s] – </a:t>
            </a:r>
            <a:r>
              <a:rPr lang="en-IN" dirty="0" err="1">
                <a:latin typeface="Arial" panose="020B0604020202020204" pitchFamily="34" charset="0"/>
                <a:cs typeface="Arial" panose="020B0604020202020204" pitchFamily="34" charset="0"/>
              </a:rPr>
              <a:t>id.getName</a:t>
            </a:r>
            <a:r>
              <a:rPr lang="en-IN" dirty="0">
                <a:latin typeface="Arial" panose="020B0604020202020204" pitchFamily="34" charset="0"/>
                <a:cs typeface="Arial" panose="020B0604020202020204" pitchFamily="34" charset="0"/>
              </a:rPr>
              <a:t>();</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9659737-234B-ED74-9D1A-D5AF0AAE9AF1}"/>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79659737-234B-ED74-9D1A-D5AF0AAE9AF1}"/>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21812753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3464560" cy="646331"/>
          </a:xfrm>
          <a:prstGeom prst="rect">
            <a:avLst/>
          </a:prstGeom>
          <a:noFill/>
        </p:spPr>
        <p:txBody>
          <a:bodyPr wrap="square" rtlCol="0">
            <a:spAutoFit/>
          </a:bodyPr>
          <a:lstStyle/>
          <a:p>
            <a:r>
              <a:rPr lang="en-IN" dirty="0" err="1">
                <a:latin typeface="Arial" panose="020B0604020202020204" pitchFamily="34" charset="0"/>
                <a:cs typeface="Arial" panose="020B0604020202020204" pitchFamily="34" charset="0"/>
              </a:rPr>
              <a:t>f</a:t>
            </a:r>
            <a:r>
              <a:rPr lang="en-IN" sz="2400" baseline="-25000" dirty="0" err="1">
                <a:latin typeface="Arial" panose="020B0604020202020204" pitchFamily="34" charset="0"/>
                <a:cs typeface="Arial" panose="020B0604020202020204" pitchFamily="34" charset="0"/>
              </a:rPr>
              <a:t>if</a:t>
            </a:r>
            <a:r>
              <a:rPr lang="en-IN" sz="2400" baseline="-25000" dirty="0">
                <a:latin typeface="Arial" panose="020B0604020202020204" pitchFamily="34" charset="0"/>
                <a:cs typeface="Arial" panose="020B0604020202020204" pitchFamily="34" charset="0"/>
              </a:rPr>
              <a:t> (op1 </a:t>
            </a:r>
            <a:r>
              <a:rPr lang="en-IN" sz="2400" baseline="-25000" dirty="0" err="1">
                <a:latin typeface="Arial" panose="020B0604020202020204" pitchFamily="34" charset="0"/>
                <a:cs typeface="Arial" panose="020B0604020202020204" pitchFamily="34" charset="0"/>
              </a:rPr>
              <a:t>relop</a:t>
            </a:r>
            <a:r>
              <a:rPr lang="en-IN" sz="2400" baseline="-25000" dirty="0">
                <a:latin typeface="Arial" panose="020B0604020202020204" pitchFamily="34" charset="0"/>
                <a:cs typeface="Arial" panose="020B0604020202020204" pitchFamily="34" charset="0"/>
              </a:rPr>
              <a:t> op2) </a:t>
            </a:r>
            <a:r>
              <a:rPr lang="en-IN" sz="2400" baseline="-25000" dirty="0" err="1">
                <a:latin typeface="Arial" panose="020B0604020202020204" pitchFamily="34" charset="0"/>
                <a:cs typeface="Arial" panose="020B0604020202020204" pitchFamily="34" charset="0"/>
              </a:rPr>
              <a:t>goto</a:t>
            </a:r>
            <a:r>
              <a:rPr lang="en-IN" sz="2400" baseline="-25000" dirty="0">
                <a:latin typeface="Arial" panose="020B0604020202020204" pitchFamily="34" charset="0"/>
                <a:cs typeface="Arial" panose="020B0604020202020204" pitchFamily="34" charset="0"/>
              </a:rPr>
              <a:t> L</a:t>
            </a:r>
            <a:r>
              <a:rPr lang="en-IN" dirty="0">
                <a:latin typeface="Arial" panose="020B0604020202020204" pitchFamily="34" charset="0"/>
                <a:cs typeface="Arial" panose="020B0604020202020204" pitchFamily="34" charset="0"/>
              </a:rPr>
              <a:t>(OUT[s]):</a:t>
            </a:r>
          </a:p>
          <a:p>
            <a:endParaRPr lang="en-IN"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6DE3218-1D18-BC52-A248-91DC6050B36E}"/>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76DE3218-1D18-BC52-A248-91DC6050B36E}"/>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42296296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4023360" cy="2585323"/>
          </a:xfrm>
          <a:prstGeom prst="rect">
            <a:avLst/>
          </a:prstGeom>
          <a:noFill/>
        </p:spPr>
        <p:txBody>
          <a:bodyPr wrap="square" rtlCol="0">
            <a:spAutoFit/>
          </a:bodyPr>
          <a:lstStyle/>
          <a:p>
            <a:r>
              <a:rPr lang="en-IN" dirty="0" err="1">
                <a:latin typeface="Arial" panose="020B0604020202020204" pitchFamily="34" charset="0"/>
                <a:cs typeface="Arial" panose="020B0604020202020204" pitchFamily="34" charset="0"/>
              </a:rPr>
              <a:t>f</a:t>
            </a:r>
            <a:r>
              <a:rPr lang="en-IN" sz="2400" baseline="-25000" dirty="0" err="1">
                <a:latin typeface="Arial" panose="020B0604020202020204" pitchFamily="34" charset="0"/>
                <a:cs typeface="Arial" panose="020B0604020202020204" pitchFamily="34" charset="0"/>
              </a:rPr>
              <a:t>if</a:t>
            </a:r>
            <a:r>
              <a:rPr lang="en-IN" sz="2400" baseline="-25000" dirty="0">
                <a:latin typeface="Arial" panose="020B0604020202020204" pitchFamily="34" charset="0"/>
                <a:cs typeface="Arial" panose="020B0604020202020204" pitchFamily="34" charset="0"/>
              </a:rPr>
              <a:t> (op1 </a:t>
            </a:r>
            <a:r>
              <a:rPr lang="en-IN" sz="2400" baseline="-25000" dirty="0" err="1">
                <a:latin typeface="Arial" panose="020B0604020202020204" pitchFamily="34" charset="0"/>
                <a:cs typeface="Arial" panose="020B0604020202020204" pitchFamily="34" charset="0"/>
              </a:rPr>
              <a:t>relop</a:t>
            </a:r>
            <a:r>
              <a:rPr lang="en-IN" sz="2400" baseline="-25000" dirty="0">
                <a:latin typeface="Arial" panose="020B0604020202020204" pitchFamily="34" charset="0"/>
                <a:cs typeface="Arial" panose="020B0604020202020204" pitchFamily="34" charset="0"/>
              </a:rPr>
              <a:t> op2) </a:t>
            </a:r>
            <a:r>
              <a:rPr lang="en-IN" sz="2400" baseline="-25000" dirty="0" err="1">
                <a:latin typeface="Arial" panose="020B0604020202020204" pitchFamily="34" charset="0"/>
                <a:cs typeface="Arial" panose="020B0604020202020204" pitchFamily="34" charset="0"/>
              </a:rPr>
              <a:t>goto</a:t>
            </a:r>
            <a:r>
              <a:rPr lang="en-IN" sz="2400" baseline="-25000" dirty="0">
                <a:latin typeface="Arial" panose="020B0604020202020204" pitchFamily="34" charset="0"/>
                <a:cs typeface="Arial" panose="020B0604020202020204" pitchFamily="34" charset="0"/>
              </a:rPr>
              <a:t> L</a:t>
            </a:r>
            <a:r>
              <a:rPr lang="en-IN" dirty="0">
                <a:latin typeface="Arial" panose="020B0604020202020204" pitchFamily="34" charset="0"/>
                <a:cs typeface="Arial" panose="020B0604020202020204" pitchFamily="34" charset="0"/>
              </a:rPr>
              <a:t>(OUT[s]):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IN[s] = OUT[s]</a:t>
            </a:r>
          </a:p>
          <a:p>
            <a:r>
              <a:rPr lang="en-IN" dirty="0">
                <a:latin typeface="Arial" panose="020B0604020202020204" pitchFamily="34" charset="0"/>
                <a:cs typeface="Arial" panose="020B0604020202020204" pitchFamily="34" charset="0"/>
              </a:rPr>
              <a:t>if (!op1.isConst()) {</a:t>
            </a:r>
          </a:p>
          <a:p>
            <a:r>
              <a:rPr lang="en-IN" dirty="0">
                <a:latin typeface="Arial" panose="020B0604020202020204" pitchFamily="34" charset="0"/>
                <a:cs typeface="Arial" panose="020B0604020202020204" pitchFamily="34" charset="0"/>
              </a:rPr>
              <a:t>   IN[s] = IN[s] U op1.getName();</a:t>
            </a:r>
          </a:p>
          <a:p>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if (!op2.isConst()) {</a:t>
            </a:r>
          </a:p>
          <a:p>
            <a:r>
              <a:rPr lang="en-IN" dirty="0">
                <a:latin typeface="Arial" panose="020B0604020202020204" pitchFamily="34" charset="0"/>
                <a:cs typeface="Arial" panose="020B0604020202020204" pitchFamily="34" charset="0"/>
              </a:rPr>
              <a:t>   IN[s] = IN[s] U op2.getName();</a:t>
            </a:r>
          </a:p>
          <a:p>
            <a:r>
              <a:rPr lang="en-IN" dirty="0">
                <a:latin typeface="Arial" panose="020B0604020202020204" pitchFamily="34" charset="0"/>
                <a:cs typeface="Arial" panose="020B0604020202020204" pitchFamily="34" charset="0"/>
              </a:rPr>
              <a:t>}</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6DE3218-1D18-BC52-A248-91DC6050B36E}"/>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76DE3218-1D18-BC52-A248-91DC6050B36E}"/>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30027039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3464560" cy="369332"/>
          </a:xfrm>
          <a:prstGeom prst="rect">
            <a:avLst/>
          </a:prstGeom>
          <a:noFill/>
        </p:spPr>
        <p:txBody>
          <a:bodyPr wrap="square" rtlCol="0">
            <a:spAutoFit/>
          </a:bodyPr>
          <a:lstStyle/>
          <a:p>
            <a:r>
              <a:rPr lang="en-IN" dirty="0" err="1">
                <a:latin typeface="Arial" panose="020B0604020202020204" pitchFamily="34" charset="0"/>
                <a:cs typeface="Arial" panose="020B0604020202020204" pitchFamily="34" charset="0"/>
              </a:rPr>
              <a:t>f</a:t>
            </a:r>
            <a:r>
              <a:rPr lang="en-IN" sz="2400" baseline="-25000" dirty="0" err="1">
                <a:latin typeface="Arial" panose="020B0604020202020204" pitchFamily="34" charset="0"/>
                <a:cs typeface="Arial" panose="020B0604020202020204" pitchFamily="34" charset="0"/>
              </a:rPr>
              <a:t>param</a:t>
            </a:r>
            <a:r>
              <a:rPr lang="en-IN" sz="2400" baseline="-25000" dirty="0">
                <a:latin typeface="Arial" panose="020B0604020202020204" pitchFamily="34" charset="0"/>
                <a:cs typeface="Arial" panose="020B0604020202020204" pitchFamily="34" charset="0"/>
              </a:rPr>
              <a:t> op</a:t>
            </a:r>
            <a:r>
              <a:rPr lang="en-IN" dirty="0">
                <a:latin typeface="Arial" panose="020B0604020202020204" pitchFamily="34" charset="0"/>
                <a:cs typeface="Arial" panose="020B0604020202020204" pitchFamily="34" charset="0"/>
              </a:rPr>
              <a:t>(OUT[s]):</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6DE3218-1D18-BC52-A248-91DC6050B36E}"/>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76DE3218-1D18-BC52-A248-91DC6050B36E}"/>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12393118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4081112" cy="2308324"/>
          </a:xfrm>
          <a:prstGeom prst="rect">
            <a:avLst/>
          </a:prstGeom>
          <a:noFill/>
        </p:spPr>
        <p:txBody>
          <a:bodyPr wrap="square" rtlCol="0">
            <a:spAutoFit/>
          </a:bodyPr>
          <a:lstStyle/>
          <a:p>
            <a:r>
              <a:rPr lang="en-IN" dirty="0" err="1">
                <a:latin typeface="Arial" panose="020B0604020202020204" pitchFamily="34" charset="0"/>
                <a:cs typeface="Arial" panose="020B0604020202020204" pitchFamily="34" charset="0"/>
              </a:rPr>
              <a:t>f</a:t>
            </a:r>
            <a:r>
              <a:rPr lang="en-IN" sz="2400" baseline="-25000" dirty="0" err="1">
                <a:latin typeface="Arial" panose="020B0604020202020204" pitchFamily="34" charset="0"/>
                <a:cs typeface="Arial" panose="020B0604020202020204" pitchFamily="34" charset="0"/>
              </a:rPr>
              <a:t>param</a:t>
            </a:r>
            <a:r>
              <a:rPr lang="en-IN" sz="2400" baseline="-25000" dirty="0">
                <a:latin typeface="Arial" panose="020B0604020202020204" pitchFamily="34" charset="0"/>
                <a:cs typeface="Arial" panose="020B0604020202020204" pitchFamily="34" charset="0"/>
              </a:rPr>
              <a:t> op</a:t>
            </a:r>
            <a:r>
              <a:rPr lang="en-IN" dirty="0">
                <a:latin typeface="Arial" panose="020B0604020202020204" pitchFamily="34" charset="0"/>
                <a:cs typeface="Arial" panose="020B0604020202020204" pitchFamily="34" charset="0"/>
              </a:rPr>
              <a:t>(OUT[s]):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if (!</a:t>
            </a:r>
            <a:r>
              <a:rPr lang="en-IN" dirty="0" err="1">
                <a:latin typeface="Arial" panose="020B0604020202020204" pitchFamily="34" charset="0"/>
                <a:cs typeface="Arial" panose="020B0604020202020204" pitchFamily="34" charset="0"/>
              </a:rPr>
              <a:t>op.isConst</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IN[s] = OUT[s] U </a:t>
            </a:r>
            <a:r>
              <a:rPr lang="en-IN" dirty="0" err="1">
                <a:latin typeface="Arial" panose="020B0604020202020204" pitchFamily="34" charset="0"/>
                <a:cs typeface="Arial" panose="020B0604020202020204" pitchFamily="34" charset="0"/>
              </a:rPr>
              <a:t>op.getName</a:t>
            </a:r>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else {</a:t>
            </a:r>
          </a:p>
          <a:p>
            <a:r>
              <a:rPr lang="en-IN" dirty="0">
                <a:latin typeface="Arial" panose="020B0604020202020204" pitchFamily="34" charset="0"/>
                <a:cs typeface="Arial" panose="020B0604020202020204" pitchFamily="34" charset="0"/>
              </a:rPr>
              <a:t>   IN[s] = OUT[s]</a:t>
            </a:r>
          </a:p>
          <a:p>
            <a:r>
              <a:rPr lang="en-IN" dirty="0">
                <a:latin typeface="Arial" panose="020B0604020202020204" pitchFamily="34" charset="0"/>
                <a:cs typeface="Arial" panose="020B0604020202020204" pitchFamily="34" charset="0"/>
              </a:rPr>
              <a:t>}</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6DE3218-1D18-BC52-A248-91DC6050B36E}"/>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76DE3218-1D18-BC52-A248-91DC6050B36E}"/>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1317131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Transfer function</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799F9519-3A97-48F4-B517-D27B597E4BE2}"/>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arg</a:t>
            </a:r>
            <a:r>
              <a:rPr lang="en-US" dirty="0"/>
              <a:t> a</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z</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return a</a:t>
            </a:r>
          </a:p>
        </p:txBody>
      </p:sp>
      <p:sp>
        <p:nvSpPr>
          <p:cNvPr id="9" name="Rectangle 8">
            <a:extLst>
              <a:ext uri="{FF2B5EF4-FFF2-40B4-BE49-F238E27FC236}">
                <a16:creationId xmlns:a16="http://schemas.microsoft.com/office/drawing/2014/main" id="{D245372B-583E-41E4-BA1C-7C8959653237}"/>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72097" y="4702631"/>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stCxn id="8" idx="2"/>
            <a:endCxn id="9" idx="0"/>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B928A7B-1671-7BCF-470D-EBDA833030FA}"/>
              </a:ext>
            </a:extLst>
          </p:cNvPr>
          <p:cNvSpPr txBox="1"/>
          <p:nvPr/>
        </p:nvSpPr>
        <p:spPr>
          <a:xfrm>
            <a:off x="4273617" y="2531444"/>
            <a:ext cx="455584" cy="923330"/>
          </a:xfrm>
          <a:prstGeom prst="rect">
            <a:avLst/>
          </a:prstGeom>
          <a:noFill/>
        </p:spPr>
        <p:txBody>
          <a:bodyPr wrap="square" rtlCol="0">
            <a:spAutoFit/>
          </a:bodyPr>
          <a:lstStyle/>
          <a:p>
            <a:r>
              <a:rPr lang="en-US" b="1" dirty="0">
                <a:solidFill>
                  <a:srgbClr val="FF0000"/>
                </a:solidFill>
              </a:rPr>
              <a:t>1.</a:t>
            </a:r>
          </a:p>
          <a:p>
            <a:r>
              <a:rPr lang="en-US" b="1" dirty="0">
                <a:solidFill>
                  <a:srgbClr val="FF0000"/>
                </a:solidFill>
              </a:rPr>
              <a:t>2.</a:t>
            </a:r>
          </a:p>
          <a:p>
            <a:r>
              <a:rPr lang="en-US" b="1" dirty="0">
                <a:solidFill>
                  <a:srgbClr val="FF0000"/>
                </a:solidFill>
              </a:rPr>
              <a:t>3.</a:t>
            </a:r>
            <a:endParaRPr lang="en-IN" b="1" dirty="0">
              <a:solidFill>
                <a:srgbClr val="FF0000"/>
              </a:solidFill>
            </a:endParaRPr>
          </a:p>
        </p:txBody>
      </p:sp>
      <p:sp>
        <p:nvSpPr>
          <p:cNvPr id="18" name="TextBox 17">
            <a:extLst>
              <a:ext uri="{FF2B5EF4-FFF2-40B4-BE49-F238E27FC236}">
                <a16:creationId xmlns:a16="http://schemas.microsoft.com/office/drawing/2014/main" id="{669A8B82-913A-DA4C-C8C8-F3664DC03AFC}"/>
              </a:ext>
            </a:extLst>
          </p:cNvPr>
          <p:cNvSpPr txBox="1"/>
          <p:nvPr/>
        </p:nvSpPr>
        <p:spPr>
          <a:xfrm>
            <a:off x="2693469" y="4108387"/>
            <a:ext cx="530214" cy="646331"/>
          </a:xfrm>
          <a:prstGeom prst="rect">
            <a:avLst/>
          </a:prstGeom>
          <a:noFill/>
        </p:spPr>
        <p:txBody>
          <a:bodyPr wrap="square" rtlCol="0">
            <a:spAutoFit/>
          </a:bodyPr>
          <a:lstStyle/>
          <a:p>
            <a:r>
              <a:rPr lang="en-US" b="1" dirty="0">
                <a:solidFill>
                  <a:srgbClr val="FF0000"/>
                </a:solidFill>
              </a:rPr>
              <a:t>4.</a:t>
            </a:r>
          </a:p>
          <a:p>
            <a:r>
              <a:rPr lang="en-US" b="1" dirty="0">
                <a:solidFill>
                  <a:srgbClr val="FF0000"/>
                </a:solidFill>
              </a:rPr>
              <a:t>5.</a:t>
            </a:r>
            <a:endParaRPr lang="en-IN" b="1" dirty="0">
              <a:solidFill>
                <a:srgbClr val="FF0000"/>
              </a:solidFill>
            </a:endParaRPr>
          </a:p>
        </p:txBody>
      </p:sp>
      <p:sp>
        <p:nvSpPr>
          <p:cNvPr id="20" name="TextBox 19">
            <a:extLst>
              <a:ext uri="{FF2B5EF4-FFF2-40B4-BE49-F238E27FC236}">
                <a16:creationId xmlns:a16="http://schemas.microsoft.com/office/drawing/2014/main" id="{4C43D3FD-3406-F20F-F58B-B24CBD088A90}"/>
              </a:ext>
            </a:extLst>
          </p:cNvPr>
          <p:cNvSpPr txBox="1"/>
          <p:nvPr/>
        </p:nvSpPr>
        <p:spPr>
          <a:xfrm>
            <a:off x="6975119" y="3981656"/>
            <a:ext cx="455584" cy="646331"/>
          </a:xfrm>
          <a:prstGeom prst="rect">
            <a:avLst/>
          </a:prstGeom>
          <a:noFill/>
        </p:spPr>
        <p:txBody>
          <a:bodyPr wrap="square" rtlCol="0">
            <a:spAutoFit/>
          </a:bodyPr>
          <a:lstStyle/>
          <a:p>
            <a:r>
              <a:rPr lang="en-US" b="1" dirty="0">
                <a:solidFill>
                  <a:srgbClr val="FF0000"/>
                </a:solidFill>
              </a:rPr>
              <a:t>6.</a:t>
            </a:r>
          </a:p>
          <a:p>
            <a:r>
              <a:rPr lang="en-US" b="1" dirty="0">
                <a:solidFill>
                  <a:srgbClr val="FF0000"/>
                </a:solidFill>
              </a:rPr>
              <a:t>7.</a:t>
            </a:r>
            <a:endParaRPr lang="en-IN" b="1" dirty="0">
              <a:solidFill>
                <a:srgbClr val="FF0000"/>
              </a:solidFill>
            </a:endParaRPr>
          </a:p>
        </p:txBody>
      </p:sp>
      <p:sp>
        <p:nvSpPr>
          <p:cNvPr id="22" name="TextBox 21">
            <a:extLst>
              <a:ext uri="{FF2B5EF4-FFF2-40B4-BE49-F238E27FC236}">
                <a16:creationId xmlns:a16="http://schemas.microsoft.com/office/drawing/2014/main" id="{22D4609E-F046-A3D2-D3DF-F31A873E7F52}"/>
              </a:ext>
            </a:extLst>
          </p:cNvPr>
          <p:cNvSpPr txBox="1"/>
          <p:nvPr/>
        </p:nvSpPr>
        <p:spPr>
          <a:xfrm>
            <a:off x="4673077" y="5029205"/>
            <a:ext cx="455584" cy="646331"/>
          </a:xfrm>
          <a:prstGeom prst="rect">
            <a:avLst/>
          </a:prstGeom>
          <a:noFill/>
        </p:spPr>
        <p:txBody>
          <a:bodyPr wrap="square" rtlCol="0">
            <a:spAutoFit/>
          </a:bodyPr>
          <a:lstStyle/>
          <a:p>
            <a:r>
              <a:rPr lang="en-US" b="1" dirty="0">
                <a:solidFill>
                  <a:srgbClr val="FF0000"/>
                </a:solidFill>
              </a:rPr>
              <a:t>8.</a:t>
            </a:r>
          </a:p>
          <a:p>
            <a:r>
              <a:rPr lang="en-US" b="1" dirty="0">
                <a:solidFill>
                  <a:srgbClr val="FF0000"/>
                </a:solidFill>
              </a:rPr>
              <a:t>9.</a:t>
            </a:r>
            <a:endParaRPr lang="en-IN" b="1" dirty="0">
              <a:solidFill>
                <a:srgbClr val="FF0000"/>
              </a:solidFill>
            </a:endParaRPr>
          </a:p>
        </p:txBody>
      </p:sp>
    </p:spTree>
    <p:extLst>
      <p:ext uri="{BB962C8B-B14F-4D97-AF65-F5344CB8AC3E}">
        <p14:creationId xmlns:p14="http://schemas.microsoft.com/office/powerpoint/2010/main" val="18684795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3464560" cy="369332"/>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ret op</a:t>
            </a:r>
            <a:r>
              <a:rPr lang="en-IN" dirty="0">
                <a:latin typeface="Arial" panose="020B0604020202020204" pitchFamily="34" charset="0"/>
                <a:cs typeface="Arial" panose="020B0604020202020204" pitchFamily="34" charset="0"/>
              </a:rPr>
              <a:t>(OUT[s]):</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6DE3218-1D18-BC52-A248-91DC6050B36E}"/>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76DE3218-1D18-BC52-A248-91DC6050B36E}"/>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10762749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4081112" cy="2308324"/>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ret op</a:t>
            </a:r>
            <a:r>
              <a:rPr lang="en-IN" dirty="0">
                <a:latin typeface="Arial" panose="020B0604020202020204" pitchFamily="34" charset="0"/>
                <a:cs typeface="Arial" panose="020B0604020202020204" pitchFamily="34" charset="0"/>
              </a:rPr>
              <a:t>(OUT[s]):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if (!</a:t>
            </a:r>
            <a:r>
              <a:rPr lang="en-IN" dirty="0" err="1">
                <a:latin typeface="Arial" panose="020B0604020202020204" pitchFamily="34" charset="0"/>
                <a:cs typeface="Arial" panose="020B0604020202020204" pitchFamily="34" charset="0"/>
              </a:rPr>
              <a:t>op.isConst</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IN[s] = OUT[s] U </a:t>
            </a:r>
            <a:r>
              <a:rPr lang="en-IN" dirty="0" err="1">
                <a:latin typeface="Arial" panose="020B0604020202020204" pitchFamily="34" charset="0"/>
                <a:cs typeface="Arial" panose="020B0604020202020204" pitchFamily="34" charset="0"/>
              </a:rPr>
              <a:t>op.getName</a:t>
            </a:r>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else {</a:t>
            </a:r>
          </a:p>
          <a:p>
            <a:r>
              <a:rPr lang="en-IN" dirty="0">
                <a:latin typeface="Arial" panose="020B0604020202020204" pitchFamily="34" charset="0"/>
                <a:cs typeface="Arial" panose="020B0604020202020204" pitchFamily="34" charset="0"/>
              </a:rPr>
              <a:t>   IN[s] = OUT[s];</a:t>
            </a:r>
          </a:p>
          <a:p>
            <a:r>
              <a:rPr lang="en-IN" dirty="0">
                <a:latin typeface="Arial" panose="020B0604020202020204" pitchFamily="34" charset="0"/>
                <a:cs typeface="Arial" panose="020B0604020202020204" pitchFamily="34" charset="0"/>
              </a:rPr>
              <a:t>}</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6DE3218-1D18-BC52-A248-91DC6050B36E}"/>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76DE3218-1D18-BC52-A248-91DC6050B36E}"/>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3140692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3464560" cy="923330"/>
          </a:xfrm>
          <a:prstGeom prst="rect">
            <a:avLst/>
          </a:prstGeom>
          <a:noFill/>
        </p:spPr>
        <p:txBody>
          <a:bodyPr wrap="square" rtlCol="0">
            <a:spAutoFit/>
          </a:bodyPr>
          <a:lstStyle/>
          <a:p>
            <a:r>
              <a:rPr lang="en-IN" dirty="0" err="1">
                <a:latin typeface="Arial" panose="020B0604020202020204" pitchFamily="34" charset="0"/>
                <a:cs typeface="Arial" panose="020B0604020202020204" pitchFamily="34" charset="0"/>
              </a:rPr>
              <a:t>f</a:t>
            </a:r>
            <a:r>
              <a:rPr lang="en-IN" sz="2400" baseline="-25000" dirty="0" err="1">
                <a:latin typeface="Arial" panose="020B0604020202020204" pitchFamily="34" charset="0"/>
                <a:cs typeface="Arial" panose="020B0604020202020204" pitchFamily="34" charset="0"/>
              </a:rPr>
              <a:t>goto</a:t>
            </a:r>
            <a:r>
              <a:rPr lang="en-IN" sz="2400" baseline="-25000" dirty="0">
                <a:latin typeface="Arial" panose="020B0604020202020204" pitchFamily="34" charset="0"/>
                <a:cs typeface="Arial" panose="020B0604020202020204" pitchFamily="34" charset="0"/>
              </a:rPr>
              <a:t> L</a:t>
            </a:r>
            <a:r>
              <a:rPr lang="en-IN" dirty="0">
                <a:latin typeface="Arial" panose="020B0604020202020204" pitchFamily="34" charset="0"/>
                <a:cs typeface="Arial" panose="020B0604020202020204" pitchFamily="34" charset="0"/>
              </a:rPr>
              <a:t>(OUT[s]):</a:t>
            </a:r>
          </a:p>
          <a:p>
            <a:endParaRPr lang="en-IN"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f</a:t>
            </a:r>
            <a:r>
              <a:rPr lang="en-IN" sz="2400" baseline="-25000" dirty="0" err="1">
                <a:latin typeface="Arial" panose="020B0604020202020204" pitchFamily="34" charset="0"/>
                <a:cs typeface="Arial" panose="020B0604020202020204" pitchFamily="34" charset="0"/>
              </a:rPr>
              <a:t>label</a:t>
            </a:r>
            <a:r>
              <a:rPr lang="en-IN" sz="2400" baseline="-25000" dirty="0">
                <a:latin typeface="Arial" panose="020B0604020202020204" pitchFamily="34" charset="0"/>
                <a:cs typeface="Arial" panose="020B0604020202020204" pitchFamily="34" charset="0"/>
              </a:rPr>
              <a:t> L</a:t>
            </a:r>
            <a:r>
              <a:rPr lang="en-IN" dirty="0">
                <a:latin typeface="Arial" panose="020B0604020202020204" pitchFamily="34" charset="0"/>
                <a:cs typeface="Arial" panose="020B0604020202020204" pitchFamily="34" charset="0"/>
              </a:rPr>
              <a:t>(OUT[s]):</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6DE3218-1D18-BC52-A248-91DC6050B36E}"/>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76DE3218-1D18-BC52-A248-91DC6050B36E}"/>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630903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3464560" cy="923330"/>
          </a:xfrm>
          <a:prstGeom prst="rect">
            <a:avLst/>
          </a:prstGeom>
          <a:noFill/>
        </p:spPr>
        <p:txBody>
          <a:bodyPr wrap="square" rtlCol="0">
            <a:spAutoFit/>
          </a:bodyPr>
          <a:lstStyle/>
          <a:p>
            <a:r>
              <a:rPr lang="en-IN" dirty="0" err="1">
                <a:latin typeface="Arial" panose="020B0604020202020204" pitchFamily="34" charset="0"/>
                <a:cs typeface="Arial" panose="020B0604020202020204" pitchFamily="34" charset="0"/>
              </a:rPr>
              <a:t>f</a:t>
            </a:r>
            <a:r>
              <a:rPr lang="en-IN" sz="2400" baseline="-25000" dirty="0" err="1">
                <a:latin typeface="Arial" panose="020B0604020202020204" pitchFamily="34" charset="0"/>
                <a:cs typeface="Arial" panose="020B0604020202020204" pitchFamily="34" charset="0"/>
              </a:rPr>
              <a:t>goto</a:t>
            </a:r>
            <a:r>
              <a:rPr lang="en-IN" sz="2400" baseline="-25000" dirty="0">
                <a:latin typeface="Arial" panose="020B0604020202020204" pitchFamily="34" charset="0"/>
                <a:cs typeface="Arial" panose="020B0604020202020204" pitchFamily="34" charset="0"/>
              </a:rPr>
              <a:t> L</a:t>
            </a:r>
            <a:r>
              <a:rPr lang="en-IN" dirty="0">
                <a:latin typeface="Arial" panose="020B0604020202020204" pitchFamily="34" charset="0"/>
                <a:cs typeface="Arial" panose="020B0604020202020204" pitchFamily="34" charset="0"/>
              </a:rPr>
              <a:t>(OUT[s]): IN[s] = OUT[s]</a:t>
            </a:r>
          </a:p>
          <a:p>
            <a:endParaRPr lang="en-IN"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f</a:t>
            </a:r>
            <a:r>
              <a:rPr lang="en-IN" sz="2400" baseline="-25000" dirty="0" err="1">
                <a:latin typeface="Arial" panose="020B0604020202020204" pitchFamily="34" charset="0"/>
                <a:cs typeface="Arial" panose="020B0604020202020204" pitchFamily="34" charset="0"/>
              </a:rPr>
              <a:t>label</a:t>
            </a:r>
            <a:r>
              <a:rPr lang="en-IN" sz="2400" baseline="-25000" dirty="0">
                <a:latin typeface="Arial" panose="020B0604020202020204" pitchFamily="34" charset="0"/>
                <a:cs typeface="Arial" panose="020B0604020202020204" pitchFamily="34" charset="0"/>
              </a:rPr>
              <a:t> L</a:t>
            </a:r>
            <a:r>
              <a:rPr lang="en-IN" dirty="0">
                <a:latin typeface="Arial" panose="020B0604020202020204" pitchFamily="34" charset="0"/>
                <a:cs typeface="Arial" panose="020B0604020202020204" pitchFamily="34" charset="0"/>
              </a:rPr>
              <a:t>(OUT[s]): IN[s] = OUT[s]</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6DE3218-1D18-BC52-A248-91DC6050B36E}"/>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76DE3218-1D18-BC52-A248-91DC6050B36E}"/>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22110072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Finding uninitialized variables</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799F9519-3A97-48F4-B517-D27B597E4BE2}"/>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2</a:t>
            </a:r>
          </a:p>
          <a:p>
            <a:pPr algn="ctr"/>
            <a:r>
              <a:rPr lang="en-US" dirty="0"/>
              <a:t>c = 2</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w</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 a</a:t>
            </a:r>
          </a:p>
        </p:txBody>
      </p:sp>
      <p:sp>
        <p:nvSpPr>
          <p:cNvPr id="9" name="Rectangle 8">
            <a:extLst>
              <a:ext uri="{FF2B5EF4-FFF2-40B4-BE49-F238E27FC236}">
                <a16:creationId xmlns:a16="http://schemas.microsoft.com/office/drawing/2014/main" id="{D245372B-583E-41E4-BA1C-7C8959653237}"/>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72097" y="4702631"/>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stCxn id="8" idx="2"/>
            <a:endCxn id="9" idx="0"/>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73872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927E7-7EFA-4E18-8588-294AA81BEDF2}"/>
              </a:ext>
            </a:extLst>
          </p:cNvPr>
          <p:cNvSpPr>
            <a:spLocks noGrp="1"/>
          </p:cNvSpPr>
          <p:nvPr>
            <p:ph type="title"/>
          </p:nvPr>
        </p:nvSpPr>
        <p:spPr/>
        <p:txBody>
          <a:bodyPr/>
          <a:lstStyle/>
          <a:p>
            <a:r>
              <a:rPr lang="en-US" dirty="0"/>
              <a:t>Other uses of live variable </a:t>
            </a:r>
          </a:p>
        </p:txBody>
      </p:sp>
      <p:sp>
        <p:nvSpPr>
          <p:cNvPr id="3" name="Content Placeholder 2">
            <a:extLst>
              <a:ext uri="{FF2B5EF4-FFF2-40B4-BE49-F238E27FC236}">
                <a16:creationId xmlns:a16="http://schemas.microsoft.com/office/drawing/2014/main" id="{F9651090-B3FE-4CB5-B399-48A25C7EBFFB}"/>
              </a:ext>
            </a:extLst>
          </p:cNvPr>
          <p:cNvSpPr>
            <a:spLocks noGrp="1"/>
          </p:cNvSpPr>
          <p:nvPr>
            <p:ph idx="1"/>
          </p:nvPr>
        </p:nvSpPr>
        <p:spPr/>
        <p:txBody>
          <a:bodyPr/>
          <a:lstStyle/>
          <a:p>
            <a:r>
              <a:rPr lang="en-US" dirty="0"/>
              <a:t>Global register allocation</a:t>
            </a:r>
          </a:p>
          <a:p>
            <a:endParaRPr lang="en-US" dirty="0"/>
          </a:p>
          <a:p>
            <a:r>
              <a:rPr lang="en-US" dirty="0"/>
              <a:t>SSA construction </a:t>
            </a:r>
          </a:p>
          <a:p>
            <a:endParaRPr lang="en-US" dirty="0"/>
          </a:p>
          <a:p>
            <a:r>
              <a:rPr lang="en-US" dirty="0"/>
              <a:t>Discover </a:t>
            </a:r>
            <a:r>
              <a:rPr lang="en-US"/>
              <a:t>useless stores</a:t>
            </a:r>
          </a:p>
        </p:txBody>
      </p:sp>
    </p:spTree>
    <p:extLst>
      <p:ext uri="{BB962C8B-B14F-4D97-AF65-F5344CB8AC3E}">
        <p14:creationId xmlns:p14="http://schemas.microsoft.com/office/powerpoint/2010/main" val="148675779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Live variables at basic block granularity</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799F9519-3A97-48F4-B517-D27B597E4BE2}"/>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2</a:t>
            </a:r>
          </a:p>
          <a:p>
            <a:pPr algn="ctr"/>
            <a:r>
              <a:rPr lang="en-US" dirty="0"/>
              <a:t>c = 2</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61412" y="3853546"/>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w</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 a</a:t>
            </a:r>
          </a:p>
        </p:txBody>
      </p:sp>
      <p:sp>
        <p:nvSpPr>
          <p:cNvPr id="9" name="Rectangle 8">
            <a:extLst>
              <a:ext uri="{FF2B5EF4-FFF2-40B4-BE49-F238E27FC236}">
                <a16:creationId xmlns:a16="http://schemas.microsoft.com/office/drawing/2014/main" id="{D245372B-583E-41E4-BA1C-7C8959653237}"/>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50330" y="3429000"/>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50330" y="4713517"/>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stCxn id="8" idx="2"/>
            <a:endCxn id="9" idx="0"/>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1DC4F576-7DEA-4B07-91AB-920BC14AC1E0}"/>
              </a:ext>
            </a:extLst>
          </p:cNvPr>
          <p:cNvSpPr txBox="1"/>
          <p:nvPr/>
        </p:nvSpPr>
        <p:spPr>
          <a:xfrm>
            <a:off x="8514805" y="1869800"/>
            <a:ext cx="3416299" cy="3970318"/>
          </a:xfrm>
          <a:prstGeom prst="rect">
            <a:avLst/>
          </a:prstGeom>
          <a:noFill/>
        </p:spPr>
        <p:txBody>
          <a:bodyPr wrap="square" rtlCol="0">
            <a:spAutoFit/>
          </a:bodyPr>
          <a:lstStyle/>
          <a:p>
            <a:r>
              <a:rPr lang="en-US" dirty="0"/>
              <a:t>Computing live variables before basic block instead of statement.</a:t>
            </a:r>
          </a:p>
          <a:p>
            <a:endParaRPr lang="en-US" dirty="0"/>
          </a:p>
          <a:p>
            <a:r>
              <a:rPr lang="en-US" dirty="0"/>
              <a:t>USE[BB] = set of variables whose values may be used in BB before any definition in BB</a:t>
            </a:r>
          </a:p>
          <a:p>
            <a:endParaRPr lang="en-US" dirty="0"/>
          </a:p>
          <a:p>
            <a:r>
              <a:rPr lang="en-US" dirty="0"/>
              <a:t>DEF[BB] = set of variables defined in BB</a:t>
            </a:r>
          </a:p>
          <a:p>
            <a:endParaRPr lang="en-US" dirty="0"/>
          </a:p>
          <a:p>
            <a:r>
              <a:rPr lang="en-US" dirty="0"/>
              <a:t>OUT[BB] = set of variables that are live after the BB</a:t>
            </a:r>
          </a:p>
          <a:p>
            <a:endParaRPr lang="en-US" dirty="0"/>
          </a:p>
          <a:p>
            <a:r>
              <a:rPr lang="en-US" dirty="0"/>
              <a:t>IN[BB] = ?</a:t>
            </a:r>
            <a:endParaRPr lang="en-IN" dirty="0"/>
          </a:p>
        </p:txBody>
      </p:sp>
      <p:sp>
        <p:nvSpPr>
          <p:cNvPr id="14" name="TextBox 13">
            <a:extLst>
              <a:ext uri="{FF2B5EF4-FFF2-40B4-BE49-F238E27FC236}">
                <a16:creationId xmlns:a16="http://schemas.microsoft.com/office/drawing/2014/main" id="{3EE1F0E2-986C-4B52-8C08-5D43819C62D3}"/>
              </a:ext>
            </a:extLst>
          </p:cNvPr>
          <p:cNvSpPr txBox="1"/>
          <p:nvPr/>
        </p:nvSpPr>
        <p:spPr>
          <a:xfrm>
            <a:off x="1980475" y="2661920"/>
            <a:ext cx="1992085" cy="646331"/>
          </a:xfrm>
          <a:prstGeom prst="rect">
            <a:avLst/>
          </a:prstGeom>
          <a:noFill/>
        </p:spPr>
        <p:txBody>
          <a:bodyPr wrap="square" rtlCol="0">
            <a:spAutoFit/>
          </a:bodyPr>
          <a:lstStyle/>
          <a:p>
            <a:r>
              <a:rPr lang="en-US" dirty="0"/>
              <a:t>USE</a:t>
            </a:r>
          </a:p>
          <a:p>
            <a:r>
              <a:rPr lang="en-US" dirty="0"/>
              <a:t>DEF</a:t>
            </a:r>
            <a:endParaRPr lang="en-IN" dirty="0"/>
          </a:p>
        </p:txBody>
      </p:sp>
      <p:sp>
        <p:nvSpPr>
          <p:cNvPr id="16" name="TextBox 15">
            <a:extLst>
              <a:ext uri="{FF2B5EF4-FFF2-40B4-BE49-F238E27FC236}">
                <a16:creationId xmlns:a16="http://schemas.microsoft.com/office/drawing/2014/main" id="{7FBF7479-FC59-441B-A8BD-E26AFD759EB6}"/>
              </a:ext>
            </a:extLst>
          </p:cNvPr>
          <p:cNvSpPr txBox="1"/>
          <p:nvPr/>
        </p:nvSpPr>
        <p:spPr>
          <a:xfrm>
            <a:off x="852715" y="4013200"/>
            <a:ext cx="1992085" cy="646331"/>
          </a:xfrm>
          <a:prstGeom prst="rect">
            <a:avLst/>
          </a:prstGeom>
          <a:noFill/>
        </p:spPr>
        <p:txBody>
          <a:bodyPr wrap="square" rtlCol="0">
            <a:spAutoFit/>
          </a:bodyPr>
          <a:lstStyle/>
          <a:p>
            <a:r>
              <a:rPr lang="en-US" dirty="0"/>
              <a:t>USE</a:t>
            </a:r>
          </a:p>
          <a:p>
            <a:r>
              <a:rPr lang="en-US" dirty="0"/>
              <a:t>DEF</a:t>
            </a:r>
            <a:endParaRPr lang="en-IN" dirty="0"/>
          </a:p>
        </p:txBody>
      </p:sp>
      <p:sp>
        <p:nvSpPr>
          <p:cNvPr id="18" name="TextBox 17">
            <a:extLst>
              <a:ext uri="{FF2B5EF4-FFF2-40B4-BE49-F238E27FC236}">
                <a16:creationId xmlns:a16="http://schemas.microsoft.com/office/drawing/2014/main" id="{B0F2F3B7-FF79-4E8A-BC51-EF163E9C7424}"/>
              </a:ext>
            </a:extLst>
          </p:cNvPr>
          <p:cNvSpPr txBox="1"/>
          <p:nvPr/>
        </p:nvSpPr>
        <p:spPr>
          <a:xfrm>
            <a:off x="2793275" y="5059680"/>
            <a:ext cx="1992085" cy="646331"/>
          </a:xfrm>
          <a:prstGeom prst="rect">
            <a:avLst/>
          </a:prstGeom>
          <a:noFill/>
        </p:spPr>
        <p:txBody>
          <a:bodyPr wrap="square" rtlCol="0">
            <a:spAutoFit/>
          </a:bodyPr>
          <a:lstStyle/>
          <a:p>
            <a:r>
              <a:rPr lang="en-US" dirty="0"/>
              <a:t>USE</a:t>
            </a:r>
          </a:p>
          <a:p>
            <a:r>
              <a:rPr lang="en-US" dirty="0"/>
              <a:t>DEF</a:t>
            </a:r>
            <a:endParaRPr lang="en-IN" dirty="0"/>
          </a:p>
        </p:txBody>
      </p:sp>
      <p:sp>
        <p:nvSpPr>
          <p:cNvPr id="24" name="TextBox 23">
            <a:extLst>
              <a:ext uri="{FF2B5EF4-FFF2-40B4-BE49-F238E27FC236}">
                <a16:creationId xmlns:a16="http://schemas.microsoft.com/office/drawing/2014/main" id="{A52A4202-19D7-4AF5-8E57-7211989F33CB}"/>
              </a:ext>
            </a:extLst>
          </p:cNvPr>
          <p:cNvSpPr txBox="1"/>
          <p:nvPr/>
        </p:nvSpPr>
        <p:spPr>
          <a:xfrm>
            <a:off x="5485675" y="3942080"/>
            <a:ext cx="1992085" cy="646331"/>
          </a:xfrm>
          <a:prstGeom prst="rect">
            <a:avLst/>
          </a:prstGeom>
          <a:noFill/>
        </p:spPr>
        <p:txBody>
          <a:bodyPr wrap="square" rtlCol="0">
            <a:spAutoFit/>
          </a:bodyPr>
          <a:lstStyle/>
          <a:p>
            <a:r>
              <a:rPr lang="en-US" dirty="0"/>
              <a:t>USE</a:t>
            </a:r>
          </a:p>
          <a:p>
            <a:r>
              <a:rPr lang="en-US" dirty="0"/>
              <a:t>DEF</a:t>
            </a:r>
            <a:endParaRPr lang="en-IN" dirty="0"/>
          </a:p>
        </p:txBody>
      </p:sp>
      <p:sp>
        <p:nvSpPr>
          <p:cNvPr id="20" name="TextBox 19">
            <a:extLst>
              <a:ext uri="{FF2B5EF4-FFF2-40B4-BE49-F238E27FC236}">
                <a16:creationId xmlns:a16="http://schemas.microsoft.com/office/drawing/2014/main" id="{8A5D6630-7C0D-1DA9-38FF-AF19065C646A}"/>
              </a:ext>
            </a:extLst>
          </p:cNvPr>
          <p:cNvSpPr txBox="1"/>
          <p:nvPr/>
        </p:nvSpPr>
        <p:spPr>
          <a:xfrm>
            <a:off x="5847397" y="2531445"/>
            <a:ext cx="713015" cy="369332"/>
          </a:xfrm>
          <a:prstGeom prst="rect">
            <a:avLst/>
          </a:prstGeom>
          <a:noFill/>
        </p:spPr>
        <p:txBody>
          <a:bodyPr wrap="square" rtlCol="0">
            <a:spAutoFit/>
          </a:bodyPr>
          <a:lstStyle/>
          <a:p>
            <a:r>
              <a:rPr lang="en-US" b="1" dirty="0">
                <a:solidFill>
                  <a:srgbClr val="FF0000"/>
                </a:solidFill>
              </a:rPr>
              <a:t>BB0</a:t>
            </a:r>
            <a:endParaRPr lang="en-IN" b="1" dirty="0">
              <a:solidFill>
                <a:srgbClr val="FF0000"/>
              </a:solidFill>
            </a:endParaRPr>
          </a:p>
        </p:txBody>
      </p:sp>
      <p:sp>
        <p:nvSpPr>
          <p:cNvPr id="23" name="TextBox 22">
            <a:extLst>
              <a:ext uri="{FF2B5EF4-FFF2-40B4-BE49-F238E27FC236}">
                <a16:creationId xmlns:a16="http://schemas.microsoft.com/office/drawing/2014/main" id="{9493A1BF-0CE1-47EC-6312-132D06973BD4}"/>
              </a:ext>
            </a:extLst>
          </p:cNvPr>
          <p:cNvSpPr txBox="1"/>
          <p:nvPr/>
        </p:nvSpPr>
        <p:spPr>
          <a:xfrm>
            <a:off x="3689731" y="3829254"/>
            <a:ext cx="713015" cy="369332"/>
          </a:xfrm>
          <a:prstGeom prst="rect">
            <a:avLst/>
          </a:prstGeom>
          <a:noFill/>
        </p:spPr>
        <p:txBody>
          <a:bodyPr wrap="square" rtlCol="0">
            <a:spAutoFit/>
          </a:bodyPr>
          <a:lstStyle/>
          <a:p>
            <a:r>
              <a:rPr lang="en-US" b="1" dirty="0">
                <a:solidFill>
                  <a:srgbClr val="FF0000"/>
                </a:solidFill>
              </a:rPr>
              <a:t>BB1</a:t>
            </a:r>
            <a:endParaRPr lang="en-IN" b="1" dirty="0">
              <a:solidFill>
                <a:srgbClr val="FF0000"/>
              </a:solidFill>
            </a:endParaRPr>
          </a:p>
        </p:txBody>
      </p:sp>
      <p:sp>
        <p:nvSpPr>
          <p:cNvPr id="25" name="TextBox 24">
            <a:extLst>
              <a:ext uri="{FF2B5EF4-FFF2-40B4-BE49-F238E27FC236}">
                <a16:creationId xmlns:a16="http://schemas.microsoft.com/office/drawing/2014/main" id="{81B481CB-B7BC-8EB2-8D12-D16E34DD6074}"/>
              </a:ext>
            </a:extLst>
          </p:cNvPr>
          <p:cNvSpPr txBox="1"/>
          <p:nvPr/>
        </p:nvSpPr>
        <p:spPr>
          <a:xfrm>
            <a:off x="7932880" y="3779524"/>
            <a:ext cx="713015" cy="369332"/>
          </a:xfrm>
          <a:prstGeom prst="rect">
            <a:avLst/>
          </a:prstGeom>
          <a:noFill/>
        </p:spPr>
        <p:txBody>
          <a:bodyPr wrap="square" rtlCol="0">
            <a:spAutoFit/>
          </a:bodyPr>
          <a:lstStyle/>
          <a:p>
            <a:r>
              <a:rPr lang="en-US" b="1" dirty="0">
                <a:solidFill>
                  <a:srgbClr val="FF0000"/>
                </a:solidFill>
              </a:rPr>
              <a:t>BB2</a:t>
            </a:r>
            <a:endParaRPr lang="en-IN" b="1" dirty="0">
              <a:solidFill>
                <a:srgbClr val="FF0000"/>
              </a:solidFill>
            </a:endParaRPr>
          </a:p>
        </p:txBody>
      </p:sp>
      <p:sp>
        <p:nvSpPr>
          <p:cNvPr id="26" name="TextBox 25">
            <a:extLst>
              <a:ext uri="{FF2B5EF4-FFF2-40B4-BE49-F238E27FC236}">
                <a16:creationId xmlns:a16="http://schemas.microsoft.com/office/drawing/2014/main" id="{0FF7C12F-F106-0350-8C7D-142A6CDF8008}"/>
              </a:ext>
            </a:extLst>
          </p:cNvPr>
          <p:cNvSpPr txBox="1"/>
          <p:nvPr/>
        </p:nvSpPr>
        <p:spPr>
          <a:xfrm>
            <a:off x="5650083" y="4855951"/>
            <a:ext cx="713015" cy="369332"/>
          </a:xfrm>
          <a:prstGeom prst="rect">
            <a:avLst/>
          </a:prstGeom>
          <a:noFill/>
        </p:spPr>
        <p:txBody>
          <a:bodyPr wrap="square" rtlCol="0">
            <a:spAutoFit/>
          </a:bodyPr>
          <a:lstStyle/>
          <a:p>
            <a:r>
              <a:rPr lang="en-US" b="1" dirty="0">
                <a:solidFill>
                  <a:srgbClr val="FF0000"/>
                </a:solidFill>
              </a:rPr>
              <a:t>BB3</a:t>
            </a:r>
            <a:endParaRPr lang="en-IN" b="1" dirty="0">
              <a:solidFill>
                <a:srgbClr val="FF0000"/>
              </a:solidFill>
            </a:endParaRPr>
          </a:p>
        </p:txBody>
      </p:sp>
    </p:spTree>
    <p:extLst>
      <p:ext uri="{BB962C8B-B14F-4D97-AF65-F5344CB8AC3E}">
        <p14:creationId xmlns:p14="http://schemas.microsoft.com/office/powerpoint/2010/main" val="5078936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Live variables at basic block granularity</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799F9519-3A97-48F4-B517-D27B597E4BE2}"/>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2</a:t>
            </a:r>
          </a:p>
          <a:p>
            <a:pPr algn="ctr"/>
            <a:r>
              <a:rPr lang="en-US" dirty="0"/>
              <a:t>c = 2</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61412" y="3853546"/>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w</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 a</a:t>
            </a:r>
          </a:p>
        </p:txBody>
      </p:sp>
      <p:sp>
        <p:nvSpPr>
          <p:cNvPr id="9" name="Rectangle 8">
            <a:extLst>
              <a:ext uri="{FF2B5EF4-FFF2-40B4-BE49-F238E27FC236}">
                <a16:creationId xmlns:a16="http://schemas.microsoft.com/office/drawing/2014/main" id="{D245372B-583E-41E4-BA1C-7C8959653237}"/>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50330" y="3429000"/>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50330" y="4713517"/>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stCxn id="8" idx="2"/>
            <a:endCxn id="9" idx="0"/>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1DC4F576-7DEA-4B07-91AB-920BC14AC1E0}"/>
              </a:ext>
            </a:extLst>
          </p:cNvPr>
          <p:cNvSpPr txBox="1"/>
          <p:nvPr/>
        </p:nvSpPr>
        <p:spPr>
          <a:xfrm>
            <a:off x="8514805" y="1869800"/>
            <a:ext cx="3416299" cy="3970318"/>
          </a:xfrm>
          <a:prstGeom prst="rect">
            <a:avLst/>
          </a:prstGeom>
          <a:noFill/>
        </p:spPr>
        <p:txBody>
          <a:bodyPr wrap="square" rtlCol="0">
            <a:spAutoFit/>
          </a:bodyPr>
          <a:lstStyle/>
          <a:p>
            <a:r>
              <a:rPr lang="en-US" dirty="0"/>
              <a:t>Computing live variables before basic block instead of statement.</a:t>
            </a:r>
          </a:p>
          <a:p>
            <a:endParaRPr lang="en-US" dirty="0"/>
          </a:p>
          <a:p>
            <a:r>
              <a:rPr lang="en-US" dirty="0"/>
              <a:t>USE[BB] = set of variables whose values may be used in BB before any definition in BB</a:t>
            </a:r>
          </a:p>
          <a:p>
            <a:endParaRPr lang="en-US" dirty="0"/>
          </a:p>
          <a:p>
            <a:r>
              <a:rPr lang="en-US" dirty="0"/>
              <a:t>DEF[BB] = set of variables defined in BB</a:t>
            </a:r>
          </a:p>
          <a:p>
            <a:endParaRPr lang="en-US" dirty="0"/>
          </a:p>
          <a:p>
            <a:r>
              <a:rPr lang="en-US" dirty="0"/>
              <a:t>OUT[BB] = set of variables that are live after the BB</a:t>
            </a:r>
          </a:p>
          <a:p>
            <a:endParaRPr lang="en-US" dirty="0"/>
          </a:p>
          <a:p>
            <a:r>
              <a:rPr lang="en-US" dirty="0"/>
              <a:t>IN[BB] = ?</a:t>
            </a:r>
            <a:endParaRPr lang="en-IN" dirty="0"/>
          </a:p>
        </p:txBody>
      </p:sp>
      <p:sp>
        <p:nvSpPr>
          <p:cNvPr id="14" name="TextBox 13">
            <a:extLst>
              <a:ext uri="{FF2B5EF4-FFF2-40B4-BE49-F238E27FC236}">
                <a16:creationId xmlns:a16="http://schemas.microsoft.com/office/drawing/2014/main" id="{3EE1F0E2-986C-4B52-8C08-5D43819C62D3}"/>
              </a:ext>
            </a:extLst>
          </p:cNvPr>
          <p:cNvSpPr txBox="1"/>
          <p:nvPr/>
        </p:nvSpPr>
        <p:spPr>
          <a:xfrm>
            <a:off x="3125883" y="2661920"/>
            <a:ext cx="1992085" cy="646331"/>
          </a:xfrm>
          <a:prstGeom prst="rect">
            <a:avLst/>
          </a:prstGeom>
          <a:noFill/>
        </p:spPr>
        <p:txBody>
          <a:bodyPr wrap="square" rtlCol="0">
            <a:spAutoFit/>
          </a:bodyPr>
          <a:lstStyle/>
          <a:p>
            <a:r>
              <a:rPr lang="en-US" dirty="0"/>
              <a:t>USE = {}</a:t>
            </a:r>
          </a:p>
          <a:p>
            <a:r>
              <a:rPr lang="en-US" dirty="0"/>
              <a:t>DEF= {a, c}</a:t>
            </a:r>
            <a:endParaRPr lang="en-IN" dirty="0"/>
          </a:p>
        </p:txBody>
      </p:sp>
      <p:sp>
        <p:nvSpPr>
          <p:cNvPr id="16" name="TextBox 15">
            <a:extLst>
              <a:ext uri="{FF2B5EF4-FFF2-40B4-BE49-F238E27FC236}">
                <a16:creationId xmlns:a16="http://schemas.microsoft.com/office/drawing/2014/main" id="{7FBF7479-FC59-441B-A8BD-E26AFD759EB6}"/>
              </a:ext>
            </a:extLst>
          </p:cNvPr>
          <p:cNvSpPr txBox="1"/>
          <p:nvPr/>
        </p:nvSpPr>
        <p:spPr>
          <a:xfrm>
            <a:off x="1338715" y="4034525"/>
            <a:ext cx="1992085" cy="646331"/>
          </a:xfrm>
          <a:prstGeom prst="rect">
            <a:avLst/>
          </a:prstGeom>
          <a:noFill/>
        </p:spPr>
        <p:txBody>
          <a:bodyPr wrap="square" rtlCol="0">
            <a:spAutoFit/>
          </a:bodyPr>
          <a:lstStyle/>
          <a:p>
            <a:r>
              <a:rPr lang="en-US" dirty="0"/>
              <a:t>USE = {c, y, z}</a:t>
            </a:r>
          </a:p>
          <a:p>
            <a:r>
              <a:rPr lang="en-US" dirty="0"/>
              <a:t>DEF = {c, x}</a:t>
            </a:r>
            <a:endParaRPr lang="en-IN" dirty="0"/>
          </a:p>
        </p:txBody>
      </p:sp>
      <p:sp>
        <p:nvSpPr>
          <p:cNvPr id="18" name="TextBox 17">
            <a:extLst>
              <a:ext uri="{FF2B5EF4-FFF2-40B4-BE49-F238E27FC236}">
                <a16:creationId xmlns:a16="http://schemas.microsoft.com/office/drawing/2014/main" id="{B0F2F3B7-FF79-4E8A-BC51-EF163E9C7424}"/>
              </a:ext>
            </a:extLst>
          </p:cNvPr>
          <p:cNvSpPr txBox="1"/>
          <p:nvPr/>
        </p:nvSpPr>
        <p:spPr>
          <a:xfrm>
            <a:off x="3736552" y="5059680"/>
            <a:ext cx="1992085" cy="646331"/>
          </a:xfrm>
          <a:prstGeom prst="rect">
            <a:avLst/>
          </a:prstGeom>
          <a:noFill/>
        </p:spPr>
        <p:txBody>
          <a:bodyPr wrap="square" rtlCol="0">
            <a:spAutoFit/>
          </a:bodyPr>
          <a:lstStyle/>
          <a:p>
            <a:r>
              <a:rPr lang="en-US" dirty="0"/>
              <a:t>USE = {c}</a:t>
            </a:r>
          </a:p>
          <a:p>
            <a:r>
              <a:rPr lang="en-US" dirty="0"/>
              <a:t>DEF = {a}</a:t>
            </a:r>
            <a:endParaRPr lang="en-IN" dirty="0"/>
          </a:p>
        </p:txBody>
      </p:sp>
      <p:sp>
        <p:nvSpPr>
          <p:cNvPr id="24" name="TextBox 23">
            <a:extLst>
              <a:ext uri="{FF2B5EF4-FFF2-40B4-BE49-F238E27FC236}">
                <a16:creationId xmlns:a16="http://schemas.microsoft.com/office/drawing/2014/main" id="{A52A4202-19D7-4AF5-8E57-7211989F33CB}"/>
              </a:ext>
            </a:extLst>
          </p:cNvPr>
          <p:cNvSpPr txBox="1"/>
          <p:nvPr/>
        </p:nvSpPr>
        <p:spPr>
          <a:xfrm>
            <a:off x="5485675" y="3942080"/>
            <a:ext cx="1992085" cy="646331"/>
          </a:xfrm>
          <a:prstGeom prst="rect">
            <a:avLst/>
          </a:prstGeom>
          <a:noFill/>
        </p:spPr>
        <p:txBody>
          <a:bodyPr wrap="square" rtlCol="0">
            <a:spAutoFit/>
          </a:bodyPr>
          <a:lstStyle/>
          <a:p>
            <a:r>
              <a:rPr lang="en-US" dirty="0"/>
              <a:t>USE = {y, w, c}</a:t>
            </a:r>
          </a:p>
          <a:p>
            <a:r>
              <a:rPr lang="en-US" dirty="0"/>
              <a:t>DEF = {x, z}</a:t>
            </a:r>
            <a:endParaRPr lang="en-IN" dirty="0"/>
          </a:p>
        </p:txBody>
      </p:sp>
      <p:sp>
        <p:nvSpPr>
          <p:cNvPr id="20" name="TextBox 19">
            <a:extLst>
              <a:ext uri="{FF2B5EF4-FFF2-40B4-BE49-F238E27FC236}">
                <a16:creationId xmlns:a16="http://schemas.microsoft.com/office/drawing/2014/main" id="{8A5D6630-7C0D-1DA9-38FF-AF19065C646A}"/>
              </a:ext>
            </a:extLst>
          </p:cNvPr>
          <p:cNvSpPr txBox="1"/>
          <p:nvPr/>
        </p:nvSpPr>
        <p:spPr>
          <a:xfrm>
            <a:off x="5847397" y="2531445"/>
            <a:ext cx="713015" cy="369332"/>
          </a:xfrm>
          <a:prstGeom prst="rect">
            <a:avLst/>
          </a:prstGeom>
          <a:noFill/>
        </p:spPr>
        <p:txBody>
          <a:bodyPr wrap="square" rtlCol="0">
            <a:spAutoFit/>
          </a:bodyPr>
          <a:lstStyle/>
          <a:p>
            <a:r>
              <a:rPr lang="en-US" b="1" dirty="0">
                <a:solidFill>
                  <a:srgbClr val="FF0000"/>
                </a:solidFill>
              </a:rPr>
              <a:t>BB0</a:t>
            </a:r>
            <a:endParaRPr lang="en-IN" b="1" dirty="0">
              <a:solidFill>
                <a:srgbClr val="FF0000"/>
              </a:solidFill>
            </a:endParaRPr>
          </a:p>
        </p:txBody>
      </p:sp>
      <p:sp>
        <p:nvSpPr>
          <p:cNvPr id="23" name="TextBox 22">
            <a:extLst>
              <a:ext uri="{FF2B5EF4-FFF2-40B4-BE49-F238E27FC236}">
                <a16:creationId xmlns:a16="http://schemas.microsoft.com/office/drawing/2014/main" id="{9493A1BF-0CE1-47EC-6312-132D06973BD4}"/>
              </a:ext>
            </a:extLst>
          </p:cNvPr>
          <p:cNvSpPr txBox="1"/>
          <p:nvPr/>
        </p:nvSpPr>
        <p:spPr>
          <a:xfrm>
            <a:off x="3689731" y="3829254"/>
            <a:ext cx="713015" cy="369332"/>
          </a:xfrm>
          <a:prstGeom prst="rect">
            <a:avLst/>
          </a:prstGeom>
          <a:noFill/>
        </p:spPr>
        <p:txBody>
          <a:bodyPr wrap="square" rtlCol="0">
            <a:spAutoFit/>
          </a:bodyPr>
          <a:lstStyle/>
          <a:p>
            <a:r>
              <a:rPr lang="en-US" b="1" dirty="0">
                <a:solidFill>
                  <a:srgbClr val="FF0000"/>
                </a:solidFill>
              </a:rPr>
              <a:t>BB1</a:t>
            </a:r>
            <a:endParaRPr lang="en-IN" b="1" dirty="0">
              <a:solidFill>
                <a:srgbClr val="FF0000"/>
              </a:solidFill>
            </a:endParaRPr>
          </a:p>
        </p:txBody>
      </p:sp>
      <p:sp>
        <p:nvSpPr>
          <p:cNvPr id="25" name="TextBox 24">
            <a:extLst>
              <a:ext uri="{FF2B5EF4-FFF2-40B4-BE49-F238E27FC236}">
                <a16:creationId xmlns:a16="http://schemas.microsoft.com/office/drawing/2014/main" id="{81B481CB-B7BC-8EB2-8D12-D16E34DD6074}"/>
              </a:ext>
            </a:extLst>
          </p:cNvPr>
          <p:cNvSpPr txBox="1"/>
          <p:nvPr/>
        </p:nvSpPr>
        <p:spPr>
          <a:xfrm>
            <a:off x="7932880" y="3779524"/>
            <a:ext cx="713015" cy="369332"/>
          </a:xfrm>
          <a:prstGeom prst="rect">
            <a:avLst/>
          </a:prstGeom>
          <a:noFill/>
        </p:spPr>
        <p:txBody>
          <a:bodyPr wrap="square" rtlCol="0">
            <a:spAutoFit/>
          </a:bodyPr>
          <a:lstStyle/>
          <a:p>
            <a:r>
              <a:rPr lang="en-US" b="1" dirty="0">
                <a:solidFill>
                  <a:srgbClr val="FF0000"/>
                </a:solidFill>
              </a:rPr>
              <a:t>BB2</a:t>
            </a:r>
            <a:endParaRPr lang="en-IN" b="1" dirty="0">
              <a:solidFill>
                <a:srgbClr val="FF0000"/>
              </a:solidFill>
            </a:endParaRPr>
          </a:p>
        </p:txBody>
      </p:sp>
      <p:sp>
        <p:nvSpPr>
          <p:cNvPr id="26" name="TextBox 25">
            <a:extLst>
              <a:ext uri="{FF2B5EF4-FFF2-40B4-BE49-F238E27FC236}">
                <a16:creationId xmlns:a16="http://schemas.microsoft.com/office/drawing/2014/main" id="{0FF7C12F-F106-0350-8C7D-142A6CDF8008}"/>
              </a:ext>
            </a:extLst>
          </p:cNvPr>
          <p:cNvSpPr txBox="1"/>
          <p:nvPr/>
        </p:nvSpPr>
        <p:spPr>
          <a:xfrm>
            <a:off x="5650083" y="4855951"/>
            <a:ext cx="713015" cy="369332"/>
          </a:xfrm>
          <a:prstGeom prst="rect">
            <a:avLst/>
          </a:prstGeom>
          <a:noFill/>
        </p:spPr>
        <p:txBody>
          <a:bodyPr wrap="square" rtlCol="0">
            <a:spAutoFit/>
          </a:bodyPr>
          <a:lstStyle/>
          <a:p>
            <a:r>
              <a:rPr lang="en-US" b="1" dirty="0">
                <a:solidFill>
                  <a:srgbClr val="FF0000"/>
                </a:solidFill>
              </a:rPr>
              <a:t>BB3</a:t>
            </a:r>
            <a:endParaRPr lang="en-IN" b="1" dirty="0">
              <a:solidFill>
                <a:srgbClr val="FF0000"/>
              </a:solidFill>
            </a:endParaRPr>
          </a:p>
        </p:txBody>
      </p:sp>
    </p:spTree>
    <p:extLst>
      <p:ext uri="{BB962C8B-B14F-4D97-AF65-F5344CB8AC3E}">
        <p14:creationId xmlns:p14="http://schemas.microsoft.com/office/powerpoint/2010/main" val="274430961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Live variables at basic block granularity</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799F9519-3A97-48F4-B517-D27B597E4BE2}"/>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2</a:t>
            </a:r>
          </a:p>
          <a:p>
            <a:pPr algn="ctr"/>
            <a:r>
              <a:rPr lang="en-US" dirty="0"/>
              <a:t>c = 2</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+ 1</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z</a:t>
            </a:r>
          </a:p>
          <a:p>
            <a:pPr algn="ctr"/>
            <a:r>
              <a:rPr lang="en-US" dirty="0"/>
              <a:t>z = c * 2</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 a</a:t>
            </a:r>
          </a:p>
        </p:txBody>
      </p:sp>
      <p:sp>
        <p:nvSpPr>
          <p:cNvPr id="9" name="Rectangle 8">
            <a:extLst>
              <a:ext uri="{FF2B5EF4-FFF2-40B4-BE49-F238E27FC236}">
                <a16:creationId xmlns:a16="http://schemas.microsoft.com/office/drawing/2014/main" id="{D245372B-583E-41E4-BA1C-7C8959653237}"/>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72097" y="4702631"/>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stCxn id="8" idx="2"/>
            <a:endCxn id="9" idx="0"/>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1DC4F576-7DEA-4B07-91AB-920BC14AC1E0}"/>
              </a:ext>
            </a:extLst>
          </p:cNvPr>
          <p:cNvSpPr txBox="1"/>
          <p:nvPr/>
        </p:nvSpPr>
        <p:spPr>
          <a:xfrm>
            <a:off x="8514805" y="1869800"/>
            <a:ext cx="3524794" cy="3693319"/>
          </a:xfrm>
          <a:prstGeom prst="rect">
            <a:avLst/>
          </a:prstGeom>
          <a:noFill/>
        </p:spPr>
        <p:txBody>
          <a:bodyPr wrap="square" rtlCol="0">
            <a:spAutoFit/>
          </a:bodyPr>
          <a:lstStyle/>
          <a:p>
            <a:r>
              <a:rPr lang="en-US" dirty="0"/>
              <a:t>Computing live variables before basic block instead of statement.</a:t>
            </a:r>
          </a:p>
          <a:p>
            <a:endParaRPr lang="en-US" dirty="0"/>
          </a:p>
          <a:p>
            <a:r>
              <a:rPr lang="en-US" dirty="0"/>
              <a:t>USE[BB] = set of variables whose values may be used in BB before any definition in BB</a:t>
            </a:r>
          </a:p>
          <a:p>
            <a:endParaRPr lang="en-US" dirty="0"/>
          </a:p>
          <a:p>
            <a:r>
              <a:rPr lang="en-US" dirty="0"/>
              <a:t>DEF[BB] = set of variables defined in BB</a:t>
            </a:r>
          </a:p>
          <a:p>
            <a:endParaRPr lang="en-US" dirty="0"/>
          </a:p>
          <a:p>
            <a:r>
              <a:rPr lang="en-US" dirty="0"/>
              <a:t>OUT[BB] = set of variables that are live after the BB</a:t>
            </a:r>
          </a:p>
          <a:p>
            <a:endParaRPr lang="en-IN" dirty="0"/>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1296A7BC-BE4B-4382-935C-08215E37C67C}"/>
                  </a:ext>
                </a:extLst>
              </p:cNvPr>
              <p:cNvSpPr txBox="1"/>
              <p:nvPr/>
            </p:nvSpPr>
            <p:spPr>
              <a:xfrm>
                <a:off x="8026400" y="5415691"/>
                <a:ext cx="4663440" cy="646331"/>
              </a:xfrm>
              <a:prstGeom prst="rect">
                <a:avLst/>
              </a:prstGeom>
              <a:noFill/>
            </p:spPr>
            <p:txBody>
              <a:bodyPr wrap="square" rtlCol="0">
                <a:spAutoFit/>
              </a:bodyPr>
              <a:lstStyle/>
              <a:p>
                <a:r>
                  <a:rPr lang="en-IN" dirty="0">
                    <a:solidFill>
                      <a:srgbClr val="FF0000"/>
                    </a:solidFill>
                  </a:rPr>
                  <a:t>IN[BB] = USE[BB] </a:t>
                </a:r>
                <a14:m>
                  <m:oMath xmlns:m="http://schemas.openxmlformats.org/officeDocument/2006/math">
                    <m:r>
                      <a:rPr lang="en-US" b="0" i="1" smtClean="0">
                        <a:solidFill>
                          <a:srgbClr val="FF0000"/>
                        </a:solidFill>
                        <a:latin typeface="Cambria Math" panose="02040503050406030204" pitchFamily="18" charset="0"/>
                      </a:rPr>
                      <m:t>∪</m:t>
                    </m:r>
                  </m:oMath>
                </a14:m>
                <a:r>
                  <a:rPr lang="en-US" dirty="0">
                    <a:solidFill>
                      <a:srgbClr val="FF0000"/>
                    </a:solidFill>
                  </a:rPr>
                  <a:t> (OUT[BB] – DEF[BB])</a:t>
                </a:r>
              </a:p>
              <a:p>
                <a:endParaRPr lang="en-IN" dirty="0"/>
              </a:p>
            </p:txBody>
          </p:sp>
        </mc:Choice>
        <mc:Fallback xmlns="">
          <p:sp>
            <p:nvSpPr>
              <p:cNvPr id="14" name="TextBox 13">
                <a:extLst>
                  <a:ext uri="{FF2B5EF4-FFF2-40B4-BE49-F238E27FC236}">
                    <a16:creationId xmlns:a16="http://schemas.microsoft.com/office/drawing/2014/main" id="{1296A7BC-BE4B-4382-935C-08215E37C67C}"/>
                  </a:ext>
                </a:extLst>
              </p:cNvPr>
              <p:cNvSpPr txBox="1">
                <a:spLocks noRot="1" noChangeAspect="1" noMove="1" noResize="1" noEditPoints="1" noAdjustHandles="1" noChangeArrowheads="1" noChangeShapeType="1" noTextEdit="1"/>
              </p:cNvSpPr>
              <p:nvPr/>
            </p:nvSpPr>
            <p:spPr>
              <a:xfrm>
                <a:off x="8026400" y="5415691"/>
                <a:ext cx="4663440" cy="646331"/>
              </a:xfrm>
              <a:prstGeom prst="rect">
                <a:avLst/>
              </a:prstGeom>
              <a:blipFill>
                <a:blip r:embed="rId3"/>
                <a:stretch>
                  <a:fillRect l="-1176" t="-4717"/>
                </a:stretch>
              </a:blipFill>
            </p:spPr>
            <p:txBody>
              <a:bodyPr/>
              <a:lstStyle/>
              <a:p>
                <a:r>
                  <a:rPr lang="en-IN">
                    <a:noFill/>
                  </a:rPr>
                  <a:t> </a:t>
                </a:r>
              </a:p>
            </p:txBody>
          </p:sp>
        </mc:Fallback>
      </mc:AlternateContent>
    </p:spTree>
    <p:extLst>
      <p:ext uri="{BB962C8B-B14F-4D97-AF65-F5344CB8AC3E}">
        <p14:creationId xmlns:p14="http://schemas.microsoft.com/office/powerpoint/2010/main" val="11228873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FB221-A3C5-4102-9C96-0202099F934A}"/>
              </a:ext>
            </a:extLst>
          </p:cNvPr>
          <p:cNvSpPr>
            <a:spLocks noGrp="1"/>
          </p:cNvSpPr>
          <p:nvPr>
            <p:ph type="title"/>
          </p:nvPr>
        </p:nvSpPr>
        <p:spPr/>
        <p:txBody>
          <a:bodyPr/>
          <a:lstStyle/>
          <a:p>
            <a:r>
              <a:rPr lang="en-US" dirty="0"/>
              <a:t>Data-flow analysis</a:t>
            </a:r>
          </a:p>
        </p:txBody>
      </p:sp>
      <p:sp>
        <p:nvSpPr>
          <p:cNvPr id="3" name="Content Placeholder 2">
            <a:extLst>
              <a:ext uri="{FF2B5EF4-FFF2-40B4-BE49-F238E27FC236}">
                <a16:creationId xmlns:a16="http://schemas.microsoft.com/office/drawing/2014/main" id="{3823A2F5-004F-4B19-B85B-0FD62D333F85}"/>
              </a:ext>
            </a:extLst>
          </p:cNvPr>
          <p:cNvSpPr>
            <a:spLocks noGrp="1"/>
          </p:cNvSpPr>
          <p:nvPr>
            <p:ph idx="1"/>
          </p:nvPr>
        </p:nvSpPr>
        <p:spPr/>
        <p:txBody>
          <a:bodyPr>
            <a:normAutofit/>
          </a:bodyPr>
          <a:lstStyle/>
          <a:p>
            <a:r>
              <a:rPr lang="en-US" dirty="0"/>
              <a:t>The goal of the data-flow analysis is to extract some facts of the program at a given program point</a:t>
            </a:r>
          </a:p>
          <a:p>
            <a:pPr lvl="1"/>
            <a:r>
              <a:rPr lang="en-US" dirty="0"/>
              <a:t>IN[s] contains the set of facts that are true before statement s</a:t>
            </a:r>
          </a:p>
          <a:p>
            <a:pPr lvl="1"/>
            <a:r>
              <a:rPr lang="en-US" dirty="0"/>
              <a:t>OUT[s] contains the set of facts that are true after statement s </a:t>
            </a:r>
          </a:p>
          <a:p>
            <a:pPr lvl="1"/>
            <a:endParaRPr lang="en-US" dirty="0"/>
          </a:p>
          <a:p>
            <a:r>
              <a:rPr lang="en-US" dirty="0"/>
              <a:t>In the forward data-flow analysis, we compute the facts (IN and OUT) in the forward direction (from ENTRY to EXIT)</a:t>
            </a:r>
          </a:p>
          <a:p>
            <a:endParaRPr lang="en-US" dirty="0"/>
          </a:p>
          <a:p>
            <a:r>
              <a:rPr lang="en-US" dirty="0"/>
              <a:t>In the backward data-flow analysis, we compute the facts (IN and OUT) in the backward direction (from EXIT to ENRTY)</a:t>
            </a:r>
          </a:p>
        </p:txBody>
      </p:sp>
    </p:spTree>
    <p:extLst>
      <p:ext uri="{BB962C8B-B14F-4D97-AF65-F5344CB8AC3E}">
        <p14:creationId xmlns:p14="http://schemas.microsoft.com/office/powerpoint/2010/main" val="3671845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B81B2-70B3-4B96-BA67-C2C06E138263}"/>
              </a:ext>
            </a:extLst>
          </p:cNvPr>
          <p:cNvSpPr>
            <a:spLocks noGrp="1"/>
          </p:cNvSpPr>
          <p:nvPr>
            <p:ph type="title"/>
          </p:nvPr>
        </p:nvSpPr>
        <p:spPr/>
        <p:txBody>
          <a:bodyPr/>
          <a:lstStyle/>
          <a:p>
            <a:r>
              <a:rPr lang="en-US" dirty="0"/>
              <a:t>Constant propagation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208540B-B891-4962-A3CC-BA031302392E}"/>
                  </a:ext>
                </a:extLst>
              </p:cNvPr>
              <p:cNvSpPr>
                <a:spLocks noGrp="1"/>
              </p:cNvSpPr>
              <p:nvPr>
                <p:ph idx="1"/>
              </p:nvPr>
            </p:nvSpPr>
            <p:spPr/>
            <p:txBody>
              <a:bodyPr/>
              <a:lstStyle/>
              <a:p>
                <a:r>
                  <a:rPr lang="en-US" dirty="0"/>
                  <a:t>Meet operator</a:t>
                </a:r>
              </a:p>
              <a:p>
                <a:pPr lvl="1"/>
                <a:r>
                  <a:rPr lang="en-US" dirty="0"/>
                  <a:t>Set of all possible values</a:t>
                </a:r>
              </a:p>
              <a:p>
                <a:pPr lvl="2"/>
                <a:r>
                  <a:rPr lang="en-US" dirty="0"/>
                  <a:t>V = {UNDEF, …, -1, -2, 0, 1, 2, …, NAC}</a:t>
                </a:r>
              </a:p>
              <a:p>
                <a:pPr lvl="1"/>
                <a14:m>
                  <m:oMath xmlns:m="http://schemas.openxmlformats.org/officeDocument/2006/math">
                    <m:r>
                      <a:rPr lang="en-US" b="0" i="1" smtClean="0">
                        <a:latin typeface="Cambria Math" panose="02040503050406030204" pitchFamily="18" charset="0"/>
                      </a:rPr>
                      <m:t>𝑈𝑁𝐷𝐸𝐹</m:t>
                    </m:r>
                    <m:r>
                      <a:rPr lang="en-US" b="0" i="1" smtClean="0">
                        <a:latin typeface="Cambria Math" panose="02040503050406030204" pitchFamily="18" charset="0"/>
                      </a:rPr>
                      <m:t>∧</m:t>
                    </m:r>
                    <m:r>
                      <a:rPr lang="en-US" b="0" i="1" smtClean="0">
                        <a:latin typeface="Cambria Math" panose="02040503050406030204" pitchFamily="18" charset="0"/>
                      </a:rPr>
                      <m:t>𝑣</m:t>
                    </m:r>
                    <m:r>
                      <a:rPr lang="en-US" b="0" i="1" smtClean="0">
                        <a:latin typeface="Cambria Math" panose="02040503050406030204" pitchFamily="18" charset="0"/>
                      </a:rPr>
                      <m:t>=</m:t>
                    </m:r>
                    <m:r>
                      <a:rPr lang="en-US" b="0" i="1" smtClean="0">
                        <a:latin typeface="Cambria Math" panose="02040503050406030204" pitchFamily="18" charset="0"/>
                      </a:rPr>
                      <m:t>𝑣</m:t>
                    </m:r>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m:t>
                    </m:r>
                    <m:r>
                      <a:rPr lang="en-US" b="0" i="1" smtClean="0">
                        <a:latin typeface="Cambria Math" panose="02040503050406030204" pitchFamily="18" charset="0"/>
                      </a:rPr>
                      <m:t>𝑁𝐴𝐶</m:t>
                    </m:r>
                    <m:r>
                      <a:rPr lang="en-US" b="0" i="1" smtClean="0">
                        <a:latin typeface="Cambria Math" panose="02040503050406030204" pitchFamily="18" charset="0"/>
                      </a:rPr>
                      <m:t>∧</m:t>
                    </m:r>
                    <m:r>
                      <a:rPr lang="en-US" b="0" i="1" smtClean="0">
                        <a:latin typeface="Cambria Math" panose="02040503050406030204" pitchFamily="18" charset="0"/>
                      </a:rPr>
                      <m:t>𝑣</m:t>
                    </m:r>
                    <m:r>
                      <a:rPr lang="en-US" b="0" i="1" smtClean="0">
                        <a:latin typeface="Cambria Math" panose="02040503050406030204" pitchFamily="18" charset="0"/>
                      </a:rPr>
                      <m:t>=</m:t>
                    </m:r>
                    <m:r>
                      <a:rPr lang="en-US" b="0" i="1" smtClean="0">
                        <a:latin typeface="Cambria Math" panose="02040503050406030204" pitchFamily="18" charset="0"/>
                      </a:rPr>
                      <m:t>𝑁𝐴𝐶</m:t>
                    </m:r>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𝑣</m:t>
                    </m:r>
                    <m:r>
                      <a:rPr lang="en-US" b="0" i="1" smtClean="0">
                        <a:latin typeface="Cambria Math" panose="02040503050406030204" pitchFamily="18" charset="0"/>
                      </a:rPr>
                      <m:t> </m:t>
                    </m:r>
                    <m:r>
                      <a:rPr lang="en-US" b="0" i="1" smtClean="0">
                        <a:latin typeface="Cambria Math" panose="02040503050406030204" pitchFamily="18" charset="0"/>
                      </a:rPr>
                      <m:t>𝑖𝑛</m:t>
                    </m:r>
                    <m:r>
                      <a:rPr lang="en-US" b="0" i="1" smtClean="0">
                        <a:latin typeface="Cambria Math" panose="02040503050406030204" pitchFamily="18" charset="0"/>
                      </a:rPr>
                      <m:t> </m:t>
                    </m:r>
                    <m:r>
                      <a:rPr lang="en-US" b="0" i="1" smtClean="0">
                        <a:latin typeface="Cambria Math" panose="02040503050406030204" pitchFamily="18" charset="0"/>
                      </a:rPr>
                      <m:t>𝑉</m:t>
                    </m:r>
                  </m:oMath>
                </a14:m>
                <a:endParaRPr lang="en-US" b="0" dirty="0"/>
              </a:p>
              <a:p>
                <a:pPr lvl="1"/>
                <a14:m>
                  <m:oMath xmlns:m="http://schemas.openxmlformats.org/officeDocument/2006/math">
                    <m:r>
                      <a:rPr lang="en-US" b="0" i="1" smtClean="0">
                        <a:latin typeface="Cambria Math" panose="02040503050406030204" pitchFamily="18" charset="0"/>
                      </a:rPr>
                      <m:t>𝑐</m:t>
                    </m:r>
                    <m:r>
                      <a:rPr lang="en-US" b="0" i="1" smtClean="0">
                        <a:latin typeface="Cambria Math" panose="02040503050406030204" pitchFamily="18" charset="0"/>
                      </a:rPr>
                      <m:t>∧</m:t>
                    </m:r>
                    <m:r>
                      <a:rPr lang="en-US" b="0" i="1" smtClean="0">
                        <a:latin typeface="Cambria Math" panose="02040503050406030204" pitchFamily="18" charset="0"/>
                      </a:rPr>
                      <m:t>𝑐</m:t>
                    </m:r>
                    <m:r>
                      <a:rPr lang="en-US" b="0" i="1" smtClean="0">
                        <a:latin typeface="Cambria Math" panose="02040503050406030204" pitchFamily="18" charset="0"/>
                      </a:rPr>
                      <m:t>=</m:t>
                    </m:r>
                    <m:r>
                      <a:rPr lang="en-US" b="0" i="1" smtClean="0">
                        <a:latin typeface="Cambria Math" panose="02040503050406030204" pitchFamily="18" charset="0"/>
                      </a:rPr>
                      <m:t>𝑐</m:t>
                    </m:r>
                    <m:r>
                      <a:rPr lang="en-US" b="0" i="1" smtClean="0">
                        <a:latin typeface="Cambria Math" panose="02040503050406030204" pitchFamily="18" charset="0"/>
                      </a:rPr>
                      <m:t>,  </m:t>
                    </m:r>
                    <m:r>
                      <a:rPr lang="en-US" b="0" i="1" smtClean="0">
                        <a:latin typeface="Cambria Math" panose="02040503050406030204" pitchFamily="18" charset="0"/>
                      </a:rPr>
                      <m:t>𝑓𝑜𝑟</m:t>
                    </m:r>
                    <m:r>
                      <a:rPr lang="en-US" b="0" i="1" smtClean="0">
                        <a:latin typeface="Cambria Math" panose="02040503050406030204" pitchFamily="18" charset="0"/>
                      </a:rPr>
                      <m:t> </m:t>
                    </m:r>
                    <m:r>
                      <a:rPr lang="en-US" b="0" i="1" smtClean="0">
                        <a:latin typeface="Cambria Math" panose="02040503050406030204" pitchFamily="18" charset="0"/>
                      </a:rPr>
                      <m:t>𝑎𝑛𝑦</m:t>
                    </m:r>
                    <m:r>
                      <a:rPr lang="en-US" b="0" i="1" smtClean="0">
                        <a:latin typeface="Cambria Math" panose="02040503050406030204" pitchFamily="18" charset="0"/>
                      </a:rPr>
                      <m:t> </m:t>
                    </m:r>
                    <m:r>
                      <a:rPr lang="en-US" b="0" i="1" smtClean="0">
                        <a:latin typeface="Cambria Math" panose="02040503050406030204" pitchFamily="18" charset="0"/>
                      </a:rPr>
                      <m:t>𝑐𝑜𝑛𝑠𝑡𝑎𝑛𝑡</m:t>
                    </m:r>
                    <m:r>
                      <a:rPr lang="en-US" b="0" i="1" smtClean="0">
                        <a:latin typeface="Cambria Math" panose="02040503050406030204" pitchFamily="18" charset="0"/>
                      </a:rPr>
                      <m:t> </m:t>
                    </m:r>
                    <m:r>
                      <a:rPr lang="en-US" b="0" i="1" smtClean="0">
                        <a:latin typeface="Cambria Math" panose="02040503050406030204" pitchFamily="18" charset="0"/>
                      </a:rPr>
                      <m:t>𝑐</m:t>
                    </m:r>
                  </m:oMath>
                </a14:m>
                <a:endParaRPr lang="en-US" b="0" dirty="0"/>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𝑁𝐴𝐶</m:t>
                    </m:r>
                    <m:r>
                      <a:rPr lang="en-US" b="0" i="1" smtClean="0">
                        <a:latin typeface="Cambria Math" panose="02040503050406030204" pitchFamily="18" charset="0"/>
                      </a:rPr>
                      <m:t>,  </m:t>
                    </m:r>
                    <m:r>
                      <a:rPr lang="en-US" b="0" i="1" smtClean="0">
                        <a:latin typeface="Cambria Math" panose="02040503050406030204" pitchFamily="18" charset="0"/>
                      </a:rPr>
                      <m:t>𝑓𝑜𝑟</m:t>
                    </m:r>
                    <m:r>
                      <a:rPr lang="en-US" b="0" i="1" smtClean="0">
                        <a:latin typeface="Cambria Math" panose="02040503050406030204" pitchFamily="18" charset="0"/>
                      </a:rPr>
                      <m:t> </m:t>
                    </m:r>
                    <m:r>
                      <a:rPr lang="en-US" b="0" i="1" smtClean="0">
                        <a:latin typeface="Cambria Math" panose="02040503050406030204" pitchFamily="18" charset="0"/>
                      </a:rPr>
                      <m:t>𝑡𝑤𝑜</m:t>
                    </m:r>
                    <m:r>
                      <a:rPr lang="en-US" b="0" i="1" smtClean="0">
                        <a:latin typeface="Cambria Math" panose="02040503050406030204" pitchFamily="18" charset="0"/>
                      </a:rPr>
                      <m:t> </m:t>
                    </m:r>
                    <m:r>
                      <a:rPr lang="en-US" b="0" i="1" smtClean="0">
                        <a:latin typeface="Cambria Math" panose="02040503050406030204" pitchFamily="18" charset="0"/>
                      </a:rPr>
                      <m:t>𝑑𝑖𝑠𝑡𝑖𝑛𝑐𝑡</m:t>
                    </m:r>
                    <m:r>
                      <a:rPr lang="en-US" b="0" i="1" smtClean="0">
                        <a:latin typeface="Cambria Math" panose="02040503050406030204" pitchFamily="18" charset="0"/>
                      </a:rPr>
                      <m:t> </m:t>
                    </m:r>
                    <m:r>
                      <a:rPr lang="en-US" b="0" i="1" smtClean="0">
                        <a:latin typeface="Cambria Math" panose="02040503050406030204" pitchFamily="18" charset="0"/>
                      </a:rPr>
                      <m:t>𝑐𝑜𝑛𝑠𝑡𝑎𝑛𝑡𝑠</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𝑎𝑛𝑑</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oMath>
                </a14:m>
                <a:endParaRPr lang="en-US" dirty="0"/>
              </a:p>
            </p:txBody>
          </p:sp>
        </mc:Choice>
        <mc:Fallback xmlns="">
          <p:sp>
            <p:nvSpPr>
              <p:cNvPr id="3" name="Content Placeholder 2">
                <a:extLst>
                  <a:ext uri="{FF2B5EF4-FFF2-40B4-BE49-F238E27FC236}">
                    <a16:creationId xmlns:a16="http://schemas.microsoft.com/office/drawing/2014/main" id="{8208540B-B891-4962-A3CC-BA031302392E}"/>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35330489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49967-F565-4DFC-A775-C9C5A5993F01}"/>
              </a:ext>
            </a:extLst>
          </p:cNvPr>
          <p:cNvSpPr>
            <a:spLocks noGrp="1"/>
          </p:cNvSpPr>
          <p:nvPr>
            <p:ph type="title"/>
          </p:nvPr>
        </p:nvSpPr>
        <p:spPr/>
        <p:txBody>
          <a:bodyPr/>
          <a:lstStyle/>
          <a:p>
            <a:r>
              <a:rPr lang="en-US" dirty="0"/>
              <a:t>Meet operator</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8DD155E-DD37-45A7-9A65-AAB19FAE1C99}"/>
                  </a:ext>
                </a:extLst>
              </p:cNvPr>
              <p:cNvSpPr>
                <a:spLocks noGrp="1"/>
              </p:cNvSpPr>
              <p:nvPr>
                <p:ph idx="1"/>
              </p:nvPr>
            </p:nvSpPr>
            <p:spPr/>
            <p:txBody>
              <a:bodyPr/>
              <a:lstStyle/>
              <a:p>
                <a:r>
                  <a:rPr lang="en-US" dirty="0"/>
                  <a:t>In the forward data-flow analysis:</a:t>
                </a:r>
              </a:p>
              <a:p>
                <a:pPr lvl="1"/>
                <a14:m>
                  <m:oMath xmlns:m="http://schemas.openxmlformats.org/officeDocument/2006/math">
                    <m:r>
                      <m:rPr>
                        <m:sty m:val="p"/>
                      </m:rPr>
                      <a:rPr lang="en-US" smtClean="0">
                        <a:latin typeface="Cambria Math" panose="02040503050406030204" pitchFamily="18" charset="0"/>
                      </a:rPr>
                      <m:t>I</m:t>
                    </m:r>
                    <m:r>
                      <m:rPr>
                        <m:sty m:val="p"/>
                      </m:rPr>
                      <a:rPr lang="en-US" b="0" i="0" smtClean="0">
                        <a:latin typeface="Cambria Math" panose="02040503050406030204" pitchFamily="18" charset="0"/>
                      </a:rPr>
                      <m:t>N</m:t>
                    </m:r>
                    <m:d>
                      <m:dPr>
                        <m:ctrlPr>
                          <a:rPr lang="en-US" i="1">
                            <a:latin typeface="Cambria Math" panose="02040503050406030204" pitchFamily="18" charset="0"/>
                          </a:rPr>
                        </m:ctrlPr>
                      </m:dPr>
                      <m:e>
                        <m:r>
                          <a:rPr lang="en-US" b="0" i="1" smtClean="0">
                            <a:latin typeface="Cambria Math" panose="02040503050406030204" pitchFamily="18" charset="0"/>
                          </a:rPr>
                          <m:t>𝐵𝐵</m:t>
                        </m:r>
                      </m:e>
                    </m:d>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m:t>
                        </m:r>
                      </m:e>
                      <m:sub>
                        <m:r>
                          <a:rPr lang="en-US" b="0" i="1" smtClean="0">
                            <a:latin typeface="Cambria Math" panose="02040503050406030204" pitchFamily="18" charset="0"/>
                            <a:ea typeface="Cambria Math" panose="02040503050406030204" pitchFamily="18" charset="0"/>
                          </a:rPr>
                          <m:t>𝑃</m:t>
                        </m:r>
                        <m:r>
                          <a:rPr lang="en-US" i="1">
                            <a:latin typeface="Cambria Math" panose="02040503050406030204" pitchFamily="18" charset="0"/>
                          </a:rPr>
                          <m:t> </m:t>
                        </m:r>
                        <m:r>
                          <a:rPr lang="en-US" b="0" i="1" smtClean="0">
                            <a:latin typeface="Cambria Math" panose="02040503050406030204" pitchFamily="18" charset="0"/>
                          </a:rPr>
                          <m:t>𝑎</m:t>
                        </m:r>
                        <m:r>
                          <a:rPr lang="en-US" b="0" i="1" smtClean="0">
                            <a:latin typeface="Cambria Math" panose="02040503050406030204" pitchFamily="18" charset="0"/>
                          </a:rPr>
                          <m:t> </m:t>
                        </m:r>
                        <m:r>
                          <a:rPr lang="en-US" b="0" i="1" smtClean="0">
                            <a:latin typeface="Cambria Math" panose="02040503050406030204" pitchFamily="18" charset="0"/>
                          </a:rPr>
                          <m:t>𝑝𝑟𝑒𝑑𝑒𝑐𝑒𝑠𝑠𝑜𝑟</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𝐵𝐵</m:t>
                        </m:r>
                        <m:r>
                          <a:rPr lang="en-US" i="1">
                            <a:latin typeface="Cambria Math" panose="02040503050406030204" pitchFamily="18" charset="0"/>
                          </a:rPr>
                          <m:t> </m:t>
                        </m:r>
                      </m:sub>
                    </m:sSub>
                    <m:r>
                      <a:rPr lang="en-US" i="1">
                        <a:latin typeface="Cambria Math" panose="02040503050406030204" pitchFamily="18" charset="0"/>
                      </a:rPr>
                      <m:t>(</m:t>
                    </m:r>
                    <m:r>
                      <a:rPr lang="en-US" i="1">
                        <a:latin typeface="Cambria Math" panose="02040503050406030204" pitchFamily="18" charset="0"/>
                      </a:rPr>
                      <m:t>𝑂𝑈𝑇</m:t>
                    </m:r>
                    <m:r>
                      <a:rPr lang="en-US" i="1">
                        <a:latin typeface="Cambria Math" panose="02040503050406030204" pitchFamily="18" charset="0"/>
                      </a:rPr>
                      <m:t>[</m:t>
                    </m:r>
                    <m:r>
                      <a:rPr lang="en-US" b="0" i="1" smtClean="0">
                        <a:latin typeface="Cambria Math" panose="02040503050406030204" pitchFamily="18" charset="0"/>
                      </a:rPr>
                      <m:t>𝑃</m:t>
                    </m:r>
                    <m:r>
                      <a:rPr lang="en-US" i="1">
                        <a:latin typeface="Cambria Math" panose="02040503050406030204" pitchFamily="18" charset="0"/>
                      </a:rPr>
                      <m:t>])</m:t>
                    </m:r>
                  </m:oMath>
                </a14:m>
                <a:endParaRPr lang="en-US" dirty="0"/>
              </a:p>
              <a:p>
                <a:pPr lvl="1"/>
                <a:endParaRPr lang="en-US" dirty="0"/>
              </a:p>
              <a:p>
                <a:r>
                  <a:rPr lang="en-US" dirty="0"/>
                  <a:t>In the backward data-flow analysis:</a:t>
                </a:r>
              </a:p>
              <a:p>
                <a:pPr lvl="1"/>
                <a14:m>
                  <m:oMath xmlns:m="http://schemas.openxmlformats.org/officeDocument/2006/math">
                    <m:r>
                      <m:rPr>
                        <m:sty m:val="p"/>
                      </m:rPr>
                      <a:rPr lang="en-US" smtClean="0">
                        <a:latin typeface="Cambria Math" panose="02040503050406030204" pitchFamily="18" charset="0"/>
                      </a:rPr>
                      <m:t>O</m:t>
                    </m:r>
                    <m:r>
                      <m:rPr>
                        <m:sty m:val="p"/>
                      </m:rPr>
                      <a:rPr lang="en-US" b="0" i="0" smtClean="0">
                        <a:latin typeface="Cambria Math" panose="02040503050406030204" pitchFamily="18" charset="0"/>
                      </a:rPr>
                      <m:t>UT</m:t>
                    </m:r>
                    <m:d>
                      <m:dPr>
                        <m:ctrlPr>
                          <a:rPr lang="en-US" i="1">
                            <a:latin typeface="Cambria Math" panose="02040503050406030204" pitchFamily="18" charset="0"/>
                          </a:rPr>
                        </m:ctrlPr>
                      </m:dPr>
                      <m:e>
                        <m:r>
                          <a:rPr lang="en-US" b="0" i="1" smtClean="0">
                            <a:latin typeface="Cambria Math" panose="02040503050406030204" pitchFamily="18" charset="0"/>
                          </a:rPr>
                          <m:t>𝐵𝐵</m:t>
                        </m:r>
                      </m:e>
                    </m:d>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m:t>
                        </m:r>
                      </m:e>
                      <m:sub>
                        <m:r>
                          <a:rPr lang="en-US" b="0" i="1" smtClean="0">
                            <a:latin typeface="Cambria Math" panose="02040503050406030204" pitchFamily="18" charset="0"/>
                            <a:ea typeface="Cambria Math" panose="02040503050406030204" pitchFamily="18" charset="0"/>
                          </a:rPr>
                          <m:t>𝑆</m:t>
                        </m:r>
                        <m:r>
                          <a:rPr lang="en-US" i="1">
                            <a:latin typeface="Cambria Math" panose="02040503050406030204" pitchFamily="18" charset="0"/>
                          </a:rPr>
                          <m:t> </m:t>
                        </m:r>
                        <m:r>
                          <a:rPr lang="en-US" b="0" i="1" smtClean="0">
                            <a:latin typeface="Cambria Math" panose="02040503050406030204" pitchFamily="18" charset="0"/>
                          </a:rPr>
                          <m:t>𝑎</m:t>
                        </m:r>
                        <m:r>
                          <a:rPr lang="en-US" b="0" i="1" smtClean="0">
                            <a:latin typeface="Cambria Math" panose="02040503050406030204" pitchFamily="18" charset="0"/>
                          </a:rPr>
                          <m:t> </m:t>
                        </m:r>
                        <m:r>
                          <a:rPr lang="en-US" b="0" i="1" smtClean="0">
                            <a:latin typeface="Cambria Math" panose="02040503050406030204" pitchFamily="18" charset="0"/>
                          </a:rPr>
                          <m:t>𝑠𝑢𝑐𝑐𝑒𝑠𝑠𝑜𝑟</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𝐵𝐵</m:t>
                        </m:r>
                        <m:r>
                          <a:rPr lang="en-US" i="1">
                            <a:latin typeface="Cambria Math" panose="02040503050406030204" pitchFamily="18" charset="0"/>
                          </a:rPr>
                          <m:t> </m:t>
                        </m:r>
                      </m:sub>
                    </m:sSub>
                    <m:d>
                      <m:dPr>
                        <m:ctrlPr>
                          <a:rPr lang="en-US" i="1">
                            <a:latin typeface="Cambria Math" panose="02040503050406030204" pitchFamily="18" charset="0"/>
                          </a:rPr>
                        </m:ctrlPr>
                      </m:dPr>
                      <m:e>
                        <m:r>
                          <a:rPr lang="en-US" b="0" i="1" smtClean="0">
                            <a:latin typeface="Cambria Math" panose="02040503050406030204" pitchFamily="18" charset="0"/>
                          </a:rPr>
                          <m:t>𝐼𝑁</m:t>
                        </m:r>
                        <m:d>
                          <m:dPr>
                            <m:begChr m:val="["/>
                            <m:endChr m:val="]"/>
                            <m:ctrlPr>
                              <a:rPr lang="en-US" i="1">
                                <a:latin typeface="Cambria Math" panose="02040503050406030204" pitchFamily="18" charset="0"/>
                              </a:rPr>
                            </m:ctrlPr>
                          </m:dPr>
                          <m:e>
                            <m:r>
                              <a:rPr lang="en-US" b="0" i="1" smtClean="0">
                                <a:latin typeface="Cambria Math" panose="02040503050406030204" pitchFamily="18" charset="0"/>
                              </a:rPr>
                              <m:t>𝑆</m:t>
                            </m:r>
                          </m:e>
                        </m:d>
                      </m:e>
                    </m:d>
                  </m:oMath>
                </a14:m>
                <a:endParaRPr lang="en-US" dirty="0"/>
              </a:p>
              <a:p>
                <a:pPr lvl="1"/>
                <a:endParaRPr lang="en-IN" dirty="0"/>
              </a:p>
            </p:txBody>
          </p:sp>
        </mc:Choice>
        <mc:Fallback xmlns="">
          <p:sp>
            <p:nvSpPr>
              <p:cNvPr id="3" name="Content Placeholder 2">
                <a:extLst>
                  <a:ext uri="{FF2B5EF4-FFF2-40B4-BE49-F238E27FC236}">
                    <a16:creationId xmlns:a16="http://schemas.microsoft.com/office/drawing/2014/main" id="{48DD155E-DD37-45A7-9A65-AAB19FAE1C99}"/>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21010487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51C9B-249B-4FBC-83C4-36CBF254686F}"/>
              </a:ext>
            </a:extLst>
          </p:cNvPr>
          <p:cNvSpPr>
            <a:spLocks noGrp="1"/>
          </p:cNvSpPr>
          <p:nvPr>
            <p:ph type="title"/>
          </p:nvPr>
        </p:nvSpPr>
        <p:spPr/>
        <p:txBody>
          <a:bodyPr/>
          <a:lstStyle/>
          <a:p>
            <a:r>
              <a:rPr lang="en-US" dirty="0"/>
              <a:t>Initialization</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6DC3B62-6776-4C62-AE87-6FC9A9E55EAD}"/>
                  </a:ext>
                </a:extLst>
              </p:cNvPr>
              <p:cNvSpPr>
                <a:spLocks noGrp="1"/>
              </p:cNvSpPr>
              <p:nvPr>
                <p:ph idx="1"/>
              </p:nvPr>
            </p:nvSpPr>
            <p:spPr/>
            <p:txBody>
              <a:bodyPr/>
              <a:lstStyle/>
              <a:p>
                <a:r>
                  <a:rPr lang="en-US" dirty="0"/>
                  <a:t>In the forward data-flow analysis</a:t>
                </a:r>
              </a:p>
              <a:p>
                <a:pPr lvl="1"/>
                <a:r>
                  <a:rPr lang="en-US" dirty="0"/>
                  <a:t>OUT[ENTRY] = </a:t>
                </a:r>
                <a:r>
                  <a:rPr lang="en-US" dirty="0" err="1"/>
                  <a:t>v</a:t>
                </a:r>
                <a:r>
                  <a:rPr lang="en-US" baseline="-25000" dirty="0" err="1"/>
                  <a:t>ENTRY</a:t>
                </a:r>
                <a:r>
                  <a:rPr lang="en-US" dirty="0"/>
                  <a:t> </a:t>
                </a:r>
              </a:p>
              <a:p>
                <a:pPr lvl="1"/>
                <a:r>
                  <a:rPr lang="en-US" dirty="0"/>
                  <a:t>for any other basic blocks BB</a:t>
                </a:r>
              </a:p>
              <a:p>
                <a:pPr lvl="2"/>
                <a:r>
                  <a:rPr lang="en-US" dirty="0"/>
                  <a:t>OUT[BB] = </a:t>
                </a:r>
                <a14:m>
                  <m:oMath xmlns:m="http://schemas.openxmlformats.org/officeDocument/2006/math">
                    <m:r>
                      <a:rPr lang="en-US" b="0" i="1" smtClean="0">
                        <a:latin typeface="Cambria Math" panose="02040503050406030204" pitchFamily="18" charset="0"/>
                      </a:rPr>
                      <m:t>⊤</m:t>
                    </m:r>
                  </m:oMath>
                </a14:m>
                <a:endParaRPr lang="en-US" dirty="0"/>
              </a:p>
              <a:p>
                <a:r>
                  <a:rPr lang="en-US" dirty="0"/>
                  <a:t>In the backward data-flow analysis</a:t>
                </a:r>
              </a:p>
              <a:p>
                <a:pPr lvl="1"/>
                <a:r>
                  <a:rPr lang="en-US" dirty="0"/>
                  <a:t>IN[EXIT] = </a:t>
                </a:r>
                <a:r>
                  <a:rPr lang="en-US" dirty="0" err="1"/>
                  <a:t>v</a:t>
                </a:r>
                <a:r>
                  <a:rPr lang="en-US" baseline="-25000" dirty="0" err="1"/>
                  <a:t>EXIT</a:t>
                </a:r>
                <a:endParaRPr lang="en-US" dirty="0"/>
              </a:p>
              <a:p>
                <a:pPr lvl="1"/>
                <a:r>
                  <a:rPr lang="en-IN" dirty="0"/>
                  <a:t>for any other basic blocks BB</a:t>
                </a:r>
              </a:p>
              <a:p>
                <a:pPr lvl="2"/>
                <a:r>
                  <a:rPr lang="en-IN" dirty="0"/>
                  <a:t>IN[BB] = </a:t>
                </a:r>
                <a14:m>
                  <m:oMath xmlns:m="http://schemas.openxmlformats.org/officeDocument/2006/math">
                    <m:r>
                      <a:rPr lang="en-US" b="0" i="1" smtClean="0">
                        <a:latin typeface="Cambria Math" panose="02040503050406030204" pitchFamily="18" charset="0"/>
                      </a:rPr>
                      <m:t>⊤</m:t>
                    </m:r>
                  </m:oMath>
                </a14:m>
                <a:endParaRPr lang="en-IN" dirty="0"/>
              </a:p>
              <a:p>
                <a:pPr lvl="2"/>
                <a:endParaRPr lang="en-IN" dirty="0"/>
              </a:p>
              <a:p>
                <a14:m>
                  <m:oMath xmlns:m="http://schemas.openxmlformats.org/officeDocument/2006/math">
                    <m:r>
                      <a:rPr lang="en-US" b="0" i="1" smtClean="0">
                        <a:latin typeface="Cambria Math" panose="02040503050406030204" pitchFamily="18" charset="0"/>
                      </a:rPr>
                      <m:t>⊤</m:t>
                    </m:r>
                  </m:oMath>
                </a14:m>
                <a:r>
                  <a:rPr lang="en-IN" dirty="0"/>
                  <a:t> is the top value in the meet semilattice</a:t>
                </a:r>
              </a:p>
            </p:txBody>
          </p:sp>
        </mc:Choice>
        <mc:Fallback xmlns="">
          <p:sp>
            <p:nvSpPr>
              <p:cNvPr id="3" name="Content Placeholder 2">
                <a:extLst>
                  <a:ext uri="{FF2B5EF4-FFF2-40B4-BE49-F238E27FC236}">
                    <a16:creationId xmlns:a16="http://schemas.microsoft.com/office/drawing/2014/main" id="{56DC3B62-6776-4C62-AE87-6FC9A9E55EAD}"/>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232987705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5219D-315A-4C02-93B5-FB8E081562C8}"/>
              </a:ext>
            </a:extLst>
          </p:cNvPr>
          <p:cNvSpPr>
            <a:spLocks noGrp="1"/>
          </p:cNvSpPr>
          <p:nvPr>
            <p:ph type="title"/>
          </p:nvPr>
        </p:nvSpPr>
        <p:spPr/>
        <p:txBody>
          <a:bodyPr/>
          <a:lstStyle/>
          <a:p>
            <a:r>
              <a:rPr lang="en-US" dirty="0"/>
              <a:t>Transfer function</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746DF77-D8A3-47BC-966C-A8A4778370A2}"/>
                  </a:ext>
                </a:extLst>
              </p:cNvPr>
              <p:cNvSpPr>
                <a:spLocks noGrp="1"/>
              </p:cNvSpPr>
              <p:nvPr>
                <p:ph idx="1"/>
              </p:nvPr>
            </p:nvSpPr>
            <p:spPr/>
            <p:txBody>
              <a:bodyPr/>
              <a:lstStyle/>
              <a:p>
                <a:r>
                  <a:rPr lang="en-US" dirty="0"/>
                  <a:t>In the forward data-flow analysis:</a:t>
                </a:r>
              </a:p>
              <a:p>
                <a:pPr lvl="1"/>
                <a14:m>
                  <m:oMath xmlns:m="http://schemas.openxmlformats.org/officeDocument/2006/math">
                    <m:r>
                      <a:rPr lang="en-US" b="0" i="1" smtClean="0">
                        <a:latin typeface="Cambria Math" panose="02040503050406030204" pitchFamily="18" charset="0"/>
                      </a:rPr>
                      <m:t>𝑂𝑈𝑇</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𝑠</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𝑠</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𝐼𝑁</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𝑠</m:t>
                            </m:r>
                          </m:e>
                        </m:d>
                      </m:e>
                    </m:d>
                  </m:oMath>
                </a14:m>
                <a:endParaRPr lang="en-US" b="0" dirty="0"/>
              </a:p>
              <a:p>
                <a:pPr lvl="2"/>
                <a:r>
                  <a:rPr lang="en-US" b="0" dirty="0"/>
                  <a:t>where, f</a:t>
                </a:r>
                <a:r>
                  <a:rPr lang="en-US" baseline="-25000" dirty="0"/>
                  <a:t>s</a:t>
                </a:r>
                <a:r>
                  <a:rPr lang="en-US" b="0" dirty="0"/>
                  <a:t> is the transfer function for statement s</a:t>
                </a:r>
              </a:p>
              <a:p>
                <a:pPr lvl="1"/>
                <a:endParaRPr lang="en-US" dirty="0"/>
              </a:p>
              <a:p>
                <a:pPr lvl="1"/>
                <a:endParaRPr lang="en-US" dirty="0"/>
              </a:p>
              <a:p>
                <a:r>
                  <a:rPr lang="en-US" dirty="0"/>
                  <a:t>In the backward data-flow analysis:</a:t>
                </a:r>
              </a:p>
              <a:p>
                <a:pPr lvl="1"/>
                <a14:m>
                  <m:oMath xmlns:m="http://schemas.openxmlformats.org/officeDocument/2006/math">
                    <m:r>
                      <a:rPr lang="en-US" b="0" i="1" smtClean="0">
                        <a:latin typeface="Cambria Math" panose="02040503050406030204" pitchFamily="18" charset="0"/>
                      </a:rPr>
                      <m:t>𝐼𝑁</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𝑠</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𝑠</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𝑂𝑈𝑇</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𝑠</m:t>
                            </m:r>
                          </m:e>
                        </m:d>
                      </m:e>
                    </m:d>
                  </m:oMath>
                </a14:m>
                <a:endParaRPr lang="en-US" dirty="0"/>
              </a:p>
              <a:p>
                <a:pPr lvl="2"/>
                <a:r>
                  <a:rPr lang="en-US" b="0" dirty="0"/>
                  <a:t>where, f</a:t>
                </a:r>
                <a:r>
                  <a:rPr lang="en-US" baseline="-25000" dirty="0"/>
                  <a:t>s</a:t>
                </a:r>
                <a:r>
                  <a:rPr lang="en-US" b="0" dirty="0"/>
                  <a:t> is the transfer function for statement s</a:t>
                </a:r>
                <a:endParaRPr lang="en-US" dirty="0"/>
              </a:p>
              <a:p>
                <a:pPr lvl="1"/>
                <a:endParaRPr lang="en-IN" dirty="0"/>
              </a:p>
            </p:txBody>
          </p:sp>
        </mc:Choice>
        <mc:Fallback xmlns="">
          <p:sp>
            <p:nvSpPr>
              <p:cNvPr id="3" name="Content Placeholder 2">
                <a:extLst>
                  <a:ext uri="{FF2B5EF4-FFF2-40B4-BE49-F238E27FC236}">
                    <a16:creationId xmlns:a16="http://schemas.microsoft.com/office/drawing/2014/main" id="{6746DF77-D8A3-47BC-966C-A8A4778370A2}"/>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2959201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0DD01-891E-4CBD-90B3-4C55BCB69F5A}"/>
              </a:ext>
            </a:extLst>
          </p:cNvPr>
          <p:cNvSpPr>
            <a:spLocks noGrp="1"/>
          </p:cNvSpPr>
          <p:nvPr>
            <p:ph type="title"/>
          </p:nvPr>
        </p:nvSpPr>
        <p:spPr/>
        <p:txBody>
          <a:bodyPr/>
          <a:lstStyle/>
          <a:p>
            <a:r>
              <a:rPr lang="en-US" dirty="0"/>
              <a:t>Reaching definitions</a:t>
            </a:r>
          </a:p>
        </p:txBody>
      </p:sp>
      <p:sp>
        <p:nvSpPr>
          <p:cNvPr id="3" name="Content Placeholder 2">
            <a:extLst>
              <a:ext uri="{FF2B5EF4-FFF2-40B4-BE49-F238E27FC236}">
                <a16:creationId xmlns:a16="http://schemas.microsoft.com/office/drawing/2014/main" id="{1FD79EDA-A019-497C-9437-65235786A208}"/>
              </a:ext>
            </a:extLst>
          </p:cNvPr>
          <p:cNvSpPr>
            <a:spLocks noGrp="1"/>
          </p:cNvSpPr>
          <p:nvPr>
            <p:ph idx="1"/>
          </p:nvPr>
        </p:nvSpPr>
        <p:spPr/>
        <p:txBody>
          <a:bodyPr>
            <a:normAutofit fontScale="92500" lnSpcReduction="20000"/>
          </a:bodyPr>
          <a:lstStyle/>
          <a:p>
            <a:r>
              <a:rPr lang="en-US" dirty="0"/>
              <a:t>A definition “D” reaches a point “P” if there exists a path from “D” to “P” where “D” is not killed</a:t>
            </a:r>
          </a:p>
          <a:p>
            <a:pPr lvl="1"/>
            <a:r>
              <a:rPr lang="en-US" dirty="0"/>
              <a:t>assignment to a variable creates a new definition and kills other definitions in the CFG</a:t>
            </a:r>
          </a:p>
          <a:p>
            <a:endParaRPr lang="en-US" dirty="0"/>
          </a:p>
          <a:p>
            <a:endParaRPr lang="en-US" dirty="0"/>
          </a:p>
          <a:p>
            <a:endParaRPr lang="en-US" dirty="0"/>
          </a:p>
          <a:p>
            <a:endParaRPr lang="en-US" dirty="0"/>
          </a:p>
          <a:p>
            <a:endParaRPr lang="en-US" dirty="0"/>
          </a:p>
          <a:p>
            <a:endParaRPr lang="en-US" dirty="0"/>
          </a:p>
          <a:p>
            <a:pPr marL="0" indent="0">
              <a:buNone/>
            </a:pPr>
            <a:r>
              <a:rPr lang="en-US" dirty="0"/>
              <a:t>Section: 9.2.4 – </a:t>
            </a:r>
            <a:r>
              <a:rPr lang="en-US" dirty="0" err="1"/>
              <a:t>Aho</a:t>
            </a:r>
            <a:r>
              <a:rPr lang="en-US" dirty="0"/>
              <a:t>, Ullman, </a:t>
            </a:r>
            <a:r>
              <a:rPr lang="en-US" dirty="0" err="1"/>
              <a:t>Sethi</a:t>
            </a:r>
            <a:r>
              <a:rPr lang="en-US" dirty="0"/>
              <a:t>, Lam </a:t>
            </a:r>
          </a:p>
        </p:txBody>
      </p:sp>
    </p:spTree>
    <p:extLst>
      <p:ext uri="{BB962C8B-B14F-4D97-AF65-F5344CB8AC3E}">
        <p14:creationId xmlns:p14="http://schemas.microsoft.com/office/powerpoint/2010/main" val="75081156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3A3FC-A7A0-4C7F-A41C-391CE1CC219C}"/>
              </a:ext>
            </a:extLst>
          </p:cNvPr>
          <p:cNvSpPr>
            <a:spLocks noGrp="1"/>
          </p:cNvSpPr>
          <p:nvPr>
            <p:ph type="title"/>
          </p:nvPr>
        </p:nvSpPr>
        <p:spPr/>
        <p:txBody>
          <a:bodyPr/>
          <a:lstStyle/>
          <a:p>
            <a:r>
              <a:rPr lang="en-US" dirty="0"/>
              <a:t>Reaching definitions</a:t>
            </a:r>
            <a:endParaRPr lang="en-IN" dirty="0"/>
          </a:p>
        </p:txBody>
      </p:sp>
      <p:sp>
        <p:nvSpPr>
          <p:cNvPr id="3" name="Content Placeholder 2">
            <a:extLst>
              <a:ext uri="{FF2B5EF4-FFF2-40B4-BE49-F238E27FC236}">
                <a16:creationId xmlns:a16="http://schemas.microsoft.com/office/drawing/2014/main" id="{BE9434B2-23AD-4802-AC70-4152752FE04C}"/>
              </a:ext>
            </a:extLst>
          </p:cNvPr>
          <p:cNvSpPr>
            <a:spLocks noGrp="1"/>
          </p:cNvSpPr>
          <p:nvPr>
            <p:ph idx="1"/>
          </p:nvPr>
        </p:nvSpPr>
        <p:spPr/>
        <p:txBody>
          <a:bodyPr>
            <a:normAutofit/>
          </a:bodyPr>
          <a:lstStyle/>
          <a:p>
            <a:pPr marL="0" indent="0">
              <a:buNone/>
            </a:pPr>
            <a:endParaRPr lang="en-IN" dirty="0"/>
          </a:p>
        </p:txBody>
      </p:sp>
      <p:sp>
        <p:nvSpPr>
          <p:cNvPr id="4" name="TextBox 3">
            <a:extLst>
              <a:ext uri="{FF2B5EF4-FFF2-40B4-BE49-F238E27FC236}">
                <a16:creationId xmlns:a16="http://schemas.microsoft.com/office/drawing/2014/main" id="{05B011BD-313F-4173-9615-538B8679F306}"/>
              </a:ext>
            </a:extLst>
          </p:cNvPr>
          <p:cNvSpPr txBox="1"/>
          <p:nvPr/>
        </p:nvSpPr>
        <p:spPr>
          <a:xfrm>
            <a:off x="3230880" y="1828800"/>
            <a:ext cx="4521200" cy="4524315"/>
          </a:xfrm>
          <a:prstGeom prst="rect">
            <a:avLst/>
          </a:prstGeom>
          <a:noFill/>
        </p:spPr>
        <p:txBody>
          <a:bodyPr wrap="square" rtlCol="0">
            <a:spAutoFit/>
          </a:bodyPr>
          <a:lstStyle/>
          <a:p>
            <a:pPr marL="0" indent="0">
              <a:buNone/>
            </a:pPr>
            <a:r>
              <a:rPr lang="en-US" dirty="0">
                <a:latin typeface="Arial" panose="020B0604020202020204" pitchFamily="34" charset="0"/>
                <a:cs typeface="Arial" panose="020B0604020202020204" pitchFamily="34" charset="0"/>
              </a:rPr>
              <a:t>int foo(int a, int b) {</a:t>
            </a:r>
          </a:p>
          <a:p>
            <a:pPr marL="0" indent="0">
              <a:buNone/>
            </a:pPr>
            <a:r>
              <a:rPr lang="en-US" dirty="0">
                <a:latin typeface="Arial" panose="020B0604020202020204" pitchFamily="34" charset="0"/>
                <a:cs typeface="Arial" panose="020B0604020202020204" pitchFamily="34" charset="0"/>
              </a:rPr>
              <a:t>   D3: int c = a + b;     </a:t>
            </a:r>
          </a:p>
          <a:p>
            <a:pPr marL="0" indent="0">
              <a:buNone/>
            </a:pPr>
            <a:r>
              <a:rPr lang="en-US" dirty="0">
                <a:latin typeface="Arial" panose="020B0604020202020204" pitchFamily="34" charset="0"/>
                <a:cs typeface="Arial" panose="020B0604020202020204" pitchFamily="34" charset="0"/>
              </a:rPr>
              <a:t>   D4: a = 10;                 </a:t>
            </a:r>
          </a:p>
          <a:p>
            <a:pPr marL="0" indent="0">
              <a:buNone/>
            </a:pPr>
            <a:r>
              <a:rPr lang="en-US" dirty="0">
                <a:latin typeface="Arial" panose="020B0604020202020204" pitchFamily="34" charset="0"/>
                <a:cs typeface="Arial" panose="020B0604020202020204" pitchFamily="34" charset="0"/>
              </a:rPr>
              <a:t>   D5: b = 20;              </a:t>
            </a:r>
          </a:p>
          <a:p>
            <a:pPr marL="0" indent="0">
              <a:buNone/>
            </a:pPr>
            <a:r>
              <a:rPr lang="en-US" dirty="0">
                <a:latin typeface="Arial" panose="020B0604020202020204" pitchFamily="34" charset="0"/>
                <a:cs typeface="Arial" panose="020B0604020202020204" pitchFamily="34" charset="0"/>
              </a:rPr>
              <a:t>   if (c &gt; 20) {</a:t>
            </a:r>
          </a:p>
          <a:p>
            <a:pPr marL="0" indent="0">
              <a:buNone/>
            </a:pPr>
            <a:r>
              <a:rPr lang="en-US" dirty="0">
                <a:latin typeface="Arial" panose="020B0604020202020204" pitchFamily="34" charset="0"/>
                <a:cs typeface="Arial" panose="020B0604020202020204" pitchFamily="34" charset="0"/>
              </a:rPr>
              <a:t>       D6: b = c + a;         </a:t>
            </a:r>
          </a:p>
          <a:p>
            <a:pPr marL="0" indent="0">
              <a:buNone/>
            </a:pPr>
            <a:r>
              <a:rPr lang="en-US" dirty="0">
                <a:latin typeface="Arial" panose="020B0604020202020204" pitchFamily="34" charset="0"/>
                <a:cs typeface="Arial" panose="020B0604020202020204" pitchFamily="34" charset="0"/>
              </a:rPr>
              <a:t>       D7: c = 20;          </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else {</a:t>
            </a:r>
          </a:p>
          <a:p>
            <a:pPr marL="0" indent="0">
              <a:buNone/>
            </a:pPr>
            <a:r>
              <a:rPr lang="en-US" dirty="0">
                <a:latin typeface="Arial" panose="020B0604020202020204" pitchFamily="34" charset="0"/>
                <a:cs typeface="Arial" panose="020B0604020202020204" pitchFamily="34" charset="0"/>
              </a:rPr>
              <a:t>       D8: a = c + b;</a:t>
            </a:r>
          </a:p>
          <a:p>
            <a:pPr marL="0" indent="0">
              <a:buNone/>
            </a:pPr>
            <a:r>
              <a:rPr lang="en-US" dirty="0">
                <a:latin typeface="Arial" panose="020B0604020202020204" pitchFamily="34" charset="0"/>
                <a:cs typeface="Arial" panose="020B0604020202020204" pitchFamily="34" charset="0"/>
              </a:rPr>
              <a:t>       D9: c = 20;                </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 which definitions are reaching here</a:t>
            </a:r>
          </a:p>
          <a:p>
            <a:pPr marL="0" indent="0">
              <a:buNone/>
            </a:pPr>
            <a:r>
              <a:rPr lang="en-US" dirty="0">
                <a:latin typeface="Arial" panose="020B0604020202020204" pitchFamily="34" charset="0"/>
                <a:cs typeface="Arial" panose="020B0604020202020204" pitchFamily="34" charset="0"/>
              </a:rPr>
              <a:t>   return a + b + c;</a:t>
            </a:r>
          </a:p>
          <a:p>
            <a:pPr marL="0" indent="0">
              <a:buNone/>
            </a:pPr>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47E98A4C-E071-4D52-96A4-5277C44498C5}"/>
              </a:ext>
            </a:extLst>
          </p:cNvPr>
          <p:cNvSpPr txBox="1"/>
          <p:nvPr/>
        </p:nvSpPr>
        <p:spPr>
          <a:xfrm>
            <a:off x="4074160" y="1442720"/>
            <a:ext cx="477520" cy="369332"/>
          </a:xfrm>
          <a:prstGeom prst="rect">
            <a:avLst/>
          </a:prstGeom>
          <a:noFill/>
        </p:spPr>
        <p:txBody>
          <a:bodyPr wrap="square" rtlCol="0">
            <a:spAutoFit/>
          </a:bodyPr>
          <a:lstStyle/>
          <a:p>
            <a:r>
              <a:rPr lang="en-US" dirty="0"/>
              <a:t>D1</a:t>
            </a:r>
            <a:endParaRPr lang="en-IN" dirty="0"/>
          </a:p>
        </p:txBody>
      </p:sp>
      <p:sp>
        <p:nvSpPr>
          <p:cNvPr id="9" name="TextBox 8">
            <a:extLst>
              <a:ext uri="{FF2B5EF4-FFF2-40B4-BE49-F238E27FC236}">
                <a16:creationId xmlns:a16="http://schemas.microsoft.com/office/drawing/2014/main" id="{B0049AE3-C98E-4054-9330-B3D0F05334CC}"/>
              </a:ext>
            </a:extLst>
          </p:cNvPr>
          <p:cNvSpPr txBox="1"/>
          <p:nvPr/>
        </p:nvSpPr>
        <p:spPr>
          <a:xfrm>
            <a:off x="4886960" y="1412240"/>
            <a:ext cx="477520" cy="369332"/>
          </a:xfrm>
          <a:prstGeom prst="rect">
            <a:avLst/>
          </a:prstGeom>
          <a:noFill/>
        </p:spPr>
        <p:txBody>
          <a:bodyPr wrap="square" rtlCol="0">
            <a:spAutoFit/>
          </a:bodyPr>
          <a:lstStyle/>
          <a:p>
            <a:r>
              <a:rPr lang="en-US" dirty="0"/>
              <a:t>D2</a:t>
            </a:r>
            <a:endParaRPr lang="en-IN" dirty="0"/>
          </a:p>
        </p:txBody>
      </p:sp>
      <p:cxnSp>
        <p:nvCxnSpPr>
          <p:cNvPr id="11" name="Straight Arrow Connector 10">
            <a:extLst>
              <a:ext uri="{FF2B5EF4-FFF2-40B4-BE49-F238E27FC236}">
                <a16:creationId xmlns:a16="http://schemas.microsoft.com/office/drawing/2014/main" id="{C02ABE84-D21B-480A-9D24-5533F0DF625D}"/>
              </a:ext>
            </a:extLst>
          </p:cNvPr>
          <p:cNvCxnSpPr/>
          <p:nvPr/>
        </p:nvCxnSpPr>
        <p:spPr>
          <a:xfrm flipV="1">
            <a:off x="4897120" y="1693863"/>
            <a:ext cx="152400" cy="256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4335038B-E218-49D7-8EAA-80F69191CAEE}"/>
              </a:ext>
            </a:extLst>
          </p:cNvPr>
          <p:cNvCxnSpPr/>
          <p:nvPr/>
        </p:nvCxnSpPr>
        <p:spPr>
          <a:xfrm flipV="1">
            <a:off x="4155440" y="1690688"/>
            <a:ext cx="152400" cy="260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D414BFC-0606-415A-AB17-DEE030064D53}"/>
              </a:ext>
            </a:extLst>
          </p:cNvPr>
          <p:cNvSpPr txBox="1"/>
          <p:nvPr/>
        </p:nvSpPr>
        <p:spPr>
          <a:xfrm>
            <a:off x="7711440" y="2079895"/>
            <a:ext cx="2804160" cy="2585323"/>
          </a:xfrm>
          <a:prstGeom prst="rect">
            <a:avLst/>
          </a:prstGeom>
          <a:noFill/>
        </p:spPr>
        <p:txBody>
          <a:bodyPr wrap="square" rtlCol="0">
            <a:spAutoFit/>
          </a:bodyPr>
          <a:lstStyle/>
          <a:p>
            <a:r>
              <a:rPr lang="en-US" dirty="0"/>
              <a:t>A definition “D” reaches a point “P” if there exists a path from “D” to “P” where “D” is not killed.</a:t>
            </a:r>
          </a:p>
          <a:p>
            <a:endParaRPr lang="en-US" dirty="0"/>
          </a:p>
          <a:p>
            <a:r>
              <a:rPr lang="en-US" dirty="0"/>
              <a:t>Assignment to a variable creates a new definition and kills other definitions in the CFG.</a:t>
            </a:r>
          </a:p>
        </p:txBody>
      </p:sp>
    </p:spTree>
    <p:extLst>
      <p:ext uri="{BB962C8B-B14F-4D97-AF65-F5344CB8AC3E}">
        <p14:creationId xmlns:p14="http://schemas.microsoft.com/office/powerpoint/2010/main" val="3316464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1E014-65D3-4B70-A1F2-6173DFEFC8A6}"/>
              </a:ext>
            </a:extLst>
          </p:cNvPr>
          <p:cNvSpPr>
            <a:spLocks noGrp="1"/>
          </p:cNvSpPr>
          <p:nvPr>
            <p:ph type="title"/>
          </p:nvPr>
        </p:nvSpPr>
        <p:spPr/>
        <p:txBody>
          <a:bodyPr/>
          <a:lstStyle/>
          <a:p>
            <a:r>
              <a:rPr lang="en-US" dirty="0"/>
              <a:t>Initialization</a:t>
            </a:r>
            <a:endParaRPr lang="en-IN" dirty="0"/>
          </a:p>
        </p:txBody>
      </p:sp>
      <p:sp>
        <p:nvSpPr>
          <p:cNvPr id="3" name="Content Placeholder 2">
            <a:extLst>
              <a:ext uri="{FF2B5EF4-FFF2-40B4-BE49-F238E27FC236}">
                <a16:creationId xmlns:a16="http://schemas.microsoft.com/office/drawing/2014/main" id="{81EF4B14-96A0-4EAC-8BFA-2E4BBB10649E}"/>
              </a:ext>
            </a:extLst>
          </p:cNvPr>
          <p:cNvSpPr>
            <a:spLocks noGrp="1"/>
          </p:cNvSpPr>
          <p:nvPr>
            <p:ph idx="1"/>
          </p:nvPr>
        </p:nvSpPr>
        <p:spPr/>
        <p:txBody>
          <a:bodyPr/>
          <a:lstStyle/>
          <a:p>
            <a:r>
              <a:rPr lang="en-US" dirty="0"/>
              <a:t>For each basic block BB in the CFG</a:t>
            </a:r>
          </a:p>
          <a:p>
            <a:pPr lvl="1"/>
            <a:r>
              <a:rPr lang="en-US" dirty="0"/>
              <a:t>OUT[BB] = UNDEF</a:t>
            </a:r>
            <a:endParaRPr lang="en-IN" dirty="0"/>
          </a:p>
        </p:txBody>
      </p:sp>
    </p:spTree>
    <p:extLst>
      <p:ext uri="{BB962C8B-B14F-4D97-AF65-F5344CB8AC3E}">
        <p14:creationId xmlns:p14="http://schemas.microsoft.com/office/powerpoint/2010/main" val="842142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79" y="1442720"/>
            <a:ext cx="3936733" cy="4247317"/>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id = op</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if (</a:t>
            </a:r>
            <a:r>
              <a:rPr lang="en-IN" dirty="0" err="1">
                <a:latin typeface="Arial" panose="020B0604020202020204" pitchFamily="34" charset="0"/>
                <a:cs typeface="Arial" panose="020B0604020202020204" pitchFamily="34" charset="0"/>
              </a:rPr>
              <a:t>id.getName</a:t>
            </a:r>
            <a:r>
              <a:rPr lang="en-IN" dirty="0">
                <a:latin typeface="Arial" panose="020B0604020202020204" pitchFamily="34" charset="0"/>
                <a:cs typeface="Arial" panose="020B0604020202020204" pitchFamily="34" charset="0"/>
              </a:rPr>
              <a:t>().equals(“c”)) {</a:t>
            </a:r>
          </a:p>
          <a:p>
            <a:r>
              <a:rPr lang="en-IN" dirty="0">
                <a:latin typeface="Arial" panose="020B0604020202020204" pitchFamily="34" charset="0"/>
                <a:cs typeface="Arial" panose="020B0604020202020204" pitchFamily="34" charset="0"/>
              </a:rPr>
              <a:t>   if (</a:t>
            </a:r>
            <a:r>
              <a:rPr lang="en-IN" dirty="0" err="1">
                <a:latin typeface="Arial" panose="020B0604020202020204" pitchFamily="34" charset="0"/>
                <a:cs typeface="Arial" panose="020B0604020202020204" pitchFamily="34" charset="0"/>
              </a:rPr>
              <a:t>op.isConst</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OUT[s] = </a:t>
            </a:r>
            <a:r>
              <a:rPr lang="en-IN" dirty="0" err="1">
                <a:latin typeface="Arial" panose="020B0604020202020204" pitchFamily="34" charset="0"/>
                <a:cs typeface="Arial" panose="020B0604020202020204" pitchFamily="34" charset="0"/>
              </a:rPr>
              <a:t>op.getValue</a:t>
            </a:r>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else if (</a:t>
            </a:r>
            <a:r>
              <a:rPr lang="en-IN" dirty="0" err="1">
                <a:latin typeface="Arial" panose="020B0604020202020204" pitchFamily="34" charset="0"/>
                <a:cs typeface="Arial" panose="020B0604020202020204" pitchFamily="34" charset="0"/>
              </a:rPr>
              <a:t>op.getName</a:t>
            </a:r>
            <a:r>
              <a:rPr lang="en-IN" dirty="0">
                <a:latin typeface="Arial" panose="020B0604020202020204" pitchFamily="34" charset="0"/>
                <a:cs typeface="Arial" panose="020B0604020202020204" pitchFamily="34" charset="0"/>
              </a:rPr>
              <a:t>().equals(“c”)) {</a:t>
            </a:r>
          </a:p>
          <a:p>
            <a:r>
              <a:rPr lang="en-IN" dirty="0">
                <a:latin typeface="Arial" panose="020B0604020202020204" pitchFamily="34" charset="0"/>
                <a:cs typeface="Arial" panose="020B0604020202020204" pitchFamily="34" charset="0"/>
              </a:rPr>
              <a:t>       OUT[s] = IN[s];</a:t>
            </a:r>
          </a:p>
          <a:p>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else</a:t>
            </a:r>
          </a:p>
          <a:p>
            <a:r>
              <a:rPr lang="en-IN" dirty="0">
                <a:latin typeface="Arial" panose="020B0604020202020204" pitchFamily="34" charset="0"/>
                <a:cs typeface="Arial" panose="020B0604020202020204" pitchFamily="34" charset="0"/>
              </a:rPr>
              <a:t>       OUT[s] = NAC;</a:t>
            </a:r>
          </a:p>
          <a:p>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else {</a:t>
            </a:r>
          </a:p>
          <a:p>
            <a:r>
              <a:rPr lang="en-IN" dirty="0">
                <a:latin typeface="Arial" panose="020B0604020202020204" pitchFamily="34" charset="0"/>
                <a:cs typeface="Arial" panose="020B0604020202020204" pitchFamily="34" charset="0"/>
              </a:rPr>
              <a:t>   OUT[s] = IN[s];</a:t>
            </a:r>
          </a:p>
          <a:p>
            <a:r>
              <a:rPr lang="en-IN" dirty="0">
                <a:latin typeface="Arial" panose="020B0604020202020204" pitchFamily="34" charset="0"/>
                <a:cs typeface="Arial" panose="020B0604020202020204" pitchFamily="34" charset="0"/>
              </a:rPr>
              <a:t>}</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56F30F7-9427-71E3-261A-C52CF0D646E9}"/>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6" name="TextBox 5">
                <a:extLst>
                  <a:ext uri="{FF2B5EF4-FFF2-40B4-BE49-F238E27FC236}">
                    <a16:creationId xmlns:a16="http://schemas.microsoft.com/office/drawing/2014/main" id="{A56F30F7-9427-71E3-261A-C52CF0D646E9}"/>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3597755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1996</TotalTime>
  <Words>8342</Words>
  <Application>Microsoft Office PowerPoint</Application>
  <PresentationFormat>Widescreen</PresentationFormat>
  <Paragraphs>1529</Paragraphs>
  <Slides>74</Slides>
  <Notes>74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74</vt:i4>
      </vt:variant>
    </vt:vector>
  </HeadingPairs>
  <TitlesOfParts>
    <vt:vector size="80" baseType="lpstr">
      <vt:lpstr>Arial</vt:lpstr>
      <vt:lpstr>Calibri</vt:lpstr>
      <vt:lpstr>Calibri Light</vt:lpstr>
      <vt:lpstr>Cambria Math</vt:lpstr>
      <vt:lpstr>Consolas</vt:lpstr>
      <vt:lpstr>Office Theme</vt:lpstr>
      <vt:lpstr>Compilers</vt:lpstr>
      <vt:lpstr>Today’s topics</vt:lpstr>
      <vt:lpstr>Constant propagation</vt:lpstr>
      <vt:lpstr>IN and OUT</vt:lpstr>
      <vt:lpstr>Meet operator</vt:lpstr>
      <vt:lpstr>Transfer function</vt:lpstr>
      <vt:lpstr>Constant propagation</vt:lpstr>
      <vt:lpstr>Initialization</vt:lpstr>
      <vt:lpstr>Transfer function</vt:lpstr>
      <vt:lpstr>Transfer function</vt:lpstr>
      <vt:lpstr>Transfer function</vt:lpstr>
      <vt:lpstr>Transfer function</vt:lpstr>
      <vt:lpstr>Transfer function</vt:lpstr>
      <vt:lpstr>Transfer function</vt:lpstr>
      <vt:lpstr>Transfer function</vt:lpstr>
      <vt:lpstr>Transfer function</vt:lpstr>
      <vt:lpstr>Transfer function</vt:lpstr>
      <vt:lpstr>Transfer function</vt:lpstr>
      <vt:lpstr>Transfer function</vt:lpstr>
      <vt:lpstr>Transfer function</vt:lpstr>
      <vt:lpstr>OUT of a basic block</vt:lpstr>
      <vt:lpstr>OUT of a basic block</vt:lpstr>
      <vt:lpstr>Data-flow analysis</vt:lpstr>
      <vt:lpstr>Constant propagation</vt:lpstr>
      <vt:lpstr>Why does constant propagation terminate?</vt:lpstr>
      <vt:lpstr>Monotonic transfer function</vt:lpstr>
      <vt:lpstr>Forward data-flow analysis</vt:lpstr>
      <vt:lpstr>Live variable analysis</vt:lpstr>
      <vt:lpstr>Live variable analysis</vt:lpstr>
      <vt:lpstr>Live variable analysis</vt:lpstr>
      <vt:lpstr>Live variable analysis</vt:lpstr>
      <vt:lpstr>Live variable analysis</vt:lpstr>
      <vt:lpstr>IN/OUT</vt:lpstr>
      <vt:lpstr>Transfer function</vt:lpstr>
      <vt:lpstr>Meet operator</vt:lpstr>
      <vt:lpstr>Initialization</vt:lpstr>
      <vt:lpstr>Backward data-flow analysis algorithm</vt:lpstr>
      <vt:lpstr>Live variable analysis</vt:lpstr>
      <vt:lpstr>Live variable analysis</vt:lpstr>
      <vt:lpstr>Live variable analysis</vt:lpstr>
      <vt:lpstr>Live variable analysis</vt:lpstr>
      <vt:lpstr>Live variable analysis</vt:lpstr>
      <vt:lpstr>Meet operator</vt:lpstr>
      <vt:lpstr>Initialization</vt:lpstr>
      <vt:lpstr>Transfer function</vt:lpstr>
      <vt:lpstr>Transfer function</vt:lpstr>
      <vt:lpstr>Transfer function</vt:lpstr>
      <vt:lpstr>Transfer function</vt:lpstr>
      <vt:lpstr>Transfer function</vt:lpstr>
      <vt:lpstr>Transfer function</vt:lpstr>
      <vt:lpstr>Transfer function</vt:lpstr>
      <vt:lpstr>Transfer function</vt:lpstr>
      <vt:lpstr>Transfer function</vt:lpstr>
      <vt:lpstr>Transfer function</vt:lpstr>
      <vt:lpstr>Transfer function</vt:lpstr>
      <vt:lpstr>Transfer function</vt:lpstr>
      <vt:lpstr>Transfer function</vt:lpstr>
      <vt:lpstr>Transfer function</vt:lpstr>
      <vt:lpstr>Transfer function</vt:lpstr>
      <vt:lpstr>Transfer function</vt:lpstr>
      <vt:lpstr>Transfer function</vt:lpstr>
      <vt:lpstr>Transfer function</vt:lpstr>
      <vt:lpstr>Transfer function</vt:lpstr>
      <vt:lpstr>Finding uninitialized variables</vt:lpstr>
      <vt:lpstr>Other uses of live variable </vt:lpstr>
      <vt:lpstr>Live variables at basic block granularity</vt:lpstr>
      <vt:lpstr>Live variables at basic block granularity</vt:lpstr>
      <vt:lpstr>Live variables at basic block granularity</vt:lpstr>
      <vt:lpstr>Data-flow analysis</vt:lpstr>
      <vt:lpstr>Meet operator</vt:lpstr>
      <vt:lpstr>Initialization</vt:lpstr>
      <vt:lpstr>Transfer function</vt:lpstr>
      <vt:lpstr>Reaching definitions</vt:lpstr>
      <vt:lpstr>Reaching definitions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Keshav Bhalotia</cp:lastModifiedBy>
  <cp:revision>334</cp:revision>
  <cp:lastPrinted>2024-01-24T06:25:14Z</cp:lastPrinted>
  <dcterms:created xsi:type="dcterms:W3CDTF">2020-08-23T12:23:07Z</dcterms:created>
  <dcterms:modified xsi:type="dcterms:W3CDTF">2024-01-24T06:31:33Z</dcterms:modified>
</cp:coreProperties>
</file>