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567" r:id="rId3"/>
    <p:sldId id="537" r:id="rId4"/>
    <p:sldId id="680" r:id="rId5"/>
    <p:sldId id="692" r:id="rId6"/>
    <p:sldId id="540" r:id="rId7"/>
    <p:sldId id="693" r:id="rId8"/>
    <p:sldId id="317" r:id="rId9"/>
    <p:sldId id="694" r:id="rId10"/>
    <p:sldId id="541" r:id="rId11"/>
    <p:sldId id="695" r:id="rId12"/>
    <p:sldId id="542" r:id="rId13"/>
    <p:sldId id="696" r:id="rId14"/>
    <p:sldId id="569" r:id="rId15"/>
    <p:sldId id="698" r:id="rId16"/>
    <p:sldId id="570" r:id="rId17"/>
    <p:sldId id="699" r:id="rId18"/>
    <p:sldId id="571" r:id="rId19"/>
    <p:sldId id="700" r:id="rId20"/>
    <p:sldId id="572" r:id="rId21"/>
    <p:sldId id="573" r:id="rId22"/>
    <p:sldId id="701" r:id="rId23"/>
    <p:sldId id="574" r:id="rId24"/>
    <p:sldId id="702" r:id="rId25"/>
    <p:sldId id="575" r:id="rId26"/>
    <p:sldId id="703" r:id="rId27"/>
    <p:sldId id="578" r:id="rId28"/>
    <p:sldId id="704" r:id="rId29"/>
    <p:sldId id="705" r:id="rId30"/>
    <p:sldId id="719" r:id="rId31"/>
    <p:sldId id="548" r:id="rId32"/>
    <p:sldId id="549" r:id="rId33"/>
    <p:sldId id="283" r:id="rId34"/>
    <p:sldId id="550" r:id="rId35"/>
    <p:sldId id="551" r:id="rId36"/>
    <p:sldId id="552" r:id="rId37"/>
    <p:sldId id="553" r:id="rId38"/>
    <p:sldId id="554" r:id="rId39"/>
    <p:sldId id="706" r:id="rId40"/>
    <p:sldId id="555" r:id="rId41"/>
    <p:sldId id="556" r:id="rId42"/>
    <p:sldId id="710" r:id="rId43"/>
    <p:sldId id="560" r:id="rId44"/>
    <p:sldId id="711" r:id="rId45"/>
    <p:sldId id="557" r:id="rId46"/>
    <p:sldId id="712" r:id="rId47"/>
    <p:sldId id="558" r:id="rId48"/>
    <p:sldId id="713" r:id="rId49"/>
    <p:sldId id="563" r:id="rId50"/>
    <p:sldId id="714" r:id="rId51"/>
    <p:sldId id="564" r:id="rId52"/>
    <p:sldId id="715" r:id="rId53"/>
    <p:sldId id="565" r:id="rId54"/>
    <p:sldId id="716" r:id="rId55"/>
    <p:sldId id="559" r:id="rId56"/>
    <p:sldId id="717" r:id="rId57"/>
    <p:sldId id="566" r:id="rId58"/>
    <p:sldId id="718" r:id="rId59"/>
    <p:sldId id="561" r:id="rId60"/>
    <p:sldId id="562" r:id="rId61"/>
    <p:sldId id="709" r:id="rId62"/>
    <p:sldId id="267" r:id="rId63"/>
    <p:sldId id="268" r:id="rId64"/>
    <p:sldId id="707" r:id="rId65"/>
    <p:sldId id="708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63F52-73CA-4FCB-B274-081C8B7D6B32}" type="datetimeFigureOut">
              <a:rPr lang="en-IN" smtClean="0"/>
              <a:t>30-04-2024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7E9C1-DCF7-4480-9B4A-BAF3DD706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784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A77594-4A94-4200-97C3-983B74C1334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5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19227-2F09-4AC9-813C-8F79B2170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66896-E1A5-4D1D-9B30-49942B93E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E554-1997-4AAC-983A-B8872AB3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9B13F-0560-41AF-B8CA-0A93DEA8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4E82A-8DFA-4182-821B-79BC5D9D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33283-0907-4FA0-BBF4-D73C9ECF9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935AD-7B81-4A86-837B-75B5555B3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4F293-26A9-4FF3-9DF7-30ED14ED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96619-51A0-4585-880B-A6C8D9FC5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14430-6DDF-4286-B17D-6A3121E38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4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F2DABE-CB3E-484C-9B1E-A79E01E73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3BD398-1DF0-4EB8-9E8A-2C96CE5F9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B3426-901F-41D6-ACB6-8A0ED4A8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93CF-5362-491D-9538-DDAB3B836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84305-8C14-44F3-9D66-5D465CA69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4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25F73-96EF-4AA4-9500-FFDF81A0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948A-7A88-4B1E-9DC2-3DD698812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8E7AF-07B6-4FA5-B689-3B4E20EB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F590E-082C-4E40-ADA5-4144ED90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9E002-6312-4442-88F0-120AA931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1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FFEE6-7BD1-4B2F-A981-C1A12780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BB116-BCEC-4689-813C-3ACA88E37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2422E-BF7B-47BD-AC5F-08C90DC1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09ABF-3CE5-46BA-B0CB-3298C0AE4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94514-0002-4D07-8D73-F057EC6D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0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ADBF2-D01F-4160-807D-C2B96CF2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18BF4-F268-4365-B09E-A98BDF110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E10E6-3810-4F46-8FAF-DAF52D469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B91D8-5531-4B9B-A43D-9CA8D6EF2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D4D1E-BFCB-42E3-95BD-853B728D5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72F9-B0A4-41CD-862C-7B664C43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5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EF267-D254-4D9B-91F7-F3B5CB63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3D3E6-8B02-4936-997E-D9A0124ED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C527F-EBCF-484B-86BF-36DE8DB5B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5E8487-138E-4894-89A2-8F636FD9C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1C886D-4217-49C2-A49C-630B22794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B9C135-9FD0-458D-92EF-F09CEDE36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ED8D1A-A51E-4E7D-9000-A5458E4D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5FE30E-8FE7-4ED8-A34F-03879C68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478A6-20F8-44A8-8D4A-28D53B04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F7EE8-61AB-4CF6-BF68-0794A8FF7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C3EE02-3E24-4E0B-A965-35DF82A0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9528E-D033-4CBA-8125-022A647A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8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9B3656-699E-4E3B-A941-A44041605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DAF8E-E2C0-4734-83F5-F2890BC0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861E9-4234-4191-84D2-A6C043E9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6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38AC6-E03C-4B75-AB9E-CFF50789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3196B-D624-4C0E-BCA8-780CB751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373A0-6265-4309-83E5-443FF1D43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B614E-CDF3-4D71-9428-A48DB49D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643E0-1AD5-4305-ABA3-798CADB7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20F08-7CB5-43E7-8BA5-47105BF0C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0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24E4-BB07-456C-98C2-132CFA35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710089-9F3C-467D-BFF6-D5676012D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A358A-38CA-4F62-80C8-54C06A9FC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5393A-72BB-4F14-8524-AFCCF05BE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5314B-21C7-428C-8FA6-E3A7F8DD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5E438-D7F4-4664-A73F-3224387D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7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0480D2-42D1-4347-A26F-3E1E91D1B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3BBE8-A806-449B-926E-F72BE6070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075E5-8BA5-43E4-8684-C8B9F115F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E3CC-3186-410D-8C75-E3B8EDD71A9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E8B66-A999-4E59-A3E4-D2DDCB698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43D71-8107-45BC-ACC9-3CBA87015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1A1A-9156-4F7A-AF82-5F2D44622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4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65121AA7-AF22-B031-5D36-0A8D00DEC8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396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63015DB-AD36-4F36-A28E-792C91657BA6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chemeClr val="accent1"/>
                </a:solidFill>
              </a:rPr>
              <a:t>inarr</a:t>
            </a:r>
            <a:r>
              <a:rPr lang="en-US" dirty="0">
                <a:solidFill>
                  <a:schemeClr val="accent1"/>
                </a:solidFill>
              </a:rPr>
              <a:t>[0]</a:t>
            </a:r>
            <a:r>
              <a:rPr lang="en-US" dirty="0">
                <a:solidFill>
                  <a:srgbClr val="FF0000"/>
                </a:solidFill>
              </a:rPr>
              <a:t>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FFC316-FC0B-4E57-933F-8CDA20E5213C}"/>
                  </a:ext>
                </a:extLst>
              </p:cNvPr>
              <p:cNvSpPr txBox="1"/>
              <p:nvPr/>
            </p:nvSpPr>
            <p:spPr>
              <a:xfrm>
                <a:off x="7843520" y="487680"/>
                <a:ext cx="3510280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off =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stackmalloc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P(mov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off(%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emit(id[e]):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P(mov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FFC316-FC0B-4E57-933F-8CDA20E52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520" y="487680"/>
                <a:ext cx="3510280" cy="4832092"/>
              </a:xfrm>
              <a:prstGeom prst="rect">
                <a:avLst/>
              </a:prstGeom>
              <a:blipFill>
                <a:blip r:embed="rId2"/>
                <a:stretch>
                  <a:fillRect l="-521" t="-252" b="-2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8">
            <a:extLst>
              <a:ext uri="{FF2B5EF4-FFF2-40B4-BE49-F238E27FC236}">
                <a16:creationId xmlns:a16="http://schemas.microsoft.com/office/drawing/2014/main" id="{F1B43849-2B23-43BA-AE46-D9CD9581BE04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0658DF-FBCE-F77A-1EDC-29924854B723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E26CF2-ED86-F8AA-8574-AB677B9EF978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69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63015DB-AD36-4F36-A28E-792C91657BA6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chemeClr val="accent1"/>
                </a:solidFill>
              </a:rPr>
              <a:t>inarr</a:t>
            </a:r>
            <a:r>
              <a:rPr lang="en-US" dirty="0">
                <a:solidFill>
                  <a:schemeClr val="accent1"/>
                </a:solidFill>
              </a:rPr>
              <a:t>[0]</a:t>
            </a:r>
            <a:r>
              <a:rPr lang="en-US" dirty="0">
                <a:solidFill>
                  <a:srgbClr val="FF0000"/>
                </a:solidFill>
              </a:rPr>
              <a:t>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FFC316-FC0B-4E57-933F-8CDA20E5213C}"/>
                  </a:ext>
                </a:extLst>
              </p:cNvPr>
              <p:cNvSpPr txBox="1"/>
              <p:nvPr/>
            </p:nvSpPr>
            <p:spPr>
              <a:xfrm>
                <a:off x="7843520" y="487680"/>
                <a:ext cx="3510280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off =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stackmalloc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P(mov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off(%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emit(id[e]):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P(mov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FFC316-FC0B-4E57-933F-8CDA20E52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520" y="487680"/>
                <a:ext cx="3510280" cy="4832092"/>
              </a:xfrm>
              <a:prstGeom prst="rect">
                <a:avLst/>
              </a:prstGeom>
              <a:blipFill>
                <a:blip r:embed="rId2"/>
                <a:stretch>
                  <a:fillRect l="-521" t="-252" b="-2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8">
            <a:extLst>
              <a:ext uri="{FF2B5EF4-FFF2-40B4-BE49-F238E27FC236}">
                <a16:creationId xmlns:a16="http://schemas.microsoft.com/office/drawing/2014/main" id="{F1B43849-2B23-43BA-AE46-D9CD9581BE04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2ABB21E-D2D7-4826-9322-00CF5AADDA50}"/>
              </a:ext>
            </a:extLst>
          </p:cNvPr>
          <p:cNvSpPr txBox="1"/>
          <p:nvPr/>
        </p:nvSpPr>
        <p:spPr>
          <a:xfrm>
            <a:off x="406400" y="4358640"/>
            <a:ext cx="511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 $0, %</a:t>
            </a:r>
            <a:r>
              <a:rPr lang="en-US" dirty="0" err="1"/>
              <a:t>eax</a:t>
            </a:r>
            <a:r>
              <a:rPr lang="en-US" dirty="0"/>
              <a:t>                          // </a:t>
            </a:r>
            <a:r>
              <a:rPr lang="en-US" dirty="0" err="1"/>
              <a:t>eax</a:t>
            </a:r>
            <a:r>
              <a:rPr lang="en-US" dirty="0"/>
              <a:t> = 0</a:t>
            </a:r>
          </a:p>
          <a:p>
            <a:r>
              <a:rPr lang="en-US" dirty="0"/>
              <a:t>mov 8(%</a:t>
            </a:r>
            <a:r>
              <a:rPr lang="en-US" dirty="0" err="1"/>
              <a:t>ebp</a:t>
            </a:r>
            <a:r>
              <a:rPr lang="en-US" dirty="0"/>
              <a:t>), %</a:t>
            </a:r>
            <a:r>
              <a:rPr lang="en-US" dirty="0" err="1"/>
              <a:t>ecx</a:t>
            </a:r>
            <a:r>
              <a:rPr lang="en-US" dirty="0"/>
              <a:t>                // read </a:t>
            </a:r>
            <a:r>
              <a:rPr lang="en-US" dirty="0" err="1"/>
              <a:t>inarr</a:t>
            </a:r>
            <a:endParaRPr lang="en-US" dirty="0"/>
          </a:p>
          <a:p>
            <a:r>
              <a:rPr lang="en-US" dirty="0"/>
              <a:t>mov (%</a:t>
            </a:r>
            <a:r>
              <a:rPr lang="en-US" dirty="0" err="1"/>
              <a:t>ecx</a:t>
            </a:r>
            <a:r>
              <a:rPr lang="en-US" dirty="0"/>
              <a:t>, %</a:t>
            </a:r>
            <a:r>
              <a:rPr lang="en-US" dirty="0" err="1"/>
              <a:t>eax</a:t>
            </a:r>
            <a:r>
              <a:rPr lang="en-US" dirty="0"/>
              <a:t>, 4), %</a:t>
            </a:r>
            <a:r>
              <a:rPr lang="en-US" dirty="0" err="1"/>
              <a:t>eax</a:t>
            </a:r>
            <a:r>
              <a:rPr lang="en-US" dirty="0"/>
              <a:t>   // </a:t>
            </a:r>
            <a:r>
              <a:rPr lang="en-US" dirty="0" err="1"/>
              <a:t>eax</a:t>
            </a:r>
            <a:r>
              <a:rPr lang="en-US" dirty="0"/>
              <a:t> = </a:t>
            </a:r>
            <a:r>
              <a:rPr lang="en-US" dirty="0" err="1"/>
              <a:t>inarr</a:t>
            </a:r>
            <a:r>
              <a:rPr lang="en-US" dirty="0"/>
              <a:t>[0]</a:t>
            </a:r>
          </a:p>
          <a:p>
            <a:r>
              <a:rPr lang="en-US" dirty="0"/>
              <a:t>sub $4, %</a:t>
            </a:r>
            <a:r>
              <a:rPr lang="en-US" dirty="0" err="1"/>
              <a:t>esp</a:t>
            </a:r>
            <a:r>
              <a:rPr lang="en-US" dirty="0"/>
              <a:t>                           // allocate t = </a:t>
            </a:r>
            <a:r>
              <a:rPr lang="en-US" dirty="0" err="1"/>
              <a:t>ebp</a:t>
            </a:r>
            <a:r>
              <a:rPr lang="en-US" dirty="0"/>
              <a:t> -8</a:t>
            </a:r>
          </a:p>
          <a:p>
            <a:r>
              <a:rPr lang="en-US" dirty="0"/>
              <a:t>mov %</a:t>
            </a:r>
            <a:r>
              <a:rPr lang="en-US" dirty="0" err="1"/>
              <a:t>eax</a:t>
            </a:r>
            <a:r>
              <a:rPr lang="en-US" dirty="0"/>
              <a:t>, -8(%</a:t>
            </a:r>
            <a:r>
              <a:rPr lang="en-US" dirty="0" err="1"/>
              <a:t>ebp</a:t>
            </a:r>
            <a:r>
              <a:rPr lang="en-US" dirty="0"/>
              <a:t>)              // t = </a:t>
            </a:r>
            <a:r>
              <a:rPr lang="en-US" dirty="0" err="1"/>
              <a:t>inarr</a:t>
            </a:r>
            <a:r>
              <a:rPr lang="en-US" dirty="0"/>
              <a:t>[0]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816394-0D58-0DBB-EC40-336708809EBE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94FC1B-2AE7-180A-1811-11893F0727DC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76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/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off =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stackalloc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(z);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blipFill>
                <a:blip r:embed="rId2"/>
                <a:stretch>
                  <a:fillRect l="-521" t="-206" b="-1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</a:t>
            </a:r>
            <a:r>
              <a:rPr lang="en-US" dirty="0">
                <a:solidFill>
                  <a:schemeClr val="accent1"/>
                </a:solidFill>
              </a:rPr>
              <a:t>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16E03DF1-8531-4FD2-9315-E1DDA0FA1F4D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D4EFF07-9614-EF18-685E-3984C0B2648A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5D499D-573E-844F-A286-A214AD4E3853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582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/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off =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stackalloc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(z);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blipFill>
                <a:blip r:embed="rId2"/>
                <a:stretch>
                  <a:fillRect l="-521" t="-206" b="-1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</a:t>
            </a:r>
            <a:r>
              <a:rPr lang="en-US" dirty="0">
                <a:solidFill>
                  <a:schemeClr val="accent1"/>
                </a:solidFill>
              </a:rPr>
              <a:t>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16E03DF1-8531-4FD2-9315-E1DDA0FA1F4D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-16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023B1EA-B958-4BE2-AD9A-E46D0224C29B}"/>
              </a:ext>
            </a:extLst>
          </p:cNvPr>
          <p:cNvSpPr txBox="1"/>
          <p:nvPr/>
        </p:nvSpPr>
        <p:spPr>
          <a:xfrm>
            <a:off x="558800" y="4297680"/>
            <a:ext cx="567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 $8, %</a:t>
            </a:r>
            <a:r>
              <a:rPr lang="en-US" dirty="0" err="1"/>
              <a:t>esp</a:t>
            </a:r>
            <a:r>
              <a:rPr lang="en-US" dirty="0"/>
              <a:t>    // allocate 8 bytes for </a:t>
            </a:r>
            <a:r>
              <a:rPr lang="en-US" dirty="0" err="1"/>
              <a:t>args</a:t>
            </a:r>
            <a:r>
              <a:rPr lang="en-US" dirty="0"/>
              <a:t> = </a:t>
            </a:r>
            <a:r>
              <a:rPr lang="en-US" dirty="0" err="1"/>
              <a:t>ebp</a:t>
            </a:r>
            <a:r>
              <a:rPr lang="en-US" dirty="0"/>
              <a:t> - 16 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E5DBCB-3AD1-5EA8-0A07-927191E038A5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536809-33C5-AFAD-B095-7BDEE4E52728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386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/>
              <p:nvPr/>
            </p:nvSpPr>
            <p:spPr>
              <a:xfrm>
                <a:off x="8544560" y="223520"/>
                <a:ext cx="3510280" cy="634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stackalloc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P(mov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endParaRPr lang="en-US" sz="1400" b="1" dirty="0"/>
              </a:p>
              <a:p>
                <a:pPr marL="0" indent="0">
                  <a:buNone/>
                </a:pPr>
                <a:r>
                  <a:rPr lang="en-US" sz="1400" dirty="0">
                    <a:latin typeface="+mj-lt"/>
                    <a:cs typeface="Arial" panose="020B0604020202020204" pitchFamily="34" charset="0"/>
                  </a:rPr>
                  <a:t>emit(id):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FF0000"/>
                    </a:solidFill>
                    <a:latin typeface="+mj-lt"/>
                    <a:cs typeface="Arial" panose="020B0604020202020204" pitchFamily="34" charset="0"/>
                  </a:rPr>
                  <a:t>  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off = lookup(id); // compile time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  P(mov off(%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ebp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), 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eax</a:t>
                </a:r>
                <a:endParaRPr lang="en-US" sz="14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223520"/>
                <a:ext cx="3510280" cy="6340197"/>
              </a:xfrm>
              <a:prstGeom prst="rect">
                <a:avLst/>
              </a:prstGeom>
              <a:blipFill>
                <a:blip r:embed="rId2"/>
                <a:stretch>
                  <a:fillRect l="-521" t="-19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sum(</a:t>
            </a:r>
            <a:r>
              <a:rPr lang="en-US" dirty="0">
                <a:solidFill>
                  <a:srgbClr val="0070C0"/>
                </a:solidFill>
              </a:rPr>
              <a:t>inarr+1</a:t>
            </a:r>
            <a:r>
              <a:rPr lang="en-US" dirty="0">
                <a:solidFill>
                  <a:srgbClr val="FF0000"/>
                </a:solidFill>
              </a:rPr>
              <a:t>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1639B7A5-472E-4526-8F02-38FA2EA43231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-16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40942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C9099C-BC51-488C-B976-A786CD6C3D63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39A8EA-591B-A0F6-D704-7E7214F061AF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496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/>
              <p:nvPr/>
            </p:nvSpPr>
            <p:spPr>
              <a:xfrm>
                <a:off x="8544560" y="223520"/>
                <a:ext cx="3510280" cy="634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stackalloc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P(mov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endParaRPr lang="en-US" sz="1400" b="1" dirty="0"/>
              </a:p>
              <a:p>
                <a:pPr marL="0" indent="0">
                  <a:buNone/>
                </a:pPr>
                <a:r>
                  <a:rPr lang="en-US" sz="1400" dirty="0">
                    <a:latin typeface="+mj-lt"/>
                    <a:cs typeface="Arial" panose="020B0604020202020204" pitchFamily="34" charset="0"/>
                  </a:rPr>
                  <a:t>emit(id):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FF0000"/>
                    </a:solidFill>
                    <a:latin typeface="+mj-lt"/>
                    <a:cs typeface="Arial" panose="020B0604020202020204" pitchFamily="34" charset="0"/>
                  </a:rPr>
                  <a:t>  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off = lookup(id); // compile time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  P(mov off(%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ebp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), 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eax</a:t>
                </a:r>
                <a:endParaRPr lang="en-US" sz="14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223520"/>
                <a:ext cx="3510280" cy="6340197"/>
              </a:xfrm>
              <a:prstGeom prst="rect">
                <a:avLst/>
              </a:prstGeom>
              <a:blipFill>
                <a:blip r:embed="rId2"/>
                <a:stretch>
                  <a:fillRect l="-521" t="-19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sum(</a:t>
            </a:r>
            <a:r>
              <a:rPr lang="en-US" dirty="0">
                <a:solidFill>
                  <a:srgbClr val="0070C0"/>
                </a:solidFill>
              </a:rPr>
              <a:t>inarr+1</a:t>
            </a:r>
            <a:r>
              <a:rPr lang="en-US" dirty="0">
                <a:solidFill>
                  <a:srgbClr val="FF0000"/>
                </a:solidFill>
              </a:rPr>
              <a:t>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1639B7A5-472E-4526-8F02-38FA2EA43231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-16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 err="1">
                          <a:solidFill>
                            <a:srgbClr val="FF0000"/>
                          </a:solidFill>
                        </a:rPr>
                        <a:t>inarr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-20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40942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CB046C2-91A2-49E5-8CDC-66BC8F426344}"/>
              </a:ext>
            </a:extLst>
          </p:cNvPr>
          <p:cNvSpPr txBox="1"/>
          <p:nvPr/>
        </p:nvSpPr>
        <p:spPr>
          <a:xfrm>
            <a:off x="568960" y="3698240"/>
            <a:ext cx="58115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mov 8(%</a:t>
            </a:r>
            <a:r>
              <a:rPr lang="en-US" dirty="0" err="1"/>
              <a:t>ebp</a:t>
            </a:r>
            <a:r>
              <a:rPr lang="en-US" dirty="0"/>
              <a:t>), %</a:t>
            </a:r>
            <a:r>
              <a:rPr lang="en-US" dirty="0" err="1"/>
              <a:t>eax</a:t>
            </a:r>
            <a:r>
              <a:rPr lang="en-US" dirty="0"/>
              <a:t>                // read </a:t>
            </a:r>
            <a:r>
              <a:rPr lang="en-US" dirty="0" err="1"/>
              <a:t>inarr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sub $4, %</a:t>
            </a:r>
            <a:r>
              <a:rPr lang="en-US" dirty="0" err="1"/>
              <a:t>esp</a:t>
            </a:r>
            <a:r>
              <a:rPr lang="en-US" dirty="0"/>
              <a:t>                           // allocate t2 = </a:t>
            </a:r>
            <a:r>
              <a:rPr lang="en-US" dirty="0" err="1"/>
              <a:t>ebp</a:t>
            </a:r>
            <a:r>
              <a:rPr lang="en-US" dirty="0"/>
              <a:t> -20</a:t>
            </a:r>
          </a:p>
          <a:p>
            <a:pPr marL="0" indent="0">
              <a:buNone/>
            </a:pPr>
            <a:r>
              <a:rPr lang="en-US" dirty="0"/>
              <a:t>mov %</a:t>
            </a:r>
            <a:r>
              <a:rPr lang="en-US" dirty="0" err="1"/>
              <a:t>eax</a:t>
            </a:r>
            <a:r>
              <a:rPr lang="en-US" dirty="0"/>
              <a:t>, -20(%</a:t>
            </a:r>
            <a:r>
              <a:rPr lang="en-US" dirty="0" err="1"/>
              <a:t>ebp</a:t>
            </a:r>
            <a:r>
              <a:rPr lang="en-US" dirty="0"/>
              <a:t>)            // t2 = </a:t>
            </a:r>
            <a:r>
              <a:rPr lang="en-US" dirty="0" err="1"/>
              <a:t>inarr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mov $1, %</a:t>
            </a:r>
            <a:r>
              <a:rPr lang="en-US" dirty="0" err="1"/>
              <a:t>eax</a:t>
            </a:r>
            <a:r>
              <a:rPr lang="en-US" dirty="0"/>
              <a:t>                          // </a:t>
            </a:r>
            <a:r>
              <a:rPr lang="en-US" dirty="0" err="1"/>
              <a:t>eax</a:t>
            </a:r>
            <a:r>
              <a:rPr lang="en-US" dirty="0"/>
              <a:t>  = 1 </a:t>
            </a:r>
          </a:p>
          <a:p>
            <a:pPr marL="0" indent="0">
              <a:buNone/>
            </a:pPr>
            <a:r>
              <a:rPr lang="en-US" dirty="0"/>
              <a:t>mov -20(%</a:t>
            </a:r>
            <a:r>
              <a:rPr lang="en-US" dirty="0" err="1"/>
              <a:t>ebp</a:t>
            </a:r>
            <a:r>
              <a:rPr lang="en-US" dirty="0"/>
              <a:t>), %</a:t>
            </a:r>
            <a:r>
              <a:rPr lang="en-US" dirty="0" err="1"/>
              <a:t>ecx</a:t>
            </a:r>
            <a:r>
              <a:rPr lang="en-US" dirty="0"/>
              <a:t>            // </a:t>
            </a:r>
            <a:r>
              <a:rPr lang="en-US" dirty="0" err="1"/>
              <a:t>ecx</a:t>
            </a:r>
            <a:r>
              <a:rPr lang="en-US" dirty="0"/>
              <a:t> = t2 = </a:t>
            </a:r>
            <a:r>
              <a:rPr lang="en-US" dirty="0" err="1"/>
              <a:t>inarr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add $4, %</a:t>
            </a:r>
            <a:r>
              <a:rPr lang="en-US" dirty="0" err="1"/>
              <a:t>esp</a:t>
            </a:r>
            <a:r>
              <a:rPr lang="en-US" dirty="0"/>
              <a:t>                           // free t2</a:t>
            </a:r>
          </a:p>
          <a:p>
            <a:pPr marL="0" indent="0">
              <a:buNone/>
            </a:pPr>
            <a:r>
              <a:rPr lang="en-US" dirty="0"/>
              <a:t>lea (%</a:t>
            </a:r>
            <a:r>
              <a:rPr lang="en-US" dirty="0" err="1"/>
              <a:t>ecx</a:t>
            </a:r>
            <a:r>
              <a:rPr lang="en-US" dirty="0"/>
              <a:t>, %</a:t>
            </a:r>
            <a:r>
              <a:rPr lang="en-US" dirty="0" err="1"/>
              <a:t>eax</a:t>
            </a:r>
            <a:r>
              <a:rPr lang="en-US" dirty="0"/>
              <a:t>, 4), %</a:t>
            </a:r>
            <a:r>
              <a:rPr lang="en-US" dirty="0" err="1"/>
              <a:t>eax</a:t>
            </a:r>
            <a:r>
              <a:rPr lang="en-US" dirty="0"/>
              <a:t>     // </a:t>
            </a:r>
            <a:r>
              <a:rPr lang="en-US" dirty="0" err="1"/>
              <a:t>eax</a:t>
            </a:r>
            <a:r>
              <a:rPr lang="en-US" dirty="0"/>
              <a:t> = </a:t>
            </a:r>
            <a:r>
              <a:rPr lang="en-US" dirty="0" err="1"/>
              <a:t>inarr</a:t>
            </a:r>
            <a:r>
              <a:rPr lang="en-US" dirty="0"/>
              <a:t> + 1</a:t>
            </a:r>
          </a:p>
          <a:p>
            <a:pPr marL="0" indent="0">
              <a:buNone/>
            </a:pPr>
            <a:r>
              <a:rPr lang="en-US" dirty="0"/>
              <a:t>mov %</a:t>
            </a:r>
            <a:r>
              <a:rPr lang="en-US" dirty="0" err="1"/>
              <a:t>eax</a:t>
            </a:r>
            <a:r>
              <a:rPr lang="en-US" dirty="0"/>
              <a:t>, -16(%</a:t>
            </a:r>
            <a:r>
              <a:rPr lang="en-US" dirty="0" err="1"/>
              <a:t>ebp</a:t>
            </a:r>
            <a:r>
              <a:rPr lang="en-US" dirty="0"/>
              <a:t>)           // </a:t>
            </a:r>
            <a:r>
              <a:rPr lang="en-US" dirty="0" err="1"/>
              <a:t>args</a:t>
            </a:r>
            <a:r>
              <a:rPr lang="en-US" dirty="0"/>
              <a:t>[0] = </a:t>
            </a:r>
            <a:r>
              <a:rPr lang="en-US" dirty="0" err="1"/>
              <a:t>inarr</a:t>
            </a:r>
            <a:r>
              <a:rPr lang="en-US" dirty="0"/>
              <a:t> + 1</a:t>
            </a:r>
          </a:p>
          <a:p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38269-1335-8B41-63B1-C0D3876EB50A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97751F-3C4E-A54F-9FD4-061A4187D5BC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48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sum(inarr+1, </a:t>
            </a:r>
            <a:r>
              <a:rPr lang="en-US" dirty="0">
                <a:solidFill>
                  <a:schemeClr val="accent1"/>
                </a:solidFill>
              </a:rPr>
              <a:t>n-1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9AEE7D3E-6712-4B26-BFB0-825F9259775A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-16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1440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5B0479-ECD9-4532-A862-B8F8518FDAE9}"/>
                  </a:ext>
                </a:extLst>
              </p:cNvPr>
              <p:cNvSpPr txBox="1"/>
              <p:nvPr/>
            </p:nvSpPr>
            <p:spPr>
              <a:xfrm>
                <a:off x="8544560" y="213360"/>
                <a:ext cx="3510280" cy="634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stackalloc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P(mov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endParaRPr lang="en-US" sz="1400" b="1" dirty="0"/>
              </a:p>
              <a:p>
                <a:pPr marL="0" indent="0">
                  <a:buNone/>
                </a:pPr>
                <a:r>
                  <a:rPr lang="en-US" sz="1400" dirty="0">
                    <a:latin typeface="+mj-lt"/>
                    <a:cs typeface="Arial" panose="020B0604020202020204" pitchFamily="34" charset="0"/>
                  </a:rPr>
                  <a:t>emit(id):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FF0000"/>
                    </a:solidFill>
                    <a:latin typeface="+mj-lt"/>
                    <a:cs typeface="Arial" panose="020B0604020202020204" pitchFamily="34" charset="0"/>
                  </a:rPr>
                  <a:t>  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off = lookup(id); // compile time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  P(mov off(%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ebp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), 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eax</a:t>
                </a:r>
                <a:endParaRPr lang="en-US" sz="14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5B0479-ECD9-4532-A862-B8F8518FD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213360"/>
                <a:ext cx="3510280" cy="6340197"/>
              </a:xfrm>
              <a:prstGeom prst="rect">
                <a:avLst/>
              </a:prstGeom>
              <a:blipFill>
                <a:blip r:embed="rId2"/>
                <a:stretch>
                  <a:fillRect l="-521" t="-19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1973E21-ED61-C599-8635-5920D79125DD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415BA9-1628-EC26-BD1F-898310FE81F5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41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sum(inarr+1, </a:t>
            </a:r>
            <a:r>
              <a:rPr lang="en-US" dirty="0">
                <a:solidFill>
                  <a:schemeClr val="accent1"/>
                </a:solidFill>
              </a:rPr>
              <a:t>n-1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9AEE7D3E-6712-4B26-BFB0-825F9259775A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-16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-20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1440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5B0479-ECD9-4532-A862-B8F8518FDAE9}"/>
                  </a:ext>
                </a:extLst>
              </p:cNvPr>
              <p:cNvSpPr txBox="1"/>
              <p:nvPr/>
            </p:nvSpPr>
            <p:spPr>
              <a:xfrm>
                <a:off x="8544560" y="213360"/>
                <a:ext cx="3510280" cy="634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),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if 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.isint()) P(add 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else P(lea (%</a:t>
                </a:r>
                <a:r>
                  <a:rPr lang="en-US" sz="1400" b="1" dirty="0" err="1"/>
                  <a:t>ecx</a:t>
                </a:r>
                <a:r>
                  <a:rPr lang="en-US" sz="1400" b="1" dirty="0"/>
                  <a:t>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4),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)</a:t>
                </a: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stackalloc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emit(e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   P(mov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arg_off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 err="1"/>
                  <a:t>stackfree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endParaRPr lang="en-US" sz="1400" b="1" dirty="0"/>
              </a:p>
              <a:p>
                <a:pPr marL="0" indent="0">
                  <a:buNone/>
                </a:pPr>
                <a:r>
                  <a:rPr lang="en-US" sz="1400" dirty="0">
                    <a:latin typeface="+mj-lt"/>
                    <a:cs typeface="Arial" panose="020B0604020202020204" pitchFamily="34" charset="0"/>
                  </a:rPr>
                  <a:t>emit(id):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FF0000"/>
                    </a:solidFill>
                    <a:latin typeface="+mj-lt"/>
                    <a:cs typeface="Arial" panose="020B0604020202020204" pitchFamily="34" charset="0"/>
                  </a:rPr>
                  <a:t>  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off = lookup(id); // compile time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  P(mov off(%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ebp</a:t>
                </a:r>
                <a:r>
                  <a:rPr lang="en-US" sz="1400" b="1" dirty="0">
                    <a:latin typeface="+mj-lt"/>
                    <a:cs typeface="Arial" panose="020B0604020202020204" pitchFamily="34" charset="0"/>
                  </a:rPr>
                  <a:t>), %</a:t>
                </a:r>
                <a:r>
                  <a:rPr lang="en-US" sz="1400" b="1" dirty="0" err="1">
                    <a:latin typeface="+mj-lt"/>
                    <a:cs typeface="Arial" panose="020B0604020202020204" pitchFamily="34" charset="0"/>
                  </a:rPr>
                  <a:t>eax</a:t>
                </a:r>
                <a:endParaRPr lang="en-US" sz="14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5B0479-ECD9-4532-A862-B8F8518FD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213360"/>
                <a:ext cx="3510280" cy="6340197"/>
              </a:xfrm>
              <a:prstGeom prst="rect">
                <a:avLst/>
              </a:prstGeom>
              <a:blipFill>
                <a:blip r:embed="rId2"/>
                <a:stretch>
                  <a:fillRect l="-521" t="-19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877EA82-1727-43A6-BD4B-BAFF5476CE89}"/>
              </a:ext>
            </a:extLst>
          </p:cNvPr>
          <p:cNvSpPr txBox="1"/>
          <p:nvPr/>
        </p:nvSpPr>
        <p:spPr>
          <a:xfrm>
            <a:off x="294640" y="3639840"/>
            <a:ext cx="5374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mov 12(%</a:t>
            </a:r>
            <a:r>
              <a:rPr lang="en-US" dirty="0" err="1"/>
              <a:t>ebp</a:t>
            </a:r>
            <a:r>
              <a:rPr lang="en-US" dirty="0"/>
              <a:t>), %</a:t>
            </a:r>
            <a:r>
              <a:rPr lang="en-US" dirty="0" err="1"/>
              <a:t>eax</a:t>
            </a:r>
            <a:r>
              <a:rPr lang="en-US" dirty="0"/>
              <a:t>              // </a:t>
            </a:r>
            <a:r>
              <a:rPr lang="en-US" dirty="0" err="1"/>
              <a:t>eax</a:t>
            </a:r>
            <a:r>
              <a:rPr lang="en-US" dirty="0"/>
              <a:t> = n</a:t>
            </a:r>
          </a:p>
          <a:p>
            <a:pPr marL="0" indent="0">
              <a:buNone/>
            </a:pPr>
            <a:r>
              <a:rPr lang="en-US" dirty="0"/>
              <a:t>sub $4, %</a:t>
            </a:r>
            <a:r>
              <a:rPr lang="en-US" dirty="0" err="1"/>
              <a:t>esp</a:t>
            </a:r>
            <a:r>
              <a:rPr lang="en-US" dirty="0"/>
              <a:t>                            // allocate t3 = </a:t>
            </a:r>
            <a:r>
              <a:rPr lang="en-US" dirty="0" err="1"/>
              <a:t>ebp</a:t>
            </a:r>
            <a:r>
              <a:rPr lang="en-US" dirty="0"/>
              <a:t> -20</a:t>
            </a:r>
          </a:p>
          <a:p>
            <a:pPr marL="0" indent="0">
              <a:buNone/>
            </a:pPr>
            <a:r>
              <a:rPr lang="en-US" dirty="0"/>
              <a:t>mov %</a:t>
            </a:r>
            <a:r>
              <a:rPr lang="en-US" dirty="0" err="1"/>
              <a:t>eax</a:t>
            </a:r>
            <a:r>
              <a:rPr lang="en-US" dirty="0"/>
              <a:t>, -20(%</a:t>
            </a:r>
            <a:r>
              <a:rPr lang="en-US" dirty="0" err="1"/>
              <a:t>ebp</a:t>
            </a:r>
            <a:r>
              <a:rPr lang="en-US" dirty="0"/>
              <a:t>)            // t3 = n</a:t>
            </a:r>
          </a:p>
          <a:p>
            <a:pPr marL="0" indent="0">
              <a:buNone/>
            </a:pPr>
            <a:r>
              <a:rPr lang="en-US" dirty="0"/>
              <a:t>mov $1, %</a:t>
            </a:r>
            <a:r>
              <a:rPr lang="en-US" dirty="0" err="1"/>
              <a:t>eax</a:t>
            </a:r>
            <a:r>
              <a:rPr lang="en-US" dirty="0"/>
              <a:t>                          // </a:t>
            </a:r>
            <a:r>
              <a:rPr lang="en-US" dirty="0" err="1"/>
              <a:t>eax</a:t>
            </a:r>
            <a:r>
              <a:rPr lang="en-US" dirty="0"/>
              <a:t> = 1</a:t>
            </a:r>
          </a:p>
          <a:p>
            <a:pPr marL="0" indent="0">
              <a:buNone/>
            </a:pPr>
            <a:r>
              <a:rPr lang="en-US" dirty="0"/>
              <a:t>neg %</a:t>
            </a:r>
            <a:r>
              <a:rPr lang="en-US" dirty="0" err="1"/>
              <a:t>eax</a:t>
            </a:r>
            <a:r>
              <a:rPr lang="en-US" dirty="0"/>
              <a:t>                                 // </a:t>
            </a:r>
            <a:r>
              <a:rPr lang="en-US" dirty="0" err="1"/>
              <a:t>eax</a:t>
            </a:r>
            <a:r>
              <a:rPr lang="en-US" dirty="0"/>
              <a:t> = -</a:t>
            </a:r>
            <a:r>
              <a:rPr lang="en-US" dirty="0" err="1"/>
              <a:t>eax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mov -20(%</a:t>
            </a:r>
            <a:r>
              <a:rPr lang="en-US" dirty="0" err="1"/>
              <a:t>ebp</a:t>
            </a:r>
            <a:r>
              <a:rPr lang="en-US" dirty="0"/>
              <a:t>), %</a:t>
            </a:r>
            <a:r>
              <a:rPr lang="en-US" dirty="0" err="1"/>
              <a:t>ecx</a:t>
            </a:r>
            <a:r>
              <a:rPr lang="en-US" dirty="0"/>
              <a:t>            // </a:t>
            </a:r>
            <a:r>
              <a:rPr lang="en-US" dirty="0" err="1"/>
              <a:t>ecx</a:t>
            </a:r>
            <a:r>
              <a:rPr lang="en-US" dirty="0"/>
              <a:t> = t3 = n</a:t>
            </a:r>
          </a:p>
          <a:p>
            <a:pPr marL="0" indent="0">
              <a:buNone/>
            </a:pPr>
            <a:r>
              <a:rPr lang="en-US" dirty="0"/>
              <a:t>add $4, %</a:t>
            </a:r>
            <a:r>
              <a:rPr lang="en-US" dirty="0" err="1"/>
              <a:t>esp</a:t>
            </a:r>
            <a:r>
              <a:rPr lang="en-US" dirty="0"/>
              <a:t>                          // free t3</a:t>
            </a:r>
          </a:p>
          <a:p>
            <a:pPr marL="0" indent="0">
              <a:buNone/>
            </a:pPr>
            <a:r>
              <a:rPr lang="en-US" dirty="0"/>
              <a:t>add %</a:t>
            </a:r>
            <a:r>
              <a:rPr lang="en-US" dirty="0" err="1"/>
              <a:t>ecx</a:t>
            </a:r>
            <a:r>
              <a:rPr lang="en-US" dirty="0"/>
              <a:t>, %</a:t>
            </a:r>
            <a:r>
              <a:rPr lang="en-US" dirty="0" err="1"/>
              <a:t>eax</a:t>
            </a:r>
            <a:r>
              <a:rPr lang="en-US" dirty="0"/>
              <a:t>                      // </a:t>
            </a:r>
            <a:r>
              <a:rPr lang="en-US" dirty="0" err="1"/>
              <a:t>eax</a:t>
            </a:r>
            <a:r>
              <a:rPr lang="en-US" dirty="0"/>
              <a:t> = n – 1</a:t>
            </a:r>
          </a:p>
          <a:p>
            <a:pPr marL="0" indent="0">
              <a:buNone/>
            </a:pPr>
            <a:r>
              <a:rPr lang="en-US" dirty="0"/>
              <a:t>mov %</a:t>
            </a:r>
            <a:r>
              <a:rPr lang="en-US" dirty="0" err="1"/>
              <a:t>eax</a:t>
            </a:r>
            <a:r>
              <a:rPr lang="en-US" dirty="0"/>
              <a:t>, -12(%</a:t>
            </a:r>
            <a:r>
              <a:rPr lang="en-US" dirty="0" err="1"/>
              <a:t>ebp</a:t>
            </a:r>
            <a:r>
              <a:rPr lang="en-US" dirty="0"/>
              <a:t>)           // </a:t>
            </a:r>
            <a:r>
              <a:rPr lang="en-US" dirty="0" err="1"/>
              <a:t>args</a:t>
            </a:r>
            <a:r>
              <a:rPr lang="en-US" dirty="0"/>
              <a:t>[1] = n-1</a:t>
            </a:r>
          </a:p>
          <a:p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9FC937-B0B8-92FA-8791-ADBB063A1B24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DDE437-5A31-3620-EBBA-8586C1DA5110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159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/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P(mov off(%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ecx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stackfree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if 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.isint()) P(add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ecx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else P(lea 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ecx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4),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stackalloc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stackfree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(z);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blipFill>
                <a:blip r:embed="rId2"/>
                <a:stretch>
                  <a:fillRect l="-521" t="-206" b="-1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 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7C5B207-40DD-4CB3-B740-EE6584250347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r>
                        <a:rPr lang="en-US" dirty="0"/>
                        <a:t>[0]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-16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C029350-2434-AD0A-79AA-032A53B37E91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FA9FB7-5296-4B0C-1F9B-2FA695EC33D8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590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/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1400" dirty="0"/>
                  <a:t>emit(id = e)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emit(e);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off = lookup(id);   // compile time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)  :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stackmalloc</a:t>
                </a:r>
                <a:r>
                  <a:rPr lang="en-US" sz="1400" b="1" dirty="0"/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off(%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emit(e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P(mov off(%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ebp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ecx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stackfree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(4)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if (e</a:t>
                </a:r>
                <a:r>
                  <a:rPr lang="en-US" sz="14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.isint()) P(add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ecx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else P(lea (%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ecx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, 4), %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eax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400" dirty="0"/>
                  <a:t>emit(id(e</a:t>
                </a:r>
                <a:r>
                  <a:rPr lang="en-US" sz="1400" baseline="-25000" dirty="0"/>
                  <a:t>1</a:t>
                </a:r>
                <a:r>
                  <a:rPr lang="en-US" sz="1400" dirty="0"/>
                  <a:t>, …, </a:t>
                </a:r>
                <a:r>
                  <a:rPr lang="en-US" sz="1400" dirty="0" err="1"/>
                  <a:t>e</a:t>
                </a:r>
                <a:r>
                  <a:rPr lang="en-US" sz="1400" baseline="-25000" dirty="0" err="1"/>
                  <a:t>n</a:t>
                </a:r>
                <a:r>
                  <a:rPr lang="en-US" sz="1400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z = n * 4;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off = </a:t>
                </a:r>
                <a:r>
                  <a:rPr lang="en-US" sz="1400" b="1" dirty="0" err="1"/>
                  <a:t>stackalloc</a:t>
                </a:r>
                <a:r>
                  <a:rPr lang="en-US" sz="1400" b="1" dirty="0"/>
                  <a:t>(z);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for (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= 1;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 &lt;= n; </a:t>
                </a:r>
                <a:r>
                  <a:rPr lang="en-US" sz="1400" b="1" dirty="0" err="1"/>
                  <a:t>i</a:t>
                </a:r>
                <a:r>
                  <a:rPr lang="en-US" sz="1400" b="1" dirty="0"/>
                  <a:t>++) {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emit(e</a:t>
                </a:r>
                <a:r>
                  <a:rPr lang="en-US" sz="1400" b="1" baseline="-25000" dirty="0"/>
                  <a:t>1</a:t>
                </a:r>
                <a:r>
                  <a:rPr lang="en-US" sz="1400" b="1" dirty="0"/>
                  <a:t>);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 = off + (i-1)*4; 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   P(mov %</a:t>
                </a:r>
                <a:r>
                  <a:rPr lang="en-US" sz="1400" b="1" dirty="0" err="1"/>
                  <a:t>eax</a:t>
                </a:r>
                <a:r>
                  <a:rPr lang="en-US" sz="1400" b="1" dirty="0"/>
                  <a:t>, </a:t>
                </a:r>
                <a:r>
                  <a:rPr lang="en-US" sz="1400" b="1" dirty="0" err="1"/>
                  <a:t>arg_off</a:t>
                </a:r>
                <a:r>
                  <a:rPr lang="en-US" sz="1400" b="1" dirty="0"/>
                  <a:t>(%</a:t>
                </a:r>
                <a:r>
                  <a:rPr lang="en-US" sz="1400" b="1" dirty="0" err="1"/>
                  <a:t>ebp</a:t>
                </a:r>
                <a:r>
                  <a:rPr lang="en-US" sz="1400" b="1" dirty="0"/>
                  <a:t>))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    }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P(call id)</a:t>
                </a:r>
              </a:p>
              <a:p>
                <a:pPr marL="0" indent="0">
                  <a:buNone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    </a:t>
                </a:r>
                <a:r>
                  <a:rPr lang="en-US" sz="1400" b="1" dirty="0" err="1">
                    <a:solidFill>
                      <a:srgbClr val="FF0000"/>
                    </a:solidFill>
                  </a:rPr>
                  <a:t>stackfree</a:t>
                </a:r>
                <a:r>
                  <a:rPr lang="en-US" sz="1400" b="1" dirty="0">
                    <a:solidFill>
                      <a:srgbClr val="FF0000"/>
                    </a:solidFill>
                  </a:rPr>
                  <a:t>(z);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DA15C-2693-42B7-AD22-79EA05F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560" y="487680"/>
                <a:ext cx="3510280" cy="5909310"/>
              </a:xfrm>
              <a:prstGeom prst="rect">
                <a:avLst/>
              </a:prstGeom>
              <a:blipFill>
                <a:blip r:embed="rId2"/>
                <a:stretch>
                  <a:fillRect l="-521" t="-206" b="-1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 ret = </a:t>
            </a:r>
            <a:r>
              <a:rPr lang="en-US" dirty="0" err="1">
                <a:solidFill>
                  <a:srgbClr val="FF0000"/>
                </a:solidFill>
              </a:rPr>
              <a:t>inarr</a:t>
            </a:r>
            <a:r>
              <a:rPr lang="en-US" dirty="0">
                <a:solidFill>
                  <a:srgbClr val="FF0000"/>
                </a:solidFill>
              </a:rPr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7C5B207-40DD-4CB3-B740-EE6584250347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 err="1">
                          <a:solidFill>
                            <a:srgbClr val="FF0000"/>
                          </a:solidFill>
                        </a:rPr>
                        <a:t>inarr</a:t>
                      </a:r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[0]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off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-16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6D31E74-859E-406A-A979-30ED82C9091B}"/>
              </a:ext>
            </a:extLst>
          </p:cNvPr>
          <p:cNvSpPr txBox="1"/>
          <p:nvPr/>
        </p:nvSpPr>
        <p:spPr>
          <a:xfrm>
            <a:off x="386080" y="3779520"/>
            <a:ext cx="62280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/>
              <a:t>call sum</a:t>
            </a:r>
          </a:p>
          <a:p>
            <a:pPr marL="0" indent="0">
              <a:buNone/>
            </a:pPr>
            <a:r>
              <a:rPr lang="en-US" sz="1800" dirty="0"/>
              <a:t>add $8, %</a:t>
            </a:r>
            <a:r>
              <a:rPr lang="en-US" sz="1800" dirty="0" err="1"/>
              <a:t>esp</a:t>
            </a:r>
            <a:r>
              <a:rPr lang="en-US" sz="1800" dirty="0"/>
              <a:t>                 // free </a:t>
            </a:r>
            <a:r>
              <a:rPr lang="en-US" sz="1800" dirty="0" err="1"/>
              <a:t>args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mov -8(%</a:t>
            </a:r>
            <a:r>
              <a:rPr lang="en-US" sz="1800" dirty="0" err="1"/>
              <a:t>ebp</a:t>
            </a:r>
            <a:r>
              <a:rPr lang="en-US" sz="1800" dirty="0"/>
              <a:t>), %</a:t>
            </a:r>
            <a:r>
              <a:rPr lang="en-US" sz="1800" dirty="0" err="1"/>
              <a:t>ecx</a:t>
            </a:r>
            <a:r>
              <a:rPr lang="en-US" sz="1800" dirty="0"/>
              <a:t>    // </a:t>
            </a:r>
            <a:r>
              <a:rPr lang="en-US" sz="1800" dirty="0" err="1"/>
              <a:t>ecx</a:t>
            </a:r>
            <a:r>
              <a:rPr lang="en-US" sz="1800" dirty="0"/>
              <a:t> = </a:t>
            </a:r>
            <a:r>
              <a:rPr lang="en-US" sz="1800" dirty="0" err="1"/>
              <a:t>inarr</a:t>
            </a:r>
            <a:r>
              <a:rPr lang="en-US" sz="1800" dirty="0"/>
              <a:t>[0]</a:t>
            </a:r>
          </a:p>
          <a:p>
            <a:pPr marL="0" indent="0">
              <a:buNone/>
            </a:pPr>
            <a:r>
              <a:rPr lang="en-US" sz="1800" dirty="0"/>
              <a:t>add $4, %</a:t>
            </a:r>
            <a:r>
              <a:rPr lang="en-US" sz="1800" dirty="0" err="1"/>
              <a:t>esp</a:t>
            </a:r>
            <a:r>
              <a:rPr lang="en-US" sz="1800" dirty="0"/>
              <a:t>                // free </a:t>
            </a:r>
            <a:r>
              <a:rPr lang="en-US" sz="1800" dirty="0" err="1"/>
              <a:t>inarr</a:t>
            </a:r>
            <a:r>
              <a:rPr lang="en-US" sz="1800" dirty="0"/>
              <a:t>[0]</a:t>
            </a:r>
          </a:p>
          <a:p>
            <a:pPr marL="0" indent="0">
              <a:buNone/>
            </a:pPr>
            <a:r>
              <a:rPr lang="en-US" sz="1800" dirty="0"/>
              <a:t>add %</a:t>
            </a:r>
            <a:r>
              <a:rPr lang="en-US" sz="1800" dirty="0" err="1"/>
              <a:t>ecx</a:t>
            </a:r>
            <a:r>
              <a:rPr lang="en-US" sz="1800" dirty="0"/>
              <a:t>, %</a:t>
            </a:r>
            <a:r>
              <a:rPr lang="en-US" sz="1800" dirty="0" err="1"/>
              <a:t>eax</a:t>
            </a:r>
            <a:r>
              <a:rPr lang="en-US" sz="1800" dirty="0"/>
              <a:t>           // %</a:t>
            </a:r>
            <a:r>
              <a:rPr lang="en-US" sz="1800" dirty="0" err="1"/>
              <a:t>eax</a:t>
            </a:r>
            <a:r>
              <a:rPr lang="en-US" sz="1800" dirty="0"/>
              <a:t> = </a:t>
            </a:r>
            <a:r>
              <a:rPr lang="en-US" sz="1800" dirty="0" err="1"/>
              <a:t>inarr</a:t>
            </a:r>
            <a:r>
              <a:rPr lang="en-US" sz="1800" dirty="0"/>
              <a:t>[0] + sum(inarr+1, n-1)</a:t>
            </a:r>
          </a:p>
          <a:p>
            <a:pPr marL="0" indent="0">
              <a:buNone/>
            </a:pPr>
            <a:r>
              <a:rPr lang="en-US" sz="1800" dirty="0"/>
              <a:t>mov %</a:t>
            </a:r>
            <a:r>
              <a:rPr lang="en-US" sz="1800" dirty="0" err="1"/>
              <a:t>eax</a:t>
            </a:r>
            <a:r>
              <a:rPr lang="en-US" sz="1800" dirty="0"/>
              <a:t>, -4(%</a:t>
            </a:r>
            <a:r>
              <a:rPr lang="en-US" sz="1800" dirty="0" err="1"/>
              <a:t>ebp</a:t>
            </a:r>
            <a:r>
              <a:rPr lang="en-US" sz="1800" dirty="0"/>
              <a:t>)   //  ret = </a:t>
            </a:r>
            <a:r>
              <a:rPr lang="en-US" sz="1800" dirty="0" err="1"/>
              <a:t>inarr</a:t>
            </a:r>
            <a:r>
              <a:rPr lang="en-US" sz="1800" dirty="0"/>
              <a:t>[0] + sum(inarr+1, n-1)</a:t>
            </a:r>
          </a:p>
          <a:p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2390C6-854C-B2AF-1BAE-94590A286C77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81251-E495-0091-88E0-3CDE5BFDF8E3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34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0341-7256-984F-6F90-4CC9CD2D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Today’s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03D4F-07FF-DD02-8F38-D49A7BADE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Code generation example</a:t>
            </a:r>
          </a:p>
          <a:p>
            <a:r>
              <a:rPr lang="en-IN" dirty="0"/>
              <a:t>Operational semantics rules for a subset of </a:t>
            </a:r>
            <a:r>
              <a:rPr lang="en-IN"/>
              <a:t>C grammar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0974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AC52-BDCA-4809-97E8-C0DC5FA4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C7ED43-8983-4E38-B548-941DFEEEB9A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} </a:t>
            </a:r>
            <a:r>
              <a:rPr lang="en-US" dirty="0"/>
              <a:t>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71B81C-3167-461D-8905-324F60B6B81F}"/>
              </a:ext>
            </a:extLst>
          </p:cNvPr>
          <p:cNvSpPr txBox="1"/>
          <p:nvPr/>
        </p:nvSpPr>
        <p:spPr>
          <a:xfrm>
            <a:off x="7843520" y="904240"/>
            <a:ext cx="387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emit(if 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 else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l1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l2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$0,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P(je l1)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l2)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P(l1:)              /* else */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P(l2:)              /* endif */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B5FD9A30-CCC1-4932-8C24-D2768A0E568A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F626A18-1828-A4ED-625E-A9D0F26130D8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8564DD-C5BE-F775-0780-CB6E271FBBD7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63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9CDEA7-A1FA-4756-8BCB-F47DE7666529}"/>
              </a:ext>
            </a:extLst>
          </p:cNvPr>
          <p:cNvSpPr txBox="1"/>
          <p:nvPr/>
        </p:nvSpPr>
        <p:spPr>
          <a:xfrm>
            <a:off x="7843520" y="904240"/>
            <a:ext cx="387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emit(id = e)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emit(e);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 = lookup(id);   // compile time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P(mov %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off(%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emit(if 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 else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l1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l2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$0,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P(je l1)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jmp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l2)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P(l1:)              /* else */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P(l2:)              /* endif */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17DFA1-35D9-4F20-91A4-63369ACB013B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</a:t>
            </a:r>
            <a:r>
              <a:rPr lang="en-US" dirty="0">
                <a:solidFill>
                  <a:srgbClr val="FF0000"/>
                </a:solidFill>
              </a:rPr>
              <a:t>else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ret = 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5332997-F1D0-490F-89A2-5044D15380F1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C8F3389-A1E9-8B15-B93A-D2E3FAC21C87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D0FAD2-2D58-F0DC-2011-3BC8E8F3D882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243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9CDEA7-A1FA-4756-8BCB-F47DE7666529}"/>
              </a:ext>
            </a:extLst>
          </p:cNvPr>
          <p:cNvSpPr txBox="1"/>
          <p:nvPr/>
        </p:nvSpPr>
        <p:spPr>
          <a:xfrm>
            <a:off x="7843520" y="904240"/>
            <a:ext cx="387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emit(id = e)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emit(e);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 = lookup(id);   // compile time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P(mov %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off(%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emit(if 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 else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l1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l2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$0,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P(je l1)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jmp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l2)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P(l1:)              /* else */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P(l2:)              /* endif */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17DFA1-35D9-4F20-91A4-63369ACB013B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</a:t>
            </a:r>
            <a:r>
              <a:rPr lang="en-US" dirty="0">
                <a:solidFill>
                  <a:srgbClr val="FF0000"/>
                </a:solidFill>
              </a:rPr>
              <a:t>else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ret = 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5332997-F1D0-490F-89A2-5044D15380F1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1C4C209-E69B-458A-8685-A0A3CBB3C06B}"/>
              </a:ext>
            </a:extLst>
          </p:cNvPr>
          <p:cNvSpPr txBox="1"/>
          <p:nvPr/>
        </p:nvSpPr>
        <p:spPr>
          <a:xfrm>
            <a:off x="406400" y="4094480"/>
            <a:ext cx="421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else:</a:t>
            </a:r>
          </a:p>
          <a:p>
            <a:pPr marL="0" indent="0">
              <a:buNone/>
            </a:pPr>
            <a:r>
              <a:rPr lang="en-US" dirty="0"/>
              <a:t>mov $0, %</a:t>
            </a:r>
            <a:r>
              <a:rPr lang="en-US" dirty="0" err="1"/>
              <a:t>eax</a:t>
            </a:r>
            <a:r>
              <a:rPr lang="en-US" dirty="0"/>
              <a:t>                       // </a:t>
            </a:r>
            <a:r>
              <a:rPr lang="en-US" dirty="0" err="1"/>
              <a:t>eax</a:t>
            </a:r>
            <a:r>
              <a:rPr lang="en-US" dirty="0"/>
              <a:t> = 0</a:t>
            </a:r>
          </a:p>
          <a:p>
            <a:pPr marL="0" indent="0">
              <a:buNone/>
            </a:pPr>
            <a:r>
              <a:rPr lang="en-US" dirty="0"/>
              <a:t>mov %</a:t>
            </a:r>
            <a:r>
              <a:rPr lang="en-US" dirty="0" err="1"/>
              <a:t>eax</a:t>
            </a:r>
            <a:r>
              <a:rPr lang="en-US" dirty="0"/>
              <a:t>, -4(%</a:t>
            </a:r>
            <a:r>
              <a:rPr lang="en-US" dirty="0" err="1"/>
              <a:t>ebp</a:t>
            </a:r>
            <a:r>
              <a:rPr lang="en-US" dirty="0"/>
              <a:t>)           // ret = 0</a:t>
            </a:r>
          </a:p>
          <a:p>
            <a:pPr marL="0" indent="0">
              <a:buNone/>
            </a:pPr>
            <a:r>
              <a:rPr lang="en-US" dirty="0"/>
              <a:t>endif: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F5666E-3386-DBAC-9CDC-8C558F4F5804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6E38A4-B783-0645-DDF7-4DC2F85AED99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13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9CDEA7-A1FA-4756-8BCB-F47DE7666529}"/>
              </a:ext>
            </a:extLst>
          </p:cNvPr>
          <p:cNvSpPr txBox="1"/>
          <p:nvPr/>
        </p:nvSpPr>
        <p:spPr>
          <a:xfrm>
            <a:off x="7843520" y="1767840"/>
            <a:ext cx="387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 = lookup(id); // compile time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P(mov off(%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17DFA1-35D9-4F20-91A4-63369ACB013B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FD4B71F3-A49A-46CF-80D3-FD4A9A5B0B7B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A711EC-7577-4840-1DFD-20D17F8DCAA3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3B33BA-4CF3-6153-4FA8-F22E82A218E1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635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9CDEA7-A1FA-4756-8BCB-F47DE7666529}"/>
              </a:ext>
            </a:extLst>
          </p:cNvPr>
          <p:cNvSpPr txBox="1"/>
          <p:nvPr/>
        </p:nvSpPr>
        <p:spPr>
          <a:xfrm>
            <a:off x="7843520" y="1767840"/>
            <a:ext cx="387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 = lookup(id); // compile time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P(mov off(%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17DFA1-35D9-4F20-91A4-63369ACB013B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FD4B71F3-A49A-46CF-80D3-FD4A9A5B0B7B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112A2B0-A440-4561-A359-4D543FE5BF84}"/>
              </a:ext>
            </a:extLst>
          </p:cNvPr>
          <p:cNvSpPr txBox="1"/>
          <p:nvPr/>
        </p:nvSpPr>
        <p:spPr>
          <a:xfrm>
            <a:off x="528320" y="4124960"/>
            <a:ext cx="460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mov -4(%</a:t>
            </a:r>
            <a:r>
              <a:rPr lang="en-US" dirty="0" err="1"/>
              <a:t>ebp</a:t>
            </a:r>
            <a:r>
              <a:rPr lang="en-US" dirty="0"/>
              <a:t>), %</a:t>
            </a:r>
            <a:r>
              <a:rPr lang="en-US" dirty="0" err="1"/>
              <a:t>eax</a:t>
            </a:r>
            <a:r>
              <a:rPr lang="en-US" dirty="0"/>
              <a:t>        // </a:t>
            </a:r>
            <a:r>
              <a:rPr lang="en-US" dirty="0" err="1"/>
              <a:t>eax</a:t>
            </a:r>
            <a:r>
              <a:rPr lang="en-US" dirty="0"/>
              <a:t> = ret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EB52F-9EB5-EE3F-29A0-08C4F7FF951E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03219-C970-53FA-35D5-331556E2A564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689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28804-AE6B-49F1-AE5A-AF5DF804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CF5934-4314-4695-8B6A-28701FC405BA}"/>
              </a:ext>
            </a:extLst>
          </p:cNvPr>
          <p:cNvSpPr txBox="1"/>
          <p:nvPr/>
        </p:nvSpPr>
        <p:spPr>
          <a:xfrm>
            <a:off x="7325360" y="2133600"/>
            <a:ext cx="4124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emit({ int id =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}):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off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stackmalloc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insert(id, off);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P(mov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off(%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stackfree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  <a:endParaRPr lang="en-I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32ED4-589E-48EC-977F-9935A01D5DD1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943285FE-BDD1-4188-9A19-DB1022EFFC02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B2DDB13-3173-5206-9667-036863CA4D4F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CE5CF7-8CA4-4579-5EA1-93F80358B732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976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28804-AE6B-49F1-AE5A-AF5DF804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CF5934-4314-4695-8B6A-28701FC405BA}"/>
              </a:ext>
            </a:extLst>
          </p:cNvPr>
          <p:cNvSpPr txBox="1"/>
          <p:nvPr/>
        </p:nvSpPr>
        <p:spPr>
          <a:xfrm>
            <a:off x="7325360" y="2133600"/>
            <a:ext cx="4124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emit({ int id =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}):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off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stackmalloc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insert(id, off);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P(mov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off(%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stackfree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  <a:endParaRPr lang="en-I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32ED4-589E-48EC-977F-9935A01D5DD1}"/>
              </a:ext>
            </a:extLst>
          </p:cNvPr>
          <p:cNvSpPr txBox="1"/>
          <p:nvPr/>
        </p:nvSpPr>
        <p:spPr>
          <a:xfrm>
            <a:off x="406400" y="202972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943285FE-BDD1-4188-9A19-DB1022EFFC02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ret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-4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E50BB18-A1FB-4C3C-883D-1666DC735D8A}"/>
              </a:ext>
            </a:extLst>
          </p:cNvPr>
          <p:cNvSpPr txBox="1"/>
          <p:nvPr/>
        </p:nvSpPr>
        <p:spPr>
          <a:xfrm>
            <a:off x="528320" y="4551680"/>
            <a:ext cx="393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$4, %</a:t>
            </a:r>
            <a:r>
              <a:rPr lang="en-US" dirty="0" err="1"/>
              <a:t>esp</a:t>
            </a:r>
            <a:r>
              <a:rPr lang="en-US" dirty="0"/>
              <a:t>    // free ret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10E05E-7740-D026-F27D-154AE270BA1E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240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2443-F28F-49C0-9F93-F7320C57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0591A1-434B-4E59-B5A7-BA8AA18A79E8}"/>
              </a:ext>
            </a:extLst>
          </p:cNvPr>
          <p:cNvSpPr txBox="1"/>
          <p:nvPr/>
        </p:nvSpPr>
        <p:spPr>
          <a:xfrm>
            <a:off x="7589520" y="1690688"/>
            <a:ext cx="33324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emit(id(id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{e})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P(id:)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P(push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stackinitialize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for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1;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&lt;= n;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insert(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* 4) + 4);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emit(e);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P(pop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P(ret)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6E0ACE2-237F-4672-BFBC-D56677D82D8C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284303D-7147-4840-8FE8-E3E31A0FA73D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sum(</a:t>
            </a:r>
            <a:r>
              <a:rPr lang="en-US" dirty="0" err="1">
                <a:solidFill>
                  <a:srgbClr val="FF0000"/>
                </a:solidFill>
              </a:rPr>
              <a:t>inarr:intptr</a:t>
            </a:r>
            <a:r>
              <a:rPr lang="en-US" dirty="0">
                <a:solidFill>
                  <a:srgbClr val="FF0000"/>
                </a:solidFill>
              </a:rPr>
              <a:t>, n:int):int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/>
              <a:t> </a:t>
            </a:r>
          </a:p>
          <a:p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B65E62-6C30-C57F-B822-F7BBE812591E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14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2443-F28F-49C0-9F93-F7320C57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0591A1-434B-4E59-B5A7-BA8AA18A79E8}"/>
              </a:ext>
            </a:extLst>
          </p:cNvPr>
          <p:cNvSpPr txBox="1"/>
          <p:nvPr/>
        </p:nvSpPr>
        <p:spPr>
          <a:xfrm>
            <a:off x="7589520" y="1690688"/>
            <a:ext cx="33324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emit(id(id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{e})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P(id:)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P(push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stackinitialize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for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1;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&lt;= n;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insert(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* 4) + 4);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emit(e);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P(pop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P(ret)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6E0ACE2-237F-4672-BFBC-D56677D82D8C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trike="sngStrike" dirty="0" err="1">
                          <a:solidFill>
                            <a:srgbClr val="FF0000"/>
                          </a:solidFill>
                        </a:rPr>
                        <a:t>inarr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IN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48074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284303D-7147-4840-8FE8-E3E31A0FA73D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sum(</a:t>
            </a:r>
            <a:r>
              <a:rPr lang="en-US" dirty="0" err="1">
                <a:solidFill>
                  <a:srgbClr val="FF0000"/>
                </a:solidFill>
              </a:rPr>
              <a:t>inarr:intptr</a:t>
            </a:r>
            <a:r>
              <a:rPr lang="en-US" dirty="0">
                <a:solidFill>
                  <a:srgbClr val="FF0000"/>
                </a:solidFill>
              </a:rPr>
              <a:t>, n:int):int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/>
              <a:t> </a:t>
            </a:r>
          </a:p>
          <a:p>
            <a:endParaRPr lang="en-I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874195-5745-4135-B9B9-3F67FF7BCD31}"/>
              </a:ext>
            </a:extLst>
          </p:cNvPr>
          <p:cNvSpPr txBox="1"/>
          <p:nvPr/>
        </p:nvSpPr>
        <p:spPr>
          <a:xfrm>
            <a:off x="467360" y="4432320"/>
            <a:ext cx="2265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 %</a:t>
            </a:r>
            <a:r>
              <a:rPr lang="en-US" dirty="0" err="1"/>
              <a:t>ebp</a:t>
            </a:r>
            <a:r>
              <a:rPr lang="en-US" dirty="0"/>
              <a:t>, %</a:t>
            </a:r>
            <a:r>
              <a:rPr lang="en-US" dirty="0" err="1"/>
              <a:t>esp</a:t>
            </a:r>
            <a:endParaRPr lang="en-US" dirty="0"/>
          </a:p>
          <a:p>
            <a:r>
              <a:rPr lang="en-US" dirty="0"/>
              <a:t>pop %</a:t>
            </a:r>
            <a:r>
              <a:rPr lang="en-US" dirty="0" err="1"/>
              <a:t>ebp</a:t>
            </a:r>
            <a:endParaRPr lang="en-US" dirty="0"/>
          </a:p>
          <a:p>
            <a:r>
              <a:rPr lang="en-US" dirty="0"/>
              <a:t>ret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3446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69DB-E9E8-D95E-341C-A0C00AADB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Operational semantics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63557-88AF-A708-26AD-7B05AD3EE6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06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42A7-E97F-4E3F-AFEF-F51F5AD13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627B-F51C-4021-AF0D-243B97E67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242138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9DFA-9076-56A7-CD7B-724CB1962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47750-264F-8EE5-53B9-CA37E0A81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sound polymorphic type system for a dialect of C</a:t>
            </a:r>
          </a:p>
          <a:p>
            <a:endParaRPr lang="en-IN" dirty="0"/>
          </a:p>
          <a:p>
            <a:r>
              <a:rPr lang="en-US" dirty="0"/>
              <a:t>Mechanized Semantics for the </a:t>
            </a:r>
            <a:r>
              <a:rPr lang="en-US" dirty="0" err="1"/>
              <a:t>Clight</a:t>
            </a:r>
            <a:r>
              <a:rPr lang="en-US" dirty="0"/>
              <a:t> Subset of the C Language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4381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5AA3D-F342-4957-A107-DAA761F2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15D02-2370-442F-A602-E29C65B3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 rules can be expressed similar to logical rules of inference</a:t>
            </a:r>
          </a:p>
          <a:p>
            <a:endParaRPr lang="en-US" dirty="0"/>
          </a:p>
          <a:p>
            <a:r>
              <a:rPr lang="en-US" dirty="0"/>
              <a:t>In operational semantics rules, the preconditions and conclusion are evaluation judgments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33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7B14D-C6F5-4F34-A58B-F36E04A3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judgment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92B04-5FBE-4E74-8B93-2A41FB972D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An evaluation judgment is: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S (symbol table) maps local variables to their addresses </a:t>
                </a:r>
              </a:p>
              <a:p>
                <a:pPr lvl="1"/>
                <a:r>
                  <a:rPr lang="en-US" dirty="0"/>
                  <a:t>G maps global variables to their addresses and  functions to their implementations</a:t>
                </a:r>
              </a:p>
              <a:p>
                <a:pPr lvl="1"/>
                <a:r>
                  <a:rPr lang="en-US" dirty="0"/>
                  <a:t>M is the memory state (memory locations and their contents)</a:t>
                </a:r>
              </a:p>
              <a:p>
                <a:r>
                  <a:rPr lang="en-US" dirty="0"/>
                  <a:t>The above rule is read as</a:t>
                </a:r>
              </a:p>
              <a:p>
                <a:pPr lvl="1"/>
                <a:r>
                  <a:rPr lang="en-US" dirty="0"/>
                  <a:t>In </a:t>
                </a:r>
                <a:r>
                  <a:rPr lang="en-US" dirty="0">
                    <a:solidFill>
                      <a:schemeClr val="accent1"/>
                    </a:solidFill>
                  </a:rPr>
                  <a:t>environment</a:t>
                </a:r>
                <a:r>
                  <a:rPr lang="en-US" dirty="0"/>
                  <a:t> S, G, and initial memory state M: evaluation of e yields the value v and a new memory state M’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92B04-5FBE-4E74-8B93-2A41FB972D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335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41126-7B97-4E1F-AFD6-C16C5652A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semantics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C3BD912-CADF-4FF3-899F-EE4F0F8877CB}"/>
                  </a:ext>
                </a:extLst>
              </p:cNvPr>
              <p:cNvSpPr txBox="1"/>
              <p:nvPr/>
            </p:nvSpPr>
            <p:spPr>
              <a:xfrm>
                <a:off x="386080" y="1706155"/>
                <a:ext cx="5304971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𝑝𝑟𝑜𝑔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𝑓𝑢𝑛𝑐𝑡𝑖𝑜𝑛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𝑝𝑟𝑜𝑔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𝑓𝑢𝑛𝑐𝑡𝑖𝑜𝑛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Cambria Math" panose="02040503050406030204" pitchFamily="18" charset="0"/>
                  </a:rPr>
                  <a:t>e </a:t>
                </a:r>
                <a:r>
                  <a:rPr lang="en-US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id | num</a:t>
                </a:r>
                <a:endParaRPr lang="en-US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&amp;id | *e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+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|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 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–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id[e]  | id = e | *id = e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;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if (e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) {e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} else {e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3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}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while (e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) {e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}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{int id =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;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}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{int id[num];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}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id(e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, …, </a:t>
                </a:r>
                <a:r>
                  <a:rPr lang="en-US" dirty="0" err="1">
                    <a:latin typeface="Cambria Math" panose="02040503050406030204" pitchFamily="18" charset="0"/>
                    <a:sym typeface="Wingdings" panose="05000000000000000000" pitchFamily="2" charset="2"/>
                  </a:rPr>
                  <a:t>e</a:t>
                </a:r>
                <a:r>
                  <a:rPr lang="en-US" baseline="-25000" dirty="0" err="1">
                    <a:latin typeface="Cambria Math" panose="02040503050406030204" pitchFamily="18" charset="0"/>
                    <a:sym typeface="Wingdings" panose="05000000000000000000" pitchFamily="2" charset="2"/>
                  </a:rPr>
                  <a:t>n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|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&lt;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|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&lt;=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</a:p>
              <a:p>
                <a:pPr marL="0" indent="0">
                  <a:buNone/>
                </a:pP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     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|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== e</a:t>
                </a:r>
                <a:r>
                  <a:rPr lang="en-US" baseline="-25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| !e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C3BD912-CADF-4FF3-899F-EE4F0F887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0" y="1706155"/>
                <a:ext cx="5304971" cy="4524315"/>
              </a:xfrm>
              <a:prstGeom prst="rect">
                <a:avLst/>
              </a:prstGeom>
              <a:blipFill>
                <a:blip r:embed="rId3"/>
                <a:stretch>
                  <a:fillRect l="-91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25010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F1F28-6BE3-4E4B-AED4-676893B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AD335-AD34-4D4D-AEBB-42EE53CEF6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𝑡𝑦𝑝𝑒𝑜𝑓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AD335-AD34-4D4D-AEBB-42EE53CEF6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1564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F1F28-6BE3-4E4B-AED4-676893B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AD335-AD34-4D4D-AEBB-42EE53CEF6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𝑡𝑦𝑝𝑒𝑜𝑓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𝑖𝑛𝑡𝑝𝑡𝑟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AD335-AD34-4D4D-AEBB-42EE53CEF6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53243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9E6E-8D33-488A-AA87-D9995656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≠0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𝑢𝑛𝑑𝑒𝑓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90500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9E6E-8D33-488A-AA87-D9995656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⇒0,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𝑢𝑛𝑑𝑒𝑓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8222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9E6E-8D33-488A-AA87-D9995656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⇒0,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𝑤h𝑖𝑙𝑒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𝑢𝑛𝑑𝑒𝑓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5794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9E6E-8D33-488A-AA87-D9995656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0C602-A1AA-4A2D-A1EF-226B3FF17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3F6DD0-8147-D5FB-5481-E63C93F4B4BD}"/>
              </a:ext>
            </a:extLst>
          </p:cNvPr>
          <p:cNvSpPr txBox="1"/>
          <p:nvPr/>
        </p:nvSpPr>
        <p:spPr>
          <a:xfrm>
            <a:off x="1480457" y="5399314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Quiz: </a:t>
            </a:r>
            <a:r>
              <a:rPr lang="en-IN" sz="2400" dirty="0"/>
              <a:t>Write the operational rule for the case when e</a:t>
            </a:r>
            <a:r>
              <a:rPr lang="en-IN" sz="2400" baseline="-25000" dirty="0"/>
              <a:t>1</a:t>
            </a:r>
            <a:r>
              <a:rPr lang="en-IN" sz="2400" dirty="0"/>
              <a:t> is not zero.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7D3F00-0386-4696-FADC-137276C44317}"/>
                  </a:ext>
                </a:extLst>
              </p:cNvPr>
              <p:cNvSpPr txBox="1"/>
              <p:nvPr/>
            </p:nvSpPr>
            <p:spPr>
              <a:xfrm>
                <a:off x="3048000" y="2550042"/>
                <a:ext cx="6096000" cy="23128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≠0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lit/>
                                </m:r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𝑤𝑟𝑖𝑡𝑒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𝑡h𝑒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𝑚𝑖𝑠𝑠𝑖𝑛𝑔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𝑝𝑖𝑒𝑐𝑒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h𝑒𝑟𝑒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 ∗/</m:t>
                              </m:r>
                            </m:e>
                          </m:eqAr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𝑤h𝑖𝑙𝑒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𝑢𝑛𝑑𝑒𝑓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N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7D3F00-0386-4696-FADC-137276C44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50042"/>
                <a:ext cx="6096000" cy="23128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27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2443-F28F-49C0-9F93-F7320C57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0591A1-434B-4E59-B5A7-BA8AA18A79E8}"/>
              </a:ext>
            </a:extLst>
          </p:cNvPr>
          <p:cNvSpPr txBox="1"/>
          <p:nvPr/>
        </p:nvSpPr>
        <p:spPr>
          <a:xfrm>
            <a:off x="7589520" y="1690688"/>
            <a:ext cx="33324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emit(id(id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{e})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P(id:)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P(push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stackinitialize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for 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&lt;= n;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insert(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4) + 4);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emit(e);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P(pop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P(ret)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FAFA81-50F4-47D9-AA5B-F7771C10095C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sum(</a:t>
            </a:r>
            <a:r>
              <a:rPr lang="en-US" dirty="0" err="1">
                <a:solidFill>
                  <a:srgbClr val="FF0000"/>
                </a:solidFill>
              </a:rPr>
              <a:t>inarr:intptr</a:t>
            </a:r>
            <a:r>
              <a:rPr lang="en-US" dirty="0">
                <a:solidFill>
                  <a:srgbClr val="FF0000"/>
                </a:solidFill>
              </a:rPr>
              <a:t>, n:int):int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E6C7572-081E-42CA-841B-D97E080FD4E8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6584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9E6E-8D33-488A-AA87-D9995656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≠0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𝑤h𝑖𝑙𝑒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𝑢𝑛𝑑𝑒𝑓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𝑤h𝑖𝑙𝑒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𝑢𝑛𝑑𝑒𝑓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0C602-A1AA-4A2D-A1EF-226B3FF17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02724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BCC9-E5DF-48D6-9AA0-7B73BA259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5E1F82-9613-4B5C-A33C-4C755F01D4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𝑎𝑙𝑙𝑜𝑐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In memory state M, “</a:t>
                </a:r>
                <a:r>
                  <a:rPr lang="en-US" dirty="0" err="1"/>
                  <a:t>alloc</a:t>
                </a:r>
                <a:r>
                  <a:rPr lang="en-US" dirty="0"/>
                  <a:t>” routine returns a fresh memory block b – an array of “n” 4-bytes elements – and new memory state M</a:t>
                </a:r>
                <a:r>
                  <a:rPr lang="en-US" baseline="-25000" dirty="0"/>
                  <a:t>1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𝑓𝑟𝑒𝑒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In memory state M, free routine deallocates the memory block b and returns the new memory state M</a:t>
                </a:r>
                <a:r>
                  <a:rPr lang="en-US" baseline="-25000" dirty="0"/>
                  <a:t>1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𝑠𝑡𝑜𝑟𝑒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stores a value v at the </a:t>
                </a:r>
                <a:r>
                  <a:rPr lang="en-US" dirty="0" err="1"/>
                  <a:t>i</a:t>
                </a:r>
                <a:r>
                  <a:rPr lang="en-US" baseline="30000" dirty="0" err="1"/>
                  <a:t>th</a:t>
                </a:r>
                <a:r>
                  <a:rPr lang="en-US" dirty="0"/>
                  <a:t> index in array “b” and returns the new memory state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𝑙𝑜𝑎𝑑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returns a value v stored at the </a:t>
                </a:r>
                <a:r>
                  <a:rPr lang="en-US" dirty="0" err="1"/>
                  <a:t>i</a:t>
                </a:r>
                <a:r>
                  <a:rPr lang="en-US" baseline="30000" dirty="0" err="1"/>
                  <a:t>th</a:t>
                </a:r>
                <a:r>
                  <a:rPr lang="en-US" dirty="0"/>
                  <a:t> index in array “b”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5E1F82-9613-4B5C-A33C-4C755F01D4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r="-1101" b="-56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8006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9CBC-8234-4587-9376-F32699A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declaration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 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1516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9CBC-8234-4587-9376-F32699A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declaration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𝑎𝑙𝑙𝑜𝑐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𝑖𝑑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𝑠𝑡𝑜𝑟𝑒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,0,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𝑓𝑟𝑒𝑒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4059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E67A-9193-4F4D-B175-CC26739D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1325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E67A-9193-4F4D-B175-CC26739D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𝑙𝑜𝑎𝑑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75354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392A-2157-44BE-A828-2DDE59CA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6481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392A-2157-44BE-A828-2DDE59CA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𝑖𝑑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𝑠𝑡𝑜𝑟𝑒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,0,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6472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9CBC-8234-4587-9376-F32699A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declaration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𝑛𝑢𝑚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];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915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9CBC-8234-4587-9376-F32699A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declaration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𝑛𝑢𝑚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𝑎𝑙𝑙𝑜𝑐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𝑛𝑢𝑚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𝑎𝑙𝑙𝑜𝑐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=(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𝑠𝑡𝑜𝑟𝑒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0,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𝑖𝑑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𝑓𝑟𝑒𝑒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𝑓𝑟𝑒𝑒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b>
                                      </m:s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𝑛𝑢𝑚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];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E525B-F3E2-4282-AA84-54FD2A9E8F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79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2443-F28F-49C0-9F93-F7320C57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0591A1-434B-4E59-B5A7-BA8AA18A79E8}"/>
              </a:ext>
            </a:extLst>
          </p:cNvPr>
          <p:cNvSpPr txBox="1"/>
          <p:nvPr/>
        </p:nvSpPr>
        <p:spPr>
          <a:xfrm>
            <a:off x="7589520" y="1690688"/>
            <a:ext cx="33324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emit(id(id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{e})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P(id:)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P(push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stackinitialize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for 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&lt;= n;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insert(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4) + 4);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emit(e);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P(mov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P(pop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P(ret)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FAFA81-50F4-47D9-AA5B-F7771C10095C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sum(</a:t>
            </a:r>
            <a:r>
              <a:rPr lang="en-US" dirty="0" err="1">
                <a:solidFill>
                  <a:srgbClr val="FF0000"/>
                </a:solidFill>
              </a:rPr>
              <a:t>inarr:intptr</a:t>
            </a:r>
            <a:r>
              <a:rPr lang="en-US" dirty="0">
                <a:solidFill>
                  <a:srgbClr val="FF0000"/>
                </a:solidFill>
              </a:rPr>
              <a:t>, n:int):int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E6C7572-081E-42CA-841B-D97E080FD4E8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5682B4E-C310-4A61-B112-AF8610827132}"/>
              </a:ext>
            </a:extLst>
          </p:cNvPr>
          <p:cNvSpPr txBox="1"/>
          <p:nvPr/>
        </p:nvSpPr>
        <p:spPr>
          <a:xfrm>
            <a:off x="447040" y="413512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sum:</a:t>
            </a:r>
          </a:p>
          <a:p>
            <a:pPr marL="0" indent="0">
              <a:buNone/>
            </a:pPr>
            <a:r>
              <a:rPr lang="en-US" dirty="0"/>
              <a:t>push %</a:t>
            </a:r>
            <a:r>
              <a:rPr lang="en-US" dirty="0" err="1"/>
              <a:t>ebp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mov %</a:t>
            </a:r>
            <a:r>
              <a:rPr lang="en-US" dirty="0" err="1"/>
              <a:t>esp</a:t>
            </a:r>
            <a:r>
              <a:rPr lang="en-US" dirty="0"/>
              <a:t>,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68A61A-7573-F01E-4F47-4774F14221CD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939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E67A-9193-4F4D-B175-CC26739D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Subscript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],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3509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E67A-9193-4F4D-B175-CC26739D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Subscript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𝑖𝑑</m:t>
                                  </m:r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𝑙𝑜𝑎𝑑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,0</m:t>
                                  </m:r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],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𝑙𝑜𝑎𝑑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),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4668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E67A-9193-4F4D-B175-CC26739D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9129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E67A-9193-4F4D-B175-CC26739D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F43069-DFFD-4C8D-9E6D-A7A9CC303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4909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A9378-BC5F-4A15-A2DE-70DD23000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39AE06-4A74-4D4E-A030-6AD4B0A786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 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39AE06-4A74-4D4E-A030-6AD4B0A786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9872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A9378-BC5F-4A15-A2DE-70DD23000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39AE06-4A74-4D4E-A030-6AD4B0A786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𝑙𝑜𝑎𝑑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39AE06-4A74-4D4E-A030-6AD4B0A786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6672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392A-2157-44BE-A828-2DDE59CA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7007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392A-2157-44BE-A828-2DDE59CA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𝑖𝑑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𝑙𝑜𝑎𝑑</m:t>
                              </m:r>
                              <m:d>
                                <m:d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,0</m:t>
                                  </m:r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𝑠𝑡𝑜𝑟𝑒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CB75ED-BB13-456C-8EE8-1880208585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8102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4244AF-130E-4E5D-8AE0-EC7515582F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51856"/>
                <a:ext cx="10297886" cy="5138057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4244AF-130E-4E5D-8AE0-EC7515582F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51856"/>
                <a:ext cx="10297886" cy="513805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>
            <a:extLst>
              <a:ext uri="{FF2B5EF4-FFF2-40B4-BE49-F238E27FC236}">
                <a16:creationId xmlns:a16="http://schemas.microsoft.com/office/drawing/2014/main" id="{C153273F-F8A2-4B73-7C38-B88A5807C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Function Call</a:t>
            </a:r>
          </a:p>
        </p:txBody>
      </p:sp>
    </p:spTree>
    <p:extLst>
      <p:ext uri="{BB962C8B-B14F-4D97-AF65-F5344CB8AC3E}">
        <p14:creationId xmlns:p14="http://schemas.microsoft.com/office/powerpoint/2010/main" val="2178568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4244AF-130E-4E5D-8AE0-EC7515582F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51856"/>
                <a:ext cx="10297886" cy="5138057"/>
              </a:xfrm>
            </p:spPr>
            <p:txBody>
              <a:bodyPr>
                <a:normAutofit fontScale="77500" lnSpcReduction="20000"/>
              </a:bodyPr>
              <a:lstStyle/>
              <a:p>
                <a:pPr marL="457200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𝑖𝑑</m:t>
                                  </m:r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=(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𝑎𝑙𝑙𝑜𝑐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=(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′)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/>
                                <m:sup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Sup>
                                <m:sSubSup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/>
                                <m:sup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𝑠𝑡𝑜𝑟𝑒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′′,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,0,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𝑎𝑙𝑙𝑜𝑐</m:t>
                              </m:r>
                              <m:d>
                                <m:d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/>
                                  </m:sSubSup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e>
                              </m:d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=(</m:t>
                              </m:r>
                              <m:sSub>
                                <m:sSub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𝑠𝑡𝑜𝑟𝑒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′′</m:t>
                                      </m:r>
                                    </m:sup>
                                  </m:sSub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,…,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/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Sup>
                                <m:sSubSup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𝑓𝑟𝑒𝑒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,  </m:t>
                                  </m:r>
                                  <m:sSub>
                                    <m:sSub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𝑓𝑟𝑒𝑒</m:t>
                              </m:r>
                              <m:d>
                                <m:d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eqAr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𝑖𝑑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4244AF-130E-4E5D-8AE0-EC7515582F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51856"/>
                <a:ext cx="10297886" cy="513805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27F8286-5BD8-8EB8-A64F-13EAB29666DE}"/>
              </a:ext>
            </a:extLst>
          </p:cNvPr>
          <p:cNvSpPr txBox="1"/>
          <p:nvPr/>
        </p:nvSpPr>
        <p:spPr>
          <a:xfrm>
            <a:off x="9220200" y="1970314"/>
            <a:ext cx="25363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Operational semantics rules hide the low-level implementation details, such as calling conventions. The compiler developers are free to use their own calling convention.</a:t>
            </a:r>
            <a:endParaRPr lang="en-IN" sz="2000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53273F-F8A2-4B73-7C38-B88A5807C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Function Call</a:t>
            </a:r>
          </a:p>
        </p:txBody>
      </p:sp>
    </p:spTree>
    <p:extLst>
      <p:ext uri="{BB962C8B-B14F-4D97-AF65-F5344CB8AC3E}">
        <p14:creationId xmlns:p14="http://schemas.microsoft.com/office/powerpoint/2010/main" val="1809630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28804-AE6B-49F1-AE5A-AF5DF804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CF5934-4314-4695-8B6A-28701FC405BA}"/>
              </a:ext>
            </a:extLst>
          </p:cNvPr>
          <p:cNvSpPr txBox="1"/>
          <p:nvPr/>
        </p:nvSpPr>
        <p:spPr>
          <a:xfrm>
            <a:off x="7325360" y="2133600"/>
            <a:ext cx="4124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emit({ int id =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}):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off =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stackmalloc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insert(id, off);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P(mov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off(%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stackfree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32ED4-589E-48EC-977F-9935A01D5DD1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105BD6E-3DDB-4230-BE2D-CA699D501EED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124C371-A70E-B73C-F75A-AF7B8C128B62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4548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1100-7706-4BF0-A08A-59456F674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75B62-7AB0-43E4-9F5D-B998EFBD3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Compact notation</a:t>
            </a:r>
          </a:p>
          <a:p>
            <a:pPr lvl="1"/>
            <a:r>
              <a:rPr lang="en-US" dirty="0"/>
              <a:t>relatively easy to verify</a:t>
            </a:r>
          </a:p>
          <a:p>
            <a:pPr lvl="1"/>
            <a:r>
              <a:rPr lang="en-US" dirty="0"/>
              <a:t>hides the implementation complexity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04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B0A01-00F9-2E83-C768-B5C4B2D2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6F513-F9E2-5098-E059-620912406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In this course, we covered major components of a compilation framework</a:t>
            </a:r>
          </a:p>
          <a:p>
            <a:pPr lvl="1"/>
            <a:r>
              <a:rPr lang="en-IN" dirty="0"/>
              <a:t>Scanning/ Lexical analysis</a:t>
            </a:r>
          </a:p>
          <a:p>
            <a:pPr lvl="2"/>
            <a:r>
              <a:rPr lang="en-IN" dirty="0"/>
              <a:t>Regular expressions, LEX</a:t>
            </a:r>
          </a:p>
          <a:p>
            <a:pPr lvl="1"/>
            <a:r>
              <a:rPr lang="en-IN" dirty="0"/>
              <a:t>Parsing/ Syntax analysis</a:t>
            </a:r>
          </a:p>
          <a:p>
            <a:pPr lvl="2"/>
            <a:r>
              <a:rPr lang="en-IN" dirty="0"/>
              <a:t>Context-free grammar, Predictive parsers, Bison</a:t>
            </a:r>
          </a:p>
          <a:p>
            <a:pPr lvl="1"/>
            <a:r>
              <a:rPr lang="en-IN" dirty="0"/>
              <a:t>Type inference</a:t>
            </a:r>
          </a:p>
          <a:p>
            <a:pPr lvl="2"/>
            <a:r>
              <a:rPr lang="en-IN" dirty="0"/>
              <a:t>Logical rules of inference, Recursive descent of AST</a:t>
            </a:r>
          </a:p>
          <a:p>
            <a:pPr lvl="1"/>
            <a:r>
              <a:rPr lang="en-IN" dirty="0"/>
              <a:t>Code generation</a:t>
            </a:r>
          </a:p>
          <a:p>
            <a:pPr lvl="2"/>
            <a:r>
              <a:rPr lang="en-IN" dirty="0"/>
              <a:t>Logical rules of operational semantics, Recursive descent of AST, Register allocation</a:t>
            </a:r>
          </a:p>
          <a:p>
            <a:pPr lvl="1"/>
            <a:r>
              <a:rPr lang="en-IN" dirty="0"/>
              <a:t>Optimizations</a:t>
            </a:r>
          </a:p>
          <a:p>
            <a:pPr lvl="2"/>
            <a:r>
              <a:rPr lang="en-IN" dirty="0"/>
              <a:t>SSA, Data-flow analysis</a:t>
            </a:r>
          </a:p>
          <a:p>
            <a:pPr lvl="1"/>
            <a:r>
              <a:rPr lang="en-IN" dirty="0"/>
              <a:t>Runtime systems</a:t>
            </a:r>
          </a:p>
          <a:p>
            <a:pPr lvl="2"/>
            <a:r>
              <a:rPr lang="en-IN" dirty="0"/>
              <a:t>Garbage collection, reference counting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986392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9AD3-9B3E-4FE3-BC5B-0A4CDCD45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B62C3-02BC-415B-BA8D-DE7EE4712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Memory safety</a:t>
            </a:r>
          </a:p>
          <a:p>
            <a:pPr lvl="1"/>
            <a:r>
              <a:rPr lang="en-US" dirty="0"/>
              <a:t>software security</a:t>
            </a:r>
          </a:p>
          <a:p>
            <a:pPr lvl="1"/>
            <a:r>
              <a:rPr lang="en-US" dirty="0"/>
              <a:t>overheads of memory safety</a:t>
            </a:r>
          </a:p>
          <a:p>
            <a:pPr lvl="1"/>
            <a:r>
              <a:rPr lang="en-US" dirty="0"/>
              <a:t>need to port Windows, Linux, libraries, etc., to a memory-safe language (unrealistic)</a:t>
            </a:r>
          </a:p>
          <a:p>
            <a:pPr lvl="1"/>
            <a:r>
              <a:rPr lang="en-US" dirty="0"/>
              <a:t>retrofitting memory safety to legacy code</a:t>
            </a:r>
          </a:p>
          <a:p>
            <a:pPr lvl="1"/>
            <a:r>
              <a:rPr lang="en-US" dirty="0"/>
              <a:t>new hardware for memory safety</a:t>
            </a:r>
          </a:p>
          <a:p>
            <a:pPr lvl="1"/>
            <a:endParaRPr lang="en-US" dirty="0"/>
          </a:p>
          <a:p>
            <a:r>
              <a:rPr lang="en-US" dirty="0"/>
              <a:t>Program verification</a:t>
            </a:r>
          </a:p>
          <a:p>
            <a:pPr lvl="1"/>
            <a:r>
              <a:rPr lang="en-US" dirty="0"/>
              <a:t>failure of critical software, e.g., software running: aircraft, medical equipment, power stations, banking, etc., may have severe consequences</a:t>
            </a:r>
          </a:p>
          <a:p>
            <a:pPr lvl="1"/>
            <a:r>
              <a:rPr lang="en-US" dirty="0"/>
              <a:t>much better if we have formal proof</a:t>
            </a:r>
          </a:p>
          <a:p>
            <a:pPr lvl="1"/>
            <a:r>
              <a:rPr lang="en-US" dirty="0"/>
              <a:t>existing techniques are not scalable</a:t>
            </a:r>
          </a:p>
        </p:txBody>
      </p:sp>
    </p:spTree>
    <p:extLst>
      <p:ext uri="{BB962C8B-B14F-4D97-AF65-F5344CB8AC3E}">
        <p14:creationId xmlns:p14="http://schemas.microsoft.com/office/powerpoint/2010/main" val="40449939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9AD3-9B3E-4FE3-BC5B-0A4CDCD45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B62C3-02BC-415B-BA8D-DE7EE4712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Program synthesis</a:t>
            </a:r>
          </a:p>
          <a:p>
            <a:pPr lvl="1"/>
            <a:r>
              <a:rPr lang="en-US" dirty="0"/>
              <a:t>Automatic generation of code from a specification</a:t>
            </a:r>
          </a:p>
          <a:p>
            <a:pPr lvl="2"/>
            <a:r>
              <a:rPr lang="en-US" dirty="0"/>
              <a:t>e.g., automatically generate type-checker from the logical rules of inference </a:t>
            </a:r>
          </a:p>
          <a:p>
            <a:pPr lvl="1"/>
            <a:r>
              <a:rPr lang="en-US" dirty="0"/>
              <a:t>Improve existing program</a:t>
            </a:r>
          </a:p>
          <a:p>
            <a:pPr lvl="2"/>
            <a:r>
              <a:rPr lang="en-US" dirty="0"/>
              <a:t>Program itself is a specification, and the goal is to generate the optimal program</a:t>
            </a:r>
          </a:p>
          <a:p>
            <a:pPr lvl="1"/>
            <a:r>
              <a:rPr lang="en-US" dirty="0"/>
              <a:t>Generate program from input-output examples</a:t>
            </a:r>
          </a:p>
          <a:p>
            <a:pPr lvl="2"/>
            <a:r>
              <a:rPr lang="en-US" dirty="0"/>
              <a:t>e.g., Flash Fill in Microsoft Excel</a:t>
            </a:r>
          </a:p>
          <a:p>
            <a:pPr lvl="1"/>
            <a:endParaRPr lang="en-US" dirty="0"/>
          </a:p>
          <a:p>
            <a:r>
              <a:rPr lang="en-US" dirty="0"/>
              <a:t>Domain-specific language</a:t>
            </a:r>
          </a:p>
          <a:p>
            <a:pPr lvl="1"/>
            <a:r>
              <a:rPr lang="en-US" dirty="0"/>
              <a:t>TVM(AI/ML), SQL (database),  P4 (network data forwarding), HTML (web pages), compilers for IoT etc.</a:t>
            </a:r>
          </a:p>
          <a:p>
            <a:pPr lvl="1"/>
            <a:endParaRPr lang="en-US" dirty="0"/>
          </a:p>
          <a:p>
            <a:r>
              <a:rPr lang="en-US" dirty="0"/>
              <a:t>Concurrency, semantics, and many more</a:t>
            </a:r>
          </a:p>
        </p:txBody>
      </p:sp>
    </p:spTree>
    <p:extLst>
      <p:ext uri="{BB962C8B-B14F-4D97-AF65-F5344CB8AC3E}">
        <p14:creationId xmlns:p14="http://schemas.microsoft.com/office/powerpoint/2010/main" val="41344062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F3AD9-8C63-6B88-69AB-C04FEC7111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Questions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F94B0-CBD4-F846-C7B3-FCA56DB64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66707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D5B4-BD69-0271-AF5D-EA5908637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Thank you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0A85F-6028-4850-FC78-2CC55171FA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107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28804-AE6B-49F1-AE5A-AF5DF804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CF5934-4314-4695-8B6A-28701FC405BA}"/>
              </a:ext>
            </a:extLst>
          </p:cNvPr>
          <p:cNvSpPr txBox="1"/>
          <p:nvPr/>
        </p:nvSpPr>
        <p:spPr>
          <a:xfrm>
            <a:off x="7325360" y="2133600"/>
            <a:ext cx="4124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emit({ int id =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}):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off =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stackmalloc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enter_scope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insert(id, off);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P(mov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off(%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exit_scope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stackfree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(4);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32ED4-589E-48EC-977F-9935A01D5DD1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int ret = 0;</a:t>
            </a:r>
          </a:p>
          <a:p>
            <a:pPr marL="0" indent="0">
              <a:buNone/>
            </a:pPr>
            <a:r>
              <a:rPr lang="en-US" dirty="0"/>
              <a:t>      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105BD6E-3DDB-4230-BE2D-CA699D501EED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0FE749C-17A3-4EF7-BB50-56B4FF511AE7}"/>
              </a:ext>
            </a:extLst>
          </p:cNvPr>
          <p:cNvSpPr txBox="1"/>
          <p:nvPr/>
        </p:nvSpPr>
        <p:spPr>
          <a:xfrm>
            <a:off x="518160" y="3891280"/>
            <a:ext cx="5323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 $0, %</a:t>
            </a:r>
            <a:r>
              <a:rPr lang="en-US" dirty="0" err="1"/>
              <a:t>eax</a:t>
            </a:r>
            <a:r>
              <a:rPr lang="en-US" dirty="0"/>
              <a:t>                // 0</a:t>
            </a:r>
          </a:p>
          <a:p>
            <a:r>
              <a:rPr lang="en-US" dirty="0"/>
              <a:t>sub $4, %</a:t>
            </a:r>
            <a:r>
              <a:rPr lang="en-US" dirty="0" err="1"/>
              <a:t>esp</a:t>
            </a:r>
            <a:r>
              <a:rPr lang="en-US" dirty="0"/>
              <a:t>                 // allocate ret = </a:t>
            </a:r>
            <a:r>
              <a:rPr lang="en-US" dirty="0" err="1"/>
              <a:t>ebp</a:t>
            </a:r>
            <a:r>
              <a:rPr lang="en-US" dirty="0"/>
              <a:t> - 4</a:t>
            </a:r>
          </a:p>
          <a:p>
            <a:r>
              <a:rPr lang="en-US" dirty="0"/>
              <a:t>mov %</a:t>
            </a:r>
            <a:r>
              <a:rPr lang="en-US" dirty="0" err="1"/>
              <a:t>eax</a:t>
            </a:r>
            <a:r>
              <a:rPr lang="en-US" dirty="0"/>
              <a:t>, -4(%</a:t>
            </a:r>
            <a:r>
              <a:rPr lang="en-US" dirty="0" err="1"/>
              <a:t>ebp</a:t>
            </a:r>
            <a:r>
              <a:rPr lang="en-US" dirty="0"/>
              <a:t>)   // ret = 0</a:t>
            </a:r>
          </a:p>
          <a:p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D0E2AF-3241-5DED-B871-70A093D8A89C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AF3733-E1E0-BCB7-ABC4-CF342059E835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21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BD19A1-B39C-4D17-8ED0-A7C540898BE5}"/>
              </a:ext>
            </a:extLst>
          </p:cNvPr>
          <p:cNvSpPr txBox="1"/>
          <p:nvPr/>
        </p:nvSpPr>
        <p:spPr>
          <a:xfrm>
            <a:off x="7843520" y="934720"/>
            <a:ext cx="387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 = lookup(id); // compile time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P(mov off(%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emit(if 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 else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l1 =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l2 =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$0,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P(je l1)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jmp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l2)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P(l1:)              /* else */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P(l2:)              /* endif */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F6E809-28C9-441A-B9A9-69FA8FC5AB9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9A97281A-9571-4BF5-8580-5EE187CD0CEA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867C49-F123-F0FE-B04A-36759D22B554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DC6CAA-6B3A-FF12-1AB3-B7E9FCDD01D6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891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BD19A1-B39C-4D17-8ED0-A7C540898BE5}"/>
              </a:ext>
            </a:extLst>
          </p:cNvPr>
          <p:cNvSpPr txBox="1"/>
          <p:nvPr/>
        </p:nvSpPr>
        <p:spPr>
          <a:xfrm>
            <a:off x="7843520" y="934720"/>
            <a:ext cx="387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emit(id):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 = lookup(id); // compile time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P(mov off(%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%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emit(if 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 else {e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l1 =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l2 =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get_label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$0, %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eax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P(je l1)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jmp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l2)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P(l1:)              /* else */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emit(e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P(l2:)              /* endif */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F6E809-28C9-441A-B9A9-69FA8FC5AB9A}"/>
              </a:ext>
            </a:extLst>
          </p:cNvPr>
          <p:cNvSpPr txBox="1"/>
          <p:nvPr/>
        </p:nvSpPr>
        <p:spPr>
          <a:xfrm>
            <a:off x="406400" y="223520"/>
            <a:ext cx="421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sum(</a:t>
            </a:r>
            <a:r>
              <a:rPr lang="en-US" dirty="0" err="1"/>
              <a:t>inarr:intptr</a:t>
            </a:r>
            <a:r>
              <a:rPr lang="en-US" dirty="0"/>
              <a:t>, n:int):int {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/>
              <a:t>int ret = 0;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if (n) {</a:t>
            </a:r>
          </a:p>
          <a:p>
            <a:pPr marL="0" indent="0">
              <a:buNone/>
            </a:pPr>
            <a:r>
              <a:rPr lang="en-US" dirty="0"/>
              <a:t>          ret = </a:t>
            </a:r>
            <a:r>
              <a:rPr lang="en-US" dirty="0" err="1"/>
              <a:t>inarr</a:t>
            </a:r>
            <a:r>
              <a:rPr lang="en-US" dirty="0"/>
              <a:t>[0] + sum(inarr+1, n-1)</a:t>
            </a:r>
          </a:p>
          <a:p>
            <a:pPr marL="0" indent="0">
              <a:buNone/>
            </a:pPr>
            <a:r>
              <a:rPr lang="en-US" dirty="0"/>
              <a:t>      } else {</a:t>
            </a:r>
          </a:p>
          <a:p>
            <a:pPr marL="0" indent="0">
              <a:buNone/>
            </a:pPr>
            <a:r>
              <a:rPr lang="en-US" dirty="0"/>
              <a:t>          ret = 0</a:t>
            </a:r>
          </a:p>
          <a:p>
            <a:pPr marL="0" indent="0">
              <a:buNone/>
            </a:pPr>
            <a:r>
              <a:rPr lang="en-US" dirty="0"/>
              <a:t>      };</a:t>
            </a:r>
          </a:p>
          <a:p>
            <a:pPr marL="0" indent="0">
              <a:buNone/>
            </a:pPr>
            <a:r>
              <a:rPr lang="en-US" dirty="0"/>
              <a:t>       ret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IN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9A97281A-9571-4BF5-8580-5EE187CD0CEA}"/>
              </a:ext>
            </a:extLst>
          </p:cNvPr>
          <p:cNvGraphicFramePr>
            <a:graphicFrameLocks noGrp="1"/>
          </p:cNvGraphicFramePr>
          <p:nvPr/>
        </p:nvGraphicFramePr>
        <p:xfrm>
          <a:off x="4856480" y="821266"/>
          <a:ext cx="18288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268713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06751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inarr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8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20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548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AFA6C3B-EBEC-4937-AB26-15B9350040BF}"/>
              </a:ext>
            </a:extLst>
          </p:cNvPr>
          <p:cNvSpPr txBox="1"/>
          <p:nvPr/>
        </p:nvSpPr>
        <p:spPr>
          <a:xfrm>
            <a:off x="548640" y="3891280"/>
            <a:ext cx="4663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 12(%</a:t>
            </a:r>
            <a:r>
              <a:rPr lang="en-US" dirty="0" err="1"/>
              <a:t>ebp</a:t>
            </a:r>
            <a:r>
              <a:rPr lang="en-US" dirty="0"/>
              <a:t>), %</a:t>
            </a:r>
            <a:r>
              <a:rPr lang="en-US" dirty="0" err="1"/>
              <a:t>eax</a:t>
            </a:r>
            <a:r>
              <a:rPr lang="en-US" dirty="0"/>
              <a:t>    // read n</a:t>
            </a:r>
          </a:p>
          <a:p>
            <a:r>
              <a:rPr lang="en-US" dirty="0" err="1"/>
              <a:t>cmp</a:t>
            </a:r>
            <a:r>
              <a:rPr lang="en-US" dirty="0"/>
              <a:t> $0, %</a:t>
            </a:r>
            <a:r>
              <a:rPr lang="en-US" dirty="0" err="1"/>
              <a:t>eax</a:t>
            </a:r>
            <a:r>
              <a:rPr lang="en-US" dirty="0"/>
              <a:t>                // n == 0</a:t>
            </a:r>
          </a:p>
          <a:p>
            <a:r>
              <a:rPr lang="en-US" dirty="0"/>
              <a:t>je else                             // if n == 0 jump to else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C482CD-AEE2-B991-7664-699B083C65DB}"/>
              </a:ext>
            </a:extLst>
          </p:cNvPr>
          <p:cNvSpPr txBox="1"/>
          <p:nvPr/>
        </p:nvSpPr>
        <p:spPr>
          <a:xfrm>
            <a:off x="5352838" y="739739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0E09AB-BCA4-A6B6-E414-BFA720E14FEF}"/>
              </a:ext>
            </a:extLst>
          </p:cNvPr>
          <p:cNvSpPr txBox="1"/>
          <p:nvPr/>
        </p:nvSpPr>
        <p:spPr>
          <a:xfrm>
            <a:off x="5351128" y="1457212"/>
            <a:ext cx="83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MARKER</a:t>
            </a:r>
            <a:endParaRPr lang="en-IN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322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4687</TotalTime>
  <Words>6188</Words>
  <Application>Microsoft Office PowerPoint</Application>
  <PresentationFormat>Widescreen</PresentationFormat>
  <Paragraphs>1221</Paragraphs>
  <Slides>65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0" baseType="lpstr">
      <vt:lpstr>Arial</vt:lpstr>
      <vt:lpstr>Calibri</vt:lpstr>
      <vt:lpstr>Calibri Light</vt:lpstr>
      <vt:lpstr>Cambria Math</vt:lpstr>
      <vt:lpstr>Office Theme</vt:lpstr>
      <vt:lpstr>PowerPoint Presentation</vt:lpstr>
      <vt:lpstr>Today’s lecture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Operational semantics</vt:lpstr>
      <vt:lpstr>References</vt:lpstr>
      <vt:lpstr>Operational semantics</vt:lpstr>
      <vt:lpstr>Evaluation judgment</vt:lpstr>
      <vt:lpstr>Operational semantics</vt:lpstr>
      <vt:lpstr>Addition</vt:lpstr>
      <vt:lpstr>Addition</vt:lpstr>
      <vt:lpstr>Condition</vt:lpstr>
      <vt:lpstr>Condition</vt:lpstr>
      <vt:lpstr>Loop</vt:lpstr>
      <vt:lpstr>Loop</vt:lpstr>
      <vt:lpstr>Loop</vt:lpstr>
      <vt:lpstr>Memory operations</vt:lpstr>
      <vt:lpstr>Variable declaration</vt:lpstr>
      <vt:lpstr>Variable declaration</vt:lpstr>
      <vt:lpstr>Variable</vt:lpstr>
      <vt:lpstr>Variable</vt:lpstr>
      <vt:lpstr>Assignment</vt:lpstr>
      <vt:lpstr>Assignment</vt:lpstr>
      <vt:lpstr>Array declaration</vt:lpstr>
      <vt:lpstr>Array declaration</vt:lpstr>
      <vt:lpstr>Subscript</vt:lpstr>
      <vt:lpstr>Subscript</vt:lpstr>
      <vt:lpstr>Address</vt:lpstr>
      <vt:lpstr>Address</vt:lpstr>
      <vt:lpstr>Pointer dereference</vt:lpstr>
      <vt:lpstr>Pointer dereference</vt:lpstr>
      <vt:lpstr>Assignment</vt:lpstr>
      <vt:lpstr>Assignment</vt:lpstr>
      <vt:lpstr>Function Call</vt:lpstr>
      <vt:lpstr>Function Call</vt:lpstr>
      <vt:lpstr>Operational semantics</vt:lpstr>
      <vt:lpstr>Summary</vt:lpstr>
      <vt:lpstr>PL research</vt:lpstr>
      <vt:lpstr>PL research</vt:lpstr>
      <vt:lpstr>Questions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Piyus Kedia</dc:creator>
  <cp:lastModifiedBy>Keshav Bhalotia</cp:lastModifiedBy>
  <cp:revision>749</cp:revision>
  <dcterms:created xsi:type="dcterms:W3CDTF">2019-09-24T05:55:13Z</dcterms:created>
  <dcterms:modified xsi:type="dcterms:W3CDTF">2024-04-30T06:20:58Z</dcterms:modified>
  <cp:contentStatus/>
</cp:coreProperties>
</file>