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256" r:id="rId2"/>
    <p:sldId id="257" r:id="rId3"/>
    <p:sldId id="730" r:id="rId4"/>
    <p:sldId id="731" r:id="rId5"/>
    <p:sldId id="283" r:id="rId6"/>
    <p:sldId id="476" r:id="rId7"/>
    <p:sldId id="477" r:id="rId8"/>
    <p:sldId id="716" r:id="rId9"/>
    <p:sldId id="717" r:id="rId10"/>
    <p:sldId id="718" r:id="rId11"/>
    <p:sldId id="464" r:id="rId12"/>
    <p:sldId id="465" r:id="rId13"/>
    <p:sldId id="308" r:id="rId14"/>
    <p:sldId id="466" r:id="rId15"/>
    <p:sldId id="688" r:id="rId16"/>
    <p:sldId id="689" r:id="rId17"/>
    <p:sldId id="432" r:id="rId18"/>
    <p:sldId id="743" r:id="rId19"/>
    <p:sldId id="435" r:id="rId20"/>
    <p:sldId id="436" r:id="rId21"/>
    <p:sldId id="437" r:id="rId22"/>
    <p:sldId id="438" r:id="rId23"/>
    <p:sldId id="439" r:id="rId24"/>
    <p:sldId id="295" r:id="rId25"/>
    <p:sldId id="440" r:id="rId26"/>
    <p:sldId id="441" r:id="rId27"/>
    <p:sldId id="445" r:id="rId28"/>
    <p:sldId id="446" r:id="rId29"/>
    <p:sldId id="447" r:id="rId30"/>
    <p:sldId id="289" r:id="rId31"/>
    <p:sldId id="291" r:id="rId32"/>
    <p:sldId id="448" r:id="rId33"/>
    <p:sldId id="449" r:id="rId34"/>
    <p:sldId id="450" r:id="rId35"/>
    <p:sldId id="451" r:id="rId36"/>
    <p:sldId id="474" r:id="rId37"/>
    <p:sldId id="452" r:id="rId38"/>
    <p:sldId id="741" r:id="rId39"/>
    <p:sldId id="742" r:id="rId40"/>
    <p:sldId id="453" r:id="rId41"/>
    <p:sldId id="692" r:id="rId42"/>
    <p:sldId id="691" r:id="rId43"/>
    <p:sldId id="454" r:id="rId44"/>
    <p:sldId id="455" r:id="rId45"/>
    <p:sldId id="693" r:id="rId46"/>
    <p:sldId id="694" r:id="rId47"/>
    <p:sldId id="737" r:id="rId48"/>
    <p:sldId id="695" r:id="rId49"/>
    <p:sldId id="696" r:id="rId50"/>
    <p:sldId id="738" r:id="rId51"/>
    <p:sldId id="456" r:id="rId52"/>
    <p:sldId id="478" r:id="rId53"/>
    <p:sldId id="678" r:id="rId54"/>
    <p:sldId id="458" r:id="rId55"/>
    <p:sldId id="296" r:id="rId56"/>
    <p:sldId id="297" r:id="rId57"/>
    <p:sldId id="312" r:id="rId58"/>
    <p:sldId id="302" r:id="rId59"/>
    <p:sldId id="459" r:id="rId60"/>
    <p:sldId id="679" r:id="rId61"/>
    <p:sldId id="303" r:id="rId62"/>
    <p:sldId id="301" r:id="rId63"/>
    <p:sldId id="460" r:id="rId64"/>
    <p:sldId id="313" r:id="rId65"/>
    <p:sldId id="479" r:id="rId66"/>
    <p:sldId id="664" r:id="rId67"/>
    <p:sldId id="665" r:id="rId68"/>
    <p:sldId id="739" r:id="rId69"/>
    <p:sldId id="740" r:id="rId7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F28ABC-B1B9-4A97-AE41-3C4082A00741}" type="datetimeFigureOut">
              <a:rPr lang="en-IN" smtClean="0"/>
              <a:t>30-04-2024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4C8C6A-5105-43AC-8CAE-1C03CF1E1538}" type="slidenum">
              <a:rPr lang="en-IN" smtClean="0"/>
              <a:t>‹#›</a:t>
            </a:fld>
            <a:endParaRPr lang="en-IN"/>
          </a:p>
        </p:txBody>
      </p:sp>
    </p:spTree>
    <p:extLst>
      <p:ext uri="{BB962C8B-B14F-4D97-AF65-F5344CB8AC3E}">
        <p14:creationId xmlns:p14="http://schemas.microsoft.com/office/powerpoint/2010/main" val="3740995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Type-inference is made using the recursive descent of the AST. The goal of the type inference is to infer types of all the nodes in the AST. The type system specifies the type-inference rules. To infer the type of an AST node, we need to infer the types for its children. Sometimes some preprocessing and postprocessing are also required to compute the type of an AST node. For example, to infer the type of a scope, we need to call </a:t>
            </a:r>
            <a:r>
              <a:rPr lang="en-US" dirty="0" err="1"/>
              <a:t>enter_scope</a:t>
            </a:r>
            <a:r>
              <a:rPr lang="en-US" dirty="0"/>
              <a:t> before we infer the type of statements in the scope. After the type-inference of the scope is done, we may want to call </a:t>
            </a:r>
            <a:r>
              <a:rPr lang="en-US" dirty="0" err="1"/>
              <a:t>exit_scope</a:t>
            </a:r>
            <a:r>
              <a:rPr lang="en-US" dirty="0"/>
              <a:t> before returning its type to parent. A type-inference rule should also specify the order in which the types of children are computed. In other words, type-inference rules must handle cases where the type-inference of a child depends on its siblings. In the next slides, we give some examples of type-inference rules in the form of C code snippets.</a:t>
            </a:r>
          </a:p>
        </p:txBody>
      </p:sp>
      <p:sp>
        <p:nvSpPr>
          <p:cNvPr id="4" name="Slide Number Placeholder 3"/>
          <p:cNvSpPr>
            <a:spLocks noGrp="1"/>
          </p:cNvSpPr>
          <p:nvPr>
            <p:ph type="sldNum" sz="quarter" idx="5"/>
          </p:nvPr>
        </p:nvSpPr>
        <p:spPr/>
        <p:txBody>
          <a:bodyPr/>
          <a:lstStyle/>
          <a:p>
            <a:fld id="{75A77594-4A94-4200-97C3-983B74C13344}" type="slidenum">
              <a:rPr lang="en-US" smtClean="0"/>
              <a:t>5</a:t>
            </a:fld>
            <a:endParaRPr lang="en-US"/>
          </a:p>
        </p:txBody>
      </p:sp>
    </p:spTree>
    <p:extLst>
      <p:ext uri="{BB962C8B-B14F-4D97-AF65-F5344CB8AC3E}">
        <p14:creationId xmlns:p14="http://schemas.microsoft.com/office/powerpoint/2010/main" val="2018259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14</a:t>
            </a:fld>
            <a:endParaRPr lang="en-US"/>
          </a:p>
        </p:txBody>
      </p:sp>
    </p:spTree>
    <p:extLst>
      <p:ext uri="{BB962C8B-B14F-4D97-AF65-F5344CB8AC3E}">
        <p14:creationId xmlns:p14="http://schemas.microsoft.com/office/powerpoint/2010/main" val="3803534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A77594-4A94-4200-97C3-983B74C13344}" type="slidenum">
              <a:rPr lang="en-US" smtClean="0"/>
              <a:t>15</a:t>
            </a:fld>
            <a:endParaRPr lang="en-US"/>
          </a:p>
        </p:txBody>
      </p:sp>
    </p:spTree>
    <p:extLst>
      <p:ext uri="{BB962C8B-B14F-4D97-AF65-F5344CB8AC3E}">
        <p14:creationId xmlns:p14="http://schemas.microsoft.com/office/powerpoint/2010/main" val="2046310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A77594-4A94-4200-97C3-983B74C13344}" type="slidenum">
              <a:rPr lang="en-US" smtClean="0"/>
              <a:t>16</a:t>
            </a:fld>
            <a:endParaRPr lang="en-US"/>
          </a:p>
        </p:txBody>
      </p:sp>
    </p:spTree>
    <p:extLst>
      <p:ext uri="{BB962C8B-B14F-4D97-AF65-F5344CB8AC3E}">
        <p14:creationId xmlns:p14="http://schemas.microsoft.com/office/powerpoint/2010/main" val="1819988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17</a:t>
            </a:fld>
            <a:endParaRPr lang="en-IN"/>
          </a:p>
        </p:txBody>
      </p:sp>
    </p:spTree>
    <p:extLst>
      <p:ext uri="{BB962C8B-B14F-4D97-AF65-F5344CB8AC3E}">
        <p14:creationId xmlns:p14="http://schemas.microsoft.com/office/powerpoint/2010/main" val="2975279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19</a:t>
            </a:fld>
            <a:endParaRPr lang="en-IN"/>
          </a:p>
        </p:txBody>
      </p:sp>
    </p:spTree>
    <p:extLst>
      <p:ext uri="{BB962C8B-B14F-4D97-AF65-F5344CB8AC3E}">
        <p14:creationId xmlns:p14="http://schemas.microsoft.com/office/powerpoint/2010/main" val="16342200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20</a:t>
            </a:fld>
            <a:endParaRPr lang="en-IN"/>
          </a:p>
        </p:txBody>
      </p:sp>
    </p:spTree>
    <p:extLst>
      <p:ext uri="{BB962C8B-B14F-4D97-AF65-F5344CB8AC3E}">
        <p14:creationId xmlns:p14="http://schemas.microsoft.com/office/powerpoint/2010/main" val="30681233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21</a:t>
            </a:fld>
            <a:endParaRPr lang="en-IN"/>
          </a:p>
        </p:txBody>
      </p:sp>
    </p:spTree>
    <p:extLst>
      <p:ext uri="{BB962C8B-B14F-4D97-AF65-F5344CB8AC3E}">
        <p14:creationId xmlns:p14="http://schemas.microsoft.com/office/powerpoint/2010/main" val="1655221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22</a:t>
            </a:fld>
            <a:endParaRPr lang="en-IN"/>
          </a:p>
        </p:txBody>
      </p:sp>
    </p:spTree>
    <p:extLst>
      <p:ext uri="{BB962C8B-B14F-4D97-AF65-F5344CB8AC3E}">
        <p14:creationId xmlns:p14="http://schemas.microsoft.com/office/powerpoint/2010/main" val="1793084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23</a:t>
            </a:fld>
            <a:endParaRPr lang="en-IN"/>
          </a:p>
        </p:txBody>
      </p:sp>
    </p:spTree>
    <p:extLst>
      <p:ext uri="{BB962C8B-B14F-4D97-AF65-F5344CB8AC3E}">
        <p14:creationId xmlns:p14="http://schemas.microsoft.com/office/powerpoint/2010/main" val="10818872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24</a:t>
            </a:fld>
            <a:endParaRPr lang="en-IN"/>
          </a:p>
        </p:txBody>
      </p:sp>
    </p:spTree>
    <p:extLst>
      <p:ext uri="{BB962C8B-B14F-4D97-AF65-F5344CB8AC3E}">
        <p14:creationId xmlns:p14="http://schemas.microsoft.com/office/powerpoint/2010/main" val="65644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6</a:t>
            </a:fld>
            <a:endParaRPr lang="en-IN"/>
          </a:p>
        </p:txBody>
      </p:sp>
    </p:spTree>
    <p:extLst>
      <p:ext uri="{BB962C8B-B14F-4D97-AF65-F5344CB8AC3E}">
        <p14:creationId xmlns:p14="http://schemas.microsoft.com/office/powerpoint/2010/main" val="3576117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25</a:t>
            </a:fld>
            <a:endParaRPr lang="en-IN"/>
          </a:p>
        </p:txBody>
      </p:sp>
    </p:spTree>
    <p:extLst>
      <p:ext uri="{BB962C8B-B14F-4D97-AF65-F5344CB8AC3E}">
        <p14:creationId xmlns:p14="http://schemas.microsoft.com/office/powerpoint/2010/main" val="21523685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26</a:t>
            </a:fld>
            <a:endParaRPr lang="en-IN"/>
          </a:p>
        </p:txBody>
      </p:sp>
    </p:spTree>
    <p:extLst>
      <p:ext uri="{BB962C8B-B14F-4D97-AF65-F5344CB8AC3E}">
        <p14:creationId xmlns:p14="http://schemas.microsoft.com/office/powerpoint/2010/main" val="41507712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27</a:t>
            </a:fld>
            <a:endParaRPr lang="en-IN"/>
          </a:p>
        </p:txBody>
      </p:sp>
    </p:spTree>
    <p:extLst>
      <p:ext uri="{BB962C8B-B14F-4D97-AF65-F5344CB8AC3E}">
        <p14:creationId xmlns:p14="http://schemas.microsoft.com/office/powerpoint/2010/main" val="3919241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28</a:t>
            </a:fld>
            <a:endParaRPr lang="en-IN"/>
          </a:p>
        </p:txBody>
      </p:sp>
    </p:spTree>
    <p:extLst>
      <p:ext uri="{BB962C8B-B14F-4D97-AF65-F5344CB8AC3E}">
        <p14:creationId xmlns:p14="http://schemas.microsoft.com/office/powerpoint/2010/main" val="18271176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29</a:t>
            </a:fld>
            <a:endParaRPr lang="en-IN"/>
          </a:p>
        </p:txBody>
      </p:sp>
    </p:spTree>
    <p:extLst>
      <p:ext uri="{BB962C8B-B14F-4D97-AF65-F5344CB8AC3E}">
        <p14:creationId xmlns:p14="http://schemas.microsoft.com/office/powerpoint/2010/main" val="2668127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30</a:t>
            </a:fld>
            <a:endParaRPr lang="en-IN"/>
          </a:p>
        </p:txBody>
      </p:sp>
    </p:spTree>
    <p:extLst>
      <p:ext uri="{BB962C8B-B14F-4D97-AF65-F5344CB8AC3E}">
        <p14:creationId xmlns:p14="http://schemas.microsoft.com/office/powerpoint/2010/main" val="22749351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31</a:t>
            </a:fld>
            <a:endParaRPr lang="en-IN"/>
          </a:p>
        </p:txBody>
      </p:sp>
    </p:spTree>
    <p:extLst>
      <p:ext uri="{BB962C8B-B14F-4D97-AF65-F5344CB8AC3E}">
        <p14:creationId xmlns:p14="http://schemas.microsoft.com/office/powerpoint/2010/main" val="7091200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32</a:t>
            </a:fld>
            <a:endParaRPr lang="en-IN"/>
          </a:p>
        </p:txBody>
      </p:sp>
    </p:spTree>
    <p:extLst>
      <p:ext uri="{BB962C8B-B14F-4D97-AF65-F5344CB8AC3E}">
        <p14:creationId xmlns:p14="http://schemas.microsoft.com/office/powerpoint/2010/main" val="16035689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33</a:t>
            </a:fld>
            <a:endParaRPr lang="en-IN"/>
          </a:p>
        </p:txBody>
      </p:sp>
    </p:spTree>
    <p:extLst>
      <p:ext uri="{BB962C8B-B14F-4D97-AF65-F5344CB8AC3E}">
        <p14:creationId xmlns:p14="http://schemas.microsoft.com/office/powerpoint/2010/main" val="16948992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34</a:t>
            </a:fld>
            <a:endParaRPr lang="en-IN"/>
          </a:p>
        </p:txBody>
      </p:sp>
    </p:spTree>
    <p:extLst>
      <p:ext uri="{BB962C8B-B14F-4D97-AF65-F5344CB8AC3E}">
        <p14:creationId xmlns:p14="http://schemas.microsoft.com/office/powerpoint/2010/main" val="3157912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A77594-4A94-4200-97C3-983B74C13344}" type="slidenum">
              <a:rPr lang="en-US" smtClean="0"/>
              <a:t>7</a:t>
            </a:fld>
            <a:endParaRPr lang="en-US"/>
          </a:p>
        </p:txBody>
      </p:sp>
    </p:spTree>
    <p:extLst>
      <p:ext uri="{BB962C8B-B14F-4D97-AF65-F5344CB8AC3E}">
        <p14:creationId xmlns:p14="http://schemas.microsoft.com/office/powerpoint/2010/main" val="37388375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35</a:t>
            </a:fld>
            <a:endParaRPr lang="en-IN"/>
          </a:p>
        </p:txBody>
      </p:sp>
    </p:spTree>
    <p:extLst>
      <p:ext uri="{BB962C8B-B14F-4D97-AF65-F5344CB8AC3E}">
        <p14:creationId xmlns:p14="http://schemas.microsoft.com/office/powerpoint/2010/main" val="28075756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36</a:t>
            </a:fld>
            <a:endParaRPr lang="en-IN"/>
          </a:p>
        </p:txBody>
      </p:sp>
    </p:spTree>
    <p:extLst>
      <p:ext uri="{BB962C8B-B14F-4D97-AF65-F5344CB8AC3E}">
        <p14:creationId xmlns:p14="http://schemas.microsoft.com/office/powerpoint/2010/main" val="23626637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37</a:t>
            </a:fld>
            <a:endParaRPr lang="en-IN"/>
          </a:p>
        </p:txBody>
      </p:sp>
    </p:spTree>
    <p:extLst>
      <p:ext uri="{BB962C8B-B14F-4D97-AF65-F5344CB8AC3E}">
        <p14:creationId xmlns:p14="http://schemas.microsoft.com/office/powerpoint/2010/main" val="19420815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38</a:t>
            </a:fld>
            <a:endParaRPr lang="en-IN"/>
          </a:p>
        </p:txBody>
      </p:sp>
    </p:spTree>
    <p:extLst>
      <p:ext uri="{BB962C8B-B14F-4D97-AF65-F5344CB8AC3E}">
        <p14:creationId xmlns:p14="http://schemas.microsoft.com/office/powerpoint/2010/main" val="7541991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39</a:t>
            </a:fld>
            <a:endParaRPr lang="en-IN"/>
          </a:p>
        </p:txBody>
      </p:sp>
    </p:spTree>
    <p:extLst>
      <p:ext uri="{BB962C8B-B14F-4D97-AF65-F5344CB8AC3E}">
        <p14:creationId xmlns:p14="http://schemas.microsoft.com/office/powerpoint/2010/main" val="5129284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40</a:t>
            </a:fld>
            <a:endParaRPr lang="en-IN"/>
          </a:p>
        </p:txBody>
      </p:sp>
    </p:spTree>
    <p:extLst>
      <p:ext uri="{BB962C8B-B14F-4D97-AF65-F5344CB8AC3E}">
        <p14:creationId xmlns:p14="http://schemas.microsoft.com/office/powerpoint/2010/main" val="3558204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A77594-4A94-4200-97C3-983B74C13344}" type="slidenum">
              <a:rPr lang="en-US" smtClean="0"/>
              <a:t>8</a:t>
            </a:fld>
            <a:endParaRPr lang="en-US"/>
          </a:p>
        </p:txBody>
      </p:sp>
    </p:spTree>
    <p:extLst>
      <p:ext uri="{BB962C8B-B14F-4D97-AF65-F5344CB8AC3E}">
        <p14:creationId xmlns:p14="http://schemas.microsoft.com/office/powerpoint/2010/main" val="2806835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A77594-4A94-4200-97C3-983B74C13344}" type="slidenum">
              <a:rPr lang="en-US" smtClean="0"/>
              <a:t>9</a:t>
            </a:fld>
            <a:endParaRPr lang="en-US"/>
          </a:p>
        </p:txBody>
      </p:sp>
    </p:spTree>
    <p:extLst>
      <p:ext uri="{BB962C8B-B14F-4D97-AF65-F5344CB8AC3E}">
        <p14:creationId xmlns:p14="http://schemas.microsoft.com/office/powerpoint/2010/main" val="3079761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A77594-4A94-4200-97C3-983B74C13344}" type="slidenum">
              <a:rPr lang="en-US" smtClean="0"/>
              <a:t>10</a:t>
            </a:fld>
            <a:endParaRPr lang="en-US"/>
          </a:p>
        </p:txBody>
      </p:sp>
    </p:spTree>
    <p:extLst>
      <p:ext uri="{BB962C8B-B14F-4D97-AF65-F5344CB8AC3E}">
        <p14:creationId xmlns:p14="http://schemas.microsoft.com/office/powerpoint/2010/main" val="3994341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A77594-4A94-4200-97C3-983B74C13344}" type="slidenum">
              <a:rPr lang="en-US" smtClean="0"/>
              <a:t>11</a:t>
            </a:fld>
            <a:endParaRPr lang="en-US"/>
          </a:p>
        </p:txBody>
      </p:sp>
    </p:spTree>
    <p:extLst>
      <p:ext uri="{BB962C8B-B14F-4D97-AF65-F5344CB8AC3E}">
        <p14:creationId xmlns:p14="http://schemas.microsoft.com/office/powerpoint/2010/main" val="909381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12</a:t>
            </a:fld>
            <a:endParaRPr lang="en-IN"/>
          </a:p>
        </p:txBody>
      </p:sp>
    </p:spTree>
    <p:extLst>
      <p:ext uri="{BB962C8B-B14F-4D97-AF65-F5344CB8AC3E}">
        <p14:creationId xmlns:p14="http://schemas.microsoft.com/office/powerpoint/2010/main" val="3701953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13</a:t>
            </a:fld>
            <a:endParaRPr lang="en-IN"/>
          </a:p>
        </p:txBody>
      </p:sp>
    </p:spTree>
    <p:extLst>
      <p:ext uri="{BB962C8B-B14F-4D97-AF65-F5344CB8AC3E}">
        <p14:creationId xmlns:p14="http://schemas.microsoft.com/office/powerpoint/2010/main" val="2285429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83794-AF7B-3D4E-AAD2-EA32788F29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A2AA6F1-36C2-48F1-9C03-AD7D76205A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F3CB365-C142-700C-4779-26844FFE49D2}"/>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9D8331B6-27E3-72A7-146B-6ED4EB2DE0F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85829F7-48EE-3DC3-8BA9-D0C2C34D7FF1}"/>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3148711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BA34F-4D2A-1374-3235-F3C27FC02F6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C7110E-1D5B-AC40-CC62-6C9CA7A0C8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83617FE-B19B-60E1-4E65-4813F5223AD4}"/>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2E94DDBB-47A7-0E0A-84D6-CA80118FA88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BCFB954-DA38-7647-7F87-D7F2BC16D0AD}"/>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3101629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FBF82-F314-96CC-025F-7F9C8F4153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DC411B4-87D7-6B49-64D1-14E347EA38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4EF1D00-04A0-C7AF-9B17-BF6503FE57F7}"/>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CB694D85-3A38-BA26-D852-052E50443EF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6054BDF-0058-63E2-292E-8830F94FEE0F}"/>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177388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9990E-D552-F15A-41CF-D39145C72F7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65875C5-81C4-722C-445C-0695B79335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354C769-CD4C-809A-6488-67EAEFF677C0}"/>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8938C533-9AA4-E24D-7F0B-1EE9E75AA30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F032022-842A-C2D6-5C7E-2853BCA1D44D}"/>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808268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EB93D-F8D3-0425-02DF-6E9B74B442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101C745-2E7F-7BBC-F05A-5E1E747F8F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ED91D2-8D28-EA2D-1767-A710770D2ED4}"/>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87CFEFFE-8AF8-22F3-184C-9185B988922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9447941-505B-2066-C958-E807A4C7F2C6}"/>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2064699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72EC8-3423-7A75-F9BD-88AF5C09416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A33BA8F-254D-B817-C8DB-EA34F9F721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1D00597-B6B5-0E21-B960-D12CDBAEC5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7D010B7-894D-7535-FB25-1E2ABC25C404}"/>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6" name="Footer Placeholder 5">
            <a:extLst>
              <a:ext uri="{FF2B5EF4-FFF2-40B4-BE49-F238E27FC236}">
                <a16:creationId xmlns:a16="http://schemas.microsoft.com/office/drawing/2014/main" id="{223AA781-3039-4F50-AE4B-DD3497093D8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CF8C465-6F2D-0B17-F721-ED946F36D66C}"/>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4243982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1A86B-2E28-AA54-ABDF-B50555F4B8C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6B4A00F-D341-6ED4-08EC-7CCD0D60C4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008DD0-D76D-69B0-F796-255799980B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3AA1860-BDF2-C428-5D93-2FA8DA6298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BE4D4B-E4D0-6889-376C-F3A73BC496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C81F05C-DFBE-3965-1749-7858EE4A4BC6}"/>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8" name="Footer Placeholder 7">
            <a:extLst>
              <a:ext uri="{FF2B5EF4-FFF2-40B4-BE49-F238E27FC236}">
                <a16:creationId xmlns:a16="http://schemas.microsoft.com/office/drawing/2014/main" id="{1AB4C4E4-74C4-2C5F-6CF9-4B090964B38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51B0E37-7177-550F-4F7F-D4B31855842A}"/>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264751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419BC-0320-32A8-3543-333D4088B8C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F0271B6-6BF3-B686-6BB7-DEBC7300065F}"/>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4" name="Footer Placeholder 3">
            <a:extLst>
              <a:ext uri="{FF2B5EF4-FFF2-40B4-BE49-F238E27FC236}">
                <a16:creationId xmlns:a16="http://schemas.microsoft.com/office/drawing/2014/main" id="{BCE3CF2A-DB5C-F7E4-B826-F4407C233DC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DB8C958-5C7F-3FB8-91B0-BBD5EFB11E91}"/>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36423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72A41B-B11B-B849-C877-DE538867069C}"/>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3" name="Footer Placeholder 2">
            <a:extLst>
              <a:ext uri="{FF2B5EF4-FFF2-40B4-BE49-F238E27FC236}">
                <a16:creationId xmlns:a16="http://schemas.microsoft.com/office/drawing/2014/main" id="{2CA034D8-8986-B279-4EC2-4291E7A0434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F801745-1729-DCF6-2168-1A19F80BA153}"/>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913978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862CE-BE83-5019-FD75-7A55D34CAC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88F6B54-3D3C-1535-0976-9BB275C5E9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113ABE92-DBA7-4445-7576-BEA420867A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8C08D-681C-EFC2-2438-95ED2C5EA229}"/>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6" name="Footer Placeholder 5">
            <a:extLst>
              <a:ext uri="{FF2B5EF4-FFF2-40B4-BE49-F238E27FC236}">
                <a16:creationId xmlns:a16="http://schemas.microsoft.com/office/drawing/2014/main" id="{2A79C442-3799-7C42-CFC6-D52A156FBF6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5B8AC00-C4D8-0321-7F63-2568A18642E7}"/>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203644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D5F5B-8FC7-DFD7-542D-1DFA5DFC8B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389AFD6-F2C4-5589-D928-DC6828BF88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E7C1D6E-7C41-0334-17CF-1F9FE00014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9B3429-6BA0-FFE7-3ACB-E80DED5C9383}"/>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6" name="Footer Placeholder 5">
            <a:extLst>
              <a:ext uri="{FF2B5EF4-FFF2-40B4-BE49-F238E27FC236}">
                <a16:creationId xmlns:a16="http://schemas.microsoft.com/office/drawing/2014/main" id="{10DD8A36-9336-0C56-C41F-45E394A1FD0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10F8414-914C-6C16-E9AB-BC2BE44F6A01}"/>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3246407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DC6964-561F-58B4-E1A9-F756A25B0A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17B22D4-D569-05FE-51C7-5661D1373F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6C94D62-90C2-0BA5-2FEF-84CDF541BE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EA5492A3-5165-B28F-8EA4-02D09F4D60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84E7EEC-15E4-CFE7-F73E-886AEF05A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6975A8-3FEE-4864-99C6-DFE9677DA69D}" type="slidenum">
              <a:rPr lang="en-IN" smtClean="0"/>
              <a:t>‹#›</a:t>
            </a:fld>
            <a:endParaRPr lang="en-IN"/>
          </a:p>
        </p:txBody>
      </p:sp>
    </p:spTree>
    <p:extLst>
      <p:ext uri="{BB962C8B-B14F-4D97-AF65-F5344CB8AC3E}">
        <p14:creationId xmlns:p14="http://schemas.microsoft.com/office/powerpoint/2010/main" val="1328611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4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3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11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30.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6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6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7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40.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10.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82.png"/><Relationship Id="rId2" Type="http://schemas.openxmlformats.org/officeDocument/2006/relationships/image" Target="../media/image7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522A1-B775-E192-1B4B-188C95697B3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FDF6FCC0-E334-8E80-BC15-0DD7B9FEFA4F}"/>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939799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41126-7B97-4E1F-AFD6-C16C5652A22D}"/>
              </a:ext>
            </a:extLst>
          </p:cNvPr>
          <p:cNvSpPr>
            <a:spLocks noGrp="1"/>
          </p:cNvSpPr>
          <p:nvPr>
            <p:ph type="title"/>
          </p:nvPr>
        </p:nvSpPr>
        <p:spPr/>
        <p:txBody>
          <a:bodyPr/>
          <a:lstStyle/>
          <a:p>
            <a:r>
              <a:rPr lang="en-US" dirty="0"/>
              <a:t>Type inference </a:t>
            </a:r>
          </a:p>
        </p:txBody>
      </p:sp>
      <p:sp>
        <p:nvSpPr>
          <p:cNvPr id="27" name="TextBox 26">
            <a:extLst>
              <a:ext uri="{FF2B5EF4-FFF2-40B4-BE49-F238E27FC236}">
                <a16:creationId xmlns:a16="http://schemas.microsoft.com/office/drawing/2014/main" id="{799AC069-9074-111D-1E7A-BB444C816F91}"/>
              </a:ext>
            </a:extLst>
          </p:cNvPr>
          <p:cNvSpPr txBox="1"/>
          <p:nvPr/>
        </p:nvSpPr>
        <p:spPr>
          <a:xfrm>
            <a:off x="7929153" y="1229361"/>
            <a:ext cx="1186545" cy="369332"/>
          </a:xfrm>
          <a:prstGeom prst="rect">
            <a:avLst/>
          </a:prstGeom>
          <a:noFill/>
        </p:spPr>
        <p:txBody>
          <a:bodyPr wrap="square" rtlCol="0">
            <a:spAutoFit/>
          </a:bodyPr>
          <a:lstStyle/>
          <a:p>
            <a:r>
              <a:rPr lang="en-US" b="1" dirty="0">
                <a:solidFill>
                  <a:schemeClr val="bg1"/>
                </a:solidFill>
              </a:rPr>
              <a:t>  e</a:t>
            </a:r>
            <a:r>
              <a:rPr lang="en-US" b="1" baseline="-25000" dirty="0">
                <a:solidFill>
                  <a:schemeClr val="bg1"/>
                </a:solidFill>
              </a:rPr>
              <a:t>1</a:t>
            </a:r>
            <a:r>
              <a:rPr lang="en-US" b="1" dirty="0">
                <a:solidFill>
                  <a:schemeClr val="bg1"/>
                </a:solidFill>
              </a:rPr>
              <a:t>; e</a:t>
            </a:r>
            <a:r>
              <a:rPr lang="en-US" b="1" baseline="-25000" dirty="0">
                <a:solidFill>
                  <a:schemeClr val="bg1"/>
                </a:solidFill>
              </a:rPr>
              <a:t>2</a:t>
            </a:r>
            <a:endParaRPr lang="en-IN" b="1" dirty="0">
              <a:solidFill>
                <a:schemeClr val="bg1"/>
              </a:solidFill>
            </a:endParaRPr>
          </a:p>
        </p:txBody>
      </p:sp>
      <p:sp>
        <p:nvSpPr>
          <p:cNvPr id="28" name="Oval 27">
            <a:extLst>
              <a:ext uri="{FF2B5EF4-FFF2-40B4-BE49-F238E27FC236}">
                <a16:creationId xmlns:a16="http://schemas.microsoft.com/office/drawing/2014/main" id="{970D9A40-C8E8-EA1C-C515-AE067DA03A74}"/>
              </a:ext>
            </a:extLst>
          </p:cNvPr>
          <p:cNvSpPr/>
          <p:nvPr/>
        </p:nvSpPr>
        <p:spPr>
          <a:xfrm>
            <a:off x="7315201" y="927646"/>
            <a:ext cx="4451592" cy="5176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swap(</a:t>
            </a:r>
            <a:r>
              <a:rPr lang="en-US" dirty="0" err="1"/>
              <a:t>x:intptr</a:t>
            </a:r>
            <a:r>
              <a:rPr lang="en-US" dirty="0"/>
              <a:t>, y:intptr):void {e}</a:t>
            </a:r>
            <a:endParaRPr lang="en-IN" dirty="0"/>
          </a:p>
        </p:txBody>
      </p:sp>
      <p:sp>
        <p:nvSpPr>
          <p:cNvPr id="29" name="Oval 28">
            <a:extLst>
              <a:ext uri="{FF2B5EF4-FFF2-40B4-BE49-F238E27FC236}">
                <a16:creationId xmlns:a16="http://schemas.microsoft.com/office/drawing/2014/main" id="{75498A0D-4B93-F50E-46B5-BA974A95B945}"/>
              </a:ext>
            </a:extLst>
          </p:cNvPr>
          <p:cNvSpPr/>
          <p:nvPr/>
        </p:nvSpPr>
        <p:spPr>
          <a:xfrm>
            <a:off x="8467961" y="1937713"/>
            <a:ext cx="2165592"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 t = e</a:t>
            </a:r>
            <a:r>
              <a:rPr lang="en-US" baseline="-25000" dirty="0"/>
              <a:t>1</a:t>
            </a:r>
            <a:r>
              <a:rPr lang="en-US" dirty="0"/>
              <a:t>; e</a:t>
            </a:r>
            <a:r>
              <a:rPr lang="en-US" baseline="-25000" dirty="0"/>
              <a:t>2</a:t>
            </a:r>
            <a:r>
              <a:rPr lang="en-US" dirty="0"/>
              <a:t>}</a:t>
            </a:r>
            <a:endParaRPr lang="en-IN" dirty="0"/>
          </a:p>
        </p:txBody>
      </p:sp>
      <p:sp>
        <p:nvSpPr>
          <p:cNvPr id="30" name="Oval 29">
            <a:extLst>
              <a:ext uri="{FF2B5EF4-FFF2-40B4-BE49-F238E27FC236}">
                <a16:creationId xmlns:a16="http://schemas.microsoft.com/office/drawing/2014/main" id="{81538984-8279-E3EE-8C66-5324C960507E}"/>
              </a:ext>
            </a:extLst>
          </p:cNvPr>
          <p:cNvSpPr/>
          <p:nvPr/>
        </p:nvSpPr>
        <p:spPr>
          <a:xfrm>
            <a:off x="7491117" y="3014563"/>
            <a:ext cx="949233"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sp>
        <p:nvSpPr>
          <p:cNvPr id="31" name="Oval 30">
            <a:extLst>
              <a:ext uri="{FF2B5EF4-FFF2-40B4-BE49-F238E27FC236}">
                <a16:creationId xmlns:a16="http://schemas.microsoft.com/office/drawing/2014/main" id="{9D6E0F4A-2BA3-166A-6F23-88C38B1BE4BF}"/>
              </a:ext>
            </a:extLst>
          </p:cNvPr>
          <p:cNvSpPr/>
          <p:nvPr/>
        </p:nvSpPr>
        <p:spPr>
          <a:xfrm>
            <a:off x="9885566" y="3022298"/>
            <a:ext cx="9971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r>
              <a:rPr lang="en-US" baseline="-25000" dirty="0"/>
              <a:t>1</a:t>
            </a:r>
            <a:r>
              <a:rPr lang="en-US" dirty="0"/>
              <a:t>;e</a:t>
            </a:r>
            <a:r>
              <a:rPr lang="en-US" baseline="-25000" dirty="0"/>
              <a:t>2</a:t>
            </a:r>
            <a:endParaRPr lang="en-IN" dirty="0"/>
          </a:p>
        </p:txBody>
      </p:sp>
      <p:sp>
        <p:nvSpPr>
          <p:cNvPr id="32" name="Oval 31">
            <a:extLst>
              <a:ext uri="{FF2B5EF4-FFF2-40B4-BE49-F238E27FC236}">
                <a16:creationId xmlns:a16="http://schemas.microsoft.com/office/drawing/2014/main" id="{1D963809-BEF5-8EEB-FDCE-B872D9268E2A}"/>
              </a:ext>
            </a:extLst>
          </p:cNvPr>
          <p:cNvSpPr/>
          <p:nvPr/>
        </p:nvSpPr>
        <p:spPr>
          <a:xfrm>
            <a:off x="9134050" y="3896058"/>
            <a:ext cx="10544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e</a:t>
            </a:r>
            <a:endParaRPr lang="en-IN" dirty="0"/>
          </a:p>
        </p:txBody>
      </p:sp>
      <p:sp>
        <p:nvSpPr>
          <p:cNvPr id="33" name="Oval 32">
            <a:extLst>
              <a:ext uri="{FF2B5EF4-FFF2-40B4-BE49-F238E27FC236}">
                <a16:creationId xmlns:a16="http://schemas.microsoft.com/office/drawing/2014/main" id="{D011439F-9D29-D884-D32A-AD2FAC332332}"/>
              </a:ext>
            </a:extLst>
          </p:cNvPr>
          <p:cNvSpPr/>
          <p:nvPr/>
        </p:nvSpPr>
        <p:spPr>
          <a:xfrm>
            <a:off x="10694070" y="3887685"/>
            <a:ext cx="1062448"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e</a:t>
            </a:r>
            <a:endParaRPr lang="en-IN" dirty="0"/>
          </a:p>
        </p:txBody>
      </p:sp>
      <p:sp>
        <p:nvSpPr>
          <p:cNvPr id="34" name="Oval 33">
            <a:extLst>
              <a:ext uri="{FF2B5EF4-FFF2-40B4-BE49-F238E27FC236}">
                <a16:creationId xmlns:a16="http://schemas.microsoft.com/office/drawing/2014/main" id="{FA51129E-9B4F-C586-0390-B851AC2E890C}"/>
              </a:ext>
            </a:extLst>
          </p:cNvPr>
          <p:cNvSpPr/>
          <p:nvPr/>
        </p:nvSpPr>
        <p:spPr>
          <a:xfrm>
            <a:off x="9365855"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cxnSp>
        <p:nvCxnSpPr>
          <p:cNvPr id="36" name="Straight Arrow Connector 35">
            <a:extLst>
              <a:ext uri="{FF2B5EF4-FFF2-40B4-BE49-F238E27FC236}">
                <a16:creationId xmlns:a16="http://schemas.microsoft.com/office/drawing/2014/main" id="{F24C8763-99B4-4A90-91B1-B82A281B0431}"/>
              </a:ext>
            </a:extLst>
          </p:cNvPr>
          <p:cNvCxnSpPr>
            <a:cxnSpLocks/>
            <a:stCxn id="31" idx="4"/>
            <a:endCxn id="32" idx="0"/>
          </p:cNvCxnSpPr>
          <p:nvPr/>
        </p:nvCxnSpPr>
        <p:spPr>
          <a:xfrm flipH="1">
            <a:off x="9661296" y="3583438"/>
            <a:ext cx="722866" cy="312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E0D3EA78-DBF2-76B5-2179-9225EA772924}"/>
              </a:ext>
            </a:extLst>
          </p:cNvPr>
          <p:cNvCxnSpPr>
            <a:cxnSpLocks/>
            <a:stCxn id="31" idx="5"/>
            <a:endCxn id="33" idx="0"/>
          </p:cNvCxnSpPr>
          <p:nvPr/>
        </p:nvCxnSpPr>
        <p:spPr>
          <a:xfrm>
            <a:off x="10736723" y="3501261"/>
            <a:ext cx="488571" cy="386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BD71B7BC-7FC1-609C-6CAB-D325E8D8E71C}"/>
              </a:ext>
            </a:extLst>
          </p:cNvPr>
          <p:cNvSpPr/>
          <p:nvPr/>
        </p:nvSpPr>
        <p:spPr>
          <a:xfrm>
            <a:off x="7670729" y="392403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endParaRPr lang="en-IN" dirty="0"/>
          </a:p>
        </p:txBody>
      </p:sp>
      <p:cxnSp>
        <p:nvCxnSpPr>
          <p:cNvPr id="43" name="Straight Arrow Connector 42">
            <a:extLst>
              <a:ext uri="{FF2B5EF4-FFF2-40B4-BE49-F238E27FC236}">
                <a16:creationId xmlns:a16="http://schemas.microsoft.com/office/drawing/2014/main" id="{94E24D18-14BA-F112-77FA-F9E40533093C}"/>
              </a:ext>
            </a:extLst>
          </p:cNvPr>
          <p:cNvCxnSpPr>
            <a:stCxn id="28" idx="4"/>
            <a:endCxn id="29" idx="0"/>
          </p:cNvCxnSpPr>
          <p:nvPr/>
        </p:nvCxnSpPr>
        <p:spPr>
          <a:xfrm>
            <a:off x="9540997" y="1445252"/>
            <a:ext cx="9760" cy="4924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035C8CE-DC2B-B3EF-486B-C0F99A26812F}"/>
              </a:ext>
            </a:extLst>
          </p:cNvPr>
          <p:cNvCxnSpPr>
            <a:stCxn id="29" idx="4"/>
            <a:endCxn id="30" idx="0"/>
          </p:cNvCxnSpPr>
          <p:nvPr/>
        </p:nvCxnSpPr>
        <p:spPr>
          <a:xfrm flipH="1">
            <a:off x="7965734" y="2435553"/>
            <a:ext cx="1585023" cy="579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0F88824B-4424-C10C-B6B7-B04F768631F1}"/>
              </a:ext>
            </a:extLst>
          </p:cNvPr>
          <p:cNvCxnSpPr>
            <a:stCxn id="29" idx="4"/>
            <a:endCxn id="31" idx="0"/>
          </p:cNvCxnSpPr>
          <p:nvPr/>
        </p:nvCxnSpPr>
        <p:spPr>
          <a:xfrm>
            <a:off x="9550757" y="2435553"/>
            <a:ext cx="833405" cy="586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266EB785-E8AF-7A9D-2828-1496E8D6934E}"/>
              </a:ext>
            </a:extLst>
          </p:cNvPr>
          <p:cNvCxnSpPr>
            <a:stCxn id="30" idx="4"/>
            <a:endCxn id="41" idx="0"/>
          </p:cNvCxnSpPr>
          <p:nvPr/>
        </p:nvCxnSpPr>
        <p:spPr>
          <a:xfrm>
            <a:off x="7965734" y="3512403"/>
            <a:ext cx="1783" cy="411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63DF3230-E130-07CA-67B8-66C560259A42}"/>
              </a:ext>
            </a:extLst>
          </p:cNvPr>
          <p:cNvCxnSpPr>
            <a:stCxn id="32" idx="4"/>
            <a:endCxn id="34" idx="0"/>
          </p:cNvCxnSpPr>
          <p:nvPr/>
        </p:nvCxnSpPr>
        <p:spPr>
          <a:xfrm>
            <a:off x="9661296" y="4457198"/>
            <a:ext cx="1347" cy="284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9D5A8025-50D5-A128-351A-12418ED1D6F3}"/>
              </a:ext>
            </a:extLst>
          </p:cNvPr>
          <p:cNvSpPr/>
          <p:nvPr/>
        </p:nvSpPr>
        <p:spPr>
          <a:xfrm>
            <a:off x="9374302" y="557908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a:t>
            </a:r>
            <a:endParaRPr lang="en-IN" dirty="0"/>
          </a:p>
        </p:txBody>
      </p:sp>
      <p:cxnSp>
        <p:nvCxnSpPr>
          <p:cNvPr id="55" name="Straight Arrow Connector 54">
            <a:extLst>
              <a:ext uri="{FF2B5EF4-FFF2-40B4-BE49-F238E27FC236}">
                <a16:creationId xmlns:a16="http://schemas.microsoft.com/office/drawing/2014/main" id="{568392B6-5717-A58A-2CF3-8979F19238E5}"/>
              </a:ext>
            </a:extLst>
          </p:cNvPr>
          <p:cNvCxnSpPr>
            <a:stCxn id="34" idx="4"/>
            <a:endCxn id="52" idx="0"/>
          </p:cNvCxnSpPr>
          <p:nvPr/>
        </p:nvCxnSpPr>
        <p:spPr>
          <a:xfrm>
            <a:off x="9662643" y="5302378"/>
            <a:ext cx="8447" cy="2767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80154F7F-67DB-83B2-D5BD-199D07EF4010}"/>
              </a:ext>
            </a:extLst>
          </p:cNvPr>
          <p:cNvSpPr/>
          <p:nvPr/>
        </p:nvSpPr>
        <p:spPr>
          <a:xfrm>
            <a:off x="10939912"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t>
            </a:r>
            <a:endParaRPr lang="en-IN" dirty="0"/>
          </a:p>
        </p:txBody>
      </p:sp>
      <p:cxnSp>
        <p:nvCxnSpPr>
          <p:cNvPr id="62" name="Straight Arrow Connector 61">
            <a:extLst>
              <a:ext uri="{FF2B5EF4-FFF2-40B4-BE49-F238E27FC236}">
                <a16:creationId xmlns:a16="http://schemas.microsoft.com/office/drawing/2014/main" id="{643A2001-7CD6-4FD7-55C5-4421B828EF1B}"/>
              </a:ext>
            </a:extLst>
          </p:cNvPr>
          <p:cNvCxnSpPr>
            <a:stCxn id="33" idx="4"/>
            <a:endCxn id="60" idx="0"/>
          </p:cNvCxnSpPr>
          <p:nvPr/>
        </p:nvCxnSpPr>
        <p:spPr>
          <a:xfrm>
            <a:off x="11225294" y="4448825"/>
            <a:ext cx="11406" cy="292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654020A-319D-AEDF-4612-6BEF998C740E}"/>
              </a:ext>
            </a:extLst>
          </p:cNvPr>
          <p:cNvSpPr txBox="1"/>
          <p:nvPr/>
        </p:nvSpPr>
        <p:spPr>
          <a:xfrm>
            <a:off x="277403" y="2112396"/>
            <a:ext cx="7197706" cy="1569660"/>
          </a:xfrm>
          <a:prstGeom prst="rect">
            <a:avLst/>
          </a:prstGeom>
          <a:noFill/>
        </p:spPr>
        <p:txBody>
          <a:bodyPr wrap="square" rtlCol="0">
            <a:spAutoFit/>
          </a:bodyPr>
          <a:lstStyle/>
          <a:p>
            <a:r>
              <a:rPr lang="en-US" sz="1600" dirty="0">
                <a:latin typeface="Consolas" panose="020B0609020204030204" pitchFamily="49" charset="0"/>
                <a:sym typeface="Wingdings" panose="05000000000000000000" pitchFamily="2" charset="2"/>
              </a:rPr>
              <a:t>C2: </a:t>
            </a:r>
            <a:r>
              <a:rPr lang="en-US" sz="1600" dirty="0" err="1">
                <a:latin typeface="Consolas" panose="020B0609020204030204" pitchFamily="49" charset="0"/>
                <a:sym typeface="Wingdings" panose="05000000000000000000" pitchFamily="2" charset="2"/>
              </a:rPr>
              <a:t>exit_scope</a:t>
            </a:r>
            <a:r>
              <a:rPr lang="en-US" sz="1600" dirty="0">
                <a:latin typeface="Consolas" panose="020B0609020204030204" pitchFamily="49" charset="0"/>
                <a:sym typeface="Wingdings" panose="05000000000000000000" pitchFamily="2" charset="2"/>
              </a:rPr>
              <a:t>();</a:t>
            </a:r>
          </a:p>
          <a:p>
            <a:r>
              <a:rPr lang="en-US" sz="1600" dirty="0">
                <a:latin typeface="Consolas" panose="020B0609020204030204" pitchFamily="49" charset="0"/>
                <a:sym typeface="Wingdings" panose="05000000000000000000" pitchFamily="2" charset="2"/>
              </a:rPr>
              <a:t>C2: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({int t = e</a:t>
            </a:r>
            <a:r>
              <a:rPr lang="en-US" sz="1600" baseline="-25000" dirty="0">
                <a:latin typeface="Consolas" panose="020B0609020204030204" pitchFamily="49" charset="0"/>
                <a:sym typeface="Wingdings" panose="05000000000000000000" pitchFamily="2" charset="2"/>
              </a:rPr>
              <a:t>1</a:t>
            </a:r>
            <a:r>
              <a:rPr lang="en-US" sz="1600" dirty="0">
                <a:latin typeface="Consolas" panose="020B0609020204030204" pitchFamily="49" charset="0"/>
                <a:sym typeface="Wingdings" panose="05000000000000000000" pitchFamily="2" charset="2"/>
              </a:rPr>
              <a:t>; e</a:t>
            </a:r>
            <a:r>
              <a:rPr lang="en-US" sz="1600" baseline="-25000" dirty="0">
                <a:latin typeface="Consolas" panose="020B0609020204030204" pitchFamily="49" charset="0"/>
                <a:sym typeface="Wingdings" panose="05000000000000000000" pitchFamily="2" charset="2"/>
              </a:rPr>
              <a:t>2</a:t>
            </a:r>
            <a:r>
              <a:rPr lang="en-US" sz="1600" dirty="0">
                <a:latin typeface="Consolas" panose="020B0609020204030204" pitchFamily="49" charset="0"/>
                <a:sym typeface="Wingdings" panose="05000000000000000000" pitchFamily="2" charset="2"/>
              </a:rPr>
              <a:t>})  int, using C4</a:t>
            </a:r>
          </a:p>
          <a:p>
            <a:endParaRPr lang="en-US" sz="1600" dirty="0">
              <a:latin typeface="Consolas" panose="020B0609020204030204" pitchFamily="49" charset="0"/>
              <a:sym typeface="Wingdings" panose="05000000000000000000" pitchFamily="2" charset="2"/>
            </a:endParaRPr>
          </a:p>
          <a:p>
            <a:r>
              <a:rPr lang="en-US" sz="1600" dirty="0">
                <a:latin typeface="Consolas" panose="020B0609020204030204" pitchFamily="49" charset="0"/>
                <a:sym typeface="Wingdings" panose="05000000000000000000" pitchFamily="2" charset="2"/>
              </a:rPr>
              <a:t>C1: </a:t>
            </a:r>
            <a:r>
              <a:rPr lang="en-US" sz="1600" dirty="0" err="1">
                <a:latin typeface="Consolas" panose="020B0609020204030204" pitchFamily="49" charset="0"/>
                <a:sym typeface="Wingdings" panose="05000000000000000000" pitchFamily="2" charset="2"/>
              </a:rPr>
              <a:t>exit_scope</a:t>
            </a:r>
            <a:r>
              <a:rPr lang="en-US" sz="1600" dirty="0">
                <a:latin typeface="Consolas" panose="020B0609020204030204" pitchFamily="49" charset="0"/>
                <a:sym typeface="Wingdings" panose="05000000000000000000" pitchFamily="2" charset="2"/>
              </a:rPr>
              <a:t>();</a:t>
            </a:r>
          </a:p>
          <a:p>
            <a:r>
              <a:rPr lang="en-US" sz="1600" dirty="0">
                <a:latin typeface="Consolas" panose="020B0609020204030204" pitchFamily="49" charset="0"/>
              </a:rPr>
              <a:t>C1: </a:t>
            </a:r>
            <a:r>
              <a:rPr lang="en-US" sz="1600" dirty="0" err="1">
                <a:latin typeface="Consolas" panose="020B0609020204030204" pitchFamily="49" charset="0"/>
              </a:rPr>
              <a:t>TypeCheck</a:t>
            </a:r>
            <a:r>
              <a:rPr lang="en-US" sz="1600" dirty="0">
                <a:latin typeface="Consolas" panose="020B0609020204030204" pitchFamily="49" charset="0"/>
              </a:rPr>
              <a:t>(swap(</a:t>
            </a:r>
            <a:r>
              <a:rPr lang="en-US" sz="1600" dirty="0" err="1">
                <a:latin typeface="Consolas" panose="020B0609020204030204" pitchFamily="49" charset="0"/>
              </a:rPr>
              <a:t>x:intptr</a:t>
            </a:r>
            <a:r>
              <a:rPr lang="en-US" sz="1600" dirty="0">
                <a:latin typeface="Consolas" panose="020B0609020204030204" pitchFamily="49" charset="0"/>
              </a:rPr>
              <a:t>, y:intptr):void{e}) </a:t>
            </a:r>
            <a:r>
              <a:rPr lang="en-US" sz="1600" dirty="0">
                <a:latin typeface="Consolas" panose="020B0609020204030204" pitchFamily="49" charset="0"/>
                <a:sym typeface="Wingdings" panose="05000000000000000000" pitchFamily="2" charset="2"/>
              </a:rPr>
              <a:t> void,</a:t>
            </a:r>
          </a:p>
          <a:p>
            <a:r>
              <a:rPr lang="en-US" sz="1600" dirty="0">
                <a:latin typeface="Consolas" panose="020B0609020204030204" pitchFamily="49" charset="0"/>
                <a:sym typeface="Wingdings" panose="05000000000000000000" pitchFamily="2" charset="2"/>
              </a:rPr>
              <a:t>because T</a:t>
            </a:r>
            <a:r>
              <a:rPr lang="en-US" sz="1600" baseline="-25000" dirty="0">
                <a:latin typeface="Consolas" panose="020B0609020204030204" pitchFamily="49" charset="0"/>
                <a:sym typeface="Wingdings" panose="05000000000000000000" pitchFamily="2" charset="2"/>
              </a:rPr>
              <a:t>n+1</a:t>
            </a:r>
            <a:r>
              <a:rPr lang="en-US" sz="1600" dirty="0">
                <a:latin typeface="Consolas" panose="020B0609020204030204" pitchFamily="49" charset="0"/>
                <a:sym typeface="Wingdings" panose="05000000000000000000" pitchFamily="2" charset="2"/>
              </a:rPr>
              <a:t> is void</a:t>
            </a:r>
          </a:p>
        </p:txBody>
      </p:sp>
    </p:spTree>
    <p:extLst>
      <p:ext uri="{BB962C8B-B14F-4D97-AF65-F5344CB8AC3E}">
        <p14:creationId xmlns:p14="http://schemas.microsoft.com/office/powerpoint/2010/main" val="2514651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41126-7B97-4E1F-AFD6-C16C5652A22D}"/>
              </a:ext>
            </a:extLst>
          </p:cNvPr>
          <p:cNvSpPr>
            <a:spLocks noGrp="1"/>
          </p:cNvSpPr>
          <p:nvPr>
            <p:ph type="title"/>
          </p:nvPr>
        </p:nvSpPr>
        <p:spPr/>
        <p:txBody>
          <a:bodyPr/>
          <a:lstStyle/>
          <a:p>
            <a:r>
              <a:rPr lang="en-US" dirty="0"/>
              <a:t>Type inference </a:t>
            </a:r>
          </a:p>
        </p:txBody>
      </p:sp>
      <p:sp>
        <p:nvSpPr>
          <p:cNvPr id="3" name="Content Placeholder 2">
            <a:extLst>
              <a:ext uri="{FF2B5EF4-FFF2-40B4-BE49-F238E27FC236}">
                <a16:creationId xmlns:a16="http://schemas.microsoft.com/office/drawing/2014/main" id="{64AAC36C-1F5F-4589-9DD9-A8CC0659320D}"/>
              </a:ext>
            </a:extLst>
          </p:cNvPr>
          <p:cNvSpPr>
            <a:spLocks noGrp="1"/>
          </p:cNvSpPr>
          <p:nvPr>
            <p:ph idx="1"/>
          </p:nvPr>
        </p:nvSpPr>
        <p:spPr/>
        <p:txBody>
          <a:bodyPr/>
          <a:lstStyle/>
          <a:p>
            <a:pPr marL="0" indent="0">
              <a:buNone/>
            </a:pPr>
            <a:endParaRPr lang="en-US" dirty="0"/>
          </a:p>
          <a:p>
            <a:pPr marL="0" indent="0">
              <a:buNone/>
            </a:pPr>
            <a:r>
              <a:rPr lang="en-US" dirty="0"/>
              <a:t>   </a:t>
            </a:r>
          </a:p>
        </p:txBody>
      </p:sp>
      <p:sp>
        <p:nvSpPr>
          <p:cNvPr id="25" name="Oval 24">
            <a:extLst>
              <a:ext uri="{FF2B5EF4-FFF2-40B4-BE49-F238E27FC236}">
                <a16:creationId xmlns:a16="http://schemas.microsoft.com/office/drawing/2014/main" id="{0143FBEE-9DF1-41DA-AAFA-10ABBBC1A17C}"/>
              </a:ext>
            </a:extLst>
          </p:cNvPr>
          <p:cNvSpPr/>
          <p:nvPr/>
        </p:nvSpPr>
        <p:spPr>
          <a:xfrm>
            <a:off x="5954486" y="3863072"/>
            <a:ext cx="1086394" cy="881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r>
              <a:rPr lang="en-US" baseline="-25000" dirty="0"/>
              <a:t>1</a:t>
            </a:r>
            <a:r>
              <a:rPr lang="en-US" dirty="0"/>
              <a:t>+e</a:t>
            </a:r>
            <a:r>
              <a:rPr lang="en-US" baseline="-25000" dirty="0"/>
              <a:t>2</a:t>
            </a:r>
            <a:endParaRPr lang="en-US" dirty="0"/>
          </a:p>
        </p:txBody>
      </p:sp>
      <p:sp>
        <p:nvSpPr>
          <p:cNvPr id="26" name="Oval 25">
            <a:extLst>
              <a:ext uri="{FF2B5EF4-FFF2-40B4-BE49-F238E27FC236}">
                <a16:creationId xmlns:a16="http://schemas.microsoft.com/office/drawing/2014/main" id="{41B3D49C-A487-4CF1-B506-098E735E82C9}"/>
              </a:ext>
            </a:extLst>
          </p:cNvPr>
          <p:cNvSpPr/>
          <p:nvPr/>
        </p:nvSpPr>
        <p:spPr>
          <a:xfrm>
            <a:off x="7946569" y="2403660"/>
            <a:ext cx="936171" cy="805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cxnSp>
        <p:nvCxnSpPr>
          <p:cNvPr id="32" name="Straight Arrow Connector 31">
            <a:extLst>
              <a:ext uri="{FF2B5EF4-FFF2-40B4-BE49-F238E27FC236}">
                <a16:creationId xmlns:a16="http://schemas.microsoft.com/office/drawing/2014/main" id="{10D5830A-5A24-4CA8-8047-F239BF48B6FE}"/>
              </a:ext>
            </a:extLst>
          </p:cNvPr>
          <p:cNvCxnSpPr>
            <a:cxnSpLocks/>
            <a:stCxn id="26" idx="4"/>
            <a:endCxn id="25" idx="0"/>
          </p:cNvCxnSpPr>
          <p:nvPr/>
        </p:nvCxnSpPr>
        <p:spPr>
          <a:xfrm flipH="1">
            <a:off x="6497683" y="3209203"/>
            <a:ext cx="1916972" cy="6538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1579B3A-9A82-4DB2-B9EA-D138A3C8D3FD}"/>
              </a:ext>
            </a:extLst>
          </p:cNvPr>
          <p:cNvSpPr txBox="1"/>
          <p:nvPr/>
        </p:nvSpPr>
        <p:spPr>
          <a:xfrm>
            <a:off x="7929153" y="2544449"/>
            <a:ext cx="1875247" cy="369332"/>
          </a:xfrm>
          <a:prstGeom prst="rect">
            <a:avLst/>
          </a:prstGeom>
          <a:noFill/>
        </p:spPr>
        <p:txBody>
          <a:bodyPr wrap="square" rtlCol="0">
            <a:spAutoFit/>
          </a:bodyPr>
          <a:lstStyle/>
          <a:p>
            <a:pPr marL="0" indent="0">
              <a:buNone/>
            </a:pPr>
            <a:r>
              <a:rPr lang="en-US" b="1" dirty="0">
                <a:latin typeface="Cambria Math" panose="02040503050406030204" pitchFamily="18" charset="0"/>
                <a:sym typeface="Wingdings" panose="05000000000000000000" pitchFamily="2" charset="2"/>
              </a:rPr>
              <a:t>foo(e</a:t>
            </a:r>
            <a:r>
              <a:rPr lang="en-US" b="1" baseline="-25000" dirty="0">
                <a:latin typeface="Cambria Math" panose="02040503050406030204" pitchFamily="18" charset="0"/>
                <a:sym typeface="Wingdings" panose="05000000000000000000" pitchFamily="2" charset="2"/>
              </a:rPr>
              <a:t>1</a:t>
            </a:r>
            <a:r>
              <a:rPr lang="en-US" b="1" dirty="0">
                <a:latin typeface="Cambria Math" panose="02040503050406030204" pitchFamily="18" charset="0"/>
                <a:sym typeface="Wingdings" panose="05000000000000000000" pitchFamily="2" charset="2"/>
              </a:rPr>
              <a:t>, e</a:t>
            </a:r>
            <a:r>
              <a:rPr lang="en-US" b="1" baseline="-25000" dirty="0">
                <a:latin typeface="Cambria Math" panose="02040503050406030204" pitchFamily="18" charset="0"/>
                <a:sym typeface="Wingdings" panose="05000000000000000000" pitchFamily="2" charset="2"/>
              </a:rPr>
              <a:t>2</a:t>
            </a:r>
            <a:r>
              <a:rPr lang="en-US" b="1" dirty="0">
                <a:latin typeface="Cambria Math" panose="02040503050406030204" pitchFamily="18" charset="0"/>
                <a:sym typeface="Wingdings" panose="05000000000000000000" pitchFamily="2" charset="2"/>
              </a:rPr>
              <a:t>)</a:t>
            </a:r>
          </a:p>
        </p:txBody>
      </p:sp>
      <p:sp>
        <p:nvSpPr>
          <p:cNvPr id="23" name="TextBox 22">
            <a:extLst>
              <a:ext uri="{FF2B5EF4-FFF2-40B4-BE49-F238E27FC236}">
                <a16:creationId xmlns:a16="http://schemas.microsoft.com/office/drawing/2014/main" id="{450CE57A-6953-4615-92BD-222AA30D2587}"/>
              </a:ext>
            </a:extLst>
          </p:cNvPr>
          <p:cNvSpPr txBox="1"/>
          <p:nvPr/>
        </p:nvSpPr>
        <p:spPr>
          <a:xfrm>
            <a:off x="345440" y="2082800"/>
            <a:ext cx="2967446" cy="3970318"/>
          </a:xfrm>
          <a:prstGeom prst="rect">
            <a:avLst/>
          </a:prstGeom>
          <a:noFill/>
        </p:spPr>
        <p:txBody>
          <a:bodyPr wrap="square" rtlCol="0">
            <a:spAutoFit/>
          </a:bodyPr>
          <a:lstStyle/>
          <a:p>
            <a:pPr marL="0" indent="0">
              <a:buNone/>
            </a:pPr>
            <a:r>
              <a:rPr lang="en-US" b="0" dirty="0">
                <a:latin typeface="Cambria Math" panose="02040503050406030204" pitchFamily="18" charset="0"/>
              </a:rPr>
              <a:t>e </a:t>
            </a:r>
            <a:r>
              <a:rPr lang="en-US" b="0" dirty="0">
                <a:latin typeface="Cambria Math" panose="02040503050406030204" pitchFamily="18" charset="0"/>
                <a:sym typeface="Wingdings" panose="05000000000000000000" pitchFamily="2" charset="2"/>
              </a:rPr>
              <a:t> id | num</a:t>
            </a:r>
            <a:endParaRPr lang="en-US" dirty="0">
              <a:latin typeface="Cambria Math" panose="02040503050406030204" pitchFamily="18" charset="0"/>
              <a:sym typeface="Wingdings" panose="05000000000000000000" pitchFamily="2" charset="2"/>
            </a:endParaRPr>
          </a:p>
          <a:p>
            <a:pPr marL="0" indent="0">
              <a:buNone/>
            </a:pPr>
            <a:r>
              <a:rPr lang="en-US" b="0" dirty="0">
                <a:latin typeface="Cambria Math" panose="02040503050406030204" pitchFamily="18" charset="0"/>
                <a:sym typeface="Wingdings" panose="05000000000000000000" pitchFamily="2" charset="2"/>
              </a:rPr>
              <a:t>    | &amp;id | *e</a:t>
            </a:r>
          </a:p>
          <a:p>
            <a:pPr marL="0" indent="0">
              <a:buNone/>
            </a:pP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 </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 </a:t>
            </a:r>
          </a:p>
          <a:p>
            <a:pPr marL="0" indent="0">
              <a:buNone/>
            </a:pPr>
            <a:r>
              <a:rPr lang="en-US" dirty="0">
                <a:latin typeface="Cambria Math" panose="02040503050406030204" pitchFamily="18" charset="0"/>
                <a:sym typeface="Wingdings" panose="05000000000000000000" pitchFamily="2" charset="2"/>
              </a:rPr>
              <a:t>    | id[e]  | id = e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p>
          <a:p>
            <a:pPr marL="0" indent="0">
              <a:buNone/>
            </a:pPr>
            <a:r>
              <a:rPr lang="en-US" dirty="0">
                <a:latin typeface="Cambria Math" panose="02040503050406030204" pitchFamily="18" charset="0"/>
                <a:sym typeface="Wingdings" panose="05000000000000000000" pitchFamily="2" charset="2"/>
              </a:rPr>
              <a:t>    | if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else {e</a:t>
            </a:r>
            <a:r>
              <a:rPr lang="en-US" baseline="-25000" dirty="0">
                <a:latin typeface="Cambria Math" panose="02040503050406030204" pitchFamily="18" charset="0"/>
                <a:sym typeface="Wingdings" panose="05000000000000000000" pitchFamily="2" charset="2"/>
              </a:rPr>
              <a:t>3</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while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a:t>
            </a:r>
          </a:p>
          <a:p>
            <a:pPr marL="0" indent="0">
              <a:buNone/>
            </a:pPr>
            <a:r>
              <a:rPr lang="en-US" dirty="0">
                <a:latin typeface="Cambria Math" panose="02040503050406030204" pitchFamily="18" charset="0"/>
                <a:sym typeface="Wingdings" panose="05000000000000000000" pitchFamily="2" charset="2"/>
              </a:rPr>
              <a:t>    | {int id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{int id[num];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id(id</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 </a:t>
            </a:r>
            <a:r>
              <a:rPr lang="en-US" dirty="0" err="1">
                <a:latin typeface="Cambria Math" panose="02040503050406030204" pitchFamily="18" charset="0"/>
                <a:sym typeface="Wingdings" panose="05000000000000000000" pitchFamily="2" charset="2"/>
              </a:rPr>
              <a:t>id</a:t>
            </a:r>
            <a:r>
              <a:rPr lang="en-US" baseline="-25000" dirty="0" err="1">
                <a:latin typeface="Cambria Math" panose="02040503050406030204" pitchFamily="18" charset="0"/>
                <a:sym typeface="Wingdings" panose="05000000000000000000" pitchFamily="2" charset="2"/>
              </a:rPr>
              <a:t>n</a:t>
            </a:r>
            <a:r>
              <a:rPr lang="en-US" dirty="0">
                <a:latin typeface="Cambria Math" panose="02040503050406030204" pitchFamily="18" charset="0"/>
                <a:sym typeface="Wingdings" panose="05000000000000000000" pitchFamily="2" charset="2"/>
              </a:rPr>
              <a:t>) {e}</a:t>
            </a:r>
          </a:p>
          <a:p>
            <a:pPr marL="0" indent="0">
              <a:buNone/>
            </a:pPr>
            <a:r>
              <a:rPr lang="en-US" dirty="0">
                <a:latin typeface="Cambria Math" panose="02040503050406030204" pitchFamily="18" charset="0"/>
                <a:sym typeface="Wingdings" panose="05000000000000000000" pitchFamily="2" charset="2"/>
              </a:rPr>
              <a:t>    | id(e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a:t>
            </a:r>
            <a:r>
              <a:rPr lang="en-US" dirty="0" err="1">
                <a:latin typeface="Cambria Math" panose="02040503050406030204" pitchFamily="18" charset="0"/>
                <a:sym typeface="Wingdings" panose="05000000000000000000" pitchFamily="2" charset="2"/>
              </a:rPr>
              <a:t>e</a:t>
            </a:r>
            <a:r>
              <a:rPr lang="en-US" baseline="-25000" dirty="0" err="1">
                <a:latin typeface="Cambria Math" panose="02040503050406030204" pitchFamily="18" charset="0"/>
                <a:sym typeface="Wingdings" panose="05000000000000000000" pitchFamily="2" charset="2"/>
              </a:rPr>
              <a:t>n</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&lt;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&lt;= e</a:t>
            </a:r>
            <a:r>
              <a:rPr lang="en-US" baseline="-25000" dirty="0">
                <a:latin typeface="Cambria Math" panose="02040503050406030204" pitchFamily="18" charset="0"/>
                <a:sym typeface="Wingdings" panose="05000000000000000000" pitchFamily="2" charset="2"/>
              </a:rPr>
              <a:t>2</a:t>
            </a:r>
          </a:p>
          <a:p>
            <a:pPr marL="0" indent="0">
              <a:buNone/>
            </a:pPr>
            <a:r>
              <a:rPr lang="en-US" baseline="-25000" dirty="0">
                <a:latin typeface="Cambria Math" panose="02040503050406030204" pitchFamily="18" charset="0"/>
                <a:sym typeface="Wingdings" panose="05000000000000000000" pitchFamily="2" charset="2"/>
              </a:rPr>
              <a:t>      </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p>
          <a:p>
            <a:pPr marL="0" indent="0">
              <a:buNone/>
            </a:pPr>
            <a:endParaRPr lang="en-US" dirty="0">
              <a:latin typeface="Cambria Math" panose="02040503050406030204" pitchFamily="18" charset="0"/>
              <a:sym typeface="Wingdings" panose="05000000000000000000" pitchFamily="2" charset="2"/>
            </a:endParaRPr>
          </a:p>
          <a:p>
            <a:endParaRPr lang="en-IN" dirty="0"/>
          </a:p>
        </p:txBody>
      </p:sp>
      <p:sp>
        <p:nvSpPr>
          <p:cNvPr id="31" name="TextBox 30">
            <a:extLst>
              <a:ext uri="{FF2B5EF4-FFF2-40B4-BE49-F238E27FC236}">
                <a16:creationId xmlns:a16="http://schemas.microsoft.com/office/drawing/2014/main" id="{AF17DCDC-3E2E-4F8A-A824-2904332AB8A8}"/>
              </a:ext>
            </a:extLst>
          </p:cNvPr>
          <p:cNvSpPr txBox="1"/>
          <p:nvPr/>
        </p:nvSpPr>
        <p:spPr>
          <a:xfrm>
            <a:off x="3464560" y="2387600"/>
            <a:ext cx="2967446" cy="369332"/>
          </a:xfrm>
          <a:prstGeom prst="rect">
            <a:avLst/>
          </a:prstGeom>
          <a:noFill/>
        </p:spPr>
        <p:txBody>
          <a:bodyPr wrap="square" rtlCol="0">
            <a:spAutoFit/>
          </a:bodyPr>
          <a:lstStyle/>
          <a:p>
            <a:pPr marL="0" indent="0">
              <a:buNone/>
            </a:pPr>
            <a:r>
              <a:rPr lang="en-US" dirty="0"/>
              <a:t>t = foo(10 + 20, 30)</a:t>
            </a:r>
          </a:p>
        </p:txBody>
      </p:sp>
      <p:sp>
        <p:nvSpPr>
          <p:cNvPr id="33" name="Oval 32">
            <a:extLst>
              <a:ext uri="{FF2B5EF4-FFF2-40B4-BE49-F238E27FC236}">
                <a16:creationId xmlns:a16="http://schemas.microsoft.com/office/drawing/2014/main" id="{2F8485AD-F3CF-4720-B0B9-BC4BCE2D505A}"/>
              </a:ext>
            </a:extLst>
          </p:cNvPr>
          <p:cNvSpPr/>
          <p:nvPr/>
        </p:nvSpPr>
        <p:spPr>
          <a:xfrm>
            <a:off x="5111206" y="5275312"/>
            <a:ext cx="936171" cy="805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35" name="Oval 34">
            <a:extLst>
              <a:ext uri="{FF2B5EF4-FFF2-40B4-BE49-F238E27FC236}">
                <a16:creationId xmlns:a16="http://schemas.microsoft.com/office/drawing/2014/main" id="{D6046BAD-EA59-4F92-9CC0-6D70EC6D24C7}"/>
              </a:ext>
            </a:extLst>
          </p:cNvPr>
          <p:cNvSpPr/>
          <p:nvPr/>
        </p:nvSpPr>
        <p:spPr>
          <a:xfrm>
            <a:off x="7021286" y="5305792"/>
            <a:ext cx="936171" cy="805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a:t>
            </a:r>
          </a:p>
        </p:txBody>
      </p:sp>
      <p:sp>
        <p:nvSpPr>
          <p:cNvPr id="36" name="Oval 35">
            <a:extLst>
              <a:ext uri="{FF2B5EF4-FFF2-40B4-BE49-F238E27FC236}">
                <a16:creationId xmlns:a16="http://schemas.microsoft.com/office/drawing/2014/main" id="{2522FA9A-3CF7-45BD-B9DC-99373CBBE1C0}"/>
              </a:ext>
            </a:extLst>
          </p:cNvPr>
          <p:cNvSpPr/>
          <p:nvPr/>
        </p:nvSpPr>
        <p:spPr>
          <a:xfrm>
            <a:off x="9175206" y="3873232"/>
            <a:ext cx="936171" cy="805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30</a:t>
            </a:r>
          </a:p>
        </p:txBody>
      </p:sp>
      <p:cxnSp>
        <p:nvCxnSpPr>
          <p:cNvPr id="37" name="Straight Arrow Connector 36">
            <a:extLst>
              <a:ext uri="{FF2B5EF4-FFF2-40B4-BE49-F238E27FC236}">
                <a16:creationId xmlns:a16="http://schemas.microsoft.com/office/drawing/2014/main" id="{E899EA91-D37D-47D7-97C1-875594AD09D2}"/>
              </a:ext>
            </a:extLst>
          </p:cNvPr>
          <p:cNvCxnSpPr>
            <a:stCxn id="26" idx="4"/>
          </p:cNvCxnSpPr>
          <p:nvPr/>
        </p:nvCxnSpPr>
        <p:spPr>
          <a:xfrm>
            <a:off x="8414655" y="3209203"/>
            <a:ext cx="1116151" cy="6538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4FF4B82A-46BF-476B-A397-1CA07AFD4079}"/>
              </a:ext>
            </a:extLst>
          </p:cNvPr>
          <p:cNvCxnSpPr>
            <a:stCxn id="25" idx="4"/>
            <a:endCxn id="33" idx="0"/>
          </p:cNvCxnSpPr>
          <p:nvPr/>
        </p:nvCxnSpPr>
        <p:spPr>
          <a:xfrm flipH="1">
            <a:off x="5579292" y="4744088"/>
            <a:ext cx="918391" cy="531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010456D4-BC0F-48E6-996C-4AE5CDD119D7}"/>
              </a:ext>
            </a:extLst>
          </p:cNvPr>
          <p:cNvCxnSpPr>
            <a:stCxn id="25" idx="4"/>
            <a:endCxn id="35" idx="0"/>
          </p:cNvCxnSpPr>
          <p:nvPr/>
        </p:nvCxnSpPr>
        <p:spPr>
          <a:xfrm>
            <a:off x="6497683" y="4744088"/>
            <a:ext cx="991689" cy="5617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F82F5129-4E34-3974-CE5E-16A3A7F6F20B}"/>
              </a:ext>
            </a:extLst>
          </p:cNvPr>
          <p:cNvSpPr/>
          <p:nvPr/>
        </p:nvSpPr>
        <p:spPr>
          <a:xfrm>
            <a:off x="7945002" y="1011551"/>
            <a:ext cx="936171" cy="805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 = e</a:t>
            </a:r>
          </a:p>
        </p:txBody>
      </p:sp>
      <p:cxnSp>
        <p:nvCxnSpPr>
          <p:cNvPr id="7" name="Straight Arrow Connector 6">
            <a:extLst>
              <a:ext uri="{FF2B5EF4-FFF2-40B4-BE49-F238E27FC236}">
                <a16:creationId xmlns:a16="http://schemas.microsoft.com/office/drawing/2014/main" id="{6123D235-20E0-5F48-786B-C967B5820A6F}"/>
              </a:ext>
            </a:extLst>
          </p:cNvPr>
          <p:cNvCxnSpPr>
            <a:stCxn id="17" idx="4"/>
            <a:endCxn id="26" idx="0"/>
          </p:cNvCxnSpPr>
          <p:nvPr/>
        </p:nvCxnSpPr>
        <p:spPr>
          <a:xfrm>
            <a:off x="8413088" y="1817094"/>
            <a:ext cx="1567" cy="586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5334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8FF37-D26F-40CA-8520-010A387069CA}"/>
              </a:ext>
            </a:extLst>
          </p:cNvPr>
          <p:cNvSpPr>
            <a:spLocks noGrp="1"/>
          </p:cNvSpPr>
          <p:nvPr>
            <p:ph type="title"/>
          </p:nvPr>
        </p:nvSpPr>
        <p:spPr/>
        <p:txBody>
          <a:bodyPr/>
          <a:lstStyle/>
          <a:p>
            <a:r>
              <a:rPr lang="en-US" dirty="0"/>
              <a:t>Symbol table</a:t>
            </a:r>
          </a:p>
        </p:txBody>
      </p:sp>
      <p:sp>
        <p:nvSpPr>
          <p:cNvPr id="3" name="Content Placeholder 2">
            <a:extLst>
              <a:ext uri="{FF2B5EF4-FFF2-40B4-BE49-F238E27FC236}">
                <a16:creationId xmlns:a16="http://schemas.microsoft.com/office/drawing/2014/main" id="{90279400-D71C-4EE0-A1BE-4D0815E3801C}"/>
              </a:ext>
            </a:extLst>
          </p:cNvPr>
          <p:cNvSpPr>
            <a:spLocks noGrp="1"/>
          </p:cNvSpPr>
          <p:nvPr>
            <p:ph idx="1"/>
          </p:nvPr>
        </p:nvSpPr>
        <p:spPr/>
        <p:txBody>
          <a:bodyPr/>
          <a:lstStyle/>
          <a:p>
            <a:r>
              <a:rPr lang="en-US" dirty="0"/>
              <a:t>Symbol table also maps function names to their signatures</a:t>
            </a:r>
          </a:p>
          <a:p>
            <a:endParaRPr lang="en-US" dirty="0"/>
          </a:p>
          <a:p>
            <a:r>
              <a:rPr lang="en-US" dirty="0"/>
              <a:t>Signature includes the types of parameters and the return type</a:t>
            </a:r>
          </a:p>
          <a:p>
            <a:endParaRPr lang="en-US" dirty="0"/>
          </a:p>
          <a:p>
            <a:r>
              <a:rPr lang="en-US" dirty="0"/>
              <a:t>Before the type inference starts, the compiler walks the program file and adds the type of all function declarations in the symbol table</a:t>
            </a:r>
          </a:p>
          <a:p>
            <a:pPr lvl="1"/>
            <a:r>
              <a:rPr lang="en-US" dirty="0"/>
              <a:t>This ensures that the function types are in the global scope and remain in the symbol table during the type-inference of all functions in the program file</a:t>
            </a:r>
          </a:p>
        </p:txBody>
      </p:sp>
    </p:spTree>
    <p:extLst>
      <p:ext uri="{BB962C8B-B14F-4D97-AF65-F5344CB8AC3E}">
        <p14:creationId xmlns:p14="http://schemas.microsoft.com/office/powerpoint/2010/main" val="4160349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1FBC5-F265-4659-BC4F-6EF9C8F9766E}"/>
              </a:ext>
            </a:extLst>
          </p:cNvPr>
          <p:cNvSpPr>
            <a:spLocks noGrp="1"/>
          </p:cNvSpPr>
          <p:nvPr>
            <p:ph type="title"/>
          </p:nvPr>
        </p:nvSpPr>
        <p:spPr/>
        <p:txBody>
          <a:bodyPr/>
          <a:lstStyle/>
          <a:p>
            <a:r>
              <a:rPr lang="en-US" dirty="0"/>
              <a:t>Type inference</a:t>
            </a:r>
          </a:p>
        </p:txBody>
      </p:sp>
      <p:sp>
        <p:nvSpPr>
          <p:cNvPr id="3" name="Content Placeholder 2">
            <a:extLst>
              <a:ext uri="{FF2B5EF4-FFF2-40B4-BE49-F238E27FC236}">
                <a16:creationId xmlns:a16="http://schemas.microsoft.com/office/drawing/2014/main" id="{E8EDA4E9-1523-459C-A04A-DB3AFAD22E30}"/>
              </a:ext>
            </a:extLst>
          </p:cNvPr>
          <p:cNvSpPr>
            <a:spLocks noGrp="1"/>
          </p:cNvSpPr>
          <p:nvPr>
            <p:ph idx="1"/>
          </p:nvPr>
        </p:nvSpPr>
        <p:spPr/>
        <p:txBody>
          <a:bodyPr>
            <a:normAutofit fontScale="92500"/>
          </a:bodyPr>
          <a:lstStyle/>
          <a:p>
            <a:pPr marL="0" indent="0">
              <a:buNone/>
            </a:pPr>
            <a:r>
              <a:rPr lang="en-US" sz="1800" dirty="0" err="1">
                <a:latin typeface="Consolas" panose="020B0609020204030204" pitchFamily="49" charset="0"/>
              </a:rPr>
              <a:t>TypeInfer</a:t>
            </a:r>
            <a:r>
              <a:rPr lang="en-US" sz="1800" dirty="0">
                <a:latin typeface="Consolas" panose="020B0609020204030204" pitchFamily="49" charset="0"/>
              </a:rPr>
              <a:t>(</a:t>
            </a:r>
            <a:r>
              <a:rPr lang="en-US" sz="1800" dirty="0">
                <a:latin typeface="Consolas" panose="020B0609020204030204" pitchFamily="49" charset="0"/>
                <a:sym typeface="Wingdings" panose="05000000000000000000" pitchFamily="2" charset="2"/>
              </a:rPr>
              <a:t>id(e</a:t>
            </a:r>
            <a:r>
              <a:rPr lang="en-US" sz="1800" baseline="-25000" dirty="0">
                <a:latin typeface="Consolas" panose="020B0609020204030204" pitchFamily="49" charset="0"/>
                <a:sym typeface="Wingdings" panose="05000000000000000000" pitchFamily="2" charset="2"/>
              </a:rPr>
              <a:t>1</a:t>
            </a:r>
            <a:r>
              <a:rPr lang="en-US" sz="1800" dirty="0">
                <a:latin typeface="Consolas" panose="020B0609020204030204" pitchFamily="49" charset="0"/>
                <a:sym typeface="Wingdings" panose="05000000000000000000" pitchFamily="2" charset="2"/>
              </a:rPr>
              <a:t>, …, </a:t>
            </a:r>
            <a:r>
              <a:rPr lang="en-US" sz="1800" dirty="0" err="1">
                <a:latin typeface="Consolas" panose="020B0609020204030204" pitchFamily="49" charset="0"/>
                <a:sym typeface="Wingdings" panose="05000000000000000000" pitchFamily="2" charset="2"/>
              </a:rPr>
              <a:t>e</a:t>
            </a:r>
            <a:r>
              <a:rPr lang="en-US" sz="1800" baseline="-25000" dirty="0" err="1">
                <a:latin typeface="Consolas" panose="020B0609020204030204" pitchFamily="49" charset="0"/>
                <a:sym typeface="Wingdings" panose="05000000000000000000" pitchFamily="2" charset="2"/>
              </a:rPr>
              <a:t>n</a:t>
            </a:r>
            <a:r>
              <a:rPr lang="en-US" sz="1800" dirty="0">
                <a:latin typeface="Consolas" panose="020B0609020204030204" pitchFamily="49" charset="0"/>
                <a:sym typeface="Wingdings" panose="05000000000000000000" pitchFamily="2" charset="2"/>
              </a:rPr>
              <a:t>)</a:t>
            </a:r>
            <a:r>
              <a:rPr lang="en-US" sz="1800" dirty="0">
                <a:latin typeface="Consolas" panose="020B0609020204030204" pitchFamily="49" charset="0"/>
              </a:rPr>
              <a:t>)</a:t>
            </a:r>
          </a:p>
          <a:p>
            <a:pPr marL="0" indent="0">
              <a:buNone/>
            </a:pPr>
            <a:r>
              <a:rPr lang="en-US" sz="1800" dirty="0">
                <a:latin typeface="Consolas" panose="020B0609020204030204" pitchFamily="49" charset="0"/>
              </a:rPr>
              <a:t>{</a:t>
            </a:r>
          </a:p>
          <a:p>
            <a:pPr marL="0" indent="0">
              <a:buNone/>
            </a:pPr>
            <a:r>
              <a:rPr lang="en-US" sz="1800" dirty="0">
                <a:latin typeface="Consolas" panose="020B0609020204030204" pitchFamily="49" charset="0"/>
              </a:rPr>
              <a:t>  Ty </a:t>
            </a:r>
            <a:r>
              <a:rPr lang="en-US" sz="1800" dirty="0" err="1">
                <a:latin typeface="Consolas" panose="020B0609020204030204" pitchFamily="49" charset="0"/>
              </a:rPr>
              <a:t>fnty</a:t>
            </a:r>
            <a:r>
              <a:rPr lang="en-US" sz="1800" dirty="0">
                <a:latin typeface="Consolas" panose="020B0609020204030204" pitchFamily="49" charset="0"/>
              </a:rPr>
              <a:t> = lookup(foo);  // symbol table also maps a function to the function type</a:t>
            </a:r>
          </a:p>
          <a:p>
            <a:pPr marL="0" indent="0">
              <a:buNone/>
            </a:pPr>
            <a:r>
              <a:rPr lang="en-US" sz="1800" dirty="0">
                <a:latin typeface="Consolas" panose="020B0609020204030204" pitchFamily="49" charset="0"/>
              </a:rPr>
              <a:t>  if (</a:t>
            </a:r>
            <a:r>
              <a:rPr lang="en-US" sz="1800" dirty="0" err="1">
                <a:latin typeface="Consolas" panose="020B0609020204030204" pitchFamily="49" charset="0"/>
              </a:rPr>
              <a:t>fnty.numArgs</a:t>
            </a:r>
            <a:r>
              <a:rPr lang="en-US" sz="1800" dirty="0">
                <a:latin typeface="Consolas" panose="020B0609020204030204" pitchFamily="49" charset="0"/>
              </a:rPr>
              <a:t> != n)</a:t>
            </a:r>
          </a:p>
          <a:p>
            <a:pPr marL="0" indent="0">
              <a:buNone/>
            </a:pPr>
            <a:r>
              <a:rPr lang="en-US" sz="1800" dirty="0">
                <a:latin typeface="Consolas" panose="020B0609020204030204" pitchFamily="49" charset="0"/>
              </a:rPr>
              <a:t>    error;</a:t>
            </a:r>
          </a:p>
          <a:p>
            <a:pPr marL="0" indent="0">
              <a:buNone/>
            </a:pPr>
            <a:r>
              <a:rPr lang="en-US" sz="1800" dirty="0">
                <a:latin typeface="Consolas" panose="020B0609020204030204" pitchFamily="49" charset="0"/>
              </a:rPr>
              <a:t>  for (</a:t>
            </a:r>
            <a:r>
              <a:rPr lang="en-US" sz="1800" dirty="0" err="1">
                <a:latin typeface="Consolas" panose="020B0609020204030204" pitchFamily="49" charset="0"/>
              </a:rPr>
              <a:t>i</a:t>
            </a:r>
            <a:r>
              <a:rPr lang="en-US" sz="1800" dirty="0">
                <a:latin typeface="Consolas" panose="020B0609020204030204" pitchFamily="49" charset="0"/>
              </a:rPr>
              <a:t> = 1; </a:t>
            </a:r>
            <a:r>
              <a:rPr lang="en-US" sz="1800" dirty="0" err="1">
                <a:latin typeface="Consolas" panose="020B0609020204030204" pitchFamily="49" charset="0"/>
              </a:rPr>
              <a:t>i</a:t>
            </a:r>
            <a:r>
              <a:rPr lang="en-US" sz="1800" dirty="0">
                <a:latin typeface="Consolas" panose="020B0609020204030204" pitchFamily="49" charset="0"/>
              </a:rPr>
              <a:t> &lt;= n ; </a:t>
            </a:r>
            <a:r>
              <a:rPr lang="en-US" sz="1800" dirty="0" err="1">
                <a:latin typeface="Consolas" panose="020B0609020204030204" pitchFamily="49" charset="0"/>
              </a:rPr>
              <a:t>i</a:t>
            </a:r>
            <a:r>
              <a:rPr lang="en-US" sz="1800" dirty="0">
                <a:latin typeface="Consolas" panose="020B0609020204030204" pitchFamily="49" charset="0"/>
              </a:rPr>
              <a:t>++) {</a:t>
            </a:r>
          </a:p>
          <a:p>
            <a:pPr marL="0" indent="0">
              <a:buNone/>
            </a:pPr>
            <a:r>
              <a:rPr lang="en-US" sz="1800" dirty="0">
                <a:latin typeface="Consolas" panose="020B0609020204030204" pitchFamily="49" charset="0"/>
              </a:rPr>
              <a:t>    if (</a:t>
            </a:r>
            <a:r>
              <a:rPr lang="en-US" sz="1800" dirty="0" err="1">
                <a:latin typeface="Consolas" panose="020B0609020204030204" pitchFamily="49" charset="0"/>
              </a:rPr>
              <a:t>TypeInfer</a:t>
            </a:r>
            <a:r>
              <a:rPr lang="en-US" sz="1800" dirty="0">
                <a:latin typeface="Consolas" panose="020B0609020204030204" pitchFamily="49" charset="0"/>
              </a:rPr>
              <a:t>(</a:t>
            </a:r>
            <a:r>
              <a:rPr lang="en-US" sz="1800" dirty="0" err="1">
                <a:latin typeface="Consolas" panose="020B0609020204030204" pitchFamily="49" charset="0"/>
              </a:rPr>
              <a:t>e</a:t>
            </a:r>
            <a:r>
              <a:rPr lang="en-US" sz="1800" baseline="-25000" dirty="0" err="1">
                <a:latin typeface="Consolas" panose="020B0609020204030204" pitchFamily="49" charset="0"/>
              </a:rPr>
              <a:t>i</a:t>
            </a:r>
            <a:r>
              <a:rPr lang="en-US" sz="1800" dirty="0">
                <a:latin typeface="Consolas" panose="020B0609020204030204" pitchFamily="49" charset="0"/>
              </a:rPr>
              <a:t>) != </a:t>
            </a:r>
            <a:r>
              <a:rPr lang="en-US" sz="1800" dirty="0" err="1">
                <a:latin typeface="Consolas" panose="020B0609020204030204" pitchFamily="49" charset="0"/>
              </a:rPr>
              <a:t>fnty.argTy</a:t>
            </a:r>
            <a:r>
              <a:rPr lang="en-US" sz="1800" dirty="0">
                <a:latin typeface="Consolas" panose="020B0609020204030204" pitchFamily="49" charset="0"/>
              </a:rPr>
              <a:t>[</a:t>
            </a:r>
            <a:r>
              <a:rPr lang="en-US" sz="1800" dirty="0" err="1">
                <a:latin typeface="Consolas" panose="020B0609020204030204" pitchFamily="49" charset="0"/>
              </a:rPr>
              <a:t>i</a:t>
            </a:r>
            <a:r>
              <a:rPr lang="en-US" sz="1800" dirty="0">
                <a:latin typeface="Consolas" panose="020B0609020204030204" pitchFamily="49" charset="0"/>
              </a:rPr>
              <a:t>])   // </a:t>
            </a:r>
            <a:r>
              <a:rPr lang="en-US" sz="1800" dirty="0" err="1">
                <a:latin typeface="Consolas" panose="020B0609020204030204" pitchFamily="49" charset="0"/>
              </a:rPr>
              <a:t>fnty.argTy</a:t>
            </a:r>
            <a:r>
              <a:rPr lang="en-US" sz="1800" dirty="0">
                <a:latin typeface="Consolas" panose="020B0609020204030204" pitchFamily="49" charset="0"/>
              </a:rPr>
              <a:t>[</a:t>
            </a:r>
            <a:r>
              <a:rPr lang="en-US" sz="1800" dirty="0" err="1">
                <a:latin typeface="Consolas" panose="020B0609020204030204" pitchFamily="49" charset="0"/>
              </a:rPr>
              <a:t>i</a:t>
            </a:r>
            <a:r>
              <a:rPr lang="en-US" sz="1800" dirty="0">
                <a:latin typeface="Consolas" panose="020B0609020204030204" pitchFamily="49" charset="0"/>
              </a:rPr>
              <a:t>] is the type of </a:t>
            </a:r>
            <a:r>
              <a:rPr lang="en-US" sz="1800" dirty="0" err="1">
                <a:latin typeface="Consolas" panose="020B0609020204030204" pitchFamily="49" charset="0"/>
              </a:rPr>
              <a:t>i</a:t>
            </a:r>
            <a:r>
              <a:rPr lang="en-US" sz="1800" baseline="30000" dirty="0" err="1">
                <a:latin typeface="Consolas" panose="020B0609020204030204" pitchFamily="49" charset="0"/>
              </a:rPr>
              <a:t>th</a:t>
            </a:r>
            <a:r>
              <a:rPr lang="en-US" sz="1800" dirty="0">
                <a:latin typeface="Consolas" panose="020B0609020204030204" pitchFamily="49" charset="0"/>
              </a:rPr>
              <a:t> parameter</a:t>
            </a:r>
          </a:p>
          <a:p>
            <a:pPr marL="0" indent="0">
              <a:buNone/>
            </a:pPr>
            <a:r>
              <a:rPr lang="en-US" sz="1800" dirty="0">
                <a:latin typeface="Consolas" panose="020B0609020204030204" pitchFamily="49" charset="0"/>
              </a:rPr>
              <a:t>      error;</a:t>
            </a:r>
          </a:p>
          <a:p>
            <a:pPr marL="0" indent="0">
              <a:buNone/>
            </a:pPr>
            <a:r>
              <a:rPr lang="en-US" sz="1800" dirty="0">
                <a:latin typeface="Consolas" panose="020B0609020204030204" pitchFamily="49" charset="0"/>
              </a:rPr>
              <a:t>  }  // end for-loop</a:t>
            </a:r>
          </a:p>
          <a:p>
            <a:pPr marL="0" indent="0">
              <a:buNone/>
            </a:pPr>
            <a:r>
              <a:rPr lang="en-US" sz="1800" dirty="0">
                <a:latin typeface="Consolas" panose="020B0609020204030204" pitchFamily="49" charset="0"/>
              </a:rPr>
              <a:t>  return </a:t>
            </a:r>
            <a:r>
              <a:rPr lang="en-US" sz="1800" dirty="0" err="1">
                <a:latin typeface="Consolas" panose="020B0609020204030204" pitchFamily="49" charset="0"/>
              </a:rPr>
              <a:t>fnty.returnTy</a:t>
            </a:r>
            <a:r>
              <a:rPr lang="en-US" sz="1800" dirty="0">
                <a:latin typeface="Consolas" panose="020B0609020204030204" pitchFamily="49" charset="0"/>
              </a:rPr>
              <a:t>;       // </a:t>
            </a:r>
            <a:r>
              <a:rPr lang="en-US" sz="1800" dirty="0" err="1">
                <a:latin typeface="Consolas" panose="020B0609020204030204" pitchFamily="49" charset="0"/>
              </a:rPr>
              <a:t>fnty.returnTy</a:t>
            </a:r>
            <a:r>
              <a:rPr lang="en-US" sz="1800" dirty="0">
                <a:latin typeface="Consolas" panose="020B0609020204030204" pitchFamily="49" charset="0"/>
              </a:rPr>
              <a:t> is the return type in the function type</a:t>
            </a:r>
          </a:p>
          <a:p>
            <a:pPr marL="0" indent="0">
              <a:buNone/>
            </a:pPr>
            <a:r>
              <a:rPr lang="en-US" sz="1800" dirty="0">
                <a:latin typeface="Consolas" panose="020B0609020204030204" pitchFamily="49" charset="0"/>
              </a:rPr>
              <a:t>}</a:t>
            </a:r>
          </a:p>
        </p:txBody>
      </p:sp>
    </p:spTree>
    <p:extLst>
      <p:ext uri="{BB962C8B-B14F-4D97-AF65-F5344CB8AC3E}">
        <p14:creationId xmlns:p14="http://schemas.microsoft.com/office/powerpoint/2010/main" val="802485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A2E5A-D393-4341-818E-733CA82D438A}"/>
              </a:ext>
            </a:extLst>
          </p:cNvPr>
          <p:cNvSpPr>
            <a:spLocks noGrp="1"/>
          </p:cNvSpPr>
          <p:nvPr>
            <p:ph type="title"/>
          </p:nvPr>
        </p:nvSpPr>
        <p:spPr/>
        <p:txBody>
          <a:bodyPr/>
          <a:lstStyle/>
          <a:p>
            <a:r>
              <a:rPr lang="en-US" dirty="0"/>
              <a:t>Type inference</a:t>
            </a:r>
          </a:p>
        </p:txBody>
      </p:sp>
      <p:sp>
        <p:nvSpPr>
          <p:cNvPr id="3" name="Content Placeholder 2">
            <a:extLst>
              <a:ext uri="{FF2B5EF4-FFF2-40B4-BE49-F238E27FC236}">
                <a16:creationId xmlns:a16="http://schemas.microsoft.com/office/drawing/2014/main" id="{9A5F01B7-217E-4AB6-A37D-35AB8320A996}"/>
              </a:ext>
            </a:extLst>
          </p:cNvPr>
          <p:cNvSpPr>
            <a:spLocks noGrp="1"/>
          </p:cNvSpPr>
          <p:nvPr>
            <p:ph idx="1"/>
          </p:nvPr>
        </p:nvSpPr>
        <p:spPr/>
        <p:txBody>
          <a:bodyPr>
            <a:normAutofit fontScale="92500" lnSpcReduction="20000"/>
          </a:bodyPr>
          <a:lstStyle/>
          <a:p>
            <a:pPr marL="0" indent="0">
              <a:buNone/>
            </a:pPr>
            <a:r>
              <a:rPr lang="en-US" dirty="0"/>
              <a:t>Ty </a:t>
            </a:r>
            <a:r>
              <a:rPr lang="en-US" dirty="0" err="1"/>
              <a:t>TypeInfer</a:t>
            </a:r>
            <a:r>
              <a:rPr lang="en-US" dirty="0"/>
              <a:t>(e</a:t>
            </a:r>
            <a:r>
              <a:rPr lang="en-US" baseline="-25000" dirty="0"/>
              <a:t>1</a:t>
            </a:r>
            <a:r>
              <a:rPr lang="en-US" dirty="0"/>
              <a:t>+e</a:t>
            </a:r>
            <a:r>
              <a:rPr lang="en-US" baseline="-25000" dirty="0"/>
              <a:t>2</a:t>
            </a:r>
            <a:r>
              <a:rPr lang="en-US" dirty="0"/>
              <a:t>)</a:t>
            </a:r>
          </a:p>
          <a:p>
            <a:pPr marL="0" indent="0">
              <a:buNone/>
            </a:pPr>
            <a:r>
              <a:rPr lang="en-US" dirty="0"/>
              <a:t>{</a:t>
            </a:r>
          </a:p>
          <a:p>
            <a:pPr marL="0" indent="0">
              <a:buNone/>
            </a:pPr>
            <a:r>
              <a:rPr lang="en-US" dirty="0"/>
              <a:t>       Ty ty1 = </a:t>
            </a:r>
            <a:r>
              <a:rPr lang="en-US" dirty="0" err="1"/>
              <a:t>TypeInter</a:t>
            </a:r>
            <a:r>
              <a:rPr lang="en-US" dirty="0"/>
              <a:t>(e</a:t>
            </a:r>
            <a:r>
              <a:rPr lang="en-US" baseline="-25000" dirty="0"/>
              <a:t>1</a:t>
            </a:r>
            <a:r>
              <a:rPr lang="en-US" dirty="0"/>
              <a:t>);</a:t>
            </a:r>
          </a:p>
          <a:p>
            <a:pPr marL="0" indent="0">
              <a:buNone/>
            </a:pPr>
            <a:r>
              <a:rPr lang="en-US" dirty="0"/>
              <a:t>       if (ty1 != </a:t>
            </a:r>
            <a:r>
              <a:rPr lang="en-US" dirty="0" err="1"/>
              <a:t>IntTy</a:t>
            </a:r>
            <a:r>
              <a:rPr lang="en-US" dirty="0"/>
              <a:t>)</a:t>
            </a:r>
          </a:p>
          <a:p>
            <a:pPr marL="0" indent="0">
              <a:buNone/>
            </a:pPr>
            <a:r>
              <a:rPr lang="en-US" dirty="0"/>
              <a:t>	error;</a:t>
            </a:r>
          </a:p>
          <a:p>
            <a:pPr marL="0" indent="0">
              <a:buNone/>
            </a:pPr>
            <a:r>
              <a:rPr lang="en-US" dirty="0"/>
              <a:t>       Ty ty2 = </a:t>
            </a:r>
            <a:r>
              <a:rPr lang="en-US" dirty="0" err="1"/>
              <a:t>TypeInfer</a:t>
            </a:r>
            <a:r>
              <a:rPr lang="en-US" dirty="0"/>
              <a:t>(e</a:t>
            </a:r>
            <a:r>
              <a:rPr lang="en-US" baseline="-25000" dirty="0"/>
              <a:t>2</a:t>
            </a:r>
            <a:r>
              <a:rPr lang="en-US" dirty="0"/>
              <a:t>);</a:t>
            </a:r>
          </a:p>
          <a:p>
            <a:pPr marL="0" indent="0">
              <a:buNone/>
            </a:pPr>
            <a:r>
              <a:rPr lang="en-US" dirty="0"/>
              <a:t>       if (ty2 != </a:t>
            </a:r>
            <a:r>
              <a:rPr lang="en-US" dirty="0" err="1"/>
              <a:t>IntTy</a:t>
            </a:r>
            <a:r>
              <a:rPr lang="en-US" dirty="0"/>
              <a:t>)</a:t>
            </a:r>
          </a:p>
          <a:p>
            <a:pPr marL="0" indent="0">
              <a:buNone/>
            </a:pPr>
            <a:r>
              <a:rPr lang="en-US" dirty="0"/>
              <a:t>        	error;</a:t>
            </a:r>
          </a:p>
          <a:p>
            <a:pPr marL="0" indent="0">
              <a:buNone/>
            </a:pPr>
            <a:r>
              <a:rPr lang="en-US" dirty="0"/>
              <a:t>       return </a:t>
            </a:r>
            <a:r>
              <a:rPr lang="en-US" dirty="0" err="1"/>
              <a:t>IntTy</a:t>
            </a:r>
            <a:r>
              <a:rPr lang="en-US" dirty="0"/>
              <a:t>;</a:t>
            </a:r>
          </a:p>
          <a:p>
            <a:pPr marL="0" indent="0">
              <a:buNone/>
            </a:pPr>
            <a:r>
              <a:rPr lang="en-US" dirty="0"/>
              <a:t>}</a:t>
            </a:r>
          </a:p>
        </p:txBody>
      </p:sp>
    </p:spTree>
    <p:extLst>
      <p:ext uri="{BB962C8B-B14F-4D97-AF65-F5344CB8AC3E}">
        <p14:creationId xmlns:p14="http://schemas.microsoft.com/office/powerpoint/2010/main" val="2214249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41126-7B97-4E1F-AFD6-C16C5652A22D}"/>
              </a:ext>
            </a:extLst>
          </p:cNvPr>
          <p:cNvSpPr>
            <a:spLocks noGrp="1"/>
          </p:cNvSpPr>
          <p:nvPr>
            <p:ph type="title"/>
          </p:nvPr>
        </p:nvSpPr>
        <p:spPr/>
        <p:txBody>
          <a:bodyPr/>
          <a:lstStyle/>
          <a:p>
            <a:r>
              <a:rPr lang="en-US" dirty="0"/>
              <a:t>Type inference </a:t>
            </a:r>
          </a:p>
        </p:txBody>
      </p:sp>
      <p:sp>
        <p:nvSpPr>
          <p:cNvPr id="3" name="Content Placeholder 2">
            <a:extLst>
              <a:ext uri="{FF2B5EF4-FFF2-40B4-BE49-F238E27FC236}">
                <a16:creationId xmlns:a16="http://schemas.microsoft.com/office/drawing/2014/main" id="{64AAC36C-1F5F-4589-9DD9-A8CC0659320D}"/>
              </a:ext>
            </a:extLst>
          </p:cNvPr>
          <p:cNvSpPr>
            <a:spLocks noGrp="1"/>
          </p:cNvSpPr>
          <p:nvPr>
            <p:ph idx="1"/>
          </p:nvPr>
        </p:nvSpPr>
        <p:spPr/>
        <p:txBody>
          <a:bodyPr/>
          <a:lstStyle/>
          <a:p>
            <a:pPr marL="0" indent="0">
              <a:buNone/>
            </a:pPr>
            <a:endParaRPr lang="en-US" dirty="0"/>
          </a:p>
          <a:p>
            <a:pPr marL="0" indent="0">
              <a:buNone/>
            </a:pPr>
            <a:r>
              <a:rPr lang="en-US" dirty="0"/>
              <a:t>   </a:t>
            </a:r>
          </a:p>
        </p:txBody>
      </p:sp>
      <p:sp>
        <p:nvSpPr>
          <p:cNvPr id="25" name="Oval 24">
            <a:extLst>
              <a:ext uri="{FF2B5EF4-FFF2-40B4-BE49-F238E27FC236}">
                <a16:creationId xmlns:a16="http://schemas.microsoft.com/office/drawing/2014/main" id="{0143FBEE-9DF1-41DA-AAFA-10ABBBC1A17C}"/>
              </a:ext>
            </a:extLst>
          </p:cNvPr>
          <p:cNvSpPr/>
          <p:nvPr/>
        </p:nvSpPr>
        <p:spPr>
          <a:xfrm>
            <a:off x="5954486" y="3863072"/>
            <a:ext cx="1086394" cy="881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r>
              <a:rPr lang="en-US" baseline="-25000" dirty="0"/>
              <a:t>1</a:t>
            </a:r>
            <a:r>
              <a:rPr lang="en-US" dirty="0"/>
              <a:t>+e</a:t>
            </a:r>
            <a:r>
              <a:rPr lang="en-US" baseline="-25000" dirty="0"/>
              <a:t>2</a:t>
            </a:r>
            <a:endParaRPr lang="en-US" dirty="0"/>
          </a:p>
        </p:txBody>
      </p:sp>
      <p:sp>
        <p:nvSpPr>
          <p:cNvPr id="26" name="Oval 25">
            <a:extLst>
              <a:ext uri="{FF2B5EF4-FFF2-40B4-BE49-F238E27FC236}">
                <a16:creationId xmlns:a16="http://schemas.microsoft.com/office/drawing/2014/main" id="{41B3D49C-A487-4CF1-B506-098E735E82C9}"/>
              </a:ext>
            </a:extLst>
          </p:cNvPr>
          <p:cNvSpPr/>
          <p:nvPr/>
        </p:nvSpPr>
        <p:spPr>
          <a:xfrm>
            <a:off x="7946569" y="2403660"/>
            <a:ext cx="936171" cy="805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cxnSp>
        <p:nvCxnSpPr>
          <p:cNvPr id="32" name="Straight Arrow Connector 31">
            <a:extLst>
              <a:ext uri="{FF2B5EF4-FFF2-40B4-BE49-F238E27FC236}">
                <a16:creationId xmlns:a16="http://schemas.microsoft.com/office/drawing/2014/main" id="{10D5830A-5A24-4CA8-8047-F239BF48B6FE}"/>
              </a:ext>
            </a:extLst>
          </p:cNvPr>
          <p:cNvCxnSpPr>
            <a:cxnSpLocks/>
            <a:stCxn id="26" idx="4"/>
            <a:endCxn id="25" idx="0"/>
          </p:cNvCxnSpPr>
          <p:nvPr/>
        </p:nvCxnSpPr>
        <p:spPr>
          <a:xfrm flipH="1">
            <a:off x="6497683" y="3209203"/>
            <a:ext cx="1916972" cy="6538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1579B3A-9A82-4DB2-B9EA-D138A3C8D3FD}"/>
              </a:ext>
            </a:extLst>
          </p:cNvPr>
          <p:cNvSpPr txBox="1"/>
          <p:nvPr/>
        </p:nvSpPr>
        <p:spPr>
          <a:xfrm>
            <a:off x="7867509" y="2544449"/>
            <a:ext cx="1875247" cy="369332"/>
          </a:xfrm>
          <a:prstGeom prst="rect">
            <a:avLst/>
          </a:prstGeom>
          <a:noFill/>
        </p:spPr>
        <p:txBody>
          <a:bodyPr wrap="square" rtlCol="0">
            <a:spAutoFit/>
          </a:bodyPr>
          <a:lstStyle/>
          <a:p>
            <a:pPr marL="0" indent="0">
              <a:buNone/>
            </a:pPr>
            <a:r>
              <a:rPr lang="en-US" b="1" dirty="0">
                <a:latin typeface="Cambria Math" panose="02040503050406030204" pitchFamily="18" charset="0"/>
                <a:sym typeface="Wingdings" panose="05000000000000000000" pitchFamily="2" charset="2"/>
              </a:rPr>
              <a:t>foo(e</a:t>
            </a:r>
            <a:r>
              <a:rPr lang="en-US" b="1" baseline="-25000" dirty="0">
                <a:latin typeface="Cambria Math" panose="02040503050406030204" pitchFamily="18" charset="0"/>
                <a:sym typeface="Wingdings" panose="05000000000000000000" pitchFamily="2" charset="2"/>
              </a:rPr>
              <a:t>1</a:t>
            </a:r>
            <a:r>
              <a:rPr lang="en-US" b="1" dirty="0">
                <a:latin typeface="Cambria Math" panose="02040503050406030204" pitchFamily="18" charset="0"/>
                <a:sym typeface="Wingdings" panose="05000000000000000000" pitchFamily="2" charset="2"/>
              </a:rPr>
              <a:t>, e</a:t>
            </a:r>
            <a:r>
              <a:rPr lang="en-US" b="1" baseline="-25000" dirty="0">
                <a:latin typeface="Cambria Math" panose="02040503050406030204" pitchFamily="18" charset="0"/>
                <a:sym typeface="Wingdings" panose="05000000000000000000" pitchFamily="2" charset="2"/>
              </a:rPr>
              <a:t>2</a:t>
            </a:r>
            <a:r>
              <a:rPr lang="en-US" b="1" dirty="0">
                <a:latin typeface="Cambria Math" panose="02040503050406030204" pitchFamily="18" charset="0"/>
                <a:sym typeface="Wingdings" panose="05000000000000000000" pitchFamily="2" charset="2"/>
              </a:rPr>
              <a:t>)</a:t>
            </a:r>
          </a:p>
        </p:txBody>
      </p:sp>
      <p:sp>
        <p:nvSpPr>
          <p:cNvPr id="31" name="TextBox 30">
            <a:extLst>
              <a:ext uri="{FF2B5EF4-FFF2-40B4-BE49-F238E27FC236}">
                <a16:creationId xmlns:a16="http://schemas.microsoft.com/office/drawing/2014/main" id="{AF17DCDC-3E2E-4F8A-A824-2904332AB8A8}"/>
              </a:ext>
            </a:extLst>
          </p:cNvPr>
          <p:cNvSpPr txBox="1"/>
          <p:nvPr/>
        </p:nvSpPr>
        <p:spPr>
          <a:xfrm>
            <a:off x="1245342" y="3415013"/>
            <a:ext cx="2967446" cy="369332"/>
          </a:xfrm>
          <a:prstGeom prst="rect">
            <a:avLst/>
          </a:prstGeom>
          <a:noFill/>
        </p:spPr>
        <p:txBody>
          <a:bodyPr wrap="square" rtlCol="0">
            <a:spAutoFit/>
          </a:bodyPr>
          <a:lstStyle/>
          <a:p>
            <a:pPr marL="0" indent="0">
              <a:buNone/>
            </a:pPr>
            <a:r>
              <a:rPr lang="en-US" dirty="0">
                <a:latin typeface="Consolas" panose="020B0609020204030204" pitchFamily="49" charset="0"/>
              </a:rPr>
              <a:t>t = foo(10 + 20, 30)</a:t>
            </a:r>
          </a:p>
        </p:txBody>
      </p:sp>
      <p:sp>
        <p:nvSpPr>
          <p:cNvPr id="33" name="Oval 32">
            <a:extLst>
              <a:ext uri="{FF2B5EF4-FFF2-40B4-BE49-F238E27FC236}">
                <a16:creationId xmlns:a16="http://schemas.microsoft.com/office/drawing/2014/main" id="{2F8485AD-F3CF-4720-B0B9-BC4BCE2D505A}"/>
              </a:ext>
            </a:extLst>
          </p:cNvPr>
          <p:cNvSpPr/>
          <p:nvPr/>
        </p:nvSpPr>
        <p:spPr>
          <a:xfrm>
            <a:off x="5111206" y="5275312"/>
            <a:ext cx="936171" cy="805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35" name="Oval 34">
            <a:extLst>
              <a:ext uri="{FF2B5EF4-FFF2-40B4-BE49-F238E27FC236}">
                <a16:creationId xmlns:a16="http://schemas.microsoft.com/office/drawing/2014/main" id="{D6046BAD-EA59-4F92-9CC0-6D70EC6D24C7}"/>
              </a:ext>
            </a:extLst>
          </p:cNvPr>
          <p:cNvSpPr/>
          <p:nvPr/>
        </p:nvSpPr>
        <p:spPr>
          <a:xfrm>
            <a:off x="7021286" y="5305792"/>
            <a:ext cx="936171" cy="805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a:t>
            </a:r>
          </a:p>
        </p:txBody>
      </p:sp>
      <p:sp>
        <p:nvSpPr>
          <p:cNvPr id="36" name="Oval 35">
            <a:extLst>
              <a:ext uri="{FF2B5EF4-FFF2-40B4-BE49-F238E27FC236}">
                <a16:creationId xmlns:a16="http://schemas.microsoft.com/office/drawing/2014/main" id="{2522FA9A-3CF7-45BD-B9DC-99373CBBE1C0}"/>
              </a:ext>
            </a:extLst>
          </p:cNvPr>
          <p:cNvSpPr/>
          <p:nvPr/>
        </p:nvSpPr>
        <p:spPr>
          <a:xfrm>
            <a:off x="9175206" y="3873232"/>
            <a:ext cx="936171" cy="805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30</a:t>
            </a:r>
          </a:p>
        </p:txBody>
      </p:sp>
      <p:cxnSp>
        <p:nvCxnSpPr>
          <p:cNvPr id="37" name="Straight Arrow Connector 36">
            <a:extLst>
              <a:ext uri="{FF2B5EF4-FFF2-40B4-BE49-F238E27FC236}">
                <a16:creationId xmlns:a16="http://schemas.microsoft.com/office/drawing/2014/main" id="{E899EA91-D37D-47D7-97C1-875594AD09D2}"/>
              </a:ext>
            </a:extLst>
          </p:cNvPr>
          <p:cNvCxnSpPr>
            <a:stCxn id="26" idx="4"/>
          </p:cNvCxnSpPr>
          <p:nvPr/>
        </p:nvCxnSpPr>
        <p:spPr>
          <a:xfrm>
            <a:off x="8414655" y="3209203"/>
            <a:ext cx="1116151" cy="6538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4FF4B82A-46BF-476B-A397-1CA07AFD4079}"/>
              </a:ext>
            </a:extLst>
          </p:cNvPr>
          <p:cNvCxnSpPr>
            <a:stCxn id="25" idx="4"/>
            <a:endCxn id="33" idx="0"/>
          </p:cNvCxnSpPr>
          <p:nvPr/>
        </p:nvCxnSpPr>
        <p:spPr>
          <a:xfrm flipH="1">
            <a:off x="5579292" y="4744088"/>
            <a:ext cx="918391" cy="531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010456D4-BC0F-48E6-996C-4AE5CDD119D7}"/>
              </a:ext>
            </a:extLst>
          </p:cNvPr>
          <p:cNvCxnSpPr>
            <a:stCxn id="25" idx="4"/>
            <a:endCxn id="35" idx="0"/>
          </p:cNvCxnSpPr>
          <p:nvPr/>
        </p:nvCxnSpPr>
        <p:spPr>
          <a:xfrm>
            <a:off x="6497683" y="4744088"/>
            <a:ext cx="991689" cy="5617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F82F5129-4E34-3974-CE5E-16A3A7F6F20B}"/>
              </a:ext>
            </a:extLst>
          </p:cNvPr>
          <p:cNvSpPr/>
          <p:nvPr/>
        </p:nvSpPr>
        <p:spPr>
          <a:xfrm>
            <a:off x="7954783" y="1013324"/>
            <a:ext cx="936171" cy="805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 = e</a:t>
            </a:r>
          </a:p>
        </p:txBody>
      </p:sp>
      <p:cxnSp>
        <p:nvCxnSpPr>
          <p:cNvPr id="7" name="Straight Arrow Connector 6">
            <a:extLst>
              <a:ext uri="{FF2B5EF4-FFF2-40B4-BE49-F238E27FC236}">
                <a16:creationId xmlns:a16="http://schemas.microsoft.com/office/drawing/2014/main" id="{6123D235-20E0-5F48-786B-C967B5820A6F}"/>
              </a:ext>
            </a:extLst>
          </p:cNvPr>
          <p:cNvCxnSpPr>
            <a:stCxn id="17" idx="4"/>
            <a:endCxn id="26" idx="0"/>
          </p:cNvCxnSpPr>
          <p:nvPr/>
        </p:nvCxnSpPr>
        <p:spPr>
          <a:xfrm flipH="1">
            <a:off x="8414655" y="1818867"/>
            <a:ext cx="8214" cy="5847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2103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41126-7B97-4E1F-AFD6-C16C5652A22D}"/>
              </a:ext>
            </a:extLst>
          </p:cNvPr>
          <p:cNvSpPr>
            <a:spLocks noGrp="1"/>
          </p:cNvSpPr>
          <p:nvPr>
            <p:ph type="title"/>
          </p:nvPr>
        </p:nvSpPr>
        <p:spPr/>
        <p:txBody>
          <a:bodyPr/>
          <a:lstStyle/>
          <a:p>
            <a:r>
              <a:rPr lang="en-US" dirty="0"/>
              <a:t>Type inference </a:t>
            </a:r>
          </a:p>
        </p:txBody>
      </p:sp>
      <p:sp>
        <p:nvSpPr>
          <p:cNvPr id="3" name="Content Placeholder 2">
            <a:extLst>
              <a:ext uri="{FF2B5EF4-FFF2-40B4-BE49-F238E27FC236}">
                <a16:creationId xmlns:a16="http://schemas.microsoft.com/office/drawing/2014/main" id="{64AAC36C-1F5F-4589-9DD9-A8CC0659320D}"/>
              </a:ext>
            </a:extLst>
          </p:cNvPr>
          <p:cNvSpPr>
            <a:spLocks noGrp="1"/>
          </p:cNvSpPr>
          <p:nvPr>
            <p:ph idx="1"/>
          </p:nvPr>
        </p:nvSpPr>
        <p:spPr/>
        <p:txBody>
          <a:bodyPr/>
          <a:lstStyle/>
          <a:p>
            <a:pPr marL="0" indent="0">
              <a:buNone/>
            </a:pPr>
            <a:endParaRPr lang="en-US" dirty="0"/>
          </a:p>
          <a:p>
            <a:pPr marL="0" indent="0">
              <a:buNone/>
            </a:pPr>
            <a:r>
              <a:rPr lang="en-US" dirty="0"/>
              <a:t>   </a:t>
            </a:r>
          </a:p>
        </p:txBody>
      </p:sp>
      <p:sp>
        <p:nvSpPr>
          <p:cNvPr id="25" name="Oval 24">
            <a:extLst>
              <a:ext uri="{FF2B5EF4-FFF2-40B4-BE49-F238E27FC236}">
                <a16:creationId xmlns:a16="http://schemas.microsoft.com/office/drawing/2014/main" id="{0143FBEE-9DF1-41DA-AAFA-10ABBBC1A17C}"/>
              </a:ext>
            </a:extLst>
          </p:cNvPr>
          <p:cNvSpPr/>
          <p:nvPr/>
        </p:nvSpPr>
        <p:spPr>
          <a:xfrm>
            <a:off x="7783284" y="3863072"/>
            <a:ext cx="1086394" cy="881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r>
              <a:rPr lang="en-US" baseline="-25000" dirty="0"/>
              <a:t>1</a:t>
            </a:r>
            <a:r>
              <a:rPr lang="en-US" dirty="0"/>
              <a:t>+e</a:t>
            </a:r>
            <a:r>
              <a:rPr lang="en-US" baseline="-25000" dirty="0"/>
              <a:t>2</a:t>
            </a:r>
            <a:endParaRPr lang="en-US" dirty="0"/>
          </a:p>
        </p:txBody>
      </p:sp>
      <p:sp>
        <p:nvSpPr>
          <p:cNvPr id="26" name="Oval 25">
            <a:extLst>
              <a:ext uri="{FF2B5EF4-FFF2-40B4-BE49-F238E27FC236}">
                <a16:creationId xmlns:a16="http://schemas.microsoft.com/office/drawing/2014/main" id="{41B3D49C-A487-4CF1-B506-098E735E82C9}"/>
              </a:ext>
            </a:extLst>
          </p:cNvPr>
          <p:cNvSpPr/>
          <p:nvPr/>
        </p:nvSpPr>
        <p:spPr>
          <a:xfrm>
            <a:off x="9775367" y="2403660"/>
            <a:ext cx="936171" cy="805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cxnSp>
        <p:nvCxnSpPr>
          <p:cNvPr id="32" name="Straight Arrow Connector 31">
            <a:extLst>
              <a:ext uri="{FF2B5EF4-FFF2-40B4-BE49-F238E27FC236}">
                <a16:creationId xmlns:a16="http://schemas.microsoft.com/office/drawing/2014/main" id="{10D5830A-5A24-4CA8-8047-F239BF48B6FE}"/>
              </a:ext>
            </a:extLst>
          </p:cNvPr>
          <p:cNvCxnSpPr>
            <a:cxnSpLocks/>
            <a:stCxn id="26" idx="4"/>
            <a:endCxn id="25" idx="0"/>
          </p:cNvCxnSpPr>
          <p:nvPr/>
        </p:nvCxnSpPr>
        <p:spPr>
          <a:xfrm flipH="1">
            <a:off x="8326481" y="3209203"/>
            <a:ext cx="1916972" cy="6538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1579B3A-9A82-4DB2-B9EA-D138A3C8D3FD}"/>
              </a:ext>
            </a:extLst>
          </p:cNvPr>
          <p:cNvSpPr txBox="1"/>
          <p:nvPr/>
        </p:nvSpPr>
        <p:spPr>
          <a:xfrm>
            <a:off x="9696307" y="2544449"/>
            <a:ext cx="1875247" cy="369332"/>
          </a:xfrm>
          <a:prstGeom prst="rect">
            <a:avLst/>
          </a:prstGeom>
          <a:noFill/>
        </p:spPr>
        <p:txBody>
          <a:bodyPr wrap="square" rtlCol="0">
            <a:spAutoFit/>
          </a:bodyPr>
          <a:lstStyle/>
          <a:p>
            <a:pPr marL="0" indent="0">
              <a:buNone/>
            </a:pPr>
            <a:r>
              <a:rPr lang="en-US" b="1" dirty="0">
                <a:latin typeface="Cambria Math" panose="02040503050406030204" pitchFamily="18" charset="0"/>
                <a:sym typeface="Wingdings" panose="05000000000000000000" pitchFamily="2" charset="2"/>
              </a:rPr>
              <a:t>foo(e</a:t>
            </a:r>
            <a:r>
              <a:rPr lang="en-US" b="1" baseline="-25000" dirty="0">
                <a:latin typeface="Cambria Math" panose="02040503050406030204" pitchFamily="18" charset="0"/>
                <a:sym typeface="Wingdings" panose="05000000000000000000" pitchFamily="2" charset="2"/>
              </a:rPr>
              <a:t>1</a:t>
            </a:r>
            <a:r>
              <a:rPr lang="en-US" b="1" dirty="0">
                <a:latin typeface="Cambria Math" panose="02040503050406030204" pitchFamily="18" charset="0"/>
                <a:sym typeface="Wingdings" panose="05000000000000000000" pitchFamily="2" charset="2"/>
              </a:rPr>
              <a:t>, e</a:t>
            </a:r>
            <a:r>
              <a:rPr lang="en-US" b="1" baseline="-25000" dirty="0">
                <a:latin typeface="Cambria Math" panose="02040503050406030204" pitchFamily="18" charset="0"/>
                <a:sym typeface="Wingdings" panose="05000000000000000000" pitchFamily="2" charset="2"/>
              </a:rPr>
              <a:t>2</a:t>
            </a:r>
            <a:r>
              <a:rPr lang="en-US" b="1" dirty="0">
                <a:latin typeface="Cambria Math" panose="02040503050406030204" pitchFamily="18" charset="0"/>
                <a:sym typeface="Wingdings" panose="05000000000000000000" pitchFamily="2" charset="2"/>
              </a:rPr>
              <a:t>)</a:t>
            </a:r>
          </a:p>
        </p:txBody>
      </p:sp>
      <p:sp>
        <p:nvSpPr>
          <p:cNvPr id="31" name="TextBox 30">
            <a:extLst>
              <a:ext uri="{FF2B5EF4-FFF2-40B4-BE49-F238E27FC236}">
                <a16:creationId xmlns:a16="http://schemas.microsoft.com/office/drawing/2014/main" id="{AF17DCDC-3E2E-4F8A-A824-2904332AB8A8}"/>
              </a:ext>
            </a:extLst>
          </p:cNvPr>
          <p:cNvSpPr txBox="1"/>
          <p:nvPr/>
        </p:nvSpPr>
        <p:spPr>
          <a:xfrm>
            <a:off x="1245342" y="1514299"/>
            <a:ext cx="2967446" cy="369332"/>
          </a:xfrm>
          <a:prstGeom prst="rect">
            <a:avLst/>
          </a:prstGeom>
          <a:noFill/>
        </p:spPr>
        <p:txBody>
          <a:bodyPr wrap="square" rtlCol="0">
            <a:spAutoFit/>
          </a:bodyPr>
          <a:lstStyle/>
          <a:p>
            <a:pPr marL="0" indent="0">
              <a:buNone/>
            </a:pPr>
            <a:r>
              <a:rPr lang="en-US" dirty="0">
                <a:latin typeface="Consolas" panose="020B0609020204030204" pitchFamily="49" charset="0"/>
              </a:rPr>
              <a:t>t = foo(10 + 20, 30)</a:t>
            </a:r>
          </a:p>
        </p:txBody>
      </p:sp>
      <p:sp>
        <p:nvSpPr>
          <p:cNvPr id="33" name="Oval 32">
            <a:extLst>
              <a:ext uri="{FF2B5EF4-FFF2-40B4-BE49-F238E27FC236}">
                <a16:creationId xmlns:a16="http://schemas.microsoft.com/office/drawing/2014/main" id="{2F8485AD-F3CF-4720-B0B9-BC4BCE2D505A}"/>
              </a:ext>
            </a:extLst>
          </p:cNvPr>
          <p:cNvSpPr/>
          <p:nvPr/>
        </p:nvSpPr>
        <p:spPr>
          <a:xfrm>
            <a:off x="6940004" y="5275312"/>
            <a:ext cx="936171" cy="805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35" name="Oval 34">
            <a:extLst>
              <a:ext uri="{FF2B5EF4-FFF2-40B4-BE49-F238E27FC236}">
                <a16:creationId xmlns:a16="http://schemas.microsoft.com/office/drawing/2014/main" id="{D6046BAD-EA59-4F92-9CC0-6D70EC6D24C7}"/>
              </a:ext>
            </a:extLst>
          </p:cNvPr>
          <p:cNvSpPr/>
          <p:nvPr/>
        </p:nvSpPr>
        <p:spPr>
          <a:xfrm>
            <a:off x="8850084" y="5305792"/>
            <a:ext cx="936171" cy="805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a:t>
            </a:r>
          </a:p>
        </p:txBody>
      </p:sp>
      <p:sp>
        <p:nvSpPr>
          <p:cNvPr id="36" name="Oval 35">
            <a:extLst>
              <a:ext uri="{FF2B5EF4-FFF2-40B4-BE49-F238E27FC236}">
                <a16:creationId xmlns:a16="http://schemas.microsoft.com/office/drawing/2014/main" id="{2522FA9A-3CF7-45BD-B9DC-99373CBBE1C0}"/>
              </a:ext>
            </a:extLst>
          </p:cNvPr>
          <p:cNvSpPr/>
          <p:nvPr/>
        </p:nvSpPr>
        <p:spPr>
          <a:xfrm>
            <a:off x="11004004" y="3873232"/>
            <a:ext cx="936171" cy="805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30</a:t>
            </a:r>
          </a:p>
        </p:txBody>
      </p:sp>
      <p:cxnSp>
        <p:nvCxnSpPr>
          <p:cNvPr id="37" name="Straight Arrow Connector 36">
            <a:extLst>
              <a:ext uri="{FF2B5EF4-FFF2-40B4-BE49-F238E27FC236}">
                <a16:creationId xmlns:a16="http://schemas.microsoft.com/office/drawing/2014/main" id="{E899EA91-D37D-47D7-97C1-875594AD09D2}"/>
              </a:ext>
            </a:extLst>
          </p:cNvPr>
          <p:cNvCxnSpPr>
            <a:stCxn id="26" idx="4"/>
          </p:cNvCxnSpPr>
          <p:nvPr/>
        </p:nvCxnSpPr>
        <p:spPr>
          <a:xfrm>
            <a:off x="10243453" y="3209203"/>
            <a:ext cx="1116151" cy="6538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4FF4B82A-46BF-476B-A397-1CA07AFD4079}"/>
              </a:ext>
            </a:extLst>
          </p:cNvPr>
          <p:cNvCxnSpPr>
            <a:stCxn id="25" idx="4"/>
            <a:endCxn id="33" idx="0"/>
          </p:cNvCxnSpPr>
          <p:nvPr/>
        </p:nvCxnSpPr>
        <p:spPr>
          <a:xfrm flipH="1">
            <a:off x="7408090" y="4744088"/>
            <a:ext cx="918391" cy="531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010456D4-BC0F-48E6-996C-4AE5CDD119D7}"/>
              </a:ext>
            </a:extLst>
          </p:cNvPr>
          <p:cNvCxnSpPr>
            <a:stCxn id="25" idx="4"/>
            <a:endCxn id="35" idx="0"/>
          </p:cNvCxnSpPr>
          <p:nvPr/>
        </p:nvCxnSpPr>
        <p:spPr>
          <a:xfrm>
            <a:off x="8326481" y="4744088"/>
            <a:ext cx="991689" cy="5617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F82F5129-4E34-3974-CE5E-16A3A7F6F20B}"/>
              </a:ext>
            </a:extLst>
          </p:cNvPr>
          <p:cNvSpPr/>
          <p:nvPr/>
        </p:nvSpPr>
        <p:spPr>
          <a:xfrm>
            <a:off x="9783581" y="1013324"/>
            <a:ext cx="936171" cy="805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 = e</a:t>
            </a:r>
          </a:p>
        </p:txBody>
      </p:sp>
      <p:cxnSp>
        <p:nvCxnSpPr>
          <p:cNvPr id="7" name="Straight Arrow Connector 6">
            <a:extLst>
              <a:ext uri="{FF2B5EF4-FFF2-40B4-BE49-F238E27FC236}">
                <a16:creationId xmlns:a16="http://schemas.microsoft.com/office/drawing/2014/main" id="{6123D235-20E0-5F48-786B-C967B5820A6F}"/>
              </a:ext>
            </a:extLst>
          </p:cNvPr>
          <p:cNvCxnSpPr>
            <a:stCxn id="17" idx="4"/>
            <a:endCxn id="26" idx="0"/>
          </p:cNvCxnSpPr>
          <p:nvPr/>
        </p:nvCxnSpPr>
        <p:spPr>
          <a:xfrm flipH="1">
            <a:off x="10243453" y="1818867"/>
            <a:ext cx="8214" cy="5847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438B7C5-5307-66B2-298C-A4EB8B6A33B9}"/>
              </a:ext>
            </a:extLst>
          </p:cNvPr>
          <p:cNvSpPr txBox="1"/>
          <p:nvPr/>
        </p:nvSpPr>
        <p:spPr>
          <a:xfrm>
            <a:off x="277403" y="1958289"/>
            <a:ext cx="7831324" cy="4801314"/>
          </a:xfrm>
          <a:prstGeom prst="rect">
            <a:avLst/>
          </a:prstGeom>
          <a:noFill/>
        </p:spPr>
        <p:txBody>
          <a:bodyPr wrap="square" rtlCol="0">
            <a:spAutoFit/>
          </a:bodyPr>
          <a:lstStyle/>
          <a:p>
            <a:r>
              <a:rPr lang="en-US" dirty="0">
                <a:latin typeface="Consolas" panose="020B0609020204030204" pitchFamily="49" charset="0"/>
              </a:rPr>
              <a:t>C1: </a:t>
            </a:r>
            <a:r>
              <a:rPr lang="en-US" dirty="0" err="1">
                <a:latin typeface="Consolas" panose="020B0609020204030204" pitchFamily="49" charset="0"/>
              </a:rPr>
              <a:t>TypeCheck</a:t>
            </a:r>
            <a:r>
              <a:rPr lang="en-US" dirty="0">
                <a:latin typeface="Consolas" panose="020B0609020204030204" pitchFamily="49" charset="0"/>
              </a:rPr>
              <a:t>(t=e) ::</a:t>
            </a:r>
            <a:r>
              <a:rPr lang="en-US" dirty="0">
                <a:latin typeface="Consolas" panose="020B0609020204030204" pitchFamily="49" charset="0"/>
                <a:sym typeface="Wingdings" panose="05000000000000000000" pitchFamily="2" charset="2"/>
              </a:rPr>
              <a:t> e == foo(e1, e2)</a:t>
            </a:r>
          </a:p>
          <a:p>
            <a:endParaRPr lang="en-US" dirty="0">
              <a:latin typeface="Consolas" panose="020B0609020204030204" pitchFamily="49" charset="0"/>
              <a:sym typeface="Wingdings" panose="05000000000000000000" pitchFamily="2" charset="2"/>
            </a:endParaRPr>
          </a:p>
          <a:p>
            <a:r>
              <a:rPr lang="en-US" dirty="0">
                <a:latin typeface="Consolas" panose="020B0609020204030204" pitchFamily="49" charset="0"/>
                <a:sym typeface="Wingdings" panose="05000000000000000000" pitchFamily="2" charset="2"/>
              </a:rPr>
              <a:t>C1 -&gt; C2: </a:t>
            </a:r>
            <a:r>
              <a:rPr lang="en-US" dirty="0" err="1">
                <a:latin typeface="Consolas" panose="020B0609020204030204" pitchFamily="49" charset="0"/>
                <a:sym typeface="Wingdings" panose="05000000000000000000" pitchFamily="2" charset="2"/>
              </a:rPr>
              <a:t>TypeCheck</a:t>
            </a:r>
            <a:r>
              <a:rPr lang="en-US" dirty="0">
                <a:latin typeface="Consolas" panose="020B0609020204030204" pitchFamily="49" charset="0"/>
                <a:sym typeface="Wingdings" panose="05000000000000000000" pitchFamily="2" charset="2"/>
              </a:rPr>
              <a:t>(foo(e1, e2)):: e1 == e1+e2 and e2 == 30</a:t>
            </a:r>
          </a:p>
          <a:p>
            <a:r>
              <a:rPr lang="en-US" dirty="0">
                <a:latin typeface="Consolas" panose="020B0609020204030204" pitchFamily="49" charset="0"/>
                <a:sym typeface="Wingdings" panose="05000000000000000000" pitchFamily="2" charset="2"/>
              </a:rPr>
              <a:t>lookup returns (</a:t>
            </a:r>
            <a:r>
              <a:rPr lang="en-US" dirty="0" err="1">
                <a:latin typeface="Consolas" panose="020B0609020204030204" pitchFamily="49" charset="0"/>
                <a:sym typeface="Wingdings" panose="05000000000000000000" pitchFamily="2" charset="2"/>
              </a:rPr>
              <a:t>ArgTy</a:t>
            </a:r>
            <a:r>
              <a:rPr lang="en-US" dirty="0">
                <a:latin typeface="Consolas" panose="020B0609020204030204" pitchFamily="49" charset="0"/>
                <a:sym typeface="Wingdings" panose="05000000000000000000" pitchFamily="2" charset="2"/>
              </a:rPr>
              <a:t>[0], </a:t>
            </a:r>
            <a:r>
              <a:rPr lang="en-US" dirty="0" err="1">
                <a:latin typeface="Consolas" panose="020B0609020204030204" pitchFamily="49" charset="0"/>
                <a:sym typeface="Wingdings" panose="05000000000000000000" pitchFamily="2" charset="2"/>
              </a:rPr>
              <a:t>ArgTy</a:t>
            </a:r>
            <a:r>
              <a:rPr lang="en-US" dirty="0">
                <a:latin typeface="Consolas" panose="020B0609020204030204" pitchFamily="49" charset="0"/>
                <a:sym typeface="Wingdings" panose="05000000000000000000" pitchFamily="2" charset="2"/>
              </a:rPr>
              <a:t>[1]) = (int, int) </a:t>
            </a:r>
            <a:r>
              <a:rPr lang="en-US" dirty="0" err="1">
                <a:latin typeface="Consolas" panose="020B0609020204030204" pitchFamily="49" charset="0"/>
                <a:sym typeface="Wingdings" panose="05000000000000000000" pitchFamily="2" charset="2"/>
              </a:rPr>
              <a:t>RetTy</a:t>
            </a:r>
            <a:r>
              <a:rPr lang="en-US" dirty="0">
                <a:latin typeface="Consolas" panose="020B0609020204030204" pitchFamily="49" charset="0"/>
                <a:sym typeface="Wingdings" panose="05000000000000000000" pitchFamily="2" charset="2"/>
              </a:rPr>
              <a:t> = int</a:t>
            </a:r>
          </a:p>
          <a:p>
            <a:endParaRPr lang="en-US" dirty="0">
              <a:latin typeface="Consolas" panose="020B0609020204030204" pitchFamily="49" charset="0"/>
              <a:sym typeface="Wingdings" panose="05000000000000000000" pitchFamily="2" charset="2"/>
            </a:endParaRPr>
          </a:p>
          <a:p>
            <a:r>
              <a:rPr lang="en-US" dirty="0">
                <a:latin typeface="Consolas" panose="020B0609020204030204" pitchFamily="49" charset="0"/>
                <a:sym typeface="Wingdings" panose="05000000000000000000" pitchFamily="2" charset="2"/>
              </a:rPr>
              <a:t>C2 -&gt; C3: </a:t>
            </a:r>
            <a:r>
              <a:rPr lang="en-US" dirty="0" err="1">
                <a:latin typeface="Consolas" panose="020B0609020204030204" pitchFamily="49" charset="0"/>
                <a:sym typeface="Wingdings" panose="05000000000000000000" pitchFamily="2" charset="2"/>
              </a:rPr>
              <a:t>TypeCheck</a:t>
            </a:r>
            <a:r>
              <a:rPr lang="en-US" dirty="0">
                <a:latin typeface="Consolas" panose="020B0609020204030204" pitchFamily="49" charset="0"/>
                <a:sym typeface="Wingdings" panose="05000000000000000000" pitchFamily="2" charset="2"/>
              </a:rPr>
              <a:t>(e1+e2) :: e1 == 10 and e2 == 20</a:t>
            </a:r>
          </a:p>
          <a:p>
            <a:r>
              <a:rPr lang="en-US" dirty="0">
                <a:latin typeface="Consolas" panose="020B0609020204030204" pitchFamily="49" charset="0"/>
                <a:sym typeface="Wingdings" panose="05000000000000000000" pitchFamily="2" charset="2"/>
              </a:rPr>
              <a:t>C3 -&gt; C4: </a:t>
            </a:r>
            <a:r>
              <a:rPr lang="en-US" dirty="0" err="1">
                <a:latin typeface="Consolas" panose="020B0609020204030204" pitchFamily="49" charset="0"/>
                <a:sym typeface="Wingdings" panose="05000000000000000000" pitchFamily="2" charset="2"/>
              </a:rPr>
              <a:t>TypeCheck</a:t>
            </a:r>
            <a:r>
              <a:rPr lang="en-US" dirty="0">
                <a:latin typeface="Consolas" panose="020B0609020204030204" pitchFamily="49" charset="0"/>
                <a:sym typeface="Wingdings" panose="05000000000000000000" pitchFamily="2" charset="2"/>
              </a:rPr>
              <a:t>(10)  int</a:t>
            </a:r>
          </a:p>
          <a:p>
            <a:r>
              <a:rPr lang="en-US" dirty="0">
                <a:latin typeface="Consolas" panose="020B0609020204030204" pitchFamily="49" charset="0"/>
                <a:sym typeface="Wingdings" panose="05000000000000000000" pitchFamily="2" charset="2"/>
              </a:rPr>
              <a:t>C3 -&gt; C5: </a:t>
            </a:r>
            <a:r>
              <a:rPr lang="en-US" dirty="0" err="1">
                <a:latin typeface="Consolas" panose="020B0609020204030204" pitchFamily="49" charset="0"/>
                <a:sym typeface="Wingdings" panose="05000000000000000000" pitchFamily="2" charset="2"/>
              </a:rPr>
              <a:t>TypeCheck</a:t>
            </a:r>
            <a:r>
              <a:rPr lang="en-US" dirty="0">
                <a:latin typeface="Consolas" panose="020B0609020204030204" pitchFamily="49" charset="0"/>
                <a:sym typeface="Wingdings" panose="05000000000000000000" pitchFamily="2" charset="2"/>
              </a:rPr>
              <a:t>(20)  int</a:t>
            </a:r>
          </a:p>
          <a:p>
            <a:r>
              <a:rPr lang="en-US" dirty="0">
                <a:latin typeface="Consolas" panose="020B0609020204030204" pitchFamily="49" charset="0"/>
                <a:sym typeface="Wingdings" panose="05000000000000000000" pitchFamily="2" charset="2"/>
              </a:rPr>
              <a:t>C3: </a:t>
            </a:r>
            <a:r>
              <a:rPr lang="en-US" dirty="0" err="1">
                <a:latin typeface="Consolas" panose="020B0609020204030204" pitchFamily="49" charset="0"/>
                <a:sym typeface="Wingdings" panose="05000000000000000000" pitchFamily="2" charset="2"/>
              </a:rPr>
              <a:t>TypeCheck</a:t>
            </a:r>
            <a:r>
              <a:rPr lang="en-US" dirty="0">
                <a:latin typeface="Consolas" panose="020B0609020204030204" pitchFamily="49" charset="0"/>
                <a:sym typeface="Wingdings" panose="05000000000000000000" pitchFamily="2" charset="2"/>
              </a:rPr>
              <a:t>(e1+e2)  int, using C4, C5</a:t>
            </a:r>
          </a:p>
          <a:p>
            <a:r>
              <a:rPr lang="en-US" dirty="0">
                <a:latin typeface="Consolas" panose="020B0609020204030204" pitchFamily="49" charset="0"/>
                <a:sym typeface="Wingdings" panose="05000000000000000000" pitchFamily="2" charset="2"/>
              </a:rPr>
              <a:t>C2 -&gt; C6: </a:t>
            </a:r>
            <a:r>
              <a:rPr lang="en-US" dirty="0" err="1">
                <a:latin typeface="Consolas" panose="020B0609020204030204" pitchFamily="49" charset="0"/>
                <a:sym typeface="Wingdings" panose="05000000000000000000" pitchFamily="2" charset="2"/>
              </a:rPr>
              <a:t>TypeCheck</a:t>
            </a:r>
            <a:r>
              <a:rPr lang="en-US" dirty="0">
                <a:latin typeface="Consolas" panose="020B0609020204030204" pitchFamily="49" charset="0"/>
                <a:sym typeface="Wingdings" panose="05000000000000000000" pitchFamily="2" charset="2"/>
              </a:rPr>
              <a:t>(30)  int</a:t>
            </a:r>
          </a:p>
          <a:p>
            <a:r>
              <a:rPr lang="en-US" dirty="0">
                <a:latin typeface="Consolas" panose="020B0609020204030204" pitchFamily="49" charset="0"/>
                <a:sym typeface="Wingdings" panose="05000000000000000000" pitchFamily="2" charset="2"/>
              </a:rPr>
              <a:t>C2: </a:t>
            </a:r>
            <a:r>
              <a:rPr lang="en-US" dirty="0" err="1">
                <a:latin typeface="Consolas" panose="020B0609020204030204" pitchFamily="49" charset="0"/>
                <a:sym typeface="Wingdings" panose="05000000000000000000" pitchFamily="2" charset="2"/>
              </a:rPr>
              <a:t>TypeCheck</a:t>
            </a:r>
            <a:r>
              <a:rPr lang="en-US" dirty="0">
                <a:latin typeface="Consolas" panose="020B0609020204030204" pitchFamily="49" charset="0"/>
                <a:sym typeface="Wingdings" panose="05000000000000000000" pitchFamily="2" charset="2"/>
              </a:rPr>
              <a:t>(foo(e1, e2))  int, </a:t>
            </a:r>
          </a:p>
          <a:p>
            <a:r>
              <a:rPr lang="en-US" dirty="0">
                <a:latin typeface="Consolas" panose="020B0609020204030204" pitchFamily="49" charset="0"/>
                <a:sym typeface="Wingdings" panose="05000000000000000000" pitchFamily="2" charset="2"/>
              </a:rPr>
              <a:t>using C3, C6, </a:t>
            </a:r>
            <a:r>
              <a:rPr lang="en-US" dirty="0" err="1">
                <a:latin typeface="Consolas" panose="020B0609020204030204" pitchFamily="49" charset="0"/>
                <a:sym typeface="Wingdings" panose="05000000000000000000" pitchFamily="2" charset="2"/>
              </a:rPr>
              <a:t>ArgTy</a:t>
            </a:r>
            <a:r>
              <a:rPr lang="en-US" dirty="0">
                <a:latin typeface="Consolas" panose="020B0609020204030204" pitchFamily="49" charset="0"/>
                <a:sym typeface="Wingdings" panose="05000000000000000000" pitchFamily="2" charset="2"/>
              </a:rPr>
              <a:t>[0], </a:t>
            </a:r>
            <a:r>
              <a:rPr lang="en-US" dirty="0" err="1">
                <a:latin typeface="Consolas" panose="020B0609020204030204" pitchFamily="49" charset="0"/>
                <a:sym typeface="Wingdings" panose="05000000000000000000" pitchFamily="2" charset="2"/>
              </a:rPr>
              <a:t>ArgTy</a:t>
            </a:r>
            <a:r>
              <a:rPr lang="en-US">
                <a:latin typeface="Consolas" panose="020B0609020204030204" pitchFamily="49" charset="0"/>
                <a:sym typeface="Wingdings" panose="05000000000000000000" pitchFamily="2" charset="2"/>
              </a:rPr>
              <a:t>[1], </a:t>
            </a:r>
            <a:r>
              <a:rPr lang="en-US" dirty="0" err="1">
                <a:latin typeface="Consolas" panose="020B0609020204030204" pitchFamily="49" charset="0"/>
                <a:sym typeface="Wingdings" panose="05000000000000000000" pitchFamily="2" charset="2"/>
              </a:rPr>
              <a:t>RetTy</a:t>
            </a:r>
            <a:endParaRPr lang="en-US" dirty="0">
              <a:latin typeface="Consolas" panose="020B0609020204030204" pitchFamily="49" charset="0"/>
              <a:sym typeface="Wingdings" panose="05000000000000000000" pitchFamily="2" charset="2"/>
            </a:endParaRPr>
          </a:p>
          <a:p>
            <a:r>
              <a:rPr lang="en-US" dirty="0">
                <a:latin typeface="Consolas" panose="020B0609020204030204" pitchFamily="49" charset="0"/>
                <a:sym typeface="Wingdings" panose="05000000000000000000" pitchFamily="2" charset="2"/>
              </a:rPr>
              <a:t>C1: </a:t>
            </a:r>
            <a:r>
              <a:rPr lang="en-US" dirty="0" err="1">
                <a:latin typeface="Consolas" panose="020B0609020204030204" pitchFamily="49" charset="0"/>
              </a:rPr>
              <a:t>TypeCheck</a:t>
            </a:r>
            <a:r>
              <a:rPr lang="en-US" dirty="0">
                <a:latin typeface="Consolas" panose="020B0609020204030204" pitchFamily="49" charset="0"/>
              </a:rPr>
              <a:t>(t=e)</a:t>
            </a:r>
            <a:r>
              <a:rPr lang="en-US" dirty="0">
                <a:latin typeface="Consolas" panose="020B0609020204030204" pitchFamily="49" charset="0"/>
                <a:sym typeface="Wingdings" panose="05000000000000000000" pitchFamily="2" charset="2"/>
              </a:rPr>
              <a:t>  int, using C2 and assuming</a:t>
            </a:r>
          </a:p>
          <a:p>
            <a:r>
              <a:rPr lang="en-US" dirty="0">
                <a:latin typeface="Consolas" panose="020B0609020204030204" pitchFamily="49" charset="0"/>
                <a:sym typeface="Wingdings" panose="05000000000000000000" pitchFamily="2" charset="2"/>
              </a:rPr>
              <a:t>lookup(t) = int</a:t>
            </a:r>
          </a:p>
          <a:p>
            <a:endParaRPr lang="en-US" dirty="0">
              <a:latin typeface="Consolas" panose="020B0609020204030204" pitchFamily="49" charset="0"/>
              <a:sym typeface="Wingdings" panose="05000000000000000000" pitchFamily="2" charset="2"/>
            </a:endParaRPr>
          </a:p>
          <a:p>
            <a:r>
              <a:rPr lang="en-US" b="1" dirty="0">
                <a:solidFill>
                  <a:srgbClr val="FF0000"/>
                </a:solidFill>
                <a:latin typeface="Consolas" panose="020B0609020204030204" pitchFamily="49" charset="0"/>
                <a:sym typeface="Wingdings" panose="05000000000000000000" pitchFamily="2" charset="2"/>
              </a:rPr>
              <a:t>How does </a:t>
            </a:r>
            <a:r>
              <a:rPr lang="en-US" b="1" dirty="0" err="1">
                <a:solidFill>
                  <a:srgbClr val="FF0000"/>
                </a:solidFill>
                <a:latin typeface="Consolas" panose="020B0609020204030204" pitchFamily="49" charset="0"/>
                <a:sym typeface="Wingdings" panose="05000000000000000000" pitchFamily="2" charset="2"/>
              </a:rPr>
              <a:t>TypeChecker</a:t>
            </a:r>
            <a:r>
              <a:rPr lang="en-US" b="1" dirty="0">
                <a:solidFill>
                  <a:srgbClr val="FF0000"/>
                </a:solidFill>
                <a:latin typeface="Consolas" panose="020B0609020204030204" pitchFamily="49" charset="0"/>
                <a:sym typeface="Wingdings" panose="05000000000000000000" pitchFamily="2" charset="2"/>
              </a:rPr>
              <a:t> ensure that</a:t>
            </a:r>
          </a:p>
          <a:p>
            <a:r>
              <a:rPr lang="en-US" b="1" dirty="0">
                <a:solidFill>
                  <a:srgbClr val="FF0000"/>
                </a:solidFill>
                <a:latin typeface="Consolas" panose="020B0609020204030204" pitchFamily="49" charset="0"/>
                <a:sym typeface="Wingdings" panose="05000000000000000000" pitchFamily="2" charset="2"/>
              </a:rPr>
              <a:t>foo indeed returns a value of type Int?</a:t>
            </a:r>
          </a:p>
        </p:txBody>
      </p:sp>
    </p:spTree>
    <p:extLst>
      <p:ext uri="{BB962C8B-B14F-4D97-AF65-F5344CB8AC3E}">
        <p14:creationId xmlns:p14="http://schemas.microsoft.com/office/powerpoint/2010/main" val="2902947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98418-9096-4DC5-80AA-8360328E76E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0236F19-97FD-4361-99C4-29913A7F3B30}"/>
              </a:ext>
            </a:extLst>
          </p:cNvPr>
          <p:cNvSpPr>
            <a:spLocks noGrp="1"/>
          </p:cNvSpPr>
          <p:nvPr>
            <p:ph idx="1"/>
          </p:nvPr>
        </p:nvSpPr>
        <p:spPr/>
        <p:txBody>
          <a:bodyPr/>
          <a:lstStyle/>
          <a:p>
            <a:pPr marL="0" indent="0">
              <a:buNone/>
            </a:pPr>
            <a:r>
              <a:rPr lang="en-US" dirty="0"/>
              <a:t>A sound polymorphic type system for a dialect of C</a:t>
            </a:r>
          </a:p>
        </p:txBody>
      </p:sp>
    </p:spTree>
    <p:extLst>
      <p:ext uri="{BB962C8B-B14F-4D97-AF65-F5344CB8AC3E}">
        <p14:creationId xmlns:p14="http://schemas.microsoft.com/office/powerpoint/2010/main" val="2581824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CCFE0-670C-DEBC-8059-3BB025154529}"/>
              </a:ext>
            </a:extLst>
          </p:cNvPr>
          <p:cNvSpPr>
            <a:spLocks noGrp="1"/>
          </p:cNvSpPr>
          <p:nvPr>
            <p:ph type="title"/>
          </p:nvPr>
        </p:nvSpPr>
        <p:spPr/>
        <p:txBody>
          <a:bodyPr/>
          <a:lstStyle/>
          <a:p>
            <a:r>
              <a:rPr lang="en-IN" dirty="0"/>
              <a:t>Type inference</a:t>
            </a:r>
          </a:p>
        </p:txBody>
      </p:sp>
      <p:sp>
        <p:nvSpPr>
          <p:cNvPr id="3" name="Content Placeholder 2">
            <a:extLst>
              <a:ext uri="{FF2B5EF4-FFF2-40B4-BE49-F238E27FC236}">
                <a16:creationId xmlns:a16="http://schemas.microsoft.com/office/drawing/2014/main" id="{F967F7E3-704E-C40D-739B-576E8EDD62FD}"/>
              </a:ext>
            </a:extLst>
          </p:cNvPr>
          <p:cNvSpPr>
            <a:spLocks noGrp="1"/>
          </p:cNvSpPr>
          <p:nvPr>
            <p:ph idx="1"/>
          </p:nvPr>
        </p:nvSpPr>
        <p:spPr/>
        <p:txBody>
          <a:bodyPr/>
          <a:lstStyle/>
          <a:p>
            <a:r>
              <a:rPr lang="en-IN" dirty="0"/>
              <a:t>We used regular expressions and context-free grammar for the lexical analysis and syntax checking</a:t>
            </a:r>
          </a:p>
          <a:p>
            <a:endParaRPr lang="en-IN" dirty="0"/>
          </a:p>
          <a:p>
            <a:r>
              <a:rPr lang="en-US" dirty="0"/>
              <a:t>But for type inference, so far, we have described an interface based on ad-hoc code snippets</a:t>
            </a:r>
          </a:p>
          <a:p>
            <a:endParaRPr lang="en-IN" dirty="0"/>
          </a:p>
          <a:p>
            <a:r>
              <a:rPr lang="en-IN" dirty="0"/>
              <a:t>Now we discuss how we can express the type inference rules more formally</a:t>
            </a:r>
          </a:p>
        </p:txBody>
      </p:sp>
    </p:spTree>
    <p:extLst>
      <p:ext uri="{BB962C8B-B14F-4D97-AF65-F5344CB8AC3E}">
        <p14:creationId xmlns:p14="http://schemas.microsoft.com/office/powerpoint/2010/main" val="1108251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F78B7-D554-429F-8EF3-5A762DDAFAAE}"/>
              </a:ext>
            </a:extLst>
          </p:cNvPr>
          <p:cNvSpPr>
            <a:spLocks noGrp="1"/>
          </p:cNvSpPr>
          <p:nvPr>
            <p:ph type="title"/>
          </p:nvPr>
        </p:nvSpPr>
        <p:spPr/>
        <p:txBody>
          <a:bodyPr/>
          <a:lstStyle/>
          <a:p>
            <a:r>
              <a:rPr lang="en-US" dirty="0"/>
              <a:t>Type inference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785AEBD-7F1C-4FA8-916B-1BB060C8C12F}"/>
                  </a:ext>
                </a:extLst>
              </p:cNvPr>
              <p:cNvSpPr>
                <a:spLocks noGrp="1"/>
              </p:cNvSpPr>
              <p:nvPr>
                <p:ph idx="1"/>
              </p:nvPr>
            </p:nvSpPr>
            <p:spPr/>
            <p:txBody>
              <a:bodyPr/>
              <a:lstStyle/>
              <a:p>
                <a:r>
                  <a:rPr lang="en-US" dirty="0"/>
                  <a:t>Type inference rules are written as follows:</a:t>
                </a:r>
              </a:p>
              <a:p>
                <a:endParaRPr lang="en-US"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𝐶𝑜𝑛</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1</m:t>
                                  </m:r>
                                </m:sub>
                              </m:sSub>
                            </m:e>
                            <m:e>
                              <m:r>
                                <a:rPr lang="en-US" b="0" i="1" smtClean="0">
                                  <a:latin typeface="Cambria Math" panose="02040503050406030204" pitchFamily="18" charset="0"/>
                                </a:rPr>
                                <m:t>𝐶𝑜𝑛</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2</m:t>
                                  </m:r>
                                </m:sub>
                              </m:sSub>
                            </m:e>
                            <m:e>
                              <m:r>
                                <a:rPr lang="en-US" b="0" i="1" smtClean="0">
                                  <a:latin typeface="Cambria Math" panose="02040503050406030204" pitchFamily="18" charset="0"/>
                                </a:rPr>
                                <m:t>…</m:t>
                              </m:r>
                            </m:e>
                            <m:e>
                              <m:r>
                                <a:rPr lang="en-US" b="0" i="1" smtClean="0">
                                  <a:latin typeface="Cambria Math" panose="02040503050406030204" pitchFamily="18" charset="0"/>
                                </a:rPr>
                                <m:t>𝐶𝑜𝑛</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𝑛</m:t>
                                  </m:r>
                                </m:sub>
                              </m:sSub>
                            </m:e>
                          </m:eqArr>
                        </m:num>
                        <m:den>
                          <m:r>
                            <a:rPr lang="en-US" b="0" i="1" smtClean="0">
                              <a:latin typeface="Cambria Math" panose="02040503050406030204" pitchFamily="18" charset="0"/>
                            </a:rPr>
                            <m:t>⊢</m:t>
                          </m:r>
                          <m:r>
                            <a:rPr lang="en-US" b="0" i="1" smtClean="0">
                              <a:latin typeface="Cambria Math" panose="02040503050406030204" pitchFamily="18" charset="0"/>
                            </a:rPr>
                            <m:t>𝐶𝑜𝑛𝑐𝑙𝑢𝑠𝑖𝑜𝑛</m:t>
                          </m:r>
                        </m:den>
                      </m:f>
                    </m:oMath>
                  </m:oMathPara>
                </a14:m>
                <a:endParaRPr lang="en-US" b="0" dirty="0"/>
              </a:p>
            </p:txBody>
          </p:sp>
        </mc:Choice>
        <mc:Fallback xmlns="">
          <p:sp>
            <p:nvSpPr>
              <p:cNvPr id="3" name="Content Placeholder 2">
                <a:extLst>
                  <a:ext uri="{FF2B5EF4-FFF2-40B4-BE49-F238E27FC236}">
                    <a16:creationId xmlns:a16="http://schemas.microsoft.com/office/drawing/2014/main" id="{C785AEBD-7F1C-4FA8-916B-1BB060C8C12F}"/>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137887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1E68A-8882-0024-DC97-A7CD07545239}"/>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958C9EC0-56A2-37BA-A87D-F8DFCE502C2F}"/>
              </a:ext>
            </a:extLst>
          </p:cNvPr>
          <p:cNvSpPr>
            <a:spLocks noGrp="1"/>
          </p:cNvSpPr>
          <p:nvPr>
            <p:ph idx="1"/>
          </p:nvPr>
        </p:nvSpPr>
        <p:spPr/>
        <p:txBody>
          <a:bodyPr/>
          <a:lstStyle/>
          <a:p>
            <a:r>
              <a:rPr lang="en-US" dirty="0"/>
              <a:t>Type interference</a:t>
            </a:r>
          </a:p>
          <a:p>
            <a:r>
              <a:rPr lang="en-US" dirty="0"/>
              <a:t>Type inference rules for a subset of C grammar</a:t>
            </a:r>
          </a:p>
          <a:p>
            <a:r>
              <a:rPr lang="en-US" dirty="0"/>
              <a:t>Logical rules of type inference</a:t>
            </a:r>
          </a:p>
          <a:p>
            <a:r>
              <a:rPr lang="en-US" dirty="0"/>
              <a:t>Subtype relationship in </a:t>
            </a:r>
            <a:r>
              <a:rPr lang="en-US"/>
              <a:t>logical rules</a:t>
            </a:r>
          </a:p>
          <a:p>
            <a:endParaRPr lang="en-US" dirty="0"/>
          </a:p>
          <a:p>
            <a:endParaRPr lang="en-IN" dirty="0"/>
          </a:p>
        </p:txBody>
      </p:sp>
    </p:spTree>
    <p:extLst>
      <p:ext uri="{BB962C8B-B14F-4D97-AF65-F5344CB8AC3E}">
        <p14:creationId xmlns:p14="http://schemas.microsoft.com/office/powerpoint/2010/main" val="2610463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89D0-0AA6-49AC-B857-8AB304E4EF63}"/>
              </a:ext>
            </a:extLst>
          </p:cNvPr>
          <p:cNvSpPr>
            <a:spLocks noGrp="1"/>
          </p:cNvSpPr>
          <p:nvPr>
            <p:ph type="title"/>
          </p:nvPr>
        </p:nvSpPr>
        <p:spPr/>
        <p:txBody>
          <a:bodyPr/>
          <a:lstStyle/>
          <a:p>
            <a:r>
              <a:rPr lang="en-US" dirty="0"/>
              <a:t>Type inference</a:t>
            </a:r>
          </a:p>
        </p:txBody>
      </p:sp>
      <p:sp>
        <p:nvSpPr>
          <p:cNvPr id="3" name="Content Placeholder 2">
            <a:extLst>
              <a:ext uri="{FF2B5EF4-FFF2-40B4-BE49-F238E27FC236}">
                <a16:creationId xmlns:a16="http://schemas.microsoft.com/office/drawing/2014/main" id="{C9F38FE0-7E60-457D-BB14-B7627A592EC4}"/>
              </a:ext>
            </a:extLst>
          </p:cNvPr>
          <p:cNvSpPr>
            <a:spLocks noGrp="1"/>
          </p:cNvSpPr>
          <p:nvPr>
            <p:ph idx="1"/>
          </p:nvPr>
        </p:nvSpPr>
        <p:spPr/>
        <p:txBody>
          <a:bodyPr/>
          <a:lstStyle/>
          <a:p>
            <a:r>
              <a:rPr lang="en-US" dirty="0"/>
              <a:t>Type inference rules are a sequence of preconditions followed by a conclusion</a:t>
            </a:r>
          </a:p>
          <a:p>
            <a:endParaRPr lang="en-US" dirty="0"/>
          </a:p>
          <a:p>
            <a:r>
              <a:rPr lang="en-US" dirty="0"/>
              <a:t>The preconditions and conclusion are written in logical forms</a:t>
            </a:r>
          </a:p>
          <a:p>
            <a:endParaRPr lang="en-US" dirty="0"/>
          </a:p>
          <a:p>
            <a:r>
              <a:rPr lang="en-US" dirty="0"/>
              <a:t>Preconditions are written above the horizontal bar</a:t>
            </a:r>
          </a:p>
          <a:p>
            <a:endParaRPr lang="en-US" dirty="0"/>
          </a:p>
          <a:p>
            <a:r>
              <a:rPr lang="en-US" dirty="0"/>
              <a:t>The conclusion is written below the horizontal bar</a:t>
            </a:r>
          </a:p>
        </p:txBody>
      </p:sp>
    </p:spTree>
    <p:extLst>
      <p:ext uri="{BB962C8B-B14F-4D97-AF65-F5344CB8AC3E}">
        <p14:creationId xmlns:p14="http://schemas.microsoft.com/office/powerpoint/2010/main" val="3549924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F78B7-D554-429F-8EF3-5A762DDAFAAE}"/>
              </a:ext>
            </a:extLst>
          </p:cNvPr>
          <p:cNvSpPr>
            <a:spLocks noGrp="1"/>
          </p:cNvSpPr>
          <p:nvPr>
            <p:ph type="title"/>
          </p:nvPr>
        </p:nvSpPr>
        <p:spPr/>
        <p:txBody>
          <a:bodyPr/>
          <a:lstStyle/>
          <a:p>
            <a:r>
              <a:rPr lang="en-US" dirty="0"/>
              <a:t>Type inference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785AEBD-7F1C-4FA8-916B-1BB060C8C12F}"/>
                  </a:ext>
                </a:extLst>
              </p:cNvPr>
              <p:cNvSpPr>
                <a:spLocks noGrp="1"/>
              </p:cNvSpPr>
              <p:nvPr>
                <p:ph idx="1"/>
              </p:nvPr>
            </p:nvSpPr>
            <p:spPr/>
            <p:txBody>
              <a:bodyPr>
                <a:normAutofit/>
              </a:bodyPr>
              <a:lstStyle/>
              <a:p>
                <a:r>
                  <a:rPr lang="en-US" dirty="0"/>
                  <a:t>The below inference rule reads as follows:</a:t>
                </a:r>
              </a:p>
              <a:p>
                <a:pPr lvl="1"/>
                <a:r>
                  <a:rPr lang="en-US" dirty="0"/>
                  <a:t>if  Cond</a:t>
                </a:r>
                <a:r>
                  <a:rPr lang="en-US" baseline="-25000" dirty="0"/>
                  <a:t>1</a:t>
                </a:r>
                <a:r>
                  <a:rPr lang="en-US" dirty="0"/>
                  <a:t>, … , and </a:t>
                </a:r>
                <a:r>
                  <a:rPr lang="en-US" dirty="0" err="1"/>
                  <a:t>Cond</a:t>
                </a:r>
                <a:r>
                  <a:rPr lang="en-US" baseline="-25000" dirty="0" err="1"/>
                  <a:t>n</a:t>
                </a:r>
                <a:r>
                  <a:rPr lang="en-US" dirty="0"/>
                  <a:t> hold: we can infer the conclusion</a:t>
                </a:r>
              </a:p>
              <a:p>
                <a:pPr lvl="2"/>
                <a14:m>
                  <m:oMath xmlns:m="http://schemas.openxmlformats.org/officeDocument/2006/math">
                    <m:r>
                      <a:rPr lang="en-US" b="0" i="1" smtClean="0">
                        <a:latin typeface="Cambria Math" panose="02040503050406030204" pitchFamily="18" charset="0"/>
                      </a:rPr>
                      <m:t>⊢</m:t>
                    </m:r>
                  </m:oMath>
                </a14:m>
                <a:r>
                  <a:rPr lang="en-US" dirty="0"/>
                  <a:t> is interpreted as: can infer</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𝐶𝑜𝑛</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1</m:t>
                                  </m:r>
                                </m:sub>
                              </m:sSub>
                            </m:e>
                            <m:e>
                              <m:r>
                                <a:rPr lang="en-US" b="0" i="1" smtClean="0">
                                  <a:latin typeface="Cambria Math" panose="02040503050406030204" pitchFamily="18" charset="0"/>
                                </a:rPr>
                                <m:t>𝐶𝑜𝑛</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2</m:t>
                                  </m:r>
                                </m:sub>
                              </m:sSub>
                            </m:e>
                            <m:e>
                              <m:r>
                                <a:rPr lang="en-US" b="0" i="1" smtClean="0">
                                  <a:latin typeface="Cambria Math" panose="02040503050406030204" pitchFamily="18" charset="0"/>
                                </a:rPr>
                                <m:t>…</m:t>
                              </m:r>
                            </m:e>
                            <m:e>
                              <m:r>
                                <a:rPr lang="en-US" b="0" i="1" smtClean="0">
                                  <a:latin typeface="Cambria Math" panose="02040503050406030204" pitchFamily="18" charset="0"/>
                                </a:rPr>
                                <m:t>𝐶𝑜𝑛</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𝑛</m:t>
                                  </m:r>
                                </m:sub>
                              </m:sSub>
                            </m:e>
                          </m:eqArr>
                        </m:num>
                        <m:den>
                          <m:r>
                            <a:rPr lang="en-US" b="0" i="1" smtClean="0">
                              <a:latin typeface="Cambria Math" panose="02040503050406030204" pitchFamily="18" charset="0"/>
                            </a:rPr>
                            <m:t>⊢</m:t>
                          </m:r>
                          <m:r>
                            <a:rPr lang="en-US" b="0" i="1" smtClean="0">
                              <a:latin typeface="Cambria Math" panose="02040503050406030204" pitchFamily="18" charset="0"/>
                            </a:rPr>
                            <m:t>𝐶𝑜𝑛𝑐𝑙𝑢𝑠𝑖𝑜𝑛</m:t>
                          </m:r>
                        </m:den>
                      </m:f>
                    </m:oMath>
                  </m:oMathPara>
                </a14:m>
                <a:endParaRPr lang="en-US" b="0" dirty="0"/>
              </a:p>
            </p:txBody>
          </p:sp>
        </mc:Choice>
        <mc:Fallback xmlns="">
          <p:sp>
            <p:nvSpPr>
              <p:cNvPr id="3" name="Content Placeholder 2">
                <a:extLst>
                  <a:ext uri="{FF2B5EF4-FFF2-40B4-BE49-F238E27FC236}">
                    <a16:creationId xmlns:a16="http://schemas.microsoft.com/office/drawing/2014/main" id="{C785AEBD-7F1C-4FA8-916B-1BB060C8C12F}"/>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53278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7B17A-B7CC-4043-9617-BEE6D03D3EC5}"/>
              </a:ext>
            </a:extLst>
          </p:cNvPr>
          <p:cNvSpPr>
            <a:spLocks noGrp="1"/>
          </p:cNvSpPr>
          <p:nvPr>
            <p:ph type="title"/>
          </p:nvPr>
        </p:nvSpPr>
        <p:spPr/>
        <p:txBody>
          <a:bodyPr/>
          <a:lstStyle/>
          <a:p>
            <a:r>
              <a:rPr lang="en-US" dirty="0"/>
              <a:t>Type inference</a:t>
            </a:r>
          </a:p>
        </p:txBody>
      </p:sp>
      <p:sp>
        <p:nvSpPr>
          <p:cNvPr id="3" name="Content Placeholder 2">
            <a:extLst>
              <a:ext uri="{FF2B5EF4-FFF2-40B4-BE49-F238E27FC236}">
                <a16:creationId xmlns:a16="http://schemas.microsoft.com/office/drawing/2014/main" id="{CF4BBE40-CBC8-4FF2-B480-625BDB977C21}"/>
              </a:ext>
            </a:extLst>
          </p:cNvPr>
          <p:cNvSpPr>
            <a:spLocks noGrp="1"/>
          </p:cNvSpPr>
          <p:nvPr>
            <p:ph idx="1"/>
          </p:nvPr>
        </p:nvSpPr>
        <p:spPr/>
        <p:txBody>
          <a:bodyPr/>
          <a:lstStyle/>
          <a:p>
            <a:r>
              <a:rPr lang="en-US" dirty="0"/>
              <a:t>In type inference rules, </a:t>
            </a:r>
          </a:p>
          <a:p>
            <a:pPr marL="0" indent="0">
              <a:buNone/>
            </a:pPr>
            <a:r>
              <a:rPr lang="en-US" dirty="0"/>
              <a:t>		</a:t>
            </a:r>
          </a:p>
          <a:p>
            <a:pPr marL="0" indent="0">
              <a:buNone/>
            </a:pPr>
            <a:endParaRPr lang="en-US" dirty="0"/>
          </a:p>
          <a:p>
            <a:pPr marL="0" indent="0">
              <a:buNone/>
            </a:pPr>
            <a:r>
              <a:rPr lang="en-US" dirty="0"/>
              <a:t>			“</a:t>
            </a:r>
            <a:r>
              <a:rPr lang="en-US" dirty="0" err="1">
                <a:solidFill>
                  <a:schemeClr val="accent1"/>
                </a:solidFill>
              </a:rPr>
              <a:t>x:T</a:t>
            </a:r>
            <a:r>
              <a:rPr lang="en-US" dirty="0"/>
              <a:t>” is read as “x has type T”</a:t>
            </a:r>
          </a:p>
        </p:txBody>
      </p:sp>
    </p:spTree>
    <p:extLst>
      <p:ext uri="{BB962C8B-B14F-4D97-AF65-F5344CB8AC3E}">
        <p14:creationId xmlns:p14="http://schemas.microsoft.com/office/powerpoint/2010/main" val="2826898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C2173-0F9B-44E1-A66E-BE46A957FDCE}"/>
              </a:ext>
            </a:extLst>
          </p:cNvPr>
          <p:cNvSpPr>
            <a:spLocks noGrp="1"/>
          </p:cNvSpPr>
          <p:nvPr>
            <p:ph type="title"/>
          </p:nvPr>
        </p:nvSpPr>
        <p:spPr/>
        <p:txBody>
          <a:bodyPr/>
          <a:lstStyle/>
          <a:p>
            <a:r>
              <a:rPr lang="en-US" dirty="0"/>
              <a:t>Symbol table</a:t>
            </a:r>
          </a:p>
        </p:txBody>
      </p:sp>
      <p:sp>
        <p:nvSpPr>
          <p:cNvPr id="3" name="Content Placeholder 2">
            <a:extLst>
              <a:ext uri="{FF2B5EF4-FFF2-40B4-BE49-F238E27FC236}">
                <a16:creationId xmlns:a16="http://schemas.microsoft.com/office/drawing/2014/main" id="{8C5FA982-8DA2-4968-B7B5-947489DF2F81}"/>
              </a:ext>
            </a:extLst>
          </p:cNvPr>
          <p:cNvSpPr>
            <a:spLocks noGrp="1"/>
          </p:cNvSpPr>
          <p:nvPr>
            <p:ph idx="1"/>
          </p:nvPr>
        </p:nvSpPr>
        <p:spPr/>
        <p:txBody>
          <a:bodyPr/>
          <a:lstStyle/>
          <a:p>
            <a:r>
              <a:rPr lang="en-US" dirty="0"/>
              <a:t>A symbol table stores the type information of identifiers</a:t>
            </a:r>
          </a:p>
          <a:p>
            <a:endParaRPr lang="en-US" dirty="0"/>
          </a:p>
          <a:p>
            <a:r>
              <a:rPr lang="en-US" dirty="0"/>
              <a:t>In inference rules</a:t>
            </a:r>
          </a:p>
          <a:p>
            <a:pPr lvl="1"/>
            <a:r>
              <a:rPr lang="en-US" dirty="0"/>
              <a:t>“</a:t>
            </a:r>
            <a:r>
              <a:rPr lang="en-US" dirty="0">
                <a:solidFill>
                  <a:schemeClr val="accent1"/>
                </a:solidFill>
              </a:rPr>
              <a:t>S(x) = T</a:t>
            </a:r>
            <a:r>
              <a:rPr lang="en-US" dirty="0"/>
              <a:t>,” mean there is an entry “</a:t>
            </a:r>
            <a:r>
              <a:rPr lang="en-US" dirty="0" err="1">
                <a:solidFill>
                  <a:schemeClr val="accent1"/>
                </a:solidFill>
              </a:rPr>
              <a:t>x:T</a:t>
            </a:r>
            <a:r>
              <a:rPr lang="en-US" dirty="0"/>
              <a:t>” in the symbol table </a:t>
            </a:r>
            <a:r>
              <a:rPr lang="en-US" dirty="0">
                <a:solidFill>
                  <a:schemeClr val="accent1"/>
                </a:solidFill>
              </a:rPr>
              <a:t>S</a:t>
            </a:r>
          </a:p>
          <a:p>
            <a:endParaRPr lang="en-US" dirty="0"/>
          </a:p>
          <a:p>
            <a:r>
              <a:rPr lang="en-US" dirty="0"/>
              <a:t>Symbol table contains at most one entry corresponding to an identifier </a:t>
            </a:r>
          </a:p>
        </p:txBody>
      </p:sp>
    </p:spTree>
    <p:extLst>
      <p:ext uri="{BB962C8B-B14F-4D97-AF65-F5344CB8AC3E}">
        <p14:creationId xmlns:p14="http://schemas.microsoft.com/office/powerpoint/2010/main" val="23225909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9EC2E-8CF2-499C-9EB3-BB7D7927F743}"/>
              </a:ext>
            </a:extLst>
          </p:cNvPr>
          <p:cNvSpPr>
            <a:spLocks noGrp="1"/>
          </p:cNvSpPr>
          <p:nvPr>
            <p:ph type="title"/>
          </p:nvPr>
        </p:nvSpPr>
        <p:spPr/>
        <p:txBody>
          <a:bodyPr/>
          <a:lstStyle/>
          <a:p>
            <a:r>
              <a:rPr lang="en-US" dirty="0"/>
              <a:t>Symbol table</a:t>
            </a:r>
          </a:p>
        </p:txBody>
      </p:sp>
      <p:sp>
        <p:nvSpPr>
          <p:cNvPr id="3" name="Content Placeholder 2">
            <a:extLst>
              <a:ext uri="{FF2B5EF4-FFF2-40B4-BE49-F238E27FC236}">
                <a16:creationId xmlns:a16="http://schemas.microsoft.com/office/drawing/2014/main" id="{987297A7-F07D-4945-B1E6-87732BF2F055}"/>
              </a:ext>
            </a:extLst>
          </p:cNvPr>
          <p:cNvSpPr>
            <a:spLocks noGrp="1"/>
          </p:cNvSpPr>
          <p:nvPr>
            <p:ph idx="1"/>
          </p:nvPr>
        </p:nvSpPr>
        <p:spPr/>
        <p:txBody>
          <a:bodyPr/>
          <a:lstStyle/>
          <a:p>
            <a:r>
              <a:rPr lang="en-US" dirty="0" err="1">
                <a:solidFill>
                  <a:schemeClr val="accent1"/>
                </a:solidFill>
              </a:rPr>
              <a:t>S</a:t>
            </a:r>
            <a:r>
              <a:rPr lang="en-US" baseline="-25000" dirty="0" err="1">
                <a:solidFill>
                  <a:schemeClr val="accent1"/>
                </a:solidFill>
              </a:rPr>
              <a:t>x</a:t>
            </a:r>
            <a:r>
              <a:rPr lang="en-US" dirty="0">
                <a:solidFill>
                  <a:schemeClr val="accent1"/>
                </a:solidFill>
              </a:rPr>
              <a:t> </a:t>
            </a:r>
            <a:r>
              <a:rPr lang="en-US" dirty="0"/>
              <a:t>represents the symbol table </a:t>
            </a:r>
            <a:r>
              <a:rPr lang="en-US" dirty="0">
                <a:solidFill>
                  <a:schemeClr val="accent1"/>
                </a:solidFill>
              </a:rPr>
              <a:t>S</a:t>
            </a:r>
            <a:r>
              <a:rPr lang="en-US" dirty="0"/>
              <a:t> without an entry corresponding to </a:t>
            </a:r>
            <a:r>
              <a:rPr lang="en-US" dirty="0">
                <a:solidFill>
                  <a:schemeClr val="accent1"/>
                </a:solidFill>
              </a:rPr>
              <a:t>x</a:t>
            </a:r>
          </a:p>
        </p:txBody>
      </p:sp>
    </p:spTree>
    <p:extLst>
      <p:ext uri="{BB962C8B-B14F-4D97-AF65-F5344CB8AC3E}">
        <p14:creationId xmlns:p14="http://schemas.microsoft.com/office/powerpoint/2010/main" val="3781664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C50C7-0A28-43A0-9CD2-9BAB29C7615A}"/>
              </a:ext>
            </a:extLst>
          </p:cNvPr>
          <p:cNvSpPr>
            <a:spLocks noGrp="1"/>
          </p:cNvSpPr>
          <p:nvPr>
            <p:ph type="title"/>
          </p:nvPr>
        </p:nvSpPr>
        <p:spPr/>
        <p:txBody>
          <a:bodyPr/>
          <a:lstStyle/>
          <a:p>
            <a:r>
              <a:rPr lang="en-US" dirty="0"/>
              <a:t>Symbol table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E041DE4-5AF2-4308-B316-6A4A68B1614F}"/>
                  </a:ext>
                </a:extLst>
              </p:cNvPr>
              <p:cNvSpPr>
                <a:spLocks noGrp="1"/>
              </p:cNvSpPr>
              <p:nvPr>
                <p:ph idx="1"/>
              </p:nvPr>
            </p:nvSpPr>
            <p:spPr/>
            <p:txBody>
              <a:bodyPr>
                <a:normAutofit/>
              </a:bodyPr>
              <a:lstStyle/>
              <a:p>
                <a:r>
                  <a:rPr lang="en-US" b="0" dirty="0">
                    <a:solidFill>
                      <a:schemeClr val="accent1"/>
                    </a:solidFill>
                  </a:rPr>
                  <a:t>S</a:t>
                </a:r>
                <a14:m>
                  <m:oMath xmlns:m="http://schemas.openxmlformats.org/officeDocument/2006/math">
                    <m:r>
                      <a:rPr lang="en-US" b="0" i="1" smtClean="0">
                        <a:solidFill>
                          <a:schemeClr val="accent1"/>
                        </a:solidFill>
                        <a:latin typeface="Cambria Math" panose="02040503050406030204" pitchFamily="18" charset="0"/>
                      </a:rPr>
                      <m:t>[</m:t>
                    </m:r>
                    <m:f>
                      <m:fPr>
                        <m:ctrlPr>
                          <a:rPr lang="en-US" b="0" i="1" smtClean="0">
                            <a:solidFill>
                              <a:schemeClr val="accent1"/>
                            </a:solidFill>
                            <a:latin typeface="Cambria Math" panose="02040503050406030204" pitchFamily="18" charset="0"/>
                          </a:rPr>
                        </m:ctrlPr>
                      </m:fPr>
                      <m:num>
                        <m:r>
                          <a:rPr lang="en-US" b="0" i="1" smtClean="0">
                            <a:solidFill>
                              <a:schemeClr val="accent1"/>
                            </a:solidFill>
                            <a:latin typeface="Cambria Math" panose="02040503050406030204" pitchFamily="18" charset="0"/>
                          </a:rPr>
                          <m:t>𝑇</m:t>
                        </m:r>
                      </m:num>
                      <m:den>
                        <m:r>
                          <a:rPr lang="en-US" b="0" i="1" smtClean="0">
                            <a:solidFill>
                              <a:schemeClr val="accent1"/>
                            </a:solidFill>
                            <a:latin typeface="Cambria Math" panose="02040503050406030204" pitchFamily="18" charset="0"/>
                          </a:rPr>
                          <m:t>𝑥</m:t>
                        </m:r>
                      </m:den>
                    </m:f>
                    <m:r>
                      <a:rPr lang="en-US" b="0" i="1" smtClean="0">
                        <a:solidFill>
                          <a:schemeClr val="accent1"/>
                        </a:solidFill>
                        <a:latin typeface="Cambria Math" panose="02040503050406030204" pitchFamily="18" charset="0"/>
                      </a:rPr>
                      <m:t>]</m:t>
                    </m:r>
                  </m:oMath>
                </a14:m>
                <a:r>
                  <a:rPr lang="en-US" dirty="0"/>
                  <a:t> is a new symbol table, where</a:t>
                </a:r>
              </a:p>
              <a:p>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solidFill>
                            <a:schemeClr val="accent1"/>
                          </a:solidFill>
                          <a:latin typeface="Cambria Math" panose="02040503050406030204" pitchFamily="18" charset="0"/>
                        </a:rPr>
                        <m:t>𝑆</m:t>
                      </m:r>
                      <m:d>
                        <m:dPr>
                          <m:begChr m:val="["/>
                          <m:endChr m:val="]"/>
                          <m:ctrlPr>
                            <a:rPr lang="en-US" b="0" i="1" smtClean="0">
                              <a:solidFill>
                                <a:schemeClr val="accent1"/>
                              </a:solidFill>
                              <a:latin typeface="Cambria Math" panose="02040503050406030204" pitchFamily="18" charset="0"/>
                            </a:rPr>
                          </m:ctrlPr>
                        </m:dPr>
                        <m:e>
                          <m:f>
                            <m:fPr>
                              <m:ctrlPr>
                                <a:rPr lang="en-US" b="0" i="1" smtClean="0">
                                  <a:solidFill>
                                    <a:schemeClr val="accent1"/>
                                  </a:solidFill>
                                  <a:latin typeface="Cambria Math" panose="02040503050406030204" pitchFamily="18" charset="0"/>
                                </a:rPr>
                              </m:ctrlPr>
                            </m:fPr>
                            <m:num>
                              <m:r>
                                <a:rPr lang="en-US" b="0" i="1" smtClean="0">
                                  <a:solidFill>
                                    <a:schemeClr val="accent1"/>
                                  </a:solidFill>
                                  <a:latin typeface="Cambria Math" panose="02040503050406030204" pitchFamily="18" charset="0"/>
                                </a:rPr>
                                <m:t>𝑇</m:t>
                              </m:r>
                            </m:num>
                            <m:den>
                              <m:r>
                                <a:rPr lang="en-US" b="0" i="1" smtClean="0">
                                  <a:solidFill>
                                    <a:schemeClr val="accent1"/>
                                  </a:solidFill>
                                  <a:latin typeface="Cambria Math" panose="02040503050406030204" pitchFamily="18" charset="0"/>
                                </a:rPr>
                                <m:t>𝑥</m:t>
                              </m:r>
                            </m:den>
                          </m:f>
                        </m:e>
                      </m:d>
                      <m:r>
                        <a:rPr lang="en-US" b="0" i="1" smtClean="0">
                          <a:solidFill>
                            <a:schemeClr val="accent1"/>
                          </a:solidFill>
                          <a:latin typeface="Cambria Math" panose="02040503050406030204" pitchFamily="18" charset="0"/>
                        </a:rPr>
                        <m:t>=</m:t>
                      </m:r>
                      <m:sSub>
                        <m:sSubPr>
                          <m:ctrlPr>
                            <a:rPr lang="en-US" b="0" i="1" smtClean="0">
                              <a:solidFill>
                                <a:schemeClr val="accent1"/>
                              </a:solidFill>
                              <a:latin typeface="Cambria Math" panose="02040503050406030204" pitchFamily="18" charset="0"/>
                            </a:rPr>
                          </m:ctrlPr>
                        </m:sSubPr>
                        <m:e>
                          <m:r>
                            <a:rPr lang="en-US" b="0" i="1" smtClean="0">
                              <a:solidFill>
                                <a:schemeClr val="accent1"/>
                              </a:solidFill>
                              <a:latin typeface="Cambria Math" panose="02040503050406030204" pitchFamily="18" charset="0"/>
                            </a:rPr>
                            <m:t>𝑆</m:t>
                          </m:r>
                        </m:e>
                        <m:sub>
                          <m:r>
                            <a:rPr lang="en-US" b="0" i="1" smtClean="0">
                              <a:solidFill>
                                <a:schemeClr val="accent1"/>
                              </a:solidFill>
                              <a:latin typeface="Cambria Math" panose="02040503050406030204" pitchFamily="18" charset="0"/>
                            </a:rPr>
                            <m:t>𝑥</m:t>
                          </m:r>
                        </m:sub>
                      </m:sSub>
                      <m:r>
                        <a:rPr lang="en-US" b="0" i="1" smtClean="0">
                          <a:solidFill>
                            <a:schemeClr val="accent1"/>
                          </a:solidFill>
                          <a:latin typeface="Cambria Math" panose="02040503050406030204" pitchFamily="18" charset="0"/>
                        </a:rPr>
                        <m:t>∪{</m:t>
                      </m:r>
                      <m:r>
                        <a:rPr lang="en-US" b="0" i="1" smtClean="0">
                          <a:solidFill>
                            <a:schemeClr val="accent1"/>
                          </a:solidFill>
                          <a:latin typeface="Cambria Math" panose="02040503050406030204" pitchFamily="18" charset="0"/>
                        </a:rPr>
                        <m:t>𝑥</m:t>
                      </m:r>
                      <m:r>
                        <a:rPr lang="en-US" b="0" i="1" smtClean="0">
                          <a:solidFill>
                            <a:schemeClr val="accent1"/>
                          </a:solidFill>
                          <a:latin typeface="Cambria Math" panose="02040503050406030204" pitchFamily="18" charset="0"/>
                        </a:rPr>
                        <m:t>:</m:t>
                      </m:r>
                      <m:r>
                        <a:rPr lang="en-US" b="0" i="1" smtClean="0">
                          <a:solidFill>
                            <a:schemeClr val="accent1"/>
                          </a:solidFill>
                          <a:latin typeface="Cambria Math" panose="02040503050406030204" pitchFamily="18" charset="0"/>
                        </a:rPr>
                        <m:t>𝑇</m:t>
                      </m:r>
                      <m:r>
                        <a:rPr lang="en-US" b="0" i="1" smtClean="0">
                          <a:solidFill>
                            <a:schemeClr val="accent1"/>
                          </a:solidFill>
                          <a:latin typeface="Cambria Math" panose="02040503050406030204" pitchFamily="18" charset="0"/>
                        </a:rPr>
                        <m:t>}</m:t>
                      </m:r>
                    </m:oMath>
                  </m:oMathPara>
                </a14:m>
                <a:endParaRPr lang="en-US" dirty="0">
                  <a:solidFill>
                    <a:schemeClr val="accent1"/>
                  </a:solidFill>
                </a:endParaRPr>
              </a:p>
            </p:txBody>
          </p:sp>
        </mc:Choice>
        <mc:Fallback xmlns="">
          <p:sp>
            <p:nvSpPr>
              <p:cNvPr id="3" name="Content Placeholder 2">
                <a:extLst>
                  <a:ext uri="{FF2B5EF4-FFF2-40B4-BE49-F238E27FC236}">
                    <a16:creationId xmlns:a16="http://schemas.microsoft.com/office/drawing/2014/main" id="{3E041DE4-5AF2-4308-B316-6A4A68B1614F}"/>
                  </a:ext>
                </a:extLst>
              </p:cNvPr>
              <p:cNvSpPr>
                <a:spLocks noGrp="1" noRot="1" noChangeAspect="1" noMove="1" noResize="1" noEditPoints="1" noAdjustHandles="1" noChangeArrowheads="1" noChangeShapeType="1" noTextEdit="1"/>
              </p:cNvSpPr>
              <p:nvPr>
                <p:ph idx="1"/>
              </p:nvPr>
            </p:nvSpPr>
            <p:spPr>
              <a:blipFill>
                <a:blip r:embed="rId3"/>
                <a:stretch>
                  <a:fillRect l="-1043" t="-280"/>
                </a:stretch>
              </a:blipFill>
            </p:spPr>
            <p:txBody>
              <a:bodyPr/>
              <a:lstStyle/>
              <a:p>
                <a:r>
                  <a:rPr lang="en-IN">
                    <a:noFill/>
                  </a:rPr>
                  <a:t> </a:t>
                </a:r>
              </a:p>
            </p:txBody>
          </p:sp>
        </mc:Fallback>
      </mc:AlternateContent>
    </p:spTree>
    <p:extLst>
      <p:ext uri="{BB962C8B-B14F-4D97-AF65-F5344CB8AC3E}">
        <p14:creationId xmlns:p14="http://schemas.microsoft.com/office/powerpoint/2010/main" val="2560558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C50C7-0A28-43A0-9CD2-9BAB29C7615A}"/>
              </a:ext>
            </a:extLst>
          </p:cNvPr>
          <p:cNvSpPr>
            <a:spLocks noGrp="1"/>
          </p:cNvSpPr>
          <p:nvPr>
            <p:ph type="title"/>
          </p:nvPr>
        </p:nvSpPr>
        <p:spPr/>
        <p:txBody>
          <a:bodyPr/>
          <a:lstStyle/>
          <a:p>
            <a:r>
              <a:rPr lang="en-US" dirty="0"/>
              <a:t>Symbol table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E041DE4-5AF2-4308-B316-6A4A68B1614F}"/>
                  </a:ext>
                </a:extLst>
              </p:cNvPr>
              <p:cNvSpPr>
                <a:spLocks noGrp="1"/>
              </p:cNvSpPr>
              <p:nvPr>
                <p:ph idx="1"/>
              </p:nvPr>
            </p:nvSpPr>
            <p:spPr/>
            <p:txBody>
              <a:bodyPr/>
              <a:lstStyle/>
              <a:p>
                <a14:m>
                  <m:oMath xmlns:m="http://schemas.openxmlformats.org/officeDocument/2006/math">
                    <m:r>
                      <m:rPr>
                        <m:sty m:val="p"/>
                      </m:rPr>
                      <a:rPr lang="en-US" b="0" i="0" smtClean="0">
                        <a:solidFill>
                          <a:schemeClr val="accent1"/>
                        </a:solidFill>
                        <a:latin typeface="Cambria Math" panose="02040503050406030204" pitchFamily="18" charset="0"/>
                      </a:rPr>
                      <m:t>S</m:t>
                    </m:r>
                    <m:r>
                      <a:rPr lang="en-US" b="0" i="1" smtClean="0">
                        <a:solidFill>
                          <a:schemeClr val="accent1"/>
                        </a:solidFill>
                        <a:latin typeface="Cambria Math" panose="02040503050406030204" pitchFamily="18" charset="0"/>
                      </a:rPr>
                      <m:t>[</m:t>
                    </m:r>
                    <m:f>
                      <m:fPr>
                        <m:ctrlPr>
                          <a:rPr lang="en-US" b="0" i="1" smtClean="0">
                            <a:solidFill>
                              <a:schemeClr val="accent1"/>
                            </a:solidFill>
                            <a:latin typeface="Cambria Math" panose="02040503050406030204" pitchFamily="18" charset="0"/>
                          </a:rPr>
                        </m:ctrlPr>
                      </m:fPr>
                      <m:num>
                        <m:sSub>
                          <m:sSubPr>
                            <m:ctrlPr>
                              <a:rPr lang="en-US" b="0" i="1" smtClean="0">
                                <a:solidFill>
                                  <a:schemeClr val="accent1"/>
                                </a:solidFill>
                                <a:latin typeface="Cambria Math" panose="02040503050406030204" pitchFamily="18" charset="0"/>
                              </a:rPr>
                            </m:ctrlPr>
                          </m:sSubPr>
                          <m:e>
                            <m:r>
                              <a:rPr lang="en-US" b="0" i="1" smtClean="0">
                                <a:solidFill>
                                  <a:schemeClr val="accent1"/>
                                </a:solidFill>
                                <a:latin typeface="Cambria Math" panose="02040503050406030204" pitchFamily="18" charset="0"/>
                              </a:rPr>
                              <m:t>𝑇</m:t>
                            </m:r>
                          </m:e>
                          <m:sub>
                            <m:r>
                              <a:rPr lang="en-US" b="0" i="1" smtClean="0">
                                <a:solidFill>
                                  <a:schemeClr val="accent1"/>
                                </a:solidFill>
                                <a:latin typeface="Cambria Math" panose="02040503050406030204" pitchFamily="18" charset="0"/>
                              </a:rPr>
                              <m:t>1</m:t>
                            </m:r>
                          </m:sub>
                        </m:sSub>
                      </m:num>
                      <m:den>
                        <m:sSub>
                          <m:sSubPr>
                            <m:ctrlPr>
                              <a:rPr lang="en-US" b="0" i="1" smtClean="0">
                                <a:solidFill>
                                  <a:schemeClr val="accent1"/>
                                </a:solidFill>
                                <a:latin typeface="Cambria Math" panose="02040503050406030204" pitchFamily="18" charset="0"/>
                              </a:rPr>
                            </m:ctrlPr>
                          </m:sSubPr>
                          <m:e>
                            <m:r>
                              <a:rPr lang="en-US" b="0" i="1" smtClean="0">
                                <a:solidFill>
                                  <a:schemeClr val="accent1"/>
                                </a:solidFill>
                                <a:latin typeface="Cambria Math" panose="02040503050406030204" pitchFamily="18" charset="0"/>
                              </a:rPr>
                              <m:t>𝛼</m:t>
                            </m:r>
                          </m:e>
                          <m:sub>
                            <m:r>
                              <a:rPr lang="en-US" b="0" i="1" smtClean="0">
                                <a:solidFill>
                                  <a:schemeClr val="accent1"/>
                                </a:solidFill>
                                <a:latin typeface="Cambria Math" panose="02040503050406030204" pitchFamily="18" charset="0"/>
                              </a:rPr>
                              <m:t>1</m:t>
                            </m:r>
                          </m:sub>
                        </m:sSub>
                      </m:den>
                    </m:f>
                    <m:r>
                      <a:rPr lang="en-US" b="0" i="1" smtClean="0">
                        <a:solidFill>
                          <a:schemeClr val="accent1"/>
                        </a:solidFill>
                        <a:latin typeface="Cambria Math" panose="02040503050406030204" pitchFamily="18" charset="0"/>
                      </a:rPr>
                      <m:t>, …,</m:t>
                    </m:r>
                    <m:f>
                      <m:fPr>
                        <m:ctrlPr>
                          <a:rPr lang="en-US" b="0" i="1" smtClean="0">
                            <a:solidFill>
                              <a:schemeClr val="accent1"/>
                            </a:solidFill>
                            <a:latin typeface="Cambria Math" panose="02040503050406030204" pitchFamily="18" charset="0"/>
                          </a:rPr>
                        </m:ctrlPr>
                      </m:fPr>
                      <m:num>
                        <m:sSub>
                          <m:sSubPr>
                            <m:ctrlPr>
                              <a:rPr lang="en-US" b="0" i="1" smtClean="0">
                                <a:solidFill>
                                  <a:schemeClr val="accent1"/>
                                </a:solidFill>
                                <a:latin typeface="Cambria Math" panose="02040503050406030204" pitchFamily="18" charset="0"/>
                              </a:rPr>
                            </m:ctrlPr>
                          </m:sSubPr>
                          <m:e>
                            <m:r>
                              <a:rPr lang="en-US" b="0" i="1" smtClean="0">
                                <a:solidFill>
                                  <a:schemeClr val="accent1"/>
                                </a:solidFill>
                                <a:latin typeface="Cambria Math" panose="02040503050406030204" pitchFamily="18" charset="0"/>
                              </a:rPr>
                              <m:t>𝑇</m:t>
                            </m:r>
                          </m:e>
                          <m:sub>
                            <m:r>
                              <a:rPr lang="en-US" b="0" i="1" smtClean="0">
                                <a:solidFill>
                                  <a:schemeClr val="accent1"/>
                                </a:solidFill>
                                <a:latin typeface="Cambria Math" panose="02040503050406030204" pitchFamily="18" charset="0"/>
                              </a:rPr>
                              <m:t>𝑛</m:t>
                            </m:r>
                          </m:sub>
                        </m:sSub>
                      </m:num>
                      <m:den>
                        <m:sSub>
                          <m:sSubPr>
                            <m:ctrlPr>
                              <a:rPr lang="en-US" b="0" i="1" smtClean="0">
                                <a:solidFill>
                                  <a:schemeClr val="accent1"/>
                                </a:solidFill>
                                <a:latin typeface="Cambria Math" panose="02040503050406030204" pitchFamily="18" charset="0"/>
                              </a:rPr>
                            </m:ctrlPr>
                          </m:sSubPr>
                          <m:e>
                            <m:r>
                              <a:rPr lang="en-US" b="0" i="1" smtClean="0">
                                <a:solidFill>
                                  <a:schemeClr val="accent1"/>
                                </a:solidFill>
                                <a:latin typeface="Cambria Math" panose="02040503050406030204" pitchFamily="18" charset="0"/>
                              </a:rPr>
                              <m:t>𝛼</m:t>
                            </m:r>
                          </m:e>
                          <m:sub>
                            <m:r>
                              <a:rPr lang="en-US" b="0" i="1" smtClean="0">
                                <a:solidFill>
                                  <a:schemeClr val="accent1"/>
                                </a:solidFill>
                                <a:latin typeface="Cambria Math" panose="02040503050406030204" pitchFamily="18" charset="0"/>
                              </a:rPr>
                              <m:t>𝑛</m:t>
                            </m:r>
                          </m:sub>
                        </m:sSub>
                      </m:den>
                    </m:f>
                    <m:r>
                      <a:rPr lang="en-US" b="0" i="1" smtClean="0">
                        <a:solidFill>
                          <a:schemeClr val="accent1"/>
                        </a:solidFill>
                        <a:latin typeface="Cambria Math" panose="02040503050406030204" pitchFamily="18" charset="0"/>
                      </a:rPr>
                      <m:t>]</m:t>
                    </m:r>
                  </m:oMath>
                </a14:m>
                <a:r>
                  <a:rPr lang="en-US" dirty="0">
                    <a:solidFill>
                      <a:schemeClr val="accent1"/>
                    </a:solidFill>
                  </a:rPr>
                  <a:t> </a:t>
                </a:r>
                <a:r>
                  <a:rPr lang="en-US" dirty="0"/>
                  <a:t>is:</a:t>
                </a:r>
              </a:p>
              <a:p>
                <a:pPr marL="0" indent="0">
                  <a:buNone/>
                </a:pPr>
                <a:endParaRPr lang="en-US" dirty="0"/>
              </a:p>
              <a:p>
                <a:pPr marL="0" indent="0">
                  <a:buNone/>
                </a:pPr>
                <a:r>
                  <a:rPr lang="en-US"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m:t>
                        </m:r>
                        <m:r>
                          <a:rPr lang="en-US" b="0" i="1" smtClean="0">
                            <a:latin typeface="Cambria Math" panose="02040503050406030204" pitchFamily="18" charset="0"/>
                          </a:rPr>
                          <m:t>𝑖</m:t>
                        </m:r>
                        <m:r>
                          <a:rPr lang="en-US" b="0" i="1" smtClean="0">
                            <a:latin typeface="Cambria Math" panose="02040503050406030204" pitchFamily="18" charset="0"/>
                          </a:rPr>
                          <m:t>, </m:t>
                        </m:r>
                        <m:r>
                          <a:rPr lang="en-US" b="0" i="1" smtClean="0">
                            <a:latin typeface="Cambria Math" panose="02040503050406030204" pitchFamily="18" charset="0"/>
                          </a:rPr>
                          <m:t>𝑗</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1, …, </m:t>
                            </m:r>
                            <m:r>
                              <a:rPr lang="en-US" b="0" i="1" smtClean="0">
                                <a:latin typeface="Cambria Math" panose="02040503050406030204" pitchFamily="18" charset="0"/>
                              </a:rPr>
                              <m:t>𝑛</m:t>
                            </m:r>
                          </m:e>
                        </m:d>
                        <m:r>
                          <a:rPr lang="en-US" b="0" i="1" smtClean="0">
                            <a:latin typeface="Cambria Math" panose="02040503050406030204" pitchFamily="18" charset="0"/>
                          </a:rPr>
                          <m:t>,  </m:t>
                        </m:r>
                        <m:r>
                          <a:rPr lang="en-US" b="0" i="1" smtClean="0">
                            <a:latin typeface="Cambria Math" panose="02040503050406030204" pitchFamily="18" charset="0"/>
                          </a:rPr>
                          <m:t>𝛼</m:t>
                        </m:r>
                      </m:e>
                      <m:sub>
                        <m:r>
                          <a:rPr lang="en-US" b="0" i="1" smtClean="0">
                            <a:latin typeface="Cambria Math" panose="02040503050406030204" pitchFamily="18" charset="0"/>
                          </a:rPr>
                          <m:t>𝑖</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𝛼</m:t>
                        </m:r>
                      </m:e>
                      <m:sub>
                        <m:r>
                          <a:rPr lang="en-US" b="0" i="1" smtClean="0">
                            <a:latin typeface="Cambria Math" panose="02040503050406030204" pitchFamily="18" charset="0"/>
                          </a:rPr>
                          <m:t>𝑗</m:t>
                        </m:r>
                      </m:sub>
                    </m:sSub>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𝑖</m:t>
                    </m:r>
                    <m:r>
                      <a:rPr lang="en-US" b="0" i="1" smtClean="0">
                        <a:latin typeface="Cambria Math" panose="02040503050406030204" pitchFamily="18" charset="0"/>
                      </a:rPr>
                      <m:t> ≠</m:t>
                    </m:r>
                    <m:r>
                      <a:rPr lang="en-US" b="0" i="1" smtClean="0">
                        <a:latin typeface="Cambria Math" panose="02040503050406030204" pitchFamily="18" charset="0"/>
                      </a:rPr>
                      <m:t>𝑗</m:t>
                    </m:r>
                  </m:oMath>
                </a14:m>
                <a:r>
                  <a:rPr lang="en-US" dirty="0"/>
                  <a:t>			    </a:t>
                </a:r>
              </a:p>
              <a:p>
                <a:pPr marL="0" indent="0">
                  <a:buNone/>
                </a:pPr>
                <a14:m>
                  <m:oMathPara xmlns:m="http://schemas.openxmlformats.org/officeDocument/2006/math">
                    <m:oMathParaPr>
                      <m:jc m:val="centerGroup"/>
                    </m:oMathParaPr>
                    <m:oMath xmlns:m="http://schemas.openxmlformats.org/officeDocument/2006/math">
                      <m:r>
                        <a:rPr lang="en-US" b="0" i="0" smtClean="0">
                          <a:latin typeface="Cambria Math" panose="02040503050406030204" pitchFamily="18" charset="0"/>
                        </a:rPr>
                        <m:t>{</m:t>
                      </m:r>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𝑛</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𝛼</m:t>
                                  </m:r>
                                </m:e>
                                <m:sub>
                                  <m:r>
                                    <a:rPr lang="en-US" b="0" i="1" smtClean="0">
                                      <a:latin typeface="Cambria Math" panose="02040503050406030204" pitchFamily="18" charset="0"/>
                                    </a:rPr>
                                    <m:t>𝑖</m:t>
                                  </m:r>
                                </m:sub>
                              </m:sSub>
                            </m:sub>
                          </m:sSub>
                          <m:r>
                            <a:rPr lang="en-US" b="0" i="1" smtClean="0">
                              <a:latin typeface="Cambria Math" panose="02040503050406030204" pitchFamily="18" charset="0"/>
                            </a:rPr>
                            <m:t>}</m:t>
                          </m:r>
                        </m:e>
                      </m:nary>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𝛼</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𝛼</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r>
                        <a:rPr lang="en-US" b="0" i="1" smtClean="0">
                          <a:latin typeface="Cambria Math" panose="02040503050406030204" pitchFamily="18" charset="0"/>
                        </a:rPr>
                        <m:t>}</m:t>
                      </m:r>
                    </m:oMath>
                  </m:oMathPara>
                </a14:m>
                <a:endParaRPr lang="en-US" dirty="0"/>
              </a:p>
            </p:txBody>
          </p:sp>
        </mc:Choice>
        <mc:Fallback xmlns="">
          <p:sp>
            <p:nvSpPr>
              <p:cNvPr id="3" name="Content Placeholder 2">
                <a:extLst>
                  <a:ext uri="{FF2B5EF4-FFF2-40B4-BE49-F238E27FC236}">
                    <a16:creationId xmlns:a16="http://schemas.microsoft.com/office/drawing/2014/main" id="{3E041DE4-5AF2-4308-B316-6A4A68B1614F}"/>
                  </a:ext>
                </a:extLst>
              </p:cNvPr>
              <p:cNvSpPr>
                <a:spLocks noGrp="1" noRot="1" noChangeAspect="1" noMove="1" noResize="1" noEditPoints="1" noAdjustHandles="1" noChangeArrowheads="1" noChangeShapeType="1" noTextEdit="1"/>
              </p:cNvSpPr>
              <p:nvPr>
                <p:ph idx="1"/>
              </p:nvPr>
            </p:nvSpPr>
            <p:spPr>
              <a:blipFill>
                <a:blip r:embed="rId3"/>
                <a:stretch>
                  <a:fillRect t="-280"/>
                </a:stretch>
              </a:blipFill>
            </p:spPr>
            <p:txBody>
              <a:bodyPr/>
              <a:lstStyle/>
              <a:p>
                <a:r>
                  <a:rPr lang="en-IN">
                    <a:noFill/>
                  </a:rPr>
                  <a:t> </a:t>
                </a:r>
              </a:p>
            </p:txBody>
          </p:sp>
        </mc:Fallback>
      </mc:AlternateContent>
    </p:spTree>
    <p:extLst>
      <p:ext uri="{BB962C8B-B14F-4D97-AF65-F5344CB8AC3E}">
        <p14:creationId xmlns:p14="http://schemas.microsoft.com/office/powerpoint/2010/main" val="10790304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24161-8FE9-4B48-8455-99D25EFCCE07}"/>
              </a:ext>
            </a:extLst>
          </p:cNvPr>
          <p:cNvSpPr>
            <a:spLocks noGrp="1"/>
          </p:cNvSpPr>
          <p:nvPr>
            <p:ph type="title"/>
          </p:nvPr>
        </p:nvSpPr>
        <p:spPr/>
        <p:txBody>
          <a:bodyPr/>
          <a:lstStyle/>
          <a:p>
            <a:r>
              <a:rPr lang="en-US" dirty="0"/>
              <a:t>Symbol table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93CFDFF-FAE4-4151-985C-D45FFDB6A216}"/>
                  </a:ext>
                </a:extLst>
              </p:cNvPr>
              <p:cNvSpPr>
                <a:spLocks noGrp="1"/>
              </p:cNvSpPr>
              <p:nvPr>
                <p:ph idx="1"/>
              </p:nvPr>
            </p:nvSpPr>
            <p:spPr/>
            <p:txBody>
              <a:bodyPr>
                <a:normAutofit lnSpcReduction="10000"/>
              </a:bodyPr>
              <a:lstStyle/>
              <a:p>
                <a:r>
                  <a:rPr lang="en-US" dirty="0"/>
                  <a:t>Symbol table also maps function identifiers to their types</a:t>
                </a:r>
              </a:p>
              <a:p>
                <a:r>
                  <a:rPr lang="en-US" dirty="0"/>
                  <a:t>In the previous example, function types are</a:t>
                </a:r>
              </a:p>
              <a:p>
                <a:pPr lvl="1"/>
                <a:r>
                  <a:rPr lang="en-US" dirty="0"/>
                  <a:t>S(swap) = (</a:t>
                </a:r>
                <a:r>
                  <a:rPr lang="en-US" dirty="0" err="1"/>
                  <a:t>intptr</a:t>
                </a:r>
                <a:r>
                  <a:rPr lang="en-US" dirty="0"/>
                  <a:t>, </a:t>
                </a:r>
                <a:r>
                  <a:rPr lang="en-US" dirty="0" err="1"/>
                  <a:t>intptr</a:t>
                </a:r>
                <a:r>
                  <a:rPr lang="en-US" dirty="0"/>
                  <a:t>, void)</a:t>
                </a:r>
              </a:p>
              <a:p>
                <a:pPr lvl="1"/>
                <a:r>
                  <a:rPr lang="en-US" dirty="0"/>
                  <a:t>S(reverse) = (</a:t>
                </a:r>
                <a:r>
                  <a:rPr lang="en-US" dirty="0" err="1"/>
                  <a:t>intptr</a:t>
                </a:r>
                <a:r>
                  <a:rPr lang="en-US" dirty="0"/>
                  <a:t>, int, void)</a:t>
                </a:r>
              </a:p>
              <a:p>
                <a:pPr lvl="1"/>
                <a:r>
                  <a:rPr lang="en-US" dirty="0"/>
                  <a:t>S(</a:t>
                </a:r>
                <a:r>
                  <a:rPr lang="en-US" dirty="0" err="1"/>
                  <a:t>swapsections</a:t>
                </a:r>
                <a:r>
                  <a:rPr lang="en-US" dirty="0"/>
                  <a:t>) = (</a:t>
                </a:r>
                <a:r>
                  <a:rPr lang="en-US" dirty="0" err="1"/>
                  <a:t>intptr</a:t>
                </a:r>
                <a:r>
                  <a:rPr lang="en-US" dirty="0"/>
                  <a:t>, int, int, void)</a:t>
                </a:r>
              </a:p>
              <a:p>
                <a:pPr marL="0" indent="0">
                  <a:buNone/>
                </a:pPr>
                <a:endParaRPr lang="en-US" dirty="0"/>
              </a:p>
              <a:p>
                <a:pPr marL="0" indent="0">
                  <a:buNone/>
                </a:pPr>
                <a:r>
                  <a:rPr lang="en-US" dirty="0"/>
                  <a:t>In general:</a:t>
                </a:r>
              </a:p>
              <a:p>
                <a14:m>
                  <m:oMath xmlns:m="http://schemas.openxmlformats.org/officeDocument/2006/math">
                    <m:r>
                      <a:rPr lang="en-US" b="0" i="1" smtClean="0">
                        <a:latin typeface="Cambria Math" panose="02040503050406030204" pitchFamily="18" charset="0"/>
                      </a:rPr>
                      <m:t>𝑆</m:t>
                    </m:r>
                    <m:d>
                      <m:dPr>
                        <m:ctrlPr>
                          <a:rPr lang="en-US" b="0" i="1" smtClean="0">
                            <a:latin typeface="Cambria Math" panose="02040503050406030204" pitchFamily="18" charset="0"/>
                          </a:rPr>
                        </m:ctrlPr>
                      </m:dPr>
                      <m:e>
                        <m:r>
                          <a:rPr lang="en-US" b="0" i="1" smtClean="0">
                            <a:latin typeface="Cambria Math" panose="02040503050406030204" pitchFamily="18" charset="0"/>
                          </a:rPr>
                          <m:t>𝑖𝑑</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r>
                      <a:rPr lang="en-US" b="0" i="1" smtClean="0">
                        <a:latin typeface="Cambria Math" panose="02040503050406030204" pitchFamily="18" charset="0"/>
                      </a:rPr>
                      <m:t>)</m:t>
                    </m:r>
                  </m:oMath>
                </a14:m>
                <a:r>
                  <a:rPr lang="en-US" dirty="0"/>
                  <a:t> is an entry of symbol table, where</a:t>
                </a:r>
              </a:p>
              <a:p>
                <a:pPr lvl="1"/>
                <a:r>
                  <a:rPr lang="en-US"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r>
                      <a:rPr lang="en-US" b="0" i="1" smtClean="0">
                        <a:latin typeface="Cambria Math" panose="02040503050406030204" pitchFamily="18" charset="0"/>
                      </a:rPr>
                      <m:t> </m:t>
                    </m:r>
                    <m:r>
                      <a:rPr lang="en-US" b="0" i="1" smtClean="0">
                        <a:latin typeface="Cambria Math" panose="02040503050406030204" pitchFamily="18" charset="0"/>
                      </a:rPr>
                      <m:t>𝑎𝑟𝑒</m:t>
                    </m:r>
                    <m:r>
                      <a:rPr lang="en-US" b="0" i="1" smtClean="0">
                        <a:latin typeface="Cambria Math" panose="02040503050406030204" pitchFamily="18" charset="0"/>
                      </a:rPr>
                      <m:t> </m:t>
                    </m:r>
                    <m:r>
                      <a:rPr lang="en-US" b="0" i="1" smtClean="0">
                        <a:latin typeface="Cambria Math" panose="02040503050406030204" pitchFamily="18" charset="0"/>
                      </a:rPr>
                      <m:t>𝑝𝑎𝑟𝑎𝑚𝑒𝑡𝑒𝑟𝑠</m:t>
                    </m:r>
                    <m:r>
                      <a:rPr lang="en-US" b="0" i="1" smtClean="0">
                        <a:latin typeface="Cambria Math" panose="02040503050406030204" pitchFamily="18" charset="0"/>
                      </a:rPr>
                      <m:t> </m:t>
                    </m:r>
                    <m:r>
                      <a:rPr lang="en-US" b="0" i="1" smtClean="0">
                        <a:latin typeface="Cambria Math" panose="02040503050406030204" pitchFamily="18" charset="0"/>
                      </a:rPr>
                      <m:t>𝑡𝑦𝑝𝑒𝑠</m:t>
                    </m:r>
                  </m:oMath>
                </a14:m>
                <a:endParaRPr lang="en-US" b="0" dirty="0"/>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𝑡h𝑒</m:t>
                    </m:r>
                    <m:r>
                      <a:rPr lang="en-US" b="0" i="1" smtClean="0">
                        <a:latin typeface="Cambria Math" panose="02040503050406030204" pitchFamily="18" charset="0"/>
                      </a:rPr>
                      <m:t> </m:t>
                    </m:r>
                    <m:r>
                      <a:rPr lang="en-US" b="0" i="1" smtClean="0">
                        <a:latin typeface="Cambria Math" panose="02040503050406030204" pitchFamily="18" charset="0"/>
                      </a:rPr>
                      <m:t>𝑟𝑒𝑡𝑢𝑟𝑛</m:t>
                    </m:r>
                    <m:r>
                      <a:rPr lang="en-US" b="0" i="1" smtClean="0">
                        <a:latin typeface="Cambria Math" panose="02040503050406030204" pitchFamily="18" charset="0"/>
                      </a:rPr>
                      <m:t> </m:t>
                    </m:r>
                    <m:r>
                      <a:rPr lang="en-US" b="0" i="1" smtClean="0">
                        <a:latin typeface="Cambria Math" panose="02040503050406030204" pitchFamily="18" charset="0"/>
                      </a:rPr>
                      <m:t>𝑡𝑦𝑝𝑒</m:t>
                    </m:r>
                  </m:oMath>
                </a14:m>
                <a:endParaRPr lang="en-US" dirty="0"/>
              </a:p>
            </p:txBody>
          </p:sp>
        </mc:Choice>
        <mc:Fallback xmlns="">
          <p:sp>
            <p:nvSpPr>
              <p:cNvPr id="3" name="Content Placeholder 2">
                <a:extLst>
                  <a:ext uri="{FF2B5EF4-FFF2-40B4-BE49-F238E27FC236}">
                    <a16:creationId xmlns:a16="http://schemas.microsoft.com/office/drawing/2014/main" id="{893CFDFF-FAE4-4151-985C-D45FFDB6A216}"/>
                  </a:ext>
                </a:extLst>
              </p:cNvPr>
              <p:cNvSpPr>
                <a:spLocks noGrp="1" noRot="1" noChangeAspect="1" noMove="1" noResize="1" noEditPoints="1" noAdjustHandles="1" noChangeArrowheads="1" noChangeShapeType="1" noTextEdit="1"/>
              </p:cNvSpPr>
              <p:nvPr>
                <p:ph idx="1"/>
              </p:nvPr>
            </p:nvSpPr>
            <p:spPr>
              <a:blipFill>
                <a:blip r:embed="rId3"/>
                <a:stretch>
                  <a:fillRect l="-1217" t="-3081"/>
                </a:stretch>
              </a:blipFill>
            </p:spPr>
            <p:txBody>
              <a:bodyPr/>
              <a:lstStyle/>
              <a:p>
                <a:r>
                  <a:rPr lang="en-US">
                    <a:noFill/>
                  </a:rPr>
                  <a:t> </a:t>
                </a:r>
              </a:p>
            </p:txBody>
          </p:sp>
        </mc:Fallback>
      </mc:AlternateContent>
    </p:spTree>
    <p:extLst>
      <p:ext uri="{BB962C8B-B14F-4D97-AF65-F5344CB8AC3E}">
        <p14:creationId xmlns:p14="http://schemas.microsoft.com/office/powerpoint/2010/main" val="1143801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0BEC7-5993-4490-99FB-E668583AADD5}"/>
              </a:ext>
            </a:extLst>
          </p:cNvPr>
          <p:cNvSpPr>
            <a:spLocks noGrp="1"/>
          </p:cNvSpPr>
          <p:nvPr>
            <p:ph type="title"/>
          </p:nvPr>
        </p:nvSpPr>
        <p:spPr/>
        <p:txBody>
          <a:bodyPr/>
          <a:lstStyle/>
          <a:p>
            <a:r>
              <a:rPr lang="en-US" dirty="0"/>
              <a:t>Types</a:t>
            </a:r>
          </a:p>
        </p:txBody>
      </p:sp>
      <p:sp>
        <p:nvSpPr>
          <p:cNvPr id="3" name="Content Placeholder 2">
            <a:extLst>
              <a:ext uri="{FF2B5EF4-FFF2-40B4-BE49-F238E27FC236}">
                <a16:creationId xmlns:a16="http://schemas.microsoft.com/office/drawing/2014/main" id="{CE2673A8-F9DF-4AB3-9D8E-F162E11C29F5}"/>
              </a:ext>
            </a:extLst>
          </p:cNvPr>
          <p:cNvSpPr>
            <a:spLocks noGrp="1"/>
          </p:cNvSpPr>
          <p:nvPr>
            <p:ph idx="1"/>
          </p:nvPr>
        </p:nvSpPr>
        <p:spPr/>
        <p:txBody>
          <a:bodyPr/>
          <a:lstStyle/>
          <a:p>
            <a:pPr marL="0" indent="0">
              <a:buNone/>
            </a:pPr>
            <a:r>
              <a:rPr lang="en-US" dirty="0"/>
              <a:t>T </a:t>
            </a:r>
            <a:r>
              <a:rPr lang="en-US" dirty="0">
                <a:sym typeface="Wingdings" panose="05000000000000000000" pitchFamily="2" charset="2"/>
              </a:rPr>
              <a:t> int | </a:t>
            </a:r>
            <a:r>
              <a:rPr lang="en-US" dirty="0" err="1">
                <a:sym typeface="Wingdings" panose="05000000000000000000" pitchFamily="2" charset="2"/>
              </a:rPr>
              <a:t>intptr</a:t>
            </a:r>
            <a:r>
              <a:rPr lang="en-US" dirty="0">
                <a:sym typeface="Wingdings" panose="05000000000000000000" pitchFamily="2" charset="2"/>
              </a:rPr>
              <a:t> | void| (T</a:t>
            </a:r>
            <a:r>
              <a:rPr lang="en-US" baseline="-25000" dirty="0">
                <a:sym typeface="Wingdings" panose="05000000000000000000" pitchFamily="2" charset="2"/>
              </a:rPr>
              <a:t>1</a:t>
            </a:r>
            <a:r>
              <a:rPr lang="en-US" dirty="0">
                <a:sym typeface="Wingdings" panose="05000000000000000000" pitchFamily="2" charset="2"/>
              </a:rPr>
              <a:t>, .., T</a:t>
            </a:r>
            <a:r>
              <a:rPr lang="en-US" baseline="-25000" dirty="0">
                <a:sym typeface="Wingdings" panose="05000000000000000000" pitchFamily="2" charset="2"/>
              </a:rPr>
              <a:t>n</a:t>
            </a:r>
            <a:r>
              <a:rPr lang="en-US" dirty="0">
                <a:sym typeface="Wingdings" panose="05000000000000000000" pitchFamily="2" charset="2"/>
              </a:rPr>
              <a:t>, T</a:t>
            </a:r>
            <a:r>
              <a:rPr lang="en-US" baseline="-25000" dirty="0">
                <a:sym typeface="Wingdings" panose="05000000000000000000" pitchFamily="2" charset="2"/>
              </a:rPr>
              <a:t>n+1</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4286524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1804B-1407-45E8-9B78-19CD7E86522F}"/>
              </a:ext>
            </a:extLst>
          </p:cNvPr>
          <p:cNvSpPr>
            <a:spLocks noGrp="1"/>
          </p:cNvSpPr>
          <p:nvPr>
            <p:ph type="title"/>
          </p:nvPr>
        </p:nvSpPr>
        <p:spPr/>
        <p:txBody>
          <a:bodyPr/>
          <a:lstStyle/>
          <a:p>
            <a:r>
              <a:rPr lang="en-US" dirty="0"/>
              <a:t>Integer literal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9081D93-D3F8-4413-A5D2-41192C9EC5CF}"/>
                  </a:ext>
                </a:extLst>
              </p:cNvPr>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𝑛𝑢𝑚</m:t>
                          </m:r>
                          <m:r>
                            <a:rPr lang="en-US" b="0" i="1" smtClean="0">
                              <a:latin typeface="Cambria Math" panose="02040503050406030204" pitchFamily="18" charset="0"/>
                            </a:rPr>
                            <m:t> :</m:t>
                          </m:r>
                          <m:r>
                            <a:rPr lang="en-US" b="0" i="1" smtClean="0">
                              <a:latin typeface="Cambria Math" panose="02040503050406030204" pitchFamily="18" charset="0"/>
                            </a:rPr>
                            <m:t>𝑖𝑛𝑡</m:t>
                          </m:r>
                        </m:den>
                      </m:f>
                    </m:oMath>
                  </m:oMathPara>
                </a14:m>
                <a:endParaRPr lang="en-US" b="0" dirty="0"/>
              </a:p>
              <a:p>
                <a:pPr marL="0" indent="0">
                  <a:buNone/>
                </a:pPr>
                <a:endParaRPr lang="en-US" dirty="0"/>
              </a:p>
              <a:p>
                <a:pPr marL="0" indent="0">
                  <a:buNone/>
                </a:pPr>
                <a:endParaRPr lang="en-US" dirty="0"/>
              </a:p>
              <a:p>
                <a:pPr marL="0" indent="0">
                  <a:buNone/>
                </a:pPr>
                <a:r>
                  <a:rPr lang="en-US" dirty="0"/>
                  <a:t>This rule is read as follows: </a:t>
                </a:r>
              </a:p>
              <a:p>
                <a:pPr marL="0" indent="0">
                  <a:buNone/>
                </a:pPr>
                <a:r>
                  <a:rPr lang="en-US" dirty="0"/>
                  <a:t>Using symbol table S, we can infer the type of “</a:t>
                </a:r>
                <a:r>
                  <a:rPr lang="en-US" dirty="0">
                    <a:solidFill>
                      <a:schemeClr val="accent1"/>
                    </a:solidFill>
                  </a:rPr>
                  <a:t>num</a:t>
                </a:r>
                <a:r>
                  <a:rPr lang="en-US" dirty="0"/>
                  <a:t>” as “</a:t>
                </a:r>
                <a:r>
                  <a:rPr lang="en-US" dirty="0">
                    <a:solidFill>
                      <a:schemeClr val="accent1"/>
                    </a:solidFill>
                  </a:rPr>
                  <a:t>int</a:t>
                </a:r>
                <a:r>
                  <a:rPr lang="en-US" dirty="0"/>
                  <a:t>”</a:t>
                </a:r>
              </a:p>
            </p:txBody>
          </p:sp>
        </mc:Choice>
        <mc:Fallback xmlns="">
          <p:sp>
            <p:nvSpPr>
              <p:cNvPr id="3" name="Content Placeholder 2">
                <a:extLst>
                  <a:ext uri="{FF2B5EF4-FFF2-40B4-BE49-F238E27FC236}">
                    <a16:creationId xmlns:a16="http://schemas.microsoft.com/office/drawing/2014/main" id="{E9081D93-D3F8-4413-A5D2-41192C9EC5CF}"/>
                  </a:ext>
                </a:extLst>
              </p:cNvPr>
              <p:cNvSpPr>
                <a:spLocks noGrp="1" noRot="1" noChangeAspect="1" noMove="1" noResize="1" noEditPoints="1" noAdjustHandles="1" noChangeArrowheads="1" noChangeShapeType="1" noTextEdit="1"/>
              </p:cNvSpPr>
              <p:nvPr>
                <p:ph idx="1"/>
              </p:nvPr>
            </p:nvSpPr>
            <p:spPr>
              <a:blipFill>
                <a:blip r:embed="rId3"/>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6774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8343F-A7E4-13D5-E9B8-16ADCFB58D37}"/>
              </a:ext>
            </a:extLst>
          </p:cNvPr>
          <p:cNvSpPr>
            <a:spLocks noGrp="1"/>
          </p:cNvSpPr>
          <p:nvPr>
            <p:ph type="title"/>
          </p:nvPr>
        </p:nvSpPr>
        <p:spPr/>
        <p:txBody>
          <a:bodyPr/>
          <a:lstStyle/>
          <a:p>
            <a:r>
              <a:rPr lang="en-IN" dirty="0"/>
              <a:t>Clarification</a:t>
            </a:r>
          </a:p>
        </p:txBody>
      </p:sp>
      <p:sp>
        <p:nvSpPr>
          <p:cNvPr id="3" name="Content Placeholder 2">
            <a:extLst>
              <a:ext uri="{FF2B5EF4-FFF2-40B4-BE49-F238E27FC236}">
                <a16:creationId xmlns:a16="http://schemas.microsoft.com/office/drawing/2014/main" id="{A5695623-9420-2B71-4B57-607A712E8E4A}"/>
              </a:ext>
            </a:extLst>
          </p:cNvPr>
          <p:cNvSpPr>
            <a:spLocks noGrp="1"/>
          </p:cNvSpPr>
          <p:nvPr>
            <p:ph idx="1"/>
          </p:nvPr>
        </p:nvSpPr>
        <p:spPr/>
        <p:txBody>
          <a:bodyPr/>
          <a:lstStyle/>
          <a:p>
            <a:pPr marL="0" indent="0">
              <a:buNone/>
            </a:pPr>
            <a:r>
              <a:rPr lang="en-IN" dirty="0"/>
              <a:t>Parse tree for a + n -1 –</a:t>
            </a:r>
            <a:r>
              <a:rPr lang="en-IN" dirty="0" err="1"/>
              <a:t>i</a:t>
            </a:r>
            <a:endParaRPr lang="en-IN" dirty="0"/>
          </a:p>
          <a:p>
            <a:pPr marL="0" indent="0">
              <a:buNone/>
            </a:pPr>
            <a:endParaRPr lang="en-IN" dirty="0"/>
          </a:p>
          <a:p>
            <a:pPr marL="0" indent="0">
              <a:buNone/>
            </a:pPr>
            <a:r>
              <a:rPr lang="en-US" dirty="0"/>
              <a:t>If the grammar is ambiguous, then multiple parse trees are possible. The ambiguity is removed using the associativity and precedence rule discussed in the class. Therefore, if addition and subtraction are left associative, a+n-1-i will be generated as (((</a:t>
            </a:r>
            <a:r>
              <a:rPr lang="en-US" dirty="0" err="1"/>
              <a:t>a+n</a:t>
            </a:r>
            <a:r>
              <a:rPr lang="en-US" dirty="0"/>
              <a:t>) - 1) - </a:t>
            </a:r>
            <a:r>
              <a:rPr lang="en-US" dirty="0" err="1"/>
              <a:t>i</a:t>
            </a:r>
            <a:r>
              <a:rPr lang="en-US" dirty="0"/>
              <a:t>). It means that first, e will be converted to e1 - e2, then e1 will converted to (e3 - e4), and then e3 will be converted to (e5+e6). Here, e5 is a, e6 is n, e4 is 1, and e2 is </a:t>
            </a:r>
            <a:r>
              <a:rPr lang="en-US" dirty="0" err="1"/>
              <a:t>i</a:t>
            </a:r>
            <a:r>
              <a:rPr lang="en-US"/>
              <a:t>.</a:t>
            </a:r>
            <a:endParaRPr lang="en-IN" dirty="0"/>
          </a:p>
        </p:txBody>
      </p:sp>
    </p:spTree>
    <p:extLst>
      <p:ext uri="{BB962C8B-B14F-4D97-AF65-F5344CB8AC3E}">
        <p14:creationId xmlns:p14="http://schemas.microsoft.com/office/powerpoint/2010/main" val="97207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Variable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𝑆</m:t>
                          </m:r>
                          <m:d>
                            <m:dPr>
                              <m:ctrlPr>
                                <a:rPr lang="en-US" b="0" i="1" smtClean="0">
                                  <a:latin typeface="Cambria Math" panose="02040503050406030204" pitchFamily="18" charset="0"/>
                                </a:rPr>
                              </m:ctrlPr>
                            </m:dPr>
                            <m:e>
                              <m:r>
                                <a:rPr lang="en-US" b="0" i="1" smtClean="0">
                                  <a:latin typeface="Cambria Math" panose="02040503050406030204" pitchFamily="18" charset="0"/>
                                </a:rPr>
                                <m:t>𝑖𝑑</m:t>
                              </m:r>
                            </m:e>
                          </m:d>
                          <m:r>
                            <a:rPr lang="en-US" b="0" i="1" smtClean="0">
                              <a:latin typeface="Cambria Math" panose="02040503050406030204" pitchFamily="18" charset="0"/>
                            </a:rPr>
                            <m:t>=</m:t>
                          </m:r>
                          <m:r>
                            <a:rPr lang="en-US" b="0" i="1" smtClean="0">
                              <a:latin typeface="Cambria Math" panose="02040503050406030204" pitchFamily="18" charset="0"/>
                            </a:rPr>
                            <m:t>𝑇</m:t>
                          </m: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𝑖𝑑</m:t>
                          </m:r>
                          <m:r>
                            <a:rPr lang="en-US" b="0" i="1" smtClean="0">
                              <a:latin typeface="Cambria Math" panose="02040503050406030204" pitchFamily="18" charset="0"/>
                            </a:rPr>
                            <m:t>:</m:t>
                          </m:r>
                          <m:r>
                            <a:rPr lang="en-US" b="0" i="1" smtClean="0">
                              <a:latin typeface="Cambria Math" panose="02040503050406030204" pitchFamily="18" charset="0"/>
                            </a:rPr>
                            <m:t>𝑇</m:t>
                          </m:r>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3"/>
                <a:stretch>
                  <a:fillRect/>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2A078293-FC1D-DBBA-56B4-01D913E63643}"/>
              </a:ext>
            </a:extLst>
          </p:cNvPr>
          <p:cNvSpPr txBox="1"/>
          <p:nvPr/>
        </p:nvSpPr>
        <p:spPr>
          <a:xfrm>
            <a:off x="2231571" y="5323114"/>
            <a:ext cx="7434943" cy="923330"/>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This rule is interpreted as follows. To infer the type of an identifier </a:t>
            </a:r>
            <a:r>
              <a:rPr lang="en-IN" dirty="0">
                <a:solidFill>
                  <a:schemeClr val="accent1"/>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with symbol table </a:t>
            </a:r>
            <a:r>
              <a:rPr lang="en-IN" dirty="0">
                <a:solidFill>
                  <a:schemeClr val="accent1"/>
                </a:solidFill>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do a lookup in </a:t>
            </a:r>
            <a:r>
              <a:rPr lang="en-IN" dirty="0">
                <a:solidFill>
                  <a:schemeClr val="accent1"/>
                </a:solidFill>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If </a:t>
            </a:r>
            <a:r>
              <a:rPr lang="en-IN" dirty="0">
                <a:solidFill>
                  <a:schemeClr val="accent1"/>
                </a:solidFill>
                <a:latin typeface="Arial" panose="020B0604020202020204" pitchFamily="34" charset="0"/>
                <a:cs typeface="Arial" panose="020B0604020202020204" pitchFamily="34" charset="0"/>
              </a:rPr>
              <a:t>x:T</a:t>
            </a:r>
            <a:r>
              <a:rPr lang="en-IN" dirty="0">
                <a:latin typeface="Arial" panose="020B0604020202020204" pitchFamily="34" charset="0"/>
                <a:cs typeface="Arial" panose="020B0604020202020204" pitchFamily="34" charset="0"/>
              </a:rPr>
              <a:t> is present in </a:t>
            </a:r>
            <a:r>
              <a:rPr lang="en-IN" dirty="0">
                <a:solidFill>
                  <a:schemeClr val="accent1"/>
                </a:solidFill>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then the type of </a:t>
            </a:r>
            <a:r>
              <a:rPr lang="en-IN" dirty="0">
                <a:solidFill>
                  <a:schemeClr val="accent1"/>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will be inferred as </a:t>
            </a:r>
            <a:r>
              <a:rPr lang="en-IN" dirty="0">
                <a:solidFill>
                  <a:schemeClr val="accent1"/>
                </a:solidFill>
                <a:latin typeface="Arial" panose="020B0604020202020204" pitchFamily="34" charset="0"/>
                <a:cs typeface="Arial" panose="020B0604020202020204" pitchFamily="34" charset="0"/>
              </a:rPr>
              <a:t>T</a:t>
            </a:r>
            <a:r>
              <a:rPr lang="en-IN"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26296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Address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𝑖𝑑</m:t>
                          </m:r>
                          <m:r>
                            <a:rPr lang="en-US" b="0" i="1" smtClean="0">
                              <a:latin typeface="Cambria Math" panose="02040503050406030204" pitchFamily="18" charset="0"/>
                            </a:rPr>
                            <m:t>:</m:t>
                          </m:r>
                          <m:r>
                            <a:rPr lang="en-US" b="0" i="1" smtClean="0">
                              <a:latin typeface="Cambria Math" panose="02040503050406030204" pitchFamily="18" charset="0"/>
                            </a:rPr>
                            <m:t>𝑖𝑛𝑡</m:t>
                          </m:r>
                        </m:num>
                        <m:den>
                          <m:r>
                            <a:rPr lang="en-US" b="0" i="1" smtClean="0">
                              <a:latin typeface="Cambria Math" panose="02040503050406030204" pitchFamily="18" charset="0"/>
                            </a:rPr>
                            <m:t>𝑆</m:t>
                          </m:r>
                          <m:r>
                            <a:rPr lang="en-US" b="0" i="1" smtClean="0">
                              <a:latin typeface="Cambria Math" panose="02040503050406030204" pitchFamily="18" charset="0"/>
                            </a:rPr>
                            <m:t>⊢&amp;</m:t>
                          </m:r>
                          <m:r>
                            <a:rPr lang="en-US" b="0" i="1" smtClean="0">
                              <a:latin typeface="Cambria Math" panose="02040503050406030204" pitchFamily="18" charset="0"/>
                            </a:rPr>
                            <m:t>𝑖𝑑</m:t>
                          </m:r>
                          <m:r>
                            <a:rPr lang="en-US" b="0" i="1" smtClean="0">
                              <a:latin typeface="Cambria Math" panose="02040503050406030204" pitchFamily="18" charset="0"/>
                            </a:rPr>
                            <m:t>:</m:t>
                          </m:r>
                          <m:r>
                            <a:rPr lang="en-US" b="0" i="1" smtClean="0">
                              <a:latin typeface="Cambria Math" panose="02040503050406030204" pitchFamily="18" charset="0"/>
                            </a:rPr>
                            <m:t>𝑖𝑛𝑡𝑝𝑡𝑟</m:t>
                          </m:r>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3"/>
                <a:stretch>
                  <a:fillRect/>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F40832B8-93A0-79B4-42E5-06501BF5893C}"/>
              </a:ext>
            </a:extLst>
          </p:cNvPr>
          <p:cNvSpPr txBox="1"/>
          <p:nvPr/>
        </p:nvSpPr>
        <p:spPr>
          <a:xfrm>
            <a:off x="2231571" y="5323114"/>
            <a:ext cx="7434943" cy="923330"/>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This rule is interpreted as follows. To infer the type of </a:t>
            </a:r>
            <a:r>
              <a:rPr lang="en-IN" dirty="0">
                <a:solidFill>
                  <a:schemeClr val="accent1"/>
                </a:solidFill>
                <a:latin typeface="Arial" panose="020B0604020202020204" pitchFamily="34" charset="0"/>
                <a:cs typeface="Arial" panose="020B0604020202020204" pitchFamily="34" charset="0"/>
              </a:rPr>
              <a:t>&amp;id</a:t>
            </a:r>
            <a:r>
              <a:rPr lang="en-IN" dirty="0">
                <a:latin typeface="Arial" panose="020B0604020202020204" pitchFamily="34" charset="0"/>
                <a:cs typeface="Arial" panose="020B0604020202020204" pitchFamily="34" charset="0"/>
              </a:rPr>
              <a:t> with symbol table </a:t>
            </a:r>
            <a:r>
              <a:rPr lang="en-IN" dirty="0">
                <a:solidFill>
                  <a:schemeClr val="accent1"/>
                </a:solidFill>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infer the type of </a:t>
            </a:r>
            <a:r>
              <a:rPr lang="en-IN" dirty="0">
                <a:solidFill>
                  <a:schemeClr val="accent1"/>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with </a:t>
            </a:r>
            <a:r>
              <a:rPr lang="en-IN" dirty="0">
                <a:solidFill>
                  <a:schemeClr val="accent1"/>
                </a:solidFill>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If the inferred type of </a:t>
            </a:r>
            <a:r>
              <a:rPr lang="en-IN" dirty="0">
                <a:solidFill>
                  <a:schemeClr val="accent1"/>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is </a:t>
            </a:r>
            <a:r>
              <a:rPr lang="en-IN" dirty="0">
                <a:solidFill>
                  <a:schemeClr val="accent1"/>
                </a:solidFill>
                <a:latin typeface="Arial" panose="020B0604020202020204" pitchFamily="34" charset="0"/>
                <a:cs typeface="Arial" panose="020B0604020202020204" pitchFamily="34" charset="0"/>
              </a:rPr>
              <a:t>int</a:t>
            </a:r>
            <a:r>
              <a:rPr lang="en-IN" dirty="0">
                <a:latin typeface="Arial" panose="020B0604020202020204" pitchFamily="34" charset="0"/>
                <a:cs typeface="Arial" panose="020B0604020202020204" pitchFamily="34" charset="0"/>
              </a:rPr>
              <a:t>, then the type of </a:t>
            </a:r>
            <a:r>
              <a:rPr lang="en-IN" dirty="0">
                <a:solidFill>
                  <a:schemeClr val="accent1"/>
                </a:solidFill>
                <a:latin typeface="Arial" panose="020B0604020202020204" pitchFamily="34" charset="0"/>
                <a:cs typeface="Arial" panose="020B0604020202020204" pitchFamily="34" charset="0"/>
              </a:rPr>
              <a:t>&amp;id </a:t>
            </a:r>
            <a:r>
              <a:rPr lang="en-IN" dirty="0">
                <a:latin typeface="Arial" panose="020B0604020202020204" pitchFamily="34" charset="0"/>
                <a:cs typeface="Arial" panose="020B0604020202020204" pitchFamily="34" charset="0"/>
              </a:rPr>
              <a:t>will be inferred as </a:t>
            </a:r>
            <a:r>
              <a:rPr lang="en-IN" dirty="0" err="1">
                <a:solidFill>
                  <a:schemeClr val="accent1"/>
                </a:solidFill>
                <a:latin typeface="Arial" panose="020B0604020202020204" pitchFamily="34" charset="0"/>
                <a:cs typeface="Arial" panose="020B0604020202020204" pitchFamily="34" charset="0"/>
              </a:rPr>
              <a:t>intptr</a:t>
            </a:r>
            <a:r>
              <a:rPr lang="en-IN"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506108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Load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𝑖𝑛𝑡𝑝𝑡𝑟</m:t>
                          </m: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𝑖𝑛𝑡</m:t>
                          </m:r>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3"/>
                <a:stretch>
                  <a:fillRect/>
                </a:stretch>
              </a:blipFill>
            </p:spPr>
            <p:txBody>
              <a:bodyPr/>
              <a:lstStyle/>
              <a:p>
                <a:r>
                  <a:rPr lang="en-IN">
                    <a:noFill/>
                  </a:rPr>
                  <a:t> </a:t>
                </a:r>
              </a:p>
            </p:txBody>
          </p:sp>
        </mc:Fallback>
      </mc:AlternateContent>
      <p:sp>
        <p:nvSpPr>
          <p:cNvPr id="4" name="TextBox 3">
            <a:extLst>
              <a:ext uri="{FF2B5EF4-FFF2-40B4-BE49-F238E27FC236}">
                <a16:creationId xmlns:a16="http://schemas.microsoft.com/office/drawing/2014/main" id="{A2D7B35E-652A-BB54-89A0-D5E7F790F1D2}"/>
              </a:ext>
            </a:extLst>
          </p:cNvPr>
          <p:cNvSpPr txBox="1"/>
          <p:nvPr/>
        </p:nvSpPr>
        <p:spPr>
          <a:xfrm>
            <a:off x="2231571" y="5323114"/>
            <a:ext cx="7434943" cy="923330"/>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This rule is interpreted as follows. To infer the type of </a:t>
            </a:r>
            <a:r>
              <a:rPr lang="en-IN" dirty="0">
                <a:solidFill>
                  <a:schemeClr val="accent1"/>
                </a:solidFill>
                <a:latin typeface="Arial" panose="020B0604020202020204" pitchFamily="34" charset="0"/>
                <a:cs typeface="Arial" panose="020B0604020202020204" pitchFamily="34" charset="0"/>
              </a:rPr>
              <a:t>*e</a:t>
            </a:r>
            <a:r>
              <a:rPr lang="en-IN" dirty="0">
                <a:latin typeface="Arial" panose="020B0604020202020204" pitchFamily="34" charset="0"/>
                <a:cs typeface="Arial" panose="020B0604020202020204" pitchFamily="34" charset="0"/>
              </a:rPr>
              <a:t> with symbol table </a:t>
            </a:r>
            <a:r>
              <a:rPr lang="en-IN" dirty="0">
                <a:solidFill>
                  <a:schemeClr val="accent1"/>
                </a:solidFill>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infer the type of </a:t>
            </a:r>
            <a:r>
              <a:rPr lang="en-IN" dirty="0">
                <a:solidFill>
                  <a:schemeClr val="accent1"/>
                </a:solidFill>
                <a:latin typeface="Arial" panose="020B0604020202020204" pitchFamily="34" charset="0"/>
                <a:cs typeface="Arial" panose="020B0604020202020204" pitchFamily="34" charset="0"/>
              </a:rPr>
              <a:t>e</a:t>
            </a:r>
            <a:r>
              <a:rPr lang="en-IN" dirty="0">
                <a:latin typeface="Arial" panose="020B0604020202020204" pitchFamily="34" charset="0"/>
                <a:cs typeface="Arial" panose="020B0604020202020204" pitchFamily="34" charset="0"/>
              </a:rPr>
              <a:t> with </a:t>
            </a:r>
            <a:r>
              <a:rPr lang="en-IN" dirty="0">
                <a:solidFill>
                  <a:schemeClr val="accent1"/>
                </a:solidFill>
                <a:latin typeface="Arial" panose="020B0604020202020204" pitchFamily="34" charset="0"/>
                <a:cs typeface="Arial" panose="020B0604020202020204" pitchFamily="34" charset="0"/>
              </a:rPr>
              <a:t>S</a:t>
            </a:r>
            <a:r>
              <a:rPr lang="en-IN" dirty="0">
                <a:latin typeface="Arial" panose="020B0604020202020204" pitchFamily="34" charset="0"/>
                <a:cs typeface="Arial" panose="020B0604020202020204" pitchFamily="34" charset="0"/>
              </a:rPr>
              <a:t>. If the inferred type of </a:t>
            </a:r>
            <a:r>
              <a:rPr lang="en-IN" dirty="0">
                <a:solidFill>
                  <a:schemeClr val="accent1"/>
                </a:solidFill>
                <a:latin typeface="Arial" panose="020B0604020202020204" pitchFamily="34" charset="0"/>
                <a:cs typeface="Arial" panose="020B0604020202020204" pitchFamily="34" charset="0"/>
              </a:rPr>
              <a:t>e</a:t>
            </a:r>
            <a:r>
              <a:rPr lang="en-IN" dirty="0">
                <a:latin typeface="Arial" panose="020B0604020202020204" pitchFamily="34" charset="0"/>
                <a:cs typeface="Arial" panose="020B0604020202020204" pitchFamily="34" charset="0"/>
              </a:rPr>
              <a:t> is </a:t>
            </a:r>
            <a:r>
              <a:rPr lang="en-IN" dirty="0" err="1">
                <a:solidFill>
                  <a:schemeClr val="accent1"/>
                </a:solidFill>
                <a:latin typeface="Arial" panose="020B0604020202020204" pitchFamily="34" charset="0"/>
                <a:cs typeface="Arial" panose="020B0604020202020204" pitchFamily="34" charset="0"/>
              </a:rPr>
              <a:t>intptr</a:t>
            </a:r>
            <a:r>
              <a:rPr lang="en-IN" dirty="0">
                <a:latin typeface="Arial" panose="020B0604020202020204" pitchFamily="34" charset="0"/>
                <a:cs typeface="Arial" panose="020B0604020202020204" pitchFamily="34" charset="0"/>
              </a:rPr>
              <a:t>, then the type of </a:t>
            </a:r>
            <a:r>
              <a:rPr lang="en-IN" dirty="0">
                <a:solidFill>
                  <a:schemeClr val="accent1"/>
                </a:solidFill>
                <a:latin typeface="Arial" panose="020B0604020202020204" pitchFamily="34" charset="0"/>
                <a:cs typeface="Arial" panose="020B0604020202020204" pitchFamily="34" charset="0"/>
              </a:rPr>
              <a:t>*e </a:t>
            </a:r>
            <a:r>
              <a:rPr lang="en-IN" dirty="0">
                <a:latin typeface="Arial" panose="020B0604020202020204" pitchFamily="34" charset="0"/>
                <a:cs typeface="Arial" panose="020B0604020202020204" pitchFamily="34" charset="0"/>
              </a:rPr>
              <a:t>will be inferred as </a:t>
            </a:r>
            <a:r>
              <a:rPr lang="en-IN" dirty="0">
                <a:solidFill>
                  <a:schemeClr val="accent1"/>
                </a:solidFill>
                <a:latin typeface="Arial" panose="020B0604020202020204" pitchFamily="34" charset="0"/>
                <a:cs typeface="Arial" panose="020B0604020202020204" pitchFamily="34" charset="0"/>
              </a:rPr>
              <a:t>int</a:t>
            </a:r>
            <a:r>
              <a:rPr lang="en-IN"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855988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Addition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𝑇</m:t>
                              </m:r>
                            </m:e>
                            <m:e>
                              <m:r>
                                <a:rPr lang="en-US" b="0" i="1" smtClean="0">
                                  <a:latin typeface="Cambria Math" panose="02040503050406030204" pitchFamily="18" charset="0"/>
                                </a:rPr>
                                <m:t>𝑇</m:t>
                              </m:r>
                              <m:r>
                                <a:rPr lang="en-US" b="0" i="1" smtClean="0">
                                  <a:latin typeface="Cambria Math" panose="02040503050406030204" pitchFamily="18" charset="0"/>
                                </a:rPr>
                                <m:t>∈{</m:t>
                              </m:r>
                              <m:r>
                                <a:rPr lang="en-US" b="0" i="1" smtClean="0">
                                  <a:latin typeface="Cambria Math" panose="02040503050406030204" pitchFamily="18" charset="0"/>
                                </a:rPr>
                                <m:t>𝑖𝑛𝑡</m:t>
                              </m:r>
                              <m:r>
                                <a:rPr lang="en-US" b="0" i="1" smtClean="0">
                                  <a:latin typeface="Cambria Math" panose="02040503050406030204" pitchFamily="18" charset="0"/>
                                </a:rPr>
                                <m:t>, </m:t>
                              </m:r>
                              <m:r>
                                <a:rPr lang="en-US" b="0" i="1" smtClean="0">
                                  <a:latin typeface="Cambria Math" panose="02040503050406030204" pitchFamily="18" charset="0"/>
                                </a:rPr>
                                <m:t>𝑖𝑛𝑡𝑝𝑡𝑟</m:t>
                              </m:r>
                              <m:r>
                                <a:rPr lang="en-US" b="0" i="1" smtClean="0">
                                  <a:latin typeface="Cambria Math" panose="02040503050406030204" pitchFamily="18" charset="0"/>
                                </a:rPr>
                                <m:t>}</m:t>
                              </m:r>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𝑖𝑛𝑡</m:t>
                              </m:r>
                            </m:e>
                          </m:eqArr>
                        </m:num>
                        <m:den>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𝑇</m:t>
                          </m:r>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725789B8-F7BB-8E86-0F08-37DF16F423EC}"/>
                  </a:ext>
                </a:extLst>
              </p:cNvPr>
              <p:cNvSpPr txBox="1"/>
              <p:nvPr/>
            </p:nvSpPr>
            <p:spPr>
              <a:xfrm>
                <a:off x="2231572" y="5323114"/>
                <a:ext cx="7870372" cy="1200329"/>
              </a:xfrm>
              <a:prstGeom prst="rect">
                <a:avLst/>
              </a:prstGeom>
              <a:noFill/>
            </p:spPr>
            <p:txBody>
              <a:bodyPr wrap="square" rtlCol="0">
                <a:spAutoFit/>
              </a:bodyPr>
              <a:lstStyle/>
              <a:p>
                <a:r>
                  <a:rPr lang="en-IN" dirty="0">
                    <a:solidFill>
                      <a:schemeClr val="tx1"/>
                    </a:solidFill>
                    <a:latin typeface="Arial" panose="020B0604020202020204" pitchFamily="34" charset="0"/>
                    <a:cs typeface="Arial" panose="020B0604020202020204" pitchFamily="34" charset="0"/>
                  </a:rPr>
                  <a:t>This rule is interpreted as follows. To infer the type of </a:t>
                </a:r>
                <a:r>
                  <a:rPr lang="en-IN" b="1" dirty="0">
                    <a:solidFill>
                      <a:schemeClr val="tx1"/>
                    </a:solidFill>
                    <a:latin typeface="Arial" panose="020B0604020202020204" pitchFamily="34" charset="0"/>
                    <a:cs typeface="Arial" panose="020B0604020202020204" pitchFamily="34" charset="0"/>
                  </a:rPr>
                  <a:t>e</a:t>
                </a:r>
                <a:r>
                  <a:rPr lang="en-IN" b="1" baseline="-25000" dirty="0">
                    <a:solidFill>
                      <a:schemeClr val="tx1"/>
                    </a:solidFill>
                    <a:latin typeface="Arial" panose="020B0604020202020204" pitchFamily="34" charset="0"/>
                    <a:cs typeface="Arial" panose="020B0604020202020204" pitchFamily="34" charset="0"/>
                  </a:rPr>
                  <a:t>1</a:t>
                </a:r>
                <a:r>
                  <a:rPr lang="en-IN" b="1" dirty="0">
                    <a:solidFill>
                      <a:schemeClr val="tx1"/>
                    </a:solidFill>
                    <a:latin typeface="Arial" panose="020B0604020202020204" pitchFamily="34" charset="0"/>
                    <a:cs typeface="Arial" panose="020B0604020202020204" pitchFamily="34" charset="0"/>
                  </a:rPr>
                  <a:t>+e</a:t>
                </a:r>
                <a:r>
                  <a:rPr lang="en-IN" b="1" baseline="-25000" dirty="0">
                    <a:solidFill>
                      <a:schemeClr val="tx1"/>
                    </a:solidFill>
                    <a:latin typeface="Arial" panose="020B0604020202020204" pitchFamily="34" charset="0"/>
                    <a:cs typeface="Arial" panose="020B0604020202020204" pitchFamily="34" charset="0"/>
                  </a:rPr>
                  <a:t>2</a:t>
                </a:r>
                <a:r>
                  <a:rPr lang="en-IN" b="1" dirty="0">
                    <a:solidFill>
                      <a:schemeClr val="tx1"/>
                    </a:solidFill>
                    <a:latin typeface="Arial" panose="020B0604020202020204" pitchFamily="34" charset="0"/>
                    <a:cs typeface="Arial" panose="020B0604020202020204" pitchFamily="34" charset="0"/>
                  </a:rPr>
                  <a:t> </a:t>
                </a:r>
                <a:r>
                  <a:rPr lang="en-IN" dirty="0">
                    <a:solidFill>
                      <a:schemeClr val="tx1"/>
                    </a:solidFill>
                    <a:latin typeface="Arial" panose="020B0604020202020204" pitchFamily="34" charset="0"/>
                    <a:cs typeface="Arial" panose="020B0604020202020204" pitchFamily="34" charset="0"/>
                  </a:rPr>
                  <a:t>with symbol table S, infer the type of </a:t>
                </a:r>
                <a:r>
                  <a:rPr lang="en-IN" b="1" dirty="0">
                    <a:latin typeface="Arial" panose="020B0604020202020204" pitchFamily="34" charset="0"/>
                    <a:cs typeface="Arial" panose="020B0604020202020204" pitchFamily="34" charset="0"/>
                  </a:rPr>
                  <a:t>e</a:t>
                </a:r>
                <a:r>
                  <a:rPr lang="en-IN" b="1" baseline="-25000" dirty="0">
                    <a:latin typeface="Arial" panose="020B0604020202020204" pitchFamily="34" charset="0"/>
                    <a:cs typeface="Arial" panose="020B0604020202020204" pitchFamily="34" charset="0"/>
                  </a:rPr>
                  <a:t>1</a:t>
                </a:r>
                <a:r>
                  <a:rPr lang="en-IN" dirty="0">
                    <a:solidFill>
                      <a:schemeClr val="tx1"/>
                    </a:solidFill>
                    <a:latin typeface="Arial" panose="020B0604020202020204" pitchFamily="34" charset="0"/>
                    <a:cs typeface="Arial" panose="020B0604020202020204" pitchFamily="34" charset="0"/>
                  </a:rPr>
                  <a:t> and </a:t>
                </a:r>
                <a:r>
                  <a:rPr lang="en-IN" b="1" dirty="0">
                    <a:solidFill>
                      <a:schemeClr val="tx1"/>
                    </a:solidFill>
                    <a:latin typeface="Arial" panose="020B0604020202020204" pitchFamily="34" charset="0"/>
                    <a:cs typeface="Arial" panose="020B0604020202020204" pitchFamily="34" charset="0"/>
                  </a:rPr>
                  <a:t>e</a:t>
                </a:r>
                <a:r>
                  <a:rPr lang="en-IN" b="1" baseline="-25000" dirty="0">
                    <a:solidFill>
                      <a:schemeClr val="tx1"/>
                    </a:solidFill>
                    <a:latin typeface="Arial" panose="020B0604020202020204" pitchFamily="34" charset="0"/>
                    <a:cs typeface="Arial" panose="020B0604020202020204" pitchFamily="34" charset="0"/>
                  </a:rPr>
                  <a:t>2</a:t>
                </a:r>
                <a:r>
                  <a:rPr lang="en-IN" b="1" dirty="0">
                    <a:solidFill>
                      <a:schemeClr val="tx1"/>
                    </a:solidFill>
                    <a:latin typeface="Arial" panose="020B0604020202020204" pitchFamily="34" charset="0"/>
                    <a:cs typeface="Arial" panose="020B0604020202020204" pitchFamily="34" charset="0"/>
                  </a:rPr>
                  <a:t> </a:t>
                </a:r>
                <a:r>
                  <a:rPr lang="en-IN" dirty="0">
                    <a:solidFill>
                      <a:schemeClr val="tx1"/>
                    </a:solidFill>
                    <a:latin typeface="Arial" panose="020B0604020202020204" pitchFamily="34" charset="0"/>
                    <a:cs typeface="Arial" panose="020B0604020202020204" pitchFamily="34" charset="0"/>
                  </a:rPr>
                  <a:t>with S. If the inferred type of </a:t>
                </a:r>
                <a:r>
                  <a:rPr lang="en-IN" b="1" dirty="0">
                    <a:solidFill>
                      <a:schemeClr val="tx1"/>
                    </a:solidFill>
                    <a:latin typeface="Arial" panose="020B0604020202020204" pitchFamily="34" charset="0"/>
                    <a:cs typeface="Arial" panose="020B0604020202020204" pitchFamily="34" charset="0"/>
                  </a:rPr>
                  <a:t>e</a:t>
                </a:r>
                <a:r>
                  <a:rPr lang="en-IN" b="1" baseline="-25000" dirty="0">
                    <a:solidFill>
                      <a:schemeClr val="tx1"/>
                    </a:solidFill>
                    <a:latin typeface="Arial" panose="020B0604020202020204" pitchFamily="34" charset="0"/>
                    <a:cs typeface="Arial" panose="020B0604020202020204" pitchFamily="34" charset="0"/>
                  </a:rPr>
                  <a:t>1</a:t>
                </a:r>
                <a:r>
                  <a:rPr lang="en-IN" dirty="0">
                    <a:solidFill>
                      <a:schemeClr val="tx1"/>
                    </a:solidFill>
                    <a:latin typeface="Arial" panose="020B0604020202020204" pitchFamily="34" charset="0"/>
                    <a:cs typeface="Arial" panose="020B0604020202020204" pitchFamily="34" charset="0"/>
                  </a:rPr>
                  <a:t> is </a:t>
                </a:r>
                <a:r>
                  <a:rPr lang="en-IN" b="1" dirty="0">
                    <a:solidFill>
                      <a:schemeClr val="tx1"/>
                    </a:solidFill>
                    <a:latin typeface="Arial" panose="020B0604020202020204" pitchFamily="34" charset="0"/>
                    <a:cs typeface="Arial" panose="020B0604020202020204" pitchFamily="34" charset="0"/>
                  </a:rPr>
                  <a:t>T</a:t>
                </a:r>
                <a:r>
                  <a:rPr lang="en-IN" dirty="0">
                    <a:solidFill>
                      <a:schemeClr val="tx1"/>
                    </a:solidFill>
                    <a:latin typeface="Arial" panose="020B0604020202020204" pitchFamily="34" charset="0"/>
                    <a:cs typeface="Arial" panose="020B0604020202020204" pitchFamily="34" charset="0"/>
                  </a:rPr>
                  <a:t> (where, T </a:t>
                </a:r>
                <a14:m>
                  <m:oMath xmlns:m="http://schemas.openxmlformats.org/officeDocument/2006/math">
                    <m:r>
                      <a:rPr lang="en-IN" b="0" i="1" smtClean="0">
                        <a:solidFill>
                          <a:schemeClr val="tx1"/>
                        </a:solidFill>
                        <a:latin typeface="Cambria Math" panose="02040503050406030204" pitchFamily="18" charset="0"/>
                        <a:cs typeface="Arial" panose="020B0604020202020204" pitchFamily="34" charset="0"/>
                      </a:rPr>
                      <m:t>∈</m:t>
                    </m:r>
                  </m:oMath>
                </a14:m>
                <a:r>
                  <a:rPr lang="en-IN" dirty="0">
                    <a:solidFill>
                      <a:schemeClr val="tx1"/>
                    </a:solidFill>
                    <a:latin typeface="Arial" panose="020B0604020202020204" pitchFamily="34" charset="0"/>
                    <a:cs typeface="Arial" panose="020B0604020202020204" pitchFamily="34" charset="0"/>
                  </a:rPr>
                  <a:t> {intptr, int}), and </a:t>
                </a:r>
                <a:r>
                  <a:rPr lang="en-IN" b="1" dirty="0">
                    <a:solidFill>
                      <a:schemeClr val="tx1"/>
                    </a:solidFill>
                    <a:latin typeface="Arial" panose="020B0604020202020204" pitchFamily="34" charset="0"/>
                    <a:cs typeface="Arial" panose="020B0604020202020204" pitchFamily="34" charset="0"/>
                  </a:rPr>
                  <a:t>e</a:t>
                </a:r>
                <a:r>
                  <a:rPr lang="en-IN" b="1" baseline="-25000" dirty="0">
                    <a:solidFill>
                      <a:schemeClr val="tx1"/>
                    </a:solidFill>
                    <a:latin typeface="Arial" panose="020B0604020202020204" pitchFamily="34" charset="0"/>
                    <a:cs typeface="Arial" panose="020B0604020202020204" pitchFamily="34" charset="0"/>
                  </a:rPr>
                  <a:t>2</a:t>
                </a:r>
                <a:r>
                  <a:rPr lang="en-IN" dirty="0">
                    <a:solidFill>
                      <a:schemeClr val="tx1"/>
                    </a:solidFill>
                    <a:latin typeface="Arial" panose="020B0604020202020204" pitchFamily="34" charset="0"/>
                    <a:cs typeface="Arial" panose="020B0604020202020204" pitchFamily="34" charset="0"/>
                  </a:rPr>
                  <a:t> is </a:t>
                </a:r>
                <a:r>
                  <a:rPr lang="en-IN" b="1" dirty="0">
                    <a:solidFill>
                      <a:schemeClr val="tx1"/>
                    </a:solidFill>
                    <a:latin typeface="Arial" panose="020B0604020202020204" pitchFamily="34" charset="0"/>
                    <a:cs typeface="Arial" panose="020B0604020202020204" pitchFamily="34" charset="0"/>
                  </a:rPr>
                  <a:t>int</a:t>
                </a:r>
                <a:r>
                  <a:rPr lang="en-IN" dirty="0">
                    <a:solidFill>
                      <a:schemeClr val="tx1"/>
                    </a:solidFill>
                    <a:latin typeface="Arial" panose="020B0604020202020204" pitchFamily="34" charset="0"/>
                    <a:cs typeface="Arial" panose="020B0604020202020204" pitchFamily="34" charset="0"/>
                  </a:rPr>
                  <a:t>, then the type of </a:t>
                </a:r>
                <a:r>
                  <a:rPr lang="en-IN" b="1" dirty="0">
                    <a:solidFill>
                      <a:schemeClr val="tx1"/>
                    </a:solidFill>
                    <a:latin typeface="Arial" panose="020B0604020202020204" pitchFamily="34" charset="0"/>
                    <a:cs typeface="Arial" panose="020B0604020202020204" pitchFamily="34" charset="0"/>
                  </a:rPr>
                  <a:t>e</a:t>
                </a:r>
                <a:r>
                  <a:rPr lang="en-IN" b="1" baseline="-25000" dirty="0">
                    <a:solidFill>
                      <a:schemeClr val="tx1"/>
                    </a:solidFill>
                    <a:latin typeface="Arial" panose="020B0604020202020204" pitchFamily="34" charset="0"/>
                    <a:cs typeface="Arial" panose="020B0604020202020204" pitchFamily="34" charset="0"/>
                  </a:rPr>
                  <a:t>1</a:t>
                </a:r>
                <a:r>
                  <a:rPr lang="en-IN" b="1" dirty="0">
                    <a:solidFill>
                      <a:schemeClr val="tx1"/>
                    </a:solidFill>
                    <a:latin typeface="Arial" panose="020B0604020202020204" pitchFamily="34" charset="0"/>
                    <a:cs typeface="Arial" panose="020B0604020202020204" pitchFamily="34" charset="0"/>
                  </a:rPr>
                  <a:t>+e</a:t>
                </a:r>
                <a:r>
                  <a:rPr lang="en-IN" b="1" baseline="-25000" dirty="0">
                    <a:solidFill>
                      <a:schemeClr val="tx1"/>
                    </a:solidFill>
                    <a:latin typeface="Arial" panose="020B0604020202020204" pitchFamily="34" charset="0"/>
                    <a:cs typeface="Arial" panose="020B0604020202020204" pitchFamily="34" charset="0"/>
                  </a:rPr>
                  <a:t>2</a:t>
                </a:r>
                <a:r>
                  <a:rPr lang="en-IN" b="1" dirty="0">
                    <a:solidFill>
                      <a:schemeClr val="tx1"/>
                    </a:solidFill>
                    <a:latin typeface="Arial" panose="020B0604020202020204" pitchFamily="34" charset="0"/>
                    <a:cs typeface="Arial" panose="020B0604020202020204" pitchFamily="34" charset="0"/>
                  </a:rPr>
                  <a:t> </a:t>
                </a:r>
                <a:r>
                  <a:rPr lang="en-IN" dirty="0">
                    <a:solidFill>
                      <a:schemeClr val="tx1"/>
                    </a:solidFill>
                    <a:latin typeface="Arial" panose="020B0604020202020204" pitchFamily="34" charset="0"/>
                    <a:cs typeface="Arial" panose="020B0604020202020204" pitchFamily="34" charset="0"/>
                  </a:rPr>
                  <a:t>will be inferred as T.</a:t>
                </a:r>
              </a:p>
            </p:txBody>
          </p:sp>
        </mc:Choice>
        <mc:Fallback xmlns="">
          <p:sp>
            <p:nvSpPr>
              <p:cNvPr id="4" name="TextBox 3">
                <a:extLst>
                  <a:ext uri="{FF2B5EF4-FFF2-40B4-BE49-F238E27FC236}">
                    <a16:creationId xmlns:a16="http://schemas.microsoft.com/office/drawing/2014/main" id="{725789B8-F7BB-8E86-0F08-37DF16F423EC}"/>
                  </a:ext>
                </a:extLst>
              </p:cNvPr>
              <p:cNvSpPr txBox="1">
                <a:spLocks noRot="1" noChangeAspect="1" noMove="1" noResize="1" noEditPoints="1" noAdjustHandles="1" noChangeArrowheads="1" noChangeShapeType="1" noTextEdit="1"/>
              </p:cNvSpPr>
              <p:nvPr/>
            </p:nvSpPr>
            <p:spPr>
              <a:xfrm>
                <a:off x="2231572" y="5323114"/>
                <a:ext cx="7870372" cy="1200329"/>
              </a:xfrm>
              <a:prstGeom prst="rect">
                <a:avLst/>
              </a:prstGeom>
              <a:blipFill>
                <a:blip r:embed="rId4"/>
                <a:stretch>
                  <a:fillRect l="-620" t="-2538" b="-7107"/>
                </a:stretch>
              </a:blipFill>
            </p:spPr>
            <p:txBody>
              <a:bodyPr/>
              <a:lstStyle/>
              <a:p>
                <a:r>
                  <a:rPr lang="en-IN">
                    <a:noFill/>
                  </a:rPr>
                  <a:t> </a:t>
                </a:r>
              </a:p>
            </p:txBody>
          </p:sp>
        </mc:Fallback>
      </mc:AlternateContent>
    </p:spTree>
    <p:extLst>
      <p:ext uri="{BB962C8B-B14F-4D97-AF65-F5344CB8AC3E}">
        <p14:creationId xmlns:p14="http://schemas.microsoft.com/office/powerpoint/2010/main" val="29570414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Subscript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𝑖𝑑</m:t>
                              </m:r>
                              <m:r>
                                <a:rPr lang="en-US" b="0" i="1" smtClean="0">
                                  <a:latin typeface="Cambria Math" panose="02040503050406030204" pitchFamily="18" charset="0"/>
                                </a:rPr>
                                <m:t>:</m:t>
                              </m:r>
                              <m:r>
                                <a:rPr lang="en-US" b="0" i="1" smtClean="0">
                                  <a:latin typeface="Cambria Math" panose="02040503050406030204" pitchFamily="18" charset="0"/>
                                </a:rPr>
                                <m:t>𝑖𝑛𝑡𝑝𝑡𝑟</m:t>
                              </m:r>
                            </m:e>
                            <m:e>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𝑖𝑛𝑡</m:t>
                              </m:r>
                            </m:e>
                          </m:eqAr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𝑖𝑑</m:t>
                          </m:r>
                          <m:r>
                            <a:rPr lang="en-US" b="0" i="1" smtClean="0">
                              <a:latin typeface="Cambria Math" panose="02040503050406030204" pitchFamily="18" charset="0"/>
                            </a:rPr>
                            <m:t>[</m:t>
                          </m:r>
                          <m:r>
                            <a:rPr lang="en-US" b="0" i="1" smtClean="0">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𝑖𝑛𝑡</m:t>
                          </m:r>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3"/>
                <a:stretch>
                  <a:fillRect/>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BFC52B59-C060-14D7-FA7E-EC0F523ECA51}"/>
              </a:ext>
            </a:extLst>
          </p:cNvPr>
          <p:cNvSpPr txBox="1"/>
          <p:nvPr/>
        </p:nvSpPr>
        <p:spPr>
          <a:xfrm>
            <a:off x="2231572" y="5323114"/>
            <a:ext cx="7870372" cy="923330"/>
          </a:xfrm>
          <a:prstGeom prst="rect">
            <a:avLst/>
          </a:prstGeom>
          <a:noFill/>
        </p:spPr>
        <p:txBody>
          <a:bodyPr wrap="square" rtlCol="0">
            <a:spAutoFit/>
          </a:bodyPr>
          <a:lstStyle/>
          <a:p>
            <a:r>
              <a:rPr lang="en-IN" dirty="0">
                <a:solidFill>
                  <a:schemeClr val="tx1"/>
                </a:solidFill>
                <a:latin typeface="Arial" panose="020B0604020202020204" pitchFamily="34" charset="0"/>
                <a:cs typeface="Arial" panose="020B0604020202020204" pitchFamily="34" charset="0"/>
              </a:rPr>
              <a:t>This rule is interpreted as follows. To infer the type of </a:t>
            </a:r>
            <a:r>
              <a:rPr lang="en-IN" b="1" dirty="0">
                <a:latin typeface="Arial" panose="020B0604020202020204" pitchFamily="34" charset="0"/>
                <a:cs typeface="Arial" panose="020B0604020202020204" pitchFamily="34" charset="0"/>
              </a:rPr>
              <a:t>id[e]</a:t>
            </a:r>
            <a:r>
              <a:rPr lang="en-IN" b="1" dirty="0">
                <a:solidFill>
                  <a:schemeClr val="tx1"/>
                </a:solidFill>
                <a:latin typeface="Arial" panose="020B0604020202020204" pitchFamily="34" charset="0"/>
                <a:cs typeface="Arial" panose="020B0604020202020204" pitchFamily="34" charset="0"/>
              </a:rPr>
              <a:t> </a:t>
            </a:r>
            <a:r>
              <a:rPr lang="en-IN" dirty="0">
                <a:solidFill>
                  <a:schemeClr val="tx1"/>
                </a:solidFill>
                <a:latin typeface="Arial" panose="020B0604020202020204" pitchFamily="34" charset="0"/>
                <a:cs typeface="Arial" panose="020B0604020202020204" pitchFamily="34" charset="0"/>
              </a:rPr>
              <a:t>with symbol table S, infer the type of </a:t>
            </a:r>
            <a:r>
              <a:rPr lang="en-IN" b="1" dirty="0">
                <a:solidFill>
                  <a:schemeClr val="tx1"/>
                </a:solidFill>
                <a:latin typeface="Arial" panose="020B0604020202020204" pitchFamily="34" charset="0"/>
                <a:cs typeface="Arial" panose="020B0604020202020204" pitchFamily="34" charset="0"/>
              </a:rPr>
              <a:t>id</a:t>
            </a:r>
            <a:r>
              <a:rPr lang="en-IN" dirty="0">
                <a:solidFill>
                  <a:schemeClr val="tx1"/>
                </a:solidFill>
                <a:latin typeface="Arial" panose="020B0604020202020204" pitchFamily="34" charset="0"/>
                <a:cs typeface="Arial" panose="020B0604020202020204" pitchFamily="34" charset="0"/>
              </a:rPr>
              <a:t> and </a:t>
            </a:r>
            <a:r>
              <a:rPr lang="en-IN" b="1" dirty="0">
                <a:latin typeface="Arial" panose="020B0604020202020204" pitchFamily="34" charset="0"/>
                <a:cs typeface="Arial" panose="020B0604020202020204" pitchFamily="34" charset="0"/>
              </a:rPr>
              <a:t>e</a:t>
            </a:r>
            <a:r>
              <a:rPr lang="en-IN" b="1" dirty="0">
                <a:solidFill>
                  <a:schemeClr val="tx1"/>
                </a:solidFill>
                <a:latin typeface="Arial" panose="020B0604020202020204" pitchFamily="34" charset="0"/>
                <a:cs typeface="Arial" panose="020B0604020202020204" pitchFamily="34" charset="0"/>
              </a:rPr>
              <a:t> </a:t>
            </a:r>
            <a:r>
              <a:rPr lang="en-IN" dirty="0">
                <a:solidFill>
                  <a:schemeClr val="tx1"/>
                </a:solidFill>
                <a:latin typeface="Arial" panose="020B0604020202020204" pitchFamily="34" charset="0"/>
                <a:cs typeface="Arial" panose="020B0604020202020204" pitchFamily="34" charset="0"/>
              </a:rPr>
              <a:t>with S. If the inferred type of </a:t>
            </a:r>
            <a:r>
              <a:rPr lang="en-IN" b="1" dirty="0">
                <a:latin typeface="Arial" panose="020B0604020202020204" pitchFamily="34" charset="0"/>
                <a:cs typeface="Arial" panose="020B0604020202020204" pitchFamily="34" charset="0"/>
              </a:rPr>
              <a:t>id</a:t>
            </a:r>
            <a:r>
              <a:rPr lang="en-IN" dirty="0">
                <a:solidFill>
                  <a:schemeClr val="tx1"/>
                </a:solidFill>
                <a:latin typeface="Arial" panose="020B0604020202020204" pitchFamily="34" charset="0"/>
                <a:cs typeface="Arial" panose="020B0604020202020204" pitchFamily="34" charset="0"/>
              </a:rPr>
              <a:t> is </a:t>
            </a:r>
            <a:r>
              <a:rPr lang="en-IN" b="1" dirty="0" err="1">
                <a:latin typeface="Arial" panose="020B0604020202020204" pitchFamily="34" charset="0"/>
                <a:cs typeface="Arial" panose="020B0604020202020204" pitchFamily="34" charset="0"/>
              </a:rPr>
              <a:t>intptr</a:t>
            </a:r>
            <a:r>
              <a:rPr lang="en-IN" dirty="0">
                <a:solidFill>
                  <a:schemeClr val="tx1"/>
                </a:solidFill>
                <a:latin typeface="Arial" panose="020B0604020202020204" pitchFamily="34" charset="0"/>
                <a:cs typeface="Arial" panose="020B0604020202020204" pitchFamily="34" charset="0"/>
              </a:rPr>
              <a:t>, and </a:t>
            </a:r>
            <a:r>
              <a:rPr lang="en-IN" b="1" dirty="0">
                <a:solidFill>
                  <a:schemeClr val="tx1"/>
                </a:solidFill>
                <a:latin typeface="Arial" panose="020B0604020202020204" pitchFamily="34" charset="0"/>
                <a:cs typeface="Arial" panose="020B0604020202020204" pitchFamily="34" charset="0"/>
              </a:rPr>
              <a:t>e</a:t>
            </a:r>
            <a:r>
              <a:rPr lang="en-IN" dirty="0">
                <a:solidFill>
                  <a:schemeClr val="tx1"/>
                </a:solidFill>
                <a:latin typeface="Arial" panose="020B0604020202020204" pitchFamily="34" charset="0"/>
                <a:cs typeface="Arial" panose="020B0604020202020204" pitchFamily="34" charset="0"/>
              </a:rPr>
              <a:t> is </a:t>
            </a:r>
            <a:r>
              <a:rPr lang="en-IN" b="1" dirty="0">
                <a:solidFill>
                  <a:schemeClr val="tx1"/>
                </a:solidFill>
                <a:latin typeface="Arial" panose="020B0604020202020204" pitchFamily="34" charset="0"/>
                <a:cs typeface="Arial" panose="020B0604020202020204" pitchFamily="34" charset="0"/>
              </a:rPr>
              <a:t>int</a:t>
            </a:r>
            <a:r>
              <a:rPr lang="en-IN" dirty="0">
                <a:solidFill>
                  <a:schemeClr val="tx1"/>
                </a:solidFill>
                <a:latin typeface="Arial" panose="020B0604020202020204" pitchFamily="34" charset="0"/>
                <a:cs typeface="Arial" panose="020B0604020202020204" pitchFamily="34" charset="0"/>
              </a:rPr>
              <a:t>, then the type of </a:t>
            </a:r>
            <a:r>
              <a:rPr lang="en-IN" b="1" dirty="0">
                <a:latin typeface="Arial" panose="020B0604020202020204" pitchFamily="34" charset="0"/>
                <a:cs typeface="Arial" panose="020B0604020202020204" pitchFamily="34" charset="0"/>
              </a:rPr>
              <a:t>id[e]</a:t>
            </a:r>
            <a:r>
              <a:rPr lang="en-IN" b="1" dirty="0">
                <a:solidFill>
                  <a:schemeClr val="tx1"/>
                </a:solidFill>
                <a:latin typeface="Arial" panose="020B0604020202020204" pitchFamily="34" charset="0"/>
                <a:cs typeface="Arial" panose="020B0604020202020204" pitchFamily="34" charset="0"/>
              </a:rPr>
              <a:t> </a:t>
            </a:r>
            <a:r>
              <a:rPr lang="en-IN" dirty="0">
                <a:solidFill>
                  <a:schemeClr val="tx1"/>
                </a:solidFill>
                <a:latin typeface="Arial" panose="020B0604020202020204" pitchFamily="34" charset="0"/>
                <a:cs typeface="Arial" panose="020B0604020202020204" pitchFamily="34" charset="0"/>
              </a:rPr>
              <a:t>will be inferred as </a:t>
            </a:r>
            <a:r>
              <a:rPr lang="en-IN" b="1" dirty="0">
                <a:solidFill>
                  <a:schemeClr val="tx1"/>
                </a:solidFill>
                <a:latin typeface="Arial" panose="020B0604020202020204" pitchFamily="34" charset="0"/>
                <a:cs typeface="Arial" panose="020B0604020202020204" pitchFamily="34" charset="0"/>
              </a:rPr>
              <a:t>int</a:t>
            </a:r>
            <a:r>
              <a:rPr lang="en-IN"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1868667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Assign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i="1" dirty="0">
                  <a:latin typeface="Cambria Math" panose="02040503050406030204" pitchFamily="18" charset="0"/>
                </a:endParaRPr>
              </a:p>
              <a:p>
                <a:pPr marL="0" indent="0">
                  <a:buNone/>
                </a:pPr>
                <a:endParaRPr lang="en-US"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eqArr>
                            <m:eqArrPr>
                              <m:ctrlPr>
                                <a:rPr lang="en-US" i="1">
                                  <a:latin typeface="Cambria Math" panose="02040503050406030204" pitchFamily="18" charset="0"/>
                                </a:rPr>
                              </m:ctrlPr>
                            </m:eqArrPr>
                            <m:e>
                              <m:r>
                                <a:rPr lang="en-US" i="1">
                                  <a:latin typeface="Cambria Math" panose="02040503050406030204" pitchFamily="18" charset="0"/>
                                </a:rPr>
                                <m:t>𝑆</m:t>
                              </m:r>
                              <m:r>
                                <a:rPr lang="en-US" i="1">
                                  <a:latin typeface="Cambria Math" panose="02040503050406030204" pitchFamily="18" charset="0"/>
                                </a:rPr>
                                <m:t>⊢</m:t>
                              </m:r>
                              <m:r>
                                <a:rPr lang="en-US" b="0" i="1" smtClean="0">
                                  <a:latin typeface="Cambria Math" panose="02040503050406030204" pitchFamily="18" charset="0"/>
                                </a:rPr>
                                <m:t>𝑖𝑑</m:t>
                              </m:r>
                              <m:r>
                                <a:rPr lang="en-US" i="1">
                                  <a:latin typeface="Cambria Math" panose="02040503050406030204" pitchFamily="18" charset="0"/>
                                </a:rPr>
                                <m:t>:</m:t>
                              </m:r>
                              <m:r>
                                <a:rPr lang="en-US" b="0" i="1" smtClean="0">
                                  <a:latin typeface="Cambria Math" panose="02040503050406030204" pitchFamily="18" charset="0"/>
                                </a:rPr>
                                <m:t>𝑇</m:t>
                              </m:r>
                            </m:e>
                            <m:e>
                              <m:r>
                                <a:rPr lang="en-US" i="1">
                                  <a:latin typeface="Cambria Math" panose="02040503050406030204" pitchFamily="18" charset="0"/>
                                </a:rPr>
                                <m:t>𝑆</m:t>
                              </m:r>
                              <m:r>
                                <a:rPr lang="en-US" i="1">
                                  <a:latin typeface="Cambria Math" panose="02040503050406030204" pitchFamily="18" charset="0"/>
                                </a:rPr>
                                <m:t>⊢</m:t>
                              </m:r>
                              <m:r>
                                <a:rPr lang="en-US" b="0" i="1" smtClean="0">
                                  <a:latin typeface="Cambria Math" panose="02040503050406030204" pitchFamily="18" charset="0"/>
                                </a:rPr>
                                <m:t>𝑒</m:t>
                              </m:r>
                              <m:r>
                                <a:rPr lang="en-US" i="1">
                                  <a:latin typeface="Cambria Math" panose="02040503050406030204" pitchFamily="18" charset="0"/>
                                </a:rPr>
                                <m:t>:</m:t>
                              </m:r>
                              <m:r>
                                <a:rPr lang="en-US" b="0" i="1" smtClean="0">
                                  <a:latin typeface="Cambria Math" panose="02040503050406030204" pitchFamily="18" charset="0"/>
                                </a:rPr>
                                <m:t>𝑇</m:t>
                              </m:r>
                            </m:e>
                          </m:eqArr>
                        </m:num>
                        <m:den>
                          <m:r>
                            <a:rPr lang="en-US" i="1">
                              <a:latin typeface="Cambria Math" panose="02040503050406030204" pitchFamily="18" charset="0"/>
                            </a:rPr>
                            <m:t>𝑆</m:t>
                          </m:r>
                          <m:r>
                            <a:rPr lang="en-US" i="1">
                              <a:latin typeface="Cambria Math" panose="02040503050406030204" pitchFamily="18" charset="0"/>
                            </a:rPr>
                            <m:t>⊢</m:t>
                          </m:r>
                          <m:r>
                            <a:rPr lang="en-US" b="0" i="1" smtClean="0">
                              <a:latin typeface="Cambria Math" panose="02040503050406030204" pitchFamily="18" charset="0"/>
                            </a:rPr>
                            <m:t>𝑖𝑑</m:t>
                          </m:r>
                          <m:r>
                            <a:rPr lang="en-US" b="0" i="1" smtClean="0">
                              <a:latin typeface="Cambria Math" panose="02040503050406030204" pitchFamily="18" charset="0"/>
                            </a:rPr>
                            <m:t>=</m:t>
                          </m:r>
                          <m:r>
                            <a:rPr lang="en-US" b="0" i="1" smtClean="0">
                              <a:latin typeface="Cambria Math" panose="02040503050406030204" pitchFamily="18" charset="0"/>
                            </a:rPr>
                            <m:t>𝑒</m:t>
                          </m:r>
                          <m:r>
                            <a:rPr lang="en-US" i="1">
                              <a:latin typeface="Cambria Math" panose="02040503050406030204" pitchFamily="18" charset="0"/>
                            </a:rPr>
                            <m:t>:</m:t>
                          </m:r>
                          <m:r>
                            <a:rPr lang="en-US" b="0" i="1" smtClean="0">
                              <a:latin typeface="Cambria Math" panose="02040503050406030204" pitchFamily="18" charset="0"/>
                            </a:rPr>
                            <m:t>𝑇</m:t>
                          </m:r>
                        </m:den>
                      </m:f>
                    </m:oMath>
                  </m:oMathPara>
                </a14:m>
                <a:endParaRPr lang="en-US" b="0" i="1" dirty="0">
                  <a:latin typeface="Cambria Math" panose="02040503050406030204" pitchFamily="18" charset="0"/>
                </a:endParaRPr>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3"/>
                <a:stretch>
                  <a:fillRect/>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4561CE3F-1864-3DE1-A1B4-2BFD284CB345}"/>
              </a:ext>
            </a:extLst>
          </p:cNvPr>
          <p:cNvSpPr txBox="1"/>
          <p:nvPr/>
        </p:nvSpPr>
        <p:spPr>
          <a:xfrm>
            <a:off x="2231572" y="5323114"/>
            <a:ext cx="7870372" cy="923330"/>
          </a:xfrm>
          <a:prstGeom prst="rect">
            <a:avLst/>
          </a:prstGeom>
          <a:noFill/>
        </p:spPr>
        <p:txBody>
          <a:bodyPr wrap="square" rtlCol="0">
            <a:spAutoFit/>
          </a:bodyPr>
          <a:lstStyle/>
          <a:p>
            <a:r>
              <a:rPr lang="en-IN" dirty="0">
                <a:solidFill>
                  <a:schemeClr val="tx1"/>
                </a:solidFill>
                <a:latin typeface="Arial" panose="020B0604020202020204" pitchFamily="34" charset="0"/>
                <a:cs typeface="Arial" panose="020B0604020202020204" pitchFamily="34" charset="0"/>
              </a:rPr>
              <a:t>This rule is interpreted as follows. To infer the type of </a:t>
            </a:r>
            <a:r>
              <a:rPr lang="en-IN" b="1" dirty="0">
                <a:latin typeface="Arial" panose="020B0604020202020204" pitchFamily="34" charset="0"/>
                <a:cs typeface="Arial" panose="020B0604020202020204" pitchFamily="34" charset="0"/>
              </a:rPr>
              <a:t>id=e</a:t>
            </a:r>
            <a:r>
              <a:rPr lang="en-IN" b="1" dirty="0">
                <a:solidFill>
                  <a:schemeClr val="tx1"/>
                </a:solidFill>
                <a:latin typeface="Arial" panose="020B0604020202020204" pitchFamily="34" charset="0"/>
                <a:cs typeface="Arial" panose="020B0604020202020204" pitchFamily="34" charset="0"/>
              </a:rPr>
              <a:t> </a:t>
            </a:r>
            <a:r>
              <a:rPr lang="en-IN" dirty="0">
                <a:solidFill>
                  <a:schemeClr val="tx1"/>
                </a:solidFill>
                <a:latin typeface="Arial" panose="020B0604020202020204" pitchFamily="34" charset="0"/>
                <a:cs typeface="Arial" panose="020B0604020202020204" pitchFamily="34" charset="0"/>
              </a:rPr>
              <a:t>with symbol table S, infer the type of </a:t>
            </a:r>
            <a:r>
              <a:rPr lang="en-IN" b="1" dirty="0">
                <a:solidFill>
                  <a:schemeClr val="tx1"/>
                </a:solidFill>
                <a:latin typeface="Arial" panose="020B0604020202020204" pitchFamily="34" charset="0"/>
                <a:cs typeface="Arial" panose="020B0604020202020204" pitchFamily="34" charset="0"/>
              </a:rPr>
              <a:t>id</a:t>
            </a:r>
            <a:r>
              <a:rPr lang="en-IN" dirty="0">
                <a:solidFill>
                  <a:schemeClr val="tx1"/>
                </a:solidFill>
                <a:latin typeface="Arial" panose="020B0604020202020204" pitchFamily="34" charset="0"/>
                <a:cs typeface="Arial" panose="020B0604020202020204" pitchFamily="34" charset="0"/>
              </a:rPr>
              <a:t> and </a:t>
            </a:r>
            <a:r>
              <a:rPr lang="en-IN" b="1" dirty="0">
                <a:latin typeface="Arial" panose="020B0604020202020204" pitchFamily="34" charset="0"/>
                <a:cs typeface="Arial" panose="020B0604020202020204" pitchFamily="34" charset="0"/>
              </a:rPr>
              <a:t>e</a:t>
            </a:r>
            <a:r>
              <a:rPr lang="en-IN" b="1" dirty="0">
                <a:solidFill>
                  <a:schemeClr val="tx1"/>
                </a:solidFill>
                <a:latin typeface="Arial" panose="020B0604020202020204" pitchFamily="34" charset="0"/>
                <a:cs typeface="Arial" panose="020B0604020202020204" pitchFamily="34" charset="0"/>
              </a:rPr>
              <a:t> </a:t>
            </a:r>
            <a:r>
              <a:rPr lang="en-IN" dirty="0">
                <a:solidFill>
                  <a:schemeClr val="tx1"/>
                </a:solidFill>
                <a:latin typeface="Arial" panose="020B0604020202020204" pitchFamily="34" charset="0"/>
                <a:cs typeface="Arial" panose="020B0604020202020204" pitchFamily="34" charset="0"/>
              </a:rPr>
              <a:t>with S. If the inferred type of </a:t>
            </a:r>
            <a:r>
              <a:rPr lang="en-IN" b="1" dirty="0">
                <a:latin typeface="Arial" panose="020B0604020202020204" pitchFamily="34" charset="0"/>
                <a:cs typeface="Arial" panose="020B0604020202020204" pitchFamily="34" charset="0"/>
              </a:rPr>
              <a:t>id</a:t>
            </a:r>
            <a:r>
              <a:rPr lang="en-IN" dirty="0">
                <a:solidFill>
                  <a:schemeClr val="tx1"/>
                </a:solidFill>
                <a:latin typeface="Arial" panose="020B0604020202020204" pitchFamily="34" charset="0"/>
                <a:cs typeface="Arial" panose="020B0604020202020204" pitchFamily="34" charset="0"/>
              </a:rPr>
              <a:t> and </a:t>
            </a:r>
            <a:r>
              <a:rPr lang="en-IN" b="1" dirty="0">
                <a:solidFill>
                  <a:schemeClr val="tx1"/>
                </a:solidFill>
                <a:latin typeface="Arial" panose="020B0604020202020204" pitchFamily="34" charset="0"/>
                <a:cs typeface="Arial" panose="020B0604020202020204" pitchFamily="34" charset="0"/>
              </a:rPr>
              <a:t>e</a:t>
            </a:r>
            <a:r>
              <a:rPr lang="en-IN" dirty="0">
                <a:solidFill>
                  <a:schemeClr val="tx1"/>
                </a:solidFill>
                <a:latin typeface="Arial" panose="020B0604020202020204" pitchFamily="34" charset="0"/>
                <a:cs typeface="Arial" panose="020B0604020202020204" pitchFamily="34" charset="0"/>
              </a:rPr>
              <a:t> </a:t>
            </a:r>
            <a:r>
              <a:rPr lang="en-IN" dirty="0">
                <a:latin typeface="Arial" panose="020B0604020202020204" pitchFamily="34" charset="0"/>
                <a:cs typeface="Arial" panose="020B0604020202020204" pitchFamily="34" charset="0"/>
              </a:rPr>
              <a:t>are the same, say </a:t>
            </a:r>
            <a:r>
              <a:rPr lang="en-IN" b="1" dirty="0">
                <a:latin typeface="Arial" panose="020B0604020202020204" pitchFamily="34" charset="0"/>
                <a:cs typeface="Arial" panose="020B0604020202020204" pitchFamily="34" charset="0"/>
              </a:rPr>
              <a:t>T</a:t>
            </a:r>
            <a:r>
              <a:rPr lang="en-IN" dirty="0">
                <a:solidFill>
                  <a:schemeClr val="tx1"/>
                </a:solidFill>
                <a:latin typeface="Arial" panose="020B0604020202020204" pitchFamily="34" charset="0"/>
                <a:cs typeface="Arial" panose="020B0604020202020204" pitchFamily="34" charset="0"/>
              </a:rPr>
              <a:t>, then the type of </a:t>
            </a:r>
            <a:r>
              <a:rPr lang="en-IN" b="1" dirty="0">
                <a:latin typeface="Arial" panose="020B0604020202020204" pitchFamily="34" charset="0"/>
                <a:cs typeface="Arial" panose="020B0604020202020204" pitchFamily="34" charset="0"/>
              </a:rPr>
              <a:t>id = e</a:t>
            </a:r>
            <a:r>
              <a:rPr lang="en-IN" b="1" dirty="0">
                <a:solidFill>
                  <a:schemeClr val="tx1"/>
                </a:solidFill>
                <a:latin typeface="Arial" panose="020B0604020202020204" pitchFamily="34" charset="0"/>
                <a:cs typeface="Arial" panose="020B0604020202020204" pitchFamily="34" charset="0"/>
              </a:rPr>
              <a:t> </a:t>
            </a:r>
            <a:r>
              <a:rPr lang="en-IN" dirty="0">
                <a:solidFill>
                  <a:schemeClr val="tx1"/>
                </a:solidFill>
                <a:latin typeface="Arial" panose="020B0604020202020204" pitchFamily="34" charset="0"/>
                <a:cs typeface="Arial" panose="020B0604020202020204" pitchFamily="34" charset="0"/>
              </a:rPr>
              <a:t>will be inferred as </a:t>
            </a:r>
            <a:r>
              <a:rPr lang="en-IN" b="1" dirty="0">
                <a:latin typeface="Arial" panose="020B0604020202020204" pitchFamily="34" charset="0"/>
                <a:cs typeface="Arial" panose="020B0604020202020204" pitchFamily="34" charset="0"/>
              </a:rPr>
              <a:t>T</a:t>
            </a:r>
            <a:r>
              <a:rPr lang="en-IN"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263799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Assign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i="1" dirty="0">
                  <a:latin typeface="Cambria Math" panose="02040503050406030204" pitchFamily="18" charset="0"/>
                </a:endParaRPr>
              </a:p>
              <a:p>
                <a:pPr marL="0" indent="0">
                  <a:buNone/>
                </a:pPr>
                <a:endParaRPr lang="en-US"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eqArr>
                            <m:eqArrPr>
                              <m:ctrlPr>
                                <a:rPr lang="en-US" i="1">
                                  <a:latin typeface="Cambria Math" panose="02040503050406030204" pitchFamily="18" charset="0"/>
                                </a:rPr>
                              </m:ctrlPr>
                            </m:eqArrPr>
                            <m:e>
                              <m:r>
                                <a:rPr lang="en-US" i="1">
                                  <a:latin typeface="Cambria Math" panose="02040503050406030204" pitchFamily="18" charset="0"/>
                                </a:rPr>
                                <m:t>𝑆</m:t>
                              </m:r>
                              <m:r>
                                <a:rPr lang="en-US" i="1">
                                  <a:latin typeface="Cambria Math" panose="02040503050406030204" pitchFamily="18" charset="0"/>
                                </a:rPr>
                                <m:t>⊢</m:t>
                              </m:r>
                              <m:r>
                                <a:rPr lang="en-US" b="0" i="1" smtClean="0">
                                  <a:latin typeface="Cambria Math" panose="02040503050406030204" pitchFamily="18" charset="0"/>
                                </a:rPr>
                                <m:t>𝑖𝑑</m:t>
                              </m:r>
                              <m:r>
                                <a:rPr lang="en-US" i="1">
                                  <a:latin typeface="Cambria Math" panose="02040503050406030204" pitchFamily="18" charset="0"/>
                                </a:rPr>
                                <m:t>:</m:t>
                              </m:r>
                              <m:r>
                                <a:rPr lang="en-US" b="0" i="1" smtClean="0">
                                  <a:latin typeface="Cambria Math" panose="02040503050406030204" pitchFamily="18" charset="0"/>
                                </a:rPr>
                                <m:t>𝑖𝑛𝑡𝑝𝑡𝑟</m:t>
                              </m:r>
                            </m:e>
                            <m:e>
                              <m:r>
                                <a:rPr lang="en-US" i="1">
                                  <a:latin typeface="Cambria Math" panose="02040503050406030204" pitchFamily="18" charset="0"/>
                                </a:rPr>
                                <m:t>𝑆</m:t>
                              </m:r>
                              <m:r>
                                <a:rPr lang="en-US" i="1">
                                  <a:latin typeface="Cambria Math" panose="02040503050406030204" pitchFamily="18" charset="0"/>
                                </a:rPr>
                                <m:t>⊢</m:t>
                              </m:r>
                              <m:r>
                                <a:rPr lang="en-US" b="0" i="1" smtClean="0">
                                  <a:latin typeface="Cambria Math" panose="02040503050406030204" pitchFamily="18" charset="0"/>
                                </a:rPr>
                                <m:t>𝑒</m:t>
                              </m:r>
                              <m:r>
                                <a:rPr lang="en-US" i="1">
                                  <a:latin typeface="Cambria Math" panose="02040503050406030204" pitchFamily="18" charset="0"/>
                                </a:rPr>
                                <m:t>:</m:t>
                              </m:r>
                              <m:r>
                                <a:rPr lang="en-US" b="0" i="1" smtClean="0">
                                  <a:latin typeface="Cambria Math" panose="02040503050406030204" pitchFamily="18" charset="0"/>
                                </a:rPr>
                                <m:t>𝑖𝑛𝑡</m:t>
                              </m:r>
                            </m:e>
                          </m:eqArr>
                        </m:num>
                        <m:den>
                          <m:r>
                            <a:rPr lang="en-US" i="1">
                              <a:latin typeface="Cambria Math" panose="02040503050406030204" pitchFamily="18" charset="0"/>
                            </a:rPr>
                            <m:t>𝑆</m:t>
                          </m:r>
                          <m:r>
                            <a:rPr lang="en-US" i="1">
                              <a:latin typeface="Cambria Math" panose="02040503050406030204" pitchFamily="18" charset="0"/>
                            </a:rPr>
                            <m:t>⊢∗</m:t>
                          </m:r>
                          <m:r>
                            <a:rPr lang="en-US" b="0" i="1" smtClean="0">
                              <a:latin typeface="Cambria Math" panose="02040503050406030204" pitchFamily="18" charset="0"/>
                            </a:rPr>
                            <m:t>𝑖𝑑</m:t>
                          </m:r>
                          <m:r>
                            <a:rPr lang="en-US" b="0" i="1" smtClean="0">
                              <a:latin typeface="Cambria Math" panose="02040503050406030204" pitchFamily="18" charset="0"/>
                            </a:rPr>
                            <m:t>=</m:t>
                          </m:r>
                          <m:r>
                            <a:rPr lang="en-US" b="0" i="1" smtClean="0">
                              <a:latin typeface="Cambria Math" panose="02040503050406030204" pitchFamily="18" charset="0"/>
                            </a:rPr>
                            <m:t>𝑒</m:t>
                          </m:r>
                          <m:r>
                            <a:rPr lang="en-US" i="1">
                              <a:latin typeface="Cambria Math" panose="02040503050406030204" pitchFamily="18" charset="0"/>
                            </a:rPr>
                            <m:t>:</m:t>
                          </m:r>
                          <m:r>
                            <a:rPr lang="en-US" b="0" i="1" smtClean="0">
                              <a:latin typeface="Cambria Math" panose="02040503050406030204" pitchFamily="18" charset="0"/>
                            </a:rPr>
                            <m:t>𝑖𝑛𝑡</m:t>
                          </m:r>
                        </m:den>
                      </m:f>
                    </m:oMath>
                  </m:oMathPara>
                </a14:m>
                <a:endParaRPr lang="en-US" b="0" i="1" dirty="0">
                  <a:latin typeface="Cambria Math" panose="02040503050406030204" pitchFamily="18" charset="0"/>
                </a:endParaRPr>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3"/>
                <a:stretch>
                  <a:fillRect/>
                </a:stretch>
              </a:blipFill>
            </p:spPr>
            <p:txBody>
              <a:bodyPr/>
              <a:lstStyle/>
              <a:p>
                <a:r>
                  <a:rPr lang="en-IN">
                    <a:noFill/>
                  </a:rPr>
                  <a:t> </a:t>
                </a:r>
              </a:p>
            </p:txBody>
          </p:sp>
        </mc:Fallback>
      </mc:AlternateContent>
      <p:sp>
        <p:nvSpPr>
          <p:cNvPr id="4" name="TextBox 3">
            <a:extLst>
              <a:ext uri="{FF2B5EF4-FFF2-40B4-BE49-F238E27FC236}">
                <a16:creationId xmlns:a16="http://schemas.microsoft.com/office/drawing/2014/main" id="{FEBCE7A1-D881-ED50-E84B-58FF7626E9D2}"/>
              </a:ext>
            </a:extLst>
          </p:cNvPr>
          <p:cNvSpPr txBox="1"/>
          <p:nvPr/>
        </p:nvSpPr>
        <p:spPr>
          <a:xfrm>
            <a:off x="2231572" y="5323114"/>
            <a:ext cx="7870372" cy="923330"/>
          </a:xfrm>
          <a:prstGeom prst="rect">
            <a:avLst/>
          </a:prstGeom>
          <a:noFill/>
        </p:spPr>
        <p:txBody>
          <a:bodyPr wrap="square" rtlCol="0">
            <a:spAutoFit/>
          </a:bodyPr>
          <a:lstStyle/>
          <a:p>
            <a:r>
              <a:rPr lang="en-IN" dirty="0">
                <a:solidFill>
                  <a:schemeClr val="tx1"/>
                </a:solidFill>
                <a:latin typeface="Arial" panose="020B0604020202020204" pitchFamily="34" charset="0"/>
                <a:cs typeface="Arial" panose="020B0604020202020204" pitchFamily="34" charset="0"/>
              </a:rPr>
              <a:t>This rule is interpreted as follows. To infer the type of </a:t>
            </a:r>
            <a:r>
              <a:rPr lang="en-IN" b="1" dirty="0">
                <a:solidFill>
                  <a:schemeClr val="tx1"/>
                </a:solidFill>
                <a:latin typeface="Arial" panose="020B0604020202020204" pitchFamily="34" charset="0"/>
                <a:cs typeface="Arial" panose="020B0604020202020204" pitchFamily="34" charset="0"/>
              </a:rPr>
              <a:t>*id=e </a:t>
            </a:r>
            <a:r>
              <a:rPr lang="en-IN" dirty="0">
                <a:solidFill>
                  <a:schemeClr val="tx1"/>
                </a:solidFill>
                <a:latin typeface="Arial" panose="020B0604020202020204" pitchFamily="34" charset="0"/>
                <a:cs typeface="Arial" panose="020B0604020202020204" pitchFamily="34" charset="0"/>
              </a:rPr>
              <a:t>with symbol table S, infer the type of </a:t>
            </a:r>
            <a:r>
              <a:rPr lang="en-IN" b="1" dirty="0">
                <a:solidFill>
                  <a:schemeClr val="tx1"/>
                </a:solidFill>
                <a:latin typeface="Arial" panose="020B0604020202020204" pitchFamily="34" charset="0"/>
                <a:cs typeface="Arial" panose="020B0604020202020204" pitchFamily="34" charset="0"/>
              </a:rPr>
              <a:t>id</a:t>
            </a:r>
            <a:r>
              <a:rPr lang="en-IN" dirty="0">
                <a:solidFill>
                  <a:schemeClr val="tx1"/>
                </a:solidFill>
                <a:latin typeface="Arial" panose="020B0604020202020204" pitchFamily="34" charset="0"/>
                <a:cs typeface="Arial" panose="020B0604020202020204" pitchFamily="34" charset="0"/>
              </a:rPr>
              <a:t> and </a:t>
            </a:r>
            <a:r>
              <a:rPr lang="en-IN" b="1" dirty="0">
                <a:latin typeface="Arial" panose="020B0604020202020204" pitchFamily="34" charset="0"/>
                <a:cs typeface="Arial" panose="020B0604020202020204" pitchFamily="34" charset="0"/>
              </a:rPr>
              <a:t>e</a:t>
            </a:r>
            <a:r>
              <a:rPr lang="en-IN" b="1" dirty="0">
                <a:solidFill>
                  <a:schemeClr val="tx1"/>
                </a:solidFill>
                <a:latin typeface="Arial" panose="020B0604020202020204" pitchFamily="34" charset="0"/>
                <a:cs typeface="Arial" panose="020B0604020202020204" pitchFamily="34" charset="0"/>
              </a:rPr>
              <a:t> </a:t>
            </a:r>
            <a:r>
              <a:rPr lang="en-IN" dirty="0">
                <a:solidFill>
                  <a:schemeClr val="tx1"/>
                </a:solidFill>
                <a:latin typeface="Arial" panose="020B0604020202020204" pitchFamily="34" charset="0"/>
                <a:cs typeface="Arial" panose="020B0604020202020204" pitchFamily="34" charset="0"/>
              </a:rPr>
              <a:t>with S. If the inferred type of </a:t>
            </a:r>
            <a:r>
              <a:rPr lang="en-IN" b="1" dirty="0">
                <a:latin typeface="Arial" panose="020B0604020202020204" pitchFamily="34" charset="0"/>
                <a:cs typeface="Arial" panose="020B0604020202020204" pitchFamily="34" charset="0"/>
              </a:rPr>
              <a:t>id</a:t>
            </a:r>
            <a:r>
              <a:rPr lang="en-IN" dirty="0">
                <a:solidFill>
                  <a:schemeClr val="tx1"/>
                </a:solidFill>
                <a:latin typeface="Arial" panose="020B0604020202020204" pitchFamily="34" charset="0"/>
                <a:cs typeface="Arial" panose="020B0604020202020204" pitchFamily="34" charset="0"/>
              </a:rPr>
              <a:t> is </a:t>
            </a:r>
            <a:r>
              <a:rPr lang="en-IN" b="1" dirty="0" err="1">
                <a:latin typeface="Arial" panose="020B0604020202020204" pitchFamily="34" charset="0"/>
                <a:cs typeface="Arial" panose="020B0604020202020204" pitchFamily="34" charset="0"/>
              </a:rPr>
              <a:t>intptr</a:t>
            </a:r>
            <a:r>
              <a:rPr lang="en-IN" dirty="0">
                <a:solidFill>
                  <a:schemeClr val="tx1"/>
                </a:solidFill>
                <a:latin typeface="Arial" panose="020B0604020202020204" pitchFamily="34" charset="0"/>
                <a:cs typeface="Arial" panose="020B0604020202020204" pitchFamily="34" charset="0"/>
              </a:rPr>
              <a:t>, and </a:t>
            </a:r>
            <a:r>
              <a:rPr lang="en-IN" b="1" dirty="0">
                <a:solidFill>
                  <a:schemeClr val="tx1"/>
                </a:solidFill>
                <a:latin typeface="Arial" panose="020B0604020202020204" pitchFamily="34" charset="0"/>
                <a:cs typeface="Arial" panose="020B0604020202020204" pitchFamily="34" charset="0"/>
              </a:rPr>
              <a:t>e</a:t>
            </a:r>
            <a:r>
              <a:rPr lang="en-IN" dirty="0">
                <a:solidFill>
                  <a:schemeClr val="tx1"/>
                </a:solidFill>
                <a:latin typeface="Arial" panose="020B0604020202020204" pitchFamily="34" charset="0"/>
                <a:cs typeface="Arial" panose="020B0604020202020204" pitchFamily="34" charset="0"/>
              </a:rPr>
              <a:t> is </a:t>
            </a:r>
            <a:r>
              <a:rPr lang="en-IN" b="1" dirty="0">
                <a:solidFill>
                  <a:schemeClr val="tx1"/>
                </a:solidFill>
                <a:latin typeface="Arial" panose="020B0604020202020204" pitchFamily="34" charset="0"/>
                <a:cs typeface="Arial" panose="020B0604020202020204" pitchFamily="34" charset="0"/>
              </a:rPr>
              <a:t>int</a:t>
            </a:r>
            <a:r>
              <a:rPr lang="en-IN" dirty="0">
                <a:solidFill>
                  <a:schemeClr val="tx1"/>
                </a:solidFill>
                <a:latin typeface="Arial" panose="020B0604020202020204" pitchFamily="34" charset="0"/>
                <a:cs typeface="Arial" panose="020B0604020202020204" pitchFamily="34" charset="0"/>
              </a:rPr>
              <a:t>, then the type of </a:t>
            </a:r>
            <a:r>
              <a:rPr lang="en-IN" b="1" dirty="0">
                <a:solidFill>
                  <a:schemeClr val="tx1"/>
                </a:solidFill>
                <a:latin typeface="Arial" panose="020B0604020202020204" pitchFamily="34" charset="0"/>
                <a:cs typeface="Arial" panose="020B0604020202020204" pitchFamily="34" charset="0"/>
              </a:rPr>
              <a:t>*id=e </a:t>
            </a:r>
            <a:r>
              <a:rPr lang="en-IN" dirty="0">
                <a:solidFill>
                  <a:schemeClr val="tx1"/>
                </a:solidFill>
                <a:latin typeface="Arial" panose="020B0604020202020204" pitchFamily="34" charset="0"/>
                <a:cs typeface="Arial" panose="020B0604020202020204" pitchFamily="34" charset="0"/>
              </a:rPr>
              <a:t>will be inferred as </a:t>
            </a:r>
            <a:r>
              <a:rPr lang="en-IN" b="1" dirty="0">
                <a:solidFill>
                  <a:schemeClr val="tx1"/>
                </a:solidFill>
                <a:latin typeface="Arial" panose="020B0604020202020204" pitchFamily="34" charset="0"/>
                <a:cs typeface="Arial" panose="020B0604020202020204" pitchFamily="34" charset="0"/>
              </a:rPr>
              <a:t>int</a:t>
            </a:r>
            <a:r>
              <a:rPr lang="en-IN"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149150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Block</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971454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IF</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𝑖𝑛𝑡</m:t>
                              </m:r>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sSub>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𝑖𝑓</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e>
                          </m:d>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e>
                          </m:d>
                          <m:r>
                            <a:rPr lang="en-US" b="0" i="1" smtClean="0">
                              <a:latin typeface="Cambria Math" panose="02040503050406030204" pitchFamily="18" charset="0"/>
                            </a:rPr>
                            <m:t> </m:t>
                          </m:r>
                          <m:r>
                            <a:rPr lang="en-US" b="0" i="1" smtClean="0">
                              <a:latin typeface="Cambria Math" panose="02040503050406030204" pitchFamily="18" charset="0"/>
                            </a:rPr>
                            <m:t>𝑒𝑙𝑠𝑒</m:t>
                          </m:r>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3</m:t>
                                  </m:r>
                                </m:sub>
                              </m:sSub>
                            </m:e>
                          </m:d>
                          <m:r>
                            <a:rPr lang="en-US" b="0" i="1" smtClean="0">
                              <a:latin typeface="Cambria Math" panose="02040503050406030204" pitchFamily="18" charset="0"/>
                            </a:rPr>
                            <m:t>:</m:t>
                          </m:r>
                          <m:r>
                            <a:rPr lang="en-US" b="0" i="1" smtClean="0">
                              <a:latin typeface="Cambria Math" panose="02040503050406030204" pitchFamily="18" charset="0"/>
                            </a:rPr>
                            <m:t>𝑇</m:t>
                          </m:r>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3"/>
                <a:stretch>
                  <a:fillRect/>
                </a:stretch>
              </a:blipFill>
            </p:spPr>
            <p:txBody>
              <a:bodyPr/>
              <a:lstStyle/>
              <a:p>
                <a:r>
                  <a:rPr lang="en-IN">
                    <a:noFill/>
                  </a:rPr>
                  <a:t> </a:t>
                </a:r>
              </a:p>
            </p:txBody>
          </p:sp>
        </mc:Fallback>
      </mc:AlternateContent>
      <p:sp>
        <p:nvSpPr>
          <p:cNvPr id="4" name="TextBox 3">
            <a:extLst>
              <a:ext uri="{FF2B5EF4-FFF2-40B4-BE49-F238E27FC236}">
                <a16:creationId xmlns:a16="http://schemas.microsoft.com/office/drawing/2014/main" id="{AE9F150C-CEE6-418F-AA73-785947194AB8}"/>
              </a:ext>
            </a:extLst>
          </p:cNvPr>
          <p:cNvSpPr txBox="1"/>
          <p:nvPr/>
        </p:nvSpPr>
        <p:spPr>
          <a:xfrm>
            <a:off x="3770616" y="4900773"/>
            <a:ext cx="5137080" cy="369332"/>
          </a:xfrm>
          <a:prstGeom prst="rect">
            <a:avLst/>
          </a:prstGeom>
          <a:noFill/>
        </p:spPr>
        <p:txBody>
          <a:bodyPr wrap="square" rtlCol="0">
            <a:spAutoFit/>
          </a:bodyPr>
          <a:lstStyle/>
          <a:p>
            <a:r>
              <a:rPr lang="en-US" dirty="0">
                <a:solidFill>
                  <a:srgbClr val="FF0000"/>
                </a:solidFill>
                <a:latin typeface="Consolas" panose="020B0609020204030204" pitchFamily="49" charset="0"/>
              </a:rPr>
              <a:t>What might be a problem with this rule?</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19720460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IF</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𝑖𝑛𝑡</m:t>
                              </m:r>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IN" b="0" i="1" smtClean="0">
                                      <a:latin typeface="Cambria Math" panose="02040503050406030204" pitchFamily="18" charset="0"/>
                                    </a:rPr>
                                    <m:t>1</m:t>
                                  </m:r>
                                </m:sub>
                              </m:sSub>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IN" b="0" i="1" smtClean="0">
                                      <a:latin typeface="Cambria Math" panose="02040503050406030204" pitchFamily="18" charset="0"/>
                                    </a:rPr>
                                    <m:t>2</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𝑖𝑓</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e>
                          </m:d>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e>
                          </m:d>
                          <m:r>
                            <a:rPr lang="en-US" b="0" i="1" smtClean="0">
                              <a:latin typeface="Cambria Math" panose="02040503050406030204" pitchFamily="18" charset="0"/>
                            </a:rPr>
                            <m:t> </m:t>
                          </m:r>
                          <m:r>
                            <a:rPr lang="en-US" b="0" i="1" smtClean="0">
                              <a:latin typeface="Cambria Math" panose="02040503050406030204" pitchFamily="18" charset="0"/>
                            </a:rPr>
                            <m:t>𝑒𝑙𝑠𝑒</m:t>
                          </m:r>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3</m:t>
                                  </m:r>
                                </m:sub>
                              </m:sSub>
                            </m:e>
                          </m:d>
                          <m:r>
                            <a:rPr lang="en-US" b="0" i="1" smtClean="0">
                              <a:latin typeface="Cambria Math" panose="02040503050406030204" pitchFamily="18" charset="0"/>
                            </a:rPr>
                            <m:t>:</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𝑇</m:t>
                              </m:r>
                            </m:e>
                            <m:sub>
                              <m:r>
                                <a:rPr lang="en-IN" b="0" i="1" smtClean="0">
                                  <a:latin typeface="Cambria Math" panose="02040503050406030204" pitchFamily="18" charset="0"/>
                                </a:rPr>
                                <m:t>1</m:t>
                              </m:r>
                            </m:sub>
                          </m:sSub>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3"/>
                <a:stretch>
                  <a:fillRect/>
                </a:stretch>
              </a:blipFill>
            </p:spPr>
            <p:txBody>
              <a:bodyPr/>
              <a:lstStyle/>
              <a:p>
                <a:r>
                  <a:rPr lang="en-IN">
                    <a:noFill/>
                  </a:rPr>
                  <a:t> </a:t>
                </a:r>
              </a:p>
            </p:txBody>
          </p:sp>
        </mc:Fallback>
      </mc:AlternateContent>
      <p:sp>
        <p:nvSpPr>
          <p:cNvPr id="4" name="TextBox 3">
            <a:extLst>
              <a:ext uri="{FF2B5EF4-FFF2-40B4-BE49-F238E27FC236}">
                <a16:creationId xmlns:a16="http://schemas.microsoft.com/office/drawing/2014/main" id="{AE9F150C-CEE6-418F-AA73-785947194AB8}"/>
              </a:ext>
            </a:extLst>
          </p:cNvPr>
          <p:cNvSpPr txBox="1"/>
          <p:nvPr/>
        </p:nvSpPr>
        <p:spPr>
          <a:xfrm>
            <a:off x="3770616" y="4900773"/>
            <a:ext cx="5137080" cy="369332"/>
          </a:xfrm>
          <a:prstGeom prst="rect">
            <a:avLst/>
          </a:prstGeom>
          <a:noFill/>
        </p:spPr>
        <p:txBody>
          <a:bodyPr wrap="square" rtlCol="0">
            <a:spAutoFit/>
          </a:bodyPr>
          <a:lstStyle/>
          <a:p>
            <a:r>
              <a:rPr lang="en-US" dirty="0">
                <a:solidFill>
                  <a:srgbClr val="FF0000"/>
                </a:solidFill>
                <a:latin typeface="Consolas" panose="020B0609020204030204" pitchFamily="49" charset="0"/>
              </a:rPr>
              <a:t>What might be a problem with this rule?</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497013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80C7E-12C3-739C-3564-E4A2D85DE94D}"/>
              </a:ext>
            </a:extLst>
          </p:cNvPr>
          <p:cNvSpPr>
            <a:spLocks noGrp="1"/>
          </p:cNvSpPr>
          <p:nvPr>
            <p:ph type="title"/>
          </p:nvPr>
        </p:nvSpPr>
        <p:spPr/>
        <p:txBody>
          <a:bodyPr/>
          <a:lstStyle/>
          <a:p>
            <a:r>
              <a:rPr lang="en-IN" dirty="0"/>
              <a:t>Homework</a:t>
            </a:r>
          </a:p>
        </p:txBody>
      </p:sp>
      <p:sp>
        <p:nvSpPr>
          <p:cNvPr id="3" name="Content Placeholder 2">
            <a:extLst>
              <a:ext uri="{FF2B5EF4-FFF2-40B4-BE49-F238E27FC236}">
                <a16:creationId xmlns:a16="http://schemas.microsoft.com/office/drawing/2014/main" id="{2D125C64-7118-E7CA-5DBD-DBB123E36A37}"/>
              </a:ext>
            </a:extLst>
          </p:cNvPr>
          <p:cNvSpPr>
            <a:spLocks noGrp="1"/>
          </p:cNvSpPr>
          <p:nvPr>
            <p:ph idx="1"/>
          </p:nvPr>
        </p:nvSpPr>
        <p:spPr/>
        <p:txBody>
          <a:bodyPr/>
          <a:lstStyle/>
          <a:p>
            <a:r>
              <a:rPr lang="en-IN" dirty="0"/>
              <a:t>Time complexity of recursive descent algorithm</a:t>
            </a:r>
          </a:p>
        </p:txBody>
      </p:sp>
    </p:spTree>
    <p:extLst>
      <p:ext uri="{BB962C8B-B14F-4D97-AF65-F5344CB8AC3E}">
        <p14:creationId xmlns:p14="http://schemas.microsoft.com/office/powerpoint/2010/main" val="19914348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IF</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𝑖𝑛𝑡</m:t>
                              </m:r>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3</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𝑖𝑓</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e>
                          </m:d>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e>
                          </m:d>
                          <m:r>
                            <a:rPr lang="en-US" b="0" i="1" smtClean="0">
                              <a:latin typeface="Cambria Math" panose="02040503050406030204" pitchFamily="18" charset="0"/>
                            </a:rPr>
                            <m:t> </m:t>
                          </m:r>
                          <m:r>
                            <a:rPr lang="en-US" b="0" i="1" smtClean="0">
                              <a:latin typeface="Cambria Math" panose="02040503050406030204" pitchFamily="18" charset="0"/>
                            </a:rPr>
                            <m:t>𝑒𝑙𝑠𝑒</m:t>
                          </m:r>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3</m:t>
                                  </m:r>
                                </m:sub>
                              </m:sSub>
                            </m:e>
                          </m:d>
                          <m:r>
                            <a:rPr lang="en-US" b="0" i="1" smtClean="0">
                              <a:latin typeface="Cambria Math" panose="02040503050406030204" pitchFamily="18" charset="0"/>
                            </a:rPr>
                            <m:t>:</m:t>
                          </m:r>
                          <m:r>
                            <a:rPr lang="en-US" b="0" i="1" smtClean="0">
                              <a:latin typeface="Cambria Math" panose="02040503050406030204" pitchFamily="18" charset="0"/>
                            </a:rPr>
                            <m:t>𝑣𝑜𝑖𝑑</m:t>
                          </m:r>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3"/>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41630504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FEBEF-4ADA-3931-71EC-A89230FC5779}"/>
              </a:ext>
            </a:extLst>
          </p:cNvPr>
          <p:cNvSpPr>
            <a:spLocks noGrp="1"/>
          </p:cNvSpPr>
          <p:nvPr>
            <p:ph type="title"/>
          </p:nvPr>
        </p:nvSpPr>
        <p:spPr/>
        <p:txBody>
          <a:bodyPr/>
          <a:lstStyle/>
          <a:p>
            <a:r>
              <a:rPr lang="en-US" dirty="0"/>
              <a:t>QUIZ</a:t>
            </a:r>
            <a:endParaRPr lang="en-IN" dirty="0"/>
          </a:p>
        </p:txBody>
      </p:sp>
      <p:sp>
        <p:nvSpPr>
          <p:cNvPr id="3" name="Text Placeholder 2">
            <a:extLst>
              <a:ext uri="{FF2B5EF4-FFF2-40B4-BE49-F238E27FC236}">
                <a16:creationId xmlns:a16="http://schemas.microsoft.com/office/drawing/2014/main" id="{2BA61268-9CBD-5C28-8076-F1C999591C1A}"/>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3114885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While (QUIZ)</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𝑖𝑛𝑡</m:t>
                              </m:r>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𝑤h𝑖𝑙𝑒</m:t>
                          </m:r>
                          <m:r>
                            <a:rPr lang="en-US" b="0" i="1" smtClean="0">
                              <a:latin typeface="Cambria Math" panose="02040503050406030204" pitchFamily="18" charset="0"/>
                            </a:rPr>
                            <m:t> </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e>
                          </m:d>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IN">
                    <a:noFill/>
                  </a:rPr>
                  <a:t> </a:t>
                </a:r>
              </a:p>
            </p:txBody>
          </p:sp>
        </mc:Fallback>
      </mc:AlternateContent>
      <p:sp>
        <p:nvSpPr>
          <p:cNvPr id="4" name="TextBox 3">
            <a:extLst>
              <a:ext uri="{FF2B5EF4-FFF2-40B4-BE49-F238E27FC236}">
                <a16:creationId xmlns:a16="http://schemas.microsoft.com/office/drawing/2014/main" id="{ECB205C6-310F-8B23-2EE2-42A3E6AE9AC3}"/>
              </a:ext>
            </a:extLst>
          </p:cNvPr>
          <p:cNvSpPr txBox="1"/>
          <p:nvPr/>
        </p:nvSpPr>
        <p:spPr>
          <a:xfrm>
            <a:off x="4017190" y="4900772"/>
            <a:ext cx="4130212" cy="369332"/>
          </a:xfrm>
          <a:prstGeom prst="rect">
            <a:avLst/>
          </a:prstGeom>
          <a:noFill/>
        </p:spPr>
        <p:txBody>
          <a:bodyPr wrap="square" rtlCol="0">
            <a:spAutoFit/>
          </a:bodyPr>
          <a:lstStyle/>
          <a:p>
            <a:r>
              <a:rPr lang="en-US" dirty="0">
                <a:solidFill>
                  <a:srgbClr val="FF0000"/>
                </a:solidFill>
                <a:latin typeface="Consolas" panose="020B0609020204030204" pitchFamily="49" charset="0"/>
              </a:rPr>
              <a:t>What is wrong with this rule?</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40064661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While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𝑖𝑛𝑡</m:t>
                              </m:r>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𝑤h𝑖𝑙𝑒</m:t>
                          </m:r>
                          <m:r>
                            <a:rPr lang="en-US" b="0" i="1" smtClean="0">
                              <a:latin typeface="Cambria Math" panose="02040503050406030204" pitchFamily="18" charset="0"/>
                            </a:rPr>
                            <m:t> </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e>
                          </m:d>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e>
                          </m:d>
                          <m:r>
                            <a:rPr lang="en-US" b="0" i="1" smtClean="0">
                              <a:latin typeface="Cambria Math" panose="02040503050406030204" pitchFamily="18" charset="0"/>
                            </a:rPr>
                            <m:t>:</m:t>
                          </m:r>
                          <m:r>
                            <a:rPr lang="en-US" b="0" i="1" smtClean="0">
                              <a:latin typeface="Cambria Math" panose="02040503050406030204" pitchFamily="18" charset="0"/>
                            </a:rPr>
                            <m:t>𝑣𝑜𝑖𝑑</m:t>
                          </m:r>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2280407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Variable declaration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𝑖𝑛𝑡</m:t>
                              </m:r>
                            </m:e>
                            <m:e>
                              <m:r>
                                <a:rPr lang="en-US" b="0" i="1" smtClean="0">
                                  <a:latin typeface="Cambria Math" panose="02040503050406030204" pitchFamily="18" charset="0"/>
                                </a:rPr>
                                <m:t>𝑆</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𝑖𝑛𝑡</m:t>
                                      </m:r>
                                    </m:num>
                                    <m:den>
                                      <m:r>
                                        <a:rPr lang="en-US" b="0" i="1" smtClean="0">
                                          <a:latin typeface="Cambria Math" panose="02040503050406030204" pitchFamily="18" charset="0"/>
                                        </a:rPr>
                                        <m:t>𝑖𝑑</m:t>
                                      </m:r>
                                    </m:den>
                                  </m:f>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𝑖𝑛𝑡</m:t>
                              </m:r>
                              <m:r>
                                <a:rPr lang="en-US" b="0" i="1" smtClean="0">
                                  <a:latin typeface="Cambria Math" panose="02040503050406030204" pitchFamily="18" charset="0"/>
                                </a:rPr>
                                <m:t> </m:t>
                              </m:r>
                              <m:r>
                                <a:rPr lang="en-US" b="0" i="1" smtClean="0">
                                  <a:latin typeface="Cambria Math" panose="02040503050406030204" pitchFamily="18" charset="0"/>
                                </a:rPr>
                                <m:t>𝑖𝑑</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097E44A9-7C35-2FC6-3CA0-8696CE305C30}"/>
                  </a:ext>
                </a:extLst>
              </p:cNvPr>
              <p:cNvSpPr txBox="1"/>
              <p:nvPr/>
            </p:nvSpPr>
            <p:spPr>
              <a:xfrm>
                <a:off x="1447800" y="5279573"/>
                <a:ext cx="9905999" cy="1326325"/>
              </a:xfrm>
              <a:prstGeom prst="rect">
                <a:avLst/>
              </a:prstGeom>
              <a:noFill/>
            </p:spPr>
            <p:txBody>
              <a:bodyPr wrap="square" rtlCol="0">
                <a:spAutoFit/>
              </a:bodyPr>
              <a:lstStyle/>
              <a:p>
                <a:r>
                  <a:rPr lang="en-IN" dirty="0">
                    <a:solidFill>
                      <a:schemeClr val="tx1"/>
                    </a:solidFill>
                    <a:latin typeface="Arial" panose="020B0604020202020204" pitchFamily="34" charset="0"/>
                    <a:cs typeface="Arial" panose="020B0604020202020204" pitchFamily="34" charset="0"/>
                  </a:rPr>
                  <a:t>This rule is interpreted as follows. To infer the type of expression </a:t>
                </a:r>
                <a14:m>
                  <m:oMath xmlns:m="http://schemas.openxmlformats.org/officeDocument/2006/math">
                    <m:d>
                      <m:dPr>
                        <m:begChr m:val="{"/>
                        <m:endChr m:val="}"/>
                        <m:ctrlPr>
                          <a:rPr lang="en-US" b="1" i="1" smtClean="0">
                            <a:latin typeface="Cambria Math" panose="02040503050406030204" pitchFamily="18" charset="0"/>
                          </a:rPr>
                        </m:ctrlPr>
                      </m:dPr>
                      <m:e>
                        <m:r>
                          <a:rPr lang="en-US" b="1" i="1" smtClean="0">
                            <a:latin typeface="Cambria Math" panose="02040503050406030204" pitchFamily="18" charset="0"/>
                          </a:rPr>
                          <m:t>𝒊𝒏𝒕</m:t>
                        </m:r>
                        <m:r>
                          <a:rPr lang="en-US" b="1" i="1" smtClean="0">
                            <a:latin typeface="Cambria Math" panose="02040503050406030204" pitchFamily="18" charset="0"/>
                          </a:rPr>
                          <m:t> </m:t>
                        </m:r>
                        <m:r>
                          <a:rPr lang="en-US" b="1" i="1" smtClean="0">
                            <a:latin typeface="Cambria Math" panose="02040503050406030204" pitchFamily="18" charset="0"/>
                          </a:rPr>
                          <m:t>𝒊𝒅</m:t>
                        </m:r>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𝒆</m:t>
                            </m:r>
                          </m:e>
                          <m:sub>
                            <m:r>
                              <a:rPr lang="en-US" b="1" i="1" smtClean="0">
                                <a:latin typeface="Cambria Math" panose="02040503050406030204" pitchFamily="18" charset="0"/>
                              </a:rPr>
                              <m:t>𝟏</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𝒆</m:t>
                            </m:r>
                          </m:e>
                          <m:sub>
                            <m:r>
                              <a:rPr lang="en-US" b="1" i="1" smtClean="0">
                                <a:latin typeface="Cambria Math" panose="02040503050406030204" pitchFamily="18" charset="0"/>
                              </a:rPr>
                              <m:t>𝟐</m:t>
                            </m:r>
                          </m:sub>
                        </m:sSub>
                      </m:e>
                    </m:d>
                  </m:oMath>
                </a14:m>
                <a:r>
                  <a:rPr lang="en-IN" dirty="0">
                    <a:solidFill>
                      <a:schemeClr val="tx1"/>
                    </a:solidFill>
                    <a:latin typeface="Arial" panose="020B0604020202020204" pitchFamily="34" charset="0"/>
                    <a:cs typeface="Arial" panose="020B0604020202020204" pitchFamily="34" charset="0"/>
                  </a:rPr>
                  <a:t> (say E) with symbol table S, infer the type of </a:t>
                </a:r>
                <a:r>
                  <a:rPr lang="en-IN" b="1" dirty="0">
                    <a:latin typeface="Arial" panose="020B0604020202020204" pitchFamily="34" charset="0"/>
                    <a:cs typeface="Arial" panose="020B0604020202020204" pitchFamily="34" charset="0"/>
                  </a:rPr>
                  <a:t>e</a:t>
                </a:r>
                <a:r>
                  <a:rPr lang="en-IN" b="1" baseline="-25000" dirty="0">
                    <a:latin typeface="Arial" panose="020B0604020202020204" pitchFamily="34" charset="0"/>
                    <a:cs typeface="Arial" panose="020B0604020202020204" pitchFamily="34" charset="0"/>
                  </a:rPr>
                  <a:t>1</a:t>
                </a:r>
                <a:r>
                  <a:rPr lang="en-IN" dirty="0">
                    <a:solidFill>
                      <a:schemeClr val="tx1"/>
                    </a:solidFill>
                    <a:latin typeface="Arial" panose="020B0604020202020204" pitchFamily="34" charset="0"/>
                    <a:cs typeface="Arial" panose="020B0604020202020204" pitchFamily="34" charset="0"/>
                  </a:rPr>
                  <a:t> with S. If the type of </a:t>
                </a:r>
                <a:r>
                  <a:rPr lang="en-IN" b="1" dirty="0">
                    <a:solidFill>
                      <a:schemeClr val="tx1"/>
                    </a:solidFill>
                    <a:latin typeface="Arial" panose="020B0604020202020204" pitchFamily="34" charset="0"/>
                    <a:cs typeface="Arial" panose="020B0604020202020204" pitchFamily="34" charset="0"/>
                  </a:rPr>
                  <a:t>e</a:t>
                </a:r>
                <a:r>
                  <a:rPr lang="en-IN" b="1" baseline="-25000" dirty="0">
                    <a:solidFill>
                      <a:schemeClr val="tx1"/>
                    </a:solidFill>
                    <a:latin typeface="Arial" panose="020B0604020202020204" pitchFamily="34" charset="0"/>
                    <a:cs typeface="Arial" panose="020B0604020202020204" pitchFamily="34" charset="0"/>
                  </a:rPr>
                  <a:t>1</a:t>
                </a:r>
                <a:r>
                  <a:rPr lang="en-IN" dirty="0">
                    <a:solidFill>
                      <a:schemeClr val="tx1"/>
                    </a:solidFill>
                    <a:latin typeface="Arial" panose="020B0604020202020204" pitchFamily="34" charset="0"/>
                    <a:cs typeface="Arial" panose="020B0604020202020204" pitchFamily="34" charset="0"/>
                  </a:rPr>
                  <a:t> is not </a:t>
                </a:r>
                <a:r>
                  <a:rPr lang="en-IN" b="1" dirty="0">
                    <a:solidFill>
                      <a:schemeClr val="tx1"/>
                    </a:solidFill>
                    <a:latin typeface="Arial" panose="020B0604020202020204" pitchFamily="34" charset="0"/>
                    <a:cs typeface="Arial" panose="020B0604020202020204" pitchFamily="34" charset="0"/>
                  </a:rPr>
                  <a:t>int</a:t>
                </a:r>
                <a:r>
                  <a:rPr lang="en-IN" dirty="0">
                    <a:solidFill>
                      <a:schemeClr val="tx1"/>
                    </a:solidFill>
                    <a:latin typeface="Arial" panose="020B0604020202020204" pitchFamily="34" charset="0"/>
                    <a:cs typeface="Arial" panose="020B0604020202020204" pitchFamily="34" charset="0"/>
                  </a:rPr>
                  <a:t>, the type of E can’t be inferred. Otherwise, create a new symbol table </a:t>
                </a:r>
                <a:r>
                  <a:rPr lang="en-IN" b="1" dirty="0">
                    <a:solidFill>
                      <a:schemeClr val="tx1"/>
                    </a:solidFill>
                    <a:latin typeface="Arial" panose="020B0604020202020204" pitchFamily="34" charset="0"/>
                    <a:cs typeface="Arial" panose="020B0604020202020204" pitchFamily="34" charset="0"/>
                  </a:rPr>
                  <a:t>S’ = S[</a:t>
                </a:r>
                <a14:m>
                  <m:oMath xmlns:m="http://schemas.openxmlformats.org/officeDocument/2006/math">
                    <m:f>
                      <m:fPr>
                        <m:ctrlPr>
                          <a:rPr lang="en-IN" b="1" i="1" smtClean="0">
                            <a:solidFill>
                              <a:schemeClr val="tx1"/>
                            </a:solidFill>
                            <a:latin typeface="Cambria Math" panose="02040503050406030204" pitchFamily="18" charset="0"/>
                            <a:cs typeface="Arial" panose="020B0604020202020204" pitchFamily="34" charset="0"/>
                          </a:rPr>
                        </m:ctrlPr>
                      </m:fPr>
                      <m:num>
                        <m:r>
                          <a:rPr lang="en-IN" b="1" i="1" smtClean="0">
                            <a:solidFill>
                              <a:schemeClr val="tx1"/>
                            </a:solidFill>
                            <a:latin typeface="Cambria Math" panose="02040503050406030204" pitchFamily="18" charset="0"/>
                            <a:cs typeface="Arial" panose="020B0604020202020204" pitchFamily="34" charset="0"/>
                          </a:rPr>
                          <m:t>𝒊𝒏𝒕</m:t>
                        </m:r>
                      </m:num>
                      <m:den>
                        <m:r>
                          <a:rPr lang="en-IN" b="1" i="1" smtClean="0">
                            <a:solidFill>
                              <a:schemeClr val="tx1"/>
                            </a:solidFill>
                            <a:latin typeface="Cambria Math" panose="02040503050406030204" pitchFamily="18" charset="0"/>
                            <a:cs typeface="Arial" panose="020B0604020202020204" pitchFamily="34" charset="0"/>
                          </a:rPr>
                          <m:t>𝒊𝒅</m:t>
                        </m:r>
                      </m:den>
                    </m:f>
                  </m:oMath>
                </a14:m>
                <a:r>
                  <a:rPr lang="en-IN" b="1" dirty="0">
                    <a:solidFill>
                      <a:schemeClr val="tx1"/>
                    </a:solidFill>
                    <a:latin typeface="Arial" panose="020B0604020202020204" pitchFamily="34" charset="0"/>
                    <a:cs typeface="Arial" panose="020B0604020202020204" pitchFamily="34" charset="0"/>
                  </a:rPr>
                  <a:t>]</a:t>
                </a:r>
                <a:r>
                  <a:rPr lang="en-IN" dirty="0">
                    <a:solidFill>
                      <a:schemeClr val="tx1"/>
                    </a:solidFill>
                    <a:latin typeface="Arial" panose="020B0604020202020204" pitchFamily="34" charset="0"/>
                    <a:cs typeface="Arial" panose="020B0604020202020204" pitchFamily="34" charset="0"/>
                  </a:rPr>
                  <a:t> and infer the type of </a:t>
                </a:r>
                <a:r>
                  <a:rPr lang="en-IN" b="1" dirty="0">
                    <a:solidFill>
                      <a:schemeClr val="tx1"/>
                    </a:solidFill>
                    <a:latin typeface="Arial" panose="020B0604020202020204" pitchFamily="34" charset="0"/>
                    <a:cs typeface="Arial" panose="020B0604020202020204" pitchFamily="34" charset="0"/>
                  </a:rPr>
                  <a:t>e</a:t>
                </a:r>
                <a:r>
                  <a:rPr lang="en-IN" b="1" baseline="-25000" dirty="0">
                    <a:solidFill>
                      <a:schemeClr val="tx1"/>
                    </a:solidFill>
                    <a:latin typeface="Arial" panose="020B0604020202020204" pitchFamily="34" charset="0"/>
                    <a:cs typeface="Arial" panose="020B0604020202020204" pitchFamily="34" charset="0"/>
                  </a:rPr>
                  <a:t>2</a:t>
                </a:r>
                <a:r>
                  <a:rPr lang="en-IN" dirty="0">
                    <a:solidFill>
                      <a:schemeClr val="tx1"/>
                    </a:solidFill>
                    <a:latin typeface="Arial" panose="020B0604020202020204" pitchFamily="34" charset="0"/>
                    <a:cs typeface="Arial" panose="020B0604020202020204" pitchFamily="34" charset="0"/>
                  </a:rPr>
                  <a:t> with </a:t>
                </a:r>
                <a:r>
                  <a:rPr lang="en-IN" b="1" dirty="0">
                    <a:solidFill>
                      <a:schemeClr val="tx1"/>
                    </a:solidFill>
                    <a:latin typeface="Arial" panose="020B0604020202020204" pitchFamily="34" charset="0"/>
                    <a:cs typeface="Arial" panose="020B0604020202020204" pitchFamily="34" charset="0"/>
                  </a:rPr>
                  <a:t>S</a:t>
                </a:r>
                <a:r>
                  <a:rPr lang="en-IN" dirty="0">
                    <a:solidFill>
                      <a:schemeClr val="tx1"/>
                    </a:solidFill>
                    <a:latin typeface="Arial" panose="020B0604020202020204" pitchFamily="34" charset="0"/>
                    <a:cs typeface="Arial" panose="020B0604020202020204" pitchFamily="34" charset="0"/>
                  </a:rPr>
                  <a:t>’ as the symbol table. If we can infer the type of </a:t>
                </a:r>
                <a:r>
                  <a:rPr lang="en-IN" b="1" dirty="0">
                    <a:solidFill>
                      <a:schemeClr val="tx1"/>
                    </a:solidFill>
                    <a:latin typeface="Arial" panose="020B0604020202020204" pitchFamily="34" charset="0"/>
                    <a:cs typeface="Arial" panose="020B0604020202020204" pitchFamily="34" charset="0"/>
                  </a:rPr>
                  <a:t>e</a:t>
                </a:r>
                <a:r>
                  <a:rPr lang="en-IN" b="1" baseline="-25000" dirty="0">
                    <a:solidFill>
                      <a:schemeClr val="tx1"/>
                    </a:solidFill>
                    <a:latin typeface="Arial" panose="020B0604020202020204" pitchFamily="34" charset="0"/>
                    <a:cs typeface="Arial" panose="020B0604020202020204" pitchFamily="34" charset="0"/>
                  </a:rPr>
                  <a:t>2</a:t>
                </a:r>
                <a:r>
                  <a:rPr lang="en-IN" dirty="0">
                    <a:solidFill>
                      <a:schemeClr val="tx1"/>
                    </a:solidFill>
                    <a:latin typeface="Arial" panose="020B0604020202020204" pitchFamily="34" charset="0"/>
                    <a:cs typeface="Arial" panose="020B0604020202020204" pitchFamily="34" charset="0"/>
                  </a:rPr>
                  <a:t>, say </a:t>
                </a:r>
                <a:r>
                  <a:rPr lang="en-IN" b="1" dirty="0">
                    <a:solidFill>
                      <a:schemeClr val="tx1"/>
                    </a:solidFill>
                    <a:latin typeface="Arial" panose="020B0604020202020204" pitchFamily="34" charset="0"/>
                    <a:cs typeface="Arial" panose="020B0604020202020204" pitchFamily="34" charset="0"/>
                  </a:rPr>
                  <a:t>T</a:t>
                </a:r>
                <a:r>
                  <a:rPr lang="en-IN" b="1" baseline="-25000" dirty="0">
                    <a:solidFill>
                      <a:schemeClr val="tx1"/>
                    </a:solidFill>
                    <a:latin typeface="Arial" panose="020B0604020202020204" pitchFamily="34" charset="0"/>
                    <a:cs typeface="Arial" panose="020B0604020202020204" pitchFamily="34" charset="0"/>
                  </a:rPr>
                  <a:t>2</a:t>
                </a:r>
                <a:r>
                  <a:rPr lang="en-IN" dirty="0">
                    <a:solidFill>
                      <a:schemeClr val="tx1"/>
                    </a:solidFill>
                    <a:latin typeface="Arial" panose="020B0604020202020204" pitchFamily="34" charset="0"/>
                    <a:cs typeface="Arial" panose="020B0604020202020204" pitchFamily="34" charset="0"/>
                  </a:rPr>
                  <a:t>, then the type </a:t>
                </a:r>
                <a:r>
                  <a:rPr lang="en-IN" dirty="0">
                    <a:latin typeface="Arial" panose="020B0604020202020204" pitchFamily="34" charset="0"/>
                    <a:cs typeface="Arial" panose="020B0604020202020204" pitchFamily="34" charset="0"/>
                  </a:rPr>
                  <a:t>of E will be inferred as </a:t>
                </a:r>
                <a:r>
                  <a:rPr lang="en-IN" b="1" dirty="0">
                    <a:latin typeface="Arial" panose="020B0604020202020204" pitchFamily="34" charset="0"/>
                    <a:cs typeface="Arial" panose="020B0604020202020204" pitchFamily="34" charset="0"/>
                  </a:rPr>
                  <a:t>T</a:t>
                </a:r>
                <a:r>
                  <a:rPr lang="en-IN" b="1" baseline="-25000" dirty="0">
                    <a:latin typeface="Arial" panose="020B0604020202020204" pitchFamily="34" charset="0"/>
                    <a:cs typeface="Arial" panose="020B0604020202020204" pitchFamily="34" charset="0"/>
                  </a:rPr>
                  <a:t>2</a:t>
                </a:r>
                <a:r>
                  <a:rPr lang="en-IN" dirty="0">
                    <a:latin typeface="Arial" panose="020B0604020202020204" pitchFamily="34" charset="0"/>
                    <a:cs typeface="Arial" panose="020B0604020202020204" pitchFamily="34" charset="0"/>
                  </a:rPr>
                  <a:t>.</a:t>
                </a:r>
                <a:r>
                  <a:rPr lang="en-IN" dirty="0">
                    <a:solidFill>
                      <a:schemeClr val="tx1"/>
                    </a:solidFill>
                    <a:latin typeface="Arial" panose="020B0604020202020204" pitchFamily="34" charset="0"/>
                    <a:cs typeface="Arial" panose="020B0604020202020204" pitchFamily="34" charset="0"/>
                  </a:rPr>
                  <a:t> </a:t>
                </a:r>
              </a:p>
            </p:txBody>
          </p:sp>
        </mc:Choice>
        <mc:Fallback xmlns="">
          <p:sp>
            <p:nvSpPr>
              <p:cNvPr id="4" name="TextBox 3">
                <a:extLst>
                  <a:ext uri="{FF2B5EF4-FFF2-40B4-BE49-F238E27FC236}">
                    <a16:creationId xmlns:a16="http://schemas.microsoft.com/office/drawing/2014/main" id="{097E44A9-7C35-2FC6-3CA0-8696CE305C30}"/>
                  </a:ext>
                </a:extLst>
              </p:cNvPr>
              <p:cNvSpPr txBox="1">
                <a:spLocks noRot="1" noChangeAspect="1" noMove="1" noResize="1" noEditPoints="1" noAdjustHandles="1" noChangeArrowheads="1" noChangeShapeType="1" noTextEdit="1"/>
              </p:cNvSpPr>
              <p:nvPr/>
            </p:nvSpPr>
            <p:spPr>
              <a:xfrm>
                <a:off x="1447800" y="5279573"/>
                <a:ext cx="9905999" cy="1326325"/>
              </a:xfrm>
              <a:prstGeom prst="rect">
                <a:avLst/>
              </a:prstGeom>
              <a:blipFill>
                <a:blip r:embed="rId3"/>
                <a:stretch>
                  <a:fillRect l="-554" t="-2294" b="-6422"/>
                </a:stretch>
              </a:blipFill>
            </p:spPr>
            <p:txBody>
              <a:bodyPr/>
              <a:lstStyle/>
              <a:p>
                <a:r>
                  <a:rPr lang="en-IN">
                    <a:noFill/>
                  </a:rPr>
                  <a:t> </a:t>
                </a:r>
              </a:p>
            </p:txBody>
          </p:sp>
        </mc:Fallback>
      </mc:AlternateContent>
    </p:spTree>
    <p:extLst>
      <p:ext uri="{BB962C8B-B14F-4D97-AF65-F5344CB8AC3E}">
        <p14:creationId xmlns:p14="http://schemas.microsoft.com/office/powerpoint/2010/main" val="13697067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Variable declaration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𝑖𝑛𝑡</m:t>
                              </m:r>
                            </m:e>
                            <m:e>
                              <m:r>
                                <a:rPr lang="en-US" b="0" i="1" smtClean="0">
                                  <a:latin typeface="Cambria Math" panose="02040503050406030204" pitchFamily="18" charset="0"/>
                                </a:rPr>
                                <m:t>𝑆</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𝑖𝑛𝑡</m:t>
                                      </m:r>
                                    </m:num>
                                    <m:den>
                                      <m:r>
                                        <a:rPr lang="en-US" b="0" i="1" smtClean="0">
                                          <a:latin typeface="Cambria Math" panose="02040503050406030204" pitchFamily="18" charset="0"/>
                                        </a:rPr>
                                        <m:t>𝑖𝑑</m:t>
                                      </m:r>
                                    </m:den>
                                  </m:f>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𝑖𝑛𝑡</m:t>
                              </m:r>
                              <m:r>
                                <a:rPr lang="en-US" b="0" i="1" smtClean="0">
                                  <a:latin typeface="Cambria Math" panose="02040503050406030204" pitchFamily="18" charset="0"/>
                                </a:rPr>
                                <m:t> </m:t>
                              </m:r>
                              <m:r>
                                <a:rPr lang="en-US" b="0" i="1" smtClean="0">
                                  <a:latin typeface="Cambria Math" panose="02040503050406030204" pitchFamily="18" charset="0"/>
                                </a:rPr>
                                <m:t>𝑖𝑑</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EE3D42E2-8519-5E2E-BEF8-3A9447535754}"/>
              </a:ext>
            </a:extLst>
          </p:cNvPr>
          <p:cNvSpPr txBox="1"/>
          <p:nvPr/>
        </p:nvSpPr>
        <p:spPr>
          <a:xfrm>
            <a:off x="9123452" y="3287730"/>
            <a:ext cx="2075379" cy="1200329"/>
          </a:xfrm>
          <a:prstGeom prst="rect">
            <a:avLst/>
          </a:prstGeom>
          <a:noFill/>
        </p:spPr>
        <p:txBody>
          <a:bodyPr wrap="square" rtlCol="0">
            <a:spAutoFit/>
          </a:bodyPr>
          <a:lstStyle/>
          <a:p>
            <a:r>
              <a:rPr lang="en-US" dirty="0">
                <a:latin typeface="Consolas" panose="020B0609020204030204" pitchFamily="49" charset="0"/>
              </a:rPr>
              <a:t>{ </a:t>
            </a:r>
          </a:p>
          <a:p>
            <a:r>
              <a:rPr lang="en-US" dirty="0">
                <a:latin typeface="Consolas" panose="020B0609020204030204" pitchFamily="49" charset="0"/>
              </a:rPr>
              <a:t>  int x = 20;</a:t>
            </a:r>
          </a:p>
          <a:p>
            <a:r>
              <a:rPr lang="en-US" dirty="0">
                <a:latin typeface="Consolas" panose="020B0609020204030204" pitchFamily="49" charset="0"/>
              </a:rPr>
              <a:t>  x + 30</a:t>
            </a:r>
          </a:p>
          <a:p>
            <a:r>
              <a:rPr lang="en-US" dirty="0">
                <a:latin typeface="Consolas" panose="020B0609020204030204" pitchFamily="49" charset="0"/>
              </a:rPr>
              <a:t>}</a:t>
            </a:r>
            <a:endParaRPr lang="en-IN" dirty="0">
              <a:latin typeface="Consolas" panose="020B0609020204030204" pitchFamily="49" charset="0"/>
            </a:endParaRPr>
          </a:p>
        </p:txBody>
      </p:sp>
    </p:spTree>
    <p:extLst>
      <p:ext uri="{BB962C8B-B14F-4D97-AF65-F5344CB8AC3E}">
        <p14:creationId xmlns:p14="http://schemas.microsoft.com/office/powerpoint/2010/main" val="7562804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Variable declaration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a:xfrm>
                <a:off x="838200" y="1825625"/>
                <a:ext cx="6333162" cy="4351338"/>
              </a:xfrm>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𝑖𝑛𝑡</m:t>
                              </m:r>
                            </m:e>
                            <m:e>
                              <m:r>
                                <a:rPr lang="en-US" b="0" i="1" smtClean="0">
                                  <a:latin typeface="Cambria Math" panose="02040503050406030204" pitchFamily="18" charset="0"/>
                                </a:rPr>
                                <m:t>𝑆</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𝑖𝑛𝑡</m:t>
                                      </m:r>
                                    </m:num>
                                    <m:den>
                                      <m:r>
                                        <a:rPr lang="en-US" b="0" i="1" smtClean="0">
                                          <a:latin typeface="Cambria Math" panose="02040503050406030204" pitchFamily="18" charset="0"/>
                                        </a:rPr>
                                        <m:t>𝑖𝑑</m:t>
                                      </m:r>
                                    </m:den>
                                  </m:f>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𝑖𝑛𝑡</m:t>
                              </m:r>
                              <m:r>
                                <a:rPr lang="en-US" b="0" i="1" smtClean="0">
                                  <a:latin typeface="Cambria Math" panose="02040503050406030204" pitchFamily="18" charset="0"/>
                                </a:rPr>
                                <m:t> </m:t>
                              </m:r>
                              <m:r>
                                <a:rPr lang="en-US" b="0" i="1" smtClean="0">
                                  <a:latin typeface="Cambria Math" panose="02040503050406030204" pitchFamily="18" charset="0"/>
                                </a:rPr>
                                <m:t>𝑖𝑑</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xfrm>
                <a:off x="838200" y="1825625"/>
                <a:ext cx="6333162" cy="4351338"/>
              </a:xfrm>
              <a:blipFill>
                <a:blip r:embed="rId2"/>
                <a:stretch>
                  <a:fillRect/>
                </a:stretch>
              </a:blipFill>
            </p:spPr>
            <p:txBody>
              <a:bodyPr/>
              <a:lstStyle/>
              <a:p>
                <a:r>
                  <a:rPr lang="en-IN">
                    <a:noFill/>
                  </a:rPr>
                  <a:t> </a:t>
                </a:r>
              </a:p>
            </p:txBody>
          </p:sp>
        </mc:Fallback>
      </mc:AlternateContent>
      <p:sp>
        <p:nvSpPr>
          <p:cNvPr id="4" name="TextBox 3">
            <a:extLst>
              <a:ext uri="{FF2B5EF4-FFF2-40B4-BE49-F238E27FC236}">
                <a16:creationId xmlns:a16="http://schemas.microsoft.com/office/drawing/2014/main" id="{EE3D42E2-8519-5E2E-BEF8-3A9447535754}"/>
              </a:ext>
            </a:extLst>
          </p:cNvPr>
          <p:cNvSpPr txBox="1"/>
          <p:nvPr/>
        </p:nvSpPr>
        <p:spPr>
          <a:xfrm>
            <a:off x="6965879" y="1160984"/>
            <a:ext cx="4541177" cy="5078313"/>
          </a:xfrm>
          <a:prstGeom prst="rect">
            <a:avLst/>
          </a:prstGeom>
          <a:noFill/>
        </p:spPr>
        <p:txBody>
          <a:bodyPr wrap="square" rtlCol="0">
            <a:spAutoFit/>
          </a:bodyPr>
          <a:lstStyle/>
          <a:p>
            <a:r>
              <a:rPr lang="en-US" dirty="0">
                <a:latin typeface="Consolas" panose="020B0609020204030204" pitchFamily="49" charset="0"/>
              </a:rPr>
              <a:t>foo(</a:t>
            </a:r>
            <a:r>
              <a:rPr lang="en-US" dirty="0" err="1">
                <a:latin typeface="Consolas" panose="020B0609020204030204" pitchFamily="49" charset="0"/>
              </a:rPr>
              <a:t>i</a:t>
            </a:r>
            <a:r>
              <a:rPr lang="en-US" dirty="0">
                <a:latin typeface="Consolas" panose="020B0609020204030204" pitchFamily="49" charset="0"/>
              </a:rPr>
              <a:t>: int): int {</a:t>
            </a:r>
          </a:p>
          <a:p>
            <a:r>
              <a:rPr lang="en-US" dirty="0">
                <a:solidFill>
                  <a:srgbClr val="FF0000"/>
                </a:solidFill>
                <a:latin typeface="Consolas" panose="020B0609020204030204" pitchFamily="49" charset="0"/>
              </a:rPr>
              <a:t>  { </a:t>
            </a:r>
          </a:p>
          <a:p>
            <a:r>
              <a:rPr lang="en-US" dirty="0">
                <a:solidFill>
                  <a:srgbClr val="FF0000"/>
                </a:solidFill>
                <a:latin typeface="Consolas" panose="020B0609020204030204" pitchFamily="49" charset="0"/>
              </a:rPr>
              <a:t>    int x = 20;</a:t>
            </a:r>
          </a:p>
          <a:p>
            <a:r>
              <a:rPr lang="en-US" dirty="0">
                <a:solidFill>
                  <a:srgbClr val="FF0000"/>
                </a:solidFill>
                <a:latin typeface="Consolas" panose="020B0609020204030204" pitchFamily="49" charset="0"/>
              </a:rPr>
              <a:t>    x + 30</a:t>
            </a:r>
          </a:p>
          <a:p>
            <a:r>
              <a:rPr lang="en-US" dirty="0">
                <a:solidFill>
                  <a:srgbClr val="FF0000"/>
                </a:solidFill>
                <a:latin typeface="Consolas" panose="020B0609020204030204" pitchFamily="49" charset="0"/>
              </a:rPr>
              <a:t>  }</a:t>
            </a:r>
          </a:p>
          <a:p>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Before the red block, the symbol table contains i:int</a:t>
            </a:r>
          </a:p>
          <a:p>
            <a:endParaRPr lang="en-US" dirty="0">
              <a:latin typeface="Consolas" panose="020B0609020204030204" pitchFamily="49" charset="0"/>
            </a:endParaRPr>
          </a:p>
          <a:p>
            <a:r>
              <a:rPr lang="en-US" dirty="0">
                <a:latin typeface="Consolas" panose="020B0609020204030204" pitchFamily="49" charset="0"/>
              </a:rPr>
              <a:t>STEP-1: Infer the type of 20</a:t>
            </a:r>
          </a:p>
          <a:p>
            <a:r>
              <a:rPr lang="en-US" dirty="0">
                <a:latin typeface="Consolas" panose="020B0609020204030204" pitchFamily="49" charset="0"/>
              </a:rPr>
              <a:t>STEP-2: Add x:int to symbol table</a:t>
            </a:r>
          </a:p>
          <a:p>
            <a:r>
              <a:rPr lang="en-US" dirty="0">
                <a:latin typeface="Consolas" panose="020B0609020204030204" pitchFamily="49" charset="0"/>
              </a:rPr>
              <a:t>STEP-3: Infer type of x+ 30 in the modified symbol table, i.e., int</a:t>
            </a:r>
          </a:p>
          <a:p>
            <a:r>
              <a:rPr lang="en-US" dirty="0">
                <a:latin typeface="Consolas" panose="020B0609020204030204" pitchFamily="49" charset="0"/>
              </a:rPr>
              <a:t>STEP-4: Use the old symbol table without x in the current scope</a:t>
            </a:r>
          </a:p>
          <a:p>
            <a:r>
              <a:rPr lang="en-US" dirty="0">
                <a:latin typeface="Consolas" panose="020B0609020204030204" pitchFamily="49" charset="0"/>
              </a:rPr>
              <a:t>STEP-5: Conclude type of the whole block is int</a:t>
            </a:r>
            <a:endParaRPr lang="en-IN" dirty="0">
              <a:latin typeface="Consolas" panose="020B0609020204030204" pitchFamily="49" charset="0"/>
            </a:endParaRPr>
          </a:p>
        </p:txBody>
      </p:sp>
    </p:spTree>
    <p:extLst>
      <p:ext uri="{BB962C8B-B14F-4D97-AF65-F5344CB8AC3E}">
        <p14:creationId xmlns:p14="http://schemas.microsoft.com/office/powerpoint/2010/main" val="23663436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717DD-D7A1-14F5-A171-97BFA4A189A3}"/>
              </a:ext>
            </a:extLst>
          </p:cNvPr>
          <p:cNvSpPr>
            <a:spLocks noGrp="1"/>
          </p:cNvSpPr>
          <p:nvPr>
            <p:ph type="title"/>
          </p:nvPr>
        </p:nvSpPr>
        <p:spPr/>
        <p:txBody>
          <a:bodyPr/>
          <a:lstStyle/>
          <a:p>
            <a:r>
              <a:rPr lang="en-US" dirty="0"/>
              <a:t>Variable declaration</a:t>
            </a:r>
            <a:endParaRPr lang="en-IN" dirty="0"/>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A4050BDC-9C48-37D7-BD3F-F0C066895013}"/>
                  </a:ext>
                </a:extLst>
              </p:cNvPr>
              <p:cNvSpPr>
                <a:spLocks noGrp="1"/>
              </p:cNvSpPr>
              <p:nvPr>
                <p:ph idx="1"/>
              </p:nvPr>
            </p:nvSpPr>
            <p:spPr>
              <a:xfrm>
                <a:off x="838200" y="1825625"/>
                <a:ext cx="10515600" cy="4351338"/>
              </a:xfrm>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f>
                            <m:fPr>
                              <m:ctrlPr>
                                <a:rPr lang="en-US" b="0" i="1" smtClean="0">
                                  <a:latin typeface="Cambria Math" panose="02040503050406030204" pitchFamily="18" charset="0"/>
                                </a:rPr>
                              </m:ctrlPr>
                            </m:fPr>
                            <m:num/>
                            <m:den>
                              <m:r>
                                <a:rPr lang="en-US" i="1">
                                  <a:latin typeface="Cambria Math" panose="02040503050406030204" pitchFamily="18" charset="0"/>
                                </a:rPr>
                                <m:t>𝑆</m:t>
                              </m:r>
                              <m:r>
                                <a:rPr lang="en-US" i="1" smtClean="0">
                                  <a:latin typeface="Cambria Math" panose="02040503050406030204" pitchFamily="18" charset="0"/>
                                </a:rPr>
                                <m:t>⊢</m:t>
                              </m:r>
                              <m:r>
                                <a:rPr lang="en-US" i="1">
                                  <a:latin typeface="Cambria Math" panose="02040503050406030204" pitchFamily="18" charset="0"/>
                                </a:rPr>
                                <m:t>20:</m:t>
                              </m:r>
                              <m:r>
                                <a:rPr lang="en-US" i="1">
                                  <a:latin typeface="Cambria Math" panose="02040503050406030204" pitchFamily="18" charset="0"/>
                                </a:rPr>
                                <m:t>𝑖𝑛𝑡</m:t>
                              </m:r>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f>
                                <m:fPr>
                                  <m:ctrlPr>
                                    <a:rPr lang="en-US" b="0" i="1" smtClean="0">
                                      <a:latin typeface="Cambria Math" panose="02040503050406030204" pitchFamily="18" charset="0"/>
                                    </a:rPr>
                                  </m:ctrlPr>
                                </m:fPr>
                                <m:num>
                                  <m:r>
                                    <a:rPr lang="en-US" b="0" i="1" smtClean="0">
                                      <a:latin typeface="Cambria Math" panose="02040503050406030204" pitchFamily="18" charset="0"/>
                                    </a:rPr>
                                    <m:t>𝑆</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𝑖𝑛𝑡</m:t>
                                          </m:r>
                                        </m:num>
                                        <m:den>
                                          <m:r>
                                            <a:rPr lang="en-US" b="0" i="1" smtClean="0">
                                              <a:latin typeface="Cambria Math" panose="02040503050406030204" pitchFamily="18" charset="0"/>
                                            </a:rPr>
                                            <m:t>𝑥</m:t>
                                          </m:r>
                                        </m:den>
                                      </m:f>
                                    </m:e>
                                  </m:d>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𝑖𝑛𝑡</m:t>
                                  </m:r>
                                </m:num>
                                <m:den>
                                  <m:r>
                                    <a:rPr lang="en-US" b="0" i="1" smtClean="0">
                                      <a:latin typeface="Cambria Math" panose="02040503050406030204" pitchFamily="18" charset="0"/>
                                    </a:rPr>
                                    <m:t>𝑆</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𝑖𝑛𝑡</m:t>
                                          </m:r>
                                        </m:num>
                                        <m:den>
                                          <m:r>
                                            <a:rPr lang="en-US" b="0" i="1" smtClean="0">
                                              <a:latin typeface="Cambria Math" panose="02040503050406030204" pitchFamily="18" charset="0"/>
                                            </a:rPr>
                                            <m:t>𝑥</m:t>
                                          </m:r>
                                        </m:den>
                                      </m:f>
                                    </m:e>
                                  </m:d>
                                  <m:r>
                                    <a:rPr lang="en-US" i="1">
                                      <a:latin typeface="Cambria Math" panose="02040503050406030204" pitchFamily="18" charset="0"/>
                                    </a:rPr>
                                    <m:t>⊢</m:t>
                                  </m:r>
                                  <m:r>
                                    <a:rPr lang="en-US" i="1">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𝑖𝑛𝑡</m:t>
                                  </m:r>
                                </m:den>
                              </m:f>
                              <m:r>
                                <a:rPr lang="en-US" b="0" i="1" smtClean="0">
                                  <a:latin typeface="Cambria Math" panose="02040503050406030204" pitchFamily="18" charset="0"/>
                                </a:rPr>
                                <m:t>          </m:t>
                              </m:r>
                              <m:f>
                                <m:fPr>
                                  <m:ctrlPr>
                                    <a:rPr lang="pt-BR" b="0" i="1" smtClean="0">
                                      <a:latin typeface="Cambria Math" panose="02040503050406030204" pitchFamily="18" charset="0"/>
                                    </a:rPr>
                                  </m:ctrlPr>
                                </m:fPr>
                                <m:num/>
                                <m:den>
                                  <m:r>
                                    <a:rPr lang="en-US" b="0" i="1" smtClean="0">
                                      <a:latin typeface="Cambria Math" panose="02040503050406030204" pitchFamily="18" charset="0"/>
                                    </a:rPr>
                                    <m:t>𝑆</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𝑖𝑛𝑡</m:t>
                                          </m:r>
                                        </m:num>
                                        <m:den>
                                          <m:r>
                                            <a:rPr lang="en-US" b="0" i="1" smtClean="0">
                                              <a:latin typeface="Cambria Math" panose="02040503050406030204" pitchFamily="18" charset="0"/>
                                            </a:rPr>
                                            <m:t>𝑥</m:t>
                                          </m:r>
                                        </m:den>
                                      </m:f>
                                    </m:e>
                                  </m:d>
                                  <m:r>
                                    <a:rPr lang="en-US" i="1">
                                      <a:latin typeface="Cambria Math" panose="02040503050406030204" pitchFamily="18" charset="0"/>
                                    </a:rPr>
                                    <m:t>⊢</m:t>
                                  </m:r>
                                  <m:r>
                                    <a:rPr lang="en-US" b="0" i="1" smtClean="0">
                                      <a:latin typeface="Cambria Math" panose="02040503050406030204" pitchFamily="18" charset="0"/>
                                    </a:rPr>
                                    <m:t>30:</m:t>
                                  </m:r>
                                  <m:r>
                                    <a:rPr lang="en-US" b="0" i="1" smtClean="0">
                                      <a:latin typeface="Cambria Math" panose="02040503050406030204" pitchFamily="18" charset="0"/>
                                    </a:rPr>
                                    <m:t>𝑖𝑛𝑡</m:t>
                                  </m:r>
                                </m:den>
                              </m:f>
                            </m:num>
                            <m:den>
                              <m:r>
                                <a:rPr lang="en-US" b="0" i="1" smtClean="0">
                                  <a:latin typeface="Cambria Math" panose="02040503050406030204" pitchFamily="18" charset="0"/>
                                </a:rPr>
                                <m:t>𝑆</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𝑖𝑛𝑡</m:t>
                                      </m:r>
                                    </m:num>
                                    <m:den>
                                      <m:r>
                                        <a:rPr lang="en-US" b="0" i="1" smtClean="0">
                                          <a:latin typeface="Cambria Math" panose="02040503050406030204" pitchFamily="18" charset="0"/>
                                        </a:rPr>
                                        <m:t>𝑥</m:t>
                                      </m:r>
                                    </m:den>
                                  </m:f>
                                </m:e>
                              </m:d>
                              <m:r>
                                <a:rPr lang="en-US" i="1">
                                  <a:latin typeface="Cambria Math" panose="02040503050406030204" pitchFamily="18" charset="0"/>
                                </a:rPr>
                                <m:t>⊢</m:t>
                              </m:r>
                              <m:r>
                                <a:rPr lang="en-US" i="1">
                                  <a:latin typeface="Cambria Math" panose="02040503050406030204" pitchFamily="18" charset="0"/>
                                </a:rPr>
                                <m:t>𝑥</m:t>
                              </m:r>
                              <m:r>
                                <a:rPr lang="en-US" i="1">
                                  <a:latin typeface="Cambria Math" panose="02040503050406030204" pitchFamily="18" charset="0"/>
                                </a:rPr>
                                <m:t>+30:</m:t>
                              </m:r>
                              <m:r>
                                <a:rPr lang="en-US" b="0" i="1" smtClean="0">
                                  <a:latin typeface="Cambria Math" panose="02040503050406030204" pitchFamily="18" charset="0"/>
                                </a:rPr>
                                <m:t>𝑖𝑛𝑡</m:t>
                              </m:r>
                            </m:den>
                          </m:f>
                          <m:r>
                            <a:rPr lang="en-US" b="0" i="1" smtClean="0">
                              <a:latin typeface="Cambria Math" panose="02040503050406030204" pitchFamily="18" charset="0"/>
                            </a:rPr>
                            <m:t>            </m:t>
                          </m:r>
                        </m:num>
                        <m:den>
                          <m:r>
                            <a:rPr lang="en-US" b="0" i="1" smtClean="0">
                              <a:latin typeface="Cambria Math" panose="02040503050406030204" pitchFamily="18" charset="0"/>
                            </a:rPr>
                            <m:t>𝑆</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m:rPr>
                                  <m:nor/>
                                </m:rPr>
                                <a:rPr lang="en-US" dirty="0">
                                  <a:solidFill>
                                    <a:srgbClr val="FF0000"/>
                                  </a:solidFill>
                                  <a:latin typeface="Consolas" panose="020B0609020204030204" pitchFamily="49" charset="0"/>
                                </a:rPr>
                                <m:t>{</m:t>
                              </m:r>
                              <m:r>
                                <m:rPr>
                                  <m:nor/>
                                </m:rPr>
                                <a:rPr lang="en-US" dirty="0">
                                  <a:solidFill>
                                    <a:srgbClr val="FF0000"/>
                                  </a:solidFill>
                                  <a:latin typeface="Consolas" panose="020B0609020204030204" pitchFamily="49" charset="0"/>
                                </a:rPr>
                                <m:t>int</m:t>
                              </m:r>
                              <m:r>
                                <m:rPr>
                                  <m:nor/>
                                </m:rPr>
                                <a:rPr lang="en-US" dirty="0">
                                  <a:solidFill>
                                    <a:srgbClr val="FF0000"/>
                                  </a:solidFill>
                                  <a:latin typeface="Consolas" panose="020B0609020204030204" pitchFamily="49" charset="0"/>
                                </a:rPr>
                                <m:t> </m:t>
                              </m:r>
                              <m:r>
                                <m:rPr>
                                  <m:nor/>
                                </m:rPr>
                                <a:rPr lang="en-US" dirty="0">
                                  <a:solidFill>
                                    <a:srgbClr val="FF0000"/>
                                  </a:solidFill>
                                  <a:latin typeface="Consolas" panose="020B0609020204030204" pitchFamily="49" charset="0"/>
                                </a:rPr>
                                <m:t>x</m:t>
                              </m:r>
                              <m:r>
                                <m:rPr>
                                  <m:nor/>
                                </m:rPr>
                                <a:rPr lang="en-US" dirty="0">
                                  <a:solidFill>
                                    <a:srgbClr val="FF0000"/>
                                  </a:solidFill>
                                  <a:latin typeface="Consolas" panose="020B0609020204030204" pitchFamily="49" charset="0"/>
                                </a:rPr>
                                <m:t> = 20; </m:t>
                              </m:r>
                              <m:r>
                                <m:rPr>
                                  <m:nor/>
                                </m:rPr>
                                <a:rPr lang="en-US" dirty="0">
                                  <a:solidFill>
                                    <a:srgbClr val="FF0000"/>
                                  </a:solidFill>
                                  <a:latin typeface="Consolas" panose="020B0609020204030204" pitchFamily="49" charset="0"/>
                                </a:rPr>
                                <m:t>x</m:t>
                              </m:r>
                              <m:r>
                                <m:rPr>
                                  <m:nor/>
                                </m:rPr>
                                <a:rPr lang="en-US" dirty="0">
                                  <a:solidFill>
                                    <a:srgbClr val="FF0000"/>
                                  </a:solidFill>
                                  <a:latin typeface="Consolas" panose="020B0609020204030204" pitchFamily="49" charset="0"/>
                                </a:rPr>
                                <m:t> + 30}</m:t>
                              </m:r>
                            </m:e>
                          </m:d>
                          <m:r>
                            <a:rPr lang="en-US" b="0" i="1" smtClean="0">
                              <a:latin typeface="Cambria Math" panose="02040503050406030204" pitchFamily="18" charset="0"/>
                            </a:rPr>
                            <m:t>:</m:t>
                          </m:r>
                          <m:r>
                            <a:rPr lang="en-US" b="0" i="1" smtClean="0">
                              <a:latin typeface="Cambria Math" panose="02040503050406030204" pitchFamily="18" charset="0"/>
                            </a:rPr>
                            <m:t>𝑖𝑛𝑡</m:t>
                          </m:r>
                        </m:den>
                      </m:f>
                    </m:oMath>
                  </m:oMathPara>
                </a14:m>
                <a:endParaRPr lang="en-US" dirty="0"/>
              </a:p>
            </p:txBody>
          </p:sp>
        </mc:Choice>
        <mc:Fallback xmlns="">
          <p:sp>
            <p:nvSpPr>
              <p:cNvPr id="4" name="Content Placeholder 2">
                <a:extLst>
                  <a:ext uri="{FF2B5EF4-FFF2-40B4-BE49-F238E27FC236}">
                    <a16:creationId xmlns:a16="http://schemas.microsoft.com/office/drawing/2014/main" id="{A4050BDC-9C48-37D7-BD3F-F0C066895013}"/>
                  </a:ext>
                </a:extLst>
              </p:cNvPr>
              <p:cNvSpPr>
                <a:spLocks noGrp="1" noRot="1" noChangeAspect="1" noMove="1" noResize="1" noEditPoints="1" noAdjustHandles="1" noChangeArrowheads="1" noChangeShapeType="1" noTextEdit="1"/>
              </p:cNvSpPr>
              <p:nvPr>
                <p:ph idx="1"/>
              </p:nvPr>
            </p:nvSpPr>
            <p:spPr>
              <a:xfrm>
                <a:off x="838200" y="1825625"/>
                <a:ext cx="10515600" cy="4351338"/>
              </a:xfrm>
              <a:blipFill>
                <a:blip r:embed="rId2"/>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17670280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Variable declaration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a:xfrm>
                <a:off x="838200" y="1825625"/>
                <a:ext cx="6333162" cy="4351338"/>
              </a:xfrm>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𝑖𝑛𝑡</m:t>
                              </m:r>
                            </m:e>
                            <m:e>
                              <m:r>
                                <a:rPr lang="en-US" b="0" i="1" smtClean="0">
                                  <a:latin typeface="Cambria Math" panose="02040503050406030204" pitchFamily="18" charset="0"/>
                                </a:rPr>
                                <m:t>𝑆</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𝑖𝑛𝑡</m:t>
                                      </m:r>
                                    </m:num>
                                    <m:den>
                                      <m:r>
                                        <a:rPr lang="en-US" b="0" i="1" smtClean="0">
                                          <a:latin typeface="Cambria Math" panose="02040503050406030204" pitchFamily="18" charset="0"/>
                                        </a:rPr>
                                        <m:t>𝑖𝑑</m:t>
                                      </m:r>
                                    </m:den>
                                  </m:f>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𝑖𝑛𝑡</m:t>
                              </m:r>
                              <m:r>
                                <a:rPr lang="en-US" b="0" i="1" smtClean="0">
                                  <a:latin typeface="Cambria Math" panose="02040503050406030204" pitchFamily="18" charset="0"/>
                                </a:rPr>
                                <m:t> </m:t>
                              </m:r>
                              <m:r>
                                <a:rPr lang="en-US" b="0" i="1" smtClean="0">
                                  <a:latin typeface="Cambria Math" panose="02040503050406030204" pitchFamily="18" charset="0"/>
                                </a:rPr>
                                <m:t>𝑖𝑑</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xfrm>
                <a:off x="838200" y="1825625"/>
                <a:ext cx="6333162" cy="4351338"/>
              </a:xfrm>
              <a:blipFill>
                <a:blip r:embed="rId2"/>
                <a:stretch>
                  <a:fillRect/>
                </a:stretch>
              </a:blipFill>
            </p:spPr>
            <p:txBody>
              <a:bodyPr/>
              <a:lstStyle/>
              <a:p>
                <a:r>
                  <a:rPr lang="en-IN">
                    <a:noFill/>
                  </a:rPr>
                  <a:t> </a:t>
                </a:r>
              </a:p>
            </p:txBody>
          </p:sp>
        </mc:Fallback>
      </mc:AlternateContent>
      <p:sp>
        <p:nvSpPr>
          <p:cNvPr id="4" name="TextBox 3">
            <a:extLst>
              <a:ext uri="{FF2B5EF4-FFF2-40B4-BE49-F238E27FC236}">
                <a16:creationId xmlns:a16="http://schemas.microsoft.com/office/drawing/2014/main" id="{EE3D42E2-8519-5E2E-BEF8-3A9447535754}"/>
              </a:ext>
            </a:extLst>
          </p:cNvPr>
          <p:cNvSpPr txBox="1"/>
          <p:nvPr/>
        </p:nvSpPr>
        <p:spPr>
          <a:xfrm>
            <a:off x="6965879" y="760292"/>
            <a:ext cx="4541177" cy="5909310"/>
          </a:xfrm>
          <a:prstGeom prst="rect">
            <a:avLst/>
          </a:prstGeom>
          <a:noFill/>
        </p:spPr>
        <p:txBody>
          <a:bodyPr wrap="square" rtlCol="0">
            <a:spAutoFit/>
          </a:bodyPr>
          <a:lstStyle/>
          <a:p>
            <a:r>
              <a:rPr lang="en-US" dirty="0">
                <a:latin typeface="Consolas" panose="020B0609020204030204" pitchFamily="49" charset="0"/>
              </a:rPr>
              <a:t>foo(x: int) : int</a:t>
            </a:r>
          </a:p>
          <a:p>
            <a:r>
              <a:rPr lang="en-US" dirty="0">
                <a:latin typeface="Consolas" panose="020B0609020204030204" pitchFamily="49" charset="0"/>
              </a:rPr>
              <a:t>{ </a:t>
            </a:r>
          </a:p>
          <a:p>
            <a:r>
              <a:rPr lang="en-US" dirty="0">
                <a:solidFill>
                  <a:srgbClr val="FF0000"/>
                </a:solidFill>
                <a:latin typeface="Consolas" panose="020B0609020204030204" pitchFamily="49" charset="0"/>
              </a:rPr>
              <a:t>  {</a:t>
            </a:r>
          </a:p>
          <a:p>
            <a:r>
              <a:rPr lang="en-US" dirty="0">
                <a:solidFill>
                  <a:srgbClr val="FF0000"/>
                </a:solidFill>
                <a:latin typeface="Consolas" panose="020B0609020204030204" pitchFamily="49" charset="0"/>
              </a:rPr>
              <a:t>    int x = x;</a:t>
            </a:r>
          </a:p>
          <a:p>
            <a:r>
              <a:rPr lang="en-US" dirty="0">
                <a:solidFill>
                  <a:srgbClr val="FF0000"/>
                </a:solidFill>
                <a:latin typeface="Consolas" panose="020B0609020204030204" pitchFamily="49" charset="0"/>
              </a:rPr>
              <a:t>    x +  30</a:t>
            </a:r>
          </a:p>
          <a:p>
            <a:r>
              <a:rPr lang="en-US" dirty="0">
                <a:solidFill>
                  <a:srgbClr val="FF0000"/>
                </a:solidFill>
                <a:latin typeface="Consolas" panose="020B0609020204030204" pitchFamily="49" charset="0"/>
              </a:rPr>
              <a:t>  }</a:t>
            </a:r>
          </a:p>
          <a:p>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Before the red block, the symbol table contains x:int</a:t>
            </a:r>
          </a:p>
          <a:p>
            <a:endParaRPr lang="en-US" dirty="0">
              <a:latin typeface="Consolas" panose="020B0609020204030204" pitchFamily="49" charset="0"/>
            </a:endParaRPr>
          </a:p>
          <a:p>
            <a:r>
              <a:rPr lang="en-US" dirty="0">
                <a:latin typeface="Consolas" panose="020B0609020204030204" pitchFamily="49" charset="0"/>
              </a:rPr>
              <a:t>STEP-1: Infer the type of x</a:t>
            </a:r>
          </a:p>
          <a:p>
            <a:r>
              <a:rPr lang="en-US" dirty="0">
                <a:latin typeface="Consolas" panose="020B0609020204030204" pitchFamily="49" charset="0"/>
              </a:rPr>
              <a:t>If x is not present in the symbol table, you’ll get some error</a:t>
            </a:r>
          </a:p>
          <a:p>
            <a:r>
              <a:rPr lang="en-US" dirty="0">
                <a:latin typeface="Consolas" panose="020B0609020204030204" pitchFamily="49" charset="0"/>
              </a:rPr>
              <a:t>STEP-2: Add x:int to symbol table</a:t>
            </a:r>
          </a:p>
          <a:p>
            <a:r>
              <a:rPr lang="en-US" dirty="0">
                <a:latin typeface="Consolas" panose="020B0609020204030204" pitchFamily="49" charset="0"/>
              </a:rPr>
              <a:t>STEP-3: Infer type of x+ 30 in the modified symbol table, i.e., int</a:t>
            </a:r>
          </a:p>
          <a:p>
            <a:r>
              <a:rPr lang="en-US" dirty="0">
                <a:latin typeface="Consolas" panose="020B0609020204030204" pitchFamily="49" charset="0"/>
              </a:rPr>
              <a:t>STEP-4: Use the old symbol table without x in the current scope</a:t>
            </a:r>
          </a:p>
          <a:p>
            <a:r>
              <a:rPr lang="en-US" dirty="0">
                <a:latin typeface="Consolas" panose="020B0609020204030204" pitchFamily="49" charset="0"/>
              </a:rPr>
              <a:t>STEP-5: Conclude type of the whole block is int</a:t>
            </a:r>
            <a:endParaRPr lang="en-IN" dirty="0">
              <a:latin typeface="Consolas" panose="020B0609020204030204" pitchFamily="49" charset="0"/>
            </a:endParaRPr>
          </a:p>
        </p:txBody>
      </p:sp>
    </p:spTree>
    <p:extLst>
      <p:ext uri="{BB962C8B-B14F-4D97-AF65-F5344CB8AC3E}">
        <p14:creationId xmlns:p14="http://schemas.microsoft.com/office/powerpoint/2010/main" val="52633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Variable declaration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a:xfrm>
                <a:off x="601897" y="1681789"/>
                <a:ext cx="3333105" cy="3979274"/>
              </a:xfrm>
            </p:spPr>
            <p:txBody>
              <a:bodyPr>
                <a:normAutofit fontScale="85000" lnSpcReduction="10000"/>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𝑖𝑛𝑡</m:t>
                              </m:r>
                            </m:e>
                            <m:e>
                              <m:r>
                                <a:rPr lang="en-US" b="0" i="1" smtClean="0">
                                  <a:latin typeface="Cambria Math" panose="02040503050406030204" pitchFamily="18" charset="0"/>
                                </a:rPr>
                                <m:t>𝑆</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𝑖𝑛𝑡</m:t>
                                      </m:r>
                                    </m:num>
                                    <m:den>
                                      <m:r>
                                        <a:rPr lang="en-US" b="0" i="1" smtClean="0">
                                          <a:latin typeface="Cambria Math" panose="02040503050406030204" pitchFamily="18" charset="0"/>
                                        </a:rPr>
                                        <m:t>𝑖𝑑</m:t>
                                      </m:r>
                                    </m:den>
                                  </m:f>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𝑖𝑛𝑡</m:t>
                              </m:r>
                              <m:r>
                                <a:rPr lang="en-US" b="0" i="1" smtClean="0">
                                  <a:latin typeface="Cambria Math" panose="02040503050406030204" pitchFamily="18" charset="0"/>
                                </a:rPr>
                                <m:t> </m:t>
                              </m:r>
                              <m:r>
                                <a:rPr lang="en-US" b="0" i="1" smtClean="0">
                                  <a:latin typeface="Cambria Math" panose="02040503050406030204" pitchFamily="18" charset="0"/>
                                </a:rPr>
                                <m:t>𝑖𝑑</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xfrm>
                <a:off x="601897" y="1681789"/>
                <a:ext cx="3333105" cy="3979274"/>
              </a:xfrm>
              <a:blipFill>
                <a:blip r:embed="rId2"/>
                <a:stretch>
                  <a:fillRect/>
                </a:stretch>
              </a:blipFill>
            </p:spPr>
            <p:txBody>
              <a:bodyPr/>
              <a:lstStyle/>
              <a:p>
                <a:r>
                  <a:rPr lang="en-IN">
                    <a:noFill/>
                  </a:rPr>
                  <a:t> </a:t>
                </a:r>
              </a:p>
            </p:txBody>
          </p:sp>
        </mc:Fallback>
      </mc:AlternateContent>
      <p:sp>
        <p:nvSpPr>
          <p:cNvPr id="4" name="TextBox 3">
            <a:extLst>
              <a:ext uri="{FF2B5EF4-FFF2-40B4-BE49-F238E27FC236}">
                <a16:creationId xmlns:a16="http://schemas.microsoft.com/office/drawing/2014/main" id="{EE3D42E2-8519-5E2E-BEF8-3A9447535754}"/>
              </a:ext>
            </a:extLst>
          </p:cNvPr>
          <p:cNvSpPr txBox="1"/>
          <p:nvPr/>
        </p:nvSpPr>
        <p:spPr>
          <a:xfrm>
            <a:off x="4674745" y="2506900"/>
            <a:ext cx="6965878" cy="3970318"/>
          </a:xfrm>
          <a:prstGeom prst="rect">
            <a:avLst/>
          </a:prstGeom>
          <a:noFill/>
        </p:spPr>
        <p:txBody>
          <a:bodyPr wrap="square" rtlCol="0">
            <a:spAutoFit/>
          </a:bodyPr>
          <a:lstStyle/>
          <a:p>
            <a:endParaRPr lang="en-US" dirty="0">
              <a:latin typeface="Consolas" panose="020B0609020204030204" pitchFamily="49" charset="0"/>
            </a:endParaRPr>
          </a:p>
          <a:p>
            <a:r>
              <a:rPr lang="en-US" dirty="0">
                <a:latin typeface="Consolas" panose="020B0609020204030204" pitchFamily="49" charset="0"/>
              </a:rPr>
              <a:t>Before the block-1, the symbol table contains i:int</a:t>
            </a:r>
          </a:p>
          <a:p>
            <a:endParaRPr lang="en-US" dirty="0">
              <a:latin typeface="Consolas" panose="020B0609020204030204" pitchFamily="49" charset="0"/>
            </a:endParaRPr>
          </a:p>
          <a:p>
            <a:r>
              <a:rPr lang="en-US" dirty="0">
                <a:latin typeface="Consolas" panose="020B0609020204030204" pitchFamily="49" charset="0"/>
              </a:rPr>
              <a:t>TYPE-CHECK BLOCK-1</a:t>
            </a:r>
          </a:p>
          <a:p>
            <a:r>
              <a:rPr lang="en-US" dirty="0">
                <a:latin typeface="Consolas" panose="020B0609020204030204" pitchFamily="49" charset="0"/>
              </a:rPr>
              <a:t>STEP-1: Infer the type of 10, i.e., int</a:t>
            </a:r>
          </a:p>
          <a:p>
            <a:r>
              <a:rPr lang="en-US" dirty="0">
                <a:latin typeface="Consolas" panose="020B0609020204030204" pitchFamily="49" charset="0"/>
              </a:rPr>
              <a:t>STEP-2: Add x:int to symbol table</a:t>
            </a:r>
          </a:p>
          <a:p>
            <a:r>
              <a:rPr lang="en-US" dirty="0">
                <a:latin typeface="Consolas" panose="020B0609020204030204" pitchFamily="49" charset="0"/>
              </a:rPr>
              <a:t>TYPE-CHECK BLOCK-2 using the modified symbol table</a:t>
            </a:r>
          </a:p>
          <a:p>
            <a:r>
              <a:rPr lang="en-US" dirty="0">
                <a:latin typeface="Consolas" panose="020B0609020204030204" pitchFamily="49" charset="0"/>
              </a:rPr>
              <a:t>STEP-3: Infer type of x, i.e., int</a:t>
            </a:r>
          </a:p>
          <a:p>
            <a:r>
              <a:rPr lang="en-US" dirty="0">
                <a:latin typeface="Consolas" panose="020B0609020204030204" pitchFamily="49" charset="0"/>
              </a:rPr>
              <a:t>STEP-4: Add y:int to symbol table</a:t>
            </a:r>
          </a:p>
          <a:p>
            <a:r>
              <a:rPr lang="en-US" dirty="0">
                <a:latin typeface="Consolas" panose="020B0609020204030204" pitchFamily="49" charset="0"/>
              </a:rPr>
              <a:t>STEP-5: Infer type of y + 30, i.e., int</a:t>
            </a:r>
          </a:p>
          <a:p>
            <a:r>
              <a:rPr lang="en-US" dirty="0">
                <a:latin typeface="Consolas" panose="020B0609020204030204" pitchFamily="49" charset="0"/>
              </a:rPr>
              <a:t>STEP-6: Infer type of BLOCK-2 as int using the symbol table after STEP-2</a:t>
            </a:r>
          </a:p>
          <a:p>
            <a:r>
              <a:rPr lang="en-US" dirty="0">
                <a:latin typeface="Consolas" panose="020B0609020204030204" pitchFamily="49" charset="0"/>
              </a:rPr>
              <a:t>STEP-5: Infer type of BLOCk-1 as int </a:t>
            </a:r>
            <a:r>
              <a:rPr lang="en-US">
                <a:latin typeface="Consolas" panose="020B0609020204030204" pitchFamily="49" charset="0"/>
              </a:rPr>
              <a:t>using the </a:t>
            </a:r>
            <a:r>
              <a:rPr lang="en-US" dirty="0">
                <a:latin typeface="Consolas" panose="020B0609020204030204" pitchFamily="49" charset="0"/>
              </a:rPr>
              <a:t>symbol table before STEP-1.</a:t>
            </a:r>
            <a:endParaRPr lang="en-IN" dirty="0">
              <a:latin typeface="Consolas" panose="020B0609020204030204" pitchFamily="49" charset="0"/>
            </a:endParaRPr>
          </a:p>
        </p:txBody>
      </p:sp>
      <p:sp>
        <p:nvSpPr>
          <p:cNvPr id="5" name="TextBox 4">
            <a:extLst>
              <a:ext uri="{FF2B5EF4-FFF2-40B4-BE49-F238E27FC236}">
                <a16:creationId xmlns:a16="http://schemas.microsoft.com/office/drawing/2014/main" id="{5FC0A716-D7CB-22E9-E9D1-BE3AAFCABBCE}"/>
              </a:ext>
            </a:extLst>
          </p:cNvPr>
          <p:cNvSpPr txBox="1"/>
          <p:nvPr/>
        </p:nvSpPr>
        <p:spPr>
          <a:xfrm>
            <a:off x="6811777" y="195203"/>
            <a:ext cx="2743200" cy="2585323"/>
          </a:xfrm>
          <a:prstGeom prst="rect">
            <a:avLst/>
          </a:prstGeom>
          <a:noFill/>
        </p:spPr>
        <p:txBody>
          <a:bodyPr wrap="square" rtlCol="0">
            <a:spAutoFit/>
          </a:bodyPr>
          <a:lstStyle/>
          <a:p>
            <a:r>
              <a:rPr lang="en-US" dirty="0">
                <a:latin typeface="Consolas" panose="020B0609020204030204" pitchFamily="49" charset="0"/>
              </a:rPr>
              <a:t>foo(</a:t>
            </a:r>
            <a:r>
              <a:rPr lang="en-US" dirty="0" err="1">
                <a:latin typeface="Consolas" panose="020B0609020204030204" pitchFamily="49" charset="0"/>
              </a:rPr>
              <a:t>i</a:t>
            </a:r>
            <a:r>
              <a:rPr lang="en-US" dirty="0">
                <a:latin typeface="Consolas" panose="020B0609020204030204" pitchFamily="49" charset="0"/>
              </a:rPr>
              <a:t>: int) : int { </a:t>
            </a:r>
          </a:p>
          <a:p>
            <a:r>
              <a:rPr lang="en-US" dirty="0">
                <a:solidFill>
                  <a:srgbClr val="FF0000"/>
                </a:solidFill>
                <a:latin typeface="Consolas" panose="020B0609020204030204" pitchFamily="49" charset="0"/>
              </a:rPr>
              <a:t>  {  // block-1</a:t>
            </a:r>
          </a:p>
          <a:p>
            <a:r>
              <a:rPr lang="en-US" dirty="0">
                <a:solidFill>
                  <a:srgbClr val="FF0000"/>
                </a:solidFill>
                <a:latin typeface="Consolas" panose="020B0609020204030204" pitchFamily="49" charset="0"/>
              </a:rPr>
              <a:t>    int x = 10;</a:t>
            </a:r>
          </a:p>
          <a:p>
            <a:r>
              <a:rPr lang="en-US" dirty="0">
                <a:solidFill>
                  <a:srgbClr val="FF0000"/>
                </a:solidFill>
                <a:latin typeface="Consolas" panose="020B0609020204030204" pitchFamily="49" charset="0"/>
              </a:rPr>
              <a:t>    { // block-2</a:t>
            </a:r>
          </a:p>
          <a:p>
            <a:r>
              <a:rPr lang="en-US" dirty="0">
                <a:solidFill>
                  <a:srgbClr val="FF0000"/>
                </a:solidFill>
                <a:latin typeface="Consolas" panose="020B0609020204030204" pitchFamily="49" charset="0"/>
              </a:rPr>
              <a:t>       int y = x;</a:t>
            </a:r>
          </a:p>
          <a:p>
            <a:r>
              <a:rPr lang="en-US" dirty="0">
                <a:solidFill>
                  <a:srgbClr val="FF0000"/>
                </a:solidFill>
                <a:latin typeface="Consolas" panose="020B0609020204030204" pitchFamily="49" charset="0"/>
              </a:rPr>
              <a:t>       y +  30</a:t>
            </a:r>
          </a:p>
          <a:p>
            <a:r>
              <a:rPr lang="en-US" dirty="0">
                <a:solidFill>
                  <a:srgbClr val="FF0000"/>
                </a:solidFill>
                <a:latin typeface="Consolas" panose="020B0609020204030204" pitchFamily="49" charset="0"/>
              </a:rPr>
              <a:t>    }</a:t>
            </a:r>
          </a:p>
          <a:p>
            <a:r>
              <a:rPr lang="en-US" dirty="0">
                <a:solidFill>
                  <a:srgbClr val="FF0000"/>
                </a:solidFill>
                <a:latin typeface="Consolas" panose="020B0609020204030204" pitchFamily="49" charset="0"/>
              </a:rPr>
              <a:t>  }</a:t>
            </a:r>
          </a:p>
          <a:p>
            <a:r>
              <a:rPr lang="en-US" dirty="0">
                <a:latin typeface="Consolas" panose="020B0609020204030204" pitchFamily="49" charset="0"/>
              </a:rPr>
              <a:t>}</a:t>
            </a:r>
          </a:p>
        </p:txBody>
      </p:sp>
    </p:spTree>
    <p:extLst>
      <p:ext uri="{BB962C8B-B14F-4D97-AF65-F5344CB8AC3E}">
        <p14:creationId xmlns:p14="http://schemas.microsoft.com/office/powerpoint/2010/main" val="430557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41126-7B97-4E1F-AFD6-C16C5652A22D}"/>
              </a:ext>
            </a:extLst>
          </p:cNvPr>
          <p:cNvSpPr>
            <a:spLocks noGrp="1"/>
          </p:cNvSpPr>
          <p:nvPr>
            <p:ph type="title"/>
          </p:nvPr>
        </p:nvSpPr>
        <p:spPr/>
        <p:txBody>
          <a:bodyPr/>
          <a:lstStyle/>
          <a:p>
            <a:r>
              <a:rPr lang="en-US" dirty="0"/>
              <a:t>Type inference </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FC3BD912-CADF-4FF3-899F-EE4F0F8877CB}"/>
                  </a:ext>
                </a:extLst>
              </p:cNvPr>
              <p:cNvSpPr txBox="1"/>
              <p:nvPr/>
            </p:nvSpPr>
            <p:spPr>
              <a:xfrm>
                <a:off x="386080" y="1259840"/>
                <a:ext cx="5304971" cy="4524315"/>
              </a:xfrm>
              <a:prstGeom prst="rect">
                <a:avLst/>
              </a:prstGeom>
              <a:noFill/>
            </p:spPr>
            <p:txBody>
              <a:bodyPr wrap="square" rtlCol="0">
                <a:spAutoFit/>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𝑝𝑟𝑜𝑔</m:t>
                      </m:r>
                      <m:r>
                        <a:rPr lang="en-US" b="0" i="1" smtClean="0">
                          <a:latin typeface="Cambria Math" panose="02040503050406030204" pitchFamily="18" charset="0"/>
                        </a:rPr>
                        <m:t> →</m:t>
                      </m:r>
                      <m:r>
                        <a:rPr lang="en-US" b="0" i="1" smtClean="0">
                          <a:latin typeface="Cambria Math" panose="02040503050406030204" pitchFamily="18" charset="0"/>
                        </a:rPr>
                        <m:t>𝑓𝑢𝑛𝑐𝑡𝑖𝑜𝑛</m:t>
                      </m:r>
                      <m:r>
                        <a:rPr lang="en-US" b="0" i="1" smtClean="0">
                          <a:latin typeface="Cambria Math" panose="02040503050406030204" pitchFamily="18" charset="0"/>
                        </a:rPr>
                        <m:t> </m:t>
                      </m:r>
                      <m:r>
                        <a:rPr lang="en-US" b="0" i="1" smtClean="0">
                          <a:latin typeface="Cambria Math" panose="02040503050406030204" pitchFamily="18" charset="0"/>
                        </a:rPr>
                        <m:t>𝑝𝑟𝑜𝑔</m:t>
                      </m:r>
                      <m:r>
                        <a:rPr lang="en-US" b="0" i="1" smtClean="0">
                          <a:latin typeface="Cambria Math" panose="02040503050406030204" pitchFamily="18" charset="0"/>
                        </a:rPr>
                        <m:t> | </m:t>
                      </m:r>
                      <m:r>
                        <a:rPr lang="en-US" b="0" i="1" smtClean="0">
                          <a:latin typeface="Cambria Math" panose="02040503050406030204" pitchFamily="18" charset="0"/>
                        </a:rPr>
                        <m:t>𝜖</m:t>
                      </m:r>
                    </m:oMath>
                  </m:oMathPara>
                </a14:m>
                <a:endParaRPr lang="en-US" b="0"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𝑓𝑢𝑛𝑐𝑡𝑖𝑜𝑛</m:t>
                      </m:r>
                      <m:r>
                        <a:rPr lang="en-US" b="0" i="1" smtClean="0">
                          <a:latin typeface="Cambria Math" panose="02040503050406030204" pitchFamily="18" charset="0"/>
                        </a:rPr>
                        <m:t> →</m:t>
                      </m:r>
                      <m:r>
                        <a:rPr lang="en-US" b="0" i="1" smtClean="0">
                          <a:latin typeface="Cambria Math" panose="02040503050406030204" pitchFamily="18" charset="0"/>
                        </a:rPr>
                        <m:t>𝑖𝑑</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 …, </m:t>
                          </m:r>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r>
                        <a:rPr lang="en-US" b="0" i="1" smtClean="0">
                          <a:latin typeface="Cambria Math" panose="02040503050406030204" pitchFamily="18" charset="0"/>
                        </a:rPr>
                        <m:t> {</m:t>
                      </m:r>
                      <m:r>
                        <a:rPr lang="en-US" b="0" i="1" smtClean="0">
                          <a:latin typeface="Cambria Math" panose="02040503050406030204" pitchFamily="18" charset="0"/>
                        </a:rPr>
                        <m:t>𝑒</m:t>
                      </m:r>
                      <m:r>
                        <a:rPr lang="en-US" b="0" i="1" smtClean="0">
                          <a:latin typeface="Cambria Math" panose="02040503050406030204" pitchFamily="18" charset="0"/>
                        </a:rPr>
                        <m:t>}</m:t>
                      </m:r>
                    </m:oMath>
                  </m:oMathPara>
                </a14:m>
                <a:endParaRPr lang="en-US" b="0" dirty="0">
                  <a:latin typeface="Cambria Math" panose="02040503050406030204" pitchFamily="18" charset="0"/>
                </a:endParaRPr>
              </a:p>
              <a:p>
                <a:pPr marL="0" indent="0">
                  <a:buNone/>
                </a:pPr>
                <a:endParaRPr lang="en-US" b="0" dirty="0">
                  <a:latin typeface="Cambria Math" panose="02040503050406030204" pitchFamily="18" charset="0"/>
                </a:endParaRPr>
              </a:p>
              <a:p>
                <a:pPr marL="0" indent="0">
                  <a:buNone/>
                </a:pPr>
                <a:r>
                  <a:rPr lang="en-US" b="0" dirty="0">
                    <a:latin typeface="Cambria Math" panose="02040503050406030204" pitchFamily="18" charset="0"/>
                  </a:rPr>
                  <a:t>e </a:t>
                </a:r>
                <a:r>
                  <a:rPr lang="en-US" b="0" dirty="0">
                    <a:latin typeface="Cambria Math" panose="02040503050406030204" pitchFamily="18" charset="0"/>
                    <a:sym typeface="Wingdings" panose="05000000000000000000" pitchFamily="2" charset="2"/>
                  </a:rPr>
                  <a:t> id | num</a:t>
                </a:r>
                <a:endParaRPr lang="en-US" dirty="0">
                  <a:latin typeface="Cambria Math" panose="02040503050406030204" pitchFamily="18" charset="0"/>
                  <a:sym typeface="Wingdings" panose="05000000000000000000" pitchFamily="2" charset="2"/>
                </a:endParaRPr>
              </a:p>
              <a:p>
                <a:pPr marL="0" indent="0">
                  <a:buNone/>
                </a:pPr>
                <a:r>
                  <a:rPr lang="en-US" b="0" dirty="0">
                    <a:latin typeface="Cambria Math" panose="02040503050406030204" pitchFamily="18" charset="0"/>
                    <a:sym typeface="Wingdings" panose="05000000000000000000" pitchFamily="2" charset="2"/>
                  </a:rPr>
                  <a:t>    | &amp;id | *e</a:t>
                </a:r>
              </a:p>
              <a:p>
                <a:pPr marL="0" indent="0">
                  <a:buNone/>
                </a:pP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 </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 </a:t>
                </a:r>
              </a:p>
              <a:p>
                <a:pPr marL="0" indent="0">
                  <a:buNone/>
                </a:pPr>
                <a:r>
                  <a:rPr lang="en-US" dirty="0">
                    <a:latin typeface="Cambria Math" panose="02040503050406030204" pitchFamily="18" charset="0"/>
                    <a:sym typeface="Wingdings" panose="05000000000000000000" pitchFamily="2" charset="2"/>
                  </a:rPr>
                  <a:t>    | id[e]  | id = e | *id = e </a:t>
                </a:r>
              </a:p>
              <a:p>
                <a:pPr marL="0" indent="0">
                  <a:buNone/>
                </a:pP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p>
              <a:p>
                <a:pPr marL="0" indent="0">
                  <a:buNone/>
                </a:pPr>
                <a:r>
                  <a:rPr lang="en-US" dirty="0">
                    <a:latin typeface="Cambria Math" panose="02040503050406030204" pitchFamily="18" charset="0"/>
                    <a:sym typeface="Wingdings" panose="05000000000000000000" pitchFamily="2" charset="2"/>
                  </a:rPr>
                  <a:t>    | if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else {e</a:t>
                </a:r>
                <a:r>
                  <a:rPr lang="en-US" baseline="-25000" dirty="0">
                    <a:latin typeface="Cambria Math" panose="02040503050406030204" pitchFamily="18" charset="0"/>
                    <a:sym typeface="Wingdings" panose="05000000000000000000" pitchFamily="2" charset="2"/>
                  </a:rPr>
                  <a:t>3</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while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a:t>
                </a:r>
              </a:p>
              <a:p>
                <a:pPr marL="0" indent="0">
                  <a:buNone/>
                </a:pPr>
                <a:r>
                  <a:rPr lang="en-US" dirty="0">
                    <a:latin typeface="Cambria Math" panose="02040503050406030204" pitchFamily="18" charset="0"/>
                    <a:sym typeface="Wingdings" panose="05000000000000000000" pitchFamily="2" charset="2"/>
                  </a:rPr>
                  <a:t>    | {int id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{int id[num];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id(e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a:t>
                </a:r>
                <a:r>
                  <a:rPr lang="en-US" dirty="0" err="1">
                    <a:latin typeface="Cambria Math" panose="02040503050406030204" pitchFamily="18" charset="0"/>
                    <a:sym typeface="Wingdings" panose="05000000000000000000" pitchFamily="2" charset="2"/>
                  </a:rPr>
                  <a:t>e</a:t>
                </a:r>
                <a:r>
                  <a:rPr lang="en-US" baseline="-25000" dirty="0" err="1">
                    <a:latin typeface="Cambria Math" panose="02040503050406030204" pitchFamily="18" charset="0"/>
                    <a:sym typeface="Wingdings" panose="05000000000000000000" pitchFamily="2" charset="2"/>
                  </a:rPr>
                  <a:t>n</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&lt;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&lt;= e</a:t>
                </a:r>
                <a:r>
                  <a:rPr lang="en-US" baseline="-25000" dirty="0">
                    <a:latin typeface="Cambria Math" panose="02040503050406030204" pitchFamily="18" charset="0"/>
                    <a:sym typeface="Wingdings" panose="05000000000000000000" pitchFamily="2" charset="2"/>
                  </a:rPr>
                  <a:t>2</a:t>
                </a:r>
              </a:p>
              <a:p>
                <a:pPr marL="0" indent="0">
                  <a:buNone/>
                </a:pPr>
                <a:r>
                  <a:rPr lang="en-US" baseline="-25000" dirty="0">
                    <a:latin typeface="Cambria Math" panose="02040503050406030204" pitchFamily="18" charset="0"/>
                    <a:sym typeface="Wingdings" panose="05000000000000000000" pitchFamily="2" charset="2"/>
                  </a:rPr>
                  <a:t>      </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p>
              <a:p>
                <a:endParaRPr lang="en-IN" dirty="0"/>
              </a:p>
            </p:txBody>
          </p:sp>
        </mc:Choice>
        <mc:Fallback xmlns="">
          <p:sp>
            <p:nvSpPr>
              <p:cNvPr id="13" name="TextBox 12">
                <a:extLst>
                  <a:ext uri="{FF2B5EF4-FFF2-40B4-BE49-F238E27FC236}">
                    <a16:creationId xmlns:a16="http://schemas.microsoft.com/office/drawing/2014/main" id="{FC3BD912-CADF-4FF3-899F-EE4F0F8877CB}"/>
                  </a:ext>
                </a:extLst>
              </p:cNvPr>
              <p:cNvSpPr txBox="1">
                <a:spLocks noRot="1" noChangeAspect="1" noMove="1" noResize="1" noEditPoints="1" noAdjustHandles="1" noChangeArrowheads="1" noChangeShapeType="1" noTextEdit="1"/>
              </p:cNvSpPr>
              <p:nvPr/>
            </p:nvSpPr>
            <p:spPr>
              <a:xfrm>
                <a:off x="386080" y="1259840"/>
                <a:ext cx="5304971" cy="4524315"/>
              </a:xfrm>
              <a:prstGeom prst="rect">
                <a:avLst/>
              </a:prstGeom>
              <a:blipFill>
                <a:blip r:embed="rId3"/>
                <a:stretch>
                  <a:fillRect l="-918"/>
                </a:stretch>
              </a:blipFill>
            </p:spPr>
            <p:txBody>
              <a:bodyPr/>
              <a:lstStyle/>
              <a:p>
                <a:r>
                  <a:rPr lang="en-IN">
                    <a:noFill/>
                  </a:rPr>
                  <a:t> </a:t>
                </a:r>
              </a:p>
            </p:txBody>
          </p:sp>
        </mc:Fallback>
      </mc:AlternateContent>
      <p:sp>
        <p:nvSpPr>
          <p:cNvPr id="33" name="Content Placeholder 2">
            <a:extLst>
              <a:ext uri="{FF2B5EF4-FFF2-40B4-BE49-F238E27FC236}">
                <a16:creationId xmlns:a16="http://schemas.microsoft.com/office/drawing/2014/main" id="{A718297D-D1CD-47A8-AC42-17138AB0C4E5}"/>
              </a:ext>
            </a:extLst>
          </p:cNvPr>
          <p:cNvSpPr txBox="1">
            <a:spLocks/>
          </p:cNvSpPr>
          <p:nvPr/>
        </p:nvSpPr>
        <p:spPr>
          <a:xfrm>
            <a:off x="3622040" y="2841625"/>
            <a:ext cx="2860040" cy="29597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t>swap(</a:t>
            </a:r>
            <a:r>
              <a:rPr lang="en-US" sz="1800" dirty="0" err="1"/>
              <a:t>x:intptr</a:t>
            </a:r>
            <a:r>
              <a:rPr lang="en-US" sz="1800" dirty="0"/>
              <a:t>, y:intptr):void</a:t>
            </a:r>
          </a:p>
          <a:p>
            <a:pPr marL="0" indent="0">
              <a:buFont typeface="Arial" panose="020B0604020202020204" pitchFamily="34" charset="0"/>
              <a:buNone/>
            </a:pPr>
            <a:r>
              <a:rPr lang="en-US" sz="1800" dirty="0"/>
              <a:t>{</a:t>
            </a:r>
          </a:p>
          <a:p>
            <a:pPr marL="0" indent="0">
              <a:buFont typeface="Arial" panose="020B0604020202020204" pitchFamily="34" charset="0"/>
              <a:buNone/>
            </a:pPr>
            <a:r>
              <a:rPr lang="en-US" sz="1800" dirty="0"/>
              <a:t>  {</a:t>
            </a:r>
          </a:p>
          <a:p>
            <a:pPr marL="0" indent="0">
              <a:buFont typeface="Arial" panose="020B0604020202020204" pitchFamily="34" charset="0"/>
              <a:buNone/>
            </a:pPr>
            <a:r>
              <a:rPr lang="en-US" sz="1800" dirty="0"/>
              <a:t>      int t = *x;</a:t>
            </a:r>
          </a:p>
          <a:p>
            <a:pPr marL="0" indent="0">
              <a:buFont typeface="Arial" panose="020B0604020202020204" pitchFamily="34" charset="0"/>
              <a:buNone/>
            </a:pPr>
            <a:r>
              <a:rPr lang="en-US" sz="1800" dirty="0"/>
              <a:t>      *x = * y;</a:t>
            </a:r>
          </a:p>
          <a:p>
            <a:pPr marL="0" indent="0">
              <a:buFont typeface="Arial" panose="020B0604020202020204" pitchFamily="34" charset="0"/>
              <a:buNone/>
            </a:pPr>
            <a:r>
              <a:rPr lang="en-US" sz="1800" dirty="0"/>
              <a:t>      *y = t</a:t>
            </a:r>
          </a:p>
          <a:p>
            <a:pPr marL="0" indent="0">
              <a:buFont typeface="Arial" panose="020B0604020202020204" pitchFamily="34" charset="0"/>
              <a:buNone/>
            </a:pPr>
            <a:r>
              <a:rPr lang="en-US" sz="1800" dirty="0"/>
              <a:t>  }</a:t>
            </a:r>
          </a:p>
          <a:p>
            <a:pPr marL="0" indent="0">
              <a:buFont typeface="Arial" panose="020B0604020202020204" pitchFamily="34" charset="0"/>
              <a:buNone/>
            </a:pPr>
            <a:r>
              <a:rPr lang="en-US" sz="1800" dirty="0"/>
              <a:t>}</a:t>
            </a:r>
          </a:p>
        </p:txBody>
      </p:sp>
      <p:sp>
        <p:nvSpPr>
          <p:cNvPr id="41" name="TextBox 40">
            <a:extLst>
              <a:ext uri="{FF2B5EF4-FFF2-40B4-BE49-F238E27FC236}">
                <a16:creationId xmlns:a16="http://schemas.microsoft.com/office/drawing/2014/main" id="{1F6EBCB4-8199-D8B5-4811-691A92BFDE33}"/>
              </a:ext>
            </a:extLst>
          </p:cNvPr>
          <p:cNvSpPr txBox="1"/>
          <p:nvPr/>
        </p:nvSpPr>
        <p:spPr>
          <a:xfrm>
            <a:off x="7929153" y="1229361"/>
            <a:ext cx="1186545" cy="369332"/>
          </a:xfrm>
          <a:prstGeom prst="rect">
            <a:avLst/>
          </a:prstGeom>
          <a:noFill/>
        </p:spPr>
        <p:txBody>
          <a:bodyPr wrap="square" rtlCol="0">
            <a:spAutoFit/>
          </a:bodyPr>
          <a:lstStyle/>
          <a:p>
            <a:r>
              <a:rPr lang="en-US" b="1" dirty="0">
                <a:solidFill>
                  <a:schemeClr val="bg1"/>
                </a:solidFill>
              </a:rPr>
              <a:t>  e</a:t>
            </a:r>
            <a:r>
              <a:rPr lang="en-US" b="1" baseline="-25000" dirty="0">
                <a:solidFill>
                  <a:schemeClr val="bg1"/>
                </a:solidFill>
              </a:rPr>
              <a:t>1</a:t>
            </a:r>
            <a:r>
              <a:rPr lang="en-US" b="1" dirty="0">
                <a:solidFill>
                  <a:schemeClr val="bg1"/>
                </a:solidFill>
              </a:rPr>
              <a:t>; e</a:t>
            </a:r>
            <a:r>
              <a:rPr lang="en-US" b="1" baseline="-25000" dirty="0">
                <a:solidFill>
                  <a:schemeClr val="bg1"/>
                </a:solidFill>
              </a:rPr>
              <a:t>2</a:t>
            </a:r>
            <a:endParaRPr lang="en-IN" b="1" dirty="0">
              <a:solidFill>
                <a:schemeClr val="bg1"/>
              </a:solidFill>
            </a:endParaRPr>
          </a:p>
        </p:txBody>
      </p:sp>
      <p:sp>
        <p:nvSpPr>
          <p:cNvPr id="42" name="Oval 41">
            <a:extLst>
              <a:ext uri="{FF2B5EF4-FFF2-40B4-BE49-F238E27FC236}">
                <a16:creationId xmlns:a16="http://schemas.microsoft.com/office/drawing/2014/main" id="{12DF8516-38DE-A8DE-203F-ECF639345FD2}"/>
              </a:ext>
            </a:extLst>
          </p:cNvPr>
          <p:cNvSpPr/>
          <p:nvPr/>
        </p:nvSpPr>
        <p:spPr>
          <a:xfrm>
            <a:off x="7315201" y="927646"/>
            <a:ext cx="4451592" cy="5176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swap(</a:t>
            </a:r>
            <a:r>
              <a:rPr lang="en-US" dirty="0" err="1"/>
              <a:t>x:intptr</a:t>
            </a:r>
            <a:r>
              <a:rPr lang="en-US" dirty="0"/>
              <a:t>, y:intptr):void {e}</a:t>
            </a:r>
            <a:endParaRPr lang="en-IN" dirty="0"/>
          </a:p>
        </p:txBody>
      </p:sp>
      <p:sp>
        <p:nvSpPr>
          <p:cNvPr id="43" name="Oval 42">
            <a:extLst>
              <a:ext uri="{FF2B5EF4-FFF2-40B4-BE49-F238E27FC236}">
                <a16:creationId xmlns:a16="http://schemas.microsoft.com/office/drawing/2014/main" id="{41DAE7C4-7499-4D9D-CE31-73698EAA69E5}"/>
              </a:ext>
            </a:extLst>
          </p:cNvPr>
          <p:cNvSpPr/>
          <p:nvPr/>
        </p:nvSpPr>
        <p:spPr>
          <a:xfrm>
            <a:off x="8467961" y="1937713"/>
            <a:ext cx="2165592"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 t = e</a:t>
            </a:r>
            <a:r>
              <a:rPr lang="en-US" baseline="-25000" dirty="0"/>
              <a:t>1</a:t>
            </a:r>
            <a:r>
              <a:rPr lang="en-US" dirty="0"/>
              <a:t>; e</a:t>
            </a:r>
            <a:r>
              <a:rPr lang="en-US" baseline="-25000" dirty="0"/>
              <a:t>2</a:t>
            </a:r>
            <a:r>
              <a:rPr lang="en-US" dirty="0"/>
              <a:t>}</a:t>
            </a:r>
            <a:endParaRPr lang="en-IN" dirty="0"/>
          </a:p>
        </p:txBody>
      </p:sp>
      <p:sp>
        <p:nvSpPr>
          <p:cNvPr id="44" name="Oval 43">
            <a:extLst>
              <a:ext uri="{FF2B5EF4-FFF2-40B4-BE49-F238E27FC236}">
                <a16:creationId xmlns:a16="http://schemas.microsoft.com/office/drawing/2014/main" id="{C1A7D5BA-F38D-ACA7-AAF6-728281BFD325}"/>
              </a:ext>
            </a:extLst>
          </p:cNvPr>
          <p:cNvSpPr/>
          <p:nvPr/>
        </p:nvSpPr>
        <p:spPr>
          <a:xfrm>
            <a:off x="7491117" y="3014563"/>
            <a:ext cx="949233"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sp>
        <p:nvSpPr>
          <p:cNvPr id="45" name="Oval 44">
            <a:extLst>
              <a:ext uri="{FF2B5EF4-FFF2-40B4-BE49-F238E27FC236}">
                <a16:creationId xmlns:a16="http://schemas.microsoft.com/office/drawing/2014/main" id="{7C0D1B6E-5F9B-C925-401F-6D70CAB5A458}"/>
              </a:ext>
            </a:extLst>
          </p:cNvPr>
          <p:cNvSpPr/>
          <p:nvPr/>
        </p:nvSpPr>
        <p:spPr>
          <a:xfrm>
            <a:off x="9885566" y="3022298"/>
            <a:ext cx="9971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r>
              <a:rPr lang="en-US" baseline="-25000" dirty="0"/>
              <a:t>1</a:t>
            </a:r>
            <a:r>
              <a:rPr lang="en-US" dirty="0"/>
              <a:t>;e</a:t>
            </a:r>
            <a:r>
              <a:rPr lang="en-US" baseline="-25000" dirty="0"/>
              <a:t>2</a:t>
            </a:r>
            <a:endParaRPr lang="en-IN" dirty="0"/>
          </a:p>
        </p:txBody>
      </p:sp>
      <p:sp>
        <p:nvSpPr>
          <p:cNvPr id="46" name="Oval 45">
            <a:extLst>
              <a:ext uri="{FF2B5EF4-FFF2-40B4-BE49-F238E27FC236}">
                <a16:creationId xmlns:a16="http://schemas.microsoft.com/office/drawing/2014/main" id="{0807C442-1361-6507-9581-CB4233C7CC48}"/>
              </a:ext>
            </a:extLst>
          </p:cNvPr>
          <p:cNvSpPr/>
          <p:nvPr/>
        </p:nvSpPr>
        <p:spPr>
          <a:xfrm>
            <a:off x="9134050" y="3896058"/>
            <a:ext cx="10544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e</a:t>
            </a:r>
            <a:endParaRPr lang="en-IN" dirty="0"/>
          </a:p>
        </p:txBody>
      </p:sp>
      <p:sp>
        <p:nvSpPr>
          <p:cNvPr id="47" name="Oval 46">
            <a:extLst>
              <a:ext uri="{FF2B5EF4-FFF2-40B4-BE49-F238E27FC236}">
                <a16:creationId xmlns:a16="http://schemas.microsoft.com/office/drawing/2014/main" id="{805D191F-ECF9-B600-10D7-20EDF2BDC50A}"/>
              </a:ext>
            </a:extLst>
          </p:cNvPr>
          <p:cNvSpPr/>
          <p:nvPr/>
        </p:nvSpPr>
        <p:spPr>
          <a:xfrm>
            <a:off x="10694070" y="3887685"/>
            <a:ext cx="1062448"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e</a:t>
            </a:r>
            <a:endParaRPr lang="en-IN" dirty="0"/>
          </a:p>
        </p:txBody>
      </p:sp>
      <p:sp>
        <p:nvSpPr>
          <p:cNvPr id="48" name="Oval 47">
            <a:extLst>
              <a:ext uri="{FF2B5EF4-FFF2-40B4-BE49-F238E27FC236}">
                <a16:creationId xmlns:a16="http://schemas.microsoft.com/office/drawing/2014/main" id="{0558E98F-2CD1-8848-AE5A-487D4B08D493}"/>
              </a:ext>
            </a:extLst>
          </p:cNvPr>
          <p:cNvSpPr/>
          <p:nvPr/>
        </p:nvSpPr>
        <p:spPr>
          <a:xfrm>
            <a:off x="9365855"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cxnSp>
        <p:nvCxnSpPr>
          <p:cNvPr id="52" name="Straight Arrow Connector 51">
            <a:extLst>
              <a:ext uri="{FF2B5EF4-FFF2-40B4-BE49-F238E27FC236}">
                <a16:creationId xmlns:a16="http://schemas.microsoft.com/office/drawing/2014/main" id="{0D2FCD66-A54E-5505-8F44-B71B18B8CD73}"/>
              </a:ext>
            </a:extLst>
          </p:cNvPr>
          <p:cNvCxnSpPr>
            <a:cxnSpLocks/>
            <a:stCxn id="45" idx="4"/>
            <a:endCxn id="46" idx="0"/>
          </p:cNvCxnSpPr>
          <p:nvPr/>
        </p:nvCxnSpPr>
        <p:spPr>
          <a:xfrm flipH="1">
            <a:off x="9661296" y="3583438"/>
            <a:ext cx="722866" cy="312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DFAF81C6-4320-134A-00E7-FD7795E17516}"/>
              </a:ext>
            </a:extLst>
          </p:cNvPr>
          <p:cNvCxnSpPr>
            <a:cxnSpLocks/>
            <a:stCxn id="45" idx="5"/>
            <a:endCxn id="47" idx="0"/>
          </p:cNvCxnSpPr>
          <p:nvPr/>
        </p:nvCxnSpPr>
        <p:spPr>
          <a:xfrm>
            <a:off x="10736723" y="3501261"/>
            <a:ext cx="488571" cy="386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Oval 53">
            <a:extLst>
              <a:ext uri="{FF2B5EF4-FFF2-40B4-BE49-F238E27FC236}">
                <a16:creationId xmlns:a16="http://schemas.microsoft.com/office/drawing/2014/main" id="{037FD8A9-E44E-501A-B0E4-9B09D42CEC59}"/>
              </a:ext>
            </a:extLst>
          </p:cNvPr>
          <p:cNvSpPr/>
          <p:nvPr/>
        </p:nvSpPr>
        <p:spPr>
          <a:xfrm>
            <a:off x="7670729" y="392403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endParaRPr lang="en-IN" dirty="0"/>
          </a:p>
        </p:txBody>
      </p:sp>
      <p:cxnSp>
        <p:nvCxnSpPr>
          <p:cNvPr id="56" name="Straight Arrow Connector 55">
            <a:extLst>
              <a:ext uri="{FF2B5EF4-FFF2-40B4-BE49-F238E27FC236}">
                <a16:creationId xmlns:a16="http://schemas.microsoft.com/office/drawing/2014/main" id="{3200B6CD-D205-B58F-E667-9A2FCA2AFE01}"/>
              </a:ext>
            </a:extLst>
          </p:cNvPr>
          <p:cNvCxnSpPr>
            <a:stCxn id="42" idx="4"/>
            <a:endCxn id="43" idx="0"/>
          </p:cNvCxnSpPr>
          <p:nvPr/>
        </p:nvCxnSpPr>
        <p:spPr>
          <a:xfrm>
            <a:off x="9540997" y="1445252"/>
            <a:ext cx="9760" cy="4924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C594E393-660E-3633-88A9-157989B14093}"/>
              </a:ext>
            </a:extLst>
          </p:cNvPr>
          <p:cNvCxnSpPr>
            <a:stCxn id="43" idx="4"/>
            <a:endCxn id="44" idx="0"/>
          </p:cNvCxnSpPr>
          <p:nvPr/>
        </p:nvCxnSpPr>
        <p:spPr>
          <a:xfrm flipH="1">
            <a:off x="7965734" y="2435553"/>
            <a:ext cx="1585023" cy="579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C765EF15-674D-3B06-A47D-82C835DCE517}"/>
              </a:ext>
            </a:extLst>
          </p:cNvPr>
          <p:cNvCxnSpPr>
            <a:stCxn id="43" idx="4"/>
            <a:endCxn id="45" idx="0"/>
          </p:cNvCxnSpPr>
          <p:nvPr/>
        </p:nvCxnSpPr>
        <p:spPr>
          <a:xfrm>
            <a:off x="9550757" y="2435553"/>
            <a:ext cx="833405" cy="586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FB5488E7-958A-575C-D759-9C3A3BEE05C1}"/>
              </a:ext>
            </a:extLst>
          </p:cNvPr>
          <p:cNvCxnSpPr>
            <a:stCxn id="44" idx="4"/>
            <a:endCxn id="54" idx="0"/>
          </p:cNvCxnSpPr>
          <p:nvPr/>
        </p:nvCxnSpPr>
        <p:spPr>
          <a:xfrm>
            <a:off x="7965734" y="3512403"/>
            <a:ext cx="1783" cy="411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0E29C9EB-B0C8-33C3-98B6-98539B3880F0}"/>
              </a:ext>
            </a:extLst>
          </p:cNvPr>
          <p:cNvCxnSpPr>
            <a:stCxn id="46" idx="4"/>
            <a:endCxn id="48" idx="0"/>
          </p:cNvCxnSpPr>
          <p:nvPr/>
        </p:nvCxnSpPr>
        <p:spPr>
          <a:xfrm>
            <a:off x="9661296" y="4457198"/>
            <a:ext cx="1347" cy="284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C2D30694-3EB6-3E42-F1BD-EBD7EB93C724}"/>
              </a:ext>
            </a:extLst>
          </p:cNvPr>
          <p:cNvSpPr/>
          <p:nvPr/>
        </p:nvSpPr>
        <p:spPr>
          <a:xfrm>
            <a:off x="9374302" y="557908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a:t>
            </a:r>
            <a:endParaRPr lang="en-IN" dirty="0"/>
          </a:p>
        </p:txBody>
      </p:sp>
      <p:cxnSp>
        <p:nvCxnSpPr>
          <p:cNvPr id="63" name="Straight Arrow Connector 62">
            <a:extLst>
              <a:ext uri="{FF2B5EF4-FFF2-40B4-BE49-F238E27FC236}">
                <a16:creationId xmlns:a16="http://schemas.microsoft.com/office/drawing/2014/main" id="{EFFFC6AD-FFAB-4793-F4EB-7A755FD4DC1B}"/>
              </a:ext>
            </a:extLst>
          </p:cNvPr>
          <p:cNvCxnSpPr>
            <a:stCxn id="48" idx="4"/>
            <a:endCxn id="62" idx="0"/>
          </p:cNvCxnSpPr>
          <p:nvPr/>
        </p:nvCxnSpPr>
        <p:spPr>
          <a:xfrm>
            <a:off x="9662643" y="5302378"/>
            <a:ext cx="8447" cy="2767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D8D2F1C9-66B6-3E1B-ECCC-745591E8BDB7}"/>
              </a:ext>
            </a:extLst>
          </p:cNvPr>
          <p:cNvSpPr/>
          <p:nvPr/>
        </p:nvSpPr>
        <p:spPr>
          <a:xfrm>
            <a:off x="10939912"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t>
            </a:r>
            <a:endParaRPr lang="en-IN" dirty="0"/>
          </a:p>
        </p:txBody>
      </p:sp>
      <p:cxnSp>
        <p:nvCxnSpPr>
          <p:cNvPr id="66" name="Straight Arrow Connector 65">
            <a:extLst>
              <a:ext uri="{FF2B5EF4-FFF2-40B4-BE49-F238E27FC236}">
                <a16:creationId xmlns:a16="http://schemas.microsoft.com/office/drawing/2014/main" id="{7FC12DCD-7199-7818-BA32-D561EF783425}"/>
              </a:ext>
            </a:extLst>
          </p:cNvPr>
          <p:cNvCxnSpPr>
            <a:stCxn id="47" idx="4"/>
            <a:endCxn id="64" idx="0"/>
          </p:cNvCxnSpPr>
          <p:nvPr/>
        </p:nvCxnSpPr>
        <p:spPr>
          <a:xfrm>
            <a:off x="11225294" y="4448825"/>
            <a:ext cx="11406" cy="292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5010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717DD-D7A1-14F5-A171-97BFA4A189A3}"/>
              </a:ext>
            </a:extLst>
          </p:cNvPr>
          <p:cNvSpPr>
            <a:spLocks noGrp="1"/>
          </p:cNvSpPr>
          <p:nvPr>
            <p:ph type="title"/>
          </p:nvPr>
        </p:nvSpPr>
        <p:spPr/>
        <p:txBody>
          <a:bodyPr/>
          <a:lstStyle/>
          <a:p>
            <a:r>
              <a:rPr lang="en-US" dirty="0"/>
              <a:t>Variable declaration</a:t>
            </a:r>
            <a:endParaRPr lang="en-IN" dirty="0"/>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A4050BDC-9C48-37D7-BD3F-F0C066895013}"/>
                  </a:ext>
                </a:extLst>
              </p:cNvPr>
              <p:cNvSpPr>
                <a:spLocks noGrp="1"/>
              </p:cNvSpPr>
              <p:nvPr>
                <p:ph idx="1"/>
              </p:nvPr>
            </p:nvSpPr>
            <p:spPr>
              <a:xfrm>
                <a:off x="435429" y="1825625"/>
                <a:ext cx="11495313" cy="4667250"/>
              </a:xfrm>
            </p:spPr>
            <p:txBody>
              <a:bodyPr>
                <a:normAutofit fontScale="77500" lnSpcReduction="20000"/>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f>
                            <m:fPr>
                              <m:ctrlPr>
                                <a:rPr lang="en-US" b="0" i="1" smtClean="0">
                                  <a:latin typeface="Cambria Math" panose="02040503050406030204" pitchFamily="18" charset="0"/>
                                </a:rPr>
                              </m:ctrlPr>
                            </m:fPr>
                            <m:num/>
                            <m:den>
                              <m:r>
                                <a:rPr lang="en-US" i="1">
                                  <a:latin typeface="Cambria Math" panose="02040503050406030204" pitchFamily="18" charset="0"/>
                                </a:rPr>
                                <m:t>𝑆</m:t>
                              </m:r>
                              <m:r>
                                <a:rPr lang="en-US" i="1" smtClean="0">
                                  <a:latin typeface="Cambria Math" panose="02040503050406030204" pitchFamily="18" charset="0"/>
                                </a:rPr>
                                <m:t>⊢</m:t>
                              </m:r>
                              <m:r>
                                <a:rPr lang="en-US" b="0" i="1" smtClean="0">
                                  <a:latin typeface="Cambria Math" panose="02040503050406030204" pitchFamily="18" charset="0"/>
                                </a:rPr>
                                <m:t>1</m:t>
                              </m:r>
                              <m:r>
                                <a:rPr lang="en-US" i="1">
                                  <a:latin typeface="Cambria Math" panose="02040503050406030204" pitchFamily="18" charset="0"/>
                                </a:rPr>
                                <m:t>0:</m:t>
                              </m:r>
                              <m:r>
                                <a:rPr lang="en-US" i="1">
                                  <a:latin typeface="Cambria Math" panose="02040503050406030204" pitchFamily="18" charset="0"/>
                                </a:rPr>
                                <m:t>𝑖𝑛𝑡</m:t>
                              </m:r>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f>
                                <m:fPr>
                                  <m:ctrlPr>
                                    <a:rPr lang="en-US" b="0" i="1" smtClean="0">
                                      <a:latin typeface="Cambria Math" panose="02040503050406030204" pitchFamily="18" charset="0"/>
                                    </a:rPr>
                                  </m:ctrlPr>
                                </m:fPr>
                                <m:num>
                                  <m:r>
                                    <a:rPr lang="en-US" b="0" i="1" smtClean="0">
                                      <a:latin typeface="Cambria Math" panose="02040503050406030204" pitchFamily="18" charset="0"/>
                                    </a:rPr>
                                    <m:t>𝑆</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𝑖𝑛𝑡</m:t>
                                          </m:r>
                                        </m:num>
                                        <m:den>
                                          <m:r>
                                            <a:rPr lang="en-US" b="0" i="1" smtClean="0">
                                              <a:latin typeface="Cambria Math" panose="02040503050406030204" pitchFamily="18" charset="0"/>
                                            </a:rPr>
                                            <m:t>𝑥</m:t>
                                          </m:r>
                                        </m:den>
                                      </m:f>
                                    </m:e>
                                  </m:d>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𝑖𝑛𝑡</m:t>
                                  </m:r>
                                </m:num>
                                <m:den>
                                  <m:r>
                                    <a:rPr lang="en-US" b="0" i="1" smtClean="0">
                                      <a:latin typeface="Cambria Math" panose="02040503050406030204" pitchFamily="18" charset="0"/>
                                    </a:rPr>
                                    <m:t>𝑆</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𝑖𝑛𝑡</m:t>
                                          </m:r>
                                        </m:num>
                                        <m:den>
                                          <m:r>
                                            <a:rPr lang="en-US" b="0" i="1" smtClean="0">
                                              <a:latin typeface="Cambria Math" panose="02040503050406030204" pitchFamily="18" charset="0"/>
                                            </a:rPr>
                                            <m:t>𝑥</m:t>
                                          </m:r>
                                        </m:den>
                                      </m:f>
                                    </m:e>
                                  </m:d>
                                  <m:r>
                                    <a:rPr lang="en-US" i="1">
                                      <a:latin typeface="Cambria Math" panose="02040503050406030204" pitchFamily="18" charset="0"/>
                                    </a:rPr>
                                    <m:t>⊢</m:t>
                                  </m:r>
                                  <m:r>
                                    <a:rPr lang="en-US" i="1">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𝑖𝑛𝑡</m:t>
                                  </m:r>
                                </m:den>
                              </m:f>
                              <m:r>
                                <a:rPr lang="en-US" b="0" i="1" smtClean="0">
                                  <a:latin typeface="Cambria Math" panose="02040503050406030204" pitchFamily="18" charset="0"/>
                                </a:rPr>
                                <m:t>          </m:t>
                              </m:r>
                              <m:f>
                                <m:fPr>
                                  <m:ctrlPr>
                                    <a:rPr lang="pt-BR" b="0" i="1" smtClean="0">
                                      <a:latin typeface="Cambria Math" panose="02040503050406030204" pitchFamily="18" charset="0"/>
                                    </a:rPr>
                                  </m:ctrlPr>
                                </m:fPr>
                                <m:num>
                                  <m:f>
                                    <m:fPr>
                                      <m:ctrlPr>
                                        <a:rPr lang="en-US" i="1">
                                          <a:latin typeface="Cambria Math" panose="02040503050406030204" pitchFamily="18" charset="0"/>
                                        </a:rPr>
                                      </m:ctrlPr>
                                    </m:fPr>
                                    <m:num>
                                      <m:r>
                                        <a:rPr lang="en-US" i="1">
                                          <a:latin typeface="Cambria Math" panose="02040503050406030204" pitchFamily="18" charset="0"/>
                                        </a:rPr>
                                        <m:t>𝑆</m:t>
                                      </m:r>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𝑖𝑛𝑡</m:t>
                                              </m:r>
                                            </m:num>
                                            <m:den>
                                              <m:r>
                                                <a:rPr lang="en-US" i="1">
                                                  <a:latin typeface="Cambria Math" panose="02040503050406030204" pitchFamily="18" charset="0"/>
                                                </a:rPr>
                                                <m:t>𝑥</m:t>
                                              </m:r>
                                            </m:den>
                                          </m:f>
                                        </m:e>
                                      </m:d>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𝑖𝑛𝑡</m:t>
                                              </m:r>
                                            </m:num>
                                            <m:den>
                                              <m:r>
                                                <a:rPr lang="en-US" b="0" i="1" smtClean="0">
                                                  <a:latin typeface="Cambria Math" panose="02040503050406030204" pitchFamily="18" charset="0"/>
                                                </a:rPr>
                                                <m:t>𝑦</m:t>
                                              </m:r>
                                            </m:den>
                                          </m:f>
                                        </m:e>
                                      </m:d>
                                      <m:d>
                                        <m:dPr>
                                          <m:ctrlPr>
                                            <a:rPr lang="en-US" i="1">
                                              <a:latin typeface="Cambria Math" panose="02040503050406030204" pitchFamily="18" charset="0"/>
                                            </a:rPr>
                                          </m:ctrlPr>
                                        </m:dPr>
                                        <m:e>
                                          <m:r>
                                            <a:rPr lang="en-US" b="0" i="1" smtClean="0">
                                              <a:latin typeface="Cambria Math" panose="02040503050406030204" pitchFamily="18" charset="0"/>
                                            </a:rPr>
                                            <m:t>𝑦</m:t>
                                          </m:r>
                                        </m:e>
                                      </m:d>
                                      <m:r>
                                        <a:rPr lang="en-US" i="1">
                                          <a:latin typeface="Cambria Math" panose="02040503050406030204" pitchFamily="18" charset="0"/>
                                        </a:rPr>
                                        <m:t>=</m:t>
                                      </m:r>
                                      <m:r>
                                        <a:rPr lang="en-US" i="1">
                                          <a:latin typeface="Cambria Math" panose="02040503050406030204" pitchFamily="18" charset="0"/>
                                        </a:rPr>
                                        <m:t>𝑖𝑛𝑡</m:t>
                                      </m:r>
                                    </m:num>
                                    <m:den>
                                      <m:r>
                                        <a:rPr lang="en-US" i="1">
                                          <a:latin typeface="Cambria Math" panose="02040503050406030204" pitchFamily="18" charset="0"/>
                                        </a:rPr>
                                        <m:t>𝑆</m:t>
                                      </m:r>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𝑖𝑛𝑡</m:t>
                                              </m:r>
                                            </m:num>
                                            <m:den>
                                              <m:r>
                                                <a:rPr lang="en-US" i="1">
                                                  <a:latin typeface="Cambria Math" panose="02040503050406030204" pitchFamily="18" charset="0"/>
                                                </a:rPr>
                                                <m:t>𝑥</m:t>
                                              </m:r>
                                            </m:den>
                                          </m:f>
                                        </m:e>
                                      </m:d>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𝑖𝑛𝑡</m:t>
                                              </m:r>
                                            </m:num>
                                            <m:den>
                                              <m:r>
                                                <a:rPr lang="en-US" b="0" i="1" smtClean="0">
                                                  <a:latin typeface="Cambria Math" panose="02040503050406030204" pitchFamily="18" charset="0"/>
                                                </a:rPr>
                                                <m:t>𝑦</m:t>
                                              </m:r>
                                            </m:den>
                                          </m:f>
                                        </m:e>
                                      </m:d>
                                      <m:r>
                                        <a:rPr lang="en-US" i="1">
                                          <a:latin typeface="Cambria Math" panose="02040503050406030204" pitchFamily="18" charset="0"/>
                                        </a:rPr>
                                        <m:t>⊢</m:t>
                                      </m:r>
                                      <m:r>
                                        <a:rPr lang="en-US" b="0" i="1" smtClean="0">
                                          <a:latin typeface="Cambria Math" panose="02040503050406030204" pitchFamily="18" charset="0"/>
                                        </a:rPr>
                                        <m:t>𝑦</m:t>
                                      </m:r>
                                      <m:r>
                                        <a:rPr lang="en-US" i="1">
                                          <a:latin typeface="Cambria Math" panose="02040503050406030204" pitchFamily="18" charset="0"/>
                                        </a:rPr>
                                        <m:t>:</m:t>
                                      </m:r>
                                      <m:r>
                                        <a:rPr lang="en-US" i="1">
                                          <a:latin typeface="Cambria Math" panose="02040503050406030204" pitchFamily="18" charset="0"/>
                                        </a:rPr>
                                        <m:t>𝑖𝑛𝑡</m:t>
                                      </m:r>
                                    </m:den>
                                  </m:f>
                                  <m:r>
                                    <a:rPr lang="en-IN" b="0" i="1" smtClean="0">
                                      <a:latin typeface="Cambria Math" panose="02040503050406030204" pitchFamily="18" charset="0"/>
                                    </a:rPr>
                                    <m:t>          </m:t>
                                  </m:r>
                                  <m:f>
                                    <m:fPr>
                                      <m:ctrlPr>
                                        <a:rPr lang="en-IN" b="0" i="1" smtClean="0">
                                          <a:latin typeface="Cambria Math" panose="02040503050406030204" pitchFamily="18" charset="0"/>
                                        </a:rPr>
                                      </m:ctrlPr>
                                    </m:fPr>
                                    <m:num/>
                                    <m:den>
                                      <m:r>
                                        <a:rPr lang="en-IN" b="0" i="1" smtClean="0">
                                          <a:latin typeface="Cambria Math" panose="02040503050406030204" pitchFamily="18" charset="0"/>
                                        </a:rPr>
                                        <m:t>𝑆</m:t>
                                      </m:r>
                                      <m:d>
                                        <m:dPr>
                                          <m:begChr m:val="["/>
                                          <m:endChr m:val="]"/>
                                          <m:ctrlPr>
                                            <a:rPr lang="en-IN" b="0" i="1" smtClean="0">
                                              <a:latin typeface="Cambria Math" panose="02040503050406030204" pitchFamily="18" charset="0"/>
                                            </a:rPr>
                                          </m:ctrlPr>
                                        </m:dPr>
                                        <m:e>
                                          <m:f>
                                            <m:fPr>
                                              <m:ctrlPr>
                                                <a:rPr lang="en-IN" b="0" i="1" smtClean="0">
                                                  <a:latin typeface="Cambria Math" panose="02040503050406030204" pitchFamily="18" charset="0"/>
                                                </a:rPr>
                                              </m:ctrlPr>
                                            </m:fPr>
                                            <m:num>
                                              <m:r>
                                                <a:rPr lang="en-IN" b="0" i="1" smtClean="0">
                                                  <a:latin typeface="Cambria Math" panose="02040503050406030204" pitchFamily="18" charset="0"/>
                                                </a:rPr>
                                                <m:t>𝑖𝑛𝑡</m:t>
                                              </m:r>
                                            </m:num>
                                            <m:den>
                                              <m:r>
                                                <a:rPr lang="en-IN" b="0" i="1" smtClean="0">
                                                  <a:latin typeface="Cambria Math" panose="02040503050406030204" pitchFamily="18" charset="0"/>
                                                </a:rPr>
                                                <m:t>𝑥</m:t>
                                              </m:r>
                                            </m:den>
                                          </m:f>
                                        </m:e>
                                      </m:d>
                                      <m:d>
                                        <m:dPr>
                                          <m:begChr m:val="["/>
                                          <m:endChr m:val="]"/>
                                          <m:ctrlPr>
                                            <a:rPr lang="en-IN" b="0" i="1" smtClean="0">
                                              <a:latin typeface="Cambria Math" panose="02040503050406030204" pitchFamily="18" charset="0"/>
                                            </a:rPr>
                                          </m:ctrlPr>
                                        </m:dPr>
                                        <m:e>
                                          <m:f>
                                            <m:fPr>
                                              <m:ctrlPr>
                                                <a:rPr lang="en-IN" b="0" i="1" smtClean="0">
                                                  <a:latin typeface="Cambria Math" panose="02040503050406030204" pitchFamily="18" charset="0"/>
                                                </a:rPr>
                                              </m:ctrlPr>
                                            </m:fPr>
                                            <m:num>
                                              <m:r>
                                                <a:rPr lang="en-IN" b="0" i="1" smtClean="0">
                                                  <a:latin typeface="Cambria Math" panose="02040503050406030204" pitchFamily="18" charset="0"/>
                                                </a:rPr>
                                                <m:t>𝑖𝑛𝑡</m:t>
                                              </m:r>
                                            </m:num>
                                            <m:den>
                                              <m:r>
                                                <a:rPr lang="en-IN" b="0" i="1" smtClean="0">
                                                  <a:latin typeface="Cambria Math" panose="02040503050406030204" pitchFamily="18" charset="0"/>
                                                </a:rPr>
                                                <m:t>𝑦</m:t>
                                              </m:r>
                                            </m:den>
                                          </m:f>
                                        </m:e>
                                      </m:d>
                                      <m:r>
                                        <a:rPr lang="en-US" i="1">
                                          <a:latin typeface="Cambria Math" panose="02040503050406030204" pitchFamily="18" charset="0"/>
                                        </a:rPr>
                                        <m:t>⊢</m:t>
                                      </m:r>
                                      <m:r>
                                        <a:rPr lang="en-IN" b="0" i="1" smtClean="0">
                                          <a:latin typeface="Cambria Math" panose="02040503050406030204" pitchFamily="18" charset="0"/>
                                        </a:rPr>
                                        <m:t>30:</m:t>
                                      </m:r>
                                      <m:r>
                                        <a:rPr lang="en-IN" b="0" i="1" smtClean="0">
                                          <a:latin typeface="Cambria Math" panose="02040503050406030204" pitchFamily="18" charset="0"/>
                                        </a:rPr>
                                        <m:t>𝑖𝑛𝑡</m:t>
                                      </m:r>
                                    </m:den>
                                  </m:f>
                                  <m:r>
                                    <a:rPr lang="en-IN" b="0" i="1" smtClean="0">
                                      <a:latin typeface="Cambria Math" panose="02040503050406030204" pitchFamily="18" charset="0"/>
                                    </a:rPr>
                                    <m:t>   </m:t>
                                  </m:r>
                                </m:num>
                                <m:den>
                                  <m:r>
                                    <a:rPr lang="en-US" b="0" i="1" smtClean="0">
                                      <a:latin typeface="Cambria Math" panose="02040503050406030204" pitchFamily="18" charset="0"/>
                                    </a:rPr>
                                    <m:t>𝑆</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𝑖𝑛𝑡</m:t>
                                          </m:r>
                                        </m:num>
                                        <m:den>
                                          <m:r>
                                            <a:rPr lang="en-US" b="0" i="1" smtClean="0">
                                              <a:latin typeface="Cambria Math" panose="02040503050406030204" pitchFamily="18" charset="0"/>
                                            </a:rPr>
                                            <m:t>𝑥</m:t>
                                          </m:r>
                                        </m:den>
                                      </m:f>
                                    </m:e>
                                  </m:d>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𝑖𝑛𝑡</m:t>
                                          </m:r>
                                        </m:num>
                                        <m:den>
                                          <m:r>
                                            <a:rPr lang="en-US" b="0" i="1" smtClean="0">
                                              <a:latin typeface="Cambria Math" panose="02040503050406030204" pitchFamily="18" charset="0"/>
                                            </a:rPr>
                                            <m:t>𝑦</m:t>
                                          </m:r>
                                        </m:den>
                                      </m:f>
                                    </m:e>
                                  </m:d>
                                  <m:r>
                                    <a:rPr lang="en-US" i="1">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+30:</m:t>
                                  </m:r>
                                  <m:r>
                                    <a:rPr lang="en-US" b="0" i="1" smtClean="0">
                                      <a:latin typeface="Cambria Math" panose="02040503050406030204" pitchFamily="18" charset="0"/>
                                    </a:rPr>
                                    <m:t>𝑖𝑛𝑡</m:t>
                                  </m:r>
                                </m:den>
                              </m:f>
                            </m:num>
                            <m:den>
                              <m:r>
                                <a:rPr lang="en-US" b="0" i="1" smtClean="0">
                                  <a:latin typeface="Cambria Math" panose="02040503050406030204" pitchFamily="18" charset="0"/>
                                </a:rPr>
                                <m:t>𝑆</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𝑖𝑛𝑡</m:t>
                                      </m:r>
                                    </m:num>
                                    <m:den>
                                      <m:r>
                                        <a:rPr lang="en-US" b="0" i="1" smtClean="0">
                                          <a:latin typeface="Cambria Math" panose="02040503050406030204" pitchFamily="18" charset="0"/>
                                        </a:rPr>
                                        <m:t>𝑥</m:t>
                                      </m:r>
                                    </m:den>
                                  </m:f>
                                </m:e>
                              </m:d>
                              <m:r>
                                <a:rPr lang="en-US" i="1">
                                  <a:latin typeface="Cambria Math" panose="02040503050406030204" pitchFamily="18" charset="0"/>
                                </a:rPr>
                                <m:t>⊢</m:t>
                              </m:r>
                              <m:r>
                                <a:rPr lang="en-US" b="0" i="1" smtClean="0">
                                  <a:latin typeface="Cambria Math" panose="02040503050406030204" pitchFamily="18" charset="0"/>
                                </a:rPr>
                                <m:t>{</m:t>
                              </m:r>
                              <m:r>
                                <a:rPr lang="en-US" b="0" i="1" smtClean="0">
                                  <a:latin typeface="Cambria Math" panose="02040503050406030204" pitchFamily="18" charset="0"/>
                                </a:rPr>
                                <m:t>𝑖𝑛𝑡</m:t>
                              </m:r>
                              <m:r>
                                <a:rPr lang="en-US" b="0" i="1" smtClean="0">
                                  <a:latin typeface="Cambria Math" panose="02040503050406030204" pitchFamily="18" charset="0"/>
                                </a:rPr>
                                <m:t> </m:t>
                              </m:r>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i="1">
                                  <a:latin typeface="Cambria Math" panose="02040503050406030204" pitchFamily="18" charset="0"/>
                                </a:rPr>
                                <m:t>+30</m:t>
                              </m:r>
                              <m:r>
                                <a:rPr lang="en-US" b="0" i="1" smtClean="0">
                                  <a:latin typeface="Cambria Math" panose="02040503050406030204" pitchFamily="18" charset="0"/>
                                </a:rPr>
                                <m:t>}</m:t>
                              </m:r>
                              <m:r>
                                <a:rPr lang="en-US" i="1">
                                  <a:latin typeface="Cambria Math" panose="02040503050406030204" pitchFamily="18" charset="0"/>
                                </a:rPr>
                                <m:t>:</m:t>
                              </m:r>
                              <m:r>
                                <a:rPr lang="en-US" b="0" i="1" smtClean="0">
                                  <a:latin typeface="Cambria Math" panose="02040503050406030204" pitchFamily="18" charset="0"/>
                                </a:rPr>
                                <m:t>𝑖𝑛𝑡</m:t>
                              </m:r>
                            </m:den>
                          </m:f>
                          <m:r>
                            <a:rPr lang="en-US" b="0" i="1" smtClean="0">
                              <a:latin typeface="Cambria Math" panose="02040503050406030204" pitchFamily="18" charset="0"/>
                            </a:rPr>
                            <m:t>            </m:t>
                          </m:r>
                        </m:num>
                        <m:den>
                          <m:r>
                            <a:rPr lang="en-US" b="0" i="1" smtClean="0">
                              <a:latin typeface="Cambria Math" panose="02040503050406030204" pitchFamily="18" charset="0"/>
                            </a:rPr>
                            <m:t>𝑆</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m:rPr>
                                  <m:nor/>
                                </m:rPr>
                                <a:rPr lang="en-US" dirty="0">
                                  <a:solidFill>
                                    <a:srgbClr val="FF0000"/>
                                  </a:solidFill>
                                  <a:latin typeface="Consolas" panose="020B0609020204030204" pitchFamily="49" charset="0"/>
                                </a:rPr>
                                <m:t>{</m:t>
                              </m:r>
                              <m:r>
                                <m:rPr>
                                  <m:nor/>
                                </m:rPr>
                                <a:rPr lang="en-US" dirty="0">
                                  <a:solidFill>
                                    <a:srgbClr val="FF0000"/>
                                  </a:solidFill>
                                  <a:latin typeface="Consolas" panose="020B0609020204030204" pitchFamily="49" charset="0"/>
                                </a:rPr>
                                <m:t>int</m:t>
                              </m:r>
                              <m:r>
                                <m:rPr>
                                  <m:nor/>
                                </m:rPr>
                                <a:rPr lang="en-US" dirty="0">
                                  <a:solidFill>
                                    <a:srgbClr val="FF0000"/>
                                  </a:solidFill>
                                  <a:latin typeface="Consolas" panose="020B0609020204030204" pitchFamily="49" charset="0"/>
                                </a:rPr>
                                <m:t> </m:t>
                              </m:r>
                              <m:r>
                                <m:rPr>
                                  <m:nor/>
                                </m:rPr>
                                <a:rPr lang="en-US" dirty="0">
                                  <a:solidFill>
                                    <a:srgbClr val="FF0000"/>
                                  </a:solidFill>
                                  <a:latin typeface="Consolas" panose="020B0609020204030204" pitchFamily="49" charset="0"/>
                                </a:rPr>
                                <m:t>x</m:t>
                              </m:r>
                              <m:r>
                                <m:rPr>
                                  <m:nor/>
                                </m:rPr>
                                <a:rPr lang="en-US" dirty="0">
                                  <a:solidFill>
                                    <a:srgbClr val="FF0000"/>
                                  </a:solidFill>
                                  <a:latin typeface="Consolas" panose="020B0609020204030204" pitchFamily="49" charset="0"/>
                                </a:rPr>
                                <m:t> = 10;{</m:t>
                              </m:r>
                              <m:r>
                                <m:rPr>
                                  <m:nor/>
                                </m:rPr>
                                <a:rPr lang="en-US" dirty="0">
                                  <a:solidFill>
                                    <a:srgbClr val="FF0000"/>
                                  </a:solidFill>
                                  <a:latin typeface="Consolas" panose="020B0609020204030204" pitchFamily="49" charset="0"/>
                                </a:rPr>
                                <m:t>int</m:t>
                              </m:r>
                              <m:r>
                                <m:rPr>
                                  <m:nor/>
                                </m:rPr>
                                <a:rPr lang="en-US" dirty="0">
                                  <a:solidFill>
                                    <a:srgbClr val="FF0000"/>
                                  </a:solidFill>
                                  <a:latin typeface="Consolas" panose="020B0609020204030204" pitchFamily="49" charset="0"/>
                                </a:rPr>
                                <m:t> </m:t>
                              </m:r>
                              <m:r>
                                <m:rPr>
                                  <m:nor/>
                                </m:rPr>
                                <a:rPr lang="en-US" dirty="0">
                                  <a:solidFill>
                                    <a:srgbClr val="FF0000"/>
                                  </a:solidFill>
                                  <a:latin typeface="Consolas" panose="020B0609020204030204" pitchFamily="49" charset="0"/>
                                </a:rPr>
                                <m:t>y</m:t>
                              </m:r>
                              <m:r>
                                <m:rPr>
                                  <m:nor/>
                                </m:rPr>
                                <a:rPr lang="en-US" dirty="0">
                                  <a:solidFill>
                                    <a:srgbClr val="FF0000"/>
                                  </a:solidFill>
                                  <a:latin typeface="Consolas" panose="020B0609020204030204" pitchFamily="49" charset="0"/>
                                </a:rPr>
                                <m:t> = </m:t>
                              </m:r>
                              <m:r>
                                <m:rPr>
                                  <m:nor/>
                                </m:rPr>
                                <a:rPr lang="en-US" dirty="0">
                                  <a:solidFill>
                                    <a:srgbClr val="FF0000"/>
                                  </a:solidFill>
                                  <a:latin typeface="Consolas" panose="020B0609020204030204" pitchFamily="49" charset="0"/>
                                </a:rPr>
                                <m:t>x</m:t>
                              </m:r>
                              <m:r>
                                <m:rPr>
                                  <m:nor/>
                                </m:rPr>
                                <a:rPr lang="en-US" dirty="0">
                                  <a:solidFill>
                                    <a:srgbClr val="FF0000"/>
                                  </a:solidFill>
                                  <a:latin typeface="Consolas" panose="020B0609020204030204" pitchFamily="49" charset="0"/>
                                </a:rPr>
                                <m:t>; </m:t>
                              </m:r>
                              <m:r>
                                <m:rPr>
                                  <m:nor/>
                                </m:rPr>
                                <a:rPr lang="en-US" dirty="0">
                                  <a:solidFill>
                                    <a:srgbClr val="FF0000"/>
                                  </a:solidFill>
                                  <a:latin typeface="Consolas" panose="020B0609020204030204" pitchFamily="49" charset="0"/>
                                </a:rPr>
                                <m:t>y</m:t>
                              </m:r>
                              <m:r>
                                <m:rPr>
                                  <m:nor/>
                                </m:rPr>
                                <a:rPr lang="en-US" dirty="0">
                                  <a:solidFill>
                                    <a:srgbClr val="FF0000"/>
                                  </a:solidFill>
                                  <a:latin typeface="Consolas" panose="020B0609020204030204" pitchFamily="49" charset="0"/>
                                </a:rPr>
                                <m:t> + 30}}</m:t>
                              </m:r>
                            </m:e>
                          </m:d>
                          <m:r>
                            <a:rPr lang="en-US" b="0" i="1" smtClean="0">
                              <a:latin typeface="Cambria Math" panose="02040503050406030204" pitchFamily="18" charset="0"/>
                            </a:rPr>
                            <m:t>:</m:t>
                          </m:r>
                          <m:r>
                            <a:rPr lang="en-US" b="0" i="1" smtClean="0">
                              <a:latin typeface="Cambria Math" panose="02040503050406030204" pitchFamily="18" charset="0"/>
                            </a:rPr>
                            <m:t>𝑖𝑛𝑡</m:t>
                          </m:r>
                        </m:den>
                      </m:f>
                    </m:oMath>
                  </m:oMathPara>
                </a14:m>
                <a:endParaRPr lang="en-US" dirty="0"/>
              </a:p>
            </p:txBody>
          </p:sp>
        </mc:Choice>
        <mc:Fallback xmlns="">
          <p:sp>
            <p:nvSpPr>
              <p:cNvPr id="4" name="Content Placeholder 2">
                <a:extLst>
                  <a:ext uri="{FF2B5EF4-FFF2-40B4-BE49-F238E27FC236}">
                    <a16:creationId xmlns:a16="http://schemas.microsoft.com/office/drawing/2014/main" id="{A4050BDC-9C48-37D7-BD3F-F0C066895013}"/>
                  </a:ext>
                </a:extLst>
              </p:cNvPr>
              <p:cNvSpPr>
                <a:spLocks noGrp="1" noRot="1" noChangeAspect="1" noMove="1" noResize="1" noEditPoints="1" noAdjustHandles="1" noChangeArrowheads="1" noChangeShapeType="1" noTextEdit="1"/>
              </p:cNvSpPr>
              <p:nvPr>
                <p:ph idx="1"/>
              </p:nvPr>
            </p:nvSpPr>
            <p:spPr>
              <a:xfrm>
                <a:off x="435429" y="1825625"/>
                <a:ext cx="11495313" cy="4667250"/>
              </a:xfrm>
              <a:blipFill>
                <a:blip r:embed="rId2"/>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38168309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Array declaration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𝑆</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𝑖𝑛𝑡𝑝𝑡𝑟</m:t>
                                  </m:r>
                                </m:num>
                                <m:den>
                                  <m:r>
                                    <a:rPr lang="en-US" b="0" i="1" smtClean="0">
                                      <a:latin typeface="Cambria Math" panose="02040503050406030204" pitchFamily="18" charset="0"/>
                                    </a:rPr>
                                    <m:t>𝑖𝑑</m:t>
                                  </m:r>
                                </m:den>
                              </m:f>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𝑖𝑛𝑡</m:t>
                          </m:r>
                          <m:r>
                            <a:rPr lang="en-US" b="0" i="1" smtClean="0">
                              <a:latin typeface="Cambria Math" panose="02040503050406030204" pitchFamily="18" charset="0"/>
                            </a:rPr>
                            <m:t> </m:t>
                          </m:r>
                          <m:r>
                            <a:rPr lang="en-US" b="0" i="1" smtClean="0">
                              <a:latin typeface="Cambria Math" panose="02040503050406030204" pitchFamily="18" charset="0"/>
                            </a:rPr>
                            <m:t>𝑖𝑑</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𝑛𝑢𝑚</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71643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Function definition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d>
                                <m:dPr>
                                  <m:ctrlPr>
                                    <a:rPr lang="en-US" b="0" i="1" smtClean="0">
                                      <a:latin typeface="Cambria Math" panose="02040503050406030204" pitchFamily="18" charset="0"/>
                                    </a:rPr>
                                  </m:ctrlPr>
                                </m:dPr>
                                <m:e>
                                  <m:r>
                                    <a:rPr lang="en-US" b="0" i="1" smtClean="0">
                                      <a:latin typeface="Cambria Math" panose="02040503050406030204" pitchFamily="18" charset="0"/>
                                    </a:rPr>
                                    <m:t>𝑖𝑑</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r>
                                <a:rPr lang="en-US" b="0" i="1" smtClean="0">
                                  <a:latin typeface="Cambria Math" panose="02040503050406030204" pitchFamily="18" charset="0"/>
                                </a:rPr>
                                <m:t>)</m:t>
                              </m:r>
                            </m:e>
                            <m:e>
                              <m:r>
                                <a:rPr lang="en-US" b="0" i="1" smtClean="0">
                                  <a:latin typeface="Cambria Math" panose="02040503050406030204" pitchFamily="18" charset="0"/>
                                </a:rPr>
                                <m:t>𝑆</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num>
                                    <m:den>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1</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num>
                                    <m:den>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𝑛</m:t>
                                          </m:r>
                                        </m:sub>
                                      </m:sSub>
                                    </m:den>
                                  </m:f>
                                </m:e>
                              </m:d>
                              <m:r>
                                <a:rPr lang="en-US" b="0" i="1" smtClean="0">
                                  <a:latin typeface="Cambria Math" panose="02040503050406030204" pitchFamily="18" charset="0"/>
                                </a:rPr>
                                <m:t>⊢</m:t>
                              </m:r>
                              <m:r>
                                <a:rPr lang="en-US" b="0" i="1" smtClean="0">
                                  <a:latin typeface="Cambria Math" panose="02040503050406030204" pitchFamily="18" charset="0"/>
                                </a:rPr>
                                <m:t>𝑒</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𝑖𝑑</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 …, </m:t>
                              </m:r>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𝑒</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37707177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Function call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d>
                                <m:dPr>
                                  <m:ctrlPr>
                                    <a:rPr lang="en-US" b="0" i="1" smtClean="0">
                                      <a:latin typeface="Cambria Math" panose="02040503050406030204" pitchFamily="18" charset="0"/>
                                    </a:rPr>
                                  </m:ctrlPr>
                                </m:dPr>
                                <m:e>
                                  <m:r>
                                    <a:rPr lang="en-US" b="0" i="1" smtClean="0">
                                      <a:latin typeface="Cambria Math" panose="02040503050406030204" pitchFamily="18" charset="0"/>
                                    </a:rPr>
                                    <m:t>𝑖𝑑</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r>
                                <a:rPr lang="en-US" b="0" i="1" smtClean="0">
                                  <a:latin typeface="Cambria Math" panose="02040503050406030204" pitchFamily="18" charset="0"/>
                                </a:rPr>
                                <m:t>)</m:t>
                              </m:r>
                            </m:e>
                            <m:e/>
                            <m:e/>
                            <m:e/>
                          </m:eqAr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𝑖𝑑</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 …,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𝑛</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10281AE2-3316-46E9-8DD9-121B16594ECB}"/>
                  </a:ext>
                </a:extLst>
              </p:cNvPr>
              <p:cNvSpPr txBox="1"/>
              <p:nvPr/>
            </p:nvSpPr>
            <p:spPr>
              <a:xfrm>
                <a:off x="9428480" y="5293360"/>
                <a:ext cx="1676400" cy="400110"/>
              </a:xfrm>
              <a:prstGeom prst="rect">
                <a:avLst/>
              </a:prstGeom>
              <a:noFill/>
            </p:spPr>
            <p:txBody>
              <a:bodyPr wrap="square" rtlCol="0">
                <a:spAutoFit/>
              </a:bodyPr>
              <a:lstStyle/>
              <a:p>
                <a14:m>
                  <m:oMath xmlns:m="http://schemas.openxmlformats.org/officeDocument/2006/math">
                    <m:r>
                      <a:rPr lang="en-US" sz="2000" b="1" i="1" smtClean="0">
                        <a:latin typeface="Cambria Math" panose="02040503050406030204" pitchFamily="18" charset="0"/>
                      </a:rPr>
                      <m:t>𝑺</m:t>
                    </m:r>
                    <m:r>
                      <a:rPr lang="en-US" sz="2000" b="1" i="1">
                        <a:latin typeface="Cambria Math" panose="02040503050406030204" pitchFamily="18" charset="0"/>
                      </a:rPr>
                      <m:t>⊢</m:t>
                    </m:r>
                  </m:oMath>
                </a14:m>
                <a:r>
                  <a:rPr lang="en-IN" sz="2000" b="1" dirty="0"/>
                  <a:t> e:T</a:t>
                </a:r>
              </a:p>
            </p:txBody>
          </p:sp>
        </mc:Choice>
        <mc:Fallback xmlns="">
          <p:sp>
            <p:nvSpPr>
              <p:cNvPr id="4" name="TextBox 3">
                <a:extLst>
                  <a:ext uri="{FF2B5EF4-FFF2-40B4-BE49-F238E27FC236}">
                    <a16:creationId xmlns:a16="http://schemas.microsoft.com/office/drawing/2014/main" id="{10281AE2-3316-46E9-8DD9-121B16594ECB}"/>
                  </a:ext>
                </a:extLst>
              </p:cNvPr>
              <p:cNvSpPr txBox="1">
                <a:spLocks noRot="1" noChangeAspect="1" noMove="1" noResize="1" noEditPoints="1" noAdjustHandles="1" noChangeArrowheads="1" noChangeShapeType="1" noTextEdit="1"/>
              </p:cNvSpPr>
              <p:nvPr/>
            </p:nvSpPr>
            <p:spPr>
              <a:xfrm>
                <a:off x="9428480" y="5293360"/>
                <a:ext cx="1676400" cy="400110"/>
              </a:xfrm>
              <a:prstGeom prst="rect">
                <a:avLst/>
              </a:prstGeom>
              <a:blipFill>
                <a:blip r:embed="rId3"/>
                <a:stretch>
                  <a:fillRect t="-7576" b="-25758"/>
                </a:stretch>
              </a:blipFill>
            </p:spPr>
            <p:txBody>
              <a:bodyPr/>
              <a:lstStyle/>
              <a:p>
                <a:r>
                  <a:rPr lang="en-IN">
                    <a:noFill/>
                  </a:rPr>
                  <a:t> </a:t>
                </a:r>
              </a:p>
            </p:txBody>
          </p:sp>
        </mc:Fallback>
      </mc:AlternateContent>
    </p:spTree>
    <p:extLst>
      <p:ext uri="{BB962C8B-B14F-4D97-AF65-F5344CB8AC3E}">
        <p14:creationId xmlns:p14="http://schemas.microsoft.com/office/powerpoint/2010/main" val="16830450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Function call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d>
                                <m:dPr>
                                  <m:ctrlPr>
                                    <a:rPr lang="en-US" b="0" i="1" smtClean="0">
                                      <a:latin typeface="Cambria Math" panose="02040503050406030204" pitchFamily="18" charset="0"/>
                                    </a:rPr>
                                  </m:ctrlPr>
                                </m:dPr>
                                <m:e>
                                  <m:r>
                                    <a:rPr lang="en-US" b="0" i="1" smtClean="0">
                                      <a:latin typeface="Cambria Math" panose="02040503050406030204" pitchFamily="18" charset="0"/>
                                    </a:rPr>
                                    <m:t>𝑖𝑑</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r>
                                <a:rPr lang="en-US" b="0" i="1" smtClean="0">
                                  <a:latin typeface="Cambria Math" panose="02040503050406030204" pitchFamily="18" charset="0"/>
                                </a:rPr>
                                <m:t>)</m:t>
                              </m:r>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e>
                            <m:e>
                              <m:r>
                                <a:rPr lang="en-US" b="0" i="1" smtClean="0">
                                  <a:latin typeface="Cambria Math" panose="02040503050406030204" pitchFamily="18" charset="0"/>
                                </a:rPr>
                                <m:t>…</m:t>
                              </m:r>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𝑖𝑑</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 …,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𝑛</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015526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A11A8-523E-42F3-B445-92726DB8A57D}"/>
              </a:ext>
            </a:extLst>
          </p:cNvPr>
          <p:cNvSpPr>
            <a:spLocks noGrp="1"/>
          </p:cNvSpPr>
          <p:nvPr>
            <p:ph type="title"/>
          </p:nvPr>
        </p:nvSpPr>
        <p:spPr/>
        <p:txBody>
          <a:bodyPr/>
          <a:lstStyle/>
          <a:p>
            <a:r>
              <a:rPr lang="en-US" dirty="0"/>
              <a:t>Inheritance in C++</a:t>
            </a:r>
          </a:p>
        </p:txBody>
      </p:sp>
      <p:sp>
        <p:nvSpPr>
          <p:cNvPr id="3" name="Content Placeholder 2">
            <a:extLst>
              <a:ext uri="{FF2B5EF4-FFF2-40B4-BE49-F238E27FC236}">
                <a16:creationId xmlns:a16="http://schemas.microsoft.com/office/drawing/2014/main" id="{BF025AC3-01D5-4754-8286-EDA6874461EC}"/>
              </a:ext>
            </a:extLst>
          </p:cNvPr>
          <p:cNvSpPr>
            <a:spLocks noGrp="1"/>
          </p:cNvSpPr>
          <p:nvPr>
            <p:ph idx="1"/>
          </p:nvPr>
        </p:nvSpPr>
        <p:spPr/>
        <p:txBody>
          <a:bodyPr/>
          <a:lstStyle/>
          <a:p>
            <a:pPr marL="0" indent="0">
              <a:buNone/>
            </a:pPr>
            <a:r>
              <a:rPr lang="en-US" dirty="0"/>
              <a:t>class Animal {</a:t>
            </a:r>
          </a:p>
          <a:p>
            <a:pPr marL="0" indent="0">
              <a:buNone/>
            </a:pPr>
            <a:r>
              <a:rPr lang="en-US" dirty="0"/>
              <a:t>};</a:t>
            </a:r>
          </a:p>
          <a:p>
            <a:pPr marL="0" indent="0">
              <a:buNone/>
            </a:pPr>
            <a:endParaRPr lang="en-US" dirty="0"/>
          </a:p>
          <a:p>
            <a:pPr marL="0" indent="0">
              <a:buNone/>
            </a:pPr>
            <a:r>
              <a:rPr lang="en-US" dirty="0"/>
              <a:t>class Dog : public Animal {</a:t>
            </a:r>
          </a:p>
          <a:p>
            <a:pPr marL="0" indent="0">
              <a:buNone/>
            </a:pPr>
            <a:r>
              <a:rPr lang="en-US" dirty="0"/>
              <a:t>};</a:t>
            </a:r>
          </a:p>
          <a:p>
            <a:pPr marL="0" indent="0">
              <a:buNone/>
            </a:pPr>
            <a:endParaRPr lang="en-US" dirty="0"/>
          </a:p>
          <a:p>
            <a:pPr marL="0" indent="0">
              <a:buNone/>
            </a:pPr>
            <a:r>
              <a:rPr lang="en-US" dirty="0"/>
              <a:t>All Dogs are Animals, but all Animals are not Dogs.</a:t>
            </a:r>
          </a:p>
          <a:p>
            <a:pPr marL="0" indent="0">
              <a:buNone/>
            </a:pPr>
            <a:r>
              <a:rPr lang="en-US" dirty="0"/>
              <a:t>Dog is a subclass of Animal. Animal is a superclass of Dog.</a:t>
            </a:r>
          </a:p>
          <a:p>
            <a:pPr marL="0" indent="0">
              <a:buNone/>
            </a:pPr>
            <a:endParaRPr lang="en-US" dirty="0"/>
          </a:p>
        </p:txBody>
      </p:sp>
    </p:spTree>
    <p:extLst>
      <p:ext uri="{BB962C8B-B14F-4D97-AF65-F5344CB8AC3E}">
        <p14:creationId xmlns:p14="http://schemas.microsoft.com/office/powerpoint/2010/main" val="41090201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CEF3B-F3DD-4A75-8AF4-18B80C90E1FE}"/>
              </a:ext>
            </a:extLst>
          </p:cNvPr>
          <p:cNvSpPr>
            <a:spLocks noGrp="1"/>
          </p:cNvSpPr>
          <p:nvPr>
            <p:ph type="title"/>
          </p:nvPr>
        </p:nvSpPr>
        <p:spPr/>
        <p:txBody>
          <a:bodyPr/>
          <a:lstStyle/>
          <a:p>
            <a:r>
              <a:rPr lang="en-US" dirty="0"/>
              <a:t>Subtype relationship</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7495353-553C-41BC-A87D-4AF14206045C}"/>
                  </a:ext>
                </a:extLst>
              </p:cNvPr>
              <p:cNvSpPr>
                <a:spLocks noGrp="1"/>
              </p:cNvSpPr>
              <p:nvPr>
                <p:ph idx="1"/>
              </p:nvPr>
            </p:nvSpPr>
            <p:spPr/>
            <p:txBody>
              <a:bodyPr/>
              <a:lstStyle/>
              <a:p>
                <a:r>
                  <a:rPr lang="en-US" dirty="0"/>
                  <a:t>A partial order “</a:t>
                </a:r>
                <a:r>
                  <a:rPr lang="en-US" dirty="0">
                    <a:solidFill>
                      <a:schemeClr val="accent1"/>
                    </a:solidFill>
                  </a:rPr>
                  <a:t>&lt;=</a:t>
                </a:r>
                <a:r>
                  <a:rPr lang="en-US" dirty="0"/>
                  <a:t>” is defined to represent the subtype relationship</a:t>
                </a:r>
              </a:p>
              <a:p>
                <a:endParaRPr lang="en-US" dirty="0"/>
              </a:p>
              <a:p>
                <a:pPr marL="0" indent="0">
                  <a:buNone/>
                </a:pPr>
                <a:endParaRPr lang="en-US" b="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𝑇</m:t>
                          </m:r>
                        </m:e>
                        <m:sup>
                          <m:r>
                            <a:rPr lang="en-US" b="0" i="1" smtClean="0">
                              <a:latin typeface="Cambria Math" panose="02040503050406030204" pitchFamily="18" charset="0"/>
                            </a:rPr>
                            <m:t>′</m:t>
                          </m:r>
                        </m:sup>
                      </m:sSup>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𝑇</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𝑡h𝑒</m:t>
                      </m:r>
                      <m:r>
                        <a:rPr lang="en-US" b="0" i="1" smtClean="0">
                          <a:latin typeface="Cambria Math" panose="02040503050406030204" pitchFamily="18" charset="0"/>
                        </a:rPr>
                        <m:t> </m:t>
                      </m:r>
                      <m:r>
                        <a:rPr lang="en-US" b="0" i="1" smtClean="0">
                          <a:latin typeface="Cambria Math" panose="02040503050406030204" pitchFamily="18" charset="0"/>
                        </a:rPr>
                        <m:t>𝑠𝑢𝑏𝑡𝑦𝑝𝑒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𝑇</m:t>
                      </m:r>
                      <m:r>
                        <a:rPr lang="en-US" b="0" i="1" smtClean="0">
                          <a:latin typeface="Cambria Math" panose="02040503050406030204" pitchFamily="18" charset="0"/>
                        </a:rPr>
                        <m:t>′</m:t>
                      </m:r>
                    </m:oMath>
                  </m:oMathPara>
                </a14:m>
                <a:endParaRPr lang="en-US" b="0" dirty="0"/>
              </a:p>
            </p:txBody>
          </p:sp>
        </mc:Choice>
        <mc:Fallback xmlns="">
          <p:sp>
            <p:nvSpPr>
              <p:cNvPr id="3" name="Content Placeholder 2">
                <a:extLst>
                  <a:ext uri="{FF2B5EF4-FFF2-40B4-BE49-F238E27FC236}">
                    <a16:creationId xmlns:a16="http://schemas.microsoft.com/office/drawing/2014/main" id="{47495353-553C-41BC-A87D-4AF14206045C}"/>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1786765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4A4B2-4E3D-43E3-9B02-B06B85487DF9}"/>
              </a:ext>
            </a:extLst>
          </p:cNvPr>
          <p:cNvSpPr>
            <a:spLocks noGrp="1"/>
          </p:cNvSpPr>
          <p:nvPr>
            <p:ph type="title"/>
          </p:nvPr>
        </p:nvSpPr>
        <p:spPr/>
        <p:txBody>
          <a:bodyPr/>
          <a:lstStyle/>
          <a:p>
            <a:r>
              <a:rPr lang="en-US" dirty="0"/>
              <a:t>Subtype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CCBD26E-64D7-457D-8AE2-F11AD8316DA1}"/>
                  </a:ext>
                </a:extLst>
              </p:cNvPr>
              <p:cNvSpPr>
                <a:spLocks noGrp="1"/>
              </p:cNvSpPr>
              <p:nvPr>
                <p:ph idx="1"/>
              </p:nvPr>
            </p:nvSpPr>
            <p:spPr/>
            <p:txBody>
              <a:bodyPr/>
              <a:lstStyle/>
              <a:p>
                <a:r>
                  <a:rPr lang="en-US" dirty="0"/>
                  <a:t>Reflexive: </a:t>
                </a:r>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m:t>
                    </m:r>
                    <m:r>
                      <a:rPr lang="en-US" b="0" i="1" smtClean="0">
                        <a:latin typeface="Cambria Math" panose="02040503050406030204" pitchFamily="18" charset="0"/>
                      </a:rPr>
                      <m:t>𝐴</m:t>
                    </m:r>
                  </m:oMath>
                </a14:m>
                <a:endParaRPr lang="en-US" b="0" dirty="0"/>
              </a:p>
              <a:p>
                <a:endParaRPr lang="en-US" dirty="0"/>
              </a:p>
              <a:p>
                <a:r>
                  <a:rPr lang="en-US" dirty="0"/>
                  <a:t>Transitive: </a:t>
                </a:r>
                <a14:m>
                  <m:oMath xmlns:m="http://schemas.openxmlformats.org/officeDocument/2006/math">
                    <m:r>
                      <m:rPr>
                        <m:sty m:val="p"/>
                      </m:rPr>
                      <a:rPr lang="en-US" b="0" i="0" smtClean="0">
                        <a:latin typeface="Cambria Math" panose="02040503050406030204" pitchFamily="18" charset="0"/>
                      </a:rPr>
                      <m:t>if</m:t>
                    </m:r>
                    <m:r>
                      <a:rPr lang="en-US" b="0" i="0" smtClean="0">
                        <a:latin typeface="Cambria Math" panose="02040503050406030204" pitchFamily="18" charset="0"/>
                      </a:rPr>
                      <m:t> </m:t>
                    </m:r>
                    <m:r>
                      <a:rPr lang="en-US" b="0" i="1" smtClean="0">
                        <a:latin typeface="Cambria Math" panose="02040503050406030204" pitchFamily="18" charset="0"/>
                      </a:rPr>
                      <m:t>𝐴</m:t>
                    </m:r>
                    <m:r>
                      <a:rPr lang="en-US" b="0" i="1" smtClean="0">
                        <a:latin typeface="Cambria Math" panose="02040503050406030204" pitchFamily="18" charset="0"/>
                      </a:rPr>
                      <m:t>≤</m:t>
                    </m:r>
                    <m:r>
                      <a:rPr lang="en-US" b="0" i="1" smtClean="0">
                        <a:latin typeface="Cambria Math" panose="02040503050406030204" pitchFamily="18" charset="0"/>
                      </a:rPr>
                      <m:t>𝐵</m:t>
                    </m:r>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𝐵</m:t>
                    </m:r>
                    <m:r>
                      <a:rPr lang="en-US" b="0" i="1" smtClean="0">
                        <a:latin typeface="Cambria Math" panose="02040503050406030204" pitchFamily="18" charset="0"/>
                      </a:rPr>
                      <m:t>≤</m:t>
                    </m:r>
                    <m:r>
                      <a:rPr lang="en-US" b="0" i="1" smtClean="0">
                        <a:latin typeface="Cambria Math" panose="02040503050406030204" pitchFamily="18" charset="0"/>
                      </a:rPr>
                      <m:t>𝐶</m:t>
                    </m:r>
                    <m:r>
                      <a:rPr lang="en-US" b="0" i="1" smtClean="0">
                        <a:latin typeface="Cambria Math" panose="02040503050406030204" pitchFamily="18" charset="0"/>
                      </a:rPr>
                      <m:t>  </m:t>
                    </m:r>
                    <m:r>
                      <a:rPr lang="en-US" b="0" i="1" smtClean="0">
                        <a:latin typeface="Cambria Math" panose="02040503050406030204" pitchFamily="18" charset="0"/>
                      </a:rPr>
                      <m:t>𝑡h𝑒𝑛</m:t>
                    </m:r>
                    <m:r>
                      <a:rPr lang="en-US" b="0" i="1" smtClean="0">
                        <a:latin typeface="Cambria Math" panose="02040503050406030204" pitchFamily="18" charset="0"/>
                      </a:rPr>
                      <m:t> </m:t>
                    </m:r>
                    <m:r>
                      <a:rPr lang="en-US" b="0" i="1" smtClean="0">
                        <a:latin typeface="Cambria Math" panose="02040503050406030204" pitchFamily="18" charset="0"/>
                      </a:rPr>
                      <m:t>𝐴</m:t>
                    </m:r>
                    <m:r>
                      <a:rPr lang="en-US" b="0" i="1" smtClean="0">
                        <a:latin typeface="Cambria Math" panose="02040503050406030204" pitchFamily="18" charset="0"/>
                      </a:rPr>
                      <m:t>≤</m:t>
                    </m:r>
                    <m:r>
                      <a:rPr lang="en-US" b="0" i="1" smtClean="0">
                        <a:latin typeface="Cambria Math" panose="02040503050406030204" pitchFamily="18" charset="0"/>
                      </a:rPr>
                      <m:t>𝐶</m:t>
                    </m:r>
                  </m:oMath>
                </a14:m>
                <a:endParaRPr lang="en-US" dirty="0"/>
              </a:p>
              <a:p>
                <a:endParaRPr lang="en-US" dirty="0"/>
              </a:p>
              <a:p>
                <a:r>
                  <a:rPr lang="en-US" dirty="0"/>
                  <a:t>Antisymmetric: </a:t>
                </a:r>
                <a14:m>
                  <m:oMath xmlns:m="http://schemas.openxmlformats.org/officeDocument/2006/math">
                    <m:r>
                      <a:rPr lang="en-US" b="0" i="1" smtClean="0">
                        <a:latin typeface="Cambria Math" panose="02040503050406030204" pitchFamily="18" charset="0"/>
                      </a:rPr>
                      <m:t>𝑖𝑓</m:t>
                    </m:r>
                    <m:r>
                      <a:rPr lang="en-US" b="0" i="1" smtClean="0">
                        <a:latin typeface="Cambria Math" panose="02040503050406030204" pitchFamily="18" charset="0"/>
                      </a:rPr>
                      <m:t> </m:t>
                    </m:r>
                    <m:r>
                      <a:rPr lang="en-US" b="0" i="1" smtClean="0">
                        <a:latin typeface="Cambria Math" panose="02040503050406030204" pitchFamily="18" charset="0"/>
                      </a:rPr>
                      <m:t>𝐴</m:t>
                    </m:r>
                    <m:r>
                      <a:rPr lang="en-US" b="0" i="1" smtClean="0">
                        <a:latin typeface="Cambria Math" panose="02040503050406030204" pitchFamily="18" charset="0"/>
                      </a:rPr>
                      <m:t>≤</m:t>
                    </m:r>
                    <m:r>
                      <a:rPr lang="en-US" b="0" i="1" smtClean="0">
                        <a:latin typeface="Cambria Math" panose="02040503050406030204" pitchFamily="18" charset="0"/>
                      </a:rPr>
                      <m:t>𝐵</m:t>
                    </m:r>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𝐵</m:t>
                    </m:r>
                    <m:r>
                      <a:rPr lang="en-US" b="0" i="1" smtClean="0">
                        <a:latin typeface="Cambria Math" panose="02040503050406030204" pitchFamily="18" charset="0"/>
                      </a:rPr>
                      <m:t>≤</m:t>
                    </m:r>
                    <m:r>
                      <a:rPr lang="en-US" b="0" i="1" smtClean="0">
                        <a:latin typeface="Cambria Math" panose="02040503050406030204" pitchFamily="18" charset="0"/>
                      </a:rPr>
                      <m:t>𝐴</m:t>
                    </m:r>
                    <m:r>
                      <a:rPr lang="en-US" b="0" i="1" smtClean="0">
                        <a:latin typeface="Cambria Math" panose="02040503050406030204" pitchFamily="18" charset="0"/>
                      </a:rPr>
                      <m:t> </m:t>
                    </m:r>
                    <m:r>
                      <a:rPr lang="en-US" b="0" i="1" smtClean="0">
                        <a:latin typeface="Cambria Math" panose="02040503050406030204" pitchFamily="18" charset="0"/>
                      </a:rPr>
                      <m:t>𝑡h𝑒𝑛</m:t>
                    </m:r>
                    <m:r>
                      <a:rPr lang="en-US" b="0" i="1" smtClean="0">
                        <a:latin typeface="Cambria Math" panose="02040503050406030204" pitchFamily="18" charset="0"/>
                      </a:rPr>
                      <m:t> </m:t>
                    </m:r>
                    <m:r>
                      <a:rPr lang="en-US" b="0" i="1" smtClean="0">
                        <a:latin typeface="Cambria Math" panose="02040503050406030204" pitchFamily="18" charset="0"/>
                      </a:rPr>
                      <m:t>𝐴</m:t>
                    </m:r>
                    <m:r>
                      <a:rPr lang="en-US" b="0" i="1" smtClean="0">
                        <a:latin typeface="Cambria Math" panose="02040503050406030204" pitchFamily="18" charset="0"/>
                      </a:rPr>
                      <m:t>=</m:t>
                    </m:r>
                    <m:r>
                      <a:rPr lang="en-US" b="0" i="1" smtClean="0">
                        <a:latin typeface="Cambria Math" panose="02040503050406030204" pitchFamily="18" charset="0"/>
                      </a:rPr>
                      <m:t>𝐵</m:t>
                    </m:r>
                  </m:oMath>
                </a14:m>
                <a:endParaRPr lang="en-US" dirty="0"/>
              </a:p>
            </p:txBody>
          </p:sp>
        </mc:Choice>
        <mc:Fallback xmlns="">
          <p:sp>
            <p:nvSpPr>
              <p:cNvPr id="3" name="Content Placeholder 2">
                <a:extLst>
                  <a:ext uri="{FF2B5EF4-FFF2-40B4-BE49-F238E27FC236}">
                    <a16:creationId xmlns:a16="http://schemas.microsoft.com/office/drawing/2014/main" id="{8CCBD26E-64D7-457D-8AE2-F11AD8316DA1}"/>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9297984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Assign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i="1" dirty="0">
                  <a:latin typeface="Cambria Math" panose="02040503050406030204" pitchFamily="18" charset="0"/>
                </a:endParaRPr>
              </a:p>
              <a:p>
                <a:pPr marL="0" indent="0">
                  <a:buNone/>
                </a:pPr>
                <a:endParaRPr lang="en-US"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eqArr>
                            <m:eqArrPr>
                              <m:ctrlPr>
                                <a:rPr lang="en-US" i="1">
                                  <a:latin typeface="Cambria Math" panose="02040503050406030204" pitchFamily="18" charset="0"/>
                                </a:rPr>
                              </m:ctrlPr>
                            </m:eqArrPr>
                            <m:e>
                              <m:r>
                                <a:rPr lang="en-US" i="1">
                                  <a:latin typeface="Cambria Math" panose="02040503050406030204" pitchFamily="18" charset="0"/>
                                </a:rPr>
                                <m:t>𝑆</m:t>
                              </m:r>
                              <m:r>
                                <a:rPr lang="en-US" i="1">
                                  <a:latin typeface="Cambria Math" panose="02040503050406030204" pitchFamily="18" charset="0"/>
                                </a:rPr>
                                <m:t>⊢</m:t>
                              </m:r>
                              <m:r>
                                <a:rPr lang="en-US" b="0" i="1" smtClean="0">
                                  <a:latin typeface="Cambria Math" panose="02040503050406030204" pitchFamily="18" charset="0"/>
                                </a:rPr>
                                <m:t>𝑖𝑑</m:t>
                              </m:r>
                              <m:r>
                                <a:rPr lang="en-US" i="1">
                                  <a:latin typeface="Cambria Math" panose="02040503050406030204" pitchFamily="18" charset="0"/>
                                </a:rPr>
                                <m:t>:</m:t>
                              </m:r>
                              <m:r>
                                <a:rPr lang="en-US" b="0" i="1" smtClean="0">
                                  <a:latin typeface="Cambria Math" panose="02040503050406030204" pitchFamily="18" charset="0"/>
                                </a:rPr>
                                <m:t>𝑇</m:t>
                              </m:r>
                            </m:e>
                            <m:e>
                              <m:r>
                                <a:rPr lang="en-US" i="1">
                                  <a:latin typeface="Cambria Math" panose="02040503050406030204" pitchFamily="18" charset="0"/>
                                </a:rPr>
                                <m:t>𝑆</m:t>
                              </m:r>
                              <m:r>
                                <a:rPr lang="en-US" i="1">
                                  <a:latin typeface="Cambria Math" panose="02040503050406030204" pitchFamily="18" charset="0"/>
                                </a:rPr>
                                <m:t>⊢</m:t>
                              </m:r>
                              <m:r>
                                <a:rPr lang="en-US" b="0" i="1" smtClean="0">
                                  <a:latin typeface="Cambria Math" panose="02040503050406030204" pitchFamily="18" charset="0"/>
                                </a:rPr>
                                <m:t>𝑒</m:t>
                              </m:r>
                              <m:r>
                                <a:rPr lang="en-US" i="1">
                                  <a:latin typeface="Cambria Math" panose="02040503050406030204" pitchFamily="18" charset="0"/>
                                </a:rPr>
                                <m:t>:</m:t>
                              </m:r>
                              <m:r>
                                <a:rPr lang="en-US" b="0" i="1" smtClean="0">
                                  <a:latin typeface="Cambria Math" panose="02040503050406030204" pitchFamily="18" charset="0"/>
                                </a:rPr>
                                <m:t>𝑇</m:t>
                              </m:r>
                            </m:e>
                          </m:eqArr>
                        </m:num>
                        <m:den>
                          <m:r>
                            <a:rPr lang="en-US" i="1">
                              <a:latin typeface="Cambria Math" panose="02040503050406030204" pitchFamily="18" charset="0"/>
                            </a:rPr>
                            <m:t>𝑆</m:t>
                          </m:r>
                          <m:r>
                            <a:rPr lang="en-US" i="1">
                              <a:latin typeface="Cambria Math" panose="02040503050406030204" pitchFamily="18" charset="0"/>
                            </a:rPr>
                            <m:t>⊢</m:t>
                          </m:r>
                          <m:r>
                            <a:rPr lang="en-US" b="0" i="1" smtClean="0">
                              <a:latin typeface="Cambria Math" panose="02040503050406030204" pitchFamily="18" charset="0"/>
                            </a:rPr>
                            <m:t>𝑖𝑑</m:t>
                          </m:r>
                          <m:r>
                            <a:rPr lang="en-US" b="0" i="1" smtClean="0">
                              <a:latin typeface="Cambria Math" panose="02040503050406030204" pitchFamily="18" charset="0"/>
                            </a:rPr>
                            <m:t>=</m:t>
                          </m:r>
                          <m:r>
                            <a:rPr lang="en-US" b="0" i="1" smtClean="0">
                              <a:latin typeface="Cambria Math" panose="02040503050406030204" pitchFamily="18" charset="0"/>
                            </a:rPr>
                            <m:t>𝑒</m:t>
                          </m:r>
                          <m:r>
                            <a:rPr lang="en-US" i="1">
                              <a:latin typeface="Cambria Math" panose="02040503050406030204" pitchFamily="18" charset="0"/>
                            </a:rPr>
                            <m:t>:</m:t>
                          </m:r>
                          <m:r>
                            <a:rPr lang="en-US" b="0" i="1" smtClean="0">
                              <a:latin typeface="Cambria Math" panose="02040503050406030204" pitchFamily="18" charset="0"/>
                            </a:rPr>
                            <m:t>𝑇</m:t>
                          </m:r>
                        </m:den>
                      </m:f>
                    </m:oMath>
                  </m:oMathPara>
                </a14:m>
                <a:endParaRPr lang="en-US" b="0" i="1" dirty="0">
                  <a:latin typeface="Cambria Math" panose="02040503050406030204" pitchFamily="18" charset="0"/>
                </a:endParaRPr>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358122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Assign (using subtype)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i="1" dirty="0">
                  <a:latin typeface="Cambria Math" panose="02040503050406030204" pitchFamily="18" charset="0"/>
                </a:endParaRPr>
              </a:p>
              <a:p>
                <a:pPr marL="0" indent="0">
                  <a:buNone/>
                </a:pPr>
                <a:endParaRPr lang="en-US"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eqArr>
                            <m:eqArrPr>
                              <m:ctrlPr>
                                <a:rPr lang="en-US" i="1">
                                  <a:latin typeface="Cambria Math" panose="02040503050406030204" pitchFamily="18" charset="0"/>
                                </a:rPr>
                              </m:ctrlPr>
                            </m:eqArrPr>
                            <m:e>
                              <m:r>
                                <a:rPr lang="en-US" i="1">
                                  <a:latin typeface="Cambria Math" panose="02040503050406030204" pitchFamily="18" charset="0"/>
                                </a:rPr>
                                <m:t>𝑆</m:t>
                              </m:r>
                              <m:r>
                                <a:rPr lang="en-US" i="1">
                                  <a:latin typeface="Cambria Math" panose="02040503050406030204" pitchFamily="18" charset="0"/>
                                </a:rPr>
                                <m:t>⊢</m:t>
                              </m:r>
                              <m:r>
                                <a:rPr lang="en-US" b="0" i="1" smtClean="0">
                                  <a:latin typeface="Cambria Math" panose="02040503050406030204" pitchFamily="18" charset="0"/>
                                </a:rPr>
                                <m:t>𝑖𝑑</m:t>
                              </m:r>
                              <m:r>
                                <a:rPr lang="en-US" i="1">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e>
                            <m:e>
                              <m:r>
                                <a:rPr lang="en-US" i="1">
                                  <a:latin typeface="Cambria Math" panose="02040503050406030204" pitchFamily="18" charset="0"/>
                                </a:rPr>
                                <m:t>𝑆</m:t>
                              </m:r>
                              <m:r>
                                <a:rPr lang="en-US" i="1">
                                  <a:latin typeface="Cambria Math" panose="02040503050406030204" pitchFamily="18" charset="0"/>
                                </a:rPr>
                                <m:t>⊢</m:t>
                              </m:r>
                              <m:r>
                                <a:rPr lang="en-US" b="0" i="1" smtClean="0">
                                  <a:latin typeface="Cambria Math" panose="02040503050406030204" pitchFamily="18" charset="0"/>
                                </a:rPr>
                                <m:t>𝑒</m:t>
                              </m:r>
                              <m:r>
                                <a:rPr lang="en-US" i="1">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e>
                            <m:e>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e>
                          </m:eqArr>
                        </m:num>
                        <m:den>
                          <m:r>
                            <a:rPr lang="en-US" i="1">
                              <a:latin typeface="Cambria Math" panose="02040503050406030204" pitchFamily="18" charset="0"/>
                            </a:rPr>
                            <m:t>𝑆</m:t>
                          </m:r>
                          <m:r>
                            <a:rPr lang="en-US" i="1">
                              <a:latin typeface="Cambria Math" panose="02040503050406030204" pitchFamily="18" charset="0"/>
                            </a:rPr>
                            <m:t>⊢</m:t>
                          </m:r>
                          <m:r>
                            <a:rPr lang="en-US" b="0" i="1" smtClean="0">
                              <a:latin typeface="Cambria Math" panose="02040503050406030204" pitchFamily="18" charset="0"/>
                            </a:rPr>
                            <m:t>𝑖𝑑</m:t>
                          </m:r>
                          <m:r>
                            <a:rPr lang="en-US" b="0" i="1" smtClean="0">
                              <a:latin typeface="Cambria Math" panose="02040503050406030204" pitchFamily="18" charset="0"/>
                            </a:rPr>
                            <m:t>=</m:t>
                          </m:r>
                          <m:r>
                            <a:rPr lang="en-US" b="0" i="1" smtClean="0">
                              <a:latin typeface="Cambria Math" panose="02040503050406030204" pitchFamily="18" charset="0"/>
                            </a:rPr>
                            <m:t>𝑒</m:t>
                          </m:r>
                          <m:r>
                            <a:rPr lang="en-US" i="1">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den>
                      </m:f>
                    </m:oMath>
                  </m:oMathPara>
                </a14:m>
                <a:endParaRPr lang="en-US" b="0" i="1" dirty="0">
                  <a:latin typeface="Cambria Math" panose="02040503050406030204" pitchFamily="18" charset="0"/>
                </a:endParaRPr>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57579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BB1DFA-C989-4BDF-9CB3-BA3A0863E3DC}"/>
              </a:ext>
            </a:extLst>
          </p:cNvPr>
          <p:cNvSpPr txBox="1"/>
          <p:nvPr/>
        </p:nvSpPr>
        <p:spPr>
          <a:xfrm>
            <a:off x="101600" y="4592320"/>
            <a:ext cx="3566160" cy="1754326"/>
          </a:xfrm>
          <a:prstGeom prst="rect">
            <a:avLst/>
          </a:prstGeom>
          <a:noFill/>
        </p:spPr>
        <p:txBody>
          <a:bodyPr wrap="square" rtlCol="0">
            <a:spAutoFit/>
          </a:bodyPr>
          <a:lstStyle/>
          <a:p>
            <a:pPr marL="0" indent="0">
              <a:buNone/>
            </a:pPr>
            <a:r>
              <a:rPr lang="en-US" dirty="0"/>
              <a:t>Ty </a:t>
            </a:r>
            <a:r>
              <a:rPr lang="en-US" dirty="0" err="1"/>
              <a:t>TypeInfer</a:t>
            </a:r>
            <a:r>
              <a:rPr lang="en-US" dirty="0"/>
              <a:t>(e</a:t>
            </a:r>
            <a:r>
              <a:rPr lang="en-US" baseline="-25000" dirty="0"/>
              <a:t>1</a:t>
            </a:r>
            <a:r>
              <a:rPr lang="en-US" dirty="0"/>
              <a:t>; e</a:t>
            </a:r>
            <a:r>
              <a:rPr lang="en-US" baseline="-25000" dirty="0"/>
              <a:t>2</a:t>
            </a:r>
            <a:r>
              <a:rPr lang="en-US" dirty="0"/>
              <a:t>) {</a:t>
            </a:r>
          </a:p>
          <a:p>
            <a:pPr marL="0" indent="0">
              <a:buNone/>
            </a:pPr>
            <a:r>
              <a:rPr lang="en-US" dirty="0"/>
              <a:t>      Ty ret;</a:t>
            </a:r>
          </a:p>
          <a:p>
            <a:pPr marL="0" indent="0">
              <a:buNone/>
            </a:pPr>
            <a:r>
              <a:rPr lang="en-US" dirty="0"/>
              <a:t>      </a:t>
            </a:r>
            <a:r>
              <a:rPr lang="en-US" dirty="0" err="1"/>
              <a:t>TypeInfer</a:t>
            </a:r>
            <a:r>
              <a:rPr lang="en-US" dirty="0"/>
              <a:t>(e</a:t>
            </a:r>
            <a:r>
              <a:rPr lang="en-US" baseline="-25000" dirty="0"/>
              <a:t>1</a:t>
            </a:r>
            <a:r>
              <a:rPr lang="en-US" dirty="0"/>
              <a:t>);</a:t>
            </a:r>
          </a:p>
          <a:p>
            <a:pPr marL="0" indent="0">
              <a:buNone/>
            </a:pPr>
            <a:r>
              <a:rPr lang="en-US" dirty="0"/>
              <a:t>      ret = </a:t>
            </a:r>
            <a:r>
              <a:rPr lang="en-US" dirty="0" err="1"/>
              <a:t>TypeInfer</a:t>
            </a:r>
            <a:r>
              <a:rPr lang="en-US" dirty="0"/>
              <a:t>(e</a:t>
            </a:r>
            <a:r>
              <a:rPr lang="en-US" baseline="-25000" dirty="0"/>
              <a:t>2</a:t>
            </a:r>
            <a:r>
              <a:rPr lang="en-US" dirty="0"/>
              <a:t>);</a:t>
            </a:r>
          </a:p>
          <a:p>
            <a:pPr marL="0" indent="0">
              <a:buNone/>
            </a:pPr>
            <a:r>
              <a:rPr lang="en-US" dirty="0"/>
              <a:t>      return ret;</a:t>
            </a:r>
          </a:p>
          <a:p>
            <a:pPr marL="0" indent="0">
              <a:buNone/>
            </a:pPr>
            <a:r>
              <a:rPr lang="en-US" dirty="0"/>
              <a:t>}</a:t>
            </a:r>
          </a:p>
        </p:txBody>
      </p:sp>
      <p:sp>
        <p:nvSpPr>
          <p:cNvPr id="5" name="TextBox 4">
            <a:extLst>
              <a:ext uri="{FF2B5EF4-FFF2-40B4-BE49-F238E27FC236}">
                <a16:creationId xmlns:a16="http://schemas.microsoft.com/office/drawing/2014/main" id="{DA83EC6D-2970-4E74-B251-AB00D73BDE51}"/>
              </a:ext>
            </a:extLst>
          </p:cNvPr>
          <p:cNvSpPr txBox="1"/>
          <p:nvPr/>
        </p:nvSpPr>
        <p:spPr>
          <a:xfrm>
            <a:off x="4216400" y="345440"/>
            <a:ext cx="3566160" cy="3139321"/>
          </a:xfrm>
          <a:prstGeom prst="rect">
            <a:avLst/>
          </a:prstGeom>
          <a:noFill/>
        </p:spPr>
        <p:txBody>
          <a:bodyPr wrap="square" rtlCol="0">
            <a:spAutoFit/>
          </a:bodyPr>
          <a:lstStyle/>
          <a:p>
            <a:pPr marL="0" indent="0">
              <a:buNone/>
            </a:pPr>
            <a:r>
              <a:rPr lang="en-US" dirty="0"/>
              <a:t>Ty </a:t>
            </a:r>
            <a:r>
              <a:rPr lang="en-US" dirty="0" err="1"/>
              <a:t>TypeInfer</a:t>
            </a:r>
            <a:r>
              <a:rPr lang="en-US" dirty="0"/>
              <a:t>({int id = e</a:t>
            </a:r>
            <a:r>
              <a:rPr lang="en-US" baseline="-25000" dirty="0"/>
              <a:t>1</a:t>
            </a:r>
            <a:r>
              <a:rPr lang="en-US" dirty="0"/>
              <a:t>; e</a:t>
            </a:r>
            <a:r>
              <a:rPr lang="en-US" baseline="-25000" dirty="0"/>
              <a:t>2</a:t>
            </a:r>
            <a:r>
              <a:rPr lang="en-US" dirty="0"/>
              <a:t>}) {</a:t>
            </a:r>
          </a:p>
          <a:p>
            <a:pPr marL="0" indent="0">
              <a:buNone/>
            </a:pPr>
            <a:r>
              <a:rPr lang="en-US" dirty="0"/>
              <a:t>      Ty ret;</a:t>
            </a:r>
          </a:p>
          <a:p>
            <a:pPr marL="0" indent="0">
              <a:buNone/>
            </a:pPr>
            <a:r>
              <a:rPr lang="en-US" dirty="0"/>
              <a:t>      ret = </a:t>
            </a:r>
            <a:r>
              <a:rPr lang="en-US" dirty="0" err="1"/>
              <a:t>TypeInfer</a:t>
            </a:r>
            <a:r>
              <a:rPr lang="en-US" dirty="0"/>
              <a:t>(e</a:t>
            </a:r>
            <a:r>
              <a:rPr lang="en-US" baseline="-25000" dirty="0"/>
              <a:t>1</a:t>
            </a:r>
            <a:r>
              <a:rPr lang="en-US" dirty="0"/>
              <a:t>);</a:t>
            </a:r>
          </a:p>
          <a:p>
            <a:pPr marL="0" indent="0">
              <a:buNone/>
            </a:pPr>
            <a:r>
              <a:rPr lang="en-US" dirty="0"/>
              <a:t>      if (ret != </a:t>
            </a:r>
            <a:r>
              <a:rPr lang="en-US" dirty="0" err="1"/>
              <a:t>IntTy</a:t>
            </a:r>
            <a:r>
              <a:rPr lang="en-US" dirty="0"/>
              <a:t>)</a:t>
            </a:r>
          </a:p>
          <a:p>
            <a:pPr marL="0" indent="0">
              <a:buNone/>
            </a:pPr>
            <a:r>
              <a:rPr lang="en-US" dirty="0"/>
              <a:t>          error;</a:t>
            </a:r>
          </a:p>
          <a:p>
            <a:pPr marL="0" indent="0">
              <a:buNone/>
            </a:pPr>
            <a:r>
              <a:rPr lang="en-US" dirty="0"/>
              <a:t>      </a:t>
            </a:r>
            <a:r>
              <a:rPr lang="en-US" dirty="0" err="1"/>
              <a:t>enter_scope</a:t>
            </a:r>
            <a:r>
              <a:rPr lang="en-US" dirty="0"/>
              <a:t>();</a:t>
            </a:r>
          </a:p>
          <a:p>
            <a:pPr marL="0" indent="0">
              <a:buNone/>
            </a:pPr>
            <a:r>
              <a:rPr lang="en-US" dirty="0"/>
              <a:t>      </a:t>
            </a:r>
            <a:r>
              <a:rPr lang="en-US" dirty="0" err="1"/>
              <a:t>check_and_insert</a:t>
            </a:r>
            <a:r>
              <a:rPr lang="en-US" dirty="0"/>
              <a:t>(id, </a:t>
            </a:r>
            <a:r>
              <a:rPr lang="en-US" dirty="0" err="1"/>
              <a:t>IntTy</a:t>
            </a:r>
            <a:r>
              <a:rPr lang="en-US" dirty="0"/>
              <a:t>);</a:t>
            </a:r>
          </a:p>
          <a:p>
            <a:pPr marL="0" indent="0">
              <a:buNone/>
            </a:pPr>
            <a:r>
              <a:rPr lang="en-US" dirty="0"/>
              <a:t>      ret = </a:t>
            </a:r>
            <a:r>
              <a:rPr lang="en-US" dirty="0" err="1"/>
              <a:t>TypeInfer</a:t>
            </a:r>
            <a:r>
              <a:rPr lang="en-US" dirty="0"/>
              <a:t>(e</a:t>
            </a:r>
            <a:r>
              <a:rPr lang="en-US" baseline="-25000" dirty="0"/>
              <a:t>2</a:t>
            </a:r>
            <a:r>
              <a:rPr lang="en-US" dirty="0"/>
              <a:t>);</a:t>
            </a:r>
          </a:p>
          <a:p>
            <a:pPr marL="0" indent="0">
              <a:buNone/>
            </a:pPr>
            <a:r>
              <a:rPr lang="en-US" dirty="0"/>
              <a:t>      </a:t>
            </a:r>
            <a:r>
              <a:rPr lang="en-US" dirty="0" err="1"/>
              <a:t>exit_scope</a:t>
            </a:r>
            <a:r>
              <a:rPr lang="en-US" dirty="0"/>
              <a:t>();</a:t>
            </a:r>
          </a:p>
          <a:p>
            <a:pPr marL="0" indent="0">
              <a:buNone/>
            </a:pPr>
            <a:r>
              <a:rPr lang="en-US" dirty="0"/>
              <a:t>      return ret;</a:t>
            </a:r>
          </a:p>
          <a:p>
            <a:pPr marL="0" indent="0">
              <a:buNone/>
            </a:pPr>
            <a:r>
              <a:rPr lang="en-US" dirty="0"/>
              <a:t>}</a:t>
            </a:r>
          </a:p>
        </p:txBody>
      </p:sp>
      <p:sp>
        <p:nvSpPr>
          <p:cNvPr id="6" name="TextBox 5">
            <a:extLst>
              <a:ext uri="{FF2B5EF4-FFF2-40B4-BE49-F238E27FC236}">
                <a16:creationId xmlns:a16="http://schemas.microsoft.com/office/drawing/2014/main" id="{BE9ABD10-1297-4C4C-9F0A-376FAB150062}"/>
              </a:ext>
            </a:extLst>
          </p:cNvPr>
          <p:cNvSpPr txBox="1"/>
          <p:nvPr/>
        </p:nvSpPr>
        <p:spPr>
          <a:xfrm>
            <a:off x="7630160" y="314960"/>
            <a:ext cx="3566160" cy="2862322"/>
          </a:xfrm>
          <a:prstGeom prst="rect">
            <a:avLst/>
          </a:prstGeom>
          <a:noFill/>
        </p:spPr>
        <p:txBody>
          <a:bodyPr wrap="square" rtlCol="0">
            <a:spAutoFit/>
          </a:bodyPr>
          <a:lstStyle/>
          <a:p>
            <a:pPr marL="0" indent="0">
              <a:buNone/>
            </a:pPr>
            <a:r>
              <a:rPr lang="en-US" dirty="0"/>
              <a:t>Ty </a:t>
            </a:r>
            <a:r>
              <a:rPr lang="en-US" dirty="0" err="1"/>
              <a:t>TypeInfer</a:t>
            </a:r>
            <a:r>
              <a:rPr lang="en-US" dirty="0"/>
              <a:t>(id = e)</a:t>
            </a:r>
          </a:p>
          <a:p>
            <a:pPr marL="0" indent="0">
              <a:buNone/>
            </a:pPr>
            <a:r>
              <a:rPr lang="en-US" dirty="0"/>
              <a:t>{</a:t>
            </a:r>
          </a:p>
          <a:p>
            <a:pPr marL="0" indent="0">
              <a:buNone/>
            </a:pPr>
            <a:r>
              <a:rPr lang="en-US" dirty="0"/>
              <a:t>       Ty ty1 = </a:t>
            </a:r>
            <a:r>
              <a:rPr lang="en-US" dirty="0" err="1"/>
              <a:t>TypeInfer</a:t>
            </a:r>
            <a:r>
              <a:rPr lang="en-US" dirty="0"/>
              <a:t>(id);</a:t>
            </a:r>
          </a:p>
          <a:p>
            <a:pPr marL="0" indent="0">
              <a:buNone/>
            </a:pPr>
            <a:r>
              <a:rPr lang="en-US" dirty="0"/>
              <a:t>       if (!</a:t>
            </a:r>
            <a:r>
              <a:rPr lang="en-US" dirty="0" err="1"/>
              <a:t>isValid</a:t>
            </a:r>
            <a:r>
              <a:rPr lang="en-US" dirty="0"/>
              <a:t>(ty1))</a:t>
            </a:r>
          </a:p>
          <a:p>
            <a:pPr marL="0" indent="0">
              <a:buNone/>
            </a:pPr>
            <a:r>
              <a:rPr lang="en-US" dirty="0"/>
              <a:t>	error;</a:t>
            </a:r>
          </a:p>
          <a:p>
            <a:pPr marL="0" indent="0">
              <a:buNone/>
            </a:pPr>
            <a:r>
              <a:rPr lang="en-US" dirty="0"/>
              <a:t>       Ty ty2 = </a:t>
            </a:r>
            <a:r>
              <a:rPr lang="en-US" dirty="0" err="1"/>
              <a:t>TypeInfer</a:t>
            </a:r>
            <a:r>
              <a:rPr lang="en-US" dirty="0"/>
              <a:t>(e);</a:t>
            </a:r>
          </a:p>
          <a:p>
            <a:pPr marL="0" indent="0">
              <a:buNone/>
            </a:pPr>
            <a:r>
              <a:rPr lang="en-US" dirty="0"/>
              <a:t>       if (!equals(ty1, ty2))</a:t>
            </a:r>
          </a:p>
          <a:p>
            <a:pPr marL="0" indent="0">
              <a:buNone/>
            </a:pPr>
            <a:r>
              <a:rPr lang="en-US" dirty="0"/>
              <a:t>        	error;</a:t>
            </a:r>
          </a:p>
          <a:p>
            <a:pPr marL="0" indent="0">
              <a:buNone/>
            </a:pPr>
            <a:r>
              <a:rPr lang="en-US" dirty="0"/>
              <a:t>       return ty1;</a:t>
            </a:r>
          </a:p>
          <a:p>
            <a:pPr marL="0" indent="0">
              <a:buNone/>
            </a:pPr>
            <a:r>
              <a:rPr lang="en-US" dirty="0"/>
              <a:t>}</a:t>
            </a:r>
          </a:p>
        </p:txBody>
      </p:sp>
      <p:sp>
        <p:nvSpPr>
          <p:cNvPr id="8" name="TextBox 7">
            <a:extLst>
              <a:ext uri="{FF2B5EF4-FFF2-40B4-BE49-F238E27FC236}">
                <a16:creationId xmlns:a16="http://schemas.microsoft.com/office/drawing/2014/main" id="{CE3EF962-7B43-4EE1-A6E2-3F971D352708}"/>
              </a:ext>
            </a:extLst>
          </p:cNvPr>
          <p:cNvSpPr txBox="1"/>
          <p:nvPr/>
        </p:nvSpPr>
        <p:spPr>
          <a:xfrm>
            <a:off x="7630160" y="5110480"/>
            <a:ext cx="2661920" cy="1477328"/>
          </a:xfrm>
          <a:prstGeom prst="rect">
            <a:avLst/>
          </a:prstGeom>
          <a:noFill/>
        </p:spPr>
        <p:txBody>
          <a:bodyPr wrap="square" rtlCol="0">
            <a:spAutoFit/>
          </a:bodyPr>
          <a:lstStyle/>
          <a:p>
            <a:pPr marL="0" indent="0">
              <a:buNone/>
            </a:pPr>
            <a:r>
              <a:rPr lang="en-US" dirty="0"/>
              <a:t>Ty </a:t>
            </a:r>
            <a:r>
              <a:rPr lang="en-US" dirty="0" err="1"/>
              <a:t>TypeInfer</a:t>
            </a:r>
            <a:r>
              <a:rPr lang="en-US" dirty="0"/>
              <a:t>(id)</a:t>
            </a:r>
          </a:p>
          <a:p>
            <a:pPr marL="0" indent="0">
              <a:buNone/>
            </a:pPr>
            <a:r>
              <a:rPr lang="en-US" dirty="0"/>
              <a:t>{ return lookup(id); }</a:t>
            </a:r>
          </a:p>
          <a:p>
            <a:endParaRPr lang="en-IN" dirty="0"/>
          </a:p>
          <a:p>
            <a:r>
              <a:rPr lang="en-IN" dirty="0"/>
              <a:t>Ty </a:t>
            </a:r>
            <a:r>
              <a:rPr lang="en-IN" dirty="0" err="1"/>
              <a:t>TypeInfer</a:t>
            </a:r>
            <a:r>
              <a:rPr lang="en-IN" dirty="0"/>
              <a:t>(</a:t>
            </a:r>
            <a:r>
              <a:rPr lang="en-IN" dirty="0" err="1"/>
              <a:t>num</a:t>
            </a:r>
            <a:r>
              <a:rPr lang="en-IN" dirty="0"/>
              <a:t>)</a:t>
            </a:r>
          </a:p>
          <a:p>
            <a:r>
              <a:rPr lang="en-IN" dirty="0"/>
              <a:t>{ return </a:t>
            </a:r>
            <a:r>
              <a:rPr lang="en-IN" dirty="0" err="1"/>
              <a:t>IntTy</a:t>
            </a:r>
            <a:r>
              <a:rPr lang="en-IN" dirty="0"/>
              <a:t>; }</a:t>
            </a:r>
          </a:p>
        </p:txBody>
      </p:sp>
      <p:sp>
        <p:nvSpPr>
          <p:cNvPr id="12" name="TextBox 11">
            <a:extLst>
              <a:ext uri="{FF2B5EF4-FFF2-40B4-BE49-F238E27FC236}">
                <a16:creationId xmlns:a16="http://schemas.microsoft.com/office/drawing/2014/main" id="{A9CCD14E-E1A1-496D-AB7D-920E5442B16C}"/>
              </a:ext>
            </a:extLst>
          </p:cNvPr>
          <p:cNvSpPr txBox="1"/>
          <p:nvPr/>
        </p:nvSpPr>
        <p:spPr>
          <a:xfrm>
            <a:off x="101600" y="457200"/>
            <a:ext cx="4257040" cy="3970318"/>
          </a:xfrm>
          <a:prstGeom prst="rect">
            <a:avLst/>
          </a:prstGeom>
          <a:noFill/>
        </p:spPr>
        <p:txBody>
          <a:bodyPr wrap="square" rtlCol="0">
            <a:spAutoFit/>
          </a:bodyPr>
          <a:lstStyle/>
          <a:p>
            <a:pPr marL="0" indent="0">
              <a:buNone/>
            </a:pPr>
            <a:r>
              <a:rPr lang="en-US" dirty="0"/>
              <a:t>Ty </a:t>
            </a:r>
            <a:r>
              <a:rPr lang="en-US" dirty="0" err="1"/>
              <a:t>TypeInfer</a:t>
            </a:r>
            <a:r>
              <a:rPr lang="en-US" dirty="0"/>
              <a:t>(id(id</a:t>
            </a:r>
            <a:r>
              <a:rPr lang="en-US" baseline="-25000" dirty="0"/>
              <a:t>1</a:t>
            </a:r>
            <a:r>
              <a:rPr lang="en-US" dirty="0"/>
              <a:t>:T</a:t>
            </a:r>
            <a:r>
              <a:rPr lang="en-US" baseline="-25000" dirty="0"/>
              <a:t>1</a:t>
            </a:r>
            <a:r>
              <a:rPr lang="en-US" dirty="0"/>
              <a:t>, …, </a:t>
            </a:r>
            <a:r>
              <a:rPr lang="en-US" dirty="0" err="1"/>
              <a:t>id</a:t>
            </a:r>
            <a:r>
              <a:rPr lang="en-US" baseline="-25000" dirty="0" err="1"/>
              <a:t>n</a:t>
            </a:r>
            <a:r>
              <a:rPr lang="en-US" dirty="0" err="1"/>
              <a:t>:T</a:t>
            </a:r>
            <a:r>
              <a:rPr lang="en-US" baseline="-25000" dirty="0" err="1"/>
              <a:t>n</a:t>
            </a:r>
            <a:r>
              <a:rPr lang="en-US" dirty="0"/>
              <a:t>):T</a:t>
            </a:r>
            <a:r>
              <a:rPr lang="en-US" baseline="-25000" dirty="0"/>
              <a:t>n+1</a:t>
            </a:r>
            <a:r>
              <a:rPr lang="en-US" dirty="0"/>
              <a:t>{e})</a:t>
            </a:r>
          </a:p>
          <a:p>
            <a:pPr marL="0" indent="0">
              <a:buNone/>
            </a:pPr>
            <a:r>
              <a:rPr lang="en-US" dirty="0"/>
              <a:t>{</a:t>
            </a:r>
          </a:p>
          <a:p>
            <a:pPr marL="0" indent="0">
              <a:buNone/>
            </a:pPr>
            <a:r>
              <a:rPr lang="en-US" dirty="0"/>
              <a:t>      Ty ret;</a:t>
            </a:r>
          </a:p>
          <a:p>
            <a:pPr marL="0" indent="0">
              <a:buNone/>
            </a:pPr>
            <a:r>
              <a:rPr lang="en-US" dirty="0"/>
              <a:t>      int </a:t>
            </a:r>
            <a:r>
              <a:rPr lang="en-US" dirty="0" err="1"/>
              <a:t>i</a:t>
            </a:r>
            <a:r>
              <a:rPr lang="en-US" dirty="0"/>
              <a:t>;</a:t>
            </a:r>
          </a:p>
          <a:p>
            <a:pPr marL="0" indent="0">
              <a:buNone/>
            </a:pPr>
            <a:r>
              <a:rPr lang="en-US" dirty="0"/>
              <a:t>      </a:t>
            </a:r>
            <a:r>
              <a:rPr lang="en-US" dirty="0" err="1"/>
              <a:t>enter_scope</a:t>
            </a:r>
            <a:r>
              <a:rPr lang="en-US" dirty="0"/>
              <a:t>();</a:t>
            </a:r>
          </a:p>
          <a:p>
            <a:pPr marL="0" indent="0">
              <a:buNone/>
            </a:pPr>
            <a:r>
              <a:rPr lang="en-US" dirty="0"/>
              <a:t>      for (</a:t>
            </a:r>
            <a:r>
              <a:rPr lang="en-US" dirty="0" err="1"/>
              <a:t>i</a:t>
            </a:r>
            <a:r>
              <a:rPr lang="en-US" dirty="0"/>
              <a:t> = 1; </a:t>
            </a:r>
            <a:r>
              <a:rPr lang="en-US" dirty="0" err="1"/>
              <a:t>i</a:t>
            </a:r>
            <a:r>
              <a:rPr lang="en-US" dirty="0"/>
              <a:t> &lt;=n; </a:t>
            </a:r>
            <a:r>
              <a:rPr lang="en-US" dirty="0" err="1"/>
              <a:t>i</a:t>
            </a:r>
            <a:r>
              <a:rPr lang="en-US" dirty="0"/>
              <a:t>++) {</a:t>
            </a:r>
          </a:p>
          <a:p>
            <a:pPr marL="0" indent="0">
              <a:buNone/>
            </a:pPr>
            <a:r>
              <a:rPr lang="en-US" dirty="0"/>
              <a:t>        </a:t>
            </a:r>
            <a:r>
              <a:rPr lang="en-US" dirty="0" err="1"/>
              <a:t>check_and_insert</a:t>
            </a:r>
            <a:r>
              <a:rPr lang="en-US" dirty="0"/>
              <a:t>(</a:t>
            </a:r>
            <a:r>
              <a:rPr lang="en-US" dirty="0" err="1"/>
              <a:t>id</a:t>
            </a:r>
            <a:r>
              <a:rPr lang="en-US" baseline="-25000" dirty="0" err="1"/>
              <a:t>i</a:t>
            </a:r>
            <a:r>
              <a:rPr lang="en-US" dirty="0"/>
              <a:t>, </a:t>
            </a:r>
            <a:r>
              <a:rPr lang="en-US" dirty="0" err="1"/>
              <a:t>T</a:t>
            </a:r>
            <a:r>
              <a:rPr lang="en-US" baseline="-25000" dirty="0" err="1"/>
              <a:t>i</a:t>
            </a:r>
            <a:r>
              <a:rPr lang="en-US" dirty="0"/>
              <a:t>);</a:t>
            </a:r>
          </a:p>
          <a:p>
            <a:pPr marL="0" indent="0">
              <a:buNone/>
            </a:pPr>
            <a:r>
              <a:rPr lang="en-US" dirty="0"/>
              <a:t>      }</a:t>
            </a:r>
          </a:p>
          <a:p>
            <a:pPr marL="0" indent="0">
              <a:buNone/>
            </a:pPr>
            <a:r>
              <a:rPr lang="en-US" dirty="0"/>
              <a:t>      ret = </a:t>
            </a:r>
            <a:r>
              <a:rPr lang="en-US" dirty="0" err="1"/>
              <a:t>TypeInfer</a:t>
            </a:r>
            <a:r>
              <a:rPr lang="en-US" dirty="0"/>
              <a:t>(e);</a:t>
            </a:r>
          </a:p>
          <a:p>
            <a:pPr marL="0" indent="0">
              <a:buNone/>
            </a:pPr>
            <a:r>
              <a:rPr lang="en-US" dirty="0"/>
              <a:t>      if (T</a:t>
            </a:r>
            <a:r>
              <a:rPr lang="en-US" baseline="-25000" dirty="0"/>
              <a:t>n+1</a:t>
            </a:r>
            <a:r>
              <a:rPr lang="en-US" dirty="0"/>
              <a:t> != </a:t>
            </a:r>
            <a:r>
              <a:rPr lang="en-US" dirty="0" err="1"/>
              <a:t>VoidTy</a:t>
            </a:r>
            <a:r>
              <a:rPr lang="en-US" dirty="0"/>
              <a:t> &amp;&amp; ret != T</a:t>
            </a:r>
            <a:r>
              <a:rPr lang="en-US" baseline="-25000" dirty="0"/>
              <a:t>n+1</a:t>
            </a:r>
            <a:r>
              <a:rPr lang="en-US" dirty="0"/>
              <a:t>)</a:t>
            </a:r>
          </a:p>
          <a:p>
            <a:pPr marL="0" indent="0">
              <a:buNone/>
            </a:pPr>
            <a:r>
              <a:rPr lang="en-US" dirty="0"/>
              <a:t>            error;</a:t>
            </a:r>
          </a:p>
          <a:p>
            <a:pPr marL="0" indent="0">
              <a:buNone/>
            </a:pPr>
            <a:r>
              <a:rPr lang="en-US" dirty="0"/>
              <a:t>      </a:t>
            </a:r>
            <a:r>
              <a:rPr lang="en-US" dirty="0" err="1"/>
              <a:t>exit_scope</a:t>
            </a:r>
            <a:r>
              <a:rPr lang="en-US" dirty="0"/>
              <a:t>();</a:t>
            </a:r>
          </a:p>
          <a:p>
            <a:pPr marL="0" indent="0">
              <a:buNone/>
            </a:pPr>
            <a:r>
              <a:rPr lang="en-US" dirty="0"/>
              <a:t>      return T</a:t>
            </a:r>
            <a:r>
              <a:rPr lang="en-US" baseline="-25000" dirty="0"/>
              <a:t>n+1</a:t>
            </a:r>
            <a:r>
              <a:rPr lang="en-US" dirty="0"/>
              <a:t>;</a:t>
            </a:r>
          </a:p>
          <a:p>
            <a:pPr marL="0" indent="0">
              <a:buNone/>
            </a:pPr>
            <a:r>
              <a:rPr lang="en-US" dirty="0"/>
              <a:t>}</a:t>
            </a:r>
          </a:p>
        </p:txBody>
      </p:sp>
      <p:sp>
        <p:nvSpPr>
          <p:cNvPr id="13" name="TextBox 12">
            <a:extLst>
              <a:ext uri="{FF2B5EF4-FFF2-40B4-BE49-F238E27FC236}">
                <a16:creationId xmlns:a16="http://schemas.microsoft.com/office/drawing/2014/main" id="{06326930-9E7F-42ED-A226-D3B590CA9F6D}"/>
              </a:ext>
            </a:extLst>
          </p:cNvPr>
          <p:cNvSpPr txBox="1"/>
          <p:nvPr/>
        </p:nvSpPr>
        <p:spPr>
          <a:xfrm>
            <a:off x="7660640" y="3139440"/>
            <a:ext cx="2661920" cy="2308324"/>
          </a:xfrm>
          <a:prstGeom prst="rect">
            <a:avLst/>
          </a:prstGeom>
          <a:noFill/>
        </p:spPr>
        <p:txBody>
          <a:bodyPr wrap="square" rtlCol="0">
            <a:spAutoFit/>
          </a:bodyPr>
          <a:lstStyle/>
          <a:p>
            <a:pPr marL="0" indent="0">
              <a:buNone/>
            </a:pPr>
            <a:r>
              <a:rPr lang="en-US" dirty="0"/>
              <a:t>Ty </a:t>
            </a:r>
            <a:r>
              <a:rPr lang="en-US" dirty="0" err="1"/>
              <a:t>TypeInfer</a:t>
            </a:r>
            <a:r>
              <a:rPr lang="en-US" dirty="0"/>
              <a:t>(*e)</a:t>
            </a:r>
          </a:p>
          <a:p>
            <a:pPr marL="0" indent="0">
              <a:buNone/>
            </a:pPr>
            <a:r>
              <a:rPr lang="en-US" dirty="0"/>
              <a:t>{</a:t>
            </a:r>
          </a:p>
          <a:p>
            <a:pPr marL="0" indent="0">
              <a:buNone/>
            </a:pPr>
            <a:r>
              <a:rPr lang="en-US" dirty="0"/>
              <a:t>    Ty ty1 = </a:t>
            </a:r>
            <a:r>
              <a:rPr lang="en-US" dirty="0" err="1"/>
              <a:t>TypeInfer</a:t>
            </a:r>
            <a:r>
              <a:rPr lang="en-US" dirty="0"/>
              <a:t>(e);</a:t>
            </a:r>
          </a:p>
          <a:p>
            <a:pPr marL="0" indent="0">
              <a:buNone/>
            </a:pPr>
            <a:r>
              <a:rPr lang="en-US" dirty="0"/>
              <a:t>     if (ty1 != </a:t>
            </a:r>
            <a:r>
              <a:rPr lang="en-US" dirty="0" err="1"/>
              <a:t>IntPtrTy</a:t>
            </a:r>
            <a:r>
              <a:rPr lang="en-US" dirty="0"/>
              <a:t>)</a:t>
            </a:r>
          </a:p>
          <a:p>
            <a:pPr marL="0" indent="0">
              <a:buNone/>
            </a:pPr>
            <a:r>
              <a:rPr lang="en-US" dirty="0"/>
              <a:t>        error;</a:t>
            </a:r>
          </a:p>
          <a:p>
            <a:pPr marL="0" indent="0">
              <a:buNone/>
            </a:pPr>
            <a:r>
              <a:rPr lang="en-US" dirty="0"/>
              <a:t>     return </a:t>
            </a:r>
            <a:r>
              <a:rPr lang="en-US" dirty="0" err="1"/>
              <a:t>IntTy</a:t>
            </a:r>
            <a:r>
              <a:rPr lang="en-US" dirty="0"/>
              <a:t>;</a:t>
            </a:r>
          </a:p>
          <a:p>
            <a:pPr marL="0" indent="0">
              <a:buNone/>
            </a:pPr>
            <a:r>
              <a:rPr lang="en-US" dirty="0"/>
              <a:t>}</a:t>
            </a:r>
          </a:p>
          <a:p>
            <a:endParaRPr lang="en-IN" dirty="0"/>
          </a:p>
        </p:txBody>
      </p:sp>
      <p:sp>
        <p:nvSpPr>
          <p:cNvPr id="14" name="TextBox 13">
            <a:extLst>
              <a:ext uri="{FF2B5EF4-FFF2-40B4-BE49-F238E27FC236}">
                <a16:creationId xmlns:a16="http://schemas.microsoft.com/office/drawing/2014/main" id="{918C8DD1-7B34-443C-B90F-3227E2D3C2BD}"/>
              </a:ext>
            </a:extLst>
          </p:cNvPr>
          <p:cNvSpPr txBox="1"/>
          <p:nvPr/>
        </p:nvSpPr>
        <p:spPr>
          <a:xfrm>
            <a:off x="4206240" y="3434080"/>
            <a:ext cx="3566160" cy="2862322"/>
          </a:xfrm>
          <a:prstGeom prst="rect">
            <a:avLst/>
          </a:prstGeom>
          <a:noFill/>
        </p:spPr>
        <p:txBody>
          <a:bodyPr wrap="square" rtlCol="0">
            <a:spAutoFit/>
          </a:bodyPr>
          <a:lstStyle/>
          <a:p>
            <a:pPr marL="0" indent="0">
              <a:buNone/>
            </a:pPr>
            <a:r>
              <a:rPr lang="en-US" dirty="0"/>
              <a:t>Ty </a:t>
            </a:r>
            <a:r>
              <a:rPr lang="en-US" dirty="0" err="1"/>
              <a:t>TypeInfer</a:t>
            </a:r>
            <a:r>
              <a:rPr lang="en-US" dirty="0"/>
              <a:t>(*id = e)</a:t>
            </a:r>
          </a:p>
          <a:p>
            <a:pPr marL="0" indent="0">
              <a:buNone/>
            </a:pPr>
            <a:r>
              <a:rPr lang="en-US" dirty="0"/>
              <a:t>{</a:t>
            </a:r>
          </a:p>
          <a:p>
            <a:pPr marL="0" indent="0">
              <a:buNone/>
            </a:pPr>
            <a:r>
              <a:rPr lang="en-US" dirty="0"/>
              <a:t>       Ty ty1 = </a:t>
            </a:r>
            <a:r>
              <a:rPr lang="en-US" dirty="0" err="1"/>
              <a:t>TypeInfer</a:t>
            </a:r>
            <a:r>
              <a:rPr lang="en-US" dirty="0"/>
              <a:t>(id);</a:t>
            </a:r>
          </a:p>
          <a:p>
            <a:pPr marL="0" indent="0">
              <a:buNone/>
            </a:pPr>
            <a:r>
              <a:rPr lang="en-US" dirty="0"/>
              <a:t>       if (ty1 != </a:t>
            </a:r>
            <a:r>
              <a:rPr lang="en-US" dirty="0" err="1"/>
              <a:t>IntPtrTy</a:t>
            </a:r>
            <a:r>
              <a:rPr lang="en-US" dirty="0"/>
              <a:t>)</a:t>
            </a:r>
          </a:p>
          <a:p>
            <a:pPr marL="0" indent="0">
              <a:buNone/>
            </a:pPr>
            <a:r>
              <a:rPr lang="en-US" dirty="0"/>
              <a:t>          error;</a:t>
            </a:r>
          </a:p>
          <a:p>
            <a:pPr marL="0" indent="0">
              <a:buNone/>
            </a:pPr>
            <a:r>
              <a:rPr lang="en-US" dirty="0"/>
              <a:t>       Ty ty2 = </a:t>
            </a:r>
            <a:r>
              <a:rPr lang="en-US" dirty="0" err="1"/>
              <a:t>TypeInfer</a:t>
            </a:r>
            <a:r>
              <a:rPr lang="en-US" dirty="0"/>
              <a:t>(e);</a:t>
            </a:r>
          </a:p>
          <a:p>
            <a:pPr marL="0" indent="0">
              <a:buNone/>
            </a:pPr>
            <a:r>
              <a:rPr lang="en-US" dirty="0"/>
              <a:t>       if (ty2 != </a:t>
            </a:r>
            <a:r>
              <a:rPr lang="en-US" dirty="0" err="1"/>
              <a:t>IntTy</a:t>
            </a:r>
            <a:r>
              <a:rPr lang="en-US" dirty="0"/>
              <a:t>)</a:t>
            </a:r>
          </a:p>
          <a:p>
            <a:pPr marL="0" indent="0">
              <a:buNone/>
            </a:pPr>
            <a:r>
              <a:rPr lang="en-US" dirty="0"/>
              <a:t>        	error;</a:t>
            </a:r>
          </a:p>
          <a:p>
            <a:pPr marL="0" indent="0">
              <a:buNone/>
            </a:pPr>
            <a:r>
              <a:rPr lang="en-US" dirty="0"/>
              <a:t>       return </a:t>
            </a:r>
            <a:r>
              <a:rPr lang="en-US" dirty="0" err="1"/>
              <a:t>IntTy</a:t>
            </a:r>
            <a:r>
              <a:rPr lang="en-US" dirty="0"/>
              <a:t>;</a:t>
            </a:r>
          </a:p>
          <a:p>
            <a:pPr marL="0" indent="0">
              <a:buNone/>
            </a:pPr>
            <a:r>
              <a:rPr lang="en-US" dirty="0"/>
              <a:t>}</a:t>
            </a:r>
          </a:p>
        </p:txBody>
      </p:sp>
    </p:spTree>
    <p:extLst>
      <p:ext uri="{BB962C8B-B14F-4D97-AF65-F5344CB8AC3E}">
        <p14:creationId xmlns:p14="http://schemas.microsoft.com/office/powerpoint/2010/main" val="24005005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IF</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𝑖𝑛𝑡</m:t>
                              </m:r>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3</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𝑖𝑓</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e>
                          </m:d>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e>
                          </m:d>
                          <m:r>
                            <a:rPr lang="en-US" b="0" i="1" smtClean="0">
                              <a:latin typeface="Cambria Math" panose="02040503050406030204" pitchFamily="18" charset="0"/>
                            </a:rPr>
                            <m:t> </m:t>
                          </m:r>
                          <m:r>
                            <a:rPr lang="en-US" b="0" i="1" smtClean="0">
                              <a:latin typeface="Cambria Math" panose="02040503050406030204" pitchFamily="18" charset="0"/>
                            </a:rPr>
                            <m:t>𝑒𝑙𝑠𝑒</m:t>
                          </m:r>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3</m:t>
                                  </m:r>
                                </m:sub>
                              </m:sSub>
                            </m:e>
                          </m:d>
                          <m:r>
                            <a:rPr lang="en-US" b="0" i="1" smtClean="0">
                              <a:latin typeface="Cambria Math" panose="02040503050406030204" pitchFamily="18" charset="0"/>
                            </a:rPr>
                            <m:t>:</m:t>
                          </m:r>
                          <m:r>
                            <a:rPr lang="en-US" b="0" i="1" smtClean="0">
                              <a:latin typeface="Cambria Math" panose="02040503050406030204" pitchFamily="18" charset="0"/>
                            </a:rPr>
                            <m:t>𝑣𝑜𝑖𝑑</m:t>
                          </m:r>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022049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47991-B854-4454-A0AF-8AD34654939D}"/>
              </a:ext>
            </a:extLst>
          </p:cNvPr>
          <p:cNvSpPr>
            <a:spLocks noGrp="1"/>
          </p:cNvSpPr>
          <p:nvPr>
            <p:ph type="title"/>
          </p:nvPr>
        </p:nvSpPr>
        <p:spPr/>
        <p:txBody>
          <a:bodyPr/>
          <a:lstStyle/>
          <a:p>
            <a:r>
              <a:rPr lang="en-US" dirty="0"/>
              <a:t>Least upper bound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C928AC3-1CBF-4F65-B18C-D091DA0224D0}"/>
                  </a:ext>
                </a:extLst>
              </p:cNvPr>
              <p:cNvSpPr>
                <a:spLocks noGrp="1"/>
              </p:cNvSpPr>
              <p:nvPr>
                <p:ph idx="1"/>
              </p:nvPr>
            </p:nvSpPr>
            <p:spPr/>
            <p:txBody>
              <a:bodyPr/>
              <a:lstStyle/>
              <a:p>
                <a:r>
                  <a:rPr lang="en-US" dirty="0"/>
                  <a:t>“void” is the superclass of all classes</a:t>
                </a:r>
              </a:p>
              <a:p>
                <a:pPr lvl="1"/>
                <a:r>
                  <a:rPr lang="en-US" dirty="0"/>
                  <a:t>Every class is void</a:t>
                </a:r>
              </a:p>
              <a:p>
                <a:endParaRPr lang="en-US" dirty="0"/>
              </a:p>
              <a:p>
                <a:r>
                  <a:rPr lang="en-US" dirty="0"/>
                  <a:t>Upper bound of A and B is a class C that belongs to set U</a:t>
                </a:r>
              </a:p>
              <a:p>
                <a:pPr lvl="1"/>
                <a:r>
                  <a:rPr lang="en-US" dirty="0"/>
                  <a:t>U = {</a:t>
                </a:r>
                <a14:m>
                  <m:oMath xmlns:m="http://schemas.openxmlformats.org/officeDocument/2006/math">
                    <m:r>
                      <a:rPr lang="en-US" b="0" i="1" smtClean="0">
                        <a:latin typeface="Cambria Math" panose="02040503050406030204" pitchFamily="18" charset="0"/>
                      </a:rPr>
                      <m:t>𝐶</m:t>
                    </m:r>
                    <m:r>
                      <a:rPr lang="en-US" b="0" i="1" smtClean="0">
                        <a:latin typeface="Cambria Math" panose="02040503050406030204" pitchFamily="18" charset="0"/>
                      </a:rPr>
                      <m:t> | </m:t>
                    </m:r>
                    <m:r>
                      <a:rPr lang="en-US" b="0" i="1" smtClean="0">
                        <a:latin typeface="Cambria Math" panose="02040503050406030204" pitchFamily="18" charset="0"/>
                      </a:rPr>
                      <m:t>𝐶</m:t>
                    </m:r>
                    <m:r>
                      <a:rPr lang="en-US" b="0" i="1" smtClean="0">
                        <a:latin typeface="Cambria Math" panose="02040503050406030204" pitchFamily="18" charset="0"/>
                      </a:rPr>
                      <m:t>≥</m:t>
                    </m:r>
                    <m:r>
                      <a:rPr lang="en-US" b="0" i="1" smtClean="0">
                        <a:latin typeface="Cambria Math" panose="02040503050406030204" pitchFamily="18" charset="0"/>
                      </a:rPr>
                      <m:t>𝐴</m:t>
                    </m:r>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𝐶</m:t>
                    </m:r>
                    <m:r>
                      <a:rPr lang="en-US" b="0" i="1" smtClean="0">
                        <a:latin typeface="Cambria Math" panose="02040503050406030204" pitchFamily="18" charset="0"/>
                      </a:rPr>
                      <m:t>≥</m:t>
                    </m:r>
                    <m:r>
                      <a:rPr lang="en-US" b="0" i="1" smtClean="0">
                        <a:latin typeface="Cambria Math" panose="02040503050406030204" pitchFamily="18" charset="0"/>
                      </a:rPr>
                      <m:t>𝐵</m:t>
                    </m:r>
                  </m:oMath>
                </a14:m>
                <a:r>
                  <a:rPr lang="en-US" dirty="0"/>
                  <a:t>}</a:t>
                </a:r>
              </a:p>
              <a:p>
                <a:endParaRPr lang="en-US" dirty="0"/>
              </a:p>
              <a:p>
                <a:r>
                  <a:rPr lang="en-US" dirty="0"/>
                  <a:t>Least upper bound (</a:t>
                </a:r>
                <a:r>
                  <a:rPr lang="en-US" dirty="0" err="1">
                    <a:solidFill>
                      <a:schemeClr val="accent1"/>
                    </a:solidFill>
                  </a:rPr>
                  <a:t>lub</a:t>
                </a:r>
                <a:r>
                  <a:rPr lang="en-US" dirty="0"/>
                  <a:t>) of A and B is the class C such that</a:t>
                </a:r>
              </a:p>
              <a:p>
                <a:pPr lvl="1"/>
                <a14:m>
                  <m:oMath xmlns:m="http://schemas.openxmlformats.org/officeDocument/2006/math">
                    <m:r>
                      <a:rPr lang="en-US" b="0" i="1" smtClean="0">
                        <a:latin typeface="Cambria Math" panose="02040503050406030204" pitchFamily="18" charset="0"/>
                      </a:rPr>
                      <m:t>𝐶</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𝐶</m:t>
                        </m:r>
                      </m:e>
                      <m:sup>
                        <m:r>
                          <a:rPr lang="en-US" b="0" i="1" smtClean="0">
                            <a:latin typeface="Cambria Math" panose="02040503050406030204" pitchFamily="18" charset="0"/>
                          </a:rPr>
                          <m:t>′</m:t>
                        </m:r>
                      </m:sup>
                    </m:sSup>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𝐶</m:t>
                    </m:r>
                    <m:r>
                      <a:rPr lang="en-US" b="0" i="1" smtClean="0">
                        <a:latin typeface="Cambria Math" panose="02040503050406030204" pitchFamily="18" charset="0"/>
                      </a:rPr>
                      <m:t>∈</m:t>
                    </m:r>
                    <m:r>
                      <a:rPr lang="en-US" b="0" i="1" smtClean="0">
                        <a:latin typeface="Cambria Math" panose="02040503050406030204" pitchFamily="18" charset="0"/>
                      </a:rPr>
                      <m:t>𝑈</m:t>
                    </m:r>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𝐶</m:t>
                        </m:r>
                      </m:e>
                      <m:sup>
                        <m:r>
                          <a:rPr lang="en-US" b="0" i="1" smtClean="0">
                            <a:latin typeface="Cambria Math" panose="02040503050406030204" pitchFamily="18" charset="0"/>
                          </a:rPr>
                          <m:t>′</m:t>
                        </m:r>
                      </m:sup>
                    </m:sSup>
                    <m:r>
                      <a:rPr lang="en-US" b="0" i="1" smtClean="0">
                        <a:latin typeface="Cambria Math" panose="02040503050406030204" pitchFamily="18" charset="0"/>
                      </a:rPr>
                      <m:t>∈</m:t>
                    </m:r>
                    <m:r>
                      <a:rPr lang="en-US" b="0" i="1" smtClean="0">
                        <a:latin typeface="Cambria Math" panose="02040503050406030204" pitchFamily="18" charset="0"/>
                      </a:rPr>
                      <m:t>𝑈</m:t>
                    </m:r>
                  </m:oMath>
                </a14:m>
                <a:endParaRPr lang="en-US" dirty="0"/>
              </a:p>
              <a:p>
                <a:endParaRPr lang="en-US" dirty="0"/>
              </a:p>
            </p:txBody>
          </p:sp>
        </mc:Choice>
        <mc:Fallback xmlns="">
          <p:sp>
            <p:nvSpPr>
              <p:cNvPr id="3" name="Content Placeholder 2">
                <a:extLst>
                  <a:ext uri="{FF2B5EF4-FFF2-40B4-BE49-F238E27FC236}">
                    <a16:creationId xmlns:a16="http://schemas.microsoft.com/office/drawing/2014/main" id="{1C928AC3-1CBF-4F65-B18C-D091DA0224D0}"/>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356544967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IF (using subtype)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𝑖𝑛𝑡</m:t>
                              </m:r>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3</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𝑖𝑓</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e>
                          </m:d>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e>
                          </m:d>
                          <m:r>
                            <a:rPr lang="en-US" b="0" i="1" smtClean="0">
                              <a:latin typeface="Cambria Math" panose="02040503050406030204" pitchFamily="18" charset="0"/>
                            </a:rPr>
                            <m:t> </m:t>
                          </m:r>
                          <m:r>
                            <a:rPr lang="en-US" b="0" i="1" smtClean="0">
                              <a:latin typeface="Cambria Math" panose="02040503050406030204" pitchFamily="18" charset="0"/>
                            </a:rPr>
                            <m:t>𝑒𝑙𝑠𝑒</m:t>
                          </m:r>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3</m:t>
                                  </m:r>
                                </m:sub>
                              </m:sSub>
                            </m:e>
                          </m:d>
                          <m:r>
                            <a:rPr lang="en-US" b="0" i="1" smtClean="0">
                              <a:latin typeface="Cambria Math" panose="02040503050406030204" pitchFamily="18" charset="0"/>
                            </a:rPr>
                            <m:t>:</m:t>
                          </m:r>
                          <m:r>
                            <a:rPr lang="en-US" b="0" i="1" smtClean="0">
                              <a:latin typeface="Cambria Math" panose="02040503050406030204" pitchFamily="18" charset="0"/>
                            </a:rPr>
                            <m:t>𝑙𝑢𝑏</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3</m:t>
                              </m:r>
                            </m:sub>
                          </m:sSub>
                          <m:r>
                            <a:rPr lang="en-US" b="0" i="1" smtClean="0">
                              <a:latin typeface="Cambria Math" panose="02040503050406030204" pitchFamily="18" charset="0"/>
                            </a:rPr>
                            <m:t>)</m:t>
                          </m:r>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7438DCA0-9BE4-F463-763A-0D00F16D1DAA}"/>
              </a:ext>
            </a:extLst>
          </p:cNvPr>
          <p:cNvSpPr txBox="1"/>
          <p:nvPr/>
        </p:nvSpPr>
        <p:spPr>
          <a:xfrm>
            <a:off x="7489371" y="914400"/>
            <a:ext cx="4452258" cy="1200329"/>
          </a:xfrm>
          <a:prstGeom prst="rect">
            <a:avLst/>
          </a:prstGeom>
          <a:noFill/>
        </p:spPr>
        <p:txBody>
          <a:bodyPr wrap="square" rtlCol="0">
            <a:spAutoFit/>
          </a:bodyPr>
          <a:lstStyle/>
          <a:p>
            <a:r>
              <a:rPr lang="en-IN" dirty="0"/>
              <a:t>void               </a:t>
            </a:r>
            <a:r>
              <a:rPr lang="en-IN" dirty="0" err="1"/>
              <a:t>void</a:t>
            </a:r>
            <a:r>
              <a:rPr lang="en-IN" dirty="0"/>
              <a:t>             </a:t>
            </a:r>
            <a:r>
              <a:rPr lang="en-IN" dirty="0" err="1"/>
              <a:t>void</a:t>
            </a:r>
            <a:r>
              <a:rPr lang="en-IN" dirty="0"/>
              <a:t>           </a:t>
            </a:r>
            <a:r>
              <a:rPr lang="en-IN" dirty="0" err="1"/>
              <a:t>void</a:t>
            </a:r>
            <a:endParaRPr lang="en-IN" dirty="0"/>
          </a:p>
          <a:p>
            <a:r>
              <a:rPr lang="en-IN" dirty="0"/>
              <a:t>Living            </a:t>
            </a:r>
            <a:r>
              <a:rPr lang="en-IN" dirty="0" err="1"/>
              <a:t>Living</a:t>
            </a:r>
            <a:r>
              <a:rPr lang="en-IN" dirty="0"/>
              <a:t>           </a:t>
            </a:r>
            <a:r>
              <a:rPr lang="en-IN" dirty="0" err="1"/>
              <a:t>Living</a:t>
            </a:r>
            <a:r>
              <a:rPr lang="en-IN" dirty="0"/>
              <a:t>        Mineral</a:t>
            </a:r>
          </a:p>
          <a:p>
            <a:r>
              <a:rPr lang="en-IN" dirty="0"/>
              <a:t>Animal          Plant            </a:t>
            </a:r>
            <a:r>
              <a:rPr lang="en-IN" dirty="0" err="1"/>
              <a:t>Plant</a:t>
            </a:r>
            <a:r>
              <a:rPr lang="en-IN" dirty="0"/>
              <a:t>         Iron</a:t>
            </a:r>
          </a:p>
          <a:p>
            <a:r>
              <a:rPr lang="en-IN" dirty="0"/>
              <a:t>Dog               Cactus          Rose         Steel</a:t>
            </a:r>
          </a:p>
        </p:txBody>
      </p:sp>
    </p:spTree>
    <p:extLst>
      <p:ext uri="{BB962C8B-B14F-4D97-AF65-F5344CB8AC3E}">
        <p14:creationId xmlns:p14="http://schemas.microsoft.com/office/powerpoint/2010/main" val="1631119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Exercise: Function call using subtype relation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d>
                                <m:dPr>
                                  <m:ctrlPr>
                                    <a:rPr lang="en-US" b="0" i="1" smtClean="0">
                                      <a:latin typeface="Cambria Math" panose="02040503050406030204" pitchFamily="18" charset="0"/>
                                    </a:rPr>
                                  </m:ctrlPr>
                                </m:dPr>
                                <m:e>
                                  <m:r>
                                    <a:rPr lang="en-US" b="0" i="1" smtClean="0">
                                      <a:latin typeface="Cambria Math" panose="02040503050406030204" pitchFamily="18" charset="0"/>
                                    </a:rPr>
                                    <m:t>𝑖𝑑</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r>
                                <a:rPr lang="en-US" b="0" i="1" smtClean="0">
                                  <a:latin typeface="Cambria Math" panose="02040503050406030204" pitchFamily="18" charset="0"/>
                                </a:rPr>
                                <m:t>)</m:t>
                              </m:r>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e>
                            <m:e>
                              <m:r>
                                <a:rPr lang="en-US" b="0" i="1" smtClean="0">
                                  <a:latin typeface="Cambria Math" panose="02040503050406030204" pitchFamily="18" charset="0"/>
                                </a:rPr>
                                <m:t>…</m:t>
                              </m:r>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𝑖𝑑</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 …,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𝑛</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8353782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Function call using subtype relation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normAutofit/>
              </a:bodyPr>
              <a:lstStyle/>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d>
                                <m:dPr>
                                  <m:ctrlPr>
                                    <a:rPr lang="en-US" b="0" i="1" smtClean="0">
                                      <a:latin typeface="Cambria Math" panose="02040503050406030204" pitchFamily="18" charset="0"/>
                                    </a:rPr>
                                  </m:ctrlPr>
                                </m:dPr>
                                <m:e>
                                  <m:r>
                                    <a:rPr lang="en-US" b="0" i="1" smtClean="0">
                                      <a:latin typeface="Cambria Math" panose="02040503050406030204" pitchFamily="18" charset="0"/>
                                    </a:rPr>
                                    <m:t>𝑖𝑑</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r>
                                <a:rPr lang="en-US" b="0" i="1" smtClean="0">
                                  <a:latin typeface="Cambria Math" panose="02040503050406030204" pitchFamily="18" charset="0"/>
                                </a:rPr>
                                <m:t>)</m:t>
                              </m:r>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e>
                            <m:e>
                              <m:r>
                                <a:rPr lang="en-US" b="0" i="1" smtClean="0">
                                  <a:latin typeface="Cambria Math" panose="02040503050406030204" pitchFamily="18" charset="0"/>
                                </a:rPr>
                                <m:t>…</m:t>
                              </m:r>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r>
                                <a:rPr lang="en-US" b="0" i="1" smtClean="0">
                                  <a:latin typeface="Cambria Math" panose="02040503050406030204" pitchFamily="18" charset="0"/>
                                </a:rPr>
                                <m:t>′</m:t>
                              </m:r>
                            </m:e>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𝑇</m:t>
                                  </m:r>
                                </m:e>
                                <m:sub>
                                  <m:r>
                                    <a:rPr lang="en-US" b="0" i="1" smtClean="0">
                                      <a:latin typeface="Cambria Math" panose="02040503050406030204" pitchFamily="18" charset="0"/>
                                    </a:rPr>
                                    <m:t>1</m:t>
                                  </m:r>
                                </m:sub>
                                <m:sup>
                                  <m:r>
                                    <a:rPr lang="en-US" b="0" i="1" smtClean="0">
                                      <a:latin typeface="Cambria Math" panose="02040503050406030204" pitchFamily="18" charset="0"/>
                                    </a:rPr>
                                    <m:t>′</m:t>
                                  </m:r>
                                </m:sup>
                              </m:sSubSup>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e>
                            <m:e>
                              <m:r>
                                <a:rPr lang="en-US" b="0" i="1" smtClean="0">
                                  <a:latin typeface="Cambria Math" panose="02040503050406030204" pitchFamily="18" charset="0"/>
                                </a:rPr>
                                <m:t>…</m:t>
                              </m:r>
                            </m:e>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𝑇</m:t>
                                  </m:r>
                                </m:e>
                                <m:sub>
                                  <m:r>
                                    <a:rPr lang="en-US" b="0" i="1" smtClean="0">
                                      <a:latin typeface="Cambria Math" panose="02040503050406030204" pitchFamily="18" charset="0"/>
                                    </a:rPr>
                                    <m:t>𝑛</m:t>
                                  </m:r>
                                </m:sub>
                                <m:sup>
                                  <m:r>
                                    <a:rPr lang="en-US" b="0" i="1" smtClean="0">
                                      <a:latin typeface="Cambria Math" panose="02040503050406030204" pitchFamily="18" charset="0"/>
                                    </a:rPr>
                                    <m:t>′</m:t>
                                  </m:r>
                                </m:sup>
                              </m:sSubSup>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𝑖𝑑</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 …,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𝑛</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452292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Function definition (subtype)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d>
                                <m:dPr>
                                  <m:ctrlPr>
                                    <a:rPr lang="en-US" b="0" i="1" smtClean="0">
                                      <a:latin typeface="Cambria Math" panose="02040503050406030204" pitchFamily="18" charset="0"/>
                                    </a:rPr>
                                  </m:ctrlPr>
                                </m:dPr>
                                <m:e>
                                  <m:r>
                                    <a:rPr lang="en-US" b="0" i="1" smtClean="0">
                                      <a:latin typeface="Cambria Math" panose="02040503050406030204" pitchFamily="18" charset="0"/>
                                    </a:rPr>
                                    <m:t>𝑖𝑑</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r>
                                <a:rPr lang="en-US" b="0" i="1" smtClean="0">
                                  <a:latin typeface="Cambria Math" panose="02040503050406030204" pitchFamily="18" charset="0"/>
                                </a:rPr>
                                <m:t>)</m:t>
                              </m:r>
                            </m:e>
                            <m:e>
                              <m:r>
                                <a:rPr lang="en-US" b="0" i="1" smtClean="0">
                                  <a:latin typeface="Cambria Math" panose="02040503050406030204" pitchFamily="18" charset="0"/>
                                </a:rPr>
                                <m:t>𝑆</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num>
                                    <m:den>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1</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num>
                                    <m:den>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𝑛</m:t>
                                          </m:r>
                                        </m:sub>
                                      </m:sSub>
                                    </m:den>
                                  </m:f>
                                </m:e>
                              </m:d>
                              <m:r>
                                <a:rPr lang="en-US" b="0" i="1" smtClean="0">
                                  <a:latin typeface="Cambria Math" panose="02040503050406030204" pitchFamily="18" charset="0"/>
                                </a:rPr>
                                <m:t>⊢</m:t>
                              </m:r>
                              <m:r>
                                <a:rPr lang="en-US" b="0" i="1" smtClean="0">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𝑇</m:t>
                              </m:r>
                            </m:e>
                            <m:e>
                              <m:r>
                                <a:rPr lang="en-US" b="0" i="1" smtClean="0">
                                  <a:latin typeface="Cambria Math" panose="02040503050406030204" pitchFamily="18" charset="0"/>
                                </a:rPr>
                                <m:t>𝑇</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𝑖𝑑</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 …, </m:t>
                              </m:r>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𝑒</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8122838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Implementation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normAutofit/>
              </a:bodyPr>
              <a:lstStyle/>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d>
                                <m:dPr>
                                  <m:ctrlPr>
                                    <a:rPr lang="en-US" b="0" i="1" smtClean="0">
                                      <a:latin typeface="Cambria Math" panose="02040503050406030204" pitchFamily="18" charset="0"/>
                                    </a:rPr>
                                  </m:ctrlPr>
                                </m:dPr>
                                <m:e>
                                  <m:r>
                                    <a:rPr lang="en-US" b="0" i="1" smtClean="0">
                                      <a:latin typeface="Cambria Math" panose="02040503050406030204" pitchFamily="18" charset="0"/>
                                    </a:rPr>
                                    <m:t>𝑖𝑑</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r>
                                <a:rPr lang="en-US" b="0" i="1" smtClean="0">
                                  <a:latin typeface="Cambria Math" panose="02040503050406030204" pitchFamily="18" charset="0"/>
                                </a:rPr>
                                <m:t>)</m:t>
                              </m:r>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e>
                            <m:e>
                              <m:r>
                                <a:rPr lang="en-US" b="0" i="1" smtClean="0">
                                  <a:latin typeface="Cambria Math" panose="02040503050406030204" pitchFamily="18" charset="0"/>
                                </a:rPr>
                                <m:t>…</m:t>
                              </m:r>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r>
                                <a:rPr lang="en-US" b="0" i="1" smtClean="0">
                                  <a:latin typeface="Cambria Math" panose="02040503050406030204" pitchFamily="18" charset="0"/>
                                </a:rPr>
                                <m:t>′</m:t>
                              </m:r>
                            </m:e>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𝑇</m:t>
                                  </m:r>
                                </m:e>
                                <m:sub>
                                  <m:r>
                                    <a:rPr lang="en-US" b="0" i="1" smtClean="0">
                                      <a:latin typeface="Cambria Math" panose="02040503050406030204" pitchFamily="18" charset="0"/>
                                    </a:rPr>
                                    <m:t>1</m:t>
                                  </m:r>
                                </m:sub>
                                <m:sup>
                                  <m:r>
                                    <a:rPr lang="en-US" b="0" i="1" smtClean="0">
                                      <a:latin typeface="Cambria Math" panose="02040503050406030204" pitchFamily="18" charset="0"/>
                                    </a:rPr>
                                    <m:t>′</m:t>
                                  </m:r>
                                </m:sup>
                              </m:sSubSup>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e>
                            <m:e>
                              <m:r>
                                <a:rPr lang="en-US" b="0" i="1" smtClean="0">
                                  <a:latin typeface="Cambria Math" panose="02040503050406030204" pitchFamily="18" charset="0"/>
                                </a:rPr>
                                <m:t>…</m:t>
                              </m:r>
                            </m:e>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𝑇</m:t>
                                  </m:r>
                                </m:e>
                                <m:sub>
                                  <m:r>
                                    <a:rPr lang="en-US" b="0" i="1" smtClean="0">
                                      <a:latin typeface="Cambria Math" panose="02040503050406030204" pitchFamily="18" charset="0"/>
                                    </a:rPr>
                                    <m:t>𝑛</m:t>
                                  </m:r>
                                </m:sub>
                                <m:sup>
                                  <m:r>
                                    <a:rPr lang="en-US" b="0" i="1" smtClean="0">
                                      <a:latin typeface="Cambria Math" panose="02040503050406030204" pitchFamily="18" charset="0"/>
                                    </a:rPr>
                                    <m:t>′</m:t>
                                  </m:r>
                                </m:sup>
                              </m:sSubSup>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𝑖𝑑</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 …,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𝑛</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612098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Implementation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p:txBody>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d>
                                <m:dPr>
                                  <m:ctrlPr>
                                    <a:rPr lang="en-US" b="0" i="1" smtClean="0">
                                      <a:latin typeface="Cambria Math" panose="02040503050406030204" pitchFamily="18" charset="0"/>
                                    </a:rPr>
                                  </m:ctrlPr>
                                </m:dPr>
                                <m:e>
                                  <m:r>
                                    <a:rPr lang="en-US" b="0" i="1" smtClean="0">
                                      <a:latin typeface="Cambria Math" panose="02040503050406030204" pitchFamily="18" charset="0"/>
                                    </a:rPr>
                                    <m:t>𝑖𝑑</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r>
                                <a:rPr lang="en-US" b="0" i="1" smtClean="0">
                                  <a:latin typeface="Cambria Math" panose="02040503050406030204" pitchFamily="18" charset="0"/>
                                </a:rPr>
                                <m:t>)</m:t>
                              </m:r>
                            </m:e>
                            <m:e>
                              <m:r>
                                <a:rPr lang="en-US" b="0" i="1" smtClean="0">
                                  <a:latin typeface="Cambria Math" panose="02040503050406030204" pitchFamily="18" charset="0"/>
                                </a:rPr>
                                <m:t>𝑆</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num>
                                    <m:den>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1</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num>
                                    <m:den>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𝑛</m:t>
                                          </m:r>
                                        </m:sub>
                                      </m:sSub>
                                    </m:den>
                                  </m:f>
                                </m:e>
                              </m:d>
                              <m:r>
                                <a:rPr lang="en-US" b="0" i="1" smtClean="0">
                                  <a:latin typeface="Cambria Math" panose="02040503050406030204" pitchFamily="18" charset="0"/>
                                </a:rPr>
                                <m:t>⊢</m:t>
                              </m:r>
                              <m:r>
                                <a:rPr lang="en-US" b="0" i="1" smtClean="0">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𝑇</m:t>
                              </m:r>
                            </m:e>
                            <m:e>
                              <m:r>
                                <a:rPr lang="en-US" b="0" i="1" smtClean="0">
                                  <a:latin typeface="Cambria Math" panose="02040503050406030204" pitchFamily="18" charset="0"/>
                                </a:rPr>
                                <m:t>𝑇</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𝑖𝑑</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 …, </m:t>
                              </m:r>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𝑒</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19963345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Implementation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a:xfrm>
                <a:off x="632717" y="1708061"/>
                <a:ext cx="4000928" cy="4343418"/>
              </a:xfrm>
            </p:spPr>
            <p:txBody>
              <a:bodyPr>
                <a:normAutofit/>
              </a:bodyPr>
              <a:lstStyle/>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d>
                                <m:dPr>
                                  <m:ctrlPr>
                                    <a:rPr lang="en-US" b="0" i="1" smtClean="0">
                                      <a:latin typeface="Cambria Math" panose="02040503050406030204" pitchFamily="18" charset="0"/>
                                    </a:rPr>
                                  </m:ctrlPr>
                                </m:dPr>
                                <m:e>
                                  <m:r>
                                    <a:rPr lang="en-US" b="0" i="1" smtClean="0">
                                      <a:latin typeface="Cambria Math" panose="02040503050406030204" pitchFamily="18" charset="0"/>
                                    </a:rPr>
                                    <m:t>𝑖𝑑</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r>
                                <a:rPr lang="en-US" b="0" i="1" smtClean="0">
                                  <a:latin typeface="Cambria Math" panose="02040503050406030204" pitchFamily="18" charset="0"/>
                                </a:rPr>
                                <m:t>)</m:t>
                              </m:r>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e>
                            <m:e>
                              <m:r>
                                <a:rPr lang="en-US" b="0" i="1" smtClean="0">
                                  <a:latin typeface="Cambria Math" panose="02040503050406030204" pitchFamily="18" charset="0"/>
                                </a:rPr>
                                <m:t>…</m:t>
                              </m:r>
                            </m:e>
                            <m:e>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r>
                                <a:rPr lang="en-US" b="0" i="1" smtClean="0">
                                  <a:latin typeface="Cambria Math" panose="02040503050406030204" pitchFamily="18" charset="0"/>
                                </a:rPr>
                                <m:t>′</m:t>
                              </m:r>
                            </m:e>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𝑇</m:t>
                                  </m:r>
                                </m:e>
                                <m:sub>
                                  <m:r>
                                    <a:rPr lang="en-US" b="0" i="1" smtClean="0">
                                      <a:latin typeface="Cambria Math" panose="02040503050406030204" pitchFamily="18" charset="0"/>
                                    </a:rPr>
                                    <m:t>1</m:t>
                                  </m:r>
                                </m:sub>
                                <m:sup>
                                  <m:r>
                                    <a:rPr lang="en-US" b="0" i="1" smtClean="0">
                                      <a:latin typeface="Cambria Math" panose="02040503050406030204" pitchFamily="18" charset="0"/>
                                    </a:rPr>
                                    <m:t>′</m:t>
                                  </m:r>
                                </m:sup>
                              </m:sSubSup>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e>
                            <m:e>
                              <m:r>
                                <a:rPr lang="en-US" b="0" i="1" smtClean="0">
                                  <a:latin typeface="Cambria Math" panose="02040503050406030204" pitchFamily="18" charset="0"/>
                                </a:rPr>
                                <m:t>…</m:t>
                              </m:r>
                            </m:e>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𝑇</m:t>
                                  </m:r>
                                </m:e>
                                <m:sub>
                                  <m:r>
                                    <a:rPr lang="en-US" b="0" i="1" smtClean="0">
                                      <a:latin typeface="Cambria Math" panose="02040503050406030204" pitchFamily="18" charset="0"/>
                                    </a:rPr>
                                    <m:t>𝑛</m:t>
                                  </m:r>
                                </m:sub>
                                <m:sup>
                                  <m:r>
                                    <a:rPr lang="en-US" b="0" i="1" smtClean="0">
                                      <a:latin typeface="Cambria Math" panose="02040503050406030204" pitchFamily="18" charset="0"/>
                                    </a:rPr>
                                    <m:t>′</m:t>
                                  </m:r>
                                </m:sup>
                              </m:sSubSup>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𝑖𝑑</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 …,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𝑛</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xfrm>
                <a:off x="632717" y="1708061"/>
                <a:ext cx="4000928" cy="4343418"/>
              </a:xfrm>
              <a:blipFill>
                <a:blip r:embed="rId2"/>
                <a:stretch>
                  <a:fillRect/>
                </a:stretch>
              </a:blipFill>
            </p:spPr>
            <p:txBody>
              <a:bodyPr/>
              <a:lstStyle/>
              <a:p>
                <a:r>
                  <a:rPr lang="en-IN">
                    <a:noFill/>
                  </a:rPr>
                  <a:t> </a:t>
                </a:r>
              </a:p>
            </p:txBody>
          </p:sp>
        </mc:Fallback>
      </mc:AlternateContent>
      <p:sp>
        <p:nvSpPr>
          <p:cNvPr id="4" name="TextBox 3">
            <a:extLst>
              <a:ext uri="{FF2B5EF4-FFF2-40B4-BE49-F238E27FC236}">
                <a16:creationId xmlns:a16="http://schemas.microsoft.com/office/drawing/2014/main" id="{1FE01A35-823F-C92A-B9E0-FAD2A2570D05}"/>
              </a:ext>
            </a:extLst>
          </p:cNvPr>
          <p:cNvSpPr txBox="1"/>
          <p:nvPr/>
        </p:nvSpPr>
        <p:spPr>
          <a:xfrm>
            <a:off x="5311739" y="1690688"/>
            <a:ext cx="6339155" cy="4801314"/>
          </a:xfrm>
          <a:prstGeom prst="rect">
            <a:avLst/>
          </a:prstGeom>
          <a:noFill/>
        </p:spPr>
        <p:txBody>
          <a:bodyPr wrap="square" rtlCol="0">
            <a:spAutoFit/>
          </a:bodyPr>
          <a:lstStyle/>
          <a:p>
            <a:r>
              <a:rPr lang="en-US" dirty="0" err="1">
                <a:latin typeface="Consolas" panose="020B0609020204030204" pitchFamily="49" charset="0"/>
              </a:rPr>
              <a:t>Type_t</a:t>
            </a:r>
            <a:r>
              <a:rPr lang="en-US" dirty="0">
                <a:latin typeface="Consolas" panose="020B0609020204030204" pitchFamily="49" charset="0"/>
              </a:rPr>
              <a:t> </a:t>
            </a:r>
            <a:r>
              <a:rPr lang="en-US" b="1" dirty="0" err="1">
                <a:latin typeface="Consolas" panose="020B0609020204030204" pitchFamily="49" charset="0"/>
              </a:rPr>
              <a:t>TypeInfer</a:t>
            </a:r>
            <a:r>
              <a:rPr lang="en-US" b="1" dirty="0">
                <a:latin typeface="Consolas" panose="020B0609020204030204" pitchFamily="49" charset="0"/>
              </a:rPr>
              <a:t>(S, id(e</a:t>
            </a:r>
            <a:r>
              <a:rPr lang="en-US" b="1" baseline="-25000" dirty="0">
                <a:latin typeface="Consolas" panose="020B0609020204030204" pitchFamily="49" charset="0"/>
              </a:rPr>
              <a:t>1</a:t>
            </a:r>
            <a:r>
              <a:rPr lang="en-US" b="1" dirty="0">
                <a:latin typeface="Consolas" panose="020B0609020204030204" pitchFamily="49" charset="0"/>
              </a:rPr>
              <a:t>, …,</a:t>
            </a:r>
            <a:r>
              <a:rPr lang="en-US" b="1" dirty="0" err="1">
                <a:latin typeface="Consolas" panose="020B0609020204030204" pitchFamily="49" charset="0"/>
              </a:rPr>
              <a:t>e</a:t>
            </a:r>
            <a:r>
              <a:rPr lang="en-US" b="1" baseline="-25000" dirty="0" err="1">
                <a:latin typeface="Consolas" panose="020B0609020204030204" pitchFamily="49" charset="0"/>
              </a:rPr>
              <a:t>n</a:t>
            </a:r>
            <a:r>
              <a:rPr lang="en-US" b="1" dirty="0">
                <a:latin typeface="Consolas" panose="020B0609020204030204" pitchFamily="49" charset="0"/>
              </a:rPr>
              <a:t>):T</a:t>
            </a:r>
            <a:r>
              <a:rPr lang="en-US" b="1" baseline="-25000" dirty="0">
                <a:latin typeface="Consolas" panose="020B0609020204030204" pitchFamily="49" charset="0"/>
              </a:rPr>
              <a:t>n+1</a:t>
            </a:r>
            <a:r>
              <a:rPr lang="en-US" b="1" dirty="0">
                <a:latin typeface="Consolas" panose="020B0609020204030204" pitchFamily="49" charset="0"/>
              </a:rPr>
              <a:t>) </a:t>
            </a:r>
            <a:r>
              <a:rPr lang="en-US" dirty="0">
                <a:latin typeface="Consolas" panose="020B0609020204030204" pitchFamily="49" charset="0"/>
              </a:rPr>
              <a:t>{</a:t>
            </a:r>
          </a:p>
          <a:p>
            <a:r>
              <a:rPr lang="en-US" dirty="0">
                <a:latin typeface="Consolas" panose="020B0609020204030204" pitchFamily="49" charset="0"/>
              </a:rPr>
              <a:t>   </a:t>
            </a:r>
            <a:r>
              <a:rPr lang="en-US" dirty="0" err="1">
                <a:latin typeface="Consolas" panose="020B0609020204030204" pitchFamily="49" charset="0"/>
              </a:rPr>
              <a:t>Type_t</a:t>
            </a:r>
            <a:r>
              <a:rPr lang="en-US" dirty="0">
                <a:latin typeface="Consolas" panose="020B0609020204030204" pitchFamily="49" charset="0"/>
              </a:rPr>
              <a:t> </a:t>
            </a:r>
            <a:r>
              <a:rPr lang="en-US" dirty="0" err="1">
                <a:latin typeface="Consolas" panose="020B0609020204030204" pitchFamily="49" charset="0"/>
              </a:rPr>
              <a:t>fnTy</a:t>
            </a:r>
            <a:r>
              <a:rPr lang="en-US" dirty="0">
                <a:latin typeface="Consolas" panose="020B0609020204030204" pitchFamily="49" charset="0"/>
              </a:rPr>
              <a:t> = lookup(id);</a:t>
            </a:r>
          </a:p>
          <a:p>
            <a:r>
              <a:rPr lang="en-US" dirty="0">
                <a:latin typeface="Consolas" panose="020B0609020204030204" pitchFamily="49" charset="0"/>
              </a:rPr>
              <a:t>   assert(</a:t>
            </a:r>
            <a:r>
              <a:rPr lang="en-US" dirty="0" err="1">
                <a:latin typeface="Consolas" panose="020B0609020204030204" pitchFamily="49" charset="0"/>
              </a:rPr>
              <a:t>fnTy.nArgs</a:t>
            </a:r>
            <a:r>
              <a:rPr lang="en-US" dirty="0">
                <a:latin typeface="Consolas" panose="020B0609020204030204" pitchFamily="49" charset="0"/>
              </a:rPr>
              <a:t> == n);</a:t>
            </a:r>
          </a:p>
          <a:p>
            <a:r>
              <a:rPr lang="en-US" dirty="0">
                <a:latin typeface="Consolas" panose="020B0609020204030204" pitchFamily="49" charset="0"/>
              </a:rPr>
              <a:t>   </a:t>
            </a:r>
          </a:p>
          <a:p>
            <a:r>
              <a:rPr lang="en-US" dirty="0">
                <a:latin typeface="Consolas" panose="020B0609020204030204" pitchFamily="49" charset="0"/>
              </a:rPr>
              <a:t>   </a:t>
            </a:r>
            <a:r>
              <a:rPr lang="en-US" dirty="0" err="1">
                <a:latin typeface="Consolas" panose="020B0609020204030204" pitchFamily="49" charset="0"/>
              </a:rPr>
              <a:t>Type_t</a:t>
            </a:r>
            <a:r>
              <a:rPr lang="en-US" dirty="0">
                <a:latin typeface="Consolas" panose="020B0609020204030204" pitchFamily="49" charset="0"/>
              </a:rPr>
              <a:t> </a:t>
            </a:r>
            <a:r>
              <a:rPr lang="en-US" dirty="0" err="1">
                <a:latin typeface="Consolas" panose="020B0609020204030204" pitchFamily="49" charset="0"/>
              </a:rPr>
              <a:t>argsTy</a:t>
            </a:r>
            <a:r>
              <a:rPr lang="en-US" dirty="0">
                <a:latin typeface="Consolas" panose="020B0609020204030204" pitchFamily="49" charset="0"/>
              </a:rPr>
              <a:t>[n+1];</a:t>
            </a:r>
          </a:p>
          <a:p>
            <a:endParaRPr lang="en-US" dirty="0">
              <a:latin typeface="Consolas" panose="020B0609020204030204" pitchFamily="49" charset="0"/>
            </a:endParaRP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1;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a:t>
            </a:r>
            <a:r>
              <a:rPr lang="en-US" dirty="0" err="1">
                <a:latin typeface="Consolas" panose="020B0609020204030204" pitchFamily="49" charset="0"/>
              </a:rPr>
              <a:t>argsTy</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 = </a:t>
            </a:r>
            <a:r>
              <a:rPr lang="en-US" dirty="0" err="1">
                <a:latin typeface="Consolas" panose="020B0609020204030204" pitchFamily="49" charset="0"/>
              </a:rPr>
              <a:t>TypeInfer</a:t>
            </a:r>
            <a:r>
              <a:rPr lang="en-US" dirty="0">
                <a:latin typeface="Consolas" panose="020B0609020204030204" pitchFamily="49" charset="0"/>
              </a:rPr>
              <a:t>(S, </a:t>
            </a:r>
            <a:r>
              <a:rPr lang="en-US" dirty="0" err="1">
                <a:latin typeface="Consolas" panose="020B0609020204030204" pitchFamily="49" charset="0"/>
              </a:rPr>
              <a:t>e</a:t>
            </a:r>
            <a:r>
              <a:rPr lang="en-US" baseline="-25000"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t>
            </a:r>
          </a:p>
          <a:p>
            <a:endParaRPr lang="en-US" dirty="0">
              <a:latin typeface="Consolas" panose="020B0609020204030204" pitchFamily="49" charset="0"/>
            </a:endParaRP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1;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isSubtype</a:t>
            </a:r>
            <a:r>
              <a:rPr lang="en-US" dirty="0">
                <a:latin typeface="Consolas" panose="020B0609020204030204" pitchFamily="49" charset="0"/>
              </a:rPr>
              <a:t>(</a:t>
            </a:r>
            <a:r>
              <a:rPr lang="en-US" dirty="0" err="1">
                <a:latin typeface="Consolas" panose="020B0609020204030204" pitchFamily="49" charset="0"/>
              </a:rPr>
              <a:t>argsTy</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 </a:t>
            </a:r>
            <a:r>
              <a:rPr lang="en-US" dirty="0" err="1">
                <a:latin typeface="Consolas" panose="020B0609020204030204" pitchFamily="49" charset="0"/>
              </a:rPr>
              <a:t>fnTy.types</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error</a:t>
            </a:r>
          </a:p>
          <a:p>
            <a:r>
              <a:rPr lang="en-US" dirty="0">
                <a:latin typeface="Consolas" panose="020B0609020204030204" pitchFamily="49" charset="0"/>
              </a:rPr>
              <a:t>   } // end for</a:t>
            </a:r>
          </a:p>
          <a:p>
            <a:endParaRPr lang="en-US" dirty="0">
              <a:latin typeface="Consolas" panose="020B0609020204030204" pitchFamily="49" charset="0"/>
            </a:endParaRPr>
          </a:p>
          <a:p>
            <a:r>
              <a:rPr lang="en-US" dirty="0">
                <a:latin typeface="Consolas" panose="020B0609020204030204" pitchFamily="49" charset="0"/>
              </a:rPr>
              <a:t>   return </a:t>
            </a:r>
            <a:r>
              <a:rPr lang="en-US" dirty="0" err="1">
                <a:latin typeface="Consolas" panose="020B0609020204030204" pitchFamily="49" charset="0"/>
              </a:rPr>
              <a:t>fnTy.types</a:t>
            </a:r>
            <a:r>
              <a:rPr lang="en-US" dirty="0">
                <a:latin typeface="Consolas" panose="020B0609020204030204" pitchFamily="49" charset="0"/>
              </a:rPr>
              <a:t>[n+1];</a:t>
            </a:r>
          </a:p>
          <a:p>
            <a:r>
              <a:rPr lang="en-US" dirty="0">
                <a:latin typeface="Consolas" panose="020B0609020204030204" pitchFamily="49" charset="0"/>
              </a:rPr>
              <a:t>}</a:t>
            </a:r>
            <a:endParaRPr lang="en-IN" dirty="0">
              <a:latin typeface="Consolas" panose="020B0609020204030204" pitchFamily="49" charset="0"/>
            </a:endParaRPr>
          </a:p>
        </p:txBody>
      </p:sp>
    </p:spTree>
    <p:extLst>
      <p:ext uri="{BB962C8B-B14F-4D97-AF65-F5344CB8AC3E}">
        <p14:creationId xmlns:p14="http://schemas.microsoft.com/office/powerpoint/2010/main" val="37452041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1B69-60E3-4C0E-AF61-91BAB3DDD831}"/>
              </a:ext>
            </a:extLst>
          </p:cNvPr>
          <p:cNvSpPr>
            <a:spLocks noGrp="1"/>
          </p:cNvSpPr>
          <p:nvPr>
            <p:ph type="title"/>
          </p:nvPr>
        </p:nvSpPr>
        <p:spPr/>
        <p:txBody>
          <a:bodyPr/>
          <a:lstStyle/>
          <a:p>
            <a:r>
              <a:rPr lang="en-US" dirty="0"/>
              <a:t>Implementation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F75CC11-6A04-48D3-9FAD-88AE36DA0C01}"/>
                  </a:ext>
                </a:extLst>
              </p:cNvPr>
              <p:cNvSpPr>
                <a:spLocks noGrp="1"/>
              </p:cNvSpPr>
              <p:nvPr>
                <p:ph idx="1"/>
              </p:nvPr>
            </p:nvSpPr>
            <p:spPr>
              <a:xfrm>
                <a:off x="427239" y="1825625"/>
                <a:ext cx="4884500" cy="4020371"/>
              </a:xfrm>
            </p:spPr>
            <p:txBody>
              <a:bodyPr>
                <a:normAutofit fontScale="77500" lnSpcReduction="20000"/>
              </a:bodyPr>
              <a:lstStyle/>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eqArr>
                            <m:eqArrPr>
                              <m:ctrlPr>
                                <a:rPr lang="en-US" b="0" i="1" smtClean="0">
                                  <a:latin typeface="Cambria Math" panose="02040503050406030204" pitchFamily="18" charset="0"/>
                                </a:rPr>
                              </m:ctrlPr>
                            </m:eqArrPr>
                            <m:e>
                              <m:r>
                                <a:rPr lang="en-US" b="0" i="1" smtClean="0">
                                  <a:latin typeface="Cambria Math" panose="02040503050406030204" pitchFamily="18" charset="0"/>
                                </a:rPr>
                                <m:t>𝑆</m:t>
                              </m:r>
                              <m:d>
                                <m:dPr>
                                  <m:ctrlPr>
                                    <a:rPr lang="en-US" b="0" i="1" smtClean="0">
                                      <a:latin typeface="Cambria Math" panose="02040503050406030204" pitchFamily="18" charset="0"/>
                                    </a:rPr>
                                  </m:ctrlPr>
                                </m:dPr>
                                <m:e>
                                  <m:r>
                                    <a:rPr lang="en-US" b="0" i="1" smtClean="0">
                                      <a:latin typeface="Cambria Math" panose="02040503050406030204" pitchFamily="18" charset="0"/>
                                    </a:rPr>
                                    <m:t>𝑖𝑑</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r>
                                <a:rPr lang="en-US" b="0" i="1" smtClean="0">
                                  <a:latin typeface="Cambria Math" panose="02040503050406030204" pitchFamily="18" charset="0"/>
                                </a:rPr>
                                <m:t>)</m:t>
                              </m:r>
                            </m:e>
                            <m:e>
                              <m:r>
                                <a:rPr lang="en-US" b="0" i="1" smtClean="0">
                                  <a:latin typeface="Cambria Math" panose="02040503050406030204" pitchFamily="18" charset="0"/>
                                </a:rPr>
                                <m:t>𝑆</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num>
                                    <m:den>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1</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num>
                                    <m:den>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𝑛</m:t>
                                          </m:r>
                                        </m:sub>
                                      </m:sSub>
                                    </m:den>
                                  </m:f>
                                </m:e>
                              </m:d>
                              <m:r>
                                <a:rPr lang="en-US" b="0" i="1" smtClean="0">
                                  <a:latin typeface="Cambria Math" panose="02040503050406030204" pitchFamily="18" charset="0"/>
                                </a:rPr>
                                <m:t>⊢</m:t>
                              </m:r>
                              <m:r>
                                <a:rPr lang="en-US" b="0" i="1" smtClean="0">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𝑇</m:t>
                              </m:r>
                            </m:e>
                            <m:e>
                              <m:r>
                                <a:rPr lang="en-US" b="0" i="1" smtClean="0">
                                  <a:latin typeface="Cambria Math" panose="02040503050406030204" pitchFamily="18" charset="0"/>
                                </a:rPr>
                                <m:t>𝑇</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e>
                          </m:eqArr>
                        </m:num>
                        <m:den>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𝑖𝑑</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 …, </m:t>
                              </m:r>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𝑒</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den>
                      </m:f>
                    </m:oMath>
                  </m:oMathPara>
                </a14:m>
                <a:endParaRPr lang="en-US" dirty="0"/>
              </a:p>
            </p:txBody>
          </p:sp>
        </mc:Choice>
        <mc:Fallback xmlns="">
          <p:sp>
            <p:nvSpPr>
              <p:cNvPr id="3" name="Content Placeholder 2">
                <a:extLst>
                  <a:ext uri="{FF2B5EF4-FFF2-40B4-BE49-F238E27FC236}">
                    <a16:creationId xmlns:a16="http://schemas.microsoft.com/office/drawing/2014/main" id="{CF75CC11-6A04-48D3-9FAD-88AE36DA0C01}"/>
                  </a:ext>
                </a:extLst>
              </p:cNvPr>
              <p:cNvSpPr>
                <a:spLocks noGrp="1" noRot="1" noChangeAspect="1" noMove="1" noResize="1" noEditPoints="1" noAdjustHandles="1" noChangeArrowheads="1" noChangeShapeType="1" noTextEdit="1"/>
              </p:cNvSpPr>
              <p:nvPr>
                <p:ph idx="1"/>
              </p:nvPr>
            </p:nvSpPr>
            <p:spPr>
              <a:xfrm>
                <a:off x="427239" y="1825625"/>
                <a:ext cx="4884500" cy="4020371"/>
              </a:xfr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E4C4D46B-C755-47F5-2073-B2FB43748933}"/>
                  </a:ext>
                </a:extLst>
              </p:cNvPr>
              <p:cNvSpPr txBox="1"/>
              <p:nvPr/>
            </p:nvSpPr>
            <p:spPr>
              <a:xfrm>
                <a:off x="5732975" y="1289999"/>
                <a:ext cx="6339155" cy="5078313"/>
              </a:xfrm>
              <a:prstGeom prst="rect">
                <a:avLst/>
              </a:prstGeom>
              <a:noFill/>
            </p:spPr>
            <p:txBody>
              <a:bodyPr wrap="square" rtlCol="0">
                <a:spAutoFit/>
              </a:bodyPr>
              <a:lstStyle/>
              <a:p>
                <a:r>
                  <a:rPr lang="en-US" dirty="0" err="1">
                    <a:latin typeface="Consolas" panose="020B0609020204030204" pitchFamily="49" charset="0"/>
                  </a:rPr>
                  <a:t>Type_t</a:t>
                </a:r>
                <a:r>
                  <a:rPr lang="en-US" dirty="0">
                    <a:latin typeface="Consolas" panose="020B0609020204030204" pitchFamily="49" charset="0"/>
                  </a:rPr>
                  <a:t> </a:t>
                </a:r>
                <a:r>
                  <a:rPr lang="en-US" b="1" dirty="0" err="1">
                    <a:latin typeface="Consolas" panose="020B0609020204030204" pitchFamily="49" charset="0"/>
                  </a:rPr>
                  <a:t>TypeInfer</a:t>
                </a:r>
                <a:r>
                  <a:rPr lang="en-US" b="1" dirty="0">
                    <a:latin typeface="Consolas" panose="020B0609020204030204" pitchFamily="49" charset="0"/>
                  </a:rPr>
                  <a:t>(S, </a:t>
                </a:r>
                <a14:m>
                  <m:oMath xmlns:m="http://schemas.openxmlformats.org/officeDocument/2006/math">
                    <m:r>
                      <a:rPr lang="en-US" b="1" i="1" smtClean="0">
                        <a:latin typeface="Cambria Math" panose="02040503050406030204" pitchFamily="18" charset="0"/>
                      </a:rPr>
                      <m:t>𝒊𝒅</m:t>
                    </m:r>
                    <m:d>
                      <m:dPr>
                        <m:ctrlPr>
                          <a:rPr lang="en-US" b="1" i="1" smtClean="0">
                            <a:latin typeface="Cambria Math" panose="02040503050406030204" pitchFamily="18" charset="0"/>
                          </a:rPr>
                        </m:ctrlPr>
                      </m:dPr>
                      <m:e>
                        <m:r>
                          <a:rPr lang="en-US" b="1" i="1" smtClean="0">
                            <a:latin typeface="Cambria Math" panose="02040503050406030204" pitchFamily="18" charset="0"/>
                          </a:rPr>
                          <m:t>𝒊</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𝒅</m:t>
                            </m:r>
                          </m:e>
                          <m:sub>
                            <m:r>
                              <a:rPr lang="en-US" b="1" i="1" smtClean="0">
                                <a:latin typeface="Cambria Math" panose="02040503050406030204" pitchFamily="18" charset="0"/>
                              </a:rPr>
                              <m:t>𝟏</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𝑻</m:t>
                            </m:r>
                          </m:e>
                          <m:sub>
                            <m:r>
                              <a:rPr lang="en-US" b="1" i="1" smtClean="0">
                                <a:latin typeface="Cambria Math" panose="02040503050406030204" pitchFamily="18" charset="0"/>
                              </a:rPr>
                              <m:t>𝟏</m:t>
                            </m:r>
                          </m:sub>
                        </m:sSub>
                        <m:r>
                          <a:rPr lang="en-US" b="1" i="1" smtClean="0">
                            <a:latin typeface="Cambria Math" panose="02040503050406030204" pitchFamily="18" charset="0"/>
                          </a:rPr>
                          <m:t>, …, </m:t>
                        </m:r>
                        <m:r>
                          <a:rPr lang="en-US" b="1" i="1" smtClean="0">
                            <a:latin typeface="Cambria Math" panose="02040503050406030204" pitchFamily="18" charset="0"/>
                          </a:rPr>
                          <m:t>𝒊</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𝒅</m:t>
                            </m:r>
                          </m:e>
                          <m:sub>
                            <m:r>
                              <a:rPr lang="en-US" b="1" i="1" smtClean="0">
                                <a:latin typeface="Cambria Math" panose="02040503050406030204" pitchFamily="18" charset="0"/>
                              </a:rPr>
                              <m:t>𝒏</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𝑻</m:t>
                            </m:r>
                          </m:e>
                          <m:sub>
                            <m:r>
                              <a:rPr lang="en-US" b="1" i="1" smtClean="0">
                                <a:latin typeface="Cambria Math" panose="02040503050406030204" pitchFamily="18" charset="0"/>
                              </a:rPr>
                              <m:t>𝒏</m:t>
                            </m:r>
                          </m:sub>
                        </m:sSub>
                      </m:e>
                    </m:d>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𝑻</m:t>
                        </m:r>
                      </m:e>
                      <m:sub>
                        <m:r>
                          <a:rPr lang="en-US" b="1" i="1" smtClean="0">
                            <a:latin typeface="Cambria Math" panose="02040503050406030204" pitchFamily="18" charset="0"/>
                          </a:rPr>
                          <m:t>𝒏</m:t>
                        </m:r>
                        <m:r>
                          <a:rPr lang="en-US" b="1" i="1" smtClean="0">
                            <a:latin typeface="Cambria Math" panose="02040503050406030204" pitchFamily="18" charset="0"/>
                          </a:rPr>
                          <m:t>+</m:t>
                        </m:r>
                        <m:r>
                          <a:rPr lang="en-US" b="1" i="1" smtClean="0">
                            <a:latin typeface="Cambria Math" panose="02040503050406030204" pitchFamily="18" charset="0"/>
                          </a:rPr>
                          <m:t>𝟏</m:t>
                        </m:r>
                      </m:sub>
                    </m:sSub>
                    <m:d>
                      <m:dPr>
                        <m:begChr m:val="{"/>
                        <m:endChr m:val="}"/>
                        <m:ctrlPr>
                          <a:rPr lang="en-US" b="1" i="1" smtClean="0">
                            <a:latin typeface="Cambria Math" panose="02040503050406030204" pitchFamily="18" charset="0"/>
                          </a:rPr>
                        </m:ctrlPr>
                      </m:dPr>
                      <m:e>
                        <m:r>
                          <a:rPr lang="en-US" b="1" i="1" smtClean="0">
                            <a:latin typeface="Cambria Math" panose="02040503050406030204" pitchFamily="18" charset="0"/>
                          </a:rPr>
                          <m:t>𝒆</m:t>
                        </m:r>
                      </m:e>
                    </m:d>
                  </m:oMath>
                </a14:m>
                <a:r>
                  <a:rPr lang="en-US" b="1" dirty="0">
                    <a:latin typeface="Consolas" panose="020B0609020204030204" pitchFamily="49" charset="0"/>
                  </a:rPr>
                  <a:t>) </a:t>
                </a:r>
                <a:r>
                  <a:rPr lang="en-US" dirty="0">
                    <a:latin typeface="Consolas" panose="020B0609020204030204" pitchFamily="49" charset="0"/>
                  </a:rPr>
                  <a:t>{</a:t>
                </a:r>
              </a:p>
              <a:p>
                <a:r>
                  <a:rPr lang="en-US" dirty="0">
                    <a:latin typeface="Consolas" panose="020B0609020204030204" pitchFamily="49" charset="0"/>
                  </a:rPr>
                  <a:t>   </a:t>
                </a:r>
                <a:r>
                  <a:rPr lang="en-US" dirty="0" err="1">
                    <a:latin typeface="Consolas" panose="020B0609020204030204" pitchFamily="49" charset="0"/>
                  </a:rPr>
                  <a:t>Type_t</a:t>
                </a:r>
                <a:r>
                  <a:rPr lang="en-US" dirty="0">
                    <a:latin typeface="Consolas" panose="020B0609020204030204" pitchFamily="49" charset="0"/>
                  </a:rPr>
                  <a:t> </a:t>
                </a:r>
                <a:r>
                  <a:rPr lang="en-US" dirty="0" err="1">
                    <a:latin typeface="Consolas" panose="020B0609020204030204" pitchFamily="49" charset="0"/>
                  </a:rPr>
                  <a:t>fnTy</a:t>
                </a:r>
                <a:r>
                  <a:rPr lang="en-US" dirty="0">
                    <a:latin typeface="Consolas" panose="020B0609020204030204" pitchFamily="49" charset="0"/>
                  </a:rPr>
                  <a:t> = lookup(id);</a:t>
                </a:r>
              </a:p>
              <a:p>
                <a:endParaRPr lang="en-US" dirty="0">
                  <a:latin typeface="Consolas" panose="020B0609020204030204" pitchFamily="49" charset="0"/>
                </a:endParaRP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1; </a:t>
                </a:r>
                <a:r>
                  <a:rPr lang="en-US" dirty="0" err="1">
                    <a:latin typeface="Consolas" panose="020B0609020204030204" pitchFamily="49" charset="0"/>
                  </a:rPr>
                  <a:t>i</a:t>
                </a:r>
                <a:r>
                  <a:rPr lang="en-US" dirty="0">
                    <a:latin typeface="Consolas" panose="020B0609020204030204" pitchFamily="49" charset="0"/>
                  </a:rPr>
                  <a:t> &lt;= n+1; </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assert(</a:t>
                </a:r>
                <a:r>
                  <a:rPr lang="en-US" dirty="0" err="1">
                    <a:latin typeface="Consolas" panose="020B0609020204030204" pitchFamily="49" charset="0"/>
                  </a:rPr>
                  <a:t>fnTy.types</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 == </a:t>
                </a:r>
                <a:r>
                  <a:rPr lang="en-US" dirty="0" err="1">
                    <a:latin typeface="Consolas" panose="020B0609020204030204" pitchFamily="49" charset="0"/>
                  </a:rPr>
                  <a:t>T</a:t>
                </a:r>
                <a:r>
                  <a:rPr lang="en-US" baseline="-25000" dirty="0" err="1">
                    <a:latin typeface="Consolas" panose="020B0609020204030204" pitchFamily="49" charset="0"/>
                  </a:rPr>
                  <a:t>i</a:t>
                </a:r>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   </a:t>
                </a:r>
                <a:r>
                  <a:rPr lang="en-US" dirty="0" err="1">
                    <a:latin typeface="Consolas" panose="020B0609020204030204" pitchFamily="49" charset="0"/>
                  </a:rPr>
                  <a:t>enter_scope</a:t>
                </a:r>
                <a:r>
                  <a:rPr lang="en-US" dirty="0">
                    <a:latin typeface="Consolas" panose="020B0609020204030204" pitchFamily="49" charset="0"/>
                  </a:rPr>
                  <a:t>(S);</a:t>
                </a: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1;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a:t>
                </a:r>
                <a:r>
                  <a:rPr lang="en-US" dirty="0" err="1">
                    <a:latin typeface="Consolas" panose="020B0609020204030204" pitchFamily="49" charset="0"/>
                  </a:rPr>
                  <a:t>check_and_insert</a:t>
                </a:r>
                <a:r>
                  <a:rPr lang="en-US" dirty="0">
                    <a:latin typeface="Consolas" panose="020B0609020204030204" pitchFamily="49" charset="0"/>
                  </a:rPr>
                  <a:t>(S, </a:t>
                </a:r>
                <a:r>
                  <a:rPr lang="en-US" dirty="0" err="1">
                    <a:latin typeface="Consolas" panose="020B0609020204030204" pitchFamily="49" charset="0"/>
                  </a:rPr>
                  <a:t>id</a:t>
                </a:r>
                <a:r>
                  <a:rPr lang="en-US" baseline="-25000" dirty="0" err="1">
                    <a:latin typeface="Consolas" panose="020B0609020204030204" pitchFamily="49" charset="0"/>
                  </a:rPr>
                  <a:t>i</a:t>
                </a:r>
                <a:r>
                  <a:rPr lang="en-US" dirty="0">
                    <a:latin typeface="Consolas" panose="020B0609020204030204" pitchFamily="49" charset="0"/>
                  </a:rPr>
                  <a:t>, </a:t>
                </a:r>
                <a:r>
                  <a:rPr lang="en-US" dirty="0" err="1">
                    <a:latin typeface="Consolas" panose="020B0609020204030204" pitchFamily="49" charset="0"/>
                  </a:rPr>
                  <a:t>fnTy.types</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t>
                </a:r>
              </a:p>
              <a:p>
                <a:endParaRPr lang="en-US" dirty="0">
                  <a:latin typeface="Consolas" panose="020B0609020204030204" pitchFamily="49" charset="0"/>
                </a:endParaRPr>
              </a:p>
              <a:p>
                <a:r>
                  <a:rPr lang="en-US" dirty="0">
                    <a:latin typeface="Consolas" panose="020B0609020204030204" pitchFamily="49" charset="0"/>
                  </a:rPr>
                  <a:t>   </a:t>
                </a:r>
                <a:r>
                  <a:rPr lang="en-US" dirty="0" err="1">
                    <a:latin typeface="Consolas" panose="020B0609020204030204" pitchFamily="49" charset="0"/>
                  </a:rPr>
                  <a:t>Type_t</a:t>
                </a:r>
                <a:r>
                  <a:rPr lang="en-US" dirty="0">
                    <a:latin typeface="Consolas" panose="020B0609020204030204" pitchFamily="49" charset="0"/>
                  </a:rPr>
                  <a:t> </a:t>
                </a:r>
                <a:r>
                  <a:rPr lang="en-US" dirty="0" err="1">
                    <a:latin typeface="Consolas" panose="020B0609020204030204" pitchFamily="49" charset="0"/>
                  </a:rPr>
                  <a:t>fnBodyTy</a:t>
                </a:r>
                <a:r>
                  <a:rPr lang="en-US" dirty="0">
                    <a:latin typeface="Consolas" panose="020B0609020204030204" pitchFamily="49" charset="0"/>
                  </a:rPr>
                  <a:t> = </a:t>
                </a:r>
                <a:r>
                  <a:rPr lang="en-US" dirty="0" err="1">
                    <a:latin typeface="Consolas" panose="020B0609020204030204" pitchFamily="49" charset="0"/>
                  </a:rPr>
                  <a:t>TypeInfer</a:t>
                </a:r>
                <a:r>
                  <a:rPr lang="en-US" dirty="0">
                    <a:latin typeface="Consolas" panose="020B0609020204030204" pitchFamily="49" charset="0"/>
                  </a:rPr>
                  <a:t>(S, e);</a:t>
                </a:r>
              </a:p>
              <a:p>
                <a:r>
                  <a:rPr lang="en-US" dirty="0">
                    <a:latin typeface="Consolas" panose="020B0609020204030204" pitchFamily="49" charset="0"/>
                  </a:rPr>
                  <a:t>   if (!</a:t>
                </a:r>
                <a:r>
                  <a:rPr lang="en-US" dirty="0" err="1">
                    <a:latin typeface="Consolas" panose="020B0609020204030204" pitchFamily="49" charset="0"/>
                  </a:rPr>
                  <a:t>isSubtype</a:t>
                </a:r>
                <a:r>
                  <a:rPr lang="en-US" dirty="0">
                    <a:latin typeface="Consolas" panose="020B0609020204030204" pitchFamily="49" charset="0"/>
                  </a:rPr>
                  <a:t>(</a:t>
                </a:r>
                <a:r>
                  <a:rPr lang="en-US" dirty="0" err="1">
                    <a:latin typeface="Consolas" panose="020B0609020204030204" pitchFamily="49" charset="0"/>
                  </a:rPr>
                  <a:t>fnBodyTy</a:t>
                </a:r>
                <a:r>
                  <a:rPr lang="en-US" dirty="0">
                    <a:latin typeface="Consolas" panose="020B0609020204030204" pitchFamily="49" charset="0"/>
                  </a:rPr>
                  <a:t>, </a:t>
                </a:r>
                <a:r>
                  <a:rPr lang="en-US" dirty="0" err="1">
                    <a:latin typeface="Consolas" panose="020B0609020204030204" pitchFamily="49" charset="0"/>
                  </a:rPr>
                  <a:t>fnTy.types</a:t>
                </a:r>
                <a:r>
                  <a:rPr lang="en-US" dirty="0">
                    <a:latin typeface="Consolas" panose="020B0609020204030204" pitchFamily="49" charset="0"/>
                  </a:rPr>
                  <a:t>[n+1]))</a:t>
                </a:r>
              </a:p>
              <a:p>
                <a:r>
                  <a:rPr lang="en-US" dirty="0">
                    <a:latin typeface="Consolas" panose="020B0609020204030204" pitchFamily="49" charset="0"/>
                  </a:rPr>
                  <a:t>     error;</a:t>
                </a:r>
              </a:p>
              <a:p>
                <a:endParaRPr lang="en-US" dirty="0">
                  <a:latin typeface="Consolas" panose="020B0609020204030204" pitchFamily="49" charset="0"/>
                </a:endParaRPr>
              </a:p>
              <a:p>
                <a:r>
                  <a:rPr lang="en-US" dirty="0">
                    <a:latin typeface="Consolas" panose="020B0609020204030204" pitchFamily="49" charset="0"/>
                  </a:rPr>
                  <a:t>   </a:t>
                </a:r>
                <a:r>
                  <a:rPr lang="en-US" dirty="0" err="1">
                    <a:latin typeface="Consolas" panose="020B0609020204030204" pitchFamily="49" charset="0"/>
                  </a:rPr>
                  <a:t>exit_scope</a:t>
                </a:r>
                <a:r>
                  <a:rPr lang="en-US" dirty="0">
                    <a:latin typeface="Consolas" panose="020B0609020204030204" pitchFamily="49" charset="0"/>
                  </a:rPr>
                  <a:t>(S);</a:t>
                </a:r>
              </a:p>
              <a:p>
                <a:r>
                  <a:rPr lang="en-US" dirty="0">
                    <a:latin typeface="Consolas" panose="020B0609020204030204" pitchFamily="49" charset="0"/>
                  </a:rPr>
                  <a:t>   return </a:t>
                </a:r>
                <a:r>
                  <a:rPr lang="en-US" dirty="0" err="1">
                    <a:latin typeface="Consolas" panose="020B0609020204030204" pitchFamily="49" charset="0"/>
                  </a:rPr>
                  <a:t>fnTy.types</a:t>
                </a:r>
                <a:r>
                  <a:rPr lang="en-US" dirty="0">
                    <a:latin typeface="Consolas" panose="020B0609020204030204" pitchFamily="49" charset="0"/>
                  </a:rPr>
                  <a:t>[n+1];</a:t>
                </a:r>
              </a:p>
              <a:p>
                <a:r>
                  <a:rPr lang="en-US" dirty="0">
                    <a:latin typeface="Consolas" panose="020B0609020204030204" pitchFamily="49" charset="0"/>
                  </a:rPr>
                  <a:t>}</a:t>
                </a:r>
                <a:endParaRPr lang="en-IN" dirty="0">
                  <a:latin typeface="Consolas" panose="020B0609020204030204" pitchFamily="49" charset="0"/>
                </a:endParaRPr>
              </a:p>
            </p:txBody>
          </p:sp>
        </mc:Choice>
        <mc:Fallback xmlns="">
          <p:sp>
            <p:nvSpPr>
              <p:cNvPr id="4" name="TextBox 3">
                <a:extLst>
                  <a:ext uri="{FF2B5EF4-FFF2-40B4-BE49-F238E27FC236}">
                    <a16:creationId xmlns:a16="http://schemas.microsoft.com/office/drawing/2014/main" id="{E4C4D46B-C755-47F5-2073-B2FB43748933}"/>
                  </a:ext>
                </a:extLst>
              </p:cNvPr>
              <p:cNvSpPr txBox="1">
                <a:spLocks noRot="1" noChangeAspect="1" noMove="1" noResize="1" noEditPoints="1" noAdjustHandles="1" noChangeArrowheads="1" noChangeShapeType="1" noTextEdit="1"/>
              </p:cNvSpPr>
              <p:nvPr/>
            </p:nvSpPr>
            <p:spPr>
              <a:xfrm>
                <a:off x="5732975" y="1289999"/>
                <a:ext cx="6339155" cy="5078313"/>
              </a:xfrm>
              <a:prstGeom prst="rect">
                <a:avLst/>
              </a:prstGeom>
              <a:blipFill>
                <a:blip r:embed="rId3"/>
                <a:stretch>
                  <a:fillRect l="-769" t="-720" b="-960"/>
                </a:stretch>
              </a:blipFill>
            </p:spPr>
            <p:txBody>
              <a:bodyPr/>
              <a:lstStyle/>
              <a:p>
                <a:r>
                  <a:rPr lang="en-IN">
                    <a:noFill/>
                  </a:rPr>
                  <a:t> </a:t>
                </a:r>
              </a:p>
            </p:txBody>
          </p:sp>
        </mc:Fallback>
      </mc:AlternateContent>
    </p:spTree>
    <p:extLst>
      <p:ext uri="{BB962C8B-B14F-4D97-AF65-F5344CB8AC3E}">
        <p14:creationId xmlns:p14="http://schemas.microsoft.com/office/powerpoint/2010/main" val="2169288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41126-7B97-4E1F-AFD6-C16C5652A22D}"/>
              </a:ext>
            </a:extLst>
          </p:cNvPr>
          <p:cNvSpPr>
            <a:spLocks noGrp="1"/>
          </p:cNvSpPr>
          <p:nvPr>
            <p:ph type="title"/>
          </p:nvPr>
        </p:nvSpPr>
        <p:spPr/>
        <p:txBody>
          <a:bodyPr/>
          <a:lstStyle/>
          <a:p>
            <a:r>
              <a:rPr lang="en-US" dirty="0"/>
              <a:t>Type inference </a:t>
            </a:r>
          </a:p>
        </p:txBody>
      </p:sp>
      <p:sp>
        <p:nvSpPr>
          <p:cNvPr id="27" name="TextBox 26">
            <a:extLst>
              <a:ext uri="{FF2B5EF4-FFF2-40B4-BE49-F238E27FC236}">
                <a16:creationId xmlns:a16="http://schemas.microsoft.com/office/drawing/2014/main" id="{799AC069-9074-111D-1E7A-BB444C816F91}"/>
              </a:ext>
            </a:extLst>
          </p:cNvPr>
          <p:cNvSpPr txBox="1"/>
          <p:nvPr/>
        </p:nvSpPr>
        <p:spPr>
          <a:xfrm>
            <a:off x="7929153" y="1229361"/>
            <a:ext cx="1186545" cy="369332"/>
          </a:xfrm>
          <a:prstGeom prst="rect">
            <a:avLst/>
          </a:prstGeom>
          <a:noFill/>
        </p:spPr>
        <p:txBody>
          <a:bodyPr wrap="square" rtlCol="0">
            <a:spAutoFit/>
          </a:bodyPr>
          <a:lstStyle/>
          <a:p>
            <a:r>
              <a:rPr lang="en-US" b="1" dirty="0">
                <a:solidFill>
                  <a:schemeClr val="bg1"/>
                </a:solidFill>
              </a:rPr>
              <a:t>  e</a:t>
            </a:r>
            <a:r>
              <a:rPr lang="en-US" b="1" baseline="-25000" dirty="0">
                <a:solidFill>
                  <a:schemeClr val="bg1"/>
                </a:solidFill>
              </a:rPr>
              <a:t>1</a:t>
            </a:r>
            <a:r>
              <a:rPr lang="en-US" b="1" dirty="0">
                <a:solidFill>
                  <a:schemeClr val="bg1"/>
                </a:solidFill>
              </a:rPr>
              <a:t>; e</a:t>
            </a:r>
            <a:r>
              <a:rPr lang="en-US" b="1" baseline="-25000" dirty="0">
                <a:solidFill>
                  <a:schemeClr val="bg1"/>
                </a:solidFill>
              </a:rPr>
              <a:t>2</a:t>
            </a:r>
            <a:endParaRPr lang="en-IN" b="1" dirty="0">
              <a:solidFill>
                <a:schemeClr val="bg1"/>
              </a:solidFill>
            </a:endParaRPr>
          </a:p>
        </p:txBody>
      </p:sp>
      <p:sp>
        <p:nvSpPr>
          <p:cNvPr id="28" name="Oval 27">
            <a:extLst>
              <a:ext uri="{FF2B5EF4-FFF2-40B4-BE49-F238E27FC236}">
                <a16:creationId xmlns:a16="http://schemas.microsoft.com/office/drawing/2014/main" id="{970D9A40-C8E8-EA1C-C515-AE067DA03A74}"/>
              </a:ext>
            </a:extLst>
          </p:cNvPr>
          <p:cNvSpPr/>
          <p:nvPr/>
        </p:nvSpPr>
        <p:spPr>
          <a:xfrm>
            <a:off x="7315201" y="927646"/>
            <a:ext cx="4451592" cy="5176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swap(</a:t>
            </a:r>
            <a:r>
              <a:rPr lang="en-US" dirty="0" err="1"/>
              <a:t>x:intptr</a:t>
            </a:r>
            <a:r>
              <a:rPr lang="en-US" dirty="0"/>
              <a:t>, y:intptr):void {e}</a:t>
            </a:r>
            <a:endParaRPr lang="en-IN" dirty="0"/>
          </a:p>
        </p:txBody>
      </p:sp>
      <p:sp>
        <p:nvSpPr>
          <p:cNvPr id="29" name="Oval 28">
            <a:extLst>
              <a:ext uri="{FF2B5EF4-FFF2-40B4-BE49-F238E27FC236}">
                <a16:creationId xmlns:a16="http://schemas.microsoft.com/office/drawing/2014/main" id="{75498A0D-4B93-F50E-46B5-BA974A95B945}"/>
              </a:ext>
            </a:extLst>
          </p:cNvPr>
          <p:cNvSpPr/>
          <p:nvPr/>
        </p:nvSpPr>
        <p:spPr>
          <a:xfrm>
            <a:off x="8467961" y="1937713"/>
            <a:ext cx="2165592"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 t = e</a:t>
            </a:r>
            <a:r>
              <a:rPr lang="en-US" baseline="-25000" dirty="0"/>
              <a:t>1</a:t>
            </a:r>
            <a:r>
              <a:rPr lang="en-US" dirty="0"/>
              <a:t>; e</a:t>
            </a:r>
            <a:r>
              <a:rPr lang="en-US" baseline="-25000" dirty="0"/>
              <a:t>2</a:t>
            </a:r>
            <a:r>
              <a:rPr lang="en-US" dirty="0"/>
              <a:t>}</a:t>
            </a:r>
            <a:endParaRPr lang="en-IN" dirty="0"/>
          </a:p>
        </p:txBody>
      </p:sp>
      <p:sp>
        <p:nvSpPr>
          <p:cNvPr id="30" name="Oval 29">
            <a:extLst>
              <a:ext uri="{FF2B5EF4-FFF2-40B4-BE49-F238E27FC236}">
                <a16:creationId xmlns:a16="http://schemas.microsoft.com/office/drawing/2014/main" id="{81538984-8279-E3EE-8C66-5324C960507E}"/>
              </a:ext>
            </a:extLst>
          </p:cNvPr>
          <p:cNvSpPr/>
          <p:nvPr/>
        </p:nvSpPr>
        <p:spPr>
          <a:xfrm>
            <a:off x="7491117" y="3014563"/>
            <a:ext cx="949233"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sp>
        <p:nvSpPr>
          <p:cNvPr id="31" name="Oval 30">
            <a:extLst>
              <a:ext uri="{FF2B5EF4-FFF2-40B4-BE49-F238E27FC236}">
                <a16:creationId xmlns:a16="http://schemas.microsoft.com/office/drawing/2014/main" id="{9D6E0F4A-2BA3-166A-6F23-88C38B1BE4BF}"/>
              </a:ext>
            </a:extLst>
          </p:cNvPr>
          <p:cNvSpPr/>
          <p:nvPr/>
        </p:nvSpPr>
        <p:spPr>
          <a:xfrm>
            <a:off x="9885566" y="3022298"/>
            <a:ext cx="9971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r>
              <a:rPr lang="en-US" baseline="-25000" dirty="0"/>
              <a:t>1</a:t>
            </a:r>
            <a:r>
              <a:rPr lang="en-US" dirty="0"/>
              <a:t>;e</a:t>
            </a:r>
            <a:r>
              <a:rPr lang="en-US" baseline="-25000" dirty="0"/>
              <a:t>2</a:t>
            </a:r>
            <a:endParaRPr lang="en-IN" dirty="0"/>
          </a:p>
        </p:txBody>
      </p:sp>
      <p:sp>
        <p:nvSpPr>
          <p:cNvPr id="32" name="Oval 31">
            <a:extLst>
              <a:ext uri="{FF2B5EF4-FFF2-40B4-BE49-F238E27FC236}">
                <a16:creationId xmlns:a16="http://schemas.microsoft.com/office/drawing/2014/main" id="{1D963809-BEF5-8EEB-FDCE-B872D9268E2A}"/>
              </a:ext>
            </a:extLst>
          </p:cNvPr>
          <p:cNvSpPr/>
          <p:nvPr/>
        </p:nvSpPr>
        <p:spPr>
          <a:xfrm>
            <a:off x="9134050" y="3896058"/>
            <a:ext cx="10544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e</a:t>
            </a:r>
            <a:endParaRPr lang="en-IN" dirty="0"/>
          </a:p>
        </p:txBody>
      </p:sp>
      <p:sp>
        <p:nvSpPr>
          <p:cNvPr id="33" name="Oval 32">
            <a:extLst>
              <a:ext uri="{FF2B5EF4-FFF2-40B4-BE49-F238E27FC236}">
                <a16:creationId xmlns:a16="http://schemas.microsoft.com/office/drawing/2014/main" id="{D011439F-9D29-D884-D32A-AD2FAC332332}"/>
              </a:ext>
            </a:extLst>
          </p:cNvPr>
          <p:cNvSpPr/>
          <p:nvPr/>
        </p:nvSpPr>
        <p:spPr>
          <a:xfrm>
            <a:off x="10694070" y="3887685"/>
            <a:ext cx="1062448"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e</a:t>
            </a:r>
            <a:endParaRPr lang="en-IN" dirty="0"/>
          </a:p>
        </p:txBody>
      </p:sp>
      <p:sp>
        <p:nvSpPr>
          <p:cNvPr id="34" name="Oval 33">
            <a:extLst>
              <a:ext uri="{FF2B5EF4-FFF2-40B4-BE49-F238E27FC236}">
                <a16:creationId xmlns:a16="http://schemas.microsoft.com/office/drawing/2014/main" id="{FA51129E-9B4F-C586-0390-B851AC2E890C}"/>
              </a:ext>
            </a:extLst>
          </p:cNvPr>
          <p:cNvSpPr/>
          <p:nvPr/>
        </p:nvSpPr>
        <p:spPr>
          <a:xfrm>
            <a:off x="9365855"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cxnSp>
        <p:nvCxnSpPr>
          <p:cNvPr id="36" name="Straight Arrow Connector 35">
            <a:extLst>
              <a:ext uri="{FF2B5EF4-FFF2-40B4-BE49-F238E27FC236}">
                <a16:creationId xmlns:a16="http://schemas.microsoft.com/office/drawing/2014/main" id="{F24C8763-99B4-4A90-91B1-B82A281B0431}"/>
              </a:ext>
            </a:extLst>
          </p:cNvPr>
          <p:cNvCxnSpPr>
            <a:cxnSpLocks/>
            <a:stCxn id="31" idx="4"/>
            <a:endCxn id="32" idx="0"/>
          </p:cNvCxnSpPr>
          <p:nvPr/>
        </p:nvCxnSpPr>
        <p:spPr>
          <a:xfrm flipH="1">
            <a:off x="9661296" y="3583438"/>
            <a:ext cx="722866" cy="312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E0D3EA78-DBF2-76B5-2179-9225EA772924}"/>
              </a:ext>
            </a:extLst>
          </p:cNvPr>
          <p:cNvCxnSpPr>
            <a:cxnSpLocks/>
            <a:stCxn id="31" idx="5"/>
            <a:endCxn id="33" idx="0"/>
          </p:cNvCxnSpPr>
          <p:nvPr/>
        </p:nvCxnSpPr>
        <p:spPr>
          <a:xfrm>
            <a:off x="10736723" y="3501261"/>
            <a:ext cx="488571" cy="386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BD71B7BC-7FC1-609C-6CAB-D325E8D8E71C}"/>
              </a:ext>
            </a:extLst>
          </p:cNvPr>
          <p:cNvSpPr/>
          <p:nvPr/>
        </p:nvSpPr>
        <p:spPr>
          <a:xfrm>
            <a:off x="7670729" y="392403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endParaRPr lang="en-IN" dirty="0"/>
          </a:p>
        </p:txBody>
      </p:sp>
      <p:cxnSp>
        <p:nvCxnSpPr>
          <p:cNvPr id="43" name="Straight Arrow Connector 42">
            <a:extLst>
              <a:ext uri="{FF2B5EF4-FFF2-40B4-BE49-F238E27FC236}">
                <a16:creationId xmlns:a16="http://schemas.microsoft.com/office/drawing/2014/main" id="{94E24D18-14BA-F112-77FA-F9E40533093C}"/>
              </a:ext>
            </a:extLst>
          </p:cNvPr>
          <p:cNvCxnSpPr>
            <a:stCxn id="28" idx="4"/>
            <a:endCxn id="29" idx="0"/>
          </p:cNvCxnSpPr>
          <p:nvPr/>
        </p:nvCxnSpPr>
        <p:spPr>
          <a:xfrm>
            <a:off x="9540997" y="1445252"/>
            <a:ext cx="9760" cy="4924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035C8CE-DC2B-B3EF-486B-C0F99A26812F}"/>
              </a:ext>
            </a:extLst>
          </p:cNvPr>
          <p:cNvCxnSpPr>
            <a:stCxn id="29" idx="4"/>
            <a:endCxn id="30" idx="0"/>
          </p:cNvCxnSpPr>
          <p:nvPr/>
        </p:nvCxnSpPr>
        <p:spPr>
          <a:xfrm flipH="1">
            <a:off x="7965734" y="2435553"/>
            <a:ext cx="1585023" cy="579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0F88824B-4424-C10C-B6B7-B04F768631F1}"/>
              </a:ext>
            </a:extLst>
          </p:cNvPr>
          <p:cNvCxnSpPr>
            <a:stCxn id="29" idx="4"/>
            <a:endCxn id="31" idx="0"/>
          </p:cNvCxnSpPr>
          <p:nvPr/>
        </p:nvCxnSpPr>
        <p:spPr>
          <a:xfrm>
            <a:off x="9550757" y="2435553"/>
            <a:ext cx="833405" cy="586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266EB785-E8AF-7A9D-2828-1496E8D6934E}"/>
              </a:ext>
            </a:extLst>
          </p:cNvPr>
          <p:cNvCxnSpPr>
            <a:stCxn id="30" idx="4"/>
            <a:endCxn id="41" idx="0"/>
          </p:cNvCxnSpPr>
          <p:nvPr/>
        </p:nvCxnSpPr>
        <p:spPr>
          <a:xfrm>
            <a:off x="7965734" y="3512403"/>
            <a:ext cx="1783" cy="411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63DF3230-E130-07CA-67B8-66C560259A42}"/>
              </a:ext>
            </a:extLst>
          </p:cNvPr>
          <p:cNvCxnSpPr>
            <a:stCxn id="32" idx="4"/>
            <a:endCxn id="34" idx="0"/>
          </p:cNvCxnSpPr>
          <p:nvPr/>
        </p:nvCxnSpPr>
        <p:spPr>
          <a:xfrm>
            <a:off x="9661296" y="4457198"/>
            <a:ext cx="1347" cy="284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9D5A8025-50D5-A128-351A-12418ED1D6F3}"/>
              </a:ext>
            </a:extLst>
          </p:cNvPr>
          <p:cNvSpPr/>
          <p:nvPr/>
        </p:nvSpPr>
        <p:spPr>
          <a:xfrm>
            <a:off x="9374302" y="557908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a:t>
            </a:r>
            <a:endParaRPr lang="en-IN" dirty="0"/>
          </a:p>
        </p:txBody>
      </p:sp>
      <p:cxnSp>
        <p:nvCxnSpPr>
          <p:cNvPr id="55" name="Straight Arrow Connector 54">
            <a:extLst>
              <a:ext uri="{FF2B5EF4-FFF2-40B4-BE49-F238E27FC236}">
                <a16:creationId xmlns:a16="http://schemas.microsoft.com/office/drawing/2014/main" id="{568392B6-5717-A58A-2CF3-8979F19238E5}"/>
              </a:ext>
            </a:extLst>
          </p:cNvPr>
          <p:cNvCxnSpPr>
            <a:stCxn id="34" idx="4"/>
            <a:endCxn id="52" idx="0"/>
          </p:cNvCxnSpPr>
          <p:nvPr/>
        </p:nvCxnSpPr>
        <p:spPr>
          <a:xfrm>
            <a:off x="9662643" y="5302378"/>
            <a:ext cx="8447" cy="2767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80154F7F-67DB-83B2-D5BD-199D07EF4010}"/>
              </a:ext>
            </a:extLst>
          </p:cNvPr>
          <p:cNvSpPr/>
          <p:nvPr/>
        </p:nvSpPr>
        <p:spPr>
          <a:xfrm>
            <a:off x="10939912"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t>
            </a:r>
            <a:endParaRPr lang="en-IN" dirty="0"/>
          </a:p>
        </p:txBody>
      </p:sp>
      <p:cxnSp>
        <p:nvCxnSpPr>
          <p:cNvPr id="62" name="Straight Arrow Connector 61">
            <a:extLst>
              <a:ext uri="{FF2B5EF4-FFF2-40B4-BE49-F238E27FC236}">
                <a16:creationId xmlns:a16="http://schemas.microsoft.com/office/drawing/2014/main" id="{643A2001-7CD6-4FD7-55C5-4421B828EF1B}"/>
              </a:ext>
            </a:extLst>
          </p:cNvPr>
          <p:cNvCxnSpPr>
            <a:stCxn id="33" idx="4"/>
            <a:endCxn id="60" idx="0"/>
          </p:cNvCxnSpPr>
          <p:nvPr/>
        </p:nvCxnSpPr>
        <p:spPr>
          <a:xfrm>
            <a:off x="11225294" y="4448825"/>
            <a:ext cx="11406" cy="292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9484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41126-7B97-4E1F-AFD6-C16C5652A22D}"/>
              </a:ext>
            </a:extLst>
          </p:cNvPr>
          <p:cNvSpPr>
            <a:spLocks noGrp="1"/>
          </p:cNvSpPr>
          <p:nvPr>
            <p:ph type="title"/>
          </p:nvPr>
        </p:nvSpPr>
        <p:spPr/>
        <p:txBody>
          <a:bodyPr/>
          <a:lstStyle/>
          <a:p>
            <a:r>
              <a:rPr lang="en-US" dirty="0"/>
              <a:t>Type inference </a:t>
            </a:r>
          </a:p>
        </p:txBody>
      </p:sp>
      <p:sp>
        <p:nvSpPr>
          <p:cNvPr id="27" name="TextBox 26">
            <a:extLst>
              <a:ext uri="{FF2B5EF4-FFF2-40B4-BE49-F238E27FC236}">
                <a16:creationId xmlns:a16="http://schemas.microsoft.com/office/drawing/2014/main" id="{799AC069-9074-111D-1E7A-BB444C816F91}"/>
              </a:ext>
            </a:extLst>
          </p:cNvPr>
          <p:cNvSpPr txBox="1"/>
          <p:nvPr/>
        </p:nvSpPr>
        <p:spPr>
          <a:xfrm>
            <a:off x="7929153" y="1229361"/>
            <a:ext cx="1186545" cy="369332"/>
          </a:xfrm>
          <a:prstGeom prst="rect">
            <a:avLst/>
          </a:prstGeom>
          <a:noFill/>
        </p:spPr>
        <p:txBody>
          <a:bodyPr wrap="square" rtlCol="0">
            <a:spAutoFit/>
          </a:bodyPr>
          <a:lstStyle/>
          <a:p>
            <a:r>
              <a:rPr lang="en-US" b="1" dirty="0">
                <a:solidFill>
                  <a:schemeClr val="bg1"/>
                </a:solidFill>
              </a:rPr>
              <a:t>  e</a:t>
            </a:r>
            <a:r>
              <a:rPr lang="en-US" b="1" baseline="-25000" dirty="0">
                <a:solidFill>
                  <a:schemeClr val="bg1"/>
                </a:solidFill>
              </a:rPr>
              <a:t>1</a:t>
            </a:r>
            <a:r>
              <a:rPr lang="en-US" b="1" dirty="0">
                <a:solidFill>
                  <a:schemeClr val="bg1"/>
                </a:solidFill>
              </a:rPr>
              <a:t>; e</a:t>
            </a:r>
            <a:r>
              <a:rPr lang="en-US" b="1" baseline="-25000" dirty="0">
                <a:solidFill>
                  <a:schemeClr val="bg1"/>
                </a:solidFill>
              </a:rPr>
              <a:t>2</a:t>
            </a:r>
            <a:endParaRPr lang="en-IN" b="1" dirty="0">
              <a:solidFill>
                <a:schemeClr val="bg1"/>
              </a:solidFill>
            </a:endParaRPr>
          </a:p>
        </p:txBody>
      </p:sp>
      <p:sp>
        <p:nvSpPr>
          <p:cNvPr id="28" name="Oval 27">
            <a:extLst>
              <a:ext uri="{FF2B5EF4-FFF2-40B4-BE49-F238E27FC236}">
                <a16:creationId xmlns:a16="http://schemas.microsoft.com/office/drawing/2014/main" id="{970D9A40-C8E8-EA1C-C515-AE067DA03A74}"/>
              </a:ext>
            </a:extLst>
          </p:cNvPr>
          <p:cNvSpPr/>
          <p:nvPr/>
        </p:nvSpPr>
        <p:spPr>
          <a:xfrm>
            <a:off x="7315201" y="927646"/>
            <a:ext cx="4451592" cy="5176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swap(</a:t>
            </a:r>
            <a:r>
              <a:rPr lang="en-US" dirty="0" err="1"/>
              <a:t>x:intptr</a:t>
            </a:r>
            <a:r>
              <a:rPr lang="en-US" dirty="0"/>
              <a:t>, y:intptr):void {e}</a:t>
            </a:r>
            <a:endParaRPr lang="en-IN" dirty="0"/>
          </a:p>
        </p:txBody>
      </p:sp>
      <p:sp>
        <p:nvSpPr>
          <p:cNvPr id="29" name="Oval 28">
            <a:extLst>
              <a:ext uri="{FF2B5EF4-FFF2-40B4-BE49-F238E27FC236}">
                <a16:creationId xmlns:a16="http://schemas.microsoft.com/office/drawing/2014/main" id="{75498A0D-4B93-F50E-46B5-BA974A95B945}"/>
              </a:ext>
            </a:extLst>
          </p:cNvPr>
          <p:cNvSpPr/>
          <p:nvPr/>
        </p:nvSpPr>
        <p:spPr>
          <a:xfrm>
            <a:off x="8467961" y="1937713"/>
            <a:ext cx="2165592"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 t = e</a:t>
            </a:r>
            <a:r>
              <a:rPr lang="en-US" baseline="-25000" dirty="0"/>
              <a:t>1</a:t>
            </a:r>
            <a:r>
              <a:rPr lang="en-US" dirty="0"/>
              <a:t>; e</a:t>
            </a:r>
            <a:r>
              <a:rPr lang="en-US" baseline="-25000" dirty="0"/>
              <a:t>2</a:t>
            </a:r>
            <a:r>
              <a:rPr lang="en-US" dirty="0"/>
              <a:t>}</a:t>
            </a:r>
            <a:endParaRPr lang="en-IN" dirty="0"/>
          </a:p>
        </p:txBody>
      </p:sp>
      <p:sp>
        <p:nvSpPr>
          <p:cNvPr id="30" name="Oval 29">
            <a:extLst>
              <a:ext uri="{FF2B5EF4-FFF2-40B4-BE49-F238E27FC236}">
                <a16:creationId xmlns:a16="http://schemas.microsoft.com/office/drawing/2014/main" id="{81538984-8279-E3EE-8C66-5324C960507E}"/>
              </a:ext>
            </a:extLst>
          </p:cNvPr>
          <p:cNvSpPr/>
          <p:nvPr/>
        </p:nvSpPr>
        <p:spPr>
          <a:xfrm>
            <a:off x="7491117" y="3014563"/>
            <a:ext cx="949233"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sp>
        <p:nvSpPr>
          <p:cNvPr id="31" name="Oval 30">
            <a:extLst>
              <a:ext uri="{FF2B5EF4-FFF2-40B4-BE49-F238E27FC236}">
                <a16:creationId xmlns:a16="http://schemas.microsoft.com/office/drawing/2014/main" id="{9D6E0F4A-2BA3-166A-6F23-88C38B1BE4BF}"/>
              </a:ext>
            </a:extLst>
          </p:cNvPr>
          <p:cNvSpPr/>
          <p:nvPr/>
        </p:nvSpPr>
        <p:spPr>
          <a:xfrm>
            <a:off x="9885566" y="3022298"/>
            <a:ext cx="9971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r>
              <a:rPr lang="en-US" baseline="-25000" dirty="0"/>
              <a:t>1</a:t>
            </a:r>
            <a:r>
              <a:rPr lang="en-US" dirty="0"/>
              <a:t>;e</a:t>
            </a:r>
            <a:r>
              <a:rPr lang="en-US" baseline="-25000" dirty="0"/>
              <a:t>2</a:t>
            </a:r>
            <a:endParaRPr lang="en-IN" dirty="0"/>
          </a:p>
        </p:txBody>
      </p:sp>
      <p:sp>
        <p:nvSpPr>
          <p:cNvPr id="32" name="Oval 31">
            <a:extLst>
              <a:ext uri="{FF2B5EF4-FFF2-40B4-BE49-F238E27FC236}">
                <a16:creationId xmlns:a16="http://schemas.microsoft.com/office/drawing/2014/main" id="{1D963809-BEF5-8EEB-FDCE-B872D9268E2A}"/>
              </a:ext>
            </a:extLst>
          </p:cNvPr>
          <p:cNvSpPr/>
          <p:nvPr/>
        </p:nvSpPr>
        <p:spPr>
          <a:xfrm>
            <a:off x="9134050" y="3896058"/>
            <a:ext cx="10544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e</a:t>
            </a:r>
            <a:endParaRPr lang="en-IN" dirty="0"/>
          </a:p>
        </p:txBody>
      </p:sp>
      <p:sp>
        <p:nvSpPr>
          <p:cNvPr id="33" name="Oval 32">
            <a:extLst>
              <a:ext uri="{FF2B5EF4-FFF2-40B4-BE49-F238E27FC236}">
                <a16:creationId xmlns:a16="http://schemas.microsoft.com/office/drawing/2014/main" id="{D011439F-9D29-D884-D32A-AD2FAC332332}"/>
              </a:ext>
            </a:extLst>
          </p:cNvPr>
          <p:cNvSpPr/>
          <p:nvPr/>
        </p:nvSpPr>
        <p:spPr>
          <a:xfrm>
            <a:off x="10694070" y="3887685"/>
            <a:ext cx="1062448"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e</a:t>
            </a:r>
            <a:endParaRPr lang="en-IN" dirty="0"/>
          </a:p>
        </p:txBody>
      </p:sp>
      <p:sp>
        <p:nvSpPr>
          <p:cNvPr id="34" name="Oval 33">
            <a:extLst>
              <a:ext uri="{FF2B5EF4-FFF2-40B4-BE49-F238E27FC236}">
                <a16:creationId xmlns:a16="http://schemas.microsoft.com/office/drawing/2014/main" id="{FA51129E-9B4F-C586-0390-B851AC2E890C}"/>
              </a:ext>
            </a:extLst>
          </p:cNvPr>
          <p:cNvSpPr/>
          <p:nvPr/>
        </p:nvSpPr>
        <p:spPr>
          <a:xfrm>
            <a:off x="9365855"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cxnSp>
        <p:nvCxnSpPr>
          <p:cNvPr id="36" name="Straight Arrow Connector 35">
            <a:extLst>
              <a:ext uri="{FF2B5EF4-FFF2-40B4-BE49-F238E27FC236}">
                <a16:creationId xmlns:a16="http://schemas.microsoft.com/office/drawing/2014/main" id="{F24C8763-99B4-4A90-91B1-B82A281B0431}"/>
              </a:ext>
            </a:extLst>
          </p:cNvPr>
          <p:cNvCxnSpPr>
            <a:cxnSpLocks/>
            <a:stCxn id="31" idx="4"/>
            <a:endCxn id="32" idx="0"/>
          </p:cNvCxnSpPr>
          <p:nvPr/>
        </p:nvCxnSpPr>
        <p:spPr>
          <a:xfrm flipH="1">
            <a:off x="9661296" y="3583438"/>
            <a:ext cx="722866" cy="312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E0D3EA78-DBF2-76B5-2179-9225EA772924}"/>
              </a:ext>
            </a:extLst>
          </p:cNvPr>
          <p:cNvCxnSpPr>
            <a:cxnSpLocks/>
            <a:stCxn id="31" idx="5"/>
            <a:endCxn id="33" idx="0"/>
          </p:cNvCxnSpPr>
          <p:nvPr/>
        </p:nvCxnSpPr>
        <p:spPr>
          <a:xfrm>
            <a:off x="10736723" y="3501261"/>
            <a:ext cx="488571" cy="386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BD71B7BC-7FC1-609C-6CAB-D325E8D8E71C}"/>
              </a:ext>
            </a:extLst>
          </p:cNvPr>
          <p:cNvSpPr/>
          <p:nvPr/>
        </p:nvSpPr>
        <p:spPr>
          <a:xfrm>
            <a:off x="7670729" y="392403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endParaRPr lang="en-IN" dirty="0"/>
          </a:p>
        </p:txBody>
      </p:sp>
      <p:cxnSp>
        <p:nvCxnSpPr>
          <p:cNvPr id="43" name="Straight Arrow Connector 42">
            <a:extLst>
              <a:ext uri="{FF2B5EF4-FFF2-40B4-BE49-F238E27FC236}">
                <a16:creationId xmlns:a16="http://schemas.microsoft.com/office/drawing/2014/main" id="{94E24D18-14BA-F112-77FA-F9E40533093C}"/>
              </a:ext>
            </a:extLst>
          </p:cNvPr>
          <p:cNvCxnSpPr>
            <a:stCxn id="28" idx="4"/>
            <a:endCxn id="29" idx="0"/>
          </p:cNvCxnSpPr>
          <p:nvPr/>
        </p:nvCxnSpPr>
        <p:spPr>
          <a:xfrm>
            <a:off x="9540997" y="1445252"/>
            <a:ext cx="9760" cy="4924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035C8CE-DC2B-B3EF-486B-C0F99A26812F}"/>
              </a:ext>
            </a:extLst>
          </p:cNvPr>
          <p:cNvCxnSpPr>
            <a:stCxn id="29" idx="4"/>
            <a:endCxn id="30" idx="0"/>
          </p:cNvCxnSpPr>
          <p:nvPr/>
        </p:nvCxnSpPr>
        <p:spPr>
          <a:xfrm flipH="1">
            <a:off x="7965734" y="2435553"/>
            <a:ext cx="1585023" cy="579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0F88824B-4424-C10C-B6B7-B04F768631F1}"/>
              </a:ext>
            </a:extLst>
          </p:cNvPr>
          <p:cNvCxnSpPr>
            <a:stCxn id="29" idx="4"/>
            <a:endCxn id="31" idx="0"/>
          </p:cNvCxnSpPr>
          <p:nvPr/>
        </p:nvCxnSpPr>
        <p:spPr>
          <a:xfrm>
            <a:off x="9550757" y="2435553"/>
            <a:ext cx="833405" cy="586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266EB785-E8AF-7A9D-2828-1496E8D6934E}"/>
              </a:ext>
            </a:extLst>
          </p:cNvPr>
          <p:cNvCxnSpPr>
            <a:stCxn id="30" idx="4"/>
            <a:endCxn id="41" idx="0"/>
          </p:cNvCxnSpPr>
          <p:nvPr/>
        </p:nvCxnSpPr>
        <p:spPr>
          <a:xfrm>
            <a:off x="7965734" y="3512403"/>
            <a:ext cx="1783" cy="411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63DF3230-E130-07CA-67B8-66C560259A42}"/>
              </a:ext>
            </a:extLst>
          </p:cNvPr>
          <p:cNvCxnSpPr>
            <a:stCxn id="32" idx="4"/>
            <a:endCxn id="34" idx="0"/>
          </p:cNvCxnSpPr>
          <p:nvPr/>
        </p:nvCxnSpPr>
        <p:spPr>
          <a:xfrm>
            <a:off x="9661296" y="4457198"/>
            <a:ext cx="1347" cy="284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9D5A8025-50D5-A128-351A-12418ED1D6F3}"/>
              </a:ext>
            </a:extLst>
          </p:cNvPr>
          <p:cNvSpPr/>
          <p:nvPr/>
        </p:nvSpPr>
        <p:spPr>
          <a:xfrm>
            <a:off x="9374302" y="557908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a:t>
            </a:r>
            <a:endParaRPr lang="en-IN" dirty="0"/>
          </a:p>
        </p:txBody>
      </p:sp>
      <p:cxnSp>
        <p:nvCxnSpPr>
          <p:cNvPr id="55" name="Straight Arrow Connector 54">
            <a:extLst>
              <a:ext uri="{FF2B5EF4-FFF2-40B4-BE49-F238E27FC236}">
                <a16:creationId xmlns:a16="http://schemas.microsoft.com/office/drawing/2014/main" id="{568392B6-5717-A58A-2CF3-8979F19238E5}"/>
              </a:ext>
            </a:extLst>
          </p:cNvPr>
          <p:cNvCxnSpPr>
            <a:stCxn id="34" idx="4"/>
            <a:endCxn id="52" idx="0"/>
          </p:cNvCxnSpPr>
          <p:nvPr/>
        </p:nvCxnSpPr>
        <p:spPr>
          <a:xfrm>
            <a:off x="9662643" y="5302378"/>
            <a:ext cx="8447" cy="2767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80154F7F-67DB-83B2-D5BD-199D07EF4010}"/>
              </a:ext>
            </a:extLst>
          </p:cNvPr>
          <p:cNvSpPr/>
          <p:nvPr/>
        </p:nvSpPr>
        <p:spPr>
          <a:xfrm>
            <a:off x="10939912"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t>
            </a:r>
            <a:endParaRPr lang="en-IN" dirty="0"/>
          </a:p>
        </p:txBody>
      </p:sp>
      <p:cxnSp>
        <p:nvCxnSpPr>
          <p:cNvPr id="62" name="Straight Arrow Connector 61">
            <a:extLst>
              <a:ext uri="{FF2B5EF4-FFF2-40B4-BE49-F238E27FC236}">
                <a16:creationId xmlns:a16="http://schemas.microsoft.com/office/drawing/2014/main" id="{643A2001-7CD6-4FD7-55C5-4421B828EF1B}"/>
              </a:ext>
            </a:extLst>
          </p:cNvPr>
          <p:cNvCxnSpPr>
            <a:stCxn id="33" idx="4"/>
            <a:endCxn id="60" idx="0"/>
          </p:cNvCxnSpPr>
          <p:nvPr/>
        </p:nvCxnSpPr>
        <p:spPr>
          <a:xfrm>
            <a:off x="11225294" y="4448825"/>
            <a:ext cx="11406" cy="292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654020A-319D-AEDF-4612-6BEF998C740E}"/>
              </a:ext>
            </a:extLst>
          </p:cNvPr>
          <p:cNvSpPr txBox="1"/>
          <p:nvPr/>
        </p:nvSpPr>
        <p:spPr>
          <a:xfrm>
            <a:off x="61648" y="1732254"/>
            <a:ext cx="8255047" cy="4196020"/>
          </a:xfrm>
          <a:prstGeom prst="rect">
            <a:avLst/>
          </a:prstGeom>
          <a:noFill/>
        </p:spPr>
        <p:txBody>
          <a:bodyPr wrap="square" rtlCol="0">
            <a:spAutoFit/>
          </a:bodyPr>
          <a:lstStyle/>
          <a:p>
            <a:r>
              <a:rPr lang="en-US" sz="1600" dirty="0">
                <a:latin typeface="Consolas" panose="020B0609020204030204" pitchFamily="49" charset="0"/>
              </a:rPr>
              <a:t>C1: </a:t>
            </a:r>
            <a:r>
              <a:rPr lang="en-US" sz="1600" dirty="0" err="1">
                <a:latin typeface="Consolas" panose="020B0609020204030204" pitchFamily="49" charset="0"/>
              </a:rPr>
              <a:t>TypeCheck</a:t>
            </a:r>
            <a:r>
              <a:rPr lang="en-US" sz="1600" dirty="0">
                <a:latin typeface="Consolas" panose="020B0609020204030204" pitchFamily="49" charset="0"/>
              </a:rPr>
              <a:t>(swap(</a:t>
            </a:r>
            <a:r>
              <a:rPr lang="en-US" sz="1600" dirty="0" err="1">
                <a:latin typeface="Consolas" panose="020B0609020204030204" pitchFamily="49" charset="0"/>
              </a:rPr>
              <a:t>x:intptr</a:t>
            </a:r>
            <a:r>
              <a:rPr lang="en-US" sz="1600" dirty="0">
                <a:latin typeface="Consolas" panose="020B0609020204030204" pitchFamily="49" charset="0"/>
              </a:rPr>
              <a:t>, y:intptr):void{e})::</a:t>
            </a:r>
            <a:r>
              <a:rPr lang="en-US" sz="1600" dirty="0">
                <a:latin typeface="Consolas" panose="020B0609020204030204" pitchFamily="49" charset="0"/>
                <a:sym typeface="Wingdings" panose="05000000000000000000" pitchFamily="2" charset="2"/>
              </a:rPr>
              <a:t> e == {int t = e</a:t>
            </a:r>
            <a:r>
              <a:rPr lang="en-US" sz="1600" baseline="-25000" dirty="0">
                <a:latin typeface="Consolas" panose="020B0609020204030204" pitchFamily="49" charset="0"/>
                <a:sym typeface="Wingdings" panose="05000000000000000000" pitchFamily="2" charset="2"/>
              </a:rPr>
              <a:t>1</a:t>
            </a:r>
            <a:r>
              <a:rPr lang="en-US" sz="1600" dirty="0">
                <a:latin typeface="Consolas" panose="020B0609020204030204" pitchFamily="49" charset="0"/>
                <a:sym typeface="Wingdings" panose="05000000000000000000" pitchFamily="2" charset="2"/>
              </a:rPr>
              <a:t>; e</a:t>
            </a:r>
            <a:r>
              <a:rPr lang="en-US" sz="1600" baseline="-25000" dirty="0">
                <a:latin typeface="Consolas" panose="020B0609020204030204" pitchFamily="49" charset="0"/>
                <a:sym typeface="Wingdings" panose="05000000000000000000" pitchFamily="2" charset="2"/>
              </a:rPr>
              <a:t>2</a:t>
            </a:r>
            <a:r>
              <a:rPr lang="en-US" sz="1600" dirty="0">
                <a:latin typeface="Consolas" panose="020B0609020204030204" pitchFamily="49" charset="0"/>
                <a:sym typeface="Wingdings" panose="05000000000000000000" pitchFamily="2" charset="2"/>
              </a:rPr>
              <a:t>}</a:t>
            </a:r>
          </a:p>
          <a:p>
            <a:r>
              <a:rPr lang="en-US" sz="1600" dirty="0">
                <a:latin typeface="Consolas" panose="020B0609020204030204" pitchFamily="49" charset="0"/>
                <a:sym typeface="Wingdings" panose="05000000000000000000" pitchFamily="2" charset="2"/>
              </a:rPr>
              <a:t>C1: </a:t>
            </a:r>
            <a:r>
              <a:rPr lang="en-US" sz="1600" dirty="0" err="1">
                <a:latin typeface="Consolas" panose="020B0609020204030204" pitchFamily="49" charset="0"/>
                <a:sym typeface="Wingdings" panose="05000000000000000000" pitchFamily="2" charset="2"/>
              </a:rPr>
              <a:t>enter_scope</a:t>
            </a:r>
            <a:r>
              <a:rPr lang="en-US" sz="1600" dirty="0">
                <a:latin typeface="Consolas" panose="020B0609020204030204" pitchFamily="49" charset="0"/>
                <a:sym typeface="Wingdings" panose="05000000000000000000" pitchFamily="2" charset="2"/>
              </a:rPr>
              <a:t>();</a:t>
            </a:r>
          </a:p>
          <a:p>
            <a:r>
              <a:rPr lang="en-US" sz="1600" dirty="0">
                <a:latin typeface="Consolas" panose="020B0609020204030204" pitchFamily="49" charset="0"/>
                <a:sym typeface="Wingdings" panose="05000000000000000000" pitchFamily="2" charset="2"/>
              </a:rPr>
              <a:t>C1: </a:t>
            </a:r>
            <a:r>
              <a:rPr lang="en-US" sz="1600" dirty="0" err="1">
                <a:latin typeface="Consolas" panose="020B0609020204030204" pitchFamily="49" charset="0"/>
                <a:sym typeface="Wingdings" panose="05000000000000000000" pitchFamily="2" charset="2"/>
              </a:rPr>
              <a:t>check_and_insert</a:t>
            </a:r>
            <a:r>
              <a:rPr lang="en-US" sz="1600" dirty="0">
                <a:latin typeface="Consolas" panose="020B0609020204030204" pitchFamily="49" charset="0"/>
                <a:sym typeface="Wingdings" panose="05000000000000000000" pitchFamily="2" charset="2"/>
              </a:rPr>
              <a:t>(x, </a:t>
            </a:r>
            <a:r>
              <a:rPr lang="en-US" sz="1600" dirty="0" err="1">
                <a:latin typeface="Consolas" panose="020B0609020204030204" pitchFamily="49" charset="0"/>
                <a:sym typeface="Wingdings" panose="05000000000000000000" pitchFamily="2" charset="2"/>
              </a:rPr>
              <a:t>intptr</a:t>
            </a:r>
            <a:r>
              <a:rPr lang="en-US" sz="1600" dirty="0">
                <a:latin typeface="Consolas" panose="020B0609020204030204" pitchFamily="49" charset="0"/>
                <a:sym typeface="Wingdings" panose="05000000000000000000" pitchFamily="2" charset="2"/>
              </a:rPr>
              <a:t>);</a:t>
            </a:r>
          </a:p>
          <a:p>
            <a:r>
              <a:rPr lang="en-US" sz="1600" dirty="0">
                <a:latin typeface="Consolas" panose="020B0609020204030204" pitchFamily="49" charset="0"/>
                <a:sym typeface="Wingdings" panose="05000000000000000000" pitchFamily="2" charset="2"/>
              </a:rPr>
              <a:t>C1: </a:t>
            </a:r>
            <a:r>
              <a:rPr lang="en-US" sz="1600" dirty="0" err="1">
                <a:latin typeface="Consolas" panose="020B0609020204030204" pitchFamily="49" charset="0"/>
                <a:sym typeface="Wingdings" panose="05000000000000000000" pitchFamily="2" charset="2"/>
              </a:rPr>
              <a:t>check_and_insert</a:t>
            </a:r>
            <a:r>
              <a:rPr lang="en-US" sz="1600" dirty="0">
                <a:latin typeface="Consolas" panose="020B0609020204030204" pitchFamily="49" charset="0"/>
                <a:sym typeface="Wingdings" panose="05000000000000000000" pitchFamily="2" charset="2"/>
              </a:rPr>
              <a:t>(y, </a:t>
            </a:r>
            <a:r>
              <a:rPr lang="en-US" sz="1600" dirty="0" err="1">
                <a:latin typeface="Consolas" panose="020B0609020204030204" pitchFamily="49" charset="0"/>
                <a:sym typeface="Wingdings" panose="05000000000000000000" pitchFamily="2" charset="2"/>
              </a:rPr>
              <a:t>intptr</a:t>
            </a:r>
            <a:r>
              <a:rPr lang="en-US" sz="1600" dirty="0">
                <a:latin typeface="Consolas" panose="020B0609020204030204" pitchFamily="49" charset="0"/>
                <a:sym typeface="Wingdings" panose="05000000000000000000" pitchFamily="2" charset="2"/>
              </a:rPr>
              <a:t>);</a:t>
            </a:r>
          </a:p>
          <a:p>
            <a:endParaRPr lang="en-US" sz="1600" dirty="0">
              <a:latin typeface="Consolas" panose="020B0609020204030204" pitchFamily="49" charset="0"/>
              <a:sym typeface="Wingdings" panose="05000000000000000000" pitchFamily="2" charset="2"/>
            </a:endParaRPr>
          </a:p>
          <a:p>
            <a:r>
              <a:rPr lang="en-US" sz="1600" dirty="0">
                <a:latin typeface="Consolas" panose="020B0609020204030204" pitchFamily="49" charset="0"/>
                <a:sym typeface="Wingdings" panose="05000000000000000000" pitchFamily="2" charset="2"/>
              </a:rPr>
              <a:t>C1 -&gt; C2: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({int t = e</a:t>
            </a:r>
            <a:r>
              <a:rPr lang="en-US" sz="1600" baseline="-25000" dirty="0">
                <a:latin typeface="Consolas" panose="020B0609020204030204" pitchFamily="49" charset="0"/>
                <a:sym typeface="Wingdings" panose="05000000000000000000" pitchFamily="2" charset="2"/>
              </a:rPr>
              <a:t>1</a:t>
            </a:r>
            <a:r>
              <a:rPr lang="en-US" sz="1600" dirty="0">
                <a:latin typeface="Consolas" panose="020B0609020204030204" pitchFamily="49" charset="0"/>
                <a:sym typeface="Wingdings" panose="05000000000000000000" pitchFamily="2" charset="2"/>
              </a:rPr>
              <a:t>; e</a:t>
            </a:r>
            <a:r>
              <a:rPr lang="en-US" sz="1600" baseline="-25000" dirty="0">
                <a:latin typeface="Consolas" panose="020B0609020204030204" pitchFamily="49" charset="0"/>
                <a:sym typeface="Wingdings" panose="05000000000000000000" pitchFamily="2" charset="2"/>
              </a:rPr>
              <a:t>2</a:t>
            </a:r>
            <a:r>
              <a:rPr lang="en-US" sz="1600" dirty="0">
                <a:latin typeface="Consolas" panose="020B0609020204030204" pitchFamily="49" charset="0"/>
                <a:sym typeface="Wingdings" panose="05000000000000000000" pitchFamily="2" charset="2"/>
              </a:rPr>
              <a:t>}) :: e</a:t>
            </a:r>
            <a:r>
              <a:rPr lang="en-US" sz="1600" baseline="-25000" dirty="0">
                <a:latin typeface="Consolas" panose="020B0609020204030204" pitchFamily="49" charset="0"/>
                <a:sym typeface="Wingdings" panose="05000000000000000000" pitchFamily="2" charset="2"/>
              </a:rPr>
              <a:t>1</a:t>
            </a:r>
            <a:r>
              <a:rPr lang="en-US" sz="1600" dirty="0">
                <a:latin typeface="Consolas" panose="020B0609020204030204" pitchFamily="49" charset="0"/>
                <a:sym typeface="Wingdings" panose="05000000000000000000" pitchFamily="2" charset="2"/>
              </a:rPr>
              <a:t> == *e and e</a:t>
            </a:r>
            <a:r>
              <a:rPr lang="en-US" sz="1600" baseline="-25000" dirty="0">
                <a:latin typeface="Consolas" panose="020B0609020204030204" pitchFamily="49" charset="0"/>
                <a:sym typeface="Wingdings" panose="05000000000000000000" pitchFamily="2" charset="2"/>
              </a:rPr>
              <a:t>2</a:t>
            </a:r>
            <a:r>
              <a:rPr lang="en-US" sz="1600" dirty="0">
                <a:latin typeface="Consolas" panose="020B0609020204030204" pitchFamily="49" charset="0"/>
                <a:sym typeface="Wingdings" panose="05000000000000000000" pitchFamily="2" charset="2"/>
              </a:rPr>
              <a:t> == e</a:t>
            </a:r>
            <a:r>
              <a:rPr lang="en-US" sz="1600" baseline="-25000" dirty="0">
                <a:latin typeface="Consolas" panose="020B0609020204030204" pitchFamily="49" charset="0"/>
                <a:sym typeface="Wingdings" panose="05000000000000000000" pitchFamily="2" charset="2"/>
              </a:rPr>
              <a:t>1</a:t>
            </a:r>
            <a:r>
              <a:rPr lang="en-US" sz="1600" dirty="0">
                <a:latin typeface="Consolas" panose="020B0609020204030204" pitchFamily="49" charset="0"/>
                <a:sym typeface="Wingdings" panose="05000000000000000000" pitchFamily="2" charset="2"/>
              </a:rPr>
              <a:t>;e</a:t>
            </a:r>
            <a:r>
              <a:rPr lang="en-US" sz="1600" baseline="-25000" dirty="0">
                <a:latin typeface="Consolas" panose="020B0609020204030204" pitchFamily="49" charset="0"/>
                <a:sym typeface="Wingdings" panose="05000000000000000000" pitchFamily="2" charset="2"/>
              </a:rPr>
              <a:t>2</a:t>
            </a:r>
          </a:p>
          <a:p>
            <a:endParaRPr lang="en-US" sz="1600" baseline="-25000" dirty="0">
              <a:latin typeface="Consolas" panose="020B0609020204030204" pitchFamily="49" charset="0"/>
              <a:sym typeface="Wingdings" panose="05000000000000000000" pitchFamily="2" charset="2"/>
            </a:endParaRPr>
          </a:p>
          <a:p>
            <a:r>
              <a:rPr lang="en-US" sz="1600" dirty="0">
                <a:latin typeface="Consolas" panose="020B0609020204030204" pitchFamily="49" charset="0"/>
                <a:sym typeface="Wingdings" panose="05000000000000000000" pitchFamily="2" charset="2"/>
              </a:rPr>
              <a:t>C2 -&gt; C3: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(*e); :: e == x, x is id</a:t>
            </a:r>
          </a:p>
          <a:p>
            <a:r>
              <a:rPr lang="en-US" sz="1600" dirty="0">
                <a:latin typeface="Consolas" panose="020B0609020204030204" pitchFamily="49" charset="0"/>
                <a:sym typeface="Wingdings" panose="05000000000000000000" pitchFamily="2" charset="2"/>
              </a:rPr>
              <a:t>C3 -&gt; C4: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(x)  </a:t>
            </a:r>
            <a:r>
              <a:rPr lang="en-US" sz="1600" dirty="0" err="1">
                <a:latin typeface="Consolas" panose="020B0609020204030204" pitchFamily="49" charset="0"/>
                <a:sym typeface="Wingdings" panose="05000000000000000000" pitchFamily="2" charset="2"/>
              </a:rPr>
              <a:t>intptr</a:t>
            </a:r>
            <a:r>
              <a:rPr lang="en-US" sz="1600" dirty="0">
                <a:latin typeface="Consolas" panose="020B0609020204030204" pitchFamily="49" charset="0"/>
                <a:sym typeface="Wingdings" panose="05000000000000000000" pitchFamily="2" charset="2"/>
              </a:rPr>
              <a:t>, using lookup</a:t>
            </a:r>
          </a:p>
          <a:p>
            <a:r>
              <a:rPr lang="en-US" sz="1600" dirty="0">
                <a:latin typeface="Consolas" panose="020B0609020204030204" pitchFamily="49" charset="0"/>
                <a:sym typeface="Wingdings" panose="05000000000000000000" pitchFamily="2" charset="2"/>
              </a:rPr>
              <a:t>C3: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(*e)  int, using C4</a:t>
            </a:r>
          </a:p>
          <a:p>
            <a:endParaRPr lang="en-US" sz="1600" dirty="0">
              <a:latin typeface="Consolas" panose="020B0609020204030204" pitchFamily="49" charset="0"/>
              <a:sym typeface="Wingdings" panose="05000000000000000000" pitchFamily="2" charset="2"/>
            </a:endParaRPr>
          </a:p>
          <a:p>
            <a:r>
              <a:rPr lang="en-US" sz="1600" dirty="0">
                <a:latin typeface="Consolas" panose="020B0609020204030204" pitchFamily="49" charset="0"/>
                <a:sym typeface="Wingdings" panose="05000000000000000000" pitchFamily="2" charset="2"/>
              </a:rPr>
              <a:t>C2: C3 returns int</a:t>
            </a:r>
          </a:p>
          <a:p>
            <a:r>
              <a:rPr lang="en-US" sz="1600" dirty="0">
                <a:latin typeface="Consolas" panose="020B0609020204030204" pitchFamily="49" charset="0"/>
                <a:sym typeface="Wingdings" panose="05000000000000000000" pitchFamily="2" charset="2"/>
              </a:rPr>
              <a:t>C2: </a:t>
            </a:r>
            <a:r>
              <a:rPr lang="en-US" sz="1600" dirty="0" err="1">
                <a:latin typeface="Consolas" panose="020B0609020204030204" pitchFamily="49" charset="0"/>
                <a:sym typeface="Wingdings" panose="05000000000000000000" pitchFamily="2" charset="2"/>
              </a:rPr>
              <a:t>enter_scope</a:t>
            </a:r>
            <a:r>
              <a:rPr lang="en-US" sz="1600" dirty="0">
                <a:latin typeface="Consolas" panose="020B0609020204030204" pitchFamily="49" charset="0"/>
                <a:sym typeface="Wingdings" panose="05000000000000000000" pitchFamily="2" charset="2"/>
              </a:rPr>
              <a:t>();</a:t>
            </a:r>
          </a:p>
          <a:p>
            <a:r>
              <a:rPr lang="en-US" sz="1600" dirty="0">
                <a:latin typeface="Consolas" panose="020B0609020204030204" pitchFamily="49" charset="0"/>
                <a:sym typeface="Wingdings" panose="05000000000000000000" pitchFamily="2" charset="2"/>
              </a:rPr>
              <a:t>C2: </a:t>
            </a:r>
            <a:r>
              <a:rPr lang="en-US" sz="1600" dirty="0" err="1">
                <a:latin typeface="Consolas" panose="020B0609020204030204" pitchFamily="49" charset="0"/>
                <a:sym typeface="Wingdings" panose="05000000000000000000" pitchFamily="2" charset="2"/>
              </a:rPr>
              <a:t>check_and_insert</a:t>
            </a:r>
            <a:r>
              <a:rPr lang="en-US" sz="1600" dirty="0">
                <a:latin typeface="Consolas" panose="020B0609020204030204" pitchFamily="49" charset="0"/>
                <a:sym typeface="Wingdings" panose="05000000000000000000" pitchFamily="2" charset="2"/>
              </a:rPr>
              <a:t>(t, int);</a:t>
            </a:r>
          </a:p>
          <a:p>
            <a:endParaRPr lang="en-US" sz="1600" dirty="0">
              <a:latin typeface="Consolas" panose="020B0609020204030204" pitchFamily="49" charset="0"/>
              <a:sym typeface="Wingdings" panose="05000000000000000000" pitchFamily="2" charset="2"/>
            </a:endParaRPr>
          </a:p>
          <a:p>
            <a:r>
              <a:rPr lang="en-US" sz="1600" dirty="0">
                <a:latin typeface="Consolas" panose="020B0609020204030204" pitchFamily="49" charset="0"/>
                <a:sym typeface="Wingdings" panose="05000000000000000000" pitchFamily="2" charset="2"/>
              </a:rPr>
              <a:t>C2 -&gt; C4: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(e</a:t>
            </a:r>
            <a:r>
              <a:rPr lang="en-US" sz="1600" baseline="-25000" dirty="0">
                <a:latin typeface="Consolas" panose="020B0609020204030204" pitchFamily="49" charset="0"/>
                <a:sym typeface="Wingdings" panose="05000000000000000000" pitchFamily="2" charset="2"/>
              </a:rPr>
              <a:t>1</a:t>
            </a:r>
            <a:r>
              <a:rPr lang="en-US" sz="1600" dirty="0">
                <a:latin typeface="Consolas" panose="020B0609020204030204" pitchFamily="49" charset="0"/>
                <a:sym typeface="Wingdings" panose="05000000000000000000" pitchFamily="2" charset="2"/>
              </a:rPr>
              <a:t>;e</a:t>
            </a:r>
            <a:r>
              <a:rPr lang="en-US" sz="1600" baseline="-25000" dirty="0">
                <a:latin typeface="Consolas" panose="020B0609020204030204" pitchFamily="49" charset="0"/>
                <a:sym typeface="Wingdings" panose="05000000000000000000" pitchFamily="2" charset="2"/>
              </a:rPr>
              <a:t>2</a:t>
            </a:r>
            <a:r>
              <a:rPr lang="en-US" sz="1600" dirty="0">
                <a:latin typeface="Consolas" panose="020B0609020204030204" pitchFamily="49" charset="0"/>
                <a:sym typeface="Wingdings" panose="05000000000000000000" pitchFamily="2" charset="2"/>
              </a:rPr>
              <a:t>) :: e1 == “*x = e” and e2 == “*y = e”</a:t>
            </a:r>
          </a:p>
          <a:p>
            <a:endParaRPr lang="en-US" sz="1600" dirty="0">
              <a:latin typeface="Consolas" panose="020B0609020204030204" pitchFamily="49" charset="0"/>
              <a:sym typeface="Wingdings" panose="05000000000000000000" pitchFamily="2" charset="2"/>
            </a:endParaRPr>
          </a:p>
        </p:txBody>
      </p:sp>
    </p:spTree>
    <p:extLst>
      <p:ext uri="{BB962C8B-B14F-4D97-AF65-F5344CB8AC3E}">
        <p14:creationId xmlns:p14="http://schemas.microsoft.com/office/powerpoint/2010/main" val="3276314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41126-7B97-4E1F-AFD6-C16C5652A22D}"/>
              </a:ext>
            </a:extLst>
          </p:cNvPr>
          <p:cNvSpPr>
            <a:spLocks noGrp="1"/>
          </p:cNvSpPr>
          <p:nvPr>
            <p:ph type="title"/>
          </p:nvPr>
        </p:nvSpPr>
        <p:spPr/>
        <p:txBody>
          <a:bodyPr/>
          <a:lstStyle/>
          <a:p>
            <a:r>
              <a:rPr lang="en-US" dirty="0"/>
              <a:t>Type inference </a:t>
            </a:r>
          </a:p>
        </p:txBody>
      </p:sp>
      <p:sp>
        <p:nvSpPr>
          <p:cNvPr id="27" name="TextBox 26">
            <a:extLst>
              <a:ext uri="{FF2B5EF4-FFF2-40B4-BE49-F238E27FC236}">
                <a16:creationId xmlns:a16="http://schemas.microsoft.com/office/drawing/2014/main" id="{799AC069-9074-111D-1E7A-BB444C816F91}"/>
              </a:ext>
            </a:extLst>
          </p:cNvPr>
          <p:cNvSpPr txBox="1"/>
          <p:nvPr/>
        </p:nvSpPr>
        <p:spPr>
          <a:xfrm>
            <a:off x="7929153" y="1229361"/>
            <a:ext cx="1186545" cy="369332"/>
          </a:xfrm>
          <a:prstGeom prst="rect">
            <a:avLst/>
          </a:prstGeom>
          <a:noFill/>
        </p:spPr>
        <p:txBody>
          <a:bodyPr wrap="square" rtlCol="0">
            <a:spAutoFit/>
          </a:bodyPr>
          <a:lstStyle/>
          <a:p>
            <a:r>
              <a:rPr lang="en-US" b="1" dirty="0">
                <a:solidFill>
                  <a:schemeClr val="bg1"/>
                </a:solidFill>
              </a:rPr>
              <a:t>  e</a:t>
            </a:r>
            <a:r>
              <a:rPr lang="en-US" b="1" baseline="-25000" dirty="0">
                <a:solidFill>
                  <a:schemeClr val="bg1"/>
                </a:solidFill>
              </a:rPr>
              <a:t>1</a:t>
            </a:r>
            <a:r>
              <a:rPr lang="en-US" b="1" dirty="0">
                <a:solidFill>
                  <a:schemeClr val="bg1"/>
                </a:solidFill>
              </a:rPr>
              <a:t>; e</a:t>
            </a:r>
            <a:r>
              <a:rPr lang="en-US" b="1" baseline="-25000" dirty="0">
                <a:solidFill>
                  <a:schemeClr val="bg1"/>
                </a:solidFill>
              </a:rPr>
              <a:t>2</a:t>
            </a:r>
            <a:endParaRPr lang="en-IN" b="1" dirty="0">
              <a:solidFill>
                <a:schemeClr val="bg1"/>
              </a:solidFill>
            </a:endParaRPr>
          </a:p>
        </p:txBody>
      </p:sp>
      <p:sp>
        <p:nvSpPr>
          <p:cNvPr id="28" name="Oval 27">
            <a:extLst>
              <a:ext uri="{FF2B5EF4-FFF2-40B4-BE49-F238E27FC236}">
                <a16:creationId xmlns:a16="http://schemas.microsoft.com/office/drawing/2014/main" id="{970D9A40-C8E8-EA1C-C515-AE067DA03A74}"/>
              </a:ext>
            </a:extLst>
          </p:cNvPr>
          <p:cNvSpPr/>
          <p:nvPr/>
        </p:nvSpPr>
        <p:spPr>
          <a:xfrm>
            <a:off x="7315201" y="927646"/>
            <a:ext cx="4451592" cy="5176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swap(</a:t>
            </a:r>
            <a:r>
              <a:rPr lang="en-US" dirty="0" err="1"/>
              <a:t>x:intptr</a:t>
            </a:r>
            <a:r>
              <a:rPr lang="en-US" dirty="0"/>
              <a:t>, y:intptr):void {e}</a:t>
            </a:r>
            <a:endParaRPr lang="en-IN" dirty="0"/>
          </a:p>
        </p:txBody>
      </p:sp>
      <p:sp>
        <p:nvSpPr>
          <p:cNvPr id="29" name="Oval 28">
            <a:extLst>
              <a:ext uri="{FF2B5EF4-FFF2-40B4-BE49-F238E27FC236}">
                <a16:creationId xmlns:a16="http://schemas.microsoft.com/office/drawing/2014/main" id="{75498A0D-4B93-F50E-46B5-BA974A95B945}"/>
              </a:ext>
            </a:extLst>
          </p:cNvPr>
          <p:cNvSpPr/>
          <p:nvPr/>
        </p:nvSpPr>
        <p:spPr>
          <a:xfrm>
            <a:off x="8467961" y="1937713"/>
            <a:ext cx="2165592"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 t = e</a:t>
            </a:r>
            <a:r>
              <a:rPr lang="en-US" baseline="-25000" dirty="0"/>
              <a:t>1</a:t>
            </a:r>
            <a:r>
              <a:rPr lang="en-US" dirty="0"/>
              <a:t>; e</a:t>
            </a:r>
            <a:r>
              <a:rPr lang="en-US" baseline="-25000" dirty="0"/>
              <a:t>2</a:t>
            </a:r>
            <a:r>
              <a:rPr lang="en-US" dirty="0"/>
              <a:t>}</a:t>
            </a:r>
            <a:endParaRPr lang="en-IN" dirty="0"/>
          </a:p>
        </p:txBody>
      </p:sp>
      <p:sp>
        <p:nvSpPr>
          <p:cNvPr id="30" name="Oval 29">
            <a:extLst>
              <a:ext uri="{FF2B5EF4-FFF2-40B4-BE49-F238E27FC236}">
                <a16:creationId xmlns:a16="http://schemas.microsoft.com/office/drawing/2014/main" id="{81538984-8279-E3EE-8C66-5324C960507E}"/>
              </a:ext>
            </a:extLst>
          </p:cNvPr>
          <p:cNvSpPr/>
          <p:nvPr/>
        </p:nvSpPr>
        <p:spPr>
          <a:xfrm>
            <a:off x="7491117" y="3014563"/>
            <a:ext cx="949233"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sp>
        <p:nvSpPr>
          <p:cNvPr id="31" name="Oval 30">
            <a:extLst>
              <a:ext uri="{FF2B5EF4-FFF2-40B4-BE49-F238E27FC236}">
                <a16:creationId xmlns:a16="http://schemas.microsoft.com/office/drawing/2014/main" id="{9D6E0F4A-2BA3-166A-6F23-88C38B1BE4BF}"/>
              </a:ext>
            </a:extLst>
          </p:cNvPr>
          <p:cNvSpPr/>
          <p:nvPr/>
        </p:nvSpPr>
        <p:spPr>
          <a:xfrm>
            <a:off x="9885566" y="3022298"/>
            <a:ext cx="9971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r>
              <a:rPr lang="en-US" baseline="-25000" dirty="0"/>
              <a:t>1</a:t>
            </a:r>
            <a:r>
              <a:rPr lang="en-US" dirty="0"/>
              <a:t>;e</a:t>
            </a:r>
            <a:r>
              <a:rPr lang="en-US" baseline="-25000" dirty="0"/>
              <a:t>2</a:t>
            </a:r>
            <a:endParaRPr lang="en-IN" dirty="0"/>
          </a:p>
        </p:txBody>
      </p:sp>
      <p:sp>
        <p:nvSpPr>
          <p:cNvPr id="32" name="Oval 31">
            <a:extLst>
              <a:ext uri="{FF2B5EF4-FFF2-40B4-BE49-F238E27FC236}">
                <a16:creationId xmlns:a16="http://schemas.microsoft.com/office/drawing/2014/main" id="{1D963809-BEF5-8EEB-FDCE-B872D9268E2A}"/>
              </a:ext>
            </a:extLst>
          </p:cNvPr>
          <p:cNvSpPr/>
          <p:nvPr/>
        </p:nvSpPr>
        <p:spPr>
          <a:xfrm>
            <a:off x="9134050" y="3896058"/>
            <a:ext cx="10544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e</a:t>
            </a:r>
            <a:endParaRPr lang="en-IN" dirty="0"/>
          </a:p>
        </p:txBody>
      </p:sp>
      <p:sp>
        <p:nvSpPr>
          <p:cNvPr id="33" name="Oval 32">
            <a:extLst>
              <a:ext uri="{FF2B5EF4-FFF2-40B4-BE49-F238E27FC236}">
                <a16:creationId xmlns:a16="http://schemas.microsoft.com/office/drawing/2014/main" id="{D011439F-9D29-D884-D32A-AD2FAC332332}"/>
              </a:ext>
            </a:extLst>
          </p:cNvPr>
          <p:cNvSpPr/>
          <p:nvPr/>
        </p:nvSpPr>
        <p:spPr>
          <a:xfrm>
            <a:off x="10694070" y="3887685"/>
            <a:ext cx="1062448"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e</a:t>
            </a:r>
            <a:endParaRPr lang="en-IN" dirty="0"/>
          </a:p>
        </p:txBody>
      </p:sp>
      <p:sp>
        <p:nvSpPr>
          <p:cNvPr id="34" name="Oval 33">
            <a:extLst>
              <a:ext uri="{FF2B5EF4-FFF2-40B4-BE49-F238E27FC236}">
                <a16:creationId xmlns:a16="http://schemas.microsoft.com/office/drawing/2014/main" id="{FA51129E-9B4F-C586-0390-B851AC2E890C}"/>
              </a:ext>
            </a:extLst>
          </p:cNvPr>
          <p:cNvSpPr/>
          <p:nvPr/>
        </p:nvSpPr>
        <p:spPr>
          <a:xfrm>
            <a:off x="9365855"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cxnSp>
        <p:nvCxnSpPr>
          <p:cNvPr id="36" name="Straight Arrow Connector 35">
            <a:extLst>
              <a:ext uri="{FF2B5EF4-FFF2-40B4-BE49-F238E27FC236}">
                <a16:creationId xmlns:a16="http://schemas.microsoft.com/office/drawing/2014/main" id="{F24C8763-99B4-4A90-91B1-B82A281B0431}"/>
              </a:ext>
            </a:extLst>
          </p:cNvPr>
          <p:cNvCxnSpPr>
            <a:cxnSpLocks/>
            <a:stCxn id="31" idx="4"/>
            <a:endCxn id="32" idx="0"/>
          </p:cNvCxnSpPr>
          <p:nvPr/>
        </p:nvCxnSpPr>
        <p:spPr>
          <a:xfrm flipH="1">
            <a:off x="9661296" y="3583438"/>
            <a:ext cx="722866" cy="312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E0D3EA78-DBF2-76B5-2179-9225EA772924}"/>
              </a:ext>
            </a:extLst>
          </p:cNvPr>
          <p:cNvCxnSpPr>
            <a:cxnSpLocks/>
            <a:stCxn id="31" idx="5"/>
            <a:endCxn id="33" idx="0"/>
          </p:cNvCxnSpPr>
          <p:nvPr/>
        </p:nvCxnSpPr>
        <p:spPr>
          <a:xfrm>
            <a:off x="10736723" y="3501261"/>
            <a:ext cx="488571" cy="386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BD71B7BC-7FC1-609C-6CAB-D325E8D8E71C}"/>
              </a:ext>
            </a:extLst>
          </p:cNvPr>
          <p:cNvSpPr/>
          <p:nvPr/>
        </p:nvSpPr>
        <p:spPr>
          <a:xfrm>
            <a:off x="7670729" y="392403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endParaRPr lang="en-IN" dirty="0"/>
          </a:p>
        </p:txBody>
      </p:sp>
      <p:cxnSp>
        <p:nvCxnSpPr>
          <p:cNvPr id="43" name="Straight Arrow Connector 42">
            <a:extLst>
              <a:ext uri="{FF2B5EF4-FFF2-40B4-BE49-F238E27FC236}">
                <a16:creationId xmlns:a16="http://schemas.microsoft.com/office/drawing/2014/main" id="{94E24D18-14BA-F112-77FA-F9E40533093C}"/>
              </a:ext>
            </a:extLst>
          </p:cNvPr>
          <p:cNvCxnSpPr>
            <a:stCxn id="28" idx="4"/>
            <a:endCxn id="29" idx="0"/>
          </p:cNvCxnSpPr>
          <p:nvPr/>
        </p:nvCxnSpPr>
        <p:spPr>
          <a:xfrm>
            <a:off x="9540997" y="1445252"/>
            <a:ext cx="9760" cy="4924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035C8CE-DC2B-B3EF-486B-C0F99A26812F}"/>
              </a:ext>
            </a:extLst>
          </p:cNvPr>
          <p:cNvCxnSpPr>
            <a:stCxn id="29" idx="4"/>
            <a:endCxn id="30" idx="0"/>
          </p:cNvCxnSpPr>
          <p:nvPr/>
        </p:nvCxnSpPr>
        <p:spPr>
          <a:xfrm flipH="1">
            <a:off x="7965734" y="2435553"/>
            <a:ext cx="1585023" cy="579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0F88824B-4424-C10C-B6B7-B04F768631F1}"/>
              </a:ext>
            </a:extLst>
          </p:cNvPr>
          <p:cNvCxnSpPr>
            <a:stCxn id="29" idx="4"/>
            <a:endCxn id="31" idx="0"/>
          </p:cNvCxnSpPr>
          <p:nvPr/>
        </p:nvCxnSpPr>
        <p:spPr>
          <a:xfrm>
            <a:off x="9550757" y="2435553"/>
            <a:ext cx="833405" cy="586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266EB785-E8AF-7A9D-2828-1496E8D6934E}"/>
              </a:ext>
            </a:extLst>
          </p:cNvPr>
          <p:cNvCxnSpPr>
            <a:stCxn id="30" idx="4"/>
            <a:endCxn id="41" idx="0"/>
          </p:cNvCxnSpPr>
          <p:nvPr/>
        </p:nvCxnSpPr>
        <p:spPr>
          <a:xfrm>
            <a:off x="7965734" y="3512403"/>
            <a:ext cx="1783" cy="411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63DF3230-E130-07CA-67B8-66C560259A42}"/>
              </a:ext>
            </a:extLst>
          </p:cNvPr>
          <p:cNvCxnSpPr>
            <a:stCxn id="32" idx="4"/>
            <a:endCxn id="34" idx="0"/>
          </p:cNvCxnSpPr>
          <p:nvPr/>
        </p:nvCxnSpPr>
        <p:spPr>
          <a:xfrm>
            <a:off x="9661296" y="4457198"/>
            <a:ext cx="1347" cy="284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9D5A8025-50D5-A128-351A-12418ED1D6F3}"/>
              </a:ext>
            </a:extLst>
          </p:cNvPr>
          <p:cNvSpPr/>
          <p:nvPr/>
        </p:nvSpPr>
        <p:spPr>
          <a:xfrm>
            <a:off x="9374302" y="557908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a:t>
            </a:r>
            <a:endParaRPr lang="en-IN" dirty="0"/>
          </a:p>
        </p:txBody>
      </p:sp>
      <p:cxnSp>
        <p:nvCxnSpPr>
          <p:cNvPr id="55" name="Straight Arrow Connector 54">
            <a:extLst>
              <a:ext uri="{FF2B5EF4-FFF2-40B4-BE49-F238E27FC236}">
                <a16:creationId xmlns:a16="http://schemas.microsoft.com/office/drawing/2014/main" id="{568392B6-5717-A58A-2CF3-8979F19238E5}"/>
              </a:ext>
            </a:extLst>
          </p:cNvPr>
          <p:cNvCxnSpPr>
            <a:stCxn id="34" idx="4"/>
            <a:endCxn id="52" idx="0"/>
          </p:cNvCxnSpPr>
          <p:nvPr/>
        </p:nvCxnSpPr>
        <p:spPr>
          <a:xfrm>
            <a:off x="9662643" y="5302378"/>
            <a:ext cx="8447" cy="2767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80154F7F-67DB-83B2-D5BD-199D07EF4010}"/>
              </a:ext>
            </a:extLst>
          </p:cNvPr>
          <p:cNvSpPr/>
          <p:nvPr/>
        </p:nvSpPr>
        <p:spPr>
          <a:xfrm>
            <a:off x="10939912"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t>
            </a:r>
            <a:endParaRPr lang="en-IN" dirty="0"/>
          </a:p>
        </p:txBody>
      </p:sp>
      <p:cxnSp>
        <p:nvCxnSpPr>
          <p:cNvPr id="62" name="Straight Arrow Connector 61">
            <a:extLst>
              <a:ext uri="{FF2B5EF4-FFF2-40B4-BE49-F238E27FC236}">
                <a16:creationId xmlns:a16="http://schemas.microsoft.com/office/drawing/2014/main" id="{643A2001-7CD6-4FD7-55C5-4421B828EF1B}"/>
              </a:ext>
            </a:extLst>
          </p:cNvPr>
          <p:cNvCxnSpPr>
            <a:stCxn id="33" idx="4"/>
            <a:endCxn id="60" idx="0"/>
          </p:cNvCxnSpPr>
          <p:nvPr/>
        </p:nvCxnSpPr>
        <p:spPr>
          <a:xfrm>
            <a:off x="11225294" y="4448825"/>
            <a:ext cx="11406" cy="292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654020A-319D-AEDF-4612-6BEF998C740E}"/>
              </a:ext>
            </a:extLst>
          </p:cNvPr>
          <p:cNvSpPr txBox="1"/>
          <p:nvPr/>
        </p:nvSpPr>
        <p:spPr>
          <a:xfrm>
            <a:off x="277403" y="2112396"/>
            <a:ext cx="7197706" cy="3785652"/>
          </a:xfrm>
          <a:prstGeom prst="rect">
            <a:avLst/>
          </a:prstGeom>
          <a:noFill/>
        </p:spPr>
        <p:txBody>
          <a:bodyPr wrap="square" rtlCol="0">
            <a:spAutoFit/>
          </a:bodyPr>
          <a:lstStyle/>
          <a:p>
            <a:endParaRPr lang="en-US" sz="1600" dirty="0">
              <a:latin typeface="Consolas" panose="020B0609020204030204" pitchFamily="49" charset="0"/>
              <a:sym typeface="Wingdings" panose="05000000000000000000" pitchFamily="2" charset="2"/>
            </a:endParaRPr>
          </a:p>
          <a:p>
            <a:r>
              <a:rPr lang="en-US" sz="1600" dirty="0">
                <a:latin typeface="Consolas" panose="020B0609020204030204" pitchFamily="49" charset="0"/>
                <a:sym typeface="Wingdings" panose="05000000000000000000" pitchFamily="2" charset="2"/>
              </a:rPr>
              <a:t>C4 -&gt; C5: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(*x = e) :: e == *e</a:t>
            </a:r>
          </a:p>
          <a:p>
            <a:r>
              <a:rPr lang="en-US" sz="1600" dirty="0">
                <a:latin typeface="Consolas" panose="020B0609020204030204" pitchFamily="49" charset="0"/>
                <a:sym typeface="Wingdings" panose="05000000000000000000" pitchFamily="2" charset="2"/>
              </a:rPr>
              <a:t>C5 -&gt; C6: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(x)  </a:t>
            </a:r>
            <a:r>
              <a:rPr lang="en-US" sz="1600" dirty="0" err="1">
                <a:latin typeface="Consolas" panose="020B0609020204030204" pitchFamily="49" charset="0"/>
                <a:sym typeface="Wingdings" panose="05000000000000000000" pitchFamily="2" charset="2"/>
              </a:rPr>
              <a:t>intptr</a:t>
            </a:r>
            <a:r>
              <a:rPr lang="en-US" sz="1600" dirty="0">
                <a:latin typeface="Consolas" panose="020B0609020204030204" pitchFamily="49" charset="0"/>
                <a:sym typeface="Wingdings" panose="05000000000000000000" pitchFamily="2" charset="2"/>
              </a:rPr>
              <a:t>, using lookup</a:t>
            </a:r>
          </a:p>
          <a:p>
            <a:r>
              <a:rPr lang="en-US" sz="1600" dirty="0">
                <a:latin typeface="Consolas" panose="020B0609020204030204" pitchFamily="49" charset="0"/>
                <a:sym typeface="Wingdings" panose="05000000000000000000" pitchFamily="2" charset="2"/>
              </a:rPr>
              <a:t>C5 -&gt; C7: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(*e) :: e == y, y is id</a:t>
            </a:r>
          </a:p>
          <a:p>
            <a:r>
              <a:rPr lang="en-US" sz="1600" dirty="0">
                <a:latin typeface="Consolas" panose="020B0609020204030204" pitchFamily="49" charset="0"/>
                <a:sym typeface="Wingdings" panose="05000000000000000000" pitchFamily="2" charset="2"/>
              </a:rPr>
              <a:t>C7 -&gt; C8: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(y)  </a:t>
            </a:r>
            <a:r>
              <a:rPr lang="en-US" sz="1600" dirty="0" err="1">
                <a:latin typeface="Consolas" panose="020B0609020204030204" pitchFamily="49" charset="0"/>
                <a:sym typeface="Wingdings" panose="05000000000000000000" pitchFamily="2" charset="2"/>
              </a:rPr>
              <a:t>intptr</a:t>
            </a:r>
            <a:r>
              <a:rPr lang="en-US" sz="1600" dirty="0">
                <a:latin typeface="Consolas" panose="020B0609020204030204" pitchFamily="49" charset="0"/>
                <a:sym typeface="Wingdings" panose="05000000000000000000" pitchFamily="2" charset="2"/>
              </a:rPr>
              <a:t>, using lookup</a:t>
            </a:r>
          </a:p>
          <a:p>
            <a:r>
              <a:rPr lang="en-US" sz="1600" dirty="0">
                <a:latin typeface="Consolas" panose="020B0609020204030204" pitchFamily="49" charset="0"/>
                <a:sym typeface="Wingdings" panose="05000000000000000000" pitchFamily="2" charset="2"/>
              </a:rPr>
              <a:t>C7: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(*e)  int, using C8</a:t>
            </a:r>
          </a:p>
          <a:p>
            <a:r>
              <a:rPr lang="en-US" sz="1600" dirty="0">
                <a:latin typeface="Consolas" panose="020B0609020204030204" pitchFamily="49" charset="0"/>
                <a:sym typeface="Wingdings" panose="05000000000000000000" pitchFamily="2" charset="2"/>
              </a:rPr>
              <a:t>C5: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(*x = e)  int, using C6, C7</a:t>
            </a:r>
          </a:p>
          <a:p>
            <a:endParaRPr lang="en-US" sz="1600" dirty="0">
              <a:latin typeface="Consolas" panose="020B0609020204030204" pitchFamily="49" charset="0"/>
              <a:sym typeface="Wingdings" panose="05000000000000000000" pitchFamily="2" charset="2"/>
            </a:endParaRPr>
          </a:p>
          <a:p>
            <a:r>
              <a:rPr lang="en-US" sz="1600" dirty="0">
                <a:latin typeface="Consolas" panose="020B0609020204030204" pitchFamily="49" charset="0"/>
                <a:sym typeface="Wingdings" panose="05000000000000000000" pitchFamily="2" charset="2"/>
              </a:rPr>
              <a:t>C4 -&gt; C9: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(*y = e) :: e == t, t is id</a:t>
            </a:r>
          </a:p>
          <a:p>
            <a:r>
              <a:rPr lang="en-US" sz="1600" dirty="0">
                <a:latin typeface="Consolas" panose="020B0609020204030204" pitchFamily="49" charset="0"/>
                <a:sym typeface="Wingdings" panose="05000000000000000000" pitchFamily="2" charset="2"/>
              </a:rPr>
              <a:t>C9 -&gt; C10: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(y)  </a:t>
            </a:r>
            <a:r>
              <a:rPr lang="en-US" sz="1600" dirty="0" err="1">
                <a:latin typeface="Consolas" panose="020B0609020204030204" pitchFamily="49" charset="0"/>
                <a:sym typeface="Wingdings" panose="05000000000000000000" pitchFamily="2" charset="2"/>
              </a:rPr>
              <a:t>intptr</a:t>
            </a:r>
            <a:r>
              <a:rPr lang="en-US" sz="1600" dirty="0">
                <a:latin typeface="Consolas" panose="020B0609020204030204" pitchFamily="49" charset="0"/>
                <a:sym typeface="Wingdings" panose="05000000000000000000" pitchFamily="2" charset="2"/>
              </a:rPr>
              <a:t>, using lookup</a:t>
            </a:r>
          </a:p>
          <a:p>
            <a:r>
              <a:rPr lang="en-US" sz="1600" dirty="0">
                <a:latin typeface="Consolas" panose="020B0609020204030204" pitchFamily="49" charset="0"/>
                <a:sym typeface="Wingdings" panose="05000000000000000000" pitchFamily="2" charset="2"/>
              </a:rPr>
              <a:t>C9 -&gt; C11: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(t)  int, using lookup</a:t>
            </a:r>
          </a:p>
          <a:p>
            <a:r>
              <a:rPr lang="en-US" sz="1600" dirty="0">
                <a:latin typeface="Consolas" panose="020B0609020204030204" pitchFamily="49" charset="0"/>
                <a:sym typeface="Wingdings" panose="05000000000000000000" pitchFamily="2" charset="2"/>
              </a:rPr>
              <a:t>C9: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(*y = e)  int, using C10, C11</a:t>
            </a:r>
          </a:p>
          <a:p>
            <a:endParaRPr lang="en-US" sz="1600" dirty="0">
              <a:latin typeface="Consolas" panose="020B0609020204030204" pitchFamily="49" charset="0"/>
              <a:sym typeface="Wingdings" panose="05000000000000000000" pitchFamily="2" charset="2"/>
            </a:endParaRPr>
          </a:p>
          <a:p>
            <a:r>
              <a:rPr lang="en-US" sz="1600" dirty="0">
                <a:latin typeface="Consolas" panose="020B0609020204030204" pitchFamily="49" charset="0"/>
                <a:sym typeface="Wingdings" panose="05000000000000000000" pitchFamily="2" charset="2"/>
              </a:rPr>
              <a:t>C4: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(e</a:t>
            </a:r>
            <a:r>
              <a:rPr lang="en-US" sz="1600" baseline="-25000" dirty="0">
                <a:latin typeface="Consolas" panose="020B0609020204030204" pitchFamily="49" charset="0"/>
                <a:sym typeface="Wingdings" panose="05000000000000000000" pitchFamily="2" charset="2"/>
              </a:rPr>
              <a:t>1</a:t>
            </a:r>
            <a:r>
              <a:rPr lang="en-US" sz="1600" dirty="0">
                <a:latin typeface="Consolas" panose="020B0609020204030204" pitchFamily="49" charset="0"/>
                <a:sym typeface="Wingdings" panose="05000000000000000000" pitchFamily="2" charset="2"/>
              </a:rPr>
              <a:t>;e</a:t>
            </a:r>
            <a:r>
              <a:rPr lang="en-US" sz="1600" baseline="-25000" dirty="0">
                <a:latin typeface="Consolas" panose="020B0609020204030204" pitchFamily="49" charset="0"/>
                <a:sym typeface="Wingdings" panose="05000000000000000000" pitchFamily="2" charset="2"/>
              </a:rPr>
              <a:t>2</a:t>
            </a:r>
            <a:r>
              <a:rPr lang="en-US" sz="1600" dirty="0">
                <a:latin typeface="Consolas" panose="020B0609020204030204" pitchFamily="49" charset="0"/>
                <a:sym typeface="Wingdings" panose="05000000000000000000" pitchFamily="2" charset="2"/>
              </a:rPr>
              <a:t>)  int using C5, C9</a:t>
            </a:r>
          </a:p>
          <a:p>
            <a:endParaRPr lang="en-IN" sz="1600" dirty="0">
              <a:latin typeface="Consolas" panose="020B0609020204030204" pitchFamily="49" charset="0"/>
            </a:endParaRPr>
          </a:p>
        </p:txBody>
      </p:sp>
    </p:spTree>
    <p:extLst>
      <p:ext uri="{BB962C8B-B14F-4D97-AF65-F5344CB8AC3E}">
        <p14:creationId xmlns:p14="http://schemas.microsoft.com/office/powerpoint/2010/main" val="3939759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1167</TotalTime>
  <Words>3973</Words>
  <Application>Microsoft Office PowerPoint</Application>
  <PresentationFormat>Widescreen</PresentationFormat>
  <Paragraphs>676</Paragraphs>
  <Slides>69</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69</vt:i4>
      </vt:variant>
    </vt:vector>
  </HeadingPairs>
  <TitlesOfParts>
    <vt:vector size="76" baseType="lpstr">
      <vt:lpstr>Arial</vt:lpstr>
      <vt:lpstr>Calibri</vt:lpstr>
      <vt:lpstr>Calibri Light</vt:lpstr>
      <vt:lpstr>Cambria Math</vt:lpstr>
      <vt:lpstr>Consolas</vt:lpstr>
      <vt:lpstr>Wingdings</vt:lpstr>
      <vt:lpstr>Office Theme</vt:lpstr>
      <vt:lpstr>PowerPoint Presentation</vt:lpstr>
      <vt:lpstr>Today’s topics</vt:lpstr>
      <vt:lpstr>Clarification</vt:lpstr>
      <vt:lpstr>Homework</vt:lpstr>
      <vt:lpstr>Type inference </vt:lpstr>
      <vt:lpstr>PowerPoint Presentation</vt:lpstr>
      <vt:lpstr>Type inference </vt:lpstr>
      <vt:lpstr>Type inference </vt:lpstr>
      <vt:lpstr>Type inference </vt:lpstr>
      <vt:lpstr>Type inference </vt:lpstr>
      <vt:lpstr>Type inference </vt:lpstr>
      <vt:lpstr>Symbol table</vt:lpstr>
      <vt:lpstr>Type inference</vt:lpstr>
      <vt:lpstr>Type inference</vt:lpstr>
      <vt:lpstr>Type inference </vt:lpstr>
      <vt:lpstr>Type inference </vt:lpstr>
      <vt:lpstr>References</vt:lpstr>
      <vt:lpstr>Type inference</vt:lpstr>
      <vt:lpstr>Type inference</vt:lpstr>
      <vt:lpstr>Type inference</vt:lpstr>
      <vt:lpstr>Type inference</vt:lpstr>
      <vt:lpstr>Type inference</vt:lpstr>
      <vt:lpstr>Symbol table</vt:lpstr>
      <vt:lpstr>Symbol table</vt:lpstr>
      <vt:lpstr>Symbol table</vt:lpstr>
      <vt:lpstr>Symbol table</vt:lpstr>
      <vt:lpstr>Symbol table</vt:lpstr>
      <vt:lpstr>Types</vt:lpstr>
      <vt:lpstr>Integer literal</vt:lpstr>
      <vt:lpstr>Variable</vt:lpstr>
      <vt:lpstr>Address</vt:lpstr>
      <vt:lpstr>Load</vt:lpstr>
      <vt:lpstr>Addition</vt:lpstr>
      <vt:lpstr>Subscript</vt:lpstr>
      <vt:lpstr>Assign</vt:lpstr>
      <vt:lpstr>Assign</vt:lpstr>
      <vt:lpstr>Block</vt:lpstr>
      <vt:lpstr>IF</vt:lpstr>
      <vt:lpstr>IF</vt:lpstr>
      <vt:lpstr>IF</vt:lpstr>
      <vt:lpstr>QUIZ</vt:lpstr>
      <vt:lpstr>While (QUIZ)</vt:lpstr>
      <vt:lpstr>While</vt:lpstr>
      <vt:lpstr>Variable declaration</vt:lpstr>
      <vt:lpstr>Variable declaration</vt:lpstr>
      <vt:lpstr>Variable declaration</vt:lpstr>
      <vt:lpstr>Variable declaration</vt:lpstr>
      <vt:lpstr>Variable declaration</vt:lpstr>
      <vt:lpstr>Variable declaration</vt:lpstr>
      <vt:lpstr>Variable declaration</vt:lpstr>
      <vt:lpstr>Array declaration</vt:lpstr>
      <vt:lpstr>Function definition</vt:lpstr>
      <vt:lpstr>Function call</vt:lpstr>
      <vt:lpstr>Function call</vt:lpstr>
      <vt:lpstr>Inheritance in C++</vt:lpstr>
      <vt:lpstr>Subtype relationship</vt:lpstr>
      <vt:lpstr>Subtype</vt:lpstr>
      <vt:lpstr>Assign</vt:lpstr>
      <vt:lpstr>Assign (using subtype)</vt:lpstr>
      <vt:lpstr>IF</vt:lpstr>
      <vt:lpstr>Least upper bound</vt:lpstr>
      <vt:lpstr>IF (using subtype)</vt:lpstr>
      <vt:lpstr>Exercise: Function call using subtype relation</vt:lpstr>
      <vt:lpstr>Function call using subtype relation</vt:lpstr>
      <vt:lpstr>Function definition (subtype)</vt:lpstr>
      <vt:lpstr>Implementation</vt:lpstr>
      <vt:lpstr>Implementation</vt:lpstr>
      <vt:lpstr>Implementation</vt:lpstr>
      <vt:lpstr>Implementation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Keshav Bhalotia</cp:lastModifiedBy>
  <cp:revision>36</cp:revision>
  <dcterms:created xsi:type="dcterms:W3CDTF">2022-11-23T09:40:04Z</dcterms:created>
  <dcterms:modified xsi:type="dcterms:W3CDTF">2024-04-30T06:17:21Z</dcterms:modified>
</cp:coreProperties>
</file>