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sldIdLst>
    <p:sldId id="256" r:id="rId2"/>
    <p:sldId id="660" r:id="rId3"/>
    <p:sldId id="356" r:id="rId4"/>
    <p:sldId id="781" r:id="rId5"/>
    <p:sldId id="769" r:id="rId6"/>
    <p:sldId id="782" r:id="rId7"/>
    <p:sldId id="783" r:id="rId8"/>
    <p:sldId id="784" r:id="rId9"/>
    <p:sldId id="785" r:id="rId10"/>
    <p:sldId id="786" r:id="rId11"/>
    <p:sldId id="787" r:id="rId12"/>
    <p:sldId id="788" r:id="rId13"/>
    <p:sldId id="789" r:id="rId14"/>
    <p:sldId id="790" r:id="rId15"/>
    <p:sldId id="357" r:id="rId16"/>
    <p:sldId id="792" r:id="rId17"/>
    <p:sldId id="791" r:id="rId18"/>
    <p:sldId id="772" r:id="rId19"/>
    <p:sldId id="735" r:id="rId20"/>
    <p:sldId id="736" r:id="rId21"/>
    <p:sldId id="737" r:id="rId22"/>
    <p:sldId id="738" r:id="rId23"/>
    <p:sldId id="739" r:id="rId24"/>
    <p:sldId id="740" r:id="rId25"/>
    <p:sldId id="793" r:id="rId26"/>
    <p:sldId id="741" r:id="rId27"/>
    <p:sldId id="742" r:id="rId28"/>
    <p:sldId id="376" r:id="rId29"/>
    <p:sldId id="373" r:id="rId30"/>
    <p:sldId id="277" r:id="rId31"/>
    <p:sldId id="278" r:id="rId32"/>
    <p:sldId id="279" r:id="rId33"/>
    <p:sldId id="280" r:id="rId34"/>
    <p:sldId id="281" r:id="rId35"/>
    <p:sldId id="282" r:id="rId36"/>
    <p:sldId id="283" r:id="rId37"/>
    <p:sldId id="377" r:id="rId38"/>
    <p:sldId id="794" r:id="rId39"/>
    <p:sldId id="795" r:id="rId40"/>
    <p:sldId id="796" r:id="rId41"/>
    <p:sldId id="284" r:id="rId42"/>
    <p:sldId id="308" r:id="rId43"/>
    <p:sldId id="286" r:id="rId44"/>
    <p:sldId id="309" r:id="rId45"/>
    <p:sldId id="285" r:id="rId46"/>
    <p:sldId id="287" r:id="rId47"/>
    <p:sldId id="310" r:id="rId48"/>
    <p:sldId id="773" r:id="rId49"/>
    <p:sldId id="288" r:id="rId50"/>
    <p:sldId id="289" r:id="rId51"/>
    <p:sldId id="774" r:id="rId52"/>
    <p:sldId id="291" r:id="rId53"/>
    <p:sldId id="776" r:id="rId54"/>
    <p:sldId id="290" r:id="rId55"/>
    <p:sldId id="293" r:id="rId56"/>
    <p:sldId id="294" r:id="rId57"/>
    <p:sldId id="777" r:id="rId58"/>
    <p:sldId id="295" r:id="rId59"/>
    <p:sldId id="296" r:id="rId60"/>
    <p:sldId id="297" r:id="rId61"/>
    <p:sldId id="778" r:id="rId62"/>
    <p:sldId id="298" r:id="rId63"/>
    <p:sldId id="299" r:id="rId64"/>
    <p:sldId id="779" r:id="rId65"/>
    <p:sldId id="797" r:id="rId66"/>
    <p:sldId id="300" r:id="rId67"/>
    <p:sldId id="301" r:id="rId68"/>
    <p:sldId id="302" r:id="rId69"/>
    <p:sldId id="780" r:id="rId70"/>
    <p:sldId id="303" r:id="rId7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9F7541-8AA1-4873-8EE2-6EE4B745E30A}" type="datetimeFigureOut">
              <a:rPr lang="en-IN" smtClean="0"/>
              <a:t>30-04-2024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1CD276-996C-461A-BA18-C0461C4B1E84}" type="slidenum">
              <a:rPr lang="en-IN" smtClean="0"/>
              <a:t>‹#›</a:t>
            </a:fld>
            <a:endParaRPr lang="en-IN"/>
          </a:p>
        </p:txBody>
      </p:sp>
    </p:spTree>
    <p:extLst>
      <p:ext uri="{BB962C8B-B14F-4D97-AF65-F5344CB8AC3E}">
        <p14:creationId xmlns:p14="http://schemas.microsoft.com/office/powerpoint/2010/main" val="157754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a:t>
            </a:fld>
            <a:endParaRPr lang="en-IN"/>
          </a:p>
        </p:txBody>
      </p:sp>
    </p:spTree>
    <p:extLst>
      <p:ext uri="{BB962C8B-B14F-4D97-AF65-F5344CB8AC3E}">
        <p14:creationId xmlns:p14="http://schemas.microsoft.com/office/powerpoint/2010/main" val="2865438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41CD276-996C-461A-BA18-C0461C4B1E84}" type="slidenum">
              <a:rPr lang="en-IN" smtClean="0"/>
              <a:t>56</a:t>
            </a:fld>
            <a:endParaRPr lang="en-IN"/>
          </a:p>
        </p:txBody>
      </p:sp>
    </p:spTree>
    <p:extLst>
      <p:ext uri="{BB962C8B-B14F-4D97-AF65-F5344CB8AC3E}">
        <p14:creationId xmlns:p14="http://schemas.microsoft.com/office/powerpoint/2010/main" val="2179724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Ambiguity is bad because, during code generation, the codes for children are generated before the code for a parent node in an AST. Therefore, we may have two different code generations possible for a program if two different parse trees exist for the program.</a:t>
            </a:r>
            <a:endParaRPr lang="en-IN" dirty="0"/>
          </a:p>
        </p:txBody>
      </p:sp>
      <p:sp>
        <p:nvSpPr>
          <p:cNvPr id="4" name="Slide Number Placeholder 3"/>
          <p:cNvSpPr>
            <a:spLocks noGrp="1"/>
          </p:cNvSpPr>
          <p:nvPr>
            <p:ph type="sldNum" sz="quarter" idx="5"/>
          </p:nvPr>
        </p:nvSpPr>
        <p:spPr/>
        <p:txBody>
          <a:bodyPr/>
          <a:lstStyle/>
          <a:p>
            <a:fld id="{941CD276-996C-461A-BA18-C0461C4B1E84}" type="slidenum">
              <a:rPr lang="en-IN" smtClean="0"/>
              <a:t>57</a:t>
            </a:fld>
            <a:endParaRPr lang="en-IN"/>
          </a:p>
        </p:txBody>
      </p:sp>
    </p:spTree>
    <p:extLst>
      <p:ext uri="{BB962C8B-B14F-4D97-AF65-F5344CB8AC3E}">
        <p14:creationId xmlns:p14="http://schemas.microsoft.com/office/powerpoint/2010/main" val="3742267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body of an if with a corresponding else, there can’t be a standalone if (i.e., an if without a corresponding else). However, an if-else is allowed in the body of an if with a corresponding else. Both standalone if and if-else are permitted in the body of a standalone if.</a:t>
            </a:r>
            <a:endParaRPr lang="en-IN" dirty="0"/>
          </a:p>
        </p:txBody>
      </p:sp>
      <p:sp>
        <p:nvSpPr>
          <p:cNvPr id="4" name="Slide Number Placeholder 3"/>
          <p:cNvSpPr>
            <a:spLocks noGrp="1"/>
          </p:cNvSpPr>
          <p:nvPr>
            <p:ph type="sldNum" sz="quarter" idx="5"/>
          </p:nvPr>
        </p:nvSpPr>
        <p:spPr/>
        <p:txBody>
          <a:bodyPr/>
          <a:lstStyle/>
          <a:p>
            <a:fld id="{941CD276-996C-461A-BA18-C0461C4B1E84}" type="slidenum">
              <a:rPr lang="en-IN" smtClean="0"/>
              <a:t>67</a:t>
            </a:fld>
            <a:endParaRPr lang="en-IN"/>
          </a:p>
        </p:txBody>
      </p:sp>
    </p:spTree>
    <p:extLst>
      <p:ext uri="{BB962C8B-B14F-4D97-AF65-F5344CB8AC3E}">
        <p14:creationId xmlns:p14="http://schemas.microsoft.com/office/powerpoint/2010/main" val="91346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227AA-0F31-4701-9935-4363A6C6F5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97CA3DD-950A-40EE-9E4C-442029DCC4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4D99C39-297C-4A3A-886E-D65337CA2EC3}"/>
              </a:ext>
            </a:extLst>
          </p:cNvPr>
          <p:cNvSpPr>
            <a:spLocks noGrp="1"/>
          </p:cNvSpPr>
          <p:nvPr>
            <p:ph type="dt" sz="half" idx="10"/>
          </p:nvPr>
        </p:nvSpPr>
        <p:spPr/>
        <p:txBody>
          <a:bodyPr/>
          <a:lstStyle/>
          <a:p>
            <a:fld id="{1377C711-0476-4937-97FF-5A1D3E41300C}" type="datetimeFigureOut">
              <a:rPr lang="en-IN" smtClean="0"/>
              <a:t>30-04-2024</a:t>
            </a:fld>
            <a:endParaRPr lang="en-IN"/>
          </a:p>
        </p:txBody>
      </p:sp>
      <p:sp>
        <p:nvSpPr>
          <p:cNvPr id="5" name="Footer Placeholder 4">
            <a:extLst>
              <a:ext uri="{FF2B5EF4-FFF2-40B4-BE49-F238E27FC236}">
                <a16:creationId xmlns:a16="http://schemas.microsoft.com/office/drawing/2014/main" id="{F628A562-9FE0-446A-9E62-1C85ECA9DC9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9FF32E1-631B-474B-A0FD-26D5B937F966}"/>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3878627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8788-B5BA-445D-8F38-FD29FDB2C59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752FC47-2BB7-4DF6-9621-DDEC6D34CF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D1B0783-E5B1-4560-BF9B-7BC97709D645}"/>
              </a:ext>
            </a:extLst>
          </p:cNvPr>
          <p:cNvSpPr>
            <a:spLocks noGrp="1"/>
          </p:cNvSpPr>
          <p:nvPr>
            <p:ph type="dt" sz="half" idx="10"/>
          </p:nvPr>
        </p:nvSpPr>
        <p:spPr/>
        <p:txBody>
          <a:bodyPr/>
          <a:lstStyle/>
          <a:p>
            <a:fld id="{1377C711-0476-4937-97FF-5A1D3E41300C}" type="datetimeFigureOut">
              <a:rPr lang="en-IN" smtClean="0"/>
              <a:t>30-04-2024</a:t>
            </a:fld>
            <a:endParaRPr lang="en-IN"/>
          </a:p>
        </p:txBody>
      </p:sp>
      <p:sp>
        <p:nvSpPr>
          <p:cNvPr id="5" name="Footer Placeholder 4">
            <a:extLst>
              <a:ext uri="{FF2B5EF4-FFF2-40B4-BE49-F238E27FC236}">
                <a16:creationId xmlns:a16="http://schemas.microsoft.com/office/drawing/2014/main" id="{632A483C-B5E2-4C46-9BD8-2BDD90D6DC7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1B36A7C-71A1-4B0E-8950-742726C63CBD}"/>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95453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012509-658F-4957-B47D-4C59A3257FB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9D1D57E-B67F-45A9-9098-AA3386EF8B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8CA1160-B00E-4D46-B8E9-EA8F6525729B}"/>
              </a:ext>
            </a:extLst>
          </p:cNvPr>
          <p:cNvSpPr>
            <a:spLocks noGrp="1"/>
          </p:cNvSpPr>
          <p:nvPr>
            <p:ph type="dt" sz="half" idx="10"/>
          </p:nvPr>
        </p:nvSpPr>
        <p:spPr/>
        <p:txBody>
          <a:bodyPr/>
          <a:lstStyle/>
          <a:p>
            <a:fld id="{1377C711-0476-4937-97FF-5A1D3E41300C}" type="datetimeFigureOut">
              <a:rPr lang="en-IN" smtClean="0"/>
              <a:t>30-04-2024</a:t>
            </a:fld>
            <a:endParaRPr lang="en-IN"/>
          </a:p>
        </p:txBody>
      </p:sp>
      <p:sp>
        <p:nvSpPr>
          <p:cNvPr id="5" name="Footer Placeholder 4">
            <a:extLst>
              <a:ext uri="{FF2B5EF4-FFF2-40B4-BE49-F238E27FC236}">
                <a16:creationId xmlns:a16="http://schemas.microsoft.com/office/drawing/2014/main" id="{46DF1E54-D3AB-4894-97D6-54DC20CD548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4E470D-2D4F-4ED5-A0F3-B04B069C2C36}"/>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120754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AE22-31A2-4C5E-A101-7A66E08C766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6D7C32C-A83E-41E8-A9B1-B923C7C108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2E85342-23F8-4FF2-8C1D-FF24DAD0CD10}"/>
              </a:ext>
            </a:extLst>
          </p:cNvPr>
          <p:cNvSpPr>
            <a:spLocks noGrp="1"/>
          </p:cNvSpPr>
          <p:nvPr>
            <p:ph type="dt" sz="half" idx="10"/>
          </p:nvPr>
        </p:nvSpPr>
        <p:spPr/>
        <p:txBody>
          <a:bodyPr/>
          <a:lstStyle/>
          <a:p>
            <a:fld id="{1377C711-0476-4937-97FF-5A1D3E41300C}" type="datetimeFigureOut">
              <a:rPr lang="en-IN" smtClean="0"/>
              <a:t>30-04-2024</a:t>
            </a:fld>
            <a:endParaRPr lang="en-IN"/>
          </a:p>
        </p:txBody>
      </p:sp>
      <p:sp>
        <p:nvSpPr>
          <p:cNvPr id="5" name="Footer Placeholder 4">
            <a:extLst>
              <a:ext uri="{FF2B5EF4-FFF2-40B4-BE49-F238E27FC236}">
                <a16:creationId xmlns:a16="http://schemas.microsoft.com/office/drawing/2014/main" id="{E95BC94D-8B00-4AC6-9A42-E50B5151197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FE248A7-7473-43B7-9122-FCF4EB8E6942}"/>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25445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C163-2D9E-4D7A-BB38-17B7B11847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CD0DC70-7D34-4509-9EE8-CE0BE33B2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C19690-794E-48AF-A0FA-84F2C2305C13}"/>
              </a:ext>
            </a:extLst>
          </p:cNvPr>
          <p:cNvSpPr>
            <a:spLocks noGrp="1"/>
          </p:cNvSpPr>
          <p:nvPr>
            <p:ph type="dt" sz="half" idx="10"/>
          </p:nvPr>
        </p:nvSpPr>
        <p:spPr/>
        <p:txBody>
          <a:bodyPr/>
          <a:lstStyle/>
          <a:p>
            <a:fld id="{1377C711-0476-4937-97FF-5A1D3E41300C}" type="datetimeFigureOut">
              <a:rPr lang="en-IN" smtClean="0"/>
              <a:t>30-04-2024</a:t>
            </a:fld>
            <a:endParaRPr lang="en-IN"/>
          </a:p>
        </p:txBody>
      </p:sp>
      <p:sp>
        <p:nvSpPr>
          <p:cNvPr id="5" name="Footer Placeholder 4">
            <a:extLst>
              <a:ext uri="{FF2B5EF4-FFF2-40B4-BE49-F238E27FC236}">
                <a16:creationId xmlns:a16="http://schemas.microsoft.com/office/drawing/2014/main" id="{2EE7A133-ADBB-4BDC-AD64-D53D4D54405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146F3ED-EF81-4CD9-9D18-EEFE9D07E102}"/>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852297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D786C-E54F-491C-ACD0-AD8DEA57E8D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D74B3EF-A7DF-4417-BA4B-79FE173D21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853399C-8144-4F5B-BDFA-DC578817C4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834DD53-D6CE-4052-BA20-C7B0C91C6752}"/>
              </a:ext>
            </a:extLst>
          </p:cNvPr>
          <p:cNvSpPr>
            <a:spLocks noGrp="1"/>
          </p:cNvSpPr>
          <p:nvPr>
            <p:ph type="dt" sz="half" idx="10"/>
          </p:nvPr>
        </p:nvSpPr>
        <p:spPr/>
        <p:txBody>
          <a:bodyPr/>
          <a:lstStyle/>
          <a:p>
            <a:fld id="{1377C711-0476-4937-97FF-5A1D3E41300C}" type="datetimeFigureOut">
              <a:rPr lang="en-IN" smtClean="0"/>
              <a:t>30-04-2024</a:t>
            </a:fld>
            <a:endParaRPr lang="en-IN"/>
          </a:p>
        </p:txBody>
      </p:sp>
      <p:sp>
        <p:nvSpPr>
          <p:cNvPr id="6" name="Footer Placeholder 5">
            <a:extLst>
              <a:ext uri="{FF2B5EF4-FFF2-40B4-BE49-F238E27FC236}">
                <a16:creationId xmlns:a16="http://schemas.microsoft.com/office/drawing/2014/main" id="{41D04C35-ABEA-41BF-B563-EE155D94D44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6405C64-C0E0-4A44-A339-8ACC4DA7D2F5}"/>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816600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540E4-AFDC-4BEC-81EC-8B88DB24098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A6537F8-E581-4159-B442-E11CFB2FB5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DA154E-C053-485B-B42C-124AD603B6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161A0E1-FFC7-4B1F-BBB5-BA6F6547D6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31FB8A-0E1F-4D68-B555-A6C4118174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E50EAC2-8CD6-44BE-A06D-444EFB83BC65}"/>
              </a:ext>
            </a:extLst>
          </p:cNvPr>
          <p:cNvSpPr>
            <a:spLocks noGrp="1"/>
          </p:cNvSpPr>
          <p:nvPr>
            <p:ph type="dt" sz="half" idx="10"/>
          </p:nvPr>
        </p:nvSpPr>
        <p:spPr/>
        <p:txBody>
          <a:bodyPr/>
          <a:lstStyle/>
          <a:p>
            <a:fld id="{1377C711-0476-4937-97FF-5A1D3E41300C}" type="datetimeFigureOut">
              <a:rPr lang="en-IN" smtClean="0"/>
              <a:t>30-04-2024</a:t>
            </a:fld>
            <a:endParaRPr lang="en-IN"/>
          </a:p>
        </p:txBody>
      </p:sp>
      <p:sp>
        <p:nvSpPr>
          <p:cNvPr id="8" name="Footer Placeholder 7">
            <a:extLst>
              <a:ext uri="{FF2B5EF4-FFF2-40B4-BE49-F238E27FC236}">
                <a16:creationId xmlns:a16="http://schemas.microsoft.com/office/drawing/2014/main" id="{D4FBEB24-0072-4976-BB92-2E2D27A09FD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089B9EB-0714-49FE-9D5F-490EA205EE90}"/>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28462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3BC4D-ED1D-4E26-8B02-2194DE40968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C905FCE-5D30-4C5F-893A-D5D692829803}"/>
              </a:ext>
            </a:extLst>
          </p:cNvPr>
          <p:cNvSpPr>
            <a:spLocks noGrp="1"/>
          </p:cNvSpPr>
          <p:nvPr>
            <p:ph type="dt" sz="half" idx="10"/>
          </p:nvPr>
        </p:nvSpPr>
        <p:spPr/>
        <p:txBody>
          <a:bodyPr/>
          <a:lstStyle/>
          <a:p>
            <a:fld id="{1377C711-0476-4937-97FF-5A1D3E41300C}" type="datetimeFigureOut">
              <a:rPr lang="en-IN" smtClean="0"/>
              <a:t>30-04-2024</a:t>
            </a:fld>
            <a:endParaRPr lang="en-IN"/>
          </a:p>
        </p:txBody>
      </p:sp>
      <p:sp>
        <p:nvSpPr>
          <p:cNvPr id="4" name="Footer Placeholder 3">
            <a:extLst>
              <a:ext uri="{FF2B5EF4-FFF2-40B4-BE49-F238E27FC236}">
                <a16:creationId xmlns:a16="http://schemas.microsoft.com/office/drawing/2014/main" id="{03F96F47-18D2-461F-A01E-335EDF47759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D94177F-396D-4D2E-AD33-2D5492D7DD9C}"/>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292113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0616E2-B074-4DE3-BD48-EDABDCF9F35E}"/>
              </a:ext>
            </a:extLst>
          </p:cNvPr>
          <p:cNvSpPr>
            <a:spLocks noGrp="1"/>
          </p:cNvSpPr>
          <p:nvPr>
            <p:ph type="dt" sz="half" idx="10"/>
          </p:nvPr>
        </p:nvSpPr>
        <p:spPr/>
        <p:txBody>
          <a:bodyPr/>
          <a:lstStyle/>
          <a:p>
            <a:fld id="{1377C711-0476-4937-97FF-5A1D3E41300C}" type="datetimeFigureOut">
              <a:rPr lang="en-IN" smtClean="0"/>
              <a:t>30-04-2024</a:t>
            </a:fld>
            <a:endParaRPr lang="en-IN"/>
          </a:p>
        </p:txBody>
      </p:sp>
      <p:sp>
        <p:nvSpPr>
          <p:cNvPr id="3" name="Footer Placeholder 2">
            <a:extLst>
              <a:ext uri="{FF2B5EF4-FFF2-40B4-BE49-F238E27FC236}">
                <a16:creationId xmlns:a16="http://schemas.microsoft.com/office/drawing/2014/main" id="{46E7FCD7-5A39-40AD-A11F-19CB090A494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9FE4020-218B-4B91-B994-F6577EEAE4A3}"/>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09148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03A4E-4E92-4093-83B4-FDC83658A2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97B7CF6-9C57-4BB5-89E3-5D3D4A4612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EF4F8F6-B60E-47C2-93F5-EAA9C8E695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0CD62B-8360-4243-B93B-F0573C362EC6}"/>
              </a:ext>
            </a:extLst>
          </p:cNvPr>
          <p:cNvSpPr>
            <a:spLocks noGrp="1"/>
          </p:cNvSpPr>
          <p:nvPr>
            <p:ph type="dt" sz="half" idx="10"/>
          </p:nvPr>
        </p:nvSpPr>
        <p:spPr/>
        <p:txBody>
          <a:bodyPr/>
          <a:lstStyle/>
          <a:p>
            <a:fld id="{1377C711-0476-4937-97FF-5A1D3E41300C}" type="datetimeFigureOut">
              <a:rPr lang="en-IN" smtClean="0"/>
              <a:t>30-04-2024</a:t>
            </a:fld>
            <a:endParaRPr lang="en-IN"/>
          </a:p>
        </p:txBody>
      </p:sp>
      <p:sp>
        <p:nvSpPr>
          <p:cNvPr id="6" name="Footer Placeholder 5">
            <a:extLst>
              <a:ext uri="{FF2B5EF4-FFF2-40B4-BE49-F238E27FC236}">
                <a16:creationId xmlns:a16="http://schemas.microsoft.com/office/drawing/2014/main" id="{166AB47C-B145-4036-9ECA-0EDF8284D79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649AF38-2C4C-4552-8981-1EE054A7E36D}"/>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450465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1EA7D-7B82-4A95-B312-733CEC4E7D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19042D6-FD9D-448F-928D-94BC7E9FB2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5C519BC-F009-426B-8494-8F8A9F02C7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B82FF9-A4F5-44DD-9EDA-3DA743D11B30}"/>
              </a:ext>
            </a:extLst>
          </p:cNvPr>
          <p:cNvSpPr>
            <a:spLocks noGrp="1"/>
          </p:cNvSpPr>
          <p:nvPr>
            <p:ph type="dt" sz="half" idx="10"/>
          </p:nvPr>
        </p:nvSpPr>
        <p:spPr/>
        <p:txBody>
          <a:bodyPr/>
          <a:lstStyle/>
          <a:p>
            <a:fld id="{1377C711-0476-4937-97FF-5A1D3E41300C}" type="datetimeFigureOut">
              <a:rPr lang="en-IN" smtClean="0"/>
              <a:t>30-04-2024</a:t>
            </a:fld>
            <a:endParaRPr lang="en-IN"/>
          </a:p>
        </p:txBody>
      </p:sp>
      <p:sp>
        <p:nvSpPr>
          <p:cNvPr id="6" name="Footer Placeholder 5">
            <a:extLst>
              <a:ext uri="{FF2B5EF4-FFF2-40B4-BE49-F238E27FC236}">
                <a16:creationId xmlns:a16="http://schemas.microsoft.com/office/drawing/2014/main" id="{458C49C8-D032-4EC5-AD89-78263ED7F68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654521E-7C1B-4198-AD49-892746DE6534}"/>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306627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FC3B00-BA89-4D2D-99C3-9991F65B6C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8E7342F-551B-4A36-A71E-E139686DF2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203A7AE-2C5D-4660-8C3C-454C3FE674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7C711-0476-4937-97FF-5A1D3E41300C}" type="datetimeFigureOut">
              <a:rPr lang="en-IN" smtClean="0"/>
              <a:t>30-04-2024</a:t>
            </a:fld>
            <a:endParaRPr lang="en-IN"/>
          </a:p>
        </p:txBody>
      </p:sp>
      <p:sp>
        <p:nvSpPr>
          <p:cNvPr id="5" name="Footer Placeholder 4">
            <a:extLst>
              <a:ext uri="{FF2B5EF4-FFF2-40B4-BE49-F238E27FC236}">
                <a16:creationId xmlns:a16="http://schemas.microsoft.com/office/drawing/2014/main" id="{2BCE495C-7312-41EB-B5FC-DDE02220A4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D90BD51-4D6D-4B66-9525-DF95053400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B6F9E-DC3D-41A7-9BB7-978CD1754BF5}" type="slidenum">
              <a:rPr lang="en-IN" smtClean="0"/>
              <a:t>‹#›</a:t>
            </a:fld>
            <a:endParaRPr lang="en-IN"/>
          </a:p>
        </p:txBody>
      </p:sp>
    </p:spTree>
    <p:extLst>
      <p:ext uri="{BB962C8B-B14F-4D97-AF65-F5344CB8AC3E}">
        <p14:creationId xmlns:p14="http://schemas.microsoft.com/office/powerpoint/2010/main" val="3177122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0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F6FFF-D6E4-49D8-B77C-0F217AD3F9BA}"/>
              </a:ext>
            </a:extLst>
          </p:cNvPr>
          <p:cNvSpPr>
            <a:spLocks noGrp="1"/>
          </p:cNvSpPr>
          <p:nvPr>
            <p:ph type="ctrTitle"/>
          </p:nvPr>
        </p:nvSpPr>
        <p:spPr/>
        <p:txBody>
          <a:bodyPr/>
          <a:lstStyle/>
          <a:p>
            <a:r>
              <a:rPr lang="en-US" dirty="0"/>
              <a:t>Compilers</a:t>
            </a:r>
            <a:endParaRPr lang="en-IN" dirty="0"/>
          </a:p>
        </p:txBody>
      </p:sp>
      <p:sp>
        <p:nvSpPr>
          <p:cNvPr id="3" name="Subtitle 2">
            <a:extLst>
              <a:ext uri="{FF2B5EF4-FFF2-40B4-BE49-F238E27FC236}">
                <a16:creationId xmlns:a16="http://schemas.microsoft.com/office/drawing/2014/main" id="{AF7BD04E-C32F-4659-ACC7-2DF6B898858D}"/>
              </a:ext>
            </a:extLst>
          </p:cNvPr>
          <p:cNvSpPr>
            <a:spLocks noGrp="1"/>
          </p:cNvSpPr>
          <p:nvPr>
            <p:ph type="subTitle" idx="1"/>
          </p:nvPr>
        </p:nvSpPr>
        <p:spPr/>
        <p:txBody>
          <a:bodyPr/>
          <a:lstStyle/>
          <a:p>
            <a:r>
              <a:rPr lang="en-US" dirty="0"/>
              <a:t>Lecture-18</a:t>
            </a:r>
            <a:endParaRPr lang="en-IN" dirty="0"/>
          </a:p>
        </p:txBody>
      </p:sp>
    </p:spTree>
    <p:extLst>
      <p:ext uri="{BB962C8B-B14F-4D97-AF65-F5344CB8AC3E}">
        <p14:creationId xmlns:p14="http://schemas.microsoft.com/office/powerpoint/2010/main" val="1244956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82C32-53D9-BB09-0242-CAB0AF8B8B2D}"/>
              </a:ext>
            </a:extLst>
          </p:cNvPr>
          <p:cNvSpPr>
            <a:spLocks noGrp="1"/>
          </p:cNvSpPr>
          <p:nvPr>
            <p:ph type="title"/>
          </p:nvPr>
        </p:nvSpPr>
        <p:spPr/>
        <p:txBody>
          <a:bodyPr/>
          <a:lstStyle/>
          <a:p>
            <a:r>
              <a:rPr lang="en-US" dirty="0"/>
              <a:t>Minimal DFA</a:t>
            </a:r>
            <a:endParaRPr lang="en-IN" dirty="0"/>
          </a:p>
        </p:txBody>
      </p:sp>
      <p:sp>
        <p:nvSpPr>
          <p:cNvPr id="4" name="Oval 3">
            <a:extLst>
              <a:ext uri="{FF2B5EF4-FFF2-40B4-BE49-F238E27FC236}">
                <a16:creationId xmlns:a16="http://schemas.microsoft.com/office/drawing/2014/main" id="{EFDD43E2-B47C-E196-8D22-6959216F6520}"/>
              </a:ext>
            </a:extLst>
          </p:cNvPr>
          <p:cNvSpPr/>
          <p:nvPr/>
        </p:nvSpPr>
        <p:spPr>
          <a:xfrm>
            <a:off x="2264229" y="3374573"/>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5" name="Oval 4">
            <a:extLst>
              <a:ext uri="{FF2B5EF4-FFF2-40B4-BE49-F238E27FC236}">
                <a16:creationId xmlns:a16="http://schemas.microsoft.com/office/drawing/2014/main" id="{81F24CB7-B5C1-94EB-76A4-552CF7802E5C}"/>
              </a:ext>
            </a:extLst>
          </p:cNvPr>
          <p:cNvSpPr/>
          <p:nvPr/>
        </p:nvSpPr>
        <p:spPr>
          <a:xfrm>
            <a:off x="3861495" y="2317561"/>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6" name="Oval 5">
            <a:extLst>
              <a:ext uri="{FF2B5EF4-FFF2-40B4-BE49-F238E27FC236}">
                <a16:creationId xmlns:a16="http://schemas.microsoft.com/office/drawing/2014/main" id="{AF5AC85D-9C75-1E07-9906-CC789A601089}"/>
              </a:ext>
            </a:extLst>
          </p:cNvPr>
          <p:cNvSpPr/>
          <p:nvPr/>
        </p:nvSpPr>
        <p:spPr>
          <a:xfrm>
            <a:off x="5906536" y="2348380"/>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7" name="Oval 6">
            <a:extLst>
              <a:ext uri="{FF2B5EF4-FFF2-40B4-BE49-F238E27FC236}">
                <a16:creationId xmlns:a16="http://schemas.microsoft.com/office/drawing/2014/main" id="{FDFECFF9-EEA9-054B-5BC7-7B59740D12A2}"/>
              </a:ext>
            </a:extLst>
          </p:cNvPr>
          <p:cNvSpPr/>
          <p:nvPr/>
        </p:nvSpPr>
        <p:spPr>
          <a:xfrm>
            <a:off x="5764539" y="4252643"/>
            <a:ext cx="914401" cy="8817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FA6E553-BE5D-20EF-0362-7B976B1D21F4}"/>
              </a:ext>
            </a:extLst>
          </p:cNvPr>
          <p:cNvSpPr/>
          <p:nvPr/>
        </p:nvSpPr>
        <p:spPr>
          <a:xfrm>
            <a:off x="5884284" y="4394159"/>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9" name="Oval 8">
            <a:extLst>
              <a:ext uri="{FF2B5EF4-FFF2-40B4-BE49-F238E27FC236}">
                <a16:creationId xmlns:a16="http://schemas.microsoft.com/office/drawing/2014/main" id="{A933060F-8649-186E-6661-15A5FD38AED7}"/>
              </a:ext>
            </a:extLst>
          </p:cNvPr>
          <p:cNvSpPr/>
          <p:nvPr/>
        </p:nvSpPr>
        <p:spPr>
          <a:xfrm>
            <a:off x="3864546" y="4386329"/>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cxnSp>
        <p:nvCxnSpPr>
          <p:cNvPr id="18" name="Straight Arrow Connector 17">
            <a:extLst>
              <a:ext uri="{FF2B5EF4-FFF2-40B4-BE49-F238E27FC236}">
                <a16:creationId xmlns:a16="http://schemas.microsoft.com/office/drawing/2014/main" id="{14BA3427-3EE9-5906-7607-65033BFE4FEB}"/>
              </a:ext>
            </a:extLst>
          </p:cNvPr>
          <p:cNvCxnSpPr>
            <a:endCxn id="4" idx="2"/>
          </p:cNvCxnSpPr>
          <p:nvPr/>
        </p:nvCxnSpPr>
        <p:spPr>
          <a:xfrm>
            <a:off x="1611086" y="3667658"/>
            <a:ext cx="653143" cy="171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750328E-5902-8A6C-B309-72E63F007E07}"/>
              </a:ext>
            </a:extLst>
          </p:cNvPr>
          <p:cNvSpPr txBox="1"/>
          <p:nvPr/>
        </p:nvSpPr>
        <p:spPr>
          <a:xfrm>
            <a:off x="3843392" y="3533941"/>
            <a:ext cx="1055914" cy="369332"/>
          </a:xfrm>
          <a:prstGeom prst="rect">
            <a:avLst/>
          </a:prstGeom>
          <a:noFill/>
        </p:spPr>
        <p:txBody>
          <a:bodyPr wrap="square" rtlCol="0">
            <a:spAutoFit/>
          </a:bodyPr>
          <a:lstStyle/>
          <a:p>
            <a:r>
              <a:rPr lang="en-US" dirty="0"/>
              <a:t>a</a:t>
            </a:r>
          </a:p>
        </p:txBody>
      </p:sp>
      <p:cxnSp>
        <p:nvCxnSpPr>
          <p:cNvPr id="32" name="Straight Arrow Connector 31">
            <a:extLst>
              <a:ext uri="{FF2B5EF4-FFF2-40B4-BE49-F238E27FC236}">
                <a16:creationId xmlns:a16="http://schemas.microsoft.com/office/drawing/2014/main" id="{40C38916-DB27-8D83-47CE-17C92D58A712}"/>
              </a:ext>
            </a:extLst>
          </p:cNvPr>
          <p:cNvCxnSpPr>
            <a:stCxn id="4" idx="7"/>
            <a:endCxn id="5" idx="3"/>
          </p:cNvCxnSpPr>
          <p:nvPr/>
        </p:nvCxnSpPr>
        <p:spPr>
          <a:xfrm flipV="1">
            <a:off x="2821721" y="2847179"/>
            <a:ext cx="1135424" cy="618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90B6601E-EE14-2EAA-DCA5-388ADAC71E81}"/>
              </a:ext>
            </a:extLst>
          </p:cNvPr>
          <p:cNvCxnSpPr>
            <a:stCxn id="4" idx="5"/>
            <a:endCxn id="9" idx="2"/>
          </p:cNvCxnSpPr>
          <p:nvPr/>
        </p:nvCxnSpPr>
        <p:spPr>
          <a:xfrm>
            <a:off x="2821721" y="3904191"/>
            <a:ext cx="1042825" cy="792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D86F004-673D-E0FE-022A-3B543D3BF971}"/>
              </a:ext>
            </a:extLst>
          </p:cNvPr>
          <p:cNvCxnSpPr>
            <a:stCxn id="5" idx="6"/>
            <a:endCxn id="6" idx="2"/>
          </p:cNvCxnSpPr>
          <p:nvPr/>
        </p:nvCxnSpPr>
        <p:spPr>
          <a:xfrm>
            <a:off x="4514637" y="2627804"/>
            <a:ext cx="1391899" cy="30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3865B9C8-09ED-E74A-864C-BC29D11B69D0}"/>
              </a:ext>
            </a:extLst>
          </p:cNvPr>
          <p:cNvCxnSpPr>
            <a:stCxn id="6" idx="4"/>
            <a:endCxn id="8" idx="0"/>
          </p:cNvCxnSpPr>
          <p:nvPr/>
        </p:nvCxnSpPr>
        <p:spPr>
          <a:xfrm flipH="1">
            <a:off x="6210855" y="2968866"/>
            <a:ext cx="22252" cy="14252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E613277-7E06-E532-F79C-36703E587756}"/>
              </a:ext>
            </a:extLst>
          </p:cNvPr>
          <p:cNvCxnSpPr>
            <a:stCxn id="8" idx="2"/>
            <a:endCxn id="9" idx="6"/>
          </p:cNvCxnSpPr>
          <p:nvPr/>
        </p:nvCxnSpPr>
        <p:spPr>
          <a:xfrm flipH="1" flipV="1">
            <a:off x="4517688" y="4696572"/>
            <a:ext cx="1366596" cy="78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ECD47E2-5489-E983-A3A0-233A62492D39}"/>
              </a:ext>
            </a:extLst>
          </p:cNvPr>
          <p:cNvCxnSpPr>
            <a:stCxn id="8" idx="1"/>
            <a:endCxn id="5" idx="5"/>
          </p:cNvCxnSpPr>
          <p:nvPr/>
        </p:nvCxnSpPr>
        <p:spPr>
          <a:xfrm flipH="1" flipV="1">
            <a:off x="4418987" y="2847179"/>
            <a:ext cx="1560947" cy="16378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89D09821-90D4-5D7F-788A-2D9CD3BE81C0}"/>
              </a:ext>
            </a:extLst>
          </p:cNvPr>
          <p:cNvCxnSpPr>
            <a:stCxn id="9" idx="0"/>
            <a:endCxn id="5" idx="4"/>
          </p:cNvCxnSpPr>
          <p:nvPr/>
        </p:nvCxnSpPr>
        <p:spPr>
          <a:xfrm flipH="1" flipV="1">
            <a:off x="4188066" y="2938047"/>
            <a:ext cx="3051" cy="14482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0FF2BCA3-2A1C-7E05-1A25-6035861D9620}"/>
              </a:ext>
            </a:extLst>
          </p:cNvPr>
          <p:cNvSpPr txBox="1"/>
          <p:nvPr/>
        </p:nvSpPr>
        <p:spPr>
          <a:xfrm>
            <a:off x="2937554" y="2884956"/>
            <a:ext cx="1055914" cy="369332"/>
          </a:xfrm>
          <a:prstGeom prst="rect">
            <a:avLst/>
          </a:prstGeom>
          <a:noFill/>
        </p:spPr>
        <p:txBody>
          <a:bodyPr wrap="square" rtlCol="0">
            <a:spAutoFit/>
          </a:bodyPr>
          <a:lstStyle/>
          <a:p>
            <a:r>
              <a:rPr lang="en-US" dirty="0"/>
              <a:t>a</a:t>
            </a:r>
          </a:p>
        </p:txBody>
      </p:sp>
      <p:sp>
        <p:nvSpPr>
          <p:cNvPr id="46" name="TextBox 45">
            <a:extLst>
              <a:ext uri="{FF2B5EF4-FFF2-40B4-BE49-F238E27FC236}">
                <a16:creationId xmlns:a16="http://schemas.microsoft.com/office/drawing/2014/main" id="{E62998BF-9BEF-7658-33C8-159F249C408A}"/>
              </a:ext>
            </a:extLst>
          </p:cNvPr>
          <p:cNvSpPr txBox="1"/>
          <p:nvPr/>
        </p:nvSpPr>
        <p:spPr>
          <a:xfrm>
            <a:off x="5103688" y="3304487"/>
            <a:ext cx="1055914" cy="369332"/>
          </a:xfrm>
          <a:prstGeom prst="rect">
            <a:avLst/>
          </a:prstGeom>
          <a:noFill/>
        </p:spPr>
        <p:txBody>
          <a:bodyPr wrap="square" rtlCol="0">
            <a:spAutoFit/>
          </a:bodyPr>
          <a:lstStyle/>
          <a:p>
            <a:r>
              <a:rPr lang="en-US" dirty="0"/>
              <a:t>a</a:t>
            </a:r>
          </a:p>
        </p:txBody>
      </p:sp>
      <p:sp>
        <p:nvSpPr>
          <p:cNvPr id="47" name="TextBox 46">
            <a:extLst>
              <a:ext uri="{FF2B5EF4-FFF2-40B4-BE49-F238E27FC236}">
                <a16:creationId xmlns:a16="http://schemas.microsoft.com/office/drawing/2014/main" id="{19B639EF-52C8-AA26-A517-85E2E27F4A86}"/>
              </a:ext>
            </a:extLst>
          </p:cNvPr>
          <p:cNvSpPr txBox="1"/>
          <p:nvPr/>
        </p:nvSpPr>
        <p:spPr>
          <a:xfrm>
            <a:off x="5019785" y="2583581"/>
            <a:ext cx="1055914" cy="369332"/>
          </a:xfrm>
          <a:prstGeom prst="rect">
            <a:avLst/>
          </a:prstGeom>
          <a:noFill/>
        </p:spPr>
        <p:txBody>
          <a:bodyPr wrap="square" rtlCol="0">
            <a:spAutoFit/>
          </a:bodyPr>
          <a:lstStyle/>
          <a:p>
            <a:r>
              <a:rPr lang="en-US" dirty="0"/>
              <a:t>b</a:t>
            </a:r>
          </a:p>
        </p:txBody>
      </p:sp>
      <p:sp>
        <p:nvSpPr>
          <p:cNvPr id="48" name="TextBox 47">
            <a:extLst>
              <a:ext uri="{FF2B5EF4-FFF2-40B4-BE49-F238E27FC236}">
                <a16:creationId xmlns:a16="http://schemas.microsoft.com/office/drawing/2014/main" id="{20CFF1A7-15E8-5499-09B8-224884ADD5F5}"/>
              </a:ext>
            </a:extLst>
          </p:cNvPr>
          <p:cNvSpPr txBox="1"/>
          <p:nvPr/>
        </p:nvSpPr>
        <p:spPr>
          <a:xfrm>
            <a:off x="6312617" y="3383254"/>
            <a:ext cx="1055914" cy="369332"/>
          </a:xfrm>
          <a:prstGeom prst="rect">
            <a:avLst/>
          </a:prstGeom>
          <a:noFill/>
        </p:spPr>
        <p:txBody>
          <a:bodyPr wrap="square" rtlCol="0">
            <a:spAutoFit/>
          </a:bodyPr>
          <a:lstStyle/>
          <a:p>
            <a:r>
              <a:rPr lang="en-US" dirty="0"/>
              <a:t>b</a:t>
            </a:r>
          </a:p>
        </p:txBody>
      </p:sp>
      <p:sp>
        <p:nvSpPr>
          <p:cNvPr id="49" name="TextBox 48">
            <a:extLst>
              <a:ext uri="{FF2B5EF4-FFF2-40B4-BE49-F238E27FC236}">
                <a16:creationId xmlns:a16="http://schemas.microsoft.com/office/drawing/2014/main" id="{4F617F9E-48E5-3AB6-64B0-A2483F08952C}"/>
              </a:ext>
            </a:extLst>
          </p:cNvPr>
          <p:cNvSpPr txBox="1"/>
          <p:nvPr/>
        </p:nvSpPr>
        <p:spPr>
          <a:xfrm>
            <a:off x="5057459" y="4665812"/>
            <a:ext cx="1055914" cy="369332"/>
          </a:xfrm>
          <a:prstGeom prst="rect">
            <a:avLst/>
          </a:prstGeom>
          <a:noFill/>
        </p:spPr>
        <p:txBody>
          <a:bodyPr wrap="square" rtlCol="0">
            <a:spAutoFit/>
          </a:bodyPr>
          <a:lstStyle/>
          <a:p>
            <a:r>
              <a:rPr lang="en-US" dirty="0"/>
              <a:t>b</a:t>
            </a:r>
          </a:p>
        </p:txBody>
      </p:sp>
      <p:sp>
        <p:nvSpPr>
          <p:cNvPr id="50" name="TextBox 49">
            <a:extLst>
              <a:ext uri="{FF2B5EF4-FFF2-40B4-BE49-F238E27FC236}">
                <a16:creationId xmlns:a16="http://schemas.microsoft.com/office/drawing/2014/main" id="{A3692BC2-E426-FC0D-6477-D080D380F6C0}"/>
              </a:ext>
            </a:extLst>
          </p:cNvPr>
          <p:cNvSpPr txBox="1"/>
          <p:nvPr/>
        </p:nvSpPr>
        <p:spPr>
          <a:xfrm>
            <a:off x="2887899" y="4150394"/>
            <a:ext cx="1055914" cy="369332"/>
          </a:xfrm>
          <a:prstGeom prst="rect">
            <a:avLst/>
          </a:prstGeom>
          <a:noFill/>
        </p:spPr>
        <p:txBody>
          <a:bodyPr wrap="square" rtlCol="0">
            <a:spAutoFit/>
          </a:bodyPr>
          <a:lstStyle/>
          <a:p>
            <a:r>
              <a:rPr lang="en-US" dirty="0"/>
              <a:t>b</a:t>
            </a:r>
          </a:p>
        </p:txBody>
      </p:sp>
      <p:cxnSp>
        <p:nvCxnSpPr>
          <p:cNvPr id="52" name="Connector: Curved 51">
            <a:extLst>
              <a:ext uri="{FF2B5EF4-FFF2-40B4-BE49-F238E27FC236}">
                <a16:creationId xmlns:a16="http://schemas.microsoft.com/office/drawing/2014/main" id="{D4A642E8-EC15-448A-DF05-9D4CF64B609B}"/>
              </a:ext>
            </a:extLst>
          </p:cNvPr>
          <p:cNvCxnSpPr>
            <a:stCxn id="9" idx="5"/>
            <a:endCxn id="9" idx="3"/>
          </p:cNvCxnSpPr>
          <p:nvPr/>
        </p:nvCxnSpPr>
        <p:spPr>
          <a:xfrm rot="5400000">
            <a:off x="4191117" y="4685026"/>
            <a:ext cx="12700" cy="461842"/>
          </a:xfrm>
          <a:prstGeom prst="curvedConnector3">
            <a:avLst>
              <a:gd name="adj1" fmla="val 397167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Connector: Curved 61">
            <a:extLst>
              <a:ext uri="{FF2B5EF4-FFF2-40B4-BE49-F238E27FC236}">
                <a16:creationId xmlns:a16="http://schemas.microsoft.com/office/drawing/2014/main" id="{6C979396-D9F7-35DC-0F8B-30B8221387A0}"/>
              </a:ext>
            </a:extLst>
          </p:cNvPr>
          <p:cNvCxnSpPr>
            <a:stCxn id="6" idx="0"/>
            <a:endCxn id="5" idx="0"/>
          </p:cNvCxnSpPr>
          <p:nvPr/>
        </p:nvCxnSpPr>
        <p:spPr>
          <a:xfrm rot="16200000" flipV="1">
            <a:off x="5195178" y="1310450"/>
            <a:ext cx="30819" cy="2045041"/>
          </a:xfrm>
          <a:prstGeom prst="curvedConnector3">
            <a:avLst>
              <a:gd name="adj1" fmla="val 84175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Connector: Curved 63">
            <a:extLst>
              <a:ext uri="{FF2B5EF4-FFF2-40B4-BE49-F238E27FC236}">
                <a16:creationId xmlns:a16="http://schemas.microsoft.com/office/drawing/2014/main" id="{224A3D13-AC13-9A3B-C8E0-89667519B4DA}"/>
              </a:ext>
            </a:extLst>
          </p:cNvPr>
          <p:cNvCxnSpPr>
            <a:stCxn id="5" idx="0"/>
            <a:endCxn id="5" idx="2"/>
          </p:cNvCxnSpPr>
          <p:nvPr/>
        </p:nvCxnSpPr>
        <p:spPr>
          <a:xfrm rot="16200000" flipH="1" flipV="1">
            <a:off x="3869659" y="2309396"/>
            <a:ext cx="310243" cy="326571"/>
          </a:xfrm>
          <a:prstGeom prst="curvedConnector4">
            <a:avLst>
              <a:gd name="adj1" fmla="val -106800"/>
              <a:gd name="adj2" fmla="val 17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35CE6C8-336D-40F5-559B-9F31E8625773}"/>
              </a:ext>
            </a:extLst>
          </p:cNvPr>
          <p:cNvSpPr txBox="1"/>
          <p:nvPr/>
        </p:nvSpPr>
        <p:spPr>
          <a:xfrm>
            <a:off x="5107119" y="1756514"/>
            <a:ext cx="1055914" cy="369332"/>
          </a:xfrm>
          <a:prstGeom prst="rect">
            <a:avLst/>
          </a:prstGeom>
          <a:noFill/>
        </p:spPr>
        <p:txBody>
          <a:bodyPr wrap="square" rtlCol="0">
            <a:spAutoFit/>
          </a:bodyPr>
          <a:lstStyle/>
          <a:p>
            <a:r>
              <a:rPr lang="en-US" dirty="0"/>
              <a:t>a</a:t>
            </a:r>
          </a:p>
        </p:txBody>
      </p:sp>
      <p:sp>
        <p:nvSpPr>
          <p:cNvPr id="67" name="TextBox 66">
            <a:extLst>
              <a:ext uri="{FF2B5EF4-FFF2-40B4-BE49-F238E27FC236}">
                <a16:creationId xmlns:a16="http://schemas.microsoft.com/office/drawing/2014/main" id="{384D1B80-7E9C-4628-EA88-669C97A9319D}"/>
              </a:ext>
            </a:extLst>
          </p:cNvPr>
          <p:cNvSpPr txBox="1"/>
          <p:nvPr/>
        </p:nvSpPr>
        <p:spPr>
          <a:xfrm>
            <a:off x="3482088" y="1826722"/>
            <a:ext cx="1055914" cy="369332"/>
          </a:xfrm>
          <a:prstGeom prst="rect">
            <a:avLst/>
          </a:prstGeom>
          <a:noFill/>
        </p:spPr>
        <p:txBody>
          <a:bodyPr wrap="square" rtlCol="0">
            <a:spAutoFit/>
          </a:bodyPr>
          <a:lstStyle/>
          <a:p>
            <a:r>
              <a:rPr lang="en-US" dirty="0"/>
              <a:t>a</a:t>
            </a:r>
          </a:p>
        </p:txBody>
      </p:sp>
      <p:sp>
        <p:nvSpPr>
          <p:cNvPr id="68" name="TextBox 67">
            <a:extLst>
              <a:ext uri="{FF2B5EF4-FFF2-40B4-BE49-F238E27FC236}">
                <a16:creationId xmlns:a16="http://schemas.microsoft.com/office/drawing/2014/main" id="{ECC2180E-CC31-5F26-9BE7-B0CD4C8E6C36}"/>
              </a:ext>
            </a:extLst>
          </p:cNvPr>
          <p:cNvSpPr txBox="1"/>
          <p:nvPr/>
        </p:nvSpPr>
        <p:spPr>
          <a:xfrm>
            <a:off x="4055727" y="5338773"/>
            <a:ext cx="1055914" cy="369332"/>
          </a:xfrm>
          <a:prstGeom prst="rect">
            <a:avLst/>
          </a:prstGeom>
          <a:noFill/>
        </p:spPr>
        <p:txBody>
          <a:bodyPr wrap="square" rtlCol="0">
            <a:spAutoFit/>
          </a:bodyPr>
          <a:lstStyle/>
          <a:p>
            <a:r>
              <a:rPr lang="en-US" dirty="0"/>
              <a:t>b</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4CFC2DF-6363-FFEA-A097-026D17B177F5}"/>
                  </a:ext>
                </a:extLst>
              </p:cNvPr>
              <p:cNvSpPr txBox="1"/>
              <p:nvPr/>
            </p:nvSpPr>
            <p:spPr>
              <a:xfrm>
                <a:off x="7554686" y="1749664"/>
                <a:ext cx="4245428" cy="1615379"/>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IN" sz="2400" b="0" i="1" smtClean="0">
                          <a:latin typeface="Cambria Math" panose="02040503050406030204" pitchFamily="18" charset="0"/>
                        </a:rPr>
                        <m:t>𝜋</m:t>
                      </m:r>
                      <m:r>
                        <a:rPr lang="en-IN" sz="2400" b="0" i="1"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a:rPr lang="en-IN" sz="2400" b="0" i="1" smtClean="0">
                              <a:latin typeface="Cambria Math" panose="02040503050406030204" pitchFamily="18" charset="0"/>
                            </a:rPr>
                            <m:t>𝐴</m:t>
                          </m:r>
                          <m:r>
                            <a:rPr lang="en-IN" sz="2400" b="0" i="1" smtClean="0">
                              <a:latin typeface="Cambria Math" panose="02040503050406030204" pitchFamily="18" charset="0"/>
                            </a:rPr>
                            <m:t>,</m:t>
                          </m:r>
                          <m:r>
                            <a:rPr lang="en-IN" sz="2400" b="0" i="1" smtClean="0">
                              <a:latin typeface="Cambria Math" panose="02040503050406030204" pitchFamily="18" charset="0"/>
                            </a:rPr>
                            <m:t>𝐵</m:t>
                          </m:r>
                          <m:r>
                            <a:rPr lang="en-IN" sz="2400" b="0" i="1" smtClean="0">
                              <a:latin typeface="Cambria Math" panose="02040503050406030204" pitchFamily="18" charset="0"/>
                            </a:rPr>
                            <m:t>,</m:t>
                          </m:r>
                          <m:r>
                            <a:rPr lang="en-IN" sz="2400" b="0" i="1" smtClean="0">
                              <a:latin typeface="Cambria Math" panose="02040503050406030204" pitchFamily="18" charset="0"/>
                            </a:rPr>
                            <m:t>𝐶</m:t>
                          </m:r>
                          <m:r>
                            <a:rPr lang="en-IN" sz="2400" b="0" i="1" smtClean="0">
                              <a:latin typeface="Cambria Math" panose="02040503050406030204" pitchFamily="18" charset="0"/>
                            </a:rPr>
                            <m:t>,</m:t>
                          </m:r>
                          <m:r>
                            <a:rPr lang="en-IN" sz="2400" b="0" i="1" smtClean="0">
                              <a:latin typeface="Cambria Math" panose="02040503050406030204" pitchFamily="18" charset="0"/>
                            </a:rPr>
                            <m:t>𝐷</m:t>
                          </m:r>
                        </m:e>
                      </m:d>
                      <m:r>
                        <a:rPr lang="en-IN" sz="2400" b="0" i="1" smtClean="0">
                          <a:latin typeface="Cambria Math" panose="02040503050406030204" pitchFamily="18" charset="0"/>
                        </a:rPr>
                        <m:t>, {</m:t>
                      </m:r>
                      <m:r>
                        <a:rPr lang="en-IN" sz="2400" b="0" i="1" smtClean="0">
                          <a:latin typeface="Cambria Math" panose="02040503050406030204" pitchFamily="18" charset="0"/>
                        </a:rPr>
                        <m:t>𝐸</m:t>
                      </m:r>
                      <m:r>
                        <a:rPr lang="en-IN" sz="2400" b="0" i="1" smtClean="0">
                          <a:latin typeface="Cambria Math" panose="02040503050406030204" pitchFamily="18" charset="0"/>
                        </a:rPr>
                        <m:t>}}</m:t>
                      </m:r>
                    </m:oMath>
                  </m:oMathPara>
                </a14:m>
                <a:endParaRPr lang="en-IN" sz="2400" dirty="0"/>
              </a:p>
              <a:p>
                <a:endParaRPr lang="en-IN" sz="2400" dirty="0"/>
              </a:p>
              <a:p>
                <a:pPr/>
                <a14:m>
                  <m:oMathPara xmlns:m="http://schemas.openxmlformats.org/officeDocument/2006/math">
                    <m:oMathParaPr>
                      <m:jc m:val="left"/>
                    </m:oMathParaPr>
                    <m:oMath xmlns:m="http://schemas.openxmlformats.org/officeDocument/2006/math">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𝜋</m:t>
                          </m:r>
                        </m:e>
                        <m:sub>
                          <m:r>
                            <a:rPr lang="en-IN" sz="2400" b="0" i="1" smtClean="0">
                              <a:latin typeface="Cambria Math" panose="02040503050406030204" pitchFamily="18" charset="0"/>
                            </a:rPr>
                            <m:t>𝑛𝑒𝑤</m:t>
                          </m:r>
                        </m:sub>
                      </m:sSub>
                      <m:r>
                        <a:rPr lang="en-IN" sz="2400" b="0" i="0"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d>
                            <m:dPr>
                              <m:begChr m:val="{"/>
                              <m:endChr m:val="}"/>
                              <m:ctrlPr>
                                <a:rPr lang="en-IN" sz="2400" b="0" i="1" smtClean="0">
                                  <a:latin typeface="Cambria Math" panose="02040503050406030204" pitchFamily="18" charset="0"/>
                                </a:rPr>
                              </m:ctrlPr>
                            </m:dPr>
                            <m:e>
                              <m:r>
                                <m:rPr>
                                  <m:sty m:val="p"/>
                                </m:rPr>
                                <a:rPr lang="en-IN" sz="2400" b="0" i="0" smtClean="0">
                                  <a:latin typeface="Cambria Math" panose="02040503050406030204" pitchFamily="18" charset="0"/>
                                </a:rPr>
                                <m:t>A</m:t>
                              </m:r>
                              <m:r>
                                <a:rPr lang="en-IN" sz="2400" b="0" i="0" smtClean="0">
                                  <a:latin typeface="Cambria Math" panose="02040503050406030204" pitchFamily="18" charset="0"/>
                                </a:rPr>
                                <m:t>,</m:t>
                              </m:r>
                              <m:r>
                                <m:rPr>
                                  <m:sty m:val="p"/>
                                </m:rPr>
                                <a:rPr lang="en-IN" sz="2400" b="0" i="0" smtClean="0">
                                  <a:latin typeface="Cambria Math" panose="02040503050406030204" pitchFamily="18" charset="0"/>
                                </a:rPr>
                                <m:t>B</m:t>
                              </m:r>
                              <m:r>
                                <a:rPr lang="en-IN" sz="2400" b="0" i="0" smtClean="0">
                                  <a:latin typeface="Cambria Math" panose="02040503050406030204" pitchFamily="18" charset="0"/>
                                </a:rPr>
                                <m:t>,</m:t>
                              </m:r>
                              <m:r>
                                <m:rPr>
                                  <m:sty m:val="p"/>
                                </m:rPr>
                                <a:rPr lang="en-IN" sz="2400" b="0" i="0" smtClean="0">
                                  <a:latin typeface="Cambria Math" panose="02040503050406030204" pitchFamily="18" charset="0"/>
                                </a:rPr>
                                <m:t>C</m:t>
                              </m:r>
                            </m:e>
                          </m:d>
                          <m:r>
                            <a:rPr lang="en-IN" sz="2400" b="0" i="0"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m:rPr>
                                  <m:sty m:val="p"/>
                                </m:rPr>
                                <a:rPr lang="en-IN" sz="2400" b="0" i="0" smtClean="0">
                                  <a:latin typeface="Cambria Math" panose="02040503050406030204" pitchFamily="18" charset="0"/>
                                </a:rPr>
                                <m:t>D</m:t>
                              </m:r>
                            </m:e>
                          </m:d>
                          <m:r>
                            <a:rPr lang="en-IN" sz="2400" b="0" i="0"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m:rPr>
                                  <m:sty m:val="p"/>
                                </m:rPr>
                                <a:rPr lang="en-IN" sz="2400" b="0" i="0" smtClean="0">
                                  <a:latin typeface="Cambria Math" panose="02040503050406030204" pitchFamily="18" charset="0"/>
                                </a:rPr>
                                <m:t>E</m:t>
                              </m:r>
                            </m:e>
                          </m:d>
                        </m:e>
                      </m:d>
                    </m:oMath>
                  </m:oMathPara>
                </a14:m>
                <a:endParaRPr lang="en-IN" sz="2400" b="0" dirty="0"/>
              </a:p>
              <a:p>
                <a:r>
                  <a:rPr lang="en-IN" sz="2400" dirty="0"/>
                  <a:t> </a:t>
                </a:r>
              </a:p>
            </p:txBody>
          </p:sp>
        </mc:Choice>
        <mc:Fallback xmlns="">
          <p:sp>
            <p:nvSpPr>
              <p:cNvPr id="3" name="TextBox 2">
                <a:extLst>
                  <a:ext uri="{FF2B5EF4-FFF2-40B4-BE49-F238E27FC236}">
                    <a16:creationId xmlns:a16="http://schemas.microsoft.com/office/drawing/2014/main" id="{B4CFC2DF-6363-FFEA-A097-026D17B177F5}"/>
                  </a:ext>
                </a:extLst>
              </p:cNvPr>
              <p:cNvSpPr txBox="1">
                <a:spLocks noRot="1" noChangeAspect="1" noMove="1" noResize="1" noEditPoints="1" noAdjustHandles="1" noChangeArrowheads="1" noChangeShapeType="1" noTextEdit="1"/>
              </p:cNvSpPr>
              <p:nvPr/>
            </p:nvSpPr>
            <p:spPr>
              <a:xfrm>
                <a:off x="7554686" y="1749664"/>
                <a:ext cx="4245428" cy="1615379"/>
              </a:xfrm>
              <a:prstGeom prst="rect">
                <a:avLst/>
              </a:prstGeom>
              <a:blipFill>
                <a:blip r:embed="rId2"/>
                <a:stretch>
                  <a:fillRect/>
                </a:stretch>
              </a:blipFill>
            </p:spPr>
            <p:txBody>
              <a:bodyPr/>
              <a:lstStyle/>
              <a:p>
                <a:r>
                  <a:rPr lang="en-IN">
                    <a:noFill/>
                  </a:rPr>
                  <a:t> </a:t>
                </a:r>
              </a:p>
            </p:txBody>
          </p:sp>
        </mc:Fallback>
      </mc:AlternateContent>
    </p:spTree>
    <p:extLst>
      <p:ext uri="{BB962C8B-B14F-4D97-AF65-F5344CB8AC3E}">
        <p14:creationId xmlns:p14="http://schemas.microsoft.com/office/powerpoint/2010/main" val="1501237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82C32-53D9-BB09-0242-CAB0AF8B8B2D}"/>
              </a:ext>
            </a:extLst>
          </p:cNvPr>
          <p:cNvSpPr>
            <a:spLocks noGrp="1"/>
          </p:cNvSpPr>
          <p:nvPr>
            <p:ph type="title"/>
          </p:nvPr>
        </p:nvSpPr>
        <p:spPr/>
        <p:txBody>
          <a:bodyPr/>
          <a:lstStyle/>
          <a:p>
            <a:r>
              <a:rPr lang="en-US" dirty="0"/>
              <a:t>Minimal DFA</a:t>
            </a:r>
            <a:endParaRPr lang="en-IN" dirty="0"/>
          </a:p>
        </p:txBody>
      </p:sp>
      <p:sp>
        <p:nvSpPr>
          <p:cNvPr id="4" name="Oval 3">
            <a:extLst>
              <a:ext uri="{FF2B5EF4-FFF2-40B4-BE49-F238E27FC236}">
                <a16:creationId xmlns:a16="http://schemas.microsoft.com/office/drawing/2014/main" id="{EFDD43E2-B47C-E196-8D22-6959216F6520}"/>
              </a:ext>
            </a:extLst>
          </p:cNvPr>
          <p:cNvSpPr/>
          <p:nvPr/>
        </p:nvSpPr>
        <p:spPr>
          <a:xfrm>
            <a:off x="2264229" y="3374573"/>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5" name="Oval 4">
            <a:extLst>
              <a:ext uri="{FF2B5EF4-FFF2-40B4-BE49-F238E27FC236}">
                <a16:creationId xmlns:a16="http://schemas.microsoft.com/office/drawing/2014/main" id="{81F24CB7-B5C1-94EB-76A4-552CF7802E5C}"/>
              </a:ext>
            </a:extLst>
          </p:cNvPr>
          <p:cNvSpPr/>
          <p:nvPr/>
        </p:nvSpPr>
        <p:spPr>
          <a:xfrm>
            <a:off x="3861495" y="2317561"/>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6" name="Oval 5">
            <a:extLst>
              <a:ext uri="{FF2B5EF4-FFF2-40B4-BE49-F238E27FC236}">
                <a16:creationId xmlns:a16="http://schemas.microsoft.com/office/drawing/2014/main" id="{AF5AC85D-9C75-1E07-9906-CC789A601089}"/>
              </a:ext>
            </a:extLst>
          </p:cNvPr>
          <p:cNvSpPr/>
          <p:nvPr/>
        </p:nvSpPr>
        <p:spPr>
          <a:xfrm>
            <a:off x="5906536" y="2348380"/>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7" name="Oval 6">
            <a:extLst>
              <a:ext uri="{FF2B5EF4-FFF2-40B4-BE49-F238E27FC236}">
                <a16:creationId xmlns:a16="http://schemas.microsoft.com/office/drawing/2014/main" id="{FDFECFF9-EEA9-054B-5BC7-7B59740D12A2}"/>
              </a:ext>
            </a:extLst>
          </p:cNvPr>
          <p:cNvSpPr/>
          <p:nvPr/>
        </p:nvSpPr>
        <p:spPr>
          <a:xfrm>
            <a:off x="5764539" y="4252643"/>
            <a:ext cx="914401" cy="8817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FA6E553-BE5D-20EF-0362-7B976B1D21F4}"/>
              </a:ext>
            </a:extLst>
          </p:cNvPr>
          <p:cNvSpPr/>
          <p:nvPr/>
        </p:nvSpPr>
        <p:spPr>
          <a:xfrm>
            <a:off x="5884284" y="4394159"/>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9" name="Oval 8">
            <a:extLst>
              <a:ext uri="{FF2B5EF4-FFF2-40B4-BE49-F238E27FC236}">
                <a16:creationId xmlns:a16="http://schemas.microsoft.com/office/drawing/2014/main" id="{A933060F-8649-186E-6661-15A5FD38AED7}"/>
              </a:ext>
            </a:extLst>
          </p:cNvPr>
          <p:cNvSpPr/>
          <p:nvPr/>
        </p:nvSpPr>
        <p:spPr>
          <a:xfrm>
            <a:off x="3864546" y="4386329"/>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cxnSp>
        <p:nvCxnSpPr>
          <p:cNvPr id="18" name="Straight Arrow Connector 17">
            <a:extLst>
              <a:ext uri="{FF2B5EF4-FFF2-40B4-BE49-F238E27FC236}">
                <a16:creationId xmlns:a16="http://schemas.microsoft.com/office/drawing/2014/main" id="{14BA3427-3EE9-5906-7607-65033BFE4FEB}"/>
              </a:ext>
            </a:extLst>
          </p:cNvPr>
          <p:cNvCxnSpPr>
            <a:endCxn id="4" idx="2"/>
          </p:cNvCxnSpPr>
          <p:nvPr/>
        </p:nvCxnSpPr>
        <p:spPr>
          <a:xfrm>
            <a:off x="1611086" y="3667658"/>
            <a:ext cx="653143" cy="171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750328E-5902-8A6C-B309-72E63F007E07}"/>
              </a:ext>
            </a:extLst>
          </p:cNvPr>
          <p:cNvSpPr txBox="1"/>
          <p:nvPr/>
        </p:nvSpPr>
        <p:spPr>
          <a:xfrm>
            <a:off x="3843392" y="3533941"/>
            <a:ext cx="1055914" cy="369332"/>
          </a:xfrm>
          <a:prstGeom prst="rect">
            <a:avLst/>
          </a:prstGeom>
          <a:noFill/>
        </p:spPr>
        <p:txBody>
          <a:bodyPr wrap="square" rtlCol="0">
            <a:spAutoFit/>
          </a:bodyPr>
          <a:lstStyle/>
          <a:p>
            <a:r>
              <a:rPr lang="en-US" dirty="0"/>
              <a:t>a</a:t>
            </a:r>
          </a:p>
        </p:txBody>
      </p:sp>
      <p:cxnSp>
        <p:nvCxnSpPr>
          <p:cNvPr id="32" name="Straight Arrow Connector 31">
            <a:extLst>
              <a:ext uri="{FF2B5EF4-FFF2-40B4-BE49-F238E27FC236}">
                <a16:creationId xmlns:a16="http://schemas.microsoft.com/office/drawing/2014/main" id="{40C38916-DB27-8D83-47CE-17C92D58A712}"/>
              </a:ext>
            </a:extLst>
          </p:cNvPr>
          <p:cNvCxnSpPr>
            <a:stCxn id="4" idx="7"/>
            <a:endCxn id="5" idx="3"/>
          </p:cNvCxnSpPr>
          <p:nvPr/>
        </p:nvCxnSpPr>
        <p:spPr>
          <a:xfrm flipV="1">
            <a:off x="2821721" y="2847179"/>
            <a:ext cx="1135424" cy="618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90B6601E-EE14-2EAA-DCA5-388ADAC71E81}"/>
              </a:ext>
            </a:extLst>
          </p:cNvPr>
          <p:cNvCxnSpPr>
            <a:stCxn id="4" idx="5"/>
            <a:endCxn id="9" idx="2"/>
          </p:cNvCxnSpPr>
          <p:nvPr/>
        </p:nvCxnSpPr>
        <p:spPr>
          <a:xfrm>
            <a:off x="2821721" y="3904191"/>
            <a:ext cx="1042825" cy="792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D86F004-673D-E0FE-022A-3B543D3BF971}"/>
              </a:ext>
            </a:extLst>
          </p:cNvPr>
          <p:cNvCxnSpPr>
            <a:stCxn id="5" idx="6"/>
            <a:endCxn id="6" idx="2"/>
          </p:cNvCxnSpPr>
          <p:nvPr/>
        </p:nvCxnSpPr>
        <p:spPr>
          <a:xfrm>
            <a:off x="4514637" y="2627804"/>
            <a:ext cx="1391899" cy="30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3865B9C8-09ED-E74A-864C-BC29D11B69D0}"/>
              </a:ext>
            </a:extLst>
          </p:cNvPr>
          <p:cNvCxnSpPr>
            <a:stCxn id="6" idx="4"/>
            <a:endCxn id="8" idx="0"/>
          </p:cNvCxnSpPr>
          <p:nvPr/>
        </p:nvCxnSpPr>
        <p:spPr>
          <a:xfrm flipH="1">
            <a:off x="6210855" y="2968866"/>
            <a:ext cx="22252" cy="14252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E613277-7E06-E532-F79C-36703E587756}"/>
              </a:ext>
            </a:extLst>
          </p:cNvPr>
          <p:cNvCxnSpPr>
            <a:stCxn id="8" idx="2"/>
            <a:endCxn id="9" idx="6"/>
          </p:cNvCxnSpPr>
          <p:nvPr/>
        </p:nvCxnSpPr>
        <p:spPr>
          <a:xfrm flipH="1" flipV="1">
            <a:off x="4517688" y="4696572"/>
            <a:ext cx="1366596" cy="78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ECD47E2-5489-E983-A3A0-233A62492D39}"/>
              </a:ext>
            </a:extLst>
          </p:cNvPr>
          <p:cNvCxnSpPr>
            <a:stCxn id="8" idx="1"/>
            <a:endCxn id="5" idx="5"/>
          </p:cNvCxnSpPr>
          <p:nvPr/>
        </p:nvCxnSpPr>
        <p:spPr>
          <a:xfrm flipH="1" flipV="1">
            <a:off x="4418987" y="2847179"/>
            <a:ext cx="1560947" cy="16378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89D09821-90D4-5D7F-788A-2D9CD3BE81C0}"/>
              </a:ext>
            </a:extLst>
          </p:cNvPr>
          <p:cNvCxnSpPr>
            <a:stCxn id="9" idx="0"/>
            <a:endCxn id="5" idx="4"/>
          </p:cNvCxnSpPr>
          <p:nvPr/>
        </p:nvCxnSpPr>
        <p:spPr>
          <a:xfrm flipH="1" flipV="1">
            <a:off x="4188066" y="2938047"/>
            <a:ext cx="3051" cy="14482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0FF2BCA3-2A1C-7E05-1A25-6035861D9620}"/>
              </a:ext>
            </a:extLst>
          </p:cNvPr>
          <p:cNvSpPr txBox="1"/>
          <p:nvPr/>
        </p:nvSpPr>
        <p:spPr>
          <a:xfrm>
            <a:off x="2937554" y="2884956"/>
            <a:ext cx="1055914" cy="369332"/>
          </a:xfrm>
          <a:prstGeom prst="rect">
            <a:avLst/>
          </a:prstGeom>
          <a:noFill/>
        </p:spPr>
        <p:txBody>
          <a:bodyPr wrap="square" rtlCol="0">
            <a:spAutoFit/>
          </a:bodyPr>
          <a:lstStyle/>
          <a:p>
            <a:r>
              <a:rPr lang="en-US" dirty="0"/>
              <a:t>a</a:t>
            </a:r>
          </a:p>
        </p:txBody>
      </p:sp>
      <p:sp>
        <p:nvSpPr>
          <p:cNvPr id="46" name="TextBox 45">
            <a:extLst>
              <a:ext uri="{FF2B5EF4-FFF2-40B4-BE49-F238E27FC236}">
                <a16:creationId xmlns:a16="http://schemas.microsoft.com/office/drawing/2014/main" id="{E62998BF-9BEF-7658-33C8-159F249C408A}"/>
              </a:ext>
            </a:extLst>
          </p:cNvPr>
          <p:cNvSpPr txBox="1"/>
          <p:nvPr/>
        </p:nvSpPr>
        <p:spPr>
          <a:xfrm>
            <a:off x="5103688" y="3304487"/>
            <a:ext cx="1055914" cy="369332"/>
          </a:xfrm>
          <a:prstGeom prst="rect">
            <a:avLst/>
          </a:prstGeom>
          <a:noFill/>
        </p:spPr>
        <p:txBody>
          <a:bodyPr wrap="square" rtlCol="0">
            <a:spAutoFit/>
          </a:bodyPr>
          <a:lstStyle/>
          <a:p>
            <a:r>
              <a:rPr lang="en-US" dirty="0"/>
              <a:t>a</a:t>
            </a:r>
          </a:p>
        </p:txBody>
      </p:sp>
      <p:sp>
        <p:nvSpPr>
          <p:cNvPr id="47" name="TextBox 46">
            <a:extLst>
              <a:ext uri="{FF2B5EF4-FFF2-40B4-BE49-F238E27FC236}">
                <a16:creationId xmlns:a16="http://schemas.microsoft.com/office/drawing/2014/main" id="{19B639EF-52C8-AA26-A517-85E2E27F4A86}"/>
              </a:ext>
            </a:extLst>
          </p:cNvPr>
          <p:cNvSpPr txBox="1"/>
          <p:nvPr/>
        </p:nvSpPr>
        <p:spPr>
          <a:xfrm>
            <a:off x="5019785" y="2583581"/>
            <a:ext cx="1055914" cy="369332"/>
          </a:xfrm>
          <a:prstGeom prst="rect">
            <a:avLst/>
          </a:prstGeom>
          <a:noFill/>
        </p:spPr>
        <p:txBody>
          <a:bodyPr wrap="square" rtlCol="0">
            <a:spAutoFit/>
          </a:bodyPr>
          <a:lstStyle/>
          <a:p>
            <a:r>
              <a:rPr lang="en-US" dirty="0"/>
              <a:t>b</a:t>
            </a:r>
          </a:p>
        </p:txBody>
      </p:sp>
      <p:sp>
        <p:nvSpPr>
          <p:cNvPr id="48" name="TextBox 47">
            <a:extLst>
              <a:ext uri="{FF2B5EF4-FFF2-40B4-BE49-F238E27FC236}">
                <a16:creationId xmlns:a16="http://schemas.microsoft.com/office/drawing/2014/main" id="{20CFF1A7-15E8-5499-09B8-224884ADD5F5}"/>
              </a:ext>
            </a:extLst>
          </p:cNvPr>
          <p:cNvSpPr txBox="1"/>
          <p:nvPr/>
        </p:nvSpPr>
        <p:spPr>
          <a:xfrm>
            <a:off x="6312617" y="3383254"/>
            <a:ext cx="1055914" cy="369332"/>
          </a:xfrm>
          <a:prstGeom prst="rect">
            <a:avLst/>
          </a:prstGeom>
          <a:noFill/>
        </p:spPr>
        <p:txBody>
          <a:bodyPr wrap="square" rtlCol="0">
            <a:spAutoFit/>
          </a:bodyPr>
          <a:lstStyle/>
          <a:p>
            <a:r>
              <a:rPr lang="en-US" dirty="0"/>
              <a:t>b</a:t>
            </a:r>
          </a:p>
        </p:txBody>
      </p:sp>
      <p:sp>
        <p:nvSpPr>
          <p:cNvPr id="49" name="TextBox 48">
            <a:extLst>
              <a:ext uri="{FF2B5EF4-FFF2-40B4-BE49-F238E27FC236}">
                <a16:creationId xmlns:a16="http://schemas.microsoft.com/office/drawing/2014/main" id="{4F617F9E-48E5-3AB6-64B0-A2483F08952C}"/>
              </a:ext>
            </a:extLst>
          </p:cNvPr>
          <p:cNvSpPr txBox="1"/>
          <p:nvPr/>
        </p:nvSpPr>
        <p:spPr>
          <a:xfrm>
            <a:off x="5057459" y="4665812"/>
            <a:ext cx="1055914" cy="369332"/>
          </a:xfrm>
          <a:prstGeom prst="rect">
            <a:avLst/>
          </a:prstGeom>
          <a:noFill/>
        </p:spPr>
        <p:txBody>
          <a:bodyPr wrap="square" rtlCol="0">
            <a:spAutoFit/>
          </a:bodyPr>
          <a:lstStyle/>
          <a:p>
            <a:r>
              <a:rPr lang="en-US" dirty="0"/>
              <a:t>b</a:t>
            </a:r>
          </a:p>
        </p:txBody>
      </p:sp>
      <p:sp>
        <p:nvSpPr>
          <p:cNvPr id="50" name="TextBox 49">
            <a:extLst>
              <a:ext uri="{FF2B5EF4-FFF2-40B4-BE49-F238E27FC236}">
                <a16:creationId xmlns:a16="http://schemas.microsoft.com/office/drawing/2014/main" id="{A3692BC2-E426-FC0D-6477-D080D380F6C0}"/>
              </a:ext>
            </a:extLst>
          </p:cNvPr>
          <p:cNvSpPr txBox="1"/>
          <p:nvPr/>
        </p:nvSpPr>
        <p:spPr>
          <a:xfrm>
            <a:off x="2887899" y="4150394"/>
            <a:ext cx="1055914" cy="369332"/>
          </a:xfrm>
          <a:prstGeom prst="rect">
            <a:avLst/>
          </a:prstGeom>
          <a:noFill/>
        </p:spPr>
        <p:txBody>
          <a:bodyPr wrap="square" rtlCol="0">
            <a:spAutoFit/>
          </a:bodyPr>
          <a:lstStyle/>
          <a:p>
            <a:r>
              <a:rPr lang="en-US" dirty="0"/>
              <a:t>b</a:t>
            </a:r>
          </a:p>
        </p:txBody>
      </p:sp>
      <p:cxnSp>
        <p:nvCxnSpPr>
          <p:cNvPr id="52" name="Connector: Curved 51">
            <a:extLst>
              <a:ext uri="{FF2B5EF4-FFF2-40B4-BE49-F238E27FC236}">
                <a16:creationId xmlns:a16="http://schemas.microsoft.com/office/drawing/2014/main" id="{D4A642E8-EC15-448A-DF05-9D4CF64B609B}"/>
              </a:ext>
            </a:extLst>
          </p:cNvPr>
          <p:cNvCxnSpPr>
            <a:stCxn id="9" idx="5"/>
            <a:endCxn id="9" idx="3"/>
          </p:cNvCxnSpPr>
          <p:nvPr/>
        </p:nvCxnSpPr>
        <p:spPr>
          <a:xfrm rot="5400000">
            <a:off x="4191117" y="4685026"/>
            <a:ext cx="12700" cy="461842"/>
          </a:xfrm>
          <a:prstGeom prst="curvedConnector3">
            <a:avLst>
              <a:gd name="adj1" fmla="val 397167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Connector: Curved 61">
            <a:extLst>
              <a:ext uri="{FF2B5EF4-FFF2-40B4-BE49-F238E27FC236}">
                <a16:creationId xmlns:a16="http://schemas.microsoft.com/office/drawing/2014/main" id="{6C979396-D9F7-35DC-0F8B-30B8221387A0}"/>
              </a:ext>
            </a:extLst>
          </p:cNvPr>
          <p:cNvCxnSpPr>
            <a:stCxn id="6" idx="0"/>
            <a:endCxn id="5" idx="0"/>
          </p:cNvCxnSpPr>
          <p:nvPr/>
        </p:nvCxnSpPr>
        <p:spPr>
          <a:xfrm rot="16200000" flipV="1">
            <a:off x="5195178" y="1310450"/>
            <a:ext cx="30819" cy="2045041"/>
          </a:xfrm>
          <a:prstGeom prst="curvedConnector3">
            <a:avLst>
              <a:gd name="adj1" fmla="val 84175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Connector: Curved 63">
            <a:extLst>
              <a:ext uri="{FF2B5EF4-FFF2-40B4-BE49-F238E27FC236}">
                <a16:creationId xmlns:a16="http://schemas.microsoft.com/office/drawing/2014/main" id="{224A3D13-AC13-9A3B-C8E0-89667519B4DA}"/>
              </a:ext>
            </a:extLst>
          </p:cNvPr>
          <p:cNvCxnSpPr>
            <a:stCxn id="5" idx="0"/>
            <a:endCxn id="5" idx="2"/>
          </p:cNvCxnSpPr>
          <p:nvPr/>
        </p:nvCxnSpPr>
        <p:spPr>
          <a:xfrm rot="16200000" flipH="1" flipV="1">
            <a:off x="3869659" y="2309396"/>
            <a:ext cx="310243" cy="326571"/>
          </a:xfrm>
          <a:prstGeom prst="curvedConnector4">
            <a:avLst>
              <a:gd name="adj1" fmla="val -106800"/>
              <a:gd name="adj2" fmla="val 17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35CE6C8-336D-40F5-559B-9F31E8625773}"/>
              </a:ext>
            </a:extLst>
          </p:cNvPr>
          <p:cNvSpPr txBox="1"/>
          <p:nvPr/>
        </p:nvSpPr>
        <p:spPr>
          <a:xfrm>
            <a:off x="5107119" y="1756514"/>
            <a:ext cx="1055914" cy="369332"/>
          </a:xfrm>
          <a:prstGeom prst="rect">
            <a:avLst/>
          </a:prstGeom>
          <a:noFill/>
        </p:spPr>
        <p:txBody>
          <a:bodyPr wrap="square" rtlCol="0">
            <a:spAutoFit/>
          </a:bodyPr>
          <a:lstStyle/>
          <a:p>
            <a:r>
              <a:rPr lang="en-US" dirty="0"/>
              <a:t>a</a:t>
            </a:r>
          </a:p>
        </p:txBody>
      </p:sp>
      <p:sp>
        <p:nvSpPr>
          <p:cNvPr id="67" name="TextBox 66">
            <a:extLst>
              <a:ext uri="{FF2B5EF4-FFF2-40B4-BE49-F238E27FC236}">
                <a16:creationId xmlns:a16="http://schemas.microsoft.com/office/drawing/2014/main" id="{384D1B80-7E9C-4628-EA88-669C97A9319D}"/>
              </a:ext>
            </a:extLst>
          </p:cNvPr>
          <p:cNvSpPr txBox="1"/>
          <p:nvPr/>
        </p:nvSpPr>
        <p:spPr>
          <a:xfrm>
            <a:off x="3482088" y="1826722"/>
            <a:ext cx="1055914" cy="369332"/>
          </a:xfrm>
          <a:prstGeom prst="rect">
            <a:avLst/>
          </a:prstGeom>
          <a:noFill/>
        </p:spPr>
        <p:txBody>
          <a:bodyPr wrap="square" rtlCol="0">
            <a:spAutoFit/>
          </a:bodyPr>
          <a:lstStyle/>
          <a:p>
            <a:r>
              <a:rPr lang="en-US" dirty="0"/>
              <a:t>a</a:t>
            </a:r>
          </a:p>
        </p:txBody>
      </p:sp>
      <p:sp>
        <p:nvSpPr>
          <p:cNvPr id="68" name="TextBox 67">
            <a:extLst>
              <a:ext uri="{FF2B5EF4-FFF2-40B4-BE49-F238E27FC236}">
                <a16:creationId xmlns:a16="http://schemas.microsoft.com/office/drawing/2014/main" id="{ECC2180E-CC31-5F26-9BE7-B0CD4C8E6C36}"/>
              </a:ext>
            </a:extLst>
          </p:cNvPr>
          <p:cNvSpPr txBox="1"/>
          <p:nvPr/>
        </p:nvSpPr>
        <p:spPr>
          <a:xfrm>
            <a:off x="4055727" y="5338773"/>
            <a:ext cx="1055914" cy="369332"/>
          </a:xfrm>
          <a:prstGeom prst="rect">
            <a:avLst/>
          </a:prstGeom>
          <a:noFill/>
        </p:spPr>
        <p:txBody>
          <a:bodyPr wrap="square" rtlCol="0">
            <a:spAutoFit/>
          </a:bodyPr>
          <a:lstStyle/>
          <a:p>
            <a:r>
              <a:rPr lang="en-US" dirty="0"/>
              <a:t>b</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4CFC2DF-6363-FFEA-A097-026D17B177F5}"/>
                  </a:ext>
                </a:extLst>
              </p:cNvPr>
              <p:cNvSpPr txBox="1"/>
              <p:nvPr/>
            </p:nvSpPr>
            <p:spPr>
              <a:xfrm>
                <a:off x="7554686" y="1749664"/>
                <a:ext cx="4245428" cy="2769091"/>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IN" sz="2400" b="0" i="1" smtClean="0">
                          <a:latin typeface="Cambria Math" panose="02040503050406030204" pitchFamily="18" charset="0"/>
                        </a:rPr>
                        <m:t>𝜋</m:t>
                      </m:r>
                      <m:r>
                        <a:rPr lang="en-IN" sz="2400" b="0" i="1"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a:rPr lang="en-IN" sz="2400" b="0" i="1" smtClean="0">
                              <a:latin typeface="Cambria Math" panose="02040503050406030204" pitchFamily="18" charset="0"/>
                            </a:rPr>
                            <m:t>𝐴</m:t>
                          </m:r>
                          <m:r>
                            <a:rPr lang="en-IN" sz="2400" b="0" i="1" smtClean="0">
                              <a:latin typeface="Cambria Math" panose="02040503050406030204" pitchFamily="18" charset="0"/>
                            </a:rPr>
                            <m:t>,</m:t>
                          </m:r>
                          <m:r>
                            <a:rPr lang="en-IN" sz="2400" b="0" i="1" smtClean="0">
                              <a:latin typeface="Cambria Math" panose="02040503050406030204" pitchFamily="18" charset="0"/>
                            </a:rPr>
                            <m:t>𝐵</m:t>
                          </m:r>
                          <m:r>
                            <a:rPr lang="en-IN" sz="2400" b="0" i="1" smtClean="0">
                              <a:latin typeface="Cambria Math" panose="02040503050406030204" pitchFamily="18" charset="0"/>
                            </a:rPr>
                            <m:t>,</m:t>
                          </m:r>
                          <m:r>
                            <a:rPr lang="en-IN" sz="2400" b="0" i="1" smtClean="0">
                              <a:latin typeface="Cambria Math" panose="02040503050406030204" pitchFamily="18" charset="0"/>
                            </a:rPr>
                            <m:t>𝐶</m:t>
                          </m:r>
                          <m:r>
                            <a:rPr lang="en-IN" sz="2400" b="0" i="1" smtClean="0">
                              <a:latin typeface="Cambria Math" panose="02040503050406030204" pitchFamily="18" charset="0"/>
                            </a:rPr>
                            <m:t>,</m:t>
                          </m:r>
                          <m:r>
                            <a:rPr lang="en-IN" sz="2400" b="0" i="1" smtClean="0">
                              <a:latin typeface="Cambria Math" panose="02040503050406030204" pitchFamily="18" charset="0"/>
                            </a:rPr>
                            <m:t>𝐷</m:t>
                          </m:r>
                        </m:e>
                      </m:d>
                      <m:r>
                        <a:rPr lang="en-IN" sz="2400" b="0" i="1" smtClean="0">
                          <a:latin typeface="Cambria Math" panose="02040503050406030204" pitchFamily="18" charset="0"/>
                        </a:rPr>
                        <m:t>, {</m:t>
                      </m:r>
                      <m:r>
                        <a:rPr lang="en-IN" sz="2400" b="0" i="1" smtClean="0">
                          <a:latin typeface="Cambria Math" panose="02040503050406030204" pitchFamily="18" charset="0"/>
                        </a:rPr>
                        <m:t>𝐸</m:t>
                      </m:r>
                      <m:r>
                        <a:rPr lang="en-IN" sz="2400" b="0" i="1" smtClean="0">
                          <a:latin typeface="Cambria Math" panose="02040503050406030204" pitchFamily="18" charset="0"/>
                        </a:rPr>
                        <m:t>}}</m:t>
                      </m:r>
                    </m:oMath>
                  </m:oMathPara>
                </a14:m>
                <a:endParaRPr lang="en-IN" sz="2400" dirty="0"/>
              </a:p>
              <a:p>
                <a:endParaRPr lang="en-IN" sz="2400" dirty="0"/>
              </a:p>
              <a:p>
                <a:pPr/>
                <a14:m>
                  <m:oMathPara xmlns:m="http://schemas.openxmlformats.org/officeDocument/2006/math">
                    <m:oMathParaPr>
                      <m:jc m:val="left"/>
                    </m:oMathParaPr>
                    <m:oMath xmlns:m="http://schemas.openxmlformats.org/officeDocument/2006/math">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𝜋</m:t>
                          </m:r>
                        </m:e>
                        <m:sub>
                          <m:r>
                            <a:rPr lang="en-IN" sz="2400" b="0" i="1" smtClean="0">
                              <a:latin typeface="Cambria Math" panose="02040503050406030204" pitchFamily="18" charset="0"/>
                            </a:rPr>
                            <m:t>𝑛𝑒𝑤</m:t>
                          </m:r>
                        </m:sub>
                      </m:sSub>
                      <m:r>
                        <a:rPr lang="en-IN" sz="2400" b="0" i="0"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d>
                            <m:dPr>
                              <m:begChr m:val="{"/>
                              <m:endChr m:val="}"/>
                              <m:ctrlPr>
                                <a:rPr lang="en-IN" sz="2400" b="0" i="1" smtClean="0">
                                  <a:latin typeface="Cambria Math" panose="02040503050406030204" pitchFamily="18" charset="0"/>
                                </a:rPr>
                              </m:ctrlPr>
                            </m:dPr>
                            <m:e>
                              <m:r>
                                <m:rPr>
                                  <m:sty m:val="p"/>
                                </m:rPr>
                                <a:rPr lang="en-IN" sz="2400" b="0" i="0" smtClean="0">
                                  <a:latin typeface="Cambria Math" panose="02040503050406030204" pitchFamily="18" charset="0"/>
                                </a:rPr>
                                <m:t>A</m:t>
                              </m:r>
                              <m:r>
                                <a:rPr lang="en-IN" sz="2400" b="0" i="0" smtClean="0">
                                  <a:latin typeface="Cambria Math" panose="02040503050406030204" pitchFamily="18" charset="0"/>
                                </a:rPr>
                                <m:t>,</m:t>
                              </m:r>
                              <m:r>
                                <m:rPr>
                                  <m:sty m:val="p"/>
                                </m:rPr>
                                <a:rPr lang="en-IN" sz="2400" b="0" i="0" smtClean="0">
                                  <a:latin typeface="Cambria Math" panose="02040503050406030204" pitchFamily="18" charset="0"/>
                                </a:rPr>
                                <m:t>B</m:t>
                              </m:r>
                              <m:r>
                                <a:rPr lang="en-IN" sz="2400" b="0" i="0" smtClean="0">
                                  <a:latin typeface="Cambria Math" panose="02040503050406030204" pitchFamily="18" charset="0"/>
                                </a:rPr>
                                <m:t>,</m:t>
                              </m:r>
                              <m:r>
                                <m:rPr>
                                  <m:sty m:val="p"/>
                                </m:rPr>
                                <a:rPr lang="en-IN" sz="2400" b="0" i="0" smtClean="0">
                                  <a:latin typeface="Cambria Math" panose="02040503050406030204" pitchFamily="18" charset="0"/>
                                </a:rPr>
                                <m:t>C</m:t>
                              </m:r>
                            </m:e>
                          </m:d>
                          <m:r>
                            <a:rPr lang="en-IN" sz="2400" b="0" i="0"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m:rPr>
                                  <m:sty m:val="p"/>
                                </m:rPr>
                                <a:rPr lang="en-IN" sz="2400" b="0" i="0" smtClean="0">
                                  <a:latin typeface="Cambria Math" panose="02040503050406030204" pitchFamily="18" charset="0"/>
                                </a:rPr>
                                <m:t>D</m:t>
                              </m:r>
                            </m:e>
                          </m:d>
                          <m:r>
                            <a:rPr lang="en-IN" sz="2400" b="0" i="0"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m:rPr>
                                  <m:sty m:val="p"/>
                                </m:rPr>
                                <a:rPr lang="en-IN" sz="2400" b="0" i="0" smtClean="0">
                                  <a:latin typeface="Cambria Math" panose="02040503050406030204" pitchFamily="18" charset="0"/>
                                </a:rPr>
                                <m:t>E</m:t>
                              </m:r>
                            </m:e>
                          </m:d>
                        </m:e>
                      </m:d>
                    </m:oMath>
                  </m:oMathPara>
                </a14:m>
                <a:endParaRPr lang="en-IN" sz="2400" b="0" dirty="0"/>
              </a:p>
              <a:p>
                <a:r>
                  <a:rPr lang="en-IN" sz="2400" dirty="0"/>
                  <a:t> </a:t>
                </a:r>
              </a:p>
              <a:p>
                <a:pPr/>
                <a14:m>
                  <m:oMathPara xmlns:m="http://schemas.openxmlformats.org/officeDocument/2006/math">
                    <m:oMathParaPr>
                      <m:jc m:val="left"/>
                    </m:oMathParaPr>
                    <m:oMath xmlns:m="http://schemas.openxmlformats.org/officeDocument/2006/math">
                      <m:r>
                        <a:rPr lang="en-IN" sz="2400" b="0" i="1" smtClean="0">
                          <a:latin typeface="Cambria Math" panose="02040503050406030204" pitchFamily="18" charset="0"/>
                        </a:rPr>
                        <m:t>𝜋</m:t>
                      </m:r>
                      <m:r>
                        <a:rPr lang="en-IN" sz="2400" b="0" i="0"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d>
                            <m:dPr>
                              <m:begChr m:val="{"/>
                              <m:endChr m:val="}"/>
                              <m:ctrlPr>
                                <a:rPr lang="en-IN" sz="2400" b="0" i="1" smtClean="0">
                                  <a:latin typeface="Cambria Math" panose="02040503050406030204" pitchFamily="18" charset="0"/>
                                </a:rPr>
                              </m:ctrlPr>
                            </m:dPr>
                            <m:e>
                              <m:r>
                                <m:rPr>
                                  <m:sty m:val="p"/>
                                </m:rPr>
                                <a:rPr lang="en-IN" sz="2400" b="0" i="0" smtClean="0">
                                  <a:latin typeface="Cambria Math" panose="02040503050406030204" pitchFamily="18" charset="0"/>
                                </a:rPr>
                                <m:t>A</m:t>
                              </m:r>
                              <m:r>
                                <a:rPr lang="en-IN" sz="2400" b="0" i="0" smtClean="0">
                                  <a:latin typeface="Cambria Math" panose="02040503050406030204" pitchFamily="18" charset="0"/>
                                </a:rPr>
                                <m:t>,</m:t>
                              </m:r>
                              <m:r>
                                <m:rPr>
                                  <m:sty m:val="p"/>
                                </m:rPr>
                                <a:rPr lang="en-IN" sz="2400" b="0" i="0" smtClean="0">
                                  <a:latin typeface="Cambria Math" panose="02040503050406030204" pitchFamily="18" charset="0"/>
                                </a:rPr>
                                <m:t>B</m:t>
                              </m:r>
                              <m:r>
                                <a:rPr lang="en-IN" sz="2400" b="0" i="0" smtClean="0">
                                  <a:latin typeface="Cambria Math" panose="02040503050406030204" pitchFamily="18" charset="0"/>
                                </a:rPr>
                                <m:t>,</m:t>
                              </m:r>
                              <m:r>
                                <m:rPr>
                                  <m:sty m:val="p"/>
                                </m:rPr>
                                <a:rPr lang="en-IN" sz="2400" b="0" i="0" smtClean="0">
                                  <a:latin typeface="Cambria Math" panose="02040503050406030204" pitchFamily="18" charset="0"/>
                                </a:rPr>
                                <m:t>C</m:t>
                              </m:r>
                            </m:e>
                          </m:d>
                          <m:r>
                            <a:rPr lang="en-IN" sz="2400" b="0" i="0"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m:rPr>
                                  <m:sty m:val="p"/>
                                </m:rPr>
                                <a:rPr lang="en-IN" sz="2400" b="0" i="0" smtClean="0">
                                  <a:latin typeface="Cambria Math" panose="02040503050406030204" pitchFamily="18" charset="0"/>
                                </a:rPr>
                                <m:t>D</m:t>
                              </m:r>
                            </m:e>
                          </m:d>
                          <m:r>
                            <a:rPr lang="en-IN" sz="2400" b="0" i="0"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m:rPr>
                                  <m:sty m:val="p"/>
                                </m:rPr>
                                <a:rPr lang="en-IN" sz="2400" b="0" i="0" smtClean="0">
                                  <a:latin typeface="Cambria Math" panose="02040503050406030204" pitchFamily="18" charset="0"/>
                                </a:rPr>
                                <m:t>E</m:t>
                              </m:r>
                            </m:e>
                          </m:d>
                        </m:e>
                      </m:d>
                    </m:oMath>
                  </m:oMathPara>
                </a14:m>
                <a:endParaRPr lang="en-IN" sz="2400" dirty="0"/>
              </a:p>
              <a:p>
                <a:endParaRPr lang="en-IN" sz="2400" dirty="0"/>
              </a:p>
              <a:p>
                <a:pPr/>
                <a14:m>
                  <m:oMathPara xmlns:m="http://schemas.openxmlformats.org/officeDocument/2006/math">
                    <m:oMathParaPr>
                      <m:jc m:val="left"/>
                    </m:oMathParaPr>
                    <m:oMath xmlns:m="http://schemas.openxmlformats.org/officeDocument/2006/math">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𝜋</m:t>
                          </m:r>
                        </m:e>
                        <m:sub>
                          <m:r>
                            <a:rPr lang="en-IN" sz="2400" b="0" i="1" smtClean="0">
                              <a:latin typeface="Cambria Math" panose="02040503050406030204" pitchFamily="18" charset="0"/>
                            </a:rPr>
                            <m:t>𝑛𝑒𝑤</m:t>
                          </m:r>
                        </m:sub>
                      </m:sSub>
                      <m:r>
                        <a:rPr lang="en-IN" sz="2400" b="0" i="1"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a:rPr lang="en-IN" sz="2400" b="0" i="1" smtClean="0">
                              <a:latin typeface="Cambria Math" panose="02040503050406030204" pitchFamily="18" charset="0"/>
                            </a:rPr>
                            <m:t>𝐴</m:t>
                          </m:r>
                          <m:r>
                            <a:rPr lang="en-IN" sz="2400" b="0" i="1" smtClean="0">
                              <a:latin typeface="Cambria Math" panose="02040503050406030204" pitchFamily="18" charset="0"/>
                            </a:rPr>
                            <m:t>,</m:t>
                          </m:r>
                          <m:r>
                            <a:rPr lang="en-IN" sz="2400" b="0" i="1" smtClean="0">
                              <a:latin typeface="Cambria Math" panose="02040503050406030204" pitchFamily="18" charset="0"/>
                            </a:rPr>
                            <m:t>𝐶</m:t>
                          </m:r>
                        </m:e>
                      </m:d>
                      <m:r>
                        <a:rPr lang="en-IN" sz="2400" b="0" i="1"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a:rPr lang="en-IN" sz="2400" b="0" i="1" smtClean="0">
                              <a:latin typeface="Cambria Math" panose="02040503050406030204" pitchFamily="18" charset="0"/>
                            </a:rPr>
                            <m:t>𝐵</m:t>
                          </m:r>
                        </m:e>
                      </m:d>
                      <m:r>
                        <a:rPr lang="en-IN" sz="2400" b="0" i="1"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a:rPr lang="en-IN" sz="2400" b="0" i="1" smtClean="0">
                              <a:latin typeface="Cambria Math" panose="02040503050406030204" pitchFamily="18" charset="0"/>
                            </a:rPr>
                            <m:t>𝐷</m:t>
                          </m:r>
                        </m:e>
                      </m:d>
                      <m:r>
                        <a:rPr lang="en-IN" sz="2400" b="0" i="1" smtClean="0">
                          <a:latin typeface="Cambria Math" panose="02040503050406030204" pitchFamily="18" charset="0"/>
                        </a:rPr>
                        <m:t>,{</m:t>
                      </m:r>
                      <m:r>
                        <a:rPr lang="en-IN" sz="2400" b="0" i="1" smtClean="0">
                          <a:latin typeface="Cambria Math" panose="02040503050406030204" pitchFamily="18" charset="0"/>
                        </a:rPr>
                        <m:t>𝐸</m:t>
                      </m:r>
                      <m:r>
                        <a:rPr lang="en-IN" sz="2400" b="0" i="1" smtClean="0">
                          <a:latin typeface="Cambria Math" panose="02040503050406030204" pitchFamily="18" charset="0"/>
                        </a:rPr>
                        <m:t>}}</m:t>
                      </m:r>
                    </m:oMath>
                  </m:oMathPara>
                </a14:m>
                <a:endParaRPr lang="en-IN" sz="2400" dirty="0"/>
              </a:p>
            </p:txBody>
          </p:sp>
        </mc:Choice>
        <mc:Fallback xmlns="">
          <p:sp>
            <p:nvSpPr>
              <p:cNvPr id="3" name="TextBox 2">
                <a:extLst>
                  <a:ext uri="{FF2B5EF4-FFF2-40B4-BE49-F238E27FC236}">
                    <a16:creationId xmlns:a16="http://schemas.microsoft.com/office/drawing/2014/main" id="{B4CFC2DF-6363-FFEA-A097-026D17B177F5}"/>
                  </a:ext>
                </a:extLst>
              </p:cNvPr>
              <p:cNvSpPr txBox="1">
                <a:spLocks noRot="1" noChangeAspect="1" noMove="1" noResize="1" noEditPoints="1" noAdjustHandles="1" noChangeArrowheads="1" noChangeShapeType="1" noTextEdit="1"/>
              </p:cNvSpPr>
              <p:nvPr/>
            </p:nvSpPr>
            <p:spPr>
              <a:xfrm>
                <a:off x="7554686" y="1749664"/>
                <a:ext cx="4245428" cy="2769091"/>
              </a:xfrm>
              <a:prstGeom prst="rect">
                <a:avLst/>
              </a:prstGeom>
              <a:blipFill>
                <a:blip r:embed="rId2"/>
                <a:stretch>
                  <a:fillRect b="-2203"/>
                </a:stretch>
              </a:blipFill>
            </p:spPr>
            <p:txBody>
              <a:bodyPr/>
              <a:lstStyle/>
              <a:p>
                <a:r>
                  <a:rPr lang="en-IN">
                    <a:noFill/>
                  </a:rPr>
                  <a:t> </a:t>
                </a:r>
              </a:p>
            </p:txBody>
          </p:sp>
        </mc:Fallback>
      </mc:AlternateContent>
    </p:spTree>
    <p:extLst>
      <p:ext uri="{BB962C8B-B14F-4D97-AF65-F5344CB8AC3E}">
        <p14:creationId xmlns:p14="http://schemas.microsoft.com/office/powerpoint/2010/main" val="1235063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82C32-53D9-BB09-0242-CAB0AF8B8B2D}"/>
              </a:ext>
            </a:extLst>
          </p:cNvPr>
          <p:cNvSpPr>
            <a:spLocks noGrp="1"/>
          </p:cNvSpPr>
          <p:nvPr>
            <p:ph type="title"/>
          </p:nvPr>
        </p:nvSpPr>
        <p:spPr/>
        <p:txBody>
          <a:bodyPr/>
          <a:lstStyle/>
          <a:p>
            <a:r>
              <a:rPr lang="en-US" dirty="0"/>
              <a:t>Minimal DFA</a:t>
            </a:r>
            <a:endParaRPr lang="en-IN" dirty="0"/>
          </a:p>
        </p:txBody>
      </p:sp>
      <p:sp>
        <p:nvSpPr>
          <p:cNvPr id="4" name="Oval 3">
            <a:extLst>
              <a:ext uri="{FF2B5EF4-FFF2-40B4-BE49-F238E27FC236}">
                <a16:creationId xmlns:a16="http://schemas.microsoft.com/office/drawing/2014/main" id="{EFDD43E2-B47C-E196-8D22-6959216F6520}"/>
              </a:ext>
            </a:extLst>
          </p:cNvPr>
          <p:cNvSpPr/>
          <p:nvPr/>
        </p:nvSpPr>
        <p:spPr>
          <a:xfrm>
            <a:off x="2264229" y="3374573"/>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5" name="Oval 4">
            <a:extLst>
              <a:ext uri="{FF2B5EF4-FFF2-40B4-BE49-F238E27FC236}">
                <a16:creationId xmlns:a16="http://schemas.microsoft.com/office/drawing/2014/main" id="{81F24CB7-B5C1-94EB-76A4-552CF7802E5C}"/>
              </a:ext>
            </a:extLst>
          </p:cNvPr>
          <p:cNvSpPr/>
          <p:nvPr/>
        </p:nvSpPr>
        <p:spPr>
          <a:xfrm>
            <a:off x="3861495" y="2317561"/>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6" name="Oval 5">
            <a:extLst>
              <a:ext uri="{FF2B5EF4-FFF2-40B4-BE49-F238E27FC236}">
                <a16:creationId xmlns:a16="http://schemas.microsoft.com/office/drawing/2014/main" id="{AF5AC85D-9C75-1E07-9906-CC789A601089}"/>
              </a:ext>
            </a:extLst>
          </p:cNvPr>
          <p:cNvSpPr/>
          <p:nvPr/>
        </p:nvSpPr>
        <p:spPr>
          <a:xfrm>
            <a:off x="5906536" y="2348380"/>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7" name="Oval 6">
            <a:extLst>
              <a:ext uri="{FF2B5EF4-FFF2-40B4-BE49-F238E27FC236}">
                <a16:creationId xmlns:a16="http://schemas.microsoft.com/office/drawing/2014/main" id="{FDFECFF9-EEA9-054B-5BC7-7B59740D12A2}"/>
              </a:ext>
            </a:extLst>
          </p:cNvPr>
          <p:cNvSpPr/>
          <p:nvPr/>
        </p:nvSpPr>
        <p:spPr>
          <a:xfrm>
            <a:off x="5764539" y="4252643"/>
            <a:ext cx="914401" cy="8817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FA6E553-BE5D-20EF-0362-7B976B1D21F4}"/>
              </a:ext>
            </a:extLst>
          </p:cNvPr>
          <p:cNvSpPr/>
          <p:nvPr/>
        </p:nvSpPr>
        <p:spPr>
          <a:xfrm>
            <a:off x="5884284" y="4394159"/>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9" name="Oval 8">
            <a:extLst>
              <a:ext uri="{FF2B5EF4-FFF2-40B4-BE49-F238E27FC236}">
                <a16:creationId xmlns:a16="http://schemas.microsoft.com/office/drawing/2014/main" id="{A933060F-8649-186E-6661-15A5FD38AED7}"/>
              </a:ext>
            </a:extLst>
          </p:cNvPr>
          <p:cNvSpPr/>
          <p:nvPr/>
        </p:nvSpPr>
        <p:spPr>
          <a:xfrm>
            <a:off x="3864546" y="4386329"/>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cxnSp>
        <p:nvCxnSpPr>
          <p:cNvPr id="18" name="Straight Arrow Connector 17">
            <a:extLst>
              <a:ext uri="{FF2B5EF4-FFF2-40B4-BE49-F238E27FC236}">
                <a16:creationId xmlns:a16="http://schemas.microsoft.com/office/drawing/2014/main" id="{14BA3427-3EE9-5906-7607-65033BFE4FEB}"/>
              </a:ext>
            </a:extLst>
          </p:cNvPr>
          <p:cNvCxnSpPr>
            <a:endCxn id="4" idx="2"/>
          </p:cNvCxnSpPr>
          <p:nvPr/>
        </p:nvCxnSpPr>
        <p:spPr>
          <a:xfrm>
            <a:off x="1611086" y="3667658"/>
            <a:ext cx="653143" cy="171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750328E-5902-8A6C-B309-72E63F007E07}"/>
              </a:ext>
            </a:extLst>
          </p:cNvPr>
          <p:cNvSpPr txBox="1"/>
          <p:nvPr/>
        </p:nvSpPr>
        <p:spPr>
          <a:xfrm>
            <a:off x="3843392" y="3533941"/>
            <a:ext cx="1055914" cy="369332"/>
          </a:xfrm>
          <a:prstGeom prst="rect">
            <a:avLst/>
          </a:prstGeom>
          <a:noFill/>
        </p:spPr>
        <p:txBody>
          <a:bodyPr wrap="square" rtlCol="0">
            <a:spAutoFit/>
          </a:bodyPr>
          <a:lstStyle/>
          <a:p>
            <a:r>
              <a:rPr lang="en-US" dirty="0"/>
              <a:t>a</a:t>
            </a:r>
          </a:p>
        </p:txBody>
      </p:sp>
      <p:cxnSp>
        <p:nvCxnSpPr>
          <p:cNvPr id="32" name="Straight Arrow Connector 31">
            <a:extLst>
              <a:ext uri="{FF2B5EF4-FFF2-40B4-BE49-F238E27FC236}">
                <a16:creationId xmlns:a16="http://schemas.microsoft.com/office/drawing/2014/main" id="{40C38916-DB27-8D83-47CE-17C92D58A712}"/>
              </a:ext>
            </a:extLst>
          </p:cNvPr>
          <p:cNvCxnSpPr>
            <a:stCxn id="4" idx="7"/>
            <a:endCxn id="5" idx="3"/>
          </p:cNvCxnSpPr>
          <p:nvPr/>
        </p:nvCxnSpPr>
        <p:spPr>
          <a:xfrm flipV="1">
            <a:off x="2821721" y="2847179"/>
            <a:ext cx="1135424" cy="618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90B6601E-EE14-2EAA-DCA5-388ADAC71E81}"/>
              </a:ext>
            </a:extLst>
          </p:cNvPr>
          <p:cNvCxnSpPr>
            <a:stCxn id="4" idx="5"/>
            <a:endCxn id="9" idx="2"/>
          </p:cNvCxnSpPr>
          <p:nvPr/>
        </p:nvCxnSpPr>
        <p:spPr>
          <a:xfrm>
            <a:off x="2821721" y="3904191"/>
            <a:ext cx="1042825" cy="792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D86F004-673D-E0FE-022A-3B543D3BF971}"/>
              </a:ext>
            </a:extLst>
          </p:cNvPr>
          <p:cNvCxnSpPr>
            <a:stCxn id="5" idx="6"/>
            <a:endCxn id="6" idx="2"/>
          </p:cNvCxnSpPr>
          <p:nvPr/>
        </p:nvCxnSpPr>
        <p:spPr>
          <a:xfrm>
            <a:off x="4514637" y="2627804"/>
            <a:ext cx="1391899" cy="30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3865B9C8-09ED-E74A-864C-BC29D11B69D0}"/>
              </a:ext>
            </a:extLst>
          </p:cNvPr>
          <p:cNvCxnSpPr>
            <a:stCxn id="6" idx="4"/>
            <a:endCxn id="8" idx="0"/>
          </p:cNvCxnSpPr>
          <p:nvPr/>
        </p:nvCxnSpPr>
        <p:spPr>
          <a:xfrm flipH="1">
            <a:off x="6210855" y="2968866"/>
            <a:ext cx="22252" cy="14252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E613277-7E06-E532-F79C-36703E587756}"/>
              </a:ext>
            </a:extLst>
          </p:cNvPr>
          <p:cNvCxnSpPr>
            <a:stCxn id="8" idx="2"/>
            <a:endCxn id="9" idx="6"/>
          </p:cNvCxnSpPr>
          <p:nvPr/>
        </p:nvCxnSpPr>
        <p:spPr>
          <a:xfrm flipH="1" flipV="1">
            <a:off x="4517688" y="4696572"/>
            <a:ext cx="1366596" cy="78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ECD47E2-5489-E983-A3A0-233A62492D39}"/>
              </a:ext>
            </a:extLst>
          </p:cNvPr>
          <p:cNvCxnSpPr>
            <a:stCxn id="8" idx="1"/>
            <a:endCxn id="5" idx="5"/>
          </p:cNvCxnSpPr>
          <p:nvPr/>
        </p:nvCxnSpPr>
        <p:spPr>
          <a:xfrm flipH="1" flipV="1">
            <a:off x="4418987" y="2847179"/>
            <a:ext cx="1560947" cy="16378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89D09821-90D4-5D7F-788A-2D9CD3BE81C0}"/>
              </a:ext>
            </a:extLst>
          </p:cNvPr>
          <p:cNvCxnSpPr>
            <a:stCxn id="9" idx="0"/>
            <a:endCxn id="5" idx="4"/>
          </p:cNvCxnSpPr>
          <p:nvPr/>
        </p:nvCxnSpPr>
        <p:spPr>
          <a:xfrm flipH="1" flipV="1">
            <a:off x="4188066" y="2938047"/>
            <a:ext cx="3051" cy="14482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0FF2BCA3-2A1C-7E05-1A25-6035861D9620}"/>
              </a:ext>
            </a:extLst>
          </p:cNvPr>
          <p:cNvSpPr txBox="1"/>
          <p:nvPr/>
        </p:nvSpPr>
        <p:spPr>
          <a:xfrm>
            <a:off x="2937554" y="2884956"/>
            <a:ext cx="1055914" cy="369332"/>
          </a:xfrm>
          <a:prstGeom prst="rect">
            <a:avLst/>
          </a:prstGeom>
          <a:noFill/>
        </p:spPr>
        <p:txBody>
          <a:bodyPr wrap="square" rtlCol="0">
            <a:spAutoFit/>
          </a:bodyPr>
          <a:lstStyle/>
          <a:p>
            <a:r>
              <a:rPr lang="en-US" dirty="0"/>
              <a:t>a</a:t>
            </a:r>
          </a:p>
        </p:txBody>
      </p:sp>
      <p:sp>
        <p:nvSpPr>
          <p:cNvPr id="46" name="TextBox 45">
            <a:extLst>
              <a:ext uri="{FF2B5EF4-FFF2-40B4-BE49-F238E27FC236}">
                <a16:creationId xmlns:a16="http://schemas.microsoft.com/office/drawing/2014/main" id="{E62998BF-9BEF-7658-33C8-159F249C408A}"/>
              </a:ext>
            </a:extLst>
          </p:cNvPr>
          <p:cNvSpPr txBox="1"/>
          <p:nvPr/>
        </p:nvSpPr>
        <p:spPr>
          <a:xfrm>
            <a:off x="5103688" y="3304487"/>
            <a:ext cx="1055914" cy="369332"/>
          </a:xfrm>
          <a:prstGeom prst="rect">
            <a:avLst/>
          </a:prstGeom>
          <a:noFill/>
        </p:spPr>
        <p:txBody>
          <a:bodyPr wrap="square" rtlCol="0">
            <a:spAutoFit/>
          </a:bodyPr>
          <a:lstStyle/>
          <a:p>
            <a:r>
              <a:rPr lang="en-US" dirty="0"/>
              <a:t>a</a:t>
            </a:r>
          </a:p>
        </p:txBody>
      </p:sp>
      <p:sp>
        <p:nvSpPr>
          <p:cNvPr id="47" name="TextBox 46">
            <a:extLst>
              <a:ext uri="{FF2B5EF4-FFF2-40B4-BE49-F238E27FC236}">
                <a16:creationId xmlns:a16="http://schemas.microsoft.com/office/drawing/2014/main" id="{19B639EF-52C8-AA26-A517-85E2E27F4A86}"/>
              </a:ext>
            </a:extLst>
          </p:cNvPr>
          <p:cNvSpPr txBox="1"/>
          <p:nvPr/>
        </p:nvSpPr>
        <p:spPr>
          <a:xfrm>
            <a:off x="5019785" y="2583581"/>
            <a:ext cx="1055914" cy="369332"/>
          </a:xfrm>
          <a:prstGeom prst="rect">
            <a:avLst/>
          </a:prstGeom>
          <a:noFill/>
        </p:spPr>
        <p:txBody>
          <a:bodyPr wrap="square" rtlCol="0">
            <a:spAutoFit/>
          </a:bodyPr>
          <a:lstStyle/>
          <a:p>
            <a:r>
              <a:rPr lang="en-US" dirty="0"/>
              <a:t>b</a:t>
            </a:r>
          </a:p>
        </p:txBody>
      </p:sp>
      <p:sp>
        <p:nvSpPr>
          <p:cNvPr id="48" name="TextBox 47">
            <a:extLst>
              <a:ext uri="{FF2B5EF4-FFF2-40B4-BE49-F238E27FC236}">
                <a16:creationId xmlns:a16="http://schemas.microsoft.com/office/drawing/2014/main" id="{20CFF1A7-15E8-5499-09B8-224884ADD5F5}"/>
              </a:ext>
            </a:extLst>
          </p:cNvPr>
          <p:cNvSpPr txBox="1"/>
          <p:nvPr/>
        </p:nvSpPr>
        <p:spPr>
          <a:xfrm>
            <a:off x="6312617" y="3383254"/>
            <a:ext cx="1055914" cy="369332"/>
          </a:xfrm>
          <a:prstGeom prst="rect">
            <a:avLst/>
          </a:prstGeom>
          <a:noFill/>
        </p:spPr>
        <p:txBody>
          <a:bodyPr wrap="square" rtlCol="0">
            <a:spAutoFit/>
          </a:bodyPr>
          <a:lstStyle/>
          <a:p>
            <a:r>
              <a:rPr lang="en-US" dirty="0"/>
              <a:t>b</a:t>
            </a:r>
          </a:p>
        </p:txBody>
      </p:sp>
      <p:sp>
        <p:nvSpPr>
          <p:cNvPr id="49" name="TextBox 48">
            <a:extLst>
              <a:ext uri="{FF2B5EF4-FFF2-40B4-BE49-F238E27FC236}">
                <a16:creationId xmlns:a16="http://schemas.microsoft.com/office/drawing/2014/main" id="{4F617F9E-48E5-3AB6-64B0-A2483F08952C}"/>
              </a:ext>
            </a:extLst>
          </p:cNvPr>
          <p:cNvSpPr txBox="1"/>
          <p:nvPr/>
        </p:nvSpPr>
        <p:spPr>
          <a:xfrm>
            <a:off x="5057459" y="4665812"/>
            <a:ext cx="1055914" cy="369332"/>
          </a:xfrm>
          <a:prstGeom prst="rect">
            <a:avLst/>
          </a:prstGeom>
          <a:noFill/>
        </p:spPr>
        <p:txBody>
          <a:bodyPr wrap="square" rtlCol="0">
            <a:spAutoFit/>
          </a:bodyPr>
          <a:lstStyle/>
          <a:p>
            <a:r>
              <a:rPr lang="en-US" dirty="0"/>
              <a:t>b</a:t>
            </a:r>
          </a:p>
        </p:txBody>
      </p:sp>
      <p:sp>
        <p:nvSpPr>
          <p:cNvPr id="50" name="TextBox 49">
            <a:extLst>
              <a:ext uri="{FF2B5EF4-FFF2-40B4-BE49-F238E27FC236}">
                <a16:creationId xmlns:a16="http://schemas.microsoft.com/office/drawing/2014/main" id="{A3692BC2-E426-FC0D-6477-D080D380F6C0}"/>
              </a:ext>
            </a:extLst>
          </p:cNvPr>
          <p:cNvSpPr txBox="1"/>
          <p:nvPr/>
        </p:nvSpPr>
        <p:spPr>
          <a:xfrm>
            <a:off x="2887899" y="4150394"/>
            <a:ext cx="1055914" cy="369332"/>
          </a:xfrm>
          <a:prstGeom prst="rect">
            <a:avLst/>
          </a:prstGeom>
          <a:noFill/>
        </p:spPr>
        <p:txBody>
          <a:bodyPr wrap="square" rtlCol="0">
            <a:spAutoFit/>
          </a:bodyPr>
          <a:lstStyle/>
          <a:p>
            <a:r>
              <a:rPr lang="en-US" dirty="0"/>
              <a:t>b</a:t>
            </a:r>
          </a:p>
        </p:txBody>
      </p:sp>
      <p:cxnSp>
        <p:nvCxnSpPr>
          <p:cNvPr id="52" name="Connector: Curved 51">
            <a:extLst>
              <a:ext uri="{FF2B5EF4-FFF2-40B4-BE49-F238E27FC236}">
                <a16:creationId xmlns:a16="http://schemas.microsoft.com/office/drawing/2014/main" id="{D4A642E8-EC15-448A-DF05-9D4CF64B609B}"/>
              </a:ext>
            </a:extLst>
          </p:cNvPr>
          <p:cNvCxnSpPr>
            <a:stCxn id="9" idx="5"/>
            <a:endCxn id="9" idx="3"/>
          </p:cNvCxnSpPr>
          <p:nvPr/>
        </p:nvCxnSpPr>
        <p:spPr>
          <a:xfrm rot="5400000">
            <a:off x="4191117" y="4685026"/>
            <a:ext cx="12700" cy="461842"/>
          </a:xfrm>
          <a:prstGeom prst="curvedConnector3">
            <a:avLst>
              <a:gd name="adj1" fmla="val 397167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Connector: Curved 61">
            <a:extLst>
              <a:ext uri="{FF2B5EF4-FFF2-40B4-BE49-F238E27FC236}">
                <a16:creationId xmlns:a16="http://schemas.microsoft.com/office/drawing/2014/main" id="{6C979396-D9F7-35DC-0F8B-30B8221387A0}"/>
              </a:ext>
            </a:extLst>
          </p:cNvPr>
          <p:cNvCxnSpPr>
            <a:stCxn id="6" idx="0"/>
            <a:endCxn id="5" idx="0"/>
          </p:cNvCxnSpPr>
          <p:nvPr/>
        </p:nvCxnSpPr>
        <p:spPr>
          <a:xfrm rot="16200000" flipV="1">
            <a:off x="5195178" y="1310450"/>
            <a:ext cx="30819" cy="2045041"/>
          </a:xfrm>
          <a:prstGeom prst="curvedConnector3">
            <a:avLst>
              <a:gd name="adj1" fmla="val 84175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Connector: Curved 63">
            <a:extLst>
              <a:ext uri="{FF2B5EF4-FFF2-40B4-BE49-F238E27FC236}">
                <a16:creationId xmlns:a16="http://schemas.microsoft.com/office/drawing/2014/main" id="{224A3D13-AC13-9A3B-C8E0-89667519B4DA}"/>
              </a:ext>
            </a:extLst>
          </p:cNvPr>
          <p:cNvCxnSpPr>
            <a:stCxn id="5" idx="0"/>
            <a:endCxn id="5" idx="2"/>
          </p:cNvCxnSpPr>
          <p:nvPr/>
        </p:nvCxnSpPr>
        <p:spPr>
          <a:xfrm rot="16200000" flipH="1" flipV="1">
            <a:off x="3869659" y="2309396"/>
            <a:ext cx="310243" cy="326571"/>
          </a:xfrm>
          <a:prstGeom prst="curvedConnector4">
            <a:avLst>
              <a:gd name="adj1" fmla="val -106800"/>
              <a:gd name="adj2" fmla="val 17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35CE6C8-336D-40F5-559B-9F31E8625773}"/>
              </a:ext>
            </a:extLst>
          </p:cNvPr>
          <p:cNvSpPr txBox="1"/>
          <p:nvPr/>
        </p:nvSpPr>
        <p:spPr>
          <a:xfrm>
            <a:off x="5107119" y="1756514"/>
            <a:ext cx="1055914" cy="369332"/>
          </a:xfrm>
          <a:prstGeom prst="rect">
            <a:avLst/>
          </a:prstGeom>
          <a:noFill/>
        </p:spPr>
        <p:txBody>
          <a:bodyPr wrap="square" rtlCol="0">
            <a:spAutoFit/>
          </a:bodyPr>
          <a:lstStyle/>
          <a:p>
            <a:r>
              <a:rPr lang="en-US" dirty="0"/>
              <a:t>a</a:t>
            </a:r>
          </a:p>
        </p:txBody>
      </p:sp>
      <p:sp>
        <p:nvSpPr>
          <p:cNvPr id="67" name="TextBox 66">
            <a:extLst>
              <a:ext uri="{FF2B5EF4-FFF2-40B4-BE49-F238E27FC236}">
                <a16:creationId xmlns:a16="http://schemas.microsoft.com/office/drawing/2014/main" id="{384D1B80-7E9C-4628-EA88-669C97A9319D}"/>
              </a:ext>
            </a:extLst>
          </p:cNvPr>
          <p:cNvSpPr txBox="1"/>
          <p:nvPr/>
        </p:nvSpPr>
        <p:spPr>
          <a:xfrm>
            <a:off x="3482088" y="1826722"/>
            <a:ext cx="1055914" cy="369332"/>
          </a:xfrm>
          <a:prstGeom prst="rect">
            <a:avLst/>
          </a:prstGeom>
          <a:noFill/>
        </p:spPr>
        <p:txBody>
          <a:bodyPr wrap="square" rtlCol="0">
            <a:spAutoFit/>
          </a:bodyPr>
          <a:lstStyle/>
          <a:p>
            <a:r>
              <a:rPr lang="en-US" dirty="0"/>
              <a:t>a</a:t>
            </a:r>
          </a:p>
        </p:txBody>
      </p:sp>
      <p:sp>
        <p:nvSpPr>
          <p:cNvPr id="68" name="TextBox 67">
            <a:extLst>
              <a:ext uri="{FF2B5EF4-FFF2-40B4-BE49-F238E27FC236}">
                <a16:creationId xmlns:a16="http://schemas.microsoft.com/office/drawing/2014/main" id="{ECC2180E-CC31-5F26-9BE7-B0CD4C8E6C36}"/>
              </a:ext>
            </a:extLst>
          </p:cNvPr>
          <p:cNvSpPr txBox="1"/>
          <p:nvPr/>
        </p:nvSpPr>
        <p:spPr>
          <a:xfrm>
            <a:off x="4055727" y="5338773"/>
            <a:ext cx="1055914" cy="369332"/>
          </a:xfrm>
          <a:prstGeom prst="rect">
            <a:avLst/>
          </a:prstGeom>
          <a:noFill/>
        </p:spPr>
        <p:txBody>
          <a:bodyPr wrap="square" rtlCol="0">
            <a:spAutoFit/>
          </a:bodyPr>
          <a:lstStyle/>
          <a:p>
            <a:r>
              <a:rPr lang="en-US" dirty="0"/>
              <a:t>b</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4CFC2DF-6363-FFEA-A097-026D17B177F5}"/>
                  </a:ext>
                </a:extLst>
              </p:cNvPr>
              <p:cNvSpPr txBox="1"/>
              <p:nvPr/>
            </p:nvSpPr>
            <p:spPr>
              <a:xfrm>
                <a:off x="7554686" y="1749664"/>
                <a:ext cx="4245428" cy="4246419"/>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IN" sz="2400" b="0" i="1" smtClean="0">
                          <a:latin typeface="Cambria Math" panose="02040503050406030204" pitchFamily="18" charset="0"/>
                        </a:rPr>
                        <m:t>𝜋</m:t>
                      </m:r>
                      <m:r>
                        <a:rPr lang="en-IN" sz="2400" b="0" i="1"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a:rPr lang="en-IN" sz="2400" b="0" i="1" smtClean="0">
                              <a:latin typeface="Cambria Math" panose="02040503050406030204" pitchFamily="18" charset="0"/>
                            </a:rPr>
                            <m:t>𝐴</m:t>
                          </m:r>
                          <m:r>
                            <a:rPr lang="en-IN" sz="2400" b="0" i="1" smtClean="0">
                              <a:latin typeface="Cambria Math" panose="02040503050406030204" pitchFamily="18" charset="0"/>
                            </a:rPr>
                            <m:t>,</m:t>
                          </m:r>
                          <m:r>
                            <a:rPr lang="en-IN" sz="2400" b="0" i="1" smtClean="0">
                              <a:latin typeface="Cambria Math" panose="02040503050406030204" pitchFamily="18" charset="0"/>
                            </a:rPr>
                            <m:t>𝐵</m:t>
                          </m:r>
                          <m:r>
                            <a:rPr lang="en-IN" sz="2400" b="0" i="1" smtClean="0">
                              <a:latin typeface="Cambria Math" panose="02040503050406030204" pitchFamily="18" charset="0"/>
                            </a:rPr>
                            <m:t>,</m:t>
                          </m:r>
                          <m:r>
                            <a:rPr lang="en-IN" sz="2400" b="0" i="1" smtClean="0">
                              <a:latin typeface="Cambria Math" panose="02040503050406030204" pitchFamily="18" charset="0"/>
                            </a:rPr>
                            <m:t>𝐶</m:t>
                          </m:r>
                          <m:r>
                            <a:rPr lang="en-IN" sz="2400" b="0" i="1" smtClean="0">
                              <a:latin typeface="Cambria Math" panose="02040503050406030204" pitchFamily="18" charset="0"/>
                            </a:rPr>
                            <m:t>,</m:t>
                          </m:r>
                          <m:r>
                            <a:rPr lang="en-IN" sz="2400" b="0" i="1" smtClean="0">
                              <a:latin typeface="Cambria Math" panose="02040503050406030204" pitchFamily="18" charset="0"/>
                            </a:rPr>
                            <m:t>𝐷</m:t>
                          </m:r>
                        </m:e>
                      </m:d>
                      <m:r>
                        <a:rPr lang="en-IN" sz="2400" b="0" i="1" smtClean="0">
                          <a:latin typeface="Cambria Math" panose="02040503050406030204" pitchFamily="18" charset="0"/>
                        </a:rPr>
                        <m:t>, {</m:t>
                      </m:r>
                      <m:r>
                        <a:rPr lang="en-IN" sz="2400" b="0" i="1" smtClean="0">
                          <a:latin typeface="Cambria Math" panose="02040503050406030204" pitchFamily="18" charset="0"/>
                        </a:rPr>
                        <m:t>𝐸</m:t>
                      </m:r>
                      <m:r>
                        <a:rPr lang="en-IN" sz="2400" b="0" i="1" smtClean="0">
                          <a:latin typeface="Cambria Math" panose="02040503050406030204" pitchFamily="18" charset="0"/>
                        </a:rPr>
                        <m:t>}}</m:t>
                      </m:r>
                    </m:oMath>
                  </m:oMathPara>
                </a14:m>
                <a:endParaRPr lang="en-IN" sz="2400" dirty="0"/>
              </a:p>
              <a:p>
                <a:endParaRPr lang="en-IN" sz="2400" dirty="0"/>
              </a:p>
              <a:p>
                <a:pPr/>
                <a14:m>
                  <m:oMathPara xmlns:m="http://schemas.openxmlformats.org/officeDocument/2006/math">
                    <m:oMathParaPr>
                      <m:jc m:val="left"/>
                    </m:oMathParaPr>
                    <m:oMath xmlns:m="http://schemas.openxmlformats.org/officeDocument/2006/math">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𝜋</m:t>
                          </m:r>
                        </m:e>
                        <m:sub>
                          <m:r>
                            <a:rPr lang="en-IN" sz="2400" b="0" i="1" smtClean="0">
                              <a:latin typeface="Cambria Math" panose="02040503050406030204" pitchFamily="18" charset="0"/>
                            </a:rPr>
                            <m:t>𝑛𝑒𝑤</m:t>
                          </m:r>
                        </m:sub>
                      </m:sSub>
                      <m:r>
                        <a:rPr lang="en-IN" sz="2400" b="0" i="0"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d>
                            <m:dPr>
                              <m:begChr m:val="{"/>
                              <m:endChr m:val="}"/>
                              <m:ctrlPr>
                                <a:rPr lang="en-IN" sz="2400" b="0" i="1" smtClean="0">
                                  <a:latin typeface="Cambria Math" panose="02040503050406030204" pitchFamily="18" charset="0"/>
                                </a:rPr>
                              </m:ctrlPr>
                            </m:dPr>
                            <m:e>
                              <m:r>
                                <m:rPr>
                                  <m:sty m:val="p"/>
                                </m:rPr>
                                <a:rPr lang="en-IN" sz="2400" b="0" i="0" smtClean="0">
                                  <a:latin typeface="Cambria Math" panose="02040503050406030204" pitchFamily="18" charset="0"/>
                                </a:rPr>
                                <m:t>A</m:t>
                              </m:r>
                              <m:r>
                                <a:rPr lang="en-IN" sz="2400" b="0" i="0" smtClean="0">
                                  <a:latin typeface="Cambria Math" panose="02040503050406030204" pitchFamily="18" charset="0"/>
                                </a:rPr>
                                <m:t>,</m:t>
                              </m:r>
                              <m:r>
                                <m:rPr>
                                  <m:sty m:val="p"/>
                                </m:rPr>
                                <a:rPr lang="en-IN" sz="2400" b="0" i="0" smtClean="0">
                                  <a:latin typeface="Cambria Math" panose="02040503050406030204" pitchFamily="18" charset="0"/>
                                </a:rPr>
                                <m:t>B</m:t>
                              </m:r>
                              <m:r>
                                <a:rPr lang="en-IN" sz="2400" b="0" i="0" smtClean="0">
                                  <a:latin typeface="Cambria Math" panose="02040503050406030204" pitchFamily="18" charset="0"/>
                                </a:rPr>
                                <m:t>,</m:t>
                              </m:r>
                              <m:r>
                                <m:rPr>
                                  <m:sty m:val="p"/>
                                </m:rPr>
                                <a:rPr lang="en-IN" sz="2400" b="0" i="0" smtClean="0">
                                  <a:latin typeface="Cambria Math" panose="02040503050406030204" pitchFamily="18" charset="0"/>
                                </a:rPr>
                                <m:t>C</m:t>
                              </m:r>
                            </m:e>
                          </m:d>
                          <m:r>
                            <a:rPr lang="en-IN" sz="2400" b="0" i="0"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m:rPr>
                                  <m:sty m:val="p"/>
                                </m:rPr>
                                <a:rPr lang="en-IN" sz="2400" b="0" i="0" smtClean="0">
                                  <a:latin typeface="Cambria Math" panose="02040503050406030204" pitchFamily="18" charset="0"/>
                                </a:rPr>
                                <m:t>D</m:t>
                              </m:r>
                            </m:e>
                          </m:d>
                          <m:r>
                            <a:rPr lang="en-IN" sz="2400" b="0" i="0"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m:rPr>
                                  <m:sty m:val="p"/>
                                </m:rPr>
                                <a:rPr lang="en-IN" sz="2400" b="0" i="0" smtClean="0">
                                  <a:latin typeface="Cambria Math" panose="02040503050406030204" pitchFamily="18" charset="0"/>
                                </a:rPr>
                                <m:t>E</m:t>
                              </m:r>
                            </m:e>
                          </m:d>
                        </m:e>
                      </m:d>
                    </m:oMath>
                  </m:oMathPara>
                </a14:m>
                <a:endParaRPr lang="en-IN" sz="2400" b="0" dirty="0"/>
              </a:p>
              <a:p>
                <a:r>
                  <a:rPr lang="en-IN" sz="2400" dirty="0"/>
                  <a:t> </a:t>
                </a:r>
              </a:p>
              <a:p>
                <a:pPr/>
                <a14:m>
                  <m:oMathPara xmlns:m="http://schemas.openxmlformats.org/officeDocument/2006/math">
                    <m:oMathParaPr>
                      <m:jc m:val="left"/>
                    </m:oMathParaPr>
                    <m:oMath xmlns:m="http://schemas.openxmlformats.org/officeDocument/2006/math">
                      <m:r>
                        <a:rPr lang="en-IN" sz="2400" b="0" i="1" smtClean="0">
                          <a:latin typeface="Cambria Math" panose="02040503050406030204" pitchFamily="18" charset="0"/>
                        </a:rPr>
                        <m:t>𝜋</m:t>
                      </m:r>
                      <m:r>
                        <a:rPr lang="en-IN" sz="2400" b="0" i="0"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d>
                            <m:dPr>
                              <m:begChr m:val="{"/>
                              <m:endChr m:val="}"/>
                              <m:ctrlPr>
                                <a:rPr lang="en-IN" sz="2400" b="0" i="1" smtClean="0">
                                  <a:latin typeface="Cambria Math" panose="02040503050406030204" pitchFamily="18" charset="0"/>
                                </a:rPr>
                              </m:ctrlPr>
                            </m:dPr>
                            <m:e>
                              <m:r>
                                <m:rPr>
                                  <m:sty m:val="p"/>
                                </m:rPr>
                                <a:rPr lang="en-IN" sz="2400" b="0" i="0" smtClean="0">
                                  <a:latin typeface="Cambria Math" panose="02040503050406030204" pitchFamily="18" charset="0"/>
                                </a:rPr>
                                <m:t>A</m:t>
                              </m:r>
                              <m:r>
                                <a:rPr lang="en-IN" sz="2400" b="0" i="0" smtClean="0">
                                  <a:latin typeface="Cambria Math" panose="02040503050406030204" pitchFamily="18" charset="0"/>
                                </a:rPr>
                                <m:t>,</m:t>
                              </m:r>
                              <m:r>
                                <m:rPr>
                                  <m:sty m:val="p"/>
                                </m:rPr>
                                <a:rPr lang="en-IN" sz="2400" b="0" i="0" smtClean="0">
                                  <a:latin typeface="Cambria Math" panose="02040503050406030204" pitchFamily="18" charset="0"/>
                                </a:rPr>
                                <m:t>B</m:t>
                              </m:r>
                              <m:r>
                                <a:rPr lang="en-IN" sz="2400" b="0" i="0" smtClean="0">
                                  <a:latin typeface="Cambria Math" panose="02040503050406030204" pitchFamily="18" charset="0"/>
                                </a:rPr>
                                <m:t>,</m:t>
                              </m:r>
                              <m:r>
                                <m:rPr>
                                  <m:sty m:val="p"/>
                                </m:rPr>
                                <a:rPr lang="en-IN" sz="2400" b="0" i="0" smtClean="0">
                                  <a:latin typeface="Cambria Math" panose="02040503050406030204" pitchFamily="18" charset="0"/>
                                </a:rPr>
                                <m:t>C</m:t>
                              </m:r>
                            </m:e>
                          </m:d>
                          <m:r>
                            <a:rPr lang="en-IN" sz="2400" b="0" i="0"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m:rPr>
                                  <m:sty m:val="p"/>
                                </m:rPr>
                                <a:rPr lang="en-IN" sz="2400" b="0" i="0" smtClean="0">
                                  <a:latin typeface="Cambria Math" panose="02040503050406030204" pitchFamily="18" charset="0"/>
                                </a:rPr>
                                <m:t>D</m:t>
                              </m:r>
                            </m:e>
                          </m:d>
                          <m:r>
                            <a:rPr lang="en-IN" sz="2400" b="0" i="0"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m:rPr>
                                  <m:sty m:val="p"/>
                                </m:rPr>
                                <a:rPr lang="en-IN" sz="2400" b="0" i="0" smtClean="0">
                                  <a:latin typeface="Cambria Math" panose="02040503050406030204" pitchFamily="18" charset="0"/>
                                </a:rPr>
                                <m:t>E</m:t>
                              </m:r>
                            </m:e>
                          </m:d>
                        </m:e>
                      </m:d>
                    </m:oMath>
                  </m:oMathPara>
                </a14:m>
                <a:endParaRPr lang="en-IN" sz="2400" dirty="0"/>
              </a:p>
              <a:p>
                <a:endParaRPr lang="en-IN" sz="2400" dirty="0"/>
              </a:p>
              <a:p>
                <a:pPr/>
                <a14:m>
                  <m:oMathPara xmlns:m="http://schemas.openxmlformats.org/officeDocument/2006/math">
                    <m:oMathParaPr>
                      <m:jc m:val="left"/>
                    </m:oMathParaPr>
                    <m:oMath xmlns:m="http://schemas.openxmlformats.org/officeDocument/2006/math">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𝜋</m:t>
                          </m:r>
                        </m:e>
                        <m:sub>
                          <m:r>
                            <a:rPr lang="en-IN" sz="2400" b="0" i="1" smtClean="0">
                              <a:latin typeface="Cambria Math" panose="02040503050406030204" pitchFamily="18" charset="0"/>
                            </a:rPr>
                            <m:t>𝑛𝑒𝑤</m:t>
                          </m:r>
                        </m:sub>
                      </m:sSub>
                      <m:r>
                        <a:rPr lang="en-IN" sz="2400" b="0" i="1"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a:rPr lang="en-IN" sz="2400" b="0" i="1" smtClean="0">
                              <a:latin typeface="Cambria Math" panose="02040503050406030204" pitchFamily="18" charset="0"/>
                            </a:rPr>
                            <m:t>𝐴</m:t>
                          </m:r>
                          <m:r>
                            <a:rPr lang="en-IN" sz="2400" b="0" i="1" smtClean="0">
                              <a:latin typeface="Cambria Math" panose="02040503050406030204" pitchFamily="18" charset="0"/>
                            </a:rPr>
                            <m:t>,</m:t>
                          </m:r>
                          <m:r>
                            <a:rPr lang="en-IN" sz="2400" b="0" i="1" smtClean="0">
                              <a:latin typeface="Cambria Math" panose="02040503050406030204" pitchFamily="18" charset="0"/>
                            </a:rPr>
                            <m:t>𝐶</m:t>
                          </m:r>
                        </m:e>
                      </m:d>
                      <m:r>
                        <a:rPr lang="en-IN" sz="2400" b="0" i="1"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a:rPr lang="en-IN" sz="2400" b="0" i="1" smtClean="0">
                              <a:latin typeface="Cambria Math" panose="02040503050406030204" pitchFamily="18" charset="0"/>
                            </a:rPr>
                            <m:t>𝐵</m:t>
                          </m:r>
                        </m:e>
                      </m:d>
                      <m:r>
                        <a:rPr lang="en-IN" sz="2400" b="0" i="1"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a:rPr lang="en-IN" sz="2400" b="0" i="1" smtClean="0">
                              <a:latin typeface="Cambria Math" panose="02040503050406030204" pitchFamily="18" charset="0"/>
                            </a:rPr>
                            <m:t>𝐷</m:t>
                          </m:r>
                        </m:e>
                      </m:d>
                      <m:r>
                        <a:rPr lang="en-IN" sz="2400" b="0" i="1" smtClean="0">
                          <a:latin typeface="Cambria Math" panose="02040503050406030204" pitchFamily="18" charset="0"/>
                        </a:rPr>
                        <m:t>,{</m:t>
                      </m:r>
                      <m:r>
                        <a:rPr lang="en-IN" sz="2400" b="0" i="1" smtClean="0">
                          <a:latin typeface="Cambria Math" panose="02040503050406030204" pitchFamily="18" charset="0"/>
                        </a:rPr>
                        <m:t>𝐸</m:t>
                      </m:r>
                      <m:r>
                        <a:rPr lang="en-IN" sz="2400" b="0" i="1" smtClean="0">
                          <a:latin typeface="Cambria Math" panose="02040503050406030204" pitchFamily="18" charset="0"/>
                        </a:rPr>
                        <m:t>}}</m:t>
                      </m:r>
                    </m:oMath>
                  </m:oMathPara>
                </a14:m>
                <a:endParaRPr lang="en-IN" sz="2400" dirty="0"/>
              </a:p>
              <a:p>
                <a:endParaRPr lang="en-IN" sz="2400" dirty="0"/>
              </a:p>
              <a:p>
                <a:pPr/>
                <a14:m>
                  <m:oMathPara xmlns:m="http://schemas.openxmlformats.org/officeDocument/2006/math">
                    <m:oMathParaPr>
                      <m:jc m:val="left"/>
                    </m:oMathParaPr>
                    <m:oMath xmlns:m="http://schemas.openxmlformats.org/officeDocument/2006/math">
                      <m:r>
                        <a:rPr lang="en-IN" sz="2400" b="0" i="1" smtClean="0">
                          <a:latin typeface="Cambria Math" panose="02040503050406030204" pitchFamily="18" charset="0"/>
                        </a:rPr>
                        <m:t>𝜋</m:t>
                      </m:r>
                      <m:r>
                        <a:rPr lang="en-IN" sz="2400" b="0" i="1"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a:rPr lang="en-IN" sz="2400" b="0" i="1" smtClean="0">
                              <a:latin typeface="Cambria Math" panose="02040503050406030204" pitchFamily="18" charset="0"/>
                            </a:rPr>
                            <m:t>𝐴</m:t>
                          </m:r>
                          <m:r>
                            <a:rPr lang="en-IN" sz="2400" b="0" i="1" smtClean="0">
                              <a:latin typeface="Cambria Math" panose="02040503050406030204" pitchFamily="18" charset="0"/>
                            </a:rPr>
                            <m:t>,</m:t>
                          </m:r>
                          <m:r>
                            <a:rPr lang="en-IN" sz="2400" b="0" i="1" smtClean="0">
                              <a:latin typeface="Cambria Math" panose="02040503050406030204" pitchFamily="18" charset="0"/>
                            </a:rPr>
                            <m:t>𝐶</m:t>
                          </m:r>
                        </m:e>
                      </m:d>
                      <m:r>
                        <a:rPr lang="en-IN" sz="2400" b="0" i="1"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a:rPr lang="en-IN" sz="2400" b="0" i="1" smtClean="0">
                              <a:latin typeface="Cambria Math" panose="02040503050406030204" pitchFamily="18" charset="0"/>
                            </a:rPr>
                            <m:t>𝐵</m:t>
                          </m:r>
                        </m:e>
                      </m:d>
                      <m:r>
                        <a:rPr lang="en-IN" sz="2400" b="0" i="1"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a:rPr lang="en-IN" sz="2400" b="0" i="1" smtClean="0">
                              <a:latin typeface="Cambria Math" panose="02040503050406030204" pitchFamily="18" charset="0"/>
                            </a:rPr>
                            <m:t>𝐷</m:t>
                          </m:r>
                        </m:e>
                      </m:d>
                      <m:r>
                        <a:rPr lang="en-IN" sz="2400" b="0" i="1" smtClean="0">
                          <a:latin typeface="Cambria Math" panose="02040503050406030204" pitchFamily="18" charset="0"/>
                        </a:rPr>
                        <m:t>,{</m:t>
                      </m:r>
                      <m:r>
                        <a:rPr lang="en-IN" sz="2400" b="0" i="1" smtClean="0">
                          <a:latin typeface="Cambria Math" panose="02040503050406030204" pitchFamily="18" charset="0"/>
                        </a:rPr>
                        <m:t>𝐸</m:t>
                      </m:r>
                      <m:r>
                        <a:rPr lang="en-IN" sz="2400" b="0" i="1" smtClean="0">
                          <a:latin typeface="Cambria Math" panose="02040503050406030204" pitchFamily="18" charset="0"/>
                        </a:rPr>
                        <m:t>}}</m:t>
                      </m:r>
                    </m:oMath>
                  </m:oMathPara>
                </a14:m>
                <a:endParaRPr lang="en-IN" sz="2400" dirty="0"/>
              </a:p>
              <a:p>
                <a:endParaRPr lang="en-IN" sz="2400" dirty="0"/>
              </a:p>
              <a:p>
                <a:pPr/>
                <a14:m>
                  <m:oMathPara xmlns:m="http://schemas.openxmlformats.org/officeDocument/2006/math">
                    <m:oMathParaPr>
                      <m:jc m:val="left"/>
                    </m:oMathParaPr>
                    <m:oMath xmlns:m="http://schemas.openxmlformats.org/officeDocument/2006/math">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𝜋</m:t>
                          </m:r>
                        </m:e>
                        <m:sub>
                          <m:r>
                            <a:rPr lang="en-IN" sz="2400" b="0" i="1" smtClean="0">
                              <a:latin typeface="Cambria Math" panose="02040503050406030204" pitchFamily="18" charset="0"/>
                            </a:rPr>
                            <m:t>𝑛𝑒𝑤</m:t>
                          </m:r>
                        </m:sub>
                      </m:sSub>
                      <m:r>
                        <a:rPr lang="en-IN" sz="2400" b="0" i="1"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a:rPr lang="en-IN" sz="2400" b="0" i="1" smtClean="0">
                              <a:latin typeface="Cambria Math" panose="02040503050406030204" pitchFamily="18" charset="0"/>
                            </a:rPr>
                            <m:t>𝐴</m:t>
                          </m:r>
                          <m:r>
                            <a:rPr lang="en-IN" sz="2400" b="0" i="1" smtClean="0">
                              <a:latin typeface="Cambria Math" panose="02040503050406030204" pitchFamily="18" charset="0"/>
                            </a:rPr>
                            <m:t>,</m:t>
                          </m:r>
                          <m:r>
                            <a:rPr lang="en-IN" sz="2400" b="0" i="1" smtClean="0">
                              <a:latin typeface="Cambria Math" panose="02040503050406030204" pitchFamily="18" charset="0"/>
                            </a:rPr>
                            <m:t>𝐶</m:t>
                          </m:r>
                        </m:e>
                      </m:d>
                      <m:r>
                        <a:rPr lang="en-IN" sz="2400" b="0" i="1"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a:rPr lang="en-IN" sz="2400" b="0" i="1" smtClean="0">
                              <a:latin typeface="Cambria Math" panose="02040503050406030204" pitchFamily="18" charset="0"/>
                            </a:rPr>
                            <m:t>𝐵</m:t>
                          </m:r>
                        </m:e>
                      </m:d>
                      <m:r>
                        <a:rPr lang="en-IN" sz="2400" b="0" i="1"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a:rPr lang="en-IN" sz="2400" b="0" i="1" smtClean="0">
                              <a:latin typeface="Cambria Math" panose="02040503050406030204" pitchFamily="18" charset="0"/>
                            </a:rPr>
                            <m:t>𝐷</m:t>
                          </m:r>
                        </m:e>
                      </m:d>
                      <m:r>
                        <a:rPr lang="en-IN" sz="2400" b="0" i="1" smtClean="0">
                          <a:latin typeface="Cambria Math" panose="02040503050406030204" pitchFamily="18" charset="0"/>
                        </a:rPr>
                        <m:t>,{</m:t>
                      </m:r>
                      <m:r>
                        <a:rPr lang="en-IN" sz="2400" b="0" i="1" smtClean="0">
                          <a:latin typeface="Cambria Math" panose="02040503050406030204" pitchFamily="18" charset="0"/>
                        </a:rPr>
                        <m:t>𝐸</m:t>
                      </m:r>
                      <m:r>
                        <a:rPr lang="en-IN" sz="2400" b="0" i="1" smtClean="0">
                          <a:latin typeface="Cambria Math" panose="02040503050406030204" pitchFamily="18" charset="0"/>
                        </a:rPr>
                        <m:t>}}</m:t>
                      </m:r>
                    </m:oMath>
                  </m:oMathPara>
                </a14:m>
                <a:endParaRPr lang="en-IN" sz="2400" dirty="0"/>
              </a:p>
            </p:txBody>
          </p:sp>
        </mc:Choice>
        <mc:Fallback xmlns="">
          <p:sp>
            <p:nvSpPr>
              <p:cNvPr id="3" name="TextBox 2">
                <a:extLst>
                  <a:ext uri="{FF2B5EF4-FFF2-40B4-BE49-F238E27FC236}">
                    <a16:creationId xmlns:a16="http://schemas.microsoft.com/office/drawing/2014/main" id="{B4CFC2DF-6363-FFEA-A097-026D17B177F5}"/>
                  </a:ext>
                </a:extLst>
              </p:cNvPr>
              <p:cNvSpPr txBox="1">
                <a:spLocks noRot="1" noChangeAspect="1" noMove="1" noResize="1" noEditPoints="1" noAdjustHandles="1" noChangeArrowheads="1" noChangeShapeType="1" noTextEdit="1"/>
              </p:cNvSpPr>
              <p:nvPr/>
            </p:nvSpPr>
            <p:spPr>
              <a:xfrm>
                <a:off x="7554686" y="1749664"/>
                <a:ext cx="4245428" cy="4246419"/>
              </a:xfrm>
              <a:prstGeom prst="rect">
                <a:avLst/>
              </a:prstGeom>
              <a:blipFill>
                <a:blip r:embed="rId2"/>
                <a:stretch>
                  <a:fillRect b="-1004"/>
                </a:stretch>
              </a:blipFill>
            </p:spPr>
            <p:txBody>
              <a:bodyPr/>
              <a:lstStyle/>
              <a:p>
                <a:r>
                  <a:rPr lang="en-IN">
                    <a:noFill/>
                  </a:rPr>
                  <a:t> </a:t>
                </a:r>
              </a:p>
            </p:txBody>
          </p:sp>
        </mc:Fallback>
      </mc:AlternateContent>
    </p:spTree>
    <p:extLst>
      <p:ext uri="{BB962C8B-B14F-4D97-AF65-F5344CB8AC3E}">
        <p14:creationId xmlns:p14="http://schemas.microsoft.com/office/powerpoint/2010/main" val="2199125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82C32-53D9-BB09-0242-CAB0AF8B8B2D}"/>
              </a:ext>
            </a:extLst>
          </p:cNvPr>
          <p:cNvSpPr>
            <a:spLocks noGrp="1"/>
          </p:cNvSpPr>
          <p:nvPr>
            <p:ph type="title"/>
          </p:nvPr>
        </p:nvSpPr>
        <p:spPr/>
        <p:txBody>
          <a:bodyPr/>
          <a:lstStyle/>
          <a:p>
            <a:r>
              <a:rPr lang="en-US" dirty="0"/>
              <a:t>Minimal DFA</a:t>
            </a:r>
            <a:endParaRPr lang="en-IN" dirty="0"/>
          </a:p>
        </p:txBody>
      </p:sp>
      <p:sp>
        <p:nvSpPr>
          <p:cNvPr id="4" name="Oval 3">
            <a:extLst>
              <a:ext uri="{FF2B5EF4-FFF2-40B4-BE49-F238E27FC236}">
                <a16:creationId xmlns:a16="http://schemas.microsoft.com/office/drawing/2014/main" id="{EFDD43E2-B47C-E196-8D22-6959216F6520}"/>
              </a:ext>
            </a:extLst>
          </p:cNvPr>
          <p:cNvSpPr/>
          <p:nvPr/>
        </p:nvSpPr>
        <p:spPr>
          <a:xfrm>
            <a:off x="2264229" y="3374573"/>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5" name="Oval 4">
            <a:extLst>
              <a:ext uri="{FF2B5EF4-FFF2-40B4-BE49-F238E27FC236}">
                <a16:creationId xmlns:a16="http://schemas.microsoft.com/office/drawing/2014/main" id="{81F24CB7-B5C1-94EB-76A4-552CF7802E5C}"/>
              </a:ext>
            </a:extLst>
          </p:cNvPr>
          <p:cNvSpPr/>
          <p:nvPr/>
        </p:nvSpPr>
        <p:spPr>
          <a:xfrm>
            <a:off x="3861495" y="2317561"/>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6" name="Oval 5">
            <a:extLst>
              <a:ext uri="{FF2B5EF4-FFF2-40B4-BE49-F238E27FC236}">
                <a16:creationId xmlns:a16="http://schemas.microsoft.com/office/drawing/2014/main" id="{AF5AC85D-9C75-1E07-9906-CC789A601089}"/>
              </a:ext>
            </a:extLst>
          </p:cNvPr>
          <p:cNvSpPr/>
          <p:nvPr/>
        </p:nvSpPr>
        <p:spPr>
          <a:xfrm>
            <a:off x="5906536" y="2348380"/>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7" name="Oval 6">
            <a:extLst>
              <a:ext uri="{FF2B5EF4-FFF2-40B4-BE49-F238E27FC236}">
                <a16:creationId xmlns:a16="http://schemas.microsoft.com/office/drawing/2014/main" id="{FDFECFF9-EEA9-054B-5BC7-7B59740D12A2}"/>
              </a:ext>
            </a:extLst>
          </p:cNvPr>
          <p:cNvSpPr/>
          <p:nvPr/>
        </p:nvSpPr>
        <p:spPr>
          <a:xfrm>
            <a:off x="5764539" y="4252643"/>
            <a:ext cx="914401" cy="8817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FA6E553-BE5D-20EF-0362-7B976B1D21F4}"/>
              </a:ext>
            </a:extLst>
          </p:cNvPr>
          <p:cNvSpPr/>
          <p:nvPr/>
        </p:nvSpPr>
        <p:spPr>
          <a:xfrm>
            <a:off x="5884284" y="4394159"/>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9" name="Oval 8">
            <a:extLst>
              <a:ext uri="{FF2B5EF4-FFF2-40B4-BE49-F238E27FC236}">
                <a16:creationId xmlns:a16="http://schemas.microsoft.com/office/drawing/2014/main" id="{A933060F-8649-186E-6661-15A5FD38AED7}"/>
              </a:ext>
            </a:extLst>
          </p:cNvPr>
          <p:cNvSpPr/>
          <p:nvPr/>
        </p:nvSpPr>
        <p:spPr>
          <a:xfrm>
            <a:off x="3864546" y="4386329"/>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cxnSp>
        <p:nvCxnSpPr>
          <p:cNvPr id="18" name="Straight Arrow Connector 17">
            <a:extLst>
              <a:ext uri="{FF2B5EF4-FFF2-40B4-BE49-F238E27FC236}">
                <a16:creationId xmlns:a16="http://schemas.microsoft.com/office/drawing/2014/main" id="{14BA3427-3EE9-5906-7607-65033BFE4FEB}"/>
              </a:ext>
            </a:extLst>
          </p:cNvPr>
          <p:cNvCxnSpPr>
            <a:endCxn id="4" idx="2"/>
          </p:cNvCxnSpPr>
          <p:nvPr/>
        </p:nvCxnSpPr>
        <p:spPr>
          <a:xfrm>
            <a:off x="1611086" y="3667658"/>
            <a:ext cx="653143" cy="171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750328E-5902-8A6C-B309-72E63F007E07}"/>
              </a:ext>
            </a:extLst>
          </p:cNvPr>
          <p:cNvSpPr txBox="1"/>
          <p:nvPr/>
        </p:nvSpPr>
        <p:spPr>
          <a:xfrm>
            <a:off x="3843392" y="3533941"/>
            <a:ext cx="1055914" cy="369332"/>
          </a:xfrm>
          <a:prstGeom prst="rect">
            <a:avLst/>
          </a:prstGeom>
          <a:noFill/>
        </p:spPr>
        <p:txBody>
          <a:bodyPr wrap="square" rtlCol="0">
            <a:spAutoFit/>
          </a:bodyPr>
          <a:lstStyle/>
          <a:p>
            <a:r>
              <a:rPr lang="en-US" dirty="0"/>
              <a:t>a</a:t>
            </a:r>
          </a:p>
        </p:txBody>
      </p:sp>
      <p:cxnSp>
        <p:nvCxnSpPr>
          <p:cNvPr id="32" name="Straight Arrow Connector 31">
            <a:extLst>
              <a:ext uri="{FF2B5EF4-FFF2-40B4-BE49-F238E27FC236}">
                <a16:creationId xmlns:a16="http://schemas.microsoft.com/office/drawing/2014/main" id="{40C38916-DB27-8D83-47CE-17C92D58A712}"/>
              </a:ext>
            </a:extLst>
          </p:cNvPr>
          <p:cNvCxnSpPr>
            <a:stCxn id="4" idx="7"/>
            <a:endCxn id="5" idx="3"/>
          </p:cNvCxnSpPr>
          <p:nvPr/>
        </p:nvCxnSpPr>
        <p:spPr>
          <a:xfrm flipV="1">
            <a:off x="2821721" y="2847179"/>
            <a:ext cx="1135424" cy="618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90B6601E-EE14-2EAA-DCA5-388ADAC71E81}"/>
              </a:ext>
            </a:extLst>
          </p:cNvPr>
          <p:cNvCxnSpPr>
            <a:stCxn id="4" idx="5"/>
            <a:endCxn id="9" idx="2"/>
          </p:cNvCxnSpPr>
          <p:nvPr/>
        </p:nvCxnSpPr>
        <p:spPr>
          <a:xfrm>
            <a:off x="2821721" y="3904191"/>
            <a:ext cx="1042825" cy="792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D86F004-673D-E0FE-022A-3B543D3BF971}"/>
              </a:ext>
            </a:extLst>
          </p:cNvPr>
          <p:cNvCxnSpPr>
            <a:stCxn id="5" idx="6"/>
            <a:endCxn id="6" idx="2"/>
          </p:cNvCxnSpPr>
          <p:nvPr/>
        </p:nvCxnSpPr>
        <p:spPr>
          <a:xfrm>
            <a:off x="4514637" y="2627804"/>
            <a:ext cx="1391899" cy="30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3865B9C8-09ED-E74A-864C-BC29D11B69D0}"/>
              </a:ext>
            </a:extLst>
          </p:cNvPr>
          <p:cNvCxnSpPr>
            <a:stCxn id="6" idx="4"/>
            <a:endCxn id="8" idx="0"/>
          </p:cNvCxnSpPr>
          <p:nvPr/>
        </p:nvCxnSpPr>
        <p:spPr>
          <a:xfrm flipH="1">
            <a:off x="6210855" y="2968866"/>
            <a:ext cx="22252" cy="14252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E613277-7E06-E532-F79C-36703E587756}"/>
              </a:ext>
            </a:extLst>
          </p:cNvPr>
          <p:cNvCxnSpPr>
            <a:stCxn id="8" idx="2"/>
            <a:endCxn id="9" idx="6"/>
          </p:cNvCxnSpPr>
          <p:nvPr/>
        </p:nvCxnSpPr>
        <p:spPr>
          <a:xfrm flipH="1" flipV="1">
            <a:off x="4517688" y="4696572"/>
            <a:ext cx="1366596" cy="78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ECD47E2-5489-E983-A3A0-233A62492D39}"/>
              </a:ext>
            </a:extLst>
          </p:cNvPr>
          <p:cNvCxnSpPr>
            <a:stCxn id="8" idx="1"/>
            <a:endCxn id="5" idx="5"/>
          </p:cNvCxnSpPr>
          <p:nvPr/>
        </p:nvCxnSpPr>
        <p:spPr>
          <a:xfrm flipH="1" flipV="1">
            <a:off x="4418987" y="2847179"/>
            <a:ext cx="1560947" cy="16378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89D09821-90D4-5D7F-788A-2D9CD3BE81C0}"/>
              </a:ext>
            </a:extLst>
          </p:cNvPr>
          <p:cNvCxnSpPr>
            <a:stCxn id="9" idx="0"/>
            <a:endCxn id="5" idx="4"/>
          </p:cNvCxnSpPr>
          <p:nvPr/>
        </p:nvCxnSpPr>
        <p:spPr>
          <a:xfrm flipH="1" flipV="1">
            <a:off x="4188066" y="2938047"/>
            <a:ext cx="3051" cy="14482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0FF2BCA3-2A1C-7E05-1A25-6035861D9620}"/>
              </a:ext>
            </a:extLst>
          </p:cNvPr>
          <p:cNvSpPr txBox="1"/>
          <p:nvPr/>
        </p:nvSpPr>
        <p:spPr>
          <a:xfrm>
            <a:off x="2937554" y="2884956"/>
            <a:ext cx="1055914" cy="369332"/>
          </a:xfrm>
          <a:prstGeom prst="rect">
            <a:avLst/>
          </a:prstGeom>
          <a:noFill/>
        </p:spPr>
        <p:txBody>
          <a:bodyPr wrap="square" rtlCol="0">
            <a:spAutoFit/>
          </a:bodyPr>
          <a:lstStyle/>
          <a:p>
            <a:r>
              <a:rPr lang="en-US" dirty="0"/>
              <a:t>a</a:t>
            </a:r>
          </a:p>
        </p:txBody>
      </p:sp>
      <p:sp>
        <p:nvSpPr>
          <p:cNvPr id="46" name="TextBox 45">
            <a:extLst>
              <a:ext uri="{FF2B5EF4-FFF2-40B4-BE49-F238E27FC236}">
                <a16:creationId xmlns:a16="http://schemas.microsoft.com/office/drawing/2014/main" id="{E62998BF-9BEF-7658-33C8-159F249C408A}"/>
              </a:ext>
            </a:extLst>
          </p:cNvPr>
          <p:cNvSpPr txBox="1"/>
          <p:nvPr/>
        </p:nvSpPr>
        <p:spPr>
          <a:xfrm>
            <a:off x="5103688" y="3304487"/>
            <a:ext cx="1055914" cy="369332"/>
          </a:xfrm>
          <a:prstGeom prst="rect">
            <a:avLst/>
          </a:prstGeom>
          <a:noFill/>
        </p:spPr>
        <p:txBody>
          <a:bodyPr wrap="square" rtlCol="0">
            <a:spAutoFit/>
          </a:bodyPr>
          <a:lstStyle/>
          <a:p>
            <a:r>
              <a:rPr lang="en-US" dirty="0"/>
              <a:t>a</a:t>
            </a:r>
          </a:p>
        </p:txBody>
      </p:sp>
      <p:sp>
        <p:nvSpPr>
          <p:cNvPr id="47" name="TextBox 46">
            <a:extLst>
              <a:ext uri="{FF2B5EF4-FFF2-40B4-BE49-F238E27FC236}">
                <a16:creationId xmlns:a16="http://schemas.microsoft.com/office/drawing/2014/main" id="{19B639EF-52C8-AA26-A517-85E2E27F4A86}"/>
              </a:ext>
            </a:extLst>
          </p:cNvPr>
          <p:cNvSpPr txBox="1"/>
          <p:nvPr/>
        </p:nvSpPr>
        <p:spPr>
          <a:xfrm>
            <a:off x="5019785" y="2583581"/>
            <a:ext cx="1055914" cy="369332"/>
          </a:xfrm>
          <a:prstGeom prst="rect">
            <a:avLst/>
          </a:prstGeom>
          <a:noFill/>
        </p:spPr>
        <p:txBody>
          <a:bodyPr wrap="square" rtlCol="0">
            <a:spAutoFit/>
          </a:bodyPr>
          <a:lstStyle/>
          <a:p>
            <a:r>
              <a:rPr lang="en-US" dirty="0"/>
              <a:t>b</a:t>
            </a:r>
          </a:p>
        </p:txBody>
      </p:sp>
      <p:sp>
        <p:nvSpPr>
          <p:cNvPr id="48" name="TextBox 47">
            <a:extLst>
              <a:ext uri="{FF2B5EF4-FFF2-40B4-BE49-F238E27FC236}">
                <a16:creationId xmlns:a16="http://schemas.microsoft.com/office/drawing/2014/main" id="{20CFF1A7-15E8-5499-09B8-224884ADD5F5}"/>
              </a:ext>
            </a:extLst>
          </p:cNvPr>
          <p:cNvSpPr txBox="1"/>
          <p:nvPr/>
        </p:nvSpPr>
        <p:spPr>
          <a:xfrm>
            <a:off x="6312617" y="3383254"/>
            <a:ext cx="1055914" cy="369332"/>
          </a:xfrm>
          <a:prstGeom prst="rect">
            <a:avLst/>
          </a:prstGeom>
          <a:noFill/>
        </p:spPr>
        <p:txBody>
          <a:bodyPr wrap="square" rtlCol="0">
            <a:spAutoFit/>
          </a:bodyPr>
          <a:lstStyle/>
          <a:p>
            <a:r>
              <a:rPr lang="en-US" dirty="0"/>
              <a:t>b</a:t>
            </a:r>
          </a:p>
        </p:txBody>
      </p:sp>
      <p:sp>
        <p:nvSpPr>
          <p:cNvPr id="49" name="TextBox 48">
            <a:extLst>
              <a:ext uri="{FF2B5EF4-FFF2-40B4-BE49-F238E27FC236}">
                <a16:creationId xmlns:a16="http://schemas.microsoft.com/office/drawing/2014/main" id="{4F617F9E-48E5-3AB6-64B0-A2483F08952C}"/>
              </a:ext>
            </a:extLst>
          </p:cNvPr>
          <p:cNvSpPr txBox="1"/>
          <p:nvPr/>
        </p:nvSpPr>
        <p:spPr>
          <a:xfrm>
            <a:off x="5057459" y="4665812"/>
            <a:ext cx="1055914" cy="369332"/>
          </a:xfrm>
          <a:prstGeom prst="rect">
            <a:avLst/>
          </a:prstGeom>
          <a:noFill/>
        </p:spPr>
        <p:txBody>
          <a:bodyPr wrap="square" rtlCol="0">
            <a:spAutoFit/>
          </a:bodyPr>
          <a:lstStyle/>
          <a:p>
            <a:r>
              <a:rPr lang="en-US" dirty="0"/>
              <a:t>b</a:t>
            </a:r>
          </a:p>
        </p:txBody>
      </p:sp>
      <p:sp>
        <p:nvSpPr>
          <p:cNvPr id="50" name="TextBox 49">
            <a:extLst>
              <a:ext uri="{FF2B5EF4-FFF2-40B4-BE49-F238E27FC236}">
                <a16:creationId xmlns:a16="http://schemas.microsoft.com/office/drawing/2014/main" id="{A3692BC2-E426-FC0D-6477-D080D380F6C0}"/>
              </a:ext>
            </a:extLst>
          </p:cNvPr>
          <p:cNvSpPr txBox="1"/>
          <p:nvPr/>
        </p:nvSpPr>
        <p:spPr>
          <a:xfrm>
            <a:off x="2887899" y="4150394"/>
            <a:ext cx="1055914" cy="369332"/>
          </a:xfrm>
          <a:prstGeom prst="rect">
            <a:avLst/>
          </a:prstGeom>
          <a:noFill/>
        </p:spPr>
        <p:txBody>
          <a:bodyPr wrap="square" rtlCol="0">
            <a:spAutoFit/>
          </a:bodyPr>
          <a:lstStyle/>
          <a:p>
            <a:r>
              <a:rPr lang="en-US" dirty="0"/>
              <a:t>b</a:t>
            </a:r>
          </a:p>
        </p:txBody>
      </p:sp>
      <p:cxnSp>
        <p:nvCxnSpPr>
          <p:cNvPr id="52" name="Connector: Curved 51">
            <a:extLst>
              <a:ext uri="{FF2B5EF4-FFF2-40B4-BE49-F238E27FC236}">
                <a16:creationId xmlns:a16="http://schemas.microsoft.com/office/drawing/2014/main" id="{D4A642E8-EC15-448A-DF05-9D4CF64B609B}"/>
              </a:ext>
            </a:extLst>
          </p:cNvPr>
          <p:cNvCxnSpPr>
            <a:stCxn id="9" idx="5"/>
            <a:endCxn id="9" idx="3"/>
          </p:cNvCxnSpPr>
          <p:nvPr/>
        </p:nvCxnSpPr>
        <p:spPr>
          <a:xfrm rot="5400000">
            <a:off x="4191117" y="4685026"/>
            <a:ext cx="12700" cy="461842"/>
          </a:xfrm>
          <a:prstGeom prst="curvedConnector3">
            <a:avLst>
              <a:gd name="adj1" fmla="val 397167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Connector: Curved 61">
            <a:extLst>
              <a:ext uri="{FF2B5EF4-FFF2-40B4-BE49-F238E27FC236}">
                <a16:creationId xmlns:a16="http://schemas.microsoft.com/office/drawing/2014/main" id="{6C979396-D9F7-35DC-0F8B-30B8221387A0}"/>
              </a:ext>
            </a:extLst>
          </p:cNvPr>
          <p:cNvCxnSpPr>
            <a:stCxn id="6" idx="0"/>
            <a:endCxn id="5" idx="0"/>
          </p:cNvCxnSpPr>
          <p:nvPr/>
        </p:nvCxnSpPr>
        <p:spPr>
          <a:xfrm rot="16200000" flipV="1">
            <a:off x="5195178" y="1310450"/>
            <a:ext cx="30819" cy="2045041"/>
          </a:xfrm>
          <a:prstGeom prst="curvedConnector3">
            <a:avLst>
              <a:gd name="adj1" fmla="val 84175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Connector: Curved 63">
            <a:extLst>
              <a:ext uri="{FF2B5EF4-FFF2-40B4-BE49-F238E27FC236}">
                <a16:creationId xmlns:a16="http://schemas.microsoft.com/office/drawing/2014/main" id="{224A3D13-AC13-9A3B-C8E0-89667519B4DA}"/>
              </a:ext>
            </a:extLst>
          </p:cNvPr>
          <p:cNvCxnSpPr>
            <a:stCxn id="5" idx="0"/>
            <a:endCxn id="5" idx="2"/>
          </p:cNvCxnSpPr>
          <p:nvPr/>
        </p:nvCxnSpPr>
        <p:spPr>
          <a:xfrm rot="16200000" flipH="1" flipV="1">
            <a:off x="3869659" y="2309396"/>
            <a:ext cx="310243" cy="326571"/>
          </a:xfrm>
          <a:prstGeom prst="curvedConnector4">
            <a:avLst>
              <a:gd name="adj1" fmla="val -106800"/>
              <a:gd name="adj2" fmla="val 17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35CE6C8-336D-40F5-559B-9F31E8625773}"/>
              </a:ext>
            </a:extLst>
          </p:cNvPr>
          <p:cNvSpPr txBox="1"/>
          <p:nvPr/>
        </p:nvSpPr>
        <p:spPr>
          <a:xfrm>
            <a:off x="5107119" y="1756514"/>
            <a:ext cx="1055914" cy="369332"/>
          </a:xfrm>
          <a:prstGeom prst="rect">
            <a:avLst/>
          </a:prstGeom>
          <a:noFill/>
        </p:spPr>
        <p:txBody>
          <a:bodyPr wrap="square" rtlCol="0">
            <a:spAutoFit/>
          </a:bodyPr>
          <a:lstStyle/>
          <a:p>
            <a:r>
              <a:rPr lang="en-US" dirty="0"/>
              <a:t>a</a:t>
            </a:r>
          </a:p>
        </p:txBody>
      </p:sp>
      <p:sp>
        <p:nvSpPr>
          <p:cNvPr id="67" name="TextBox 66">
            <a:extLst>
              <a:ext uri="{FF2B5EF4-FFF2-40B4-BE49-F238E27FC236}">
                <a16:creationId xmlns:a16="http://schemas.microsoft.com/office/drawing/2014/main" id="{384D1B80-7E9C-4628-EA88-669C97A9319D}"/>
              </a:ext>
            </a:extLst>
          </p:cNvPr>
          <p:cNvSpPr txBox="1"/>
          <p:nvPr/>
        </p:nvSpPr>
        <p:spPr>
          <a:xfrm>
            <a:off x="3482088" y="1826722"/>
            <a:ext cx="1055914" cy="369332"/>
          </a:xfrm>
          <a:prstGeom prst="rect">
            <a:avLst/>
          </a:prstGeom>
          <a:noFill/>
        </p:spPr>
        <p:txBody>
          <a:bodyPr wrap="square" rtlCol="0">
            <a:spAutoFit/>
          </a:bodyPr>
          <a:lstStyle/>
          <a:p>
            <a:r>
              <a:rPr lang="en-US" dirty="0"/>
              <a:t>a</a:t>
            </a:r>
          </a:p>
        </p:txBody>
      </p:sp>
      <p:sp>
        <p:nvSpPr>
          <p:cNvPr id="68" name="TextBox 67">
            <a:extLst>
              <a:ext uri="{FF2B5EF4-FFF2-40B4-BE49-F238E27FC236}">
                <a16:creationId xmlns:a16="http://schemas.microsoft.com/office/drawing/2014/main" id="{ECC2180E-CC31-5F26-9BE7-B0CD4C8E6C36}"/>
              </a:ext>
            </a:extLst>
          </p:cNvPr>
          <p:cNvSpPr txBox="1"/>
          <p:nvPr/>
        </p:nvSpPr>
        <p:spPr>
          <a:xfrm>
            <a:off x="4055727" y="5338773"/>
            <a:ext cx="1055914" cy="369332"/>
          </a:xfrm>
          <a:prstGeom prst="rect">
            <a:avLst/>
          </a:prstGeom>
          <a:noFill/>
        </p:spPr>
        <p:txBody>
          <a:bodyPr wrap="square" rtlCol="0">
            <a:spAutoFit/>
          </a:bodyPr>
          <a:lstStyle/>
          <a:p>
            <a:r>
              <a:rPr lang="en-US" dirty="0"/>
              <a:t>b</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4CFC2DF-6363-FFEA-A097-026D17B177F5}"/>
                  </a:ext>
                </a:extLst>
              </p:cNvPr>
              <p:cNvSpPr txBox="1"/>
              <p:nvPr/>
            </p:nvSpPr>
            <p:spPr>
              <a:xfrm>
                <a:off x="7554686" y="1749664"/>
                <a:ext cx="4245428" cy="4184607"/>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𝜋</m:t>
                          </m:r>
                        </m:e>
                        <m:sub>
                          <m:r>
                            <a:rPr lang="en-IN" sz="2400" b="0" i="1" smtClean="0">
                              <a:latin typeface="Cambria Math" panose="02040503050406030204" pitchFamily="18" charset="0"/>
                            </a:rPr>
                            <m:t>𝑓𝑖𝑛𝑎𝑙</m:t>
                          </m:r>
                        </m:sub>
                      </m:sSub>
                      <m:r>
                        <a:rPr lang="en-IN" sz="2400" b="0" i="1"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a:rPr lang="en-IN" sz="2400" b="0" i="1" smtClean="0">
                              <a:latin typeface="Cambria Math" panose="02040503050406030204" pitchFamily="18" charset="0"/>
                            </a:rPr>
                            <m:t>𝐴</m:t>
                          </m:r>
                          <m:r>
                            <a:rPr lang="en-IN" sz="2400" b="0" i="1" smtClean="0">
                              <a:latin typeface="Cambria Math" panose="02040503050406030204" pitchFamily="18" charset="0"/>
                            </a:rPr>
                            <m:t>,</m:t>
                          </m:r>
                          <m:r>
                            <a:rPr lang="en-IN" sz="2400" b="0" i="1" smtClean="0">
                              <a:latin typeface="Cambria Math" panose="02040503050406030204" pitchFamily="18" charset="0"/>
                            </a:rPr>
                            <m:t>𝐶</m:t>
                          </m:r>
                        </m:e>
                      </m:d>
                      <m:r>
                        <a:rPr lang="en-IN" sz="2400" b="0" i="1"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a:rPr lang="en-IN" sz="2400" b="0" i="1" smtClean="0">
                              <a:latin typeface="Cambria Math" panose="02040503050406030204" pitchFamily="18" charset="0"/>
                            </a:rPr>
                            <m:t>𝐵</m:t>
                          </m:r>
                        </m:e>
                      </m:d>
                      <m:r>
                        <a:rPr lang="en-IN" sz="2400" b="0" i="1"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a:rPr lang="en-IN" sz="2400" b="0" i="1" smtClean="0">
                              <a:latin typeface="Cambria Math" panose="02040503050406030204" pitchFamily="18" charset="0"/>
                            </a:rPr>
                            <m:t>𝐷</m:t>
                          </m:r>
                        </m:e>
                      </m:d>
                      <m:r>
                        <a:rPr lang="en-IN" sz="2400" b="0" i="1" smtClean="0">
                          <a:latin typeface="Cambria Math" panose="02040503050406030204" pitchFamily="18" charset="0"/>
                        </a:rPr>
                        <m:t>,{</m:t>
                      </m:r>
                      <m:r>
                        <a:rPr lang="en-IN" sz="2400" b="0" i="1" smtClean="0">
                          <a:latin typeface="Cambria Math" panose="02040503050406030204" pitchFamily="18" charset="0"/>
                        </a:rPr>
                        <m:t>𝐸</m:t>
                      </m:r>
                      <m:r>
                        <a:rPr lang="en-IN" sz="2400" b="0" i="1" smtClean="0">
                          <a:latin typeface="Cambria Math" panose="02040503050406030204" pitchFamily="18" charset="0"/>
                        </a:rPr>
                        <m:t>}}</m:t>
                      </m:r>
                    </m:oMath>
                  </m:oMathPara>
                </a14:m>
                <a:endParaRPr lang="en-IN" sz="2400" dirty="0"/>
              </a:p>
              <a:p>
                <a:endParaRPr lang="en-IN" sz="2400" dirty="0"/>
              </a:p>
              <a:p>
                <a:pPr/>
                <a14:m>
                  <m:oMathPara xmlns:m="http://schemas.openxmlformats.org/officeDocument/2006/math">
                    <m:oMathParaPr>
                      <m:jc m:val="left"/>
                    </m:oMathParaPr>
                    <m:oMath xmlns:m="http://schemas.openxmlformats.org/officeDocument/2006/math">
                      <m:sSup>
                        <m:sSupPr>
                          <m:ctrlPr>
                            <a:rPr lang="en-IN" sz="2400" b="0" i="1" smtClean="0">
                              <a:latin typeface="Cambria Math" panose="02040503050406030204" pitchFamily="18" charset="0"/>
                            </a:rPr>
                          </m:ctrlPr>
                        </m:sSupPr>
                        <m:e>
                          <m:r>
                            <a:rPr lang="en-IN" sz="2400" b="0" i="1" smtClean="0">
                              <a:latin typeface="Cambria Math" panose="02040503050406030204" pitchFamily="18" charset="0"/>
                            </a:rPr>
                            <m:t>𝑆</m:t>
                          </m:r>
                        </m:e>
                        <m:sup>
                          <m:r>
                            <a:rPr lang="en-IN" sz="2400" b="0" i="1" smtClean="0">
                              <a:latin typeface="Cambria Math" panose="02040503050406030204" pitchFamily="18" charset="0"/>
                            </a:rPr>
                            <m:t>′</m:t>
                          </m:r>
                        </m:sup>
                      </m:sSup>
                      <m:r>
                        <a:rPr lang="en-IN" sz="2400" b="0" i="1"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a:rPr lang="en-IN" sz="2400" b="0" i="1" smtClean="0">
                              <a:latin typeface="Cambria Math" panose="02040503050406030204" pitchFamily="18" charset="0"/>
                            </a:rPr>
                            <m:t>𝐴</m:t>
                          </m:r>
                          <m:r>
                            <a:rPr lang="en-IN" sz="2400" b="0" i="1" smtClean="0">
                              <a:latin typeface="Cambria Math" panose="02040503050406030204" pitchFamily="18" charset="0"/>
                            </a:rPr>
                            <m:t>,</m:t>
                          </m:r>
                          <m:r>
                            <a:rPr lang="en-IN" sz="2400" b="0" i="1" smtClean="0">
                              <a:latin typeface="Cambria Math" panose="02040503050406030204" pitchFamily="18" charset="0"/>
                            </a:rPr>
                            <m:t>𝐵</m:t>
                          </m:r>
                          <m:r>
                            <a:rPr lang="en-IN" sz="2400" b="0" i="1" smtClean="0">
                              <a:latin typeface="Cambria Math" panose="02040503050406030204" pitchFamily="18" charset="0"/>
                            </a:rPr>
                            <m:t>,</m:t>
                          </m:r>
                          <m:r>
                            <a:rPr lang="en-IN" sz="2400" b="0" i="1" smtClean="0">
                              <a:latin typeface="Cambria Math" panose="02040503050406030204" pitchFamily="18" charset="0"/>
                            </a:rPr>
                            <m:t>𝐷</m:t>
                          </m:r>
                          <m:r>
                            <a:rPr lang="en-IN" sz="2400" b="0" i="1" smtClean="0">
                              <a:latin typeface="Cambria Math" panose="02040503050406030204" pitchFamily="18" charset="0"/>
                            </a:rPr>
                            <m:t>,</m:t>
                          </m:r>
                          <m:r>
                            <a:rPr lang="en-IN" sz="2400" b="0" i="1" smtClean="0">
                              <a:latin typeface="Cambria Math" panose="02040503050406030204" pitchFamily="18" charset="0"/>
                            </a:rPr>
                            <m:t>𝐸</m:t>
                          </m:r>
                        </m:e>
                      </m:d>
                    </m:oMath>
                  </m:oMathPara>
                </a14:m>
                <a:endParaRPr lang="en-IN" sz="2400" b="0" dirty="0"/>
              </a:p>
              <a:p>
                <a:pPr/>
                <a14:m>
                  <m:oMathPara xmlns:m="http://schemas.openxmlformats.org/officeDocument/2006/math">
                    <m:oMathParaPr>
                      <m:jc m:val="left"/>
                    </m:oMathParaPr>
                    <m:oMath xmlns:m="http://schemas.openxmlformats.org/officeDocument/2006/math">
                      <m:sSup>
                        <m:sSupPr>
                          <m:ctrlPr>
                            <a:rPr lang="en-IN" sz="2400" b="0" i="1" smtClean="0">
                              <a:latin typeface="Cambria Math" panose="02040503050406030204" pitchFamily="18" charset="0"/>
                            </a:rPr>
                          </m:ctrlPr>
                        </m:sSupPr>
                        <m:e>
                          <m:r>
                            <a:rPr lang="en-IN" sz="2400" b="0" i="1" smtClean="0">
                              <a:latin typeface="Cambria Math" panose="02040503050406030204" pitchFamily="18" charset="0"/>
                            </a:rPr>
                            <m:t>𝐹</m:t>
                          </m:r>
                        </m:e>
                        <m:sup>
                          <m:r>
                            <a:rPr lang="en-IN" sz="2400" b="0" i="1" smtClean="0">
                              <a:latin typeface="Cambria Math" panose="02040503050406030204" pitchFamily="18" charset="0"/>
                            </a:rPr>
                            <m:t>′</m:t>
                          </m:r>
                        </m:sup>
                      </m:sSup>
                      <m:r>
                        <a:rPr lang="en-IN" sz="2400" b="0" i="1" smtClean="0">
                          <a:latin typeface="Cambria Math" panose="02040503050406030204" pitchFamily="18" charset="0"/>
                        </a:rPr>
                        <m:t>={</m:t>
                      </m:r>
                      <m:r>
                        <a:rPr lang="en-IN" sz="2400" b="0" i="1" smtClean="0">
                          <a:latin typeface="Cambria Math" panose="02040503050406030204" pitchFamily="18" charset="0"/>
                        </a:rPr>
                        <m:t>𝐸</m:t>
                      </m:r>
                      <m:r>
                        <a:rPr lang="en-IN" sz="2400" b="0" i="1" smtClean="0">
                          <a:latin typeface="Cambria Math" panose="02040503050406030204" pitchFamily="18" charset="0"/>
                        </a:rPr>
                        <m:t>}</m:t>
                      </m:r>
                    </m:oMath>
                  </m:oMathPara>
                </a14:m>
                <a:endParaRPr lang="en-IN" sz="2400" dirty="0"/>
              </a:p>
              <a:p>
                <a:pPr/>
                <a14:m>
                  <m:oMathPara xmlns:m="http://schemas.openxmlformats.org/officeDocument/2006/math">
                    <m:oMathParaPr>
                      <m:jc m:val="left"/>
                    </m:oMathParaPr>
                    <m:oMath xmlns:m="http://schemas.openxmlformats.org/officeDocument/2006/math">
                      <m:sSubSup>
                        <m:sSubSupPr>
                          <m:ctrlPr>
                            <a:rPr lang="en-IN" sz="2400" b="0" i="1" smtClean="0">
                              <a:latin typeface="Cambria Math" panose="02040503050406030204" pitchFamily="18" charset="0"/>
                            </a:rPr>
                          </m:ctrlPr>
                        </m:sSubSupPr>
                        <m:e>
                          <m:r>
                            <a:rPr lang="en-IN" sz="2400" b="0" i="1" smtClean="0">
                              <a:latin typeface="Cambria Math" panose="02040503050406030204" pitchFamily="18" charset="0"/>
                            </a:rPr>
                            <m:t>𝑠</m:t>
                          </m:r>
                        </m:e>
                        <m:sub>
                          <m:r>
                            <a:rPr lang="en-IN" sz="2400" b="0" i="1" smtClean="0">
                              <a:latin typeface="Cambria Math" panose="02040503050406030204" pitchFamily="18" charset="0"/>
                            </a:rPr>
                            <m:t>𝑜</m:t>
                          </m:r>
                        </m:sub>
                        <m:sup>
                          <m:r>
                            <a:rPr lang="en-IN" sz="2400" b="0" i="1" smtClean="0">
                              <a:latin typeface="Cambria Math" panose="02040503050406030204" pitchFamily="18" charset="0"/>
                            </a:rPr>
                            <m:t>′</m:t>
                          </m:r>
                        </m:sup>
                      </m:sSubSup>
                      <m:r>
                        <a:rPr lang="en-IN" sz="2400" b="0" i="1" smtClean="0">
                          <a:latin typeface="Cambria Math" panose="02040503050406030204" pitchFamily="18" charset="0"/>
                        </a:rPr>
                        <m:t>=</m:t>
                      </m:r>
                      <m:r>
                        <a:rPr lang="en-IN" sz="2400" b="0" i="1" smtClean="0">
                          <a:latin typeface="Cambria Math" panose="02040503050406030204" pitchFamily="18" charset="0"/>
                        </a:rPr>
                        <m:t>𝐴</m:t>
                      </m:r>
                    </m:oMath>
                  </m:oMathPara>
                </a14:m>
                <a:endParaRPr lang="en-IN" sz="2400" dirty="0"/>
              </a:p>
              <a:p>
                <a:endParaRPr lang="en-IN" sz="2400" dirty="0"/>
              </a:p>
              <a:p>
                <a:pPr/>
                <a14:m>
                  <m:oMathPara xmlns:m="http://schemas.openxmlformats.org/officeDocument/2006/math">
                    <m:oMathParaPr>
                      <m:jc m:val="left"/>
                    </m:oMathParaPr>
                    <m:oMath xmlns:m="http://schemas.openxmlformats.org/officeDocument/2006/math">
                      <m:r>
                        <a:rPr lang="en-IN" sz="2400" b="0" i="1" smtClean="0">
                          <a:latin typeface="Cambria Math" panose="02040503050406030204" pitchFamily="18" charset="0"/>
                        </a:rPr>
                        <m:t>𝛿</m:t>
                      </m:r>
                      <m:r>
                        <a:rPr lang="en-IN" sz="2400" b="0" i="1" smtClean="0">
                          <a:latin typeface="Cambria Math" panose="02040503050406030204" pitchFamily="18" charset="0"/>
                        </a:rPr>
                        <m:t>′</m:t>
                      </m:r>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𝐴</m:t>
                          </m:r>
                          <m:r>
                            <a:rPr lang="en-IN" sz="2400" b="0" i="1" smtClean="0">
                              <a:latin typeface="Cambria Math" panose="02040503050406030204" pitchFamily="18" charset="0"/>
                            </a:rPr>
                            <m:t>,</m:t>
                          </m:r>
                          <m:r>
                            <a:rPr lang="en-IN" sz="2400" b="0" i="1" smtClean="0">
                              <a:latin typeface="Cambria Math" panose="02040503050406030204" pitchFamily="18" charset="0"/>
                            </a:rPr>
                            <m:t>𝑎</m:t>
                          </m:r>
                        </m:e>
                      </m:d>
                      <m:r>
                        <a:rPr lang="en-IN" sz="2400" b="0" i="1" smtClean="0">
                          <a:latin typeface="Cambria Math" panose="02040503050406030204" pitchFamily="18" charset="0"/>
                        </a:rPr>
                        <m:t>=</m:t>
                      </m:r>
                      <m:r>
                        <a:rPr lang="en-IN" sz="2400" b="0" i="1" smtClean="0">
                          <a:latin typeface="Cambria Math" panose="02040503050406030204" pitchFamily="18" charset="0"/>
                        </a:rPr>
                        <m:t>𝐵</m:t>
                      </m:r>
                      <m:r>
                        <a:rPr lang="en-IN" sz="2400" b="0" i="1" smtClean="0">
                          <a:latin typeface="Cambria Math" panose="02040503050406030204" pitchFamily="18" charset="0"/>
                        </a:rPr>
                        <m:t>, </m:t>
                      </m:r>
                      <m:r>
                        <a:rPr lang="en-IN" sz="2400" b="0" i="1" smtClean="0">
                          <a:latin typeface="Cambria Math" panose="02040503050406030204" pitchFamily="18" charset="0"/>
                        </a:rPr>
                        <m:t>𝛿</m:t>
                      </m:r>
                      <m:r>
                        <a:rPr lang="en-IN" sz="2400" b="0" i="1" smtClean="0">
                          <a:latin typeface="Cambria Math" panose="02040503050406030204" pitchFamily="18" charset="0"/>
                        </a:rPr>
                        <m:t>′</m:t>
                      </m:r>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𝐴</m:t>
                          </m:r>
                          <m:r>
                            <a:rPr lang="en-IN" sz="2400" b="0" i="1" smtClean="0">
                              <a:latin typeface="Cambria Math" panose="02040503050406030204" pitchFamily="18" charset="0"/>
                            </a:rPr>
                            <m:t>,</m:t>
                          </m:r>
                          <m:r>
                            <a:rPr lang="en-IN" sz="2400" b="0" i="1" smtClean="0">
                              <a:latin typeface="Cambria Math" panose="02040503050406030204" pitchFamily="18" charset="0"/>
                            </a:rPr>
                            <m:t>𝑏</m:t>
                          </m:r>
                        </m:e>
                      </m:d>
                      <m:r>
                        <a:rPr lang="en-IN" sz="2400" b="0" i="1" smtClean="0">
                          <a:latin typeface="Cambria Math" panose="02040503050406030204" pitchFamily="18" charset="0"/>
                        </a:rPr>
                        <m:t>=</m:t>
                      </m:r>
                      <m:r>
                        <a:rPr lang="en-IN" sz="2400" b="0" i="1" smtClean="0">
                          <a:latin typeface="Cambria Math" panose="02040503050406030204" pitchFamily="18" charset="0"/>
                        </a:rPr>
                        <m:t>𝐴</m:t>
                      </m:r>
                    </m:oMath>
                  </m:oMathPara>
                </a14:m>
                <a:endParaRPr lang="en-IN" sz="2400" dirty="0"/>
              </a:p>
              <a:p>
                <a:pPr/>
                <a14:m>
                  <m:oMathPara xmlns:m="http://schemas.openxmlformats.org/officeDocument/2006/math">
                    <m:oMathParaPr>
                      <m:jc m:val="left"/>
                    </m:oMathParaPr>
                    <m:oMath xmlns:m="http://schemas.openxmlformats.org/officeDocument/2006/math">
                      <m:r>
                        <a:rPr lang="en-IN" sz="2400" b="0" i="1" smtClean="0">
                          <a:latin typeface="Cambria Math" panose="02040503050406030204" pitchFamily="18" charset="0"/>
                        </a:rPr>
                        <m:t>𝛿</m:t>
                      </m:r>
                      <m:r>
                        <a:rPr lang="en-IN" sz="2400" b="0" i="1" smtClean="0">
                          <a:latin typeface="Cambria Math" panose="02040503050406030204" pitchFamily="18" charset="0"/>
                        </a:rPr>
                        <m:t>′</m:t>
                      </m:r>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𝐵</m:t>
                          </m:r>
                          <m:r>
                            <a:rPr lang="en-IN" sz="2400" b="0" i="1" smtClean="0">
                              <a:latin typeface="Cambria Math" panose="02040503050406030204" pitchFamily="18" charset="0"/>
                            </a:rPr>
                            <m:t>,</m:t>
                          </m:r>
                          <m:r>
                            <a:rPr lang="en-IN" sz="2400" b="0" i="1" smtClean="0">
                              <a:latin typeface="Cambria Math" panose="02040503050406030204" pitchFamily="18" charset="0"/>
                            </a:rPr>
                            <m:t>𝑎</m:t>
                          </m:r>
                        </m:e>
                      </m:d>
                      <m:r>
                        <a:rPr lang="en-IN" sz="2400" b="0" i="1" smtClean="0">
                          <a:latin typeface="Cambria Math" panose="02040503050406030204" pitchFamily="18" charset="0"/>
                        </a:rPr>
                        <m:t>=</m:t>
                      </m:r>
                      <m:r>
                        <a:rPr lang="en-IN" sz="2400" b="0" i="1" smtClean="0">
                          <a:latin typeface="Cambria Math" panose="02040503050406030204" pitchFamily="18" charset="0"/>
                        </a:rPr>
                        <m:t>𝐵</m:t>
                      </m:r>
                      <m:r>
                        <a:rPr lang="en-IN" sz="2400" b="0" i="1" smtClean="0">
                          <a:latin typeface="Cambria Math" panose="02040503050406030204" pitchFamily="18" charset="0"/>
                        </a:rPr>
                        <m:t>, </m:t>
                      </m:r>
                      <m:r>
                        <a:rPr lang="en-IN" sz="2400" b="0" i="1" smtClean="0">
                          <a:latin typeface="Cambria Math" panose="02040503050406030204" pitchFamily="18" charset="0"/>
                        </a:rPr>
                        <m:t>𝛿</m:t>
                      </m:r>
                      <m:r>
                        <a:rPr lang="en-IN" sz="2400" b="0" i="1" smtClean="0">
                          <a:latin typeface="Cambria Math" panose="02040503050406030204" pitchFamily="18" charset="0"/>
                        </a:rPr>
                        <m:t>′</m:t>
                      </m:r>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𝐵</m:t>
                          </m:r>
                          <m:r>
                            <a:rPr lang="en-IN" sz="2400" b="0" i="1" smtClean="0">
                              <a:latin typeface="Cambria Math" panose="02040503050406030204" pitchFamily="18" charset="0"/>
                            </a:rPr>
                            <m:t>,</m:t>
                          </m:r>
                          <m:r>
                            <a:rPr lang="en-IN" sz="2400" b="0" i="1" smtClean="0">
                              <a:latin typeface="Cambria Math" panose="02040503050406030204" pitchFamily="18" charset="0"/>
                            </a:rPr>
                            <m:t>𝑏</m:t>
                          </m:r>
                        </m:e>
                      </m:d>
                      <m:r>
                        <a:rPr lang="en-IN" sz="2400" b="0" i="1" smtClean="0">
                          <a:latin typeface="Cambria Math" panose="02040503050406030204" pitchFamily="18" charset="0"/>
                        </a:rPr>
                        <m:t>=</m:t>
                      </m:r>
                      <m:r>
                        <a:rPr lang="en-IN" sz="2400" b="0" i="1" smtClean="0">
                          <a:latin typeface="Cambria Math" panose="02040503050406030204" pitchFamily="18" charset="0"/>
                        </a:rPr>
                        <m:t>𝐷</m:t>
                      </m:r>
                    </m:oMath>
                  </m:oMathPara>
                </a14:m>
                <a:endParaRPr lang="en-IN" sz="2400" dirty="0"/>
              </a:p>
              <a:p>
                <a:pPr/>
                <a14:m>
                  <m:oMathPara xmlns:m="http://schemas.openxmlformats.org/officeDocument/2006/math">
                    <m:oMathParaPr>
                      <m:jc m:val="left"/>
                    </m:oMathParaPr>
                    <m:oMath xmlns:m="http://schemas.openxmlformats.org/officeDocument/2006/math">
                      <m:r>
                        <a:rPr lang="en-IN" sz="2400" b="0" i="1" smtClean="0">
                          <a:latin typeface="Cambria Math" panose="02040503050406030204" pitchFamily="18" charset="0"/>
                        </a:rPr>
                        <m:t>𝛿</m:t>
                      </m:r>
                      <m:r>
                        <a:rPr lang="en-IN" sz="2400" b="0" i="1" smtClean="0">
                          <a:latin typeface="Cambria Math" panose="02040503050406030204" pitchFamily="18" charset="0"/>
                        </a:rPr>
                        <m:t>′</m:t>
                      </m:r>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𝐷</m:t>
                          </m:r>
                          <m:r>
                            <a:rPr lang="en-IN" sz="2400" b="0" i="1" smtClean="0">
                              <a:latin typeface="Cambria Math" panose="02040503050406030204" pitchFamily="18" charset="0"/>
                            </a:rPr>
                            <m:t>,</m:t>
                          </m:r>
                          <m:r>
                            <a:rPr lang="en-IN" sz="2400" b="0" i="1" smtClean="0">
                              <a:latin typeface="Cambria Math" panose="02040503050406030204" pitchFamily="18" charset="0"/>
                            </a:rPr>
                            <m:t>𝑎</m:t>
                          </m:r>
                        </m:e>
                      </m:d>
                      <m:r>
                        <a:rPr lang="en-IN" sz="2400" b="0" i="1" smtClean="0">
                          <a:latin typeface="Cambria Math" panose="02040503050406030204" pitchFamily="18" charset="0"/>
                        </a:rPr>
                        <m:t>=</m:t>
                      </m:r>
                      <m:r>
                        <a:rPr lang="en-IN" sz="2400" b="0" i="1" smtClean="0">
                          <a:latin typeface="Cambria Math" panose="02040503050406030204" pitchFamily="18" charset="0"/>
                        </a:rPr>
                        <m:t>𝐵</m:t>
                      </m:r>
                      <m:r>
                        <a:rPr lang="en-IN" sz="2400" b="0" i="1" smtClean="0">
                          <a:latin typeface="Cambria Math" panose="02040503050406030204" pitchFamily="18" charset="0"/>
                        </a:rPr>
                        <m:t>, </m:t>
                      </m:r>
                      <m:r>
                        <a:rPr lang="en-IN" sz="2400" b="0" i="1" smtClean="0">
                          <a:latin typeface="Cambria Math" panose="02040503050406030204" pitchFamily="18" charset="0"/>
                        </a:rPr>
                        <m:t>𝛿</m:t>
                      </m:r>
                      <m:r>
                        <a:rPr lang="en-IN" sz="2400" b="0" i="1" smtClean="0">
                          <a:latin typeface="Cambria Math" panose="02040503050406030204" pitchFamily="18" charset="0"/>
                        </a:rPr>
                        <m:t>′</m:t>
                      </m:r>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𝐷</m:t>
                          </m:r>
                          <m:r>
                            <a:rPr lang="en-IN" sz="2400" b="0" i="1" smtClean="0">
                              <a:latin typeface="Cambria Math" panose="02040503050406030204" pitchFamily="18" charset="0"/>
                            </a:rPr>
                            <m:t>,</m:t>
                          </m:r>
                          <m:r>
                            <a:rPr lang="en-IN" sz="2400" b="0" i="1" smtClean="0">
                              <a:latin typeface="Cambria Math" panose="02040503050406030204" pitchFamily="18" charset="0"/>
                            </a:rPr>
                            <m:t>𝑏</m:t>
                          </m:r>
                        </m:e>
                      </m:d>
                      <m:r>
                        <a:rPr lang="en-IN" sz="2400" b="0" i="1" smtClean="0">
                          <a:latin typeface="Cambria Math" panose="02040503050406030204" pitchFamily="18" charset="0"/>
                        </a:rPr>
                        <m:t>=</m:t>
                      </m:r>
                      <m:r>
                        <a:rPr lang="en-IN" sz="2400" b="0" i="1" smtClean="0">
                          <a:latin typeface="Cambria Math" panose="02040503050406030204" pitchFamily="18" charset="0"/>
                        </a:rPr>
                        <m:t>𝐸</m:t>
                      </m:r>
                    </m:oMath>
                  </m:oMathPara>
                </a14:m>
                <a:endParaRPr lang="en-IN" sz="2400" dirty="0"/>
              </a:p>
              <a:p>
                <a:pPr/>
                <a14:m>
                  <m:oMathPara xmlns:m="http://schemas.openxmlformats.org/officeDocument/2006/math">
                    <m:oMathParaPr>
                      <m:jc m:val="left"/>
                    </m:oMathParaPr>
                    <m:oMath xmlns:m="http://schemas.openxmlformats.org/officeDocument/2006/math">
                      <m:r>
                        <a:rPr lang="en-IN" sz="2400" b="0" i="1" smtClean="0">
                          <a:latin typeface="Cambria Math" panose="02040503050406030204" pitchFamily="18" charset="0"/>
                        </a:rPr>
                        <m:t>𝛿</m:t>
                      </m:r>
                      <m:r>
                        <a:rPr lang="en-IN" sz="2400" b="0" i="1" smtClean="0">
                          <a:latin typeface="Cambria Math" panose="02040503050406030204" pitchFamily="18" charset="0"/>
                        </a:rPr>
                        <m:t>′</m:t>
                      </m:r>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𝐸</m:t>
                          </m:r>
                          <m:r>
                            <a:rPr lang="en-IN" sz="2400" b="0" i="1" smtClean="0">
                              <a:latin typeface="Cambria Math" panose="02040503050406030204" pitchFamily="18" charset="0"/>
                            </a:rPr>
                            <m:t>,</m:t>
                          </m:r>
                          <m:r>
                            <a:rPr lang="en-IN" sz="2400" b="0" i="1" smtClean="0">
                              <a:latin typeface="Cambria Math" panose="02040503050406030204" pitchFamily="18" charset="0"/>
                            </a:rPr>
                            <m:t>𝑎</m:t>
                          </m:r>
                        </m:e>
                      </m:d>
                      <m:r>
                        <a:rPr lang="en-IN" sz="2400" b="0" i="1" smtClean="0">
                          <a:latin typeface="Cambria Math" panose="02040503050406030204" pitchFamily="18" charset="0"/>
                        </a:rPr>
                        <m:t>=</m:t>
                      </m:r>
                      <m:r>
                        <a:rPr lang="en-IN" sz="2400" b="0" i="1" smtClean="0">
                          <a:latin typeface="Cambria Math" panose="02040503050406030204" pitchFamily="18" charset="0"/>
                        </a:rPr>
                        <m:t>𝐵</m:t>
                      </m:r>
                      <m:r>
                        <a:rPr lang="en-IN" sz="2400" b="0" i="1" smtClean="0">
                          <a:latin typeface="Cambria Math" panose="02040503050406030204" pitchFamily="18" charset="0"/>
                        </a:rPr>
                        <m:t>, </m:t>
                      </m:r>
                      <m:r>
                        <a:rPr lang="en-IN" sz="2400" b="0" i="1" smtClean="0">
                          <a:latin typeface="Cambria Math" panose="02040503050406030204" pitchFamily="18" charset="0"/>
                        </a:rPr>
                        <m:t>𝛿</m:t>
                      </m:r>
                      <m:r>
                        <a:rPr lang="en-IN" sz="2400" b="0" i="1" smtClean="0">
                          <a:latin typeface="Cambria Math" panose="02040503050406030204" pitchFamily="18" charset="0"/>
                        </a:rPr>
                        <m:t>′</m:t>
                      </m:r>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𝐸</m:t>
                          </m:r>
                          <m:r>
                            <a:rPr lang="en-IN" sz="2400" b="0" i="1" smtClean="0">
                              <a:latin typeface="Cambria Math" panose="02040503050406030204" pitchFamily="18" charset="0"/>
                            </a:rPr>
                            <m:t>,</m:t>
                          </m:r>
                          <m:r>
                            <a:rPr lang="en-IN" sz="2400" b="0" i="1" smtClean="0">
                              <a:latin typeface="Cambria Math" panose="02040503050406030204" pitchFamily="18" charset="0"/>
                            </a:rPr>
                            <m:t>𝑏</m:t>
                          </m:r>
                        </m:e>
                      </m:d>
                      <m:r>
                        <a:rPr lang="en-IN" sz="2400" b="0" i="1" smtClean="0">
                          <a:latin typeface="Cambria Math" panose="02040503050406030204" pitchFamily="18" charset="0"/>
                        </a:rPr>
                        <m:t>=</m:t>
                      </m:r>
                      <m:r>
                        <a:rPr lang="en-IN" sz="2400" b="0" i="1" smtClean="0">
                          <a:latin typeface="Cambria Math" panose="02040503050406030204" pitchFamily="18" charset="0"/>
                        </a:rPr>
                        <m:t>𝐴</m:t>
                      </m:r>
                    </m:oMath>
                  </m:oMathPara>
                </a14:m>
                <a:endParaRPr lang="en-IN" sz="2400" dirty="0"/>
              </a:p>
              <a:p>
                <a:endParaRPr lang="en-IN" sz="2400" dirty="0"/>
              </a:p>
            </p:txBody>
          </p:sp>
        </mc:Choice>
        <mc:Fallback xmlns="">
          <p:sp>
            <p:nvSpPr>
              <p:cNvPr id="3" name="TextBox 2">
                <a:extLst>
                  <a:ext uri="{FF2B5EF4-FFF2-40B4-BE49-F238E27FC236}">
                    <a16:creationId xmlns:a16="http://schemas.microsoft.com/office/drawing/2014/main" id="{B4CFC2DF-6363-FFEA-A097-026D17B177F5}"/>
                  </a:ext>
                </a:extLst>
              </p:cNvPr>
              <p:cNvSpPr txBox="1">
                <a:spLocks noRot="1" noChangeAspect="1" noMove="1" noResize="1" noEditPoints="1" noAdjustHandles="1" noChangeArrowheads="1" noChangeShapeType="1" noTextEdit="1"/>
              </p:cNvSpPr>
              <p:nvPr/>
            </p:nvSpPr>
            <p:spPr>
              <a:xfrm>
                <a:off x="7554686" y="1749664"/>
                <a:ext cx="4245428" cy="4184607"/>
              </a:xfrm>
              <a:prstGeom prst="rect">
                <a:avLst/>
              </a:prstGeom>
              <a:blipFill>
                <a:blip r:embed="rId2"/>
                <a:stretch>
                  <a:fillRect l="-574"/>
                </a:stretch>
              </a:blipFill>
            </p:spPr>
            <p:txBody>
              <a:bodyPr/>
              <a:lstStyle/>
              <a:p>
                <a:r>
                  <a:rPr lang="en-IN">
                    <a:noFill/>
                  </a:rPr>
                  <a:t> </a:t>
                </a:r>
              </a:p>
            </p:txBody>
          </p:sp>
        </mc:Fallback>
      </mc:AlternateContent>
    </p:spTree>
    <p:extLst>
      <p:ext uri="{BB962C8B-B14F-4D97-AF65-F5344CB8AC3E}">
        <p14:creationId xmlns:p14="http://schemas.microsoft.com/office/powerpoint/2010/main" val="1172044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82C32-53D9-BB09-0242-CAB0AF8B8B2D}"/>
              </a:ext>
            </a:extLst>
          </p:cNvPr>
          <p:cNvSpPr>
            <a:spLocks noGrp="1"/>
          </p:cNvSpPr>
          <p:nvPr>
            <p:ph type="title"/>
          </p:nvPr>
        </p:nvSpPr>
        <p:spPr/>
        <p:txBody>
          <a:bodyPr/>
          <a:lstStyle/>
          <a:p>
            <a:r>
              <a:rPr lang="en-US" dirty="0"/>
              <a:t>Minimal DFA</a:t>
            </a:r>
            <a:endParaRPr lang="en-IN" dirty="0"/>
          </a:p>
        </p:txBody>
      </p:sp>
      <p:sp>
        <p:nvSpPr>
          <p:cNvPr id="4" name="Oval 3">
            <a:extLst>
              <a:ext uri="{FF2B5EF4-FFF2-40B4-BE49-F238E27FC236}">
                <a16:creationId xmlns:a16="http://schemas.microsoft.com/office/drawing/2014/main" id="{EFDD43E2-B47C-E196-8D22-6959216F6520}"/>
              </a:ext>
            </a:extLst>
          </p:cNvPr>
          <p:cNvSpPr/>
          <p:nvPr/>
        </p:nvSpPr>
        <p:spPr>
          <a:xfrm>
            <a:off x="2264229" y="3374573"/>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5" name="Oval 4">
            <a:extLst>
              <a:ext uri="{FF2B5EF4-FFF2-40B4-BE49-F238E27FC236}">
                <a16:creationId xmlns:a16="http://schemas.microsoft.com/office/drawing/2014/main" id="{81F24CB7-B5C1-94EB-76A4-552CF7802E5C}"/>
              </a:ext>
            </a:extLst>
          </p:cNvPr>
          <p:cNvSpPr/>
          <p:nvPr/>
        </p:nvSpPr>
        <p:spPr>
          <a:xfrm>
            <a:off x="3861495" y="2317561"/>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6" name="Oval 5">
            <a:extLst>
              <a:ext uri="{FF2B5EF4-FFF2-40B4-BE49-F238E27FC236}">
                <a16:creationId xmlns:a16="http://schemas.microsoft.com/office/drawing/2014/main" id="{AF5AC85D-9C75-1E07-9906-CC789A601089}"/>
              </a:ext>
            </a:extLst>
          </p:cNvPr>
          <p:cNvSpPr/>
          <p:nvPr/>
        </p:nvSpPr>
        <p:spPr>
          <a:xfrm>
            <a:off x="5906536" y="2348380"/>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7" name="Oval 6">
            <a:extLst>
              <a:ext uri="{FF2B5EF4-FFF2-40B4-BE49-F238E27FC236}">
                <a16:creationId xmlns:a16="http://schemas.microsoft.com/office/drawing/2014/main" id="{FDFECFF9-EEA9-054B-5BC7-7B59740D12A2}"/>
              </a:ext>
            </a:extLst>
          </p:cNvPr>
          <p:cNvSpPr/>
          <p:nvPr/>
        </p:nvSpPr>
        <p:spPr>
          <a:xfrm>
            <a:off x="5764539" y="4252643"/>
            <a:ext cx="914401" cy="8817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FA6E553-BE5D-20EF-0362-7B976B1D21F4}"/>
              </a:ext>
            </a:extLst>
          </p:cNvPr>
          <p:cNvSpPr/>
          <p:nvPr/>
        </p:nvSpPr>
        <p:spPr>
          <a:xfrm>
            <a:off x="5884284" y="4394159"/>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cxnSp>
        <p:nvCxnSpPr>
          <p:cNvPr id="18" name="Straight Arrow Connector 17">
            <a:extLst>
              <a:ext uri="{FF2B5EF4-FFF2-40B4-BE49-F238E27FC236}">
                <a16:creationId xmlns:a16="http://schemas.microsoft.com/office/drawing/2014/main" id="{14BA3427-3EE9-5906-7607-65033BFE4FEB}"/>
              </a:ext>
            </a:extLst>
          </p:cNvPr>
          <p:cNvCxnSpPr>
            <a:endCxn id="4" idx="2"/>
          </p:cNvCxnSpPr>
          <p:nvPr/>
        </p:nvCxnSpPr>
        <p:spPr>
          <a:xfrm>
            <a:off x="1611086" y="3667658"/>
            <a:ext cx="653143" cy="171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40C38916-DB27-8D83-47CE-17C92D58A712}"/>
              </a:ext>
            </a:extLst>
          </p:cNvPr>
          <p:cNvCxnSpPr>
            <a:stCxn id="4" idx="7"/>
            <a:endCxn id="5" idx="3"/>
          </p:cNvCxnSpPr>
          <p:nvPr/>
        </p:nvCxnSpPr>
        <p:spPr>
          <a:xfrm flipV="1">
            <a:off x="2821721" y="2847179"/>
            <a:ext cx="1135424" cy="618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D86F004-673D-E0FE-022A-3B543D3BF971}"/>
              </a:ext>
            </a:extLst>
          </p:cNvPr>
          <p:cNvCxnSpPr>
            <a:stCxn id="5" idx="6"/>
            <a:endCxn id="6" idx="2"/>
          </p:cNvCxnSpPr>
          <p:nvPr/>
        </p:nvCxnSpPr>
        <p:spPr>
          <a:xfrm>
            <a:off x="4514637" y="2627804"/>
            <a:ext cx="1391899" cy="30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3865B9C8-09ED-E74A-864C-BC29D11B69D0}"/>
              </a:ext>
            </a:extLst>
          </p:cNvPr>
          <p:cNvCxnSpPr>
            <a:stCxn id="6" idx="4"/>
            <a:endCxn id="8" idx="0"/>
          </p:cNvCxnSpPr>
          <p:nvPr/>
        </p:nvCxnSpPr>
        <p:spPr>
          <a:xfrm flipH="1">
            <a:off x="6210855" y="2968866"/>
            <a:ext cx="22252" cy="14252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ECD47E2-5489-E983-A3A0-233A62492D39}"/>
              </a:ext>
            </a:extLst>
          </p:cNvPr>
          <p:cNvCxnSpPr>
            <a:stCxn id="8" idx="1"/>
            <a:endCxn id="5" idx="5"/>
          </p:cNvCxnSpPr>
          <p:nvPr/>
        </p:nvCxnSpPr>
        <p:spPr>
          <a:xfrm flipH="1" flipV="1">
            <a:off x="4418987" y="2847179"/>
            <a:ext cx="1560947" cy="16378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0FF2BCA3-2A1C-7E05-1A25-6035861D9620}"/>
              </a:ext>
            </a:extLst>
          </p:cNvPr>
          <p:cNvSpPr txBox="1"/>
          <p:nvPr/>
        </p:nvSpPr>
        <p:spPr>
          <a:xfrm>
            <a:off x="2937554" y="2884956"/>
            <a:ext cx="1055914" cy="369332"/>
          </a:xfrm>
          <a:prstGeom prst="rect">
            <a:avLst/>
          </a:prstGeom>
          <a:noFill/>
        </p:spPr>
        <p:txBody>
          <a:bodyPr wrap="square" rtlCol="0">
            <a:spAutoFit/>
          </a:bodyPr>
          <a:lstStyle/>
          <a:p>
            <a:r>
              <a:rPr lang="en-US" dirty="0"/>
              <a:t>a</a:t>
            </a:r>
          </a:p>
        </p:txBody>
      </p:sp>
      <p:sp>
        <p:nvSpPr>
          <p:cNvPr id="46" name="TextBox 45">
            <a:extLst>
              <a:ext uri="{FF2B5EF4-FFF2-40B4-BE49-F238E27FC236}">
                <a16:creationId xmlns:a16="http://schemas.microsoft.com/office/drawing/2014/main" id="{E62998BF-9BEF-7658-33C8-159F249C408A}"/>
              </a:ext>
            </a:extLst>
          </p:cNvPr>
          <p:cNvSpPr txBox="1"/>
          <p:nvPr/>
        </p:nvSpPr>
        <p:spPr>
          <a:xfrm>
            <a:off x="5103688" y="3304487"/>
            <a:ext cx="1055914" cy="369332"/>
          </a:xfrm>
          <a:prstGeom prst="rect">
            <a:avLst/>
          </a:prstGeom>
          <a:noFill/>
        </p:spPr>
        <p:txBody>
          <a:bodyPr wrap="square" rtlCol="0">
            <a:spAutoFit/>
          </a:bodyPr>
          <a:lstStyle/>
          <a:p>
            <a:r>
              <a:rPr lang="en-US" dirty="0"/>
              <a:t>a</a:t>
            </a:r>
          </a:p>
        </p:txBody>
      </p:sp>
      <p:sp>
        <p:nvSpPr>
          <p:cNvPr id="47" name="TextBox 46">
            <a:extLst>
              <a:ext uri="{FF2B5EF4-FFF2-40B4-BE49-F238E27FC236}">
                <a16:creationId xmlns:a16="http://schemas.microsoft.com/office/drawing/2014/main" id="{19B639EF-52C8-AA26-A517-85E2E27F4A86}"/>
              </a:ext>
            </a:extLst>
          </p:cNvPr>
          <p:cNvSpPr txBox="1"/>
          <p:nvPr/>
        </p:nvSpPr>
        <p:spPr>
          <a:xfrm>
            <a:off x="5019785" y="2583581"/>
            <a:ext cx="1055914" cy="369332"/>
          </a:xfrm>
          <a:prstGeom prst="rect">
            <a:avLst/>
          </a:prstGeom>
          <a:noFill/>
        </p:spPr>
        <p:txBody>
          <a:bodyPr wrap="square" rtlCol="0">
            <a:spAutoFit/>
          </a:bodyPr>
          <a:lstStyle/>
          <a:p>
            <a:r>
              <a:rPr lang="en-US" dirty="0"/>
              <a:t>b</a:t>
            </a:r>
          </a:p>
        </p:txBody>
      </p:sp>
      <p:sp>
        <p:nvSpPr>
          <p:cNvPr id="48" name="TextBox 47">
            <a:extLst>
              <a:ext uri="{FF2B5EF4-FFF2-40B4-BE49-F238E27FC236}">
                <a16:creationId xmlns:a16="http://schemas.microsoft.com/office/drawing/2014/main" id="{20CFF1A7-15E8-5499-09B8-224884ADD5F5}"/>
              </a:ext>
            </a:extLst>
          </p:cNvPr>
          <p:cNvSpPr txBox="1"/>
          <p:nvPr/>
        </p:nvSpPr>
        <p:spPr>
          <a:xfrm>
            <a:off x="6312617" y="3383254"/>
            <a:ext cx="1055914" cy="369332"/>
          </a:xfrm>
          <a:prstGeom prst="rect">
            <a:avLst/>
          </a:prstGeom>
          <a:noFill/>
        </p:spPr>
        <p:txBody>
          <a:bodyPr wrap="square" rtlCol="0">
            <a:spAutoFit/>
          </a:bodyPr>
          <a:lstStyle/>
          <a:p>
            <a:r>
              <a:rPr lang="en-US" dirty="0"/>
              <a:t>b</a:t>
            </a:r>
          </a:p>
        </p:txBody>
      </p:sp>
      <p:sp>
        <p:nvSpPr>
          <p:cNvPr id="49" name="TextBox 48">
            <a:extLst>
              <a:ext uri="{FF2B5EF4-FFF2-40B4-BE49-F238E27FC236}">
                <a16:creationId xmlns:a16="http://schemas.microsoft.com/office/drawing/2014/main" id="{4F617F9E-48E5-3AB6-64B0-A2483F08952C}"/>
              </a:ext>
            </a:extLst>
          </p:cNvPr>
          <p:cNvSpPr txBox="1"/>
          <p:nvPr/>
        </p:nvSpPr>
        <p:spPr>
          <a:xfrm>
            <a:off x="3958001" y="4284812"/>
            <a:ext cx="1055914" cy="369332"/>
          </a:xfrm>
          <a:prstGeom prst="rect">
            <a:avLst/>
          </a:prstGeom>
          <a:noFill/>
        </p:spPr>
        <p:txBody>
          <a:bodyPr wrap="square" rtlCol="0">
            <a:spAutoFit/>
          </a:bodyPr>
          <a:lstStyle/>
          <a:p>
            <a:r>
              <a:rPr lang="en-US" dirty="0"/>
              <a:t>b</a:t>
            </a:r>
          </a:p>
        </p:txBody>
      </p:sp>
      <p:cxnSp>
        <p:nvCxnSpPr>
          <p:cNvPr id="52" name="Connector: Curved 51">
            <a:extLst>
              <a:ext uri="{FF2B5EF4-FFF2-40B4-BE49-F238E27FC236}">
                <a16:creationId xmlns:a16="http://schemas.microsoft.com/office/drawing/2014/main" id="{D4A642E8-EC15-448A-DF05-9D4CF64B609B}"/>
              </a:ext>
            </a:extLst>
          </p:cNvPr>
          <p:cNvCxnSpPr>
            <a:cxnSpLocks/>
          </p:cNvCxnSpPr>
          <p:nvPr/>
        </p:nvCxnSpPr>
        <p:spPr>
          <a:xfrm rot="5400000">
            <a:off x="2623574" y="3683540"/>
            <a:ext cx="12700" cy="461842"/>
          </a:xfrm>
          <a:prstGeom prst="curvedConnector3">
            <a:avLst>
              <a:gd name="adj1" fmla="val 397167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Connector: Curved 61">
            <a:extLst>
              <a:ext uri="{FF2B5EF4-FFF2-40B4-BE49-F238E27FC236}">
                <a16:creationId xmlns:a16="http://schemas.microsoft.com/office/drawing/2014/main" id="{6C979396-D9F7-35DC-0F8B-30B8221387A0}"/>
              </a:ext>
            </a:extLst>
          </p:cNvPr>
          <p:cNvCxnSpPr>
            <a:stCxn id="6" idx="0"/>
            <a:endCxn id="5" idx="0"/>
          </p:cNvCxnSpPr>
          <p:nvPr/>
        </p:nvCxnSpPr>
        <p:spPr>
          <a:xfrm rot="16200000" flipV="1">
            <a:off x="5195178" y="1310450"/>
            <a:ext cx="30819" cy="2045041"/>
          </a:xfrm>
          <a:prstGeom prst="curvedConnector3">
            <a:avLst>
              <a:gd name="adj1" fmla="val 84175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Connector: Curved 63">
            <a:extLst>
              <a:ext uri="{FF2B5EF4-FFF2-40B4-BE49-F238E27FC236}">
                <a16:creationId xmlns:a16="http://schemas.microsoft.com/office/drawing/2014/main" id="{224A3D13-AC13-9A3B-C8E0-89667519B4DA}"/>
              </a:ext>
            </a:extLst>
          </p:cNvPr>
          <p:cNvCxnSpPr>
            <a:stCxn id="5" idx="0"/>
            <a:endCxn id="5" idx="2"/>
          </p:cNvCxnSpPr>
          <p:nvPr/>
        </p:nvCxnSpPr>
        <p:spPr>
          <a:xfrm rot="16200000" flipH="1" flipV="1">
            <a:off x="3869659" y="2309396"/>
            <a:ext cx="310243" cy="326571"/>
          </a:xfrm>
          <a:prstGeom prst="curvedConnector4">
            <a:avLst>
              <a:gd name="adj1" fmla="val -106800"/>
              <a:gd name="adj2" fmla="val 17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35CE6C8-336D-40F5-559B-9F31E8625773}"/>
              </a:ext>
            </a:extLst>
          </p:cNvPr>
          <p:cNvSpPr txBox="1"/>
          <p:nvPr/>
        </p:nvSpPr>
        <p:spPr>
          <a:xfrm>
            <a:off x="5107119" y="1756514"/>
            <a:ext cx="1055914" cy="369332"/>
          </a:xfrm>
          <a:prstGeom prst="rect">
            <a:avLst/>
          </a:prstGeom>
          <a:noFill/>
        </p:spPr>
        <p:txBody>
          <a:bodyPr wrap="square" rtlCol="0">
            <a:spAutoFit/>
          </a:bodyPr>
          <a:lstStyle/>
          <a:p>
            <a:r>
              <a:rPr lang="en-US" dirty="0"/>
              <a:t>a</a:t>
            </a:r>
          </a:p>
        </p:txBody>
      </p:sp>
      <p:sp>
        <p:nvSpPr>
          <p:cNvPr id="67" name="TextBox 66">
            <a:extLst>
              <a:ext uri="{FF2B5EF4-FFF2-40B4-BE49-F238E27FC236}">
                <a16:creationId xmlns:a16="http://schemas.microsoft.com/office/drawing/2014/main" id="{384D1B80-7E9C-4628-EA88-669C97A9319D}"/>
              </a:ext>
            </a:extLst>
          </p:cNvPr>
          <p:cNvSpPr txBox="1"/>
          <p:nvPr/>
        </p:nvSpPr>
        <p:spPr>
          <a:xfrm>
            <a:off x="3482088" y="1826722"/>
            <a:ext cx="1055914" cy="369332"/>
          </a:xfrm>
          <a:prstGeom prst="rect">
            <a:avLst/>
          </a:prstGeom>
          <a:noFill/>
        </p:spPr>
        <p:txBody>
          <a:bodyPr wrap="square" rtlCol="0">
            <a:spAutoFit/>
          </a:bodyPr>
          <a:lstStyle/>
          <a:p>
            <a:r>
              <a:rPr lang="en-US" dirty="0"/>
              <a:t>a</a:t>
            </a:r>
          </a:p>
        </p:txBody>
      </p:sp>
      <p:sp>
        <p:nvSpPr>
          <p:cNvPr id="68" name="TextBox 67">
            <a:extLst>
              <a:ext uri="{FF2B5EF4-FFF2-40B4-BE49-F238E27FC236}">
                <a16:creationId xmlns:a16="http://schemas.microsoft.com/office/drawing/2014/main" id="{ECC2180E-CC31-5F26-9BE7-B0CD4C8E6C36}"/>
              </a:ext>
            </a:extLst>
          </p:cNvPr>
          <p:cNvSpPr txBox="1"/>
          <p:nvPr/>
        </p:nvSpPr>
        <p:spPr>
          <a:xfrm>
            <a:off x="2281356" y="4271973"/>
            <a:ext cx="1055914" cy="369332"/>
          </a:xfrm>
          <a:prstGeom prst="rect">
            <a:avLst/>
          </a:prstGeom>
          <a:noFill/>
        </p:spPr>
        <p:txBody>
          <a:bodyPr wrap="square" rtlCol="0">
            <a:spAutoFit/>
          </a:bodyPr>
          <a:lstStyle/>
          <a:p>
            <a:r>
              <a:rPr lang="en-US" dirty="0"/>
              <a:t>b</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4CFC2DF-6363-FFEA-A097-026D17B177F5}"/>
                  </a:ext>
                </a:extLst>
              </p:cNvPr>
              <p:cNvSpPr txBox="1"/>
              <p:nvPr/>
            </p:nvSpPr>
            <p:spPr>
              <a:xfrm>
                <a:off x="7554686" y="1749664"/>
                <a:ext cx="4245428" cy="4184607"/>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𝜋</m:t>
                          </m:r>
                        </m:e>
                        <m:sub>
                          <m:r>
                            <a:rPr lang="en-IN" sz="2400" b="0" i="1" smtClean="0">
                              <a:latin typeface="Cambria Math" panose="02040503050406030204" pitchFamily="18" charset="0"/>
                            </a:rPr>
                            <m:t>𝑓𝑖𝑛𝑎𝑙</m:t>
                          </m:r>
                        </m:sub>
                      </m:sSub>
                      <m:r>
                        <a:rPr lang="en-IN" sz="2400" b="0" i="1"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a:rPr lang="en-IN" sz="2400" b="0" i="1" smtClean="0">
                              <a:latin typeface="Cambria Math" panose="02040503050406030204" pitchFamily="18" charset="0"/>
                            </a:rPr>
                            <m:t>𝐴</m:t>
                          </m:r>
                          <m:r>
                            <a:rPr lang="en-IN" sz="2400" b="0" i="1" smtClean="0">
                              <a:latin typeface="Cambria Math" panose="02040503050406030204" pitchFamily="18" charset="0"/>
                            </a:rPr>
                            <m:t>,</m:t>
                          </m:r>
                          <m:r>
                            <a:rPr lang="en-IN" sz="2400" b="0" i="1" smtClean="0">
                              <a:latin typeface="Cambria Math" panose="02040503050406030204" pitchFamily="18" charset="0"/>
                            </a:rPr>
                            <m:t>𝐶</m:t>
                          </m:r>
                        </m:e>
                      </m:d>
                      <m:r>
                        <a:rPr lang="en-IN" sz="2400" b="0" i="1"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a:rPr lang="en-IN" sz="2400" b="0" i="1" smtClean="0">
                              <a:latin typeface="Cambria Math" panose="02040503050406030204" pitchFamily="18" charset="0"/>
                            </a:rPr>
                            <m:t>𝐵</m:t>
                          </m:r>
                        </m:e>
                      </m:d>
                      <m:r>
                        <a:rPr lang="en-IN" sz="2400" b="0" i="1"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a:rPr lang="en-IN" sz="2400" b="0" i="1" smtClean="0">
                              <a:latin typeface="Cambria Math" panose="02040503050406030204" pitchFamily="18" charset="0"/>
                            </a:rPr>
                            <m:t>𝐷</m:t>
                          </m:r>
                        </m:e>
                      </m:d>
                      <m:r>
                        <a:rPr lang="en-IN" sz="2400" b="0" i="1" smtClean="0">
                          <a:latin typeface="Cambria Math" panose="02040503050406030204" pitchFamily="18" charset="0"/>
                        </a:rPr>
                        <m:t>,{</m:t>
                      </m:r>
                      <m:r>
                        <a:rPr lang="en-IN" sz="2400" b="0" i="1" smtClean="0">
                          <a:latin typeface="Cambria Math" panose="02040503050406030204" pitchFamily="18" charset="0"/>
                        </a:rPr>
                        <m:t>𝐸</m:t>
                      </m:r>
                      <m:r>
                        <a:rPr lang="en-IN" sz="2400" b="0" i="1" smtClean="0">
                          <a:latin typeface="Cambria Math" panose="02040503050406030204" pitchFamily="18" charset="0"/>
                        </a:rPr>
                        <m:t>}}</m:t>
                      </m:r>
                    </m:oMath>
                  </m:oMathPara>
                </a14:m>
                <a:endParaRPr lang="en-IN" sz="2400" dirty="0"/>
              </a:p>
              <a:p>
                <a:endParaRPr lang="en-IN" sz="2400" dirty="0"/>
              </a:p>
              <a:p>
                <a:pPr/>
                <a14:m>
                  <m:oMathPara xmlns:m="http://schemas.openxmlformats.org/officeDocument/2006/math">
                    <m:oMathParaPr>
                      <m:jc m:val="left"/>
                    </m:oMathParaPr>
                    <m:oMath xmlns:m="http://schemas.openxmlformats.org/officeDocument/2006/math">
                      <m:sSup>
                        <m:sSupPr>
                          <m:ctrlPr>
                            <a:rPr lang="en-IN" sz="2400" b="0" i="1" smtClean="0">
                              <a:latin typeface="Cambria Math" panose="02040503050406030204" pitchFamily="18" charset="0"/>
                            </a:rPr>
                          </m:ctrlPr>
                        </m:sSupPr>
                        <m:e>
                          <m:r>
                            <a:rPr lang="en-IN" sz="2400" b="0" i="1" smtClean="0">
                              <a:latin typeface="Cambria Math" panose="02040503050406030204" pitchFamily="18" charset="0"/>
                            </a:rPr>
                            <m:t>𝑆</m:t>
                          </m:r>
                        </m:e>
                        <m:sup>
                          <m:r>
                            <a:rPr lang="en-IN" sz="2400" b="0" i="1" smtClean="0">
                              <a:latin typeface="Cambria Math" panose="02040503050406030204" pitchFamily="18" charset="0"/>
                            </a:rPr>
                            <m:t>′</m:t>
                          </m:r>
                        </m:sup>
                      </m:sSup>
                      <m:r>
                        <a:rPr lang="en-IN" sz="2400" b="0" i="1"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a:rPr lang="en-IN" sz="2400" b="0" i="1" smtClean="0">
                              <a:latin typeface="Cambria Math" panose="02040503050406030204" pitchFamily="18" charset="0"/>
                            </a:rPr>
                            <m:t>𝐴</m:t>
                          </m:r>
                          <m:r>
                            <a:rPr lang="en-IN" sz="2400" b="0" i="1" smtClean="0">
                              <a:latin typeface="Cambria Math" panose="02040503050406030204" pitchFamily="18" charset="0"/>
                            </a:rPr>
                            <m:t>,</m:t>
                          </m:r>
                          <m:r>
                            <a:rPr lang="en-IN" sz="2400" b="0" i="1" smtClean="0">
                              <a:latin typeface="Cambria Math" panose="02040503050406030204" pitchFamily="18" charset="0"/>
                            </a:rPr>
                            <m:t>𝐵</m:t>
                          </m:r>
                          <m:r>
                            <a:rPr lang="en-IN" sz="2400" b="0" i="1" smtClean="0">
                              <a:latin typeface="Cambria Math" panose="02040503050406030204" pitchFamily="18" charset="0"/>
                            </a:rPr>
                            <m:t>,</m:t>
                          </m:r>
                          <m:r>
                            <a:rPr lang="en-IN" sz="2400" b="0" i="1" smtClean="0">
                              <a:latin typeface="Cambria Math" panose="02040503050406030204" pitchFamily="18" charset="0"/>
                            </a:rPr>
                            <m:t>𝐷</m:t>
                          </m:r>
                          <m:r>
                            <a:rPr lang="en-IN" sz="2400" b="0" i="1" smtClean="0">
                              <a:latin typeface="Cambria Math" panose="02040503050406030204" pitchFamily="18" charset="0"/>
                            </a:rPr>
                            <m:t>,</m:t>
                          </m:r>
                          <m:r>
                            <a:rPr lang="en-IN" sz="2400" b="0" i="1" smtClean="0">
                              <a:latin typeface="Cambria Math" panose="02040503050406030204" pitchFamily="18" charset="0"/>
                            </a:rPr>
                            <m:t>𝐸</m:t>
                          </m:r>
                        </m:e>
                      </m:d>
                    </m:oMath>
                  </m:oMathPara>
                </a14:m>
                <a:endParaRPr lang="en-IN" sz="2400" b="0" dirty="0"/>
              </a:p>
              <a:p>
                <a:pPr/>
                <a14:m>
                  <m:oMathPara xmlns:m="http://schemas.openxmlformats.org/officeDocument/2006/math">
                    <m:oMathParaPr>
                      <m:jc m:val="left"/>
                    </m:oMathParaPr>
                    <m:oMath xmlns:m="http://schemas.openxmlformats.org/officeDocument/2006/math">
                      <m:sSup>
                        <m:sSupPr>
                          <m:ctrlPr>
                            <a:rPr lang="en-IN" sz="2400" b="0" i="1" smtClean="0">
                              <a:latin typeface="Cambria Math" panose="02040503050406030204" pitchFamily="18" charset="0"/>
                            </a:rPr>
                          </m:ctrlPr>
                        </m:sSupPr>
                        <m:e>
                          <m:r>
                            <a:rPr lang="en-IN" sz="2400" b="0" i="1" smtClean="0">
                              <a:latin typeface="Cambria Math" panose="02040503050406030204" pitchFamily="18" charset="0"/>
                            </a:rPr>
                            <m:t>𝐹</m:t>
                          </m:r>
                        </m:e>
                        <m:sup>
                          <m:r>
                            <a:rPr lang="en-IN" sz="2400" b="0" i="1" smtClean="0">
                              <a:latin typeface="Cambria Math" panose="02040503050406030204" pitchFamily="18" charset="0"/>
                            </a:rPr>
                            <m:t>′</m:t>
                          </m:r>
                        </m:sup>
                      </m:sSup>
                      <m:r>
                        <a:rPr lang="en-IN" sz="2400" b="0" i="1" smtClean="0">
                          <a:latin typeface="Cambria Math" panose="02040503050406030204" pitchFamily="18" charset="0"/>
                        </a:rPr>
                        <m:t>={</m:t>
                      </m:r>
                      <m:r>
                        <a:rPr lang="en-IN" sz="2400" b="0" i="1" smtClean="0">
                          <a:latin typeface="Cambria Math" panose="02040503050406030204" pitchFamily="18" charset="0"/>
                        </a:rPr>
                        <m:t>𝐸</m:t>
                      </m:r>
                      <m:r>
                        <a:rPr lang="en-IN" sz="2400" b="0" i="1" smtClean="0">
                          <a:latin typeface="Cambria Math" panose="02040503050406030204" pitchFamily="18" charset="0"/>
                        </a:rPr>
                        <m:t>}</m:t>
                      </m:r>
                    </m:oMath>
                  </m:oMathPara>
                </a14:m>
                <a:endParaRPr lang="en-IN" sz="2400" dirty="0"/>
              </a:p>
              <a:p>
                <a:pPr/>
                <a14:m>
                  <m:oMathPara xmlns:m="http://schemas.openxmlformats.org/officeDocument/2006/math">
                    <m:oMathParaPr>
                      <m:jc m:val="left"/>
                    </m:oMathParaPr>
                    <m:oMath xmlns:m="http://schemas.openxmlformats.org/officeDocument/2006/math">
                      <m:sSubSup>
                        <m:sSubSupPr>
                          <m:ctrlPr>
                            <a:rPr lang="en-IN" sz="2400" b="0" i="1" smtClean="0">
                              <a:latin typeface="Cambria Math" panose="02040503050406030204" pitchFamily="18" charset="0"/>
                            </a:rPr>
                          </m:ctrlPr>
                        </m:sSubSupPr>
                        <m:e>
                          <m:r>
                            <a:rPr lang="en-IN" sz="2400" b="0" i="1" smtClean="0">
                              <a:latin typeface="Cambria Math" panose="02040503050406030204" pitchFamily="18" charset="0"/>
                            </a:rPr>
                            <m:t>𝑠</m:t>
                          </m:r>
                        </m:e>
                        <m:sub>
                          <m:r>
                            <a:rPr lang="en-IN" sz="2400" b="0" i="1" smtClean="0">
                              <a:latin typeface="Cambria Math" panose="02040503050406030204" pitchFamily="18" charset="0"/>
                            </a:rPr>
                            <m:t>𝑜</m:t>
                          </m:r>
                        </m:sub>
                        <m:sup>
                          <m:r>
                            <a:rPr lang="en-IN" sz="2400" b="0" i="1" smtClean="0">
                              <a:latin typeface="Cambria Math" panose="02040503050406030204" pitchFamily="18" charset="0"/>
                            </a:rPr>
                            <m:t>′</m:t>
                          </m:r>
                        </m:sup>
                      </m:sSubSup>
                      <m:r>
                        <a:rPr lang="en-IN" sz="2400" b="0" i="1" smtClean="0">
                          <a:latin typeface="Cambria Math" panose="02040503050406030204" pitchFamily="18" charset="0"/>
                        </a:rPr>
                        <m:t>=</m:t>
                      </m:r>
                      <m:r>
                        <a:rPr lang="en-IN" sz="2400" b="0" i="1" smtClean="0">
                          <a:latin typeface="Cambria Math" panose="02040503050406030204" pitchFamily="18" charset="0"/>
                        </a:rPr>
                        <m:t>𝐴</m:t>
                      </m:r>
                    </m:oMath>
                  </m:oMathPara>
                </a14:m>
                <a:endParaRPr lang="en-IN" sz="2400" dirty="0"/>
              </a:p>
              <a:p>
                <a:endParaRPr lang="en-IN" sz="2400" dirty="0"/>
              </a:p>
              <a:p>
                <a:pPr/>
                <a14:m>
                  <m:oMathPara xmlns:m="http://schemas.openxmlformats.org/officeDocument/2006/math">
                    <m:oMathParaPr>
                      <m:jc m:val="left"/>
                    </m:oMathParaPr>
                    <m:oMath xmlns:m="http://schemas.openxmlformats.org/officeDocument/2006/math">
                      <m:r>
                        <a:rPr lang="en-IN" sz="2400" b="0" i="1" smtClean="0">
                          <a:latin typeface="Cambria Math" panose="02040503050406030204" pitchFamily="18" charset="0"/>
                        </a:rPr>
                        <m:t>𝛿</m:t>
                      </m:r>
                      <m:r>
                        <a:rPr lang="en-IN" sz="2400" b="0" i="1" smtClean="0">
                          <a:latin typeface="Cambria Math" panose="02040503050406030204" pitchFamily="18" charset="0"/>
                        </a:rPr>
                        <m:t>′</m:t>
                      </m:r>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𝐴</m:t>
                          </m:r>
                          <m:r>
                            <a:rPr lang="en-IN" sz="2400" b="0" i="1" smtClean="0">
                              <a:latin typeface="Cambria Math" panose="02040503050406030204" pitchFamily="18" charset="0"/>
                            </a:rPr>
                            <m:t>,</m:t>
                          </m:r>
                          <m:r>
                            <a:rPr lang="en-IN" sz="2400" b="0" i="1" smtClean="0">
                              <a:latin typeface="Cambria Math" panose="02040503050406030204" pitchFamily="18" charset="0"/>
                            </a:rPr>
                            <m:t>𝑎</m:t>
                          </m:r>
                        </m:e>
                      </m:d>
                      <m:r>
                        <a:rPr lang="en-IN" sz="2400" b="0" i="1" smtClean="0">
                          <a:latin typeface="Cambria Math" panose="02040503050406030204" pitchFamily="18" charset="0"/>
                        </a:rPr>
                        <m:t>=</m:t>
                      </m:r>
                      <m:r>
                        <a:rPr lang="en-IN" sz="2400" b="0" i="1" smtClean="0">
                          <a:latin typeface="Cambria Math" panose="02040503050406030204" pitchFamily="18" charset="0"/>
                        </a:rPr>
                        <m:t>𝐵</m:t>
                      </m:r>
                      <m:r>
                        <a:rPr lang="en-IN" sz="2400" b="0" i="1" smtClean="0">
                          <a:latin typeface="Cambria Math" panose="02040503050406030204" pitchFamily="18" charset="0"/>
                        </a:rPr>
                        <m:t>, </m:t>
                      </m:r>
                      <m:r>
                        <a:rPr lang="en-IN" sz="2400" b="0" i="1" smtClean="0">
                          <a:latin typeface="Cambria Math" panose="02040503050406030204" pitchFamily="18" charset="0"/>
                        </a:rPr>
                        <m:t>𝛿</m:t>
                      </m:r>
                      <m:r>
                        <a:rPr lang="en-IN" sz="2400" b="0" i="1" smtClean="0">
                          <a:latin typeface="Cambria Math" panose="02040503050406030204" pitchFamily="18" charset="0"/>
                        </a:rPr>
                        <m:t>′</m:t>
                      </m:r>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𝐴</m:t>
                          </m:r>
                          <m:r>
                            <a:rPr lang="en-IN" sz="2400" b="0" i="1" smtClean="0">
                              <a:latin typeface="Cambria Math" panose="02040503050406030204" pitchFamily="18" charset="0"/>
                            </a:rPr>
                            <m:t>,</m:t>
                          </m:r>
                          <m:r>
                            <a:rPr lang="en-IN" sz="2400" b="0" i="1" smtClean="0">
                              <a:latin typeface="Cambria Math" panose="02040503050406030204" pitchFamily="18" charset="0"/>
                            </a:rPr>
                            <m:t>𝑏</m:t>
                          </m:r>
                        </m:e>
                      </m:d>
                      <m:r>
                        <a:rPr lang="en-IN" sz="2400" b="0" i="1" smtClean="0">
                          <a:latin typeface="Cambria Math" panose="02040503050406030204" pitchFamily="18" charset="0"/>
                        </a:rPr>
                        <m:t>=</m:t>
                      </m:r>
                      <m:r>
                        <a:rPr lang="en-IN" sz="2400" b="0" i="1" smtClean="0">
                          <a:latin typeface="Cambria Math" panose="02040503050406030204" pitchFamily="18" charset="0"/>
                        </a:rPr>
                        <m:t>𝐴</m:t>
                      </m:r>
                    </m:oMath>
                  </m:oMathPara>
                </a14:m>
                <a:endParaRPr lang="en-IN" sz="2400" dirty="0"/>
              </a:p>
              <a:p>
                <a:pPr/>
                <a14:m>
                  <m:oMathPara xmlns:m="http://schemas.openxmlformats.org/officeDocument/2006/math">
                    <m:oMathParaPr>
                      <m:jc m:val="left"/>
                    </m:oMathParaPr>
                    <m:oMath xmlns:m="http://schemas.openxmlformats.org/officeDocument/2006/math">
                      <m:r>
                        <a:rPr lang="en-IN" sz="2400" b="0" i="1" smtClean="0">
                          <a:latin typeface="Cambria Math" panose="02040503050406030204" pitchFamily="18" charset="0"/>
                        </a:rPr>
                        <m:t>𝛿</m:t>
                      </m:r>
                      <m:r>
                        <a:rPr lang="en-IN" sz="2400" b="0" i="1" smtClean="0">
                          <a:latin typeface="Cambria Math" panose="02040503050406030204" pitchFamily="18" charset="0"/>
                        </a:rPr>
                        <m:t>′</m:t>
                      </m:r>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𝐵</m:t>
                          </m:r>
                          <m:r>
                            <a:rPr lang="en-IN" sz="2400" b="0" i="1" smtClean="0">
                              <a:latin typeface="Cambria Math" panose="02040503050406030204" pitchFamily="18" charset="0"/>
                            </a:rPr>
                            <m:t>,</m:t>
                          </m:r>
                          <m:r>
                            <a:rPr lang="en-IN" sz="2400" b="0" i="1" smtClean="0">
                              <a:latin typeface="Cambria Math" panose="02040503050406030204" pitchFamily="18" charset="0"/>
                            </a:rPr>
                            <m:t>𝑎</m:t>
                          </m:r>
                        </m:e>
                      </m:d>
                      <m:r>
                        <a:rPr lang="en-IN" sz="2400" b="0" i="1" smtClean="0">
                          <a:latin typeface="Cambria Math" panose="02040503050406030204" pitchFamily="18" charset="0"/>
                        </a:rPr>
                        <m:t>=</m:t>
                      </m:r>
                      <m:r>
                        <a:rPr lang="en-IN" sz="2400" b="0" i="1" smtClean="0">
                          <a:latin typeface="Cambria Math" panose="02040503050406030204" pitchFamily="18" charset="0"/>
                        </a:rPr>
                        <m:t>𝐵</m:t>
                      </m:r>
                      <m:r>
                        <a:rPr lang="en-IN" sz="2400" b="0" i="1" smtClean="0">
                          <a:latin typeface="Cambria Math" panose="02040503050406030204" pitchFamily="18" charset="0"/>
                        </a:rPr>
                        <m:t>, </m:t>
                      </m:r>
                      <m:r>
                        <a:rPr lang="en-IN" sz="2400" b="0" i="1" smtClean="0">
                          <a:latin typeface="Cambria Math" panose="02040503050406030204" pitchFamily="18" charset="0"/>
                        </a:rPr>
                        <m:t>𝛿</m:t>
                      </m:r>
                      <m:r>
                        <a:rPr lang="en-IN" sz="2400" b="0" i="1" smtClean="0">
                          <a:latin typeface="Cambria Math" panose="02040503050406030204" pitchFamily="18" charset="0"/>
                        </a:rPr>
                        <m:t>′</m:t>
                      </m:r>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𝐵</m:t>
                          </m:r>
                          <m:r>
                            <a:rPr lang="en-IN" sz="2400" b="0" i="1" smtClean="0">
                              <a:latin typeface="Cambria Math" panose="02040503050406030204" pitchFamily="18" charset="0"/>
                            </a:rPr>
                            <m:t>,</m:t>
                          </m:r>
                          <m:r>
                            <a:rPr lang="en-IN" sz="2400" b="0" i="1" smtClean="0">
                              <a:latin typeface="Cambria Math" panose="02040503050406030204" pitchFamily="18" charset="0"/>
                            </a:rPr>
                            <m:t>𝑏</m:t>
                          </m:r>
                        </m:e>
                      </m:d>
                      <m:r>
                        <a:rPr lang="en-IN" sz="2400" b="0" i="1" smtClean="0">
                          <a:latin typeface="Cambria Math" panose="02040503050406030204" pitchFamily="18" charset="0"/>
                        </a:rPr>
                        <m:t>=</m:t>
                      </m:r>
                      <m:r>
                        <a:rPr lang="en-IN" sz="2400" b="0" i="1" smtClean="0">
                          <a:latin typeface="Cambria Math" panose="02040503050406030204" pitchFamily="18" charset="0"/>
                        </a:rPr>
                        <m:t>𝐷</m:t>
                      </m:r>
                    </m:oMath>
                  </m:oMathPara>
                </a14:m>
                <a:endParaRPr lang="en-IN" sz="2400" dirty="0"/>
              </a:p>
              <a:p>
                <a:pPr/>
                <a14:m>
                  <m:oMathPara xmlns:m="http://schemas.openxmlformats.org/officeDocument/2006/math">
                    <m:oMathParaPr>
                      <m:jc m:val="left"/>
                    </m:oMathParaPr>
                    <m:oMath xmlns:m="http://schemas.openxmlformats.org/officeDocument/2006/math">
                      <m:r>
                        <a:rPr lang="en-IN" sz="2400" b="0" i="1" smtClean="0">
                          <a:latin typeface="Cambria Math" panose="02040503050406030204" pitchFamily="18" charset="0"/>
                        </a:rPr>
                        <m:t>𝛿</m:t>
                      </m:r>
                      <m:r>
                        <a:rPr lang="en-IN" sz="2400" b="0" i="1" smtClean="0">
                          <a:latin typeface="Cambria Math" panose="02040503050406030204" pitchFamily="18" charset="0"/>
                        </a:rPr>
                        <m:t>′</m:t>
                      </m:r>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𝐷</m:t>
                          </m:r>
                          <m:r>
                            <a:rPr lang="en-IN" sz="2400" b="0" i="1" smtClean="0">
                              <a:latin typeface="Cambria Math" panose="02040503050406030204" pitchFamily="18" charset="0"/>
                            </a:rPr>
                            <m:t>,</m:t>
                          </m:r>
                          <m:r>
                            <a:rPr lang="en-IN" sz="2400" b="0" i="1" smtClean="0">
                              <a:latin typeface="Cambria Math" panose="02040503050406030204" pitchFamily="18" charset="0"/>
                            </a:rPr>
                            <m:t>𝑎</m:t>
                          </m:r>
                        </m:e>
                      </m:d>
                      <m:r>
                        <a:rPr lang="en-IN" sz="2400" b="0" i="1" smtClean="0">
                          <a:latin typeface="Cambria Math" panose="02040503050406030204" pitchFamily="18" charset="0"/>
                        </a:rPr>
                        <m:t>=</m:t>
                      </m:r>
                      <m:r>
                        <a:rPr lang="en-IN" sz="2400" b="0" i="1" smtClean="0">
                          <a:latin typeface="Cambria Math" panose="02040503050406030204" pitchFamily="18" charset="0"/>
                        </a:rPr>
                        <m:t>𝐵</m:t>
                      </m:r>
                      <m:r>
                        <a:rPr lang="en-IN" sz="2400" b="0" i="1" smtClean="0">
                          <a:latin typeface="Cambria Math" panose="02040503050406030204" pitchFamily="18" charset="0"/>
                        </a:rPr>
                        <m:t>, </m:t>
                      </m:r>
                      <m:r>
                        <a:rPr lang="en-IN" sz="2400" b="0" i="1" smtClean="0">
                          <a:latin typeface="Cambria Math" panose="02040503050406030204" pitchFamily="18" charset="0"/>
                        </a:rPr>
                        <m:t>𝛿</m:t>
                      </m:r>
                      <m:r>
                        <a:rPr lang="en-IN" sz="2400" b="0" i="1" smtClean="0">
                          <a:latin typeface="Cambria Math" panose="02040503050406030204" pitchFamily="18" charset="0"/>
                        </a:rPr>
                        <m:t>′</m:t>
                      </m:r>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𝐷</m:t>
                          </m:r>
                          <m:r>
                            <a:rPr lang="en-IN" sz="2400" b="0" i="1" smtClean="0">
                              <a:latin typeface="Cambria Math" panose="02040503050406030204" pitchFamily="18" charset="0"/>
                            </a:rPr>
                            <m:t>,</m:t>
                          </m:r>
                          <m:r>
                            <a:rPr lang="en-IN" sz="2400" b="0" i="1" smtClean="0">
                              <a:latin typeface="Cambria Math" panose="02040503050406030204" pitchFamily="18" charset="0"/>
                            </a:rPr>
                            <m:t>𝑏</m:t>
                          </m:r>
                        </m:e>
                      </m:d>
                      <m:r>
                        <a:rPr lang="en-IN" sz="2400" b="0" i="1" smtClean="0">
                          <a:latin typeface="Cambria Math" panose="02040503050406030204" pitchFamily="18" charset="0"/>
                        </a:rPr>
                        <m:t>=</m:t>
                      </m:r>
                      <m:r>
                        <a:rPr lang="en-IN" sz="2400" b="0" i="1" smtClean="0">
                          <a:latin typeface="Cambria Math" panose="02040503050406030204" pitchFamily="18" charset="0"/>
                        </a:rPr>
                        <m:t>𝐸</m:t>
                      </m:r>
                    </m:oMath>
                  </m:oMathPara>
                </a14:m>
                <a:endParaRPr lang="en-IN" sz="2400" dirty="0"/>
              </a:p>
              <a:p>
                <a:pPr/>
                <a14:m>
                  <m:oMathPara xmlns:m="http://schemas.openxmlformats.org/officeDocument/2006/math">
                    <m:oMathParaPr>
                      <m:jc m:val="left"/>
                    </m:oMathParaPr>
                    <m:oMath xmlns:m="http://schemas.openxmlformats.org/officeDocument/2006/math">
                      <m:r>
                        <a:rPr lang="en-IN" sz="2400" b="0" i="1" smtClean="0">
                          <a:latin typeface="Cambria Math" panose="02040503050406030204" pitchFamily="18" charset="0"/>
                        </a:rPr>
                        <m:t>𝛿</m:t>
                      </m:r>
                      <m:r>
                        <a:rPr lang="en-IN" sz="2400" b="0" i="1" smtClean="0">
                          <a:latin typeface="Cambria Math" panose="02040503050406030204" pitchFamily="18" charset="0"/>
                        </a:rPr>
                        <m:t>′</m:t>
                      </m:r>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𝐸</m:t>
                          </m:r>
                          <m:r>
                            <a:rPr lang="en-IN" sz="2400" b="0" i="1" smtClean="0">
                              <a:latin typeface="Cambria Math" panose="02040503050406030204" pitchFamily="18" charset="0"/>
                            </a:rPr>
                            <m:t>,</m:t>
                          </m:r>
                          <m:r>
                            <a:rPr lang="en-IN" sz="2400" b="0" i="1" smtClean="0">
                              <a:latin typeface="Cambria Math" panose="02040503050406030204" pitchFamily="18" charset="0"/>
                            </a:rPr>
                            <m:t>𝑎</m:t>
                          </m:r>
                        </m:e>
                      </m:d>
                      <m:r>
                        <a:rPr lang="en-IN" sz="2400" b="0" i="1" smtClean="0">
                          <a:latin typeface="Cambria Math" panose="02040503050406030204" pitchFamily="18" charset="0"/>
                        </a:rPr>
                        <m:t>=</m:t>
                      </m:r>
                      <m:r>
                        <a:rPr lang="en-IN" sz="2400" b="0" i="1" smtClean="0">
                          <a:latin typeface="Cambria Math" panose="02040503050406030204" pitchFamily="18" charset="0"/>
                        </a:rPr>
                        <m:t>𝐵</m:t>
                      </m:r>
                      <m:r>
                        <a:rPr lang="en-IN" sz="2400" b="0" i="1" smtClean="0">
                          <a:latin typeface="Cambria Math" panose="02040503050406030204" pitchFamily="18" charset="0"/>
                        </a:rPr>
                        <m:t>, </m:t>
                      </m:r>
                      <m:r>
                        <a:rPr lang="en-IN" sz="2400" b="0" i="1" smtClean="0">
                          <a:latin typeface="Cambria Math" panose="02040503050406030204" pitchFamily="18" charset="0"/>
                        </a:rPr>
                        <m:t>𝛿</m:t>
                      </m:r>
                      <m:r>
                        <a:rPr lang="en-IN" sz="2400" b="0" i="1" smtClean="0">
                          <a:latin typeface="Cambria Math" panose="02040503050406030204" pitchFamily="18" charset="0"/>
                        </a:rPr>
                        <m:t>′</m:t>
                      </m:r>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𝐸</m:t>
                          </m:r>
                          <m:r>
                            <a:rPr lang="en-IN" sz="2400" b="0" i="1" smtClean="0">
                              <a:latin typeface="Cambria Math" panose="02040503050406030204" pitchFamily="18" charset="0"/>
                            </a:rPr>
                            <m:t>,</m:t>
                          </m:r>
                          <m:r>
                            <a:rPr lang="en-IN" sz="2400" b="0" i="1" smtClean="0">
                              <a:latin typeface="Cambria Math" panose="02040503050406030204" pitchFamily="18" charset="0"/>
                            </a:rPr>
                            <m:t>𝑏</m:t>
                          </m:r>
                        </m:e>
                      </m:d>
                      <m:r>
                        <a:rPr lang="en-IN" sz="2400" b="0" i="1" smtClean="0">
                          <a:latin typeface="Cambria Math" panose="02040503050406030204" pitchFamily="18" charset="0"/>
                        </a:rPr>
                        <m:t>=</m:t>
                      </m:r>
                      <m:r>
                        <a:rPr lang="en-IN" sz="2400" b="0" i="1" smtClean="0">
                          <a:latin typeface="Cambria Math" panose="02040503050406030204" pitchFamily="18" charset="0"/>
                        </a:rPr>
                        <m:t>𝐴</m:t>
                      </m:r>
                    </m:oMath>
                  </m:oMathPara>
                </a14:m>
                <a:endParaRPr lang="en-IN" sz="2400" dirty="0"/>
              </a:p>
              <a:p>
                <a:endParaRPr lang="en-IN" sz="2400" dirty="0"/>
              </a:p>
            </p:txBody>
          </p:sp>
        </mc:Choice>
        <mc:Fallback xmlns="">
          <p:sp>
            <p:nvSpPr>
              <p:cNvPr id="3" name="TextBox 2">
                <a:extLst>
                  <a:ext uri="{FF2B5EF4-FFF2-40B4-BE49-F238E27FC236}">
                    <a16:creationId xmlns:a16="http://schemas.microsoft.com/office/drawing/2014/main" id="{B4CFC2DF-6363-FFEA-A097-026D17B177F5}"/>
                  </a:ext>
                </a:extLst>
              </p:cNvPr>
              <p:cNvSpPr txBox="1">
                <a:spLocks noRot="1" noChangeAspect="1" noMove="1" noResize="1" noEditPoints="1" noAdjustHandles="1" noChangeArrowheads="1" noChangeShapeType="1" noTextEdit="1"/>
              </p:cNvSpPr>
              <p:nvPr/>
            </p:nvSpPr>
            <p:spPr>
              <a:xfrm>
                <a:off x="7554686" y="1749664"/>
                <a:ext cx="4245428" cy="4184607"/>
              </a:xfrm>
              <a:prstGeom prst="rect">
                <a:avLst/>
              </a:prstGeom>
              <a:blipFill>
                <a:blip r:embed="rId2"/>
                <a:stretch>
                  <a:fillRect l="-574"/>
                </a:stretch>
              </a:blipFill>
            </p:spPr>
            <p:txBody>
              <a:bodyPr/>
              <a:lstStyle/>
              <a:p>
                <a:r>
                  <a:rPr lang="en-IN">
                    <a:noFill/>
                  </a:rPr>
                  <a:t> </a:t>
                </a:r>
              </a:p>
            </p:txBody>
          </p:sp>
        </mc:Fallback>
      </mc:AlternateContent>
      <p:cxnSp>
        <p:nvCxnSpPr>
          <p:cNvPr id="11" name="Straight Arrow Connector 10">
            <a:extLst>
              <a:ext uri="{FF2B5EF4-FFF2-40B4-BE49-F238E27FC236}">
                <a16:creationId xmlns:a16="http://schemas.microsoft.com/office/drawing/2014/main" id="{BB15AEE0-F024-0516-AEF2-C546890366A2}"/>
              </a:ext>
            </a:extLst>
          </p:cNvPr>
          <p:cNvCxnSpPr>
            <a:stCxn id="7" idx="2"/>
            <a:endCxn id="4" idx="5"/>
          </p:cNvCxnSpPr>
          <p:nvPr/>
        </p:nvCxnSpPr>
        <p:spPr>
          <a:xfrm flipH="1" flipV="1">
            <a:off x="2821721" y="3904191"/>
            <a:ext cx="2942818" cy="7893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1000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5B962-9A08-44A7-A2CB-D296CC1951EB}"/>
              </a:ext>
            </a:extLst>
          </p:cNvPr>
          <p:cNvSpPr>
            <a:spLocks noGrp="1"/>
          </p:cNvSpPr>
          <p:nvPr>
            <p:ph type="title"/>
          </p:nvPr>
        </p:nvSpPr>
        <p:spPr/>
        <p:txBody>
          <a:bodyPr/>
          <a:lstStyle/>
          <a:p>
            <a:r>
              <a:rPr lang="en-US" dirty="0"/>
              <a:t>Implementing DFA</a:t>
            </a:r>
          </a:p>
        </p:txBody>
      </p:sp>
      <p:sp>
        <p:nvSpPr>
          <p:cNvPr id="3" name="Content Placeholder 2">
            <a:extLst>
              <a:ext uri="{FF2B5EF4-FFF2-40B4-BE49-F238E27FC236}">
                <a16:creationId xmlns:a16="http://schemas.microsoft.com/office/drawing/2014/main" id="{86F3029F-3F38-4F3E-B074-7354BDDBB05D}"/>
              </a:ext>
            </a:extLst>
          </p:cNvPr>
          <p:cNvSpPr>
            <a:spLocks noGrp="1"/>
          </p:cNvSpPr>
          <p:nvPr>
            <p:ph idx="1"/>
          </p:nvPr>
        </p:nvSpPr>
        <p:spPr/>
        <p:txBody>
          <a:bodyPr/>
          <a:lstStyle/>
          <a:p>
            <a:r>
              <a:rPr lang="en-US" dirty="0"/>
              <a:t>If a contiguous memory region is not available to store the entire table, we can store consecutive rows at non-contiguous addresses</a:t>
            </a:r>
          </a:p>
          <a:p>
            <a:pPr lvl="1"/>
            <a:r>
              <a:rPr lang="en-US" dirty="0"/>
              <a:t>Is this equally efficient as a two-dimensional table?</a:t>
            </a:r>
          </a:p>
        </p:txBody>
      </p:sp>
      <p:graphicFrame>
        <p:nvGraphicFramePr>
          <p:cNvPr id="4" name="Table 3">
            <a:extLst>
              <a:ext uri="{FF2B5EF4-FFF2-40B4-BE49-F238E27FC236}">
                <a16:creationId xmlns:a16="http://schemas.microsoft.com/office/drawing/2014/main" id="{8E0038EA-0B44-42E6-9C83-300EF221D729}"/>
              </a:ext>
            </a:extLst>
          </p:cNvPr>
          <p:cNvGraphicFramePr>
            <a:graphicFrameLocks noGrp="1"/>
          </p:cNvGraphicFramePr>
          <p:nvPr>
            <p:extLst>
              <p:ext uri="{D42A27DB-BD31-4B8C-83A1-F6EECF244321}">
                <p14:modId xmlns:p14="http://schemas.microsoft.com/office/powerpoint/2010/main" val="2017023422"/>
              </p:ext>
            </p:extLst>
          </p:nvPr>
        </p:nvGraphicFramePr>
        <p:xfrm>
          <a:off x="2804886" y="3854750"/>
          <a:ext cx="774095" cy="1726396"/>
        </p:xfrm>
        <a:graphic>
          <a:graphicData uri="http://schemas.openxmlformats.org/drawingml/2006/table">
            <a:tbl>
              <a:tblPr firstRow="1" firstCol="1" bandRow="1">
                <a:tableStyleId>{5C22544A-7EE6-4342-B048-85BDC9FD1C3A}</a:tableStyleId>
              </a:tblPr>
              <a:tblGrid>
                <a:gridCol w="774095">
                  <a:extLst>
                    <a:ext uri="{9D8B030D-6E8A-4147-A177-3AD203B41FA5}">
                      <a16:colId xmlns:a16="http://schemas.microsoft.com/office/drawing/2014/main" val="202762124"/>
                    </a:ext>
                  </a:extLst>
                </a:gridCol>
              </a:tblGrid>
              <a:tr h="431599">
                <a:tc>
                  <a:txBody>
                    <a:bodyPr/>
                    <a:lstStyle/>
                    <a:p>
                      <a:pPr algn="ctr"/>
                      <a:r>
                        <a:rPr lang="en-US" dirty="0"/>
                        <a:t>A</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49300569"/>
                  </a:ext>
                </a:extLst>
              </a:tr>
              <a:tr h="431599">
                <a:tc>
                  <a:txBody>
                    <a:bodyPr/>
                    <a:lstStyle/>
                    <a:p>
                      <a:pPr algn="ctr"/>
                      <a:r>
                        <a:rPr lang="en-US" dirty="0"/>
                        <a:t>B</a:t>
                      </a:r>
                    </a:p>
                  </a:txBody>
                  <a:tcPr/>
                </a:tc>
                <a:extLst>
                  <a:ext uri="{0D108BD9-81ED-4DB2-BD59-A6C34878D82A}">
                    <a16:rowId xmlns:a16="http://schemas.microsoft.com/office/drawing/2014/main" val="3293811414"/>
                  </a:ext>
                </a:extLst>
              </a:tr>
              <a:tr h="431599">
                <a:tc>
                  <a:txBody>
                    <a:bodyPr/>
                    <a:lstStyle/>
                    <a:p>
                      <a:pPr algn="ctr"/>
                      <a:r>
                        <a:rPr lang="en-US" dirty="0"/>
                        <a:t>D</a:t>
                      </a:r>
                    </a:p>
                  </a:txBody>
                  <a:tcPr/>
                </a:tc>
                <a:extLst>
                  <a:ext uri="{0D108BD9-81ED-4DB2-BD59-A6C34878D82A}">
                    <a16:rowId xmlns:a16="http://schemas.microsoft.com/office/drawing/2014/main" val="1565428908"/>
                  </a:ext>
                </a:extLst>
              </a:tr>
              <a:tr h="431599">
                <a:tc>
                  <a:txBody>
                    <a:bodyPr/>
                    <a:lstStyle/>
                    <a:p>
                      <a:pPr algn="ctr"/>
                      <a:r>
                        <a:rPr lang="en-US" dirty="0"/>
                        <a:t>E</a:t>
                      </a:r>
                    </a:p>
                  </a:txBody>
                  <a:tcPr/>
                </a:tc>
                <a:extLst>
                  <a:ext uri="{0D108BD9-81ED-4DB2-BD59-A6C34878D82A}">
                    <a16:rowId xmlns:a16="http://schemas.microsoft.com/office/drawing/2014/main" val="1677374262"/>
                  </a:ext>
                </a:extLst>
              </a:tr>
            </a:tbl>
          </a:graphicData>
        </a:graphic>
      </p:graphicFrame>
      <p:graphicFrame>
        <p:nvGraphicFramePr>
          <p:cNvPr id="7" name="Table 6">
            <a:extLst>
              <a:ext uri="{FF2B5EF4-FFF2-40B4-BE49-F238E27FC236}">
                <a16:creationId xmlns:a16="http://schemas.microsoft.com/office/drawing/2014/main" id="{62C34BB6-12AC-43CC-8764-CD85A99DD1EE}"/>
              </a:ext>
            </a:extLst>
          </p:cNvPr>
          <p:cNvGraphicFramePr>
            <a:graphicFrameLocks noGrp="1"/>
          </p:cNvGraphicFramePr>
          <p:nvPr>
            <p:extLst>
              <p:ext uri="{D42A27DB-BD31-4B8C-83A1-F6EECF244321}">
                <p14:modId xmlns:p14="http://schemas.microsoft.com/office/powerpoint/2010/main" val="3345587087"/>
              </p:ext>
            </p:extLst>
          </p:nvPr>
        </p:nvGraphicFramePr>
        <p:xfrm>
          <a:off x="4688112" y="5073951"/>
          <a:ext cx="2104574" cy="423335"/>
        </p:xfrm>
        <a:graphic>
          <a:graphicData uri="http://schemas.openxmlformats.org/drawingml/2006/table">
            <a:tbl>
              <a:tblPr bandRow="1">
                <a:tableStyleId>{5C22544A-7EE6-4342-B048-85BDC9FD1C3A}</a:tableStyleId>
              </a:tblPr>
              <a:tblGrid>
                <a:gridCol w="1052287">
                  <a:extLst>
                    <a:ext uri="{9D8B030D-6E8A-4147-A177-3AD203B41FA5}">
                      <a16:colId xmlns:a16="http://schemas.microsoft.com/office/drawing/2014/main" val="739873691"/>
                    </a:ext>
                  </a:extLst>
                </a:gridCol>
                <a:gridCol w="1052287">
                  <a:extLst>
                    <a:ext uri="{9D8B030D-6E8A-4147-A177-3AD203B41FA5}">
                      <a16:colId xmlns:a16="http://schemas.microsoft.com/office/drawing/2014/main" val="3605075739"/>
                    </a:ext>
                  </a:extLst>
                </a:gridCol>
              </a:tblGrid>
              <a:tr h="423335">
                <a:tc>
                  <a:txBody>
                    <a:bodyPr/>
                    <a:lstStyle/>
                    <a:p>
                      <a:pPr algn="ctr"/>
                      <a:r>
                        <a:rPr lang="en-US"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613357"/>
                  </a:ext>
                </a:extLst>
              </a:tr>
            </a:tbl>
          </a:graphicData>
        </a:graphic>
      </p:graphicFrame>
      <p:graphicFrame>
        <p:nvGraphicFramePr>
          <p:cNvPr id="8" name="Table 7">
            <a:extLst>
              <a:ext uri="{FF2B5EF4-FFF2-40B4-BE49-F238E27FC236}">
                <a16:creationId xmlns:a16="http://schemas.microsoft.com/office/drawing/2014/main" id="{BAE2AA02-A296-4B93-B4C7-33F71D446196}"/>
              </a:ext>
            </a:extLst>
          </p:cNvPr>
          <p:cNvGraphicFramePr>
            <a:graphicFrameLocks noGrp="1"/>
          </p:cNvGraphicFramePr>
          <p:nvPr>
            <p:extLst>
              <p:ext uri="{D42A27DB-BD31-4B8C-83A1-F6EECF244321}">
                <p14:modId xmlns:p14="http://schemas.microsoft.com/office/powerpoint/2010/main" val="2886816619"/>
              </p:ext>
            </p:extLst>
          </p:nvPr>
        </p:nvGraphicFramePr>
        <p:xfrm>
          <a:off x="4666341" y="4442580"/>
          <a:ext cx="2104574" cy="423335"/>
        </p:xfrm>
        <a:graphic>
          <a:graphicData uri="http://schemas.openxmlformats.org/drawingml/2006/table">
            <a:tbl>
              <a:tblPr bandRow="1">
                <a:tableStyleId>{5C22544A-7EE6-4342-B048-85BDC9FD1C3A}</a:tableStyleId>
              </a:tblPr>
              <a:tblGrid>
                <a:gridCol w="1052287">
                  <a:extLst>
                    <a:ext uri="{9D8B030D-6E8A-4147-A177-3AD203B41FA5}">
                      <a16:colId xmlns:a16="http://schemas.microsoft.com/office/drawing/2014/main" val="739873691"/>
                    </a:ext>
                  </a:extLst>
                </a:gridCol>
                <a:gridCol w="1052287">
                  <a:extLst>
                    <a:ext uri="{9D8B030D-6E8A-4147-A177-3AD203B41FA5}">
                      <a16:colId xmlns:a16="http://schemas.microsoft.com/office/drawing/2014/main" val="3605075739"/>
                    </a:ext>
                  </a:extLst>
                </a:gridCol>
              </a:tblGrid>
              <a:tr h="423335">
                <a:tc>
                  <a:txBody>
                    <a:bodyPr/>
                    <a:lstStyle/>
                    <a:p>
                      <a:pPr algn="ctr"/>
                      <a:r>
                        <a:rPr lang="en-US"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613357"/>
                  </a:ext>
                </a:extLst>
              </a:tr>
            </a:tbl>
          </a:graphicData>
        </a:graphic>
      </p:graphicFrame>
      <p:graphicFrame>
        <p:nvGraphicFramePr>
          <p:cNvPr id="9" name="Table 8">
            <a:extLst>
              <a:ext uri="{FF2B5EF4-FFF2-40B4-BE49-F238E27FC236}">
                <a16:creationId xmlns:a16="http://schemas.microsoft.com/office/drawing/2014/main" id="{CB101A77-1498-4DC7-8A7C-F27753921672}"/>
              </a:ext>
            </a:extLst>
          </p:cNvPr>
          <p:cNvGraphicFramePr>
            <a:graphicFrameLocks noGrp="1"/>
          </p:cNvGraphicFramePr>
          <p:nvPr>
            <p:extLst>
              <p:ext uri="{D42A27DB-BD31-4B8C-83A1-F6EECF244321}">
                <p14:modId xmlns:p14="http://schemas.microsoft.com/office/powerpoint/2010/main" val="161761406"/>
              </p:ext>
            </p:extLst>
          </p:nvPr>
        </p:nvGraphicFramePr>
        <p:xfrm>
          <a:off x="4655455" y="3843868"/>
          <a:ext cx="2104574" cy="423335"/>
        </p:xfrm>
        <a:graphic>
          <a:graphicData uri="http://schemas.openxmlformats.org/drawingml/2006/table">
            <a:tbl>
              <a:tblPr bandRow="1">
                <a:tableStyleId>{5C22544A-7EE6-4342-B048-85BDC9FD1C3A}</a:tableStyleId>
              </a:tblPr>
              <a:tblGrid>
                <a:gridCol w="1052287">
                  <a:extLst>
                    <a:ext uri="{9D8B030D-6E8A-4147-A177-3AD203B41FA5}">
                      <a16:colId xmlns:a16="http://schemas.microsoft.com/office/drawing/2014/main" val="739873691"/>
                    </a:ext>
                  </a:extLst>
                </a:gridCol>
                <a:gridCol w="1052287">
                  <a:extLst>
                    <a:ext uri="{9D8B030D-6E8A-4147-A177-3AD203B41FA5}">
                      <a16:colId xmlns:a16="http://schemas.microsoft.com/office/drawing/2014/main" val="3605075739"/>
                    </a:ext>
                  </a:extLst>
                </a:gridCol>
              </a:tblGrid>
              <a:tr h="423335">
                <a:tc>
                  <a:txBody>
                    <a:bodyPr/>
                    <a:lstStyle/>
                    <a:p>
                      <a:pPr algn="ctr"/>
                      <a:r>
                        <a:rPr lang="en-US"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613357"/>
                  </a:ext>
                </a:extLst>
              </a:tr>
            </a:tbl>
          </a:graphicData>
        </a:graphic>
      </p:graphicFrame>
      <p:cxnSp>
        <p:nvCxnSpPr>
          <p:cNvPr id="11" name="Straight Arrow Connector 10">
            <a:extLst>
              <a:ext uri="{FF2B5EF4-FFF2-40B4-BE49-F238E27FC236}">
                <a16:creationId xmlns:a16="http://schemas.microsoft.com/office/drawing/2014/main" id="{A2E885FE-148B-446D-8970-00F51AC86BE1}"/>
              </a:ext>
            </a:extLst>
          </p:cNvPr>
          <p:cNvCxnSpPr>
            <a:endCxn id="9" idx="1"/>
          </p:cNvCxnSpPr>
          <p:nvPr/>
        </p:nvCxnSpPr>
        <p:spPr>
          <a:xfrm flipV="1">
            <a:off x="3578981" y="4055535"/>
            <a:ext cx="1076474" cy="701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5D8767B-7AAA-484B-8E27-A2EB0A8C5CE7}"/>
              </a:ext>
            </a:extLst>
          </p:cNvPr>
          <p:cNvCxnSpPr>
            <a:endCxn id="8" idx="1"/>
          </p:cNvCxnSpPr>
          <p:nvPr/>
        </p:nvCxnSpPr>
        <p:spPr>
          <a:xfrm>
            <a:off x="3578981" y="4442580"/>
            <a:ext cx="1087360" cy="2116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A7A7BC2-CD42-61BA-4AC1-6B1A9BFFFEA4}"/>
              </a:ext>
            </a:extLst>
          </p:cNvPr>
          <p:cNvCxnSpPr>
            <a:endCxn id="7" idx="1"/>
          </p:cNvCxnSpPr>
          <p:nvPr/>
        </p:nvCxnSpPr>
        <p:spPr>
          <a:xfrm>
            <a:off x="3578981" y="4865915"/>
            <a:ext cx="1109131" cy="4197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FDDD2A18-4343-4992-1054-9BDC9B4F660D}"/>
              </a:ext>
            </a:extLst>
          </p:cNvPr>
          <p:cNvCxnSpPr>
            <a:endCxn id="9" idx="1"/>
          </p:cNvCxnSpPr>
          <p:nvPr/>
        </p:nvCxnSpPr>
        <p:spPr>
          <a:xfrm flipV="1">
            <a:off x="3578981" y="4055535"/>
            <a:ext cx="1076474" cy="1300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7620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5B962-9A08-44A7-A2CB-D296CC1951EB}"/>
              </a:ext>
            </a:extLst>
          </p:cNvPr>
          <p:cNvSpPr>
            <a:spLocks noGrp="1"/>
          </p:cNvSpPr>
          <p:nvPr>
            <p:ph type="title"/>
          </p:nvPr>
        </p:nvSpPr>
        <p:spPr/>
        <p:txBody>
          <a:bodyPr/>
          <a:lstStyle/>
          <a:p>
            <a:r>
              <a:rPr lang="en-US" dirty="0"/>
              <a:t>Implementing DFA</a:t>
            </a:r>
          </a:p>
        </p:txBody>
      </p:sp>
      <p:sp>
        <p:nvSpPr>
          <p:cNvPr id="3" name="Content Placeholder 2">
            <a:extLst>
              <a:ext uri="{FF2B5EF4-FFF2-40B4-BE49-F238E27FC236}">
                <a16:creationId xmlns:a16="http://schemas.microsoft.com/office/drawing/2014/main" id="{86F3029F-3F38-4F3E-B074-7354BDDBB05D}"/>
              </a:ext>
            </a:extLst>
          </p:cNvPr>
          <p:cNvSpPr>
            <a:spLocks noGrp="1"/>
          </p:cNvSpPr>
          <p:nvPr>
            <p:ph idx="1"/>
          </p:nvPr>
        </p:nvSpPr>
        <p:spPr/>
        <p:txBody>
          <a:bodyPr/>
          <a:lstStyle/>
          <a:p>
            <a:r>
              <a:rPr lang="en-US" dirty="0"/>
              <a:t>If a contiguous memory region is not available to store the entire table, we can store consecutive rows at non-contiguous addresses</a:t>
            </a:r>
          </a:p>
          <a:p>
            <a:pPr lvl="1"/>
            <a:r>
              <a:rPr lang="en-US" dirty="0"/>
              <a:t>Two memory accesses are required to fetch the target state instead of one, as in the case of a two-dimensional table</a:t>
            </a:r>
          </a:p>
        </p:txBody>
      </p:sp>
      <p:graphicFrame>
        <p:nvGraphicFramePr>
          <p:cNvPr id="4" name="Table 3">
            <a:extLst>
              <a:ext uri="{FF2B5EF4-FFF2-40B4-BE49-F238E27FC236}">
                <a16:creationId xmlns:a16="http://schemas.microsoft.com/office/drawing/2014/main" id="{8E0038EA-0B44-42E6-9C83-300EF221D729}"/>
              </a:ext>
            </a:extLst>
          </p:cNvPr>
          <p:cNvGraphicFramePr>
            <a:graphicFrameLocks noGrp="1"/>
          </p:cNvGraphicFramePr>
          <p:nvPr/>
        </p:nvGraphicFramePr>
        <p:xfrm>
          <a:off x="2804886" y="3854750"/>
          <a:ext cx="774095" cy="1726396"/>
        </p:xfrm>
        <a:graphic>
          <a:graphicData uri="http://schemas.openxmlformats.org/drawingml/2006/table">
            <a:tbl>
              <a:tblPr firstRow="1" firstCol="1" bandRow="1">
                <a:tableStyleId>{5C22544A-7EE6-4342-B048-85BDC9FD1C3A}</a:tableStyleId>
              </a:tblPr>
              <a:tblGrid>
                <a:gridCol w="774095">
                  <a:extLst>
                    <a:ext uri="{9D8B030D-6E8A-4147-A177-3AD203B41FA5}">
                      <a16:colId xmlns:a16="http://schemas.microsoft.com/office/drawing/2014/main" val="202762124"/>
                    </a:ext>
                  </a:extLst>
                </a:gridCol>
              </a:tblGrid>
              <a:tr h="431599">
                <a:tc>
                  <a:txBody>
                    <a:bodyPr/>
                    <a:lstStyle/>
                    <a:p>
                      <a:pPr algn="ctr"/>
                      <a:r>
                        <a:rPr lang="en-US" dirty="0"/>
                        <a:t>A</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49300569"/>
                  </a:ext>
                </a:extLst>
              </a:tr>
              <a:tr h="431599">
                <a:tc>
                  <a:txBody>
                    <a:bodyPr/>
                    <a:lstStyle/>
                    <a:p>
                      <a:pPr algn="ctr"/>
                      <a:r>
                        <a:rPr lang="en-US" dirty="0"/>
                        <a:t>B</a:t>
                      </a:r>
                    </a:p>
                  </a:txBody>
                  <a:tcPr/>
                </a:tc>
                <a:extLst>
                  <a:ext uri="{0D108BD9-81ED-4DB2-BD59-A6C34878D82A}">
                    <a16:rowId xmlns:a16="http://schemas.microsoft.com/office/drawing/2014/main" val="3293811414"/>
                  </a:ext>
                </a:extLst>
              </a:tr>
              <a:tr h="431599">
                <a:tc>
                  <a:txBody>
                    <a:bodyPr/>
                    <a:lstStyle/>
                    <a:p>
                      <a:pPr algn="ctr"/>
                      <a:r>
                        <a:rPr lang="en-US" dirty="0"/>
                        <a:t>D</a:t>
                      </a:r>
                    </a:p>
                  </a:txBody>
                  <a:tcPr/>
                </a:tc>
                <a:extLst>
                  <a:ext uri="{0D108BD9-81ED-4DB2-BD59-A6C34878D82A}">
                    <a16:rowId xmlns:a16="http://schemas.microsoft.com/office/drawing/2014/main" val="1565428908"/>
                  </a:ext>
                </a:extLst>
              </a:tr>
              <a:tr h="431599">
                <a:tc>
                  <a:txBody>
                    <a:bodyPr/>
                    <a:lstStyle/>
                    <a:p>
                      <a:pPr algn="ctr"/>
                      <a:r>
                        <a:rPr lang="en-US" dirty="0"/>
                        <a:t>E</a:t>
                      </a:r>
                    </a:p>
                  </a:txBody>
                  <a:tcPr/>
                </a:tc>
                <a:extLst>
                  <a:ext uri="{0D108BD9-81ED-4DB2-BD59-A6C34878D82A}">
                    <a16:rowId xmlns:a16="http://schemas.microsoft.com/office/drawing/2014/main" val="1677374262"/>
                  </a:ext>
                </a:extLst>
              </a:tr>
            </a:tbl>
          </a:graphicData>
        </a:graphic>
      </p:graphicFrame>
      <p:graphicFrame>
        <p:nvGraphicFramePr>
          <p:cNvPr id="7" name="Table 6">
            <a:extLst>
              <a:ext uri="{FF2B5EF4-FFF2-40B4-BE49-F238E27FC236}">
                <a16:creationId xmlns:a16="http://schemas.microsoft.com/office/drawing/2014/main" id="{62C34BB6-12AC-43CC-8764-CD85A99DD1EE}"/>
              </a:ext>
            </a:extLst>
          </p:cNvPr>
          <p:cNvGraphicFramePr>
            <a:graphicFrameLocks noGrp="1"/>
          </p:cNvGraphicFramePr>
          <p:nvPr/>
        </p:nvGraphicFramePr>
        <p:xfrm>
          <a:off x="4688112" y="5073951"/>
          <a:ext cx="2104574" cy="423335"/>
        </p:xfrm>
        <a:graphic>
          <a:graphicData uri="http://schemas.openxmlformats.org/drawingml/2006/table">
            <a:tbl>
              <a:tblPr bandRow="1">
                <a:tableStyleId>{5C22544A-7EE6-4342-B048-85BDC9FD1C3A}</a:tableStyleId>
              </a:tblPr>
              <a:tblGrid>
                <a:gridCol w="1052287">
                  <a:extLst>
                    <a:ext uri="{9D8B030D-6E8A-4147-A177-3AD203B41FA5}">
                      <a16:colId xmlns:a16="http://schemas.microsoft.com/office/drawing/2014/main" val="739873691"/>
                    </a:ext>
                  </a:extLst>
                </a:gridCol>
                <a:gridCol w="1052287">
                  <a:extLst>
                    <a:ext uri="{9D8B030D-6E8A-4147-A177-3AD203B41FA5}">
                      <a16:colId xmlns:a16="http://schemas.microsoft.com/office/drawing/2014/main" val="3605075739"/>
                    </a:ext>
                  </a:extLst>
                </a:gridCol>
              </a:tblGrid>
              <a:tr h="423335">
                <a:tc>
                  <a:txBody>
                    <a:bodyPr/>
                    <a:lstStyle/>
                    <a:p>
                      <a:pPr algn="ctr"/>
                      <a:r>
                        <a:rPr lang="en-US"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613357"/>
                  </a:ext>
                </a:extLst>
              </a:tr>
            </a:tbl>
          </a:graphicData>
        </a:graphic>
      </p:graphicFrame>
      <p:graphicFrame>
        <p:nvGraphicFramePr>
          <p:cNvPr id="8" name="Table 7">
            <a:extLst>
              <a:ext uri="{FF2B5EF4-FFF2-40B4-BE49-F238E27FC236}">
                <a16:creationId xmlns:a16="http://schemas.microsoft.com/office/drawing/2014/main" id="{BAE2AA02-A296-4B93-B4C7-33F71D446196}"/>
              </a:ext>
            </a:extLst>
          </p:cNvPr>
          <p:cNvGraphicFramePr>
            <a:graphicFrameLocks noGrp="1"/>
          </p:cNvGraphicFramePr>
          <p:nvPr/>
        </p:nvGraphicFramePr>
        <p:xfrm>
          <a:off x="4666341" y="4442580"/>
          <a:ext cx="2104574" cy="423335"/>
        </p:xfrm>
        <a:graphic>
          <a:graphicData uri="http://schemas.openxmlformats.org/drawingml/2006/table">
            <a:tbl>
              <a:tblPr bandRow="1">
                <a:tableStyleId>{5C22544A-7EE6-4342-B048-85BDC9FD1C3A}</a:tableStyleId>
              </a:tblPr>
              <a:tblGrid>
                <a:gridCol w="1052287">
                  <a:extLst>
                    <a:ext uri="{9D8B030D-6E8A-4147-A177-3AD203B41FA5}">
                      <a16:colId xmlns:a16="http://schemas.microsoft.com/office/drawing/2014/main" val="739873691"/>
                    </a:ext>
                  </a:extLst>
                </a:gridCol>
                <a:gridCol w="1052287">
                  <a:extLst>
                    <a:ext uri="{9D8B030D-6E8A-4147-A177-3AD203B41FA5}">
                      <a16:colId xmlns:a16="http://schemas.microsoft.com/office/drawing/2014/main" val="3605075739"/>
                    </a:ext>
                  </a:extLst>
                </a:gridCol>
              </a:tblGrid>
              <a:tr h="423335">
                <a:tc>
                  <a:txBody>
                    <a:bodyPr/>
                    <a:lstStyle/>
                    <a:p>
                      <a:pPr algn="ctr"/>
                      <a:r>
                        <a:rPr lang="en-US"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613357"/>
                  </a:ext>
                </a:extLst>
              </a:tr>
            </a:tbl>
          </a:graphicData>
        </a:graphic>
      </p:graphicFrame>
      <p:graphicFrame>
        <p:nvGraphicFramePr>
          <p:cNvPr id="9" name="Table 8">
            <a:extLst>
              <a:ext uri="{FF2B5EF4-FFF2-40B4-BE49-F238E27FC236}">
                <a16:creationId xmlns:a16="http://schemas.microsoft.com/office/drawing/2014/main" id="{CB101A77-1498-4DC7-8A7C-F27753921672}"/>
              </a:ext>
            </a:extLst>
          </p:cNvPr>
          <p:cNvGraphicFramePr>
            <a:graphicFrameLocks noGrp="1"/>
          </p:cNvGraphicFramePr>
          <p:nvPr/>
        </p:nvGraphicFramePr>
        <p:xfrm>
          <a:off x="4655455" y="3843868"/>
          <a:ext cx="2104574" cy="423335"/>
        </p:xfrm>
        <a:graphic>
          <a:graphicData uri="http://schemas.openxmlformats.org/drawingml/2006/table">
            <a:tbl>
              <a:tblPr bandRow="1">
                <a:tableStyleId>{5C22544A-7EE6-4342-B048-85BDC9FD1C3A}</a:tableStyleId>
              </a:tblPr>
              <a:tblGrid>
                <a:gridCol w="1052287">
                  <a:extLst>
                    <a:ext uri="{9D8B030D-6E8A-4147-A177-3AD203B41FA5}">
                      <a16:colId xmlns:a16="http://schemas.microsoft.com/office/drawing/2014/main" val="739873691"/>
                    </a:ext>
                  </a:extLst>
                </a:gridCol>
                <a:gridCol w="1052287">
                  <a:extLst>
                    <a:ext uri="{9D8B030D-6E8A-4147-A177-3AD203B41FA5}">
                      <a16:colId xmlns:a16="http://schemas.microsoft.com/office/drawing/2014/main" val="3605075739"/>
                    </a:ext>
                  </a:extLst>
                </a:gridCol>
              </a:tblGrid>
              <a:tr h="423335">
                <a:tc>
                  <a:txBody>
                    <a:bodyPr/>
                    <a:lstStyle/>
                    <a:p>
                      <a:pPr algn="ctr"/>
                      <a:r>
                        <a:rPr lang="en-US"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613357"/>
                  </a:ext>
                </a:extLst>
              </a:tr>
            </a:tbl>
          </a:graphicData>
        </a:graphic>
      </p:graphicFrame>
      <p:cxnSp>
        <p:nvCxnSpPr>
          <p:cNvPr id="11" name="Straight Arrow Connector 10">
            <a:extLst>
              <a:ext uri="{FF2B5EF4-FFF2-40B4-BE49-F238E27FC236}">
                <a16:creationId xmlns:a16="http://schemas.microsoft.com/office/drawing/2014/main" id="{A2E885FE-148B-446D-8970-00F51AC86BE1}"/>
              </a:ext>
            </a:extLst>
          </p:cNvPr>
          <p:cNvCxnSpPr>
            <a:endCxn id="9" idx="1"/>
          </p:cNvCxnSpPr>
          <p:nvPr/>
        </p:nvCxnSpPr>
        <p:spPr>
          <a:xfrm flipV="1">
            <a:off x="3578981" y="4055535"/>
            <a:ext cx="1076474" cy="701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5D8767B-7AAA-484B-8E27-A2EB0A8C5CE7}"/>
              </a:ext>
            </a:extLst>
          </p:cNvPr>
          <p:cNvCxnSpPr>
            <a:endCxn id="8" idx="1"/>
          </p:cNvCxnSpPr>
          <p:nvPr/>
        </p:nvCxnSpPr>
        <p:spPr>
          <a:xfrm>
            <a:off x="3578981" y="4442580"/>
            <a:ext cx="1087360" cy="2116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A7A7BC2-CD42-61BA-4AC1-6B1A9BFFFEA4}"/>
              </a:ext>
            </a:extLst>
          </p:cNvPr>
          <p:cNvCxnSpPr>
            <a:endCxn id="7" idx="1"/>
          </p:cNvCxnSpPr>
          <p:nvPr/>
        </p:nvCxnSpPr>
        <p:spPr>
          <a:xfrm>
            <a:off x="3578981" y="4865915"/>
            <a:ext cx="1109131" cy="4197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FDDD2A18-4343-4992-1054-9BDC9B4F660D}"/>
              </a:ext>
            </a:extLst>
          </p:cNvPr>
          <p:cNvCxnSpPr>
            <a:endCxn id="9" idx="1"/>
          </p:cNvCxnSpPr>
          <p:nvPr/>
        </p:nvCxnSpPr>
        <p:spPr>
          <a:xfrm flipV="1">
            <a:off x="3578981" y="4055535"/>
            <a:ext cx="1076474" cy="1300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2742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5B962-9A08-44A7-A2CB-D296CC1951EB}"/>
              </a:ext>
            </a:extLst>
          </p:cNvPr>
          <p:cNvSpPr>
            <a:spLocks noGrp="1"/>
          </p:cNvSpPr>
          <p:nvPr>
            <p:ph type="title"/>
          </p:nvPr>
        </p:nvSpPr>
        <p:spPr/>
        <p:txBody>
          <a:bodyPr/>
          <a:lstStyle/>
          <a:p>
            <a:r>
              <a:rPr lang="en-US" dirty="0"/>
              <a:t>Implementing DFA</a:t>
            </a:r>
          </a:p>
        </p:txBody>
      </p:sp>
      <p:sp>
        <p:nvSpPr>
          <p:cNvPr id="3" name="Content Placeholder 2">
            <a:extLst>
              <a:ext uri="{FF2B5EF4-FFF2-40B4-BE49-F238E27FC236}">
                <a16:creationId xmlns:a16="http://schemas.microsoft.com/office/drawing/2014/main" id="{86F3029F-3F38-4F3E-B074-7354BDDBB05D}"/>
              </a:ext>
            </a:extLst>
          </p:cNvPr>
          <p:cNvSpPr>
            <a:spLocks noGrp="1"/>
          </p:cNvSpPr>
          <p:nvPr>
            <p:ph idx="1"/>
          </p:nvPr>
        </p:nvSpPr>
        <p:spPr/>
        <p:txBody>
          <a:bodyPr/>
          <a:lstStyle/>
          <a:p>
            <a:r>
              <a:rPr lang="en-US" dirty="0"/>
              <a:t>Trade-off between time and space</a:t>
            </a:r>
          </a:p>
          <a:p>
            <a:pPr lvl="1"/>
            <a:r>
              <a:rPr lang="en-US" dirty="0"/>
              <a:t>Use state-of-the-art efficient data structures to minimize memory usage</a:t>
            </a:r>
          </a:p>
          <a:p>
            <a:pPr lvl="1"/>
            <a:r>
              <a:rPr lang="en-US" dirty="0"/>
              <a:t>Read Chapter 3.9.8 from the Dragon book for more details </a:t>
            </a:r>
          </a:p>
          <a:p>
            <a:pPr lvl="1"/>
            <a:endParaRPr lang="en-US" dirty="0"/>
          </a:p>
          <a:p>
            <a:r>
              <a:rPr lang="en-US" dirty="0"/>
              <a:t>Some heuristics that can be useful</a:t>
            </a:r>
          </a:p>
          <a:p>
            <a:pPr lvl="1"/>
            <a:r>
              <a:rPr lang="en-US" dirty="0"/>
              <a:t>Many entries could be the error state that doesn’t need to be stored</a:t>
            </a:r>
          </a:p>
          <a:p>
            <a:pPr lvl="1"/>
            <a:r>
              <a:rPr lang="en-US" dirty="0"/>
              <a:t>Many rows could be almost identical</a:t>
            </a:r>
          </a:p>
          <a:p>
            <a:pPr marL="457200" lvl="1" indent="0">
              <a:buNone/>
            </a:pPr>
            <a:endParaRPr lang="en-US" dirty="0"/>
          </a:p>
        </p:txBody>
      </p:sp>
    </p:spTree>
    <p:extLst>
      <p:ext uri="{BB962C8B-B14F-4D97-AF65-F5344CB8AC3E}">
        <p14:creationId xmlns:p14="http://schemas.microsoft.com/office/powerpoint/2010/main" val="2949580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06E78-4B14-1DC5-63C0-A2BA549F87F5}"/>
              </a:ext>
            </a:extLst>
          </p:cNvPr>
          <p:cNvSpPr>
            <a:spLocks noGrp="1"/>
          </p:cNvSpPr>
          <p:nvPr>
            <p:ph type="title"/>
          </p:nvPr>
        </p:nvSpPr>
        <p:spPr/>
        <p:txBody>
          <a:bodyPr/>
          <a:lstStyle/>
          <a:p>
            <a:r>
              <a:rPr lang="en-US" dirty="0"/>
              <a:t>Parsing (syntax checking)</a:t>
            </a:r>
            <a:endParaRPr lang="en-IN" dirty="0"/>
          </a:p>
        </p:txBody>
      </p:sp>
      <p:sp>
        <p:nvSpPr>
          <p:cNvPr id="3" name="Text Placeholder 2">
            <a:extLst>
              <a:ext uri="{FF2B5EF4-FFF2-40B4-BE49-F238E27FC236}">
                <a16:creationId xmlns:a16="http://schemas.microsoft.com/office/drawing/2014/main" id="{45EDEEC5-1AFF-43D2-07A9-E152992EF6DA}"/>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841899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66E3A-35B3-4D4B-8424-3FE0386BABA9}"/>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8BC5152-E99F-42A2-833A-81B764353883}"/>
              </a:ext>
            </a:extLst>
          </p:cNvPr>
          <p:cNvSpPr>
            <a:spLocks noGrp="1"/>
          </p:cNvSpPr>
          <p:nvPr>
            <p:ph idx="1"/>
          </p:nvPr>
        </p:nvSpPr>
        <p:spPr/>
        <p:txBody>
          <a:bodyPr/>
          <a:lstStyle/>
          <a:p>
            <a:r>
              <a:rPr lang="en-US" dirty="0"/>
              <a:t>Chapter 4 from the Dragon book</a:t>
            </a:r>
          </a:p>
          <a:p>
            <a:r>
              <a:rPr lang="en-US" dirty="0"/>
              <a:t>Chapter 3 from Keith and Linda</a:t>
            </a:r>
          </a:p>
        </p:txBody>
      </p:sp>
    </p:spTree>
    <p:extLst>
      <p:ext uri="{BB962C8B-B14F-4D97-AF65-F5344CB8AC3E}">
        <p14:creationId xmlns:p14="http://schemas.microsoft.com/office/powerpoint/2010/main" val="169223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0385E-B7B5-4527-B8EB-90A8D6A3B609}"/>
              </a:ext>
            </a:extLst>
          </p:cNvPr>
          <p:cNvSpPr>
            <a:spLocks noGrp="1"/>
          </p:cNvSpPr>
          <p:nvPr>
            <p:ph type="title"/>
          </p:nvPr>
        </p:nvSpPr>
        <p:spPr/>
        <p:txBody>
          <a:bodyPr/>
          <a:lstStyle/>
          <a:p>
            <a:r>
              <a:rPr lang="en-US" dirty="0"/>
              <a:t>Today’s lecture</a:t>
            </a:r>
            <a:endParaRPr lang="en-IN" dirty="0"/>
          </a:p>
        </p:txBody>
      </p:sp>
      <p:sp>
        <p:nvSpPr>
          <p:cNvPr id="3" name="Content Placeholder 2">
            <a:extLst>
              <a:ext uri="{FF2B5EF4-FFF2-40B4-BE49-F238E27FC236}">
                <a16:creationId xmlns:a16="http://schemas.microsoft.com/office/drawing/2014/main" id="{757D2696-EF00-4AD5-97E7-A3C5254F4C10}"/>
              </a:ext>
            </a:extLst>
          </p:cNvPr>
          <p:cNvSpPr>
            <a:spLocks noGrp="1"/>
          </p:cNvSpPr>
          <p:nvPr>
            <p:ph idx="1"/>
          </p:nvPr>
        </p:nvSpPr>
        <p:spPr/>
        <p:txBody>
          <a:bodyPr/>
          <a:lstStyle/>
          <a:p>
            <a:r>
              <a:rPr lang="en-US" dirty="0"/>
              <a:t>Implementation of DFA</a:t>
            </a:r>
          </a:p>
          <a:p>
            <a:r>
              <a:rPr lang="en-US" dirty="0"/>
              <a:t>Minimal DFA</a:t>
            </a:r>
          </a:p>
          <a:p>
            <a:r>
              <a:rPr lang="en-US" dirty="0"/>
              <a:t>Context free grammar</a:t>
            </a:r>
          </a:p>
          <a:p>
            <a:r>
              <a:rPr lang="en-US" dirty="0"/>
              <a:t>Parse tree</a:t>
            </a:r>
          </a:p>
          <a:p>
            <a:r>
              <a:rPr lang="en-US" dirty="0"/>
              <a:t>Derivation</a:t>
            </a:r>
          </a:p>
          <a:p>
            <a:r>
              <a:rPr lang="en-US" dirty="0"/>
              <a:t>Ambiguity</a:t>
            </a:r>
          </a:p>
          <a:p>
            <a:endParaRPr lang="en-US" dirty="0"/>
          </a:p>
        </p:txBody>
      </p:sp>
    </p:spTree>
    <p:extLst>
      <p:ext uri="{BB962C8B-B14F-4D97-AF65-F5344CB8AC3E}">
        <p14:creationId xmlns:p14="http://schemas.microsoft.com/office/powerpoint/2010/main" val="1054962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7025E-F509-42B6-936E-FC04EA89D651}"/>
              </a:ext>
            </a:extLst>
          </p:cNvPr>
          <p:cNvSpPr>
            <a:spLocks noGrp="1"/>
          </p:cNvSpPr>
          <p:nvPr>
            <p:ph type="title"/>
          </p:nvPr>
        </p:nvSpPr>
        <p:spPr/>
        <p:txBody>
          <a:bodyPr/>
          <a:lstStyle/>
          <a:p>
            <a:r>
              <a:rPr lang="en-US" dirty="0"/>
              <a:t>Parsing</a:t>
            </a:r>
          </a:p>
        </p:txBody>
      </p:sp>
      <p:sp>
        <p:nvSpPr>
          <p:cNvPr id="3" name="Content Placeholder 2">
            <a:extLst>
              <a:ext uri="{FF2B5EF4-FFF2-40B4-BE49-F238E27FC236}">
                <a16:creationId xmlns:a16="http://schemas.microsoft.com/office/drawing/2014/main" id="{F9D01709-D630-4FAC-8173-33C24DE3CAFD}"/>
              </a:ext>
            </a:extLst>
          </p:cNvPr>
          <p:cNvSpPr>
            <a:spLocks noGrp="1"/>
          </p:cNvSpPr>
          <p:nvPr>
            <p:ph idx="1"/>
          </p:nvPr>
        </p:nvSpPr>
        <p:spPr/>
        <p:txBody>
          <a:bodyPr/>
          <a:lstStyle/>
          <a:p>
            <a:r>
              <a:rPr lang="en-US" dirty="0"/>
              <a:t>Parsing is the second stage of compiler’s front end</a:t>
            </a:r>
          </a:p>
          <a:p>
            <a:endParaRPr lang="en-US" dirty="0"/>
          </a:p>
          <a:p>
            <a:r>
              <a:rPr lang="en-US" dirty="0"/>
              <a:t>The parser sees a stream of word and part of speech pairs (aka tokens) and checks if the sequence of part of speech is compliant with the grammar of the language</a:t>
            </a:r>
          </a:p>
        </p:txBody>
      </p:sp>
    </p:spTree>
    <p:extLst>
      <p:ext uri="{BB962C8B-B14F-4D97-AF65-F5344CB8AC3E}">
        <p14:creationId xmlns:p14="http://schemas.microsoft.com/office/powerpoint/2010/main" val="1512418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D96A8-EB50-4698-91E6-5D29383F7D7C}"/>
              </a:ext>
            </a:extLst>
          </p:cNvPr>
          <p:cNvSpPr>
            <a:spLocks noGrp="1"/>
          </p:cNvSpPr>
          <p:nvPr>
            <p:ph type="title"/>
          </p:nvPr>
        </p:nvSpPr>
        <p:spPr/>
        <p:txBody>
          <a:bodyPr/>
          <a:lstStyle/>
          <a:p>
            <a:r>
              <a:rPr lang="en-US" dirty="0"/>
              <a:t>Lexical analyzer</a:t>
            </a:r>
          </a:p>
        </p:txBody>
      </p:sp>
      <p:sp>
        <p:nvSpPr>
          <p:cNvPr id="3" name="Content Placeholder 2">
            <a:extLst>
              <a:ext uri="{FF2B5EF4-FFF2-40B4-BE49-F238E27FC236}">
                <a16:creationId xmlns:a16="http://schemas.microsoft.com/office/drawing/2014/main" id="{E086C0AA-147C-4EF7-B9BC-FEDA13E96D9B}"/>
              </a:ext>
            </a:extLst>
          </p:cNvPr>
          <p:cNvSpPr>
            <a:spLocks noGrp="1"/>
          </p:cNvSpPr>
          <p:nvPr>
            <p:ph idx="1"/>
          </p:nvPr>
        </p:nvSpPr>
        <p:spPr/>
        <p:txBody>
          <a:bodyPr/>
          <a:lstStyle/>
          <a:p>
            <a:pPr marL="0" indent="0">
              <a:buNone/>
            </a:pPr>
            <a:r>
              <a:rPr lang="en-US" dirty="0"/>
              <a:t>Compilers are engineered objects.</a:t>
            </a:r>
          </a:p>
          <a:p>
            <a:pPr marL="0" indent="0">
              <a:buNone/>
            </a:pPr>
            <a:endParaRPr lang="en-US" dirty="0"/>
          </a:p>
          <a:p>
            <a:pPr marL="0" indent="0">
              <a:buNone/>
            </a:pPr>
            <a:r>
              <a:rPr lang="en-US" dirty="0"/>
              <a:t>(noun, “Compilers”), (verb, “are”), (adjective, “engineered”),</a:t>
            </a:r>
          </a:p>
          <a:p>
            <a:pPr marL="0" indent="0">
              <a:buNone/>
            </a:pPr>
            <a:r>
              <a:rPr lang="en-US" dirty="0"/>
              <a:t>	(noun, “Objects”), (</a:t>
            </a:r>
            <a:r>
              <a:rPr lang="en-US" dirty="0" err="1"/>
              <a:t>endmark</a:t>
            </a:r>
            <a:r>
              <a:rPr lang="en-US" dirty="0"/>
              <a:t>, “.”) </a:t>
            </a:r>
          </a:p>
        </p:txBody>
      </p:sp>
    </p:spTree>
    <p:extLst>
      <p:ext uri="{BB962C8B-B14F-4D97-AF65-F5344CB8AC3E}">
        <p14:creationId xmlns:p14="http://schemas.microsoft.com/office/powerpoint/2010/main" val="1453312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62C16-86F7-4429-AB48-A8AABB80BDA2}"/>
              </a:ext>
            </a:extLst>
          </p:cNvPr>
          <p:cNvSpPr>
            <a:spLocks noGrp="1"/>
          </p:cNvSpPr>
          <p:nvPr>
            <p:ph type="title"/>
          </p:nvPr>
        </p:nvSpPr>
        <p:spPr/>
        <p:txBody>
          <a:bodyPr/>
          <a:lstStyle/>
          <a:p>
            <a:r>
              <a:rPr lang="en-US" dirty="0"/>
              <a:t>Syntax analyzer</a:t>
            </a:r>
          </a:p>
        </p:txBody>
      </p:sp>
      <p:sp>
        <p:nvSpPr>
          <p:cNvPr id="3" name="Content Placeholder 2">
            <a:extLst>
              <a:ext uri="{FF2B5EF4-FFF2-40B4-BE49-F238E27FC236}">
                <a16:creationId xmlns:a16="http://schemas.microsoft.com/office/drawing/2014/main" id="{1536C5B9-93F0-4083-8FB2-0F5CFB45C90D}"/>
              </a:ext>
            </a:extLst>
          </p:cNvPr>
          <p:cNvSpPr>
            <a:spLocks noGrp="1"/>
          </p:cNvSpPr>
          <p:nvPr>
            <p:ph idx="1"/>
          </p:nvPr>
        </p:nvSpPr>
        <p:spPr/>
        <p:txBody>
          <a:bodyPr/>
          <a:lstStyle/>
          <a:p>
            <a:pPr marL="457200" lvl="1" indent="0">
              <a:buNone/>
            </a:pPr>
            <a:r>
              <a:rPr lang="en-US" sz="2800" dirty="0">
                <a:sym typeface="Wingdings" panose="05000000000000000000" pitchFamily="2" charset="2"/>
              </a:rPr>
              <a:t>Sentence  Subject verb Object </a:t>
            </a:r>
            <a:r>
              <a:rPr lang="en-US" sz="2800" dirty="0" err="1">
                <a:sym typeface="Wingdings" panose="05000000000000000000" pitchFamily="2" charset="2"/>
              </a:rPr>
              <a:t>endmark</a:t>
            </a:r>
            <a:endParaRPr lang="en-US" sz="2800" dirty="0">
              <a:sym typeface="Wingdings" panose="05000000000000000000" pitchFamily="2" charset="2"/>
            </a:endParaRPr>
          </a:p>
          <a:p>
            <a:pPr marL="457200" lvl="1" indent="0">
              <a:buNone/>
            </a:pPr>
            <a:r>
              <a:rPr lang="en-US" sz="2800" dirty="0">
                <a:sym typeface="Wingdings" panose="05000000000000000000" pitchFamily="2" charset="2"/>
              </a:rPr>
              <a:t>Subject  noun</a:t>
            </a:r>
          </a:p>
          <a:p>
            <a:pPr marL="457200" lvl="1" indent="0">
              <a:buNone/>
            </a:pPr>
            <a:r>
              <a:rPr lang="en-US" sz="2800" dirty="0">
                <a:sym typeface="Wingdings" panose="05000000000000000000" pitchFamily="2" charset="2"/>
              </a:rPr>
              <a:t>Subject  Modifier noun</a:t>
            </a:r>
          </a:p>
          <a:p>
            <a:pPr marL="457200" lvl="1" indent="0">
              <a:buNone/>
            </a:pPr>
            <a:r>
              <a:rPr lang="en-US" sz="2800" dirty="0">
                <a:sym typeface="Wingdings" panose="05000000000000000000" pitchFamily="2" charset="2"/>
              </a:rPr>
              <a:t>Object  noun</a:t>
            </a:r>
          </a:p>
          <a:p>
            <a:pPr marL="457200" lvl="1" indent="0">
              <a:buNone/>
            </a:pPr>
            <a:r>
              <a:rPr lang="en-US" sz="2800" dirty="0">
                <a:sym typeface="Wingdings" panose="05000000000000000000" pitchFamily="2" charset="2"/>
              </a:rPr>
              <a:t>Object  Modifier noun</a:t>
            </a:r>
          </a:p>
          <a:p>
            <a:pPr marL="457200" lvl="1" indent="0">
              <a:buNone/>
            </a:pPr>
            <a:r>
              <a:rPr lang="en-US" sz="2800" dirty="0">
                <a:sym typeface="Wingdings" panose="05000000000000000000" pitchFamily="2" charset="2"/>
              </a:rPr>
              <a:t>Modifier  adjective </a:t>
            </a:r>
          </a:p>
          <a:p>
            <a:pPr marL="457200" lvl="1" indent="0">
              <a:buNone/>
            </a:pPr>
            <a:endParaRPr lang="en-US" dirty="0">
              <a:sym typeface="Wingdings" panose="05000000000000000000" pitchFamily="2" charset="2"/>
            </a:endParaRPr>
          </a:p>
          <a:p>
            <a:pPr marL="0" indent="0">
              <a:buNone/>
            </a:pPr>
            <a:r>
              <a:rPr lang="en-US" dirty="0"/>
              <a:t>(noun, “Compilers”), (verb, “are”), (adjective, “engineered”),</a:t>
            </a:r>
          </a:p>
          <a:p>
            <a:pPr marL="0" indent="0">
              <a:buNone/>
            </a:pPr>
            <a:r>
              <a:rPr lang="en-US" dirty="0"/>
              <a:t>	(noun, “Objects”), (</a:t>
            </a:r>
            <a:r>
              <a:rPr lang="en-US" dirty="0" err="1"/>
              <a:t>endmark</a:t>
            </a:r>
            <a:r>
              <a:rPr lang="en-US" dirty="0"/>
              <a:t>, “.”) </a:t>
            </a:r>
          </a:p>
          <a:p>
            <a:pPr marL="457200" lvl="1" indent="0">
              <a:buNone/>
            </a:pPr>
            <a:endParaRPr lang="en-US" dirty="0">
              <a:sym typeface="Wingdings" panose="05000000000000000000" pitchFamily="2" charset="2"/>
            </a:endParaRPr>
          </a:p>
          <a:p>
            <a:pPr marL="0" indent="0">
              <a:buNone/>
            </a:pPr>
            <a:endParaRPr lang="en-US" dirty="0"/>
          </a:p>
        </p:txBody>
      </p:sp>
    </p:spTree>
    <p:extLst>
      <p:ext uri="{BB962C8B-B14F-4D97-AF65-F5344CB8AC3E}">
        <p14:creationId xmlns:p14="http://schemas.microsoft.com/office/powerpoint/2010/main" val="4076800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62C16-86F7-4429-AB48-A8AABB80BDA2}"/>
              </a:ext>
            </a:extLst>
          </p:cNvPr>
          <p:cNvSpPr>
            <a:spLocks noGrp="1"/>
          </p:cNvSpPr>
          <p:nvPr>
            <p:ph type="title"/>
          </p:nvPr>
        </p:nvSpPr>
        <p:spPr/>
        <p:txBody>
          <a:bodyPr/>
          <a:lstStyle/>
          <a:p>
            <a:r>
              <a:rPr lang="en-US" dirty="0"/>
              <a:t>Syntax analyzer</a:t>
            </a:r>
          </a:p>
        </p:txBody>
      </p:sp>
      <p:sp>
        <p:nvSpPr>
          <p:cNvPr id="3" name="Content Placeholder 2">
            <a:extLst>
              <a:ext uri="{FF2B5EF4-FFF2-40B4-BE49-F238E27FC236}">
                <a16:creationId xmlns:a16="http://schemas.microsoft.com/office/drawing/2014/main" id="{1536C5B9-93F0-4083-8FB2-0F5CFB45C90D}"/>
              </a:ext>
            </a:extLst>
          </p:cNvPr>
          <p:cNvSpPr>
            <a:spLocks noGrp="1"/>
          </p:cNvSpPr>
          <p:nvPr>
            <p:ph idx="1"/>
          </p:nvPr>
        </p:nvSpPr>
        <p:spPr/>
        <p:txBody>
          <a:bodyPr/>
          <a:lstStyle/>
          <a:p>
            <a:pPr marL="457200" lvl="1" indent="0">
              <a:buNone/>
            </a:pPr>
            <a:r>
              <a:rPr lang="en-US" sz="2800" dirty="0">
                <a:sym typeface="Wingdings" panose="05000000000000000000" pitchFamily="2" charset="2"/>
              </a:rPr>
              <a:t>Sentence  Subject verb Object </a:t>
            </a:r>
            <a:r>
              <a:rPr lang="en-US" sz="2800" dirty="0" err="1">
                <a:sym typeface="Wingdings" panose="05000000000000000000" pitchFamily="2" charset="2"/>
              </a:rPr>
              <a:t>endmark</a:t>
            </a:r>
            <a:endParaRPr lang="en-US" sz="2800" dirty="0">
              <a:sym typeface="Wingdings" panose="05000000000000000000" pitchFamily="2" charset="2"/>
            </a:endParaRPr>
          </a:p>
          <a:p>
            <a:pPr marL="457200" lvl="1" indent="0">
              <a:buNone/>
            </a:pPr>
            <a:r>
              <a:rPr lang="en-US" sz="2800" dirty="0">
                <a:sym typeface="Wingdings" panose="05000000000000000000" pitchFamily="2" charset="2"/>
              </a:rPr>
              <a:t>Subject  noun</a:t>
            </a:r>
          </a:p>
          <a:p>
            <a:pPr marL="457200" lvl="1" indent="0">
              <a:buNone/>
            </a:pPr>
            <a:r>
              <a:rPr lang="en-US" sz="2800" dirty="0">
                <a:sym typeface="Wingdings" panose="05000000000000000000" pitchFamily="2" charset="2"/>
              </a:rPr>
              <a:t>Subject  Modifier noun</a:t>
            </a:r>
          </a:p>
          <a:p>
            <a:pPr marL="457200" lvl="1" indent="0">
              <a:buNone/>
            </a:pPr>
            <a:r>
              <a:rPr lang="en-US" sz="2800" dirty="0">
                <a:sym typeface="Wingdings" panose="05000000000000000000" pitchFamily="2" charset="2"/>
              </a:rPr>
              <a:t>Object  noun</a:t>
            </a:r>
          </a:p>
          <a:p>
            <a:pPr marL="457200" lvl="1" indent="0">
              <a:buNone/>
            </a:pPr>
            <a:r>
              <a:rPr lang="en-US" sz="2800" dirty="0">
                <a:sym typeface="Wingdings" panose="05000000000000000000" pitchFamily="2" charset="2"/>
              </a:rPr>
              <a:t>Object  Modifier noun</a:t>
            </a:r>
          </a:p>
          <a:p>
            <a:pPr marL="457200" lvl="1" indent="0">
              <a:buNone/>
            </a:pPr>
            <a:r>
              <a:rPr lang="en-US" sz="2800" dirty="0">
                <a:sym typeface="Wingdings" panose="05000000000000000000" pitchFamily="2" charset="2"/>
              </a:rPr>
              <a:t>Modifier  adjective </a:t>
            </a:r>
          </a:p>
          <a:p>
            <a:pPr marL="457200" lvl="1" indent="0">
              <a:buNone/>
            </a:pPr>
            <a:endParaRPr lang="en-US" dirty="0">
              <a:sym typeface="Wingdings" panose="05000000000000000000" pitchFamily="2" charset="2"/>
            </a:endParaRPr>
          </a:p>
          <a:p>
            <a:pPr marL="0" indent="0">
              <a:buNone/>
            </a:pPr>
            <a:r>
              <a:rPr lang="en-US" dirty="0"/>
              <a:t>Checks if, Sentence </a:t>
            </a:r>
            <a:r>
              <a:rPr lang="en-US" dirty="0">
                <a:sym typeface="Wingdings" panose="05000000000000000000" pitchFamily="2" charset="2"/>
              </a:rPr>
              <a:t> </a:t>
            </a:r>
            <a:r>
              <a:rPr lang="en-US" dirty="0"/>
              <a:t>noun verb adjective noun </a:t>
            </a:r>
            <a:r>
              <a:rPr lang="en-US" dirty="0" err="1"/>
              <a:t>endmark</a:t>
            </a:r>
            <a:r>
              <a:rPr lang="en-US" dirty="0"/>
              <a:t> </a:t>
            </a:r>
          </a:p>
          <a:p>
            <a:pPr marL="457200" lvl="1" indent="0">
              <a:buNone/>
            </a:pPr>
            <a:endParaRPr lang="en-US" dirty="0">
              <a:sym typeface="Wingdings" panose="05000000000000000000" pitchFamily="2" charset="2"/>
            </a:endParaRPr>
          </a:p>
          <a:p>
            <a:pPr marL="0" indent="0">
              <a:buNone/>
            </a:pPr>
            <a:endParaRPr lang="en-US" dirty="0"/>
          </a:p>
        </p:txBody>
      </p:sp>
      <p:sp>
        <p:nvSpPr>
          <p:cNvPr id="4" name="TextBox 3">
            <a:extLst>
              <a:ext uri="{FF2B5EF4-FFF2-40B4-BE49-F238E27FC236}">
                <a16:creationId xmlns:a16="http://schemas.microsoft.com/office/drawing/2014/main" id="{2DC01A18-367B-4604-AB5C-3DA5BF2FF918}"/>
              </a:ext>
            </a:extLst>
          </p:cNvPr>
          <p:cNvSpPr txBox="1"/>
          <p:nvPr/>
        </p:nvSpPr>
        <p:spPr>
          <a:xfrm>
            <a:off x="7782560" y="2889568"/>
            <a:ext cx="392176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Terminals: start with small letters</a:t>
            </a:r>
          </a:p>
          <a:p>
            <a:r>
              <a:rPr lang="en-US" dirty="0">
                <a:latin typeface="Arial" panose="020B0604020202020204" pitchFamily="34" charset="0"/>
                <a:cs typeface="Arial" panose="020B0604020202020204" pitchFamily="34" charset="0"/>
              </a:rPr>
              <a:t>(parts of speech)</a:t>
            </a:r>
          </a:p>
          <a:p>
            <a:r>
              <a:rPr lang="en-US" dirty="0" err="1">
                <a:latin typeface="Arial" panose="020B0604020202020204" pitchFamily="34" charset="0"/>
                <a:cs typeface="Arial" panose="020B0604020202020204" pitchFamily="34" charset="0"/>
              </a:rPr>
              <a:t>Nonterminals</a:t>
            </a:r>
            <a:r>
              <a:rPr lang="en-US" dirty="0">
                <a:latin typeface="Arial" panose="020B0604020202020204" pitchFamily="34" charset="0"/>
                <a:cs typeface="Arial" panose="020B0604020202020204" pitchFamily="34" charset="0"/>
              </a:rPr>
              <a:t>: start with capital letters</a:t>
            </a:r>
          </a:p>
          <a:p>
            <a:r>
              <a:rPr lang="en-US" dirty="0">
                <a:latin typeface="Arial" panose="020B0604020202020204" pitchFamily="34" charset="0"/>
                <a:cs typeface="Arial" panose="020B0604020202020204" pitchFamily="34" charset="0"/>
              </a:rPr>
              <a:t>(syntactic variables)</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4858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092BC-6D64-4B04-978A-CB09625D80C9}"/>
              </a:ext>
            </a:extLst>
          </p:cNvPr>
          <p:cNvSpPr>
            <a:spLocks noGrp="1"/>
          </p:cNvSpPr>
          <p:nvPr>
            <p:ph type="title"/>
          </p:nvPr>
        </p:nvSpPr>
        <p:spPr/>
        <p:txBody>
          <a:bodyPr/>
          <a:lstStyle/>
          <a:p>
            <a:r>
              <a:rPr lang="en-US" dirty="0"/>
              <a:t>Grammar checking using regular expressions</a:t>
            </a:r>
          </a:p>
        </p:txBody>
      </p:sp>
      <p:sp>
        <p:nvSpPr>
          <p:cNvPr id="3" name="Content Placeholder 2">
            <a:extLst>
              <a:ext uri="{FF2B5EF4-FFF2-40B4-BE49-F238E27FC236}">
                <a16:creationId xmlns:a16="http://schemas.microsoft.com/office/drawing/2014/main" id="{B44E2D78-C368-4FC7-9794-6653A7629AE4}"/>
              </a:ext>
            </a:extLst>
          </p:cNvPr>
          <p:cNvSpPr>
            <a:spLocks noGrp="1"/>
          </p:cNvSpPr>
          <p:nvPr>
            <p:ph idx="1"/>
          </p:nvPr>
        </p:nvSpPr>
        <p:spPr/>
        <p:txBody>
          <a:bodyPr>
            <a:normAutofit/>
          </a:bodyPr>
          <a:lstStyle/>
          <a:p>
            <a:r>
              <a:rPr lang="en-US" dirty="0"/>
              <a:t>Consider the problem of recognizing nested parenthesis</a:t>
            </a:r>
          </a:p>
          <a:p>
            <a:pPr lvl="1"/>
            <a:r>
              <a:rPr lang="en-US" dirty="0"/>
              <a:t>Can we write regular expressions to do this job</a:t>
            </a:r>
          </a:p>
          <a:p>
            <a:endParaRPr lang="en-US" dirty="0"/>
          </a:p>
          <a:p>
            <a:pPr marL="0" indent="0">
              <a:buNone/>
            </a:pPr>
            <a:endParaRPr lang="en-US" dirty="0"/>
          </a:p>
          <a:p>
            <a:pPr marL="0" indent="0">
              <a:buNone/>
            </a:pPr>
            <a:r>
              <a:rPr lang="en-US" dirty="0"/>
              <a:t>(</a:t>
            </a:r>
            <a:r>
              <a:rPr lang="en-US" baseline="30000" dirty="0"/>
              <a:t>n</a:t>
            </a:r>
            <a:r>
              <a:rPr lang="en-US" dirty="0"/>
              <a:t> )</a:t>
            </a:r>
            <a:r>
              <a:rPr lang="en-US" baseline="30000" dirty="0"/>
              <a:t>n</a:t>
            </a:r>
            <a:endParaRPr lang="en-US" dirty="0"/>
          </a:p>
        </p:txBody>
      </p:sp>
    </p:spTree>
    <p:extLst>
      <p:ext uri="{BB962C8B-B14F-4D97-AF65-F5344CB8AC3E}">
        <p14:creationId xmlns:p14="http://schemas.microsoft.com/office/powerpoint/2010/main" val="3312582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092BC-6D64-4B04-978A-CB09625D80C9}"/>
              </a:ext>
            </a:extLst>
          </p:cNvPr>
          <p:cNvSpPr>
            <a:spLocks noGrp="1"/>
          </p:cNvSpPr>
          <p:nvPr>
            <p:ph type="title"/>
          </p:nvPr>
        </p:nvSpPr>
        <p:spPr/>
        <p:txBody>
          <a:bodyPr/>
          <a:lstStyle/>
          <a:p>
            <a:r>
              <a:rPr lang="en-US" dirty="0"/>
              <a:t>Grammar checking using regular expressions</a:t>
            </a:r>
          </a:p>
        </p:txBody>
      </p:sp>
      <p:sp>
        <p:nvSpPr>
          <p:cNvPr id="3" name="Content Placeholder 2">
            <a:extLst>
              <a:ext uri="{FF2B5EF4-FFF2-40B4-BE49-F238E27FC236}">
                <a16:creationId xmlns:a16="http://schemas.microsoft.com/office/drawing/2014/main" id="{B44E2D78-C368-4FC7-9794-6653A7629AE4}"/>
              </a:ext>
            </a:extLst>
          </p:cNvPr>
          <p:cNvSpPr>
            <a:spLocks noGrp="1"/>
          </p:cNvSpPr>
          <p:nvPr>
            <p:ph idx="1"/>
          </p:nvPr>
        </p:nvSpPr>
        <p:spPr/>
        <p:txBody>
          <a:bodyPr>
            <a:normAutofit/>
          </a:bodyPr>
          <a:lstStyle/>
          <a:p>
            <a:r>
              <a:rPr lang="en-US" dirty="0"/>
              <a:t>Consider the problem of recognizing nested parenthesis</a:t>
            </a:r>
          </a:p>
          <a:p>
            <a:pPr lvl="1"/>
            <a:r>
              <a:rPr lang="en-US" dirty="0"/>
              <a:t>Can we write regular expressions to do this job</a:t>
            </a:r>
          </a:p>
          <a:p>
            <a:endParaRPr lang="en-US" dirty="0"/>
          </a:p>
          <a:p>
            <a:pPr marL="0" indent="0">
              <a:buNone/>
            </a:pPr>
            <a:endParaRPr lang="en-US" dirty="0"/>
          </a:p>
          <a:p>
            <a:pPr marL="0" indent="0">
              <a:buNone/>
            </a:pPr>
            <a:r>
              <a:rPr lang="en-US" dirty="0"/>
              <a:t>(</a:t>
            </a:r>
            <a:r>
              <a:rPr lang="en-US" baseline="30000" dirty="0"/>
              <a:t>n</a:t>
            </a:r>
            <a:r>
              <a:rPr lang="en-US" dirty="0"/>
              <a:t> )</a:t>
            </a:r>
            <a:r>
              <a:rPr lang="en-US" baseline="30000" dirty="0"/>
              <a:t>n</a:t>
            </a:r>
            <a:endParaRPr lang="en-US" dirty="0"/>
          </a:p>
        </p:txBody>
      </p:sp>
      <p:sp>
        <p:nvSpPr>
          <p:cNvPr id="4" name="TextBox 3">
            <a:extLst>
              <a:ext uri="{FF2B5EF4-FFF2-40B4-BE49-F238E27FC236}">
                <a16:creationId xmlns:a16="http://schemas.microsoft.com/office/drawing/2014/main" id="{0B2887AB-A4E1-D029-D74F-5E82DC3EE18B}"/>
              </a:ext>
            </a:extLst>
          </p:cNvPr>
          <p:cNvSpPr txBox="1"/>
          <p:nvPr/>
        </p:nvSpPr>
        <p:spPr>
          <a:xfrm>
            <a:off x="5573486" y="3679371"/>
            <a:ext cx="3320143" cy="830997"/>
          </a:xfrm>
          <a:prstGeom prst="rect">
            <a:avLst/>
          </a:prstGeom>
          <a:noFill/>
        </p:spPr>
        <p:txBody>
          <a:bodyPr wrap="square" rtlCol="0">
            <a:spAutoFit/>
          </a:bodyPr>
          <a:lstStyle/>
          <a:p>
            <a:r>
              <a:rPr lang="en-IN" dirty="0"/>
              <a:t>(\()</a:t>
            </a:r>
            <a:r>
              <a:rPr lang="en-IN" baseline="30000" dirty="0"/>
              <a:t>+</a:t>
            </a:r>
            <a:r>
              <a:rPr lang="en-IN" dirty="0"/>
              <a:t>(\))</a:t>
            </a:r>
            <a:r>
              <a:rPr lang="en-IN" baseline="30000" dirty="0"/>
              <a:t>+</a:t>
            </a:r>
          </a:p>
          <a:p>
            <a:endParaRPr lang="en-IN" baseline="30000" dirty="0"/>
          </a:p>
          <a:p>
            <a:r>
              <a:rPr lang="en-IN" dirty="0"/>
              <a:t>(\(\))</a:t>
            </a:r>
            <a:r>
              <a:rPr lang="en-IN" baseline="30000" dirty="0"/>
              <a:t>+</a:t>
            </a:r>
            <a:endParaRPr lang="en-IN" dirty="0"/>
          </a:p>
        </p:txBody>
      </p:sp>
    </p:spTree>
    <p:extLst>
      <p:ext uri="{BB962C8B-B14F-4D97-AF65-F5344CB8AC3E}">
        <p14:creationId xmlns:p14="http://schemas.microsoft.com/office/powerpoint/2010/main" val="28947224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8FB43-3847-4C77-8C51-5ADC4AA615FA}"/>
              </a:ext>
            </a:extLst>
          </p:cNvPr>
          <p:cNvSpPr>
            <a:spLocks noGrp="1"/>
          </p:cNvSpPr>
          <p:nvPr>
            <p:ph type="title"/>
          </p:nvPr>
        </p:nvSpPr>
        <p:spPr/>
        <p:txBody>
          <a:bodyPr/>
          <a:lstStyle/>
          <a:p>
            <a:r>
              <a:rPr lang="en-US" dirty="0"/>
              <a:t>What went wrong?</a:t>
            </a:r>
          </a:p>
        </p:txBody>
      </p:sp>
      <p:sp>
        <p:nvSpPr>
          <p:cNvPr id="3" name="Content Placeholder 2">
            <a:extLst>
              <a:ext uri="{FF2B5EF4-FFF2-40B4-BE49-F238E27FC236}">
                <a16:creationId xmlns:a16="http://schemas.microsoft.com/office/drawing/2014/main" id="{3908F689-7EC5-43BF-9761-6EA26FBD3FF9}"/>
              </a:ext>
            </a:extLst>
          </p:cNvPr>
          <p:cNvSpPr>
            <a:spLocks noGrp="1"/>
          </p:cNvSpPr>
          <p:nvPr>
            <p:ph idx="1"/>
          </p:nvPr>
        </p:nvSpPr>
        <p:spPr>
          <a:xfrm>
            <a:off x="838200" y="1825625"/>
            <a:ext cx="10515600" cy="4351338"/>
          </a:xfrm>
        </p:spPr>
        <p:txBody>
          <a:bodyPr/>
          <a:lstStyle/>
          <a:p>
            <a:r>
              <a:rPr lang="en-US" dirty="0"/>
              <a:t>Regular expressions cannot count</a:t>
            </a:r>
          </a:p>
          <a:p>
            <a:endParaRPr lang="en-US" dirty="0"/>
          </a:p>
          <a:p>
            <a:r>
              <a:rPr lang="en-US" dirty="0"/>
              <a:t>In general, regular expressions can count up to (n % k), where k is the number of states</a:t>
            </a:r>
          </a:p>
          <a:p>
            <a:pPr lvl="1"/>
            <a:r>
              <a:rPr lang="en-US" dirty="0"/>
              <a:t>The DFA below accepts all strings with number of ones that are multiple of three</a:t>
            </a:r>
          </a:p>
          <a:p>
            <a:endParaRPr lang="en-US" dirty="0"/>
          </a:p>
          <a:p>
            <a:endParaRPr lang="en-US" dirty="0"/>
          </a:p>
          <a:p>
            <a:pPr marL="0" indent="0">
              <a:buNone/>
            </a:pPr>
            <a:endParaRPr lang="en-US" dirty="0"/>
          </a:p>
        </p:txBody>
      </p:sp>
      <p:sp>
        <p:nvSpPr>
          <p:cNvPr id="4" name="Oval 3">
            <a:extLst>
              <a:ext uri="{FF2B5EF4-FFF2-40B4-BE49-F238E27FC236}">
                <a16:creationId xmlns:a16="http://schemas.microsoft.com/office/drawing/2014/main" id="{B6051D73-C51D-4BAD-8653-BB72C080274A}"/>
              </a:ext>
            </a:extLst>
          </p:cNvPr>
          <p:cNvSpPr/>
          <p:nvPr/>
        </p:nvSpPr>
        <p:spPr>
          <a:xfrm>
            <a:off x="3429000" y="4474029"/>
            <a:ext cx="1012371" cy="7184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91ED3A05-CBD6-4423-BCBA-33334D1BA350}"/>
              </a:ext>
            </a:extLst>
          </p:cNvPr>
          <p:cNvSpPr/>
          <p:nvPr/>
        </p:nvSpPr>
        <p:spPr>
          <a:xfrm>
            <a:off x="5388428" y="4517571"/>
            <a:ext cx="1012371" cy="7184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E4C7BD0-7605-4312-907C-2158D47A27D1}"/>
              </a:ext>
            </a:extLst>
          </p:cNvPr>
          <p:cNvSpPr/>
          <p:nvPr/>
        </p:nvSpPr>
        <p:spPr>
          <a:xfrm>
            <a:off x="7238999" y="4495801"/>
            <a:ext cx="1012371" cy="7184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FF9E0B10-19D9-40D9-84C4-5AAD9241935F}"/>
              </a:ext>
            </a:extLst>
          </p:cNvPr>
          <p:cNvCxnSpPr/>
          <p:nvPr/>
        </p:nvCxnSpPr>
        <p:spPr>
          <a:xfrm>
            <a:off x="2383971" y="4876800"/>
            <a:ext cx="10450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F5C79FC6-BE1F-4133-B235-A5BDFD874134}"/>
              </a:ext>
            </a:extLst>
          </p:cNvPr>
          <p:cNvCxnSpPr>
            <a:stCxn id="4" idx="6"/>
            <a:endCxn id="5" idx="2"/>
          </p:cNvCxnSpPr>
          <p:nvPr/>
        </p:nvCxnSpPr>
        <p:spPr>
          <a:xfrm>
            <a:off x="4441371" y="4833258"/>
            <a:ext cx="947057" cy="435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EE241591-EB4D-4BE1-8CD1-2030856C5F47}"/>
              </a:ext>
            </a:extLst>
          </p:cNvPr>
          <p:cNvCxnSpPr>
            <a:stCxn id="5" idx="6"/>
            <a:endCxn id="6" idx="2"/>
          </p:cNvCxnSpPr>
          <p:nvPr/>
        </p:nvCxnSpPr>
        <p:spPr>
          <a:xfrm flipV="1">
            <a:off x="6400799" y="4855030"/>
            <a:ext cx="838200" cy="217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CD964ADF-4AED-468C-8C01-755046FAADDE}"/>
              </a:ext>
            </a:extLst>
          </p:cNvPr>
          <p:cNvSpPr/>
          <p:nvPr/>
        </p:nvSpPr>
        <p:spPr>
          <a:xfrm>
            <a:off x="7358742" y="4582884"/>
            <a:ext cx="772886" cy="5660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FBCED135-F6D4-4F86-8A60-F739AD14FF44}"/>
              </a:ext>
            </a:extLst>
          </p:cNvPr>
          <p:cNvSpPr/>
          <p:nvPr/>
        </p:nvSpPr>
        <p:spPr>
          <a:xfrm>
            <a:off x="1371601" y="4495800"/>
            <a:ext cx="1012371" cy="7184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a:extLst>
              <a:ext uri="{FF2B5EF4-FFF2-40B4-BE49-F238E27FC236}">
                <a16:creationId xmlns:a16="http://schemas.microsoft.com/office/drawing/2014/main" id="{48502473-6934-4BF8-84AC-51B7E8201E37}"/>
              </a:ext>
            </a:extLst>
          </p:cNvPr>
          <p:cNvCxnSpPr>
            <a:endCxn id="18" idx="2"/>
          </p:cNvCxnSpPr>
          <p:nvPr/>
        </p:nvCxnSpPr>
        <p:spPr>
          <a:xfrm>
            <a:off x="631371" y="4833257"/>
            <a:ext cx="740230" cy="21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nector: Curved 25">
            <a:extLst>
              <a:ext uri="{FF2B5EF4-FFF2-40B4-BE49-F238E27FC236}">
                <a16:creationId xmlns:a16="http://schemas.microsoft.com/office/drawing/2014/main" id="{19C9B773-1972-4F79-AE08-1B91333971E6}"/>
              </a:ext>
            </a:extLst>
          </p:cNvPr>
          <p:cNvCxnSpPr>
            <a:stCxn id="6" idx="4"/>
            <a:endCxn id="18" idx="4"/>
          </p:cNvCxnSpPr>
          <p:nvPr/>
        </p:nvCxnSpPr>
        <p:spPr>
          <a:xfrm rot="5400000" flipH="1">
            <a:off x="4811485" y="2280559"/>
            <a:ext cx="1" cy="5867398"/>
          </a:xfrm>
          <a:prstGeom prst="curvedConnector3">
            <a:avLst>
              <a:gd name="adj1" fmla="val -228600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3C64A420-5F92-4DB6-AA3E-1CE880260993}"/>
              </a:ext>
            </a:extLst>
          </p:cNvPr>
          <p:cNvSpPr txBox="1"/>
          <p:nvPr/>
        </p:nvSpPr>
        <p:spPr>
          <a:xfrm>
            <a:off x="2492829" y="4430488"/>
            <a:ext cx="1012371" cy="369332"/>
          </a:xfrm>
          <a:prstGeom prst="rect">
            <a:avLst/>
          </a:prstGeom>
          <a:noFill/>
        </p:spPr>
        <p:txBody>
          <a:bodyPr wrap="square" rtlCol="0">
            <a:spAutoFit/>
          </a:bodyPr>
          <a:lstStyle/>
          <a:p>
            <a:r>
              <a:rPr lang="en-US" dirty="0"/>
              <a:t>1</a:t>
            </a:r>
          </a:p>
        </p:txBody>
      </p:sp>
      <p:sp>
        <p:nvSpPr>
          <p:cNvPr id="30" name="TextBox 29">
            <a:extLst>
              <a:ext uri="{FF2B5EF4-FFF2-40B4-BE49-F238E27FC236}">
                <a16:creationId xmlns:a16="http://schemas.microsoft.com/office/drawing/2014/main" id="{762C981A-DEA2-4695-8669-874D27BF59DE}"/>
              </a:ext>
            </a:extLst>
          </p:cNvPr>
          <p:cNvSpPr txBox="1"/>
          <p:nvPr/>
        </p:nvSpPr>
        <p:spPr>
          <a:xfrm>
            <a:off x="4713513" y="4484918"/>
            <a:ext cx="1012371" cy="369332"/>
          </a:xfrm>
          <a:prstGeom prst="rect">
            <a:avLst/>
          </a:prstGeom>
          <a:noFill/>
        </p:spPr>
        <p:txBody>
          <a:bodyPr wrap="square" rtlCol="0">
            <a:spAutoFit/>
          </a:bodyPr>
          <a:lstStyle/>
          <a:p>
            <a:r>
              <a:rPr lang="en-US" dirty="0"/>
              <a:t>1</a:t>
            </a:r>
          </a:p>
        </p:txBody>
      </p:sp>
      <p:sp>
        <p:nvSpPr>
          <p:cNvPr id="31" name="TextBox 30">
            <a:extLst>
              <a:ext uri="{FF2B5EF4-FFF2-40B4-BE49-F238E27FC236}">
                <a16:creationId xmlns:a16="http://schemas.microsoft.com/office/drawing/2014/main" id="{427768C7-FBF0-4135-BF0A-904B70421895}"/>
              </a:ext>
            </a:extLst>
          </p:cNvPr>
          <p:cNvSpPr txBox="1"/>
          <p:nvPr/>
        </p:nvSpPr>
        <p:spPr>
          <a:xfrm>
            <a:off x="6553198" y="4506689"/>
            <a:ext cx="1012371" cy="369332"/>
          </a:xfrm>
          <a:prstGeom prst="rect">
            <a:avLst/>
          </a:prstGeom>
          <a:noFill/>
        </p:spPr>
        <p:txBody>
          <a:bodyPr wrap="square" rtlCol="0">
            <a:spAutoFit/>
          </a:bodyPr>
          <a:lstStyle/>
          <a:p>
            <a:r>
              <a:rPr lang="en-US" dirty="0"/>
              <a:t>1</a:t>
            </a:r>
          </a:p>
        </p:txBody>
      </p:sp>
      <p:sp>
        <p:nvSpPr>
          <p:cNvPr id="32" name="TextBox 31">
            <a:extLst>
              <a:ext uri="{FF2B5EF4-FFF2-40B4-BE49-F238E27FC236}">
                <a16:creationId xmlns:a16="http://schemas.microsoft.com/office/drawing/2014/main" id="{6B620E87-00B6-4EA3-B0BB-28D3D3980248}"/>
              </a:ext>
            </a:extLst>
          </p:cNvPr>
          <p:cNvSpPr txBox="1"/>
          <p:nvPr/>
        </p:nvSpPr>
        <p:spPr>
          <a:xfrm>
            <a:off x="4136571" y="5431975"/>
            <a:ext cx="1012371" cy="369332"/>
          </a:xfrm>
          <a:prstGeom prst="rect">
            <a:avLst/>
          </a:prstGeom>
          <a:noFill/>
        </p:spPr>
        <p:txBody>
          <a:bodyPr wrap="square" rtlCol="0">
            <a:spAutoFit/>
          </a:bodyPr>
          <a:lstStyle/>
          <a:p>
            <a:r>
              <a:rPr lang="en-US" dirty="0"/>
              <a:t>0</a:t>
            </a:r>
          </a:p>
        </p:txBody>
      </p:sp>
    </p:spTree>
    <p:extLst>
      <p:ext uri="{BB962C8B-B14F-4D97-AF65-F5344CB8AC3E}">
        <p14:creationId xmlns:p14="http://schemas.microsoft.com/office/powerpoint/2010/main" val="4220409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6AA8A-FB6E-41AA-99B7-6A9589992498}"/>
              </a:ext>
            </a:extLst>
          </p:cNvPr>
          <p:cNvSpPr>
            <a:spLocks noGrp="1"/>
          </p:cNvSpPr>
          <p:nvPr>
            <p:ph type="title"/>
          </p:nvPr>
        </p:nvSpPr>
        <p:spPr/>
        <p:txBody>
          <a:bodyPr/>
          <a:lstStyle/>
          <a:p>
            <a:r>
              <a:rPr lang="en-US" dirty="0"/>
              <a:t>Context-free grammar</a:t>
            </a:r>
          </a:p>
        </p:txBody>
      </p:sp>
      <p:sp>
        <p:nvSpPr>
          <p:cNvPr id="3" name="Content Placeholder 2">
            <a:extLst>
              <a:ext uri="{FF2B5EF4-FFF2-40B4-BE49-F238E27FC236}">
                <a16:creationId xmlns:a16="http://schemas.microsoft.com/office/drawing/2014/main" id="{45C4B7C1-420A-42E3-9350-440635B20B5D}"/>
              </a:ext>
            </a:extLst>
          </p:cNvPr>
          <p:cNvSpPr>
            <a:spLocks noGrp="1"/>
          </p:cNvSpPr>
          <p:nvPr>
            <p:ph idx="1"/>
          </p:nvPr>
        </p:nvSpPr>
        <p:spPr/>
        <p:txBody>
          <a:bodyPr/>
          <a:lstStyle/>
          <a:p>
            <a:r>
              <a:rPr lang="en-US" dirty="0"/>
              <a:t>To identify, paired constructs, i.e., balanced parentheses, nested if-else, nested loops, nested scopes, etc., context-free grammars are used</a:t>
            </a:r>
          </a:p>
        </p:txBody>
      </p:sp>
    </p:spTree>
    <p:extLst>
      <p:ext uri="{BB962C8B-B14F-4D97-AF65-F5344CB8AC3E}">
        <p14:creationId xmlns:p14="http://schemas.microsoft.com/office/powerpoint/2010/main" val="22050709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AB1AE-3996-4859-84A6-C04B8EA0F187}"/>
              </a:ext>
            </a:extLst>
          </p:cNvPr>
          <p:cNvSpPr>
            <a:spLocks noGrp="1"/>
          </p:cNvSpPr>
          <p:nvPr>
            <p:ph type="title"/>
          </p:nvPr>
        </p:nvSpPr>
        <p:spPr/>
        <p:txBody>
          <a:bodyPr/>
          <a:lstStyle/>
          <a:p>
            <a:r>
              <a:rPr lang="en-US" dirty="0"/>
              <a:t>Context free grammar</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493EA04-35D9-4CD8-8A59-8C86E5FE7016}"/>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𝐸</m:t>
                      </m:r>
                      <m:r>
                        <a:rPr lang="en-US" b="0" i="1" smtClean="0">
                          <a:latin typeface="Cambria Math" panose="02040503050406030204" pitchFamily="18" charset="0"/>
                        </a:rPr>
                        <m:t> →</m:t>
                      </m:r>
                      <m:d>
                        <m:dPr>
                          <m:ctrlPr>
                            <a:rPr lang="en-US" b="0" i="1" smtClean="0">
                              <a:latin typeface="Cambria Math" panose="02040503050406030204" pitchFamily="18" charset="0"/>
                            </a:rPr>
                          </m:ctrlPr>
                        </m:dPr>
                        <m:e>
                          <m:r>
                            <a:rPr lang="en-US" b="0" i="1" smtClean="0">
                              <a:latin typeface="Cambria Math" panose="02040503050406030204" pitchFamily="18" charset="0"/>
                            </a:rPr>
                            <m:t>𝐸</m:t>
                          </m:r>
                        </m:e>
                      </m:d>
                    </m:oMath>
                  </m:oMathPara>
                </a14:m>
                <a:endParaRPr lang="en-US" b="0"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𝐸</m:t>
                      </m:r>
                      <m:r>
                        <a:rPr lang="en-US" b="0" i="1" smtClean="0">
                          <a:latin typeface="Cambria Math" panose="02040503050406030204" pitchFamily="18" charset="0"/>
                        </a:rPr>
                        <m:t> →</m:t>
                      </m:r>
                      <m:r>
                        <a:rPr lang="en-US" b="0" i="1" smtClean="0">
                          <a:latin typeface="Cambria Math" panose="02040503050406030204" pitchFamily="18" charset="0"/>
                        </a:rPr>
                        <m:t>𝜖</m:t>
                      </m:r>
                    </m:oMath>
                  </m:oMathPara>
                </a14:m>
                <a:endParaRPr lang="en-US" b="0" dirty="0"/>
              </a:p>
              <a:p>
                <a:pPr marL="0" indent="0">
                  <a:buNone/>
                </a:pPr>
                <a:endParaRPr lang="en-US" dirty="0"/>
              </a:p>
              <a:p>
                <a:pPr marL="0" indent="0">
                  <a:buNone/>
                </a:pPr>
                <a:r>
                  <a:rPr lang="en-US" b="0" dirty="0"/>
                  <a:t>E can be replaced with (E) or </a:t>
                </a:r>
                <a14:m>
                  <m:oMath xmlns:m="http://schemas.openxmlformats.org/officeDocument/2006/math">
                    <m:r>
                      <a:rPr lang="en-US" b="0" i="1" smtClean="0">
                        <a:latin typeface="Cambria Math" panose="02040503050406030204" pitchFamily="18" charset="0"/>
                      </a:rPr>
                      <m:t>𝜖</m:t>
                    </m:r>
                  </m:oMath>
                </a14:m>
                <a:endParaRPr lang="en-US" b="0" dirty="0"/>
              </a:p>
              <a:p>
                <a:pPr marL="0" indent="0">
                  <a:buNone/>
                </a:pPr>
                <a:r>
                  <a:rPr lang="en-US" dirty="0"/>
                  <a:t>All possible strings that don’t include E can be accepted by this grammar</a:t>
                </a:r>
                <a:endParaRPr lang="en-US" b="0" dirty="0"/>
              </a:p>
            </p:txBody>
          </p:sp>
        </mc:Choice>
        <mc:Fallback xmlns="">
          <p:sp>
            <p:nvSpPr>
              <p:cNvPr id="3" name="Content Placeholder 2">
                <a:extLst>
                  <a:ext uri="{FF2B5EF4-FFF2-40B4-BE49-F238E27FC236}">
                    <a16:creationId xmlns:a16="http://schemas.microsoft.com/office/drawing/2014/main" id="{F493EA04-35D9-4CD8-8A59-8C86E5FE7016}"/>
                  </a:ext>
                </a:extLst>
              </p:cNvPr>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en-IN">
                    <a:noFill/>
                  </a:rPr>
                  <a:t> </a:t>
                </a:r>
              </a:p>
            </p:txBody>
          </p:sp>
        </mc:Fallback>
      </mc:AlternateContent>
    </p:spTree>
    <p:extLst>
      <p:ext uri="{BB962C8B-B14F-4D97-AF65-F5344CB8AC3E}">
        <p14:creationId xmlns:p14="http://schemas.microsoft.com/office/powerpoint/2010/main" val="38528181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AF680-6F41-4364-BE5B-43BC251BCD5A}"/>
              </a:ext>
            </a:extLst>
          </p:cNvPr>
          <p:cNvSpPr>
            <a:spLocks noGrp="1"/>
          </p:cNvSpPr>
          <p:nvPr>
            <p:ph type="title"/>
          </p:nvPr>
        </p:nvSpPr>
        <p:spPr/>
        <p:txBody>
          <a:bodyPr/>
          <a:lstStyle/>
          <a:p>
            <a:r>
              <a:rPr lang="en-US"/>
              <a:t>Quiz</a:t>
            </a:r>
            <a:endParaRPr lang="en-US" dirty="0"/>
          </a:p>
        </p:txBody>
      </p:sp>
      <p:sp>
        <p:nvSpPr>
          <p:cNvPr id="3" name="Content Placeholder 2">
            <a:extLst>
              <a:ext uri="{FF2B5EF4-FFF2-40B4-BE49-F238E27FC236}">
                <a16:creationId xmlns:a16="http://schemas.microsoft.com/office/drawing/2014/main" id="{8CBF0E31-91E3-4E71-BD3B-525289FB8EBC}"/>
              </a:ext>
            </a:extLst>
          </p:cNvPr>
          <p:cNvSpPr>
            <a:spLocks noGrp="1"/>
          </p:cNvSpPr>
          <p:nvPr>
            <p:ph idx="1"/>
          </p:nvPr>
        </p:nvSpPr>
        <p:spPr/>
        <p:txBody>
          <a:bodyPr/>
          <a:lstStyle/>
          <a:p>
            <a:r>
              <a:rPr lang="en-US" dirty="0"/>
              <a:t>Write a grammar to accept </a:t>
            </a:r>
            <a:r>
              <a:rPr lang="en-US" dirty="0" err="1"/>
              <a:t>a</a:t>
            </a:r>
            <a:r>
              <a:rPr lang="en-US" baseline="30000" dirty="0" err="1"/>
              <a:t>n</a:t>
            </a:r>
            <a:r>
              <a:rPr lang="en-US" dirty="0" err="1"/>
              <a:t>b</a:t>
            </a:r>
            <a:r>
              <a:rPr lang="en-US" baseline="30000" dirty="0" err="1"/>
              <a:t>n</a:t>
            </a:r>
            <a:r>
              <a:rPr lang="en-US" dirty="0"/>
              <a:t>, where n &gt;= 1</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9A50BA9D-293D-4196-B324-E4B787795DE4}"/>
                  </a:ext>
                </a:extLst>
              </p:cNvPr>
              <p:cNvSpPr txBox="1"/>
              <p:nvPr/>
            </p:nvSpPr>
            <p:spPr>
              <a:xfrm>
                <a:off x="8879840" y="3616960"/>
                <a:ext cx="1960880" cy="1477328"/>
              </a:xfrm>
              <a:prstGeom prst="rect">
                <a:avLst/>
              </a:prstGeom>
              <a:noFill/>
            </p:spPr>
            <p:txBody>
              <a:bodyPr wrap="square" rtlCol="0">
                <a:spAutoFit/>
              </a:bodyPr>
              <a:lstStyle/>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𝐸</m:t>
                      </m:r>
                      <m:r>
                        <a:rPr lang="en-US" b="0" i="1" smtClean="0">
                          <a:latin typeface="Cambria Math" panose="02040503050406030204" pitchFamily="18" charset="0"/>
                        </a:rPr>
                        <m:t> →</m:t>
                      </m:r>
                      <m:d>
                        <m:dPr>
                          <m:ctrlPr>
                            <a:rPr lang="en-US" b="0" i="1" smtClean="0">
                              <a:latin typeface="Cambria Math" panose="02040503050406030204" pitchFamily="18" charset="0"/>
                            </a:rPr>
                          </m:ctrlPr>
                        </m:dPr>
                        <m:e>
                          <m:r>
                            <a:rPr lang="en-US" b="0" i="1" smtClean="0">
                              <a:latin typeface="Cambria Math" panose="02040503050406030204" pitchFamily="18" charset="0"/>
                            </a:rPr>
                            <m:t>𝐸</m:t>
                          </m:r>
                        </m:e>
                      </m:d>
                    </m:oMath>
                  </m:oMathPara>
                </a14:m>
                <a:endParaRPr lang="en-US" b="0" dirty="0">
                  <a:latin typeface="Arial" panose="020B0604020202020204" pitchFamily="34" charset="0"/>
                  <a:cs typeface="Arial" panose="020B0604020202020204" pitchFamily="34"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𝐸</m:t>
                      </m:r>
                      <m:r>
                        <a:rPr lang="en-US" b="0" i="1" smtClean="0">
                          <a:latin typeface="Cambria Math" panose="02040503050406030204" pitchFamily="18" charset="0"/>
                        </a:rPr>
                        <m:t> →</m:t>
                      </m:r>
                      <m:r>
                        <a:rPr lang="en-US" b="0" i="1" smtClean="0">
                          <a:latin typeface="Cambria Math" panose="02040503050406030204" pitchFamily="18" charset="0"/>
                        </a:rPr>
                        <m:t>𝜖</m:t>
                      </m:r>
                    </m:oMath>
                  </m:oMathPara>
                </a14:m>
                <a:endParaRPr lang="en-IN" dirty="0">
                  <a:latin typeface="Arial" panose="020B0604020202020204" pitchFamily="34" charset="0"/>
                  <a:cs typeface="Arial" panose="020B0604020202020204" pitchFamily="34" charset="0"/>
                </a:endParaRPr>
              </a:p>
              <a:p>
                <a:pPr marL="0" indent="0">
                  <a:buNone/>
                </a:pPr>
                <a:endParaRPr lang="en-IN" dirty="0">
                  <a:latin typeface="Arial" panose="020B0604020202020204" pitchFamily="34" charset="0"/>
                  <a:cs typeface="Arial" panose="020B0604020202020204" pitchFamily="34" charset="0"/>
                </a:endParaRPr>
              </a:p>
              <a:p>
                <a:pPr marL="0" indent="0">
                  <a:buNone/>
                </a:pPr>
                <a:r>
                  <a:rPr lang="en-IN" dirty="0">
                    <a:latin typeface="Arial" panose="020B0604020202020204" pitchFamily="34" charset="0"/>
                    <a:cs typeface="Arial" panose="020B0604020202020204" pitchFamily="34" charset="0"/>
                  </a:rPr>
                  <a:t>Rules for nested parenthesis</a:t>
                </a:r>
              </a:p>
            </p:txBody>
          </p:sp>
        </mc:Choice>
        <mc:Fallback xmlns="">
          <p:sp>
            <p:nvSpPr>
              <p:cNvPr id="4" name="TextBox 3">
                <a:extLst>
                  <a:ext uri="{FF2B5EF4-FFF2-40B4-BE49-F238E27FC236}">
                    <a16:creationId xmlns:a16="http://schemas.microsoft.com/office/drawing/2014/main" id="{9A50BA9D-293D-4196-B324-E4B787795DE4}"/>
                  </a:ext>
                </a:extLst>
              </p:cNvPr>
              <p:cNvSpPr txBox="1">
                <a:spLocks noRot="1" noChangeAspect="1" noMove="1" noResize="1" noEditPoints="1" noAdjustHandles="1" noChangeArrowheads="1" noChangeShapeType="1" noTextEdit="1"/>
              </p:cNvSpPr>
              <p:nvPr/>
            </p:nvSpPr>
            <p:spPr>
              <a:xfrm>
                <a:off x="8879840" y="3616960"/>
                <a:ext cx="1960880" cy="1477328"/>
              </a:xfrm>
              <a:prstGeom prst="rect">
                <a:avLst/>
              </a:prstGeom>
              <a:blipFill>
                <a:blip r:embed="rId2"/>
                <a:stretch>
                  <a:fillRect l="-2804" b="-5350"/>
                </a:stretch>
              </a:blipFill>
            </p:spPr>
            <p:txBody>
              <a:bodyPr/>
              <a:lstStyle/>
              <a:p>
                <a:r>
                  <a:rPr lang="en-IN">
                    <a:noFill/>
                  </a:rPr>
                  <a:t> </a:t>
                </a:r>
              </a:p>
            </p:txBody>
          </p:sp>
        </mc:Fallback>
      </mc:AlternateContent>
    </p:spTree>
    <p:extLst>
      <p:ext uri="{BB962C8B-B14F-4D97-AF65-F5344CB8AC3E}">
        <p14:creationId xmlns:p14="http://schemas.microsoft.com/office/powerpoint/2010/main" val="112566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5B962-9A08-44A7-A2CB-D296CC1951EB}"/>
              </a:ext>
            </a:extLst>
          </p:cNvPr>
          <p:cNvSpPr>
            <a:spLocks noGrp="1"/>
          </p:cNvSpPr>
          <p:nvPr>
            <p:ph type="title"/>
          </p:nvPr>
        </p:nvSpPr>
        <p:spPr/>
        <p:txBody>
          <a:bodyPr/>
          <a:lstStyle/>
          <a:p>
            <a:r>
              <a:rPr lang="en-US" dirty="0"/>
              <a:t>Implementing DFA</a:t>
            </a:r>
          </a:p>
        </p:txBody>
      </p:sp>
      <p:sp>
        <p:nvSpPr>
          <p:cNvPr id="3" name="Content Placeholder 2">
            <a:extLst>
              <a:ext uri="{FF2B5EF4-FFF2-40B4-BE49-F238E27FC236}">
                <a16:creationId xmlns:a16="http://schemas.microsoft.com/office/drawing/2014/main" id="{86F3029F-3F38-4F3E-B074-7354BDDBB05D}"/>
              </a:ext>
            </a:extLst>
          </p:cNvPr>
          <p:cNvSpPr>
            <a:spLocks noGrp="1"/>
          </p:cNvSpPr>
          <p:nvPr>
            <p:ph idx="1"/>
          </p:nvPr>
        </p:nvSpPr>
        <p:spPr/>
        <p:txBody>
          <a:bodyPr/>
          <a:lstStyle/>
          <a:p>
            <a:r>
              <a:rPr lang="en-US" dirty="0"/>
              <a:t>DFA can be implemented using a two-dimensional table indexed by states and characters</a:t>
            </a:r>
          </a:p>
        </p:txBody>
      </p:sp>
      <p:graphicFrame>
        <p:nvGraphicFramePr>
          <p:cNvPr id="4" name="Table 3">
            <a:extLst>
              <a:ext uri="{FF2B5EF4-FFF2-40B4-BE49-F238E27FC236}">
                <a16:creationId xmlns:a16="http://schemas.microsoft.com/office/drawing/2014/main" id="{8E0038EA-0B44-42E6-9C83-300EF221D729}"/>
              </a:ext>
            </a:extLst>
          </p:cNvPr>
          <p:cNvGraphicFramePr>
            <a:graphicFrameLocks noGrp="1"/>
          </p:cNvGraphicFramePr>
          <p:nvPr/>
        </p:nvGraphicFramePr>
        <p:xfrm>
          <a:off x="2804886" y="3158064"/>
          <a:ext cx="2322285" cy="2589594"/>
        </p:xfrm>
        <a:graphic>
          <a:graphicData uri="http://schemas.openxmlformats.org/drawingml/2006/table">
            <a:tbl>
              <a:tblPr firstRow="1" firstCol="1" bandRow="1">
                <a:tableStyleId>{5C22544A-7EE6-4342-B048-85BDC9FD1C3A}</a:tableStyleId>
              </a:tblPr>
              <a:tblGrid>
                <a:gridCol w="774095">
                  <a:extLst>
                    <a:ext uri="{9D8B030D-6E8A-4147-A177-3AD203B41FA5}">
                      <a16:colId xmlns:a16="http://schemas.microsoft.com/office/drawing/2014/main" val="202762124"/>
                    </a:ext>
                  </a:extLst>
                </a:gridCol>
                <a:gridCol w="774095">
                  <a:extLst>
                    <a:ext uri="{9D8B030D-6E8A-4147-A177-3AD203B41FA5}">
                      <a16:colId xmlns:a16="http://schemas.microsoft.com/office/drawing/2014/main" val="3998158020"/>
                    </a:ext>
                  </a:extLst>
                </a:gridCol>
                <a:gridCol w="774095">
                  <a:extLst>
                    <a:ext uri="{9D8B030D-6E8A-4147-A177-3AD203B41FA5}">
                      <a16:colId xmlns:a16="http://schemas.microsoft.com/office/drawing/2014/main" val="2467231687"/>
                    </a:ext>
                  </a:extLst>
                </a:gridCol>
              </a:tblGrid>
              <a:tr h="431599">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a:t>
                      </a:r>
                    </a:p>
                  </a:txBody>
                  <a:tcPr>
                    <a:lnL w="12700" cap="flat" cmpd="sng" algn="ctr">
                      <a:solidFill>
                        <a:schemeClr val="tx1"/>
                      </a:solidFill>
                      <a:prstDash val="solid"/>
                      <a:round/>
                      <a:headEnd type="none" w="med" len="med"/>
                      <a:tailEnd type="none" w="med" len="med"/>
                    </a:lnL>
                  </a:tcPr>
                </a:tc>
                <a:tc>
                  <a:txBody>
                    <a:bodyPr/>
                    <a:lstStyle/>
                    <a:p>
                      <a:pPr algn="ctr"/>
                      <a:r>
                        <a:rPr lang="en-US" dirty="0"/>
                        <a:t>b</a:t>
                      </a:r>
                    </a:p>
                  </a:txBody>
                  <a:tcPr/>
                </a:tc>
                <a:extLst>
                  <a:ext uri="{0D108BD9-81ED-4DB2-BD59-A6C34878D82A}">
                    <a16:rowId xmlns:a16="http://schemas.microsoft.com/office/drawing/2014/main" val="3073938235"/>
                  </a:ext>
                </a:extLst>
              </a:tr>
              <a:tr h="431599">
                <a:tc>
                  <a:txBody>
                    <a:bodyPr/>
                    <a:lstStyle/>
                    <a:p>
                      <a:pPr algn="ctr"/>
                      <a:r>
                        <a:rPr lang="en-US" dirty="0"/>
                        <a:t>A</a:t>
                      </a:r>
                    </a:p>
                  </a:txBody>
                  <a:tcPr>
                    <a:lnT w="12700" cap="flat" cmpd="sng" algn="ctr">
                      <a:solidFill>
                        <a:schemeClr val="tx1"/>
                      </a:solidFill>
                      <a:prstDash val="solid"/>
                      <a:round/>
                      <a:headEnd type="none" w="med" len="med"/>
                      <a:tailEnd type="none" w="med" len="med"/>
                    </a:lnT>
                  </a:tcPr>
                </a:tc>
                <a:tc>
                  <a:txBody>
                    <a:bodyPr/>
                    <a:lstStyle/>
                    <a:p>
                      <a:pPr algn="ctr"/>
                      <a:r>
                        <a:rPr lang="en-US" dirty="0"/>
                        <a:t>B</a:t>
                      </a:r>
                    </a:p>
                  </a:txBody>
                  <a:tcPr/>
                </a:tc>
                <a:tc>
                  <a:txBody>
                    <a:bodyPr/>
                    <a:lstStyle/>
                    <a:p>
                      <a:pPr algn="ctr"/>
                      <a:r>
                        <a:rPr lang="en-US" dirty="0"/>
                        <a:t>C</a:t>
                      </a:r>
                    </a:p>
                  </a:txBody>
                  <a:tcPr/>
                </a:tc>
                <a:extLst>
                  <a:ext uri="{0D108BD9-81ED-4DB2-BD59-A6C34878D82A}">
                    <a16:rowId xmlns:a16="http://schemas.microsoft.com/office/drawing/2014/main" val="2349300569"/>
                  </a:ext>
                </a:extLst>
              </a:tr>
              <a:tr h="431599">
                <a:tc>
                  <a:txBody>
                    <a:bodyPr/>
                    <a:lstStyle/>
                    <a:p>
                      <a:pPr algn="ctr"/>
                      <a:r>
                        <a:rPr lang="en-US" dirty="0"/>
                        <a:t>B</a:t>
                      </a:r>
                    </a:p>
                  </a:txBody>
                  <a:tcPr/>
                </a:tc>
                <a:tc>
                  <a:txBody>
                    <a:bodyPr/>
                    <a:lstStyle/>
                    <a:p>
                      <a:pPr algn="ctr"/>
                      <a:r>
                        <a:rPr lang="en-US" dirty="0"/>
                        <a:t>B</a:t>
                      </a:r>
                    </a:p>
                  </a:txBody>
                  <a:tcPr/>
                </a:tc>
                <a:tc>
                  <a:txBody>
                    <a:bodyPr/>
                    <a:lstStyle/>
                    <a:p>
                      <a:pPr algn="ctr"/>
                      <a:r>
                        <a:rPr lang="en-US" dirty="0"/>
                        <a:t>D</a:t>
                      </a:r>
                    </a:p>
                  </a:txBody>
                  <a:tcPr/>
                </a:tc>
                <a:extLst>
                  <a:ext uri="{0D108BD9-81ED-4DB2-BD59-A6C34878D82A}">
                    <a16:rowId xmlns:a16="http://schemas.microsoft.com/office/drawing/2014/main" val="3293811414"/>
                  </a:ext>
                </a:extLst>
              </a:tr>
              <a:tr h="431599">
                <a:tc>
                  <a:txBody>
                    <a:bodyPr/>
                    <a:lstStyle/>
                    <a:p>
                      <a:pPr algn="ctr"/>
                      <a:r>
                        <a:rPr lang="en-US" dirty="0"/>
                        <a:t>C</a:t>
                      </a:r>
                    </a:p>
                  </a:txBody>
                  <a:tcPr/>
                </a:tc>
                <a:tc>
                  <a:txBody>
                    <a:bodyPr/>
                    <a:lstStyle/>
                    <a:p>
                      <a:pPr algn="ctr"/>
                      <a:r>
                        <a:rPr lang="en-US" dirty="0"/>
                        <a:t>B</a:t>
                      </a:r>
                    </a:p>
                  </a:txBody>
                  <a:tcPr/>
                </a:tc>
                <a:tc>
                  <a:txBody>
                    <a:bodyPr/>
                    <a:lstStyle/>
                    <a:p>
                      <a:pPr algn="ctr"/>
                      <a:r>
                        <a:rPr lang="en-US" dirty="0"/>
                        <a:t>C</a:t>
                      </a:r>
                    </a:p>
                  </a:txBody>
                  <a:tcPr/>
                </a:tc>
                <a:extLst>
                  <a:ext uri="{0D108BD9-81ED-4DB2-BD59-A6C34878D82A}">
                    <a16:rowId xmlns:a16="http://schemas.microsoft.com/office/drawing/2014/main" val="1098852566"/>
                  </a:ext>
                </a:extLst>
              </a:tr>
              <a:tr h="431599">
                <a:tc>
                  <a:txBody>
                    <a:bodyPr/>
                    <a:lstStyle/>
                    <a:p>
                      <a:pPr algn="ctr"/>
                      <a:r>
                        <a:rPr lang="en-US" dirty="0"/>
                        <a:t>D</a:t>
                      </a:r>
                    </a:p>
                  </a:txBody>
                  <a:tcPr/>
                </a:tc>
                <a:tc>
                  <a:txBody>
                    <a:bodyPr/>
                    <a:lstStyle/>
                    <a:p>
                      <a:pPr algn="ctr"/>
                      <a:r>
                        <a:rPr lang="en-US" dirty="0"/>
                        <a:t>B</a:t>
                      </a:r>
                    </a:p>
                  </a:txBody>
                  <a:tcPr/>
                </a:tc>
                <a:tc>
                  <a:txBody>
                    <a:bodyPr/>
                    <a:lstStyle/>
                    <a:p>
                      <a:pPr algn="ctr"/>
                      <a:r>
                        <a:rPr lang="en-US" dirty="0"/>
                        <a:t>E</a:t>
                      </a:r>
                    </a:p>
                  </a:txBody>
                  <a:tcPr/>
                </a:tc>
                <a:extLst>
                  <a:ext uri="{0D108BD9-81ED-4DB2-BD59-A6C34878D82A}">
                    <a16:rowId xmlns:a16="http://schemas.microsoft.com/office/drawing/2014/main" val="1565428908"/>
                  </a:ext>
                </a:extLst>
              </a:tr>
              <a:tr h="431599">
                <a:tc>
                  <a:txBody>
                    <a:bodyPr/>
                    <a:lstStyle/>
                    <a:p>
                      <a:pPr algn="ctr"/>
                      <a:r>
                        <a:rPr lang="en-US" dirty="0"/>
                        <a:t>E</a:t>
                      </a:r>
                    </a:p>
                  </a:txBody>
                  <a:tcPr/>
                </a:tc>
                <a:tc>
                  <a:txBody>
                    <a:bodyPr/>
                    <a:lstStyle/>
                    <a:p>
                      <a:pPr algn="ctr"/>
                      <a:r>
                        <a:rPr lang="en-US" dirty="0"/>
                        <a:t>B</a:t>
                      </a:r>
                    </a:p>
                  </a:txBody>
                  <a:tcPr/>
                </a:tc>
                <a:tc>
                  <a:txBody>
                    <a:bodyPr/>
                    <a:lstStyle/>
                    <a:p>
                      <a:pPr algn="ctr"/>
                      <a:r>
                        <a:rPr lang="en-US" dirty="0"/>
                        <a:t>C</a:t>
                      </a:r>
                    </a:p>
                  </a:txBody>
                  <a:tcPr/>
                </a:tc>
                <a:extLst>
                  <a:ext uri="{0D108BD9-81ED-4DB2-BD59-A6C34878D82A}">
                    <a16:rowId xmlns:a16="http://schemas.microsoft.com/office/drawing/2014/main" val="1677374262"/>
                  </a:ext>
                </a:extLst>
              </a:tr>
            </a:tbl>
          </a:graphicData>
        </a:graphic>
      </p:graphicFrame>
      <p:sp>
        <p:nvSpPr>
          <p:cNvPr id="5" name="TextBox 4">
            <a:extLst>
              <a:ext uri="{FF2B5EF4-FFF2-40B4-BE49-F238E27FC236}">
                <a16:creationId xmlns:a16="http://schemas.microsoft.com/office/drawing/2014/main" id="{EA7302B7-5C8A-469D-82E4-05B90D4903AA}"/>
              </a:ext>
            </a:extLst>
          </p:cNvPr>
          <p:cNvSpPr txBox="1"/>
          <p:nvPr/>
        </p:nvSpPr>
        <p:spPr>
          <a:xfrm>
            <a:off x="5682341" y="3984171"/>
            <a:ext cx="6302829" cy="461665"/>
          </a:xfrm>
          <a:prstGeom prst="rect">
            <a:avLst/>
          </a:prstGeom>
          <a:noFill/>
        </p:spPr>
        <p:txBody>
          <a:bodyPr wrap="square" rtlCol="0">
            <a:spAutoFit/>
          </a:bodyPr>
          <a:lstStyle/>
          <a:p>
            <a:r>
              <a:rPr lang="en-IN" sz="2400" dirty="0"/>
              <a:t>Cons:</a:t>
            </a:r>
          </a:p>
        </p:txBody>
      </p:sp>
    </p:spTree>
    <p:extLst>
      <p:ext uri="{BB962C8B-B14F-4D97-AF65-F5344CB8AC3E}">
        <p14:creationId xmlns:p14="http://schemas.microsoft.com/office/powerpoint/2010/main" val="6618478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28AB0-D475-4697-972D-4550D431FA9D}"/>
              </a:ext>
            </a:extLst>
          </p:cNvPr>
          <p:cNvSpPr>
            <a:spLocks noGrp="1"/>
          </p:cNvSpPr>
          <p:nvPr>
            <p:ph type="title"/>
          </p:nvPr>
        </p:nvSpPr>
        <p:spPr/>
        <p:txBody>
          <a:bodyPr/>
          <a:lstStyle/>
          <a:p>
            <a:r>
              <a:rPr lang="en-US" dirty="0"/>
              <a:t>Context-free grammar</a:t>
            </a:r>
          </a:p>
        </p:txBody>
      </p:sp>
      <p:sp>
        <p:nvSpPr>
          <p:cNvPr id="3" name="Content Placeholder 2">
            <a:extLst>
              <a:ext uri="{FF2B5EF4-FFF2-40B4-BE49-F238E27FC236}">
                <a16:creationId xmlns:a16="http://schemas.microsoft.com/office/drawing/2014/main" id="{2165BD76-7B7E-4507-BB17-45082976E52E}"/>
              </a:ext>
            </a:extLst>
          </p:cNvPr>
          <p:cNvSpPr>
            <a:spLocks noGrp="1"/>
          </p:cNvSpPr>
          <p:nvPr>
            <p:ph idx="1"/>
          </p:nvPr>
        </p:nvSpPr>
        <p:spPr/>
        <p:txBody>
          <a:bodyPr/>
          <a:lstStyle/>
          <a:p>
            <a:pPr marL="0" indent="0">
              <a:buNone/>
            </a:pPr>
            <a:r>
              <a:rPr lang="en-US" dirty="0"/>
              <a:t>E </a:t>
            </a:r>
            <a:r>
              <a:rPr lang="en-US" dirty="0">
                <a:sym typeface="Wingdings" panose="05000000000000000000" pitchFamily="2" charset="2"/>
              </a:rPr>
              <a:t> E + E</a:t>
            </a:r>
          </a:p>
          <a:p>
            <a:pPr marL="0" indent="0">
              <a:buNone/>
            </a:pPr>
            <a:r>
              <a:rPr lang="en-US" dirty="0">
                <a:sym typeface="Wingdings" panose="05000000000000000000" pitchFamily="2" charset="2"/>
              </a:rPr>
              <a:t>E  E * E</a:t>
            </a:r>
          </a:p>
          <a:p>
            <a:pPr marL="0" indent="0">
              <a:buNone/>
            </a:pPr>
            <a:r>
              <a:rPr lang="en-US" dirty="0">
                <a:sym typeface="Wingdings" panose="05000000000000000000" pitchFamily="2" charset="2"/>
              </a:rPr>
              <a:t>E  (E)</a:t>
            </a:r>
          </a:p>
          <a:p>
            <a:pPr marL="0" indent="0">
              <a:buNone/>
            </a:pPr>
            <a:r>
              <a:rPr lang="en-US" dirty="0">
                <a:sym typeface="Wingdings" panose="05000000000000000000" pitchFamily="2" charset="2"/>
              </a:rPr>
              <a:t>E  id</a:t>
            </a: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A context-free grammar (grammar) consists of terminals, non-terminals, a start symbol, and productions.</a:t>
            </a:r>
          </a:p>
        </p:txBody>
      </p:sp>
    </p:spTree>
    <p:extLst>
      <p:ext uri="{BB962C8B-B14F-4D97-AF65-F5344CB8AC3E}">
        <p14:creationId xmlns:p14="http://schemas.microsoft.com/office/powerpoint/2010/main" val="30655487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38FFA-D182-44EB-82B6-40D6DBB099ED}"/>
              </a:ext>
            </a:extLst>
          </p:cNvPr>
          <p:cNvSpPr>
            <a:spLocks noGrp="1"/>
          </p:cNvSpPr>
          <p:nvPr>
            <p:ph type="title"/>
          </p:nvPr>
        </p:nvSpPr>
        <p:spPr/>
        <p:txBody>
          <a:bodyPr/>
          <a:lstStyle/>
          <a:p>
            <a:r>
              <a:rPr lang="en-US" dirty="0"/>
              <a:t>Context-free grammar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C6D6171-2C3D-4A07-9C30-3F7E0861F3AA}"/>
                  </a:ext>
                </a:extLst>
              </p:cNvPr>
              <p:cNvSpPr>
                <a:spLocks noGrp="1"/>
              </p:cNvSpPr>
              <p:nvPr>
                <p:ph idx="1"/>
              </p:nvPr>
            </p:nvSpPr>
            <p:spPr/>
            <p:txBody>
              <a:bodyPr>
                <a:normAutofit lnSpcReduction="10000"/>
              </a:bodyPr>
              <a:lstStyle/>
              <a:p>
                <a:r>
                  <a:rPr lang="en-US" dirty="0"/>
                  <a:t>Terminals are the part of speech of a language</a:t>
                </a:r>
              </a:p>
              <a:p>
                <a:endParaRPr lang="en-US" dirty="0"/>
              </a:p>
              <a:p>
                <a:r>
                  <a:rPr lang="en-US" dirty="0" err="1"/>
                  <a:t>Nonterminals</a:t>
                </a:r>
                <a:r>
                  <a:rPr lang="en-US" dirty="0"/>
                  <a:t> are syntactic variables (uppercase letters)</a:t>
                </a:r>
              </a:p>
              <a:p>
                <a:endParaRPr lang="en-US" dirty="0"/>
              </a:p>
              <a:p>
                <a:r>
                  <a:rPr lang="en-US" dirty="0"/>
                  <a:t>Production rules are of the form of </a:t>
                </a:r>
                <a:r>
                  <a:rPr lang="en-US" dirty="0">
                    <a:solidFill>
                      <a:schemeClr val="accent1"/>
                    </a:solidFill>
                  </a:rPr>
                  <a:t>A </a:t>
                </a:r>
                <a:r>
                  <a:rPr lang="en-US" dirty="0">
                    <a:solidFill>
                      <a:schemeClr val="accent1"/>
                    </a:solidFill>
                    <a:sym typeface="Wingdings" panose="05000000000000000000" pitchFamily="2" charset="2"/>
                  </a:rPr>
                  <a:t> </a:t>
                </a:r>
                <a14:m>
                  <m:oMath xmlns:m="http://schemas.openxmlformats.org/officeDocument/2006/math">
                    <m:r>
                      <a:rPr lang="en-US" b="0" i="1" smtClean="0">
                        <a:solidFill>
                          <a:schemeClr val="accent1"/>
                        </a:solidFill>
                        <a:latin typeface="Cambria Math" panose="02040503050406030204" pitchFamily="18" charset="0"/>
                        <a:sym typeface="Wingdings" panose="05000000000000000000" pitchFamily="2" charset="2"/>
                      </a:rPr>
                      <m:t>𝛼</m:t>
                    </m:r>
                  </m:oMath>
                </a14:m>
                <a:r>
                  <a:rPr lang="en-US" dirty="0"/>
                  <a:t>, where </a:t>
                </a:r>
                <a14:m>
                  <m:oMath xmlns:m="http://schemas.openxmlformats.org/officeDocument/2006/math">
                    <m:r>
                      <a:rPr lang="en-US" b="0" i="1" smtClean="0">
                        <a:latin typeface="Cambria Math" panose="02040503050406030204" pitchFamily="18" charset="0"/>
                      </a:rPr>
                      <m:t>𝛼</m:t>
                    </m:r>
                  </m:oMath>
                </a14:m>
                <a:r>
                  <a:rPr lang="en-US" dirty="0"/>
                  <a:t> is a string of zero or more terminals and non-terminals</a:t>
                </a:r>
              </a:p>
              <a:p>
                <a:pPr lvl="1"/>
                <a:r>
                  <a:rPr lang="en-US" dirty="0"/>
                  <a:t>The LHS of the production rule is always a non-terminal</a:t>
                </a:r>
              </a:p>
              <a:p>
                <a:pPr lvl="1"/>
                <a14:m>
                  <m:oMath xmlns:m="http://schemas.openxmlformats.org/officeDocument/2006/math">
                    <m:r>
                      <a:rPr lang="en-US" b="0" i="1" smtClean="0">
                        <a:latin typeface="Cambria Math" panose="02040503050406030204" pitchFamily="18" charset="0"/>
                      </a:rPr>
                      <m:t>𝛼</m:t>
                    </m:r>
                  </m:oMath>
                </a14:m>
                <a:r>
                  <a:rPr lang="en-US" dirty="0"/>
                  <a:t> can also be </a:t>
                </a:r>
                <a14:m>
                  <m:oMath xmlns:m="http://schemas.openxmlformats.org/officeDocument/2006/math">
                    <m:r>
                      <a:rPr lang="en-US" b="0" i="1" smtClean="0">
                        <a:latin typeface="Cambria Math" panose="02040503050406030204" pitchFamily="18" charset="0"/>
                      </a:rPr>
                      <m:t>𝜖</m:t>
                    </m:r>
                  </m:oMath>
                </a14:m>
                <a:endParaRPr lang="en-US" dirty="0"/>
              </a:p>
              <a:p>
                <a:pPr lvl="1"/>
                <a:endParaRPr lang="en-US" dirty="0"/>
              </a:p>
              <a:p>
                <a:r>
                  <a:rPr lang="en-US" dirty="0"/>
                  <a:t>Start symbol is the LHS (nonterminal) in the first production rule</a:t>
                </a:r>
              </a:p>
              <a:p>
                <a:endParaRPr lang="en-US" dirty="0"/>
              </a:p>
              <a:p>
                <a:endParaRPr lang="en-US" dirty="0"/>
              </a:p>
              <a:p>
                <a:endParaRPr lang="en-US" dirty="0"/>
              </a:p>
              <a:p>
                <a:endParaRPr lang="en-US" dirty="0"/>
              </a:p>
            </p:txBody>
          </p:sp>
        </mc:Choice>
        <mc:Fallback xmlns="">
          <p:sp>
            <p:nvSpPr>
              <p:cNvPr id="3" name="Content Placeholder 2">
                <a:extLst>
                  <a:ext uri="{FF2B5EF4-FFF2-40B4-BE49-F238E27FC236}">
                    <a16:creationId xmlns:a16="http://schemas.microsoft.com/office/drawing/2014/main" id="{3C6D6171-2C3D-4A07-9C30-3F7E0861F3AA}"/>
                  </a:ext>
                </a:extLst>
              </p:cNvPr>
              <p:cNvSpPr>
                <a:spLocks noGrp="1" noRot="1" noChangeAspect="1" noMove="1" noResize="1" noEditPoints="1" noAdjustHandles="1" noChangeArrowheads="1" noChangeShapeType="1" noTextEdit="1"/>
              </p:cNvSpPr>
              <p:nvPr>
                <p:ph idx="1"/>
              </p:nvPr>
            </p:nvSpPr>
            <p:spPr>
              <a:blipFill>
                <a:blip r:embed="rId2"/>
                <a:stretch>
                  <a:fillRect l="-1043" t="-3081" r="-464" b="-280"/>
                </a:stretch>
              </a:blipFill>
            </p:spPr>
            <p:txBody>
              <a:bodyPr/>
              <a:lstStyle/>
              <a:p>
                <a:r>
                  <a:rPr lang="en-IN">
                    <a:noFill/>
                  </a:rPr>
                  <a:t> </a:t>
                </a:r>
              </a:p>
            </p:txBody>
          </p:sp>
        </mc:Fallback>
      </mc:AlternateContent>
    </p:spTree>
    <p:extLst>
      <p:ext uri="{BB962C8B-B14F-4D97-AF65-F5344CB8AC3E}">
        <p14:creationId xmlns:p14="http://schemas.microsoft.com/office/powerpoint/2010/main" val="12770697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28AB0-D475-4697-972D-4550D431FA9D}"/>
              </a:ext>
            </a:extLst>
          </p:cNvPr>
          <p:cNvSpPr>
            <a:spLocks noGrp="1"/>
          </p:cNvSpPr>
          <p:nvPr>
            <p:ph type="title"/>
          </p:nvPr>
        </p:nvSpPr>
        <p:spPr/>
        <p:txBody>
          <a:bodyPr/>
          <a:lstStyle/>
          <a:p>
            <a:r>
              <a:rPr lang="en-US" dirty="0"/>
              <a:t>Production rules</a:t>
            </a:r>
          </a:p>
        </p:txBody>
      </p:sp>
      <p:sp>
        <p:nvSpPr>
          <p:cNvPr id="3" name="Content Placeholder 2">
            <a:extLst>
              <a:ext uri="{FF2B5EF4-FFF2-40B4-BE49-F238E27FC236}">
                <a16:creationId xmlns:a16="http://schemas.microsoft.com/office/drawing/2014/main" id="{2165BD76-7B7E-4507-BB17-45082976E52E}"/>
              </a:ext>
            </a:extLst>
          </p:cNvPr>
          <p:cNvSpPr>
            <a:spLocks noGrp="1"/>
          </p:cNvSpPr>
          <p:nvPr>
            <p:ph idx="1"/>
          </p:nvPr>
        </p:nvSpPr>
        <p:spPr/>
        <p:txBody>
          <a:bodyPr/>
          <a:lstStyle/>
          <a:p>
            <a:pPr marL="0" indent="0">
              <a:buNone/>
            </a:pPr>
            <a:r>
              <a:rPr lang="en-US" dirty="0"/>
              <a:t>E </a:t>
            </a:r>
            <a:r>
              <a:rPr lang="en-US" dirty="0">
                <a:sym typeface="Wingdings" panose="05000000000000000000" pitchFamily="2" charset="2"/>
              </a:rPr>
              <a:t> E + E</a:t>
            </a:r>
          </a:p>
          <a:p>
            <a:pPr marL="0" indent="0">
              <a:buNone/>
            </a:pPr>
            <a:r>
              <a:rPr lang="en-US" dirty="0">
                <a:sym typeface="Wingdings" panose="05000000000000000000" pitchFamily="2" charset="2"/>
              </a:rPr>
              <a:t>E  E * E</a:t>
            </a:r>
          </a:p>
          <a:p>
            <a:pPr marL="0" indent="0">
              <a:buNone/>
            </a:pPr>
            <a:r>
              <a:rPr lang="en-US" dirty="0">
                <a:sym typeface="Wingdings" panose="05000000000000000000" pitchFamily="2" charset="2"/>
              </a:rPr>
              <a:t>E  (E)</a:t>
            </a:r>
          </a:p>
          <a:p>
            <a:pPr marL="0" indent="0">
              <a:buNone/>
            </a:pPr>
            <a:r>
              <a:rPr lang="en-US" dirty="0">
                <a:sym typeface="Wingdings" panose="05000000000000000000" pitchFamily="2" charset="2"/>
              </a:rPr>
              <a:t>E  id</a:t>
            </a: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Shorthand notation:</a:t>
            </a:r>
          </a:p>
          <a:p>
            <a:pPr marL="0" indent="0">
              <a:buNone/>
            </a:pPr>
            <a:r>
              <a:rPr lang="en-US" dirty="0">
                <a:sym typeface="Wingdings" panose="05000000000000000000" pitchFamily="2" charset="2"/>
              </a:rPr>
              <a:t>E  E + E | E * E | (E) | id</a:t>
            </a:r>
          </a:p>
        </p:txBody>
      </p:sp>
    </p:spTree>
    <p:extLst>
      <p:ext uri="{BB962C8B-B14F-4D97-AF65-F5344CB8AC3E}">
        <p14:creationId xmlns:p14="http://schemas.microsoft.com/office/powerpoint/2010/main" val="20900058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408D7-2174-40BE-92E3-06B86BCB148F}"/>
              </a:ext>
            </a:extLst>
          </p:cNvPr>
          <p:cNvSpPr>
            <a:spLocks noGrp="1"/>
          </p:cNvSpPr>
          <p:nvPr>
            <p:ph type="title"/>
          </p:nvPr>
        </p:nvSpPr>
        <p:spPr/>
        <p:txBody>
          <a:bodyPr/>
          <a:lstStyle/>
          <a:p>
            <a:r>
              <a:rPr lang="en-US" dirty="0"/>
              <a:t>Derivation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9F0A53F-C6EE-4A7F-B28F-208C55B05F7B}"/>
                  </a:ext>
                </a:extLst>
              </p:cNvPr>
              <p:cNvSpPr>
                <a:spLocks noGrp="1"/>
              </p:cNvSpPr>
              <p:nvPr>
                <p:ph idx="1"/>
              </p:nvPr>
            </p:nvSpPr>
            <p:spPr/>
            <p:txBody>
              <a:bodyPr>
                <a:normAutofit fontScale="92500" lnSpcReduction="10000"/>
              </a:bodyPr>
              <a:lstStyle/>
              <a:p>
                <a:pPr marL="0" indent="0">
                  <a:buNone/>
                </a:pPr>
                <a:r>
                  <a:rPr lang="en-US" dirty="0"/>
                  <a:t>Consider, the following grammar</a:t>
                </a:r>
              </a:p>
              <a:p>
                <a:pPr marL="0" indent="0">
                  <a:buNone/>
                </a:pPr>
                <a:endParaRPr lang="en-US" dirty="0"/>
              </a:p>
              <a:p>
                <a:pPr marL="0" indent="0">
                  <a:buNone/>
                </a:pPr>
                <a:r>
                  <a:rPr lang="en-US" dirty="0"/>
                  <a:t>S </a:t>
                </a:r>
                <a:r>
                  <a:rPr lang="en-US" dirty="0">
                    <a:sym typeface="Wingdings" panose="05000000000000000000" pitchFamily="2" charset="2"/>
                  </a:rPr>
                  <a:t> </a:t>
                </a:r>
                <a14:m>
                  <m:oMath xmlns:m="http://schemas.openxmlformats.org/officeDocument/2006/math">
                    <m:r>
                      <a:rPr lang="en-US" b="0" i="1" smtClean="0">
                        <a:latin typeface="Cambria Math" panose="02040503050406030204" pitchFamily="18" charset="0"/>
                        <a:sym typeface="Wingdings" panose="05000000000000000000" pitchFamily="2" charset="2"/>
                      </a:rPr>
                      <m:t>𝛼</m:t>
                    </m:r>
                    <m:r>
                      <a:rPr lang="en-US" b="0" i="1" smtClean="0">
                        <a:latin typeface="Cambria Math" panose="02040503050406030204" pitchFamily="18" charset="0"/>
                        <a:sym typeface="Wingdings" panose="05000000000000000000" pitchFamily="2" charset="2"/>
                      </a:rPr>
                      <m:t>𝐴</m:t>
                    </m:r>
                    <m:r>
                      <a:rPr lang="en-US" b="0" i="1" smtClean="0">
                        <a:latin typeface="Cambria Math" panose="02040503050406030204" pitchFamily="18" charset="0"/>
                        <a:sym typeface="Wingdings" panose="05000000000000000000" pitchFamily="2" charset="2"/>
                      </a:rPr>
                      <m:t>𝛽</m:t>
                    </m:r>
                  </m:oMath>
                </a14:m>
                <a:endParaRPr lang="en-US" b="0" dirty="0">
                  <a:sym typeface="Wingdings" panose="05000000000000000000" pitchFamily="2" charset="2"/>
                </a:endParaRPr>
              </a:p>
              <a:p>
                <a:pPr marL="0" indent="0">
                  <a:buNone/>
                </a:pPr>
                <a:r>
                  <a:rPr lang="en-US" dirty="0"/>
                  <a:t>A </a:t>
                </a:r>
                <a:r>
                  <a:rPr lang="en-US" dirty="0">
                    <a:sym typeface="Wingdings" panose="05000000000000000000" pitchFamily="2" charset="2"/>
                  </a:rPr>
                  <a:t> </a:t>
                </a:r>
                <a14:m>
                  <m:oMath xmlns:m="http://schemas.openxmlformats.org/officeDocument/2006/math">
                    <m:r>
                      <a:rPr lang="en-US" i="1" smtClean="0">
                        <a:latin typeface="Cambria Math" panose="02040503050406030204" pitchFamily="18" charset="0"/>
                        <a:ea typeface="Cambria Math" panose="02040503050406030204" pitchFamily="18" charset="0"/>
                        <a:sym typeface="Wingdings" panose="05000000000000000000" pitchFamily="2" charset="2"/>
                      </a:rPr>
                      <m:t>𝛾</m:t>
                    </m:r>
                  </m:oMath>
                </a14:m>
                <a:endParaRPr lang="en-US" dirty="0">
                  <a:ea typeface="Cambria Math" panose="02040503050406030204" pitchFamily="18" charset="0"/>
                  <a:sym typeface="Wingdings" panose="05000000000000000000" pitchFamily="2" charset="2"/>
                </a:endParaRPr>
              </a:p>
              <a:p>
                <a:pPr marL="0" indent="0">
                  <a:buNone/>
                </a:pPr>
                <a:endParaRPr lang="en-US" dirty="0"/>
              </a:p>
              <a:p>
                <a:pPr marL="0" indent="0">
                  <a:buNone/>
                </a:pPr>
                <a:r>
                  <a:rPr lang="en-US" dirty="0"/>
                  <a:t>Where, Greek symbols are strings (possibly empty) of terminals and non-terminals, we can write:</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𝛼</m:t>
                      </m:r>
                      <m:r>
                        <a:rPr lang="en-US" b="0" i="1" smtClean="0">
                          <a:latin typeface="Cambria Math" panose="02040503050406030204" pitchFamily="18" charset="0"/>
                        </a:rPr>
                        <m:t>𝐴</m:t>
                      </m:r>
                      <m:r>
                        <a:rPr lang="en-US" b="0" i="1" smtClean="0">
                          <a:latin typeface="Cambria Math" panose="02040503050406030204" pitchFamily="18" charset="0"/>
                        </a:rPr>
                        <m:t>𝛽</m:t>
                      </m:r>
                      <m:r>
                        <a:rPr lang="en-US" b="0" i="1" smtClean="0">
                          <a:latin typeface="Cambria Math" panose="02040503050406030204" pitchFamily="18" charset="0"/>
                        </a:rPr>
                        <m:t>⇒</m:t>
                      </m:r>
                      <m:r>
                        <a:rPr lang="en-US" b="0" i="1" smtClean="0">
                          <a:latin typeface="Cambria Math" panose="02040503050406030204" pitchFamily="18" charset="0"/>
                        </a:rPr>
                        <m:t>𝛼𝛾𝛽</m:t>
                      </m:r>
                    </m:oMath>
                  </m:oMathPara>
                </a14:m>
                <a:endParaRPr lang="en-US" b="0" dirty="0"/>
              </a:p>
              <a:p>
                <a:pPr marL="0" indent="0">
                  <a:buNone/>
                </a:pPr>
                <a:r>
                  <a:rPr lang="en-US" dirty="0"/>
                  <a:t>Here, </a:t>
                </a:r>
                <a14:m>
                  <m:oMath xmlns:m="http://schemas.openxmlformats.org/officeDocument/2006/math">
                    <m:r>
                      <a:rPr lang="en-US" b="0" i="1" smtClean="0">
                        <a:latin typeface="Cambria Math" panose="02040503050406030204" pitchFamily="18" charset="0"/>
                      </a:rPr>
                      <m:t>⇒</m:t>
                    </m:r>
                  </m:oMath>
                </a14:m>
                <a:r>
                  <a:rPr lang="en-US" dirty="0"/>
                  <a:t> means derives in one step </a:t>
                </a:r>
              </a:p>
            </p:txBody>
          </p:sp>
        </mc:Choice>
        <mc:Fallback xmlns="">
          <p:sp>
            <p:nvSpPr>
              <p:cNvPr id="3" name="Content Placeholder 2">
                <a:extLst>
                  <a:ext uri="{FF2B5EF4-FFF2-40B4-BE49-F238E27FC236}">
                    <a16:creationId xmlns:a16="http://schemas.microsoft.com/office/drawing/2014/main" id="{A9F0A53F-C6EE-4A7F-B28F-208C55B05F7B}"/>
                  </a:ext>
                </a:extLst>
              </p:cNvPr>
              <p:cNvSpPr>
                <a:spLocks noGrp="1" noRot="1" noChangeAspect="1" noMove="1" noResize="1" noEditPoints="1" noAdjustHandles="1" noChangeArrowheads="1" noChangeShapeType="1" noTextEdit="1"/>
              </p:cNvSpPr>
              <p:nvPr>
                <p:ph idx="1"/>
              </p:nvPr>
            </p:nvSpPr>
            <p:spPr>
              <a:blipFill>
                <a:blip r:embed="rId2"/>
                <a:stretch>
                  <a:fillRect l="-1043" t="-2801" b="-140"/>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AD04FC79-A07E-EE09-8FB0-6DE36C5719C6}"/>
              </a:ext>
            </a:extLst>
          </p:cNvPr>
          <p:cNvSpPr txBox="1"/>
          <p:nvPr/>
        </p:nvSpPr>
        <p:spPr>
          <a:xfrm>
            <a:off x="8620018" y="503437"/>
            <a:ext cx="2733782" cy="1477328"/>
          </a:xfrm>
          <a:prstGeom prst="rect">
            <a:avLst/>
          </a:prstGeom>
          <a:noFill/>
        </p:spPr>
        <p:txBody>
          <a:bodyPr wrap="square" rtlCol="0">
            <a:spAutoFit/>
          </a:bodyPr>
          <a:lstStyle/>
          <a:p>
            <a:pPr marL="0" indent="0">
              <a:buNone/>
            </a:pPr>
            <a:r>
              <a:rPr lang="en-US" dirty="0"/>
              <a:t>Example:</a:t>
            </a:r>
          </a:p>
          <a:p>
            <a:pPr marL="0" indent="0">
              <a:buNone/>
            </a:pPr>
            <a:r>
              <a:rPr lang="en-US" dirty="0"/>
              <a:t>E </a:t>
            </a:r>
            <a:r>
              <a:rPr lang="en-US" dirty="0">
                <a:sym typeface="Wingdings" panose="05000000000000000000" pitchFamily="2" charset="2"/>
              </a:rPr>
              <a:t> E + E</a:t>
            </a:r>
          </a:p>
          <a:p>
            <a:pPr marL="0" indent="0">
              <a:buNone/>
            </a:pPr>
            <a:r>
              <a:rPr lang="en-US" dirty="0">
                <a:sym typeface="Wingdings" panose="05000000000000000000" pitchFamily="2" charset="2"/>
              </a:rPr>
              <a:t>E  E * E</a:t>
            </a:r>
          </a:p>
          <a:p>
            <a:pPr marL="0" indent="0">
              <a:buNone/>
            </a:pPr>
            <a:r>
              <a:rPr lang="en-US" dirty="0">
                <a:sym typeface="Wingdings" panose="05000000000000000000" pitchFamily="2" charset="2"/>
              </a:rPr>
              <a:t>E  (E)</a:t>
            </a:r>
          </a:p>
          <a:p>
            <a:pPr marL="0" indent="0">
              <a:buNone/>
            </a:pPr>
            <a:r>
              <a:rPr lang="en-US" dirty="0">
                <a:sym typeface="Wingdings" panose="05000000000000000000" pitchFamily="2" charset="2"/>
              </a:rPr>
              <a:t>E  id</a:t>
            </a:r>
          </a:p>
        </p:txBody>
      </p:sp>
    </p:spTree>
    <p:extLst>
      <p:ext uri="{BB962C8B-B14F-4D97-AF65-F5344CB8AC3E}">
        <p14:creationId xmlns:p14="http://schemas.microsoft.com/office/powerpoint/2010/main" val="2400368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FE930-7F13-4817-B2BC-1AE83231C5F4}"/>
              </a:ext>
            </a:extLst>
          </p:cNvPr>
          <p:cNvSpPr>
            <a:spLocks noGrp="1"/>
          </p:cNvSpPr>
          <p:nvPr>
            <p:ph type="title"/>
          </p:nvPr>
        </p:nvSpPr>
        <p:spPr/>
        <p:txBody>
          <a:bodyPr/>
          <a:lstStyle/>
          <a:p>
            <a:r>
              <a:rPr lang="en-US" dirty="0"/>
              <a:t>Derivation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50D7071-7DD6-44DF-9656-4F28CCF79949}"/>
                  </a:ext>
                </a:extLst>
              </p:cNvPr>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𝛼</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𝛼</m:t>
                          </m:r>
                        </m:e>
                        <m:sub>
                          <m:r>
                            <a:rPr lang="en-US" b="0" i="1" smtClean="0">
                              <a:latin typeface="Cambria Math" panose="02040503050406030204" pitchFamily="18" charset="0"/>
                            </a:rPr>
                            <m:t>2</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𝛼</m:t>
                          </m:r>
                        </m:e>
                        <m:sub>
                          <m:r>
                            <a:rPr lang="en-US" b="0" i="1" smtClean="0">
                              <a:latin typeface="Cambria Math" panose="02040503050406030204" pitchFamily="18" charset="0"/>
                            </a:rPr>
                            <m:t>𝑛</m:t>
                          </m:r>
                        </m:sub>
                      </m:sSub>
                    </m:oMath>
                  </m:oMathPara>
                </a14:m>
                <a:endParaRPr lang="en-US" b="0" dirty="0"/>
              </a:p>
              <a:p>
                <a:pPr marL="0" indent="0">
                  <a:buNone/>
                </a:pPr>
                <a:r>
                  <a:rPr lang="en-US" dirty="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𝛼</m:t>
                        </m:r>
                      </m:e>
                      <m:sub>
                        <m:r>
                          <a:rPr lang="en-US" b="0" i="1" smtClean="0">
                            <a:latin typeface="Cambria Math" panose="02040503050406030204" pitchFamily="18" charset="0"/>
                          </a:rPr>
                          <m:t>1</m:t>
                        </m:r>
                      </m:sub>
                    </m:sSub>
                    <m:groupChr>
                      <m:groupChrPr>
                        <m:chr m:val="⇒"/>
                        <m:vertJc m:val="bot"/>
                        <m:ctrlPr>
                          <a:rPr lang="en-US" b="0" i="1" smtClean="0">
                            <a:latin typeface="Cambria Math" panose="02040503050406030204" pitchFamily="18" charset="0"/>
                          </a:rPr>
                        </m:ctrlPr>
                      </m:groupChrPr>
                      <m:e>
                        <m:r>
                          <m:rPr>
                            <m:brk m:alnAt="2"/>
                          </m:rPr>
                          <a:rPr lang="en-US" b="0" i="1" smtClean="0">
                            <a:latin typeface="Cambria Math" panose="02040503050406030204" pitchFamily="18" charset="0"/>
                          </a:rPr>
                          <m:t>∗</m:t>
                        </m:r>
                      </m:e>
                    </m:groupCh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𝛼</m:t>
                        </m:r>
                      </m:e>
                      <m:sub>
                        <m:r>
                          <a:rPr lang="en-US" b="0" i="1" smtClean="0">
                            <a:latin typeface="Cambria Math" panose="02040503050406030204" pitchFamily="18" charset="0"/>
                          </a:rPr>
                          <m:t>𝑛</m:t>
                        </m:r>
                      </m:sub>
                    </m:sSub>
                  </m:oMath>
                </a14:m>
                <a:endParaRPr lang="en-US" b="0" dirty="0"/>
              </a:p>
              <a:p>
                <a:pPr marL="0" indent="0">
                  <a:buNone/>
                </a:pPr>
                <a:r>
                  <a:rPr lang="en-US" dirty="0"/>
                  <a:t>			(reads derives in zero or more steps)</a:t>
                </a:r>
              </a:p>
              <a:p>
                <a:pPr marL="0" indent="0">
                  <a:buNone/>
                </a:pPr>
                <a:endParaRPr lang="en-US" dirty="0"/>
              </a:p>
              <a:p>
                <a:pPr marL="0" indent="0">
                  <a:buNone/>
                </a:pPr>
                <a:endParaRPr lang="en-US" dirty="0"/>
              </a:p>
              <a:p>
                <a:pPr marL="514350" indent="-514350">
                  <a:buAutoNum type="arabicPeriod"/>
                </a:pPr>
                <a14:m>
                  <m:oMath xmlns:m="http://schemas.openxmlformats.org/officeDocument/2006/math">
                    <m:r>
                      <a:rPr lang="en-US" b="0" i="1" smtClean="0">
                        <a:latin typeface="Cambria Math" panose="02040503050406030204" pitchFamily="18" charset="0"/>
                      </a:rPr>
                      <m:t>𝛼</m:t>
                    </m:r>
                    <m:r>
                      <a:rPr lang="en-US" b="0" i="1" smtClean="0">
                        <a:latin typeface="Cambria Math" panose="02040503050406030204" pitchFamily="18" charset="0"/>
                      </a:rPr>
                      <m:t> </m:t>
                    </m:r>
                    <m:groupChr>
                      <m:groupChrPr>
                        <m:chr m:val="⇒"/>
                        <m:vertJc m:val="bot"/>
                        <m:ctrlPr>
                          <a:rPr lang="en-US" b="0" i="1" smtClean="0">
                            <a:latin typeface="Cambria Math" panose="02040503050406030204" pitchFamily="18" charset="0"/>
                          </a:rPr>
                        </m:ctrlPr>
                      </m:groupChrPr>
                      <m:e>
                        <m:r>
                          <m:rPr>
                            <m:brk m:alnAt="2"/>
                          </m:rPr>
                          <a:rPr lang="en-US" b="0" i="1" smtClean="0">
                            <a:latin typeface="Cambria Math" panose="02040503050406030204" pitchFamily="18" charset="0"/>
                          </a:rPr>
                          <m:t>∗</m:t>
                        </m:r>
                      </m:e>
                    </m:groupChr>
                    <m:r>
                      <a:rPr lang="en-US" b="0" i="1" smtClean="0">
                        <a:latin typeface="Cambria Math" panose="02040503050406030204" pitchFamily="18" charset="0"/>
                      </a:rPr>
                      <m:t> </m:t>
                    </m:r>
                    <m:r>
                      <a:rPr lang="en-US" b="0" i="1" smtClean="0">
                        <a:latin typeface="Cambria Math" panose="02040503050406030204" pitchFamily="18" charset="0"/>
                      </a:rPr>
                      <m:t>𝛼</m:t>
                    </m:r>
                  </m:oMath>
                </a14:m>
                <a:endParaRPr lang="en-US" b="0" dirty="0"/>
              </a:p>
              <a:p>
                <a:pPr marL="514350" indent="-514350">
                  <a:buAutoNum type="arabicPeriod"/>
                </a:pPr>
                <a14:m>
                  <m:oMath xmlns:m="http://schemas.openxmlformats.org/officeDocument/2006/math">
                    <m:r>
                      <a:rPr lang="en-US" b="0" i="1" smtClean="0">
                        <a:latin typeface="Cambria Math" panose="02040503050406030204" pitchFamily="18" charset="0"/>
                      </a:rPr>
                      <m:t>𝐼𝑓</m:t>
                    </m:r>
                    <m:r>
                      <a:rPr lang="en-US" b="0" i="1" smtClean="0">
                        <a:latin typeface="Cambria Math" panose="02040503050406030204" pitchFamily="18" charset="0"/>
                      </a:rPr>
                      <m:t> </m:t>
                    </m:r>
                    <m:r>
                      <a:rPr lang="en-US" b="0" i="1" smtClean="0">
                        <a:latin typeface="Cambria Math" panose="02040503050406030204" pitchFamily="18" charset="0"/>
                      </a:rPr>
                      <m:t>𝛼</m:t>
                    </m:r>
                    <m:groupChr>
                      <m:groupChrPr>
                        <m:chr m:val="⇒"/>
                        <m:vertJc m:val="bot"/>
                        <m:ctrlPr>
                          <a:rPr lang="en-US" b="0" i="1" smtClean="0">
                            <a:latin typeface="Cambria Math" panose="02040503050406030204" pitchFamily="18" charset="0"/>
                          </a:rPr>
                        </m:ctrlPr>
                      </m:groupChrPr>
                      <m:e>
                        <m:r>
                          <m:rPr>
                            <m:brk m:alnAt="2"/>
                          </m:rPr>
                          <a:rPr lang="en-US" b="0" i="1" smtClean="0">
                            <a:latin typeface="Cambria Math" panose="02040503050406030204" pitchFamily="18" charset="0"/>
                          </a:rPr>
                          <m:t>∗</m:t>
                        </m:r>
                      </m:e>
                    </m:groupChr>
                    <m:r>
                      <a:rPr lang="en-US" b="0" i="1" smtClean="0">
                        <a:latin typeface="Cambria Math" panose="02040503050406030204" pitchFamily="18" charset="0"/>
                      </a:rPr>
                      <m:t> </m:t>
                    </m:r>
                    <m:r>
                      <a:rPr lang="en-US" b="0" i="1" smtClean="0">
                        <a:latin typeface="Cambria Math" panose="02040503050406030204" pitchFamily="18" charset="0"/>
                      </a:rPr>
                      <m:t>𝛽</m:t>
                    </m:r>
                    <m:r>
                      <a:rPr lang="en-US" b="0" i="1" smtClean="0">
                        <a:latin typeface="Cambria Math" panose="02040503050406030204" pitchFamily="18" charset="0"/>
                      </a:rPr>
                      <m:t>    </m:t>
                    </m:r>
                    <m:r>
                      <a:rPr lang="en-US" b="0" i="1" smtClean="0">
                        <a:latin typeface="Cambria Math" panose="02040503050406030204" pitchFamily="18" charset="0"/>
                      </a:rPr>
                      <m:t>𝑎𝑛𝑑</m:t>
                    </m:r>
                    <m:r>
                      <a:rPr lang="en-US" b="0" i="1" smtClean="0">
                        <a:latin typeface="Cambria Math" panose="02040503050406030204" pitchFamily="18" charset="0"/>
                      </a:rPr>
                      <m:t> </m:t>
                    </m:r>
                    <m:r>
                      <a:rPr lang="en-US" b="0" i="1" smtClean="0">
                        <a:latin typeface="Cambria Math" panose="02040503050406030204" pitchFamily="18" charset="0"/>
                      </a:rPr>
                      <m:t>𝛽</m:t>
                    </m:r>
                    <m:r>
                      <a:rPr lang="en-US" b="0" i="1" smtClean="0">
                        <a:latin typeface="Cambria Math" panose="02040503050406030204" pitchFamily="18" charset="0"/>
                      </a:rPr>
                      <m:t>⇒</m:t>
                    </m:r>
                    <m:r>
                      <a:rPr lang="en-US" b="0" i="1" smtClean="0">
                        <a:latin typeface="Cambria Math" panose="02040503050406030204" pitchFamily="18" charset="0"/>
                      </a:rPr>
                      <m:t>𝛾</m:t>
                    </m:r>
                    <m:r>
                      <a:rPr lang="en-US" b="0" i="1" smtClean="0">
                        <a:latin typeface="Cambria Math" panose="02040503050406030204" pitchFamily="18" charset="0"/>
                      </a:rPr>
                      <m:t>, </m:t>
                    </m:r>
                    <m:r>
                      <a:rPr lang="en-US" b="0" i="1" smtClean="0">
                        <a:latin typeface="Cambria Math" panose="02040503050406030204" pitchFamily="18" charset="0"/>
                      </a:rPr>
                      <m:t>𝑡h𝑒𝑛</m:t>
                    </m:r>
                    <m:r>
                      <a:rPr lang="en-US" b="0" i="1" smtClean="0">
                        <a:latin typeface="Cambria Math" panose="02040503050406030204" pitchFamily="18" charset="0"/>
                      </a:rPr>
                      <m:t> </m:t>
                    </m:r>
                    <m:r>
                      <a:rPr lang="en-US" b="0" i="1" smtClean="0">
                        <a:latin typeface="Cambria Math" panose="02040503050406030204" pitchFamily="18" charset="0"/>
                      </a:rPr>
                      <m:t>𝛼</m:t>
                    </m:r>
                    <m:r>
                      <a:rPr lang="en-US" b="0" i="1" smtClean="0">
                        <a:latin typeface="Cambria Math" panose="02040503050406030204" pitchFamily="18" charset="0"/>
                      </a:rPr>
                      <m:t> </m:t>
                    </m:r>
                    <m:groupChr>
                      <m:groupChrPr>
                        <m:chr m:val="⇒"/>
                        <m:vertJc m:val="bot"/>
                        <m:ctrlPr>
                          <a:rPr lang="en-US" b="0" i="1" smtClean="0">
                            <a:latin typeface="Cambria Math" panose="02040503050406030204" pitchFamily="18" charset="0"/>
                          </a:rPr>
                        </m:ctrlPr>
                      </m:groupChrPr>
                      <m:e>
                        <m:r>
                          <m:rPr>
                            <m:brk m:alnAt="2"/>
                          </m:rPr>
                          <a:rPr lang="en-US" b="0" i="1" smtClean="0">
                            <a:latin typeface="Cambria Math" panose="02040503050406030204" pitchFamily="18" charset="0"/>
                          </a:rPr>
                          <m:t>∗</m:t>
                        </m:r>
                      </m:e>
                    </m:groupChr>
                    <m:r>
                      <a:rPr lang="en-US" b="0" i="1" smtClean="0">
                        <a:latin typeface="Cambria Math" panose="02040503050406030204" pitchFamily="18" charset="0"/>
                      </a:rPr>
                      <m:t> </m:t>
                    </m:r>
                    <m:r>
                      <a:rPr lang="en-US" b="0" i="1" smtClean="0">
                        <a:latin typeface="Cambria Math" panose="02040503050406030204" pitchFamily="18" charset="0"/>
                      </a:rPr>
                      <m:t>𝛾</m:t>
                    </m:r>
                  </m:oMath>
                </a14:m>
                <a:endParaRPr lang="en-US" dirty="0"/>
              </a:p>
            </p:txBody>
          </p:sp>
        </mc:Choice>
        <mc:Fallback xmlns="">
          <p:sp>
            <p:nvSpPr>
              <p:cNvPr id="3" name="Content Placeholder 2">
                <a:extLst>
                  <a:ext uri="{FF2B5EF4-FFF2-40B4-BE49-F238E27FC236}">
                    <a16:creationId xmlns:a16="http://schemas.microsoft.com/office/drawing/2014/main" id="{E50D7071-7DD6-44DF-9656-4F28CCF79949}"/>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1B9CDDD9-BBC4-9B41-28DC-FBAE71180E2C}"/>
              </a:ext>
            </a:extLst>
          </p:cNvPr>
          <p:cNvSpPr txBox="1"/>
          <p:nvPr/>
        </p:nvSpPr>
        <p:spPr>
          <a:xfrm>
            <a:off x="8620018" y="503437"/>
            <a:ext cx="2733782" cy="1477328"/>
          </a:xfrm>
          <a:prstGeom prst="rect">
            <a:avLst/>
          </a:prstGeom>
          <a:noFill/>
        </p:spPr>
        <p:txBody>
          <a:bodyPr wrap="square" rtlCol="0">
            <a:spAutoFit/>
          </a:bodyPr>
          <a:lstStyle/>
          <a:p>
            <a:pPr marL="0" indent="0">
              <a:buNone/>
            </a:pPr>
            <a:r>
              <a:rPr lang="en-US" dirty="0"/>
              <a:t>Example:</a:t>
            </a:r>
          </a:p>
          <a:p>
            <a:pPr marL="0" indent="0">
              <a:buNone/>
            </a:pPr>
            <a:r>
              <a:rPr lang="en-US" dirty="0"/>
              <a:t>E </a:t>
            </a:r>
            <a:r>
              <a:rPr lang="en-US" dirty="0">
                <a:sym typeface="Wingdings" panose="05000000000000000000" pitchFamily="2" charset="2"/>
              </a:rPr>
              <a:t> E + E</a:t>
            </a:r>
          </a:p>
          <a:p>
            <a:pPr marL="0" indent="0">
              <a:buNone/>
            </a:pPr>
            <a:r>
              <a:rPr lang="en-US" dirty="0">
                <a:sym typeface="Wingdings" panose="05000000000000000000" pitchFamily="2" charset="2"/>
              </a:rPr>
              <a:t>E  E * E</a:t>
            </a:r>
          </a:p>
          <a:p>
            <a:pPr marL="0" indent="0">
              <a:buNone/>
            </a:pPr>
            <a:r>
              <a:rPr lang="en-US" dirty="0">
                <a:sym typeface="Wingdings" panose="05000000000000000000" pitchFamily="2" charset="2"/>
              </a:rPr>
              <a:t>E  (E)</a:t>
            </a:r>
          </a:p>
          <a:p>
            <a:pPr marL="0" indent="0">
              <a:buNone/>
            </a:pPr>
            <a:r>
              <a:rPr lang="en-US" dirty="0">
                <a:sym typeface="Wingdings" panose="05000000000000000000" pitchFamily="2" charset="2"/>
              </a:rPr>
              <a:t>E  id</a:t>
            </a:r>
          </a:p>
        </p:txBody>
      </p:sp>
    </p:spTree>
    <p:extLst>
      <p:ext uri="{BB962C8B-B14F-4D97-AF65-F5344CB8AC3E}">
        <p14:creationId xmlns:p14="http://schemas.microsoft.com/office/powerpoint/2010/main" val="11073404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E3B40-C46C-49C0-AC45-AD6734D7D3BB}"/>
              </a:ext>
            </a:extLst>
          </p:cNvPr>
          <p:cNvSpPr>
            <a:spLocks noGrp="1"/>
          </p:cNvSpPr>
          <p:nvPr>
            <p:ph type="title"/>
          </p:nvPr>
        </p:nvSpPr>
        <p:spPr/>
        <p:txBody>
          <a:bodyPr/>
          <a:lstStyle/>
          <a:p>
            <a:r>
              <a:rPr lang="en-US" dirty="0"/>
              <a:t>Sentential form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03D605A-E9CB-413C-9CC6-C44DB35FE938}"/>
                  </a:ext>
                </a:extLst>
              </p:cNvPr>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𝐼𝑓</m:t>
                      </m:r>
                      <m:r>
                        <a:rPr lang="en-US" b="0" i="1" smtClean="0">
                          <a:latin typeface="Cambria Math" panose="02040503050406030204" pitchFamily="18" charset="0"/>
                        </a:rPr>
                        <m:t> </m:t>
                      </m:r>
                      <m:r>
                        <a:rPr lang="en-US" b="0" i="1" smtClean="0">
                          <a:latin typeface="Cambria Math" panose="02040503050406030204" pitchFamily="18" charset="0"/>
                        </a:rPr>
                        <m:t>𝑆</m:t>
                      </m:r>
                      <m:groupChr>
                        <m:groupChrPr>
                          <m:chr m:val="⇒"/>
                          <m:vertJc m:val="bot"/>
                          <m:ctrlPr>
                            <a:rPr lang="en-US" b="0" i="1" smtClean="0">
                              <a:latin typeface="Cambria Math" panose="02040503050406030204" pitchFamily="18" charset="0"/>
                            </a:rPr>
                          </m:ctrlPr>
                        </m:groupChrPr>
                        <m:e>
                          <m:r>
                            <m:rPr>
                              <m:brk m:alnAt="2"/>
                            </m:rPr>
                            <a:rPr lang="en-US" b="0" i="1" smtClean="0">
                              <a:latin typeface="Cambria Math" panose="02040503050406030204" pitchFamily="18" charset="0"/>
                            </a:rPr>
                            <m:t>∗</m:t>
                          </m:r>
                        </m:e>
                      </m:groupChr>
                      <m:r>
                        <a:rPr lang="en-US" b="0" i="1" smtClean="0">
                          <a:latin typeface="Cambria Math" panose="02040503050406030204" pitchFamily="18" charset="0"/>
                        </a:rPr>
                        <m:t> </m:t>
                      </m:r>
                      <m:r>
                        <a:rPr lang="en-US" b="0" i="1" smtClean="0">
                          <a:latin typeface="Cambria Math" panose="02040503050406030204" pitchFamily="18" charset="0"/>
                        </a:rPr>
                        <m:t>𝛼</m:t>
                      </m:r>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𝑆</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𝑡h𝑒</m:t>
                      </m:r>
                      <m:r>
                        <a:rPr lang="en-US" b="0" i="1" smtClean="0">
                          <a:latin typeface="Cambria Math" panose="02040503050406030204" pitchFamily="18" charset="0"/>
                        </a:rPr>
                        <m:t> </m:t>
                      </m:r>
                      <m:r>
                        <a:rPr lang="en-US" b="0" i="1" smtClean="0">
                          <a:latin typeface="Cambria Math" panose="02040503050406030204" pitchFamily="18" charset="0"/>
                        </a:rPr>
                        <m:t>𝑠𝑡𝑎𝑟𝑡</m:t>
                      </m:r>
                      <m:r>
                        <a:rPr lang="en-US" b="0" i="1" smtClean="0">
                          <a:latin typeface="Cambria Math" panose="02040503050406030204" pitchFamily="18" charset="0"/>
                        </a:rPr>
                        <m:t> </m:t>
                      </m:r>
                      <m:r>
                        <a:rPr lang="en-US" b="0" i="1" smtClean="0">
                          <a:latin typeface="Cambria Math" panose="02040503050406030204" pitchFamily="18" charset="0"/>
                        </a:rPr>
                        <m:t>𝑠𝑦𝑚𝑏𝑜𝑙</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𝑔𝑟𝑎𝑚𝑚𝑎𝑟</m:t>
                      </m:r>
                      <m:r>
                        <a:rPr lang="en-US" b="0" i="1" smtClean="0">
                          <a:latin typeface="Cambria Math" panose="02040503050406030204" pitchFamily="18" charset="0"/>
                        </a:rPr>
                        <m:t> </m:t>
                      </m:r>
                      <m:r>
                        <a:rPr lang="en-US" b="0" i="1" smtClean="0">
                          <a:latin typeface="Cambria Math" panose="02040503050406030204" pitchFamily="18" charset="0"/>
                        </a:rPr>
                        <m:t>𝐺</m:t>
                      </m:r>
                    </m:oMath>
                  </m:oMathPara>
                </a14:m>
                <a:endParaRPr lang="en-US" dirty="0"/>
              </a:p>
              <a:p>
                <a:pPr marL="0" indent="0">
                  <a:buNone/>
                </a:pPr>
                <a:endParaRPr lang="en-US" b="0"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𝛼</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𝑡h𝑒</m:t>
                      </m:r>
                      <m:r>
                        <a:rPr lang="en-US" b="0" i="1" smtClean="0">
                          <a:latin typeface="Cambria Math" panose="02040503050406030204" pitchFamily="18" charset="0"/>
                        </a:rPr>
                        <m:t> </m:t>
                      </m:r>
                      <m:r>
                        <a:rPr lang="en-US" b="0" i="1" smtClean="0">
                          <a:latin typeface="Cambria Math" panose="02040503050406030204" pitchFamily="18" charset="0"/>
                        </a:rPr>
                        <m:t>𝑠𝑒𝑛𝑡𝑒𝑛𝑡𝑖𝑎𝑙</m:t>
                      </m:r>
                      <m:r>
                        <a:rPr lang="en-US" b="0" i="1" smtClean="0">
                          <a:latin typeface="Cambria Math" panose="02040503050406030204" pitchFamily="18" charset="0"/>
                        </a:rPr>
                        <m:t> </m:t>
                      </m:r>
                      <m:r>
                        <a:rPr lang="en-US" b="0" i="1" smtClean="0">
                          <a:latin typeface="Cambria Math" panose="02040503050406030204" pitchFamily="18" charset="0"/>
                        </a:rPr>
                        <m:t>𝑓𝑜𝑟𝑚</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𝐺</m:t>
                      </m:r>
                    </m:oMath>
                  </m:oMathPara>
                </a14:m>
                <a:endParaRPr lang="en-US" b="0" dirty="0"/>
              </a:p>
            </p:txBody>
          </p:sp>
        </mc:Choice>
        <mc:Fallback xmlns="">
          <p:sp>
            <p:nvSpPr>
              <p:cNvPr id="3" name="Content Placeholder 2">
                <a:extLst>
                  <a:ext uri="{FF2B5EF4-FFF2-40B4-BE49-F238E27FC236}">
                    <a16:creationId xmlns:a16="http://schemas.microsoft.com/office/drawing/2014/main" id="{B03D605A-E9CB-413C-9CC6-C44DB35FE938}"/>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9F69224D-D6B0-205E-51F2-3BB27D580F7F}"/>
              </a:ext>
            </a:extLst>
          </p:cNvPr>
          <p:cNvSpPr txBox="1"/>
          <p:nvPr/>
        </p:nvSpPr>
        <p:spPr>
          <a:xfrm>
            <a:off x="215735" y="4458988"/>
            <a:ext cx="3463247" cy="2031325"/>
          </a:xfrm>
          <a:prstGeom prst="rect">
            <a:avLst/>
          </a:prstGeom>
          <a:noFill/>
        </p:spPr>
        <p:txBody>
          <a:bodyPr wrap="square" rtlCol="0">
            <a:spAutoFit/>
          </a:bodyPr>
          <a:lstStyle/>
          <a:p>
            <a:pPr marL="0" indent="0">
              <a:buNone/>
            </a:pPr>
            <a:r>
              <a:rPr lang="en-US" dirty="0"/>
              <a:t>E </a:t>
            </a:r>
            <a:r>
              <a:rPr lang="en-US" dirty="0">
                <a:sym typeface="Wingdings" panose="05000000000000000000" pitchFamily="2" charset="2"/>
              </a:rPr>
              <a:t> E + E</a:t>
            </a:r>
          </a:p>
          <a:p>
            <a:pPr marL="0" indent="0">
              <a:buNone/>
            </a:pPr>
            <a:r>
              <a:rPr lang="en-US" dirty="0">
                <a:sym typeface="Wingdings" panose="05000000000000000000" pitchFamily="2" charset="2"/>
              </a:rPr>
              <a:t>T  E * T</a:t>
            </a:r>
          </a:p>
          <a:p>
            <a:pPr marL="0" indent="0">
              <a:buNone/>
            </a:pPr>
            <a:r>
              <a:rPr lang="en-US" dirty="0">
                <a:sym typeface="Wingdings" panose="05000000000000000000" pitchFamily="2" charset="2"/>
              </a:rPr>
              <a:t>T  E</a:t>
            </a:r>
          </a:p>
          <a:p>
            <a:pPr marL="0" indent="0">
              <a:buNone/>
            </a:pPr>
            <a:r>
              <a:rPr lang="en-US" dirty="0">
                <a:sym typeface="Wingdings" panose="05000000000000000000" pitchFamily="2" charset="2"/>
              </a:rPr>
              <a:t>T  (E)</a:t>
            </a:r>
          </a:p>
          <a:p>
            <a:pPr marL="0" indent="0">
              <a:buNone/>
            </a:pPr>
            <a:r>
              <a:rPr lang="en-US" dirty="0">
                <a:sym typeface="Wingdings" panose="05000000000000000000" pitchFamily="2" charset="2"/>
              </a:rPr>
              <a:t>E  id</a:t>
            </a: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Let’s say E is the start symbol.</a:t>
            </a:r>
          </a:p>
        </p:txBody>
      </p:sp>
      <p:sp>
        <p:nvSpPr>
          <p:cNvPr id="6" name="TextBox 5">
            <a:extLst>
              <a:ext uri="{FF2B5EF4-FFF2-40B4-BE49-F238E27FC236}">
                <a16:creationId xmlns:a16="http://schemas.microsoft.com/office/drawing/2014/main" id="{98B07790-4DDB-FDCC-0ED3-F4015611971D}"/>
              </a:ext>
            </a:extLst>
          </p:cNvPr>
          <p:cNvSpPr txBox="1"/>
          <p:nvPr/>
        </p:nvSpPr>
        <p:spPr>
          <a:xfrm>
            <a:off x="4539451" y="4416182"/>
            <a:ext cx="5354562" cy="1200329"/>
          </a:xfrm>
          <a:prstGeom prst="rect">
            <a:avLst/>
          </a:prstGeom>
          <a:noFill/>
        </p:spPr>
        <p:txBody>
          <a:bodyPr wrap="square" rtlCol="0">
            <a:spAutoFit/>
          </a:bodyPr>
          <a:lstStyle/>
          <a:p>
            <a:pPr marL="0" indent="0">
              <a:buNone/>
            </a:pPr>
            <a:r>
              <a:rPr lang="en-US" dirty="0">
                <a:latin typeface="Consolas" panose="020B0609020204030204" pitchFamily="49" charset="0"/>
              </a:rPr>
              <a:t>Is </a:t>
            </a:r>
            <a:r>
              <a:rPr lang="en-US" dirty="0">
                <a:solidFill>
                  <a:schemeClr val="accent1"/>
                </a:solidFill>
                <a:latin typeface="Consolas" panose="020B0609020204030204" pitchFamily="49" charset="0"/>
              </a:rPr>
              <a:t>E * id </a:t>
            </a:r>
            <a:r>
              <a:rPr lang="en-US" dirty="0">
                <a:latin typeface="Consolas" panose="020B0609020204030204" pitchFamily="49" charset="0"/>
              </a:rPr>
              <a:t>a sentential form?</a:t>
            </a:r>
          </a:p>
          <a:p>
            <a:pPr marL="0" indent="0">
              <a:buNone/>
            </a:pPr>
            <a:r>
              <a:rPr lang="en-US" dirty="0">
                <a:latin typeface="Consolas" panose="020B0609020204030204" pitchFamily="49" charset="0"/>
                <a:sym typeface="Wingdings" panose="05000000000000000000" pitchFamily="2" charset="2"/>
              </a:rPr>
              <a:t>Is </a:t>
            </a:r>
            <a:r>
              <a:rPr lang="en-US" dirty="0">
                <a:solidFill>
                  <a:schemeClr val="accent1"/>
                </a:solidFill>
                <a:latin typeface="Consolas" panose="020B0609020204030204" pitchFamily="49" charset="0"/>
                <a:sym typeface="Wingdings" panose="05000000000000000000" pitchFamily="2" charset="2"/>
              </a:rPr>
              <a:t>E + id </a:t>
            </a:r>
            <a:r>
              <a:rPr lang="en-US" dirty="0">
                <a:latin typeface="Consolas" panose="020B0609020204030204" pitchFamily="49" charset="0"/>
                <a:sym typeface="Wingdings" panose="05000000000000000000" pitchFamily="2" charset="2"/>
              </a:rPr>
              <a:t>a sentential form?</a:t>
            </a:r>
          </a:p>
          <a:p>
            <a:pPr marL="0" indent="0">
              <a:buNone/>
            </a:pPr>
            <a:r>
              <a:rPr lang="en-US" dirty="0">
                <a:latin typeface="Consolas" panose="020B0609020204030204" pitchFamily="49" charset="0"/>
                <a:sym typeface="Wingdings" panose="05000000000000000000" pitchFamily="2" charset="2"/>
              </a:rPr>
              <a:t>Is </a:t>
            </a:r>
            <a:r>
              <a:rPr lang="en-US" dirty="0">
                <a:solidFill>
                  <a:schemeClr val="accent1"/>
                </a:solidFill>
                <a:latin typeface="Consolas" panose="020B0609020204030204" pitchFamily="49" charset="0"/>
                <a:sym typeface="Wingdings" panose="05000000000000000000" pitchFamily="2" charset="2"/>
              </a:rPr>
              <a:t>id * id </a:t>
            </a:r>
            <a:r>
              <a:rPr lang="en-US" dirty="0">
                <a:latin typeface="Consolas" panose="020B0609020204030204" pitchFamily="49" charset="0"/>
                <a:sym typeface="Wingdings" panose="05000000000000000000" pitchFamily="2" charset="2"/>
              </a:rPr>
              <a:t>a sentential form?</a:t>
            </a:r>
          </a:p>
          <a:p>
            <a:pPr marL="0" indent="0">
              <a:buNone/>
            </a:pPr>
            <a:r>
              <a:rPr lang="en-US" dirty="0">
                <a:latin typeface="Consolas" panose="020B0609020204030204" pitchFamily="49" charset="0"/>
                <a:sym typeface="Wingdings" panose="05000000000000000000" pitchFamily="2" charset="2"/>
              </a:rPr>
              <a:t>Is </a:t>
            </a:r>
            <a:r>
              <a:rPr lang="en-US" dirty="0">
                <a:solidFill>
                  <a:schemeClr val="accent1"/>
                </a:solidFill>
                <a:latin typeface="Consolas" panose="020B0609020204030204" pitchFamily="49" charset="0"/>
                <a:sym typeface="Wingdings" panose="05000000000000000000" pitchFamily="2" charset="2"/>
              </a:rPr>
              <a:t>id + id </a:t>
            </a:r>
            <a:r>
              <a:rPr lang="en-US" dirty="0">
                <a:latin typeface="Consolas" panose="020B0609020204030204" pitchFamily="49" charset="0"/>
                <a:sym typeface="Wingdings" panose="05000000000000000000" pitchFamily="2" charset="2"/>
              </a:rPr>
              <a:t>a sentential form? </a:t>
            </a:r>
          </a:p>
        </p:txBody>
      </p:sp>
    </p:spTree>
    <p:extLst>
      <p:ext uri="{BB962C8B-B14F-4D97-AF65-F5344CB8AC3E}">
        <p14:creationId xmlns:p14="http://schemas.microsoft.com/office/powerpoint/2010/main" val="25149975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75D4D-11F7-471F-8F37-F2A563937F50}"/>
              </a:ext>
            </a:extLst>
          </p:cNvPr>
          <p:cNvSpPr>
            <a:spLocks noGrp="1"/>
          </p:cNvSpPr>
          <p:nvPr>
            <p:ph type="title"/>
          </p:nvPr>
        </p:nvSpPr>
        <p:spPr/>
        <p:txBody>
          <a:bodyPr/>
          <a:lstStyle/>
          <a:p>
            <a:r>
              <a:rPr lang="en-US" dirty="0"/>
              <a:t>Sentence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C373A3F-8665-4975-9BCD-B7DF45EB488B}"/>
                  </a:ext>
                </a:extLst>
              </p:cNvPr>
              <p:cNvSpPr>
                <a:spLocks noGrp="1"/>
              </p:cNvSpPr>
              <p:nvPr>
                <p:ph idx="1"/>
              </p:nvPr>
            </p:nvSpPr>
            <p:spPr/>
            <p:txBody>
              <a:bodyPr/>
              <a:lstStyle/>
              <a:p>
                <a:r>
                  <a:rPr lang="en-US" dirty="0"/>
                  <a:t>A sentence of a grammar G is a sentential form with no non-terminals</a:t>
                </a:r>
              </a:p>
              <a:p>
                <a:endParaRPr lang="en-US" dirty="0"/>
              </a:p>
              <a:p>
                <a:r>
                  <a:rPr lang="en-US" dirty="0"/>
                  <a:t>The language of a grammar (denoted L(G)) is its set of sentences</a:t>
                </a:r>
              </a:p>
              <a:p>
                <a:endParaRPr lang="en-US" dirty="0"/>
              </a:p>
              <a:p>
                <a:r>
                  <a:rPr lang="en-US" dirty="0"/>
                  <a:t>A string of parts of speech (terminals) </a:t>
                </a:r>
                <a:r>
                  <a:rPr lang="en-US" dirty="0">
                    <a:solidFill>
                      <a:schemeClr val="accent1"/>
                    </a:solidFill>
                  </a:rPr>
                  <a:t>w</a:t>
                </a:r>
                <a:r>
                  <a:rPr lang="en-US" dirty="0"/>
                  <a:t> is in L(G) if</a:t>
                </a:r>
              </a:p>
              <a:p>
                <a:pPr lvl="1"/>
                <a14:m>
                  <m:oMath xmlns:m="http://schemas.openxmlformats.org/officeDocument/2006/math">
                    <m:r>
                      <a:rPr lang="en-US" b="0" i="1" smtClean="0">
                        <a:solidFill>
                          <a:schemeClr val="accent1"/>
                        </a:solidFill>
                        <a:latin typeface="Cambria Math" panose="02040503050406030204" pitchFamily="18" charset="0"/>
                      </a:rPr>
                      <m:t>𝑆</m:t>
                    </m:r>
                    <m:r>
                      <a:rPr lang="en-US" b="0" i="1" smtClean="0">
                        <a:solidFill>
                          <a:schemeClr val="accent1"/>
                        </a:solidFill>
                        <a:latin typeface="Cambria Math" panose="02040503050406030204" pitchFamily="18" charset="0"/>
                      </a:rPr>
                      <m:t> </m:t>
                    </m:r>
                    <m:groupChr>
                      <m:groupChrPr>
                        <m:chr m:val="⇒"/>
                        <m:vertJc m:val="bot"/>
                        <m:ctrlPr>
                          <a:rPr lang="en-US" b="0" i="1" smtClean="0">
                            <a:solidFill>
                              <a:schemeClr val="accent1"/>
                            </a:solidFill>
                            <a:latin typeface="Cambria Math" panose="02040503050406030204" pitchFamily="18" charset="0"/>
                          </a:rPr>
                        </m:ctrlPr>
                      </m:groupChrPr>
                      <m:e>
                        <m:r>
                          <m:rPr>
                            <m:brk m:alnAt="2"/>
                          </m:rPr>
                          <a:rPr lang="en-US" b="0" i="1" smtClean="0">
                            <a:solidFill>
                              <a:schemeClr val="accent1"/>
                            </a:solidFill>
                            <a:latin typeface="Cambria Math" panose="02040503050406030204" pitchFamily="18" charset="0"/>
                          </a:rPr>
                          <m:t>∗</m:t>
                        </m:r>
                      </m:e>
                    </m:groupChr>
                    <m:r>
                      <a:rPr lang="en-US" b="0" i="1" smtClean="0">
                        <a:solidFill>
                          <a:schemeClr val="accent1"/>
                        </a:solidFill>
                        <a:latin typeface="Cambria Math" panose="02040503050406030204" pitchFamily="18" charset="0"/>
                      </a:rPr>
                      <m:t> </m:t>
                    </m:r>
                    <m:r>
                      <a:rPr lang="en-US" b="0" i="1" smtClean="0">
                        <a:solidFill>
                          <a:schemeClr val="accent1"/>
                        </a:solidFill>
                        <a:latin typeface="Cambria Math" panose="02040503050406030204" pitchFamily="18" charset="0"/>
                      </a:rPr>
                      <m:t>𝑤</m:t>
                    </m:r>
                  </m:oMath>
                </a14:m>
                <a:r>
                  <a:rPr lang="en-US" dirty="0">
                    <a:solidFill>
                      <a:schemeClr val="accent1"/>
                    </a:solidFill>
                  </a:rPr>
                  <a:t> </a:t>
                </a:r>
              </a:p>
            </p:txBody>
          </p:sp>
        </mc:Choice>
        <mc:Fallback xmlns="">
          <p:sp>
            <p:nvSpPr>
              <p:cNvPr id="3" name="Content Placeholder 2">
                <a:extLst>
                  <a:ext uri="{FF2B5EF4-FFF2-40B4-BE49-F238E27FC236}">
                    <a16:creationId xmlns:a16="http://schemas.microsoft.com/office/drawing/2014/main" id="{DC373A3F-8665-4975-9BCD-B7DF45EB488B}"/>
                  </a:ext>
                </a:extLst>
              </p:cNvPr>
              <p:cNvSpPr>
                <a:spLocks noGrp="1" noRot="1" noChangeAspect="1" noMove="1" noResize="1" noEditPoints="1" noAdjustHandles="1" noChangeArrowheads="1" noChangeShapeType="1" noTextEdit="1"/>
              </p:cNvSpPr>
              <p:nvPr>
                <p:ph idx="1"/>
              </p:nvPr>
            </p:nvSpPr>
            <p:spPr>
              <a:blipFill>
                <a:blip r:embed="rId2"/>
                <a:stretch>
                  <a:fillRect l="-1043" t="-2241" r="-406"/>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A8B9E6DE-8B6D-5A17-4A65-57DB0C26CF11}"/>
                  </a:ext>
                </a:extLst>
              </p:cNvPr>
              <p:cNvSpPr txBox="1"/>
              <p:nvPr/>
            </p:nvSpPr>
            <p:spPr>
              <a:xfrm>
                <a:off x="8620018" y="5031891"/>
                <a:ext cx="2733782" cy="923330"/>
              </a:xfrm>
              <a:prstGeom prst="rect">
                <a:avLst/>
              </a:prstGeom>
              <a:noFill/>
            </p:spPr>
            <p:txBody>
              <a:bodyPr wrap="square" rtlCol="0">
                <a:spAutoFit/>
              </a:bodyPr>
              <a:lstStyle/>
              <a:p>
                <a:pPr marL="0" indent="0">
                  <a:buNone/>
                </a:pPr>
                <a:r>
                  <a:rPr lang="en-US" dirty="0"/>
                  <a:t>Example:</a:t>
                </a:r>
                <a:endParaRPr lang="en-US" dirty="0">
                  <a:sym typeface="Wingdings" panose="05000000000000000000" pitchFamily="2" charset="2"/>
                </a:endParaRPr>
              </a:p>
              <a:p>
                <a:pPr marL="0" indent="0">
                  <a:buNone/>
                </a:pPr>
                <a:r>
                  <a:rPr lang="en-US" dirty="0">
                    <a:sym typeface="Wingdings" panose="05000000000000000000" pitchFamily="2" charset="2"/>
                  </a:rPr>
                  <a:t>E  (E)</a:t>
                </a:r>
              </a:p>
              <a:p>
                <a:pPr marL="0" indent="0">
                  <a:buNone/>
                </a:pPr>
                <a:r>
                  <a:rPr lang="en-US" dirty="0">
                    <a:sym typeface="Wingdings" panose="05000000000000000000" pitchFamily="2" charset="2"/>
                  </a:rPr>
                  <a:t>E  </a:t>
                </a:r>
                <a14:m>
                  <m:oMath xmlns:m="http://schemas.openxmlformats.org/officeDocument/2006/math">
                    <m:r>
                      <a:rPr lang="en-IN" b="0" i="1" smtClean="0">
                        <a:latin typeface="Cambria Math" panose="02040503050406030204" pitchFamily="18" charset="0"/>
                        <a:sym typeface="Wingdings" panose="05000000000000000000" pitchFamily="2" charset="2"/>
                      </a:rPr>
                      <m:t>𝜖</m:t>
                    </m:r>
                  </m:oMath>
                </a14:m>
                <a:endParaRPr lang="en-US" dirty="0">
                  <a:sym typeface="Wingdings" panose="05000000000000000000" pitchFamily="2" charset="2"/>
                </a:endParaRPr>
              </a:p>
            </p:txBody>
          </p:sp>
        </mc:Choice>
        <mc:Fallback xmlns="">
          <p:sp>
            <p:nvSpPr>
              <p:cNvPr id="4" name="TextBox 3">
                <a:extLst>
                  <a:ext uri="{FF2B5EF4-FFF2-40B4-BE49-F238E27FC236}">
                    <a16:creationId xmlns:a16="http://schemas.microsoft.com/office/drawing/2014/main" id="{A8B9E6DE-8B6D-5A17-4A65-57DB0C26CF11}"/>
                  </a:ext>
                </a:extLst>
              </p:cNvPr>
              <p:cNvSpPr txBox="1">
                <a:spLocks noRot="1" noChangeAspect="1" noMove="1" noResize="1" noEditPoints="1" noAdjustHandles="1" noChangeArrowheads="1" noChangeShapeType="1" noTextEdit="1"/>
              </p:cNvSpPr>
              <p:nvPr/>
            </p:nvSpPr>
            <p:spPr>
              <a:xfrm>
                <a:off x="8620018" y="5031891"/>
                <a:ext cx="2733782" cy="923330"/>
              </a:xfrm>
              <a:prstGeom prst="rect">
                <a:avLst/>
              </a:prstGeom>
              <a:blipFill>
                <a:blip r:embed="rId3"/>
                <a:stretch>
                  <a:fillRect l="-1782" t="-3289" b="-9211"/>
                </a:stretch>
              </a:blipFill>
            </p:spPr>
            <p:txBody>
              <a:bodyPr/>
              <a:lstStyle/>
              <a:p>
                <a:r>
                  <a:rPr lang="en-IN">
                    <a:noFill/>
                  </a:rPr>
                  <a:t> </a:t>
                </a:r>
              </a:p>
            </p:txBody>
          </p:sp>
        </mc:Fallback>
      </mc:AlternateContent>
    </p:spTree>
    <p:extLst>
      <p:ext uri="{BB962C8B-B14F-4D97-AF65-F5344CB8AC3E}">
        <p14:creationId xmlns:p14="http://schemas.microsoft.com/office/powerpoint/2010/main" val="32435858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6F9BF-3BEE-4AAD-A383-340B240A5F1B}"/>
              </a:ext>
            </a:extLst>
          </p:cNvPr>
          <p:cNvSpPr>
            <a:spLocks noGrp="1"/>
          </p:cNvSpPr>
          <p:nvPr>
            <p:ph type="title"/>
          </p:nvPr>
        </p:nvSpPr>
        <p:spPr/>
        <p:txBody>
          <a:bodyPr/>
          <a:lstStyle/>
          <a:p>
            <a:r>
              <a:rPr lang="en-US" dirty="0"/>
              <a:t>Language of grammar</a:t>
            </a:r>
            <a:endParaRPr lang="en-IN" dirty="0"/>
          </a:p>
        </p:txBody>
      </p:sp>
      <p:sp>
        <p:nvSpPr>
          <p:cNvPr id="3" name="Content Placeholder 2">
            <a:extLst>
              <a:ext uri="{FF2B5EF4-FFF2-40B4-BE49-F238E27FC236}">
                <a16:creationId xmlns:a16="http://schemas.microsoft.com/office/drawing/2014/main" id="{F8FFC725-6FC3-468F-A302-548636C2466A}"/>
              </a:ext>
            </a:extLst>
          </p:cNvPr>
          <p:cNvSpPr>
            <a:spLocks noGrp="1"/>
          </p:cNvSpPr>
          <p:nvPr>
            <p:ph idx="1"/>
          </p:nvPr>
        </p:nvSpPr>
        <p:spPr/>
        <p:txBody>
          <a:bodyPr/>
          <a:lstStyle/>
          <a:p>
            <a:pPr marL="0" indent="0">
              <a:buNone/>
            </a:pPr>
            <a:r>
              <a:rPr lang="en-US" dirty="0"/>
              <a:t>E </a:t>
            </a:r>
            <a:r>
              <a:rPr lang="en-US" dirty="0">
                <a:sym typeface="Wingdings" panose="05000000000000000000" pitchFamily="2" charset="2"/>
              </a:rPr>
              <a:t> E + E</a:t>
            </a:r>
          </a:p>
          <a:p>
            <a:pPr marL="0" indent="0">
              <a:buNone/>
            </a:pPr>
            <a:r>
              <a:rPr lang="en-US" dirty="0">
                <a:sym typeface="Wingdings" panose="05000000000000000000" pitchFamily="2" charset="2"/>
              </a:rPr>
              <a:t>E  E * E</a:t>
            </a:r>
          </a:p>
          <a:p>
            <a:pPr marL="0" indent="0">
              <a:buNone/>
            </a:pPr>
            <a:r>
              <a:rPr lang="en-US" dirty="0">
                <a:sym typeface="Wingdings" panose="05000000000000000000" pitchFamily="2" charset="2"/>
              </a:rPr>
              <a:t>E  (E)</a:t>
            </a:r>
          </a:p>
          <a:p>
            <a:pPr marL="0" indent="0">
              <a:buNone/>
            </a:pPr>
            <a:r>
              <a:rPr lang="en-US" dirty="0">
                <a:sym typeface="Wingdings" panose="05000000000000000000" pitchFamily="2" charset="2"/>
              </a:rPr>
              <a:t>E  id</a:t>
            </a:r>
          </a:p>
          <a:p>
            <a:pPr marL="0" indent="0">
              <a:buNone/>
            </a:pPr>
            <a:endParaRPr lang="en-IN" dirty="0"/>
          </a:p>
          <a:p>
            <a:pPr marL="0" indent="0">
              <a:buNone/>
            </a:pPr>
            <a:endParaRPr lang="en-IN" dirty="0"/>
          </a:p>
          <a:p>
            <a:pPr marL="0" indent="0">
              <a:buNone/>
            </a:pPr>
            <a:r>
              <a:rPr lang="en-IN" dirty="0"/>
              <a:t>The set of all sentences (strings of terminals derived from E) is the language of the grammar. </a:t>
            </a:r>
          </a:p>
        </p:txBody>
      </p:sp>
    </p:spTree>
    <p:extLst>
      <p:ext uri="{BB962C8B-B14F-4D97-AF65-F5344CB8AC3E}">
        <p14:creationId xmlns:p14="http://schemas.microsoft.com/office/powerpoint/2010/main" val="23389702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21B51-147F-4481-93DD-4C3FB0D875A0}"/>
              </a:ext>
            </a:extLst>
          </p:cNvPr>
          <p:cNvSpPr>
            <a:spLocks noGrp="1"/>
          </p:cNvSpPr>
          <p:nvPr>
            <p:ph type="title"/>
          </p:nvPr>
        </p:nvSpPr>
        <p:spPr/>
        <p:txBody>
          <a:bodyPr/>
          <a:lstStyle/>
          <a:p>
            <a:r>
              <a:rPr lang="en-US" dirty="0"/>
              <a:t>Derivation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74F159A-EC0B-44FA-99F1-C3DCADBDBE13}"/>
                  </a:ext>
                </a:extLst>
              </p:cNvPr>
              <p:cNvSpPr>
                <a:spLocks noGrp="1"/>
              </p:cNvSpPr>
              <p:nvPr>
                <p:ph idx="1"/>
              </p:nvPr>
            </p:nvSpPr>
            <p:spPr/>
            <p:txBody>
              <a:bodyPr/>
              <a:lstStyle/>
              <a:p>
                <a:pPr marL="0" indent="0">
                  <a:buNone/>
                </a:pPr>
                <a:r>
                  <a:rPr lang="en-US" dirty="0">
                    <a:sym typeface="Wingdings" panose="05000000000000000000" pitchFamily="2" charset="2"/>
                  </a:rPr>
                  <a:t>E  E + E | E * E | (E) | id</a:t>
                </a:r>
              </a:p>
              <a:p>
                <a:pPr marL="0" indent="0">
                  <a:buNone/>
                </a:pPr>
                <a:endParaRPr lang="en-US" dirty="0">
                  <a:sym typeface="Wingdings" panose="05000000000000000000" pitchFamily="2" charset="2"/>
                </a:endParaRP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Does </a:t>
                </a:r>
                <a:r>
                  <a:rPr lang="en-US" dirty="0">
                    <a:solidFill>
                      <a:schemeClr val="accent1"/>
                    </a:solidFill>
                    <a:sym typeface="Wingdings" panose="05000000000000000000" pitchFamily="2" charset="2"/>
                  </a:rPr>
                  <a:t>id </a:t>
                </a:r>
                <a:r>
                  <a:rPr lang="en-US" dirty="0">
                    <a:sym typeface="Wingdings" panose="05000000000000000000" pitchFamily="2" charset="2"/>
                  </a:rPr>
                  <a:t>belong to language of above grammar?</a:t>
                </a:r>
              </a:p>
              <a:p>
                <a:pPr marL="0" indent="0">
                  <a:buNone/>
                </a:pPr>
                <a:r>
                  <a:rPr lang="en-US" dirty="0">
                    <a:sym typeface="Wingdings" panose="05000000000000000000" pitchFamily="2" charset="2"/>
                  </a:rPr>
                  <a:t>The start symbol is </a:t>
                </a:r>
                <a:r>
                  <a:rPr lang="en-US" dirty="0">
                    <a:solidFill>
                      <a:schemeClr val="accent1"/>
                    </a:solidFill>
                    <a:sym typeface="Wingdings" panose="05000000000000000000" pitchFamily="2" charset="2"/>
                  </a:rPr>
                  <a:t>E</a:t>
                </a:r>
                <a:r>
                  <a:rPr lang="en-US" dirty="0">
                    <a:sym typeface="Wingdings" panose="05000000000000000000" pitchFamily="2" charset="2"/>
                  </a:rPr>
                  <a:t>.</a:t>
                </a:r>
              </a:p>
              <a:p>
                <a:pPr marL="0" indent="0">
                  <a:buNone/>
                </a:pPr>
                <a:endParaRPr lang="en-US" dirty="0">
                  <a:sym typeface="Wingdings" panose="05000000000000000000" pitchFamily="2" charset="2"/>
                </a:endParaRPr>
              </a:p>
              <a:p>
                <a:pPr marL="0" indent="0">
                  <a:buNone/>
                </a:pPr>
                <a:r>
                  <a:rPr lang="en-US" dirty="0">
                    <a:solidFill>
                      <a:srgbClr val="FF0000"/>
                    </a:solidFill>
                    <a:sym typeface="Wingdings" panose="05000000000000000000" pitchFamily="2" charset="2"/>
                  </a:rPr>
                  <a:t>Goal:</a:t>
                </a:r>
              </a:p>
              <a:p>
                <a:pPr marL="0" indent="0">
                  <a:buNone/>
                </a:pPr>
                <a:r>
                  <a:rPr lang="en-US" dirty="0">
                    <a:sym typeface="Wingdings" panose="05000000000000000000" pitchFamily="2" charset="2"/>
                  </a:rPr>
                  <a:t>E </a:t>
                </a:r>
                <a14:m>
                  <m:oMath xmlns:m="http://schemas.openxmlformats.org/officeDocument/2006/math">
                    <m:groupChr>
                      <m:groupChrPr>
                        <m:chr m:val="⇒"/>
                        <m:vertJc m:val="bot"/>
                        <m:ctrlPr>
                          <a:rPr lang="en-US" i="1" smtClean="0">
                            <a:latin typeface="Cambria Math" panose="02040503050406030204" pitchFamily="18" charset="0"/>
                            <a:sym typeface="Wingdings" panose="05000000000000000000" pitchFamily="2" charset="2"/>
                          </a:rPr>
                        </m:ctrlPr>
                      </m:groupChrPr>
                      <m:e>
                        <m:r>
                          <m:rPr>
                            <m:brk m:alnAt="2"/>
                          </m:rPr>
                          <a:rPr lang="en-US" b="0" i="1" smtClean="0">
                            <a:latin typeface="Cambria Math" panose="02040503050406030204" pitchFamily="18" charset="0"/>
                            <a:sym typeface="Wingdings" panose="05000000000000000000" pitchFamily="2" charset="2"/>
                          </a:rPr>
                          <m:t>∗</m:t>
                        </m:r>
                      </m:e>
                    </m:groupChr>
                  </m:oMath>
                </a14:m>
                <a:r>
                  <a:rPr lang="en-US" dirty="0">
                    <a:sym typeface="Wingdings" panose="05000000000000000000" pitchFamily="2" charset="2"/>
                  </a:rPr>
                  <a:t> id </a:t>
                </a:r>
              </a:p>
            </p:txBody>
          </p:sp>
        </mc:Choice>
        <mc:Fallback xmlns="">
          <p:sp>
            <p:nvSpPr>
              <p:cNvPr id="3" name="Content Placeholder 2">
                <a:extLst>
                  <a:ext uri="{FF2B5EF4-FFF2-40B4-BE49-F238E27FC236}">
                    <a16:creationId xmlns:a16="http://schemas.microsoft.com/office/drawing/2014/main" id="{D74F159A-EC0B-44FA-99F1-C3DCADBDBE13}"/>
                  </a:ext>
                </a:extLst>
              </p:cNvPr>
              <p:cNvSpPr>
                <a:spLocks noGrp="1" noRot="1" noChangeAspect="1" noMove="1" noResize="1" noEditPoints="1" noAdjustHandles="1" noChangeArrowheads="1" noChangeShapeType="1" noTextEdit="1"/>
              </p:cNvSpPr>
              <p:nvPr>
                <p:ph idx="1"/>
              </p:nvPr>
            </p:nvSpPr>
            <p:spPr>
              <a:blipFill>
                <a:blip r:embed="rId2"/>
                <a:stretch>
                  <a:fillRect l="-1217" t="-2661"/>
                </a:stretch>
              </a:blipFill>
            </p:spPr>
            <p:txBody>
              <a:bodyPr/>
              <a:lstStyle/>
              <a:p>
                <a:r>
                  <a:rPr lang="en-IN">
                    <a:noFill/>
                  </a:rPr>
                  <a:t> </a:t>
                </a:r>
              </a:p>
            </p:txBody>
          </p:sp>
        </mc:Fallback>
      </mc:AlternateContent>
    </p:spTree>
    <p:extLst>
      <p:ext uri="{BB962C8B-B14F-4D97-AF65-F5344CB8AC3E}">
        <p14:creationId xmlns:p14="http://schemas.microsoft.com/office/powerpoint/2010/main" val="1324219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21B51-147F-4481-93DD-4C3FB0D875A0}"/>
              </a:ext>
            </a:extLst>
          </p:cNvPr>
          <p:cNvSpPr>
            <a:spLocks noGrp="1"/>
          </p:cNvSpPr>
          <p:nvPr>
            <p:ph type="title"/>
          </p:nvPr>
        </p:nvSpPr>
        <p:spPr/>
        <p:txBody>
          <a:bodyPr/>
          <a:lstStyle/>
          <a:p>
            <a:r>
              <a:rPr lang="en-US" dirty="0"/>
              <a:t>Derivation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74F159A-EC0B-44FA-99F1-C3DCADBDBE13}"/>
                  </a:ext>
                </a:extLst>
              </p:cNvPr>
              <p:cNvSpPr>
                <a:spLocks noGrp="1"/>
              </p:cNvSpPr>
              <p:nvPr>
                <p:ph idx="1"/>
              </p:nvPr>
            </p:nvSpPr>
            <p:spPr/>
            <p:txBody>
              <a:bodyPr/>
              <a:lstStyle/>
              <a:p>
                <a:pPr marL="0" indent="0">
                  <a:buNone/>
                </a:pPr>
                <a:r>
                  <a:rPr lang="en-US" dirty="0">
                    <a:sym typeface="Wingdings" panose="05000000000000000000" pitchFamily="2" charset="2"/>
                  </a:rPr>
                  <a:t>E  E + E | E * E | (E) | id</a:t>
                </a:r>
              </a:p>
              <a:p>
                <a:pPr marL="0" indent="0">
                  <a:buNone/>
                </a:pPr>
                <a:endParaRPr lang="en-US" dirty="0">
                  <a:sym typeface="Wingdings" panose="05000000000000000000" pitchFamily="2" charset="2"/>
                </a:endParaRP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Does </a:t>
                </a:r>
                <a:r>
                  <a:rPr lang="en-US" dirty="0">
                    <a:solidFill>
                      <a:schemeClr val="accent1"/>
                    </a:solidFill>
                    <a:sym typeface="Wingdings" panose="05000000000000000000" pitchFamily="2" charset="2"/>
                  </a:rPr>
                  <a:t>(id) </a:t>
                </a:r>
                <a:r>
                  <a:rPr lang="en-US" dirty="0">
                    <a:sym typeface="Wingdings" panose="05000000000000000000" pitchFamily="2" charset="2"/>
                  </a:rPr>
                  <a:t>belong to language of above grammar?</a:t>
                </a:r>
              </a:p>
              <a:p>
                <a:pPr marL="0" indent="0">
                  <a:buNone/>
                </a:pPr>
                <a:r>
                  <a:rPr lang="en-US" dirty="0">
                    <a:sym typeface="Wingdings" panose="05000000000000000000" pitchFamily="2" charset="2"/>
                  </a:rPr>
                  <a:t>The start symbol is </a:t>
                </a:r>
                <a:r>
                  <a:rPr lang="en-US" dirty="0">
                    <a:solidFill>
                      <a:schemeClr val="accent1"/>
                    </a:solidFill>
                    <a:sym typeface="Wingdings" panose="05000000000000000000" pitchFamily="2" charset="2"/>
                  </a:rPr>
                  <a:t>E</a:t>
                </a:r>
                <a:r>
                  <a:rPr lang="en-US" dirty="0">
                    <a:sym typeface="Wingdings" panose="05000000000000000000" pitchFamily="2" charset="2"/>
                  </a:rPr>
                  <a:t>.</a:t>
                </a:r>
              </a:p>
              <a:p>
                <a:pPr marL="0" indent="0">
                  <a:buNone/>
                </a:pPr>
                <a:endParaRPr lang="en-US" dirty="0">
                  <a:sym typeface="Wingdings" panose="05000000000000000000" pitchFamily="2" charset="2"/>
                </a:endParaRPr>
              </a:p>
              <a:p>
                <a:pPr marL="0" indent="0">
                  <a:buNone/>
                </a:pPr>
                <a:r>
                  <a:rPr lang="en-US" dirty="0">
                    <a:solidFill>
                      <a:srgbClr val="FF0000"/>
                    </a:solidFill>
                    <a:sym typeface="Wingdings" panose="05000000000000000000" pitchFamily="2" charset="2"/>
                  </a:rPr>
                  <a:t>Goal:</a:t>
                </a:r>
              </a:p>
              <a:p>
                <a:pPr marL="0" indent="0">
                  <a:buNone/>
                </a:pPr>
                <a:r>
                  <a:rPr lang="en-US" dirty="0">
                    <a:sym typeface="Wingdings" panose="05000000000000000000" pitchFamily="2" charset="2"/>
                  </a:rPr>
                  <a:t>E </a:t>
                </a:r>
                <a14:m>
                  <m:oMath xmlns:m="http://schemas.openxmlformats.org/officeDocument/2006/math">
                    <m:groupChr>
                      <m:groupChrPr>
                        <m:chr m:val="⇒"/>
                        <m:vertJc m:val="bot"/>
                        <m:ctrlPr>
                          <a:rPr lang="en-US" i="1" smtClean="0">
                            <a:latin typeface="Cambria Math" panose="02040503050406030204" pitchFamily="18" charset="0"/>
                            <a:sym typeface="Wingdings" panose="05000000000000000000" pitchFamily="2" charset="2"/>
                          </a:rPr>
                        </m:ctrlPr>
                      </m:groupChrPr>
                      <m:e>
                        <m:r>
                          <m:rPr>
                            <m:brk m:alnAt="2"/>
                          </m:rPr>
                          <a:rPr lang="en-US" b="0" i="1" smtClean="0">
                            <a:latin typeface="Cambria Math" panose="02040503050406030204" pitchFamily="18" charset="0"/>
                            <a:sym typeface="Wingdings" panose="05000000000000000000" pitchFamily="2" charset="2"/>
                          </a:rPr>
                          <m:t>∗</m:t>
                        </m:r>
                      </m:e>
                    </m:groupChr>
                  </m:oMath>
                </a14:m>
                <a:r>
                  <a:rPr lang="en-US" dirty="0">
                    <a:sym typeface="Wingdings" panose="05000000000000000000" pitchFamily="2" charset="2"/>
                  </a:rPr>
                  <a:t> (id)</a:t>
                </a:r>
              </a:p>
            </p:txBody>
          </p:sp>
        </mc:Choice>
        <mc:Fallback xmlns="">
          <p:sp>
            <p:nvSpPr>
              <p:cNvPr id="3" name="Content Placeholder 2">
                <a:extLst>
                  <a:ext uri="{FF2B5EF4-FFF2-40B4-BE49-F238E27FC236}">
                    <a16:creationId xmlns:a16="http://schemas.microsoft.com/office/drawing/2014/main" id="{D74F159A-EC0B-44FA-99F1-C3DCADBDBE13}"/>
                  </a:ext>
                </a:extLst>
              </p:cNvPr>
              <p:cNvSpPr>
                <a:spLocks noGrp="1" noRot="1" noChangeAspect="1" noMove="1" noResize="1" noEditPoints="1" noAdjustHandles="1" noChangeArrowheads="1" noChangeShapeType="1" noTextEdit="1"/>
              </p:cNvSpPr>
              <p:nvPr>
                <p:ph idx="1"/>
              </p:nvPr>
            </p:nvSpPr>
            <p:spPr>
              <a:blipFill>
                <a:blip r:embed="rId2"/>
                <a:stretch>
                  <a:fillRect l="-1217" t="-2661"/>
                </a:stretch>
              </a:blipFill>
            </p:spPr>
            <p:txBody>
              <a:bodyPr/>
              <a:lstStyle/>
              <a:p>
                <a:r>
                  <a:rPr lang="en-IN">
                    <a:noFill/>
                  </a:rPr>
                  <a:t> </a:t>
                </a:r>
              </a:p>
            </p:txBody>
          </p:sp>
        </mc:Fallback>
      </mc:AlternateContent>
    </p:spTree>
    <p:extLst>
      <p:ext uri="{BB962C8B-B14F-4D97-AF65-F5344CB8AC3E}">
        <p14:creationId xmlns:p14="http://schemas.microsoft.com/office/powerpoint/2010/main" val="1543066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5B962-9A08-44A7-A2CB-D296CC1951EB}"/>
              </a:ext>
            </a:extLst>
          </p:cNvPr>
          <p:cNvSpPr>
            <a:spLocks noGrp="1"/>
          </p:cNvSpPr>
          <p:nvPr>
            <p:ph type="title"/>
          </p:nvPr>
        </p:nvSpPr>
        <p:spPr/>
        <p:txBody>
          <a:bodyPr/>
          <a:lstStyle/>
          <a:p>
            <a:r>
              <a:rPr lang="en-US" dirty="0"/>
              <a:t>Implementing DFA</a:t>
            </a:r>
          </a:p>
        </p:txBody>
      </p:sp>
      <p:sp>
        <p:nvSpPr>
          <p:cNvPr id="3" name="Content Placeholder 2">
            <a:extLst>
              <a:ext uri="{FF2B5EF4-FFF2-40B4-BE49-F238E27FC236}">
                <a16:creationId xmlns:a16="http://schemas.microsoft.com/office/drawing/2014/main" id="{86F3029F-3F38-4F3E-B074-7354BDDBB05D}"/>
              </a:ext>
            </a:extLst>
          </p:cNvPr>
          <p:cNvSpPr>
            <a:spLocks noGrp="1"/>
          </p:cNvSpPr>
          <p:nvPr>
            <p:ph idx="1"/>
          </p:nvPr>
        </p:nvSpPr>
        <p:spPr/>
        <p:txBody>
          <a:bodyPr/>
          <a:lstStyle/>
          <a:p>
            <a:r>
              <a:rPr lang="en-US" dirty="0"/>
              <a:t>DFA can be implemented using a two-dimensional table indexed by states and characters</a:t>
            </a:r>
          </a:p>
        </p:txBody>
      </p:sp>
      <p:graphicFrame>
        <p:nvGraphicFramePr>
          <p:cNvPr id="4" name="Table 3">
            <a:extLst>
              <a:ext uri="{FF2B5EF4-FFF2-40B4-BE49-F238E27FC236}">
                <a16:creationId xmlns:a16="http://schemas.microsoft.com/office/drawing/2014/main" id="{8E0038EA-0B44-42E6-9C83-300EF221D729}"/>
              </a:ext>
            </a:extLst>
          </p:cNvPr>
          <p:cNvGraphicFramePr>
            <a:graphicFrameLocks noGrp="1"/>
          </p:cNvGraphicFramePr>
          <p:nvPr/>
        </p:nvGraphicFramePr>
        <p:xfrm>
          <a:off x="2804886" y="3158064"/>
          <a:ext cx="2322285" cy="2589594"/>
        </p:xfrm>
        <a:graphic>
          <a:graphicData uri="http://schemas.openxmlformats.org/drawingml/2006/table">
            <a:tbl>
              <a:tblPr firstRow="1" firstCol="1" bandRow="1">
                <a:tableStyleId>{5C22544A-7EE6-4342-B048-85BDC9FD1C3A}</a:tableStyleId>
              </a:tblPr>
              <a:tblGrid>
                <a:gridCol w="774095">
                  <a:extLst>
                    <a:ext uri="{9D8B030D-6E8A-4147-A177-3AD203B41FA5}">
                      <a16:colId xmlns:a16="http://schemas.microsoft.com/office/drawing/2014/main" val="202762124"/>
                    </a:ext>
                  </a:extLst>
                </a:gridCol>
                <a:gridCol w="774095">
                  <a:extLst>
                    <a:ext uri="{9D8B030D-6E8A-4147-A177-3AD203B41FA5}">
                      <a16:colId xmlns:a16="http://schemas.microsoft.com/office/drawing/2014/main" val="3998158020"/>
                    </a:ext>
                  </a:extLst>
                </a:gridCol>
                <a:gridCol w="774095">
                  <a:extLst>
                    <a:ext uri="{9D8B030D-6E8A-4147-A177-3AD203B41FA5}">
                      <a16:colId xmlns:a16="http://schemas.microsoft.com/office/drawing/2014/main" val="2467231687"/>
                    </a:ext>
                  </a:extLst>
                </a:gridCol>
              </a:tblGrid>
              <a:tr h="431599">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a:t>
                      </a:r>
                    </a:p>
                  </a:txBody>
                  <a:tcPr>
                    <a:lnL w="12700" cap="flat" cmpd="sng" algn="ctr">
                      <a:solidFill>
                        <a:schemeClr val="tx1"/>
                      </a:solidFill>
                      <a:prstDash val="solid"/>
                      <a:round/>
                      <a:headEnd type="none" w="med" len="med"/>
                      <a:tailEnd type="none" w="med" len="med"/>
                    </a:lnL>
                  </a:tcPr>
                </a:tc>
                <a:tc>
                  <a:txBody>
                    <a:bodyPr/>
                    <a:lstStyle/>
                    <a:p>
                      <a:pPr algn="ctr"/>
                      <a:r>
                        <a:rPr lang="en-US" dirty="0"/>
                        <a:t>b</a:t>
                      </a:r>
                    </a:p>
                  </a:txBody>
                  <a:tcPr/>
                </a:tc>
                <a:extLst>
                  <a:ext uri="{0D108BD9-81ED-4DB2-BD59-A6C34878D82A}">
                    <a16:rowId xmlns:a16="http://schemas.microsoft.com/office/drawing/2014/main" val="3073938235"/>
                  </a:ext>
                </a:extLst>
              </a:tr>
              <a:tr h="431599">
                <a:tc>
                  <a:txBody>
                    <a:bodyPr/>
                    <a:lstStyle/>
                    <a:p>
                      <a:pPr algn="ctr"/>
                      <a:r>
                        <a:rPr lang="en-US" dirty="0"/>
                        <a:t>A</a:t>
                      </a:r>
                    </a:p>
                  </a:txBody>
                  <a:tcPr>
                    <a:lnT w="12700" cap="flat" cmpd="sng" algn="ctr">
                      <a:solidFill>
                        <a:schemeClr val="tx1"/>
                      </a:solidFill>
                      <a:prstDash val="solid"/>
                      <a:round/>
                      <a:headEnd type="none" w="med" len="med"/>
                      <a:tailEnd type="none" w="med" len="med"/>
                    </a:lnT>
                  </a:tcPr>
                </a:tc>
                <a:tc>
                  <a:txBody>
                    <a:bodyPr/>
                    <a:lstStyle/>
                    <a:p>
                      <a:pPr algn="ctr"/>
                      <a:r>
                        <a:rPr lang="en-US" dirty="0"/>
                        <a:t>B</a:t>
                      </a:r>
                    </a:p>
                  </a:txBody>
                  <a:tcPr/>
                </a:tc>
                <a:tc>
                  <a:txBody>
                    <a:bodyPr/>
                    <a:lstStyle/>
                    <a:p>
                      <a:pPr algn="ctr"/>
                      <a:r>
                        <a:rPr lang="en-US" dirty="0"/>
                        <a:t>C</a:t>
                      </a:r>
                    </a:p>
                  </a:txBody>
                  <a:tcPr/>
                </a:tc>
                <a:extLst>
                  <a:ext uri="{0D108BD9-81ED-4DB2-BD59-A6C34878D82A}">
                    <a16:rowId xmlns:a16="http://schemas.microsoft.com/office/drawing/2014/main" val="2349300569"/>
                  </a:ext>
                </a:extLst>
              </a:tr>
              <a:tr h="431599">
                <a:tc>
                  <a:txBody>
                    <a:bodyPr/>
                    <a:lstStyle/>
                    <a:p>
                      <a:pPr algn="ctr"/>
                      <a:r>
                        <a:rPr lang="en-US" dirty="0"/>
                        <a:t>B</a:t>
                      </a:r>
                    </a:p>
                  </a:txBody>
                  <a:tcPr/>
                </a:tc>
                <a:tc>
                  <a:txBody>
                    <a:bodyPr/>
                    <a:lstStyle/>
                    <a:p>
                      <a:pPr algn="ctr"/>
                      <a:r>
                        <a:rPr lang="en-US" dirty="0"/>
                        <a:t>B</a:t>
                      </a:r>
                    </a:p>
                  </a:txBody>
                  <a:tcPr/>
                </a:tc>
                <a:tc>
                  <a:txBody>
                    <a:bodyPr/>
                    <a:lstStyle/>
                    <a:p>
                      <a:pPr algn="ctr"/>
                      <a:r>
                        <a:rPr lang="en-US" dirty="0"/>
                        <a:t>D</a:t>
                      </a:r>
                    </a:p>
                  </a:txBody>
                  <a:tcPr/>
                </a:tc>
                <a:extLst>
                  <a:ext uri="{0D108BD9-81ED-4DB2-BD59-A6C34878D82A}">
                    <a16:rowId xmlns:a16="http://schemas.microsoft.com/office/drawing/2014/main" val="3293811414"/>
                  </a:ext>
                </a:extLst>
              </a:tr>
              <a:tr h="431599">
                <a:tc>
                  <a:txBody>
                    <a:bodyPr/>
                    <a:lstStyle/>
                    <a:p>
                      <a:pPr algn="ctr"/>
                      <a:r>
                        <a:rPr lang="en-US" dirty="0"/>
                        <a:t>C</a:t>
                      </a:r>
                    </a:p>
                  </a:txBody>
                  <a:tcPr/>
                </a:tc>
                <a:tc>
                  <a:txBody>
                    <a:bodyPr/>
                    <a:lstStyle/>
                    <a:p>
                      <a:pPr algn="ctr"/>
                      <a:r>
                        <a:rPr lang="en-US" dirty="0"/>
                        <a:t>B</a:t>
                      </a:r>
                    </a:p>
                  </a:txBody>
                  <a:tcPr/>
                </a:tc>
                <a:tc>
                  <a:txBody>
                    <a:bodyPr/>
                    <a:lstStyle/>
                    <a:p>
                      <a:pPr algn="ctr"/>
                      <a:r>
                        <a:rPr lang="en-US" dirty="0"/>
                        <a:t>C</a:t>
                      </a:r>
                    </a:p>
                  </a:txBody>
                  <a:tcPr/>
                </a:tc>
                <a:extLst>
                  <a:ext uri="{0D108BD9-81ED-4DB2-BD59-A6C34878D82A}">
                    <a16:rowId xmlns:a16="http://schemas.microsoft.com/office/drawing/2014/main" val="1098852566"/>
                  </a:ext>
                </a:extLst>
              </a:tr>
              <a:tr h="431599">
                <a:tc>
                  <a:txBody>
                    <a:bodyPr/>
                    <a:lstStyle/>
                    <a:p>
                      <a:pPr algn="ctr"/>
                      <a:r>
                        <a:rPr lang="en-US" dirty="0"/>
                        <a:t>D</a:t>
                      </a:r>
                    </a:p>
                  </a:txBody>
                  <a:tcPr/>
                </a:tc>
                <a:tc>
                  <a:txBody>
                    <a:bodyPr/>
                    <a:lstStyle/>
                    <a:p>
                      <a:pPr algn="ctr"/>
                      <a:r>
                        <a:rPr lang="en-US" dirty="0"/>
                        <a:t>B</a:t>
                      </a:r>
                    </a:p>
                  </a:txBody>
                  <a:tcPr/>
                </a:tc>
                <a:tc>
                  <a:txBody>
                    <a:bodyPr/>
                    <a:lstStyle/>
                    <a:p>
                      <a:pPr algn="ctr"/>
                      <a:r>
                        <a:rPr lang="en-US" dirty="0"/>
                        <a:t>E</a:t>
                      </a:r>
                    </a:p>
                  </a:txBody>
                  <a:tcPr/>
                </a:tc>
                <a:extLst>
                  <a:ext uri="{0D108BD9-81ED-4DB2-BD59-A6C34878D82A}">
                    <a16:rowId xmlns:a16="http://schemas.microsoft.com/office/drawing/2014/main" val="1565428908"/>
                  </a:ext>
                </a:extLst>
              </a:tr>
              <a:tr h="431599">
                <a:tc>
                  <a:txBody>
                    <a:bodyPr/>
                    <a:lstStyle/>
                    <a:p>
                      <a:pPr algn="ctr"/>
                      <a:r>
                        <a:rPr lang="en-US" dirty="0"/>
                        <a:t>E</a:t>
                      </a:r>
                    </a:p>
                  </a:txBody>
                  <a:tcPr/>
                </a:tc>
                <a:tc>
                  <a:txBody>
                    <a:bodyPr/>
                    <a:lstStyle/>
                    <a:p>
                      <a:pPr algn="ctr"/>
                      <a:r>
                        <a:rPr lang="en-US" dirty="0"/>
                        <a:t>B</a:t>
                      </a:r>
                    </a:p>
                  </a:txBody>
                  <a:tcPr/>
                </a:tc>
                <a:tc>
                  <a:txBody>
                    <a:bodyPr/>
                    <a:lstStyle/>
                    <a:p>
                      <a:pPr algn="ctr"/>
                      <a:r>
                        <a:rPr lang="en-US" dirty="0"/>
                        <a:t>C</a:t>
                      </a:r>
                    </a:p>
                  </a:txBody>
                  <a:tcPr/>
                </a:tc>
                <a:extLst>
                  <a:ext uri="{0D108BD9-81ED-4DB2-BD59-A6C34878D82A}">
                    <a16:rowId xmlns:a16="http://schemas.microsoft.com/office/drawing/2014/main" val="1677374262"/>
                  </a:ext>
                </a:extLst>
              </a:tr>
            </a:tbl>
          </a:graphicData>
        </a:graphic>
      </p:graphicFrame>
      <p:sp>
        <p:nvSpPr>
          <p:cNvPr id="5" name="TextBox 4">
            <a:extLst>
              <a:ext uri="{FF2B5EF4-FFF2-40B4-BE49-F238E27FC236}">
                <a16:creationId xmlns:a16="http://schemas.microsoft.com/office/drawing/2014/main" id="{EA7302B7-5C8A-469D-82E4-05B90D4903AA}"/>
              </a:ext>
            </a:extLst>
          </p:cNvPr>
          <p:cNvSpPr txBox="1"/>
          <p:nvPr/>
        </p:nvSpPr>
        <p:spPr>
          <a:xfrm>
            <a:off x="5682341" y="3984171"/>
            <a:ext cx="6302829" cy="461665"/>
          </a:xfrm>
          <a:prstGeom prst="rect">
            <a:avLst/>
          </a:prstGeom>
          <a:noFill/>
        </p:spPr>
        <p:txBody>
          <a:bodyPr wrap="square" rtlCol="0">
            <a:spAutoFit/>
          </a:bodyPr>
          <a:lstStyle/>
          <a:p>
            <a:r>
              <a:rPr lang="en-IN" sz="2400" dirty="0"/>
              <a:t>Cons: The memory requirement could be huge.</a:t>
            </a:r>
          </a:p>
        </p:txBody>
      </p:sp>
    </p:spTree>
    <p:extLst>
      <p:ext uri="{BB962C8B-B14F-4D97-AF65-F5344CB8AC3E}">
        <p14:creationId xmlns:p14="http://schemas.microsoft.com/office/powerpoint/2010/main" val="33209329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21B51-147F-4481-93DD-4C3FB0D875A0}"/>
              </a:ext>
            </a:extLst>
          </p:cNvPr>
          <p:cNvSpPr>
            <a:spLocks noGrp="1"/>
          </p:cNvSpPr>
          <p:nvPr>
            <p:ph type="title"/>
          </p:nvPr>
        </p:nvSpPr>
        <p:spPr/>
        <p:txBody>
          <a:bodyPr/>
          <a:lstStyle/>
          <a:p>
            <a:r>
              <a:rPr lang="en-US" dirty="0"/>
              <a:t>Derivation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74F159A-EC0B-44FA-99F1-C3DCADBDBE13}"/>
                  </a:ext>
                </a:extLst>
              </p:cNvPr>
              <p:cNvSpPr>
                <a:spLocks noGrp="1"/>
              </p:cNvSpPr>
              <p:nvPr>
                <p:ph idx="1"/>
              </p:nvPr>
            </p:nvSpPr>
            <p:spPr/>
            <p:txBody>
              <a:bodyPr/>
              <a:lstStyle/>
              <a:p>
                <a:pPr marL="0" indent="0">
                  <a:buNone/>
                </a:pPr>
                <a:r>
                  <a:rPr lang="en-US" dirty="0">
                    <a:sym typeface="Wingdings" panose="05000000000000000000" pitchFamily="2" charset="2"/>
                  </a:rPr>
                  <a:t>E  E + E | E * E | (E) | id</a:t>
                </a:r>
              </a:p>
              <a:p>
                <a:pPr marL="0" indent="0">
                  <a:buNone/>
                </a:pPr>
                <a:endParaRPr lang="en-US" dirty="0">
                  <a:sym typeface="Wingdings" panose="05000000000000000000" pitchFamily="2" charset="2"/>
                </a:endParaRP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Does </a:t>
                </a:r>
                <a:r>
                  <a:rPr lang="en-US" dirty="0">
                    <a:solidFill>
                      <a:schemeClr val="accent1"/>
                    </a:solidFill>
                    <a:sym typeface="Wingdings" panose="05000000000000000000" pitchFamily="2" charset="2"/>
                  </a:rPr>
                  <a:t>id(id) </a:t>
                </a:r>
                <a:r>
                  <a:rPr lang="en-US" dirty="0">
                    <a:sym typeface="Wingdings" panose="05000000000000000000" pitchFamily="2" charset="2"/>
                  </a:rPr>
                  <a:t>belong to language of above grammar?</a:t>
                </a:r>
              </a:p>
              <a:p>
                <a:pPr marL="0" indent="0">
                  <a:buNone/>
                </a:pPr>
                <a:r>
                  <a:rPr lang="en-US" dirty="0">
                    <a:sym typeface="Wingdings" panose="05000000000000000000" pitchFamily="2" charset="2"/>
                  </a:rPr>
                  <a:t>The start symbol is </a:t>
                </a:r>
                <a:r>
                  <a:rPr lang="en-US" dirty="0">
                    <a:solidFill>
                      <a:schemeClr val="accent1"/>
                    </a:solidFill>
                    <a:sym typeface="Wingdings" panose="05000000000000000000" pitchFamily="2" charset="2"/>
                  </a:rPr>
                  <a:t>E</a:t>
                </a:r>
                <a:r>
                  <a:rPr lang="en-US" dirty="0">
                    <a:sym typeface="Wingdings" panose="05000000000000000000" pitchFamily="2" charset="2"/>
                  </a:rPr>
                  <a:t>.</a:t>
                </a:r>
              </a:p>
              <a:p>
                <a:pPr marL="0" indent="0">
                  <a:buNone/>
                </a:pPr>
                <a:endParaRPr lang="en-US" dirty="0">
                  <a:sym typeface="Wingdings" panose="05000000000000000000" pitchFamily="2" charset="2"/>
                </a:endParaRPr>
              </a:p>
              <a:p>
                <a:pPr marL="0" indent="0">
                  <a:buNone/>
                </a:pPr>
                <a:r>
                  <a:rPr lang="en-US" dirty="0">
                    <a:solidFill>
                      <a:srgbClr val="FF0000"/>
                    </a:solidFill>
                    <a:sym typeface="Wingdings" panose="05000000000000000000" pitchFamily="2" charset="2"/>
                  </a:rPr>
                  <a:t>Goal:</a:t>
                </a:r>
              </a:p>
              <a:p>
                <a:pPr marL="0" indent="0">
                  <a:buNone/>
                </a:pPr>
                <a:r>
                  <a:rPr lang="en-US" dirty="0">
                    <a:sym typeface="Wingdings" panose="05000000000000000000" pitchFamily="2" charset="2"/>
                  </a:rPr>
                  <a:t>E </a:t>
                </a:r>
                <a14:m>
                  <m:oMath xmlns:m="http://schemas.openxmlformats.org/officeDocument/2006/math">
                    <m:groupChr>
                      <m:groupChrPr>
                        <m:chr m:val="⇒"/>
                        <m:vertJc m:val="bot"/>
                        <m:ctrlPr>
                          <a:rPr lang="en-US" i="1" smtClean="0">
                            <a:latin typeface="Cambria Math" panose="02040503050406030204" pitchFamily="18" charset="0"/>
                            <a:sym typeface="Wingdings" panose="05000000000000000000" pitchFamily="2" charset="2"/>
                          </a:rPr>
                        </m:ctrlPr>
                      </m:groupChrPr>
                      <m:e>
                        <m:r>
                          <m:rPr>
                            <m:brk m:alnAt="2"/>
                          </m:rPr>
                          <a:rPr lang="en-US" b="0" i="1" smtClean="0">
                            <a:latin typeface="Cambria Math" panose="02040503050406030204" pitchFamily="18" charset="0"/>
                            <a:sym typeface="Wingdings" panose="05000000000000000000" pitchFamily="2" charset="2"/>
                          </a:rPr>
                          <m:t>∗</m:t>
                        </m:r>
                      </m:e>
                    </m:groupChr>
                  </m:oMath>
                </a14:m>
                <a:r>
                  <a:rPr lang="en-US" dirty="0">
                    <a:sym typeface="Wingdings" panose="05000000000000000000" pitchFamily="2" charset="2"/>
                  </a:rPr>
                  <a:t> id(id)</a:t>
                </a:r>
              </a:p>
            </p:txBody>
          </p:sp>
        </mc:Choice>
        <mc:Fallback xmlns="">
          <p:sp>
            <p:nvSpPr>
              <p:cNvPr id="3" name="Content Placeholder 2">
                <a:extLst>
                  <a:ext uri="{FF2B5EF4-FFF2-40B4-BE49-F238E27FC236}">
                    <a16:creationId xmlns:a16="http://schemas.microsoft.com/office/drawing/2014/main" id="{D74F159A-EC0B-44FA-99F1-C3DCADBDBE13}"/>
                  </a:ext>
                </a:extLst>
              </p:cNvPr>
              <p:cNvSpPr>
                <a:spLocks noGrp="1" noRot="1" noChangeAspect="1" noMove="1" noResize="1" noEditPoints="1" noAdjustHandles="1" noChangeArrowheads="1" noChangeShapeType="1" noTextEdit="1"/>
              </p:cNvSpPr>
              <p:nvPr>
                <p:ph idx="1"/>
              </p:nvPr>
            </p:nvSpPr>
            <p:spPr>
              <a:blipFill>
                <a:blip r:embed="rId2"/>
                <a:stretch>
                  <a:fillRect l="-1217" t="-2661"/>
                </a:stretch>
              </a:blipFill>
            </p:spPr>
            <p:txBody>
              <a:bodyPr/>
              <a:lstStyle/>
              <a:p>
                <a:r>
                  <a:rPr lang="en-IN">
                    <a:noFill/>
                  </a:rPr>
                  <a:t> </a:t>
                </a:r>
              </a:p>
            </p:txBody>
          </p:sp>
        </mc:Fallback>
      </mc:AlternateContent>
    </p:spTree>
    <p:extLst>
      <p:ext uri="{BB962C8B-B14F-4D97-AF65-F5344CB8AC3E}">
        <p14:creationId xmlns:p14="http://schemas.microsoft.com/office/powerpoint/2010/main" val="34415040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21B51-147F-4481-93DD-4C3FB0D875A0}"/>
              </a:ext>
            </a:extLst>
          </p:cNvPr>
          <p:cNvSpPr>
            <a:spLocks noGrp="1"/>
          </p:cNvSpPr>
          <p:nvPr>
            <p:ph type="title"/>
          </p:nvPr>
        </p:nvSpPr>
        <p:spPr/>
        <p:txBody>
          <a:bodyPr/>
          <a:lstStyle/>
          <a:p>
            <a:r>
              <a:rPr lang="en-US" dirty="0"/>
              <a:t>Derivation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74F159A-EC0B-44FA-99F1-C3DCADBDBE13}"/>
                  </a:ext>
                </a:extLst>
              </p:cNvPr>
              <p:cNvSpPr>
                <a:spLocks noGrp="1"/>
              </p:cNvSpPr>
              <p:nvPr>
                <p:ph idx="1"/>
              </p:nvPr>
            </p:nvSpPr>
            <p:spPr/>
            <p:txBody>
              <a:bodyPr/>
              <a:lstStyle/>
              <a:p>
                <a:pPr marL="0" indent="0">
                  <a:buNone/>
                </a:pPr>
                <a:r>
                  <a:rPr lang="en-US" dirty="0">
                    <a:sym typeface="Wingdings" panose="05000000000000000000" pitchFamily="2" charset="2"/>
                  </a:rPr>
                  <a:t>E  E + E | E * E | (E) | id</a:t>
                </a:r>
              </a:p>
              <a:p>
                <a:pPr marL="0" indent="0">
                  <a:buNone/>
                </a:pPr>
                <a:endParaRPr lang="en-US" dirty="0">
                  <a:sym typeface="Wingdings" panose="05000000000000000000" pitchFamily="2" charset="2"/>
                </a:endParaRP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Does </a:t>
                </a:r>
                <a:r>
                  <a:rPr lang="en-US" dirty="0">
                    <a:solidFill>
                      <a:schemeClr val="accent1"/>
                    </a:solidFill>
                    <a:sym typeface="Wingdings" panose="05000000000000000000" pitchFamily="2" charset="2"/>
                  </a:rPr>
                  <a:t>id * id + id </a:t>
                </a:r>
                <a:r>
                  <a:rPr lang="en-US" dirty="0">
                    <a:sym typeface="Wingdings" panose="05000000000000000000" pitchFamily="2" charset="2"/>
                  </a:rPr>
                  <a:t>belong to language of above grammar?</a:t>
                </a:r>
              </a:p>
              <a:p>
                <a:pPr marL="0" indent="0">
                  <a:buNone/>
                </a:pPr>
                <a:r>
                  <a:rPr lang="en-US" dirty="0">
                    <a:sym typeface="Wingdings" panose="05000000000000000000" pitchFamily="2" charset="2"/>
                  </a:rPr>
                  <a:t>The start symbol is </a:t>
                </a:r>
                <a:r>
                  <a:rPr lang="en-US" dirty="0">
                    <a:solidFill>
                      <a:schemeClr val="accent1"/>
                    </a:solidFill>
                    <a:sym typeface="Wingdings" panose="05000000000000000000" pitchFamily="2" charset="2"/>
                  </a:rPr>
                  <a:t>E</a:t>
                </a:r>
                <a:r>
                  <a:rPr lang="en-US" dirty="0">
                    <a:sym typeface="Wingdings" panose="05000000000000000000" pitchFamily="2" charset="2"/>
                  </a:rPr>
                  <a:t>.</a:t>
                </a:r>
              </a:p>
              <a:p>
                <a:pPr marL="0" indent="0">
                  <a:buNone/>
                </a:pPr>
                <a:endParaRPr lang="en-US" dirty="0">
                  <a:sym typeface="Wingdings" panose="05000000000000000000" pitchFamily="2" charset="2"/>
                </a:endParaRPr>
              </a:p>
              <a:p>
                <a:pPr marL="0" indent="0">
                  <a:buNone/>
                </a:pPr>
                <a:r>
                  <a:rPr lang="en-US" dirty="0">
                    <a:solidFill>
                      <a:srgbClr val="FF0000"/>
                    </a:solidFill>
                    <a:sym typeface="Wingdings" panose="05000000000000000000" pitchFamily="2" charset="2"/>
                  </a:rPr>
                  <a:t>Goal:</a:t>
                </a:r>
              </a:p>
              <a:p>
                <a:pPr marL="0" indent="0">
                  <a:buNone/>
                </a:pPr>
                <a:r>
                  <a:rPr lang="en-US" dirty="0">
                    <a:sym typeface="Wingdings" panose="05000000000000000000" pitchFamily="2" charset="2"/>
                  </a:rPr>
                  <a:t>E </a:t>
                </a:r>
                <a14:m>
                  <m:oMath xmlns:m="http://schemas.openxmlformats.org/officeDocument/2006/math">
                    <m:groupChr>
                      <m:groupChrPr>
                        <m:chr m:val="⇒"/>
                        <m:vertJc m:val="bot"/>
                        <m:ctrlPr>
                          <a:rPr lang="en-US" i="1" smtClean="0">
                            <a:latin typeface="Cambria Math" panose="02040503050406030204" pitchFamily="18" charset="0"/>
                            <a:sym typeface="Wingdings" panose="05000000000000000000" pitchFamily="2" charset="2"/>
                          </a:rPr>
                        </m:ctrlPr>
                      </m:groupChrPr>
                      <m:e>
                        <m:r>
                          <m:rPr>
                            <m:brk m:alnAt="2"/>
                          </m:rPr>
                          <a:rPr lang="en-US" b="0" i="1" smtClean="0">
                            <a:latin typeface="Cambria Math" panose="02040503050406030204" pitchFamily="18" charset="0"/>
                            <a:sym typeface="Wingdings" panose="05000000000000000000" pitchFamily="2" charset="2"/>
                          </a:rPr>
                          <m:t>∗</m:t>
                        </m:r>
                      </m:e>
                    </m:groupChr>
                  </m:oMath>
                </a14:m>
                <a:r>
                  <a:rPr lang="en-US" dirty="0">
                    <a:sym typeface="Wingdings" panose="05000000000000000000" pitchFamily="2" charset="2"/>
                  </a:rPr>
                  <a:t> id * id + id </a:t>
                </a:r>
              </a:p>
            </p:txBody>
          </p:sp>
        </mc:Choice>
        <mc:Fallback xmlns="">
          <p:sp>
            <p:nvSpPr>
              <p:cNvPr id="3" name="Content Placeholder 2">
                <a:extLst>
                  <a:ext uri="{FF2B5EF4-FFF2-40B4-BE49-F238E27FC236}">
                    <a16:creationId xmlns:a16="http://schemas.microsoft.com/office/drawing/2014/main" id="{D74F159A-EC0B-44FA-99F1-C3DCADBDBE13}"/>
                  </a:ext>
                </a:extLst>
              </p:cNvPr>
              <p:cNvSpPr>
                <a:spLocks noGrp="1" noRot="1" noChangeAspect="1" noMove="1" noResize="1" noEditPoints="1" noAdjustHandles="1" noChangeArrowheads="1" noChangeShapeType="1" noTextEdit="1"/>
              </p:cNvSpPr>
              <p:nvPr>
                <p:ph idx="1"/>
              </p:nvPr>
            </p:nvSpPr>
            <p:spPr>
              <a:blipFill>
                <a:blip r:embed="rId2"/>
                <a:stretch>
                  <a:fillRect l="-1217" t="-2661"/>
                </a:stretch>
              </a:blipFill>
            </p:spPr>
            <p:txBody>
              <a:bodyPr/>
              <a:lstStyle/>
              <a:p>
                <a:r>
                  <a:rPr lang="en-IN">
                    <a:noFill/>
                  </a:rPr>
                  <a:t> </a:t>
                </a:r>
              </a:p>
            </p:txBody>
          </p:sp>
        </mc:Fallback>
      </mc:AlternateContent>
    </p:spTree>
    <p:extLst>
      <p:ext uri="{BB962C8B-B14F-4D97-AF65-F5344CB8AC3E}">
        <p14:creationId xmlns:p14="http://schemas.microsoft.com/office/powerpoint/2010/main" val="10522006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21B51-147F-4481-93DD-4C3FB0D875A0}"/>
              </a:ext>
            </a:extLst>
          </p:cNvPr>
          <p:cNvSpPr>
            <a:spLocks noGrp="1"/>
          </p:cNvSpPr>
          <p:nvPr>
            <p:ph type="title"/>
          </p:nvPr>
        </p:nvSpPr>
        <p:spPr/>
        <p:txBody>
          <a:bodyPr/>
          <a:lstStyle/>
          <a:p>
            <a:r>
              <a:rPr lang="en-US" dirty="0"/>
              <a:t>Derivation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74F159A-EC0B-44FA-99F1-C3DCADBDBE13}"/>
                  </a:ext>
                </a:extLst>
              </p:cNvPr>
              <p:cNvSpPr>
                <a:spLocks noGrp="1"/>
              </p:cNvSpPr>
              <p:nvPr>
                <p:ph idx="1"/>
              </p:nvPr>
            </p:nvSpPr>
            <p:spPr/>
            <p:txBody>
              <a:bodyPr/>
              <a:lstStyle/>
              <a:p>
                <a:pPr marL="0" indent="0">
                  <a:buNone/>
                </a:pPr>
                <a:r>
                  <a:rPr lang="en-US" dirty="0">
                    <a:sym typeface="Wingdings" panose="05000000000000000000" pitchFamily="2" charset="2"/>
                  </a:rPr>
                  <a:t>E  E + E | E * E | (E) | id</a:t>
                </a: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E </a:t>
                </a:r>
                <a14:m>
                  <m:oMath xmlns:m="http://schemas.openxmlformats.org/officeDocument/2006/math">
                    <m:groupChr>
                      <m:groupChrPr>
                        <m:chr m:val="⇒"/>
                        <m:vertJc m:val="bot"/>
                        <m:ctrlPr>
                          <a:rPr lang="en-US" i="1" smtClean="0">
                            <a:latin typeface="Cambria Math" panose="02040503050406030204" pitchFamily="18" charset="0"/>
                            <a:sym typeface="Wingdings" panose="05000000000000000000" pitchFamily="2" charset="2"/>
                          </a:rPr>
                        </m:ctrlPr>
                      </m:groupChrPr>
                      <m:e>
                        <m:r>
                          <m:rPr>
                            <m:brk m:alnAt="2"/>
                          </m:rPr>
                          <a:rPr lang="en-US" b="0" i="1" smtClean="0">
                            <a:latin typeface="Cambria Math" panose="02040503050406030204" pitchFamily="18" charset="0"/>
                            <a:sym typeface="Wingdings" panose="05000000000000000000" pitchFamily="2" charset="2"/>
                          </a:rPr>
                          <m:t>∗</m:t>
                        </m:r>
                      </m:e>
                    </m:groupChr>
                  </m:oMath>
                </a14:m>
                <a:r>
                  <a:rPr lang="en-US" dirty="0">
                    <a:sym typeface="Wingdings" panose="05000000000000000000" pitchFamily="2" charset="2"/>
                  </a:rPr>
                  <a:t> id * id + id </a:t>
                </a:r>
              </a:p>
              <a:p>
                <a:pPr marL="0" indent="0">
                  <a:buNone/>
                </a:pPr>
                <a:r>
                  <a:rPr lang="en-US" sz="2400" dirty="0">
                    <a:sym typeface="Wingdings" panose="05000000000000000000" pitchFamily="2" charset="2"/>
                  </a:rPr>
                  <a:t> </a:t>
                </a:r>
              </a:p>
            </p:txBody>
          </p:sp>
        </mc:Choice>
        <mc:Fallback xmlns="">
          <p:sp>
            <p:nvSpPr>
              <p:cNvPr id="3" name="Content Placeholder 2">
                <a:extLst>
                  <a:ext uri="{FF2B5EF4-FFF2-40B4-BE49-F238E27FC236}">
                    <a16:creationId xmlns:a16="http://schemas.microsoft.com/office/drawing/2014/main" id="{D74F159A-EC0B-44FA-99F1-C3DCADBDBE13}"/>
                  </a:ext>
                </a:extLst>
              </p:cNvPr>
              <p:cNvSpPr>
                <a:spLocks noGrp="1" noRot="1" noChangeAspect="1" noMove="1" noResize="1" noEditPoints="1" noAdjustHandles="1" noChangeArrowheads="1" noChangeShapeType="1" noTextEdit="1"/>
              </p:cNvSpPr>
              <p:nvPr>
                <p:ph idx="1"/>
              </p:nvPr>
            </p:nvSpPr>
            <p:spPr>
              <a:blipFill>
                <a:blip r:embed="rId2"/>
                <a:stretch>
                  <a:fillRect l="-1217" t="-2661"/>
                </a:stretch>
              </a:blipFill>
            </p:spPr>
            <p:txBody>
              <a:bodyPr/>
              <a:lstStyle/>
              <a:p>
                <a:r>
                  <a:rPr lang="en-US">
                    <a:noFill/>
                  </a:rPr>
                  <a:t> </a:t>
                </a:r>
              </a:p>
            </p:txBody>
          </p:sp>
        </mc:Fallback>
      </mc:AlternateContent>
    </p:spTree>
    <p:extLst>
      <p:ext uri="{BB962C8B-B14F-4D97-AF65-F5344CB8AC3E}">
        <p14:creationId xmlns:p14="http://schemas.microsoft.com/office/powerpoint/2010/main" val="13950252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21B51-147F-4481-93DD-4C3FB0D875A0}"/>
              </a:ext>
            </a:extLst>
          </p:cNvPr>
          <p:cNvSpPr>
            <a:spLocks noGrp="1"/>
          </p:cNvSpPr>
          <p:nvPr>
            <p:ph type="title"/>
          </p:nvPr>
        </p:nvSpPr>
        <p:spPr/>
        <p:txBody>
          <a:bodyPr/>
          <a:lstStyle/>
          <a:p>
            <a:r>
              <a:rPr lang="en-US" dirty="0"/>
              <a:t>Derivation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74F159A-EC0B-44FA-99F1-C3DCADBDBE13}"/>
                  </a:ext>
                </a:extLst>
              </p:cNvPr>
              <p:cNvSpPr>
                <a:spLocks noGrp="1"/>
              </p:cNvSpPr>
              <p:nvPr>
                <p:ph idx="1"/>
              </p:nvPr>
            </p:nvSpPr>
            <p:spPr/>
            <p:txBody>
              <a:bodyPr/>
              <a:lstStyle/>
              <a:p>
                <a:pPr marL="0" indent="0">
                  <a:buNone/>
                </a:pPr>
                <a:r>
                  <a:rPr lang="en-US" dirty="0">
                    <a:sym typeface="Wingdings" panose="05000000000000000000" pitchFamily="2" charset="2"/>
                  </a:rPr>
                  <a:t>E  E + E | E * E | (E) | id</a:t>
                </a: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E </a:t>
                </a:r>
                <a14:m>
                  <m:oMath xmlns:m="http://schemas.openxmlformats.org/officeDocument/2006/math">
                    <m:groupChr>
                      <m:groupChrPr>
                        <m:chr m:val="⇒"/>
                        <m:vertJc m:val="bot"/>
                        <m:ctrlPr>
                          <a:rPr lang="en-US" i="1" smtClean="0">
                            <a:latin typeface="Cambria Math" panose="02040503050406030204" pitchFamily="18" charset="0"/>
                            <a:sym typeface="Wingdings" panose="05000000000000000000" pitchFamily="2" charset="2"/>
                          </a:rPr>
                        </m:ctrlPr>
                      </m:groupChrPr>
                      <m:e>
                        <m:r>
                          <m:rPr>
                            <m:brk m:alnAt="2"/>
                          </m:rPr>
                          <a:rPr lang="en-US" b="0" i="1" smtClean="0">
                            <a:latin typeface="Cambria Math" panose="02040503050406030204" pitchFamily="18" charset="0"/>
                            <a:sym typeface="Wingdings" panose="05000000000000000000" pitchFamily="2" charset="2"/>
                          </a:rPr>
                          <m:t>∗</m:t>
                        </m:r>
                      </m:e>
                    </m:groupChr>
                  </m:oMath>
                </a14:m>
                <a:r>
                  <a:rPr lang="en-US" dirty="0">
                    <a:sym typeface="Wingdings" panose="05000000000000000000" pitchFamily="2" charset="2"/>
                  </a:rPr>
                  <a:t> id * id + id </a:t>
                </a:r>
              </a:p>
              <a:p>
                <a:pPr marL="0" indent="0">
                  <a:buNone/>
                </a:pPr>
                <a:endParaRPr lang="en-US" dirty="0">
                  <a:sym typeface="Wingdings" panose="05000000000000000000" pitchFamily="2" charset="2"/>
                </a:endParaRPr>
              </a:p>
              <a:p>
                <a:pPr marL="0" indent="0">
                  <a:buNone/>
                </a:pPr>
                <a14:m>
                  <m:oMath xmlns:m="http://schemas.openxmlformats.org/officeDocument/2006/math">
                    <m:r>
                      <a:rPr lang="en-US" sz="2400" b="0" i="1" smtClean="0">
                        <a:latin typeface="Cambria Math" panose="02040503050406030204" pitchFamily="18" charset="0"/>
                        <a:sym typeface="Wingdings" panose="05000000000000000000" pitchFamily="2" charset="2"/>
                      </a:rPr>
                      <m:t>𝐸</m:t>
                    </m:r>
                    <m:r>
                      <a:rPr lang="en-US" sz="2400" b="0" i="1" smtClean="0">
                        <a:latin typeface="Cambria Math" panose="02040503050406030204" pitchFamily="18" charset="0"/>
                        <a:sym typeface="Wingdings" panose="05000000000000000000" pitchFamily="2" charset="2"/>
                      </a:rPr>
                      <m:t>⇒</m:t>
                    </m:r>
                    <m:r>
                      <a:rPr lang="en-US" sz="2400" b="0" i="1" smtClean="0">
                        <a:latin typeface="Cambria Math" panose="02040503050406030204" pitchFamily="18" charset="0"/>
                        <a:sym typeface="Wingdings" panose="05000000000000000000" pitchFamily="2" charset="2"/>
                      </a:rPr>
                      <m:t>𝐸</m:t>
                    </m:r>
                    <m:r>
                      <a:rPr lang="en-US" sz="2400" b="0" i="1" smtClean="0">
                        <a:latin typeface="Cambria Math" panose="02040503050406030204" pitchFamily="18" charset="0"/>
                        <a:sym typeface="Wingdings" panose="05000000000000000000" pitchFamily="2" charset="2"/>
                      </a:rPr>
                      <m:t>+</m:t>
                    </m:r>
                    <m:r>
                      <a:rPr lang="en-US" sz="2400" b="0" i="1" smtClean="0">
                        <a:latin typeface="Cambria Math" panose="02040503050406030204" pitchFamily="18" charset="0"/>
                        <a:sym typeface="Wingdings" panose="05000000000000000000" pitchFamily="2" charset="2"/>
                      </a:rPr>
                      <m:t>𝐸</m:t>
                    </m:r>
                    <m:r>
                      <a:rPr lang="en-US" sz="2400" b="0" i="1" smtClean="0">
                        <a:latin typeface="Cambria Math" panose="02040503050406030204" pitchFamily="18" charset="0"/>
                        <a:sym typeface="Wingdings" panose="05000000000000000000" pitchFamily="2" charset="2"/>
                      </a:rPr>
                      <m:t>⇒</m:t>
                    </m:r>
                    <m:r>
                      <a:rPr lang="en-US" sz="2400" b="0" i="1" smtClean="0">
                        <a:latin typeface="Cambria Math" panose="02040503050406030204" pitchFamily="18" charset="0"/>
                        <a:sym typeface="Wingdings" panose="05000000000000000000" pitchFamily="2" charset="2"/>
                      </a:rPr>
                      <m:t>𝐸</m:t>
                    </m:r>
                    <m:r>
                      <a:rPr lang="en-US" sz="2400" b="0" i="1" smtClean="0">
                        <a:latin typeface="Cambria Math" panose="02040503050406030204" pitchFamily="18" charset="0"/>
                        <a:sym typeface="Wingdings" panose="05000000000000000000" pitchFamily="2" charset="2"/>
                      </a:rPr>
                      <m:t> ∗</m:t>
                    </m:r>
                    <m:r>
                      <a:rPr lang="en-US" sz="2400" b="0" i="1" smtClean="0">
                        <a:latin typeface="Cambria Math" panose="02040503050406030204" pitchFamily="18" charset="0"/>
                        <a:sym typeface="Wingdings" panose="05000000000000000000" pitchFamily="2" charset="2"/>
                      </a:rPr>
                      <m:t>𝐸</m:t>
                    </m:r>
                    <m:r>
                      <a:rPr lang="en-US" sz="2400" b="0" i="1" smtClean="0">
                        <a:latin typeface="Cambria Math" panose="02040503050406030204" pitchFamily="18" charset="0"/>
                        <a:sym typeface="Wingdings" panose="05000000000000000000" pitchFamily="2" charset="2"/>
                      </a:rPr>
                      <m:t>+</m:t>
                    </m:r>
                    <m:r>
                      <a:rPr lang="en-US" sz="2400" b="0" i="1" smtClean="0">
                        <a:latin typeface="Cambria Math" panose="02040503050406030204" pitchFamily="18" charset="0"/>
                        <a:sym typeface="Wingdings" panose="05000000000000000000" pitchFamily="2" charset="2"/>
                      </a:rPr>
                      <m:t>𝐸</m:t>
                    </m:r>
                    <m:r>
                      <a:rPr lang="en-US" sz="2400" b="0" i="1" smtClean="0">
                        <a:latin typeface="Cambria Math" panose="02040503050406030204" pitchFamily="18" charset="0"/>
                        <a:sym typeface="Wingdings" panose="05000000000000000000" pitchFamily="2" charset="2"/>
                      </a:rPr>
                      <m:t>⇒</m:t>
                    </m:r>
                    <m:r>
                      <a:rPr lang="en-US" sz="2400" b="0" i="1" smtClean="0">
                        <a:latin typeface="Cambria Math" panose="02040503050406030204" pitchFamily="18" charset="0"/>
                        <a:sym typeface="Wingdings" panose="05000000000000000000" pitchFamily="2" charset="2"/>
                      </a:rPr>
                      <m:t>𝑖𝑑</m:t>
                    </m:r>
                    <m:r>
                      <a:rPr lang="en-US" sz="2400" b="0" i="1" smtClean="0">
                        <a:latin typeface="Cambria Math" panose="02040503050406030204" pitchFamily="18" charset="0"/>
                        <a:sym typeface="Wingdings" panose="05000000000000000000" pitchFamily="2" charset="2"/>
                      </a:rPr>
                      <m:t> ∗</m:t>
                    </m:r>
                    <m:r>
                      <a:rPr lang="en-US" sz="2400" b="0" i="1" smtClean="0">
                        <a:latin typeface="Cambria Math" panose="02040503050406030204" pitchFamily="18" charset="0"/>
                        <a:sym typeface="Wingdings" panose="05000000000000000000" pitchFamily="2" charset="2"/>
                      </a:rPr>
                      <m:t>𝐸</m:t>
                    </m:r>
                    <m:r>
                      <a:rPr lang="en-US" sz="2400" b="0" i="1" smtClean="0">
                        <a:latin typeface="Cambria Math" panose="02040503050406030204" pitchFamily="18" charset="0"/>
                        <a:sym typeface="Wingdings" panose="05000000000000000000" pitchFamily="2" charset="2"/>
                      </a:rPr>
                      <m:t>+</m:t>
                    </m:r>
                    <m:r>
                      <a:rPr lang="en-US" sz="2400" b="0" i="1" smtClean="0">
                        <a:latin typeface="Cambria Math" panose="02040503050406030204" pitchFamily="18" charset="0"/>
                        <a:sym typeface="Wingdings" panose="05000000000000000000" pitchFamily="2" charset="2"/>
                      </a:rPr>
                      <m:t>𝐸</m:t>
                    </m:r>
                    <m:r>
                      <a:rPr lang="en-US" sz="2400" b="0" i="1" smtClean="0">
                        <a:latin typeface="Cambria Math" panose="02040503050406030204" pitchFamily="18" charset="0"/>
                        <a:sym typeface="Wingdings" panose="05000000000000000000" pitchFamily="2" charset="2"/>
                      </a:rPr>
                      <m:t>⇒</m:t>
                    </m:r>
                    <m:r>
                      <a:rPr lang="en-US" sz="2400" b="0" i="1" smtClean="0">
                        <a:latin typeface="Cambria Math" panose="02040503050406030204" pitchFamily="18" charset="0"/>
                        <a:sym typeface="Wingdings" panose="05000000000000000000" pitchFamily="2" charset="2"/>
                      </a:rPr>
                      <m:t>𝑖𝑑</m:t>
                    </m:r>
                    <m:r>
                      <a:rPr lang="en-US" sz="2400" b="0" i="1" smtClean="0">
                        <a:latin typeface="Cambria Math" panose="02040503050406030204" pitchFamily="18" charset="0"/>
                        <a:sym typeface="Wingdings" panose="05000000000000000000" pitchFamily="2" charset="2"/>
                      </a:rPr>
                      <m:t> ∗</m:t>
                    </m:r>
                    <m:r>
                      <a:rPr lang="en-US" sz="2400" b="0" i="1" smtClean="0">
                        <a:latin typeface="Cambria Math" panose="02040503050406030204" pitchFamily="18" charset="0"/>
                        <a:sym typeface="Wingdings" panose="05000000000000000000" pitchFamily="2" charset="2"/>
                      </a:rPr>
                      <m:t>𝑖𝑑</m:t>
                    </m:r>
                    <m:r>
                      <a:rPr lang="en-US" sz="2400" b="0" i="1" smtClean="0">
                        <a:latin typeface="Cambria Math" panose="02040503050406030204" pitchFamily="18" charset="0"/>
                        <a:sym typeface="Wingdings" panose="05000000000000000000" pitchFamily="2" charset="2"/>
                      </a:rPr>
                      <m:t>+</m:t>
                    </m:r>
                    <m:r>
                      <a:rPr lang="en-US" sz="2400" b="0" i="1" smtClean="0">
                        <a:latin typeface="Cambria Math" panose="02040503050406030204" pitchFamily="18" charset="0"/>
                        <a:sym typeface="Wingdings" panose="05000000000000000000" pitchFamily="2" charset="2"/>
                      </a:rPr>
                      <m:t>𝐸</m:t>
                    </m:r>
                    <m:r>
                      <a:rPr lang="en-US" sz="2400" b="0" i="1" smtClean="0">
                        <a:latin typeface="Cambria Math" panose="02040503050406030204" pitchFamily="18" charset="0"/>
                        <a:sym typeface="Wingdings" panose="05000000000000000000" pitchFamily="2" charset="2"/>
                      </a:rPr>
                      <m:t>⇒</m:t>
                    </m:r>
                    <m:r>
                      <a:rPr lang="en-US" sz="2400" b="0" i="1" smtClean="0">
                        <a:latin typeface="Cambria Math" panose="02040503050406030204" pitchFamily="18" charset="0"/>
                        <a:sym typeface="Wingdings" panose="05000000000000000000" pitchFamily="2" charset="2"/>
                      </a:rPr>
                      <m:t>𝑖𝑑</m:t>
                    </m:r>
                    <m:r>
                      <a:rPr lang="en-US" sz="2400" b="0" i="1" smtClean="0">
                        <a:latin typeface="Cambria Math" panose="02040503050406030204" pitchFamily="18" charset="0"/>
                        <a:sym typeface="Wingdings" panose="05000000000000000000" pitchFamily="2" charset="2"/>
                      </a:rPr>
                      <m:t> ∗</m:t>
                    </m:r>
                    <m:r>
                      <a:rPr lang="en-US" sz="2400" b="0" i="1" smtClean="0">
                        <a:latin typeface="Cambria Math" panose="02040503050406030204" pitchFamily="18" charset="0"/>
                        <a:sym typeface="Wingdings" panose="05000000000000000000" pitchFamily="2" charset="2"/>
                      </a:rPr>
                      <m:t>𝑖𝑑</m:t>
                    </m:r>
                    <m:r>
                      <a:rPr lang="en-US" sz="2400" b="0" i="1" smtClean="0">
                        <a:latin typeface="Cambria Math" panose="02040503050406030204" pitchFamily="18" charset="0"/>
                        <a:sym typeface="Wingdings" panose="05000000000000000000" pitchFamily="2" charset="2"/>
                      </a:rPr>
                      <m:t>+</m:t>
                    </m:r>
                    <m:r>
                      <a:rPr lang="en-US" sz="2400" b="0" i="1" smtClean="0">
                        <a:latin typeface="Cambria Math" panose="02040503050406030204" pitchFamily="18" charset="0"/>
                        <a:sym typeface="Wingdings" panose="05000000000000000000" pitchFamily="2" charset="2"/>
                      </a:rPr>
                      <m:t>𝑖𝑑</m:t>
                    </m:r>
                  </m:oMath>
                </a14:m>
                <a:r>
                  <a:rPr lang="en-US" sz="2400" dirty="0">
                    <a:sym typeface="Wingdings" panose="05000000000000000000" pitchFamily="2" charset="2"/>
                  </a:rPr>
                  <a:t> </a:t>
                </a:r>
              </a:p>
            </p:txBody>
          </p:sp>
        </mc:Choice>
        <mc:Fallback xmlns="">
          <p:sp>
            <p:nvSpPr>
              <p:cNvPr id="3" name="Content Placeholder 2">
                <a:extLst>
                  <a:ext uri="{FF2B5EF4-FFF2-40B4-BE49-F238E27FC236}">
                    <a16:creationId xmlns:a16="http://schemas.microsoft.com/office/drawing/2014/main" id="{D74F159A-EC0B-44FA-99F1-C3DCADBDBE13}"/>
                  </a:ext>
                </a:extLst>
              </p:cNvPr>
              <p:cNvSpPr>
                <a:spLocks noGrp="1" noRot="1" noChangeAspect="1" noMove="1" noResize="1" noEditPoints="1" noAdjustHandles="1" noChangeArrowheads="1" noChangeShapeType="1" noTextEdit="1"/>
              </p:cNvSpPr>
              <p:nvPr>
                <p:ph idx="1"/>
              </p:nvPr>
            </p:nvSpPr>
            <p:spPr>
              <a:blipFill>
                <a:blip r:embed="rId2"/>
                <a:stretch>
                  <a:fillRect l="-1217" t="-2661"/>
                </a:stretch>
              </a:blipFill>
            </p:spPr>
            <p:txBody>
              <a:bodyPr/>
              <a:lstStyle/>
              <a:p>
                <a:r>
                  <a:rPr lang="en-US">
                    <a:noFill/>
                  </a:rPr>
                  <a:t> </a:t>
                </a:r>
              </a:p>
            </p:txBody>
          </p:sp>
        </mc:Fallback>
      </mc:AlternateContent>
    </p:spTree>
    <p:extLst>
      <p:ext uri="{BB962C8B-B14F-4D97-AF65-F5344CB8AC3E}">
        <p14:creationId xmlns:p14="http://schemas.microsoft.com/office/powerpoint/2010/main" val="9128586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45BCC-4E21-41E5-978A-C74DDFD7E7FD}"/>
              </a:ext>
            </a:extLst>
          </p:cNvPr>
          <p:cNvSpPr>
            <a:spLocks noGrp="1"/>
          </p:cNvSpPr>
          <p:nvPr>
            <p:ph type="title"/>
          </p:nvPr>
        </p:nvSpPr>
        <p:spPr/>
        <p:txBody>
          <a:bodyPr/>
          <a:lstStyle/>
          <a:p>
            <a:r>
              <a:rPr lang="en-US" dirty="0"/>
              <a:t>Leftmost Derivation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08A32E2-A346-412F-B5AD-3816DB328ECE}"/>
                  </a:ext>
                </a:extLst>
              </p:cNvPr>
              <p:cNvSpPr>
                <a:spLocks noGrp="1"/>
              </p:cNvSpPr>
              <p:nvPr>
                <p:ph idx="1"/>
              </p:nvPr>
            </p:nvSpPr>
            <p:spPr/>
            <p:txBody>
              <a:bodyPr>
                <a:normAutofit/>
              </a:bodyPr>
              <a:lstStyle/>
              <a:p>
                <a:r>
                  <a:rPr lang="en-US" dirty="0"/>
                  <a:t>The leftmost nonterminal is always chosen for replacement</a:t>
                </a:r>
              </a:p>
              <a:p>
                <a:endParaRPr lang="en-US" dirty="0"/>
              </a:p>
              <a:p>
                <a:pPr marL="0" indent="0">
                  <a:buNone/>
                </a:pPr>
                <a:r>
                  <a:rPr lang="en-US" dirty="0">
                    <a:sym typeface="Wingdings" panose="05000000000000000000" pitchFamily="2" charset="2"/>
                  </a:rPr>
                  <a:t>E  E + E | E * E | (E) | id</a:t>
                </a:r>
              </a:p>
              <a:p>
                <a:pPr marL="0" indent="0">
                  <a:buNone/>
                </a:pPr>
                <a:r>
                  <a:rPr lang="en-US" dirty="0">
                    <a:sym typeface="Wingdings" panose="05000000000000000000" pitchFamily="2" charset="2"/>
                  </a:rPr>
                  <a:t>E </a:t>
                </a:r>
                <a14:m>
                  <m:oMath xmlns:m="http://schemas.openxmlformats.org/officeDocument/2006/math">
                    <m:groupChr>
                      <m:groupChrPr>
                        <m:chr m:val="⇒"/>
                        <m:vertJc m:val="bot"/>
                        <m:ctrlPr>
                          <a:rPr lang="en-US" i="1" smtClean="0">
                            <a:latin typeface="Cambria Math" panose="02040503050406030204" pitchFamily="18" charset="0"/>
                            <a:sym typeface="Wingdings" panose="05000000000000000000" pitchFamily="2" charset="2"/>
                          </a:rPr>
                        </m:ctrlPr>
                      </m:groupChrPr>
                      <m:e>
                        <m:r>
                          <m:rPr>
                            <m:brk m:alnAt="2"/>
                          </m:rPr>
                          <a:rPr lang="en-US" b="0" i="1" smtClean="0">
                            <a:latin typeface="Cambria Math" panose="02040503050406030204" pitchFamily="18" charset="0"/>
                            <a:sym typeface="Wingdings" panose="05000000000000000000" pitchFamily="2" charset="2"/>
                          </a:rPr>
                          <m:t>∗</m:t>
                        </m:r>
                      </m:e>
                    </m:groupChr>
                  </m:oMath>
                </a14:m>
                <a:r>
                  <a:rPr lang="en-US" dirty="0">
                    <a:sym typeface="Wingdings" panose="05000000000000000000" pitchFamily="2" charset="2"/>
                  </a:rPr>
                  <a:t> id * id + id </a:t>
                </a:r>
              </a:p>
              <a:p>
                <a:pPr marL="0" indent="0">
                  <a:buNone/>
                </a:pPr>
                <a:endParaRPr lang="en-US" dirty="0">
                  <a:sym typeface="Wingdings" panose="05000000000000000000" pitchFamily="2" charset="2"/>
                </a:endParaRPr>
              </a:p>
              <a:p>
                <a:pPr marL="0" indent="0">
                  <a:buNone/>
                </a:pPr>
                <a:endParaRPr lang="en-US" dirty="0"/>
              </a:p>
              <a:p>
                <a:endParaRPr lang="en-US" dirty="0"/>
              </a:p>
              <a:p>
                <a:endParaRPr lang="en-US" dirty="0"/>
              </a:p>
            </p:txBody>
          </p:sp>
        </mc:Choice>
        <mc:Fallback xmlns="">
          <p:sp>
            <p:nvSpPr>
              <p:cNvPr id="3" name="Content Placeholder 2">
                <a:extLst>
                  <a:ext uri="{FF2B5EF4-FFF2-40B4-BE49-F238E27FC236}">
                    <a16:creationId xmlns:a16="http://schemas.microsoft.com/office/drawing/2014/main" id="{E08A32E2-A346-412F-B5AD-3816DB328ECE}"/>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US">
                    <a:noFill/>
                  </a:rPr>
                  <a:t> </a:t>
                </a:r>
              </a:p>
            </p:txBody>
          </p:sp>
        </mc:Fallback>
      </mc:AlternateContent>
    </p:spTree>
    <p:extLst>
      <p:ext uri="{BB962C8B-B14F-4D97-AF65-F5344CB8AC3E}">
        <p14:creationId xmlns:p14="http://schemas.microsoft.com/office/powerpoint/2010/main" val="35471255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45BCC-4E21-41E5-978A-C74DDFD7E7FD}"/>
              </a:ext>
            </a:extLst>
          </p:cNvPr>
          <p:cNvSpPr>
            <a:spLocks noGrp="1"/>
          </p:cNvSpPr>
          <p:nvPr>
            <p:ph type="title"/>
          </p:nvPr>
        </p:nvSpPr>
        <p:spPr/>
        <p:txBody>
          <a:bodyPr/>
          <a:lstStyle/>
          <a:p>
            <a:r>
              <a:rPr lang="en-US" dirty="0"/>
              <a:t>Leftmost Derivation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08A32E2-A346-412F-B5AD-3816DB328ECE}"/>
                  </a:ext>
                </a:extLst>
              </p:cNvPr>
              <p:cNvSpPr>
                <a:spLocks noGrp="1"/>
              </p:cNvSpPr>
              <p:nvPr>
                <p:ph idx="1"/>
              </p:nvPr>
            </p:nvSpPr>
            <p:spPr/>
            <p:txBody>
              <a:bodyPr>
                <a:normAutofit fontScale="92500" lnSpcReduction="20000"/>
              </a:bodyPr>
              <a:lstStyle/>
              <a:p>
                <a:r>
                  <a:rPr lang="en-US" dirty="0"/>
                  <a:t>The leftmost nonterminal is always chosen for replacement</a:t>
                </a:r>
              </a:p>
              <a:p>
                <a:endParaRPr lang="en-US" dirty="0"/>
              </a:p>
              <a:p>
                <a:pPr marL="0" indent="0">
                  <a:buNone/>
                </a:pPr>
                <a:r>
                  <a:rPr lang="en-US" dirty="0">
                    <a:sym typeface="Wingdings" panose="05000000000000000000" pitchFamily="2" charset="2"/>
                  </a:rPr>
                  <a:t>E  E + E | E * E | (E) | id</a:t>
                </a:r>
              </a:p>
              <a:p>
                <a:pPr marL="0" indent="0">
                  <a:buNone/>
                </a:pPr>
                <a:r>
                  <a:rPr lang="en-US" dirty="0">
                    <a:sym typeface="Wingdings" panose="05000000000000000000" pitchFamily="2" charset="2"/>
                  </a:rPr>
                  <a:t>E </a:t>
                </a:r>
                <a14:m>
                  <m:oMath xmlns:m="http://schemas.openxmlformats.org/officeDocument/2006/math">
                    <m:groupChr>
                      <m:groupChrPr>
                        <m:chr m:val="⇒"/>
                        <m:vertJc m:val="bot"/>
                        <m:ctrlPr>
                          <a:rPr lang="en-US" i="1" smtClean="0">
                            <a:latin typeface="Cambria Math" panose="02040503050406030204" pitchFamily="18" charset="0"/>
                            <a:sym typeface="Wingdings" panose="05000000000000000000" pitchFamily="2" charset="2"/>
                          </a:rPr>
                        </m:ctrlPr>
                      </m:groupChrPr>
                      <m:e>
                        <m:r>
                          <m:rPr>
                            <m:brk m:alnAt="2"/>
                          </m:rPr>
                          <a:rPr lang="en-US" b="0" i="1" smtClean="0">
                            <a:latin typeface="Cambria Math" panose="02040503050406030204" pitchFamily="18" charset="0"/>
                            <a:sym typeface="Wingdings" panose="05000000000000000000" pitchFamily="2" charset="2"/>
                          </a:rPr>
                          <m:t>∗</m:t>
                        </m:r>
                      </m:e>
                    </m:groupChr>
                  </m:oMath>
                </a14:m>
                <a:r>
                  <a:rPr lang="en-US" dirty="0">
                    <a:sym typeface="Wingdings" panose="05000000000000000000" pitchFamily="2" charset="2"/>
                  </a:rPr>
                  <a:t> id * id + id </a:t>
                </a:r>
              </a:p>
              <a:p>
                <a:pPr marL="0" indent="0">
                  <a:buNone/>
                </a:pPr>
                <a:endParaRPr lang="en-US" dirty="0">
                  <a:sym typeface="Wingdings" panose="05000000000000000000" pitchFamily="2" charset="2"/>
                </a:endParaRPr>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sym typeface="Wingdings" panose="05000000000000000000" pitchFamily="2" charset="2"/>
                        </a:rPr>
                        <m:t>𝐸</m:t>
                      </m:r>
                      <m:r>
                        <a:rPr lang="en-US" i="1">
                          <a:latin typeface="Cambria Math" panose="02040503050406030204" pitchFamily="18" charset="0"/>
                          <a:sym typeface="Wingdings" panose="05000000000000000000" pitchFamily="2" charset="2"/>
                        </a:rPr>
                        <m:t>⇒</m:t>
                      </m:r>
                      <m:r>
                        <a:rPr lang="en-US" i="1">
                          <a:latin typeface="Cambria Math" panose="02040503050406030204" pitchFamily="18" charset="0"/>
                          <a:sym typeface="Wingdings" panose="05000000000000000000" pitchFamily="2" charset="2"/>
                        </a:rPr>
                        <m:t>𝐸</m:t>
                      </m:r>
                      <m:r>
                        <a:rPr lang="en-US" i="1">
                          <a:latin typeface="Cambria Math" panose="02040503050406030204" pitchFamily="18" charset="0"/>
                          <a:sym typeface="Wingdings" panose="05000000000000000000" pitchFamily="2" charset="2"/>
                        </a:rPr>
                        <m:t>+</m:t>
                      </m:r>
                      <m:r>
                        <a:rPr lang="en-US" i="1">
                          <a:latin typeface="Cambria Math" panose="02040503050406030204" pitchFamily="18" charset="0"/>
                          <a:sym typeface="Wingdings" panose="05000000000000000000" pitchFamily="2" charset="2"/>
                        </a:rPr>
                        <m:t>𝐸</m:t>
                      </m:r>
                      <m:r>
                        <a:rPr lang="en-US" i="1">
                          <a:latin typeface="Cambria Math" panose="02040503050406030204" pitchFamily="18" charset="0"/>
                          <a:sym typeface="Wingdings" panose="05000000000000000000" pitchFamily="2" charset="2"/>
                        </a:rPr>
                        <m:t>⇒</m:t>
                      </m:r>
                    </m:oMath>
                  </m:oMathPara>
                </a14:m>
                <a:endParaRPr lang="en-US" i="1" dirty="0">
                  <a:latin typeface="Cambria Math" panose="02040503050406030204" pitchFamily="18" charset="0"/>
                  <a:sym typeface="Wingdings" panose="05000000000000000000" pitchFamily="2" charset="2"/>
                </a:endParaRPr>
              </a:p>
              <a:p>
                <a:pPr marL="0" indent="0">
                  <a:buNone/>
                </a:pPr>
                <a:r>
                  <a:rPr lang="en-US" dirty="0">
                    <a:sym typeface="Wingdings" panose="05000000000000000000" pitchFamily="2" charset="2"/>
                  </a:rPr>
                  <a:t>			                        </a:t>
                </a:r>
                <a14:m>
                  <m:oMath xmlns:m="http://schemas.openxmlformats.org/officeDocument/2006/math">
                    <m:r>
                      <a:rPr lang="en-US" i="1">
                        <a:latin typeface="Cambria Math" panose="02040503050406030204" pitchFamily="18" charset="0"/>
                        <a:sym typeface="Wingdings" panose="05000000000000000000" pitchFamily="2" charset="2"/>
                      </a:rPr>
                      <m:t>𝐸</m:t>
                    </m:r>
                    <m:r>
                      <a:rPr lang="en-US" i="1">
                        <a:latin typeface="Cambria Math" panose="02040503050406030204" pitchFamily="18" charset="0"/>
                        <a:sym typeface="Wingdings" panose="05000000000000000000" pitchFamily="2" charset="2"/>
                      </a:rPr>
                      <m:t> ∗</m:t>
                    </m:r>
                    <m:r>
                      <a:rPr lang="en-US" i="1">
                        <a:latin typeface="Cambria Math" panose="02040503050406030204" pitchFamily="18" charset="0"/>
                        <a:sym typeface="Wingdings" panose="05000000000000000000" pitchFamily="2" charset="2"/>
                      </a:rPr>
                      <m:t>𝐸</m:t>
                    </m:r>
                    <m:r>
                      <a:rPr lang="en-US" i="1">
                        <a:latin typeface="Cambria Math" panose="02040503050406030204" pitchFamily="18" charset="0"/>
                        <a:sym typeface="Wingdings" panose="05000000000000000000" pitchFamily="2" charset="2"/>
                      </a:rPr>
                      <m:t>+</m:t>
                    </m:r>
                    <m:r>
                      <a:rPr lang="en-US" i="1">
                        <a:latin typeface="Cambria Math" panose="02040503050406030204" pitchFamily="18" charset="0"/>
                        <a:sym typeface="Wingdings" panose="05000000000000000000" pitchFamily="2" charset="2"/>
                      </a:rPr>
                      <m:t>𝐸</m:t>
                    </m:r>
                    <m:r>
                      <a:rPr lang="en-US" i="1">
                        <a:latin typeface="Cambria Math" panose="02040503050406030204" pitchFamily="18" charset="0"/>
                        <a:sym typeface="Wingdings" panose="05000000000000000000" pitchFamily="2" charset="2"/>
                      </a:rPr>
                      <m:t>⇒</m:t>
                    </m:r>
                  </m:oMath>
                </a14:m>
                <a:endParaRPr lang="en-US" i="1" dirty="0">
                  <a:latin typeface="Cambria Math" panose="02040503050406030204" pitchFamily="18" charset="0"/>
                  <a:sym typeface="Wingdings" panose="05000000000000000000" pitchFamily="2" charset="2"/>
                </a:endParaRPr>
              </a:p>
              <a:p>
                <a:pPr marL="0" indent="0">
                  <a:buNone/>
                </a:pPr>
                <a:r>
                  <a:rPr lang="en-US" dirty="0">
                    <a:sym typeface="Wingdings" panose="05000000000000000000" pitchFamily="2" charset="2"/>
                  </a:rPr>
                  <a:t>                                                          </a:t>
                </a:r>
                <a14:m>
                  <m:oMath xmlns:m="http://schemas.openxmlformats.org/officeDocument/2006/math">
                    <m:r>
                      <a:rPr lang="en-US" b="0" i="0" smtClean="0">
                        <a:latin typeface="Cambria Math" panose="02040503050406030204" pitchFamily="18" charset="0"/>
                        <a:sym typeface="Wingdings" panose="05000000000000000000" pitchFamily="2" charset="2"/>
                      </a:rPr>
                      <m:t>  </m:t>
                    </m:r>
                    <m:r>
                      <a:rPr lang="en-US" i="1">
                        <a:latin typeface="Cambria Math" panose="02040503050406030204" pitchFamily="18" charset="0"/>
                        <a:sym typeface="Wingdings" panose="05000000000000000000" pitchFamily="2" charset="2"/>
                      </a:rPr>
                      <m:t>𝑖𝑑</m:t>
                    </m:r>
                    <m:r>
                      <a:rPr lang="en-US" i="1">
                        <a:latin typeface="Cambria Math" panose="02040503050406030204" pitchFamily="18" charset="0"/>
                        <a:sym typeface="Wingdings" panose="05000000000000000000" pitchFamily="2" charset="2"/>
                      </a:rPr>
                      <m:t> ∗</m:t>
                    </m:r>
                    <m:r>
                      <a:rPr lang="en-US" i="1">
                        <a:latin typeface="Cambria Math" panose="02040503050406030204" pitchFamily="18" charset="0"/>
                        <a:sym typeface="Wingdings" panose="05000000000000000000" pitchFamily="2" charset="2"/>
                      </a:rPr>
                      <m:t>𝐸</m:t>
                    </m:r>
                    <m:r>
                      <a:rPr lang="en-US" i="1">
                        <a:latin typeface="Cambria Math" panose="02040503050406030204" pitchFamily="18" charset="0"/>
                        <a:sym typeface="Wingdings" panose="05000000000000000000" pitchFamily="2" charset="2"/>
                      </a:rPr>
                      <m:t>+</m:t>
                    </m:r>
                    <m:r>
                      <a:rPr lang="en-US" i="1">
                        <a:latin typeface="Cambria Math" panose="02040503050406030204" pitchFamily="18" charset="0"/>
                        <a:sym typeface="Wingdings" panose="05000000000000000000" pitchFamily="2" charset="2"/>
                      </a:rPr>
                      <m:t>𝐸</m:t>
                    </m:r>
                    <m:r>
                      <a:rPr lang="en-US" i="1">
                        <a:latin typeface="Cambria Math" panose="02040503050406030204" pitchFamily="18" charset="0"/>
                        <a:sym typeface="Wingdings" panose="05000000000000000000" pitchFamily="2" charset="2"/>
                      </a:rPr>
                      <m:t>⇒</m:t>
                    </m:r>
                  </m:oMath>
                </a14:m>
                <a:endParaRPr lang="en-US" i="1" dirty="0">
                  <a:latin typeface="Cambria Math" panose="02040503050406030204" pitchFamily="18" charset="0"/>
                  <a:sym typeface="Wingdings" panose="05000000000000000000" pitchFamily="2" charset="2"/>
                </a:endParaRPr>
              </a:p>
              <a:p>
                <a:pPr marL="0" indent="0">
                  <a:buNone/>
                </a:pPr>
                <a:r>
                  <a:rPr lang="en-US" dirty="0">
                    <a:sym typeface="Wingdings" panose="05000000000000000000" pitchFamily="2" charset="2"/>
                  </a:rPr>
                  <a:t>                                                        </a:t>
                </a:r>
                <a14:m>
                  <m:oMath xmlns:m="http://schemas.openxmlformats.org/officeDocument/2006/math">
                    <m:r>
                      <a:rPr lang="en-US" b="0" i="0" smtClean="0">
                        <a:latin typeface="Cambria Math" panose="02040503050406030204" pitchFamily="18" charset="0"/>
                        <a:sym typeface="Wingdings" panose="05000000000000000000" pitchFamily="2" charset="2"/>
                      </a:rPr>
                      <m:t>   </m:t>
                    </m:r>
                    <m:r>
                      <a:rPr lang="en-US" b="0" i="1" smtClean="0">
                        <a:latin typeface="Cambria Math" panose="02040503050406030204" pitchFamily="18" charset="0"/>
                        <a:sym typeface="Wingdings" panose="05000000000000000000" pitchFamily="2" charset="2"/>
                      </a:rPr>
                      <m:t> </m:t>
                    </m:r>
                    <m:r>
                      <a:rPr lang="en-US" i="1">
                        <a:latin typeface="Cambria Math" panose="02040503050406030204" pitchFamily="18" charset="0"/>
                        <a:sym typeface="Wingdings" panose="05000000000000000000" pitchFamily="2" charset="2"/>
                      </a:rPr>
                      <m:t>𝑖𝑑</m:t>
                    </m:r>
                    <m:r>
                      <a:rPr lang="en-US" i="1">
                        <a:latin typeface="Cambria Math" panose="02040503050406030204" pitchFamily="18" charset="0"/>
                        <a:sym typeface="Wingdings" panose="05000000000000000000" pitchFamily="2" charset="2"/>
                      </a:rPr>
                      <m:t> ∗</m:t>
                    </m:r>
                    <m:r>
                      <a:rPr lang="en-US" i="1">
                        <a:latin typeface="Cambria Math" panose="02040503050406030204" pitchFamily="18" charset="0"/>
                        <a:sym typeface="Wingdings" panose="05000000000000000000" pitchFamily="2" charset="2"/>
                      </a:rPr>
                      <m:t>𝑖𝑑</m:t>
                    </m:r>
                    <m:r>
                      <a:rPr lang="en-US" i="1">
                        <a:latin typeface="Cambria Math" panose="02040503050406030204" pitchFamily="18" charset="0"/>
                        <a:sym typeface="Wingdings" panose="05000000000000000000" pitchFamily="2" charset="2"/>
                      </a:rPr>
                      <m:t>+</m:t>
                    </m:r>
                    <m:r>
                      <a:rPr lang="en-US" i="1">
                        <a:latin typeface="Cambria Math" panose="02040503050406030204" pitchFamily="18" charset="0"/>
                        <a:sym typeface="Wingdings" panose="05000000000000000000" pitchFamily="2" charset="2"/>
                      </a:rPr>
                      <m:t>𝐸</m:t>
                    </m:r>
                    <m:r>
                      <a:rPr lang="en-US" i="1">
                        <a:latin typeface="Cambria Math" panose="02040503050406030204" pitchFamily="18" charset="0"/>
                        <a:sym typeface="Wingdings" panose="05000000000000000000" pitchFamily="2" charset="2"/>
                      </a:rPr>
                      <m:t>⇒</m:t>
                    </m:r>
                  </m:oMath>
                </a14:m>
                <a:endParaRPr lang="en-US" i="1" dirty="0">
                  <a:latin typeface="Cambria Math" panose="02040503050406030204" pitchFamily="18" charset="0"/>
                  <a:sym typeface="Wingdings" panose="05000000000000000000" pitchFamily="2" charset="2"/>
                </a:endParaRPr>
              </a:p>
              <a:p>
                <a:pPr marL="0" indent="0">
                  <a:buNone/>
                </a:pPr>
                <a:r>
                  <a:rPr lang="en-US" dirty="0">
                    <a:sym typeface="Wingdings" panose="05000000000000000000" pitchFamily="2" charset="2"/>
                  </a:rPr>
                  <a:t>                                                          </a:t>
                </a:r>
                <a14:m>
                  <m:oMath xmlns:m="http://schemas.openxmlformats.org/officeDocument/2006/math">
                    <m:r>
                      <a:rPr lang="en-US" b="0" i="0" smtClean="0">
                        <a:latin typeface="Cambria Math" panose="02040503050406030204" pitchFamily="18" charset="0"/>
                        <a:sym typeface="Wingdings" panose="05000000000000000000" pitchFamily="2" charset="2"/>
                      </a:rPr>
                      <m:t>  </m:t>
                    </m:r>
                    <m:r>
                      <a:rPr lang="en-US" i="1">
                        <a:latin typeface="Cambria Math" panose="02040503050406030204" pitchFamily="18" charset="0"/>
                        <a:sym typeface="Wingdings" panose="05000000000000000000" pitchFamily="2" charset="2"/>
                      </a:rPr>
                      <m:t>𝑖𝑑</m:t>
                    </m:r>
                    <m:r>
                      <a:rPr lang="en-US" i="1">
                        <a:latin typeface="Cambria Math" panose="02040503050406030204" pitchFamily="18" charset="0"/>
                        <a:sym typeface="Wingdings" panose="05000000000000000000" pitchFamily="2" charset="2"/>
                      </a:rPr>
                      <m:t> ∗</m:t>
                    </m:r>
                    <m:r>
                      <a:rPr lang="en-US" i="1">
                        <a:latin typeface="Cambria Math" panose="02040503050406030204" pitchFamily="18" charset="0"/>
                        <a:sym typeface="Wingdings" panose="05000000000000000000" pitchFamily="2" charset="2"/>
                      </a:rPr>
                      <m:t>𝑖𝑑</m:t>
                    </m:r>
                    <m:r>
                      <a:rPr lang="en-US" i="1">
                        <a:latin typeface="Cambria Math" panose="02040503050406030204" pitchFamily="18" charset="0"/>
                        <a:sym typeface="Wingdings" panose="05000000000000000000" pitchFamily="2" charset="2"/>
                      </a:rPr>
                      <m:t>+</m:t>
                    </m:r>
                    <m:r>
                      <a:rPr lang="en-US" i="1">
                        <a:latin typeface="Cambria Math" panose="02040503050406030204" pitchFamily="18" charset="0"/>
                        <a:sym typeface="Wingdings" panose="05000000000000000000" pitchFamily="2" charset="2"/>
                      </a:rPr>
                      <m:t>𝑖𝑑</m:t>
                    </m:r>
                  </m:oMath>
                </a14:m>
                <a:r>
                  <a:rPr lang="en-US" dirty="0">
                    <a:sym typeface="Wingdings" panose="05000000000000000000" pitchFamily="2" charset="2"/>
                  </a:rPr>
                  <a:t> </a:t>
                </a:r>
              </a:p>
              <a:p>
                <a:pPr marL="0" indent="0">
                  <a:buNone/>
                </a:pPr>
                <a:endParaRPr lang="en-US" dirty="0"/>
              </a:p>
              <a:p>
                <a:endParaRPr lang="en-US" dirty="0"/>
              </a:p>
              <a:p>
                <a:endParaRPr lang="en-US" dirty="0"/>
              </a:p>
            </p:txBody>
          </p:sp>
        </mc:Choice>
        <mc:Fallback xmlns="">
          <p:sp>
            <p:nvSpPr>
              <p:cNvPr id="3" name="Content Placeholder 2">
                <a:extLst>
                  <a:ext uri="{FF2B5EF4-FFF2-40B4-BE49-F238E27FC236}">
                    <a16:creationId xmlns:a16="http://schemas.microsoft.com/office/drawing/2014/main" id="{E08A32E2-A346-412F-B5AD-3816DB328ECE}"/>
                  </a:ext>
                </a:extLst>
              </p:cNvPr>
              <p:cNvSpPr>
                <a:spLocks noGrp="1" noRot="1" noChangeAspect="1" noMove="1" noResize="1" noEditPoints="1" noAdjustHandles="1" noChangeArrowheads="1" noChangeShapeType="1" noTextEdit="1"/>
              </p:cNvSpPr>
              <p:nvPr>
                <p:ph idx="1"/>
              </p:nvPr>
            </p:nvSpPr>
            <p:spPr>
              <a:blipFill>
                <a:blip r:embed="rId2"/>
                <a:stretch>
                  <a:fillRect l="-1043" t="-3501"/>
                </a:stretch>
              </a:blipFill>
            </p:spPr>
            <p:txBody>
              <a:bodyPr/>
              <a:lstStyle/>
              <a:p>
                <a:r>
                  <a:rPr lang="en-US">
                    <a:noFill/>
                  </a:rPr>
                  <a:t> </a:t>
                </a:r>
              </a:p>
            </p:txBody>
          </p:sp>
        </mc:Fallback>
      </mc:AlternateContent>
    </p:spTree>
    <p:extLst>
      <p:ext uri="{BB962C8B-B14F-4D97-AF65-F5344CB8AC3E}">
        <p14:creationId xmlns:p14="http://schemas.microsoft.com/office/powerpoint/2010/main" val="16559195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45BCC-4E21-41E5-978A-C74DDFD7E7FD}"/>
              </a:ext>
            </a:extLst>
          </p:cNvPr>
          <p:cNvSpPr>
            <a:spLocks noGrp="1"/>
          </p:cNvSpPr>
          <p:nvPr>
            <p:ph type="title"/>
          </p:nvPr>
        </p:nvSpPr>
        <p:spPr/>
        <p:txBody>
          <a:bodyPr/>
          <a:lstStyle/>
          <a:p>
            <a:r>
              <a:rPr lang="en-US" dirty="0"/>
              <a:t>Rightmost Derivation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08A32E2-A346-412F-B5AD-3816DB328ECE}"/>
                  </a:ext>
                </a:extLst>
              </p:cNvPr>
              <p:cNvSpPr>
                <a:spLocks noGrp="1"/>
              </p:cNvSpPr>
              <p:nvPr>
                <p:ph idx="1"/>
              </p:nvPr>
            </p:nvSpPr>
            <p:spPr/>
            <p:txBody>
              <a:bodyPr>
                <a:normAutofit/>
              </a:bodyPr>
              <a:lstStyle/>
              <a:p>
                <a:r>
                  <a:rPr lang="en-US" dirty="0"/>
                  <a:t>The rightmost nonterminal is always chosen for replacement</a:t>
                </a:r>
              </a:p>
              <a:p>
                <a:endParaRPr lang="en-US" dirty="0"/>
              </a:p>
              <a:p>
                <a:pPr marL="0" indent="0">
                  <a:buNone/>
                </a:pPr>
                <a:r>
                  <a:rPr lang="en-US" dirty="0">
                    <a:sym typeface="Wingdings" panose="05000000000000000000" pitchFamily="2" charset="2"/>
                  </a:rPr>
                  <a:t>E  E + E | E * E | (E) | id</a:t>
                </a:r>
              </a:p>
              <a:p>
                <a:pPr marL="0" indent="0">
                  <a:buNone/>
                </a:pPr>
                <a:r>
                  <a:rPr lang="en-US" dirty="0">
                    <a:sym typeface="Wingdings" panose="05000000000000000000" pitchFamily="2" charset="2"/>
                  </a:rPr>
                  <a:t>E </a:t>
                </a:r>
                <a14:m>
                  <m:oMath xmlns:m="http://schemas.openxmlformats.org/officeDocument/2006/math">
                    <m:groupChr>
                      <m:groupChrPr>
                        <m:chr m:val="⇒"/>
                        <m:vertJc m:val="bot"/>
                        <m:ctrlPr>
                          <a:rPr lang="en-US" i="1" smtClean="0">
                            <a:latin typeface="Cambria Math" panose="02040503050406030204" pitchFamily="18" charset="0"/>
                            <a:sym typeface="Wingdings" panose="05000000000000000000" pitchFamily="2" charset="2"/>
                          </a:rPr>
                        </m:ctrlPr>
                      </m:groupChrPr>
                      <m:e>
                        <m:r>
                          <m:rPr>
                            <m:brk m:alnAt="2"/>
                          </m:rPr>
                          <a:rPr lang="en-US" b="0" i="1" smtClean="0">
                            <a:latin typeface="Cambria Math" panose="02040503050406030204" pitchFamily="18" charset="0"/>
                            <a:sym typeface="Wingdings" panose="05000000000000000000" pitchFamily="2" charset="2"/>
                          </a:rPr>
                          <m:t>∗</m:t>
                        </m:r>
                      </m:e>
                    </m:groupChr>
                  </m:oMath>
                </a14:m>
                <a:r>
                  <a:rPr lang="en-US" dirty="0">
                    <a:sym typeface="Wingdings" panose="05000000000000000000" pitchFamily="2" charset="2"/>
                  </a:rPr>
                  <a:t> id * id + id </a:t>
                </a:r>
              </a:p>
              <a:p>
                <a:pPr marL="0" indent="0">
                  <a:buNone/>
                </a:pPr>
                <a:endParaRPr lang="en-US" dirty="0">
                  <a:sym typeface="Wingdings" panose="05000000000000000000" pitchFamily="2" charset="2"/>
                </a:endParaRPr>
              </a:p>
              <a:p>
                <a:pPr marL="0" indent="0">
                  <a:buNone/>
                </a:pPr>
                <a:endParaRPr lang="en-US" dirty="0"/>
              </a:p>
              <a:p>
                <a:endParaRPr lang="en-US" dirty="0"/>
              </a:p>
              <a:p>
                <a:endParaRPr lang="en-US" dirty="0"/>
              </a:p>
            </p:txBody>
          </p:sp>
        </mc:Choice>
        <mc:Fallback xmlns="">
          <p:sp>
            <p:nvSpPr>
              <p:cNvPr id="3" name="Content Placeholder 2">
                <a:extLst>
                  <a:ext uri="{FF2B5EF4-FFF2-40B4-BE49-F238E27FC236}">
                    <a16:creationId xmlns:a16="http://schemas.microsoft.com/office/drawing/2014/main" id="{E08A32E2-A346-412F-B5AD-3816DB328ECE}"/>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US">
                    <a:noFill/>
                  </a:rPr>
                  <a:t> </a:t>
                </a:r>
              </a:p>
            </p:txBody>
          </p:sp>
        </mc:Fallback>
      </mc:AlternateContent>
    </p:spTree>
    <p:extLst>
      <p:ext uri="{BB962C8B-B14F-4D97-AF65-F5344CB8AC3E}">
        <p14:creationId xmlns:p14="http://schemas.microsoft.com/office/powerpoint/2010/main" val="42838061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45BCC-4E21-41E5-978A-C74DDFD7E7FD}"/>
              </a:ext>
            </a:extLst>
          </p:cNvPr>
          <p:cNvSpPr>
            <a:spLocks noGrp="1"/>
          </p:cNvSpPr>
          <p:nvPr>
            <p:ph type="title"/>
          </p:nvPr>
        </p:nvSpPr>
        <p:spPr/>
        <p:txBody>
          <a:bodyPr/>
          <a:lstStyle/>
          <a:p>
            <a:r>
              <a:rPr lang="en-US" dirty="0"/>
              <a:t>Rightmost Derivation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08A32E2-A346-412F-B5AD-3816DB328ECE}"/>
                  </a:ext>
                </a:extLst>
              </p:cNvPr>
              <p:cNvSpPr>
                <a:spLocks noGrp="1"/>
              </p:cNvSpPr>
              <p:nvPr>
                <p:ph idx="1"/>
              </p:nvPr>
            </p:nvSpPr>
            <p:spPr/>
            <p:txBody>
              <a:bodyPr>
                <a:normAutofit fontScale="92500" lnSpcReduction="20000"/>
              </a:bodyPr>
              <a:lstStyle/>
              <a:p>
                <a:r>
                  <a:rPr lang="en-US" dirty="0"/>
                  <a:t>The rightmost nonterminal is always chosen for replacement</a:t>
                </a:r>
              </a:p>
              <a:p>
                <a:endParaRPr lang="en-US" dirty="0"/>
              </a:p>
              <a:p>
                <a:pPr marL="0" indent="0">
                  <a:buNone/>
                </a:pPr>
                <a:r>
                  <a:rPr lang="en-US" dirty="0">
                    <a:sym typeface="Wingdings" panose="05000000000000000000" pitchFamily="2" charset="2"/>
                  </a:rPr>
                  <a:t>E  E + E | E * E | (E) | id</a:t>
                </a:r>
              </a:p>
              <a:p>
                <a:pPr marL="0" indent="0">
                  <a:buNone/>
                </a:pPr>
                <a:r>
                  <a:rPr lang="en-US" dirty="0">
                    <a:sym typeface="Wingdings" panose="05000000000000000000" pitchFamily="2" charset="2"/>
                  </a:rPr>
                  <a:t>E </a:t>
                </a:r>
                <a14:m>
                  <m:oMath xmlns:m="http://schemas.openxmlformats.org/officeDocument/2006/math">
                    <m:groupChr>
                      <m:groupChrPr>
                        <m:chr m:val="⇒"/>
                        <m:vertJc m:val="bot"/>
                        <m:ctrlPr>
                          <a:rPr lang="en-US" i="1" smtClean="0">
                            <a:latin typeface="Cambria Math" panose="02040503050406030204" pitchFamily="18" charset="0"/>
                            <a:sym typeface="Wingdings" panose="05000000000000000000" pitchFamily="2" charset="2"/>
                          </a:rPr>
                        </m:ctrlPr>
                      </m:groupChrPr>
                      <m:e>
                        <m:r>
                          <m:rPr>
                            <m:brk m:alnAt="2"/>
                          </m:rPr>
                          <a:rPr lang="en-US" b="0" i="1" smtClean="0">
                            <a:latin typeface="Cambria Math" panose="02040503050406030204" pitchFamily="18" charset="0"/>
                            <a:sym typeface="Wingdings" panose="05000000000000000000" pitchFamily="2" charset="2"/>
                          </a:rPr>
                          <m:t>∗</m:t>
                        </m:r>
                      </m:e>
                    </m:groupChr>
                  </m:oMath>
                </a14:m>
                <a:r>
                  <a:rPr lang="en-US" dirty="0">
                    <a:sym typeface="Wingdings" panose="05000000000000000000" pitchFamily="2" charset="2"/>
                  </a:rPr>
                  <a:t> id * id + id </a:t>
                </a:r>
              </a:p>
              <a:p>
                <a:pPr marL="0" indent="0">
                  <a:buNone/>
                </a:pPr>
                <a:endParaRPr lang="en-US" dirty="0">
                  <a:sym typeface="Wingdings" panose="05000000000000000000" pitchFamily="2" charset="2"/>
                </a:endParaRPr>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sym typeface="Wingdings" panose="05000000000000000000" pitchFamily="2" charset="2"/>
                        </a:rPr>
                        <m:t>𝐸</m:t>
                      </m:r>
                      <m:r>
                        <a:rPr lang="en-US" i="1">
                          <a:latin typeface="Cambria Math" panose="02040503050406030204" pitchFamily="18" charset="0"/>
                          <a:sym typeface="Wingdings" panose="05000000000000000000" pitchFamily="2" charset="2"/>
                        </a:rPr>
                        <m:t>⇒</m:t>
                      </m:r>
                      <m:r>
                        <a:rPr lang="en-US" i="1">
                          <a:latin typeface="Cambria Math" panose="02040503050406030204" pitchFamily="18" charset="0"/>
                          <a:sym typeface="Wingdings" panose="05000000000000000000" pitchFamily="2" charset="2"/>
                        </a:rPr>
                        <m:t>𝐸</m:t>
                      </m:r>
                      <m:r>
                        <a:rPr lang="en-US" i="1">
                          <a:latin typeface="Cambria Math" panose="02040503050406030204" pitchFamily="18" charset="0"/>
                          <a:sym typeface="Wingdings" panose="05000000000000000000" pitchFamily="2" charset="2"/>
                        </a:rPr>
                        <m:t>+</m:t>
                      </m:r>
                      <m:r>
                        <a:rPr lang="en-US" i="1">
                          <a:latin typeface="Cambria Math" panose="02040503050406030204" pitchFamily="18" charset="0"/>
                          <a:sym typeface="Wingdings" panose="05000000000000000000" pitchFamily="2" charset="2"/>
                        </a:rPr>
                        <m:t>𝐸</m:t>
                      </m:r>
                      <m:r>
                        <a:rPr lang="en-US" i="1">
                          <a:latin typeface="Cambria Math" panose="02040503050406030204" pitchFamily="18" charset="0"/>
                          <a:sym typeface="Wingdings" panose="05000000000000000000" pitchFamily="2" charset="2"/>
                        </a:rPr>
                        <m:t>⇒</m:t>
                      </m:r>
                    </m:oMath>
                  </m:oMathPara>
                </a14:m>
                <a:endParaRPr lang="en-US" i="1" dirty="0">
                  <a:latin typeface="Cambria Math" panose="02040503050406030204" pitchFamily="18" charset="0"/>
                  <a:sym typeface="Wingdings" panose="05000000000000000000" pitchFamily="2" charset="2"/>
                </a:endParaRPr>
              </a:p>
              <a:p>
                <a:pPr marL="0" indent="0">
                  <a:buNone/>
                </a:pPr>
                <a:r>
                  <a:rPr lang="en-US" dirty="0">
                    <a:sym typeface="Wingdings" panose="05000000000000000000" pitchFamily="2" charset="2"/>
                  </a:rPr>
                  <a:t>			                        </a:t>
                </a:r>
                <a14:m>
                  <m:oMath xmlns:m="http://schemas.openxmlformats.org/officeDocument/2006/math">
                    <m:r>
                      <a:rPr lang="en-US" i="1">
                        <a:latin typeface="Cambria Math" panose="02040503050406030204" pitchFamily="18" charset="0"/>
                        <a:sym typeface="Wingdings" panose="05000000000000000000" pitchFamily="2" charset="2"/>
                      </a:rPr>
                      <m:t>𝐸</m:t>
                    </m:r>
                    <m:r>
                      <a:rPr lang="en-US" i="1">
                        <a:latin typeface="Cambria Math" panose="02040503050406030204" pitchFamily="18" charset="0"/>
                        <a:sym typeface="Wingdings" panose="05000000000000000000" pitchFamily="2" charset="2"/>
                      </a:rPr>
                      <m:t>+</m:t>
                    </m:r>
                    <m:r>
                      <a:rPr lang="en-US" b="0" i="1" smtClean="0">
                        <a:latin typeface="Cambria Math" panose="02040503050406030204" pitchFamily="18" charset="0"/>
                        <a:sym typeface="Wingdings" panose="05000000000000000000" pitchFamily="2" charset="2"/>
                      </a:rPr>
                      <m:t>𝑖𝑑</m:t>
                    </m:r>
                    <m:r>
                      <a:rPr lang="en-US" i="1">
                        <a:latin typeface="Cambria Math" panose="02040503050406030204" pitchFamily="18" charset="0"/>
                        <a:sym typeface="Wingdings" panose="05000000000000000000" pitchFamily="2" charset="2"/>
                      </a:rPr>
                      <m:t>⇒</m:t>
                    </m:r>
                  </m:oMath>
                </a14:m>
                <a:endParaRPr lang="en-US" i="1" dirty="0">
                  <a:latin typeface="Cambria Math" panose="02040503050406030204" pitchFamily="18" charset="0"/>
                  <a:sym typeface="Wingdings" panose="05000000000000000000" pitchFamily="2" charset="2"/>
                </a:endParaRPr>
              </a:p>
              <a:p>
                <a:pPr marL="0" indent="0">
                  <a:buNone/>
                </a:pPr>
                <a:r>
                  <a:rPr lang="en-US" dirty="0">
                    <a:sym typeface="Wingdings" panose="05000000000000000000" pitchFamily="2" charset="2"/>
                  </a:rPr>
                  <a:t>                                                          </a:t>
                </a:r>
                <a14:m>
                  <m:oMath xmlns:m="http://schemas.openxmlformats.org/officeDocument/2006/math">
                    <m:r>
                      <a:rPr lang="en-US" b="0" i="0" smtClean="0">
                        <a:latin typeface="Cambria Math" panose="02040503050406030204" pitchFamily="18" charset="0"/>
                        <a:sym typeface="Wingdings" panose="05000000000000000000" pitchFamily="2" charset="2"/>
                      </a:rPr>
                      <m:t>  </m:t>
                    </m:r>
                    <m:r>
                      <a:rPr lang="en-US" b="0" i="1" smtClean="0">
                        <a:latin typeface="Cambria Math" panose="02040503050406030204" pitchFamily="18" charset="0"/>
                        <a:sym typeface="Wingdings" panose="05000000000000000000" pitchFamily="2" charset="2"/>
                      </a:rPr>
                      <m:t>𝐸</m:t>
                    </m:r>
                    <m:r>
                      <a:rPr lang="en-US" i="1">
                        <a:latin typeface="Cambria Math" panose="02040503050406030204" pitchFamily="18" charset="0"/>
                        <a:sym typeface="Wingdings" panose="05000000000000000000" pitchFamily="2" charset="2"/>
                      </a:rPr>
                      <m:t> ∗</m:t>
                    </m:r>
                    <m:r>
                      <a:rPr lang="en-US" i="1">
                        <a:latin typeface="Cambria Math" panose="02040503050406030204" pitchFamily="18" charset="0"/>
                        <a:sym typeface="Wingdings" panose="05000000000000000000" pitchFamily="2" charset="2"/>
                      </a:rPr>
                      <m:t>𝐸</m:t>
                    </m:r>
                    <m:r>
                      <a:rPr lang="en-US" i="1">
                        <a:latin typeface="Cambria Math" panose="02040503050406030204" pitchFamily="18" charset="0"/>
                        <a:sym typeface="Wingdings" panose="05000000000000000000" pitchFamily="2" charset="2"/>
                      </a:rPr>
                      <m:t>+</m:t>
                    </m:r>
                    <m:r>
                      <a:rPr lang="en-US" b="0" i="1" smtClean="0">
                        <a:latin typeface="Cambria Math" panose="02040503050406030204" pitchFamily="18" charset="0"/>
                        <a:sym typeface="Wingdings" panose="05000000000000000000" pitchFamily="2" charset="2"/>
                      </a:rPr>
                      <m:t>𝑖𝑑</m:t>
                    </m:r>
                    <m:r>
                      <a:rPr lang="en-US" i="1">
                        <a:latin typeface="Cambria Math" panose="02040503050406030204" pitchFamily="18" charset="0"/>
                        <a:sym typeface="Wingdings" panose="05000000000000000000" pitchFamily="2" charset="2"/>
                      </a:rPr>
                      <m:t>⇒</m:t>
                    </m:r>
                  </m:oMath>
                </a14:m>
                <a:endParaRPr lang="en-US" i="1" dirty="0">
                  <a:latin typeface="Cambria Math" panose="02040503050406030204" pitchFamily="18" charset="0"/>
                  <a:sym typeface="Wingdings" panose="05000000000000000000" pitchFamily="2" charset="2"/>
                </a:endParaRPr>
              </a:p>
              <a:p>
                <a:pPr marL="0" indent="0">
                  <a:buNone/>
                </a:pPr>
                <a:r>
                  <a:rPr lang="en-US" dirty="0">
                    <a:sym typeface="Wingdings" panose="05000000000000000000" pitchFamily="2" charset="2"/>
                  </a:rPr>
                  <a:t>                                                        </a:t>
                </a:r>
                <a14:m>
                  <m:oMath xmlns:m="http://schemas.openxmlformats.org/officeDocument/2006/math">
                    <m:r>
                      <a:rPr lang="en-US" b="0" i="0" smtClean="0">
                        <a:latin typeface="Cambria Math" panose="02040503050406030204" pitchFamily="18" charset="0"/>
                        <a:sym typeface="Wingdings" panose="05000000000000000000" pitchFamily="2" charset="2"/>
                      </a:rPr>
                      <m:t>   </m:t>
                    </m:r>
                    <m:r>
                      <a:rPr lang="en-US" b="0" i="1" smtClean="0">
                        <a:latin typeface="Cambria Math" panose="02040503050406030204" pitchFamily="18" charset="0"/>
                        <a:sym typeface="Wingdings" panose="05000000000000000000" pitchFamily="2" charset="2"/>
                      </a:rPr>
                      <m:t> </m:t>
                    </m:r>
                    <m:r>
                      <a:rPr lang="en-US" b="0" i="1" smtClean="0">
                        <a:latin typeface="Cambria Math" panose="02040503050406030204" pitchFamily="18" charset="0"/>
                        <a:sym typeface="Wingdings" panose="05000000000000000000" pitchFamily="2" charset="2"/>
                      </a:rPr>
                      <m:t>𝐸</m:t>
                    </m:r>
                    <m:r>
                      <a:rPr lang="en-US" i="1">
                        <a:latin typeface="Cambria Math" panose="02040503050406030204" pitchFamily="18" charset="0"/>
                        <a:sym typeface="Wingdings" panose="05000000000000000000" pitchFamily="2" charset="2"/>
                      </a:rPr>
                      <m:t> ∗</m:t>
                    </m:r>
                    <m:r>
                      <a:rPr lang="en-US" i="1">
                        <a:latin typeface="Cambria Math" panose="02040503050406030204" pitchFamily="18" charset="0"/>
                        <a:sym typeface="Wingdings" panose="05000000000000000000" pitchFamily="2" charset="2"/>
                      </a:rPr>
                      <m:t>𝑖𝑑</m:t>
                    </m:r>
                    <m:r>
                      <a:rPr lang="en-US" i="1">
                        <a:latin typeface="Cambria Math" panose="02040503050406030204" pitchFamily="18" charset="0"/>
                        <a:sym typeface="Wingdings" panose="05000000000000000000" pitchFamily="2" charset="2"/>
                      </a:rPr>
                      <m:t>+</m:t>
                    </m:r>
                    <m:r>
                      <a:rPr lang="en-US" b="0" i="1" smtClean="0">
                        <a:latin typeface="Cambria Math" panose="02040503050406030204" pitchFamily="18" charset="0"/>
                        <a:sym typeface="Wingdings" panose="05000000000000000000" pitchFamily="2" charset="2"/>
                      </a:rPr>
                      <m:t>𝑖𝑑</m:t>
                    </m:r>
                    <m:r>
                      <a:rPr lang="en-US" i="1">
                        <a:latin typeface="Cambria Math" panose="02040503050406030204" pitchFamily="18" charset="0"/>
                        <a:sym typeface="Wingdings" panose="05000000000000000000" pitchFamily="2" charset="2"/>
                      </a:rPr>
                      <m:t>⇒</m:t>
                    </m:r>
                  </m:oMath>
                </a14:m>
                <a:endParaRPr lang="en-US" i="1" dirty="0">
                  <a:latin typeface="Cambria Math" panose="02040503050406030204" pitchFamily="18" charset="0"/>
                  <a:sym typeface="Wingdings" panose="05000000000000000000" pitchFamily="2" charset="2"/>
                </a:endParaRPr>
              </a:p>
              <a:p>
                <a:pPr marL="0" indent="0">
                  <a:buNone/>
                </a:pPr>
                <a:r>
                  <a:rPr lang="en-US" dirty="0">
                    <a:sym typeface="Wingdings" panose="05000000000000000000" pitchFamily="2" charset="2"/>
                  </a:rPr>
                  <a:t>                                                          </a:t>
                </a:r>
                <a14:m>
                  <m:oMath xmlns:m="http://schemas.openxmlformats.org/officeDocument/2006/math">
                    <m:r>
                      <a:rPr lang="en-US" b="0" i="0" smtClean="0">
                        <a:latin typeface="Cambria Math" panose="02040503050406030204" pitchFamily="18" charset="0"/>
                        <a:sym typeface="Wingdings" panose="05000000000000000000" pitchFamily="2" charset="2"/>
                      </a:rPr>
                      <m:t>  </m:t>
                    </m:r>
                    <m:r>
                      <a:rPr lang="en-US" i="1">
                        <a:latin typeface="Cambria Math" panose="02040503050406030204" pitchFamily="18" charset="0"/>
                        <a:sym typeface="Wingdings" panose="05000000000000000000" pitchFamily="2" charset="2"/>
                      </a:rPr>
                      <m:t>𝑖𝑑</m:t>
                    </m:r>
                    <m:r>
                      <a:rPr lang="en-US" i="1">
                        <a:latin typeface="Cambria Math" panose="02040503050406030204" pitchFamily="18" charset="0"/>
                        <a:sym typeface="Wingdings" panose="05000000000000000000" pitchFamily="2" charset="2"/>
                      </a:rPr>
                      <m:t> ∗</m:t>
                    </m:r>
                    <m:r>
                      <a:rPr lang="en-US" i="1">
                        <a:latin typeface="Cambria Math" panose="02040503050406030204" pitchFamily="18" charset="0"/>
                        <a:sym typeface="Wingdings" panose="05000000000000000000" pitchFamily="2" charset="2"/>
                      </a:rPr>
                      <m:t>𝑖𝑑</m:t>
                    </m:r>
                    <m:r>
                      <a:rPr lang="en-US" i="1">
                        <a:latin typeface="Cambria Math" panose="02040503050406030204" pitchFamily="18" charset="0"/>
                        <a:sym typeface="Wingdings" panose="05000000000000000000" pitchFamily="2" charset="2"/>
                      </a:rPr>
                      <m:t>+</m:t>
                    </m:r>
                    <m:r>
                      <a:rPr lang="en-US" i="1">
                        <a:latin typeface="Cambria Math" panose="02040503050406030204" pitchFamily="18" charset="0"/>
                        <a:sym typeface="Wingdings" panose="05000000000000000000" pitchFamily="2" charset="2"/>
                      </a:rPr>
                      <m:t>𝑖𝑑</m:t>
                    </m:r>
                  </m:oMath>
                </a14:m>
                <a:r>
                  <a:rPr lang="en-US" dirty="0">
                    <a:sym typeface="Wingdings" panose="05000000000000000000" pitchFamily="2" charset="2"/>
                  </a:rPr>
                  <a:t> </a:t>
                </a:r>
              </a:p>
              <a:p>
                <a:pPr marL="0" indent="0">
                  <a:buNone/>
                </a:pPr>
                <a:endParaRPr lang="en-US" dirty="0"/>
              </a:p>
              <a:p>
                <a:endParaRPr lang="en-US" dirty="0"/>
              </a:p>
              <a:p>
                <a:endParaRPr lang="en-US" dirty="0"/>
              </a:p>
            </p:txBody>
          </p:sp>
        </mc:Choice>
        <mc:Fallback xmlns="">
          <p:sp>
            <p:nvSpPr>
              <p:cNvPr id="3" name="Content Placeholder 2">
                <a:extLst>
                  <a:ext uri="{FF2B5EF4-FFF2-40B4-BE49-F238E27FC236}">
                    <a16:creationId xmlns:a16="http://schemas.microsoft.com/office/drawing/2014/main" id="{E08A32E2-A346-412F-B5AD-3816DB328ECE}"/>
                  </a:ext>
                </a:extLst>
              </p:cNvPr>
              <p:cNvSpPr>
                <a:spLocks noGrp="1" noRot="1" noChangeAspect="1" noMove="1" noResize="1" noEditPoints="1" noAdjustHandles="1" noChangeArrowheads="1" noChangeShapeType="1" noTextEdit="1"/>
              </p:cNvSpPr>
              <p:nvPr>
                <p:ph idx="1"/>
              </p:nvPr>
            </p:nvSpPr>
            <p:spPr>
              <a:blipFill>
                <a:blip r:embed="rId2"/>
                <a:stretch>
                  <a:fillRect l="-1043" t="-3501"/>
                </a:stretch>
              </a:blipFill>
            </p:spPr>
            <p:txBody>
              <a:bodyPr/>
              <a:lstStyle/>
              <a:p>
                <a:r>
                  <a:rPr lang="en-US">
                    <a:noFill/>
                  </a:rPr>
                  <a:t> </a:t>
                </a:r>
              </a:p>
            </p:txBody>
          </p:sp>
        </mc:Fallback>
      </mc:AlternateContent>
    </p:spTree>
    <p:extLst>
      <p:ext uri="{BB962C8B-B14F-4D97-AF65-F5344CB8AC3E}">
        <p14:creationId xmlns:p14="http://schemas.microsoft.com/office/powerpoint/2010/main" val="62768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2A6E4-87D0-06C0-CE08-CAFBFF9ABB5C}"/>
              </a:ext>
            </a:extLst>
          </p:cNvPr>
          <p:cNvSpPr>
            <a:spLocks noGrp="1"/>
          </p:cNvSpPr>
          <p:nvPr>
            <p:ph type="title"/>
          </p:nvPr>
        </p:nvSpPr>
        <p:spPr/>
        <p:txBody>
          <a:bodyPr/>
          <a:lstStyle/>
          <a:p>
            <a:r>
              <a:rPr lang="en-US" dirty="0"/>
              <a:t>Parse tree</a:t>
            </a:r>
            <a:endParaRPr lang="en-IN" dirty="0"/>
          </a:p>
        </p:txBody>
      </p:sp>
      <p:sp>
        <p:nvSpPr>
          <p:cNvPr id="3" name="Text Placeholder 2">
            <a:extLst>
              <a:ext uri="{FF2B5EF4-FFF2-40B4-BE49-F238E27FC236}">
                <a16:creationId xmlns:a16="http://schemas.microsoft.com/office/drawing/2014/main" id="{A39FB3FE-AA7D-7693-6FD6-6ED92C549475}"/>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6494138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F32A2-75CB-47D7-A60A-28EBD2D44432}"/>
              </a:ext>
            </a:extLst>
          </p:cNvPr>
          <p:cNvSpPr>
            <a:spLocks noGrp="1"/>
          </p:cNvSpPr>
          <p:nvPr>
            <p:ph type="title"/>
          </p:nvPr>
        </p:nvSpPr>
        <p:spPr/>
        <p:txBody>
          <a:bodyPr/>
          <a:lstStyle/>
          <a:p>
            <a:r>
              <a:rPr lang="en-US" dirty="0"/>
              <a:t>Parse tree</a:t>
            </a:r>
          </a:p>
        </p:txBody>
      </p:sp>
      <p:sp>
        <p:nvSpPr>
          <p:cNvPr id="3" name="Content Placeholder 2">
            <a:extLst>
              <a:ext uri="{FF2B5EF4-FFF2-40B4-BE49-F238E27FC236}">
                <a16:creationId xmlns:a16="http://schemas.microsoft.com/office/drawing/2014/main" id="{A664618C-D11E-4266-B4E5-9BABC72F282A}"/>
              </a:ext>
            </a:extLst>
          </p:cNvPr>
          <p:cNvSpPr>
            <a:spLocks noGrp="1"/>
          </p:cNvSpPr>
          <p:nvPr>
            <p:ph idx="1"/>
          </p:nvPr>
        </p:nvSpPr>
        <p:spPr/>
        <p:txBody>
          <a:bodyPr/>
          <a:lstStyle/>
          <a:p>
            <a:r>
              <a:rPr lang="en-US" dirty="0"/>
              <a:t>A parse tree is the graphical representation of a derivation that filters out the order in which the productions are applied to replace non-terminals</a:t>
            </a:r>
          </a:p>
        </p:txBody>
      </p:sp>
    </p:spTree>
    <p:extLst>
      <p:ext uri="{BB962C8B-B14F-4D97-AF65-F5344CB8AC3E}">
        <p14:creationId xmlns:p14="http://schemas.microsoft.com/office/powerpoint/2010/main" val="1298415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82C32-53D9-BB09-0242-CAB0AF8B8B2D}"/>
              </a:ext>
            </a:extLst>
          </p:cNvPr>
          <p:cNvSpPr>
            <a:spLocks noGrp="1"/>
          </p:cNvSpPr>
          <p:nvPr>
            <p:ph type="title"/>
          </p:nvPr>
        </p:nvSpPr>
        <p:spPr/>
        <p:txBody>
          <a:bodyPr/>
          <a:lstStyle/>
          <a:p>
            <a:r>
              <a:rPr lang="en-US" dirty="0"/>
              <a:t>Implementing DFA</a:t>
            </a:r>
            <a:endParaRPr lang="en-IN" dirty="0"/>
          </a:p>
        </p:txBody>
      </p:sp>
      <p:sp>
        <p:nvSpPr>
          <p:cNvPr id="4" name="Oval 3">
            <a:extLst>
              <a:ext uri="{FF2B5EF4-FFF2-40B4-BE49-F238E27FC236}">
                <a16:creationId xmlns:a16="http://schemas.microsoft.com/office/drawing/2014/main" id="{EFDD43E2-B47C-E196-8D22-6959216F6520}"/>
              </a:ext>
            </a:extLst>
          </p:cNvPr>
          <p:cNvSpPr/>
          <p:nvPr/>
        </p:nvSpPr>
        <p:spPr>
          <a:xfrm>
            <a:off x="2264229" y="3374573"/>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5" name="Oval 4">
            <a:extLst>
              <a:ext uri="{FF2B5EF4-FFF2-40B4-BE49-F238E27FC236}">
                <a16:creationId xmlns:a16="http://schemas.microsoft.com/office/drawing/2014/main" id="{81F24CB7-B5C1-94EB-76A4-552CF7802E5C}"/>
              </a:ext>
            </a:extLst>
          </p:cNvPr>
          <p:cNvSpPr/>
          <p:nvPr/>
        </p:nvSpPr>
        <p:spPr>
          <a:xfrm>
            <a:off x="3861495" y="2317561"/>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6" name="Oval 5">
            <a:extLst>
              <a:ext uri="{FF2B5EF4-FFF2-40B4-BE49-F238E27FC236}">
                <a16:creationId xmlns:a16="http://schemas.microsoft.com/office/drawing/2014/main" id="{AF5AC85D-9C75-1E07-9906-CC789A601089}"/>
              </a:ext>
            </a:extLst>
          </p:cNvPr>
          <p:cNvSpPr/>
          <p:nvPr/>
        </p:nvSpPr>
        <p:spPr>
          <a:xfrm>
            <a:off x="5906536" y="2348380"/>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7" name="Oval 6">
            <a:extLst>
              <a:ext uri="{FF2B5EF4-FFF2-40B4-BE49-F238E27FC236}">
                <a16:creationId xmlns:a16="http://schemas.microsoft.com/office/drawing/2014/main" id="{FDFECFF9-EEA9-054B-5BC7-7B59740D12A2}"/>
              </a:ext>
            </a:extLst>
          </p:cNvPr>
          <p:cNvSpPr/>
          <p:nvPr/>
        </p:nvSpPr>
        <p:spPr>
          <a:xfrm>
            <a:off x="5764539" y="4252643"/>
            <a:ext cx="914401" cy="8817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FA6E553-BE5D-20EF-0362-7B976B1D21F4}"/>
              </a:ext>
            </a:extLst>
          </p:cNvPr>
          <p:cNvSpPr/>
          <p:nvPr/>
        </p:nvSpPr>
        <p:spPr>
          <a:xfrm>
            <a:off x="5884284" y="4394159"/>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9" name="Oval 8">
            <a:extLst>
              <a:ext uri="{FF2B5EF4-FFF2-40B4-BE49-F238E27FC236}">
                <a16:creationId xmlns:a16="http://schemas.microsoft.com/office/drawing/2014/main" id="{A933060F-8649-186E-6661-15A5FD38AED7}"/>
              </a:ext>
            </a:extLst>
          </p:cNvPr>
          <p:cNvSpPr/>
          <p:nvPr/>
        </p:nvSpPr>
        <p:spPr>
          <a:xfrm>
            <a:off x="3864546" y="4386329"/>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cxnSp>
        <p:nvCxnSpPr>
          <p:cNvPr id="18" name="Straight Arrow Connector 17">
            <a:extLst>
              <a:ext uri="{FF2B5EF4-FFF2-40B4-BE49-F238E27FC236}">
                <a16:creationId xmlns:a16="http://schemas.microsoft.com/office/drawing/2014/main" id="{14BA3427-3EE9-5906-7607-65033BFE4FEB}"/>
              </a:ext>
            </a:extLst>
          </p:cNvPr>
          <p:cNvCxnSpPr>
            <a:endCxn id="4" idx="2"/>
          </p:cNvCxnSpPr>
          <p:nvPr/>
        </p:nvCxnSpPr>
        <p:spPr>
          <a:xfrm>
            <a:off x="1611086" y="3667658"/>
            <a:ext cx="653143" cy="171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750328E-5902-8A6C-B309-72E63F007E07}"/>
              </a:ext>
            </a:extLst>
          </p:cNvPr>
          <p:cNvSpPr txBox="1"/>
          <p:nvPr/>
        </p:nvSpPr>
        <p:spPr>
          <a:xfrm>
            <a:off x="3843392" y="3533941"/>
            <a:ext cx="1055914" cy="369332"/>
          </a:xfrm>
          <a:prstGeom prst="rect">
            <a:avLst/>
          </a:prstGeom>
          <a:noFill/>
        </p:spPr>
        <p:txBody>
          <a:bodyPr wrap="square" rtlCol="0">
            <a:spAutoFit/>
          </a:bodyPr>
          <a:lstStyle/>
          <a:p>
            <a:r>
              <a:rPr lang="en-US" dirty="0"/>
              <a:t>a</a:t>
            </a:r>
          </a:p>
        </p:txBody>
      </p:sp>
      <p:cxnSp>
        <p:nvCxnSpPr>
          <p:cNvPr id="32" name="Straight Arrow Connector 31">
            <a:extLst>
              <a:ext uri="{FF2B5EF4-FFF2-40B4-BE49-F238E27FC236}">
                <a16:creationId xmlns:a16="http://schemas.microsoft.com/office/drawing/2014/main" id="{40C38916-DB27-8D83-47CE-17C92D58A712}"/>
              </a:ext>
            </a:extLst>
          </p:cNvPr>
          <p:cNvCxnSpPr>
            <a:stCxn id="4" idx="7"/>
            <a:endCxn id="5" idx="3"/>
          </p:cNvCxnSpPr>
          <p:nvPr/>
        </p:nvCxnSpPr>
        <p:spPr>
          <a:xfrm flipV="1">
            <a:off x="2821721" y="2847179"/>
            <a:ext cx="1135424" cy="618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90B6601E-EE14-2EAA-DCA5-388ADAC71E81}"/>
              </a:ext>
            </a:extLst>
          </p:cNvPr>
          <p:cNvCxnSpPr>
            <a:stCxn id="4" idx="5"/>
            <a:endCxn id="9" idx="2"/>
          </p:cNvCxnSpPr>
          <p:nvPr/>
        </p:nvCxnSpPr>
        <p:spPr>
          <a:xfrm>
            <a:off x="2821721" y="3904191"/>
            <a:ext cx="1042825" cy="792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D86F004-673D-E0FE-022A-3B543D3BF971}"/>
              </a:ext>
            </a:extLst>
          </p:cNvPr>
          <p:cNvCxnSpPr>
            <a:stCxn id="5" idx="6"/>
            <a:endCxn id="6" idx="2"/>
          </p:cNvCxnSpPr>
          <p:nvPr/>
        </p:nvCxnSpPr>
        <p:spPr>
          <a:xfrm>
            <a:off x="4514637" y="2627804"/>
            <a:ext cx="1391899" cy="30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3865B9C8-09ED-E74A-864C-BC29D11B69D0}"/>
              </a:ext>
            </a:extLst>
          </p:cNvPr>
          <p:cNvCxnSpPr>
            <a:stCxn id="6" idx="4"/>
            <a:endCxn id="8" idx="0"/>
          </p:cNvCxnSpPr>
          <p:nvPr/>
        </p:nvCxnSpPr>
        <p:spPr>
          <a:xfrm flipH="1">
            <a:off x="6210855" y="2968866"/>
            <a:ext cx="22252" cy="14252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E613277-7E06-E532-F79C-36703E587756}"/>
              </a:ext>
            </a:extLst>
          </p:cNvPr>
          <p:cNvCxnSpPr>
            <a:stCxn id="8" idx="2"/>
            <a:endCxn id="9" idx="6"/>
          </p:cNvCxnSpPr>
          <p:nvPr/>
        </p:nvCxnSpPr>
        <p:spPr>
          <a:xfrm flipH="1" flipV="1">
            <a:off x="4517688" y="4696572"/>
            <a:ext cx="1366596" cy="78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ECD47E2-5489-E983-A3A0-233A62492D39}"/>
              </a:ext>
            </a:extLst>
          </p:cNvPr>
          <p:cNvCxnSpPr>
            <a:stCxn id="8" idx="1"/>
            <a:endCxn id="5" idx="5"/>
          </p:cNvCxnSpPr>
          <p:nvPr/>
        </p:nvCxnSpPr>
        <p:spPr>
          <a:xfrm flipH="1" flipV="1">
            <a:off x="4418987" y="2847179"/>
            <a:ext cx="1560947" cy="16378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89D09821-90D4-5D7F-788A-2D9CD3BE81C0}"/>
              </a:ext>
            </a:extLst>
          </p:cNvPr>
          <p:cNvCxnSpPr>
            <a:stCxn id="9" idx="0"/>
            <a:endCxn id="5" idx="4"/>
          </p:cNvCxnSpPr>
          <p:nvPr/>
        </p:nvCxnSpPr>
        <p:spPr>
          <a:xfrm flipH="1" flipV="1">
            <a:off x="4188066" y="2938047"/>
            <a:ext cx="3051" cy="14482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0FF2BCA3-2A1C-7E05-1A25-6035861D9620}"/>
              </a:ext>
            </a:extLst>
          </p:cNvPr>
          <p:cNvSpPr txBox="1"/>
          <p:nvPr/>
        </p:nvSpPr>
        <p:spPr>
          <a:xfrm>
            <a:off x="2937554" y="2884956"/>
            <a:ext cx="1055914" cy="369332"/>
          </a:xfrm>
          <a:prstGeom prst="rect">
            <a:avLst/>
          </a:prstGeom>
          <a:noFill/>
        </p:spPr>
        <p:txBody>
          <a:bodyPr wrap="square" rtlCol="0">
            <a:spAutoFit/>
          </a:bodyPr>
          <a:lstStyle/>
          <a:p>
            <a:r>
              <a:rPr lang="en-US" dirty="0"/>
              <a:t>a</a:t>
            </a:r>
          </a:p>
        </p:txBody>
      </p:sp>
      <p:sp>
        <p:nvSpPr>
          <p:cNvPr id="46" name="TextBox 45">
            <a:extLst>
              <a:ext uri="{FF2B5EF4-FFF2-40B4-BE49-F238E27FC236}">
                <a16:creationId xmlns:a16="http://schemas.microsoft.com/office/drawing/2014/main" id="{E62998BF-9BEF-7658-33C8-159F249C408A}"/>
              </a:ext>
            </a:extLst>
          </p:cNvPr>
          <p:cNvSpPr txBox="1"/>
          <p:nvPr/>
        </p:nvSpPr>
        <p:spPr>
          <a:xfrm>
            <a:off x="5103688" y="3304487"/>
            <a:ext cx="1055914" cy="369332"/>
          </a:xfrm>
          <a:prstGeom prst="rect">
            <a:avLst/>
          </a:prstGeom>
          <a:noFill/>
        </p:spPr>
        <p:txBody>
          <a:bodyPr wrap="square" rtlCol="0">
            <a:spAutoFit/>
          </a:bodyPr>
          <a:lstStyle/>
          <a:p>
            <a:r>
              <a:rPr lang="en-US" dirty="0"/>
              <a:t>a</a:t>
            </a:r>
          </a:p>
        </p:txBody>
      </p:sp>
      <p:sp>
        <p:nvSpPr>
          <p:cNvPr id="47" name="TextBox 46">
            <a:extLst>
              <a:ext uri="{FF2B5EF4-FFF2-40B4-BE49-F238E27FC236}">
                <a16:creationId xmlns:a16="http://schemas.microsoft.com/office/drawing/2014/main" id="{19B639EF-52C8-AA26-A517-85E2E27F4A86}"/>
              </a:ext>
            </a:extLst>
          </p:cNvPr>
          <p:cNvSpPr txBox="1"/>
          <p:nvPr/>
        </p:nvSpPr>
        <p:spPr>
          <a:xfrm>
            <a:off x="5019785" y="2583581"/>
            <a:ext cx="1055914" cy="369332"/>
          </a:xfrm>
          <a:prstGeom prst="rect">
            <a:avLst/>
          </a:prstGeom>
          <a:noFill/>
        </p:spPr>
        <p:txBody>
          <a:bodyPr wrap="square" rtlCol="0">
            <a:spAutoFit/>
          </a:bodyPr>
          <a:lstStyle/>
          <a:p>
            <a:r>
              <a:rPr lang="en-US" dirty="0"/>
              <a:t>b</a:t>
            </a:r>
          </a:p>
        </p:txBody>
      </p:sp>
      <p:sp>
        <p:nvSpPr>
          <p:cNvPr id="48" name="TextBox 47">
            <a:extLst>
              <a:ext uri="{FF2B5EF4-FFF2-40B4-BE49-F238E27FC236}">
                <a16:creationId xmlns:a16="http://schemas.microsoft.com/office/drawing/2014/main" id="{20CFF1A7-15E8-5499-09B8-224884ADD5F5}"/>
              </a:ext>
            </a:extLst>
          </p:cNvPr>
          <p:cNvSpPr txBox="1"/>
          <p:nvPr/>
        </p:nvSpPr>
        <p:spPr>
          <a:xfrm>
            <a:off x="6312617" y="3383254"/>
            <a:ext cx="1055914" cy="369332"/>
          </a:xfrm>
          <a:prstGeom prst="rect">
            <a:avLst/>
          </a:prstGeom>
          <a:noFill/>
        </p:spPr>
        <p:txBody>
          <a:bodyPr wrap="square" rtlCol="0">
            <a:spAutoFit/>
          </a:bodyPr>
          <a:lstStyle/>
          <a:p>
            <a:r>
              <a:rPr lang="en-US" dirty="0"/>
              <a:t>b</a:t>
            </a:r>
          </a:p>
        </p:txBody>
      </p:sp>
      <p:sp>
        <p:nvSpPr>
          <p:cNvPr id="49" name="TextBox 48">
            <a:extLst>
              <a:ext uri="{FF2B5EF4-FFF2-40B4-BE49-F238E27FC236}">
                <a16:creationId xmlns:a16="http://schemas.microsoft.com/office/drawing/2014/main" id="{4F617F9E-48E5-3AB6-64B0-A2483F08952C}"/>
              </a:ext>
            </a:extLst>
          </p:cNvPr>
          <p:cNvSpPr txBox="1"/>
          <p:nvPr/>
        </p:nvSpPr>
        <p:spPr>
          <a:xfrm>
            <a:off x="5057459" y="4665812"/>
            <a:ext cx="1055914" cy="369332"/>
          </a:xfrm>
          <a:prstGeom prst="rect">
            <a:avLst/>
          </a:prstGeom>
          <a:noFill/>
        </p:spPr>
        <p:txBody>
          <a:bodyPr wrap="square" rtlCol="0">
            <a:spAutoFit/>
          </a:bodyPr>
          <a:lstStyle/>
          <a:p>
            <a:r>
              <a:rPr lang="en-US" dirty="0"/>
              <a:t>b</a:t>
            </a:r>
          </a:p>
        </p:txBody>
      </p:sp>
      <p:sp>
        <p:nvSpPr>
          <p:cNvPr id="50" name="TextBox 49">
            <a:extLst>
              <a:ext uri="{FF2B5EF4-FFF2-40B4-BE49-F238E27FC236}">
                <a16:creationId xmlns:a16="http://schemas.microsoft.com/office/drawing/2014/main" id="{A3692BC2-E426-FC0D-6477-D080D380F6C0}"/>
              </a:ext>
            </a:extLst>
          </p:cNvPr>
          <p:cNvSpPr txBox="1"/>
          <p:nvPr/>
        </p:nvSpPr>
        <p:spPr>
          <a:xfrm>
            <a:off x="2887899" y="4150394"/>
            <a:ext cx="1055914" cy="369332"/>
          </a:xfrm>
          <a:prstGeom prst="rect">
            <a:avLst/>
          </a:prstGeom>
          <a:noFill/>
        </p:spPr>
        <p:txBody>
          <a:bodyPr wrap="square" rtlCol="0">
            <a:spAutoFit/>
          </a:bodyPr>
          <a:lstStyle/>
          <a:p>
            <a:r>
              <a:rPr lang="en-US" dirty="0"/>
              <a:t>b</a:t>
            </a:r>
          </a:p>
        </p:txBody>
      </p:sp>
      <p:cxnSp>
        <p:nvCxnSpPr>
          <p:cNvPr id="52" name="Connector: Curved 51">
            <a:extLst>
              <a:ext uri="{FF2B5EF4-FFF2-40B4-BE49-F238E27FC236}">
                <a16:creationId xmlns:a16="http://schemas.microsoft.com/office/drawing/2014/main" id="{D4A642E8-EC15-448A-DF05-9D4CF64B609B}"/>
              </a:ext>
            </a:extLst>
          </p:cNvPr>
          <p:cNvCxnSpPr>
            <a:stCxn id="9" idx="5"/>
            <a:endCxn id="9" idx="3"/>
          </p:cNvCxnSpPr>
          <p:nvPr/>
        </p:nvCxnSpPr>
        <p:spPr>
          <a:xfrm rot="5400000">
            <a:off x="4191117" y="4685026"/>
            <a:ext cx="12700" cy="461842"/>
          </a:xfrm>
          <a:prstGeom prst="curvedConnector3">
            <a:avLst>
              <a:gd name="adj1" fmla="val 397167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Connector: Curved 61">
            <a:extLst>
              <a:ext uri="{FF2B5EF4-FFF2-40B4-BE49-F238E27FC236}">
                <a16:creationId xmlns:a16="http://schemas.microsoft.com/office/drawing/2014/main" id="{6C979396-D9F7-35DC-0F8B-30B8221387A0}"/>
              </a:ext>
            </a:extLst>
          </p:cNvPr>
          <p:cNvCxnSpPr>
            <a:stCxn id="6" idx="0"/>
            <a:endCxn id="5" idx="0"/>
          </p:cNvCxnSpPr>
          <p:nvPr/>
        </p:nvCxnSpPr>
        <p:spPr>
          <a:xfrm rot="16200000" flipV="1">
            <a:off x="5195178" y="1310450"/>
            <a:ext cx="30819" cy="2045041"/>
          </a:xfrm>
          <a:prstGeom prst="curvedConnector3">
            <a:avLst>
              <a:gd name="adj1" fmla="val 84175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Connector: Curved 63">
            <a:extLst>
              <a:ext uri="{FF2B5EF4-FFF2-40B4-BE49-F238E27FC236}">
                <a16:creationId xmlns:a16="http://schemas.microsoft.com/office/drawing/2014/main" id="{224A3D13-AC13-9A3B-C8E0-89667519B4DA}"/>
              </a:ext>
            </a:extLst>
          </p:cNvPr>
          <p:cNvCxnSpPr>
            <a:stCxn id="5" idx="0"/>
            <a:endCxn id="5" idx="2"/>
          </p:cNvCxnSpPr>
          <p:nvPr/>
        </p:nvCxnSpPr>
        <p:spPr>
          <a:xfrm rot="16200000" flipH="1" flipV="1">
            <a:off x="3869659" y="2309396"/>
            <a:ext cx="310243" cy="326571"/>
          </a:xfrm>
          <a:prstGeom prst="curvedConnector4">
            <a:avLst>
              <a:gd name="adj1" fmla="val -106800"/>
              <a:gd name="adj2" fmla="val 17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35CE6C8-336D-40F5-559B-9F31E8625773}"/>
              </a:ext>
            </a:extLst>
          </p:cNvPr>
          <p:cNvSpPr txBox="1"/>
          <p:nvPr/>
        </p:nvSpPr>
        <p:spPr>
          <a:xfrm>
            <a:off x="5107119" y="1756514"/>
            <a:ext cx="1055914" cy="369332"/>
          </a:xfrm>
          <a:prstGeom prst="rect">
            <a:avLst/>
          </a:prstGeom>
          <a:noFill/>
        </p:spPr>
        <p:txBody>
          <a:bodyPr wrap="square" rtlCol="0">
            <a:spAutoFit/>
          </a:bodyPr>
          <a:lstStyle/>
          <a:p>
            <a:r>
              <a:rPr lang="en-US" dirty="0"/>
              <a:t>a</a:t>
            </a:r>
          </a:p>
        </p:txBody>
      </p:sp>
      <p:sp>
        <p:nvSpPr>
          <p:cNvPr id="67" name="TextBox 66">
            <a:extLst>
              <a:ext uri="{FF2B5EF4-FFF2-40B4-BE49-F238E27FC236}">
                <a16:creationId xmlns:a16="http://schemas.microsoft.com/office/drawing/2014/main" id="{384D1B80-7E9C-4628-EA88-669C97A9319D}"/>
              </a:ext>
            </a:extLst>
          </p:cNvPr>
          <p:cNvSpPr txBox="1"/>
          <p:nvPr/>
        </p:nvSpPr>
        <p:spPr>
          <a:xfrm>
            <a:off x="3482088" y="1826722"/>
            <a:ext cx="1055914" cy="369332"/>
          </a:xfrm>
          <a:prstGeom prst="rect">
            <a:avLst/>
          </a:prstGeom>
          <a:noFill/>
        </p:spPr>
        <p:txBody>
          <a:bodyPr wrap="square" rtlCol="0">
            <a:spAutoFit/>
          </a:bodyPr>
          <a:lstStyle/>
          <a:p>
            <a:r>
              <a:rPr lang="en-US" dirty="0"/>
              <a:t>a</a:t>
            </a:r>
          </a:p>
        </p:txBody>
      </p:sp>
      <p:sp>
        <p:nvSpPr>
          <p:cNvPr id="68" name="TextBox 67">
            <a:extLst>
              <a:ext uri="{FF2B5EF4-FFF2-40B4-BE49-F238E27FC236}">
                <a16:creationId xmlns:a16="http://schemas.microsoft.com/office/drawing/2014/main" id="{ECC2180E-CC31-5F26-9BE7-B0CD4C8E6C36}"/>
              </a:ext>
            </a:extLst>
          </p:cNvPr>
          <p:cNvSpPr txBox="1"/>
          <p:nvPr/>
        </p:nvSpPr>
        <p:spPr>
          <a:xfrm>
            <a:off x="4055727" y="5338773"/>
            <a:ext cx="1055914" cy="369332"/>
          </a:xfrm>
          <a:prstGeom prst="rect">
            <a:avLst/>
          </a:prstGeom>
          <a:noFill/>
        </p:spPr>
        <p:txBody>
          <a:bodyPr wrap="square" rtlCol="0">
            <a:spAutoFit/>
          </a:bodyPr>
          <a:lstStyle/>
          <a:p>
            <a:r>
              <a:rPr lang="en-US" dirty="0"/>
              <a:t>b</a:t>
            </a:r>
          </a:p>
        </p:txBody>
      </p:sp>
      <p:sp>
        <p:nvSpPr>
          <p:cNvPr id="3" name="TextBox 2">
            <a:extLst>
              <a:ext uri="{FF2B5EF4-FFF2-40B4-BE49-F238E27FC236}">
                <a16:creationId xmlns:a16="http://schemas.microsoft.com/office/drawing/2014/main" id="{B4CFC2DF-6363-FFEA-A097-026D17B177F5}"/>
              </a:ext>
            </a:extLst>
          </p:cNvPr>
          <p:cNvSpPr txBox="1"/>
          <p:nvPr/>
        </p:nvSpPr>
        <p:spPr>
          <a:xfrm>
            <a:off x="7554686" y="1749664"/>
            <a:ext cx="4245428" cy="3785652"/>
          </a:xfrm>
          <a:prstGeom prst="rect">
            <a:avLst/>
          </a:prstGeom>
          <a:noFill/>
        </p:spPr>
        <p:txBody>
          <a:bodyPr wrap="square" rtlCol="0">
            <a:spAutoFit/>
          </a:bodyPr>
          <a:lstStyle/>
          <a:p>
            <a:r>
              <a:rPr lang="en-US" sz="2400" dirty="0"/>
              <a:t>The NFA to DFA algorithm discussed doesn’t generate a DFA with the minimum number of states. For example, the DFA on this slide is the output of our example for the NFA to DFA conversion. You can see that states A and C are the same. We can reduce the size of the table by removing unnecessary states.</a:t>
            </a:r>
            <a:endParaRPr lang="en-IN" sz="2400" dirty="0"/>
          </a:p>
        </p:txBody>
      </p:sp>
    </p:spTree>
    <p:extLst>
      <p:ext uri="{BB962C8B-B14F-4D97-AF65-F5344CB8AC3E}">
        <p14:creationId xmlns:p14="http://schemas.microsoft.com/office/powerpoint/2010/main" val="39648414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8FBBA-FB34-4BA8-A67E-43257CC38D31}"/>
              </a:ext>
            </a:extLst>
          </p:cNvPr>
          <p:cNvSpPr>
            <a:spLocks noGrp="1"/>
          </p:cNvSpPr>
          <p:nvPr>
            <p:ph type="title"/>
          </p:nvPr>
        </p:nvSpPr>
        <p:spPr/>
        <p:txBody>
          <a:bodyPr/>
          <a:lstStyle/>
          <a:p>
            <a:r>
              <a:rPr lang="en-US" dirty="0"/>
              <a:t>Parse tree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F78CE03-5D93-47FF-BB97-281B51609603}"/>
                  </a:ext>
                </a:extLst>
              </p:cNvPr>
              <p:cNvSpPr>
                <a:spLocks noGrp="1"/>
              </p:cNvSpPr>
              <p:nvPr>
                <p:ph idx="1"/>
              </p:nvPr>
            </p:nvSpPr>
            <p:spPr/>
            <p:txBody>
              <a:bodyPr/>
              <a:lstStyle/>
              <a:p>
                <a:pPr marL="0" indent="0">
                  <a:buNone/>
                </a:pPr>
                <a:r>
                  <a:rPr lang="en-US" dirty="0">
                    <a:sym typeface="Wingdings" panose="05000000000000000000" pitchFamily="2" charset="2"/>
                  </a:rPr>
                  <a:t>E  E + E | E * E | (E) | id</a:t>
                </a:r>
              </a:p>
              <a:p>
                <a:pPr marL="0" indent="0">
                  <a:buNone/>
                </a:pPr>
                <a:r>
                  <a:rPr lang="en-US" dirty="0">
                    <a:sym typeface="Wingdings" panose="05000000000000000000" pitchFamily="2" charset="2"/>
                  </a:rPr>
                  <a:t>E </a:t>
                </a:r>
                <a14:m>
                  <m:oMath xmlns:m="http://schemas.openxmlformats.org/officeDocument/2006/math">
                    <m:groupChr>
                      <m:groupChrPr>
                        <m:chr m:val="⇒"/>
                        <m:vertJc m:val="bot"/>
                        <m:ctrlPr>
                          <a:rPr lang="en-US" i="1" smtClean="0">
                            <a:latin typeface="Cambria Math" panose="02040503050406030204" pitchFamily="18" charset="0"/>
                            <a:sym typeface="Wingdings" panose="05000000000000000000" pitchFamily="2" charset="2"/>
                          </a:rPr>
                        </m:ctrlPr>
                      </m:groupChrPr>
                      <m:e>
                        <m:r>
                          <m:rPr>
                            <m:brk m:alnAt="2"/>
                          </m:rPr>
                          <a:rPr lang="en-US" b="0" i="1" smtClean="0">
                            <a:latin typeface="Cambria Math" panose="02040503050406030204" pitchFamily="18" charset="0"/>
                            <a:sym typeface="Wingdings" panose="05000000000000000000" pitchFamily="2" charset="2"/>
                          </a:rPr>
                          <m:t>∗</m:t>
                        </m:r>
                      </m:e>
                    </m:groupChr>
                  </m:oMath>
                </a14:m>
                <a:r>
                  <a:rPr lang="en-US" dirty="0">
                    <a:sym typeface="Wingdings" panose="05000000000000000000" pitchFamily="2" charset="2"/>
                  </a:rPr>
                  <a:t> id * id + id </a:t>
                </a:r>
              </a:p>
              <a:p>
                <a:pPr marL="0" indent="0">
                  <a:buNone/>
                </a:pPr>
                <a:r>
                  <a:rPr lang="en-US" dirty="0">
                    <a:sym typeface="Wingdings" panose="05000000000000000000" pitchFamily="2" charset="2"/>
                  </a:rPr>
                  <a:t>(Leftmost)</a:t>
                </a:r>
              </a:p>
              <a:p>
                <a:pPr marL="0" indent="0">
                  <a:buNone/>
                </a:pPr>
                <a:endParaRPr lang="en-US" dirty="0"/>
              </a:p>
            </p:txBody>
          </p:sp>
        </mc:Choice>
        <mc:Fallback xmlns="">
          <p:sp>
            <p:nvSpPr>
              <p:cNvPr id="3" name="Content Placeholder 2">
                <a:extLst>
                  <a:ext uri="{FF2B5EF4-FFF2-40B4-BE49-F238E27FC236}">
                    <a16:creationId xmlns:a16="http://schemas.microsoft.com/office/drawing/2014/main" id="{8F78CE03-5D93-47FF-BB97-281B51609603}"/>
                  </a:ext>
                </a:extLst>
              </p:cNvPr>
              <p:cNvSpPr>
                <a:spLocks noGrp="1" noRot="1" noChangeAspect="1" noMove="1" noResize="1" noEditPoints="1" noAdjustHandles="1" noChangeArrowheads="1" noChangeShapeType="1" noTextEdit="1"/>
              </p:cNvSpPr>
              <p:nvPr>
                <p:ph idx="1"/>
              </p:nvPr>
            </p:nvSpPr>
            <p:spPr>
              <a:blipFill>
                <a:blip r:embed="rId2"/>
                <a:stretch>
                  <a:fillRect l="-1217" t="-2661"/>
                </a:stretch>
              </a:blipFill>
            </p:spPr>
            <p:txBody>
              <a:bodyPr/>
              <a:lstStyle/>
              <a:p>
                <a:r>
                  <a:rPr lang="en-US">
                    <a:noFill/>
                  </a:rPr>
                  <a:t> </a:t>
                </a:r>
              </a:p>
            </p:txBody>
          </p:sp>
        </mc:Fallback>
      </mc:AlternateContent>
    </p:spTree>
    <p:extLst>
      <p:ext uri="{BB962C8B-B14F-4D97-AF65-F5344CB8AC3E}">
        <p14:creationId xmlns:p14="http://schemas.microsoft.com/office/powerpoint/2010/main" val="25217478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8FBBA-FB34-4BA8-A67E-43257CC38D31}"/>
              </a:ext>
            </a:extLst>
          </p:cNvPr>
          <p:cNvSpPr>
            <a:spLocks noGrp="1"/>
          </p:cNvSpPr>
          <p:nvPr>
            <p:ph type="title"/>
          </p:nvPr>
        </p:nvSpPr>
        <p:spPr>
          <a:xfrm>
            <a:off x="838200" y="424569"/>
            <a:ext cx="10515600" cy="1325563"/>
          </a:xfrm>
        </p:spPr>
        <p:txBody>
          <a:bodyPr/>
          <a:lstStyle/>
          <a:p>
            <a:r>
              <a:rPr lang="en-US" dirty="0"/>
              <a:t>Parse tree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F78CE03-5D93-47FF-BB97-281B51609603}"/>
                  </a:ext>
                </a:extLst>
              </p:cNvPr>
              <p:cNvSpPr>
                <a:spLocks noGrp="1"/>
              </p:cNvSpPr>
              <p:nvPr>
                <p:ph idx="1"/>
              </p:nvPr>
            </p:nvSpPr>
            <p:spPr>
              <a:xfrm>
                <a:off x="838200" y="1815350"/>
                <a:ext cx="10515600" cy="4351338"/>
              </a:xfrm>
            </p:spPr>
            <p:txBody>
              <a:bodyPr/>
              <a:lstStyle/>
              <a:p>
                <a:pPr marL="0" indent="0">
                  <a:buNone/>
                </a:pPr>
                <a:r>
                  <a:rPr lang="en-US" dirty="0">
                    <a:sym typeface="Wingdings" panose="05000000000000000000" pitchFamily="2" charset="2"/>
                  </a:rPr>
                  <a:t>E  E + E | E * E | (E) | id</a:t>
                </a:r>
              </a:p>
              <a:p>
                <a:pPr marL="0" indent="0">
                  <a:buNone/>
                </a:pPr>
                <a:r>
                  <a:rPr lang="en-US" dirty="0">
                    <a:sym typeface="Wingdings" panose="05000000000000000000" pitchFamily="2" charset="2"/>
                  </a:rPr>
                  <a:t>E </a:t>
                </a:r>
                <a14:m>
                  <m:oMath xmlns:m="http://schemas.openxmlformats.org/officeDocument/2006/math">
                    <m:groupChr>
                      <m:groupChrPr>
                        <m:chr m:val="⇒"/>
                        <m:vertJc m:val="bot"/>
                        <m:ctrlPr>
                          <a:rPr lang="en-US" i="1" smtClean="0">
                            <a:latin typeface="Cambria Math" panose="02040503050406030204" pitchFamily="18" charset="0"/>
                            <a:sym typeface="Wingdings" panose="05000000000000000000" pitchFamily="2" charset="2"/>
                          </a:rPr>
                        </m:ctrlPr>
                      </m:groupChrPr>
                      <m:e>
                        <m:r>
                          <m:rPr>
                            <m:brk m:alnAt="2"/>
                          </m:rPr>
                          <a:rPr lang="en-US" b="0" i="1" smtClean="0">
                            <a:latin typeface="Cambria Math" panose="02040503050406030204" pitchFamily="18" charset="0"/>
                            <a:sym typeface="Wingdings" panose="05000000000000000000" pitchFamily="2" charset="2"/>
                          </a:rPr>
                          <m:t>∗</m:t>
                        </m:r>
                      </m:e>
                    </m:groupChr>
                  </m:oMath>
                </a14:m>
                <a:r>
                  <a:rPr lang="en-US" dirty="0">
                    <a:sym typeface="Wingdings" panose="05000000000000000000" pitchFamily="2" charset="2"/>
                  </a:rPr>
                  <a:t> id * id + id </a:t>
                </a:r>
              </a:p>
              <a:p>
                <a:pPr marL="0" indent="0">
                  <a:buNone/>
                </a:pPr>
                <a:r>
                  <a:rPr lang="en-US" dirty="0">
                    <a:sym typeface="Wingdings" panose="05000000000000000000" pitchFamily="2" charset="2"/>
                  </a:rPr>
                  <a:t>(Leftmost)</a:t>
                </a:r>
              </a:p>
              <a:p>
                <a:pPr marL="0" indent="0">
                  <a:buNone/>
                </a:pPr>
                <a:endParaRPr lang="en-US" dirty="0"/>
              </a:p>
            </p:txBody>
          </p:sp>
        </mc:Choice>
        <mc:Fallback xmlns="">
          <p:sp>
            <p:nvSpPr>
              <p:cNvPr id="3" name="Content Placeholder 2">
                <a:extLst>
                  <a:ext uri="{FF2B5EF4-FFF2-40B4-BE49-F238E27FC236}">
                    <a16:creationId xmlns:a16="http://schemas.microsoft.com/office/drawing/2014/main" id="{8F78CE03-5D93-47FF-BB97-281B51609603}"/>
                  </a:ext>
                </a:extLst>
              </p:cNvPr>
              <p:cNvSpPr>
                <a:spLocks noGrp="1" noRot="1" noChangeAspect="1" noMove="1" noResize="1" noEditPoints="1" noAdjustHandles="1" noChangeArrowheads="1" noChangeShapeType="1" noTextEdit="1"/>
              </p:cNvSpPr>
              <p:nvPr>
                <p:ph idx="1"/>
              </p:nvPr>
            </p:nvSpPr>
            <p:spPr>
              <a:xfrm>
                <a:off x="838200" y="1815350"/>
                <a:ext cx="10515600" cy="4351338"/>
              </a:xfrm>
              <a:blipFill>
                <a:blip r:embed="rId2"/>
                <a:stretch>
                  <a:fillRect l="-1217" t="-2801"/>
                </a:stretch>
              </a:blipFill>
            </p:spPr>
            <p:txBody>
              <a:bodyPr/>
              <a:lstStyle/>
              <a:p>
                <a:r>
                  <a:rPr lang="en-IN">
                    <a:noFill/>
                  </a:rPr>
                  <a:t> </a:t>
                </a:r>
              </a:p>
            </p:txBody>
          </p:sp>
        </mc:Fallback>
      </mc:AlternateContent>
      <p:sp>
        <p:nvSpPr>
          <p:cNvPr id="85" name="Oval 84">
            <a:extLst>
              <a:ext uri="{FF2B5EF4-FFF2-40B4-BE49-F238E27FC236}">
                <a16:creationId xmlns:a16="http://schemas.microsoft.com/office/drawing/2014/main" id="{034BB041-402A-CDA9-B9BC-B677A990CFA9}"/>
              </a:ext>
            </a:extLst>
          </p:cNvPr>
          <p:cNvSpPr/>
          <p:nvPr/>
        </p:nvSpPr>
        <p:spPr>
          <a:xfrm>
            <a:off x="5825447" y="1109609"/>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86" name="Oval 85">
            <a:extLst>
              <a:ext uri="{FF2B5EF4-FFF2-40B4-BE49-F238E27FC236}">
                <a16:creationId xmlns:a16="http://schemas.microsoft.com/office/drawing/2014/main" id="{86882DAC-4069-E55F-CFE8-830EE7BBD0D6}"/>
              </a:ext>
            </a:extLst>
          </p:cNvPr>
          <p:cNvSpPr/>
          <p:nvPr/>
        </p:nvSpPr>
        <p:spPr>
          <a:xfrm>
            <a:off x="7313487" y="1087351"/>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87" name="Oval 86">
            <a:extLst>
              <a:ext uri="{FF2B5EF4-FFF2-40B4-BE49-F238E27FC236}">
                <a16:creationId xmlns:a16="http://schemas.microsoft.com/office/drawing/2014/main" id="{51E4AAF0-92B2-F547-134C-00731C8F21A9}"/>
              </a:ext>
            </a:extLst>
          </p:cNvPr>
          <p:cNvSpPr/>
          <p:nvPr/>
        </p:nvSpPr>
        <p:spPr>
          <a:xfrm>
            <a:off x="6726150" y="1774006"/>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88" name="Oval 87">
            <a:extLst>
              <a:ext uri="{FF2B5EF4-FFF2-40B4-BE49-F238E27FC236}">
                <a16:creationId xmlns:a16="http://schemas.microsoft.com/office/drawing/2014/main" id="{C8FF1C7A-FEB4-0CFC-2804-A0306E55AB20}"/>
              </a:ext>
            </a:extLst>
          </p:cNvPr>
          <p:cNvSpPr/>
          <p:nvPr/>
        </p:nvSpPr>
        <p:spPr>
          <a:xfrm>
            <a:off x="7392259" y="176202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89" name="Oval 88">
            <a:extLst>
              <a:ext uri="{FF2B5EF4-FFF2-40B4-BE49-F238E27FC236}">
                <a16:creationId xmlns:a16="http://schemas.microsoft.com/office/drawing/2014/main" id="{9752F77A-B61A-FAFB-6BDF-B667EDC738A6}"/>
              </a:ext>
            </a:extLst>
          </p:cNvPr>
          <p:cNvSpPr/>
          <p:nvPr/>
        </p:nvSpPr>
        <p:spPr>
          <a:xfrm>
            <a:off x="8130282" y="1780860"/>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90" name="Oval 89">
            <a:extLst>
              <a:ext uri="{FF2B5EF4-FFF2-40B4-BE49-F238E27FC236}">
                <a16:creationId xmlns:a16="http://schemas.microsoft.com/office/drawing/2014/main" id="{960B60AD-E3E7-9789-3AC2-9AB0E6E64923}"/>
              </a:ext>
            </a:extLst>
          </p:cNvPr>
          <p:cNvSpPr/>
          <p:nvPr/>
        </p:nvSpPr>
        <p:spPr>
          <a:xfrm>
            <a:off x="10229634" y="921254"/>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91" name="Oval 90">
            <a:extLst>
              <a:ext uri="{FF2B5EF4-FFF2-40B4-BE49-F238E27FC236}">
                <a16:creationId xmlns:a16="http://schemas.microsoft.com/office/drawing/2014/main" id="{1315B0B5-8EE0-8BE3-567C-37995A2CFADD}"/>
              </a:ext>
            </a:extLst>
          </p:cNvPr>
          <p:cNvSpPr/>
          <p:nvPr/>
        </p:nvSpPr>
        <p:spPr>
          <a:xfrm>
            <a:off x="9642297" y="1607909"/>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92" name="Oval 91">
            <a:extLst>
              <a:ext uri="{FF2B5EF4-FFF2-40B4-BE49-F238E27FC236}">
                <a16:creationId xmlns:a16="http://schemas.microsoft.com/office/drawing/2014/main" id="{0439511B-5F09-C716-28F6-6830AEC6D129}"/>
              </a:ext>
            </a:extLst>
          </p:cNvPr>
          <p:cNvSpPr/>
          <p:nvPr/>
        </p:nvSpPr>
        <p:spPr>
          <a:xfrm>
            <a:off x="10308406" y="1595925"/>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93" name="Oval 92">
            <a:extLst>
              <a:ext uri="{FF2B5EF4-FFF2-40B4-BE49-F238E27FC236}">
                <a16:creationId xmlns:a16="http://schemas.microsoft.com/office/drawing/2014/main" id="{8ADC4824-5321-9BBD-D5FC-90E7B9CD0220}"/>
              </a:ext>
            </a:extLst>
          </p:cNvPr>
          <p:cNvSpPr/>
          <p:nvPr/>
        </p:nvSpPr>
        <p:spPr>
          <a:xfrm>
            <a:off x="11046429" y="1614763"/>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13" name="Oval 12">
            <a:extLst>
              <a:ext uri="{FF2B5EF4-FFF2-40B4-BE49-F238E27FC236}">
                <a16:creationId xmlns:a16="http://schemas.microsoft.com/office/drawing/2014/main" id="{E9F5BD95-CACE-35D5-3BE4-1FAB1165284B}"/>
              </a:ext>
            </a:extLst>
          </p:cNvPr>
          <p:cNvSpPr/>
          <p:nvPr/>
        </p:nvSpPr>
        <p:spPr>
          <a:xfrm>
            <a:off x="9188523" y="2489773"/>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14" name="Oval 13">
            <a:extLst>
              <a:ext uri="{FF2B5EF4-FFF2-40B4-BE49-F238E27FC236}">
                <a16:creationId xmlns:a16="http://schemas.microsoft.com/office/drawing/2014/main" id="{58BE2B30-0ED0-7578-709D-D73E153BA4D1}"/>
              </a:ext>
            </a:extLst>
          </p:cNvPr>
          <p:cNvSpPr/>
          <p:nvPr/>
        </p:nvSpPr>
        <p:spPr>
          <a:xfrm>
            <a:off x="9854632" y="2477789"/>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15" name="Oval 14">
            <a:extLst>
              <a:ext uri="{FF2B5EF4-FFF2-40B4-BE49-F238E27FC236}">
                <a16:creationId xmlns:a16="http://schemas.microsoft.com/office/drawing/2014/main" id="{9662E554-A5F8-9683-E20B-ECA87E01958C}"/>
              </a:ext>
            </a:extLst>
          </p:cNvPr>
          <p:cNvSpPr/>
          <p:nvPr/>
        </p:nvSpPr>
        <p:spPr>
          <a:xfrm>
            <a:off x="10592655" y="2496627"/>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cxnSp>
        <p:nvCxnSpPr>
          <p:cNvPr id="5" name="Straight Arrow Connector 4">
            <a:extLst>
              <a:ext uri="{FF2B5EF4-FFF2-40B4-BE49-F238E27FC236}">
                <a16:creationId xmlns:a16="http://schemas.microsoft.com/office/drawing/2014/main" id="{A59F4391-77B4-1140-FF67-D6A1C99535E1}"/>
              </a:ext>
            </a:extLst>
          </p:cNvPr>
          <p:cNvCxnSpPr>
            <a:stCxn id="91" idx="4"/>
            <a:endCxn id="13" idx="0"/>
          </p:cNvCxnSpPr>
          <p:nvPr/>
        </p:nvCxnSpPr>
        <p:spPr>
          <a:xfrm flipH="1">
            <a:off x="9424829" y="1998327"/>
            <a:ext cx="453774" cy="491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BC3FEBAC-D795-0A80-9B93-2E82C047B9A1}"/>
              </a:ext>
            </a:extLst>
          </p:cNvPr>
          <p:cNvCxnSpPr>
            <a:stCxn id="91" idx="4"/>
            <a:endCxn id="14" idx="0"/>
          </p:cNvCxnSpPr>
          <p:nvPr/>
        </p:nvCxnSpPr>
        <p:spPr>
          <a:xfrm>
            <a:off x="9878603" y="1998327"/>
            <a:ext cx="212335" cy="4794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C62824F-38D7-BADC-8CB8-06756043ACF7}"/>
              </a:ext>
            </a:extLst>
          </p:cNvPr>
          <p:cNvCxnSpPr>
            <a:stCxn id="91" idx="4"/>
            <a:endCxn id="15" idx="0"/>
          </p:cNvCxnSpPr>
          <p:nvPr/>
        </p:nvCxnSpPr>
        <p:spPr>
          <a:xfrm>
            <a:off x="9878603" y="1998327"/>
            <a:ext cx="950358" cy="498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7A2A07F-C2FB-5B79-B732-EA8D79827AFA}"/>
              </a:ext>
            </a:extLst>
          </p:cNvPr>
          <p:cNvSpPr txBox="1"/>
          <p:nvPr/>
        </p:nvSpPr>
        <p:spPr>
          <a:xfrm>
            <a:off x="5558310" y="1643870"/>
            <a:ext cx="883575" cy="369332"/>
          </a:xfrm>
          <a:prstGeom prst="rect">
            <a:avLst/>
          </a:prstGeom>
          <a:noFill/>
        </p:spPr>
        <p:txBody>
          <a:bodyPr wrap="square" rtlCol="0">
            <a:spAutoFit/>
          </a:bodyPr>
          <a:lstStyle/>
          <a:p>
            <a:r>
              <a:rPr lang="en-US" b="1" dirty="0">
                <a:solidFill>
                  <a:srgbClr val="0070C0"/>
                </a:solidFill>
              </a:rPr>
              <a:t>STEP-1</a:t>
            </a:r>
            <a:endParaRPr lang="en-IN" b="1" dirty="0">
              <a:solidFill>
                <a:srgbClr val="0070C0"/>
              </a:solidFill>
            </a:endParaRPr>
          </a:p>
        </p:txBody>
      </p:sp>
      <p:sp>
        <p:nvSpPr>
          <p:cNvPr id="23" name="TextBox 22">
            <a:extLst>
              <a:ext uri="{FF2B5EF4-FFF2-40B4-BE49-F238E27FC236}">
                <a16:creationId xmlns:a16="http://schemas.microsoft.com/office/drawing/2014/main" id="{ACBEFC19-303F-233D-A202-88D4FB2C088B}"/>
              </a:ext>
            </a:extLst>
          </p:cNvPr>
          <p:cNvSpPr txBox="1"/>
          <p:nvPr/>
        </p:nvSpPr>
        <p:spPr>
          <a:xfrm>
            <a:off x="7221008" y="2268878"/>
            <a:ext cx="883575" cy="369332"/>
          </a:xfrm>
          <a:prstGeom prst="rect">
            <a:avLst/>
          </a:prstGeom>
          <a:noFill/>
        </p:spPr>
        <p:txBody>
          <a:bodyPr wrap="square" rtlCol="0">
            <a:spAutoFit/>
          </a:bodyPr>
          <a:lstStyle/>
          <a:p>
            <a:r>
              <a:rPr lang="en-US" b="1" dirty="0">
                <a:solidFill>
                  <a:srgbClr val="0070C0"/>
                </a:solidFill>
              </a:rPr>
              <a:t>STEP-2</a:t>
            </a:r>
            <a:endParaRPr lang="en-IN" b="1" dirty="0">
              <a:solidFill>
                <a:srgbClr val="0070C0"/>
              </a:solidFill>
            </a:endParaRPr>
          </a:p>
        </p:txBody>
      </p:sp>
      <p:sp>
        <p:nvSpPr>
          <p:cNvPr id="24" name="TextBox 23">
            <a:extLst>
              <a:ext uri="{FF2B5EF4-FFF2-40B4-BE49-F238E27FC236}">
                <a16:creationId xmlns:a16="http://schemas.microsoft.com/office/drawing/2014/main" id="{29E2E540-BB5F-9A44-017E-C225B5393FCE}"/>
              </a:ext>
            </a:extLst>
          </p:cNvPr>
          <p:cNvSpPr txBox="1"/>
          <p:nvPr/>
        </p:nvSpPr>
        <p:spPr>
          <a:xfrm>
            <a:off x="10003594" y="2976083"/>
            <a:ext cx="883575" cy="369332"/>
          </a:xfrm>
          <a:prstGeom prst="rect">
            <a:avLst/>
          </a:prstGeom>
          <a:noFill/>
        </p:spPr>
        <p:txBody>
          <a:bodyPr wrap="square" rtlCol="0">
            <a:spAutoFit/>
          </a:bodyPr>
          <a:lstStyle/>
          <a:p>
            <a:r>
              <a:rPr lang="en-US" b="1" dirty="0">
                <a:solidFill>
                  <a:srgbClr val="0070C0"/>
                </a:solidFill>
              </a:rPr>
              <a:t>STEP-3</a:t>
            </a:r>
            <a:endParaRPr lang="en-IN" b="1" dirty="0">
              <a:solidFill>
                <a:srgbClr val="0070C0"/>
              </a:solidFill>
            </a:endParaRPr>
          </a:p>
        </p:txBody>
      </p:sp>
      <p:cxnSp>
        <p:nvCxnSpPr>
          <p:cNvPr id="12" name="Straight Arrow Connector 11">
            <a:extLst>
              <a:ext uri="{FF2B5EF4-FFF2-40B4-BE49-F238E27FC236}">
                <a16:creationId xmlns:a16="http://schemas.microsoft.com/office/drawing/2014/main" id="{BE647674-27E9-F3F2-F408-E2548E127BFB}"/>
              </a:ext>
            </a:extLst>
          </p:cNvPr>
          <p:cNvCxnSpPr>
            <a:stCxn id="86" idx="4"/>
            <a:endCxn id="87" idx="0"/>
          </p:cNvCxnSpPr>
          <p:nvPr/>
        </p:nvCxnSpPr>
        <p:spPr>
          <a:xfrm flipH="1">
            <a:off x="6962456" y="1477769"/>
            <a:ext cx="587337" cy="296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B90CAD0-46B9-ED13-1E68-5C44ED6C9482}"/>
              </a:ext>
            </a:extLst>
          </p:cNvPr>
          <p:cNvCxnSpPr>
            <a:stCxn id="86" idx="4"/>
            <a:endCxn id="88" idx="0"/>
          </p:cNvCxnSpPr>
          <p:nvPr/>
        </p:nvCxnSpPr>
        <p:spPr>
          <a:xfrm>
            <a:off x="7549793" y="1477769"/>
            <a:ext cx="78772" cy="284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BED09DD-D1DA-7D40-B39D-591FC39849DA}"/>
              </a:ext>
            </a:extLst>
          </p:cNvPr>
          <p:cNvCxnSpPr>
            <a:stCxn id="86" idx="4"/>
            <a:endCxn id="89" idx="0"/>
          </p:cNvCxnSpPr>
          <p:nvPr/>
        </p:nvCxnSpPr>
        <p:spPr>
          <a:xfrm>
            <a:off x="7549793" y="1477769"/>
            <a:ext cx="816795" cy="303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5339C47-D43B-7248-A726-34399A89127E}"/>
              </a:ext>
            </a:extLst>
          </p:cNvPr>
          <p:cNvCxnSpPr>
            <a:stCxn id="90" idx="4"/>
            <a:endCxn id="91" idx="0"/>
          </p:cNvCxnSpPr>
          <p:nvPr/>
        </p:nvCxnSpPr>
        <p:spPr>
          <a:xfrm flipH="1">
            <a:off x="9878603" y="1311672"/>
            <a:ext cx="587337" cy="296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3ABB787F-1DE1-AC34-5DF3-A9E6ABDCB427}"/>
              </a:ext>
            </a:extLst>
          </p:cNvPr>
          <p:cNvCxnSpPr>
            <a:stCxn id="90" idx="4"/>
            <a:endCxn id="92" idx="0"/>
          </p:cNvCxnSpPr>
          <p:nvPr/>
        </p:nvCxnSpPr>
        <p:spPr>
          <a:xfrm>
            <a:off x="10465940" y="1311672"/>
            <a:ext cx="78772" cy="284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4D22117E-DB70-2201-7784-3F22ECD1FCF2}"/>
              </a:ext>
            </a:extLst>
          </p:cNvPr>
          <p:cNvCxnSpPr>
            <a:stCxn id="90" idx="4"/>
            <a:endCxn id="93" idx="0"/>
          </p:cNvCxnSpPr>
          <p:nvPr/>
        </p:nvCxnSpPr>
        <p:spPr>
          <a:xfrm>
            <a:off x="10465940" y="1311672"/>
            <a:ext cx="816795" cy="303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Oval 41">
            <a:extLst>
              <a:ext uri="{FF2B5EF4-FFF2-40B4-BE49-F238E27FC236}">
                <a16:creationId xmlns:a16="http://schemas.microsoft.com/office/drawing/2014/main" id="{39252D30-352D-899A-799E-9BF5D7081141}"/>
              </a:ext>
            </a:extLst>
          </p:cNvPr>
          <p:cNvSpPr/>
          <p:nvPr/>
        </p:nvSpPr>
        <p:spPr>
          <a:xfrm>
            <a:off x="4094264" y="3467537"/>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43" name="Oval 42">
            <a:extLst>
              <a:ext uri="{FF2B5EF4-FFF2-40B4-BE49-F238E27FC236}">
                <a16:creationId xmlns:a16="http://schemas.microsoft.com/office/drawing/2014/main" id="{CA53B8BD-AD86-E943-F149-2E5A10717912}"/>
              </a:ext>
            </a:extLst>
          </p:cNvPr>
          <p:cNvSpPr/>
          <p:nvPr/>
        </p:nvSpPr>
        <p:spPr>
          <a:xfrm>
            <a:off x="3506927" y="415419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44" name="Oval 43">
            <a:extLst>
              <a:ext uri="{FF2B5EF4-FFF2-40B4-BE49-F238E27FC236}">
                <a16:creationId xmlns:a16="http://schemas.microsoft.com/office/drawing/2014/main" id="{9E1232B1-1A9F-D570-E43B-E874D83B6C49}"/>
              </a:ext>
            </a:extLst>
          </p:cNvPr>
          <p:cNvSpPr/>
          <p:nvPr/>
        </p:nvSpPr>
        <p:spPr>
          <a:xfrm>
            <a:off x="4173036" y="4142208"/>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45" name="Oval 44">
            <a:extLst>
              <a:ext uri="{FF2B5EF4-FFF2-40B4-BE49-F238E27FC236}">
                <a16:creationId xmlns:a16="http://schemas.microsoft.com/office/drawing/2014/main" id="{47C5C24A-8FE4-1217-28DE-06D72E12E6F4}"/>
              </a:ext>
            </a:extLst>
          </p:cNvPr>
          <p:cNvSpPr/>
          <p:nvPr/>
        </p:nvSpPr>
        <p:spPr>
          <a:xfrm>
            <a:off x="4911059" y="4161046"/>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46" name="Oval 45">
            <a:extLst>
              <a:ext uri="{FF2B5EF4-FFF2-40B4-BE49-F238E27FC236}">
                <a16:creationId xmlns:a16="http://schemas.microsoft.com/office/drawing/2014/main" id="{552DA25C-2320-B40C-C2FD-A3110E849F6E}"/>
              </a:ext>
            </a:extLst>
          </p:cNvPr>
          <p:cNvSpPr/>
          <p:nvPr/>
        </p:nvSpPr>
        <p:spPr>
          <a:xfrm>
            <a:off x="3053153" y="5036056"/>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47" name="Oval 46">
            <a:extLst>
              <a:ext uri="{FF2B5EF4-FFF2-40B4-BE49-F238E27FC236}">
                <a16:creationId xmlns:a16="http://schemas.microsoft.com/office/drawing/2014/main" id="{F408B180-2F47-2301-7B46-A7A16B5AD69B}"/>
              </a:ext>
            </a:extLst>
          </p:cNvPr>
          <p:cNvSpPr/>
          <p:nvPr/>
        </p:nvSpPr>
        <p:spPr>
          <a:xfrm>
            <a:off x="3719262" y="502407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48" name="Oval 47">
            <a:extLst>
              <a:ext uri="{FF2B5EF4-FFF2-40B4-BE49-F238E27FC236}">
                <a16:creationId xmlns:a16="http://schemas.microsoft.com/office/drawing/2014/main" id="{F5495E8A-3FD1-244A-710D-A7FBFE1E6671}"/>
              </a:ext>
            </a:extLst>
          </p:cNvPr>
          <p:cNvSpPr/>
          <p:nvPr/>
        </p:nvSpPr>
        <p:spPr>
          <a:xfrm>
            <a:off x="4457285" y="5042910"/>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cxnSp>
        <p:nvCxnSpPr>
          <p:cNvPr id="49" name="Straight Arrow Connector 48">
            <a:extLst>
              <a:ext uri="{FF2B5EF4-FFF2-40B4-BE49-F238E27FC236}">
                <a16:creationId xmlns:a16="http://schemas.microsoft.com/office/drawing/2014/main" id="{C0D467D0-29D1-8D94-4D9D-37C2CAABC0CE}"/>
              </a:ext>
            </a:extLst>
          </p:cNvPr>
          <p:cNvCxnSpPr>
            <a:stCxn id="43" idx="4"/>
            <a:endCxn id="46" idx="0"/>
          </p:cNvCxnSpPr>
          <p:nvPr/>
        </p:nvCxnSpPr>
        <p:spPr>
          <a:xfrm flipH="1">
            <a:off x="3289459" y="4544610"/>
            <a:ext cx="453774" cy="491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CAB53772-5F83-7CAA-1D38-E96DCE1918F4}"/>
              </a:ext>
            </a:extLst>
          </p:cNvPr>
          <p:cNvCxnSpPr>
            <a:stCxn id="43" idx="4"/>
            <a:endCxn id="47" idx="0"/>
          </p:cNvCxnSpPr>
          <p:nvPr/>
        </p:nvCxnSpPr>
        <p:spPr>
          <a:xfrm>
            <a:off x="3743233" y="4544610"/>
            <a:ext cx="212335" cy="4794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ABEEF5B0-3630-675C-7B7E-EF72D1B0E046}"/>
              </a:ext>
            </a:extLst>
          </p:cNvPr>
          <p:cNvCxnSpPr>
            <a:stCxn id="43" idx="4"/>
            <a:endCxn id="48" idx="0"/>
          </p:cNvCxnSpPr>
          <p:nvPr/>
        </p:nvCxnSpPr>
        <p:spPr>
          <a:xfrm>
            <a:off x="3743233" y="4544610"/>
            <a:ext cx="950358" cy="498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6293B9D9-8EEB-514A-5B39-9617D42B0B6D}"/>
              </a:ext>
            </a:extLst>
          </p:cNvPr>
          <p:cNvSpPr txBox="1"/>
          <p:nvPr/>
        </p:nvSpPr>
        <p:spPr>
          <a:xfrm>
            <a:off x="3580552" y="5625108"/>
            <a:ext cx="883575" cy="369332"/>
          </a:xfrm>
          <a:prstGeom prst="rect">
            <a:avLst/>
          </a:prstGeom>
          <a:noFill/>
        </p:spPr>
        <p:txBody>
          <a:bodyPr wrap="square" rtlCol="0">
            <a:spAutoFit/>
          </a:bodyPr>
          <a:lstStyle/>
          <a:p>
            <a:r>
              <a:rPr lang="en-US" b="1" dirty="0">
                <a:solidFill>
                  <a:srgbClr val="0070C0"/>
                </a:solidFill>
              </a:rPr>
              <a:t>STEP-4</a:t>
            </a:r>
            <a:endParaRPr lang="en-IN" b="1" dirty="0">
              <a:solidFill>
                <a:srgbClr val="0070C0"/>
              </a:solidFill>
            </a:endParaRPr>
          </a:p>
        </p:txBody>
      </p:sp>
      <p:cxnSp>
        <p:nvCxnSpPr>
          <p:cNvPr id="58" name="Straight Arrow Connector 57">
            <a:extLst>
              <a:ext uri="{FF2B5EF4-FFF2-40B4-BE49-F238E27FC236}">
                <a16:creationId xmlns:a16="http://schemas.microsoft.com/office/drawing/2014/main" id="{D0AE0974-9254-373E-ECB2-34DFA7A90E02}"/>
              </a:ext>
            </a:extLst>
          </p:cNvPr>
          <p:cNvCxnSpPr>
            <a:stCxn id="42" idx="4"/>
            <a:endCxn id="43" idx="0"/>
          </p:cNvCxnSpPr>
          <p:nvPr/>
        </p:nvCxnSpPr>
        <p:spPr>
          <a:xfrm flipH="1">
            <a:off x="3743233" y="3857955"/>
            <a:ext cx="587337" cy="296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53CBF3C-DA56-EA49-52A2-BC7D45B14D89}"/>
              </a:ext>
            </a:extLst>
          </p:cNvPr>
          <p:cNvCxnSpPr>
            <a:stCxn id="42" idx="4"/>
            <a:endCxn id="44" idx="0"/>
          </p:cNvCxnSpPr>
          <p:nvPr/>
        </p:nvCxnSpPr>
        <p:spPr>
          <a:xfrm>
            <a:off x="4330570" y="3857955"/>
            <a:ext cx="78772" cy="284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7714EF48-1908-625F-0D04-166A7F6B931C}"/>
              </a:ext>
            </a:extLst>
          </p:cNvPr>
          <p:cNvCxnSpPr>
            <a:stCxn id="42" idx="4"/>
            <a:endCxn id="45" idx="0"/>
          </p:cNvCxnSpPr>
          <p:nvPr/>
        </p:nvCxnSpPr>
        <p:spPr>
          <a:xfrm>
            <a:off x="4330570" y="3857955"/>
            <a:ext cx="816795" cy="303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Oval 60">
            <a:extLst>
              <a:ext uri="{FF2B5EF4-FFF2-40B4-BE49-F238E27FC236}">
                <a16:creationId xmlns:a16="http://schemas.microsoft.com/office/drawing/2014/main" id="{EBDE1C4F-FF44-8922-1CEB-23A327D1A193}"/>
              </a:ext>
            </a:extLst>
          </p:cNvPr>
          <p:cNvSpPr/>
          <p:nvPr/>
        </p:nvSpPr>
        <p:spPr>
          <a:xfrm>
            <a:off x="2948703" y="5650794"/>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cxnSp>
        <p:nvCxnSpPr>
          <p:cNvPr id="29" name="Straight Arrow Connector 28">
            <a:extLst>
              <a:ext uri="{FF2B5EF4-FFF2-40B4-BE49-F238E27FC236}">
                <a16:creationId xmlns:a16="http://schemas.microsoft.com/office/drawing/2014/main" id="{93F0C618-B577-3F33-4846-07409D70E969}"/>
              </a:ext>
            </a:extLst>
          </p:cNvPr>
          <p:cNvCxnSpPr>
            <a:stCxn id="46" idx="4"/>
            <a:endCxn id="61" idx="0"/>
          </p:cNvCxnSpPr>
          <p:nvPr/>
        </p:nvCxnSpPr>
        <p:spPr>
          <a:xfrm flipH="1">
            <a:off x="3250075" y="5426474"/>
            <a:ext cx="39384" cy="224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84A82A9D-A849-5643-D0DB-8709502963FB}"/>
              </a:ext>
            </a:extLst>
          </p:cNvPr>
          <p:cNvSpPr/>
          <p:nvPr/>
        </p:nvSpPr>
        <p:spPr>
          <a:xfrm>
            <a:off x="7185076" y="3517197"/>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65" name="Oval 64">
            <a:extLst>
              <a:ext uri="{FF2B5EF4-FFF2-40B4-BE49-F238E27FC236}">
                <a16:creationId xmlns:a16="http://schemas.microsoft.com/office/drawing/2014/main" id="{C1B4BC03-622E-0328-48B1-E6B83351FBF9}"/>
              </a:ext>
            </a:extLst>
          </p:cNvPr>
          <p:cNvSpPr/>
          <p:nvPr/>
        </p:nvSpPr>
        <p:spPr>
          <a:xfrm>
            <a:off x="6597739" y="420385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66" name="Oval 65">
            <a:extLst>
              <a:ext uri="{FF2B5EF4-FFF2-40B4-BE49-F238E27FC236}">
                <a16:creationId xmlns:a16="http://schemas.microsoft.com/office/drawing/2014/main" id="{BBE8ECAA-EA02-AD4E-E1FD-D07325F8920D}"/>
              </a:ext>
            </a:extLst>
          </p:cNvPr>
          <p:cNvSpPr/>
          <p:nvPr/>
        </p:nvSpPr>
        <p:spPr>
          <a:xfrm>
            <a:off x="7263848" y="4191868"/>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67" name="Oval 66">
            <a:extLst>
              <a:ext uri="{FF2B5EF4-FFF2-40B4-BE49-F238E27FC236}">
                <a16:creationId xmlns:a16="http://schemas.microsoft.com/office/drawing/2014/main" id="{16996B4E-A1E4-D9C5-5F52-5E30BABB4F09}"/>
              </a:ext>
            </a:extLst>
          </p:cNvPr>
          <p:cNvSpPr/>
          <p:nvPr/>
        </p:nvSpPr>
        <p:spPr>
          <a:xfrm>
            <a:off x="8001871" y="4210706"/>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68" name="Oval 67">
            <a:extLst>
              <a:ext uri="{FF2B5EF4-FFF2-40B4-BE49-F238E27FC236}">
                <a16:creationId xmlns:a16="http://schemas.microsoft.com/office/drawing/2014/main" id="{4F018F3C-193C-2899-4619-8157483DC766}"/>
              </a:ext>
            </a:extLst>
          </p:cNvPr>
          <p:cNvSpPr/>
          <p:nvPr/>
        </p:nvSpPr>
        <p:spPr>
          <a:xfrm>
            <a:off x="6143965" y="5085716"/>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69" name="Oval 68">
            <a:extLst>
              <a:ext uri="{FF2B5EF4-FFF2-40B4-BE49-F238E27FC236}">
                <a16:creationId xmlns:a16="http://schemas.microsoft.com/office/drawing/2014/main" id="{D6170781-5CAA-82C5-ACA0-CE7482F61F8C}"/>
              </a:ext>
            </a:extLst>
          </p:cNvPr>
          <p:cNvSpPr/>
          <p:nvPr/>
        </p:nvSpPr>
        <p:spPr>
          <a:xfrm>
            <a:off x="6810074" y="507373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70" name="Oval 69">
            <a:extLst>
              <a:ext uri="{FF2B5EF4-FFF2-40B4-BE49-F238E27FC236}">
                <a16:creationId xmlns:a16="http://schemas.microsoft.com/office/drawing/2014/main" id="{29AC77CB-EEA8-4E92-8FF7-5F5EB3EC77F3}"/>
              </a:ext>
            </a:extLst>
          </p:cNvPr>
          <p:cNvSpPr/>
          <p:nvPr/>
        </p:nvSpPr>
        <p:spPr>
          <a:xfrm>
            <a:off x="7548097" y="5092570"/>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cxnSp>
        <p:nvCxnSpPr>
          <p:cNvPr id="71" name="Straight Arrow Connector 70">
            <a:extLst>
              <a:ext uri="{FF2B5EF4-FFF2-40B4-BE49-F238E27FC236}">
                <a16:creationId xmlns:a16="http://schemas.microsoft.com/office/drawing/2014/main" id="{421EF30C-2DEB-9939-850E-25F6D45A732E}"/>
              </a:ext>
            </a:extLst>
          </p:cNvPr>
          <p:cNvCxnSpPr>
            <a:stCxn id="65" idx="4"/>
            <a:endCxn id="68" idx="0"/>
          </p:cNvCxnSpPr>
          <p:nvPr/>
        </p:nvCxnSpPr>
        <p:spPr>
          <a:xfrm flipH="1">
            <a:off x="6380271" y="4594270"/>
            <a:ext cx="453774" cy="491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48791871-072B-E66F-A72C-23D54408024D}"/>
              </a:ext>
            </a:extLst>
          </p:cNvPr>
          <p:cNvCxnSpPr>
            <a:stCxn id="65" idx="4"/>
            <a:endCxn id="69" idx="0"/>
          </p:cNvCxnSpPr>
          <p:nvPr/>
        </p:nvCxnSpPr>
        <p:spPr>
          <a:xfrm>
            <a:off x="6834045" y="4594270"/>
            <a:ext cx="212335" cy="4794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8A007F14-2790-9438-6EDD-FB1A87150F15}"/>
              </a:ext>
            </a:extLst>
          </p:cNvPr>
          <p:cNvCxnSpPr>
            <a:stCxn id="65" idx="4"/>
            <a:endCxn id="70" idx="0"/>
          </p:cNvCxnSpPr>
          <p:nvPr/>
        </p:nvCxnSpPr>
        <p:spPr>
          <a:xfrm>
            <a:off x="6834045" y="4594270"/>
            <a:ext cx="950358" cy="498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449595AC-C682-CA22-4395-1586F67D8959}"/>
              </a:ext>
            </a:extLst>
          </p:cNvPr>
          <p:cNvSpPr txBox="1"/>
          <p:nvPr/>
        </p:nvSpPr>
        <p:spPr>
          <a:xfrm>
            <a:off x="6671364" y="5674768"/>
            <a:ext cx="883575" cy="369332"/>
          </a:xfrm>
          <a:prstGeom prst="rect">
            <a:avLst/>
          </a:prstGeom>
          <a:noFill/>
        </p:spPr>
        <p:txBody>
          <a:bodyPr wrap="square" rtlCol="0">
            <a:spAutoFit/>
          </a:bodyPr>
          <a:lstStyle/>
          <a:p>
            <a:r>
              <a:rPr lang="en-US" b="1" dirty="0">
                <a:solidFill>
                  <a:srgbClr val="0070C0"/>
                </a:solidFill>
              </a:rPr>
              <a:t>STEP-5</a:t>
            </a:r>
            <a:endParaRPr lang="en-IN" b="1" dirty="0">
              <a:solidFill>
                <a:srgbClr val="0070C0"/>
              </a:solidFill>
            </a:endParaRPr>
          </a:p>
        </p:txBody>
      </p:sp>
      <p:cxnSp>
        <p:nvCxnSpPr>
          <p:cNvPr id="75" name="Straight Arrow Connector 74">
            <a:extLst>
              <a:ext uri="{FF2B5EF4-FFF2-40B4-BE49-F238E27FC236}">
                <a16:creationId xmlns:a16="http://schemas.microsoft.com/office/drawing/2014/main" id="{C97BE150-7FE5-90E4-A0C1-7F3FD6483C77}"/>
              </a:ext>
            </a:extLst>
          </p:cNvPr>
          <p:cNvCxnSpPr>
            <a:stCxn id="64" idx="4"/>
            <a:endCxn id="65" idx="0"/>
          </p:cNvCxnSpPr>
          <p:nvPr/>
        </p:nvCxnSpPr>
        <p:spPr>
          <a:xfrm flipH="1">
            <a:off x="6834045" y="3907615"/>
            <a:ext cx="587337" cy="296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A55D6CAC-919C-BF3C-1EE2-DD59B5D319FD}"/>
              </a:ext>
            </a:extLst>
          </p:cNvPr>
          <p:cNvCxnSpPr>
            <a:stCxn id="64" idx="4"/>
            <a:endCxn id="66" idx="0"/>
          </p:cNvCxnSpPr>
          <p:nvPr/>
        </p:nvCxnSpPr>
        <p:spPr>
          <a:xfrm>
            <a:off x="7421382" y="3907615"/>
            <a:ext cx="78772" cy="284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7AB8E188-EE89-2819-5AB5-38895A1EF0A5}"/>
              </a:ext>
            </a:extLst>
          </p:cNvPr>
          <p:cNvCxnSpPr>
            <a:stCxn id="64" idx="4"/>
            <a:endCxn id="67" idx="0"/>
          </p:cNvCxnSpPr>
          <p:nvPr/>
        </p:nvCxnSpPr>
        <p:spPr>
          <a:xfrm>
            <a:off x="7421382" y="3907615"/>
            <a:ext cx="816795" cy="303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8" name="Oval 77">
            <a:extLst>
              <a:ext uri="{FF2B5EF4-FFF2-40B4-BE49-F238E27FC236}">
                <a16:creationId xmlns:a16="http://schemas.microsoft.com/office/drawing/2014/main" id="{69B4AD49-3080-503A-28D2-4D31B55789B7}"/>
              </a:ext>
            </a:extLst>
          </p:cNvPr>
          <p:cNvSpPr/>
          <p:nvPr/>
        </p:nvSpPr>
        <p:spPr>
          <a:xfrm>
            <a:off x="6039515" y="5700454"/>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cxnSp>
        <p:nvCxnSpPr>
          <p:cNvPr id="79" name="Straight Arrow Connector 78">
            <a:extLst>
              <a:ext uri="{FF2B5EF4-FFF2-40B4-BE49-F238E27FC236}">
                <a16:creationId xmlns:a16="http://schemas.microsoft.com/office/drawing/2014/main" id="{EE07FC68-B906-F193-BD69-423885623DE8}"/>
              </a:ext>
            </a:extLst>
          </p:cNvPr>
          <p:cNvCxnSpPr>
            <a:stCxn id="68" idx="4"/>
            <a:endCxn id="78" idx="0"/>
          </p:cNvCxnSpPr>
          <p:nvPr/>
        </p:nvCxnSpPr>
        <p:spPr>
          <a:xfrm flipH="1">
            <a:off x="6340887" y="5476134"/>
            <a:ext cx="39384" cy="224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Oval 79">
            <a:extLst>
              <a:ext uri="{FF2B5EF4-FFF2-40B4-BE49-F238E27FC236}">
                <a16:creationId xmlns:a16="http://schemas.microsoft.com/office/drawing/2014/main" id="{C617B00F-3EB9-17C7-C970-85AA8CF9C3E0}"/>
              </a:ext>
            </a:extLst>
          </p:cNvPr>
          <p:cNvSpPr/>
          <p:nvPr/>
        </p:nvSpPr>
        <p:spPr>
          <a:xfrm>
            <a:off x="10275888" y="3607953"/>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81" name="Oval 80">
            <a:extLst>
              <a:ext uri="{FF2B5EF4-FFF2-40B4-BE49-F238E27FC236}">
                <a16:creationId xmlns:a16="http://schemas.microsoft.com/office/drawing/2014/main" id="{341B5DDC-DC8D-8640-96FB-A4F9291A2EC4}"/>
              </a:ext>
            </a:extLst>
          </p:cNvPr>
          <p:cNvSpPr/>
          <p:nvPr/>
        </p:nvSpPr>
        <p:spPr>
          <a:xfrm>
            <a:off x="9688551" y="4294608"/>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82" name="Oval 81">
            <a:extLst>
              <a:ext uri="{FF2B5EF4-FFF2-40B4-BE49-F238E27FC236}">
                <a16:creationId xmlns:a16="http://schemas.microsoft.com/office/drawing/2014/main" id="{3536B2D7-DF8D-9F0A-0E55-8C317C5C3AD5}"/>
              </a:ext>
            </a:extLst>
          </p:cNvPr>
          <p:cNvSpPr/>
          <p:nvPr/>
        </p:nvSpPr>
        <p:spPr>
          <a:xfrm>
            <a:off x="10354660" y="4282624"/>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83" name="Oval 82">
            <a:extLst>
              <a:ext uri="{FF2B5EF4-FFF2-40B4-BE49-F238E27FC236}">
                <a16:creationId xmlns:a16="http://schemas.microsoft.com/office/drawing/2014/main" id="{05A1CC48-D176-76E6-53E2-FD7B84FE0A92}"/>
              </a:ext>
            </a:extLst>
          </p:cNvPr>
          <p:cNvSpPr/>
          <p:nvPr/>
        </p:nvSpPr>
        <p:spPr>
          <a:xfrm>
            <a:off x="11092683" y="430146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84" name="Oval 83">
            <a:extLst>
              <a:ext uri="{FF2B5EF4-FFF2-40B4-BE49-F238E27FC236}">
                <a16:creationId xmlns:a16="http://schemas.microsoft.com/office/drawing/2014/main" id="{2A5F3ABF-E1D5-197A-605D-7FA7EF7A1BEB}"/>
              </a:ext>
            </a:extLst>
          </p:cNvPr>
          <p:cNvSpPr/>
          <p:nvPr/>
        </p:nvSpPr>
        <p:spPr>
          <a:xfrm>
            <a:off x="9234777" y="517647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94" name="Oval 93">
            <a:extLst>
              <a:ext uri="{FF2B5EF4-FFF2-40B4-BE49-F238E27FC236}">
                <a16:creationId xmlns:a16="http://schemas.microsoft.com/office/drawing/2014/main" id="{AB3AB45A-C0FA-7F56-C4B0-5B0C60F91BC5}"/>
              </a:ext>
            </a:extLst>
          </p:cNvPr>
          <p:cNvSpPr/>
          <p:nvPr/>
        </p:nvSpPr>
        <p:spPr>
          <a:xfrm>
            <a:off x="9900886" y="5164488"/>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95" name="Oval 94">
            <a:extLst>
              <a:ext uri="{FF2B5EF4-FFF2-40B4-BE49-F238E27FC236}">
                <a16:creationId xmlns:a16="http://schemas.microsoft.com/office/drawing/2014/main" id="{3DDEA4E4-46B5-D44E-6E72-E30A52AA8D50}"/>
              </a:ext>
            </a:extLst>
          </p:cNvPr>
          <p:cNvSpPr/>
          <p:nvPr/>
        </p:nvSpPr>
        <p:spPr>
          <a:xfrm>
            <a:off x="10638909" y="5183326"/>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cxnSp>
        <p:nvCxnSpPr>
          <p:cNvPr id="96" name="Straight Arrow Connector 95">
            <a:extLst>
              <a:ext uri="{FF2B5EF4-FFF2-40B4-BE49-F238E27FC236}">
                <a16:creationId xmlns:a16="http://schemas.microsoft.com/office/drawing/2014/main" id="{806C6A83-9810-579F-CDE0-C3B5251F2281}"/>
              </a:ext>
            </a:extLst>
          </p:cNvPr>
          <p:cNvCxnSpPr>
            <a:stCxn id="81" idx="4"/>
            <a:endCxn id="84" idx="0"/>
          </p:cNvCxnSpPr>
          <p:nvPr/>
        </p:nvCxnSpPr>
        <p:spPr>
          <a:xfrm flipH="1">
            <a:off x="9471083" y="4685026"/>
            <a:ext cx="453774" cy="491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95A1A059-ED2C-F5A6-1BC2-0555E0EF6342}"/>
              </a:ext>
            </a:extLst>
          </p:cNvPr>
          <p:cNvCxnSpPr>
            <a:stCxn id="81" idx="4"/>
            <a:endCxn id="94" idx="0"/>
          </p:cNvCxnSpPr>
          <p:nvPr/>
        </p:nvCxnSpPr>
        <p:spPr>
          <a:xfrm>
            <a:off x="9924857" y="4685026"/>
            <a:ext cx="212335" cy="4794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E502E61C-91B4-784E-C8AD-7EA2C93B99EF}"/>
              </a:ext>
            </a:extLst>
          </p:cNvPr>
          <p:cNvCxnSpPr>
            <a:stCxn id="81" idx="4"/>
            <a:endCxn id="95" idx="0"/>
          </p:cNvCxnSpPr>
          <p:nvPr/>
        </p:nvCxnSpPr>
        <p:spPr>
          <a:xfrm>
            <a:off x="9924857" y="4685026"/>
            <a:ext cx="950358" cy="498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8ABD1E3A-D574-674E-DA99-6E6F0407D862}"/>
              </a:ext>
            </a:extLst>
          </p:cNvPr>
          <p:cNvSpPr txBox="1"/>
          <p:nvPr/>
        </p:nvSpPr>
        <p:spPr>
          <a:xfrm>
            <a:off x="9762176" y="5765524"/>
            <a:ext cx="883575" cy="369332"/>
          </a:xfrm>
          <a:prstGeom prst="rect">
            <a:avLst/>
          </a:prstGeom>
          <a:noFill/>
        </p:spPr>
        <p:txBody>
          <a:bodyPr wrap="square" rtlCol="0">
            <a:spAutoFit/>
          </a:bodyPr>
          <a:lstStyle/>
          <a:p>
            <a:r>
              <a:rPr lang="en-US" b="1" dirty="0">
                <a:solidFill>
                  <a:srgbClr val="0070C0"/>
                </a:solidFill>
              </a:rPr>
              <a:t>STEP-6</a:t>
            </a:r>
            <a:endParaRPr lang="en-IN" b="1" dirty="0">
              <a:solidFill>
                <a:srgbClr val="0070C0"/>
              </a:solidFill>
            </a:endParaRPr>
          </a:p>
        </p:txBody>
      </p:sp>
      <p:cxnSp>
        <p:nvCxnSpPr>
          <p:cNvPr id="100" name="Straight Arrow Connector 99">
            <a:extLst>
              <a:ext uri="{FF2B5EF4-FFF2-40B4-BE49-F238E27FC236}">
                <a16:creationId xmlns:a16="http://schemas.microsoft.com/office/drawing/2014/main" id="{F13FDE54-D284-8668-5DE8-F5FD0C910CA7}"/>
              </a:ext>
            </a:extLst>
          </p:cNvPr>
          <p:cNvCxnSpPr>
            <a:stCxn id="80" idx="4"/>
            <a:endCxn id="81" idx="0"/>
          </p:cNvCxnSpPr>
          <p:nvPr/>
        </p:nvCxnSpPr>
        <p:spPr>
          <a:xfrm flipH="1">
            <a:off x="9924857" y="3998371"/>
            <a:ext cx="587337" cy="296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951AEF56-3C37-3486-426B-8D0684818608}"/>
              </a:ext>
            </a:extLst>
          </p:cNvPr>
          <p:cNvCxnSpPr>
            <a:stCxn id="80" idx="4"/>
            <a:endCxn id="82" idx="0"/>
          </p:cNvCxnSpPr>
          <p:nvPr/>
        </p:nvCxnSpPr>
        <p:spPr>
          <a:xfrm>
            <a:off x="10512194" y="3998371"/>
            <a:ext cx="78772" cy="284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a:extLst>
              <a:ext uri="{FF2B5EF4-FFF2-40B4-BE49-F238E27FC236}">
                <a16:creationId xmlns:a16="http://schemas.microsoft.com/office/drawing/2014/main" id="{02AC7A86-D330-8EE9-0059-C4113B1F5882}"/>
              </a:ext>
            </a:extLst>
          </p:cNvPr>
          <p:cNvCxnSpPr>
            <a:stCxn id="80" idx="4"/>
            <a:endCxn id="83" idx="0"/>
          </p:cNvCxnSpPr>
          <p:nvPr/>
        </p:nvCxnSpPr>
        <p:spPr>
          <a:xfrm>
            <a:off x="10512194" y="3998371"/>
            <a:ext cx="816795" cy="303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3" name="Oval 102">
            <a:extLst>
              <a:ext uri="{FF2B5EF4-FFF2-40B4-BE49-F238E27FC236}">
                <a16:creationId xmlns:a16="http://schemas.microsoft.com/office/drawing/2014/main" id="{75FEA498-F648-AFBA-E6A2-55FE72AF5700}"/>
              </a:ext>
            </a:extLst>
          </p:cNvPr>
          <p:cNvSpPr/>
          <p:nvPr/>
        </p:nvSpPr>
        <p:spPr>
          <a:xfrm>
            <a:off x="9130327" y="5791210"/>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cxnSp>
        <p:nvCxnSpPr>
          <p:cNvPr id="104" name="Straight Arrow Connector 103">
            <a:extLst>
              <a:ext uri="{FF2B5EF4-FFF2-40B4-BE49-F238E27FC236}">
                <a16:creationId xmlns:a16="http://schemas.microsoft.com/office/drawing/2014/main" id="{43DAFCB2-0B4D-4ECF-FEF2-1855655A422F}"/>
              </a:ext>
            </a:extLst>
          </p:cNvPr>
          <p:cNvCxnSpPr>
            <a:stCxn id="84" idx="4"/>
            <a:endCxn id="103" idx="0"/>
          </p:cNvCxnSpPr>
          <p:nvPr/>
        </p:nvCxnSpPr>
        <p:spPr>
          <a:xfrm flipH="1">
            <a:off x="9431699" y="5566890"/>
            <a:ext cx="39384" cy="224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5" name="Oval 104">
            <a:extLst>
              <a:ext uri="{FF2B5EF4-FFF2-40B4-BE49-F238E27FC236}">
                <a16:creationId xmlns:a16="http://schemas.microsoft.com/office/drawing/2014/main" id="{F0BAC26E-8A24-7183-DC50-4A36546129E9}"/>
              </a:ext>
            </a:extLst>
          </p:cNvPr>
          <p:cNvSpPr/>
          <p:nvPr/>
        </p:nvSpPr>
        <p:spPr>
          <a:xfrm>
            <a:off x="7599475" y="5729566"/>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sp>
        <p:nvSpPr>
          <p:cNvPr id="106" name="Oval 105">
            <a:extLst>
              <a:ext uri="{FF2B5EF4-FFF2-40B4-BE49-F238E27FC236}">
                <a16:creationId xmlns:a16="http://schemas.microsoft.com/office/drawing/2014/main" id="{46EAD623-729E-353F-CAA6-BB314D7C839E}"/>
              </a:ext>
            </a:extLst>
          </p:cNvPr>
          <p:cNvSpPr/>
          <p:nvPr/>
        </p:nvSpPr>
        <p:spPr>
          <a:xfrm>
            <a:off x="10680015" y="5820322"/>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sp>
        <p:nvSpPr>
          <p:cNvPr id="107" name="Oval 106">
            <a:extLst>
              <a:ext uri="{FF2B5EF4-FFF2-40B4-BE49-F238E27FC236}">
                <a16:creationId xmlns:a16="http://schemas.microsoft.com/office/drawing/2014/main" id="{D52DE1DB-BAE9-AAF6-27B0-F8BFB9A21243}"/>
              </a:ext>
            </a:extLst>
          </p:cNvPr>
          <p:cNvSpPr/>
          <p:nvPr/>
        </p:nvSpPr>
        <p:spPr>
          <a:xfrm>
            <a:off x="11212555" y="5161061"/>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cxnSp>
        <p:nvCxnSpPr>
          <p:cNvPr id="31" name="Straight Arrow Connector 30">
            <a:extLst>
              <a:ext uri="{FF2B5EF4-FFF2-40B4-BE49-F238E27FC236}">
                <a16:creationId xmlns:a16="http://schemas.microsoft.com/office/drawing/2014/main" id="{00E9A63E-62F9-58F4-A507-30D3F7E1E761}"/>
              </a:ext>
            </a:extLst>
          </p:cNvPr>
          <p:cNvCxnSpPr>
            <a:stCxn id="70" idx="4"/>
            <a:endCxn id="105" idx="0"/>
          </p:cNvCxnSpPr>
          <p:nvPr/>
        </p:nvCxnSpPr>
        <p:spPr>
          <a:xfrm>
            <a:off x="7784403" y="5482988"/>
            <a:ext cx="116444" cy="246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F9406452-414F-C791-22E2-056A3510DF80}"/>
              </a:ext>
            </a:extLst>
          </p:cNvPr>
          <p:cNvCxnSpPr>
            <a:stCxn id="83" idx="4"/>
            <a:endCxn id="107" idx="0"/>
          </p:cNvCxnSpPr>
          <p:nvPr/>
        </p:nvCxnSpPr>
        <p:spPr>
          <a:xfrm>
            <a:off x="11328989" y="4691880"/>
            <a:ext cx="184938" cy="4691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22C7787A-58E5-0303-78B7-AB6500C714D9}"/>
              </a:ext>
            </a:extLst>
          </p:cNvPr>
          <p:cNvCxnSpPr>
            <a:stCxn id="95" idx="4"/>
            <a:endCxn id="106" idx="0"/>
          </p:cNvCxnSpPr>
          <p:nvPr/>
        </p:nvCxnSpPr>
        <p:spPr>
          <a:xfrm>
            <a:off x="10875215" y="5573744"/>
            <a:ext cx="106172" cy="246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1100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8FBBA-FB34-4BA8-A67E-43257CC38D31}"/>
              </a:ext>
            </a:extLst>
          </p:cNvPr>
          <p:cNvSpPr>
            <a:spLocks noGrp="1"/>
          </p:cNvSpPr>
          <p:nvPr>
            <p:ph type="title"/>
          </p:nvPr>
        </p:nvSpPr>
        <p:spPr/>
        <p:txBody>
          <a:bodyPr/>
          <a:lstStyle/>
          <a:p>
            <a:r>
              <a:rPr lang="en-US" dirty="0"/>
              <a:t>Parse tree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F78CE03-5D93-47FF-BB97-281B51609603}"/>
                  </a:ext>
                </a:extLst>
              </p:cNvPr>
              <p:cNvSpPr>
                <a:spLocks noGrp="1"/>
              </p:cNvSpPr>
              <p:nvPr>
                <p:ph idx="1"/>
              </p:nvPr>
            </p:nvSpPr>
            <p:spPr/>
            <p:txBody>
              <a:bodyPr/>
              <a:lstStyle/>
              <a:p>
                <a:pPr marL="0" indent="0">
                  <a:buNone/>
                </a:pPr>
                <a:r>
                  <a:rPr lang="en-US" dirty="0">
                    <a:sym typeface="Wingdings" panose="05000000000000000000" pitchFamily="2" charset="2"/>
                  </a:rPr>
                  <a:t>E  E + E | E * E | (E) | id</a:t>
                </a:r>
              </a:p>
              <a:p>
                <a:pPr marL="0" indent="0">
                  <a:buNone/>
                </a:pPr>
                <a:r>
                  <a:rPr lang="en-US" dirty="0">
                    <a:sym typeface="Wingdings" panose="05000000000000000000" pitchFamily="2" charset="2"/>
                  </a:rPr>
                  <a:t>E </a:t>
                </a:r>
                <a14:m>
                  <m:oMath xmlns:m="http://schemas.openxmlformats.org/officeDocument/2006/math">
                    <m:groupChr>
                      <m:groupChrPr>
                        <m:chr m:val="⇒"/>
                        <m:vertJc m:val="bot"/>
                        <m:ctrlPr>
                          <a:rPr lang="en-US" i="1" smtClean="0">
                            <a:latin typeface="Cambria Math" panose="02040503050406030204" pitchFamily="18" charset="0"/>
                            <a:sym typeface="Wingdings" panose="05000000000000000000" pitchFamily="2" charset="2"/>
                          </a:rPr>
                        </m:ctrlPr>
                      </m:groupChrPr>
                      <m:e>
                        <m:r>
                          <m:rPr>
                            <m:brk m:alnAt="2"/>
                          </m:rPr>
                          <a:rPr lang="en-US" b="0" i="1" smtClean="0">
                            <a:latin typeface="Cambria Math" panose="02040503050406030204" pitchFamily="18" charset="0"/>
                            <a:sym typeface="Wingdings" panose="05000000000000000000" pitchFamily="2" charset="2"/>
                          </a:rPr>
                          <m:t>∗</m:t>
                        </m:r>
                      </m:e>
                    </m:groupChr>
                  </m:oMath>
                </a14:m>
                <a:r>
                  <a:rPr lang="en-US" dirty="0">
                    <a:sym typeface="Wingdings" panose="05000000000000000000" pitchFamily="2" charset="2"/>
                  </a:rPr>
                  <a:t> id * id + id </a:t>
                </a:r>
              </a:p>
              <a:p>
                <a:pPr marL="0" indent="0">
                  <a:buNone/>
                </a:pPr>
                <a:r>
                  <a:rPr lang="en-US" dirty="0">
                    <a:sym typeface="Wingdings" panose="05000000000000000000" pitchFamily="2" charset="2"/>
                  </a:rPr>
                  <a:t>(Rightmost)</a:t>
                </a:r>
              </a:p>
              <a:p>
                <a:pPr marL="0" indent="0">
                  <a:buNone/>
                </a:pPr>
                <a:endParaRPr lang="en-US" dirty="0"/>
              </a:p>
            </p:txBody>
          </p:sp>
        </mc:Choice>
        <mc:Fallback xmlns="">
          <p:sp>
            <p:nvSpPr>
              <p:cNvPr id="3" name="Content Placeholder 2">
                <a:extLst>
                  <a:ext uri="{FF2B5EF4-FFF2-40B4-BE49-F238E27FC236}">
                    <a16:creationId xmlns:a16="http://schemas.microsoft.com/office/drawing/2014/main" id="{8F78CE03-5D93-47FF-BB97-281B51609603}"/>
                  </a:ext>
                </a:extLst>
              </p:cNvPr>
              <p:cNvSpPr>
                <a:spLocks noGrp="1" noRot="1" noChangeAspect="1" noMove="1" noResize="1" noEditPoints="1" noAdjustHandles="1" noChangeArrowheads="1" noChangeShapeType="1" noTextEdit="1"/>
              </p:cNvSpPr>
              <p:nvPr>
                <p:ph idx="1"/>
              </p:nvPr>
            </p:nvSpPr>
            <p:spPr>
              <a:blipFill>
                <a:blip r:embed="rId2"/>
                <a:stretch>
                  <a:fillRect l="-1217" t="-2661"/>
                </a:stretch>
              </a:blipFill>
            </p:spPr>
            <p:txBody>
              <a:bodyPr/>
              <a:lstStyle/>
              <a:p>
                <a:r>
                  <a:rPr lang="en-US">
                    <a:noFill/>
                  </a:rPr>
                  <a:t> </a:t>
                </a:r>
              </a:p>
            </p:txBody>
          </p:sp>
        </mc:Fallback>
      </mc:AlternateContent>
    </p:spTree>
    <p:extLst>
      <p:ext uri="{BB962C8B-B14F-4D97-AF65-F5344CB8AC3E}">
        <p14:creationId xmlns:p14="http://schemas.microsoft.com/office/powerpoint/2010/main" val="21125029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8FBBA-FB34-4BA8-A67E-43257CC38D31}"/>
              </a:ext>
            </a:extLst>
          </p:cNvPr>
          <p:cNvSpPr>
            <a:spLocks noGrp="1"/>
          </p:cNvSpPr>
          <p:nvPr>
            <p:ph type="title"/>
          </p:nvPr>
        </p:nvSpPr>
        <p:spPr>
          <a:xfrm>
            <a:off x="838200" y="424569"/>
            <a:ext cx="10515600" cy="1325563"/>
          </a:xfrm>
        </p:spPr>
        <p:txBody>
          <a:bodyPr/>
          <a:lstStyle/>
          <a:p>
            <a:r>
              <a:rPr lang="en-US" dirty="0"/>
              <a:t>Parse tree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F78CE03-5D93-47FF-BB97-281B51609603}"/>
                  </a:ext>
                </a:extLst>
              </p:cNvPr>
              <p:cNvSpPr>
                <a:spLocks noGrp="1"/>
              </p:cNvSpPr>
              <p:nvPr>
                <p:ph idx="1"/>
              </p:nvPr>
            </p:nvSpPr>
            <p:spPr>
              <a:xfrm>
                <a:off x="838200" y="1815350"/>
                <a:ext cx="10515600" cy="4351338"/>
              </a:xfrm>
            </p:spPr>
            <p:txBody>
              <a:bodyPr/>
              <a:lstStyle/>
              <a:p>
                <a:pPr marL="0" indent="0">
                  <a:buNone/>
                </a:pPr>
                <a:r>
                  <a:rPr lang="en-US" dirty="0">
                    <a:sym typeface="Wingdings" panose="05000000000000000000" pitchFamily="2" charset="2"/>
                  </a:rPr>
                  <a:t>E  E + E | E * E | (E) | id</a:t>
                </a:r>
              </a:p>
              <a:p>
                <a:pPr marL="0" indent="0">
                  <a:buNone/>
                </a:pPr>
                <a:r>
                  <a:rPr lang="en-US" dirty="0">
                    <a:sym typeface="Wingdings" panose="05000000000000000000" pitchFamily="2" charset="2"/>
                  </a:rPr>
                  <a:t>E </a:t>
                </a:r>
                <a14:m>
                  <m:oMath xmlns:m="http://schemas.openxmlformats.org/officeDocument/2006/math">
                    <m:groupChr>
                      <m:groupChrPr>
                        <m:chr m:val="⇒"/>
                        <m:vertJc m:val="bot"/>
                        <m:ctrlPr>
                          <a:rPr lang="en-US" i="1" smtClean="0">
                            <a:latin typeface="Cambria Math" panose="02040503050406030204" pitchFamily="18" charset="0"/>
                            <a:sym typeface="Wingdings" panose="05000000000000000000" pitchFamily="2" charset="2"/>
                          </a:rPr>
                        </m:ctrlPr>
                      </m:groupChrPr>
                      <m:e>
                        <m:r>
                          <m:rPr>
                            <m:brk m:alnAt="2"/>
                          </m:rPr>
                          <a:rPr lang="en-US" b="0" i="1" smtClean="0">
                            <a:latin typeface="Cambria Math" panose="02040503050406030204" pitchFamily="18" charset="0"/>
                            <a:sym typeface="Wingdings" panose="05000000000000000000" pitchFamily="2" charset="2"/>
                          </a:rPr>
                          <m:t>∗</m:t>
                        </m:r>
                      </m:e>
                    </m:groupChr>
                  </m:oMath>
                </a14:m>
                <a:r>
                  <a:rPr lang="en-US" dirty="0">
                    <a:sym typeface="Wingdings" panose="05000000000000000000" pitchFamily="2" charset="2"/>
                  </a:rPr>
                  <a:t> id * id + id </a:t>
                </a:r>
              </a:p>
              <a:p>
                <a:pPr marL="0" indent="0">
                  <a:buNone/>
                </a:pPr>
                <a:r>
                  <a:rPr lang="en-US" dirty="0">
                    <a:sym typeface="Wingdings" panose="05000000000000000000" pitchFamily="2" charset="2"/>
                  </a:rPr>
                  <a:t>(Rightmost)</a:t>
                </a:r>
              </a:p>
              <a:p>
                <a:pPr marL="0" indent="0">
                  <a:buNone/>
                </a:pPr>
                <a:endParaRPr lang="en-US" dirty="0"/>
              </a:p>
            </p:txBody>
          </p:sp>
        </mc:Choice>
        <mc:Fallback xmlns="">
          <p:sp>
            <p:nvSpPr>
              <p:cNvPr id="3" name="Content Placeholder 2">
                <a:extLst>
                  <a:ext uri="{FF2B5EF4-FFF2-40B4-BE49-F238E27FC236}">
                    <a16:creationId xmlns:a16="http://schemas.microsoft.com/office/drawing/2014/main" id="{8F78CE03-5D93-47FF-BB97-281B51609603}"/>
                  </a:ext>
                </a:extLst>
              </p:cNvPr>
              <p:cNvSpPr>
                <a:spLocks noGrp="1" noRot="1" noChangeAspect="1" noMove="1" noResize="1" noEditPoints="1" noAdjustHandles="1" noChangeArrowheads="1" noChangeShapeType="1" noTextEdit="1"/>
              </p:cNvSpPr>
              <p:nvPr>
                <p:ph idx="1"/>
              </p:nvPr>
            </p:nvSpPr>
            <p:spPr>
              <a:xfrm>
                <a:off x="838200" y="1815350"/>
                <a:ext cx="10515600" cy="4351338"/>
              </a:xfrm>
              <a:blipFill>
                <a:blip r:embed="rId2"/>
                <a:stretch>
                  <a:fillRect l="-1217" t="-2801"/>
                </a:stretch>
              </a:blipFill>
            </p:spPr>
            <p:txBody>
              <a:bodyPr/>
              <a:lstStyle/>
              <a:p>
                <a:r>
                  <a:rPr lang="en-IN">
                    <a:noFill/>
                  </a:rPr>
                  <a:t> </a:t>
                </a:r>
              </a:p>
            </p:txBody>
          </p:sp>
        </mc:Fallback>
      </mc:AlternateContent>
      <p:sp>
        <p:nvSpPr>
          <p:cNvPr id="85" name="Oval 84">
            <a:extLst>
              <a:ext uri="{FF2B5EF4-FFF2-40B4-BE49-F238E27FC236}">
                <a16:creationId xmlns:a16="http://schemas.microsoft.com/office/drawing/2014/main" id="{034BB041-402A-CDA9-B9BC-B677A990CFA9}"/>
              </a:ext>
            </a:extLst>
          </p:cNvPr>
          <p:cNvSpPr/>
          <p:nvPr/>
        </p:nvSpPr>
        <p:spPr>
          <a:xfrm>
            <a:off x="5825447" y="1109609"/>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86" name="Oval 85">
            <a:extLst>
              <a:ext uri="{FF2B5EF4-FFF2-40B4-BE49-F238E27FC236}">
                <a16:creationId xmlns:a16="http://schemas.microsoft.com/office/drawing/2014/main" id="{86882DAC-4069-E55F-CFE8-830EE7BBD0D6}"/>
              </a:ext>
            </a:extLst>
          </p:cNvPr>
          <p:cNvSpPr/>
          <p:nvPr/>
        </p:nvSpPr>
        <p:spPr>
          <a:xfrm>
            <a:off x="7313487" y="1087351"/>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87" name="Oval 86">
            <a:extLst>
              <a:ext uri="{FF2B5EF4-FFF2-40B4-BE49-F238E27FC236}">
                <a16:creationId xmlns:a16="http://schemas.microsoft.com/office/drawing/2014/main" id="{51E4AAF0-92B2-F547-134C-00731C8F21A9}"/>
              </a:ext>
            </a:extLst>
          </p:cNvPr>
          <p:cNvSpPr/>
          <p:nvPr/>
        </p:nvSpPr>
        <p:spPr>
          <a:xfrm>
            <a:off x="6726150" y="1774006"/>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88" name="Oval 87">
            <a:extLst>
              <a:ext uri="{FF2B5EF4-FFF2-40B4-BE49-F238E27FC236}">
                <a16:creationId xmlns:a16="http://schemas.microsoft.com/office/drawing/2014/main" id="{C8FF1C7A-FEB4-0CFC-2804-A0306E55AB20}"/>
              </a:ext>
            </a:extLst>
          </p:cNvPr>
          <p:cNvSpPr/>
          <p:nvPr/>
        </p:nvSpPr>
        <p:spPr>
          <a:xfrm>
            <a:off x="7392259" y="176202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89" name="Oval 88">
            <a:extLst>
              <a:ext uri="{FF2B5EF4-FFF2-40B4-BE49-F238E27FC236}">
                <a16:creationId xmlns:a16="http://schemas.microsoft.com/office/drawing/2014/main" id="{9752F77A-B61A-FAFB-6BDF-B667EDC738A6}"/>
              </a:ext>
            </a:extLst>
          </p:cNvPr>
          <p:cNvSpPr/>
          <p:nvPr/>
        </p:nvSpPr>
        <p:spPr>
          <a:xfrm>
            <a:off x="8130282" y="1780860"/>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90" name="Oval 89">
            <a:extLst>
              <a:ext uri="{FF2B5EF4-FFF2-40B4-BE49-F238E27FC236}">
                <a16:creationId xmlns:a16="http://schemas.microsoft.com/office/drawing/2014/main" id="{960B60AD-E3E7-9789-3AC2-9AB0E6E64923}"/>
              </a:ext>
            </a:extLst>
          </p:cNvPr>
          <p:cNvSpPr/>
          <p:nvPr/>
        </p:nvSpPr>
        <p:spPr>
          <a:xfrm>
            <a:off x="10229634" y="921254"/>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91" name="Oval 90">
            <a:extLst>
              <a:ext uri="{FF2B5EF4-FFF2-40B4-BE49-F238E27FC236}">
                <a16:creationId xmlns:a16="http://schemas.microsoft.com/office/drawing/2014/main" id="{1315B0B5-8EE0-8BE3-567C-37995A2CFADD}"/>
              </a:ext>
            </a:extLst>
          </p:cNvPr>
          <p:cNvSpPr/>
          <p:nvPr/>
        </p:nvSpPr>
        <p:spPr>
          <a:xfrm>
            <a:off x="9642297" y="1607909"/>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92" name="Oval 91">
            <a:extLst>
              <a:ext uri="{FF2B5EF4-FFF2-40B4-BE49-F238E27FC236}">
                <a16:creationId xmlns:a16="http://schemas.microsoft.com/office/drawing/2014/main" id="{0439511B-5F09-C716-28F6-6830AEC6D129}"/>
              </a:ext>
            </a:extLst>
          </p:cNvPr>
          <p:cNvSpPr/>
          <p:nvPr/>
        </p:nvSpPr>
        <p:spPr>
          <a:xfrm>
            <a:off x="10308406" y="1595925"/>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93" name="Oval 92">
            <a:extLst>
              <a:ext uri="{FF2B5EF4-FFF2-40B4-BE49-F238E27FC236}">
                <a16:creationId xmlns:a16="http://schemas.microsoft.com/office/drawing/2014/main" id="{8ADC4824-5321-9BBD-D5FC-90E7B9CD0220}"/>
              </a:ext>
            </a:extLst>
          </p:cNvPr>
          <p:cNvSpPr/>
          <p:nvPr/>
        </p:nvSpPr>
        <p:spPr>
          <a:xfrm>
            <a:off x="11046429" y="1614763"/>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10" name="TextBox 9">
            <a:extLst>
              <a:ext uri="{FF2B5EF4-FFF2-40B4-BE49-F238E27FC236}">
                <a16:creationId xmlns:a16="http://schemas.microsoft.com/office/drawing/2014/main" id="{D7A2A07F-C2FB-5B79-B732-EA8D79827AFA}"/>
              </a:ext>
            </a:extLst>
          </p:cNvPr>
          <p:cNvSpPr txBox="1"/>
          <p:nvPr/>
        </p:nvSpPr>
        <p:spPr>
          <a:xfrm>
            <a:off x="5558310" y="1643870"/>
            <a:ext cx="883575" cy="369332"/>
          </a:xfrm>
          <a:prstGeom prst="rect">
            <a:avLst/>
          </a:prstGeom>
          <a:noFill/>
        </p:spPr>
        <p:txBody>
          <a:bodyPr wrap="square" rtlCol="0">
            <a:spAutoFit/>
          </a:bodyPr>
          <a:lstStyle/>
          <a:p>
            <a:r>
              <a:rPr lang="en-US" b="1" dirty="0">
                <a:solidFill>
                  <a:srgbClr val="0070C0"/>
                </a:solidFill>
              </a:rPr>
              <a:t>STEP-1</a:t>
            </a:r>
            <a:endParaRPr lang="en-IN" b="1" dirty="0">
              <a:solidFill>
                <a:srgbClr val="0070C0"/>
              </a:solidFill>
            </a:endParaRPr>
          </a:p>
        </p:txBody>
      </p:sp>
      <p:sp>
        <p:nvSpPr>
          <p:cNvPr id="23" name="TextBox 22">
            <a:extLst>
              <a:ext uri="{FF2B5EF4-FFF2-40B4-BE49-F238E27FC236}">
                <a16:creationId xmlns:a16="http://schemas.microsoft.com/office/drawing/2014/main" id="{ACBEFC19-303F-233D-A202-88D4FB2C088B}"/>
              </a:ext>
            </a:extLst>
          </p:cNvPr>
          <p:cNvSpPr txBox="1"/>
          <p:nvPr/>
        </p:nvSpPr>
        <p:spPr>
          <a:xfrm>
            <a:off x="7221008" y="2268878"/>
            <a:ext cx="883575" cy="369332"/>
          </a:xfrm>
          <a:prstGeom prst="rect">
            <a:avLst/>
          </a:prstGeom>
          <a:noFill/>
        </p:spPr>
        <p:txBody>
          <a:bodyPr wrap="square" rtlCol="0">
            <a:spAutoFit/>
          </a:bodyPr>
          <a:lstStyle/>
          <a:p>
            <a:r>
              <a:rPr lang="en-US" b="1" dirty="0">
                <a:solidFill>
                  <a:srgbClr val="0070C0"/>
                </a:solidFill>
              </a:rPr>
              <a:t>STEP-2</a:t>
            </a:r>
            <a:endParaRPr lang="en-IN" b="1" dirty="0">
              <a:solidFill>
                <a:srgbClr val="0070C0"/>
              </a:solidFill>
            </a:endParaRPr>
          </a:p>
        </p:txBody>
      </p:sp>
      <p:sp>
        <p:nvSpPr>
          <p:cNvPr id="24" name="TextBox 23">
            <a:extLst>
              <a:ext uri="{FF2B5EF4-FFF2-40B4-BE49-F238E27FC236}">
                <a16:creationId xmlns:a16="http://schemas.microsoft.com/office/drawing/2014/main" id="{29E2E540-BB5F-9A44-017E-C225B5393FCE}"/>
              </a:ext>
            </a:extLst>
          </p:cNvPr>
          <p:cNvSpPr txBox="1"/>
          <p:nvPr/>
        </p:nvSpPr>
        <p:spPr>
          <a:xfrm>
            <a:off x="10003594" y="2215798"/>
            <a:ext cx="883575" cy="369332"/>
          </a:xfrm>
          <a:prstGeom prst="rect">
            <a:avLst/>
          </a:prstGeom>
          <a:noFill/>
        </p:spPr>
        <p:txBody>
          <a:bodyPr wrap="square" rtlCol="0">
            <a:spAutoFit/>
          </a:bodyPr>
          <a:lstStyle/>
          <a:p>
            <a:r>
              <a:rPr lang="en-US" b="1" dirty="0">
                <a:solidFill>
                  <a:srgbClr val="0070C0"/>
                </a:solidFill>
              </a:rPr>
              <a:t>STEP-3</a:t>
            </a:r>
            <a:endParaRPr lang="en-IN" b="1" dirty="0">
              <a:solidFill>
                <a:srgbClr val="0070C0"/>
              </a:solidFill>
            </a:endParaRPr>
          </a:p>
        </p:txBody>
      </p:sp>
      <p:cxnSp>
        <p:nvCxnSpPr>
          <p:cNvPr id="12" name="Straight Arrow Connector 11">
            <a:extLst>
              <a:ext uri="{FF2B5EF4-FFF2-40B4-BE49-F238E27FC236}">
                <a16:creationId xmlns:a16="http://schemas.microsoft.com/office/drawing/2014/main" id="{BE647674-27E9-F3F2-F408-E2548E127BFB}"/>
              </a:ext>
            </a:extLst>
          </p:cNvPr>
          <p:cNvCxnSpPr>
            <a:stCxn id="86" idx="4"/>
            <a:endCxn id="87" idx="0"/>
          </p:cNvCxnSpPr>
          <p:nvPr/>
        </p:nvCxnSpPr>
        <p:spPr>
          <a:xfrm flipH="1">
            <a:off x="6962456" y="1477769"/>
            <a:ext cx="587337" cy="296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B90CAD0-46B9-ED13-1E68-5C44ED6C9482}"/>
              </a:ext>
            </a:extLst>
          </p:cNvPr>
          <p:cNvCxnSpPr>
            <a:stCxn id="86" idx="4"/>
            <a:endCxn id="88" idx="0"/>
          </p:cNvCxnSpPr>
          <p:nvPr/>
        </p:nvCxnSpPr>
        <p:spPr>
          <a:xfrm>
            <a:off x="7549793" y="1477769"/>
            <a:ext cx="78772" cy="284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BED09DD-D1DA-7D40-B39D-591FC39849DA}"/>
              </a:ext>
            </a:extLst>
          </p:cNvPr>
          <p:cNvCxnSpPr>
            <a:stCxn id="86" idx="4"/>
            <a:endCxn id="89" idx="0"/>
          </p:cNvCxnSpPr>
          <p:nvPr/>
        </p:nvCxnSpPr>
        <p:spPr>
          <a:xfrm>
            <a:off x="7549793" y="1477769"/>
            <a:ext cx="816795" cy="303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5339C47-D43B-7248-A726-34399A89127E}"/>
              </a:ext>
            </a:extLst>
          </p:cNvPr>
          <p:cNvCxnSpPr>
            <a:stCxn id="90" idx="4"/>
            <a:endCxn id="91" idx="0"/>
          </p:cNvCxnSpPr>
          <p:nvPr/>
        </p:nvCxnSpPr>
        <p:spPr>
          <a:xfrm flipH="1">
            <a:off x="9878603" y="1311672"/>
            <a:ext cx="587337" cy="296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3ABB787F-1DE1-AC34-5DF3-A9E6ABDCB427}"/>
              </a:ext>
            </a:extLst>
          </p:cNvPr>
          <p:cNvCxnSpPr>
            <a:stCxn id="90" idx="4"/>
            <a:endCxn id="92" idx="0"/>
          </p:cNvCxnSpPr>
          <p:nvPr/>
        </p:nvCxnSpPr>
        <p:spPr>
          <a:xfrm>
            <a:off x="10465940" y="1311672"/>
            <a:ext cx="78772" cy="284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4D22117E-DB70-2201-7784-3F22ECD1FCF2}"/>
              </a:ext>
            </a:extLst>
          </p:cNvPr>
          <p:cNvCxnSpPr>
            <a:stCxn id="90" idx="4"/>
            <a:endCxn id="93" idx="0"/>
          </p:cNvCxnSpPr>
          <p:nvPr/>
        </p:nvCxnSpPr>
        <p:spPr>
          <a:xfrm>
            <a:off x="10465940" y="1311672"/>
            <a:ext cx="816795" cy="303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Oval 41">
            <a:extLst>
              <a:ext uri="{FF2B5EF4-FFF2-40B4-BE49-F238E27FC236}">
                <a16:creationId xmlns:a16="http://schemas.microsoft.com/office/drawing/2014/main" id="{39252D30-352D-899A-799E-9BF5D7081141}"/>
              </a:ext>
            </a:extLst>
          </p:cNvPr>
          <p:cNvSpPr/>
          <p:nvPr/>
        </p:nvSpPr>
        <p:spPr>
          <a:xfrm>
            <a:off x="4094264" y="3467537"/>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43" name="Oval 42">
            <a:extLst>
              <a:ext uri="{FF2B5EF4-FFF2-40B4-BE49-F238E27FC236}">
                <a16:creationId xmlns:a16="http://schemas.microsoft.com/office/drawing/2014/main" id="{CA53B8BD-AD86-E943-F149-2E5A10717912}"/>
              </a:ext>
            </a:extLst>
          </p:cNvPr>
          <p:cNvSpPr/>
          <p:nvPr/>
        </p:nvSpPr>
        <p:spPr>
          <a:xfrm>
            <a:off x="3506927" y="415419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44" name="Oval 43">
            <a:extLst>
              <a:ext uri="{FF2B5EF4-FFF2-40B4-BE49-F238E27FC236}">
                <a16:creationId xmlns:a16="http://schemas.microsoft.com/office/drawing/2014/main" id="{9E1232B1-1A9F-D570-E43B-E874D83B6C49}"/>
              </a:ext>
            </a:extLst>
          </p:cNvPr>
          <p:cNvSpPr/>
          <p:nvPr/>
        </p:nvSpPr>
        <p:spPr>
          <a:xfrm>
            <a:off x="4173036" y="4142208"/>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45" name="Oval 44">
            <a:extLst>
              <a:ext uri="{FF2B5EF4-FFF2-40B4-BE49-F238E27FC236}">
                <a16:creationId xmlns:a16="http://schemas.microsoft.com/office/drawing/2014/main" id="{47C5C24A-8FE4-1217-28DE-06D72E12E6F4}"/>
              </a:ext>
            </a:extLst>
          </p:cNvPr>
          <p:cNvSpPr/>
          <p:nvPr/>
        </p:nvSpPr>
        <p:spPr>
          <a:xfrm>
            <a:off x="4911059" y="4161046"/>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46" name="Oval 45">
            <a:extLst>
              <a:ext uri="{FF2B5EF4-FFF2-40B4-BE49-F238E27FC236}">
                <a16:creationId xmlns:a16="http://schemas.microsoft.com/office/drawing/2014/main" id="{552DA25C-2320-B40C-C2FD-A3110E849F6E}"/>
              </a:ext>
            </a:extLst>
          </p:cNvPr>
          <p:cNvSpPr/>
          <p:nvPr/>
        </p:nvSpPr>
        <p:spPr>
          <a:xfrm>
            <a:off x="3053153" y="5036056"/>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47" name="Oval 46">
            <a:extLst>
              <a:ext uri="{FF2B5EF4-FFF2-40B4-BE49-F238E27FC236}">
                <a16:creationId xmlns:a16="http://schemas.microsoft.com/office/drawing/2014/main" id="{F408B180-2F47-2301-7B46-A7A16B5AD69B}"/>
              </a:ext>
            </a:extLst>
          </p:cNvPr>
          <p:cNvSpPr/>
          <p:nvPr/>
        </p:nvSpPr>
        <p:spPr>
          <a:xfrm>
            <a:off x="3719262" y="502407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48" name="Oval 47">
            <a:extLst>
              <a:ext uri="{FF2B5EF4-FFF2-40B4-BE49-F238E27FC236}">
                <a16:creationId xmlns:a16="http://schemas.microsoft.com/office/drawing/2014/main" id="{F5495E8A-3FD1-244A-710D-A7FBFE1E6671}"/>
              </a:ext>
            </a:extLst>
          </p:cNvPr>
          <p:cNvSpPr/>
          <p:nvPr/>
        </p:nvSpPr>
        <p:spPr>
          <a:xfrm>
            <a:off x="4457285" y="5042910"/>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cxnSp>
        <p:nvCxnSpPr>
          <p:cNvPr id="49" name="Straight Arrow Connector 48">
            <a:extLst>
              <a:ext uri="{FF2B5EF4-FFF2-40B4-BE49-F238E27FC236}">
                <a16:creationId xmlns:a16="http://schemas.microsoft.com/office/drawing/2014/main" id="{C0D467D0-29D1-8D94-4D9D-37C2CAABC0CE}"/>
              </a:ext>
            </a:extLst>
          </p:cNvPr>
          <p:cNvCxnSpPr>
            <a:stCxn id="43" idx="4"/>
            <a:endCxn id="46" idx="0"/>
          </p:cNvCxnSpPr>
          <p:nvPr/>
        </p:nvCxnSpPr>
        <p:spPr>
          <a:xfrm flipH="1">
            <a:off x="3289459" y="4544610"/>
            <a:ext cx="453774" cy="491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CAB53772-5F83-7CAA-1D38-E96DCE1918F4}"/>
              </a:ext>
            </a:extLst>
          </p:cNvPr>
          <p:cNvCxnSpPr>
            <a:stCxn id="43" idx="4"/>
            <a:endCxn id="47" idx="0"/>
          </p:cNvCxnSpPr>
          <p:nvPr/>
        </p:nvCxnSpPr>
        <p:spPr>
          <a:xfrm>
            <a:off x="3743233" y="4544610"/>
            <a:ext cx="212335" cy="4794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ABEEF5B0-3630-675C-7B7E-EF72D1B0E046}"/>
              </a:ext>
            </a:extLst>
          </p:cNvPr>
          <p:cNvCxnSpPr>
            <a:stCxn id="43" idx="4"/>
            <a:endCxn id="48" idx="0"/>
          </p:cNvCxnSpPr>
          <p:nvPr/>
        </p:nvCxnSpPr>
        <p:spPr>
          <a:xfrm>
            <a:off x="3743233" y="4544610"/>
            <a:ext cx="950358" cy="498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6293B9D9-8EEB-514A-5B39-9617D42B0B6D}"/>
              </a:ext>
            </a:extLst>
          </p:cNvPr>
          <p:cNvSpPr txBox="1"/>
          <p:nvPr/>
        </p:nvSpPr>
        <p:spPr>
          <a:xfrm>
            <a:off x="3580552" y="5584012"/>
            <a:ext cx="883575" cy="369332"/>
          </a:xfrm>
          <a:prstGeom prst="rect">
            <a:avLst/>
          </a:prstGeom>
          <a:noFill/>
        </p:spPr>
        <p:txBody>
          <a:bodyPr wrap="square" rtlCol="0">
            <a:spAutoFit/>
          </a:bodyPr>
          <a:lstStyle/>
          <a:p>
            <a:r>
              <a:rPr lang="en-US" b="1" dirty="0">
                <a:solidFill>
                  <a:srgbClr val="0070C0"/>
                </a:solidFill>
              </a:rPr>
              <a:t>STEP-4</a:t>
            </a:r>
            <a:endParaRPr lang="en-IN" b="1" dirty="0">
              <a:solidFill>
                <a:srgbClr val="0070C0"/>
              </a:solidFill>
            </a:endParaRPr>
          </a:p>
        </p:txBody>
      </p:sp>
      <p:cxnSp>
        <p:nvCxnSpPr>
          <p:cNvPr id="58" name="Straight Arrow Connector 57">
            <a:extLst>
              <a:ext uri="{FF2B5EF4-FFF2-40B4-BE49-F238E27FC236}">
                <a16:creationId xmlns:a16="http://schemas.microsoft.com/office/drawing/2014/main" id="{D0AE0974-9254-373E-ECB2-34DFA7A90E02}"/>
              </a:ext>
            </a:extLst>
          </p:cNvPr>
          <p:cNvCxnSpPr>
            <a:stCxn id="42" idx="4"/>
            <a:endCxn id="43" idx="0"/>
          </p:cNvCxnSpPr>
          <p:nvPr/>
        </p:nvCxnSpPr>
        <p:spPr>
          <a:xfrm flipH="1">
            <a:off x="3743233" y="3857955"/>
            <a:ext cx="587337" cy="296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53CBF3C-DA56-EA49-52A2-BC7D45B14D89}"/>
              </a:ext>
            </a:extLst>
          </p:cNvPr>
          <p:cNvCxnSpPr>
            <a:stCxn id="42" idx="4"/>
            <a:endCxn id="44" idx="0"/>
          </p:cNvCxnSpPr>
          <p:nvPr/>
        </p:nvCxnSpPr>
        <p:spPr>
          <a:xfrm>
            <a:off x="4330570" y="3857955"/>
            <a:ext cx="78772" cy="284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7714EF48-1908-625F-0D04-166A7F6B931C}"/>
              </a:ext>
            </a:extLst>
          </p:cNvPr>
          <p:cNvCxnSpPr>
            <a:stCxn id="42" idx="4"/>
            <a:endCxn id="45" idx="0"/>
          </p:cNvCxnSpPr>
          <p:nvPr/>
        </p:nvCxnSpPr>
        <p:spPr>
          <a:xfrm>
            <a:off x="4330570" y="3857955"/>
            <a:ext cx="816795" cy="303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84A82A9D-A849-5643-D0DB-8709502963FB}"/>
              </a:ext>
            </a:extLst>
          </p:cNvPr>
          <p:cNvSpPr/>
          <p:nvPr/>
        </p:nvSpPr>
        <p:spPr>
          <a:xfrm>
            <a:off x="7185076" y="3517197"/>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65" name="Oval 64">
            <a:extLst>
              <a:ext uri="{FF2B5EF4-FFF2-40B4-BE49-F238E27FC236}">
                <a16:creationId xmlns:a16="http://schemas.microsoft.com/office/drawing/2014/main" id="{C1B4BC03-622E-0328-48B1-E6B83351FBF9}"/>
              </a:ext>
            </a:extLst>
          </p:cNvPr>
          <p:cNvSpPr/>
          <p:nvPr/>
        </p:nvSpPr>
        <p:spPr>
          <a:xfrm>
            <a:off x="6597739" y="420385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66" name="Oval 65">
            <a:extLst>
              <a:ext uri="{FF2B5EF4-FFF2-40B4-BE49-F238E27FC236}">
                <a16:creationId xmlns:a16="http://schemas.microsoft.com/office/drawing/2014/main" id="{BBE8ECAA-EA02-AD4E-E1FD-D07325F8920D}"/>
              </a:ext>
            </a:extLst>
          </p:cNvPr>
          <p:cNvSpPr/>
          <p:nvPr/>
        </p:nvSpPr>
        <p:spPr>
          <a:xfrm>
            <a:off x="7263848" y="4191868"/>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67" name="Oval 66">
            <a:extLst>
              <a:ext uri="{FF2B5EF4-FFF2-40B4-BE49-F238E27FC236}">
                <a16:creationId xmlns:a16="http://schemas.microsoft.com/office/drawing/2014/main" id="{16996B4E-A1E4-D9C5-5F52-5E30BABB4F09}"/>
              </a:ext>
            </a:extLst>
          </p:cNvPr>
          <p:cNvSpPr/>
          <p:nvPr/>
        </p:nvSpPr>
        <p:spPr>
          <a:xfrm>
            <a:off x="8001871" y="4210706"/>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68" name="Oval 67">
            <a:extLst>
              <a:ext uri="{FF2B5EF4-FFF2-40B4-BE49-F238E27FC236}">
                <a16:creationId xmlns:a16="http://schemas.microsoft.com/office/drawing/2014/main" id="{4F018F3C-193C-2899-4619-8157483DC766}"/>
              </a:ext>
            </a:extLst>
          </p:cNvPr>
          <p:cNvSpPr/>
          <p:nvPr/>
        </p:nvSpPr>
        <p:spPr>
          <a:xfrm>
            <a:off x="6143965" y="5085716"/>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69" name="Oval 68">
            <a:extLst>
              <a:ext uri="{FF2B5EF4-FFF2-40B4-BE49-F238E27FC236}">
                <a16:creationId xmlns:a16="http://schemas.microsoft.com/office/drawing/2014/main" id="{D6170781-5CAA-82C5-ACA0-CE7482F61F8C}"/>
              </a:ext>
            </a:extLst>
          </p:cNvPr>
          <p:cNvSpPr/>
          <p:nvPr/>
        </p:nvSpPr>
        <p:spPr>
          <a:xfrm>
            <a:off x="6810074" y="507373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70" name="Oval 69">
            <a:extLst>
              <a:ext uri="{FF2B5EF4-FFF2-40B4-BE49-F238E27FC236}">
                <a16:creationId xmlns:a16="http://schemas.microsoft.com/office/drawing/2014/main" id="{29AC77CB-EEA8-4E92-8FF7-5F5EB3EC77F3}"/>
              </a:ext>
            </a:extLst>
          </p:cNvPr>
          <p:cNvSpPr/>
          <p:nvPr/>
        </p:nvSpPr>
        <p:spPr>
          <a:xfrm>
            <a:off x="7548097" y="5092570"/>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cxnSp>
        <p:nvCxnSpPr>
          <p:cNvPr id="71" name="Straight Arrow Connector 70">
            <a:extLst>
              <a:ext uri="{FF2B5EF4-FFF2-40B4-BE49-F238E27FC236}">
                <a16:creationId xmlns:a16="http://schemas.microsoft.com/office/drawing/2014/main" id="{421EF30C-2DEB-9939-850E-25F6D45A732E}"/>
              </a:ext>
            </a:extLst>
          </p:cNvPr>
          <p:cNvCxnSpPr>
            <a:stCxn id="65" idx="4"/>
            <a:endCxn id="68" idx="0"/>
          </p:cNvCxnSpPr>
          <p:nvPr/>
        </p:nvCxnSpPr>
        <p:spPr>
          <a:xfrm flipH="1">
            <a:off x="6380271" y="4594270"/>
            <a:ext cx="453774" cy="491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48791871-072B-E66F-A72C-23D54408024D}"/>
              </a:ext>
            </a:extLst>
          </p:cNvPr>
          <p:cNvCxnSpPr>
            <a:stCxn id="65" idx="4"/>
            <a:endCxn id="69" idx="0"/>
          </p:cNvCxnSpPr>
          <p:nvPr/>
        </p:nvCxnSpPr>
        <p:spPr>
          <a:xfrm>
            <a:off x="6834045" y="4594270"/>
            <a:ext cx="212335" cy="4794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8A007F14-2790-9438-6EDD-FB1A87150F15}"/>
              </a:ext>
            </a:extLst>
          </p:cNvPr>
          <p:cNvCxnSpPr>
            <a:stCxn id="65" idx="4"/>
            <a:endCxn id="70" idx="0"/>
          </p:cNvCxnSpPr>
          <p:nvPr/>
        </p:nvCxnSpPr>
        <p:spPr>
          <a:xfrm>
            <a:off x="6834045" y="4594270"/>
            <a:ext cx="950358" cy="498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449595AC-C682-CA22-4395-1586F67D8959}"/>
              </a:ext>
            </a:extLst>
          </p:cNvPr>
          <p:cNvSpPr txBox="1"/>
          <p:nvPr/>
        </p:nvSpPr>
        <p:spPr>
          <a:xfrm>
            <a:off x="6671364" y="5674768"/>
            <a:ext cx="883575" cy="369332"/>
          </a:xfrm>
          <a:prstGeom prst="rect">
            <a:avLst/>
          </a:prstGeom>
          <a:noFill/>
        </p:spPr>
        <p:txBody>
          <a:bodyPr wrap="square" rtlCol="0">
            <a:spAutoFit/>
          </a:bodyPr>
          <a:lstStyle/>
          <a:p>
            <a:r>
              <a:rPr lang="en-US" b="1" dirty="0">
                <a:solidFill>
                  <a:srgbClr val="0070C0"/>
                </a:solidFill>
              </a:rPr>
              <a:t>STEP-5</a:t>
            </a:r>
            <a:endParaRPr lang="en-IN" b="1" dirty="0">
              <a:solidFill>
                <a:srgbClr val="0070C0"/>
              </a:solidFill>
            </a:endParaRPr>
          </a:p>
        </p:txBody>
      </p:sp>
      <p:cxnSp>
        <p:nvCxnSpPr>
          <p:cNvPr id="75" name="Straight Arrow Connector 74">
            <a:extLst>
              <a:ext uri="{FF2B5EF4-FFF2-40B4-BE49-F238E27FC236}">
                <a16:creationId xmlns:a16="http://schemas.microsoft.com/office/drawing/2014/main" id="{C97BE150-7FE5-90E4-A0C1-7F3FD6483C77}"/>
              </a:ext>
            </a:extLst>
          </p:cNvPr>
          <p:cNvCxnSpPr>
            <a:stCxn id="64" idx="4"/>
            <a:endCxn id="65" idx="0"/>
          </p:cNvCxnSpPr>
          <p:nvPr/>
        </p:nvCxnSpPr>
        <p:spPr>
          <a:xfrm flipH="1">
            <a:off x="6834045" y="3907615"/>
            <a:ext cx="587337" cy="296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A55D6CAC-919C-BF3C-1EE2-DD59B5D319FD}"/>
              </a:ext>
            </a:extLst>
          </p:cNvPr>
          <p:cNvCxnSpPr>
            <a:stCxn id="64" idx="4"/>
            <a:endCxn id="66" idx="0"/>
          </p:cNvCxnSpPr>
          <p:nvPr/>
        </p:nvCxnSpPr>
        <p:spPr>
          <a:xfrm>
            <a:off x="7421382" y="3907615"/>
            <a:ext cx="78772" cy="284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7AB8E188-EE89-2819-5AB5-38895A1EF0A5}"/>
              </a:ext>
            </a:extLst>
          </p:cNvPr>
          <p:cNvCxnSpPr>
            <a:stCxn id="64" idx="4"/>
            <a:endCxn id="67" idx="0"/>
          </p:cNvCxnSpPr>
          <p:nvPr/>
        </p:nvCxnSpPr>
        <p:spPr>
          <a:xfrm>
            <a:off x="7421382" y="3907615"/>
            <a:ext cx="816795" cy="303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Oval 79">
            <a:extLst>
              <a:ext uri="{FF2B5EF4-FFF2-40B4-BE49-F238E27FC236}">
                <a16:creationId xmlns:a16="http://schemas.microsoft.com/office/drawing/2014/main" id="{C617B00F-3EB9-17C7-C970-85AA8CF9C3E0}"/>
              </a:ext>
            </a:extLst>
          </p:cNvPr>
          <p:cNvSpPr/>
          <p:nvPr/>
        </p:nvSpPr>
        <p:spPr>
          <a:xfrm>
            <a:off x="10275888" y="3607953"/>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81" name="Oval 80">
            <a:extLst>
              <a:ext uri="{FF2B5EF4-FFF2-40B4-BE49-F238E27FC236}">
                <a16:creationId xmlns:a16="http://schemas.microsoft.com/office/drawing/2014/main" id="{341B5DDC-DC8D-8640-96FB-A4F9291A2EC4}"/>
              </a:ext>
            </a:extLst>
          </p:cNvPr>
          <p:cNvSpPr/>
          <p:nvPr/>
        </p:nvSpPr>
        <p:spPr>
          <a:xfrm>
            <a:off x="9688551" y="4294608"/>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82" name="Oval 81">
            <a:extLst>
              <a:ext uri="{FF2B5EF4-FFF2-40B4-BE49-F238E27FC236}">
                <a16:creationId xmlns:a16="http://schemas.microsoft.com/office/drawing/2014/main" id="{3536B2D7-DF8D-9F0A-0E55-8C317C5C3AD5}"/>
              </a:ext>
            </a:extLst>
          </p:cNvPr>
          <p:cNvSpPr/>
          <p:nvPr/>
        </p:nvSpPr>
        <p:spPr>
          <a:xfrm>
            <a:off x="10354660" y="4282624"/>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83" name="Oval 82">
            <a:extLst>
              <a:ext uri="{FF2B5EF4-FFF2-40B4-BE49-F238E27FC236}">
                <a16:creationId xmlns:a16="http://schemas.microsoft.com/office/drawing/2014/main" id="{05A1CC48-D176-76E6-53E2-FD7B84FE0A92}"/>
              </a:ext>
            </a:extLst>
          </p:cNvPr>
          <p:cNvSpPr/>
          <p:nvPr/>
        </p:nvSpPr>
        <p:spPr>
          <a:xfrm>
            <a:off x="11092683" y="430146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84" name="Oval 83">
            <a:extLst>
              <a:ext uri="{FF2B5EF4-FFF2-40B4-BE49-F238E27FC236}">
                <a16:creationId xmlns:a16="http://schemas.microsoft.com/office/drawing/2014/main" id="{2A5F3ABF-E1D5-197A-605D-7FA7EF7A1BEB}"/>
              </a:ext>
            </a:extLst>
          </p:cNvPr>
          <p:cNvSpPr/>
          <p:nvPr/>
        </p:nvSpPr>
        <p:spPr>
          <a:xfrm>
            <a:off x="9234777" y="517647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94" name="Oval 93">
            <a:extLst>
              <a:ext uri="{FF2B5EF4-FFF2-40B4-BE49-F238E27FC236}">
                <a16:creationId xmlns:a16="http://schemas.microsoft.com/office/drawing/2014/main" id="{AB3AB45A-C0FA-7F56-C4B0-5B0C60F91BC5}"/>
              </a:ext>
            </a:extLst>
          </p:cNvPr>
          <p:cNvSpPr/>
          <p:nvPr/>
        </p:nvSpPr>
        <p:spPr>
          <a:xfrm>
            <a:off x="9900886" y="5164488"/>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95" name="Oval 94">
            <a:extLst>
              <a:ext uri="{FF2B5EF4-FFF2-40B4-BE49-F238E27FC236}">
                <a16:creationId xmlns:a16="http://schemas.microsoft.com/office/drawing/2014/main" id="{3DDEA4E4-46B5-D44E-6E72-E30A52AA8D50}"/>
              </a:ext>
            </a:extLst>
          </p:cNvPr>
          <p:cNvSpPr/>
          <p:nvPr/>
        </p:nvSpPr>
        <p:spPr>
          <a:xfrm>
            <a:off x="10638909" y="5183326"/>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cxnSp>
        <p:nvCxnSpPr>
          <p:cNvPr id="96" name="Straight Arrow Connector 95">
            <a:extLst>
              <a:ext uri="{FF2B5EF4-FFF2-40B4-BE49-F238E27FC236}">
                <a16:creationId xmlns:a16="http://schemas.microsoft.com/office/drawing/2014/main" id="{806C6A83-9810-579F-CDE0-C3B5251F2281}"/>
              </a:ext>
            </a:extLst>
          </p:cNvPr>
          <p:cNvCxnSpPr>
            <a:stCxn id="81" idx="4"/>
            <a:endCxn id="84" idx="0"/>
          </p:cNvCxnSpPr>
          <p:nvPr/>
        </p:nvCxnSpPr>
        <p:spPr>
          <a:xfrm flipH="1">
            <a:off x="9471083" y="4685026"/>
            <a:ext cx="453774" cy="491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95A1A059-ED2C-F5A6-1BC2-0555E0EF6342}"/>
              </a:ext>
            </a:extLst>
          </p:cNvPr>
          <p:cNvCxnSpPr>
            <a:stCxn id="81" idx="4"/>
            <a:endCxn id="94" idx="0"/>
          </p:cNvCxnSpPr>
          <p:nvPr/>
        </p:nvCxnSpPr>
        <p:spPr>
          <a:xfrm>
            <a:off x="9924857" y="4685026"/>
            <a:ext cx="212335" cy="4794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E502E61C-91B4-784E-C8AD-7EA2C93B99EF}"/>
              </a:ext>
            </a:extLst>
          </p:cNvPr>
          <p:cNvCxnSpPr>
            <a:stCxn id="81" idx="4"/>
            <a:endCxn id="95" idx="0"/>
          </p:cNvCxnSpPr>
          <p:nvPr/>
        </p:nvCxnSpPr>
        <p:spPr>
          <a:xfrm>
            <a:off x="9924857" y="4685026"/>
            <a:ext cx="950358" cy="498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8ABD1E3A-D574-674E-DA99-6E6F0407D862}"/>
              </a:ext>
            </a:extLst>
          </p:cNvPr>
          <p:cNvSpPr txBox="1"/>
          <p:nvPr/>
        </p:nvSpPr>
        <p:spPr>
          <a:xfrm>
            <a:off x="9762176" y="5765524"/>
            <a:ext cx="883575" cy="369332"/>
          </a:xfrm>
          <a:prstGeom prst="rect">
            <a:avLst/>
          </a:prstGeom>
          <a:noFill/>
        </p:spPr>
        <p:txBody>
          <a:bodyPr wrap="square" rtlCol="0">
            <a:spAutoFit/>
          </a:bodyPr>
          <a:lstStyle/>
          <a:p>
            <a:r>
              <a:rPr lang="en-US" b="1" dirty="0">
                <a:solidFill>
                  <a:srgbClr val="0070C0"/>
                </a:solidFill>
              </a:rPr>
              <a:t>STEP-6</a:t>
            </a:r>
            <a:endParaRPr lang="en-IN" b="1" dirty="0">
              <a:solidFill>
                <a:srgbClr val="0070C0"/>
              </a:solidFill>
            </a:endParaRPr>
          </a:p>
        </p:txBody>
      </p:sp>
      <p:cxnSp>
        <p:nvCxnSpPr>
          <p:cNvPr id="100" name="Straight Arrow Connector 99">
            <a:extLst>
              <a:ext uri="{FF2B5EF4-FFF2-40B4-BE49-F238E27FC236}">
                <a16:creationId xmlns:a16="http://schemas.microsoft.com/office/drawing/2014/main" id="{F13FDE54-D284-8668-5DE8-F5FD0C910CA7}"/>
              </a:ext>
            </a:extLst>
          </p:cNvPr>
          <p:cNvCxnSpPr>
            <a:stCxn id="80" idx="4"/>
            <a:endCxn id="81" idx="0"/>
          </p:cNvCxnSpPr>
          <p:nvPr/>
        </p:nvCxnSpPr>
        <p:spPr>
          <a:xfrm flipH="1">
            <a:off x="9924857" y="3998371"/>
            <a:ext cx="587337" cy="296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951AEF56-3C37-3486-426B-8D0684818608}"/>
              </a:ext>
            </a:extLst>
          </p:cNvPr>
          <p:cNvCxnSpPr>
            <a:stCxn id="80" idx="4"/>
            <a:endCxn id="82" idx="0"/>
          </p:cNvCxnSpPr>
          <p:nvPr/>
        </p:nvCxnSpPr>
        <p:spPr>
          <a:xfrm>
            <a:off x="10512194" y="3998371"/>
            <a:ext cx="78772" cy="284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a:extLst>
              <a:ext uri="{FF2B5EF4-FFF2-40B4-BE49-F238E27FC236}">
                <a16:creationId xmlns:a16="http://schemas.microsoft.com/office/drawing/2014/main" id="{02AC7A86-D330-8EE9-0059-C4113B1F5882}"/>
              </a:ext>
            </a:extLst>
          </p:cNvPr>
          <p:cNvCxnSpPr>
            <a:stCxn id="80" idx="4"/>
            <a:endCxn id="83" idx="0"/>
          </p:cNvCxnSpPr>
          <p:nvPr/>
        </p:nvCxnSpPr>
        <p:spPr>
          <a:xfrm>
            <a:off x="10512194" y="3998371"/>
            <a:ext cx="816795" cy="303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3" name="Oval 102">
            <a:extLst>
              <a:ext uri="{FF2B5EF4-FFF2-40B4-BE49-F238E27FC236}">
                <a16:creationId xmlns:a16="http://schemas.microsoft.com/office/drawing/2014/main" id="{75FEA498-F648-AFBA-E6A2-55FE72AF5700}"/>
              </a:ext>
            </a:extLst>
          </p:cNvPr>
          <p:cNvSpPr/>
          <p:nvPr/>
        </p:nvSpPr>
        <p:spPr>
          <a:xfrm>
            <a:off x="9130327" y="5791210"/>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cxnSp>
        <p:nvCxnSpPr>
          <p:cNvPr id="104" name="Straight Arrow Connector 103">
            <a:extLst>
              <a:ext uri="{FF2B5EF4-FFF2-40B4-BE49-F238E27FC236}">
                <a16:creationId xmlns:a16="http://schemas.microsoft.com/office/drawing/2014/main" id="{43DAFCB2-0B4D-4ECF-FEF2-1855655A422F}"/>
              </a:ext>
            </a:extLst>
          </p:cNvPr>
          <p:cNvCxnSpPr>
            <a:stCxn id="84" idx="4"/>
            <a:endCxn id="103" idx="0"/>
          </p:cNvCxnSpPr>
          <p:nvPr/>
        </p:nvCxnSpPr>
        <p:spPr>
          <a:xfrm flipH="1">
            <a:off x="9431699" y="5566890"/>
            <a:ext cx="39384" cy="224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5" name="Oval 104">
            <a:extLst>
              <a:ext uri="{FF2B5EF4-FFF2-40B4-BE49-F238E27FC236}">
                <a16:creationId xmlns:a16="http://schemas.microsoft.com/office/drawing/2014/main" id="{F0BAC26E-8A24-7183-DC50-4A36546129E9}"/>
              </a:ext>
            </a:extLst>
          </p:cNvPr>
          <p:cNvSpPr/>
          <p:nvPr/>
        </p:nvSpPr>
        <p:spPr>
          <a:xfrm>
            <a:off x="7599475" y="5729566"/>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sp>
        <p:nvSpPr>
          <p:cNvPr id="106" name="Oval 105">
            <a:extLst>
              <a:ext uri="{FF2B5EF4-FFF2-40B4-BE49-F238E27FC236}">
                <a16:creationId xmlns:a16="http://schemas.microsoft.com/office/drawing/2014/main" id="{46EAD623-729E-353F-CAA6-BB314D7C839E}"/>
              </a:ext>
            </a:extLst>
          </p:cNvPr>
          <p:cNvSpPr/>
          <p:nvPr/>
        </p:nvSpPr>
        <p:spPr>
          <a:xfrm>
            <a:off x="10680015" y="5820322"/>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sp>
        <p:nvSpPr>
          <p:cNvPr id="107" name="Oval 106">
            <a:extLst>
              <a:ext uri="{FF2B5EF4-FFF2-40B4-BE49-F238E27FC236}">
                <a16:creationId xmlns:a16="http://schemas.microsoft.com/office/drawing/2014/main" id="{D52DE1DB-BAE9-AAF6-27B0-F8BFB9A21243}"/>
              </a:ext>
            </a:extLst>
          </p:cNvPr>
          <p:cNvSpPr/>
          <p:nvPr/>
        </p:nvSpPr>
        <p:spPr>
          <a:xfrm>
            <a:off x="11212555" y="5161061"/>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cxnSp>
        <p:nvCxnSpPr>
          <p:cNvPr id="31" name="Straight Arrow Connector 30">
            <a:extLst>
              <a:ext uri="{FF2B5EF4-FFF2-40B4-BE49-F238E27FC236}">
                <a16:creationId xmlns:a16="http://schemas.microsoft.com/office/drawing/2014/main" id="{00E9A63E-62F9-58F4-A507-30D3F7E1E761}"/>
              </a:ext>
            </a:extLst>
          </p:cNvPr>
          <p:cNvCxnSpPr>
            <a:stCxn id="70" idx="4"/>
            <a:endCxn id="105" idx="0"/>
          </p:cNvCxnSpPr>
          <p:nvPr/>
        </p:nvCxnSpPr>
        <p:spPr>
          <a:xfrm>
            <a:off x="7784403" y="5482988"/>
            <a:ext cx="116444" cy="246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F9406452-414F-C791-22E2-056A3510DF80}"/>
              </a:ext>
            </a:extLst>
          </p:cNvPr>
          <p:cNvCxnSpPr>
            <a:stCxn id="83" idx="4"/>
            <a:endCxn id="107" idx="0"/>
          </p:cNvCxnSpPr>
          <p:nvPr/>
        </p:nvCxnSpPr>
        <p:spPr>
          <a:xfrm>
            <a:off x="11328989" y="4691880"/>
            <a:ext cx="184938" cy="4691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22C7787A-58E5-0303-78B7-AB6500C714D9}"/>
              </a:ext>
            </a:extLst>
          </p:cNvPr>
          <p:cNvCxnSpPr>
            <a:stCxn id="95" idx="4"/>
            <a:endCxn id="106" idx="0"/>
          </p:cNvCxnSpPr>
          <p:nvPr/>
        </p:nvCxnSpPr>
        <p:spPr>
          <a:xfrm>
            <a:off x="10875215" y="5573744"/>
            <a:ext cx="106172" cy="246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0" name="Oval 109">
            <a:extLst>
              <a:ext uri="{FF2B5EF4-FFF2-40B4-BE49-F238E27FC236}">
                <a16:creationId xmlns:a16="http://schemas.microsoft.com/office/drawing/2014/main" id="{9FA95D10-3DAD-B4DA-1452-3E93838FF6AB}"/>
              </a:ext>
            </a:extLst>
          </p:cNvPr>
          <p:cNvSpPr/>
          <p:nvPr/>
        </p:nvSpPr>
        <p:spPr>
          <a:xfrm>
            <a:off x="11364955" y="2333955"/>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cxnSp>
        <p:nvCxnSpPr>
          <p:cNvPr id="6" name="Straight Arrow Connector 5">
            <a:extLst>
              <a:ext uri="{FF2B5EF4-FFF2-40B4-BE49-F238E27FC236}">
                <a16:creationId xmlns:a16="http://schemas.microsoft.com/office/drawing/2014/main" id="{7FD6377F-E19A-23E8-6C22-9DF3CDD9D0E6}"/>
              </a:ext>
            </a:extLst>
          </p:cNvPr>
          <p:cNvCxnSpPr>
            <a:stCxn id="93" idx="4"/>
            <a:endCxn id="110" idx="0"/>
          </p:cNvCxnSpPr>
          <p:nvPr/>
        </p:nvCxnSpPr>
        <p:spPr>
          <a:xfrm>
            <a:off x="11282735" y="2005181"/>
            <a:ext cx="383592" cy="3287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1" name="Oval 110">
            <a:extLst>
              <a:ext uri="{FF2B5EF4-FFF2-40B4-BE49-F238E27FC236}">
                <a16:creationId xmlns:a16="http://schemas.microsoft.com/office/drawing/2014/main" id="{7F46D96B-3DEC-0352-1FA7-20F41B58166C}"/>
              </a:ext>
            </a:extLst>
          </p:cNvPr>
          <p:cNvSpPr/>
          <p:nvPr/>
        </p:nvSpPr>
        <p:spPr>
          <a:xfrm>
            <a:off x="5024072" y="4808315"/>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cxnSp>
        <p:nvCxnSpPr>
          <p:cNvPr id="11" name="Straight Arrow Connector 10">
            <a:extLst>
              <a:ext uri="{FF2B5EF4-FFF2-40B4-BE49-F238E27FC236}">
                <a16:creationId xmlns:a16="http://schemas.microsoft.com/office/drawing/2014/main" id="{80CE550B-0315-BB43-56FE-76D7092ED6C5}"/>
              </a:ext>
            </a:extLst>
          </p:cNvPr>
          <p:cNvCxnSpPr>
            <a:stCxn id="45" idx="4"/>
            <a:endCxn id="111" idx="0"/>
          </p:cNvCxnSpPr>
          <p:nvPr/>
        </p:nvCxnSpPr>
        <p:spPr>
          <a:xfrm>
            <a:off x="5147365" y="4551464"/>
            <a:ext cx="178079" cy="2568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74759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7A798-4497-4B67-AF65-1D7E58D7987D}"/>
              </a:ext>
            </a:extLst>
          </p:cNvPr>
          <p:cNvSpPr>
            <a:spLocks noGrp="1"/>
          </p:cNvSpPr>
          <p:nvPr>
            <p:ph type="title"/>
          </p:nvPr>
        </p:nvSpPr>
        <p:spPr/>
        <p:txBody>
          <a:bodyPr/>
          <a:lstStyle/>
          <a:p>
            <a:r>
              <a:rPr lang="en-US" dirty="0"/>
              <a:t>Parse tree</a:t>
            </a:r>
          </a:p>
        </p:txBody>
      </p:sp>
      <p:sp>
        <p:nvSpPr>
          <p:cNvPr id="3" name="Content Placeholder 2">
            <a:extLst>
              <a:ext uri="{FF2B5EF4-FFF2-40B4-BE49-F238E27FC236}">
                <a16:creationId xmlns:a16="http://schemas.microsoft.com/office/drawing/2014/main" id="{DBFE7FFE-1CEF-4AB7-9682-84D5ADE95B28}"/>
              </a:ext>
            </a:extLst>
          </p:cNvPr>
          <p:cNvSpPr>
            <a:spLocks noGrp="1"/>
          </p:cNvSpPr>
          <p:nvPr>
            <p:ph idx="1"/>
          </p:nvPr>
        </p:nvSpPr>
        <p:spPr/>
        <p:txBody>
          <a:bodyPr/>
          <a:lstStyle/>
          <a:p>
            <a:r>
              <a:rPr lang="en-US" dirty="0"/>
              <a:t>Both leftmost and rightmost derivations yields the same final parse tree. </a:t>
            </a:r>
          </a:p>
        </p:txBody>
      </p:sp>
    </p:spTree>
    <p:extLst>
      <p:ext uri="{BB962C8B-B14F-4D97-AF65-F5344CB8AC3E}">
        <p14:creationId xmlns:p14="http://schemas.microsoft.com/office/powerpoint/2010/main" val="27308021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920B9-EB52-435E-B2CB-7547ED3B5112}"/>
              </a:ext>
            </a:extLst>
          </p:cNvPr>
          <p:cNvSpPr>
            <a:spLocks noGrp="1"/>
          </p:cNvSpPr>
          <p:nvPr>
            <p:ph type="title"/>
          </p:nvPr>
        </p:nvSpPr>
        <p:spPr/>
        <p:txBody>
          <a:bodyPr/>
          <a:lstStyle/>
          <a:p>
            <a:r>
              <a:rPr lang="en-US" dirty="0"/>
              <a:t>Ambiguity</a:t>
            </a:r>
          </a:p>
        </p:txBody>
      </p:sp>
      <p:sp>
        <p:nvSpPr>
          <p:cNvPr id="3" name="Content Placeholder 2">
            <a:extLst>
              <a:ext uri="{FF2B5EF4-FFF2-40B4-BE49-F238E27FC236}">
                <a16:creationId xmlns:a16="http://schemas.microsoft.com/office/drawing/2014/main" id="{642B743C-998E-48E7-872F-51453E0B80E8}"/>
              </a:ext>
            </a:extLst>
          </p:cNvPr>
          <p:cNvSpPr>
            <a:spLocks noGrp="1"/>
          </p:cNvSpPr>
          <p:nvPr>
            <p:ph idx="1"/>
          </p:nvPr>
        </p:nvSpPr>
        <p:spPr/>
        <p:txBody>
          <a:bodyPr/>
          <a:lstStyle/>
          <a:p>
            <a:r>
              <a:rPr lang="en-US" dirty="0"/>
              <a:t>A grammar is ambiguous if it produces more than one leftmost (or rightmost) derivation for the same sentence</a:t>
            </a:r>
          </a:p>
        </p:txBody>
      </p:sp>
    </p:spTree>
    <p:extLst>
      <p:ext uri="{BB962C8B-B14F-4D97-AF65-F5344CB8AC3E}">
        <p14:creationId xmlns:p14="http://schemas.microsoft.com/office/powerpoint/2010/main" val="2871034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00CE-D948-4CF5-9CA1-AC968D229224}"/>
              </a:ext>
            </a:extLst>
          </p:cNvPr>
          <p:cNvSpPr>
            <a:spLocks noGrp="1"/>
          </p:cNvSpPr>
          <p:nvPr>
            <p:ph type="title"/>
          </p:nvPr>
        </p:nvSpPr>
        <p:spPr/>
        <p:txBody>
          <a:bodyPr/>
          <a:lstStyle/>
          <a:p>
            <a:r>
              <a:rPr lang="en-US" dirty="0"/>
              <a:t>Ambiguity</a:t>
            </a:r>
          </a:p>
        </p:txBody>
      </p:sp>
      <p:sp>
        <p:nvSpPr>
          <p:cNvPr id="3" name="Content Placeholder 2">
            <a:extLst>
              <a:ext uri="{FF2B5EF4-FFF2-40B4-BE49-F238E27FC236}">
                <a16:creationId xmlns:a16="http://schemas.microsoft.com/office/drawing/2014/main" id="{B8AC53A1-62D1-4934-96E9-7391EF0B0069}"/>
              </a:ext>
            </a:extLst>
          </p:cNvPr>
          <p:cNvSpPr>
            <a:spLocks noGrp="1"/>
          </p:cNvSpPr>
          <p:nvPr>
            <p:ph idx="1"/>
          </p:nvPr>
        </p:nvSpPr>
        <p:spPr/>
        <p:txBody>
          <a:bodyPr/>
          <a:lstStyle/>
          <a:p>
            <a:pPr marL="0" indent="0">
              <a:buNone/>
            </a:pPr>
            <a:r>
              <a:rPr lang="en-US" dirty="0">
                <a:sym typeface="Wingdings" panose="05000000000000000000" pitchFamily="2" charset="2"/>
              </a:rPr>
              <a:t>E  E + E | E * E | (E) | id</a:t>
            </a:r>
          </a:p>
          <a:p>
            <a:pPr marL="0" indent="0">
              <a:buNone/>
            </a:pPr>
            <a:r>
              <a:rPr lang="en-US" dirty="0"/>
              <a:t>id * id + id</a:t>
            </a:r>
          </a:p>
          <a:p>
            <a:pPr marL="0" indent="0">
              <a:buNone/>
            </a:pPr>
            <a:r>
              <a:rPr lang="en-US" dirty="0"/>
              <a:t>(Leftmost)</a:t>
            </a:r>
          </a:p>
        </p:txBody>
      </p:sp>
      <p:sp>
        <p:nvSpPr>
          <p:cNvPr id="4" name="TextBox 3">
            <a:extLst>
              <a:ext uri="{FF2B5EF4-FFF2-40B4-BE49-F238E27FC236}">
                <a16:creationId xmlns:a16="http://schemas.microsoft.com/office/drawing/2014/main" id="{53C62C96-F1B4-4AA2-9294-1262DF45F719}"/>
              </a:ext>
            </a:extLst>
          </p:cNvPr>
          <p:cNvSpPr txBox="1"/>
          <p:nvPr/>
        </p:nvSpPr>
        <p:spPr>
          <a:xfrm>
            <a:off x="6725920" y="1463040"/>
            <a:ext cx="3901440" cy="461665"/>
          </a:xfrm>
          <a:prstGeom prst="rect">
            <a:avLst/>
          </a:prstGeom>
          <a:noFill/>
        </p:spPr>
        <p:txBody>
          <a:bodyPr wrap="square" rtlCol="0">
            <a:spAutoFit/>
          </a:bodyPr>
          <a:lstStyle/>
          <a:p>
            <a:r>
              <a:rPr lang="en-US" sz="2400" dirty="0">
                <a:solidFill>
                  <a:srgbClr val="FF0000"/>
                </a:solidFill>
              </a:rPr>
              <a:t>Why ambiguity is bad?</a:t>
            </a:r>
            <a:endParaRPr lang="en-IN" sz="2400" dirty="0">
              <a:solidFill>
                <a:srgbClr val="FF0000"/>
              </a:solidFill>
            </a:endParaRPr>
          </a:p>
        </p:txBody>
      </p:sp>
      <p:sp>
        <p:nvSpPr>
          <p:cNvPr id="5" name="Oval 4">
            <a:extLst>
              <a:ext uri="{FF2B5EF4-FFF2-40B4-BE49-F238E27FC236}">
                <a16:creationId xmlns:a16="http://schemas.microsoft.com/office/drawing/2014/main" id="{CE328681-860E-0E86-8AB0-6CC4035FAD6F}"/>
              </a:ext>
            </a:extLst>
          </p:cNvPr>
          <p:cNvSpPr/>
          <p:nvPr/>
        </p:nvSpPr>
        <p:spPr>
          <a:xfrm>
            <a:off x="4686732" y="2652458"/>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6" name="Oval 5">
            <a:extLst>
              <a:ext uri="{FF2B5EF4-FFF2-40B4-BE49-F238E27FC236}">
                <a16:creationId xmlns:a16="http://schemas.microsoft.com/office/drawing/2014/main" id="{73498E36-F4AC-3A3B-B45C-3D95E8160594}"/>
              </a:ext>
            </a:extLst>
          </p:cNvPr>
          <p:cNvSpPr/>
          <p:nvPr/>
        </p:nvSpPr>
        <p:spPr>
          <a:xfrm>
            <a:off x="4099395" y="3339113"/>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7" name="Oval 6">
            <a:extLst>
              <a:ext uri="{FF2B5EF4-FFF2-40B4-BE49-F238E27FC236}">
                <a16:creationId xmlns:a16="http://schemas.microsoft.com/office/drawing/2014/main" id="{06B2272F-C7EC-2D04-CCCC-68E775F63A94}"/>
              </a:ext>
            </a:extLst>
          </p:cNvPr>
          <p:cNvSpPr/>
          <p:nvPr/>
        </p:nvSpPr>
        <p:spPr>
          <a:xfrm>
            <a:off x="4765504" y="3327129"/>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8" name="Oval 7">
            <a:extLst>
              <a:ext uri="{FF2B5EF4-FFF2-40B4-BE49-F238E27FC236}">
                <a16:creationId xmlns:a16="http://schemas.microsoft.com/office/drawing/2014/main" id="{C285F301-B405-FCEC-6ED2-038C5BA6EA49}"/>
              </a:ext>
            </a:extLst>
          </p:cNvPr>
          <p:cNvSpPr/>
          <p:nvPr/>
        </p:nvSpPr>
        <p:spPr>
          <a:xfrm>
            <a:off x="5503527" y="3345967"/>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9" name="Oval 8">
            <a:extLst>
              <a:ext uri="{FF2B5EF4-FFF2-40B4-BE49-F238E27FC236}">
                <a16:creationId xmlns:a16="http://schemas.microsoft.com/office/drawing/2014/main" id="{922C0D95-077F-EEF9-4C6C-69421A49C4C8}"/>
              </a:ext>
            </a:extLst>
          </p:cNvPr>
          <p:cNvSpPr/>
          <p:nvPr/>
        </p:nvSpPr>
        <p:spPr>
          <a:xfrm>
            <a:off x="3645621" y="4220977"/>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10" name="Oval 9">
            <a:extLst>
              <a:ext uri="{FF2B5EF4-FFF2-40B4-BE49-F238E27FC236}">
                <a16:creationId xmlns:a16="http://schemas.microsoft.com/office/drawing/2014/main" id="{0440F837-9205-41B1-1103-ED2E18E435A4}"/>
              </a:ext>
            </a:extLst>
          </p:cNvPr>
          <p:cNvSpPr/>
          <p:nvPr/>
        </p:nvSpPr>
        <p:spPr>
          <a:xfrm>
            <a:off x="4311730" y="4208993"/>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11" name="Oval 10">
            <a:extLst>
              <a:ext uri="{FF2B5EF4-FFF2-40B4-BE49-F238E27FC236}">
                <a16:creationId xmlns:a16="http://schemas.microsoft.com/office/drawing/2014/main" id="{4092E208-EE23-8263-1B8E-CE22CA823D00}"/>
              </a:ext>
            </a:extLst>
          </p:cNvPr>
          <p:cNvSpPr/>
          <p:nvPr/>
        </p:nvSpPr>
        <p:spPr>
          <a:xfrm>
            <a:off x="5049753" y="4227831"/>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cxnSp>
        <p:nvCxnSpPr>
          <p:cNvPr id="12" name="Straight Arrow Connector 11">
            <a:extLst>
              <a:ext uri="{FF2B5EF4-FFF2-40B4-BE49-F238E27FC236}">
                <a16:creationId xmlns:a16="http://schemas.microsoft.com/office/drawing/2014/main" id="{5DF3A651-E96B-7590-CB50-C686E726C4AF}"/>
              </a:ext>
            </a:extLst>
          </p:cNvPr>
          <p:cNvCxnSpPr>
            <a:stCxn id="6" idx="4"/>
            <a:endCxn id="9" idx="0"/>
          </p:cNvCxnSpPr>
          <p:nvPr/>
        </p:nvCxnSpPr>
        <p:spPr>
          <a:xfrm flipH="1">
            <a:off x="3881927" y="3729531"/>
            <a:ext cx="453774" cy="491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5F12EA47-78F3-F0A9-AD39-A40FD5A0DABF}"/>
              </a:ext>
            </a:extLst>
          </p:cNvPr>
          <p:cNvCxnSpPr>
            <a:stCxn id="6" idx="4"/>
            <a:endCxn id="10" idx="0"/>
          </p:cNvCxnSpPr>
          <p:nvPr/>
        </p:nvCxnSpPr>
        <p:spPr>
          <a:xfrm>
            <a:off x="4335701" y="3729531"/>
            <a:ext cx="212335" cy="4794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FBBB72E-4D80-A250-DE38-B9E44C605061}"/>
              </a:ext>
            </a:extLst>
          </p:cNvPr>
          <p:cNvCxnSpPr>
            <a:stCxn id="6" idx="4"/>
            <a:endCxn id="11" idx="0"/>
          </p:cNvCxnSpPr>
          <p:nvPr/>
        </p:nvCxnSpPr>
        <p:spPr>
          <a:xfrm>
            <a:off x="4335701" y="3729531"/>
            <a:ext cx="950358" cy="498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A4B096B-FA0C-ECAC-D33D-B0F64A6F72F6}"/>
              </a:ext>
            </a:extLst>
          </p:cNvPr>
          <p:cNvCxnSpPr>
            <a:stCxn id="5" idx="4"/>
            <a:endCxn id="6" idx="0"/>
          </p:cNvCxnSpPr>
          <p:nvPr/>
        </p:nvCxnSpPr>
        <p:spPr>
          <a:xfrm flipH="1">
            <a:off x="4335701" y="3042876"/>
            <a:ext cx="587337" cy="296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751240C-0770-65C5-AD0B-0B4F34431ABD}"/>
              </a:ext>
            </a:extLst>
          </p:cNvPr>
          <p:cNvCxnSpPr>
            <a:stCxn id="5" idx="4"/>
            <a:endCxn id="7" idx="0"/>
          </p:cNvCxnSpPr>
          <p:nvPr/>
        </p:nvCxnSpPr>
        <p:spPr>
          <a:xfrm>
            <a:off x="4923038" y="3042876"/>
            <a:ext cx="78772" cy="284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7241473-DCEC-6145-60AF-F81434BE0C5B}"/>
              </a:ext>
            </a:extLst>
          </p:cNvPr>
          <p:cNvCxnSpPr>
            <a:stCxn id="5" idx="4"/>
            <a:endCxn id="8" idx="0"/>
          </p:cNvCxnSpPr>
          <p:nvPr/>
        </p:nvCxnSpPr>
        <p:spPr>
          <a:xfrm>
            <a:off x="4923038" y="3042876"/>
            <a:ext cx="816795" cy="303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94181D33-1A52-9CC1-3B83-00B3C58AE9BE}"/>
              </a:ext>
            </a:extLst>
          </p:cNvPr>
          <p:cNvSpPr/>
          <p:nvPr/>
        </p:nvSpPr>
        <p:spPr>
          <a:xfrm>
            <a:off x="3541171" y="4835715"/>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cxnSp>
        <p:nvCxnSpPr>
          <p:cNvPr id="20" name="Straight Arrow Connector 19">
            <a:extLst>
              <a:ext uri="{FF2B5EF4-FFF2-40B4-BE49-F238E27FC236}">
                <a16:creationId xmlns:a16="http://schemas.microsoft.com/office/drawing/2014/main" id="{F2BA5D71-8D22-1AEB-6CA2-06932F8294A9}"/>
              </a:ext>
            </a:extLst>
          </p:cNvPr>
          <p:cNvCxnSpPr>
            <a:stCxn id="9" idx="4"/>
            <a:endCxn id="19" idx="0"/>
          </p:cNvCxnSpPr>
          <p:nvPr/>
        </p:nvCxnSpPr>
        <p:spPr>
          <a:xfrm flipH="1">
            <a:off x="3842543" y="4611395"/>
            <a:ext cx="39384" cy="224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39E8A45B-24FD-C1ED-258F-9068DD43E5F8}"/>
              </a:ext>
            </a:extLst>
          </p:cNvPr>
          <p:cNvSpPr/>
          <p:nvPr/>
        </p:nvSpPr>
        <p:spPr>
          <a:xfrm>
            <a:off x="5090859" y="4864827"/>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sp>
        <p:nvSpPr>
          <p:cNvPr id="22" name="Oval 21">
            <a:extLst>
              <a:ext uri="{FF2B5EF4-FFF2-40B4-BE49-F238E27FC236}">
                <a16:creationId xmlns:a16="http://schemas.microsoft.com/office/drawing/2014/main" id="{96C0D0BD-56BB-C345-56CD-FAF863F7B9E0}"/>
              </a:ext>
            </a:extLst>
          </p:cNvPr>
          <p:cNvSpPr/>
          <p:nvPr/>
        </p:nvSpPr>
        <p:spPr>
          <a:xfrm>
            <a:off x="5623399" y="4205566"/>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cxnSp>
        <p:nvCxnSpPr>
          <p:cNvPr id="23" name="Straight Arrow Connector 22">
            <a:extLst>
              <a:ext uri="{FF2B5EF4-FFF2-40B4-BE49-F238E27FC236}">
                <a16:creationId xmlns:a16="http://schemas.microsoft.com/office/drawing/2014/main" id="{11FD95EB-33D6-345F-B7D7-A8AEB035BC35}"/>
              </a:ext>
            </a:extLst>
          </p:cNvPr>
          <p:cNvCxnSpPr>
            <a:stCxn id="8" idx="4"/>
            <a:endCxn id="22" idx="0"/>
          </p:cNvCxnSpPr>
          <p:nvPr/>
        </p:nvCxnSpPr>
        <p:spPr>
          <a:xfrm>
            <a:off x="5739833" y="3736385"/>
            <a:ext cx="184938" cy="4691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84E4CA25-BEAE-5B49-B196-C9CCD47CA546}"/>
              </a:ext>
            </a:extLst>
          </p:cNvPr>
          <p:cNvCxnSpPr>
            <a:stCxn id="11" idx="4"/>
            <a:endCxn id="21" idx="0"/>
          </p:cNvCxnSpPr>
          <p:nvPr/>
        </p:nvCxnSpPr>
        <p:spPr>
          <a:xfrm>
            <a:off x="5286059" y="4618249"/>
            <a:ext cx="106172" cy="246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EC4554D6-FD49-EE40-0646-544A2EAFBCFC}"/>
              </a:ext>
            </a:extLst>
          </p:cNvPr>
          <p:cNvSpPr/>
          <p:nvPr/>
        </p:nvSpPr>
        <p:spPr>
          <a:xfrm>
            <a:off x="9113190" y="2640469"/>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26" name="Oval 25">
            <a:extLst>
              <a:ext uri="{FF2B5EF4-FFF2-40B4-BE49-F238E27FC236}">
                <a16:creationId xmlns:a16="http://schemas.microsoft.com/office/drawing/2014/main" id="{252DFD9F-8B53-0E00-DD70-53ED7A661997}"/>
              </a:ext>
            </a:extLst>
          </p:cNvPr>
          <p:cNvSpPr/>
          <p:nvPr/>
        </p:nvSpPr>
        <p:spPr>
          <a:xfrm>
            <a:off x="8525853" y="3327124"/>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27" name="Oval 26">
            <a:extLst>
              <a:ext uri="{FF2B5EF4-FFF2-40B4-BE49-F238E27FC236}">
                <a16:creationId xmlns:a16="http://schemas.microsoft.com/office/drawing/2014/main" id="{B11F15B2-24F9-4DD3-C675-B50824B27082}"/>
              </a:ext>
            </a:extLst>
          </p:cNvPr>
          <p:cNvSpPr/>
          <p:nvPr/>
        </p:nvSpPr>
        <p:spPr>
          <a:xfrm>
            <a:off x="9191962" y="3315140"/>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28" name="Oval 27">
            <a:extLst>
              <a:ext uri="{FF2B5EF4-FFF2-40B4-BE49-F238E27FC236}">
                <a16:creationId xmlns:a16="http://schemas.microsoft.com/office/drawing/2014/main" id="{51B02944-D5EF-A946-CD13-04862ED0CFC4}"/>
              </a:ext>
            </a:extLst>
          </p:cNvPr>
          <p:cNvSpPr/>
          <p:nvPr/>
        </p:nvSpPr>
        <p:spPr>
          <a:xfrm>
            <a:off x="9929985" y="3333978"/>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29" name="Oval 28">
            <a:extLst>
              <a:ext uri="{FF2B5EF4-FFF2-40B4-BE49-F238E27FC236}">
                <a16:creationId xmlns:a16="http://schemas.microsoft.com/office/drawing/2014/main" id="{09E22867-9252-A983-D9F8-C7B11835C5A9}"/>
              </a:ext>
            </a:extLst>
          </p:cNvPr>
          <p:cNvSpPr/>
          <p:nvPr/>
        </p:nvSpPr>
        <p:spPr>
          <a:xfrm>
            <a:off x="9602925" y="4208988"/>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30" name="Oval 29">
            <a:extLst>
              <a:ext uri="{FF2B5EF4-FFF2-40B4-BE49-F238E27FC236}">
                <a16:creationId xmlns:a16="http://schemas.microsoft.com/office/drawing/2014/main" id="{29999871-5F80-6198-F55F-C00084A71179}"/>
              </a:ext>
            </a:extLst>
          </p:cNvPr>
          <p:cNvSpPr/>
          <p:nvPr/>
        </p:nvSpPr>
        <p:spPr>
          <a:xfrm>
            <a:off x="10269034" y="4197004"/>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31" name="Oval 30">
            <a:extLst>
              <a:ext uri="{FF2B5EF4-FFF2-40B4-BE49-F238E27FC236}">
                <a16:creationId xmlns:a16="http://schemas.microsoft.com/office/drawing/2014/main" id="{8C9FF105-B82E-3EBE-8D9F-D1589005B91E}"/>
              </a:ext>
            </a:extLst>
          </p:cNvPr>
          <p:cNvSpPr/>
          <p:nvPr/>
        </p:nvSpPr>
        <p:spPr>
          <a:xfrm>
            <a:off x="11007057" y="421584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35" name="TextBox 34">
            <a:extLst>
              <a:ext uri="{FF2B5EF4-FFF2-40B4-BE49-F238E27FC236}">
                <a16:creationId xmlns:a16="http://schemas.microsoft.com/office/drawing/2014/main" id="{044146ED-0BED-6BE4-5462-DCEB3375E782}"/>
              </a:ext>
            </a:extLst>
          </p:cNvPr>
          <p:cNvSpPr txBox="1"/>
          <p:nvPr/>
        </p:nvSpPr>
        <p:spPr>
          <a:xfrm>
            <a:off x="8270707" y="5506958"/>
            <a:ext cx="2414419" cy="369332"/>
          </a:xfrm>
          <a:prstGeom prst="rect">
            <a:avLst/>
          </a:prstGeom>
          <a:noFill/>
        </p:spPr>
        <p:txBody>
          <a:bodyPr wrap="square" rtlCol="0">
            <a:spAutoFit/>
          </a:bodyPr>
          <a:lstStyle/>
          <a:p>
            <a:r>
              <a:rPr lang="en-US" b="1" dirty="0">
                <a:solidFill>
                  <a:srgbClr val="0070C0"/>
                </a:solidFill>
              </a:rPr>
              <a:t>Leftmost derivation - 2</a:t>
            </a:r>
            <a:endParaRPr lang="en-IN" b="1" dirty="0">
              <a:solidFill>
                <a:srgbClr val="0070C0"/>
              </a:solidFill>
            </a:endParaRPr>
          </a:p>
        </p:txBody>
      </p:sp>
      <p:cxnSp>
        <p:nvCxnSpPr>
          <p:cNvPr id="36" name="Straight Arrow Connector 35">
            <a:extLst>
              <a:ext uri="{FF2B5EF4-FFF2-40B4-BE49-F238E27FC236}">
                <a16:creationId xmlns:a16="http://schemas.microsoft.com/office/drawing/2014/main" id="{B62D3A2B-E639-9D7E-9659-F53EEA1F8029}"/>
              </a:ext>
            </a:extLst>
          </p:cNvPr>
          <p:cNvCxnSpPr>
            <a:stCxn id="25" idx="4"/>
            <a:endCxn id="26" idx="0"/>
          </p:cNvCxnSpPr>
          <p:nvPr/>
        </p:nvCxnSpPr>
        <p:spPr>
          <a:xfrm flipH="1">
            <a:off x="8762159" y="3030887"/>
            <a:ext cx="587337" cy="296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CF277E57-9585-4DF6-25FB-0D2AEA833370}"/>
              </a:ext>
            </a:extLst>
          </p:cNvPr>
          <p:cNvCxnSpPr>
            <a:stCxn id="25" idx="4"/>
            <a:endCxn id="27" idx="0"/>
          </p:cNvCxnSpPr>
          <p:nvPr/>
        </p:nvCxnSpPr>
        <p:spPr>
          <a:xfrm>
            <a:off x="9349496" y="3030887"/>
            <a:ext cx="78772" cy="284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44BA5368-9956-BA3B-7402-523FBD8DB2B1}"/>
              </a:ext>
            </a:extLst>
          </p:cNvPr>
          <p:cNvCxnSpPr>
            <a:stCxn id="25" idx="4"/>
            <a:endCxn id="28" idx="0"/>
          </p:cNvCxnSpPr>
          <p:nvPr/>
        </p:nvCxnSpPr>
        <p:spPr>
          <a:xfrm>
            <a:off x="9349496" y="3030887"/>
            <a:ext cx="816795" cy="303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D37510F6-79AD-B3E6-2E27-4E362B12F019}"/>
              </a:ext>
            </a:extLst>
          </p:cNvPr>
          <p:cNvSpPr/>
          <p:nvPr/>
        </p:nvSpPr>
        <p:spPr>
          <a:xfrm>
            <a:off x="9498475" y="4823726"/>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cxnSp>
        <p:nvCxnSpPr>
          <p:cNvPr id="40" name="Straight Arrow Connector 39">
            <a:extLst>
              <a:ext uri="{FF2B5EF4-FFF2-40B4-BE49-F238E27FC236}">
                <a16:creationId xmlns:a16="http://schemas.microsoft.com/office/drawing/2014/main" id="{522D9906-9686-4D61-4D8D-C85721D079E9}"/>
              </a:ext>
            </a:extLst>
          </p:cNvPr>
          <p:cNvCxnSpPr>
            <a:stCxn id="29" idx="4"/>
            <a:endCxn id="39" idx="0"/>
          </p:cNvCxnSpPr>
          <p:nvPr/>
        </p:nvCxnSpPr>
        <p:spPr>
          <a:xfrm flipH="1">
            <a:off x="9799847" y="4599406"/>
            <a:ext cx="39384" cy="224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33E16C5B-AC4B-B7B2-FF89-E28A0C840788}"/>
              </a:ext>
            </a:extLst>
          </p:cNvPr>
          <p:cNvSpPr/>
          <p:nvPr/>
        </p:nvSpPr>
        <p:spPr>
          <a:xfrm>
            <a:off x="11048163" y="4852838"/>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cxnSp>
        <p:nvCxnSpPr>
          <p:cNvPr id="44" name="Straight Arrow Connector 43">
            <a:extLst>
              <a:ext uri="{FF2B5EF4-FFF2-40B4-BE49-F238E27FC236}">
                <a16:creationId xmlns:a16="http://schemas.microsoft.com/office/drawing/2014/main" id="{4004732A-FEE3-8DD2-FE12-C0BDA26580CA}"/>
              </a:ext>
            </a:extLst>
          </p:cNvPr>
          <p:cNvCxnSpPr>
            <a:stCxn id="31" idx="4"/>
            <a:endCxn id="41" idx="0"/>
          </p:cNvCxnSpPr>
          <p:nvPr/>
        </p:nvCxnSpPr>
        <p:spPr>
          <a:xfrm>
            <a:off x="11243363" y="4606260"/>
            <a:ext cx="106172" cy="246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005B66AF-ECF0-7097-73F9-BCDB31952507}"/>
              </a:ext>
            </a:extLst>
          </p:cNvPr>
          <p:cNvSpPr txBox="1"/>
          <p:nvPr/>
        </p:nvSpPr>
        <p:spPr>
          <a:xfrm>
            <a:off x="3676439" y="5412782"/>
            <a:ext cx="2414419" cy="369332"/>
          </a:xfrm>
          <a:prstGeom prst="rect">
            <a:avLst/>
          </a:prstGeom>
          <a:noFill/>
        </p:spPr>
        <p:txBody>
          <a:bodyPr wrap="square" rtlCol="0">
            <a:spAutoFit/>
          </a:bodyPr>
          <a:lstStyle/>
          <a:p>
            <a:r>
              <a:rPr lang="en-US" b="1" dirty="0">
                <a:solidFill>
                  <a:srgbClr val="0070C0"/>
                </a:solidFill>
              </a:rPr>
              <a:t>Leftmost derivation - 1</a:t>
            </a:r>
            <a:endParaRPr lang="en-IN" b="1" dirty="0">
              <a:solidFill>
                <a:srgbClr val="0070C0"/>
              </a:solidFill>
            </a:endParaRPr>
          </a:p>
        </p:txBody>
      </p:sp>
      <p:cxnSp>
        <p:nvCxnSpPr>
          <p:cNvPr id="47" name="Straight Arrow Connector 46">
            <a:extLst>
              <a:ext uri="{FF2B5EF4-FFF2-40B4-BE49-F238E27FC236}">
                <a16:creationId xmlns:a16="http://schemas.microsoft.com/office/drawing/2014/main" id="{EE2EF019-D91E-3ABD-90B0-B8F2AB1A9742}"/>
              </a:ext>
            </a:extLst>
          </p:cNvPr>
          <p:cNvCxnSpPr>
            <a:stCxn id="28" idx="4"/>
            <a:endCxn id="29" idx="0"/>
          </p:cNvCxnSpPr>
          <p:nvPr/>
        </p:nvCxnSpPr>
        <p:spPr>
          <a:xfrm flipH="1">
            <a:off x="9839231" y="3724396"/>
            <a:ext cx="327060" cy="4845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A6A46BF0-F488-DF24-9F5D-842FBB9D0388}"/>
              </a:ext>
            </a:extLst>
          </p:cNvPr>
          <p:cNvCxnSpPr>
            <a:stCxn id="28" idx="4"/>
            <a:endCxn id="30" idx="0"/>
          </p:cNvCxnSpPr>
          <p:nvPr/>
        </p:nvCxnSpPr>
        <p:spPr>
          <a:xfrm>
            <a:off x="10166291" y="3724396"/>
            <a:ext cx="339049" cy="472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BCF60DF5-C437-0884-A0F0-B7B2BF2AF357}"/>
              </a:ext>
            </a:extLst>
          </p:cNvPr>
          <p:cNvCxnSpPr>
            <a:stCxn id="28" idx="4"/>
            <a:endCxn id="31" idx="0"/>
          </p:cNvCxnSpPr>
          <p:nvPr/>
        </p:nvCxnSpPr>
        <p:spPr>
          <a:xfrm>
            <a:off x="10166291" y="3724396"/>
            <a:ext cx="1077072" cy="491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03DDE6C0-E8EF-3E60-A16E-BC745A30A180}"/>
              </a:ext>
            </a:extLst>
          </p:cNvPr>
          <p:cNvSpPr/>
          <p:nvPr/>
        </p:nvSpPr>
        <p:spPr>
          <a:xfrm>
            <a:off x="8243321" y="3958987"/>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cxnSp>
        <p:nvCxnSpPr>
          <p:cNvPr id="54" name="Straight Arrow Connector 53">
            <a:extLst>
              <a:ext uri="{FF2B5EF4-FFF2-40B4-BE49-F238E27FC236}">
                <a16:creationId xmlns:a16="http://schemas.microsoft.com/office/drawing/2014/main" id="{F173F1E3-360D-4264-8D4F-6CA2E3E4DFE4}"/>
              </a:ext>
            </a:extLst>
          </p:cNvPr>
          <p:cNvCxnSpPr>
            <a:stCxn id="26" idx="4"/>
            <a:endCxn id="52" idx="0"/>
          </p:cNvCxnSpPr>
          <p:nvPr/>
        </p:nvCxnSpPr>
        <p:spPr>
          <a:xfrm flipH="1">
            <a:off x="8544693" y="3717542"/>
            <a:ext cx="217466" cy="241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61273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00CE-D948-4CF5-9CA1-AC968D229224}"/>
              </a:ext>
            </a:extLst>
          </p:cNvPr>
          <p:cNvSpPr>
            <a:spLocks noGrp="1"/>
          </p:cNvSpPr>
          <p:nvPr>
            <p:ph type="title"/>
          </p:nvPr>
        </p:nvSpPr>
        <p:spPr/>
        <p:txBody>
          <a:bodyPr/>
          <a:lstStyle/>
          <a:p>
            <a:r>
              <a:rPr lang="en-US" dirty="0"/>
              <a:t>Ambiguity</a:t>
            </a:r>
          </a:p>
        </p:txBody>
      </p:sp>
      <p:sp>
        <p:nvSpPr>
          <p:cNvPr id="3" name="Content Placeholder 2">
            <a:extLst>
              <a:ext uri="{FF2B5EF4-FFF2-40B4-BE49-F238E27FC236}">
                <a16:creationId xmlns:a16="http://schemas.microsoft.com/office/drawing/2014/main" id="{B8AC53A1-62D1-4934-96E9-7391EF0B0069}"/>
              </a:ext>
            </a:extLst>
          </p:cNvPr>
          <p:cNvSpPr>
            <a:spLocks noGrp="1"/>
          </p:cNvSpPr>
          <p:nvPr>
            <p:ph idx="1"/>
          </p:nvPr>
        </p:nvSpPr>
        <p:spPr/>
        <p:txBody>
          <a:bodyPr/>
          <a:lstStyle/>
          <a:p>
            <a:pPr marL="0" indent="0">
              <a:buNone/>
            </a:pPr>
            <a:r>
              <a:rPr lang="en-US" dirty="0">
                <a:sym typeface="Wingdings" panose="05000000000000000000" pitchFamily="2" charset="2"/>
              </a:rPr>
              <a:t>E  E + E | E * E | (E) | id</a:t>
            </a:r>
          </a:p>
          <a:p>
            <a:pPr marL="0" indent="0">
              <a:buNone/>
            </a:pPr>
            <a:r>
              <a:rPr lang="en-US" dirty="0"/>
              <a:t>id * id + id</a:t>
            </a:r>
          </a:p>
          <a:p>
            <a:pPr marL="0" indent="0">
              <a:buNone/>
            </a:pPr>
            <a:r>
              <a:rPr lang="en-US" dirty="0"/>
              <a:t>(Leftmost)</a:t>
            </a:r>
          </a:p>
        </p:txBody>
      </p:sp>
      <p:sp>
        <p:nvSpPr>
          <p:cNvPr id="4" name="TextBox 3">
            <a:extLst>
              <a:ext uri="{FF2B5EF4-FFF2-40B4-BE49-F238E27FC236}">
                <a16:creationId xmlns:a16="http://schemas.microsoft.com/office/drawing/2014/main" id="{53C62C96-F1B4-4AA2-9294-1262DF45F719}"/>
              </a:ext>
            </a:extLst>
          </p:cNvPr>
          <p:cNvSpPr txBox="1"/>
          <p:nvPr/>
        </p:nvSpPr>
        <p:spPr>
          <a:xfrm>
            <a:off x="6725920" y="1463040"/>
            <a:ext cx="3901440" cy="461665"/>
          </a:xfrm>
          <a:prstGeom prst="rect">
            <a:avLst/>
          </a:prstGeom>
          <a:noFill/>
        </p:spPr>
        <p:txBody>
          <a:bodyPr wrap="square" rtlCol="0">
            <a:spAutoFit/>
          </a:bodyPr>
          <a:lstStyle/>
          <a:p>
            <a:r>
              <a:rPr lang="en-US" sz="2400" dirty="0">
                <a:solidFill>
                  <a:srgbClr val="FF0000"/>
                </a:solidFill>
              </a:rPr>
              <a:t>Why ambiguity is bad?</a:t>
            </a:r>
            <a:endParaRPr lang="en-IN" sz="2400" dirty="0">
              <a:solidFill>
                <a:srgbClr val="FF0000"/>
              </a:solidFill>
            </a:endParaRPr>
          </a:p>
        </p:txBody>
      </p:sp>
      <p:sp>
        <p:nvSpPr>
          <p:cNvPr id="5" name="Oval 4">
            <a:extLst>
              <a:ext uri="{FF2B5EF4-FFF2-40B4-BE49-F238E27FC236}">
                <a16:creationId xmlns:a16="http://schemas.microsoft.com/office/drawing/2014/main" id="{CE328681-860E-0E86-8AB0-6CC4035FAD6F}"/>
              </a:ext>
            </a:extLst>
          </p:cNvPr>
          <p:cNvSpPr/>
          <p:nvPr/>
        </p:nvSpPr>
        <p:spPr>
          <a:xfrm>
            <a:off x="4686732" y="2652458"/>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6" name="Oval 5">
            <a:extLst>
              <a:ext uri="{FF2B5EF4-FFF2-40B4-BE49-F238E27FC236}">
                <a16:creationId xmlns:a16="http://schemas.microsoft.com/office/drawing/2014/main" id="{73498E36-F4AC-3A3B-B45C-3D95E8160594}"/>
              </a:ext>
            </a:extLst>
          </p:cNvPr>
          <p:cNvSpPr/>
          <p:nvPr/>
        </p:nvSpPr>
        <p:spPr>
          <a:xfrm>
            <a:off x="4099395" y="3339113"/>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7" name="Oval 6">
            <a:extLst>
              <a:ext uri="{FF2B5EF4-FFF2-40B4-BE49-F238E27FC236}">
                <a16:creationId xmlns:a16="http://schemas.microsoft.com/office/drawing/2014/main" id="{06B2272F-C7EC-2D04-CCCC-68E775F63A94}"/>
              </a:ext>
            </a:extLst>
          </p:cNvPr>
          <p:cNvSpPr/>
          <p:nvPr/>
        </p:nvSpPr>
        <p:spPr>
          <a:xfrm>
            <a:off x="4765504" y="3327129"/>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8" name="Oval 7">
            <a:extLst>
              <a:ext uri="{FF2B5EF4-FFF2-40B4-BE49-F238E27FC236}">
                <a16:creationId xmlns:a16="http://schemas.microsoft.com/office/drawing/2014/main" id="{C285F301-B405-FCEC-6ED2-038C5BA6EA49}"/>
              </a:ext>
            </a:extLst>
          </p:cNvPr>
          <p:cNvSpPr/>
          <p:nvPr/>
        </p:nvSpPr>
        <p:spPr>
          <a:xfrm>
            <a:off x="5503527" y="3345967"/>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9" name="Oval 8">
            <a:extLst>
              <a:ext uri="{FF2B5EF4-FFF2-40B4-BE49-F238E27FC236}">
                <a16:creationId xmlns:a16="http://schemas.microsoft.com/office/drawing/2014/main" id="{922C0D95-077F-EEF9-4C6C-69421A49C4C8}"/>
              </a:ext>
            </a:extLst>
          </p:cNvPr>
          <p:cNvSpPr/>
          <p:nvPr/>
        </p:nvSpPr>
        <p:spPr>
          <a:xfrm>
            <a:off x="3645621" y="4220977"/>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10" name="Oval 9">
            <a:extLst>
              <a:ext uri="{FF2B5EF4-FFF2-40B4-BE49-F238E27FC236}">
                <a16:creationId xmlns:a16="http://schemas.microsoft.com/office/drawing/2014/main" id="{0440F837-9205-41B1-1103-ED2E18E435A4}"/>
              </a:ext>
            </a:extLst>
          </p:cNvPr>
          <p:cNvSpPr/>
          <p:nvPr/>
        </p:nvSpPr>
        <p:spPr>
          <a:xfrm>
            <a:off x="4311730" y="4208993"/>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11" name="Oval 10">
            <a:extLst>
              <a:ext uri="{FF2B5EF4-FFF2-40B4-BE49-F238E27FC236}">
                <a16:creationId xmlns:a16="http://schemas.microsoft.com/office/drawing/2014/main" id="{4092E208-EE23-8263-1B8E-CE22CA823D00}"/>
              </a:ext>
            </a:extLst>
          </p:cNvPr>
          <p:cNvSpPr/>
          <p:nvPr/>
        </p:nvSpPr>
        <p:spPr>
          <a:xfrm>
            <a:off x="5049753" y="4227831"/>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cxnSp>
        <p:nvCxnSpPr>
          <p:cNvPr id="12" name="Straight Arrow Connector 11">
            <a:extLst>
              <a:ext uri="{FF2B5EF4-FFF2-40B4-BE49-F238E27FC236}">
                <a16:creationId xmlns:a16="http://schemas.microsoft.com/office/drawing/2014/main" id="{5DF3A651-E96B-7590-CB50-C686E726C4AF}"/>
              </a:ext>
            </a:extLst>
          </p:cNvPr>
          <p:cNvCxnSpPr>
            <a:stCxn id="6" idx="4"/>
            <a:endCxn id="9" idx="0"/>
          </p:cNvCxnSpPr>
          <p:nvPr/>
        </p:nvCxnSpPr>
        <p:spPr>
          <a:xfrm flipH="1">
            <a:off x="3881927" y="3729531"/>
            <a:ext cx="453774" cy="491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5F12EA47-78F3-F0A9-AD39-A40FD5A0DABF}"/>
              </a:ext>
            </a:extLst>
          </p:cNvPr>
          <p:cNvCxnSpPr>
            <a:stCxn id="6" idx="4"/>
            <a:endCxn id="10" idx="0"/>
          </p:cNvCxnSpPr>
          <p:nvPr/>
        </p:nvCxnSpPr>
        <p:spPr>
          <a:xfrm>
            <a:off x="4335701" y="3729531"/>
            <a:ext cx="212335" cy="4794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FBBB72E-4D80-A250-DE38-B9E44C605061}"/>
              </a:ext>
            </a:extLst>
          </p:cNvPr>
          <p:cNvCxnSpPr>
            <a:stCxn id="6" idx="4"/>
            <a:endCxn id="11" idx="0"/>
          </p:cNvCxnSpPr>
          <p:nvPr/>
        </p:nvCxnSpPr>
        <p:spPr>
          <a:xfrm>
            <a:off x="4335701" y="3729531"/>
            <a:ext cx="950358" cy="498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A4B096B-FA0C-ECAC-D33D-B0F64A6F72F6}"/>
              </a:ext>
            </a:extLst>
          </p:cNvPr>
          <p:cNvCxnSpPr>
            <a:stCxn id="5" idx="4"/>
            <a:endCxn id="6" idx="0"/>
          </p:cNvCxnSpPr>
          <p:nvPr/>
        </p:nvCxnSpPr>
        <p:spPr>
          <a:xfrm flipH="1">
            <a:off x="4335701" y="3042876"/>
            <a:ext cx="587337" cy="296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751240C-0770-65C5-AD0B-0B4F34431ABD}"/>
              </a:ext>
            </a:extLst>
          </p:cNvPr>
          <p:cNvCxnSpPr>
            <a:stCxn id="5" idx="4"/>
            <a:endCxn id="7" idx="0"/>
          </p:cNvCxnSpPr>
          <p:nvPr/>
        </p:nvCxnSpPr>
        <p:spPr>
          <a:xfrm>
            <a:off x="4923038" y="3042876"/>
            <a:ext cx="78772" cy="284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7241473-DCEC-6145-60AF-F81434BE0C5B}"/>
              </a:ext>
            </a:extLst>
          </p:cNvPr>
          <p:cNvCxnSpPr>
            <a:stCxn id="5" idx="4"/>
            <a:endCxn id="8" idx="0"/>
          </p:cNvCxnSpPr>
          <p:nvPr/>
        </p:nvCxnSpPr>
        <p:spPr>
          <a:xfrm>
            <a:off x="4923038" y="3042876"/>
            <a:ext cx="816795" cy="303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94181D33-1A52-9CC1-3B83-00B3C58AE9BE}"/>
              </a:ext>
            </a:extLst>
          </p:cNvPr>
          <p:cNvSpPr/>
          <p:nvPr/>
        </p:nvSpPr>
        <p:spPr>
          <a:xfrm>
            <a:off x="3541171" y="4835715"/>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cxnSp>
        <p:nvCxnSpPr>
          <p:cNvPr id="20" name="Straight Arrow Connector 19">
            <a:extLst>
              <a:ext uri="{FF2B5EF4-FFF2-40B4-BE49-F238E27FC236}">
                <a16:creationId xmlns:a16="http://schemas.microsoft.com/office/drawing/2014/main" id="{F2BA5D71-8D22-1AEB-6CA2-06932F8294A9}"/>
              </a:ext>
            </a:extLst>
          </p:cNvPr>
          <p:cNvCxnSpPr>
            <a:stCxn id="9" idx="4"/>
            <a:endCxn id="19" idx="0"/>
          </p:cNvCxnSpPr>
          <p:nvPr/>
        </p:nvCxnSpPr>
        <p:spPr>
          <a:xfrm flipH="1">
            <a:off x="3842543" y="4611395"/>
            <a:ext cx="39384" cy="224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39E8A45B-24FD-C1ED-258F-9068DD43E5F8}"/>
              </a:ext>
            </a:extLst>
          </p:cNvPr>
          <p:cNvSpPr/>
          <p:nvPr/>
        </p:nvSpPr>
        <p:spPr>
          <a:xfrm>
            <a:off x="5090859" y="4864827"/>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sp>
        <p:nvSpPr>
          <p:cNvPr id="22" name="Oval 21">
            <a:extLst>
              <a:ext uri="{FF2B5EF4-FFF2-40B4-BE49-F238E27FC236}">
                <a16:creationId xmlns:a16="http://schemas.microsoft.com/office/drawing/2014/main" id="{96C0D0BD-56BB-C345-56CD-FAF863F7B9E0}"/>
              </a:ext>
            </a:extLst>
          </p:cNvPr>
          <p:cNvSpPr/>
          <p:nvPr/>
        </p:nvSpPr>
        <p:spPr>
          <a:xfrm>
            <a:off x="5623399" y="4205566"/>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cxnSp>
        <p:nvCxnSpPr>
          <p:cNvPr id="23" name="Straight Arrow Connector 22">
            <a:extLst>
              <a:ext uri="{FF2B5EF4-FFF2-40B4-BE49-F238E27FC236}">
                <a16:creationId xmlns:a16="http://schemas.microsoft.com/office/drawing/2014/main" id="{11FD95EB-33D6-345F-B7D7-A8AEB035BC35}"/>
              </a:ext>
            </a:extLst>
          </p:cNvPr>
          <p:cNvCxnSpPr>
            <a:stCxn id="8" idx="4"/>
            <a:endCxn id="22" idx="0"/>
          </p:cNvCxnSpPr>
          <p:nvPr/>
        </p:nvCxnSpPr>
        <p:spPr>
          <a:xfrm>
            <a:off x="5739833" y="3736385"/>
            <a:ext cx="184938" cy="4691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84E4CA25-BEAE-5B49-B196-C9CCD47CA546}"/>
              </a:ext>
            </a:extLst>
          </p:cNvPr>
          <p:cNvCxnSpPr>
            <a:stCxn id="11" idx="4"/>
            <a:endCxn id="21" idx="0"/>
          </p:cNvCxnSpPr>
          <p:nvPr/>
        </p:nvCxnSpPr>
        <p:spPr>
          <a:xfrm>
            <a:off x="5286059" y="4618249"/>
            <a:ext cx="106172" cy="246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EC4554D6-FD49-EE40-0646-544A2EAFBCFC}"/>
              </a:ext>
            </a:extLst>
          </p:cNvPr>
          <p:cNvSpPr/>
          <p:nvPr/>
        </p:nvSpPr>
        <p:spPr>
          <a:xfrm>
            <a:off x="9113190" y="2640469"/>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26" name="Oval 25">
            <a:extLst>
              <a:ext uri="{FF2B5EF4-FFF2-40B4-BE49-F238E27FC236}">
                <a16:creationId xmlns:a16="http://schemas.microsoft.com/office/drawing/2014/main" id="{252DFD9F-8B53-0E00-DD70-53ED7A661997}"/>
              </a:ext>
            </a:extLst>
          </p:cNvPr>
          <p:cNvSpPr/>
          <p:nvPr/>
        </p:nvSpPr>
        <p:spPr>
          <a:xfrm>
            <a:off x="8525853" y="3327124"/>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27" name="Oval 26">
            <a:extLst>
              <a:ext uri="{FF2B5EF4-FFF2-40B4-BE49-F238E27FC236}">
                <a16:creationId xmlns:a16="http://schemas.microsoft.com/office/drawing/2014/main" id="{B11F15B2-24F9-4DD3-C675-B50824B27082}"/>
              </a:ext>
            </a:extLst>
          </p:cNvPr>
          <p:cNvSpPr/>
          <p:nvPr/>
        </p:nvSpPr>
        <p:spPr>
          <a:xfrm>
            <a:off x="9191962" y="3315140"/>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28" name="Oval 27">
            <a:extLst>
              <a:ext uri="{FF2B5EF4-FFF2-40B4-BE49-F238E27FC236}">
                <a16:creationId xmlns:a16="http://schemas.microsoft.com/office/drawing/2014/main" id="{51B02944-D5EF-A946-CD13-04862ED0CFC4}"/>
              </a:ext>
            </a:extLst>
          </p:cNvPr>
          <p:cNvSpPr/>
          <p:nvPr/>
        </p:nvSpPr>
        <p:spPr>
          <a:xfrm>
            <a:off x="9929985" y="3333978"/>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29" name="Oval 28">
            <a:extLst>
              <a:ext uri="{FF2B5EF4-FFF2-40B4-BE49-F238E27FC236}">
                <a16:creationId xmlns:a16="http://schemas.microsoft.com/office/drawing/2014/main" id="{09E22867-9252-A983-D9F8-C7B11835C5A9}"/>
              </a:ext>
            </a:extLst>
          </p:cNvPr>
          <p:cNvSpPr/>
          <p:nvPr/>
        </p:nvSpPr>
        <p:spPr>
          <a:xfrm>
            <a:off x="9602925" y="4208988"/>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30" name="Oval 29">
            <a:extLst>
              <a:ext uri="{FF2B5EF4-FFF2-40B4-BE49-F238E27FC236}">
                <a16:creationId xmlns:a16="http://schemas.microsoft.com/office/drawing/2014/main" id="{29999871-5F80-6198-F55F-C00084A71179}"/>
              </a:ext>
            </a:extLst>
          </p:cNvPr>
          <p:cNvSpPr/>
          <p:nvPr/>
        </p:nvSpPr>
        <p:spPr>
          <a:xfrm>
            <a:off x="10269034" y="4197004"/>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31" name="Oval 30">
            <a:extLst>
              <a:ext uri="{FF2B5EF4-FFF2-40B4-BE49-F238E27FC236}">
                <a16:creationId xmlns:a16="http://schemas.microsoft.com/office/drawing/2014/main" id="{8C9FF105-B82E-3EBE-8D9F-D1589005B91E}"/>
              </a:ext>
            </a:extLst>
          </p:cNvPr>
          <p:cNvSpPr/>
          <p:nvPr/>
        </p:nvSpPr>
        <p:spPr>
          <a:xfrm>
            <a:off x="11007057" y="421584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35" name="TextBox 34">
            <a:extLst>
              <a:ext uri="{FF2B5EF4-FFF2-40B4-BE49-F238E27FC236}">
                <a16:creationId xmlns:a16="http://schemas.microsoft.com/office/drawing/2014/main" id="{044146ED-0BED-6BE4-5462-DCEB3375E782}"/>
              </a:ext>
            </a:extLst>
          </p:cNvPr>
          <p:cNvSpPr txBox="1"/>
          <p:nvPr/>
        </p:nvSpPr>
        <p:spPr>
          <a:xfrm>
            <a:off x="8270707" y="5506958"/>
            <a:ext cx="2414419" cy="369332"/>
          </a:xfrm>
          <a:prstGeom prst="rect">
            <a:avLst/>
          </a:prstGeom>
          <a:noFill/>
        </p:spPr>
        <p:txBody>
          <a:bodyPr wrap="square" rtlCol="0">
            <a:spAutoFit/>
          </a:bodyPr>
          <a:lstStyle/>
          <a:p>
            <a:r>
              <a:rPr lang="en-US" b="1" dirty="0">
                <a:solidFill>
                  <a:srgbClr val="0070C0"/>
                </a:solidFill>
              </a:rPr>
              <a:t>Leftmost derivation - 2</a:t>
            </a:r>
            <a:endParaRPr lang="en-IN" b="1" dirty="0">
              <a:solidFill>
                <a:srgbClr val="0070C0"/>
              </a:solidFill>
            </a:endParaRPr>
          </a:p>
        </p:txBody>
      </p:sp>
      <p:cxnSp>
        <p:nvCxnSpPr>
          <p:cNvPr id="36" name="Straight Arrow Connector 35">
            <a:extLst>
              <a:ext uri="{FF2B5EF4-FFF2-40B4-BE49-F238E27FC236}">
                <a16:creationId xmlns:a16="http://schemas.microsoft.com/office/drawing/2014/main" id="{B62D3A2B-E639-9D7E-9659-F53EEA1F8029}"/>
              </a:ext>
            </a:extLst>
          </p:cNvPr>
          <p:cNvCxnSpPr>
            <a:stCxn id="25" idx="4"/>
            <a:endCxn id="26" idx="0"/>
          </p:cNvCxnSpPr>
          <p:nvPr/>
        </p:nvCxnSpPr>
        <p:spPr>
          <a:xfrm flipH="1">
            <a:off x="8762159" y="3030887"/>
            <a:ext cx="587337" cy="296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CF277E57-9585-4DF6-25FB-0D2AEA833370}"/>
              </a:ext>
            </a:extLst>
          </p:cNvPr>
          <p:cNvCxnSpPr>
            <a:stCxn id="25" idx="4"/>
            <a:endCxn id="27" idx="0"/>
          </p:cNvCxnSpPr>
          <p:nvPr/>
        </p:nvCxnSpPr>
        <p:spPr>
          <a:xfrm>
            <a:off x="9349496" y="3030887"/>
            <a:ext cx="78772" cy="284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44BA5368-9956-BA3B-7402-523FBD8DB2B1}"/>
              </a:ext>
            </a:extLst>
          </p:cNvPr>
          <p:cNvCxnSpPr>
            <a:stCxn id="25" idx="4"/>
            <a:endCxn id="28" idx="0"/>
          </p:cNvCxnSpPr>
          <p:nvPr/>
        </p:nvCxnSpPr>
        <p:spPr>
          <a:xfrm>
            <a:off x="9349496" y="3030887"/>
            <a:ext cx="816795" cy="303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D37510F6-79AD-B3E6-2E27-4E362B12F019}"/>
              </a:ext>
            </a:extLst>
          </p:cNvPr>
          <p:cNvSpPr/>
          <p:nvPr/>
        </p:nvSpPr>
        <p:spPr>
          <a:xfrm>
            <a:off x="9498475" y="4823726"/>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cxnSp>
        <p:nvCxnSpPr>
          <p:cNvPr id="40" name="Straight Arrow Connector 39">
            <a:extLst>
              <a:ext uri="{FF2B5EF4-FFF2-40B4-BE49-F238E27FC236}">
                <a16:creationId xmlns:a16="http://schemas.microsoft.com/office/drawing/2014/main" id="{522D9906-9686-4D61-4D8D-C85721D079E9}"/>
              </a:ext>
            </a:extLst>
          </p:cNvPr>
          <p:cNvCxnSpPr>
            <a:stCxn id="29" idx="4"/>
            <a:endCxn id="39" idx="0"/>
          </p:cNvCxnSpPr>
          <p:nvPr/>
        </p:nvCxnSpPr>
        <p:spPr>
          <a:xfrm flipH="1">
            <a:off x="9799847" y="4599406"/>
            <a:ext cx="39384" cy="224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33E16C5B-AC4B-B7B2-FF89-E28A0C840788}"/>
              </a:ext>
            </a:extLst>
          </p:cNvPr>
          <p:cNvSpPr/>
          <p:nvPr/>
        </p:nvSpPr>
        <p:spPr>
          <a:xfrm>
            <a:off x="11048163" y="4852838"/>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cxnSp>
        <p:nvCxnSpPr>
          <p:cNvPr id="44" name="Straight Arrow Connector 43">
            <a:extLst>
              <a:ext uri="{FF2B5EF4-FFF2-40B4-BE49-F238E27FC236}">
                <a16:creationId xmlns:a16="http://schemas.microsoft.com/office/drawing/2014/main" id="{4004732A-FEE3-8DD2-FE12-C0BDA26580CA}"/>
              </a:ext>
            </a:extLst>
          </p:cNvPr>
          <p:cNvCxnSpPr>
            <a:stCxn id="31" idx="4"/>
            <a:endCxn id="41" idx="0"/>
          </p:cNvCxnSpPr>
          <p:nvPr/>
        </p:nvCxnSpPr>
        <p:spPr>
          <a:xfrm>
            <a:off x="11243363" y="4606260"/>
            <a:ext cx="106172" cy="246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005B66AF-ECF0-7097-73F9-BCDB31952507}"/>
              </a:ext>
            </a:extLst>
          </p:cNvPr>
          <p:cNvSpPr txBox="1"/>
          <p:nvPr/>
        </p:nvSpPr>
        <p:spPr>
          <a:xfrm>
            <a:off x="3676439" y="5412782"/>
            <a:ext cx="2414419" cy="369332"/>
          </a:xfrm>
          <a:prstGeom prst="rect">
            <a:avLst/>
          </a:prstGeom>
          <a:noFill/>
        </p:spPr>
        <p:txBody>
          <a:bodyPr wrap="square" rtlCol="0">
            <a:spAutoFit/>
          </a:bodyPr>
          <a:lstStyle/>
          <a:p>
            <a:r>
              <a:rPr lang="en-US" b="1" dirty="0">
                <a:solidFill>
                  <a:srgbClr val="0070C0"/>
                </a:solidFill>
              </a:rPr>
              <a:t>Leftmost derivation - 1</a:t>
            </a:r>
            <a:endParaRPr lang="en-IN" b="1" dirty="0">
              <a:solidFill>
                <a:srgbClr val="0070C0"/>
              </a:solidFill>
            </a:endParaRPr>
          </a:p>
        </p:txBody>
      </p:sp>
      <p:cxnSp>
        <p:nvCxnSpPr>
          <p:cNvPr id="47" name="Straight Arrow Connector 46">
            <a:extLst>
              <a:ext uri="{FF2B5EF4-FFF2-40B4-BE49-F238E27FC236}">
                <a16:creationId xmlns:a16="http://schemas.microsoft.com/office/drawing/2014/main" id="{EE2EF019-D91E-3ABD-90B0-B8F2AB1A9742}"/>
              </a:ext>
            </a:extLst>
          </p:cNvPr>
          <p:cNvCxnSpPr>
            <a:stCxn id="28" idx="4"/>
            <a:endCxn id="29" idx="0"/>
          </p:cNvCxnSpPr>
          <p:nvPr/>
        </p:nvCxnSpPr>
        <p:spPr>
          <a:xfrm flipH="1">
            <a:off x="9839231" y="3724396"/>
            <a:ext cx="327060" cy="4845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A6A46BF0-F488-DF24-9F5D-842FBB9D0388}"/>
              </a:ext>
            </a:extLst>
          </p:cNvPr>
          <p:cNvCxnSpPr>
            <a:stCxn id="28" idx="4"/>
            <a:endCxn id="30" idx="0"/>
          </p:cNvCxnSpPr>
          <p:nvPr/>
        </p:nvCxnSpPr>
        <p:spPr>
          <a:xfrm>
            <a:off x="10166291" y="3724396"/>
            <a:ext cx="339049" cy="472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BCF60DF5-C437-0884-A0F0-B7B2BF2AF357}"/>
              </a:ext>
            </a:extLst>
          </p:cNvPr>
          <p:cNvCxnSpPr>
            <a:stCxn id="28" idx="4"/>
            <a:endCxn id="31" idx="0"/>
          </p:cNvCxnSpPr>
          <p:nvPr/>
        </p:nvCxnSpPr>
        <p:spPr>
          <a:xfrm>
            <a:off x="10166291" y="3724396"/>
            <a:ext cx="1077072" cy="491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03DDE6C0-E8EF-3E60-A16E-BC745A30A180}"/>
              </a:ext>
            </a:extLst>
          </p:cNvPr>
          <p:cNvSpPr/>
          <p:nvPr/>
        </p:nvSpPr>
        <p:spPr>
          <a:xfrm>
            <a:off x="8243321" y="3958987"/>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cxnSp>
        <p:nvCxnSpPr>
          <p:cNvPr id="54" name="Straight Arrow Connector 53">
            <a:extLst>
              <a:ext uri="{FF2B5EF4-FFF2-40B4-BE49-F238E27FC236}">
                <a16:creationId xmlns:a16="http://schemas.microsoft.com/office/drawing/2014/main" id="{F173F1E3-360D-4264-8D4F-6CA2E3E4DFE4}"/>
              </a:ext>
            </a:extLst>
          </p:cNvPr>
          <p:cNvCxnSpPr>
            <a:stCxn id="26" idx="4"/>
            <a:endCxn id="52" idx="0"/>
          </p:cNvCxnSpPr>
          <p:nvPr/>
        </p:nvCxnSpPr>
        <p:spPr>
          <a:xfrm flipH="1">
            <a:off x="8544693" y="3717542"/>
            <a:ext cx="217466" cy="241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Freeform: Shape 14">
            <a:extLst>
              <a:ext uri="{FF2B5EF4-FFF2-40B4-BE49-F238E27FC236}">
                <a16:creationId xmlns:a16="http://schemas.microsoft.com/office/drawing/2014/main" id="{9CDC4A63-9C4E-E9C9-D123-6C2EC9DF908B}"/>
              </a:ext>
            </a:extLst>
          </p:cNvPr>
          <p:cNvSpPr/>
          <p:nvPr/>
        </p:nvSpPr>
        <p:spPr>
          <a:xfrm>
            <a:off x="2845942" y="3123344"/>
            <a:ext cx="2996214" cy="2321959"/>
          </a:xfrm>
          <a:custGeom>
            <a:avLst/>
            <a:gdLst>
              <a:gd name="connsiteX0" fmla="*/ 1818525 w 2996214"/>
              <a:gd name="connsiteY0" fmla="*/ 2219218 h 2321959"/>
              <a:gd name="connsiteX1" fmla="*/ 1602768 w 2996214"/>
              <a:gd name="connsiteY1" fmla="*/ 2280863 h 2321959"/>
              <a:gd name="connsiteX2" fmla="*/ 1140431 w 2996214"/>
              <a:gd name="connsiteY2" fmla="*/ 2321959 h 2321959"/>
              <a:gd name="connsiteX3" fmla="*/ 945222 w 2996214"/>
              <a:gd name="connsiteY3" fmla="*/ 2311685 h 2321959"/>
              <a:gd name="connsiteX4" fmla="*/ 667820 w 2996214"/>
              <a:gd name="connsiteY4" fmla="*/ 2250040 h 2321959"/>
              <a:gd name="connsiteX5" fmla="*/ 606175 w 2996214"/>
              <a:gd name="connsiteY5" fmla="*/ 2219218 h 2321959"/>
              <a:gd name="connsiteX6" fmla="*/ 523982 w 2996214"/>
              <a:gd name="connsiteY6" fmla="*/ 2198669 h 2321959"/>
              <a:gd name="connsiteX7" fmla="*/ 431514 w 2996214"/>
              <a:gd name="connsiteY7" fmla="*/ 2116476 h 2321959"/>
              <a:gd name="connsiteX8" fmla="*/ 205483 w 2996214"/>
              <a:gd name="connsiteY8" fmla="*/ 1890445 h 2321959"/>
              <a:gd name="connsiteX9" fmla="*/ 143838 w 2996214"/>
              <a:gd name="connsiteY9" fmla="*/ 1828800 h 2321959"/>
              <a:gd name="connsiteX10" fmla="*/ 92467 w 2996214"/>
              <a:gd name="connsiteY10" fmla="*/ 1777429 h 2321959"/>
              <a:gd name="connsiteX11" fmla="*/ 20548 w 2996214"/>
              <a:gd name="connsiteY11" fmla="*/ 1530849 h 2321959"/>
              <a:gd name="connsiteX12" fmla="*/ 0 w 2996214"/>
              <a:gd name="connsiteY12" fmla="*/ 1345914 h 2321959"/>
              <a:gd name="connsiteX13" fmla="*/ 30822 w 2996214"/>
              <a:gd name="connsiteY13" fmla="*/ 544530 h 2321959"/>
              <a:gd name="connsiteX14" fmla="*/ 71919 w 2996214"/>
              <a:gd name="connsiteY14" fmla="*/ 452063 h 2321959"/>
              <a:gd name="connsiteX15" fmla="*/ 164386 w 2996214"/>
              <a:gd name="connsiteY15" fmla="*/ 339047 h 2321959"/>
              <a:gd name="connsiteX16" fmla="*/ 287676 w 2996214"/>
              <a:gd name="connsiteY16" fmla="*/ 215757 h 2321959"/>
              <a:gd name="connsiteX17" fmla="*/ 452062 w 2996214"/>
              <a:gd name="connsiteY17" fmla="*/ 133564 h 2321959"/>
              <a:gd name="connsiteX18" fmla="*/ 523982 w 2996214"/>
              <a:gd name="connsiteY18" fmla="*/ 102741 h 2321959"/>
              <a:gd name="connsiteX19" fmla="*/ 575352 w 2996214"/>
              <a:gd name="connsiteY19" fmla="*/ 92467 h 2321959"/>
              <a:gd name="connsiteX20" fmla="*/ 729465 w 2996214"/>
              <a:gd name="connsiteY20" fmla="*/ 41096 h 2321959"/>
              <a:gd name="connsiteX21" fmla="*/ 832206 w 2996214"/>
              <a:gd name="connsiteY21" fmla="*/ 30822 h 2321959"/>
              <a:gd name="connsiteX22" fmla="*/ 986319 w 2996214"/>
              <a:gd name="connsiteY22" fmla="*/ 0 h 2321959"/>
              <a:gd name="connsiteX23" fmla="*/ 1674687 w 2996214"/>
              <a:gd name="connsiteY23" fmla="*/ 133564 h 2321959"/>
              <a:gd name="connsiteX24" fmla="*/ 1828800 w 2996214"/>
              <a:gd name="connsiteY24" fmla="*/ 205483 h 2321959"/>
              <a:gd name="connsiteX25" fmla="*/ 1890445 w 2996214"/>
              <a:gd name="connsiteY25" fmla="*/ 267128 h 2321959"/>
              <a:gd name="connsiteX26" fmla="*/ 1941815 w 2996214"/>
              <a:gd name="connsiteY26" fmla="*/ 349321 h 2321959"/>
              <a:gd name="connsiteX27" fmla="*/ 1972638 w 2996214"/>
              <a:gd name="connsiteY27" fmla="*/ 390418 h 2321959"/>
              <a:gd name="connsiteX28" fmla="*/ 1982912 w 2996214"/>
              <a:gd name="connsiteY28" fmla="*/ 431514 h 2321959"/>
              <a:gd name="connsiteX29" fmla="*/ 1993186 w 2996214"/>
              <a:gd name="connsiteY29" fmla="*/ 462337 h 2321959"/>
              <a:gd name="connsiteX30" fmla="*/ 2013734 w 2996214"/>
              <a:gd name="connsiteY30" fmla="*/ 565078 h 2321959"/>
              <a:gd name="connsiteX31" fmla="*/ 2024009 w 2996214"/>
              <a:gd name="connsiteY31" fmla="*/ 739739 h 2321959"/>
              <a:gd name="connsiteX32" fmla="*/ 2116476 w 2996214"/>
              <a:gd name="connsiteY32" fmla="*/ 791110 h 2321959"/>
              <a:gd name="connsiteX33" fmla="*/ 2363056 w 2996214"/>
              <a:gd name="connsiteY33" fmla="*/ 832207 h 2321959"/>
              <a:gd name="connsiteX34" fmla="*/ 2445249 w 2996214"/>
              <a:gd name="connsiteY34" fmla="*/ 852755 h 2321959"/>
              <a:gd name="connsiteX35" fmla="*/ 2506894 w 2996214"/>
              <a:gd name="connsiteY35" fmla="*/ 863029 h 2321959"/>
              <a:gd name="connsiteX36" fmla="*/ 2578813 w 2996214"/>
              <a:gd name="connsiteY36" fmla="*/ 904126 h 2321959"/>
              <a:gd name="connsiteX37" fmla="*/ 2619910 w 2996214"/>
              <a:gd name="connsiteY37" fmla="*/ 955496 h 2321959"/>
              <a:gd name="connsiteX38" fmla="*/ 2691829 w 2996214"/>
              <a:gd name="connsiteY38" fmla="*/ 1017141 h 2321959"/>
              <a:gd name="connsiteX39" fmla="*/ 2732925 w 2996214"/>
              <a:gd name="connsiteY39" fmla="*/ 1078786 h 2321959"/>
              <a:gd name="connsiteX40" fmla="*/ 2835667 w 2996214"/>
              <a:gd name="connsiteY40" fmla="*/ 1191802 h 2321959"/>
              <a:gd name="connsiteX41" fmla="*/ 2866489 w 2996214"/>
              <a:gd name="connsiteY41" fmla="*/ 1263721 h 2321959"/>
              <a:gd name="connsiteX42" fmla="*/ 2887038 w 2996214"/>
              <a:gd name="connsiteY42" fmla="*/ 1551398 h 2321959"/>
              <a:gd name="connsiteX43" fmla="*/ 2897312 w 2996214"/>
              <a:gd name="connsiteY43" fmla="*/ 1613043 h 2321959"/>
              <a:gd name="connsiteX44" fmla="*/ 2917860 w 2996214"/>
              <a:gd name="connsiteY44" fmla="*/ 1654139 h 2321959"/>
              <a:gd name="connsiteX45" fmla="*/ 2938409 w 2996214"/>
              <a:gd name="connsiteY45" fmla="*/ 1715784 h 2321959"/>
              <a:gd name="connsiteX46" fmla="*/ 2969231 w 2996214"/>
              <a:gd name="connsiteY46" fmla="*/ 1808252 h 2321959"/>
              <a:gd name="connsiteX47" fmla="*/ 2969231 w 2996214"/>
              <a:gd name="connsiteY47" fmla="*/ 2147299 h 2321959"/>
              <a:gd name="connsiteX48" fmla="*/ 2856215 w 2996214"/>
              <a:gd name="connsiteY48" fmla="*/ 2219218 h 2321959"/>
              <a:gd name="connsiteX49" fmla="*/ 2517168 w 2996214"/>
              <a:gd name="connsiteY49" fmla="*/ 2229492 h 2321959"/>
              <a:gd name="connsiteX50" fmla="*/ 2270588 w 2996214"/>
              <a:gd name="connsiteY50" fmla="*/ 2239766 h 2321959"/>
              <a:gd name="connsiteX51" fmla="*/ 1613042 w 2996214"/>
              <a:gd name="connsiteY51" fmla="*/ 2239766 h 2321959"/>
              <a:gd name="connsiteX52" fmla="*/ 1613042 w 2996214"/>
              <a:gd name="connsiteY52" fmla="*/ 2229492 h 232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2996214" h="2321959">
                <a:moveTo>
                  <a:pt x="1818525" y="2219218"/>
                </a:moveTo>
                <a:cubicBezTo>
                  <a:pt x="1746606" y="2239766"/>
                  <a:pt x="1677168" y="2273167"/>
                  <a:pt x="1602768" y="2280863"/>
                </a:cubicBezTo>
                <a:cubicBezTo>
                  <a:pt x="1250207" y="2317334"/>
                  <a:pt x="1404470" y="2305457"/>
                  <a:pt x="1140431" y="2321959"/>
                </a:cubicBezTo>
                <a:cubicBezTo>
                  <a:pt x="1075361" y="2318534"/>
                  <a:pt x="1009640" y="2321488"/>
                  <a:pt x="945222" y="2311685"/>
                </a:cubicBezTo>
                <a:cubicBezTo>
                  <a:pt x="851577" y="2297435"/>
                  <a:pt x="667820" y="2250040"/>
                  <a:pt x="667820" y="2250040"/>
                </a:cubicBezTo>
                <a:cubicBezTo>
                  <a:pt x="647272" y="2239766"/>
                  <a:pt x="627810" y="2226945"/>
                  <a:pt x="606175" y="2219218"/>
                </a:cubicBezTo>
                <a:cubicBezTo>
                  <a:pt x="579579" y="2209720"/>
                  <a:pt x="548324" y="2212988"/>
                  <a:pt x="523982" y="2198669"/>
                </a:cubicBezTo>
                <a:cubicBezTo>
                  <a:pt x="488437" y="2177760"/>
                  <a:pt x="461149" y="2145155"/>
                  <a:pt x="431514" y="2116476"/>
                </a:cubicBezTo>
                <a:cubicBezTo>
                  <a:pt x="354945" y="2042378"/>
                  <a:pt x="280827" y="1965789"/>
                  <a:pt x="205483" y="1890445"/>
                </a:cubicBezTo>
                <a:lnTo>
                  <a:pt x="143838" y="1828800"/>
                </a:lnTo>
                <a:lnTo>
                  <a:pt x="92467" y="1777429"/>
                </a:lnTo>
                <a:cubicBezTo>
                  <a:pt x="59098" y="1688445"/>
                  <a:pt x="35376" y="1634646"/>
                  <a:pt x="20548" y="1530849"/>
                </a:cubicBezTo>
                <a:cubicBezTo>
                  <a:pt x="4924" y="1421483"/>
                  <a:pt x="12466" y="1483047"/>
                  <a:pt x="0" y="1345914"/>
                </a:cubicBezTo>
                <a:cubicBezTo>
                  <a:pt x="10274" y="1078786"/>
                  <a:pt x="9382" y="810994"/>
                  <a:pt x="30822" y="544530"/>
                </a:cubicBezTo>
                <a:cubicBezTo>
                  <a:pt x="33527" y="510909"/>
                  <a:pt x="56046" y="481824"/>
                  <a:pt x="71919" y="452063"/>
                </a:cubicBezTo>
                <a:cubicBezTo>
                  <a:pt x="109122" y="382307"/>
                  <a:pt x="112542" y="396075"/>
                  <a:pt x="164386" y="339047"/>
                </a:cubicBezTo>
                <a:cubicBezTo>
                  <a:pt x="220691" y="277112"/>
                  <a:pt x="213485" y="266519"/>
                  <a:pt x="287676" y="215757"/>
                </a:cubicBezTo>
                <a:cubicBezTo>
                  <a:pt x="484746" y="80920"/>
                  <a:pt x="346532" y="171939"/>
                  <a:pt x="452062" y="133564"/>
                </a:cubicBezTo>
                <a:cubicBezTo>
                  <a:pt x="476574" y="124651"/>
                  <a:pt x="499238" y="110989"/>
                  <a:pt x="523982" y="102741"/>
                </a:cubicBezTo>
                <a:cubicBezTo>
                  <a:pt x="540548" y="97219"/>
                  <a:pt x="558626" y="97485"/>
                  <a:pt x="575352" y="92467"/>
                </a:cubicBezTo>
                <a:cubicBezTo>
                  <a:pt x="627218" y="76907"/>
                  <a:pt x="675584" y="46484"/>
                  <a:pt x="729465" y="41096"/>
                </a:cubicBezTo>
                <a:cubicBezTo>
                  <a:pt x="763712" y="37671"/>
                  <a:pt x="798054" y="35091"/>
                  <a:pt x="832206" y="30822"/>
                </a:cubicBezTo>
                <a:cubicBezTo>
                  <a:pt x="885229" y="24194"/>
                  <a:pt x="933790" y="11673"/>
                  <a:pt x="986319" y="0"/>
                </a:cubicBezTo>
                <a:cubicBezTo>
                  <a:pt x="1442129" y="54263"/>
                  <a:pt x="1320190" y="12023"/>
                  <a:pt x="1674687" y="133564"/>
                </a:cubicBezTo>
                <a:cubicBezTo>
                  <a:pt x="1711023" y="146022"/>
                  <a:pt x="1791790" y="175202"/>
                  <a:pt x="1828800" y="205483"/>
                </a:cubicBezTo>
                <a:cubicBezTo>
                  <a:pt x="1851291" y="223885"/>
                  <a:pt x="1871139" y="245408"/>
                  <a:pt x="1890445" y="267128"/>
                </a:cubicBezTo>
                <a:cubicBezTo>
                  <a:pt x="1900663" y="278623"/>
                  <a:pt x="1939260" y="345489"/>
                  <a:pt x="1941815" y="349321"/>
                </a:cubicBezTo>
                <a:cubicBezTo>
                  <a:pt x="1951314" y="363569"/>
                  <a:pt x="1962364" y="376719"/>
                  <a:pt x="1972638" y="390418"/>
                </a:cubicBezTo>
                <a:cubicBezTo>
                  <a:pt x="1976063" y="404117"/>
                  <a:pt x="1979033" y="417937"/>
                  <a:pt x="1982912" y="431514"/>
                </a:cubicBezTo>
                <a:cubicBezTo>
                  <a:pt x="1985887" y="441927"/>
                  <a:pt x="1990751" y="451784"/>
                  <a:pt x="1993186" y="462337"/>
                </a:cubicBezTo>
                <a:cubicBezTo>
                  <a:pt x="2001039" y="496368"/>
                  <a:pt x="2006885" y="530831"/>
                  <a:pt x="2013734" y="565078"/>
                </a:cubicBezTo>
                <a:cubicBezTo>
                  <a:pt x="2017159" y="623298"/>
                  <a:pt x="2007251" y="683878"/>
                  <a:pt x="2024009" y="739739"/>
                </a:cubicBezTo>
                <a:cubicBezTo>
                  <a:pt x="2025473" y="744618"/>
                  <a:pt x="2105867" y="787574"/>
                  <a:pt x="2116476" y="791110"/>
                </a:cubicBezTo>
                <a:cubicBezTo>
                  <a:pt x="2208958" y="821937"/>
                  <a:pt x="2255285" y="814245"/>
                  <a:pt x="2363056" y="832207"/>
                </a:cubicBezTo>
                <a:cubicBezTo>
                  <a:pt x="2390913" y="836850"/>
                  <a:pt x="2417635" y="846838"/>
                  <a:pt x="2445249" y="852755"/>
                </a:cubicBezTo>
                <a:cubicBezTo>
                  <a:pt x="2465618" y="857120"/>
                  <a:pt x="2486346" y="859604"/>
                  <a:pt x="2506894" y="863029"/>
                </a:cubicBezTo>
                <a:cubicBezTo>
                  <a:pt x="2523016" y="871090"/>
                  <a:pt x="2564288" y="889601"/>
                  <a:pt x="2578813" y="904126"/>
                </a:cubicBezTo>
                <a:cubicBezTo>
                  <a:pt x="2594319" y="919632"/>
                  <a:pt x="2604404" y="939990"/>
                  <a:pt x="2619910" y="955496"/>
                </a:cubicBezTo>
                <a:cubicBezTo>
                  <a:pt x="2632567" y="968153"/>
                  <a:pt x="2676216" y="996323"/>
                  <a:pt x="2691829" y="1017141"/>
                </a:cubicBezTo>
                <a:cubicBezTo>
                  <a:pt x="2706647" y="1036898"/>
                  <a:pt x="2717226" y="1059722"/>
                  <a:pt x="2732925" y="1078786"/>
                </a:cubicBezTo>
                <a:cubicBezTo>
                  <a:pt x="2765290" y="1118087"/>
                  <a:pt x="2803862" y="1152046"/>
                  <a:pt x="2835667" y="1191802"/>
                </a:cubicBezTo>
                <a:cubicBezTo>
                  <a:pt x="2850176" y="1209938"/>
                  <a:pt x="2859067" y="1241454"/>
                  <a:pt x="2866489" y="1263721"/>
                </a:cubicBezTo>
                <a:cubicBezTo>
                  <a:pt x="2873339" y="1359613"/>
                  <a:pt x="2878588" y="1455633"/>
                  <a:pt x="2887038" y="1551398"/>
                </a:cubicBezTo>
                <a:cubicBezTo>
                  <a:pt x="2888869" y="1572149"/>
                  <a:pt x="2891326" y="1593090"/>
                  <a:pt x="2897312" y="1613043"/>
                </a:cubicBezTo>
                <a:cubicBezTo>
                  <a:pt x="2901713" y="1627713"/>
                  <a:pt x="2912172" y="1639919"/>
                  <a:pt x="2917860" y="1654139"/>
                </a:cubicBezTo>
                <a:cubicBezTo>
                  <a:pt x="2925904" y="1674250"/>
                  <a:pt x="2932710" y="1694887"/>
                  <a:pt x="2938409" y="1715784"/>
                </a:cubicBezTo>
                <a:cubicBezTo>
                  <a:pt x="2962311" y="1803422"/>
                  <a:pt x="2931556" y="1732900"/>
                  <a:pt x="2969231" y="1808252"/>
                </a:cubicBezTo>
                <a:cubicBezTo>
                  <a:pt x="2996299" y="1943595"/>
                  <a:pt x="3013147" y="1977910"/>
                  <a:pt x="2969231" y="2147299"/>
                </a:cubicBezTo>
                <a:cubicBezTo>
                  <a:pt x="2964567" y="2165289"/>
                  <a:pt x="2869747" y="2217830"/>
                  <a:pt x="2856215" y="2219218"/>
                </a:cubicBezTo>
                <a:cubicBezTo>
                  <a:pt x="2743738" y="2230754"/>
                  <a:pt x="2630166" y="2225527"/>
                  <a:pt x="2517168" y="2229492"/>
                </a:cubicBezTo>
                <a:lnTo>
                  <a:pt x="2270588" y="2239766"/>
                </a:lnTo>
                <a:cubicBezTo>
                  <a:pt x="1983046" y="2287689"/>
                  <a:pt x="2139569" y="2270142"/>
                  <a:pt x="1613042" y="2239766"/>
                </a:cubicBezTo>
                <a:cubicBezTo>
                  <a:pt x="1609623" y="2239569"/>
                  <a:pt x="1613042" y="2232917"/>
                  <a:pt x="1613042" y="2229492"/>
                </a:cubicBezTo>
              </a:path>
            </a:pathLst>
          </a:cu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33" name="Straight Arrow Connector 32">
            <a:extLst>
              <a:ext uri="{FF2B5EF4-FFF2-40B4-BE49-F238E27FC236}">
                <a16:creationId xmlns:a16="http://schemas.microsoft.com/office/drawing/2014/main" id="{E61A9010-FBE9-A984-193F-0A19984C715D}"/>
              </a:ext>
            </a:extLst>
          </p:cNvPr>
          <p:cNvCxnSpPr/>
          <p:nvPr/>
        </p:nvCxnSpPr>
        <p:spPr>
          <a:xfrm flipH="1">
            <a:off x="2095928" y="4197004"/>
            <a:ext cx="750014" cy="2311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D15D3F7A-E5E5-15DA-FE8A-CA8C5C20BD30}"/>
              </a:ext>
            </a:extLst>
          </p:cNvPr>
          <p:cNvSpPr txBox="1"/>
          <p:nvPr/>
        </p:nvSpPr>
        <p:spPr>
          <a:xfrm>
            <a:off x="1188375" y="4486399"/>
            <a:ext cx="2414419" cy="369332"/>
          </a:xfrm>
          <a:prstGeom prst="rect">
            <a:avLst/>
          </a:prstGeom>
          <a:noFill/>
        </p:spPr>
        <p:txBody>
          <a:bodyPr wrap="square" rtlCol="0">
            <a:spAutoFit/>
          </a:bodyPr>
          <a:lstStyle/>
          <a:p>
            <a:r>
              <a:rPr lang="en-US" b="1" dirty="0">
                <a:solidFill>
                  <a:srgbClr val="0070C0"/>
                </a:solidFill>
              </a:rPr>
              <a:t>(id*id) + id</a:t>
            </a:r>
            <a:endParaRPr lang="en-IN" b="1" dirty="0">
              <a:solidFill>
                <a:srgbClr val="0070C0"/>
              </a:solidFill>
            </a:endParaRPr>
          </a:p>
        </p:txBody>
      </p:sp>
      <p:sp>
        <p:nvSpPr>
          <p:cNvPr id="42" name="Freeform: Shape 41">
            <a:extLst>
              <a:ext uri="{FF2B5EF4-FFF2-40B4-BE49-F238E27FC236}">
                <a16:creationId xmlns:a16="http://schemas.microsoft.com/office/drawing/2014/main" id="{54D24FC1-D299-D465-FD26-DA64A09FFA2B}"/>
              </a:ext>
            </a:extLst>
          </p:cNvPr>
          <p:cNvSpPr/>
          <p:nvPr/>
        </p:nvSpPr>
        <p:spPr>
          <a:xfrm>
            <a:off x="9267259" y="3051311"/>
            <a:ext cx="2714192" cy="2492825"/>
          </a:xfrm>
          <a:custGeom>
            <a:avLst/>
            <a:gdLst>
              <a:gd name="connsiteX0" fmla="*/ 113047 w 2714192"/>
              <a:gd name="connsiteY0" fmla="*/ 1284383 h 2492825"/>
              <a:gd name="connsiteX1" fmla="*/ 123321 w 2714192"/>
              <a:gd name="connsiteY1" fmla="*/ 1161093 h 2492825"/>
              <a:gd name="connsiteX2" fmla="*/ 164417 w 2714192"/>
              <a:gd name="connsiteY2" fmla="*/ 1099449 h 2492825"/>
              <a:gd name="connsiteX3" fmla="*/ 174692 w 2714192"/>
              <a:gd name="connsiteY3" fmla="*/ 1068626 h 2492825"/>
              <a:gd name="connsiteX4" fmla="*/ 205514 w 2714192"/>
              <a:gd name="connsiteY4" fmla="*/ 1017255 h 2492825"/>
              <a:gd name="connsiteX5" fmla="*/ 246611 w 2714192"/>
              <a:gd name="connsiteY5" fmla="*/ 945336 h 2492825"/>
              <a:gd name="connsiteX6" fmla="*/ 277433 w 2714192"/>
              <a:gd name="connsiteY6" fmla="*/ 842595 h 2492825"/>
              <a:gd name="connsiteX7" fmla="*/ 287707 w 2714192"/>
              <a:gd name="connsiteY7" fmla="*/ 811772 h 2492825"/>
              <a:gd name="connsiteX8" fmla="*/ 328804 w 2714192"/>
              <a:gd name="connsiteY8" fmla="*/ 760401 h 2492825"/>
              <a:gd name="connsiteX9" fmla="*/ 349352 w 2714192"/>
              <a:gd name="connsiteY9" fmla="*/ 729579 h 2492825"/>
              <a:gd name="connsiteX10" fmla="*/ 410997 w 2714192"/>
              <a:gd name="connsiteY10" fmla="*/ 626837 h 2492825"/>
              <a:gd name="connsiteX11" fmla="*/ 441820 w 2714192"/>
              <a:gd name="connsiteY11" fmla="*/ 575467 h 2492825"/>
              <a:gd name="connsiteX12" fmla="*/ 482916 w 2714192"/>
              <a:gd name="connsiteY12" fmla="*/ 472725 h 2492825"/>
              <a:gd name="connsiteX13" fmla="*/ 513739 w 2714192"/>
              <a:gd name="connsiteY13" fmla="*/ 411080 h 2492825"/>
              <a:gd name="connsiteX14" fmla="*/ 524013 w 2714192"/>
              <a:gd name="connsiteY14" fmla="*/ 380258 h 2492825"/>
              <a:gd name="connsiteX15" fmla="*/ 554835 w 2714192"/>
              <a:gd name="connsiteY15" fmla="*/ 339161 h 2492825"/>
              <a:gd name="connsiteX16" fmla="*/ 585658 w 2714192"/>
              <a:gd name="connsiteY16" fmla="*/ 277516 h 2492825"/>
              <a:gd name="connsiteX17" fmla="*/ 616480 w 2714192"/>
              <a:gd name="connsiteY17" fmla="*/ 236419 h 2492825"/>
              <a:gd name="connsiteX18" fmla="*/ 739770 w 2714192"/>
              <a:gd name="connsiteY18" fmla="*/ 82307 h 2492825"/>
              <a:gd name="connsiteX19" fmla="*/ 1109640 w 2714192"/>
              <a:gd name="connsiteY19" fmla="*/ 41210 h 2492825"/>
              <a:gd name="connsiteX20" fmla="*/ 1304849 w 2714192"/>
              <a:gd name="connsiteY20" fmla="*/ 30936 h 2492825"/>
              <a:gd name="connsiteX21" fmla="*/ 1366494 w 2714192"/>
              <a:gd name="connsiteY21" fmla="*/ 114 h 2492825"/>
              <a:gd name="connsiteX22" fmla="*/ 1777460 w 2714192"/>
              <a:gd name="connsiteY22" fmla="*/ 123404 h 2492825"/>
              <a:gd name="connsiteX23" fmla="*/ 1859653 w 2714192"/>
              <a:gd name="connsiteY23" fmla="*/ 185049 h 2492825"/>
              <a:gd name="connsiteX24" fmla="*/ 1880202 w 2714192"/>
              <a:gd name="connsiteY24" fmla="*/ 226145 h 2492825"/>
              <a:gd name="connsiteX25" fmla="*/ 2034314 w 2714192"/>
              <a:gd name="connsiteY25" fmla="*/ 349435 h 2492825"/>
              <a:gd name="connsiteX26" fmla="*/ 2229523 w 2714192"/>
              <a:gd name="connsiteY26" fmla="*/ 503547 h 2492825"/>
              <a:gd name="connsiteX27" fmla="*/ 2435006 w 2714192"/>
              <a:gd name="connsiteY27" fmla="*/ 750127 h 2492825"/>
              <a:gd name="connsiteX28" fmla="*/ 2506925 w 2714192"/>
              <a:gd name="connsiteY28" fmla="*/ 801498 h 2492825"/>
              <a:gd name="connsiteX29" fmla="*/ 2527474 w 2714192"/>
              <a:gd name="connsiteY29" fmla="*/ 852869 h 2492825"/>
              <a:gd name="connsiteX30" fmla="*/ 2589119 w 2714192"/>
              <a:gd name="connsiteY30" fmla="*/ 1048078 h 2492825"/>
              <a:gd name="connsiteX31" fmla="*/ 2599393 w 2714192"/>
              <a:gd name="connsiteY31" fmla="*/ 1130271 h 2492825"/>
              <a:gd name="connsiteX32" fmla="*/ 2609667 w 2714192"/>
              <a:gd name="connsiteY32" fmla="*/ 1181642 h 2492825"/>
              <a:gd name="connsiteX33" fmla="*/ 2650763 w 2714192"/>
              <a:gd name="connsiteY33" fmla="*/ 1356302 h 2492825"/>
              <a:gd name="connsiteX34" fmla="*/ 2661038 w 2714192"/>
              <a:gd name="connsiteY34" fmla="*/ 1407673 h 2492825"/>
              <a:gd name="connsiteX35" fmla="*/ 2671312 w 2714192"/>
              <a:gd name="connsiteY35" fmla="*/ 1479592 h 2492825"/>
              <a:gd name="connsiteX36" fmla="*/ 2702134 w 2714192"/>
              <a:gd name="connsiteY36" fmla="*/ 1592608 h 2492825"/>
              <a:gd name="connsiteX37" fmla="*/ 2691860 w 2714192"/>
              <a:gd name="connsiteY37" fmla="*/ 1911107 h 2492825"/>
              <a:gd name="connsiteX38" fmla="*/ 2640489 w 2714192"/>
              <a:gd name="connsiteY38" fmla="*/ 2054945 h 2492825"/>
              <a:gd name="connsiteX39" fmla="*/ 2619941 w 2714192"/>
              <a:gd name="connsiteY39" fmla="*/ 2167961 h 2492825"/>
              <a:gd name="connsiteX40" fmla="*/ 2599393 w 2714192"/>
              <a:gd name="connsiteY40" fmla="*/ 2219332 h 2492825"/>
              <a:gd name="connsiteX41" fmla="*/ 2537748 w 2714192"/>
              <a:gd name="connsiteY41" fmla="*/ 2260428 h 2492825"/>
              <a:gd name="connsiteX42" fmla="*/ 2352813 w 2714192"/>
              <a:gd name="connsiteY42" fmla="*/ 2383718 h 2492825"/>
              <a:gd name="connsiteX43" fmla="*/ 2250071 w 2714192"/>
              <a:gd name="connsiteY43" fmla="*/ 2414541 h 2492825"/>
              <a:gd name="connsiteX44" fmla="*/ 2147330 w 2714192"/>
              <a:gd name="connsiteY44" fmla="*/ 2455637 h 2492825"/>
              <a:gd name="connsiteX45" fmla="*/ 1900750 w 2714192"/>
              <a:gd name="connsiteY45" fmla="*/ 2486460 h 2492825"/>
              <a:gd name="connsiteX46" fmla="*/ 626754 w 2714192"/>
              <a:gd name="connsiteY46" fmla="*/ 2414541 h 2492825"/>
              <a:gd name="connsiteX47" fmla="*/ 585658 w 2714192"/>
              <a:gd name="connsiteY47" fmla="*/ 2383718 h 2492825"/>
              <a:gd name="connsiteX48" fmla="*/ 472642 w 2714192"/>
              <a:gd name="connsiteY48" fmla="*/ 2332347 h 2492825"/>
              <a:gd name="connsiteX49" fmla="*/ 369901 w 2714192"/>
              <a:gd name="connsiteY49" fmla="*/ 2270702 h 2492825"/>
              <a:gd name="connsiteX50" fmla="*/ 339078 w 2714192"/>
              <a:gd name="connsiteY50" fmla="*/ 2239880 h 2492825"/>
              <a:gd name="connsiteX51" fmla="*/ 215788 w 2714192"/>
              <a:gd name="connsiteY51" fmla="*/ 2167961 h 2492825"/>
              <a:gd name="connsiteX52" fmla="*/ 133595 w 2714192"/>
              <a:gd name="connsiteY52" fmla="*/ 2106316 h 2492825"/>
              <a:gd name="connsiteX53" fmla="*/ 102772 w 2714192"/>
              <a:gd name="connsiteY53" fmla="*/ 2034397 h 2492825"/>
              <a:gd name="connsiteX54" fmla="*/ 20579 w 2714192"/>
              <a:gd name="connsiteY54" fmla="*/ 1859736 h 2492825"/>
              <a:gd name="connsiteX55" fmla="*/ 10305 w 2714192"/>
              <a:gd name="connsiteY55" fmla="*/ 1767269 h 2492825"/>
              <a:gd name="connsiteX56" fmla="*/ 31 w 2714192"/>
              <a:gd name="connsiteY56" fmla="*/ 1705624 h 2492825"/>
              <a:gd name="connsiteX57" fmla="*/ 30853 w 2714192"/>
              <a:gd name="connsiteY57" fmla="*/ 1335754 h 2492825"/>
              <a:gd name="connsiteX58" fmla="*/ 71950 w 2714192"/>
              <a:gd name="connsiteY58" fmla="*/ 1212464 h 2492825"/>
              <a:gd name="connsiteX59" fmla="*/ 133595 w 2714192"/>
              <a:gd name="connsiteY59" fmla="*/ 1130271 h 2492825"/>
              <a:gd name="connsiteX60" fmla="*/ 154143 w 2714192"/>
              <a:gd name="connsiteY60" fmla="*/ 1119997 h 2492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2714192" h="2492825">
                <a:moveTo>
                  <a:pt x="113047" y="1284383"/>
                </a:moveTo>
                <a:cubicBezTo>
                  <a:pt x="116472" y="1243286"/>
                  <a:pt x="112284" y="1200828"/>
                  <a:pt x="123321" y="1161093"/>
                </a:cubicBezTo>
                <a:cubicBezTo>
                  <a:pt x="129931" y="1137298"/>
                  <a:pt x="152424" y="1121037"/>
                  <a:pt x="164417" y="1099449"/>
                </a:cubicBezTo>
                <a:cubicBezTo>
                  <a:pt x="169677" y="1089982"/>
                  <a:pt x="169849" y="1078313"/>
                  <a:pt x="174692" y="1068626"/>
                </a:cubicBezTo>
                <a:cubicBezTo>
                  <a:pt x="183623" y="1050765"/>
                  <a:pt x="195240" y="1034379"/>
                  <a:pt x="205514" y="1017255"/>
                </a:cubicBezTo>
                <a:cubicBezTo>
                  <a:pt x="233733" y="904380"/>
                  <a:pt x="190964" y="1045500"/>
                  <a:pt x="246611" y="945336"/>
                </a:cubicBezTo>
                <a:cubicBezTo>
                  <a:pt x="260972" y="919486"/>
                  <a:pt x="268850" y="872636"/>
                  <a:pt x="277433" y="842595"/>
                </a:cubicBezTo>
                <a:cubicBezTo>
                  <a:pt x="280408" y="832182"/>
                  <a:pt x="281967" y="820956"/>
                  <a:pt x="287707" y="811772"/>
                </a:cubicBezTo>
                <a:cubicBezTo>
                  <a:pt x="299329" y="793176"/>
                  <a:pt x="315647" y="777944"/>
                  <a:pt x="328804" y="760401"/>
                </a:cubicBezTo>
                <a:cubicBezTo>
                  <a:pt x="336213" y="750523"/>
                  <a:pt x="342881" y="740095"/>
                  <a:pt x="349352" y="729579"/>
                </a:cubicBezTo>
                <a:cubicBezTo>
                  <a:pt x="370284" y="695565"/>
                  <a:pt x="390448" y="661084"/>
                  <a:pt x="410997" y="626837"/>
                </a:cubicBezTo>
                <a:cubicBezTo>
                  <a:pt x="421271" y="609714"/>
                  <a:pt x="434404" y="594008"/>
                  <a:pt x="441820" y="575467"/>
                </a:cubicBezTo>
                <a:cubicBezTo>
                  <a:pt x="455519" y="541220"/>
                  <a:pt x="468132" y="506518"/>
                  <a:pt x="482916" y="472725"/>
                </a:cubicBezTo>
                <a:cubicBezTo>
                  <a:pt x="492124" y="451677"/>
                  <a:pt x="504408" y="432074"/>
                  <a:pt x="513739" y="411080"/>
                </a:cubicBezTo>
                <a:cubicBezTo>
                  <a:pt x="518137" y="401184"/>
                  <a:pt x="518640" y="389661"/>
                  <a:pt x="524013" y="380258"/>
                </a:cubicBezTo>
                <a:cubicBezTo>
                  <a:pt x="532509" y="365391"/>
                  <a:pt x="546025" y="353844"/>
                  <a:pt x="554835" y="339161"/>
                </a:cubicBezTo>
                <a:cubicBezTo>
                  <a:pt x="566655" y="319461"/>
                  <a:pt x="573838" y="297216"/>
                  <a:pt x="585658" y="277516"/>
                </a:cubicBezTo>
                <a:cubicBezTo>
                  <a:pt x="594468" y="262833"/>
                  <a:pt x="606982" y="250667"/>
                  <a:pt x="616480" y="236419"/>
                </a:cubicBezTo>
                <a:cubicBezTo>
                  <a:pt x="633393" y="211050"/>
                  <a:pt x="700019" y="87276"/>
                  <a:pt x="739770" y="82307"/>
                </a:cubicBezTo>
                <a:cubicBezTo>
                  <a:pt x="872161" y="65758"/>
                  <a:pt x="974236" y="51626"/>
                  <a:pt x="1109640" y="41210"/>
                </a:cubicBezTo>
                <a:cubicBezTo>
                  <a:pt x="1174608" y="36212"/>
                  <a:pt x="1239779" y="34361"/>
                  <a:pt x="1304849" y="30936"/>
                </a:cubicBezTo>
                <a:cubicBezTo>
                  <a:pt x="1325397" y="20662"/>
                  <a:pt x="1343600" y="-1794"/>
                  <a:pt x="1366494" y="114"/>
                </a:cubicBezTo>
                <a:cubicBezTo>
                  <a:pt x="1411417" y="3858"/>
                  <a:pt x="1757634" y="117096"/>
                  <a:pt x="1777460" y="123404"/>
                </a:cubicBezTo>
                <a:cubicBezTo>
                  <a:pt x="1804858" y="143952"/>
                  <a:pt x="1835437" y="160833"/>
                  <a:pt x="1859653" y="185049"/>
                </a:cubicBezTo>
                <a:cubicBezTo>
                  <a:pt x="1870483" y="195879"/>
                  <a:pt x="1869049" y="215648"/>
                  <a:pt x="1880202" y="226145"/>
                </a:cubicBezTo>
                <a:cubicBezTo>
                  <a:pt x="1928108" y="271233"/>
                  <a:pt x="1982258" y="309210"/>
                  <a:pt x="2034314" y="349435"/>
                </a:cubicBezTo>
                <a:cubicBezTo>
                  <a:pt x="2090125" y="392562"/>
                  <a:pt x="2191896" y="453378"/>
                  <a:pt x="2229523" y="503547"/>
                </a:cubicBezTo>
                <a:cubicBezTo>
                  <a:pt x="2304175" y="603083"/>
                  <a:pt x="2342914" y="663151"/>
                  <a:pt x="2435006" y="750127"/>
                </a:cubicBezTo>
                <a:cubicBezTo>
                  <a:pt x="2456424" y="770355"/>
                  <a:pt x="2482952" y="784374"/>
                  <a:pt x="2506925" y="801498"/>
                </a:cubicBezTo>
                <a:cubicBezTo>
                  <a:pt x="2513775" y="818622"/>
                  <a:pt x="2521336" y="835478"/>
                  <a:pt x="2527474" y="852869"/>
                </a:cubicBezTo>
                <a:cubicBezTo>
                  <a:pt x="2564203" y="956936"/>
                  <a:pt x="2563720" y="959183"/>
                  <a:pt x="2589119" y="1048078"/>
                </a:cubicBezTo>
                <a:cubicBezTo>
                  <a:pt x="2592544" y="1075476"/>
                  <a:pt x="2595195" y="1102981"/>
                  <a:pt x="2599393" y="1130271"/>
                </a:cubicBezTo>
                <a:cubicBezTo>
                  <a:pt x="2602048" y="1147531"/>
                  <a:pt x="2605797" y="1164613"/>
                  <a:pt x="2609667" y="1181642"/>
                </a:cubicBezTo>
                <a:cubicBezTo>
                  <a:pt x="2622922" y="1239965"/>
                  <a:pt x="2637508" y="1297979"/>
                  <a:pt x="2650763" y="1356302"/>
                </a:cubicBezTo>
                <a:cubicBezTo>
                  <a:pt x="2654633" y="1373331"/>
                  <a:pt x="2658167" y="1390448"/>
                  <a:pt x="2661038" y="1407673"/>
                </a:cubicBezTo>
                <a:cubicBezTo>
                  <a:pt x="2665019" y="1431560"/>
                  <a:pt x="2666059" y="1455952"/>
                  <a:pt x="2671312" y="1479592"/>
                </a:cubicBezTo>
                <a:cubicBezTo>
                  <a:pt x="2679783" y="1517710"/>
                  <a:pt x="2691860" y="1554936"/>
                  <a:pt x="2702134" y="1592608"/>
                </a:cubicBezTo>
                <a:cubicBezTo>
                  <a:pt x="2715437" y="1725640"/>
                  <a:pt x="2724402" y="1748397"/>
                  <a:pt x="2691860" y="1911107"/>
                </a:cubicBezTo>
                <a:cubicBezTo>
                  <a:pt x="2681875" y="1961030"/>
                  <a:pt x="2657613" y="2006999"/>
                  <a:pt x="2640489" y="2054945"/>
                </a:cubicBezTo>
                <a:cubicBezTo>
                  <a:pt x="2635141" y="2092380"/>
                  <a:pt x="2632051" y="2131629"/>
                  <a:pt x="2619941" y="2167961"/>
                </a:cubicBezTo>
                <a:cubicBezTo>
                  <a:pt x="2614109" y="2185457"/>
                  <a:pt x="2611646" y="2205548"/>
                  <a:pt x="2599393" y="2219332"/>
                </a:cubicBezTo>
                <a:cubicBezTo>
                  <a:pt x="2582986" y="2237790"/>
                  <a:pt x="2557721" y="2245903"/>
                  <a:pt x="2537748" y="2260428"/>
                </a:cubicBezTo>
                <a:cubicBezTo>
                  <a:pt x="2453795" y="2321485"/>
                  <a:pt x="2485414" y="2320300"/>
                  <a:pt x="2352813" y="2383718"/>
                </a:cubicBezTo>
                <a:cubicBezTo>
                  <a:pt x="2320557" y="2399145"/>
                  <a:pt x="2283743" y="2402515"/>
                  <a:pt x="2250071" y="2414541"/>
                </a:cubicBezTo>
                <a:cubicBezTo>
                  <a:pt x="2183938" y="2438160"/>
                  <a:pt x="2231515" y="2439602"/>
                  <a:pt x="2147330" y="2455637"/>
                </a:cubicBezTo>
                <a:cubicBezTo>
                  <a:pt x="2095561" y="2465498"/>
                  <a:pt x="1965090" y="2479311"/>
                  <a:pt x="1900750" y="2486460"/>
                </a:cubicBezTo>
                <a:cubicBezTo>
                  <a:pt x="1775592" y="2482918"/>
                  <a:pt x="987623" y="2529363"/>
                  <a:pt x="626754" y="2414541"/>
                </a:cubicBezTo>
                <a:cubicBezTo>
                  <a:pt x="610437" y="2409349"/>
                  <a:pt x="600179" y="2392794"/>
                  <a:pt x="585658" y="2383718"/>
                </a:cubicBezTo>
                <a:cubicBezTo>
                  <a:pt x="526978" y="2347042"/>
                  <a:pt x="548855" y="2376804"/>
                  <a:pt x="472642" y="2332347"/>
                </a:cubicBezTo>
                <a:cubicBezTo>
                  <a:pt x="329135" y="2248635"/>
                  <a:pt x="507007" y="2325547"/>
                  <a:pt x="369901" y="2270702"/>
                </a:cubicBezTo>
                <a:cubicBezTo>
                  <a:pt x="359627" y="2260428"/>
                  <a:pt x="350240" y="2249182"/>
                  <a:pt x="339078" y="2239880"/>
                </a:cubicBezTo>
                <a:cubicBezTo>
                  <a:pt x="314948" y="2219772"/>
                  <a:pt x="216166" y="2168222"/>
                  <a:pt x="215788" y="2167961"/>
                </a:cubicBezTo>
                <a:cubicBezTo>
                  <a:pt x="80783" y="2074495"/>
                  <a:pt x="257700" y="2168367"/>
                  <a:pt x="133595" y="2106316"/>
                </a:cubicBezTo>
                <a:cubicBezTo>
                  <a:pt x="76143" y="1991408"/>
                  <a:pt x="140561" y="2125091"/>
                  <a:pt x="102772" y="2034397"/>
                </a:cubicBezTo>
                <a:cubicBezTo>
                  <a:pt x="69303" y="1954072"/>
                  <a:pt x="58536" y="1935649"/>
                  <a:pt x="20579" y="1859736"/>
                </a:cubicBezTo>
                <a:cubicBezTo>
                  <a:pt x="17154" y="1828914"/>
                  <a:pt x="14404" y="1798009"/>
                  <a:pt x="10305" y="1767269"/>
                </a:cubicBezTo>
                <a:cubicBezTo>
                  <a:pt x="7552" y="1746620"/>
                  <a:pt x="-564" y="1726447"/>
                  <a:pt x="31" y="1705624"/>
                </a:cubicBezTo>
                <a:cubicBezTo>
                  <a:pt x="3089" y="1598589"/>
                  <a:pt x="11160" y="1453908"/>
                  <a:pt x="30853" y="1335754"/>
                </a:cubicBezTo>
                <a:cubicBezTo>
                  <a:pt x="40291" y="1279127"/>
                  <a:pt x="43139" y="1270087"/>
                  <a:pt x="71950" y="1212464"/>
                </a:cubicBezTo>
                <a:cubicBezTo>
                  <a:pt x="89316" y="1177731"/>
                  <a:pt x="103881" y="1154042"/>
                  <a:pt x="133595" y="1130271"/>
                </a:cubicBezTo>
                <a:cubicBezTo>
                  <a:pt x="139575" y="1125487"/>
                  <a:pt x="147294" y="1123422"/>
                  <a:pt x="154143" y="1119997"/>
                </a:cubicBezTo>
              </a:path>
            </a:pathLst>
          </a:cu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46" name="Straight Arrow Connector 45">
            <a:extLst>
              <a:ext uri="{FF2B5EF4-FFF2-40B4-BE49-F238E27FC236}">
                <a16:creationId xmlns:a16="http://schemas.microsoft.com/office/drawing/2014/main" id="{53C0A2C5-66DC-5891-9F80-2FF3492C9824}"/>
              </a:ext>
            </a:extLst>
          </p:cNvPr>
          <p:cNvCxnSpPr/>
          <p:nvPr/>
        </p:nvCxnSpPr>
        <p:spPr>
          <a:xfrm flipH="1">
            <a:off x="8544693" y="4618249"/>
            <a:ext cx="722597" cy="4366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B98DF3F5-230A-DF58-7932-E8892631185B}"/>
              </a:ext>
            </a:extLst>
          </p:cNvPr>
          <p:cNvSpPr txBox="1"/>
          <p:nvPr/>
        </p:nvSpPr>
        <p:spPr>
          <a:xfrm>
            <a:off x="7834058" y="5039488"/>
            <a:ext cx="2414419" cy="369332"/>
          </a:xfrm>
          <a:prstGeom prst="rect">
            <a:avLst/>
          </a:prstGeom>
          <a:noFill/>
        </p:spPr>
        <p:txBody>
          <a:bodyPr wrap="square" rtlCol="0">
            <a:spAutoFit/>
          </a:bodyPr>
          <a:lstStyle/>
          <a:p>
            <a:r>
              <a:rPr lang="en-US" b="1" dirty="0">
                <a:solidFill>
                  <a:srgbClr val="0070C0"/>
                </a:solidFill>
              </a:rPr>
              <a:t>id * (id + id)</a:t>
            </a:r>
            <a:endParaRPr lang="en-IN" b="1" dirty="0">
              <a:solidFill>
                <a:srgbClr val="0070C0"/>
              </a:solidFill>
            </a:endParaRPr>
          </a:p>
        </p:txBody>
      </p:sp>
    </p:spTree>
    <p:extLst>
      <p:ext uri="{BB962C8B-B14F-4D97-AF65-F5344CB8AC3E}">
        <p14:creationId xmlns:p14="http://schemas.microsoft.com/office/powerpoint/2010/main" val="475954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05F7C-3A25-4E11-868C-EA11F146F77F}"/>
              </a:ext>
            </a:extLst>
          </p:cNvPr>
          <p:cNvSpPr>
            <a:spLocks noGrp="1"/>
          </p:cNvSpPr>
          <p:nvPr>
            <p:ph type="title"/>
          </p:nvPr>
        </p:nvSpPr>
        <p:spPr/>
        <p:txBody>
          <a:bodyPr/>
          <a:lstStyle/>
          <a:p>
            <a:r>
              <a:rPr lang="en-US" dirty="0"/>
              <a:t>Rewriting grammar to eliminate ambiguity</a:t>
            </a:r>
          </a:p>
        </p:txBody>
      </p:sp>
      <p:sp>
        <p:nvSpPr>
          <p:cNvPr id="3" name="Content Placeholder 2">
            <a:extLst>
              <a:ext uri="{FF2B5EF4-FFF2-40B4-BE49-F238E27FC236}">
                <a16:creationId xmlns:a16="http://schemas.microsoft.com/office/drawing/2014/main" id="{4A159C81-C06B-4156-A627-BA6A7662A1B9}"/>
              </a:ext>
            </a:extLst>
          </p:cNvPr>
          <p:cNvSpPr>
            <a:spLocks noGrp="1"/>
          </p:cNvSpPr>
          <p:nvPr>
            <p:ph idx="1"/>
          </p:nvPr>
        </p:nvSpPr>
        <p:spPr/>
        <p:txBody>
          <a:bodyPr/>
          <a:lstStyle/>
          <a:p>
            <a:pPr marL="0" indent="0">
              <a:buNone/>
            </a:pPr>
            <a:r>
              <a:rPr lang="en-US" dirty="0">
                <a:sym typeface="Wingdings" panose="05000000000000000000" pitchFamily="2" charset="2"/>
              </a:rPr>
              <a:t>E  E + E | E * E | (E) | id</a:t>
            </a:r>
          </a:p>
          <a:p>
            <a:pPr marL="0" indent="0">
              <a:buNone/>
            </a:pPr>
            <a:endParaRPr lang="en-US" dirty="0"/>
          </a:p>
          <a:p>
            <a:r>
              <a:rPr lang="en-US" dirty="0"/>
              <a:t>The above grammar treats all arithmetic operators in the same way</a:t>
            </a:r>
          </a:p>
          <a:p>
            <a:r>
              <a:rPr lang="en-US" dirty="0"/>
              <a:t>To make this grammar unambiguous</a:t>
            </a:r>
          </a:p>
          <a:p>
            <a:pPr lvl="1"/>
            <a:r>
              <a:rPr lang="en-US" dirty="0"/>
              <a:t>we need to identify how many levels of precedence is required</a:t>
            </a:r>
          </a:p>
          <a:p>
            <a:pPr lvl="1"/>
            <a:r>
              <a:rPr lang="en-US" dirty="0"/>
              <a:t>use a nonterminal to isolate the distinct levels</a:t>
            </a:r>
          </a:p>
          <a:p>
            <a:pPr lvl="1"/>
            <a:r>
              <a:rPr lang="en-US" dirty="0"/>
              <a:t>Read Section-</a:t>
            </a:r>
            <a:r>
              <a:rPr lang="en-IN" dirty="0"/>
              <a:t>3.2.4</a:t>
            </a:r>
            <a:r>
              <a:rPr lang="en-US" dirty="0"/>
              <a:t> from Keith and Linda</a:t>
            </a:r>
          </a:p>
          <a:p>
            <a:pPr marL="0" indent="0">
              <a:buNone/>
            </a:pPr>
            <a:endParaRPr lang="en-US" dirty="0"/>
          </a:p>
        </p:txBody>
      </p:sp>
    </p:spTree>
    <p:extLst>
      <p:ext uri="{BB962C8B-B14F-4D97-AF65-F5344CB8AC3E}">
        <p14:creationId xmlns:p14="http://schemas.microsoft.com/office/powerpoint/2010/main" val="20544316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0415B-C73F-4825-8939-99ECC74D0A3B}"/>
              </a:ext>
            </a:extLst>
          </p:cNvPr>
          <p:cNvSpPr>
            <a:spLocks noGrp="1"/>
          </p:cNvSpPr>
          <p:nvPr>
            <p:ph type="title"/>
          </p:nvPr>
        </p:nvSpPr>
        <p:spPr/>
        <p:txBody>
          <a:bodyPr/>
          <a:lstStyle/>
          <a:p>
            <a:r>
              <a:rPr lang="en-US" dirty="0"/>
              <a:t>Rewriting grammar to eliminate ambiguity</a:t>
            </a:r>
          </a:p>
        </p:txBody>
      </p:sp>
      <p:sp>
        <p:nvSpPr>
          <p:cNvPr id="3" name="Content Placeholder 2">
            <a:extLst>
              <a:ext uri="{FF2B5EF4-FFF2-40B4-BE49-F238E27FC236}">
                <a16:creationId xmlns:a16="http://schemas.microsoft.com/office/drawing/2014/main" id="{3263D2D0-BD7E-4C17-93A4-45702DC9BF4B}"/>
              </a:ext>
            </a:extLst>
          </p:cNvPr>
          <p:cNvSpPr>
            <a:spLocks noGrp="1"/>
          </p:cNvSpPr>
          <p:nvPr>
            <p:ph idx="1"/>
          </p:nvPr>
        </p:nvSpPr>
        <p:spPr/>
        <p:txBody>
          <a:bodyPr/>
          <a:lstStyle/>
          <a:p>
            <a:pPr marL="0" indent="0">
              <a:buNone/>
            </a:pPr>
            <a:r>
              <a:rPr lang="en-US" dirty="0">
                <a:sym typeface="Wingdings" panose="05000000000000000000" pitchFamily="2" charset="2"/>
              </a:rPr>
              <a:t>E  E + E | E * E | (E) | id</a:t>
            </a: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Need three levels:  highest (), medium *, lowest +</a:t>
            </a: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E  E + T  | T</a:t>
            </a:r>
          </a:p>
          <a:p>
            <a:pPr marL="0" indent="0">
              <a:buNone/>
            </a:pPr>
            <a:r>
              <a:rPr lang="en-US" dirty="0">
                <a:sym typeface="Wingdings" panose="05000000000000000000" pitchFamily="2" charset="2"/>
              </a:rPr>
              <a:t>T  T * F | F</a:t>
            </a:r>
          </a:p>
          <a:p>
            <a:pPr marL="0" indent="0">
              <a:buNone/>
            </a:pPr>
            <a:r>
              <a:rPr lang="en-US" dirty="0">
                <a:sym typeface="Wingdings" panose="05000000000000000000" pitchFamily="2" charset="2"/>
              </a:rPr>
              <a:t>F  (E)  | id</a:t>
            </a:r>
          </a:p>
          <a:p>
            <a:pPr marL="0" indent="0">
              <a:buNone/>
            </a:pPr>
            <a:endParaRPr lang="en-US" dirty="0"/>
          </a:p>
        </p:txBody>
      </p:sp>
      <p:sp>
        <p:nvSpPr>
          <p:cNvPr id="5" name="TextBox 4">
            <a:extLst>
              <a:ext uri="{FF2B5EF4-FFF2-40B4-BE49-F238E27FC236}">
                <a16:creationId xmlns:a16="http://schemas.microsoft.com/office/drawing/2014/main" id="{80DF20FE-4AB8-4933-BF9D-E6150A4C7A74}"/>
              </a:ext>
            </a:extLst>
          </p:cNvPr>
          <p:cNvSpPr txBox="1"/>
          <p:nvPr/>
        </p:nvSpPr>
        <p:spPr>
          <a:xfrm>
            <a:off x="7152640" y="4033520"/>
            <a:ext cx="324104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Adding a new nonterminal for multiplication makes sure that the multiplication will add an interior node to the tree and thus eliminates the ambiguity.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517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9A871-79A4-EB7A-27D3-F873057EE71B}"/>
              </a:ext>
            </a:extLst>
          </p:cNvPr>
          <p:cNvSpPr>
            <a:spLocks noGrp="1"/>
          </p:cNvSpPr>
          <p:nvPr>
            <p:ph type="title"/>
          </p:nvPr>
        </p:nvSpPr>
        <p:spPr/>
        <p:txBody>
          <a:bodyPr/>
          <a:lstStyle/>
          <a:p>
            <a:r>
              <a:rPr lang="en-IN" dirty="0"/>
              <a:t>Minimal DFA algorithm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7B5C0CA-3F61-6B39-52E1-9F69AE337D75}"/>
                  </a:ext>
                </a:extLst>
              </p:cNvPr>
              <p:cNvSpPr>
                <a:spLocks noGrp="1"/>
              </p:cNvSpPr>
              <p:nvPr>
                <p:ph idx="1"/>
              </p:nvPr>
            </p:nvSpPr>
            <p:spPr/>
            <p:txBody>
              <a:bodyPr/>
              <a:lstStyle/>
              <a:p>
                <a:r>
                  <a:rPr lang="en-IN" dirty="0"/>
                  <a:t>Read Algorithm 3.39 from the Dragon book.</a:t>
                </a:r>
              </a:p>
              <a:p>
                <a:endParaRPr lang="en-IN" dirty="0"/>
              </a:p>
              <a:p>
                <a:pPr marL="0" indent="0">
                  <a:buNone/>
                </a:pPr>
                <a:r>
                  <a:rPr lang="en-IN" dirty="0"/>
                  <a:t>INPUT: A DFA </a:t>
                </a:r>
                <a14:m>
                  <m:oMath xmlns:m="http://schemas.openxmlformats.org/officeDocument/2006/math">
                    <m:r>
                      <a:rPr lang="en-IN" b="0" i="1" smtClean="0">
                        <a:latin typeface="Cambria Math" panose="02040503050406030204" pitchFamily="18" charset="0"/>
                      </a:rPr>
                      <m:t>𝐷</m:t>
                    </m:r>
                  </m:oMath>
                </a14:m>
                <a:r>
                  <a:rPr lang="en-IN" dirty="0"/>
                  <a:t> with the set of states </a:t>
                </a:r>
                <a14:m>
                  <m:oMath xmlns:m="http://schemas.openxmlformats.org/officeDocument/2006/math">
                    <m:r>
                      <a:rPr lang="en-IN" b="0" i="1" smtClean="0">
                        <a:latin typeface="Cambria Math" panose="02040503050406030204" pitchFamily="18" charset="0"/>
                      </a:rPr>
                      <m:t>𝑆</m:t>
                    </m:r>
                  </m:oMath>
                </a14:m>
                <a:r>
                  <a:rPr lang="en-IN" dirty="0"/>
                  <a:t>, input alphabet </a:t>
                </a:r>
                <a14:m>
                  <m:oMath xmlns:m="http://schemas.openxmlformats.org/officeDocument/2006/math">
                    <m:r>
                      <a:rPr lang="en-IN" b="0" i="1" smtClean="0">
                        <a:latin typeface="Cambria Math" panose="02040503050406030204" pitchFamily="18" charset="0"/>
                      </a:rPr>
                      <m:t>∑</m:t>
                    </m:r>
                  </m:oMath>
                </a14:m>
                <a:r>
                  <a:rPr lang="en-IN" dirty="0"/>
                  <a:t>, transition functions </a:t>
                </a:r>
                <a14:m>
                  <m:oMath xmlns:m="http://schemas.openxmlformats.org/officeDocument/2006/math">
                    <m:r>
                      <a:rPr lang="en-IN" b="0" i="1" smtClean="0">
                        <a:latin typeface="Cambria Math" panose="02040503050406030204" pitchFamily="18" charset="0"/>
                      </a:rPr>
                      <m:t>𝛿</m:t>
                    </m:r>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𝑠</m:t>
                        </m:r>
                      </m:e>
                      <m:sub>
                        <m:r>
                          <a:rPr lang="en-IN" b="0" i="1" smtClean="0">
                            <a:latin typeface="Cambria Math" panose="02040503050406030204" pitchFamily="18" charset="0"/>
                          </a:rPr>
                          <m:t>𝑖</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𝑗</m:t>
                        </m:r>
                      </m:sub>
                    </m:sSub>
                    <m:r>
                      <a:rPr lang="en-IN" b="0" i="1" smtClean="0">
                        <a:latin typeface="Cambria Math" panose="02040503050406030204" pitchFamily="18" charset="0"/>
                      </a:rPr>
                      <m:t>)</m:t>
                    </m:r>
                  </m:oMath>
                </a14:m>
                <a:r>
                  <a:rPr lang="en-IN" dirty="0"/>
                  <a:t> (where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𝑠</m:t>
                        </m:r>
                      </m:e>
                      <m:sub>
                        <m:r>
                          <a:rPr lang="en-IN" b="0" i="1" smtClean="0">
                            <a:latin typeface="Cambria Math" panose="02040503050406030204" pitchFamily="18" charset="0"/>
                          </a:rPr>
                          <m:t>𝑖</m:t>
                        </m:r>
                      </m:sub>
                    </m:sSub>
                    <m:r>
                      <a:rPr lang="en-IN" b="0" i="1" smtClean="0">
                        <a:latin typeface="Cambria Math" panose="02040503050406030204" pitchFamily="18" charset="0"/>
                      </a:rPr>
                      <m:t>∈</m:t>
                    </m:r>
                    <m:r>
                      <a:rPr lang="en-IN" b="0" i="1" smtClean="0">
                        <a:latin typeface="Cambria Math" panose="02040503050406030204" pitchFamily="18" charset="0"/>
                      </a:rPr>
                      <m:t>𝑆</m:t>
                    </m:r>
                  </m:oMath>
                </a14:m>
                <a:r>
                  <a:rPr lang="en-IN" dirty="0"/>
                  <a:t> and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𝑗</m:t>
                        </m:r>
                      </m:sub>
                    </m:sSub>
                    <m:r>
                      <a:rPr lang="en-IN" b="0" i="1" smtClean="0">
                        <a:latin typeface="Cambria Math" panose="02040503050406030204" pitchFamily="18" charset="0"/>
                      </a:rPr>
                      <m:t>∈∑</m:t>
                    </m:r>
                  </m:oMath>
                </a14:m>
                <a:r>
                  <a:rPr lang="en-IN" dirty="0"/>
                  <a:t>), start state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𝑠</m:t>
                        </m:r>
                      </m:e>
                      <m:sub>
                        <m:r>
                          <a:rPr lang="en-IN" b="0" i="1" smtClean="0">
                            <a:latin typeface="Cambria Math" panose="02040503050406030204" pitchFamily="18" charset="0"/>
                          </a:rPr>
                          <m:t>𝑜</m:t>
                        </m:r>
                      </m:sub>
                    </m:sSub>
                  </m:oMath>
                </a14:m>
                <a:r>
                  <a:rPr lang="en-IN" dirty="0"/>
                  <a:t> and the set of accepting state </a:t>
                </a:r>
                <a14:m>
                  <m:oMath xmlns:m="http://schemas.openxmlformats.org/officeDocument/2006/math">
                    <m:r>
                      <a:rPr lang="en-IN" b="0" i="1" smtClean="0">
                        <a:latin typeface="Cambria Math" panose="02040503050406030204" pitchFamily="18" charset="0"/>
                      </a:rPr>
                      <m:t>𝐹</m:t>
                    </m:r>
                  </m:oMath>
                </a14:m>
                <a:r>
                  <a:rPr lang="en-IN" dirty="0"/>
                  <a:t>.</a:t>
                </a:r>
              </a:p>
              <a:p>
                <a:pPr marL="0" indent="0">
                  <a:buNone/>
                </a:pPr>
                <a:endParaRPr lang="en-IN" dirty="0"/>
              </a:p>
              <a:p>
                <a:pPr marL="0" indent="0">
                  <a:buNone/>
                </a:pPr>
                <a:r>
                  <a:rPr lang="en-IN" dirty="0"/>
                  <a:t>OUTPUT: A minimal DFA </a:t>
                </a:r>
                <a14:m>
                  <m:oMath xmlns:m="http://schemas.openxmlformats.org/officeDocument/2006/math">
                    <m:r>
                      <a:rPr lang="en-IN" b="0" i="1" smtClean="0">
                        <a:latin typeface="Cambria Math" panose="02040503050406030204" pitchFamily="18" charset="0"/>
                      </a:rPr>
                      <m:t>𝐷</m:t>
                    </m:r>
                    <m:r>
                      <a:rPr lang="en-IN" b="0" i="1" smtClean="0">
                        <a:latin typeface="Cambria Math" panose="02040503050406030204" pitchFamily="18" charset="0"/>
                      </a:rPr>
                      <m:t>′</m:t>
                    </m:r>
                  </m:oMath>
                </a14:m>
                <a:r>
                  <a:rPr lang="en-IN" dirty="0"/>
                  <a:t> with the set of states </a:t>
                </a:r>
                <a14:m>
                  <m:oMath xmlns:m="http://schemas.openxmlformats.org/officeDocument/2006/math">
                    <m:r>
                      <a:rPr lang="en-IN" b="0" i="1" smtClean="0">
                        <a:latin typeface="Cambria Math" panose="02040503050406030204" pitchFamily="18" charset="0"/>
                      </a:rPr>
                      <m:t>𝑆</m:t>
                    </m:r>
                    <m:r>
                      <a:rPr lang="en-IN" b="0" i="1" smtClean="0">
                        <a:latin typeface="Cambria Math" panose="02040503050406030204" pitchFamily="18" charset="0"/>
                      </a:rPr>
                      <m:t>′</m:t>
                    </m:r>
                  </m:oMath>
                </a14:m>
                <a:r>
                  <a:rPr lang="en-IN" dirty="0"/>
                  <a:t>, transition functions </a:t>
                </a:r>
                <a14:m>
                  <m:oMath xmlns:m="http://schemas.openxmlformats.org/officeDocument/2006/math">
                    <m:r>
                      <a:rPr lang="en-IN" b="0" i="1" smtClean="0">
                        <a:latin typeface="Cambria Math" panose="02040503050406030204" pitchFamily="18" charset="0"/>
                      </a:rPr>
                      <m:t>𝛿</m:t>
                    </m:r>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𝑠</m:t>
                        </m:r>
                      </m:e>
                      <m:sub>
                        <m:r>
                          <a:rPr lang="en-IN" b="0" i="1" smtClean="0">
                            <a:latin typeface="Cambria Math" panose="02040503050406030204" pitchFamily="18" charset="0"/>
                          </a:rPr>
                          <m:t>𝑖</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𝑗</m:t>
                        </m:r>
                      </m:sub>
                    </m:sSub>
                    <m:r>
                      <a:rPr lang="en-IN" b="0" i="1" smtClean="0">
                        <a:latin typeface="Cambria Math" panose="02040503050406030204" pitchFamily="18" charset="0"/>
                      </a:rPr>
                      <m:t>)</m:t>
                    </m:r>
                  </m:oMath>
                </a14:m>
                <a:r>
                  <a:rPr lang="en-IN" dirty="0"/>
                  <a:t> (where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𝑠</m:t>
                        </m:r>
                      </m:e>
                      <m:sub>
                        <m:r>
                          <a:rPr lang="en-IN" b="0" i="1" smtClean="0">
                            <a:latin typeface="Cambria Math" panose="02040503050406030204" pitchFamily="18" charset="0"/>
                          </a:rPr>
                          <m:t>𝑖</m:t>
                        </m:r>
                      </m:sub>
                    </m:sSub>
                    <m:r>
                      <a:rPr lang="en-IN" b="0" i="1" smtClean="0">
                        <a:latin typeface="Cambria Math" panose="02040503050406030204" pitchFamily="18" charset="0"/>
                      </a:rPr>
                      <m:t>∈</m:t>
                    </m:r>
                    <m:r>
                      <a:rPr lang="en-IN" b="0" i="1" smtClean="0">
                        <a:latin typeface="Cambria Math" panose="02040503050406030204" pitchFamily="18" charset="0"/>
                      </a:rPr>
                      <m:t>𝑆</m:t>
                    </m:r>
                    <m:r>
                      <a:rPr lang="en-IN" b="0" i="1" smtClean="0">
                        <a:latin typeface="Cambria Math" panose="02040503050406030204" pitchFamily="18" charset="0"/>
                      </a:rPr>
                      <m:t>′</m:t>
                    </m:r>
                  </m:oMath>
                </a14:m>
                <a:r>
                  <a:rPr lang="en-IN" dirty="0"/>
                  <a:t> and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𝑗</m:t>
                        </m:r>
                      </m:sub>
                    </m:sSub>
                    <m:r>
                      <a:rPr lang="en-IN" b="0" i="1" smtClean="0">
                        <a:latin typeface="Cambria Math" panose="02040503050406030204" pitchFamily="18" charset="0"/>
                      </a:rPr>
                      <m:t>∈∑</m:t>
                    </m:r>
                  </m:oMath>
                </a14:m>
                <a:r>
                  <a:rPr lang="en-IN" dirty="0"/>
                  <a:t>), start state </a:t>
                </a:r>
                <a14:m>
                  <m:oMath xmlns:m="http://schemas.openxmlformats.org/officeDocument/2006/math">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𝑠</m:t>
                        </m:r>
                      </m:e>
                      <m:sub>
                        <m:r>
                          <a:rPr lang="en-IN" b="0" i="1" smtClean="0">
                            <a:latin typeface="Cambria Math" panose="02040503050406030204" pitchFamily="18" charset="0"/>
                          </a:rPr>
                          <m:t>𝑜</m:t>
                        </m:r>
                      </m:sub>
                      <m:sup>
                        <m:r>
                          <a:rPr lang="en-IN" b="0" i="1" smtClean="0">
                            <a:latin typeface="Cambria Math" panose="02040503050406030204" pitchFamily="18" charset="0"/>
                          </a:rPr>
                          <m:t>′</m:t>
                        </m:r>
                      </m:sup>
                    </m:sSubSup>
                  </m:oMath>
                </a14:m>
                <a:r>
                  <a:rPr lang="en-IN" dirty="0"/>
                  <a:t> and the set of accepting state </a:t>
                </a:r>
                <a14:m>
                  <m:oMath xmlns:m="http://schemas.openxmlformats.org/officeDocument/2006/math">
                    <m:r>
                      <a:rPr lang="en-IN" b="0" i="1" smtClean="0">
                        <a:latin typeface="Cambria Math" panose="02040503050406030204" pitchFamily="18" charset="0"/>
                      </a:rPr>
                      <m:t>𝐹</m:t>
                    </m:r>
                    <m:r>
                      <a:rPr lang="en-IN" b="0" i="1" smtClean="0">
                        <a:latin typeface="Cambria Math" panose="02040503050406030204" pitchFamily="18" charset="0"/>
                      </a:rPr>
                      <m:t>′</m:t>
                    </m:r>
                  </m:oMath>
                </a14:m>
                <a:r>
                  <a:rPr lang="en-IN" dirty="0"/>
                  <a:t>.</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57B5C0CA-3F61-6B39-52E1-9F69AE337D75}"/>
                  </a:ext>
                </a:extLst>
              </p:cNvPr>
              <p:cNvSpPr>
                <a:spLocks noGrp="1" noRot="1" noChangeAspect="1" noMove="1" noResize="1" noEditPoints="1" noAdjustHandles="1" noChangeArrowheads="1" noChangeShapeType="1" noTextEdit="1"/>
              </p:cNvSpPr>
              <p:nvPr>
                <p:ph idx="1"/>
              </p:nvPr>
            </p:nvSpPr>
            <p:spPr>
              <a:blipFill>
                <a:blip r:embed="rId2"/>
                <a:stretch>
                  <a:fillRect l="-1217" t="-2241" r="-1739"/>
                </a:stretch>
              </a:blipFill>
            </p:spPr>
            <p:txBody>
              <a:bodyPr/>
              <a:lstStyle/>
              <a:p>
                <a:r>
                  <a:rPr lang="en-IN">
                    <a:noFill/>
                  </a:rPr>
                  <a:t> </a:t>
                </a:r>
              </a:p>
            </p:txBody>
          </p:sp>
        </mc:Fallback>
      </mc:AlternateContent>
    </p:spTree>
    <p:extLst>
      <p:ext uri="{BB962C8B-B14F-4D97-AF65-F5344CB8AC3E}">
        <p14:creationId xmlns:p14="http://schemas.microsoft.com/office/powerpoint/2010/main" val="27224473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E6F0B-4614-4A8A-9424-1C3FA97D0B77}"/>
              </a:ext>
            </a:extLst>
          </p:cNvPr>
          <p:cNvSpPr>
            <a:spLocks noGrp="1"/>
          </p:cNvSpPr>
          <p:nvPr>
            <p:ph type="title"/>
          </p:nvPr>
        </p:nvSpPr>
        <p:spPr/>
        <p:txBody>
          <a:bodyPr/>
          <a:lstStyle/>
          <a:p>
            <a:r>
              <a:rPr lang="en-US" dirty="0"/>
              <a:t>Removing ambiguity</a:t>
            </a:r>
          </a:p>
        </p:txBody>
      </p:sp>
      <p:sp>
        <p:nvSpPr>
          <p:cNvPr id="3" name="Content Placeholder 2">
            <a:extLst>
              <a:ext uri="{FF2B5EF4-FFF2-40B4-BE49-F238E27FC236}">
                <a16:creationId xmlns:a16="http://schemas.microsoft.com/office/drawing/2014/main" id="{F520A938-2DF2-45E6-A010-8C90BD262AA9}"/>
              </a:ext>
            </a:extLst>
          </p:cNvPr>
          <p:cNvSpPr>
            <a:spLocks noGrp="1"/>
          </p:cNvSpPr>
          <p:nvPr>
            <p:ph idx="1"/>
          </p:nvPr>
        </p:nvSpPr>
        <p:spPr/>
        <p:txBody>
          <a:bodyPr/>
          <a:lstStyle/>
          <a:p>
            <a:pPr marL="0" indent="0">
              <a:buNone/>
            </a:pPr>
            <a:r>
              <a:rPr lang="en-US" dirty="0">
                <a:sym typeface="Wingdings" panose="05000000000000000000" pitchFamily="2" charset="2"/>
              </a:rPr>
              <a:t>E  E + T  | T</a:t>
            </a:r>
          </a:p>
          <a:p>
            <a:pPr marL="0" indent="0">
              <a:buNone/>
            </a:pPr>
            <a:r>
              <a:rPr lang="en-US" dirty="0">
                <a:sym typeface="Wingdings" panose="05000000000000000000" pitchFamily="2" charset="2"/>
              </a:rPr>
              <a:t>T  T * F | F</a:t>
            </a:r>
          </a:p>
          <a:p>
            <a:pPr marL="0" indent="0">
              <a:buNone/>
            </a:pPr>
            <a:r>
              <a:rPr lang="en-US" dirty="0">
                <a:sym typeface="Wingdings" panose="05000000000000000000" pitchFamily="2" charset="2"/>
              </a:rPr>
              <a:t>F  (E)  | id</a:t>
            </a: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id * id + id</a:t>
            </a:r>
          </a:p>
          <a:p>
            <a:pPr marL="0" indent="0">
              <a:buNone/>
            </a:pPr>
            <a:r>
              <a:rPr lang="en-US" dirty="0">
                <a:sym typeface="Wingdings" panose="05000000000000000000" pitchFamily="2" charset="2"/>
              </a:rPr>
              <a:t>Only one parse tree</a:t>
            </a:r>
          </a:p>
          <a:p>
            <a:pPr marL="0" indent="0">
              <a:buNone/>
            </a:pPr>
            <a:endParaRPr lang="en-US" dirty="0"/>
          </a:p>
        </p:txBody>
      </p:sp>
    </p:spTree>
    <p:extLst>
      <p:ext uri="{BB962C8B-B14F-4D97-AF65-F5344CB8AC3E}">
        <p14:creationId xmlns:p14="http://schemas.microsoft.com/office/powerpoint/2010/main" val="13539144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E6F0B-4614-4A8A-9424-1C3FA97D0B77}"/>
              </a:ext>
            </a:extLst>
          </p:cNvPr>
          <p:cNvSpPr>
            <a:spLocks noGrp="1"/>
          </p:cNvSpPr>
          <p:nvPr>
            <p:ph type="title"/>
          </p:nvPr>
        </p:nvSpPr>
        <p:spPr/>
        <p:txBody>
          <a:bodyPr/>
          <a:lstStyle/>
          <a:p>
            <a:r>
              <a:rPr lang="en-US" dirty="0"/>
              <a:t>Removing ambiguity</a:t>
            </a:r>
          </a:p>
        </p:txBody>
      </p:sp>
      <p:sp>
        <p:nvSpPr>
          <p:cNvPr id="3" name="Content Placeholder 2">
            <a:extLst>
              <a:ext uri="{FF2B5EF4-FFF2-40B4-BE49-F238E27FC236}">
                <a16:creationId xmlns:a16="http://schemas.microsoft.com/office/drawing/2014/main" id="{F520A938-2DF2-45E6-A010-8C90BD262AA9}"/>
              </a:ext>
            </a:extLst>
          </p:cNvPr>
          <p:cNvSpPr>
            <a:spLocks noGrp="1"/>
          </p:cNvSpPr>
          <p:nvPr>
            <p:ph idx="1"/>
          </p:nvPr>
        </p:nvSpPr>
        <p:spPr/>
        <p:txBody>
          <a:bodyPr/>
          <a:lstStyle/>
          <a:p>
            <a:pPr marL="0" indent="0">
              <a:buNone/>
            </a:pPr>
            <a:r>
              <a:rPr lang="en-US" dirty="0">
                <a:sym typeface="Wingdings" panose="05000000000000000000" pitchFamily="2" charset="2"/>
              </a:rPr>
              <a:t>E  E + T  | T</a:t>
            </a:r>
          </a:p>
          <a:p>
            <a:pPr marL="0" indent="0">
              <a:buNone/>
            </a:pPr>
            <a:r>
              <a:rPr lang="en-US" dirty="0">
                <a:sym typeface="Wingdings" panose="05000000000000000000" pitchFamily="2" charset="2"/>
              </a:rPr>
              <a:t>T  T * F | F</a:t>
            </a:r>
          </a:p>
          <a:p>
            <a:pPr marL="0" indent="0">
              <a:buNone/>
            </a:pPr>
            <a:r>
              <a:rPr lang="en-US" dirty="0">
                <a:sym typeface="Wingdings" panose="05000000000000000000" pitchFamily="2" charset="2"/>
              </a:rPr>
              <a:t>F  (E)  | id</a:t>
            </a: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id * id + id</a:t>
            </a:r>
          </a:p>
          <a:p>
            <a:pPr marL="0" indent="0">
              <a:buNone/>
            </a:pPr>
            <a:r>
              <a:rPr lang="en-US" dirty="0">
                <a:sym typeface="Wingdings" panose="05000000000000000000" pitchFamily="2" charset="2"/>
              </a:rPr>
              <a:t>Only one parse tree</a:t>
            </a:r>
          </a:p>
          <a:p>
            <a:pPr marL="0" indent="0">
              <a:buNone/>
            </a:pPr>
            <a:endParaRPr lang="en-US" dirty="0"/>
          </a:p>
        </p:txBody>
      </p:sp>
      <p:sp>
        <p:nvSpPr>
          <p:cNvPr id="4" name="Oval 3">
            <a:extLst>
              <a:ext uri="{FF2B5EF4-FFF2-40B4-BE49-F238E27FC236}">
                <a16:creationId xmlns:a16="http://schemas.microsoft.com/office/drawing/2014/main" id="{8FFCE840-72DF-40F4-F1AE-85E3C57D7893}"/>
              </a:ext>
            </a:extLst>
          </p:cNvPr>
          <p:cNvSpPr/>
          <p:nvPr/>
        </p:nvSpPr>
        <p:spPr>
          <a:xfrm>
            <a:off x="6392240" y="176888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5" name="Oval 4">
            <a:extLst>
              <a:ext uri="{FF2B5EF4-FFF2-40B4-BE49-F238E27FC236}">
                <a16:creationId xmlns:a16="http://schemas.microsoft.com/office/drawing/2014/main" id="{643BD26F-0566-0648-199F-91319CCC7655}"/>
              </a:ext>
            </a:extLst>
          </p:cNvPr>
          <p:cNvSpPr/>
          <p:nvPr/>
        </p:nvSpPr>
        <p:spPr>
          <a:xfrm>
            <a:off x="5804903" y="2455537"/>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a:t>
            </a:r>
            <a:endParaRPr lang="en-IN" b="1" dirty="0">
              <a:solidFill>
                <a:srgbClr val="FF0000"/>
              </a:solidFill>
            </a:endParaRPr>
          </a:p>
        </p:txBody>
      </p:sp>
      <p:sp>
        <p:nvSpPr>
          <p:cNvPr id="6" name="Oval 5">
            <a:extLst>
              <a:ext uri="{FF2B5EF4-FFF2-40B4-BE49-F238E27FC236}">
                <a16:creationId xmlns:a16="http://schemas.microsoft.com/office/drawing/2014/main" id="{66AABD89-C8D9-6BB2-60D8-9BF08EAE5BF0}"/>
              </a:ext>
            </a:extLst>
          </p:cNvPr>
          <p:cNvSpPr/>
          <p:nvPr/>
        </p:nvSpPr>
        <p:spPr>
          <a:xfrm>
            <a:off x="6471012" y="2443553"/>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7" name="Oval 6">
            <a:extLst>
              <a:ext uri="{FF2B5EF4-FFF2-40B4-BE49-F238E27FC236}">
                <a16:creationId xmlns:a16="http://schemas.microsoft.com/office/drawing/2014/main" id="{CD94D7AB-0845-F06C-7795-ECA9DC828B6D}"/>
              </a:ext>
            </a:extLst>
          </p:cNvPr>
          <p:cNvSpPr/>
          <p:nvPr/>
        </p:nvSpPr>
        <p:spPr>
          <a:xfrm>
            <a:off x="7209035" y="2462391"/>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T</a:t>
            </a:r>
            <a:endParaRPr lang="en-IN" b="1" dirty="0">
              <a:solidFill>
                <a:srgbClr val="FF0000"/>
              </a:solidFill>
            </a:endParaRPr>
          </a:p>
        </p:txBody>
      </p:sp>
      <p:sp>
        <p:nvSpPr>
          <p:cNvPr id="8" name="Oval 7">
            <a:extLst>
              <a:ext uri="{FF2B5EF4-FFF2-40B4-BE49-F238E27FC236}">
                <a16:creationId xmlns:a16="http://schemas.microsoft.com/office/drawing/2014/main" id="{C28DC9C4-CD3D-C0C7-CB9F-53BCF58CFCF6}"/>
              </a:ext>
            </a:extLst>
          </p:cNvPr>
          <p:cNvSpPr/>
          <p:nvPr/>
        </p:nvSpPr>
        <p:spPr>
          <a:xfrm>
            <a:off x="5351129" y="4210703"/>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T</a:t>
            </a:r>
            <a:endParaRPr lang="en-IN" b="1" dirty="0">
              <a:solidFill>
                <a:srgbClr val="FF0000"/>
              </a:solidFill>
            </a:endParaRPr>
          </a:p>
        </p:txBody>
      </p:sp>
      <p:sp>
        <p:nvSpPr>
          <p:cNvPr id="9" name="Oval 8">
            <a:extLst>
              <a:ext uri="{FF2B5EF4-FFF2-40B4-BE49-F238E27FC236}">
                <a16:creationId xmlns:a16="http://schemas.microsoft.com/office/drawing/2014/main" id="{8EBF565D-EF84-1FBD-18D3-EF03F2368521}"/>
              </a:ext>
            </a:extLst>
          </p:cNvPr>
          <p:cNvSpPr/>
          <p:nvPr/>
        </p:nvSpPr>
        <p:spPr>
          <a:xfrm>
            <a:off x="6017238" y="4198719"/>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endParaRPr lang="en-IN" b="1" dirty="0">
              <a:solidFill>
                <a:srgbClr val="FF0000"/>
              </a:solidFill>
            </a:endParaRPr>
          </a:p>
        </p:txBody>
      </p:sp>
      <p:sp>
        <p:nvSpPr>
          <p:cNvPr id="10" name="Oval 9">
            <a:extLst>
              <a:ext uri="{FF2B5EF4-FFF2-40B4-BE49-F238E27FC236}">
                <a16:creationId xmlns:a16="http://schemas.microsoft.com/office/drawing/2014/main" id="{CCF414E7-D861-7ECE-2CE3-2B7A7589BBFD}"/>
              </a:ext>
            </a:extLst>
          </p:cNvPr>
          <p:cNvSpPr/>
          <p:nvPr/>
        </p:nvSpPr>
        <p:spPr>
          <a:xfrm>
            <a:off x="6755261" y="4217557"/>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F</a:t>
            </a:r>
            <a:endParaRPr lang="en-IN" b="1" dirty="0">
              <a:solidFill>
                <a:srgbClr val="FF0000"/>
              </a:solidFill>
            </a:endParaRPr>
          </a:p>
        </p:txBody>
      </p:sp>
      <p:cxnSp>
        <p:nvCxnSpPr>
          <p:cNvPr id="14" name="Straight Arrow Connector 13">
            <a:extLst>
              <a:ext uri="{FF2B5EF4-FFF2-40B4-BE49-F238E27FC236}">
                <a16:creationId xmlns:a16="http://schemas.microsoft.com/office/drawing/2014/main" id="{AB7E5E67-FE6B-206A-259B-8DA4B2AB3317}"/>
              </a:ext>
            </a:extLst>
          </p:cNvPr>
          <p:cNvCxnSpPr>
            <a:stCxn id="4" idx="4"/>
            <a:endCxn id="5" idx="0"/>
          </p:cNvCxnSpPr>
          <p:nvPr/>
        </p:nvCxnSpPr>
        <p:spPr>
          <a:xfrm flipH="1">
            <a:off x="6041209" y="2159300"/>
            <a:ext cx="587337" cy="296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141F6BE-D6F2-D1A4-A30F-95BAB82D6124}"/>
              </a:ext>
            </a:extLst>
          </p:cNvPr>
          <p:cNvCxnSpPr>
            <a:stCxn id="4" idx="4"/>
            <a:endCxn id="6" idx="0"/>
          </p:cNvCxnSpPr>
          <p:nvPr/>
        </p:nvCxnSpPr>
        <p:spPr>
          <a:xfrm>
            <a:off x="6628546" y="2159300"/>
            <a:ext cx="78772" cy="284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8BAF57E7-7CE4-A99C-5479-5D85593DE74E}"/>
              </a:ext>
            </a:extLst>
          </p:cNvPr>
          <p:cNvCxnSpPr>
            <a:stCxn id="4" idx="4"/>
            <a:endCxn id="7" idx="0"/>
          </p:cNvCxnSpPr>
          <p:nvPr/>
        </p:nvCxnSpPr>
        <p:spPr>
          <a:xfrm>
            <a:off x="6628546" y="2159300"/>
            <a:ext cx="816795" cy="303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F29FCE28-F8F4-F725-EFAC-3F1450DECFC9}"/>
              </a:ext>
            </a:extLst>
          </p:cNvPr>
          <p:cNvSpPr/>
          <p:nvPr/>
        </p:nvSpPr>
        <p:spPr>
          <a:xfrm>
            <a:off x="5082295" y="5554902"/>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sp>
        <p:nvSpPr>
          <p:cNvPr id="19" name="Oval 18">
            <a:extLst>
              <a:ext uri="{FF2B5EF4-FFF2-40B4-BE49-F238E27FC236}">
                <a16:creationId xmlns:a16="http://schemas.microsoft.com/office/drawing/2014/main" id="{CC1E98A3-7AA1-97D0-2F37-6A6D73D4F97B}"/>
              </a:ext>
            </a:extLst>
          </p:cNvPr>
          <p:cNvSpPr/>
          <p:nvPr/>
        </p:nvSpPr>
        <p:spPr>
          <a:xfrm>
            <a:off x="6796367" y="4854553"/>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sp>
        <p:nvSpPr>
          <p:cNvPr id="20" name="Oval 19">
            <a:extLst>
              <a:ext uri="{FF2B5EF4-FFF2-40B4-BE49-F238E27FC236}">
                <a16:creationId xmlns:a16="http://schemas.microsoft.com/office/drawing/2014/main" id="{3F5E52AC-7ABF-3DA4-337F-D47115B7BDD2}"/>
              </a:ext>
            </a:extLst>
          </p:cNvPr>
          <p:cNvSpPr/>
          <p:nvPr/>
        </p:nvSpPr>
        <p:spPr>
          <a:xfrm>
            <a:off x="7554936" y="3486374"/>
            <a:ext cx="602744"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id</a:t>
            </a:r>
            <a:endParaRPr lang="en-IN" b="1" dirty="0">
              <a:solidFill>
                <a:srgbClr val="FF0000"/>
              </a:solidFill>
            </a:endParaRPr>
          </a:p>
        </p:txBody>
      </p:sp>
      <p:cxnSp>
        <p:nvCxnSpPr>
          <p:cNvPr id="22" name="Straight Arrow Connector 21">
            <a:extLst>
              <a:ext uri="{FF2B5EF4-FFF2-40B4-BE49-F238E27FC236}">
                <a16:creationId xmlns:a16="http://schemas.microsoft.com/office/drawing/2014/main" id="{AA33A2B7-8D52-C2FA-F4D8-CB2444470BBB}"/>
              </a:ext>
            </a:extLst>
          </p:cNvPr>
          <p:cNvCxnSpPr>
            <a:stCxn id="10" idx="4"/>
            <a:endCxn id="19" idx="0"/>
          </p:cNvCxnSpPr>
          <p:nvPr/>
        </p:nvCxnSpPr>
        <p:spPr>
          <a:xfrm>
            <a:off x="6991567" y="4607975"/>
            <a:ext cx="106172" cy="246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638DD25D-27F0-37E9-E7CD-B8236C877C9A}"/>
              </a:ext>
            </a:extLst>
          </p:cNvPr>
          <p:cNvSpPr/>
          <p:nvPr/>
        </p:nvSpPr>
        <p:spPr>
          <a:xfrm>
            <a:off x="5780929" y="3387061"/>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T</a:t>
            </a:r>
            <a:endParaRPr lang="en-IN" b="1" dirty="0">
              <a:solidFill>
                <a:srgbClr val="FF0000"/>
              </a:solidFill>
            </a:endParaRPr>
          </a:p>
        </p:txBody>
      </p:sp>
      <p:sp>
        <p:nvSpPr>
          <p:cNvPr id="24" name="Oval 23">
            <a:extLst>
              <a:ext uri="{FF2B5EF4-FFF2-40B4-BE49-F238E27FC236}">
                <a16:creationId xmlns:a16="http://schemas.microsoft.com/office/drawing/2014/main" id="{B39B9DC6-F46C-F9F3-D748-AD636D63C996}"/>
              </a:ext>
            </a:extLst>
          </p:cNvPr>
          <p:cNvSpPr/>
          <p:nvPr/>
        </p:nvSpPr>
        <p:spPr>
          <a:xfrm>
            <a:off x="5202153" y="4852838"/>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F</a:t>
            </a:r>
            <a:endParaRPr lang="en-IN" b="1" dirty="0">
              <a:solidFill>
                <a:srgbClr val="FF0000"/>
              </a:solidFill>
            </a:endParaRPr>
          </a:p>
        </p:txBody>
      </p:sp>
      <p:sp>
        <p:nvSpPr>
          <p:cNvPr id="25" name="Oval 24">
            <a:extLst>
              <a:ext uri="{FF2B5EF4-FFF2-40B4-BE49-F238E27FC236}">
                <a16:creationId xmlns:a16="http://schemas.microsoft.com/office/drawing/2014/main" id="{4769CB6B-1428-FF94-BDEC-92182FDA9DE9}"/>
              </a:ext>
            </a:extLst>
          </p:cNvPr>
          <p:cNvSpPr/>
          <p:nvPr/>
        </p:nvSpPr>
        <p:spPr>
          <a:xfrm>
            <a:off x="7542951" y="2919590"/>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F</a:t>
            </a:r>
            <a:endParaRPr lang="en-IN" b="1" dirty="0">
              <a:solidFill>
                <a:srgbClr val="FF0000"/>
              </a:solidFill>
            </a:endParaRPr>
          </a:p>
        </p:txBody>
      </p:sp>
      <p:cxnSp>
        <p:nvCxnSpPr>
          <p:cNvPr id="27" name="Straight Arrow Connector 26">
            <a:extLst>
              <a:ext uri="{FF2B5EF4-FFF2-40B4-BE49-F238E27FC236}">
                <a16:creationId xmlns:a16="http://schemas.microsoft.com/office/drawing/2014/main" id="{3A13FDB7-054C-7879-D329-99E8AE5C064E}"/>
              </a:ext>
            </a:extLst>
          </p:cNvPr>
          <p:cNvCxnSpPr>
            <a:stCxn id="7" idx="5"/>
            <a:endCxn id="25" idx="0"/>
          </p:cNvCxnSpPr>
          <p:nvPr/>
        </p:nvCxnSpPr>
        <p:spPr>
          <a:xfrm>
            <a:off x="7612434" y="2795634"/>
            <a:ext cx="166823" cy="123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FBCC2542-4FEA-8C18-0C57-9FC984DEE3CE}"/>
              </a:ext>
            </a:extLst>
          </p:cNvPr>
          <p:cNvCxnSpPr>
            <a:stCxn id="5" idx="4"/>
            <a:endCxn id="23" idx="0"/>
          </p:cNvCxnSpPr>
          <p:nvPr/>
        </p:nvCxnSpPr>
        <p:spPr>
          <a:xfrm flipH="1">
            <a:off x="6017235" y="2845955"/>
            <a:ext cx="23974" cy="5411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4A25E95E-4BE0-6B8B-F468-4A2840C221FF}"/>
              </a:ext>
            </a:extLst>
          </p:cNvPr>
          <p:cNvCxnSpPr>
            <a:stCxn id="23" idx="4"/>
            <a:endCxn id="8" idx="0"/>
          </p:cNvCxnSpPr>
          <p:nvPr/>
        </p:nvCxnSpPr>
        <p:spPr>
          <a:xfrm flipH="1">
            <a:off x="5587435" y="3777479"/>
            <a:ext cx="429800" cy="433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609C4365-6FED-1AEC-C762-3981C45DA65C}"/>
              </a:ext>
            </a:extLst>
          </p:cNvPr>
          <p:cNvCxnSpPr>
            <a:stCxn id="23" idx="4"/>
            <a:endCxn id="9" idx="0"/>
          </p:cNvCxnSpPr>
          <p:nvPr/>
        </p:nvCxnSpPr>
        <p:spPr>
          <a:xfrm>
            <a:off x="6017235" y="3777479"/>
            <a:ext cx="236309" cy="421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6AF2B947-3BF9-B0B9-7040-0DF48260FEA5}"/>
              </a:ext>
            </a:extLst>
          </p:cNvPr>
          <p:cNvCxnSpPr>
            <a:stCxn id="23" idx="4"/>
            <a:endCxn id="10" idx="0"/>
          </p:cNvCxnSpPr>
          <p:nvPr/>
        </p:nvCxnSpPr>
        <p:spPr>
          <a:xfrm>
            <a:off x="6017235" y="3777479"/>
            <a:ext cx="974332" cy="4400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B2864CA-209A-7B67-6D2B-A1AFDCC11CA1}"/>
              </a:ext>
            </a:extLst>
          </p:cNvPr>
          <p:cNvCxnSpPr>
            <a:stCxn id="8" idx="4"/>
            <a:endCxn id="24" idx="0"/>
          </p:cNvCxnSpPr>
          <p:nvPr/>
        </p:nvCxnSpPr>
        <p:spPr>
          <a:xfrm flipH="1">
            <a:off x="5438459" y="4601121"/>
            <a:ext cx="148976" cy="2517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D74A800D-4CE2-DCE3-646D-F1CEB176C77D}"/>
              </a:ext>
            </a:extLst>
          </p:cNvPr>
          <p:cNvCxnSpPr>
            <a:stCxn id="24" idx="4"/>
            <a:endCxn id="17" idx="0"/>
          </p:cNvCxnSpPr>
          <p:nvPr/>
        </p:nvCxnSpPr>
        <p:spPr>
          <a:xfrm flipH="1">
            <a:off x="5383667" y="5243256"/>
            <a:ext cx="54792" cy="3116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40B8C583-9103-C7E1-5C54-6760DA6D4B36}"/>
              </a:ext>
            </a:extLst>
          </p:cNvPr>
          <p:cNvCxnSpPr>
            <a:stCxn id="25" idx="4"/>
            <a:endCxn id="20" idx="0"/>
          </p:cNvCxnSpPr>
          <p:nvPr/>
        </p:nvCxnSpPr>
        <p:spPr>
          <a:xfrm>
            <a:off x="7779257" y="3310008"/>
            <a:ext cx="77051" cy="1763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24200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65D2E-3F30-4FED-A794-BCC4F3B243BC}"/>
              </a:ext>
            </a:extLst>
          </p:cNvPr>
          <p:cNvSpPr>
            <a:spLocks noGrp="1"/>
          </p:cNvSpPr>
          <p:nvPr>
            <p:ph type="title"/>
          </p:nvPr>
        </p:nvSpPr>
        <p:spPr/>
        <p:txBody>
          <a:bodyPr/>
          <a:lstStyle/>
          <a:p>
            <a:r>
              <a:rPr lang="en-US" dirty="0"/>
              <a:t>Dangling-else grammar</a:t>
            </a:r>
          </a:p>
        </p:txBody>
      </p:sp>
      <p:sp>
        <p:nvSpPr>
          <p:cNvPr id="3" name="Content Placeholder 2">
            <a:extLst>
              <a:ext uri="{FF2B5EF4-FFF2-40B4-BE49-F238E27FC236}">
                <a16:creationId xmlns:a16="http://schemas.microsoft.com/office/drawing/2014/main" id="{B4B7D6A3-5000-4E15-9554-1E5CC29CCF00}"/>
              </a:ext>
            </a:extLst>
          </p:cNvPr>
          <p:cNvSpPr>
            <a:spLocks noGrp="1"/>
          </p:cNvSpPr>
          <p:nvPr>
            <p:ph idx="1"/>
          </p:nvPr>
        </p:nvSpPr>
        <p:spPr/>
        <p:txBody>
          <a:bodyPr/>
          <a:lstStyle/>
          <a:p>
            <a:pPr marL="0" indent="0">
              <a:buNone/>
            </a:pPr>
            <a:r>
              <a:rPr lang="en-US" dirty="0"/>
              <a:t>S </a:t>
            </a:r>
            <a:r>
              <a:rPr lang="en-US" dirty="0">
                <a:sym typeface="Wingdings" panose="05000000000000000000" pitchFamily="2" charset="2"/>
              </a:rPr>
              <a:t> if E then S</a:t>
            </a:r>
          </a:p>
          <a:p>
            <a:pPr marL="0" indent="0">
              <a:buNone/>
            </a:pPr>
            <a:r>
              <a:rPr lang="en-US" dirty="0">
                <a:sym typeface="Wingdings" panose="05000000000000000000" pitchFamily="2" charset="2"/>
              </a:rPr>
              <a:t>     | if E then S else S</a:t>
            </a:r>
          </a:p>
          <a:p>
            <a:pPr marL="0" indent="0">
              <a:buNone/>
            </a:pPr>
            <a:r>
              <a:rPr lang="en-US" dirty="0">
                <a:sym typeface="Wingdings" panose="05000000000000000000" pitchFamily="2" charset="2"/>
              </a:rPr>
              <a:t>     | other</a:t>
            </a:r>
          </a:p>
          <a:p>
            <a:pPr marL="0" indent="0">
              <a:buNone/>
            </a:pPr>
            <a:endParaRPr lang="en-US" dirty="0">
              <a:sym typeface="Wingdings" panose="05000000000000000000" pitchFamily="2" charset="2"/>
            </a:endParaRP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if E</a:t>
            </a:r>
            <a:r>
              <a:rPr lang="en-US" baseline="-25000" dirty="0">
                <a:sym typeface="Wingdings" panose="05000000000000000000" pitchFamily="2" charset="2"/>
              </a:rPr>
              <a:t>1</a:t>
            </a:r>
            <a:r>
              <a:rPr lang="en-US" dirty="0">
                <a:sym typeface="Wingdings" panose="05000000000000000000" pitchFamily="2" charset="2"/>
              </a:rPr>
              <a:t> then S</a:t>
            </a:r>
            <a:r>
              <a:rPr lang="en-US" baseline="-25000" dirty="0">
                <a:sym typeface="Wingdings" panose="05000000000000000000" pitchFamily="2" charset="2"/>
              </a:rPr>
              <a:t>1</a:t>
            </a:r>
            <a:r>
              <a:rPr lang="en-US" dirty="0">
                <a:sym typeface="Wingdings" panose="05000000000000000000" pitchFamily="2" charset="2"/>
              </a:rPr>
              <a:t> else if E</a:t>
            </a:r>
            <a:r>
              <a:rPr lang="en-US" baseline="-25000" dirty="0">
                <a:sym typeface="Wingdings" panose="05000000000000000000" pitchFamily="2" charset="2"/>
              </a:rPr>
              <a:t>2</a:t>
            </a:r>
            <a:r>
              <a:rPr lang="en-US" dirty="0">
                <a:sym typeface="Wingdings" panose="05000000000000000000" pitchFamily="2" charset="2"/>
              </a:rPr>
              <a:t> then S</a:t>
            </a:r>
            <a:r>
              <a:rPr lang="en-US" baseline="-25000" dirty="0">
                <a:sym typeface="Wingdings" panose="05000000000000000000" pitchFamily="2" charset="2"/>
              </a:rPr>
              <a:t>2</a:t>
            </a:r>
            <a:r>
              <a:rPr lang="en-US" dirty="0">
                <a:sym typeface="Wingdings" panose="05000000000000000000" pitchFamily="2" charset="2"/>
              </a:rPr>
              <a:t> else S</a:t>
            </a:r>
            <a:r>
              <a:rPr lang="en-US" baseline="-25000" dirty="0">
                <a:sym typeface="Wingdings" panose="05000000000000000000" pitchFamily="2" charset="2"/>
              </a:rPr>
              <a:t>3</a:t>
            </a:r>
            <a:endParaRPr lang="en-US" dirty="0"/>
          </a:p>
        </p:txBody>
      </p:sp>
    </p:spTree>
    <p:extLst>
      <p:ext uri="{BB962C8B-B14F-4D97-AF65-F5344CB8AC3E}">
        <p14:creationId xmlns:p14="http://schemas.microsoft.com/office/powerpoint/2010/main" val="15541397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65D2E-3F30-4FED-A794-BCC4F3B243BC}"/>
              </a:ext>
            </a:extLst>
          </p:cNvPr>
          <p:cNvSpPr>
            <a:spLocks noGrp="1"/>
          </p:cNvSpPr>
          <p:nvPr>
            <p:ph type="title"/>
          </p:nvPr>
        </p:nvSpPr>
        <p:spPr/>
        <p:txBody>
          <a:bodyPr/>
          <a:lstStyle/>
          <a:p>
            <a:r>
              <a:rPr lang="en-US" dirty="0"/>
              <a:t>Dangling-else grammar</a:t>
            </a:r>
          </a:p>
        </p:txBody>
      </p:sp>
      <p:sp>
        <p:nvSpPr>
          <p:cNvPr id="3" name="Content Placeholder 2">
            <a:extLst>
              <a:ext uri="{FF2B5EF4-FFF2-40B4-BE49-F238E27FC236}">
                <a16:creationId xmlns:a16="http://schemas.microsoft.com/office/drawing/2014/main" id="{B4B7D6A3-5000-4E15-9554-1E5CC29CCF00}"/>
              </a:ext>
            </a:extLst>
          </p:cNvPr>
          <p:cNvSpPr>
            <a:spLocks noGrp="1"/>
          </p:cNvSpPr>
          <p:nvPr>
            <p:ph idx="1"/>
          </p:nvPr>
        </p:nvSpPr>
        <p:spPr/>
        <p:txBody>
          <a:bodyPr/>
          <a:lstStyle/>
          <a:p>
            <a:pPr marL="0" indent="0">
              <a:buNone/>
            </a:pPr>
            <a:r>
              <a:rPr lang="en-US" dirty="0"/>
              <a:t>S </a:t>
            </a:r>
            <a:r>
              <a:rPr lang="en-US" dirty="0">
                <a:sym typeface="Wingdings" panose="05000000000000000000" pitchFamily="2" charset="2"/>
              </a:rPr>
              <a:t> if E then S  | if E then S else S  | other</a:t>
            </a:r>
          </a:p>
          <a:p>
            <a:pPr marL="0" indent="0">
              <a:buNone/>
            </a:pPr>
            <a:r>
              <a:rPr lang="en-US" dirty="0">
                <a:sym typeface="Wingdings" panose="05000000000000000000" pitchFamily="2" charset="2"/>
              </a:rPr>
              <a:t>if E</a:t>
            </a:r>
            <a:r>
              <a:rPr lang="en-US" baseline="-25000" dirty="0">
                <a:sym typeface="Wingdings" panose="05000000000000000000" pitchFamily="2" charset="2"/>
              </a:rPr>
              <a:t>1</a:t>
            </a:r>
            <a:r>
              <a:rPr lang="en-US" dirty="0">
                <a:sym typeface="Wingdings" panose="05000000000000000000" pitchFamily="2" charset="2"/>
              </a:rPr>
              <a:t> then if E</a:t>
            </a:r>
            <a:r>
              <a:rPr lang="en-US" baseline="-25000" dirty="0">
                <a:sym typeface="Wingdings" panose="05000000000000000000" pitchFamily="2" charset="2"/>
              </a:rPr>
              <a:t>2</a:t>
            </a:r>
            <a:r>
              <a:rPr lang="en-US" dirty="0">
                <a:sym typeface="Wingdings" panose="05000000000000000000" pitchFamily="2" charset="2"/>
              </a:rPr>
              <a:t> then S</a:t>
            </a:r>
            <a:r>
              <a:rPr lang="en-US" baseline="-25000" dirty="0">
                <a:sym typeface="Wingdings" panose="05000000000000000000" pitchFamily="2" charset="2"/>
              </a:rPr>
              <a:t>1</a:t>
            </a:r>
            <a:r>
              <a:rPr lang="en-US" dirty="0">
                <a:sym typeface="Wingdings" panose="05000000000000000000" pitchFamily="2" charset="2"/>
              </a:rPr>
              <a:t> else S</a:t>
            </a:r>
            <a:r>
              <a:rPr lang="en-US" baseline="-25000" dirty="0">
                <a:sym typeface="Wingdings" panose="05000000000000000000" pitchFamily="2" charset="2"/>
              </a:rPr>
              <a:t>2            </a:t>
            </a:r>
            <a:r>
              <a:rPr lang="en-US" dirty="0">
                <a:sym typeface="Wingdings" panose="05000000000000000000" pitchFamily="2" charset="2"/>
              </a:rPr>
              <a:t>   (two parse trees)</a:t>
            </a:r>
          </a:p>
          <a:p>
            <a:pPr marL="0" indent="0">
              <a:buNone/>
            </a:pPr>
            <a:endParaRPr lang="en-US" baseline="-25000" dirty="0">
              <a:sym typeface="Wingdings" panose="05000000000000000000" pitchFamily="2" charset="2"/>
            </a:endParaRPr>
          </a:p>
          <a:p>
            <a:pPr marL="0" indent="0">
              <a:buNone/>
            </a:pPr>
            <a:endParaRPr lang="en-US" baseline="-25000" dirty="0">
              <a:sym typeface="Wingdings" panose="05000000000000000000" pitchFamily="2" charset="2"/>
            </a:endParaRPr>
          </a:p>
        </p:txBody>
      </p:sp>
      <p:sp>
        <p:nvSpPr>
          <p:cNvPr id="95" name="TextBox 94">
            <a:extLst>
              <a:ext uri="{FF2B5EF4-FFF2-40B4-BE49-F238E27FC236}">
                <a16:creationId xmlns:a16="http://schemas.microsoft.com/office/drawing/2014/main" id="{88360645-668A-BF78-F33A-7A8156A4B2B4}"/>
              </a:ext>
            </a:extLst>
          </p:cNvPr>
          <p:cNvSpPr txBox="1"/>
          <p:nvPr/>
        </p:nvSpPr>
        <p:spPr>
          <a:xfrm>
            <a:off x="11467690" y="4779202"/>
            <a:ext cx="744879" cy="369332"/>
          </a:xfrm>
          <a:prstGeom prst="rect">
            <a:avLst/>
          </a:prstGeom>
          <a:noFill/>
        </p:spPr>
        <p:txBody>
          <a:bodyPr wrap="square" rtlCol="0">
            <a:spAutoFit/>
          </a:bodyPr>
          <a:lstStyle/>
          <a:p>
            <a:r>
              <a:rPr lang="en-US" b="1" dirty="0">
                <a:solidFill>
                  <a:srgbClr val="FF0000"/>
                </a:solidFill>
              </a:rPr>
              <a:t>S</a:t>
            </a:r>
            <a:r>
              <a:rPr lang="en-US" b="1" baseline="-25000" dirty="0">
                <a:solidFill>
                  <a:srgbClr val="FF0000"/>
                </a:solidFill>
              </a:rPr>
              <a:t>2</a:t>
            </a:r>
            <a:endParaRPr lang="en-IN" b="1" dirty="0">
              <a:solidFill>
                <a:srgbClr val="FF0000"/>
              </a:solidFill>
            </a:endParaRPr>
          </a:p>
        </p:txBody>
      </p:sp>
    </p:spTree>
    <p:extLst>
      <p:ext uri="{BB962C8B-B14F-4D97-AF65-F5344CB8AC3E}">
        <p14:creationId xmlns:p14="http://schemas.microsoft.com/office/powerpoint/2010/main" val="29527790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65D2E-3F30-4FED-A794-BCC4F3B243BC}"/>
              </a:ext>
            </a:extLst>
          </p:cNvPr>
          <p:cNvSpPr>
            <a:spLocks noGrp="1"/>
          </p:cNvSpPr>
          <p:nvPr>
            <p:ph type="title"/>
          </p:nvPr>
        </p:nvSpPr>
        <p:spPr/>
        <p:txBody>
          <a:bodyPr/>
          <a:lstStyle/>
          <a:p>
            <a:r>
              <a:rPr lang="en-US" dirty="0"/>
              <a:t>Dangling-else grammar</a:t>
            </a:r>
          </a:p>
        </p:txBody>
      </p:sp>
      <p:sp>
        <p:nvSpPr>
          <p:cNvPr id="3" name="Content Placeholder 2">
            <a:extLst>
              <a:ext uri="{FF2B5EF4-FFF2-40B4-BE49-F238E27FC236}">
                <a16:creationId xmlns:a16="http://schemas.microsoft.com/office/drawing/2014/main" id="{B4B7D6A3-5000-4E15-9554-1E5CC29CCF00}"/>
              </a:ext>
            </a:extLst>
          </p:cNvPr>
          <p:cNvSpPr>
            <a:spLocks noGrp="1"/>
          </p:cNvSpPr>
          <p:nvPr>
            <p:ph idx="1"/>
          </p:nvPr>
        </p:nvSpPr>
        <p:spPr/>
        <p:txBody>
          <a:bodyPr/>
          <a:lstStyle/>
          <a:p>
            <a:pPr marL="0" indent="0">
              <a:buNone/>
            </a:pPr>
            <a:r>
              <a:rPr lang="en-US" dirty="0"/>
              <a:t>S </a:t>
            </a:r>
            <a:r>
              <a:rPr lang="en-US" dirty="0">
                <a:sym typeface="Wingdings" panose="05000000000000000000" pitchFamily="2" charset="2"/>
              </a:rPr>
              <a:t> if E then S  | if E then S else S  | other</a:t>
            </a:r>
          </a:p>
          <a:p>
            <a:pPr marL="0" indent="0">
              <a:buNone/>
            </a:pPr>
            <a:r>
              <a:rPr lang="en-US" dirty="0">
                <a:sym typeface="Wingdings" panose="05000000000000000000" pitchFamily="2" charset="2"/>
              </a:rPr>
              <a:t>if E</a:t>
            </a:r>
            <a:r>
              <a:rPr lang="en-US" baseline="-25000" dirty="0">
                <a:sym typeface="Wingdings" panose="05000000000000000000" pitchFamily="2" charset="2"/>
              </a:rPr>
              <a:t>1</a:t>
            </a:r>
            <a:r>
              <a:rPr lang="en-US" dirty="0">
                <a:sym typeface="Wingdings" panose="05000000000000000000" pitchFamily="2" charset="2"/>
              </a:rPr>
              <a:t> then if E</a:t>
            </a:r>
            <a:r>
              <a:rPr lang="en-US" baseline="-25000" dirty="0">
                <a:sym typeface="Wingdings" panose="05000000000000000000" pitchFamily="2" charset="2"/>
              </a:rPr>
              <a:t>2</a:t>
            </a:r>
            <a:r>
              <a:rPr lang="en-US" dirty="0">
                <a:sym typeface="Wingdings" panose="05000000000000000000" pitchFamily="2" charset="2"/>
              </a:rPr>
              <a:t> then S</a:t>
            </a:r>
            <a:r>
              <a:rPr lang="en-US" baseline="-25000" dirty="0">
                <a:sym typeface="Wingdings" panose="05000000000000000000" pitchFamily="2" charset="2"/>
              </a:rPr>
              <a:t>1</a:t>
            </a:r>
            <a:r>
              <a:rPr lang="en-US" dirty="0">
                <a:sym typeface="Wingdings" panose="05000000000000000000" pitchFamily="2" charset="2"/>
              </a:rPr>
              <a:t> else S</a:t>
            </a:r>
            <a:r>
              <a:rPr lang="en-US" baseline="-25000" dirty="0">
                <a:sym typeface="Wingdings" panose="05000000000000000000" pitchFamily="2" charset="2"/>
              </a:rPr>
              <a:t>2            </a:t>
            </a:r>
            <a:r>
              <a:rPr lang="en-US" dirty="0">
                <a:sym typeface="Wingdings" panose="05000000000000000000" pitchFamily="2" charset="2"/>
              </a:rPr>
              <a:t>   (two parse trees)</a:t>
            </a:r>
          </a:p>
          <a:p>
            <a:pPr marL="0" indent="0">
              <a:buNone/>
            </a:pPr>
            <a:endParaRPr lang="en-US" baseline="-25000" dirty="0">
              <a:sym typeface="Wingdings" panose="05000000000000000000" pitchFamily="2" charset="2"/>
            </a:endParaRPr>
          </a:p>
          <a:p>
            <a:pPr marL="0" indent="0">
              <a:buNone/>
            </a:pPr>
            <a:endParaRPr lang="en-US" baseline="-25000" dirty="0">
              <a:sym typeface="Wingdings" panose="05000000000000000000" pitchFamily="2" charset="2"/>
            </a:endParaRPr>
          </a:p>
        </p:txBody>
      </p:sp>
      <p:sp>
        <p:nvSpPr>
          <p:cNvPr id="4" name="Oval 3">
            <a:extLst>
              <a:ext uri="{FF2B5EF4-FFF2-40B4-BE49-F238E27FC236}">
                <a16:creationId xmlns:a16="http://schemas.microsoft.com/office/drawing/2014/main" id="{9181FDA1-8402-2371-1D3D-65E849C9A3EF}"/>
              </a:ext>
            </a:extLst>
          </p:cNvPr>
          <p:cNvSpPr/>
          <p:nvPr/>
        </p:nvSpPr>
        <p:spPr>
          <a:xfrm>
            <a:off x="2467514" y="3361371"/>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S</a:t>
            </a:r>
            <a:endParaRPr lang="en-IN" b="1" dirty="0">
              <a:solidFill>
                <a:srgbClr val="FF0000"/>
              </a:solidFill>
            </a:endParaRPr>
          </a:p>
        </p:txBody>
      </p:sp>
      <p:sp>
        <p:nvSpPr>
          <p:cNvPr id="5" name="Oval 4">
            <a:extLst>
              <a:ext uri="{FF2B5EF4-FFF2-40B4-BE49-F238E27FC236}">
                <a16:creationId xmlns:a16="http://schemas.microsoft.com/office/drawing/2014/main" id="{32D69C31-BE11-C0FD-2E33-87A93917F2DE}"/>
              </a:ext>
            </a:extLst>
          </p:cNvPr>
          <p:cNvSpPr/>
          <p:nvPr/>
        </p:nvSpPr>
        <p:spPr>
          <a:xfrm>
            <a:off x="1880177" y="4048026"/>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6" name="Oval 5">
            <a:extLst>
              <a:ext uri="{FF2B5EF4-FFF2-40B4-BE49-F238E27FC236}">
                <a16:creationId xmlns:a16="http://schemas.microsoft.com/office/drawing/2014/main" id="{438BF8B7-FCF2-B982-6E0C-93599AFCE5BF}"/>
              </a:ext>
            </a:extLst>
          </p:cNvPr>
          <p:cNvSpPr/>
          <p:nvPr/>
        </p:nvSpPr>
        <p:spPr>
          <a:xfrm>
            <a:off x="2546286" y="403604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7" name="Oval 6">
            <a:extLst>
              <a:ext uri="{FF2B5EF4-FFF2-40B4-BE49-F238E27FC236}">
                <a16:creationId xmlns:a16="http://schemas.microsoft.com/office/drawing/2014/main" id="{755F36D5-53B3-EC51-0326-B686E08511A4}"/>
              </a:ext>
            </a:extLst>
          </p:cNvPr>
          <p:cNvSpPr/>
          <p:nvPr/>
        </p:nvSpPr>
        <p:spPr>
          <a:xfrm>
            <a:off x="3284309" y="4054880"/>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S</a:t>
            </a:r>
            <a:endParaRPr lang="en-IN" b="1" dirty="0">
              <a:solidFill>
                <a:srgbClr val="FF0000"/>
              </a:solidFill>
            </a:endParaRPr>
          </a:p>
        </p:txBody>
      </p:sp>
      <p:cxnSp>
        <p:nvCxnSpPr>
          <p:cNvPr id="14" name="Straight Arrow Connector 13">
            <a:extLst>
              <a:ext uri="{FF2B5EF4-FFF2-40B4-BE49-F238E27FC236}">
                <a16:creationId xmlns:a16="http://schemas.microsoft.com/office/drawing/2014/main" id="{D6E96480-98AA-13F3-4EED-9AFE10E400A5}"/>
              </a:ext>
            </a:extLst>
          </p:cNvPr>
          <p:cNvCxnSpPr>
            <a:stCxn id="4" idx="4"/>
            <a:endCxn id="5" idx="0"/>
          </p:cNvCxnSpPr>
          <p:nvPr/>
        </p:nvCxnSpPr>
        <p:spPr>
          <a:xfrm flipH="1">
            <a:off x="2116483" y="3751789"/>
            <a:ext cx="587337" cy="296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9F660147-AF4D-0279-7FE9-EBF48C883E97}"/>
              </a:ext>
            </a:extLst>
          </p:cNvPr>
          <p:cNvCxnSpPr>
            <a:stCxn id="4" idx="4"/>
            <a:endCxn id="6" idx="0"/>
          </p:cNvCxnSpPr>
          <p:nvPr/>
        </p:nvCxnSpPr>
        <p:spPr>
          <a:xfrm>
            <a:off x="2703820" y="3751789"/>
            <a:ext cx="78772" cy="284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C94EAD7-56BE-8DE6-CFA9-A88D7A8A8932}"/>
              </a:ext>
            </a:extLst>
          </p:cNvPr>
          <p:cNvCxnSpPr>
            <a:stCxn id="4" idx="4"/>
            <a:endCxn id="7" idx="0"/>
          </p:cNvCxnSpPr>
          <p:nvPr/>
        </p:nvCxnSpPr>
        <p:spPr>
          <a:xfrm>
            <a:off x="2703820" y="3751789"/>
            <a:ext cx="816795" cy="303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5F532BA0-C086-ED36-2904-A7AF1AA7C32C}"/>
              </a:ext>
            </a:extLst>
          </p:cNvPr>
          <p:cNvSpPr/>
          <p:nvPr/>
        </p:nvSpPr>
        <p:spPr>
          <a:xfrm>
            <a:off x="1210644" y="4056590"/>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25" name="TextBox 24">
            <a:extLst>
              <a:ext uri="{FF2B5EF4-FFF2-40B4-BE49-F238E27FC236}">
                <a16:creationId xmlns:a16="http://schemas.microsoft.com/office/drawing/2014/main" id="{FA8ECB9F-4B85-7E50-34B3-32AFA69B3008}"/>
              </a:ext>
            </a:extLst>
          </p:cNvPr>
          <p:cNvSpPr txBox="1"/>
          <p:nvPr/>
        </p:nvSpPr>
        <p:spPr>
          <a:xfrm>
            <a:off x="2494907" y="4036039"/>
            <a:ext cx="744879" cy="369332"/>
          </a:xfrm>
          <a:prstGeom prst="rect">
            <a:avLst/>
          </a:prstGeom>
          <a:noFill/>
        </p:spPr>
        <p:txBody>
          <a:bodyPr wrap="square" rtlCol="0">
            <a:spAutoFit/>
          </a:bodyPr>
          <a:lstStyle/>
          <a:p>
            <a:r>
              <a:rPr lang="en-US" b="1" dirty="0">
                <a:solidFill>
                  <a:srgbClr val="FF0000"/>
                </a:solidFill>
              </a:rPr>
              <a:t>then</a:t>
            </a:r>
            <a:endParaRPr lang="en-IN" b="1" dirty="0">
              <a:solidFill>
                <a:srgbClr val="FF0000"/>
              </a:solidFill>
            </a:endParaRPr>
          </a:p>
        </p:txBody>
      </p:sp>
      <p:sp>
        <p:nvSpPr>
          <p:cNvPr id="27" name="TextBox 26">
            <a:extLst>
              <a:ext uri="{FF2B5EF4-FFF2-40B4-BE49-F238E27FC236}">
                <a16:creationId xmlns:a16="http://schemas.microsoft.com/office/drawing/2014/main" id="{B7407BD9-2B81-20E7-F69F-5D673D5D153A}"/>
              </a:ext>
            </a:extLst>
          </p:cNvPr>
          <p:cNvSpPr txBox="1"/>
          <p:nvPr/>
        </p:nvSpPr>
        <p:spPr>
          <a:xfrm>
            <a:off x="1282557" y="4097682"/>
            <a:ext cx="472611" cy="369332"/>
          </a:xfrm>
          <a:prstGeom prst="rect">
            <a:avLst/>
          </a:prstGeom>
          <a:noFill/>
        </p:spPr>
        <p:txBody>
          <a:bodyPr wrap="square" rtlCol="0">
            <a:spAutoFit/>
          </a:bodyPr>
          <a:lstStyle/>
          <a:p>
            <a:r>
              <a:rPr lang="en-US" b="1" dirty="0">
                <a:solidFill>
                  <a:srgbClr val="FF0000"/>
                </a:solidFill>
              </a:rPr>
              <a:t>if</a:t>
            </a:r>
            <a:endParaRPr lang="en-IN" b="1" dirty="0">
              <a:solidFill>
                <a:srgbClr val="FF0000"/>
              </a:solidFill>
            </a:endParaRPr>
          </a:p>
        </p:txBody>
      </p:sp>
      <p:sp>
        <p:nvSpPr>
          <p:cNvPr id="28" name="Oval 27">
            <a:extLst>
              <a:ext uri="{FF2B5EF4-FFF2-40B4-BE49-F238E27FC236}">
                <a16:creationId xmlns:a16="http://schemas.microsoft.com/office/drawing/2014/main" id="{ED0D20A5-530D-48BE-6933-AA2AFF9E0C43}"/>
              </a:ext>
            </a:extLst>
          </p:cNvPr>
          <p:cNvSpPr/>
          <p:nvPr/>
        </p:nvSpPr>
        <p:spPr>
          <a:xfrm>
            <a:off x="4032609" y="408399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29" name="Oval 28">
            <a:extLst>
              <a:ext uri="{FF2B5EF4-FFF2-40B4-BE49-F238E27FC236}">
                <a16:creationId xmlns:a16="http://schemas.microsoft.com/office/drawing/2014/main" id="{16E8E3AF-B2A6-2F63-479C-BD661CA2F035}"/>
              </a:ext>
            </a:extLst>
          </p:cNvPr>
          <p:cNvSpPr/>
          <p:nvPr/>
        </p:nvSpPr>
        <p:spPr>
          <a:xfrm>
            <a:off x="4719264" y="4072008"/>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30" name="TextBox 29">
            <a:extLst>
              <a:ext uri="{FF2B5EF4-FFF2-40B4-BE49-F238E27FC236}">
                <a16:creationId xmlns:a16="http://schemas.microsoft.com/office/drawing/2014/main" id="{BF0DA90A-20F7-0AEC-0594-AE9515777295}"/>
              </a:ext>
            </a:extLst>
          </p:cNvPr>
          <p:cNvSpPr txBox="1"/>
          <p:nvPr/>
        </p:nvSpPr>
        <p:spPr>
          <a:xfrm>
            <a:off x="4012051" y="4073711"/>
            <a:ext cx="744879" cy="369332"/>
          </a:xfrm>
          <a:prstGeom prst="rect">
            <a:avLst/>
          </a:prstGeom>
          <a:noFill/>
        </p:spPr>
        <p:txBody>
          <a:bodyPr wrap="square" rtlCol="0">
            <a:spAutoFit/>
          </a:bodyPr>
          <a:lstStyle/>
          <a:p>
            <a:r>
              <a:rPr lang="en-US" b="1" dirty="0">
                <a:solidFill>
                  <a:srgbClr val="FF0000"/>
                </a:solidFill>
              </a:rPr>
              <a:t>else</a:t>
            </a:r>
            <a:endParaRPr lang="en-IN" b="1" dirty="0">
              <a:solidFill>
                <a:srgbClr val="FF0000"/>
              </a:solidFill>
            </a:endParaRPr>
          </a:p>
        </p:txBody>
      </p:sp>
      <p:cxnSp>
        <p:nvCxnSpPr>
          <p:cNvPr id="32" name="Straight Arrow Connector 31">
            <a:extLst>
              <a:ext uri="{FF2B5EF4-FFF2-40B4-BE49-F238E27FC236}">
                <a16:creationId xmlns:a16="http://schemas.microsoft.com/office/drawing/2014/main" id="{F45CFAE0-0931-C4D3-931A-5F03B62B5858}"/>
              </a:ext>
            </a:extLst>
          </p:cNvPr>
          <p:cNvCxnSpPr>
            <a:stCxn id="4" idx="4"/>
            <a:endCxn id="27" idx="0"/>
          </p:cNvCxnSpPr>
          <p:nvPr/>
        </p:nvCxnSpPr>
        <p:spPr>
          <a:xfrm flipH="1">
            <a:off x="1518863" y="3751789"/>
            <a:ext cx="1184957" cy="345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C191B0A1-094A-9182-16D0-C4EE9C08A36A}"/>
              </a:ext>
            </a:extLst>
          </p:cNvPr>
          <p:cNvCxnSpPr>
            <a:stCxn id="4" idx="4"/>
            <a:endCxn id="30" idx="0"/>
          </p:cNvCxnSpPr>
          <p:nvPr/>
        </p:nvCxnSpPr>
        <p:spPr>
          <a:xfrm>
            <a:off x="2703820" y="3751789"/>
            <a:ext cx="1680671" cy="321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09442AD-2544-717B-5055-6D5190B5E778}"/>
              </a:ext>
            </a:extLst>
          </p:cNvPr>
          <p:cNvCxnSpPr>
            <a:stCxn id="4" idx="4"/>
            <a:endCxn id="29" idx="0"/>
          </p:cNvCxnSpPr>
          <p:nvPr/>
        </p:nvCxnSpPr>
        <p:spPr>
          <a:xfrm>
            <a:off x="2703820" y="3751789"/>
            <a:ext cx="2251750" cy="3202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Oval 37">
            <a:extLst>
              <a:ext uri="{FF2B5EF4-FFF2-40B4-BE49-F238E27FC236}">
                <a16:creationId xmlns:a16="http://schemas.microsoft.com/office/drawing/2014/main" id="{8D8CDF75-158F-CCED-D463-EE0FF583A5C7}"/>
              </a:ext>
            </a:extLst>
          </p:cNvPr>
          <p:cNvSpPr/>
          <p:nvPr/>
        </p:nvSpPr>
        <p:spPr>
          <a:xfrm>
            <a:off x="2563407" y="476208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39" name="Oval 38">
            <a:extLst>
              <a:ext uri="{FF2B5EF4-FFF2-40B4-BE49-F238E27FC236}">
                <a16:creationId xmlns:a16="http://schemas.microsoft.com/office/drawing/2014/main" id="{5D764DCE-2FF5-E719-818C-B5714FCAD8AF}"/>
              </a:ext>
            </a:extLst>
          </p:cNvPr>
          <p:cNvSpPr/>
          <p:nvPr/>
        </p:nvSpPr>
        <p:spPr>
          <a:xfrm>
            <a:off x="3116499" y="4770646"/>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40" name="Oval 39">
            <a:extLst>
              <a:ext uri="{FF2B5EF4-FFF2-40B4-BE49-F238E27FC236}">
                <a16:creationId xmlns:a16="http://schemas.microsoft.com/office/drawing/2014/main" id="{4C4513B3-9D9C-F817-B170-1464AAF79F93}"/>
              </a:ext>
            </a:extLst>
          </p:cNvPr>
          <p:cNvSpPr/>
          <p:nvPr/>
        </p:nvSpPr>
        <p:spPr>
          <a:xfrm>
            <a:off x="3700411" y="475866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41" name="Oval 40">
            <a:extLst>
              <a:ext uri="{FF2B5EF4-FFF2-40B4-BE49-F238E27FC236}">
                <a16:creationId xmlns:a16="http://schemas.microsoft.com/office/drawing/2014/main" id="{B0751B1C-5436-7402-445F-E0C94F67B116}"/>
              </a:ext>
            </a:extLst>
          </p:cNvPr>
          <p:cNvSpPr/>
          <p:nvPr/>
        </p:nvSpPr>
        <p:spPr>
          <a:xfrm>
            <a:off x="4397340" y="4736404"/>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48" name="TextBox 47">
            <a:extLst>
              <a:ext uri="{FF2B5EF4-FFF2-40B4-BE49-F238E27FC236}">
                <a16:creationId xmlns:a16="http://schemas.microsoft.com/office/drawing/2014/main" id="{7846A929-69AD-6284-6715-1647635439E7}"/>
              </a:ext>
            </a:extLst>
          </p:cNvPr>
          <p:cNvSpPr txBox="1"/>
          <p:nvPr/>
        </p:nvSpPr>
        <p:spPr>
          <a:xfrm>
            <a:off x="1962361" y="4089124"/>
            <a:ext cx="744879" cy="369332"/>
          </a:xfrm>
          <a:prstGeom prst="rect">
            <a:avLst/>
          </a:prstGeom>
          <a:noFill/>
        </p:spPr>
        <p:txBody>
          <a:bodyPr wrap="square" rtlCol="0">
            <a:spAutoFit/>
          </a:bodyPr>
          <a:lstStyle/>
          <a:p>
            <a:r>
              <a:rPr lang="en-US" b="1" dirty="0">
                <a:solidFill>
                  <a:srgbClr val="FF0000"/>
                </a:solidFill>
              </a:rPr>
              <a:t>E</a:t>
            </a:r>
            <a:r>
              <a:rPr lang="en-US" b="1" baseline="-25000" dirty="0">
                <a:solidFill>
                  <a:srgbClr val="FF0000"/>
                </a:solidFill>
              </a:rPr>
              <a:t>1</a:t>
            </a:r>
            <a:endParaRPr lang="en-IN" b="1" dirty="0">
              <a:solidFill>
                <a:srgbClr val="FF0000"/>
              </a:solidFill>
            </a:endParaRPr>
          </a:p>
        </p:txBody>
      </p:sp>
      <p:sp>
        <p:nvSpPr>
          <p:cNvPr id="49" name="TextBox 48">
            <a:extLst>
              <a:ext uri="{FF2B5EF4-FFF2-40B4-BE49-F238E27FC236}">
                <a16:creationId xmlns:a16="http://schemas.microsoft.com/office/drawing/2014/main" id="{6CFFC929-1B32-C848-4094-76C1B2561485}"/>
              </a:ext>
            </a:extLst>
          </p:cNvPr>
          <p:cNvSpPr txBox="1"/>
          <p:nvPr/>
        </p:nvSpPr>
        <p:spPr>
          <a:xfrm>
            <a:off x="2638749" y="4816868"/>
            <a:ext cx="472611" cy="369332"/>
          </a:xfrm>
          <a:prstGeom prst="rect">
            <a:avLst/>
          </a:prstGeom>
          <a:noFill/>
        </p:spPr>
        <p:txBody>
          <a:bodyPr wrap="square" rtlCol="0">
            <a:spAutoFit/>
          </a:bodyPr>
          <a:lstStyle/>
          <a:p>
            <a:r>
              <a:rPr lang="en-US" b="1" dirty="0">
                <a:solidFill>
                  <a:srgbClr val="FF0000"/>
                </a:solidFill>
              </a:rPr>
              <a:t>if</a:t>
            </a:r>
            <a:endParaRPr lang="en-IN" b="1" dirty="0">
              <a:solidFill>
                <a:srgbClr val="FF0000"/>
              </a:solidFill>
            </a:endParaRPr>
          </a:p>
        </p:txBody>
      </p:sp>
      <p:sp>
        <p:nvSpPr>
          <p:cNvPr id="50" name="TextBox 49">
            <a:extLst>
              <a:ext uri="{FF2B5EF4-FFF2-40B4-BE49-F238E27FC236}">
                <a16:creationId xmlns:a16="http://schemas.microsoft.com/office/drawing/2014/main" id="{6FA68BDB-3B9A-837F-A6B7-4707C26E95C3}"/>
              </a:ext>
            </a:extLst>
          </p:cNvPr>
          <p:cNvSpPr txBox="1"/>
          <p:nvPr/>
        </p:nvSpPr>
        <p:spPr>
          <a:xfrm>
            <a:off x="3183272" y="4786049"/>
            <a:ext cx="744879" cy="369332"/>
          </a:xfrm>
          <a:prstGeom prst="rect">
            <a:avLst/>
          </a:prstGeom>
          <a:noFill/>
        </p:spPr>
        <p:txBody>
          <a:bodyPr wrap="square" rtlCol="0">
            <a:spAutoFit/>
          </a:bodyPr>
          <a:lstStyle/>
          <a:p>
            <a:r>
              <a:rPr lang="en-US" b="1" dirty="0">
                <a:solidFill>
                  <a:srgbClr val="FF0000"/>
                </a:solidFill>
              </a:rPr>
              <a:t>E</a:t>
            </a:r>
            <a:r>
              <a:rPr lang="en-US" b="1" baseline="-25000" dirty="0">
                <a:solidFill>
                  <a:srgbClr val="FF0000"/>
                </a:solidFill>
              </a:rPr>
              <a:t>2</a:t>
            </a:r>
            <a:endParaRPr lang="en-IN" b="1" dirty="0">
              <a:solidFill>
                <a:srgbClr val="FF0000"/>
              </a:solidFill>
            </a:endParaRPr>
          </a:p>
        </p:txBody>
      </p:sp>
      <p:sp>
        <p:nvSpPr>
          <p:cNvPr id="51" name="TextBox 50">
            <a:extLst>
              <a:ext uri="{FF2B5EF4-FFF2-40B4-BE49-F238E27FC236}">
                <a16:creationId xmlns:a16="http://schemas.microsoft.com/office/drawing/2014/main" id="{16368E44-39D4-4407-4DD4-2D770B4CEA17}"/>
              </a:ext>
            </a:extLst>
          </p:cNvPr>
          <p:cNvSpPr txBox="1"/>
          <p:nvPr/>
        </p:nvSpPr>
        <p:spPr>
          <a:xfrm>
            <a:off x="3631913" y="4762079"/>
            <a:ext cx="744879" cy="369332"/>
          </a:xfrm>
          <a:prstGeom prst="rect">
            <a:avLst/>
          </a:prstGeom>
          <a:noFill/>
        </p:spPr>
        <p:txBody>
          <a:bodyPr wrap="square" rtlCol="0">
            <a:spAutoFit/>
          </a:bodyPr>
          <a:lstStyle/>
          <a:p>
            <a:r>
              <a:rPr lang="en-US" b="1" dirty="0">
                <a:solidFill>
                  <a:srgbClr val="FF0000"/>
                </a:solidFill>
              </a:rPr>
              <a:t>then</a:t>
            </a:r>
            <a:endParaRPr lang="en-IN" b="1" dirty="0">
              <a:solidFill>
                <a:srgbClr val="FF0000"/>
              </a:solidFill>
            </a:endParaRPr>
          </a:p>
        </p:txBody>
      </p:sp>
      <p:sp>
        <p:nvSpPr>
          <p:cNvPr id="52" name="TextBox 51">
            <a:extLst>
              <a:ext uri="{FF2B5EF4-FFF2-40B4-BE49-F238E27FC236}">
                <a16:creationId xmlns:a16="http://schemas.microsoft.com/office/drawing/2014/main" id="{B96BAE0F-4FAF-13DB-92D7-5CB703B5E4B8}"/>
              </a:ext>
            </a:extLst>
          </p:cNvPr>
          <p:cNvSpPr txBox="1"/>
          <p:nvPr/>
        </p:nvSpPr>
        <p:spPr>
          <a:xfrm>
            <a:off x="4441854" y="4760363"/>
            <a:ext cx="744879" cy="369332"/>
          </a:xfrm>
          <a:prstGeom prst="rect">
            <a:avLst/>
          </a:prstGeom>
          <a:noFill/>
        </p:spPr>
        <p:txBody>
          <a:bodyPr wrap="square" rtlCol="0">
            <a:spAutoFit/>
          </a:bodyPr>
          <a:lstStyle/>
          <a:p>
            <a:r>
              <a:rPr lang="en-US" b="1" dirty="0">
                <a:solidFill>
                  <a:srgbClr val="FF0000"/>
                </a:solidFill>
              </a:rPr>
              <a:t>S</a:t>
            </a:r>
            <a:r>
              <a:rPr lang="en-US" b="1" baseline="-25000" dirty="0">
                <a:solidFill>
                  <a:srgbClr val="FF0000"/>
                </a:solidFill>
              </a:rPr>
              <a:t>1</a:t>
            </a:r>
            <a:endParaRPr lang="en-IN" b="1" dirty="0">
              <a:solidFill>
                <a:srgbClr val="FF0000"/>
              </a:solidFill>
            </a:endParaRPr>
          </a:p>
        </p:txBody>
      </p:sp>
      <p:sp>
        <p:nvSpPr>
          <p:cNvPr id="53" name="TextBox 52">
            <a:extLst>
              <a:ext uri="{FF2B5EF4-FFF2-40B4-BE49-F238E27FC236}">
                <a16:creationId xmlns:a16="http://schemas.microsoft.com/office/drawing/2014/main" id="{AC088519-C508-61B4-23EF-C2E0A62CEB37}"/>
              </a:ext>
            </a:extLst>
          </p:cNvPr>
          <p:cNvSpPr txBox="1"/>
          <p:nvPr/>
        </p:nvSpPr>
        <p:spPr>
          <a:xfrm>
            <a:off x="4779191" y="4060005"/>
            <a:ext cx="744879" cy="369332"/>
          </a:xfrm>
          <a:prstGeom prst="rect">
            <a:avLst/>
          </a:prstGeom>
          <a:noFill/>
        </p:spPr>
        <p:txBody>
          <a:bodyPr wrap="square" rtlCol="0">
            <a:spAutoFit/>
          </a:bodyPr>
          <a:lstStyle/>
          <a:p>
            <a:r>
              <a:rPr lang="en-US" b="1" dirty="0">
                <a:solidFill>
                  <a:srgbClr val="FF0000"/>
                </a:solidFill>
              </a:rPr>
              <a:t>S</a:t>
            </a:r>
            <a:r>
              <a:rPr lang="en-US" b="1" baseline="-25000" dirty="0">
                <a:solidFill>
                  <a:srgbClr val="FF0000"/>
                </a:solidFill>
              </a:rPr>
              <a:t>2</a:t>
            </a:r>
            <a:endParaRPr lang="en-IN" b="1" dirty="0">
              <a:solidFill>
                <a:srgbClr val="FF0000"/>
              </a:solidFill>
            </a:endParaRPr>
          </a:p>
        </p:txBody>
      </p:sp>
      <p:cxnSp>
        <p:nvCxnSpPr>
          <p:cNvPr id="55" name="Straight Arrow Connector 54">
            <a:extLst>
              <a:ext uri="{FF2B5EF4-FFF2-40B4-BE49-F238E27FC236}">
                <a16:creationId xmlns:a16="http://schemas.microsoft.com/office/drawing/2014/main" id="{96E7F229-C213-28BC-A128-D518E451B76B}"/>
              </a:ext>
            </a:extLst>
          </p:cNvPr>
          <p:cNvCxnSpPr>
            <a:stCxn id="7" idx="4"/>
            <a:endCxn id="49" idx="0"/>
          </p:cNvCxnSpPr>
          <p:nvPr/>
        </p:nvCxnSpPr>
        <p:spPr>
          <a:xfrm flipH="1">
            <a:off x="2875055" y="4445298"/>
            <a:ext cx="645560" cy="3715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6E8E0C99-6D33-86BB-9B63-1608C77172DB}"/>
              </a:ext>
            </a:extLst>
          </p:cNvPr>
          <p:cNvCxnSpPr>
            <a:stCxn id="7" idx="4"/>
            <a:endCxn id="39" idx="0"/>
          </p:cNvCxnSpPr>
          <p:nvPr/>
        </p:nvCxnSpPr>
        <p:spPr>
          <a:xfrm flipH="1">
            <a:off x="3352805" y="4445298"/>
            <a:ext cx="167810" cy="3253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B7CE39E8-A364-5039-0DD3-4803316AA924}"/>
              </a:ext>
            </a:extLst>
          </p:cNvPr>
          <p:cNvCxnSpPr>
            <a:stCxn id="7" idx="4"/>
            <a:endCxn id="51" idx="0"/>
          </p:cNvCxnSpPr>
          <p:nvPr/>
        </p:nvCxnSpPr>
        <p:spPr>
          <a:xfrm>
            <a:off x="3520615" y="4445298"/>
            <a:ext cx="483738" cy="316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B60B2D26-F6F6-24B1-0DFA-07F4CB5652FB}"/>
              </a:ext>
            </a:extLst>
          </p:cNvPr>
          <p:cNvCxnSpPr>
            <a:stCxn id="7" idx="4"/>
            <a:endCxn id="41" idx="0"/>
          </p:cNvCxnSpPr>
          <p:nvPr/>
        </p:nvCxnSpPr>
        <p:spPr>
          <a:xfrm>
            <a:off x="3520615" y="4445298"/>
            <a:ext cx="1113031" cy="2911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Oval 61">
            <a:extLst>
              <a:ext uri="{FF2B5EF4-FFF2-40B4-BE49-F238E27FC236}">
                <a16:creationId xmlns:a16="http://schemas.microsoft.com/office/drawing/2014/main" id="{7E87187F-F357-E706-88EA-F1FD52D46F8E}"/>
              </a:ext>
            </a:extLst>
          </p:cNvPr>
          <p:cNvSpPr/>
          <p:nvPr/>
        </p:nvSpPr>
        <p:spPr>
          <a:xfrm>
            <a:off x="8157696" y="3411031"/>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S</a:t>
            </a:r>
            <a:endParaRPr lang="en-IN" b="1" dirty="0">
              <a:solidFill>
                <a:srgbClr val="FF0000"/>
              </a:solidFill>
            </a:endParaRPr>
          </a:p>
        </p:txBody>
      </p:sp>
      <p:sp>
        <p:nvSpPr>
          <p:cNvPr id="63" name="Oval 62">
            <a:extLst>
              <a:ext uri="{FF2B5EF4-FFF2-40B4-BE49-F238E27FC236}">
                <a16:creationId xmlns:a16="http://schemas.microsoft.com/office/drawing/2014/main" id="{56C0F5D5-AB6D-192D-B29D-148D0DEBF1B5}"/>
              </a:ext>
            </a:extLst>
          </p:cNvPr>
          <p:cNvSpPr/>
          <p:nvPr/>
        </p:nvSpPr>
        <p:spPr>
          <a:xfrm>
            <a:off x="7570359" y="4097686"/>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64" name="Oval 63">
            <a:extLst>
              <a:ext uri="{FF2B5EF4-FFF2-40B4-BE49-F238E27FC236}">
                <a16:creationId xmlns:a16="http://schemas.microsoft.com/office/drawing/2014/main" id="{A7DD9F91-E29C-30EB-86EC-B4F0DA1BBADF}"/>
              </a:ext>
            </a:extLst>
          </p:cNvPr>
          <p:cNvSpPr/>
          <p:nvPr/>
        </p:nvSpPr>
        <p:spPr>
          <a:xfrm>
            <a:off x="8236468" y="408570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65" name="Oval 64">
            <a:extLst>
              <a:ext uri="{FF2B5EF4-FFF2-40B4-BE49-F238E27FC236}">
                <a16:creationId xmlns:a16="http://schemas.microsoft.com/office/drawing/2014/main" id="{180A47E8-8BCD-100C-6E47-8F8259A99698}"/>
              </a:ext>
            </a:extLst>
          </p:cNvPr>
          <p:cNvSpPr/>
          <p:nvPr/>
        </p:nvSpPr>
        <p:spPr>
          <a:xfrm>
            <a:off x="8974491" y="4104540"/>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S</a:t>
            </a:r>
            <a:endParaRPr lang="en-IN" b="1" dirty="0">
              <a:solidFill>
                <a:srgbClr val="FF0000"/>
              </a:solidFill>
            </a:endParaRPr>
          </a:p>
        </p:txBody>
      </p:sp>
      <p:cxnSp>
        <p:nvCxnSpPr>
          <p:cNvPr id="66" name="Straight Arrow Connector 65">
            <a:extLst>
              <a:ext uri="{FF2B5EF4-FFF2-40B4-BE49-F238E27FC236}">
                <a16:creationId xmlns:a16="http://schemas.microsoft.com/office/drawing/2014/main" id="{479A5ECB-CBB6-CB4F-C2FA-0E260718B535}"/>
              </a:ext>
            </a:extLst>
          </p:cNvPr>
          <p:cNvCxnSpPr>
            <a:stCxn id="62" idx="4"/>
            <a:endCxn id="63" idx="0"/>
          </p:cNvCxnSpPr>
          <p:nvPr/>
        </p:nvCxnSpPr>
        <p:spPr>
          <a:xfrm flipH="1">
            <a:off x="7806665" y="3801449"/>
            <a:ext cx="587337" cy="296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79478225-8166-4703-AF8C-8B67F85FEB2C}"/>
              </a:ext>
            </a:extLst>
          </p:cNvPr>
          <p:cNvCxnSpPr>
            <a:stCxn id="62" idx="4"/>
            <a:endCxn id="64" idx="0"/>
          </p:cNvCxnSpPr>
          <p:nvPr/>
        </p:nvCxnSpPr>
        <p:spPr>
          <a:xfrm>
            <a:off x="8394002" y="3801449"/>
            <a:ext cx="78772" cy="284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C6FB51F2-96B7-5A58-9014-E5A5B3D1DEAD}"/>
              </a:ext>
            </a:extLst>
          </p:cNvPr>
          <p:cNvCxnSpPr>
            <a:stCxn id="62" idx="4"/>
            <a:endCxn id="65" idx="0"/>
          </p:cNvCxnSpPr>
          <p:nvPr/>
        </p:nvCxnSpPr>
        <p:spPr>
          <a:xfrm>
            <a:off x="8394002" y="3801449"/>
            <a:ext cx="816795" cy="303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9" name="Oval 68">
            <a:extLst>
              <a:ext uri="{FF2B5EF4-FFF2-40B4-BE49-F238E27FC236}">
                <a16:creationId xmlns:a16="http://schemas.microsoft.com/office/drawing/2014/main" id="{E691DDBC-E174-11D7-12AA-DC3B52BC7453}"/>
              </a:ext>
            </a:extLst>
          </p:cNvPr>
          <p:cNvSpPr/>
          <p:nvPr/>
        </p:nvSpPr>
        <p:spPr>
          <a:xfrm>
            <a:off x="6900826" y="4106250"/>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70" name="TextBox 69">
            <a:extLst>
              <a:ext uri="{FF2B5EF4-FFF2-40B4-BE49-F238E27FC236}">
                <a16:creationId xmlns:a16="http://schemas.microsoft.com/office/drawing/2014/main" id="{60BEE5E8-23F4-1B9A-400A-F8CDBF3F213D}"/>
              </a:ext>
            </a:extLst>
          </p:cNvPr>
          <p:cNvSpPr txBox="1"/>
          <p:nvPr/>
        </p:nvSpPr>
        <p:spPr>
          <a:xfrm>
            <a:off x="8185089" y="4085699"/>
            <a:ext cx="744879" cy="369332"/>
          </a:xfrm>
          <a:prstGeom prst="rect">
            <a:avLst/>
          </a:prstGeom>
          <a:noFill/>
        </p:spPr>
        <p:txBody>
          <a:bodyPr wrap="square" rtlCol="0">
            <a:spAutoFit/>
          </a:bodyPr>
          <a:lstStyle/>
          <a:p>
            <a:r>
              <a:rPr lang="en-US" b="1" dirty="0">
                <a:solidFill>
                  <a:srgbClr val="FF0000"/>
                </a:solidFill>
              </a:rPr>
              <a:t>then</a:t>
            </a:r>
            <a:endParaRPr lang="en-IN" b="1" dirty="0">
              <a:solidFill>
                <a:srgbClr val="FF0000"/>
              </a:solidFill>
            </a:endParaRPr>
          </a:p>
        </p:txBody>
      </p:sp>
      <p:sp>
        <p:nvSpPr>
          <p:cNvPr id="71" name="TextBox 70">
            <a:extLst>
              <a:ext uri="{FF2B5EF4-FFF2-40B4-BE49-F238E27FC236}">
                <a16:creationId xmlns:a16="http://schemas.microsoft.com/office/drawing/2014/main" id="{E4492A26-3FB4-B375-CB93-BE27ED7ADD44}"/>
              </a:ext>
            </a:extLst>
          </p:cNvPr>
          <p:cNvSpPr txBox="1"/>
          <p:nvPr/>
        </p:nvSpPr>
        <p:spPr>
          <a:xfrm>
            <a:off x="6972739" y="4147342"/>
            <a:ext cx="472611" cy="369332"/>
          </a:xfrm>
          <a:prstGeom prst="rect">
            <a:avLst/>
          </a:prstGeom>
          <a:noFill/>
        </p:spPr>
        <p:txBody>
          <a:bodyPr wrap="square" rtlCol="0">
            <a:spAutoFit/>
          </a:bodyPr>
          <a:lstStyle/>
          <a:p>
            <a:r>
              <a:rPr lang="en-US" b="1" dirty="0">
                <a:solidFill>
                  <a:srgbClr val="FF0000"/>
                </a:solidFill>
              </a:rPr>
              <a:t>if</a:t>
            </a:r>
            <a:endParaRPr lang="en-IN" b="1" dirty="0">
              <a:solidFill>
                <a:srgbClr val="FF0000"/>
              </a:solidFill>
            </a:endParaRPr>
          </a:p>
        </p:txBody>
      </p:sp>
      <p:cxnSp>
        <p:nvCxnSpPr>
          <p:cNvPr id="75" name="Straight Arrow Connector 74">
            <a:extLst>
              <a:ext uri="{FF2B5EF4-FFF2-40B4-BE49-F238E27FC236}">
                <a16:creationId xmlns:a16="http://schemas.microsoft.com/office/drawing/2014/main" id="{5FD140B2-7CA5-CC7F-0A2C-F6C01AA50602}"/>
              </a:ext>
            </a:extLst>
          </p:cNvPr>
          <p:cNvCxnSpPr>
            <a:stCxn id="62" idx="4"/>
            <a:endCxn id="71" idx="0"/>
          </p:cNvCxnSpPr>
          <p:nvPr/>
        </p:nvCxnSpPr>
        <p:spPr>
          <a:xfrm flipH="1">
            <a:off x="7209045" y="3801449"/>
            <a:ext cx="1184957" cy="345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8" name="Oval 77">
            <a:extLst>
              <a:ext uri="{FF2B5EF4-FFF2-40B4-BE49-F238E27FC236}">
                <a16:creationId xmlns:a16="http://schemas.microsoft.com/office/drawing/2014/main" id="{A75221CE-4E49-58A0-98FE-A389956752B2}"/>
              </a:ext>
            </a:extLst>
          </p:cNvPr>
          <p:cNvSpPr/>
          <p:nvPr/>
        </p:nvSpPr>
        <p:spPr>
          <a:xfrm>
            <a:off x="8253589" y="481174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79" name="Oval 78">
            <a:extLst>
              <a:ext uri="{FF2B5EF4-FFF2-40B4-BE49-F238E27FC236}">
                <a16:creationId xmlns:a16="http://schemas.microsoft.com/office/drawing/2014/main" id="{5D5E9D19-8B99-FA1C-8675-4A233762CCD9}"/>
              </a:ext>
            </a:extLst>
          </p:cNvPr>
          <p:cNvSpPr/>
          <p:nvPr/>
        </p:nvSpPr>
        <p:spPr>
          <a:xfrm>
            <a:off x="8806681" y="4820306"/>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80" name="Oval 79">
            <a:extLst>
              <a:ext uri="{FF2B5EF4-FFF2-40B4-BE49-F238E27FC236}">
                <a16:creationId xmlns:a16="http://schemas.microsoft.com/office/drawing/2014/main" id="{42C396F7-8225-CC1B-6A67-2CA01A3F4592}"/>
              </a:ext>
            </a:extLst>
          </p:cNvPr>
          <p:cNvSpPr/>
          <p:nvPr/>
        </p:nvSpPr>
        <p:spPr>
          <a:xfrm>
            <a:off x="9390593" y="480832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81" name="Oval 80">
            <a:extLst>
              <a:ext uri="{FF2B5EF4-FFF2-40B4-BE49-F238E27FC236}">
                <a16:creationId xmlns:a16="http://schemas.microsoft.com/office/drawing/2014/main" id="{D00AB699-EEC4-5CDC-080E-67571FD2FE52}"/>
              </a:ext>
            </a:extLst>
          </p:cNvPr>
          <p:cNvSpPr/>
          <p:nvPr/>
        </p:nvSpPr>
        <p:spPr>
          <a:xfrm>
            <a:off x="10087522" y="4786064"/>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82" name="TextBox 81">
            <a:extLst>
              <a:ext uri="{FF2B5EF4-FFF2-40B4-BE49-F238E27FC236}">
                <a16:creationId xmlns:a16="http://schemas.microsoft.com/office/drawing/2014/main" id="{58B04180-C973-B5C9-EEAE-71C05E54F584}"/>
              </a:ext>
            </a:extLst>
          </p:cNvPr>
          <p:cNvSpPr txBox="1"/>
          <p:nvPr/>
        </p:nvSpPr>
        <p:spPr>
          <a:xfrm>
            <a:off x="7652543" y="4138784"/>
            <a:ext cx="744879" cy="369332"/>
          </a:xfrm>
          <a:prstGeom prst="rect">
            <a:avLst/>
          </a:prstGeom>
          <a:noFill/>
        </p:spPr>
        <p:txBody>
          <a:bodyPr wrap="square" rtlCol="0">
            <a:spAutoFit/>
          </a:bodyPr>
          <a:lstStyle/>
          <a:p>
            <a:r>
              <a:rPr lang="en-US" b="1" dirty="0">
                <a:solidFill>
                  <a:srgbClr val="FF0000"/>
                </a:solidFill>
              </a:rPr>
              <a:t>E</a:t>
            </a:r>
            <a:r>
              <a:rPr lang="en-US" b="1" baseline="-25000" dirty="0">
                <a:solidFill>
                  <a:srgbClr val="FF0000"/>
                </a:solidFill>
              </a:rPr>
              <a:t>1</a:t>
            </a:r>
            <a:endParaRPr lang="en-IN" b="1" dirty="0">
              <a:solidFill>
                <a:srgbClr val="FF0000"/>
              </a:solidFill>
            </a:endParaRPr>
          </a:p>
        </p:txBody>
      </p:sp>
      <p:sp>
        <p:nvSpPr>
          <p:cNvPr id="83" name="TextBox 82">
            <a:extLst>
              <a:ext uri="{FF2B5EF4-FFF2-40B4-BE49-F238E27FC236}">
                <a16:creationId xmlns:a16="http://schemas.microsoft.com/office/drawing/2014/main" id="{75FF0AC8-1299-8420-FD86-7BD83ACCE0F1}"/>
              </a:ext>
            </a:extLst>
          </p:cNvPr>
          <p:cNvSpPr txBox="1"/>
          <p:nvPr/>
        </p:nvSpPr>
        <p:spPr>
          <a:xfrm>
            <a:off x="8328931" y="4866528"/>
            <a:ext cx="472611" cy="369332"/>
          </a:xfrm>
          <a:prstGeom prst="rect">
            <a:avLst/>
          </a:prstGeom>
          <a:noFill/>
        </p:spPr>
        <p:txBody>
          <a:bodyPr wrap="square" rtlCol="0">
            <a:spAutoFit/>
          </a:bodyPr>
          <a:lstStyle/>
          <a:p>
            <a:r>
              <a:rPr lang="en-US" b="1" dirty="0">
                <a:solidFill>
                  <a:srgbClr val="FF0000"/>
                </a:solidFill>
              </a:rPr>
              <a:t>if</a:t>
            </a:r>
            <a:endParaRPr lang="en-IN" b="1" dirty="0">
              <a:solidFill>
                <a:srgbClr val="FF0000"/>
              </a:solidFill>
            </a:endParaRPr>
          </a:p>
        </p:txBody>
      </p:sp>
      <p:sp>
        <p:nvSpPr>
          <p:cNvPr id="84" name="TextBox 83">
            <a:extLst>
              <a:ext uri="{FF2B5EF4-FFF2-40B4-BE49-F238E27FC236}">
                <a16:creationId xmlns:a16="http://schemas.microsoft.com/office/drawing/2014/main" id="{A0F5FB7E-204F-C90B-0C64-ED088A4366DD}"/>
              </a:ext>
            </a:extLst>
          </p:cNvPr>
          <p:cNvSpPr txBox="1"/>
          <p:nvPr/>
        </p:nvSpPr>
        <p:spPr>
          <a:xfrm>
            <a:off x="8873454" y="4835709"/>
            <a:ext cx="744879" cy="369332"/>
          </a:xfrm>
          <a:prstGeom prst="rect">
            <a:avLst/>
          </a:prstGeom>
          <a:noFill/>
        </p:spPr>
        <p:txBody>
          <a:bodyPr wrap="square" rtlCol="0">
            <a:spAutoFit/>
          </a:bodyPr>
          <a:lstStyle/>
          <a:p>
            <a:r>
              <a:rPr lang="en-US" b="1" dirty="0">
                <a:solidFill>
                  <a:srgbClr val="FF0000"/>
                </a:solidFill>
              </a:rPr>
              <a:t>E</a:t>
            </a:r>
            <a:r>
              <a:rPr lang="en-US" b="1" baseline="-25000" dirty="0">
                <a:solidFill>
                  <a:srgbClr val="FF0000"/>
                </a:solidFill>
              </a:rPr>
              <a:t>2</a:t>
            </a:r>
            <a:endParaRPr lang="en-IN" b="1" dirty="0">
              <a:solidFill>
                <a:srgbClr val="FF0000"/>
              </a:solidFill>
            </a:endParaRPr>
          </a:p>
        </p:txBody>
      </p:sp>
      <p:sp>
        <p:nvSpPr>
          <p:cNvPr id="85" name="TextBox 84">
            <a:extLst>
              <a:ext uri="{FF2B5EF4-FFF2-40B4-BE49-F238E27FC236}">
                <a16:creationId xmlns:a16="http://schemas.microsoft.com/office/drawing/2014/main" id="{AC404A51-738D-1745-EB8D-69A1BDA2AB6E}"/>
              </a:ext>
            </a:extLst>
          </p:cNvPr>
          <p:cNvSpPr txBox="1"/>
          <p:nvPr/>
        </p:nvSpPr>
        <p:spPr>
          <a:xfrm>
            <a:off x="9322095" y="4811739"/>
            <a:ext cx="744879" cy="369332"/>
          </a:xfrm>
          <a:prstGeom prst="rect">
            <a:avLst/>
          </a:prstGeom>
          <a:noFill/>
        </p:spPr>
        <p:txBody>
          <a:bodyPr wrap="square" rtlCol="0">
            <a:spAutoFit/>
          </a:bodyPr>
          <a:lstStyle/>
          <a:p>
            <a:r>
              <a:rPr lang="en-US" b="1" dirty="0">
                <a:solidFill>
                  <a:srgbClr val="FF0000"/>
                </a:solidFill>
              </a:rPr>
              <a:t>then</a:t>
            </a:r>
            <a:endParaRPr lang="en-IN" b="1" dirty="0">
              <a:solidFill>
                <a:srgbClr val="FF0000"/>
              </a:solidFill>
            </a:endParaRPr>
          </a:p>
        </p:txBody>
      </p:sp>
      <p:sp>
        <p:nvSpPr>
          <p:cNvPr id="86" name="TextBox 85">
            <a:extLst>
              <a:ext uri="{FF2B5EF4-FFF2-40B4-BE49-F238E27FC236}">
                <a16:creationId xmlns:a16="http://schemas.microsoft.com/office/drawing/2014/main" id="{5F988507-4C35-3B10-6827-3C4336C244B7}"/>
              </a:ext>
            </a:extLst>
          </p:cNvPr>
          <p:cNvSpPr txBox="1"/>
          <p:nvPr/>
        </p:nvSpPr>
        <p:spPr>
          <a:xfrm>
            <a:off x="10132036" y="4810023"/>
            <a:ext cx="744879" cy="369332"/>
          </a:xfrm>
          <a:prstGeom prst="rect">
            <a:avLst/>
          </a:prstGeom>
          <a:noFill/>
        </p:spPr>
        <p:txBody>
          <a:bodyPr wrap="square" rtlCol="0">
            <a:spAutoFit/>
          </a:bodyPr>
          <a:lstStyle/>
          <a:p>
            <a:r>
              <a:rPr lang="en-US" b="1" dirty="0">
                <a:solidFill>
                  <a:srgbClr val="FF0000"/>
                </a:solidFill>
              </a:rPr>
              <a:t>S</a:t>
            </a:r>
            <a:r>
              <a:rPr lang="en-US" b="1" baseline="-25000" dirty="0">
                <a:solidFill>
                  <a:srgbClr val="FF0000"/>
                </a:solidFill>
              </a:rPr>
              <a:t>1</a:t>
            </a:r>
            <a:endParaRPr lang="en-IN" b="1" dirty="0">
              <a:solidFill>
                <a:srgbClr val="FF0000"/>
              </a:solidFill>
            </a:endParaRPr>
          </a:p>
        </p:txBody>
      </p:sp>
      <p:cxnSp>
        <p:nvCxnSpPr>
          <p:cNvPr id="88" name="Straight Arrow Connector 87">
            <a:extLst>
              <a:ext uri="{FF2B5EF4-FFF2-40B4-BE49-F238E27FC236}">
                <a16:creationId xmlns:a16="http://schemas.microsoft.com/office/drawing/2014/main" id="{D6E5E92E-5ECC-9FD1-D0BD-E5202014A3D6}"/>
              </a:ext>
            </a:extLst>
          </p:cNvPr>
          <p:cNvCxnSpPr>
            <a:stCxn id="65" idx="4"/>
            <a:endCxn id="83" idx="0"/>
          </p:cNvCxnSpPr>
          <p:nvPr/>
        </p:nvCxnSpPr>
        <p:spPr>
          <a:xfrm flipH="1">
            <a:off x="8565237" y="4494958"/>
            <a:ext cx="645560" cy="3715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3FF25491-CF1D-5514-98DE-A36F06776826}"/>
              </a:ext>
            </a:extLst>
          </p:cNvPr>
          <p:cNvCxnSpPr>
            <a:stCxn id="65" idx="4"/>
            <a:endCxn id="79" idx="0"/>
          </p:cNvCxnSpPr>
          <p:nvPr/>
        </p:nvCxnSpPr>
        <p:spPr>
          <a:xfrm flipH="1">
            <a:off x="9042987" y="4494958"/>
            <a:ext cx="167810" cy="3253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42A14FCE-EDC7-9019-A50E-D35B8D43F93F}"/>
              </a:ext>
            </a:extLst>
          </p:cNvPr>
          <p:cNvCxnSpPr>
            <a:stCxn id="65" idx="4"/>
            <a:endCxn id="85" idx="0"/>
          </p:cNvCxnSpPr>
          <p:nvPr/>
        </p:nvCxnSpPr>
        <p:spPr>
          <a:xfrm>
            <a:off x="9210797" y="4494958"/>
            <a:ext cx="483738" cy="316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AEBBD847-A4D8-07A3-0138-9ECBBBDE9BF1}"/>
              </a:ext>
            </a:extLst>
          </p:cNvPr>
          <p:cNvCxnSpPr>
            <a:stCxn id="65" idx="4"/>
            <a:endCxn id="81" idx="0"/>
          </p:cNvCxnSpPr>
          <p:nvPr/>
        </p:nvCxnSpPr>
        <p:spPr>
          <a:xfrm>
            <a:off x="9210797" y="4494958"/>
            <a:ext cx="1113031" cy="2911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Oval 91">
            <a:extLst>
              <a:ext uri="{FF2B5EF4-FFF2-40B4-BE49-F238E27FC236}">
                <a16:creationId xmlns:a16="http://schemas.microsoft.com/office/drawing/2014/main" id="{F99478D0-BCBD-B90B-4C88-28B839EA2243}"/>
              </a:ext>
            </a:extLst>
          </p:cNvPr>
          <p:cNvSpPr/>
          <p:nvPr/>
        </p:nvSpPr>
        <p:spPr>
          <a:xfrm>
            <a:off x="10738217" y="4779211"/>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93" name="Oval 92">
            <a:extLst>
              <a:ext uri="{FF2B5EF4-FFF2-40B4-BE49-F238E27FC236}">
                <a16:creationId xmlns:a16="http://schemas.microsoft.com/office/drawing/2014/main" id="{4620DC80-0D6C-7CCF-D51A-A477B6CB08B0}"/>
              </a:ext>
            </a:extLst>
          </p:cNvPr>
          <p:cNvSpPr/>
          <p:nvPr/>
        </p:nvSpPr>
        <p:spPr>
          <a:xfrm>
            <a:off x="11424872" y="4767227"/>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94" name="TextBox 93">
            <a:extLst>
              <a:ext uri="{FF2B5EF4-FFF2-40B4-BE49-F238E27FC236}">
                <a16:creationId xmlns:a16="http://schemas.microsoft.com/office/drawing/2014/main" id="{D475A451-5829-8FEC-0716-CFB12D144DFA}"/>
              </a:ext>
            </a:extLst>
          </p:cNvPr>
          <p:cNvSpPr txBox="1"/>
          <p:nvPr/>
        </p:nvSpPr>
        <p:spPr>
          <a:xfrm>
            <a:off x="10700537" y="4782626"/>
            <a:ext cx="744879" cy="369332"/>
          </a:xfrm>
          <a:prstGeom prst="rect">
            <a:avLst/>
          </a:prstGeom>
          <a:noFill/>
        </p:spPr>
        <p:txBody>
          <a:bodyPr wrap="square" rtlCol="0">
            <a:spAutoFit/>
          </a:bodyPr>
          <a:lstStyle/>
          <a:p>
            <a:r>
              <a:rPr lang="en-US" b="1" dirty="0">
                <a:solidFill>
                  <a:srgbClr val="FF0000"/>
                </a:solidFill>
              </a:rPr>
              <a:t>else</a:t>
            </a:r>
            <a:endParaRPr lang="en-IN" b="1" dirty="0">
              <a:solidFill>
                <a:srgbClr val="FF0000"/>
              </a:solidFill>
            </a:endParaRPr>
          </a:p>
        </p:txBody>
      </p:sp>
      <p:sp>
        <p:nvSpPr>
          <p:cNvPr id="95" name="TextBox 94">
            <a:extLst>
              <a:ext uri="{FF2B5EF4-FFF2-40B4-BE49-F238E27FC236}">
                <a16:creationId xmlns:a16="http://schemas.microsoft.com/office/drawing/2014/main" id="{88360645-668A-BF78-F33A-7A8156A4B2B4}"/>
              </a:ext>
            </a:extLst>
          </p:cNvPr>
          <p:cNvSpPr txBox="1"/>
          <p:nvPr/>
        </p:nvSpPr>
        <p:spPr>
          <a:xfrm>
            <a:off x="11467690" y="4779202"/>
            <a:ext cx="744879" cy="369332"/>
          </a:xfrm>
          <a:prstGeom prst="rect">
            <a:avLst/>
          </a:prstGeom>
          <a:noFill/>
        </p:spPr>
        <p:txBody>
          <a:bodyPr wrap="square" rtlCol="0">
            <a:spAutoFit/>
          </a:bodyPr>
          <a:lstStyle/>
          <a:p>
            <a:r>
              <a:rPr lang="en-US" b="1" dirty="0">
                <a:solidFill>
                  <a:srgbClr val="FF0000"/>
                </a:solidFill>
              </a:rPr>
              <a:t>S</a:t>
            </a:r>
            <a:r>
              <a:rPr lang="en-US" b="1" baseline="-25000" dirty="0">
                <a:solidFill>
                  <a:srgbClr val="FF0000"/>
                </a:solidFill>
              </a:rPr>
              <a:t>2</a:t>
            </a:r>
            <a:endParaRPr lang="en-IN" b="1" dirty="0">
              <a:solidFill>
                <a:srgbClr val="FF0000"/>
              </a:solidFill>
            </a:endParaRPr>
          </a:p>
        </p:txBody>
      </p:sp>
      <p:cxnSp>
        <p:nvCxnSpPr>
          <p:cNvPr id="97" name="Straight Arrow Connector 96">
            <a:extLst>
              <a:ext uri="{FF2B5EF4-FFF2-40B4-BE49-F238E27FC236}">
                <a16:creationId xmlns:a16="http://schemas.microsoft.com/office/drawing/2014/main" id="{6A103A4F-7568-690E-F74E-7251513F38CA}"/>
              </a:ext>
            </a:extLst>
          </p:cNvPr>
          <p:cNvCxnSpPr>
            <a:stCxn id="65" idx="4"/>
            <a:endCxn id="94" idx="0"/>
          </p:cNvCxnSpPr>
          <p:nvPr/>
        </p:nvCxnSpPr>
        <p:spPr>
          <a:xfrm>
            <a:off x="9210797" y="4494958"/>
            <a:ext cx="1862180" cy="2876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0E9C75A3-0A4D-D988-FC75-F32C511F1697}"/>
              </a:ext>
            </a:extLst>
          </p:cNvPr>
          <p:cNvCxnSpPr>
            <a:stCxn id="65" idx="4"/>
            <a:endCxn id="93" idx="0"/>
          </p:cNvCxnSpPr>
          <p:nvPr/>
        </p:nvCxnSpPr>
        <p:spPr>
          <a:xfrm>
            <a:off x="9210797" y="4494958"/>
            <a:ext cx="2450381" cy="2722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4FA61987-2F9F-4AFB-E5B6-35EB7487A005}"/>
              </a:ext>
            </a:extLst>
          </p:cNvPr>
          <p:cNvSpPr txBox="1"/>
          <p:nvPr/>
        </p:nvSpPr>
        <p:spPr>
          <a:xfrm>
            <a:off x="2053118" y="5568593"/>
            <a:ext cx="3556571" cy="369332"/>
          </a:xfrm>
          <a:prstGeom prst="rect">
            <a:avLst/>
          </a:prstGeom>
          <a:noFill/>
        </p:spPr>
        <p:txBody>
          <a:bodyPr wrap="square" rtlCol="0">
            <a:spAutoFit/>
          </a:bodyPr>
          <a:lstStyle/>
          <a:p>
            <a:r>
              <a:rPr lang="en-US" dirty="0"/>
              <a:t>Parse-tree 1</a:t>
            </a:r>
            <a:endParaRPr lang="en-IN" dirty="0"/>
          </a:p>
        </p:txBody>
      </p:sp>
      <p:sp>
        <p:nvSpPr>
          <p:cNvPr id="101" name="TextBox 100">
            <a:extLst>
              <a:ext uri="{FF2B5EF4-FFF2-40B4-BE49-F238E27FC236}">
                <a16:creationId xmlns:a16="http://schemas.microsoft.com/office/drawing/2014/main" id="{CD892B70-DAE9-B1C3-398B-CE3D1197F0BF}"/>
              </a:ext>
            </a:extLst>
          </p:cNvPr>
          <p:cNvSpPr txBox="1"/>
          <p:nvPr/>
        </p:nvSpPr>
        <p:spPr>
          <a:xfrm>
            <a:off x="8123448" y="5443593"/>
            <a:ext cx="3556571" cy="369332"/>
          </a:xfrm>
          <a:prstGeom prst="rect">
            <a:avLst/>
          </a:prstGeom>
          <a:noFill/>
        </p:spPr>
        <p:txBody>
          <a:bodyPr wrap="square" rtlCol="0">
            <a:spAutoFit/>
          </a:bodyPr>
          <a:lstStyle/>
          <a:p>
            <a:r>
              <a:rPr lang="en-US" dirty="0"/>
              <a:t>Parse-tree 2</a:t>
            </a:r>
            <a:endParaRPr lang="en-IN" dirty="0"/>
          </a:p>
        </p:txBody>
      </p:sp>
    </p:spTree>
    <p:extLst>
      <p:ext uri="{BB962C8B-B14F-4D97-AF65-F5344CB8AC3E}">
        <p14:creationId xmlns:p14="http://schemas.microsoft.com/office/powerpoint/2010/main" val="30760710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65D2E-3F30-4FED-A794-BCC4F3B243BC}"/>
              </a:ext>
            </a:extLst>
          </p:cNvPr>
          <p:cNvSpPr>
            <a:spLocks noGrp="1"/>
          </p:cNvSpPr>
          <p:nvPr>
            <p:ph type="title"/>
          </p:nvPr>
        </p:nvSpPr>
        <p:spPr/>
        <p:txBody>
          <a:bodyPr/>
          <a:lstStyle/>
          <a:p>
            <a:r>
              <a:rPr lang="en-US" dirty="0"/>
              <a:t>Dangling-else grammar</a:t>
            </a:r>
          </a:p>
        </p:txBody>
      </p:sp>
      <p:sp>
        <p:nvSpPr>
          <p:cNvPr id="3" name="Content Placeholder 2">
            <a:extLst>
              <a:ext uri="{FF2B5EF4-FFF2-40B4-BE49-F238E27FC236}">
                <a16:creationId xmlns:a16="http://schemas.microsoft.com/office/drawing/2014/main" id="{B4B7D6A3-5000-4E15-9554-1E5CC29CCF00}"/>
              </a:ext>
            </a:extLst>
          </p:cNvPr>
          <p:cNvSpPr>
            <a:spLocks noGrp="1"/>
          </p:cNvSpPr>
          <p:nvPr>
            <p:ph idx="1"/>
          </p:nvPr>
        </p:nvSpPr>
        <p:spPr/>
        <p:txBody>
          <a:bodyPr/>
          <a:lstStyle/>
          <a:p>
            <a:pPr marL="0" indent="0">
              <a:buNone/>
            </a:pPr>
            <a:r>
              <a:rPr lang="en-US" dirty="0"/>
              <a:t>S </a:t>
            </a:r>
            <a:r>
              <a:rPr lang="en-US" dirty="0">
                <a:sym typeface="Wingdings" panose="05000000000000000000" pitchFamily="2" charset="2"/>
              </a:rPr>
              <a:t> if E then S  | if E then S else S  | other</a:t>
            </a:r>
          </a:p>
          <a:p>
            <a:pPr marL="0" indent="0">
              <a:buNone/>
            </a:pPr>
            <a:r>
              <a:rPr lang="en-US" dirty="0">
                <a:sym typeface="Wingdings" panose="05000000000000000000" pitchFamily="2" charset="2"/>
              </a:rPr>
              <a:t>if E</a:t>
            </a:r>
            <a:r>
              <a:rPr lang="en-US" baseline="-25000" dirty="0">
                <a:sym typeface="Wingdings" panose="05000000000000000000" pitchFamily="2" charset="2"/>
              </a:rPr>
              <a:t>1</a:t>
            </a:r>
            <a:r>
              <a:rPr lang="en-US" dirty="0">
                <a:sym typeface="Wingdings" panose="05000000000000000000" pitchFamily="2" charset="2"/>
              </a:rPr>
              <a:t> then if E</a:t>
            </a:r>
            <a:r>
              <a:rPr lang="en-US" baseline="-25000" dirty="0">
                <a:sym typeface="Wingdings" panose="05000000000000000000" pitchFamily="2" charset="2"/>
              </a:rPr>
              <a:t>2</a:t>
            </a:r>
            <a:r>
              <a:rPr lang="en-US" dirty="0">
                <a:sym typeface="Wingdings" panose="05000000000000000000" pitchFamily="2" charset="2"/>
              </a:rPr>
              <a:t> then S</a:t>
            </a:r>
            <a:r>
              <a:rPr lang="en-US" baseline="-25000" dirty="0">
                <a:sym typeface="Wingdings" panose="05000000000000000000" pitchFamily="2" charset="2"/>
              </a:rPr>
              <a:t>1</a:t>
            </a:r>
            <a:r>
              <a:rPr lang="en-US" dirty="0">
                <a:sym typeface="Wingdings" panose="05000000000000000000" pitchFamily="2" charset="2"/>
              </a:rPr>
              <a:t> else S</a:t>
            </a:r>
            <a:r>
              <a:rPr lang="en-US" baseline="-25000" dirty="0">
                <a:sym typeface="Wingdings" panose="05000000000000000000" pitchFamily="2" charset="2"/>
              </a:rPr>
              <a:t>2            </a:t>
            </a:r>
            <a:r>
              <a:rPr lang="en-US" dirty="0">
                <a:sym typeface="Wingdings" panose="05000000000000000000" pitchFamily="2" charset="2"/>
              </a:rPr>
              <a:t>   (two parse trees)</a:t>
            </a:r>
          </a:p>
          <a:p>
            <a:pPr marL="0" indent="0">
              <a:buNone/>
            </a:pPr>
            <a:endParaRPr lang="en-US" baseline="-25000" dirty="0">
              <a:sym typeface="Wingdings" panose="05000000000000000000" pitchFamily="2" charset="2"/>
            </a:endParaRPr>
          </a:p>
          <a:p>
            <a:pPr marL="0" indent="0">
              <a:buNone/>
            </a:pPr>
            <a:endParaRPr lang="en-US" baseline="-25000" dirty="0">
              <a:sym typeface="Wingdings" panose="05000000000000000000" pitchFamily="2" charset="2"/>
            </a:endParaRPr>
          </a:p>
        </p:txBody>
      </p:sp>
      <p:sp>
        <p:nvSpPr>
          <p:cNvPr id="4" name="Oval 3">
            <a:extLst>
              <a:ext uri="{FF2B5EF4-FFF2-40B4-BE49-F238E27FC236}">
                <a16:creationId xmlns:a16="http://schemas.microsoft.com/office/drawing/2014/main" id="{9181FDA1-8402-2371-1D3D-65E849C9A3EF}"/>
              </a:ext>
            </a:extLst>
          </p:cNvPr>
          <p:cNvSpPr/>
          <p:nvPr/>
        </p:nvSpPr>
        <p:spPr>
          <a:xfrm>
            <a:off x="2467514" y="3361371"/>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S</a:t>
            </a:r>
            <a:endParaRPr lang="en-IN" b="1" dirty="0">
              <a:solidFill>
                <a:srgbClr val="FF0000"/>
              </a:solidFill>
            </a:endParaRPr>
          </a:p>
        </p:txBody>
      </p:sp>
      <p:sp>
        <p:nvSpPr>
          <p:cNvPr id="5" name="Oval 4">
            <a:extLst>
              <a:ext uri="{FF2B5EF4-FFF2-40B4-BE49-F238E27FC236}">
                <a16:creationId xmlns:a16="http://schemas.microsoft.com/office/drawing/2014/main" id="{32D69C31-BE11-C0FD-2E33-87A93917F2DE}"/>
              </a:ext>
            </a:extLst>
          </p:cNvPr>
          <p:cNvSpPr/>
          <p:nvPr/>
        </p:nvSpPr>
        <p:spPr>
          <a:xfrm>
            <a:off x="1880177" y="4048026"/>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6" name="Oval 5">
            <a:extLst>
              <a:ext uri="{FF2B5EF4-FFF2-40B4-BE49-F238E27FC236}">
                <a16:creationId xmlns:a16="http://schemas.microsoft.com/office/drawing/2014/main" id="{438BF8B7-FCF2-B982-6E0C-93599AFCE5BF}"/>
              </a:ext>
            </a:extLst>
          </p:cNvPr>
          <p:cNvSpPr/>
          <p:nvPr/>
        </p:nvSpPr>
        <p:spPr>
          <a:xfrm>
            <a:off x="2546286" y="403604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7" name="Oval 6">
            <a:extLst>
              <a:ext uri="{FF2B5EF4-FFF2-40B4-BE49-F238E27FC236}">
                <a16:creationId xmlns:a16="http://schemas.microsoft.com/office/drawing/2014/main" id="{755F36D5-53B3-EC51-0326-B686E08511A4}"/>
              </a:ext>
            </a:extLst>
          </p:cNvPr>
          <p:cNvSpPr/>
          <p:nvPr/>
        </p:nvSpPr>
        <p:spPr>
          <a:xfrm>
            <a:off x="3284309" y="4054880"/>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S</a:t>
            </a:r>
            <a:endParaRPr lang="en-IN" b="1" dirty="0">
              <a:solidFill>
                <a:srgbClr val="FF0000"/>
              </a:solidFill>
            </a:endParaRPr>
          </a:p>
        </p:txBody>
      </p:sp>
      <p:cxnSp>
        <p:nvCxnSpPr>
          <p:cNvPr id="14" name="Straight Arrow Connector 13">
            <a:extLst>
              <a:ext uri="{FF2B5EF4-FFF2-40B4-BE49-F238E27FC236}">
                <a16:creationId xmlns:a16="http://schemas.microsoft.com/office/drawing/2014/main" id="{D6E96480-98AA-13F3-4EED-9AFE10E400A5}"/>
              </a:ext>
            </a:extLst>
          </p:cNvPr>
          <p:cNvCxnSpPr>
            <a:stCxn id="4" idx="4"/>
            <a:endCxn id="5" idx="0"/>
          </p:cNvCxnSpPr>
          <p:nvPr/>
        </p:nvCxnSpPr>
        <p:spPr>
          <a:xfrm flipH="1">
            <a:off x="2116483" y="3751789"/>
            <a:ext cx="587337" cy="296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9F660147-AF4D-0279-7FE9-EBF48C883E97}"/>
              </a:ext>
            </a:extLst>
          </p:cNvPr>
          <p:cNvCxnSpPr>
            <a:stCxn id="4" idx="4"/>
            <a:endCxn id="6" idx="0"/>
          </p:cNvCxnSpPr>
          <p:nvPr/>
        </p:nvCxnSpPr>
        <p:spPr>
          <a:xfrm>
            <a:off x="2703820" y="3751789"/>
            <a:ext cx="78772" cy="284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C94EAD7-56BE-8DE6-CFA9-A88D7A8A8932}"/>
              </a:ext>
            </a:extLst>
          </p:cNvPr>
          <p:cNvCxnSpPr>
            <a:stCxn id="4" idx="4"/>
            <a:endCxn id="7" idx="0"/>
          </p:cNvCxnSpPr>
          <p:nvPr/>
        </p:nvCxnSpPr>
        <p:spPr>
          <a:xfrm>
            <a:off x="2703820" y="3751789"/>
            <a:ext cx="816795" cy="303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5F532BA0-C086-ED36-2904-A7AF1AA7C32C}"/>
              </a:ext>
            </a:extLst>
          </p:cNvPr>
          <p:cNvSpPr/>
          <p:nvPr/>
        </p:nvSpPr>
        <p:spPr>
          <a:xfrm>
            <a:off x="1210644" y="4056590"/>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25" name="TextBox 24">
            <a:extLst>
              <a:ext uri="{FF2B5EF4-FFF2-40B4-BE49-F238E27FC236}">
                <a16:creationId xmlns:a16="http://schemas.microsoft.com/office/drawing/2014/main" id="{FA8ECB9F-4B85-7E50-34B3-32AFA69B3008}"/>
              </a:ext>
            </a:extLst>
          </p:cNvPr>
          <p:cNvSpPr txBox="1"/>
          <p:nvPr/>
        </p:nvSpPr>
        <p:spPr>
          <a:xfrm>
            <a:off x="2494907" y="4036039"/>
            <a:ext cx="744879" cy="369332"/>
          </a:xfrm>
          <a:prstGeom prst="rect">
            <a:avLst/>
          </a:prstGeom>
          <a:noFill/>
        </p:spPr>
        <p:txBody>
          <a:bodyPr wrap="square" rtlCol="0">
            <a:spAutoFit/>
          </a:bodyPr>
          <a:lstStyle/>
          <a:p>
            <a:r>
              <a:rPr lang="en-US" b="1" dirty="0">
                <a:solidFill>
                  <a:srgbClr val="FF0000"/>
                </a:solidFill>
              </a:rPr>
              <a:t>then</a:t>
            </a:r>
            <a:endParaRPr lang="en-IN" b="1" dirty="0">
              <a:solidFill>
                <a:srgbClr val="FF0000"/>
              </a:solidFill>
            </a:endParaRPr>
          </a:p>
        </p:txBody>
      </p:sp>
      <p:sp>
        <p:nvSpPr>
          <p:cNvPr id="27" name="TextBox 26">
            <a:extLst>
              <a:ext uri="{FF2B5EF4-FFF2-40B4-BE49-F238E27FC236}">
                <a16:creationId xmlns:a16="http://schemas.microsoft.com/office/drawing/2014/main" id="{B7407BD9-2B81-20E7-F69F-5D673D5D153A}"/>
              </a:ext>
            </a:extLst>
          </p:cNvPr>
          <p:cNvSpPr txBox="1"/>
          <p:nvPr/>
        </p:nvSpPr>
        <p:spPr>
          <a:xfrm>
            <a:off x="1282557" y="4097682"/>
            <a:ext cx="472611" cy="369332"/>
          </a:xfrm>
          <a:prstGeom prst="rect">
            <a:avLst/>
          </a:prstGeom>
          <a:noFill/>
        </p:spPr>
        <p:txBody>
          <a:bodyPr wrap="square" rtlCol="0">
            <a:spAutoFit/>
          </a:bodyPr>
          <a:lstStyle/>
          <a:p>
            <a:r>
              <a:rPr lang="en-US" b="1" dirty="0">
                <a:solidFill>
                  <a:srgbClr val="FF0000"/>
                </a:solidFill>
              </a:rPr>
              <a:t>if</a:t>
            </a:r>
            <a:endParaRPr lang="en-IN" b="1" dirty="0">
              <a:solidFill>
                <a:srgbClr val="FF0000"/>
              </a:solidFill>
            </a:endParaRPr>
          </a:p>
        </p:txBody>
      </p:sp>
      <p:sp>
        <p:nvSpPr>
          <p:cNvPr id="28" name="Oval 27">
            <a:extLst>
              <a:ext uri="{FF2B5EF4-FFF2-40B4-BE49-F238E27FC236}">
                <a16:creationId xmlns:a16="http://schemas.microsoft.com/office/drawing/2014/main" id="{ED0D20A5-530D-48BE-6933-AA2AFF9E0C43}"/>
              </a:ext>
            </a:extLst>
          </p:cNvPr>
          <p:cNvSpPr/>
          <p:nvPr/>
        </p:nvSpPr>
        <p:spPr>
          <a:xfrm>
            <a:off x="4032609" y="408399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29" name="Oval 28">
            <a:extLst>
              <a:ext uri="{FF2B5EF4-FFF2-40B4-BE49-F238E27FC236}">
                <a16:creationId xmlns:a16="http://schemas.microsoft.com/office/drawing/2014/main" id="{16E8E3AF-B2A6-2F63-479C-BD661CA2F035}"/>
              </a:ext>
            </a:extLst>
          </p:cNvPr>
          <p:cNvSpPr/>
          <p:nvPr/>
        </p:nvSpPr>
        <p:spPr>
          <a:xfrm>
            <a:off x="4719264" y="4072008"/>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30" name="TextBox 29">
            <a:extLst>
              <a:ext uri="{FF2B5EF4-FFF2-40B4-BE49-F238E27FC236}">
                <a16:creationId xmlns:a16="http://schemas.microsoft.com/office/drawing/2014/main" id="{BF0DA90A-20F7-0AEC-0594-AE9515777295}"/>
              </a:ext>
            </a:extLst>
          </p:cNvPr>
          <p:cNvSpPr txBox="1"/>
          <p:nvPr/>
        </p:nvSpPr>
        <p:spPr>
          <a:xfrm>
            <a:off x="4012051" y="4073711"/>
            <a:ext cx="744879" cy="369332"/>
          </a:xfrm>
          <a:prstGeom prst="rect">
            <a:avLst/>
          </a:prstGeom>
          <a:noFill/>
        </p:spPr>
        <p:txBody>
          <a:bodyPr wrap="square" rtlCol="0">
            <a:spAutoFit/>
          </a:bodyPr>
          <a:lstStyle/>
          <a:p>
            <a:r>
              <a:rPr lang="en-US" b="1" dirty="0">
                <a:solidFill>
                  <a:srgbClr val="FF0000"/>
                </a:solidFill>
              </a:rPr>
              <a:t>else</a:t>
            </a:r>
            <a:endParaRPr lang="en-IN" b="1" dirty="0">
              <a:solidFill>
                <a:srgbClr val="FF0000"/>
              </a:solidFill>
            </a:endParaRPr>
          </a:p>
        </p:txBody>
      </p:sp>
      <p:cxnSp>
        <p:nvCxnSpPr>
          <p:cNvPr id="32" name="Straight Arrow Connector 31">
            <a:extLst>
              <a:ext uri="{FF2B5EF4-FFF2-40B4-BE49-F238E27FC236}">
                <a16:creationId xmlns:a16="http://schemas.microsoft.com/office/drawing/2014/main" id="{F45CFAE0-0931-C4D3-931A-5F03B62B5858}"/>
              </a:ext>
            </a:extLst>
          </p:cNvPr>
          <p:cNvCxnSpPr>
            <a:stCxn id="4" idx="4"/>
            <a:endCxn id="27" idx="0"/>
          </p:cNvCxnSpPr>
          <p:nvPr/>
        </p:nvCxnSpPr>
        <p:spPr>
          <a:xfrm flipH="1">
            <a:off x="1518863" y="3751789"/>
            <a:ext cx="1184957" cy="345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C191B0A1-094A-9182-16D0-C4EE9C08A36A}"/>
              </a:ext>
            </a:extLst>
          </p:cNvPr>
          <p:cNvCxnSpPr>
            <a:stCxn id="4" idx="4"/>
            <a:endCxn id="30" idx="0"/>
          </p:cNvCxnSpPr>
          <p:nvPr/>
        </p:nvCxnSpPr>
        <p:spPr>
          <a:xfrm>
            <a:off x="2703820" y="3751789"/>
            <a:ext cx="1680671" cy="321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09442AD-2544-717B-5055-6D5190B5E778}"/>
              </a:ext>
            </a:extLst>
          </p:cNvPr>
          <p:cNvCxnSpPr>
            <a:stCxn id="4" idx="4"/>
            <a:endCxn id="29" idx="0"/>
          </p:cNvCxnSpPr>
          <p:nvPr/>
        </p:nvCxnSpPr>
        <p:spPr>
          <a:xfrm>
            <a:off x="2703820" y="3751789"/>
            <a:ext cx="2251750" cy="3202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Oval 37">
            <a:extLst>
              <a:ext uri="{FF2B5EF4-FFF2-40B4-BE49-F238E27FC236}">
                <a16:creationId xmlns:a16="http://schemas.microsoft.com/office/drawing/2014/main" id="{8D8CDF75-158F-CCED-D463-EE0FF583A5C7}"/>
              </a:ext>
            </a:extLst>
          </p:cNvPr>
          <p:cNvSpPr/>
          <p:nvPr/>
        </p:nvSpPr>
        <p:spPr>
          <a:xfrm>
            <a:off x="2563407" y="476208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39" name="Oval 38">
            <a:extLst>
              <a:ext uri="{FF2B5EF4-FFF2-40B4-BE49-F238E27FC236}">
                <a16:creationId xmlns:a16="http://schemas.microsoft.com/office/drawing/2014/main" id="{5D764DCE-2FF5-E719-818C-B5714FCAD8AF}"/>
              </a:ext>
            </a:extLst>
          </p:cNvPr>
          <p:cNvSpPr/>
          <p:nvPr/>
        </p:nvSpPr>
        <p:spPr>
          <a:xfrm>
            <a:off x="3116499" y="4770646"/>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40" name="Oval 39">
            <a:extLst>
              <a:ext uri="{FF2B5EF4-FFF2-40B4-BE49-F238E27FC236}">
                <a16:creationId xmlns:a16="http://schemas.microsoft.com/office/drawing/2014/main" id="{4C4513B3-9D9C-F817-B170-1464AAF79F93}"/>
              </a:ext>
            </a:extLst>
          </p:cNvPr>
          <p:cNvSpPr/>
          <p:nvPr/>
        </p:nvSpPr>
        <p:spPr>
          <a:xfrm>
            <a:off x="3700411" y="475866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41" name="Oval 40">
            <a:extLst>
              <a:ext uri="{FF2B5EF4-FFF2-40B4-BE49-F238E27FC236}">
                <a16:creationId xmlns:a16="http://schemas.microsoft.com/office/drawing/2014/main" id="{B0751B1C-5436-7402-445F-E0C94F67B116}"/>
              </a:ext>
            </a:extLst>
          </p:cNvPr>
          <p:cNvSpPr/>
          <p:nvPr/>
        </p:nvSpPr>
        <p:spPr>
          <a:xfrm>
            <a:off x="4397340" y="4736404"/>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48" name="TextBox 47">
            <a:extLst>
              <a:ext uri="{FF2B5EF4-FFF2-40B4-BE49-F238E27FC236}">
                <a16:creationId xmlns:a16="http://schemas.microsoft.com/office/drawing/2014/main" id="{7846A929-69AD-6284-6715-1647635439E7}"/>
              </a:ext>
            </a:extLst>
          </p:cNvPr>
          <p:cNvSpPr txBox="1"/>
          <p:nvPr/>
        </p:nvSpPr>
        <p:spPr>
          <a:xfrm>
            <a:off x="1962361" y="4089124"/>
            <a:ext cx="744879" cy="369332"/>
          </a:xfrm>
          <a:prstGeom prst="rect">
            <a:avLst/>
          </a:prstGeom>
          <a:noFill/>
        </p:spPr>
        <p:txBody>
          <a:bodyPr wrap="square" rtlCol="0">
            <a:spAutoFit/>
          </a:bodyPr>
          <a:lstStyle/>
          <a:p>
            <a:r>
              <a:rPr lang="en-US" b="1" dirty="0">
                <a:solidFill>
                  <a:srgbClr val="FF0000"/>
                </a:solidFill>
              </a:rPr>
              <a:t>E</a:t>
            </a:r>
            <a:r>
              <a:rPr lang="en-US" b="1" baseline="-25000" dirty="0">
                <a:solidFill>
                  <a:srgbClr val="FF0000"/>
                </a:solidFill>
              </a:rPr>
              <a:t>1</a:t>
            </a:r>
            <a:endParaRPr lang="en-IN" b="1" dirty="0">
              <a:solidFill>
                <a:srgbClr val="FF0000"/>
              </a:solidFill>
            </a:endParaRPr>
          </a:p>
        </p:txBody>
      </p:sp>
      <p:sp>
        <p:nvSpPr>
          <p:cNvPr id="49" name="TextBox 48">
            <a:extLst>
              <a:ext uri="{FF2B5EF4-FFF2-40B4-BE49-F238E27FC236}">
                <a16:creationId xmlns:a16="http://schemas.microsoft.com/office/drawing/2014/main" id="{6CFFC929-1B32-C848-4094-76C1B2561485}"/>
              </a:ext>
            </a:extLst>
          </p:cNvPr>
          <p:cNvSpPr txBox="1"/>
          <p:nvPr/>
        </p:nvSpPr>
        <p:spPr>
          <a:xfrm>
            <a:off x="2638749" y="4816868"/>
            <a:ext cx="472611" cy="369332"/>
          </a:xfrm>
          <a:prstGeom prst="rect">
            <a:avLst/>
          </a:prstGeom>
          <a:noFill/>
        </p:spPr>
        <p:txBody>
          <a:bodyPr wrap="square" rtlCol="0">
            <a:spAutoFit/>
          </a:bodyPr>
          <a:lstStyle/>
          <a:p>
            <a:r>
              <a:rPr lang="en-US" b="1" dirty="0">
                <a:solidFill>
                  <a:srgbClr val="FF0000"/>
                </a:solidFill>
              </a:rPr>
              <a:t>if</a:t>
            </a:r>
            <a:endParaRPr lang="en-IN" b="1" dirty="0">
              <a:solidFill>
                <a:srgbClr val="FF0000"/>
              </a:solidFill>
            </a:endParaRPr>
          </a:p>
        </p:txBody>
      </p:sp>
      <p:sp>
        <p:nvSpPr>
          <p:cNvPr id="50" name="TextBox 49">
            <a:extLst>
              <a:ext uri="{FF2B5EF4-FFF2-40B4-BE49-F238E27FC236}">
                <a16:creationId xmlns:a16="http://schemas.microsoft.com/office/drawing/2014/main" id="{6FA68BDB-3B9A-837F-A6B7-4707C26E95C3}"/>
              </a:ext>
            </a:extLst>
          </p:cNvPr>
          <p:cNvSpPr txBox="1"/>
          <p:nvPr/>
        </p:nvSpPr>
        <p:spPr>
          <a:xfrm>
            <a:off x="3183272" y="4786049"/>
            <a:ext cx="744879" cy="369332"/>
          </a:xfrm>
          <a:prstGeom prst="rect">
            <a:avLst/>
          </a:prstGeom>
          <a:noFill/>
        </p:spPr>
        <p:txBody>
          <a:bodyPr wrap="square" rtlCol="0">
            <a:spAutoFit/>
          </a:bodyPr>
          <a:lstStyle/>
          <a:p>
            <a:r>
              <a:rPr lang="en-US" b="1" dirty="0">
                <a:solidFill>
                  <a:srgbClr val="FF0000"/>
                </a:solidFill>
              </a:rPr>
              <a:t>E</a:t>
            </a:r>
            <a:r>
              <a:rPr lang="en-US" b="1" baseline="-25000" dirty="0">
                <a:solidFill>
                  <a:srgbClr val="FF0000"/>
                </a:solidFill>
              </a:rPr>
              <a:t>2</a:t>
            </a:r>
            <a:endParaRPr lang="en-IN" b="1" dirty="0">
              <a:solidFill>
                <a:srgbClr val="FF0000"/>
              </a:solidFill>
            </a:endParaRPr>
          </a:p>
        </p:txBody>
      </p:sp>
      <p:sp>
        <p:nvSpPr>
          <p:cNvPr id="51" name="TextBox 50">
            <a:extLst>
              <a:ext uri="{FF2B5EF4-FFF2-40B4-BE49-F238E27FC236}">
                <a16:creationId xmlns:a16="http://schemas.microsoft.com/office/drawing/2014/main" id="{16368E44-39D4-4407-4DD4-2D770B4CEA17}"/>
              </a:ext>
            </a:extLst>
          </p:cNvPr>
          <p:cNvSpPr txBox="1"/>
          <p:nvPr/>
        </p:nvSpPr>
        <p:spPr>
          <a:xfrm>
            <a:off x="3631913" y="4762079"/>
            <a:ext cx="744879" cy="369332"/>
          </a:xfrm>
          <a:prstGeom prst="rect">
            <a:avLst/>
          </a:prstGeom>
          <a:noFill/>
        </p:spPr>
        <p:txBody>
          <a:bodyPr wrap="square" rtlCol="0">
            <a:spAutoFit/>
          </a:bodyPr>
          <a:lstStyle/>
          <a:p>
            <a:r>
              <a:rPr lang="en-US" b="1" dirty="0">
                <a:solidFill>
                  <a:srgbClr val="FF0000"/>
                </a:solidFill>
              </a:rPr>
              <a:t>then</a:t>
            </a:r>
            <a:endParaRPr lang="en-IN" b="1" dirty="0">
              <a:solidFill>
                <a:srgbClr val="FF0000"/>
              </a:solidFill>
            </a:endParaRPr>
          </a:p>
        </p:txBody>
      </p:sp>
      <p:sp>
        <p:nvSpPr>
          <p:cNvPr id="52" name="TextBox 51">
            <a:extLst>
              <a:ext uri="{FF2B5EF4-FFF2-40B4-BE49-F238E27FC236}">
                <a16:creationId xmlns:a16="http://schemas.microsoft.com/office/drawing/2014/main" id="{B96BAE0F-4FAF-13DB-92D7-5CB703B5E4B8}"/>
              </a:ext>
            </a:extLst>
          </p:cNvPr>
          <p:cNvSpPr txBox="1"/>
          <p:nvPr/>
        </p:nvSpPr>
        <p:spPr>
          <a:xfrm>
            <a:off x="4441854" y="4760363"/>
            <a:ext cx="744879" cy="369332"/>
          </a:xfrm>
          <a:prstGeom prst="rect">
            <a:avLst/>
          </a:prstGeom>
          <a:noFill/>
        </p:spPr>
        <p:txBody>
          <a:bodyPr wrap="square" rtlCol="0">
            <a:spAutoFit/>
          </a:bodyPr>
          <a:lstStyle/>
          <a:p>
            <a:r>
              <a:rPr lang="en-US" b="1" dirty="0">
                <a:solidFill>
                  <a:srgbClr val="FF0000"/>
                </a:solidFill>
              </a:rPr>
              <a:t>S</a:t>
            </a:r>
            <a:r>
              <a:rPr lang="en-US" b="1" baseline="-25000" dirty="0">
                <a:solidFill>
                  <a:srgbClr val="FF0000"/>
                </a:solidFill>
              </a:rPr>
              <a:t>1</a:t>
            </a:r>
            <a:endParaRPr lang="en-IN" b="1" dirty="0">
              <a:solidFill>
                <a:srgbClr val="FF0000"/>
              </a:solidFill>
            </a:endParaRPr>
          </a:p>
        </p:txBody>
      </p:sp>
      <p:sp>
        <p:nvSpPr>
          <p:cNvPr id="53" name="TextBox 52">
            <a:extLst>
              <a:ext uri="{FF2B5EF4-FFF2-40B4-BE49-F238E27FC236}">
                <a16:creationId xmlns:a16="http://schemas.microsoft.com/office/drawing/2014/main" id="{AC088519-C508-61B4-23EF-C2E0A62CEB37}"/>
              </a:ext>
            </a:extLst>
          </p:cNvPr>
          <p:cNvSpPr txBox="1"/>
          <p:nvPr/>
        </p:nvSpPr>
        <p:spPr>
          <a:xfrm>
            <a:off x="4779191" y="4060005"/>
            <a:ext cx="744879" cy="369332"/>
          </a:xfrm>
          <a:prstGeom prst="rect">
            <a:avLst/>
          </a:prstGeom>
          <a:noFill/>
        </p:spPr>
        <p:txBody>
          <a:bodyPr wrap="square" rtlCol="0">
            <a:spAutoFit/>
          </a:bodyPr>
          <a:lstStyle/>
          <a:p>
            <a:r>
              <a:rPr lang="en-US" b="1" dirty="0">
                <a:solidFill>
                  <a:srgbClr val="FF0000"/>
                </a:solidFill>
              </a:rPr>
              <a:t>S</a:t>
            </a:r>
            <a:r>
              <a:rPr lang="en-US" b="1" baseline="-25000" dirty="0">
                <a:solidFill>
                  <a:srgbClr val="FF0000"/>
                </a:solidFill>
              </a:rPr>
              <a:t>2</a:t>
            </a:r>
            <a:endParaRPr lang="en-IN" b="1" dirty="0">
              <a:solidFill>
                <a:srgbClr val="FF0000"/>
              </a:solidFill>
            </a:endParaRPr>
          </a:p>
        </p:txBody>
      </p:sp>
      <p:cxnSp>
        <p:nvCxnSpPr>
          <p:cNvPr id="55" name="Straight Arrow Connector 54">
            <a:extLst>
              <a:ext uri="{FF2B5EF4-FFF2-40B4-BE49-F238E27FC236}">
                <a16:creationId xmlns:a16="http://schemas.microsoft.com/office/drawing/2014/main" id="{96E7F229-C213-28BC-A128-D518E451B76B}"/>
              </a:ext>
            </a:extLst>
          </p:cNvPr>
          <p:cNvCxnSpPr>
            <a:stCxn id="7" idx="4"/>
            <a:endCxn id="49" idx="0"/>
          </p:cNvCxnSpPr>
          <p:nvPr/>
        </p:nvCxnSpPr>
        <p:spPr>
          <a:xfrm flipH="1">
            <a:off x="2875055" y="4445298"/>
            <a:ext cx="645560" cy="3715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6E8E0C99-6D33-86BB-9B63-1608C77172DB}"/>
              </a:ext>
            </a:extLst>
          </p:cNvPr>
          <p:cNvCxnSpPr>
            <a:stCxn id="7" idx="4"/>
            <a:endCxn id="39" idx="0"/>
          </p:cNvCxnSpPr>
          <p:nvPr/>
        </p:nvCxnSpPr>
        <p:spPr>
          <a:xfrm flipH="1">
            <a:off x="3352805" y="4445298"/>
            <a:ext cx="167810" cy="3253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B7CE39E8-A364-5039-0DD3-4803316AA924}"/>
              </a:ext>
            </a:extLst>
          </p:cNvPr>
          <p:cNvCxnSpPr>
            <a:stCxn id="7" idx="4"/>
            <a:endCxn id="51" idx="0"/>
          </p:cNvCxnSpPr>
          <p:nvPr/>
        </p:nvCxnSpPr>
        <p:spPr>
          <a:xfrm>
            <a:off x="3520615" y="4445298"/>
            <a:ext cx="483738" cy="316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B60B2D26-F6F6-24B1-0DFA-07F4CB5652FB}"/>
              </a:ext>
            </a:extLst>
          </p:cNvPr>
          <p:cNvCxnSpPr>
            <a:stCxn id="7" idx="4"/>
            <a:endCxn id="41" idx="0"/>
          </p:cNvCxnSpPr>
          <p:nvPr/>
        </p:nvCxnSpPr>
        <p:spPr>
          <a:xfrm>
            <a:off x="3520615" y="4445298"/>
            <a:ext cx="1113031" cy="2911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Oval 61">
            <a:extLst>
              <a:ext uri="{FF2B5EF4-FFF2-40B4-BE49-F238E27FC236}">
                <a16:creationId xmlns:a16="http://schemas.microsoft.com/office/drawing/2014/main" id="{7E87187F-F357-E706-88EA-F1FD52D46F8E}"/>
              </a:ext>
            </a:extLst>
          </p:cNvPr>
          <p:cNvSpPr/>
          <p:nvPr/>
        </p:nvSpPr>
        <p:spPr>
          <a:xfrm>
            <a:off x="8157696" y="3411031"/>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S</a:t>
            </a:r>
            <a:endParaRPr lang="en-IN" b="1" dirty="0">
              <a:solidFill>
                <a:srgbClr val="FF0000"/>
              </a:solidFill>
            </a:endParaRPr>
          </a:p>
        </p:txBody>
      </p:sp>
      <p:sp>
        <p:nvSpPr>
          <p:cNvPr id="63" name="Oval 62">
            <a:extLst>
              <a:ext uri="{FF2B5EF4-FFF2-40B4-BE49-F238E27FC236}">
                <a16:creationId xmlns:a16="http://schemas.microsoft.com/office/drawing/2014/main" id="{56C0F5D5-AB6D-192D-B29D-148D0DEBF1B5}"/>
              </a:ext>
            </a:extLst>
          </p:cNvPr>
          <p:cNvSpPr/>
          <p:nvPr/>
        </p:nvSpPr>
        <p:spPr>
          <a:xfrm>
            <a:off x="7570359" y="4097686"/>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64" name="Oval 63">
            <a:extLst>
              <a:ext uri="{FF2B5EF4-FFF2-40B4-BE49-F238E27FC236}">
                <a16:creationId xmlns:a16="http://schemas.microsoft.com/office/drawing/2014/main" id="{A7DD9F91-E29C-30EB-86EC-B4F0DA1BBADF}"/>
              </a:ext>
            </a:extLst>
          </p:cNvPr>
          <p:cNvSpPr/>
          <p:nvPr/>
        </p:nvSpPr>
        <p:spPr>
          <a:xfrm>
            <a:off x="8236468" y="408570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65" name="Oval 64">
            <a:extLst>
              <a:ext uri="{FF2B5EF4-FFF2-40B4-BE49-F238E27FC236}">
                <a16:creationId xmlns:a16="http://schemas.microsoft.com/office/drawing/2014/main" id="{180A47E8-8BCD-100C-6E47-8F8259A99698}"/>
              </a:ext>
            </a:extLst>
          </p:cNvPr>
          <p:cNvSpPr/>
          <p:nvPr/>
        </p:nvSpPr>
        <p:spPr>
          <a:xfrm>
            <a:off x="8974491" y="4104540"/>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S</a:t>
            </a:r>
            <a:endParaRPr lang="en-IN" b="1" dirty="0">
              <a:solidFill>
                <a:srgbClr val="FF0000"/>
              </a:solidFill>
            </a:endParaRPr>
          </a:p>
        </p:txBody>
      </p:sp>
      <p:cxnSp>
        <p:nvCxnSpPr>
          <p:cNvPr id="66" name="Straight Arrow Connector 65">
            <a:extLst>
              <a:ext uri="{FF2B5EF4-FFF2-40B4-BE49-F238E27FC236}">
                <a16:creationId xmlns:a16="http://schemas.microsoft.com/office/drawing/2014/main" id="{479A5ECB-CBB6-CB4F-C2FA-0E260718B535}"/>
              </a:ext>
            </a:extLst>
          </p:cNvPr>
          <p:cNvCxnSpPr>
            <a:stCxn id="62" idx="4"/>
            <a:endCxn id="63" idx="0"/>
          </p:cNvCxnSpPr>
          <p:nvPr/>
        </p:nvCxnSpPr>
        <p:spPr>
          <a:xfrm flipH="1">
            <a:off x="7806665" y="3801449"/>
            <a:ext cx="587337" cy="296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79478225-8166-4703-AF8C-8B67F85FEB2C}"/>
              </a:ext>
            </a:extLst>
          </p:cNvPr>
          <p:cNvCxnSpPr>
            <a:stCxn id="62" idx="4"/>
            <a:endCxn id="64" idx="0"/>
          </p:cNvCxnSpPr>
          <p:nvPr/>
        </p:nvCxnSpPr>
        <p:spPr>
          <a:xfrm>
            <a:off x="8394002" y="3801449"/>
            <a:ext cx="78772" cy="284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C6FB51F2-96B7-5A58-9014-E5A5B3D1DEAD}"/>
              </a:ext>
            </a:extLst>
          </p:cNvPr>
          <p:cNvCxnSpPr>
            <a:stCxn id="62" idx="4"/>
            <a:endCxn id="65" idx="0"/>
          </p:cNvCxnSpPr>
          <p:nvPr/>
        </p:nvCxnSpPr>
        <p:spPr>
          <a:xfrm>
            <a:off x="8394002" y="3801449"/>
            <a:ext cx="816795" cy="303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9" name="Oval 68">
            <a:extLst>
              <a:ext uri="{FF2B5EF4-FFF2-40B4-BE49-F238E27FC236}">
                <a16:creationId xmlns:a16="http://schemas.microsoft.com/office/drawing/2014/main" id="{E691DDBC-E174-11D7-12AA-DC3B52BC7453}"/>
              </a:ext>
            </a:extLst>
          </p:cNvPr>
          <p:cNvSpPr/>
          <p:nvPr/>
        </p:nvSpPr>
        <p:spPr>
          <a:xfrm>
            <a:off x="6900826" y="4106250"/>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70" name="TextBox 69">
            <a:extLst>
              <a:ext uri="{FF2B5EF4-FFF2-40B4-BE49-F238E27FC236}">
                <a16:creationId xmlns:a16="http://schemas.microsoft.com/office/drawing/2014/main" id="{60BEE5E8-23F4-1B9A-400A-F8CDBF3F213D}"/>
              </a:ext>
            </a:extLst>
          </p:cNvPr>
          <p:cNvSpPr txBox="1"/>
          <p:nvPr/>
        </p:nvSpPr>
        <p:spPr>
          <a:xfrm>
            <a:off x="8185089" y="4085699"/>
            <a:ext cx="744879" cy="369332"/>
          </a:xfrm>
          <a:prstGeom prst="rect">
            <a:avLst/>
          </a:prstGeom>
          <a:noFill/>
        </p:spPr>
        <p:txBody>
          <a:bodyPr wrap="square" rtlCol="0">
            <a:spAutoFit/>
          </a:bodyPr>
          <a:lstStyle/>
          <a:p>
            <a:r>
              <a:rPr lang="en-US" b="1" dirty="0">
                <a:solidFill>
                  <a:srgbClr val="FF0000"/>
                </a:solidFill>
              </a:rPr>
              <a:t>then</a:t>
            </a:r>
            <a:endParaRPr lang="en-IN" b="1" dirty="0">
              <a:solidFill>
                <a:srgbClr val="FF0000"/>
              </a:solidFill>
            </a:endParaRPr>
          </a:p>
        </p:txBody>
      </p:sp>
      <p:sp>
        <p:nvSpPr>
          <p:cNvPr id="71" name="TextBox 70">
            <a:extLst>
              <a:ext uri="{FF2B5EF4-FFF2-40B4-BE49-F238E27FC236}">
                <a16:creationId xmlns:a16="http://schemas.microsoft.com/office/drawing/2014/main" id="{E4492A26-3FB4-B375-CB93-BE27ED7ADD44}"/>
              </a:ext>
            </a:extLst>
          </p:cNvPr>
          <p:cNvSpPr txBox="1"/>
          <p:nvPr/>
        </p:nvSpPr>
        <p:spPr>
          <a:xfrm>
            <a:off x="6972739" y="4147342"/>
            <a:ext cx="472611" cy="369332"/>
          </a:xfrm>
          <a:prstGeom prst="rect">
            <a:avLst/>
          </a:prstGeom>
          <a:noFill/>
        </p:spPr>
        <p:txBody>
          <a:bodyPr wrap="square" rtlCol="0">
            <a:spAutoFit/>
          </a:bodyPr>
          <a:lstStyle/>
          <a:p>
            <a:r>
              <a:rPr lang="en-US" b="1" dirty="0">
                <a:solidFill>
                  <a:srgbClr val="FF0000"/>
                </a:solidFill>
              </a:rPr>
              <a:t>if</a:t>
            </a:r>
            <a:endParaRPr lang="en-IN" b="1" dirty="0">
              <a:solidFill>
                <a:srgbClr val="FF0000"/>
              </a:solidFill>
            </a:endParaRPr>
          </a:p>
        </p:txBody>
      </p:sp>
      <p:cxnSp>
        <p:nvCxnSpPr>
          <p:cNvPr id="75" name="Straight Arrow Connector 74">
            <a:extLst>
              <a:ext uri="{FF2B5EF4-FFF2-40B4-BE49-F238E27FC236}">
                <a16:creationId xmlns:a16="http://schemas.microsoft.com/office/drawing/2014/main" id="{5FD140B2-7CA5-CC7F-0A2C-F6C01AA50602}"/>
              </a:ext>
            </a:extLst>
          </p:cNvPr>
          <p:cNvCxnSpPr>
            <a:stCxn id="62" idx="4"/>
            <a:endCxn id="71" idx="0"/>
          </p:cNvCxnSpPr>
          <p:nvPr/>
        </p:nvCxnSpPr>
        <p:spPr>
          <a:xfrm flipH="1">
            <a:off x="7209045" y="3801449"/>
            <a:ext cx="1184957" cy="345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8" name="Oval 77">
            <a:extLst>
              <a:ext uri="{FF2B5EF4-FFF2-40B4-BE49-F238E27FC236}">
                <a16:creationId xmlns:a16="http://schemas.microsoft.com/office/drawing/2014/main" id="{A75221CE-4E49-58A0-98FE-A389956752B2}"/>
              </a:ext>
            </a:extLst>
          </p:cNvPr>
          <p:cNvSpPr/>
          <p:nvPr/>
        </p:nvSpPr>
        <p:spPr>
          <a:xfrm>
            <a:off x="8253589" y="481174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79" name="Oval 78">
            <a:extLst>
              <a:ext uri="{FF2B5EF4-FFF2-40B4-BE49-F238E27FC236}">
                <a16:creationId xmlns:a16="http://schemas.microsoft.com/office/drawing/2014/main" id="{5D5E9D19-8B99-FA1C-8675-4A233762CCD9}"/>
              </a:ext>
            </a:extLst>
          </p:cNvPr>
          <p:cNvSpPr/>
          <p:nvPr/>
        </p:nvSpPr>
        <p:spPr>
          <a:xfrm>
            <a:off x="8806681" y="4820306"/>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80" name="Oval 79">
            <a:extLst>
              <a:ext uri="{FF2B5EF4-FFF2-40B4-BE49-F238E27FC236}">
                <a16:creationId xmlns:a16="http://schemas.microsoft.com/office/drawing/2014/main" id="{42C396F7-8225-CC1B-6A67-2CA01A3F4592}"/>
              </a:ext>
            </a:extLst>
          </p:cNvPr>
          <p:cNvSpPr/>
          <p:nvPr/>
        </p:nvSpPr>
        <p:spPr>
          <a:xfrm>
            <a:off x="9390593" y="480832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81" name="Oval 80">
            <a:extLst>
              <a:ext uri="{FF2B5EF4-FFF2-40B4-BE49-F238E27FC236}">
                <a16:creationId xmlns:a16="http://schemas.microsoft.com/office/drawing/2014/main" id="{D00AB699-EEC4-5CDC-080E-67571FD2FE52}"/>
              </a:ext>
            </a:extLst>
          </p:cNvPr>
          <p:cNvSpPr/>
          <p:nvPr/>
        </p:nvSpPr>
        <p:spPr>
          <a:xfrm>
            <a:off x="10087522" y="4786064"/>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82" name="TextBox 81">
            <a:extLst>
              <a:ext uri="{FF2B5EF4-FFF2-40B4-BE49-F238E27FC236}">
                <a16:creationId xmlns:a16="http://schemas.microsoft.com/office/drawing/2014/main" id="{58B04180-C973-B5C9-EEAE-71C05E54F584}"/>
              </a:ext>
            </a:extLst>
          </p:cNvPr>
          <p:cNvSpPr txBox="1"/>
          <p:nvPr/>
        </p:nvSpPr>
        <p:spPr>
          <a:xfrm>
            <a:off x="7652543" y="4138784"/>
            <a:ext cx="744879" cy="369332"/>
          </a:xfrm>
          <a:prstGeom prst="rect">
            <a:avLst/>
          </a:prstGeom>
          <a:noFill/>
        </p:spPr>
        <p:txBody>
          <a:bodyPr wrap="square" rtlCol="0">
            <a:spAutoFit/>
          </a:bodyPr>
          <a:lstStyle/>
          <a:p>
            <a:r>
              <a:rPr lang="en-US" b="1" dirty="0">
                <a:solidFill>
                  <a:srgbClr val="FF0000"/>
                </a:solidFill>
              </a:rPr>
              <a:t>E</a:t>
            </a:r>
            <a:r>
              <a:rPr lang="en-US" b="1" baseline="-25000" dirty="0">
                <a:solidFill>
                  <a:srgbClr val="FF0000"/>
                </a:solidFill>
              </a:rPr>
              <a:t>1</a:t>
            </a:r>
            <a:endParaRPr lang="en-IN" b="1" dirty="0">
              <a:solidFill>
                <a:srgbClr val="FF0000"/>
              </a:solidFill>
            </a:endParaRPr>
          </a:p>
        </p:txBody>
      </p:sp>
      <p:sp>
        <p:nvSpPr>
          <p:cNvPr id="83" name="TextBox 82">
            <a:extLst>
              <a:ext uri="{FF2B5EF4-FFF2-40B4-BE49-F238E27FC236}">
                <a16:creationId xmlns:a16="http://schemas.microsoft.com/office/drawing/2014/main" id="{75FF0AC8-1299-8420-FD86-7BD83ACCE0F1}"/>
              </a:ext>
            </a:extLst>
          </p:cNvPr>
          <p:cNvSpPr txBox="1"/>
          <p:nvPr/>
        </p:nvSpPr>
        <p:spPr>
          <a:xfrm>
            <a:off x="8328931" y="4866528"/>
            <a:ext cx="472611" cy="369332"/>
          </a:xfrm>
          <a:prstGeom prst="rect">
            <a:avLst/>
          </a:prstGeom>
          <a:noFill/>
        </p:spPr>
        <p:txBody>
          <a:bodyPr wrap="square" rtlCol="0">
            <a:spAutoFit/>
          </a:bodyPr>
          <a:lstStyle/>
          <a:p>
            <a:r>
              <a:rPr lang="en-US" b="1" dirty="0">
                <a:solidFill>
                  <a:srgbClr val="FF0000"/>
                </a:solidFill>
              </a:rPr>
              <a:t>if</a:t>
            </a:r>
            <a:endParaRPr lang="en-IN" b="1" dirty="0">
              <a:solidFill>
                <a:srgbClr val="FF0000"/>
              </a:solidFill>
            </a:endParaRPr>
          </a:p>
        </p:txBody>
      </p:sp>
      <p:sp>
        <p:nvSpPr>
          <p:cNvPr id="84" name="TextBox 83">
            <a:extLst>
              <a:ext uri="{FF2B5EF4-FFF2-40B4-BE49-F238E27FC236}">
                <a16:creationId xmlns:a16="http://schemas.microsoft.com/office/drawing/2014/main" id="{A0F5FB7E-204F-C90B-0C64-ED088A4366DD}"/>
              </a:ext>
            </a:extLst>
          </p:cNvPr>
          <p:cNvSpPr txBox="1"/>
          <p:nvPr/>
        </p:nvSpPr>
        <p:spPr>
          <a:xfrm>
            <a:off x="8873454" y="4835709"/>
            <a:ext cx="744879" cy="369332"/>
          </a:xfrm>
          <a:prstGeom prst="rect">
            <a:avLst/>
          </a:prstGeom>
          <a:noFill/>
        </p:spPr>
        <p:txBody>
          <a:bodyPr wrap="square" rtlCol="0">
            <a:spAutoFit/>
          </a:bodyPr>
          <a:lstStyle/>
          <a:p>
            <a:r>
              <a:rPr lang="en-US" b="1" dirty="0">
                <a:solidFill>
                  <a:srgbClr val="FF0000"/>
                </a:solidFill>
              </a:rPr>
              <a:t>E</a:t>
            </a:r>
            <a:r>
              <a:rPr lang="en-US" b="1" baseline="-25000" dirty="0">
                <a:solidFill>
                  <a:srgbClr val="FF0000"/>
                </a:solidFill>
              </a:rPr>
              <a:t>2</a:t>
            </a:r>
            <a:endParaRPr lang="en-IN" b="1" dirty="0">
              <a:solidFill>
                <a:srgbClr val="FF0000"/>
              </a:solidFill>
            </a:endParaRPr>
          </a:p>
        </p:txBody>
      </p:sp>
      <p:sp>
        <p:nvSpPr>
          <p:cNvPr id="85" name="TextBox 84">
            <a:extLst>
              <a:ext uri="{FF2B5EF4-FFF2-40B4-BE49-F238E27FC236}">
                <a16:creationId xmlns:a16="http://schemas.microsoft.com/office/drawing/2014/main" id="{AC404A51-738D-1745-EB8D-69A1BDA2AB6E}"/>
              </a:ext>
            </a:extLst>
          </p:cNvPr>
          <p:cNvSpPr txBox="1"/>
          <p:nvPr/>
        </p:nvSpPr>
        <p:spPr>
          <a:xfrm>
            <a:off x="9322095" y="4811739"/>
            <a:ext cx="744879" cy="369332"/>
          </a:xfrm>
          <a:prstGeom prst="rect">
            <a:avLst/>
          </a:prstGeom>
          <a:noFill/>
        </p:spPr>
        <p:txBody>
          <a:bodyPr wrap="square" rtlCol="0">
            <a:spAutoFit/>
          </a:bodyPr>
          <a:lstStyle/>
          <a:p>
            <a:r>
              <a:rPr lang="en-US" b="1" dirty="0">
                <a:solidFill>
                  <a:srgbClr val="FF0000"/>
                </a:solidFill>
              </a:rPr>
              <a:t>then</a:t>
            </a:r>
            <a:endParaRPr lang="en-IN" b="1" dirty="0">
              <a:solidFill>
                <a:srgbClr val="FF0000"/>
              </a:solidFill>
            </a:endParaRPr>
          </a:p>
        </p:txBody>
      </p:sp>
      <p:sp>
        <p:nvSpPr>
          <p:cNvPr id="86" name="TextBox 85">
            <a:extLst>
              <a:ext uri="{FF2B5EF4-FFF2-40B4-BE49-F238E27FC236}">
                <a16:creationId xmlns:a16="http://schemas.microsoft.com/office/drawing/2014/main" id="{5F988507-4C35-3B10-6827-3C4336C244B7}"/>
              </a:ext>
            </a:extLst>
          </p:cNvPr>
          <p:cNvSpPr txBox="1"/>
          <p:nvPr/>
        </p:nvSpPr>
        <p:spPr>
          <a:xfrm>
            <a:off x="10132036" y="4810023"/>
            <a:ext cx="744879" cy="369332"/>
          </a:xfrm>
          <a:prstGeom prst="rect">
            <a:avLst/>
          </a:prstGeom>
          <a:noFill/>
        </p:spPr>
        <p:txBody>
          <a:bodyPr wrap="square" rtlCol="0">
            <a:spAutoFit/>
          </a:bodyPr>
          <a:lstStyle/>
          <a:p>
            <a:r>
              <a:rPr lang="en-US" b="1" dirty="0">
                <a:solidFill>
                  <a:srgbClr val="FF0000"/>
                </a:solidFill>
              </a:rPr>
              <a:t>S</a:t>
            </a:r>
            <a:r>
              <a:rPr lang="en-US" b="1" baseline="-25000" dirty="0">
                <a:solidFill>
                  <a:srgbClr val="FF0000"/>
                </a:solidFill>
              </a:rPr>
              <a:t>1</a:t>
            </a:r>
            <a:endParaRPr lang="en-IN" b="1" dirty="0">
              <a:solidFill>
                <a:srgbClr val="FF0000"/>
              </a:solidFill>
            </a:endParaRPr>
          </a:p>
        </p:txBody>
      </p:sp>
      <p:cxnSp>
        <p:nvCxnSpPr>
          <p:cNvPr id="88" name="Straight Arrow Connector 87">
            <a:extLst>
              <a:ext uri="{FF2B5EF4-FFF2-40B4-BE49-F238E27FC236}">
                <a16:creationId xmlns:a16="http://schemas.microsoft.com/office/drawing/2014/main" id="{D6E5E92E-5ECC-9FD1-D0BD-E5202014A3D6}"/>
              </a:ext>
            </a:extLst>
          </p:cNvPr>
          <p:cNvCxnSpPr>
            <a:stCxn id="65" idx="4"/>
            <a:endCxn id="83" idx="0"/>
          </p:cNvCxnSpPr>
          <p:nvPr/>
        </p:nvCxnSpPr>
        <p:spPr>
          <a:xfrm flipH="1">
            <a:off x="8565237" y="4494958"/>
            <a:ext cx="645560" cy="3715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3FF25491-CF1D-5514-98DE-A36F06776826}"/>
              </a:ext>
            </a:extLst>
          </p:cNvPr>
          <p:cNvCxnSpPr>
            <a:stCxn id="65" idx="4"/>
            <a:endCxn id="79" idx="0"/>
          </p:cNvCxnSpPr>
          <p:nvPr/>
        </p:nvCxnSpPr>
        <p:spPr>
          <a:xfrm flipH="1">
            <a:off x="9042987" y="4494958"/>
            <a:ext cx="167810" cy="3253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42A14FCE-EDC7-9019-A50E-D35B8D43F93F}"/>
              </a:ext>
            </a:extLst>
          </p:cNvPr>
          <p:cNvCxnSpPr>
            <a:stCxn id="65" idx="4"/>
            <a:endCxn id="85" idx="0"/>
          </p:cNvCxnSpPr>
          <p:nvPr/>
        </p:nvCxnSpPr>
        <p:spPr>
          <a:xfrm>
            <a:off x="9210797" y="4494958"/>
            <a:ext cx="483738" cy="316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AEBBD847-A4D8-07A3-0138-9ECBBBDE9BF1}"/>
              </a:ext>
            </a:extLst>
          </p:cNvPr>
          <p:cNvCxnSpPr>
            <a:stCxn id="65" idx="4"/>
            <a:endCxn id="81" idx="0"/>
          </p:cNvCxnSpPr>
          <p:nvPr/>
        </p:nvCxnSpPr>
        <p:spPr>
          <a:xfrm>
            <a:off x="9210797" y="4494958"/>
            <a:ext cx="1113031" cy="2911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Oval 91">
            <a:extLst>
              <a:ext uri="{FF2B5EF4-FFF2-40B4-BE49-F238E27FC236}">
                <a16:creationId xmlns:a16="http://schemas.microsoft.com/office/drawing/2014/main" id="{F99478D0-BCBD-B90B-4C88-28B839EA2243}"/>
              </a:ext>
            </a:extLst>
          </p:cNvPr>
          <p:cNvSpPr/>
          <p:nvPr/>
        </p:nvSpPr>
        <p:spPr>
          <a:xfrm>
            <a:off x="10738217" y="4779211"/>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93" name="Oval 92">
            <a:extLst>
              <a:ext uri="{FF2B5EF4-FFF2-40B4-BE49-F238E27FC236}">
                <a16:creationId xmlns:a16="http://schemas.microsoft.com/office/drawing/2014/main" id="{4620DC80-0D6C-7CCF-D51A-A477B6CB08B0}"/>
              </a:ext>
            </a:extLst>
          </p:cNvPr>
          <p:cNvSpPr/>
          <p:nvPr/>
        </p:nvSpPr>
        <p:spPr>
          <a:xfrm>
            <a:off x="11424872" y="4767227"/>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94" name="TextBox 93">
            <a:extLst>
              <a:ext uri="{FF2B5EF4-FFF2-40B4-BE49-F238E27FC236}">
                <a16:creationId xmlns:a16="http://schemas.microsoft.com/office/drawing/2014/main" id="{D475A451-5829-8FEC-0716-CFB12D144DFA}"/>
              </a:ext>
            </a:extLst>
          </p:cNvPr>
          <p:cNvSpPr txBox="1"/>
          <p:nvPr/>
        </p:nvSpPr>
        <p:spPr>
          <a:xfrm>
            <a:off x="10700537" y="4782626"/>
            <a:ext cx="744879" cy="369332"/>
          </a:xfrm>
          <a:prstGeom prst="rect">
            <a:avLst/>
          </a:prstGeom>
          <a:noFill/>
        </p:spPr>
        <p:txBody>
          <a:bodyPr wrap="square" rtlCol="0">
            <a:spAutoFit/>
          </a:bodyPr>
          <a:lstStyle/>
          <a:p>
            <a:r>
              <a:rPr lang="en-US" b="1" dirty="0">
                <a:solidFill>
                  <a:srgbClr val="FF0000"/>
                </a:solidFill>
              </a:rPr>
              <a:t>else</a:t>
            </a:r>
            <a:endParaRPr lang="en-IN" b="1" dirty="0">
              <a:solidFill>
                <a:srgbClr val="FF0000"/>
              </a:solidFill>
            </a:endParaRPr>
          </a:p>
        </p:txBody>
      </p:sp>
      <p:sp>
        <p:nvSpPr>
          <p:cNvPr id="95" name="TextBox 94">
            <a:extLst>
              <a:ext uri="{FF2B5EF4-FFF2-40B4-BE49-F238E27FC236}">
                <a16:creationId xmlns:a16="http://schemas.microsoft.com/office/drawing/2014/main" id="{88360645-668A-BF78-F33A-7A8156A4B2B4}"/>
              </a:ext>
            </a:extLst>
          </p:cNvPr>
          <p:cNvSpPr txBox="1"/>
          <p:nvPr/>
        </p:nvSpPr>
        <p:spPr>
          <a:xfrm>
            <a:off x="11467690" y="4779202"/>
            <a:ext cx="744879" cy="369332"/>
          </a:xfrm>
          <a:prstGeom prst="rect">
            <a:avLst/>
          </a:prstGeom>
          <a:noFill/>
        </p:spPr>
        <p:txBody>
          <a:bodyPr wrap="square" rtlCol="0">
            <a:spAutoFit/>
          </a:bodyPr>
          <a:lstStyle/>
          <a:p>
            <a:r>
              <a:rPr lang="en-US" b="1" dirty="0">
                <a:solidFill>
                  <a:srgbClr val="FF0000"/>
                </a:solidFill>
              </a:rPr>
              <a:t>S</a:t>
            </a:r>
            <a:r>
              <a:rPr lang="en-US" b="1" baseline="-25000" dirty="0">
                <a:solidFill>
                  <a:srgbClr val="FF0000"/>
                </a:solidFill>
              </a:rPr>
              <a:t>2</a:t>
            </a:r>
            <a:endParaRPr lang="en-IN" b="1" dirty="0">
              <a:solidFill>
                <a:srgbClr val="FF0000"/>
              </a:solidFill>
            </a:endParaRPr>
          </a:p>
        </p:txBody>
      </p:sp>
      <p:cxnSp>
        <p:nvCxnSpPr>
          <p:cNvPr id="97" name="Straight Arrow Connector 96">
            <a:extLst>
              <a:ext uri="{FF2B5EF4-FFF2-40B4-BE49-F238E27FC236}">
                <a16:creationId xmlns:a16="http://schemas.microsoft.com/office/drawing/2014/main" id="{6A103A4F-7568-690E-F74E-7251513F38CA}"/>
              </a:ext>
            </a:extLst>
          </p:cNvPr>
          <p:cNvCxnSpPr>
            <a:stCxn id="65" idx="4"/>
            <a:endCxn id="94" idx="0"/>
          </p:cNvCxnSpPr>
          <p:nvPr/>
        </p:nvCxnSpPr>
        <p:spPr>
          <a:xfrm>
            <a:off x="9210797" y="4494958"/>
            <a:ext cx="1862180" cy="2876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0E9C75A3-0A4D-D988-FC75-F32C511F1697}"/>
              </a:ext>
            </a:extLst>
          </p:cNvPr>
          <p:cNvCxnSpPr>
            <a:stCxn id="65" idx="4"/>
            <a:endCxn id="93" idx="0"/>
          </p:cNvCxnSpPr>
          <p:nvPr/>
        </p:nvCxnSpPr>
        <p:spPr>
          <a:xfrm>
            <a:off x="9210797" y="4494958"/>
            <a:ext cx="2450381" cy="2722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4FA61987-2F9F-4AFB-E5B6-35EB7487A005}"/>
              </a:ext>
            </a:extLst>
          </p:cNvPr>
          <p:cNvSpPr txBox="1"/>
          <p:nvPr/>
        </p:nvSpPr>
        <p:spPr>
          <a:xfrm>
            <a:off x="2053118" y="5568593"/>
            <a:ext cx="3556571" cy="923330"/>
          </a:xfrm>
          <a:prstGeom prst="rect">
            <a:avLst/>
          </a:prstGeom>
          <a:noFill/>
        </p:spPr>
        <p:txBody>
          <a:bodyPr wrap="square" rtlCol="0">
            <a:spAutoFit/>
          </a:bodyPr>
          <a:lstStyle/>
          <a:p>
            <a:r>
              <a:rPr lang="en-US" dirty="0"/>
              <a:t>Parse-tree 1</a:t>
            </a:r>
          </a:p>
          <a:p>
            <a:endParaRPr lang="en-US" dirty="0"/>
          </a:p>
          <a:p>
            <a:r>
              <a:rPr lang="en-US" dirty="0"/>
              <a:t>else doesn’t match to closest if </a:t>
            </a:r>
            <a:endParaRPr lang="en-IN" dirty="0"/>
          </a:p>
        </p:txBody>
      </p:sp>
      <p:sp>
        <p:nvSpPr>
          <p:cNvPr id="101" name="TextBox 100">
            <a:extLst>
              <a:ext uri="{FF2B5EF4-FFF2-40B4-BE49-F238E27FC236}">
                <a16:creationId xmlns:a16="http://schemas.microsoft.com/office/drawing/2014/main" id="{CD892B70-DAE9-B1C3-398B-CE3D1197F0BF}"/>
              </a:ext>
            </a:extLst>
          </p:cNvPr>
          <p:cNvSpPr txBox="1"/>
          <p:nvPr/>
        </p:nvSpPr>
        <p:spPr>
          <a:xfrm>
            <a:off x="8123448" y="5443593"/>
            <a:ext cx="3556571" cy="923330"/>
          </a:xfrm>
          <a:prstGeom prst="rect">
            <a:avLst/>
          </a:prstGeom>
          <a:noFill/>
        </p:spPr>
        <p:txBody>
          <a:bodyPr wrap="square" rtlCol="0">
            <a:spAutoFit/>
          </a:bodyPr>
          <a:lstStyle/>
          <a:p>
            <a:r>
              <a:rPr lang="en-US" dirty="0"/>
              <a:t>Parse-tree 2</a:t>
            </a:r>
          </a:p>
          <a:p>
            <a:endParaRPr lang="en-US" dirty="0"/>
          </a:p>
          <a:p>
            <a:r>
              <a:rPr lang="en-US" dirty="0"/>
              <a:t>else match to closest if </a:t>
            </a:r>
            <a:endParaRPr lang="en-IN" dirty="0"/>
          </a:p>
        </p:txBody>
      </p:sp>
      <p:sp>
        <p:nvSpPr>
          <p:cNvPr id="8" name="TextBox 7">
            <a:extLst>
              <a:ext uri="{FF2B5EF4-FFF2-40B4-BE49-F238E27FC236}">
                <a16:creationId xmlns:a16="http://schemas.microsoft.com/office/drawing/2014/main" id="{06F17D1A-92CE-DACF-5407-D7865EA42484}"/>
              </a:ext>
            </a:extLst>
          </p:cNvPr>
          <p:cNvSpPr txBox="1"/>
          <p:nvPr/>
        </p:nvSpPr>
        <p:spPr>
          <a:xfrm>
            <a:off x="205240" y="4114754"/>
            <a:ext cx="1797735" cy="2308324"/>
          </a:xfrm>
          <a:prstGeom prst="rect">
            <a:avLst/>
          </a:prstGeom>
          <a:noFill/>
        </p:spPr>
        <p:txBody>
          <a:bodyPr wrap="square" rtlCol="0">
            <a:spAutoFit/>
          </a:bodyPr>
          <a:lstStyle/>
          <a:p>
            <a:r>
              <a:rPr lang="en-IN" dirty="0"/>
              <a:t>if (E</a:t>
            </a:r>
            <a:r>
              <a:rPr lang="en-IN" baseline="-25000" dirty="0"/>
              <a:t>1</a:t>
            </a:r>
            <a:r>
              <a:rPr lang="en-IN" dirty="0"/>
              <a:t>) {</a:t>
            </a:r>
          </a:p>
          <a:p>
            <a:r>
              <a:rPr lang="en-IN" dirty="0"/>
              <a:t>   if (E</a:t>
            </a:r>
            <a:r>
              <a:rPr lang="en-IN" baseline="-25000" dirty="0"/>
              <a:t>2</a:t>
            </a:r>
            <a:r>
              <a:rPr lang="en-IN" dirty="0"/>
              <a:t>) {</a:t>
            </a:r>
          </a:p>
          <a:p>
            <a:r>
              <a:rPr lang="en-IN" dirty="0"/>
              <a:t>      S</a:t>
            </a:r>
            <a:r>
              <a:rPr lang="en-IN" baseline="-25000" dirty="0"/>
              <a:t>1</a:t>
            </a:r>
            <a:endParaRPr lang="en-IN" dirty="0"/>
          </a:p>
          <a:p>
            <a:r>
              <a:rPr lang="en-IN" dirty="0"/>
              <a:t>   }</a:t>
            </a:r>
          </a:p>
          <a:p>
            <a:r>
              <a:rPr lang="en-IN" dirty="0"/>
              <a:t>}</a:t>
            </a:r>
          </a:p>
          <a:p>
            <a:r>
              <a:rPr lang="en-IN" dirty="0"/>
              <a:t>else {</a:t>
            </a:r>
          </a:p>
          <a:p>
            <a:r>
              <a:rPr lang="en-IN" dirty="0"/>
              <a:t>  S</a:t>
            </a:r>
            <a:r>
              <a:rPr lang="en-IN" baseline="-25000" dirty="0"/>
              <a:t>2</a:t>
            </a:r>
            <a:endParaRPr lang="en-IN" dirty="0"/>
          </a:p>
          <a:p>
            <a:r>
              <a:rPr lang="en-IN" dirty="0"/>
              <a:t>}</a:t>
            </a:r>
          </a:p>
        </p:txBody>
      </p:sp>
      <p:sp>
        <p:nvSpPr>
          <p:cNvPr id="9" name="TextBox 8">
            <a:extLst>
              <a:ext uri="{FF2B5EF4-FFF2-40B4-BE49-F238E27FC236}">
                <a16:creationId xmlns:a16="http://schemas.microsoft.com/office/drawing/2014/main" id="{3CFA65C6-5868-F412-3F02-EB066C6D81A6}"/>
              </a:ext>
            </a:extLst>
          </p:cNvPr>
          <p:cNvSpPr txBox="1"/>
          <p:nvPr/>
        </p:nvSpPr>
        <p:spPr>
          <a:xfrm>
            <a:off x="5865810" y="4267154"/>
            <a:ext cx="1797735" cy="2308324"/>
          </a:xfrm>
          <a:prstGeom prst="rect">
            <a:avLst/>
          </a:prstGeom>
          <a:noFill/>
        </p:spPr>
        <p:txBody>
          <a:bodyPr wrap="square" rtlCol="0">
            <a:spAutoFit/>
          </a:bodyPr>
          <a:lstStyle/>
          <a:p>
            <a:r>
              <a:rPr lang="en-IN" dirty="0"/>
              <a:t>if (E</a:t>
            </a:r>
            <a:r>
              <a:rPr lang="en-IN" baseline="-25000" dirty="0"/>
              <a:t>1</a:t>
            </a:r>
            <a:r>
              <a:rPr lang="en-IN" dirty="0"/>
              <a:t>) {</a:t>
            </a:r>
          </a:p>
          <a:p>
            <a:r>
              <a:rPr lang="en-IN" dirty="0"/>
              <a:t>   if (E</a:t>
            </a:r>
            <a:r>
              <a:rPr lang="en-IN" baseline="-25000" dirty="0"/>
              <a:t>2</a:t>
            </a:r>
            <a:r>
              <a:rPr lang="en-IN" dirty="0"/>
              <a:t>) {</a:t>
            </a:r>
          </a:p>
          <a:p>
            <a:r>
              <a:rPr lang="en-IN" dirty="0"/>
              <a:t>      S</a:t>
            </a:r>
            <a:r>
              <a:rPr lang="en-IN" baseline="-25000" dirty="0"/>
              <a:t>1</a:t>
            </a:r>
            <a:endParaRPr lang="en-IN" dirty="0"/>
          </a:p>
          <a:p>
            <a:r>
              <a:rPr lang="en-IN" dirty="0"/>
              <a:t>   }</a:t>
            </a:r>
          </a:p>
          <a:p>
            <a:r>
              <a:rPr lang="en-IN" dirty="0"/>
              <a:t>   else {</a:t>
            </a:r>
          </a:p>
          <a:p>
            <a:r>
              <a:rPr lang="en-IN" dirty="0"/>
              <a:t>      S</a:t>
            </a:r>
            <a:r>
              <a:rPr lang="en-IN" baseline="-25000" dirty="0"/>
              <a:t>2</a:t>
            </a:r>
            <a:endParaRPr lang="en-IN" dirty="0"/>
          </a:p>
          <a:p>
            <a:r>
              <a:rPr lang="en-IN" dirty="0"/>
              <a:t>   }</a:t>
            </a:r>
          </a:p>
          <a:p>
            <a:r>
              <a:rPr lang="en-IN" dirty="0"/>
              <a:t>}</a:t>
            </a:r>
          </a:p>
        </p:txBody>
      </p:sp>
    </p:spTree>
    <p:extLst>
      <p:ext uri="{BB962C8B-B14F-4D97-AF65-F5344CB8AC3E}">
        <p14:creationId xmlns:p14="http://schemas.microsoft.com/office/powerpoint/2010/main" val="22929453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1FD8F-FEBF-43F4-8230-7CDA478676C9}"/>
              </a:ext>
            </a:extLst>
          </p:cNvPr>
          <p:cNvSpPr>
            <a:spLocks noGrp="1"/>
          </p:cNvSpPr>
          <p:nvPr>
            <p:ph type="title"/>
          </p:nvPr>
        </p:nvSpPr>
        <p:spPr/>
        <p:txBody>
          <a:bodyPr/>
          <a:lstStyle/>
          <a:p>
            <a:r>
              <a:rPr lang="en-US" dirty="0"/>
              <a:t>Dangling-else grammar</a:t>
            </a:r>
          </a:p>
        </p:txBody>
      </p:sp>
      <p:sp>
        <p:nvSpPr>
          <p:cNvPr id="3" name="Content Placeholder 2">
            <a:extLst>
              <a:ext uri="{FF2B5EF4-FFF2-40B4-BE49-F238E27FC236}">
                <a16:creationId xmlns:a16="http://schemas.microsoft.com/office/drawing/2014/main" id="{79C88471-F5EC-4EE7-9539-A5774FEC336C}"/>
              </a:ext>
            </a:extLst>
          </p:cNvPr>
          <p:cNvSpPr>
            <a:spLocks noGrp="1"/>
          </p:cNvSpPr>
          <p:nvPr>
            <p:ph idx="1"/>
          </p:nvPr>
        </p:nvSpPr>
        <p:spPr/>
        <p:txBody>
          <a:bodyPr>
            <a:normAutofit fontScale="92500" lnSpcReduction="20000"/>
          </a:bodyPr>
          <a:lstStyle/>
          <a:p>
            <a:r>
              <a:rPr lang="en-US" dirty="0"/>
              <a:t>Most programming languages match </a:t>
            </a:r>
            <a:r>
              <a:rPr lang="en-US" dirty="0">
                <a:solidFill>
                  <a:schemeClr val="accent1"/>
                </a:solidFill>
              </a:rPr>
              <a:t>else</a:t>
            </a:r>
            <a:r>
              <a:rPr lang="en-US" dirty="0"/>
              <a:t> with the </a:t>
            </a:r>
            <a:r>
              <a:rPr lang="en-US" dirty="0">
                <a:solidFill>
                  <a:schemeClr val="accent1"/>
                </a:solidFill>
              </a:rPr>
              <a:t>closest</a:t>
            </a:r>
            <a:r>
              <a:rPr lang="en-US" dirty="0"/>
              <a:t> </a:t>
            </a:r>
            <a:r>
              <a:rPr lang="en-US" dirty="0">
                <a:solidFill>
                  <a:schemeClr val="accent1"/>
                </a:solidFill>
              </a:rPr>
              <a:t>unmatched then</a:t>
            </a:r>
          </a:p>
          <a:p>
            <a:endParaRPr lang="en-US" dirty="0"/>
          </a:p>
          <a:p>
            <a:r>
              <a:rPr lang="en-US" dirty="0"/>
              <a:t>The previous grammar can be rewritten as follows</a:t>
            </a:r>
          </a:p>
          <a:p>
            <a:endParaRPr lang="en-US" dirty="0"/>
          </a:p>
          <a:p>
            <a:pPr marL="0" indent="0">
              <a:buNone/>
            </a:pPr>
            <a:r>
              <a:rPr lang="en-US" dirty="0"/>
              <a:t>S </a:t>
            </a:r>
            <a:r>
              <a:rPr lang="en-US" dirty="0">
                <a:sym typeface="Wingdings" panose="05000000000000000000" pitchFamily="2" charset="2"/>
              </a:rPr>
              <a:t> </a:t>
            </a:r>
            <a:r>
              <a:rPr lang="en-US" dirty="0" err="1">
                <a:sym typeface="Wingdings" panose="05000000000000000000" pitchFamily="2" charset="2"/>
              </a:rPr>
              <a:t>MatchedStmt</a:t>
            </a:r>
            <a:r>
              <a:rPr lang="en-US" dirty="0">
                <a:sym typeface="Wingdings" panose="05000000000000000000" pitchFamily="2" charset="2"/>
              </a:rPr>
              <a:t> </a:t>
            </a:r>
          </a:p>
          <a:p>
            <a:pPr marL="0" indent="0">
              <a:buNone/>
            </a:pPr>
            <a:r>
              <a:rPr lang="en-US" dirty="0">
                <a:sym typeface="Wingdings" panose="05000000000000000000" pitchFamily="2" charset="2"/>
              </a:rPr>
              <a:t>        | </a:t>
            </a:r>
            <a:r>
              <a:rPr lang="en-US" dirty="0" err="1">
                <a:sym typeface="Wingdings" panose="05000000000000000000" pitchFamily="2" charset="2"/>
              </a:rPr>
              <a:t>OpenStmt</a:t>
            </a:r>
            <a:endParaRPr lang="en-US" dirty="0">
              <a:sym typeface="Wingdings" panose="05000000000000000000" pitchFamily="2" charset="2"/>
            </a:endParaRPr>
          </a:p>
          <a:p>
            <a:pPr marL="0" indent="0">
              <a:buNone/>
            </a:pPr>
            <a:r>
              <a:rPr lang="en-US" dirty="0" err="1">
                <a:sym typeface="Wingdings" panose="05000000000000000000" pitchFamily="2" charset="2"/>
              </a:rPr>
              <a:t>MatchedStmt</a:t>
            </a:r>
            <a:r>
              <a:rPr lang="en-US" dirty="0">
                <a:sym typeface="Wingdings" panose="05000000000000000000" pitchFamily="2" charset="2"/>
              </a:rPr>
              <a:t>  if E then </a:t>
            </a:r>
            <a:r>
              <a:rPr lang="en-US" dirty="0" err="1">
                <a:sym typeface="Wingdings" panose="05000000000000000000" pitchFamily="2" charset="2"/>
              </a:rPr>
              <a:t>MatchedStmt</a:t>
            </a:r>
            <a:r>
              <a:rPr lang="en-US" dirty="0">
                <a:sym typeface="Wingdings" panose="05000000000000000000" pitchFamily="2" charset="2"/>
              </a:rPr>
              <a:t> else </a:t>
            </a:r>
            <a:r>
              <a:rPr lang="en-US" dirty="0" err="1">
                <a:sym typeface="Wingdings" panose="05000000000000000000" pitchFamily="2" charset="2"/>
              </a:rPr>
              <a:t>MatchedStmt</a:t>
            </a:r>
            <a:r>
              <a:rPr lang="en-US" dirty="0">
                <a:sym typeface="Wingdings" panose="05000000000000000000" pitchFamily="2" charset="2"/>
              </a:rPr>
              <a:t>  </a:t>
            </a:r>
          </a:p>
          <a:p>
            <a:pPr marL="0" indent="0">
              <a:buNone/>
            </a:pPr>
            <a:r>
              <a:rPr lang="en-US" dirty="0">
                <a:sym typeface="Wingdings" panose="05000000000000000000" pitchFamily="2" charset="2"/>
              </a:rPr>
              <a:t>                             | other</a:t>
            </a:r>
          </a:p>
          <a:p>
            <a:pPr marL="0" indent="0">
              <a:buNone/>
            </a:pPr>
            <a:r>
              <a:rPr lang="en-US" dirty="0" err="1">
                <a:sym typeface="Wingdings" panose="05000000000000000000" pitchFamily="2" charset="2"/>
              </a:rPr>
              <a:t>OpenStmt</a:t>
            </a:r>
            <a:r>
              <a:rPr lang="en-US" dirty="0">
                <a:sym typeface="Wingdings" panose="05000000000000000000" pitchFamily="2" charset="2"/>
              </a:rPr>
              <a:t>  if E then S</a:t>
            </a:r>
          </a:p>
          <a:p>
            <a:pPr marL="0" indent="0">
              <a:buNone/>
            </a:pPr>
            <a:r>
              <a:rPr lang="en-US" dirty="0">
                <a:sym typeface="Wingdings" panose="05000000000000000000" pitchFamily="2" charset="2"/>
              </a:rPr>
              <a:t>                        | if E then </a:t>
            </a:r>
            <a:r>
              <a:rPr lang="en-US" dirty="0" err="1">
                <a:sym typeface="Wingdings" panose="05000000000000000000" pitchFamily="2" charset="2"/>
              </a:rPr>
              <a:t>MatchedStmt</a:t>
            </a:r>
            <a:r>
              <a:rPr lang="en-US" dirty="0">
                <a:sym typeface="Wingdings" panose="05000000000000000000" pitchFamily="2" charset="2"/>
              </a:rPr>
              <a:t> else </a:t>
            </a:r>
            <a:r>
              <a:rPr lang="en-US" dirty="0" err="1">
                <a:sym typeface="Wingdings" panose="05000000000000000000" pitchFamily="2" charset="2"/>
              </a:rPr>
              <a:t>OpenStmt</a:t>
            </a:r>
            <a:r>
              <a:rPr lang="en-US" dirty="0">
                <a:sym typeface="Wingdings" panose="05000000000000000000" pitchFamily="2" charset="2"/>
              </a:rPr>
              <a:t> </a:t>
            </a:r>
            <a:endParaRPr lang="en-US" dirty="0"/>
          </a:p>
        </p:txBody>
      </p:sp>
    </p:spTree>
    <p:extLst>
      <p:ext uri="{BB962C8B-B14F-4D97-AF65-F5344CB8AC3E}">
        <p14:creationId xmlns:p14="http://schemas.microsoft.com/office/powerpoint/2010/main" val="23703744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A5433-2945-45F3-B600-2CFE96D3804B}"/>
              </a:ext>
            </a:extLst>
          </p:cNvPr>
          <p:cNvSpPr>
            <a:spLocks noGrp="1"/>
          </p:cNvSpPr>
          <p:nvPr>
            <p:ph type="title"/>
          </p:nvPr>
        </p:nvSpPr>
        <p:spPr/>
        <p:txBody>
          <a:bodyPr/>
          <a:lstStyle/>
          <a:p>
            <a:r>
              <a:rPr lang="en-US" dirty="0"/>
              <a:t>Dangling-else grammar</a:t>
            </a:r>
          </a:p>
        </p:txBody>
      </p:sp>
      <p:sp>
        <p:nvSpPr>
          <p:cNvPr id="3" name="Content Placeholder 2">
            <a:extLst>
              <a:ext uri="{FF2B5EF4-FFF2-40B4-BE49-F238E27FC236}">
                <a16:creationId xmlns:a16="http://schemas.microsoft.com/office/drawing/2014/main" id="{0B227EDE-9614-43B8-997C-32F79A1FDF51}"/>
              </a:ext>
            </a:extLst>
          </p:cNvPr>
          <p:cNvSpPr>
            <a:spLocks noGrp="1"/>
          </p:cNvSpPr>
          <p:nvPr>
            <p:ph idx="1"/>
          </p:nvPr>
        </p:nvSpPr>
        <p:spPr/>
        <p:txBody>
          <a:bodyPr>
            <a:normAutofit fontScale="92500" lnSpcReduction="10000"/>
          </a:bodyPr>
          <a:lstStyle/>
          <a:p>
            <a:pPr marL="0" indent="0">
              <a:buNone/>
            </a:pPr>
            <a:r>
              <a:rPr lang="en-US" dirty="0"/>
              <a:t>S </a:t>
            </a:r>
            <a:r>
              <a:rPr lang="en-US" dirty="0">
                <a:sym typeface="Wingdings" panose="05000000000000000000" pitchFamily="2" charset="2"/>
              </a:rPr>
              <a:t> </a:t>
            </a:r>
            <a:r>
              <a:rPr lang="en-US" dirty="0" err="1">
                <a:sym typeface="Wingdings" panose="05000000000000000000" pitchFamily="2" charset="2"/>
              </a:rPr>
              <a:t>MatchedStmt</a:t>
            </a:r>
            <a:r>
              <a:rPr lang="en-US" dirty="0">
                <a:sym typeface="Wingdings" panose="05000000000000000000" pitchFamily="2" charset="2"/>
              </a:rPr>
              <a:t> </a:t>
            </a:r>
          </a:p>
          <a:p>
            <a:pPr marL="0" indent="0">
              <a:buNone/>
            </a:pPr>
            <a:r>
              <a:rPr lang="en-US" dirty="0">
                <a:sym typeface="Wingdings" panose="05000000000000000000" pitchFamily="2" charset="2"/>
              </a:rPr>
              <a:t>        | </a:t>
            </a:r>
            <a:r>
              <a:rPr lang="en-US" dirty="0" err="1">
                <a:sym typeface="Wingdings" panose="05000000000000000000" pitchFamily="2" charset="2"/>
              </a:rPr>
              <a:t>OpenStmt</a:t>
            </a:r>
            <a:endParaRPr lang="en-US" dirty="0">
              <a:sym typeface="Wingdings" panose="05000000000000000000" pitchFamily="2" charset="2"/>
            </a:endParaRPr>
          </a:p>
          <a:p>
            <a:pPr marL="0" indent="0">
              <a:buNone/>
            </a:pPr>
            <a:r>
              <a:rPr lang="en-US" dirty="0" err="1">
                <a:sym typeface="Wingdings" panose="05000000000000000000" pitchFamily="2" charset="2"/>
              </a:rPr>
              <a:t>MatchedStmt</a:t>
            </a:r>
            <a:r>
              <a:rPr lang="en-US" dirty="0">
                <a:sym typeface="Wingdings" panose="05000000000000000000" pitchFamily="2" charset="2"/>
              </a:rPr>
              <a:t>  if E then </a:t>
            </a:r>
            <a:r>
              <a:rPr lang="en-US" dirty="0" err="1">
                <a:sym typeface="Wingdings" panose="05000000000000000000" pitchFamily="2" charset="2"/>
              </a:rPr>
              <a:t>MatchedStmt</a:t>
            </a:r>
            <a:r>
              <a:rPr lang="en-US" dirty="0">
                <a:sym typeface="Wingdings" panose="05000000000000000000" pitchFamily="2" charset="2"/>
              </a:rPr>
              <a:t> else </a:t>
            </a:r>
            <a:r>
              <a:rPr lang="en-US" dirty="0" err="1">
                <a:sym typeface="Wingdings" panose="05000000000000000000" pitchFamily="2" charset="2"/>
              </a:rPr>
              <a:t>MatchedStmt</a:t>
            </a:r>
            <a:r>
              <a:rPr lang="en-US" dirty="0">
                <a:sym typeface="Wingdings" panose="05000000000000000000" pitchFamily="2" charset="2"/>
              </a:rPr>
              <a:t>  </a:t>
            </a:r>
          </a:p>
          <a:p>
            <a:pPr marL="0" indent="0">
              <a:buNone/>
            </a:pPr>
            <a:r>
              <a:rPr lang="en-US" dirty="0">
                <a:sym typeface="Wingdings" panose="05000000000000000000" pitchFamily="2" charset="2"/>
              </a:rPr>
              <a:t>                             | other</a:t>
            </a:r>
          </a:p>
          <a:p>
            <a:pPr marL="0" indent="0">
              <a:buNone/>
            </a:pPr>
            <a:r>
              <a:rPr lang="en-US" dirty="0" err="1">
                <a:sym typeface="Wingdings" panose="05000000000000000000" pitchFamily="2" charset="2"/>
              </a:rPr>
              <a:t>OpenStmt</a:t>
            </a:r>
            <a:r>
              <a:rPr lang="en-US" dirty="0">
                <a:sym typeface="Wingdings" panose="05000000000000000000" pitchFamily="2" charset="2"/>
              </a:rPr>
              <a:t>  if E then S</a:t>
            </a:r>
          </a:p>
          <a:p>
            <a:pPr marL="0" indent="0">
              <a:buNone/>
            </a:pPr>
            <a:r>
              <a:rPr lang="en-US" dirty="0">
                <a:sym typeface="Wingdings" panose="05000000000000000000" pitchFamily="2" charset="2"/>
              </a:rPr>
              <a:t>                        | if E then </a:t>
            </a:r>
            <a:r>
              <a:rPr lang="en-US" dirty="0" err="1">
                <a:sym typeface="Wingdings" panose="05000000000000000000" pitchFamily="2" charset="2"/>
              </a:rPr>
              <a:t>MatchedStmt</a:t>
            </a:r>
            <a:r>
              <a:rPr lang="en-US" dirty="0">
                <a:sym typeface="Wingdings" panose="05000000000000000000" pitchFamily="2" charset="2"/>
              </a:rPr>
              <a:t> else </a:t>
            </a:r>
            <a:r>
              <a:rPr lang="en-US" dirty="0" err="1">
                <a:sym typeface="Wingdings" panose="05000000000000000000" pitchFamily="2" charset="2"/>
              </a:rPr>
              <a:t>OpenStmt</a:t>
            </a:r>
            <a:r>
              <a:rPr lang="en-US" dirty="0">
                <a:sym typeface="Wingdings" panose="05000000000000000000" pitchFamily="2" charset="2"/>
              </a:rPr>
              <a:t> </a:t>
            </a:r>
            <a:endParaRPr lang="en-US" dirty="0"/>
          </a:p>
          <a:p>
            <a:pPr marL="0" indent="0">
              <a:buNone/>
            </a:pPr>
            <a:endParaRPr lang="en-US" dirty="0"/>
          </a:p>
          <a:p>
            <a:pPr marL="0" indent="0">
              <a:buNone/>
            </a:pPr>
            <a:r>
              <a:rPr lang="en-US" dirty="0"/>
              <a:t>The statement between </a:t>
            </a:r>
            <a:r>
              <a:rPr lang="en-US" dirty="0">
                <a:solidFill>
                  <a:schemeClr val="accent1"/>
                </a:solidFill>
              </a:rPr>
              <a:t>then</a:t>
            </a:r>
            <a:r>
              <a:rPr lang="en-US" dirty="0"/>
              <a:t> and </a:t>
            </a:r>
            <a:r>
              <a:rPr lang="en-US" dirty="0">
                <a:solidFill>
                  <a:schemeClr val="accent1"/>
                </a:solidFill>
              </a:rPr>
              <a:t>else</a:t>
            </a:r>
            <a:r>
              <a:rPr lang="en-US" dirty="0"/>
              <a:t> must be matched; i.e., the interior statement must not end with an unmatched or open then. A matched statement is either an if-then-else or an unconditional statement. </a:t>
            </a:r>
          </a:p>
        </p:txBody>
      </p:sp>
    </p:spTree>
    <p:extLst>
      <p:ext uri="{BB962C8B-B14F-4D97-AF65-F5344CB8AC3E}">
        <p14:creationId xmlns:p14="http://schemas.microsoft.com/office/powerpoint/2010/main" val="306131585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266FF-05A8-4F0C-BCF7-352E4D05A6BE}"/>
              </a:ext>
            </a:extLst>
          </p:cNvPr>
          <p:cNvSpPr>
            <a:spLocks noGrp="1"/>
          </p:cNvSpPr>
          <p:nvPr>
            <p:ph type="title"/>
          </p:nvPr>
        </p:nvSpPr>
        <p:spPr/>
        <p:txBody>
          <a:bodyPr/>
          <a:lstStyle/>
          <a:p>
            <a:r>
              <a:rPr lang="en-US" dirty="0"/>
              <a:t>Dangling-else grammar</a:t>
            </a:r>
          </a:p>
        </p:txBody>
      </p:sp>
      <p:sp>
        <p:nvSpPr>
          <p:cNvPr id="3" name="Content Placeholder 2">
            <a:extLst>
              <a:ext uri="{FF2B5EF4-FFF2-40B4-BE49-F238E27FC236}">
                <a16:creationId xmlns:a16="http://schemas.microsoft.com/office/drawing/2014/main" id="{290DF858-9D48-47F4-B76B-C4CF65CF53A8}"/>
              </a:ext>
            </a:extLst>
          </p:cNvPr>
          <p:cNvSpPr>
            <a:spLocks noGrp="1"/>
          </p:cNvSpPr>
          <p:nvPr>
            <p:ph idx="1"/>
          </p:nvPr>
        </p:nvSpPr>
        <p:spPr/>
        <p:txBody>
          <a:bodyPr/>
          <a:lstStyle/>
          <a:p>
            <a:pPr marL="0" indent="0">
              <a:buNone/>
            </a:pPr>
            <a:endParaRPr lang="en-US" dirty="0"/>
          </a:p>
          <a:p>
            <a:pPr marL="0" indent="0">
              <a:buNone/>
            </a:pPr>
            <a:r>
              <a:rPr lang="en-US" dirty="0">
                <a:sym typeface="Wingdings" panose="05000000000000000000" pitchFamily="2" charset="2"/>
              </a:rPr>
              <a:t>if E</a:t>
            </a:r>
            <a:r>
              <a:rPr lang="en-US" baseline="-25000" dirty="0">
                <a:sym typeface="Wingdings" panose="05000000000000000000" pitchFamily="2" charset="2"/>
              </a:rPr>
              <a:t>1</a:t>
            </a:r>
            <a:r>
              <a:rPr lang="en-US" dirty="0">
                <a:sym typeface="Wingdings" panose="05000000000000000000" pitchFamily="2" charset="2"/>
              </a:rPr>
              <a:t> then if E</a:t>
            </a:r>
            <a:r>
              <a:rPr lang="en-US" baseline="-25000" dirty="0">
                <a:sym typeface="Wingdings" panose="05000000000000000000" pitchFamily="2" charset="2"/>
              </a:rPr>
              <a:t>2</a:t>
            </a:r>
            <a:r>
              <a:rPr lang="en-US" dirty="0">
                <a:sym typeface="Wingdings" panose="05000000000000000000" pitchFamily="2" charset="2"/>
              </a:rPr>
              <a:t> then S</a:t>
            </a:r>
            <a:r>
              <a:rPr lang="en-US" baseline="-25000" dirty="0">
                <a:sym typeface="Wingdings" panose="05000000000000000000" pitchFamily="2" charset="2"/>
              </a:rPr>
              <a:t>1</a:t>
            </a:r>
            <a:r>
              <a:rPr lang="en-US" dirty="0">
                <a:sym typeface="Wingdings" panose="05000000000000000000" pitchFamily="2" charset="2"/>
              </a:rPr>
              <a:t> else S</a:t>
            </a:r>
            <a:r>
              <a:rPr lang="en-US" baseline="-25000" dirty="0">
                <a:sym typeface="Wingdings" panose="05000000000000000000" pitchFamily="2" charset="2"/>
              </a:rPr>
              <a:t>2</a:t>
            </a:r>
            <a:endParaRPr lang="en-US" dirty="0"/>
          </a:p>
          <a:p>
            <a:pPr marL="0" indent="0">
              <a:buNone/>
            </a:pPr>
            <a:endParaRPr lang="en-US" dirty="0"/>
          </a:p>
        </p:txBody>
      </p:sp>
      <p:sp>
        <p:nvSpPr>
          <p:cNvPr id="4" name="TextBox 3">
            <a:extLst>
              <a:ext uri="{FF2B5EF4-FFF2-40B4-BE49-F238E27FC236}">
                <a16:creationId xmlns:a16="http://schemas.microsoft.com/office/drawing/2014/main" id="{10382948-96DD-402C-9622-33C5B0743EEA}"/>
              </a:ext>
            </a:extLst>
          </p:cNvPr>
          <p:cNvSpPr txBox="1"/>
          <p:nvPr/>
        </p:nvSpPr>
        <p:spPr>
          <a:xfrm>
            <a:off x="6116320" y="1605280"/>
            <a:ext cx="5913120" cy="2308324"/>
          </a:xfrm>
          <a:prstGeom prst="rect">
            <a:avLst/>
          </a:prstGeom>
          <a:noFill/>
        </p:spPr>
        <p:txBody>
          <a:bodyPr wrap="square" rtlCol="0">
            <a:spAutoFit/>
          </a:bodyPr>
          <a:lstStyle/>
          <a:p>
            <a:pPr marL="0" indent="0">
              <a:buNone/>
            </a:pPr>
            <a:r>
              <a:rPr lang="en-US" dirty="0"/>
              <a:t>S </a:t>
            </a:r>
            <a:r>
              <a:rPr lang="en-US" dirty="0">
                <a:sym typeface="Wingdings" panose="05000000000000000000" pitchFamily="2" charset="2"/>
              </a:rPr>
              <a:t> </a:t>
            </a:r>
            <a:r>
              <a:rPr lang="en-US" dirty="0" err="1">
                <a:sym typeface="Wingdings" panose="05000000000000000000" pitchFamily="2" charset="2"/>
              </a:rPr>
              <a:t>MatchedStmt</a:t>
            </a:r>
            <a:r>
              <a:rPr lang="en-US" dirty="0">
                <a:sym typeface="Wingdings" panose="05000000000000000000" pitchFamily="2" charset="2"/>
              </a:rPr>
              <a:t> </a:t>
            </a:r>
          </a:p>
          <a:p>
            <a:pPr marL="0" indent="0">
              <a:buNone/>
            </a:pPr>
            <a:r>
              <a:rPr lang="en-US" dirty="0">
                <a:sym typeface="Wingdings" panose="05000000000000000000" pitchFamily="2" charset="2"/>
              </a:rPr>
              <a:t>        | </a:t>
            </a:r>
            <a:r>
              <a:rPr lang="en-US" dirty="0" err="1">
                <a:sym typeface="Wingdings" panose="05000000000000000000" pitchFamily="2" charset="2"/>
              </a:rPr>
              <a:t>OpenStmt</a:t>
            </a:r>
            <a:endParaRPr lang="en-US" dirty="0">
              <a:sym typeface="Wingdings" panose="05000000000000000000" pitchFamily="2" charset="2"/>
            </a:endParaRPr>
          </a:p>
          <a:p>
            <a:pPr marL="0" indent="0">
              <a:buNone/>
            </a:pPr>
            <a:endParaRPr lang="en-US" dirty="0">
              <a:sym typeface="Wingdings" panose="05000000000000000000" pitchFamily="2" charset="2"/>
            </a:endParaRPr>
          </a:p>
          <a:p>
            <a:pPr marL="0" indent="0">
              <a:buNone/>
            </a:pPr>
            <a:r>
              <a:rPr lang="en-US" dirty="0" err="1">
                <a:sym typeface="Wingdings" panose="05000000000000000000" pitchFamily="2" charset="2"/>
              </a:rPr>
              <a:t>MatchedStmt</a:t>
            </a:r>
            <a:r>
              <a:rPr lang="en-US" dirty="0">
                <a:sym typeface="Wingdings" panose="05000000000000000000" pitchFamily="2" charset="2"/>
              </a:rPr>
              <a:t>  if E then </a:t>
            </a:r>
            <a:r>
              <a:rPr lang="en-US" dirty="0" err="1">
                <a:sym typeface="Wingdings" panose="05000000000000000000" pitchFamily="2" charset="2"/>
              </a:rPr>
              <a:t>MatchedStmt</a:t>
            </a:r>
            <a:r>
              <a:rPr lang="en-US" dirty="0">
                <a:sym typeface="Wingdings" panose="05000000000000000000" pitchFamily="2" charset="2"/>
              </a:rPr>
              <a:t> else </a:t>
            </a:r>
            <a:r>
              <a:rPr lang="en-US" dirty="0" err="1">
                <a:sym typeface="Wingdings" panose="05000000000000000000" pitchFamily="2" charset="2"/>
              </a:rPr>
              <a:t>MatchedStmt</a:t>
            </a:r>
            <a:r>
              <a:rPr lang="en-US" dirty="0">
                <a:sym typeface="Wingdings" panose="05000000000000000000" pitchFamily="2" charset="2"/>
              </a:rPr>
              <a:t>  </a:t>
            </a:r>
          </a:p>
          <a:p>
            <a:pPr marL="0" indent="0">
              <a:buNone/>
            </a:pPr>
            <a:r>
              <a:rPr lang="en-US" dirty="0">
                <a:sym typeface="Wingdings" panose="05000000000000000000" pitchFamily="2" charset="2"/>
              </a:rPr>
              <a:t>                             | other</a:t>
            </a:r>
          </a:p>
          <a:p>
            <a:pPr marL="0" indent="0">
              <a:buNone/>
            </a:pPr>
            <a:r>
              <a:rPr lang="en-US" dirty="0" err="1">
                <a:sym typeface="Wingdings" panose="05000000000000000000" pitchFamily="2" charset="2"/>
              </a:rPr>
              <a:t>OpenStmt</a:t>
            </a:r>
            <a:r>
              <a:rPr lang="en-US" dirty="0">
                <a:sym typeface="Wingdings" panose="05000000000000000000" pitchFamily="2" charset="2"/>
              </a:rPr>
              <a:t>  if E then S</a:t>
            </a:r>
          </a:p>
          <a:p>
            <a:pPr marL="0" indent="0">
              <a:buNone/>
            </a:pPr>
            <a:r>
              <a:rPr lang="en-US" dirty="0">
                <a:sym typeface="Wingdings" panose="05000000000000000000" pitchFamily="2" charset="2"/>
              </a:rPr>
              <a:t>                        | if E then </a:t>
            </a:r>
            <a:r>
              <a:rPr lang="en-US" dirty="0" err="1">
                <a:sym typeface="Wingdings" panose="05000000000000000000" pitchFamily="2" charset="2"/>
              </a:rPr>
              <a:t>MatchedStmt</a:t>
            </a:r>
            <a:r>
              <a:rPr lang="en-US" dirty="0">
                <a:sym typeface="Wingdings" panose="05000000000000000000" pitchFamily="2" charset="2"/>
              </a:rPr>
              <a:t> else </a:t>
            </a:r>
            <a:r>
              <a:rPr lang="en-US" dirty="0" err="1">
                <a:sym typeface="Wingdings" panose="05000000000000000000" pitchFamily="2" charset="2"/>
              </a:rPr>
              <a:t>OpenStmt</a:t>
            </a:r>
            <a:r>
              <a:rPr lang="en-US" dirty="0">
                <a:sym typeface="Wingdings" panose="05000000000000000000" pitchFamily="2" charset="2"/>
              </a:rPr>
              <a:t> </a:t>
            </a:r>
            <a:endParaRPr lang="en-US" dirty="0"/>
          </a:p>
          <a:p>
            <a:endParaRPr lang="en-IN" dirty="0"/>
          </a:p>
        </p:txBody>
      </p:sp>
    </p:spTree>
    <p:extLst>
      <p:ext uri="{BB962C8B-B14F-4D97-AF65-F5344CB8AC3E}">
        <p14:creationId xmlns:p14="http://schemas.microsoft.com/office/powerpoint/2010/main" val="25933594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266FF-05A8-4F0C-BCF7-352E4D05A6BE}"/>
              </a:ext>
            </a:extLst>
          </p:cNvPr>
          <p:cNvSpPr>
            <a:spLocks noGrp="1"/>
          </p:cNvSpPr>
          <p:nvPr>
            <p:ph type="title"/>
          </p:nvPr>
        </p:nvSpPr>
        <p:spPr/>
        <p:txBody>
          <a:bodyPr/>
          <a:lstStyle/>
          <a:p>
            <a:r>
              <a:rPr lang="en-US" dirty="0"/>
              <a:t>Dangling-else grammar</a:t>
            </a:r>
          </a:p>
        </p:txBody>
      </p:sp>
      <p:sp>
        <p:nvSpPr>
          <p:cNvPr id="3" name="Content Placeholder 2">
            <a:extLst>
              <a:ext uri="{FF2B5EF4-FFF2-40B4-BE49-F238E27FC236}">
                <a16:creationId xmlns:a16="http://schemas.microsoft.com/office/drawing/2014/main" id="{290DF858-9D48-47F4-B76B-C4CF65CF53A8}"/>
              </a:ext>
            </a:extLst>
          </p:cNvPr>
          <p:cNvSpPr>
            <a:spLocks noGrp="1"/>
          </p:cNvSpPr>
          <p:nvPr>
            <p:ph idx="1"/>
          </p:nvPr>
        </p:nvSpPr>
        <p:spPr/>
        <p:txBody>
          <a:bodyPr/>
          <a:lstStyle/>
          <a:p>
            <a:pPr marL="0" indent="0">
              <a:buNone/>
            </a:pPr>
            <a:endParaRPr lang="en-US" dirty="0"/>
          </a:p>
          <a:p>
            <a:pPr marL="0" indent="0">
              <a:buNone/>
            </a:pPr>
            <a:r>
              <a:rPr lang="en-US" dirty="0">
                <a:sym typeface="Wingdings" panose="05000000000000000000" pitchFamily="2" charset="2"/>
              </a:rPr>
              <a:t>if E</a:t>
            </a:r>
            <a:r>
              <a:rPr lang="en-US" baseline="-25000" dirty="0">
                <a:sym typeface="Wingdings" panose="05000000000000000000" pitchFamily="2" charset="2"/>
              </a:rPr>
              <a:t>1</a:t>
            </a:r>
            <a:r>
              <a:rPr lang="en-US" dirty="0">
                <a:sym typeface="Wingdings" panose="05000000000000000000" pitchFamily="2" charset="2"/>
              </a:rPr>
              <a:t> then if E</a:t>
            </a:r>
            <a:r>
              <a:rPr lang="en-US" baseline="-25000" dirty="0">
                <a:sym typeface="Wingdings" panose="05000000000000000000" pitchFamily="2" charset="2"/>
              </a:rPr>
              <a:t>2</a:t>
            </a:r>
            <a:r>
              <a:rPr lang="en-US" dirty="0">
                <a:sym typeface="Wingdings" panose="05000000000000000000" pitchFamily="2" charset="2"/>
              </a:rPr>
              <a:t> then S</a:t>
            </a:r>
            <a:r>
              <a:rPr lang="en-US" baseline="-25000" dirty="0">
                <a:sym typeface="Wingdings" panose="05000000000000000000" pitchFamily="2" charset="2"/>
              </a:rPr>
              <a:t>1</a:t>
            </a:r>
            <a:r>
              <a:rPr lang="en-US" dirty="0">
                <a:sym typeface="Wingdings" panose="05000000000000000000" pitchFamily="2" charset="2"/>
              </a:rPr>
              <a:t> else S</a:t>
            </a:r>
            <a:r>
              <a:rPr lang="en-US" baseline="-25000" dirty="0">
                <a:sym typeface="Wingdings" panose="05000000000000000000" pitchFamily="2" charset="2"/>
              </a:rPr>
              <a:t>2</a:t>
            </a:r>
            <a:endParaRPr lang="en-US" dirty="0"/>
          </a:p>
          <a:p>
            <a:pPr marL="0" indent="0">
              <a:buNone/>
            </a:pPr>
            <a:endParaRPr lang="en-US" dirty="0"/>
          </a:p>
        </p:txBody>
      </p:sp>
      <p:sp>
        <p:nvSpPr>
          <p:cNvPr id="4" name="TextBox 3">
            <a:extLst>
              <a:ext uri="{FF2B5EF4-FFF2-40B4-BE49-F238E27FC236}">
                <a16:creationId xmlns:a16="http://schemas.microsoft.com/office/drawing/2014/main" id="{10382948-96DD-402C-9622-33C5B0743EEA}"/>
              </a:ext>
            </a:extLst>
          </p:cNvPr>
          <p:cNvSpPr txBox="1"/>
          <p:nvPr/>
        </p:nvSpPr>
        <p:spPr>
          <a:xfrm>
            <a:off x="6116320" y="1605280"/>
            <a:ext cx="5913120" cy="2308324"/>
          </a:xfrm>
          <a:prstGeom prst="rect">
            <a:avLst/>
          </a:prstGeom>
          <a:noFill/>
        </p:spPr>
        <p:txBody>
          <a:bodyPr wrap="square" rtlCol="0">
            <a:spAutoFit/>
          </a:bodyPr>
          <a:lstStyle/>
          <a:p>
            <a:pPr marL="0" indent="0">
              <a:buNone/>
            </a:pPr>
            <a:r>
              <a:rPr lang="en-US" dirty="0"/>
              <a:t>S </a:t>
            </a:r>
            <a:r>
              <a:rPr lang="en-US" dirty="0">
                <a:sym typeface="Wingdings" panose="05000000000000000000" pitchFamily="2" charset="2"/>
              </a:rPr>
              <a:t> </a:t>
            </a:r>
            <a:r>
              <a:rPr lang="en-US" dirty="0" err="1">
                <a:sym typeface="Wingdings" panose="05000000000000000000" pitchFamily="2" charset="2"/>
              </a:rPr>
              <a:t>MatchedStmt</a:t>
            </a:r>
            <a:r>
              <a:rPr lang="en-US" dirty="0">
                <a:sym typeface="Wingdings" panose="05000000000000000000" pitchFamily="2" charset="2"/>
              </a:rPr>
              <a:t> </a:t>
            </a:r>
          </a:p>
          <a:p>
            <a:pPr marL="0" indent="0">
              <a:buNone/>
            </a:pPr>
            <a:r>
              <a:rPr lang="en-US" dirty="0">
                <a:sym typeface="Wingdings" panose="05000000000000000000" pitchFamily="2" charset="2"/>
              </a:rPr>
              <a:t>        | </a:t>
            </a:r>
            <a:r>
              <a:rPr lang="en-US" dirty="0" err="1">
                <a:sym typeface="Wingdings" panose="05000000000000000000" pitchFamily="2" charset="2"/>
              </a:rPr>
              <a:t>OpenStmt</a:t>
            </a:r>
            <a:endParaRPr lang="en-US" dirty="0">
              <a:sym typeface="Wingdings" panose="05000000000000000000" pitchFamily="2" charset="2"/>
            </a:endParaRPr>
          </a:p>
          <a:p>
            <a:pPr marL="0" indent="0">
              <a:buNone/>
            </a:pPr>
            <a:endParaRPr lang="en-US" dirty="0">
              <a:sym typeface="Wingdings" panose="05000000000000000000" pitchFamily="2" charset="2"/>
            </a:endParaRPr>
          </a:p>
          <a:p>
            <a:pPr marL="0" indent="0">
              <a:buNone/>
            </a:pPr>
            <a:r>
              <a:rPr lang="en-US" dirty="0" err="1">
                <a:sym typeface="Wingdings" panose="05000000000000000000" pitchFamily="2" charset="2"/>
              </a:rPr>
              <a:t>MatchedStmt</a:t>
            </a:r>
            <a:r>
              <a:rPr lang="en-US" dirty="0">
                <a:sym typeface="Wingdings" panose="05000000000000000000" pitchFamily="2" charset="2"/>
              </a:rPr>
              <a:t>  if E then </a:t>
            </a:r>
            <a:r>
              <a:rPr lang="en-US" dirty="0" err="1">
                <a:sym typeface="Wingdings" panose="05000000000000000000" pitchFamily="2" charset="2"/>
              </a:rPr>
              <a:t>MatchedStmt</a:t>
            </a:r>
            <a:r>
              <a:rPr lang="en-US" dirty="0">
                <a:sym typeface="Wingdings" panose="05000000000000000000" pitchFamily="2" charset="2"/>
              </a:rPr>
              <a:t> else </a:t>
            </a:r>
            <a:r>
              <a:rPr lang="en-US" dirty="0" err="1">
                <a:sym typeface="Wingdings" panose="05000000000000000000" pitchFamily="2" charset="2"/>
              </a:rPr>
              <a:t>MatchedStmt</a:t>
            </a:r>
            <a:r>
              <a:rPr lang="en-US" dirty="0">
                <a:sym typeface="Wingdings" panose="05000000000000000000" pitchFamily="2" charset="2"/>
              </a:rPr>
              <a:t>  </a:t>
            </a:r>
          </a:p>
          <a:p>
            <a:pPr marL="0" indent="0">
              <a:buNone/>
            </a:pPr>
            <a:r>
              <a:rPr lang="en-US" dirty="0">
                <a:sym typeface="Wingdings" panose="05000000000000000000" pitchFamily="2" charset="2"/>
              </a:rPr>
              <a:t>                             | other</a:t>
            </a:r>
          </a:p>
          <a:p>
            <a:pPr marL="0" indent="0">
              <a:buNone/>
            </a:pPr>
            <a:r>
              <a:rPr lang="en-US" dirty="0" err="1">
                <a:sym typeface="Wingdings" panose="05000000000000000000" pitchFamily="2" charset="2"/>
              </a:rPr>
              <a:t>OpenStmt</a:t>
            </a:r>
            <a:r>
              <a:rPr lang="en-US" dirty="0">
                <a:sym typeface="Wingdings" panose="05000000000000000000" pitchFamily="2" charset="2"/>
              </a:rPr>
              <a:t>  if E then S</a:t>
            </a:r>
          </a:p>
          <a:p>
            <a:pPr marL="0" indent="0">
              <a:buNone/>
            </a:pPr>
            <a:r>
              <a:rPr lang="en-US" dirty="0">
                <a:sym typeface="Wingdings" panose="05000000000000000000" pitchFamily="2" charset="2"/>
              </a:rPr>
              <a:t>                        | if E then </a:t>
            </a:r>
            <a:r>
              <a:rPr lang="en-US" dirty="0" err="1">
                <a:sym typeface="Wingdings" panose="05000000000000000000" pitchFamily="2" charset="2"/>
              </a:rPr>
              <a:t>MatchedStmt</a:t>
            </a:r>
            <a:r>
              <a:rPr lang="en-US" dirty="0">
                <a:sym typeface="Wingdings" panose="05000000000000000000" pitchFamily="2" charset="2"/>
              </a:rPr>
              <a:t> else </a:t>
            </a:r>
            <a:r>
              <a:rPr lang="en-US" dirty="0" err="1">
                <a:sym typeface="Wingdings" panose="05000000000000000000" pitchFamily="2" charset="2"/>
              </a:rPr>
              <a:t>OpenStmt</a:t>
            </a:r>
            <a:r>
              <a:rPr lang="en-US" dirty="0">
                <a:sym typeface="Wingdings" panose="05000000000000000000" pitchFamily="2" charset="2"/>
              </a:rPr>
              <a:t> </a:t>
            </a:r>
            <a:endParaRPr lang="en-US" dirty="0"/>
          </a:p>
          <a:p>
            <a:endParaRPr lang="en-IN" dirty="0"/>
          </a:p>
        </p:txBody>
      </p:sp>
      <p:sp>
        <p:nvSpPr>
          <p:cNvPr id="5" name="Oval 4">
            <a:extLst>
              <a:ext uri="{FF2B5EF4-FFF2-40B4-BE49-F238E27FC236}">
                <a16:creationId xmlns:a16="http://schemas.microsoft.com/office/drawing/2014/main" id="{773704D2-9D80-9C58-EF99-655B90681998}"/>
              </a:ext>
            </a:extLst>
          </p:cNvPr>
          <p:cNvSpPr/>
          <p:nvPr/>
        </p:nvSpPr>
        <p:spPr>
          <a:xfrm>
            <a:off x="2599370" y="3883641"/>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6" name="Oval 5">
            <a:extLst>
              <a:ext uri="{FF2B5EF4-FFF2-40B4-BE49-F238E27FC236}">
                <a16:creationId xmlns:a16="http://schemas.microsoft.com/office/drawing/2014/main" id="{B1AB6984-8AF8-7C09-06E0-8A58E05F625D}"/>
              </a:ext>
            </a:extLst>
          </p:cNvPr>
          <p:cNvSpPr/>
          <p:nvPr/>
        </p:nvSpPr>
        <p:spPr>
          <a:xfrm>
            <a:off x="2012033" y="4570296"/>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7" name="Oval 6">
            <a:extLst>
              <a:ext uri="{FF2B5EF4-FFF2-40B4-BE49-F238E27FC236}">
                <a16:creationId xmlns:a16="http://schemas.microsoft.com/office/drawing/2014/main" id="{B1924E61-D469-7CB8-F39E-449116D01E8A}"/>
              </a:ext>
            </a:extLst>
          </p:cNvPr>
          <p:cNvSpPr/>
          <p:nvPr/>
        </p:nvSpPr>
        <p:spPr>
          <a:xfrm>
            <a:off x="2678142" y="455831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8" name="Oval 7">
            <a:extLst>
              <a:ext uri="{FF2B5EF4-FFF2-40B4-BE49-F238E27FC236}">
                <a16:creationId xmlns:a16="http://schemas.microsoft.com/office/drawing/2014/main" id="{2F3ABAEF-576C-C137-3C4D-B4B517925713}"/>
              </a:ext>
            </a:extLst>
          </p:cNvPr>
          <p:cNvSpPr/>
          <p:nvPr/>
        </p:nvSpPr>
        <p:spPr>
          <a:xfrm>
            <a:off x="3416165" y="4577150"/>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S</a:t>
            </a:r>
            <a:endParaRPr lang="en-IN" b="1" dirty="0">
              <a:solidFill>
                <a:srgbClr val="FF0000"/>
              </a:solidFill>
            </a:endParaRPr>
          </a:p>
        </p:txBody>
      </p:sp>
      <p:cxnSp>
        <p:nvCxnSpPr>
          <p:cNvPr id="9" name="Straight Arrow Connector 8">
            <a:extLst>
              <a:ext uri="{FF2B5EF4-FFF2-40B4-BE49-F238E27FC236}">
                <a16:creationId xmlns:a16="http://schemas.microsoft.com/office/drawing/2014/main" id="{F2EF9CB5-E0D7-4780-EB88-C9474B1C82EE}"/>
              </a:ext>
            </a:extLst>
          </p:cNvPr>
          <p:cNvCxnSpPr>
            <a:stCxn id="5" idx="4"/>
            <a:endCxn id="6" idx="0"/>
          </p:cNvCxnSpPr>
          <p:nvPr/>
        </p:nvCxnSpPr>
        <p:spPr>
          <a:xfrm flipH="1">
            <a:off x="2248339" y="4274059"/>
            <a:ext cx="587337" cy="296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5911A39-C049-0B96-716A-67F9A067BF0A}"/>
              </a:ext>
            </a:extLst>
          </p:cNvPr>
          <p:cNvCxnSpPr>
            <a:stCxn id="5" idx="4"/>
            <a:endCxn id="7" idx="0"/>
          </p:cNvCxnSpPr>
          <p:nvPr/>
        </p:nvCxnSpPr>
        <p:spPr>
          <a:xfrm>
            <a:off x="2835676" y="4274059"/>
            <a:ext cx="78772" cy="284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0E5404D1-3455-D138-6C52-27CAD2D3F7D0}"/>
              </a:ext>
            </a:extLst>
          </p:cNvPr>
          <p:cNvCxnSpPr>
            <a:stCxn id="5" idx="4"/>
            <a:endCxn id="8" idx="0"/>
          </p:cNvCxnSpPr>
          <p:nvPr/>
        </p:nvCxnSpPr>
        <p:spPr>
          <a:xfrm>
            <a:off x="2835676" y="4274059"/>
            <a:ext cx="816795" cy="303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CDA5795-F2FD-A5CB-910E-ED7D34E445C1}"/>
              </a:ext>
            </a:extLst>
          </p:cNvPr>
          <p:cNvSpPr/>
          <p:nvPr/>
        </p:nvSpPr>
        <p:spPr>
          <a:xfrm>
            <a:off x="1342500" y="4578860"/>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13" name="TextBox 12">
            <a:extLst>
              <a:ext uri="{FF2B5EF4-FFF2-40B4-BE49-F238E27FC236}">
                <a16:creationId xmlns:a16="http://schemas.microsoft.com/office/drawing/2014/main" id="{3E5B598C-66D6-F365-8794-4ACB4AAB4A55}"/>
              </a:ext>
            </a:extLst>
          </p:cNvPr>
          <p:cNvSpPr txBox="1"/>
          <p:nvPr/>
        </p:nvSpPr>
        <p:spPr>
          <a:xfrm>
            <a:off x="2626763" y="4558309"/>
            <a:ext cx="744879" cy="369332"/>
          </a:xfrm>
          <a:prstGeom prst="rect">
            <a:avLst/>
          </a:prstGeom>
          <a:noFill/>
        </p:spPr>
        <p:txBody>
          <a:bodyPr wrap="square" rtlCol="0">
            <a:spAutoFit/>
          </a:bodyPr>
          <a:lstStyle/>
          <a:p>
            <a:r>
              <a:rPr lang="en-US" b="1" dirty="0">
                <a:solidFill>
                  <a:srgbClr val="FF0000"/>
                </a:solidFill>
              </a:rPr>
              <a:t>then</a:t>
            </a:r>
            <a:endParaRPr lang="en-IN" b="1" dirty="0">
              <a:solidFill>
                <a:srgbClr val="FF0000"/>
              </a:solidFill>
            </a:endParaRPr>
          </a:p>
        </p:txBody>
      </p:sp>
      <p:sp>
        <p:nvSpPr>
          <p:cNvPr id="14" name="TextBox 13">
            <a:extLst>
              <a:ext uri="{FF2B5EF4-FFF2-40B4-BE49-F238E27FC236}">
                <a16:creationId xmlns:a16="http://schemas.microsoft.com/office/drawing/2014/main" id="{557D91BA-D2AE-D744-FD47-F35269F201A4}"/>
              </a:ext>
            </a:extLst>
          </p:cNvPr>
          <p:cNvSpPr txBox="1"/>
          <p:nvPr/>
        </p:nvSpPr>
        <p:spPr>
          <a:xfrm>
            <a:off x="1414413" y="4619952"/>
            <a:ext cx="472611" cy="369332"/>
          </a:xfrm>
          <a:prstGeom prst="rect">
            <a:avLst/>
          </a:prstGeom>
          <a:noFill/>
        </p:spPr>
        <p:txBody>
          <a:bodyPr wrap="square" rtlCol="0">
            <a:spAutoFit/>
          </a:bodyPr>
          <a:lstStyle/>
          <a:p>
            <a:r>
              <a:rPr lang="en-US" b="1" dirty="0">
                <a:solidFill>
                  <a:srgbClr val="FF0000"/>
                </a:solidFill>
              </a:rPr>
              <a:t>if</a:t>
            </a:r>
            <a:endParaRPr lang="en-IN" b="1" dirty="0">
              <a:solidFill>
                <a:srgbClr val="FF0000"/>
              </a:solidFill>
            </a:endParaRPr>
          </a:p>
        </p:txBody>
      </p:sp>
      <p:cxnSp>
        <p:nvCxnSpPr>
          <p:cNvPr id="15" name="Straight Arrow Connector 14">
            <a:extLst>
              <a:ext uri="{FF2B5EF4-FFF2-40B4-BE49-F238E27FC236}">
                <a16:creationId xmlns:a16="http://schemas.microsoft.com/office/drawing/2014/main" id="{716371BA-B677-63D5-1238-749D14918746}"/>
              </a:ext>
            </a:extLst>
          </p:cNvPr>
          <p:cNvCxnSpPr>
            <a:stCxn id="5" idx="4"/>
            <a:endCxn id="14" idx="0"/>
          </p:cNvCxnSpPr>
          <p:nvPr/>
        </p:nvCxnSpPr>
        <p:spPr>
          <a:xfrm flipH="1">
            <a:off x="1650719" y="4274059"/>
            <a:ext cx="1184957" cy="345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52605FCB-A060-FDA7-6650-4469AE042E53}"/>
              </a:ext>
            </a:extLst>
          </p:cNvPr>
          <p:cNvSpPr/>
          <p:nvPr/>
        </p:nvSpPr>
        <p:spPr>
          <a:xfrm>
            <a:off x="2695263" y="5746690"/>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17" name="Oval 16">
            <a:extLst>
              <a:ext uri="{FF2B5EF4-FFF2-40B4-BE49-F238E27FC236}">
                <a16:creationId xmlns:a16="http://schemas.microsoft.com/office/drawing/2014/main" id="{56136511-A368-DA4E-B7A1-2002A3870B4A}"/>
              </a:ext>
            </a:extLst>
          </p:cNvPr>
          <p:cNvSpPr/>
          <p:nvPr/>
        </p:nvSpPr>
        <p:spPr>
          <a:xfrm>
            <a:off x="3248355" y="5755254"/>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18" name="Oval 17">
            <a:extLst>
              <a:ext uri="{FF2B5EF4-FFF2-40B4-BE49-F238E27FC236}">
                <a16:creationId xmlns:a16="http://schemas.microsoft.com/office/drawing/2014/main" id="{91B31CEC-5491-A513-8058-3128001F831A}"/>
              </a:ext>
            </a:extLst>
          </p:cNvPr>
          <p:cNvSpPr/>
          <p:nvPr/>
        </p:nvSpPr>
        <p:spPr>
          <a:xfrm>
            <a:off x="3832267" y="5743270"/>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19" name="Oval 18">
            <a:extLst>
              <a:ext uri="{FF2B5EF4-FFF2-40B4-BE49-F238E27FC236}">
                <a16:creationId xmlns:a16="http://schemas.microsoft.com/office/drawing/2014/main" id="{D034865C-9724-F1EB-6E99-46B6445D770D}"/>
              </a:ext>
            </a:extLst>
          </p:cNvPr>
          <p:cNvSpPr/>
          <p:nvPr/>
        </p:nvSpPr>
        <p:spPr>
          <a:xfrm>
            <a:off x="4529196" y="5721012"/>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20" name="TextBox 19">
            <a:extLst>
              <a:ext uri="{FF2B5EF4-FFF2-40B4-BE49-F238E27FC236}">
                <a16:creationId xmlns:a16="http://schemas.microsoft.com/office/drawing/2014/main" id="{A8804FFD-24AF-B0B1-AF18-01356D2CBD62}"/>
              </a:ext>
            </a:extLst>
          </p:cNvPr>
          <p:cNvSpPr txBox="1"/>
          <p:nvPr/>
        </p:nvSpPr>
        <p:spPr>
          <a:xfrm>
            <a:off x="2094217" y="4611394"/>
            <a:ext cx="744879" cy="369332"/>
          </a:xfrm>
          <a:prstGeom prst="rect">
            <a:avLst/>
          </a:prstGeom>
          <a:noFill/>
        </p:spPr>
        <p:txBody>
          <a:bodyPr wrap="square" rtlCol="0">
            <a:spAutoFit/>
          </a:bodyPr>
          <a:lstStyle/>
          <a:p>
            <a:r>
              <a:rPr lang="en-US" b="1" dirty="0">
                <a:solidFill>
                  <a:srgbClr val="FF0000"/>
                </a:solidFill>
              </a:rPr>
              <a:t>E</a:t>
            </a:r>
            <a:r>
              <a:rPr lang="en-US" b="1" baseline="-25000" dirty="0">
                <a:solidFill>
                  <a:srgbClr val="FF0000"/>
                </a:solidFill>
              </a:rPr>
              <a:t>1</a:t>
            </a:r>
            <a:endParaRPr lang="en-IN" b="1" dirty="0">
              <a:solidFill>
                <a:srgbClr val="FF0000"/>
              </a:solidFill>
            </a:endParaRPr>
          </a:p>
        </p:txBody>
      </p:sp>
      <p:sp>
        <p:nvSpPr>
          <p:cNvPr id="21" name="TextBox 20">
            <a:extLst>
              <a:ext uri="{FF2B5EF4-FFF2-40B4-BE49-F238E27FC236}">
                <a16:creationId xmlns:a16="http://schemas.microsoft.com/office/drawing/2014/main" id="{9BB93112-895A-4ACD-774B-128274AE6018}"/>
              </a:ext>
            </a:extLst>
          </p:cNvPr>
          <p:cNvSpPr txBox="1"/>
          <p:nvPr/>
        </p:nvSpPr>
        <p:spPr>
          <a:xfrm>
            <a:off x="2770605" y="5801476"/>
            <a:ext cx="472611" cy="369332"/>
          </a:xfrm>
          <a:prstGeom prst="rect">
            <a:avLst/>
          </a:prstGeom>
          <a:noFill/>
        </p:spPr>
        <p:txBody>
          <a:bodyPr wrap="square" rtlCol="0">
            <a:spAutoFit/>
          </a:bodyPr>
          <a:lstStyle/>
          <a:p>
            <a:r>
              <a:rPr lang="en-US" b="1" dirty="0">
                <a:solidFill>
                  <a:srgbClr val="FF0000"/>
                </a:solidFill>
              </a:rPr>
              <a:t>if</a:t>
            </a:r>
            <a:endParaRPr lang="en-IN" b="1" dirty="0">
              <a:solidFill>
                <a:srgbClr val="FF0000"/>
              </a:solidFill>
            </a:endParaRPr>
          </a:p>
        </p:txBody>
      </p:sp>
      <p:sp>
        <p:nvSpPr>
          <p:cNvPr id="22" name="TextBox 21">
            <a:extLst>
              <a:ext uri="{FF2B5EF4-FFF2-40B4-BE49-F238E27FC236}">
                <a16:creationId xmlns:a16="http://schemas.microsoft.com/office/drawing/2014/main" id="{D8EC9198-2D52-8040-AF38-F20A7A448196}"/>
              </a:ext>
            </a:extLst>
          </p:cNvPr>
          <p:cNvSpPr txBox="1"/>
          <p:nvPr/>
        </p:nvSpPr>
        <p:spPr>
          <a:xfrm>
            <a:off x="3315128" y="5770657"/>
            <a:ext cx="744879" cy="369332"/>
          </a:xfrm>
          <a:prstGeom prst="rect">
            <a:avLst/>
          </a:prstGeom>
          <a:noFill/>
        </p:spPr>
        <p:txBody>
          <a:bodyPr wrap="square" rtlCol="0">
            <a:spAutoFit/>
          </a:bodyPr>
          <a:lstStyle/>
          <a:p>
            <a:r>
              <a:rPr lang="en-US" b="1" dirty="0">
                <a:solidFill>
                  <a:srgbClr val="FF0000"/>
                </a:solidFill>
              </a:rPr>
              <a:t>E</a:t>
            </a:r>
            <a:r>
              <a:rPr lang="en-US" b="1" baseline="-25000" dirty="0">
                <a:solidFill>
                  <a:srgbClr val="FF0000"/>
                </a:solidFill>
              </a:rPr>
              <a:t>2</a:t>
            </a:r>
            <a:endParaRPr lang="en-IN" b="1" dirty="0">
              <a:solidFill>
                <a:srgbClr val="FF0000"/>
              </a:solidFill>
            </a:endParaRPr>
          </a:p>
        </p:txBody>
      </p:sp>
      <p:sp>
        <p:nvSpPr>
          <p:cNvPr id="23" name="TextBox 22">
            <a:extLst>
              <a:ext uri="{FF2B5EF4-FFF2-40B4-BE49-F238E27FC236}">
                <a16:creationId xmlns:a16="http://schemas.microsoft.com/office/drawing/2014/main" id="{040388FD-715B-DA38-F661-B2C562946BF3}"/>
              </a:ext>
            </a:extLst>
          </p:cNvPr>
          <p:cNvSpPr txBox="1"/>
          <p:nvPr/>
        </p:nvSpPr>
        <p:spPr>
          <a:xfrm>
            <a:off x="3763769" y="5746687"/>
            <a:ext cx="744879" cy="369332"/>
          </a:xfrm>
          <a:prstGeom prst="rect">
            <a:avLst/>
          </a:prstGeom>
          <a:noFill/>
        </p:spPr>
        <p:txBody>
          <a:bodyPr wrap="square" rtlCol="0">
            <a:spAutoFit/>
          </a:bodyPr>
          <a:lstStyle/>
          <a:p>
            <a:r>
              <a:rPr lang="en-US" b="1" dirty="0">
                <a:solidFill>
                  <a:srgbClr val="FF0000"/>
                </a:solidFill>
              </a:rPr>
              <a:t>then</a:t>
            </a:r>
            <a:endParaRPr lang="en-IN" b="1" dirty="0">
              <a:solidFill>
                <a:srgbClr val="FF0000"/>
              </a:solidFill>
            </a:endParaRPr>
          </a:p>
        </p:txBody>
      </p:sp>
      <p:sp>
        <p:nvSpPr>
          <p:cNvPr id="24" name="TextBox 23">
            <a:extLst>
              <a:ext uri="{FF2B5EF4-FFF2-40B4-BE49-F238E27FC236}">
                <a16:creationId xmlns:a16="http://schemas.microsoft.com/office/drawing/2014/main" id="{58DB7A15-DDAD-473A-62F8-9B42E039F772}"/>
              </a:ext>
            </a:extLst>
          </p:cNvPr>
          <p:cNvSpPr txBox="1"/>
          <p:nvPr/>
        </p:nvSpPr>
        <p:spPr>
          <a:xfrm>
            <a:off x="4573710" y="5744971"/>
            <a:ext cx="744879" cy="369332"/>
          </a:xfrm>
          <a:prstGeom prst="rect">
            <a:avLst/>
          </a:prstGeom>
          <a:noFill/>
        </p:spPr>
        <p:txBody>
          <a:bodyPr wrap="square" rtlCol="0">
            <a:spAutoFit/>
          </a:bodyPr>
          <a:lstStyle/>
          <a:p>
            <a:r>
              <a:rPr lang="en-US" b="1" dirty="0">
                <a:solidFill>
                  <a:srgbClr val="FF0000"/>
                </a:solidFill>
              </a:rPr>
              <a:t>MS</a:t>
            </a:r>
            <a:endParaRPr lang="en-IN" b="1" dirty="0">
              <a:solidFill>
                <a:srgbClr val="FF0000"/>
              </a:solidFill>
            </a:endParaRPr>
          </a:p>
        </p:txBody>
      </p:sp>
      <p:sp>
        <p:nvSpPr>
          <p:cNvPr id="29" name="Oval 28">
            <a:extLst>
              <a:ext uri="{FF2B5EF4-FFF2-40B4-BE49-F238E27FC236}">
                <a16:creationId xmlns:a16="http://schemas.microsoft.com/office/drawing/2014/main" id="{28855F2C-9F4D-32AA-D93C-00CB3EFCBB4A}"/>
              </a:ext>
            </a:extLst>
          </p:cNvPr>
          <p:cNvSpPr/>
          <p:nvPr/>
        </p:nvSpPr>
        <p:spPr>
          <a:xfrm>
            <a:off x="5179891" y="5714159"/>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30" name="Oval 29">
            <a:extLst>
              <a:ext uri="{FF2B5EF4-FFF2-40B4-BE49-F238E27FC236}">
                <a16:creationId xmlns:a16="http://schemas.microsoft.com/office/drawing/2014/main" id="{1336627C-800E-D9A8-6AB8-07857090F148}"/>
              </a:ext>
            </a:extLst>
          </p:cNvPr>
          <p:cNvSpPr/>
          <p:nvPr/>
        </p:nvSpPr>
        <p:spPr>
          <a:xfrm>
            <a:off x="5866546" y="5702175"/>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31" name="TextBox 30">
            <a:extLst>
              <a:ext uri="{FF2B5EF4-FFF2-40B4-BE49-F238E27FC236}">
                <a16:creationId xmlns:a16="http://schemas.microsoft.com/office/drawing/2014/main" id="{96EB4C9B-10B6-1E4D-362E-A04529D547D8}"/>
              </a:ext>
            </a:extLst>
          </p:cNvPr>
          <p:cNvSpPr txBox="1"/>
          <p:nvPr/>
        </p:nvSpPr>
        <p:spPr>
          <a:xfrm>
            <a:off x="5142211" y="5717574"/>
            <a:ext cx="744879" cy="369332"/>
          </a:xfrm>
          <a:prstGeom prst="rect">
            <a:avLst/>
          </a:prstGeom>
          <a:noFill/>
        </p:spPr>
        <p:txBody>
          <a:bodyPr wrap="square" rtlCol="0">
            <a:spAutoFit/>
          </a:bodyPr>
          <a:lstStyle/>
          <a:p>
            <a:r>
              <a:rPr lang="en-US" b="1" dirty="0">
                <a:solidFill>
                  <a:srgbClr val="FF0000"/>
                </a:solidFill>
              </a:rPr>
              <a:t>else</a:t>
            </a:r>
            <a:endParaRPr lang="en-IN" b="1" dirty="0">
              <a:solidFill>
                <a:srgbClr val="FF0000"/>
              </a:solidFill>
            </a:endParaRPr>
          </a:p>
        </p:txBody>
      </p:sp>
      <p:sp>
        <p:nvSpPr>
          <p:cNvPr id="36" name="TextBox 35">
            <a:extLst>
              <a:ext uri="{FF2B5EF4-FFF2-40B4-BE49-F238E27FC236}">
                <a16:creationId xmlns:a16="http://schemas.microsoft.com/office/drawing/2014/main" id="{AC0D257B-A0A4-A8ED-C24F-22E969D67073}"/>
              </a:ext>
            </a:extLst>
          </p:cNvPr>
          <p:cNvSpPr txBox="1"/>
          <p:nvPr/>
        </p:nvSpPr>
        <p:spPr>
          <a:xfrm>
            <a:off x="2631900" y="3895621"/>
            <a:ext cx="527404" cy="369332"/>
          </a:xfrm>
          <a:prstGeom prst="rect">
            <a:avLst/>
          </a:prstGeom>
          <a:noFill/>
        </p:spPr>
        <p:txBody>
          <a:bodyPr wrap="square" rtlCol="0">
            <a:spAutoFit/>
          </a:bodyPr>
          <a:lstStyle/>
          <a:p>
            <a:r>
              <a:rPr lang="en-US" b="1" dirty="0">
                <a:solidFill>
                  <a:srgbClr val="FF0000"/>
                </a:solidFill>
              </a:rPr>
              <a:t>OS</a:t>
            </a:r>
            <a:endParaRPr lang="en-IN" b="1" dirty="0">
              <a:solidFill>
                <a:srgbClr val="FF0000"/>
              </a:solidFill>
            </a:endParaRPr>
          </a:p>
        </p:txBody>
      </p:sp>
      <p:sp>
        <p:nvSpPr>
          <p:cNvPr id="37" name="Oval 36">
            <a:extLst>
              <a:ext uri="{FF2B5EF4-FFF2-40B4-BE49-F238E27FC236}">
                <a16:creationId xmlns:a16="http://schemas.microsoft.com/office/drawing/2014/main" id="{3CFDA992-995D-026E-E35C-D8928E3F3756}"/>
              </a:ext>
            </a:extLst>
          </p:cNvPr>
          <p:cNvSpPr/>
          <p:nvPr/>
        </p:nvSpPr>
        <p:spPr>
          <a:xfrm>
            <a:off x="2623343" y="3126784"/>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S</a:t>
            </a:r>
            <a:endParaRPr lang="en-IN" b="1" dirty="0">
              <a:solidFill>
                <a:srgbClr val="FF0000"/>
              </a:solidFill>
            </a:endParaRPr>
          </a:p>
        </p:txBody>
      </p:sp>
      <p:cxnSp>
        <p:nvCxnSpPr>
          <p:cNvPr id="39" name="Straight Arrow Connector 38">
            <a:extLst>
              <a:ext uri="{FF2B5EF4-FFF2-40B4-BE49-F238E27FC236}">
                <a16:creationId xmlns:a16="http://schemas.microsoft.com/office/drawing/2014/main" id="{05C62150-6C0F-43B4-79D4-30D8345878CB}"/>
              </a:ext>
            </a:extLst>
          </p:cNvPr>
          <p:cNvCxnSpPr>
            <a:stCxn id="37" idx="4"/>
            <a:endCxn id="5" idx="0"/>
          </p:cNvCxnSpPr>
          <p:nvPr/>
        </p:nvCxnSpPr>
        <p:spPr>
          <a:xfrm flipH="1">
            <a:off x="2835676" y="3517202"/>
            <a:ext cx="23973" cy="3664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E2682BB9-7A3A-5513-2BD9-E574FD61B1D2}"/>
              </a:ext>
            </a:extLst>
          </p:cNvPr>
          <p:cNvSpPr txBox="1"/>
          <p:nvPr/>
        </p:nvSpPr>
        <p:spPr>
          <a:xfrm>
            <a:off x="5869995" y="5705585"/>
            <a:ext cx="527404" cy="369332"/>
          </a:xfrm>
          <a:prstGeom prst="rect">
            <a:avLst/>
          </a:prstGeom>
          <a:noFill/>
        </p:spPr>
        <p:txBody>
          <a:bodyPr wrap="square" rtlCol="0">
            <a:spAutoFit/>
          </a:bodyPr>
          <a:lstStyle/>
          <a:p>
            <a:r>
              <a:rPr lang="en-US" b="1" dirty="0">
                <a:solidFill>
                  <a:srgbClr val="FF0000"/>
                </a:solidFill>
              </a:rPr>
              <a:t>MS</a:t>
            </a:r>
            <a:endParaRPr lang="en-IN" b="1" dirty="0">
              <a:solidFill>
                <a:srgbClr val="FF0000"/>
              </a:solidFill>
            </a:endParaRPr>
          </a:p>
        </p:txBody>
      </p:sp>
      <p:sp>
        <p:nvSpPr>
          <p:cNvPr id="43" name="TextBox 42">
            <a:extLst>
              <a:ext uri="{FF2B5EF4-FFF2-40B4-BE49-F238E27FC236}">
                <a16:creationId xmlns:a16="http://schemas.microsoft.com/office/drawing/2014/main" id="{D1B85FDA-F66D-3D7B-77E0-E6128ABAD361}"/>
              </a:ext>
            </a:extLst>
          </p:cNvPr>
          <p:cNvSpPr txBox="1"/>
          <p:nvPr/>
        </p:nvSpPr>
        <p:spPr>
          <a:xfrm>
            <a:off x="4173046" y="5056600"/>
            <a:ext cx="527404" cy="369332"/>
          </a:xfrm>
          <a:prstGeom prst="rect">
            <a:avLst/>
          </a:prstGeom>
          <a:noFill/>
        </p:spPr>
        <p:txBody>
          <a:bodyPr wrap="square" rtlCol="0">
            <a:spAutoFit/>
          </a:bodyPr>
          <a:lstStyle/>
          <a:p>
            <a:r>
              <a:rPr lang="en-US" b="1" dirty="0">
                <a:solidFill>
                  <a:srgbClr val="FF0000"/>
                </a:solidFill>
              </a:rPr>
              <a:t>MS</a:t>
            </a:r>
            <a:endParaRPr lang="en-IN" b="1" dirty="0">
              <a:solidFill>
                <a:srgbClr val="FF0000"/>
              </a:solidFill>
            </a:endParaRPr>
          </a:p>
        </p:txBody>
      </p:sp>
      <p:sp>
        <p:nvSpPr>
          <p:cNvPr id="46" name="Oval 45">
            <a:extLst>
              <a:ext uri="{FF2B5EF4-FFF2-40B4-BE49-F238E27FC236}">
                <a16:creationId xmlns:a16="http://schemas.microsoft.com/office/drawing/2014/main" id="{247BB4DA-1363-70E0-304A-5EC84416E98E}"/>
              </a:ext>
            </a:extLst>
          </p:cNvPr>
          <p:cNvSpPr/>
          <p:nvPr/>
        </p:nvSpPr>
        <p:spPr>
          <a:xfrm>
            <a:off x="4164465" y="5068598"/>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cxnSp>
        <p:nvCxnSpPr>
          <p:cNvPr id="48" name="Straight Arrow Connector 47">
            <a:extLst>
              <a:ext uri="{FF2B5EF4-FFF2-40B4-BE49-F238E27FC236}">
                <a16:creationId xmlns:a16="http://schemas.microsoft.com/office/drawing/2014/main" id="{A769BE66-D8FA-5891-67DF-53478DE7A269}"/>
              </a:ext>
            </a:extLst>
          </p:cNvPr>
          <p:cNvCxnSpPr>
            <a:stCxn id="8" idx="5"/>
            <a:endCxn id="46" idx="1"/>
          </p:cNvCxnSpPr>
          <p:nvPr/>
        </p:nvCxnSpPr>
        <p:spPr>
          <a:xfrm>
            <a:off x="3819564" y="4910393"/>
            <a:ext cx="414113" cy="215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5F4F654C-19D2-06EE-4A9B-D0A1B51A3760}"/>
              </a:ext>
            </a:extLst>
          </p:cNvPr>
          <p:cNvCxnSpPr>
            <a:stCxn id="46" idx="4"/>
            <a:endCxn id="21" idx="0"/>
          </p:cNvCxnSpPr>
          <p:nvPr/>
        </p:nvCxnSpPr>
        <p:spPr>
          <a:xfrm flipH="1">
            <a:off x="3006911" y="5459016"/>
            <a:ext cx="1393860" cy="342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BB463724-BED5-5836-D83D-F840307C52DE}"/>
              </a:ext>
            </a:extLst>
          </p:cNvPr>
          <p:cNvCxnSpPr>
            <a:stCxn id="46" idx="4"/>
            <a:endCxn id="22" idx="0"/>
          </p:cNvCxnSpPr>
          <p:nvPr/>
        </p:nvCxnSpPr>
        <p:spPr>
          <a:xfrm flipH="1">
            <a:off x="3687568" y="5459016"/>
            <a:ext cx="713203" cy="3116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0E695EDE-3090-0CC3-832E-C01B03C9F975}"/>
              </a:ext>
            </a:extLst>
          </p:cNvPr>
          <p:cNvCxnSpPr>
            <a:stCxn id="46" idx="4"/>
            <a:endCxn id="23" idx="0"/>
          </p:cNvCxnSpPr>
          <p:nvPr/>
        </p:nvCxnSpPr>
        <p:spPr>
          <a:xfrm flipH="1">
            <a:off x="4136209" y="5459016"/>
            <a:ext cx="264562" cy="2876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6AAD3889-20F0-7B22-2C4D-1A1CD42E3A0A}"/>
              </a:ext>
            </a:extLst>
          </p:cNvPr>
          <p:cNvCxnSpPr>
            <a:stCxn id="46" idx="4"/>
            <a:endCxn id="19" idx="0"/>
          </p:cNvCxnSpPr>
          <p:nvPr/>
        </p:nvCxnSpPr>
        <p:spPr>
          <a:xfrm>
            <a:off x="4400771" y="5459016"/>
            <a:ext cx="273985" cy="2551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8D17504D-90FC-75C0-A7D2-25F823C397D6}"/>
              </a:ext>
            </a:extLst>
          </p:cNvPr>
          <p:cNvCxnSpPr>
            <a:stCxn id="46" idx="4"/>
            <a:endCxn id="31" idx="0"/>
          </p:cNvCxnSpPr>
          <p:nvPr/>
        </p:nvCxnSpPr>
        <p:spPr>
          <a:xfrm>
            <a:off x="4400771" y="5459016"/>
            <a:ext cx="1113880" cy="258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EDB751A6-9DFC-3E89-AA34-DC9B914BE536}"/>
              </a:ext>
            </a:extLst>
          </p:cNvPr>
          <p:cNvCxnSpPr>
            <a:stCxn id="46" idx="4"/>
            <a:endCxn id="42" idx="0"/>
          </p:cNvCxnSpPr>
          <p:nvPr/>
        </p:nvCxnSpPr>
        <p:spPr>
          <a:xfrm>
            <a:off x="4400771" y="5459016"/>
            <a:ext cx="1732926" cy="2465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Oval 61">
            <a:extLst>
              <a:ext uri="{FF2B5EF4-FFF2-40B4-BE49-F238E27FC236}">
                <a16:creationId xmlns:a16="http://schemas.microsoft.com/office/drawing/2014/main" id="{256CF21D-7C5E-FE54-4F3B-79A9941F2746}"/>
              </a:ext>
            </a:extLst>
          </p:cNvPr>
          <p:cNvSpPr/>
          <p:nvPr/>
        </p:nvSpPr>
        <p:spPr>
          <a:xfrm>
            <a:off x="4553172" y="6248413"/>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63" name="Oval 62">
            <a:extLst>
              <a:ext uri="{FF2B5EF4-FFF2-40B4-BE49-F238E27FC236}">
                <a16:creationId xmlns:a16="http://schemas.microsoft.com/office/drawing/2014/main" id="{1086EE39-0814-52CD-5AE2-A3F511FEA004}"/>
              </a:ext>
            </a:extLst>
          </p:cNvPr>
          <p:cNvSpPr/>
          <p:nvPr/>
        </p:nvSpPr>
        <p:spPr>
          <a:xfrm>
            <a:off x="5928193" y="6236429"/>
            <a:ext cx="472611" cy="390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rgbClr val="FF0000"/>
              </a:solidFill>
            </a:endParaRPr>
          </a:p>
        </p:txBody>
      </p:sp>
      <p:sp>
        <p:nvSpPr>
          <p:cNvPr id="64" name="TextBox 63">
            <a:extLst>
              <a:ext uri="{FF2B5EF4-FFF2-40B4-BE49-F238E27FC236}">
                <a16:creationId xmlns:a16="http://schemas.microsoft.com/office/drawing/2014/main" id="{B5DA5DDC-2477-2A98-4531-192E929B9D95}"/>
              </a:ext>
            </a:extLst>
          </p:cNvPr>
          <p:cNvSpPr txBox="1"/>
          <p:nvPr/>
        </p:nvSpPr>
        <p:spPr>
          <a:xfrm>
            <a:off x="5837449" y="6238127"/>
            <a:ext cx="950341" cy="369332"/>
          </a:xfrm>
          <a:prstGeom prst="rect">
            <a:avLst/>
          </a:prstGeom>
          <a:noFill/>
        </p:spPr>
        <p:txBody>
          <a:bodyPr wrap="square" rtlCol="0">
            <a:spAutoFit/>
          </a:bodyPr>
          <a:lstStyle/>
          <a:p>
            <a:r>
              <a:rPr lang="en-US" b="1" dirty="0">
                <a:solidFill>
                  <a:srgbClr val="FF0000"/>
                </a:solidFill>
              </a:rPr>
              <a:t>other</a:t>
            </a:r>
          </a:p>
        </p:txBody>
      </p:sp>
      <p:sp>
        <p:nvSpPr>
          <p:cNvPr id="65" name="TextBox 64">
            <a:extLst>
              <a:ext uri="{FF2B5EF4-FFF2-40B4-BE49-F238E27FC236}">
                <a16:creationId xmlns:a16="http://schemas.microsoft.com/office/drawing/2014/main" id="{DC8C42D1-7635-8714-EC96-55AA3D2F350D}"/>
              </a:ext>
            </a:extLst>
          </p:cNvPr>
          <p:cNvSpPr txBox="1"/>
          <p:nvPr/>
        </p:nvSpPr>
        <p:spPr>
          <a:xfrm>
            <a:off x="4469280" y="6236417"/>
            <a:ext cx="950341" cy="369332"/>
          </a:xfrm>
          <a:prstGeom prst="rect">
            <a:avLst/>
          </a:prstGeom>
          <a:noFill/>
        </p:spPr>
        <p:txBody>
          <a:bodyPr wrap="square" rtlCol="0">
            <a:spAutoFit/>
          </a:bodyPr>
          <a:lstStyle/>
          <a:p>
            <a:r>
              <a:rPr lang="en-US" b="1" dirty="0">
                <a:solidFill>
                  <a:srgbClr val="FF0000"/>
                </a:solidFill>
              </a:rPr>
              <a:t>other</a:t>
            </a:r>
          </a:p>
        </p:txBody>
      </p:sp>
      <p:cxnSp>
        <p:nvCxnSpPr>
          <p:cNvPr id="67" name="Straight Arrow Connector 66">
            <a:extLst>
              <a:ext uri="{FF2B5EF4-FFF2-40B4-BE49-F238E27FC236}">
                <a16:creationId xmlns:a16="http://schemas.microsoft.com/office/drawing/2014/main" id="{C98C1A45-3A2E-01AB-AA9B-B1EA0F163653}"/>
              </a:ext>
            </a:extLst>
          </p:cNvPr>
          <p:cNvCxnSpPr>
            <a:stCxn id="42" idx="2"/>
          </p:cNvCxnSpPr>
          <p:nvPr/>
        </p:nvCxnSpPr>
        <p:spPr>
          <a:xfrm>
            <a:off x="6133697" y="6074917"/>
            <a:ext cx="0" cy="1734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41229074-4C0D-C606-564C-08FEE47D26F6}"/>
              </a:ext>
            </a:extLst>
          </p:cNvPr>
          <p:cNvCxnSpPr/>
          <p:nvPr/>
        </p:nvCxnSpPr>
        <p:spPr>
          <a:xfrm>
            <a:off x="4777483" y="6086906"/>
            <a:ext cx="0" cy="1615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6167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9A871-79A4-EB7A-27D3-F873057EE71B}"/>
              </a:ext>
            </a:extLst>
          </p:cNvPr>
          <p:cNvSpPr>
            <a:spLocks noGrp="1"/>
          </p:cNvSpPr>
          <p:nvPr>
            <p:ph type="title"/>
          </p:nvPr>
        </p:nvSpPr>
        <p:spPr/>
        <p:txBody>
          <a:bodyPr/>
          <a:lstStyle/>
          <a:p>
            <a:r>
              <a:rPr lang="en-IN" dirty="0"/>
              <a:t>Minimal DFA algorithm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7B5C0CA-3F61-6B39-52E1-9F69AE337D75}"/>
                  </a:ext>
                </a:extLst>
              </p:cNvPr>
              <p:cNvSpPr>
                <a:spLocks noGrp="1"/>
              </p:cNvSpPr>
              <p:nvPr>
                <p:ph idx="1"/>
              </p:nvPr>
            </p:nvSpPr>
            <p:spPr>
              <a:xfrm>
                <a:off x="718457" y="1825625"/>
                <a:ext cx="10972800" cy="4351338"/>
              </a:xfrm>
            </p:spPr>
            <p:txBody>
              <a:bodyPr>
                <a:noAutofit/>
              </a:bodyPr>
              <a:lstStyle/>
              <a:p>
                <a:pPr marL="0" indent="0">
                  <a:buNone/>
                </a:pPr>
                <a:r>
                  <a:rPr lang="en-IN" sz="2400" dirty="0"/>
                  <a:t>Step 1: Start with an initial partition </a:t>
                </a:r>
                <a14:m>
                  <m:oMath xmlns:m="http://schemas.openxmlformats.org/officeDocument/2006/math">
                    <m:r>
                      <a:rPr lang="en-IN" sz="2400" b="0" i="1" dirty="0" smtClean="0">
                        <a:latin typeface="Cambria Math" panose="02040503050406030204" pitchFamily="18" charset="0"/>
                      </a:rPr>
                      <m:t>𝜋</m:t>
                    </m:r>
                  </m:oMath>
                </a14:m>
                <a:r>
                  <a:rPr lang="en-IN" sz="2400" dirty="0"/>
                  <a:t> = </a:t>
                </a:r>
                <a14:m>
                  <m:oMath xmlns:m="http://schemas.openxmlformats.org/officeDocument/2006/math">
                    <m:r>
                      <a:rPr lang="en-IN" sz="2400" i="1" dirty="0" smtClean="0">
                        <a:latin typeface="Cambria Math" panose="02040503050406030204" pitchFamily="18" charset="0"/>
                      </a:rPr>
                      <m:t>{{</m:t>
                    </m:r>
                    <m:r>
                      <a:rPr lang="en-IN" sz="2400" i="1" dirty="0" smtClean="0">
                        <a:latin typeface="Cambria Math" panose="02040503050406030204" pitchFamily="18" charset="0"/>
                      </a:rPr>
                      <m:t>𝐹</m:t>
                    </m:r>
                    <m:r>
                      <a:rPr lang="en-IN" sz="2400" i="1" dirty="0" smtClean="0">
                        <a:latin typeface="Cambria Math" panose="02040503050406030204" pitchFamily="18" charset="0"/>
                      </a:rPr>
                      <m:t>}, {</m:t>
                    </m:r>
                    <m:r>
                      <a:rPr lang="en-IN" sz="2400" i="1" dirty="0" smtClean="0">
                        <a:latin typeface="Cambria Math" panose="02040503050406030204" pitchFamily="18" charset="0"/>
                      </a:rPr>
                      <m:t>𝑆</m:t>
                    </m:r>
                    <m:r>
                      <a:rPr lang="en-IN" sz="2400" i="1" dirty="0" smtClean="0">
                        <a:latin typeface="Cambria Math" panose="02040503050406030204" pitchFamily="18" charset="0"/>
                      </a:rPr>
                      <m:t>−</m:t>
                    </m:r>
                    <m:r>
                      <a:rPr lang="en-IN" sz="2400" i="1" dirty="0" smtClean="0">
                        <a:latin typeface="Cambria Math" panose="02040503050406030204" pitchFamily="18" charset="0"/>
                      </a:rPr>
                      <m:t>𝐹</m:t>
                    </m:r>
                    <m:r>
                      <a:rPr lang="en-IN" sz="2400" i="1" dirty="0" smtClean="0">
                        <a:latin typeface="Cambria Math" panose="02040503050406030204" pitchFamily="18" charset="0"/>
                      </a:rPr>
                      <m:t>}}</m:t>
                    </m:r>
                  </m:oMath>
                </a14:m>
                <a:endParaRPr lang="en-IN" sz="2400" dirty="0"/>
              </a:p>
              <a:p>
                <a:pPr marL="0" indent="0">
                  <a:buNone/>
                </a:pPr>
                <a:r>
                  <a:rPr lang="en-IN" sz="2400" dirty="0"/>
                  <a:t>Step 2: </a:t>
                </a:r>
              </a:p>
              <a:p>
                <a:pPr marL="0" indent="0">
                  <a:buNone/>
                </a:pPr>
                <a:r>
                  <a:rPr lang="en-IN" sz="2400" dirty="0"/>
                  <a:t>Let </a:t>
                </a:r>
                <a14:m>
                  <m:oMath xmlns:m="http://schemas.openxmlformats.org/officeDocument/2006/math">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𝜋</m:t>
                        </m:r>
                      </m:e>
                      <m:sub>
                        <m:r>
                          <a:rPr lang="en-IN" sz="2400" b="0" i="1" smtClean="0">
                            <a:latin typeface="Cambria Math" panose="02040503050406030204" pitchFamily="18" charset="0"/>
                          </a:rPr>
                          <m:t>𝑛𝑒𝑤</m:t>
                        </m:r>
                      </m:sub>
                    </m:sSub>
                    <m:r>
                      <a:rPr lang="en-IN" sz="2400" b="0" i="1" smtClean="0">
                        <a:latin typeface="Cambria Math" panose="02040503050406030204" pitchFamily="18" charset="0"/>
                      </a:rPr>
                      <m:t>=</m:t>
                    </m:r>
                    <m:r>
                      <a:rPr lang="en-IN" sz="2400" b="0" i="1" smtClean="0">
                        <a:latin typeface="Cambria Math" panose="02040503050406030204" pitchFamily="18" charset="0"/>
                      </a:rPr>
                      <m:t>𝜋</m:t>
                    </m:r>
                  </m:oMath>
                </a14:m>
                <a:endParaRPr lang="en-IN" sz="2400" b="0" dirty="0"/>
              </a:p>
              <a:p>
                <a:pPr marL="0" indent="0">
                  <a:buNone/>
                </a:pPr>
                <a:r>
                  <a:rPr lang="en-IN" sz="2400" dirty="0"/>
                  <a:t>foreach group G </a:t>
                </a:r>
                <a14:m>
                  <m:oMath xmlns:m="http://schemas.openxmlformats.org/officeDocument/2006/math">
                    <m:r>
                      <a:rPr lang="en-IN" sz="2400" b="0" i="1" smtClean="0">
                        <a:latin typeface="Cambria Math" panose="02040503050406030204" pitchFamily="18" charset="0"/>
                      </a:rPr>
                      <m:t>∈</m:t>
                    </m:r>
                  </m:oMath>
                </a14:m>
                <a:r>
                  <a:rPr lang="en-IN" sz="2400" dirty="0"/>
                  <a:t> </a:t>
                </a:r>
                <a14:m>
                  <m:oMath xmlns:m="http://schemas.openxmlformats.org/officeDocument/2006/math">
                    <m:r>
                      <a:rPr lang="en-IN" sz="2400" b="0" i="1" dirty="0" smtClean="0">
                        <a:latin typeface="Cambria Math" panose="02040503050406030204" pitchFamily="18" charset="0"/>
                      </a:rPr>
                      <m:t>𝜋</m:t>
                    </m:r>
                  </m:oMath>
                </a14:m>
                <a:r>
                  <a:rPr lang="en-IN" sz="2400" dirty="0"/>
                  <a:t> {</a:t>
                </a:r>
              </a:p>
              <a:p>
                <a:pPr marL="0" indent="0">
                  <a:buNone/>
                </a:pPr>
                <a:r>
                  <a:rPr lang="en-IN" sz="2400" dirty="0"/>
                  <a:t>    partition G into subgroups such that two states, </a:t>
                </a:r>
                <a14:m>
                  <m:oMath xmlns:m="http://schemas.openxmlformats.org/officeDocument/2006/math">
                    <m:r>
                      <a:rPr lang="en-IN" sz="2400" i="1" dirty="0" smtClean="0">
                        <a:latin typeface="Cambria Math" panose="02040503050406030204" pitchFamily="18" charset="0"/>
                      </a:rPr>
                      <m:t>𝑠</m:t>
                    </m:r>
                  </m:oMath>
                </a14:m>
                <a:r>
                  <a:rPr lang="en-IN" sz="2400" dirty="0"/>
                  <a:t> and </a:t>
                </a:r>
                <a14:m>
                  <m:oMath xmlns:m="http://schemas.openxmlformats.org/officeDocument/2006/math">
                    <m:r>
                      <a:rPr lang="en-IN" sz="2400" i="1" dirty="0" smtClean="0">
                        <a:latin typeface="Cambria Math" panose="02040503050406030204" pitchFamily="18" charset="0"/>
                      </a:rPr>
                      <m:t>𝑡</m:t>
                    </m:r>
                  </m:oMath>
                </a14:m>
                <a:r>
                  <a:rPr lang="en-IN" sz="2400" dirty="0"/>
                  <a:t> are in the same subgroup if </a:t>
                </a:r>
              </a:p>
              <a:p>
                <a:pPr marL="0" indent="0">
                  <a:buNone/>
                </a:pPr>
                <a:r>
                  <a:rPr lang="en-IN" sz="2400" dirty="0"/>
                  <a:t>    foreach character </a:t>
                </a:r>
                <a14:m>
                  <m:oMath xmlns:m="http://schemas.openxmlformats.org/officeDocument/2006/math">
                    <m:r>
                      <a:rPr lang="en-IN" sz="2400" b="0" i="1" smtClean="0">
                        <a:latin typeface="Cambria Math" panose="02040503050406030204" pitchFamily="18" charset="0"/>
                      </a:rPr>
                      <m:t>𝑐</m:t>
                    </m:r>
                    <m:r>
                      <a:rPr lang="en-IN" sz="2400" b="0" i="1" smtClean="0">
                        <a:latin typeface="Cambria Math" panose="02040503050406030204" pitchFamily="18" charset="0"/>
                      </a:rPr>
                      <m:t>∈∑</m:t>
                    </m:r>
                  </m:oMath>
                </a14:m>
                <a:endParaRPr lang="en-IN" sz="2400" dirty="0"/>
              </a:p>
              <a:p>
                <a:pPr marL="0" indent="0">
                  <a:buNone/>
                </a:pPr>
                <a:r>
                  <a:rPr lang="en-IN" sz="2400" b="0" dirty="0"/>
                  <a:t>        </a:t>
                </a:r>
                <a14:m>
                  <m:oMath xmlns:m="http://schemas.openxmlformats.org/officeDocument/2006/math">
                    <m:r>
                      <a:rPr lang="en-IN" sz="2400" b="0" i="1" smtClean="0">
                        <a:latin typeface="Cambria Math" panose="02040503050406030204" pitchFamily="18" charset="0"/>
                      </a:rPr>
                      <m:t>𝛿</m:t>
                    </m:r>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𝑠</m:t>
                        </m:r>
                        <m:r>
                          <a:rPr lang="en-IN" sz="2400" b="0" i="1" smtClean="0">
                            <a:latin typeface="Cambria Math" panose="02040503050406030204" pitchFamily="18" charset="0"/>
                          </a:rPr>
                          <m:t>, </m:t>
                        </m:r>
                        <m:r>
                          <a:rPr lang="en-IN" sz="2400" b="0" i="1" smtClean="0">
                            <a:latin typeface="Cambria Math" panose="02040503050406030204" pitchFamily="18" charset="0"/>
                          </a:rPr>
                          <m:t>𝑐</m:t>
                        </m:r>
                      </m:e>
                    </m:d>
                    <m:r>
                      <a:rPr lang="en-IN" sz="2400" b="0" i="1" smtClean="0">
                        <a:latin typeface="Cambria Math" panose="02040503050406030204" pitchFamily="18" charset="0"/>
                      </a:rPr>
                      <m:t> </m:t>
                    </m:r>
                  </m:oMath>
                </a14:m>
                <a:r>
                  <a:rPr lang="en-IN" sz="2400" dirty="0"/>
                  <a:t>and </a:t>
                </a:r>
                <a14:m>
                  <m:oMath xmlns:m="http://schemas.openxmlformats.org/officeDocument/2006/math">
                    <m:r>
                      <a:rPr lang="en-IN" sz="2400" b="0" i="1" smtClean="0">
                        <a:latin typeface="Cambria Math" panose="02040503050406030204" pitchFamily="18" charset="0"/>
                      </a:rPr>
                      <m:t>𝛿</m:t>
                    </m:r>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𝑡</m:t>
                        </m:r>
                        <m:r>
                          <a:rPr lang="en-IN" sz="2400" b="0" i="1" smtClean="0">
                            <a:latin typeface="Cambria Math" panose="02040503050406030204" pitchFamily="18" charset="0"/>
                          </a:rPr>
                          <m:t>,</m:t>
                        </m:r>
                        <m:r>
                          <a:rPr lang="en-IN" sz="2400" b="0" i="1" smtClean="0">
                            <a:latin typeface="Cambria Math" panose="02040503050406030204" pitchFamily="18" charset="0"/>
                          </a:rPr>
                          <m:t>𝑐</m:t>
                        </m:r>
                      </m:e>
                    </m:d>
                  </m:oMath>
                </a14:m>
                <a:r>
                  <a:rPr lang="en-IN" sz="2400" dirty="0"/>
                  <a:t> belongs to the same group in </a:t>
                </a:r>
                <a14:m>
                  <m:oMath xmlns:m="http://schemas.openxmlformats.org/officeDocument/2006/math">
                    <m:r>
                      <a:rPr lang="en-IN" sz="2400" b="0" i="1" smtClean="0">
                        <a:latin typeface="Cambria Math" panose="02040503050406030204" pitchFamily="18" charset="0"/>
                      </a:rPr>
                      <m:t>𝜋</m:t>
                    </m:r>
                  </m:oMath>
                </a14:m>
                <a:endParaRPr lang="en-IN" sz="2400" dirty="0"/>
              </a:p>
              <a:p>
                <a:pPr marL="0" indent="0">
                  <a:buNone/>
                </a:pPr>
                <a:r>
                  <a:rPr lang="en-IN" sz="2400" dirty="0"/>
                  <a:t>    replace G </a:t>
                </a:r>
                <a14:m>
                  <m:oMath xmlns:m="http://schemas.openxmlformats.org/officeDocument/2006/math">
                    <m:r>
                      <a:rPr lang="en-IN" sz="2400" b="0" i="1" smtClean="0">
                        <a:latin typeface="Cambria Math" panose="02040503050406030204" pitchFamily="18" charset="0"/>
                      </a:rPr>
                      <m:t>∈</m:t>
                    </m:r>
                    <m:r>
                      <a:rPr lang="en-IN" sz="2400" b="0" i="1" smtClean="0">
                        <a:latin typeface="Cambria Math" panose="02040503050406030204" pitchFamily="18" charset="0"/>
                      </a:rPr>
                      <m:t>𝜋</m:t>
                    </m:r>
                  </m:oMath>
                </a14:m>
                <a:r>
                  <a:rPr lang="en-IN" sz="2400" dirty="0"/>
                  <a:t> with the set of the subgroups formed</a:t>
                </a:r>
              </a:p>
              <a:p>
                <a:pPr marL="0" indent="0">
                  <a:buNone/>
                </a:pPr>
                <a:r>
                  <a:rPr lang="en-IN" sz="2400" dirty="0"/>
                  <a:t>}</a:t>
                </a:r>
              </a:p>
            </p:txBody>
          </p:sp>
        </mc:Choice>
        <mc:Fallback xmlns="">
          <p:sp>
            <p:nvSpPr>
              <p:cNvPr id="3" name="Content Placeholder 2">
                <a:extLst>
                  <a:ext uri="{FF2B5EF4-FFF2-40B4-BE49-F238E27FC236}">
                    <a16:creationId xmlns:a16="http://schemas.microsoft.com/office/drawing/2014/main" id="{57B5C0CA-3F61-6B39-52E1-9F69AE337D75}"/>
                  </a:ext>
                </a:extLst>
              </p:cNvPr>
              <p:cNvSpPr>
                <a:spLocks noGrp="1" noRot="1" noChangeAspect="1" noMove="1" noResize="1" noEditPoints="1" noAdjustHandles="1" noChangeArrowheads="1" noChangeShapeType="1" noTextEdit="1"/>
              </p:cNvSpPr>
              <p:nvPr>
                <p:ph idx="1"/>
              </p:nvPr>
            </p:nvSpPr>
            <p:spPr>
              <a:xfrm>
                <a:off x="718457" y="1825625"/>
                <a:ext cx="10972800" cy="4351338"/>
              </a:xfrm>
              <a:blipFill>
                <a:blip r:embed="rId2"/>
                <a:stretch>
                  <a:fillRect l="-889" t="-1961"/>
                </a:stretch>
              </a:blipFill>
            </p:spPr>
            <p:txBody>
              <a:bodyPr/>
              <a:lstStyle/>
              <a:p>
                <a:r>
                  <a:rPr lang="en-IN">
                    <a:noFill/>
                  </a:rPr>
                  <a:t> </a:t>
                </a:r>
              </a:p>
            </p:txBody>
          </p:sp>
        </mc:Fallback>
      </mc:AlternateContent>
    </p:spTree>
    <p:extLst>
      <p:ext uri="{BB962C8B-B14F-4D97-AF65-F5344CB8AC3E}">
        <p14:creationId xmlns:p14="http://schemas.microsoft.com/office/powerpoint/2010/main" val="343094711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C7797-955F-4B33-B333-211E067CDC7C}"/>
              </a:ext>
            </a:extLst>
          </p:cNvPr>
          <p:cNvSpPr>
            <a:spLocks noGrp="1"/>
          </p:cNvSpPr>
          <p:nvPr>
            <p:ph type="title"/>
          </p:nvPr>
        </p:nvSpPr>
        <p:spPr/>
        <p:txBody>
          <a:bodyPr/>
          <a:lstStyle/>
          <a:p>
            <a:r>
              <a:rPr lang="en-US" dirty="0"/>
              <a:t>Eliminate ambiguity</a:t>
            </a:r>
          </a:p>
        </p:txBody>
      </p:sp>
      <p:sp>
        <p:nvSpPr>
          <p:cNvPr id="3" name="Content Placeholder 2">
            <a:extLst>
              <a:ext uri="{FF2B5EF4-FFF2-40B4-BE49-F238E27FC236}">
                <a16:creationId xmlns:a16="http://schemas.microsoft.com/office/drawing/2014/main" id="{7147935E-0FA6-4491-938A-69A1DB5112BC}"/>
              </a:ext>
            </a:extLst>
          </p:cNvPr>
          <p:cNvSpPr>
            <a:spLocks noGrp="1"/>
          </p:cNvSpPr>
          <p:nvPr>
            <p:ph idx="1"/>
          </p:nvPr>
        </p:nvSpPr>
        <p:spPr/>
        <p:txBody>
          <a:bodyPr/>
          <a:lstStyle/>
          <a:p>
            <a:r>
              <a:rPr lang="en-US" dirty="0"/>
              <a:t>It is very hard to eliminate ambiguity automatically</a:t>
            </a:r>
          </a:p>
          <a:p>
            <a:endParaRPr lang="en-US" dirty="0"/>
          </a:p>
          <a:p>
            <a:r>
              <a:rPr lang="en-US" dirty="0"/>
              <a:t>Even removing ambiguity by hand is not straightforward</a:t>
            </a:r>
          </a:p>
          <a:p>
            <a:pPr lvl="1"/>
            <a:r>
              <a:rPr lang="en-US" dirty="0"/>
              <a:t>The resulting grammar may not be intuitive</a:t>
            </a:r>
          </a:p>
          <a:p>
            <a:endParaRPr lang="en-US" dirty="0"/>
          </a:p>
          <a:p>
            <a:r>
              <a:rPr lang="en-US" dirty="0"/>
              <a:t>Most tools allow language developers to specify precedence and associativity to resolve conflicts</a:t>
            </a:r>
          </a:p>
          <a:p>
            <a:pPr lvl="1"/>
            <a:r>
              <a:rPr lang="en-US" dirty="0"/>
              <a:t>will discuss later</a:t>
            </a:r>
          </a:p>
        </p:txBody>
      </p:sp>
    </p:spTree>
    <p:extLst>
      <p:ext uri="{BB962C8B-B14F-4D97-AF65-F5344CB8AC3E}">
        <p14:creationId xmlns:p14="http://schemas.microsoft.com/office/powerpoint/2010/main" val="689374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9A871-79A4-EB7A-27D3-F873057EE71B}"/>
              </a:ext>
            </a:extLst>
          </p:cNvPr>
          <p:cNvSpPr>
            <a:spLocks noGrp="1"/>
          </p:cNvSpPr>
          <p:nvPr>
            <p:ph type="title"/>
          </p:nvPr>
        </p:nvSpPr>
        <p:spPr/>
        <p:txBody>
          <a:bodyPr/>
          <a:lstStyle/>
          <a:p>
            <a:r>
              <a:rPr lang="en-IN" dirty="0"/>
              <a:t>Minimal DFA algorithm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7B5C0CA-3F61-6B39-52E1-9F69AE337D75}"/>
                  </a:ext>
                </a:extLst>
              </p:cNvPr>
              <p:cNvSpPr>
                <a:spLocks noGrp="1"/>
              </p:cNvSpPr>
              <p:nvPr>
                <p:ph idx="1"/>
              </p:nvPr>
            </p:nvSpPr>
            <p:spPr/>
            <p:txBody>
              <a:bodyPr>
                <a:noAutofit/>
              </a:bodyPr>
              <a:lstStyle/>
              <a:p>
                <a:pPr marL="0" indent="0">
                  <a:buNone/>
                </a:pPr>
                <a:r>
                  <a:rPr lang="en-IN" sz="2400" dirty="0"/>
                  <a:t>Step 3: If </a:t>
                </a:r>
                <a14:m>
                  <m:oMath xmlns:m="http://schemas.openxmlformats.org/officeDocument/2006/math">
                    <m:r>
                      <a:rPr lang="en-IN" sz="2400" b="0" i="1" smtClean="0">
                        <a:latin typeface="Cambria Math" panose="02040503050406030204" pitchFamily="18" charset="0"/>
                      </a:rPr>
                      <m:t>𝜋</m:t>
                    </m:r>
                    <m:r>
                      <a:rPr lang="en-IN" sz="2400" b="0" i="1" smtClean="0">
                        <a:latin typeface="Cambria Math" panose="02040503050406030204" pitchFamily="18" charset="0"/>
                      </a:rPr>
                      <m:t>≠</m:t>
                    </m:r>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𝜋</m:t>
                        </m:r>
                      </m:e>
                      <m:sub>
                        <m:r>
                          <a:rPr lang="en-IN" sz="2400" b="0" i="1" smtClean="0">
                            <a:latin typeface="Cambria Math" panose="02040503050406030204" pitchFamily="18" charset="0"/>
                          </a:rPr>
                          <m:t>𝑛𝑒𝑤</m:t>
                        </m:r>
                      </m:sub>
                    </m:sSub>
                  </m:oMath>
                </a14:m>
                <a:r>
                  <a:rPr lang="en-IN" sz="2400" dirty="0"/>
                  <a:t> go to Step 1 else let </a:t>
                </a:r>
                <a14:m>
                  <m:oMath xmlns:m="http://schemas.openxmlformats.org/officeDocument/2006/math">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𝜋</m:t>
                        </m:r>
                      </m:e>
                      <m:sub>
                        <m:r>
                          <a:rPr lang="en-IN" sz="2400" b="0" i="1" smtClean="0">
                            <a:latin typeface="Cambria Math" panose="02040503050406030204" pitchFamily="18" charset="0"/>
                          </a:rPr>
                          <m:t>𝑓𝑖𝑛𝑎𝑙</m:t>
                        </m:r>
                      </m:sub>
                    </m:sSub>
                    <m:r>
                      <a:rPr lang="en-IN" sz="2400" b="0" i="1" smtClean="0">
                        <a:latin typeface="Cambria Math" panose="02040503050406030204" pitchFamily="18" charset="0"/>
                      </a:rPr>
                      <m:t>=</m:t>
                    </m:r>
                    <m:r>
                      <a:rPr lang="en-IN" sz="2400" b="0" i="1" smtClean="0">
                        <a:latin typeface="Cambria Math" panose="02040503050406030204" pitchFamily="18" charset="0"/>
                      </a:rPr>
                      <m:t>𝜋</m:t>
                    </m:r>
                  </m:oMath>
                </a14:m>
                <a:r>
                  <a:rPr lang="en-IN" sz="2400" dirty="0"/>
                  <a:t> and go to Step 4</a:t>
                </a:r>
              </a:p>
              <a:p>
                <a:pPr marL="0" indent="0">
                  <a:buNone/>
                </a:pPr>
                <a:r>
                  <a:rPr lang="en-IN" sz="2400" dirty="0"/>
                  <a:t>Step 4: </a:t>
                </a:r>
              </a:p>
              <a:p>
                <a:pPr marL="0" indent="0">
                  <a:buNone/>
                </a:pPr>
                <a:r>
                  <a:rPr lang="en-IN" sz="2400" dirty="0"/>
                  <a:t>Pick one representative from each group and add it to </a:t>
                </a:r>
                <a14:m>
                  <m:oMath xmlns:m="http://schemas.openxmlformats.org/officeDocument/2006/math">
                    <m:r>
                      <a:rPr lang="en-IN" sz="2400" b="0" i="1" smtClean="0">
                        <a:latin typeface="Cambria Math" panose="02040503050406030204" pitchFamily="18" charset="0"/>
                      </a:rPr>
                      <m:t>𝑆</m:t>
                    </m:r>
                    <m:r>
                      <a:rPr lang="en-IN" sz="2400" b="0" i="1" smtClean="0">
                        <a:latin typeface="Cambria Math" panose="02040503050406030204" pitchFamily="18" charset="0"/>
                      </a:rPr>
                      <m:t>′</m:t>
                    </m:r>
                  </m:oMath>
                </a14:m>
                <a:r>
                  <a:rPr lang="en-IN" sz="2400" dirty="0"/>
                  <a:t>.</a:t>
                </a:r>
              </a:p>
              <a:p>
                <a:pPr marL="0" indent="0">
                  <a:buNone/>
                </a:pPr>
                <a14:m>
                  <m:oMath xmlns:m="http://schemas.openxmlformats.org/officeDocument/2006/math">
                    <m:sSubSup>
                      <m:sSubSupPr>
                        <m:ctrlPr>
                          <a:rPr lang="en-IN" sz="2400" b="0" i="1" smtClean="0">
                            <a:latin typeface="Cambria Math" panose="02040503050406030204" pitchFamily="18" charset="0"/>
                          </a:rPr>
                        </m:ctrlPr>
                      </m:sSubSupPr>
                      <m:e>
                        <m:r>
                          <a:rPr lang="en-IN" sz="2400" b="0" i="1" smtClean="0">
                            <a:latin typeface="Cambria Math" panose="02040503050406030204" pitchFamily="18" charset="0"/>
                          </a:rPr>
                          <m:t>𝑠</m:t>
                        </m:r>
                      </m:e>
                      <m:sub>
                        <m:r>
                          <a:rPr lang="en-IN" sz="2400" b="0" i="1" smtClean="0">
                            <a:latin typeface="Cambria Math" panose="02040503050406030204" pitchFamily="18" charset="0"/>
                          </a:rPr>
                          <m:t>𝑜</m:t>
                        </m:r>
                      </m:sub>
                      <m:sup>
                        <m:r>
                          <a:rPr lang="en-IN" sz="2400" b="0" i="1" smtClean="0">
                            <a:latin typeface="Cambria Math" panose="02040503050406030204" pitchFamily="18" charset="0"/>
                          </a:rPr>
                          <m:t>′</m:t>
                        </m:r>
                      </m:sup>
                    </m:sSubSup>
                  </m:oMath>
                </a14:m>
                <a:r>
                  <a:rPr lang="en-IN" sz="2400" dirty="0"/>
                  <a:t> will be the representative from the group that contains </a:t>
                </a:r>
                <a14:m>
                  <m:oMath xmlns:m="http://schemas.openxmlformats.org/officeDocument/2006/math">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𝑠</m:t>
                        </m:r>
                      </m:e>
                      <m:sub>
                        <m:r>
                          <a:rPr lang="en-IN" sz="2400" b="0" i="1" smtClean="0">
                            <a:latin typeface="Cambria Math" panose="02040503050406030204" pitchFamily="18" charset="0"/>
                          </a:rPr>
                          <m:t>𝑜</m:t>
                        </m:r>
                      </m:sub>
                    </m:sSub>
                  </m:oMath>
                </a14:m>
                <a:r>
                  <a:rPr lang="en-IN" sz="2400" dirty="0"/>
                  <a:t>.</a:t>
                </a:r>
              </a:p>
              <a:p>
                <a:pPr marL="0" indent="0">
                  <a:buNone/>
                </a:pPr>
                <a14:m>
                  <m:oMath xmlns:m="http://schemas.openxmlformats.org/officeDocument/2006/math">
                    <m:sSup>
                      <m:sSupPr>
                        <m:ctrlPr>
                          <a:rPr lang="en-IN" sz="2400" b="0" i="1" smtClean="0">
                            <a:latin typeface="Cambria Math" panose="02040503050406030204" pitchFamily="18" charset="0"/>
                          </a:rPr>
                        </m:ctrlPr>
                      </m:sSupPr>
                      <m:e>
                        <m:r>
                          <a:rPr lang="en-IN" sz="2400" b="0" i="1" smtClean="0">
                            <a:latin typeface="Cambria Math" panose="02040503050406030204" pitchFamily="18" charset="0"/>
                          </a:rPr>
                          <m:t>𝐹</m:t>
                        </m:r>
                      </m:e>
                      <m:sup>
                        <m:r>
                          <a:rPr lang="en-IN" sz="2400" b="0" i="1" smtClean="0">
                            <a:latin typeface="Cambria Math" panose="02040503050406030204" pitchFamily="18" charset="0"/>
                          </a:rPr>
                          <m:t>′</m:t>
                        </m:r>
                      </m:sup>
                    </m:sSup>
                  </m:oMath>
                </a14:m>
                <a:r>
                  <a:rPr lang="en-IN" sz="2400" dirty="0"/>
                  <a:t>contains representatives of those groups that contain state(s) from F. </a:t>
                </a:r>
              </a:p>
              <a:p>
                <a:pPr marL="0" indent="0">
                  <a:buNone/>
                </a:pPr>
                <a:endParaRPr lang="en-IN" sz="2400" dirty="0"/>
              </a:p>
              <a:p>
                <a:pPr marL="0" indent="0">
                  <a:buNone/>
                </a:pPr>
                <a:r>
                  <a:rPr lang="en-IN" sz="2400" dirty="0"/>
                  <a:t>foreach state </a:t>
                </a:r>
                <a14:m>
                  <m:oMath xmlns:m="http://schemas.openxmlformats.org/officeDocument/2006/math">
                    <m:r>
                      <a:rPr lang="en-IN" sz="2400" i="1" dirty="0" smtClean="0">
                        <a:latin typeface="Cambria Math" panose="02040503050406030204" pitchFamily="18" charset="0"/>
                      </a:rPr>
                      <m:t>𝑠</m:t>
                    </m:r>
                  </m:oMath>
                </a14:m>
                <a:r>
                  <a:rPr lang="en-IN" sz="2400" dirty="0"/>
                  <a:t> in S’</a:t>
                </a:r>
              </a:p>
              <a:p>
                <a:pPr marL="0" indent="0">
                  <a:buNone/>
                </a:pPr>
                <a:r>
                  <a:rPr lang="en-IN" sz="2400" dirty="0"/>
                  <a:t>    foreach </a:t>
                </a:r>
                <a14:m>
                  <m:oMath xmlns:m="http://schemas.openxmlformats.org/officeDocument/2006/math">
                    <m:r>
                      <a:rPr lang="en-IN" sz="2400" b="0" i="1" smtClean="0">
                        <a:latin typeface="Cambria Math" panose="02040503050406030204" pitchFamily="18" charset="0"/>
                      </a:rPr>
                      <m:t>𝑐</m:t>
                    </m:r>
                    <m:r>
                      <a:rPr lang="en-IN" sz="2400" b="0" i="1" smtClean="0">
                        <a:latin typeface="Cambria Math" panose="02040503050406030204" pitchFamily="18" charset="0"/>
                      </a:rPr>
                      <m:t>∈</m:t>
                    </m:r>
                    <m:nary>
                      <m:naryPr>
                        <m:chr m:val="∑"/>
                        <m:subHide m:val="on"/>
                        <m:supHide m:val="on"/>
                        <m:ctrlPr>
                          <a:rPr lang="en-IN" sz="2400" b="0" i="1" smtClean="0">
                            <a:latin typeface="Cambria Math" panose="02040503050406030204" pitchFamily="18" charset="0"/>
                          </a:rPr>
                        </m:ctrlPr>
                      </m:naryPr>
                      <m:sub/>
                      <m:sup/>
                      <m:e/>
                    </m:nary>
                  </m:oMath>
                </a14:m>
                <a:endParaRPr lang="en-IN" sz="2400" b="0" dirty="0"/>
              </a:p>
              <a:p>
                <a:pPr marL="0" indent="0">
                  <a:buNone/>
                </a:pPr>
                <a:r>
                  <a:rPr lang="en-IN" sz="2400" dirty="0"/>
                  <a:t>         </a:t>
                </a:r>
                <a14:m>
                  <m:oMath xmlns:m="http://schemas.openxmlformats.org/officeDocument/2006/math">
                    <m:r>
                      <a:rPr lang="en-IN" sz="2400" b="0" i="1" smtClean="0">
                        <a:latin typeface="Cambria Math" panose="02040503050406030204" pitchFamily="18" charset="0"/>
                      </a:rPr>
                      <m:t>𝛿</m:t>
                    </m:r>
                    <m:r>
                      <a:rPr lang="en-IN" sz="2400" b="0" i="1" smtClean="0">
                        <a:latin typeface="Cambria Math" panose="02040503050406030204" pitchFamily="18" charset="0"/>
                      </a:rPr>
                      <m:t>′</m:t>
                    </m:r>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𝑠</m:t>
                        </m:r>
                        <m:r>
                          <a:rPr lang="en-IN" sz="2400" b="0" i="1" smtClean="0">
                            <a:latin typeface="Cambria Math" panose="02040503050406030204" pitchFamily="18" charset="0"/>
                          </a:rPr>
                          <m:t>, </m:t>
                        </m:r>
                        <m:r>
                          <a:rPr lang="en-IN" sz="2400" b="0" i="1" smtClean="0">
                            <a:latin typeface="Cambria Math" panose="02040503050406030204" pitchFamily="18" charset="0"/>
                          </a:rPr>
                          <m:t>𝑐</m:t>
                        </m:r>
                      </m:e>
                    </m:d>
                    <m:r>
                      <a:rPr lang="en-IN" sz="2400" b="0" i="1" smtClean="0">
                        <a:latin typeface="Cambria Math" panose="02040503050406030204" pitchFamily="18" charset="0"/>
                      </a:rPr>
                      <m:t>=</m:t>
                    </m:r>
                    <m:r>
                      <a:rPr lang="en-IN" sz="2400" b="0" i="1" smtClean="0">
                        <a:latin typeface="Cambria Math" panose="02040503050406030204" pitchFamily="18" charset="0"/>
                      </a:rPr>
                      <m:t>𝑟𝑒𝑝𝑟𝑒𝑠𝑒𝑛𝑡𝑎𝑡𝑖𝑣𝑒</m:t>
                    </m:r>
                    <m:r>
                      <a:rPr lang="en-IN" sz="2400" b="0" i="1" smtClean="0">
                        <a:latin typeface="Cambria Math" panose="02040503050406030204" pitchFamily="18" charset="0"/>
                      </a:rPr>
                      <m:t>_</m:t>
                    </m:r>
                    <m:r>
                      <a:rPr lang="en-IN" sz="2400" b="0" i="1" smtClean="0">
                        <a:latin typeface="Cambria Math" panose="02040503050406030204" pitchFamily="18" charset="0"/>
                      </a:rPr>
                      <m:t>𝑜𝑓</m:t>
                    </m:r>
                    <m:r>
                      <a:rPr lang="en-IN" sz="2400" b="0" i="1" smtClean="0">
                        <a:latin typeface="Cambria Math" panose="02040503050406030204" pitchFamily="18" charset="0"/>
                      </a:rPr>
                      <m:t>(</m:t>
                    </m:r>
                    <m:r>
                      <a:rPr lang="en-IN" sz="2400" b="0" i="1" smtClean="0">
                        <a:latin typeface="Cambria Math" panose="02040503050406030204" pitchFamily="18" charset="0"/>
                      </a:rPr>
                      <m:t>𝑔𝑟𝑜𝑢𝑝</m:t>
                    </m:r>
                    <m:r>
                      <a:rPr lang="en-IN" sz="2400" b="0" i="1" smtClean="0">
                        <a:latin typeface="Cambria Math" panose="02040503050406030204" pitchFamily="18" charset="0"/>
                      </a:rPr>
                      <m:t>_</m:t>
                    </m:r>
                    <m:r>
                      <a:rPr lang="en-IN" sz="2400" b="0" i="1" smtClean="0">
                        <a:latin typeface="Cambria Math" panose="02040503050406030204" pitchFamily="18" charset="0"/>
                      </a:rPr>
                      <m:t>𝑜𝑓</m:t>
                    </m:r>
                    <m:r>
                      <a:rPr lang="en-IN" sz="2400" b="0" i="1" smtClean="0">
                        <a:latin typeface="Cambria Math" panose="02040503050406030204" pitchFamily="18" charset="0"/>
                      </a:rPr>
                      <m:t>(</m:t>
                    </m:r>
                    <m:r>
                      <a:rPr lang="en-IN" sz="2400" b="0" i="1" smtClean="0">
                        <a:latin typeface="Cambria Math" panose="02040503050406030204" pitchFamily="18" charset="0"/>
                      </a:rPr>
                      <m:t>𝛿</m:t>
                    </m:r>
                    <m:r>
                      <a:rPr lang="en-IN" sz="2400" b="0" i="1" smtClean="0">
                        <a:latin typeface="Cambria Math" panose="02040503050406030204" pitchFamily="18" charset="0"/>
                      </a:rPr>
                      <m:t>(</m:t>
                    </m:r>
                    <m:r>
                      <a:rPr lang="en-IN" sz="2400" b="0" i="1" smtClean="0">
                        <a:latin typeface="Cambria Math" panose="02040503050406030204" pitchFamily="18" charset="0"/>
                      </a:rPr>
                      <m:t>𝑠</m:t>
                    </m:r>
                    <m:r>
                      <a:rPr lang="en-IN" sz="2400" b="0" i="1" smtClean="0">
                        <a:latin typeface="Cambria Math" panose="02040503050406030204" pitchFamily="18" charset="0"/>
                      </a:rPr>
                      <m:t>,</m:t>
                    </m:r>
                    <m:r>
                      <a:rPr lang="en-IN" sz="2400" b="0" i="1" smtClean="0">
                        <a:latin typeface="Cambria Math" panose="02040503050406030204" pitchFamily="18" charset="0"/>
                      </a:rPr>
                      <m:t>𝑐</m:t>
                    </m:r>
                    <m:r>
                      <a:rPr lang="en-IN" sz="2400" b="0" i="1" smtClean="0">
                        <a:latin typeface="Cambria Math" panose="02040503050406030204" pitchFamily="18" charset="0"/>
                      </a:rPr>
                      <m:t>)))</m:t>
                    </m:r>
                  </m:oMath>
                </a14:m>
                <a:endParaRPr lang="en-IN" sz="2400" dirty="0"/>
              </a:p>
            </p:txBody>
          </p:sp>
        </mc:Choice>
        <mc:Fallback xmlns="">
          <p:sp>
            <p:nvSpPr>
              <p:cNvPr id="3" name="Content Placeholder 2">
                <a:extLst>
                  <a:ext uri="{FF2B5EF4-FFF2-40B4-BE49-F238E27FC236}">
                    <a16:creationId xmlns:a16="http://schemas.microsoft.com/office/drawing/2014/main" id="{57B5C0CA-3F61-6B39-52E1-9F69AE337D75}"/>
                  </a:ext>
                </a:extLst>
              </p:cNvPr>
              <p:cNvSpPr>
                <a:spLocks noGrp="1" noRot="1" noChangeAspect="1" noMove="1" noResize="1" noEditPoints="1" noAdjustHandles="1" noChangeArrowheads="1" noChangeShapeType="1" noTextEdit="1"/>
              </p:cNvSpPr>
              <p:nvPr>
                <p:ph idx="1"/>
              </p:nvPr>
            </p:nvSpPr>
            <p:spPr>
              <a:blipFill>
                <a:blip r:embed="rId2"/>
                <a:stretch>
                  <a:fillRect l="-928" t="-1681" b="-4482"/>
                </a:stretch>
              </a:blipFill>
            </p:spPr>
            <p:txBody>
              <a:bodyPr/>
              <a:lstStyle/>
              <a:p>
                <a:r>
                  <a:rPr lang="en-IN">
                    <a:noFill/>
                  </a:rPr>
                  <a:t> </a:t>
                </a:r>
              </a:p>
            </p:txBody>
          </p:sp>
        </mc:Fallback>
      </mc:AlternateContent>
    </p:spTree>
    <p:extLst>
      <p:ext uri="{BB962C8B-B14F-4D97-AF65-F5344CB8AC3E}">
        <p14:creationId xmlns:p14="http://schemas.microsoft.com/office/powerpoint/2010/main" val="559164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82C32-53D9-BB09-0242-CAB0AF8B8B2D}"/>
              </a:ext>
            </a:extLst>
          </p:cNvPr>
          <p:cNvSpPr>
            <a:spLocks noGrp="1"/>
          </p:cNvSpPr>
          <p:nvPr>
            <p:ph type="title"/>
          </p:nvPr>
        </p:nvSpPr>
        <p:spPr/>
        <p:txBody>
          <a:bodyPr/>
          <a:lstStyle/>
          <a:p>
            <a:r>
              <a:rPr lang="en-US" dirty="0"/>
              <a:t>Minimal DFA</a:t>
            </a:r>
            <a:endParaRPr lang="en-IN" dirty="0"/>
          </a:p>
        </p:txBody>
      </p:sp>
      <p:sp>
        <p:nvSpPr>
          <p:cNvPr id="4" name="Oval 3">
            <a:extLst>
              <a:ext uri="{FF2B5EF4-FFF2-40B4-BE49-F238E27FC236}">
                <a16:creationId xmlns:a16="http://schemas.microsoft.com/office/drawing/2014/main" id="{EFDD43E2-B47C-E196-8D22-6959216F6520}"/>
              </a:ext>
            </a:extLst>
          </p:cNvPr>
          <p:cNvSpPr/>
          <p:nvPr/>
        </p:nvSpPr>
        <p:spPr>
          <a:xfrm>
            <a:off x="2264229" y="3374573"/>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5" name="Oval 4">
            <a:extLst>
              <a:ext uri="{FF2B5EF4-FFF2-40B4-BE49-F238E27FC236}">
                <a16:creationId xmlns:a16="http://schemas.microsoft.com/office/drawing/2014/main" id="{81F24CB7-B5C1-94EB-76A4-552CF7802E5C}"/>
              </a:ext>
            </a:extLst>
          </p:cNvPr>
          <p:cNvSpPr/>
          <p:nvPr/>
        </p:nvSpPr>
        <p:spPr>
          <a:xfrm>
            <a:off x="3861495" y="2317561"/>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6" name="Oval 5">
            <a:extLst>
              <a:ext uri="{FF2B5EF4-FFF2-40B4-BE49-F238E27FC236}">
                <a16:creationId xmlns:a16="http://schemas.microsoft.com/office/drawing/2014/main" id="{AF5AC85D-9C75-1E07-9906-CC789A601089}"/>
              </a:ext>
            </a:extLst>
          </p:cNvPr>
          <p:cNvSpPr/>
          <p:nvPr/>
        </p:nvSpPr>
        <p:spPr>
          <a:xfrm>
            <a:off x="5906536" y="2348380"/>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7" name="Oval 6">
            <a:extLst>
              <a:ext uri="{FF2B5EF4-FFF2-40B4-BE49-F238E27FC236}">
                <a16:creationId xmlns:a16="http://schemas.microsoft.com/office/drawing/2014/main" id="{FDFECFF9-EEA9-054B-5BC7-7B59740D12A2}"/>
              </a:ext>
            </a:extLst>
          </p:cNvPr>
          <p:cNvSpPr/>
          <p:nvPr/>
        </p:nvSpPr>
        <p:spPr>
          <a:xfrm>
            <a:off x="5764539" y="4252643"/>
            <a:ext cx="914401" cy="8817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FA6E553-BE5D-20EF-0362-7B976B1D21F4}"/>
              </a:ext>
            </a:extLst>
          </p:cNvPr>
          <p:cNvSpPr/>
          <p:nvPr/>
        </p:nvSpPr>
        <p:spPr>
          <a:xfrm>
            <a:off x="5884284" y="4394159"/>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9" name="Oval 8">
            <a:extLst>
              <a:ext uri="{FF2B5EF4-FFF2-40B4-BE49-F238E27FC236}">
                <a16:creationId xmlns:a16="http://schemas.microsoft.com/office/drawing/2014/main" id="{A933060F-8649-186E-6661-15A5FD38AED7}"/>
              </a:ext>
            </a:extLst>
          </p:cNvPr>
          <p:cNvSpPr/>
          <p:nvPr/>
        </p:nvSpPr>
        <p:spPr>
          <a:xfrm>
            <a:off x="3864546" y="4386329"/>
            <a:ext cx="653142" cy="620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cxnSp>
        <p:nvCxnSpPr>
          <p:cNvPr id="18" name="Straight Arrow Connector 17">
            <a:extLst>
              <a:ext uri="{FF2B5EF4-FFF2-40B4-BE49-F238E27FC236}">
                <a16:creationId xmlns:a16="http://schemas.microsoft.com/office/drawing/2014/main" id="{14BA3427-3EE9-5906-7607-65033BFE4FEB}"/>
              </a:ext>
            </a:extLst>
          </p:cNvPr>
          <p:cNvCxnSpPr>
            <a:endCxn id="4" idx="2"/>
          </p:cNvCxnSpPr>
          <p:nvPr/>
        </p:nvCxnSpPr>
        <p:spPr>
          <a:xfrm>
            <a:off x="1611086" y="3667658"/>
            <a:ext cx="653143" cy="171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750328E-5902-8A6C-B309-72E63F007E07}"/>
              </a:ext>
            </a:extLst>
          </p:cNvPr>
          <p:cNvSpPr txBox="1"/>
          <p:nvPr/>
        </p:nvSpPr>
        <p:spPr>
          <a:xfrm>
            <a:off x="3843392" y="3533941"/>
            <a:ext cx="1055914" cy="369332"/>
          </a:xfrm>
          <a:prstGeom prst="rect">
            <a:avLst/>
          </a:prstGeom>
          <a:noFill/>
        </p:spPr>
        <p:txBody>
          <a:bodyPr wrap="square" rtlCol="0">
            <a:spAutoFit/>
          </a:bodyPr>
          <a:lstStyle/>
          <a:p>
            <a:r>
              <a:rPr lang="en-US" dirty="0"/>
              <a:t>a</a:t>
            </a:r>
          </a:p>
        </p:txBody>
      </p:sp>
      <p:cxnSp>
        <p:nvCxnSpPr>
          <p:cNvPr id="32" name="Straight Arrow Connector 31">
            <a:extLst>
              <a:ext uri="{FF2B5EF4-FFF2-40B4-BE49-F238E27FC236}">
                <a16:creationId xmlns:a16="http://schemas.microsoft.com/office/drawing/2014/main" id="{40C38916-DB27-8D83-47CE-17C92D58A712}"/>
              </a:ext>
            </a:extLst>
          </p:cNvPr>
          <p:cNvCxnSpPr>
            <a:stCxn id="4" idx="7"/>
            <a:endCxn id="5" idx="3"/>
          </p:cNvCxnSpPr>
          <p:nvPr/>
        </p:nvCxnSpPr>
        <p:spPr>
          <a:xfrm flipV="1">
            <a:off x="2821721" y="2847179"/>
            <a:ext cx="1135424" cy="618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90B6601E-EE14-2EAA-DCA5-388ADAC71E81}"/>
              </a:ext>
            </a:extLst>
          </p:cNvPr>
          <p:cNvCxnSpPr>
            <a:stCxn id="4" idx="5"/>
            <a:endCxn id="9" idx="2"/>
          </p:cNvCxnSpPr>
          <p:nvPr/>
        </p:nvCxnSpPr>
        <p:spPr>
          <a:xfrm>
            <a:off x="2821721" y="3904191"/>
            <a:ext cx="1042825" cy="792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D86F004-673D-E0FE-022A-3B543D3BF971}"/>
              </a:ext>
            </a:extLst>
          </p:cNvPr>
          <p:cNvCxnSpPr>
            <a:stCxn id="5" idx="6"/>
            <a:endCxn id="6" idx="2"/>
          </p:cNvCxnSpPr>
          <p:nvPr/>
        </p:nvCxnSpPr>
        <p:spPr>
          <a:xfrm>
            <a:off x="4514637" y="2627804"/>
            <a:ext cx="1391899" cy="30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3865B9C8-09ED-E74A-864C-BC29D11B69D0}"/>
              </a:ext>
            </a:extLst>
          </p:cNvPr>
          <p:cNvCxnSpPr>
            <a:stCxn id="6" idx="4"/>
            <a:endCxn id="8" idx="0"/>
          </p:cNvCxnSpPr>
          <p:nvPr/>
        </p:nvCxnSpPr>
        <p:spPr>
          <a:xfrm flipH="1">
            <a:off x="6210855" y="2968866"/>
            <a:ext cx="22252" cy="14252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E613277-7E06-E532-F79C-36703E587756}"/>
              </a:ext>
            </a:extLst>
          </p:cNvPr>
          <p:cNvCxnSpPr>
            <a:stCxn id="8" idx="2"/>
            <a:endCxn id="9" idx="6"/>
          </p:cNvCxnSpPr>
          <p:nvPr/>
        </p:nvCxnSpPr>
        <p:spPr>
          <a:xfrm flipH="1" flipV="1">
            <a:off x="4517688" y="4696572"/>
            <a:ext cx="1366596" cy="78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ECD47E2-5489-E983-A3A0-233A62492D39}"/>
              </a:ext>
            </a:extLst>
          </p:cNvPr>
          <p:cNvCxnSpPr>
            <a:stCxn id="8" idx="1"/>
            <a:endCxn id="5" idx="5"/>
          </p:cNvCxnSpPr>
          <p:nvPr/>
        </p:nvCxnSpPr>
        <p:spPr>
          <a:xfrm flipH="1" flipV="1">
            <a:off x="4418987" y="2847179"/>
            <a:ext cx="1560947" cy="16378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89D09821-90D4-5D7F-788A-2D9CD3BE81C0}"/>
              </a:ext>
            </a:extLst>
          </p:cNvPr>
          <p:cNvCxnSpPr>
            <a:stCxn id="9" idx="0"/>
            <a:endCxn id="5" idx="4"/>
          </p:cNvCxnSpPr>
          <p:nvPr/>
        </p:nvCxnSpPr>
        <p:spPr>
          <a:xfrm flipH="1" flipV="1">
            <a:off x="4188066" y="2938047"/>
            <a:ext cx="3051" cy="14482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0FF2BCA3-2A1C-7E05-1A25-6035861D9620}"/>
              </a:ext>
            </a:extLst>
          </p:cNvPr>
          <p:cNvSpPr txBox="1"/>
          <p:nvPr/>
        </p:nvSpPr>
        <p:spPr>
          <a:xfrm>
            <a:off x="2937554" y="2884956"/>
            <a:ext cx="1055914" cy="369332"/>
          </a:xfrm>
          <a:prstGeom prst="rect">
            <a:avLst/>
          </a:prstGeom>
          <a:noFill/>
        </p:spPr>
        <p:txBody>
          <a:bodyPr wrap="square" rtlCol="0">
            <a:spAutoFit/>
          </a:bodyPr>
          <a:lstStyle/>
          <a:p>
            <a:r>
              <a:rPr lang="en-US" dirty="0"/>
              <a:t>a</a:t>
            </a:r>
          </a:p>
        </p:txBody>
      </p:sp>
      <p:sp>
        <p:nvSpPr>
          <p:cNvPr id="46" name="TextBox 45">
            <a:extLst>
              <a:ext uri="{FF2B5EF4-FFF2-40B4-BE49-F238E27FC236}">
                <a16:creationId xmlns:a16="http://schemas.microsoft.com/office/drawing/2014/main" id="{E62998BF-9BEF-7658-33C8-159F249C408A}"/>
              </a:ext>
            </a:extLst>
          </p:cNvPr>
          <p:cNvSpPr txBox="1"/>
          <p:nvPr/>
        </p:nvSpPr>
        <p:spPr>
          <a:xfrm>
            <a:off x="5103688" y="3304487"/>
            <a:ext cx="1055914" cy="369332"/>
          </a:xfrm>
          <a:prstGeom prst="rect">
            <a:avLst/>
          </a:prstGeom>
          <a:noFill/>
        </p:spPr>
        <p:txBody>
          <a:bodyPr wrap="square" rtlCol="0">
            <a:spAutoFit/>
          </a:bodyPr>
          <a:lstStyle/>
          <a:p>
            <a:r>
              <a:rPr lang="en-US" dirty="0"/>
              <a:t>a</a:t>
            </a:r>
          </a:p>
        </p:txBody>
      </p:sp>
      <p:sp>
        <p:nvSpPr>
          <p:cNvPr id="47" name="TextBox 46">
            <a:extLst>
              <a:ext uri="{FF2B5EF4-FFF2-40B4-BE49-F238E27FC236}">
                <a16:creationId xmlns:a16="http://schemas.microsoft.com/office/drawing/2014/main" id="{19B639EF-52C8-AA26-A517-85E2E27F4A86}"/>
              </a:ext>
            </a:extLst>
          </p:cNvPr>
          <p:cNvSpPr txBox="1"/>
          <p:nvPr/>
        </p:nvSpPr>
        <p:spPr>
          <a:xfrm>
            <a:off x="5019785" y="2583581"/>
            <a:ext cx="1055914" cy="369332"/>
          </a:xfrm>
          <a:prstGeom prst="rect">
            <a:avLst/>
          </a:prstGeom>
          <a:noFill/>
        </p:spPr>
        <p:txBody>
          <a:bodyPr wrap="square" rtlCol="0">
            <a:spAutoFit/>
          </a:bodyPr>
          <a:lstStyle/>
          <a:p>
            <a:r>
              <a:rPr lang="en-US" dirty="0"/>
              <a:t>b</a:t>
            </a:r>
          </a:p>
        </p:txBody>
      </p:sp>
      <p:sp>
        <p:nvSpPr>
          <p:cNvPr id="48" name="TextBox 47">
            <a:extLst>
              <a:ext uri="{FF2B5EF4-FFF2-40B4-BE49-F238E27FC236}">
                <a16:creationId xmlns:a16="http://schemas.microsoft.com/office/drawing/2014/main" id="{20CFF1A7-15E8-5499-09B8-224884ADD5F5}"/>
              </a:ext>
            </a:extLst>
          </p:cNvPr>
          <p:cNvSpPr txBox="1"/>
          <p:nvPr/>
        </p:nvSpPr>
        <p:spPr>
          <a:xfrm>
            <a:off x="6312617" y="3383254"/>
            <a:ext cx="1055914" cy="369332"/>
          </a:xfrm>
          <a:prstGeom prst="rect">
            <a:avLst/>
          </a:prstGeom>
          <a:noFill/>
        </p:spPr>
        <p:txBody>
          <a:bodyPr wrap="square" rtlCol="0">
            <a:spAutoFit/>
          </a:bodyPr>
          <a:lstStyle/>
          <a:p>
            <a:r>
              <a:rPr lang="en-US" dirty="0"/>
              <a:t>b</a:t>
            </a:r>
          </a:p>
        </p:txBody>
      </p:sp>
      <p:sp>
        <p:nvSpPr>
          <p:cNvPr id="49" name="TextBox 48">
            <a:extLst>
              <a:ext uri="{FF2B5EF4-FFF2-40B4-BE49-F238E27FC236}">
                <a16:creationId xmlns:a16="http://schemas.microsoft.com/office/drawing/2014/main" id="{4F617F9E-48E5-3AB6-64B0-A2483F08952C}"/>
              </a:ext>
            </a:extLst>
          </p:cNvPr>
          <p:cNvSpPr txBox="1"/>
          <p:nvPr/>
        </p:nvSpPr>
        <p:spPr>
          <a:xfrm>
            <a:off x="5057459" y="4665812"/>
            <a:ext cx="1055914" cy="369332"/>
          </a:xfrm>
          <a:prstGeom prst="rect">
            <a:avLst/>
          </a:prstGeom>
          <a:noFill/>
        </p:spPr>
        <p:txBody>
          <a:bodyPr wrap="square" rtlCol="0">
            <a:spAutoFit/>
          </a:bodyPr>
          <a:lstStyle/>
          <a:p>
            <a:r>
              <a:rPr lang="en-US" dirty="0"/>
              <a:t>b</a:t>
            </a:r>
          </a:p>
        </p:txBody>
      </p:sp>
      <p:sp>
        <p:nvSpPr>
          <p:cNvPr id="50" name="TextBox 49">
            <a:extLst>
              <a:ext uri="{FF2B5EF4-FFF2-40B4-BE49-F238E27FC236}">
                <a16:creationId xmlns:a16="http://schemas.microsoft.com/office/drawing/2014/main" id="{A3692BC2-E426-FC0D-6477-D080D380F6C0}"/>
              </a:ext>
            </a:extLst>
          </p:cNvPr>
          <p:cNvSpPr txBox="1"/>
          <p:nvPr/>
        </p:nvSpPr>
        <p:spPr>
          <a:xfrm>
            <a:off x="2887899" y="4150394"/>
            <a:ext cx="1055914" cy="369332"/>
          </a:xfrm>
          <a:prstGeom prst="rect">
            <a:avLst/>
          </a:prstGeom>
          <a:noFill/>
        </p:spPr>
        <p:txBody>
          <a:bodyPr wrap="square" rtlCol="0">
            <a:spAutoFit/>
          </a:bodyPr>
          <a:lstStyle/>
          <a:p>
            <a:r>
              <a:rPr lang="en-US" dirty="0"/>
              <a:t>b</a:t>
            </a:r>
          </a:p>
        </p:txBody>
      </p:sp>
      <p:cxnSp>
        <p:nvCxnSpPr>
          <p:cNvPr id="52" name="Connector: Curved 51">
            <a:extLst>
              <a:ext uri="{FF2B5EF4-FFF2-40B4-BE49-F238E27FC236}">
                <a16:creationId xmlns:a16="http://schemas.microsoft.com/office/drawing/2014/main" id="{D4A642E8-EC15-448A-DF05-9D4CF64B609B}"/>
              </a:ext>
            </a:extLst>
          </p:cNvPr>
          <p:cNvCxnSpPr>
            <a:stCxn id="9" idx="5"/>
            <a:endCxn id="9" idx="3"/>
          </p:cNvCxnSpPr>
          <p:nvPr/>
        </p:nvCxnSpPr>
        <p:spPr>
          <a:xfrm rot="5400000">
            <a:off x="4191117" y="4685026"/>
            <a:ext cx="12700" cy="461842"/>
          </a:xfrm>
          <a:prstGeom prst="curvedConnector3">
            <a:avLst>
              <a:gd name="adj1" fmla="val 397167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Connector: Curved 61">
            <a:extLst>
              <a:ext uri="{FF2B5EF4-FFF2-40B4-BE49-F238E27FC236}">
                <a16:creationId xmlns:a16="http://schemas.microsoft.com/office/drawing/2014/main" id="{6C979396-D9F7-35DC-0F8B-30B8221387A0}"/>
              </a:ext>
            </a:extLst>
          </p:cNvPr>
          <p:cNvCxnSpPr>
            <a:stCxn id="6" idx="0"/>
            <a:endCxn id="5" idx="0"/>
          </p:cNvCxnSpPr>
          <p:nvPr/>
        </p:nvCxnSpPr>
        <p:spPr>
          <a:xfrm rot="16200000" flipV="1">
            <a:off x="5195178" y="1310450"/>
            <a:ext cx="30819" cy="2045041"/>
          </a:xfrm>
          <a:prstGeom prst="curvedConnector3">
            <a:avLst>
              <a:gd name="adj1" fmla="val 84175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Connector: Curved 63">
            <a:extLst>
              <a:ext uri="{FF2B5EF4-FFF2-40B4-BE49-F238E27FC236}">
                <a16:creationId xmlns:a16="http://schemas.microsoft.com/office/drawing/2014/main" id="{224A3D13-AC13-9A3B-C8E0-89667519B4DA}"/>
              </a:ext>
            </a:extLst>
          </p:cNvPr>
          <p:cNvCxnSpPr>
            <a:stCxn id="5" idx="0"/>
            <a:endCxn id="5" idx="2"/>
          </p:cNvCxnSpPr>
          <p:nvPr/>
        </p:nvCxnSpPr>
        <p:spPr>
          <a:xfrm rot="16200000" flipH="1" flipV="1">
            <a:off x="3869659" y="2309396"/>
            <a:ext cx="310243" cy="326571"/>
          </a:xfrm>
          <a:prstGeom prst="curvedConnector4">
            <a:avLst>
              <a:gd name="adj1" fmla="val -106800"/>
              <a:gd name="adj2" fmla="val 17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35CE6C8-336D-40F5-559B-9F31E8625773}"/>
              </a:ext>
            </a:extLst>
          </p:cNvPr>
          <p:cNvSpPr txBox="1"/>
          <p:nvPr/>
        </p:nvSpPr>
        <p:spPr>
          <a:xfrm>
            <a:off x="5107119" y="1756514"/>
            <a:ext cx="1055914" cy="369332"/>
          </a:xfrm>
          <a:prstGeom prst="rect">
            <a:avLst/>
          </a:prstGeom>
          <a:noFill/>
        </p:spPr>
        <p:txBody>
          <a:bodyPr wrap="square" rtlCol="0">
            <a:spAutoFit/>
          </a:bodyPr>
          <a:lstStyle/>
          <a:p>
            <a:r>
              <a:rPr lang="en-US" dirty="0"/>
              <a:t>a</a:t>
            </a:r>
          </a:p>
        </p:txBody>
      </p:sp>
      <p:sp>
        <p:nvSpPr>
          <p:cNvPr id="67" name="TextBox 66">
            <a:extLst>
              <a:ext uri="{FF2B5EF4-FFF2-40B4-BE49-F238E27FC236}">
                <a16:creationId xmlns:a16="http://schemas.microsoft.com/office/drawing/2014/main" id="{384D1B80-7E9C-4628-EA88-669C97A9319D}"/>
              </a:ext>
            </a:extLst>
          </p:cNvPr>
          <p:cNvSpPr txBox="1"/>
          <p:nvPr/>
        </p:nvSpPr>
        <p:spPr>
          <a:xfrm>
            <a:off x="3482088" y="1826722"/>
            <a:ext cx="1055914" cy="369332"/>
          </a:xfrm>
          <a:prstGeom prst="rect">
            <a:avLst/>
          </a:prstGeom>
          <a:noFill/>
        </p:spPr>
        <p:txBody>
          <a:bodyPr wrap="square" rtlCol="0">
            <a:spAutoFit/>
          </a:bodyPr>
          <a:lstStyle/>
          <a:p>
            <a:r>
              <a:rPr lang="en-US" dirty="0"/>
              <a:t>a</a:t>
            </a:r>
          </a:p>
        </p:txBody>
      </p:sp>
      <p:sp>
        <p:nvSpPr>
          <p:cNvPr id="68" name="TextBox 67">
            <a:extLst>
              <a:ext uri="{FF2B5EF4-FFF2-40B4-BE49-F238E27FC236}">
                <a16:creationId xmlns:a16="http://schemas.microsoft.com/office/drawing/2014/main" id="{ECC2180E-CC31-5F26-9BE7-B0CD4C8E6C36}"/>
              </a:ext>
            </a:extLst>
          </p:cNvPr>
          <p:cNvSpPr txBox="1"/>
          <p:nvPr/>
        </p:nvSpPr>
        <p:spPr>
          <a:xfrm>
            <a:off x="4055727" y="5338773"/>
            <a:ext cx="1055914" cy="369332"/>
          </a:xfrm>
          <a:prstGeom prst="rect">
            <a:avLst/>
          </a:prstGeom>
          <a:noFill/>
        </p:spPr>
        <p:txBody>
          <a:bodyPr wrap="square" rtlCol="0">
            <a:spAutoFit/>
          </a:bodyPr>
          <a:lstStyle/>
          <a:p>
            <a:r>
              <a:rPr lang="en-US" dirty="0"/>
              <a:t>b</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4CFC2DF-6363-FFEA-A097-026D17B177F5}"/>
                  </a:ext>
                </a:extLst>
              </p:cNvPr>
              <p:cNvSpPr txBox="1"/>
              <p:nvPr/>
            </p:nvSpPr>
            <p:spPr>
              <a:xfrm>
                <a:off x="7554686" y="1749664"/>
                <a:ext cx="4245428" cy="461665"/>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IN" sz="2400" b="0" i="1" smtClean="0">
                          <a:latin typeface="Cambria Math" panose="02040503050406030204" pitchFamily="18" charset="0"/>
                        </a:rPr>
                        <m:t>𝜋</m:t>
                      </m:r>
                      <m:r>
                        <a:rPr lang="en-IN" sz="2400" b="0" i="1" smtClean="0">
                          <a:latin typeface="Cambria Math" panose="02040503050406030204" pitchFamily="18" charset="0"/>
                        </a:rPr>
                        <m:t>={</m:t>
                      </m:r>
                      <m:d>
                        <m:dPr>
                          <m:begChr m:val="{"/>
                          <m:endChr m:val="}"/>
                          <m:ctrlPr>
                            <a:rPr lang="en-IN" sz="2400" b="0" i="1" smtClean="0">
                              <a:latin typeface="Cambria Math" panose="02040503050406030204" pitchFamily="18" charset="0"/>
                            </a:rPr>
                          </m:ctrlPr>
                        </m:dPr>
                        <m:e>
                          <m:r>
                            <a:rPr lang="en-IN" sz="2400" b="0" i="1" smtClean="0">
                              <a:latin typeface="Cambria Math" panose="02040503050406030204" pitchFamily="18" charset="0"/>
                            </a:rPr>
                            <m:t>𝐴</m:t>
                          </m:r>
                          <m:r>
                            <a:rPr lang="en-IN" sz="2400" b="0" i="1" smtClean="0">
                              <a:latin typeface="Cambria Math" panose="02040503050406030204" pitchFamily="18" charset="0"/>
                            </a:rPr>
                            <m:t>,</m:t>
                          </m:r>
                          <m:r>
                            <a:rPr lang="en-IN" sz="2400" b="0" i="1" smtClean="0">
                              <a:latin typeface="Cambria Math" panose="02040503050406030204" pitchFamily="18" charset="0"/>
                            </a:rPr>
                            <m:t>𝐵</m:t>
                          </m:r>
                          <m:r>
                            <a:rPr lang="en-IN" sz="2400" b="0" i="1" smtClean="0">
                              <a:latin typeface="Cambria Math" panose="02040503050406030204" pitchFamily="18" charset="0"/>
                            </a:rPr>
                            <m:t>,</m:t>
                          </m:r>
                          <m:r>
                            <a:rPr lang="en-IN" sz="2400" b="0" i="1" smtClean="0">
                              <a:latin typeface="Cambria Math" panose="02040503050406030204" pitchFamily="18" charset="0"/>
                            </a:rPr>
                            <m:t>𝐶</m:t>
                          </m:r>
                          <m:r>
                            <a:rPr lang="en-IN" sz="2400" b="0" i="1" smtClean="0">
                              <a:latin typeface="Cambria Math" panose="02040503050406030204" pitchFamily="18" charset="0"/>
                            </a:rPr>
                            <m:t>,</m:t>
                          </m:r>
                          <m:r>
                            <a:rPr lang="en-IN" sz="2400" b="0" i="1" smtClean="0">
                              <a:latin typeface="Cambria Math" panose="02040503050406030204" pitchFamily="18" charset="0"/>
                            </a:rPr>
                            <m:t>𝐷</m:t>
                          </m:r>
                        </m:e>
                      </m:d>
                      <m:r>
                        <a:rPr lang="en-IN" sz="2400" b="0" i="1" smtClean="0">
                          <a:latin typeface="Cambria Math" panose="02040503050406030204" pitchFamily="18" charset="0"/>
                        </a:rPr>
                        <m:t>, {</m:t>
                      </m:r>
                      <m:r>
                        <a:rPr lang="en-IN" sz="2400" b="0" i="1" smtClean="0">
                          <a:latin typeface="Cambria Math" panose="02040503050406030204" pitchFamily="18" charset="0"/>
                        </a:rPr>
                        <m:t>𝐸</m:t>
                      </m:r>
                      <m:r>
                        <a:rPr lang="en-IN" sz="2400" b="0" i="1" smtClean="0">
                          <a:latin typeface="Cambria Math" panose="02040503050406030204" pitchFamily="18" charset="0"/>
                        </a:rPr>
                        <m:t>}}</m:t>
                      </m:r>
                    </m:oMath>
                  </m:oMathPara>
                </a14:m>
                <a:endParaRPr lang="en-IN" sz="2400" dirty="0"/>
              </a:p>
            </p:txBody>
          </p:sp>
        </mc:Choice>
        <mc:Fallback xmlns="">
          <p:sp>
            <p:nvSpPr>
              <p:cNvPr id="3" name="TextBox 2">
                <a:extLst>
                  <a:ext uri="{FF2B5EF4-FFF2-40B4-BE49-F238E27FC236}">
                    <a16:creationId xmlns:a16="http://schemas.microsoft.com/office/drawing/2014/main" id="{B4CFC2DF-6363-FFEA-A097-026D17B177F5}"/>
                  </a:ext>
                </a:extLst>
              </p:cNvPr>
              <p:cNvSpPr txBox="1">
                <a:spLocks noRot="1" noChangeAspect="1" noMove="1" noResize="1" noEditPoints="1" noAdjustHandles="1" noChangeArrowheads="1" noChangeShapeType="1" noTextEdit="1"/>
              </p:cNvSpPr>
              <p:nvPr/>
            </p:nvSpPr>
            <p:spPr>
              <a:xfrm>
                <a:off x="7554686" y="1749664"/>
                <a:ext cx="4245428" cy="461665"/>
              </a:xfrm>
              <a:prstGeom prst="rect">
                <a:avLst/>
              </a:prstGeom>
              <a:blipFill>
                <a:blip r:embed="rId2"/>
                <a:stretch>
                  <a:fillRect b="-17105"/>
                </a:stretch>
              </a:blipFill>
            </p:spPr>
            <p:txBody>
              <a:bodyPr/>
              <a:lstStyle/>
              <a:p>
                <a:r>
                  <a:rPr lang="en-IN">
                    <a:noFill/>
                  </a:rPr>
                  <a:t> </a:t>
                </a:r>
              </a:p>
            </p:txBody>
          </p:sp>
        </mc:Fallback>
      </mc:AlternateContent>
    </p:spTree>
    <p:extLst>
      <p:ext uri="{BB962C8B-B14F-4D97-AF65-F5344CB8AC3E}">
        <p14:creationId xmlns:p14="http://schemas.microsoft.com/office/powerpoint/2010/main" val="3893023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5603</TotalTime>
  <Words>3414</Words>
  <Application>Microsoft Office PowerPoint</Application>
  <PresentationFormat>Widescreen</PresentationFormat>
  <Paragraphs>874</Paragraphs>
  <Slides>70</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70</vt:i4>
      </vt:variant>
    </vt:vector>
  </HeadingPairs>
  <TitlesOfParts>
    <vt:vector size="77" baseType="lpstr">
      <vt:lpstr>Arial</vt:lpstr>
      <vt:lpstr>Calibri</vt:lpstr>
      <vt:lpstr>Calibri Light</vt:lpstr>
      <vt:lpstr>Cambria Math</vt:lpstr>
      <vt:lpstr>Consolas</vt:lpstr>
      <vt:lpstr>Wingdings</vt:lpstr>
      <vt:lpstr>Office Theme</vt:lpstr>
      <vt:lpstr>Compilers</vt:lpstr>
      <vt:lpstr>Today’s lecture</vt:lpstr>
      <vt:lpstr>Implementing DFA</vt:lpstr>
      <vt:lpstr>Implementing DFA</vt:lpstr>
      <vt:lpstr>Implementing DFA</vt:lpstr>
      <vt:lpstr>Minimal DFA algorithm</vt:lpstr>
      <vt:lpstr>Minimal DFA algorithm</vt:lpstr>
      <vt:lpstr>Minimal DFA algorithm</vt:lpstr>
      <vt:lpstr>Minimal DFA</vt:lpstr>
      <vt:lpstr>Minimal DFA</vt:lpstr>
      <vt:lpstr>Minimal DFA</vt:lpstr>
      <vt:lpstr>Minimal DFA</vt:lpstr>
      <vt:lpstr>Minimal DFA</vt:lpstr>
      <vt:lpstr>Minimal DFA</vt:lpstr>
      <vt:lpstr>Implementing DFA</vt:lpstr>
      <vt:lpstr>Implementing DFA</vt:lpstr>
      <vt:lpstr>Implementing DFA</vt:lpstr>
      <vt:lpstr>Parsing (syntax checking)</vt:lpstr>
      <vt:lpstr>References</vt:lpstr>
      <vt:lpstr>Parsing</vt:lpstr>
      <vt:lpstr>Lexical analyzer</vt:lpstr>
      <vt:lpstr>Syntax analyzer</vt:lpstr>
      <vt:lpstr>Syntax analyzer</vt:lpstr>
      <vt:lpstr>Grammar checking using regular expressions</vt:lpstr>
      <vt:lpstr>Grammar checking using regular expressions</vt:lpstr>
      <vt:lpstr>What went wrong?</vt:lpstr>
      <vt:lpstr>Context-free grammar</vt:lpstr>
      <vt:lpstr>Context free grammar</vt:lpstr>
      <vt:lpstr>Quiz</vt:lpstr>
      <vt:lpstr>Context-free grammar</vt:lpstr>
      <vt:lpstr>Context-free grammar</vt:lpstr>
      <vt:lpstr>Production rules</vt:lpstr>
      <vt:lpstr>Derivation</vt:lpstr>
      <vt:lpstr>Derivation</vt:lpstr>
      <vt:lpstr>Sentential form</vt:lpstr>
      <vt:lpstr>Sentence</vt:lpstr>
      <vt:lpstr>Language of grammar</vt:lpstr>
      <vt:lpstr>Derivation</vt:lpstr>
      <vt:lpstr>Derivation</vt:lpstr>
      <vt:lpstr>Derivation</vt:lpstr>
      <vt:lpstr>Derivation</vt:lpstr>
      <vt:lpstr>Derivation</vt:lpstr>
      <vt:lpstr>Derivation</vt:lpstr>
      <vt:lpstr>Leftmost Derivation</vt:lpstr>
      <vt:lpstr>Leftmost Derivation</vt:lpstr>
      <vt:lpstr>Rightmost Derivation</vt:lpstr>
      <vt:lpstr>Rightmost Derivation</vt:lpstr>
      <vt:lpstr>Parse tree</vt:lpstr>
      <vt:lpstr>Parse tree</vt:lpstr>
      <vt:lpstr>Parse tree</vt:lpstr>
      <vt:lpstr>Parse tree</vt:lpstr>
      <vt:lpstr>Parse tree</vt:lpstr>
      <vt:lpstr>Parse tree</vt:lpstr>
      <vt:lpstr>Parse tree</vt:lpstr>
      <vt:lpstr>Ambiguity</vt:lpstr>
      <vt:lpstr>Ambiguity</vt:lpstr>
      <vt:lpstr>Ambiguity</vt:lpstr>
      <vt:lpstr>Rewriting grammar to eliminate ambiguity</vt:lpstr>
      <vt:lpstr>Rewriting grammar to eliminate ambiguity</vt:lpstr>
      <vt:lpstr>Removing ambiguity</vt:lpstr>
      <vt:lpstr>Removing ambiguity</vt:lpstr>
      <vt:lpstr>Dangling-else grammar</vt:lpstr>
      <vt:lpstr>Dangling-else grammar</vt:lpstr>
      <vt:lpstr>Dangling-else grammar</vt:lpstr>
      <vt:lpstr>Dangling-else grammar</vt:lpstr>
      <vt:lpstr>Dangling-else grammar</vt:lpstr>
      <vt:lpstr>Dangling-else grammar</vt:lpstr>
      <vt:lpstr>Dangling-else grammar</vt:lpstr>
      <vt:lpstr>Dangling-else grammar</vt:lpstr>
      <vt:lpstr>Eliminate ambiguity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Keshav Bhalotia</cp:lastModifiedBy>
  <cp:revision>837</cp:revision>
  <cp:lastPrinted>2020-08-24T08:52:56Z</cp:lastPrinted>
  <dcterms:created xsi:type="dcterms:W3CDTF">2020-08-23T12:23:07Z</dcterms:created>
  <dcterms:modified xsi:type="dcterms:W3CDTF">2024-04-30T06:09:01Z</dcterms:modified>
</cp:coreProperties>
</file>