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sldIdLst>
    <p:sldId id="256" r:id="rId2"/>
    <p:sldId id="862" r:id="rId3"/>
    <p:sldId id="869" r:id="rId4"/>
    <p:sldId id="870" r:id="rId5"/>
    <p:sldId id="868" r:id="rId6"/>
    <p:sldId id="845" r:id="rId7"/>
    <p:sldId id="846" r:id="rId8"/>
    <p:sldId id="847" r:id="rId9"/>
    <p:sldId id="848" r:id="rId10"/>
    <p:sldId id="767" r:id="rId11"/>
    <p:sldId id="768" r:id="rId12"/>
    <p:sldId id="769" r:id="rId13"/>
    <p:sldId id="849" r:id="rId14"/>
    <p:sldId id="850" r:id="rId15"/>
    <p:sldId id="851" r:id="rId16"/>
    <p:sldId id="852" r:id="rId17"/>
    <p:sldId id="853" r:id="rId18"/>
    <p:sldId id="854" r:id="rId19"/>
    <p:sldId id="855" r:id="rId20"/>
    <p:sldId id="856" r:id="rId21"/>
    <p:sldId id="857" r:id="rId22"/>
    <p:sldId id="858" r:id="rId23"/>
    <p:sldId id="859" r:id="rId24"/>
    <p:sldId id="860" r:id="rId25"/>
    <p:sldId id="861" r:id="rId26"/>
    <p:sldId id="775" r:id="rId27"/>
    <p:sldId id="776" r:id="rId28"/>
    <p:sldId id="774" r:id="rId29"/>
    <p:sldId id="777" r:id="rId30"/>
    <p:sldId id="283" r:id="rId31"/>
    <p:sldId id="759" r:id="rId32"/>
    <p:sldId id="323" r:id="rId33"/>
    <p:sldId id="285" r:id="rId34"/>
    <p:sldId id="760" r:id="rId35"/>
    <p:sldId id="324" r:id="rId36"/>
    <p:sldId id="761" r:id="rId37"/>
    <p:sldId id="325" r:id="rId38"/>
    <p:sldId id="873" r:id="rId39"/>
    <p:sldId id="260" r:id="rId40"/>
    <p:sldId id="329" r:id="rId41"/>
    <p:sldId id="259" r:id="rId42"/>
    <p:sldId id="715" r:id="rId43"/>
    <p:sldId id="262" r:id="rId44"/>
    <p:sldId id="330" r:id="rId45"/>
    <p:sldId id="331" r:id="rId46"/>
    <p:sldId id="332" r:id="rId47"/>
    <p:sldId id="333" r:id="rId48"/>
    <p:sldId id="335" r:id="rId49"/>
    <p:sldId id="336" r:id="rId50"/>
    <p:sldId id="337" r:id="rId51"/>
    <p:sldId id="358" r:id="rId52"/>
    <p:sldId id="339" r:id="rId53"/>
    <p:sldId id="340" r:id="rId54"/>
    <p:sldId id="341" r:id="rId55"/>
    <p:sldId id="342" r:id="rId56"/>
    <p:sldId id="361" r:id="rId57"/>
    <p:sldId id="874" r:id="rId58"/>
    <p:sldId id="770" r:id="rId59"/>
    <p:sldId id="771" r:id="rId60"/>
    <p:sldId id="772" r:id="rId61"/>
    <p:sldId id="773" r:id="rId62"/>
    <p:sldId id="875" r:id="rId63"/>
    <p:sldId id="876" r:id="rId64"/>
    <p:sldId id="791" r:id="rId65"/>
    <p:sldId id="783" r:id="rId66"/>
    <p:sldId id="882" r:id="rId67"/>
    <p:sldId id="362" r:id="rId68"/>
    <p:sldId id="343" r:id="rId69"/>
    <p:sldId id="344" r:id="rId70"/>
    <p:sldId id="877" r:id="rId71"/>
    <p:sldId id="880" r:id="rId72"/>
    <p:sldId id="881" r:id="rId73"/>
    <p:sldId id="345" r:id="rId74"/>
    <p:sldId id="311" r:id="rId75"/>
    <p:sldId id="878" r:id="rId76"/>
    <p:sldId id="306" r:id="rId77"/>
    <p:sldId id="312" r:id="rId78"/>
    <p:sldId id="346" r:id="rId79"/>
    <p:sldId id="778" r:id="rId80"/>
    <p:sldId id="314" r:id="rId81"/>
    <p:sldId id="315" r:id="rId82"/>
    <p:sldId id="879" r:id="rId83"/>
    <p:sldId id="717" r:id="rId84"/>
    <p:sldId id="347" r:id="rId85"/>
    <p:sldId id="348" r:id="rId86"/>
    <p:sldId id="349" r:id="rId87"/>
    <p:sldId id="350" r:id="rId88"/>
    <p:sldId id="363" r:id="rId89"/>
    <p:sldId id="784" r:id="rId9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3940C-A129-4D2E-BC95-77B17CFBF20D}" type="datetimeFigureOut">
              <a:rPr lang="en-IN" smtClean="0"/>
              <a:t>20-03-2024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4B35E-5195-4159-B6E5-6A36DD53D59E}" type="slidenum">
              <a:rPr lang="en-IN" smtClean="0"/>
              <a:t>‹#›</a:t>
            </a:fld>
            <a:endParaRPr lang="en-IN"/>
          </a:p>
        </p:txBody>
      </p:sp>
    </p:spTree>
    <p:extLst>
      <p:ext uri="{BB962C8B-B14F-4D97-AF65-F5344CB8AC3E}">
        <p14:creationId xmlns:p14="http://schemas.microsoft.com/office/powerpoint/2010/main" val="1669324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309097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1E4B35E-5195-4159-B6E5-6A36DD53D59E}" type="slidenum">
              <a:rPr lang="en-IN" smtClean="0"/>
              <a:t>17</a:t>
            </a:fld>
            <a:endParaRPr lang="en-IN"/>
          </a:p>
        </p:txBody>
      </p:sp>
    </p:spTree>
    <p:extLst>
      <p:ext uri="{BB962C8B-B14F-4D97-AF65-F5344CB8AC3E}">
        <p14:creationId xmlns:p14="http://schemas.microsoft.com/office/powerpoint/2010/main" val="1925631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final states marked as * are used for lookahead. After consuming "&lt; ", the automaton goes to state S2. Now, if the next input character is not "= "automaton goes to S3 and returns LT. However, if the automaton reaches state S3, the automaton has already consumed one additional character that doesn't correspond to LT. Such lookahead states are marked as *, which means that the automaton must retract one input character before returning the part of speech. </a:t>
            </a:r>
            <a:endParaRPr lang="en-IN" dirty="0"/>
          </a:p>
        </p:txBody>
      </p:sp>
      <p:sp>
        <p:nvSpPr>
          <p:cNvPr id="4" name="Slide Number Placeholder 3"/>
          <p:cNvSpPr>
            <a:spLocks noGrp="1"/>
          </p:cNvSpPr>
          <p:nvPr>
            <p:ph type="sldNum" sz="quarter" idx="5"/>
          </p:nvPr>
        </p:nvSpPr>
        <p:spPr/>
        <p:txBody>
          <a:bodyPr/>
          <a:lstStyle/>
          <a:p>
            <a:fld id="{E1E4B35E-5195-4159-B6E5-6A36DD53D59E}" type="slidenum">
              <a:rPr lang="en-IN" smtClean="0"/>
              <a:t>19</a:t>
            </a:fld>
            <a:endParaRPr lang="en-IN"/>
          </a:p>
        </p:txBody>
      </p:sp>
    </p:spTree>
    <p:extLst>
      <p:ext uri="{BB962C8B-B14F-4D97-AF65-F5344CB8AC3E}">
        <p14:creationId xmlns:p14="http://schemas.microsoft.com/office/powerpoint/2010/main" val="2772348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8CA4F8-BD9F-B48D-E079-A82F4AD01C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79CC84-207C-6D60-2397-F0BCD93875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3C8AAC8-34C0-A36D-3D85-6E722092F50E}"/>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574AB3CF-F5CB-93E8-FD2B-E68A8F5EC027}"/>
              </a:ext>
            </a:extLst>
          </p:cNvPr>
          <p:cNvSpPr>
            <a:spLocks noGrp="1"/>
          </p:cNvSpPr>
          <p:nvPr>
            <p:ph type="sldNum" sz="quarter" idx="5"/>
          </p:nvPr>
        </p:nvSpPr>
        <p:spPr/>
        <p:txBody>
          <a:bodyPr/>
          <a:lstStyle/>
          <a:p>
            <a:fld id="{E1E4B35E-5195-4159-B6E5-6A36DD53D59E}" type="slidenum">
              <a:rPr lang="en-IN" smtClean="0"/>
              <a:t>20</a:t>
            </a:fld>
            <a:endParaRPr lang="en-IN"/>
          </a:p>
        </p:txBody>
      </p:sp>
    </p:spTree>
    <p:extLst>
      <p:ext uri="{BB962C8B-B14F-4D97-AF65-F5344CB8AC3E}">
        <p14:creationId xmlns:p14="http://schemas.microsoft.com/office/powerpoint/2010/main" val="2950861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726074-A3A6-D7F8-0BCA-B339A0EED7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ABD635-A23A-F101-06FC-8828B61495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277B32-40FD-5691-3DCD-EC8EC73674C5}"/>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DDA202E0-8207-CCAF-88B7-540290395901}"/>
              </a:ext>
            </a:extLst>
          </p:cNvPr>
          <p:cNvSpPr>
            <a:spLocks noGrp="1"/>
          </p:cNvSpPr>
          <p:nvPr>
            <p:ph type="sldNum" sz="quarter" idx="5"/>
          </p:nvPr>
        </p:nvSpPr>
        <p:spPr/>
        <p:txBody>
          <a:bodyPr/>
          <a:lstStyle/>
          <a:p>
            <a:fld id="{E1E4B35E-5195-4159-B6E5-6A36DD53D59E}" type="slidenum">
              <a:rPr lang="en-IN" smtClean="0"/>
              <a:t>21</a:t>
            </a:fld>
            <a:endParaRPr lang="en-IN"/>
          </a:p>
        </p:txBody>
      </p:sp>
    </p:spTree>
    <p:extLst>
      <p:ext uri="{BB962C8B-B14F-4D97-AF65-F5344CB8AC3E}">
        <p14:creationId xmlns:p14="http://schemas.microsoft.com/office/powerpoint/2010/main" val="197706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87828-6C2E-74DF-4501-11BA7EB28F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B8E500B-CCAF-7B0A-F5A0-345C5C19185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1D29C8-2CF8-A2CB-9321-5FCA2FEFE140}"/>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0DE78DB4-1078-1D5B-EA9B-10D529673416}"/>
              </a:ext>
            </a:extLst>
          </p:cNvPr>
          <p:cNvSpPr>
            <a:spLocks noGrp="1"/>
          </p:cNvSpPr>
          <p:nvPr>
            <p:ph type="sldNum" sz="quarter" idx="5"/>
          </p:nvPr>
        </p:nvSpPr>
        <p:spPr/>
        <p:txBody>
          <a:bodyPr/>
          <a:lstStyle/>
          <a:p>
            <a:fld id="{E1E4B35E-5195-4159-B6E5-6A36DD53D59E}" type="slidenum">
              <a:rPr lang="en-IN" smtClean="0"/>
              <a:t>22</a:t>
            </a:fld>
            <a:endParaRPr lang="en-IN"/>
          </a:p>
        </p:txBody>
      </p:sp>
    </p:spTree>
    <p:extLst>
      <p:ext uri="{BB962C8B-B14F-4D97-AF65-F5344CB8AC3E}">
        <p14:creationId xmlns:p14="http://schemas.microsoft.com/office/powerpoint/2010/main" val="923595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7FFF08-3690-70CA-12ED-0949B8B16CD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AA2176-B2F3-D0D0-4634-C4457707EB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56753C-AF1A-1372-0EE0-08A867802F41}"/>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7342DB96-B97D-B582-5D08-884657C0375B}"/>
              </a:ext>
            </a:extLst>
          </p:cNvPr>
          <p:cNvSpPr>
            <a:spLocks noGrp="1"/>
          </p:cNvSpPr>
          <p:nvPr>
            <p:ph type="sldNum" sz="quarter" idx="5"/>
          </p:nvPr>
        </p:nvSpPr>
        <p:spPr/>
        <p:txBody>
          <a:bodyPr/>
          <a:lstStyle/>
          <a:p>
            <a:fld id="{E1E4B35E-5195-4159-B6E5-6A36DD53D59E}" type="slidenum">
              <a:rPr lang="en-IN" smtClean="0"/>
              <a:t>23</a:t>
            </a:fld>
            <a:endParaRPr lang="en-IN"/>
          </a:p>
        </p:txBody>
      </p:sp>
    </p:spTree>
    <p:extLst>
      <p:ext uri="{BB962C8B-B14F-4D97-AF65-F5344CB8AC3E}">
        <p14:creationId xmlns:p14="http://schemas.microsoft.com/office/powerpoint/2010/main" val="1917877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A733-A703-416C-9C66-FB82F6C3EE09}" type="slidenum">
              <a:rPr lang="en-US" smtClean="0"/>
              <a:t>66</a:t>
            </a:fld>
            <a:endParaRPr lang="en-US"/>
          </a:p>
        </p:txBody>
      </p:sp>
    </p:spTree>
    <p:extLst>
      <p:ext uri="{BB962C8B-B14F-4D97-AF65-F5344CB8AC3E}">
        <p14:creationId xmlns:p14="http://schemas.microsoft.com/office/powerpoint/2010/main" val="2734581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A733-A703-416C-9C66-FB82F6C3EE09}" type="slidenum">
              <a:rPr lang="en-US" smtClean="0"/>
              <a:t>67</a:t>
            </a:fld>
            <a:endParaRPr lang="en-US"/>
          </a:p>
        </p:txBody>
      </p:sp>
    </p:spTree>
    <p:extLst>
      <p:ext uri="{BB962C8B-B14F-4D97-AF65-F5344CB8AC3E}">
        <p14:creationId xmlns:p14="http://schemas.microsoft.com/office/powerpoint/2010/main" val="3242814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A733-A703-416C-9C66-FB82F6C3EE09}" type="slidenum">
              <a:rPr lang="en-US" smtClean="0"/>
              <a:t>69</a:t>
            </a:fld>
            <a:endParaRPr lang="en-US"/>
          </a:p>
        </p:txBody>
      </p:sp>
    </p:spTree>
    <p:extLst>
      <p:ext uri="{BB962C8B-B14F-4D97-AF65-F5344CB8AC3E}">
        <p14:creationId xmlns:p14="http://schemas.microsoft.com/office/powerpoint/2010/main" val="520685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A733-A703-416C-9C66-FB82F6C3EE09}" type="slidenum">
              <a:rPr lang="en-US" smtClean="0"/>
              <a:t>70</a:t>
            </a:fld>
            <a:endParaRPr lang="en-US"/>
          </a:p>
        </p:txBody>
      </p:sp>
    </p:spTree>
    <p:extLst>
      <p:ext uri="{BB962C8B-B14F-4D97-AF65-F5344CB8AC3E}">
        <p14:creationId xmlns:p14="http://schemas.microsoft.com/office/powerpoint/2010/main" val="70622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accepting state is labeled with a part of speech. The automaton returns part of speech as soon as it encounters an accepting state. After the automation returns a part of speech, we rerun the automaton from the start state with the modified input pointer. This automaton yields a wrong result because for the string "&lt;=", it returns LT, whereas the correct part of speech, in this case, is LE due to the maximal munch property discussed before. To properly handle this case, we need to introduce lookahead in the transition diagram.</a:t>
            </a:r>
            <a:endParaRPr lang="en-IN" dirty="0"/>
          </a:p>
        </p:txBody>
      </p:sp>
      <p:sp>
        <p:nvSpPr>
          <p:cNvPr id="4" name="Slide Number Placeholder 3"/>
          <p:cNvSpPr>
            <a:spLocks noGrp="1"/>
          </p:cNvSpPr>
          <p:nvPr>
            <p:ph type="sldNum" sz="quarter" idx="5"/>
          </p:nvPr>
        </p:nvSpPr>
        <p:spPr/>
        <p:txBody>
          <a:bodyPr/>
          <a:lstStyle/>
          <a:p>
            <a:fld id="{E1E4B35E-5195-4159-B6E5-6A36DD53D59E}" type="slidenum">
              <a:rPr lang="en-IN" smtClean="0"/>
              <a:t>9</a:t>
            </a:fld>
            <a:endParaRPr lang="en-IN"/>
          </a:p>
        </p:txBody>
      </p:sp>
    </p:spTree>
    <p:extLst>
      <p:ext uri="{BB962C8B-B14F-4D97-AF65-F5344CB8AC3E}">
        <p14:creationId xmlns:p14="http://schemas.microsoft.com/office/powerpoint/2010/main" val="9593575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A733-A703-416C-9C66-FB82F6C3EE09}" type="slidenum">
              <a:rPr lang="en-US" smtClean="0"/>
              <a:t>71</a:t>
            </a:fld>
            <a:endParaRPr lang="en-US"/>
          </a:p>
        </p:txBody>
      </p:sp>
    </p:spTree>
    <p:extLst>
      <p:ext uri="{BB962C8B-B14F-4D97-AF65-F5344CB8AC3E}">
        <p14:creationId xmlns:p14="http://schemas.microsoft.com/office/powerpoint/2010/main" val="35462875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A733-A703-416C-9C66-FB82F6C3EE09}" type="slidenum">
              <a:rPr lang="en-US" smtClean="0"/>
              <a:t>72</a:t>
            </a:fld>
            <a:endParaRPr lang="en-US"/>
          </a:p>
        </p:txBody>
      </p:sp>
    </p:spTree>
    <p:extLst>
      <p:ext uri="{BB962C8B-B14F-4D97-AF65-F5344CB8AC3E}">
        <p14:creationId xmlns:p14="http://schemas.microsoft.com/office/powerpoint/2010/main" val="1065808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A733-A703-416C-9C66-FB82F6C3EE09}" type="slidenum">
              <a:rPr lang="en-US" smtClean="0"/>
              <a:t>74</a:t>
            </a:fld>
            <a:endParaRPr lang="en-US"/>
          </a:p>
        </p:txBody>
      </p:sp>
    </p:spTree>
    <p:extLst>
      <p:ext uri="{BB962C8B-B14F-4D97-AF65-F5344CB8AC3E}">
        <p14:creationId xmlns:p14="http://schemas.microsoft.com/office/powerpoint/2010/main" val="9520076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A733-A703-416C-9C66-FB82F6C3EE09}" type="slidenum">
              <a:rPr lang="en-US" smtClean="0"/>
              <a:t>75</a:t>
            </a:fld>
            <a:endParaRPr lang="en-US"/>
          </a:p>
        </p:txBody>
      </p:sp>
    </p:spTree>
    <p:extLst>
      <p:ext uri="{BB962C8B-B14F-4D97-AF65-F5344CB8AC3E}">
        <p14:creationId xmlns:p14="http://schemas.microsoft.com/office/powerpoint/2010/main" val="13332845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A733-A703-416C-9C66-FB82F6C3EE09}" type="slidenum">
              <a:rPr lang="en-US" smtClean="0"/>
              <a:t>77</a:t>
            </a:fld>
            <a:endParaRPr lang="en-US"/>
          </a:p>
        </p:txBody>
      </p:sp>
    </p:spTree>
    <p:extLst>
      <p:ext uri="{BB962C8B-B14F-4D97-AF65-F5344CB8AC3E}">
        <p14:creationId xmlns:p14="http://schemas.microsoft.com/office/powerpoint/2010/main" val="3826182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A733-A703-416C-9C66-FB82F6C3EE09}" type="slidenum">
              <a:rPr lang="en-US" smtClean="0"/>
              <a:t>78</a:t>
            </a:fld>
            <a:endParaRPr lang="en-US"/>
          </a:p>
        </p:txBody>
      </p:sp>
    </p:spTree>
    <p:extLst>
      <p:ext uri="{BB962C8B-B14F-4D97-AF65-F5344CB8AC3E}">
        <p14:creationId xmlns:p14="http://schemas.microsoft.com/office/powerpoint/2010/main" val="8202433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A733-A703-416C-9C66-FB82F6C3EE09}" type="slidenum">
              <a:rPr lang="en-US" smtClean="0"/>
              <a:t>79</a:t>
            </a:fld>
            <a:endParaRPr lang="en-US"/>
          </a:p>
        </p:txBody>
      </p:sp>
    </p:spTree>
    <p:extLst>
      <p:ext uri="{BB962C8B-B14F-4D97-AF65-F5344CB8AC3E}">
        <p14:creationId xmlns:p14="http://schemas.microsoft.com/office/powerpoint/2010/main" val="183349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C7B73A-3E40-7D13-A2DC-8ED67E5BB5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C95815-361A-9F43-DBF7-2EDF2DA2EC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E445A6-8976-A742-8C3B-9966E969E93E}"/>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9D5698F1-B56B-0432-F508-DD872FD9C2D2}"/>
              </a:ext>
            </a:extLst>
          </p:cNvPr>
          <p:cNvSpPr>
            <a:spLocks noGrp="1"/>
          </p:cNvSpPr>
          <p:nvPr>
            <p:ph type="sldNum" sz="quarter" idx="5"/>
          </p:nvPr>
        </p:nvSpPr>
        <p:spPr/>
        <p:txBody>
          <a:bodyPr/>
          <a:lstStyle/>
          <a:p>
            <a:fld id="{E1E4B35E-5195-4159-B6E5-6A36DD53D59E}" type="slidenum">
              <a:rPr lang="en-IN" smtClean="0"/>
              <a:t>10</a:t>
            </a:fld>
            <a:endParaRPr lang="en-IN"/>
          </a:p>
        </p:txBody>
      </p:sp>
    </p:spTree>
    <p:extLst>
      <p:ext uri="{BB962C8B-B14F-4D97-AF65-F5344CB8AC3E}">
        <p14:creationId xmlns:p14="http://schemas.microsoft.com/office/powerpoint/2010/main" val="350532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852626-C149-299B-EFEE-C97F1E31E3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027F0B-5A63-A455-27DF-10F32D1E84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81BE13-C8D4-0FA7-774F-288A839EDC6E}"/>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76E1013D-EF39-8AD4-D957-32A728FEFE40}"/>
              </a:ext>
            </a:extLst>
          </p:cNvPr>
          <p:cNvSpPr>
            <a:spLocks noGrp="1"/>
          </p:cNvSpPr>
          <p:nvPr>
            <p:ph type="sldNum" sz="quarter" idx="5"/>
          </p:nvPr>
        </p:nvSpPr>
        <p:spPr/>
        <p:txBody>
          <a:bodyPr/>
          <a:lstStyle/>
          <a:p>
            <a:fld id="{E1E4B35E-5195-4159-B6E5-6A36DD53D59E}" type="slidenum">
              <a:rPr lang="en-IN" smtClean="0"/>
              <a:t>11</a:t>
            </a:fld>
            <a:endParaRPr lang="en-IN"/>
          </a:p>
        </p:txBody>
      </p:sp>
    </p:spTree>
    <p:extLst>
      <p:ext uri="{BB962C8B-B14F-4D97-AF65-F5344CB8AC3E}">
        <p14:creationId xmlns:p14="http://schemas.microsoft.com/office/powerpoint/2010/main" val="961500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23CDD-602C-D42D-DAE5-A989D0B8A2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5AD409-5E2C-FBDF-BB8F-26E50D0106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1AFEF4-9CE0-164D-715A-802A0D002EEC}"/>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3D786A25-3FC8-B622-E5D7-096F559F74CF}"/>
              </a:ext>
            </a:extLst>
          </p:cNvPr>
          <p:cNvSpPr>
            <a:spLocks noGrp="1"/>
          </p:cNvSpPr>
          <p:nvPr>
            <p:ph type="sldNum" sz="quarter" idx="5"/>
          </p:nvPr>
        </p:nvSpPr>
        <p:spPr/>
        <p:txBody>
          <a:bodyPr/>
          <a:lstStyle/>
          <a:p>
            <a:fld id="{E1E4B35E-5195-4159-B6E5-6A36DD53D59E}" type="slidenum">
              <a:rPr lang="en-IN" smtClean="0"/>
              <a:t>12</a:t>
            </a:fld>
            <a:endParaRPr lang="en-IN"/>
          </a:p>
        </p:txBody>
      </p:sp>
    </p:spTree>
    <p:extLst>
      <p:ext uri="{BB962C8B-B14F-4D97-AF65-F5344CB8AC3E}">
        <p14:creationId xmlns:p14="http://schemas.microsoft.com/office/powerpoint/2010/main" val="561445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719968-BABD-D8B5-71E1-F432494122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248726-A87A-7B25-DB42-404A9C111C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6E753D-95AA-462A-89AC-EB46EF5FBAB9}"/>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CF2150A3-77FA-8926-639E-1A182AAB002A}"/>
              </a:ext>
            </a:extLst>
          </p:cNvPr>
          <p:cNvSpPr>
            <a:spLocks noGrp="1"/>
          </p:cNvSpPr>
          <p:nvPr>
            <p:ph type="sldNum" sz="quarter" idx="5"/>
          </p:nvPr>
        </p:nvSpPr>
        <p:spPr/>
        <p:txBody>
          <a:bodyPr/>
          <a:lstStyle/>
          <a:p>
            <a:fld id="{E1E4B35E-5195-4159-B6E5-6A36DD53D59E}" type="slidenum">
              <a:rPr lang="en-IN" smtClean="0"/>
              <a:t>13</a:t>
            </a:fld>
            <a:endParaRPr lang="en-IN"/>
          </a:p>
        </p:txBody>
      </p:sp>
    </p:spTree>
    <p:extLst>
      <p:ext uri="{BB962C8B-B14F-4D97-AF65-F5344CB8AC3E}">
        <p14:creationId xmlns:p14="http://schemas.microsoft.com/office/powerpoint/2010/main" val="2399175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3B38C2-859D-2A3D-328A-42D9A5BC87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91DCF5-372F-5AE4-6B7B-B204B077D4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350CE6-D9C2-2BC4-48F3-8E30F107ABB1}"/>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493FD517-3A09-9965-6F29-5E06CB09E6D4}"/>
              </a:ext>
            </a:extLst>
          </p:cNvPr>
          <p:cNvSpPr>
            <a:spLocks noGrp="1"/>
          </p:cNvSpPr>
          <p:nvPr>
            <p:ph type="sldNum" sz="quarter" idx="5"/>
          </p:nvPr>
        </p:nvSpPr>
        <p:spPr/>
        <p:txBody>
          <a:bodyPr/>
          <a:lstStyle/>
          <a:p>
            <a:fld id="{E1E4B35E-5195-4159-B6E5-6A36DD53D59E}" type="slidenum">
              <a:rPr lang="en-IN" smtClean="0"/>
              <a:t>14</a:t>
            </a:fld>
            <a:endParaRPr lang="en-IN"/>
          </a:p>
        </p:txBody>
      </p:sp>
    </p:spTree>
    <p:extLst>
      <p:ext uri="{BB962C8B-B14F-4D97-AF65-F5344CB8AC3E}">
        <p14:creationId xmlns:p14="http://schemas.microsoft.com/office/powerpoint/2010/main" val="1349216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268A11-1844-CED5-10D4-CB99DD9910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78A3E2-5F34-0EE5-E860-F6DD206A88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0A6D2E2-5BCB-CC00-AAD4-FE3433164A72}"/>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206EB6C9-B3A8-1280-C126-91CD0EBB7A6F}"/>
              </a:ext>
            </a:extLst>
          </p:cNvPr>
          <p:cNvSpPr>
            <a:spLocks noGrp="1"/>
          </p:cNvSpPr>
          <p:nvPr>
            <p:ph type="sldNum" sz="quarter" idx="5"/>
          </p:nvPr>
        </p:nvSpPr>
        <p:spPr/>
        <p:txBody>
          <a:bodyPr/>
          <a:lstStyle/>
          <a:p>
            <a:fld id="{E1E4B35E-5195-4159-B6E5-6A36DD53D59E}" type="slidenum">
              <a:rPr lang="en-IN" smtClean="0"/>
              <a:t>15</a:t>
            </a:fld>
            <a:endParaRPr lang="en-IN"/>
          </a:p>
        </p:txBody>
      </p:sp>
    </p:spTree>
    <p:extLst>
      <p:ext uri="{BB962C8B-B14F-4D97-AF65-F5344CB8AC3E}">
        <p14:creationId xmlns:p14="http://schemas.microsoft.com/office/powerpoint/2010/main" val="1004418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C0B299-88F6-4234-AB6B-5C2F2E4468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637436-86D1-9184-1FED-D132CB389E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FA3557-3791-F3CC-B7D5-81E6B5818190}"/>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6DBB56B3-6ACE-61A9-C12C-0AA87928B7DA}"/>
              </a:ext>
            </a:extLst>
          </p:cNvPr>
          <p:cNvSpPr>
            <a:spLocks noGrp="1"/>
          </p:cNvSpPr>
          <p:nvPr>
            <p:ph type="sldNum" sz="quarter" idx="5"/>
          </p:nvPr>
        </p:nvSpPr>
        <p:spPr/>
        <p:txBody>
          <a:bodyPr/>
          <a:lstStyle/>
          <a:p>
            <a:fld id="{E1E4B35E-5195-4159-B6E5-6A36DD53D59E}" type="slidenum">
              <a:rPr lang="en-IN" smtClean="0"/>
              <a:t>16</a:t>
            </a:fld>
            <a:endParaRPr lang="en-IN"/>
          </a:p>
        </p:txBody>
      </p:sp>
    </p:spTree>
    <p:extLst>
      <p:ext uri="{BB962C8B-B14F-4D97-AF65-F5344CB8AC3E}">
        <p14:creationId xmlns:p14="http://schemas.microsoft.com/office/powerpoint/2010/main" val="2360154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0643-9F30-97A8-198E-77A53F3FA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08F59BB-9508-62AE-47B6-D1FD779A8B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8175885-41D3-6A47-1362-C9E1B8C8810A}"/>
              </a:ext>
            </a:extLst>
          </p:cNvPr>
          <p:cNvSpPr>
            <a:spLocks noGrp="1"/>
          </p:cNvSpPr>
          <p:nvPr>
            <p:ph type="dt" sz="half" idx="10"/>
          </p:nvPr>
        </p:nvSpPr>
        <p:spPr/>
        <p:txBody>
          <a:bodyPr/>
          <a:lstStyle/>
          <a:p>
            <a:fld id="{2ADB4F25-113F-4C61-8536-F8D2F930E2E1}" type="datetimeFigureOut">
              <a:rPr lang="en-IN" smtClean="0"/>
              <a:t>20-03-2024</a:t>
            </a:fld>
            <a:endParaRPr lang="en-IN"/>
          </a:p>
        </p:txBody>
      </p:sp>
      <p:sp>
        <p:nvSpPr>
          <p:cNvPr id="5" name="Footer Placeholder 4">
            <a:extLst>
              <a:ext uri="{FF2B5EF4-FFF2-40B4-BE49-F238E27FC236}">
                <a16:creationId xmlns:a16="http://schemas.microsoft.com/office/drawing/2014/main" id="{9C6FDFFE-D6B6-FB3A-39C3-FC116866DF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405C46D-63AF-000D-9A17-94FDAA77DD62}"/>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366566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3D851-8BA3-3940-D412-862700E7A71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AC17D7B-384B-875C-D681-824736F14A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2EE8D3-B742-6380-F9BC-4891E0DFC1E0}"/>
              </a:ext>
            </a:extLst>
          </p:cNvPr>
          <p:cNvSpPr>
            <a:spLocks noGrp="1"/>
          </p:cNvSpPr>
          <p:nvPr>
            <p:ph type="dt" sz="half" idx="10"/>
          </p:nvPr>
        </p:nvSpPr>
        <p:spPr/>
        <p:txBody>
          <a:bodyPr/>
          <a:lstStyle/>
          <a:p>
            <a:fld id="{2ADB4F25-113F-4C61-8536-F8D2F930E2E1}" type="datetimeFigureOut">
              <a:rPr lang="en-IN" smtClean="0"/>
              <a:t>20-03-2024</a:t>
            </a:fld>
            <a:endParaRPr lang="en-IN"/>
          </a:p>
        </p:txBody>
      </p:sp>
      <p:sp>
        <p:nvSpPr>
          <p:cNvPr id="5" name="Footer Placeholder 4">
            <a:extLst>
              <a:ext uri="{FF2B5EF4-FFF2-40B4-BE49-F238E27FC236}">
                <a16:creationId xmlns:a16="http://schemas.microsoft.com/office/drawing/2014/main" id="{445B79AC-BDC4-F81E-F7FD-71E55A6E46B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52ED94-CACE-5F42-30B1-DCC70242525A}"/>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65270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D4D6B4-035F-323B-7E53-1DEFBD32DF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5E51914-0992-65B2-5079-7FB1EA2F77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8095AB-8F7B-4B78-D73E-E0D6470CC419}"/>
              </a:ext>
            </a:extLst>
          </p:cNvPr>
          <p:cNvSpPr>
            <a:spLocks noGrp="1"/>
          </p:cNvSpPr>
          <p:nvPr>
            <p:ph type="dt" sz="half" idx="10"/>
          </p:nvPr>
        </p:nvSpPr>
        <p:spPr/>
        <p:txBody>
          <a:bodyPr/>
          <a:lstStyle/>
          <a:p>
            <a:fld id="{2ADB4F25-113F-4C61-8536-F8D2F930E2E1}" type="datetimeFigureOut">
              <a:rPr lang="en-IN" smtClean="0"/>
              <a:t>20-03-2024</a:t>
            </a:fld>
            <a:endParaRPr lang="en-IN"/>
          </a:p>
        </p:txBody>
      </p:sp>
      <p:sp>
        <p:nvSpPr>
          <p:cNvPr id="5" name="Footer Placeholder 4">
            <a:extLst>
              <a:ext uri="{FF2B5EF4-FFF2-40B4-BE49-F238E27FC236}">
                <a16:creationId xmlns:a16="http://schemas.microsoft.com/office/drawing/2014/main" id="{D0FF2F60-C924-57A4-9E6C-A6B2B7BA30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736DE8-F9E1-6554-3A6C-3FE18DF8483E}"/>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58850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8295-C627-47B0-418C-9CFA04B8642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27248AE-E04F-E7A2-9E08-7148FE4391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E537C29-7595-5BF4-7F04-D765E7BBF074}"/>
              </a:ext>
            </a:extLst>
          </p:cNvPr>
          <p:cNvSpPr>
            <a:spLocks noGrp="1"/>
          </p:cNvSpPr>
          <p:nvPr>
            <p:ph type="dt" sz="half" idx="10"/>
          </p:nvPr>
        </p:nvSpPr>
        <p:spPr/>
        <p:txBody>
          <a:bodyPr/>
          <a:lstStyle/>
          <a:p>
            <a:fld id="{2ADB4F25-113F-4C61-8536-F8D2F930E2E1}" type="datetimeFigureOut">
              <a:rPr lang="en-IN" smtClean="0"/>
              <a:t>20-03-2024</a:t>
            </a:fld>
            <a:endParaRPr lang="en-IN"/>
          </a:p>
        </p:txBody>
      </p:sp>
      <p:sp>
        <p:nvSpPr>
          <p:cNvPr id="5" name="Footer Placeholder 4">
            <a:extLst>
              <a:ext uri="{FF2B5EF4-FFF2-40B4-BE49-F238E27FC236}">
                <a16:creationId xmlns:a16="http://schemas.microsoft.com/office/drawing/2014/main" id="{0586E526-70B8-8BE8-FDB3-F19ABED8BA9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6362104-8995-54E4-2041-639E86725127}"/>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1114733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700E-BFAB-59D3-566F-EE8D633EDA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7CB4DF7-CFA0-8E22-F411-5D96DB752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D2321A-EBAA-89AB-9F78-47717606E8E2}"/>
              </a:ext>
            </a:extLst>
          </p:cNvPr>
          <p:cNvSpPr>
            <a:spLocks noGrp="1"/>
          </p:cNvSpPr>
          <p:nvPr>
            <p:ph type="dt" sz="half" idx="10"/>
          </p:nvPr>
        </p:nvSpPr>
        <p:spPr/>
        <p:txBody>
          <a:bodyPr/>
          <a:lstStyle/>
          <a:p>
            <a:fld id="{2ADB4F25-113F-4C61-8536-F8D2F930E2E1}" type="datetimeFigureOut">
              <a:rPr lang="en-IN" smtClean="0"/>
              <a:t>20-03-2024</a:t>
            </a:fld>
            <a:endParaRPr lang="en-IN"/>
          </a:p>
        </p:txBody>
      </p:sp>
      <p:sp>
        <p:nvSpPr>
          <p:cNvPr id="5" name="Footer Placeholder 4">
            <a:extLst>
              <a:ext uri="{FF2B5EF4-FFF2-40B4-BE49-F238E27FC236}">
                <a16:creationId xmlns:a16="http://schemas.microsoft.com/office/drawing/2014/main" id="{09E3EDE9-C4B9-772E-3664-6ADC3AD9E12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A1DE20-DB4A-7999-8B25-D5E1B08732B6}"/>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27116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129DA-B5CB-AA04-0E9C-A3792BCB043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A6F7B68-ED3A-423E-FEBA-560A727DEE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49AC426-42EB-C990-9237-C7EF917C15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130D8BC-9AB9-8555-5F05-12D8F00276B1}"/>
              </a:ext>
            </a:extLst>
          </p:cNvPr>
          <p:cNvSpPr>
            <a:spLocks noGrp="1"/>
          </p:cNvSpPr>
          <p:nvPr>
            <p:ph type="dt" sz="half" idx="10"/>
          </p:nvPr>
        </p:nvSpPr>
        <p:spPr/>
        <p:txBody>
          <a:bodyPr/>
          <a:lstStyle/>
          <a:p>
            <a:fld id="{2ADB4F25-113F-4C61-8536-F8D2F930E2E1}" type="datetimeFigureOut">
              <a:rPr lang="en-IN" smtClean="0"/>
              <a:t>20-03-2024</a:t>
            </a:fld>
            <a:endParaRPr lang="en-IN"/>
          </a:p>
        </p:txBody>
      </p:sp>
      <p:sp>
        <p:nvSpPr>
          <p:cNvPr id="6" name="Footer Placeholder 5">
            <a:extLst>
              <a:ext uri="{FF2B5EF4-FFF2-40B4-BE49-F238E27FC236}">
                <a16:creationId xmlns:a16="http://schemas.microsoft.com/office/drawing/2014/main" id="{91484357-89B9-F992-41E2-2BBABCDC704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9326C2-4C03-6DBB-2E46-088F0B48C2C8}"/>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25819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060F4-CA7F-6EC0-220C-65B3F9F7621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1DD2FF4-6307-8401-F7EF-04A5AD3C9C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D6AC86-3055-0112-F4F5-51B8D7946A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8D79E43-4E02-1473-3280-D50729FD33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E1CEE2-A468-9978-BC50-C2D89233C0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A77EF0D-4CB3-8D9A-A5BC-334832C8A46F}"/>
              </a:ext>
            </a:extLst>
          </p:cNvPr>
          <p:cNvSpPr>
            <a:spLocks noGrp="1"/>
          </p:cNvSpPr>
          <p:nvPr>
            <p:ph type="dt" sz="half" idx="10"/>
          </p:nvPr>
        </p:nvSpPr>
        <p:spPr/>
        <p:txBody>
          <a:bodyPr/>
          <a:lstStyle/>
          <a:p>
            <a:fld id="{2ADB4F25-113F-4C61-8536-F8D2F930E2E1}" type="datetimeFigureOut">
              <a:rPr lang="en-IN" smtClean="0"/>
              <a:t>20-03-2024</a:t>
            </a:fld>
            <a:endParaRPr lang="en-IN"/>
          </a:p>
        </p:txBody>
      </p:sp>
      <p:sp>
        <p:nvSpPr>
          <p:cNvPr id="8" name="Footer Placeholder 7">
            <a:extLst>
              <a:ext uri="{FF2B5EF4-FFF2-40B4-BE49-F238E27FC236}">
                <a16:creationId xmlns:a16="http://schemas.microsoft.com/office/drawing/2014/main" id="{ED438F51-5241-98B5-C597-B8BB4C16C7C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6F047EB-FF52-4E75-41A7-5D924B922118}"/>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80523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81E1-254B-0430-88D0-8D2D3474A37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B17179A-1BFD-7AE3-55C2-905C78639A89}"/>
              </a:ext>
            </a:extLst>
          </p:cNvPr>
          <p:cNvSpPr>
            <a:spLocks noGrp="1"/>
          </p:cNvSpPr>
          <p:nvPr>
            <p:ph type="dt" sz="half" idx="10"/>
          </p:nvPr>
        </p:nvSpPr>
        <p:spPr/>
        <p:txBody>
          <a:bodyPr/>
          <a:lstStyle/>
          <a:p>
            <a:fld id="{2ADB4F25-113F-4C61-8536-F8D2F930E2E1}" type="datetimeFigureOut">
              <a:rPr lang="en-IN" smtClean="0"/>
              <a:t>20-03-2024</a:t>
            </a:fld>
            <a:endParaRPr lang="en-IN"/>
          </a:p>
        </p:txBody>
      </p:sp>
      <p:sp>
        <p:nvSpPr>
          <p:cNvPr id="4" name="Footer Placeholder 3">
            <a:extLst>
              <a:ext uri="{FF2B5EF4-FFF2-40B4-BE49-F238E27FC236}">
                <a16:creationId xmlns:a16="http://schemas.microsoft.com/office/drawing/2014/main" id="{ACA95013-4449-C79D-34BB-6230E856A48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66A9690-46E2-0481-4B1E-36450488EB7D}"/>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386545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E2BA99-683F-2814-62E3-351B1443B34A}"/>
              </a:ext>
            </a:extLst>
          </p:cNvPr>
          <p:cNvSpPr>
            <a:spLocks noGrp="1"/>
          </p:cNvSpPr>
          <p:nvPr>
            <p:ph type="dt" sz="half" idx="10"/>
          </p:nvPr>
        </p:nvSpPr>
        <p:spPr/>
        <p:txBody>
          <a:bodyPr/>
          <a:lstStyle/>
          <a:p>
            <a:fld id="{2ADB4F25-113F-4C61-8536-F8D2F930E2E1}" type="datetimeFigureOut">
              <a:rPr lang="en-IN" smtClean="0"/>
              <a:t>20-03-2024</a:t>
            </a:fld>
            <a:endParaRPr lang="en-IN"/>
          </a:p>
        </p:txBody>
      </p:sp>
      <p:sp>
        <p:nvSpPr>
          <p:cNvPr id="3" name="Footer Placeholder 2">
            <a:extLst>
              <a:ext uri="{FF2B5EF4-FFF2-40B4-BE49-F238E27FC236}">
                <a16:creationId xmlns:a16="http://schemas.microsoft.com/office/drawing/2014/main" id="{68BD48E3-DC0B-CD6B-2915-C67ED753FA5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2DD5260-8937-3AF7-F2BA-3B51F3DCF4EC}"/>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32885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3400-44A7-8A74-A95E-4AC0246E38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C1F388A-B151-0431-E683-FFC3A56001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FF7A1F5-7009-3415-1374-C427B9BD8A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8FF3C-564F-186E-B7D7-13907493A3BF}"/>
              </a:ext>
            </a:extLst>
          </p:cNvPr>
          <p:cNvSpPr>
            <a:spLocks noGrp="1"/>
          </p:cNvSpPr>
          <p:nvPr>
            <p:ph type="dt" sz="half" idx="10"/>
          </p:nvPr>
        </p:nvSpPr>
        <p:spPr/>
        <p:txBody>
          <a:bodyPr/>
          <a:lstStyle/>
          <a:p>
            <a:fld id="{2ADB4F25-113F-4C61-8536-F8D2F930E2E1}" type="datetimeFigureOut">
              <a:rPr lang="en-IN" smtClean="0"/>
              <a:t>20-03-2024</a:t>
            </a:fld>
            <a:endParaRPr lang="en-IN"/>
          </a:p>
        </p:txBody>
      </p:sp>
      <p:sp>
        <p:nvSpPr>
          <p:cNvPr id="6" name="Footer Placeholder 5">
            <a:extLst>
              <a:ext uri="{FF2B5EF4-FFF2-40B4-BE49-F238E27FC236}">
                <a16:creationId xmlns:a16="http://schemas.microsoft.com/office/drawing/2014/main" id="{8F69192F-A96C-9135-7119-A260992AB99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63711FE-93BE-AC74-95C4-45E21301EC56}"/>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90069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39F32-76AC-52E8-6B61-6C19C12A32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849F058-DF9D-2DA8-1608-287BF921E3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8217825-197E-0C7B-AEC8-C8D4B6499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B215F4-EEED-AE9B-5DCC-45BC7875C62C}"/>
              </a:ext>
            </a:extLst>
          </p:cNvPr>
          <p:cNvSpPr>
            <a:spLocks noGrp="1"/>
          </p:cNvSpPr>
          <p:nvPr>
            <p:ph type="dt" sz="half" idx="10"/>
          </p:nvPr>
        </p:nvSpPr>
        <p:spPr/>
        <p:txBody>
          <a:bodyPr/>
          <a:lstStyle/>
          <a:p>
            <a:fld id="{2ADB4F25-113F-4C61-8536-F8D2F930E2E1}" type="datetimeFigureOut">
              <a:rPr lang="en-IN" smtClean="0"/>
              <a:t>20-03-2024</a:t>
            </a:fld>
            <a:endParaRPr lang="en-IN"/>
          </a:p>
        </p:txBody>
      </p:sp>
      <p:sp>
        <p:nvSpPr>
          <p:cNvPr id="6" name="Footer Placeholder 5">
            <a:extLst>
              <a:ext uri="{FF2B5EF4-FFF2-40B4-BE49-F238E27FC236}">
                <a16:creationId xmlns:a16="http://schemas.microsoft.com/office/drawing/2014/main" id="{7094C76E-04F6-F03E-9835-E6DE3757957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16B16D-3238-146C-CFB6-1A101AAFD774}"/>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346447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786B26-F0A8-0624-E1A5-7E2C61B364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7692C36-D84F-988E-FBF9-C8CD288B0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BDDE060-A73D-1054-57DB-52085A75BE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B4F25-113F-4C61-8536-F8D2F930E2E1}" type="datetimeFigureOut">
              <a:rPr lang="en-IN" smtClean="0"/>
              <a:t>20-03-2024</a:t>
            </a:fld>
            <a:endParaRPr lang="en-IN"/>
          </a:p>
        </p:txBody>
      </p:sp>
      <p:sp>
        <p:nvSpPr>
          <p:cNvPr id="5" name="Footer Placeholder 4">
            <a:extLst>
              <a:ext uri="{FF2B5EF4-FFF2-40B4-BE49-F238E27FC236}">
                <a16:creationId xmlns:a16="http://schemas.microsoft.com/office/drawing/2014/main" id="{7A0DF0CC-1E2F-A4EB-1F4F-76AAA04508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F4DC567-0E82-CF04-BA79-346231CE77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06CD8-3FB1-467C-8C6A-9283DAE543F9}" type="slidenum">
              <a:rPr lang="en-IN" smtClean="0"/>
              <a:t>‹#›</a:t>
            </a:fld>
            <a:endParaRPr lang="en-IN"/>
          </a:p>
        </p:txBody>
      </p:sp>
    </p:spTree>
    <p:extLst>
      <p:ext uri="{BB962C8B-B14F-4D97-AF65-F5344CB8AC3E}">
        <p14:creationId xmlns:p14="http://schemas.microsoft.com/office/powerpoint/2010/main" val="576848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01.png"/><Relationship Id="rId2" Type="http://schemas.openxmlformats.org/officeDocument/2006/relationships/image" Target="../media/image200.png"/><Relationship Id="rId1" Type="http://schemas.openxmlformats.org/officeDocument/2006/relationships/slideLayout" Target="../slideLayouts/slideLayout2.xml"/><Relationship Id="rId5" Type="http://schemas.openxmlformats.org/officeDocument/2006/relationships/image" Target="../media/image500.png"/><Relationship Id="rId4" Type="http://schemas.openxmlformats.org/officeDocument/2006/relationships/image" Target="../media/image40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00.png"/><Relationship Id="rId2" Type="http://schemas.openxmlformats.org/officeDocument/2006/relationships/image" Target="../media/image60.png"/><Relationship Id="rId1" Type="http://schemas.openxmlformats.org/officeDocument/2006/relationships/slideLayout" Target="../slideLayouts/slideLayout2.xml"/><Relationship Id="rId4" Type="http://schemas.openxmlformats.org/officeDocument/2006/relationships/image" Target="../media/image700.png"/></Relationships>
</file>

<file path=ppt/slides/_rels/slide43.xml.rels><?xml version="1.0" encoding="UTF-8" standalone="yes"?>
<Relationships xmlns="http://schemas.openxmlformats.org/package/2006/relationships"><Relationship Id="rId3" Type="http://schemas.openxmlformats.org/officeDocument/2006/relationships/image" Target="../media/image500.png"/><Relationship Id="rId2" Type="http://schemas.openxmlformats.org/officeDocument/2006/relationships/image" Target="../media/image400.png"/><Relationship Id="rId1" Type="http://schemas.openxmlformats.org/officeDocument/2006/relationships/slideLayout" Target="../slideLayouts/slideLayout2.xml"/><Relationship Id="rId5" Type="http://schemas.openxmlformats.org/officeDocument/2006/relationships/image" Target="../media/image900.png"/><Relationship Id="rId4" Type="http://schemas.openxmlformats.org/officeDocument/2006/relationships/image" Target="../media/image800.png"/></Relationships>
</file>

<file path=ppt/slides/_rels/slide44.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image" Target="../media/image131.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0.png"/><Relationship Id="rId4" Type="http://schemas.openxmlformats.org/officeDocument/2006/relationships/image" Target="../media/image15.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4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80.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30.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72.png"/><Relationship Id="rId1" Type="http://schemas.openxmlformats.org/officeDocument/2006/relationships/slideLayout" Target="../slideLayouts/slideLayout2.xml"/><Relationship Id="rId6" Type="http://schemas.openxmlformats.org/officeDocument/2006/relationships/image" Target="../media/image1120.png"/><Relationship Id="rId5" Type="http://schemas.openxmlformats.org/officeDocument/2006/relationships/image" Target="../media/image1020.png"/><Relationship Id="rId4" Type="http://schemas.openxmlformats.org/officeDocument/2006/relationships/image" Target="../media/image910.png"/></Relationships>
</file>

<file path=ppt/slides/_rels/slide88.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2.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Lecture-16</a:t>
            </a:r>
            <a:endParaRPr lang="en-IN" dirty="0"/>
          </a:p>
        </p:txBody>
      </p:sp>
    </p:spTree>
    <p:extLst>
      <p:ext uri="{BB962C8B-B14F-4D97-AF65-F5344CB8AC3E}">
        <p14:creationId xmlns:p14="http://schemas.microsoft.com/office/powerpoint/2010/main" val="643085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E4853A-72F6-4029-35AC-0C45410531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FE22FD-0CD0-A591-6578-A9B4AF629273}"/>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DDC39328-E139-574D-1BF1-B322EF06D702}"/>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06255BBB-6106-2ECE-B3DF-9D51BEE59500}"/>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BE0975AA-3B96-267D-8999-3B78F2D5DD29}"/>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299FA9CE-654A-8C8F-2AD0-EDE8837F520A}"/>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FEC1AD4C-C462-D2B2-B30E-41105C9A714A}"/>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77C05669-7925-61C2-849F-BF75674E6B56}"/>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71843633-FB41-16E5-7DC9-D9EAB2867416}"/>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B2883CAF-09F9-F33A-F709-B521D0560745}"/>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FA319E8D-3648-2DBD-C2D7-976477FF3CDB}"/>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2739422C-1DC1-6D5A-D516-FD36DBD61FF1}"/>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A9B29208-3580-EAA6-FFA2-4D50D0ACE6A6}"/>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46711ADA-EDA2-F41F-4A26-81AEF15DE8C7}"/>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70622543-4C6D-DBA7-88D1-CD9930EA93BD}"/>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87AA6FB1-0F4D-DA2F-8385-8356C2BDB4B2}"/>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0FB9E26E-557E-91AA-7D2F-5B58540FF7F5}"/>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C9ABC539-C80C-F55B-77ED-AE76ADBD706A}"/>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EE70DE2B-5D71-CFBE-EFF9-A6A22B3469E8}"/>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6E8BC1F5-7D15-6BD1-0593-96DC81A38720}"/>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EA555C5-B8B0-E7E0-72C6-8E2D5A870716}"/>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A86DAFB-DA68-F664-CC4E-183692DA0093}"/>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2BDDD6F-0FA7-CD0C-3AE5-EB0A1B9C66F9}"/>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EF3CBD8-A785-224F-90D7-4D5E360DA28D}"/>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CBFF420-BC77-3DFA-D494-18B89546D6FA}"/>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AE3CF73-450B-29F5-3939-AFBCBE9FF839}"/>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2499921-93EC-B57F-7E2C-CD8AE247A944}"/>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D6CAF80-8841-FC57-53F7-E871406DC5C3}"/>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6FAE15D9-8897-029C-212A-612833AF178C}"/>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0B886461-0781-4BD0-ECAB-24BAEB0EA8DE}"/>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9DB7D674-35AD-C70A-8761-182D353EA587}"/>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241A7F50-C2CA-A39C-93F9-7BD59E373F2D}"/>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4EA0829A-26BA-59FB-2D91-C1EEF6EC8091}"/>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DCCB336C-D610-9F12-3493-3B43D6CB6B10}"/>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A7BB10FE-65F7-E88F-AA74-C055D7D1BF6B}"/>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976CA8CE-7878-2423-20E4-8B721678F520}"/>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3ACCAB20-CB23-83C0-5586-B2F857915696}"/>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916010DB-CCF2-5F00-C90A-1734874674A6}"/>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98290269-3BF6-0618-E44A-3A6F111DA685}"/>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4D18EF7C-3216-C6BD-283D-7E8F19BC4388}"/>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D5118A1E-5A12-6B13-F37D-82FA68CF5E66}"/>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A17B3365-DA03-3750-7FEC-62226031D332}"/>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168982E-DB7A-5FA7-7D2D-F6716B341ACA}"/>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a:t>
            </a:r>
            <a:r>
              <a:rPr lang="en-IN" sz="2400" dirty="0">
                <a:solidFill>
                  <a:schemeClr val="accent1"/>
                </a:solidFill>
              </a:rPr>
              <a:t>!=!===</a:t>
            </a:r>
          </a:p>
          <a:p>
            <a:r>
              <a:rPr lang="en-IN" sz="2400" dirty="0">
                <a:solidFill>
                  <a:schemeClr val="accent1"/>
                </a:solidFill>
              </a:rPr>
              <a:t>DE </a:t>
            </a:r>
          </a:p>
        </p:txBody>
      </p:sp>
    </p:spTree>
    <p:extLst>
      <p:ext uri="{BB962C8B-B14F-4D97-AF65-F5344CB8AC3E}">
        <p14:creationId xmlns:p14="http://schemas.microsoft.com/office/powerpoint/2010/main" val="36382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3605F-6DA4-4BF2-FC66-A8026F374D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5EF034-02C9-F724-8B3D-CAE27B2C0597}"/>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966083BB-EEE9-FE51-1841-61BA5C2857F1}"/>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9E7DC406-C4BF-A596-892F-4B1143D8A5DE}"/>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967071E0-52BF-3369-DC72-5F38ECD5FE0C}"/>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0ABA982F-A4D2-FBAB-2FD1-DE42906E123E}"/>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A3A5045F-3C24-A418-0D65-A37B78F93B36}"/>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22070906-3883-9B54-5ED6-802165D78090}"/>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F504D487-A8D1-6E21-0251-D55292A72787}"/>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67869D69-5351-C92B-93DF-62C34AB4953F}"/>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F5E8C60E-BE9E-DB8E-0DD8-13F29A105CBB}"/>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5FCE51CC-F151-969D-02E7-8DF215F1B95D}"/>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5F908F51-9268-2B2F-F064-C35F96B8A5CF}"/>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8F39EFCF-0E8A-5041-45ED-5255AAC275E6}"/>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D6F1EE16-F6C1-AE31-85EF-EB68F03E4A20}"/>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64E44890-5509-6B97-F141-582A624AD91E}"/>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6E76F7A4-9BAB-37F9-686F-99D5C6DB7AA5}"/>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5288C42F-94BF-1F43-9865-A3B322C318AC}"/>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A153F9E7-27D1-8511-7F49-9DE7DC9D2479}"/>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47DDEEE0-58B3-1270-E7E5-4EC7930E4137}"/>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ADD643E-AF88-81C6-2AE8-107BA7638252}"/>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CF46768-63D5-B114-ECB8-0C32B74592A3}"/>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C08ABD5-E3FD-0F81-87D1-BA27D1D3825D}"/>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C491D36-8B6D-B16E-62A8-AB5A225AA5C3}"/>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8D444EC-3C66-13BF-767D-C0FE90930617}"/>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D06A1D1-F6C5-5E99-475F-A4822CE43D34}"/>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96A7BD3-B45F-237C-5FFD-A6B177CACF37}"/>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00F1823C-6159-2F35-EC69-EB096854C970}"/>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ECF35D99-0A48-873A-508D-E89F3C931235}"/>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B0EA8264-5DCD-364D-0E42-4AABB808D76A}"/>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81C739C1-EDF7-6995-9DA2-7DB6D42CD9CE}"/>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3B4E80BF-442D-1931-F356-B8008DA11D2A}"/>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72D7DA67-222B-6F72-526C-9930F3C78E36}"/>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8474258F-E128-E41A-F6CC-3C5900C063DC}"/>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2AC2ED23-0841-42FE-7C65-9868F2735CAE}"/>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0186C864-D824-80F8-C5FE-DD07DA63022F}"/>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C85A161B-72D2-552F-FBCE-2BEDCBF9FC97}"/>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1993365A-9B1A-432D-E6BF-301D6EA195AB}"/>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924E53F9-29C6-7E08-6AC9-8775343CB767}"/>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8D3D4291-788C-05FD-3CA4-6C5DA0F4A475}"/>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B9A19F7A-0D0B-50CF-28B0-E71535AD5C5D}"/>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B348410C-0CCD-9578-1F71-946AAC627CED}"/>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994B5F6-FF07-A842-8D87-E1C95D9E5E19}"/>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a:t>
            </a:r>
            <a:r>
              <a:rPr lang="en-IN" sz="2400" dirty="0">
                <a:solidFill>
                  <a:schemeClr val="accent1"/>
                </a:solidFill>
              </a:rPr>
              <a:t>!===</a:t>
            </a:r>
          </a:p>
          <a:p>
            <a:r>
              <a:rPr lang="en-IN" sz="2400" dirty="0">
                <a:solidFill>
                  <a:schemeClr val="accent1"/>
                </a:solidFill>
              </a:rPr>
              <a:t>DE NE</a:t>
            </a:r>
          </a:p>
        </p:txBody>
      </p:sp>
    </p:spTree>
    <p:extLst>
      <p:ext uri="{BB962C8B-B14F-4D97-AF65-F5344CB8AC3E}">
        <p14:creationId xmlns:p14="http://schemas.microsoft.com/office/powerpoint/2010/main" val="2189976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D94887-D5B5-A878-B636-2CD48AB3C2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5E51ED-39FC-BD6F-2CE9-BCD5E6AE8C35}"/>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05B71977-51D9-9C47-58C8-B9309F5055FE}"/>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26F1F21C-A98D-DD60-4EA1-CF3CB61AACC9}"/>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C4B0639C-5F0E-695A-6C5C-1157DCF2AC83}"/>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191BEC90-C7F2-33BA-1B52-404585513ADB}"/>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E516AF6D-FF5C-0B6B-B4C6-D07059C7DC13}"/>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BE37F0DE-CB90-58A4-2CA5-5CFB443D2E3E}"/>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518EF43C-3219-2A65-14E5-13A39D0C94AF}"/>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B0A9F42E-FB20-2E1F-36F5-F1BCF1FB96DE}"/>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CDC500DF-A80F-5E82-B238-D82A545FCB71}"/>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242A8A59-D7CA-3D8C-F686-D8430D8E7D12}"/>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94EB3AEE-7758-A020-371C-E878D0BD2F50}"/>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4226EAB3-30C5-EEF5-97AA-7D1FA8F911A1}"/>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F0A82150-9375-84C7-C289-CD391DC5621C}"/>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F1D5C6A0-78BE-C716-0AB9-52C569BA83C7}"/>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F8F41F9D-2A26-9614-FF32-A10CEB71D3B3}"/>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14B1A76C-E07E-B779-807A-0F62B87670EB}"/>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8B221EF6-7B4C-AA8A-7407-D6A419863D9D}"/>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094F4383-126C-DD63-EB66-226BDE3E0E10}"/>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8CBD504-4B7F-FC44-2116-7BC76E34A42F}"/>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0BC1E719-A501-CD54-32F0-77CEDCE54732}"/>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639854B-624B-0EEA-935A-2601395ADD4D}"/>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7D045C5-3C33-7329-886A-9CDC2DCC75A5}"/>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D26E957-C23D-7222-72F0-2975B9A94707}"/>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4A911261-5C29-7EBC-36C4-38CCCC8BBFBE}"/>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9BECD04-F843-1AF5-E084-2221FFD57A1C}"/>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4170B997-4F2B-46A2-5264-A3E70613C71E}"/>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F85B02CC-B402-5148-537B-8B01E58206F8}"/>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E9DFF83D-6E0C-0FB8-EF5C-B42A3F646A3C}"/>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05CAE4BD-14BA-7654-DF79-369CC5528ABC}"/>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B0B4835F-B180-8925-DEEA-C647F2F7D394}"/>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A79080CC-2D47-90EA-3782-A635D7078804}"/>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45E6F3B9-A4EF-AB33-D0C5-9583774A2E88}"/>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37716320-86F2-9B97-75B4-16B11347BC61}"/>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F74241A7-E5A7-FBCC-7988-A526B6A26056}"/>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2DF9D5EE-7B59-4F25-88D0-66BB5BA27AB3}"/>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7E41D385-8767-2359-C241-96D210E6E0E6}"/>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4CA649EF-FE18-83A3-B88C-587FC7F40BB1}"/>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CE8FBABC-4EB3-04FC-CAA4-BE3E5862BC31}"/>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6F77CF57-9D6A-C3ED-4403-3B6FAA14B0C3}"/>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32709651-6C6F-FE0F-32B1-084225B4C93B}"/>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683A1F7-0B69-114C-CBC2-8EAFCD643EDA}"/>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a:t>
            </a:r>
            <a:r>
              <a:rPr lang="en-IN" sz="2400" dirty="0">
                <a:solidFill>
                  <a:schemeClr val="accent1"/>
                </a:solidFill>
              </a:rPr>
              <a:t>==</a:t>
            </a:r>
          </a:p>
          <a:p>
            <a:r>
              <a:rPr lang="en-IN" sz="2400" dirty="0">
                <a:solidFill>
                  <a:schemeClr val="accent1"/>
                </a:solidFill>
              </a:rPr>
              <a:t>DE NE </a:t>
            </a:r>
            <a:r>
              <a:rPr lang="en-IN" sz="2400" dirty="0" err="1">
                <a:solidFill>
                  <a:schemeClr val="accent1"/>
                </a:solidFill>
              </a:rPr>
              <a:t>NE</a:t>
            </a:r>
            <a:endParaRPr lang="en-IN" sz="2400" dirty="0">
              <a:solidFill>
                <a:schemeClr val="accent1"/>
              </a:solidFill>
            </a:endParaRPr>
          </a:p>
        </p:txBody>
      </p:sp>
    </p:spTree>
    <p:extLst>
      <p:ext uri="{BB962C8B-B14F-4D97-AF65-F5344CB8AC3E}">
        <p14:creationId xmlns:p14="http://schemas.microsoft.com/office/powerpoint/2010/main" val="1692199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9044C2-1A4B-C66E-0620-8AD1FFA2B5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BF4F46-5B79-6264-1856-471E50E289B2}"/>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35AA04AC-A3C7-58BD-E64D-8B11895BC3D8}"/>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71546924-CA81-A3CA-D60B-117F50F4E5E5}"/>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9AE6D0EB-A71F-A31F-9E09-E14C7F17B714}"/>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3BA9F422-A096-9556-A139-DC27DB21A6CB}"/>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02561B9C-F158-769E-D297-AB72578D1E6F}"/>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5AD16BE9-68A3-BE7C-E083-263660603C6C}"/>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77F3C2BE-0950-3531-DB14-8E71728CB7F4}"/>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5E6F713D-FF5A-412A-2406-C02D2D6239D1}"/>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39008EB8-7E08-8F02-B8D9-52DD4AEE1D4C}"/>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99C263A0-2077-646E-16F2-1294A707CFCB}"/>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3796FA3B-411F-3A99-86DE-55F047E9F36C}"/>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7C71A32A-0B0D-BDEC-580A-45703A261213}"/>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D0238A99-AB97-A03B-167B-10640E73F790}"/>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47F649FA-69A4-F990-C545-1B6AF9BE84DD}"/>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DA831EB1-C095-9705-228D-BDB397C0C9E4}"/>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338D900F-C273-DBCA-6B1A-6A63F5BF3034}"/>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FC6327BB-3CD6-C021-3F26-574526F9F098}"/>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964B4C83-6EF8-BBA5-25D6-4A0647313619}"/>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C19CD10-E48C-10BE-D50A-FDCE3CD5471D}"/>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CC5BE0C-8D50-813A-CC00-D43789A4679A}"/>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006FA6F-DA74-FADD-BD53-118D6836D7AD}"/>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3E91407-BB5E-BD4A-91A1-FE41A8BF63C5}"/>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BEFFE04-0FF2-2C43-491C-5B76862C6C8E}"/>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5159EE0-A951-07BF-5E3D-31BBCFDF4A68}"/>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50173DF7-EE21-9D69-2637-469DE9F56688}"/>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7BAC237C-A6BA-4BD3-02E5-275E5405CF5F}"/>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B8FC34EA-16FC-AB67-6F9D-4255DA4F4B07}"/>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96FBC35E-9031-7DFA-D6F3-B663C2CC517C}"/>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2A99EA42-B588-F426-FC2B-D92109BAE1AF}"/>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373D15F9-4C4B-03AB-0E19-3AB24D977CF6}"/>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1B42BAA4-8467-0650-14CC-A2B0635E7CA9}"/>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CD55BD85-2882-8907-68B6-5FAEFAC23E67}"/>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7A098432-67C8-539D-1B69-5842704D085B}"/>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D60AD278-BDDD-167C-F177-35D3DF853409}"/>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4E71F958-880D-EA0A-0E37-216C8B50BCDD}"/>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2929E15E-C093-DB6C-2FE3-0C4B374F2423}"/>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AB058720-7970-BF52-6AAB-3C85CAB5E725}"/>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271F0BC6-C4E1-4F7C-996E-1755B8EAC00F}"/>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2B3AB1EE-2873-CEE5-1F89-9BC8C23450B0}"/>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9BD1B959-2322-5C1D-AA90-F1C9596497B6}"/>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17215C-FA54-1450-C1FF-AE281B1100AA}"/>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a:t>
            </a:r>
          </a:p>
          <a:p>
            <a:r>
              <a:rPr lang="en-IN" sz="2400" dirty="0">
                <a:solidFill>
                  <a:schemeClr val="accent1"/>
                </a:solidFill>
              </a:rPr>
              <a:t>DE NE </a:t>
            </a:r>
            <a:r>
              <a:rPr lang="en-IN" sz="2400" dirty="0" err="1">
                <a:solidFill>
                  <a:schemeClr val="accent1"/>
                </a:solidFill>
              </a:rPr>
              <a:t>NE</a:t>
            </a:r>
            <a:r>
              <a:rPr lang="en-IN" sz="2400" dirty="0">
                <a:solidFill>
                  <a:schemeClr val="accent1"/>
                </a:solidFill>
              </a:rPr>
              <a:t> DE</a:t>
            </a:r>
          </a:p>
        </p:txBody>
      </p:sp>
    </p:spTree>
    <p:extLst>
      <p:ext uri="{BB962C8B-B14F-4D97-AF65-F5344CB8AC3E}">
        <p14:creationId xmlns:p14="http://schemas.microsoft.com/office/powerpoint/2010/main" val="599847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6DC71-9FD7-DE70-550A-114BC4974B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81F22A-4B27-528D-6F07-A1C7B42050C5}"/>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563D6DFF-63D4-A1AC-AD29-2BF7A3436D66}"/>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125ED32D-1EE9-F0F0-AEE1-2DB4D74A4B45}"/>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916B34EA-199D-6F91-3BE5-80592B1229C4}"/>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497B3144-46CB-70BA-3F31-9C3781D9E381}"/>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B58CF13E-A93E-310C-0A5E-3454CE19AC29}"/>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ACC661EE-8340-0ED7-0D12-2B5C9A7D5E61}"/>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A1EBFBAC-C6E8-D0B7-FDF5-578251FF56A8}"/>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C23E6152-4918-C946-3A00-37788F4BD52E}"/>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CED9FA32-1101-5ACA-8A82-ABEAA51577F9}"/>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CFB271E2-D77A-90F2-2F6B-40A6A9D410EF}"/>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9629B26F-02D6-8336-0E4E-A2F44BDC90D5}"/>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5FCEB074-431B-0E60-FB2B-A80B0013C6DE}"/>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97CD7EEE-47FF-2C18-772D-6BF6D2F7C8C0}"/>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B56304DF-BEC2-8CA4-ABC0-FF23D7F77000}"/>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3837F859-B62D-4629-FF13-51FC6D9FC357}"/>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B7CAAB58-C91B-3B94-19AA-1D8195AA533C}"/>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A196EF89-B3E4-0937-23C6-0D7C4F415D67}"/>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1716090B-1932-41A9-F1CF-9F1E363976AD}"/>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E8D4656-5A85-BF8D-5B0F-3AC603D7AD2C}"/>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C0E7119-4AF7-F540-AD3D-74ECDF5C2844}"/>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334CBB7-C4F0-E9C9-E5F6-35705C295715}"/>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7170173-AE47-0B09-FE99-3647B7EAB97D}"/>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F8CE760-BDD5-55ED-8A9F-05A3B5DCAE1F}"/>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75B8EDE-CAB0-9B9B-DEBF-C5723776B191}"/>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57019DE-37C8-9C67-B7B9-E84E830BC0BA}"/>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412817FE-D619-CD7C-7E4C-94A75FC90E92}"/>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66159E1E-CAD1-384D-0861-7D8A11D3BCF3}"/>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B08B4F13-1153-F6C7-C676-BA4915F236FC}"/>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B71D3BC7-7FF4-9AD9-5919-84764BC4F355}"/>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7EE8C506-833B-78CE-3A1D-D529D7D0FAB5}"/>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760024B2-DC44-1681-2F2B-E8ECD641AA6A}"/>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5DCC50DB-06E7-5199-9B32-579DEACB6A41}"/>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29FF9D23-FE0F-4FCD-F7AA-5103588CBD57}"/>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968D8915-9D71-C14E-E4A3-F0FBD9C2A2DA}"/>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8DBA4AF5-524B-8AB0-CF7F-8D4C19A2E6BF}"/>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813F3387-F93A-89A2-1552-A8BFC5842B87}"/>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B4C068AA-191A-CF00-107C-EEA7A8F9CADE}"/>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922BD526-1327-3685-67FF-2AAD4601FBA1}"/>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EAA40212-E088-ECF7-75BF-180D30DBE549}"/>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535CAC14-8846-8786-4A76-586154E555D0}"/>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134515F-80FE-64E4-4F9B-CBEEAAC10911}"/>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chemeClr val="accent1"/>
                </a:solidFill>
              </a:rPr>
              <a:t>&lt;=&lt;!=</a:t>
            </a:r>
          </a:p>
          <a:p>
            <a:endParaRPr lang="en-IN" sz="2400" dirty="0">
              <a:solidFill>
                <a:schemeClr val="accent1"/>
              </a:solidFill>
            </a:endParaRPr>
          </a:p>
        </p:txBody>
      </p:sp>
    </p:spTree>
    <p:extLst>
      <p:ext uri="{BB962C8B-B14F-4D97-AF65-F5344CB8AC3E}">
        <p14:creationId xmlns:p14="http://schemas.microsoft.com/office/powerpoint/2010/main" val="1424727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67BA7-4A18-360C-A7FA-1591D34770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FB99B2-ADB4-6425-60BF-5A11DDEFDE52}"/>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29FFA2E9-FFF8-2E9E-858F-1B520B3C75F9}"/>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CDB711EA-1349-875D-D9B9-C1DEA444A943}"/>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F3051ECF-AB0A-8894-A137-697418284121}"/>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8FF3F882-29AA-E4DB-F4F8-340C3B14E07E}"/>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A02EB5D3-8063-B042-65F7-3A89717823CD}"/>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4346ADEB-17A4-96CA-66FA-77E0E5CFD913}"/>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6D9A8223-77CA-E38D-E8E8-7E0827A97AA1}"/>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3834431-CD98-D321-A800-CD1FEC46C8E4}"/>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12C9B929-5F77-3E5D-215D-E9D0EF1F5DDE}"/>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BC575CEE-6D59-EECF-04B5-D1F2462749F4}"/>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A6023E65-1DCA-CB70-AC7F-788A025F6E57}"/>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2206D8F6-A0EE-CAB1-87C5-8D715F8916E2}"/>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7BDEF6F4-74B6-648C-AFA7-2CCBA6E83CD2}"/>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553F6C31-4215-B182-41D2-38B6D22560E0}"/>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ADD47AEF-BEC5-5155-89E3-4B44A849375D}"/>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62523E30-253F-A611-E7F3-B8A3AACD15BC}"/>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730895AE-850A-6725-6D1E-0AC1FFA45321}"/>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4372BA55-7089-D50A-C901-9024582A8689}"/>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19D5681-5ABD-EE3B-757E-2CD5E738A0E4}"/>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2AA24C3-46B7-39F3-2558-040D566617AC}"/>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823CF48E-BC69-3F2A-3F02-39E286383C47}"/>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E7F7F551-E3F6-2DD7-64F1-821E4D65E31E}"/>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366B19D-73BC-265B-56F8-A06D90C5B620}"/>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CD7A120-3C01-0670-78E3-0AA60D226FE6}"/>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BFF3E8F-4819-A2D9-9A66-C060D53EAB58}"/>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BA18DFE-EC69-D55F-DD32-88A5821A3CDD}"/>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6647CD57-0149-5190-900B-808A3B2C7047}"/>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5F40D0C2-42E8-C76F-D62A-6C6D0E698C75}"/>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D0A16A8D-27C8-5E2A-5FD8-C051F7A616D3}"/>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09C45F02-527B-3C84-4236-9EF0DA4445B0}"/>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498F6053-9910-55C3-7FF8-B858014DC89E}"/>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2FD76E36-B2E8-8B27-A0B5-D18F4E0D4DBB}"/>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FAA86B30-6FFD-25F1-A1D5-E7F8C21B341E}"/>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7A99313B-A169-96AF-CFD4-7F30F8AC8BAC}"/>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C365D632-BD06-A9DF-0D1A-DD2C38E48286}"/>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286F9551-D05D-F347-334B-B70CB42C8493}"/>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DD4A6965-07FB-A195-D8B5-ABFAD450BAF6}"/>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23737F80-5C66-0F3D-8BF6-1FDEF3FAD693}"/>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E62CA48C-3DCE-23E7-4D28-15B5A2FBA029}"/>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B35D8279-4B31-3515-CF18-C921ECBB60C0}"/>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C008A41-B47C-C1B9-3651-7863F1D68038}"/>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&lt;</a:t>
            </a:r>
            <a:r>
              <a:rPr lang="en-IN" sz="2400" dirty="0">
                <a:solidFill>
                  <a:schemeClr val="accent1"/>
                </a:solidFill>
              </a:rPr>
              <a:t>=&lt;!=</a:t>
            </a:r>
          </a:p>
          <a:p>
            <a:r>
              <a:rPr lang="en-IN" sz="2400" dirty="0">
                <a:solidFill>
                  <a:schemeClr val="accent1"/>
                </a:solidFill>
              </a:rPr>
              <a:t>LT</a:t>
            </a:r>
          </a:p>
        </p:txBody>
      </p:sp>
    </p:spTree>
    <p:extLst>
      <p:ext uri="{BB962C8B-B14F-4D97-AF65-F5344CB8AC3E}">
        <p14:creationId xmlns:p14="http://schemas.microsoft.com/office/powerpoint/2010/main" val="1128541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A826DF-FFE5-6008-CBDC-A84A45068E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074AAA-AFB3-E24E-F9FF-619730EC8DCB}"/>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4DFF8495-8CC0-A0B9-69A6-B58DD3DA4232}"/>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EB77FCC3-5574-3740-EA7F-9C7F2DFDD757}"/>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ED81ADED-615B-81DF-9666-2255709490B7}"/>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ABADBF99-9333-404E-1DC7-0D841828D169}"/>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624DE27C-0705-1FC9-276F-8E22F0E68B71}"/>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65A99188-6596-BB6B-7173-4EE485970B6A}"/>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DD95BB3B-2A0C-02B1-57AA-006D392C4287}"/>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A74A97A3-EE76-7E1C-2F78-0AC1DD3AF5E0}"/>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EF824487-42D5-7B9C-A4B4-5636C9E9805B}"/>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C82BDB00-2F79-EA42-EFA5-2501468D7A38}"/>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0D2878A8-0F3E-7CCC-E511-DE2C908AC00A}"/>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CB03EFBB-D663-EED1-C750-523744D75772}"/>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5CC374E2-245E-0BF9-CF7A-E1A713A1D314}"/>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7DAEE6EB-9F0C-B994-98C0-40502B2868E4}"/>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C6A35825-436B-DE82-A9D1-53EAD6344EE9}"/>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600EB48C-5FB3-5CCF-6E66-B061AB7E3D0D}"/>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6672AEC4-D35B-69E8-07BE-7F8711BB3BAC}"/>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109E69C2-5FAE-848C-8D7D-72749909DC16}"/>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3475F2F-AC3E-E49B-B544-D6298F8D4FC8}"/>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6120099-10C2-45A5-469F-9ED6B2DD2EED}"/>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EE7FAE0-D37D-FCED-41FE-0A95D35D27AE}"/>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A89B303-544A-C238-CC7C-2817C18E1F40}"/>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F4FAA1E-FEF1-1D7D-F9FC-CEB3208ADC4A}"/>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A19D070-B1C2-D949-AC78-C33AB492E052}"/>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1A2F423A-CA43-8E33-C1D0-381A2F3034AA}"/>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817D9ED-1084-AD60-BC43-5F7DCF98C071}"/>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6EEDCE26-1B01-9F9F-3654-BBE2A5534873}"/>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0A3A0A00-0ACB-BBE7-85BF-5BFD9DBE8975}"/>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7D7FCD6A-AE18-8260-4473-2C72E2A90A39}"/>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A0577207-0C36-C7DE-3FE5-16F81C28E640}"/>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E2B53D3C-F8D8-9A61-AC36-E70D43428447}"/>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EFFFAFE7-5109-4363-541B-20CBC263AB2F}"/>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A85F72D8-709D-0D04-9BAB-FE357B2C38B3}"/>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D37799A4-CD76-8BA5-3A49-4FBA87407414}"/>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1574A255-6F0A-C021-6240-28B07E3089EA}"/>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3E23452D-BDF0-045B-83E7-674DD0F9BF6C}"/>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8B9E8EB3-7B85-B5C5-D2B1-9A9AA97C5385}"/>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EA356E06-780F-2F36-9A15-0BA8E99B5DC5}"/>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E1546C3A-DCC4-1BB9-3251-8A298D5D70D7}"/>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D137DD82-0BD0-BB93-6DF2-99B4B6CE242D}"/>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E2DE535-A898-9D84-1AE6-580C89AB5DC5}"/>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&lt;</a:t>
            </a:r>
            <a:r>
              <a:rPr lang="en-IN" sz="2400" dirty="0">
                <a:solidFill>
                  <a:schemeClr val="accent1"/>
                </a:solidFill>
              </a:rPr>
              <a:t>=&lt;!=</a:t>
            </a:r>
          </a:p>
          <a:p>
            <a:r>
              <a:rPr lang="en-IN" sz="2400" dirty="0">
                <a:solidFill>
                  <a:schemeClr val="accent1"/>
                </a:solidFill>
              </a:rPr>
              <a:t>LT </a:t>
            </a:r>
            <a:r>
              <a:rPr lang="en-IN" sz="2400" dirty="0">
                <a:solidFill>
                  <a:srgbClr val="FF0000"/>
                </a:solidFill>
              </a:rPr>
              <a:t>NO_MOVE</a:t>
            </a:r>
          </a:p>
        </p:txBody>
      </p:sp>
    </p:spTree>
    <p:extLst>
      <p:ext uri="{BB962C8B-B14F-4D97-AF65-F5344CB8AC3E}">
        <p14:creationId xmlns:p14="http://schemas.microsoft.com/office/powerpoint/2010/main" val="3845114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5143-304D-485C-980E-846D8F97FECD}"/>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63E45AE8-7360-48E7-8F73-BC6508BF317F}"/>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F327248E-B7BD-405E-A51E-E18A060119C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EC1641B0-EFEB-D95E-27F1-905A259FE629}"/>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2D76411E-87B7-792A-FE8D-3F4690B53541}"/>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486DDCDF-612A-2A78-757E-8F84F3566974}"/>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8E5FD6E2-4FAA-E3DC-AEED-9DFE1C198367}"/>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460611FB-D091-3EE0-754C-ABC1742B987E}"/>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7036D6A6-3528-046B-135F-3A7FBA0D785B}"/>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3D15D5ED-F6A0-2771-657B-3F12247D0583}"/>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C4E52AA0-DFFD-EFBB-B130-B976EE06C875}"/>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FAA84FA0-2E90-05F8-D5C7-EFB1E33E4FA0}"/>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B8E3C58E-8E6F-5346-AA14-D09A6B4B71B3}"/>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B62340D4-29F3-57F9-4B4E-ECBB5C07D614}"/>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54401C9D-9A38-C222-C2B7-114D1FA36BCE}"/>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B4F3F3B0-0245-9287-3312-8F8228DA6254}"/>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4F783537-8D40-6D21-80D4-7A9AEA3106D7}"/>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24F8EA06-C5E2-0B76-4F75-0259DB49E762}"/>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8E10211E-FF46-365B-2D9F-0CFA8CE5F2F5}"/>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CD64045-5A2E-8D54-C82F-4C11227A2FEB}"/>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D5963D1-75FE-75FF-64AF-37FD1DE4DF2A}"/>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0009910-85BD-DB14-B6A4-C547936EC33D}"/>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4847571-C97D-E2EB-1DE3-59AD0756FB1B}"/>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5711FEB-1B17-4F75-86E5-EAC6F76CF3B5}"/>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DD3E3BC-9B5A-F70B-6D15-960B7DBDAA80}"/>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36FD2D5-A508-C295-3560-01F28918A536}"/>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91553C9-54C2-C707-63A8-53839103B771}"/>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8B9AF5E0-9175-552B-C9F1-28DE95970188}"/>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11B83005-5279-DDC0-EE4E-557CB417C28D}"/>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C57F6D4E-9C4F-FF00-229B-EBBD3345AE3F}"/>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AD8FEF5A-4FC7-BACA-22F3-01E72E743C4C}"/>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1E23C2F7-242F-75D6-754A-F2104A1E7DE8}"/>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C5E425AD-25CE-5E14-8D1C-8622775157F3}"/>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1A764C08-CE4C-4CB2-48F2-777791AACB3A}"/>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E586D0C2-3316-19CB-02D8-504D6AECD18A}"/>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F0BE2A3E-0FB2-21AD-6556-2A63755667E3}"/>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2B03F29E-2060-7A87-4B7A-1A8C79E68F52}"/>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A95DF28D-8CD9-5BCA-6B8C-997964B4F864}"/>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C3EB8AA9-B5D7-27A9-9577-7CCF80704975}"/>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C9BE7BF3-D88D-8BE0-AB92-56ECFC6A80F3}"/>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sp>
        <p:nvSpPr>
          <p:cNvPr id="6" name="TextBox 5">
            <a:extLst>
              <a:ext uri="{FF2B5EF4-FFF2-40B4-BE49-F238E27FC236}">
                <a16:creationId xmlns:a16="http://schemas.microsoft.com/office/drawing/2014/main" id="{9C5DA2FA-D147-6C72-8602-B7FB4EB64838}"/>
              </a:ext>
            </a:extLst>
          </p:cNvPr>
          <p:cNvSpPr txBox="1"/>
          <p:nvPr/>
        </p:nvSpPr>
        <p:spPr>
          <a:xfrm>
            <a:off x="7746715" y="4582835"/>
            <a:ext cx="2929961" cy="646331"/>
          </a:xfrm>
          <a:prstGeom prst="rect">
            <a:avLst/>
          </a:prstGeom>
          <a:noFill/>
        </p:spPr>
        <p:txBody>
          <a:bodyPr wrap="square" rtlCol="0">
            <a:spAutoFit/>
          </a:bodyPr>
          <a:lstStyle/>
          <a:p>
            <a:r>
              <a:rPr lang="en-US" dirty="0">
                <a:solidFill>
                  <a:srgbClr val="FF0000"/>
                </a:solidFill>
              </a:rPr>
              <a:t>How can we fix this transition diagram?</a:t>
            </a:r>
            <a:endParaRPr lang="en-IN" dirty="0">
              <a:solidFill>
                <a:srgbClr val="FF0000"/>
              </a:solidFill>
            </a:endParaRPr>
          </a:p>
        </p:txBody>
      </p:sp>
      <p:cxnSp>
        <p:nvCxnSpPr>
          <p:cNvPr id="23" name="Straight Arrow Connector 22">
            <a:extLst>
              <a:ext uri="{FF2B5EF4-FFF2-40B4-BE49-F238E27FC236}">
                <a16:creationId xmlns:a16="http://schemas.microsoft.com/office/drawing/2014/main" id="{DA560DE8-6F8A-6BE0-485F-6AE0242FC663}"/>
              </a:ext>
            </a:extLst>
          </p:cNvPr>
          <p:cNvCxnSpPr>
            <a:endCxn id="5" idx="2"/>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3865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5143-304D-485C-980E-846D8F97FECD}"/>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63E45AE8-7360-48E7-8F73-BC6508BF317F}"/>
              </a:ext>
            </a:extLst>
          </p:cNvPr>
          <p:cNvSpPr>
            <a:spLocks noGrp="1"/>
          </p:cNvSpPr>
          <p:nvPr>
            <p:ph idx="1"/>
          </p:nvPr>
        </p:nvSpPr>
        <p:spPr/>
        <p:txBody>
          <a:bodyPr/>
          <a:lstStyle/>
          <a:p>
            <a:r>
              <a:rPr lang="en-US" dirty="0">
                <a:solidFill>
                  <a:schemeClr val="accent1"/>
                </a:solidFill>
              </a:rPr>
              <a:t>*</a:t>
            </a:r>
            <a:r>
              <a:rPr lang="en-US" dirty="0"/>
              <a:t> at a FA state is used to indicate that we must </a:t>
            </a:r>
            <a:r>
              <a:rPr lang="en-US" dirty="0">
                <a:solidFill>
                  <a:schemeClr val="accent1"/>
                </a:solidFill>
              </a:rPr>
              <a:t>retract</a:t>
            </a:r>
            <a:r>
              <a:rPr lang="en-US" dirty="0"/>
              <a:t> the input one position</a:t>
            </a:r>
          </a:p>
        </p:txBody>
      </p:sp>
      <p:sp>
        <p:nvSpPr>
          <p:cNvPr id="4" name="TextBox 3">
            <a:extLst>
              <a:ext uri="{FF2B5EF4-FFF2-40B4-BE49-F238E27FC236}">
                <a16:creationId xmlns:a16="http://schemas.microsoft.com/office/drawing/2014/main" id="{F327248E-B7BD-405E-A51E-E18A060119C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Tree>
    <p:extLst>
      <p:ext uri="{BB962C8B-B14F-4D97-AF65-F5344CB8AC3E}">
        <p14:creationId xmlns:p14="http://schemas.microsoft.com/office/powerpoint/2010/main" val="1170060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5143-304D-485C-980E-846D8F97FECD}"/>
              </a:ext>
            </a:extLst>
          </p:cNvPr>
          <p:cNvSpPr>
            <a:spLocks noGrp="1"/>
          </p:cNvSpPr>
          <p:nvPr>
            <p:ph type="title"/>
          </p:nvPr>
        </p:nvSpPr>
        <p:spPr/>
        <p:txBody>
          <a:bodyPr/>
          <a:lstStyle/>
          <a:p>
            <a:r>
              <a:rPr lang="en-US" dirty="0"/>
              <a:t>Transition diagram for </a:t>
            </a:r>
            <a:r>
              <a:rPr lang="en-US" dirty="0" err="1"/>
              <a:t>relop</a:t>
            </a:r>
            <a:endParaRPr lang="en-US" dirty="0"/>
          </a:p>
        </p:txBody>
      </p:sp>
      <p:sp>
        <p:nvSpPr>
          <p:cNvPr id="3" name="Content Placeholder 2">
            <a:extLst>
              <a:ext uri="{FF2B5EF4-FFF2-40B4-BE49-F238E27FC236}">
                <a16:creationId xmlns:a16="http://schemas.microsoft.com/office/drawing/2014/main" id="{63E45AE8-7360-48E7-8F73-BC6508BF317F}"/>
              </a:ext>
            </a:extLst>
          </p:cNvPr>
          <p:cNvSpPr>
            <a:spLocks noGrp="1"/>
          </p:cNvSpPr>
          <p:nvPr>
            <p:ph idx="1"/>
          </p:nvPr>
        </p:nvSpPr>
        <p:spPr/>
        <p:txBody>
          <a:bodyPr/>
          <a:lstStyle/>
          <a:p>
            <a:r>
              <a:rPr lang="en-US" dirty="0">
                <a:solidFill>
                  <a:schemeClr val="accent1"/>
                </a:solidFill>
              </a:rPr>
              <a:t>*</a:t>
            </a:r>
            <a:r>
              <a:rPr lang="en-US" dirty="0"/>
              <a:t> at a FA state is used to indicate that we must retract the input one position</a:t>
            </a:r>
          </a:p>
        </p:txBody>
      </p:sp>
      <p:sp>
        <p:nvSpPr>
          <p:cNvPr id="4" name="TextBox 3">
            <a:extLst>
              <a:ext uri="{FF2B5EF4-FFF2-40B4-BE49-F238E27FC236}">
                <a16:creationId xmlns:a16="http://schemas.microsoft.com/office/drawing/2014/main" id="{F327248E-B7BD-405E-A51E-E18A060119C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D3209DAF-6BC1-B45A-AAAC-6BB7B78587F2}"/>
              </a:ext>
            </a:extLst>
          </p:cNvPr>
          <p:cNvSpPr/>
          <p:nvPr/>
        </p:nvSpPr>
        <p:spPr>
          <a:xfrm>
            <a:off x="1828800" y="400692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endParaRPr lang="en-IN" dirty="0"/>
          </a:p>
        </p:txBody>
      </p:sp>
      <p:sp>
        <p:nvSpPr>
          <p:cNvPr id="7" name="Oval 6">
            <a:extLst>
              <a:ext uri="{FF2B5EF4-FFF2-40B4-BE49-F238E27FC236}">
                <a16:creationId xmlns:a16="http://schemas.microsoft.com/office/drawing/2014/main" id="{45EE86B9-722B-36CB-02DF-02312D93CA01}"/>
              </a:ext>
            </a:extLst>
          </p:cNvPr>
          <p:cNvSpPr/>
          <p:nvPr/>
        </p:nvSpPr>
        <p:spPr>
          <a:xfrm>
            <a:off x="5042898" y="303944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03B60D91-8A10-B169-3158-0CC504C4C6E1}"/>
              </a:ext>
            </a:extLst>
          </p:cNvPr>
          <p:cNvSpPr/>
          <p:nvPr/>
        </p:nvSpPr>
        <p:spPr>
          <a:xfrm>
            <a:off x="5061728" y="384938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6CB4C1A7-9083-0DD6-B6FA-AE9D1430FC14}"/>
              </a:ext>
            </a:extLst>
          </p:cNvPr>
          <p:cNvSpPr/>
          <p:nvPr/>
        </p:nvSpPr>
        <p:spPr>
          <a:xfrm>
            <a:off x="5060018" y="4649057"/>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EEA8862C-C59E-6BE5-1B7F-78C02D3B6D74}"/>
              </a:ext>
            </a:extLst>
          </p:cNvPr>
          <p:cNvSpPr/>
          <p:nvPr/>
        </p:nvSpPr>
        <p:spPr>
          <a:xfrm>
            <a:off x="5037760" y="54590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E198D86C-777A-540B-1C57-90AA55898C1B}"/>
              </a:ext>
            </a:extLst>
          </p:cNvPr>
          <p:cNvSpPr/>
          <p:nvPr/>
        </p:nvSpPr>
        <p:spPr>
          <a:xfrm>
            <a:off x="3289447" y="5436740"/>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EDBDF0A6-DA08-32A9-32B9-58167CF59442}"/>
              </a:ext>
            </a:extLst>
          </p:cNvPr>
          <p:cNvSpPr/>
          <p:nvPr/>
        </p:nvSpPr>
        <p:spPr>
          <a:xfrm>
            <a:off x="3388755" y="311136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endParaRPr lang="en-IN" dirty="0"/>
          </a:p>
        </p:txBody>
      </p:sp>
      <p:sp>
        <p:nvSpPr>
          <p:cNvPr id="13" name="Oval 12">
            <a:extLst>
              <a:ext uri="{FF2B5EF4-FFF2-40B4-BE49-F238E27FC236}">
                <a16:creationId xmlns:a16="http://schemas.microsoft.com/office/drawing/2014/main" id="{861FBF65-59CE-F2B7-CC70-4BAB4CF058DD}"/>
              </a:ext>
            </a:extLst>
          </p:cNvPr>
          <p:cNvSpPr/>
          <p:nvPr/>
        </p:nvSpPr>
        <p:spPr>
          <a:xfrm>
            <a:off x="5143921" y="313020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S4</a:t>
            </a:r>
            <a:endParaRPr lang="en-IN" dirty="0"/>
          </a:p>
        </p:txBody>
      </p:sp>
      <p:sp>
        <p:nvSpPr>
          <p:cNvPr id="14" name="Oval 13">
            <a:extLst>
              <a:ext uri="{FF2B5EF4-FFF2-40B4-BE49-F238E27FC236}">
                <a16:creationId xmlns:a16="http://schemas.microsoft.com/office/drawing/2014/main" id="{091BBEAE-B72D-E326-65FC-6330CC76F839}"/>
              </a:ext>
            </a:extLst>
          </p:cNvPr>
          <p:cNvSpPr/>
          <p:nvPr/>
        </p:nvSpPr>
        <p:spPr>
          <a:xfrm>
            <a:off x="5142211" y="3929870"/>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t>
            </a:r>
            <a:endParaRPr lang="en-IN" dirty="0"/>
          </a:p>
        </p:txBody>
      </p:sp>
      <p:sp>
        <p:nvSpPr>
          <p:cNvPr id="15" name="Oval 14">
            <a:extLst>
              <a:ext uri="{FF2B5EF4-FFF2-40B4-BE49-F238E27FC236}">
                <a16:creationId xmlns:a16="http://schemas.microsoft.com/office/drawing/2014/main" id="{86AFAC5E-B75B-6D3D-511E-CB8A718610D6}"/>
              </a:ext>
            </a:extLst>
          </p:cNvPr>
          <p:cNvSpPr/>
          <p:nvPr/>
        </p:nvSpPr>
        <p:spPr>
          <a:xfrm>
            <a:off x="5150775" y="471912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S8</a:t>
            </a:r>
            <a:endParaRPr lang="en-IN" dirty="0"/>
          </a:p>
        </p:txBody>
      </p:sp>
      <p:sp>
        <p:nvSpPr>
          <p:cNvPr id="16" name="Oval 15">
            <a:extLst>
              <a:ext uri="{FF2B5EF4-FFF2-40B4-BE49-F238E27FC236}">
                <a16:creationId xmlns:a16="http://schemas.microsoft.com/office/drawing/2014/main" id="{A6C0DB5C-1D2C-DDA8-11BE-A754F54F757A}"/>
              </a:ext>
            </a:extLst>
          </p:cNvPr>
          <p:cNvSpPr/>
          <p:nvPr/>
        </p:nvSpPr>
        <p:spPr>
          <a:xfrm>
            <a:off x="5107969" y="553948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S10</a:t>
            </a:r>
            <a:endParaRPr lang="en-IN" sz="1200" dirty="0"/>
          </a:p>
        </p:txBody>
      </p:sp>
      <p:sp>
        <p:nvSpPr>
          <p:cNvPr id="17" name="Oval 16">
            <a:extLst>
              <a:ext uri="{FF2B5EF4-FFF2-40B4-BE49-F238E27FC236}">
                <a16:creationId xmlns:a16="http://schemas.microsoft.com/office/drawing/2014/main" id="{084BAFF1-3A29-BF56-52B3-E224070C2504}"/>
              </a:ext>
            </a:extLst>
          </p:cNvPr>
          <p:cNvSpPr/>
          <p:nvPr/>
        </p:nvSpPr>
        <p:spPr>
          <a:xfrm>
            <a:off x="3369921" y="550695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S9</a:t>
            </a:r>
            <a:endParaRPr lang="en-IN" dirty="0"/>
          </a:p>
        </p:txBody>
      </p:sp>
      <p:sp>
        <p:nvSpPr>
          <p:cNvPr id="18" name="Oval 17">
            <a:extLst>
              <a:ext uri="{FF2B5EF4-FFF2-40B4-BE49-F238E27FC236}">
                <a16:creationId xmlns:a16="http://schemas.microsoft.com/office/drawing/2014/main" id="{D749111C-EF2D-C35E-E464-E465C2E42D48}"/>
              </a:ext>
            </a:extLst>
          </p:cNvPr>
          <p:cNvSpPr/>
          <p:nvPr/>
        </p:nvSpPr>
        <p:spPr>
          <a:xfrm>
            <a:off x="3369920" y="469349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S7</a:t>
            </a:r>
            <a:endParaRPr lang="en-IN" dirty="0"/>
          </a:p>
        </p:txBody>
      </p:sp>
      <p:sp>
        <p:nvSpPr>
          <p:cNvPr id="19" name="Oval 18">
            <a:extLst>
              <a:ext uri="{FF2B5EF4-FFF2-40B4-BE49-F238E27FC236}">
                <a16:creationId xmlns:a16="http://schemas.microsoft.com/office/drawing/2014/main" id="{C854BBC6-8BA7-39CE-8609-85A1AFCBD617}"/>
              </a:ext>
            </a:extLst>
          </p:cNvPr>
          <p:cNvSpPr/>
          <p:nvPr/>
        </p:nvSpPr>
        <p:spPr>
          <a:xfrm>
            <a:off x="3344238" y="393945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S5</a:t>
            </a:r>
            <a:endParaRPr lang="en-IN" dirty="0"/>
          </a:p>
        </p:txBody>
      </p:sp>
      <p:cxnSp>
        <p:nvCxnSpPr>
          <p:cNvPr id="20" name="Straight Arrow Connector 19">
            <a:extLst>
              <a:ext uri="{FF2B5EF4-FFF2-40B4-BE49-F238E27FC236}">
                <a16:creationId xmlns:a16="http://schemas.microsoft.com/office/drawing/2014/main" id="{4BF95DC5-40C3-9205-7B56-BD129203831A}"/>
              </a:ext>
            </a:extLst>
          </p:cNvPr>
          <p:cNvCxnSpPr>
            <a:stCxn id="5" idx="7"/>
            <a:endCxn id="12" idx="2"/>
          </p:cNvCxnSpPr>
          <p:nvPr/>
        </p:nvCxnSpPr>
        <p:spPr>
          <a:xfrm flipV="1">
            <a:off x="2346203" y="3393903"/>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2482373-2A06-C7FF-5ED3-F381D9777502}"/>
              </a:ext>
            </a:extLst>
          </p:cNvPr>
          <p:cNvCxnSpPr>
            <a:stCxn id="12" idx="6"/>
            <a:endCxn id="13" idx="2"/>
          </p:cNvCxnSpPr>
          <p:nvPr/>
        </p:nvCxnSpPr>
        <p:spPr>
          <a:xfrm>
            <a:off x="3994930" y="3393903"/>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5486CB-ABBD-CA42-5F0D-763631F58493}"/>
              </a:ext>
            </a:extLst>
          </p:cNvPr>
          <p:cNvCxnSpPr>
            <a:stCxn id="5" idx="6"/>
            <a:endCxn id="19" idx="2"/>
          </p:cNvCxnSpPr>
          <p:nvPr/>
        </p:nvCxnSpPr>
        <p:spPr>
          <a:xfrm flipV="1">
            <a:off x="2434975" y="4221996"/>
            <a:ext cx="909263" cy="67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F1BA53C-2DA1-0CBB-A8A3-1231701043DB}"/>
              </a:ext>
            </a:extLst>
          </p:cNvPr>
          <p:cNvCxnSpPr>
            <a:stCxn id="19" idx="6"/>
            <a:endCxn id="14" idx="2"/>
          </p:cNvCxnSpPr>
          <p:nvPr/>
        </p:nvCxnSpPr>
        <p:spPr>
          <a:xfrm flipV="1">
            <a:off x="3950413" y="4212410"/>
            <a:ext cx="1191798" cy="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4053FFC-6188-C1A2-9582-112D4B4F0954}"/>
              </a:ext>
            </a:extLst>
          </p:cNvPr>
          <p:cNvCxnSpPr>
            <a:stCxn id="5" idx="5"/>
            <a:endCxn id="18" idx="2"/>
          </p:cNvCxnSpPr>
          <p:nvPr/>
        </p:nvCxnSpPr>
        <p:spPr>
          <a:xfrm>
            <a:off x="2346203" y="4489250"/>
            <a:ext cx="1023717" cy="486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EBAC27B-B0FB-2AAC-3064-E1C72B245845}"/>
              </a:ext>
            </a:extLst>
          </p:cNvPr>
          <p:cNvCxnSpPr>
            <a:stCxn id="18" idx="6"/>
            <a:endCxn id="15" idx="2"/>
          </p:cNvCxnSpPr>
          <p:nvPr/>
        </p:nvCxnSpPr>
        <p:spPr>
          <a:xfrm>
            <a:off x="3976095" y="4976036"/>
            <a:ext cx="1174680" cy="2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F66CBA6-A560-08FF-6965-312AE0CA5119}"/>
              </a:ext>
            </a:extLst>
          </p:cNvPr>
          <p:cNvCxnSpPr>
            <a:stCxn id="5" idx="4"/>
            <a:endCxn id="17" idx="1"/>
          </p:cNvCxnSpPr>
          <p:nvPr/>
        </p:nvCxnSpPr>
        <p:spPr>
          <a:xfrm>
            <a:off x="2131888" y="4572004"/>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B3993F5-4124-6F36-D8E3-9E06EF650F06}"/>
              </a:ext>
            </a:extLst>
          </p:cNvPr>
          <p:cNvCxnSpPr>
            <a:stCxn id="11" idx="6"/>
            <a:endCxn id="16" idx="2"/>
          </p:cNvCxnSpPr>
          <p:nvPr/>
        </p:nvCxnSpPr>
        <p:spPr>
          <a:xfrm>
            <a:off x="4070283" y="5789350"/>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494FF49-11C0-8F29-1217-B3474513DD47}"/>
              </a:ext>
            </a:extLst>
          </p:cNvPr>
          <p:cNvSpPr txBox="1"/>
          <p:nvPr/>
        </p:nvSpPr>
        <p:spPr>
          <a:xfrm>
            <a:off x="5866547" y="3135340"/>
            <a:ext cx="1643865" cy="369332"/>
          </a:xfrm>
          <a:prstGeom prst="rect">
            <a:avLst/>
          </a:prstGeom>
          <a:noFill/>
        </p:spPr>
        <p:txBody>
          <a:bodyPr wrap="square" rtlCol="0">
            <a:spAutoFit/>
          </a:bodyPr>
          <a:lstStyle/>
          <a:p>
            <a:r>
              <a:rPr lang="en-US"/>
              <a:t>return LE;</a:t>
            </a:r>
            <a:endParaRPr lang="en-IN" dirty="0"/>
          </a:p>
        </p:txBody>
      </p:sp>
      <p:sp>
        <p:nvSpPr>
          <p:cNvPr id="29" name="TextBox 28">
            <a:extLst>
              <a:ext uri="{FF2B5EF4-FFF2-40B4-BE49-F238E27FC236}">
                <a16:creationId xmlns:a16="http://schemas.microsoft.com/office/drawing/2014/main" id="{5ABCF045-75A5-1815-E3CD-DAA846E7CB66}"/>
              </a:ext>
            </a:extLst>
          </p:cNvPr>
          <p:cNvSpPr txBox="1"/>
          <p:nvPr/>
        </p:nvSpPr>
        <p:spPr>
          <a:xfrm>
            <a:off x="5813467" y="3965833"/>
            <a:ext cx="1643865" cy="369332"/>
          </a:xfrm>
          <a:prstGeom prst="rect">
            <a:avLst/>
          </a:prstGeom>
          <a:noFill/>
        </p:spPr>
        <p:txBody>
          <a:bodyPr wrap="square" rtlCol="0">
            <a:spAutoFit/>
          </a:bodyPr>
          <a:lstStyle/>
          <a:p>
            <a:r>
              <a:rPr lang="en-US" dirty="0"/>
              <a:t>return DE;</a:t>
            </a:r>
            <a:endParaRPr lang="en-IN" dirty="0"/>
          </a:p>
        </p:txBody>
      </p:sp>
      <p:sp>
        <p:nvSpPr>
          <p:cNvPr id="30" name="TextBox 29">
            <a:extLst>
              <a:ext uri="{FF2B5EF4-FFF2-40B4-BE49-F238E27FC236}">
                <a16:creationId xmlns:a16="http://schemas.microsoft.com/office/drawing/2014/main" id="{937A4203-7068-BC10-B41B-3661463F9D35}"/>
              </a:ext>
            </a:extLst>
          </p:cNvPr>
          <p:cNvSpPr txBox="1"/>
          <p:nvPr/>
        </p:nvSpPr>
        <p:spPr>
          <a:xfrm>
            <a:off x="5811755" y="4847697"/>
            <a:ext cx="1643865" cy="369332"/>
          </a:xfrm>
          <a:prstGeom prst="rect">
            <a:avLst/>
          </a:prstGeom>
          <a:noFill/>
        </p:spPr>
        <p:txBody>
          <a:bodyPr wrap="square" rtlCol="0">
            <a:spAutoFit/>
          </a:bodyPr>
          <a:lstStyle/>
          <a:p>
            <a:r>
              <a:rPr lang="en-US" dirty="0"/>
              <a:t>return NE;</a:t>
            </a:r>
            <a:endParaRPr lang="en-IN" dirty="0"/>
          </a:p>
        </p:txBody>
      </p:sp>
      <p:sp>
        <p:nvSpPr>
          <p:cNvPr id="31" name="TextBox 30">
            <a:extLst>
              <a:ext uri="{FF2B5EF4-FFF2-40B4-BE49-F238E27FC236}">
                <a16:creationId xmlns:a16="http://schemas.microsoft.com/office/drawing/2014/main" id="{81139166-F0CC-0667-2963-EF6FE1551900}"/>
              </a:ext>
            </a:extLst>
          </p:cNvPr>
          <p:cNvSpPr txBox="1"/>
          <p:nvPr/>
        </p:nvSpPr>
        <p:spPr>
          <a:xfrm>
            <a:off x="5881961" y="5606274"/>
            <a:ext cx="1643865" cy="369332"/>
          </a:xfrm>
          <a:prstGeom prst="rect">
            <a:avLst/>
          </a:prstGeom>
          <a:noFill/>
        </p:spPr>
        <p:txBody>
          <a:bodyPr wrap="square" rtlCol="0">
            <a:spAutoFit/>
          </a:bodyPr>
          <a:lstStyle/>
          <a:p>
            <a:r>
              <a:rPr lang="en-US" dirty="0"/>
              <a:t>return GE;</a:t>
            </a:r>
            <a:endParaRPr lang="en-IN" dirty="0"/>
          </a:p>
        </p:txBody>
      </p:sp>
      <p:sp>
        <p:nvSpPr>
          <p:cNvPr id="33" name="TextBox 32">
            <a:extLst>
              <a:ext uri="{FF2B5EF4-FFF2-40B4-BE49-F238E27FC236}">
                <a16:creationId xmlns:a16="http://schemas.microsoft.com/office/drawing/2014/main" id="{9CCD6C30-C19B-33B1-3656-8C153F38D1BF}"/>
              </a:ext>
            </a:extLst>
          </p:cNvPr>
          <p:cNvSpPr txBox="1"/>
          <p:nvPr/>
        </p:nvSpPr>
        <p:spPr>
          <a:xfrm>
            <a:off x="2476078" y="3464102"/>
            <a:ext cx="1643865" cy="369332"/>
          </a:xfrm>
          <a:prstGeom prst="rect">
            <a:avLst/>
          </a:prstGeom>
          <a:noFill/>
        </p:spPr>
        <p:txBody>
          <a:bodyPr wrap="square" rtlCol="0">
            <a:spAutoFit/>
          </a:bodyPr>
          <a:lstStyle/>
          <a:p>
            <a:r>
              <a:rPr lang="en-US" dirty="0"/>
              <a:t>&lt;</a:t>
            </a:r>
            <a:endParaRPr lang="en-IN" dirty="0"/>
          </a:p>
        </p:txBody>
      </p:sp>
      <p:sp>
        <p:nvSpPr>
          <p:cNvPr id="34" name="TextBox 33">
            <a:extLst>
              <a:ext uri="{FF2B5EF4-FFF2-40B4-BE49-F238E27FC236}">
                <a16:creationId xmlns:a16="http://schemas.microsoft.com/office/drawing/2014/main" id="{47D0714D-C24F-7DD2-F601-37120BF0DD17}"/>
              </a:ext>
            </a:extLst>
          </p:cNvPr>
          <p:cNvSpPr txBox="1"/>
          <p:nvPr/>
        </p:nvSpPr>
        <p:spPr>
          <a:xfrm>
            <a:off x="4292886" y="3061699"/>
            <a:ext cx="1643865" cy="369332"/>
          </a:xfrm>
          <a:prstGeom prst="rect">
            <a:avLst/>
          </a:prstGeom>
          <a:noFill/>
        </p:spPr>
        <p:txBody>
          <a:bodyPr wrap="square" rtlCol="0">
            <a:spAutoFit/>
          </a:bodyPr>
          <a:lstStyle/>
          <a:p>
            <a:r>
              <a:rPr lang="en-US" dirty="0"/>
              <a:t>=</a:t>
            </a:r>
            <a:endParaRPr lang="en-IN" dirty="0"/>
          </a:p>
        </p:txBody>
      </p:sp>
      <p:sp>
        <p:nvSpPr>
          <p:cNvPr id="35" name="TextBox 34">
            <a:extLst>
              <a:ext uri="{FF2B5EF4-FFF2-40B4-BE49-F238E27FC236}">
                <a16:creationId xmlns:a16="http://schemas.microsoft.com/office/drawing/2014/main" id="{25C33671-73F9-45F4-37DC-3D387F9CC3CD}"/>
              </a:ext>
            </a:extLst>
          </p:cNvPr>
          <p:cNvSpPr txBox="1"/>
          <p:nvPr/>
        </p:nvSpPr>
        <p:spPr>
          <a:xfrm>
            <a:off x="2647314" y="3912737"/>
            <a:ext cx="1643865" cy="369332"/>
          </a:xfrm>
          <a:prstGeom prst="rect">
            <a:avLst/>
          </a:prstGeom>
          <a:noFill/>
        </p:spPr>
        <p:txBody>
          <a:bodyPr wrap="square" rtlCol="0">
            <a:spAutoFit/>
          </a:bodyPr>
          <a:lstStyle/>
          <a:p>
            <a:r>
              <a:rPr lang="en-US" dirty="0"/>
              <a:t>=</a:t>
            </a:r>
            <a:endParaRPr lang="en-IN" dirty="0"/>
          </a:p>
        </p:txBody>
      </p:sp>
      <p:sp>
        <p:nvSpPr>
          <p:cNvPr id="36" name="TextBox 35">
            <a:extLst>
              <a:ext uri="{FF2B5EF4-FFF2-40B4-BE49-F238E27FC236}">
                <a16:creationId xmlns:a16="http://schemas.microsoft.com/office/drawing/2014/main" id="{66F1ECC1-99F2-87B7-2B35-B3FEA17F9077}"/>
              </a:ext>
            </a:extLst>
          </p:cNvPr>
          <p:cNvSpPr txBox="1"/>
          <p:nvPr/>
        </p:nvSpPr>
        <p:spPr>
          <a:xfrm>
            <a:off x="4258638" y="3869931"/>
            <a:ext cx="1643865" cy="369332"/>
          </a:xfrm>
          <a:prstGeom prst="rect">
            <a:avLst/>
          </a:prstGeom>
          <a:noFill/>
        </p:spPr>
        <p:txBody>
          <a:bodyPr wrap="square" rtlCol="0">
            <a:spAutoFit/>
          </a:bodyPr>
          <a:lstStyle/>
          <a:p>
            <a:r>
              <a:rPr lang="en-US" dirty="0"/>
              <a:t>=</a:t>
            </a:r>
            <a:endParaRPr lang="en-IN" dirty="0"/>
          </a:p>
        </p:txBody>
      </p:sp>
      <p:sp>
        <p:nvSpPr>
          <p:cNvPr id="37" name="TextBox 36">
            <a:extLst>
              <a:ext uri="{FF2B5EF4-FFF2-40B4-BE49-F238E27FC236}">
                <a16:creationId xmlns:a16="http://schemas.microsoft.com/office/drawing/2014/main" id="{77E2948D-53CB-19AA-DAE8-79B578580D3D}"/>
              </a:ext>
            </a:extLst>
          </p:cNvPr>
          <p:cNvSpPr txBox="1"/>
          <p:nvPr/>
        </p:nvSpPr>
        <p:spPr>
          <a:xfrm>
            <a:off x="4246654" y="4628504"/>
            <a:ext cx="1643865" cy="369332"/>
          </a:xfrm>
          <a:prstGeom prst="rect">
            <a:avLst/>
          </a:prstGeom>
          <a:noFill/>
        </p:spPr>
        <p:txBody>
          <a:bodyPr wrap="square" rtlCol="0">
            <a:spAutoFit/>
          </a:bodyPr>
          <a:lstStyle/>
          <a:p>
            <a:r>
              <a:rPr lang="en-US" dirty="0"/>
              <a:t>=</a:t>
            </a:r>
            <a:endParaRPr lang="en-IN" dirty="0"/>
          </a:p>
        </p:txBody>
      </p:sp>
      <p:sp>
        <p:nvSpPr>
          <p:cNvPr id="38" name="TextBox 37">
            <a:extLst>
              <a:ext uri="{FF2B5EF4-FFF2-40B4-BE49-F238E27FC236}">
                <a16:creationId xmlns:a16="http://schemas.microsoft.com/office/drawing/2014/main" id="{41741AC4-EC87-6D47-E188-16E2CE60C4FF}"/>
              </a:ext>
            </a:extLst>
          </p:cNvPr>
          <p:cNvSpPr txBox="1"/>
          <p:nvPr/>
        </p:nvSpPr>
        <p:spPr>
          <a:xfrm>
            <a:off x="2693546" y="4431585"/>
            <a:ext cx="1643865" cy="369332"/>
          </a:xfrm>
          <a:prstGeom prst="rect">
            <a:avLst/>
          </a:prstGeom>
          <a:noFill/>
        </p:spPr>
        <p:txBody>
          <a:bodyPr wrap="square" rtlCol="0">
            <a:spAutoFit/>
          </a:bodyPr>
          <a:lstStyle/>
          <a:p>
            <a:r>
              <a:rPr lang="en-US" dirty="0"/>
              <a:t>!</a:t>
            </a:r>
            <a:endParaRPr lang="en-IN" dirty="0"/>
          </a:p>
        </p:txBody>
      </p:sp>
      <p:sp>
        <p:nvSpPr>
          <p:cNvPr id="39" name="TextBox 38">
            <a:extLst>
              <a:ext uri="{FF2B5EF4-FFF2-40B4-BE49-F238E27FC236}">
                <a16:creationId xmlns:a16="http://schemas.microsoft.com/office/drawing/2014/main" id="{9ED86B77-F772-371F-D5B4-0EAD3886A6BA}"/>
              </a:ext>
            </a:extLst>
          </p:cNvPr>
          <p:cNvSpPr txBox="1"/>
          <p:nvPr/>
        </p:nvSpPr>
        <p:spPr>
          <a:xfrm>
            <a:off x="4274049" y="5518932"/>
            <a:ext cx="1643865" cy="369332"/>
          </a:xfrm>
          <a:prstGeom prst="rect">
            <a:avLst/>
          </a:prstGeom>
          <a:noFill/>
        </p:spPr>
        <p:txBody>
          <a:bodyPr wrap="square" rtlCol="0">
            <a:spAutoFit/>
          </a:bodyPr>
          <a:lstStyle/>
          <a:p>
            <a:r>
              <a:rPr lang="en-US" dirty="0"/>
              <a:t>=</a:t>
            </a:r>
            <a:endParaRPr lang="en-IN" dirty="0"/>
          </a:p>
        </p:txBody>
      </p:sp>
      <p:sp>
        <p:nvSpPr>
          <p:cNvPr id="40" name="TextBox 39">
            <a:extLst>
              <a:ext uri="{FF2B5EF4-FFF2-40B4-BE49-F238E27FC236}">
                <a16:creationId xmlns:a16="http://schemas.microsoft.com/office/drawing/2014/main" id="{C4F07FA3-36BF-CE04-4E89-46154A015206}"/>
              </a:ext>
            </a:extLst>
          </p:cNvPr>
          <p:cNvSpPr txBox="1"/>
          <p:nvPr/>
        </p:nvSpPr>
        <p:spPr>
          <a:xfrm>
            <a:off x="2618201" y="5003516"/>
            <a:ext cx="1643865" cy="369332"/>
          </a:xfrm>
          <a:prstGeom prst="rect">
            <a:avLst/>
          </a:prstGeom>
          <a:noFill/>
        </p:spPr>
        <p:txBody>
          <a:bodyPr wrap="square" rtlCol="0">
            <a:spAutoFit/>
          </a:bodyPr>
          <a:lstStyle/>
          <a:p>
            <a:r>
              <a:rPr lang="en-US" dirty="0"/>
              <a:t>&gt;</a:t>
            </a:r>
            <a:endParaRPr lang="en-IN" dirty="0"/>
          </a:p>
        </p:txBody>
      </p:sp>
      <p:cxnSp>
        <p:nvCxnSpPr>
          <p:cNvPr id="41" name="Straight Arrow Connector 40">
            <a:extLst>
              <a:ext uri="{FF2B5EF4-FFF2-40B4-BE49-F238E27FC236}">
                <a16:creationId xmlns:a16="http://schemas.microsoft.com/office/drawing/2014/main" id="{E1623349-AEF0-25E3-2D96-57CB1AB4F66A}"/>
              </a:ext>
            </a:extLst>
          </p:cNvPr>
          <p:cNvCxnSpPr>
            <a:endCxn id="5" idx="2"/>
          </p:cNvCxnSpPr>
          <p:nvPr/>
        </p:nvCxnSpPr>
        <p:spPr>
          <a:xfrm>
            <a:off x="1140431" y="4289464"/>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C9100719-7757-D58F-F790-36A5B8353909}"/>
              </a:ext>
            </a:extLst>
          </p:cNvPr>
          <p:cNvSpPr/>
          <p:nvPr/>
        </p:nvSpPr>
        <p:spPr>
          <a:xfrm>
            <a:off x="4387070" y="2311679"/>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Oval 80">
            <a:extLst>
              <a:ext uri="{FF2B5EF4-FFF2-40B4-BE49-F238E27FC236}">
                <a16:creationId xmlns:a16="http://schemas.microsoft.com/office/drawing/2014/main" id="{A340EFE4-88F9-CCF5-E0A6-272A7EEDB78E}"/>
              </a:ext>
            </a:extLst>
          </p:cNvPr>
          <p:cNvSpPr/>
          <p:nvPr/>
        </p:nvSpPr>
        <p:spPr>
          <a:xfrm>
            <a:off x="4436730" y="608058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Oval 82">
            <a:extLst>
              <a:ext uri="{FF2B5EF4-FFF2-40B4-BE49-F238E27FC236}">
                <a16:creationId xmlns:a16="http://schemas.microsoft.com/office/drawing/2014/main" id="{968016FA-0122-0179-CC98-02F22957F364}"/>
              </a:ext>
            </a:extLst>
          </p:cNvPr>
          <p:cNvSpPr/>
          <p:nvPr/>
        </p:nvSpPr>
        <p:spPr>
          <a:xfrm>
            <a:off x="4515489" y="614908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S11</a:t>
            </a:r>
            <a:endParaRPr lang="en-IN" sz="1200" dirty="0"/>
          </a:p>
        </p:txBody>
      </p:sp>
      <p:sp>
        <p:nvSpPr>
          <p:cNvPr id="84" name="TextBox 83">
            <a:extLst>
              <a:ext uri="{FF2B5EF4-FFF2-40B4-BE49-F238E27FC236}">
                <a16:creationId xmlns:a16="http://schemas.microsoft.com/office/drawing/2014/main" id="{5D08F176-44E1-BD7A-002D-DED7E1DF929D}"/>
              </a:ext>
            </a:extLst>
          </p:cNvPr>
          <p:cNvSpPr txBox="1"/>
          <p:nvPr/>
        </p:nvSpPr>
        <p:spPr>
          <a:xfrm>
            <a:off x="5202155" y="6241558"/>
            <a:ext cx="1643865" cy="369332"/>
          </a:xfrm>
          <a:prstGeom prst="rect">
            <a:avLst/>
          </a:prstGeom>
          <a:noFill/>
        </p:spPr>
        <p:txBody>
          <a:bodyPr wrap="square" rtlCol="0">
            <a:spAutoFit/>
          </a:bodyPr>
          <a:lstStyle/>
          <a:p>
            <a:r>
              <a:rPr lang="en-US" dirty="0"/>
              <a:t>return GT;</a:t>
            </a:r>
            <a:endParaRPr lang="en-IN" dirty="0"/>
          </a:p>
        </p:txBody>
      </p:sp>
      <p:sp>
        <p:nvSpPr>
          <p:cNvPr id="85" name="TextBox 84">
            <a:extLst>
              <a:ext uri="{FF2B5EF4-FFF2-40B4-BE49-F238E27FC236}">
                <a16:creationId xmlns:a16="http://schemas.microsoft.com/office/drawing/2014/main" id="{A0571EC8-BDE5-6634-1602-28EBA41E56B8}"/>
              </a:ext>
            </a:extLst>
          </p:cNvPr>
          <p:cNvSpPr txBox="1"/>
          <p:nvPr/>
        </p:nvSpPr>
        <p:spPr>
          <a:xfrm>
            <a:off x="5161063" y="2512034"/>
            <a:ext cx="1643865" cy="369332"/>
          </a:xfrm>
          <a:prstGeom prst="rect">
            <a:avLst/>
          </a:prstGeom>
          <a:noFill/>
        </p:spPr>
        <p:txBody>
          <a:bodyPr wrap="square" rtlCol="0">
            <a:spAutoFit/>
          </a:bodyPr>
          <a:lstStyle/>
          <a:p>
            <a:r>
              <a:rPr lang="en-US" dirty="0"/>
              <a:t>return LT;</a:t>
            </a:r>
            <a:endParaRPr lang="en-IN" dirty="0"/>
          </a:p>
        </p:txBody>
      </p:sp>
      <p:sp>
        <p:nvSpPr>
          <p:cNvPr id="88" name="Oval 87">
            <a:extLst>
              <a:ext uri="{FF2B5EF4-FFF2-40B4-BE49-F238E27FC236}">
                <a16:creationId xmlns:a16="http://schemas.microsoft.com/office/drawing/2014/main" id="{5EBDEBA0-14DF-8101-434F-B7AD8E271F94}"/>
              </a:ext>
            </a:extLst>
          </p:cNvPr>
          <p:cNvSpPr/>
          <p:nvPr/>
        </p:nvSpPr>
        <p:spPr>
          <a:xfrm>
            <a:off x="4469273" y="2381894"/>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endParaRPr lang="en-IN" dirty="0"/>
          </a:p>
        </p:txBody>
      </p:sp>
      <p:cxnSp>
        <p:nvCxnSpPr>
          <p:cNvPr id="91" name="Straight Arrow Connector 90">
            <a:extLst>
              <a:ext uri="{FF2B5EF4-FFF2-40B4-BE49-F238E27FC236}">
                <a16:creationId xmlns:a16="http://schemas.microsoft.com/office/drawing/2014/main" id="{B23FB65F-BDCD-A2D8-5C65-36FC59B1CA47}"/>
              </a:ext>
            </a:extLst>
          </p:cNvPr>
          <p:cNvCxnSpPr>
            <a:stCxn id="12" idx="7"/>
            <a:endCxn id="88" idx="3"/>
          </p:cNvCxnSpPr>
          <p:nvPr/>
        </p:nvCxnSpPr>
        <p:spPr>
          <a:xfrm flipV="1">
            <a:off x="3906158" y="2864219"/>
            <a:ext cx="651887" cy="32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FFEB820-1AAA-0EFB-7C67-D47D2C0505E0}"/>
              </a:ext>
            </a:extLst>
          </p:cNvPr>
          <p:cNvCxnSpPr>
            <a:stCxn id="17" idx="5"/>
            <a:endCxn id="83" idx="1"/>
          </p:cNvCxnSpPr>
          <p:nvPr/>
        </p:nvCxnSpPr>
        <p:spPr>
          <a:xfrm>
            <a:off x="3887324" y="5989276"/>
            <a:ext cx="716937" cy="242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A628F56B-D217-EE68-CD0C-A5A8D98DF187}"/>
              </a:ext>
            </a:extLst>
          </p:cNvPr>
          <p:cNvSpPr txBox="1"/>
          <p:nvPr/>
        </p:nvSpPr>
        <p:spPr>
          <a:xfrm>
            <a:off x="4994966" y="2222647"/>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5" name="TextBox 94">
            <a:extLst>
              <a:ext uri="{FF2B5EF4-FFF2-40B4-BE49-F238E27FC236}">
                <a16:creationId xmlns:a16="http://schemas.microsoft.com/office/drawing/2014/main" id="{DDB10487-E4C8-D8F0-56FF-54E09A9671A7}"/>
              </a:ext>
            </a:extLst>
          </p:cNvPr>
          <p:cNvSpPr txBox="1"/>
          <p:nvPr/>
        </p:nvSpPr>
        <p:spPr>
          <a:xfrm>
            <a:off x="5075448" y="6073751"/>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6" name="TextBox 95">
            <a:extLst>
              <a:ext uri="{FF2B5EF4-FFF2-40B4-BE49-F238E27FC236}">
                <a16:creationId xmlns:a16="http://schemas.microsoft.com/office/drawing/2014/main" id="{1391A98A-B323-B43F-D9AB-276B00FD73B9}"/>
              </a:ext>
            </a:extLst>
          </p:cNvPr>
          <p:cNvSpPr txBox="1"/>
          <p:nvPr/>
        </p:nvSpPr>
        <p:spPr>
          <a:xfrm>
            <a:off x="3546307" y="2664434"/>
            <a:ext cx="1643865" cy="369332"/>
          </a:xfrm>
          <a:prstGeom prst="rect">
            <a:avLst/>
          </a:prstGeom>
          <a:noFill/>
        </p:spPr>
        <p:txBody>
          <a:bodyPr wrap="square" rtlCol="0">
            <a:spAutoFit/>
          </a:bodyPr>
          <a:lstStyle/>
          <a:p>
            <a:r>
              <a:rPr lang="en-US" dirty="0"/>
              <a:t>other</a:t>
            </a:r>
            <a:endParaRPr lang="en-IN" dirty="0"/>
          </a:p>
        </p:txBody>
      </p:sp>
      <p:sp>
        <p:nvSpPr>
          <p:cNvPr id="97" name="TextBox 96">
            <a:extLst>
              <a:ext uri="{FF2B5EF4-FFF2-40B4-BE49-F238E27FC236}">
                <a16:creationId xmlns:a16="http://schemas.microsoft.com/office/drawing/2014/main" id="{098E4FA6-43CF-17E6-4D07-5F67859CF77E}"/>
              </a:ext>
            </a:extLst>
          </p:cNvPr>
          <p:cNvSpPr txBox="1"/>
          <p:nvPr/>
        </p:nvSpPr>
        <p:spPr>
          <a:xfrm>
            <a:off x="3698707" y="6123169"/>
            <a:ext cx="1643865" cy="369332"/>
          </a:xfrm>
          <a:prstGeom prst="rect">
            <a:avLst/>
          </a:prstGeom>
          <a:noFill/>
        </p:spPr>
        <p:txBody>
          <a:bodyPr wrap="square" rtlCol="0">
            <a:spAutoFit/>
          </a:bodyPr>
          <a:lstStyle/>
          <a:p>
            <a:r>
              <a:rPr lang="en-US" dirty="0"/>
              <a:t>other</a:t>
            </a:r>
            <a:endParaRPr lang="en-IN" dirty="0"/>
          </a:p>
        </p:txBody>
      </p:sp>
      <p:sp>
        <p:nvSpPr>
          <p:cNvPr id="32" name="TextBox 31">
            <a:extLst>
              <a:ext uri="{FF2B5EF4-FFF2-40B4-BE49-F238E27FC236}">
                <a16:creationId xmlns:a16="http://schemas.microsoft.com/office/drawing/2014/main" id="{87AE74EF-A352-AF4D-D554-2EDD6E12891D}"/>
              </a:ext>
            </a:extLst>
          </p:cNvPr>
          <p:cNvSpPr txBox="1"/>
          <p:nvPr/>
        </p:nvSpPr>
        <p:spPr>
          <a:xfrm>
            <a:off x="8131625" y="5239434"/>
            <a:ext cx="2100946" cy="369332"/>
          </a:xfrm>
          <a:prstGeom prst="rect">
            <a:avLst/>
          </a:prstGeom>
          <a:noFill/>
        </p:spPr>
        <p:txBody>
          <a:bodyPr wrap="square">
            <a:spAutoFit/>
          </a:bodyPr>
          <a:lstStyle/>
          <a:p>
            <a:r>
              <a:rPr lang="en-IN" sz="1800" dirty="0"/>
              <a:t>Scan</a:t>
            </a:r>
            <a:r>
              <a:rPr lang="en-IN" sz="1800" dirty="0">
                <a:solidFill>
                  <a:schemeClr val="accent1"/>
                </a:solidFill>
              </a:rPr>
              <a:t> &lt;=&lt;!=&gt;`\n’</a:t>
            </a:r>
          </a:p>
        </p:txBody>
      </p:sp>
    </p:spTree>
    <p:extLst>
      <p:ext uri="{BB962C8B-B14F-4D97-AF65-F5344CB8AC3E}">
        <p14:creationId xmlns:p14="http://schemas.microsoft.com/office/powerpoint/2010/main" val="112806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48422-A427-5DD0-F97C-52EEF7C69FAF}"/>
              </a:ext>
            </a:extLst>
          </p:cNvPr>
          <p:cNvSpPr>
            <a:spLocks noGrp="1"/>
          </p:cNvSpPr>
          <p:nvPr>
            <p:ph type="title"/>
          </p:nvPr>
        </p:nvSpPr>
        <p:spPr/>
        <p:txBody>
          <a:bodyPr/>
          <a:lstStyle/>
          <a:p>
            <a:r>
              <a:rPr lang="en-IN" dirty="0"/>
              <a:t>Today’s lecture</a:t>
            </a:r>
          </a:p>
        </p:txBody>
      </p:sp>
      <p:sp>
        <p:nvSpPr>
          <p:cNvPr id="3" name="Content Placeholder 2">
            <a:extLst>
              <a:ext uri="{FF2B5EF4-FFF2-40B4-BE49-F238E27FC236}">
                <a16:creationId xmlns:a16="http://schemas.microsoft.com/office/drawing/2014/main" id="{18872ADD-F9F1-8261-975A-69EC297BCDB2}"/>
              </a:ext>
            </a:extLst>
          </p:cNvPr>
          <p:cNvSpPr>
            <a:spLocks noGrp="1"/>
          </p:cNvSpPr>
          <p:nvPr>
            <p:ph idx="1"/>
          </p:nvPr>
        </p:nvSpPr>
        <p:spPr/>
        <p:txBody>
          <a:bodyPr/>
          <a:lstStyle/>
          <a:p>
            <a:r>
              <a:rPr lang="en-IN" dirty="0"/>
              <a:t>Regular expressions</a:t>
            </a:r>
          </a:p>
          <a:p>
            <a:r>
              <a:rPr lang="en-US" dirty="0"/>
              <a:t>NFA</a:t>
            </a:r>
          </a:p>
          <a:p>
            <a:r>
              <a:rPr lang="en-US" dirty="0"/>
              <a:t>NFA to DFA</a:t>
            </a:r>
          </a:p>
          <a:p>
            <a:r>
              <a:rPr lang="en-US" dirty="0"/>
              <a:t>RE to NFA</a:t>
            </a:r>
          </a:p>
          <a:p>
            <a:endParaRPr lang="en-IN" dirty="0"/>
          </a:p>
          <a:p>
            <a:endParaRPr lang="en-IN" dirty="0"/>
          </a:p>
          <a:p>
            <a:endParaRPr lang="en-IN" dirty="0"/>
          </a:p>
        </p:txBody>
      </p:sp>
    </p:spTree>
    <p:extLst>
      <p:ext uri="{BB962C8B-B14F-4D97-AF65-F5344CB8AC3E}">
        <p14:creationId xmlns:p14="http://schemas.microsoft.com/office/powerpoint/2010/main" val="2132027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EEE190-B67D-E4F3-4C67-7E7C630E90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0EF055-4C02-6628-00B7-646B1C7FB208}"/>
              </a:ext>
            </a:extLst>
          </p:cNvPr>
          <p:cNvSpPr>
            <a:spLocks noGrp="1"/>
          </p:cNvSpPr>
          <p:nvPr>
            <p:ph type="title"/>
          </p:nvPr>
        </p:nvSpPr>
        <p:spPr/>
        <p:txBody>
          <a:bodyPr/>
          <a:lstStyle/>
          <a:p>
            <a:r>
              <a:rPr lang="en-US" dirty="0"/>
              <a:t>Transition diagram for </a:t>
            </a:r>
            <a:r>
              <a:rPr lang="en-US" dirty="0" err="1"/>
              <a:t>relop</a:t>
            </a:r>
            <a:endParaRPr lang="en-US" dirty="0"/>
          </a:p>
        </p:txBody>
      </p:sp>
      <p:sp>
        <p:nvSpPr>
          <p:cNvPr id="3" name="Content Placeholder 2">
            <a:extLst>
              <a:ext uri="{FF2B5EF4-FFF2-40B4-BE49-F238E27FC236}">
                <a16:creationId xmlns:a16="http://schemas.microsoft.com/office/drawing/2014/main" id="{C7A08EB6-87A8-83ED-F1AD-570A8A3019FD}"/>
              </a:ext>
            </a:extLst>
          </p:cNvPr>
          <p:cNvSpPr>
            <a:spLocks noGrp="1"/>
          </p:cNvSpPr>
          <p:nvPr>
            <p:ph idx="1"/>
          </p:nvPr>
        </p:nvSpPr>
        <p:spPr/>
        <p:txBody>
          <a:bodyPr/>
          <a:lstStyle/>
          <a:p>
            <a:r>
              <a:rPr lang="en-US" dirty="0">
                <a:solidFill>
                  <a:schemeClr val="accent1"/>
                </a:solidFill>
              </a:rPr>
              <a:t>*</a:t>
            </a:r>
            <a:r>
              <a:rPr lang="en-US" dirty="0"/>
              <a:t> at a FA state is used to indicate that we must retract the input one position</a:t>
            </a:r>
          </a:p>
        </p:txBody>
      </p:sp>
      <p:sp>
        <p:nvSpPr>
          <p:cNvPr id="4" name="TextBox 3">
            <a:extLst>
              <a:ext uri="{FF2B5EF4-FFF2-40B4-BE49-F238E27FC236}">
                <a16:creationId xmlns:a16="http://schemas.microsoft.com/office/drawing/2014/main" id="{4EFF36F1-9569-A6FF-0339-526CD56080CC}"/>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EBBA4408-343E-E3D6-8D6E-20514ED1D60D}"/>
              </a:ext>
            </a:extLst>
          </p:cNvPr>
          <p:cNvSpPr/>
          <p:nvPr/>
        </p:nvSpPr>
        <p:spPr>
          <a:xfrm>
            <a:off x="1828800" y="400692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endParaRPr lang="en-IN" dirty="0"/>
          </a:p>
        </p:txBody>
      </p:sp>
      <p:sp>
        <p:nvSpPr>
          <p:cNvPr id="7" name="Oval 6">
            <a:extLst>
              <a:ext uri="{FF2B5EF4-FFF2-40B4-BE49-F238E27FC236}">
                <a16:creationId xmlns:a16="http://schemas.microsoft.com/office/drawing/2014/main" id="{DD047362-3A55-908E-3567-8132C47E5350}"/>
              </a:ext>
            </a:extLst>
          </p:cNvPr>
          <p:cNvSpPr/>
          <p:nvPr/>
        </p:nvSpPr>
        <p:spPr>
          <a:xfrm>
            <a:off x="5042898" y="303944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F5868324-B251-B0C2-FDD0-E3D2A324805D}"/>
              </a:ext>
            </a:extLst>
          </p:cNvPr>
          <p:cNvSpPr/>
          <p:nvPr/>
        </p:nvSpPr>
        <p:spPr>
          <a:xfrm>
            <a:off x="5061728" y="384938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D641B996-B152-8680-5094-F7EAADF0C412}"/>
              </a:ext>
            </a:extLst>
          </p:cNvPr>
          <p:cNvSpPr/>
          <p:nvPr/>
        </p:nvSpPr>
        <p:spPr>
          <a:xfrm>
            <a:off x="5060018" y="4649057"/>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F23FFE28-AD69-698E-0262-658F1B6C8CB7}"/>
              </a:ext>
            </a:extLst>
          </p:cNvPr>
          <p:cNvSpPr/>
          <p:nvPr/>
        </p:nvSpPr>
        <p:spPr>
          <a:xfrm>
            <a:off x="5037760" y="54590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84B29CB8-6E50-424B-490F-49AB0126E264}"/>
              </a:ext>
            </a:extLst>
          </p:cNvPr>
          <p:cNvSpPr/>
          <p:nvPr/>
        </p:nvSpPr>
        <p:spPr>
          <a:xfrm>
            <a:off x="3289447" y="5436740"/>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A5A74143-4D3F-42A0-B89F-38990D1AA314}"/>
              </a:ext>
            </a:extLst>
          </p:cNvPr>
          <p:cNvSpPr/>
          <p:nvPr/>
        </p:nvSpPr>
        <p:spPr>
          <a:xfrm>
            <a:off x="3388755" y="311136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endParaRPr lang="en-IN" dirty="0"/>
          </a:p>
        </p:txBody>
      </p:sp>
      <p:sp>
        <p:nvSpPr>
          <p:cNvPr id="13" name="Oval 12">
            <a:extLst>
              <a:ext uri="{FF2B5EF4-FFF2-40B4-BE49-F238E27FC236}">
                <a16:creationId xmlns:a16="http://schemas.microsoft.com/office/drawing/2014/main" id="{91A812CE-09F2-0242-A7E0-3D68DA5F00ED}"/>
              </a:ext>
            </a:extLst>
          </p:cNvPr>
          <p:cNvSpPr/>
          <p:nvPr/>
        </p:nvSpPr>
        <p:spPr>
          <a:xfrm>
            <a:off x="5143921" y="313020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S4</a:t>
            </a:r>
            <a:endParaRPr lang="en-IN" dirty="0"/>
          </a:p>
        </p:txBody>
      </p:sp>
      <p:sp>
        <p:nvSpPr>
          <p:cNvPr id="14" name="Oval 13">
            <a:extLst>
              <a:ext uri="{FF2B5EF4-FFF2-40B4-BE49-F238E27FC236}">
                <a16:creationId xmlns:a16="http://schemas.microsoft.com/office/drawing/2014/main" id="{896F5D46-A2E1-A179-C478-CFF8D0B684A1}"/>
              </a:ext>
            </a:extLst>
          </p:cNvPr>
          <p:cNvSpPr/>
          <p:nvPr/>
        </p:nvSpPr>
        <p:spPr>
          <a:xfrm>
            <a:off x="5142211" y="3929870"/>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t>
            </a:r>
            <a:endParaRPr lang="en-IN" dirty="0"/>
          </a:p>
        </p:txBody>
      </p:sp>
      <p:sp>
        <p:nvSpPr>
          <p:cNvPr id="15" name="Oval 14">
            <a:extLst>
              <a:ext uri="{FF2B5EF4-FFF2-40B4-BE49-F238E27FC236}">
                <a16:creationId xmlns:a16="http://schemas.microsoft.com/office/drawing/2014/main" id="{818783F7-13C6-D2BF-5C83-E884B397409C}"/>
              </a:ext>
            </a:extLst>
          </p:cNvPr>
          <p:cNvSpPr/>
          <p:nvPr/>
        </p:nvSpPr>
        <p:spPr>
          <a:xfrm>
            <a:off x="5150775" y="471912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S8</a:t>
            </a:r>
            <a:endParaRPr lang="en-IN" dirty="0"/>
          </a:p>
        </p:txBody>
      </p:sp>
      <p:sp>
        <p:nvSpPr>
          <p:cNvPr id="16" name="Oval 15">
            <a:extLst>
              <a:ext uri="{FF2B5EF4-FFF2-40B4-BE49-F238E27FC236}">
                <a16:creationId xmlns:a16="http://schemas.microsoft.com/office/drawing/2014/main" id="{6E291B6B-2F51-0F96-1157-A0C760AAC888}"/>
              </a:ext>
            </a:extLst>
          </p:cNvPr>
          <p:cNvSpPr/>
          <p:nvPr/>
        </p:nvSpPr>
        <p:spPr>
          <a:xfrm>
            <a:off x="5107969" y="553948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S10</a:t>
            </a:r>
            <a:endParaRPr lang="en-IN" sz="1200" dirty="0"/>
          </a:p>
        </p:txBody>
      </p:sp>
      <p:sp>
        <p:nvSpPr>
          <p:cNvPr id="17" name="Oval 16">
            <a:extLst>
              <a:ext uri="{FF2B5EF4-FFF2-40B4-BE49-F238E27FC236}">
                <a16:creationId xmlns:a16="http://schemas.microsoft.com/office/drawing/2014/main" id="{0B69C155-25C5-681F-AC18-E61BAF514355}"/>
              </a:ext>
            </a:extLst>
          </p:cNvPr>
          <p:cNvSpPr/>
          <p:nvPr/>
        </p:nvSpPr>
        <p:spPr>
          <a:xfrm>
            <a:off x="3369921" y="550695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S9</a:t>
            </a:r>
            <a:endParaRPr lang="en-IN" dirty="0"/>
          </a:p>
        </p:txBody>
      </p:sp>
      <p:sp>
        <p:nvSpPr>
          <p:cNvPr id="18" name="Oval 17">
            <a:extLst>
              <a:ext uri="{FF2B5EF4-FFF2-40B4-BE49-F238E27FC236}">
                <a16:creationId xmlns:a16="http://schemas.microsoft.com/office/drawing/2014/main" id="{D12C9D86-AAAE-1481-261C-41D12F5325F9}"/>
              </a:ext>
            </a:extLst>
          </p:cNvPr>
          <p:cNvSpPr/>
          <p:nvPr/>
        </p:nvSpPr>
        <p:spPr>
          <a:xfrm>
            <a:off x="3369920" y="469349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S7</a:t>
            </a:r>
            <a:endParaRPr lang="en-IN" dirty="0"/>
          </a:p>
        </p:txBody>
      </p:sp>
      <p:sp>
        <p:nvSpPr>
          <p:cNvPr id="19" name="Oval 18">
            <a:extLst>
              <a:ext uri="{FF2B5EF4-FFF2-40B4-BE49-F238E27FC236}">
                <a16:creationId xmlns:a16="http://schemas.microsoft.com/office/drawing/2014/main" id="{54657350-3839-E17F-4966-94BC5A13A9C6}"/>
              </a:ext>
            </a:extLst>
          </p:cNvPr>
          <p:cNvSpPr/>
          <p:nvPr/>
        </p:nvSpPr>
        <p:spPr>
          <a:xfrm>
            <a:off x="3344238" y="393945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S5</a:t>
            </a:r>
            <a:endParaRPr lang="en-IN" dirty="0"/>
          </a:p>
        </p:txBody>
      </p:sp>
      <p:cxnSp>
        <p:nvCxnSpPr>
          <p:cNvPr id="20" name="Straight Arrow Connector 19">
            <a:extLst>
              <a:ext uri="{FF2B5EF4-FFF2-40B4-BE49-F238E27FC236}">
                <a16:creationId xmlns:a16="http://schemas.microsoft.com/office/drawing/2014/main" id="{3FE3B19E-7DAF-1FAF-6DCB-E02E6A5FCCD8}"/>
              </a:ext>
            </a:extLst>
          </p:cNvPr>
          <p:cNvCxnSpPr>
            <a:stCxn id="5" idx="7"/>
            <a:endCxn id="12" idx="2"/>
          </p:cNvCxnSpPr>
          <p:nvPr/>
        </p:nvCxnSpPr>
        <p:spPr>
          <a:xfrm flipV="1">
            <a:off x="2346203" y="3393903"/>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34FB3D1-1937-9C91-3C2A-CA31DBBD117B}"/>
              </a:ext>
            </a:extLst>
          </p:cNvPr>
          <p:cNvCxnSpPr>
            <a:stCxn id="12" idx="6"/>
            <a:endCxn id="13" idx="2"/>
          </p:cNvCxnSpPr>
          <p:nvPr/>
        </p:nvCxnSpPr>
        <p:spPr>
          <a:xfrm>
            <a:off x="3994930" y="3393903"/>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0558D54-C2F4-4B98-DF7B-CD8DCFC9E422}"/>
              </a:ext>
            </a:extLst>
          </p:cNvPr>
          <p:cNvCxnSpPr>
            <a:stCxn id="5" idx="6"/>
            <a:endCxn id="19" idx="2"/>
          </p:cNvCxnSpPr>
          <p:nvPr/>
        </p:nvCxnSpPr>
        <p:spPr>
          <a:xfrm flipV="1">
            <a:off x="2434975" y="4221996"/>
            <a:ext cx="909263" cy="67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E46D9D6-19C6-371F-0281-703AF5814283}"/>
              </a:ext>
            </a:extLst>
          </p:cNvPr>
          <p:cNvCxnSpPr>
            <a:stCxn id="19" idx="6"/>
            <a:endCxn id="14" idx="2"/>
          </p:cNvCxnSpPr>
          <p:nvPr/>
        </p:nvCxnSpPr>
        <p:spPr>
          <a:xfrm flipV="1">
            <a:off x="3950413" y="4212410"/>
            <a:ext cx="1191798" cy="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9E68BBD-6A3A-3A14-F87C-8EC10CE55586}"/>
              </a:ext>
            </a:extLst>
          </p:cNvPr>
          <p:cNvCxnSpPr>
            <a:stCxn id="5" idx="5"/>
            <a:endCxn id="18" idx="2"/>
          </p:cNvCxnSpPr>
          <p:nvPr/>
        </p:nvCxnSpPr>
        <p:spPr>
          <a:xfrm>
            <a:off x="2346203" y="4489250"/>
            <a:ext cx="1023717" cy="486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6BEE154-6116-6344-619A-ECBE1ADC2AD0}"/>
              </a:ext>
            </a:extLst>
          </p:cNvPr>
          <p:cNvCxnSpPr>
            <a:stCxn id="18" idx="6"/>
            <a:endCxn id="15" idx="2"/>
          </p:cNvCxnSpPr>
          <p:nvPr/>
        </p:nvCxnSpPr>
        <p:spPr>
          <a:xfrm>
            <a:off x="3976095" y="4976036"/>
            <a:ext cx="1174680" cy="2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6D6CDFF-D50D-55CD-5900-47EFE381B2E8}"/>
              </a:ext>
            </a:extLst>
          </p:cNvPr>
          <p:cNvCxnSpPr>
            <a:stCxn id="5" idx="4"/>
            <a:endCxn id="17" idx="1"/>
          </p:cNvCxnSpPr>
          <p:nvPr/>
        </p:nvCxnSpPr>
        <p:spPr>
          <a:xfrm>
            <a:off x="2131888" y="4572004"/>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918601C-F7C7-6ECA-3C13-20CAB4F25C8B}"/>
              </a:ext>
            </a:extLst>
          </p:cNvPr>
          <p:cNvCxnSpPr>
            <a:stCxn id="11" idx="6"/>
            <a:endCxn id="16" idx="2"/>
          </p:cNvCxnSpPr>
          <p:nvPr/>
        </p:nvCxnSpPr>
        <p:spPr>
          <a:xfrm>
            <a:off x="4070283" y="5789350"/>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7596283-EA52-D11F-1A58-E346E4906B6C}"/>
              </a:ext>
            </a:extLst>
          </p:cNvPr>
          <p:cNvSpPr txBox="1"/>
          <p:nvPr/>
        </p:nvSpPr>
        <p:spPr>
          <a:xfrm>
            <a:off x="5866547" y="3135340"/>
            <a:ext cx="1643865" cy="369332"/>
          </a:xfrm>
          <a:prstGeom prst="rect">
            <a:avLst/>
          </a:prstGeom>
          <a:noFill/>
        </p:spPr>
        <p:txBody>
          <a:bodyPr wrap="square" rtlCol="0">
            <a:spAutoFit/>
          </a:bodyPr>
          <a:lstStyle/>
          <a:p>
            <a:r>
              <a:rPr lang="en-US"/>
              <a:t>return LE;</a:t>
            </a:r>
            <a:endParaRPr lang="en-IN" dirty="0"/>
          </a:p>
        </p:txBody>
      </p:sp>
      <p:sp>
        <p:nvSpPr>
          <p:cNvPr id="29" name="TextBox 28">
            <a:extLst>
              <a:ext uri="{FF2B5EF4-FFF2-40B4-BE49-F238E27FC236}">
                <a16:creationId xmlns:a16="http://schemas.microsoft.com/office/drawing/2014/main" id="{8BEC8152-1491-9B0A-0967-E98E6E6D2D67}"/>
              </a:ext>
            </a:extLst>
          </p:cNvPr>
          <p:cNvSpPr txBox="1"/>
          <p:nvPr/>
        </p:nvSpPr>
        <p:spPr>
          <a:xfrm>
            <a:off x="5813467" y="3965833"/>
            <a:ext cx="1643865" cy="369332"/>
          </a:xfrm>
          <a:prstGeom prst="rect">
            <a:avLst/>
          </a:prstGeom>
          <a:noFill/>
        </p:spPr>
        <p:txBody>
          <a:bodyPr wrap="square" rtlCol="0">
            <a:spAutoFit/>
          </a:bodyPr>
          <a:lstStyle/>
          <a:p>
            <a:r>
              <a:rPr lang="en-US" dirty="0"/>
              <a:t>return DE;</a:t>
            </a:r>
            <a:endParaRPr lang="en-IN" dirty="0"/>
          </a:p>
        </p:txBody>
      </p:sp>
      <p:sp>
        <p:nvSpPr>
          <p:cNvPr id="30" name="TextBox 29">
            <a:extLst>
              <a:ext uri="{FF2B5EF4-FFF2-40B4-BE49-F238E27FC236}">
                <a16:creationId xmlns:a16="http://schemas.microsoft.com/office/drawing/2014/main" id="{01E8B411-4818-3220-5BE2-2E2D2BE557C6}"/>
              </a:ext>
            </a:extLst>
          </p:cNvPr>
          <p:cNvSpPr txBox="1"/>
          <p:nvPr/>
        </p:nvSpPr>
        <p:spPr>
          <a:xfrm>
            <a:off x="5811755" y="4847697"/>
            <a:ext cx="1643865" cy="369332"/>
          </a:xfrm>
          <a:prstGeom prst="rect">
            <a:avLst/>
          </a:prstGeom>
          <a:noFill/>
        </p:spPr>
        <p:txBody>
          <a:bodyPr wrap="square" rtlCol="0">
            <a:spAutoFit/>
          </a:bodyPr>
          <a:lstStyle/>
          <a:p>
            <a:r>
              <a:rPr lang="en-US" dirty="0"/>
              <a:t>return NE;</a:t>
            </a:r>
            <a:endParaRPr lang="en-IN" dirty="0"/>
          </a:p>
        </p:txBody>
      </p:sp>
      <p:sp>
        <p:nvSpPr>
          <p:cNvPr id="31" name="TextBox 30">
            <a:extLst>
              <a:ext uri="{FF2B5EF4-FFF2-40B4-BE49-F238E27FC236}">
                <a16:creationId xmlns:a16="http://schemas.microsoft.com/office/drawing/2014/main" id="{F425AFF2-CB53-CB02-1A59-6AC9C81A3532}"/>
              </a:ext>
            </a:extLst>
          </p:cNvPr>
          <p:cNvSpPr txBox="1"/>
          <p:nvPr/>
        </p:nvSpPr>
        <p:spPr>
          <a:xfrm>
            <a:off x="5881961" y="5606274"/>
            <a:ext cx="1643865" cy="369332"/>
          </a:xfrm>
          <a:prstGeom prst="rect">
            <a:avLst/>
          </a:prstGeom>
          <a:noFill/>
        </p:spPr>
        <p:txBody>
          <a:bodyPr wrap="square" rtlCol="0">
            <a:spAutoFit/>
          </a:bodyPr>
          <a:lstStyle/>
          <a:p>
            <a:r>
              <a:rPr lang="en-US" dirty="0"/>
              <a:t>return GE;</a:t>
            </a:r>
            <a:endParaRPr lang="en-IN" dirty="0"/>
          </a:p>
        </p:txBody>
      </p:sp>
      <p:sp>
        <p:nvSpPr>
          <p:cNvPr id="33" name="TextBox 32">
            <a:extLst>
              <a:ext uri="{FF2B5EF4-FFF2-40B4-BE49-F238E27FC236}">
                <a16:creationId xmlns:a16="http://schemas.microsoft.com/office/drawing/2014/main" id="{BE33D0D5-9E71-2292-FB89-7B13E5AD8955}"/>
              </a:ext>
            </a:extLst>
          </p:cNvPr>
          <p:cNvSpPr txBox="1"/>
          <p:nvPr/>
        </p:nvSpPr>
        <p:spPr>
          <a:xfrm>
            <a:off x="2476078" y="3464102"/>
            <a:ext cx="1643865" cy="369332"/>
          </a:xfrm>
          <a:prstGeom prst="rect">
            <a:avLst/>
          </a:prstGeom>
          <a:noFill/>
        </p:spPr>
        <p:txBody>
          <a:bodyPr wrap="square" rtlCol="0">
            <a:spAutoFit/>
          </a:bodyPr>
          <a:lstStyle/>
          <a:p>
            <a:r>
              <a:rPr lang="en-US" dirty="0"/>
              <a:t>&lt;</a:t>
            </a:r>
            <a:endParaRPr lang="en-IN" dirty="0"/>
          </a:p>
        </p:txBody>
      </p:sp>
      <p:sp>
        <p:nvSpPr>
          <p:cNvPr id="34" name="TextBox 33">
            <a:extLst>
              <a:ext uri="{FF2B5EF4-FFF2-40B4-BE49-F238E27FC236}">
                <a16:creationId xmlns:a16="http://schemas.microsoft.com/office/drawing/2014/main" id="{3294256D-6FA4-36E7-32E8-3D7F21644BBE}"/>
              </a:ext>
            </a:extLst>
          </p:cNvPr>
          <p:cNvSpPr txBox="1"/>
          <p:nvPr/>
        </p:nvSpPr>
        <p:spPr>
          <a:xfrm>
            <a:off x="4292886" y="3061699"/>
            <a:ext cx="1643865" cy="369332"/>
          </a:xfrm>
          <a:prstGeom prst="rect">
            <a:avLst/>
          </a:prstGeom>
          <a:noFill/>
        </p:spPr>
        <p:txBody>
          <a:bodyPr wrap="square" rtlCol="0">
            <a:spAutoFit/>
          </a:bodyPr>
          <a:lstStyle/>
          <a:p>
            <a:r>
              <a:rPr lang="en-US" dirty="0"/>
              <a:t>=</a:t>
            </a:r>
            <a:endParaRPr lang="en-IN" dirty="0"/>
          </a:p>
        </p:txBody>
      </p:sp>
      <p:sp>
        <p:nvSpPr>
          <p:cNvPr id="35" name="TextBox 34">
            <a:extLst>
              <a:ext uri="{FF2B5EF4-FFF2-40B4-BE49-F238E27FC236}">
                <a16:creationId xmlns:a16="http://schemas.microsoft.com/office/drawing/2014/main" id="{C3870AE2-0F83-EE23-2965-5110EE71BBB6}"/>
              </a:ext>
            </a:extLst>
          </p:cNvPr>
          <p:cNvSpPr txBox="1"/>
          <p:nvPr/>
        </p:nvSpPr>
        <p:spPr>
          <a:xfrm>
            <a:off x="2647314" y="3912737"/>
            <a:ext cx="1643865" cy="369332"/>
          </a:xfrm>
          <a:prstGeom prst="rect">
            <a:avLst/>
          </a:prstGeom>
          <a:noFill/>
        </p:spPr>
        <p:txBody>
          <a:bodyPr wrap="square" rtlCol="0">
            <a:spAutoFit/>
          </a:bodyPr>
          <a:lstStyle/>
          <a:p>
            <a:r>
              <a:rPr lang="en-US" dirty="0"/>
              <a:t>=</a:t>
            </a:r>
            <a:endParaRPr lang="en-IN" dirty="0"/>
          </a:p>
        </p:txBody>
      </p:sp>
      <p:sp>
        <p:nvSpPr>
          <p:cNvPr id="36" name="TextBox 35">
            <a:extLst>
              <a:ext uri="{FF2B5EF4-FFF2-40B4-BE49-F238E27FC236}">
                <a16:creationId xmlns:a16="http://schemas.microsoft.com/office/drawing/2014/main" id="{88211C1E-FE15-98D3-4965-3E0C54F8D68C}"/>
              </a:ext>
            </a:extLst>
          </p:cNvPr>
          <p:cNvSpPr txBox="1"/>
          <p:nvPr/>
        </p:nvSpPr>
        <p:spPr>
          <a:xfrm>
            <a:off x="4258638" y="3869931"/>
            <a:ext cx="1643865" cy="369332"/>
          </a:xfrm>
          <a:prstGeom prst="rect">
            <a:avLst/>
          </a:prstGeom>
          <a:noFill/>
        </p:spPr>
        <p:txBody>
          <a:bodyPr wrap="square" rtlCol="0">
            <a:spAutoFit/>
          </a:bodyPr>
          <a:lstStyle/>
          <a:p>
            <a:r>
              <a:rPr lang="en-US" dirty="0"/>
              <a:t>=</a:t>
            </a:r>
            <a:endParaRPr lang="en-IN" dirty="0"/>
          </a:p>
        </p:txBody>
      </p:sp>
      <p:sp>
        <p:nvSpPr>
          <p:cNvPr id="37" name="TextBox 36">
            <a:extLst>
              <a:ext uri="{FF2B5EF4-FFF2-40B4-BE49-F238E27FC236}">
                <a16:creationId xmlns:a16="http://schemas.microsoft.com/office/drawing/2014/main" id="{95E3D721-6C4A-3323-5834-FE0407A8125D}"/>
              </a:ext>
            </a:extLst>
          </p:cNvPr>
          <p:cNvSpPr txBox="1"/>
          <p:nvPr/>
        </p:nvSpPr>
        <p:spPr>
          <a:xfrm>
            <a:off x="4246654" y="4628504"/>
            <a:ext cx="1643865" cy="369332"/>
          </a:xfrm>
          <a:prstGeom prst="rect">
            <a:avLst/>
          </a:prstGeom>
          <a:noFill/>
        </p:spPr>
        <p:txBody>
          <a:bodyPr wrap="square" rtlCol="0">
            <a:spAutoFit/>
          </a:bodyPr>
          <a:lstStyle/>
          <a:p>
            <a:r>
              <a:rPr lang="en-US" dirty="0"/>
              <a:t>=</a:t>
            </a:r>
            <a:endParaRPr lang="en-IN" dirty="0"/>
          </a:p>
        </p:txBody>
      </p:sp>
      <p:sp>
        <p:nvSpPr>
          <p:cNvPr id="38" name="TextBox 37">
            <a:extLst>
              <a:ext uri="{FF2B5EF4-FFF2-40B4-BE49-F238E27FC236}">
                <a16:creationId xmlns:a16="http://schemas.microsoft.com/office/drawing/2014/main" id="{AEEFDD87-6737-DD81-2980-AE3FB9EF4ACC}"/>
              </a:ext>
            </a:extLst>
          </p:cNvPr>
          <p:cNvSpPr txBox="1"/>
          <p:nvPr/>
        </p:nvSpPr>
        <p:spPr>
          <a:xfrm>
            <a:off x="2693546" y="4431585"/>
            <a:ext cx="1643865" cy="369332"/>
          </a:xfrm>
          <a:prstGeom prst="rect">
            <a:avLst/>
          </a:prstGeom>
          <a:noFill/>
        </p:spPr>
        <p:txBody>
          <a:bodyPr wrap="square" rtlCol="0">
            <a:spAutoFit/>
          </a:bodyPr>
          <a:lstStyle/>
          <a:p>
            <a:r>
              <a:rPr lang="en-US" dirty="0"/>
              <a:t>!</a:t>
            </a:r>
            <a:endParaRPr lang="en-IN" dirty="0"/>
          </a:p>
        </p:txBody>
      </p:sp>
      <p:sp>
        <p:nvSpPr>
          <p:cNvPr id="39" name="TextBox 38">
            <a:extLst>
              <a:ext uri="{FF2B5EF4-FFF2-40B4-BE49-F238E27FC236}">
                <a16:creationId xmlns:a16="http://schemas.microsoft.com/office/drawing/2014/main" id="{F31A2CD1-88E0-3CFB-325C-695E18D126A3}"/>
              </a:ext>
            </a:extLst>
          </p:cNvPr>
          <p:cNvSpPr txBox="1"/>
          <p:nvPr/>
        </p:nvSpPr>
        <p:spPr>
          <a:xfrm>
            <a:off x="4274049" y="5518932"/>
            <a:ext cx="1643865" cy="369332"/>
          </a:xfrm>
          <a:prstGeom prst="rect">
            <a:avLst/>
          </a:prstGeom>
          <a:noFill/>
        </p:spPr>
        <p:txBody>
          <a:bodyPr wrap="square" rtlCol="0">
            <a:spAutoFit/>
          </a:bodyPr>
          <a:lstStyle/>
          <a:p>
            <a:r>
              <a:rPr lang="en-US" dirty="0"/>
              <a:t>=</a:t>
            </a:r>
            <a:endParaRPr lang="en-IN" dirty="0"/>
          </a:p>
        </p:txBody>
      </p:sp>
      <p:sp>
        <p:nvSpPr>
          <p:cNvPr id="40" name="TextBox 39">
            <a:extLst>
              <a:ext uri="{FF2B5EF4-FFF2-40B4-BE49-F238E27FC236}">
                <a16:creationId xmlns:a16="http://schemas.microsoft.com/office/drawing/2014/main" id="{73E5FAF0-6B89-F66F-CB51-3B34EC359A8C}"/>
              </a:ext>
            </a:extLst>
          </p:cNvPr>
          <p:cNvSpPr txBox="1"/>
          <p:nvPr/>
        </p:nvSpPr>
        <p:spPr>
          <a:xfrm>
            <a:off x="2618201" y="5003516"/>
            <a:ext cx="1643865" cy="369332"/>
          </a:xfrm>
          <a:prstGeom prst="rect">
            <a:avLst/>
          </a:prstGeom>
          <a:noFill/>
        </p:spPr>
        <p:txBody>
          <a:bodyPr wrap="square" rtlCol="0">
            <a:spAutoFit/>
          </a:bodyPr>
          <a:lstStyle/>
          <a:p>
            <a:r>
              <a:rPr lang="en-US" dirty="0"/>
              <a:t>&gt;</a:t>
            </a:r>
            <a:endParaRPr lang="en-IN" dirty="0"/>
          </a:p>
        </p:txBody>
      </p:sp>
      <p:cxnSp>
        <p:nvCxnSpPr>
          <p:cNvPr id="41" name="Straight Arrow Connector 40">
            <a:extLst>
              <a:ext uri="{FF2B5EF4-FFF2-40B4-BE49-F238E27FC236}">
                <a16:creationId xmlns:a16="http://schemas.microsoft.com/office/drawing/2014/main" id="{EE49DEFB-245D-D277-F85E-585672E1DC53}"/>
              </a:ext>
            </a:extLst>
          </p:cNvPr>
          <p:cNvCxnSpPr>
            <a:endCxn id="5" idx="2"/>
          </p:cNvCxnSpPr>
          <p:nvPr/>
        </p:nvCxnSpPr>
        <p:spPr>
          <a:xfrm>
            <a:off x="1140431" y="4289464"/>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ECD55D54-2037-E98E-0803-2E153B3672D5}"/>
              </a:ext>
            </a:extLst>
          </p:cNvPr>
          <p:cNvSpPr/>
          <p:nvPr/>
        </p:nvSpPr>
        <p:spPr>
          <a:xfrm>
            <a:off x="4387070" y="2311679"/>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Oval 80">
            <a:extLst>
              <a:ext uri="{FF2B5EF4-FFF2-40B4-BE49-F238E27FC236}">
                <a16:creationId xmlns:a16="http://schemas.microsoft.com/office/drawing/2014/main" id="{68AC7528-2FAF-C2BF-F74F-B11186492761}"/>
              </a:ext>
            </a:extLst>
          </p:cNvPr>
          <p:cNvSpPr/>
          <p:nvPr/>
        </p:nvSpPr>
        <p:spPr>
          <a:xfrm>
            <a:off x="4436730" y="608058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Oval 82">
            <a:extLst>
              <a:ext uri="{FF2B5EF4-FFF2-40B4-BE49-F238E27FC236}">
                <a16:creationId xmlns:a16="http://schemas.microsoft.com/office/drawing/2014/main" id="{5A53460D-4FB6-5F6E-D956-C96E3E7C087D}"/>
              </a:ext>
            </a:extLst>
          </p:cNvPr>
          <p:cNvSpPr/>
          <p:nvPr/>
        </p:nvSpPr>
        <p:spPr>
          <a:xfrm>
            <a:off x="4515489" y="614908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S11</a:t>
            </a:r>
            <a:endParaRPr lang="en-IN" sz="1200" dirty="0"/>
          </a:p>
        </p:txBody>
      </p:sp>
      <p:sp>
        <p:nvSpPr>
          <p:cNvPr id="84" name="TextBox 83">
            <a:extLst>
              <a:ext uri="{FF2B5EF4-FFF2-40B4-BE49-F238E27FC236}">
                <a16:creationId xmlns:a16="http://schemas.microsoft.com/office/drawing/2014/main" id="{93A22231-14B1-BD61-A2A8-2556F858C823}"/>
              </a:ext>
            </a:extLst>
          </p:cNvPr>
          <p:cNvSpPr txBox="1"/>
          <p:nvPr/>
        </p:nvSpPr>
        <p:spPr>
          <a:xfrm>
            <a:off x="5202155" y="6241558"/>
            <a:ext cx="1643865" cy="369332"/>
          </a:xfrm>
          <a:prstGeom prst="rect">
            <a:avLst/>
          </a:prstGeom>
          <a:noFill/>
        </p:spPr>
        <p:txBody>
          <a:bodyPr wrap="square" rtlCol="0">
            <a:spAutoFit/>
          </a:bodyPr>
          <a:lstStyle/>
          <a:p>
            <a:r>
              <a:rPr lang="en-US" dirty="0"/>
              <a:t>return GT;</a:t>
            </a:r>
            <a:endParaRPr lang="en-IN" dirty="0"/>
          </a:p>
        </p:txBody>
      </p:sp>
      <p:sp>
        <p:nvSpPr>
          <p:cNvPr id="85" name="TextBox 84">
            <a:extLst>
              <a:ext uri="{FF2B5EF4-FFF2-40B4-BE49-F238E27FC236}">
                <a16:creationId xmlns:a16="http://schemas.microsoft.com/office/drawing/2014/main" id="{F2B9B388-CEF4-CF19-07EC-1B429E07D7D8}"/>
              </a:ext>
            </a:extLst>
          </p:cNvPr>
          <p:cNvSpPr txBox="1"/>
          <p:nvPr/>
        </p:nvSpPr>
        <p:spPr>
          <a:xfrm>
            <a:off x="5161063" y="2512034"/>
            <a:ext cx="1643865" cy="369332"/>
          </a:xfrm>
          <a:prstGeom prst="rect">
            <a:avLst/>
          </a:prstGeom>
          <a:noFill/>
        </p:spPr>
        <p:txBody>
          <a:bodyPr wrap="square" rtlCol="0">
            <a:spAutoFit/>
          </a:bodyPr>
          <a:lstStyle/>
          <a:p>
            <a:r>
              <a:rPr lang="en-US" dirty="0"/>
              <a:t>return LT;</a:t>
            </a:r>
            <a:endParaRPr lang="en-IN" dirty="0"/>
          </a:p>
        </p:txBody>
      </p:sp>
      <p:sp>
        <p:nvSpPr>
          <p:cNvPr id="88" name="Oval 87">
            <a:extLst>
              <a:ext uri="{FF2B5EF4-FFF2-40B4-BE49-F238E27FC236}">
                <a16:creationId xmlns:a16="http://schemas.microsoft.com/office/drawing/2014/main" id="{F164E794-7DC0-50A0-EC64-84617FE4D9DE}"/>
              </a:ext>
            </a:extLst>
          </p:cNvPr>
          <p:cNvSpPr/>
          <p:nvPr/>
        </p:nvSpPr>
        <p:spPr>
          <a:xfrm>
            <a:off x="4469273" y="2381894"/>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endParaRPr lang="en-IN" dirty="0"/>
          </a:p>
        </p:txBody>
      </p:sp>
      <p:cxnSp>
        <p:nvCxnSpPr>
          <p:cNvPr id="91" name="Straight Arrow Connector 90">
            <a:extLst>
              <a:ext uri="{FF2B5EF4-FFF2-40B4-BE49-F238E27FC236}">
                <a16:creationId xmlns:a16="http://schemas.microsoft.com/office/drawing/2014/main" id="{7C79C345-C4ED-3808-D456-D4E49F2474C8}"/>
              </a:ext>
            </a:extLst>
          </p:cNvPr>
          <p:cNvCxnSpPr>
            <a:stCxn id="12" idx="7"/>
            <a:endCxn id="88" idx="3"/>
          </p:cNvCxnSpPr>
          <p:nvPr/>
        </p:nvCxnSpPr>
        <p:spPr>
          <a:xfrm flipV="1">
            <a:off x="3906158" y="2864219"/>
            <a:ext cx="651887" cy="32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F8881ABD-F08B-A642-066C-2756250C11E8}"/>
              </a:ext>
            </a:extLst>
          </p:cNvPr>
          <p:cNvCxnSpPr>
            <a:stCxn id="17" idx="5"/>
            <a:endCxn id="83" idx="1"/>
          </p:cNvCxnSpPr>
          <p:nvPr/>
        </p:nvCxnSpPr>
        <p:spPr>
          <a:xfrm>
            <a:off x="3887324" y="5989276"/>
            <a:ext cx="716937" cy="242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3686157B-437E-5D38-30DB-C382EA05D53F}"/>
              </a:ext>
            </a:extLst>
          </p:cNvPr>
          <p:cNvSpPr txBox="1"/>
          <p:nvPr/>
        </p:nvSpPr>
        <p:spPr>
          <a:xfrm>
            <a:off x="4994966" y="2222647"/>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5" name="TextBox 94">
            <a:extLst>
              <a:ext uri="{FF2B5EF4-FFF2-40B4-BE49-F238E27FC236}">
                <a16:creationId xmlns:a16="http://schemas.microsoft.com/office/drawing/2014/main" id="{78E1BF37-F26C-891C-D9AF-76970BE3F9D5}"/>
              </a:ext>
            </a:extLst>
          </p:cNvPr>
          <p:cNvSpPr txBox="1"/>
          <p:nvPr/>
        </p:nvSpPr>
        <p:spPr>
          <a:xfrm>
            <a:off x="5075448" y="6073751"/>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6" name="TextBox 95">
            <a:extLst>
              <a:ext uri="{FF2B5EF4-FFF2-40B4-BE49-F238E27FC236}">
                <a16:creationId xmlns:a16="http://schemas.microsoft.com/office/drawing/2014/main" id="{C4E17FC9-C73B-27FA-07FD-DFBE61470F39}"/>
              </a:ext>
            </a:extLst>
          </p:cNvPr>
          <p:cNvSpPr txBox="1"/>
          <p:nvPr/>
        </p:nvSpPr>
        <p:spPr>
          <a:xfrm>
            <a:off x="3546307" y="2664434"/>
            <a:ext cx="1643865" cy="369332"/>
          </a:xfrm>
          <a:prstGeom prst="rect">
            <a:avLst/>
          </a:prstGeom>
          <a:noFill/>
        </p:spPr>
        <p:txBody>
          <a:bodyPr wrap="square" rtlCol="0">
            <a:spAutoFit/>
          </a:bodyPr>
          <a:lstStyle/>
          <a:p>
            <a:r>
              <a:rPr lang="en-US" dirty="0"/>
              <a:t>other</a:t>
            </a:r>
            <a:endParaRPr lang="en-IN" dirty="0"/>
          </a:p>
        </p:txBody>
      </p:sp>
      <p:sp>
        <p:nvSpPr>
          <p:cNvPr id="97" name="TextBox 96">
            <a:extLst>
              <a:ext uri="{FF2B5EF4-FFF2-40B4-BE49-F238E27FC236}">
                <a16:creationId xmlns:a16="http://schemas.microsoft.com/office/drawing/2014/main" id="{250EA6DA-2A56-B165-6B80-43DE22F8BCC7}"/>
              </a:ext>
            </a:extLst>
          </p:cNvPr>
          <p:cNvSpPr txBox="1"/>
          <p:nvPr/>
        </p:nvSpPr>
        <p:spPr>
          <a:xfrm>
            <a:off x="3698707" y="6123169"/>
            <a:ext cx="1643865" cy="369332"/>
          </a:xfrm>
          <a:prstGeom prst="rect">
            <a:avLst/>
          </a:prstGeom>
          <a:noFill/>
        </p:spPr>
        <p:txBody>
          <a:bodyPr wrap="square" rtlCol="0">
            <a:spAutoFit/>
          </a:bodyPr>
          <a:lstStyle/>
          <a:p>
            <a:r>
              <a:rPr lang="en-US" dirty="0"/>
              <a:t>other</a:t>
            </a:r>
            <a:endParaRPr lang="en-IN" dirty="0"/>
          </a:p>
        </p:txBody>
      </p:sp>
      <p:sp>
        <p:nvSpPr>
          <p:cNvPr id="32" name="TextBox 31">
            <a:extLst>
              <a:ext uri="{FF2B5EF4-FFF2-40B4-BE49-F238E27FC236}">
                <a16:creationId xmlns:a16="http://schemas.microsoft.com/office/drawing/2014/main" id="{2CD794EF-3F66-F220-21E5-87B1A4C34FF7}"/>
              </a:ext>
            </a:extLst>
          </p:cNvPr>
          <p:cNvSpPr txBox="1"/>
          <p:nvPr/>
        </p:nvSpPr>
        <p:spPr>
          <a:xfrm>
            <a:off x="8131625" y="5239434"/>
            <a:ext cx="2100946" cy="646331"/>
          </a:xfrm>
          <a:prstGeom prst="rect">
            <a:avLst/>
          </a:prstGeom>
          <a:noFill/>
        </p:spPr>
        <p:txBody>
          <a:bodyPr wrap="square">
            <a:spAutoFit/>
          </a:bodyPr>
          <a:lstStyle/>
          <a:p>
            <a:r>
              <a:rPr lang="en-IN" sz="1800" dirty="0"/>
              <a:t>Scan</a:t>
            </a:r>
            <a:r>
              <a:rPr lang="en-IN" sz="1800" dirty="0">
                <a:solidFill>
                  <a:schemeClr val="accent1"/>
                </a:solidFill>
              </a:rPr>
              <a:t> </a:t>
            </a:r>
            <a:r>
              <a:rPr lang="en-IN" sz="1800" dirty="0">
                <a:solidFill>
                  <a:srgbClr val="FF0000"/>
                </a:solidFill>
              </a:rPr>
              <a:t>&lt;=</a:t>
            </a:r>
            <a:r>
              <a:rPr lang="en-IN" sz="1800" dirty="0">
                <a:solidFill>
                  <a:schemeClr val="accent1"/>
                </a:solidFill>
              </a:rPr>
              <a:t>&lt;!=&gt;`\n’</a:t>
            </a:r>
          </a:p>
          <a:p>
            <a:r>
              <a:rPr lang="en-IN" dirty="0">
                <a:solidFill>
                  <a:schemeClr val="accent1"/>
                </a:solidFill>
              </a:rPr>
              <a:t>LE</a:t>
            </a:r>
            <a:endParaRPr lang="en-IN" sz="1800" dirty="0">
              <a:solidFill>
                <a:schemeClr val="accent1"/>
              </a:solidFill>
            </a:endParaRPr>
          </a:p>
        </p:txBody>
      </p:sp>
    </p:spTree>
    <p:extLst>
      <p:ext uri="{BB962C8B-B14F-4D97-AF65-F5344CB8AC3E}">
        <p14:creationId xmlns:p14="http://schemas.microsoft.com/office/powerpoint/2010/main" val="864522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BF146A-3E4E-68BA-D128-0EAB3EE16D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CD5CD2-C640-1A56-B63D-2C49D025B9BE}"/>
              </a:ext>
            </a:extLst>
          </p:cNvPr>
          <p:cNvSpPr>
            <a:spLocks noGrp="1"/>
          </p:cNvSpPr>
          <p:nvPr>
            <p:ph type="title"/>
          </p:nvPr>
        </p:nvSpPr>
        <p:spPr/>
        <p:txBody>
          <a:bodyPr/>
          <a:lstStyle/>
          <a:p>
            <a:r>
              <a:rPr lang="en-US" dirty="0"/>
              <a:t>Transition diagram for </a:t>
            </a:r>
            <a:r>
              <a:rPr lang="en-US" dirty="0" err="1"/>
              <a:t>relop</a:t>
            </a:r>
            <a:endParaRPr lang="en-US" dirty="0"/>
          </a:p>
        </p:txBody>
      </p:sp>
      <p:sp>
        <p:nvSpPr>
          <p:cNvPr id="3" name="Content Placeholder 2">
            <a:extLst>
              <a:ext uri="{FF2B5EF4-FFF2-40B4-BE49-F238E27FC236}">
                <a16:creationId xmlns:a16="http://schemas.microsoft.com/office/drawing/2014/main" id="{E0362A7A-B84C-60C2-F6F2-FDA6CAB04508}"/>
              </a:ext>
            </a:extLst>
          </p:cNvPr>
          <p:cNvSpPr>
            <a:spLocks noGrp="1"/>
          </p:cNvSpPr>
          <p:nvPr>
            <p:ph idx="1"/>
          </p:nvPr>
        </p:nvSpPr>
        <p:spPr/>
        <p:txBody>
          <a:bodyPr/>
          <a:lstStyle/>
          <a:p>
            <a:r>
              <a:rPr lang="en-US" dirty="0">
                <a:solidFill>
                  <a:schemeClr val="accent1"/>
                </a:solidFill>
              </a:rPr>
              <a:t>*</a:t>
            </a:r>
            <a:r>
              <a:rPr lang="en-US" dirty="0"/>
              <a:t> at a FA state is used to indicate that we must retract the input one position</a:t>
            </a:r>
          </a:p>
        </p:txBody>
      </p:sp>
      <p:sp>
        <p:nvSpPr>
          <p:cNvPr id="4" name="TextBox 3">
            <a:extLst>
              <a:ext uri="{FF2B5EF4-FFF2-40B4-BE49-F238E27FC236}">
                <a16:creationId xmlns:a16="http://schemas.microsoft.com/office/drawing/2014/main" id="{A16506B1-F0CE-C124-CB63-82EDF3754772}"/>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BC27EC34-BBFF-0DAE-E8C0-C21D8FCAFA2E}"/>
              </a:ext>
            </a:extLst>
          </p:cNvPr>
          <p:cNvSpPr/>
          <p:nvPr/>
        </p:nvSpPr>
        <p:spPr>
          <a:xfrm>
            <a:off x="1828800" y="400692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endParaRPr lang="en-IN" dirty="0"/>
          </a:p>
        </p:txBody>
      </p:sp>
      <p:sp>
        <p:nvSpPr>
          <p:cNvPr id="7" name="Oval 6">
            <a:extLst>
              <a:ext uri="{FF2B5EF4-FFF2-40B4-BE49-F238E27FC236}">
                <a16:creationId xmlns:a16="http://schemas.microsoft.com/office/drawing/2014/main" id="{BF85EF46-48C8-53A0-0840-00D65E8AA045}"/>
              </a:ext>
            </a:extLst>
          </p:cNvPr>
          <p:cNvSpPr/>
          <p:nvPr/>
        </p:nvSpPr>
        <p:spPr>
          <a:xfrm>
            <a:off x="5042898" y="303944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FF8A45B0-883B-780C-92B8-C282F0854939}"/>
              </a:ext>
            </a:extLst>
          </p:cNvPr>
          <p:cNvSpPr/>
          <p:nvPr/>
        </p:nvSpPr>
        <p:spPr>
          <a:xfrm>
            <a:off x="5061728" y="384938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95677CE1-C905-65AA-5AA2-E6890E13ACF9}"/>
              </a:ext>
            </a:extLst>
          </p:cNvPr>
          <p:cNvSpPr/>
          <p:nvPr/>
        </p:nvSpPr>
        <p:spPr>
          <a:xfrm>
            <a:off x="5060018" y="4649057"/>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859AFAA2-0141-FAB7-D234-020BA48D2E31}"/>
              </a:ext>
            </a:extLst>
          </p:cNvPr>
          <p:cNvSpPr/>
          <p:nvPr/>
        </p:nvSpPr>
        <p:spPr>
          <a:xfrm>
            <a:off x="5037760" y="54590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2702B2F3-457A-E5C0-8938-187B75839B34}"/>
              </a:ext>
            </a:extLst>
          </p:cNvPr>
          <p:cNvSpPr/>
          <p:nvPr/>
        </p:nvSpPr>
        <p:spPr>
          <a:xfrm>
            <a:off x="3289447" y="5436740"/>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D852AA16-EE8B-8511-C9DA-1F4B7DC0F0A0}"/>
              </a:ext>
            </a:extLst>
          </p:cNvPr>
          <p:cNvSpPr/>
          <p:nvPr/>
        </p:nvSpPr>
        <p:spPr>
          <a:xfrm>
            <a:off x="3388755" y="311136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endParaRPr lang="en-IN" dirty="0"/>
          </a:p>
        </p:txBody>
      </p:sp>
      <p:sp>
        <p:nvSpPr>
          <p:cNvPr id="13" name="Oval 12">
            <a:extLst>
              <a:ext uri="{FF2B5EF4-FFF2-40B4-BE49-F238E27FC236}">
                <a16:creationId xmlns:a16="http://schemas.microsoft.com/office/drawing/2014/main" id="{C1400DF1-46DC-B44E-F9E8-59F84655D41B}"/>
              </a:ext>
            </a:extLst>
          </p:cNvPr>
          <p:cNvSpPr/>
          <p:nvPr/>
        </p:nvSpPr>
        <p:spPr>
          <a:xfrm>
            <a:off x="5143921" y="313020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S4</a:t>
            </a:r>
            <a:endParaRPr lang="en-IN" dirty="0"/>
          </a:p>
        </p:txBody>
      </p:sp>
      <p:sp>
        <p:nvSpPr>
          <p:cNvPr id="14" name="Oval 13">
            <a:extLst>
              <a:ext uri="{FF2B5EF4-FFF2-40B4-BE49-F238E27FC236}">
                <a16:creationId xmlns:a16="http://schemas.microsoft.com/office/drawing/2014/main" id="{0B302A92-37C2-4995-38B9-4D5D1757A869}"/>
              </a:ext>
            </a:extLst>
          </p:cNvPr>
          <p:cNvSpPr/>
          <p:nvPr/>
        </p:nvSpPr>
        <p:spPr>
          <a:xfrm>
            <a:off x="5142211" y="3929870"/>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t>
            </a:r>
            <a:endParaRPr lang="en-IN" dirty="0"/>
          </a:p>
        </p:txBody>
      </p:sp>
      <p:sp>
        <p:nvSpPr>
          <p:cNvPr id="15" name="Oval 14">
            <a:extLst>
              <a:ext uri="{FF2B5EF4-FFF2-40B4-BE49-F238E27FC236}">
                <a16:creationId xmlns:a16="http://schemas.microsoft.com/office/drawing/2014/main" id="{B18BFC2C-B0B7-180C-4DAB-26F88B10DE79}"/>
              </a:ext>
            </a:extLst>
          </p:cNvPr>
          <p:cNvSpPr/>
          <p:nvPr/>
        </p:nvSpPr>
        <p:spPr>
          <a:xfrm>
            <a:off x="5150775" y="471912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S8</a:t>
            </a:r>
            <a:endParaRPr lang="en-IN" dirty="0"/>
          </a:p>
        </p:txBody>
      </p:sp>
      <p:sp>
        <p:nvSpPr>
          <p:cNvPr id="16" name="Oval 15">
            <a:extLst>
              <a:ext uri="{FF2B5EF4-FFF2-40B4-BE49-F238E27FC236}">
                <a16:creationId xmlns:a16="http://schemas.microsoft.com/office/drawing/2014/main" id="{3F95443F-424C-830B-B65B-81166F8BE40F}"/>
              </a:ext>
            </a:extLst>
          </p:cNvPr>
          <p:cNvSpPr/>
          <p:nvPr/>
        </p:nvSpPr>
        <p:spPr>
          <a:xfrm>
            <a:off x="5107969" y="553948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S10</a:t>
            </a:r>
            <a:endParaRPr lang="en-IN" sz="1200" dirty="0"/>
          </a:p>
        </p:txBody>
      </p:sp>
      <p:sp>
        <p:nvSpPr>
          <p:cNvPr id="17" name="Oval 16">
            <a:extLst>
              <a:ext uri="{FF2B5EF4-FFF2-40B4-BE49-F238E27FC236}">
                <a16:creationId xmlns:a16="http://schemas.microsoft.com/office/drawing/2014/main" id="{AEF128F4-E97F-F28E-D7E6-F27AC6F83D2E}"/>
              </a:ext>
            </a:extLst>
          </p:cNvPr>
          <p:cNvSpPr/>
          <p:nvPr/>
        </p:nvSpPr>
        <p:spPr>
          <a:xfrm>
            <a:off x="3369921" y="550695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S9</a:t>
            </a:r>
            <a:endParaRPr lang="en-IN" dirty="0"/>
          </a:p>
        </p:txBody>
      </p:sp>
      <p:sp>
        <p:nvSpPr>
          <p:cNvPr id="18" name="Oval 17">
            <a:extLst>
              <a:ext uri="{FF2B5EF4-FFF2-40B4-BE49-F238E27FC236}">
                <a16:creationId xmlns:a16="http://schemas.microsoft.com/office/drawing/2014/main" id="{5C71FC84-6B82-4D16-3579-63A8CF963489}"/>
              </a:ext>
            </a:extLst>
          </p:cNvPr>
          <p:cNvSpPr/>
          <p:nvPr/>
        </p:nvSpPr>
        <p:spPr>
          <a:xfrm>
            <a:off x="3369920" y="469349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S7</a:t>
            </a:r>
            <a:endParaRPr lang="en-IN" dirty="0"/>
          </a:p>
        </p:txBody>
      </p:sp>
      <p:sp>
        <p:nvSpPr>
          <p:cNvPr id="19" name="Oval 18">
            <a:extLst>
              <a:ext uri="{FF2B5EF4-FFF2-40B4-BE49-F238E27FC236}">
                <a16:creationId xmlns:a16="http://schemas.microsoft.com/office/drawing/2014/main" id="{F29EBC05-3752-C10D-D2B1-51CBA09DEC8B}"/>
              </a:ext>
            </a:extLst>
          </p:cNvPr>
          <p:cNvSpPr/>
          <p:nvPr/>
        </p:nvSpPr>
        <p:spPr>
          <a:xfrm>
            <a:off x="3344238" y="393945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S5</a:t>
            </a:r>
            <a:endParaRPr lang="en-IN" dirty="0"/>
          </a:p>
        </p:txBody>
      </p:sp>
      <p:cxnSp>
        <p:nvCxnSpPr>
          <p:cNvPr id="20" name="Straight Arrow Connector 19">
            <a:extLst>
              <a:ext uri="{FF2B5EF4-FFF2-40B4-BE49-F238E27FC236}">
                <a16:creationId xmlns:a16="http://schemas.microsoft.com/office/drawing/2014/main" id="{51B45DD6-3272-E14B-F5BF-349382744B81}"/>
              </a:ext>
            </a:extLst>
          </p:cNvPr>
          <p:cNvCxnSpPr>
            <a:stCxn id="5" idx="7"/>
            <a:endCxn id="12" idx="2"/>
          </p:cNvCxnSpPr>
          <p:nvPr/>
        </p:nvCxnSpPr>
        <p:spPr>
          <a:xfrm flipV="1">
            <a:off x="2346203" y="3393903"/>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8EF664B-36EF-AAC2-C95F-F7B47077A3FA}"/>
              </a:ext>
            </a:extLst>
          </p:cNvPr>
          <p:cNvCxnSpPr>
            <a:stCxn id="12" idx="6"/>
            <a:endCxn id="13" idx="2"/>
          </p:cNvCxnSpPr>
          <p:nvPr/>
        </p:nvCxnSpPr>
        <p:spPr>
          <a:xfrm>
            <a:off x="3994930" y="3393903"/>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D0D47B7-6B02-2166-6232-B9A80724ECF6}"/>
              </a:ext>
            </a:extLst>
          </p:cNvPr>
          <p:cNvCxnSpPr>
            <a:stCxn id="5" idx="6"/>
            <a:endCxn id="19" idx="2"/>
          </p:cNvCxnSpPr>
          <p:nvPr/>
        </p:nvCxnSpPr>
        <p:spPr>
          <a:xfrm flipV="1">
            <a:off x="2434975" y="4221996"/>
            <a:ext cx="909263" cy="67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04512F6-9C9C-8798-AA52-70835812C34B}"/>
              </a:ext>
            </a:extLst>
          </p:cNvPr>
          <p:cNvCxnSpPr>
            <a:stCxn id="19" idx="6"/>
            <a:endCxn id="14" idx="2"/>
          </p:cNvCxnSpPr>
          <p:nvPr/>
        </p:nvCxnSpPr>
        <p:spPr>
          <a:xfrm flipV="1">
            <a:off x="3950413" y="4212410"/>
            <a:ext cx="1191798" cy="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19885B5-84C1-55ED-6538-C7F76F05C041}"/>
              </a:ext>
            </a:extLst>
          </p:cNvPr>
          <p:cNvCxnSpPr>
            <a:stCxn id="5" idx="5"/>
            <a:endCxn id="18" idx="2"/>
          </p:cNvCxnSpPr>
          <p:nvPr/>
        </p:nvCxnSpPr>
        <p:spPr>
          <a:xfrm>
            <a:off x="2346203" y="4489250"/>
            <a:ext cx="1023717" cy="486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EE9F8AE-AF19-B555-27EB-663A9C035DA3}"/>
              </a:ext>
            </a:extLst>
          </p:cNvPr>
          <p:cNvCxnSpPr>
            <a:stCxn id="18" idx="6"/>
            <a:endCxn id="15" idx="2"/>
          </p:cNvCxnSpPr>
          <p:nvPr/>
        </p:nvCxnSpPr>
        <p:spPr>
          <a:xfrm>
            <a:off x="3976095" y="4976036"/>
            <a:ext cx="1174680" cy="2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E56C405-0AD1-E9BF-A409-2702233C490A}"/>
              </a:ext>
            </a:extLst>
          </p:cNvPr>
          <p:cNvCxnSpPr>
            <a:stCxn id="5" idx="4"/>
            <a:endCxn id="17" idx="1"/>
          </p:cNvCxnSpPr>
          <p:nvPr/>
        </p:nvCxnSpPr>
        <p:spPr>
          <a:xfrm>
            <a:off x="2131888" y="4572004"/>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2656599-D687-2D9D-6668-565CDAB86D47}"/>
              </a:ext>
            </a:extLst>
          </p:cNvPr>
          <p:cNvCxnSpPr>
            <a:stCxn id="11" idx="6"/>
            <a:endCxn id="16" idx="2"/>
          </p:cNvCxnSpPr>
          <p:nvPr/>
        </p:nvCxnSpPr>
        <p:spPr>
          <a:xfrm>
            <a:off x="4070283" y="5789350"/>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5B724DE-8787-D212-657F-4531CAFAA49B}"/>
              </a:ext>
            </a:extLst>
          </p:cNvPr>
          <p:cNvSpPr txBox="1"/>
          <p:nvPr/>
        </p:nvSpPr>
        <p:spPr>
          <a:xfrm>
            <a:off x="5866547" y="3135340"/>
            <a:ext cx="1643865" cy="369332"/>
          </a:xfrm>
          <a:prstGeom prst="rect">
            <a:avLst/>
          </a:prstGeom>
          <a:noFill/>
        </p:spPr>
        <p:txBody>
          <a:bodyPr wrap="square" rtlCol="0">
            <a:spAutoFit/>
          </a:bodyPr>
          <a:lstStyle/>
          <a:p>
            <a:r>
              <a:rPr lang="en-US"/>
              <a:t>return LE;</a:t>
            </a:r>
            <a:endParaRPr lang="en-IN" dirty="0"/>
          </a:p>
        </p:txBody>
      </p:sp>
      <p:sp>
        <p:nvSpPr>
          <p:cNvPr id="29" name="TextBox 28">
            <a:extLst>
              <a:ext uri="{FF2B5EF4-FFF2-40B4-BE49-F238E27FC236}">
                <a16:creationId xmlns:a16="http://schemas.microsoft.com/office/drawing/2014/main" id="{A4758AC3-1912-B724-1B9E-324E3E7DFAB5}"/>
              </a:ext>
            </a:extLst>
          </p:cNvPr>
          <p:cNvSpPr txBox="1"/>
          <p:nvPr/>
        </p:nvSpPr>
        <p:spPr>
          <a:xfrm>
            <a:off x="5813467" y="3965833"/>
            <a:ext cx="1643865" cy="369332"/>
          </a:xfrm>
          <a:prstGeom prst="rect">
            <a:avLst/>
          </a:prstGeom>
          <a:noFill/>
        </p:spPr>
        <p:txBody>
          <a:bodyPr wrap="square" rtlCol="0">
            <a:spAutoFit/>
          </a:bodyPr>
          <a:lstStyle/>
          <a:p>
            <a:r>
              <a:rPr lang="en-US" dirty="0"/>
              <a:t>return DE;</a:t>
            </a:r>
            <a:endParaRPr lang="en-IN" dirty="0"/>
          </a:p>
        </p:txBody>
      </p:sp>
      <p:sp>
        <p:nvSpPr>
          <p:cNvPr id="30" name="TextBox 29">
            <a:extLst>
              <a:ext uri="{FF2B5EF4-FFF2-40B4-BE49-F238E27FC236}">
                <a16:creationId xmlns:a16="http://schemas.microsoft.com/office/drawing/2014/main" id="{4F9A7E83-310A-C579-8E35-B967C28F54A6}"/>
              </a:ext>
            </a:extLst>
          </p:cNvPr>
          <p:cNvSpPr txBox="1"/>
          <p:nvPr/>
        </p:nvSpPr>
        <p:spPr>
          <a:xfrm>
            <a:off x="5811755" y="4847697"/>
            <a:ext cx="1643865" cy="369332"/>
          </a:xfrm>
          <a:prstGeom prst="rect">
            <a:avLst/>
          </a:prstGeom>
          <a:noFill/>
        </p:spPr>
        <p:txBody>
          <a:bodyPr wrap="square" rtlCol="0">
            <a:spAutoFit/>
          </a:bodyPr>
          <a:lstStyle/>
          <a:p>
            <a:r>
              <a:rPr lang="en-US" dirty="0"/>
              <a:t>return NE;</a:t>
            </a:r>
            <a:endParaRPr lang="en-IN" dirty="0"/>
          </a:p>
        </p:txBody>
      </p:sp>
      <p:sp>
        <p:nvSpPr>
          <p:cNvPr id="31" name="TextBox 30">
            <a:extLst>
              <a:ext uri="{FF2B5EF4-FFF2-40B4-BE49-F238E27FC236}">
                <a16:creationId xmlns:a16="http://schemas.microsoft.com/office/drawing/2014/main" id="{DCCFEFBA-1E55-174E-D5E7-AE79B1D57EBC}"/>
              </a:ext>
            </a:extLst>
          </p:cNvPr>
          <p:cNvSpPr txBox="1"/>
          <p:nvPr/>
        </p:nvSpPr>
        <p:spPr>
          <a:xfrm>
            <a:off x="5881961" y="5606274"/>
            <a:ext cx="1643865" cy="369332"/>
          </a:xfrm>
          <a:prstGeom prst="rect">
            <a:avLst/>
          </a:prstGeom>
          <a:noFill/>
        </p:spPr>
        <p:txBody>
          <a:bodyPr wrap="square" rtlCol="0">
            <a:spAutoFit/>
          </a:bodyPr>
          <a:lstStyle/>
          <a:p>
            <a:r>
              <a:rPr lang="en-US" dirty="0"/>
              <a:t>return GE;</a:t>
            </a:r>
            <a:endParaRPr lang="en-IN" dirty="0"/>
          </a:p>
        </p:txBody>
      </p:sp>
      <p:sp>
        <p:nvSpPr>
          <p:cNvPr id="33" name="TextBox 32">
            <a:extLst>
              <a:ext uri="{FF2B5EF4-FFF2-40B4-BE49-F238E27FC236}">
                <a16:creationId xmlns:a16="http://schemas.microsoft.com/office/drawing/2014/main" id="{5497C480-7A31-9BF0-7A7E-9A8C0AB17A13}"/>
              </a:ext>
            </a:extLst>
          </p:cNvPr>
          <p:cNvSpPr txBox="1"/>
          <p:nvPr/>
        </p:nvSpPr>
        <p:spPr>
          <a:xfrm>
            <a:off x="2476078" y="3464102"/>
            <a:ext cx="1643865" cy="369332"/>
          </a:xfrm>
          <a:prstGeom prst="rect">
            <a:avLst/>
          </a:prstGeom>
          <a:noFill/>
        </p:spPr>
        <p:txBody>
          <a:bodyPr wrap="square" rtlCol="0">
            <a:spAutoFit/>
          </a:bodyPr>
          <a:lstStyle/>
          <a:p>
            <a:r>
              <a:rPr lang="en-US" dirty="0"/>
              <a:t>&lt;</a:t>
            </a:r>
            <a:endParaRPr lang="en-IN" dirty="0"/>
          </a:p>
        </p:txBody>
      </p:sp>
      <p:sp>
        <p:nvSpPr>
          <p:cNvPr id="34" name="TextBox 33">
            <a:extLst>
              <a:ext uri="{FF2B5EF4-FFF2-40B4-BE49-F238E27FC236}">
                <a16:creationId xmlns:a16="http://schemas.microsoft.com/office/drawing/2014/main" id="{4FB1E471-6254-2D8B-C0D6-9789749CDE03}"/>
              </a:ext>
            </a:extLst>
          </p:cNvPr>
          <p:cNvSpPr txBox="1"/>
          <p:nvPr/>
        </p:nvSpPr>
        <p:spPr>
          <a:xfrm>
            <a:off x="4292886" y="3061699"/>
            <a:ext cx="1643865" cy="369332"/>
          </a:xfrm>
          <a:prstGeom prst="rect">
            <a:avLst/>
          </a:prstGeom>
          <a:noFill/>
        </p:spPr>
        <p:txBody>
          <a:bodyPr wrap="square" rtlCol="0">
            <a:spAutoFit/>
          </a:bodyPr>
          <a:lstStyle/>
          <a:p>
            <a:r>
              <a:rPr lang="en-US" dirty="0"/>
              <a:t>=</a:t>
            </a:r>
            <a:endParaRPr lang="en-IN" dirty="0"/>
          </a:p>
        </p:txBody>
      </p:sp>
      <p:sp>
        <p:nvSpPr>
          <p:cNvPr id="35" name="TextBox 34">
            <a:extLst>
              <a:ext uri="{FF2B5EF4-FFF2-40B4-BE49-F238E27FC236}">
                <a16:creationId xmlns:a16="http://schemas.microsoft.com/office/drawing/2014/main" id="{57F0C5A7-93A4-A2DD-4DBC-EE50F3A01033}"/>
              </a:ext>
            </a:extLst>
          </p:cNvPr>
          <p:cNvSpPr txBox="1"/>
          <p:nvPr/>
        </p:nvSpPr>
        <p:spPr>
          <a:xfrm>
            <a:off x="2647314" y="3912737"/>
            <a:ext cx="1643865" cy="369332"/>
          </a:xfrm>
          <a:prstGeom prst="rect">
            <a:avLst/>
          </a:prstGeom>
          <a:noFill/>
        </p:spPr>
        <p:txBody>
          <a:bodyPr wrap="square" rtlCol="0">
            <a:spAutoFit/>
          </a:bodyPr>
          <a:lstStyle/>
          <a:p>
            <a:r>
              <a:rPr lang="en-US" dirty="0"/>
              <a:t>=</a:t>
            </a:r>
            <a:endParaRPr lang="en-IN" dirty="0"/>
          </a:p>
        </p:txBody>
      </p:sp>
      <p:sp>
        <p:nvSpPr>
          <p:cNvPr id="36" name="TextBox 35">
            <a:extLst>
              <a:ext uri="{FF2B5EF4-FFF2-40B4-BE49-F238E27FC236}">
                <a16:creationId xmlns:a16="http://schemas.microsoft.com/office/drawing/2014/main" id="{87071D40-FC26-2E42-1E49-78DEDC4003C5}"/>
              </a:ext>
            </a:extLst>
          </p:cNvPr>
          <p:cNvSpPr txBox="1"/>
          <p:nvPr/>
        </p:nvSpPr>
        <p:spPr>
          <a:xfrm>
            <a:off x="4258638" y="3869931"/>
            <a:ext cx="1643865" cy="369332"/>
          </a:xfrm>
          <a:prstGeom prst="rect">
            <a:avLst/>
          </a:prstGeom>
          <a:noFill/>
        </p:spPr>
        <p:txBody>
          <a:bodyPr wrap="square" rtlCol="0">
            <a:spAutoFit/>
          </a:bodyPr>
          <a:lstStyle/>
          <a:p>
            <a:r>
              <a:rPr lang="en-US" dirty="0"/>
              <a:t>=</a:t>
            </a:r>
            <a:endParaRPr lang="en-IN" dirty="0"/>
          </a:p>
        </p:txBody>
      </p:sp>
      <p:sp>
        <p:nvSpPr>
          <p:cNvPr id="37" name="TextBox 36">
            <a:extLst>
              <a:ext uri="{FF2B5EF4-FFF2-40B4-BE49-F238E27FC236}">
                <a16:creationId xmlns:a16="http://schemas.microsoft.com/office/drawing/2014/main" id="{907E98E3-CBFA-E32D-8774-E207BF0145C7}"/>
              </a:ext>
            </a:extLst>
          </p:cNvPr>
          <p:cNvSpPr txBox="1"/>
          <p:nvPr/>
        </p:nvSpPr>
        <p:spPr>
          <a:xfrm>
            <a:off x="4246654" y="4628504"/>
            <a:ext cx="1643865" cy="369332"/>
          </a:xfrm>
          <a:prstGeom prst="rect">
            <a:avLst/>
          </a:prstGeom>
          <a:noFill/>
        </p:spPr>
        <p:txBody>
          <a:bodyPr wrap="square" rtlCol="0">
            <a:spAutoFit/>
          </a:bodyPr>
          <a:lstStyle/>
          <a:p>
            <a:r>
              <a:rPr lang="en-US" dirty="0"/>
              <a:t>=</a:t>
            </a:r>
            <a:endParaRPr lang="en-IN" dirty="0"/>
          </a:p>
        </p:txBody>
      </p:sp>
      <p:sp>
        <p:nvSpPr>
          <p:cNvPr id="38" name="TextBox 37">
            <a:extLst>
              <a:ext uri="{FF2B5EF4-FFF2-40B4-BE49-F238E27FC236}">
                <a16:creationId xmlns:a16="http://schemas.microsoft.com/office/drawing/2014/main" id="{9B51C439-2534-271D-DEB7-17F1DA9ED794}"/>
              </a:ext>
            </a:extLst>
          </p:cNvPr>
          <p:cNvSpPr txBox="1"/>
          <p:nvPr/>
        </p:nvSpPr>
        <p:spPr>
          <a:xfrm>
            <a:off x="2693546" y="4431585"/>
            <a:ext cx="1643865" cy="369332"/>
          </a:xfrm>
          <a:prstGeom prst="rect">
            <a:avLst/>
          </a:prstGeom>
          <a:noFill/>
        </p:spPr>
        <p:txBody>
          <a:bodyPr wrap="square" rtlCol="0">
            <a:spAutoFit/>
          </a:bodyPr>
          <a:lstStyle/>
          <a:p>
            <a:r>
              <a:rPr lang="en-US" dirty="0"/>
              <a:t>!</a:t>
            </a:r>
            <a:endParaRPr lang="en-IN" dirty="0"/>
          </a:p>
        </p:txBody>
      </p:sp>
      <p:sp>
        <p:nvSpPr>
          <p:cNvPr id="39" name="TextBox 38">
            <a:extLst>
              <a:ext uri="{FF2B5EF4-FFF2-40B4-BE49-F238E27FC236}">
                <a16:creationId xmlns:a16="http://schemas.microsoft.com/office/drawing/2014/main" id="{326468FB-22F4-06C3-8696-A15D46266A21}"/>
              </a:ext>
            </a:extLst>
          </p:cNvPr>
          <p:cNvSpPr txBox="1"/>
          <p:nvPr/>
        </p:nvSpPr>
        <p:spPr>
          <a:xfrm>
            <a:off x="4274049" y="5518932"/>
            <a:ext cx="1643865" cy="369332"/>
          </a:xfrm>
          <a:prstGeom prst="rect">
            <a:avLst/>
          </a:prstGeom>
          <a:noFill/>
        </p:spPr>
        <p:txBody>
          <a:bodyPr wrap="square" rtlCol="0">
            <a:spAutoFit/>
          </a:bodyPr>
          <a:lstStyle/>
          <a:p>
            <a:r>
              <a:rPr lang="en-US" dirty="0"/>
              <a:t>=</a:t>
            </a:r>
            <a:endParaRPr lang="en-IN" dirty="0"/>
          </a:p>
        </p:txBody>
      </p:sp>
      <p:sp>
        <p:nvSpPr>
          <p:cNvPr id="40" name="TextBox 39">
            <a:extLst>
              <a:ext uri="{FF2B5EF4-FFF2-40B4-BE49-F238E27FC236}">
                <a16:creationId xmlns:a16="http://schemas.microsoft.com/office/drawing/2014/main" id="{AA3B1DC6-0B31-35B8-1AFF-5A36B4E29A07}"/>
              </a:ext>
            </a:extLst>
          </p:cNvPr>
          <p:cNvSpPr txBox="1"/>
          <p:nvPr/>
        </p:nvSpPr>
        <p:spPr>
          <a:xfrm>
            <a:off x="2618201" y="5003516"/>
            <a:ext cx="1643865" cy="369332"/>
          </a:xfrm>
          <a:prstGeom prst="rect">
            <a:avLst/>
          </a:prstGeom>
          <a:noFill/>
        </p:spPr>
        <p:txBody>
          <a:bodyPr wrap="square" rtlCol="0">
            <a:spAutoFit/>
          </a:bodyPr>
          <a:lstStyle/>
          <a:p>
            <a:r>
              <a:rPr lang="en-US" dirty="0"/>
              <a:t>&gt;</a:t>
            </a:r>
            <a:endParaRPr lang="en-IN" dirty="0"/>
          </a:p>
        </p:txBody>
      </p:sp>
      <p:cxnSp>
        <p:nvCxnSpPr>
          <p:cNvPr id="41" name="Straight Arrow Connector 40">
            <a:extLst>
              <a:ext uri="{FF2B5EF4-FFF2-40B4-BE49-F238E27FC236}">
                <a16:creationId xmlns:a16="http://schemas.microsoft.com/office/drawing/2014/main" id="{C2855A42-0F9C-8965-C25B-EA48F0402F64}"/>
              </a:ext>
            </a:extLst>
          </p:cNvPr>
          <p:cNvCxnSpPr>
            <a:endCxn id="5" idx="2"/>
          </p:cNvCxnSpPr>
          <p:nvPr/>
        </p:nvCxnSpPr>
        <p:spPr>
          <a:xfrm>
            <a:off x="1140431" y="4289464"/>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A72CC94D-DB98-FC7D-B46D-0DAC518747B3}"/>
              </a:ext>
            </a:extLst>
          </p:cNvPr>
          <p:cNvSpPr/>
          <p:nvPr/>
        </p:nvSpPr>
        <p:spPr>
          <a:xfrm>
            <a:off x="4387070" y="2311679"/>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Oval 80">
            <a:extLst>
              <a:ext uri="{FF2B5EF4-FFF2-40B4-BE49-F238E27FC236}">
                <a16:creationId xmlns:a16="http://schemas.microsoft.com/office/drawing/2014/main" id="{F95F5687-653E-ABF9-3865-13DAC225F4BF}"/>
              </a:ext>
            </a:extLst>
          </p:cNvPr>
          <p:cNvSpPr/>
          <p:nvPr/>
        </p:nvSpPr>
        <p:spPr>
          <a:xfrm>
            <a:off x="4436730" y="608058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Oval 82">
            <a:extLst>
              <a:ext uri="{FF2B5EF4-FFF2-40B4-BE49-F238E27FC236}">
                <a16:creationId xmlns:a16="http://schemas.microsoft.com/office/drawing/2014/main" id="{6185D76A-EF84-C244-B013-B05808B2020B}"/>
              </a:ext>
            </a:extLst>
          </p:cNvPr>
          <p:cNvSpPr/>
          <p:nvPr/>
        </p:nvSpPr>
        <p:spPr>
          <a:xfrm>
            <a:off x="4515489" y="614908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S11</a:t>
            </a:r>
            <a:endParaRPr lang="en-IN" sz="1200" dirty="0"/>
          </a:p>
        </p:txBody>
      </p:sp>
      <p:sp>
        <p:nvSpPr>
          <p:cNvPr id="84" name="TextBox 83">
            <a:extLst>
              <a:ext uri="{FF2B5EF4-FFF2-40B4-BE49-F238E27FC236}">
                <a16:creationId xmlns:a16="http://schemas.microsoft.com/office/drawing/2014/main" id="{266C4B77-5C63-27B5-89CA-86AED2CB8B49}"/>
              </a:ext>
            </a:extLst>
          </p:cNvPr>
          <p:cNvSpPr txBox="1"/>
          <p:nvPr/>
        </p:nvSpPr>
        <p:spPr>
          <a:xfrm>
            <a:off x="5202155" y="6241558"/>
            <a:ext cx="1643865" cy="369332"/>
          </a:xfrm>
          <a:prstGeom prst="rect">
            <a:avLst/>
          </a:prstGeom>
          <a:noFill/>
        </p:spPr>
        <p:txBody>
          <a:bodyPr wrap="square" rtlCol="0">
            <a:spAutoFit/>
          </a:bodyPr>
          <a:lstStyle/>
          <a:p>
            <a:r>
              <a:rPr lang="en-US" dirty="0"/>
              <a:t>return GT;</a:t>
            </a:r>
            <a:endParaRPr lang="en-IN" dirty="0"/>
          </a:p>
        </p:txBody>
      </p:sp>
      <p:sp>
        <p:nvSpPr>
          <p:cNvPr id="85" name="TextBox 84">
            <a:extLst>
              <a:ext uri="{FF2B5EF4-FFF2-40B4-BE49-F238E27FC236}">
                <a16:creationId xmlns:a16="http://schemas.microsoft.com/office/drawing/2014/main" id="{FC68BA63-E780-6D96-C025-AC42E90A8B48}"/>
              </a:ext>
            </a:extLst>
          </p:cNvPr>
          <p:cNvSpPr txBox="1"/>
          <p:nvPr/>
        </p:nvSpPr>
        <p:spPr>
          <a:xfrm>
            <a:off x="5161063" y="2512034"/>
            <a:ext cx="1643865" cy="369332"/>
          </a:xfrm>
          <a:prstGeom prst="rect">
            <a:avLst/>
          </a:prstGeom>
          <a:noFill/>
        </p:spPr>
        <p:txBody>
          <a:bodyPr wrap="square" rtlCol="0">
            <a:spAutoFit/>
          </a:bodyPr>
          <a:lstStyle/>
          <a:p>
            <a:r>
              <a:rPr lang="en-US" dirty="0"/>
              <a:t>return LT;</a:t>
            </a:r>
            <a:endParaRPr lang="en-IN" dirty="0"/>
          </a:p>
        </p:txBody>
      </p:sp>
      <p:sp>
        <p:nvSpPr>
          <p:cNvPr id="88" name="Oval 87">
            <a:extLst>
              <a:ext uri="{FF2B5EF4-FFF2-40B4-BE49-F238E27FC236}">
                <a16:creationId xmlns:a16="http://schemas.microsoft.com/office/drawing/2014/main" id="{F4F4F458-07EE-3617-7437-8AE85B957D7E}"/>
              </a:ext>
            </a:extLst>
          </p:cNvPr>
          <p:cNvSpPr/>
          <p:nvPr/>
        </p:nvSpPr>
        <p:spPr>
          <a:xfrm>
            <a:off x="4469273" y="2381894"/>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endParaRPr lang="en-IN" dirty="0"/>
          </a:p>
        </p:txBody>
      </p:sp>
      <p:cxnSp>
        <p:nvCxnSpPr>
          <p:cNvPr id="91" name="Straight Arrow Connector 90">
            <a:extLst>
              <a:ext uri="{FF2B5EF4-FFF2-40B4-BE49-F238E27FC236}">
                <a16:creationId xmlns:a16="http://schemas.microsoft.com/office/drawing/2014/main" id="{400E980D-DAC5-B637-2A85-E9DAF3DC7C9A}"/>
              </a:ext>
            </a:extLst>
          </p:cNvPr>
          <p:cNvCxnSpPr>
            <a:stCxn id="12" idx="7"/>
            <a:endCxn id="88" idx="3"/>
          </p:cNvCxnSpPr>
          <p:nvPr/>
        </p:nvCxnSpPr>
        <p:spPr>
          <a:xfrm flipV="1">
            <a:off x="3906158" y="2864219"/>
            <a:ext cx="651887" cy="32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88D0334B-C694-8C98-921E-30B5A08EF6C2}"/>
              </a:ext>
            </a:extLst>
          </p:cNvPr>
          <p:cNvCxnSpPr>
            <a:stCxn id="17" idx="5"/>
            <a:endCxn id="83" idx="1"/>
          </p:cNvCxnSpPr>
          <p:nvPr/>
        </p:nvCxnSpPr>
        <p:spPr>
          <a:xfrm>
            <a:off x="3887324" y="5989276"/>
            <a:ext cx="716937" cy="242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EE7AA60B-4741-18C8-35B2-358176B70D92}"/>
              </a:ext>
            </a:extLst>
          </p:cNvPr>
          <p:cNvSpPr txBox="1"/>
          <p:nvPr/>
        </p:nvSpPr>
        <p:spPr>
          <a:xfrm>
            <a:off x="4994966" y="2222647"/>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5" name="TextBox 94">
            <a:extLst>
              <a:ext uri="{FF2B5EF4-FFF2-40B4-BE49-F238E27FC236}">
                <a16:creationId xmlns:a16="http://schemas.microsoft.com/office/drawing/2014/main" id="{34F0049C-0C16-517A-2D2B-1C4B2A581025}"/>
              </a:ext>
            </a:extLst>
          </p:cNvPr>
          <p:cNvSpPr txBox="1"/>
          <p:nvPr/>
        </p:nvSpPr>
        <p:spPr>
          <a:xfrm>
            <a:off x="5075448" y="6073751"/>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6" name="TextBox 95">
            <a:extLst>
              <a:ext uri="{FF2B5EF4-FFF2-40B4-BE49-F238E27FC236}">
                <a16:creationId xmlns:a16="http://schemas.microsoft.com/office/drawing/2014/main" id="{4EFA0FC8-F45A-ED4D-EA85-CFE3D309D1B2}"/>
              </a:ext>
            </a:extLst>
          </p:cNvPr>
          <p:cNvSpPr txBox="1"/>
          <p:nvPr/>
        </p:nvSpPr>
        <p:spPr>
          <a:xfrm>
            <a:off x="3546307" y="2664434"/>
            <a:ext cx="1643865" cy="369332"/>
          </a:xfrm>
          <a:prstGeom prst="rect">
            <a:avLst/>
          </a:prstGeom>
          <a:noFill/>
        </p:spPr>
        <p:txBody>
          <a:bodyPr wrap="square" rtlCol="0">
            <a:spAutoFit/>
          </a:bodyPr>
          <a:lstStyle/>
          <a:p>
            <a:r>
              <a:rPr lang="en-US" dirty="0"/>
              <a:t>other</a:t>
            </a:r>
            <a:endParaRPr lang="en-IN" dirty="0"/>
          </a:p>
        </p:txBody>
      </p:sp>
      <p:sp>
        <p:nvSpPr>
          <p:cNvPr id="97" name="TextBox 96">
            <a:extLst>
              <a:ext uri="{FF2B5EF4-FFF2-40B4-BE49-F238E27FC236}">
                <a16:creationId xmlns:a16="http://schemas.microsoft.com/office/drawing/2014/main" id="{43820793-92B9-CFFF-8665-29B1932AAC01}"/>
              </a:ext>
            </a:extLst>
          </p:cNvPr>
          <p:cNvSpPr txBox="1"/>
          <p:nvPr/>
        </p:nvSpPr>
        <p:spPr>
          <a:xfrm>
            <a:off x="3698707" y="6123169"/>
            <a:ext cx="1643865" cy="369332"/>
          </a:xfrm>
          <a:prstGeom prst="rect">
            <a:avLst/>
          </a:prstGeom>
          <a:noFill/>
        </p:spPr>
        <p:txBody>
          <a:bodyPr wrap="square" rtlCol="0">
            <a:spAutoFit/>
          </a:bodyPr>
          <a:lstStyle/>
          <a:p>
            <a:r>
              <a:rPr lang="en-US" dirty="0"/>
              <a:t>other</a:t>
            </a:r>
            <a:endParaRPr lang="en-IN" dirty="0"/>
          </a:p>
        </p:txBody>
      </p:sp>
      <p:sp>
        <p:nvSpPr>
          <p:cNvPr id="32" name="TextBox 31">
            <a:extLst>
              <a:ext uri="{FF2B5EF4-FFF2-40B4-BE49-F238E27FC236}">
                <a16:creationId xmlns:a16="http://schemas.microsoft.com/office/drawing/2014/main" id="{1C993C39-58B2-289A-AAEB-4DC785B72680}"/>
              </a:ext>
            </a:extLst>
          </p:cNvPr>
          <p:cNvSpPr txBox="1"/>
          <p:nvPr/>
        </p:nvSpPr>
        <p:spPr>
          <a:xfrm>
            <a:off x="8131625" y="5239434"/>
            <a:ext cx="2100946" cy="646331"/>
          </a:xfrm>
          <a:prstGeom prst="rect">
            <a:avLst/>
          </a:prstGeom>
          <a:noFill/>
        </p:spPr>
        <p:txBody>
          <a:bodyPr wrap="square">
            <a:spAutoFit/>
          </a:bodyPr>
          <a:lstStyle/>
          <a:p>
            <a:r>
              <a:rPr lang="en-IN" sz="1800" dirty="0"/>
              <a:t>Scan</a:t>
            </a:r>
            <a:r>
              <a:rPr lang="en-IN" sz="1800" dirty="0">
                <a:solidFill>
                  <a:schemeClr val="accent1"/>
                </a:solidFill>
              </a:rPr>
              <a:t> </a:t>
            </a:r>
            <a:r>
              <a:rPr lang="en-IN" sz="1800" dirty="0">
                <a:solidFill>
                  <a:srgbClr val="FF0000"/>
                </a:solidFill>
              </a:rPr>
              <a:t>&lt;=&lt;</a:t>
            </a:r>
            <a:r>
              <a:rPr lang="en-IN" sz="1800" dirty="0">
                <a:solidFill>
                  <a:schemeClr val="accent1"/>
                </a:solidFill>
              </a:rPr>
              <a:t>!=&gt;`\n’</a:t>
            </a:r>
          </a:p>
          <a:p>
            <a:r>
              <a:rPr lang="en-IN" dirty="0">
                <a:solidFill>
                  <a:schemeClr val="accent1"/>
                </a:solidFill>
              </a:rPr>
              <a:t>LE LT</a:t>
            </a:r>
            <a:endParaRPr lang="en-IN" sz="1800" dirty="0">
              <a:solidFill>
                <a:schemeClr val="accent1"/>
              </a:solidFill>
            </a:endParaRPr>
          </a:p>
        </p:txBody>
      </p:sp>
    </p:spTree>
    <p:extLst>
      <p:ext uri="{BB962C8B-B14F-4D97-AF65-F5344CB8AC3E}">
        <p14:creationId xmlns:p14="http://schemas.microsoft.com/office/powerpoint/2010/main" val="3761981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F0437-88BF-EFCA-5CF9-17A462ED66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167677-481E-8233-F436-1B255A02CC91}"/>
              </a:ext>
            </a:extLst>
          </p:cNvPr>
          <p:cNvSpPr>
            <a:spLocks noGrp="1"/>
          </p:cNvSpPr>
          <p:nvPr>
            <p:ph type="title"/>
          </p:nvPr>
        </p:nvSpPr>
        <p:spPr/>
        <p:txBody>
          <a:bodyPr/>
          <a:lstStyle/>
          <a:p>
            <a:r>
              <a:rPr lang="en-US" dirty="0"/>
              <a:t>Transition diagram for </a:t>
            </a:r>
            <a:r>
              <a:rPr lang="en-US" dirty="0" err="1"/>
              <a:t>relop</a:t>
            </a:r>
            <a:endParaRPr lang="en-US" dirty="0"/>
          </a:p>
        </p:txBody>
      </p:sp>
      <p:sp>
        <p:nvSpPr>
          <p:cNvPr id="3" name="Content Placeholder 2">
            <a:extLst>
              <a:ext uri="{FF2B5EF4-FFF2-40B4-BE49-F238E27FC236}">
                <a16:creationId xmlns:a16="http://schemas.microsoft.com/office/drawing/2014/main" id="{6286A311-1C10-3021-C426-6D12A8D10266}"/>
              </a:ext>
            </a:extLst>
          </p:cNvPr>
          <p:cNvSpPr>
            <a:spLocks noGrp="1"/>
          </p:cNvSpPr>
          <p:nvPr>
            <p:ph idx="1"/>
          </p:nvPr>
        </p:nvSpPr>
        <p:spPr/>
        <p:txBody>
          <a:bodyPr/>
          <a:lstStyle/>
          <a:p>
            <a:r>
              <a:rPr lang="en-US" dirty="0">
                <a:solidFill>
                  <a:schemeClr val="accent1"/>
                </a:solidFill>
              </a:rPr>
              <a:t>*</a:t>
            </a:r>
            <a:r>
              <a:rPr lang="en-US" dirty="0"/>
              <a:t> at a FA state is used to indicate that we must retract the input one position</a:t>
            </a:r>
          </a:p>
        </p:txBody>
      </p:sp>
      <p:sp>
        <p:nvSpPr>
          <p:cNvPr id="4" name="TextBox 3">
            <a:extLst>
              <a:ext uri="{FF2B5EF4-FFF2-40B4-BE49-F238E27FC236}">
                <a16:creationId xmlns:a16="http://schemas.microsoft.com/office/drawing/2014/main" id="{AB12C826-8097-EB25-15F0-29F2597D1F9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D07345BC-4F26-9C64-5925-BD99F40FC065}"/>
              </a:ext>
            </a:extLst>
          </p:cNvPr>
          <p:cNvSpPr/>
          <p:nvPr/>
        </p:nvSpPr>
        <p:spPr>
          <a:xfrm>
            <a:off x="1828800" y="400692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endParaRPr lang="en-IN" dirty="0"/>
          </a:p>
        </p:txBody>
      </p:sp>
      <p:sp>
        <p:nvSpPr>
          <p:cNvPr id="7" name="Oval 6">
            <a:extLst>
              <a:ext uri="{FF2B5EF4-FFF2-40B4-BE49-F238E27FC236}">
                <a16:creationId xmlns:a16="http://schemas.microsoft.com/office/drawing/2014/main" id="{DE3F3141-26B0-9638-974D-3C44188F6679}"/>
              </a:ext>
            </a:extLst>
          </p:cNvPr>
          <p:cNvSpPr/>
          <p:nvPr/>
        </p:nvSpPr>
        <p:spPr>
          <a:xfrm>
            <a:off x="5042898" y="303944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D3B59450-021C-D23D-45D9-28F322325211}"/>
              </a:ext>
            </a:extLst>
          </p:cNvPr>
          <p:cNvSpPr/>
          <p:nvPr/>
        </p:nvSpPr>
        <p:spPr>
          <a:xfrm>
            <a:off x="5061728" y="384938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0B0F185E-EC51-9BEF-A80D-9805C92AEC3B}"/>
              </a:ext>
            </a:extLst>
          </p:cNvPr>
          <p:cNvSpPr/>
          <p:nvPr/>
        </p:nvSpPr>
        <p:spPr>
          <a:xfrm>
            <a:off x="5060018" y="4649057"/>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0F1738A5-389F-2895-8054-2D65B60F73F7}"/>
              </a:ext>
            </a:extLst>
          </p:cNvPr>
          <p:cNvSpPr/>
          <p:nvPr/>
        </p:nvSpPr>
        <p:spPr>
          <a:xfrm>
            <a:off x="5037760" y="54590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7CFBD157-09CA-D2D5-29A8-1A56B0B02212}"/>
              </a:ext>
            </a:extLst>
          </p:cNvPr>
          <p:cNvSpPr/>
          <p:nvPr/>
        </p:nvSpPr>
        <p:spPr>
          <a:xfrm>
            <a:off x="3289447" y="5436740"/>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051E6677-C114-C4BF-75DD-5CC4210D47ED}"/>
              </a:ext>
            </a:extLst>
          </p:cNvPr>
          <p:cNvSpPr/>
          <p:nvPr/>
        </p:nvSpPr>
        <p:spPr>
          <a:xfrm>
            <a:off x="3388755" y="311136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endParaRPr lang="en-IN" dirty="0"/>
          </a:p>
        </p:txBody>
      </p:sp>
      <p:sp>
        <p:nvSpPr>
          <p:cNvPr id="13" name="Oval 12">
            <a:extLst>
              <a:ext uri="{FF2B5EF4-FFF2-40B4-BE49-F238E27FC236}">
                <a16:creationId xmlns:a16="http://schemas.microsoft.com/office/drawing/2014/main" id="{CF8ACCEC-6F17-7576-A4EC-AC786604A4F8}"/>
              </a:ext>
            </a:extLst>
          </p:cNvPr>
          <p:cNvSpPr/>
          <p:nvPr/>
        </p:nvSpPr>
        <p:spPr>
          <a:xfrm>
            <a:off x="5143921" y="313020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S4</a:t>
            </a:r>
            <a:endParaRPr lang="en-IN" dirty="0"/>
          </a:p>
        </p:txBody>
      </p:sp>
      <p:sp>
        <p:nvSpPr>
          <p:cNvPr id="14" name="Oval 13">
            <a:extLst>
              <a:ext uri="{FF2B5EF4-FFF2-40B4-BE49-F238E27FC236}">
                <a16:creationId xmlns:a16="http://schemas.microsoft.com/office/drawing/2014/main" id="{6E52272F-F27D-A10B-DD11-B5007E33E2E6}"/>
              </a:ext>
            </a:extLst>
          </p:cNvPr>
          <p:cNvSpPr/>
          <p:nvPr/>
        </p:nvSpPr>
        <p:spPr>
          <a:xfrm>
            <a:off x="5142211" y="3929870"/>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t>
            </a:r>
            <a:endParaRPr lang="en-IN" dirty="0"/>
          </a:p>
        </p:txBody>
      </p:sp>
      <p:sp>
        <p:nvSpPr>
          <p:cNvPr id="15" name="Oval 14">
            <a:extLst>
              <a:ext uri="{FF2B5EF4-FFF2-40B4-BE49-F238E27FC236}">
                <a16:creationId xmlns:a16="http://schemas.microsoft.com/office/drawing/2014/main" id="{0EFAE021-9480-A37F-9966-918544F9A0A8}"/>
              </a:ext>
            </a:extLst>
          </p:cNvPr>
          <p:cNvSpPr/>
          <p:nvPr/>
        </p:nvSpPr>
        <p:spPr>
          <a:xfrm>
            <a:off x="5150775" y="471912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S8</a:t>
            </a:r>
            <a:endParaRPr lang="en-IN" dirty="0"/>
          </a:p>
        </p:txBody>
      </p:sp>
      <p:sp>
        <p:nvSpPr>
          <p:cNvPr id="16" name="Oval 15">
            <a:extLst>
              <a:ext uri="{FF2B5EF4-FFF2-40B4-BE49-F238E27FC236}">
                <a16:creationId xmlns:a16="http://schemas.microsoft.com/office/drawing/2014/main" id="{39FFFDFE-7BEA-FD01-32E0-B979E12DE09E}"/>
              </a:ext>
            </a:extLst>
          </p:cNvPr>
          <p:cNvSpPr/>
          <p:nvPr/>
        </p:nvSpPr>
        <p:spPr>
          <a:xfrm>
            <a:off x="5107969" y="553948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S10</a:t>
            </a:r>
            <a:endParaRPr lang="en-IN" sz="1200" dirty="0"/>
          </a:p>
        </p:txBody>
      </p:sp>
      <p:sp>
        <p:nvSpPr>
          <p:cNvPr id="17" name="Oval 16">
            <a:extLst>
              <a:ext uri="{FF2B5EF4-FFF2-40B4-BE49-F238E27FC236}">
                <a16:creationId xmlns:a16="http://schemas.microsoft.com/office/drawing/2014/main" id="{15B085DF-7711-E750-9CCB-A612B4C683C5}"/>
              </a:ext>
            </a:extLst>
          </p:cNvPr>
          <p:cNvSpPr/>
          <p:nvPr/>
        </p:nvSpPr>
        <p:spPr>
          <a:xfrm>
            <a:off x="3369921" y="550695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S9</a:t>
            </a:r>
            <a:endParaRPr lang="en-IN" dirty="0"/>
          </a:p>
        </p:txBody>
      </p:sp>
      <p:sp>
        <p:nvSpPr>
          <p:cNvPr id="18" name="Oval 17">
            <a:extLst>
              <a:ext uri="{FF2B5EF4-FFF2-40B4-BE49-F238E27FC236}">
                <a16:creationId xmlns:a16="http://schemas.microsoft.com/office/drawing/2014/main" id="{95721819-D2AC-2A62-995B-D7A2686230B4}"/>
              </a:ext>
            </a:extLst>
          </p:cNvPr>
          <p:cNvSpPr/>
          <p:nvPr/>
        </p:nvSpPr>
        <p:spPr>
          <a:xfrm>
            <a:off x="3369920" y="469349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S7</a:t>
            </a:r>
            <a:endParaRPr lang="en-IN" dirty="0"/>
          </a:p>
        </p:txBody>
      </p:sp>
      <p:sp>
        <p:nvSpPr>
          <p:cNvPr id="19" name="Oval 18">
            <a:extLst>
              <a:ext uri="{FF2B5EF4-FFF2-40B4-BE49-F238E27FC236}">
                <a16:creationId xmlns:a16="http://schemas.microsoft.com/office/drawing/2014/main" id="{BFF85538-AE6A-492C-2500-E4A7FFFB74B2}"/>
              </a:ext>
            </a:extLst>
          </p:cNvPr>
          <p:cNvSpPr/>
          <p:nvPr/>
        </p:nvSpPr>
        <p:spPr>
          <a:xfrm>
            <a:off x="3344238" y="393945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S5</a:t>
            </a:r>
            <a:endParaRPr lang="en-IN" dirty="0"/>
          </a:p>
        </p:txBody>
      </p:sp>
      <p:cxnSp>
        <p:nvCxnSpPr>
          <p:cNvPr id="20" name="Straight Arrow Connector 19">
            <a:extLst>
              <a:ext uri="{FF2B5EF4-FFF2-40B4-BE49-F238E27FC236}">
                <a16:creationId xmlns:a16="http://schemas.microsoft.com/office/drawing/2014/main" id="{66B5AA40-13CA-3906-F9EA-C3A259465A45}"/>
              </a:ext>
            </a:extLst>
          </p:cNvPr>
          <p:cNvCxnSpPr>
            <a:stCxn id="5" idx="7"/>
            <a:endCxn id="12" idx="2"/>
          </p:cNvCxnSpPr>
          <p:nvPr/>
        </p:nvCxnSpPr>
        <p:spPr>
          <a:xfrm flipV="1">
            <a:off x="2346203" y="3393903"/>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7145A323-FD78-59E9-855E-8328038B32B3}"/>
              </a:ext>
            </a:extLst>
          </p:cNvPr>
          <p:cNvCxnSpPr>
            <a:stCxn id="12" idx="6"/>
            <a:endCxn id="13" idx="2"/>
          </p:cNvCxnSpPr>
          <p:nvPr/>
        </p:nvCxnSpPr>
        <p:spPr>
          <a:xfrm>
            <a:off x="3994930" y="3393903"/>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966C433-E7E4-3567-F9CB-9FA22F037C6E}"/>
              </a:ext>
            </a:extLst>
          </p:cNvPr>
          <p:cNvCxnSpPr>
            <a:stCxn id="5" idx="6"/>
            <a:endCxn id="19" idx="2"/>
          </p:cNvCxnSpPr>
          <p:nvPr/>
        </p:nvCxnSpPr>
        <p:spPr>
          <a:xfrm flipV="1">
            <a:off x="2434975" y="4221996"/>
            <a:ext cx="909263" cy="67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8F53A96-EEEC-2647-9C40-33C1642FCC01}"/>
              </a:ext>
            </a:extLst>
          </p:cNvPr>
          <p:cNvCxnSpPr>
            <a:stCxn id="19" idx="6"/>
            <a:endCxn id="14" idx="2"/>
          </p:cNvCxnSpPr>
          <p:nvPr/>
        </p:nvCxnSpPr>
        <p:spPr>
          <a:xfrm flipV="1">
            <a:off x="3950413" y="4212410"/>
            <a:ext cx="1191798" cy="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9060452-750D-75F6-8E05-95EFAA6CE02B}"/>
              </a:ext>
            </a:extLst>
          </p:cNvPr>
          <p:cNvCxnSpPr>
            <a:stCxn id="5" idx="5"/>
            <a:endCxn id="18" idx="2"/>
          </p:cNvCxnSpPr>
          <p:nvPr/>
        </p:nvCxnSpPr>
        <p:spPr>
          <a:xfrm>
            <a:off x="2346203" y="4489250"/>
            <a:ext cx="1023717" cy="486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3E59395-E92B-CA5D-70A8-481D585CC188}"/>
              </a:ext>
            </a:extLst>
          </p:cNvPr>
          <p:cNvCxnSpPr>
            <a:stCxn id="18" idx="6"/>
            <a:endCxn id="15" idx="2"/>
          </p:cNvCxnSpPr>
          <p:nvPr/>
        </p:nvCxnSpPr>
        <p:spPr>
          <a:xfrm>
            <a:off x="3976095" y="4976036"/>
            <a:ext cx="1174680" cy="2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8AED262-EC08-95A5-07BD-F75392DE1CA5}"/>
              </a:ext>
            </a:extLst>
          </p:cNvPr>
          <p:cNvCxnSpPr>
            <a:stCxn id="5" idx="4"/>
            <a:endCxn id="17" idx="1"/>
          </p:cNvCxnSpPr>
          <p:nvPr/>
        </p:nvCxnSpPr>
        <p:spPr>
          <a:xfrm>
            <a:off x="2131888" y="4572004"/>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7B77C43-58ED-482D-1A4B-5390C624D9E1}"/>
              </a:ext>
            </a:extLst>
          </p:cNvPr>
          <p:cNvCxnSpPr>
            <a:stCxn id="11" idx="6"/>
            <a:endCxn id="16" idx="2"/>
          </p:cNvCxnSpPr>
          <p:nvPr/>
        </p:nvCxnSpPr>
        <p:spPr>
          <a:xfrm>
            <a:off x="4070283" y="5789350"/>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BEE8D1CE-BB49-C95C-2324-244A14527B8B}"/>
              </a:ext>
            </a:extLst>
          </p:cNvPr>
          <p:cNvSpPr txBox="1"/>
          <p:nvPr/>
        </p:nvSpPr>
        <p:spPr>
          <a:xfrm>
            <a:off x="5866547" y="3135340"/>
            <a:ext cx="1643865" cy="369332"/>
          </a:xfrm>
          <a:prstGeom prst="rect">
            <a:avLst/>
          </a:prstGeom>
          <a:noFill/>
        </p:spPr>
        <p:txBody>
          <a:bodyPr wrap="square" rtlCol="0">
            <a:spAutoFit/>
          </a:bodyPr>
          <a:lstStyle/>
          <a:p>
            <a:r>
              <a:rPr lang="en-US"/>
              <a:t>return LE;</a:t>
            </a:r>
            <a:endParaRPr lang="en-IN" dirty="0"/>
          </a:p>
        </p:txBody>
      </p:sp>
      <p:sp>
        <p:nvSpPr>
          <p:cNvPr id="29" name="TextBox 28">
            <a:extLst>
              <a:ext uri="{FF2B5EF4-FFF2-40B4-BE49-F238E27FC236}">
                <a16:creationId xmlns:a16="http://schemas.microsoft.com/office/drawing/2014/main" id="{EB95EA12-CF98-5C33-604C-FE35238077D4}"/>
              </a:ext>
            </a:extLst>
          </p:cNvPr>
          <p:cNvSpPr txBox="1"/>
          <p:nvPr/>
        </p:nvSpPr>
        <p:spPr>
          <a:xfrm>
            <a:off x="5813467" y="3965833"/>
            <a:ext cx="1643865" cy="369332"/>
          </a:xfrm>
          <a:prstGeom prst="rect">
            <a:avLst/>
          </a:prstGeom>
          <a:noFill/>
        </p:spPr>
        <p:txBody>
          <a:bodyPr wrap="square" rtlCol="0">
            <a:spAutoFit/>
          </a:bodyPr>
          <a:lstStyle/>
          <a:p>
            <a:r>
              <a:rPr lang="en-US" dirty="0"/>
              <a:t>return DE;</a:t>
            </a:r>
            <a:endParaRPr lang="en-IN" dirty="0"/>
          </a:p>
        </p:txBody>
      </p:sp>
      <p:sp>
        <p:nvSpPr>
          <p:cNvPr id="30" name="TextBox 29">
            <a:extLst>
              <a:ext uri="{FF2B5EF4-FFF2-40B4-BE49-F238E27FC236}">
                <a16:creationId xmlns:a16="http://schemas.microsoft.com/office/drawing/2014/main" id="{62B37D5B-3B0A-F43A-838D-5DAA1F813D1D}"/>
              </a:ext>
            </a:extLst>
          </p:cNvPr>
          <p:cNvSpPr txBox="1"/>
          <p:nvPr/>
        </p:nvSpPr>
        <p:spPr>
          <a:xfrm>
            <a:off x="5811755" y="4847697"/>
            <a:ext cx="1643865" cy="369332"/>
          </a:xfrm>
          <a:prstGeom prst="rect">
            <a:avLst/>
          </a:prstGeom>
          <a:noFill/>
        </p:spPr>
        <p:txBody>
          <a:bodyPr wrap="square" rtlCol="0">
            <a:spAutoFit/>
          </a:bodyPr>
          <a:lstStyle/>
          <a:p>
            <a:r>
              <a:rPr lang="en-US" dirty="0"/>
              <a:t>return NE;</a:t>
            </a:r>
            <a:endParaRPr lang="en-IN" dirty="0"/>
          </a:p>
        </p:txBody>
      </p:sp>
      <p:sp>
        <p:nvSpPr>
          <p:cNvPr id="31" name="TextBox 30">
            <a:extLst>
              <a:ext uri="{FF2B5EF4-FFF2-40B4-BE49-F238E27FC236}">
                <a16:creationId xmlns:a16="http://schemas.microsoft.com/office/drawing/2014/main" id="{72A56766-0720-EA6A-C5B8-60EAAEABB52B}"/>
              </a:ext>
            </a:extLst>
          </p:cNvPr>
          <p:cNvSpPr txBox="1"/>
          <p:nvPr/>
        </p:nvSpPr>
        <p:spPr>
          <a:xfrm>
            <a:off x="5881961" y="5606274"/>
            <a:ext cx="1643865" cy="369332"/>
          </a:xfrm>
          <a:prstGeom prst="rect">
            <a:avLst/>
          </a:prstGeom>
          <a:noFill/>
        </p:spPr>
        <p:txBody>
          <a:bodyPr wrap="square" rtlCol="0">
            <a:spAutoFit/>
          </a:bodyPr>
          <a:lstStyle/>
          <a:p>
            <a:r>
              <a:rPr lang="en-US" dirty="0"/>
              <a:t>return GE;</a:t>
            </a:r>
            <a:endParaRPr lang="en-IN" dirty="0"/>
          </a:p>
        </p:txBody>
      </p:sp>
      <p:sp>
        <p:nvSpPr>
          <p:cNvPr id="33" name="TextBox 32">
            <a:extLst>
              <a:ext uri="{FF2B5EF4-FFF2-40B4-BE49-F238E27FC236}">
                <a16:creationId xmlns:a16="http://schemas.microsoft.com/office/drawing/2014/main" id="{8A92B908-142E-A056-F1C0-FC8AC1DBA818}"/>
              </a:ext>
            </a:extLst>
          </p:cNvPr>
          <p:cNvSpPr txBox="1"/>
          <p:nvPr/>
        </p:nvSpPr>
        <p:spPr>
          <a:xfrm>
            <a:off x="2476078" y="3464102"/>
            <a:ext cx="1643865" cy="369332"/>
          </a:xfrm>
          <a:prstGeom prst="rect">
            <a:avLst/>
          </a:prstGeom>
          <a:noFill/>
        </p:spPr>
        <p:txBody>
          <a:bodyPr wrap="square" rtlCol="0">
            <a:spAutoFit/>
          </a:bodyPr>
          <a:lstStyle/>
          <a:p>
            <a:r>
              <a:rPr lang="en-US" dirty="0"/>
              <a:t>&lt;</a:t>
            </a:r>
            <a:endParaRPr lang="en-IN" dirty="0"/>
          </a:p>
        </p:txBody>
      </p:sp>
      <p:sp>
        <p:nvSpPr>
          <p:cNvPr id="34" name="TextBox 33">
            <a:extLst>
              <a:ext uri="{FF2B5EF4-FFF2-40B4-BE49-F238E27FC236}">
                <a16:creationId xmlns:a16="http://schemas.microsoft.com/office/drawing/2014/main" id="{3EB097A3-EA1B-84A1-9DC0-819AE15874DD}"/>
              </a:ext>
            </a:extLst>
          </p:cNvPr>
          <p:cNvSpPr txBox="1"/>
          <p:nvPr/>
        </p:nvSpPr>
        <p:spPr>
          <a:xfrm>
            <a:off x="4292886" y="3061699"/>
            <a:ext cx="1643865" cy="369332"/>
          </a:xfrm>
          <a:prstGeom prst="rect">
            <a:avLst/>
          </a:prstGeom>
          <a:noFill/>
        </p:spPr>
        <p:txBody>
          <a:bodyPr wrap="square" rtlCol="0">
            <a:spAutoFit/>
          </a:bodyPr>
          <a:lstStyle/>
          <a:p>
            <a:r>
              <a:rPr lang="en-US" dirty="0"/>
              <a:t>=</a:t>
            </a:r>
            <a:endParaRPr lang="en-IN" dirty="0"/>
          </a:p>
        </p:txBody>
      </p:sp>
      <p:sp>
        <p:nvSpPr>
          <p:cNvPr id="35" name="TextBox 34">
            <a:extLst>
              <a:ext uri="{FF2B5EF4-FFF2-40B4-BE49-F238E27FC236}">
                <a16:creationId xmlns:a16="http://schemas.microsoft.com/office/drawing/2014/main" id="{9EB7FFCD-2773-9E19-109F-D04ECB604D25}"/>
              </a:ext>
            </a:extLst>
          </p:cNvPr>
          <p:cNvSpPr txBox="1"/>
          <p:nvPr/>
        </p:nvSpPr>
        <p:spPr>
          <a:xfrm>
            <a:off x="2647314" y="3912737"/>
            <a:ext cx="1643865" cy="369332"/>
          </a:xfrm>
          <a:prstGeom prst="rect">
            <a:avLst/>
          </a:prstGeom>
          <a:noFill/>
        </p:spPr>
        <p:txBody>
          <a:bodyPr wrap="square" rtlCol="0">
            <a:spAutoFit/>
          </a:bodyPr>
          <a:lstStyle/>
          <a:p>
            <a:r>
              <a:rPr lang="en-US" dirty="0"/>
              <a:t>=</a:t>
            </a:r>
            <a:endParaRPr lang="en-IN" dirty="0"/>
          </a:p>
        </p:txBody>
      </p:sp>
      <p:sp>
        <p:nvSpPr>
          <p:cNvPr id="36" name="TextBox 35">
            <a:extLst>
              <a:ext uri="{FF2B5EF4-FFF2-40B4-BE49-F238E27FC236}">
                <a16:creationId xmlns:a16="http://schemas.microsoft.com/office/drawing/2014/main" id="{6AA8A1C6-CBDF-0967-E438-FBF5BFF2C47E}"/>
              </a:ext>
            </a:extLst>
          </p:cNvPr>
          <p:cNvSpPr txBox="1"/>
          <p:nvPr/>
        </p:nvSpPr>
        <p:spPr>
          <a:xfrm>
            <a:off x="4258638" y="3869931"/>
            <a:ext cx="1643865" cy="369332"/>
          </a:xfrm>
          <a:prstGeom prst="rect">
            <a:avLst/>
          </a:prstGeom>
          <a:noFill/>
        </p:spPr>
        <p:txBody>
          <a:bodyPr wrap="square" rtlCol="0">
            <a:spAutoFit/>
          </a:bodyPr>
          <a:lstStyle/>
          <a:p>
            <a:r>
              <a:rPr lang="en-US" dirty="0"/>
              <a:t>=</a:t>
            </a:r>
            <a:endParaRPr lang="en-IN" dirty="0"/>
          </a:p>
        </p:txBody>
      </p:sp>
      <p:sp>
        <p:nvSpPr>
          <p:cNvPr id="37" name="TextBox 36">
            <a:extLst>
              <a:ext uri="{FF2B5EF4-FFF2-40B4-BE49-F238E27FC236}">
                <a16:creationId xmlns:a16="http://schemas.microsoft.com/office/drawing/2014/main" id="{4B3BA4D9-AA65-63CD-77EC-A81F95875104}"/>
              </a:ext>
            </a:extLst>
          </p:cNvPr>
          <p:cNvSpPr txBox="1"/>
          <p:nvPr/>
        </p:nvSpPr>
        <p:spPr>
          <a:xfrm>
            <a:off x="4246654" y="4628504"/>
            <a:ext cx="1643865" cy="369332"/>
          </a:xfrm>
          <a:prstGeom prst="rect">
            <a:avLst/>
          </a:prstGeom>
          <a:noFill/>
        </p:spPr>
        <p:txBody>
          <a:bodyPr wrap="square" rtlCol="0">
            <a:spAutoFit/>
          </a:bodyPr>
          <a:lstStyle/>
          <a:p>
            <a:r>
              <a:rPr lang="en-US" dirty="0"/>
              <a:t>=</a:t>
            </a:r>
            <a:endParaRPr lang="en-IN" dirty="0"/>
          </a:p>
        </p:txBody>
      </p:sp>
      <p:sp>
        <p:nvSpPr>
          <p:cNvPr id="38" name="TextBox 37">
            <a:extLst>
              <a:ext uri="{FF2B5EF4-FFF2-40B4-BE49-F238E27FC236}">
                <a16:creationId xmlns:a16="http://schemas.microsoft.com/office/drawing/2014/main" id="{AE25E2BB-D66C-73B7-643C-69B5CEDDD4F2}"/>
              </a:ext>
            </a:extLst>
          </p:cNvPr>
          <p:cNvSpPr txBox="1"/>
          <p:nvPr/>
        </p:nvSpPr>
        <p:spPr>
          <a:xfrm>
            <a:off x="2693546" y="4431585"/>
            <a:ext cx="1643865" cy="369332"/>
          </a:xfrm>
          <a:prstGeom prst="rect">
            <a:avLst/>
          </a:prstGeom>
          <a:noFill/>
        </p:spPr>
        <p:txBody>
          <a:bodyPr wrap="square" rtlCol="0">
            <a:spAutoFit/>
          </a:bodyPr>
          <a:lstStyle/>
          <a:p>
            <a:r>
              <a:rPr lang="en-US" dirty="0"/>
              <a:t>!</a:t>
            </a:r>
            <a:endParaRPr lang="en-IN" dirty="0"/>
          </a:p>
        </p:txBody>
      </p:sp>
      <p:sp>
        <p:nvSpPr>
          <p:cNvPr id="39" name="TextBox 38">
            <a:extLst>
              <a:ext uri="{FF2B5EF4-FFF2-40B4-BE49-F238E27FC236}">
                <a16:creationId xmlns:a16="http://schemas.microsoft.com/office/drawing/2014/main" id="{EC8F0190-B66A-B734-5AEC-B29BFDE57EC5}"/>
              </a:ext>
            </a:extLst>
          </p:cNvPr>
          <p:cNvSpPr txBox="1"/>
          <p:nvPr/>
        </p:nvSpPr>
        <p:spPr>
          <a:xfrm>
            <a:off x="4274049" y="5518932"/>
            <a:ext cx="1643865" cy="369332"/>
          </a:xfrm>
          <a:prstGeom prst="rect">
            <a:avLst/>
          </a:prstGeom>
          <a:noFill/>
        </p:spPr>
        <p:txBody>
          <a:bodyPr wrap="square" rtlCol="0">
            <a:spAutoFit/>
          </a:bodyPr>
          <a:lstStyle/>
          <a:p>
            <a:r>
              <a:rPr lang="en-US" dirty="0"/>
              <a:t>=</a:t>
            </a:r>
            <a:endParaRPr lang="en-IN" dirty="0"/>
          </a:p>
        </p:txBody>
      </p:sp>
      <p:sp>
        <p:nvSpPr>
          <p:cNvPr id="40" name="TextBox 39">
            <a:extLst>
              <a:ext uri="{FF2B5EF4-FFF2-40B4-BE49-F238E27FC236}">
                <a16:creationId xmlns:a16="http://schemas.microsoft.com/office/drawing/2014/main" id="{4B5CBD62-153E-B15D-A621-B16375629BD5}"/>
              </a:ext>
            </a:extLst>
          </p:cNvPr>
          <p:cNvSpPr txBox="1"/>
          <p:nvPr/>
        </p:nvSpPr>
        <p:spPr>
          <a:xfrm>
            <a:off x="2618201" y="5003516"/>
            <a:ext cx="1643865" cy="369332"/>
          </a:xfrm>
          <a:prstGeom prst="rect">
            <a:avLst/>
          </a:prstGeom>
          <a:noFill/>
        </p:spPr>
        <p:txBody>
          <a:bodyPr wrap="square" rtlCol="0">
            <a:spAutoFit/>
          </a:bodyPr>
          <a:lstStyle/>
          <a:p>
            <a:r>
              <a:rPr lang="en-US" dirty="0"/>
              <a:t>&gt;</a:t>
            </a:r>
            <a:endParaRPr lang="en-IN" dirty="0"/>
          </a:p>
        </p:txBody>
      </p:sp>
      <p:cxnSp>
        <p:nvCxnSpPr>
          <p:cNvPr id="41" name="Straight Arrow Connector 40">
            <a:extLst>
              <a:ext uri="{FF2B5EF4-FFF2-40B4-BE49-F238E27FC236}">
                <a16:creationId xmlns:a16="http://schemas.microsoft.com/office/drawing/2014/main" id="{73F20B99-DFB4-EA06-4A9A-EC79C96AD52D}"/>
              </a:ext>
            </a:extLst>
          </p:cNvPr>
          <p:cNvCxnSpPr>
            <a:endCxn id="5" idx="2"/>
          </p:cNvCxnSpPr>
          <p:nvPr/>
        </p:nvCxnSpPr>
        <p:spPr>
          <a:xfrm>
            <a:off x="1140431" y="4289464"/>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AA9CA9C0-6AB8-7F65-90A5-C1CBF84176DD}"/>
              </a:ext>
            </a:extLst>
          </p:cNvPr>
          <p:cNvSpPr/>
          <p:nvPr/>
        </p:nvSpPr>
        <p:spPr>
          <a:xfrm>
            <a:off x="4387070" y="2311679"/>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Oval 80">
            <a:extLst>
              <a:ext uri="{FF2B5EF4-FFF2-40B4-BE49-F238E27FC236}">
                <a16:creationId xmlns:a16="http://schemas.microsoft.com/office/drawing/2014/main" id="{F8EA27D4-891B-9558-5C71-A19E4362EAD7}"/>
              </a:ext>
            </a:extLst>
          </p:cNvPr>
          <p:cNvSpPr/>
          <p:nvPr/>
        </p:nvSpPr>
        <p:spPr>
          <a:xfrm>
            <a:off x="4436730" y="608058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Oval 82">
            <a:extLst>
              <a:ext uri="{FF2B5EF4-FFF2-40B4-BE49-F238E27FC236}">
                <a16:creationId xmlns:a16="http://schemas.microsoft.com/office/drawing/2014/main" id="{720866A4-6933-A4DE-24A2-394958577844}"/>
              </a:ext>
            </a:extLst>
          </p:cNvPr>
          <p:cNvSpPr/>
          <p:nvPr/>
        </p:nvSpPr>
        <p:spPr>
          <a:xfrm>
            <a:off x="4515489" y="614908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S11</a:t>
            </a:r>
            <a:endParaRPr lang="en-IN" sz="1200" dirty="0"/>
          </a:p>
        </p:txBody>
      </p:sp>
      <p:sp>
        <p:nvSpPr>
          <p:cNvPr id="84" name="TextBox 83">
            <a:extLst>
              <a:ext uri="{FF2B5EF4-FFF2-40B4-BE49-F238E27FC236}">
                <a16:creationId xmlns:a16="http://schemas.microsoft.com/office/drawing/2014/main" id="{CB8019DA-8E3B-C272-6BD8-69BE90F6B36D}"/>
              </a:ext>
            </a:extLst>
          </p:cNvPr>
          <p:cNvSpPr txBox="1"/>
          <p:nvPr/>
        </p:nvSpPr>
        <p:spPr>
          <a:xfrm>
            <a:off x="5202155" y="6241558"/>
            <a:ext cx="1643865" cy="369332"/>
          </a:xfrm>
          <a:prstGeom prst="rect">
            <a:avLst/>
          </a:prstGeom>
          <a:noFill/>
        </p:spPr>
        <p:txBody>
          <a:bodyPr wrap="square" rtlCol="0">
            <a:spAutoFit/>
          </a:bodyPr>
          <a:lstStyle/>
          <a:p>
            <a:r>
              <a:rPr lang="en-US" dirty="0"/>
              <a:t>return GT;</a:t>
            </a:r>
            <a:endParaRPr lang="en-IN" dirty="0"/>
          </a:p>
        </p:txBody>
      </p:sp>
      <p:sp>
        <p:nvSpPr>
          <p:cNvPr id="85" name="TextBox 84">
            <a:extLst>
              <a:ext uri="{FF2B5EF4-FFF2-40B4-BE49-F238E27FC236}">
                <a16:creationId xmlns:a16="http://schemas.microsoft.com/office/drawing/2014/main" id="{DF12D713-C745-2006-1B55-522F36B9BDBE}"/>
              </a:ext>
            </a:extLst>
          </p:cNvPr>
          <p:cNvSpPr txBox="1"/>
          <p:nvPr/>
        </p:nvSpPr>
        <p:spPr>
          <a:xfrm>
            <a:off x="5161063" y="2512034"/>
            <a:ext cx="1643865" cy="369332"/>
          </a:xfrm>
          <a:prstGeom prst="rect">
            <a:avLst/>
          </a:prstGeom>
          <a:noFill/>
        </p:spPr>
        <p:txBody>
          <a:bodyPr wrap="square" rtlCol="0">
            <a:spAutoFit/>
          </a:bodyPr>
          <a:lstStyle/>
          <a:p>
            <a:r>
              <a:rPr lang="en-US" dirty="0"/>
              <a:t>return LT;</a:t>
            </a:r>
            <a:endParaRPr lang="en-IN" dirty="0"/>
          </a:p>
        </p:txBody>
      </p:sp>
      <p:sp>
        <p:nvSpPr>
          <p:cNvPr id="88" name="Oval 87">
            <a:extLst>
              <a:ext uri="{FF2B5EF4-FFF2-40B4-BE49-F238E27FC236}">
                <a16:creationId xmlns:a16="http://schemas.microsoft.com/office/drawing/2014/main" id="{2BC31921-0404-47C7-96F1-C702360B8CCD}"/>
              </a:ext>
            </a:extLst>
          </p:cNvPr>
          <p:cNvSpPr/>
          <p:nvPr/>
        </p:nvSpPr>
        <p:spPr>
          <a:xfrm>
            <a:off x="4469273" y="2381894"/>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endParaRPr lang="en-IN" dirty="0"/>
          </a:p>
        </p:txBody>
      </p:sp>
      <p:cxnSp>
        <p:nvCxnSpPr>
          <p:cNvPr id="91" name="Straight Arrow Connector 90">
            <a:extLst>
              <a:ext uri="{FF2B5EF4-FFF2-40B4-BE49-F238E27FC236}">
                <a16:creationId xmlns:a16="http://schemas.microsoft.com/office/drawing/2014/main" id="{E6BFAEC5-B744-1DE5-0E57-F233A1F97D19}"/>
              </a:ext>
            </a:extLst>
          </p:cNvPr>
          <p:cNvCxnSpPr>
            <a:stCxn id="12" idx="7"/>
            <a:endCxn id="88" idx="3"/>
          </p:cNvCxnSpPr>
          <p:nvPr/>
        </p:nvCxnSpPr>
        <p:spPr>
          <a:xfrm flipV="1">
            <a:off x="3906158" y="2864219"/>
            <a:ext cx="651887" cy="32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26577BDA-8643-5E0E-4FB7-EC6D019FFE63}"/>
              </a:ext>
            </a:extLst>
          </p:cNvPr>
          <p:cNvCxnSpPr>
            <a:stCxn id="17" idx="5"/>
            <a:endCxn id="83" idx="1"/>
          </p:cNvCxnSpPr>
          <p:nvPr/>
        </p:nvCxnSpPr>
        <p:spPr>
          <a:xfrm>
            <a:off x="3887324" y="5989276"/>
            <a:ext cx="716937" cy="242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97B03135-37C4-7029-7764-6BA2E268ACD9}"/>
              </a:ext>
            </a:extLst>
          </p:cNvPr>
          <p:cNvSpPr txBox="1"/>
          <p:nvPr/>
        </p:nvSpPr>
        <p:spPr>
          <a:xfrm>
            <a:off x="4994966" y="2222647"/>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5" name="TextBox 94">
            <a:extLst>
              <a:ext uri="{FF2B5EF4-FFF2-40B4-BE49-F238E27FC236}">
                <a16:creationId xmlns:a16="http://schemas.microsoft.com/office/drawing/2014/main" id="{35F83C2D-D70C-C67C-DE03-6DD5491EE96C}"/>
              </a:ext>
            </a:extLst>
          </p:cNvPr>
          <p:cNvSpPr txBox="1"/>
          <p:nvPr/>
        </p:nvSpPr>
        <p:spPr>
          <a:xfrm>
            <a:off x="5075448" y="6073751"/>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6" name="TextBox 95">
            <a:extLst>
              <a:ext uri="{FF2B5EF4-FFF2-40B4-BE49-F238E27FC236}">
                <a16:creationId xmlns:a16="http://schemas.microsoft.com/office/drawing/2014/main" id="{74CECFAE-E7AA-13C2-0BD8-54EB8EBDFB3E}"/>
              </a:ext>
            </a:extLst>
          </p:cNvPr>
          <p:cNvSpPr txBox="1"/>
          <p:nvPr/>
        </p:nvSpPr>
        <p:spPr>
          <a:xfrm>
            <a:off x="3546307" y="2664434"/>
            <a:ext cx="1643865" cy="369332"/>
          </a:xfrm>
          <a:prstGeom prst="rect">
            <a:avLst/>
          </a:prstGeom>
          <a:noFill/>
        </p:spPr>
        <p:txBody>
          <a:bodyPr wrap="square" rtlCol="0">
            <a:spAutoFit/>
          </a:bodyPr>
          <a:lstStyle/>
          <a:p>
            <a:r>
              <a:rPr lang="en-US" dirty="0"/>
              <a:t>other</a:t>
            </a:r>
            <a:endParaRPr lang="en-IN" dirty="0"/>
          </a:p>
        </p:txBody>
      </p:sp>
      <p:sp>
        <p:nvSpPr>
          <p:cNvPr id="97" name="TextBox 96">
            <a:extLst>
              <a:ext uri="{FF2B5EF4-FFF2-40B4-BE49-F238E27FC236}">
                <a16:creationId xmlns:a16="http://schemas.microsoft.com/office/drawing/2014/main" id="{55CB8BE2-83C8-42EE-09AF-5EB744BB81DC}"/>
              </a:ext>
            </a:extLst>
          </p:cNvPr>
          <p:cNvSpPr txBox="1"/>
          <p:nvPr/>
        </p:nvSpPr>
        <p:spPr>
          <a:xfrm>
            <a:off x="3698707" y="6123169"/>
            <a:ext cx="1643865" cy="369332"/>
          </a:xfrm>
          <a:prstGeom prst="rect">
            <a:avLst/>
          </a:prstGeom>
          <a:noFill/>
        </p:spPr>
        <p:txBody>
          <a:bodyPr wrap="square" rtlCol="0">
            <a:spAutoFit/>
          </a:bodyPr>
          <a:lstStyle/>
          <a:p>
            <a:r>
              <a:rPr lang="en-US" dirty="0"/>
              <a:t>other</a:t>
            </a:r>
            <a:endParaRPr lang="en-IN" dirty="0"/>
          </a:p>
        </p:txBody>
      </p:sp>
      <p:sp>
        <p:nvSpPr>
          <p:cNvPr id="32" name="TextBox 31">
            <a:extLst>
              <a:ext uri="{FF2B5EF4-FFF2-40B4-BE49-F238E27FC236}">
                <a16:creationId xmlns:a16="http://schemas.microsoft.com/office/drawing/2014/main" id="{0B2F532D-27DD-6927-9CC9-3D4B8C6D23B9}"/>
              </a:ext>
            </a:extLst>
          </p:cNvPr>
          <p:cNvSpPr txBox="1"/>
          <p:nvPr/>
        </p:nvSpPr>
        <p:spPr>
          <a:xfrm>
            <a:off x="8131625" y="5239434"/>
            <a:ext cx="2100946" cy="646331"/>
          </a:xfrm>
          <a:prstGeom prst="rect">
            <a:avLst/>
          </a:prstGeom>
          <a:noFill/>
        </p:spPr>
        <p:txBody>
          <a:bodyPr wrap="square">
            <a:spAutoFit/>
          </a:bodyPr>
          <a:lstStyle/>
          <a:p>
            <a:r>
              <a:rPr lang="en-IN" sz="1800" dirty="0"/>
              <a:t>Scan</a:t>
            </a:r>
            <a:r>
              <a:rPr lang="en-IN" sz="1800" dirty="0">
                <a:solidFill>
                  <a:schemeClr val="accent1"/>
                </a:solidFill>
              </a:rPr>
              <a:t> </a:t>
            </a:r>
            <a:r>
              <a:rPr lang="en-IN" sz="1800" dirty="0">
                <a:solidFill>
                  <a:srgbClr val="FF0000"/>
                </a:solidFill>
              </a:rPr>
              <a:t>&lt;=&lt;!=</a:t>
            </a:r>
            <a:r>
              <a:rPr lang="en-IN" sz="1800" dirty="0">
                <a:solidFill>
                  <a:schemeClr val="accent1"/>
                </a:solidFill>
              </a:rPr>
              <a:t>&gt;`\n’</a:t>
            </a:r>
          </a:p>
          <a:p>
            <a:r>
              <a:rPr lang="en-IN" dirty="0">
                <a:solidFill>
                  <a:schemeClr val="accent1"/>
                </a:solidFill>
              </a:rPr>
              <a:t>LE LT NE</a:t>
            </a:r>
            <a:endParaRPr lang="en-IN" sz="1800" dirty="0">
              <a:solidFill>
                <a:schemeClr val="accent1"/>
              </a:solidFill>
            </a:endParaRPr>
          </a:p>
        </p:txBody>
      </p:sp>
    </p:spTree>
    <p:extLst>
      <p:ext uri="{BB962C8B-B14F-4D97-AF65-F5344CB8AC3E}">
        <p14:creationId xmlns:p14="http://schemas.microsoft.com/office/powerpoint/2010/main" val="1359090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C507D-41A5-3EDD-A08D-97957DC660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B33A8D-24AE-D095-F5C5-6526D251EBBE}"/>
              </a:ext>
            </a:extLst>
          </p:cNvPr>
          <p:cNvSpPr>
            <a:spLocks noGrp="1"/>
          </p:cNvSpPr>
          <p:nvPr>
            <p:ph type="title"/>
          </p:nvPr>
        </p:nvSpPr>
        <p:spPr/>
        <p:txBody>
          <a:bodyPr/>
          <a:lstStyle/>
          <a:p>
            <a:r>
              <a:rPr lang="en-US" dirty="0"/>
              <a:t>Transition diagram for </a:t>
            </a:r>
            <a:r>
              <a:rPr lang="en-US" dirty="0" err="1"/>
              <a:t>relop</a:t>
            </a:r>
            <a:endParaRPr lang="en-US" dirty="0"/>
          </a:p>
        </p:txBody>
      </p:sp>
      <p:sp>
        <p:nvSpPr>
          <p:cNvPr id="3" name="Content Placeholder 2">
            <a:extLst>
              <a:ext uri="{FF2B5EF4-FFF2-40B4-BE49-F238E27FC236}">
                <a16:creationId xmlns:a16="http://schemas.microsoft.com/office/drawing/2014/main" id="{C44C2565-CC03-2300-0106-CAF307A5C7EF}"/>
              </a:ext>
            </a:extLst>
          </p:cNvPr>
          <p:cNvSpPr>
            <a:spLocks noGrp="1"/>
          </p:cNvSpPr>
          <p:nvPr>
            <p:ph idx="1"/>
          </p:nvPr>
        </p:nvSpPr>
        <p:spPr/>
        <p:txBody>
          <a:bodyPr/>
          <a:lstStyle/>
          <a:p>
            <a:r>
              <a:rPr lang="en-US" dirty="0">
                <a:solidFill>
                  <a:schemeClr val="accent1"/>
                </a:solidFill>
              </a:rPr>
              <a:t>*</a:t>
            </a:r>
            <a:r>
              <a:rPr lang="en-US" dirty="0"/>
              <a:t> at a FA state is used to indicate that we must retract the input one position</a:t>
            </a:r>
          </a:p>
        </p:txBody>
      </p:sp>
      <p:sp>
        <p:nvSpPr>
          <p:cNvPr id="4" name="TextBox 3">
            <a:extLst>
              <a:ext uri="{FF2B5EF4-FFF2-40B4-BE49-F238E27FC236}">
                <a16:creationId xmlns:a16="http://schemas.microsoft.com/office/drawing/2014/main" id="{D327D9CB-3981-D224-6204-92FAA5533224}"/>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D864B1BC-BC78-6E18-7BBD-82B85DC38D62}"/>
              </a:ext>
            </a:extLst>
          </p:cNvPr>
          <p:cNvSpPr/>
          <p:nvPr/>
        </p:nvSpPr>
        <p:spPr>
          <a:xfrm>
            <a:off x="1828800" y="400692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endParaRPr lang="en-IN" dirty="0"/>
          </a:p>
        </p:txBody>
      </p:sp>
      <p:sp>
        <p:nvSpPr>
          <p:cNvPr id="7" name="Oval 6">
            <a:extLst>
              <a:ext uri="{FF2B5EF4-FFF2-40B4-BE49-F238E27FC236}">
                <a16:creationId xmlns:a16="http://schemas.microsoft.com/office/drawing/2014/main" id="{57D916C3-915C-E206-630A-EF9CC31DBF6D}"/>
              </a:ext>
            </a:extLst>
          </p:cNvPr>
          <p:cNvSpPr/>
          <p:nvPr/>
        </p:nvSpPr>
        <p:spPr>
          <a:xfrm>
            <a:off x="5042898" y="303944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7D78582A-A33F-4D96-06D9-CBAA454BFA98}"/>
              </a:ext>
            </a:extLst>
          </p:cNvPr>
          <p:cNvSpPr/>
          <p:nvPr/>
        </p:nvSpPr>
        <p:spPr>
          <a:xfrm>
            <a:off x="5061728" y="384938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0B108A24-0BBF-DFBC-4A2D-723B697234B8}"/>
              </a:ext>
            </a:extLst>
          </p:cNvPr>
          <p:cNvSpPr/>
          <p:nvPr/>
        </p:nvSpPr>
        <p:spPr>
          <a:xfrm>
            <a:off x="5060018" y="4649057"/>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5806AD4D-D21E-E1A0-E5B3-BB7EB298F463}"/>
              </a:ext>
            </a:extLst>
          </p:cNvPr>
          <p:cNvSpPr/>
          <p:nvPr/>
        </p:nvSpPr>
        <p:spPr>
          <a:xfrm>
            <a:off x="5037760" y="54590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A2A4AD17-D9D1-FD7D-9081-EBCBBAA2AD8B}"/>
              </a:ext>
            </a:extLst>
          </p:cNvPr>
          <p:cNvSpPr/>
          <p:nvPr/>
        </p:nvSpPr>
        <p:spPr>
          <a:xfrm>
            <a:off x="3289447" y="5436740"/>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749B3935-B3EC-69EA-D5EE-2B5B4A019FCD}"/>
              </a:ext>
            </a:extLst>
          </p:cNvPr>
          <p:cNvSpPr/>
          <p:nvPr/>
        </p:nvSpPr>
        <p:spPr>
          <a:xfrm>
            <a:off x="3388755" y="311136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endParaRPr lang="en-IN" dirty="0"/>
          </a:p>
        </p:txBody>
      </p:sp>
      <p:sp>
        <p:nvSpPr>
          <p:cNvPr id="13" name="Oval 12">
            <a:extLst>
              <a:ext uri="{FF2B5EF4-FFF2-40B4-BE49-F238E27FC236}">
                <a16:creationId xmlns:a16="http://schemas.microsoft.com/office/drawing/2014/main" id="{E7F70BB4-EFD2-C0E3-8373-6BA5A858EC6D}"/>
              </a:ext>
            </a:extLst>
          </p:cNvPr>
          <p:cNvSpPr/>
          <p:nvPr/>
        </p:nvSpPr>
        <p:spPr>
          <a:xfrm>
            <a:off x="5143921" y="313020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S4</a:t>
            </a:r>
            <a:endParaRPr lang="en-IN" dirty="0"/>
          </a:p>
        </p:txBody>
      </p:sp>
      <p:sp>
        <p:nvSpPr>
          <p:cNvPr id="14" name="Oval 13">
            <a:extLst>
              <a:ext uri="{FF2B5EF4-FFF2-40B4-BE49-F238E27FC236}">
                <a16:creationId xmlns:a16="http://schemas.microsoft.com/office/drawing/2014/main" id="{579658B0-C152-32EF-9677-F08A051C2CC6}"/>
              </a:ext>
            </a:extLst>
          </p:cNvPr>
          <p:cNvSpPr/>
          <p:nvPr/>
        </p:nvSpPr>
        <p:spPr>
          <a:xfrm>
            <a:off x="5142211" y="3929870"/>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t>
            </a:r>
            <a:endParaRPr lang="en-IN" dirty="0"/>
          </a:p>
        </p:txBody>
      </p:sp>
      <p:sp>
        <p:nvSpPr>
          <p:cNvPr id="15" name="Oval 14">
            <a:extLst>
              <a:ext uri="{FF2B5EF4-FFF2-40B4-BE49-F238E27FC236}">
                <a16:creationId xmlns:a16="http://schemas.microsoft.com/office/drawing/2014/main" id="{234057C4-8243-BF7F-9AF1-639A6A8ABB69}"/>
              </a:ext>
            </a:extLst>
          </p:cNvPr>
          <p:cNvSpPr/>
          <p:nvPr/>
        </p:nvSpPr>
        <p:spPr>
          <a:xfrm>
            <a:off x="5150775" y="471912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S8</a:t>
            </a:r>
            <a:endParaRPr lang="en-IN" dirty="0"/>
          </a:p>
        </p:txBody>
      </p:sp>
      <p:sp>
        <p:nvSpPr>
          <p:cNvPr id="16" name="Oval 15">
            <a:extLst>
              <a:ext uri="{FF2B5EF4-FFF2-40B4-BE49-F238E27FC236}">
                <a16:creationId xmlns:a16="http://schemas.microsoft.com/office/drawing/2014/main" id="{4B8EBAD0-A28D-0EE0-14FA-187DFDAF0809}"/>
              </a:ext>
            </a:extLst>
          </p:cNvPr>
          <p:cNvSpPr/>
          <p:nvPr/>
        </p:nvSpPr>
        <p:spPr>
          <a:xfrm>
            <a:off x="5107969" y="553948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S10</a:t>
            </a:r>
            <a:endParaRPr lang="en-IN" sz="1200" dirty="0"/>
          </a:p>
        </p:txBody>
      </p:sp>
      <p:sp>
        <p:nvSpPr>
          <p:cNvPr id="17" name="Oval 16">
            <a:extLst>
              <a:ext uri="{FF2B5EF4-FFF2-40B4-BE49-F238E27FC236}">
                <a16:creationId xmlns:a16="http://schemas.microsoft.com/office/drawing/2014/main" id="{22898129-D6BD-A89E-A037-86E1B54ECBC4}"/>
              </a:ext>
            </a:extLst>
          </p:cNvPr>
          <p:cNvSpPr/>
          <p:nvPr/>
        </p:nvSpPr>
        <p:spPr>
          <a:xfrm>
            <a:off x="3369921" y="550695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S9</a:t>
            </a:r>
            <a:endParaRPr lang="en-IN" dirty="0"/>
          </a:p>
        </p:txBody>
      </p:sp>
      <p:sp>
        <p:nvSpPr>
          <p:cNvPr id="18" name="Oval 17">
            <a:extLst>
              <a:ext uri="{FF2B5EF4-FFF2-40B4-BE49-F238E27FC236}">
                <a16:creationId xmlns:a16="http://schemas.microsoft.com/office/drawing/2014/main" id="{3B06B0C4-27FB-FA98-AC15-F8FDDC125D3F}"/>
              </a:ext>
            </a:extLst>
          </p:cNvPr>
          <p:cNvSpPr/>
          <p:nvPr/>
        </p:nvSpPr>
        <p:spPr>
          <a:xfrm>
            <a:off x="3369920" y="469349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S7</a:t>
            </a:r>
            <a:endParaRPr lang="en-IN" dirty="0"/>
          </a:p>
        </p:txBody>
      </p:sp>
      <p:sp>
        <p:nvSpPr>
          <p:cNvPr id="19" name="Oval 18">
            <a:extLst>
              <a:ext uri="{FF2B5EF4-FFF2-40B4-BE49-F238E27FC236}">
                <a16:creationId xmlns:a16="http://schemas.microsoft.com/office/drawing/2014/main" id="{42CD9FB7-6949-8456-FA30-01C68A13BC42}"/>
              </a:ext>
            </a:extLst>
          </p:cNvPr>
          <p:cNvSpPr/>
          <p:nvPr/>
        </p:nvSpPr>
        <p:spPr>
          <a:xfrm>
            <a:off x="3344238" y="393945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S5</a:t>
            </a:r>
            <a:endParaRPr lang="en-IN" dirty="0"/>
          </a:p>
        </p:txBody>
      </p:sp>
      <p:cxnSp>
        <p:nvCxnSpPr>
          <p:cNvPr id="20" name="Straight Arrow Connector 19">
            <a:extLst>
              <a:ext uri="{FF2B5EF4-FFF2-40B4-BE49-F238E27FC236}">
                <a16:creationId xmlns:a16="http://schemas.microsoft.com/office/drawing/2014/main" id="{DCD450C2-5AA7-8354-B98F-39F8ABB45EFF}"/>
              </a:ext>
            </a:extLst>
          </p:cNvPr>
          <p:cNvCxnSpPr>
            <a:stCxn id="5" idx="7"/>
            <a:endCxn id="12" idx="2"/>
          </p:cNvCxnSpPr>
          <p:nvPr/>
        </p:nvCxnSpPr>
        <p:spPr>
          <a:xfrm flipV="1">
            <a:off x="2346203" y="3393903"/>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F02542A-CAA6-50BA-B04A-E99BCA423DB7}"/>
              </a:ext>
            </a:extLst>
          </p:cNvPr>
          <p:cNvCxnSpPr>
            <a:stCxn id="12" idx="6"/>
            <a:endCxn id="13" idx="2"/>
          </p:cNvCxnSpPr>
          <p:nvPr/>
        </p:nvCxnSpPr>
        <p:spPr>
          <a:xfrm>
            <a:off x="3994930" y="3393903"/>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D68387-ECC6-27E3-2813-4E532FEC2C79}"/>
              </a:ext>
            </a:extLst>
          </p:cNvPr>
          <p:cNvCxnSpPr>
            <a:stCxn id="5" idx="6"/>
            <a:endCxn id="19" idx="2"/>
          </p:cNvCxnSpPr>
          <p:nvPr/>
        </p:nvCxnSpPr>
        <p:spPr>
          <a:xfrm flipV="1">
            <a:off x="2434975" y="4221996"/>
            <a:ext cx="909263" cy="67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EF8AB1A-C149-A052-5BD5-C2862B565366}"/>
              </a:ext>
            </a:extLst>
          </p:cNvPr>
          <p:cNvCxnSpPr>
            <a:stCxn id="19" idx="6"/>
            <a:endCxn id="14" idx="2"/>
          </p:cNvCxnSpPr>
          <p:nvPr/>
        </p:nvCxnSpPr>
        <p:spPr>
          <a:xfrm flipV="1">
            <a:off x="3950413" y="4212410"/>
            <a:ext cx="1191798" cy="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46C73CB-2202-B679-036B-E7B8B7AA9740}"/>
              </a:ext>
            </a:extLst>
          </p:cNvPr>
          <p:cNvCxnSpPr>
            <a:stCxn id="5" idx="5"/>
            <a:endCxn id="18" idx="2"/>
          </p:cNvCxnSpPr>
          <p:nvPr/>
        </p:nvCxnSpPr>
        <p:spPr>
          <a:xfrm>
            <a:off x="2346203" y="4489250"/>
            <a:ext cx="1023717" cy="486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0500AC3-7CD9-B800-C825-981AB8663474}"/>
              </a:ext>
            </a:extLst>
          </p:cNvPr>
          <p:cNvCxnSpPr>
            <a:stCxn id="18" idx="6"/>
            <a:endCxn id="15" idx="2"/>
          </p:cNvCxnSpPr>
          <p:nvPr/>
        </p:nvCxnSpPr>
        <p:spPr>
          <a:xfrm>
            <a:off x="3976095" y="4976036"/>
            <a:ext cx="1174680" cy="2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272356C-8735-394C-6489-AFEA1660FF58}"/>
              </a:ext>
            </a:extLst>
          </p:cNvPr>
          <p:cNvCxnSpPr>
            <a:stCxn id="5" idx="4"/>
            <a:endCxn id="17" idx="1"/>
          </p:cNvCxnSpPr>
          <p:nvPr/>
        </p:nvCxnSpPr>
        <p:spPr>
          <a:xfrm>
            <a:off x="2131888" y="4572004"/>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542BC20-0193-C876-15DD-DAA8C0C221EC}"/>
              </a:ext>
            </a:extLst>
          </p:cNvPr>
          <p:cNvCxnSpPr>
            <a:stCxn id="11" idx="6"/>
            <a:endCxn id="16" idx="2"/>
          </p:cNvCxnSpPr>
          <p:nvPr/>
        </p:nvCxnSpPr>
        <p:spPr>
          <a:xfrm>
            <a:off x="4070283" y="5789350"/>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DEA887F-2AC2-96AD-5127-4D62B6C6B842}"/>
              </a:ext>
            </a:extLst>
          </p:cNvPr>
          <p:cNvSpPr txBox="1"/>
          <p:nvPr/>
        </p:nvSpPr>
        <p:spPr>
          <a:xfrm>
            <a:off x="5866547" y="3135340"/>
            <a:ext cx="1643865" cy="369332"/>
          </a:xfrm>
          <a:prstGeom prst="rect">
            <a:avLst/>
          </a:prstGeom>
          <a:noFill/>
        </p:spPr>
        <p:txBody>
          <a:bodyPr wrap="square" rtlCol="0">
            <a:spAutoFit/>
          </a:bodyPr>
          <a:lstStyle/>
          <a:p>
            <a:r>
              <a:rPr lang="en-US"/>
              <a:t>return LE;</a:t>
            </a:r>
            <a:endParaRPr lang="en-IN" dirty="0"/>
          </a:p>
        </p:txBody>
      </p:sp>
      <p:sp>
        <p:nvSpPr>
          <p:cNvPr id="29" name="TextBox 28">
            <a:extLst>
              <a:ext uri="{FF2B5EF4-FFF2-40B4-BE49-F238E27FC236}">
                <a16:creationId xmlns:a16="http://schemas.microsoft.com/office/drawing/2014/main" id="{1C2C1BD7-7A77-A5D3-6A93-72DB23B3C310}"/>
              </a:ext>
            </a:extLst>
          </p:cNvPr>
          <p:cNvSpPr txBox="1"/>
          <p:nvPr/>
        </p:nvSpPr>
        <p:spPr>
          <a:xfrm>
            <a:off x="5813467" y="3965833"/>
            <a:ext cx="1643865" cy="369332"/>
          </a:xfrm>
          <a:prstGeom prst="rect">
            <a:avLst/>
          </a:prstGeom>
          <a:noFill/>
        </p:spPr>
        <p:txBody>
          <a:bodyPr wrap="square" rtlCol="0">
            <a:spAutoFit/>
          </a:bodyPr>
          <a:lstStyle/>
          <a:p>
            <a:r>
              <a:rPr lang="en-US" dirty="0"/>
              <a:t>return DE;</a:t>
            </a:r>
            <a:endParaRPr lang="en-IN" dirty="0"/>
          </a:p>
        </p:txBody>
      </p:sp>
      <p:sp>
        <p:nvSpPr>
          <p:cNvPr id="30" name="TextBox 29">
            <a:extLst>
              <a:ext uri="{FF2B5EF4-FFF2-40B4-BE49-F238E27FC236}">
                <a16:creationId xmlns:a16="http://schemas.microsoft.com/office/drawing/2014/main" id="{FA225932-A42E-1FD9-7060-F03BD058E7F3}"/>
              </a:ext>
            </a:extLst>
          </p:cNvPr>
          <p:cNvSpPr txBox="1"/>
          <p:nvPr/>
        </p:nvSpPr>
        <p:spPr>
          <a:xfrm>
            <a:off x="5811755" y="4847697"/>
            <a:ext cx="1643865" cy="369332"/>
          </a:xfrm>
          <a:prstGeom prst="rect">
            <a:avLst/>
          </a:prstGeom>
          <a:noFill/>
        </p:spPr>
        <p:txBody>
          <a:bodyPr wrap="square" rtlCol="0">
            <a:spAutoFit/>
          </a:bodyPr>
          <a:lstStyle/>
          <a:p>
            <a:r>
              <a:rPr lang="en-US" dirty="0"/>
              <a:t>return NE;</a:t>
            </a:r>
            <a:endParaRPr lang="en-IN" dirty="0"/>
          </a:p>
        </p:txBody>
      </p:sp>
      <p:sp>
        <p:nvSpPr>
          <p:cNvPr id="31" name="TextBox 30">
            <a:extLst>
              <a:ext uri="{FF2B5EF4-FFF2-40B4-BE49-F238E27FC236}">
                <a16:creationId xmlns:a16="http://schemas.microsoft.com/office/drawing/2014/main" id="{BB1477EA-AC3C-5169-E5A9-DCDB658E5C48}"/>
              </a:ext>
            </a:extLst>
          </p:cNvPr>
          <p:cNvSpPr txBox="1"/>
          <p:nvPr/>
        </p:nvSpPr>
        <p:spPr>
          <a:xfrm>
            <a:off x="5881961" y="5606274"/>
            <a:ext cx="1643865" cy="369332"/>
          </a:xfrm>
          <a:prstGeom prst="rect">
            <a:avLst/>
          </a:prstGeom>
          <a:noFill/>
        </p:spPr>
        <p:txBody>
          <a:bodyPr wrap="square" rtlCol="0">
            <a:spAutoFit/>
          </a:bodyPr>
          <a:lstStyle/>
          <a:p>
            <a:r>
              <a:rPr lang="en-US" dirty="0"/>
              <a:t>return GE;</a:t>
            </a:r>
            <a:endParaRPr lang="en-IN" dirty="0"/>
          </a:p>
        </p:txBody>
      </p:sp>
      <p:sp>
        <p:nvSpPr>
          <p:cNvPr id="33" name="TextBox 32">
            <a:extLst>
              <a:ext uri="{FF2B5EF4-FFF2-40B4-BE49-F238E27FC236}">
                <a16:creationId xmlns:a16="http://schemas.microsoft.com/office/drawing/2014/main" id="{3631D3F0-4FBD-EA30-2CDD-25BE808DC3A7}"/>
              </a:ext>
            </a:extLst>
          </p:cNvPr>
          <p:cNvSpPr txBox="1"/>
          <p:nvPr/>
        </p:nvSpPr>
        <p:spPr>
          <a:xfrm>
            <a:off x="2476078" y="3464102"/>
            <a:ext cx="1643865" cy="369332"/>
          </a:xfrm>
          <a:prstGeom prst="rect">
            <a:avLst/>
          </a:prstGeom>
          <a:noFill/>
        </p:spPr>
        <p:txBody>
          <a:bodyPr wrap="square" rtlCol="0">
            <a:spAutoFit/>
          </a:bodyPr>
          <a:lstStyle/>
          <a:p>
            <a:r>
              <a:rPr lang="en-US" dirty="0"/>
              <a:t>&lt;</a:t>
            </a:r>
            <a:endParaRPr lang="en-IN" dirty="0"/>
          </a:p>
        </p:txBody>
      </p:sp>
      <p:sp>
        <p:nvSpPr>
          <p:cNvPr id="34" name="TextBox 33">
            <a:extLst>
              <a:ext uri="{FF2B5EF4-FFF2-40B4-BE49-F238E27FC236}">
                <a16:creationId xmlns:a16="http://schemas.microsoft.com/office/drawing/2014/main" id="{921512FF-801F-6E56-800E-05925285491A}"/>
              </a:ext>
            </a:extLst>
          </p:cNvPr>
          <p:cNvSpPr txBox="1"/>
          <p:nvPr/>
        </p:nvSpPr>
        <p:spPr>
          <a:xfrm>
            <a:off x="4292886" y="3061699"/>
            <a:ext cx="1643865" cy="369332"/>
          </a:xfrm>
          <a:prstGeom prst="rect">
            <a:avLst/>
          </a:prstGeom>
          <a:noFill/>
        </p:spPr>
        <p:txBody>
          <a:bodyPr wrap="square" rtlCol="0">
            <a:spAutoFit/>
          </a:bodyPr>
          <a:lstStyle/>
          <a:p>
            <a:r>
              <a:rPr lang="en-US" dirty="0"/>
              <a:t>=</a:t>
            </a:r>
            <a:endParaRPr lang="en-IN" dirty="0"/>
          </a:p>
        </p:txBody>
      </p:sp>
      <p:sp>
        <p:nvSpPr>
          <p:cNvPr id="35" name="TextBox 34">
            <a:extLst>
              <a:ext uri="{FF2B5EF4-FFF2-40B4-BE49-F238E27FC236}">
                <a16:creationId xmlns:a16="http://schemas.microsoft.com/office/drawing/2014/main" id="{32F51011-B97B-A3B5-FEFC-CABFE3DBFE24}"/>
              </a:ext>
            </a:extLst>
          </p:cNvPr>
          <p:cNvSpPr txBox="1"/>
          <p:nvPr/>
        </p:nvSpPr>
        <p:spPr>
          <a:xfrm>
            <a:off x="2647314" y="3912737"/>
            <a:ext cx="1643865" cy="369332"/>
          </a:xfrm>
          <a:prstGeom prst="rect">
            <a:avLst/>
          </a:prstGeom>
          <a:noFill/>
        </p:spPr>
        <p:txBody>
          <a:bodyPr wrap="square" rtlCol="0">
            <a:spAutoFit/>
          </a:bodyPr>
          <a:lstStyle/>
          <a:p>
            <a:r>
              <a:rPr lang="en-US" dirty="0"/>
              <a:t>=</a:t>
            </a:r>
            <a:endParaRPr lang="en-IN" dirty="0"/>
          </a:p>
        </p:txBody>
      </p:sp>
      <p:sp>
        <p:nvSpPr>
          <p:cNvPr id="36" name="TextBox 35">
            <a:extLst>
              <a:ext uri="{FF2B5EF4-FFF2-40B4-BE49-F238E27FC236}">
                <a16:creationId xmlns:a16="http://schemas.microsoft.com/office/drawing/2014/main" id="{061FFD56-4E9D-DFB5-C872-74326B2CD973}"/>
              </a:ext>
            </a:extLst>
          </p:cNvPr>
          <p:cNvSpPr txBox="1"/>
          <p:nvPr/>
        </p:nvSpPr>
        <p:spPr>
          <a:xfrm>
            <a:off x="4258638" y="3869931"/>
            <a:ext cx="1643865" cy="369332"/>
          </a:xfrm>
          <a:prstGeom prst="rect">
            <a:avLst/>
          </a:prstGeom>
          <a:noFill/>
        </p:spPr>
        <p:txBody>
          <a:bodyPr wrap="square" rtlCol="0">
            <a:spAutoFit/>
          </a:bodyPr>
          <a:lstStyle/>
          <a:p>
            <a:r>
              <a:rPr lang="en-US" dirty="0"/>
              <a:t>=</a:t>
            </a:r>
            <a:endParaRPr lang="en-IN" dirty="0"/>
          </a:p>
        </p:txBody>
      </p:sp>
      <p:sp>
        <p:nvSpPr>
          <p:cNvPr id="37" name="TextBox 36">
            <a:extLst>
              <a:ext uri="{FF2B5EF4-FFF2-40B4-BE49-F238E27FC236}">
                <a16:creationId xmlns:a16="http://schemas.microsoft.com/office/drawing/2014/main" id="{1E5FDFD3-33A5-D55F-7E3A-FD3320B80979}"/>
              </a:ext>
            </a:extLst>
          </p:cNvPr>
          <p:cNvSpPr txBox="1"/>
          <p:nvPr/>
        </p:nvSpPr>
        <p:spPr>
          <a:xfrm>
            <a:off x="4246654" y="4628504"/>
            <a:ext cx="1643865" cy="369332"/>
          </a:xfrm>
          <a:prstGeom prst="rect">
            <a:avLst/>
          </a:prstGeom>
          <a:noFill/>
        </p:spPr>
        <p:txBody>
          <a:bodyPr wrap="square" rtlCol="0">
            <a:spAutoFit/>
          </a:bodyPr>
          <a:lstStyle/>
          <a:p>
            <a:r>
              <a:rPr lang="en-US" dirty="0"/>
              <a:t>=</a:t>
            </a:r>
            <a:endParaRPr lang="en-IN" dirty="0"/>
          </a:p>
        </p:txBody>
      </p:sp>
      <p:sp>
        <p:nvSpPr>
          <p:cNvPr id="38" name="TextBox 37">
            <a:extLst>
              <a:ext uri="{FF2B5EF4-FFF2-40B4-BE49-F238E27FC236}">
                <a16:creationId xmlns:a16="http://schemas.microsoft.com/office/drawing/2014/main" id="{26C8E293-7A3B-41A7-60F3-41D0675A7ECB}"/>
              </a:ext>
            </a:extLst>
          </p:cNvPr>
          <p:cNvSpPr txBox="1"/>
          <p:nvPr/>
        </p:nvSpPr>
        <p:spPr>
          <a:xfrm>
            <a:off x="2693546" y="4431585"/>
            <a:ext cx="1643865" cy="369332"/>
          </a:xfrm>
          <a:prstGeom prst="rect">
            <a:avLst/>
          </a:prstGeom>
          <a:noFill/>
        </p:spPr>
        <p:txBody>
          <a:bodyPr wrap="square" rtlCol="0">
            <a:spAutoFit/>
          </a:bodyPr>
          <a:lstStyle/>
          <a:p>
            <a:r>
              <a:rPr lang="en-US" dirty="0"/>
              <a:t>!</a:t>
            </a:r>
            <a:endParaRPr lang="en-IN" dirty="0"/>
          </a:p>
        </p:txBody>
      </p:sp>
      <p:sp>
        <p:nvSpPr>
          <p:cNvPr id="39" name="TextBox 38">
            <a:extLst>
              <a:ext uri="{FF2B5EF4-FFF2-40B4-BE49-F238E27FC236}">
                <a16:creationId xmlns:a16="http://schemas.microsoft.com/office/drawing/2014/main" id="{26AA13AD-AD23-1573-9F62-6844BA5E5CE4}"/>
              </a:ext>
            </a:extLst>
          </p:cNvPr>
          <p:cNvSpPr txBox="1"/>
          <p:nvPr/>
        </p:nvSpPr>
        <p:spPr>
          <a:xfrm>
            <a:off x="4274049" y="5518932"/>
            <a:ext cx="1643865" cy="369332"/>
          </a:xfrm>
          <a:prstGeom prst="rect">
            <a:avLst/>
          </a:prstGeom>
          <a:noFill/>
        </p:spPr>
        <p:txBody>
          <a:bodyPr wrap="square" rtlCol="0">
            <a:spAutoFit/>
          </a:bodyPr>
          <a:lstStyle/>
          <a:p>
            <a:r>
              <a:rPr lang="en-US" dirty="0"/>
              <a:t>=</a:t>
            </a:r>
            <a:endParaRPr lang="en-IN" dirty="0"/>
          </a:p>
        </p:txBody>
      </p:sp>
      <p:sp>
        <p:nvSpPr>
          <p:cNvPr id="40" name="TextBox 39">
            <a:extLst>
              <a:ext uri="{FF2B5EF4-FFF2-40B4-BE49-F238E27FC236}">
                <a16:creationId xmlns:a16="http://schemas.microsoft.com/office/drawing/2014/main" id="{152CEB06-03C1-C4A5-4025-4C0B21E014B1}"/>
              </a:ext>
            </a:extLst>
          </p:cNvPr>
          <p:cNvSpPr txBox="1"/>
          <p:nvPr/>
        </p:nvSpPr>
        <p:spPr>
          <a:xfrm>
            <a:off x="2618201" y="5003516"/>
            <a:ext cx="1643865" cy="369332"/>
          </a:xfrm>
          <a:prstGeom prst="rect">
            <a:avLst/>
          </a:prstGeom>
          <a:noFill/>
        </p:spPr>
        <p:txBody>
          <a:bodyPr wrap="square" rtlCol="0">
            <a:spAutoFit/>
          </a:bodyPr>
          <a:lstStyle/>
          <a:p>
            <a:r>
              <a:rPr lang="en-US" dirty="0"/>
              <a:t>&gt;</a:t>
            </a:r>
            <a:endParaRPr lang="en-IN" dirty="0"/>
          </a:p>
        </p:txBody>
      </p:sp>
      <p:cxnSp>
        <p:nvCxnSpPr>
          <p:cNvPr id="41" name="Straight Arrow Connector 40">
            <a:extLst>
              <a:ext uri="{FF2B5EF4-FFF2-40B4-BE49-F238E27FC236}">
                <a16:creationId xmlns:a16="http://schemas.microsoft.com/office/drawing/2014/main" id="{7FBA970E-131F-5304-D688-E0A6E71283C1}"/>
              </a:ext>
            </a:extLst>
          </p:cNvPr>
          <p:cNvCxnSpPr>
            <a:endCxn id="5" idx="2"/>
          </p:cNvCxnSpPr>
          <p:nvPr/>
        </p:nvCxnSpPr>
        <p:spPr>
          <a:xfrm>
            <a:off x="1140431" y="4289464"/>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4009BE5B-71F6-6ADE-7EB5-74F180374CB4}"/>
              </a:ext>
            </a:extLst>
          </p:cNvPr>
          <p:cNvSpPr/>
          <p:nvPr/>
        </p:nvSpPr>
        <p:spPr>
          <a:xfrm>
            <a:off x="4387070" y="2311679"/>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Oval 80">
            <a:extLst>
              <a:ext uri="{FF2B5EF4-FFF2-40B4-BE49-F238E27FC236}">
                <a16:creationId xmlns:a16="http://schemas.microsoft.com/office/drawing/2014/main" id="{B1B4BC3A-D481-7FEC-36C9-EB8D8E21CDF8}"/>
              </a:ext>
            </a:extLst>
          </p:cNvPr>
          <p:cNvSpPr/>
          <p:nvPr/>
        </p:nvSpPr>
        <p:spPr>
          <a:xfrm>
            <a:off x="4436730" y="608058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Oval 82">
            <a:extLst>
              <a:ext uri="{FF2B5EF4-FFF2-40B4-BE49-F238E27FC236}">
                <a16:creationId xmlns:a16="http://schemas.microsoft.com/office/drawing/2014/main" id="{F40793CE-71AF-A34D-D483-F9A99DA97E28}"/>
              </a:ext>
            </a:extLst>
          </p:cNvPr>
          <p:cNvSpPr/>
          <p:nvPr/>
        </p:nvSpPr>
        <p:spPr>
          <a:xfrm>
            <a:off x="4515489" y="614908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S11</a:t>
            </a:r>
            <a:endParaRPr lang="en-IN" sz="1200" dirty="0"/>
          </a:p>
        </p:txBody>
      </p:sp>
      <p:sp>
        <p:nvSpPr>
          <p:cNvPr id="84" name="TextBox 83">
            <a:extLst>
              <a:ext uri="{FF2B5EF4-FFF2-40B4-BE49-F238E27FC236}">
                <a16:creationId xmlns:a16="http://schemas.microsoft.com/office/drawing/2014/main" id="{142003B3-E8EF-5CAC-F667-28123B93A2C2}"/>
              </a:ext>
            </a:extLst>
          </p:cNvPr>
          <p:cNvSpPr txBox="1"/>
          <p:nvPr/>
        </p:nvSpPr>
        <p:spPr>
          <a:xfrm>
            <a:off x="5202155" y="6241558"/>
            <a:ext cx="1643865" cy="369332"/>
          </a:xfrm>
          <a:prstGeom prst="rect">
            <a:avLst/>
          </a:prstGeom>
          <a:noFill/>
        </p:spPr>
        <p:txBody>
          <a:bodyPr wrap="square" rtlCol="0">
            <a:spAutoFit/>
          </a:bodyPr>
          <a:lstStyle/>
          <a:p>
            <a:r>
              <a:rPr lang="en-US" dirty="0"/>
              <a:t>return GT;</a:t>
            </a:r>
            <a:endParaRPr lang="en-IN" dirty="0"/>
          </a:p>
        </p:txBody>
      </p:sp>
      <p:sp>
        <p:nvSpPr>
          <p:cNvPr id="85" name="TextBox 84">
            <a:extLst>
              <a:ext uri="{FF2B5EF4-FFF2-40B4-BE49-F238E27FC236}">
                <a16:creationId xmlns:a16="http://schemas.microsoft.com/office/drawing/2014/main" id="{0161D35D-06C8-FC9C-0220-4B97DFB7F7D2}"/>
              </a:ext>
            </a:extLst>
          </p:cNvPr>
          <p:cNvSpPr txBox="1"/>
          <p:nvPr/>
        </p:nvSpPr>
        <p:spPr>
          <a:xfrm>
            <a:off x="5161063" y="2512034"/>
            <a:ext cx="1643865" cy="369332"/>
          </a:xfrm>
          <a:prstGeom prst="rect">
            <a:avLst/>
          </a:prstGeom>
          <a:noFill/>
        </p:spPr>
        <p:txBody>
          <a:bodyPr wrap="square" rtlCol="0">
            <a:spAutoFit/>
          </a:bodyPr>
          <a:lstStyle/>
          <a:p>
            <a:r>
              <a:rPr lang="en-US" dirty="0"/>
              <a:t>return LT;</a:t>
            </a:r>
            <a:endParaRPr lang="en-IN" dirty="0"/>
          </a:p>
        </p:txBody>
      </p:sp>
      <p:sp>
        <p:nvSpPr>
          <p:cNvPr id="88" name="Oval 87">
            <a:extLst>
              <a:ext uri="{FF2B5EF4-FFF2-40B4-BE49-F238E27FC236}">
                <a16:creationId xmlns:a16="http://schemas.microsoft.com/office/drawing/2014/main" id="{52D9089F-7964-03B2-481B-4C22DF007D48}"/>
              </a:ext>
            </a:extLst>
          </p:cNvPr>
          <p:cNvSpPr/>
          <p:nvPr/>
        </p:nvSpPr>
        <p:spPr>
          <a:xfrm>
            <a:off x="4469273" y="2381894"/>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endParaRPr lang="en-IN" dirty="0"/>
          </a:p>
        </p:txBody>
      </p:sp>
      <p:cxnSp>
        <p:nvCxnSpPr>
          <p:cNvPr id="91" name="Straight Arrow Connector 90">
            <a:extLst>
              <a:ext uri="{FF2B5EF4-FFF2-40B4-BE49-F238E27FC236}">
                <a16:creationId xmlns:a16="http://schemas.microsoft.com/office/drawing/2014/main" id="{E45E1120-D1A3-42C3-70EB-B4669B05C668}"/>
              </a:ext>
            </a:extLst>
          </p:cNvPr>
          <p:cNvCxnSpPr>
            <a:stCxn id="12" idx="7"/>
            <a:endCxn id="88" idx="3"/>
          </p:cNvCxnSpPr>
          <p:nvPr/>
        </p:nvCxnSpPr>
        <p:spPr>
          <a:xfrm flipV="1">
            <a:off x="3906158" y="2864219"/>
            <a:ext cx="651887" cy="32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CD9282F6-0279-2704-DE67-B924CF7E523D}"/>
              </a:ext>
            </a:extLst>
          </p:cNvPr>
          <p:cNvCxnSpPr>
            <a:stCxn id="17" idx="5"/>
            <a:endCxn id="83" idx="1"/>
          </p:cNvCxnSpPr>
          <p:nvPr/>
        </p:nvCxnSpPr>
        <p:spPr>
          <a:xfrm>
            <a:off x="3887324" y="5989276"/>
            <a:ext cx="716937" cy="242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97945E7F-1FF5-E829-9D39-52591CAA89FA}"/>
              </a:ext>
            </a:extLst>
          </p:cNvPr>
          <p:cNvSpPr txBox="1"/>
          <p:nvPr/>
        </p:nvSpPr>
        <p:spPr>
          <a:xfrm>
            <a:off x="4994966" y="2222647"/>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5" name="TextBox 94">
            <a:extLst>
              <a:ext uri="{FF2B5EF4-FFF2-40B4-BE49-F238E27FC236}">
                <a16:creationId xmlns:a16="http://schemas.microsoft.com/office/drawing/2014/main" id="{B3222D3E-C683-9484-C8B7-BBAEDF57CB38}"/>
              </a:ext>
            </a:extLst>
          </p:cNvPr>
          <p:cNvSpPr txBox="1"/>
          <p:nvPr/>
        </p:nvSpPr>
        <p:spPr>
          <a:xfrm>
            <a:off x="5075448" y="6073751"/>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6" name="TextBox 95">
            <a:extLst>
              <a:ext uri="{FF2B5EF4-FFF2-40B4-BE49-F238E27FC236}">
                <a16:creationId xmlns:a16="http://schemas.microsoft.com/office/drawing/2014/main" id="{29EBF0AC-CD1B-5E5E-D834-53C61C94E2FA}"/>
              </a:ext>
            </a:extLst>
          </p:cNvPr>
          <p:cNvSpPr txBox="1"/>
          <p:nvPr/>
        </p:nvSpPr>
        <p:spPr>
          <a:xfrm>
            <a:off x="3546307" y="2664434"/>
            <a:ext cx="1643865" cy="369332"/>
          </a:xfrm>
          <a:prstGeom prst="rect">
            <a:avLst/>
          </a:prstGeom>
          <a:noFill/>
        </p:spPr>
        <p:txBody>
          <a:bodyPr wrap="square" rtlCol="0">
            <a:spAutoFit/>
          </a:bodyPr>
          <a:lstStyle/>
          <a:p>
            <a:r>
              <a:rPr lang="en-US" dirty="0"/>
              <a:t>other</a:t>
            </a:r>
            <a:endParaRPr lang="en-IN" dirty="0"/>
          </a:p>
        </p:txBody>
      </p:sp>
      <p:sp>
        <p:nvSpPr>
          <p:cNvPr id="97" name="TextBox 96">
            <a:extLst>
              <a:ext uri="{FF2B5EF4-FFF2-40B4-BE49-F238E27FC236}">
                <a16:creationId xmlns:a16="http://schemas.microsoft.com/office/drawing/2014/main" id="{9A086C1D-EE52-D923-F8A4-CEA6DB693872}"/>
              </a:ext>
            </a:extLst>
          </p:cNvPr>
          <p:cNvSpPr txBox="1"/>
          <p:nvPr/>
        </p:nvSpPr>
        <p:spPr>
          <a:xfrm>
            <a:off x="3698707" y="6123169"/>
            <a:ext cx="1643865" cy="369332"/>
          </a:xfrm>
          <a:prstGeom prst="rect">
            <a:avLst/>
          </a:prstGeom>
          <a:noFill/>
        </p:spPr>
        <p:txBody>
          <a:bodyPr wrap="square" rtlCol="0">
            <a:spAutoFit/>
          </a:bodyPr>
          <a:lstStyle/>
          <a:p>
            <a:r>
              <a:rPr lang="en-US" dirty="0"/>
              <a:t>other</a:t>
            </a:r>
            <a:endParaRPr lang="en-IN" dirty="0"/>
          </a:p>
        </p:txBody>
      </p:sp>
      <p:sp>
        <p:nvSpPr>
          <p:cNvPr id="32" name="TextBox 31">
            <a:extLst>
              <a:ext uri="{FF2B5EF4-FFF2-40B4-BE49-F238E27FC236}">
                <a16:creationId xmlns:a16="http://schemas.microsoft.com/office/drawing/2014/main" id="{59C9ADB0-B684-C2BB-46A8-ECD8D0847937}"/>
              </a:ext>
            </a:extLst>
          </p:cNvPr>
          <p:cNvSpPr txBox="1"/>
          <p:nvPr/>
        </p:nvSpPr>
        <p:spPr>
          <a:xfrm>
            <a:off x="8131625" y="5239434"/>
            <a:ext cx="2100946" cy="646331"/>
          </a:xfrm>
          <a:prstGeom prst="rect">
            <a:avLst/>
          </a:prstGeom>
          <a:noFill/>
        </p:spPr>
        <p:txBody>
          <a:bodyPr wrap="square">
            <a:spAutoFit/>
          </a:bodyPr>
          <a:lstStyle/>
          <a:p>
            <a:r>
              <a:rPr lang="en-IN" sz="1800" dirty="0"/>
              <a:t>Scan</a:t>
            </a:r>
            <a:r>
              <a:rPr lang="en-IN" sz="1800" dirty="0">
                <a:solidFill>
                  <a:schemeClr val="accent1"/>
                </a:solidFill>
              </a:rPr>
              <a:t> </a:t>
            </a:r>
            <a:r>
              <a:rPr lang="en-IN" sz="1800" dirty="0">
                <a:solidFill>
                  <a:srgbClr val="FF0000"/>
                </a:solidFill>
              </a:rPr>
              <a:t>&lt;=&lt;!=&gt;</a:t>
            </a:r>
            <a:r>
              <a:rPr lang="en-IN" sz="1800" dirty="0">
                <a:solidFill>
                  <a:schemeClr val="accent1"/>
                </a:solidFill>
              </a:rPr>
              <a:t>`\n’</a:t>
            </a:r>
          </a:p>
          <a:p>
            <a:r>
              <a:rPr lang="en-IN" dirty="0">
                <a:solidFill>
                  <a:schemeClr val="accent1"/>
                </a:solidFill>
              </a:rPr>
              <a:t>LE LT NE GT</a:t>
            </a:r>
            <a:endParaRPr lang="en-IN" sz="1800" dirty="0">
              <a:solidFill>
                <a:schemeClr val="accent1"/>
              </a:solidFill>
            </a:endParaRPr>
          </a:p>
        </p:txBody>
      </p:sp>
    </p:spTree>
    <p:extLst>
      <p:ext uri="{BB962C8B-B14F-4D97-AF65-F5344CB8AC3E}">
        <p14:creationId xmlns:p14="http://schemas.microsoft.com/office/powerpoint/2010/main" val="3266830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92B35-CE87-49B4-BD14-BDF824D444E7}"/>
              </a:ext>
            </a:extLst>
          </p:cNvPr>
          <p:cNvSpPr>
            <a:spLocks noGrp="1"/>
          </p:cNvSpPr>
          <p:nvPr>
            <p:ph type="title"/>
          </p:nvPr>
        </p:nvSpPr>
        <p:spPr/>
        <p:txBody>
          <a:bodyPr/>
          <a:lstStyle/>
          <a:p>
            <a:r>
              <a:rPr lang="en-US" dirty="0"/>
              <a:t>id</a:t>
            </a:r>
          </a:p>
        </p:txBody>
      </p:sp>
      <p:sp>
        <p:nvSpPr>
          <p:cNvPr id="3" name="Content Placeholder 2">
            <a:extLst>
              <a:ext uri="{FF2B5EF4-FFF2-40B4-BE49-F238E27FC236}">
                <a16:creationId xmlns:a16="http://schemas.microsoft.com/office/drawing/2014/main" id="{FE683632-846B-472B-AFE9-F6CB84207680}"/>
              </a:ext>
            </a:extLst>
          </p:cNvPr>
          <p:cNvSpPr>
            <a:spLocks noGrp="1"/>
          </p:cNvSpPr>
          <p:nvPr>
            <p:ph idx="1"/>
          </p:nvPr>
        </p:nvSpPr>
        <p:spPr/>
        <p:txBody>
          <a:bodyPr/>
          <a:lstStyle/>
          <a:p>
            <a:pPr marL="0" indent="0">
              <a:buNone/>
            </a:pPr>
            <a:r>
              <a:rPr lang="en-US" dirty="0"/>
              <a:t>letter = [A-Z]|[a-z]</a:t>
            </a:r>
          </a:p>
          <a:p>
            <a:pPr marL="0" indent="0">
              <a:buNone/>
            </a:pPr>
            <a:r>
              <a:rPr lang="en-US" dirty="0"/>
              <a:t>digit = [0-9]</a:t>
            </a:r>
          </a:p>
          <a:p>
            <a:pPr marL="0" indent="0">
              <a:buNone/>
            </a:pPr>
            <a:endParaRPr lang="en-US" dirty="0"/>
          </a:p>
          <a:p>
            <a:r>
              <a:rPr lang="en-US" dirty="0"/>
              <a:t>identifier(id)</a:t>
            </a:r>
          </a:p>
          <a:p>
            <a:pPr lvl="1"/>
            <a:r>
              <a:rPr lang="en-US" dirty="0"/>
              <a:t>a letter followed by zero or more letters or digit</a:t>
            </a:r>
          </a:p>
          <a:p>
            <a:pPr lvl="1"/>
            <a:r>
              <a:rPr lang="en-US" dirty="0"/>
              <a:t>letter (letter | digit)*</a:t>
            </a:r>
          </a:p>
        </p:txBody>
      </p:sp>
    </p:spTree>
    <p:extLst>
      <p:ext uri="{BB962C8B-B14F-4D97-AF65-F5344CB8AC3E}">
        <p14:creationId xmlns:p14="http://schemas.microsoft.com/office/powerpoint/2010/main" val="4149406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AE1B-7E17-45F4-8427-8A5499B32AF2}"/>
              </a:ext>
            </a:extLst>
          </p:cNvPr>
          <p:cNvSpPr>
            <a:spLocks noGrp="1"/>
          </p:cNvSpPr>
          <p:nvPr>
            <p:ph type="title"/>
          </p:nvPr>
        </p:nvSpPr>
        <p:spPr/>
        <p:txBody>
          <a:bodyPr/>
          <a:lstStyle/>
          <a:p>
            <a:r>
              <a:rPr lang="en-US" dirty="0"/>
              <a:t>Transition diagram for id</a:t>
            </a:r>
          </a:p>
        </p:txBody>
      </p:sp>
      <p:sp>
        <p:nvSpPr>
          <p:cNvPr id="3" name="Content Placeholder 2">
            <a:extLst>
              <a:ext uri="{FF2B5EF4-FFF2-40B4-BE49-F238E27FC236}">
                <a16:creationId xmlns:a16="http://schemas.microsoft.com/office/drawing/2014/main" id="{371D768B-914D-48CF-BE40-5B2A290A886E}"/>
              </a:ext>
            </a:extLst>
          </p:cNvPr>
          <p:cNvSpPr>
            <a:spLocks noGrp="1"/>
          </p:cNvSpPr>
          <p:nvPr>
            <p:ph idx="1"/>
          </p:nvPr>
        </p:nvSpPr>
        <p:spPr/>
        <p:txBody>
          <a:bodyPr/>
          <a:lstStyle/>
          <a:p>
            <a:endParaRPr lang="en-US" dirty="0"/>
          </a:p>
        </p:txBody>
      </p:sp>
      <p:sp>
        <p:nvSpPr>
          <p:cNvPr id="4" name="TextBox 3">
            <a:extLst>
              <a:ext uri="{FF2B5EF4-FFF2-40B4-BE49-F238E27FC236}">
                <a16:creationId xmlns:a16="http://schemas.microsoft.com/office/drawing/2014/main" id="{4647CB0A-E251-4F80-A2ED-9962B415C67A}"/>
              </a:ext>
            </a:extLst>
          </p:cNvPr>
          <p:cNvSpPr txBox="1"/>
          <p:nvPr/>
        </p:nvSpPr>
        <p:spPr>
          <a:xfrm>
            <a:off x="8270240" y="1960880"/>
            <a:ext cx="286512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letter (letter | digit)*</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6029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3C7960-3B45-AFFD-3AAE-311CDCEBBD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8958CA-79C8-68CB-1D25-BDC1C7EDA257}"/>
              </a:ext>
            </a:extLst>
          </p:cNvPr>
          <p:cNvSpPr>
            <a:spLocks noGrp="1"/>
          </p:cNvSpPr>
          <p:nvPr>
            <p:ph type="title"/>
          </p:nvPr>
        </p:nvSpPr>
        <p:spPr/>
        <p:txBody>
          <a:bodyPr/>
          <a:lstStyle/>
          <a:p>
            <a:r>
              <a:rPr lang="en-US" dirty="0"/>
              <a:t>Transition diagram for id</a:t>
            </a:r>
          </a:p>
        </p:txBody>
      </p:sp>
      <p:sp>
        <p:nvSpPr>
          <p:cNvPr id="4" name="TextBox 3">
            <a:extLst>
              <a:ext uri="{FF2B5EF4-FFF2-40B4-BE49-F238E27FC236}">
                <a16:creationId xmlns:a16="http://schemas.microsoft.com/office/drawing/2014/main" id="{B7575C3F-EACB-48F1-C5F6-E998CC804D33}"/>
              </a:ext>
            </a:extLst>
          </p:cNvPr>
          <p:cNvSpPr txBox="1"/>
          <p:nvPr/>
        </p:nvSpPr>
        <p:spPr>
          <a:xfrm>
            <a:off x="8270240" y="1960880"/>
            <a:ext cx="286512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letter (letter | digit)*</a:t>
            </a:r>
          </a:p>
          <a:p>
            <a:endParaRPr lang="en-IN" dirty="0">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FBC52964-E80D-DA2E-27DF-B4AA5219EF94}"/>
              </a:ext>
            </a:extLst>
          </p:cNvPr>
          <p:cNvSpPr/>
          <p:nvPr/>
        </p:nvSpPr>
        <p:spPr>
          <a:xfrm>
            <a:off x="2054831" y="3429000"/>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34623B00-EF20-75E8-DA20-16094B460E42}"/>
              </a:ext>
            </a:extLst>
          </p:cNvPr>
          <p:cNvSpPr/>
          <p:nvPr/>
        </p:nvSpPr>
        <p:spPr>
          <a:xfrm>
            <a:off x="3655886" y="3437564"/>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0" name="Straight Arrow Connector 9">
            <a:extLst>
              <a:ext uri="{FF2B5EF4-FFF2-40B4-BE49-F238E27FC236}">
                <a16:creationId xmlns:a16="http://schemas.microsoft.com/office/drawing/2014/main" id="{5DB93559-D67C-EC43-1CF6-3E67E06E2732}"/>
              </a:ext>
            </a:extLst>
          </p:cNvPr>
          <p:cNvCxnSpPr>
            <a:stCxn id="6" idx="6"/>
            <a:endCxn id="7" idx="2"/>
          </p:cNvCxnSpPr>
          <p:nvPr/>
        </p:nvCxnSpPr>
        <p:spPr>
          <a:xfrm>
            <a:off x="2661007" y="3712824"/>
            <a:ext cx="994879" cy="8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7B71F0F-3A90-0341-0A51-C382F3BDBAD4}"/>
              </a:ext>
            </a:extLst>
          </p:cNvPr>
          <p:cNvCxnSpPr>
            <a:endCxn id="6" idx="2"/>
          </p:cNvCxnSpPr>
          <p:nvPr/>
        </p:nvCxnSpPr>
        <p:spPr>
          <a:xfrm>
            <a:off x="1304818" y="3712824"/>
            <a:ext cx="7500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531BCDF-8BDF-FA54-7F74-33F0F1422661}"/>
              </a:ext>
            </a:extLst>
          </p:cNvPr>
          <p:cNvSpPr txBox="1"/>
          <p:nvPr/>
        </p:nvSpPr>
        <p:spPr>
          <a:xfrm>
            <a:off x="2681550" y="3256904"/>
            <a:ext cx="1448656" cy="369332"/>
          </a:xfrm>
          <a:prstGeom prst="rect">
            <a:avLst/>
          </a:prstGeom>
          <a:noFill/>
        </p:spPr>
        <p:txBody>
          <a:bodyPr wrap="square" rtlCol="0">
            <a:spAutoFit/>
          </a:bodyPr>
          <a:lstStyle/>
          <a:p>
            <a:r>
              <a:rPr lang="en-US" dirty="0"/>
              <a:t>letter</a:t>
            </a:r>
            <a:endParaRPr lang="en-IN" dirty="0"/>
          </a:p>
        </p:txBody>
      </p:sp>
      <p:cxnSp>
        <p:nvCxnSpPr>
          <p:cNvPr id="23" name="Connector: Curved 22">
            <a:extLst>
              <a:ext uri="{FF2B5EF4-FFF2-40B4-BE49-F238E27FC236}">
                <a16:creationId xmlns:a16="http://schemas.microsoft.com/office/drawing/2014/main" id="{E58B6622-8FCA-2A77-CECF-2A086608E01D}"/>
              </a:ext>
            </a:extLst>
          </p:cNvPr>
          <p:cNvCxnSpPr>
            <a:stCxn id="7" idx="6"/>
            <a:endCxn id="7" idx="2"/>
          </p:cNvCxnSpPr>
          <p:nvPr/>
        </p:nvCxnSpPr>
        <p:spPr>
          <a:xfrm flipH="1">
            <a:off x="3655886" y="3721388"/>
            <a:ext cx="606176" cy="12700"/>
          </a:xfrm>
          <a:prstGeom prst="curvedConnector5">
            <a:avLst>
              <a:gd name="adj1" fmla="val -37712"/>
              <a:gd name="adj2" fmla="val -6886512"/>
              <a:gd name="adj3" fmla="val 137712"/>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C824168-C8CB-4B0B-C15A-BC93DF4A19C9}"/>
              </a:ext>
            </a:extLst>
          </p:cNvPr>
          <p:cNvSpPr txBox="1"/>
          <p:nvPr/>
        </p:nvSpPr>
        <p:spPr>
          <a:xfrm>
            <a:off x="3510331" y="2400727"/>
            <a:ext cx="1448656" cy="369332"/>
          </a:xfrm>
          <a:prstGeom prst="rect">
            <a:avLst/>
          </a:prstGeom>
          <a:noFill/>
        </p:spPr>
        <p:txBody>
          <a:bodyPr wrap="square" rtlCol="0">
            <a:spAutoFit/>
          </a:bodyPr>
          <a:lstStyle/>
          <a:p>
            <a:r>
              <a:rPr lang="en-US" dirty="0"/>
              <a:t>letter/digit</a:t>
            </a:r>
            <a:endParaRPr lang="en-IN" dirty="0"/>
          </a:p>
        </p:txBody>
      </p:sp>
      <p:sp>
        <p:nvSpPr>
          <p:cNvPr id="27" name="Oval 26">
            <a:extLst>
              <a:ext uri="{FF2B5EF4-FFF2-40B4-BE49-F238E27FC236}">
                <a16:creationId xmlns:a16="http://schemas.microsoft.com/office/drawing/2014/main" id="{2F6F4394-D95F-EBA6-55CC-B600F701D661}"/>
              </a:ext>
            </a:extLst>
          </p:cNvPr>
          <p:cNvSpPr/>
          <p:nvPr/>
        </p:nvSpPr>
        <p:spPr>
          <a:xfrm>
            <a:off x="3579563" y="3374664"/>
            <a:ext cx="772276" cy="7012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9" name="Straight Arrow Connector 28">
            <a:extLst>
              <a:ext uri="{FF2B5EF4-FFF2-40B4-BE49-F238E27FC236}">
                <a16:creationId xmlns:a16="http://schemas.microsoft.com/office/drawing/2014/main" id="{409CA377-E04B-8088-38D5-7B0879E4334A}"/>
              </a:ext>
            </a:extLst>
          </p:cNvPr>
          <p:cNvCxnSpPr>
            <a:stCxn id="7" idx="6"/>
            <a:endCxn id="27" idx="2"/>
          </p:cNvCxnSpPr>
          <p:nvPr/>
        </p:nvCxnSpPr>
        <p:spPr>
          <a:xfrm flipH="1">
            <a:off x="3579563" y="3721388"/>
            <a:ext cx="682499" cy="3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594275AC-F7AD-850B-BA96-0EE174327AED}"/>
              </a:ext>
            </a:extLst>
          </p:cNvPr>
          <p:cNvSpPr txBox="1"/>
          <p:nvPr/>
        </p:nvSpPr>
        <p:spPr>
          <a:xfrm>
            <a:off x="6452173" y="3595957"/>
            <a:ext cx="5075798" cy="1569660"/>
          </a:xfrm>
          <a:prstGeom prst="rect">
            <a:avLst/>
          </a:prstGeom>
          <a:noFill/>
        </p:spPr>
        <p:txBody>
          <a:bodyPr wrap="square" rtlCol="0">
            <a:spAutoFit/>
          </a:bodyPr>
          <a:lstStyle/>
          <a:p>
            <a:r>
              <a:rPr lang="en-IN" sz="2400" dirty="0"/>
              <a:t>Incorrect diagram</a:t>
            </a:r>
          </a:p>
          <a:p>
            <a:endParaRPr lang="en-IN" sz="2400" dirty="0"/>
          </a:p>
          <a:p>
            <a:r>
              <a:rPr lang="en-IN" sz="2400" dirty="0"/>
              <a:t>What would be the output of scanning: </a:t>
            </a:r>
            <a:r>
              <a:rPr lang="en-IN" sz="2400" dirty="0">
                <a:solidFill>
                  <a:srgbClr val="FF0000"/>
                </a:solidFill>
              </a:rPr>
              <a:t>int </a:t>
            </a:r>
            <a:r>
              <a:rPr lang="en-IN" sz="2400" dirty="0" err="1">
                <a:solidFill>
                  <a:srgbClr val="FF0000"/>
                </a:solidFill>
              </a:rPr>
              <a:t>abc</a:t>
            </a:r>
            <a:r>
              <a:rPr lang="en-IN" sz="2400" dirty="0">
                <a:solidFill>
                  <a:srgbClr val="FF0000"/>
                </a:solidFill>
              </a:rPr>
              <a:t>;</a:t>
            </a:r>
            <a:endParaRPr lang="en-US" sz="2400" dirty="0"/>
          </a:p>
        </p:txBody>
      </p:sp>
      <p:sp>
        <p:nvSpPr>
          <p:cNvPr id="3" name="TextBox 2">
            <a:extLst>
              <a:ext uri="{FF2B5EF4-FFF2-40B4-BE49-F238E27FC236}">
                <a16:creationId xmlns:a16="http://schemas.microsoft.com/office/drawing/2014/main" id="{0BC4669B-AA01-C420-DE0D-B0CACAAE58EC}"/>
              </a:ext>
            </a:extLst>
          </p:cNvPr>
          <p:cNvSpPr txBox="1"/>
          <p:nvPr/>
        </p:nvSpPr>
        <p:spPr>
          <a:xfrm>
            <a:off x="4514516" y="3595957"/>
            <a:ext cx="1612586" cy="369332"/>
          </a:xfrm>
          <a:prstGeom prst="rect">
            <a:avLst/>
          </a:prstGeom>
          <a:noFill/>
        </p:spPr>
        <p:txBody>
          <a:bodyPr wrap="square" rtlCol="0">
            <a:spAutoFit/>
          </a:bodyPr>
          <a:lstStyle/>
          <a:p>
            <a:r>
              <a:rPr lang="en-US" dirty="0"/>
              <a:t>return ID</a:t>
            </a:r>
            <a:endParaRPr lang="en-IN" dirty="0"/>
          </a:p>
        </p:txBody>
      </p:sp>
    </p:spTree>
    <p:extLst>
      <p:ext uri="{BB962C8B-B14F-4D97-AF65-F5344CB8AC3E}">
        <p14:creationId xmlns:p14="http://schemas.microsoft.com/office/powerpoint/2010/main" val="1242276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7786B4-5A32-AFEE-DDDA-CE5EC62A4C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A2AC58-661C-EBA1-D167-E9C13C827C0B}"/>
              </a:ext>
            </a:extLst>
          </p:cNvPr>
          <p:cNvSpPr>
            <a:spLocks noGrp="1"/>
          </p:cNvSpPr>
          <p:nvPr>
            <p:ph type="title"/>
          </p:nvPr>
        </p:nvSpPr>
        <p:spPr/>
        <p:txBody>
          <a:bodyPr/>
          <a:lstStyle/>
          <a:p>
            <a:r>
              <a:rPr lang="en-US" dirty="0"/>
              <a:t>Transition diagram for id</a:t>
            </a:r>
          </a:p>
        </p:txBody>
      </p:sp>
      <p:sp>
        <p:nvSpPr>
          <p:cNvPr id="4" name="TextBox 3">
            <a:extLst>
              <a:ext uri="{FF2B5EF4-FFF2-40B4-BE49-F238E27FC236}">
                <a16:creationId xmlns:a16="http://schemas.microsoft.com/office/drawing/2014/main" id="{431DB575-51CC-4EBC-24E8-7972F8EF145C}"/>
              </a:ext>
            </a:extLst>
          </p:cNvPr>
          <p:cNvSpPr txBox="1"/>
          <p:nvPr/>
        </p:nvSpPr>
        <p:spPr>
          <a:xfrm>
            <a:off x="8270240" y="1960880"/>
            <a:ext cx="286512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letter (letter | digit)*</a:t>
            </a:r>
          </a:p>
          <a:p>
            <a:endParaRPr lang="en-IN" dirty="0">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6987F6FA-E9CB-AD94-7531-BF578F5230E8}"/>
              </a:ext>
            </a:extLst>
          </p:cNvPr>
          <p:cNvSpPr/>
          <p:nvPr/>
        </p:nvSpPr>
        <p:spPr>
          <a:xfrm>
            <a:off x="2054831" y="3429000"/>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248CF83D-3255-4CCD-CCFD-B7F61B3E5B13}"/>
              </a:ext>
            </a:extLst>
          </p:cNvPr>
          <p:cNvSpPr/>
          <p:nvPr/>
        </p:nvSpPr>
        <p:spPr>
          <a:xfrm>
            <a:off x="3655886" y="3437564"/>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0" name="Straight Arrow Connector 9">
            <a:extLst>
              <a:ext uri="{FF2B5EF4-FFF2-40B4-BE49-F238E27FC236}">
                <a16:creationId xmlns:a16="http://schemas.microsoft.com/office/drawing/2014/main" id="{71A41ED8-9EF6-E4DB-EA26-3988706A9602}"/>
              </a:ext>
            </a:extLst>
          </p:cNvPr>
          <p:cNvCxnSpPr>
            <a:stCxn id="6" idx="6"/>
            <a:endCxn id="7" idx="2"/>
          </p:cNvCxnSpPr>
          <p:nvPr/>
        </p:nvCxnSpPr>
        <p:spPr>
          <a:xfrm>
            <a:off x="2661007" y="3712824"/>
            <a:ext cx="994879" cy="8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ADED2A1-FA7C-84EC-8125-B8B8A1E055C4}"/>
              </a:ext>
            </a:extLst>
          </p:cNvPr>
          <p:cNvCxnSpPr>
            <a:endCxn id="6" idx="2"/>
          </p:cNvCxnSpPr>
          <p:nvPr/>
        </p:nvCxnSpPr>
        <p:spPr>
          <a:xfrm>
            <a:off x="1304818" y="3712824"/>
            <a:ext cx="7500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55311F9-88DA-F721-2386-7A4C8B2E1053}"/>
              </a:ext>
            </a:extLst>
          </p:cNvPr>
          <p:cNvSpPr txBox="1"/>
          <p:nvPr/>
        </p:nvSpPr>
        <p:spPr>
          <a:xfrm>
            <a:off x="2681550" y="3256904"/>
            <a:ext cx="1448656" cy="369332"/>
          </a:xfrm>
          <a:prstGeom prst="rect">
            <a:avLst/>
          </a:prstGeom>
          <a:noFill/>
        </p:spPr>
        <p:txBody>
          <a:bodyPr wrap="square" rtlCol="0">
            <a:spAutoFit/>
          </a:bodyPr>
          <a:lstStyle/>
          <a:p>
            <a:r>
              <a:rPr lang="en-US" dirty="0"/>
              <a:t>letter</a:t>
            </a:r>
            <a:endParaRPr lang="en-IN" dirty="0"/>
          </a:p>
        </p:txBody>
      </p:sp>
      <p:cxnSp>
        <p:nvCxnSpPr>
          <p:cNvPr id="23" name="Connector: Curved 22">
            <a:extLst>
              <a:ext uri="{FF2B5EF4-FFF2-40B4-BE49-F238E27FC236}">
                <a16:creationId xmlns:a16="http://schemas.microsoft.com/office/drawing/2014/main" id="{0C137000-9473-3CBF-64A1-17327331FF66}"/>
              </a:ext>
            </a:extLst>
          </p:cNvPr>
          <p:cNvCxnSpPr>
            <a:stCxn id="7" idx="6"/>
            <a:endCxn id="7" idx="2"/>
          </p:cNvCxnSpPr>
          <p:nvPr/>
        </p:nvCxnSpPr>
        <p:spPr>
          <a:xfrm flipH="1">
            <a:off x="3655886" y="3721388"/>
            <a:ext cx="606176" cy="12700"/>
          </a:xfrm>
          <a:prstGeom prst="curvedConnector5">
            <a:avLst>
              <a:gd name="adj1" fmla="val -37712"/>
              <a:gd name="adj2" fmla="val -6886512"/>
              <a:gd name="adj3" fmla="val 137712"/>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6665E9D-8015-08CF-D719-A82798296E29}"/>
              </a:ext>
            </a:extLst>
          </p:cNvPr>
          <p:cNvSpPr txBox="1"/>
          <p:nvPr/>
        </p:nvSpPr>
        <p:spPr>
          <a:xfrm>
            <a:off x="3510331" y="2400727"/>
            <a:ext cx="1448656" cy="369332"/>
          </a:xfrm>
          <a:prstGeom prst="rect">
            <a:avLst/>
          </a:prstGeom>
          <a:noFill/>
        </p:spPr>
        <p:txBody>
          <a:bodyPr wrap="square" rtlCol="0">
            <a:spAutoFit/>
          </a:bodyPr>
          <a:lstStyle/>
          <a:p>
            <a:r>
              <a:rPr lang="en-US" dirty="0"/>
              <a:t>letter/digit</a:t>
            </a:r>
            <a:endParaRPr lang="en-IN" dirty="0"/>
          </a:p>
        </p:txBody>
      </p:sp>
      <p:sp>
        <p:nvSpPr>
          <p:cNvPr id="27" name="Oval 26">
            <a:extLst>
              <a:ext uri="{FF2B5EF4-FFF2-40B4-BE49-F238E27FC236}">
                <a16:creationId xmlns:a16="http://schemas.microsoft.com/office/drawing/2014/main" id="{B973B564-80F3-E4EB-54E5-A97F94CC39AA}"/>
              </a:ext>
            </a:extLst>
          </p:cNvPr>
          <p:cNvSpPr/>
          <p:nvPr/>
        </p:nvSpPr>
        <p:spPr>
          <a:xfrm>
            <a:off x="3579563" y="3374664"/>
            <a:ext cx="772276" cy="7012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9" name="Straight Arrow Connector 28">
            <a:extLst>
              <a:ext uri="{FF2B5EF4-FFF2-40B4-BE49-F238E27FC236}">
                <a16:creationId xmlns:a16="http://schemas.microsoft.com/office/drawing/2014/main" id="{2FD1C9C2-6EEC-D6DE-B7E4-F579176C443C}"/>
              </a:ext>
            </a:extLst>
          </p:cNvPr>
          <p:cNvCxnSpPr>
            <a:stCxn id="7" idx="6"/>
            <a:endCxn id="27" idx="2"/>
          </p:cNvCxnSpPr>
          <p:nvPr/>
        </p:nvCxnSpPr>
        <p:spPr>
          <a:xfrm flipH="1">
            <a:off x="3579563" y="3721388"/>
            <a:ext cx="682499" cy="3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737A9F2-5FED-461C-2CB1-C1F4171A0447}"/>
              </a:ext>
            </a:extLst>
          </p:cNvPr>
          <p:cNvSpPr txBox="1"/>
          <p:nvPr/>
        </p:nvSpPr>
        <p:spPr>
          <a:xfrm>
            <a:off x="6452173" y="3595957"/>
            <a:ext cx="5075798" cy="2308324"/>
          </a:xfrm>
          <a:prstGeom prst="rect">
            <a:avLst/>
          </a:prstGeom>
          <a:noFill/>
        </p:spPr>
        <p:txBody>
          <a:bodyPr wrap="square" rtlCol="0">
            <a:spAutoFit/>
          </a:bodyPr>
          <a:lstStyle/>
          <a:p>
            <a:r>
              <a:rPr lang="en-IN" sz="2400" dirty="0"/>
              <a:t>Incorrect diagram</a:t>
            </a:r>
          </a:p>
          <a:p>
            <a:endParaRPr lang="en-IN" sz="2400" dirty="0"/>
          </a:p>
          <a:p>
            <a:r>
              <a:rPr lang="en-IN" sz="2400" dirty="0"/>
              <a:t>What would be the output of scanning: </a:t>
            </a:r>
            <a:r>
              <a:rPr lang="en-IN" sz="2400" dirty="0">
                <a:solidFill>
                  <a:srgbClr val="FF0000"/>
                </a:solidFill>
              </a:rPr>
              <a:t>int </a:t>
            </a:r>
            <a:r>
              <a:rPr lang="en-IN" sz="2400" dirty="0" err="1">
                <a:solidFill>
                  <a:srgbClr val="FF0000"/>
                </a:solidFill>
              </a:rPr>
              <a:t>abc</a:t>
            </a:r>
            <a:r>
              <a:rPr lang="en-IN" sz="2400" dirty="0">
                <a:solidFill>
                  <a:srgbClr val="FF0000"/>
                </a:solidFill>
              </a:rPr>
              <a:t>;</a:t>
            </a:r>
          </a:p>
          <a:p>
            <a:endParaRPr lang="en-IN" sz="2400" dirty="0">
              <a:solidFill>
                <a:srgbClr val="FF0000"/>
              </a:solidFill>
            </a:endParaRPr>
          </a:p>
          <a:p>
            <a:r>
              <a:rPr lang="en-IN" sz="2400" dirty="0">
                <a:solidFill>
                  <a:schemeClr val="accent1"/>
                </a:solidFill>
              </a:rPr>
              <a:t>(</a:t>
            </a:r>
            <a:r>
              <a:rPr lang="en-IN" sz="2400" dirty="0" err="1">
                <a:solidFill>
                  <a:schemeClr val="accent1"/>
                </a:solidFill>
              </a:rPr>
              <a:t>i</a:t>
            </a:r>
            <a:r>
              <a:rPr lang="en-IN" sz="2400" dirty="0">
                <a:solidFill>
                  <a:schemeClr val="accent1"/>
                </a:solidFill>
              </a:rPr>
              <a:t>, ID), (n, ID), (t, ID), stuck</a:t>
            </a:r>
            <a:endParaRPr lang="en-US" sz="2400" dirty="0">
              <a:solidFill>
                <a:schemeClr val="accent1"/>
              </a:solidFill>
            </a:endParaRPr>
          </a:p>
        </p:txBody>
      </p:sp>
      <p:sp>
        <p:nvSpPr>
          <p:cNvPr id="3" name="TextBox 2">
            <a:extLst>
              <a:ext uri="{FF2B5EF4-FFF2-40B4-BE49-F238E27FC236}">
                <a16:creationId xmlns:a16="http://schemas.microsoft.com/office/drawing/2014/main" id="{F8039014-7339-D5A3-C1DB-3DC4070EA696}"/>
              </a:ext>
            </a:extLst>
          </p:cNvPr>
          <p:cNvSpPr txBox="1"/>
          <p:nvPr/>
        </p:nvSpPr>
        <p:spPr>
          <a:xfrm>
            <a:off x="4438318" y="3595957"/>
            <a:ext cx="1612586" cy="369332"/>
          </a:xfrm>
          <a:prstGeom prst="rect">
            <a:avLst/>
          </a:prstGeom>
          <a:noFill/>
        </p:spPr>
        <p:txBody>
          <a:bodyPr wrap="square" rtlCol="0">
            <a:spAutoFit/>
          </a:bodyPr>
          <a:lstStyle/>
          <a:p>
            <a:r>
              <a:rPr lang="en-US" dirty="0"/>
              <a:t>return ID</a:t>
            </a:r>
            <a:endParaRPr lang="en-IN" dirty="0"/>
          </a:p>
        </p:txBody>
      </p:sp>
    </p:spTree>
    <p:extLst>
      <p:ext uri="{BB962C8B-B14F-4D97-AF65-F5344CB8AC3E}">
        <p14:creationId xmlns:p14="http://schemas.microsoft.com/office/powerpoint/2010/main" val="2183955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AE1B-7E17-45F4-8427-8A5499B32AF2}"/>
              </a:ext>
            </a:extLst>
          </p:cNvPr>
          <p:cNvSpPr>
            <a:spLocks noGrp="1"/>
          </p:cNvSpPr>
          <p:nvPr>
            <p:ph type="title"/>
          </p:nvPr>
        </p:nvSpPr>
        <p:spPr/>
        <p:txBody>
          <a:bodyPr/>
          <a:lstStyle/>
          <a:p>
            <a:r>
              <a:rPr lang="en-US" dirty="0"/>
              <a:t>Transition diagram for id</a:t>
            </a:r>
          </a:p>
        </p:txBody>
      </p:sp>
      <p:sp>
        <p:nvSpPr>
          <p:cNvPr id="4" name="TextBox 3">
            <a:extLst>
              <a:ext uri="{FF2B5EF4-FFF2-40B4-BE49-F238E27FC236}">
                <a16:creationId xmlns:a16="http://schemas.microsoft.com/office/drawing/2014/main" id="{4647CB0A-E251-4F80-A2ED-9962B415C67A}"/>
              </a:ext>
            </a:extLst>
          </p:cNvPr>
          <p:cNvSpPr txBox="1"/>
          <p:nvPr/>
        </p:nvSpPr>
        <p:spPr>
          <a:xfrm>
            <a:off x="8270240" y="1960880"/>
            <a:ext cx="286512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letter (letter | digit)*</a:t>
            </a:r>
          </a:p>
          <a:p>
            <a:endParaRPr lang="en-IN" dirty="0">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F3875795-1551-35BD-A760-CC34786522E3}"/>
              </a:ext>
            </a:extLst>
          </p:cNvPr>
          <p:cNvSpPr/>
          <p:nvPr/>
        </p:nvSpPr>
        <p:spPr>
          <a:xfrm>
            <a:off x="2054831" y="3429000"/>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6198BA3F-C793-44E9-49BD-9634046BE292}"/>
              </a:ext>
            </a:extLst>
          </p:cNvPr>
          <p:cNvSpPr/>
          <p:nvPr/>
        </p:nvSpPr>
        <p:spPr>
          <a:xfrm>
            <a:off x="3655886" y="3437564"/>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3E5C76BE-E81A-25E3-96A7-1EC2AD93B1D6}"/>
              </a:ext>
            </a:extLst>
          </p:cNvPr>
          <p:cNvSpPr/>
          <p:nvPr/>
        </p:nvSpPr>
        <p:spPr>
          <a:xfrm>
            <a:off x="5750092" y="3487225"/>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0" name="Straight Arrow Connector 9">
            <a:extLst>
              <a:ext uri="{FF2B5EF4-FFF2-40B4-BE49-F238E27FC236}">
                <a16:creationId xmlns:a16="http://schemas.microsoft.com/office/drawing/2014/main" id="{F6E1288B-7722-A912-2A36-C1E1C6364F98}"/>
              </a:ext>
            </a:extLst>
          </p:cNvPr>
          <p:cNvCxnSpPr>
            <a:stCxn id="6" idx="6"/>
            <a:endCxn id="7" idx="2"/>
          </p:cNvCxnSpPr>
          <p:nvPr/>
        </p:nvCxnSpPr>
        <p:spPr>
          <a:xfrm>
            <a:off x="2661007" y="3712824"/>
            <a:ext cx="994879" cy="8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2890E36-8694-0EF8-383A-59FC1514BAA6}"/>
              </a:ext>
            </a:extLst>
          </p:cNvPr>
          <p:cNvCxnSpPr>
            <a:endCxn id="6" idx="2"/>
          </p:cNvCxnSpPr>
          <p:nvPr/>
        </p:nvCxnSpPr>
        <p:spPr>
          <a:xfrm>
            <a:off x="1304818" y="3712824"/>
            <a:ext cx="7500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95985A7-63D6-EAE7-948F-A4DE3C552777}"/>
              </a:ext>
            </a:extLst>
          </p:cNvPr>
          <p:cNvSpPr txBox="1"/>
          <p:nvPr/>
        </p:nvSpPr>
        <p:spPr>
          <a:xfrm>
            <a:off x="2681550" y="3256904"/>
            <a:ext cx="1448656" cy="369332"/>
          </a:xfrm>
          <a:prstGeom prst="rect">
            <a:avLst/>
          </a:prstGeom>
          <a:noFill/>
        </p:spPr>
        <p:txBody>
          <a:bodyPr wrap="square" rtlCol="0">
            <a:spAutoFit/>
          </a:bodyPr>
          <a:lstStyle/>
          <a:p>
            <a:r>
              <a:rPr lang="en-US" dirty="0"/>
              <a:t>letter</a:t>
            </a:r>
            <a:endParaRPr lang="en-IN" dirty="0"/>
          </a:p>
        </p:txBody>
      </p:sp>
      <p:sp>
        <p:nvSpPr>
          <p:cNvPr id="16" name="TextBox 15">
            <a:extLst>
              <a:ext uri="{FF2B5EF4-FFF2-40B4-BE49-F238E27FC236}">
                <a16:creationId xmlns:a16="http://schemas.microsoft.com/office/drawing/2014/main" id="{A82FCE22-3488-8DBF-36B0-9156FFA18238}"/>
              </a:ext>
            </a:extLst>
          </p:cNvPr>
          <p:cNvSpPr txBox="1"/>
          <p:nvPr/>
        </p:nvSpPr>
        <p:spPr>
          <a:xfrm>
            <a:off x="4539458" y="3327112"/>
            <a:ext cx="1448656" cy="369332"/>
          </a:xfrm>
          <a:prstGeom prst="rect">
            <a:avLst/>
          </a:prstGeom>
          <a:noFill/>
        </p:spPr>
        <p:txBody>
          <a:bodyPr wrap="square" rtlCol="0">
            <a:spAutoFit/>
          </a:bodyPr>
          <a:lstStyle/>
          <a:p>
            <a:r>
              <a:rPr lang="en-US" dirty="0"/>
              <a:t>other</a:t>
            </a:r>
            <a:endParaRPr lang="en-IN" dirty="0"/>
          </a:p>
        </p:txBody>
      </p:sp>
      <p:cxnSp>
        <p:nvCxnSpPr>
          <p:cNvPr id="23" name="Connector: Curved 22">
            <a:extLst>
              <a:ext uri="{FF2B5EF4-FFF2-40B4-BE49-F238E27FC236}">
                <a16:creationId xmlns:a16="http://schemas.microsoft.com/office/drawing/2014/main" id="{2F1FAD4A-3796-B5A5-84F9-FB8499B1CFA1}"/>
              </a:ext>
            </a:extLst>
          </p:cNvPr>
          <p:cNvCxnSpPr>
            <a:stCxn id="7" idx="6"/>
            <a:endCxn id="7" idx="2"/>
          </p:cNvCxnSpPr>
          <p:nvPr/>
        </p:nvCxnSpPr>
        <p:spPr>
          <a:xfrm flipH="1">
            <a:off x="3655886" y="3721388"/>
            <a:ext cx="606176" cy="12700"/>
          </a:xfrm>
          <a:prstGeom prst="curvedConnector5">
            <a:avLst>
              <a:gd name="adj1" fmla="val -37712"/>
              <a:gd name="adj2" fmla="val -6886512"/>
              <a:gd name="adj3" fmla="val 137712"/>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DE72B92-80EB-DD7A-24A0-6C8E16A36340}"/>
              </a:ext>
            </a:extLst>
          </p:cNvPr>
          <p:cNvSpPr txBox="1"/>
          <p:nvPr/>
        </p:nvSpPr>
        <p:spPr>
          <a:xfrm>
            <a:off x="3510331" y="2400727"/>
            <a:ext cx="1448656" cy="369332"/>
          </a:xfrm>
          <a:prstGeom prst="rect">
            <a:avLst/>
          </a:prstGeom>
          <a:noFill/>
        </p:spPr>
        <p:txBody>
          <a:bodyPr wrap="square" rtlCol="0">
            <a:spAutoFit/>
          </a:bodyPr>
          <a:lstStyle/>
          <a:p>
            <a:r>
              <a:rPr lang="en-US" dirty="0"/>
              <a:t>letter/digit</a:t>
            </a:r>
            <a:endParaRPr lang="en-IN" dirty="0"/>
          </a:p>
        </p:txBody>
      </p:sp>
      <p:sp>
        <p:nvSpPr>
          <p:cNvPr id="26" name="TextBox 25">
            <a:extLst>
              <a:ext uri="{FF2B5EF4-FFF2-40B4-BE49-F238E27FC236}">
                <a16:creationId xmlns:a16="http://schemas.microsoft.com/office/drawing/2014/main" id="{1F68FF88-306E-66DB-9501-FCA1C81C0170}"/>
              </a:ext>
            </a:extLst>
          </p:cNvPr>
          <p:cNvSpPr txBox="1"/>
          <p:nvPr/>
        </p:nvSpPr>
        <p:spPr>
          <a:xfrm>
            <a:off x="6272366" y="3303137"/>
            <a:ext cx="1448656"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27" name="Oval 26">
            <a:extLst>
              <a:ext uri="{FF2B5EF4-FFF2-40B4-BE49-F238E27FC236}">
                <a16:creationId xmlns:a16="http://schemas.microsoft.com/office/drawing/2014/main" id="{52251FF5-8C4B-FA11-AD41-9744B2D72D59}"/>
              </a:ext>
            </a:extLst>
          </p:cNvPr>
          <p:cNvSpPr/>
          <p:nvPr/>
        </p:nvSpPr>
        <p:spPr>
          <a:xfrm>
            <a:off x="5669620" y="3396436"/>
            <a:ext cx="772276" cy="7012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9" name="Straight Arrow Connector 28">
            <a:extLst>
              <a:ext uri="{FF2B5EF4-FFF2-40B4-BE49-F238E27FC236}">
                <a16:creationId xmlns:a16="http://schemas.microsoft.com/office/drawing/2014/main" id="{2454688C-4881-3E75-B845-D4F439927418}"/>
              </a:ext>
            </a:extLst>
          </p:cNvPr>
          <p:cNvCxnSpPr>
            <a:stCxn id="7" idx="6"/>
            <a:endCxn id="27" idx="2"/>
          </p:cNvCxnSpPr>
          <p:nvPr/>
        </p:nvCxnSpPr>
        <p:spPr>
          <a:xfrm>
            <a:off x="4262062" y="3721388"/>
            <a:ext cx="1407558" cy="25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63FA5DA0-549B-7D9A-BF3D-3D4F385A60D7}"/>
              </a:ext>
            </a:extLst>
          </p:cNvPr>
          <p:cNvSpPr txBox="1"/>
          <p:nvPr/>
        </p:nvSpPr>
        <p:spPr>
          <a:xfrm>
            <a:off x="6452174" y="3595957"/>
            <a:ext cx="1612586" cy="369332"/>
          </a:xfrm>
          <a:prstGeom prst="rect">
            <a:avLst/>
          </a:prstGeom>
          <a:noFill/>
        </p:spPr>
        <p:txBody>
          <a:bodyPr wrap="square" rtlCol="0">
            <a:spAutoFit/>
          </a:bodyPr>
          <a:lstStyle/>
          <a:p>
            <a:r>
              <a:rPr lang="en-US" dirty="0"/>
              <a:t>return ID</a:t>
            </a:r>
            <a:endParaRPr lang="en-IN" dirty="0"/>
          </a:p>
        </p:txBody>
      </p:sp>
      <p:sp>
        <p:nvSpPr>
          <p:cNvPr id="3" name="TextBox 2">
            <a:extLst>
              <a:ext uri="{FF2B5EF4-FFF2-40B4-BE49-F238E27FC236}">
                <a16:creationId xmlns:a16="http://schemas.microsoft.com/office/drawing/2014/main" id="{2B4ED0B3-C20C-9204-EA4E-20AB81A21EB3}"/>
              </a:ext>
            </a:extLst>
          </p:cNvPr>
          <p:cNvSpPr txBox="1"/>
          <p:nvPr/>
        </p:nvSpPr>
        <p:spPr>
          <a:xfrm>
            <a:off x="6844059" y="4249099"/>
            <a:ext cx="5075798" cy="1200329"/>
          </a:xfrm>
          <a:prstGeom prst="rect">
            <a:avLst/>
          </a:prstGeom>
          <a:noFill/>
        </p:spPr>
        <p:txBody>
          <a:bodyPr wrap="square" rtlCol="0">
            <a:spAutoFit/>
          </a:bodyPr>
          <a:lstStyle/>
          <a:p>
            <a:r>
              <a:rPr lang="en-IN" sz="2400" dirty="0"/>
              <a:t>What would be the output of scanning: </a:t>
            </a:r>
            <a:r>
              <a:rPr lang="en-IN" sz="2400" dirty="0">
                <a:solidFill>
                  <a:srgbClr val="FF0000"/>
                </a:solidFill>
              </a:rPr>
              <a:t>int </a:t>
            </a:r>
            <a:r>
              <a:rPr lang="en-IN" sz="2400" dirty="0" err="1">
                <a:solidFill>
                  <a:srgbClr val="FF0000"/>
                </a:solidFill>
              </a:rPr>
              <a:t>abc</a:t>
            </a:r>
            <a:r>
              <a:rPr lang="en-IN" sz="2400" dirty="0">
                <a:solidFill>
                  <a:srgbClr val="FF0000"/>
                </a:solidFill>
              </a:rPr>
              <a:t>;</a:t>
            </a:r>
          </a:p>
          <a:p>
            <a:endParaRPr lang="en-IN" sz="2400" dirty="0">
              <a:solidFill>
                <a:srgbClr val="FF0000"/>
              </a:solidFill>
            </a:endParaRPr>
          </a:p>
        </p:txBody>
      </p:sp>
    </p:spTree>
    <p:extLst>
      <p:ext uri="{BB962C8B-B14F-4D97-AF65-F5344CB8AC3E}">
        <p14:creationId xmlns:p14="http://schemas.microsoft.com/office/powerpoint/2010/main" val="4189849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26A2A-2DFC-6CB7-81B9-0323B54EF8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47E644-9B94-BA44-B83C-D48EF642047A}"/>
              </a:ext>
            </a:extLst>
          </p:cNvPr>
          <p:cNvSpPr>
            <a:spLocks noGrp="1"/>
          </p:cNvSpPr>
          <p:nvPr>
            <p:ph type="title"/>
          </p:nvPr>
        </p:nvSpPr>
        <p:spPr/>
        <p:txBody>
          <a:bodyPr/>
          <a:lstStyle/>
          <a:p>
            <a:r>
              <a:rPr lang="en-US" dirty="0"/>
              <a:t>Transition diagram for id</a:t>
            </a:r>
          </a:p>
        </p:txBody>
      </p:sp>
      <p:sp>
        <p:nvSpPr>
          <p:cNvPr id="4" name="TextBox 3">
            <a:extLst>
              <a:ext uri="{FF2B5EF4-FFF2-40B4-BE49-F238E27FC236}">
                <a16:creationId xmlns:a16="http://schemas.microsoft.com/office/drawing/2014/main" id="{89E3FA2A-9F77-4E00-8B3F-E2C1215A397A}"/>
              </a:ext>
            </a:extLst>
          </p:cNvPr>
          <p:cNvSpPr txBox="1"/>
          <p:nvPr/>
        </p:nvSpPr>
        <p:spPr>
          <a:xfrm>
            <a:off x="8270240" y="1960880"/>
            <a:ext cx="286512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letter (letter | digit)*</a:t>
            </a:r>
          </a:p>
          <a:p>
            <a:endParaRPr lang="en-IN" dirty="0">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A7BBE8B4-2D5A-AADE-B7B6-0600CFE904DF}"/>
              </a:ext>
            </a:extLst>
          </p:cNvPr>
          <p:cNvSpPr/>
          <p:nvPr/>
        </p:nvSpPr>
        <p:spPr>
          <a:xfrm>
            <a:off x="2054831" y="3429000"/>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55E26400-7795-059D-EC66-058F0E4E8AF0}"/>
              </a:ext>
            </a:extLst>
          </p:cNvPr>
          <p:cNvSpPr/>
          <p:nvPr/>
        </p:nvSpPr>
        <p:spPr>
          <a:xfrm>
            <a:off x="3655886" y="3437564"/>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184B7A10-1F1F-034B-9381-E560FBDBAB6C}"/>
              </a:ext>
            </a:extLst>
          </p:cNvPr>
          <p:cNvSpPr/>
          <p:nvPr/>
        </p:nvSpPr>
        <p:spPr>
          <a:xfrm>
            <a:off x="5750092" y="3487225"/>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0" name="Straight Arrow Connector 9">
            <a:extLst>
              <a:ext uri="{FF2B5EF4-FFF2-40B4-BE49-F238E27FC236}">
                <a16:creationId xmlns:a16="http://schemas.microsoft.com/office/drawing/2014/main" id="{5C44CB04-1312-FD6F-00C2-45B7F35149A5}"/>
              </a:ext>
            </a:extLst>
          </p:cNvPr>
          <p:cNvCxnSpPr>
            <a:stCxn id="6" idx="6"/>
            <a:endCxn id="7" idx="2"/>
          </p:cNvCxnSpPr>
          <p:nvPr/>
        </p:nvCxnSpPr>
        <p:spPr>
          <a:xfrm>
            <a:off x="2661007" y="3712824"/>
            <a:ext cx="994879" cy="8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8EBE2B6-9968-F609-4A87-6AB933A4BAD2}"/>
              </a:ext>
            </a:extLst>
          </p:cNvPr>
          <p:cNvCxnSpPr>
            <a:endCxn id="6" idx="2"/>
          </p:cNvCxnSpPr>
          <p:nvPr/>
        </p:nvCxnSpPr>
        <p:spPr>
          <a:xfrm>
            <a:off x="1304818" y="3712824"/>
            <a:ext cx="7500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33986F6-001D-FC8D-7FAC-9863F46E3EBE}"/>
              </a:ext>
            </a:extLst>
          </p:cNvPr>
          <p:cNvSpPr txBox="1"/>
          <p:nvPr/>
        </p:nvSpPr>
        <p:spPr>
          <a:xfrm>
            <a:off x="2681550" y="3256904"/>
            <a:ext cx="1448656" cy="369332"/>
          </a:xfrm>
          <a:prstGeom prst="rect">
            <a:avLst/>
          </a:prstGeom>
          <a:noFill/>
        </p:spPr>
        <p:txBody>
          <a:bodyPr wrap="square" rtlCol="0">
            <a:spAutoFit/>
          </a:bodyPr>
          <a:lstStyle/>
          <a:p>
            <a:r>
              <a:rPr lang="en-US" dirty="0"/>
              <a:t>letter</a:t>
            </a:r>
            <a:endParaRPr lang="en-IN" dirty="0"/>
          </a:p>
        </p:txBody>
      </p:sp>
      <p:sp>
        <p:nvSpPr>
          <p:cNvPr id="16" name="TextBox 15">
            <a:extLst>
              <a:ext uri="{FF2B5EF4-FFF2-40B4-BE49-F238E27FC236}">
                <a16:creationId xmlns:a16="http://schemas.microsoft.com/office/drawing/2014/main" id="{114F690A-94F5-C735-C228-DA451DB77566}"/>
              </a:ext>
            </a:extLst>
          </p:cNvPr>
          <p:cNvSpPr txBox="1"/>
          <p:nvPr/>
        </p:nvSpPr>
        <p:spPr>
          <a:xfrm>
            <a:off x="4539458" y="3327112"/>
            <a:ext cx="1448656" cy="369332"/>
          </a:xfrm>
          <a:prstGeom prst="rect">
            <a:avLst/>
          </a:prstGeom>
          <a:noFill/>
        </p:spPr>
        <p:txBody>
          <a:bodyPr wrap="square" rtlCol="0">
            <a:spAutoFit/>
          </a:bodyPr>
          <a:lstStyle/>
          <a:p>
            <a:r>
              <a:rPr lang="en-US" dirty="0"/>
              <a:t>other</a:t>
            </a:r>
            <a:endParaRPr lang="en-IN" dirty="0"/>
          </a:p>
        </p:txBody>
      </p:sp>
      <p:cxnSp>
        <p:nvCxnSpPr>
          <p:cNvPr id="23" name="Connector: Curved 22">
            <a:extLst>
              <a:ext uri="{FF2B5EF4-FFF2-40B4-BE49-F238E27FC236}">
                <a16:creationId xmlns:a16="http://schemas.microsoft.com/office/drawing/2014/main" id="{8E3770D1-A979-6F77-B7F6-6831DF75A926}"/>
              </a:ext>
            </a:extLst>
          </p:cNvPr>
          <p:cNvCxnSpPr>
            <a:stCxn id="7" idx="6"/>
            <a:endCxn id="7" idx="2"/>
          </p:cNvCxnSpPr>
          <p:nvPr/>
        </p:nvCxnSpPr>
        <p:spPr>
          <a:xfrm flipH="1">
            <a:off x="3655886" y="3721388"/>
            <a:ext cx="606176" cy="12700"/>
          </a:xfrm>
          <a:prstGeom prst="curvedConnector5">
            <a:avLst>
              <a:gd name="adj1" fmla="val -37712"/>
              <a:gd name="adj2" fmla="val -6886512"/>
              <a:gd name="adj3" fmla="val 137712"/>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99471E3A-48D1-9147-2D60-85B20191231A}"/>
              </a:ext>
            </a:extLst>
          </p:cNvPr>
          <p:cNvSpPr txBox="1"/>
          <p:nvPr/>
        </p:nvSpPr>
        <p:spPr>
          <a:xfrm>
            <a:off x="3510331" y="2400727"/>
            <a:ext cx="1448656" cy="369332"/>
          </a:xfrm>
          <a:prstGeom prst="rect">
            <a:avLst/>
          </a:prstGeom>
          <a:noFill/>
        </p:spPr>
        <p:txBody>
          <a:bodyPr wrap="square" rtlCol="0">
            <a:spAutoFit/>
          </a:bodyPr>
          <a:lstStyle/>
          <a:p>
            <a:r>
              <a:rPr lang="en-US" dirty="0"/>
              <a:t>letter/digit</a:t>
            </a:r>
            <a:endParaRPr lang="en-IN" dirty="0"/>
          </a:p>
        </p:txBody>
      </p:sp>
      <p:sp>
        <p:nvSpPr>
          <p:cNvPr id="26" name="TextBox 25">
            <a:extLst>
              <a:ext uri="{FF2B5EF4-FFF2-40B4-BE49-F238E27FC236}">
                <a16:creationId xmlns:a16="http://schemas.microsoft.com/office/drawing/2014/main" id="{41FA0262-CFC4-C9FC-A22F-EAEBC27F37EE}"/>
              </a:ext>
            </a:extLst>
          </p:cNvPr>
          <p:cNvSpPr txBox="1"/>
          <p:nvPr/>
        </p:nvSpPr>
        <p:spPr>
          <a:xfrm>
            <a:off x="6272366" y="3303137"/>
            <a:ext cx="1448656"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27" name="Oval 26">
            <a:extLst>
              <a:ext uri="{FF2B5EF4-FFF2-40B4-BE49-F238E27FC236}">
                <a16:creationId xmlns:a16="http://schemas.microsoft.com/office/drawing/2014/main" id="{26804AB1-DC3E-1B68-AAE4-396C80C37A78}"/>
              </a:ext>
            </a:extLst>
          </p:cNvPr>
          <p:cNvSpPr/>
          <p:nvPr/>
        </p:nvSpPr>
        <p:spPr>
          <a:xfrm>
            <a:off x="5669620" y="3396436"/>
            <a:ext cx="772276" cy="7012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9" name="Straight Arrow Connector 28">
            <a:extLst>
              <a:ext uri="{FF2B5EF4-FFF2-40B4-BE49-F238E27FC236}">
                <a16:creationId xmlns:a16="http://schemas.microsoft.com/office/drawing/2014/main" id="{5F25BA2B-5AED-3F86-71A1-2D5B463B5E7F}"/>
              </a:ext>
            </a:extLst>
          </p:cNvPr>
          <p:cNvCxnSpPr>
            <a:stCxn id="7" idx="6"/>
            <a:endCxn id="27" idx="2"/>
          </p:cNvCxnSpPr>
          <p:nvPr/>
        </p:nvCxnSpPr>
        <p:spPr>
          <a:xfrm>
            <a:off x="4262062" y="3721388"/>
            <a:ext cx="1407558" cy="25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85F44E5-8FBC-2A24-0FB7-A9479D926492}"/>
              </a:ext>
            </a:extLst>
          </p:cNvPr>
          <p:cNvSpPr txBox="1"/>
          <p:nvPr/>
        </p:nvSpPr>
        <p:spPr>
          <a:xfrm>
            <a:off x="6452174" y="3595957"/>
            <a:ext cx="1612586" cy="369332"/>
          </a:xfrm>
          <a:prstGeom prst="rect">
            <a:avLst/>
          </a:prstGeom>
          <a:noFill/>
        </p:spPr>
        <p:txBody>
          <a:bodyPr wrap="square" rtlCol="0">
            <a:spAutoFit/>
          </a:bodyPr>
          <a:lstStyle/>
          <a:p>
            <a:r>
              <a:rPr lang="en-US" dirty="0"/>
              <a:t>return ID</a:t>
            </a:r>
            <a:endParaRPr lang="en-IN" dirty="0"/>
          </a:p>
        </p:txBody>
      </p:sp>
      <p:sp>
        <p:nvSpPr>
          <p:cNvPr id="3" name="TextBox 2">
            <a:extLst>
              <a:ext uri="{FF2B5EF4-FFF2-40B4-BE49-F238E27FC236}">
                <a16:creationId xmlns:a16="http://schemas.microsoft.com/office/drawing/2014/main" id="{90C8980A-C6E5-0B16-4209-E079ED5EE0B1}"/>
              </a:ext>
            </a:extLst>
          </p:cNvPr>
          <p:cNvSpPr txBox="1"/>
          <p:nvPr/>
        </p:nvSpPr>
        <p:spPr>
          <a:xfrm>
            <a:off x="6844059" y="4249099"/>
            <a:ext cx="5075798" cy="1569660"/>
          </a:xfrm>
          <a:prstGeom prst="rect">
            <a:avLst/>
          </a:prstGeom>
          <a:noFill/>
        </p:spPr>
        <p:txBody>
          <a:bodyPr wrap="square" rtlCol="0">
            <a:spAutoFit/>
          </a:bodyPr>
          <a:lstStyle/>
          <a:p>
            <a:r>
              <a:rPr lang="en-IN" sz="2400" dirty="0"/>
              <a:t>What would be the output of scanning: </a:t>
            </a:r>
            <a:r>
              <a:rPr lang="en-IN" sz="2400" dirty="0">
                <a:solidFill>
                  <a:srgbClr val="FF0000"/>
                </a:solidFill>
              </a:rPr>
              <a:t>int </a:t>
            </a:r>
            <a:r>
              <a:rPr lang="en-IN" sz="2400" dirty="0" err="1">
                <a:solidFill>
                  <a:srgbClr val="FF0000"/>
                </a:solidFill>
              </a:rPr>
              <a:t>abc</a:t>
            </a:r>
            <a:r>
              <a:rPr lang="en-IN" sz="2400" dirty="0">
                <a:solidFill>
                  <a:srgbClr val="FF0000"/>
                </a:solidFill>
              </a:rPr>
              <a:t>;</a:t>
            </a:r>
          </a:p>
          <a:p>
            <a:endParaRPr lang="en-IN" sz="2400" dirty="0">
              <a:solidFill>
                <a:srgbClr val="FF0000"/>
              </a:solidFill>
            </a:endParaRPr>
          </a:p>
          <a:p>
            <a:r>
              <a:rPr lang="en-IN" sz="2400" dirty="0">
                <a:solidFill>
                  <a:schemeClr val="accent1"/>
                </a:solidFill>
              </a:rPr>
              <a:t>(int, ID), stuck</a:t>
            </a:r>
            <a:endParaRPr lang="en-US" sz="2400" dirty="0">
              <a:solidFill>
                <a:schemeClr val="accent1"/>
              </a:solidFill>
            </a:endParaRPr>
          </a:p>
        </p:txBody>
      </p:sp>
    </p:spTree>
    <p:extLst>
      <p:ext uri="{BB962C8B-B14F-4D97-AF65-F5344CB8AC3E}">
        <p14:creationId xmlns:p14="http://schemas.microsoft.com/office/powerpoint/2010/main" val="3774520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F8F2C-6563-5BD1-0E52-6643AEC4FA85}"/>
              </a:ext>
            </a:extLst>
          </p:cNvPr>
          <p:cNvSpPr>
            <a:spLocks noGrp="1"/>
          </p:cNvSpPr>
          <p:nvPr>
            <p:ph type="title"/>
          </p:nvPr>
        </p:nvSpPr>
        <p:spPr/>
        <p:txBody>
          <a:bodyPr/>
          <a:lstStyle/>
          <a:p>
            <a:r>
              <a:rPr lang="en-IN" dirty="0"/>
              <a:t>Regular expression</a:t>
            </a:r>
          </a:p>
        </p:txBody>
      </p:sp>
      <p:sp>
        <p:nvSpPr>
          <p:cNvPr id="3" name="Content Placeholder 2">
            <a:extLst>
              <a:ext uri="{FF2B5EF4-FFF2-40B4-BE49-F238E27FC236}">
                <a16:creationId xmlns:a16="http://schemas.microsoft.com/office/drawing/2014/main" id="{9B81D99C-2A90-17F5-ADB5-DE233EC3677B}"/>
              </a:ext>
            </a:extLst>
          </p:cNvPr>
          <p:cNvSpPr>
            <a:spLocks noGrp="1"/>
          </p:cNvSpPr>
          <p:nvPr>
            <p:ph idx="1"/>
          </p:nvPr>
        </p:nvSpPr>
        <p:spPr/>
        <p:txBody>
          <a:bodyPr/>
          <a:lstStyle/>
          <a:p>
            <a:r>
              <a:rPr lang="en-IN" dirty="0"/>
              <a:t>What is the regular expression for recognizing an identifier?</a:t>
            </a:r>
          </a:p>
          <a:p>
            <a:pPr lvl="1"/>
            <a:r>
              <a:rPr lang="en-IN" dirty="0"/>
              <a:t>identifier: a letter followed by zero or more digits.</a:t>
            </a:r>
          </a:p>
        </p:txBody>
      </p:sp>
    </p:spTree>
    <p:extLst>
      <p:ext uri="{BB962C8B-B14F-4D97-AF65-F5344CB8AC3E}">
        <p14:creationId xmlns:p14="http://schemas.microsoft.com/office/powerpoint/2010/main" val="624351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82548-52DF-4FA1-B719-AF8F41970DE7}"/>
              </a:ext>
            </a:extLst>
          </p:cNvPr>
          <p:cNvSpPr>
            <a:spLocks noGrp="1"/>
          </p:cNvSpPr>
          <p:nvPr>
            <p:ph type="title"/>
          </p:nvPr>
        </p:nvSpPr>
        <p:spPr/>
        <p:txBody>
          <a:bodyPr/>
          <a:lstStyle/>
          <a:p>
            <a:r>
              <a:rPr lang="en-US" dirty="0"/>
              <a:t>Transition diagram for keyword if</a:t>
            </a:r>
          </a:p>
        </p:txBody>
      </p:sp>
    </p:spTree>
    <p:extLst>
      <p:ext uri="{BB962C8B-B14F-4D97-AF65-F5344CB8AC3E}">
        <p14:creationId xmlns:p14="http://schemas.microsoft.com/office/powerpoint/2010/main" val="2692429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82548-52DF-4FA1-B719-AF8F41970DE7}"/>
              </a:ext>
            </a:extLst>
          </p:cNvPr>
          <p:cNvSpPr>
            <a:spLocks noGrp="1"/>
          </p:cNvSpPr>
          <p:nvPr>
            <p:ph type="title"/>
          </p:nvPr>
        </p:nvSpPr>
        <p:spPr/>
        <p:txBody>
          <a:bodyPr/>
          <a:lstStyle/>
          <a:p>
            <a:r>
              <a:rPr lang="en-US" dirty="0"/>
              <a:t>Transition diagram for keyword if</a:t>
            </a:r>
          </a:p>
        </p:txBody>
      </p:sp>
      <p:sp>
        <p:nvSpPr>
          <p:cNvPr id="5" name="Oval 4">
            <a:extLst>
              <a:ext uri="{FF2B5EF4-FFF2-40B4-BE49-F238E27FC236}">
                <a16:creationId xmlns:a16="http://schemas.microsoft.com/office/drawing/2014/main" id="{9F559E2C-718C-ABF6-3D6B-D70C7C6F7AA5}"/>
              </a:ext>
            </a:extLst>
          </p:cNvPr>
          <p:cNvSpPr/>
          <p:nvPr/>
        </p:nvSpPr>
        <p:spPr>
          <a:xfrm>
            <a:off x="2054831" y="3429000"/>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31843169-16B2-8435-00AF-2938EF85F2BF}"/>
              </a:ext>
            </a:extLst>
          </p:cNvPr>
          <p:cNvSpPr/>
          <p:nvPr/>
        </p:nvSpPr>
        <p:spPr>
          <a:xfrm>
            <a:off x="3655886" y="3437564"/>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6835CDF6-3993-A489-DC61-BB06B0A4A504}"/>
              </a:ext>
            </a:extLst>
          </p:cNvPr>
          <p:cNvSpPr/>
          <p:nvPr/>
        </p:nvSpPr>
        <p:spPr>
          <a:xfrm>
            <a:off x="5750092" y="3487225"/>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8" name="Straight Arrow Connector 7">
            <a:extLst>
              <a:ext uri="{FF2B5EF4-FFF2-40B4-BE49-F238E27FC236}">
                <a16:creationId xmlns:a16="http://schemas.microsoft.com/office/drawing/2014/main" id="{DE5B253A-8CC6-1E91-8AA1-08776ADC5D9A}"/>
              </a:ext>
            </a:extLst>
          </p:cNvPr>
          <p:cNvCxnSpPr>
            <a:stCxn id="5" idx="6"/>
            <a:endCxn id="6" idx="2"/>
          </p:cNvCxnSpPr>
          <p:nvPr/>
        </p:nvCxnSpPr>
        <p:spPr>
          <a:xfrm>
            <a:off x="2661007" y="3712824"/>
            <a:ext cx="994879" cy="8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52E9AE1-E302-00B5-01A6-EBFE4DDB7106}"/>
              </a:ext>
            </a:extLst>
          </p:cNvPr>
          <p:cNvCxnSpPr>
            <a:endCxn id="5" idx="2"/>
          </p:cNvCxnSpPr>
          <p:nvPr/>
        </p:nvCxnSpPr>
        <p:spPr>
          <a:xfrm>
            <a:off x="1304818" y="3712824"/>
            <a:ext cx="7500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72F7927-1946-8594-972D-3BFB425E2C86}"/>
              </a:ext>
            </a:extLst>
          </p:cNvPr>
          <p:cNvSpPr txBox="1"/>
          <p:nvPr/>
        </p:nvSpPr>
        <p:spPr>
          <a:xfrm>
            <a:off x="1520566" y="3298000"/>
            <a:ext cx="1448656" cy="369332"/>
          </a:xfrm>
          <a:prstGeom prst="rect">
            <a:avLst/>
          </a:prstGeom>
          <a:noFill/>
        </p:spPr>
        <p:txBody>
          <a:bodyPr wrap="square" rtlCol="0">
            <a:spAutoFit/>
          </a:bodyPr>
          <a:lstStyle/>
          <a:p>
            <a:r>
              <a:rPr lang="en-US" dirty="0" err="1"/>
              <a:t>i</a:t>
            </a:r>
            <a:endParaRPr lang="en-IN" dirty="0"/>
          </a:p>
        </p:txBody>
      </p:sp>
      <p:sp>
        <p:nvSpPr>
          <p:cNvPr id="11" name="TextBox 10">
            <a:extLst>
              <a:ext uri="{FF2B5EF4-FFF2-40B4-BE49-F238E27FC236}">
                <a16:creationId xmlns:a16="http://schemas.microsoft.com/office/drawing/2014/main" id="{C35D2E40-A3A9-5661-DA03-297A8A1645BC}"/>
              </a:ext>
            </a:extLst>
          </p:cNvPr>
          <p:cNvSpPr txBox="1"/>
          <p:nvPr/>
        </p:nvSpPr>
        <p:spPr>
          <a:xfrm>
            <a:off x="2967515" y="3347660"/>
            <a:ext cx="1448656" cy="369332"/>
          </a:xfrm>
          <a:prstGeom prst="rect">
            <a:avLst/>
          </a:prstGeom>
          <a:noFill/>
        </p:spPr>
        <p:txBody>
          <a:bodyPr wrap="square" rtlCol="0">
            <a:spAutoFit/>
          </a:bodyPr>
          <a:lstStyle/>
          <a:p>
            <a:r>
              <a:rPr lang="en-US" dirty="0"/>
              <a:t>f</a:t>
            </a:r>
            <a:endParaRPr lang="en-IN" dirty="0"/>
          </a:p>
        </p:txBody>
      </p:sp>
      <p:sp>
        <p:nvSpPr>
          <p:cNvPr id="14" name="TextBox 13">
            <a:extLst>
              <a:ext uri="{FF2B5EF4-FFF2-40B4-BE49-F238E27FC236}">
                <a16:creationId xmlns:a16="http://schemas.microsoft.com/office/drawing/2014/main" id="{3C936AA8-9B1F-76D4-48A8-E721A8C232C0}"/>
              </a:ext>
            </a:extLst>
          </p:cNvPr>
          <p:cNvSpPr txBox="1"/>
          <p:nvPr/>
        </p:nvSpPr>
        <p:spPr>
          <a:xfrm>
            <a:off x="6272366" y="3303137"/>
            <a:ext cx="1448656"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15" name="Oval 14">
            <a:extLst>
              <a:ext uri="{FF2B5EF4-FFF2-40B4-BE49-F238E27FC236}">
                <a16:creationId xmlns:a16="http://schemas.microsoft.com/office/drawing/2014/main" id="{AAC64865-AB1F-65FA-47EB-7017FBEC00A9}"/>
              </a:ext>
            </a:extLst>
          </p:cNvPr>
          <p:cNvSpPr/>
          <p:nvPr/>
        </p:nvSpPr>
        <p:spPr>
          <a:xfrm>
            <a:off x="5669620" y="3396436"/>
            <a:ext cx="772276" cy="7012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4B213531-B538-A4A5-606F-D030F87C3E5F}"/>
              </a:ext>
            </a:extLst>
          </p:cNvPr>
          <p:cNvCxnSpPr>
            <a:stCxn id="6" idx="6"/>
            <a:endCxn id="15" idx="2"/>
          </p:cNvCxnSpPr>
          <p:nvPr/>
        </p:nvCxnSpPr>
        <p:spPr>
          <a:xfrm>
            <a:off x="4262062" y="3721388"/>
            <a:ext cx="1407558" cy="25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5B611B0-15A7-6876-6910-A675F18DD8C8}"/>
              </a:ext>
            </a:extLst>
          </p:cNvPr>
          <p:cNvSpPr txBox="1"/>
          <p:nvPr/>
        </p:nvSpPr>
        <p:spPr>
          <a:xfrm>
            <a:off x="6452174" y="3595957"/>
            <a:ext cx="1612586" cy="369332"/>
          </a:xfrm>
          <a:prstGeom prst="rect">
            <a:avLst/>
          </a:prstGeom>
          <a:noFill/>
        </p:spPr>
        <p:txBody>
          <a:bodyPr wrap="square" rtlCol="0">
            <a:spAutoFit/>
          </a:bodyPr>
          <a:lstStyle/>
          <a:p>
            <a:r>
              <a:rPr lang="en-US" dirty="0"/>
              <a:t>return IF</a:t>
            </a:r>
            <a:endParaRPr lang="en-IN" dirty="0"/>
          </a:p>
        </p:txBody>
      </p:sp>
      <p:sp>
        <p:nvSpPr>
          <p:cNvPr id="18" name="Oval 17">
            <a:extLst>
              <a:ext uri="{FF2B5EF4-FFF2-40B4-BE49-F238E27FC236}">
                <a16:creationId xmlns:a16="http://schemas.microsoft.com/office/drawing/2014/main" id="{99C0E3B3-3CBE-23F6-242C-4CFB3FF90BEF}"/>
              </a:ext>
            </a:extLst>
          </p:cNvPr>
          <p:cNvSpPr/>
          <p:nvPr/>
        </p:nvSpPr>
        <p:spPr>
          <a:xfrm>
            <a:off x="809949" y="3386194"/>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9" name="Straight Arrow Connector 18">
            <a:extLst>
              <a:ext uri="{FF2B5EF4-FFF2-40B4-BE49-F238E27FC236}">
                <a16:creationId xmlns:a16="http://schemas.microsoft.com/office/drawing/2014/main" id="{7071D5C8-E04B-2567-13A2-C84E6066A01B}"/>
              </a:ext>
            </a:extLst>
          </p:cNvPr>
          <p:cNvCxnSpPr/>
          <p:nvPr/>
        </p:nvCxnSpPr>
        <p:spPr>
          <a:xfrm>
            <a:off x="143837" y="3667332"/>
            <a:ext cx="6164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88FF153-6283-41AF-FA77-D90A79A5F1F0}"/>
              </a:ext>
            </a:extLst>
          </p:cNvPr>
          <p:cNvSpPr txBox="1"/>
          <p:nvPr/>
        </p:nvSpPr>
        <p:spPr>
          <a:xfrm>
            <a:off x="4188428" y="3335676"/>
            <a:ext cx="1806535" cy="369332"/>
          </a:xfrm>
          <a:prstGeom prst="rect">
            <a:avLst/>
          </a:prstGeom>
          <a:noFill/>
        </p:spPr>
        <p:txBody>
          <a:bodyPr wrap="square" rtlCol="0">
            <a:spAutoFit/>
          </a:bodyPr>
          <a:lstStyle/>
          <a:p>
            <a:r>
              <a:rPr lang="en-US" dirty="0"/>
              <a:t>non digit/letter</a:t>
            </a:r>
            <a:endParaRPr lang="en-IN" dirty="0"/>
          </a:p>
        </p:txBody>
      </p:sp>
    </p:spTree>
    <p:extLst>
      <p:ext uri="{BB962C8B-B14F-4D97-AF65-F5344CB8AC3E}">
        <p14:creationId xmlns:p14="http://schemas.microsoft.com/office/powerpoint/2010/main" val="1213844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23CD4-A918-4641-9236-683309A9B2D4}"/>
              </a:ext>
            </a:extLst>
          </p:cNvPr>
          <p:cNvSpPr>
            <a:spLocks noGrp="1"/>
          </p:cNvSpPr>
          <p:nvPr>
            <p:ph type="title"/>
          </p:nvPr>
        </p:nvSpPr>
        <p:spPr/>
        <p:txBody>
          <a:bodyPr/>
          <a:lstStyle/>
          <a:p>
            <a:r>
              <a:rPr lang="en-US" dirty="0"/>
              <a:t>number</a:t>
            </a:r>
          </a:p>
        </p:txBody>
      </p:sp>
      <p:sp>
        <p:nvSpPr>
          <p:cNvPr id="3" name="Content Placeholder 2">
            <a:extLst>
              <a:ext uri="{FF2B5EF4-FFF2-40B4-BE49-F238E27FC236}">
                <a16:creationId xmlns:a16="http://schemas.microsoft.com/office/drawing/2014/main" id="{C3870638-E088-4169-8F0B-B51296C8394C}"/>
              </a:ext>
            </a:extLst>
          </p:cNvPr>
          <p:cNvSpPr>
            <a:spLocks noGrp="1"/>
          </p:cNvSpPr>
          <p:nvPr>
            <p:ph idx="1"/>
          </p:nvPr>
        </p:nvSpPr>
        <p:spPr/>
        <p:txBody>
          <a:bodyPr/>
          <a:lstStyle/>
          <a:p>
            <a:pPr marL="0" indent="0">
              <a:buNone/>
            </a:pPr>
            <a:r>
              <a:rPr lang="en-US" dirty="0"/>
              <a:t>digit </a:t>
            </a:r>
            <a:r>
              <a:rPr lang="en-US" dirty="0">
                <a:sym typeface="Wingdings" panose="05000000000000000000" pitchFamily="2" charset="2"/>
              </a:rPr>
              <a:t> [0-9]</a:t>
            </a:r>
          </a:p>
          <a:p>
            <a:pPr marL="0" indent="0">
              <a:buNone/>
            </a:pPr>
            <a:r>
              <a:rPr lang="en-US" dirty="0">
                <a:sym typeface="Wingdings" panose="05000000000000000000" pitchFamily="2" charset="2"/>
              </a:rPr>
              <a:t>digits  digit</a:t>
            </a:r>
            <a:r>
              <a:rPr lang="en-US" baseline="30000" dirty="0">
                <a:sym typeface="Wingdings" panose="05000000000000000000" pitchFamily="2" charset="2"/>
              </a:rPr>
              <a:t>+</a:t>
            </a:r>
          </a:p>
          <a:p>
            <a:pPr marL="0" indent="0">
              <a:buNone/>
            </a:pPr>
            <a:r>
              <a:rPr lang="en-US" dirty="0" err="1">
                <a:sym typeface="Wingdings" panose="05000000000000000000" pitchFamily="2" charset="2"/>
              </a:rPr>
              <a:t>optionalFraction</a:t>
            </a:r>
            <a:r>
              <a:rPr lang="en-US" dirty="0">
                <a:sym typeface="Wingdings" panose="05000000000000000000" pitchFamily="2" charset="2"/>
              </a:rPr>
              <a:t>  (. digits)?</a:t>
            </a:r>
          </a:p>
          <a:p>
            <a:pPr marL="0" indent="0">
              <a:buNone/>
            </a:pPr>
            <a:r>
              <a:rPr lang="en-US" dirty="0"/>
              <a:t>number </a:t>
            </a:r>
            <a:r>
              <a:rPr lang="en-US" dirty="0">
                <a:sym typeface="Wingdings" panose="05000000000000000000" pitchFamily="2" charset="2"/>
              </a:rPr>
              <a:t> digits </a:t>
            </a:r>
            <a:r>
              <a:rPr lang="en-US" dirty="0" err="1">
                <a:sym typeface="Wingdings" panose="05000000000000000000" pitchFamily="2" charset="2"/>
              </a:rPr>
              <a:t>optionalFraction</a:t>
            </a:r>
            <a:endParaRPr lang="en-US" dirty="0">
              <a:sym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2464229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27BBF-6411-4B20-8407-74A129E674B0}"/>
              </a:ext>
            </a:extLst>
          </p:cNvPr>
          <p:cNvSpPr>
            <a:spLocks noGrp="1"/>
          </p:cNvSpPr>
          <p:nvPr>
            <p:ph type="title"/>
          </p:nvPr>
        </p:nvSpPr>
        <p:spPr/>
        <p:txBody>
          <a:bodyPr/>
          <a:lstStyle/>
          <a:p>
            <a:r>
              <a:rPr lang="en-US" dirty="0"/>
              <a:t>Transition diagram for number</a:t>
            </a:r>
          </a:p>
        </p:txBody>
      </p:sp>
      <p:sp>
        <p:nvSpPr>
          <p:cNvPr id="6" name="TextBox 5">
            <a:extLst>
              <a:ext uri="{FF2B5EF4-FFF2-40B4-BE49-F238E27FC236}">
                <a16:creationId xmlns:a16="http://schemas.microsoft.com/office/drawing/2014/main" id="{A6FA699C-AFE5-427E-8407-5F909C4343A1}"/>
              </a:ext>
            </a:extLst>
          </p:cNvPr>
          <p:cNvSpPr txBox="1"/>
          <p:nvPr/>
        </p:nvSpPr>
        <p:spPr>
          <a:xfrm>
            <a:off x="7731760" y="1584960"/>
            <a:ext cx="3840480" cy="1477328"/>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digit </a:t>
            </a:r>
            <a:r>
              <a:rPr lang="en-US" dirty="0">
                <a:latin typeface="Arial" panose="020B0604020202020204" pitchFamily="34" charset="0"/>
                <a:cs typeface="Arial" panose="020B0604020202020204" pitchFamily="34" charset="0"/>
                <a:sym typeface="Wingdings" panose="05000000000000000000" pitchFamily="2" charset="2"/>
              </a:rPr>
              <a:t> [0-9]</a:t>
            </a:r>
          </a:p>
          <a:p>
            <a:pPr marL="0" indent="0">
              <a:buNone/>
            </a:pPr>
            <a:r>
              <a:rPr lang="en-US" dirty="0">
                <a:latin typeface="Arial" panose="020B0604020202020204" pitchFamily="34" charset="0"/>
                <a:cs typeface="Arial" panose="020B0604020202020204" pitchFamily="34" charset="0"/>
                <a:sym typeface="Wingdings" panose="05000000000000000000" pitchFamily="2" charset="2"/>
              </a:rPr>
              <a:t>digits  digit</a:t>
            </a:r>
            <a:r>
              <a:rPr lang="en-US" baseline="30000" dirty="0">
                <a:latin typeface="Arial" panose="020B0604020202020204" pitchFamily="34" charset="0"/>
                <a:cs typeface="Arial" panose="020B0604020202020204" pitchFamily="34" charset="0"/>
                <a:sym typeface="Wingdings" panose="05000000000000000000" pitchFamily="2" charset="2"/>
              </a:rPr>
              <a:t>+</a:t>
            </a:r>
          </a:p>
          <a:p>
            <a:pPr marL="0" indent="0">
              <a:buNone/>
            </a:pPr>
            <a:r>
              <a:rPr lang="en-US" dirty="0" err="1">
                <a:latin typeface="Arial" panose="020B0604020202020204" pitchFamily="34" charset="0"/>
                <a:cs typeface="Arial" panose="020B0604020202020204" pitchFamily="34" charset="0"/>
                <a:sym typeface="Wingdings" panose="05000000000000000000" pitchFamily="2" charset="2"/>
              </a:rPr>
              <a:t>optionalFraction</a:t>
            </a:r>
            <a:r>
              <a:rPr lang="en-US" dirty="0">
                <a:latin typeface="Arial" panose="020B0604020202020204" pitchFamily="34" charset="0"/>
                <a:cs typeface="Arial" panose="020B0604020202020204" pitchFamily="34" charset="0"/>
                <a:sym typeface="Wingdings" panose="05000000000000000000" pitchFamily="2" charset="2"/>
              </a:rPr>
              <a:t>  (. digits)?</a:t>
            </a:r>
          </a:p>
          <a:p>
            <a:pPr marL="0" indent="0">
              <a:buNone/>
            </a:pPr>
            <a:r>
              <a:rPr lang="en-US" dirty="0">
                <a:latin typeface="Arial" panose="020B0604020202020204" pitchFamily="34" charset="0"/>
                <a:cs typeface="Arial" panose="020B0604020202020204" pitchFamily="34" charset="0"/>
              </a:rPr>
              <a:t>number </a:t>
            </a:r>
            <a:r>
              <a:rPr lang="en-US" dirty="0">
                <a:latin typeface="Arial" panose="020B0604020202020204" pitchFamily="34" charset="0"/>
                <a:cs typeface="Arial" panose="020B0604020202020204" pitchFamily="34" charset="0"/>
                <a:sym typeface="Wingdings" panose="05000000000000000000" pitchFamily="2" charset="2"/>
              </a:rPr>
              <a:t> digits </a:t>
            </a:r>
            <a:r>
              <a:rPr lang="en-US" dirty="0" err="1">
                <a:latin typeface="Arial" panose="020B0604020202020204" pitchFamily="34" charset="0"/>
                <a:cs typeface="Arial" panose="020B0604020202020204" pitchFamily="34" charset="0"/>
                <a:sym typeface="Wingdings" panose="05000000000000000000" pitchFamily="2" charset="2"/>
              </a:rPr>
              <a:t>optionalFraction</a:t>
            </a:r>
            <a:endParaRPr lang="en-US" dirty="0">
              <a:latin typeface="Arial" panose="020B0604020202020204" pitchFamily="34" charset="0"/>
              <a:cs typeface="Arial" panose="020B0604020202020204" pitchFamily="34" charset="0"/>
              <a:sym typeface="Wingdings" panose="05000000000000000000" pitchFamily="2" charset="2"/>
            </a:endParaRP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8623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27BBF-6411-4B20-8407-74A129E674B0}"/>
              </a:ext>
            </a:extLst>
          </p:cNvPr>
          <p:cNvSpPr>
            <a:spLocks noGrp="1"/>
          </p:cNvSpPr>
          <p:nvPr>
            <p:ph type="title"/>
          </p:nvPr>
        </p:nvSpPr>
        <p:spPr/>
        <p:txBody>
          <a:bodyPr/>
          <a:lstStyle/>
          <a:p>
            <a:r>
              <a:rPr lang="en-US" dirty="0"/>
              <a:t>Transition diagram for number</a:t>
            </a:r>
          </a:p>
        </p:txBody>
      </p:sp>
      <p:sp>
        <p:nvSpPr>
          <p:cNvPr id="6" name="TextBox 5">
            <a:extLst>
              <a:ext uri="{FF2B5EF4-FFF2-40B4-BE49-F238E27FC236}">
                <a16:creationId xmlns:a16="http://schemas.microsoft.com/office/drawing/2014/main" id="{A6FA699C-AFE5-427E-8407-5F909C4343A1}"/>
              </a:ext>
            </a:extLst>
          </p:cNvPr>
          <p:cNvSpPr txBox="1"/>
          <p:nvPr/>
        </p:nvSpPr>
        <p:spPr>
          <a:xfrm>
            <a:off x="7731760" y="1584960"/>
            <a:ext cx="3840480" cy="1477328"/>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digit </a:t>
            </a:r>
            <a:r>
              <a:rPr lang="en-US" dirty="0">
                <a:latin typeface="Arial" panose="020B0604020202020204" pitchFamily="34" charset="0"/>
                <a:cs typeface="Arial" panose="020B0604020202020204" pitchFamily="34" charset="0"/>
                <a:sym typeface="Wingdings" panose="05000000000000000000" pitchFamily="2" charset="2"/>
              </a:rPr>
              <a:t> [0-9]</a:t>
            </a:r>
          </a:p>
          <a:p>
            <a:pPr marL="0" indent="0">
              <a:buNone/>
            </a:pPr>
            <a:r>
              <a:rPr lang="en-US" dirty="0">
                <a:latin typeface="Arial" panose="020B0604020202020204" pitchFamily="34" charset="0"/>
                <a:cs typeface="Arial" panose="020B0604020202020204" pitchFamily="34" charset="0"/>
                <a:sym typeface="Wingdings" panose="05000000000000000000" pitchFamily="2" charset="2"/>
              </a:rPr>
              <a:t>digits  digit</a:t>
            </a:r>
            <a:r>
              <a:rPr lang="en-US" baseline="30000" dirty="0">
                <a:latin typeface="Arial" panose="020B0604020202020204" pitchFamily="34" charset="0"/>
                <a:cs typeface="Arial" panose="020B0604020202020204" pitchFamily="34" charset="0"/>
                <a:sym typeface="Wingdings" panose="05000000000000000000" pitchFamily="2" charset="2"/>
              </a:rPr>
              <a:t>+</a:t>
            </a:r>
          </a:p>
          <a:p>
            <a:pPr marL="0" indent="0">
              <a:buNone/>
            </a:pPr>
            <a:r>
              <a:rPr lang="en-US" dirty="0" err="1">
                <a:latin typeface="Arial" panose="020B0604020202020204" pitchFamily="34" charset="0"/>
                <a:cs typeface="Arial" panose="020B0604020202020204" pitchFamily="34" charset="0"/>
                <a:sym typeface="Wingdings" panose="05000000000000000000" pitchFamily="2" charset="2"/>
              </a:rPr>
              <a:t>optionalFraction</a:t>
            </a:r>
            <a:r>
              <a:rPr lang="en-US" dirty="0">
                <a:latin typeface="Arial" panose="020B0604020202020204" pitchFamily="34" charset="0"/>
                <a:cs typeface="Arial" panose="020B0604020202020204" pitchFamily="34" charset="0"/>
                <a:sym typeface="Wingdings" panose="05000000000000000000" pitchFamily="2" charset="2"/>
              </a:rPr>
              <a:t>  (. digits)?</a:t>
            </a:r>
          </a:p>
          <a:p>
            <a:pPr marL="0" indent="0">
              <a:buNone/>
            </a:pPr>
            <a:r>
              <a:rPr lang="en-US" dirty="0">
                <a:latin typeface="Arial" panose="020B0604020202020204" pitchFamily="34" charset="0"/>
                <a:cs typeface="Arial" panose="020B0604020202020204" pitchFamily="34" charset="0"/>
              </a:rPr>
              <a:t>number </a:t>
            </a:r>
            <a:r>
              <a:rPr lang="en-US" dirty="0">
                <a:latin typeface="Arial" panose="020B0604020202020204" pitchFamily="34" charset="0"/>
                <a:cs typeface="Arial" panose="020B0604020202020204" pitchFamily="34" charset="0"/>
                <a:sym typeface="Wingdings" panose="05000000000000000000" pitchFamily="2" charset="2"/>
              </a:rPr>
              <a:t> digits </a:t>
            </a:r>
            <a:r>
              <a:rPr lang="en-US" dirty="0" err="1">
                <a:latin typeface="Arial" panose="020B0604020202020204" pitchFamily="34" charset="0"/>
                <a:cs typeface="Arial" panose="020B0604020202020204" pitchFamily="34" charset="0"/>
                <a:sym typeface="Wingdings" panose="05000000000000000000" pitchFamily="2" charset="2"/>
              </a:rPr>
              <a:t>optionalFraction</a:t>
            </a:r>
            <a:endParaRPr lang="en-US" dirty="0">
              <a:latin typeface="Arial" panose="020B0604020202020204" pitchFamily="34" charset="0"/>
              <a:cs typeface="Arial" panose="020B0604020202020204" pitchFamily="34" charset="0"/>
              <a:sym typeface="Wingdings" panose="05000000000000000000" pitchFamily="2" charset="2"/>
            </a:endParaRPr>
          </a:p>
          <a:p>
            <a:endParaRPr lang="en-IN" dirty="0">
              <a:latin typeface="Arial" panose="020B0604020202020204" pitchFamily="34" charset="0"/>
              <a:cs typeface="Arial" panose="020B0604020202020204" pitchFamily="34" charset="0"/>
            </a:endParaRPr>
          </a:p>
        </p:txBody>
      </p:sp>
      <p:sp>
        <p:nvSpPr>
          <p:cNvPr id="5" name="Oval 4">
            <a:extLst>
              <a:ext uri="{FF2B5EF4-FFF2-40B4-BE49-F238E27FC236}">
                <a16:creationId xmlns:a16="http://schemas.microsoft.com/office/drawing/2014/main" id="{F3CF4A53-ACD0-9683-178D-13D25FBC4BC6}"/>
              </a:ext>
            </a:extLst>
          </p:cNvPr>
          <p:cNvSpPr/>
          <p:nvPr/>
        </p:nvSpPr>
        <p:spPr>
          <a:xfrm>
            <a:off x="2054831" y="3429000"/>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42846FC1-0ACD-A37E-A953-79DF49F20943}"/>
              </a:ext>
            </a:extLst>
          </p:cNvPr>
          <p:cNvSpPr/>
          <p:nvPr/>
        </p:nvSpPr>
        <p:spPr>
          <a:xfrm>
            <a:off x="3655886" y="3437564"/>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BBCB9282-58E6-4E38-3CA4-BEDC6DC1A759}"/>
              </a:ext>
            </a:extLst>
          </p:cNvPr>
          <p:cNvSpPr/>
          <p:nvPr/>
        </p:nvSpPr>
        <p:spPr>
          <a:xfrm>
            <a:off x="5750092" y="3487225"/>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9" name="Straight Arrow Connector 8">
            <a:extLst>
              <a:ext uri="{FF2B5EF4-FFF2-40B4-BE49-F238E27FC236}">
                <a16:creationId xmlns:a16="http://schemas.microsoft.com/office/drawing/2014/main" id="{2F3E3C57-8249-F96D-4229-2D4EAFA8635F}"/>
              </a:ext>
            </a:extLst>
          </p:cNvPr>
          <p:cNvCxnSpPr>
            <a:stCxn id="5" idx="6"/>
            <a:endCxn id="7" idx="2"/>
          </p:cNvCxnSpPr>
          <p:nvPr/>
        </p:nvCxnSpPr>
        <p:spPr>
          <a:xfrm>
            <a:off x="2661007" y="3712824"/>
            <a:ext cx="994879" cy="8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D896849-32EA-35B4-9A4A-C1841C3A5D4C}"/>
              </a:ext>
            </a:extLst>
          </p:cNvPr>
          <p:cNvCxnSpPr>
            <a:endCxn id="5" idx="2"/>
          </p:cNvCxnSpPr>
          <p:nvPr/>
        </p:nvCxnSpPr>
        <p:spPr>
          <a:xfrm>
            <a:off x="1304818" y="3712824"/>
            <a:ext cx="7500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0107EDB-A2D7-37F0-C977-797825314749}"/>
              </a:ext>
            </a:extLst>
          </p:cNvPr>
          <p:cNvSpPr txBox="1"/>
          <p:nvPr/>
        </p:nvSpPr>
        <p:spPr>
          <a:xfrm>
            <a:off x="2967515" y="3347660"/>
            <a:ext cx="1448656" cy="369332"/>
          </a:xfrm>
          <a:prstGeom prst="rect">
            <a:avLst/>
          </a:prstGeom>
          <a:noFill/>
        </p:spPr>
        <p:txBody>
          <a:bodyPr wrap="square" rtlCol="0">
            <a:spAutoFit/>
          </a:bodyPr>
          <a:lstStyle/>
          <a:p>
            <a:r>
              <a:rPr lang="en-US" b="1" dirty="0">
                <a:solidFill>
                  <a:srgbClr val="FF0000"/>
                </a:solidFill>
              </a:rPr>
              <a:t>. (dot)</a:t>
            </a:r>
            <a:endParaRPr lang="en-IN" b="1" dirty="0">
              <a:solidFill>
                <a:srgbClr val="FF0000"/>
              </a:solidFill>
            </a:endParaRPr>
          </a:p>
        </p:txBody>
      </p:sp>
      <p:sp>
        <p:nvSpPr>
          <p:cNvPr id="13" name="Oval 12">
            <a:extLst>
              <a:ext uri="{FF2B5EF4-FFF2-40B4-BE49-F238E27FC236}">
                <a16:creationId xmlns:a16="http://schemas.microsoft.com/office/drawing/2014/main" id="{D3599027-FAB5-C06A-88D5-242B80471CDC}"/>
              </a:ext>
            </a:extLst>
          </p:cNvPr>
          <p:cNvSpPr/>
          <p:nvPr/>
        </p:nvSpPr>
        <p:spPr>
          <a:xfrm>
            <a:off x="6471003" y="4598508"/>
            <a:ext cx="772276" cy="7012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E7A9CE72-961B-B675-9602-083B20C15314}"/>
              </a:ext>
            </a:extLst>
          </p:cNvPr>
          <p:cNvSpPr/>
          <p:nvPr/>
        </p:nvSpPr>
        <p:spPr>
          <a:xfrm>
            <a:off x="809949" y="3386194"/>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0993EDCF-AF39-241A-8B42-1471AF9EDF94}"/>
              </a:ext>
            </a:extLst>
          </p:cNvPr>
          <p:cNvSpPr txBox="1"/>
          <p:nvPr/>
        </p:nvSpPr>
        <p:spPr>
          <a:xfrm>
            <a:off x="4517202" y="3335676"/>
            <a:ext cx="1806535" cy="369332"/>
          </a:xfrm>
          <a:prstGeom prst="rect">
            <a:avLst/>
          </a:prstGeom>
          <a:noFill/>
        </p:spPr>
        <p:txBody>
          <a:bodyPr wrap="square" rtlCol="0">
            <a:spAutoFit/>
          </a:bodyPr>
          <a:lstStyle/>
          <a:p>
            <a:r>
              <a:rPr lang="en-US" dirty="0"/>
              <a:t>digit</a:t>
            </a:r>
            <a:endParaRPr lang="en-IN" dirty="0"/>
          </a:p>
        </p:txBody>
      </p:sp>
      <p:cxnSp>
        <p:nvCxnSpPr>
          <p:cNvPr id="17" name="Straight Arrow Connector 16">
            <a:extLst>
              <a:ext uri="{FF2B5EF4-FFF2-40B4-BE49-F238E27FC236}">
                <a16:creationId xmlns:a16="http://schemas.microsoft.com/office/drawing/2014/main" id="{84D7C61A-9821-B332-4BEF-3FCADF509742}"/>
              </a:ext>
            </a:extLst>
          </p:cNvPr>
          <p:cNvCxnSpPr>
            <a:endCxn id="15" idx="2"/>
          </p:cNvCxnSpPr>
          <p:nvPr/>
        </p:nvCxnSpPr>
        <p:spPr>
          <a:xfrm>
            <a:off x="195209" y="3667332"/>
            <a:ext cx="614740" cy="26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3FE96CF-C09A-A47F-347A-E287EF4CC8B6}"/>
              </a:ext>
            </a:extLst>
          </p:cNvPr>
          <p:cNvSpPr txBox="1"/>
          <p:nvPr/>
        </p:nvSpPr>
        <p:spPr>
          <a:xfrm>
            <a:off x="1476058" y="3335676"/>
            <a:ext cx="1448656" cy="369332"/>
          </a:xfrm>
          <a:prstGeom prst="rect">
            <a:avLst/>
          </a:prstGeom>
          <a:noFill/>
        </p:spPr>
        <p:txBody>
          <a:bodyPr wrap="square" rtlCol="0">
            <a:spAutoFit/>
          </a:bodyPr>
          <a:lstStyle/>
          <a:p>
            <a:r>
              <a:rPr lang="en-US" dirty="0"/>
              <a:t>digit</a:t>
            </a:r>
            <a:endParaRPr lang="en-IN" dirty="0"/>
          </a:p>
        </p:txBody>
      </p:sp>
      <p:cxnSp>
        <p:nvCxnSpPr>
          <p:cNvPr id="27" name="Straight Arrow Connector 26">
            <a:extLst>
              <a:ext uri="{FF2B5EF4-FFF2-40B4-BE49-F238E27FC236}">
                <a16:creationId xmlns:a16="http://schemas.microsoft.com/office/drawing/2014/main" id="{7A56142E-F9B6-F15C-67AA-FA23DD6A9A7F}"/>
              </a:ext>
            </a:extLst>
          </p:cNvPr>
          <p:cNvCxnSpPr>
            <a:stCxn id="7" idx="6"/>
          </p:cNvCxnSpPr>
          <p:nvPr/>
        </p:nvCxnSpPr>
        <p:spPr>
          <a:xfrm>
            <a:off x="4262062" y="3721388"/>
            <a:ext cx="14880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C7AF5249-D225-2BEC-D39F-A09F233A5818}"/>
              </a:ext>
            </a:extLst>
          </p:cNvPr>
          <p:cNvSpPr/>
          <p:nvPr/>
        </p:nvSpPr>
        <p:spPr>
          <a:xfrm>
            <a:off x="2657575" y="4586524"/>
            <a:ext cx="772276" cy="7012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0" name="Straight Arrow Connector 29">
            <a:extLst>
              <a:ext uri="{FF2B5EF4-FFF2-40B4-BE49-F238E27FC236}">
                <a16:creationId xmlns:a16="http://schemas.microsoft.com/office/drawing/2014/main" id="{537A0063-21BC-2D33-E01F-4B794D19D671}"/>
              </a:ext>
            </a:extLst>
          </p:cNvPr>
          <p:cNvCxnSpPr>
            <a:stCxn id="8" idx="5"/>
            <a:endCxn id="13" idx="0"/>
          </p:cNvCxnSpPr>
          <p:nvPr/>
        </p:nvCxnSpPr>
        <p:spPr>
          <a:xfrm>
            <a:off x="6267496" y="3971742"/>
            <a:ext cx="589645" cy="626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95636A8-587C-176A-60F6-B80F297E124E}"/>
              </a:ext>
            </a:extLst>
          </p:cNvPr>
          <p:cNvCxnSpPr>
            <a:stCxn id="5" idx="5"/>
            <a:endCxn id="28" idx="0"/>
          </p:cNvCxnSpPr>
          <p:nvPr/>
        </p:nvCxnSpPr>
        <p:spPr>
          <a:xfrm>
            <a:off x="2572235" y="3913517"/>
            <a:ext cx="471478" cy="673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ACA98F96-B607-BC76-24B5-D146A066D80E}"/>
              </a:ext>
            </a:extLst>
          </p:cNvPr>
          <p:cNvSpPr/>
          <p:nvPr/>
        </p:nvSpPr>
        <p:spPr>
          <a:xfrm>
            <a:off x="2750050" y="4658474"/>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Oval 33">
            <a:extLst>
              <a:ext uri="{FF2B5EF4-FFF2-40B4-BE49-F238E27FC236}">
                <a16:creationId xmlns:a16="http://schemas.microsoft.com/office/drawing/2014/main" id="{531746D2-4804-1978-526C-EF53781C9793}"/>
              </a:ext>
            </a:extLst>
          </p:cNvPr>
          <p:cNvSpPr/>
          <p:nvPr/>
        </p:nvSpPr>
        <p:spPr>
          <a:xfrm>
            <a:off x="6549778" y="4677312"/>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TextBox 34">
            <a:extLst>
              <a:ext uri="{FF2B5EF4-FFF2-40B4-BE49-F238E27FC236}">
                <a16:creationId xmlns:a16="http://schemas.microsoft.com/office/drawing/2014/main" id="{AD96DA35-88A7-E62D-42F0-C945AB06265A}"/>
              </a:ext>
            </a:extLst>
          </p:cNvPr>
          <p:cNvSpPr txBox="1"/>
          <p:nvPr/>
        </p:nvSpPr>
        <p:spPr>
          <a:xfrm>
            <a:off x="5851127" y="4289459"/>
            <a:ext cx="1806535" cy="369332"/>
          </a:xfrm>
          <a:prstGeom prst="rect">
            <a:avLst/>
          </a:prstGeom>
          <a:noFill/>
        </p:spPr>
        <p:txBody>
          <a:bodyPr wrap="square" rtlCol="0">
            <a:spAutoFit/>
          </a:bodyPr>
          <a:lstStyle/>
          <a:p>
            <a:r>
              <a:rPr lang="en-US" dirty="0"/>
              <a:t>other</a:t>
            </a:r>
            <a:endParaRPr lang="en-IN" dirty="0"/>
          </a:p>
        </p:txBody>
      </p:sp>
      <p:sp>
        <p:nvSpPr>
          <p:cNvPr id="36" name="TextBox 35">
            <a:extLst>
              <a:ext uri="{FF2B5EF4-FFF2-40B4-BE49-F238E27FC236}">
                <a16:creationId xmlns:a16="http://schemas.microsoft.com/office/drawing/2014/main" id="{CCA6EC2E-628C-B4A4-3E76-49AE1150B8F4}"/>
              </a:ext>
            </a:extLst>
          </p:cNvPr>
          <p:cNvSpPr txBox="1"/>
          <p:nvPr/>
        </p:nvSpPr>
        <p:spPr>
          <a:xfrm>
            <a:off x="7195328" y="4554873"/>
            <a:ext cx="180653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37" name="TextBox 36">
            <a:extLst>
              <a:ext uri="{FF2B5EF4-FFF2-40B4-BE49-F238E27FC236}">
                <a16:creationId xmlns:a16="http://schemas.microsoft.com/office/drawing/2014/main" id="{27BBCEAB-7BD7-DA7C-41B2-4F80BA291DBE}"/>
              </a:ext>
            </a:extLst>
          </p:cNvPr>
          <p:cNvSpPr txBox="1"/>
          <p:nvPr/>
        </p:nvSpPr>
        <p:spPr>
          <a:xfrm>
            <a:off x="3301430" y="4524051"/>
            <a:ext cx="180653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38" name="TextBox 37">
            <a:extLst>
              <a:ext uri="{FF2B5EF4-FFF2-40B4-BE49-F238E27FC236}">
                <a16:creationId xmlns:a16="http://schemas.microsoft.com/office/drawing/2014/main" id="{547ED666-B50F-2ECC-9FBA-C7B6749EDA5F}"/>
              </a:ext>
            </a:extLst>
          </p:cNvPr>
          <p:cNvSpPr txBox="1"/>
          <p:nvPr/>
        </p:nvSpPr>
        <p:spPr>
          <a:xfrm>
            <a:off x="3320268" y="4994948"/>
            <a:ext cx="1806535" cy="369332"/>
          </a:xfrm>
          <a:prstGeom prst="rect">
            <a:avLst/>
          </a:prstGeom>
          <a:noFill/>
        </p:spPr>
        <p:txBody>
          <a:bodyPr wrap="square" rtlCol="0">
            <a:spAutoFit/>
          </a:bodyPr>
          <a:lstStyle/>
          <a:p>
            <a:r>
              <a:rPr lang="en-US" dirty="0"/>
              <a:t>return number;</a:t>
            </a:r>
            <a:endParaRPr lang="en-IN" dirty="0"/>
          </a:p>
        </p:txBody>
      </p:sp>
      <p:sp>
        <p:nvSpPr>
          <p:cNvPr id="39" name="TextBox 38">
            <a:extLst>
              <a:ext uri="{FF2B5EF4-FFF2-40B4-BE49-F238E27FC236}">
                <a16:creationId xmlns:a16="http://schemas.microsoft.com/office/drawing/2014/main" id="{4F1499EE-2918-EC6B-8F27-57D6728BB10A}"/>
              </a:ext>
            </a:extLst>
          </p:cNvPr>
          <p:cNvSpPr txBox="1"/>
          <p:nvPr/>
        </p:nvSpPr>
        <p:spPr>
          <a:xfrm>
            <a:off x="7243287" y="4952142"/>
            <a:ext cx="1806535" cy="369332"/>
          </a:xfrm>
          <a:prstGeom prst="rect">
            <a:avLst/>
          </a:prstGeom>
          <a:noFill/>
        </p:spPr>
        <p:txBody>
          <a:bodyPr wrap="square" rtlCol="0">
            <a:spAutoFit/>
          </a:bodyPr>
          <a:lstStyle/>
          <a:p>
            <a:r>
              <a:rPr lang="en-US" dirty="0"/>
              <a:t>return number;</a:t>
            </a:r>
            <a:endParaRPr lang="en-IN" dirty="0"/>
          </a:p>
        </p:txBody>
      </p:sp>
      <p:cxnSp>
        <p:nvCxnSpPr>
          <p:cNvPr id="46" name="Connector: Curved 45">
            <a:extLst>
              <a:ext uri="{FF2B5EF4-FFF2-40B4-BE49-F238E27FC236}">
                <a16:creationId xmlns:a16="http://schemas.microsoft.com/office/drawing/2014/main" id="{FD68B707-8C69-3EC0-B0A0-9DE3070D0828}"/>
              </a:ext>
            </a:extLst>
          </p:cNvPr>
          <p:cNvCxnSpPr>
            <a:stCxn id="5" idx="6"/>
          </p:cNvCxnSpPr>
          <p:nvPr/>
        </p:nvCxnSpPr>
        <p:spPr>
          <a:xfrm flipH="1">
            <a:off x="1972638" y="3712824"/>
            <a:ext cx="688369" cy="8564"/>
          </a:xfrm>
          <a:prstGeom prst="curvedConnector5">
            <a:avLst>
              <a:gd name="adj1" fmla="val -33209"/>
              <a:gd name="adj2" fmla="val -9012669"/>
              <a:gd name="adj3" fmla="val 9403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nector: Curved 48">
            <a:extLst>
              <a:ext uri="{FF2B5EF4-FFF2-40B4-BE49-F238E27FC236}">
                <a16:creationId xmlns:a16="http://schemas.microsoft.com/office/drawing/2014/main" id="{C199314E-A0CD-1665-41CC-C24DF29C0C3B}"/>
              </a:ext>
            </a:extLst>
          </p:cNvPr>
          <p:cNvCxnSpPr>
            <a:stCxn id="8" idx="6"/>
            <a:endCxn id="8" idx="2"/>
          </p:cNvCxnSpPr>
          <p:nvPr/>
        </p:nvCxnSpPr>
        <p:spPr>
          <a:xfrm flipH="1">
            <a:off x="5750092" y="3771049"/>
            <a:ext cx="606176" cy="12700"/>
          </a:xfrm>
          <a:prstGeom prst="curvedConnector5">
            <a:avLst>
              <a:gd name="adj1" fmla="val -37712"/>
              <a:gd name="adj2" fmla="val -6077528"/>
              <a:gd name="adj3" fmla="val 137712"/>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A3BABAE2-6AE7-E0F5-8206-BA22FB80E314}"/>
              </a:ext>
            </a:extLst>
          </p:cNvPr>
          <p:cNvSpPr txBox="1"/>
          <p:nvPr/>
        </p:nvSpPr>
        <p:spPr>
          <a:xfrm>
            <a:off x="5789483" y="2696969"/>
            <a:ext cx="1806535" cy="369332"/>
          </a:xfrm>
          <a:prstGeom prst="rect">
            <a:avLst/>
          </a:prstGeom>
          <a:noFill/>
        </p:spPr>
        <p:txBody>
          <a:bodyPr wrap="square" rtlCol="0">
            <a:spAutoFit/>
          </a:bodyPr>
          <a:lstStyle/>
          <a:p>
            <a:r>
              <a:rPr lang="en-US" dirty="0"/>
              <a:t>digit</a:t>
            </a:r>
            <a:endParaRPr lang="en-IN" dirty="0"/>
          </a:p>
        </p:txBody>
      </p:sp>
      <p:sp>
        <p:nvSpPr>
          <p:cNvPr id="52" name="TextBox 51">
            <a:extLst>
              <a:ext uri="{FF2B5EF4-FFF2-40B4-BE49-F238E27FC236}">
                <a16:creationId xmlns:a16="http://schemas.microsoft.com/office/drawing/2014/main" id="{053411B7-0E05-7DAB-E303-DA074B1425DD}"/>
              </a:ext>
            </a:extLst>
          </p:cNvPr>
          <p:cNvSpPr txBox="1"/>
          <p:nvPr/>
        </p:nvSpPr>
        <p:spPr>
          <a:xfrm>
            <a:off x="2089065" y="2602793"/>
            <a:ext cx="1806535" cy="369332"/>
          </a:xfrm>
          <a:prstGeom prst="rect">
            <a:avLst/>
          </a:prstGeom>
          <a:noFill/>
        </p:spPr>
        <p:txBody>
          <a:bodyPr wrap="square" rtlCol="0">
            <a:spAutoFit/>
          </a:bodyPr>
          <a:lstStyle/>
          <a:p>
            <a:r>
              <a:rPr lang="en-US" dirty="0"/>
              <a:t>digit</a:t>
            </a:r>
            <a:endParaRPr lang="en-IN" dirty="0"/>
          </a:p>
        </p:txBody>
      </p:sp>
    </p:spTree>
    <p:extLst>
      <p:ext uri="{BB962C8B-B14F-4D97-AF65-F5344CB8AC3E}">
        <p14:creationId xmlns:p14="http://schemas.microsoft.com/office/powerpoint/2010/main" val="1040790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CDF10-2FBA-4471-8981-3E9B0520105A}"/>
              </a:ext>
            </a:extLst>
          </p:cNvPr>
          <p:cNvSpPr>
            <a:spLocks noGrp="1"/>
          </p:cNvSpPr>
          <p:nvPr>
            <p:ph type="title"/>
          </p:nvPr>
        </p:nvSpPr>
        <p:spPr/>
        <p:txBody>
          <a:bodyPr/>
          <a:lstStyle/>
          <a:p>
            <a:r>
              <a:rPr lang="en-US" dirty="0"/>
              <a:t>Whitespace</a:t>
            </a:r>
          </a:p>
        </p:txBody>
      </p:sp>
      <p:sp>
        <p:nvSpPr>
          <p:cNvPr id="3" name="Content Placeholder 2">
            <a:extLst>
              <a:ext uri="{FF2B5EF4-FFF2-40B4-BE49-F238E27FC236}">
                <a16:creationId xmlns:a16="http://schemas.microsoft.com/office/drawing/2014/main" id="{EB51385C-5E10-4A15-B4AB-E72014741261}"/>
              </a:ext>
            </a:extLst>
          </p:cNvPr>
          <p:cNvSpPr>
            <a:spLocks noGrp="1"/>
          </p:cNvSpPr>
          <p:nvPr>
            <p:ph idx="1"/>
          </p:nvPr>
        </p:nvSpPr>
        <p:spPr/>
        <p:txBody>
          <a:bodyPr/>
          <a:lstStyle/>
          <a:p>
            <a:pPr marL="0" indent="0">
              <a:buNone/>
            </a:pPr>
            <a:r>
              <a:rPr lang="en-US" dirty="0" err="1"/>
              <a:t>delim</a:t>
            </a:r>
            <a:r>
              <a:rPr lang="en-US" dirty="0"/>
              <a:t> </a:t>
            </a:r>
            <a:r>
              <a:rPr lang="en-US" dirty="0">
                <a:sym typeface="Wingdings" panose="05000000000000000000" pitchFamily="2" charset="2"/>
              </a:rPr>
              <a:t> ‘ ’ | \t | \n</a:t>
            </a:r>
          </a:p>
          <a:p>
            <a:pPr marL="0" indent="0">
              <a:buNone/>
            </a:pPr>
            <a:r>
              <a:rPr lang="en-US" dirty="0" err="1">
                <a:sym typeface="Wingdings" panose="05000000000000000000" pitchFamily="2" charset="2"/>
              </a:rPr>
              <a:t>ws</a:t>
            </a:r>
            <a:r>
              <a:rPr lang="en-US" dirty="0">
                <a:sym typeface="Wingdings" panose="05000000000000000000" pitchFamily="2" charset="2"/>
              </a:rPr>
              <a:t>  </a:t>
            </a:r>
            <a:r>
              <a:rPr lang="en-US" dirty="0" err="1">
                <a:sym typeface="Wingdings" panose="05000000000000000000" pitchFamily="2" charset="2"/>
              </a:rPr>
              <a:t>delim</a:t>
            </a:r>
            <a:r>
              <a:rPr lang="en-US" baseline="30000" dirty="0">
                <a:sym typeface="Wingdings" panose="05000000000000000000" pitchFamily="2" charset="2"/>
              </a:rPr>
              <a:t>+</a:t>
            </a:r>
            <a:endParaRPr lang="en-US" dirty="0">
              <a:sym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940311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32705-E9FA-46D1-8D7B-3FB3214CFBD2}"/>
              </a:ext>
            </a:extLst>
          </p:cNvPr>
          <p:cNvSpPr>
            <a:spLocks noGrp="1"/>
          </p:cNvSpPr>
          <p:nvPr>
            <p:ph type="title"/>
          </p:nvPr>
        </p:nvSpPr>
        <p:spPr/>
        <p:txBody>
          <a:bodyPr/>
          <a:lstStyle/>
          <a:p>
            <a:r>
              <a:rPr lang="en-US" dirty="0"/>
              <a:t>Transition diagram for whitespace</a:t>
            </a:r>
          </a:p>
        </p:txBody>
      </p:sp>
      <p:sp>
        <p:nvSpPr>
          <p:cNvPr id="4" name="TextBox 3">
            <a:extLst>
              <a:ext uri="{FF2B5EF4-FFF2-40B4-BE49-F238E27FC236}">
                <a16:creationId xmlns:a16="http://schemas.microsoft.com/office/drawing/2014/main" id="{4D476297-909F-449A-A723-7A64B41FA73F}"/>
              </a:ext>
            </a:extLst>
          </p:cNvPr>
          <p:cNvSpPr txBox="1"/>
          <p:nvPr/>
        </p:nvSpPr>
        <p:spPr>
          <a:xfrm>
            <a:off x="7965440" y="2164080"/>
            <a:ext cx="3058160" cy="923330"/>
          </a:xfrm>
          <a:prstGeom prst="rect">
            <a:avLst/>
          </a:prstGeom>
          <a:noFill/>
        </p:spPr>
        <p:txBody>
          <a:bodyPr wrap="square" rtlCol="0">
            <a:spAutoFit/>
          </a:bodyPr>
          <a:lstStyle/>
          <a:p>
            <a:pPr marL="0" indent="0">
              <a:buNone/>
            </a:pPr>
            <a:r>
              <a:rPr lang="en-US" dirty="0" err="1">
                <a:latin typeface="Arial" panose="020B0604020202020204" pitchFamily="34" charset="0"/>
                <a:cs typeface="Arial" panose="020B0604020202020204" pitchFamily="34" charset="0"/>
              </a:rPr>
              <a:t>delim</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Wingdings" panose="05000000000000000000" pitchFamily="2" charset="2"/>
              </a:rPr>
              <a:t> ‘ ’ | \t | \n</a:t>
            </a:r>
          </a:p>
          <a:p>
            <a:pPr marL="0" indent="0">
              <a:buNone/>
            </a:pPr>
            <a:r>
              <a:rPr lang="en-US" dirty="0" err="1">
                <a:latin typeface="Arial" panose="020B0604020202020204" pitchFamily="34" charset="0"/>
                <a:cs typeface="Arial" panose="020B0604020202020204" pitchFamily="34" charset="0"/>
                <a:sym typeface="Wingdings" panose="05000000000000000000" pitchFamily="2" charset="2"/>
              </a:rPr>
              <a:t>ws</a:t>
            </a:r>
            <a:r>
              <a:rPr lang="en-US" dirty="0">
                <a:latin typeface="Arial" panose="020B0604020202020204" pitchFamily="34" charset="0"/>
                <a:cs typeface="Arial" panose="020B0604020202020204" pitchFamily="34" charset="0"/>
                <a:sym typeface="Wingdings" panose="05000000000000000000" pitchFamily="2" charset="2"/>
              </a:rPr>
              <a:t>  </a:t>
            </a:r>
            <a:r>
              <a:rPr lang="en-US" dirty="0" err="1">
                <a:latin typeface="Arial" panose="020B0604020202020204" pitchFamily="34" charset="0"/>
                <a:cs typeface="Arial" panose="020B0604020202020204" pitchFamily="34" charset="0"/>
                <a:sym typeface="Wingdings" panose="05000000000000000000" pitchFamily="2" charset="2"/>
              </a:rPr>
              <a:t>delim</a:t>
            </a:r>
            <a:r>
              <a:rPr lang="en-US" baseline="30000" dirty="0">
                <a:latin typeface="Arial" panose="020B0604020202020204" pitchFamily="34" charset="0"/>
                <a:cs typeface="Arial" panose="020B0604020202020204" pitchFamily="34" charset="0"/>
                <a:sym typeface="Wingdings" panose="05000000000000000000" pitchFamily="2" charset="2"/>
              </a:rPr>
              <a:t>+</a:t>
            </a:r>
            <a:endParaRPr lang="en-US" dirty="0">
              <a:latin typeface="Arial" panose="020B0604020202020204" pitchFamily="34" charset="0"/>
              <a:cs typeface="Arial" panose="020B0604020202020204" pitchFamily="34" charset="0"/>
              <a:sym typeface="Wingdings" panose="05000000000000000000" pitchFamily="2" charset="2"/>
            </a:endParaRP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967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32705-E9FA-46D1-8D7B-3FB3214CFBD2}"/>
              </a:ext>
            </a:extLst>
          </p:cNvPr>
          <p:cNvSpPr>
            <a:spLocks noGrp="1"/>
          </p:cNvSpPr>
          <p:nvPr>
            <p:ph type="title"/>
          </p:nvPr>
        </p:nvSpPr>
        <p:spPr/>
        <p:txBody>
          <a:bodyPr/>
          <a:lstStyle/>
          <a:p>
            <a:r>
              <a:rPr lang="en-US" dirty="0"/>
              <a:t>Transition diagram for whitespace</a:t>
            </a:r>
          </a:p>
        </p:txBody>
      </p:sp>
      <p:sp>
        <p:nvSpPr>
          <p:cNvPr id="3" name="Content Placeholder 2">
            <a:extLst>
              <a:ext uri="{FF2B5EF4-FFF2-40B4-BE49-F238E27FC236}">
                <a16:creationId xmlns:a16="http://schemas.microsoft.com/office/drawing/2014/main" id="{6C2C764B-D62D-4439-A775-02E418F5E1F0}"/>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4D476297-909F-449A-A723-7A64B41FA73F}"/>
              </a:ext>
            </a:extLst>
          </p:cNvPr>
          <p:cNvSpPr txBox="1"/>
          <p:nvPr/>
        </p:nvSpPr>
        <p:spPr>
          <a:xfrm>
            <a:off x="7965440" y="2164080"/>
            <a:ext cx="3058160" cy="923330"/>
          </a:xfrm>
          <a:prstGeom prst="rect">
            <a:avLst/>
          </a:prstGeom>
          <a:noFill/>
        </p:spPr>
        <p:txBody>
          <a:bodyPr wrap="square" rtlCol="0">
            <a:spAutoFit/>
          </a:bodyPr>
          <a:lstStyle/>
          <a:p>
            <a:pPr marL="0" indent="0">
              <a:buNone/>
            </a:pPr>
            <a:r>
              <a:rPr lang="en-US" dirty="0" err="1">
                <a:latin typeface="Arial" panose="020B0604020202020204" pitchFamily="34" charset="0"/>
                <a:cs typeface="Arial" panose="020B0604020202020204" pitchFamily="34" charset="0"/>
              </a:rPr>
              <a:t>delim</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Wingdings" panose="05000000000000000000" pitchFamily="2" charset="2"/>
              </a:rPr>
              <a:t> ‘ ’ | \t | \n</a:t>
            </a:r>
          </a:p>
          <a:p>
            <a:pPr marL="0" indent="0">
              <a:buNone/>
            </a:pPr>
            <a:r>
              <a:rPr lang="en-US" dirty="0" err="1">
                <a:latin typeface="Arial" panose="020B0604020202020204" pitchFamily="34" charset="0"/>
                <a:cs typeface="Arial" panose="020B0604020202020204" pitchFamily="34" charset="0"/>
                <a:sym typeface="Wingdings" panose="05000000000000000000" pitchFamily="2" charset="2"/>
              </a:rPr>
              <a:t>ws</a:t>
            </a:r>
            <a:r>
              <a:rPr lang="en-US" dirty="0">
                <a:latin typeface="Arial" panose="020B0604020202020204" pitchFamily="34" charset="0"/>
                <a:cs typeface="Arial" panose="020B0604020202020204" pitchFamily="34" charset="0"/>
                <a:sym typeface="Wingdings" panose="05000000000000000000" pitchFamily="2" charset="2"/>
              </a:rPr>
              <a:t>  </a:t>
            </a:r>
            <a:r>
              <a:rPr lang="en-US" dirty="0" err="1">
                <a:latin typeface="Arial" panose="020B0604020202020204" pitchFamily="34" charset="0"/>
                <a:cs typeface="Arial" panose="020B0604020202020204" pitchFamily="34" charset="0"/>
                <a:sym typeface="Wingdings" panose="05000000000000000000" pitchFamily="2" charset="2"/>
              </a:rPr>
              <a:t>delim</a:t>
            </a:r>
            <a:r>
              <a:rPr lang="en-US" baseline="30000" dirty="0">
                <a:latin typeface="Arial" panose="020B0604020202020204" pitchFamily="34" charset="0"/>
                <a:cs typeface="Arial" panose="020B0604020202020204" pitchFamily="34" charset="0"/>
                <a:sym typeface="Wingdings" panose="05000000000000000000" pitchFamily="2" charset="2"/>
              </a:rPr>
              <a:t>+</a:t>
            </a:r>
            <a:endParaRPr lang="en-US" dirty="0">
              <a:latin typeface="Arial" panose="020B0604020202020204" pitchFamily="34" charset="0"/>
              <a:cs typeface="Arial" panose="020B0604020202020204" pitchFamily="34" charset="0"/>
              <a:sym typeface="Wingdings" panose="05000000000000000000" pitchFamily="2" charset="2"/>
            </a:endParaRPr>
          </a:p>
          <a:p>
            <a:endParaRPr lang="en-IN" dirty="0">
              <a:latin typeface="Arial" panose="020B0604020202020204" pitchFamily="34" charset="0"/>
              <a:cs typeface="Arial" panose="020B0604020202020204" pitchFamily="34" charset="0"/>
            </a:endParaRPr>
          </a:p>
        </p:txBody>
      </p:sp>
      <p:sp>
        <p:nvSpPr>
          <p:cNvPr id="5" name="Oval 4">
            <a:extLst>
              <a:ext uri="{FF2B5EF4-FFF2-40B4-BE49-F238E27FC236}">
                <a16:creationId xmlns:a16="http://schemas.microsoft.com/office/drawing/2014/main" id="{BF227B98-AD48-7DCC-829D-E5912E4480CB}"/>
              </a:ext>
            </a:extLst>
          </p:cNvPr>
          <p:cNvSpPr/>
          <p:nvPr/>
        </p:nvSpPr>
        <p:spPr>
          <a:xfrm>
            <a:off x="2054831" y="3429000"/>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EF68C79D-AB4C-F6B3-4E4B-7B2457DFBA51}"/>
              </a:ext>
            </a:extLst>
          </p:cNvPr>
          <p:cNvSpPr/>
          <p:nvPr/>
        </p:nvSpPr>
        <p:spPr>
          <a:xfrm>
            <a:off x="3655886" y="3437564"/>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4F3B4622-512C-ECB0-EA5F-7269221E1165}"/>
              </a:ext>
            </a:extLst>
          </p:cNvPr>
          <p:cNvSpPr/>
          <p:nvPr/>
        </p:nvSpPr>
        <p:spPr>
          <a:xfrm>
            <a:off x="5750092" y="3487225"/>
            <a:ext cx="606176" cy="567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8" name="Straight Arrow Connector 7">
            <a:extLst>
              <a:ext uri="{FF2B5EF4-FFF2-40B4-BE49-F238E27FC236}">
                <a16:creationId xmlns:a16="http://schemas.microsoft.com/office/drawing/2014/main" id="{2DEBFF18-0889-2284-3900-7A73098055F7}"/>
              </a:ext>
            </a:extLst>
          </p:cNvPr>
          <p:cNvCxnSpPr>
            <a:stCxn id="5" idx="6"/>
            <a:endCxn id="6" idx="2"/>
          </p:cNvCxnSpPr>
          <p:nvPr/>
        </p:nvCxnSpPr>
        <p:spPr>
          <a:xfrm>
            <a:off x="2661007" y="3712824"/>
            <a:ext cx="994879" cy="8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A6BB222-199D-7291-0209-0DE065783F70}"/>
              </a:ext>
            </a:extLst>
          </p:cNvPr>
          <p:cNvCxnSpPr>
            <a:endCxn id="5" idx="2"/>
          </p:cNvCxnSpPr>
          <p:nvPr/>
        </p:nvCxnSpPr>
        <p:spPr>
          <a:xfrm>
            <a:off x="1304818" y="3712824"/>
            <a:ext cx="7500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B6B06E4-A839-9F26-2910-6166A193CAA8}"/>
              </a:ext>
            </a:extLst>
          </p:cNvPr>
          <p:cNvSpPr txBox="1"/>
          <p:nvPr/>
        </p:nvSpPr>
        <p:spPr>
          <a:xfrm>
            <a:off x="2681550" y="3256904"/>
            <a:ext cx="1448656" cy="369332"/>
          </a:xfrm>
          <a:prstGeom prst="rect">
            <a:avLst/>
          </a:prstGeom>
          <a:noFill/>
        </p:spPr>
        <p:txBody>
          <a:bodyPr wrap="square" rtlCol="0">
            <a:spAutoFit/>
          </a:bodyPr>
          <a:lstStyle/>
          <a:p>
            <a:r>
              <a:rPr lang="en-US" dirty="0" err="1"/>
              <a:t>delim</a:t>
            </a:r>
            <a:endParaRPr lang="en-IN" dirty="0"/>
          </a:p>
        </p:txBody>
      </p:sp>
      <p:sp>
        <p:nvSpPr>
          <p:cNvPr id="11" name="TextBox 10">
            <a:extLst>
              <a:ext uri="{FF2B5EF4-FFF2-40B4-BE49-F238E27FC236}">
                <a16:creationId xmlns:a16="http://schemas.microsoft.com/office/drawing/2014/main" id="{58274738-BE83-7C4F-B77A-C44DA1BD6FE8}"/>
              </a:ext>
            </a:extLst>
          </p:cNvPr>
          <p:cNvSpPr txBox="1"/>
          <p:nvPr/>
        </p:nvSpPr>
        <p:spPr>
          <a:xfrm>
            <a:off x="4539458" y="3327112"/>
            <a:ext cx="1448656" cy="369332"/>
          </a:xfrm>
          <a:prstGeom prst="rect">
            <a:avLst/>
          </a:prstGeom>
          <a:noFill/>
        </p:spPr>
        <p:txBody>
          <a:bodyPr wrap="square" rtlCol="0">
            <a:spAutoFit/>
          </a:bodyPr>
          <a:lstStyle/>
          <a:p>
            <a:r>
              <a:rPr lang="en-US" dirty="0"/>
              <a:t>other</a:t>
            </a:r>
            <a:endParaRPr lang="en-IN" dirty="0"/>
          </a:p>
        </p:txBody>
      </p:sp>
      <p:cxnSp>
        <p:nvCxnSpPr>
          <p:cNvPr id="12" name="Connector: Curved 11">
            <a:extLst>
              <a:ext uri="{FF2B5EF4-FFF2-40B4-BE49-F238E27FC236}">
                <a16:creationId xmlns:a16="http://schemas.microsoft.com/office/drawing/2014/main" id="{69CB0274-E056-DAE0-8166-019905F03B65}"/>
              </a:ext>
            </a:extLst>
          </p:cNvPr>
          <p:cNvCxnSpPr>
            <a:stCxn id="6" idx="6"/>
            <a:endCxn id="6" idx="2"/>
          </p:cNvCxnSpPr>
          <p:nvPr/>
        </p:nvCxnSpPr>
        <p:spPr>
          <a:xfrm flipH="1">
            <a:off x="3655886" y="3721388"/>
            <a:ext cx="606176" cy="12700"/>
          </a:xfrm>
          <a:prstGeom prst="curvedConnector5">
            <a:avLst>
              <a:gd name="adj1" fmla="val -37712"/>
              <a:gd name="adj2" fmla="val -6886512"/>
              <a:gd name="adj3" fmla="val 137712"/>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48E5C0C-D4D4-94F1-D19A-0C08F4C05F04}"/>
              </a:ext>
            </a:extLst>
          </p:cNvPr>
          <p:cNvSpPr txBox="1"/>
          <p:nvPr/>
        </p:nvSpPr>
        <p:spPr>
          <a:xfrm>
            <a:off x="3510331" y="2400727"/>
            <a:ext cx="1448656" cy="369332"/>
          </a:xfrm>
          <a:prstGeom prst="rect">
            <a:avLst/>
          </a:prstGeom>
          <a:noFill/>
        </p:spPr>
        <p:txBody>
          <a:bodyPr wrap="square" rtlCol="0">
            <a:spAutoFit/>
          </a:bodyPr>
          <a:lstStyle/>
          <a:p>
            <a:r>
              <a:rPr lang="en-US" dirty="0" err="1"/>
              <a:t>delim</a:t>
            </a:r>
            <a:endParaRPr lang="en-IN" dirty="0"/>
          </a:p>
        </p:txBody>
      </p:sp>
      <p:sp>
        <p:nvSpPr>
          <p:cNvPr id="14" name="TextBox 13">
            <a:extLst>
              <a:ext uri="{FF2B5EF4-FFF2-40B4-BE49-F238E27FC236}">
                <a16:creationId xmlns:a16="http://schemas.microsoft.com/office/drawing/2014/main" id="{36D464FC-E1E6-4210-F216-2F3CEEB97C6E}"/>
              </a:ext>
            </a:extLst>
          </p:cNvPr>
          <p:cNvSpPr txBox="1"/>
          <p:nvPr/>
        </p:nvSpPr>
        <p:spPr>
          <a:xfrm>
            <a:off x="6272366" y="3303137"/>
            <a:ext cx="1448656"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15" name="Oval 14">
            <a:extLst>
              <a:ext uri="{FF2B5EF4-FFF2-40B4-BE49-F238E27FC236}">
                <a16:creationId xmlns:a16="http://schemas.microsoft.com/office/drawing/2014/main" id="{7AC14AFA-FB8E-9645-CC47-B96AF215EA9B}"/>
              </a:ext>
            </a:extLst>
          </p:cNvPr>
          <p:cNvSpPr/>
          <p:nvPr/>
        </p:nvSpPr>
        <p:spPr>
          <a:xfrm>
            <a:off x="5669620" y="3396436"/>
            <a:ext cx="772276" cy="7012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588241D4-8AD1-CE82-6524-16DAF4960F30}"/>
              </a:ext>
            </a:extLst>
          </p:cNvPr>
          <p:cNvCxnSpPr>
            <a:stCxn id="6" idx="6"/>
            <a:endCxn id="15" idx="2"/>
          </p:cNvCxnSpPr>
          <p:nvPr/>
        </p:nvCxnSpPr>
        <p:spPr>
          <a:xfrm>
            <a:off x="4262062" y="3721388"/>
            <a:ext cx="1407558" cy="25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5E370EB-D7CF-3425-78F4-77326BD3B07C}"/>
              </a:ext>
            </a:extLst>
          </p:cNvPr>
          <p:cNvSpPr txBox="1"/>
          <p:nvPr/>
        </p:nvSpPr>
        <p:spPr>
          <a:xfrm>
            <a:off x="6601143" y="3559991"/>
            <a:ext cx="1448656" cy="369332"/>
          </a:xfrm>
          <a:prstGeom prst="rect">
            <a:avLst/>
          </a:prstGeom>
          <a:noFill/>
        </p:spPr>
        <p:txBody>
          <a:bodyPr wrap="square" rtlCol="0">
            <a:spAutoFit/>
          </a:bodyPr>
          <a:lstStyle/>
          <a:p>
            <a:r>
              <a:rPr lang="en-US" dirty="0"/>
              <a:t>return </a:t>
            </a:r>
            <a:r>
              <a:rPr lang="en-US" dirty="0" err="1"/>
              <a:t>ws</a:t>
            </a:r>
            <a:r>
              <a:rPr lang="en-US" dirty="0"/>
              <a:t>;</a:t>
            </a:r>
            <a:endParaRPr lang="en-IN" dirty="0"/>
          </a:p>
        </p:txBody>
      </p:sp>
    </p:spTree>
    <p:extLst>
      <p:ext uri="{BB962C8B-B14F-4D97-AF65-F5344CB8AC3E}">
        <p14:creationId xmlns:p14="http://schemas.microsoft.com/office/powerpoint/2010/main" val="4390209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998D7-C7DB-B412-4A20-80E394240E63}"/>
              </a:ext>
            </a:extLst>
          </p:cNvPr>
          <p:cNvSpPr>
            <a:spLocks noGrp="1"/>
          </p:cNvSpPr>
          <p:nvPr>
            <p:ph type="title"/>
          </p:nvPr>
        </p:nvSpPr>
        <p:spPr/>
        <p:txBody>
          <a:bodyPr/>
          <a:lstStyle/>
          <a:p>
            <a:r>
              <a:rPr lang="en-US" dirty="0"/>
              <a:t>Steps in generating a lexical analyzer</a:t>
            </a:r>
            <a:endParaRPr lang="en-IN" dirty="0"/>
          </a:p>
        </p:txBody>
      </p:sp>
      <p:sp>
        <p:nvSpPr>
          <p:cNvPr id="3" name="Content Placeholder 2">
            <a:extLst>
              <a:ext uri="{FF2B5EF4-FFF2-40B4-BE49-F238E27FC236}">
                <a16:creationId xmlns:a16="http://schemas.microsoft.com/office/drawing/2014/main" id="{A757DD3A-BA6B-364C-319F-DD942974143A}"/>
              </a:ext>
            </a:extLst>
          </p:cNvPr>
          <p:cNvSpPr>
            <a:spLocks noGrp="1"/>
          </p:cNvSpPr>
          <p:nvPr>
            <p:ph idx="1"/>
          </p:nvPr>
        </p:nvSpPr>
        <p:spPr/>
        <p:txBody>
          <a:bodyPr/>
          <a:lstStyle/>
          <a:p>
            <a:r>
              <a:rPr lang="en-US" dirty="0"/>
              <a:t>Specification using regular expression (input of Lex tool)</a:t>
            </a:r>
          </a:p>
          <a:p>
            <a:r>
              <a:rPr lang="en-US" dirty="0"/>
              <a:t>Convert regular expression to NFA</a:t>
            </a:r>
          </a:p>
          <a:p>
            <a:r>
              <a:rPr lang="en-US" dirty="0">
                <a:solidFill>
                  <a:srgbClr val="FF0000"/>
                </a:solidFill>
              </a:rPr>
              <a:t>Convert NFA to DFA</a:t>
            </a:r>
          </a:p>
          <a:p>
            <a:r>
              <a:rPr lang="en-US" dirty="0"/>
              <a:t>Implementation of DFA</a:t>
            </a:r>
            <a:endParaRPr lang="en-IN" dirty="0"/>
          </a:p>
        </p:txBody>
      </p:sp>
    </p:spTree>
    <p:extLst>
      <p:ext uri="{BB962C8B-B14F-4D97-AF65-F5344CB8AC3E}">
        <p14:creationId xmlns:p14="http://schemas.microsoft.com/office/powerpoint/2010/main" val="1395849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1CBCE60A-0D9C-4416-BC55-B37F87133249}"/>
                  </a:ext>
                </a:extLst>
              </p:cNvPr>
              <p:cNvSpPr>
                <a:spLocks noGrp="1"/>
              </p:cNvSpPr>
              <p:nvPr>
                <p:ph type="title"/>
              </p:nvPr>
            </p:nvSpPr>
            <p:spPr/>
            <p:txBody>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rPr>
                        <m:t>𝑡𝑟𝑎𝑛𝑠𝑖𝑡𝑖𝑜𝑛</m:t>
                      </m:r>
                    </m:oMath>
                  </m:oMathPara>
                </a14:m>
                <a:endParaRPr lang="en-US" dirty="0"/>
              </a:p>
            </p:txBody>
          </p:sp>
        </mc:Choice>
        <mc:Fallback xmlns="">
          <p:sp>
            <p:nvSpPr>
              <p:cNvPr id="2" name="Title 1">
                <a:extLst>
                  <a:ext uri="{FF2B5EF4-FFF2-40B4-BE49-F238E27FC236}">
                    <a16:creationId xmlns:a16="http://schemas.microsoft.com/office/drawing/2014/main" id="{1CBCE60A-0D9C-4416-BC55-B37F87133249}"/>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CCC643-A58B-4A37-9380-CBBD45BA3392}"/>
                  </a:ext>
                </a:extLst>
              </p:cNvPr>
              <p:cNvSpPr>
                <a:spLocks noGrp="1"/>
              </p:cNvSpPr>
              <p:nvPr>
                <p:ph idx="1"/>
              </p:nvPr>
            </p:nvSpPr>
            <p:spPr>
              <a:xfrm>
                <a:off x="838200" y="1825625"/>
                <a:ext cx="10515600" cy="4351338"/>
              </a:xfrm>
            </p:spPr>
            <p:txBody>
              <a:bodyPr/>
              <a:lstStyle/>
              <a:p>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rPr>
                      <m:t>𝑡𝑟𝑎𝑛𝑠𝑖𝑡𝑖𝑜𝑛</m:t>
                    </m:r>
                    <m:r>
                      <a:rPr lang="en-US" b="0" i="1" smtClean="0">
                        <a:latin typeface="Cambria Math" panose="02040503050406030204" pitchFamily="18" charset="0"/>
                      </a:rPr>
                      <m:t>:</m:t>
                    </m:r>
                  </m:oMath>
                </a14:m>
                <a:r>
                  <a:rPr lang="en-US" dirty="0"/>
                  <a:t> A transition on empty string, </a:t>
                </a:r>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oMath>
                </a14:m>
                <a:r>
                  <a:rPr lang="en-US" dirty="0"/>
                  <a:t> that doesn’t advance the input</a:t>
                </a:r>
              </a:p>
              <a:p>
                <a:endParaRPr lang="en-US" dirty="0"/>
              </a:p>
              <a:p>
                <a:pPr marL="0" indent="0">
                  <a:buNone/>
                </a:pPr>
                <a:endParaRPr lang="en-US" dirty="0"/>
              </a:p>
              <a:p>
                <a:pPr marL="0" indent="0">
                  <a:buNone/>
                </a:pPr>
                <a:r>
                  <a:rPr lang="en-US" dirty="0"/>
                  <a:t>                  </a:t>
                </a:r>
              </a:p>
            </p:txBody>
          </p:sp>
        </mc:Choice>
        <mc:Fallback xmlns="">
          <p:sp>
            <p:nvSpPr>
              <p:cNvPr id="3" name="Content Placeholder 2">
                <a:extLst>
                  <a:ext uri="{FF2B5EF4-FFF2-40B4-BE49-F238E27FC236}">
                    <a16:creationId xmlns:a16="http://schemas.microsoft.com/office/drawing/2014/main" id="{7DCCC643-A58B-4A37-9380-CBBD45BA3392}"/>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3"/>
                <a:stretch>
                  <a:fillRect t="-2241" r="-870"/>
                </a:stretch>
              </a:blipFill>
            </p:spPr>
            <p:txBody>
              <a:bodyPr/>
              <a:lstStyle/>
              <a:p>
                <a:r>
                  <a:rPr lang="en-US">
                    <a:noFill/>
                  </a:rPr>
                  <a:t> </a:t>
                </a:r>
              </a:p>
            </p:txBody>
          </p:sp>
        </mc:Fallback>
      </mc:AlternateContent>
      <p:sp>
        <p:nvSpPr>
          <p:cNvPr id="4" name="Oval 3">
            <a:extLst>
              <a:ext uri="{FF2B5EF4-FFF2-40B4-BE49-F238E27FC236}">
                <a16:creationId xmlns:a16="http://schemas.microsoft.com/office/drawing/2014/main" id="{B7026A6B-A626-4F32-A3B9-658AB11D6106}"/>
              </a:ext>
            </a:extLst>
          </p:cNvPr>
          <p:cNvSpPr/>
          <p:nvPr/>
        </p:nvSpPr>
        <p:spPr>
          <a:xfrm>
            <a:off x="1817914" y="379911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5" name="Oval 4">
            <a:extLst>
              <a:ext uri="{FF2B5EF4-FFF2-40B4-BE49-F238E27FC236}">
                <a16:creationId xmlns:a16="http://schemas.microsoft.com/office/drawing/2014/main" id="{275CEF83-0224-4B11-8420-ACA8A770708A}"/>
              </a:ext>
            </a:extLst>
          </p:cNvPr>
          <p:cNvSpPr/>
          <p:nvPr/>
        </p:nvSpPr>
        <p:spPr>
          <a:xfrm>
            <a:off x="4321627" y="3831773"/>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p>
        </p:txBody>
      </p:sp>
      <p:sp>
        <p:nvSpPr>
          <p:cNvPr id="6" name="Oval 5">
            <a:extLst>
              <a:ext uri="{FF2B5EF4-FFF2-40B4-BE49-F238E27FC236}">
                <a16:creationId xmlns:a16="http://schemas.microsoft.com/office/drawing/2014/main" id="{A735B4DC-AEDE-40BB-A66E-080DF53E9F04}"/>
              </a:ext>
            </a:extLst>
          </p:cNvPr>
          <p:cNvSpPr/>
          <p:nvPr/>
        </p:nvSpPr>
        <p:spPr>
          <a:xfrm>
            <a:off x="6683826" y="3733801"/>
            <a:ext cx="1088574" cy="10123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D28EF9F-9F1D-4876-9AEC-AF65A47D7B3B}"/>
              </a:ext>
            </a:extLst>
          </p:cNvPr>
          <p:cNvSpPr/>
          <p:nvPr/>
        </p:nvSpPr>
        <p:spPr>
          <a:xfrm>
            <a:off x="6770913" y="3842659"/>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p>
        </p:txBody>
      </p:sp>
      <p:cxnSp>
        <p:nvCxnSpPr>
          <p:cNvPr id="9" name="Straight Arrow Connector 8">
            <a:extLst>
              <a:ext uri="{FF2B5EF4-FFF2-40B4-BE49-F238E27FC236}">
                <a16:creationId xmlns:a16="http://schemas.microsoft.com/office/drawing/2014/main" id="{A01D0042-4428-44F5-98A9-BDE6519829AA}"/>
              </a:ext>
            </a:extLst>
          </p:cNvPr>
          <p:cNvCxnSpPr>
            <a:endCxn id="4" idx="2"/>
          </p:cNvCxnSpPr>
          <p:nvPr/>
        </p:nvCxnSpPr>
        <p:spPr>
          <a:xfrm flipV="1">
            <a:off x="740227" y="4207329"/>
            <a:ext cx="1077687" cy="326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679F652-7921-4F20-B5D6-47A4B0D108EA}"/>
              </a:ext>
            </a:extLst>
          </p:cNvPr>
          <p:cNvCxnSpPr>
            <a:stCxn id="4" idx="6"/>
            <a:endCxn id="5" idx="2"/>
          </p:cNvCxnSpPr>
          <p:nvPr/>
        </p:nvCxnSpPr>
        <p:spPr>
          <a:xfrm>
            <a:off x="2721429" y="4207329"/>
            <a:ext cx="1600198" cy="32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CF8E381-BB1C-4E98-90A5-06D201809BC4}"/>
              </a:ext>
            </a:extLst>
          </p:cNvPr>
          <p:cNvCxnSpPr>
            <a:stCxn id="5" idx="6"/>
            <a:endCxn id="6" idx="2"/>
          </p:cNvCxnSpPr>
          <p:nvPr/>
        </p:nvCxnSpPr>
        <p:spPr>
          <a:xfrm flipV="1">
            <a:off x="5225142" y="4239986"/>
            <a:ext cx="1458684"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B76E406A-3C02-47C8-B041-C6D0BE5CD052}"/>
                  </a:ext>
                </a:extLst>
              </p:cNvPr>
              <p:cNvSpPr txBox="1"/>
              <p:nvPr/>
            </p:nvSpPr>
            <p:spPr>
              <a:xfrm>
                <a:off x="2852055" y="3755573"/>
                <a:ext cx="12845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14" name="TextBox 13">
                <a:extLst>
                  <a:ext uri="{FF2B5EF4-FFF2-40B4-BE49-F238E27FC236}">
                    <a16:creationId xmlns:a16="http://schemas.microsoft.com/office/drawing/2014/main" id="{B76E406A-3C02-47C8-B041-C6D0BE5CD052}"/>
                  </a:ext>
                </a:extLst>
              </p:cNvPr>
              <p:cNvSpPr txBox="1">
                <a:spLocks noRot="1" noChangeAspect="1" noMove="1" noResize="1" noEditPoints="1" noAdjustHandles="1" noChangeArrowheads="1" noChangeShapeType="1" noTextEdit="1"/>
              </p:cNvSpPr>
              <p:nvPr/>
            </p:nvSpPr>
            <p:spPr>
              <a:xfrm>
                <a:off x="2852055" y="3755573"/>
                <a:ext cx="1284516"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AA79651-E7D3-48EC-8D37-ED9C70E053BF}"/>
                  </a:ext>
                </a:extLst>
              </p:cNvPr>
              <p:cNvSpPr txBox="1"/>
              <p:nvPr/>
            </p:nvSpPr>
            <p:spPr>
              <a:xfrm>
                <a:off x="5333998" y="3820887"/>
                <a:ext cx="12845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oMath>
                  </m:oMathPara>
                </a14:m>
                <a:endParaRPr lang="en-US" dirty="0"/>
              </a:p>
            </p:txBody>
          </p:sp>
        </mc:Choice>
        <mc:Fallback xmlns="">
          <p:sp>
            <p:nvSpPr>
              <p:cNvPr id="15" name="TextBox 14">
                <a:extLst>
                  <a:ext uri="{FF2B5EF4-FFF2-40B4-BE49-F238E27FC236}">
                    <a16:creationId xmlns:a16="http://schemas.microsoft.com/office/drawing/2014/main" id="{DAA79651-E7D3-48EC-8D37-ED9C70E053BF}"/>
                  </a:ext>
                </a:extLst>
              </p:cNvPr>
              <p:cNvSpPr txBox="1">
                <a:spLocks noRot="1" noChangeAspect="1" noMove="1" noResize="1" noEditPoints="1" noAdjustHandles="1" noChangeArrowheads="1" noChangeShapeType="1" noTextEdit="1"/>
              </p:cNvSpPr>
              <p:nvPr/>
            </p:nvSpPr>
            <p:spPr>
              <a:xfrm>
                <a:off x="5333998" y="3820887"/>
                <a:ext cx="1284516" cy="369332"/>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88708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F8F2C-6563-5BD1-0E52-6643AEC4FA85}"/>
              </a:ext>
            </a:extLst>
          </p:cNvPr>
          <p:cNvSpPr>
            <a:spLocks noGrp="1"/>
          </p:cNvSpPr>
          <p:nvPr>
            <p:ph type="title"/>
          </p:nvPr>
        </p:nvSpPr>
        <p:spPr/>
        <p:txBody>
          <a:bodyPr/>
          <a:lstStyle/>
          <a:p>
            <a:r>
              <a:rPr lang="en-IN" dirty="0"/>
              <a:t>Regular expression</a:t>
            </a:r>
          </a:p>
        </p:txBody>
      </p:sp>
      <p:sp>
        <p:nvSpPr>
          <p:cNvPr id="3" name="Content Placeholder 2">
            <a:extLst>
              <a:ext uri="{FF2B5EF4-FFF2-40B4-BE49-F238E27FC236}">
                <a16:creationId xmlns:a16="http://schemas.microsoft.com/office/drawing/2014/main" id="{9B81D99C-2A90-17F5-ADB5-DE233EC3677B}"/>
              </a:ext>
            </a:extLst>
          </p:cNvPr>
          <p:cNvSpPr>
            <a:spLocks noGrp="1"/>
          </p:cNvSpPr>
          <p:nvPr>
            <p:ph idx="1"/>
          </p:nvPr>
        </p:nvSpPr>
        <p:spPr/>
        <p:txBody>
          <a:bodyPr/>
          <a:lstStyle/>
          <a:p>
            <a:r>
              <a:rPr lang="en-IN" dirty="0"/>
              <a:t>What is the regular expression for recognizing an identifier?</a:t>
            </a:r>
          </a:p>
          <a:p>
            <a:pPr lvl="1"/>
            <a:r>
              <a:rPr lang="en-IN" dirty="0"/>
              <a:t>identifier: a letter followed by zero or more digits.</a:t>
            </a:r>
          </a:p>
        </p:txBody>
      </p:sp>
      <p:sp>
        <p:nvSpPr>
          <p:cNvPr id="5" name="TextBox 4">
            <a:extLst>
              <a:ext uri="{FF2B5EF4-FFF2-40B4-BE49-F238E27FC236}">
                <a16:creationId xmlns:a16="http://schemas.microsoft.com/office/drawing/2014/main" id="{FB5B362C-891A-3582-9D0A-0CC7832339EC}"/>
              </a:ext>
            </a:extLst>
          </p:cNvPr>
          <p:cNvSpPr txBox="1"/>
          <p:nvPr/>
        </p:nvSpPr>
        <p:spPr>
          <a:xfrm>
            <a:off x="1251858" y="3183209"/>
            <a:ext cx="6096000" cy="923330"/>
          </a:xfrm>
          <a:prstGeom prst="rect">
            <a:avLst/>
          </a:prstGeom>
          <a:noFill/>
        </p:spPr>
        <p:txBody>
          <a:bodyPr wrap="square">
            <a:spAutoFit/>
          </a:bodyPr>
          <a:lstStyle/>
          <a:p>
            <a:pPr marL="0" indent="0">
              <a:buNone/>
            </a:pPr>
            <a:r>
              <a:rPr lang="en-US" dirty="0"/>
              <a:t>letter = [A-Z]|[a-z]</a:t>
            </a:r>
          </a:p>
          <a:p>
            <a:pPr marL="0" indent="0">
              <a:buNone/>
            </a:pPr>
            <a:r>
              <a:rPr lang="en-US" dirty="0"/>
              <a:t>digit = [0-9]</a:t>
            </a:r>
          </a:p>
          <a:p>
            <a:pPr marL="0" indent="0">
              <a:buNone/>
            </a:pPr>
            <a:r>
              <a:rPr lang="en-US" dirty="0"/>
              <a:t>letter (letter | digit)*</a:t>
            </a:r>
          </a:p>
        </p:txBody>
      </p:sp>
    </p:spTree>
    <p:extLst>
      <p:ext uri="{BB962C8B-B14F-4D97-AF65-F5344CB8AC3E}">
        <p14:creationId xmlns:p14="http://schemas.microsoft.com/office/powerpoint/2010/main" val="22706913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D34E1-427B-46BE-B4B5-86471DA6C66C}"/>
              </a:ext>
            </a:extLst>
          </p:cNvPr>
          <p:cNvSpPr>
            <a:spLocks noGrp="1"/>
          </p:cNvSpPr>
          <p:nvPr>
            <p:ph type="title"/>
          </p:nvPr>
        </p:nvSpPr>
        <p:spPr/>
        <p:txBody>
          <a:bodyPr/>
          <a:lstStyle/>
          <a:p>
            <a:r>
              <a:rPr lang="en-US" dirty="0"/>
              <a:t>Finite automaton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2440FE-1102-4951-AEA5-7C9C01B534EA}"/>
                  </a:ext>
                </a:extLst>
              </p:cNvPr>
              <p:cNvSpPr>
                <a:spLocks noGrp="1"/>
              </p:cNvSpPr>
              <p:nvPr>
                <p:ph idx="1"/>
              </p:nvPr>
            </p:nvSpPr>
            <p:spPr/>
            <p:txBody>
              <a:bodyPr/>
              <a:lstStyle/>
              <a:p>
                <a:r>
                  <a:rPr lang="en-US" dirty="0"/>
                  <a:t>A finite automaton (FA) is a five-tuple (</a:t>
                </a:r>
                <a14:m>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𝛿</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𝐴</m:t>
                        </m:r>
                      </m:sub>
                    </m:sSub>
                  </m:oMath>
                </a14:m>
                <a:r>
                  <a:rPr lang="en-US" dirty="0"/>
                  <a:t>), where</a:t>
                </a:r>
              </a:p>
              <a:p>
                <a:pPr lvl="1"/>
                <a:r>
                  <a:rPr lang="en-US" dirty="0"/>
                  <a:t>S is a finite set of states in the recognizer</a:t>
                </a:r>
              </a:p>
              <a:p>
                <a:pPr lvl="1"/>
                <a14:m>
                  <m:oMath xmlns:m="http://schemas.openxmlformats.org/officeDocument/2006/math">
                    <m:r>
                      <a:rPr lang="en-US" b="0" i="1" smtClean="0">
                        <a:latin typeface="Cambria Math" panose="02040503050406030204" pitchFamily="18" charset="0"/>
                      </a:rPr>
                      <m:t>∑</m:t>
                    </m:r>
                  </m:oMath>
                </a14:m>
                <a:r>
                  <a:rPr lang="en-US" dirty="0"/>
                  <a:t> is the finite alphabet used by the recognizers. Typically, </a:t>
                </a:r>
                <a14:m>
                  <m:oMath xmlns:m="http://schemas.openxmlformats.org/officeDocument/2006/math">
                    <m:r>
                      <a:rPr lang="en-US" b="0" i="1" smtClean="0">
                        <a:latin typeface="Cambria Math" panose="02040503050406030204" pitchFamily="18" charset="0"/>
                      </a:rPr>
                      <m:t>∑</m:t>
                    </m:r>
                  </m:oMath>
                </a14:m>
                <a:r>
                  <a:rPr lang="en-US" dirty="0"/>
                  <a:t> is the union of the edge labels in the transition diagram</a:t>
                </a:r>
              </a:p>
              <a:p>
                <a:pPr lvl="1"/>
                <a14:m>
                  <m:oMath xmlns:m="http://schemas.openxmlformats.org/officeDocument/2006/math">
                    <m:r>
                      <a:rPr lang="en-US" b="0" i="1" smtClean="0">
                        <a:latin typeface="Cambria Math" panose="02040503050406030204" pitchFamily="18" charset="0"/>
                      </a:rPr>
                      <m:t>𝛿</m:t>
                    </m:r>
                    <m:r>
                      <a:rPr lang="en-US" b="0" i="1" smtClean="0">
                        <a:latin typeface="Cambria Math" panose="02040503050406030204" pitchFamily="18" charset="0"/>
                      </a:rPr>
                      <m:t>(</m:t>
                    </m:r>
                    <m:r>
                      <a:rPr lang="en-US" b="0" i="1" smtClean="0">
                        <a:latin typeface="Cambria Math" panose="02040503050406030204" pitchFamily="18" charset="0"/>
                      </a:rPr>
                      <m:t>𝑠</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oMath>
                </a14:m>
                <a:r>
                  <a:rPr lang="en-US" dirty="0"/>
                  <a:t> is the transition function. It maps each state s </a:t>
                </a:r>
                <a14:m>
                  <m:oMath xmlns:m="http://schemas.openxmlformats.org/officeDocument/2006/math">
                    <m:r>
                      <a:rPr lang="en-US" b="0" i="1" smtClean="0">
                        <a:latin typeface="Cambria Math" panose="02040503050406030204" pitchFamily="18" charset="0"/>
                      </a:rPr>
                      <m:t>∈</m:t>
                    </m:r>
                  </m:oMath>
                </a14:m>
                <a:r>
                  <a:rPr lang="en-US" dirty="0"/>
                  <a:t> S and each                    “c </a:t>
                </a:r>
                <a14:m>
                  <m:oMath xmlns:m="http://schemas.openxmlformats.org/officeDocument/2006/math">
                    <m:r>
                      <a:rPr lang="en-US" b="0" i="1" smtClean="0">
                        <a:latin typeface="Cambria Math" panose="02040503050406030204" pitchFamily="18" charset="0"/>
                      </a:rPr>
                      <m:t>∈</m:t>
                    </m:r>
                  </m:oMath>
                </a14:m>
                <a:r>
                  <a:rPr lang="en-US" dirty="0"/>
                  <a:t> </a:t>
                </a:r>
                <a14:m>
                  <m:oMath xmlns:m="http://schemas.openxmlformats.org/officeDocument/2006/math">
                    <m:nary>
                      <m:naryPr>
                        <m:chr m:val="∑"/>
                        <m:subHide m:val="on"/>
                        <m:supHide m:val="on"/>
                        <m:ctrlPr>
                          <a:rPr lang="en-US" b="0" i="1" dirty="0" smtClean="0">
                            <a:latin typeface="Cambria Math" panose="02040503050406030204" pitchFamily="18" charset="0"/>
                          </a:rPr>
                        </m:ctrlPr>
                      </m:naryPr>
                      <m:sub/>
                      <m:sup/>
                      <m:e>
                        <m:r>
                          <a:rPr lang="en-US" b="0" i="1" dirty="0" smtClean="0">
                            <a:latin typeface="Cambria Math" panose="02040503050406030204" pitchFamily="18" charset="0"/>
                          </a:rPr>
                          <m:t> ∪{</m:t>
                        </m:r>
                        <m:r>
                          <a:rPr lang="en-US" b="0" i="1" dirty="0" smtClean="0">
                            <a:latin typeface="Cambria Math" panose="02040503050406030204" pitchFamily="18" charset="0"/>
                          </a:rPr>
                          <m:t>𝜖</m:t>
                        </m:r>
                        <m:r>
                          <a:rPr lang="en-US" b="0" i="1" dirty="0" smtClean="0">
                            <a:latin typeface="Cambria Math" panose="02040503050406030204" pitchFamily="18" charset="0"/>
                          </a:rPr>
                          <m:t>}"</m:t>
                        </m:r>
                      </m:e>
                    </m:nary>
                  </m:oMath>
                </a14:m>
                <a:r>
                  <a:rPr lang="en-US" dirty="0"/>
                  <a:t> into some next state</a:t>
                </a:r>
              </a:p>
              <a:p>
                <a:pPr lvl="1"/>
                <a:r>
                  <a:rPr lang="en-US" dirty="0"/>
                  <a:t>S</a:t>
                </a:r>
                <a:r>
                  <a:rPr lang="en-US" baseline="-25000" dirty="0"/>
                  <a:t>0</a:t>
                </a:r>
                <a:r>
                  <a:rPr lang="en-US" dirty="0"/>
                  <a:t> </a:t>
                </a:r>
                <a14:m>
                  <m:oMath xmlns:m="http://schemas.openxmlformats.org/officeDocument/2006/math">
                    <m:r>
                      <a:rPr lang="en-US" b="0" i="1" smtClean="0">
                        <a:latin typeface="Cambria Math" panose="02040503050406030204" pitchFamily="18" charset="0"/>
                      </a:rPr>
                      <m:t>∈</m:t>
                    </m:r>
                  </m:oMath>
                </a14:m>
                <a:r>
                  <a:rPr lang="en-US" dirty="0"/>
                  <a:t> S is the start state</a:t>
                </a:r>
              </a:p>
              <a:p>
                <a:pPr lvl="1"/>
                <a:r>
                  <a:rPr lang="en-US" dirty="0"/>
                  <a:t>S</a:t>
                </a:r>
                <a:r>
                  <a:rPr lang="en-US" baseline="-25000" dirty="0"/>
                  <a:t>A</a:t>
                </a:r>
                <a:r>
                  <a:rPr lang="en-US" dirty="0"/>
                  <a:t> is the set of accepting states</a:t>
                </a:r>
              </a:p>
            </p:txBody>
          </p:sp>
        </mc:Choice>
        <mc:Fallback xmlns="">
          <p:sp>
            <p:nvSpPr>
              <p:cNvPr id="3" name="Content Placeholder 2">
                <a:extLst>
                  <a:ext uri="{FF2B5EF4-FFF2-40B4-BE49-F238E27FC236}">
                    <a16:creationId xmlns:a16="http://schemas.microsoft.com/office/drawing/2014/main" id="{7D2440FE-1102-4951-AEA5-7C9C01B534EA}"/>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203149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F8F36-DB3A-4CE6-952D-8A0BD3285A16}"/>
              </a:ext>
            </a:extLst>
          </p:cNvPr>
          <p:cNvSpPr>
            <a:spLocks noGrp="1"/>
          </p:cNvSpPr>
          <p:nvPr>
            <p:ph type="title"/>
          </p:nvPr>
        </p:nvSpPr>
        <p:spPr/>
        <p:txBody>
          <a:bodyPr/>
          <a:lstStyle/>
          <a:p>
            <a:r>
              <a:rPr lang="en-US" dirty="0"/>
              <a:t>FA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607B58-AAE2-46A5-AE33-73923E0AE72C}"/>
                  </a:ext>
                </a:extLst>
              </p:cNvPr>
              <p:cNvSpPr>
                <a:spLocks noGrp="1"/>
              </p:cNvSpPr>
              <p:nvPr>
                <p:ph idx="1"/>
              </p:nvPr>
            </p:nvSpPr>
            <p:spPr/>
            <p:txBody>
              <a:bodyPr/>
              <a:lstStyle/>
              <a:p>
                <a:r>
                  <a:rPr lang="en-US" dirty="0"/>
                  <a:t>A finite automaton can be further divided into two categories</a:t>
                </a:r>
              </a:p>
              <a:p>
                <a:pPr lvl="1"/>
                <a:r>
                  <a:rPr lang="en-US" dirty="0"/>
                  <a:t>Nondeterministic finite automaton (NFA)</a:t>
                </a:r>
              </a:p>
              <a:p>
                <a:pPr lvl="2"/>
                <a14:m>
                  <m:oMath xmlns:m="http://schemas.openxmlformats.org/officeDocument/2006/math">
                    <m:r>
                      <a:rPr lang="en-US" b="0" i="1" smtClean="0">
                        <a:latin typeface="Cambria Math" panose="02040503050406030204" pitchFamily="18" charset="0"/>
                      </a:rPr>
                      <m:t>𝜖</m:t>
                    </m:r>
                  </m:oMath>
                </a14:m>
                <a:r>
                  <a:rPr lang="en-US" dirty="0"/>
                  <a:t> moves</a:t>
                </a:r>
              </a:p>
              <a:p>
                <a:pPr lvl="2"/>
                <a:r>
                  <a:rPr lang="en-US" dirty="0"/>
                  <a:t>multiple transitions are possible for a given input in a given state</a:t>
                </a:r>
              </a:p>
              <a:p>
                <a:pPr lvl="2"/>
                <a:endParaRPr lang="en-US" dirty="0"/>
              </a:p>
              <a:p>
                <a:pPr lvl="1"/>
                <a:r>
                  <a:rPr lang="en-US" dirty="0"/>
                  <a:t>Deterministic finite automaton (DFA)</a:t>
                </a:r>
              </a:p>
              <a:p>
                <a:pPr lvl="2"/>
                <a:r>
                  <a:rPr lang="en-US" dirty="0"/>
                  <a:t>no </a:t>
                </a:r>
                <a14:m>
                  <m:oMath xmlns:m="http://schemas.openxmlformats.org/officeDocument/2006/math">
                    <m:r>
                      <a:rPr lang="en-US" b="0" i="1" smtClean="0">
                        <a:latin typeface="Cambria Math" panose="02040503050406030204" pitchFamily="18" charset="0"/>
                      </a:rPr>
                      <m:t>𝜖</m:t>
                    </m:r>
                  </m:oMath>
                </a14:m>
                <a:r>
                  <a:rPr lang="en-US" dirty="0"/>
                  <a:t> moves</a:t>
                </a:r>
              </a:p>
              <a:p>
                <a:pPr lvl="2"/>
                <a:r>
                  <a:rPr lang="en-US" dirty="0"/>
                  <a:t>For each state s and input symbol a, there is exactly one edge out of s labeled a</a:t>
                </a:r>
              </a:p>
            </p:txBody>
          </p:sp>
        </mc:Choice>
        <mc:Fallback xmlns="">
          <p:sp>
            <p:nvSpPr>
              <p:cNvPr id="3" name="Content Placeholder 2">
                <a:extLst>
                  <a:ext uri="{FF2B5EF4-FFF2-40B4-BE49-F238E27FC236}">
                    <a16:creationId xmlns:a16="http://schemas.microsoft.com/office/drawing/2014/main" id="{57607B58-AAE2-46A5-AE33-73923E0AE72C}"/>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02633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83304-ED41-4EB6-A24E-508E66ED4E37}"/>
              </a:ext>
            </a:extLst>
          </p:cNvPr>
          <p:cNvSpPr>
            <a:spLocks noGrp="1"/>
          </p:cNvSpPr>
          <p:nvPr>
            <p:ph type="title"/>
          </p:nvPr>
        </p:nvSpPr>
        <p:spPr/>
        <p:txBody>
          <a:bodyPr/>
          <a:lstStyle/>
          <a:p>
            <a:r>
              <a:rPr lang="en-US" dirty="0"/>
              <a:t>NFA</a:t>
            </a:r>
          </a:p>
        </p:txBody>
      </p:sp>
      <p:sp>
        <p:nvSpPr>
          <p:cNvPr id="3" name="Content Placeholder 2">
            <a:extLst>
              <a:ext uri="{FF2B5EF4-FFF2-40B4-BE49-F238E27FC236}">
                <a16:creationId xmlns:a16="http://schemas.microsoft.com/office/drawing/2014/main" id="{8A2CDE88-2FA5-42A4-A2A8-E9CC94ABA1BC}"/>
              </a:ext>
            </a:extLst>
          </p:cNvPr>
          <p:cNvSpPr>
            <a:spLocks noGrp="1"/>
          </p:cNvSpPr>
          <p:nvPr>
            <p:ph idx="1"/>
          </p:nvPr>
        </p:nvSpPr>
        <p:spPr/>
        <p:txBody>
          <a:bodyPr/>
          <a:lstStyle/>
          <a:p>
            <a:pPr marL="0" indent="0">
              <a:buNone/>
            </a:pPr>
            <a:endParaRPr lang="en-US" dirty="0"/>
          </a:p>
        </p:txBody>
      </p:sp>
      <p:sp>
        <p:nvSpPr>
          <p:cNvPr id="4" name="Oval 3">
            <a:extLst>
              <a:ext uri="{FF2B5EF4-FFF2-40B4-BE49-F238E27FC236}">
                <a16:creationId xmlns:a16="http://schemas.microsoft.com/office/drawing/2014/main" id="{D74D3851-946A-4936-9CC4-1158D9DFFA42}"/>
              </a:ext>
            </a:extLst>
          </p:cNvPr>
          <p:cNvSpPr/>
          <p:nvPr/>
        </p:nvSpPr>
        <p:spPr>
          <a:xfrm>
            <a:off x="1817914" y="379911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5" name="Oval 4">
            <a:extLst>
              <a:ext uri="{FF2B5EF4-FFF2-40B4-BE49-F238E27FC236}">
                <a16:creationId xmlns:a16="http://schemas.microsoft.com/office/drawing/2014/main" id="{30D5E11E-C7C9-49E4-BC36-9DDF1368498A}"/>
              </a:ext>
            </a:extLst>
          </p:cNvPr>
          <p:cNvSpPr/>
          <p:nvPr/>
        </p:nvSpPr>
        <p:spPr>
          <a:xfrm>
            <a:off x="4321627" y="3831773"/>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p>
        </p:txBody>
      </p:sp>
      <p:sp>
        <p:nvSpPr>
          <p:cNvPr id="6" name="Oval 5">
            <a:extLst>
              <a:ext uri="{FF2B5EF4-FFF2-40B4-BE49-F238E27FC236}">
                <a16:creationId xmlns:a16="http://schemas.microsoft.com/office/drawing/2014/main" id="{A4DBDE34-21F4-4408-ADFE-39A1C7841572}"/>
              </a:ext>
            </a:extLst>
          </p:cNvPr>
          <p:cNvSpPr/>
          <p:nvPr/>
        </p:nvSpPr>
        <p:spPr>
          <a:xfrm>
            <a:off x="6683826" y="3733801"/>
            <a:ext cx="1088574" cy="10123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64B9DA9-7DF5-4095-AD4A-F3E1E9C1B987}"/>
              </a:ext>
            </a:extLst>
          </p:cNvPr>
          <p:cNvSpPr/>
          <p:nvPr/>
        </p:nvSpPr>
        <p:spPr>
          <a:xfrm>
            <a:off x="6770913" y="3842659"/>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p>
        </p:txBody>
      </p:sp>
      <p:cxnSp>
        <p:nvCxnSpPr>
          <p:cNvPr id="8" name="Straight Arrow Connector 7">
            <a:extLst>
              <a:ext uri="{FF2B5EF4-FFF2-40B4-BE49-F238E27FC236}">
                <a16:creationId xmlns:a16="http://schemas.microsoft.com/office/drawing/2014/main" id="{22E7B21E-CBC3-4A5C-8ABF-5872C7EA6EC7}"/>
              </a:ext>
            </a:extLst>
          </p:cNvPr>
          <p:cNvCxnSpPr>
            <a:endCxn id="4" idx="2"/>
          </p:cNvCxnSpPr>
          <p:nvPr/>
        </p:nvCxnSpPr>
        <p:spPr>
          <a:xfrm flipV="1">
            <a:off x="740227" y="4207329"/>
            <a:ext cx="1077687" cy="326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F01B767-C310-413E-A7F2-C9E040F6A292}"/>
              </a:ext>
            </a:extLst>
          </p:cNvPr>
          <p:cNvCxnSpPr>
            <a:stCxn id="4" idx="6"/>
            <a:endCxn id="5" idx="2"/>
          </p:cNvCxnSpPr>
          <p:nvPr/>
        </p:nvCxnSpPr>
        <p:spPr>
          <a:xfrm>
            <a:off x="2721429" y="4207329"/>
            <a:ext cx="1600198" cy="32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177A2B7-F02F-45CD-84DF-C267EC8EF602}"/>
              </a:ext>
            </a:extLst>
          </p:cNvPr>
          <p:cNvCxnSpPr>
            <a:stCxn id="5" idx="6"/>
            <a:endCxn id="6" idx="2"/>
          </p:cNvCxnSpPr>
          <p:nvPr/>
        </p:nvCxnSpPr>
        <p:spPr>
          <a:xfrm flipV="1">
            <a:off x="5225142" y="4239986"/>
            <a:ext cx="1458684"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30FA4A0-1523-40CF-A7F9-730884A07FCD}"/>
                  </a:ext>
                </a:extLst>
              </p:cNvPr>
              <p:cNvSpPr txBox="1"/>
              <p:nvPr/>
            </p:nvSpPr>
            <p:spPr>
              <a:xfrm>
                <a:off x="2852055" y="3755573"/>
                <a:ext cx="12845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𝑏</m:t>
                      </m:r>
                    </m:oMath>
                  </m:oMathPara>
                </a14:m>
                <a:endParaRPr lang="en-US" dirty="0"/>
              </a:p>
            </p:txBody>
          </p:sp>
        </mc:Choice>
        <mc:Fallback xmlns="">
          <p:sp>
            <p:nvSpPr>
              <p:cNvPr id="11" name="TextBox 10">
                <a:extLst>
                  <a:ext uri="{FF2B5EF4-FFF2-40B4-BE49-F238E27FC236}">
                    <a16:creationId xmlns:a16="http://schemas.microsoft.com/office/drawing/2014/main" id="{430FA4A0-1523-40CF-A7F9-730884A07FCD}"/>
                  </a:ext>
                </a:extLst>
              </p:cNvPr>
              <p:cNvSpPr txBox="1">
                <a:spLocks noRot="1" noChangeAspect="1" noMove="1" noResize="1" noEditPoints="1" noAdjustHandles="1" noChangeArrowheads="1" noChangeShapeType="1" noTextEdit="1"/>
              </p:cNvSpPr>
              <p:nvPr/>
            </p:nvSpPr>
            <p:spPr>
              <a:xfrm>
                <a:off x="2852055" y="3755573"/>
                <a:ext cx="1284516" cy="36933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A655840-E712-458C-8B86-CA8A635369A1}"/>
                  </a:ext>
                </a:extLst>
              </p:cNvPr>
              <p:cNvSpPr txBox="1"/>
              <p:nvPr/>
            </p:nvSpPr>
            <p:spPr>
              <a:xfrm>
                <a:off x="5333998" y="3820887"/>
                <a:ext cx="12845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oMath>
                  </m:oMathPara>
                </a14:m>
                <a:endParaRPr lang="en-US" dirty="0"/>
              </a:p>
            </p:txBody>
          </p:sp>
        </mc:Choice>
        <mc:Fallback xmlns="">
          <p:sp>
            <p:nvSpPr>
              <p:cNvPr id="12" name="TextBox 11">
                <a:extLst>
                  <a:ext uri="{FF2B5EF4-FFF2-40B4-BE49-F238E27FC236}">
                    <a16:creationId xmlns:a16="http://schemas.microsoft.com/office/drawing/2014/main" id="{4A655840-E712-458C-8B86-CA8A635369A1}"/>
                  </a:ext>
                </a:extLst>
              </p:cNvPr>
              <p:cNvSpPr txBox="1">
                <a:spLocks noRot="1" noChangeAspect="1" noMove="1" noResize="1" noEditPoints="1" noAdjustHandles="1" noChangeArrowheads="1" noChangeShapeType="1" noTextEdit="1"/>
              </p:cNvSpPr>
              <p:nvPr/>
            </p:nvSpPr>
            <p:spPr>
              <a:xfrm>
                <a:off x="5333998" y="3820887"/>
                <a:ext cx="1284516" cy="369332"/>
              </a:xfrm>
              <a:prstGeom prst="rect">
                <a:avLst/>
              </a:prstGeom>
              <a:blipFill>
                <a:blip r:embed="rId3"/>
                <a:stretch>
                  <a:fillRect/>
                </a:stretch>
              </a:blipFill>
            </p:spPr>
            <p:txBody>
              <a:bodyPr/>
              <a:lstStyle/>
              <a:p>
                <a:r>
                  <a:rPr lang="en-US">
                    <a:noFill/>
                  </a:rPr>
                  <a:t> </a:t>
                </a:r>
              </a:p>
            </p:txBody>
          </p:sp>
        </mc:Fallback>
      </mc:AlternateContent>
      <p:cxnSp>
        <p:nvCxnSpPr>
          <p:cNvPr id="14" name="Connector: Curved 13">
            <a:extLst>
              <a:ext uri="{FF2B5EF4-FFF2-40B4-BE49-F238E27FC236}">
                <a16:creationId xmlns:a16="http://schemas.microsoft.com/office/drawing/2014/main" id="{7E1B9A69-31BF-451E-8F31-F734C7EFF5C9}"/>
              </a:ext>
            </a:extLst>
          </p:cNvPr>
          <p:cNvCxnSpPr>
            <a:stCxn id="4" idx="1"/>
            <a:endCxn id="4" idx="7"/>
          </p:cNvCxnSpPr>
          <p:nvPr/>
        </p:nvCxnSpPr>
        <p:spPr>
          <a:xfrm rot="5400000" flipH="1" flipV="1">
            <a:off x="2269671" y="3599237"/>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C73A3B6-4A0C-4085-949F-213C4F2E6CF4}"/>
                  </a:ext>
                </a:extLst>
              </p:cNvPr>
              <p:cNvSpPr txBox="1"/>
              <p:nvPr/>
            </p:nvSpPr>
            <p:spPr>
              <a:xfrm>
                <a:off x="1654625" y="3276602"/>
                <a:ext cx="12845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𝑏</m:t>
                      </m:r>
                    </m:oMath>
                  </m:oMathPara>
                </a14:m>
                <a:endParaRPr lang="en-US" dirty="0"/>
              </a:p>
            </p:txBody>
          </p:sp>
        </mc:Choice>
        <mc:Fallback xmlns="">
          <p:sp>
            <p:nvSpPr>
              <p:cNvPr id="15" name="TextBox 14">
                <a:extLst>
                  <a:ext uri="{FF2B5EF4-FFF2-40B4-BE49-F238E27FC236}">
                    <a16:creationId xmlns:a16="http://schemas.microsoft.com/office/drawing/2014/main" id="{EC73A3B6-4A0C-4085-949F-213C4F2E6CF4}"/>
                  </a:ext>
                </a:extLst>
              </p:cNvPr>
              <p:cNvSpPr txBox="1">
                <a:spLocks noRot="1" noChangeAspect="1" noMove="1" noResize="1" noEditPoints="1" noAdjustHandles="1" noChangeArrowheads="1" noChangeShapeType="1" noTextEdit="1"/>
              </p:cNvSpPr>
              <p:nvPr/>
            </p:nvSpPr>
            <p:spPr>
              <a:xfrm>
                <a:off x="1654625" y="3276602"/>
                <a:ext cx="1284516" cy="369332"/>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569838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83304-ED41-4EB6-A24E-508E66ED4E37}"/>
              </a:ext>
            </a:extLst>
          </p:cNvPr>
          <p:cNvSpPr>
            <a:spLocks noGrp="1"/>
          </p:cNvSpPr>
          <p:nvPr>
            <p:ph type="title"/>
          </p:nvPr>
        </p:nvSpPr>
        <p:spPr/>
        <p:txBody>
          <a:bodyPr/>
          <a:lstStyle/>
          <a:p>
            <a:r>
              <a:rPr lang="en-US" dirty="0"/>
              <a:t>NFA</a:t>
            </a:r>
          </a:p>
        </p:txBody>
      </p:sp>
      <p:sp>
        <p:nvSpPr>
          <p:cNvPr id="3" name="Content Placeholder 2">
            <a:extLst>
              <a:ext uri="{FF2B5EF4-FFF2-40B4-BE49-F238E27FC236}">
                <a16:creationId xmlns:a16="http://schemas.microsoft.com/office/drawing/2014/main" id="{8A2CDE88-2FA5-42A4-A2A8-E9CC94ABA1BC}"/>
              </a:ext>
            </a:extLst>
          </p:cNvPr>
          <p:cNvSpPr>
            <a:spLocks noGrp="1"/>
          </p:cNvSpPr>
          <p:nvPr>
            <p:ph idx="1"/>
          </p:nvPr>
        </p:nvSpPr>
        <p:spPr/>
        <p:txBody>
          <a:bodyPr/>
          <a:lstStyle/>
          <a:p>
            <a:endParaRPr lang="en-US"/>
          </a:p>
        </p:txBody>
      </p:sp>
      <p:sp>
        <p:nvSpPr>
          <p:cNvPr id="4" name="Oval 3">
            <a:extLst>
              <a:ext uri="{FF2B5EF4-FFF2-40B4-BE49-F238E27FC236}">
                <a16:creationId xmlns:a16="http://schemas.microsoft.com/office/drawing/2014/main" id="{D74D3851-946A-4936-9CC4-1158D9DFFA42}"/>
              </a:ext>
            </a:extLst>
          </p:cNvPr>
          <p:cNvSpPr/>
          <p:nvPr/>
        </p:nvSpPr>
        <p:spPr>
          <a:xfrm>
            <a:off x="1817914" y="378200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5" name="Oval 4">
            <a:extLst>
              <a:ext uri="{FF2B5EF4-FFF2-40B4-BE49-F238E27FC236}">
                <a16:creationId xmlns:a16="http://schemas.microsoft.com/office/drawing/2014/main" id="{30D5E11E-C7C9-49E4-BC36-9DDF1368498A}"/>
              </a:ext>
            </a:extLst>
          </p:cNvPr>
          <p:cNvSpPr/>
          <p:nvPr/>
        </p:nvSpPr>
        <p:spPr>
          <a:xfrm>
            <a:off x="4321627" y="3831773"/>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p>
        </p:txBody>
      </p:sp>
      <p:sp>
        <p:nvSpPr>
          <p:cNvPr id="6" name="Oval 5">
            <a:extLst>
              <a:ext uri="{FF2B5EF4-FFF2-40B4-BE49-F238E27FC236}">
                <a16:creationId xmlns:a16="http://schemas.microsoft.com/office/drawing/2014/main" id="{A4DBDE34-21F4-4408-ADFE-39A1C7841572}"/>
              </a:ext>
            </a:extLst>
          </p:cNvPr>
          <p:cNvSpPr/>
          <p:nvPr/>
        </p:nvSpPr>
        <p:spPr>
          <a:xfrm>
            <a:off x="6683826" y="3733801"/>
            <a:ext cx="1088574" cy="10123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64B9DA9-7DF5-4095-AD4A-F3E1E9C1B987}"/>
              </a:ext>
            </a:extLst>
          </p:cNvPr>
          <p:cNvSpPr/>
          <p:nvPr/>
        </p:nvSpPr>
        <p:spPr>
          <a:xfrm>
            <a:off x="6770913" y="3842659"/>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p>
        </p:txBody>
      </p:sp>
      <p:cxnSp>
        <p:nvCxnSpPr>
          <p:cNvPr id="8" name="Straight Arrow Connector 7">
            <a:extLst>
              <a:ext uri="{FF2B5EF4-FFF2-40B4-BE49-F238E27FC236}">
                <a16:creationId xmlns:a16="http://schemas.microsoft.com/office/drawing/2014/main" id="{22E7B21E-CBC3-4A5C-8ABF-5872C7EA6EC7}"/>
              </a:ext>
            </a:extLst>
          </p:cNvPr>
          <p:cNvCxnSpPr>
            <a:endCxn id="4" idx="2"/>
          </p:cNvCxnSpPr>
          <p:nvPr/>
        </p:nvCxnSpPr>
        <p:spPr>
          <a:xfrm flipV="1">
            <a:off x="740227" y="4190219"/>
            <a:ext cx="1077687" cy="326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F01B767-C310-413E-A7F2-C9E040F6A292}"/>
              </a:ext>
            </a:extLst>
          </p:cNvPr>
          <p:cNvCxnSpPr>
            <a:stCxn id="4" idx="6"/>
            <a:endCxn id="5" idx="2"/>
          </p:cNvCxnSpPr>
          <p:nvPr/>
        </p:nvCxnSpPr>
        <p:spPr>
          <a:xfrm>
            <a:off x="2721429" y="4190219"/>
            <a:ext cx="1600198" cy="49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177A2B7-F02F-45CD-84DF-C267EC8EF602}"/>
              </a:ext>
            </a:extLst>
          </p:cNvPr>
          <p:cNvCxnSpPr>
            <a:stCxn id="5" idx="6"/>
            <a:endCxn id="6" idx="2"/>
          </p:cNvCxnSpPr>
          <p:nvPr/>
        </p:nvCxnSpPr>
        <p:spPr>
          <a:xfrm flipV="1">
            <a:off x="5225142" y="4239986"/>
            <a:ext cx="1458684"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30FA4A0-1523-40CF-A7F9-730884A07FCD}"/>
                  </a:ext>
                </a:extLst>
              </p:cNvPr>
              <p:cNvSpPr txBox="1"/>
              <p:nvPr/>
            </p:nvSpPr>
            <p:spPr>
              <a:xfrm>
                <a:off x="2852055" y="3755573"/>
                <a:ext cx="12845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11" name="TextBox 10">
                <a:extLst>
                  <a:ext uri="{FF2B5EF4-FFF2-40B4-BE49-F238E27FC236}">
                    <a16:creationId xmlns:a16="http://schemas.microsoft.com/office/drawing/2014/main" id="{430FA4A0-1523-40CF-A7F9-730884A07FCD}"/>
                  </a:ext>
                </a:extLst>
              </p:cNvPr>
              <p:cNvSpPr txBox="1">
                <a:spLocks noRot="1" noChangeAspect="1" noMove="1" noResize="1" noEditPoints="1" noAdjustHandles="1" noChangeArrowheads="1" noChangeShapeType="1" noTextEdit="1"/>
              </p:cNvSpPr>
              <p:nvPr/>
            </p:nvSpPr>
            <p:spPr>
              <a:xfrm>
                <a:off x="2852055" y="3755573"/>
                <a:ext cx="1284516" cy="36933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A655840-E712-458C-8B86-CA8A635369A1}"/>
                  </a:ext>
                </a:extLst>
              </p:cNvPr>
              <p:cNvSpPr txBox="1"/>
              <p:nvPr/>
            </p:nvSpPr>
            <p:spPr>
              <a:xfrm>
                <a:off x="5333998" y="3820887"/>
                <a:ext cx="12845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oMath>
                  </m:oMathPara>
                </a14:m>
                <a:endParaRPr lang="en-US" dirty="0"/>
              </a:p>
            </p:txBody>
          </p:sp>
        </mc:Choice>
        <mc:Fallback xmlns="">
          <p:sp>
            <p:nvSpPr>
              <p:cNvPr id="12" name="TextBox 11">
                <a:extLst>
                  <a:ext uri="{FF2B5EF4-FFF2-40B4-BE49-F238E27FC236}">
                    <a16:creationId xmlns:a16="http://schemas.microsoft.com/office/drawing/2014/main" id="{4A655840-E712-458C-8B86-CA8A635369A1}"/>
                  </a:ext>
                </a:extLst>
              </p:cNvPr>
              <p:cNvSpPr txBox="1">
                <a:spLocks noRot="1" noChangeAspect="1" noMove="1" noResize="1" noEditPoints="1" noAdjustHandles="1" noChangeArrowheads="1" noChangeShapeType="1" noTextEdit="1"/>
              </p:cNvSpPr>
              <p:nvPr/>
            </p:nvSpPr>
            <p:spPr>
              <a:xfrm>
                <a:off x="5333998" y="3820887"/>
                <a:ext cx="1284516" cy="369332"/>
              </a:xfrm>
              <a:prstGeom prst="rect">
                <a:avLst/>
              </a:prstGeom>
              <a:blipFill>
                <a:blip r:embed="rId3"/>
                <a:stretch>
                  <a:fillRect/>
                </a:stretch>
              </a:blipFill>
            </p:spPr>
            <p:txBody>
              <a:bodyPr/>
              <a:lstStyle/>
              <a:p>
                <a:r>
                  <a:rPr lang="en-US">
                    <a:noFill/>
                  </a:rPr>
                  <a:t> </a:t>
                </a:r>
              </a:p>
            </p:txBody>
          </p:sp>
        </mc:Fallback>
      </mc:AlternateContent>
      <p:sp>
        <p:nvSpPr>
          <p:cNvPr id="17" name="Oval 16">
            <a:extLst>
              <a:ext uri="{FF2B5EF4-FFF2-40B4-BE49-F238E27FC236}">
                <a16:creationId xmlns:a16="http://schemas.microsoft.com/office/drawing/2014/main" id="{E9414ACE-EBEA-48A5-A50A-3A0D06704C1E}"/>
              </a:ext>
            </a:extLst>
          </p:cNvPr>
          <p:cNvSpPr/>
          <p:nvPr/>
        </p:nvSpPr>
        <p:spPr>
          <a:xfrm>
            <a:off x="4082141" y="2601687"/>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p>
        </p:txBody>
      </p:sp>
      <p:cxnSp>
        <p:nvCxnSpPr>
          <p:cNvPr id="19" name="Straight Arrow Connector 18">
            <a:extLst>
              <a:ext uri="{FF2B5EF4-FFF2-40B4-BE49-F238E27FC236}">
                <a16:creationId xmlns:a16="http://schemas.microsoft.com/office/drawing/2014/main" id="{696A40E3-6F5D-4F3C-930E-775E3350A402}"/>
              </a:ext>
            </a:extLst>
          </p:cNvPr>
          <p:cNvCxnSpPr>
            <a:endCxn id="6" idx="1"/>
          </p:cNvCxnSpPr>
          <p:nvPr/>
        </p:nvCxnSpPr>
        <p:spPr>
          <a:xfrm>
            <a:off x="5007429" y="3004457"/>
            <a:ext cx="1835815" cy="877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F4CDB64-856C-4D4C-9D14-5B5048B5A919}"/>
              </a:ext>
            </a:extLst>
          </p:cNvPr>
          <p:cNvCxnSpPr>
            <a:stCxn id="4" idx="7"/>
          </p:cNvCxnSpPr>
          <p:nvPr/>
        </p:nvCxnSpPr>
        <p:spPr>
          <a:xfrm flipV="1">
            <a:off x="2589112" y="3117976"/>
            <a:ext cx="1547459" cy="7835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49F5065E-61B4-436D-B8A3-92CF1100AA76}"/>
                  </a:ext>
                </a:extLst>
              </p:cNvPr>
              <p:cNvSpPr txBox="1"/>
              <p:nvPr/>
            </p:nvSpPr>
            <p:spPr>
              <a:xfrm>
                <a:off x="2481943" y="3048001"/>
                <a:ext cx="12845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oMath>
                  </m:oMathPara>
                </a14:m>
                <a:endParaRPr lang="en-US" dirty="0"/>
              </a:p>
            </p:txBody>
          </p:sp>
        </mc:Choice>
        <mc:Fallback xmlns="">
          <p:sp>
            <p:nvSpPr>
              <p:cNvPr id="22" name="TextBox 21">
                <a:extLst>
                  <a:ext uri="{FF2B5EF4-FFF2-40B4-BE49-F238E27FC236}">
                    <a16:creationId xmlns:a16="http://schemas.microsoft.com/office/drawing/2014/main" id="{49F5065E-61B4-436D-B8A3-92CF1100AA76}"/>
                  </a:ext>
                </a:extLst>
              </p:cNvPr>
              <p:cNvSpPr txBox="1">
                <a:spLocks noRot="1" noChangeAspect="1" noMove="1" noResize="1" noEditPoints="1" noAdjustHandles="1" noChangeArrowheads="1" noChangeShapeType="1" noTextEdit="1"/>
              </p:cNvSpPr>
              <p:nvPr/>
            </p:nvSpPr>
            <p:spPr>
              <a:xfrm>
                <a:off x="2481943" y="3048001"/>
                <a:ext cx="1284516"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DE17059-CE76-47BC-A67B-BA2F7BBE1B9C}"/>
                  </a:ext>
                </a:extLst>
              </p:cNvPr>
              <p:cNvSpPr txBox="1"/>
              <p:nvPr/>
            </p:nvSpPr>
            <p:spPr>
              <a:xfrm>
                <a:off x="5551712" y="3091544"/>
                <a:ext cx="12845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𝑏</m:t>
                      </m:r>
                    </m:oMath>
                  </m:oMathPara>
                </a14:m>
                <a:endParaRPr lang="en-US" dirty="0"/>
              </a:p>
            </p:txBody>
          </p:sp>
        </mc:Choice>
        <mc:Fallback xmlns="">
          <p:sp>
            <p:nvSpPr>
              <p:cNvPr id="23" name="TextBox 22">
                <a:extLst>
                  <a:ext uri="{FF2B5EF4-FFF2-40B4-BE49-F238E27FC236}">
                    <a16:creationId xmlns:a16="http://schemas.microsoft.com/office/drawing/2014/main" id="{ADE17059-CE76-47BC-A67B-BA2F7BBE1B9C}"/>
                  </a:ext>
                </a:extLst>
              </p:cNvPr>
              <p:cNvSpPr txBox="1">
                <a:spLocks noRot="1" noChangeAspect="1" noMove="1" noResize="1" noEditPoints="1" noAdjustHandles="1" noChangeArrowheads="1" noChangeShapeType="1" noTextEdit="1"/>
              </p:cNvSpPr>
              <p:nvPr/>
            </p:nvSpPr>
            <p:spPr>
              <a:xfrm>
                <a:off x="5551712" y="3091544"/>
                <a:ext cx="1284516" cy="369332"/>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247773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a:xfrm>
            <a:off x="853440" y="-324788"/>
            <a:ext cx="10485120" cy="1323630"/>
          </a:xfrm>
        </p:spPr>
        <p:txBody>
          <a:bodyPr/>
          <a:lstStyle/>
          <a:p>
            <a:r>
              <a:rPr lang="en-US" dirty="0"/>
              <a:t>NFA</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a:xfrm>
            <a:off x="853440" y="1137920"/>
            <a:ext cx="10485120" cy="4344988"/>
          </a:xfrm>
        </p:spPr>
        <p:txBody>
          <a:bodyPr/>
          <a:lstStyle/>
          <a:p>
            <a:r>
              <a:rPr lang="en-US" dirty="0"/>
              <a:t>Draw the transition table for the following NFA.</a:t>
            </a:r>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9225" y="3276777"/>
            <a:ext cx="900894" cy="8152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82924AA-AC89-4CE0-8825-36272164E6EB}"/>
              </a:ext>
            </a:extLst>
          </p:cNvPr>
          <p:cNvSpPr/>
          <p:nvPr/>
        </p:nvSpPr>
        <p:spPr>
          <a:xfrm>
            <a:off x="3985482" y="3244121"/>
            <a:ext cx="900894" cy="8152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93B8C1EE-82A5-445A-9811-909D5D681886}"/>
              </a:ext>
            </a:extLst>
          </p:cNvPr>
          <p:cNvSpPr/>
          <p:nvPr/>
        </p:nvSpPr>
        <p:spPr>
          <a:xfrm>
            <a:off x="6086424" y="3189694"/>
            <a:ext cx="900894" cy="8152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E5F39172-EB00-43DB-85AD-52FDF57F7D85}"/>
              </a:ext>
            </a:extLst>
          </p:cNvPr>
          <p:cNvSpPr/>
          <p:nvPr/>
        </p:nvSpPr>
        <p:spPr>
          <a:xfrm>
            <a:off x="8253153" y="2939565"/>
            <a:ext cx="1226520" cy="11475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8" name="Oval 7">
            <a:extLst>
              <a:ext uri="{FF2B5EF4-FFF2-40B4-BE49-F238E27FC236}">
                <a16:creationId xmlns:a16="http://schemas.microsoft.com/office/drawing/2014/main" id="{1FB2F8A2-F081-4A58-89BB-CFA5F6391028}"/>
              </a:ext>
            </a:extLst>
          </p:cNvPr>
          <p:cNvSpPr/>
          <p:nvPr/>
        </p:nvSpPr>
        <p:spPr>
          <a:xfrm>
            <a:off x="8405080" y="3113495"/>
            <a:ext cx="900894" cy="8152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0" name="Straight Arrow Connector 9">
            <a:extLst>
              <a:ext uri="{FF2B5EF4-FFF2-40B4-BE49-F238E27FC236}">
                <a16:creationId xmlns:a16="http://schemas.microsoft.com/office/drawing/2014/main" id="{B2B05F7F-9FF0-46F8-A94A-1342F656E9EE}"/>
              </a:ext>
            </a:extLst>
          </p:cNvPr>
          <p:cNvCxnSpPr>
            <a:endCxn id="4" idx="2"/>
          </p:cNvCxnSpPr>
          <p:nvPr/>
        </p:nvCxnSpPr>
        <p:spPr>
          <a:xfrm>
            <a:off x="767443" y="3684394"/>
            <a:ext cx="10517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09961C-444B-48EF-8FEB-098BD88EA7E0}"/>
              </a:ext>
            </a:extLst>
          </p:cNvPr>
          <p:cNvCxnSpPr>
            <a:endCxn id="5" idx="2"/>
          </p:cNvCxnSpPr>
          <p:nvPr/>
        </p:nvCxnSpPr>
        <p:spPr>
          <a:xfrm flipV="1">
            <a:off x="2721429" y="3651739"/>
            <a:ext cx="1264053" cy="3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249E6A-8990-4542-85A3-C0EAE9784AF3}"/>
              </a:ext>
            </a:extLst>
          </p:cNvPr>
          <p:cNvCxnSpPr>
            <a:stCxn id="5" idx="6"/>
            <a:endCxn id="6" idx="2"/>
          </p:cNvCxnSpPr>
          <p:nvPr/>
        </p:nvCxnSpPr>
        <p:spPr>
          <a:xfrm flipV="1">
            <a:off x="4886376" y="3597312"/>
            <a:ext cx="1200048"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868903-EBF8-4393-B2E4-317609A81767}"/>
              </a:ext>
            </a:extLst>
          </p:cNvPr>
          <p:cNvCxnSpPr>
            <a:stCxn id="6" idx="6"/>
            <a:endCxn id="7" idx="2"/>
          </p:cNvCxnSpPr>
          <p:nvPr/>
        </p:nvCxnSpPr>
        <p:spPr>
          <a:xfrm flipV="1">
            <a:off x="6987318" y="3513337"/>
            <a:ext cx="1265835"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E902FFF1-4435-42A1-B389-53F7A967A849}"/>
              </a:ext>
            </a:extLst>
          </p:cNvPr>
          <p:cNvCxnSpPr>
            <a:stCxn id="4" idx="7"/>
            <a:endCxn id="4" idx="1"/>
          </p:cNvCxnSpPr>
          <p:nvPr/>
        </p:nvCxnSpPr>
        <p:spPr>
          <a:xfrm rot="16200000" flipV="1">
            <a:off x="2269672" y="3077652"/>
            <a:ext cx="12700" cy="637028"/>
          </a:xfrm>
          <a:prstGeom prst="curvedConnector3">
            <a:avLst>
              <a:gd name="adj1" fmla="val 274007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F1CEF565-403E-4622-A531-7B4E6BF6EA00}"/>
              </a:ext>
            </a:extLst>
          </p:cNvPr>
          <p:cNvCxnSpPr>
            <a:stCxn id="4" idx="3"/>
            <a:endCxn id="4" idx="5"/>
          </p:cNvCxnSpPr>
          <p:nvPr/>
        </p:nvCxnSpPr>
        <p:spPr>
          <a:xfrm rot="16200000" flipH="1">
            <a:off x="2269672" y="3654110"/>
            <a:ext cx="12700" cy="637028"/>
          </a:xfrm>
          <a:prstGeom prst="curvedConnector3">
            <a:avLst>
              <a:gd name="adj1" fmla="val 274007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FA67F10-BAD4-4D85-B140-079E70B25934}"/>
              </a:ext>
            </a:extLst>
          </p:cNvPr>
          <p:cNvSpPr txBox="1"/>
          <p:nvPr/>
        </p:nvSpPr>
        <p:spPr>
          <a:xfrm>
            <a:off x="2134910" y="4413874"/>
            <a:ext cx="900894" cy="369332"/>
          </a:xfrm>
          <a:prstGeom prst="rect">
            <a:avLst/>
          </a:prstGeom>
          <a:noFill/>
        </p:spPr>
        <p:txBody>
          <a:bodyPr wrap="square" rtlCol="0">
            <a:spAutoFit/>
          </a:bodyPr>
          <a:lstStyle/>
          <a:p>
            <a:r>
              <a:rPr lang="en-US" dirty="0"/>
              <a:t>b</a:t>
            </a:r>
          </a:p>
        </p:txBody>
      </p:sp>
      <p:sp>
        <p:nvSpPr>
          <p:cNvPr id="22" name="TextBox 21">
            <a:extLst>
              <a:ext uri="{FF2B5EF4-FFF2-40B4-BE49-F238E27FC236}">
                <a16:creationId xmlns:a16="http://schemas.microsoft.com/office/drawing/2014/main" id="{A851495F-D2EB-4320-9962-ED9361A82175}"/>
              </a:ext>
            </a:extLst>
          </p:cNvPr>
          <p:cNvSpPr txBox="1"/>
          <p:nvPr/>
        </p:nvSpPr>
        <p:spPr>
          <a:xfrm>
            <a:off x="5259108" y="3183788"/>
            <a:ext cx="900894"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8C6478E3-6DEA-406C-B9C9-6A096DFC2E0E}"/>
              </a:ext>
            </a:extLst>
          </p:cNvPr>
          <p:cNvSpPr txBox="1"/>
          <p:nvPr/>
        </p:nvSpPr>
        <p:spPr>
          <a:xfrm>
            <a:off x="7327393" y="3085817"/>
            <a:ext cx="900894" cy="369332"/>
          </a:xfrm>
          <a:prstGeom prst="rect">
            <a:avLst/>
          </a:prstGeom>
          <a:noFill/>
        </p:spPr>
        <p:txBody>
          <a:bodyPr wrap="square" rtlCol="0">
            <a:spAutoFit/>
          </a:bodyPr>
          <a:lstStyle/>
          <a:p>
            <a:r>
              <a:rPr lang="en-US" dirty="0"/>
              <a:t>b</a:t>
            </a:r>
          </a:p>
        </p:txBody>
      </p:sp>
      <p:sp>
        <p:nvSpPr>
          <p:cNvPr id="24" name="TextBox 23">
            <a:extLst>
              <a:ext uri="{FF2B5EF4-FFF2-40B4-BE49-F238E27FC236}">
                <a16:creationId xmlns:a16="http://schemas.microsoft.com/office/drawing/2014/main" id="{3E599454-7784-4BC3-9AA9-F33901FA6E80}"/>
              </a:ext>
            </a:extLst>
          </p:cNvPr>
          <p:cNvSpPr txBox="1"/>
          <p:nvPr/>
        </p:nvSpPr>
        <p:spPr>
          <a:xfrm>
            <a:off x="3060197" y="3238217"/>
            <a:ext cx="900894"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85F93BD6-4B2F-42EA-AB93-D5DB4896B236}"/>
              </a:ext>
            </a:extLst>
          </p:cNvPr>
          <p:cNvSpPr txBox="1"/>
          <p:nvPr/>
        </p:nvSpPr>
        <p:spPr>
          <a:xfrm>
            <a:off x="2047827" y="2639505"/>
            <a:ext cx="900894" cy="369332"/>
          </a:xfrm>
          <a:prstGeom prst="rect">
            <a:avLst/>
          </a:prstGeom>
          <a:noFill/>
        </p:spPr>
        <p:txBody>
          <a:bodyPr wrap="square" rtlCol="0">
            <a:spAutoFit/>
          </a:bodyPr>
          <a:lstStyle/>
          <a:p>
            <a:r>
              <a:rPr lang="en-US" dirty="0"/>
              <a:t>a</a:t>
            </a:r>
          </a:p>
        </p:txBody>
      </p:sp>
      <mc:AlternateContent xmlns:mc="http://schemas.openxmlformats.org/markup-compatibility/2006" xmlns:a14="http://schemas.microsoft.com/office/drawing/2010/main">
        <mc:Choice Requires="a14">
          <p:graphicFrame>
            <p:nvGraphicFramePr>
              <p:cNvPr id="26" name="Content Placeholder 3">
                <a:extLst>
                  <a:ext uri="{FF2B5EF4-FFF2-40B4-BE49-F238E27FC236}">
                    <a16:creationId xmlns:a16="http://schemas.microsoft.com/office/drawing/2014/main" id="{16CFB745-6501-4A1C-A952-F439DCFAB2FF}"/>
                  </a:ext>
                </a:extLst>
              </p:cNvPr>
              <p:cNvGraphicFramePr>
                <a:graphicFrameLocks/>
              </p:cNvGraphicFramePr>
              <p:nvPr/>
            </p:nvGraphicFramePr>
            <p:xfrm>
              <a:off x="6000335" y="4281001"/>
              <a:ext cx="5828679" cy="2126320"/>
            </p:xfrm>
            <a:graphic>
              <a:graphicData uri="http://schemas.openxmlformats.org/drawingml/2006/table">
                <a:tbl>
                  <a:tblPr firstRow="1" bandRow="1">
                    <a:tableStyleId>{5C22544A-7EE6-4342-B048-85BDC9FD1C3A}</a:tableStyleId>
                  </a:tblPr>
                  <a:tblGrid>
                    <a:gridCol w="1036573">
                      <a:extLst>
                        <a:ext uri="{9D8B030D-6E8A-4147-A177-3AD203B41FA5}">
                          <a16:colId xmlns:a16="http://schemas.microsoft.com/office/drawing/2014/main" val="1685162580"/>
                        </a:ext>
                      </a:extLst>
                    </a:gridCol>
                    <a:gridCol w="1541288">
                      <a:extLst>
                        <a:ext uri="{9D8B030D-6E8A-4147-A177-3AD203B41FA5}">
                          <a16:colId xmlns:a16="http://schemas.microsoft.com/office/drawing/2014/main" val="1758164792"/>
                        </a:ext>
                      </a:extLst>
                    </a:gridCol>
                    <a:gridCol w="1356769">
                      <a:extLst>
                        <a:ext uri="{9D8B030D-6E8A-4147-A177-3AD203B41FA5}">
                          <a16:colId xmlns:a16="http://schemas.microsoft.com/office/drawing/2014/main" val="2723893723"/>
                        </a:ext>
                      </a:extLst>
                    </a:gridCol>
                    <a:gridCol w="1894049">
                      <a:extLst>
                        <a:ext uri="{9D8B030D-6E8A-4147-A177-3AD203B41FA5}">
                          <a16:colId xmlns:a16="http://schemas.microsoft.com/office/drawing/2014/main" val="2916447092"/>
                        </a:ext>
                      </a:extLst>
                    </a:gridCol>
                  </a:tblGrid>
                  <a:tr h="425264">
                    <a:tc>
                      <a:txBody>
                        <a:bodyPr/>
                        <a:lstStyle/>
                        <a:p>
                          <a:pPr algn="ctr"/>
                          <a:r>
                            <a:rPr lang="en-US"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𝝐</m:t>
                                </m:r>
                              </m:oMath>
                            </m:oMathPara>
                          </a14:m>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570689"/>
                      </a:ext>
                    </a:extLst>
                  </a:tr>
                  <a:tr h="425264">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298784"/>
                      </a:ext>
                    </a:extLst>
                  </a:tr>
                  <a:tr h="425264">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58528"/>
                      </a:ext>
                    </a:extLst>
                  </a:tr>
                  <a:tr h="425264">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21013"/>
                      </a:ext>
                    </a:extLst>
                  </a:tr>
                  <a:tr h="425264">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020256"/>
                      </a:ext>
                    </a:extLst>
                  </a:tr>
                </a:tbl>
              </a:graphicData>
            </a:graphic>
          </p:graphicFrame>
        </mc:Choice>
        <mc:Fallback xmlns="">
          <p:graphicFrame>
            <p:nvGraphicFramePr>
              <p:cNvPr id="26" name="Content Placeholder 3">
                <a:extLst>
                  <a:ext uri="{FF2B5EF4-FFF2-40B4-BE49-F238E27FC236}">
                    <a16:creationId xmlns:a16="http://schemas.microsoft.com/office/drawing/2014/main" id="{16CFB745-6501-4A1C-A952-F439DCFAB2FF}"/>
                  </a:ext>
                </a:extLst>
              </p:cNvPr>
              <p:cNvGraphicFramePr>
                <a:graphicFrameLocks/>
              </p:cNvGraphicFramePr>
              <p:nvPr>
                <p:extLst>
                  <p:ext uri="{D42A27DB-BD31-4B8C-83A1-F6EECF244321}">
                    <p14:modId xmlns:p14="http://schemas.microsoft.com/office/powerpoint/2010/main" val="1513370139"/>
                  </p:ext>
                </p:extLst>
              </p:nvPr>
            </p:nvGraphicFramePr>
            <p:xfrm>
              <a:off x="6000335" y="4281001"/>
              <a:ext cx="5828679" cy="2126320"/>
            </p:xfrm>
            <a:graphic>
              <a:graphicData uri="http://schemas.openxmlformats.org/drawingml/2006/table">
                <a:tbl>
                  <a:tblPr firstRow="1" bandRow="1">
                    <a:tableStyleId>{5C22544A-7EE6-4342-B048-85BDC9FD1C3A}</a:tableStyleId>
                  </a:tblPr>
                  <a:tblGrid>
                    <a:gridCol w="1036573">
                      <a:extLst>
                        <a:ext uri="{9D8B030D-6E8A-4147-A177-3AD203B41FA5}">
                          <a16:colId xmlns:a16="http://schemas.microsoft.com/office/drawing/2014/main" val="1685162580"/>
                        </a:ext>
                      </a:extLst>
                    </a:gridCol>
                    <a:gridCol w="1541288">
                      <a:extLst>
                        <a:ext uri="{9D8B030D-6E8A-4147-A177-3AD203B41FA5}">
                          <a16:colId xmlns:a16="http://schemas.microsoft.com/office/drawing/2014/main" val="1758164792"/>
                        </a:ext>
                      </a:extLst>
                    </a:gridCol>
                    <a:gridCol w="1356769">
                      <a:extLst>
                        <a:ext uri="{9D8B030D-6E8A-4147-A177-3AD203B41FA5}">
                          <a16:colId xmlns:a16="http://schemas.microsoft.com/office/drawing/2014/main" val="2723893723"/>
                        </a:ext>
                      </a:extLst>
                    </a:gridCol>
                    <a:gridCol w="1894049">
                      <a:extLst>
                        <a:ext uri="{9D8B030D-6E8A-4147-A177-3AD203B41FA5}">
                          <a16:colId xmlns:a16="http://schemas.microsoft.com/office/drawing/2014/main" val="2916447092"/>
                        </a:ext>
                      </a:extLst>
                    </a:gridCol>
                  </a:tblGrid>
                  <a:tr h="425264">
                    <a:tc>
                      <a:txBody>
                        <a:bodyPr/>
                        <a:lstStyle/>
                        <a:p>
                          <a:pPr algn="ctr"/>
                          <a:r>
                            <a:rPr lang="en-US"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8039" t="-7143" r="-643" b="-407143"/>
                          </a:stretch>
                        </a:blipFill>
                      </a:tcPr>
                    </a:tc>
                    <a:extLst>
                      <a:ext uri="{0D108BD9-81ED-4DB2-BD59-A6C34878D82A}">
                        <a16:rowId xmlns:a16="http://schemas.microsoft.com/office/drawing/2014/main" val="3246570689"/>
                      </a:ext>
                    </a:extLst>
                  </a:tr>
                  <a:tr h="425264">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298784"/>
                      </a:ext>
                    </a:extLst>
                  </a:tr>
                  <a:tr h="425264">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58528"/>
                      </a:ext>
                    </a:extLst>
                  </a:tr>
                  <a:tr h="425264">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21013"/>
                      </a:ext>
                    </a:extLst>
                  </a:tr>
                  <a:tr h="425264">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020256"/>
                      </a:ext>
                    </a:extLst>
                  </a:tr>
                </a:tbl>
              </a:graphicData>
            </a:graphic>
          </p:graphicFrame>
        </mc:Fallback>
      </mc:AlternateContent>
    </p:spTree>
    <p:extLst>
      <p:ext uri="{BB962C8B-B14F-4D97-AF65-F5344CB8AC3E}">
        <p14:creationId xmlns:p14="http://schemas.microsoft.com/office/powerpoint/2010/main" val="35460120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79E9C-AFC2-4FA5-8027-DEE9A6ABDB29}"/>
              </a:ext>
            </a:extLst>
          </p:cNvPr>
          <p:cNvSpPr>
            <a:spLocks noGrp="1"/>
          </p:cNvSpPr>
          <p:nvPr>
            <p:ph type="title"/>
          </p:nvPr>
        </p:nvSpPr>
        <p:spPr/>
        <p:txBody>
          <a:bodyPr/>
          <a:lstStyle/>
          <a:p>
            <a:r>
              <a:rPr lang="en-US" dirty="0"/>
              <a:t>Transition table</a:t>
            </a:r>
          </a:p>
        </p:txBody>
      </p:sp>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59C901C9-ACF3-4FB2-9618-A0348D1531EB}"/>
                  </a:ext>
                </a:extLst>
              </p:cNvPr>
              <p:cNvGraphicFramePr>
                <a:graphicFrameLocks noGrp="1"/>
              </p:cNvGraphicFramePr>
              <p:nvPr>
                <p:ph idx="1"/>
              </p:nvPr>
            </p:nvGraphicFramePr>
            <p:xfrm>
              <a:off x="3086100" y="2960914"/>
              <a:ext cx="5845628" cy="1905000"/>
            </p:xfrm>
            <a:graphic>
              <a:graphicData uri="http://schemas.openxmlformats.org/drawingml/2006/table">
                <a:tbl>
                  <a:tblPr firstRow="1" bandRow="1">
                    <a:tableStyleId>{5C22544A-7EE6-4342-B048-85BDC9FD1C3A}</a:tableStyleId>
                  </a:tblPr>
                  <a:tblGrid>
                    <a:gridCol w="1039586">
                      <a:extLst>
                        <a:ext uri="{9D8B030D-6E8A-4147-A177-3AD203B41FA5}">
                          <a16:colId xmlns:a16="http://schemas.microsoft.com/office/drawing/2014/main" val="1685162580"/>
                        </a:ext>
                      </a:extLst>
                    </a:gridCol>
                    <a:gridCol w="1545771">
                      <a:extLst>
                        <a:ext uri="{9D8B030D-6E8A-4147-A177-3AD203B41FA5}">
                          <a16:colId xmlns:a16="http://schemas.microsoft.com/office/drawing/2014/main" val="1758164792"/>
                        </a:ext>
                      </a:extLst>
                    </a:gridCol>
                    <a:gridCol w="1360714">
                      <a:extLst>
                        <a:ext uri="{9D8B030D-6E8A-4147-A177-3AD203B41FA5}">
                          <a16:colId xmlns:a16="http://schemas.microsoft.com/office/drawing/2014/main" val="2723893723"/>
                        </a:ext>
                      </a:extLst>
                    </a:gridCol>
                    <a:gridCol w="1899557">
                      <a:extLst>
                        <a:ext uri="{9D8B030D-6E8A-4147-A177-3AD203B41FA5}">
                          <a16:colId xmlns:a16="http://schemas.microsoft.com/office/drawing/2014/main" val="2916447092"/>
                        </a:ext>
                      </a:extLst>
                    </a:gridCol>
                  </a:tblGrid>
                  <a:tr h="381000">
                    <a:tc>
                      <a:txBody>
                        <a:bodyPr/>
                        <a:lstStyle/>
                        <a:p>
                          <a:pPr algn="ctr"/>
                          <a:r>
                            <a:rPr lang="en-US"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𝝐</m:t>
                                </m:r>
                              </m:oMath>
                            </m:oMathPara>
                          </a14:m>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570689"/>
                      </a:ext>
                    </a:extLst>
                  </a:tr>
                  <a:tr h="38100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298784"/>
                      </a:ext>
                    </a:extLst>
                  </a:tr>
                  <a:tr h="38100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58528"/>
                      </a:ext>
                    </a:extLst>
                  </a:tr>
                  <a:tr h="38100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21013"/>
                      </a:ext>
                    </a:extLst>
                  </a:tr>
                  <a:tr h="38100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020256"/>
                      </a:ext>
                    </a:extLst>
                  </a:tr>
                </a:tbl>
              </a:graphicData>
            </a:graphic>
          </p:graphicFrame>
        </mc:Choice>
        <mc:Fallback xmlns="">
          <p:graphicFrame>
            <p:nvGraphicFramePr>
              <p:cNvPr id="4" name="Content Placeholder 3">
                <a:extLst>
                  <a:ext uri="{FF2B5EF4-FFF2-40B4-BE49-F238E27FC236}">
                    <a16:creationId xmlns:a16="http://schemas.microsoft.com/office/drawing/2014/main" id="{59C901C9-ACF3-4FB2-9618-A0348D1531EB}"/>
                  </a:ext>
                </a:extLst>
              </p:cNvPr>
              <p:cNvGraphicFramePr>
                <a:graphicFrameLocks noGrp="1"/>
              </p:cNvGraphicFramePr>
              <p:nvPr>
                <p:ph idx="1"/>
                <p:extLst>
                  <p:ext uri="{D42A27DB-BD31-4B8C-83A1-F6EECF244321}">
                    <p14:modId xmlns:p14="http://schemas.microsoft.com/office/powerpoint/2010/main" val="4031596370"/>
                  </p:ext>
                </p:extLst>
              </p:nvPr>
            </p:nvGraphicFramePr>
            <p:xfrm>
              <a:off x="3086100" y="2960914"/>
              <a:ext cx="5845628" cy="1905000"/>
            </p:xfrm>
            <a:graphic>
              <a:graphicData uri="http://schemas.openxmlformats.org/drawingml/2006/table">
                <a:tbl>
                  <a:tblPr firstRow="1" bandRow="1">
                    <a:tableStyleId>{5C22544A-7EE6-4342-B048-85BDC9FD1C3A}</a:tableStyleId>
                  </a:tblPr>
                  <a:tblGrid>
                    <a:gridCol w="1039586">
                      <a:extLst>
                        <a:ext uri="{9D8B030D-6E8A-4147-A177-3AD203B41FA5}">
                          <a16:colId xmlns:a16="http://schemas.microsoft.com/office/drawing/2014/main" val="1685162580"/>
                        </a:ext>
                      </a:extLst>
                    </a:gridCol>
                    <a:gridCol w="1545771">
                      <a:extLst>
                        <a:ext uri="{9D8B030D-6E8A-4147-A177-3AD203B41FA5}">
                          <a16:colId xmlns:a16="http://schemas.microsoft.com/office/drawing/2014/main" val="1758164792"/>
                        </a:ext>
                      </a:extLst>
                    </a:gridCol>
                    <a:gridCol w="1360714">
                      <a:extLst>
                        <a:ext uri="{9D8B030D-6E8A-4147-A177-3AD203B41FA5}">
                          <a16:colId xmlns:a16="http://schemas.microsoft.com/office/drawing/2014/main" val="2723893723"/>
                        </a:ext>
                      </a:extLst>
                    </a:gridCol>
                    <a:gridCol w="1899557">
                      <a:extLst>
                        <a:ext uri="{9D8B030D-6E8A-4147-A177-3AD203B41FA5}">
                          <a16:colId xmlns:a16="http://schemas.microsoft.com/office/drawing/2014/main" val="2916447092"/>
                        </a:ext>
                      </a:extLst>
                    </a:gridCol>
                  </a:tblGrid>
                  <a:tr h="381000">
                    <a:tc>
                      <a:txBody>
                        <a:bodyPr/>
                        <a:lstStyle/>
                        <a:p>
                          <a:pPr algn="ctr"/>
                          <a:r>
                            <a:rPr lang="en-US"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8013" t="-7937" r="-641" b="-419048"/>
                          </a:stretch>
                        </a:blipFill>
                      </a:tcPr>
                    </a:tc>
                    <a:extLst>
                      <a:ext uri="{0D108BD9-81ED-4DB2-BD59-A6C34878D82A}">
                        <a16:rowId xmlns:a16="http://schemas.microsoft.com/office/drawing/2014/main" val="3246570689"/>
                      </a:ext>
                    </a:extLst>
                  </a:tr>
                  <a:tr h="38100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298784"/>
                      </a:ext>
                    </a:extLst>
                  </a:tr>
                  <a:tr h="38100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58528"/>
                      </a:ext>
                    </a:extLst>
                  </a:tr>
                  <a:tr h="38100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21013"/>
                      </a:ext>
                    </a:extLst>
                  </a:tr>
                  <a:tr h="38100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020256"/>
                      </a:ext>
                    </a:extLst>
                  </a:tr>
                </a:tbl>
              </a:graphicData>
            </a:graphic>
          </p:graphicFrame>
        </mc:Fallback>
      </mc:AlternateContent>
    </p:spTree>
    <p:extLst>
      <p:ext uri="{BB962C8B-B14F-4D97-AF65-F5344CB8AC3E}">
        <p14:creationId xmlns:p14="http://schemas.microsoft.com/office/powerpoint/2010/main" val="30412825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C9449-8242-4244-829A-95A745BD4373}"/>
              </a:ext>
            </a:extLst>
          </p:cNvPr>
          <p:cNvSpPr>
            <a:spLocks noGrp="1"/>
          </p:cNvSpPr>
          <p:nvPr>
            <p:ph type="title"/>
          </p:nvPr>
        </p:nvSpPr>
        <p:spPr/>
        <p:txBody>
          <a:bodyPr/>
          <a:lstStyle/>
          <a:p>
            <a:r>
              <a:rPr lang="en-US" dirty="0"/>
              <a:t>Acceptance of input string by NFA</a:t>
            </a:r>
          </a:p>
        </p:txBody>
      </p:sp>
      <p:sp>
        <p:nvSpPr>
          <p:cNvPr id="3" name="Content Placeholder 2">
            <a:extLst>
              <a:ext uri="{FF2B5EF4-FFF2-40B4-BE49-F238E27FC236}">
                <a16:creationId xmlns:a16="http://schemas.microsoft.com/office/drawing/2014/main" id="{57476B57-2120-4012-8A53-FB556DE84C81}"/>
              </a:ext>
            </a:extLst>
          </p:cNvPr>
          <p:cNvSpPr>
            <a:spLocks noGrp="1"/>
          </p:cNvSpPr>
          <p:nvPr>
            <p:ph idx="1"/>
          </p:nvPr>
        </p:nvSpPr>
        <p:spPr/>
        <p:txBody>
          <a:bodyPr/>
          <a:lstStyle/>
          <a:p>
            <a:r>
              <a:rPr lang="en-US" dirty="0"/>
              <a:t>In NFA, multiple transitions are possible for a given input</a:t>
            </a:r>
          </a:p>
          <a:p>
            <a:pPr lvl="1"/>
            <a:r>
              <a:rPr lang="en-US" dirty="0"/>
              <a:t>Let us say S is the set of states after consuming string x</a:t>
            </a:r>
          </a:p>
          <a:p>
            <a:pPr lvl="1"/>
            <a:r>
              <a:rPr lang="en-US" dirty="0"/>
              <a:t>NFA accepts x, if at least one of the states in S is an accepting state</a:t>
            </a:r>
          </a:p>
          <a:p>
            <a:endParaRPr lang="en-US" dirty="0"/>
          </a:p>
          <a:p>
            <a:endParaRPr lang="en-US" dirty="0"/>
          </a:p>
        </p:txBody>
      </p:sp>
    </p:spTree>
    <p:extLst>
      <p:ext uri="{BB962C8B-B14F-4D97-AF65-F5344CB8AC3E}">
        <p14:creationId xmlns:p14="http://schemas.microsoft.com/office/powerpoint/2010/main" val="37975254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p:txBody>
          <a:bodyPr/>
          <a:lstStyle/>
          <a:p>
            <a:r>
              <a:rPr lang="en-US" dirty="0"/>
              <a:t>Does the following NFA consume </a:t>
            </a:r>
            <a:r>
              <a:rPr lang="en-US" dirty="0" err="1"/>
              <a:t>aabb</a:t>
            </a:r>
            <a:r>
              <a:rPr lang="en-US" dirty="0"/>
              <a:t>?</a:t>
            </a:r>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7914" y="3967060"/>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82924AA-AC89-4CE0-8825-36272164E6EB}"/>
              </a:ext>
            </a:extLst>
          </p:cNvPr>
          <p:cNvSpPr/>
          <p:nvPr/>
        </p:nvSpPr>
        <p:spPr>
          <a:xfrm>
            <a:off x="3984171" y="393440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93B8C1EE-82A5-445A-9811-909D5D681886}"/>
              </a:ext>
            </a:extLst>
          </p:cNvPr>
          <p:cNvSpPr/>
          <p:nvPr/>
        </p:nvSpPr>
        <p:spPr>
          <a:xfrm>
            <a:off x="6085113" y="3879977"/>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E5F39172-EB00-43DB-85AD-52FDF57F7D85}"/>
              </a:ext>
            </a:extLst>
          </p:cNvPr>
          <p:cNvSpPr/>
          <p:nvPr/>
        </p:nvSpPr>
        <p:spPr>
          <a:xfrm>
            <a:off x="8251369" y="3629605"/>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8" name="Oval 7">
            <a:extLst>
              <a:ext uri="{FF2B5EF4-FFF2-40B4-BE49-F238E27FC236}">
                <a16:creationId xmlns:a16="http://schemas.microsoft.com/office/drawing/2014/main" id="{1FB2F8A2-F081-4A58-89BB-CFA5F6391028}"/>
              </a:ext>
            </a:extLst>
          </p:cNvPr>
          <p:cNvSpPr/>
          <p:nvPr/>
        </p:nvSpPr>
        <p:spPr>
          <a:xfrm>
            <a:off x="8403769" y="380377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0" name="Straight Arrow Connector 9">
            <a:extLst>
              <a:ext uri="{FF2B5EF4-FFF2-40B4-BE49-F238E27FC236}">
                <a16:creationId xmlns:a16="http://schemas.microsoft.com/office/drawing/2014/main" id="{B2B05F7F-9FF0-46F8-A94A-1342F656E9EE}"/>
              </a:ext>
            </a:extLst>
          </p:cNvPr>
          <p:cNvCxnSpPr>
            <a:endCxn id="4" idx="2"/>
          </p:cNvCxnSpPr>
          <p:nvPr/>
        </p:nvCxnSpPr>
        <p:spPr>
          <a:xfrm>
            <a:off x="767443" y="4375274"/>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09961C-444B-48EF-8FEB-098BD88EA7E0}"/>
              </a:ext>
            </a:extLst>
          </p:cNvPr>
          <p:cNvCxnSpPr>
            <a:endCxn id="5" idx="2"/>
          </p:cNvCxnSpPr>
          <p:nvPr/>
        </p:nvCxnSpPr>
        <p:spPr>
          <a:xfrm flipV="1">
            <a:off x="2721429" y="4342619"/>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249E6A-8990-4542-85A3-C0EAE9784AF3}"/>
              </a:ext>
            </a:extLst>
          </p:cNvPr>
          <p:cNvCxnSpPr>
            <a:stCxn id="5" idx="6"/>
            <a:endCxn id="6" idx="2"/>
          </p:cNvCxnSpPr>
          <p:nvPr/>
        </p:nvCxnSpPr>
        <p:spPr>
          <a:xfrm flipV="1">
            <a:off x="4887686" y="4288192"/>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868903-EBF8-4393-B2E4-317609A81767}"/>
              </a:ext>
            </a:extLst>
          </p:cNvPr>
          <p:cNvCxnSpPr>
            <a:stCxn id="6" idx="6"/>
            <a:endCxn id="7" idx="2"/>
          </p:cNvCxnSpPr>
          <p:nvPr/>
        </p:nvCxnSpPr>
        <p:spPr>
          <a:xfrm flipV="1">
            <a:off x="6988628" y="4204217"/>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F1CEF565-403E-4622-A531-7B4E6BF6EA00}"/>
              </a:ext>
            </a:extLst>
          </p:cNvPr>
          <p:cNvCxnSpPr>
            <a:stCxn id="4" idx="3"/>
            <a:endCxn id="4" idx="5"/>
          </p:cNvCxnSpPr>
          <p:nvPr/>
        </p:nvCxnSpPr>
        <p:spPr>
          <a:xfrm rot="16200000" flipH="1">
            <a:off x="2269671" y="4344485"/>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FA67F10-BAD4-4D85-B140-079E70B25934}"/>
              </a:ext>
            </a:extLst>
          </p:cNvPr>
          <p:cNvSpPr txBox="1"/>
          <p:nvPr/>
        </p:nvSpPr>
        <p:spPr>
          <a:xfrm>
            <a:off x="2024742" y="4940604"/>
            <a:ext cx="903515" cy="369332"/>
          </a:xfrm>
          <a:prstGeom prst="rect">
            <a:avLst/>
          </a:prstGeom>
          <a:noFill/>
        </p:spPr>
        <p:txBody>
          <a:bodyPr wrap="square" rtlCol="0">
            <a:spAutoFit/>
          </a:bodyPr>
          <a:lstStyle/>
          <a:p>
            <a:r>
              <a:rPr lang="en-US" dirty="0"/>
              <a:t>a, b</a:t>
            </a:r>
          </a:p>
        </p:txBody>
      </p:sp>
      <p:sp>
        <p:nvSpPr>
          <p:cNvPr id="22" name="TextBox 21">
            <a:extLst>
              <a:ext uri="{FF2B5EF4-FFF2-40B4-BE49-F238E27FC236}">
                <a16:creationId xmlns:a16="http://schemas.microsoft.com/office/drawing/2014/main" id="{A851495F-D2EB-4320-9962-ED9361A82175}"/>
              </a:ext>
            </a:extLst>
          </p:cNvPr>
          <p:cNvSpPr txBox="1"/>
          <p:nvPr/>
        </p:nvSpPr>
        <p:spPr>
          <a:xfrm>
            <a:off x="5257797" y="3884689"/>
            <a:ext cx="903515"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8C6478E3-6DEA-406C-B9C9-6A096DFC2E0E}"/>
              </a:ext>
            </a:extLst>
          </p:cNvPr>
          <p:cNvSpPr txBox="1"/>
          <p:nvPr/>
        </p:nvSpPr>
        <p:spPr>
          <a:xfrm>
            <a:off x="7326082" y="3786718"/>
            <a:ext cx="903515" cy="369332"/>
          </a:xfrm>
          <a:prstGeom prst="rect">
            <a:avLst/>
          </a:prstGeom>
          <a:noFill/>
        </p:spPr>
        <p:txBody>
          <a:bodyPr wrap="square" rtlCol="0">
            <a:spAutoFit/>
          </a:bodyPr>
          <a:lstStyle/>
          <a:p>
            <a:r>
              <a:rPr lang="en-US" dirty="0"/>
              <a:t>b</a:t>
            </a:r>
          </a:p>
        </p:txBody>
      </p:sp>
      <p:sp>
        <p:nvSpPr>
          <p:cNvPr id="24" name="TextBox 23">
            <a:extLst>
              <a:ext uri="{FF2B5EF4-FFF2-40B4-BE49-F238E27FC236}">
                <a16:creationId xmlns:a16="http://schemas.microsoft.com/office/drawing/2014/main" id="{3E599454-7784-4BC3-9AA9-F33901FA6E80}"/>
              </a:ext>
            </a:extLst>
          </p:cNvPr>
          <p:cNvSpPr txBox="1"/>
          <p:nvPr/>
        </p:nvSpPr>
        <p:spPr>
          <a:xfrm>
            <a:off x="3058886" y="3939118"/>
            <a:ext cx="903515" cy="369332"/>
          </a:xfrm>
          <a:prstGeom prst="rect">
            <a:avLst/>
          </a:prstGeom>
          <a:noFill/>
        </p:spPr>
        <p:txBody>
          <a:bodyPr wrap="square" rtlCol="0">
            <a:spAutoFit/>
          </a:bodyPr>
          <a:lstStyle/>
          <a:p>
            <a:r>
              <a:rPr lang="en-US" dirty="0"/>
              <a:t>a</a:t>
            </a:r>
          </a:p>
        </p:txBody>
      </p:sp>
      <p:cxnSp>
        <p:nvCxnSpPr>
          <p:cNvPr id="26" name="Connector: Curved 25">
            <a:extLst>
              <a:ext uri="{FF2B5EF4-FFF2-40B4-BE49-F238E27FC236}">
                <a16:creationId xmlns:a16="http://schemas.microsoft.com/office/drawing/2014/main" id="{B970FFB5-DBA8-4601-930F-12847D628033}"/>
              </a:ext>
            </a:extLst>
          </p:cNvPr>
          <p:cNvCxnSpPr/>
          <p:nvPr/>
        </p:nvCxnSpPr>
        <p:spPr>
          <a:xfrm rot="16200000" flipH="1">
            <a:off x="4446812" y="4300939"/>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555F1ED-871E-4A82-A5DE-9489AC1C5E39}"/>
              </a:ext>
            </a:extLst>
          </p:cNvPr>
          <p:cNvSpPr txBox="1"/>
          <p:nvPr/>
        </p:nvSpPr>
        <p:spPr>
          <a:xfrm>
            <a:off x="4201883" y="4918830"/>
            <a:ext cx="903515" cy="369332"/>
          </a:xfrm>
          <a:prstGeom prst="rect">
            <a:avLst/>
          </a:prstGeom>
          <a:noFill/>
        </p:spPr>
        <p:txBody>
          <a:bodyPr wrap="square" rtlCol="0">
            <a:spAutoFit/>
          </a:bodyPr>
          <a:lstStyle/>
          <a:p>
            <a:r>
              <a:rPr lang="en-US" dirty="0"/>
              <a:t>a, b</a:t>
            </a:r>
          </a:p>
        </p:txBody>
      </p:sp>
      <p:cxnSp>
        <p:nvCxnSpPr>
          <p:cNvPr id="28" name="Connector: Curved 27">
            <a:extLst>
              <a:ext uri="{FF2B5EF4-FFF2-40B4-BE49-F238E27FC236}">
                <a16:creationId xmlns:a16="http://schemas.microsoft.com/office/drawing/2014/main" id="{D6C72849-D29A-4F49-AAE6-71FC280B9ED0}"/>
              </a:ext>
            </a:extLst>
          </p:cNvPr>
          <p:cNvCxnSpPr/>
          <p:nvPr/>
        </p:nvCxnSpPr>
        <p:spPr>
          <a:xfrm rot="16200000" flipH="1">
            <a:off x="6515097" y="4257399"/>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5B3EE1B1-1F39-4403-A220-542037501145}"/>
              </a:ext>
            </a:extLst>
          </p:cNvPr>
          <p:cNvSpPr txBox="1"/>
          <p:nvPr/>
        </p:nvSpPr>
        <p:spPr>
          <a:xfrm>
            <a:off x="6237511" y="4875288"/>
            <a:ext cx="903515" cy="369332"/>
          </a:xfrm>
          <a:prstGeom prst="rect">
            <a:avLst/>
          </a:prstGeom>
          <a:noFill/>
        </p:spPr>
        <p:txBody>
          <a:bodyPr wrap="square" rtlCol="0">
            <a:spAutoFit/>
          </a:bodyPr>
          <a:lstStyle/>
          <a:p>
            <a:r>
              <a:rPr lang="en-US" dirty="0"/>
              <a:t>a, b</a:t>
            </a:r>
          </a:p>
        </p:txBody>
      </p:sp>
      <p:cxnSp>
        <p:nvCxnSpPr>
          <p:cNvPr id="11" name="Connector: Curved 10">
            <a:extLst>
              <a:ext uri="{FF2B5EF4-FFF2-40B4-BE49-F238E27FC236}">
                <a16:creationId xmlns:a16="http://schemas.microsoft.com/office/drawing/2014/main" id="{1F423818-F5C0-44EC-9E86-438652F97FA3}"/>
              </a:ext>
            </a:extLst>
          </p:cNvPr>
          <p:cNvCxnSpPr>
            <a:stCxn id="6" idx="0"/>
            <a:endCxn id="4" idx="0"/>
          </p:cNvCxnSpPr>
          <p:nvPr/>
        </p:nvCxnSpPr>
        <p:spPr>
          <a:xfrm rot="16200000" flipH="1" flipV="1">
            <a:off x="4359730" y="1789918"/>
            <a:ext cx="87083" cy="4267199"/>
          </a:xfrm>
          <a:prstGeom prst="curvedConnector3">
            <a:avLst>
              <a:gd name="adj1" fmla="val -950029"/>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0B76E116-0C8C-4522-B5A4-BFC02334EF38}"/>
                  </a:ext>
                </a:extLst>
              </p:cNvPr>
              <p:cNvSpPr txBox="1"/>
              <p:nvPr/>
            </p:nvSpPr>
            <p:spPr>
              <a:xfrm>
                <a:off x="3820886" y="2544486"/>
                <a:ext cx="112666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15" name="TextBox 14">
                <a:extLst>
                  <a:ext uri="{FF2B5EF4-FFF2-40B4-BE49-F238E27FC236}">
                    <a16:creationId xmlns:a16="http://schemas.microsoft.com/office/drawing/2014/main" id="{0B76E116-0C8C-4522-B5A4-BFC02334EF38}"/>
                  </a:ext>
                </a:extLst>
              </p:cNvPr>
              <p:cNvSpPr txBox="1">
                <a:spLocks noRot="1" noChangeAspect="1" noMove="1" noResize="1" noEditPoints="1" noAdjustHandles="1" noChangeArrowheads="1" noChangeShapeType="1" noTextEdit="1"/>
              </p:cNvSpPr>
              <p:nvPr/>
            </p:nvSpPr>
            <p:spPr>
              <a:xfrm>
                <a:off x="3820886" y="2544486"/>
                <a:ext cx="1126669" cy="36933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graphicFrame>
            <p:nvGraphicFramePr>
              <p:cNvPr id="25" name="Content Placeholder 3">
                <a:extLst>
                  <a:ext uri="{FF2B5EF4-FFF2-40B4-BE49-F238E27FC236}">
                    <a16:creationId xmlns:a16="http://schemas.microsoft.com/office/drawing/2014/main" id="{3C66F5AF-1FB3-44D5-BE13-384E1F967ABE}"/>
                  </a:ext>
                </a:extLst>
              </p:cNvPr>
              <p:cNvGraphicFramePr>
                <a:graphicFrameLocks/>
              </p:cNvGraphicFramePr>
              <p:nvPr>
                <p:extLst>
                  <p:ext uri="{D42A27DB-BD31-4B8C-83A1-F6EECF244321}">
                    <p14:modId xmlns:p14="http://schemas.microsoft.com/office/powerpoint/2010/main" val="609044796"/>
                  </p:ext>
                </p:extLst>
              </p:nvPr>
            </p:nvGraphicFramePr>
            <p:xfrm>
              <a:off x="7688580" y="1254034"/>
              <a:ext cx="4178300" cy="1905000"/>
            </p:xfrm>
            <a:graphic>
              <a:graphicData uri="http://schemas.openxmlformats.org/drawingml/2006/table">
                <a:tbl>
                  <a:tblPr firstRow="1" bandRow="1">
                    <a:tableStyleId>{5C22544A-7EE6-4342-B048-85BDC9FD1C3A}</a:tableStyleId>
                  </a:tblPr>
                  <a:tblGrid>
                    <a:gridCol w="743068">
                      <a:extLst>
                        <a:ext uri="{9D8B030D-6E8A-4147-A177-3AD203B41FA5}">
                          <a16:colId xmlns:a16="http://schemas.microsoft.com/office/drawing/2014/main" val="1685162580"/>
                        </a:ext>
                      </a:extLst>
                    </a:gridCol>
                    <a:gridCol w="1104876">
                      <a:extLst>
                        <a:ext uri="{9D8B030D-6E8A-4147-A177-3AD203B41FA5}">
                          <a16:colId xmlns:a16="http://schemas.microsoft.com/office/drawing/2014/main" val="1758164792"/>
                        </a:ext>
                      </a:extLst>
                    </a:gridCol>
                    <a:gridCol w="972603">
                      <a:extLst>
                        <a:ext uri="{9D8B030D-6E8A-4147-A177-3AD203B41FA5}">
                          <a16:colId xmlns:a16="http://schemas.microsoft.com/office/drawing/2014/main" val="2723893723"/>
                        </a:ext>
                      </a:extLst>
                    </a:gridCol>
                    <a:gridCol w="1357753">
                      <a:extLst>
                        <a:ext uri="{9D8B030D-6E8A-4147-A177-3AD203B41FA5}">
                          <a16:colId xmlns:a16="http://schemas.microsoft.com/office/drawing/2014/main" val="2916447092"/>
                        </a:ext>
                      </a:extLst>
                    </a:gridCol>
                  </a:tblGrid>
                  <a:tr h="381000">
                    <a:tc>
                      <a:txBody>
                        <a:bodyPr/>
                        <a:lstStyle/>
                        <a:p>
                          <a:pPr algn="ctr"/>
                          <a:r>
                            <a:rPr lang="en-US"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𝝐</m:t>
                                </m:r>
                              </m:oMath>
                            </m:oMathPara>
                          </a14:m>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570689"/>
                      </a:ext>
                    </a:extLst>
                  </a:tr>
                  <a:tr h="38100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298784"/>
                      </a:ext>
                    </a:extLst>
                  </a:tr>
                  <a:tr h="38100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58528"/>
                      </a:ext>
                    </a:extLst>
                  </a:tr>
                  <a:tr h="38100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21013"/>
                      </a:ext>
                    </a:extLst>
                  </a:tr>
                  <a:tr h="38100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020256"/>
                      </a:ext>
                    </a:extLst>
                  </a:tr>
                </a:tbl>
              </a:graphicData>
            </a:graphic>
          </p:graphicFrame>
        </mc:Choice>
        <mc:Fallback>
          <p:graphicFrame>
            <p:nvGraphicFramePr>
              <p:cNvPr id="25" name="Content Placeholder 3">
                <a:extLst>
                  <a:ext uri="{FF2B5EF4-FFF2-40B4-BE49-F238E27FC236}">
                    <a16:creationId xmlns:a16="http://schemas.microsoft.com/office/drawing/2014/main" id="{3C66F5AF-1FB3-44D5-BE13-384E1F967ABE}"/>
                  </a:ext>
                </a:extLst>
              </p:cNvPr>
              <p:cNvGraphicFramePr>
                <a:graphicFrameLocks/>
              </p:cNvGraphicFramePr>
              <p:nvPr>
                <p:extLst>
                  <p:ext uri="{D42A27DB-BD31-4B8C-83A1-F6EECF244321}">
                    <p14:modId xmlns:p14="http://schemas.microsoft.com/office/powerpoint/2010/main" val="609044796"/>
                  </p:ext>
                </p:extLst>
              </p:nvPr>
            </p:nvGraphicFramePr>
            <p:xfrm>
              <a:off x="7688580" y="1254034"/>
              <a:ext cx="4178300" cy="1905000"/>
            </p:xfrm>
            <a:graphic>
              <a:graphicData uri="http://schemas.openxmlformats.org/drawingml/2006/table">
                <a:tbl>
                  <a:tblPr firstRow="1" bandRow="1">
                    <a:tableStyleId>{5C22544A-7EE6-4342-B048-85BDC9FD1C3A}</a:tableStyleId>
                  </a:tblPr>
                  <a:tblGrid>
                    <a:gridCol w="743068">
                      <a:extLst>
                        <a:ext uri="{9D8B030D-6E8A-4147-A177-3AD203B41FA5}">
                          <a16:colId xmlns:a16="http://schemas.microsoft.com/office/drawing/2014/main" val="1685162580"/>
                        </a:ext>
                      </a:extLst>
                    </a:gridCol>
                    <a:gridCol w="1104876">
                      <a:extLst>
                        <a:ext uri="{9D8B030D-6E8A-4147-A177-3AD203B41FA5}">
                          <a16:colId xmlns:a16="http://schemas.microsoft.com/office/drawing/2014/main" val="1758164792"/>
                        </a:ext>
                      </a:extLst>
                    </a:gridCol>
                    <a:gridCol w="972603">
                      <a:extLst>
                        <a:ext uri="{9D8B030D-6E8A-4147-A177-3AD203B41FA5}">
                          <a16:colId xmlns:a16="http://schemas.microsoft.com/office/drawing/2014/main" val="2723893723"/>
                        </a:ext>
                      </a:extLst>
                    </a:gridCol>
                    <a:gridCol w="1357753">
                      <a:extLst>
                        <a:ext uri="{9D8B030D-6E8A-4147-A177-3AD203B41FA5}">
                          <a16:colId xmlns:a16="http://schemas.microsoft.com/office/drawing/2014/main" val="2916447092"/>
                        </a:ext>
                      </a:extLst>
                    </a:gridCol>
                  </a:tblGrid>
                  <a:tr h="381000">
                    <a:tc>
                      <a:txBody>
                        <a:bodyPr/>
                        <a:lstStyle/>
                        <a:p>
                          <a:pPr algn="ctr"/>
                          <a:r>
                            <a:rPr lang="en-US"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8072" t="-7937" r="-897" b="-419048"/>
                          </a:stretch>
                        </a:blipFill>
                      </a:tcPr>
                    </a:tc>
                    <a:extLst>
                      <a:ext uri="{0D108BD9-81ED-4DB2-BD59-A6C34878D82A}">
                        <a16:rowId xmlns:a16="http://schemas.microsoft.com/office/drawing/2014/main" val="3246570689"/>
                      </a:ext>
                    </a:extLst>
                  </a:tr>
                  <a:tr h="38100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298784"/>
                      </a:ext>
                    </a:extLst>
                  </a:tr>
                  <a:tr h="38100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58528"/>
                      </a:ext>
                    </a:extLst>
                  </a:tr>
                  <a:tr h="38100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21013"/>
                      </a:ext>
                    </a:extLst>
                  </a:tr>
                  <a:tr h="38100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020256"/>
                      </a:ext>
                    </a:extLst>
                  </a:tr>
                </a:tbl>
              </a:graphicData>
            </a:graphic>
          </p:graphicFrame>
        </mc:Fallback>
      </mc:AlternateContent>
    </p:spTree>
    <p:extLst>
      <p:ext uri="{BB962C8B-B14F-4D97-AF65-F5344CB8AC3E}">
        <p14:creationId xmlns:p14="http://schemas.microsoft.com/office/powerpoint/2010/main" val="33582017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NFA</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p:txBody>
          <a:bodyPr/>
          <a:lstStyle/>
          <a:p>
            <a:r>
              <a:rPr lang="en-US" dirty="0"/>
              <a:t>Does the following NFA consume </a:t>
            </a:r>
            <a:r>
              <a:rPr lang="en-US" dirty="0" err="1"/>
              <a:t>aabb</a:t>
            </a:r>
            <a:r>
              <a:rPr lang="en-US" dirty="0"/>
              <a:t>?</a:t>
            </a:r>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7914" y="3967060"/>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82924AA-AC89-4CE0-8825-36272164E6EB}"/>
              </a:ext>
            </a:extLst>
          </p:cNvPr>
          <p:cNvSpPr/>
          <p:nvPr/>
        </p:nvSpPr>
        <p:spPr>
          <a:xfrm>
            <a:off x="3984171" y="393440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93B8C1EE-82A5-445A-9811-909D5D681886}"/>
              </a:ext>
            </a:extLst>
          </p:cNvPr>
          <p:cNvSpPr/>
          <p:nvPr/>
        </p:nvSpPr>
        <p:spPr>
          <a:xfrm>
            <a:off x="6085113" y="3879977"/>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E5F39172-EB00-43DB-85AD-52FDF57F7D85}"/>
              </a:ext>
            </a:extLst>
          </p:cNvPr>
          <p:cNvSpPr/>
          <p:nvPr/>
        </p:nvSpPr>
        <p:spPr>
          <a:xfrm>
            <a:off x="8251369" y="3629605"/>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8" name="Oval 7">
            <a:extLst>
              <a:ext uri="{FF2B5EF4-FFF2-40B4-BE49-F238E27FC236}">
                <a16:creationId xmlns:a16="http://schemas.microsoft.com/office/drawing/2014/main" id="{1FB2F8A2-F081-4A58-89BB-CFA5F6391028}"/>
              </a:ext>
            </a:extLst>
          </p:cNvPr>
          <p:cNvSpPr/>
          <p:nvPr/>
        </p:nvSpPr>
        <p:spPr>
          <a:xfrm>
            <a:off x="8403769" y="380377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0" name="Straight Arrow Connector 9">
            <a:extLst>
              <a:ext uri="{FF2B5EF4-FFF2-40B4-BE49-F238E27FC236}">
                <a16:creationId xmlns:a16="http://schemas.microsoft.com/office/drawing/2014/main" id="{B2B05F7F-9FF0-46F8-A94A-1342F656E9EE}"/>
              </a:ext>
            </a:extLst>
          </p:cNvPr>
          <p:cNvCxnSpPr>
            <a:endCxn id="4" idx="2"/>
          </p:cNvCxnSpPr>
          <p:nvPr/>
        </p:nvCxnSpPr>
        <p:spPr>
          <a:xfrm>
            <a:off x="767443" y="4375274"/>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09961C-444B-48EF-8FEB-098BD88EA7E0}"/>
              </a:ext>
            </a:extLst>
          </p:cNvPr>
          <p:cNvCxnSpPr>
            <a:endCxn id="5" idx="2"/>
          </p:cNvCxnSpPr>
          <p:nvPr/>
        </p:nvCxnSpPr>
        <p:spPr>
          <a:xfrm flipV="1">
            <a:off x="2721429" y="4342619"/>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249E6A-8990-4542-85A3-C0EAE9784AF3}"/>
              </a:ext>
            </a:extLst>
          </p:cNvPr>
          <p:cNvCxnSpPr>
            <a:stCxn id="5" idx="6"/>
            <a:endCxn id="6" idx="2"/>
          </p:cNvCxnSpPr>
          <p:nvPr/>
        </p:nvCxnSpPr>
        <p:spPr>
          <a:xfrm flipV="1">
            <a:off x="4887686" y="4288192"/>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868903-EBF8-4393-B2E4-317609A81767}"/>
              </a:ext>
            </a:extLst>
          </p:cNvPr>
          <p:cNvCxnSpPr>
            <a:stCxn id="6" idx="6"/>
            <a:endCxn id="7" idx="2"/>
          </p:cNvCxnSpPr>
          <p:nvPr/>
        </p:nvCxnSpPr>
        <p:spPr>
          <a:xfrm flipV="1">
            <a:off x="6988628" y="4204217"/>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851495F-D2EB-4320-9962-ED9361A82175}"/>
              </a:ext>
            </a:extLst>
          </p:cNvPr>
          <p:cNvSpPr txBox="1"/>
          <p:nvPr/>
        </p:nvSpPr>
        <p:spPr>
          <a:xfrm>
            <a:off x="5257797" y="3884689"/>
            <a:ext cx="903515"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8C6478E3-6DEA-406C-B9C9-6A096DFC2E0E}"/>
              </a:ext>
            </a:extLst>
          </p:cNvPr>
          <p:cNvSpPr txBox="1"/>
          <p:nvPr/>
        </p:nvSpPr>
        <p:spPr>
          <a:xfrm>
            <a:off x="7326082" y="3786718"/>
            <a:ext cx="903515" cy="369332"/>
          </a:xfrm>
          <a:prstGeom prst="rect">
            <a:avLst/>
          </a:prstGeom>
          <a:noFill/>
        </p:spPr>
        <p:txBody>
          <a:bodyPr wrap="square" rtlCol="0">
            <a:spAutoFit/>
          </a:bodyPr>
          <a:lstStyle/>
          <a:p>
            <a:r>
              <a:rPr lang="en-US" dirty="0"/>
              <a:t>b</a:t>
            </a:r>
          </a:p>
        </p:txBody>
      </p:sp>
      <p:sp>
        <p:nvSpPr>
          <p:cNvPr id="24" name="TextBox 23">
            <a:extLst>
              <a:ext uri="{FF2B5EF4-FFF2-40B4-BE49-F238E27FC236}">
                <a16:creationId xmlns:a16="http://schemas.microsoft.com/office/drawing/2014/main" id="{3E599454-7784-4BC3-9AA9-F33901FA6E80}"/>
              </a:ext>
            </a:extLst>
          </p:cNvPr>
          <p:cNvSpPr txBox="1"/>
          <p:nvPr/>
        </p:nvSpPr>
        <p:spPr>
          <a:xfrm>
            <a:off x="3058886" y="3939118"/>
            <a:ext cx="903515" cy="369332"/>
          </a:xfrm>
          <a:prstGeom prst="rect">
            <a:avLst/>
          </a:prstGeom>
          <a:noFill/>
        </p:spPr>
        <p:txBody>
          <a:bodyPr wrap="square" rtlCol="0">
            <a:spAutoFit/>
          </a:bodyPr>
          <a:lstStyle/>
          <a:p>
            <a:r>
              <a:rPr lang="en-US" dirty="0"/>
              <a:t>a</a:t>
            </a:r>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0B76E116-0C8C-4522-B5A4-BFC02334EF38}"/>
                  </a:ext>
                </a:extLst>
              </p:cNvPr>
              <p:cNvSpPr txBox="1"/>
              <p:nvPr/>
            </p:nvSpPr>
            <p:spPr>
              <a:xfrm>
                <a:off x="4865915" y="2435629"/>
                <a:ext cx="112666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15" name="TextBox 14">
                <a:extLst>
                  <a:ext uri="{FF2B5EF4-FFF2-40B4-BE49-F238E27FC236}">
                    <a16:creationId xmlns:a16="http://schemas.microsoft.com/office/drawing/2014/main" id="{0B76E116-0C8C-4522-B5A4-BFC02334EF38}"/>
                  </a:ext>
                </a:extLst>
              </p:cNvPr>
              <p:cNvSpPr txBox="1">
                <a:spLocks noRot="1" noChangeAspect="1" noMove="1" noResize="1" noEditPoints="1" noAdjustHandles="1" noChangeArrowheads="1" noChangeShapeType="1" noTextEdit="1"/>
              </p:cNvSpPr>
              <p:nvPr/>
            </p:nvSpPr>
            <p:spPr>
              <a:xfrm>
                <a:off x="4865915" y="2435629"/>
                <a:ext cx="1126669" cy="369332"/>
              </a:xfrm>
              <a:prstGeom prst="rect">
                <a:avLst/>
              </a:prstGeom>
              <a:blipFill>
                <a:blip r:embed="rId2"/>
                <a:stretch>
                  <a:fillRect/>
                </a:stretch>
              </a:blipFill>
            </p:spPr>
            <p:txBody>
              <a:bodyPr/>
              <a:lstStyle/>
              <a:p>
                <a:r>
                  <a:rPr lang="en-US">
                    <a:noFill/>
                  </a:rPr>
                  <a:t> </a:t>
                </a:r>
              </a:p>
            </p:txBody>
          </p:sp>
        </mc:Fallback>
      </mc:AlternateContent>
      <p:cxnSp>
        <p:nvCxnSpPr>
          <p:cNvPr id="13" name="Connector: Curved 12">
            <a:extLst>
              <a:ext uri="{FF2B5EF4-FFF2-40B4-BE49-F238E27FC236}">
                <a16:creationId xmlns:a16="http://schemas.microsoft.com/office/drawing/2014/main" id="{0082FA47-3F05-423F-A9C1-82BD36234178}"/>
              </a:ext>
            </a:extLst>
          </p:cNvPr>
          <p:cNvCxnSpPr>
            <a:stCxn id="4" idx="0"/>
            <a:endCxn id="7" idx="0"/>
          </p:cNvCxnSpPr>
          <p:nvPr/>
        </p:nvCxnSpPr>
        <p:spPr>
          <a:xfrm rot="5400000" flipH="1" flipV="1">
            <a:off x="5399315" y="499963"/>
            <a:ext cx="337455" cy="6596741"/>
          </a:xfrm>
          <a:prstGeom prst="curvedConnector3">
            <a:avLst>
              <a:gd name="adj1" fmla="val 35161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308E2C5E-1AA2-483B-BA39-4E2E34F91AFE}"/>
              </a:ext>
            </a:extLst>
          </p:cNvPr>
          <p:cNvCxnSpPr>
            <a:stCxn id="7" idx="4"/>
            <a:endCxn id="4" idx="4"/>
          </p:cNvCxnSpPr>
          <p:nvPr/>
        </p:nvCxnSpPr>
        <p:spPr>
          <a:xfrm rot="5400000">
            <a:off x="5565713" y="1482788"/>
            <a:ext cx="4661" cy="6596741"/>
          </a:xfrm>
          <a:prstGeom prst="curvedConnector3">
            <a:avLst>
              <a:gd name="adj1" fmla="val 19017464"/>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21FA4CC8-A1BD-4F46-988E-73DF95C53492}"/>
                  </a:ext>
                </a:extLst>
              </p:cNvPr>
              <p:cNvSpPr txBox="1"/>
              <p:nvPr/>
            </p:nvSpPr>
            <p:spPr>
              <a:xfrm>
                <a:off x="4931229" y="5668684"/>
                <a:ext cx="112666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oMath>
                  </m:oMathPara>
                </a14:m>
                <a:endParaRPr lang="en-US" dirty="0"/>
              </a:p>
            </p:txBody>
          </p:sp>
        </mc:Choice>
        <mc:Fallback xmlns="">
          <p:sp>
            <p:nvSpPr>
              <p:cNvPr id="30" name="TextBox 29">
                <a:extLst>
                  <a:ext uri="{FF2B5EF4-FFF2-40B4-BE49-F238E27FC236}">
                    <a16:creationId xmlns:a16="http://schemas.microsoft.com/office/drawing/2014/main" id="{21FA4CC8-A1BD-4F46-988E-73DF95C53492}"/>
                  </a:ext>
                </a:extLst>
              </p:cNvPr>
              <p:cNvSpPr txBox="1">
                <a:spLocks noRot="1" noChangeAspect="1" noMove="1" noResize="1" noEditPoints="1" noAdjustHandles="1" noChangeArrowheads="1" noChangeShapeType="1" noTextEdit="1"/>
              </p:cNvSpPr>
              <p:nvPr/>
            </p:nvSpPr>
            <p:spPr>
              <a:xfrm>
                <a:off x="4931229" y="5668684"/>
                <a:ext cx="1126669" cy="369332"/>
              </a:xfrm>
              <a:prstGeom prst="rect">
                <a:avLst/>
              </a:prstGeom>
              <a:blipFill>
                <a:blip r:embed="rId3"/>
                <a:stretch>
                  <a:fillRect/>
                </a:stretch>
              </a:blipFill>
            </p:spPr>
            <p:txBody>
              <a:bodyPr/>
              <a:lstStyle/>
              <a:p>
                <a:r>
                  <a:rPr lang="en-US">
                    <a:noFill/>
                  </a:rPr>
                  <a:t> </a:t>
                </a:r>
              </a:p>
            </p:txBody>
          </p:sp>
        </mc:Fallback>
      </mc:AlternateContent>
      <p:cxnSp>
        <p:nvCxnSpPr>
          <p:cNvPr id="32" name="Connector: Curved 31">
            <a:extLst>
              <a:ext uri="{FF2B5EF4-FFF2-40B4-BE49-F238E27FC236}">
                <a16:creationId xmlns:a16="http://schemas.microsoft.com/office/drawing/2014/main" id="{487B301C-FFC0-4F1A-B6E7-6DA46F856630}"/>
              </a:ext>
            </a:extLst>
          </p:cNvPr>
          <p:cNvCxnSpPr>
            <a:stCxn id="5" idx="4"/>
            <a:endCxn id="4" idx="5"/>
          </p:cNvCxnSpPr>
          <p:nvPr/>
        </p:nvCxnSpPr>
        <p:spPr>
          <a:xfrm rot="5400000" flipH="1">
            <a:off x="3469067" y="3783972"/>
            <a:ext cx="86907" cy="1846817"/>
          </a:xfrm>
          <a:prstGeom prst="curvedConnector3">
            <a:avLst>
              <a:gd name="adj1" fmla="val -30061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41188D07-A974-4D95-B768-9DCC1F8107EF}"/>
              </a:ext>
            </a:extLst>
          </p:cNvPr>
          <p:cNvCxnSpPr>
            <a:stCxn id="7" idx="3"/>
            <a:endCxn id="6" idx="5"/>
          </p:cNvCxnSpPr>
          <p:nvPr/>
        </p:nvCxnSpPr>
        <p:spPr>
          <a:xfrm rot="5400000" flipH="1">
            <a:off x="7627068" y="3806086"/>
            <a:ext cx="33685" cy="1575200"/>
          </a:xfrm>
          <a:prstGeom prst="curvedConnector3">
            <a:avLst>
              <a:gd name="adj1" fmla="val -117826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FC8F5305-064B-484E-86EB-C04E673EBF47}"/>
              </a:ext>
            </a:extLst>
          </p:cNvPr>
          <p:cNvCxnSpPr>
            <a:stCxn id="6" idx="4"/>
            <a:endCxn id="5" idx="5"/>
          </p:cNvCxnSpPr>
          <p:nvPr/>
        </p:nvCxnSpPr>
        <p:spPr>
          <a:xfrm rot="5400000" flipH="1">
            <a:off x="5613552" y="3773087"/>
            <a:ext cx="65136" cy="1781502"/>
          </a:xfrm>
          <a:prstGeom prst="curvedConnector3">
            <a:avLst>
              <a:gd name="adj1" fmla="val -75205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E32D7CD7-7873-49BF-9133-12441808B510}"/>
                  </a:ext>
                </a:extLst>
              </p:cNvPr>
              <p:cNvSpPr txBox="1"/>
              <p:nvPr/>
            </p:nvSpPr>
            <p:spPr>
              <a:xfrm>
                <a:off x="5018315" y="5048199"/>
                <a:ext cx="112666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46" name="TextBox 45">
                <a:extLst>
                  <a:ext uri="{FF2B5EF4-FFF2-40B4-BE49-F238E27FC236}">
                    <a16:creationId xmlns:a16="http://schemas.microsoft.com/office/drawing/2014/main" id="{E32D7CD7-7873-49BF-9133-12441808B510}"/>
                  </a:ext>
                </a:extLst>
              </p:cNvPr>
              <p:cNvSpPr txBox="1">
                <a:spLocks noRot="1" noChangeAspect="1" noMove="1" noResize="1" noEditPoints="1" noAdjustHandles="1" noChangeArrowheads="1" noChangeShapeType="1" noTextEdit="1"/>
              </p:cNvSpPr>
              <p:nvPr/>
            </p:nvSpPr>
            <p:spPr>
              <a:xfrm>
                <a:off x="5018315" y="5048199"/>
                <a:ext cx="1126669"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4B8662FE-854B-4E63-890F-772D163C49B5}"/>
                  </a:ext>
                </a:extLst>
              </p:cNvPr>
              <p:cNvSpPr txBox="1"/>
              <p:nvPr/>
            </p:nvSpPr>
            <p:spPr>
              <a:xfrm>
                <a:off x="6770915" y="4863143"/>
                <a:ext cx="112666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47" name="TextBox 46">
                <a:extLst>
                  <a:ext uri="{FF2B5EF4-FFF2-40B4-BE49-F238E27FC236}">
                    <a16:creationId xmlns:a16="http://schemas.microsoft.com/office/drawing/2014/main" id="{4B8662FE-854B-4E63-890F-772D163C49B5}"/>
                  </a:ext>
                </a:extLst>
              </p:cNvPr>
              <p:cNvSpPr txBox="1">
                <a:spLocks noRot="1" noChangeAspect="1" noMove="1" noResize="1" noEditPoints="1" noAdjustHandles="1" noChangeArrowheads="1" noChangeShapeType="1" noTextEdit="1"/>
              </p:cNvSpPr>
              <p:nvPr/>
            </p:nvSpPr>
            <p:spPr>
              <a:xfrm>
                <a:off x="6770915" y="4863143"/>
                <a:ext cx="1126669"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608B5F8F-D90B-401D-A90B-6842FD4AFED4}"/>
                  </a:ext>
                </a:extLst>
              </p:cNvPr>
              <p:cNvSpPr txBox="1"/>
              <p:nvPr/>
            </p:nvSpPr>
            <p:spPr>
              <a:xfrm>
                <a:off x="2906488" y="4928457"/>
                <a:ext cx="112666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48" name="TextBox 47">
                <a:extLst>
                  <a:ext uri="{FF2B5EF4-FFF2-40B4-BE49-F238E27FC236}">
                    <a16:creationId xmlns:a16="http://schemas.microsoft.com/office/drawing/2014/main" id="{608B5F8F-D90B-401D-A90B-6842FD4AFED4}"/>
                  </a:ext>
                </a:extLst>
              </p:cNvPr>
              <p:cNvSpPr txBox="1">
                <a:spLocks noRot="1" noChangeAspect="1" noMove="1" noResize="1" noEditPoints="1" noAdjustHandles="1" noChangeArrowheads="1" noChangeShapeType="1" noTextEdit="1"/>
              </p:cNvSpPr>
              <p:nvPr/>
            </p:nvSpPr>
            <p:spPr>
              <a:xfrm>
                <a:off x="2906488" y="4928457"/>
                <a:ext cx="1126669" cy="369332"/>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849058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C9449-8242-4244-829A-95A745BD4373}"/>
              </a:ext>
            </a:extLst>
          </p:cNvPr>
          <p:cNvSpPr>
            <a:spLocks noGrp="1"/>
          </p:cNvSpPr>
          <p:nvPr>
            <p:ph type="title"/>
          </p:nvPr>
        </p:nvSpPr>
        <p:spPr/>
        <p:txBody>
          <a:bodyPr/>
          <a:lstStyle/>
          <a:p>
            <a:r>
              <a:rPr lang="en-US" dirty="0"/>
              <a:t>Acceptance of input string by DFA</a:t>
            </a:r>
          </a:p>
        </p:txBody>
      </p:sp>
      <p:sp>
        <p:nvSpPr>
          <p:cNvPr id="3" name="Content Placeholder 2">
            <a:extLst>
              <a:ext uri="{FF2B5EF4-FFF2-40B4-BE49-F238E27FC236}">
                <a16:creationId xmlns:a16="http://schemas.microsoft.com/office/drawing/2014/main" id="{57476B57-2120-4012-8A53-FB556DE84C81}"/>
              </a:ext>
            </a:extLst>
          </p:cNvPr>
          <p:cNvSpPr>
            <a:spLocks noGrp="1"/>
          </p:cNvSpPr>
          <p:nvPr>
            <p:ph idx="1"/>
          </p:nvPr>
        </p:nvSpPr>
        <p:spPr/>
        <p:txBody>
          <a:bodyPr/>
          <a:lstStyle/>
          <a:p>
            <a:r>
              <a:rPr lang="en-US" dirty="0"/>
              <a:t>In DFA, only one transition is possible for a given input</a:t>
            </a:r>
          </a:p>
          <a:p>
            <a:pPr lvl="1"/>
            <a:r>
              <a:rPr lang="en-US" dirty="0"/>
              <a:t>One final state</a:t>
            </a:r>
          </a:p>
          <a:p>
            <a:pPr lvl="1"/>
            <a:r>
              <a:rPr lang="en-US" dirty="0"/>
              <a:t>DFA accepts a string only if the final state is also an accepting state</a:t>
            </a:r>
          </a:p>
          <a:p>
            <a:endParaRPr lang="en-US" dirty="0"/>
          </a:p>
          <a:p>
            <a:endParaRPr lang="en-US" dirty="0"/>
          </a:p>
        </p:txBody>
      </p:sp>
    </p:spTree>
    <p:extLst>
      <p:ext uri="{BB962C8B-B14F-4D97-AF65-F5344CB8AC3E}">
        <p14:creationId xmlns:p14="http://schemas.microsoft.com/office/powerpoint/2010/main" val="3178862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E7879-B4A8-B541-007B-9AC1685BBBA6}"/>
              </a:ext>
            </a:extLst>
          </p:cNvPr>
          <p:cNvSpPr>
            <a:spLocks noGrp="1"/>
          </p:cNvSpPr>
          <p:nvPr>
            <p:ph type="title"/>
          </p:nvPr>
        </p:nvSpPr>
        <p:spPr/>
        <p:txBody>
          <a:bodyPr/>
          <a:lstStyle/>
          <a:p>
            <a:r>
              <a:rPr lang="en-IN" dirty="0"/>
              <a:t>Transition diagrams</a:t>
            </a:r>
          </a:p>
        </p:txBody>
      </p:sp>
      <p:sp>
        <p:nvSpPr>
          <p:cNvPr id="3" name="Text Placeholder 2">
            <a:extLst>
              <a:ext uri="{FF2B5EF4-FFF2-40B4-BE49-F238E27FC236}">
                <a16:creationId xmlns:a16="http://schemas.microsoft.com/office/drawing/2014/main" id="{EDF241CE-46AF-C1E3-6470-2B068E668F26}"/>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8363613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DFA</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a:xfrm>
            <a:off x="838200" y="1825625"/>
            <a:ext cx="10515600" cy="4351338"/>
          </a:xfrm>
        </p:spPr>
        <p:txBody>
          <a:bodyPr/>
          <a:lstStyle/>
          <a:p>
            <a:r>
              <a:rPr lang="en-US" dirty="0"/>
              <a:t>DFA corresponding to previous NFA</a:t>
            </a:r>
          </a:p>
          <a:p>
            <a:pPr lvl="1"/>
            <a:r>
              <a:rPr lang="en-US" dirty="0"/>
              <a:t>Does this DFA accept </a:t>
            </a:r>
            <a:r>
              <a:rPr lang="en-US" dirty="0" err="1"/>
              <a:t>aabb</a:t>
            </a:r>
            <a:r>
              <a:rPr lang="en-US" dirty="0"/>
              <a:t>?</a:t>
            </a:r>
          </a:p>
          <a:p>
            <a:endParaRPr lang="en-US" dirty="0"/>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7914" y="3967060"/>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27" name="Oval 26">
            <a:extLst>
              <a:ext uri="{FF2B5EF4-FFF2-40B4-BE49-F238E27FC236}">
                <a16:creationId xmlns:a16="http://schemas.microsoft.com/office/drawing/2014/main" id="{91AB081B-2978-4BF3-999D-AE36E30DC63C}"/>
              </a:ext>
            </a:extLst>
          </p:cNvPr>
          <p:cNvSpPr/>
          <p:nvPr/>
        </p:nvSpPr>
        <p:spPr>
          <a:xfrm>
            <a:off x="1643744" y="3792892"/>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5A7CF0FE-2852-4BC9-BC8D-73F8228BE6EB}"/>
              </a:ext>
            </a:extLst>
          </p:cNvPr>
          <p:cNvCxnSpPr/>
          <p:nvPr/>
        </p:nvCxnSpPr>
        <p:spPr>
          <a:xfrm>
            <a:off x="838200" y="4386941"/>
            <a:ext cx="8055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1EC82EC8-C20C-4D58-B8F8-F41A92CFE4C2}"/>
              </a:ext>
            </a:extLst>
          </p:cNvPr>
          <p:cNvCxnSpPr>
            <a:stCxn id="27" idx="6"/>
            <a:endCxn id="27" idx="7"/>
          </p:cNvCxnSpPr>
          <p:nvPr/>
        </p:nvCxnSpPr>
        <p:spPr>
          <a:xfrm flipH="1" flipV="1">
            <a:off x="2693690" y="3961192"/>
            <a:ext cx="180142" cy="406312"/>
          </a:xfrm>
          <a:prstGeom prst="curvedConnector4">
            <a:avLst>
              <a:gd name="adj1" fmla="val -126900"/>
              <a:gd name="adj2" fmla="val 1976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or: Curved 21">
            <a:extLst>
              <a:ext uri="{FF2B5EF4-FFF2-40B4-BE49-F238E27FC236}">
                <a16:creationId xmlns:a16="http://schemas.microsoft.com/office/drawing/2014/main" id="{30936D20-C13A-4E9F-AE32-526FE87CD1FF}"/>
              </a:ext>
            </a:extLst>
          </p:cNvPr>
          <p:cNvCxnSpPr>
            <a:stCxn id="27" idx="4"/>
            <a:endCxn id="27" idx="3"/>
          </p:cNvCxnSpPr>
          <p:nvPr/>
        </p:nvCxnSpPr>
        <p:spPr>
          <a:xfrm rot="5400000" flipH="1">
            <a:off x="1957187" y="4640514"/>
            <a:ext cx="168300" cy="434902"/>
          </a:xfrm>
          <a:prstGeom prst="curvedConnector3">
            <a:avLst>
              <a:gd name="adj1" fmla="val -297529"/>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3C55E7E-7003-4F35-AA3A-1E307159A228}"/>
              </a:ext>
            </a:extLst>
          </p:cNvPr>
          <p:cNvSpPr txBox="1"/>
          <p:nvPr/>
        </p:nvSpPr>
        <p:spPr>
          <a:xfrm>
            <a:off x="3167743" y="3374571"/>
            <a:ext cx="1632857" cy="369332"/>
          </a:xfrm>
          <a:prstGeom prst="rect">
            <a:avLst/>
          </a:prstGeom>
          <a:noFill/>
        </p:spPr>
        <p:txBody>
          <a:bodyPr wrap="square" rtlCol="0">
            <a:spAutoFit/>
          </a:bodyPr>
          <a:lstStyle/>
          <a:p>
            <a:r>
              <a:rPr lang="en-US" b="1" dirty="0"/>
              <a:t>a</a:t>
            </a:r>
          </a:p>
        </p:txBody>
      </p:sp>
      <p:sp>
        <p:nvSpPr>
          <p:cNvPr id="38" name="TextBox 37">
            <a:extLst>
              <a:ext uri="{FF2B5EF4-FFF2-40B4-BE49-F238E27FC236}">
                <a16:creationId xmlns:a16="http://schemas.microsoft.com/office/drawing/2014/main" id="{26A7F596-584E-4F47-9E17-C6EE957AD138}"/>
              </a:ext>
            </a:extLst>
          </p:cNvPr>
          <p:cNvSpPr txBox="1"/>
          <p:nvPr/>
        </p:nvSpPr>
        <p:spPr>
          <a:xfrm>
            <a:off x="2253343" y="5094514"/>
            <a:ext cx="1632857" cy="369332"/>
          </a:xfrm>
          <a:prstGeom prst="rect">
            <a:avLst/>
          </a:prstGeom>
          <a:noFill/>
        </p:spPr>
        <p:txBody>
          <a:bodyPr wrap="square" rtlCol="0">
            <a:spAutoFit/>
          </a:bodyPr>
          <a:lstStyle/>
          <a:p>
            <a:r>
              <a:rPr lang="en-US" b="1" dirty="0"/>
              <a:t>b</a:t>
            </a:r>
          </a:p>
        </p:txBody>
      </p:sp>
    </p:spTree>
    <p:extLst>
      <p:ext uri="{BB962C8B-B14F-4D97-AF65-F5344CB8AC3E}">
        <p14:creationId xmlns:p14="http://schemas.microsoft.com/office/powerpoint/2010/main" val="41454465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642E9-76A9-4DDB-92B3-240D5BFFC820}"/>
              </a:ext>
            </a:extLst>
          </p:cNvPr>
          <p:cNvSpPr>
            <a:spLocks noGrp="1"/>
          </p:cNvSpPr>
          <p:nvPr>
            <p:ph type="title"/>
          </p:nvPr>
        </p:nvSpPr>
        <p:spPr/>
        <p:txBody>
          <a:bodyPr/>
          <a:lstStyle/>
          <a:p>
            <a:r>
              <a:rPr lang="en-US" dirty="0"/>
              <a:t>Steps in building lexical analyzer from RE</a:t>
            </a:r>
            <a:endParaRPr lang="en-IN" dirty="0"/>
          </a:p>
        </p:txBody>
      </p:sp>
      <p:sp>
        <p:nvSpPr>
          <p:cNvPr id="3" name="Content Placeholder 2">
            <a:extLst>
              <a:ext uri="{FF2B5EF4-FFF2-40B4-BE49-F238E27FC236}">
                <a16:creationId xmlns:a16="http://schemas.microsoft.com/office/drawing/2014/main" id="{1107D042-F6FC-4624-A237-A231012D0AE7}"/>
              </a:ext>
            </a:extLst>
          </p:cNvPr>
          <p:cNvSpPr>
            <a:spLocks noGrp="1"/>
          </p:cNvSpPr>
          <p:nvPr>
            <p:ph idx="1"/>
          </p:nvPr>
        </p:nvSpPr>
        <p:spPr/>
        <p:txBody>
          <a:bodyPr/>
          <a:lstStyle/>
          <a:p>
            <a:r>
              <a:rPr lang="en-IN" dirty="0"/>
              <a:t>Regular expression to NFA</a:t>
            </a:r>
          </a:p>
          <a:p>
            <a:r>
              <a:rPr lang="en-IN" b="1" dirty="0"/>
              <a:t>NFA to DFA</a:t>
            </a:r>
          </a:p>
          <a:p>
            <a:r>
              <a:rPr lang="en-IN" dirty="0"/>
              <a:t>Implementation of DFA </a:t>
            </a:r>
          </a:p>
        </p:txBody>
      </p:sp>
    </p:spTree>
    <p:extLst>
      <p:ext uri="{BB962C8B-B14F-4D97-AF65-F5344CB8AC3E}">
        <p14:creationId xmlns:p14="http://schemas.microsoft.com/office/powerpoint/2010/main" val="19481082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NFA</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p:txBody>
          <a:bodyPr/>
          <a:lstStyle/>
          <a:p>
            <a:endParaRPr lang="en-US" dirty="0"/>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7914" y="3967060"/>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82924AA-AC89-4CE0-8825-36272164E6EB}"/>
              </a:ext>
            </a:extLst>
          </p:cNvPr>
          <p:cNvSpPr/>
          <p:nvPr/>
        </p:nvSpPr>
        <p:spPr>
          <a:xfrm>
            <a:off x="3984171" y="393440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93B8C1EE-82A5-445A-9811-909D5D681886}"/>
              </a:ext>
            </a:extLst>
          </p:cNvPr>
          <p:cNvSpPr/>
          <p:nvPr/>
        </p:nvSpPr>
        <p:spPr>
          <a:xfrm>
            <a:off x="6085113" y="3879977"/>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E5F39172-EB00-43DB-85AD-52FDF57F7D85}"/>
              </a:ext>
            </a:extLst>
          </p:cNvPr>
          <p:cNvSpPr/>
          <p:nvPr/>
        </p:nvSpPr>
        <p:spPr>
          <a:xfrm>
            <a:off x="8251369" y="3629605"/>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8" name="Oval 7">
            <a:extLst>
              <a:ext uri="{FF2B5EF4-FFF2-40B4-BE49-F238E27FC236}">
                <a16:creationId xmlns:a16="http://schemas.microsoft.com/office/drawing/2014/main" id="{1FB2F8A2-F081-4A58-89BB-CFA5F6391028}"/>
              </a:ext>
            </a:extLst>
          </p:cNvPr>
          <p:cNvSpPr/>
          <p:nvPr/>
        </p:nvSpPr>
        <p:spPr>
          <a:xfrm>
            <a:off x="8403769" y="380377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0" name="Straight Arrow Connector 9">
            <a:extLst>
              <a:ext uri="{FF2B5EF4-FFF2-40B4-BE49-F238E27FC236}">
                <a16:creationId xmlns:a16="http://schemas.microsoft.com/office/drawing/2014/main" id="{B2B05F7F-9FF0-46F8-A94A-1342F656E9EE}"/>
              </a:ext>
            </a:extLst>
          </p:cNvPr>
          <p:cNvCxnSpPr>
            <a:endCxn id="4" idx="2"/>
          </p:cNvCxnSpPr>
          <p:nvPr/>
        </p:nvCxnSpPr>
        <p:spPr>
          <a:xfrm>
            <a:off x="767443" y="4375274"/>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09961C-444B-48EF-8FEB-098BD88EA7E0}"/>
              </a:ext>
            </a:extLst>
          </p:cNvPr>
          <p:cNvCxnSpPr>
            <a:endCxn id="5" idx="2"/>
          </p:cNvCxnSpPr>
          <p:nvPr/>
        </p:nvCxnSpPr>
        <p:spPr>
          <a:xfrm flipV="1">
            <a:off x="2721429" y="4342619"/>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249E6A-8990-4542-85A3-C0EAE9784AF3}"/>
              </a:ext>
            </a:extLst>
          </p:cNvPr>
          <p:cNvCxnSpPr>
            <a:stCxn id="5" idx="6"/>
            <a:endCxn id="6" idx="2"/>
          </p:cNvCxnSpPr>
          <p:nvPr/>
        </p:nvCxnSpPr>
        <p:spPr>
          <a:xfrm flipV="1">
            <a:off x="4887686" y="4288192"/>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868903-EBF8-4393-B2E4-317609A81767}"/>
              </a:ext>
            </a:extLst>
          </p:cNvPr>
          <p:cNvCxnSpPr>
            <a:stCxn id="6" idx="6"/>
            <a:endCxn id="7" idx="2"/>
          </p:cNvCxnSpPr>
          <p:nvPr/>
        </p:nvCxnSpPr>
        <p:spPr>
          <a:xfrm flipV="1">
            <a:off x="6988628" y="4204217"/>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E902FFF1-4435-42A1-B389-53F7A967A849}"/>
              </a:ext>
            </a:extLst>
          </p:cNvPr>
          <p:cNvCxnSpPr>
            <a:stCxn id="4" idx="7"/>
            <a:endCxn id="4" idx="1"/>
          </p:cNvCxnSpPr>
          <p:nvPr/>
        </p:nvCxnSpPr>
        <p:spPr>
          <a:xfrm rot="16200000" flipV="1">
            <a:off x="2269672" y="3767182"/>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F1CEF565-403E-4622-A531-7B4E6BF6EA00}"/>
              </a:ext>
            </a:extLst>
          </p:cNvPr>
          <p:cNvCxnSpPr>
            <a:stCxn id="4" idx="3"/>
            <a:endCxn id="4" idx="5"/>
          </p:cNvCxnSpPr>
          <p:nvPr/>
        </p:nvCxnSpPr>
        <p:spPr>
          <a:xfrm rot="16200000" flipH="1">
            <a:off x="2269671" y="4344485"/>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FA67F10-BAD4-4D85-B140-079E70B25934}"/>
              </a:ext>
            </a:extLst>
          </p:cNvPr>
          <p:cNvSpPr txBox="1"/>
          <p:nvPr/>
        </p:nvSpPr>
        <p:spPr>
          <a:xfrm>
            <a:off x="2133599" y="5114775"/>
            <a:ext cx="903515" cy="369332"/>
          </a:xfrm>
          <a:prstGeom prst="rect">
            <a:avLst/>
          </a:prstGeom>
          <a:noFill/>
        </p:spPr>
        <p:txBody>
          <a:bodyPr wrap="square" rtlCol="0">
            <a:spAutoFit/>
          </a:bodyPr>
          <a:lstStyle/>
          <a:p>
            <a:r>
              <a:rPr lang="en-US" dirty="0"/>
              <a:t>b</a:t>
            </a:r>
          </a:p>
        </p:txBody>
      </p:sp>
      <p:sp>
        <p:nvSpPr>
          <p:cNvPr id="22" name="TextBox 21">
            <a:extLst>
              <a:ext uri="{FF2B5EF4-FFF2-40B4-BE49-F238E27FC236}">
                <a16:creationId xmlns:a16="http://schemas.microsoft.com/office/drawing/2014/main" id="{A851495F-D2EB-4320-9962-ED9361A82175}"/>
              </a:ext>
            </a:extLst>
          </p:cNvPr>
          <p:cNvSpPr txBox="1"/>
          <p:nvPr/>
        </p:nvSpPr>
        <p:spPr>
          <a:xfrm>
            <a:off x="5257797" y="3884689"/>
            <a:ext cx="903515"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8C6478E3-6DEA-406C-B9C9-6A096DFC2E0E}"/>
              </a:ext>
            </a:extLst>
          </p:cNvPr>
          <p:cNvSpPr txBox="1"/>
          <p:nvPr/>
        </p:nvSpPr>
        <p:spPr>
          <a:xfrm>
            <a:off x="7326082" y="3786718"/>
            <a:ext cx="903515" cy="369332"/>
          </a:xfrm>
          <a:prstGeom prst="rect">
            <a:avLst/>
          </a:prstGeom>
          <a:noFill/>
        </p:spPr>
        <p:txBody>
          <a:bodyPr wrap="square" rtlCol="0">
            <a:spAutoFit/>
          </a:bodyPr>
          <a:lstStyle/>
          <a:p>
            <a:r>
              <a:rPr lang="en-US" dirty="0"/>
              <a:t>b</a:t>
            </a:r>
          </a:p>
        </p:txBody>
      </p:sp>
      <p:sp>
        <p:nvSpPr>
          <p:cNvPr id="24" name="TextBox 23">
            <a:extLst>
              <a:ext uri="{FF2B5EF4-FFF2-40B4-BE49-F238E27FC236}">
                <a16:creationId xmlns:a16="http://schemas.microsoft.com/office/drawing/2014/main" id="{3E599454-7784-4BC3-9AA9-F33901FA6E80}"/>
              </a:ext>
            </a:extLst>
          </p:cNvPr>
          <p:cNvSpPr txBox="1"/>
          <p:nvPr/>
        </p:nvSpPr>
        <p:spPr>
          <a:xfrm>
            <a:off x="3058886" y="3939118"/>
            <a:ext cx="903515"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85F93BD6-4B2F-42EA-AB93-D5DB4896B236}"/>
              </a:ext>
            </a:extLst>
          </p:cNvPr>
          <p:cNvSpPr txBox="1"/>
          <p:nvPr/>
        </p:nvSpPr>
        <p:spPr>
          <a:xfrm>
            <a:off x="2046516" y="3340406"/>
            <a:ext cx="903515" cy="369332"/>
          </a:xfrm>
          <a:prstGeom prst="rect">
            <a:avLst/>
          </a:prstGeom>
          <a:noFill/>
        </p:spPr>
        <p:txBody>
          <a:bodyPr wrap="square" rtlCol="0">
            <a:spAutoFit/>
          </a:bodyPr>
          <a:lstStyle/>
          <a:p>
            <a:r>
              <a:rPr lang="en-US" dirty="0"/>
              <a:t>a</a:t>
            </a:r>
          </a:p>
        </p:txBody>
      </p:sp>
      <mc:AlternateContent xmlns:mc="http://schemas.openxmlformats.org/markup-compatibility/2006" xmlns:a14="http://schemas.microsoft.com/office/drawing/2010/main">
        <mc:Choice Requires="a14">
          <p:sp>
            <p:nvSpPr>
              <p:cNvPr id="26" name="Content Placeholder 2">
                <a:extLst>
                  <a:ext uri="{FF2B5EF4-FFF2-40B4-BE49-F238E27FC236}">
                    <a16:creationId xmlns:a16="http://schemas.microsoft.com/office/drawing/2014/main" id="{D5CB0A83-1CDD-4F6C-8291-C05852CE8C02}"/>
                  </a:ext>
                </a:extLst>
              </p:cNvPr>
              <p:cNvSpPr txBox="1">
                <a:spLocks/>
              </p:cNvSpPr>
              <p:nvPr/>
            </p:nvSpPr>
            <p:spPr>
              <a:xfrm>
                <a:off x="696685"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multiple transitions are possible for a given input in a given state</a:t>
                </a:r>
              </a:p>
              <a:p>
                <a14:m>
                  <m:oMath xmlns:m="http://schemas.openxmlformats.org/officeDocument/2006/math">
                    <m:r>
                      <a:rPr lang="en-US" i="1">
                        <a:latin typeface="Cambria Math" panose="02040503050406030204" pitchFamily="18" charset="0"/>
                      </a:rPr>
                      <m:t>𝜖</m:t>
                    </m:r>
                  </m:oMath>
                </a14:m>
                <a:r>
                  <a:rPr lang="en-US" dirty="0"/>
                  <a:t> moves</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             </a:t>
                </a:r>
              </a:p>
            </p:txBody>
          </p:sp>
        </mc:Choice>
        <mc:Fallback xmlns="">
          <p:sp>
            <p:nvSpPr>
              <p:cNvPr id="26" name="Content Placeholder 2">
                <a:extLst>
                  <a:ext uri="{FF2B5EF4-FFF2-40B4-BE49-F238E27FC236}">
                    <a16:creationId xmlns:a16="http://schemas.microsoft.com/office/drawing/2014/main" id="{D5CB0A83-1CDD-4F6C-8291-C05852CE8C02}"/>
                  </a:ext>
                </a:extLst>
              </p:cNvPr>
              <p:cNvSpPr txBox="1">
                <a:spLocks noRot="1" noChangeAspect="1" noMove="1" noResize="1" noEditPoints="1" noAdjustHandles="1" noChangeArrowheads="1" noChangeShapeType="1" noTextEdit="1"/>
              </p:cNvSpPr>
              <p:nvPr/>
            </p:nvSpPr>
            <p:spPr>
              <a:xfrm>
                <a:off x="696685" y="1978025"/>
                <a:ext cx="10515600" cy="4351338"/>
              </a:xfrm>
              <a:prstGeom prst="rect">
                <a:avLst/>
              </a:prstGeom>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322327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79E9C-AFC2-4FA5-8027-DEE9A6ABDB29}"/>
              </a:ext>
            </a:extLst>
          </p:cNvPr>
          <p:cNvSpPr>
            <a:spLocks noGrp="1"/>
          </p:cNvSpPr>
          <p:nvPr>
            <p:ph type="title"/>
          </p:nvPr>
        </p:nvSpPr>
        <p:spPr/>
        <p:txBody>
          <a:bodyPr/>
          <a:lstStyle/>
          <a:p>
            <a:r>
              <a:rPr lang="en-US" dirty="0"/>
              <a:t>Transition table</a:t>
            </a:r>
          </a:p>
        </p:txBody>
      </p:sp>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59C901C9-ACF3-4FB2-9618-A0348D1531EB}"/>
                  </a:ext>
                </a:extLst>
              </p:cNvPr>
              <p:cNvGraphicFramePr>
                <a:graphicFrameLocks noGrp="1"/>
              </p:cNvGraphicFramePr>
              <p:nvPr>
                <p:ph idx="1"/>
              </p:nvPr>
            </p:nvGraphicFramePr>
            <p:xfrm>
              <a:off x="3086100" y="2960914"/>
              <a:ext cx="5845628" cy="1905000"/>
            </p:xfrm>
            <a:graphic>
              <a:graphicData uri="http://schemas.openxmlformats.org/drawingml/2006/table">
                <a:tbl>
                  <a:tblPr firstRow="1" bandRow="1">
                    <a:tableStyleId>{5C22544A-7EE6-4342-B048-85BDC9FD1C3A}</a:tableStyleId>
                  </a:tblPr>
                  <a:tblGrid>
                    <a:gridCol w="1039586">
                      <a:extLst>
                        <a:ext uri="{9D8B030D-6E8A-4147-A177-3AD203B41FA5}">
                          <a16:colId xmlns:a16="http://schemas.microsoft.com/office/drawing/2014/main" val="1685162580"/>
                        </a:ext>
                      </a:extLst>
                    </a:gridCol>
                    <a:gridCol w="1545771">
                      <a:extLst>
                        <a:ext uri="{9D8B030D-6E8A-4147-A177-3AD203B41FA5}">
                          <a16:colId xmlns:a16="http://schemas.microsoft.com/office/drawing/2014/main" val="1758164792"/>
                        </a:ext>
                      </a:extLst>
                    </a:gridCol>
                    <a:gridCol w="1360714">
                      <a:extLst>
                        <a:ext uri="{9D8B030D-6E8A-4147-A177-3AD203B41FA5}">
                          <a16:colId xmlns:a16="http://schemas.microsoft.com/office/drawing/2014/main" val="2723893723"/>
                        </a:ext>
                      </a:extLst>
                    </a:gridCol>
                    <a:gridCol w="1899557">
                      <a:extLst>
                        <a:ext uri="{9D8B030D-6E8A-4147-A177-3AD203B41FA5}">
                          <a16:colId xmlns:a16="http://schemas.microsoft.com/office/drawing/2014/main" val="2916447092"/>
                        </a:ext>
                      </a:extLst>
                    </a:gridCol>
                  </a:tblGrid>
                  <a:tr h="381000">
                    <a:tc>
                      <a:txBody>
                        <a:bodyPr/>
                        <a:lstStyle/>
                        <a:p>
                          <a:pPr algn="ctr"/>
                          <a:r>
                            <a:rPr lang="en-US"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𝝐</m:t>
                                </m:r>
                              </m:oMath>
                            </m:oMathPara>
                          </a14:m>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570689"/>
                      </a:ext>
                    </a:extLst>
                  </a:tr>
                  <a:tr h="38100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298784"/>
                      </a:ext>
                    </a:extLst>
                  </a:tr>
                  <a:tr h="38100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58528"/>
                      </a:ext>
                    </a:extLst>
                  </a:tr>
                  <a:tr h="38100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21013"/>
                      </a:ext>
                    </a:extLst>
                  </a:tr>
                  <a:tr h="38100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020256"/>
                      </a:ext>
                    </a:extLst>
                  </a:tr>
                </a:tbl>
              </a:graphicData>
            </a:graphic>
          </p:graphicFrame>
        </mc:Choice>
        <mc:Fallback xmlns="">
          <p:graphicFrame>
            <p:nvGraphicFramePr>
              <p:cNvPr id="4" name="Content Placeholder 3">
                <a:extLst>
                  <a:ext uri="{FF2B5EF4-FFF2-40B4-BE49-F238E27FC236}">
                    <a16:creationId xmlns:a16="http://schemas.microsoft.com/office/drawing/2014/main" id="{59C901C9-ACF3-4FB2-9618-A0348D1531EB}"/>
                  </a:ext>
                </a:extLst>
              </p:cNvPr>
              <p:cNvGraphicFramePr>
                <a:graphicFrameLocks noGrp="1"/>
              </p:cNvGraphicFramePr>
              <p:nvPr>
                <p:ph idx="1"/>
                <p:extLst>
                  <p:ext uri="{D42A27DB-BD31-4B8C-83A1-F6EECF244321}">
                    <p14:modId xmlns:p14="http://schemas.microsoft.com/office/powerpoint/2010/main" val="4272581281"/>
                  </p:ext>
                </p:extLst>
              </p:nvPr>
            </p:nvGraphicFramePr>
            <p:xfrm>
              <a:off x="3086100" y="2960914"/>
              <a:ext cx="5845628" cy="1905000"/>
            </p:xfrm>
            <a:graphic>
              <a:graphicData uri="http://schemas.openxmlformats.org/drawingml/2006/table">
                <a:tbl>
                  <a:tblPr firstRow="1" bandRow="1">
                    <a:tableStyleId>{5C22544A-7EE6-4342-B048-85BDC9FD1C3A}</a:tableStyleId>
                  </a:tblPr>
                  <a:tblGrid>
                    <a:gridCol w="1039586">
                      <a:extLst>
                        <a:ext uri="{9D8B030D-6E8A-4147-A177-3AD203B41FA5}">
                          <a16:colId xmlns:a16="http://schemas.microsoft.com/office/drawing/2014/main" val="1685162580"/>
                        </a:ext>
                      </a:extLst>
                    </a:gridCol>
                    <a:gridCol w="1545771">
                      <a:extLst>
                        <a:ext uri="{9D8B030D-6E8A-4147-A177-3AD203B41FA5}">
                          <a16:colId xmlns:a16="http://schemas.microsoft.com/office/drawing/2014/main" val="1758164792"/>
                        </a:ext>
                      </a:extLst>
                    </a:gridCol>
                    <a:gridCol w="1360714">
                      <a:extLst>
                        <a:ext uri="{9D8B030D-6E8A-4147-A177-3AD203B41FA5}">
                          <a16:colId xmlns:a16="http://schemas.microsoft.com/office/drawing/2014/main" val="2723893723"/>
                        </a:ext>
                      </a:extLst>
                    </a:gridCol>
                    <a:gridCol w="1899557">
                      <a:extLst>
                        <a:ext uri="{9D8B030D-6E8A-4147-A177-3AD203B41FA5}">
                          <a16:colId xmlns:a16="http://schemas.microsoft.com/office/drawing/2014/main" val="2916447092"/>
                        </a:ext>
                      </a:extLst>
                    </a:gridCol>
                  </a:tblGrid>
                  <a:tr h="381000">
                    <a:tc>
                      <a:txBody>
                        <a:bodyPr/>
                        <a:lstStyle/>
                        <a:p>
                          <a:pPr algn="ctr"/>
                          <a:r>
                            <a:rPr lang="en-US"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8013" t="-7937" r="-641" b="-419048"/>
                          </a:stretch>
                        </a:blipFill>
                      </a:tcPr>
                    </a:tc>
                    <a:extLst>
                      <a:ext uri="{0D108BD9-81ED-4DB2-BD59-A6C34878D82A}">
                        <a16:rowId xmlns:a16="http://schemas.microsoft.com/office/drawing/2014/main" val="3246570689"/>
                      </a:ext>
                    </a:extLst>
                  </a:tr>
                  <a:tr h="38100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298784"/>
                      </a:ext>
                    </a:extLst>
                  </a:tr>
                  <a:tr h="38100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58528"/>
                      </a:ext>
                    </a:extLst>
                  </a:tr>
                  <a:tr h="38100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21013"/>
                      </a:ext>
                    </a:extLst>
                  </a:tr>
                  <a:tr h="38100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020256"/>
                      </a:ext>
                    </a:extLst>
                  </a:tr>
                </a:tbl>
              </a:graphicData>
            </a:graphic>
          </p:graphicFrame>
        </mc:Fallback>
      </mc:AlternateContent>
    </p:spTree>
    <p:extLst>
      <p:ext uri="{BB962C8B-B14F-4D97-AF65-F5344CB8AC3E}">
        <p14:creationId xmlns:p14="http://schemas.microsoft.com/office/powerpoint/2010/main" val="21065734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A18BF-13B5-4328-BD3D-4F0F23FA63E9}"/>
              </a:ext>
            </a:extLst>
          </p:cNvPr>
          <p:cNvSpPr>
            <a:spLocks noGrp="1"/>
          </p:cNvSpPr>
          <p:nvPr>
            <p:ph type="title"/>
          </p:nvPr>
        </p:nvSpPr>
        <p:spPr>
          <a:noFill/>
        </p:spPr>
        <p:txBody>
          <a:bodyPr/>
          <a:lstStyle/>
          <a:p>
            <a:r>
              <a:rPr lang="en-US" dirty="0"/>
              <a:t>NFA to DFA</a:t>
            </a:r>
          </a:p>
        </p:txBody>
      </p:sp>
      <p:sp>
        <p:nvSpPr>
          <p:cNvPr id="4" name="Oval 3">
            <a:extLst>
              <a:ext uri="{FF2B5EF4-FFF2-40B4-BE49-F238E27FC236}">
                <a16:creationId xmlns:a16="http://schemas.microsoft.com/office/drawing/2014/main" id="{E8C40C60-9D16-4E03-A375-E09F8F0F1BCA}"/>
              </a:ext>
            </a:extLst>
          </p:cNvPr>
          <p:cNvSpPr/>
          <p:nvPr/>
        </p:nvSpPr>
        <p:spPr>
          <a:xfrm>
            <a:off x="2013857" y="3429000"/>
            <a:ext cx="8708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C200A17-E4C9-40F7-8228-C9F71F28BE9B}"/>
              </a:ext>
            </a:extLst>
          </p:cNvPr>
          <p:cNvSpPr/>
          <p:nvPr/>
        </p:nvSpPr>
        <p:spPr>
          <a:xfrm>
            <a:off x="3984171" y="3494314"/>
            <a:ext cx="8708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3E743BC2-2E5E-4BA7-96EE-18F13F6CB499}"/>
              </a:ext>
            </a:extLst>
          </p:cNvPr>
          <p:cNvSpPr/>
          <p:nvPr/>
        </p:nvSpPr>
        <p:spPr>
          <a:xfrm>
            <a:off x="6085113" y="3505200"/>
            <a:ext cx="8708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1E879342-0695-4273-96E0-DE67585EA811}"/>
              </a:ext>
            </a:extLst>
          </p:cNvPr>
          <p:cNvSpPr/>
          <p:nvPr/>
        </p:nvSpPr>
        <p:spPr>
          <a:xfrm>
            <a:off x="8251369" y="3570513"/>
            <a:ext cx="1143002" cy="11726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ACCF0963-0CB5-43B9-AB18-30943F35A856}"/>
              </a:ext>
            </a:extLst>
          </p:cNvPr>
          <p:cNvCxnSpPr>
            <a:endCxn id="5" idx="2"/>
          </p:cNvCxnSpPr>
          <p:nvPr/>
        </p:nvCxnSpPr>
        <p:spPr>
          <a:xfrm>
            <a:off x="2884714" y="3929743"/>
            <a:ext cx="1099457"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DE7EEB7-DCAD-4221-97F8-8D99AD5EC9A4}"/>
              </a:ext>
            </a:extLst>
          </p:cNvPr>
          <p:cNvCxnSpPr>
            <a:stCxn id="5" idx="6"/>
          </p:cNvCxnSpPr>
          <p:nvPr/>
        </p:nvCxnSpPr>
        <p:spPr>
          <a:xfrm>
            <a:off x="4855028" y="3951514"/>
            <a:ext cx="1230085"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706F00C-D24C-479E-9629-49D479371B54}"/>
              </a:ext>
            </a:extLst>
          </p:cNvPr>
          <p:cNvCxnSpPr>
            <a:cxnSpLocks/>
            <a:stCxn id="6" idx="6"/>
            <a:endCxn id="7" idx="2"/>
          </p:cNvCxnSpPr>
          <p:nvPr/>
        </p:nvCxnSpPr>
        <p:spPr>
          <a:xfrm>
            <a:off x="6955970" y="3962400"/>
            <a:ext cx="1295399" cy="194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221ACF68-1616-4177-A07E-90DC6B3232AB}"/>
              </a:ext>
            </a:extLst>
          </p:cNvPr>
          <p:cNvCxnSpPr>
            <a:stCxn id="4" idx="3"/>
            <a:endCxn id="4" idx="1"/>
          </p:cNvCxnSpPr>
          <p:nvPr/>
        </p:nvCxnSpPr>
        <p:spPr>
          <a:xfrm rot="5400000" flipH="1">
            <a:off x="1818102" y="3886200"/>
            <a:ext cx="646578" cy="12700"/>
          </a:xfrm>
          <a:prstGeom prst="curvedConnector5">
            <a:avLst>
              <a:gd name="adj1" fmla="val -35355"/>
              <a:gd name="adj2" fmla="val 7652937"/>
              <a:gd name="adj3" fmla="val 13535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Curved 16">
            <a:extLst>
              <a:ext uri="{FF2B5EF4-FFF2-40B4-BE49-F238E27FC236}">
                <a16:creationId xmlns:a16="http://schemas.microsoft.com/office/drawing/2014/main" id="{56EDBAB7-7548-4BB4-A6A6-1097FF8C993D}"/>
              </a:ext>
            </a:extLst>
          </p:cNvPr>
          <p:cNvCxnSpPr>
            <a:stCxn id="5" idx="3"/>
            <a:endCxn id="5" idx="5"/>
          </p:cNvCxnSpPr>
          <p:nvPr/>
        </p:nvCxnSpPr>
        <p:spPr>
          <a:xfrm rot="16200000" flipH="1">
            <a:off x="4419599" y="3966908"/>
            <a:ext cx="12700" cy="615789"/>
          </a:xfrm>
          <a:prstGeom prst="curvedConnector3">
            <a:avLst>
              <a:gd name="adj1" fmla="val 285441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5F627A25-483F-4D3D-A8A0-62FE00612EAD}"/>
              </a:ext>
            </a:extLst>
          </p:cNvPr>
          <p:cNvCxnSpPr>
            <a:stCxn id="6" idx="0"/>
            <a:endCxn id="5" idx="0"/>
          </p:cNvCxnSpPr>
          <p:nvPr/>
        </p:nvCxnSpPr>
        <p:spPr>
          <a:xfrm rot="16200000" flipV="1">
            <a:off x="5464628" y="2449286"/>
            <a:ext cx="10886" cy="2100942"/>
          </a:xfrm>
          <a:prstGeom prst="curvedConnector3">
            <a:avLst>
              <a:gd name="adj1" fmla="val 219994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4BDABCB2-3D34-4DAE-B4F3-0B7A19DB6D14}"/>
              </a:ext>
            </a:extLst>
          </p:cNvPr>
          <p:cNvCxnSpPr>
            <a:cxnSpLocks/>
          </p:cNvCxnSpPr>
          <p:nvPr/>
        </p:nvCxnSpPr>
        <p:spPr>
          <a:xfrm rot="16200000" flipV="1">
            <a:off x="6583136" y="1330778"/>
            <a:ext cx="76199" cy="4403270"/>
          </a:xfrm>
          <a:prstGeom prst="curvedConnector3">
            <a:avLst>
              <a:gd name="adj1" fmla="val 102858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644BE552-D06D-46E6-A527-0F9267FF4832}"/>
              </a:ext>
            </a:extLst>
          </p:cNvPr>
          <p:cNvCxnSpPr>
            <a:cxnSpLocks/>
            <a:stCxn id="7" idx="4"/>
            <a:endCxn id="4" idx="4"/>
          </p:cNvCxnSpPr>
          <p:nvPr/>
        </p:nvCxnSpPr>
        <p:spPr>
          <a:xfrm rot="5400000" flipH="1">
            <a:off x="5436182" y="1356504"/>
            <a:ext cx="399792" cy="6373584"/>
          </a:xfrm>
          <a:prstGeom prst="curvedConnector3">
            <a:avLst>
              <a:gd name="adj1" fmla="val -57180"/>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5F7A355-EA4D-45F9-8108-2ED4C0F4AACA}"/>
              </a:ext>
            </a:extLst>
          </p:cNvPr>
          <p:cNvSpPr txBox="1"/>
          <p:nvPr/>
        </p:nvSpPr>
        <p:spPr>
          <a:xfrm>
            <a:off x="990599" y="4210595"/>
            <a:ext cx="337457" cy="369332"/>
          </a:xfrm>
          <a:prstGeom prst="rect">
            <a:avLst/>
          </a:prstGeom>
          <a:noFill/>
        </p:spPr>
        <p:txBody>
          <a:bodyPr wrap="square" rtlCol="0">
            <a:spAutoFit/>
          </a:bodyPr>
          <a:lstStyle/>
          <a:p>
            <a:r>
              <a:rPr lang="en-US" b="1" dirty="0"/>
              <a:t>b</a:t>
            </a:r>
          </a:p>
        </p:txBody>
      </p:sp>
      <p:sp>
        <p:nvSpPr>
          <p:cNvPr id="27" name="TextBox 26">
            <a:extLst>
              <a:ext uri="{FF2B5EF4-FFF2-40B4-BE49-F238E27FC236}">
                <a16:creationId xmlns:a16="http://schemas.microsoft.com/office/drawing/2014/main" id="{0550DC79-347D-4E23-8F4C-A96B28B82DEE}"/>
              </a:ext>
            </a:extLst>
          </p:cNvPr>
          <p:cNvSpPr txBox="1"/>
          <p:nvPr/>
        </p:nvSpPr>
        <p:spPr>
          <a:xfrm>
            <a:off x="3309257" y="3503025"/>
            <a:ext cx="337457" cy="369332"/>
          </a:xfrm>
          <a:prstGeom prst="rect">
            <a:avLst/>
          </a:prstGeom>
          <a:noFill/>
        </p:spPr>
        <p:txBody>
          <a:bodyPr wrap="square" rtlCol="0">
            <a:spAutoFit/>
          </a:bodyPr>
          <a:lstStyle/>
          <a:p>
            <a:r>
              <a:rPr lang="en-US" b="1" dirty="0"/>
              <a:t>a</a:t>
            </a:r>
          </a:p>
        </p:txBody>
      </p:sp>
      <p:sp>
        <p:nvSpPr>
          <p:cNvPr id="28" name="TextBox 27">
            <a:extLst>
              <a:ext uri="{FF2B5EF4-FFF2-40B4-BE49-F238E27FC236}">
                <a16:creationId xmlns:a16="http://schemas.microsoft.com/office/drawing/2014/main" id="{49B4B78D-9B92-4109-9E1A-625BE76757E9}"/>
              </a:ext>
            </a:extLst>
          </p:cNvPr>
          <p:cNvSpPr txBox="1"/>
          <p:nvPr/>
        </p:nvSpPr>
        <p:spPr>
          <a:xfrm>
            <a:off x="4680855" y="4384767"/>
            <a:ext cx="337457" cy="369332"/>
          </a:xfrm>
          <a:prstGeom prst="rect">
            <a:avLst/>
          </a:prstGeom>
          <a:noFill/>
        </p:spPr>
        <p:txBody>
          <a:bodyPr wrap="square" rtlCol="0">
            <a:spAutoFit/>
          </a:bodyPr>
          <a:lstStyle/>
          <a:p>
            <a:r>
              <a:rPr lang="en-US" b="1" dirty="0"/>
              <a:t>a</a:t>
            </a:r>
          </a:p>
        </p:txBody>
      </p:sp>
      <p:sp>
        <p:nvSpPr>
          <p:cNvPr id="29" name="TextBox 28">
            <a:extLst>
              <a:ext uri="{FF2B5EF4-FFF2-40B4-BE49-F238E27FC236}">
                <a16:creationId xmlns:a16="http://schemas.microsoft.com/office/drawing/2014/main" id="{8388940E-EBB7-4E1F-8C38-CF13CC29CB28}"/>
              </a:ext>
            </a:extLst>
          </p:cNvPr>
          <p:cNvSpPr txBox="1"/>
          <p:nvPr/>
        </p:nvSpPr>
        <p:spPr>
          <a:xfrm>
            <a:off x="5943599" y="2980510"/>
            <a:ext cx="337457" cy="369332"/>
          </a:xfrm>
          <a:prstGeom prst="rect">
            <a:avLst/>
          </a:prstGeom>
          <a:noFill/>
        </p:spPr>
        <p:txBody>
          <a:bodyPr wrap="square" rtlCol="0">
            <a:spAutoFit/>
          </a:bodyPr>
          <a:lstStyle/>
          <a:p>
            <a:r>
              <a:rPr lang="en-US" b="1" dirty="0"/>
              <a:t>a</a:t>
            </a:r>
          </a:p>
        </p:txBody>
      </p:sp>
      <p:sp>
        <p:nvSpPr>
          <p:cNvPr id="30" name="TextBox 29">
            <a:extLst>
              <a:ext uri="{FF2B5EF4-FFF2-40B4-BE49-F238E27FC236}">
                <a16:creationId xmlns:a16="http://schemas.microsoft.com/office/drawing/2014/main" id="{3323A6EA-8DF0-40C7-8CD1-B3E9BF297A98}"/>
              </a:ext>
            </a:extLst>
          </p:cNvPr>
          <p:cNvSpPr txBox="1"/>
          <p:nvPr/>
        </p:nvSpPr>
        <p:spPr>
          <a:xfrm>
            <a:off x="6727372" y="2479767"/>
            <a:ext cx="337457" cy="369332"/>
          </a:xfrm>
          <a:prstGeom prst="rect">
            <a:avLst/>
          </a:prstGeom>
          <a:noFill/>
        </p:spPr>
        <p:txBody>
          <a:bodyPr wrap="square" rtlCol="0">
            <a:spAutoFit/>
          </a:bodyPr>
          <a:lstStyle/>
          <a:p>
            <a:r>
              <a:rPr lang="en-US" b="1" dirty="0"/>
              <a:t>a</a:t>
            </a:r>
          </a:p>
        </p:txBody>
      </p:sp>
      <p:sp>
        <p:nvSpPr>
          <p:cNvPr id="31" name="TextBox 30">
            <a:extLst>
              <a:ext uri="{FF2B5EF4-FFF2-40B4-BE49-F238E27FC236}">
                <a16:creationId xmlns:a16="http://schemas.microsoft.com/office/drawing/2014/main" id="{422BC042-3F8B-448B-9F39-B67FEA9AB708}"/>
              </a:ext>
            </a:extLst>
          </p:cNvPr>
          <p:cNvSpPr txBox="1"/>
          <p:nvPr/>
        </p:nvSpPr>
        <p:spPr>
          <a:xfrm>
            <a:off x="5388428" y="4874622"/>
            <a:ext cx="337457" cy="369332"/>
          </a:xfrm>
          <a:prstGeom prst="rect">
            <a:avLst/>
          </a:prstGeom>
          <a:noFill/>
        </p:spPr>
        <p:txBody>
          <a:bodyPr wrap="square" rtlCol="0">
            <a:spAutoFit/>
          </a:bodyPr>
          <a:lstStyle/>
          <a:p>
            <a:r>
              <a:rPr lang="en-US" b="1" dirty="0"/>
              <a:t>b</a:t>
            </a:r>
          </a:p>
        </p:txBody>
      </p:sp>
      <p:sp>
        <p:nvSpPr>
          <p:cNvPr id="32" name="TextBox 31">
            <a:extLst>
              <a:ext uri="{FF2B5EF4-FFF2-40B4-BE49-F238E27FC236}">
                <a16:creationId xmlns:a16="http://schemas.microsoft.com/office/drawing/2014/main" id="{7EE63EB7-8336-47D1-9623-5A034A13311F}"/>
              </a:ext>
            </a:extLst>
          </p:cNvPr>
          <p:cNvSpPr txBox="1"/>
          <p:nvPr/>
        </p:nvSpPr>
        <p:spPr>
          <a:xfrm>
            <a:off x="5366656" y="4014649"/>
            <a:ext cx="337457" cy="369332"/>
          </a:xfrm>
          <a:prstGeom prst="rect">
            <a:avLst/>
          </a:prstGeom>
          <a:noFill/>
        </p:spPr>
        <p:txBody>
          <a:bodyPr wrap="square" rtlCol="0">
            <a:spAutoFit/>
          </a:bodyPr>
          <a:lstStyle/>
          <a:p>
            <a:r>
              <a:rPr lang="en-US" b="1" dirty="0"/>
              <a:t>b</a:t>
            </a:r>
          </a:p>
        </p:txBody>
      </p:sp>
      <p:sp>
        <p:nvSpPr>
          <p:cNvPr id="33" name="TextBox 32">
            <a:extLst>
              <a:ext uri="{FF2B5EF4-FFF2-40B4-BE49-F238E27FC236}">
                <a16:creationId xmlns:a16="http://schemas.microsoft.com/office/drawing/2014/main" id="{0460D58C-993F-41DA-9E30-72A6570B8F24}"/>
              </a:ext>
            </a:extLst>
          </p:cNvPr>
          <p:cNvSpPr txBox="1"/>
          <p:nvPr/>
        </p:nvSpPr>
        <p:spPr>
          <a:xfrm>
            <a:off x="7358741" y="3949334"/>
            <a:ext cx="337457" cy="369332"/>
          </a:xfrm>
          <a:prstGeom prst="rect">
            <a:avLst/>
          </a:prstGeom>
          <a:noFill/>
        </p:spPr>
        <p:txBody>
          <a:bodyPr wrap="square" rtlCol="0">
            <a:spAutoFit/>
          </a:bodyPr>
          <a:lstStyle/>
          <a:p>
            <a:r>
              <a:rPr lang="en-US" b="1" dirty="0"/>
              <a:t>b</a:t>
            </a:r>
          </a:p>
        </p:txBody>
      </p:sp>
      <p:sp>
        <p:nvSpPr>
          <p:cNvPr id="53" name="Oval 52">
            <a:extLst>
              <a:ext uri="{FF2B5EF4-FFF2-40B4-BE49-F238E27FC236}">
                <a16:creationId xmlns:a16="http://schemas.microsoft.com/office/drawing/2014/main" id="{98F0D8EA-2F22-41A3-9FB5-03D0FC5778D1}"/>
              </a:ext>
            </a:extLst>
          </p:cNvPr>
          <p:cNvSpPr/>
          <p:nvPr/>
        </p:nvSpPr>
        <p:spPr>
          <a:xfrm>
            <a:off x="8403764" y="3701143"/>
            <a:ext cx="8708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Tree>
    <p:extLst>
      <p:ext uri="{BB962C8B-B14F-4D97-AF65-F5344CB8AC3E}">
        <p14:creationId xmlns:p14="http://schemas.microsoft.com/office/powerpoint/2010/main" val="31731960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79E9C-AFC2-4FA5-8027-DEE9A6ABDB29}"/>
              </a:ext>
            </a:extLst>
          </p:cNvPr>
          <p:cNvSpPr>
            <a:spLocks noGrp="1"/>
          </p:cNvSpPr>
          <p:nvPr>
            <p:ph type="title"/>
          </p:nvPr>
        </p:nvSpPr>
        <p:spPr/>
        <p:txBody>
          <a:bodyPr/>
          <a:lstStyle/>
          <a:p>
            <a:r>
              <a:rPr lang="en-US" dirty="0"/>
              <a:t>Transition table</a:t>
            </a:r>
          </a:p>
        </p:txBody>
      </p:sp>
      <p:graphicFrame>
        <p:nvGraphicFramePr>
          <p:cNvPr id="4" name="Content Placeholder 3">
            <a:extLst>
              <a:ext uri="{FF2B5EF4-FFF2-40B4-BE49-F238E27FC236}">
                <a16:creationId xmlns:a16="http://schemas.microsoft.com/office/drawing/2014/main" id="{59C901C9-ACF3-4FB2-9618-A0348D1531EB}"/>
              </a:ext>
            </a:extLst>
          </p:cNvPr>
          <p:cNvGraphicFramePr>
            <a:graphicFrameLocks noGrp="1"/>
          </p:cNvGraphicFramePr>
          <p:nvPr>
            <p:ph idx="1"/>
          </p:nvPr>
        </p:nvGraphicFramePr>
        <p:xfrm>
          <a:off x="3086100" y="2960914"/>
          <a:ext cx="3946071" cy="1905000"/>
        </p:xfrm>
        <a:graphic>
          <a:graphicData uri="http://schemas.openxmlformats.org/drawingml/2006/table">
            <a:tbl>
              <a:tblPr firstRow="1" bandRow="1">
                <a:tableStyleId>{5C22544A-7EE6-4342-B048-85BDC9FD1C3A}</a:tableStyleId>
              </a:tblPr>
              <a:tblGrid>
                <a:gridCol w="1039586">
                  <a:extLst>
                    <a:ext uri="{9D8B030D-6E8A-4147-A177-3AD203B41FA5}">
                      <a16:colId xmlns:a16="http://schemas.microsoft.com/office/drawing/2014/main" val="1685162580"/>
                    </a:ext>
                  </a:extLst>
                </a:gridCol>
                <a:gridCol w="1545771">
                  <a:extLst>
                    <a:ext uri="{9D8B030D-6E8A-4147-A177-3AD203B41FA5}">
                      <a16:colId xmlns:a16="http://schemas.microsoft.com/office/drawing/2014/main" val="1758164792"/>
                    </a:ext>
                  </a:extLst>
                </a:gridCol>
                <a:gridCol w="1360714">
                  <a:extLst>
                    <a:ext uri="{9D8B030D-6E8A-4147-A177-3AD203B41FA5}">
                      <a16:colId xmlns:a16="http://schemas.microsoft.com/office/drawing/2014/main" val="2723893723"/>
                    </a:ext>
                  </a:extLst>
                </a:gridCol>
              </a:tblGrid>
              <a:tr h="381000">
                <a:tc>
                  <a:txBody>
                    <a:bodyPr/>
                    <a:lstStyle/>
                    <a:p>
                      <a:pPr algn="ctr"/>
                      <a:r>
                        <a:rPr lang="en-US"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570689"/>
                  </a:ext>
                </a:extLst>
              </a:tr>
              <a:tr h="38100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298784"/>
                  </a:ext>
                </a:extLst>
              </a:tr>
              <a:tr h="38100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58528"/>
                  </a:ext>
                </a:extLst>
              </a:tr>
              <a:tr h="38100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21013"/>
                  </a:ext>
                </a:extLst>
              </a:tr>
              <a:tr h="38100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020256"/>
                  </a:ext>
                </a:extLst>
              </a:tr>
            </a:tbl>
          </a:graphicData>
        </a:graphic>
      </p:graphicFrame>
    </p:spTree>
    <p:extLst>
      <p:ext uri="{BB962C8B-B14F-4D97-AF65-F5344CB8AC3E}">
        <p14:creationId xmlns:p14="http://schemas.microsoft.com/office/powerpoint/2010/main" val="28081128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720A6-681A-4B4B-8EBD-F4193CCE4B4D}"/>
              </a:ext>
            </a:extLst>
          </p:cNvPr>
          <p:cNvSpPr>
            <a:spLocks noGrp="1"/>
          </p:cNvSpPr>
          <p:nvPr>
            <p:ph type="title"/>
          </p:nvPr>
        </p:nvSpPr>
        <p:spPr/>
        <p:txBody>
          <a:bodyPr/>
          <a:lstStyle/>
          <a:p>
            <a:r>
              <a:rPr lang="en-US" dirty="0"/>
              <a:t>NFA to DFA</a:t>
            </a:r>
            <a:endParaRPr lang="en-IN" dirty="0"/>
          </a:p>
        </p:txBody>
      </p:sp>
      <p:sp>
        <p:nvSpPr>
          <p:cNvPr id="3" name="Content Placeholder 2">
            <a:extLst>
              <a:ext uri="{FF2B5EF4-FFF2-40B4-BE49-F238E27FC236}">
                <a16:creationId xmlns:a16="http://schemas.microsoft.com/office/drawing/2014/main" id="{1289371D-46E8-4D0F-A9C1-4018FC7C7770}"/>
              </a:ext>
            </a:extLst>
          </p:cNvPr>
          <p:cNvSpPr>
            <a:spLocks noGrp="1"/>
          </p:cNvSpPr>
          <p:nvPr>
            <p:ph idx="1"/>
          </p:nvPr>
        </p:nvSpPr>
        <p:spPr/>
        <p:txBody>
          <a:bodyPr/>
          <a:lstStyle/>
          <a:p>
            <a:r>
              <a:rPr lang="en-US" dirty="0"/>
              <a:t>The basic idea behind NFA to DFA is the follows</a:t>
            </a:r>
          </a:p>
          <a:p>
            <a:pPr lvl="1"/>
            <a:r>
              <a:rPr lang="en-US" dirty="0"/>
              <a:t>At a given point during the scanning of a string, the NFA can be in many states</a:t>
            </a:r>
            <a:endParaRPr lang="en-IN" dirty="0"/>
          </a:p>
          <a:p>
            <a:pPr lvl="2"/>
            <a:r>
              <a:rPr lang="en-IN" dirty="0"/>
              <a:t>The set of these states is the subset of the number of states in NFA</a:t>
            </a:r>
          </a:p>
          <a:p>
            <a:pPr lvl="1"/>
            <a:r>
              <a:rPr lang="en-IN" dirty="0"/>
              <a:t>After accepting an input x in a set of states S1, the NFA may end up in another set of states S2</a:t>
            </a:r>
          </a:p>
          <a:p>
            <a:pPr lvl="1"/>
            <a:r>
              <a:rPr lang="en-IN" dirty="0"/>
              <a:t>If we treat S1 and S2 as states in the equivalent DFA; then there will be only one possible transition corresponding to input x when the DFA is in state S1</a:t>
            </a:r>
          </a:p>
          <a:p>
            <a:pPr lvl="1"/>
            <a:endParaRPr lang="en-IN" dirty="0"/>
          </a:p>
          <a:p>
            <a:r>
              <a:rPr lang="en-IN" dirty="0"/>
              <a:t>The number of states in DFA can be exponential in the number of NFA states  </a:t>
            </a:r>
            <a:endParaRPr lang="en-US" dirty="0"/>
          </a:p>
        </p:txBody>
      </p:sp>
    </p:spTree>
    <p:extLst>
      <p:ext uri="{BB962C8B-B14F-4D97-AF65-F5344CB8AC3E}">
        <p14:creationId xmlns:p14="http://schemas.microsoft.com/office/powerpoint/2010/main" val="2494576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NFA</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p:txBody>
          <a:bodyPr/>
          <a:lstStyle/>
          <a:p>
            <a:endParaRPr lang="en-US" dirty="0"/>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7914" y="3967060"/>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82924AA-AC89-4CE0-8825-36272164E6EB}"/>
              </a:ext>
            </a:extLst>
          </p:cNvPr>
          <p:cNvSpPr/>
          <p:nvPr/>
        </p:nvSpPr>
        <p:spPr>
          <a:xfrm>
            <a:off x="3984171" y="393440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93B8C1EE-82A5-445A-9811-909D5D681886}"/>
              </a:ext>
            </a:extLst>
          </p:cNvPr>
          <p:cNvSpPr/>
          <p:nvPr/>
        </p:nvSpPr>
        <p:spPr>
          <a:xfrm>
            <a:off x="6085113" y="3879977"/>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E5F39172-EB00-43DB-85AD-52FDF57F7D85}"/>
              </a:ext>
            </a:extLst>
          </p:cNvPr>
          <p:cNvSpPr/>
          <p:nvPr/>
        </p:nvSpPr>
        <p:spPr>
          <a:xfrm>
            <a:off x="8251369" y="3629605"/>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8" name="Oval 7">
            <a:extLst>
              <a:ext uri="{FF2B5EF4-FFF2-40B4-BE49-F238E27FC236}">
                <a16:creationId xmlns:a16="http://schemas.microsoft.com/office/drawing/2014/main" id="{1FB2F8A2-F081-4A58-89BB-CFA5F6391028}"/>
              </a:ext>
            </a:extLst>
          </p:cNvPr>
          <p:cNvSpPr/>
          <p:nvPr/>
        </p:nvSpPr>
        <p:spPr>
          <a:xfrm>
            <a:off x="8403769" y="380377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0" name="Straight Arrow Connector 9">
            <a:extLst>
              <a:ext uri="{FF2B5EF4-FFF2-40B4-BE49-F238E27FC236}">
                <a16:creationId xmlns:a16="http://schemas.microsoft.com/office/drawing/2014/main" id="{B2B05F7F-9FF0-46F8-A94A-1342F656E9EE}"/>
              </a:ext>
            </a:extLst>
          </p:cNvPr>
          <p:cNvCxnSpPr>
            <a:endCxn id="4" idx="2"/>
          </p:cNvCxnSpPr>
          <p:nvPr/>
        </p:nvCxnSpPr>
        <p:spPr>
          <a:xfrm>
            <a:off x="767443" y="4375274"/>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09961C-444B-48EF-8FEB-098BD88EA7E0}"/>
              </a:ext>
            </a:extLst>
          </p:cNvPr>
          <p:cNvCxnSpPr>
            <a:endCxn id="5" idx="2"/>
          </p:cNvCxnSpPr>
          <p:nvPr/>
        </p:nvCxnSpPr>
        <p:spPr>
          <a:xfrm flipV="1">
            <a:off x="2721429" y="4342619"/>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249E6A-8990-4542-85A3-C0EAE9784AF3}"/>
              </a:ext>
            </a:extLst>
          </p:cNvPr>
          <p:cNvCxnSpPr>
            <a:stCxn id="5" idx="6"/>
            <a:endCxn id="6" idx="2"/>
          </p:cNvCxnSpPr>
          <p:nvPr/>
        </p:nvCxnSpPr>
        <p:spPr>
          <a:xfrm flipV="1">
            <a:off x="4887686" y="4288192"/>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868903-EBF8-4393-B2E4-317609A81767}"/>
              </a:ext>
            </a:extLst>
          </p:cNvPr>
          <p:cNvCxnSpPr>
            <a:stCxn id="6" idx="6"/>
            <a:endCxn id="7" idx="2"/>
          </p:cNvCxnSpPr>
          <p:nvPr/>
        </p:nvCxnSpPr>
        <p:spPr>
          <a:xfrm flipV="1">
            <a:off x="6988628" y="4204217"/>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E902FFF1-4435-42A1-B389-53F7A967A849}"/>
              </a:ext>
            </a:extLst>
          </p:cNvPr>
          <p:cNvCxnSpPr>
            <a:stCxn id="4" idx="7"/>
            <a:endCxn id="4" idx="1"/>
          </p:cNvCxnSpPr>
          <p:nvPr/>
        </p:nvCxnSpPr>
        <p:spPr>
          <a:xfrm rot="16200000" flipV="1">
            <a:off x="2269672" y="3767182"/>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F1CEF565-403E-4622-A531-7B4E6BF6EA00}"/>
              </a:ext>
            </a:extLst>
          </p:cNvPr>
          <p:cNvCxnSpPr>
            <a:stCxn id="4" idx="3"/>
            <a:endCxn id="4" idx="5"/>
          </p:cNvCxnSpPr>
          <p:nvPr/>
        </p:nvCxnSpPr>
        <p:spPr>
          <a:xfrm rot="16200000" flipH="1">
            <a:off x="2269671" y="4344485"/>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FA67F10-BAD4-4D85-B140-079E70B25934}"/>
              </a:ext>
            </a:extLst>
          </p:cNvPr>
          <p:cNvSpPr txBox="1"/>
          <p:nvPr/>
        </p:nvSpPr>
        <p:spPr>
          <a:xfrm>
            <a:off x="2133599" y="5114775"/>
            <a:ext cx="903515" cy="369332"/>
          </a:xfrm>
          <a:prstGeom prst="rect">
            <a:avLst/>
          </a:prstGeom>
          <a:noFill/>
        </p:spPr>
        <p:txBody>
          <a:bodyPr wrap="square" rtlCol="0">
            <a:spAutoFit/>
          </a:bodyPr>
          <a:lstStyle/>
          <a:p>
            <a:r>
              <a:rPr lang="en-US" dirty="0"/>
              <a:t>b</a:t>
            </a:r>
          </a:p>
        </p:txBody>
      </p:sp>
      <p:sp>
        <p:nvSpPr>
          <p:cNvPr id="22" name="TextBox 21">
            <a:extLst>
              <a:ext uri="{FF2B5EF4-FFF2-40B4-BE49-F238E27FC236}">
                <a16:creationId xmlns:a16="http://schemas.microsoft.com/office/drawing/2014/main" id="{A851495F-D2EB-4320-9962-ED9361A82175}"/>
              </a:ext>
            </a:extLst>
          </p:cNvPr>
          <p:cNvSpPr txBox="1"/>
          <p:nvPr/>
        </p:nvSpPr>
        <p:spPr>
          <a:xfrm>
            <a:off x="5257797" y="3884689"/>
            <a:ext cx="903515"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8C6478E3-6DEA-406C-B9C9-6A096DFC2E0E}"/>
              </a:ext>
            </a:extLst>
          </p:cNvPr>
          <p:cNvSpPr txBox="1"/>
          <p:nvPr/>
        </p:nvSpPr>
        <p:spPr>
          <a:xfrm>
            <a:off x="7326082" y="3786718"/>
            <a:ext cx="903515" cy="369332"/>
          </a:xfrm>
          <a:prstGeom prst="rect">
            <a:avLst/>
          </a:prstGeom>
          <a:noFill/>
        </p:spPr>
        <p:txBody>
          <a:bodyPr wrap="square" rtlCol="0">
            <a:spAutoFit/>
          </a:bodyPr>
          <a:lstStyle/>
          <a:p>
            <a:r>
              <a:rPr lang="en-US" dirty="0"/>
              <a:t>b</a:t>
            </a:r>
          </a:p>
        </p:txBody>
      </p:sp>
      <p:sp>
        <p:nvSpPr>
          <p:cNvPr id="24" name="TextBox 23">
            <a:extLst>
              <a:ext uri="{FF2B5EF4-FFF2-40B4-BE49-F238E27FC236}">
                <a16:creationId xmlns:a16="http://schemas.microsoft.com/office/drawing/2014/main" id="{3E599454-7784-4BC3-9AA9-F33901FA6E80}"/>
              </a:ext>
            </a:extLst>
          </p:cNvPr>
          <p:cNvSpPr txBox="1"/>
          <p:nvPr/>
        </p:nvSpPr>
        <p:spPr>
          <a:xfrm>
            <a:off x="3058886" y="3939118"/>
            <a:ext cx="903515"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85F93BD6-4B2F-42EA-AB93-D5DB4896B236}"/>
              </a:ext>
            </a:extLst>
          </p:cNvPr>
          <p:cNvSpPr txBox="1"/>
          <p:nvPr/>
        </p:nvSpPr>
        <p:spPr>
          <a:xfrm>
            <a:off x="2046516" y="3340406"/>
            <a:ext cx="903515" cy="369332"/>
          </a:xfrm>
          <a:prstGeom prst="rect">
            <a:avLst/>
          </a:prstGeom>
          <a:noFill/>
        </p:spPr>
        <p:txBody>
          <a:bodyPr wrap="square" rtlCol="0">
            <a:spAutoFit/>
          </a:bodyPr>
          <a:lstStyle/>
          <a:p>
            <a:r>
              <a:rPr lang="en-US" dirty="0"/>
              <a:t>a</a:t>
            </a:r>
          </a:p>
        </p:txBody>
      </p:sp>
      <p:sp>
        <p:nvSpPr>
          <p:cNvPr id="26" name="Content Placeholder 2">
            <a:extLst>
              <a:ext uri="{FF2B5EF4-FFF2-40B4-BE49-F238E27FC236}">
                <a16:creationId xmlns:a16="http://schemas.microsoft.com/office/drawing/2014/main" id="{D5CB0A83-1CDD-4F6C-8291-C05852CE8C02}"/>
              </a:ext>
            </a:extLst>
          </p:cNvPr>
          <p:cNvSpPr txBox="1">
            <a:spLocks/>
          </p:cNvSpPr>
          <p:nvPr/>
        </p:nvSpPr>
        <p:spPr>
          <a:xfrm>
            <a:off x="696685"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             </a:t>
            </a:r>
          </a:p>
        </p:txBody>
      </p:sp>
      <mc:AlternateContent xmlns:mc="http://schemas.openxmlformats.org/markup-compatibility/2006" xmlns:a14="http://schemas.microsoft.com/office/drawing/2010/main">
        <mc:Choice Requires="a14">
          <p:graphicFrame>
            <p:nvGraphicFramePr>
              <p:cNvPr id="27" name="Content Placeholder 3">
                <a:extLst>
                  <a:ext uri="{FF2B5EF4-FFF2-40B4-BE49-F238E27FC236}">
                    <a16:creationId xmlns:a16="http://schemas.microsoft.com/office/drawing/2014/main" id="{33EB3E73-FAF1-90A8-E9CE-58419D7A3DAB}"/>
                  </a:ext>
                </a:extLst>
              </p:cNvPr>
              <p:cNvGraphicFramePr>
                <a:graphicFrameLocks/>
              </p:cNvGraphicFramePr>
              <p:nvPr/>
            </p:nvGraphicFramePr>
            <p:xfrm>
              <a:off x="5438882" y="731422"/>
              <a:ext cx="5845628" cy="1905000"/>
            </p:xfrm>
            <a:graphic>
              <a:graphicData uri="http://schemas.openxmlformats.org/drawingml/2006/table">
                <a:tbl>
                  <a:tblPr firstRow="1" bandRow="1">
                    <a:tableStyleId>{5C22544A-7EE6-4342-B048-85BDC9FD1C3A}</a:tableStyleId>
                  </a:tblPr>
                  <a:tblGrid>
                    <a:gridCol w="1039586">
                      <a:extLst>
                        <a:ext uri="{9D8B030D-6E8A-4147-A177-3AD203B41FA5}">
                          <a16:colId xmlns:a16="http://schemas.microsoft.com/office/drawing/2014/main" val="1685162580"/>
                        </a:ext>
                      </a:extLst>
                    </a:gridCol>
                    <a:gridCol w="1545771">
                      <a:extLst>
                        <a:ext uri="{9D8B030D-6E8A-4147-A177-3AD203B41FA5}">
                          <a16:colId xmlns:a16="http://schemas.microsoft.com/office/drawing/2014/main" val="1758164792"/>
                        </a:ext>
                      </a:extLst>
                    </a:gridCol>
                    <a:gridCol w="1360714">
                      <a:extLst>
                        <a:ext uri="{9D8B030D-6E8A-4147-A177-3AD203B41FA5}">
                          <a16:colId xmlns:a16="http://schemas.microsoft.com/office/drawing/2014/main" val="2723893723"/>
                        </a:ext>
                      </a:extLst>
                    </a:gridCol>
                    <a:gridCol w="1899557">
                      <a:extLst>
                        <a:ext uri="{9D8B030D-6E8A-4147-A177-3AD203B41FA5}">
                          <a16:colId xmlns:a16="http://schemas.microsoft.com/office/drawing/2014/main" val="2916447092"/>
                        </a:ext>
                      </a:extLst>
                    </a:gridCol>
                  </a:tblGrid>
                  <a:tr h="381000">
                    <a:tc>
                      <a:txBody>
                        <a:bodyPr/>
                        <a:lstStyle/>
                        <a:p>
                          <a:pPr algn="ctr"/>
                          <a:r>
                            <a:rPr lang="en-US"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𝝐</m:t>
                                </m:r>
                              </m:oMath>
                            </m:oMathPara>
                          </a14:m>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570689"/>
                      </a:ext>
                    </a:extLst>
                  </a:tr>
                  <a:tr h="38100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298784"/>
                      </a:ext>
                    </a:extLst>
                  </a:tr>
                  <a:tr h="38100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58528"/>
                      </a:ext>
                    </a:extLst>
                  </a:tr>
                  <a:tr h="38100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21013"/>
                      </a:ext>
                    </a:extLst>
                  </a:tr>
                  <a:tr h="38100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020256"/>
                      </a:ext>
                    </a:extLst>
                  </a:tr>
                </a:tbl>
              </a:graphicData>
            </a:graphic>
          </p:graphicFrame>
        </mc:Choice>
        <mc:Fallback xmlns="">
          <p:graphicFrame>
            <p:nvGraphicFramePr>
              <p:cNvPr id="27" name="Content Placeholder 3">
                <a:extLst>
                  <a:ext uri="{FF2B5EF4-FFF2-40B4-BE49-F238E27FC236}">
                    <a16:creationId xmlns:a16="http://schemas.microsoft.com/office/drawing/2014/main" id="{33EB3E73-FAF1-90A8-E9CE-58419D7A3DAB}"/>
                  </a:ext>
                </a:extLst>
              </p:cNvPr>
              <p:cNvGraphicFramePr>
                <a:graphicFrameLocks/>
              </p:cNvGraphicFramePr>
              <p:nvPr/>
            </p:nvGraphicFramePr>
            <p:xfrm>
              <a:off x="5438882" y="731422"/>
              <a:ext cx="5845628" cy="1905000"/>
            </p:xfrm>
            <a:graphic>
              <a:graphicData uri="http://schemas.openxmlformats.org/drawingml/2006/table">
                <a:tbl>
                  <a:tblPr firstRow="1" bandRow="1">
                    <a:tableStyleId>{5C22544A-7EE6-4342-B048-85BDC9FD1C3A}</a:tableStyleId>
                  </a:tblPr>
                  <a:tblGrid>
                    <a:gridCol w="1039586">
                      <a:extLst>
                        <a:ext uri="{9D8B030D-6E8A-4147-A177-3AD203B41FA5}">
                          <a16:colId xmlns:a16="http://schemas.microsoft.com/office/drawing/2014/main" val="1685162580"/>
                        </a:ext>
                      </a:extLst>
                    </a:gridCol>
                    <a:gridCol w="1545771">
                      <a:extLst>
                        <a:ext uri="{9D8B030D-6E8A-4147-A177-3AD203B41FA5}">
                          <a16:colId xmlns:a16="http://schemas.microsoft.com/office/drawing/2014/main" val="1758164792"/>
                        </a:ext>
                      </a:extLst>
                    </a:gridCol>
                    <a:gridCol w="1360714">
                      <a:extLst>
                        <a:ext uri="{9D8B030D-6E8A-4147-A177-3AD203B41FA5}">
                          <a16:colId xmlns:a16="http://schemas.microsoft.com/office/drawing/2014/main" val="2723893723"/>
                        </a:ext>
                      </a:extLst>
                    </a:gridCol>
                    <a:gridCol w="1899557">
                      <a:extLst>
                        <a:ext uri="{9D8B030D-6E8A-4147-A177-3AD203B41FA5}">
                          <a16:colId xmlns:a16="http://schemas.microsoft.com/office/drawing/2014/main" val="2916447092"/>
                        </a:ext>
                      </a:extLst>
                    </a:gridCol>
                  </a:tblGrid>
                  <a:tr h="381000">
                    <a:tc>
                      <a:txBody>
                        <a:bodyPr/>
                        <a:lstStyle/>
                        <a:p>
                          <a:pPr algn="ctr"/>
                          <a:r>
                            <a:rPr lang="en-US"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8013" t="-7937" r="-641" b="-419048"/>
                          </a:stretch>
                        </a:blipFill>
                      </a:tcPr>
                    </a:tc>
                    <a:extLst>
                      <a:ext uri="{0D108BD9-81ED-4DB2-BD59-A6C34878D82A}">
                        <a16:rowId xmlns:a16="http://schemas.microsoft.com/office/drawing/2014/main" val="3246570689"/>
                      </a:ext>
                    </a:extLst>
                  </a:tr>
                  <a:tr h="38100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298784"/>
                      </a:ext>
                    </a:extLst>
                  </a:tr>
                  <a:tr h="38100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58528"/>
                      </a:ext>
                    </a:extLst>
                  </a:tr>
                  <a:tr h="38100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421013"/>
                      </a:ext>
                    </a:extLst>
                  </a:tr>
                  <a:tr h="38100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t>
                          </a:r>
                          <a:r>
                            <a:rPr lang="en-US" baseline="-25000" dirty="0"/>
                            <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020256"/>
                      </a:ext>
                    </a:extLst>
                  </a:tr>
                </a:tbl>
              </a:graphicData>
            </a:graphic>
          </p:graphicFrame>
        </mc:Fallback>
      </mc:AlternateContent>
      <p:sp>
        <p:nvSpPr>
          <p:cNvPr id="11" name="TextBox 10">
            <a:extLst>
              <a:ext uri="{FF2B5EF4-FFF2-40B4-BE49-F238E27FC236}">
                <a16:creationId xmlns:a16="http://schemas.microsoft.com/office/drawing/2014/main" id="{C518B9FA-DDC8-595B-47E4-E6EC1FD0A929}"/>
              </a:ext>
            </a:extLst>
          </p:cNvPr>
          <p:cNvSpPr txBox="1"/>
          <p:nvPr/>
        </p:nvSpPr>
        <p:spPr>
          <a:xfrm>
            <a:off x="1643865" y="5815173"/>
            <a:ext cx="8753582" cy="400110"/>
          </a:xfrm>
          <a:prstGeom prst="rect">
            <a:avLst/>
          </a:prstGeom>
          <a:noFill/>
        </p:spPr>
        <p:txBody>
          <a:bodyPr wrap="square" rtlCol="0">
            <a:spAutoFit/>
          </a:bodyPr>
          <a:lstStyle/>
          <a:p>
            <a:r>
              <a:rPr lang="en-US" sz="2000" dirty="0"/>
              <a:t>At a given point during the acceptance of a string, the NFA can be in which states?</a:t>
            </a:r>
            <a:endParaRPr lang="en-IN" sz="2000" dirty="0"/>
          </a:p>
        </p:txBody>
      </p:sp>
    </p:spTree>
    <p:extLst>
      <p:ext uri="{BB962C8B-B14F-4D97-AF65-F5344CB8AC3E}">
        <p14:creationId xmlns:p14="http://schemas.microsoft.com/office/powerpoint/2010/main" val="7888004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NFA</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p:txBody>
          <a:bodyPr/>
          <a:lstStyle/>
          <a:p>
            <a:endParaRPr lang="en-US" dirty="0"/>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7914" y="3967060"/>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82924AA-AC89-4CE0-8825-36272164E6EB}"/>
              </a:ext>
            </a:extLst>
          </p:cNvPr>
          <p:cNvSpPr/>
          <p:nvPr/>
        </p:nvSpPr>
        <p:spPr>
          <a:xfrm>
            <a:off x="3984171" y="393440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93B8C1EE-82A5-445A-9811-909D5D681886}"/>
              </a:ext>
            </a:extLst>
          </p:cNvPr>
          <p:cNvSpPr/>
          <p:nvPr/>
        </p:nvSpPr>
        <p:spPr>
          <a:xfrm>
            <a:off x="6085113" y="3879977"/>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E5F39172-EB00-43DB-85AD-52FDF57F7D85}"/>
              </a:ext>
            </a:extLst>
          </p:cNvPr>
          <p:cNvSpPr/>
          <p:nvPr/>
        </p:nvSpPr>
        <p:spPr>
          <a:xfrm>
            <a:off x="8251369" y="3629605"/>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8" name="Oval 7">
            <a:extLst>
              <a:ext uri="{FF2B5EF4-FFF2-40B4-BE49-F238E27FC236}">
                <a16:creationId xmlns:a16="http://schemas.microsoft.com/office/drawing/2014/main" id="{1FB2F8A2-F081-4A58-89BB-CFA5F6391028}"/>
              </a:ext>
            </a:extLst>
          </p:cNvPr>
          <p:cNvSpPr/>
          <p:nvPr/>
        </p:nvSpPr>
        <p:spPr>
          <a:xfrm>
            <a:off x="8403769" y="380377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0" name="Straight Arrow Connector 9">
            <a:extLst>
              <a:ext uri="{FF2B5EF4-FFF2-40B4-BE49-F238E27FC236}">
                <a16:creationId xmlns:a16="http://schemas.microsoft.com/office/drawing/2014/main" id="{B2B05F7F-9FF0-46F8-A94A-1342F656E9EE}"/>
              </a:ext>
            </a:extLst>
          </p:cNvPr>
          <p:cNvCxnSpPr>
            <a:endCxn id="4" idx="2"/>
          </p:cNvCxnSpPr>
          <p:nvPr/>
        </p:nvCxnSpPr>
        <p:spPr>
          <a:xfrm>
            <a:off x="767443" y="4375274"/>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09961C-444B-48EF-8FEB-098BD88EA7E0}"/>
              </a:ext>
            </a:extLst>
          </p:cNvPr>
          <p:cNvCxnSpPr>
            <a:endCxn id="5" idx="2"/>
          </p:cNvCxnSpPr>
          <p:nvPr/>
        </p:nvCxnSpPr>
        <p:spPr>
          <a:xfrm flipV="1">
            <a:off x="2721429" y="4342619"/>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249E6A-8990-4542-85A3-C0EAE9784AF3}"/>
              </a:ext>
            </a:extLst>
          </p:cNvPr>
          <p:cNvCxnSpPr>
            <a:stCxn id="5" idx="6"/>
            <a:endCxn id="6" idx="2"/>
          </p:cNvCxnSpPr>
          <p:nvPr/>
        </p:nvCxnSpPr>
        <p:spPr>
          <a:xfrm flipV="1">
            <a:off x="4887686" y="4288192"/>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868903-EBF8-4393-B2E4-317609A81767}"/>
              </a:ext>
            </a:extLst>
          </p:cNvPr>
          <p:cNvCxnSpPr>
            <a:stCxn id="6" idx="6"/>
            <a:endCxn id="7" idx="2"/>
          </p:cNvCxnSpPr>
          <p:nvPr/>
        </p:nvCxnSpPr>
        <p:spPr>
          <a:xfrm flipV="1">
            <a:off x="6988628" y="4204217"/>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E902FFF1-4435-42A1-B389-53F7A967A849}"/>
              </a:ext>
            </a:extLst>
          </p:cNvPr>
          <p:cNvCxnSpPr>
            <a:stCxn id="4" idx="7"/>
            <a:endCxn id="4" idx="1"/>
          </p:cNvCxnSpPr>
          <p:nvPr/>
        </p:nvCxnSpPr>
        <p:spPr>
          <a:xfrm rot="16200000" flipV="1">
            <a:off x="2269672" y="3767182"/>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F1CEF565-403E-4622-A531-7B4E6BF6EA00}"/>
              </a:ext>
            </a:extLst>
          </p:cNvPr>
          <p:cNvCxnSpPr>
            <a:stCxn id="4" idx="3"/>
            <a:endCxn id="4" idx="5"/>
          </p:cNvCxnSpPr>
          <p:nvPr/>
        </p:nvCxnSpPr>
        <p:spPr>
          <a:xfrm rot="16200000" flipH="1">
            <a:off x="2269671" y="4344485"/>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FA67F10-BAD4-4D85-B140-079E70B25934}"/>
              </a:ext>
            </a:extLst>
          </p:cNvPr>
          <p:cNvSpPr txBox="1"/>
          <p:nvPr/>
        </p:nvSpPr>
        <p:spPr>
          <a:xfrm>
            <a:off x="2133599" y="5114775"/>
            <a:ext cx="903515" cy="369332"/>
          </a:xfrm>
          <a:prstGeom prst="rect">
            <a:avLst/>
          </a:prstGeom>
          <a:noFill/>
        </p:spPr>
        <p:txBody>
          <a:bodyPr wrap="square" rtlCol="0">
            <a:spAutoFit/>
          </a:bodyPr>
          <a:lstStyle/>
          <a:p>
            <a:r>
              <a:rPr lang="en-US" dirty="0"/>
              <a:t>b</a:t>
            </a:r>
          </a:p>
        </p:txBody>
      </p:sp>
      <p:sp>
        <p:nvSpPr>
          <p:cNvPr id="22" name="TextBox 21">
            <a:extLst>
              <a:ext uri="{FF2B5EF4-FFF2-40B4-BE49-F238E27FC236}">
                <a16:creationId xmlns:a16="http://schemas.microsoft.com/office/drawing/2014/main" id="{A851495F-D2EB-4320-9962-ED9361A82175}"/>
              </a:ext>
            </a:extLst>
          </p:cNvPr>
          <p:cNvSpPr txBox="1"/>
          <p:nvPr/>
        </p:nvSpPr>
        <p:spPr>
          <a:xfrm>
            <a:off x="5257797" y="3884689"/>
            <a:ext cx="903515"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8C6478E3-6DEA-406C-B9C9-6A096DFC2E0E}"/>
              </a:ext>
            </a:extLst>
          </p:cNvPr>
          <p:cNvSpPr txBox="1"/>
          <p:nvPr/>
        </p:nvSpPr>
        <p:spPr>
          <a:xfrm>
            <a:off x="7326082" y="3786718"/>
            <a:ext cx="903515" cy="369332"/>
          </a:xfrm>
          <a:prstGeom prst="rect">
            <a:avLst/>
          </a:prstGeom>
          <a:noFill/>
        </p:spPr>
        <p:txBody>
          <a:bodyPr wrap="square" rtlCol="0">
            <a:spAutoFit/>
          </a:bodyPr>
          <a:lstStyle/>
          <a:p>
            <a:r>
              <a:rPr lang="en-US" dirty="0"/>
              <a:t>b</a:t>
            </a:r>
          </a:p>
        </p:txBody>
      </p:sp>
      <p:sp>
        <p:nvSpPr>
          <p:cNvPr id="24" name="TextBox 23">
            <a:extLst>
              <a:ext uri="{FF2B5EF4-FFF2-40B4-BE49-F238E27FC236}">
                <a16:creationId xmlns:a16="http://schemas.microsoft.com/office/drawing/2014/main" id="{3E599454-7784-4BC3-9AA9-F33901FA6E80}"/>
              </a:ext>
            </a:extLst>
          </p:cNvPr>
          <p:cNvSpPr txBox="1"/>
          <p:nvPr/>
        </p:nvSpPr>
        <p:spPr>
          <a:xfrm>
            <a:off x="3058886" y="3939118"/>
            <a:ext cx="903515"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85F93BD6-4B2F-42EA-AB93-D5DB4896B236}"/>
              </a:ext>
            </a:extLst>
          </p:cNvPr>
          <p:cNvSpPr txBox="1"/>
          <p:nvPr/>
        </p:nvSpPr>
        <p:spPr>
          <a:xfrm>
            <a:off x="2046516" y="3340406"/>
            <a:ext cx="903515" cy="369332"/>
          </a:xfrm>
          <a:prstGeom prst="rect">
            <a:avLst/>
          </a:prstGeom>
          <a:noFill/>
        </p:spPr>
        <p:txBody>
          <a:bodyPr wrap="square" rtlCol="0">
            <a:spAutoFit/>
          </a:bodyPr>
          <a:lstStyle/>
          <a:p>
            <a:r>
              <a:rPr lang="en-US" dirty="0"/>
              <a:t>a</a:t>
            </a:r>
          </a:p>
        </p:txBody>
      </p:sp>
      <p:sp>
        <p:nvSpPr>
          <p:cNvPr id="26" name="Content Placeholder 2">
            <a:extLst>
              <a:ext uri="{FF2B5EF4-FFF2-40B4-BE49-F238E27FC236}">
                <a16:creationId xmlns:a16="http://schemas.microsoft.com/office/drawing/2014/main" id="{D5CB0A83-1CDD-4F6C-8291-C05852CE8C02}"/>
              </a:ext>
            </a:extLst>
          </p:cNvPr>
          <p:cNvSpPr txBox="1">
            <a:spLocks/>
          </p:cNvSpPr>
          <p:nvPr/>
        </p:nvSpPr>
        <p:spPr>
          <a:xfrm>
            <a:off x="696685"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             </a:t>
            </a:r>
          </a:p>
        </p:txBody>
      </p:sp>
      <p:sp>
        <p:nvSpPr>
          <p:cNvPr id="11" name="TextBox 10">
            <a:extLst>
              <a:ext uri="{FF2B5EF4-FFF2-40B4-BE49-F238E27FC236}">
                <a16:creationId xmlns:a16="http://schemas.microsoft.com/office/drawing/2014/main" id="{C518B9FA-DDC8-595B-47E4-E6EC1FD0A929}"/>
              </a:ext>
            </a:extLst>
          </p:cNvPr>
          <p:cNvSpPr txBox="1"/>
          <p:nvPr/>
        </p:nvSpPr>
        <p:spPr>
          <a:xfrm>
            <a:off x="1366463" y="5815173"/>
            <a:ext cx="9030984" cy="400110"/>
          </a:xfrm>
          <a:prstGeom prst="rect">
            <a:avLst/>
          </a:prstGeom>
          <a:noFill/>
        </p:spPr>
        <p:txBody>
          <a:bodyPr wrap="square" rtlCol="0">
            <a:spAutoFit/>
          </a:bodyPr>
          <a:lstStyle/>
          <a:p>
            <a:r>
              <a:rPr lang="en-US" sz="2000" dirty="0"/>
              <a:t>At a given point during the acceptance of a string, the NFA can be in which states?</a:t>
            </a:r>
            <a:endParaRPr lang="en-IN" sz="2000" dirty="0"/>
          </a:p>
        </p:txBody>
      </p:sp>
      <p:sp>
        <p:nvSpPr>
          <p:cNvPr id="9" name="TextBox 8">
            <a:extLst>
              <a:ext uri="{FF2B5EF4-FFF2-40B4-BE49-F238E27FC236}">
                <a16:creationId xmlns:a16="http://schemas.microsoft.com/office/drawing/2014/main" id="{6780F9D4-FA9F-39FD-8D18-5BBE4EF3912A}"/>
              </a:ext>
            </a:extLst>
          </p:cNvPr>
          <p:cNvSpPr txBox="1"/>
          <p:nvPr/>
        </p:nvSpPr>
        <p:spPr>
          <a:xfrm>
            <a:off x="4887686" y="1341369"/>
            <a:ext cx="5417294" cy="1477328"/>
          </a:xfrm>
          <a:prstGeom prst="rect">
            <a:avLst/>
          </a:prstGeom>
          <a:noFill/>
        </p:spPr>
        <p:txBody>
          <a:bodyPr wrap="square" rtlCol="0">
            <a:spAutoFit/>
          </a:bodyPr>
          <a:lstStyle/>
          <a:p>
            <a:r>
              <a:rPr lang="en-US" dirty="0">
                <a:latin typeface="Consolas" panose="020B0609020204030204" pitchFamily="49" charset="0"/>
              </a:rPr>
              <a:t>Possible sets of states at a given point:</a:t>
            </a:r>
          </a:p>
          <a:p>
            <a:r>
              <a:rPr lang="en-US" dirty="0">
                <a:latin typeface="Consolas" panose="020B0609020204030204" pitchFamily="49" charset="0"/>
              </a:rPr>
              <a:t>{0}, {1}, {2}, {3},</a:t>
            </a:r>
          </a:p>
          <a:p>
            <a:r>
              <a:rPr lang="en-US" dirty="0">
                <a:latin typeface="Consolas" panose="020B0609020204030204" pitchFamily="49" charset="0"/>
              </a:rPr>
              <a:t>{0,1}, {0,2}, {0,3}, {1,2}, {1,3}, {2,3}, </a:t>
            </a:r>
          </a:p>
          <a:p>
            <a:r>
              <a:rPr lang="en-US" dirty="0">
                <a:latin typeface="Consolas" panose="020B0609020204030204" pitchFamily="49" charset="0"/>
              </a:rPr>
              <a:t>{0,1,2}, {0,1,3}, {0,2,3}, {1,2,3}, </a:t>
            </a:r>
          </a:p>
          <a:p>
            <a:r>
              <a:rPr lang="en-US" dirty="0">
                <a:latin typeface="Consolas" panose="020B0609020204030204" pitchFamily="49" charset="0"/>
              </a:rPr>
              <a:t>{0,1,2,3}</a:t>
            </a:r>
            <a:endParaRPr lang="en-IN" dirty="0">
              <a:latin typeface="Consolas" panose="020B0609020204030204" pitchFamily="49" charset="0"/>
            </a:endParaRPr>
          </a:p>
        </p:txBody>
      </p:sp>
    </p:spTree>
    <p:extLst>
      <p:ext uri="{BB962C8B-B14F-4D97-AF65-F5344CB8AC3E}">
        <p14:creationId xmlns:p14="http://schemas.microsoft.com/office/powerpoint/2010/main" val="37686088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NFA</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p:txBody>
          <a:bodyPr/>
          <a:lstStyle/>
          <a:p>
            <a:endParaRPr lang="en-US" dirty="0"/>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7914" y="3967060"/>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82924AA-AC89-4CE0-8825-36272164E6EB}"/>
              </a:ext>
            </a:extLst>
          </p:cNvPr>
          <p:cNvSpPr/>
          <p:nvPr/>
        </p:nvSpPr>
        <p:spPr>
          <a:xfrm>
            <a:off x="3984171" y="393440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93B8C1EE-82A5-445A-9811-909D5D681886}"/>
              </a:ext>
            </a:extLst>
          </p:cNvPr>
          <p:cNvSpPr/>
          <p:nvPr/>
        </p:nvSpPr>
        <p:spPr>
          <a:xfrm>
            <a:off x="6085113" y="3879977"/>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E5F39172-EB00-43DB-85AD-52FDF57F7D85}"/>
              </a:ext>
            </a:extLst>
          </p:cNvPr>
          <p:cNvSpPr/>
          <p:nvPr/>
        </p:nvSpPr>
        <p:spPr>
          <a:xfrm>
            <a:off x="8251369" y="3629605"/>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8" name="Oval 7">
            <a:extLst>
              <a:ext uri="{FF2B5EF4-FFF2-40B4-BE49-F238E27FC236}">
                <a16:creationId xmlns:a16="http://schemas.microsoft.com/office/drawing/2014/main" id="{1FB2F8A2-F081-4A58-89BB-CFA5F6391028}"/>
              </a:ext>
            </a:extLst>
          </p:cNvPr>
          <p:cNvSpPr/>
          <p:nvPr/>
        </p:nvSpPr>
        <p:spPr>
          <a:xfrm>
            <a:off x="8403769" y="380377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0" name="Straight Arrow Connector 9">
            <a:extLst>
              <a:ext uri="{FF2B5EF4-FFF2-40B4-BE49-F238E27FC236}">
                <a16:creationId xmlns:a16="http://schemas.microsoft.com/office/drawing/2014/main" id="{B2B05F7F-9FF0-46F8-A94A-1342F656E9EE}"/>
              </a:ext>
            </a:extLst>
          </p:cNvPr>
          <p:cNvCxnSpPr>
            <a:endCxn id="4" idx="2"/>
          </p:cNvCxnSpPr>
          <p:nvPr/>
        </p:nvCxnSpPr>
        <p:spPr>
          <a:xfrm>
            <a:off x="767443" y="4375274"/>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09961C-444B-48EF-8FEB-098BD88EA7E0}"/>
              </a:ext>
            </a:extLst>
          </p:cNvPr>
          <p:cNvCxnSpPr>
            <a:endCxn id="5" idx="2"/>
          </p:cNvCxnSpPr>
          <p:nvPr/>
        </p:nvCxnSpPr>
        <p:spPr>
          <a:xfrm flipV="1">
            <a:off x="2721429" y="4342619"/>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249E6A-8990-4542-85A3-C0EAE9784AF3}"/>
              </a:ext>
            </a:extLst>
          </p:cNvPr>
          <p:cNvCxnSpPr>
            <a:stCxn id="5" idx="6"/>
            <a:endCxn id="6" idx="2"/>
          </p:cNvCxnSpPr>
          <p:nvPr/>
        </p:nvCxnSpPr>
        <p:spPr>
          <a:xfrm flipV="1">
            <a:off x="4887686" y="4288192"/>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868903-EBF8-4393-B2E4-317609A81767}"/>
              </a:ext>
            </a:extLst>
          </p:cNvPr>
          <p:cNvCxnSpPr>
            <a:stCxn id="6" idx="6"/>
            <a:endCxn id="7" idx="2"/>
          </p:cNvCxnSpPr>
          <p:nvPr/>
        </p:nvCxnSpPr>
        <p:spPr>
          <a:xfrm flipV="1">
            <a:off x="6988628" y="4204217"/>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E902FFF1-4435-42A1-B389-53F7A967A849}"/>
              </a:ext>
            </a:extLst>
          </p:cNvPr>
          <p:cNvCxnSpPr>
            <a:stCxn id="4" idx="7"/>
            <a:endCxn id="4" idx="1"/>
          </p:cNvCxnSpPr>
          <p:nvPr/>
        </p:nvCxnSpPr>
        <p:spPr>
          <a:xfrm rot="16200000" flipV="1">
            <a:off x="2269672" y="3767182"/>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F1CEF565-403E-4622-A531-7B4E6BF6EA00}"/>
              </a:ext>
            </a:extLst>
          </p:cNvPr>
          <p:cNvCxnSpPr>
            <a:stCxn id="4" idx="3"/>
            <a:endCxn id="4" idx="5"/>
          </p:cNvCxnSpPr>
          <p:nvPr/>
        </p:nvCxnSpPr>
        <p:spPr>
          <a:xfrm rot="16200000" flipH="1">
            <a:off x="2269671" y="4344485"/>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FA67F10-BAD4-4D85-B140-079E70B25934}"/>
              </a:ext>
            </a:extLst>
          </p:cNvPr>
          <p:cNvSpPr txBox="1"/>
          <p:nvPr/>
        </p:nvSpPr>
        <p:spPr>
          <a:xfrm>
            <a:off x="2133599" y="5114775"/>
            <a:ext cx="903515" cy="369332"/>
          </a:xfrm>
          <a:prstGeom prst="rect">
            <a:avLst/>
          </a:prstGeom>
          <a:noFill/>
        </p:spPr>
        <p:txBody>
          <a:bodyPr wrap="square" rtlCol="0">
            <a:spAutoFit/>
          </a:bodyPr>
          <a:lstStyle/>
          <a:p>
            <a:r>
              <a:rPr lang="en-US" dirty="0"/>
              <a:t>b</a:t>
            </a:r>
          </a:p>
        </p:txBody>
      </p:sp>
      <p:sp>
        <p:nvSpPr>
          <p:cNvPr id="22" name="TextBox 21">
            <a:extLst>
              <a:ext uri="{FF2B5EF4-FFF2-40B4-BE49-F238E27FC236}">
                <a16:creationId xmlns:a16="http://schemas.microsoft.com/office/drawing/2014/main" id="{A851495F-D2EB-4320-9962-ED9361A82175}"/>
              </a:ext>
            </a:extLst>
          </p:cNvPr>
          <p:cNvSpPr txBox="1"/>
          <p:nvPr/>
        </p:nvSpPr>
        <p:spPr>
          <a:xfrm>
            <a:off x="5257797" y="3884689"/>
            <a:ext cx="903515"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8C6478E3-6DEA-406C-B9C9-6A096DFC2E0E}"/>
              </a:ext>
            </a:extLst>
          </p:cNvPr>
          <p:cNvSpPr txBox="1"/>
          <p:nvPr/>
        </p:nvSpPr>
        <p:spPr>
          <a:xfrm>
            <a:off x="7326082" y="3786718"/>
            <a:ext cx="903515" cy="369332"/>
          </a:xfrm>
          <a:prstGeom prst="rect">
            <a:avLst/>
          </a:prstGeom>
          <a:noFill/>
        </p:spPr>
        <p:txBody>
          <a:bodyPr wrap="square" rtlCol="0">
            <a:spAutoFit/>
          </a:bodyPr>
          <a:lstStyle/>
          <a:p>
            <a:r>
              <a:rPr lang="en-US" dirty="0"/>
              <a:t>b</a:t>
            </a:r>
          </a:p>
        </p:txBody>
      </p:sp>
      <p:sp>
        <p:nvSpPr>
          <p:cNvPr id="24" name="TextBox 23">
            <a:extLst>
              <a:ext uri="{FF2B5EF4-FFF2-40B4-BE49-F238E27FC236}">
                <a16:creationId xmlns:a16="http://schemas.microsoft.com/office/drawing/2014/main" id="{3E599454-7784-4BC3-9AA9-F33901FA6E80}"/>
              </a:ext>
            </a:extLst>
          </p:cNvPr>
          <p:cNvSpPr txBox="1"/>
          <p:nvPr/>
        </p:nvSpPr>
        <p:spPr>
          <a:xfrm>
            <a:off x="3058886" y="3939118"/>
            <a:ext cx="903515"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85F93BD6-4B2F-42EA-AB93-D5DB4896B236}"/>
              </a:ext>
            </a:extLst>
          </p:cNvPr>
          <p:cNvSpPr txBox="1"/>
          <p:nvPr/>
        </p:nvSpPr>
        <p:spPr>
          <a:xfrm>
            <a:off x="2046516" y="3340406"/>
            <a:ext cx="903515" cy="369332"/>
          </a:xfrm>
          <a:prstGeom prst="rect">
            <a:avLst/>
          </a:prstGeom>
          <a:noFill/>
        </p:spPr>
        <p:txBody>
          <a:bodyPr wrap="square" rtlCol="0">
            <a:spAutoFit/>
          </a:bodyPr>
          <a:lstStyle/>
          <a:p>
            <a:r>
              <a:rPr lang="en-US" dirty="0"/>
              <a:t>a</a:t>
            </a:r>
          </a:p>
        </p:txBody>
      </p:sp>
      <p:sp>
        <p:nvSpPr>
          <p:cNvPr id="26" name="Content Placeholder 2">
            <a:extLst>
              <a:ext uri="{FF2B5EF4-FFF2-40B4-BE49-F238E27FC236}">
                <a16:creationId xmlns:a16="http://schemas.microsoft.com/office/drawing/2014/main" id="{D5CB0A83-1CDD-4F6C-8291-C05852CE8C02}"/>
              </a:ext>
            </a:extLst>
          </p:cNvPr>
          <p:cNvSpPr txBox="1">
            <a:spLocks/>
          </p:cNvSpPr>
          <p:nvPr/>
        </p:nvSpPr>
        <p:spPr>
          <a:xfrm>
            <a:off x="696685"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             </a:t>
            </a:r>
          </a:p>
        </p:txBody>
      </p:sp>
      <p:sp>
        <p:nvSpPr>
          <p:cNvPr id="11" name="TextBox 10">
            <a:extLst>
              <a:ext uri="{FF2B5EF4-FFF2-40B4-BE49-F238E27FC236}">
                <a16:creationId xmlns:a16="http://schemas.microsoft.com/office/drawing/2014/main" id="{C518B9FA-DDC8-595B-47E4-E6EC1FD0A929}"/>
              </a:ext>
            </a:extLst>
          </p:cNvPr>
          <p:cNvSpPr txBox="1"/>
          <p:nvPr/>
        </p:nvSpPr>
        <p:spPr>
          <a:xfrm>
            <a:off x="1643865" y="5815173"/>
            <a:ext cx="8753582" cy="400110"/>
          </a:xfrm>
          <a:prstGeom prst="rect">
            <a:avLst/>
          </a:prstGeom>
          <a:noFill/>
        </p:spPr>
        <p:txBody>
          <a:bodyPr wrap="square" rtlCol="0">
            <a:spAutoFit/>
          </a:bodyPr>
          <a:lstStyle/>
          <a:p>
            <a:r>
              <a:rPr lang="en-US" sz="2000" dirty="0"/>
              <a:t>At a given point during the acceptance of a string, the NFA can be in which states?</a:t>
            </a:r>
            <a:endParaRPr lang="en-IN" sz="2000"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6780F9D4-FA9F-39FD-8D18-5BBE4EF3912A}"/>
                  </a:ext>
                </a:extLst>
              </p:cNvPr>
              <p:cNvSpPr txBox="1"/>
              <p:nvPr/>
            </p:nvSpPr>
            <p:spPr>
              <a:xfrm>
                <a:off x="2856216" y="478344"/>
                <a:ext cx="7715892" cy="2308324"/>
              </a:xfrm>
              <a:prstGeom prst="rect">
                <a:avLst/>
              </a:prstGeom>
              <a:noFill/>
            </p:spPr>
            <p:txBody>
              <a:bodyPr wrap="square" rtlCol="0">
                <a:spAutoFit/>
              </a:bodyPr>
              <a:lstStyle/>
              <a:p>
                <a:r>
                  <a:rPr lang="en-US" dirty="0">
                    <a:latin typeface="Consolas" panose="020B0609020204030204" pitchFamily="49" charset="0"/>
                  </a:rPr>
                  <a:t>Possible sets of states at a given point:</a:t>
                </a:r>
              </a:p>
              <a:p>
                <a:r>
                  <a:rPr lang="en-US" dirty="0">
                    <a:latin typeface="Consolas" panose="020B0609020204030204" pitchFamily="49" charset="0"/>
                  </a:rPr>
                  <a:t>S = { {0}, {1}, {2}, {3},</a:t>
                </a:r>
              </a:p>
              <a:p>
                <a:r>
                  <a:rPr lang="en-US" dirty="0">
                    <a:latin typeface="Consolas" panose="020B0609020204030204" pitchFamily="49" charset="0"/>
                  </a:rPr>
                  <a:t>      {0,1}, {0,2}, {0,3}, {1,2}, {1,3}, {2,3}, </a:t>
                </a:r>
              </a:p>
              <a:p>
                <a:r>
                  <a:rPr lang="en-US" dirty="0">
                    <a:latin typeface="Consolas" panose="020B0609020204030204" pitchFamily="49" charset="0"/>
                  </a:rPr>
                  <a:t>      {0,1,2}, {0,1,3}, {0,2,3}, {1,2,3}, </a:t>
                </a:r>
              </a:p>
              <a:p>
                <a:r>
                  <a:rPr lang="en-US" dirty="0">
                    <a:latin typeface="Consolas" panose="020B0609020204030204" pitchFamily="49" charset="0"/>
                  </a:rPr>
                  <a:t>      {0,1,2,3} }</a:t>
                </a:r>
              </a:p>
              <a:p>
                <a:endParaRPr lang="en-US" dirty="0">
                  <a:latin typeface="Consolas" panose="020B0609020204030204" pitchFamily="49" charset="0"/>
                </a:endParaRPr>
              </a:p>
              <a:p>
                <a:r>
                  <a:rPr lang="en-US" dirty="0">
                    <a:latin typeface="Consolas" panose="020B0609020204030204" pitchFamily="49" charset="0"/>
                  </a:rPr>
                  <a:t>If at any point, we are in state </a:t>
                </a:r>
                <a14:m>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1∈</m:t>
                    </m:r>
                    <m:r>
                      <a:rPr lang="en-US" b="0" i="1" smtClean="0">
                        <a:latin typeface="Cambria Math" panose="02040503050406030204" pitchFamily="18" charset="0"/>
                      </a:rPr>
                      <m:t>𝑆</m:t>
                    </m:r>
                  </m:oMath>
                </a14:m>
                <a:r>
                  <a:rPr lang="en-US" dirty="0">
                    <a:latin typeface="Consolas" panose="020B0609020204030204" pitchFamily="49" charset="0"/>
                  </a:rPr>
                  <a:t>, then after consuming an input letter in s1, we will end up in state </a:t>
                </a:r>
                <a14:m>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2∈</m:t>
                    </m:r>
                    <m:r>
                      <a:rPr lang="en-US" b="0" i="1" smtClean="0">
                        <a:latin typeface="Cambria Math" panose="02040503050406030204" pitchFamily="18" charset="0"/>
                      </a:rPr>
                      <m:t>𝑆</m:t>
                    </m:r>
                  </m:oMath>
                </a14:m>
                <a:r>
                  <a:rPr lang="en-US" dirty="0">
                    <a:latin typeface="Consolas" panose="020B0609020204030204" pitchFamily="49" charset="0"/>
                  </a:rPr>
                  <a:t>. </a:t>
                </a:r>
                <a:endParaRPr lang="en-IN" dirty="0">
                  <a:latin typeface="Consolas" panose="020B0609020204030204" pitchFamily="49" charset="0"/>
                </a:endParaRPr>
              </a:p>
            </p:txBody>
          </p:sp>
        </mc:Choice>
        <mc:Fallback xmlns="">
          <p:sp>
            <p:nvSpPr>
              <p:cNvPr id="9" name="TextBox 8">
                <a:extLst>
                  <a:ext uri="{FF2B5EF4-FFF2-40B4-BE49-F238E27FC236}">
                    <a16:creationId xmlns:a16="http://schemas.microsoft.com/office/drawing/2014/main" id="{6780F9D4-FA9F-39FD-8D18-5BBE4EF3912A}"/>
                  </a:ext>
                </a:extLst>
              </p:cNvPr>
              <p:cNvSpPr txBox="1">
                <a:spLocks noRot="1" noChangeAspect="1" noMove="1" noResize="1" noEditPoints="1" noAdjustHandles="1" noChangeArrowheads="1" noChangeShapeType="1" noTextEdit="1"/>
              </p:cNvSpPr>
              <p:nvPr/>
            </p:nvSpPr>
            <p:spPr>
              <a:xfrm>
                <a:off x="2856216" y="478344"/>
                <a:ext cx="7715892" cy="2308324"/>
              </a:xfrm>
              <a:prstGeom prst="rect">
                <a:avLst/>
              </a:prstGeom>
              <a:blipFill>
                <a:blip r:embed="rId2"/>
                <a:stretch>
                  <a:fillRect l="-711" t="-1319" r="-2213" b="-3166"/>
                </a:stretch>
              </a:blipFill>
            </p:spPr>
            <p:txBody>
              <a:bodyPr/>
              <a:lstStyle/>
              <a:p>
                <a:r>
                  <a:rPr lang="en-IN">
                    <a:noFill/>
                  </a:rPr>
                  <a:t> </a:t>
                </a:r>
              </a:p>
            </p:txBody>
          </p:sp>
        </mc:Fallback>
      </mc:AlternateContent>
    </p:spTree>
    <p:extLst>
      <p:ext uri="{BB962C8B-B14F-4D97-AF65-F5344CB8AC3E}">
        <p14:creationId xmlns:p14="http://schemas.microsoft.com/office/powerpoint/2010/main" val="920816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7C7EF-8E41-4855-A680-089A550A3841}"/>
              </a:ext>
            </a:extLst>
          </p:cNvPr>
          <p:cNvSpPr>
            <a:spLocks noGrp="1"/>
          </p:cNvSpPr>
          <p:nvPr>
            <p:ph type="title"/>
          </p:nvPr>
        </p:nvSpPr>
        <p:spPr/>
        <p:txBody>
          <a:bodyPr/>
          <a:lstStyle/>
          <a:p>
            <a:r>
              <a:rPr lang="en-US" dirty="0"/>
              <a:t>Recognition of [word, part of speech] pairs</a:t>
            </a:r>
          </a:p>
        </p:txBody>
      </p:sp>
      <p:sp>
        <p:nvSpPr>
          <p:cNvPr id="3" name="Content Placeholder 2">
            <a:extLst>
              <a:ext uri="{FF2B5EF4-FFF2-40B4-BE49-F238E27FC236}">
                <a16:creationId xmlns:a16="http://schemas.microsoft.com/office/drawing/2014/main" id="{B6F74768-A136-40E0-8ADC-53747BAC9119}"/>
              </a:ext>
            </a:extLst>
          </p:cNvPr>
          <p:cNvSpPr>
            <a:spLocks noGrp="1"/>
          </p:cNvSpPr>
          <p:nvPr>
            <p:ph idx="1"/>
          </p:nvPr>
        </p:nvSpPr>
        <p:spPr/>
        <p:txBody>
          <a:bodyPr/>
          <a:lstStyle/>
          <a:p>
            <a:r>
              <a:rPr lang="en-US" dirty="0"/>
              <a:t>For the following grammar rules write regular expressions for</a:t>
            </a:r>
          </a:p>
          <a:p>
            <a:pPr lvl="1"/>
            <a:r>
              <a:rPr lang="en-US" dirty="0"/>
              <a:t>number</a:t>
            </a:r>
          </a:p>
          <a:p>
            <a:pPr lvl="1"/>
            <a:r>
              <a:rPr lang="en-US" dirty="0"/>
              <a:t>id</a:t>
            </a:r>
          </a:p>
          <a:p>
            <a:pPr lvl="1"/>
            <a:r>
              <a:rPr lang="en-US" dirty="0" err="1"/>
              <a:t>relop</a:t>
            </a:r>
            <a:endParaRPr lang="en-US" dirty="0"/>
          </a:p>
          <a:p>
            <a:pPr lvl="1"/>
            <a:r>
              <a:rPr lang="en-US" dirty="0"/>
              <a:t>if</a:t>
            </a:r>
          </a:p>
          <a:p>
            <a:pPr lvl="1"/>
            <a:r>
              <a:rPr lang="en-US" dirty="0"/>
              <a:t>then</a:t>
            </a:r>
          </a:p>
          <a:p>
            <a:pPr lvl="1"/>
            <a:r>
              <a:rPr lang="en-US" dirty="0"/>
              <a:t>else</a:t>
            </a:r>
          </a:p>
          <a:p>
            <a:pPr lvl="1"/>
            <a:endParaRPr lang="en-US"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0492254-B8BF-6F72-E776-275963A048DF}"/>
                  </a:ext>
                </a:extLst>
              </p:cNvPr>
              <p:cNvSpPr txBox="1"/>
              <p:nvPr/>
            </p:nvSpPr>
            <p:spPr>
              <a:xfrm>
                <a:off x="4561727" y="2774021"/>
                <a:ext cx="5702157" cy="1477328"/>
              </a:xfrm>
              <a:prstGeom prst="rect">
                <a:avLst/>
              </a:prstGeom>
              <a:noFill/>
            </p:spPr>
            <p:txBody>
              <a:bodyPr wrap="square" rtlCol="0">
                <a:spAutoFit/>
              </a:bodyPr>
              <a:lstStyle/>
              <a:p>
                <a:pPr marL="0" indent="0">
                  <a:buNone/>
                </a:pPr>
                <a:r>
                  <a:rPr lang="en-US" dirty="0">
                    <a:latin typeface="Consolas" panose="020B0609020204030204" pitchFamily="49" charset="0"/>
                  </a:rPr>
                  <a:t>Stmt </a:t>
                </a:r>
                <a:r>
                  <a:rPr lang="en-US" dirty="0">
                    <a:latin typeface="Consolas" panose="020B0609020204030204" pitchFamily="49" charset="0"/>
                    <a:sym typeface="Wingdings" panose="05000000000000000000" pitchFamily="2" charset="2"/>
                  </a:rPr>
                  <a:t></a:t>
                </a:r>
                <a:r>
                  <a:rPr lang="en-US" dirty="0">
                    <a:solidFill>
                      <a:srgbClr val="FF0000"/>
                    </a:solidFill>
                    <a:latin typeface="Consolas" panose="020B0609020204030204" pitchFamily="49" charset="0"/>
                    <a:sym typeface="Wingdings" panose="05000000000000000000" pitchFamily="2" charset="2"/>
                  </a:rPr>
                  <a:t> </a:t>
                </a:r>
                <a:r>
                  <a:rPr lang="en-US" dirty="0">
                    <a:solidFill>
                      <a:schemeClr val="accent1"/>
                    </a:solidFill>
                    <a:latin typeface="Consolas" panose="020B0609020204030204" pitchFamily="49" charset="0"/>
                    <a:sym typeface="Wingdings" panose="05000000000000000000" pitchFamily="2" charset="2"/>
                  </a:rPr>
                  <a:t>if</a:t>
                </a:r>
                <a:r>
                  <a:rPr lang="en-US" dirty="0">
                    <a:solidFill>
                      <a:srgbClr val="FF0000"/>
                    </a:solidFill>
                    <a:latin typeface="Consolas" panose="020B0609020204030204" pitchFamily="49" charset="0"/>
                    <a:sym typeface="Wingdings" panose="05000000000000000000" pitchFamily="2" charset="2"/>
                  </a:rPr>
                  <a:t> </a:t>
                </a:r>
                <a:r>
                  <a:rPr lang="en-US" dirty="0">
                    <a:latin typeface="Consolas" panose="020B0609020204030204" pitchFamily="49" charset="0"/>
                    <a:sym typeface="Wingdings" panose="05000000000000000000" pitchFamily="2" charset="2"/>
                  </a:rPr>
                  <a:t>Expr </a:t>
                </a:r>
                <a:r>
                  <a:rPr lang="en-US" dirty="0">
                    <a:solidFill>
                      <a:schemeClr val="accent1"/>
                    </a:solidFill>
                    <a:latin typeface="Consolas" panose="020B0609020204030204" pitchFamily="49" charset="0"/>
                    <a:sym typeface="Wingdings" panose="05000000000000000000" pitchFamily="2" charset="2"/>
                  </a:rPr>
                  <a:t>then</a:t>
                </a:r>
                <a:r>
                  <a:rPr lang="en-US" dirty="0">
                    <a:latin typeface="Consolas" panose="020B0609020204030204" pitchFamily="49" charset="0"/>
                    <a:sym typeface="Wingdings" panose="05000000000000000000" pitchFamily="2" charset="2"/>
                  </a:rPr>
                  <a:t> </a:t>
                </a:r>
                <a:r>
                  <a:rPr lang="en-US" dirty="0" err="1">
                    <a:latin typeface="Consolas" panose="020B0609020204030204" pitchFamily="49" charset="0"/>
                    <a:sym typeface="Wingdings" panose="05000000000000000000" pitchFamily="2" charset="2"/>
                  </a:rPr>
                  <a:t>Stmt</a:t>
                </a:r>
                <a:endParaRPr lang="en-US" dirty="0">
                  <a:latin typeface="Consolas" panose="020B0609020204030204" pitchFamily="49" charset="0"/>
                  <a:sym typeface="Wingdings" panose="05000000000000000000" pitchFamily="2" charset="2"/>
                </a:endParaRPr>
              </a:p>
              <a:p>
                <a:pPr marL="0" indent="0">
                  <a:buNone/>
                </a:pPr>
                <a:r>
                  <a:rPr lang="en-US" dirty="0">
                    <a:latin typeface="Consolas" panose="020B0609020204030204" pitchFamily="49" charset="0"/>
                    <a:sym typeface="Wingdings" panose="05000000000000000000" pitchFamily="2" charset="2"/>
                  </a:rPr>
                  <a:t>           | </a:t>
                </a:r>
                <a:r>
                  <a:rPr lang="en-US" dirty="0">
                    <a:solidFill>
                      <a:schemeClr val="accent1"/>
                    </a:solidFill>
                    <a:latin typeface="Consolas" panose="020B0609020204030204" pitchFamily="49" charset="0"/>
                    <a:sym typeface="Wingdings" panose="05000000000000000000" pitchFamily="2" charset="2"/>
                  </a:rPr>
                  <a:t>if</a:t>
                </a:r>
                <a:r>
                  <a:rPr lang="en-US" dirty="0">
                    <a:solidFill>
                      <a:srgbClr val="FF0000"/>
                    </a:solidFill>
                    <a:latin typeface="Consolas" panose="020B0609020204030204" pitchFamily="49" charset="0"/>
                    <a:sym typeface="Wingdings" panose="05000000000000000000" pitchFamily="2" charset="2"/>
                  </a:rPr>
                  <a:t> </a:t>
                </a:r>
                <a:r>
                  <a:rPr lang="en-US" dirty="0">
                    <a:latin typeface="Consolas" panose="020B0609020204030204" pitchFamily="49" charset="0"/>
                    <a:sym typeface="Wingdings" panose="05000000000000000000" pitchFamily="2" charset="2"/>
                  </a:rPr>
                  <a:t>Expr </a:t>
                </a:r>
                <a:r>
                  <a:rPr lang="en-US" dirty="0">
                    <a:solidFill>
                      <a:schemeClr val="accent1"/>
                    </a:solidFill>
                    <a:latin typeface="Consolas" panose="020B0609020204030204" pitchFamily="49" charset="0"/>
                    <a:sym typeface="Wingdings" panose="05000000000000000000" pitchFamily="2" charset="2"/>
                  </a:rPr>
                  <a:t>then</a:t>
                </a:r>
                <a:r>
                  <a:rPr lang="en-US" dirty="0">
                    <a:latin typeface="Consolas" panose="020B0609020204030204" pitchFamily="49" charset="0"/>
                    <a:sym typeface="Wingdings" panose="05000000000000000000" pitchFamily="2" charset="2"/>
                  </a:rPr>
                  <a:t> </a:t>
                </a:r>
                <a:r>
                  <a:rPr lang="en-US" dirty="0" err="1">
                    <a:latin typeface="Consolas" panose="020B0609020204030204" pitchFamily="49" charset="0"/>
                    <a:sym typeface="Wingdings" panose="05000000000000000000" pitchFamily="2" charset="2"/>
                  </a:rPr>
                  <a:t>Stmt</a:t>
                </a:r>
                <a:r>
                  <a:rPr lang="en-US" dirty="0">
                    <a:latin typeface="Consolas" panose="020B0609020204030204" pitchFamily="49" charset="0"/>
                    <a:sym typeface="Wingdings" panose="05000000000000000000" pitchFamily="2" charset="2"/>
                  </a:rPr>
                  <a:t> </a:t>
                </a:r>
                <a:r>
                  <a:rPr lang="en-US" dirty="0">
                    <a:solidFill>
                      <a:schemeClr val="accent1"/>
                    </a:solidFill>
                    <a:latin typeface="Consolas" panose="020B0609020204030204" pitchFamily="49" charset="0"/>
                    <a:sym typeface="Wingdings" panose="05000000000000000000" pitchFamily="2" charset="2"/>
                  </a:rPr>
                  <a:t>else</a:t>
                </a:r>
                <a:r>
                  <a:rPr lang="en-US" dirty="0">
                    <a:latin typeface="Consolas" panose="020B0609020204030204" pitchFamily="49" charset="0"/>
                    <a:sym typeface="Wingdings" panose="05000000000000000000" pitchFamily="2" charset="2"/>
                  </a:rPr>
                  <a:t> </a:t>
                </a:r>
                <a:r>
                  <a:rPr lang="en-US" dirty="0" err="1">
                    <a:latin typeface="Consolas" panose="020B0609020204030204" pitchFamily="49" charset="0"/>
                    <a:sym typeface="Wingdings" panose="05000000000000000000" pitchFamily="2" charset="2"/>
                  </a:rPr>
                  <a:t>Stmt</a:t>
                </a:r>
                <a:endParaRPr lang="en-US" dirty="0">
                  <a:latin typeface="Consolas" panose="020B0609020204030204" pitchFamily="49" charset="0"/>
                  <a:sym typeface="Wingdings" panose="05000000000000000000" pitchFamily="2" charset="2"/>
                </a:endParaRPr>
              </a:p>
              <a:p>
                <a:pPr marL="0" indent="0">
                  <a:buNone/>
                </a:pPr>
                <a:r>
                  <a:rPr lang="en-US" dirty="0">
                    <a:latin typeface="Consolas" panose="020B0609020204030204" pitchFamily="49" charset="0"/>
                    <a:sym typeface="Wingdings" panose="05000000000000000000" pitchFamily="2" charset="2"/>
                  </a:rPr>
                  <a:t>           | </a:t>
                </a:r>
                <a14:m>
                  <m:oMath xmlns:m="http://schemas.openxmlformats.org/officeDocument/2006/math">
                    <m:r>
                      <a:rPr lang="en-US" b="0" i="1" smtClean="0">
                        <a:latin typeface="Cambria Math" panose="02040503050406030204" pitchFamily="18" charset="0"/>
                        <a:sym typeface="Wingdings" panose="05000000000000000000" pitchFamily="2" charset="2"/>
                      </a:rPr>
                      <m:t>𝜖</m:t>
                    </m:r>
                  </m:oMath>
                </a14:m>
                <a:endParaRPr lang="en-US" b="0" dirty="0">
                  <a:latin typeface="Consolas" panose="020B0609020204030204" pitchFamily="49" charset="0"/>
                  <a:sym typeface="Wingdings" panose="05000000000000000000" pitchFamily="2" charset="2"/>
                </a:endParaRPr>
              </a:p>
              <a:p>
                <a:pPr marL="0" indent="0">
                  <a:buNone/>
                </a:pPr>
                <a:r>
                  <a:rPr lang="en-US" dirty="0">
                    <a:latin typeface="Consolas" panose="020B0609020204030204" pitchFamily="49" charset="0"/>
                  </a:rPr>
                  <a:t>Expr </a:t>
                </a:r>
                <a:r>
                  <a:rPr lang="en-US" dirty="0">
                    <a:latin typeface="Consolas" panose="020B0609020204030204" pitchFamily="49" charset="0"/>
                    <a:sym typeface="Wingdings" panose="05000000000000000000" pitchFamily="2" charset="2"/>
                  </a:rPr>
                  <a:t> Term </a:t>
                </a:r>
                <a:r>
                  <a:rPr lang="en-US" dirty="0" err="1">
                    <a:solidFill>
                      <a:schemeClr val="accent1"/>
                    </a:solidFill>
                    <a:latin typeface="Consolas" panose="020B0609020204030204" pitchFamily="49" charset="0"/>
                    <a:sym typeface="Wingdings" panose="05000000000000000000" pitchFamily="2" charset="2"/>
                  </a:rPr>
                  <a:t>relop</a:t>
                </a:r>
                <a:r>
                  <a:rPr lang="en-US" dirty="0">
                    <a:latin typeface="Consolas" panose="020B0609020204030204" pitchFamily="49" charset="0"/>
                    <a:sym typeface="Wingdings" panose="05000000000000000000" pitchFamily="2" charset="2"/>
                  </a:rPr>
                  <a:t> Term | Term</a:t>
                </a:r>
              </a:p>
              <a:p>
                <a:pPr marL="0" indent="0">
                  <a:buNone/>
                </a:pPr>
                <a:r>
                  <a:rPr lang="en-US" dirty="0">
                    <a:latin typeface="Consolas" panose="020B0609020204030204" pitchFamily="49" charset="0"/>
                    <a:sym typeface="Wingdings" panose="05000000000000000000" pitchFamily="2" charset="2"/>
                  </a:rPr>
                  <a:t>Term  </a:t>
                </a:r>
                <a:r>
                  <a:rPr lang="en-US" dirty="0">
                    <a:solidFill>
                      <a:schemeClr val="accent1"/>
                    </a:solidFill>
                    <a:latin typeface="Consolas" panose="020B0609020204030204" pitchFamily="49" charset="0"/>
                    <a:sym typeface="Wingdings" panose="05000000000000000000" pitchFamily="2" charset="2"/>
                  </a:rPr>
                  <a:t>id</a:t>
                </a:r>
                <a:r>
                  <a:rPr lang="en-US" dirty="0">
                    <a:latin typeface="Consolas" panose="020B0609020204030204" pitchFamily="49" charset="0"/>
                    <a:sym typeface="Wingdings" panose="05000000000000000000" pitchFamily="2" charset="2"/>
                  </a:rPr>
                  <a:t>| </a:t>
                </a:r>
                <a:r>
                  <a:rPr lang="en-US" dirty="0">
                    <a:solidFill>
                      <a:schemeClr val="accent1"/>
                    </a:solidFill>
                    <a:latin typeface="Consolas" panose="020B0609020204030204" pitchFamily="49" charset="0"/>
                    <a:sym typeface="Wingdings" panose="05000000000000000000" pitchFamily="2" charset="2"/>
                  </a:rPr>
                  <a:t>number</a:t>
                </a:r>
              </a:p>
            </p:txBody>
          </p:sp>
        </mc:Choice>
        <mc:Fallback xmlns="">
          <p:sp>
            <p:nvSpPr>
              <p:cNvPr id="5" name="TextBox 4">
                <a:extLst>
                  <a:ext uri="{FF2B5EF4-FFF2-40B4-BE49-F238E27FC236}">
                    <a16:creationId xmlns:a16="http://schemas.microsoft.com/office/drawing/2014/main" id="{20492254-B8BF-6F72-E776-275963A048DF}"/>
                  </a:ext>
                </a:extLst>
              </p:cNvPr>
              <p:cNvSpPr txBox="1">
                <a:spLocks noRot="1" noChangeAspect="1" noMove="1" noResize="1" noEditPoints="1" noAdjustHandles="1" noChangeArrowheads="1" noChangeShapeType="1" noTextEdit="1"/>
              </p:cNvSpPr>
              <p:nvPr/>
            </p:nvSpPr>
            <p:spPr>
              <a:xfrm>
                <a:off x="4561727" y="2774021"/>
                <a:ext cx="5702157" cy="1477328"/>
              </a:xfrm>
              <a:prstGeom prst="rect">
                <a:avLst/>
              </a:prstGeom>
              <a:blipFill>
                <a:blip r:embed="rId2"/>
                <a:stretch>
                  <a:fillRect l="-855" t="-2066" b="-6198"/>
                </a:stretch>
              </a:blipFill>
            </p:spPr>
            <p:txBody>
              <a:bodyPr/>
              <a:lstStyle/>
              <a:p>
                <a:r>
                  <a:rPr lang="en-IN">
                    <a:noFill/>
                  </a:rPr>
                  <a:t> </a:t>
                </a:r>
              </a:p>
            </p:txBody>
          </p:sp>
        </mc:Fallback>
      </mc:AlternateContent>
    </p:spTree>
    <p:extLst>
      <p:ext uri="{BB962C8B-B14F-4D97-AF65-F5344CB8AC3E}">
        <p14:creationId xmlns:p14="http://schemas.microsoft.com/office/powerpoint/2010/main" val="34736408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NFA</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p:txBody>
          <a:bodyPr/>
          <a:lstStyle/>
          <a:p>
            <a:endParaRPr lang="en-US" dirty="0"/>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7914" y="3967060"/>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82924AA-AC89-4CE0-8825-36272164E6EB}"/>
              </a:ext>
            </a:extLst>
          </p:cNvPr>
          <p:cNvSpPr/>
          <p:nvPr/>
        </p:nvSpPr>
        <p:spPr>
          <a:xfrm>
            <a:off x="3984171" y="393440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93B8C1EE-82A5-445A-9811-909D5D681886}"/>
              </a:ext>
            </a:extLst>
          </p:cNvPr>
          <p:cNvSpPr/>
          <p:nvPr/>
        </p:nvSpPr>
        <p:spPr>
          <a:xfrm>
            <a:off x="6085113" y="3879977"/>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E5F39172-EB00-43DB-85AD-52FDF57F7D85}"/>
              </a:ext>
            </a:extLst>
          </p:cNvPr>
          <p:cNvSpPr/>
          <p:nvPr/>
        </p:nvSpPr>
        <p:spPr>
          <a:xfrm>
            <a:off x="8251369" y="3629605"/>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8" name="Oval 7">
            <a:extLst>
              <a:ext uri="{FF2B5EF4-FFF2-40B4-BE49-F238E27FC236}">
                <a16:creationId xmlns:a16="http://schemas.microsoft.com/office/drawing/2014/main" id="{1FB2F8A2-F081-4A58-89BB-CFA5F6391028}"/>
              </a:ext>
            </a:extLst>
          </p:cNvPr>
          <p:cNvSpPr/>
          <p:nvPr/>
        </p:nvSpPr>
        <p:spPr>
          <a:xfrm>
            <a:off x="8403769" y="380377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0" name="Straight Arrow Connector 9">
            <a:extLst>
              <a:ext uri="{FF2B5EF4-FFF2-40B4-BE49-F238E27FC236}">
                <a16:creationId xmlns:a16="http://schemas.microsoft.com/office/drawing/2014/main" id="{B2B05F7F-9FF0-46F8-A94A-1342F656E9EE}"/>
              </a:ext>
            </a:extLst>
          </p:cNvPr>
          <p:cNvCxnSpPr>
            <a:endCxn id="4" idx="2"/>
          </p:cNvCxnSpPr>
          <p:nvPr/>
        </p:nvCxnSpPr>
        <p:spPr>
          <a:xfrm>
            <a:off x="767443" y="4375274"/>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09961C-444B-48EF-8FEB-098BD88EA7E0}"/>
              </a:ext>
            </a:extLst>
          </p:cNvPr>
          <p:cNvCxnSpPr>
            <a:endCxn id="5" idx="2"/>
          </p:cNvCxnSpPr>
          <p:nvPr/>
        </p:nvCxnSpPr>
        <p:spPr>
          <a:xfrm flipV="1">
            <a:off x="2721429" y="4342619"/>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249E6A-8990-4542-85A3-C0EAE9784AF3}"/>
              </a:ext>
            </a:extLst>
          </p:cNvPr>
          <p:cNvCxnSpPr>
            <a:stCxn id="5" idx="6"/>
            <a:endCxn id="6" idx="2"/>
          </p:cNvCxnSpPr>
          <p:nvPr/>
        </p:nvCxnSpPr>
        <p:spPr>
          <a:xfrm flipV="1">
            <a:off x="4887686" y="4288192"/>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868903-EBF8-4393-B2E4-317609A81767}"/>
              </a:ext>
            </a:extLst>
          </p:cNvPr>
          <p:cNvCxnSpPr>
            <a:stCxn id="6" idx="6"/>
            <a:endCxn id="7" idx="2"/>
          </p:cNvCxnSpPr>
          <p:nvPr/>
        </p:nvCxnSpPr>
        <p:spPr>
          <a:xfrm flipV="1">
            <a:off x="6988628" y="4204217"/>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E902FFF1-4435-42A1-B389-53F7A967A849}"/>
              </a:ext>
            </a:extLst>
          </p:cNvPr>
          <p:cNvCxnSpPr>
            <a:stCxn id="4" idx="7"/>
            <a:endCxn id="4" idx="1"/>
          </p:cNvCxnSpPr>
          <p:nvPr/>
        </p:nvCxnSpPr>
        <p:spPr>
          <a:xfrm rot="16200000" flipV="1">
            <a:off x="2269672" y="3767182"/>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F1CEF565-403E-4622-A531-7B4E6BF6EA00}"/>
              </a:ext>
            </a:extLst>
          </p:cNvPr>
          <p:cNvCxnSpPr>
            <a:stCxn id="4" idx="3"/>
            <a:endCxn id="4" idx="5"/>
          </p:cNvCxnSpPr>
          <p:nvPr/>
        </p:nvCxnSpPr>
        <p:spPr>
          <a:xfrm rot="16200000" flipH="1">
            <a:off x="2269671" y="4344485"/>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FA67F10-BAD4-4D85-B140-079E70B25934}"/>
              </a:ext>
            </a:extLst>
          </p:cNvPr>
          <p:cNvSpPr txBox="1"/>
          <p:nvPr/>
        </p:nvSpPr>
        <p:spPr>
          <a:xfrm>
            <a:off x="2133599" y="5114775"/>
            <a:ext cx="903515" cy="369332"/>
          </a:xfrm>
          <a:prstGeom prst="rect">
            <a:avLst/>
          </a:prstGeom>
          <a:noFill/>
        </p:spPr>
        <p:txBody>
          <a:bodyPr wrap="square" rtlCol="0">
            <a:spAutoFit/>
          </a:bodyPr>
          <a:lstStyle/>
          <a:p>
            <a:r>
              <a:rPr lang="en-US" dirty="0"/>
              <a:t>b</a:t>
            </a:r>
          </a:p>
        </p:txBody>
      </p:sp>
      <p:sp>
        <p:nvSpPr>
          <p:cNvPr id="22" name="TextBox 21">
            <a:extLst>
              <a:ext uri="{FF2B5EF4-FFF2-40B4-BE49-F238E27FC236}">
                <a16:creationId xmlns:a16="http://schemas.microsoft.com/office/drawing/2014/main" id="{A851495F-D2EB-4320-9962-ED9361A82175}"/>
              </a:ext>
            </a:extLst>
          </p:cNvPr>
          <p:cNvSpPr txBox="1"/>
          <p:nvPr/>
        </p:nvSpPr>
        <p:spPr>
          <a:xfrm>
            <a:off x="5257797" y="3884689"/>
            <a:ext cx="903515"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8C6478E3-6DEA-406C-B9C9-6A096DFC2E0E}"/>
              </a:ext>
            </a:extLst>
          </p:cNvPr>
          <p:cNvSpPr txBox="1"/>
          <p:nvPr/>
        </p:nvSpPr>
        <p:spPr>
          <a:xfrm>
            <a:off x="7326082" y="3786718"/>
            <a:ext cx="903515" cy="369332"/>
          </a:xfrm>
          <a:prstGeom prst="rect">
            <a:avLst/>
          </a:prstGeom>
          <a:noFill/>
        </p:spPr>
        <p:txBody>
          <a:bodyPr wrap="square" rtlCol="0">
            <a:spAutoFit/>
          </a:bodyPr>
          <a:lstStyle/>
          <a:p>
            <a:r>
              <a:rPr lang="en-US" dirty="0"/>
              <a:t>b</a:t>
            </a:r>
          </a:p>
        </p:txBody>
      </p:sp>
      <p:sp>
        <p:nvSpPr>
          <p:cNvPr id="24" name="TextBox 23">
            <a:extLst>
              <a:ext uri="{FF2B5EF4-FFF2-40B4-BE49-F238E27FC236}">
                <a16:creationId xmlns:a16="http://schemas.microsoft.com/office/drawing/2014/main" id="{3E599454-7784-4BC3-9AA9-F33901FA6E80}"/>
              </a:ext>
            </a:extLst>
          </p:cNvPr>
          <p:cNvSpPr txBox="1"/>
          <p:nvPr/>
        </p:nvSpPr>
        <p:spPr>
          <a:xfrm>
            <a:off x="3058886" y="3939118"/>
            <a:ext cx="903515"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85F93BD6-4B2F-42EA-AB93-D5DB4896B236}"/>
              </a:ext>
            </a:extLst>
          </p:cNvPr>
          <p:cNvSpPr txBox="1"/>
          <p:nvPr/>
        </p:nvSpPr>
        <p:spPr>
          <a:xfrm>
            <a:off x="2046516" y="3340406"/>
            <a:ext cx="903515" cy="369332"/>
          </a:xfrm>
          <a:prstGeom prst="rect">
            <a:avLst/>
          </a:prstGeom>
          <a:noFill/>
        </p:spPr>
        <p:txBody>
          <a:bodyPr wrap="square" rtlCol="0">
            <a:spAutoFit/>
          </a:bodyPr>
          <a:lstStyle/>
          <a:p>
            <a:r>
              <a:rPr lang="en-US" dirty="0"/>
              <a:t>a</a:t>
            </a:r>
          </a:p>
        </p:txBody>
      </p:sp>
      <p:sp>
        <p:nvSpPr>
          <p:cNvPr id="26" name="Content Placeholder 2">
            <a:extLst>
              <a:ext uri="{FF2B5EF4-FFF2-40B4-BE49-F238E27FC236}">
                <a16:creationId xmlns:a16="http://schemas.microsoft.com/office/drawing/2014/main" id="{D5CB0A83-1CDD-4F6C-8291-C05852CE8C02}"/>
              </a:ext>
            </a:extLst>
          </p:cNvPr>
          <p:cNvSpPr txBox="1">
            <a:spLocks/>
          </p:cNvSpPr>
          <p:nvPr/>
        </p:nvSpPr>
        <p:spPr>
          <a:xfrm>
            <a:off x="696685"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             </a:t>
            </a:r>
          </a:p>
        </p:txBody>
      </p:sp>
      <p:sp>
        <p:nvSpPr>
          <p:cNvPr id="11" name="TextBox 10">
            <a:extLst>
              <a:ext uri="{FF2B5EF4-FFF2-40B4-BE49-F238E27FC236}">
                <a16:creationId xmlns:a16="http://schemas.microsoft.com/office/drawing/2014/main" id="{C518B9FA-DDC8-595B-47E4-E6EC1FD0A929}"/>
              </a:ext>
            </a:extLst>
          </p:cNvPr>
          <p:cNvSpPr txBox="1"/>
          <p:nvPr/>
        </p:nvSpPr>
        <p:spPr>
          <a:xfrm>
            <a:off x="1643865" y="5815173"/>
            <a:ext cx="8753582" cy="400110"/>
          </a:xfrm>
          <a:prstGeom prst="rect">
            <a:avLst/>
          </a:prstGeom>
          <a:noFill/>
        </p:spPr>
        <p:txBody>
          <a:bodyPr wrap="square" rtlCol="0">
            <a:spAutoFit/>
          </a:bodyPr>
          <a:lstStyle/>
          <a:p>
            <a:r>
              <a:rPr lang="en-US" sz="2000" dirty="0"/>
              <a:t>At a given point during the acceptance of a string, the NFA can be in which states?</a:t>
            </a:r>
            <a:endParaRPr lang="en-IN" sz="2000" dirty="0"/>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A5070EF3-41E0-E351-CC39-873030C1DFF7}"/>
                  </a:ext>
                </a:extLst>
              </p:cNvPr>
              <p:cNvSpPr txBox="1"/>
              <p:nvPr/>
            </p:nvSpPr>
            <p:spPr>
              <a:xfrm>
                <a:off x="2856215" y="221494"/>
                <a:ext cx="8753581" cy="2862322"/>
              </a:xfrm>
              <a:prstGeom prst="rect">
                <a:avLst/>
              </a:prstGeom>
              <a:noFill/>
            </p:spPr>
            <p:txBody>
              <a:bodyPr wrap="square" rtlCol="0">
                <a:spAutoFit/>
              </a:bodyPr>
              <a:lstStyle/>
              <a:p>
                <a:r>
                  <a:rPr lang="en-US" dirty="0">
                    <a:latin typeface="Consolas" panose="020B0609020204030204" pitchFamily="49" charset="0"/>
                  </a:rPr>
                  <a:t>Possible sets of states at a given point:</a:t>
                </a:r>
              </a:p>
              <a:p>
                <a:r>
                  <a:rPr lang="en-US" dirty="0">
                    <a:latin typeface="Consolas" panose="020B0609020204030204" pitchFamily="49" charset="0"/>
                  </a:rPr>
                  <a:t>S = { {0}, {1}, {2}, {3}, {0,1}, {0,2}, {0,3}, {1,2}, {1,3}, {2,3}, </a:t>
                </a:r>
              </a:p>
              <a:p>
                <a:r>
                  <a:rPr lang="en-US" dirty="0">
                    <a:latin typeface="Consolas" panose="020B0609020204030204" pitchFamily="49" charset="0"/>
                  </a:rPr>
                  <a:t>      {0,1,2}, {0,1,3}, {0,2,3}, {1,2,3}, {0,1,2,3} }</a:t>
                </a:r>
              </a:p>
              <a:p>
                <a:endParaRPr lang="en-US" dirty="0">
                  <a:latin typeface="Consolas" panose="020B0609020204030204" pitchFamily="49" charset="0"/>
                </a:endParaRPr>
              </a:p>
              <a:p>
                <a:r>
                  <a:rPr lang="en-US" dirty="0">
                    <a:latin typeface="Consolas" panose="020B0609020204030204" pitchFamily="49" charset="0"/>
                  </a:rPr>
                  <a:t>If at any point, we are in state </a:t>
                </a:r>
                <a14:m>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1∈</m:t>
                    </m:r>
                    <m:r>
                      <a:rPr lang="en-US" b="0" i="1" smtClean="0">
                        <a:latin typeface="Cambria Math" panose="02040503050406030204" pitchFamily="18" charset="0"/>
                      </a:rPr>
                      <m:t>𝑆</m:t>
                    </m:r>
                  </m:oMath>
                </a14:m>
                <a:r>
                  <a:rPr lang="en-US" dirty="0">
                    <a:latin typeface="Consolas" panose="020B0609020204030204" pitchFamily="49" charset="0"/>
                  </a:rPr>
                  <a:t>, then after consuming an input letter in s1, we will end up in state </a:t>
                </a:r>
                <a14:m>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2∈</m:t>
                    </m:r>
                    <m:r>
                      <a:rPr lang="en-US" b="0" i="1" smtClean="0">
                        <a:latin typeface="Cambria Math" panose="02040503050406030204" pitchFamily="18" charset="0"/>
                      </a:rPr>
                      <m:t>𝑆</m:t>
                    </m:r>
                  </m:oMath>
                </a14:m>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If the current state is {0,1,2} after consuming “a”, the automaton will be in which state? </a:t>
                </a:r>
                <a:endParaRPr lang="en-IN" dirty="0">
                  <a:latin typeface="Consolas" panose="020B0609020204030204" pitchFamily="49" charset="0"/>
                </a:endParaRPr>
              </a:p>
              <a:p>
                <a:endParaRPr lang="en-IN" dirty="0">
                  <a:latin typeface="Consolas" panose="020B0609020204030204" pitchFamily="49" charset="0"/>
                </a:endParaRPr>
              </a:p>
            </p:txBody>
          </p:sp>
        </mc:Choice>
        <mc:Fallback xmlns="">
          <p:sp>
            <p:nvSpPr>
              <p:cNvPr id="27" name="TextBox 26">
                <a:extLst>
                  <a:ext uri="{FF2B5EF4-FFF2-40B4-BE49-F238E27FC236}">
                    <a16:creationId xmlns:a16="http://schemas.microsoft.com/office/drawing/2014/main" id="{A5070EF3-41E0-E351-CC39-873030C1DFF7}"/>
                  </a:ext>
                </a:extLst>
              </p:cNvPr>
              <p:cNvSpPr txBox="1">
                <a:spLocks noRot="1" noChangeAspect="1" noMove="1" noResize="1" noEditPoints="1" noAdjustHandles="1" noChangeArrowheads="1" noChangeShapeType="1" noTextEdit="1"/>
              </p:cNvSpPr>
              <p:nvPr/>
            </p:nvSpPr>
            <p:spPr>
              <a:xfrm>
                <a:off x="2856215" y="221494"/>
                <a:ext cx="8753581" cy="2862322"/>
              </a:xfrm>
              <a:prstGeom prst="rect">
                <a:avLst/>
              </a:prstGeom>
              <a:blipFill>
                <a:blip r:embed="rId2"/>
                <a:stretch>
                  <a:fillRect l="-627" t="-1064" r="-139"/>
                </a:stretch>
              </a:blipFill>
            </p:spPr>
            <p:txBody>
              <a:bodyPr/>
              <a:lstStyle/>
              <a:p>
                <a:r>
                  <a:rPr lang="en-IN">
                    <a:noFill/>
                  </a:rPr>
                  <a:t> </a:t>
                </a:r>
              </a:p>
            </p:txBody>
          </p:sp>
        </mc:Fallback>
      </mc:AlternateContent>
    </p:spTree>
    <p:extLst>
      <p:ext uri="{BB962C8B-B14F-4D97-AF65-F5344CB8AC3E}">
        <p14:creationId xmlns:p14="http://schemas.microsoft.com/office/powerpoint/2010/main" val="3011049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NFA</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p:txBody>
          <a:bodyPr/>
          <a:lstStyle/>
          <a:p>
            <a:endParaRPr lang="en-US" dirty="0"/>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7914" y="3967060"/>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82924AA-AC89-4CE0-8825-36272164E6EB}"/>
              </a:ext>
            </a:extLst>
          </p:cNvPr>
          <p:cNvSpPr/>
          <p:nvPr/>
        </p:nvSpPr>
        <p:spPr>
          <a:xfrm>
            <a:off x="3984171" y="393440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93B8C1EE-82A5-445A-9811-909D5D681886}"/>
              </a:ext>
            </a:extLst>
          </p:cNvPr>
          <p:cNvSpPr/>
          <p:nvPr/>
        </p:nvSpPr>
        <p:spPr>
          <a:xfrm>
            <a:off x="6085113" y="3879977"/>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E5F39172-EB00-43DB-85AD-52FDF57F7D85}"/>
              </a:ext>
            </a:extLst>
          </p:cNvPr>
          <p:cNvSpPr/>
          <p:nvPr/>
        </p:nvSpPr>
        <p:spPr>
          <a:xfrm>
            <a:off x="8251369" y="3629605"/>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8" name="Oval 7">
            <a:extLst>
              <a:ext uri="{FF2B5EF4-FFF2-40B4-BE49-F238E27FC236}">
                <a16:creationId xmlns:a16="http://schemas.microsoft.com/office/drawing/2014/main" id="{1FB2F8A2-F081-4A58-89BB-CFA5F6391028}"/>
              </a:ext>
            </a:extLst>
          </p:cNvPr>
          <p:cNvSpPr/>
          <p:nvPr/>
        </p:nvSpPr>
        <p:spPr>
          <a:xfrm>
            <a:off x="8403769" y="380377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0" name="Straight Arrow Connector 9">
            <a:extLst>
              <a:ext uri="{FF2B5EF4-FFF2-40B4-BE49-F238E27FC236}">
                <a16:creationId xmlns:a16="http://schemas.microsoft.com/office/drawing/2014/main" id="{B2B05F7F-9FF0-46F8-A94A-1342F656E9EE}"/>
              </a:ext>
            </a:extLst>
          </p:cNvPr>
          <p:cNvCxnSpPr>
            <a:endCxn id="4" idx="2"/>
          </p:cNvCxnSpPr>
          <p:nvPr/>
        </p:nvCxnSpPr>
        <p:spPr>
          <a:xfrm>
            <a:off x="767443" y="4375274"/>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09961C-444B-48EF-8FEB-098BD88EA7E0}"/>
              </a:ext>
            </a:extLst>
          </p:cNvPr>
          <p:cNvCxnSpPr>
            <a:endCxn id="5" idx="2"/>
          </p:cNvCxnSpPr>
          <p:nvPr/>
        </p:nvCxnSpPr>
        <p:spPr>
          <a:xfrm flipV="1">
            <a:off x="2721429" y="4342619"/>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249E6A-8990-4542-85A3-C0EAE9784AF3}"/>
              </a:ext>
            </a:extLst>
          </p:cNvPr>
          <p:cNvCxnSpPr>
            <a:stCxn id="5" idx="6"/>
            <a:endCxn id="6" idx="2"/>
          </p:cNvCxnSpPr>
          <p:nvPr/>
        </p:nvCxnSpPr>
        <p:spPr>
          <a:xfrm flipV="1">
            <a:off x="4887686" y="4288192"/>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868903-EBF8-4393-B2E4-317609A81767}"/>
              </a:ext>
            </a:extLst>
          </p:cNvPr>
          <p:cNvCxnSpPr>
            <a:stCxn id="6" idx="6"/>
            <a:endCxn id="7" idx="2"/>
          </p:cNvCxnSpPr>
          <p:nvPr/>
        </p:nvCxnSpPr>
        <p:spPr>
          <a:xfrm flipV="1">
            <a:off x="6988628" y="4204217"/>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E902FFF1-4435-42A1-B389-53F7A967A849}"/>
              </a:ext>
            </a:extLst>
          </p:cNvPr>
          <p:cNvCxnSpPr>
            <a:stCxn id="4" idx="7"/>
            <a:endCxn id="4" idx="1"/>
          </p:cNvCxnSpPr>
          <p:nvPr/>
        </p:nvCxnSpPr>
        <p:spPr>
          <a:xfrm rot="16200000" flipV="1">
            <a:off x="2269672" y="3767182"/>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F1CEF565-403E-4622-A531-7B4E6BF6EA00}"/>
              </a:ext>
            </a:extLst>
          </p:cNvPr>
          <p:cNvCxnSpPr>
            <a:stCxn id="4" idx="3"/>
            <a:endCxn id="4" idx="5"/>
          </p:cNvCxnSpPr>
          <p:nvPr/>
        </p:nvCxnSpPr>
        <p:spPr>
          <a:xfrm rot="16200000" flipH="1">
            <a:off x="2269671" y="4344485"/>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FA67F10-BAD4-4D85-B140-079E70B25934}"/>
              </a:ext>
            </a:extLst>
          </p:cNvPr>
          <p:cNvSpPr txBox="1"/>
          <p:nvPr/>
        </p:nvSpPr>
        <p:spPr>
          <a:xfrm>
            <a:off x="2133599" y="5114775"/>
            <a:ext cx="903515" cy="369332"/>
          </a:xfrm>
          <a:prstGeom prst="rect">
            <a:avLst/>
          </a:prstGeom>
          <a:noFill/>
        </p:spPr>
        <p:txBody>
          <a:bodyPr wrap="square" rtlCol="0">
            <a:spAutoFit/>
          </a:bodyPr>
          <a:lstStyle/>
          <a:p>
            <a:r>
              <a:rPr lang="en-US" dirty="0"/>
              <a:t>b</a:t>
            </a:r>
          </a:p>
        </p:txBody>
      </p:sp>
      <p:sp>
        <p:nvSpPr>
          <p:cNvPr id="22" name="TextBox 21">
            <a:extLst>
              <a:ext uri="{FF2B5EF4-FFF2-40B4-BE49-F238E27FC236}">
                <a16:creationId xmlns:a16="http://schemas.microsoft.com/office/drawing/2014/main" id="{A851495F-D2EB-4320-9962-ED9361A82175}"/>
              </a:ext>
            </a:extLst>
          </p:cNvPr>
          <p:cNvSpPr txBox="1"/>
          <p:nvPr/>
        </p:nvSpPr>
        <p:spPr>
          <a:xfrm>
            <a:off x="5257797" y="3884689"/>
            <a:ext cx="903515"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8C6478E3-6DEA-406C-B9C9-6A096DFC2E0E}"/>
              </a:ext>
            </a:extLst>
          </p:cNvPr>
          <p:cNvSpPr txBox="1"/>
          <p:nvPr/>
        </p:nvSpPr>
        <p:spPr>
          <a:xfrm>
            <a:off x="7326082" y="3786718"/>
            <a:ext cx="903515" cy="369332"/>
          </a:xfrm>
          <a:prstGeom prst="rect">
            <a:avLst/>
          </a:prstGeom>
          <a:noFill/>
        </p:spPr>
        <p:txBody>
          <a:bodyPr wrap="square" rtlCol="0">
            <a:spAutoFit/>
          </a:bodyPr>
          <a:lstStyle/>
          <a:p>
            <a:r>
              <a:rPr lang="en-US" dirty="0"/>
              <a:t>b</a:t>
            </a:r>
          </a:p>
        </p:txBody>
      </p:sp>
      <p:sp>
        <p:nvSpPr>
          <p:cNvPr id="24" name="TextBox 23">
            <a:extLst>
              <a:ext uri="{FF2B5EF4-FFF2-40B4-BE49-F238E27FC236}">
                <a16:creationId xmlns:a16="http://schemas.microsoft.com/office/drawing/2014/main" id="{3E599454-7784-4BC3-9AA9-F33901FA6E80}"/>
              </a:ext>
            </a:extLst>
          </p:cNvPr>
          <p:cNvSpPr txBox="1"/>
          <p:nvPr/>
        </p:nvSpPr>
        <p:spPr>
          <a:xfrm>
            <a:off x="3058886" y="3939118"/>
            <a:ext cx="903515"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85F93BD6-4B2F-42EA-AB93-D5DB4896B236}"/>
              </a:ext>
            </a:extLst>
          </p:cNvPr>
          <p:cNvSpPr txBox="1"/>
          <p:nvPr/>
        </p:nvSpPr>
        <p:spPr>
          <a:xfrm>
            <a:off x="2046516" y="3340406"/>
            <a:ext cx="903515" cy="369332"/>
          </a:xfrm>
          <a:prstGeom prst="rect">
            <a:avLst/>
          </a:prstGeom>
          <a:noFill/>
        </p:spPr>
        <p:txBody>
          <a:bodyPr wrap="square" rtlCol="0">
            <a:spAutoFit/>
          </a:bodyPr>
          <a:lstStyle/>
          <a:p>
            <a:r>
              <a:rPr lang="en-US" dirty="0"/>
              <a:t>a</a:t>
            </a:r>
          </a:p>
        </p:txBody>
      </p:sp>
      <p:sp>
        <p:nvSpPr>
          <p:cNvPr id="26" name="Content Placeholder 2">
            <a:extLst>
              <a:ext uri="{FF2B5EF4-FFF2-40B4-BE49-F238E27FC236}">
                <a16:creationId xmlns:a16="http://schemas.microsoft.com/office/drawing/2014/main" id="{D5CB0A83-1CDD-4F6C-8291-C05852CE8C02}"/>
              </a:ext>
            </a:extLst>
          </p:cNvPr>
          <p:cNvSpPr txBox="1">
            <a:spLocks/>
          </p:cNvSpPr>
          <p:nvPr/>
        </p:nvSpPr>
        <p:spPr>
          <a:xfrm>
            <a:off x="696685"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             </a:t>
            </a:r>
          </a:p>
        </p:txBody>
      </p:sp>
      <p:sp>
        <p:nvSpPr>
          <p:cNvPr id="11" name="TextBox 10">
            <a:extLst>
              <a:ext uri="{FF2B5EF4-FFF2-40B4-BE49-F238E27FC236}">
                <a16:creationId xmlns:a16="http://schemas.microsoft.com/office/drawing/2014/main" id="{C518B9FA-DDC8-595B-47E4-E6EC1FD0A929}"/>
              </a:ext>
            </a:extLst>
          </p:cNvPr>
          <p:cNvSpPr txBox="1"/>
          <p:nvPr/>
        </p:nvSpPr>
        <p:spPr>
          <a:xfrm>
            <a:off x="1643865" y="5815173"/>
            <a:ext cx="8753582" cy="400110"/>
          </a:xfrm>
          <a:prstGeom prst="rect">
            <a:avLst/>
          </a:prstGeom>
          <a:noFill/>
        </p:spPr>
        <p:txBody>
          <a:bodyPr wrap="square" rtlCol="0">
            <a:spAutoFit/>
          </a:bodyPr>
          <a:lstStyle/>
          <a:p>
            <a:r>
              <a:rPr lang="en-US" sz="2000" dirty="0"/>
              <a:t>At a given point during the acceptance of a string, the NFA can be in which states?</a:t>
            </a:r>
            <a:endParaRPr lang="en-IN" sz="2000" dirty="0"/>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358BC0D6-957E-34CF-1CE5-2A9840DB3A5A}"/>
                  </a:ext>
                </a:extLst>
              </p:cNvPr>
              <p:cNvSpPr txBox="1"/>
              <p:nvPr/>
            </p:nvSpPr>
            <p:spPr>
              <a:xfrm>
                <a:off x="2856215" y="221494"/>
                <a:ext cx="8753581" cy="2862322"/>
              </a:xfrm>
              <a:prstGeom prst="rect">
                <a:avLst/>
              </a:prstGeom>
              <a:noFill/>
            </p:spPr>
            <p:txBody>
              <a:bodyPr wrap="square" rtlCol="0">
                <a:spAutoFit/>
              </a:bodyPr>
              <a:lstStyle/>
              <a:p>
                <a:r>
                  <a:rPr lang="en-US" dirty="0">
                    <a:latin typeface="Consolas" panose="020B0609020204030204" pitchFamily="49" charset="0"/>
                  </a:rPr>
                  <a:t>Possible sets of states at a given point:</a:t>
                </a:r>
              </a:p>
              <a:p>
                <a:r>
                  <a:rPr lang="en-US" dirty="0">
                    <a:latin typeface="Consolas" panose="020B0609020204030204" pitchFamily="49" charset="0"/>
                  </a:rPr>
                  <a:t>S = { {0}, {1}, {2}, {3}, {0,1}, {0,2}, {0,3}, {1,2}, {1,3}, {2,3}, </a:t>
                </a:r>
              </a:p>
              <a:p>
                <a:r>
                  <a:rPr lang="en-US" dirty="0">
                    <a:latin typeface="Consolas" panose="020B0609020204030204" pitchFamily="49" charset="0"/>
                  </a:rPr>
                  <a:t>      {0,1,2}, {0,1,3}, {0,2,3}, {1,2,3}, {0,1,2,3} }</a:t>
                </a:r>
              </a:p>
              <a:p>
                <a:endParaRPr lang="en-US" dirty="0">
                  <a:latin typeface="Consolas" panose="020B0609020204030204" pitchFamily="49" charset="0"/>
                </a:endParaRPr>
              </a:p>
              <a:p>
                <a:r>
                  <a:rPr lang="en-US" dirty="0">
                    <a:latin typeface="Consolas" panose="020B0609020204030204" pitchFamily="49" charset="0"/>
                  </a:rPr>
                  <a:t>If at any point, we are in state </a:t>
                </a:r>
                <a14:m>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1∈</m:t>
                    </m:r>
                    <m:r>
                      <a:rPr lang="en-US" b="0" i="1" smtClean="0">
                        <a:latin typeface="Cambria Math" panose="02040503050406030204" pitchFamily="18" charset="0"/>
                      </a:rPr>
                      <m:t>𝑆</m:t>
                    </m:r>
                  </m:oMath>
                </a14:m>
                <a:r>
                  <a:rPr lang="en-US" dirty="0">
                    <a:latin typeface="Consolas" panose="020B0609020204030204" pitchFamily="49" charset="0"/>
                  </a:rPr>
                  <a:t>, then after consuming an input letter in s1, we will end up in state </a:t>
                </a:r>
                <a14:m>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2∈</m:t>
                    </m:r>
                    <m:r>
                      <a:rPr lang="en-US" b="0" i="1" smtClean="0">
                        <a:latin typeface="Cambria Math" panose="02040503050406030204" pitchFamily="18" charset="0"/>
                      </a:rPr>
                      <m:t>𝑆</m:t>
                    </m:r>
                  </m:oMath>
                </a14:m>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If the current state is {0,1,2} after consuming “a”, the automaton will be in which state? {0, 1}</a:t>
                </a:r>
                <a:endParaRPr lang="en-IN" dirty="0">
                  <a:latin typeface="Consolas" panose="020B0609020204030204" pitchFamily="49" charset="0"/>
                </a:endParaRPr>
              </a:p>
              <a:p>
                <a:endParaRPr lang="en-IN" dirty="0">
                  <a:latin typeface="Consolas" panose="020B0609020204030204" pitchFamily="49" charset="0"/>
                </a:endParaRPr>
              </a:p>
            </p:txBody>
          </p:sp>
        </mc:Choice>
        <mc:Fallback xmlns="">
          <p:sp>
            <p:nvSpPr>
              <p:cNvPr id="27" name="TextBox 26">
                <a:extLst>
                  <a:ext uri="{FF2B5EF4-FFF2-40B4-BE49-F238E27FC236}">
                    <a16:creationId xmlns:a16="http://schemas.microsoft.com/office/drawing/2014/main" id="{358BC0D6-957E-34CF-1CE5-2A9840DB3A5A}"/>
                  </a:ext>
                </a:extLst>
              </p:cNvPr>
              <p:cNvSpPr txBox="1">
                <a:spLocks noRot="1" noChangeAspect="1" noMove="1" noResize="1" noEditPoints="1" noAdjustHandles="1" noChangeArrowheads="1" noChangeShapeType="1" noTextEdit="1"/>
              </p:cNvSpPr>
              <p:nvPr/>
            </p:nvSpPr>
            <p:spPr>
              <a:xfrm>
                <a:off x="2856215" y="221494"/>
                <a:ext cx="8753581" cy="2862322"/>
              </a:xfrm>
              <a:prstGeom prst="rect">
                <a:avLst/>
              </a:prstGeom>
              <a:blipFill>
                <a:blip r:embed="rId2"/>
                <a:stretch>
                  <a:fillRect l="-627" t="-1064" r="-139"/>
                </a:stretch>
              </a:blipFill>
            </p:spPr>
            <p:txBody>
              <a:bodyPr/>
              <a:lstStyle/>
              <a:p>
                <a:r>
                  <a:rPr lang="en-IN">
                    <a:noFill/>
                  </a:rPr>
                  <a:t> </a:t>
                </a:r>
              </a:p>
            </p:txBody>
          </p:sp>
        </mc:Fallback>
      </mc:AlternateContent>
    </p:spTree>
    <p:extLst>
      <p:ext uri="{BB962C8B-B14F-4D97-AF65-F5344CB8AC3E}">
        <p14:creationId xmlns:p14="http://schemas.microsoft.com/office/powerpoint/2010/main" val="20818456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NFA</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p:txBody>
          <a:bodyPr/>
          <a:lstStyle/>
          <a:p>
            <a:endParaRPr lang="en-US" dirty="0"/>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7914" y="3967060"/>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82924AA-AC89-4CE0-8825-36272164E6EB}"/>
              </a:ext>
            </a:extLst>
          </p:cNvPr>
          <p:cNvSpPr/>
          <p:nvPr/>
        </p:nvSpPr>
        <p:spPr>
          <a:xfrm>
            <a:off x="3984171" y="393440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93B8C1EE-82A5-445A-9811-909D5D681886}"/>
              </a:ext>
            </a:extLst>
          </p:cNvPr>
          <p:cNvSpPr/>
          <p:nvPr/>
        </p:nvSpPr>
        <p:spPr>
          <a:xfrm>
            <a:off x="6085113" y="3879977"/>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E5F39172-EB00-43DB-85AD-52FDF57F7D85}"/>
              </a:ext>
            </a:extLst>
          </p:cNvPr>
          <p:cNvSpPr/>
          <p:nvPr/>
        </p:nvSpPr>
        <p:spPr>
          <a:xfrm>
            <a:off x="8251369" y="3629605"/>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8" name="Oval 7">
            <a:extLst>
              <a:ext uri="{FF2B5EF4-FFF2-40B4-BE49-F238E27FC236}">
                <a16:creationId xmlns:a16="http://schemas.microsoft.com/office/drawing/2014/main" id="{1FB2F8A2-F081-4A58-89BB-CFA5F6391028}"/>
              </a:ext>
            </a:extLst>
          </p:cNvPr>
          <p:cNvSpPr/>
          <p:nvPr/>
        </p:nvSpPr>
        <p:spPr>
          <a:xfrm>
            <a:off x="8403769" y="380377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0" name="Straight Arrow Connector 9">
            <a:extLst>
              <a:ext uri="{FF2B5EF4-FFF2-40B4-BE49-F238E27FC236}">
                <a16:creationId xmlns:a16="http://schemas.microsoft.com/office/drawing/2014/main" id="{B2B05F7F-9FF0-46F8-A94A-1342F656E9EE}"/>
              </a:ext>
            </a:extLst>
          </p:cNvPr>
          <p:cNvCxnSpPr>
            <a:endCxn id="4" idx="2"/>
          </p:cNvCxnSpPr>
          <p:nvPr/>
        </p:nvCxnSpPr>
        <p:spPr>
          <a:xfrm>
            <a:off x="767443" y="4375274"/>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09961C-444B-48EF-8FEB-098BD88EA7E0}"/>
              </a:ext>
            </a:extLst>
          </p:cNvPr>
          <p:cNvCxnSpPr>
            <a:endCxn id="5" idx="2"/>
          </p:cNvCxnSpPr>
          <p:nvPr/>
        </p:nvCxnSpPr>
        <p:spPr>
          <a:xfrm flipV="1">
            <a:off x="2721429" y="4342619"/>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249E6A-8990-4542-85A3-C0EAE9784AF3}"/>
              </a:ext>
            </a:extLst>
          </p:cNvPr>
          <p:cNvCxnSpPr>
            <a:stCxn id="5" idx="6"/>
            <a:endCxn id="6" idx="2"/>
          </p:cNvCxnSpPr>
          <p:nvPr/>
        </p:nvCxnSpPr>
        <p:spPr>
          <a:xfrm flipV="1">
            <a:off x="4887686" y="4288192"/>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868903-EBF8-4393-B2E4-317609A81767}"/>
              </a:ext>
            </a:extLst>
          </p:cNvPr>
          <p:cNvCxnSpPr>
            <a:stCxn id="6" idx="6"/>
            <a:endCxn id="7" idx="2"/>
          </p:cNvCxnSpPr>
          <p:nvPr/>
        </p:nvCxnSpPr>
        <p:spPr>
          <a:xfrm flipV="1">
            <a:off x="6988628" y="4204217"/>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E902FFF1-4435-42A1-B389-53F7A967A849}"/>
              </a:ext>
            </a:extLst>
          </p:cNvPr>
          <p:cNvCxnSpPr>
            <a:stCxn id="4" idx="7"/>
            <a:endCxn id="4" idx="1"/>
          </p:cNvCxnSpPr>
          <p:nvPr/>
        </p:nvCxnSpPr>
        <p:spPr>
          <a:xfrm rot="16200000" flipV="1">
            <a:off x="2269672" y="3767182"/>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F1CEF565-403E-4622-A531-7B4E6BF6EA00}"/>
              </a:ext>
            </a:extLst>
          </p:cNvPr>
          <p:cNvCxnSpPr>
            <a:stCxn id="4" idx="3"/>
            <a:endCxn id="4" idx="5"/>
          </p:cNvCxnSpPr>
          <p:nvPr/>
        </p:nvCxnSpPr>
        <p:spPr>
          <a:xfrm rot="16200000" flipH="1">
            <a:off x="2269671" y="4344485"/>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FA67F10-BAD4-4D85-B140-079E70B25934}"/>
              </a:ext>
            </a:extLst>
          </p:cNvPr>
          <p:cNvSpPr txBox="1"/>
          <p:nvPr/>
        </p:nvSpPr>
        <p:spPr>
          <a:xfrm>
            <a:off x="2133599" y="5114775"/>
            <a:ext cx="903515" cy="369332"/>
          </a:xfrm>
          <a:prstGeom prst="rect">
            <a:avLst/>
          </a:prstGeom>
          <a:noFill/>
        </p:spPr>
        <p:txBody>
          <a:bodyPr wrap="square" rtlCol="0">
            <a:spAutoFit/>
          </a:bodyPr>
          <a:lstStyle/>
          <a:p>
            <a:r>
              <a:rPr lang="en-US" dirty="0"/>
              <a:t>b</a:t>
            </a:r>
          </a:p>
        </p:txBody>
      </p:sp>
      <p:sp>
        <p:nvSpPr>
          <p:cNvPr id="22" name="TextBox 21">
            <a:extLst>
              <a:ext uri="{FF2B5EF4-FFF2-40B4-BE49-F238E27FC236}">
                <a16:creationId xmlns:a16="http://schemas.microsoft.com/office/drawing/2014/main" id="{A851495F-D2EB-4320-9962-ED9361A82175}"/>
              </a:ext>
            </a:extLst>
          </p:cNvPr>
          <p:cNvSpPr txBox="1"/>
          <p:nvPr/>
        </p:nvSpPr>
        <p:spPr>
          <a:xfrm>
            <a:off x="5257797" y="3884689"/>
            <a:ext cx="903515"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8C6478E3-6DEA-406C-B9C9-6A096DFC2E0E}"/>
              </a:ext>
            </a:extLst>
          </p:cNvPr>
          <p:cNvSpPr txBox="1"/>
          <p:nvPr/>
        </p:nvSpPr>
        <p:spPr>
          <a:xfrm>
            <a:off x="7326082" y="3786718"/>
            <a:ext cx="903515" cy="369332"/>
          </a:xfrm>
          <a:prstGeom prst="rect">
            <a:avLst/>
          </a:prstGeom>
          <a:noFill/>
        </p:spPr>
        <p:txBody>
          <a:bodyPr wrap="square" rtlCol="0">
            <a:spAutoFit/>
          </a:bodyPr>
          <a:lstStyle/>
          <a:p>
            <a:r>
              <a:rPr lang="en-US" dirty="0"/>
              <a:t>b</a:t>
            </a:r>
          </a:p>
        </p:txBody>
      </p:sp>
      <p:sp>
        <p:nvSpPr>
          <p:cNvPr id="24" name="TextBox 23">
            <a:extLst>
              <a:ext uri="{FF2B5EF4-FFF2-40B4-BE49-F238E27FC236}">
                <a16:creationId xmlns:a16="http://schemas.microsoft.com/office/drawing/2014/main" id="{3E599454-7784-4BC3-9AA9-F33901FA6E80}"/>
              </a:ext>
            </a:extLst>
          </p:cNvPr>
          <p:cNvSpPr txBox="1"/>
          <p:nvPr/>
        </p:nvSpPr>
        <p:spPr>
          <a:xfrm>
            <a:off x="3058886" y="3939118"/>
            <a:ext cx="903515"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85F93BD6-4B2F-42EA-AB93-D5DB4896B236}"/>
              </a:ext>
            </a:extLst>
          </p:cNvPr>
          <p:cNvSpPr txBox="1"/>
          <p:nvPr/>
        </p:nvSpPr>
        <p:spPr>
          <a:xfrm>
            <a:off x="2046516" y="3340406"/>
            <a:ext cx="903515" cy="369332"/>
          </a:xfrm>
          <a:prstGeom prst="rect">
            <a:avLst/>
          </a:prstGeom>
          <a:noFill/>
        </p:spPr>
        <p:txBody>
          <a:bodyPr wrap="square" rtlCol="0">
            <a:spAutoFit/>
          </a:bodyPr>
          <a:lstStyle/>
          <a:p>
            <a:r>
              <a:rPr lang="en-US" dirty="0"/>
              <a:t>a</a:t>
            </a:r>
          </a:p>
        </p:txBody>
      </p:sp>
      <p:sp>
        <p:nvSpPr>
          <p:cNvPr id="26" name="Content Placeholder 2">
            <a:extLst>
              <a:ext uri="{FF2B5EF4-FFF2-40B4-BE49-F238E27FC236}">
                <a16:creationId xmlns:a16="http://schemas.microsoft.com/office/drawing/2014/main" id="{D5CB0A83-1CDD-4F6C-8291-C05852CE8C02}"/>
              </a:ext>
            </a:extLst>
          </p:cNvPr>
          <p:cNvSpPr txBox="1">
            <a:spLocks/>
          </p:cNvSpPr>
          <p:nvPr/>
        </p:nvSpPr>
        <p:spPr>
          <a:xfrm>
            <a:off x="696685"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             </a:t>
            </a:r>
          </a:p>
        </p:txBody>
      </p:sp>
      <p:sp>
        <p:nvSpPr>
          <p:cNvPr id="11" name="TextBox 10">
            <a:extLst>
              <a:ext uri="{FF2B5EF4-FFF2-40B4-BE49-F238E27FC236}">
                <a16:creationId xmlns:a16="http://schemas.microsoft.com/office/drawing/2014/main" id="{C518B9FA-DDC8-595B-47E4-E6EC1FD0A929}"/>
              </a:ext>
            </a:extLst>
          </p:cNvPr>
          <p:cNvSpPr txBox="1"/>
          <p:nvPr/>
        </p:nvSpPr>
        <p:spPr>
          <a:xfrm>
            <a:off x="1643865" y="5815173"/>
            <a:ext cx="8753582" cy="400110"/>
          </a:xfrm>
          <a:prstGeom prst="rect">
            <a:avLst/>
          </a:prstGeom>
          <a:noFill/>
        </p:spPr>
        <p:txBody>
          <a:bodyPr wrap="square" rtlCol="0">
            <a:spAutoFit/>
          </a:bodyPr>
          <a:lstStyle/>
          <a:p>
            <a:r>
              <a:rPr lang="en-US" sz="2000" dirty="0"/>
              <a:t>At a given point during the acceptance of a string, the NFA can be in which states?</a:t>
            </a:r>
            <a:endParaRPr lang="en-IN" sz="2000" dirty="0"/>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90DA498E-C64B-BFED-C3A1-640E85781A00}"/>
                  </a:ext>
                </a:extLst>
              </p:cNvPr>
              <p:cNvSpPr txBox="1"/>
              <p:nvPr/>
            </p:nvSpPr>
            <p:spPr>
              <a:xfrm>
                <a:off x="2856215" y="221494"/>
                <a:ext cx="8753581" cy="2862322"/>
              </a:xfrm>
              <a:prstGeom prst="rect">
                <a:avLst/>
              </a:prstGeom>
              <a:noFill/>
            </p:spPr>
            <p:txBody>
              <a:bodyPr wrap="square" rtlCol="0">
                <a:spAutoFit/>
              </a:bodyPr>
              <a:lstStyle/>
              <a:p>
                <a:r>
                  <a:rPr lang="en-US" dirty="0">
                    <a:latin typeface="Consolas" panose="020B0609020204030204" pitchFamily="49" charset="0"/>
                  </a:rPr>
                  <a:t>Possible sets of states at a given point:</a:t>
                </a:r>
              </a:p>
              <a:p>
                <a:r>
                  <a:rPr lang="en-US" dirty="0">
                    <a:latin typeface="Consolas" panose="020B0609020204030204" pitchFamily="49" charset="0"/>
                  </a:rPr>
                  <a:t>S = { {0}, {1}, {2}, {3}, {0,1}, {0,2}, {0,3}, {1,2}, {1,3}, {2,3}, </a:t>
                </a:r>
              </a:p>
              <a:p>
                <a:r>
                  <a:rPr lang="en-US" dirty="0">
                    <a:latin typeface="Consolas" panose="020B0609020204030204" pitchFamily="49" charset="0"/>
                  </a:rPr>
                  <a:t>      {0,1,2}, {0,1,3}, {0,2,3}, {1,2,3}, {0,1,2,3} }</a:t>
                </a:r>
              </a:p>
              <a:p>
                <a:endParaRPr lang="en-US" dirty="0">
                  <a:latin typeface="Consolas" panose="020B0609020204030204" pitchFamily="49" charset="0"/>
                </a:endParaRPr>
              </a:p>
              <a:p>
                <a:r>
                  <a:rPr lang="en-US" dirty="0">
                    <a:latin typeface="Consolas" panose="020B0609020204030204" pitchFamily="49" charset="0"/>
                  </a:rPr>
                  <a:t>If at any point, we are in state </a:t>
                </a:r>
                <a14:m>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1∈</m:t>
                    </m:r>
                    <m:r>
                      <a:rPr lang="en-US" b="0" i="1" smtClean="0">
                        <a:latin typeface="Cambria Math" panose="02040503050406030204" pitchFamily="18" charset="0"/>
                      </a:rPr>
                      <m:t>𝑆</m:t>
                    </m:r>
                  </m:oMath>
                </a14:m>
                <a:r>
                  <a:rPr lang="en-US" dirty="0">
                    <a:latin typeface="Consolas" panose="020B0609020204030204" pitchFamily="49" charset="0"/>
                  </a:rPr>
                  <a:t>, then after consuming an input letter in s1, we will end up in state </a:t>
                </a:r>
                <a14:m>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2∈</m:t>
                    </m:r>
                    <m:r>
                      <a:rPr lang="en-US" b="0" i="1" smtClean="0">
                        <a:latin typeface="Cambria Math" panose="02040503050406030204" pitchFamily="18" charset="0"/>
                      </a:rPr>
                      <m:t>𝑆</m:t>
                    </m:r>
                  </m:oMath>
                </a14:m>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If the current state is {0,1,2} after consuming “b”, the automaton will be in which state?</a:t>
                </a:r>
                <a:endParaRPr lang="en-IN" dirty="0">
                  <a:latin typeface="Consolas" panose="020B0609020204030204" pitchFamily="49" charset="0"/>
                </a:endParaRPr>
              </a:p>
              <a:p>
                <a:endParaRPr lang="en-IN" dirty="0">
                  <a:latin typeface="Consolas" panose="020B0609020204030204" pitchFamily="49" charset="0"/>
                </a:endParaRPr>
              </a:p>
            </p:txBody>
          </p:sp>
        </mc:Choice>
        <mc:Fallback xmlns="">
          <p:sp>
            <p:nvSpPr>
              <p:cNvPr id="27" name="TextBox 26">
                <a:extLst>
                  <a:ext uri="{FF2B5EF4-FFF2-40B4-BE49-F238E27FC236}">
                    <a16:creationId xmlns:a16="http://schemas.microsoft.com/office/drawing/2014/main" id="{90DA498E-C64B-BFED-C3A1-640E85781A00}"/>
                  </a:ext>
                </a:extLst>
              </p:cNvPr>
              <p:cNvSpPr txBox="1">
                <a:spLocks noRot="1" noChangeAspect="1" noMove="1" noResize="1" noEditPoints="1" noAdjustHandles="1" noChangeArrowheads="1" noChangeShapeType="1" noTextEdit="1"/>
              </p:cNvSpPr>
              <p:nvPr/>
            </p:nvSpPr>
            <p:spPr>
              <a:xfrm>
                <a:off x="2856215" y="221494"/>
                <a:ext cx="8753581" cy="2862322"/>
              </a:xfrm>
              <a:prstGeom prst="rect">
                <a:avLst/>
              </a:prstGeom>
              <a:blipFill>
                <a:blip r:embed="rId2"/>
                <a:stretch>
                  <a:fillRect l="-627" t="-1064" r="-139"/>
                </a:stretch>
              </a:blipFill>
            </p:spPr>
            <p:txBody>
              <a:bodyPr/>
              <a:lstStyle/>
              <a:p>
                <a:r>
                  <a:rPr lang="en-IN">
                    <a:noFill/>
                  </a:rPr>
                  <a:t> </a:t>
                </a:r>
              </a:p>
            </p:txBody>
          </p:sp>
        </mc:Fallback>
      </mc:AlternateContent>
    </p:spTree>
    <p:extLst>
      <p:ext uri="{BB962C8B-B14F-4D97-AF65-F5344CB8AC3E}">
        <p14:creationId xmlns:p14="http://schemas.microsoft.com/office/powerpoint/2010/main" val="24241050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NFA</a:t>
            </a:r>
          </a:p>
        </p:txBody>
      </p:sp>
      <p:sp>
        <p:nvSpPr>
          <p:cNvPr id="3" name="Content Placeholder 2">
            <a:extLst>
              <a:ext uri="{FF2B5EF4-FFF2-40B4-BE49-F238E27FC236}">
                <a16:creationId xmlns:a16="http://schemas.microsoft.com/office/drawing/2014/main" id="{9D498EE3-0D8F-4B83-9BC5-940A0BFF86B9}"/>
              </a:ext>
            </a:extLst>
          </p:cNvPr>
          <p:cNvSpPr>
            <a:spLocks noGrp="1"/>
          </p:cNvSpPr>
          <p:nvPr>
            <p:ph idx="1"/>
          </p:nvPr>
        </p:nvSpPr>
        <p:spPr/>
        <p:txBody>
          <a:bodyPr/>
          <a:lstStyle/>
          <a:p>
            <a:endParaRPr lang="en-US" dirty="0"/>
          </a:p>
          <a:p>
            <a:pPr marL="0" indent="0">
              <a:buNone/>
            </a:pPr>
            <a:endParaRPr lang="en-US" dirty="0"/>
          </a:p>
          <a:p>
            <a:pPr marL="0" indent="0">
              <a:buNone/>
            </a:pPr>
            <a:endParaRPr lang="en-US" dirty="0"/>
          </a:p>
          <a:p>
            <a:pPr marL="0" indent="0">
              <a:buNone/>
            </a:pPr>
            <a:r>
              <a:rPr lang="en-US" dirty="0"/>
              <a:t>             </a:t>
            </a:r>
          </a:p>
        </p:txBody>
      </p:sp>
      <p:sp>
        <p:nvSpPr>
          <p:cNvPr id="4" name="Oval 3">
            <a:extLst>
              <a:ext uri="{FF2B5EF4-FFF2-40B4-BE49-F238E27FC236}">
                <a16:creationId xmlns:a16="http://schemas.microsoft.com/office/drawing/2014/main" id="{1C2BF9FA-C5A8-4258-9510-36E117342076}"/>
              </a:ext>
            </a:extLst>
          </p:cNvPr>
          <p:cNvSpPr/>
          <p:nvPr/>
        </p:nvSpPr>
        <p:spPr>
          <a:xfrm>
            <a:off x="1817914" y="3967060"/>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5" name="Oval 4">
            <a:extLst>
              <a:ext uri="{FF2B5EF4-FFF2-40B4-BE49-F238E27FC236}">
                <a16:creationId xmlns:a16="http://schemas.microsoft.com/office/drawing/2014/main" id="{082924AA-AC89-4CE0-8825-36272164E6EB}"/>
              </a:ext>
            </a:extLst>
          </p:cNvPr>
          <p:cNvSpPr/>
          <p:nvPr/>
        </p:nvSpPr>
        <p:spPr>
          <a:xfrm>
            <a:off x="3984171" y="3934404"/>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Oval 5">
            <a:extLst>
              <a:ext uri="{FF2B5EF4-FFF2-40B4-BE49-F238E27FC236}">
                <a16:creationId xmlns:a16="http://schemas.microsoft.com/office/drawing/2014/main" id="{93B8C1EE-82A5-445A-9811-909D5D681886}"/>
              </a:ext>
            </a:extLst>
          </p:cNvPr>
          <p:cNvSpPr/>
          <p:nvPr/>
        </p:nvSpPr>
        <p:spPr>
          <a:xfrm>
            <a:off x="6085113" y="3879977"/>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Oval 6">
            <a:extLst>
              <a:ext uri="{FF2B5EF4-FFF2-40B4-BE49-F238E27FC236}">
                <a16:creationId xmlns:a16="http://schemas.microsoft.com/office/drawing/2014/main" id="{E5F39172-EB00-43DB-85AD-52FDF57F7D85}"/>
              </a:ext>
            </a:extLst>
          </p:cNvPr>
          <p:cNvSpPr/>
          <p:nvPr/>
        </p:nvSpPr>
        <p:spPr>
          <a:xfrm>
            <a:off x="8251369" y="3629605"/>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8" name="Oval 7">
            <a:extLst>
              <a:ext uri="{FF2B5EF4-FFF2-40B4-BE49-F238E27FC236}">
                <a16:creationId xmlns:a16="http://schemas.microsoft.com/office/drawing/2014/main" id="{1FB2F8A2-F081-4A58-89BB-CFA5F6391028}"/>
              </a:ext>
            </a:extLst>
          </p:cNvPr>
          <p:cNvSpPr/>
          <p:nvPr/>
        </p:nvSpPr>
        <p:spPr>
          <a:xfrm>
            <a:off x="8403769" y="380377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0" name="Straight Arrow Connector 9">
            <a:extLst>
              <a:ext uri="{FF2B5EF4-FFF2-40B4-BE49-F238E27FC236}">
                <a16:creationId xmlns:a16="http://schemas.microsoft.com/office/drawing/2014/main" id="{B2B05F7F-9FF0-46F8-A94A-1342F656E9EE}"/>
              </a:ext>
            </a:extLst>
          </p:cNvPr>
          <p:cNvCxnSpPr>
            <a:endCxn id="4" idx="2"/>
          </p:cNvCxnSpPr>
          <p:nvPr/>
        </p:nvCxnSpPr>
        <p:spPr>
          <a:xfrm>
            <a:off x="767443" y="4375274"/>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09961C-444B-48EF-8FEB-098BD88EA7E0}"/>
              </a:ext>
            </a:extLst>
          </p:cNvPr>
          <p:cNvCxnSpPr>
            <a:endCxn id="5" idx="2"/>
          </p:cNvCxnSpPr>
          <p:nvPr/>
        </p:nvCxnSpPr>
        <p:spPr>
          <a:xfrm flipV="1">
            <a:off x="2721429" y="4342619"/>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249E6A-8990-4542-85A3-C0EAE9784AF3}"/>
              </a:ext>
            </a:extLst>
          </p:cNvPr>
          <p:cNvCxnSpPr>
            <a:stCxn id="5" idx="6"/>
            <a:endCxn id="6" idx="2"/>
          </p:cNvCxnSpPr>
          <p:nvPr/>
        </p:nvCxnSpPr>
        <p:spPr>
          <a:xfrm flipV="1">
            <a:off x="4887686" y="4288192"/>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868903-EBF8-4393-B2E4-317609A81767}"/>
              </a:ext>
            </a:extLst>
          </p:cNvPr>
          <p:cNvCxnSpPr>
            <a:stCxn id="6" idx="6"/>
            <a:endCxn id="7" idx="2"/>
          </p:cNvCxnSpPr>
          <p:nvPr/>
        </p:nvCxnSpPr>
        <p:spPr>
          <a:xfrm flipV="1">
            <a:off x="6988628" y="4204217"/>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E902FFF1-4435-42A1-B389-53F7A967A849}"/>
              </a:ext>
            </a:extLst>
          </p:cNvPr>
          <p:cNvCxnSpPr>
            <a:stCxn id="4" idx="7"/>
            <a:endCxn id="4" idx="1"/>
          </p:cNvCxnSpPr>
          <p:nvPr/>
        </p:nvCxnSpPr>
        <p:spPr>
          <a:xfrm rot="16200000" flipV="1">
            <a:off x="2269672" y="3767182"/>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F1CEF565-403E-4622-A531-7B4E6BF6EA00}"/>
              </a:ext>
            </a:extLst>
          </p:cNvPr>
          <p:cNvCxnSpPr>
            <a:stCxn id="4" idx="3"/>
            <a:endCxn id="4" idx="5"/>
          </p:cNvCxnSpPr>
          <p:nvPr/>
        </p:nvCxnSpPr>
        <p:spPr>
          <a:xfrm rot="16200000" flipH="1">
            <a:off x="2269671" y="4344485"/>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FA67F10-BAD4-4D85-B140-079E70B25934}"/>
              </a:ext>
            </a:extLst>
          </p:cNvPr>
          <p:cNvSpPr txBox="1"/>
          <p:nvPr/>
        </p:nvSpPr>
        <p:spPr>
          <a:xfrm>
            <a:off x="2133599" y="5114775"/>
            <a:ext cx="903515" cy="369332"/>
          </a:xfrm>
          <a:prstGeom prst="rect">
            <a:avLst/>
          </a:prstGeom>
          <a:noFill/>
        </p:spPr>
        <p:txBody>
          <a:bodyPr wrap="square" rtlCol="0">
            <a:spAutoFit/>
          </a:bodyPr>
          <a:lstStyle/>
          <a:p>
            <a:r>
              <a:rPr lang="en-US" dirty="0"/>
              <a:t>b</a:t>
            </a:r>
          </a:p>
        </p:txBody>
      </p:sp>
      <p:sp>
        <p:nvSpPr>
          <p:cNvPr id="22" name="TextBox 21">
            <a:extLst>
              <a:ext uri="{FF2B5EF4-FFF2-40B4-BE49-F238E27FC236}">
                <a16:creationId xmlns:a16="http://schemas.microsoft.com/office/drawing/2014/main" id="{A851495F-D2EB-4320-9962-ED9361A82175}"/>
              </a:ext>
            </a:extLst>
          </p:cNvPr>
          <p:cNvSpPr txBox="1"/>
          <p:nvPr/>
        </p:nvSpPr>
        <p:spPr>
          <a:xfrm>
            <a:off x="5257797" y="3884689"/>
            <a:ext cx="903515" cy="369332"/>
          </a:xfrm>
          <a:prstGeom prst="rect">
            <a:avLst/>
          </a:prstGeom>
          <a:noFill/>
        </p:spPr>
        <p:txBody>
          <a:bodyPr wrap="square" rtlCol="0">
            <a:spAutoFit/>
          </a:bodyPr>
          <a:lstStyle/>
          <a:p>
            <a:r>
              <a:rPr lang="en-US" dirty="0"/>
              <a:t>b</a:t>
            </a:r>
          </a:p>
        </p:txBody>
      </p:sp>
      <p:sp>
        <p:nvSpPr>
          <p:cNvPr id="23" name="TextBox 22">
            <a:extLst>
              <a:ext uri="{FF2B5EF4-FFF2-40B4-BE49-F238E27FC236}">
                <a16:creationId xmlns:a16="http://schemas.microsoft.com/office/drawing/2014/main" id="{8C6478E3-6DEA-406C-B9C9-6A096DFC2E0E}"/>
              </a:ext>
            </a:extLst>
          </p:cNvPr>
          <p:cNvSpPr txBox="1"/>
          <p:nvPr/>
        </p:nvSpPr>
        <p:spPr>
          <a:xfrm>
            <a:off x="7326082" y="3786718"/>
            <a:ext cx="903515" cy="369332"/>
          </a:xfrm>
          <a:prstGeom prst="rect">
            <a:avLst/>
          </a:prstGeom>
          <a:noFill/>
        </p:spPr>
        <p:txBody>
          <a:bodyPr wrap="square" rtlCol="0">
            <a:spAutoFit/>
          </a:bodyPr>
          <a:lstStyle/>
          <a:p>
            <a:r>
              <a:rPr lang="en-US" dirty="0"/>
              <a:t>b</a:t>
            </a:r>
          </a:p>
        </p:txBody>
      </p:sp>
      <p:sp>
        <p:nvSpPr>
          <p:cNvPr id="24" name="TextBox 23">
            <a:extLst>
              <a:ext uri="{FF2B5EF4-FFF2-40B4-BE49-F238E27FC236}">
                <a16:creationId xmlns:a16="http://schemas.microsoft.com/office/drawing/2014/main" id="{3E599454-7784-4BC3-9AA9-F33901FA6E80}"/>
              </a:ext>
            </a:extLst>
          </p:cNvPr>
          <p:cNvSpPr txBox="1"/>
          <p:nvPr/>
        </p:nvSpPr>
        <p:spPr>
          <a:xfrm>
            <a:off x="3058886" y="3939118"/>
            <a:ext cx="903515"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85F93BD6-4B2F-42EA-AB93-D5DB4896B236}"/>
              </a:ext>
            </a:extLst>
          </p:cNvPr>
          <p:cNvSpPr txBox="1"/>
          <p:nvPr/>
        </p:nvSpPr>
        <p:spPr>
          <a:xfrm>
            <a:off x="2046516" y="3340406"/>
            <a:ext cx="903515" cy="369332"/>
          </a:xfrm>
          <a:prstGeom prst="rect">
            <a:avLst/>
          </a:prstGeom>
          <a:noFill/>
        </p:spPr>
        <p:txBody>
          <a:bodyPr wrap="square" rtlCol="0">
            <a:spAutoFit/>
          </a:bodyPr>
          <a:lstStyle/>
          <a:p>
            <a:r>
              <a:rPr lang="en-US" dirty="0"/>
              <a:t>a</a:t>
            </a:r>
          </a:p>
        </p:txBody>
      </p:sp>
      <p:sp>
        <p:nvSpPr>
          <p:cNvPr id="26" name="Content Placeholder 2">
            <a:extLst>
              <a:ext uri="{FF2B5EF4-FFF2-40B4-BE49-F238E27FC236}">
                <a16:creationId xmlns:a16="http://schemas.microsoft.com/office/drawing/2014/main" id="{D5CB0A83-1CDD-4F6C-8291-C05852CE8C02}"/>
              </a:ext>
            </a:extLst>
          </p:cNvPr>
          <p:cNvSpPr txBox="1">
            <a:spLocks/>
          </p:cNvSpPr>
          <p:nvPr/>
        </p:nvSpPr>
        <p:spPr>
          <a:xfrm>
            <a:off x="696685"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             </a:t>
            </a:r>
          </a:p>
        </p:txBody>
      </p:sp>
      <p:sp>
        <p:nvSpPr>
          <p:cNvPr id="11" name="TextBox 10">
            <a:extLst>
              <a:ext uri="{FF2B5EF4-FFF2-40B4-BE49-F238E27FC236}">
                <a16:creationId xmlns:a16="http://schemas.microsoft.com/office/drawing/2014/main" id="{C518B9FA-DDC8-595B-47E4-E6EC1FD0A929}"/>
              </a:ext>
            </a:extLst>
          </p:cNvPr>
          <p:cNvSpPr txBox="1"/>
          <p:nvPr/>
        </p:nvSpPr>
        <p:spPr>
          <a:xfrm>
            <a:off x="1643865" y="5815173"/>
            <a:ext cx="8753582" cy="400110"/>
          </a:xfrm>
          <a:prstGeom prst="rect">
            <a:avLst/>
          </a:prstGeom>
          <a:noFill/>
        </p:spPr>
        <p:txBody>
          <a:bodyPr wrap="square" rtlCol="0">
            <a:spAutoFit/>
          </a:bodyPr>
          <a:lstStyle/>
          <a:p>
            <a:r>
              <a:rPr lang="en-US" sz="2000" dirty="0"/>
              <a:t>At a given point during the acceptance of a string, the NFA can be in which states?</a:t>
            </a:r>
            <a:endParaRPr lang="en-IN" sz="2000" dirty="0"/>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294FA5D3-49EA-295F-C225-2A054B476096}"/>
                  </a:ext>
                </a:extLst>
              </p:cNvPr>
              <p:cNvSpPr txBox="1"/>
              <p:nvPr/>
            </p:nvSpPr>
            <p:spPr>
              <a:xfrm>
                <a:off x="2856215" y="221494"/>
                <a:ext cx="8753581" cy="2862322"/>
              </a:xfrm>
              <a:prstGeom prst="rect">
                <a:avLst/>
              </a:prstGeom>
              <a:noFill/>
            </p:spPr>
            <p:txBody>
              <a:bodyPr wrap="square" rtlCol="0">
                <a:spAutoFit/>
              </a:bodyPr>
              <a:lstStyle/>
              <a:p>
                <a:r>
                  <a:rPr lang="en-US" dirty="0">
                    <a:latin typeface="Consolas" panose="020B0609020204030204" pitchFamily="49" charset="0"/>
                  </a:rPr>
                  <a:t>Possible sets of states at a given point:</a:t>
                </a:r>
              </a:p>
              <a:p>
                <a:r>
                  <a:rPr lang="en-US" dirty="0">
                    <a:latin typeface="Consolas" panose="020B0609020204030204" pitchFamily="49" charset="0"/>
                  </a:rPr>
                  <a:t>S = { {0}, {1}, {2}, {3}, {0,1}, {0,2}, {0,3}, {1,2}, {1,3}, {2,3}, </a:t>
                </a:r>
              </a:p>
              <a:p>
                <a:r>
                  <a:rPr lang="en-US" dirty="0">
                    <a:latin typeface="Consolas" panose="020B0609020204030204" pitchFamily="49" charset="0"/>
                  </a:rPr>
                  <a:t>      {0,1,2}, {0,1,3}, {0,2,3}, {1,2,3}, {0,1,2,3} }</a:t>
                </a:r>
              </a:p>
              <a:p>
                <a:endParaRPr lang="en-US" dirty="0">
                  <a:latin typeface="Consolas" panose="020B0609020204030204" pitchFamily="49" charset="0"/>
                </a:endParaRPr>
              </a:p>
              <a:p>
                <a:r>
                  <a:rPr lang="en-US" dirty="0">
                    <a:latin typeface="Consolas" panose="020B0609020204030204" pitchFamily="49" charset="0"/>
                  </a:rPr>
                  <a:t>If at any point, we are in state </a:t>
                </a:r>
                <a14:m>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1∈</m:t>
                    </m:r>
                    <m:r>
                      <a:rPr lang="en-US" b="0" i="1" smtClean="0">
                        <a:latin typeface="Cambria Math" panose="02040503050406030204" pitchFamily="18" charset="0"/>
                      </a:rPr>
                      <m:t>𝑆</m:t>
                    </m:r>
                  </m:oMath>
                </a14:m>
                <a:r>
                  <a:rPr lang="en-US" dirty="0">
                    <a:latin typeface="Consolas" panose="020B0609020204030204" pitchFamily="49" charset="0"/>
                  </a:rPr>
                  <a:t>, then after consuming an input letter in s1, we will end up in state </a:t>
                </a:r>
                <a14:m>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2∈</m:t>
                    </m:r>
                    <m:r>
                      <a:rPr lang="en-US" b="0" i="1" smtClean="0">
                        <a:latin typeface="Cambria Math" panose="02040503050406030204" pitchFamily="18" charset="0"/>
                      </a:rPr>
                      <m:t>𝑆</m:t>
                    </m:r>
                  </m:oMath>
                </a14:m>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If the current state is {0,1,2} after consuming “b”, the automaton will be in which state? {0, 2, 3}</a:t>
                </a:r>
                <a:endParaRPr lang="en-IN" dirty="0">
                  <a:latin typeface="Consolas" panose="020B0609020204030204" pitchFamily="49" charset="0"/>
                </a:endParaRPr>
              </a:p>
              <a:p>
                <a:endParaRPr lang="en-IN" dirty="0">
                  <a:latin typeface="Consolas" panose="020B0609020204030204" pitchFamily="49" charset="0"/>
                </a:endParaRPr>
              </a:p>
            </p:txBody>
          </p:sp>
        </mc:Choice>
        <mc:Fallback xmlns="">
          <p:sp>
            <p:nvSpPr>
              <p:cNvPr id="27" name="TextBox 26">
                <a:extLst>
                  <a:ext uri="{FF2B5EF4-FFF2-40B4-BE49-F238E27FC236}">
                    <a16:creationId xmlns:a16="http://schemas.microsoft.com/office/drawing/2014/main" id="{294FA5D3-49EA-295F-C225-2A054B476096}"/>
                  </a:ext>
                </a:extLst>
              </p:cNvPr>
              <p:cNvSpPr txBox="1">
                <a:spLocks noRot="1" noChangeAspect="1" noMove="1" noResize="1" noEditPoints="1" noAdjustHandles="1" noChangeArrowheads="1" noChangeShapeType="1" noTextEdit="1"/>
              </p:cNvSpPr>
              <p:nvPr/>
            </p:nvSpPr>
            <p:spPr>
              <a:xfrm>
                <a:off x="2856215" y="221494"/>
                <a:ext cx="8753581" cy="2862322"/>
              </a:xfrm>
              <a:prstGeom prst="rect">
                <a:avLst/>
              </a:prstGeom>
              <a:blipFill>
                <a:blip r:embed="rId2"/>
                <a:stretch>
                  <a:fillRect l="-627" t="-1064" r="-139"/>
                </a:stretch>
              </a:blipFill>
            </p:spPr>
            <p:txBody>
              <a:bodyPr/>
              <a:lstStyle/>
              <a:p>
                <a:r>
                  <a:rPr lang="en-IN">
                    <a:noFill/>
                  </a:rPr>
                  <a:t> </a:t>
                </a:r>
              </a:p>
            </p:txBody>
          </p:sp>
        </mc:Fallback>
      </mc:AlternateContent>
    </p:spTree>
    <p:extLst>
      <p:ext uri="{BB962C8B-B14F-4D97-AF65-F5344CB8AC3E}">
        <p14:creationId xmlns:p14="http://schemas.microsoft.com/office/powerpoint/2010/main" val="1712846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NFA to DFA</a:t>
            </a:r>
          </a:p>
        </p:txBody>
      </p:sp>
      <p:sp>
        <p:nvSpPr>
          <p:cNvPr id="48" name="Oval 47">
            <a:extLst>
              <a:ext uri="{FF2B5EF4-FFF2-40B4-BE49-F238E27FC236}">
                <a16:creationId xmlns:a16="http://schemas.microsoft.com/office/drawing/2014/main" id="{ED7A1FBE-7256-6F01-35FA-6D60BF1ACC6A}"/>
              </a:ext>
            </a:extLst>
          </p:cNvPr>
          <p:cNvSpPr/>
          <p:nvPr/>
        </p:nvSpPr>
        <p:spPr>
          <a:xfrm>
            <a:off x="1970314" y="166393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49" name="Oval 48">
            <a:extLst>
              <a:ext uri="{FF2B5EF4-FFF2-40B4-BE49-F238E27FC236}">
                <a16:creationId xmlns:a16="http://schemas.microsoft.com/office/drawing/2014/main" id="{5D05C493-2C45-C670-0C9C-4DD573785690}"/>
              </a:ext>
            </a:extLst>
          </p:cNvPr>
          <p:cNvSpPr/>
          <p:nvPr/>
        </p:nvSpPr>
        <p:spPr>
          <a:xfrm>
            <a:off x="4136571" y="1631282"/>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0" name="Oval 49">
            <a:extLst>
              <a:ext uri="{FF2B5EF4-FFF2-40B4-BE49-F238E27FC236}">
                <a16:creationId xmlns:a16="http://schemas.microsoft.com/office/drawing/2014/main" id="{9313BD81-A0FC-30CB-38C0-E0C812BC8483}"/>
              </a:ext>
            </a:extLst>
          </p:cNvPr>
          <p:cNvSpPr/>
          <p:nvPr/>
        </p:nvSpPr>
        <p:spPr>
          <a:xfrm>
            <a:off x="6237513" y="1576855"/>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51" name="Oval 50">
            <a:extLst>
              <a:ext uri="{FF2B5EF4-FFF2-40B4-BE49-F238E27FC236}">
                <a16:creationId xmlns:a16="http://schemas.microsoft.com/office/drawing/2014/main" id="{3C0BC2BF-0ABB-400C-8591-EAB65D9306EF}"/>
              </a:ext>
            </a:extLst>
          </p:cNvPr>
          <p:cNvSpPr/>
          <p:nvPr/>
        </p:nvSpPr>
        <p:spPr>
          <a:xfrm>
            <a:off x="8403769" y="1326483"/>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52" name="Oval 51">
            <a:extLst>
              <a:ext uri="{FF2B5EF4-FFF2-40B4-BE49-F238E27FC236}">
                <a16:creationId xmlns:a16="http://schemas.microsoft.com/office/drawing/2014/main" id="{20602823-7510-6F0A-C7F3-A4BA4B6278E0}"/>
              </a:ext>
            </a:extLst>
          </p:cNvPr>
          <p:cNvSpPr/>
          <p:nvPr/>
        </p:nvSpPr>
        <p:spPr>
          <a:xfrm>
            <a:off x="8556169" y="1500656"/>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53" name="Straight Arrow Connector 52">
            <a:extLst>
              <a:ext uri="{FF2B5EF4-FFF2-40B4-BE49-F238E27FC236}">
                <a16:creationId xmlns:a16="http://schemas.microsoft.com/office/drawing/2014/main" id="{645ADD71-7632-2BE9-6127-4D81FE3C0E75}"/>
              </a:ext>
            </a:extLst>
          </p:cNvPr>
          <p:cNvCxnSpPr>
            <a:endCxn id="48" idx="2"/>
          </p:cNvCxnSpPr>
          <p:nvPr/>
        </p:nvCxnSpPr>
        <p:spPr>
          <a:xfrm>
            <a:off x="919843" y="2072152"/>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CF72AF3-5907-E936-28ED-38CF21D6A641}"/>
              </a:ext>
            </a:extLst>
          </p:cNvPr>
          <p:cNvCxnSpPr>
            <a:endCxn id="49" idx="2"/>
          </p:cNvCxnSpPr>
          <p:nvPr/>
        </p:nvCxnSpPr>
        <p:spPr>
          <a:xfrm flipV="1">
            <a:off x="2873829" y="2039497"/>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E4219CC5-3719-C9B6-4F8E-02BDD66FBE63}"/>
              </a:ext>
            </a:extLst>
          </p:cNvPr>
          <p:cNvCxnSpPr>
            <a:stCxn id="49" idx="6"/>
            <a:endCxn id="50" idx="2"/>
          </p:cNvCxnSpPr>
          <p:nvPr/>
        </p:nvCxnSpPr>
        <p:spPr>
          <a:xfrm flipV="1">
            <a:off x="5040086" y="1985070"/>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DC6FB3DD-1C84-DA0B-744E-4C4960734B2B}"/>
              </a:ext>
            </a:extLst>
          </p:cNvPr>
          <p:cNvCxnSpPr>
            <a:stCxn id="50" idx="6"/>
            <a:endCxn id="51" idx="2"/>
          </p:cNvCxnSpPr>
          <p:nvPr/>
        </p:nvCxnSpPr>
        <p:spPr>
          <a:xfrm flipV="1">
            <a:off x="7141028" y="1901095"/>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ctor: Curved 56">
            <a:extLst>
              <a:ext uri="{FF2B5EF4-FFF2-40B4-BE49-F238E27FC236}">
                <a16:creationId xmlns:a16="http://schemas.microsoft.com/office/drawing/2014/main" id="{F9DCE905-FE99-5A7C-BC86-9ACBB390D4D8}"/>
              </a:ext>
            </a:extLst>
          </p:cNvPr>
          <p:cNvCxnSpPr>
            <a:stCxn id="48" idx="7"/>
            <a:endCxn id="48" idx="1"/>
          </p:cNvCxnSpPr>
          <p:nvPr/>
        </p:nvCxnSpPr>
        <p:spPr>
          <a:xfrm rot="16200000" flipV="1">
            <a:off x="2422072" y="1464060"/>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nector: Curved 57">
            <a:extLst>
              <a:ext uri="{FF2B5EF4-FFF2-40B4-BE49-F238E27FC236}">
                <a16:creationId xmlns:a16="http://schemas.microsoft.com/office/drawing/2014/main" id="{83B26D9C-9088-51D2-888F-13020F1CEFA2}"/>
              </a:ext>
            </a:extLst>
          </p:cNvPr>
          <p:cNvCxnSpPr>
            <a:stCxn id="48" idx="3"/>
            <a:endCxn id="48" idx="5"/>
          </p:cNvCxnSpPr>
          <p:nvPr/>
        </p:nvCxnSpPr>
        <p:spPr>
          <a:xfrm rot="16200000" flipH="1">
            <a:off x="2422071" y="2041363"/>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19D78523-4B70-7C06-6956-176DDC551DD4}"/>
              </a:ext>
            </a:extLst>
          </p:cNvPr>
          <p:cNvSpPr txBox="1"/>
          <p:nvPr/>
        </p:nvSpPr>
        <p:spPr>
          <a:xfrm>
            <a:off x="2285999" y="2647269"/>
            <a:ext cx="903515" cy="369332"/>
          </a:xfrm>
          <a:prstGeom prst="rect">
            <a:avLst/>
          </a:prstGeom>
          <a:noFill/>
        </p:spPr>
        <p:txBody>
          <a:bodyPr wrap="square" rtlCol="0">
            <a:spAutoFit/>
          </a:bodyPr>
          <a:lstStyle/>
          <a:p>
            <a:r>
              <a:rPr lang="en-US" dirty="0"/>
              <a:t>b</a:t>
            </a:r>
          </a:p>
        </p:txBody>
      </p:sp>
      <p:sp>
        <p:nvSpPr>
          <p:cNvPr id="60" name="TextBox 59">
            <a:extLst>
              <a:ext uri="{FF2B5EF4-FFF2-40B4-BE49-F238E27FC236}">
                <a16:creationId xmlns:a16="http://schemas.microsoft.com/office/drawing/2014/main" id="{274935C0-C7B7-D33B-34B7-1E267B00C602}"/>
              </a:ext>
            </a:extLst>
          </p:cNvPr>
          <p:cNvSpPr txBox="1"/>
          <p:nvPr/>
        </p:nvSpPr>
        <p:spPr>
          <a:xfrm>
            <a:off x="5410197" y="1581567"/>
            <a:ext cx="903515" cy="369332"/>
          </a:xfrm>
          <a:prstGeom prst="rect">
            <a:avLst/>
          </a:prstGeom>
          <a:noFill/>
        </p:spPr>
        <p:txBody>
          <a:bodyPr wrap="square" rtlCol="0">
            <a:spAutoFit/>
          </a:bodyPr>
          <a:lstStyle/>
          <a:p>
            <a:r>
              <a:rPr lang="en-US" dirty="0"/>
              <a:t>b</a:t>
            </a:r>
          </a:p>
        </p:txBody>
      </p:sp>
      <p:sp>
        <p:nvSpPr>
          <p:cNvPr id="61" name="TextBox 60">
            <a:extLst>
              <a:ext uri="{FF2B5EF4-FFF2-40B4-BE49-F238E27FC236}">
                <a16:creationId xmlns:a16="http://schemas.microsoft.com/office/drawing/2014/main" id="{2905B9A2-7411-008F-F910-9F88CB4DA51A}"/>
              </a:ext>
            </a:extLst>
          </p:cNvPr>
          <p:cNvSpPr txBox="1"/>
          <p:nvPr/>
        </p:nvSpPr>
        <p:spPr>
          <a:xfrm>
            <a:off x="7478482" y="1483596"/>
            <a:ext cx="903515" cy="369332"/>
          </a:xfrm>
          <a:prstGeom prst="rect">
            <a:avLst/>
          </a:prstGeom>
          <a:noFill/>
        </p:spPr>
        <p:txBody>
          <a:bodyPr wrap="square" rtlCol="0">
            <a:spAutoFit/>
          </a:bodyPr>
          <a:lstStyle/>
          <a:p>
            <a:r>
              <a:rPr lang="en-US" dirty="0"/>
              <a:t>b</a:t>
            </a:r>
          </a:p>
        </p:txBody>
      </p:sp>
      <p:sp>
        <p:nvSpPr>
          <p:cNvPr id="62" name="TextBox 61">
            <a:extLst>
              <a:ext uri="{FF2B5EF4-FFF2-40B4-BE49-F238E27FC236}">
                <a16:creationId xmlns:a16="http://schemas.microsoft.com/office/drawing/2014/main" id="{C5AE6797-E47E-3395-5610-14D80DDEEF79}"/>
              </a:ext>
            </a:extLst>
          </p:cNvPr>
          <p:cNvSpPr txBox="1"/>
          <p:nvPr/>
        </p:nvSpPr>
        <p:spPr>
          <a:xfrm>
            <a:off x="3211286" y="1635996"/>
            <a:ext cx="903515" cy="369332"/>
          </a:xfrm>
          <a:prstGeom prst="rect">
            <a:avLst/>
          </a:prstGeom>
          <a:noFill/>
        </p:spPr>
        <p:txBody>
          <a:bodyPr wrap="square" rtlCol="0">
            <a:spAutoFit/>
          </a:bodyPr>
          <a:lstStyle/>
          <a:p>
            <a:r>
              <a:rPr lang="en-US" dirty="0"/>
              <a:t>a</a:t>
            </a:r>
          </a:p>
        </p:txBody>
      </p:sp>
      <p:sp>
        <p:nvSpPr>
          <p:cNvPr id="63" name="TextBox 62">
            <a:extLst>
              <a:ext uri="{FF2B5EF4-FFF2-40B4-BE49-F238E27FC236}">
                <a16:creationId xmlns:a16="http://schemas.microsoft.com/office/drawing/2014/main" id="{52A40A31-F4A6-9696-BCEE-F9D06BAD09FD}"/>
              </a:ext>
            </a:extLst>
          </p:cNvPr>
          <p:cNvSpPr txBox="1"/>
          <p:nvPr/>
        </p:nvSpPr>
        <p:spPr>
          <a:xfrm>
            <a:off x="2281108" y="1150298"/>
            <a:ext cx="903515" cy="369332"/>
          </a:xfrm>
          <a:prstGeom prst="rect">
            <a:avLst/>
          </a:prstGeom>
          <a:noFill/>
        </p:spPr>
        <p:txBody>
          <a:bodyPr wrap="square" rtlCol="0">
            <a:spAutoFit/>
          </a:bodyPr>
          <a:lstStyle/>
          <a:p>
            <a:r>
              <a:rPr lang="en-US" dirty="0"/>
              <a:t>a</a:t>
            </a:r>
          </a:p>
        </p:txBody>
      </p:sp>
      <p:sp>
        <p:nvSpPr>
          <p:cNvPr id="13" name="TextBox 12">
            <a:extLst>
              <a:ext uri="{FF2B5EF4-FFF2-40B4-BE49-F238E27FC236}">
                <a16:creationId xmlns:a16="http://schemas.microsoft.com/office/drawing/2014/main" id="{71E46C0C-A823-31E3-E954-037E047522EE}"/>
              </a:ext>
            </a:extLst>
          </p:cNvPr>
          <p:cNvSpPr txBox="1"/>
          <p:nvPr/>
        </p:nvSpPr>
        <p:spPr>
          <a:xfrm>
            <a:off x="4374463" y="2689997"/>
            <a:ext cx="3473887" cy="400110"/>
          </a:xfrm>
          <a:prstGeom prst="rect">
            <a:avLst/>
          </a:prstGeom>
          <a:noFill/>
        </p:spPr>
        <p:txBody>
          <a:bodyPr wrap="square" rtlCol="0">
            <a:spAutoFit/>
          </a:bodyPr>
          <a:lstStyle/>
          <a:p>
            <a:r>
              <a:rPr lang="en-US" sz="2000" b="1" dirty="0">
                <a:latin typeface="Consolas" panose="020B0609020204030204" pitchFamily="49" charset="0"/>
              </a:rPr>
              <a:t>NFA</a:t>
            </a:r>
            <a:endParaRPr lang="en-IN" sz="2000" b="1" dirty="0">
              <a:latin typeface="Consolas" panose="020B0609020204030204" pitchFamily="49" charset="0"/>
            </a:endParaRPr>
          </a:p>
        </p:txBody>
      </p:sp>
      <p:sp>
        <p:nvSpPr>
          <p:cNvPr id="64" name="TextBox 63">
            <a:extLst>
              <a:ext uri="{FF2B5EF4-FFF2-40B4-BE49-F238E27FC236}">
                <a16:creationId xmlns:a16="http://schemas.microsoft.com/office/drawing/2014/main" id="{0EABEC9B-38EA-8D84-577D-786A8640A777}"/>
              </a:ext>
            </a:extLst>
          </p:cNvPr>
          <p:cNvSpPr txBox="1"/>
          <p:nvPr/>
        </p:nvSpPr>
        <p:spPr>
          <a:xfrm>
            <a:off x="4526863" y="6017112"/>
            <a:ext cx="3473887" cy="400110"/>
          </a:xfrm>
          <a:prstGeom prst="rect">
            <a:avLst/>
          </a:prstGeom>
          <a:noFill/>
        </p:spPr>
        <p:txBody>
          <a:bodyPr wrap="square" rtlCol="0">
            <a:spAutoFit/>
          </a:bodyPr>
          <a:lstStyle/>
          <a:p>
            <a:r>
              <a:rPr lang="en-US" sz="2000" b="1" dirty="0">
                <a:latin typeface="Consolas" panose="020B0609020204030204" pitchFamily="49" charset="0"/>
              </a:rPr>
              <a:t>CORRESPONDING DFA</a:t>
            </a:r>
            <a:endParaRPr lang="en-IN" sz="2000" b="1" dirty="0">
              <a:latin typeface="Consolas" panose="020B0609020204030204" pitchFamily="49" charset="0"/>
            </a:endParaRPr>
          </a:p>
        </p:txBody>
      </p:sp>
    </p:spTree>
    <p:extLst>
      <p:ext uri="{BB962C8B-B14F-4D97-AF65-F5344CB8AC3E}">
        <p14:creationId xmlns:p14="http://schemas.microsoft.com/office/powerpoint/2010/main" val="13009597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EAA9-B99F-46DC-BDCA-22D47D052FC4}"/>
              </a:ext>
            </a:extLst>
          </p:cNvPr>
          <p:cNvSpPr>
            <a:spLocks noGrp="1"/>
          </p:cNvSpPr>
          <p:nvPr>
            <p:ph type="title"/>
          </p:nvPr>
        </p:nvSpPr>
        <p:spPr/>
        <p:txBody>
          <a:bodyPr/>
          <a:lstStyle/>
          <a:p>
            <a:r>
              <a:rPr lang="en-US" dirty="0"/>
              <a:t>NFA to DFA</a:t>
            </a:r>
          </a:p>
        </p:txBody>
      </p:sp>
      <p:sp>
        <p:nvSpPr>
          <p:cNvPr id="27" name="Oval 26">
            <a:extLst>
              <a:ext uri="{FF2B5EF4-FFF2-40B4-BE49-F238E27FC236}">
                <a16:creationId xmlns:a16="http://schemas.microsoft.com/office/drawing/2014/main" id="{429A5D70-5BD7-F575-3F46-0FD79F18E80D}"/>
              </a:ext>
            </a:extLst>
          </p:cNvPr>
          <p:cNvSpPr/>
          <p:nvPr/>
        </p:nvSpPr>
        <p:spPr>
          <a:xfrm>
            <a:off x="2260436" y="3922177"/>
            <a:ext cx="8708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28" name="Oval 27">
            <a:extLst>
              <a:ext uri="{FF2B5EF4-FFF2-40B4-BE49-F238E27FC236}">
                <a16:creationId xmlns:a16="http://schemas.microsoft.com/office/drawing/2014/main" id="{2C33B7CF-ECCA-A4BE-4A92-21EAF4571F7F}"/>
              </a:ext>
            </a:extLst>
          </p:cNvPr>
          <p:cNvSpPr/>
          <p:nvPr/>
        </p:nvSpPr>
        <p:spPr>
          <a:xfrm>
            <a:off x="4230750" y="3987491"/>
            <a:ext cx="8708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p>
        </p:txBody>
      </p:sp>
      <p:sp>
        <p:nvSpPr>
          <p:cNvPr id="29" name="Oval 28">
            <a:extLst>
              <a:ext uri="{FF2B5EF4-FFF2-40B4-BE49-F238E27FC236}">
                <a16:creationId xmlns:a16="http://schemas.microsoft.com/office/drawing/2014/main" id="{A6C1BEC9-FD3E-A5A2-6773-BCFEB75EEAC0}"/>
              </a:ext>
            </a:extLst>
          </p:cNvPr>
          <p:cNvSpPr/>
          <p:nvPr/>
        </p:nvSpPr>
        <p:spPr>
          <a:xfrm>
            <a:off x="6331692" y="3998377"/>
            <a:ext cx="8708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p>
        </p:txBody>
      </p:sp>
      <p:sp>
        <p:nvSpPr>
          <p:cNvPr id="30" name="Oval 29">
            <a:extLst>
              <a:ext uri="{FF2B5EF4-FFF2-40B4-BE49-F238E27FC236}">
                <a16:creationId xmlns:a16="http://schemas.microsoft.com/office/drawing/2014/main" id="{11085D79-FED9-7ACB-5A35-AB0A97263140}"/>
              </a:ext>
            </a:extLst>
          </p:cNvPr>
          <p:cNvSpPr/>
          <p:nvPr/>
        </p:nvSpPr>
        <p:spPr>
          <a:xfrm>
            <a:off x="8497948" y="4063690"/>
            <a:ext cx="1143002" cy="11726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a:extLst>
              <a:ext uri="{FF2B5EF4-FFF2-40B4-BE49-F238E27FC236}">
                <a16:creationId xmlns:a16="http://schemas.microsoft.com/office/drawing/2014/main" id="{13BE7CC7-10BA-ED12-6B53-AA6E02B9A34B}"/>
              </a:ext>
            </a:extLst>
          </p:cNvPr>
          <p:cNvCxnSpPr>
            <a:endCxn id="28" idx="2"/>
          </p:cNvCxnSpPr>
          <p:nvPr/>
        </p:nvCxnSpPr>
        <p:spPr>
          <a:xfrm>
            <a:off x="3131293" y="4422920"/>
            <a:ext cx="1099457"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EB7FA9A-5164-CC99-F821-B0778F4CDEB5}"/>
              </a:ext>
            </a:extLst>
          </p:cNvPr>
          <p:cNvCxnSpPr>
            <a:stCxn id="28" idx="6"/>
          </p:cNvCxnSpPr>
          <p:nvPr/>
        </p:nvCxnSpPr>
        <p:spPr>
          <a:xfrm>
            <a:off x="5101607" y="4444691"/>
            <a:ext cx="1230085"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3023242-F941-47F2-8399-6C2A5AD9414D}"/>
              </a:ext>
            </a:extLst>
          </p:cNvPr>
          <p:cNvCxnSpPr>
            <a:cxnSpLocks/>
            <a:stCxn id="29" idx="6"/>
            <a:endCxn id="30" idx="2"/>
          </p:cNvCxnSpPr>
          <p:nvPr/>
        </p:nvCxnSpPr>
        <p:spPr>
          <a:xfrm>
            <a:off x="7202549" y="4455577"/>
            <a:ext cx="1295399" cy="194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EDC949B7-3198-B952-B761-01BFEE6E4A6A}"/>
              </a:ext>
            </a:extLst>
          </p:cNvPr>
          <p:cNvCxnSpPr>
            <a:stCxn id="27" idx="3"/>
            <a:endCxn id="27" idx="1"/>
          </p:cNvCxnSpPr>
          <p:nvPr/>
        </p:nvCxnSpPr>
        <p:spPr>
          <a:xfrm rot="5400000" flipH="1">
            <a:off x="2064681" y="4379377"/>
            <a:ext cx="646578" cy="12700"/>
          </a:xfrm>
          <a:prstGeom prst="curvedConnector5">
            <a:avLst>
              <a:gd name="adj1" fmla="val -35355"/>
              <a:gd name="adj2" fmla="val 7652937"/>
              <a:gd name="adj3" fmla="val 13535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nector: Curved 34">
            <a:extLst>
              <a:ext uri="{FF2B5EF4-FFF2-40B4-BE49-F238E27FC236}">
                <a16:creationId xmlns:a16="http://schemas.microsoft.com/office/drawing/2014/main" id="{2530DE2F-50DA-D28A-B8AE-A627EB32722F}"/>
              </a:ext>
            </a:extLst>
          </p:cNvPr>
          <p:cNvCxnSpPr>
            <a:stCxn id="28" idx="3"/>
            <a:endCxn id="28" idx="5"/>
          </p:cNvCxnSpPr>
          <p:nvPr/>
        </p:nvCxnSpPr>
        <p:spPr>
          <a:xfrm rot="16200000" flipH="1">
            <a:off x="4666178" y="4460085"/>
            <a:ext cx="12700" cy="615789"/>
          </a:xfrm>
          <a:prstGeom prst="curvedConnector3">
            <a:avLst>
              <a:gd name="adj1" fmla="val 285441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or: Curved 35">
            <a:extLst>
              <a:ext uri="{FF2B5EF4-FFF2-40B4-BE49-F238E27FC236}">
                <a16:creationId xmlns:a16="http://schemas.microsoft.com/office/drawing/2014/main" id="{AA192EC4-9C5F-6E34-B33E-DCBEBF193574}"/>
              </a:ext>
            </a:extLst>
          </p:cNvPr>
          <p:cNvCxnSpPr>
            <a:stCxn id="29" idx="0"/>
            <a:endCxn id="28" idx="0"/>
          </p:cNvCxnSpPr>
          <p:nvPr/>
        </p:nvCxnSpPr>
        <p:spPr>
          <a:xfrm rot="16200000" flipV="1">
            <a:off x="5711207" y="2942463"/>
            <a:ext cx="10886" cy="2100942"/>
          </a:xfrm>
          <a:prstGeom prst="curvedConnector3">
            <a:avLst>
              <a:gd name="adj1" fmla="val 219994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nector: Curved 36">
            <a:extLst>
              <a:ext uri="{FF2B5EF4-FFF2-40B4-BE49-F238E27FC236}">
                <a16:creationId xmlns:a16="http://schemas.microsoft.com/office/drawing/2014/main" id="{CD5B51FA-2F74-6E6A-A59D-13CA5AB65979}"/>
              </a:ext>
            </a:extLst>
          </p:cNvPr>
          <p:cNvCxnSpPr>
            <a:cxnSpLocks/>
          </p:cNvCxnSpPr>
          <p:nvPr/>
        </p:nvCxnSpPr>
        <p:spPr>
          <a:xfrm rot="16200000" flipV="1">
            <a:off x="6829715" y="1823955"/>
            <a:ext cx="76199" cy="4403270"/>
          </a:xfrm>
          <a:prstGeom prst="curvedConnector3">
            <a:avLst>
              <a:gd name="adj1" fmla="val 102858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C254A915-844B-8695-2BFA-30248F81D025}"/>
              </a:ext>
            </a:extLst>
          </p:cNvPr>
          <p:cNvCxnSpPr>
            <a:cxnSpLocks/>
            <a:stCxn id="30" idx="4"/>
            <a:endCxn id="27" idx="4"/>
          </p:cNvCxnSpPr>
          <p:nvPr/>
        </p:nvCxnSpPr>
        <p:spPr>
          <a:xfrm rot="5400000" flipH="1">
            <a:off x="5682761" y="1849681"/>
            <a:ext cx="399792" cy="6373584"/>
          </a:xfrm>
          <a:prstGeom prst="curvedConnector3">
            <a:avLst>
              <a:gd name="adj1" fmla="val -57180"/>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C515B6C9-28FC-8594-5738-C154BDE44CCF}"/>
              </a:ext>
            </a:extLst>
          </p:cNvPr>
          <p:cNvSpPr txBox="1"/>
          <p:nvPr/>
        </p:nvSpPr>
        <p:spPr>
          <a:xfrm>
            <a:off x="1237178" y="4703772"/>
            <a:ext cx="337457" cy="369332"/>
          </a:xfrm>
          <a:prstGeom prst="rect">
            <a:avLst/>
          </a:prstGeom>
          <a:noFill/>
        </p:spPr>
        <p:txBody>
          <a:bodyPr wrap="square" rtlCol="0">
            <a:spAutoFit/>
          </a:bodyPr>
          <a:lstStyle/>
          <a:p>
            <a:r>
              <a:rPr lang="en-US" b="1" dirty="0"/>
              <a:t>b</a:t>
            </a:r>
          </a:p>
        </p:txBody>
      </p:sp>
      <p:sp>
        <p:nvSpPr>
          <p:cNvPr id="40" name="TextBox 39">
            <a:extLst>
              <a:ext uri="{FF2B5EF4-FFF2-40B4-BE49-F238E27FC236}">
                <a16:creationId xmlns:a16="http://schemas.microsoft.com/office/drawing/2014/main" id="{E90BCEAD-F146-BCF2-A2D6-0CD47EFA13A4}"/>
              </a:ext>
            </a:extLst>
          </p:cNvPr>
          <p:cNvSpPr txBox="1"/>
          <p:nvPr/>
        </p:nvSpPr>
        <p:spPr>
          <a:xfrm>
            <a:off x="3555836" y="3996202"/>
            <a:ext cx="337457" cy="369332"/>
          </a:xfrm>
          <a:prstGeom prst="rect">
            <a:avLst/>
          </a:prstGeom>
          <a:noFill/>
        </p:spPr>
        <p:txBody>
          <a:bodyPr wrap="square" rtlCol="0">
            <a:spAutoFit/>
          </a:bodyPr>
          <a:lstStyle/>
          <a:p>
            <a:r>
              <a:rPr lang="en-US" b="1" dirty="0"/>
              <a:t>a</a:t>
            </a:r>
          </a:p>
        </p:txBody>
      </p:sp>
      <p:sp>
        <p:nvSpPr>
          <p:cNvPr id="41" name="TextBox 40">
            <a:extLst>
              <a:ext uri="{FF2B5EF4-FFF2-40B4-BE49-F238E27FC236}">
                <a16:creationId xmlns:a16="http://schemas.microsoft.com/office/drawing/2014/main" id="{E8DBA09B-8DE5-0FB9-B820-12804C97C365}"/>
              </a:ext>
            </a:extLst>
          </p:cNvPr>
          <p:cNvSpPr txBox="1"/>
          <p:nvPr/>
        </p:nvSpPr>
        <p:spPr>
          <a:xfrm>
            <a:off x="4927434" y="4877944"/>
            <a:ext cx="337457" cy="369332"/>
          </a:xfrm>
          <a:prstGeom prst="rect">
            <a:avLst/>
          </a:prstGeom>
          <a:noFill/>
        </p:spPr>
        <p:txBody>
          <a:bodyPr wrap="square" rtlCol="0">
            <a:spAutoFit/>
          </a:bodyPr>
          <a:lstStyle/>
          <a:p>
            <a:r>
              <a:rPr lang="en-US" b="1" dirty="0"/>
              <a:t>a</a:t>
            </a:r>
          </a:p>
        </p:txBody>
      </p:sp>
      <p:sp>
        <p:nvSpPr>
          <p:cNvPr id="42" name="TextBox 41">
            <a:extLst>
              <a:ext uri="{FF2B5EF4-FFF2-40B4-BE49-F238E27FC236}">
                <a16:creationId xmlns:a16="http://schemas.microsoft.com/office/drawing/2014/main" id="{B6CBE138-6829-CF7C-22EC-D3571E353EC9}"/>
              </a:ext>
            </a:extLst>
          </p:cNvPr>
          <p:cNvSpPr txBox="1"/>
          <p:nvPr/>
        </p:nvSpPr>
        <p:spPr>
          <a:xfrm>
            <a:off x="6190178" y="3473687"/>
            <a:ext cx="337457" cy="369332"/>
          </a:xfrm>
          <a:prstGeom prst="rect">
            <a:avLst/>
          </a:prstGeom>
          <a:noFill/>
        </p:spPr>
        <p:txBody>
          <a:bodyPr wrap="square" rtlCol="0">
            <a:spAutoFit/>
          </a:bodyPr>
          <a:lstStyle/>
          <a:p>
            <a:r>
              <a:rPr lang="en-US" b="1" dirty="0"/>
              <a:t>a</a:t>
            </a:r>
          </a:p>
        </p:txBody>
      </p:sp>
      <p:sp>
        <p:nvSpPr>
          <p:cNvPr id="43" name="TextBox 42">
            <a:extLst>
              <a:ext uri="{FF2B5EF4-FFF2-40B4-BE49-F238E27FC236}">
                <a16:creationId xmlns:a16="http://schemas.microsoft.com/office/drawing/2014/main" id="{2845DBA6-238D-20CA-9F03-1779E0CA6129}"/>
              </a:ext>
            </a:extLst>
          </p:cNvPr>
          <p:cNvSpPr txBox="1"/>
          <p:nvPr/>
        </p:nvSpPr>
        <p:spPr>
          <a:xfrm>
            <a:off x="6973951" y="2972944"/>
            <a:ext cx="337457" cy="369332"/>
          </a:xfrm>
          <a:prstGeom prst="rect">
            <a:avLst/>
          </a:prstGeom>
          <a:noFill/>
        </p:spPr>
        <p:txBody>
          <a:bodyPr wrap="square" rtlCol="0">
            <a:spAutoFit/>
          </a:bodyPr>
          <a:lstStyle/>
          <a:p>
            <a:r>
              <a:rPr lang="en-US" b="1" dirty="0"/>
              <a:t>a</a:t>
            </a:r>
          </a:p>
        </p:txBody>
      </p:sp>
      <p:sp>
        <p:nvSpPr>
          <p:cNvPr id="44" name="TextBox 43">
            <a:extLst>
              <a:ext uri="{FF2B5EF4-FFF2-40B4-BE49-F238E27FC236}">
                <a16:creationId xmlns:a16="http://schemas.microsoft.com/office/drawing/2014/main" id="{FE46BDCA-22F9-1E0F-73F0-6C44F40B9D51}"/>
              </a:ext>
            </a:extLst>
          </p:cNvPr>
          <p:cNvSpPr txBox="1"/>
          <p:nvPr/>
        </p:nvSpPr>
        <p:spPr>
          <a:xfrm>
            <a:off x="5635007" y="5367799"/>
            <a:ext cx="337457" cy="369332"/>
          </a:xfrm>
          <a:prstGeom prst="rect">
            <a:avLst/>
          </a:prstGeom>
          <a:noFill/>
        </p:spPr>
        <p:txBody>
          <a:bodyPr wrap="square" rtlCol="0">
            <a:spAutoFit/>
          </a:bodyPr>
          <a:lstStyle/>
          <a:p>
            <a:r>
              <a:rPr lang="en-US" b="1" dirty="0"/>
              <a:t>b</a:t>
            </a:r>
          </a:p>
        </p:txBody>
      </p:sp>
      <p:sp>
        <p:nvSpPr>
          <p:cNvPr id="45" name="TextBox 44">
            <a:extLst>
              <a:ext uri="{FF2B5EF4-FFF2-40B4-BE49-F238E27FC236}">
                <a16:creationId xmlns:a16="http://schemas.microsoft.com/office/drawing/2014/main" id="{717B3AC3-9A6F-1EA4-BEA3-EA32CF2E5D22}"/>
              </a:ext>
            </a:extLst>
          </p:cNvPr>
          <p:cNvSpPr txBox="1"/>
          <p:nvPr/>
        </p:nvSpPr>
        <p:spPr>
          <a:xfrm>
            <a:off x="5613235" y="4507826"/>
            <a:ext cx="337457" cy="369332"/>
          </a:xfrm>
          <a:prstGeom prst="rect">
            <a:avLst/>
          </a:prstGeom>
          <a:noFill/>
        </p:spPr>
        <p:txBody>
          <a:bodyPr wrap="square" rtlCol="0">
            <a:spAutoFit/>
          </a:bodyPr>
          <a:lstStyle/>
          <a:p>
            <a:r>
              <a:rPr lang="en-US" b="1" dirty="0"/>
              <a:t>b</a:t>
            </a:r>
          </a:p>
        </p:txBody>
      </p:sp>
      <p:sp>
        <p:nvSpPr>
          <p:cNvPr id="46" name="TextBox 45">
            <a:extLst>
              <a:ext uri="{FF2B5EF4-FFF2-40B4-BE49-F238E27FC236}">
                <a16:creationId xmlns:a16="http://schemas.microsoft.com/office/drawing/2014/main" id="{4784E190-6294-EBEC-AB05-7A3AB4106223}"/>
              </a:ext>
            </a:extLst>
          </p:cNvPr>
          <p:cNvSpPr txBox="1"/>
          <p:nvPr/>
        </p:nvSpPr>
        <p:spPr>
          <a:xfrm>
            <a:off x="7605320" y="4442511"/>
            <a:ext cx="337457" cy="369332"/>
          </a:xfrm>
          <a:prstGeom prst="rect">
            <a:avLst/>
          </a:prstGeom>
          <a:noFill/>
        </p:spPr>
        <p:txBody>
          <a:bodyPr wrap="square" rtlCol="0">
            <a:spAutoFit/>
          </a:bodyPr>
          <a:lstStyle/>
          <a:p>
            <a:r>
              <a:rPr lang="en-US" b="1" dirty="0"/>
              <a:t>b</a:t>
            </a:r>
          </a:p>
        </p:txBody>
      </p:sp>
      <p:sp>
        <p:nvSpPr>
          <p:cNvPr id="47" name="Oval 46">
            <a:extLst>
              <a:ext uri="{FF2B5EF4-FFF2-40B4-BE49-F238E27FC236}">
                <a16:creationId xmlns:a16="http://schemas.microsoft.com/office/drawing/2014/main" id="{CD06DC3A-C1C6-D7DF-0A5A-53A56E2ADF1B}"/>
              </a:ext>
            </a:extLst>
          </p:cNvPr>
          <p:cNvSpPr/>
          <p:nvPr/>
        </p:nvSpPr>
        <p:spPr>
          <a:xfrm>
            <a:off x="8650343" y="4194320"/>
            <a:ext cx="8708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p>
        </p:txBody>
      </p:sp>
      <p:sp>
        <p:nvSpPr>
          <p:cNvPr id="48" name="Oval 47">
            <a:extLst>
              <a:ext uri="{FF2B5EF4-FFF2-40B4-BE49-F238E27FC236}">
                <a16:creationId xmlns:a16="http://schemas.microsoft.com/office/drawing/2014/main" id="{ED7A1FBE-7256-6F01-35FA-6D60BF1ACC6A}"/>
              </a:ext>
            </a:extLst>
          </p:cNvPr>
          <p:cNvSpPr/>
          <p:nvPr/>
        </p:nvSpPr>
        <p:spPr>
          <a:xfrm>
            <a:off x="1970314" y="1663938"/>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49" name="Oval 48">
            <a:extLst>
              <a:ext uri="{FF2B5EF4-FFF2-40B4-BE49-F238E27FC236}">
                <a16:creationId xmlns:a16="http://schemas.microsoft.com/office/drawing/2014/main" id="{5D05C493-2C45-C670-0C9C-4DD573785690}"/>
              </a:ext>
            </a:extLst>
          </p:cNvPr>
          <p:cNvSpPr/>
          <p:nvPr/>
        </p:nvSpPr>
        <p:spPr>
          <a:xfrm>
            <a:off x="4136571" y="1631282"/>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0" name="Oval 49">
            <a:extLst>
              <a:ext uri="{FF2B5EF4-FFF2-40B4-BE49-F238E27FC236}">
                <a16:creationId xmlns:a16="http://schemas.microsoft.com/office/drawing/2014/main" id="{9313BD81-A0FC-30CB-38C0-E0C812BC8483}"/>
              </a:ext>
            </a:extLst>
          </p:cNvPr>
          <p:cNvSpPr/>
          <p:nvPr/>
        </p:nvSpPr>
        <p:spPr>
          <a:xfrm>
            <a:off x="6237513" y="1576855"/>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51" name="Oval 50">
            <a:extLst>
              <a:ext uri="{FF2B5EF4-FFF2-40B4-BE49-F238E27FC236}">
                <a16:creationId xmlns:a16="http://schemas.microsoft.com/office/drawing/2014/main" id="{3C0BC2BF-0ABB-400C-8591-EAB65D9306EF}"/>
              </a:ext>
            </a:extLst>
          </p:cNvPr>
          <p:cNvSpPr/>
          <p:nvPr/>
        </p:nvSpPr>
        <p:spPr>
          <a:xfrm>
            <a:off x="8403769" y="1326483"/>
            <a:ext cx="1230088" cy="11492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sp>
        <p:nvSpPr>
          <p:cNvPr id="52" name="Oval 51">
            <a:extLst>
              <a:ext uri="{FF2B5EF4-FFF2-40B4-BE49-F238E27FC236}">
                <a16:creationId xmlns:a16="http://schemas.microsoft.com/office/drawing/2014/main" id="{20602823-7510-6F0A-C7F3-A4BA4B6278E0}"/>
              </a:ext>
            </a:extLst>
          </p:cNvPr>
          <p:cNvSpPr/>
          <p:nvPr/>
        </p:nvSpPr>
        <p:spPr>
          <a:xfrm>
            <a:off x="8556169" y="1500656"/>
            <a:ext cx="903515" cy="816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53" name="Straight Arrow Connector 52">
            <a:extLst>
              <a:ext uri="{FF2B5EF4-FFF2-40B4-BE49-F238E27FC236}">
                <a16:creationId xmlns:a16="http://schemas.microsoft.com/office/drawing/2014/main" id="{645ADD71-7632-2BE9-6127-4D81FE3C0E75}"/>
              </a:ext>
            </a:extLst>
          </p:cNvPr>
          <p:cNvCxnSpPr>
            <a:endCxn id="48" idx="2"/>
          </p:cNvCxnSpPr>
          <p:nvPr/>
        </p:nvCxnSpPr>
        <p:spPr>
          <a:xfrm>
            <a:off x="919843" y="2072152"/>
            <a:ext cx="10504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CF72AF3-5907-E936-28ED-38CF21D6A641}"/>
              </a:ext>
            </a:extLst>
          </p:cNvPr>
          <p:cNvCxnSpPr>
            <a:endCxn id="49" idx="2"/>
          </p:cNvCxnSpPr>
          <p:nvPr/>
        </p:nvCxnSpPr>
        <p:spPr>
          <a:xfrm flipV="1">
            <a:off x="2873829" y="2039497"/>
            <a:ext cx="1262742" cy="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E4219CC5-3719-C9B6-4F8E-02BDD66FBE63}"/>
              </a:ext>
            </a:extLst>
          </p:cNvPr>
          <p:cNvCxnSpPr>
            <a:stCxn id="49" idx="6"/>
            <a:endCxn id="50" idx="2"/>
          </p:cNvCxnSpPr>
          <p:nvPr/>
        </p:nvCxnSpPr>
        <p:spPr>
          <a:xfrm flipV="1">
            <a:off x="5040086" y="1985070"/>
            <a:ext cx="1197427" cy="54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DC6FB3DD-1C84-DA0B-744E-4C4960734B2B}"/>
              </a:ext>
            </a:extLst>
          </p:cNvPr>
          <p:cNvCxnSpPr>
            <a:stCxn id="50" idx="6"/>
            <a:endCxn id="51" idx="2"/>
          </p:cNvCxnSpPr>
          <p:nvPr/>
        </p:nvCxnSpPr>
        <p:spPr>
          <a:xfrm flipV="1">
            <a:off x="7141028" y="1901095"/>
            <a:ext cx="1262741" cy="83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ctor: Curved 56">
            <a:extLst>
              <a:ext uri="{FF2B5EF4-FFF2-40B4-BE49-F238E27FC236}">
                <a16:creationId xmlns:a16="http://schemas.microsoft.com/office/drawing/2014/main" id="{F9DCE905-FE99-5A7C-BC86-9ACBB390D4D8}"/>
              </a:ext>
            </a:extLst>
          </p:cNvPr>
          <p:cNvCxnSpPr>
            <a:stCxn id="48" idx="7"/>
            <a:endCxn id="48" idx="1"/>
          </p:cNvCxnSpPr>
          <p:nvPr/>
        </p:nvCxnSpPr>
        <p:spPr>
          <a:xfrm rot="16200000" flipV="1">
            <a:off x="2422072" y="1464060"/>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nector: Curved 57">
            <a:extLst>
              <a:ext uri="{FF2B5EF4-FFF2-40B4-BE49-F238E27FC236}">
                <a16:creationId xmlns:a16="http://schemas.microsoft.com/office/drawing/2014/main" id="{83B26D9C-9088-51D2-888F-13020F1CEFA2}"/>
              </a:ext>
            </a:extLst>
          </p:cNvPr>
          <p:cNvCxnSpPr>
            <a:stCxn id="48" idx="3"/>
            <a:endCxn id="48" idx="5"/>
          </p:cNvCxnSpPr>
          <p:nvPr/>
        </p:nvCxnSpPr>
        <p:spPr>
          <a:xfrm rot="16200000" flipH="1">
            <a:off x="2422071" y="2041363"/>
            <a:ext cx="12700" cy="638881"/>
          </a:xfrm>
          <a:prstGeom prst="curvedConnector3">
            <a:avLst>
              <a:gd name="adj1" fmla="val 274144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19D78523-4B70-7C06-6956-176DDC551DD4}"/>
              </a:ext>
            </a:extLst>
          </p:cNvPr>
          <p:cNvSpPr txBox="1"/>
          <p:nvPr/>
        </p:nvSpPr>
        <p:spPr>
          <a:xfrm>
            <a:off x="2285999" y="2647269"/>
            <a:ext cx="903515" cy="369332"/>
          </a:xfrm>
          <a:prstGeom prst="rect">
            <a:avLst/>
          </a:prstGeom>
          <a:noFill/>
        </p:spPr>
        <p:txBody>
          <a:bodyPr wrap="square" rtlCol="0">
            <a:spAutoFit/>
          </a:bodyPr>
          <a:lstStyle/>
          <a:p>
            <a:r>
              <a:rPr lang="en-US" dirty="0"/>
              <a:t>b</a:t>
            </a:r>
          </a:p>
        </p:txBody>
      </p:sp>
      <p:sp>
        <p:nvSpPr>
          <p:cNvPr id="60" name="TextBox 59">
            <a:extLst>
              <a:ext uri="{FF2B5EF4-FFF2-40B4-BE49-F238E27FC236}">
                <a16:creationId xmlns:a16="http://schemas.microsoft.com/office/drawing/2014/main" id="{274935C0-C7B7-D33B-34B7-1E267B00C602}"/>
              </a:ext>
            </a:extLst>
          </p:cNvPr>
          <p:cNvSpPr txBox="1"/>
          <p:nvPr/>
        </p:nvSpPr>
        <p:spPr>
          <a:xfrm>
            <a:off x="5410197" y="1581567"/>
            <a:ext cx="903515" cy="369332"/>
          </a:xfrm>
          <a:prstGeom prst="rect">
            <a:avLst/>
          </a:prstGeom>
          <a:noFill/>
        </p:spPr>
        <p:txBody>
          <a:bodyPr wrap="square" rtlCol="0">
            <a:spAutoFit/>
          </a:bodyPr>
          <a:lstStyle/>
          <a:p>
            <a:r>
              <a:rPr lang="en-US" dirty="0"/>
              <a:t>b</a:t>
            </a:r>
          </a:p>
        </p:txBody>
      </p:sp>
      <p:sp>
        <p:nvSpPr>
          <p:cNvPr id="61" name="TextBox 60">
            <a:extLst>
              <a:ext uri="{FF2B5EF4-FFF2-40B4-BE49-F238E27FC236}">
                <a16:creationId xmlns:a16="http://schemas.microsoft.com/office/drawing/2014/main" id="{2905B9A2-7411-008F-F910-9F88CB4DA51A}"/>
              </a:ext>
            </a:extLst>
          </p:cNvPr>
          <p:cNvSpPr txBox="1"/>
          <p:nvPr/>
        </p:nvSpPr>
        <p:spPr>
          <a:xfrm>
            <a:off x="7478482" y="1483596"/>
            <a:ext cx="903515" cy="369332"/>
          </a:xfrm>
          <a:prstGeom prst="rect">
            <a:avLst/>
          </a:prstGeom>
          <a:noFill/>
        </p:spPr>
        <p:txBody>
          <a:bodyPr wrap="square" rtlCol="0">
            <a:spAutoFit/>
          </a:bodyPr>
          <a:lstStyle/>
          <a:p>
            <a:r>
              <a:rPr lang="en-US" dirty="0"/>
              <a:t>b</a:t>
            </a:r>
          </a:p>
        </p:txBody>
      </p:sp>
      <p:sp>
        <p:nvSpPr>
          <p:cNvPr id="62" name="TextBox 61">
            <a:extLst>
              <a:ext uri="{FF2B5EF4-FFF2-40B4-BE49-F238E27FC236}">
                <a16:creationId xmlns:a16="http://schemas.microsoft.com/office/drawing/2014/main" id="{C5AE6797-E47E-3395-5610-14D80DDEEF79}"/>
              </a:ext>
            </a:extLst>
          </p:cNvPr>
          <p:cNvSpPr txBox="1"/>
          <p:nvPr/>
        </p:nvSpPr>
        <p:spPr>
          <a:xfrm>
            <a:off x="3211286" y="1635996"/>
            <a:ext cx="903515" cy="369332"/>
          </a:xfrm>
          <a:prstGeom prst="rect">
            <a:avLst/>
          </a:prstGeom>
          <a:noFill/>
        </p:spPr>
        <p:txBody>
          <a:bodyPr wrap="square" rtlCol="0">
            <a:spAutoFit/>
          </a:bodyPr>
          <a:lstStyle/>
          <a:p>
            <a:r>
              <a:rPr lang="en-US" dirty="0"/>
              <a:t>a</a:t>
            </a:r>
          </a:p>
        </p:txBody>
      </p:sp>
      <p:sp>
        <p:nvSpPr>
          <p:cNvPr id="63" name="TextBox 62">
            <a:extLst>
              <a:ext uri="{FF2B5EF4-FFF2-40B4-BE49-F238E27FC236}">
                <a16:creationId xmlns:a16="http://schemas.microsoft.com/office/drawing/2014/main" id="{52A40A31-F4A6-9696-BCEE-F9D06BAD09FD}"/>
              </a:ext>
            </a:extLst>
          </p:cNvPr>
          <p:cNvSpPr txBox="1"/>
          <p:nvPr/>
        </p:nvSpPr>
        <p:spPr>
          <a:xfrm>
            <a:off x="2281108" y="1150298"/>
            <a:ext cx="903515" cy="369332"/>
          </a:xfrm>
          <a:prstGeom prst="rect">
            <a:avLst/>
          </a:prstGeom>
          <a:noFill/>
        </p:spPr>
        <p:txBody>
          <a:bodyPr wrap="square" rtlCol="0">
            <a:spAutoFit/>
          </a:bodyPr>
          <a:lstStyle/>
          <a:p>
            <a:r>
              <a:rPr lang="en-US" dirty="0"/>
              <a:t>a</a:t>
            </a:r>
          </a:p>
        </p:txBody>
      </p:sp>
      <p:sp>
        <p:nvSpPr>
          <p:cNvPr id="13" name="TextBox 12">
            <a:extLst>
              <a:ext uri="{FF2B5EF4-FFF2-40B4-BE49-F238E27FC236}">
                <a16:creationId xmlns:a16="http://schemas.microsoft.com/office/drawing/2014/main" id="{71E46C0C-A823-31E3-E954-037E047522EE}"/>
              </a:ext>
            </a:extLst>
          </p:cNvPr>
          <p:cNvSpPr txBox="1"/>
          <p:nvPr/>
        </p:nvSpPr>
        <p:spPr>
          <a:xfrm>
            <a:off x="4374463" y="2689997"/>
            <a:ext cx="3473887" cy="400110"/>
          </a:xfrm>
          <a:prstGeom prst="rect">
            <a:avLst/>
          </a:prstGeom>
          <a:noFill/>
        </p:spPr>
        <p:txBody>
          <a:bodyPr wrap="square" rtlCol="0">
            <a:spAutoFit/>
          </a:bodyPr>
          <a:lstStyle/>
          <a:p>
            <a:r>
              <a:rPr lang="en-US" sz="2000" b="1" dirty="0">
                <a:latin typeface="Consolas" panose="020B0609020204030204" pitchFamily="49" charset="0"/>
              </a:rPr>
              <a:t>NFA</a:t>
            </a:r>
            <a:endParaRPr lang="en-IN" sz="2000" b="1" dirty="0">
              <a:latin typeface="Consolas" panose="020B0609020204030204" pitchFamily="49" charset="0"/>
            </a:endParaRPr>
          </a:p>
        </p:txBody>
      </p:sp>
      <p:sp>
        <p:nvSpPr>
          <p:cNvPr id="66" name="TextBox 65">
            <a:extLst>
              <a:ext uri="{FF2B5EF4-FFF2-40B4-BE49-F238E27FC236}">
                <a16:creationId xmlns:a16="http://schemas.microsoft.com/office/drawing/2014/main" id="{A5A62CCB-4350-734C-AC9A-770A311DBCA3}"/>
              </a:ext>
            </a:extLst>
          </p:cNvPr>
          <p:cNvSpPr txBox="1"/>
          <p:nvPr/>
        </p:nvSpPr>
        <p:spPr>
          <a:xfrm>
            <a:off x="4526863" y="6017112"/>
            <a:ext cx="3473887" cy="400110"/>
          </a:xfrm>
          <a:prstGeom prst="rect">
            <a:avLst/>
          </a:prstGeom>
          <a:noFill/>
        </p:spPr>
        <p:txBody>
          <a:bodyPr wrap="square" rtlCol="0">
            <a:spAutoFit/>
          </a:bodyPr>
          <a:lstStyle/>
          <a:p>
            <a:r>
              <a:rPr lang="en-US" sz="2000" b="1" dirty="0">
                <a:latin typeface="Consolas" panose="020B0609020204030204" pitchFamily="49" charset="0"/>
              </a:rPr>
              <a:t>CORRESPONDING DFA</a:t>
            </a:r>
            <a:endParaRPr lang="en-IN" sz="2000" b="1" dirty="0">
              <a:latin typeface="Consolas" panose="020B0609020204030204" pitchFamily="49" charset="0"/>
            </a:endParaRPr>
          </a:p>
        </p:txBody>
      </p:sp>
    </p:spTree>
    <p:extLst>
      <p:ext uri="{BB962C8B-B14F-4D97-AF65-F5344CB8AC3E}">
        <p14:creationId xmlns:p14="http://schemas.microsoft.com/office/powerpoint/2010/main" val="30310138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a:extLst>
              <a:ext uri="{FF2B5EF4-FFF2-40B4-BE49-F238E27FC236}">
                <a16:creationId xmlns:a16="http://schemas.microsoft.com/office/drawing/2014/main" id="{AD5B19D3-D05F-427A-AA52-FC6B7884D15F}"/>
              </a:ext>
            </a:extLst>
          </p:cNvPr>
          <p:cNvSpPr>
            <a:spLocks noGrp="1"/>
          </p:cNvSpPr>
          <p:nvPr>
            <p:ph type="title"/>
          </p:nvPr>
        </p:nvSpPr>
        <p:spPr/>
        <p:txBody>
          <a:bodyPr/>
          <a:lstStyle/>
          <a:p>
            <a:r>
              <a:rPr lang="en-US" dirty="0"/>
              <a:t>Quiz</a:t>
            </a:r>
          </a:p>
        </p:txBody>
      </p:sp>
      <p:sp>
        <p:nvSpPr>
          <p:cNvPr id="64" name="Oval 63">
            <a:extLst>
              <a:ext uri="{FF2B5EF4-FFF2-40B4-BE49-F238E27FC236}">
                <a16:creationId xmlns:a16="http://schemas.microsoft.com/office/drawing/2014/main" id="{1ECEF74F-2ECC-4A31-B3F7-4A6133FDA316}"/>
              </a:ext>
            </a:extLst>
          </p:cNvPr>
          <p:cNvSpPr/>
          <p:nvPr/>
        </p:nvSpPr>
        <p:spPr>
          <a:xfrm>
            <a:off x="1471749" y="258644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6A0AB93E-9FC3-465A-966C-F263C3069754}"/>
              </a:ext>
            </a:extLst>
          </p:cNvPr>
          <p:cNvSpPr/>
          <p:nvPr/>
        </p:nvSpPr>
        <p:spPr>
          <a:xfrm>
            <a:off x="2660471" y="259951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ACF52154-3520-4452-AFE5-FE6FC54C2FB2}"/>
              </a:ext>
            </a:extLst>
          </p:cNvPr>
          <p:cNvSpPr/>
          <p:nvPr/>
        </p:nvSpPr>
        <p:spPr>
          <a:xfrm>
            <a:off x="4132220" y="1911536"/>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69E503-5085-48FF-B380-A397FC00BDA9}"/>
              </a:ext>
            </a:extLst>
          </p:cNvPr>
          <p:cNvSpPr/>
          <p:nvPr/>
        </p:nvSpPr>
        <p:spPr>
          <a:xfrm>
            <a:off x="4140925" y="3339739"/>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2EECDE37-2799-4BFD-B575-BA3A6E004A30}"/>
              </a:ext>
            </a:extLst>
          </p:cNvPr>
          <p:cNvSpPr/>
          <p:nvPr/>
        </p:nvSpPr>
        <p:spPr>
          <a:xfrm>
            <a:off x="5660573" y="3378927"/>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05B689D-F245-47C9-AFEE-A835D51CCECF}"/>
              </a:ext>
            </a:extLst>
          </p:cNvPr>
          <p:cNvSpPr/>
          <p:nvPr/>
        </p:nvSpPr>
        <p:spPr>
          <a:xfrm>
            <a:off x="5608323" y="193330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BF36EE4-BD7B-418C-B931-D3128E8FA63D}"/>
              </a:ext>
            </a:extLst>
          </p:cNvPr>
          <p:cNvSpPr/>
          <p:nvPr/>
        </p:nvSpPr>
        <p:spPr>
          <a:xfrm>
            <a:off x="7119265" y="257338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3BFF5284-08A7-48D7-A53E-512D32D4C92D}"/>
              </a:ext>
            </a:extLst>
          </p:cNvPr>
          <p:cNvSpPr/>
          <p:nvPr/>
        </p:nvSpPr>
        <p:spPr>
          <a:xfrm>
            <a:off x="8240491" y="259950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A906830B-310E-41E9-B85C-65A44EED457D}"/>
              </a:ext>
            </a:extLst>
          </p:cNvPr>
          <p:cNvSpPr/>
          <p:nvPr/>
        </p:nvSpPr>
        <p:spPr>
          <a:xfrm>
            <a:off x="9501065" y="2586444"/>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2B86500-4ED4-4394-892F-3018FA932787}"/>
              </a:ext>
            </a:extLst>
          </p:cNvPr>
          <p:cNvSpPr/>
          <p:nvPr/>
        </p:nvSpPr>
        <p:spPr>
          <a:xfrm>
            <a:off x="11569350" y="260821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C5A5A-6E16-402B-8002-55C2D1729DD8}"/>
              </a:ext>
            </a:extLst>
          </p:cNvPr>
          <p:cNvSpPr/>
          <p:nvPr/>
        </p:nvSpPr>
        <p:spPr>
          <a:xfrm>
            <a:off x="11652077" y="2690947"/>
            <a:ext cx="500742" cy="4049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a:extLst>
              <a:ext uri="{FF2B5EF4-FFF2-40B4-BE49-F238E27FC236}">
                <a16:creationId xmlns:a16="http://schemas.microsoft.com/office/drawing/2014/main" id="{4CF8AA04-D7A1-489A-8C0C-11F9B2AFED51}"/>
              </a:ext>
            </a:extLst>
          </p:cNvPr>
          <p:cNvCxnSpPr>
            <a:stCxn id="67" idx="6"/>
          </p:cNvCxnSpPr>
          <p:nvPr/>
        </p:nvCxnSpPr>
        <p:spPr>
          <a:xfrm flipV="1">
            <a:off x="4794067" y="3622767"/>
            <a:ext cx="8142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48CF2E5-1094-4FB8-82FD-F8FA03DE75E9}"/>
              </a:ext>
            </a:extLst>
          </p:cNvPr>
          <p:cNvCxnSpPr/>
          <p:nvPr/>
        </p:nvCxnSpPr>
        <p:spPr>
          <a:xfrm>
            <a:off x="4794067" y="2216328"/>
            <a:ext cx="866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9D6AA644-871E-47B3-BA9D-51515CA6C0DC}"/>
              </a:ext>
            </a:extLst>
          </p:cNvPr>
          <p:cNvCxnSpPr>
            <a:endCxn id="70" idx="2"/>
          </p:cNvCxnSpPr>
          <p:nvPr/>
        </p:nvCxnSpPr>
        <p:spPr>
          <a:xfrm>
            <a:off x="6261465" y="2281646"/>
            <a:ext cx="857800" cy="57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F589754-73FE-45EB-B1BD-07DDB76E1ADB}"/>
              </a:ext>
            </a:extLst>
          </p:cNvPr>
          <p:cNvCxnSpPr/>
          <p:nvPr/>
        </p:nvCxnSpPr>
        <p:spPr>
          <a:xfrm flipV="1">
            <a:off x="6345276" y="2922066"/>
            <a:ext cx="773989" cy="70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8FD2EE6-E52F-4F07-8A13-BC245C9F3135}"/>
              </a:ext>
            </a:extLst>
          </p:cNvPr>
          <p:cNvCxnSpPr>
            <a:stCxn id="65" idx="5"/>
          </p:cNvCxnSpPr>
          <p:nvPr/>
        </p:nvCxnSpPr>
        <p:spPr>
          <a:xfrm>
            <a:off x="3217963" y="3082670"/>
            <a:ext cx="914257" cy="435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B7BB74-C294-42A4-B3E3-315BAEEC747F}"/>
              </a:ext>
            </a:extLst>
          </p:cNvPr>
          <p:cNvCxnSpPr>
            <a:stCxn id="65" idx="6"/>
            <a:endCxn id="66" idx="3"/>
          </p:cNvCxnSpPr>
          <p:nvPr/>
        </p:nvCxnSpPr>
        <p:spPr>
          <a:xfrm flipV="1">
            <a:off x="3313613" y="2394696"/>
            <a:ext cx="914257" cy="48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C2A2890-5016-4955-A17C-9BF4570B0122}"/>
              </a:ext>
            </a:extLst>
          </p:cNvPr>
          <p:cNvCxnSpPr/>
          <p:nvPr/>
        </p:nvCxnSpPr>
        <p:spPr>
          <a:xfrm flipV="1">
            <a:off x="8882749" y="2891243"/>
            <a:ext cx="618317"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E2F5B5-C158-4B93-8827-1F233664EC25}"/>
              </a:ext>
            </a:extLst>
          </p:cNvPr>
          <p:cNvCxnSpPr/>
          <p:nvPr/>
        </p:nvCxnSpPr>
        <p:spPr>
          <a:xfrm flipV="1">
            <a:off x="2153189" y="2869471"/>
            <a:ext cx="546475" cy="13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459A733-4F3D-453A-B8E0-FCC74FE99DF8}"/>
              </a:ext>
            </a:extLst>
          </p:cNvPr>
          <p:cNvCxnSpPr>
            <a:cxnSpLocks/>
          </p:cNvCxnSpPr>
          <p:nvPr/>
        </p:nvCxnSpPr>
        <p:spPr>
          <a:xfrm flipV="1">
            <a:off x="11177464" y="289124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75768E9-33E6-475C-84BD-07B07B5DDB58}"/>
              </a:ext>
            </a:extLst>
          </p:cNvPr>
          <p:cNvCxnSpPr>
            <a:endCxn id="71" idx="4"/>
          </p:cNvCxnSpPr>
          <p:nvPr/>
        </p:nvCxnSpPr>
        <p:spPr>
          <a:xfrm>
            <a:off x="1656792" y="3074127"/>
            <a:ext cx="6910270" cy="91435"/>
          </a:xfrm>
          <a:prstGeom prst="curvedConnector4">
            <a:avLst>
              <a:gd name="adj1" fmla="val 1009"/>
              <a:gd name="adj2" fmla="val 1131009"/>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95F32D9E-8F56-4286-8010-564F58958342}"/>
              </a:ext>
            </a:extLst>
          </p:cNvPr>
          <p:cNvSpPr txBox="1"/>
          <p:nvPr/>
        </p:nvSpPr>
        <p:spPr>
          <a:xfrm>
            <a:off x="4317282" y="1485803"/>
            <a:ext cx="913264" cy="468382"/>
          </a:xfrm>
          <a:prstGeom prst="rect">
            <a:avLst/>
          </a:prstGeom>
          <a:noFill/>
        </p:spPr>
        <p:txBody>
          <a:bodyPr wrap="square" rtlCol="0">
            <a:spAutoFit/>
          </a:bodyPr>
          <a:lstStyle/>
          <a:p>
            <a:r>
              <a:rPr lang="en-US" sz="2400" dirty="0"/>
              <a:t>ε</a:t>
            </a:r>
          </a:p>
        </p:txBody>
      </p:sp>
      <p:sp>
        <p:nvSpPr>
          <p:cNvPr id="114" name="TextBox 113">
            <a:extLst>
              <a:ext uri="{FF2B5EF4-FFF2-40B4-BE49-F238E27FC236}">
                <a16:creationId xmlns:a16="http://schemas.microsoft.com/office/drawing/2014/main" id="{C2DDAF6A-0852-4712-994A-697B91954F54}"/>
              </a:ext>
            </a:extLst>
          </p:cNvPr>
          <p:cNvSpPr txBox="1"/>
          <p:nvPr/>
        </p:nvSpPr>
        <p:spPr>
          <a:xfrm>
            <a:off x="2153197" y="2744198"/>
            <a:ext cx="913264" cy="468382"/>
          </a:xfrm>
          <a:prstGeom prst="rect">
            <a:avLst/>
          </a:prstGeom>
          <a:noFill/>
        </p:spPr>
        <p:txBody>
          <a:bodyPr wrap="square" rtlCol="0">
            <a:spAutoFit/>
          </a:bodyPr>
          <a:lstStyle/>
          <a:p>
            <a:r>
              <a:rPr lang="en-US" sz="2400" dirty="0"/>
              <a:t>ε</a:t>
            </a:r>
          </a:p>
        </p:txBody>
      </p:sp>
      <p:sp>
        <p:nvSpPr>
          <p:cNvPr id="115" name="TextBox 114">
            <a:extLst>
              <a:ext uri="{FF2B5EF4-FFF2-40B4-BE49-F238E27FC236}">
                <a16:creationId xmlns:a16="http://schemas.microsoft.com/office/drawing/2014/main" id="{FA9DC57B-866B-4EFD-B0B0-C7ECA13F4904}"/>
              </a:ext>
            </a:extLst>
          </p:cNvPr>
          <p:cNvSpPr txBox="1"/>
          <p:nvPr/>
        </p:nvSpPr>
        <p:spPr>
          <a:xfrm>
            <a:off x="6372509" y="2295702"/>
            <a:ext cx="913264" cy="468382"/>
          </a:xfrm>
          <a:prstGeom prst="rect">
            <a:avLst/>
          </a:prstGeom>
          <a:noFill/>
        </p:spPr>
        <p:txBody>
          <a:bodyPr wrap="square" rtlCol="0">
            <a:spAutoFit/>
          </a:bodyPr>
          <a:lstStyle/>
          <a:p>
            <a:r>
              <a:rPr lang="en-US" sz="2400" dirty="0"/>
              <a:t>ε</a:t>
            </a:r>
          </a:p>
        </p:txBody>
      </p:sp>
      <p:sp>
        <p:nvSpPr>
          <p:cNvPr id="116" name="TextBox 115">
            <a:extLst>
              <a:ext uri="{FF2B5EF4-FFF2-40B4-BE49-F238E27FC236}">
                <a16:creationId xmlns:a16="http://schemas.microsoft.com/office/drawing/2014/main" id="{94C39946-35BE-4EA8-8818-6DE9CA40FD74}"/>
              </a:ext>
            </a:extLst>
          </p:cNvPr>
          <p:cNvSpPr txBox="1"/>
          <p:nvPr/>
        </p:nvSpPr>
        <p:spPr>
          <a:xfrm>
            <a:off x="6655537" y="3170920"/>
            <a:ext cx="913264" cy="468382"/>
          </a:xfrm>
          <a:prstGeom prst="rect">
            <a:avLst/>
          </a:prstGeom>
          <a:noFill/>
        </p:spPr>
        <p:txBody>
          <a:bodyPr wrap="square" rtlCol="0">
            <a:spAutoFit/>
          </a:bodyPr>
          <a:lstStyle/>
          <a:p>
            <a:r>
              <a:rPr lang="en-US" sz="2400" dirty="0"/>
              <a:t>ε</a:t>
            </a:r>
          </a:p>
        </p:txBody>
      </p:sp>
      <p:sp>
        <p:nvSpPr>
          <p:cNvPr id="117" name="TextBox 116">
            <a:extLst>
              <a:ext uri="{FF2B5EF4-FFF2-40B4-BE49-F238E27FC236}">
                <a16:creationId xmlns:a16="http://schemas.microsoft.com/office/drawing/2014/main" id="{B1A0E373-8834-48B0-8997-1026E0AE833F}"/>
              </a:ext>
            </a:extLst>
          </p:cNvPr>
          <p:cNvSpPr txBox="1"/>
          <p:nvPr/>
        </p:nvSpPr>
        <p:spPr>
          <a:xfrm>
            <a:off x="3455128" y="3140439"/>
            <a:ext cx="913264" cy="468382"/>
          </a:xfrm>
          <a:prstGeom prst="rect">
            <a:avLst/>
          </a:prstGeom>
          <a:noFill/>
        </p:spPr>
        <p:txBody>
          <a:bodyPr wrap="square" rtlCol="0">
            <a:spAutoFit/>
          </a:bodyPr>
          <a:lstStyle/>
          <a:p>
            <a:r>
              <a:rPr lang="en-US" sz="2400" dirty="0"/>
              <a:t>ε</a:t>
            </a:r>
          </a:p>
        </p:txBody>
      </p:sp>
      <p:sp>
        <p:nvSpPr>
          <p:cNvPr id="118" name="TextBox 117">
            <a:extLst>
              <a:ext uri="{FF2B5EF4-FFF2-40B4-BE49-F238E27FC236}">
                <a16:creationId xmlns:a16="http://schemas.microsoft.com/office/drawing/2014/main" id="{A5408BB0-0D97-43E6-8A77-C93C1AECFEA5}"/>
              </a:ext>
            </a:extLst>
          </p:cNvPr>
          <p:cNvSpPr txBox="1"/>
          <p:nvPr/>
        </p:nvSpPr>
        <p:spPr>
          <a:xfrm>
            <a:off x="5079282" y="4059192"/>
            <a:ext cx="913264" cy="468382"/>
          </a:xfrm>
          <a:prstGeom prst="rect">
            <a:avLst/>
          </a:prstGeom>
          <a:noFill/>
        </p:spPr>
        <p:txBody>
          <a:bodyPr wrap="square" rtlCol="0">
            <a:spAutoFit/>
          </a:bodyPr>
          <a:lstStyle/>
          <a:p>
            <a:r>
              <a:rPr lang="en-US" sz="2400" dirty="0"/>
              <a:t>ε</a:t>
            </a:r>
          </a:p>
        </p:txBody>
      </p:sp>
      <p:sp>
        <p:nvSpPr>
          <p:cNvPr id="120" name="TextBox 119">
            <a:extLst>
              <a:ext uri="{FF2B5EF4-FFF2-40B4-BE49-F238E27FC236}">
                <a16:creationId xmlns:a16="http://schemas.microsoft.com/office/drawing/2014/main" id="{642E8DA2-8F86-4918-8E14-FFE6E7CEC208}"/>
              </a:ext>
            </a:extLst>
          </p:cNvPr>
          <p:cNvSpPr txBox="1"/>
          <p:nvPr/>
        </p:nvSpPr>
        <p:spPr>
          <a:xfrm>
            <a:off x="8935012" y="2857406"/>
            <a:ext cx="913264" cy="468382"/>
          </a:xfrm>
          <a:prstGeom prst="rect">
            <a:avLst/>
          </a:prstGeom>
          <a:noFill/>
        </p:spPr>
        <p:txBody>
          <a:bodyPr wrap="square" rtlCol="0">
            <a:spAutoFit/>
          </a:bodyPr>
          <a:lstStyle/>
          <a:p>
            <a:r>
              <a:rPr lang="en-US" sz="2400" dirty="0"/>
              <a:t>a</a:t>
            </a:r>
          </a:p>
        </p:txBody>
      </p:sp>
      <p:sp>
        <p:nvSpPr>
          <p:cNvPr id="121" name="TextBox 120">
            <a:extLst>
              <a:ext uri="{FF2B5EF4-FFF2-40B4-BE49-F238E27FC236}">
                <a16:creationId xmlns:a16="http://schemas.microsoft.com/office/drawing/2014/main" id="{D7CCB927-6D90-4827-AE2F-706D18FC84B8}"/>
              </a:ext>
            </a:extLst>
          </p:cNvPr>
          <p:cNvSpPr txBox="1"/>
          <p:nvPr/>
        </p:nvSpPr>
        <p:spPr>
          <a:xfrm>
            <a:off x="1632849" y="2712715"/>
            <a:ext cx="457200" cy="369332"/>
          </a:xfrm>
          <a:prstGeom prst="rect">
            <a:avLst/>
          </a:prstGeom>
          <a:noFill/>
        </p:spPr>
        <p:txBody>
          <a:bodyPr wrap="square" rtlCol="0">
            <a:spAutoFit/>
          </a:bodyPr>
          <a:lstStyle/>
          <a:p>
            <a:r>
              <a:rPr lang="en-US" dirty="0"/>
              <a:t>0</a:t>
            </a:r>
          </a:p>
        </p:txBody>
      </p:sp>
      <p:sp>
        <p:nvSpPr>
          <p:cNvPr id="122" name="TextBox 121">
            <a:extLst>
              <a:ext uri="{FF2B5EF4-FFF2-40B4-BE49-F238E27FC236}">
                <a16:creationId xmlns:a16="http://schemas.microsoft.com/office/drawing/2014/main" id="{BB14EB5F-197B-4D48-A9C8-E76DCEE5F7E4}"/>
              </a:ext>
            </a:extLst>
          </p:cNvPr>
          <p:cNvSpPr txBox="1"/>
          <p:nvPr/>
        </p:nvSpPr>
        <p:spPr>
          <a:xfrm>
            <a:off x="2786734" y="2725789"/>
            <a:ext cx="457200" cy="646331"/>
          </a:xfrm>
          <a:prstGeom prst="rect">
            <a:avLst/>
          </a:prstGeom>
          <a:noFill/>
        </p:spPr>
        <p:txBody>
          <a:bodyPr wrap="square" rtlCol="0">
            <a:spAutoFit/>
          </a:bodyPr>
          <a:lstStyle/>
          <a:p>
            <a:r>
              <a:rPr lang="en-US" dirty="0"/>
              <a:t>1	</a:t>
            </a:r>
          </a:p>
        </p:txBody>
      </p:sp>
      <p:sp>
        <p:nvSpPr>
          <p:cNvPr id="123" name="TextBox 122">
            <a:extLst>
              <a:ext uri="{FF2B5EF4-FFF2-40B4-BE49-F238E27FC236}">
                <a16:creationId xmlns:a16="http://schemas.microsoft.com/office/drawing/2014/main" id="{3B783441-D1D4-4376-9476-F639C6E1A671}"/>
              </a:ext>
            </a:extLst>
          </p:cNvPr>
          <p:cNvSpPr txBox="1"/>
          <p:nvPr/>
        </p:nvSpPr>
        <p:spPr>
          <a:xfrm>
            <a:off x="4323803" y="2016030"/>
            <a:ext cx="457200" cy="646331"/>
          </a:xfrm>
          <a:prstGeom prst="rect">
            <a:avLst/>
          </a:prstGeom>
          <a:noFill/>
        </p:spPr>
        <p:txBody>
          <a:bodyPr wrap="square" rtlCol="0">
            <a:spAutoFit/>
          </a:bodyPr>
          <a:lstStyle/>
          <a:p>
            <a:r>
              <a:rPr lang="en-US" dirty="0"/>
              <a:t>2	</a:t>
            </a:r>
          </a:p>
        </p:txBody>
      </p:sp>
      <p:sp>
        <p:nvSpPr>
          <p:cNvPr id="124" name="TextBox 123">
            <a:extLst>
              <a:ext uri="{FF2B5EF4-FFF2-40B4-BE49-F238E27FC236}">
                <a16:creationId xmlns:a16="http://schemas.microsoft.com/office/drawing/2014/main" id="{B2635E1B-613A-4DD0-BA31-A6401BF73A1E}"/>
              </a:ext>
            </a:extLst>
          </p:cNvPr>
          <p:cNvSpPr txBox="1"/>
          <p:nvPr/>
        </p:nvSpPr>
        <p:spPr>
          <a:xfrm>
            <a:off x="4267199" y="3474722"/>
            <a:ext cx="457200" cy="646331"/>
          </a:xfrm>
          <a:prstGeom prst="rect">
            <a:avLst/>
          </a:prstGeom>
          <a:noFill/>
        </p:spPr>
        <p:txBody>
          <a:bodyPr wrap="square" rtlCol="0">
            <a:spAutoFit/>
          </a:bodyPr>
          <a:lstStyle/>
          <a:p>
            <a:r>
              <a:rPr lang="en-US" dirty="0"/>
              <a:t>4	</a:t>
            </a:r>
          </a:p>
        </p:txBody>
      </p:sp>
      <p:sp>
        <p:nvSpPr>
          <p:cNvPr id="125" name="TextBox 124">
            <a:extLst>
              <a:ext uri="{FF2B5EF4-FFF2-40B4-BE49-F238E27FC236}">
                <a16:creationId xmlns:a16="http://schemas.microsoft.com/office/drawing/2014/main" id="{61B30519-BFA8-4902-A2B4-8EF2459903B2}"/>
              </a:ext>
            </a:extLst>
          </p:cNvPr>
          <p:cNvSpPr txBox="1"/>
          <p:nvPr/>
        </p:nvSpPr>
        <p:spPr>
          <a:xfrm>
            <a:off x="5812968" y="2050859"/>
            <a:ext cx="457200" cy="369332"/>
          </a:xfrm>
          <a:prstGeom prst="rect">
            <a:avLst/>
          </a:prstGeom>
          <a:noFill/>
        </p:spPr>
        <p:txBody>
          <a:bodyPr wrap="square" rtlCol="0">
            <a:spAutoFit/>
          </a:bodyPr>
          <a:lstStyle/>
          <a:p>
            <a:r>
              <a:rPr lang="en-US" dirty="0"/>
              <a:t>3</a:t>
            </a:r>
          </a:p>
        </p:txBody>
      </p:sp>
      <p:sp>
        <p:nvSpPr>
          <p:cNvPr id="126" name="TextBox 125">
            <a:extLst>
              <a:ext uri="{FF2B5EF4-FFF2-40B4-BE49-F238E27FC236}">
                <a16:creationId xmlns:a16="http://schemas.microsoft.com/office/drawing/2014/main" id="{6574C849-9F40-4ACD-89CA-72941053BECA}"/>
              </a:ext>
            </a:extLst>
          </p:cNvPr>
          <p:cNvSpPr txBox="1"/>
          <p:nvPr/>
        </p:nvSpPr>
        <p:spPr>
          <a:xfrm>
            <a:off x="5843451" y="3492134"/>
            <a:ext cx="457200" cy="369332"/>
          </a:xfrm>
          <a:prstGeom prst="rect">
            <a:avLst/>
          </a:prstGeom>
          <a:noFill/>
        </p:spPr>
        <p:txBody>
          <a:bodyPr wrap="square" rtlCol="0">
            <a:spAutoFit/>
          </a:bodyPr>
          <a:lstStyle/>
          <a:p>
            <a:r>
              <a:rPr lang="en-US" dirty="0"/>
              <a:t>5</a:t>
            </a:r>
          </a:p>
        </p:txBody>
      </p:sp>
      <p:sp>
        <p:nvSpPr>
          <p:cNvPr id="127" name="TextBox 126">
            <a:extLst>
              <a:ext uri="{FF2B5EF4-FFF2-40B4-BE49-F238E27FC236}">
                <a16:creationId xmlns:a16="http://schemas.microsoft.com/office/drawing/2014/main" id="{9BB95F1D-731E-495F-A20F-CDDE5221C4F2}"/>
              </a:ext>
            </a:extLst>
          </p:cNvPr>
          <p:cNvSpPr txBox="1"/>
          <p:nvPr/>
        </p:nvSpPr>
        <p:spPr>
          <a:xfrm>
            <a:off x="7310848" y="2660462"/>
            <a:ext cx="457200" cy="369332"/>
          </a:xfrm>
          <a:prstGeom prst="rect">
            <a:avLst/>
          </a:prstGeom>
          <a:noFill/>
        </p:spPr>
        <p:txBody>
          <a:bodyPr wrap="square" rtlCol="0">
            <a:spAutoFit/>
          </a:bodyPr>
          <a:lstStyle/>
          <a:p>
            <a:r>
              <a:rPr lang="en-US" dirty="0"/>
              <a:t>6</a:t>
            </a:r>
          </a:p>
        </p:txBody>
      </p:sp>
      <p:sp>
        <p:nvSpPr>
          <p:cNvPr id="128" name="TextBox 127">
            <a:extLst>
              <a:ext uri="{FF2B5EF4-FFF2-40B4-BE49-F238E27FC236}">
                <a16:creationId xmlns:a16="http://schemas.microsoft.com/office/drawing/2014/main" id="{D869B978-C010-41AC-97B6-B47B1187A12C}"/>
              </a:ext>
            </a:extLst>
          </p:cNvPr>
          <p:cNvSpPr txBox="1"/>
          <p:nvPr/>
        </p:nvSpPr>
        <p:spPr>
          <a:xfrm>
            <a:off x="8436431" y="2721421"/>
            <a:ext cx="457200" cy="369332"/>
          </a:xfrm>
          <a:prstGeom prst="rect">
            <a:avLst/>
          </a:prstGeom>
          <a:noFill/>
        </p:spPr>
        <p:txBody>
          <a:bodyPr wrap="square" rtlCol="0">
            <a:spAutoFit/>
          </a:bodyPr>
          <a:lstStyle/>
          <a:p>
            <a:r>
              <a:rPr lang="en-US" dirty="0"/>
              <a:t>7</a:t>
            </a:r>
          </a:p>
        </p:txBody>
      </p:sp>
      <p:sp>
        <p:nvSpPr>
          <p:cNvPr id="129" name="TextBox 128">
            <a:extLst>
              <a:ext uri="{FF2B5EF4-FFF2-40B4-BE49-F238E27FC236}">
                <a16:creationId xmlns:a16="http://schemas.microsoft.com/office/drawing/2014/main" id="{4990DAD7-188C-408B-8F05-0398A38CFD4E}"/>
              </a:ext>
            </a:extLst>
          </p:cNvPr>
          <p:cNvSpPr txBox="1"/>
          <p:nvPr/>
        </p:nvSpPr>
        <p:spPr>
          <a:xfrm>
            <a:off x="9690468" y="2721421"/>
            <a:ext cx="457200" cy="369332"/>
          </a:xfrm>
          <a:prstGeom prst="rect">
            <a:avLst/>
          </a:prstGeom>
          <a:noFill/>
        </p:spPr>
        <p:txBody>
          <a:bodyPr wrap="square" rtlCol="0">
            <a:spAutoFit/>
          </a:bodyPr>
          <a:lstStyle/>
          <a:p>
            <a:r>
              <a:rPr lang="en-US" dirty="0"/>
              <a:t>8</a:t>
            </a:r>
          </a:p>
        </p:txBody>
      </p:sp>
      <p:sp>
        <p:nvSpPr>
          <p:cNvPr id="130" name="TextBox 129">
            <a:extLst>
              <a:ext uri="{FF2B5EF4-FFF2-40B4-BE49-F238E27FC236}">
                <a16:creationId xmlns:a16="http://schemas.microsoft.com/office/drawing/2014/main" id="{0BE3367B-460D-495D-885A-5AD425635C3F}"/>
              </a:ext>
            </a:extLst>
          </p:cNvPr>
          <p:cNvSpPr txBox="1"/>
          <p:nvPr/>
        </p:nvSpPr>
        <p:spPr>
          <a:xfrm>
            <a:off x="11719572" y="2725780"/>
            <a:ext cx="457200" cy="369332"/>
          </a:xfrm>
          <a:prstGeom prst="rect">
            <a:avLst/>
          </a:prstGeom>
          <a:noFill/>
        </p:spPr>
        <p:txBody>
          <a:bodyPr wrap="square" rtlCol="0">
            <a:spAutoFit/>
          </a:bodyPr>
          <a:lstStyle/>
          <a:p>
            <a:r>
              <a:rPr lang="en-US" dirty="0"/>
              <a:t>10</a:t>
            </a:r>
          </a:p>
        </p:txBody>
      </p:sp>
      <p:sp>
        <p:nvSpPr>
          <p:cNvPr id="47" name="TextBox 46">
            <a:extLst>
              <a:ext uri="{FF2B5EF4-FFF2-40B4-BE49-F238E27FC236}">
                <a16:creationId xmlns:a16="http://schemas.microsoft.com/office/drawing/2014/main" id="{EBA94A1C-1E92-4941-939A-21D3F26960BB}"/>
              </a:ext>
            </a:extLst>
          </p:cNvPr>
          <p:cNvSpPr txBox="1"/>
          <p:nvPr/>
        </p:nvSpPr>
        <p:spPr>
          <a:xfrm>
            <a:off x="5020489" y="1815737"/>
            <a:ext cx="914400"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EADAB3B8-A971-4A7E-A9B5-B2EB224CB511}"/>
              </a:ext>
            </a:extLst>
          </p:cNvPr>
          <p:cNvSpPr txBox="1"/>
          <p:nvPr/>
        </p:nvSpPr>
        <p:spPr>
          <a:xfrm>
            <a:off x="5059676" y="3605350"/>
            <a:ext cx="914400" cy="369332"/>
          </a:xfrm>
          <a:prstGeom prst="rect">
            <a:avLst/>
          </a:prstGeom>
          <a:noFill/>
        </p:spPr>
        <p:txBody>
          <a:bodyPr wrap="square" rtlCol="0">
            <a:spAutoFit/>
          </a:bodyPr>
          <a:lstStyle/>
          <a:p>
            <a:r>
              <a:rPr lang="en-US" dirty="0"/>
              <a:t>b</a:t>
            </a:r>
          </a:p>
        </p:txBody>
      </p:sp>
      <p:cxnSp>
        <p:nvCxnSpPr>
          <p:cNvPr id="5" name="Straight Arrow Connector 4">
            <a:extLst>
              <a:ext uri="{FF2B5EF4-FFF2-40B4-BE49-F238E27FC236}">
                <a16:creationId xmlns:a16="http://schemas.microsoft.com/office/drawing/2014/main" id="{DB091D1C-6843-4851-8874-83DCF92778DF}"/>
              </a:ext>
            </a:extLst>
          </p:cNvPr>
          <p:cNvCxnSpPr>
            <a:endCxn id="64" idx="2"/>
          </p:cNvCxnSpPr>
          <p:nvPr/>
        </p:nvCxnSpPr>
        <p:spPr>
          <a:xfrm flipV="1">
            <a:off x="1105989" y="2869472"/>
            <a:ext cx="365760"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8098A07-FF71-4E92-8D5A-B025625BED07}"/>
              </a:ext>
            </a:extLst>
          </p:cNvPr>
          <p:cNvSpPr txBox="1"/>
          <p:nvPr/>
        </p:nvSpPr>
        <p:spPr>
          <a:xfrm>
            <a:off x="3607528" y="2526483"/>
            <a:ext cx="913264" cy="468382"/>
          </a:xfrm>
          <a:prstGeom prst="rect">
            <a:avLst/>
          </a:prstGeom>
          <a:noFill/>
        </p:spPr>
        <p:txBody>
          <a:bodyPr wrap="square" rtlCol="0">
            <a:spAutoFit/>
          </a:bodyPr>
          <a:lstStyle/>
          <a:p>
            <a:r>
              <a:rPr lang="en-US" sz="2400" dirty="0"/>
              <a:t>ε</a:t>
            </a:r>
          </a:p>
        </p:txBody>
      </p:sp>
      <p:sp>
        <p:nvSpPr>
          <p:cNvPr id="53" name="Oval 52">
            <a:extLst>
              <a:ext uri="{FF2B5EF4-FFF2-40B4-BE49-F238E27FC236}">
                <a16:creationId xmlns:a16="http://schemas.microsoft.com/office/drawing/2014/main" id="{8A27DAE7-D308-4BA3-852A-209863A203C8}"/>
              </a:ext>
            </a:extLst>
          </p:cNvPr>
          <p:cNvSpPr/>
          <p:nvPr/>
        </p:nvSpPr>
        <p:spPr>
          <a:xfrm>
            <a:off x="10513434" y="2597332"/>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7FDB3EB8-4C27-444A-B9CD-361EECCD2E21}"/>
              </a:ext>
            </a:extLst>
          </p:cNvPr>
          <p:cNvCxnSpPr/>
          <p:nvPr/>
        </p:nvCxnSpPr>
        <p:spPr>
          <a:xfrm flipV="1">
            <a:off x="10132437" y="286947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448A751-3BE3-415A-89EE-7F85757C03B6}"/>
              </a:ext>
            </a:extLst>
          </p:cNvPr>
          <p:cNvSpPr txBox="1"/>
          <p:nvPr/>
        </p:nvSpPr>
        <p:spPr>
          <a:xfrm>
            <a:off x="10626640" y="2732307"/>
            <a:ext cx="457200" cy="369332"/>
          </a:xfrm>
          <a:prstGeom prst="rect">
            <a:avLst/>
          </a:prstGeom>
          <a:noFill/>
        </p:spPr>
        <p:txBody>
          <a:bodyPr wrap="square" rtlCol="0">
            <a:spAutoFit/>
          </a:bodyPr>
          <a:lstStyle/>
          <a:p>
            <a:r>
              <a:rPr lang="en-US" dirty="0"/>
              <a:t>9</a:t>
            </a:r>
          </a:p>
        </p:txBody>
      </p:sp>
      <p:cxnSp>
        <p:nvCxnSpPr>
          <p:cNvPr id="4" name="Straight Arrow Connector 3">
            <a:extLst>
              <a:ext uri="{FF2B5EF4-FFF2-40B4-BE49-F238E27FC236}">
                <a16:creationId xmlns:a16="http://schemas.microsoft.com/office/drawing/2014/main" id="{6414E6AD-EE6A-433F-AFA4-BC49AEC8005E}"/>
              </a:ext>
            </a:extLst>
          </p:cNvPr>
          <p:cNvCxnSpPr>
            <a:stCxn id="70" idx="6"/>
          </p:cNvCxnSpPr>
          <p:nvPr/>
        </p:nvCxnSpPr>
        <p:spPr>
          <a:xfrm>
            <a:off x="7772407" y="2856412"/>
            <a:ext cx="457196" cy="19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8E6E9E4-2C51-4FA1-988D-30C259311EC4}"/>
              </a:ext>
            </a:extLst>
          </p:cNvPr>
          <p:cNvSpPr txBox="1"/>
          <p:nvPr/>
        </p:nvSpPr>
        <p:spPr>
          <a:xfrm>
            <a:off x="7835553" y="2454633"/>
            <a:ext cx="913264" cy="468382"/>
          </a:xfrm>
          <a:prstGeom prst="rect">
            <a:avLst/>
          </a:prstGeom>
          <a:noFill/>
        </p:spPr>
        <p:txBody>
          <a:bodyPr wrap="square" rtlCol="0">
            <a:spAutoFit/>
          </a:bodyPr>
          <a:lstStyle/>
          <a:p>
            <a:r>
              <a:rPr lang="en-US" sz="2400" dirty="0"/>
              <a:t>ε</a:t>
            </a:r>
          </a:p>
        </p:txBody>
      </p:sp>
      <p:sp>
        <p:nvSpPr>
          <p:cNvPr id="58" name="TextBox 57">
            <a:extLst>
              <a:ext uri="{FF2B5EF4-FFF2-40B4-BE49-F238E27FC236}">
                <a16:creationId xmlns:a16="http://schemas.microsoft.com/office/drawing/2014/main" id="{FC8F5059-BFCA-476D-A575-74E4D915B0C0}"/>
              </a:ext>
            </a:extLst>
          </p:cNvPr>
          <p:cNvSpPr txBox="1"/>
          <p:nvPr/>
        </p:nvSpPr>
        <p:spPr>
          <a:xfrm>
            <a:off x="10154213" y="2835635"/>
            <a:ext cx="913264" cy="468382"/>
          </a:xfrm>
          <a:prstGeom prst="rect">
            <a:avLst/>
          </a:prstGeom>
          <a:noFill/>
        </p:spPr>
        <p:txBody>
          <a:bodyPr wrap="square" rtlCol="0">
            <a:spAutoFit/>
          </a:bodyPr>
          <a:lstStyle/>
          <a:p>
            <a:r>
              <a:rPr lang="en-US" sz="2400" dirty="0"/>
              <a:t>b</a:t>
            </a:r>
          </a:p>
        </p:txBody>
      </p:sp>
      <p:sp>
        <p:nvSpPr>
          <p:cNvPr id="59" name="TextBox 58">
            <a:extLst>
              <a:ext uri="{FF2B5EF4-FFF2-40B4-BE49-F238E27FC236}">
                <a16:creationId xmlns:a16="http://schemas.microsoft.com/office/drawing/2014/main" id="{ABA59A76-4C1A-41BB-8578-029050F1DD1C}"/>
              </a:ext>
            </a:extLst>
          </p:cNvPr>
          <p:cNvSpPr txBox="1"/>
          <p:nvPr/>
        </p:nvSpPr>
        <p:spPr>
          <a:xfrm>
            <a:off x="11179629" y="2906485"/>
            <a:ext cx="889334" cy="462846"/>
          </a:xfrm>
          <a:prstGeom prst="rect">
            <a:avLst/>
          </a:prstGeom>
          <a:noFill/>
        </p:spPr>
        <p:txBody>
          <a:bodyPr wrap="square" rtlCol="0">
            <a:spAutoFit/>
          </a:bodyPr>
          <a:lstStyle/>
          <a:p>
            <a:r>
              <a:rPr lang="en-US" sz="2400" dirty="0"/>
              <a:t>b</a:t>
            </a:r>
          </a:p>
        </p:txBody>
      </p:sp>
      <p:cxnSp>
        <p:nvCxnSpPr>
          <p:cNvPr id="6" name="Connector: Curved 5">
            <a:extLst>
              <a:ext uri="{FF2B5EF4-FFF2-40B4-BE49-F238E27FC236}">
                <a16:creationId xmlns:a16="http://schemas.microsoft.com/office/drawing/2014/main" id="{F96A1B36-3955-48BA-8E34-98667B05918B}"/>
              </a:ext>
            </a:extLst>
          </p:cNvPr>
          <p:cNvCxnSpPr>
            <a:stCxn id="70" idx="0"/>
            <a:endCxn id="65" idx="0"/>
          </p:cNvCxnSpPr>
          <p:nvPr/>
        </p:nvCxnSpPr>
        <p:spPr>
          <a:xfrm rot="16200000" flipH="1" flipV="1">
            <a:off x="5203375" y="357049"/>
            <a:ext cx="26127" cy="4458794"/>
          </a:xfrm>
          <a:prstGeom prst="curvedConnector3">
            <a:avLst>
              <a:gd name="adj1" fmla="val -2999858"/>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94F0C1F-F098-9E86-E121-9C312FBF4CDC}"/>
              </a:ext>
            </a:extLst>
          </p:cNvPr>
          <p:cNvSpPr txBox="1"/>
          <p:nvPr/>
        </p:nvSpPr>
        <p:spPr>
          <a:xfrm>
            <a:off x="130629" y="5301465"/>
            <a:ext cx="12022190" cy="707886"/>
          </a:xfrm>
          <a:prstGeom prst="rect">
            <a:avLst/>
          </a:prstGeom>
          <a:noFill/>
        </p:spPr>
        <p:txBody>
          <a:bodyPr wrap="square" rtlCol="0">
            <a:spAutoFit/>
          </a:bodyPr>
          <a:lstStyle/>
          <a:p>
            <a:r>
              <a:rPr lang="en-US" sz="2000" dirty="0">
                <a:solidFill>
                  <a:srgbClr val="FF0000"/>
                </a:solidFill>
                <a:latin typeface="Consolas" panose="020B0609020204030204" pitchFamily="49" charset="0"/>
              </a:rPr>
              <a:t>What is the state of the NFA after consuming character “a” in the state (2,7)?</a:t>
            </a:r>
          </a:p>
          <a:p>
            <a:r>
              <a:rPr lang="en-US" sz="2000" dirty="0">
                <a:solidFill>
                  <a:srgbClr val="FF0000"/>
                </a:solidFill>
                <a:latin typeface="Consolas" panose="020B0609020204030204" pitchFamily="49" charset="0"/>
              </a:rPr>
              <a:t>What is the state of the NFA after consuming character “b” in the state (7,8)?</a:t>
            </a:r>
            <a:endParaRPr lang="en-IN" sz="2000"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12135585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a:extLst>
              <a:ext uri="{FF2B5EF4-FFF2-40B4-BE49-F238E27FC236}">
                <a16:creationId xmlns:a16="http://schemas.microsoft.com/office/drawing/2014/main" id="{AD5B19D3-D05F-427A-AA52-FC6B7884D15F}"/>
              </a:ext>
            </a:extLst>
          </p:cNvPr>
          <p:cNvSpPr>
            <a:spLocks noGrp="1"/>
          </p:cNvSpPr>
          <p:nvPr>
            <p:ph type="title"/>
          </p:nvPr>
        </p:nvSpPr>
        <p:spPr/>
        <p:txBody>
          <a:bodyPr/>
          <a:lstStyle/>
          <a:p>
            <a:r>
              <a:rPr lang="en-US" dirty="0"/>
              <a:t>NFA to DFA</a:t>
            </a:r>
          </a:p>
        </p:txBody>
      </p:sp>
      <p:sp>
        <p:nvSpPr>
          <p:cNvPr id="63" name="Content Placeholder 62">
            <a:extLst>
              <a:ext uri="{FF2B5EF4-FFF2-40B4-BE49-F238E27FC236}">
                <a16:creationId xmlns:a16="http://schemas.microsoft.com/office/drawing/2014/main" id="{A1E4C40E-F36F-4E2B-B1C1-F52D7ED588EF}"/>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64" name="Oval 63">
            <a:extLst>
              <a:ext uri="{FF2B5EF4-FFF2-40B4-BE49-F238E27FC236}">
                <a16:creationId xmlns:a16="http://schemas.microsoft.com/office/drawing/2014/main" id="{1ECEF74F-2ECC-4A31-B3F7-4A6133FDA316}"/>
              </a:ext>
            </a:extLst>
          </p:cNvPr>
          <p:cNvSpPr/>
          <p:nvPr/>
        </p:nvSpPr>
        <p:spPr>
          <a:xfrm>
            <a:off x="1471749" y="258644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6A0AB93E-9FC3-465A-966C-F263C3069754}"/>
              </a:ext>
            </a:extLst>
          </p:cNvPr>
          <p:cNvSpPr/>
          <p:nvPr/>
        </p:nvSpPr>
        <p:spPr>
          <a:xfrm>
            <a:off x="2660471" y="259951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ACF52154-3520-4452-AFE5-FE6FC54C2FB2}"/>
              </a:ext>
            </a:extLst>
          </p:cNvPr>
          <p:cNvSpPr/>
          <p:nvPr/>
        </p:nvSpPr>
        <p:spPr>
          <a:xfrm>
            <a:off x="4132220" y="1911536"/>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69E503-5085-48FF-B380-A397FC00BDA9}"/>
              </a:ext>
            </a:extLst>
          </p:cNvPr>
          <p:cNvSpPr/>
          <p:nvPr/>
        </p:nvSpPr>
        <p:spPr>
          <a:xfrm>
            <a:off x="4140925" y="3339739"/>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2EECDE37-2799-4BFD-B575-BA3A6E004A30}"/>
              </a:ext>
            </a:extLst>
          </p:cNvPr>
          <p:cNvSpPr/>
          <p:nvPr/>
        </p:nvSpPr>
        <p:spPr>
          <a:xfrm>
            <a:off x="5660573" y="3378927"/>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05B689D-F245-47C9-AFEE-A835D51CCECF}"/>
              </a:ext>
            </a:extLst>
          </p:cNvPr>
          <p:cNvSpPr/>
          <p:nvPr/>
        </p:nvSpPr>
        <p:spPr>
          <a:xfrm>
            <a:off x="5608323" y="193330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BF36EE4-BD7B-418C-B931-D3128E8FA63D}"/>
              </a:ext>
            </a:extLst>
          </p:cNvPr>
          <p:cNvSpPr/>
          <p:nvPr/>
        </p:nvSpPr>
        <p:spPr>
          <a:xfrm>
            <a:off x="7119265" y="257338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3BFF5284-08A7-48D7-A53E-512D32D4C92D}"/>
              </a:ext>
            </a:extLst>
          </p:cNvPr>
          <p:cNvSpPr/>
          <p:nvPr/>
        </p:nvSpPr>
        <p:spPr>
          <a:xfrm>
            <a:off x="8240491" y="259950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A906830B-310E-41E9-B85C-65A44EED457D}"/>
              </a:ext>
            </a:extLst>
          </p:cNvPr>
          <p:cNvSpPr/>
          <p:nvPr/>
        </p:nvSpPr>
        <p:spPr>
          <a:xfrm>
            <a:off x="9501065" y="2586444"/>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2B86500-4ED4-4394-892F-3018FA932787}"/>
              </a:ext>
            </a:extLst>
          </p:cNvPr>
          <p:cNvSpPr/>
          <p:nvPr/>
        </p:nvSpPr>
        <p:spPr>
          <a:xfrm>
            <a:off x="11569350" y="260821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C5A5A-6E16-402B-8002-55C2D1729DD8}"/>
              </a:ext>
            </a:extLst>
          </p:cNvPr>
          <p:cNvSpPr/>
          <p:nvPr/>
        </p:nvSpPr>
        <p:spPr>
          <a:xfrm>
            <a:off x="11652077" y="2690947"/>
            <a:ext cx="500742" cy="4049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a:extLst>
              <a:ext uri="{FF2B5EF4-FFF2-40B4-BE49-F238E27FC236}">
                <a16:creationId xmlns:a16="http://schemas.microsoft.com/office/drawing/2014/main" id="{4CF8AA04-D7A1-489A-8C0C-11F9B2AFED51}"/>
              </a:ext>
            </a:extLst>
          </p:cNvPr>
          <p:cNvCxnSpPr>
            <a:stCxn id="67" idx="6"/>
          </p:cNvCxnSpPr>
          <p:nvPr/>
        </p:nvCxnSpPr>
        <p:spPr>
          <a:xfrm flipV="1">
            <a:off x="4794067" y="3622767"/>
            <a:ext cx="8142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48CF2E5-1094-4FB8-82FD-F8FA03DE75E9}"/>
              </a:ext>
            </a:extLst>
          </p:cNvPr>
          <p:cNvCxnSpPr/>
          <p:nvPr/>
        </p:nvCxnSpPr>
        <p:spPr>
          <a:xfrm>
            <a:off x="4794067" y="2216328"/>
            <a:ext cx="866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9D6AA644-871E-47B3-BA9D-51515CA6C0DC}"/>
              </a:ext>
            </a:extLst>
          </p:cNvPr>
          <p:cNvCxnSpPr>
            <a:endCxn id="70" idx="2"/>
          </p:cNvCxnSpPr>
          <p:nvPr/>
        </p:nvCxnSpPr>
        <p:spPr>
          <a:xfrm>
            <a:off x="6261465" y="2281646"/>
            <a:ext cx="857800" cy="57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F589754-73FE-45EB-B1BD-07DDB76E1ADB}"/>
              </a:ext>
            </a:extLst>
          </p:cNvPr>
          <p:cNvCxnSpPr/>
          <p:nvPr/>
        </p:nvCxnSpPr>
        <p:spPr>
          <a:xfrm flipV="1">
            <a:off x="6345276" y="2922066"/>
            <a:ext cx="773989" cy="70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8FD2EE6-E52F-4F07-8A13-BC245C9F3135}"/>
              </a:ext>
            </a:extLst>
          </p:cNvPr>
          <p:cNvCxnSpPr>
            <a:stCxn id="65" idx="5"/>
          </p:cNvCxnSpPr>
          <p:nvPr/>
        </p:nvCxnSpPr>
        <p:spPr>
          <a:xfrm>
            <a:off x="3217963" y="3082670"/>
            <a:ext cx="914257" cy="435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B7BB74-C294-42A4-B3E3-315BAEEC747F}"/>
              </a:ext>
            </a:extLst>
          </p:cNvPr>
          <p:cNvCxnSpPr>
            <a:stCxn id="65" idx="6"/>
            <a:endCxn id="66" idx="3"/>
          </p:cNvCxnSpPr>
          <p:nvPr/>
        </p:nvCxnSpPr>
        <p:spPr>
          <a:xfrm flipV="1">
            <a:off x="3313613" y="2394696"/>
            <a:ext cx="914257" cy="48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C2A2890-5016-4955-A17C-9BF4570B0122}"/>
              </a:ext>
            </a:extLst>
          </p:cNvPr>
          <p:cNvCxnSpPr/>
          <p:nvPr/>
        </p:nvCxnSpPr>
        <p:spPr>
          <a:xfrm flipV="1">
            <a:off x="8882749" y="2891243"/>
            <a:ext cx="618317"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E2F5B5-C158-4B93-8827-1F233664EC25}"/>
              </a:ext>
            </a:extLst>
          </p:cNvPr>
          <p:cNvCxnSpPr/>
          <p:nvPr/>
        </p:nvCxnSpPr>
        <p:spPr>
          <a:xfrm flipV="1">
            <a:off x="2153189" y="2869471"/>
            <a:ext cx="546475" cy="13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459A733-4F3D-453A-B8E0-FCC74FE99DF8}"/>
              </a:ext>
            </a:extLst>
          </p:cNvPr>
          <p:cNvCxnSpPr>
            <a:cxnSpLocks/>
          </p:cNvCxnSpPr>
          <p:nvPr/>
        </p:nvCxnSpPr>
        <p:spPr>
          <a:xfrm flipV="1">
            <a:off x="11177464" y="289124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75768E9-33E6-475C-84BD-07B07B5DDB58}"/>
              </a:ext>
            </a:extLst>
          </p:cNvPr>
          <p:cNvCxnSpPr>
            <a:endCxn id="71" idx="4"/>
          </p:cNvCxnSpPr>
          <p:nvPr/>
        </p:nvCxnSpPr>
        <p:spPr>
          <a:xfrm>
            <a:off x="1656792" y="3074127"/>
            <a:ext cx="6910270" cy="91435"/>
          </a:xfrm>
          <a:prstGeom prst="curvedConnector4">
            <a:avLst>
              <a:gd name="adj1" fmla="val 1009"/>
              <a:gd name="adj2" fmla="val 1131009"/>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95F32D9E-8F56-4286-8010-564F58958342}"/>
              </a:ext>
            </a:extLst>
          </p:cNvPr>
          <p:cNvSpPr txBox="1"/>
          <p:nvPr/>
        </p:nvSpPr>
        <p:spPr>
          <a:xfrm>
            <a:off x="4317282" y="1485803"/>
            <a:ext cx="913264" cy="468382"/>
          </a:xfrm>
          <a:prstGeom prst="rect">
            <a:avLst/>
          </a:prstGeom>
          <a:noFill/>
        </p:spPr>
        <p:txBody>
          <a:bodyPr wrap="square" rtlCol="0">
            <a:spAutoFit/>
          </a:bodyPr>
          <a:lstStyle/>
          <a:p>
            <a:r>
              <a:rPr lang="en-US" sz="2400" dirty="0"/>
              <a:t>ε</a:t>
            </a:r>
          </a:p>
        </p:txBody>
      </p:sp>
      <p:sp>
        <p:nvSpPr>
          <p:cNvPr id="114" name="TextBox 113">
            <a:extLst>
              <a:ext uri="{FF2B5EF4-FFF2-40B4-BE49-F238E27FC236}">
                <a16:creationId xmlns:a16="http://schemas.microsoft.com/office/drawing/2014/main" id="{C2DDAF6A-0852-4712-994A-697B91954F54}"/>
              </a:ext>
            </a:extLst>
          </p:cNvPr>
          <p:cNvSpPr txBox="1"/>
          <p:nvPr/>
        </p:nvSpPr>
        <p:spPr>
          <a:xfrm>
            <a:off x="2153197" y="2744198"/>
            <a:ext cx="913264" cy="468382"/>
          </a:xfrm>
          <a:prstGeom prst="rect">
            <a:avLst/>
          </a:prstGeom>
          <a:noFill/>
        </p:spPr>
        <p:txBody>
          <a:bodyPr wrap="square" rtlCol="0">
            <a:spAutoFit/>
          </a:bodyPr>
          <a:lstStyle/>
          <a:p>
            <a:r>
              <a:rPr lang="en-US" sz="2400" dirty="0"/>
              <a:t>ε</a:t>
            </a:r>
          </a:p>
        </p:txBody>
      </p:sp>
      <p:sp>
        <p:nvSpPr>
          <p:cNvPr id="115" name="TextBox 114">
            <a:extLst>
              <a:ext uri="{FF2B5EF4-FFF2-40B4-BE49-F238E27FC236}">
                <a16:creationId xmlns:a16="http://schemas.microsoft.com/office/drawing/2014/main" id="{FA9DC57B-866B-4EFD-B0B0-C7ECA13F4904}"/>
              </a:ext>
            </a:extLst>
          </p:cNvPr>
          <p:cNvSpPr txBox="1"/>
          <p:nvPr/>
        </p:nvSpPr>
        <p:spPr>
          <a:xfrm>
            <a:off x="6372509" y="2295702"/>
            <a:ext cx="913264" cy="468382"/>
          </a:xfrm>
          <a:prstGeom prst="rect">
            <a:avLst/>
          </a:prstGeom>
          <a:noFill/>
        </p:spPr>
        <p:txBody>
          <a:bodyPr wrap="square" rtlCol="0">
            <a:spAutoFit/>
          </a:bodyPr>
          <a:lstStyle/>
          <a:p>
            <a:r>
              <a:rPr lang="en-US" sz="2400" dirty="0"/>
              <a:t>ε</a:t>
            </a:r>
          </a:p>
        </p:txBody>
      </p:sp>
      <p:sp>
        <p:nvSpPr>
          <p:cNvPr id="116" name="TextBox 115">
            <a:extLst>
              <a:ext uri="{FF2B5EF4-FFF2-40B4-BE49-F238E27FC236}">
                <a16:creationId xmlns:a16="http://schemas.microsoft.com/office/drawing/2014/main" id="{94C39946-35BE-4EA8-8818-6DE9CA40FD74}"/>
              </a:ext>
            </a:extLst>
          </p:cNvPr>
          <p:cNvSpPr txBox="1"/>
          <p:nvPr/>
        </p:nvSpPr>
        <p:spPr>
          <a:xfrm>
            <a:off x="6655537" y="3170920"/>
            <a:ext cx="913264" cy="468382"/>
          </a:xfrm>
          <a:prstGeom prst="rect">
            <a:avLst/>
          </a:prstGeom>
          <a:noFill/>
        </p:spPr>
        <p:txBody>
          <a:bodyPr wrap="square" rtlCol="0">
            <a:spAutoFit/>
          </a:bodyPr>
          <a:lstStyle/>
          <a:p>
            <a:r>
              <a:rPr lang="en-US" sz="2400" dirty="0"/>
              <a:t>ε</a:t>
            </a:r>
          </a:p>
        </p:txBody>
      </p:sp>
      <p:sp>
        <p:nvSpPr>
          <p:cNvPr id="117" name="TextBox 116">
            <a:extLst>
              <a:ext uri="{FF2B5EF4-FFF2-40B4-BE49-F238E27FC236}">
                <a16:creationId xmlns:a16="http://schemas.microsoft.com/office/drawing/2014/main" id="{B1A0E373-8834-48B0-8997-1026E0AE833F}"/>
              </a:ext>
            </a:extLst>
          </p:cNvPr>
          <p:cNvSpPr txBox="1"/>
          <p:nvPr/>
        </p:nvSpPr>
        <p:spPr>
          <a:xfrm>
            <a:off x="3455128" y="3140439"/>
            <a:ext cx="913264" cy="468382"/>
          </a:xfrm>
          <a:prstGeom prst="rect">
            <a:avLst/>
          </a:prstGeom>
          <a:noFill/>
        </p:spPr>
        <p:txBody>
          <a:bodyPr wrap="square" rtlCol="0">
            <a:spAutoFit/>
          </a:bodyPr>
          <a:lstStyle/>
          <a:p>
            <a:r>
              <a:rPr lang="en-US" sz="2400" dirty="0"/>
              <a:t>ε</a:t>
            </a:r>
          </a:p>
        </p:txBody>
      </p:sp>
      <p:sp>
        <p:nvSpPr>
          <p:cNvPr id="118" name="TextBox 117">
            <a:extLst>
              <a:ext uri="{FF2B5EF4-FFF2-40B4-BE49-F238E27FC236}">
                <a16:creationId xmlns:a16="http://schemas.microsoft.com/office/drawing/2014/main" id="{A5408BB0-0D97-43E6-8A77-C93C1AECFEA5}"/>
              </a:ext>
            </a:extLst>
          </p:cNvPr>
          <p:cNvSpPr txBox="1"/>
          <p:nvPr/>
        </p:nvSpPr>
        <p:spPr>
          <a:xfrm>
            <a:off x="5079282" y="4059192"/>
            <a:ext cx="913264" cy="468382"/>
          </a:xfrm>
          <a:prstGeom prst="rect">
            <a:avLst/>
          </a:prstGeom>
          <a:noFill/>
        </p:spPr>
        <p:txBody>
          <a:bodyPr wrap="square" rtlCol="0">
            <a:spAutoFit/>
          </a:bodyPr>
          <a:lstStyle/>
          <a:p>
            <a:r>
              <a:rPr lang="en-US" sz="2400" dirty="0"/>
              <a:t>ε</a:t>
            </a:r>
          </a:p>
        </p:txBody>
      </p:sp>
      <p:sp>
        <p:nvSpPr>
          <p:cNvPr id="120" name="TextBox 119">
            <a:extLst>
              <a:ext uri="{FF2B5EF4-FFF2-40B4-BE49-F238E27FC236}">
                <a16:creationId xmlns:a16="http://schemas.microsoft.com/office/drawing/2014/main" id="{642E8DA2-8F86-4918-8E14-FFE6E7CEC208}"/>
              </a:ext>
            </a:extLst>
          </p:cNvPr>
          <p:cNvSpPr txBox="1"/>
          <p:nvPr/>
        </p:nvSpPr>
        <p:spPr>
          <a:xfrm>
            <a:off x="8935012" y="2857406"/>
            <a:ext cx="913264" cy="468382"/>
          </a:xfrm>
          <a:prstGeom prst="rect">
            <a:avLst/>
          </a:prstGeom>
          <a:noFill/>
        </p:spPr>
        <p:txBody>
          <a:bodyPr wrap="square" rtlCol="0">
            <a:spAutoFit/>
          </a:bodyPr>
          <a:lstStyle/>
          <a:p>
            <a:r>
              <a:rPr lang="en-US" sz="2400" dirty="0"/>
              <a:t>a</a:t>
            </a:r>
          </a:p>
        </p:txBody>
      </p:sp>
      <p:sp>
        <p:nvSpPr>
          <p:cNvPr id="121" name="TextBox 120">
            <a:extLst>
              <a:ext uri="{FF2B5EF4-FFF2-40B4-BE49-F238E27FC236}">
                <a16:creationId xmlns:a16="http://schemas.microsoft.com/office/drawing/2014/main" id="{D7CCB927-6D90-4827-AE2F-706D18FC84B8}"/>
              </a:ext>
            </a:extLst>
          </p:cNvPr>
          <p:cNvSpPr txBox="1"/>
          <p:nvPr/>
        </p:nvSpPr>
        <p:spPr>
          <a:xfrm>
            <a:off x="1632849" y="2712715"/>
            <a:ext cx="457200" cy="369332"/>
          </a:xfrm>
          <a:prstGeom prst="rect">
            <a:avLst/>
          </a:prstGeom>
          <a:noFill/>
        </p:spPr>
        <p:txBody>
          <a:bodyPr wrap="square" rtlCol="0">
            <a:spAutoFit/>
          </a:bodyPr>
          <a:lstStyle/>
          <a:p>
            <a:r>
              <a:rPr lang="en-US" dirty="0"/>
              <a:t>0</a:t>
            </a:r>
          </a:p>
        </p:txBody>
      </p:sp>
      <p:sp>
        <p:nvSpPr>
          <p:cNvPr id="122" name="TextBox 121">
            <a:extLst>
              <a:ext uri="{FF2B5EF4-FFF2-40B4-BE49-F238E27FC236}">
                <a16:creationId xmlns:a16="http://schemas.microsoft.com/office/drawing/2014/main" id="{BB14EB5F-197B-4D48-A9C8-E76DCEE5F7E4}"/>
              </a:ext>
            </a:extLst>
          </p:cNvPr>
          <p:cNvSpPr txBox="1"/>
          <p:nvPr/>
        </p:nvSpPr>
        <p:spPr>
          <a:xfrm>
            <a:off x="2786734" y="2725789"/>
            <a:ext cx="457200" cy="646331"/>
          </a:xfrm>
          <a:prstGeom prst="rect">
            <a:avLst/>
          </a:prstGeom>
          <a:noFill/>
        </p:spPr>
        <p:txBody>
          <a:bodyPr wrap="square" rtlCol="0">
            <a:spAutoFit/>
          </a:bodyPr>
          <a:lstStyle/>
          <a:p>
            <a:r>
              <a:rPr lang="en-US" dirty="0"/>
              <a:t>1	</a:t>
            </a:r>
          </a:p>
        </p:txBody>
      </p:sp>
      <p:sp>
        <p:nvSpPr>
          <p:cNvPr id="123" name="TextBox 122">
            <a:extLst>
              <a:ext uri="{FF2B5EF4-FFF2-40B4-BE49-F238E27FC236}">
                <a16:creationId xmlns:a16="http://schemas.microsoft.com/office/drawing/2014/main" id="{3B783441-D1D4-4376-9476-F639C6E1A671}"/>
              </a:ext>
            </a:extLst>
          </p:cNvPr>
          <p:cNvSpPr txBox="1"/>
          <p:nvPr/>
        </p:nvSpPr>
        <p:spPr>
          <a:xfrm>
            <a:off x="4323803" y="2016030"/>
            <a:ext cx="457200" cy="646331"/>
          </a:xfrm>
          <a:prstGeom prst="rect">
            <a:avLst/>
          </a:prstGeom>
          <a:noFill/>
        </p:spPr>
        <p:txBody>
          <a:bodyPr wrap="square" rtlCol="0">
            <a:spAutoFit/>
          </a:bodyPr>
          <a:lstStyle/>
          <a:p>
            <a:r>
              <a:rPr lang="en-US" dirty="0"/>
              <a:t>2	</a:t>
            </a:r>
          </a:p>
        </p:txBody>
      </p:sp>
      <p:sp>
        <p:nvSpPr>
          <p:cNvPr id="124" name="TextBox 123">
            <a:extLst>
              <a:ext uri="{FF2B5EF4-FFF2-40B4-BE49-F238E27FC236}">
                <a16:creationId xmlns:a16="http://schemas.microsoft.com/office/drawing/2014/main" id="{B2635E1B-613A-4DD0-BA31-A6401BF73A1E}"/>
              </a:ext>
            </a:extLst>
          </p:cNvPr>
          <p:cNvSpPr txBox="1"/>
          <p:nvPr/>
        </p:nvSpPr>
        <p:spPr>
          <a:xfrm>
            <a:off x="4267199" y="3474722"/>
            <a:ext cx="457200" cy="646331"/>
          </a:xfrm>
          <a:prstGeom prst="rect">
            <a:avLst/>
          </a:prstGeom>
          <a:noFill/>
        </p:spPr>
        <p:txBody>
          <a:bodyPr wrap="square" rtlCol="0">
            <a:spAutoFit/>
          </a:bodyPr>
          <a:lstStyle/>
          <a:p>
            <a:r>
              <a:rPr lang="en-US" dirty="0"/>
              <a:t>4	</a:t>
            </a:r>
          </a:p>
        </p:txBody>
      </p:sp>
      <p:sp>
        <p:nvSpPr>
          <p:cNvPr id="125" name="TextBox 124">
            <a:extLst>
              <a:ext uri="{FF2B5EF4-FFF2-40B4-BE49-F238E27FC236}">
                <a16:creationId xmlns:a16="http://schemas.microsoft.com/office/drawing/2014/main" id="{61B30519-BFA8-4902-A2B4-8EF2459903B2}"/>
              </a:ext>
            </a:extLst>
          </p:cNvPr>
          <p:cNvSpPr txBox="1"/>
          <p:nvPr/>
        </p:nvSpPr>
        <p:spPr>
          <a:xfrm>
            <a:off x="5812968" y="2050859"/>
            <a:ext cx="457200" cy="369332"/>
          </a:xfrm>
          <a:prstGeom prst="rect">
            <a:avLst/>
          </a:prstGeom>
          <a:noFill/>
        </p:spPr>
        <p:txBody>
          <a:bodyPr wrap="square" rtlCol="0">
            <a:spAutoFit/>
          </a:bodyPr>
          <a:lstStyle/>
          <a:p>
            <a:r>
              <a:rPr lang="en-US" dirty="0"/>
              <a:t>3</a:t>
            </a:r>
          </a:p>
        </p:txBody>
      </p:sp>
      <p:sp>
        <p:nvSpPr>
          <p:cNvPr id="126" name="TextBox 125">
            <a:extLst>
              <a:ext uri="{FF2B5EF4-FFF2-40B4-BE49-F238E27FC236}">
                <a16:creationId xmlns:a16="http://schemas.microsoft.com/office/drawing/2014/main" id="{6574C849-9F40-4ACD-89CA-72941053BECA}"/>
              </a:ext>
            </a:extLst>
          </p:cNvPr>
          <p:cNvSpPr txBox="1"/>
          <p:nvPr/>
        </p:nvSpPr>
        <p:spPr>
          <a:xfrm>
            <a:off x="5843451" y="3492134"/>
            <a:ext cx="457200" cy="369332"/>
          </a:xfrm>
          <a:prstGeom prst="rect">
            <a:avLst/>
          </a:prstGeom>
          <a:noFill/>
        </p:spPr>
        <p:txBody>
          <a:bodyPr wrap="square" rtlCol="0">
            <a:spAutoFit/>
          </a:bodyPr>
          <a:lstStyle/>
          <a:p>
            <a:r>
              <a:rPr lang="en-US" dirty="0"/>
              <a:t>5</a:t>
            </a:r>
          </a:p>
        </p:txBody>
      </p:sp>
      <p:sp>
        <p:nvSpPr>
          <p:cNvPr id="127" name="TextBox 126">
            <a:extLst>
              <a:ext uri="{FF2B5EF4-FFF2-40B4-BE49-F238E27FC236}">
                <a16:creationId xmlns:a16="http://schemas.microsoft.com/office/drawing/2014/main" id="{9BB95F1D-731E-495F-A20F-CDDE5221C4F2}"/>
              </a:ext>
            </a:extLst>
          </p:cNvPr>
          <p:cNvSpPr txBox="1"/>
          <p:nvPr/>
        </p:nvSpPr>
        <p:spPr>
          <a:xfrm>
            <a:off x="7310848" y="2660462"/>
            <a:ext cx="457200" cy="369332"/>
          </a:xfrm>
          <a:prstGeom prst="rect">
            <a:avLst/>
          </a:prstGeom>
          <a:noFill/>
        </p:spPr>
        <p:txBody>
          <a:bodyPr wrap="square" rtlCol="0">
            <a:spAutoFit/>
          </a:bodyPr>
          <a:lstStyle/>
          <a:p>
            <a:r>
              <a:rPr lang="en-US" dirty="0"/>
              <a:t>6</a:t>
            </a:r>
          </a:p>
        </p:txBody>
      </p:sp>
      <p:sp>
        <p:nvSpPr>
          <p:cNvPr id="128" name="TextBox 127">
            <a:extLst>
              <a:ext uri="{FF2B5EF4-FFF2-40B4-BE49-F238E27FC236}">
                <a16:creationId xmlns:a16="http://schemas.microsoft.com/office/drawing/2014/main" id="{D869B978-C010-41AC-97B6-B47B1187A12C}"/>
              </a:ext>
            </a:extLst>
          </p:cNvPr>
          <p:cNvSpPr txBox="1"/>
          <p:nvPr/>
        </p:nvSpPr>
        <p:spPr>
          <a:xfrm>
            <a:off x="8436431" y="2721421"/>
            <a:ext cx="457200" cy="369332"/>
          </a:xfrm>
          <a:prstGeom prst="rect">
            <a:avLst/>
          </a:prstGeom>
          <a:noFill/>
        </p:spPr>
        <p:txBody>
          <a:bodyPr wrap="square" rtlCol="0">
            <a:spAutoFit/>
          </a:bodyPr>
          <a:lstStyle/>
          <a:p>
            <a:r>
              <a:rPr lang="en-US" dirty="0"/>
              <a:t>7</a:t>
            </a:r>
          </a:p>
        </p:txBody>
      </p:sp>
      <p:sp>
        <p:nvSpPr>
          <p:cNvPr id="129" name="TextBox 128">
            <a:extLst>
              <a:ext uri="{FF2B5EF4-FFF2-40B4-BE49-F238E27FC236}">
                <a16:creationId xmlns:a16="http://schemas.microsoft.com/office/drawing/2014/main" id="{4990DAD7-188C-408B-8F05-0398A38CFD4E}"/>
              </a:ext>
            </a:extLst>
          </p:cNvPr>
          <p:cNvSpPr txBox="1"/>
          <p:nvPr/>
        </p:nvSpPr>
        <p:spPr>
          <a:xfrm>
            <a:off x="9690468" y="2721421"/>
            <a:ext cx="457200" cy="369332"/>
          </a:xfrm>
          <a:prstGeom prst="rect">
            <a:avLst/>
          </a:prstGeom>
          <a:noFill/>
        </p:spPr>
        <p:txBody>
          <a:bodyPr wrap="square" rtlCol="0">
            <a:spAutoFit/>
          </a:bodyPr>
          <a:lstStyle/>
          <a:p>
            <a:r>
              <a:rPr lang="en-US" dirty="0"/>
              <a:t>8</a:t>
            </a:r>
          </a:p>
        </p:txBody>
      </p:sp>
      <p:sp>
        <p:nvSpPr>
          <p:cNvPr id="130" name="TextBox 129">
            <a:extLst>
              <a:ext uri="{FF2B5EF4-FFF2-40B4-BE49-F238E27FC236}">
                <a16:creationId xmlns:a16="http://schemas.microsoft.com/office/drawing/2014/main" id="{0BE3367B-460D-495D-885A-5AD425635C3F}"/>
              </a:ext>
            </a:extLst>
          </p:cNvPr>
          <p:cNvSpPr txBox="1"/>
          <p:nvPr/>
        </p:nvSpPr>
        <p:spPr>
          <a:xfrm>
            <a:off x="11719572" y="2725780"/>
            <a:ext cx="457200" cy="369332"/>
          </a:xfrm>
          <a:prstGeom prst="rect">
            <a:avLst/>
          </a:prstGeom>
          <a:noFill/>
        </p:spPr>
        <p:txBody>
          <a:bodyPr wrap="square" rtlCol="0">
            <a:spAutoFit/>
          </a:bodyPr>
          <a:lstStyle/>
          <a:p>
            <a:r>
              <a:rPr lang="en-US" dirty="0"/>
              <a:t>10</a:t>
            </a:r>
          </a:p>
        </p:txBody>
      </p:sp>
      <p:sp>
        <p:nvSpPr>
          <p:cNvPr id="47" name="TextBox 46">
            <a:extLst>
              <a:ext uri="{FF2B5EF4-FFF2-40B4-BE49-F238E27FC236}">
                <a16:creationId xmlns:a16="http://schemas.microsoft.com/office/drawing/2014/main" id="{EBA94A1C-1E92-4941-939A-21D3F26960BB}"/>
              </a:ext>
            </a:extLst>
          </p:cNvPr>
          <p:cNvSpPr txBox="1"/>
          <p:nvPr/>
        </p:nvSpPr>
        <p:spPr>
          <a:xfrm>
            <a:off x="5020489" y="1815737"/>
            <a:ext cx="914400"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EADAB3B8-A971-4A7E-A9B5-B2EB224CB511}"/>
              </a:ext>
            </a:extLst>
          </p:cNvPr>
          <p:cNvSpPr txBox="1"/>
          <p:nvPr/>
        </p:nvSpPr>
        <p:spPr>
          <a:xfrm>
            <a:off x="5059676" y="3605350"/>
            <a:ext cx="914400" cy="369332"/>
          </a:xfrm>
          <a:prstGeom prst="rect">
            <a:avLst/>
          </a:prstGeom>
          <a:noFill/>
        </p:spPr>
        <p:txBody>
          <a:bodyPr wrap="square" rtlCol="0">
            <a:spAutoFit/>
          </a:bodyPr>
          <a:lstStyle/>
          <a:p>
            <a:r>
              <a:rPr lang="en-US" dirty="0"/>
              <a:t>b</a:t>
            </a:r>
          </a:p>
        </p:txBody>
      </p:sp>
      <p:cxnSp>
        <p:nvCxnSpPr>
          <p:cNvPr id="5" name="Straight Arrow Connector 4">
            <a:extLst>
              <a:ext uri="{FF2B5EF4-FFF2-40B4-BE49-F238E27FC236}">
                <a16:creationId xmlns:a16="http://schemas.microsoft.com/office/drawing/2014/main" id="{DB091D1C-6843-4851-8874-83DCF92778DF}"/>
              </a:ext>
            </a:extLst>
          </p:cNvPr>
          <p:cNvCxnSpPr>
            <a:endCxn id="64" idx="2"/>
          </p:cNvCxnSpPr>
          <p:nvPr/>
        </p:nvCxnSpPr>
        <p:spPr>
          <a:xfrm flipV="1">
            <a:off x="1105989" y="2869472"/>
            <a:ext cx="365760"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8098A07-FF71-4E92-8D5A-B025625BED07}"/>
              </a:ext>
            </a:extLst>
          </p:cNvPr>
          <p:cNvSpPr txBox="1"/>
          <p:nvPr/>
        </p:nvSpPr>
        <p:spPr>
          <a:xfrm>
            <a:off x="3607528" y="2526483"/>
            <a:ext cx="913264" cy="468382"/>
          </a:xfrm>
          <a:prstGeom prst="rect">
            <a:avLst/>
          </a:prstGeom>
          <a:noFill/>
        </p:spPr>
        <p:txBody>
          <a:bodyPr wrap="square" rtlCol="0">
            <a:spAutoFit/>
          </a:bodyPr>
          <a:lstStyle/>
          <a:p>
            <a:r>
              <a:rPr lang="en-US" sz="2400" dirty="0"/>
              <a:t>ε</a:t>
            </a:r>
          </a:p>
        </p:txBody>
      </p:sp>
      <p:sp>
        <p:nvSpPr>
          <p:cNvPr id="53" name="Oval 52">
            <a:extLst>
              <a:ext uri="{FF2B5EF4-FFF2-40B4-BE49-F238E27FC236}">
                <a16:creationId xmlns:a16="http://schemas.microsoft.com/office/drawing/2014/main" id="{8A27DAE7-D308-4BA3-852A-209863A203C8}"/>
              </a:ext>
            </a:extLst>
          </p:cNvPr>
          <p:cNvSpPr/>
          <p:nvPr/>
        </p:nvSpPr>
        <p:spPr>
          <a:xfrm>
            <a:off x="10513434" y="2597332"/>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7FDB3EB8-4C27-444A-B9CD-361EECCD2E21}"/>
              </a:ext>
            </a:extLst>
          </p:cNvPr>
          <p:cNvCxnSpPr/>
          <p:nvPr/>
        </p:nvCxnSpPr>
        <p:spPr>
          <a:xfrm flipV="1">
            <a:off x="10132437" y="286947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448A751-3BE3-415A-89EE-7F85757C03B6}"/>
              </a:ext>
            </a:extLst>
          </p:cNvPr>
          <p:cNvSpPr txBox="1"/>
          <p:nvPr/>
        </p:nvSpPr>
        <p:spPr>
          <a:xfrm>
            <a:off x="10626640" y="2732307"/>
            <a:ext cx="457200" cy="369332"/>
          </a:xfrm>
          <a:prstGeom prst="rect">
            <a:avLst/>
          </a:prstGeom>
          <a:noFill/>
        </p:spPr>
        <p:txBody>
          <a:bodyPr wrap="square" rtlCol="0">
            <a:spAutoFit/>
          </a:bodyPr>
          <a:lstStyle/>
          <a:p>
            <a:r>
              <a:rPr lang="en-US" dirty="0"/>
              <a:t>9</a:t>
            </a:r>
          </a:p>
        </p:txBody>
      </p:sp>
      <p:cxnSp>
        <p:nvCxnSpPr>
          <p:cNvPr id="4" name="Straight Arrow Connector 3">
            <a:extLst>
              <a:ext uri="{FF2B5EF4-FFF2-40B4-BE49-F238E27FC236}">
                <a16:creationId xmlns:a16="http://schemas.microsoft.com/office/drawing/2014/main" id="{6414E6AD-EE6A-433F-AFA4-BC49AEC8005E}"/>
              </a:ext>
            </a:extLst>
          </p:cNvPr>
          <p:cNvCxnSpPr>
            <a:stCxn id="70" idx="6"/>
          </p:cNvCxnSpPr>
          <p:nvPr/>
        </p:nvCxnSpPr>
        <p:spPr>
          <a:xfrm>
            <a:off x="7772407" y="2856412"/>
            <a:ext cx="457196" cy="19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8E6E9E4-2C51-4FA1-988D-30C259311EC4}"/>
              </a:ext>
            </a:extLst>
          </p:cNvPr>
          <p:cNvSpPr txBox="1"/>
          <p:nvPr/>
        </p:nvSpPr>
        <p:spPr>
          <a:xfrm>
            <a:off x="7835553" y="2454633"/>
            <a:ext cx="913264" cy="468382"/>
          </a:xfrm>
          <a:prstGeom prst="rect">
            <a:avLst/>
          </a:prstGeom>
          <a:noFill/>
        </p:spPr>
        <p:txBody>
          <a:bodyPr wrap="square" rtlCol="0">
            <a:spAutoFit/>
          </a:bodyPr>
          <a:lstStyle/>
          <a:p>
            <a:r>
              <a:rPr lang="en-US" sz="2400" dirty="0"/>
              <a:t>ε</a:t>
            </a:r>
          </a:p>
        </p:txBody>
      </p:sp>
      <p:sp>
        <p:nvSpPr>
          <p:cNvPr id="58" name="TextBox 57">
            <a:extLst>
              <a:ext uri="{FF2B5EF4-FFF2-40B4-BE49-F238E27FC236}">
                <a16:creationId xmlns:a16="http://schemas.microsoft.com/office/drawing/2014/main" id="{FC8F5059-BFCA-476D-A575-74E4D915B0C0}"/>
              </a:ext>
            </a:extLst>
          </p:cNvPr>
          <p:cNvSpPr txBox="1"/>
          <p:nvPr/>
        </p:nvSpPr>
        <p:spPr>
          <a:xfrm>
            <a:off x="10154213" y="2835635"/>
            <a:ext cx="913264" cy="468382"/>
          </a:xfrm>
          <a:prstGeom prst="rect">
            <a:avLst/>
          </a:prstGeom>
          <a:noFill/>
        </p:spPr>
        <p:txBody>
          <a:bodyPr wrap="square" rtlCol="0">
            <a:spAutoFit/>
          </a:bodyPr>
          <a:lstStyle/>
          <a:p>
            <a:r>
              <a:rPr lang="en-US" sz="2400" dirty="0"/>
              <a:t>b</a:t>
            </a:r>
          </a:p>
        </p:txBody>
      </p:sp>
      <p:sp>
        <p:nvSpPr>
          <p:cNvPr id="59" name="TextBox 58">
            <a:extLst>
              <a:ext uri="{FF2B5EF4-FFF2-40B4-BE49-F238E27FC236}">
                <a16:creationId xmlns:a16="http://schemas.microsoft.com/office/drawing/2014/main" id="{ABA59A76-4C1A-41BB-8578-029050F1DD1C}"/>
              </a:ext>
            </a:extLst>
          </p:cNvPr>
          <p:cNvSpPr txBox="1"/>
          <p:nvPr/>
        </p:nvSpPr>
        <p:spPr>
          <a:xfrm>
            <a:off x="11179629" y="2906485"/>
            <a:ext cx="889334" cy="462846"/>
          </a:xfrm>
          <a:prstGeom prst="rect">
            <a:avLst/>
          </a:prstGeom>
          <a:noFill/>
        </p:spPr>
        <p:txBody>
          <a:bodyPr wrap="square" rtlCol="0">
            <a:spAutoFit/>
          </a:bodyPr>
          <a:lstStyle/>
          <a:p>
            <a:r>
              <a:rPr lang="en-US" sz="2400" dirty="0"/>
              <a:t>b</a:t>
            </a:r>
          </a:p>
        </p:txBody>
      </p:sp>
      <p:cxnSp>
        <p:nvCxnSpPr>
          <p:cNvPr id="6" name="Connector: Curved 5">
            <a:extLst>
              <a:ext uri="{FF2B5EF4-FFF2-40B4-BE49-F238E27FC236}">
                <a16:creationId xmlns:a16="http://schemas.microsoft.com/office/drawing/2014/main" id="{F96A1B36-3955-48BA-8E34-98667B05918B}"/>
              </a:ext>
            </a:extLst>
          </p:cNvPr>
          <p:cNvCxnSpPr>
            <a:stCxn id="70" idx="0"/>
            <a:endCxn id="65" idx="0"/>
          </p:cNvCxnSpPr>
          <p:nvPr/>
        </p:nvCxnSpPr>
        <p:spPr>
          <a:xfrm rot="16200000" flipH="1" flipV="1">
            <a:off x="5203375" y="357049"/>
            <a:ext cx="26127" cy="4458794"/>
          </a:xfrm>
          <a:prstGeom prst="curvedConnector3">
            <a:avLst>
              <a:gd name="adj1" fmla="val -299985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28282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9C80-1680-4E5A-8A5B-84CB9593FEF3}"/>
              </a:ext>
            </a:extLst>
          </p:cNvPr>
          <p:cNvSpPr>
            <a:spLocks noGrp="1"/>
          </p:cNvSpPr>
          <p:nvPr>
            <p:ph type="title"/>
          </p:nvPr>
        </p:nvSpPr>
        <p:spPr/>
        <p:txBody>
          <a:bodyPr/>
          <a:lstStyle/>
          <a:p>
            <a:r>
              <a:rPr lang="en-US" dirty="0"/>
              <a:t>NFA to DFA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F58B38E-FF91-4FBC-9DDD-04D361FF8E04}"/>
                  </a:ext>
                </a:extLst>
              </p:cNvPr>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rPr>
                      <m:t>𝑐𝑙𝑜𝑠𝑢𝑟𝑒</m:t>
                    </m:r>
                    <m:d>
                      <m:dPr>
                        <m:ctrlPr>
                          <a:rPr lang="en-US" b="0" i="1" smtClean="0">
                            <a:latin typeface="Cambria Math" panose="02040503050406030204" pitchFamily="18" charset="0"/>
                          </a:rPr>
                        </m:ctrlPr>
                      </m:dPr>
                      <m:e>
                        <m:r>
                          <a:rPr lang="en-US" b="0" i="1" smtClean="0">
                            <a:latin typeface="Cambria Math" panose="02040503050406030204" pitchFamily="18" charset="0"/>
                          </a:rPr>
                          <m:t>𝑠</m:t>
                        </m:r>
                      </m:e>
                    </m:d>
                    <m:r>
                      <a:rPr lang="en-US" b="0" i="1" smtClean="0">
                        <a:latin typeface="Cambria Math" panose="02040503050406030204" pitchFamily="18" charset="0"/>
                      </a:rPr>
                      <m:t>:</m:t>
                    </m:r>
                  </m:oMath>
                </a14:m>
                <a:r>
                  <a:rPr lang="en-US" dirty="0"/>
                  <a:t> Set of NFA states reachable from NFA state s on </a:t>
                </a:r>
                <a14:m>
                  <m:oMath xmlns:m="http://schemas.openxmlformats.org/officeDocument/2006/math">
                    <m:r>
                      <a:rPr lang="en-US" b="0" i="0" smtClean="0">
                        <a:latin typeface="Cambria Math" panose="02040503050406030204" pitchFamily="18" charset="0"/>
                      </a:rPr>
                      <m:t>  "</m:t>
                    </m:r>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rPr>
                      <m:t>𝑡𝑟𝑎𝑛𝑠𝑖𝑡𝑖𝑜𝑛𝑠</m:t>
                    </m:r>
                    <m:r>
                      <a:rPr lang="en-US" b="0" i="1" smtClean="0">
                        <a:latin typeface="Cambria Math" panose="02040503050406030204" pitchFamily="18" charset="0"/>
                      </a:rPr>
                      <m:t>"</m:t>
                    </m:r>
                  </m:oMath>
                </a14:m>
                <a:r>
                  <a:rPr lang="en-US" dirty="0"/>
                  <a:t> alone including s</a:t>
                </a:r>
              </a:p>
            </p:txBody>
          </p:sp>
        </mc:Choice>
        <mc:Fallback xmlns="">
          <p:sp>
            <p:nvSpPr>
              <p:cNvPr id="3" name="Content Placeholder 2">
                <a:extLst>
                  <a:ext uri="{FF2B5EF4-FFF2-40B4-BE49-F238E27FC236}">
                    <a16:creationId xmlns:a16="http://schemas.microsoft.com/office/drawing/2014/main" id="{2F58B38E-FF91-4FBC-9DDD-04D361FF8E04}"/>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4777673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a:extLst>
              <a:ext uri="{FF2B5EF4-FFF2-40B4-BE49-F238E27FC236}">
                <a16:creationId xmlns:a16="http://schemas.microsoft.com/office/drawing/2014/main" id="{AD5B19D3-D05F-427A-AA52-FC6B7884D15F}"/>
              </a:ext>
            </a:extLst>
          </p:cNvPr>
          <p:cNvSpPr>
            <a:spLocks noGrp="1"/>
          </p:cNvSpPr>
          <p:nvPr>
            <p:ph type="title"/>
          </p:nvPr>
        </p:nvSpPr>
        <p:spPr/>
        <p:txBody>
          <a:bodyPr/>
          <a:lstStyle/>
          <a:p>
            <a:r>
              <a:rPr lang="en-US" dirty="0"/>
              <a:t>ε-closure</a:t>
            </a:r>
          </a:p>
        </p:txBody>
      </p:sp>
      <p:sp>
        <p:nvSpPr>
          <p:cNvPr id="63" name="Content Placeholder 62">
            <a:extLst>
              <a:ext uri="{FF2B5EF4-FFF2-40B4-BE49-F238E27FC236}">
                <a16:creationId xmlns:a16="http://schemas.microsoft.com/office/drawing/2014/main" id="{A1E4C40E-F36F-4E2B-B1C1-F52D7ED588EF}"/>
              </a:ext>
            </a:extLst>
          </p:cNvPr>
          <p:cNvSpPr>
            <a:spLocks noGrp="1"/>
          </p:cNvSpPr>
          <p:nvPr>
            <p:ph idx="1"/>
          </p:nvPr>
        </p:nvSpPr>
        <p:spPr/>
        <p:txBody>
          <a:bodyPr/>
          <a:lstStyle/>
          <a:p>
            <a:pPr marL="0" indent="0">
              <a:buNone/>
            </a:pPr>
            <a:endParaRPr lang="en-US" dirty="0"/>
          </a:p>
        </p:txBody>
      </p:sp>
      <p:sp>
        <p:nvSpPr>
          <p:cNvPr id="64" name="Oval 63">
            <a:extLst>
              <a:ext uri="{FF2B5EF4-FFF2-40B4-BE49-F238E27FC236}">
                <a16:creationId xmlns:a16="http://schemas.microsoft.com/office/drawing/2014/main" id="{1ECEF74F-2ECC-4A31-B3F7-4A6133FDA316}"/>
              </a:ext>
            </a:extLst>
          </p:cNvPr>
          <p:cNvSpPr/>
          <p:nvPr/>
        </p:nvSpPr>
        <p:spPr>
          <a:xfrm>
            <a:off x="1471749" y="258644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6A0AB93E-9FC3-465A-966C-F263C3069754}"/>
              </a:ext>
            </a:extLst>
          </p:cNvPr>
          <p:cNvSpPr/>
          <p:nvPr/>
        </p:nvSpPr>
        <p:spPr>
          <a:xfrm>
            <a:off x="2660471" y="259951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ACF52154-3520-4452-AFE5-FE6FC54C2FB2}"/>
              </a:ext>
            </a:extLst>
          </p:cNvPr>
          <p:cNvSpPr/>
          <p:nvPr/>
        </p:nvSpPr>
        <p:spPr>
          <a:xfrm>
            <a:off x="4132220" y="1911536"/>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69E503-5085-48FF-B380-A397FC00BDA9}"/>
              </a:ext>
            </a:extLst>
          </p:cNvPr>
          <p:cNvSpPr/>
          <p:nvPr/>
        </p:nvSpPr>
        <p:spPr>
          <a:xfrm>
            <a:off x="4140925" y="3339739"/>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2EECDE37-2799-4BFD-B575-BA3A6E004A30}"/>
              </a:ext>
            </a:extLst>
          </p:cNvPr>
          <p:cNvSpPr/>
          <p:nvPr/>
        </p:nvSpPr>
        <p:spPr>
          <a:xfrm>
            <a:off x="5660573" y="3378927"/>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05B689D-F245-47C9-AFEE-A835D51CCECF}"/>
              </a:ext>
            </a:extLst>
          </p:cNvPr>
          <p:cNvSpPr/>
          <p:nvPr/>
        </p:nvSpPr>
        <p:spPr>
          <a:xfrm>
            <a:off x="5608323" y="193330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BF36EE4-BD7B-418C-B931-D3128E8FA63D}"/>
              </a:ext>
            </a:extLst>
          </p:cNvPr>
          <p:cNvSpPr/>
          <p:nvPr/>
        </p:nvSpPr>
        <p:spPr>
          <a:xfrm>
            <a:off x="7119265" y="257338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3BFF5284-08A7-48D7-A53E-512D32D4C92D}"/>
              </a:ext>
            </a:extLst>
          </p:cNvPr>
          <p:cNvSpPr/>
          <p:nvPr/>
        </p:nvSpPr>
        <p:spPr>
          <a:xfrm>
            <a:off x="8240491" y="259950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A906830B-310E-41E9-B85C-65A44EED457D}"/>
              </a:ext>
            </a:extLst>
          </p:cNvPr>
          <p:cNvSpPr/>
          <p:nvPr/>
        </p:nvSpPr>
        <p:spPr>
          <a:xfrm>
            <a:off x="9501065" y="2586444"/>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2B86500-4ED4-4394-892F-3018FA932787}"/>
              </a:ext>
            </a:extLst>
          </p:cNvPr>
          <p:cNvSpPr/>
          <p:nvPr/>
        </p:nvSpPr>
        <p:spPr>
          <a:xfrm>
            <a:off x="11569350" y="260821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C5A5A-6E16-402B-8002-55C2D1729DD8}"/>
              </a:ext>
            </a:extLst>
          </p:cNvPr>
          <p:cNvSpPr/>
          <p:nvPr/>
        </p:nvSpPr>
        <p:spPr>
          <a:xfrm>
            <a:off x="11652077" y="2690947"/>
            <a:ext cx="500742" cy="4049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a:extLst>
              <a:ext uri="{FF2B5EF4-FFF2-40B4-BE49-F238E27FC236}">
                <a16:creationId xmlns:a16="http://schemas.microsoft.com/office/drawing/2014/main" id="{4CF8AA04-D7A1-489A-8C0C-11F9B2AFED51}"/>
              </a:ext>
            </a:extLst>
          </p:cNvPr>
          <p:cNvCxnSpPr>
            <a:stCxn id="67" idx="6"/>
          </p:cNvCxnSpPr>
          <p:nvPr/>
        </p:nvCxnSpPr>
        <p:spPr>
          <a:xfrm flipV="1">
            <a:off x="4794067" y="3622767"/>
            <a:ext cx="8142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48CF2E5-1094-4FB8-82FD-F8FA03DE75E9}"/>
              </a:ext>
            </a:extLst>
          </p:cNvPr>
          <p:cNvCxnSpPr/>
          <p:nvPr/>
        </p:nvCxnSpPr>
        <p:spPr>
          <a:xfrm>
            <a:off x="4794067" y="2216328"/>
            <a:ext cx="866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9D6AA644-871E-47B3-BA9D-51515CA6C0DC}"/>
              </a:ext>
            </a:extLst>
          </p:cNvPr>
          <p:cNvCxnSpPr>
            <a:endCxn id="70" idx="2"/>
          </p:cNvCxnSpPr>
          <p:nvPr/>
        </p:nvCxnSpPr>
        <p:spPr>
          <a:xfrm>
            <a:off x="6261465" y="2281646"/>
            <a:ext cx="857800" cy="57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F589754-73FE-45EB-B1BD-07DDB76E1ADB}"/>
              </a:ext>
            </a:extLst>
          </p:cNvPr>
          <p:cNvCxnSpPr/>
          <p:nvPr/>
        </p:nvCxnSpPr>
        <p:spPr>
          <a:xfrm flipV="1">
            <a:off x="6345276" y="2922066"/>
            <a:ext cx="773989" cy="70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8FD2EE6-E52F-4F07-8A13-BC245C9F3135}"/>
              </a:ext>
            </a:extLst>
          </p:cNvPr>
          <p:cNvCxnSpPr>
            <a:stCxn id="65" idx="5"/>
          </p:cNvCxnSpPr>
          <p:nvPr/>
        </p:nvCxnSpPr>
        <p:spPr>
          <a:xfrm>
            <a:off x="3217963" y="3082670"/>
            <a:ext cx="914257" cy="435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B7BB74-C294-42A4-B3E3-315BAEEC747F}"/>
              </a:ext>
            </a:extLst>
          </p:cNvPr>
          <p:cNvCxnSpPr>
            <a:stCxn id="65" idx="6"/>
            <a:endCxn id="66" idx="3"/>
          </p:cNvCxnSpPr>
          <p:nvPr/>
        </p:nvCxnSpPr>
        <p:spPr>
          <a:xfrm flipV="1">
            <a:off x="3313613" y="2394696"/>
            <a:ext cx="914257" cy="48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C2A2890-5016-4955-A17C-9BF4570B0122}"/>
              </a:ext>
            </a:extLst>
          </p:cNvPr>
          <p:cNvCxnSpPr/>
          <p:nvPr/>
        </p:nvCxnSpPr>
        <p:spPr>
          <a:xfrm flipV="1">
            <a:off x="8882749" y="2891243"/>
            <a:ext cx="618317"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E2F5B5-C158-4B93-8827-1F233664EC25}"/>
              </a:ext>
            </a:extLst>
          </p:cNvPr>
          <p:cNvCxnSpPr/>
          <p:nvPr/>
        </p:nvCxnSpPr>
        <p:spPr>
          <a:xfrm flipV="1">
            <a:off x="2153189" y="2869471"/>
            <a:ext cx="546475" cy="13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459A733-4F3D-453A-B8E0-FCC74FE99DF8}"/>
              </a:ext>
            </a:extLst>
          </p:cNvPr>
          <p:cNvCxnSpPr>
            <a:cxnSpLocks/>
          </p:cNvCxnSpPr>
          <p:nvPr/>
        </p:nvCxnSpPr>
        <p:spPr>
          <a:xfrm flipV="1">
            <a:off x="11177464" y="289124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75768E9-33E6-475C-84BD-07B07B5DDB58}"/>
              </a:ext>
            </a:extLst>
          </p:cNvPr>
          <p:cNvCxnSpPr>
            <a:endCxn id="71" idx="4"/>
          </p:cNvCxnSpPr>
          <p:nvPr/>
        </p:nvCxnSpPr>
        <p:spPr>
          <a:xfrm>
            <a:off x="1656792" y="3074127"/>
            <a:ext cx="6910270" cy="91435"/>
          </a:xfrm>
          <a:prstGeom prst="curvedConnector4">
            <a:avLst>
              <a:gd name="adj1" fmla="val 1009"/>
              <a:gd name="adj2" fmla="val 1131009"/>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95F32D9E-8F56-4286-8010-564F58958342}"/>
              </a:ext>
            </a:extLst>
          </p:cNvPr>
          <p:cNvSpPr txBox="1"/>
          <p:nvPr/>
        </p:nvSpPr>
        <p:spPr>
          <a:xfrm>
            <a:off x="4317282" y="1485803"/>
            <a:ext cx="913264" cy="468382"/>
          </a:xfrm>
          <a:prstGeom prst="rect">
            <a:avLst/>
          </a:prstGeom>
          <a:noFill/>
        </p:spPr>
        <p:txBody>
          <a:bodyPr wrap="square" rtlCol="0">
            <a:spAutoFit/>
          </a:bodyPr>
          <a:lstStyle/>
          <a:p>
            <a:r>
              <a:rPr lang="en-US" sz="2400" dirty="0"/>
              <a:t>ε</a:t>
            </a:r>
          </a:p>
        </p:txBody>
      </p:sp>
      <p:sp>
        <p:nvSpPr>
          <p:cNvPr id="114" name="TextBox 113">
            <a:extLst>
              <a:ext uri="{FF2B5EF4-FFF2-40B4-BE49-F238E27FC236}">
                <a16:creationId xmlns:a16="http://schemas.microsoft.com/office/drawing/2014/main" id="{C2DDAF6A-0852-4712-994A-697B91954F54}"/>
              </a:ext>
            </a:extLst>
          </p:cNvPr>
          <p:cNvSpPr txBox="1"/>
          <p:nvPr/>
        </p:nvSpPr>
        <p:spPr>
          <a:xfrm>
            <a:off x="2153197" y="2744198"/>
            <a:ext cx="913264" cy="468382"/>
          </a:xfrm>
          <a:prstGeom prst="rect">
            <a:avLst/>
          </a:prstGeom>
          <a:noFill/>
        </p:spPr>
        <p:txBody>
          <a:bodyPr wrap="square" rtlCol="0">
            <a:spAutoFit/>
          </a:bodyPr>
          <a:lstStyle/>
          <a:p>
            <a:r>
              <a:rPr lang="en-US" sz="2400" dirty="0"/>
              <a:t>ε</a:t>
            </a:r>
          </a:p>
        </p:txBody>
      </p:sp>
      <p:sp>
        <p:nvSpPr>
          <p:cNvPr id="115" name="TextBox 114">
            <a:extLst>
              <a:ext uri="{FF2B5EF4-FFF2-40B4-BE49-F238E27FC236}">
                <a16:creationId xmlns:a16="http://schemas.microsoft.com/office/drawing/2014/main" id="{FA9DC57B-866B-4EFD-B0B0-C7ECA13F4904}"/>
              </a:ext>
            </a:extLst>
          </p:cNvPr>
          <p:cNvSpPr txBox="1"/>
          <p:nvPr/>
        </p:nvSpPr>
        <p:spPr>
          <a:xfrm>
            <a:off x="6372509" y="2295702"/>
            <a:ext cx="913264" cy="468382"/>
          </a:xfrm>
          <a:prstGeom prst="rect">
            <a:avLst/>
          </a:prstGeom>
          <a:noFill/>
        </p:spPr>
        <p:txBody>
          <a:bodyPr wrap="square" rtlCol="0">
            <a:spAutoFit/>
          </a:bodyPr>
          <a:lstStyle/>
          <a:p>
            <a:r>
              <a:rPr lang="en-US" sz="2400" dirty="0"/>
              <a:t>ε</a:t>
            </a:r>
          </a:p>
        </p:txBody>
      </p:sp>
      <p:sp>
        <p:nvSpPr>
          <p:cNvPr id="116" name="TextBox 115">
            <a:extLst>
              <a:ext uri="{FF2B5EF4-FFF2-40B4-BE49-F238E27FC236}">
                <a16:creationId xmlns:a16="http://schemas.microsoft.com/office/drawing/2014/main" id="{94C39946-35BE-4EA8-8818-6DE9CA40FD74}"/>
              </a:ext>
            </a:extLst>
          </p:cNvPr>
          <p:cNvSpPr txBox="1"/>
          <p:nvPr/>
        </p:nvSpPr>
        <p:spPr>
          <a:xfrm>
            <a:off x="6655537" y="3170920"/>
            <a:ext cx="913264" cy="468382"/>
          </a:xfrm>
          <a:prstGeom prst="rect">
            <a:avLst/>
          </a:prstGeom>
          <a:noFill/>
        </p:spPr>
        <p:txBody>
          <a:bodyPr wrap="square" rtlCol="0">
            <a:spAutoFit/>
          </a:bodyPr>
          <a:lstStyle/>
          <a:p>
            <a:r>
              <a:rPr lang="en-US" sz="2400" dirty="0"/>
              <a:t>ε</a:t>
            </a:r>
          </a:p>
        </p:txBody>
      </p:sp>
      <p:sp>
        <p:nvSpPr>
          <p:cNvPr id="117" name="TextBox 116">
            <a:extLst>
              <a:ext uri="{FF2B5EF4-FFF2-40B4-BE49-F238E27FC236}">
                <a16:creationId xmlns:a16="http://schemas.microsoft.com/office/drawing/2014/main" id="{B1A0E373-8834-48B0-8997-1026E0AE833F}"/>
              </a:ext>
            </a:extLst>
          </p:cNvPr>
          <p:cNvSpPr txBox="1"/>
          <p:nvPr/>
        </p:nvSpPr>
        <p:spPr>
          <a:xfrm>
            <a:off x="3455128" y="3140439"/>
            <a:ext cx="913264" cy="468382"/>
          </a:xfrm>
          <a:prstGeom prst="rect">
            <a:avLst/>
          </a:prstGeom>
          <a:noFill/>
        </p:spPr>
        <p:txBody>
          <a:bodyPr wrap="square" rtlCol="0">
            <a:spAutoFit/>
          </a:bodyPr>
          <a:lstStyle/>
          <a:p>
            <a:r>
              <a:rPr lang="en-US" sz="2400" dirty="0"/>
              <a:t>ε</a:t>
            </a:r>
          </a:p>
        </p:txBody>
      </p:sp>
      <p:sp>
        <p:nvSpPr>
          <p:cNvPr id="118" name="TextBox 117">
            <a:extLst>
              <a:ext uri="{FF2B5EF4-FFF2-40B4-BE49-F238E27FC236}">
                <a16:creationId xmlns:a16="http://schemas.microsoft.com/office/drawing/2014/main" id="{A5408BB0-0D97-43E6-8A77-C93C1AECFEA5}"/>
              </a:ext>
            </a:extLst>
          </p:cNvPr>
          <p:cNvSpPr txBox="1"/>
          <p:nvPr/>
        </p:nvSpPr>
        <p:spPr>
          <a:xfrm>
            <a:off x="5079282" y="4059192"/>
            <a:ext cx="913264" cy="468382"/>
          </a:xfrm>
          <a:prstGeom prst="rect">
            <a:avLst/>
          </a:prstGeom>
          <a:noFill/>
        </p:spPr>
        <p:txBody>
          <a:bodyPr wrap="square" rtlCol="0">
            <a:spAutoFit/>
          </a:bodyPr>
          <a:lstStyle/>
          <a:p>
            <a:r>
              <a:rPr lang="en-US" sz="2400" dirty="0"/>
              <a:t>ε</a:t>
            </a:r>
          </a:p>
        </p:txBody>
      </p:sp>
      <p:sp>
        <p:nvSpPr>
          <p:cNvPr id="120" name="TextBox 119">
            <a:extLst>
              <a:ext uri="{FF2B5EF4-FFF2-40B4-BE49-F238E27FC236}">
                <a16:creationId xmlns:a16="http://schemas.microsoft.com/office/drawing/2014/main" id="{642E8DA2-8F86-4918-8E14-FFE6E7CEC208}"/>
              </a:ext>
            </a:extLst>
          </p:cNvPr>
          <p:cNvSpPr txBox="1"/>
          <p:nvPr/>
        </p:nvSpPr>
        <p:spPr>
          <a:xfrm>
            <a:off x="8935012" y="2857406"/>
            <a:ext cx="913264" cy="468382"/>
          </a:xfrm>
          <a:prstGeom prst="rect">
            <a:avLst/>
          </a:prstGeom>
          <a:noFill/>
        </p:spPr>
        <p:txBody>
          <a:bodyPr wrap="square" rtlCol="0">
            <a:spAutoFit/>
          </a:bodyPr>
          <a:lstStyle/>
          <a:p>
            <a:r>
              <a:rPr lang="en-US" sz="2400" dirty="0"/>
              <a:t>a</a:t>
            </a:r>
          </a:p>
        </p:txBody>
      </p:sp>
      <p:sp>
        <p:nvSpPr>
          <p:cNvPr id="121" name="TextBox 120">
            <a:extLst>
              <a:ext uri="{FF2B5EF4-FFF2-40B4-BE49-F238E27FC236}">
                <a16:creationId xmlns:a16="http://schemas.microsoft.com/office/drawing/2014/main" id="{D7CCB927-6D90-4827-AE2F-706D18FC84B8}"/>
              </a:ext>
            </a:extLst>
          </p:cNvPr>
          <p:cNvSpPr txBox="1"/>
          <p:nvPr/>
        </p:nvSpPr>
        <p:spPr>
          <a:xfrm>
            <a:off x="1632849" y="2712715"/>
            <a:ext cx="457200" cy="369332"/>
          </a:xfrm>
          <a:prstGeom prst="rect">
            <a:avLst/>
          </a:prstGeom>
          <a:noFill/>
        </p:spPr>
        <p:txBody>
          <a:bodyPr wrap="square" rtlCol="0">
            <a:spAutoFit/>
          </a:bodyPr>
          <a:lstStyle/>
          <a:p>
            <a:r>
              <a:rPr lang="en-US" dirty="0"/>
              <a:t>0</a:t>
            </a:r>
          </a:p>
        </p:txBody>
      </p:sp>
      <p:sp>
        <p:nvSpPr>
          <p:cNvPr id="122" name="TextBox 121">
            <a:extLst>
              <a:ext uri="{FF2B5EF4-FFF2-40B4-BE49-F238E27FC236}">
                <a16:creationId xmlns:a16="http://schemas.microsoft.com/office/drawing/2014/main" id="{BB14EB5F-197B-4D48-A9C8-E76DCEE5F7E4}"/>
              </a:ext>
            </a:extLst>
          </p:cNvPr>
          <p:cNvSpPr txBox="1"/>
          <p:nvPr/>
        </p:nvSpPr>
        <p:spPr>
          <a:xfrm>
            <a:off x="2786734" y="2725789"/>
            <a:ext cx="457200" cy="646331"/>
          </a:xfrm>
          <a:prstGeom prst="rect">
            <a:avLst/>
          </a:prstGeom>
          <a:noFill/>
        </p:spPr>
        <p:txBody>
          <a:bodyPr wrap="square" rtlCol="0">
            <a:spAutoFit/>
          </a:bodyPr>
          <a:lstStyle/>
          <a:p>
            <a:r>
              <a:rPr lang="en-US" dirty="0"/>
              <a:t>1	</a:t>
            </a:r>
          </a:p>
        </p:txBody>
      </p:sp>
      <p:sp>
        <p:nvSpPr>
          <p:cNvPr id="123" name="TextBox 122">
            <a:extLst>
              <a:ext uri="{FF2B5EF4-FFF2-40B4-BE49-F238E27FC236}">
                <a16:creationId xmlns:a16="http://schemas.microsoft.com/office/drawing/2014/main" id="{3B783441-D1D4-4376-9476-F639C6E1A671}"/>
              </a:ext>
            </a:extLst>
          </p:cNvPr>
          <p:cNvSpPr txBox="1"/>
          <p:nvPr/>
        </p:nvSpPr>
        <p:spPr>
          <a:xfrm>
            <a:off x="4323803" y="2016030"/>
            <a:ext cx="457200" cy="646331"/>
          </a:xfrm>
          <a:prstGeom prst="rect">
            <a:avLst/>
          </a:prstGeom>
          <a:noFill/>
        </p:spPr>
        <p:txBody>
          <a:bodyPr wrap="square" rtlCol="0">
            <a:spAutoFit/>
          </a:bodyPr>
          <a:lstStyle/>
          <a:p>
            <a:r>
              <a:rPr lang="en-US" dirty="0"/>
              <a:t>2	</a:t>
            </a:r>
          </a:p>
        </p:txBody>
      </p:sp>
      <p:sp>
        <p:nvSpPr>
          <p:cNvPr id="124" name="TextBox 123">
            <a:extLst>
              <a:ext uri="{FF2B5EF4-FFF2-40B4-BE49-F238E27FC236}">
                <a16:creationId xmlns:a16="http://schemas.microsoft.com/office/drawing/2014/main" id="{B2635E1B-613A-4DD0-BA31-A6401BF73A1E}"/>
              </a:ext>
            </a:extLst>
          </p:cNvPr>
          <p:cNvSpPr txBox="1"/>
          <p:nvPr/>
        </p:nvSpPr>
        <p:spPr>
          <a:xfrm>
            <a:off x="4267199" y="3474722"/>
            <a:ext cx="457200" cy="646331"/>
          </a:xfrm>
          <a:prstGeom prst="rect">
            <a:avLst/>
          </a:prstGeom>
          <a:noFill/>
        </p:spPr>
        <p:txBody>
          <a:bodyPr wrap="square" rtlCol="0">
            <a:spAutoFit/>
          </a:bodyPr>
          <a:lstStyle/>
          <a:p>
            <a:r>
              <a:rPr lang="en-US" dirty="0"/>
              <a:t>4	</a:t>
            </a:r>
          </a:p>
        </p:txBody>
      </p:sp>
      <p:sp>
        <p:nvSpPr>
          <p:cNvPr id="125" name="TextBox 124">
            <a:extLst>
              <a:ext uri="{FF2B5EF4-FFF2-40B4-BE49-F238E27FC236}">
                <a16:creationId xmlns:a16="http://schemas.microsoft.com/office/drawing/2014/main" id="{61B30519-BFA8-4902-A2B4-8EF2459903B2}"/>
              </a:ext>
            </a:extLst>
          </p:cNvPr>
          <p:cNvSpPr txBox="1"/>
          <p:nvPr/>
        </p:nvSpPr>
        <p:spPr>
          <a:xfrm>
            <a:off x="5812968" y="2050859"/>
            <a:ext cx="457200" cy="369332"/>
          </a:xfrm>
          <a:prstGeom prst="rect">
            <a:avLst/>
          </a:prstGeom>
          <a:noFill/>
        </p:spPr>
        <p:txBody>
          <a:bodyPr wrap="square" rtlCol="0">
            <a:spAutoFit/>
          </a:bodyPr>
          <a:lstStyle/>
          <a:p>
            <a:r>
              <a:rPr lang="en-US" dirty="0"/>
              <a:t>3</a:t>
            </a:r>
          </a:p>
        </p:txBody>
      </p:sp>
      <p:sp>
        <p:nvSpPr>
          <p:cNvPr id="126" name="TextBox 125">
            <a:extLst>
              <a:ext uri="{FF2B5EF4-FFF2-40B4-BE49-F238E27FC236}">
                <a16:creationId xmlns:a16="http://schemas.microsoft.com/office/drawing/2014/main" id="{6574C849-9F40-4ACD-89CA-72941053BECA}"/>
              </a:ext>
            </a:extLst>
          </p:cNvPr>
          <p:cNvSpPr txBox="1"/>
          <p:nvPr/>
        </p:nvSpPr>
        <p:spPr>
          <a:xfrm>
            <a:off x="5843451" y="3492134"/>
            <a:ext cx="457200" cy="369332"/>
          </a:xfrm>
          <a:prstGeom prst="rect">
            <a:avLst/>
          </a:prstGeom>
          <a:noFill/>
        </p:spPr>
        <p:txBody>
          <a:bodyPr wrap="square" rtlCol="0">
            <a:spAutoFit/>
          </a:bodyPr>
          <a:lstStyle/>
          <a:p>
            <a:r>
              <a:rPr lang="en-US" dirty="0"/>
              <a:t>5</a:t>
            </a:r>
          </a:p>
        </p:txBody>
      </p:sp>
      <p:sp>
        <p:nvSpPr>
          <p:cNvPr id="127" name="TextBox 126">
            <a:extLst>
              <a:ext uri="{FF2B5EF4-FFF2-40B4-BE49-F238E27FC236}">
                <a16:creationId xmlns:a16="http://schemas.microsoft.com/office/drawing/2014/main" id="{9BB95F1D-731E-495F-A20F-CDDE5221C4F2}"/>
              </a:ext>
            </a:extLst>
          </p:cNvPr>
          <p:cNvSpPr txBox="1"/>
          <p:nvPr/>
        </p:nvSpPr>
        <p:spPr>
          <a:xfrm>
            <a:off x="7310848" y="2660462"/>
            <a:ext cx="457200" cy="369332"/>
          </a:xfrm>
          <a:prstGeom prst="rect">
            <a:avLst/>
          </a:prstGeom>
          <a:noFill/>
        </p:spPr>
        <p:txBody>
          <a:bodyPr wrap="square" rtlCol="0">
            <a:spAutoFit/>
          </a:bodyPr>
          <a:lstStyle/>
          <a:p>
            <a:r>
              <a:rPr lang="en-US" dirty="0"/>
              <a:t>6</a:t>
            </a:r>
          </a:p>
        </p:txBody>
      </p:sp>
      <p:sp>
        <p:nvSpPr>
          <p:cNvPr id="128" name="TextBox 127">
            <a:extLst>
              <a:ext uri="{FF2B5EF4-FFF2-40B4-BE49-F238E27FC236}">
                <a16:creationId xmlns:a16="http://schemas.microsoft.com/office/drawing/2014/main" id="{D869B978-C010-41AC-97B6-B47B1187A12C}"/>
              </a:ext>
            </a:extLst>
          </p:cNvPr>
          <p:cNvSpPr txBox="1"/>
          <p:nvPr/>
        </p:nvSpPr>
        <p:spPr>
          <a:xfrm>
            <a:off x="8436431" y="2721421"/>
            <a:ext cx="457200" cy="369332"/>
          </a:xfrm>
          <a:prstGeom prst="rect">
            <a:avLst/>
          </a:prstGeom>
          <a:noFill/>
        </p:spPr>
        <p:txBody>
          <a:bodyPr wrap="square" rtlCol="0">
            <a:spAutoFit/>
          </a:bodyPr>
          <a:lstStyle/>
          <a:p>
            <a:r>
              <a:rPr lang="en-US" dirty="0"/>
              <a:t>7</a:t>
            </a:r>
          </a:p>
        </p:txBody>
      </p:sp>
      <p:sp>
        <p:nvSpPr>
          <p:cNvPr id="129" name="TextBox 128">
            <a:extLst>
              <a:ext uri="{FF2B5EF4-FFF2-40B4-BE49-F238E27FC236}">
                <a16:creationId xmlns:a16="http://schemas.microsoft.com/office/drawing/2014/main" id="{4990DAD7-188C-408B-8F05-0398A38CFD4E}"/>
              </a:ext>
            </a:extLst>
          </p:cNvPr>
          <p:cNvSpPr txBox="1"/>
          <p:nvPr/>
        </p:nvSpPr>
        <p:spPr>
          <a:xfrm>
            <a:off x="9690468" y="2721421"/>
            <a:ext cx="457200" cy="369332"/>
          </a:xfrm>
          <a:prstGeom prst="rect">
            <a:avLst/>
          </a:prstGeom>
          <a:noFill/>
        </p:spPr>
        <p:txBody>
          <a:bodyPr wrap="square" rtlCol="0">
            <a:spAutoFit/>
          </a:bodyPr>
          <a:lstStyle/>
          <a:p>
            <a:r>
              <a:rPr lang="en-US" dirty="0"/>
              <a:t>8</a:t>
            </a:r>
          </a:p>
        </p:txBody>
      </p:sp>
      <p:sp>
        <p:nvSpPr>
          <p:cNvPr id="130" name="TextBox 129">
            <a:extLst>
              <a:ext uri="{FF2B5EF4-FFF2-40B4-BE49-F238E27FC236}">
                <a16:creationId xmlns:a16="http://schemas.microsoft.com/office/drawing/2014/main" id="{0BE3367B-460D-495D-885A-5AD425635C3F}"/>
              </a:ext>
            </a:extLst>
          </p:cNvPr>
          <p:cNvSpPr txBox="1"/>
          <p:nvPr/>
        </p:nvSpPr>
        <p:spPr>
          <a:xfrm>
            <a:off x="11719572" y="2725780"/>
            <a:ext cx="457200" cy="369332"/>
          </a:xfrm>
          <a:prstGeom prst="rect">
            <a:avLst/>
          </a:prstGeom>
          <a:noFill/>
        </p:spPr>
        <p:txBody>
          <a:bodyPr wrap="square" rtlCol="0">
            <a:spAutoFit/>
          </a:bodyPr>
          <a:lstStyle/>
          <a:p>
            <a:r>
              <a:rPr lang="en-US" dirty="0"/>
              <a:t>10</a:t>
            </a:r>
          </a:p>
        </p:txBody>
      </p:sp>
      <p:sp>
        <p:nvSpPr>
          <p:cNvPr id="2" name="TextBox 1">
            <a:extLst>
              <a:ext uri="{FF2B5EF4-FFF2-40B4-BE49-F238E27FC236}">
                <a16:creationId xmlns:a16="http://schemas.microsoft.com/office/drawing/2014/main" id="{2B5D3211-9152-4570-A74B-4C5CCE85BBEB}"/>
              </a:ext>
            </a:extLst>
          </p:cNvPr>
          <p:cNvSpPr txBox="1"/>
          <p:nvPr/>
        </p:nvSpPr>
        <p:spPr>
          <a:xfrm>
            <a:off x="1767840" y="4720046"/>
            <a:ext cx="3311442" cy="1015663"/>
          </a:xfrm>
          <a:prstGeom prst="rect">
            <a:avLst/>
          </a:prstGeom>
          <a:noFill/>
        </p:spPr>
        <p:txBody>
          <a:bodyPr wrap="square" rtlCol="0">
            <a:spAutoFit/>
          </a:bodyPr>
          <a:lstStyle/>
          <a:p>
            <a:r>
              <a:rPr lang="en-US" sz="2000" b="1" dirty="0"/>
              <a:t>ε-closure(0)=</a:t>
            </a:r>
          </a:p>
          <a:p>
            <a:r>
              <a:rPr lang="en-US" sz="2000" b="1" dirty="0"/>
              <a:t>ε-closure(6)=</a:t>
            </a:r>
          </a:p>
          <a:p>
            <a:r>
              <a:rPr lang="en-US" sz="2000" b="1" dirty="0"/>
              <a:t>ε-closure(7,5,0)=</a:t>
            </a:r>
          </a:p>
        </p:txBody>
      </p:sp>
      <p:sp>
        <p:nvSpPr>
          <p:cNvPr id="47" name="TextBox 46">
            <a:extLst>
              <a:ext uri="{FF2B5EF4-FFF2-40B4-BE49-F238E27FC236}">
                <a16:creationId xmlns:a16="http://schemas.microsoft.com/office/drawing/2014/main" id="{EBA94A1C-1E92-4941-939A-21D3F26960BB}"/>
              </a:ext>
            </a:extLst>
          </p:cNvPr>
          <p:cNvSpPr txBox="1"/>
          <p:nvPr/>
        </p:nvSpPr>
        <p:spPr>
          <a:xfrm>
            <a:off x="5020489" y="1815737"/>
            <a:ext cx="914400"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EADAB3B8-A971-4A7E-A9B5-B2EB224CB511}"/>
              </a:ext>
            </a:extLst>
          </p:cNvPr>
          <p:cNvSpPr txBox="1"/>
          <p:nvPr/>
        </p:nvSpPr>
        <p:spPr>
          <a:xfrm>
            <a:off x="5059676" y="3605350"/>
            <a:ext cx="914400" cy="369332"/>
          </a:xfrm>
          <a:prstGeom prst="rect">
            <a:avLst/>
          </a:prstGeom>
          <a:noFill/>
        </p:spPr>
        <p:txBody>
          <a:bodyPr wrap="square" rtlCol="0">
            <a:spAutoFit/>
          </a:bodyPr>
          <a:lstStyle/>
          <a:p>
            <a:r>
              <a:rPr lang="en-US" dirty="0"/>
              <a:t>b</a:t>
            </a:r>
          </a:p>
        </p:txBody>
      </p:sp>
      <p:cxnSp>
        <p:nvCxnSpPr>
          <p:cNvPr id="5" name="Straight Arrow Connector 4">
            <a:extLst>
              <a:ext uri="{FF2B5EF4-FFF2-40B4-BE49-F238E27FC236}">
                <a16:creationId xmlns:a16="http://schemas.microsoft.com/office/drawing/2014/main" id="{DB091D1C-6843-4851-8874-83DCF92778DF}"/>
              </a:ext>
            </a:extLst>
          </p:cNvPr>
          <p:cNvCxnSpPr>
            <a:endCxn id="64" idx="2"/>
          </p:cNvCxnSpPr>
          <p:nvPr/>
        </p:nvCxnSpPr>
        <p:spPr>
          <a:xfrm flipV="1">
            <a:off x="1105989" y="2869472"/>
            <a:ext cx="365760"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8098A07-FF71-4E92-8D5A-B025625BED07}"/>
              </a:ext>
            </a:extLst>
          </p:cNvPr>
          <p:cNvSpPr txBox="1"/>
          <p:nvPr/>
        </p:nvSpPr>
        <p:spPr>
          <a:xfrm>
            <a:off x="3607528" y="2526483"/>
            <a:ext cx="913264" cy="468382"/>
          </a:xfrm>
          <a:prstGeom prst="rect">
            <a:avLst/>
          </a:prstGeom>
          <a:noFill/>
        </p:spPr>
        <p:txBody>
          <a:bodyPr wrap="square" rtlCol="0">
            <a:spAutoFit/>
          </a:bodyPr>
          <a:lstStyle/>
          <a:p>
            <a:r>
              <a:rPr lang="en-US" sz="2400" dirty="0"/>
              <a:t>ε</a:t>
            </a:r>
          </a:p>
        </p:txBody>
      </p:sp>
      <p:sp>
        <p:nvSpPr>
          <p:cNvPr id="53" name="Oval 52">
            <a:extLst>
              <a:ext uri="{FF2B5EF4-FFF2-40B4-BE49-F238E27FC236}">
                <a16:creationId xmlns:a16="http://schemas.microsoft.com/office/drawing/2014/main" id="{8A27DAE7-D308-4BA3-852A-209863A203C8}"/>
              </a:ext>
            </a:extLst>
          </p:cNvPr>
          <p:cNvSpPr/>
          <p:nvPr/>
        </p:nvSpPr>
        <p:spPr>
          <a:xfrm>
            <a:off x="10513434" y="2597332"/>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7FDB3EB8-4C27-444A-B9CD-361EECCD2E21}"/>
              </a:ext>
            </a:extLst>
          </p:cNvPr>
          <p:cNvCxnSpPr/>
          <p:nvPr/>
        </p:nvCxnSpPr>
        <p:spPr>
          <a:xfrm flipV="1">
            <a:off x="10132437" y="286947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448A751-3BE3-415A-89EE-7F85757C03B6}"/>
              </a:ext>
            </a:extLst>
          </p:cNvPr>
          <p:cNvSpPr txBox="1"/>
          <p:nvPr/>
        </p:nvSpPr>
        <p:spPr>
          <a:xfrm>
            <a:off x="10626640" y="2732307"/>
            <a:ext cx="457200" cy="369332"/>
          </a:xfrm>
          <a:prstGeom prst="rect">
            <a:avLst/>
          </a:prstGeom>
          <a:noFill/>
        </p:spPr>
        <p:txBody>
          <a:bodyPr wrap="square" rtlCol="0">
            <a:spAutoFit/>
          </a:bodyPr>
          <a:lstStyle/>
          <a:p>
            <a:r>
              <a:rPr lang="en-US" dirty="0"/>
              <a:t>9</a:t>
            </a:r>
          </a:p>
        </p:txBody>
      </p:sp>
      <p:cxnSp>
        <p:nvCxnSpPr>
          <p:cNvPr id="4" name="Straight Arrow Connector 3">
            <a:extLst>
              <a:ext uri="{FF2B5EF4-FFF2-40B4-BE49-F238E27FC236}">
                <a16:creationId xmlns:a16="http://schemas.microsoft.com/office/drawing/2014/main" id="{6414E6AD-EE6A-433F-AFA4-BC49AEC8005E}"/>
              </a:ext>
            </a:extLst>
          </p:cNvPr>
          <p:cNvCxnSpPr>
            <a:stCxn id="70" idx="6"/>
          </p:cNvCxnSpPr>
          <p:nvPr/>
        </p:nvCxnSpPr>
        <p:spPr>
          <a:xfrm>
            <a:off x="7772407" y="2856412"/>
            <a:ext cx="457196" cy="19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8E6E9E4-2C51-4FA1-988D-30C259311EC4}"/>
              </a:ext>
            </a:extLst>
          </p:cNvPr>
          <p:cNvSpPr txBox="1"/>
          <p:nvPr/>
        </p:nvSpPr>
        <p:spPr>
          <a:xfrm>
            <a:off x="7835553" y="2454633"/>
            <a:ext cx="913264" cy="468382"/>
          </a:xfrm>
          <a:prstGeom prst="rect">
            <a:avLst/>
          </a:prstGeom>
          <a:noFill/>
        </p:spPr>
        <p:txBody>
          <a:bodyPr wrap="square" rtlCol="0">
            <a:spAutoFit/>
          </a:bodyPr>
          <a:lstStyle/>
          <a:p>
            <a:r>
              <a:rPr lang="en-US" sz="2400" dirty="0"/>
              <a:t>ε</a:t>
            </a:r>
          </a:p>
        </p:txBody>
      </p:sp>
      <p:sp>
        <p:nvSpPr>
          <p:cNvPr id="58" name="TextBox 57">
            <a:extLst>
              <a:ext uri="{FF2B5EF4-FFF2-40B4-BE49-F238E27FC236}">
                <a16:creationId xmlns:a16="http://schemas.microsoft.com/office/drawing/2014/main" id="{FC8F5059-BFCA-476D-A575-74E4D915B0C0}"/>
              </a:ext>
            </a:extLst>
          </p:cNvPr>
          <p:cNvSpPr txBox="1"/>
          <p:nvPr/>
        </p:nvSpPr>
        <p:spPr>
          <a:xfrm>
            <a:off x="10154213" y="2835635"/>
            <a:ext cx="913264" cy="468382"/>
          </a:xfrm>
          <a:prstGeom prst="rect">
            <a:avLst/>
          </a:prstGeom>
          <a:noFill/>
        </p:spPr>
        <p:txBody>
          <a:bodyPr wrap="square" rtlCol="0">
            <a:spAutoFit/>
          </a:bodyPr>
          <a:lstStyle/>
          <a:p>
            <a:r>
              <a:rPr lang="en-US" sz="2400" dirty="0"/>
              <a:t>b</a:t>
            </a:r>
          </a:p>
        </p:txBody>
      </p:sp>
      <p:sp>
        <p:nvSpPr>
          <p:cNvPr id="59" name="TextBox 58">
            <a:extLst>
              <a:ext uri="{FF2B5EF4-FFF2-40B4-BE49-F238E27FC236}">
                <a16:creationId xmlns:a16="http://schemas.microsoft.com/office/drawing/2014/main" id="{ABA59A76-4C1A-41BB-8578-029050F1DD1C}"/>
              </a:ext>
            </a:extLst>
          </p:cNvPr>
          <p:cNvSpPr txBox="1"/>
          <p:nvPr/>
        </p:nvSpPr>
        <p:spPr>
          <a:xfrm>
            <a:off x="11179629" y="2906485"/>
            <a:ext cx="889334" cy="462846"/>
          </a:xfrm>
          <a:prstGeom prst="rect">
            <a:avLst/>
          </a:prstGeom>
          <a:noFill/>
        </p:spPr>
        <p:txBody>
          <a:bodyPr wrap="square" rtlCol="0">
            <a:spAutoFit/>
          </a:bodyPr>
          <a:lstStyle/>
          <a:p>
            <a:r>
              <a:rPr lang="en-US" sz="2400" dirty="0"/>
              <a:t>b</a:t>
            </a:r>
          </a:p>
        </p:txBody>
      </p:sp>
      <p:cxnSp>
        <p:nvCxnSpPr>
          <p:cNvPr id="60" name="Connector: Curved 59">
            <a:extLst>
              <a:ext uri="{FF2B5EF4-FFF2-40B4-BE49-F238E27FC236}">
                <a16:creationId xmlns:a16="http://schemas.microsoft.com/office/drawing/2014/main" id="{C0CA2633-89F5-4F03-A741-40E06393F471}"/>
              </a:ext>
            </a:extLst>
          </p:cNvPr>
          <p:cNvCxnSpPr/>
          <p:nvPr/>
        </p:nvCxnSpPr>
        <p:spPr>
          <a:xfrm rot="16200000" flipH="1" flipV="1">
            <a:off x="5203375" y="357049"/>
            <a:ext cx="26127" cy="4458794"/>
          </a:xfrm>
          <a:prstGeom prst="curvedConnector3">
            <a:avLst>
              <a:gd name="adj1" fmla="val -299985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33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92E48-103F-42A9-98A6-5DAA10F957EE}"/>
              </a:ext>
            </a:extLst>
          </p:cNvPr>
          <p:cNvSpPr>
            <a:spLocks noGrp="1"/>
          </p:cNvSpPr>
          <p:nvPr>
            <p:ph type="title"/>
          </p:nvPr>
        </p:nvSpPr>
        <p:spPr/>
        <p:txBody>
          <a:bodyPr/>
          <a:lstStyle/>
          <a:p>
            <a:r>
              <a:rPr lang="en-US" dirty="0" err="1"/>
              <a:t>relop</a:t>
            </a:r>
            <a:endParaRPr lang="en-US" dirty="0"/>
          </a:p>
        </p:txBody>
      </p:sp>
      <p:sp>
        <p:nvSpPr>
          <p:cNvPr id="3" name="Content Placeholder 2">
            <a:extLst>
              <a:ext uri="{FF2B5EF4-FFF2-40B4-BE49-F238E27FC236}">
                <a16:creationId xmlns:a16="http://schemas.microsoft.com/office/drawing/2014/main" id="{6EFE6916-ACCF-47EE-9A7B-A841D28EE24B}"/>
              </a:ext>
            </a:extLst>
          </p:cNvPr>
          <p:cNvSpPr>
            <a:spLocks noGrp="1"/>
          </p:cNvSpPr>
          <p:nvPr>
            <p:ph idx="1"/>
          </p:nvPr>
        </p:nvSpPr>
        <p:spPr/>
        <p:txBody>
          <a:bodyPr/>
          <a:lstStyle/>
          <a:p>
            <a:pPr marL="0" indent="0">
              <a:buNone/>
            </a:pPr>
            <a:r>
              <a:rPr lang="en-US" dirty="0"/>
              <a:t>&lt;              { return LT; }          </a:t>
            </a:r>
          </a:p>
          <a:p>
            <a:pPr marL="0" indent="0">
              <a:buNone/>
            </a:pPr>
            <a:r>
              <a:rPr lang="en-US" dirty="0"/>
              <a:t>&lt;=            { return LE; }</a:t>
            </a:r>
          </a:p>
          <a:p>
            <a:pPr marL="0" indent="0">
              <a:buNone/>
            </a:pPr>
            <a:r>
              <a:rPr lang="en-US" dirty="0"/>
              <a:t>==            {return DE; }</a:t>
            </a:r>
          </a:p>
          <a:p>
            <a:pPr marL="0" indent="0">
              <a:buNone/>
            </a:pPr>
            <a:r>
              <a:rPr lang="en-US" dirty="0"/>
              <a:t>!=             {return NE; }</a:t>
            </a:r>
          </a:p>
          <a:p>
            <a:pPr marL="0" indent="0">
              <a:buNone/>
            </a:pPr>
            <a:r>
              <a:rPr lang="en-US" dirty="0"/>
              <a:t>&gt;              { return GT; }</a:t>
            </a:r>
          </a:p>
          <a:p>
            <a:pPr marL="0" indent="0">
              <a:buNone/>
            </a:pPr>
            <a:r>
              <a:rPr lang="en-US" dirty="0"/>
              <a:t>&gt;=            {return GE; }</a:t>
            </a:r>
          </a:p>
        </p:txBody>
      </p:sp>
      <p:sp>
        <p:nvSpPr>
          <p:cNvPr id="5" name="TextBox 4">
            <a:extLst>
              <a:ext uri="{FF2B5EF4-FFF2-40B4-BE49-F238E27FC236}">
                <a16:creationId xmlns:a16="http://schemas.microsoft.com/office/drawing/2014/main" id="{E02DCE57-CFF0-BBEA-D3CB-77834E90FEF6}"/>
              </a:ext>
            </a:extLst>
          </p:cNvPr>
          <p:cNvSpPr txBox="1"/>
          <p:nvPr/>
        </p:nvSpPr>
        <p:spPr>
          <a:xfrm>
            <a:off x="6096000" y="2373330"/>
            <a:ext cx="5000090" cy="646331"/>
          </a:xfrm>
          <a:prstGeom prst="rect">
            <a:avLst/>
          </a:prstGeom>
          <a:noFill/>
        </p:spPr>
        <p:txBody>
          <a:bodyPr wrap="square" rtlCol="0">
            <a:spAutoFit/>
          </a:bodyPr>
          <a:lstStyle/>
          <a:p>
            <a:r>
              <a:rPr lang="en-US" dirty="0">
                <a:latin typeface="Consolas" panose="020B0609020204030204" pitchFamily="49" charset="0"/>
              </a:rPr>
              <a:t>Transition diagram will automatically be generated from these rules.</a:t>
            </a:r>
            <a:endParaRPr lang="en-IN" dirty="0">
              <a:latin typeface="Consolas" panose="020B0609020204030204" pitchFamily="49" charset="0"/>
            </a:endParaRPr>
          </a:p>
        </p:txBody>
      </p:sp>
    </p:spTree>
    <p:extLst>
      <p:ext uri="{BB962C8B-B14F-4D97-AF65-F5344CB8AC3E}">
        <p14:creationId xmlns:p14="http://schemas.microsoft.com/office/powerpoint/2010/main" val="22108027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a:extLst>
              <a:ext uri="{FF2B5EF4-FFF2-40B4-BE49-F238E27FC236}">
                <a16:creationId xmlns:a16="http://schemas.microsoft.com/office/drawing/2014/main" id="{AD5B19D3-D05F-427A-AA52-FC6B7884D15F}"/>
              </a:ext>
            </a:extLst>
          </p:cNvPr>
          <p:cNvSpPr>
            <a:spLocks noGrp="1"/>
          </p:cNvSpPr>
          <p:nvPr>
            <p:ph type="title"/>
          </p:nvPr>
        </p:nvSpPr>
        <p:spPr/>
        <p:txBody>
          <a:bodyPr/>
          <a:lstStyle/>
          <a:p>
            <a:r>
              <a:rPr lang="en-US" dirty="0"/>
              <a:t>ε-closure</a:t>
            </a:r>
          </a:p>
        </p:txBody>
      </p:sp>
      <p:sp>
        <p:nvSpPr>
          <p:cNvPr id="63" name="Content Placeholder 62">
            <a:extLst>
              <a:ext uri="{FF2B5EF4-FFF2-40B4-BE49-F238E27FC236}">
                <a16:creationId xmlns:a16="http://schemas.microsoft.com/office/drawing/2014/main" id="{A1E4C40E-F36F-4E2B-B1C1-F52D7ED588EF}"/>
              </a:ext>
            </a:extLst>
          </p:cNvPr>
          <p:cNvSpPr>
            <a:spLocks noGrp="1"/>
          </p:cNvSpPr>
          <p:nvPr>
            <p:ph idx="1"/>
          </p:nvPr>
        </p:nvSpPr>
        <p:spPr/>
        <p:txBody>
          <a:bodyPr/>
          <a:lstStyle/>
          <a:p>
            <a:pPr marL="0" indent="0">
              <a:buNone/>
            </a:pPr>
            <a:endParaRPr lang="en-US" dirty="0"/>
          </a:p>
        </p:txBody>
      </p:sp>
      <p:sp>
        <p:nvSpPr>
          <p:cNvPr id="64" name="Oval 63">
            <a:extLst>
              <a:ext uri="{FF2B5EF4-FFF2-40B4-BE49-F238E27FC236}">
                <a16:creationId xmlns:a16="http://schemas.microsoft.com/office/drawing/2014/main" id="{1ECEF74F-2ECC-4A31-B3F7-4A6133FDA316}"/>
              </a:ext>
            </a:extLst>
          </p:cNvPr>
          <p:cNvSpPr/>
          <p:nvPr/>
        </p:nvSpPr>
        <p:spPr>
          <a:xfrm>
            <a:off x="1471749" y="258644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6A0AB93E-9FC3-465A-966C-F263C3069754}"/>
              </a:ext>
            </a:extLst>
          </p:cNvPr>
          <p:cNvSpPr/>
          <p:nvPr/>
        </p:nvSpPr>
        <p:spPr>
          <a:xfrm>
            <a:off x="2660471" y="259951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ACF52154-3520-4452-AFE5-FE6FC54C2FB2}"/>
              </a:ext>
            </a:extLst>
          </p:cNvPr>
          <p:cNvSpPr/>
          <p:nvPr/>
        </p:nvSpPr>
        <p:spPr>
          <a:xfrm>
            <a:off x="4132220" y="1911536"/>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69E503-5085-48FF-B380-A397FC00BDA9}"/>
              </a:ext>
            </a:extLst>
          </p:cNvPr>
          <p:cNvSpPr/>
          <p:nvPr/>
        </p:nvSpPr>
        <p:spPr>
          <a:xfrm>
            <a:off x="4140925" y="3339739"/>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2EECDE37-2799-4BFD-B575-BA3A6E004A30}"/>
              </a:ext>
            </a:extLst>
          </p:cNvPr>
          <p:cNvSpPr/>
          <p:nvPr/>
        </p:nvSpPr>
        <p:spPr>
          <a:xfrm>
            <a:off x="5660573" y="3378927"/>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05B689D-F245-47C9-AFEE-A835D51CCECF}"/>
              </a:ext>
            </a:extLst>
          </p:cNvPr>
          <p:cNvSpPr/>
          <p:nvPr/>
        </p:nvSpPr>
        <p:spPr>
          <a:xfrm>
            <a:off x="5608323" y="193330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BF36EE4-BD7B-418C-B931-D3128E8FA63D}"/>
              </a:ext>
            </a:extLst>
          </p:cNvPr>
          <p:cNvSpPr/>
          <p:nvPr/>
        </p:nvSpPr>
        <p:spPr>
          <a:xfrm>
            <a:off x="7119265" y="257338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3BFF5284-08A7-48D7-A53E-512D32D4C92D}"/>
              </a:ext>
            </a:extLst>
          </p:cNvPr>
          <p:cNvSpPr/>
          <p:nvPr/>
        </p:nvSpPr>
        <p:spPr>
          <a:xfrm>
            <a:off x="8240491" y="259950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A906830B-310E-41E9-B85C-65A44EED457D}"/>
              </a:ext>
            </a:extLst>
          </p:cNvPr>
          <p:cNvSpPr/>
          <p:nvPr/>
        </p:nvSpPr>
        <p:spPr>
          <a:xfrm>
            <a:off x="9501065" y="2586444"/>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2B86500-4ED4-4394-892F-3018FA932787}"/>
              </a:ext>
            </a:extLst>
          </p:cNvPr>
          <p:cNvSpPr/>
          <p:nvPr/>
        </p:nvSpPr>
        <p:spPr>
          <a:xfrm>
            <a:off x="11569350" y="260821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C5A5A-6E16-402B-8002-55C2D1729DD8}"/>
              </a:ext>
            </a:extLst>
          </p:cNvPr>
          <p:cNvSpPr/>
          <p:nvPr/>
        </p:nvSpPr>
        <p:spPr>
          <a:xfrm>
            <a:off x="11652077" y="2690947"/>
            <a:ext cx="500742" cy="4049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a:extLst>
              <a:ext uri="{FF2B5EF4-FFF2-40B4-BE49-F238E27FC236}">
                <a16:creationId xmlns:a16="http://schemas.microsoft.com/office/drawing/2014/main" id="{4CF8AA04-D7A1-489A-8C0C-11F9B2AFED51}"/>
              </a:ext>
            </a:extLst>
          </p:cNvPr>
          <p:cNvCxnSpPr>
            <a:stCxn id="67" idx="6"/>
          </p:cNvCxnSpPr>
          <p:nvPr/>
        </p:nvCxnSpPr>
        <p:spPr>
          <a:xfrm flipV="1">
            <a:off x="4794067" y="3622767"/>
            <a:ext cx="8142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48CF2E5-1094-4FB8-82FD-F8FA03DE75E9}"/>
              </a:ext>
            </a:extLst>
          </p:cNvPr>
          <p:cNvCxnSpPr/>
          <p:nvPr/>
        </p:nvCxnSpPr>
        <p:spPr>
          <a:xfrm>
            <a:off x="4794067" y="2216328"/>
            <a:ext cx="866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9D6AA644-871E-47B3-BA9D-51515CA6C0DC}"/>
              </a:ext>
            </a:extLst>
          </p:cNvPr>
          <p:cNvCxnSpPr>
            <a:endCxn id="70" idx="2"/>
          </p:cNvCxnSpPr>
          <p:nvPr/>
        </p:nvCxnSpPr>
        <p:spPr>
          <a:xfrm>
            <a:off x="6261465" y="2281646"/>
            <a:ext cx="857800" cy="57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F589754-73FE-45EB-B1BD-07DDB76E1ADB}"/>
              </a:ext>
            </a:extLst>
          </p:cNvPr>
          <p:cNvCxnSpPr/>
          <p:nvPr/>
        </p:nvCxnSpPr>
        <p:spPr>
          <a:xfrm flipV="1">
            <a:off x="6345276" y="2922066"/>
            <a:ext cx="773989" cy="70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8FD2EE6-E52F-4F07-8A13-BC245C9F3135}"/>
              </a:ext>
            </a:extLst>
          </p:cNvPr>
          <p:cNvCxnSpPr>
            <a:stCxn id="65" idx="5"/>
          </p:cNvCxnSpPr>
          <p:nvPr/>
        </p:nvCxnSpPr>
        <p:spPr>
          <a:xfrm>
            <a:off x="3217963" y="3082670"/>
            <a:ext cx="914257" cy="435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B7BB74-C294-42A4-B3E3-315BAEEC747F}"/>
              </a:ext>
            </a:extLst>
          </p:cNvPr>
          <p:cNvCxnSpPr>
            <a:stCxn id="65" idx="6"/>
            <a:endCxn id="66" idx="3"/>
          </p:cNvCxnSpPr>
          <p:nvPr/>
        </p:nvCxnSpPr>
        <p:spPr>
          <a:xfrm flipV="1">
            <a:off x="3313613" y="2394696"/>
            <a:ext cx="914257" cy="48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C2A2890-5016-4955-A17C-9BF4570B0122}"/>
              </a:ext>
            </a:extLst>
          </p:cNvPr>
          <p:cNvCxnSpPr/>
          <p:nvPr/>
        </p:nvCxnSpPr>
        <p:spPr>
          <a:xfrm flipV="1">
            <a:off x="8882749" y="2891243"/>
            <a:ext cx="618317"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E2F5B5-C158-4B93-8827-1F233664EC25}"/>
              </a:ext>
            </a:extLst>
          </p:cNvPr>
          <p:cNvCxnSpPr/>
          <p:nvPr/>
        </p:nvCxnSpPr>
        <p:spPr>
          <a:xfrm flipV="1">
            <a:off x="2153189" y="2869471"/>
            <a:ext cx="546475" cy="13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459A733-4F3D-453A-B8E0-FCC74FE99DF8}"/>
              </a:ext>
            </a:extLst>
          </p:cNvPr>
          <p:cNvCxnSpPr>
            <a:cxnSpLocks/>
          </p:cNvCxnSpPr>
          <p:nvPr/>
        </p:nvCxnSpPr>
        <p:spPr>
          <a:xfrm flipV="1">
            <a:off x="11177464" y="289124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75768E9-33E6-475C-84BD-07B07B5DDB58}"/>
              </a:ext>
            </a:extLst>
          </p:cNvPr>
          <p:cNvCxnSpPr>
            <a:endCxn id="71" idx="4"/>
          </p:cNvCxnSpPr>
          <p:nvPr/>
        </p:nvCxnSpPr>
        <p:spPr>
          <a:xfrm>
            <a:off x="1656792" y="3074127"/>
            <a:ext cx="6910270" cy="91435"/>
          </a:xfrm>
          <a:prstGeom prst="curvedConnector4">
            <a:avLst>
              <a:gd name="adj1" fmla="val 1009"/>
              <a:gd name="adj2" fmla="val 1131009"/>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95F32D9E-8F56-4286-8010-564F58958342}"/>
              </a:ext>
            </a:extLst>
          </p:cNvPr>
          <p:cNvSpPr txBox="1"/>
          <p:nvPr/>
        </p:nvSpPr>
        <p:spPr>
          <a:xfrm>
            <a:off x="4317282" y="1485803"/>
            <a:ext cx="913264" cy="468382"/>
          </a:xfrm>
          <a:prstGeom prst="rect">
            <a:avLst/>
          </a:prstGeom>
          <a:noFill/>
        </p:spPr>
        <p:txBody>
          <a:bodyPr wrap="square" rtlCol="0">
            <a:spAutoFit/>
          </a:bodyPr>
          <a:lstStyle/>
          <a:p>
            <a:r>
              <a:rPr lang="en-US" sz="2400" dirty="0"/>
              <a:t>ε</a:t>
            </a:r>
          </a:p>
        </p:txBody>
      </p:sp>
      <p:sp>
        <p:nvSpPr>
          <p:cNvPr id="114" name="TextBox 113">
            <a:extLst>
              <a:ext uri="{FF2B5EF4-FFF2-40B4-BE49-F238E27FC236}">
                <a16:creationId xmlns:a16="http://schemas.microsoft.com/office/drawing/2014/main" id="{C2DDAF6A-0852-4712-994A-697B91954F54}"/>
              </a:ext>
            </a:extLst>
          </p:cNvPr>
          <p:cNvSpPr txBox="1"/>
          <p:nvPr/>
        </p:nvSpPr>
        <p:spPr>
          <a:xfrm>
            <a:off x="2153197" y="2744198"/>
            <a:ext cx="913264" cy="468382"/>
          </a:xfrm>
          <a:prstGeom prst="rect">
            <a:avLst/>
          </a:prstGeom>
          <a:noFill/>
        </p:spPr>
        <p:txBody>
          <a:bodyPr wrap="square" rtlCol="0">
            <a:spAutoFit/>
          </a:bodyPr>
          <a:lstStyle/>
          <a:p>
            <a:r>
              <a:rPr lang="en-US" sz="2400" dirty="0"/>
              <a:t>ε</a:t>
            </a:r>
          </a:p>
        </p:txBody>
      </p:sp>
      <p:sp>
        <p:nvSpPr>
          <p:cNvPr id="115" name="TextBox 114">
            <a:extLst>
              <a:ext uri="{FF2B5EF4-FFF2-40B4-BE49-F238E27FC236}">
                <a16:creationId xmlns:a16="http://schemas.microsoft.com/office/drawing/2014/main" id="{FA9DC57B-866B-4EFD-B0B0-C7ECA13F4904}"/>
              </a:ext>
            </a:extLst>
          </p:cNvPr>
          <p:cNvSpPr txBox="1"/>
          <p:nvPr/>
        </p:nvSpPr>
        <p:spPr>
          <a:xfrm>
            <a:off x="6372509" y="2295702"/>
            <a:ext cx="913264" cy="468382"/>
          </a:xfrm>
          <a:prstGeom prst="rect">
            <a:avLst/>
          </a:prstGeom>
          <a:noFill/>
        </p:spPr>
        <p:txBody>
          <a:bodyPr wrap="square" rtlCol="0">
            <a:spAutoFit/>
          </a:bodyPr>
          <a:lstStyle/>
          <a:p>
            <a:r>
              <a:rPr lang="en-US" sz="2400" dirty="0"/>
              <a:t>ε</a:t>
            </a:r>
          </a:p>
        </p:txBody>
      </p:sp>
      <p:sp>
        <p:nvSpPr>
          <p:cNvPr id="116" name="TextBox 115">
            <a:extLst>
              <a:ext uri="{FF2B5EF4-FFF2-40B4-BE49-F238E27FC236}">
                <a16:creationId xmlns:a16="http://schemas.microsoft.com/office/drawing/2014/main" id="{94C39946-35BE-4EA8-8818-6DE9CA40FD74}"/>
              </a:ext>
            </a:extLst>
          </p:cNvPr>
          <p:cNvSpPr txBox="1"/>
          <p:nvPr/>
        </p:nvSpPr>
        <p:spPr>
          <a:xfrm>
            <a:off x="6655537" y="3170920"/>
            <a:ext cx="913264" cy="468382"/>
          </a:xfrm>
          <a:prstGeom prst="rect">
            <a:avLst/>
          </a:prstGeom>
          <a:noFill/>
        </p:spPr>
        <p:txBody>
          <a:bodyPr wrap="square" rtlCol="0">
            <a:spAutoFit/>
          </a:bodyPr>
          <a:lstStyle/>
          <a:p>
            <a:r>
              <a:rPr lang="en-US" sz="2400" dirty="0"/>
              <a:t>ε</a:t>
            </a:r>
          </a:p>
        </p:txBody>
      </p:sp>
      <p:sp>
        <p:nvSpPr>
          <p:cNvPr id="117" name="TextBox 116">
            <a:extLst>
              <a:ext uri="{FF2B5EF4-FFF2-40B4-BE49-F238E27FC236}">
                <a16:creationId xmlns:a16="http://schemas.microsoft.com/office/drawing/2014/main" id="{B1A0E373-8834-48B0-8997-1026E0AE833F}"/>
              </a:ext>
            </a:extLst>
          </p:cNvPr>
          <p:cNvSpPr txBox="1"/>
          <p:nvPr/>
        </p:nvSpPr>
        <p:spPr>
          <a:xfrm>
            <a:off x="3455128" y="3140439"/>
            <a:ext cx="913264" cy="468382"/>
          </a:xfrm>
          <a:prstGeom prst="rect">
            <a:avLst/>
          </a:prstGeom>
          <a:noFill/>
        </p:spPr>
        <p:txBody>
          <a:bodyPr wrap="square" rtlCol="0">
            <a:spAutoFit/>
          </a:bodyPr>
          <a:lstStyle/>
          <a:p>
            <a:r>
              <a:rPr lang="en-US" sz="2400" dirty="0"/>
              <a:t>ε</a:t>
            </a:r>
          </a:p>
        </p:txBody>
      </p:sp>
      <p:sp>
        <p:nvSpPr>
          <p:cNvPr id="118" name="TextBox 117">
            <a:extLst>
              <a:ext uri="{FF2B5EF4-FFF2-40B4-BE49-F238E27FC236}">
                <a16:creationId xmlns:a16="http://schemas.microsoft.com/office/drawing/2014/main" id="{A5408BB0-0D97-43E6-8A77-C93C1AECFEA5}"/>
              </a:ext>
            </a:extLst>
          </p:cNvPr>
          <p:cNvSpPr txBox="1"/>
          <p:nvPr/>
        </p:nvSpPr>
        <p:spPr>
          <a:xfrm>
            <a:off x="5079282" y="4059192"/>
            <a:ext cx="913264" cy="468382"/>
          </a:xfrm>
          <a:prstGeom prst="rect">
            <a:avLst/>
          </a:prstGeom>
          <a:noFill/>
        </p:spPr>
        <p:txBody>
          <a:bodyPr wrap="square" rtlCol="0">
            <a:spAutoFit/>
          </a:bodyPr>
          <a:lstStyle/>
          <a:p>
            <a:r>
              <a:rPr lang="en-US" sz="2400" dirty="0"/>
              <a:t>ε</a:t>
            </a:r>
          </a:p>
        </p:txBody>
      </p:sp>
      <p:sp>
        <p:nvSpPr>
          <p:cNvPr id="120" name="TextBox 119">
            <a:extLst>
              <a:ext uri="{FF2B5EF4-FFF2-40B4-BE49-F238E27FC236}">
                <a16:creationId xmlns:a16="http://schemas.microsoft.com/office/drawing/2014/main" id="{642E8DA2-8F86-4918-8E14-FFE6E7CEC208}"/>
              </a:ext>
            </a:extLst>
          </p:cNvPr>
          <p:cNvSpPr txBox="1"/>
          <p:nvPr/>
        </p:nvSpPr>
        <p:spPr>
          <a:xfrm>
            <a:off x="8935012" y="2857406"/>
            <a:ext cx="913264" cy="468382"/>
          </a:xfrm>
          <a:prstGeom prst="rect">
            <a:avLst/>
          </a:prstGeom>
          <a:noFill/>
        </p:spPr>
        <p:txBody>
          <a:bodyPr wrap="square" rtlCol="0">
            <a:spAutoFit/>
          </a:bodyPr>
          <a:lstStyle/>
          <a:p>
            <a:r>
              <a:rPr lang="en-US" sz="2400" dirty="0"/>
              <a:t>a</a:t>
            </a:r>
          </a:p>
        </p:txBody>
      </p:sp>
      <p:sp>
        <p:nvSpPr>
          <p:cNvPr id="121" name="TextBox 120">
            <a:extLst>
              <a:ext uri="{FF2B5EF4-FFF2-40B4-BE49-F238E27FC236}">
                <a16:creationId xmlns:a16="http://schemas.microsoft.com/office/drawing/2014/main" id="{D7CCB927-6D90-4827-AE2F-706D18FC84B8}"/>
              </a:ext>
            </a:extLst>
          </p:cNvPr>
          <p:cNvSpPr txBox="1"/>
          <p:nvPr/>
        </p:nvSpPr>
        <p:spPr>
          <a:xfrm>
            <a:off x="1632849" y="2712715"/>
            <a:ext cx="457200" cy="369332"/>
          </a:xfrm>
          <a:prstGeom prst="rect">
            <a:avLst/>
          </a:prstGeom>
          <a:noFill/>
        </p:spPr>
        <p:txBody>
          <a:bodyPr wrap="square" rtlCol="0">
            <a:spAutoFit/>
          </a:bodyPr>
          <a:lstStyle/>
          <a:p>
            <a:r>
              <a:rPr lang="en-US" dirty="0"/>
              <a:t>0</a:t>
            </a:r>
          </a:p>
        </p:txBody>
      </p:sp>
      <p:sp>
        <p:nvSpPr>
          <p:cNvPr id="122" name="TextBox 121">
            <a:extLst>
              <a:ext uri="{FF2B5EF4-FFF2-40B4-BE49-F238E27FC236}">
                <a16:creationId xmlns:a16="http://schemas.microsoft.com/office/drawing/2014/main" id="{BB14EB5F-197B-4D48-A9C8-E76DCEE5F7E4}"/>
              </a:ext>
            </a:extLst>
          </p:cNvPr>
          <p:cNvSpPr txBox="1"/>
          <p:nvPr/>
        </p:nvSpPr>
        <p:spPr>
          <a:xfrm>
            <a:off x="2786734" y="2725789"/>
            <a:ext cx="457200" cy="646331"/>
          </a:xfrm>
          <a:prstGeom prst="rect">
            <a:avLst/>
          </a:prstGeom>
          <a:noFill/>
        </p:spPr>
        <p:txBody>
          <a:bodyPr wrap="square" rtlCol="0">
            <a:spAutoFit/>
          </a:bodyPr>
          <a:lstStyle/>
          <a:p>
            <a:r>
              <a:rPr lang="en-US" dirty="0"/>
              <a:t>1	</a:t>
            </a:r>
          </a:p>
        </p:txBody>
      </p:sp>
      <p:sp>
        <p:nvSpPr>
          <p:cNvPr id="123" name="TextBox 122">
            <a:extLst>
              <a:ext uri="{FF2B5EF4-FFF2-40B4-BE49-F238E27FC236}">
                <a16:creationId xmlns:a16="http://schemas.microsoft.com/office/drawing/2014/main" id="{3B783441-D1D4-4376-9476-F639C6E1A671}"/>
              </a:ext>
            </a:extLst>
          </p:cNvPr>
          <p:cNvSpPr txBox="1"/>
          <p:nvPr/>
        </p:nvSpPr>
        <p:spPr>
          <a:xfrm>
            <a:off x="4323803" y="2016030"/>
            <a:ext cx="457200" cy="646331"/>
          </a:xfrm>
          <a:prstGeom prst="rect">
            <a:avLst/>
          </a:prstGeom>
          <a:noFill/>
        </p:spPr>
        <p:txBody>
          <a:bodyPr wrap="square" rtlCol="0">
            <a:spAutoFit/>
          </a:bodyPr>
          <a:lstStyle/>
          <a:p>
            <a:r>
              <a:rPr lang="en-US" dirty="0"/>
              <a:t>2	</a:t>
            </a:r>
          </a:p>
        </p:txBody>
      </p:sp>
      <p:sp>
        <p:nvSpPr>
          <p:cNvPr id="124" name="TextBox 123">
            <a:extLst>
              <a:ext uri="{FF2B5EF4-FFF2-40B4-BE49-F238E27FC236}">
                <a16:creationId xmlns:a16="http://schemas.microsoft.com/office/drawing/2014/main" id="{B2635E1B-613A-4DD0-BA31-A6401BF73A1E}"/>
              </a:ext>
            </a:extLst>
          </p:cNvPr>
          <p:cNvSpPr txBox="1"/>
          <p:nvPr/>
        </p:nvSpPr>
        <p:spPr>
          <a:xfrm>
            <a:off x="4267199" y="3474722"/>
            <a:ext cx="457200" cy="646331"/>
          </a:xfrm>
          <a:prstGeom prst="rect">
            <a:avLst/>
          </a:prstGeom>
          <a:noFill/>
        </p:spPr>
        <p:txBody>
          <a:bodyPr wrap="square" rtlCol="0">
            <a:spAutoFit/>
          </a:bodyPr>
          <a:lstStyle/>
          <a:p>
            <a:r>
              <a:rPr lang="en-US" dirty="0"/>
              <a:t>4	</a:t>
            </a:r>
          </a:p>
        </p:txBody>
      </p:sp>
      <p:sp>
        <p:nvSpPr>
          <p:cNvPr id="125" name="TextBox 124">
            <a:extLst>
              <a:ext uri="{FF2B5EF4-FFF2-40B4-BE49-F238E27FC236}">
                <a16:creationId xmlns:a16="http://schemas.microsoft.com/office/drawing/2014/main" id="{61B30519-BFA8-4902-A2B4-8EF2459903B2}"/>
              </a:ext>
            </a:extLst>
          </p:cNvPr>
          <p:cNvSpPr txBox="1"/>
          <p:nvPr/>
        </p:nvSpPr>
        <p:spPr>
          <a:xfrm>
            <a:off x="5812968" y="2050859"/>
            <a:ext cx="457200" cy="369332"/>
          </a:xfrm>
          <a:prstGeom prst="rect">
            <a:avLst/>
          </a:prstGeom>
          <a:noFill/>
        </p:spPr>
        <p:txBody>
          <a:bodyPr wrap="square" rtlCol="0">
            <a:spAutoFit/>
          </a:bodyPr>
          <a:lstStyle/>
          <a:p>
            <a:r>
              <a:rPr lang="en-US" dirty="0"/>
              <a:t>3</a:t>
            </a:r>
          </a:p>
        </p:txBody>
      </p:sp>
      <p:sp>
        <p:nvSpPr>
          <p:cNvPr id="126" name="TextBox 125">
            <a:extLst>
              <a:ext uri="{FF2B5EF4-FFF2-40B4-BE49-F238E27FC236}">
                <a16:creationId xmlns:a16="http://schemas.microsoft.com/office/drawing/2014/main" id="{6574C849-9F40-4ACD-89CA-72941053BECA}"/>
              </a:ext>
            </a:extLst>
          </p:cNvPr>
          <p:cNvSpPr txBox="1"/>
          <p:nvPr/>
        </p:nvSpPr>
        <p:spPr>
          <a:xfrm>
            <a:off x="5843451" y="3492134"/>
            <a:ext cx="457200" cy="369332"/>
          </a:xfrm>
          <a:prstGeom prst="rect">
            <a:avLst/>
          </a:prstGeom>
          <a:noFill/>
        </p:spPr>
        <p:txBody>
          <a:bodyPr wrap="square" rtlCol="0">
            <a:spAutoFit/>
          </a:bodyPr>
          <a:lstStyle/>
          <a:p>
            <a:r>
              <a:rPr lang="en-US" dirty="0"/>
              <a:t>5</a:t>
            </a:r>
          </a:p>
        </p:txBody>
      </p:sp>
      <p:sp>
        <p:nvSpPr>
          <p:cNvPr id="127" name="TextBox 126">
            <a:extLst>
              <a:ext uri="{FF2B5EF4-FFF2-40B4-BE49-F238E27FC236}">
                <a16:creationId xmlns:a16="http://schemas.microsoft.com/office/drawing/2014/main" id="{9BB95F1D-731E-495F-A20F-CDDE5221C4F2}"/>
              </a:ext>
            </a:extLst>
          </p:cNvPr>
          <p:cNvSpPr txBox="1"/>
          <p:nvPr/>
        </p:nvSpPr>
        <p:spPr>
          <a:xfrm>
            <a:off x="7310848" y="2660462"/>
            <a:ext cx="457200" cy="369332"/>
          </a:xfrm>
          <a:prstGeom prst="rect">
            <a:avLst/>
          </a:prstGeom>
          <a:noFill/>
        </p:spPr>
        <p:txBody>
          <a:bodyPr wrap="square" rtlCol="0">
            <a:spAutoFit/>
          </a:bodyPr>
          <a:lstStyle/>
          <a:p>
            <a:r>
              <a:rPr lang="en-US" dirty="0"/>
              <a:t>6</a:t>
            </a:r>
          </a:p>
        </p:txBody>
      </p:sp>
      <p:sp>
        <p:nvSpPr>
          <p:cNvPr id="128" name="TextBox 127">
            <a:extLst>
              <a:ext uri="{FF2B5EF4-FFF2-40B4-BE49-F238E27FC236}">
                <a16:creationId xmlns:a16="http://schemas.microsoft.com/office/drawing/2014/main" id="{D869B978-C010-41AC-97B6-B47B1187A12C}"/>
              </a:ext>
            </a:extLst>
          </p:cNvPr>
          <p:cNvSpPr txBox="1"/>
          <p:nvPr/>
        </p:nvSpPr>
        <p:spPr>
          <a:xfrm>
            <a:off x="8436431" y="2721421"/>
            <a:ext cx="457200" cy="369332"/>
          </a:xfrm>
          <a:prstGeom prst="rect">
            <a:avLst/>
          </a:prstGeom>
          <a:noFill/>
        </p:spPr>
        <p:txBody>
          <a:bodyPr wrap="square" rtlCol="0">
            <a:spAutoFit/>
          </a:bodyPr>
          <a:lstStyle/>
          <a:p>
            <a:r>
              <a:rPr lang="en-US" dirty="0"/>
              <a:t>7</a:t>
            </a:r>
          </a:p>
        </p:txBody>
      </p:sp>
      <p:sp>
        <p:nvSpPr>
          <p:cNvPr id="129" name="TextBox 128">
            <a:extLst>
              <a:ext uri="{FF2B5EF4-FFF2-40B4-BE49-F238E27FC236}">
                <a16:creationId xmlns:a16="http://schemas.microsoft.com/office/drawing/2014/main" id="{4990DAD7-188C-408B-8F05-0398A38CFD4E}"/>
              </a:ext>
            </a:extLst>
          </p:cNvPr>
          <p:cNvSpPr txBox="1"/>
          <p:nvPr/>
        </p:nvSpPr>
        <p:spPr>
          <a:xfrm>
            <a:off x="9690468" y="2721421"/>
            <a:ext cx="457200" cy="369332"/>
          </a:xfrm>
          <a:prstGeom prst="rect">
            <a:avLst/>
          </a:prstGeom>
          <a:noFill/>
        </p:spPr>
        <p:txBody>
          <a:bodyPr wrap="square" rtlCol="0">
            <a:spAutoFit/>
          </a:bodyPr>
          <a:lstStyle/>
          <a:p>
            <a:r>
              <a:rPr lang="en-US" dirty="0"/>
              <a:t>8</a:t>
            </a:r>
          </a:p>
        </p:txBody>
      </p:sp>
      <p:sp>
        <p:nvSpPr>
          <p:cNvPr id="130" name="TextBox 129">
            <a:extLst>
              <a:ext uri="{FF2B5EF4-FFF2-40B4-BE49-F238E27FC236}">
                <a16:creationId xmlns:a16="http://schemas.microsoft.com/office/drawing/2014/main" id="{0BE3367B-460D-495D-885A-5AD425635C3F}"/>
              </a:ext>
            </a:extLst>
          </p:cNvPr>
          <p:cNvSpPr txBox="1"/>
          <p:nvPr/>
        </p:nvSpPr>
        <p:spPr>
          <a:xfrm>
            <a:off x="11719572" y="2725780"/>
            <a:ext cx="457200" cy="369332"/>
          </a:xfrm>
          <a:prstGeom prst="rect">
            <a:avLst/>
          </a:prstGeom>
          <a:noFill/>
        </p:spPr>
        <p:txBody>
          <a:bodyPr wrap="square" rtlCol="0">
            <a:spAutoFit/>
          </a:bodyPr>
          <a:lstStyle/>
          <a:p>
            <a:r>
              <a:rPr lang="en-US" dirty="0"/>
              <a:t>10</a:t>
            </a:r>
          </a:p>
        </p:txBody>
      </p:sp>
      <p:sp>
        <p:nvSpPr>
          <p:cNvPr id="2" name="TextBox 1">
            <a:extLst>
              <a:ext uri="{FF2B5EF4-FFF2-40B4-BE49-F238E27FC236}">
                <a16:creationId xmlns:a16="http://schemas.microsoft.com/office/drawing/2014/main" id="{2B5D3211-9152-4570-A74B-4C5CCE85BBEB}"/>
              </a:ext>
            </a:extLst>
          </p:cNvPr>
          <p:cNvSpPr txBox="1"/>
          <p:nvPr/>
        </p:nvSpPr>
        <p:spPr>
          <a:xfrm>
            <a:off x="1767840" y="4720046"/>
            <a:ext cx="3462706" cy="1015663"/>
          </a:xfrm>
          <a:prstGeom prst="rect">
            <a:avLst/>
          </a:prstGeom>
          <a:noFill/>
        </p:spPr>
        <p:txBody>
          <a:bodyPr wrap="square" rtlCol="0">
            <a:spAutoFit/>
          </a:bodyPr>
          <a:lstStyle/>
          <a:p>
            <a:r>
              <a:rPr lang="en-US" sz="2000" b="1" dirty="0"/>
              <a:t>ε-closure(0)={0,1,2,4,7}</a:t>
            </a:r>
          </a:p>
          <a:p>
            <a:r>
              <a:rPr lang="en-US" sz="2000" b="1" dirty="0"/>
              <a:t>ε-closure(6)={1,2,4,6,7}</a:t>
            </a:r>
          </a:p>
          <a:p>
            <a:r>
              <a:rPr lang="en-US" sz="2000" b="1" dirty="0"/>
              <a:t>ε-closure(7,5,0)={7,5,0,6,1,2,4}</a:t>
            </a:r>
          </a:p>
        </p:txBody>
      </p:sp>
      <p:sp>
        <p:nvSpPr>
          <p:cNvPr id="47" name="TextBox 46">
            <a:extLst>
              <a:ext uri="{FF2B5EF4-FFF2-40B4-BE49-F238E27FC236}">
                <a16:creationId xmlns:a16="http://schemas.microsoft.com/office/drawing/2014/main" id="{EBA94A1C-1E92-4941-939A-21D3F26960BB}"/>
              </a:ext>
            </a:extLst>
          </p:cNvPr>
          <p:cNvSpPr txBox="1"/>
          <p:nvPr/>
        </p:nvSpPr>
        <p:spPr>
          <a:xfrm>
            <a:off x="5020489" y="1815737"/>
            <a:ext cx="914400"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EADAB3B8-A971-4A7E-A9B5-B2EB224CB511}"/>
              </a:ext>
            </a:extLst>
          </p:cNvPr>
          <p:cNvSpPr txBox="1"/>
          <p:nvPr/>
        </p:nvSpPr>
        <p:spPr>
          <a:xfrm>
            <a:off x="5059676" y="3605350"/>
            <a:ext cx="914400" cy="369332"/>
          </a:xfrm>
          <a:prstGeom prst="rect">
            <a:avLst/>
          </a:prstGeom>
          <a:noFill/>
        </p:spPr>
        <p:txBody>
          <a:bodyPr wrap="square" rtlCol="0">
            <a:spAutoFit/>
          </a:bodyPr>
          <a:lstStyle/>
          <a:p>
            <a:r>
              <a:rPr lang="en-US" dirty="0"/>
              <a:t>b</a:t>
            </a:r>
          </a:p>
        </p:txBody>
      </p:sp>
      <p:cxnSp>
        <p:nvCxnSpPr>
          <p:cNvPr id="5" name="Straight Arrow Connector 4">
            <a:extLst>
              <a:ext uri="{FF2B5EF4-FFF2-40B4-BE49-F238E27FC236}">
                <a16:creationId xmlns:a16="http://schemas.microsoft.com/office/drawing/2014/main" id="{DB091D1C-6843-4851-8874-83DCF92778DF}"/>
              </a:ext>
            </a:extLst>
          </p:cNvPr>
          <p:cNvCxnSpPr>
            <a:endCxn id="64" idx="2"/>
          </p:cNvCxnSpPr>
          <p:nvPr/>
        </p:nvCxnSpPr>
        <p:spPr>
          <a:xfrm flipV="1">
            <a:off x="1105989" y="2869472"/>
            <a:ext cx="365760"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8098A07-FF71-4E92-8D5A-B025625BED07}"/>
              </a:ext>
            </a:extLst>
          </p:cNvPr>
          <p:cNvSpPr txBox="1"/>
          <p:nvPr/>
        </p:nvSpPr>
        <p:spPr>
          <a:xfrm>
            <a:off x="3607528" y="2526483"/>
            <a:ext cx="913264" cy="468382"/>
          </a:xfrm>
          <a:prstGeom prst="rect">
            <a:avLst/>
          </a:prstGeom>
          <a:noFill/>
        </p:spPr>
        <p:txBody>
          <a:bodyPr wrap="square" rtlCol="0">
            <a:spAutoFit/>
          </a:bodyPr>
          <a:lstStyle/>
          <a:p>
            <a:r>
              <a:rPr lang="en-US" sz="2400" dirty="0"/>
              <a:t>ε</a:t>
            </a:r>
          </a:p>
        </p:txBody>
      </p:sp>
      <p:sp>
        <p:nvSpPr>
          <p:cNvPr id="53" name="Oval 52">
            <a:extLst>
              <a:ext uri="{FF2B5EF4-FFF2-40B4-BE49-F238E27FC236}">
                <a16:creationId xmlns:a16="http://schemas.microsoft.com/office/drawing/2014/main" id="{8A27DAE7-D308-4BA3-852A-209863A203C8}"/>
              </a:ext>
            </a:extLst>
          </p:cNvPr>
          <p:cNvSpPr/>
          <p:nvPr/>
        </p:nvSpPr>
        <p:spPr>
          <a:xfrm>
            <a:off x="10513434" y="2597332"/>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7FDB3EB8-4C27-444A-B9CD-361EECCD2E21}"/>
              </a:ext>
            </a:extLst>
          </p:cNvPr>
          <p:cNvCxnSpPr/>
          <p:nvPr/>
        </p:nvCxnSpPr>
        <p:spPr>
          <a:xfrm flipV="1">
            <a:off x="10132437" y="286947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448A751-3BE3-415A-89EE-7F85757C03B6}"/>
              </a:ext>
            </a:extLst>
          </p:cNvPr>
          <p:cNvSpPr txBox="1"/>
          <p:nvPr/>
        </p:nvSpPr>
        <p:spPr>
          <a:xfrm>
            <a:off x="10626640" y="2732307"/>
            <a:ext cx="457200" cy="369332"/>
          </a:xfrm>
          <a:prstGeom prst="rect">
            <a:avLst/>
          </a:prstGeom>
          <a:noFill/>
        </p:spPr>
        <p:txBody>
          <a:bodyPr wrap="square" rtlCol="0">
            <a:spAutoFit/>
          </a:bodyPr>
          <a:lstStyle/>
          <a:p>
            <a:r>
              <a:rPr lang="en-US" dirty="0"/>
              <a:t>9</a:t>
            </a:r>
          </a:p>
        </p:txBody>
      </p:sp>
      <p:cxnSp>
        <p:nvCxnSpPr>
          <p:cNvPr id="4" name="Straight Arrow Connector 3">
            <a:extLst>
              <a:ext uri="{FF2B5EF4-FFF2-40B4-BE49-F238E27FC236}">
                <a16:creationId xmlns:a16="http://schemas.microsoft.com/office/drawing/2014/main" id="{6414E6AD-EE6A-433F-AFA4-BC49AEC8005E}"/>
              </a:ext>
            </a:extLst>
          </p:cNvPr>
          <p:cNvCxnSpPr>
            <a:stCxn id="70" idx="6"/>
          </p:cNvCxnSpPr>
          <p:nvPr/>
        </p:nvCxnSpPr>
        <p:spPr>
          <a:xfrm>
            <a:off x="7772407" y="2856412"/>
            <a:ext cx="457196" cy="19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8E6E9E4-2C51-4FA1-988D-30C259311EC4}"/>
              </a:ext>
            </a:extLst>
          </p:cNvPr>
          <p:cNvSpPr txBox="1"/>
          <p:nvPr/>
        </p:nvSpPr>
        <p:spPr>
          <a:xfrm>
            <a:off x="7835553" y="2454633"/>
            <a:ext cx="913264" cy="468382"/>
          </a:xfrm>
          <a:prstGeom prst="rect">
            <a:avLst/>
          </a:prstGeom>
          <a:noFill/>
        </p:spPr>
        <p:txBody>
          <a:bodyPr wrap="square" rtlCol="0">
            <a:spAutoFit/>
          </a:bodyPr>
          <a:lstStyle/>
          <a:p>
            <a:r>
              <a:rPr lang="en-US" sz="2400" dirty="0"/>
              <a:t>ε</a:t>
            </a:r>
          </a:p>
        </p:txBody>
      </p:sp>
      <p:sp>
        <p:nvSpPr>
          <p:cNvPr id="58" name="TextBox 57">
            <a:extLst>
              <a:ext uri="{FF2B5EF4-FFF2-40B4-BE49-F238E27FC236}">
                <a16:creationId xmlns:a16="http://schemas.microsoft.com/office/drawing/2014/main" id="{FC8F5059-BFCA-476D-A575-74E4D915B0C0}"/>
              </a:ext>
            </a:extLst>
          </p:cNvPr>
          <p:cNvSpPr txBox="1"/>
          <p:nvPr/>
        </p:nvSpPr>
        <p:spPr>
          <a:xfrm>
            <a:off x="10154213" y="2835635"/>
            <a:ext cx="913264" cy="468382"/>
          </a:xfrm>
          <a:prstGeom prst="rect">
            <a:avLst/>
          </a:prstGeom>
          <a:noFill/>
        </p:spPr>
        <p:txBody>
          <a:bodyPr wrap="square" rtlCol="0">
            <a:spAutoFit/>
          </a:bodyPr>
          <a:lstStyle/>
          <a:p>
            <a:r>
              <a:rPr lang="en-US" sz="2400" dirty="0"/>
              <a:t>b</a:t>
            </a:r>
          </a:p>
        </p:txBody>
      </p:sp>
      <p:sp>
        <p:nvSpPr>
          <p:cNvPr id="59" name="TextBox 58">
            <a:extLst>
              <a:ext uri="{FF2B5EF4-FFF2-40B4-BE49-F238E27FC236}">
                <a16:creationId xmlns:a16="http://schemas.microsoft.com/office/drawing/2014/main" id="{ABA59A76-4C1A-41BB-8578-029050F1DD1C}"/>
              </a:ext>
            </a:extLst>
          </p:cNvPr>
          <p:cNvSpPr txBox="1"/>
          <p:nvPr/>
        </p:nvSpPr>
        <p:spPr>
          <a:xfrm>
            <a:off x="11179629" y="2906485"/>
            <a:ext cx="889334" cy="462846"/>
          </a:xfrm>
          <a:prstGeom prst="rect">
            <a:avLst/>
          </a:prstGeom>
          <a:noFill/>
        </p:spPr>
        <p:txBody>
          <a:bodyPr wrap="square" rtlCol="0">
            <a:spAutoFit/>
          </a:bodyPr>
          <a:lstStyle/>
          <a:p>
            <a:r>
              <a:rPr lang="en-US" sz="2400" dirty="0"/>
              <a:t>b</a:t>
            </a:r>
          </a:p>
        </p:txBody>
      </p:sp>
      <p:cxnSp>
        <p:nvCxnSpPr>
          <p:cNvPr id="60" name="Connector: Curved 59">
            <a:extLst>
              <a:ext uri="{FF2B5EF4-FFF2-40B4-BE49-F238E27FC236}">
                <a16:creationId xmlns:a16="http://schemas.microsoft.com/office/drawing/2014/main" id="{C0CA2633-89F5-4F03-A741-40E06393F471}"/>
              </a:ext>
            </a:extLst>
          </p:cNvPr>
          <p:cNvCxnSpPr/>
          <p:nvPr/>
        </p:nvCxnSpPr>
        <p:spPr>
          <a:xfrm rot="16200000" flipH="1" flipV="1">
            <a:off x="5203375" y="357049"/>
            <a:ext cx="26127" cy="4458794"/>
          </a:xfrm>
          <a:prstGeom prst="curvedConnector3">
            <a:avLst>
              <a:gd name="adj1" fmla="val -299985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6315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a:extLst>
              <a:ext uri="{FF2B5EF4-FFF2-40B4-BE49-F238E27FC236}">
                <a16:creationId xmlns:a16="http://schemas.microsoft.com/office/drawing/2014/main" id="{AD5B19D3-D05F-427A-AA52-FC6B7884D15F}"/>
              </a:ext>
            </a:extLst>
          </p:cNvPr>
          <p:cNvSpPr>
            <a:spLocks noGrp="1"/>
          </p:cNvSpPr>
          <p:nvPr>
            <p:ph type="title"/>
          </p:nvPr>
        </p:nvSpPr>
        <p:spPr/>
        <p:txBody>
          <a:bodyPr/>
          <a:lstStyle/>
          <a:p>
            <a:r>
              <a:rPr lang="en-US" dirty="0"/>
              <a:t>ε-closure</a:t>
            </a:r>
          </a:p>
        </p:txBody>
      </p:sp>
      <p:sp>
        <p:nvSpPr>
          <p:cNvPr id="63" name="Content Placeholder 62">
            <a:extLst>
              <a:ext uri="{FF2B5EF4-FFF2-40B4-BE49-F238E27FC236}">
                <a16:creationId xmlns:a16="http://schemas.microsoft.com/office/drawing/2014/main" id="{A1E4C40E-F36F-4E2B-B1C1-F52D7ED588EF}"/>
              </a:ext>
            </a:extLst>
          </p:cNvPr>
          <p:cNvSpPr>
            <a:spLocks noGrp="1"/>
          </p:cNvSpPr>
          <p:nvPr>
            <p:ph idx="1"/>
          </p:nvPr>
        </p:nvSpPr>
        <p:spPr/>
        <p:txBody>
          <a:bodyPr/>
          <a:lstStyle/>
          <a:p>
            <a:pPr marL="0" indent="0">
              <a:buNone/>
            </a:pPr>
            <a:endParaRPr lang="en-US" dirty="0"/>
          </a:p>
        </p:txBody>
      </p:sp>
      <p:sp>
        <p:nvSpPr>
          <p:cNvPr id="64" name="Oval 63">
            <a:extLst>
              <a:ext uri="{FF2B5EF4-FFF2-40B4-BE49-F238E27FC236}">
                <a16:creationId xmlns:a16="http://schemas.microsoft.com/office/drawing/2014/main" id="{1ECEF74F-2ECC-4A31-B3F7-4A6133FDA316}"/>
              </a:ext>
            </a:extLst>
          </p:cNvPr>
          <p:cNvSpPr/>
          <p:nvPr/>
        </p:nvSpPr>
        <p:spPr>
          <a:xfrm>
            <a:off x="1471749" y="258644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6A0AB93E-9FC3-465A-966C-F263C3069754}"/>
              </a:ext>
            </a:extLst>
          </p:cNvPr>
          <p:cNvSpPr/>
          <p:nvPr/>
        </p:nvSpPr>
        <p:spPr>
          <a:xfrm>
            <a:off x="2660471" y="259951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ACF52154-3520-4452-AFE5-FE6FC54C2FB2}"/>
              </a:ext>
            </a:extLst>
          </p:cNvPr>
          <p:cNvSpPr/>
          <p:nvPr/>
        </p:nvSpPr>
        <p:spPr>
          <a:xfrm>
            <a:off x="4132220" y="1911536"/>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69E503-5085-48FF-B380-A397FC00BDA9}"/>
              </a:ext>
            </a:extLst>
          </p:cNvPr>
          <p:cNvSpPr/>
          <p:nvPr/>
        </p:nvSpPr>
        <p:spPr>
          <a:xfrm>
            <a:off x="4140925" y="3339739"/>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2EECDE37-2799-4BFD-B575-BA3A6E004A30}"/>
              </a:ext>
            </a:extLst>
          </p:cNvPr>
          <p:cNvSpPr/>
          <p:nvPr/>
        </p:nvSpPr>
        <p:spPr>
          <a:xfrm>
            <a:off x="5660573" y="3378927"/>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05B689D-F245-47C9-AFEE-A835D51CCECF}"/>
              </a:ext>
            </a:extLst>
          </p:cNvPr>
          <p:cNvSpPr/>
          <p:nvPr/>
        </p:nvSpPr>
        <p:spPr>
          <a:xfrm>
            <a:off x="5608323" y="193330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BF36EE4-BD7B-418C-B931-D3128E8FA63D}"/>
              </a:ext>
            </a:extLst>
          </p:cNvPr>
          <p:cNvSpPr/>
          <p:nvPr/>
        </p:nvSpPr>
        <p:spPr>
          <a:xfrm>
            <a:off x="7119265" y="257338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3BFF5284-08A7-48D7-A53E-512D32D4C92D}"/>
              </a:ext>
            </a:extLst>
          </p:cNvPr>
          <p:cNvSpPr/>
          <p:nvPr/>
        </p:nvSpPr>
        <p:spPr>
          <a:xfrm>
            <a:off x="8240491" y="259950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A906830B-310E-41E9-B85C-65A44EED457D}"/>
              </a:ext>
            </a:extLst>
          </p:cNvPr>
          <p:cNvSpPr/>
          <p:nvPr/>
        </p:nvSpPr>
        <p:spPr>
          <a:xfrm>
            <a:off x="9501065" y="2586444"/>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2B86500-4ED4-4394-892F-3018FA932787}"/>
              </a:ext>
            </a:extLst>
          </p:cNvPr>
          <p:cNvSpPr/>
          <p:nvPr/>
        </p:nvSpPr>
        <p:spPr>
          <a:xfrm>
            <a:off x="11569350" y="260821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C5A5A-6E16-402B-8002-55C2D1729DD8}"/>
              </a:ext>
            </a:extLst>
          </p:cNvPr>
          <p:cNvSpPr/>
          <p:nvPr/>
        </p:nvSpPr>
        <p:spPr>
          <a:xfrm>
            <a:off x="11652077" y="2690947"/>
            <a:ext cx="500742" cy="4049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a:extLst>
              <a:ext uri="{FF2B5EF4-FFF2-40B4-BE49-F238E27FC236}">
                <a16:creationId xmlns:a16="http://schemas.microsoft.com/office/drawing/2014/main" id="{4CF8AA04-D7A1-489A-8C0C-11F9B2AFED51}"/>
              </a:ext>
            </a:extLst>
          </p:cNvPr>
          <p:cNvCxnSpPr>
            <a:stCxn id="67" idx="6"/>
          </p:cNvCxnSpPr>
          <p:nvPr/>
        </p:nvCxnSpPr>
        <p:spPr>
          <a:xfrm flipV="1">
            <a:off x="4794067" y="3622767"/>
            <a:ext cx="8142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48CF2E5-1094-4FB8-82FD-F8FA03DE75E9}"/>
              </a:ext>
            </a:extLst>
          </p:cNvPr>
          <p:cNvCxnSpPr/>
          <p:nvPr/>
        </p:nvCxnSpPr>
        <p:spPr>
          <a:xfrm>
            <a:off x="4794067" y="2216328"/>
            <a:ext cx="866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9D6AA644-871E-47B3-BA9D-51515CA6C0DC}"/>
              </a:ext>
            </a:extLst>
          </p:cNvPr>
          <p:cNvCxnSpPr>
            <a:endCxn id="70" idx="2"/>
          </p:cNvCxnSpPr>
          <p:nvPr/>
        </p:nvCxnSpPr>
        <p:spPr>
          <a:xfrm>
            <a:off x="6261465" y="2281646"/>
            <a:ext cx="857800" cy="57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F589754-73FE-45EB-B1BD-07DDB76E1ADB}"/>
              </a:ext>
            </a:extLst>
          </p:cNvPr>
          <p:cNvCxnSpPr/>
          <p:nvPr/>
        </p:nvCxnSpPr>
        <p:spPr>
          <a:xfrm flipV="1">
            <a:off x="6345276" y="2922066"/>
            <a:ext cx="773989" cy="70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8FD2EE6-E52F-4F07-8A13-BC245C9F3135}"/>
              </a:ext>
            </a:extLst>
          </p:cNvPr>
          <p:cNvCxnSpPr>
            <a:stCxn id="65" idx="5"/>
          </p:cNvCxnSpPr>
          <p:nvPr/>
        </p:nvCxnSpPr>
        <p:spPr>
          <a:xfrm>
            <a:off x="3217963" y="3082670"/>
            <a:ext cx="914257" cy="435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B7BB74-C294-42A4-B3E3-315BAEEC747F}"/>
              </a:ext>
            </a:extLst>
          </p:cNvPr>
          <p:cNvCxnSpPr>
            <a:stCxn id="65" idx="6"/>
            <a:endCxn id="66" idx="3"/>
          </p:cNvCxnSpPr>
          <p:nvPr/>
        </p:nvCxnSpPr>
        <p:spPr>
          <a:xfrm flipV="1">
            <a:off x="3313613" y="2394696"/>
            <a:ext cx="914257" cy="48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C2A2890-5016-4955-A17C-9BF4570B0122}"/>
              </a:ext>
            </a:extLst>
          </p:cNvPr>
          <p:cNvCxnSpPr/>
          <p:nvPr/>
        </p:nvCxnSpPr>
        <p:spPr>
          <a:xfrm flipV="1">
            <a:off x="8882749" y="2891243"/>
            <a:ext cx="618317"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E2F5B5-C158-4B93-8827-1F233664EC25}"/>
              </a:ext>
            </a:extLst>
          </p:cNvPr>
          <p:cNvCxnSpPr/>
          <p:nvPr/>
        </p:nvCxnSpPr>
        <p:spPr>
          <a:xfrm flipV="1">
            <a:off x="2153189" y="2869471"/>
            <a:ext cx="546475" cy="13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459A733-4F3D-453A-B8E0-FCC74FE99DF8}"/>
              </a:ext>
            </a:extLst>
          </p:cNvPr>
          <p:cNvCxnSpPr>
            <a:cxnSpLocks/>
          </p:cNvCxnSpPr>
          <p:nvPr/>
        </p:nvCxnSpPr>
        <p:spPr>
          <a:xfrm flipV="1">
            <a:off x="11177464" y="289124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75768E9-33E6-475C-84BD-07B07B5DDB58}"/>
              </a:ext>
            </a:extLst>
          </p:cNvPr>
          <p:cNvCxnSpPr>
            <a:endCxn id="71" idx="4"/>
          </p:cNvCxnSpPr>
          <p:nvPr/>
        </p:nvCxnSpPr>
        <p:spPr>
          <a:xfrm>
            <a:off x="1656792" y="3074127"/>
            <a:ext cx="6910270" cy="91435"/>
          </a:xfrm>
          <a:prstGeom prst="curvedConnector4">
            <a:avLst>
              <a:gd name="adj1" fmla="val 1009"/>
              <a:gd name="adj2" fmla="val 1131009"/>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95F32D9E-8F56-4286-8010-564F58958342}"/>
              </a:ext>
            </a:extLst>
          </p:cNvPr>
          <p:cNvSpPr txBox="1"/>
          <p:nvPr/>
        </p:nvSpPr>
        <p:spPr>
          <a:xfrm>
            <a:off x="4317282" y="1485803"/>
            <a:ext cx="913264" cy="468382"/>
          </a:xfrm>
          <a:prstGeom prst="rect">
            <a:avLst/>
          </a:prstGeom>
          <a:noFill/>
        </p:spPr>
        <p:txBody>
          <a:bodyPr wrap="square" rtlCol="0">
            <a:spAutoFit/>
          </a:bodyPr>
          <a:lstStyle/>
          <a:p>
            <a:r>
              <a:rPr lang="en-US" sz="2400" dirty="0"/>
              <a:t>ε</a:t>
            </a:r>
          </a:p>
        </p:txBody>
      </p:sp>
      <p:sp>
        <p:nvSpPr>
          <p:cNvPr id="114" name="TextBox 113">
            <a:extLst>
              <a:ext uri="{FF2B5EF4-FFF2-40B4-BE49-F238E27FC236}">
                <a16:creationId xmlns:a16="http://schemas.microsoft.com/office/drawing/2014/main" id="{C2DDAF6A-0852-4712-994A-697B91954F54}"/>
              </a:ext>
            </a:extLst>
          </p:cNvPr>
          <p:cNvSpPr txBox="1"/>
          <p:nvPr/>
        </p:nvSpPr>
        <p:spPr>
          <a:xfrm>
            <a:off x="2153197" y="2744198"/>
            <a:ext cx="913264" cy="468382"/>
          </a:xfrm>
          <a:prstGeom prst="rect">
            <a:avLst/>
          </a:prstGeom>
          <a:noFill/>
        </p:spPr>
        <p:txBody>
          <a:bodyPr wrap="square" rtlCol="0">
            <a:spAutoFit/>
          </a:bodyPr>
          <a:lstStyle/>
          <a:p>
            <a:r>
              <a:rPr lang="en-US" sz="2400" dirty="0"/>
              <a:t>ε</a:t>
            </a:r>
          </a:p>
        </p:txBody>
      </p:sp>
      <p:sp>
        <p:nvSpPr>
          <p:cNvPr id="115" name="TextBox 114">
            <a:extLst>
              <a:ext uri="{FF2B5EF4-FFF2-40B4-BE49-F238E27FC236}">
                <a16:creationId xmlns:a16="http://schemas.microsoft.com/office/drawing/2014/main" id="{FA9DC57B-866B-4EFD-B0B0-C7ECA13F4904}"/>
              </a:ext>
            </a:extLst>
          </p:cNvPr>
          <p:cNvSpPr txBox="1"/>
          <p:nvPr/>
        </p:nvSpPr>
        <p:spPr>
          <a:xfrm>
            <a:off x="6372509" y="2295702"/>
            <a:ext cx="913264" cy="468382"/>
          </a:xfrm>
          <a:prstGeom prst="rect">
            <a:avLst/>
          </a:prstGeom>
          <a:noFill/>
        </p:spPr>
        <p:txBody>
          <a:bodyPr wrap="square" rtlCol="0">
            <a:spAutoFit/>
          </a:bodyPr>
          <a:lstStyle/>
          <a:p>
            <a:r>
              <a:rPr lang="en-US" sz="2400" dirty="0"/>
              <a:t>ε</a:t>
            </a:r>
          </a:p>
        </p:txBody>
      </p:sp>
      <p:sp>
        <p:nvSpPr>
          <p:cNvPr id="116" name="TextBox 115">
            <a:extLst>
              <a:ext uri="{FF2B5EF4-FFF2-40B4-BE49-F238E27FC236}">
                <a16:creationId xmlns:a16="http://schemas.microsoft.com/office/drawing/2014/main" id="{94C39946-35BE-4EA8-8818-6DE9CA40FD74}"/>
              </a:ext>
            </a:extLst>
          </p:cNvPr>
          <p:cNvSpPr txBox="1"/>
          <p:nvPr/>
        </p:nvSpPr>
        <p:spPr>
          <a:xfrm>
            <a:off x="6655537" y="3170920"/>
            <a:ext cx="913264" cy="468382"/>
          </a:xfrm>
          <a:prstGeom prst="rect">
            <a:avLst/>
          </a:prstGeom>
          <a:noFill/>
        </p:spPr>
        <p:txBody>
          <a:bodyPr wrap="square" rtlCol="0">
            <a:spAutoFit/>
          </a:bodyPr>
          <a:lstStyle/>
          <a:p>
            <a:r>
              <a:rPr lang="en-US" sz="2400" dirty="0"/>
              <a:t>ε</a:t>
            </a:r>
          </a:p>
        </p:txBody>
      </p:sp>
      <p:sp>
        <p:nvSpPr>
          <p:cNvPr id="117" name="TextBox 116">
            <a:extLst>
              <a:ext uri="{FF2B5EF4-FFF2-40B4-BE49-F238E27FC236}">
                <a16:creationId xmlns:a16="http://schemas.microsoft.com/office/drawing/2014/main" id="{B1A0E373-8834-48B0-8997-1026E0AE833F}"/>
              </a:ext>
            </a:extLst>
          </p:cNvPr>
          <p:cNvSpPr txBox="1"/>
          <p:nvPr/>
        </p:nvSpPr>
        <p:spPr>
          <a:xfrm>
            <a:off x="3455128" y="3140439"/>
            <a:ext cx="913264" cy="468382"/>
          </a:xfrm>
          <a:prstGeom prst="rect">
            <a:avLst/>
          </a:prstGeom>
          <a:noFill/>
        </p:spPr>
        <p:txBody>
          <a:bodyPr wrap="square" rtlCol="0">
            <a:spAutoFit/>
          </a:bodyPr>
          <a:lstStyle/>
          <a:p>
            <a:r>
              <a:rPr lang="en-US" sz="2400" dirty="0"/>
              <a:t>ε</a:t>
            </a:r>
          </a:p>
        </p:txBody>
      </p:sp>
      <p:sp>
        <p:nvSpPr>
          <p:cNvPr id="118" name="TextBox 117">
            <a:extLst>
              <a:ext uri="{FF2B5EF4-FFF2-40B4-BE49-F238E27FC236}">
                <a16:creationId xmlns:a16="http://schemas.microsoft.com/office/drawing/2014/main" id="{A5408BB0-0D97-43E6-8A77-C93C1AECFEA5}"/>
              </a:ext>
            </a:extLst>
          </p:cNvPr>
          <p:cNvSpPr txBox="1"/>
          <p:nvPr/>
        </p:nvSpPr>
        <p:spPr>
          <a:xfrm>
            <a:off x="5079282" y="4059192"/>
            <a:ext cx="913264" cy="468382"/>
          </a:xfrm>
          <a:prstGeom prst="rect">
            <a:avLst/>
          </a:prstGeom>
          <a:noFill/>
        </p:spPr>
        <p:txBody>
          <a:bodyPr wrap="square" rtlCol="0">
            <a:spAutoFit/>
          </a:bodyPr>
          <a:lstStyle/>
          <a:p>
            <a:r>
              <a:rPr lang="en-US" sz="2400" dirty="0"/>
              <a:t>ε</a:t>
            </a:r>
          </a:p>
        </p:txBody>
      </p:sp>
      <p:sp>
        <p:nvSpPr>
          <p:cNvPr id="120" name="TextBox 119">
            <a:extLst>
              <a:ext uri="{FF2B5EF4-FFF2-40B4-BE49-F238E27FC236}">
                <a16:creationId xmlns:a16="http://schemas.microsoft.com/office/drawing/2014/main" id="{642E8DA2-8F86-4918-8E14-FFE6E7CEC208}"/>
              </a:ext>
            </a:extLst>
          </p:cNvPr>
          <p:cNvSpPr txBox="1"/>
          <p:nvPr/>
        </p:nvSpPr>
        <p:spPr>
          <a:xfrm>
            <a:off x="8935012" y="2857406"/>
            <a:ext cx="913264" cy="468382"/>
          </a:xfrm>
          <a:prstGeom prst="rect">
            <a:avLst/>
          </a:prstGeom>
          <a:noFill/>
        </p:spPr>
        <p:txBody>
          <a:bodyPr wrap="square" rtlCol="0">
            <a:spAutoFit/>
          </a:bodyPr>
          <a:lstStyle/>
          <a:p>
            <a:r>
              <a:rPr lang="en-US" sz="2400" dirty="0"/>
              <a:t>a</a:t>
            </a:r>
          </a:p>
        </p:txBody>
      </p:sp>
      <p:sp>
        <p:nvSpPr>
          <p:cNvPr id="121" name="TextBox 120">
            <a:extLst>
              <a:ext uri="{FF2B5EF4-FFF2-40B4-BE49-F238E27FC236}">
                <a16:creationId xmlns:a16="http://schemas.microsoft.com/office/drawing/2014/main" id="{D7CCB927-6D90-4827-AE2F-706D18FC84B8}"/>
              </a:ext>
            </a:extLst>
          </p:cNvPr>
          <p:cNvSpPr txBox="1"/>
          <p:nvPr/>
        </p:nvSpPr>
        <p:spPr>
          <a:xfrm>
            <a:off x="1632849" y="2712715"/>
            <a:ext cx="457200" cy="369332"/>
          </a:xfrm>
          <a:prstGeom prst="rect">
            <a:avLst/>
          </a:prstGeom>
          <a:noFill/>
        </p:spPr>
        <p:txBody>
          <a:bodyPr wrap="square" rtlCol="0">
            <a:spAutoFit/>
          </a:bodyPr>
          <a:lstStyle/>
          <a:p>
            <a:r>
              <a:rPr lang="en-US" dirty="0"/>
              <a:t>0</a:t>
            </a:r>
          </a:p>
        </p:txBody>
      </p:sp>
      <p:sp>
        <p:nvSpPr>
          <p:cNvPr id="122" name="TextBox 121">
            <a:extLst>
              <a:ext uri="{FF2B5EF4-FFF2-40B4-BE49-F238E27FC236}">
                <a16:creationId xmlns:a16="http://schemas.microsoft.com/office/drawing/2014/main" id="{BB14EB5F-197B-4D48-A9C8-E76DCEE5F7E4}"/>
              </a:ext>
            </a:extLst>
          </p:cNvPr>
          <p:cNvSpPr txBox="1"/>
          <p:nvPr/>
        </p:nvSpPr>
        <p:spPr>
          <a:xfrm>
            <a:off x="2786734" y="2725789"/>
            <a:ext cx="457200" cy="646331"/>
          </a:xfrm>
          <a:prstGeom prst="rect">
            <a:avLst/>
          </a:prstGeom>
          <a:noFill/>
        </p:spPr>
        <p:txBody>
          <a:bodyPr wrap="square" rtlCol="0">
            <a:spAutoFit/>
          </a:bodyPr>
          <a:lstStyle/>
          <a:p>
            <a:r>
              <a:rPr lang="en-US" dirty="0"/>
              <a:t>1	</a:t>
            </a:r>
          </a:p>
        </p:txBody>
      </p:sp>
      <p:sp>
        <p:nvSpPr>
          <p:cNvPr id="123" name="TextBox 122">
            <a:extLst>
              <a:ext uri="{FF2B5EF4-FFF2-40B4-BE49-F238E27FC236}">
                <a16:creationId xmlns:a16="http://schemas.microsoft.com/office/drawing/2014/main" id="{3B783441-D1D4-4376-9476-F639C6E1A671}"/>
              </a:ext>
            </a:extLst>
          </p:cNvPr>
          <p:cNvSpPr txBox="1"/>
          <p:nvPr/>
        </p:nvSpPr>
        <p:spPr>
          <a:xfrm>
            <a:off x="4323803" y="2016030"/>
            <a:ext cx="457200" cy="646331"/>
          </a:xfrm>
          <a:prstGeom prst="rect">
            <a:avLst/>
          </a:prstGeom>
          <a:noFill/>
        </p:spPr>
        <p:txBody>
          <a:bodyPr wrap="square" rtlCol="0">
            <a:spAutoFit/>
          </a:bodyPr>
          <a:lstStyle/>
          <a:p>
            <a:r>
              <a:rPr lang="en-US" dirty="0"/>
              <a:t>2	</a:t>
            </a:r>
          </a:p>
        </p:txBody>
      </p:sp>
      <p:sp>
        <p:nvSpPr>
          <p:cNvPr id="124" name="TextBox 123">
            <a:extLst>
              <a:ext uri="{FF2B5EF4-FFF2-40B4-BE49-F238E27FC236}">
                <a16:creationId xmlns:a16="http://schemas.microsoft.com/office/drawing/2014/main" id="{B2635E1B-613A-4DD0-BA31-A6401BF73A1E}"/>
              </a:ext>
            </a:extLst>
          </p:cNvPr>
          <p:cNvSpPr txBox="1"/>
          <p:nvPr/>
        </p:nvSpPr>
        <p:spPr>
          <a:xfrm>
            <a:off x="4267199" y="3474722"/>
            <a:ext cx="457200" cy="646331"/>
          </a:xfrm>
          <a:prstGeom prst="rect">
            <a:avLst/>
          </a:prstGeom>
          <a:noFill/>
        </p:spPr>
        <p:txBody>
          <a:bodyPr wrap="square" rtlCol="0">
            <a:spAutoFit/>
          </a:bodyPr>
          <a:lstStyle/>
          <a:p>
            <a:r>
              <a:rPr lang="en-US" dirty="0"/>
              <a:t>4	</a:t>
            </a:r>
          </a:p>
        </p:txBody>
      </p:sp>
      <p:sp>
        <p:nvSpPr>
          <p:cNvPr id="125" name="TextBox 124">
            <a:extLst>
              <a:ext uri="{FF2B5EF4-FFF2-40B4-BE49-F238E27FC236}">
                <a16:creationId xmlns:a16="http://schemas.microsoft.com/office/drawing/2014/main" id="{61B30519-BFA8-4902-A2B4-8EF2459903B2}"/>
              </a:ext>
            </a:extLst>
          </p:cNvPr>
          <p:cNvSpPr txBox="1"/>
          <p:nvPr/>
        </p:nvSpPr>
        <p:spPr>
          <a:xfrm>
            <a:off x="5812968" y="2050859"/>
            <a:ext cx="457200" cy="369332"/>
          </a:xfrm>
          <a:prstGeom prst="rect">
            <a:avLst/>
          </a:prstGeom>
          <a:noFill/>
        </p:spPr>
        <p:txBody>
          <a:bodyPr wrap="square" rtlCol="0">
            <a:spAutoFit/>
          </a:bodyPr>
          <a:lstStyle/>
          <a:p>
            <a:r>
              <a:rPr lang="en-US" dirty="0"/>
              <a:t>3</a:t>
            </a:r>
          </a:p>
        </p:txBody>
      </p:sp>
      <p:sp>
        <p:nvSpPr>
          <p:cNvPr id="126" name="TextBox 125">
            <a:extLst>
              <a:ext uri="{FF2B5EF4-FFF2-40B4-BE49-F238E27FC236}">
                <a16:creationId xmlns:a16="http://schemas.microsoft.com/office/drawing/2014/main" id="{6574C849-9F40-4ACD-89CA-72941053BECA}"/>
              </a:ext>
            </a:extLst>
          </p:cNvPr>
          <p:cNvSpPr txBox="1"/>
          <p:nvPr/>
        </p:nvSpPr>
        <p:spPr>
          <a:xfrm>
            <a:off x="5843451" y="3492134"/>
            <a:ext cx="457200" cy="369332"/>
          </a:xfrm>
          <a:prstGeom prst="rect">
            <a:avLst/>
          </a:prstGeom>
          <a:noFill/>
        </p:spPr>
        <p:txBody>
          <a:bodyPr wrap="square" rtlCol="0">
            <a:spAutoFit/>
          </a:bodyPr>
          <a:lstStyle/>
          <a:p>
            <a:r>
              <a:rPr lang="en-US" dirty="0"/>
              <a:t>5</a:t>
            </a:r>
          </a:p>
        </p:txBody>
      </p:sp>
      <p:sp>
        <p:nvSpPr>
          <p:cNvPr id="127" name="TextBox 126">
            <a:extLst>
              <a:ext uri="{FF2B5EF4-FFF2-40B4-BE49-F238E27FC236}">
                <a16:creationId xmlns:a16="http://schemas.microsoft.com/office/drawing/2014/main" id="{9BB95F1D-731E-495F-A20F-CDDE5221C4F2}"/>
              </a:ext>
            </a:extLst>
          </p:cNvPr>
          <p:cNvSpPr txBox="1"/>
          <p:nvPr/>
        </p:nvSpPr>
        <p:spPr>
          <a:xfrm>
            <a:off x="7310848" y="2660462"/>
            <a:ext cx="457200" cy="369332"/>
          </a:xfrm>
          <a:prstGeom prst="rect">
            <a:avLst/>
          </a:prstGeom>
          <a:noFill/>
        </p:spPr>
        <p:txBody>
          <a:bodyPr wrap="square" rtlCol="0">
            <a:spAutoFit/>
          </a:bodyPr>
          <a:lstStyle/>
          <a:p>
            <a:r>
              <a:rPr lang="en-US" dirty="0"/>
              <a:t>6</a:t>
            </a:r>
          </a:p>
        </p:txBody>
      </p:sp>
      <p:sp>
        <p:nvSpPr>
          <p:cNvPr id="128" name="TextBox 127">
            <a:extLst>
              <a:ext uri="{FF2B5EF4-FFF2-40B4-BE49-F238E27FC236}">
                <a16:creationId xmlns:a16="http://schemas.microsoft.com/office/drawing/2014/main" id="{D869B978-C010-41AC-97B6-B47B1187A12C}"/>
              </a:ext>
            </a:extLst>
          </p:cNvPr>
          <p:cNvSpPr txBox="1"/>
          <p:nvPr/>
        </p:nvSpPr>
        <p:spPr>
          <a:xfrm>
            <a:off x="8436431" y="2721421"/>
            <a:ext cx="457200" cy="369332"/>
          </a:xfrm>
          <a:prstGeom prst="rect">
            <a:avLst/>
          </a:prstGeom>
          <a:noFill/>
        </p:spPr>
        <p:txBody>
          <a:bodyPr wrap="square" rtlCol="0">
            <a:spAutoFit/>
          </a:bodyPr>
          <a:lstStyle/>
          <a:p>
            <a:r>
              <a:rPr lang="en-US" dirty="0"/>
              <a:t>7</a:t>
            </a:r>
          </a:p>
        </p:txBody>
      </p:sp>
      <p:sp>
        <p:nvSpPr>
          <p:cNvPr id="129" name="TextBox 128">
            <a:extLst>
              <a:ext uri="{FF2B5EF4-FFF2-40B4-BE49-F238E27FC236}">
                <a16:creationId xmlns:a16="http://schemas.microsoft.com/office/drawing/2014/main" id="{4990DAD7-188C-408B-8F05-0398A38CFD4E}"/>
              </a:ext>
            </a:extLst>
          </p:cNvPr>
          <p:cNvSpPr txBox="1"/>
          <p:nvPr/>
        </p:nvSpPr>
        <p:spPr>
          <a:xfrm>
            <a:off x="9690468" y="2721421"/>
            <a:ext cx="457200" cy="369332"/>
          </a:xfrm>
          <a:prstGeom prst="rect">
            <a:avLst/>
          </a:prstGeom>
          <a:noFill/>
        </p:spPr>
        <p:txBody>
          <a:bodyPr wrap="square" rtlCol="0">
            <a:spAutoFit/>
          </a:bodyPr>
          <a:lstStyle/>
          <a:p>
            <a:r>
              <a:rPr lang="en-US" dirty="0"/>
              <a:t>8</a:t>
            </a:r>
          </a:p>
        </p:txBody>
      </p:sp>
      <p:sp>
        <p:nvSpPr>
          <p:cNvPr id="130" name="TextBox 129">
            <a:extLst>
              <a:ext uri="{FF2B5EF4-FFF2-40B4-BE49-F238E27FC236}">
                <a16:creationId xmlns:a16="http://schemas.microsoft.com/office/drawing/2014/main" id="{0BE3367B-460D-495D-885A-5AD425635C3F}"/>
              </a:ext>
            </a:extLst>
          </p:cNvPr>
          <p:cNvSpPr txBox="1"/>
          <p:nvPr/>
        </p:nvSpPr>
        <p:spPr>
          <a:xfrm>
            <a:off x="11719572" y="2725780"/>
            <a:ext cx="457200" cy="369332"/>
          </a:xfrm>
          <a:prstGeom prst="rect">
            <a:avLst/>
          </a:prstGeom>
          <a:noFill/>
        </p:spPr>
        <p:txBody>
          <a:bodyPr wrap="square" rtlCol="0">
            <a:spAutoFit/>
          </a:bodyPr>
          <a:lstStyle/>
          <a:p>
            <a:r>
              <a:rPr lang="en-US" dirty="0"/>
              <a:t>10</a:t>
            </a:r>
          </a:p>
        </p:txBody>
      </p:sp>
      <p:sp>
        <p:nvSpPr>
          <p:cNvPr id="2" name="TextBox 1">
            <a:extLst>
              <a:ext uri="{FF2B5EF4-FFF2-40B4-BE49-F238E27FC236}">
                <a16:creationId xmlns:a16="http://schemas.microsoft.com/office/drawing/2014/main" id="{2B5D3211-9152-4570-A74B-4C5CCE85BBEB}"/>
              </a:ext>
            </a:extLst>
          </p:cNvPr>
          <p:cNvSpPr txBox="1"/>
          <p:nvPr/>
        </p:nvSpPr>
        <p:spPr>
          <a:xfrm>
            <a:off x="1767839" y="4720046"/>
            <a:ext cx="6668592" cy="461665"/>
          </a:xfrm>
          <a:prstGeom prst="rect">
            <a:avLst/>
          </a:prstGeom>
          <a:noFill/>
        </p:spPr>
        <p:txBody>
          <a:bodyPr wrap="square" rtlCol="0">
            <a:spAutoFit/>
          </a:bodyPr>
          <a:lstStyle/>
          <a:p>
            <a:r>
              <a:rPr lang="en-US" sz="2400" b="1" dirty="0">
                <a:solidFill>
                  <a:srgbClr val="FF0000"/>
                </a:solidFill>
              </a:rPr>
              <a:t>What is the start state of the corresponding DFA?</a:t>
            </a:r>
          </a:p>
        </p:txBody>
      </p:sp>
      <p:sp>
        <p:nvSpPr>
          <p:cNvPr id="47" name="TextBox 46">
            <a:extLst>
              <a:ext uri="{FF2B5EF4-FFF2-40B4-BE49-F238E27FC236}">
                <a16:creationId xmlns:a16="http://schemas.microsoft.com/office/drawing/2014/main" id="{EBA94A1C-1E92-4941-939A-21D3F26960BB}"/>
              </a:ext>
            </a:extLst>
          </p:cNvPr>
          <p:cNvSpPr txBox="1"/>
          <p:nvPr/>
        </p:nvSpPr>
        <p:spPr>
          <a:xfrm>
            <a:off x="5020489" y="1815737"/>
            <a:ext cx="914400"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EADAB3B8-A971-4A7E-A9B5-B2EB224CB511}"/>
              </a:ext>
            </a:extLst>
          </p:cNvPr>
          <p:cNvSpPr txBox="1"/>
          <p:nvPr/>
        </p:nvSpPr>
        <p:spPr>
          <a:xfrm>
            <a:off x="5059676" y="3605350"/>
            <a:ext cx="914400" cy="369332"/>
          </a:xfrm>
          <a:prstGeom prst="rect">
            <a:avLst/>
          </a:prstGeom>
          <a:noFill/>
        </p:spPr>
        <p:txBody>
          <a:bodyPr wrap="square" rtlCol="0">
            <a:spAutoFit/>
          </a:bodyPr>
          <a:lstStyle/>
          <a:p>
            <a:r>
              <a:rPr lang="en-US" dirty="0"/>
              <a:t>b</a:t>
            </a:r>
          </a:p>
        </p:txBody>
      </p:sp>
      <p:cxnSp>
        <p:nvCxnSpPr>
          <p:cNvPr id="5" name="Straight Arrow Connector 4">
            <a:extLst>
              <a:ext uri="{FF2B5EF4-FFF2-40B4-BE49-F238E27FC236}">
                <a16:creationId xmlns:a16="http://schemas.microsoft.com/office/drawing/2014/main" id="{DB091D1C-6843-4851-8874-83DCF92778DF}"/>
              </a:ext>
            </a:extLst>
          </p:cNvPr>
          <p:cNvCxnSpPr>
            <a:endCxn id="64" idx="2"/>
          </p:cNvCxnSpPr>
          <p:nvPr/>
        </p:nvCxnSpPr>
        <p:spPr>
          <a:xfrm flipV="1">
            <a:off x="1105989" y="2869472"/>
            <a:ext cx="365760"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8098A07-FF71-4E92-8D5A-B025625BED07}"/>
              </a:ext>
            </a:extLst>
          </p:cNvPr>
          <p:cNvSpPr txBox="1"/>
          <p:nvPr/>
        </p:nvSpPr>
        <p:spPr>
          <a:xfrm>
            <a:off x="3607528" y="2526483"/>
            <a:ext cx="913264" cy="468382"/>
          </a:xfrm>
          <a:prstGeom prst="rect">
            <a:avLst/>
          </a:prstGeom>
          <a:noFill/>
        </p:spPr>
        <p:txBody>
          <a:bodyPr wrap="square" rtlCol="0">
            <a:spAutoFit/>
          </a:bodyPr>
          <a:lstStyle/>
          <a:p>
            <a:r>
              <a:rPr lang="en-US" sz="2400" dirty="0"/>
              <a:t>ε</a:t>
            </a:r>
          </a:p>
        </p:txBody>
      </p:sp>
      <p:sp>
        <p:nvSpPr>
          <p:cNvPr id="53" name="Oval 52">
            <a:extLst>
              <a:ext uri="{FF2B5EF4-FFF2-40B4-BE49-F238E27FC236}">
                <a16:creationId xmlns:a16="http://schemas.microsoft.com/office/drawing/2014/main" id="{8A27DAE7-D308-4BA3-852A-209863A203C8}"/>
              </a:ext>
            </a:extLst>
          </p:cNvPr>
          <p:cNvSpPr/>
          <p:nvPr/>
        </p:nvSpPr>
        <p:spPr>
          <a:xfrm>
            <a:off x="10513434" y="2597332"/>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7FDB3EB8-4C27-444A-B9CD-361EECCD2E21}"/>
              </a:ext>
            </a:extLst>
          </p:cNvPr>
          <p:cNvCxnSpPr/>
          <p:nvPr/>
        </p:nvCxnSpPr>
        <p:spPr>
          <a:xfrm flipV="1">
            <a:off x="10132437" y="286947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448A751-3BE3-415A-89EE-7F85757C03B6}"/>
              </a:ext>
            </a:extLst>
          </p:cNvPr>
          <p:cNvSpPr txBox="1"/>
          <p:nvPr/>
        </p:nvSpPr>
        <p:spPr>
          <a:xfrm>
            <a:off x="10626640" y="2732307"/>
            <a:ext cx="457200" cy="369332"/>
          </a:xfrm>
          <a:prstGeom prst="rect">
            <a:avLst/>
          </a:prstGeom>
          <a:noFill/>
        </p:spPr>
        <p:txBody>
          <a:bodyPr wrap="square" rtlCol="0">
            <a:spAutoFit/>
          </a:bodyPr>
          <a:lstStyle/>
          <a:p>
            <a:r>
              <a:rPr lang="en-US" dirty="0"/>
              <a:t>9</a:t>
            </a:r>
          </a:p>
        </p:txBody>
      </p:sp>
      <p:cxnSp>
        <p:nvCxnSpPr>
          <p:cNvPr id="4" name="Straight Arrow Connector 3">
            <a:extLst>
              <a:ext uri="{FF2B5EF4-FFF2-40B4-BE49-F238E27FC236}">
                <a16:creationId xmlns:a16="http://schemas.microsoft.com/office/drawing/2014/main" id="{6414E6AD-EE6A-433F-AFA4-BC49AEC8005E}"/>
              </a:ext>
            </a:extLst>
          </p:cNvPr>
          <p:cNvCxnSpPr>
            <a:stCxn id="70" idx="6"/>
          </p:cNvCxnSpPr>
          <p:nvPr/>
        </p:nvCxnSpPr>
        <p:spPr>
          <a:xfrm>
            <a:off x="7772407" y="2856412"/>
            <a:ext cx="457196" cy="19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8E6E9E4-2C51-4FA1-988D-30C259311EC4}"/>
              </a:ext>
            </a:extLst>
          </p:cNvPr>
          <p:cNvSpPr txBox="1"/>
          <p:nvPr/>
        </p:nvSpPr>
        <p:spPr>
          <a:xfrm>
            <a:off x="7835553" y="2454633"/>
            <a:ext cx="913264" cy="468382"/>
          </a:xfrm>
          <a:prstGeom prst="rect">
            <a:avLst/>
          </a:prstGeom>
          <a:noFill/>
        </p:spPr>
        <p:txBody>
          <a:bodyPr wrap="square" rtlCol="0">
            <a:spAutoFit/>
          </a:bodyPr>
          <a:lstStyle/>
          <a:p>
            <a:r>
              <a:rPr lang="en-US" sz="2400" dirty="0"/>
              <a:t>ε</a:t>
            </a:r>
          </a:p>
        </p:txBody>
      </p:sp>
      <p:sp>
        <p:nvSpPr>
          <p:cNvPr id="58" name="TextBox 57">
            <a:extLst>
              <a:ext uri="{FF2B5EF4-FFF2-40B4-BE49-F238E27FC236}">
                <a16:creationId xmlns:a16="http://schemas.microsoft.com/office/drawing/2014/main" id="{FC8F5059-BFCA-476D-A575-74E4D915B0C0}"/>
              </a:ext>
            </a:extLst>
          </p:cNvPr>
          <p:cNvSpPr txBox="1"/>
          <p:nvPr/>
        </p:nvSpPr>
        <p:spPr>
          <a:xfrm>
            <a:off x="10154213" y="2835635"/>
            <a:ext cx="913264" cy="468382"/>
          </a:xfrm>
          <a:prstGeom prst="rect">
            <a:avLst/>
          </a:prstGeom>
          <a:noFill/>
        </p:spPr>
        <p:txBody>
          <a:bodyPr wrap="square" rtlCol="0">
            <a:spAutoFit/>
          </a:bodyPr>
          <a:lstStyle/>
          <a:p>
            <a:r>
              <a:rPr lang="en-US" sz="2400" dirty="0"/>
              <a:t>b</a:t>
            </a:r>
          </a:p>
        </p:txBody>
      </p:sp>
      <p:sp>
        <p:nvSpPr>
          <p:cNvPr id="59" name="TextBox 58">
            <a:extLst>
              <a:ext uri="{FF2B5EF4-FFF2-40B4-BE49-F238E27FC236}">
                <a16:creationId xmlns:a16="http://schemas.microsoft.com/office/drawing/2014/main" id="{ABA59A76-4C1A-41BB-8578-029050F1DD1C}"/>
              </a:ext>
            </a:extLst>
          </p:cNvPr>
          <p:cNvSpPr txBox="1"/>
          <p:nvPr/>
        </p:nvSpPr>
        <p:spPr>
          <a:xfrm>
            <a:off x="11179629" y="2906485"/>
            <a:ext cx="889334" cy="462846"/>
          </a:xfrm>
          <a:prstGeom prst="rect">
            <a:avLst/>
          </a:prstGeom>
          <a:noFill/>
        </p:spPr>
        <p:txBody>
          <a:bodyPr wrap="square" rtlCol="0">
            <a:spAutoFit/>
          </a:bodyPr>
          <a:lstStyle/>
          <a:p>
            <a:r>
              <a:rPr lang="en-US" sz="2400" dirty="0"/>
              <a:t>b</a:t>
            </a:r>
          </a:p>
        </p:txBody>
      </p:sp>
      <p:cxnSp>
        <p:nvCxnSpPr>
          <p:cNvPr id="60" name="Connector: Curved 59">
            <a:extLst>
              <a:ext uri="{FF2B5EF4-FFF2-40B4-BE49-F238E27FC236}">
                <a16:creationId xmlns:a16="http://schemas.microsoft.com/office/drawing/2014/main" id="{C0CA2633-89F5-4F03-A741-40E06393F471}"/>
              </a:ext>
            </a:extLst>
          </p:cNvPr>
          <p:cNvCxnSpPr/>
          <p:nvPr/>
        </p:nvCxnSpPr>
        <p:spPr>
          <a:xfrm rot="16200000" flipH="1" flipV="1">
            <a:off x="5203375" y="357049"/>
            <a:ext cx="26127" cy="4458794"/>
          </a:xfrm>
          <a:prstGeom prst="curvedConnector3">
            <a:avLst>
              <a:gd name="adj1" fmla="val -299985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31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a:extLst>
              <a:ext uri="{FF2B5EF4-FFF2-40B4-BE49-F238E27FC236}">
                <a16:creationId xmlns:a16="http://schemas.microsoft.com/office/drawing/2014/main" id="{AD5B19D3-D05F-427A-AA52-FC6B7884D15F}"/>
              </a:ext>
            </a:extLst>
          </p:cNvPr>
          <p:cNvSpPr>
            <a:spLocks noGrp="1"/>
          </p:cNvSpPr>
          <p:nvPr>
            <p:ph type="title"/>
          </p:nvPr>
        </p:nvSpPr>
        <p:spPr/>
        <p:txBody>
          <a:bodyPr/>
          <a:lstStyle/>
          <a:p>
            <a:r>
              <a:rPr lang="en-US" dirty="0"/>
              <a:t>ε-closure</a:t>
            </a:r>
          </a:p>
        </p:txBody>
      </p:sp>
      <p:sp>
        <p:nvSpPr>
          <p:cNvPr id="63" name="Content Placeholder 62">
            <a:extLst>
              <a:ext uri="{FF2B5EF4-FFF2-40B4-BE49-F238E27FC236}">
                <a16:creationId xmlns:a16="http://schemas.microsoft.com/office/drawing/2014/main" id="{A1E4C40E-F36F-4E2B-B1C1-F52D7ED588EF}"/>
              </a:ext>
            </a:extLst>
          </p:cNvPr>
          <p:cNvSpPr>
            <a:spLocks noGrp="1"/>
          </p:cNvSpPr>
          <p:nvPr>
            <p:ph idx="1"/>
          </p:nvPr>
        </p:nvSpPr>
        <p:spPr/>
        <p:txBody>
          <a:bodyPr/>
          <a:lstStyle/>
          <a:p>
            <a:pPr marL="0" indent="0">
              <a:buNone/>
            </a:pPr>
            <a:endParaRPr lang="en-US" dirty="0"/>
          </a:p>
        </p:txBody>
      </p:sp>
      <p:sp>
        <p:nvSpPr>
          <p:cNvPr id="64" name="Oval 63">
            <a:extLst>
              <a:ext uri="{FF2B5EF4-FFF2-40B4-BE49-F238E27FC236}">
                <a16:creationId xmlns:a16="http://schemas.microsoft.com/office/drawing/2014/main" id="{1ECEF74F-2ECC-4A31-B3F7-4A6133FDA316}"/>
              </a:ext>
            </a:extLst>
          </p:cNvPr>
          <p:cNvSpPr/>
          <p:nvPr/>
        </p:nvSpPr>
        <p:spPr>
          <a:xfrm>
            <a:off x="1471749" y="258644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6A0AB93E-9FC3-465A-966C-F263C3069754}"/>
              </a:ext>
            </a:extLst>
          </p:cNvPr>
          <p:cNvSpPr/>
          <p:nvPr/>
        </p:nvSpPr>
        <p:spPr>
          <a:xfrm>
            <a:off x="2660471" y="259951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ACF52154-3520-4452-AFE5-FE6FC54C2FB2}"/>
              </a:ext>
            </a:extLst>
          </p:cNvPr>
          <p:cNvSpPr/>
          <p:nvPr/>
        </p:nvSpPr>
        <p:spPr>
          <a:xfrm>
            <a:off x="4132220" y="1911536"/>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69E503-5085-48FF-B380-A397FC00BDA9}"/>
              </a:ext>
            </a:extLst>
          </p:cNvPr>
          <p:cNvSpPr/>
          <p:nvPr/>
        </p:nvSpPr>
        <p:spPr>
          <a:xfrm>
            <a:off x="4140925" y="3339739"/>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2EECDE37-2799-4BFD-B575-BA3A6E004A30}"/>
              </a:ext>
            </a:extLst>
          </p:cNvPr>
          <p:cNvSpPr/>
          <p:nvPr/>
        </p:nvSpPr>
        <p:spPr>
          <a:xfrm>
            <a:off x="5660573" y="3378927"/>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05B689D-F245-47C9-AFEE-A835D51CCECF}"/>
              </a:ext>
            </a:extLst>
          </p:cNvPr>
          <p:cNvSpPr/>
          <p:nvPr/>
        </p:nvSpPr>
        <p:spPr>
          <a:xfrm>
            <a:off x="5608323" y="193330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BF36EE4-BD7B-418C-B931-D3128E8FA63D}"/>
              </a:ext>
            </a:extLst>
          </p:cNvPr>
          <p:cNvSpPr/>
          <p:nvPr/>
        </p:nvSpPr>
        <p:spPr>
          <a:xfrm>
            <a:off x="7119265" y="257338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3BFF5284-08A7-48D7-A53E-512D32D4C92D}"/>
              </a:ext>
            </a:extLst>
          </p:cNvPr>
          <p:cNvSpPr/>
          <p:nvPr/>
        </p:nvSpPr>
        <p:spPr>
          <a:xfrm>
            <a:off x="8240491" y="259950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A906830B-310E-41E9-B85C-65A44EED457D}"/>
              </a:ext>
            </a:extLst>
          </p:cNvPr>
          <p:cNvSpPr/>
          <p:nvPr/>
        </p:nvSpPr>
        <p:spPr>
          <a:xfrm>
            <a:off x="9501065" y="2586444"/>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2B86500-4ED4-4394-892F-3018FA932787}"/>
              </a:ext>
            </a:extLst>
          </p:cNvPr>
          <p:cNvSpPr/>
          <p:nvPr/>
        </p:nvSpPr>
        <p:spPr>
          <a:xfrm>
            <a:off x="11569350" y="260821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C5A5A-6E16-402B-8002-55C2D1729DD8}"/>
              </a:ext>
            </a:extLst>
          </p:cNvPr>
          <p:cNvSpPr/>
          <p:nvPr/>
        </p:nvSpPr>
        <p:spPr>
          <a:xfrm>
            <a:off x="11652077" y="2690947"/>
            <a:ext cx="500742" cy="4049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a:extLst>
              <a:ext uri="{FF2B5EF4-FFF2-40B4-BE49-F238E27FC236}">
                <a16:creationId xmlns:a16="http://schemas.microsoft.com/office/drawing/2014/main" id="{4CF8AA04-D7A1-489A-8C0C-11F9B2AFED51}"/>
              </a:ext>
            </a:extLst>
          </p:cNvPr>
          <p:cNvCxnSpPr>
            <a:stCxn id="67" idx="6"/>
          </p:cNvCxnSpPr>
          <p:nvPr/>
        </p:nvCxnSpPr>
        <p:spPr>
          <a:xfrm flipV="1">
            <a:off x="4794067" y="3622767"/>
            <a:ext cx="8142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48CF2E5-1094-4FB8-82FD-F8FA03DE75E9}"/>
              </a:ext>
            </a:extLst>
          </p:cNvPr>
          <p:cNvCxnSpPr/>
          <p:nvPr/>
        </p:nvCxnSpPr>
        <p:spPr>
          <a:xfrm>
            <a:off x="4794067" y="2216328"/>
            <a:ext cx="866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9D6AA644-871E-47B3-BA9D-51515CA6C0DC}"/>
              </a:ext>
            </a:extLst>
          </p:cNvPr>
          <p:cNvCxnSpPr>
            <a:endCxn id="70" idx="2"/>
          </p:cNvCxnSpPr>
          <p:nvPr/>
        </p:nvCxnSpPr>
        <p:spPr>
          <a:xfrm>
            <a:off x="6261465" y="2281646"/>
            <a:ext cx="857800" cy="57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F589754-73FE-45EB-B1BD-07DDB76E1ADB}"/>
              </a:ext>
            </a:extLst>
          </p:cNvPr>
          <p:cNvCxnSpPr/>
          <p:nvPr/>
        </p:nvCxnSpPr>
        <p:spPr>
          <a:xfrm flipV="1">
            <a:off x="6345276" y="2922066"/>
            <a:ext cx="773989" cy="70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8FD2EE6-E52F-4F07-8A13-BC245C9F3135}"/>
              </a:ext>
            </a:extLst>
          </p:cNvPr>
          <p:cNvCxnSpPr>
            <a:stCxn id="65" idx="5"/>
          </p:cNvCxnSpPr>
          <p:nvPr/>
        </p:nvCxnSpPr>
        <p:spPr>
          <a:xfrm>
            <a:off x="3217963" y="3082670"/>
            <a:ext cx="914257" cy="435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B7BB74-C294-42A4-B3E3-315BAEEC747F}"/>
              </a:ext>
            </a:extLst>
          </p:cNvPr>
          <p:cNvCxnSpPr>
            <a:stCxn id="65" idx="6"/>
            <a:endCxn id="66" idx="3"/>
          </p:cNvCxnSpPr>
          <p:nvPr/>
        </p:nvCxnSpPr>
        <p:spPr>
          <a:xfrm flipV="1">
            <a:off x="3313613" y="2394696"/>
            <a:ext cx="914257" cy="48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C2A2890-5016-4955-A17C-9BF4570B0122}"/>
              </a:ext>
            </a:extLst>
          </p:cNvPr>
          <p:cNvCxnSpPr/>
          <p:nvPr/>
        </p:nvCxnSpPr>
        <p:spPr>
          <a:xfrm flipV="1">
            <a:off x="8882749" y="2891243"/>
            <a:ext cx="618317"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E2F5B5-C158-4B93-8827-1F233664EC25}"/>
              </a:ext>
            </a:extLst>
          </p:cNvPr>
          <p:cNvCxnSpPr/>
          <p:nvPr/>
        </p:nvCxnSpPr>
        <p:spPr>
          <a:xfrm flipV="1">
            <a:off x="2153189" y="2869471"/>
            <a:ext cx="546475" cy="13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459A733-4F3D-453A-B8E0-FCC74FE99DF8}"/>
              </a:ext>
            </a:extLst>
          </p:cNvPr>
          <p:cNvCxnSpPr>
            <a:cxnSpLocks/>
          </p:cNvCxnSpPr>
          <p:nvPr/>
        </p:nvCxnSpPr>
        <p:spPr>
          <a:xfrm flipV="1">
            <a:off x="11177464" y="289124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75768E9-33E6-475C-84BD-07B07B5DDB58}"/>
              </a:ext>
            </a:extLst>
          </p:cNvPr>
          <p:cNvCxnSpPr>
            <a:endCxn id="71" idx="4"/>
          </p:cNvCxnSpPr>
          <p:nvPr/>
        </p:nvCxnSpPr>
        <p:spPr>
          <a:xfrm>
            <a:off x="1656792" y="3074127"/>
            <a:ext cx="6910270" cy="91435"/>
          </a:xfrm>
          <a:prstGeom prst="curvedConnector4">
            <a:avLst>
              <a:gd name="adj1" fmla="val 1009"/>
              <a:gd name="adj2" fmla="val 1131009"/>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95F32D9E-8F56-4286-8010-564F58958342}"/>
              </a:ext>
            </a:extLst>
          </p:cNvPr>
          <p:cNvSpPr txBox="1"/>
          <p:nvPr/>
        </p:nvSpPr>
        <p:spPr>
          <a:xfrm>
            <a:off x="4317282" y="1485803"/>
            <a:ext cx="913264" cy="468382"/>
          </a:xfrm>
          <a:prstGeom prst="rect">
            <a:avLst/>
          </a:prstGeom>
          <a:noFill/>
        </p:spPr>
        <p:txBody>
          <a:bodyPr wrap="square" rtlCol="0">
            <a:spAutoFit/>
          </a:bodyPr>
          <a:lstStyle/>
          <a:p>
            <a:r>
              <a:rPr lang="en-US" sz="2400" dirty="0"/>
              <a:t>ε</a:t>
            </a:r>
          </a:p>
        </p:txBody>
      </p:sp>
      <p:sp>
        <p:nvSpPr>
          <p:cNvPr id="114" name="TextBox 113">
            <a:extLst>
              <a:ext uri="{FF2B5EF4-FFF2-40B4-BE49-F238E27FC236}">
                <a16:creationId xmlns:a16="http://schemas.microsoft.com/office/drawing/2014/main" id="{C2DDAF6A-0852-4712-994A-697B91954F54}"/>
              </a:ext>
            </a:extLst>
          </p:cNvPr>
          <p:cNvSpPr txBox="1"/>
          <p:nvPr/>
        </p:nvSpPr>
        <p:spPr>
          <a:xfrm>
            <a:off x="2153197" y="2744198"/>
            <a:ext cx="913264" cy="468382"/>
          </a:xfrm>
          <a:prstGeom prst="rect">
            <a:avLst/>
          </a:prstGeom>
          <a:noFill/>
        </p:spPr>
        <p:txBody>
          <a:bodyPr wrap="square" rtlCol="0">
            <a:spAutoFit/>
          </a:bodyPr>
          <a:lstStyle/>
          <a:p>
            <a:r>
              <a:rPr lang="en-US" sz="2400" dirty="0"/>
              <a:t>ε</a:t>
            </a:r>
          </a:p>
        </p:txBody>
      </p:sp>
      <p:sp>
        <p:nvSpPr>
          <p:cNvPr id="115" name="TextBox 114">
            <a:extLst>
              <a:ext uri="{FF2B5EF4-FFF2-40B4-BE49-F238E27FC236}">
                <a16:creationId xmlns:a16="http://schemas.microsoft.com/office/drawing/2014/main" id="{FA9DC57B-866B-4EFD-B0B0-C7ECA13F4904}"/>
              </a:ext>
            </a:extLst>
          </p:cNvPr>
          <p:cNvSpPr txBox="1"/>
          <p:nvPr/>
        </p:nvSpPr>
        <p:spPr>
          <a:xfrm>
            <a:off x="6372509" y="2295702"/>
            <a:ext cx="913264" cy="468382"/>
          </a:xfrm>
          <a:prstGeom prst="rect">
            <a:avLst/>
          </a:prstGeom>
          <a:noFill/>
        </p:spPr>
        <p:txBody>
          <a:bodyPr wrap="square" rtlCol="0">
            <a:spAutoFit/>
          </a:bodyPr>
          <a:lstStyle/>
          <a:p>
            <a:r>
              <a:rPr lang="en-US" sz="2400" dirty="0"/>
              <a:t>ε</a:t>
            </a:r>
          </a:p>
        </p:txBody>
      </p:sp>
      <p:sp>
        <p:nvSpPr>
          <p:cNvPr id="116" name="TextBox 115">
            <a:extLst>
              <a:ext uri="{FF2B5EF4-FFF2-40B4-BE49-F238E27FC236}">
                <a16:creationId xmlns:a16="http://schemas.microsoft.com/office/drawing/2014/main" id="{94C39946-35BE-4EA8-8818-6DE9CA40FD74}"/>
              </a:ext>
            </a:extLst>
          </p:cNvPr>
          <p:cNvSpPr txBox="1"/>
          <p:nvPr/>
        </p:nvSpPr>
        <p:spPr>
          <a:xfrm>
            <a:off x="6655537" y="3170920"/>
            <a:ext cx="913264" cy="468382"/>
          </a:xfrm>
          <a:prstGeom prst="rect">
            <a:avLst/>
          </a:prstGeom>
          <a:noFill/>
        </p:spPr>
        <p:txBody>
          <a:bodyPr wrap="square" rtlCol="0">
            <a:spAutoFit/>
          </a:bodyPr>
          <a:lstStyle/>
          <a:p>
            <a:r>
              <a:rPr lang="en-US" sz="2400" dirty="0"/>
              <a:t>ε</a:t>
            </a:r>
          </a:p>
        </p:txBody>
      </p:sp>
      <p:sp>
        <p:nvSpPr>
          <p:cNvPr id="117" name="TextBox 116">
            <a:extLst>
              <a:ext uri="{FF2B5EF4-FFF2-40B4-BE49-F238E27FC236}">
                <a16:creationId xmlns:a16="http://schemas.microsoft.com/office/drawing/2014/main" id="{B1A0E373-8834-48B0-8997-1026E0AE833F}"/>
              </a:ext>
            </a:extLst>
          </p:cNvPr>
          <p:cNvSpPr txBox="1"/>
          <p:nvPr/>
        </p:nvSpPr>
        <p:spPr>
          <a:xfrm>
            <a:off x="3455128" y="3140439"/>
            <a:ext cx="913264" cy="468382"/>
          </a:xfrm>
          <a:prstGeom prst="rect">
            <a:avLst/>
          </a:prstGeom>
          <a:noFill/>
        </p:spPr>
        <p:txBody>
          <a:bodyPr wrap="square" rtlCol="0">
            <a:spAutoFit/>
          </a:bodyPr>
          <a:lstStyle/>
          <a:p>
            <a:r>
              <a:rPr lang="en-US" sz="2400" dirty="0"/>
              <a:t>ε</a:t>
            </a:r>
          </a:p>
        </p:txBody>
      </p:sp>
      <p:sp>
        <p:nvSpPr>
          <p:cNvPr id="118" name="TextBox 117">
            <a:extLst>
              <a:ext uri="{FF2B5EF4-FFF2-40B4-BE49-F238E27FC236}">
                <a16:creationId xmlns:a16="http://schemas.microsoft.com/office/drawing/2014/main" id="{A5408BB0-0D97-43E6-8A77-C93C1AECFEA5}"/>
              </a:ext>
            </a:extLst>
          </p:cNvPr>
          <p:cNvSpPr txBox="1"/>
          <p:nvPr/>
        </p:nvSpPr>
        <p:spPr>
          <a:xfrm>
            <a:off x="5079282" y="4059192"/>
            <a:ext cx="913264" cy="468382"/>
          </a:xfrm>
          <a:prstGeom prst="rect">
            <a:avLst/>
          </a:prstGeom>
          <a:noFill/>
        </p:spPr>
        <p:txBody>
          <a:bodyPr wrap="square" rtlCol="0">
            <a:spAutoFit/>
          </a:bodyPr>
          <a:lstStyle/>
          <a:p>
            <a:r>
              <a:rPr lang="en-US" sz="2400" dirty="0"/>
              <a:t>ε</a:t>
            </a:r>
          </a:p>
        </p:txBody>
      </p:sp>
      <p:sp>
        <p:nvSpPr>
          <p:cNvPr id="120" name="TextBox 119">
            <a:extLst>
              <a:ext uri="{FF2B5EF4-FFF2-40B4-BE49-F238E27FC236}">
                <a16:creationId xmlns:a16="http://schemas.microsoft.com/office/drawing/2014/main" id="{642E8DA2-8F86-4918-8E14-FFE6E7CEC208}"/>
              </a:ext>
            </a:extLst>
          </p:cNvPr>
          <p:cNvSpPr txBox="1"/>
          <p:nvPr/>
        </p:nvSpPr>
        <p:spPr>
          <a:xfrm>
            <a:off x="8935012" y="2857406"/>
            <a:ext cx="913264" cy="468382"/>
          </a:xfrm>
          <a:prstGeom prst="rect">
            <a:avLst/>
          </a:prstGeom>
          <a:noFill/>
        </p:spPr>
        <p:txBody>
          <a:bodyPr wrap="square" rtlCol="0">
            <a:spAutoFit/>
          </a:bodyPr>
          <a:lstStyle/>
          <a:p>
            <a:r>
              <a:rPr lang="en-US" sz="2400" dirty="0"/>
              <a:t>a</a:t>
            </a:r>
          </a:p>
        </p:txBody>
      </p:sp>
      <p:sp>
        <p:nvSpPr>
          <p:cNvPr id="121" name="TextBox 120">
            <a:extLst>
              <a:ext uri="{FF2B5EF4-FFF2-40B4-BE49-F238E27FC236}">
                <a16:creationId xmlns:a16="http://schemas.microsoft.com/office/drawing/2014/main" id="{D7CCB927-6D90-4827-AE2F-706D18FC84B8}"/>
              </a:ext>
            </a:extLst>
          </p:cNvPr>
          <p:cNvSpPr txBox="1"/>
          <p:nvPr/>
        </p:nvSpPr>
        <p:spPr>
          <a:xfrm>
            <a:off x="1632849" y="2712715"/>
            <a:ext cx="457200" cy="369332"/>
          </a:xfrm>
          <a:prstGeom prst="rect">
            <a:avLst/>
          </a:prstGeom>
          <a:noFill/>
        </p:spPr>
        <p:txBody>
          <a:bodyPr wrap="square" rtlCol="0">
            <a:spAutoFit/>
          </a:bodyPr>
          <a:lstStyle/>
          <a:p>
            <a:r>
              <a:rPr lang="en-US" dirty="0"/>
              <a:t>0</a:t>
            </a:r>
          </a:p>
        </p:txBody>
      </p:sp>
      <p:sp>
        <p:nvSpPr>
          <p:cNvPr id="122" name="TextBox 121">
            <a:extLst>
              <a:ext uri="{FF2B5EF4-FFF2-40B4-BE49-F238E27FC236}">
                <a16:creationId xmlns:a16="http://schemas.microsoft.com/office/drawing/2014/main" id="{BB14EB5F-197B-4D48-A9C8-E76DCEE5F7E4}"/>
              </a:ext>
            </a:extLst>
          </p:cNvPr>
          <p:cNvSpPr txBox="1"/>
          <p:nvPr/>
        </p:nvSpPr>
        <p:spPr>
          <a:xfrm>
            <a:off x="2786734" y="2725789"/>
            <a:ext cx="457200" cy="646331"/>
          </a:xfrm>
          <a:prstGeom prst="rect">
            <a:avLst/>
          </a:prstGeom>
          <a:noFill/>
        </p:spPr>
        <p:txBody>
          <a:bodyPr wrap="square" rtlCol="0">
            <a:spAutoFit/>
          </a:bodyPr>
          <a:lstStyle/>
          <a:p>
            <a:r>
              <a:rPr lang="en-US" dirty="0"/>
              <a:t>1	</a:t>
            </a:r>
          </a:p>
        </p:txBody>
      </p:sp>
      <p:sp>
        <p:nvSpPr>
          <p:cNvPr id="123" name="TextBox 122">
            <a:extLst>
              <a:ext uri="{FF2B5EF4-FFF2-40B4-BE49-F238E27FC236}">
                <a16:creationId xmlns:a16="http://schemas.microsoft.com/office/drawing/2014/main" id="{3B783441-D1D4-4376-9476-F639C6E1A671}"/>
              </a:ext>
            </a:extLst>
          </p:cNvPr>
          <p:cNvSpPr txBox="1"/>
          <p:nvPr/>
        </p:nvSpPr>
        <p:spPr>
          <a:xfrm>
            <a:off x="4323803" y="2016030"/>
            <a:ext cx="457200" cy="646331"/>
          </a:xfrm>
          <a:prstGeom prst="rect">
            <a:avLst/>
          </a:prstGeom>
          <a:noFill/>
        </p:spPr>
        <p:txBody>
          <a:bodyPr wrap="square" rtlCol="0">
            <a:spAutoFit/>
          </a:bodyPr>
          <a:lstStyle/>
          <a:p>
            <a:r>
              <a:rPr lang="en-US" dirty="0"/>
              <a:t>2	</a:t>
            </a:r>
          </a:p>
        </p:txBody>
      </p:sp>
      <p:sp>
        <p:nvSpPr>
          <p:cNvPr id="124" name="TextBox 123">
            <a:extLst>
              <a:ext uri="{FF2B5EF4-FFF2-40B4-BE49-F238E27FC236}">
                <a16:creationId xmlns:a16="http://schemas.microsoft.com/office/drawing/2014/main" id="{B2635E1B-613A-4DD0-BA31-A6401BF73A1E}"/>
              </a:ext>
            </a:extLst>
          </p:cNvPr>
          <p:cNvSpPr txBox="1"/>
          <p:nvPr/>
        </p:nvSpPr>
        <p:spPr>
          <a:xfrm>
            <a:off x="4267199" y="3474722"/>
            <a:ext cx="457200" cy="646331"/>
          </a:xfrm>
          <a:prstGeom prst="rect">
            <a:avLst/>
          </a:prstGeom>
          <a:noFill/>
        </p:spPr>
        <p:txBody>
          <a:bodyPr wrap="square" rtlCol="0">
            <a:spAutoFit/>
          </a:bodyPr>
          <a:lstStyle/>
          <a:p>
            <a:r>
              <a:rPr lang="en-US" dirty="0"/>
              <a:t>4	</a:t>
            </a:r>
          </a:p>
        </p:txBody>
      </p:sp>
      <p:sp>
        <p:nvSpPr>
          <p:cNvPr id="125" name="TextBox 124">
            <a:extLst>
              <a:ext uri="{FF2B5EF4-FFF2-40B4-BE49-F238E27FC236}">
                <a16:creationId xmlns:a16="http://schemas.microsoft.com/office/drawing/2014/main" id="{61B30519-BFA8-4902-A2B4-8EF2459903B2}"/>
              </a:ext>
            </a:extLst>
          </p:cNvPr>
          <p:cNvSpPr txBox="1"/>
          <p:nvPr/>
        </p:nvSpPr>
        <p:spPr>
          <a:xfrm>
            <a:off x="5812968" y="2050859"/>
            <a:ext cx="457200" cy="369332"/>
          </a:xfrm>
          <a:prstGeom prst="rect">
            <a:avLst/>
          </a:prstGeom>
          <a:noFill/>
        </p:spPr>
        <p:txBody>
          <a:bodyPr wrap="square" rtlCol="0">
            <a:spAutoFit/>
          </a:bodyPr>
          <a:lstStyle/>
          <a:p>
            <a:r>
              <a:rPr lang="en-US" dirty="0"/>
              <a:t>3</a:t>
            </a:r>
          </a:p>
        </p:txBody>
      </p:sp>
      <p:sp>
        <p:nvSpPr>
          <p:cNvPr id="126" name="TextBox 125">
            <a:extLst>
              <a:ext uri="{FF2B5EF4-FFF2-40B4-BE49-F238E27FC236}">
                <a16:creationId xmlns:a16="http://schemas.microsoft.com/office/drawing/2014/main" id="{6574C849-9F40-4ACD-89CA-72941053BECA}"/>
              </a:ext>
            </a:extLst>
          </p:cNvPr>
          <p:cNvSpPr txBox="1"/>
          <p:nvPr/>
        </p:nvSpPr>
        <p:spPr>
          <a:xfrm>
            <a:off x="5843451" y="3492134"/>
            <a:ext cx="457200" cy="369332"/>
          </a:xfrm>
          <a:prstGeom prst="rect">
            <a:avLst/>
          </a:prstGeom>
          <a:noFill/>
        </p:spPr>
        <p:txBody>
          <a:bodyPr wrap="square" rtlCol="0">
            <a:spAutoFit/>
          </a:bodyPr>
          <a:lstStyle/>
          <a:p>
            <a:r>
              <a:rPr lang="en-US" dirty="0"/>
              <a:t>5</a:t>
            </a:r>
          </a:p>
        </p:txBody>
      </p:sp>
      <p:sp>
        <p:nvSpPr>
          <p:cNvPr id="127" name="TextBox 126">
            <a:extLst>
              <a:ext uri="{FF2B5EF4-FFF2-40B4-BE49-F238E27FC236}">
                <a16:creationId xmlns:a16="http://schemas.microsoft.com/office/drawing/2014/main" id="{9BB95F1D-731E-495F-A20F-CDDE5221C4F2}"/>
              </a:ext>
            </a:extLst>
          </p:cNvPr>
          <p:cNvSpPr txBox="1"/>
          <p:nvPr/>
        </p:nvSpPr>
        <p:spPr>
          <a:xfrm>
            <a:off x="7310848" y="2660462"/>
            <a:ext cx="457200" cy="369332"/>
          </a:xfrm>
          <a:prstGeom prst="rect">
            <a:avLst/>
          </a:prstGeom>
          <a:noFill/>
        </p:spPr>
        <p:txBody>
          <a:bodyPr wrap="square" rtlCol="0">
            <a:spAutoFit/>
          </a:bodyPr>
          <a:lstStyle/>
          <a:p>
            <a:r>
              <a:rPr lang="en-US" dirty="0"/>
              <a:t>6</a:t>
            </a:r>
          </a:p>
        </p:txBody>
      </p:sp>
      <p:sp>
        <p:nvSpPr>
          <p:cNvPr id="128" name="TextBox 127">
            <a:extLst>
              <a:ext uri="{FF2B5EF4-FFF2-40B4-BE49-F238E27FC236}">
                <a16:creationId xmlns:a16="http://schemas.microsoft.com/office/drawing/2014/main" id="{D869B978-C010-41AC-97B6-B47B1187A12C}"/>
              </a:ext>
            </a:extLst>
          </p:cNvPr>
          <p:cNvSpPr txBox="1"/>
          <p:nvPr/>
        </p:nvSpPr>
        <p:spPr>
          <a:xfrm>
            <a:off x="8436431" y="2721421"/>
            <a:ext cx="457200" cy="369332"/>
          </a:xfrm>
          <a:prstGeom prst="rect">
            <a:avLst/>
          </a:prstGeom>
          <a:noFill/>
        </p:spPr>
        <p:txBody>
          <a:bodyPr wrap="square" rtlCol="0">
            <a:spAutoFit/>
          </a:bodyPr>
          <a:lstStyle/>
          <a:p>
            <a:r>
              <a:rPr lang="en-US" dirty="0"/>
              <a:t>7</a:t>
            </a:r>
          </a:p>
        </p:txBody>
      </p:sp>
      <p:sp>
        <p:nvSpPr>
          <p:cNvPr id="129" name="TextBox 128">
            <a:extLst>
              <a:ext uri="{FF2B5EF4-FFF2-40B4-BE49-F238E27FC236}">
                <a16:creationId xmlns:a16="http://schemas.microsoft.com/office/drawing/2014/main" id="{4990DAD7-188C-408B-8F05-0398A38CFD4E}"/>
              </a:ext>
            </a:extLst>
          </p:cNvPr>
          <p:cNvSpPr txBox="1"/>
          <p:nvPr/>
        </p:nvSpPr>
        <p:spPr>
          <a:xfrm>
            <a:off x="9690468" y="2721421"/>
            <a:ext cx="457200" cy="369332"/>
          </a:xfrm>
          <a:prstGeom prst="rect">
            <a:avLst/>
          </a:prstGeom>
          <a:noFill/>
        </p:spPr>
        <p:txBody>
          <a:bodyPr wrap="square" rtlCol="0">
            <a:spAutoFit/>
          </a:bodyPr>
          <a:lstStyle/>
          <a:p>
            <a:r>
              <a:rPr lang="en-US" dirty="0"/>
              <a:t>8</a:t>
            </a:r>
          </a:p>
        </p:txBody>
      </p:sp>
      <p:sp>
        <p:nvSpPr>
          <p:cNvPr id="130" name="TextBox 129">
            <a:extLst>
              <a:ext uri="{FF2B5EF4-FFF2-40B4-BE49-F238E27FC236}">
                <a16:creationId xmlns:a16="http://schemas.microsoft.com/office/drawing/2014/main" id="{0BE3367B-460D-495D-885A-5AD425635C3F}"/>
              </a:ext>
            </a:extLst>
          </p:cNvPr>
          <p:cNvSpPr txBox="1"/>
          <p:nvPr/>
        </p:nvSpPr>
        <p:spPr>
          <a:xfrm>
            <a:off x="11719572" y="2725780"/>
            <a:ext cx="457200" cy="369332"/>
          </a:xfrm>
          <a:prstGeom prst="rect">
            <a:avLst/>
          </a:prstGeom>
          <a:noFill/>
        </p:spPr>
        <p:txBody>
          <a:bodyPr wrap="square" rtlCol="0">
            <a:spAutoFit/>
          </a:bodyPr>
          <a:lstStyle/>
          <a:p>
            <a:r>
              <a:rPr lang="en-US" dirty="0"/>
              <a:t>10</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B5D3211-9152-4570-A74B-4C5CCE85BBEB}"/>
                  </a:ext>
                </a:extLst>
              </p:cNvPr>
              <p:cNvSpPr txBox="1"/>
              <p:nvPr/>
            </p:nvSpPr>
            <p:spPr>
              <a:xfrm>
                <a:off x="1767839" y="4720046"/>
                <a:ext cx="6461764" cy="830997"/>
              </a:xfrm>
              <a:prstGeom prst="rect">
                <a:avLst/>
              </a:prstGeom>
              <a:noFill/>
            </p:spPr>
            <p:txBody>
              <a:bodyPr wrap="square" rtlCol="0">
                <a:spAutoFit/>
              </a:bodyPr>
              <a:lstStyle/>
              <a:p>
                <a:r>
                  <a:rPr lang="en-US" sz="2400" b="1" dirty="0">
                    <a:solidFill>
                      <a:srgbClr val="FF0000"/>
                    </a:solidFill>
                  </a:rPr>
                  <a:t>What is the start state of the corresponding DFA?</a:t>
                </a:r>
              </a:p>
              <a:p>
                <a14:m>
                  <m:oMath xmlns:m="http://schemas.openxmlformats.org/officeDocument/2006/math">
                    <m:r>
                      <m:rPr>
                        <m:nor/>
                      </m:rPr>
                      <a:rPr lang="en-US" sz="2400" b="1" dirty="0" smtClean="0">
                        <a:solidFill>
                          <a:schemeClr val="accent1"/>
                        </a:solidFill>
                      </a:rPr>
                      <m:t>ε</m:t>
                    </m:r>
                    <m:r>
                      <m:rPr>
                        <m:nor/>
                      </m:rPr>
                      <a:rPr lang="en-US" sz="2400" b="1" dirty="0" smtClean="0">
                        <a:solidFill>
                          <a:schemeClr val="accent1"/>
                        </a:solidFill>
                      </a:rPr>
                      <m:t>−</m:t>
                    </m:r>
                    <m:r>
                      <m:rPr>
                        <m:nor/>
                      </m:rPr>
                      <a:rPr lang="en-US" sz="2400" b="1" dirty="0" smtClean="0">
                        <a:solidFill>
                          <a:schemeClr val="accent1"/>
                        </a:solidFill>
                      </a:rPr>
                      <m:t>closure</m:t>
                    </m:r>
                    <m:r>
                      <m:rPr>
                        <m:nor/>
                      </m:rPr>
                      <a:rPr lang="en-US" sz="2400" b="1" dirty="0" smtClean="0">
                        <a:solidFill>
                          <a:schemeClr val="accent1"/>
                        </a:solidFill>
                      </a:rPr>
                      <m:t>(0</m:t>
                    </m:r>
                  </m:oMath>
                </a14:m>
                <a:r>
                  <a:rPr lang="en-US" sz="2400" b="1" dirty="0">
                    <a:solidFill>
                      <a:schemeClr val="accent1"/>
                    </a:solidFill>
                  </a:rPr>
                  <a:t>)</a:t>
                </a:r>
              </a:p>
            </p:txBody>
          </p:sp>
        </mc:Choice>
        <mc:Fallback xmlns="">
          <p:sp>
            <p:nvSpPr>
              <p:cNvPr id="2" name="TextBox 1">
                <a:extLst>
                  <a:ext uri="{FF2B5EF4-FFF2-40B4-BE49-F238E27FC236}">
                    <a16:creationId xmlns:a16="http://schemas.microsoft.com/office/drawing/2014/main" id="{2B5D3211-9152-4570-A74B-4C5CCE85BBEB}"/>
                  </a:ext>
                </a:extLst>
              </p:cNvPr>
              <p:cNvSpPr txBox="1">
                <a:spLocks noRot="1" noChangeAspect="1" noMove="1" noResize="1" noEditPoints="1" noAdjustHandles="1" noChangeArrowheads="1" noChangeShapeType="1" noTextEdit="1"/>
              </p:cNvSpPr>
              <p:nvPr/>
            </p:nvSpPr>
            <p:spPr>
              <a:xfrm>
                <a:off x="1767839" y="4720046"/>
                <a:ext cx="6461764" cy="830997"/>
              </a:xfrm>
              <a:prstGeom prst="rect">
                <a:avLst/>
              </a:prstGeom>
              <a:blipFill>
                <a:blip r:embed="rId3"/>
                <a:stretch>
                  <a:fillRect l="-1415" t="-5839" r="-189" b="-15328"/>
                </a:stretch>
              </a:blipFill>
            </p:spPr>
            <p:txBody>
              <a:bodyPr/>
              <a:lstStyle/>
              <a:p>
                <a:r>
                  <a:rPr lang="en-IN">
                    <a:noFill/>
                  </a:rPr>
                  <a:t> </a:t>
                </a:r>
              </a:p>
            </p:txBody>
          </p:sp>
        </mc:Fallback>
      </mc:AlternateContent>
      <p:sp>
        <p:nvSpPr>
          <p:cNvPr id="47" name="TextBox 46">
            <a:extLst>
              <a:ext uri="{FF2B5EF4-FFF2-40B4-BE49-F238E27FC236}">
                <a16:creationId xmlns:a16="http://schemas.microsoft.com/office/drawing/2014/main" id="{EBA94A1C-1E92-4941-939A-21D3F26960BB}"/>
              </a:ext>
            </a:extLst>
          </p:cNvPr>
          <p:cNvSpPr txBox="1"/>
          <p:nvPr/>
        </p:nvSpPr>
        <p:spPr>
          <a:xfrm>
            <a:off x="5020489" y="1815737"/>
            <a:ext cx="914400"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EADAB3B8-A971-4A7E-A9B5-B2EB224CB511}"/>
              </a:ext>
            </a:extLst>
          </p:cNvPr>
          <p:cNvSpPr txBox="1"/>
          <p:nvPr/>
        </p:nvSpPr>
        <p:spPr>
          <a:xfrm>
            <a:off x="5059676" y="3605350"/>
            <a:ext cx="914400" cy="369332"/>
          </a:xfrm>
          <a:prstGeom prst="rect">
            <a:avLst/>
          </a:prstGeom>
          <a:noFill/>
        </p:spPr>
        <p:txBody>
          <a:bodyPr wrap="square" rtlCol="0">
            <a:spAutoFit/>
          </a:bodyPr>
          <a:lstStyle/>
          <a:p>
            <a:r>
              <a:rPr lang="en-US" dirty="0"/>
              <a:t>b</a:t>
            </a:r>
          </a:p>
        </p:txBody>
      </p:sp>
      <p:cxnSp>
        <p:nvCxnSpPr>
          <p:cNvPr id="5" name="Straight Arrow Connector 4">
            <a:extLst>
              <a:ext uri="{FF2B5EF4-FFF2-40B4-BE49-F238E27FC236}">
                <a16:creationId xmlns:a16="http://schemas.microsoft.com/office/drawing/2014/main" id="{DB091D1C-6843-4851-8874-83DCF92778DF}"/>
              </a:ext>
            </a:extLst>
          </p:cNvPr>
          <p:cNvCxnSpPr>
            <a:endCxn id="64" idx="2"/>
          </p:cNvCxnSpPr>
          <p:nvPr/>
        </p:nvCxnSpPr>
        <p:spPr>
          <a:xfrm flipV="1">
            <a:off x="1105989" y="2869472"/>
            <a:ext cx="365760"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8098A07-FF71-4E92-8D5A-B025625BED07}"/>
              </a:ext>
            </a:extLst>
          </p:cNvPr>
          <p:cNvSpPr txBox="1"/>
          <p:nvPr/>
        </p:nvSpPr>
        <p:spPr>
          <a:xfrm>
            <a:off x="3607528" y="2526483"/>
            <a:ext cx="913264" cy="468382"/>
          </a:xfrm>
          <a:prstGeom prst="rect">
            <a:avLst/>
          </a:prstGeom>
          <a:noFill/>
        </p:spPr>
        <p:txBody>
          <a:bodyPr wrap="square" rtlCol="0">
            <a:spAutoFit/>
          </a:bodyPr>
          <a:lstStyle/>
          <a:p>
            <a:r>
              <a:rPr lang="en-US" sz="2400" dirty="0"/>
              <a:t>ε</a:t>
            </a:r>
          </a:p>
        </p:txBody>
      </p:sp>
      <p:sp>
        <p:nvSpPr>
          <p:cNvPr id="53" name="Oval 52">
            <a:extLst>
              <a:ext uri="{FF2B5EF4-FFF2-40B4-BE49-F238E27FC236}">
                <a16:creationId xmlns:a16="http://schemas.microsoft.com/office/drawing/2014/main" id="{8A27DAE7-D308-4BA3-852A-209863A203C8}"/>
              </a:ext>
            </a:extLst>
          </p:cNvPr>
          <p:cNvSpPr/>
          <p:nvPr/>
        </p:nvSpPr>
        <p:spPr>
          <a:xfrm>
            <a:off x="10513434" y="2597332"/>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7FDB3EB8-4C27-444A-B9CD-361EECCD2E21}"/>
              </a:ext>
            </a:extLst>
          </p:cNvPr>
          <p:cNvCxnSpPr/>
          <p:nvPr/>
        </p:nvCxnSpPr>
        <p:spPr>
          <a:xfrm flipV="1">
            <a:off x="10132437" y="286947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448A751-3BE3-415A-89EE-7F85757C03B6}"/>
              </a:ext>
            </a:extLst>
          </p:cNvPr>
          <p:cNvSpPr txBox="1"/>
          <p:nvPr/>
        </p:nvSpPr>
        <p:spPr>
          <a:xfrm>
            <a:off x="10626640" y="2732307"/>
            <a:ext cx="457200" cy="369332"/>
          </a:xfrm>
          <a:prstGeom prst="rect">
            <a:avLst/>
          </a:prstGeom>
          <a:noFill/>
        </p:spPr>
        <p:txBody>
          <a:bodyPr wrap="square" rtlCol="0">
            <a:spAutoFit/>
          </a:bodyPr>
          <a:lstStyle/>
          <a:p>
            <a:r>
              <a:rPr lang="en-US" dirty="0"/>
              <a:t>9</a:t>
            </a:r>
          </a:p>
        </p:txBody>
      </p:sp>
      <p:cxnSp>
        <p:nvCxnSpPr>
          <p:cNvPr id="4" name="Straight Arrow Connector 3">
            <a:extLst>
              <a:ext uri="{FF2B5EF4-FFF2-40B4-BE49-F238E27FC236}">
                <a16:creationId xmlns:a16="http://schemas.microsoft.com/office/drawing/2014/main" id="{6414E6AD-EE6A-433F-AFA4-BC49AEC8005E}"/>
              </a:ext>
            </a:extLst>
          </p:cNvPr>
          <p:cNvCxnSpPr>
            <a:stCxn id="70" idx="6"/>
          </p:cNvCxnSpPr>
          <p:nvPr/>
        </p:nvCxnSpPr>
        <p:spPr>
          <a:xfrm>
            <a:off x="7772407" y="2856412"/>
            <a:ext cx="457196" cy="19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8E6E9E4-2C51-4FA1-988D-30C259311EC4}"/>
              </a:ext>
            </a:extLst>
          </p:cNvPr>
          <p:cNvSpPr txBox="1"/>
          <p:nvPr/>
        </p:nvSpPr>
        <p:spPr>
          <a:xfrm>
            <a:off x="7835553" y="2454633"/>
            <a:ext cx="913264" cy="468382"/>
          </a:xfrm>
          <a:prstGeom prst="rect">
            <a:avLst/>
          </a:prstGeom>
          <a:noFill/>
        </p:spPr>
        <p:txBody>
          <a:bodyPr wrap="square" rtlCol="0">
            <a:spAutoFit/>
          </a:bodyPr>
          <a:lstStyle/>
          <a:p>
            <a:r>
              <a:rPr lang="en-US" sz="2400" dirty="0"/>
              <a:t>ε</a:t>
            </a:r>
          </a:p>
        </p:txBody>
      </p:sp>
      <p:sp>
        <p:nvSpPr>
          <p:cNvPr id="58" name="TextBox 57">
            <a:extLst>
              <a:ext uri="{FF2B5EF4-FFF2-40B4-BE49-F238E27FC236}">
                <a16:creationId xmlns:a16="http://schemas.microsoft.com/office/drawing/2014/main" id="{FC8F5059-BFCA-476D-A575-74E4D915B0C0}"/>
              </a:ext>
            </a:extLst>
          </p:cNvPr>
          <p:cNvSpPr txBox="1"/>
          <p:nvPr/>
        </p:nvSpPr>
        <p:spPr>
          <a:xfrm>
            <a:off x="10154213" y="2835635"/>
            <a:ext cx="913264" cy="468382"/>
          </a:xfrm>
          <a:prstGeom prst="rect">
            <a:avLst/>
          </a:prstGeom>
          <a:noFill/>
        </p:spPr>
        <p:txBody>
          <a:bodyPr wrap="square" rtlCol="0">
            <a:spAutoFit/>
          </a:bodyPr>
          <a:lstStyle/>
          <a:p>
            <a:r>
              <a:rPr lang="en-US" sz="2400" dirty="0"/>
              <a:t>b</a:t>
            </a:r>
          </a:p>
        </p:txBody>
      </p:sp>
      <p:sp>
        <p:nvSpPr>
          <p:cNvPr id="59" name="TextBox 58">
            <a:extLst>
              <a:ext uri="{FF2B5EF4-FFF2-40B4-BE49-F238E27FC236}">
                <a16:creationId xmlns:a16="http://schemas.microsoft.com/office/drawing/2014/main" id="{ABA59A76-4C1A-41BB-8578-029050F1DD1C}"/>
              </a:ext>
            </a:extLst>
          </p:cNvPr>
          <p:cNvSpPr txBox="1"/>
          <p:nvPr/>
        </p:nvSpPr>
        <p:spPr>
          <a:xfrm>
            <a:off x="11179629" y="2906485"/>
            <a:ext cx="889334" cy="462846"/>
          </a:xfrm>
          <a:prstGeom prst="rect">
            <a:avLst/>
          </a:prstGeom>
          <a:noFill/>
        </p:spPr>
        <p:txBody>
          <a:bodyPr wrap="square" rtlCol="0">
            <a:spAutoFit/>
          </a:bodyPr>
          <a:lstStyle/>
          <a:p>
            <a:r>
              <a:rPr lang="en-US" sz="2400" dirty="0"/>
              <a:t>b</a:t>
            </a:r>
          </a:p>
        </p:txBody>
      </p:sp>
      <p:cxnSp>
        <p:nvCxnSpPr>
          <p:cNvPr id="60" name="Connector: Curved 59">
            <a:extLst>
              <a:ext uri="{FF2B5EF4-FFF2-40B4-BE49-F238E27FC236}">
                <a16:creationId xmlns:a16="http://schemas.microsoft.com/office/drawing/2014/main" id="{C0CA2633-89F5-4F03-A741-40E06393F471}"/>
              </a:ext>
            </a:extLst>
          </p:cNvPr>
          <p:cNvCxnSpPr/>
          <p:nvPr/>
        </p:nvCxnSpPr>
        <p:spPr>
          <a:xfrm rot="16200000" flipH="1" flipV="1">
            <a:off x="5203375" y="357049"/>
            <a:ext cx="26127" cy="4458794"/>
          </a:xfrm>
          <a:prstGeom prst="curvedConnector3">
            <a:avLst>
              <a:gd name="adj1" fmla="val -299985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38625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9C80-1680-4E5A-8A5B-84CB9593FEF3}"/>
              </a:ext>
            </a:extLst>
          </p:cNvPr>
          <p:cNvSpPr>
            <a:spLocks noGrp="1"/>
          </p:cNvSpPr>
          <p:nvPr>
            <p:ph type="title"/>
          </p:nvPr>
        </p:nvSpPr>
        <p:spPr/>
        <p:txBody>
          <a:bodyPr/>
          <a:lstStyle/>
          <a:p>
            <a:r>
              <a:rPr lang="en-US" dirty="0"/>
              <a:t>NFA to DFA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F58B38E-FF91-4FBC-9DDD-04D361FF8E04}"/>
                  </a:ext>
                </a:extLst>
              </p:cNvPr>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rPr>
                      <m:t>𝑐𝑙𝑜𝑠𝑢𝑟𝑒</m:t>
                    </m:r>
                    <m:d>
                      <m:dPr>
                        <m:ctrlPr>
                          <a:rPr lang="en-US" b="0" i="1" smtClean="0">
                            <a:latin typeface="Cambria Math" panose="02040503050406030204" pitchFamily="18" charset="0"/>
                          </a:rPr>
                        </m:ctrlPr>
                      </m:dPr>
                      <m:e>
                        <m:r>
                          <a:rPr lang="en-US" b="0" i="1" smtClean="0">
                            <a:latin typeface="Cambria Math" panose="02040503050406030204" pitchFamily="18" charset="0"/>
                          </a:rPr>
                          <m:t>𝑠</m:t>
                        </m:r>
                      </m:e>
                    </m:d>
                    <m:r>
                      <a:rPr lang="en-US" b="0" i="1" smtClean="0">
                        <a:latin typeface="Cambria Math" panose="02040503050406030204" pitchFamily="18" charset="0"/>
                      </a:rPr>
                      <m:t>:</m:t>
                    </m:r>
                  </m:oMath>
                </a14:m>
                <a:r>
                  <a:rPr lang="en-US" dirty="0"/>
                  <a:t> Set of NFA states reachable from NFA state s on </a:t>
                </a:r>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rPr>
                      <m:t>𝑡𝑟𝑎𝑛𝑠𝑖𝑡𝑖𝑜𝑛𝑠</m:t>
                    </m:r>
                  </m:oMath>
                </a14:m>
                <a:r>
                  <a:rPr lang="en-US" dirty="0"/>
                  <a:t> alone including s</a:t>
                </a:r>
              </a:p>
              <a:p>
                <a:endParaRPr lang="en-US" dirty="0"/>
              </a:p>
              <a:p>
                <a14:m>
                  <m:oMath xmlns:m="http://schemas.openxmlformats.org/officeDocument/2006/math">
                    <m:r>
                      <a:rPr lang="en-US" i="1">
                        <a:latin typeface="Cambria Math" panose="02040503050406030204" pitchFamily="18" charset="0"/>
                      </a:rPr>
                      <m:t>𝜖</m:t>
                    </m:r>
                    <m:r>
                      <a:rPr lang="en-US" i="1">
                        <a:latin typeface="Cambria Math" panose="02040503050406030204" pitchFamily="18" charset="0"/>
                      </a:rPr>
                      <m:t>−</m:t>
                    </m:r>
                    <m:r>
                      <a:rPr lang="en-US" i="1">
                        <a:latin typeface="Cambria Math" panose="02040503050406030204" pitchFamily="18" charset="0"/>
                      </a:rPr>
                      <m:t>𝑐𝑙𝑜𝑠𝑢𝑟𝑒</m:t>
                    </m:r>
                    <m:d>
                      <m:dPr>
                        <m:ctrlPr>
                          <a:rPr lang="en-US" i="1">
                            <a:latin typeface="Cambria Math" panose="02040503050406030204" pitchFamily="18" charset="0"/>
                          </a:rPr>
                        </m:ctrlPr>
                      </m:dPr>
                      <m:e>
                        <m:r>
                          <a:rPr lang="en-US" b="0" i="1" smtClean="0">
                            <a:latin typeface="Cambria Math" panose="02040503050406030204" pitchFamily="18" charset="0"/>
                          </a:rPr>
                          <m:t>𝑇</m:t>
                        </m:r>
                      </m:e>
                    </m:d>
                    <m:r>
                      <a:rPr lang="en-US" b="0" i="1" smtClean="0">
                        <a:latin typeface="Cambria Math" panose="02040503050406030204" pitchFamily="18" charset="0"/>
                      </a:rPr>
                      <m:t>=</m:t>
                    </m:r>
                  </m:oMath>
                </a14:m>
                <a:r>
                  <a:rPr lang="en-US" dirty="0"/>
                  <a:t> </a:t>
                </a:r>
                <a14:m>
                  <m:oMath xmlns:m="http://schemas.openxmlformats.org/officeDocument/2006/math">
                    <m:nary>
                      <m:naryPr>
                        <m:chr m:val="⋃"/>
                        <m:supHide m:val="on"/>
                        <m:ctrlPr>
                          <a:rPr lang="en-US" i="1" smtClean="0">
                            <a:latin typeface="Cambria Math" panose="02040503050406030204" pitchFamily="18" charset="0"/>
                          </a:rPr>
                        </m:ctrlPr>
                      </m:naryPr>
                      <m:sub>
                        <m:r>
                          <m:rPr>
                            <m:brk m:alnAt="7"/>
                          </m:rPr>
                          <a:rPr lang="en-US" b="0" i="1" smtClean="0">
                            <a:latin typeface="Cambria Math" panose="02040503050406030204" pitchFamily="18" charset="0"/>
                          </a:rPr>
                          <m:t>𝑠</m:t>
                        </m:r>
                        <m:r>
                          <a:rPr lang="en-US" b="0" i="1" smtClean="0">
                            <a:latin typeface="Cambria Math" panose="02040503050406030204" pitchFamily="18" charset="0"/>
                          </a:rPr>
                          <m:t> ∈ </m:t>
                        </m:r>
                        <m:r>
                          <a:rPr lang="en-US" b="0" i="1" smtClean="0">
                            <a:latin typeface="Cambria Math" panose="02040503050406030204" pitchFamily="18" charset="0"/>
                          </a:rPr>
                          <m:t>𝑇</m:t>
                        </m:r>
                      </m:sub>
                      <m:sup/>
                      <m:e>
                        <m:r>
                          <a:rPr lang="en-US" b="0" i="1" smtClean="0">
                            <a:latin typeface="Cambria Math" panose="02040503050406030204" pitchFamily="18" charset="0"/>
                          </a:rPr>
                          <m:t>  </m:t>
                        </m:r>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rPr>
                          <m:t>𝑐𝑙𝑜𝑠𝑢𝑟𝑒</m:t>
                        </m:r>
                        <m:r>
                          <a:rPr lang="en-US" b="0" i="1" smtClean="0">
                            <a:latin typeface="Cambria Math" panose="02040503050406030204" pitchFamily="18" charset="0"/>
                          </a:rPr>
                          <m:t>(</m:t>
                        </m:r>
                        <m:r>
                          <a:rPr lang="en-US" b="0" i="1" smtClean="0">
                            <a:latin typeface="Cambria Math" panose="02040503050406030204" pitchFamily="18" charset="0"/>
                          </a:rPr>
                          <m:t>𝑠</m:t>
                        </m:r>
                        <m:r>
                          <a:rPr lang="en-US" b="0" i="1" smtClean="0">
                            <a:latin typeface="Cambria Math" panose="02040503050406030204" pitchFamily="18" charset="0"/>
                          </a:rPr>
                          <m:t>)</m:t>
                        </m:r>
                      </m:e>
                    </m:nary>
                  </m:oMath>
                </a14:m>
                <a:endParaRPr lang="en-US" dirty="0"/>
              </a:p>
              <a:p>
                <a:pPr lvl="1"/>
                <a:r>
                  <a:rPr lang="en-US" dirty="0"/>
                  <a:t>where T is a set of NFA states</a:t>
                </a:r>
              </a:p>
              <a:p>
                <a:pPr lvl="1"/>
                <a:endParaRPr lang="en-US" dirty="0"/>
              </a:p>
              <a:p>
                <a:r>
                  <a:rPr lang="en-US" dirty="0"/>
                  <a:t>move(T, a): Set of NFA states to which there is a transition on input symbol a from some state s in T</a:t>
                </a:r>
              </a:p>
              <a:p>
                <a:pPr lvl="1"/>
                <a:r>
                  <a:rPr lang="en-US" dirty="0"/>
                  <a:t>where T is a set of NFA states   </a:t>
                </a:r>
              </a:p>
              <a:p>
                <a:endParaRPr lang="en-US" dirty="0"/>
              </a:p>
            </p:txBody>
          </p:sp>
        </mc:Choice>
        <mc:Fallback xmlns="">
          <p:sp>
            <p:nvSpPr>
              <p:cNvPr id="3" name="Content Placeholder 2">
                <a:extLst>
                  <a:ext uri="{FF2B5EF4-FFF2-40B4-BE49-F238E27FC236}">
                    <a16:creationId xmlns:a16="http://schemas.microsoft.com/office/drawing/2014/main" id="{2F58B38E-FF91-4FBC-9DDD-04D361FF8E04}"/>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1031497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a:extLst>
              <a:ext uri="{FF2B5EF4-FFF2-40B4-BE49-F238E27FC236}">
                <a16:creationId xmlns:a16="http://schemas.microsoft.com/office/drawing/2014/main" id="{AD5B19D3-D05F-427A-AA52-FC6B7884D15F}"/>
              </a:ext>
            </a:extLst>
          </p:cNvPr>
          <p:cNvSpPr>
            <a:spLocks noGrp="1"/>
          </p:cNvSpPr>
          <p:nvPr>
            <p:ph type="title"/>
          </p:nvPr>
        </p:nvSpPr>
        <p:spPr/>
        <p:txBody>
          <a:bodyPr/>
          <a:lstStyle/>
          <a:p>
            <a:r>
              <a:rPr lang="en-US" dirty="0"/>
              <a:t>ε-closure</a:t>
            </a:r>
          </a:p>
        </p:txBody>
      </p:sp>
      <p:sp>
        <p:nvSpPr>
          <p:cNvPr id="63" name="Content Placeholder 62">
            <a:extLst>
              <a:ext uri="{FF2B5EF4-FFF2-40B4-BE49-F238E27FC236}">
                <a16:creationId xmlns:a16="http://schemas.microsoft.com/office/drawing/2014/main" id="{A1E4C40E-F36F-4E2B-B1C1-F52D7ED588EF}"/>
              </a:ext>
            </a:extLst>
          </p:cNvPr>
          <p:cNvSpPr>
            <a:spLocks noGrp="1"/>
          </p:cNvSpPr>
          <p:nvPr>
            <p:ph idx="1"/>
          </p:nvPr>
        </p:nvSpPr>
        <p:spPr/>
        <p:txBody>
          <a:bodyPr/>
          <a:lstStyle/>
          <a:p>
            <a:pPr marL="0" indent="0">
              <a:buNone/>
            </a:pPr>
            <a:endParaRPr lang="en-US" dirty="0"/>
          </a:p>
        </p:txBody>
      </p:sp>
      <p:sp>
        <p:nvSpPr>
          <p:cNvPr id="64" name="Oval 63">
            <a:extLst>
              <a:ext uri="{FF2B5EF4-FFF2-40B4-BE49-F238E27FC236}">
                <a16:creationId xmlns:a16="http://schemas.microsoft.com/office/drawing/2014/main" id="{1ECEF74F-2ECC-4A31-B3F7-4A6133FDA316}"/>
              </a:ext>
            </a:extLst>
          </p:cNvPr>
          <p:cNvSpPr/>
          <p:nvPr/>
        </p:nvSpPr>
        <p:spPr>
          <a:xfrm>
            <a:off x="1471749" y="258644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6A0AB93E-9FC3-465A-966C-F263C3069754}"/>
              </a:ext>
            </a:extLst>
          </p:cNvPr>
          <p:cNvSpPr/>
          <p:nvPr/>
        </p:nvSpPr>
        <p:spPr>
          <a:xfrm>
            <a:off x="2660471" y="259951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ACF52154-3520-4452-AFE5-FE6FC54C2FB2}"/>
              </a:ext>
            </a:extLst>
          </p:cNvPr>
          <p:cNvSpPr/>
          <p:nvPr/>
        </p:nvSpPr>
        <p:spPr>
          <a:xfrm>
            <a:off x="4132220" y="1911536"/>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69E503-5085-48FF-B380-A397FC00BDA9}"/>
              </a:ext>
            </a:extLst>
          </p:cNvPr>
          <p:cNvSpPr/>
          <p:nvPr/>
        </p:nvSpPr>
        <p:spPr>
          <a:xfrm>
            <a:off x="4140925" y="3339739"/>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2EECDE37-2799-4BFD-B575-BA3A6E004A30}"/>
              </a:ext>
            </a:extLst>
          </p:cNvPr>
          <p:cNvSpPr/>
          <p:nvPr/>
        </p:nvSpPr>
        <p:spPr>
          <a:xfrm>
            <a:off x="5660573" y="3378927"/>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05B689D-F245-47C9-AFEE-A835D51CCECF}"/>
              </a:ext>
            </a:extLst>
          </p:cNvPr>
          <p:cNvSpPr/>
          <p:nvPr/>
        </p:nvSpPr>
        <p:spPr>
          <a:xfrm>
            <a:off x="5608323" y="193330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BF36EE4-BD7B-418C-B931-D3128E8FA63D}"/>
              </a:ext>
            </a:extLst>
          </p:cNvPr>
          <p:cNvSpPr/>
          <p:nvPr/>
        </p:nvSpPr>
        <p:spPr>
          <a:xfrm>
            <a:off x="7119265" y="257338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3BFF5284-08A7-48D7-A53E-512D32D4C92D}"/>
              </a:ext>
            </a:extLst>
          </p:cNvPr>
          <p:cNvSpPr/>
          <p:nvPr/>
        </p:nvSpPr>
        <p:spPr>
          <a:xfrm>
            <a:off x="8240491" y="259950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A906830B-310E-41E9-B85C-65A44EED457D}"/>
              </a:ext>
            </a:extLst>
          </p:cNvPr>
          <p:cNvSpPr/>
          <p:nvPr/>
        </p:nvSpPr>
        <p:spPr>
          <a:xfrm>
            <a:off x="9501065" y="2586444"/>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2B86500-4ED4-4394-892F-3018FA932787}"/>
              </a:ext>
            </a:extLst>
          </p:cNvPr>
          <p:cNvSpPr/>
          <p:nvPr/>
        </p:nvSpPr>
        <p:spPr>
          <a:xfrm>
            <a:off x="11569350" y="260821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C5A5A-6E16-402B-8002-55C2D1729DD8}"/>
              </a:ext>
            </a:extLst>
          </p:cNvPr>
          <p:cNvSpPr/>
          <p:nvPr/>
        </p:nvSpPr>
        <p:spPr>
          <a:xfrm>
            <a:off x="11652077" y="2690947"/>
            <a:ext cx="500742" cy="4049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a:extLst>
              <a:ext uri="{FF2B5EF4-FFF2-40B4-BE49-F238E27FC236}">
                <a16:creationId xmlns:a16="http://schemas.microsoft.com/office/drawing/2014/main" id="{4CF8AA04-D7A1-489A-8C0C-11F9B2AFED51}"/>
              </a:ext>
            </a:extLst>
          </p:cNvPr>
          <p:cNvCxnSpPr>
            <a:stCxn id="67" idx="6"/>
          </p:cNvCxnSpPr>
          <p:nvPr/>
        </p:nvCxnSpPr>
        <p:spPr>
          <a:xfrm flipV="1">
            <a:off x="4794067" y="3622767"/>
            <a:ext cx="8142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48CF2E5-1094-4FB8-82FD-F8FA03DE75E9}"/>
              </a:ext>
            </a:extLst>
          </p:cNvPr>
          <p:cNvCxnSpPr/>
          <p:nvPr/>
        </p:nvCxnSpPr>
        <p:spPr>
          <a:xfrm>
            <a:off x="4794067" y="2216328"/>
            <a:ext cx="866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9D6AA644-871E-47B3-BA9D-51515CA6C0DC}"/>
              </a:ext>
            </a:extLst>
          </p:cNvPr>
          <p:cNvCxnSpPr>
            <a:endCxn id="70" idx="2"/>
          </p:cNvCxnSpPr>
          <p:nvPr/>
        </p:nvCxnSpPr>
        <p:spPr>
          <a:xfrm>
            <a:off x="6261465" y="2281646"/>
            <a:ext cx="857800" cy="57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F589754-73FE-45EB-B1BD-07DDB76E1ADB}"/>
              </a:ext>
            </a:extLst>
          </p:cNvPr>
          <p:cNvCxnSpPr/>
          <p:nvPr/>
        </p:nvCxnSpPr>
        <p:spPr>
          <a:xfrm flipV="1">
            <a:off x="6345276" y="2922066"/>
            <a:ext cx="773989" cy="70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8FD2EE6-E52F-4F07-8A13-BC245C9F3135}"/>
              </a:ext>
            </a:extLst>
          </p:cNvPr>
          <p:cNvCxnSpPr>
            <a:stCxn id="65" idx="5"/>
          </p:cNvCxnSpPr>
          <p:nvPr/>
        </p:nvCxnSpPr>
        <p:spPr>
          <a:xfrm>
            <a:off x="3217963" y="3082670"/>
            <a:ext cx="914257" cy="435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B7BB74-C294-42A4-B3E3-315BAEEC747F}"/>
              </a:ext>
            </a:extLst>
          </p:cNvPr>
          <p:cNvCxnSpPr>
            <a:stCxn id="65" idx="6"/>
            <a:endCxn id="66" idx="3"/>
          </p:cNvCxnSpPr>
          <p:nvPr/>
        </p:nvCxnSpPr>
        <p:spPr>
          <a:xfrm flipV="1">
            <a:off x="3313613" y="2394696"/>
            <a:ext cx="914257" cy="48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C2A2890-5016-4955-A17C-9BF4570B0122}"/>
              </a:ext>
            </a:extLst>
          </p:cNvPr>
          <p:cNvCxnSpPr/>
          <p:nvPr/>
        </p:nvCxnSpPr>
        <p:spPr>
          <a:xfrm flipV="1">
            <a:off x="8882749" y="2891243"/>
            <a:ext cx="618317"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E2F5B5-C158-4B93-8827-1F233664EC25}"/>
              </a:ext>
            </a:extLst>
          </p:cNvPr>
          <p:cNvCxnSpPr/>
          <p:nvPr/>
        </p:nvCxnSpPr>
        <p:spPr>
          <a:xfrm flipV="1">
            <a:off x="2153189" y="2869471"/>
            <a:ext cx="546475" cy="13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459A733-4F3D-453A-B8E0-FCC74FE99DF8}"/>
              </a:ext>
            </a:extLst>
          </p:cNvPr>
          <p:cNvCxnSpPr>
            <a:cxnSpLocks/>
          </p:cNvCxnSpPr>
          <p:nvPr/>
        </p:nvCxnSpPr>
        <p:spPr>
          <a:xfrm flipV="1">
            <a:off x="11177464" y="289124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75768E9-33E6-475C-84BD-07B07B5DDB58}"/>
              </a:ext>
            </a:extLst>
          </p:cNvPr>
          <p:cNvCxnSpPr>
            <a:endCxn id="71" idx="4"/>
          </p:cNvCxnSpPr>
          <p:nvPr/>
        </p:nvCxnSpPr>
        <p:spPr>
          <a:xfrm>
            <a:off x="1656792" y="3074127"/>
            <a:ext cx="6910270" cy="91435"/>
          </a:xfrm>
          <a:prstGeom prst="curvedConnector4">
            <a:avLst>
              <a:gd name="adj1" fmla="val 1009"/>
              <a:gd name="adj2" fmla="val 1131009"/>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95F32D9E-8F56-4286-8010-564F58958342}"/>
              </a:ext>
            </a:extLst>
          </p:cNvPr>
          <p:cNvSpPr txBox="1"/>
          <p:nvPr/>
        </p:nvSpPr>
        <p:spPr>
          <a:xfrm>
            <a:off x="4317282" y="1485803"/>
            <a:ext cx="913264" cy="468382"/>
          </a:xfrm>
          <a:prstGeom prst="rect">
            <a:avLst/>
          </a:prstGeom>
          <a:noFill/>
        </p:spPr>
        <p:txBody>
          <a:bodyPr wrap="square" rtlCol="0">
            <a:spAutoFit/>
          </a:bodyPr>
          <a:lstStyle/>
          <a:p>
            <a:r>
              <a:rPr lang="en-US" sz="2400" dirty="0"/>
              <a:t>ε</a:t>
            </a:r>
          </a:p>
        </p:txBody>
      </p:sp>
      <p:sp>
        <p:nvSpPr>
          <p:cNvPr id="114" name="TextBox 113">
            <a:extLst>
              <a:ext uri="{FF2B5EF4-FFF2-40B4-BE49-F238E27FC236}">
                <a16:creationId xmlns:a16="http://schemas.microsoft.com/office/drawing/2014/main" id="{C2DDAF6A-0852-4712-994A-697B91954F54}"/>
              </a:ext>
            </a:extLst>
          </p:cNvPr>
          <p:cNvSpPr txBox="1"/>
          <p:nvPr/>
        </p:nvSpPr>
        <p:spPr>
          <a:xfrm>
            <a:off x="2153197" y="2744198"/>
            <a:ext cx="913264" cy="468382"/>
          </a:xfrm>
          <a:prstGeom prst="rect">
            <a:avLst/>
          </a:prstGeom>
          <a:noFill/>
        </p:spPr>
        <p:txBody>
          <a:bodyPr wrap="square" rtlCol="0">
            <a:spAutoFit/>
          </a:bodyPr>
          <a:lstStyle/>
          <a:p>
            <a:r>
              <a:rPr lang="en-US" sz="2400" dirty="0"/>
              <a:t>ε</a:t>
            </a:r>
          </a:p>
        </p:txBody>
      </p:sp>
      <p:sp>
        <p:nvSpPr>
          <p:cNvPr id="115" name="TextBox 114">
            <a:extLst>
              <a:ext uri="{FF2B5EF4-FFF2-40B4-BE49-F238E27FC236}">
                <a16:creationId xmlns:a16="http://schemas.microsoft.com/office/drawing/2014/main" id="{FA9DC57B-866B-4EFD-B0B0-C7ECA13F4904}"/>
              </a:ext>
            </a:extLst>
          </p:cNvPr>
          <p:cNvSpPr txBox="1"/>
          <p:nvPr/>
        </p:nvSpPr>
        <p:spPr>
          <a:xfrm>
            <a:off x="6372509" y="2295702"/>
            <a:ext cx="913264" cy="468382"/>
          </a:xfrm>
          <a:prstGeom prst="rect">
            <a:avLst/>
          </a:prstGeom>
          <a:noFill/>
        </p:spPr>
        <p:txBody>
          <a:bodyPr wrap="square" rtlCol="0">
            <a:spAutoFit/>
          </a:bodyPr>
          <a:lstStyle/>
          <a:p>
            <a:r>
              <a:rPr lang="en-US" sz="2400" dirty="0"/>
              <a:t>ε</a:t>
            </a:r>
          </a:p>
        </p:txBody>
      </p:sp>
      <p:sp>
        <p:nvSpPr>
          <p:cNvPr id="116" name="TextBox 115">
            <a:extLst>
              <a:ext uri="{FF2B5EF4-FFF2-40B4-BE49-F238E27FC236}">
                <a16:creationId xmlns:a16="http://schemas.microsoft.com/office/drawing/2014/main" id="{94C39946-35BE-4EA8-8818-6DE9CA40FD74}"/>
              </a:ext>
            </a:extLst>
          </p:cNvPr>
          <p:cNvSpPr txBox="1"/>
          <p:nvPr/>
        </p:nvSpPr>
        <p:spPr>
          <a:xfrm>
            <a:off x="6655537" y="3170920"/>
            <a:ext cx="913264" cy="468382"/>
          </a:xfrm>
          <a:prstGeom prst="rect">
            <a:avLst/>
          </a:prstGeom>
          <a:noFill/>
        </p:spPr>
        <p:txBody>
          <a:bodyPr wrap="square" rtlCol="0">
            <a:spAutoFit/>
          </a:bodyPr>
          <a:lstStyle/>
          <a:p>
            <a:r>
              <a:rPr lang="en-US" sz="2400" dirty="0"/>
              <a:t>ε</a:t>
            </a:r>
          </a:p>
        </p:txBody>
      </p:sp>
      <p:sp>
        <p:nvSpPr>
          <p:cNvPr id="117" name="TextBox 116">
            <a:extLst>
              <a:ext uri="{FF2B5EF4-FFF2-40B4-BE49-F238E27FC236}">
                <a16:creationId xmlns:a16="http://schemas.microsoft.com/office/drawing/2014/main" id="{B1A0E373-8834-48B0-8997-1026E0AE833F}"/>
              </a:ext>
            </a:extLst>
          </p:cNvPr>
          <p:cNvSpPr txBox="1"/>
          <p:nvPr/>
        </p:nvSpPr>
        <p:spPr>
          <a:xfrm>
            <a:off x="3455128" y="3140439"/>
            <a:ext cx="913264" cy="468382"/>
          </a:xfrm>
          <a:prstGeom prst="rect">
            <a:avLst/>
          </a:prstGeom>
          <a:noFill/>
        </p:spPr>
        <p:txBody>
          <a:bodyPr wrap="square" rtlCol="0">
            <a:spAutoFit/>
          </a:bodyPr>
          <a:lstStyle/>
          <a:p>
            <a:r>
              <a:rPr lang="en-US" sz="2400" dirty="0"/>
              <a:t>ε</a:t>
            </a:r>
          </a:p>
        </p:txBody>
      </p:sp>
      <p:sp>
        <p:nvSpPr>
          <p:cNvPr id="118" name="TextBox 117">
            <a:extLst>
              <a:ext uri="{FF2B5EF4-FFF2-40B4-BE49-F238E27FC236}">
                <a16:creationId xmlns:a16="http://schemas.microsoft.com/office/drawing/2014/main" id="{A5408BB0-0D97-43E6-8A77-C93C1AECFEA5}"/>
              </a:ext>
            </a:extLst>
          </p:cNvPr>
          <p:cNvSpPr txBox="1"/>
          <p:nvPr/>
        </p:nvSpPr>
        <p:spPr>
          <a:xfrm>
            <a:off x="5079282" y="4059192"/>
            <a:ext cx="913264" cy="468382"/>
          </a:xfrm>
          <a:prstGeom prst="rect">
            <a:avLst/>
          </a:prstGeom>
          <a:noFill/>
        </p:spPr>
        <p:txBody>
          <a:bodyPr wrap="square" rtlCol="0">
            <a:spAutoFit/>
          </a:bodyPr>
          <a:lstStyle/>
          <a:p>
            <a:r>
              <a:rPr lang="en-US" sz="2400" dirty="0"/>
              <a:t>ε</a:t>
            </a:r>
          </a:p>
        </p:txBody>
      </p:sp>
      <p:sp>
        <p:nvSpPr>
          <p:cNvPr id="120" name="TextBox 119">
            <a:extLst>
              <a:ext uri="{FF2B5EF4-FFF2-40B4-BE49-F238E27FC236}">
                <a16:creationId xmlns:a16="http://schemas.microsoft.com/office/drawing/2014/main" id="{642E8DA2-8F86-4918-8E14-FFE6E7CEC208}"/>
              </a:ext>
            </a:extLst>
          </p:cNvPr>
          <p:cNvSpPr txBox="1"/>
          <p:nvPr/>
        </p:nvSpPr>
        <p:spPr>
          <a:xfrm>
            <a:off x="8935012" y="2857406"/>
            <a:ext cx="913264" cy="468382"/>
          </a:xfrm>
          <a:prstGeom prst="rect">
            <a:avLst/>
          </a:prstGeom>
          <a:noFill/>
        </p:spPr>
        <p:txBody>
          <a:bodyPr wrap="square" rtlCol="0">
            <a:spAutoFit/>
          </a:bodyPr>
          <a:lstStyle/>
          <a:p>
            <a:r>
              <a:rPr lang="en-US" sz="2400" dirty="0"/>
              <a:t>a</a:t>
            </a:r>
          </a:p>
        </p:txBody>
      </p:sp>
      <p:sp>
        <p:nvSpPr>
          <p:cNvPr id="121" name="TextBox 120">
            <a:extLst>
              <a:ext uri="{FF2B5EF4-FFF2-40B4-BE49-F238E27FC236}">
                <a16:creationId xmlns:a16="http://schemas.microsoft.com/office/drawing/2014/main" id="{D7CCB927-6D90-4827-AE2F-706D18FC84B8}"/>
              </a:ext>
            </a:extLst>
          </p:cNvPr>
          <p:cNvSpPr txBox="1"/>
          <p:nvPr/>
        </p:nvSpPr>
        <p:spPr>
          <a:xfrm>
            <a:off x="1632849" y="2712715"/>
            <a:ext cx="457200" cy="369332"/>
          </a:xfrm>
          <a:prstGeom prst="rect">
            <a:avLst/>
          </a:prstGeom>
          <a:noFill/>
        </p:spPr>
        <p:txBody>
          <a:bodyPr wrap="square" rtlCol="0">
            <a:spAutoFit/>
          </a:bodyPr>
          <a:lstStyle/>
          <a:p>
            <a:r>
              <a:rPr lang="en-US" dirty="0"/>
              <a:t>0</a:t>
            </a:r>
          </a:p>
        </p:txBody>
      </p:sp>
      <p:sp>
        <p:nvSpPr>
          <p:cNvPr id="122" name="TextBox 121">
            <a:extLst>
              <a:ext uri="{FF2B5EF4-FFF2-40B4-BE49-F238E27FC236}">
                <a16:creationId xmlns:a16="http://schemas.microsoft.com/office/drawing/2014/main" id="{BB14EB5F-197B-4D48-A9C8-E76DCEE5F7E4}"/>
              </a:ext>
            </a:extLst>
          </p:cNvPr>
          <p:cNvSpPr txBox="1"/>
          <p:nvPr/>
        </p:nvSpPr>
        <p:spPr>
          <a:xfrm>
            <a:off x="2786734" y="2725789"/>
            <a:ext cx="457200" cy="646331"/>
          </a:xfrm>
          <a:prstGeom prst="rect">
            <a:avLst/>
          </a:prstGeom>
          <a:noFill/>
        </p:spPr>
        <p:txBody>
          <a:bodyPr wrap="square" rtlCol="0">
            <a:spAutoFit/>
          </a:bodyPr>
          <a:lstStyle/>
          <a:p>
            <a:r>
              <a:rPr lang="en-US" dirty="0"/>
              <a:t>1	</a:t>
            </a:r>
          </a:p>
        </p:txBody>
      </p:sp>
      <p:sp>
        <p:nvSpPr>
          <p:cNvPr id="123" name="TextBox 122">
            <a:extLst>
              <a:ext uri="{FF2B5EF4-FFF2-40B4-BE49-F238E27FC236}">
                <a16:creationId xmlns:a16="http://schemas.microsoft.com/office/drawing/2014/main" id="{3B783441-D1D4-4376-9476-F639C6E1A671}"/>
              </a:ext>
            </a:extLst>
          </p:cNvPr>
          <p:cNvSpPr txBox="1"/>
          <p:nvPr/>
        </p:nvSpPr>
        <p:spPr>
          <a:xfrm>
            <a:off x="4323803" y="2016030"/>
            <a:ext cx="457200" cy="646331"/>
          </a:xfrm>
          <a:prstGeom prst="rect">
            <a:avLst/>
          </a:prstGeom>
          <a:noFill/>
        </p:spPr>
        <p:txBody>
          <a:bodyPr wrap="square" rtlCol="0">
            <a:spAutoFit/>
          </a:bodyPr>
          <a:lstStyle/>
          <a:p>
            <a:r>
              <a:rPr lang="en-US" dirty="0"/>
              <a:t>2	</a:t>
            </a:r>
          </a:p>
        </p:txBody>
      </p:sp>
      <p:sp>
        <p:nvSpPr>
          <p:cNvPr id="124" name="TextBox 123">
            <a:extLst>
              <a:ext uri="{FF2B5EF4-FFF2-40B4-BE49-F238E27FC236}">
                <a16:creationId xmlns:a16="http://schemas.microsoft.com/office/drawing/2014/main" id="{B2635E1B-613A-4DD0-BA31-A6401BF73A1E}"/>
              </a:ext>
            </a:extLst>
          </p:cNvPr>
          <p:cNvSpPr txBox="1"/>
          <p:nvPr/>
        </p:nvSpPr>
        <p:spPr>
          <a:xfrm>
            <a:off x="4267199" y="3474722"/>
            <a:ext cx="457200" cy="646331"/>
          </a:xfrm>
          <a:prstGeom prst="rect">
            <a:avLst/>
          </a:prstGeom>
          <a:noFill/>
        </p:spPr>
        <p:txBody>
          <a:bodyPr wrap="square" rtlCol="0">
            <a:spAutoFit/>
          </a:bodyPr>
          <a:lstStyle/>
          <a:p>
            <a:r>
              <a:rPr lang="en-US" dirty="0"/>
              <a:t>4	</a:t>
            </a:r>
          </a:p>
        </p:txBody>
      </p:sp>
      <p:sp>
        <p:nvSpPr>
          <p:cNvPr id="125" name="TextBox 124">
            <a:extLst>
              <a:ext uri="{FF2B5EF4-FFF2-40B4-BE49-F238E27FC236}">
                <a16:creationId xmlns:a16="http://schemas.microsoft.com/office/drawing/2014/main" id="{61B30519-BFA8-4902-A2B4-8EF2459903B2}"/>
              </a:ext>
            </a:extLst>
          </p:cNvPr>
          <p:cNvSpPr txBox="1"/>
          <p:nvPr/>
        </p:nvSpPr>
        <p:spPr>
          <a:xfrm>
            <a:off x="5812968" y="2050859"/>
            <a:ext cx="457200" cy="369332"/>
          </a:xfrm>
          <a:prstGeom prst="rect">
            <a:avLst/>
          </a:prstGeom>
          <a:noFill/>
        </p:spPr>
        <p:txBody>
          <a:bodyPr wrap="square" rtlCol="0">
            <a:spAutoFit/>
          </a:bodyPr>
          <a:lstStyle/>
          <a:p>
            <a:r>
              <a:rPr lang="en-US" dirty="0"/>
              <a:t>3</a:t>
            </a:r>
          </a:p>
        </p:txBody>
      </p:sp>
      <p:sp>
        <p:nvSpPr>
          <p:cNvPr id="126" name="TextBox 125">
            <a:extLst>
              <a:ext uri="{FF2B5EF4-FFF2-40B4-BE49-F238E27FC236}">
                <a16:creationId xmlns:a16="http://schemas.microsoft.com/office/drawing/2014/main" id="{6574C849-9F40-4ACD-89CA-72941053BECA}"/>
              </a:ext>
            </a:extLst>
          </p:cNvPr>
          <p:cNvSpPr txBox="1"/>
          <p:nvPr/>
        </p:nvSpPr>
        <p:spPr>
          <a:xfrm>
            <a:off x="5843451" y="3492134"/>
            <a:ext cx="457200" cy="369332"/>
          </a:xfrm>
          <a:prstGeom prst="rect">
            <a:avLst/>
          </a:prstGeom>
          <a:noFill/>
        </p:spPr>
        <p:txBody>
          <a:bodyPr wrap="square" rtlCol="0">
            <a:spAutoFit/>
          </a:bodyPr>
          <a:lstStyle/>
          <a:p>
            <a:r>
              <a:rPr lang="en-US" dirty="0"/>
              <a:t>5</a:t>
            </a:r>
          </a:p>
        </p:txBody>
      </p:sp>
      <p:sp>
        <p:nvSpPr>
          <p:cNvPr id="127" name="TextBox 126">
            <a:extLst>
              <a:ext uri="{FF2B5EF4-FFF2-40B4-BE49-F238E27FC236}">
                <a16:creationId xmlns:a16="http://schemas.microsoft.com/office/drawing/2014/main" id="{9BB95F1D-731E-495F-A20F-CDDE5221C4F2}"/>
              </a:ext>
            </a:extLst>
          </p:cNvPr>
          <p:cNvSpPr txBox="1"/>
          <p:nvPr/>
        </p:nvSpPr>
        <p:spPr>
          <a:xfrm>
            <a:off x="7310848" y="2660462"/>
            <a:ext cx="457200" cy="369332"/>
          </a:xfrm>
          <a:prstGeom prst="rect">
            <a:avLst/>
          </a:prstGeom>
          <a:noFill/>
        </p:spPr>
        <p:txBody>
          <a:bodyPr wrap="square" rtlCol="0">
            <a:spAutoFit/>
          </a:bodyPr>
          <a:lstStyle/>
          <a:p>
            <a:r>
              <a:rPr lang="en-US" dirty="0"/>
              <a:t>6</a:t>
            </a:r>
          </a:p>
        </p:txBody>
      </p:sp>
      <p:sp>
        <p:nvSpPr>
          <p:cNvPr id="128" name="TextBox 127">
            <a:extLst>
              <a:ext uri="{FF2B5EF4-FFF2-40B4-BE49-F238E27FC236}">
                <a16:creationId xmlns:a16="http://schemas.microsoft.com/office/drawing/2014/main" id="{D869B978-C010-41AC-97B6-B47B1187A12C}"/>
              </a:ext>
            </a:extLst>
          </p:cNvPr>
          <p:cNvSpPr txBox="1"/>
          <p:nvPr/>
        </p:nvSpPr>
        <p:spPr>
          <a:xfrm>
            <a:off x="8436431" y="2721421"/>
            <a:ext cx="457200" cy="369332"/>
          </a:xfrm>
          <a:prstGeom prst="rect">
            <a:avLst/>
          </a:prstGeom>
          <a:noFill/>
        </p:spPr>
        <p:txBody>
          <a:bodyPr wrap="square" rtlCol="0">
            <a:spAutoFit/>
          </a:bodyPr>
          <a:lstStyle/>
          <a:p>
            <a:r>
              <a:rPr lang="en-US" dirty="0"/>
              <a:t>7</a:t>
            </a:r>
          </a:p>
        </p:txBody>
      </p:sp>
      <p:sp>
        <p:nvSpPr>
          <p:cNvPr id="129" name="TextBox 128">
            <a:extLst>
              <a:ext uri="{FF2B5EF4-FFF2-40B4-BE49-F238E27FC236}">
                <a16:creationId xmlns:a16="http://schemas.microsoft.com/office/drawing/2014/main" id="{4990DAD7-188C-408B-8F05-0398A38CFD4E}"/>
              </a:ext>
            </a:extLst>
          </p:cNvPr>
          <p:cNvSpPr txBox="1"/>
          <p:nvPr/>
        </p:nvSpPr>
        <p:spPr>
          <a:xfrm>
            <a:off x="9690468" y="2721421"/>
            <a:ext cx="457200" cy="369332"/>
          </a:xfrm>
          <a:prstGeom prst="rect">
            <a:avLst/>
          </a:prstGeom>
          <a:noFill/>
        </p:spPr>
        <p:txBody>
          <a:bodyPr wrap="square" rtlCol="0">
            <a:spAutoFit/>
          </a:bodyPr>
          <a:lstStyle/>
          <a:p>
            <a:r>
              <a:rPr lang="en-US" dirty="0"/>
              <a:t>8</a:t>
            </a:r>
          </a:p>
        </p:txBody>
      </p:sp>
      <p:sp>
        <p:nvSpPr>
          <p:cNvPr id="130" name="TextBox 129">
            <a:extLst>
              <a:ext uri="{FF2B5EF4-FFF2-40B4-BE49-F238E27FC236}">
                <a16:creationId xmlns:a16="http://schemas.microsoft.com/office/drawing/2014/main" id="{0BE3367B-460D-495D-885A-5AD425635C3F}"/>
              </a:ext>
            </a:extLst>
          </p:cNvPr>
          <p:cNvSpPr txBox="1"/>
          <p:nvPr/>
        </p:nvSpPr>
        <p:spPr>
          <a:xfrm>
            <a:off x="11719572" y="2725780"/>
            <a:ext cx="457200" cy="369332"/>
          </a:xfrm>
          <a:prstGeom prst="rect">
            <a:avLst/>
          </a:prstGeom>
          <a:noFill/>
        </p:spPr>
        <p:txBody>
          <a:bodyPr wrap="square" rtlCol="0">
            <a:spAutoFit/>
          </a:bodyPr>
          <a:lstStyle/>
          <a:p>
            <a:r>
              <a:rPr lang="en-US" dirty="0"/>
              <a:t>10</a:t>
            </a:r>
          </a:p>
        </p:txBody>
      </p:sp>
      <p:sp>
        <p:nvSpPr>
          <p:cNvPr id="2" name="TextBox 1">
            <a:extLst>
              <a:ext uri="{FF2B5EF4-FFF2-40B4-BE49-F238E27FC236}">
                <a16:creationId xmlns:a16="http://schemas.microsoft.com/office/drawing/2014/main" id="{2B5D3211-9152-4570-A74B-4C5CCE85BBEB}"/>
              </a:ext>
            </a:extLst>
          </p:cNvPr>
          <p:cNvSpPr txBox="1"/>
          <p:nvPr/>
        </p:nvSpPr>
        <p:spPr>
          <a:xfrm>
            <a:off x="1767840" y="4720046"/>
            <a:ext cx="3311442" cy="1015663"/>
          </a:xfrm>
          <a:prstGeom prst="rect">
            <a:avLst/>
          </a:prstGeom>
          <a:noFill/>
        </p:spPr>
        <p:txBody>
          <a:bodyPr wrap="square" rtlCol="0">
            <a:spAutoFit/>
          </a:bodyPr>
          <a:lstStyle/>
          <a:p>
            <a:r>
              <a:rPr lang="en-US" sz="2000" b="1" dirty="0"/>
              <a:t>T={0,1,2,4,7}</a:t>
            </a:r>
          </a:p>
          <a:p>
            <a:r>
              <a:rPr lang="en-US" sz="2000" b="1" dirty="0"/>
              <a:t>move(T, a) =</a:t>
            </a:r>
          </a:p>
          <a:p>
            <a:r>
              <a:rPr lang="en-US" sz="2000" b="1" dirty="0"/>
              <a:t>move(T, b) = </a:t>
            </a:r>
          </a:p>
        </p:txBody>
      </p:sp>
      <p:sp>
        <p:nvSpPr>
          <p:cNvPr id="47" name="TextBox 46">
            <a:extLst>
              <a:ext uri="{FF2B5EF4-FFF2-40B4-BE49-F238E27FC236}">
                <a16:creationId xmlns:a16="http://schemas.microsoft.com/office/drawing/2014/main" id="{EBA94A1C-1E92-4941-939A-21D3F26960BB}"/>
              </a:ext>
            </a:extLst>
          </p:cNvPr>
          <p:cNvSpPr txBox="1"/>
          <p:nvPr/>
        </p:nvSpPr>
        <p:spPr>
          <a:xfrm>
            <a:off x="5020489" y="1815737"/>
            <a:ext cx="914400"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EADAB3B8-A971-4A7E-A9B5-B2EB224CB511}"/>
              </a:ext>
            </a:extLst>
          </p:cNvPr>
          <p:cNvSpPr txBox="1"/>
          <p:nvPr/>
        </p:nvSpPr>
        <p:spPr>
          <a:xfrm>
            <a:off x="5059676" y="3605350"/>
            <a:ext cx="914400" cy="369332"/>
          </a:xfrm>
          <a:prstGeom prst="rect">
            <a:avLst/>
          </a:prstGeom>
          <a:noFill/>
        </p:spPr>
        <p:txBody>
          <a:bodyPr wrap="square" rtlCol="0">
            <a:spAutoFit/>
          </a:bodyPr>
          <a:lstStyle/>
          <a:p>
            <a:r>
              <a:rPr lang="en-US" dirty="0"/>
              <a:t>b</a:t>
            </a:r>
          </a:p>
        </p:txBody>
      </p:sp>
      <p:cxnSp>
        <p:nvCxnSpPr>
          <p:cNvPr id="5" name="Straight Arrow Connector 4">
            <a:extLst>
              <a:ext uri="{FF2B5EF4-FFF2-40B4-BE49-F238E27FC236}">
                <a16:creationId xmlns:a16="http://schemas.microsoft.com/office/drawing/2014/main" id="{DB091D1C-6843-4851-8874-83DCF92778DF}"/>
              </a:ext>
            </a:extLst>
          </p:cNvPr>
          <p:cNvCxnSpPr>
            <a:endCxn id="64" idx="2"/>
          </p:cNvCxnSpPr>
          <p:nvPr/>
        </p:nvCxnSpPr>
        <p:spPr>
          <a:xfrm flipV="1">
            <a:off x="1105989" y="2869472"/>
            <a:ext cx="365760"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8098A07-FF71-4E92-8D5A-B025625BED07}"/>
              </a:ext>
            </a:extLst>
          </p:cNvPr>
          <p:cNvSpPr txBox="1"/>
          <p:nvPr/>
        </p:nvSpPr>
        <p:spPr>
          <a:xfrm>
            <a:off x="3607528" y="2526483"/>
            <a:ext cx="913264" cy="468382"/>
          </a:xfrm>
          <a:prstGeom prst="rect">
            <a:avLst/>
          </a:prstGeom>
          <a:noFill/>
        </p:spPr>
        <p:txBody>
          <a:bodyPr wrap="square" rtlCol="0">
            <a:spAutoFit/>
          </a:bodyPr>
          <a:lstStyle/>
          <a:p>
            <a:r>
              <a:rPr lang="en-US" sz="2400" dirty="0"/>
              <a:t>ε</a:t>
            </a:r>
          </a:p>
        </p:txBody>
      </p:sp>
      <p:sp>
        <p:nvSpPr>
          <p:cNvPr id="53" name="Oval 52">
            <a:extLst>
              <a:ext uri="{FF2B5EF4-FFF2-40B4-BE49-F238E27FC236}">
                <a16:creationId xmlns:a16="http://schemas.microsoft.com/office/drawing/2014/main" id="{8A27DAE7-D308-4BA3-852A-209863A203C8}"/>
              </a:ext>
            </a:extLst>
          </p:cNvPr>
          <p:cNvSpPr/>
          <p:nvPr/>
        </p:nvSpPr>
        <p:spPr>
          <a:xfrm>
            <a:off x="10513434" y="2597332"/>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7FDB3EB8-4C27-444A-B9CD-361EECCD2E21}"/>
              </a:ext>
            </a:extLst>
          </p:cNvPr>
          <p:cNvCxnSpPr/>
          <p:nvPr/>
        </p:nvCxnSpPr>
        <p:spPr>
          <a:xfrm flipV="1">
            <a:off x="10132437" y="286947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448A751-3BE3-415A-89EE-7F85757C03B6}"/>
              </a:ext>
            </a:extLst>
          </p:cNvPr>
          <p:cNvSpPr txBox="1"/>
          <p:nvPr/>
        </p:nvSpPr>
        <p:spPr>
          <a:xfrm>
            <a:off x="10626640" y="2732307"/>
            <a:ext cx="457200" cy="369332"/>
          </a:xfrm>
          <a:prstGeom prst="rect">
            <a:avLst/>
          </a:prstGeom>
          <a:noFill/>
        </p:spPr>
        <p:txBody>
          <a:bodyPr wrap="square" rtlCol="0">
            <a:spAutoFit/>
          </a:bodyPr>
          <a:lstStyle/>
          <a:p>
            <a:r>
              <a:rPr lang="en-US" dirty="0"/>
              <a:t>9</a:t>
            </a:r>
          </a:p>
        </p:txBody>
      </p:sp>
      <p:cxnSp>
        <p:nvCxnSpPr>
          <p:cNvPr id="4" name="Straight Arrow Connector 3">
            <a:extLst>
              <a:ext uri="{FF2B5EF4-FFF2-40B4-BE49-F238E27FC236}">
                <a16:creationId xmlns:a16="http://schemas.microsoft.com/office/drawing/2014/main" id="{6414E6AD-EE6A-433F-AFA4-BC49AEC8005E}"/>
              </a:ext>
            </a:extLst>
          </p:cNvPr>
          <p:cNvCxnSpPr>
            <a:stCxn id="70" idx="6"/>
          </p:cNvCxnSpPr>
          <p:nvPr/>
        </p:nvCxnSpPr>
        <p:spPr>
          <a:xfrm>
            <a:off x="7772407" y="2856412"/>
            <a:ext cx="457196" cy="19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8E6E9E4-2C51-4FA1-988D-30C259311EC4}"/>
              </a:ext>
            </a:extLst>
          </p:cNvPr>
          <p:cNvSpPr txBox="1"/>
          <p:nvPr/>
        </p:nvSpPr>
        <p:spPr>
          <a:xfrm>
            <a:off x="7835553" y="2454633"/>
            <a:ext cx="913264" cy="468382"/>
          </a:xfrm>
          <a:prstGeom prst="rect">
            <a:avLst/>
          </a:prstGeom>
          <a:noFill/>
        </p:spPr>
        <p:txBody>
          <a:bodyPr wrap="square" rtlCol="0">
            <a:spAutoFit/>
          </a:bodyPr>
          <a:lstStyle/>
          <a:p>
            <a:r>
              <a:rPr lang="en-US" sz="2400" dirty="0"/>
              <a:t>ε</a:t>
            </a:r>
          </a:p>
        </p:txBody>
      </p:sp>
      <p:sp>
        <p:nvSpPr>
          <p:cNvPr id="58" name="TextBox 57">
            <a:extLst>
              <a:ext uri="{FF2B5EF4-FFF2-40B4-BE49-F238E27FC236}">
                <a16:creationId xmlns:a16="http://schemas.microsoft.com/office/drawing/2014/main" id="{FC8F5059-BFCA-476D-A575-74E4D915B0C0}"/>
              </a:ext>
            </a:extLst>
          </p:cNvPr>
          <p:cNvSpPr txBox="1"/>
          <p:nvPr/>
        </p:nvSpPr>
        <p:spPr>
          <a:xfrm>
            <a:off x="10154213" y="2835635"/>
            <a:ext cx="913264" cy="468382"/>
          </a:xfrm>
          <a:prstGeom prst="rect">
            <a:avLst/>
          </a:prstGeom>
          <a:noFill/>
        </p:spPr>
        <p:txBody>
          <a:bodyPr wrap="square" rtlCol="0">
            <a:spAutoFit/>
          </a:bodyPr>
          <a:lstStyle/>
          <a:p>
            <a:r>
              <a:rPr lang="en-US" sz="2400" dirty="0"/>
              <a:t>b</a:t>
            </a:r>
          </a:p>
        </p:txBody>
      </p:sp>
      <p:sp>
        <p:nvSpPr>
          <p:cNvPr id="59" name="TextBox 58">
            <a:extLst>
              <a:ext uri="{FF2B5EF4-FFF2-40B4-BE49-F238E27FC236}">
                <a16:creationId xmlns:a16="http://schemas.microsoft.com/office/drawing/2014/main" id="{ABA59A76-4C1A-41BB-8578-029050F1DD1C}"/>
              </a:ext>
            </a:extLst>
          </p:cNvPr>
          <p:cNvSpPr txBox="1"/>
          <p:nvPr/>
        </p:nvSpPr>
        <p:spPr>
          <a:xfrm>
            <a:off x="11179629" y="2906485"/>
            <a:ext cx="889334" cy="462846"/>
          </a:xfrm>
          <a:prstGeom prst="rect">
            <a:avLst/>
          </a:prstGeom>
          <a:noFill/>
        </p:spPr>
        <p:txBody>
          <a:bodyPr wrap="square" rtlCol="0">
            <a:spAutoFit/>
          </a:bodyPr>
          <a:lstStyle/>
          <a:p>
            <a:r>
              <a:rPr lang="en-US" sz="2400" dirty="0"/>
              <a:t>b</a:t>
            </a:r>
          </a:p>
        </p:txBody>
      </p:sp>
      <p:cxnSp>
        <p:nvCxnSpPr>
          <p:cNvPr id="60" name="Connector: Curved 59">
            <a:extLst>
              <a:ext uri="{FF2B5EF4-FFF2-40B4-BE49-F238E27FC236}">
                <a16:creationId xmlns:a16="http://schemas.microsoft.com/office/drawing/2014/main" id="{F2698BFD-00D8-41D5-B0BD-B30272904E45}"/>
              </a:ext>
            </a:extLst>
          </p:cNvPr>
          <p:cNvCxnSpPr/>
          <p:nvPr/>
        </p:nvCxnSpPr>
        <p:spPr>
          <a:xfrm rot="16200000" flipH="1" flipV="1">
            <a:off x="5203375" y="357049"/>
            <a:ext cx="26127" cy="4458794"/>
          </a:xfrm>
          <a:prstGeom prst="curvedConnector3">
            <a:avLst>
              <a:gd name="adj1" fmla="val -299985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6340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a:extLst>
              <a:ext uri="{FF2B5EF4-FFF2-40B4-BE49-F238E27FC236}">
                <a16:creationId xmlns:a16="http://schemas.microsoft.com/office/drawing/2014/main" id="{AD5B19D3-D05F-427A-AA52-FC6B7884D15F}"/>
              </a:ext>
            </a:extLst>
          </p:cNvPr>
          <p:cNvSpPr>
            <a:spLocks noGrp="1"/>
          </p:cNvSpPr>
          <p:nvPr>
            <p:ph type="title"/>
          </p:nvPr>
        </p:nvSpPr>
        <p:spPr/>
        <p:txBody>
          <a:bodyPr/>
          <a:lstStyle/>
          <a:p>
            <a:r>
              <a:rPr lang="en-US" dirty="0"/>
              <a:t>ε-closure</a:t>
            </a:r>
          </a:p>
        </p:txBody>
      </p:sp>
      <p:sp>
        <p:nvSpPr>
          <p:cNvPr id="63" name="Content Placeholder 62">
            <a:extLst>
              <a:ext uri="{FF2B5EF4-FFF2-40B4-BE49-F238E27FC236}">
                <a16:creationId xmlns:a16="http://schemas.microsoft.com/office/drawing/2014/main" id="{A1E4C40E-F36F-4E2B-B1C1-F52D7ED588EF}"/>
              </a:ext>
            </a:extLst>
          </p:cNvPr>
          <p:cNvSpPr>
            <a:spLocks noGrp="1"/>
          </p:cNvSpPr>
          <p:nvPr>
            <p:ph idx="1"/>
          </p:nvPr>
        </p:nvSpPr>
        <p:spPr/>
        <p:txBody>
          <a:bodyPr/>
          <a:lstStyle/>
          <a:p>
            <a:pPr marL="0" indent="0">
              <a:buNone/>
            </a:pPr>
            <a:endParaRPr lang="en-US" dirty="0"/>
          </a:p>
        </p:txBody>
      </p:sp>
      <p:sp>
        <p:nvSpPr>
          <p:cNvPr id="64" name="Oval 63">
            <a:extLst>
              <a:ext uri="{FF2B5EF4-FFF2-40B4-BE49-F238E27FC236}">
                <a16:creationId xmlns:a16="http://schemas.microsoft.com/office/drawing/2014/main" id="{1ECEF74F-2ECC-4A31-B3F7-4A6133FDA316}"/>
              </a:ext>
            </a:extLst>
          </p:cNvPr>
          <p:cNvSpPr/>
          <p:nvPr/>
        </p:nvSpPr>
        <p:spPr>
          <a:xfrm>
            <a:off x="1471749" y="258644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6A0AB93E-9FC3-465A-966C-F263C3069754}"/>
              </a:ext>
            </a:extLst>
          </p:cNvPr>
          <p:cNvSpPr/>
          <p:nvPr/>
        </p:nvSpPr>
        <p:spPr>
          <a:xfrm>
            <a:off x="2660471" y="259951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ACF52154-3520-4452-AFE5-FE6FC54C2FB2}"/>
              </a:ext>
            </a:extLst>
          </p:cNvPr>
          <p:cNvSpPr/>
          <p:nvPr/>
        </p:nvSpPr>
        <p:spPr>
          <a:xfrm>
            <a:off x="4132220" y="1911536"/>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69E503-5085-48FF-B380-A397FC00BDA9}"/>
              </a:ext>
            </a:extLst>
          </p:cNvPr>
          <p:cNvSpPr/>
          <p:nvPr/>
        </p:nvSpPr>
        <p:spPr>
          <a:xfrm>
            <a:off x="4140925" y="3339739"/>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2EECDE37-2799-4BFD-B575-BA3A6E004A30}"/>
              </a:ext>
            </a:extLst>
          </p:cNvPr>
          <p:cNvSpPr/>
          <p:nvPr/>
        </p:nvSpPr>
        <p:spPr>
          <a:xfrm>
            <a:off x="5660573" y="3378927"/>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05B689D-F245-47C9-AFEE-A835D51CCECF}"/>
              </a:ext>
            </a:extLst>
          </p:cNvPr>
          <p:cNvSpPr/>
          <p:nvPr/>
        </p:nvSpPr>
        <p:spPr>
          <a:xfrm>
            <a:off x="5608323" y="193330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BF36EE4-BD7B-418C-B931-D3128E8FA63D}"/>
              </a:ext>
            </a:extLst>
          </p:cNvPr>
          <p:cNvSpPr/>
          <p:nvPr/>
        </p:nvSpPr>
        <p:spPr>
          <a:xfrm>
            <a:off x="7119265" y="257338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3BFF5284-08A7-48D7-A53E-512D32D4C92D}"/>
              </a:ext>
            </a:extLst>
          </p:cNvPr>
          <p:cNvSpPr/>
          <p:nvPr/>
        </p:nvSpPr>
        <p:spPr>
          <a:xfrm>
            <a:off x="8240491" y="259950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A906830B-310E-41E9-B85C-65A44EED457D}"/>
              </a:ext>
            </a:extLst>
          </p:cNvPr>
          <p:cNvSpPr/>
          <p:nvPr/>
        </p:nvSpPr>
        <p:spPr>
          <a:xfrm>
            <a:off x="9501065" y="2586444"/>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2B86500-4ED4-4394-892F-3018FA932787}"/>
              </a:ext>
            </a:extLst>
          </p:cNvPr>
          <p:cNvSpPr/>
          <p:nvPr/>
        </p:nvSpPr>
        <p:spPr>
          <a:xfrm>
            <a:off x="11569350" y="260821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C5A5A-6E16-402B-8002-55C2D1729DD8}"/>
              </a:ext>
            </a:extLst>
          </p:cNvPr>
          <p:cNvSpPr/>
          <p:nvPr/>
        </p:nvSpPr>
        <p:spPr>
          <a:xfrm>
            <a:off x="11652077" y="2690947"/>
            <a:ext cx="500742" cy="4049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a:extLst>
              <a:ext uri="{FF2B5EF4-FFF2-40B4-BE49-F238E27FC236}">
                <a16:creationId xmlns:a16="http://schemas.microsoft.com/office/drawing/2014/main" id="{4CF8AA04-D7A1-489A-8C0C-11F9B2AFED51}"/>
              </a:ext>
            </a:extLst>
          </p:cNvPr>
          <p:cNvCxnSpPr>
            <a:stCxn id="67" idx="6"/>
          </p:cNvCxnSpPr>
          <p:nvPr/>
        </p:nvCxnSpPr>
        <p:spPr>
          <a:xfrm flipV="1">
            <a:off x="4794067" y="3622767"/>
            <a:ext cx="8142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48CF2E5-1094-4FB8-82FD-F8FA03DE75E9}"/>
              </a:ext>
            </a:extLst>
          </p:cNvPr>
          <p:cNvCxnSpPr/>
          <p:nvPr/>
        </p:nvCxnSpPr>
        <p:spPr>
          <a:xfrm>
            <a:off x="4794067" y="2216328"/>
            <a:ext cx="866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9D6AA644-871E-47B3-BA9D-51515CA6C0DC}"/>
              </a:ext>
            </a:extLst>
          </p:cNvPr>
          <p:cNvCxnSpPr>
            <a:endCxn id="70" idx="2"/>
          </p:cNvCxnSpPr>
          <p:nvPr/>
        </p:nvCxnSpPr>
        <p:spPr>
          <a:xfrm>
            <a:off x="6261465" y="2281646"/>
            <a:ext cx="857800" cy="57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F589754-73FE-45EB-B1BD-07DDB76E1ADB}"/>
              </a:ext>
            </a:extLst>
          </p:cNvPr>
          <p:cNvCxnSpPr/>
          <p:nvPr/>
        </p:nvCxnSpPr>
        <p:spPr>
          <a:xfrm flipV="1">
            <a:off x="6345276" y="2922066"/>
            <a:ext cx="773989" cy="70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8FD2EE6-E52F-4F07-8A13-BC245C9F3135}"/>
              </a:ext>
            </a:extLst>
          </p:cNvPr>
          <p:cNvCxnSpPr>
            <a:stCxn id="65" idx="5"/>
          </p:cNvCxnSpPr>
          <p:nvPr/>
        </p:nvCxnSpPr>
        <p:spPr>
          <a:xfrm>
            <a:off x="3217963" y="3082670"/>
            <a:ext cx="914257" cy="435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B7BB74-C294-42A4-B3E3-315BAEEC747F}"/>
              </a:ext>
            </a:extLst>
          </p:cNvPr>
          <p:cNvCxnSpPr>
            <a:stCxn id="65" idx="6"/>
            <a:endCxn id="66" idx="3"/>
          </p:cNvCxnSpPr>
          <p:nvPr/>
        </p:nvCxnSpPr>
        <p:spPr>
          <a:xfrm flipV="1">
            <a:off x="3313613" y="2394696"/>
            <a:ext cx="914257" cy="48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C2A2890-5016-4955-A17C-9BF4570B0122}"/>
              </a:ext>
            </a:extLst>
          </p:cNvPr>
          <p:cNvCxnSpPr/>
          <p:nvPr/>
        </p:nvCxnSpPr>
        <p:spPr>
          <a:xfrm flipV="1">
            <a:off x="8882749" y="2891243"/>
            <a:ext cx="618317"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E2F5B5-C158-4B93-8827-1F233664EC25}"/>
              </a:ext>
            </a:extLst>
          </p:cNvPr>
          <p:cNvCxnSpPr/>
          <p:nvPr/>
        </p:nvCxnSpPr>
        <p:spPr>
          <a:xfrm flipV="1">
            <a:off x="2153189" y="2869471"/>
            <a:ext cx="546475" cy="13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459A733-4F3D-453A-B8E0-FCC74FE99DF8}"/>
              </a:ext>
            </a:extLst>
          </p:cNvPr>
          <p:cNvCxnSpPr>
            <a:cxnSpLocks/>
          </p:cNvCxnSpPr>
          <p:nvPr/>
        </p:nvCxnSpPr>
        <p:spPr>
          <a:xfrm flipV="1">
            <a:off x="11177464" y="289124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75768E9-33E6-475C-84BD-07B07B5DDB58}"/>
              </a:ext>
            </a:extLst>
          </p:cNvPr>
          <p:cNvCxnSpPr>
            <a:endCxn id="71" idx="4"/>
          </p:cNvCxnSpPr>
          <p:nvPr/>
        </p:nvCxnSpPr>
        <p:spPr>
          <a:xfrm>
            <a:off x="1656792" y="3074127"/>
            <a:ext cx="6910270" cy="91435"/>
          </a:xfrm>
          <a:prstGeom prst="curvedConnector4">
            <a:avLst>
              <a:gd name="adj1" fmla="val 1009"/>
              <a:gd name="adj2" fmla="val 1131009"/>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95F32D9E-8F56-4286-8010-564F58958342}"/>
              </a:ext>
            </a:extLst>
          </p:cNvPr>
          <p:cNvSpPr txBox="1"/>
          <p:nvPr/>
        </p:nvSpPr>
        <p:spPr>
          <a:xfrm>
            <a:off x="4317282" y="1485803"/>
            <a:ext cx="913264" cy="468382"/>
          </a:xfrm>
          <a:prstGeom prst="rect">
            <a:avLst/>
          </a:prstGeom>
          <a:noFill/>
        </p:spPr>
        <p:txBody>
          <a:bodyPr wrap="square" rtlCol="0">
            <a:spAutoFit/>
          </a:bodyPr>
          <a:lstStyle/>
          <a:p>
            <a:r>
              <a:rPr lang="en-US" sz="2400" dirty="0"/>
              <a:t>ε</a:t>
            </a:r>
          </a:p>
        </p:txBody>
      </p:sp>
      <p:sp>
        <p:nvSpPr>
          <p:cNvPr id="114" name="TextBox 113">
            <a:extLst>
              <a:ext uri="{FF2B5EF4-FFF2-40B4-BE49-F238E27FC236}">
                <a16:creationId xmlns:a16="http://schemas.microsoft.com/office/drawing/2014/main" id="{C2DDAF6A-0852-4712-994A-697B91954F54}"/>
              </a:ext>
            </a:extLst>
          </p:cNvPr>
          <p:cNvSpPr txBox="1"/>
          <p:nvPr/>
        </p:nvSpPr>
        <p:spPr>
          <a:xfrm>
            <a:off x="2153197" y="2744198"/>
            <a:ext cx="913264" cy="468382"/>
          </a:xfrm>
          <a:prstGeom prst="rect">
            <a:avLst/>
          </a:prstGeom>
          <a:noFill/>
        </p:spPr>
        <p:txBody>
          <a:bodyPr wrap="square" rtlCol="0">
            <a:spAutoFit/>
          </a:bodyPr>
          <a:lstStyle/>
          <a:p>
            <a:r>
              <a:rPr lang="en-US" sz="2400" dirty="0"/>
              <a:t>ε</a:t>
            </a:r>
          </a:p>
        </p:txBody>
      </p:sp>
      <p:sp>
        <p:nvSpPr>
          <p:cNvPr id="115" name="TextBox 114">
            <a:extLst>
              <a:ext uri="{FF2B5EF4-FFF2-40B4-BE49-F238E27FC236}">
                <a16:creationId xmlns:a16="http://schemas.microsoft.com/office/drawing/2014/main" id="{FA9DC57B-866B-4EFD-B0B0-C7ECA13F4904}"/>
              </a:ext>
            </a:extLst>
          </p:cNvPr>
          <p:cNvSpPr txBox="1"/>
          <p:nvPr/>
        </p:nvSpPr>
        <p:spPr>
          <a:xfrm>
            <a:off x="6372509" y="2295702"/>
            <a:ext cx="913264" cy="468382"/>
          </a:xfrm>
          <a:prstGeom prst="rect">
            <a:avLst/>
          </a:prstGeom>
          <a:noFill/>
        </p:spPr>
        <p:txBody>
          <a:bodyPr wrap="square" rtlCol="0">
            <a:spAutoFit/>
          </a:bodyPr>
          <a:lstStyle/>
          <a:p>
            <a:r>
              <a:rPr lang="en-US" sz="2400" dirty="0"/>
              <a:t>ε</a:t>
            </a:r>
          </a:p>
        </p:txBody>
      </p:sp>
      <p:sp>
        <p:nvSpPr>
          <p:cNvPr id="116" name="TextBox 115">
            <a:extLst>
              <a:ext uri="{FF2B5EF4-FFF2-40B4-BE49-F238E27FC236}">
                <a16:creationId xmlns:a16="http://schemas.microsoft.com/office/drawing/2014/main" id="{94C39946-35BE-4EA8-8818-6DE9CA40FD74}"/>
              </a:ext>
            </a:extLst>
          </p:cNvPr>
          <p:cNvSpPr txBox="1"/>
          <p:nvPr/>
        </p:nvSpPr>
        <p:spPr>
          <a:xfrm>
            <a:off x="6655537" y="3170920"/>
            <a:ext cx="913264" cy="468382"/>
          </a:xfrm>
          <a:prstGeom prst="rect">
            <a:avLst/>
          </a:prstGeom>
          <a:noFill/>
        </p:spPr>
        <p:txBody>
          <a:bodyPr wrap="square" rtlCol="0">
            <a:spAutoFit/>
          </a:bodyPr>
          <a:lstStyle/>
          <a:p>
            <a:r>
              <a:rPr lang="en-US" sz="2400" dirty="0"/>
              <a:t>ε</a:t>
            </a:r>
          </a:p>
        </p:txBody>
      </p:sp>
      <p:sp>
        <p:nvSpPr>
          <p:cNvPr id="117" name="TextBox 116">
            <a:extLst>
              <a:ext uri="{FF2B5EF4-FFF2-40B4-BE49-F238E27FC236}">
                <a16:creationId xmlns:a16="http://schemas.microsoft.com/office/drawing/2014/main" id="{B1A0E373-8834-48B0-8997-1026E0AE833F}"/>
              </a:ext>
            </a:extLst>
          </p:cNvPr>
          <p:cNvSpPr txBox="1"/>
          <p:nvPr/>
        </p:nvSpPr>
        <p:spPr>
          <a:xfrm>
            <a:off x="3455128" y="3140439"/>
            <a:ext cx="913264" cy="468382"/>
          </a:xfrm>
          <a:prstGeom prst="rect">
            <a:avLst/>
          </a:prstGeom>
          <a:noFill/>
        </p:spPr>
        <p:txBody>
          <a:bodyPr wrap="square" rtlCol="0">
            <a:spAutoFit/>
          </a:bodyPr>
          <a:lstStyle/>
          <a:p>
            <a:r>
              <a:rPr lang="en-US" sz="2400" dirty="0"/>
              <a:t>ε</a:t>
            </a:r>
          </a:p>
        </p:txBody>
      </p:sp>
      <p:sp>
        <p:nvSpPr>
          <p:cNvPr id="118" name="TextBox 117">
            <a:extLst>
              <a:ext uri="{FF2B5EF4-FFF2-40B4-BE49-F238E27FC236}">
                <a16:creationId xmlns:a16="http://schemas.microsoft.com/office/drawing/2014/main" id="{A5408BB0-0D97-43E6-8A77-C93C1AECFEA5}"/>
              </a:ext>
            </a:extLst>
          </p:cNvPr>
          <p:cNvSpPr txBox="1"/>
          <p:nvPr/>
        </p:nvSpPr>
        <p:spPr>
          <a:xfrm>
            <a:off x="5079282" y="4059192"/>
            <a:ext cx="913264" cy="468382"/>
          </a:xfrm>
          <a:prstGeom prst="rect">
            <a:avLst/>
          </a:prstGeom>
          <a:noFill/>
        </p:spPr>
        <p:txBody>
          <a:bodyPr wrap="square" rtlCol="0">
            <a:spAutoFit/>
          </a:bodyPr>
          <a:lstStyle/>
          <a:p>
            <a:r>
              <a:rPr lang="en-US" sz="2400" dirty="0"/>
              <a:t>ε</a:t>
            </a:r>
          </a:p>
        </p:txBody>
      </p:sp>
      <p:sp>
        <p:nvSpPr>
          <p:cNvPr id="120" name="TextBox 119">
            <a:extLst>
              <a:ext uri="{FF2B5EF4-FFF2-40B4-BE49-F238E27FC236}">
                <a16:creationId xmlns:a16="http://schemas.microsoft.com/office/drawing/2014/main" id="{642E8DA2-8F86-4918-8E14-FFE6E7CEC208}"/>
              </a:ext>
            </a:extLst>
          </p:cNvPr>
          <p:cNvSpPr txBox="1"/>
          <p:nvPr/>
        </p:nvSpPr>
        <p:spPr>
          <a:xfrm>
            <a:off x="8935012" y="2857406"/>
            <a:ext cx="913264" cy="468382"/>
          </a:xfrm>
          <a:prstGeom prst="rect">
            <a:avLst/>
          </a:prstGeom>
          <a:noFill/>
        </p:spPr>
        <p:txBody>
          <a:bodyPr wrap="square" rtlCol="0">
            <a:spAutoFit/>
          </a:bodyPr>
          <a:lstStyle/>
          <a:p>
            <a:r>
              <a:rPr lang="en-US" sz="2400" dirty="0"/>
              <a:t>a</a:t>
            </a:r>
          </a:p>
        </p:txBody>
      </p:sp>
      <p:sp>
        <p:nvSpPr>
          <p:cNvPr id="121" name="TextBox 120">
            <a:extLst>
              <a:ext uri="{FF2B5EF4-FFF2-40B4-BE49-F238E27FC236}">
                <a16:creationId xmlns:a16="http://schemas.microsoft.com/office/drawing/2014/main" id="{D7CCB927-6D90-4827-AE2F-706D18FC84B8}"/>
              </a:ext>
            </a:extLst>
          </p:cNvPr>
          <p:cNvSpPr txBox="1"/>
          <p:nvPr/>
        </p:nvSpPr>
        <p:spPr>
          <a:xfrm>
            <a:off x="1632849" y="2712715"/>
            <a:ext cx="457200" cy="369332"/>
          </a:xfrm>
          <a:prstGeom prst="rect">
            <a:avLst/>
          </a:prstGeom>
          <a:noFill/>
        </p:spPr>
        <p:txBody>
          <a:bodyPr wrap="square" rtlCol="0">
            <a:spAutoFit/>
          </a:bodyPr>
          <a:lstStyle/>
          <a:p>
            <a:r>
              <a:rPr lang="en-US" dirty="0"/>
              <a:t>0</a:t>
            </a:r>
          </a:p>
        </p:txBody>
      </p:sp>
      <p:sp>
        <p:nvSpPr>
          <p:cNvPr id="122" name="TextBox 121">
            <a:extLst>
              <a:ext uri="{FF2B5EF4-FFF2-40B4-BE49-F238E27FC236}">
                <a16:creationId xmlns:a16="http://schemas.microsoft.com/office/drawing/2014/main" id="{BB14EB5F-197B-4D48-A9C8-E76DCEE5F7E4}"/>
              </a:ext>
            </a:extLst>
          </p:cNvPr>
          <p:cNvSpPr txBox="1"/>
          <p:nvPr/>
        </p:nvSpPr>
        <p:spPr>
          <a:xfrm>
            <a:off x="2786734" y="2725789"/>
            <a:ext cx="457200" cy="646331"/>
          </a:xfrm>
          <a:prstGeom prst="rect">
            <a:avLst/>
          </a:prstGeom>
          <a:noFill/>
        </p:spPr>
        <p:txBody>
          <a:bodyPr wrap="square" rtlCol="0">
            <a:spAutoFit/>
          </a:bodyPr>
          <a:lstStyle/>
          <a:p>
            <a:r>
              <a:rPr lang="en-US" dirty="0"/>
              <a:t>1	</a:t>
            </a:r>
          </a:p>
        </p:txBody>
      </p:sp>
      <p:sp>
        <p:nvSpPr>
          <p:cNvPr id="123" name="TextBox 122">
            <a:extLst>
              <a:ext uri="{FF2B5EF4-FFF2-40B4-BE49-F238E27FC236}">
                <a16:creationId xmlns:a16="http://schemas.microsoft.com/office/drawing/2014/main" id="{3B783441-D1D4-4376-9476-F639C6E1A671}"/>
              </a:ext>
            </a:extLst>
          </p:cNvPr>
          <p:cNvSpPr txBox="1"/>
          <p:nvPr/>
        </p:nvSpPr>
        <p:spPr>
          <a:xfrm>
            <a:off x="4323803" y="2016030"/>
            <a:ext cx="457200" cy="646331"/>
          </a:xfrm>
          <a:prstGeom prst="rect">
            <a:avLst/>
          </a:prstGeom>
          <a:noFill/>
        </p:spPr>
        <p:txBody>
          <a:bodyPr wrap="square" rtlCol="0">
            <a:spAutoFit/>
          </a:bodyPr>
          <a:lstStyle/>
          <a:p>
            <a:r>
              <a:rPr lang="en-US" dirty="0"/>
              <a:t>2	</a:t>
            </a:r>
          </a:p>
        </p:txBody>
      </p:sp>
      <p:sp>
        <p:nvSpPr>
          <p:cNvPr id="124" name="TextBox 123">
            <a:extLst>
              <a:ext uri="{FF2B5EF4-FFF2-40B4-BE49-F238E27FC236}">
                <a16:creationId xmlns:a16="http://schemas.microsoft.com/office/drawing/2014/main" id="{B2635E1B-613A-4DD0-BA31-A6401BF73A1E}"/>
              </a:ext>
            </a:extLst>
          </p:cNvPr>
          <p:cNvSpPr txBox="1"/>
          <p:nvPr/>
        </p:nvSpPr>
        <p:spPr>
          <a:xfrm>
            <a:off x="4267199" y="3474722"/>
            <a:ext cx="457200" cy="646331"/>
          </a:xfrm>
          <a:prstGeom prst="rect">
            <a:avLst/>
          </a:prstGeom>
          <a:noFill/>
        </p:spPr>
        <p:txBody>
          <a:bodyPr wrap="square" rtlCol="0">
            <a:spAutoFit/>
          </a:bodyPr>
          <a:lstStyle/>
          <a:p>
            <a:r>
              <a:rPr lang="en-US" dirty="0"/>
              <a:t>4	</a:t>
            </a:r>
          </a:p>
        </p:txBody>
      </p:sp>
      <p:sp>
        <p:nvSpPr>
          <p:cNvPr id="125" name="TextBox 124">
            <a:extLst>
              <a:ext uri="{FF2B5EF4-FFF2-40B4-BE49-F238E27FC236}">
                <a16:creationId xmlns:a16="http://schemas.microsoft.com/office/drawing/2014/main" id="{61B30519-BFA8-4902-A2B4-8EF2459903B2}"/>
              </a:ext>
            </a:extLst>
          </p:cNvPr>
          <p:cNvSpPr txBox="1"/>
          <p:nvPr/>
        </p:nvSpPr>
        <p:spPr>
          <a:xfrm>
            <a:off x="5812968" y="2050859"/>
            <a:ext cx="457200" cy="369332"/>
          </a:xfrm>
          <a:prstGeom prst="rect">
            <a:avLst/>
          </a:prstGeom>
          <a:noFill/>
        </p:spPr>
        <p:txBody>
          <a:bodyPr wrap="square" rtlCol="0">
            <a:spAutoFit/>
          </a:bodyPr>
          <a:lstStyle/>
          <a:p>
            <a:r>
              <a:rPr lang="en-US" dirty="0"/>
              <a:t>3</a:t>
            </a:r>
          </a:p>
        </p:txBody>
      </p:sp>
      <p:sp>
        <p:nvSpPr>
          <p:cNvPr id="126" name="TextBox 125">
            <a:extLst>
              <a:ext uri="{FF2B5EF4-FFF2-40B4-BE49-F238E27FC236}">
                <a16:creationId xmlns:a16="http://schemas.microsoft.com/office/drawing/2014/main" id="{6574C849-9F40-4ACD-89CA-72941053BECA}"/>
              </a:ext>
            </a:extLst>
          </p:cNvPr>
          <p:cNvSpPr txBox="1"/>
          <p:nvPr/>
        </p:nvSpPr>
        <p:spPr>
          <a:xfrm>
            <a:off x="5843451" y="3492134"/>
            <a:ext cx="457200" cy="369332"/>
          </a:xfrm>
          <a:prstGeom prst="rect">
            <a:avLst/>
          </a:prstGeom>
          <a:noFill/>
        </p:spPr>
        <p:txBody>
          <a:bodyPr wrap="square" rtlCol="0">
            <a:spAutoFit/>
          </a:bodyPr>
          <a:lstStyle/>
          <a:p>
            <a:r>
              <a:rPr lang="en-US" dirty="0"/>
              <a:t>5</a:t>
            </a:r>
          </a:p>
        </p:txBody>
      </p:sp>
      <p:sp>
        <p:nvSpPr>
          <p:cNvPr id="127" name="TextBox 126">
            <a:extLst>
              <a:ext uri="{FF2B5EF4-FFF2-40B4-BE49-F238E27FC236}">
                <a16:creationId xmlns:a16="http://schemas.microsoft.com/office/drawing/2014/main" id="{9BB95F1D-731E-495F-A20F-CDDE5221C4F2}"/>
              </a:ext>
            </a:extLst>
          </p:cNvPr>
          <p:cNvSpPr txBox="1"/>
          <p:nvPr/>
        </p:nvSpPr>
        <p:spPr>
          <a:xfrm>
            <a:off x="7310848" y="2660462"/>
            <a:ext cx="457200" cy="369332"/>
          </a:xfrm>
          <a:prstGeom prst="rect">
            <a:avLst/>
          </a:prstGeom>
          <a:noFill/>
        </p:spPr>
        <p:txBody>
          <a:bodyPr wrap="square" rtlCol="0">
            <a:spAutoFit/>
          </a:bodyPr>
          <a:lstStyle/>
          <a:p>
            <a:r>
              <a:rPr lang="en-US" dirty="0"/>
              <a:t>6</a:t>
            </a:r>
          </a:p>
        </p:txBody>
      </p:sp>
      <p:sp>
        <p:nvSpPr>
          <p:cNvPr id="128" name="TextBox 127">
            <a:extLst>
              <a:ext uri="{FF2B5EF4-FFF2-40B4-BE49-F238E27FC236}">
                <a16:creationId xmlns:a16="http://schemas.microsoft.com/office/drawing/2014/main" id="{D869B978-C010-41AC-97B6-B47B1187A12C}"/>
              </a:ext>
            </a:extLst>
          </p:cNvPr>
          <p:cNvSpPr txBox="1"/>
          <p:nvPr/>
        </p:nvSpPr>
        <p:spPr>
          <a:xfrm>
            <a:off x="8436431" y="2721421"/>
            <a:ext cx="457200" cy="369332"/>
          </a:xfrm>
          <a:prstGeom prst="rect">
            <a:avLst/>
          </a:prstGeom>
          <a:noFill/>
        </p:spPr>
        <p:txBody>
          <a:bodyPr wrap="square" rtlCol="0">
            <a:spAutoFit/>
          </a:bodyPr>
          <a:lstStyle/>
          <a:p>
            <a:r>
              <a:rPr lang="en-US" dirty="0"/>
              <a:t>7</a:t>
            </a:r>
          </a:p>
        </p:txBody>
      </p:sp>
      <p:sp>
        <p:nvSpPr>
          <p:cNvPr id="129" name="TextBox 128">
            <a:extLst>
              <a:ext uri="{FF2B5EF4-FFF2-40B4-BE49-F238E27FC236}">
                <a16:creationId xmlns:a16="http://schemas.microsoft.com/office/drawing/2014/main" id="{4990DAD7-188C-408B-8F05-0398A38CFD4E}"/>
              </a:ext>
            </a:extLst>
          </p:cNvPr>
          <p:cNvSpPr txBox="1"/>
          <p:nvPr/>
        </p:nvSpPr>
        <p:spPr>
          <a:xfrm>
            <a:off x="9690468" y="2721421"/>
            <a:ext cx="457200" cy="369332"/>
          </a:xfrm>
          <a:prstGeom prst="rect">
            <a:avLst/>
          </a:prstGeom>
          <a:noFill/>
        </p:spPr>
        <p:txBody>
          <a:bodyPr wrap="square" rtlCol="0">
            <a:spAutoFit/>
          </a:bodyPr>
          <a:lstStyle/>
          <a:p>
            <a:r>
              <a:rPr lang="en-US" dirty="0"/>
              <a:t>8</a:t>
            </a:r>
          </a:p>
        </p:txBody>
      </p:sp>
      <p:sp>
        <p:nvSpPr>
          <p:cNvPr id="130" name="TextBox 129">
            <a:extLst>
              <a:ext uri="{FF2B5EF4-FFF2-40B4-BE49-F238E27FC236}">
                <a16:creationId xmlns:a16="http://schemas.microsoft.com/office/drawing/2014/main" id="{0BE3367B-460D-495D-885A-5AD425635C3F}"/>
              </a:ext>
            </a:extLst>
          </p:cNvPr>
          <p:cNvSpPr txBox="1"/>
          <p:nvPr/>
        </p:nvSpPr>
        <p:spPr>
          <a:xfrm>
            <a:off x="11719572" y="2725780"/>
            <a:ext cx="457200" cy="369332"/>
          </a:xfrm>
          <a:prstGeom prst="rect">
            <a:avLst/>
          </a:prstGeom>
          <a:noFill/>
        </p:spPr>
        <p:txBody>
          <a:bodyPr wrap="square" rtlCol="0">
            <a:spAutoFit/>
          </a:bodyPr>
          <a:lstStyle/>
          <a:p>
            <a:r>
              <a:rPr lang="en-US" dirty="0"/>
              <a:t>10</a:t>
            </a:r>
          </a:p>
        </p:txBody>
      </p:sp>
      <p:sp>
        <p:nvSpPr>
          <p:cNvPr id="2" name="TextBox 1">
            <a:extLst>
              <a:ext uri="{FF2B5EF4-FFF2-40B4-BE49-F238E27FC236}">
                <a16:creationId xmlns:a16="http://schemas.microsoft.com/office/drawing/2014/main" id="{2B5D3211-9152-4570-A74B-4C5CCE85BBEB}"/>
              </a:ext>
            </a:extLst>
          </p:cNvPr>
          <p:cNvSpPr txBox="1"/>
          <p:nvPr/>
        </p:nvSpPr>
        <p:spPr>
          <a:xfrm>
            <a:off x="1767840" y="4720046"/>
            <a:ext cx="3311442" cy="1015663"/>
          </a:xfrm>
          <a:prstGeom prst="rect">
            <a:avLst/>
          </a:prstGeom>
          <a:noFill/>
        </p:spPr>
        <p:txBody>
          <a:bodyPr wrap="square" rtlCol="0">
            <a:spAutoFit/>
          </a:bodyPr>
          <a:lstStyle/>
          <a:p>
            <a:r>
              <a:rPr lang="en-US" sz="2000" b="1" dirty="0"/>
              <a:t>T={0,1,2,4,7}</a:t>
            </a:r>
          </a:p>
          <a:p>
            <a:r>
              <a:rPr lang="en-US" sz="2000" b="1" dirty="0"/>
              <a:t>move(T, a) = {3,8}</a:t>
            </a:r>
          </a:p>
          <a:p>
            <a:r>
              <a:rPr lang="en-US" sz="2000" b="1" dirty="0"/>
              <a:t>move(T, b) = {5}</a:t>
            </a:r>
          </a:p>
        </p:txBody>
      </p:sp>
      <p:sp>
        <p:nvSpPr>
          <p:cNvPr id="47" name="TextBox 46">
            <a:extLst>
              <a:ext uri="{FF2B5EF4-FFF2-40B4-BE49-F238E27FC236}">
                <a16:creationId xmlns:a16="http://schemas.microsoft.com/office/drawing/2014/main" id="{EBA94A1C-1E92-4941-939A-21D3F26960BB}"/>
              </a:ext>
            </a:extLst>
          </p:cNvPr>
          <p:cNvSpPr txBox="1"/>
          <p:nvPr/>
        </p:nvSpPr>
        <p:spPr>
          <a:xfrm>
            <a:off x="5020489" y="1815737"/>
            <a:ext cx="914400"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EADAB3B8-A971-4A7E-A9B5-B2EB224CB511}"/>
              </a:ext>
            </a:extLst>
          </p:cNvPr>
          <p:cNvSpPr txBox="1"/>
          <p:nvPr/>
        </p:nvSpPr>
        <p:spPr>
          <a:xfrm>
            <a:off x="5059676" y="3605350"/>
            <a:ext cx="914400" cy="369332"/>
          </a:xfrm>
          <a:prstGeom prst="rect">
            <a:avLst/>
          </a:prstGeom>
          <a:noFill/>
        </p:spPr>
        <p:txBody>
          <a:bodyPr wrap="square" rtlCol="0">
            <a:spAutoFit/>
          </a:bodyPr>
          <a:lstStyle/>
          <a:p>
            <a:r>
              <a:rPr lang="en-US" dirty="0"/>
              <a:t>b</a:t>
            </a:r>
          </a:p>
        </p:txBody>
      </p:sp>
      <p:cxnSp>
        <p:nvCxnSpPr>
          <p:cNvPr id="5" name="Straight Arrow Connector 4">
            <a:extLst>
              <a:ext uri="{FF2B5EF4-FFF2-40B4-BE49-F238E27FC236}">
                <a16:creationId xmlns:a16="http://schemas.microsoft.com/office/drawing/2014/main" id="{DB091D1C-6843-4851-8874-83DCF92778DF}"/>
              </a:ext>
            </a:extLst>
          </p:cNvPr>
          <p:cNvCxnSpPr>
            <a:endCxn id="64" idx="2"/>
          </p:cNvCxnSpPr>
          <p:nvPr/>
        </p:nvCxnSpPr>
        <p:spPr>
          <a:xfrm flipV="1">
            <a:off x="1105989" y="2869472"/>
            <a:ext cx="365760"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8098A07-FF71-4E92-8D5A-B025625BED07}"/>
              </a:ext>
            </a:extLst>
          </p:cNvPr>
          <p:cNvSpPr txBox="1"/>
          <p:nvPr/>
        </p:nvSpPr>
        <p:spPr>
          <a:xfrm>
            <a:off x="3607528" y="2526483"/>
            <a:ext cx="913264" cy="468382"/>
          </a:xfrm>
          <a:prstGeom prst="rect">
            <a:avLst/>
          </a:prstGeom>
          <a:noFill/>
        </p:spPr>
        <p:txBody>
          <a:bodyPr wrap="square" rtlCol="0">
            <a:spAutoFit/>
          </a:bodyPr>
          <a:lstStyle/>
          <a:p>
            <a:r>
              <a:rPr lang="en-US" sz="2400" dirty="0"/>
              <a:t>ε</a:t>
            </a:r>
          </a:p>
        </p:txBody>
      </p:sp>
      <p:sp>
        <p:nvSpPr>
          <p:cNvPr id="53" name="Oval 52">
            <a:extLst>
              <a:ext uri="{FF2B5EF4-FFF2-40B4-BE49-F238E27FC236}">
                <a16:creationId xmlns:a16="http://schemas.microsoft.com/office/drawing/2014/main" id="{8A27DAE7-D308-4BA3-852A-209863A203C8}"/>
              </a:ext>
            </a:extLst>
          </p:cNvPr>
          <p:cNvSpPr/>
          <p:nvPr/>
        </p:nvSpPr>
        <p:spPr>
          <a:xfrm>
            <a:off x="10513434" y="2597332"/>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7FDB3EB8-4C27-444A-B9CD-361EECCD2E21}"/>
              </a:ext>
            </a:extLst>
          </p:cNvPr>
          <p:cNvCxnSpPr/>
          <p:nvPr/>
        </p:nvCxnSpPr>
        <p:spPr>
          <a:xfrm flipV="1">
            <a:off x="10132437" y="286947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448A751-3BE3-415A-89EE-7F85757C03B6}"/>
              </a:ext>
            </a:extLst>
          </p:cNvPr>
          <p:cNvSpPr txBox="1"/>
          <p:nvPr/>
        </p:nvSpPr>
        <p:spPr>
          <a:xfrm>
            <a:off x="10626640" y="2732307"/>
            <a:ext cx="457200" cy="369332"/>
          </a:xfrm>
          <a:prstGeom prst="rect">
            <a:avLst/>
          </a:prstGeom>
          <a:noFill/>
        </p:spPr>
        <p:txBody>
          <a:bodyPr wrap="square" rtlCol="0">
            <a:spAutoFit/>
          </a:bodyPr>
          <a:lstStyle/>
          <a:p>
            <a:r>
              <a:rPr lang="en-US" dirty="0"/>
              <a:t>9</a:t>
            </a:r>
          </a:p>
        </p:txBody>
      </p:sp>
      <p:cxnSp>
        <p:nvCxnSpPr>
          <p:cNvPr id="4" name="Straight Arrow Connector 3">
            <a:extLst>
              <a:ext uri="{FF2B5EF4-FFF2-40B4-BE49-F238E27FC236}">
                <a16:creationId xmlns:a16="http://schemas.microsoft.com/office/drawing/2014/main" id="{6414E6AD-EE6A-433F-AFA4-BC49AEC8005E}"/>
              </a:ext>
            </a:extLst>
          </p:cNvPr>
          <p:cNvCxnSpPr>
            <a:stCxn id="70" idx="6"/>
          </p:cNvCxnSpPr>
          <p:nvPr/>
        </p:nvCxnSpPr>
        <p:spPr>
          <a:xfrm>
            <a:off x="7772407" y="2856412"/>
            <a:ext cx="457196" cy="19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8E6E9E4-2C51-4FA1-988D-30C259311EC4}"/>
              </a:ext>
            </a:extLst>
          </p:cNvPr>
          <p:cNvSpPr txBox="1"/>
          <p:nvPr/>
        </p:nvSpPr>
        <p:spPr>
          <a:xfrm>
            <a:off x="7835553" y="2454633"/>
            <a:ext cx="913264" cy="468382"/>
          </a:xfrm>
          <a:prstGeom prst="rect">
            <a:avLst/>
          </a:prstGeom>
          <a:noFill/>
        </p:spPr>
        <p:txBody>
          <a:bodyPr wrap="square" rtlCol="0">
            <a:spAutoFit/>
          </a:bodyPr>
          <a:lstStyle/>
          <a:p>
            <a:r>
              <a:rPr lang="en-US" sz="2400" dirty="0"/>
              <a:t>ε</a:t>
            </a:r>
          </a:p>
        </p:txBody>
      </p:sp>
      <p:sp>
        <p:nvSpPr>
          <p:cNvPr id="58" name="TextBox 57">
            <a:extLst>
              <a:ext uri="{FF2B5EF4-FFF2-40B4-BE49-F238E27FC236}">
                <a16:creationId xmlns:a16="http://schemas.microsoft.com/office/drawing/2014/main" id="{FC8F5059-BFCA-476D-A575-74E4D915B0C0}"/>
              </a:ext>
            </a:extLst>
          </p:cNvPr>
          <p:cNvSpPr txBox="1"/>
          <p:nvPr/>
        </p:nvSpPr>
        <p:spPr>
          <a:xfrm>
            <a:off x="10154213" y="2835635"/>
            <a:ext cx="913264" cy="468382"/>
          </a:xfrm>
          <a:prstGeom prst="rect">
            <a:avLst/>
          </a:prstGeom>
          <a:noFill/>
        </p:spPr>
        <p:txBody>
          <a:bodyPr wrap="square" rtlCol="0">
            <a:spAutoFit/>
          </a:bodyPr>
          <a:lstStyle/>
          <a:p>
            <a:r>
              <a:rPr lang="en-US" sz="2400" dirty="0"/>
              <a:t>b</a:t>
            </a:r>
          </a:p>
        </p:txBody>
      </p:sp>
      <p:sp>
        <p:nvSpPr>
          <p:cNvPr id="59" name="TextBox 58">
            <a:extLst>
              <a:ext uri="{FF2B5EF4-FFF2-40B4-BE49-F238E27FC236}">
                <a16:creationId xmlns:a16="http://schemas.microsoft.com/office/drawing/2014/main" id="{ABA59A76-4C1A-41BB-8578-029050F1DD1C}"/>
              </a:ext>
            </a:extLst>
          </p:cNvPr>
          <p:cNvSpPr txBox="1"/>
          <p:nvPr/>
        </p:nvSpPr>
        <p:spPr>
          <a:xfrm>
            <a:off x="11179629" y="2906485"/>
            <a:ext cx="889334" cy="462846"/>
          </a:xfrm>
          <a:prstGeom prst="rect">
            <a:avLst/>
          </a:prstGeom>
          <a:noFill/>
        </p:spPr>
        <p:txBody>
          <a:bodyPr wrap="square" rtlCol="0">
            <a:spAutoFit/>
          </a:bodyPr>
          <a:lstStyle/>
          <a:p>
            <a:r>
              <a:rPr lang="en-US" sz="2400" dirty="0"/>
              <a:t>b</a:t>
            </a:r>
          </a:p>
        </p:txBody>
      </p:sp>
      <p:cxnSp>
        <p:nvCxnSpPr>
          <p:cNvPr id="60" name="Connector: Curved 59">
            <a:extLst>
              <a:ext uri="{FF2B5EF4-FFF2-40B4-BE49-F238E27FC236}">
                <a16:creationId xmlns:a16="http://schemas.microsoft.com/office/drawing/2014/main" id="{F2698BFD-00D8-41D5-B0BD-B30272904E45}"/>
              </a:ext>
            </a:extLst>
          </p:cNvPr>
          <p:cNvCxnSpPr/>
          <p:nvPr/>
        </p:nvCxnSpPr>
        <p:spPr>
          <a:xfrm rot="16200000" flipH="1" flipV="1">
            <a:off x="5203375" y="357049"/>
            <a:ext cx="26127" cy="4458794"/>
          </a:xfrm>
          <a:prstGeom prst="curvedConnector3">
            <a:avLst>
              <a:gd name="adj1" fmla="val -299985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121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2CC9511-C413-4FAF-8F24-73241D13E6C4}"/>
                  </a:ext>
                </a:extLst>
              </p:cNvPr>
              <p:cNvSpPr>
                <a:spLocks noGrp="1"/>
              </p:cNvSpPr>
              <p:nvPr>
                <p:ph idx="1"/>
              </p:nvPr>
            </p:nvSpPr>
            <p:spPr>
              <a:xfrm>
                <a:off x="772886" y="435429"/>
                <a:ext cx="10580914" cy="5741534"/>
              </a:xfrm>
            </p:spPr>
            <p:txBody>
              <a:bodyPr>
                <a:normAutofit fontScale="92500" lnSpcReduction="20000"/>
              </a:bodyPr>
              <a:lstStyle/>
              <a:p>
                <a:pPr marL="0" indent="0">
                  <a:buNone/>
                </a:pPr>
                <a:r>
                  <a:rPr lang="en-US" dirty="0"/>
                  <a:t>Dstates = Set of states in DFA</a:t>
                </a:r>
              </a:p>
              <a:p>
                <a:pPr marL="0" indent="0">
                  <a:buNone/>
                </a:pPr>
                <a:r>
                  <a:rPr lang="en-US" dirty="0" err="1"/>
                  <a:t>Dtran</a:t>
                </a:r>
                <a:r>
                  <a:rPr lang="en-US" dirty="0"/>
                  <a:t> = transition table for DFA</a:t>
                </a:r>
              </a:p>
              <a:p>
                <a:pPr marL="0" indent="0">
                  <a:buNone/>
                </a:pPr>
                <a:r>
                  <a:rPr lang="en-US" dirty="0"/>
                  <a:t>start state of DFA is </a:t>
                </a:r>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rPr>
                      <m:t>𝑐𝑙𝑜𝑠𝑢𝑟𝑒</m:t>
                    </m:r>
                    <m:r>
                      <a:rPr lang="en-US" b="0" i="1" smtClean="0">
                        <a:latin typeface="Cambria Math" panose="02040503050406030204" pitchFamily="18" charset="0"/>
                      </a:rPr>
                      <m:t> </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e>
                    </m:d>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𝑠𝑡𝑎𝑟𝑡</m:t>
                    </m:r>
                    <m:r>
                      <a:rPr lang="en-US" b="0" i="1" smtClean="0">
                        <a:latin typeface="Cambria Math" panose="02040503050406030204" pitchFamily="18" charset="0"/>
                      </a:rPr>
                      <m:t> </m:t>
                    </m:r>
                    <m:r>
                      <a:rPr lang="en-US" b="0" i="1" smtClean="0">
                        <a:latin typeface="Cambria Math" panose="02040503050406030204" pitchFamily="18" charset="0"/>
                      </a:rPr>
                      <m:t>𝑠𝑡𝑎𝑡𝑒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𝑁𝐹𝐴</m:t>
                    </m:r>
                  </m:oMath>
                </a14:m>
                <a:endParaRPr lang="en-US" b="0" dirty="0"/>
              </a:p>
              <a:p>
                <a:pPr marL="0" indent="0">
                  <a:buNone/>
                </a:pPr>
                <a:r>
                  <a:rPr lang="en-US" dirty="0"/>
                  <a:t>Initialize </a:t>
                </a:r>
                <a:r>
                  <a:rPr lang="en-US" dirty="0" err="1"/>
                  <a:t>Dstates</a:t>
                </a:r>
                <a:r>
                  <a:rPr lang="en-US" dirty="0"/>
                  <a:t> with </a:t>
                </a:r>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rPr>
                      <m:t>𝑐𝑙𝑜𝑠𝑢𝑟𝑒</m:t>
                    </m:r>
                    <m:r>
                      <a:rPr lang="en-US" b="0" i="1" smtClean="0">
                        <a:latin typeface="Cambria Math" panose="02040503050406030204" pitchFamily="18" charset="0"/>
                      </a:rPr>
                      <m:t> </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e>
                    </m:d>
                  </m:oMath>
                </a14:m>
                <a:endParaRPr lang="en-US" b="0" dirty="0"/>
              </a:p>
              <a:p>
                <a:pPr marL="0" indent="0">
                  <a:buNone/>
                </a:pPr>
                <a:r>
                  <a:rPr lang="en-US" dirty="0"/>
                  <a:t>while (there is an unmarked state T in </a:t>
                </a:r>
                <a:r>
                  <a:rPr lang="en-US" dirty="0" err="1"/>
                  <a:t>Dstates</a:t>
                </a:r>
                <a:r>
                  <a:rPr lang="en-US" dirty="0"/>
                  <a:t>) {</a:t>
                </a:r>
              </a:p>
              <a:p>
                <a:pPr marL="0" indent="0">
                  <a:buNone/>
                </a:pPr>
                <a:r>
                  <a:rPr lang="en-US" dirty="0"/>
                  <a:t>    mark T;</a:t>
                </a:r>
              </a:p>
              <a:p>
                <a:pPr marL="0" indent="0">
                  <a:buNone/>
                </a:pPr>
                <a:r>
                  <a:rPr lang="en-US" dirty="0"/>
                  <a:t>    for (each input symbol a) {</a:t>
                </a:r>
              </a:p>
              <a:p>
                <a:pPr marL="0" indent="0">
                  <a:buNone/>
                </a:pPr>
                <a:r>
                  <a:rPr lang="en-US" dirty="0"/>
                  <a:t>	U = </a:t>
                </a:r>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rPr>
                      <m:t>𝑐𝑙𝑜𝑠𝑢𝑟𝑒</m:t>
                    </m:r>
                    <m:d>
                      <m:dPr>
                        <m:ctrlPr>
                          <a:rPr lang="en-US" b="0" i="1" smtClean="0">
                            <a:latin typeface="Cambria Math" panose="02040503050406030204" pitchFamily="18" charset="0"/>
                          </a:rPr>
                        </m:ctrlPr>
                      </m:dPr>
                      <m:e>
                        <m:r>
                          <a:rPr lang="en-US" b="0" i="1" smtClean="0">
                            <a:latin typeface="Cambria Math" panose="02040503050406030204" pitchFamily="18" charset="0"/>
                          </a:rPr>
                          <m:t>𝑚𝑜𝑣𝑒</m:t>
                        </m:r>
                        <m:d>
                          <m:dPr>
                            <m:ctrlPr>
                              <a:rPr lang="en-US" b="0" i="1" smtClean="0">
                                <a:latin typeface="Cambria Math" panose="02040503050406030204" pitchFamily="18" charset="0"/>
                              </a:rPr>
                            </m:ctrlPr>
                          </m:dPr>
                          <m:e>
                            <m:r>
                              <a:rPr lang="en-US" b="0" i="1" smtClean="0">
                                <a:latin typeface="Cambria Math" panose="02040503050406030204" pitchFamily="18" charset="0"/>
                              </a:rPr>
                              <m:t>𝑇</m:t>
                            </m:r>
                            <m:r>
                              <a:rPr lang="en-US" b="0" i="1" smtClean="0">
                                <a:latin typeface="Cambria Math" panose="02040503050406030204" pitchFamily="18" charset="0"/>
                              </a:rPr>
                              <m:t>, </m:t>
                            </m:r>
                            <m:r>
                              <a:rPr lang="en-US" b="0" i="1" smtClean="0">
                                <a:latin typeface="Cambria Math" panose="02040503050406030204" pitchFamily="18" charset="0"/>
                              </a:rPr>
                              <m:t>𝑎</m:t>
                            </m:r>
                          </m:e>
                        </m:d>
                      </m:e>
                    </m:d>
                    <m:r>
                      <a:rPr lang="en-US" b="0" i="1" smtClean="0">
                        <a:latin typeface="Cambria Math" panose="02040503050406030204" pitchFamily="18" charset="0"/>
                      </a:rPr>
                      <m:t>;</m:t>
                    </m:r>
                  </m:oMath>
                </a14:m>
                <a:endParaRPr lang="en-US" b="0" dirty="0"/>
              </a:p>
              <a:p>
                <a:pPr marL="0" indent="0">
                  <a:buNone/>
                </a:pPr>
                <a:r>
                  <a:rPr lang="en-US" dirty="0"/>
                  <a:t>            if (U is not in </a:t>
                </a:r>
                <a:r>
                  <a:rPr lang="en-US" dirty="0" err="1"/>
                  <a:t>Dstates</a:t>
                </a:r>
                <a:r>
                  <a:rPr lang="en-US" dirty="0"/>
                  <a:t>)</a:t>
                </a:r>
              </a:p>
              <a:p>
                <a:pPr marL="0" indent="0">
                  <a:buNone/>
                </a:pPr>
                <a:r>
                  <a:rPr lang="en-US" dirty="0"/>
                  <a:t>		add U as an unmarked state to </a:t>
                </a:r>
                <a:r>
                  <a:rPr lang="en-US" dirty="0" err="1"/>
                  <a:t>Dstates</a:t>
                </a:r>
                <a:r>
                  <a:rPr lang="en-US" dirty="0"/>
                  <a:t>;</a:t>
                </a:r>
              </a:p>
              <a:p>
                <a:pPr marL="0" indent="0">
                  <a:buNone/>
                </a:pPr>
                <a:r>
                  <a:rPr lang="en-US" dirty="0"/>
                  <a:t>            </a:t>
                </a:r>
                <a:r>
                  <a:rPr lang="en-US" dirty="0" err="1"/>
                  <a:t>Dtran</a:t>
                </a:r>
                <a:r>
                  <a:rPr lang="en-US" dirty="0"/>
                  <a:t>[T, a] = U;</a:t>
                </a:r>
              </a:p>
              <a:p>
                <a:pPr marL="0" indent="0">
                  <a:buNone/>
                </a:pPr>
                <a:r>
                  <a:rPr lang="en-US" dirty="0"/>
                  <a:t>    }</a:t>
                </a:r>
              </a:p>
              <a:p>
                <a:pPr marL="0" indent="0">
                  <a:buNone/>
                </a:pPr>
                <a:r>
                  <a:rPr lang="en-US" dirty="0"/>
                  <a:t>}</a:t>
                </a:r>
              </a:p>
            </p:txBody>
          </p:sp>
        </mc:Choice>
        <mc:Fallback xmlns="">
          <p:sp>
            <p:nvSpPr>
              <p:cNvPr id="3" name="Content Placeholder 2">
                <a:extLst>
                  <a:ext uri="{FF2B5EF4-FFF2-40B4-BE49-F238E27FC236}">
                    <a16:creationId xmlns:a16="http://schemas.microsoft.com/office/drawing/2014/main" id="{82CC9511-C413-4FAF-8F24-73241D13E6C4}"/>
                  </a:ext>
                </a:extLst>
              </p:cNvPr>
              <p:cNvSpPr>
                <a:spLocks noGrp="1" noRot="1" noChangeAspect="1" noMove="1" noResize="1" noEditPoints="1" noAdjustHandles="1" noChangeArrowheads="1" noChangeShapeType="1" noTextEdit="1"/>
              </p:cNvSpPr>
              <p:nvPr>
                <p:ph idx="1"/>
              </p:nvPr>
            </p:nvSpPr>
            <p:spPr>
              <a:xfrm>
                <a:off x="772886" y="435429"/>
                <a:ext cx="10580914" cy="5741534"/>
              </a:xfrm>
              <a:blipFill>
                <a:blip r:embed="rId2"/>
                <a:stretch>
                  <a:fillRect l="-1037" t="-2654"/>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F105710C-E2A5-414A-A80B-02EA69EE8033}"/>
              </a:ext>
            </a:extLst>
          </p:cNvPr>
          <p:cNvSpPr txBox="1"/>
          <p:nvPr/>
        </p:nvSpPr>
        <p:spPr>
          <a:xfrm>
            <a:off x="9002484" y="5508170"/>
            <a:ext cx="2754086" cy="646331"/>
          </a:xfrm>
          <a:prstGeom prst="rect">
            <a:avLst/>
          </a:prstGeom>
          <a:noFill/>
        </p:spPr>
        <p:txBody>
          <a:bodyPr wrap="square" rtlCol="0">
            <a:spAutoFit/>
          </a:bodyPr>
          <a:lstStyle/>
          <a:p>
            <a:r>
              <a:rPr lang="en-US" sz="3600" b="1" dirty="0"/>
              <a:t>NFA TO DFA</a:t>
            </a:r>
          </a:p>
        </p:txBody>
      </p:sp>
    </p:spTree>
    <p:extLst>
      <p:ext uri="{BB962C8B-B14F-4D97-AF65-F5344CB8AC3E}">
        <p14:creationId xmlns:p14="http://schemas.microsoft.com/office/powerpoint/2010/main" val="41055520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a:extLst>
              <a:ext uri="{FF2B5EF4-FFF2-40B4-BE49-F238E27FC236}">
                <a16:creationId xmlns:a16="http://schemas.microsoft.com/office/drawing/2014/main" id="{AD5B19D3-D05F-427A-AA52-FC6B7884D15F}"/>
              </a:ext>
            </a:extLst>
          </p:cNvPr>
          <p:cNvSpPr>
            <a:spLocks noGrp="1"/>
          </p:cNvSpPr>
          <p:nvPr>
            <p:ph type="title"/>
          </p:nvPr>
        </p:nvSpPr>
        <p:spPr/>
        <p:txBody>
          <a:bodyPr/>
          <a:lstStyle/>
          <a:p>
            <a:r>
              <a:rPr lang="en-US" dirty="0"/>
              <a:t>NFA to DFA</a:t>
            </a:r>
          </a:p>
        </p:txBody>
      </p:sp>
      <p:sp>
        <p:nvSpPr>
          <p:cNvPr id="63" name="Content Placeholder 62">
            <a:extLst>
              <a:ext uri="{FF2B5EF4-FFF2-40B4-BE49-F238E27FC236}">
                <a16:creationId xmlns:a16="http://schemas.microsoft.com/office/drawing/2014/main" id="{A1E4C40E-F36F-4E2B-B1C1-F52D7ED588EF}"/>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Figure 3.34 from the </a:t>
            </a:r>
            <a:r>
              <a:rPr lang="en-US" dirty="0" err="1"/>
              <a:t>Aho</a:t>
            </a:r>
            <a:r>
              <a:rPr lang="en-US" dirty="0"/>
              <a:t>, Ullman, </a:t>
            </a:r>
            <a:r>
              <a:rPr lang="en-US" dirty="0" err="1"/>
              <a:t>Sethi</a:t>
            </a:r>
            <a:r>
              <a:rPr lang="en-US" dirty="0"/>
              <a:t>, Lam book</a:t>
            </a:r>
          </a:p>
        </p:txBody>
      </p:sp>
      <p:sp>
        <p:nvSpPr>
          <p:cNvPr id="64" name="Oval 63">
            <a:extLst>
              <a:ext uri="{FF2B5EF4-FFF2-40B4-BE49-F238E27FC236}">
                <a16:creationId xmlns:a16="http://schemas.microsoft.com/office/drawing/2014/main" id="{1ECEF74F-2ECC-4A31-B3F7-4A6133FDA316}"/>
              </a:ext>
            </a:extLst>
          </p:cNvPr>
          <p:cNvSpPr/>
          <p:nvPr/>
        </p:nvSpPr>
        <p:spPr>
          <a:xfrm>
            <a:off x="1471749" y="258644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6A0AB93E-9FC3-465A-966C-F263C3069754}"/>
              </a:ext>
            </a:extLst>
          </p:cNvPr>
          <p:cNvSpPr/>
          <p:nvPr/>
        </p:nvSpPr>
        <p:spPr>
          <a:xfrm>
            <a:off x="2660471" y="259951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ACF52154-3520-4452-AFE5-FE6FC54C2FB2}"/>
              </a:ext>
            </a:extLst>
          </p:cNvPr>
          <p:cNvSpPr/>
          <p:nvPr/>
        </p:nvSpPr>
        <p:spPr>
          <a:xfrm>
            <a:off x="4132220" y="1911536"/>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69E503-5085-48FF-B380-A397FC00BDA9}"/>
              </a:ext>
            </a:extLst>
          </p:cNvPr>
          <p:cNvSpPr/>
          <p:nvPr/>
        </p:nvSpPr>
        <p:spPr>
          <a:xfrm>
            <a:off x="4140925" y="3339739"/>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2EECDE37-2799-4BFD-B575-BA3A6E004A30}"/>
              </a:ext>
            </a:extLst>
          </p:cNvPr>
          <p:cNvSpPr/>
          <p:nvPr/>
        </p:nvSpPr>
        <p:spPr>
          <a:xfrm>
            <a:off x="5660573" y="3378927"/>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05B689D-F245-47C9-AFEE-A835D51CCECF}"/>
              </a:ext>
            </a:extLst>
          </p:cNvPr>
          <p:cNvSpPr/>
          <p:nvPr/>
        </p:nvSpPr>
        <p:spPr>
          <a:xfrm>
            <a:off x="5608323" y="193330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BF36EE4-BD7B-418C-B931-D3128E8FA63D}"/>
              </a:ext>
            </a:extLst>
          </p:cNvPr>
          <p:cNvSpPr/>
          <p:nvPr/>
        </p:nvSpPr>
        <p:spPr>
          <a:xfrm>
            <a:off x="7119265" y="257338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3BFF5284-08A7-48D7-A53E-512D32D4C92D}"/>
              </a:ext>
            </a:extLst>
          </p:cNvPr>
          <p:cNvSpPr/>
          <p:nvPr/>
        </p:nvSpPr>
        <p:spPr>
          <a:xfrm>
            <a:off x="8240491" y="259950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A906830B-310E-41E9-B85C-65A44EED457D}"/>
              </a:ext>
            </a:extLst>
          </p:cNvPr>
          <p:cNvSpPr/>
          <p:nvPr/>
        </p:nvSpPr>
        <p:spPr>
          <a:xfrm>
            <a:off x="9501065" y="2586444"/>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2B86500-4ED4-4394-892F-3018FA932787}"/>
              </a:ext>
            </a:extLst>
          </p:cNvPr>
          <p:cNvSpPr/>
          <p:nvPr/>
        </p:nvSpPr>
        <p:spPr>
          <a:xfrm>
            <a:off x="11569350" y="260821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C5A5A-6E16-402B-8002-55C2D1729DD8}"/>
              </a:ext>
            </a:extLst>
          </p:cNvPr>
          <p:cNvSpPr/>
          <p:nvPr/>
        </p:nvSpPr>
        <p:spPr>
          <a:xfrm>
            <a:off x="11652077" y="2690947"/>
            <a:ext cx="500742" cy="4049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a:extLst>
              <a:ext uri="{FF2B5EF4-FFF2-40B4-BE49-F238E27FC236}">
                <a16:creationId xmlns:a16="http://schemas.microsoft.com/office/drawing/2014/main" id="{4CF8AA04-D7A1-489A-8C0C-11F9B2AFED51}"/>
              </a:ext>
            </a:extLst>
          </p:cNvPr>
          <p:cNvCxnSpPr>
            <a:stCxn id="67" idx="6"/>
          </p:cNvCxnSpPr>
          <p:nvPr/>
        </p:nvCxnSpPr>
        <p:spPr>
          <a:xfrm flipV="1">
            <a:off x="4794067" y="3622767"/>
            <a:ext cx="8142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48CF2E5-1094-4FB8-82FD-F8FA03DE75E9}"/>
              </a:ext>
            </a:extLst>
          </p:cNvPr>
          <p:cNvCxnSpPr/>
          <p:nvPr/>
        </p:nvCxnSpPr>
        <p:spPr>
          <a:xfrm>
            <a:off x="4794067" y="2216328"/>
            <a:ext cx="866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9D6AA644-871E-47B3-BA9D-51515CA6C0DC}"/>
              </a:ext>
            </a:extLst>
          </p:cNvPr>
          <p:cNvCxnSpPr>
            <a:endCxn id="70" idx="2"/>
          </p:cNvCxnSpPr>
          <p:nvPr/>
        </p:nvCxnSpPr>
        <p:spPr>
          <a:xfrm>
            <a:off x="6261465" y="2281646"/>
            <a:ext cx="857800" cy="57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F589754-73FE-45EB-B1BD-07DDB76E1ADB}"/>
              </a:ext>
            </a:extLst>
          </p:cNvPr>
          <p:cNvCxnSpPr/>
          <p:nvPr/>
        </p:nvCxnSpPr>
        <p:spPr>
          <a:xfrm flipV="1">
            <a:off x="6345276" y="2922066"/>
            <a:ext cx="773989" cy="70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8FD2EE6-E52F-4F07-8A13-BC245C9F3135}"/>
              </a:ext>
            </a:extLst>
          </p:cNvPr>
          <p:cNvCxnSpPr>
            <a:stCxn id="65" idx="5"/>
          </p:cNvCxnSpPr>
          <p:nvPr/>
        </p:nvCxnSpPr>
        <p:spPr>
          <a:xfrm>
            <a:off x="3217963" y="3082670"/>
            <a:ext cx="914257" cy="435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B7BB74-C294-42A4-B3E3-315BAEEC747F}"/>
              </a:ext>
            </a:extLst>
          </p:cNvPr>
          <p:cNvCxnSpPr>
            <a:stCxn id="65" idx="6"/>
            <a:endCxn id="66" idx="3"/>
          </p:cNvCxnSpPr>
          <p:nvPr/>
        </p:nvCxnSpPr>
        <p:spPr>
          <a:xfrm flipV="1">
            <a:off x="3313613" y="2394696"/>
            <a:ext cx="914257" cy="48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C2A2890-5016-4955-A17C-9BF4570B0122}"/>
              </a:ext>
            </a:extLst>
          </p:cNvPr>
          <p:cNvCxnSpPr/>
          <p:nvPr/>
        </p:nvCxnSpPr>
        <p:spPr>
          <a:xfrm flipV="1">
            <a:off x="8882749" y="2891243"/>
            <a:ext cx="618317"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E2F5B5-C158-4B93-8827-1F233664EC25}"/>
              </a:ext>
            </a:extLst>
          </p:cNvPr>
          <p:cNvCxnSpPr/>
          <p:nvPr/>
        </p:nvCxnSpPr>
        <p:spPr>
          <a:xfrm flipV="1">
            <a:off x="2153189" y="2869471"/>
            <a:ext cx="546475" cy="13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459A733-4F3D-453A-B8E0-FCC74FE99DF8}"/>
              </a:ext>
            </a:extLst>
          </p:cNvPr>
          <p:cNvCxnSpPr>
            <a:cxnSpLocks/>
          </p:cNvCxnSpPr>
          <p:nvPr/>
        </p:nvCxnSpPr>
        <p:spPr>
          <a:xfrm flipV="1">
            <a:off x="11177464" y="289124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75768E9-33E6-475C-84BD-07B07B5DDB58}"/>
              </a:ext>
            </a:extLst>
          </p:cNvPr>
          <p:cNvCxnSpPr>
            <a:endCxn id="71" idx="4"/>
          </p:cNvCxnSpPr>
          <p:nvPr/>
        </p:nvCxnSpPr>
        <p:spPr>
          <a:xfrm>
            <a:off x="1656792" y="3074127"/>
            <a:ext cx="6910270" cy="91435"/>
          </a:xfrm>
          <a:prstGeom prst="curvedConnector4">
            <a:avLst>
              <a:gd name="adj1" fmla="val 1009"/>
              <a:gd name="adj2" fmla="val 1131009"/>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95F32D9E-8F56-4286-8010-564F58958342}"/>
              </a:ext>
            </a:extLst>
          </p:cNvPr>
          <p:cNvSpPr txBox="1"/>
          <p:nvPr/>
        </p:nvSpPr>
        <p:spPr>
          <a:xfrm>
            <a:off x="4317282" y="1485803"/>
            <a:ext cx="913264" cy="468382"/>
          </a:xfrm>
          <a:prstGeom prst="rect">
            <a:avLst/>
          </a:prstGeom>
          <a:noFill/>
        </p:spPr>
        <p:txBody>
          <a:bodyPr wrap="square" rtlCol="0">
            <a:spAutoFit/>
          </a:bodyPr>
          <a:lstStyle/>
          <a:p>
            <a:r>
              <a:rPr lang="en-US" sz="2400" dirty="0"/>
              <a:t>ε</a:t>
            </a:r>
          </a:p>
        </p:txBody>
      </p:sp>
      <p:sp>
        <p:nvSpPr>
          <p:cNvPr id="114" name="TextBox 113">
            <a:extLst>
              <a:ext uri="{FF2B5EF4-FFF2-40B4-BE49-F238E27FC236}">
                <a16:creationId xmlns:a16="http://schemas.microsoft.com/office/drawing/2014/main" id="{C2DDAF6A-0852-4712-994A-697B91954F54}"/>
              </a:ext>
            </a:extLst>
          </p:cNvPr>
          <p:cNvSpPr txBox="1"/>
          <p:nvPr/>
        </p:nvSpPr>
        <p:spPr>
          <a:xfrm>
            <a:off x="2153197" y="2744198"/>
            <a:ext cx="913264" cy="468382"/>
          </a:xfrm>
          <a:prstGeom prst="rect">
            <a:avLst/>
          </a:prstGeom>
          <a:noFill/>
        </p:spPr>
        <p:txBody>
          <a:bodyPr wrap="square" rtlCol="0">
            <a:spAutoFit/>
          </a:bodyPr>
          <a:lstStyle/>
          <a:p>
            <a:r>
              <a:rPr lang="en-US" sz="2400" dirty="0"/>
              <a:t>ε</a:t>
            </a:r>
          </a:p>
        </p:txBody>
      </p:sp>
      <p:sp>
        <p:nvSpPr>
          <p:cNvPr id="115" name="TextBox 114">
            <a:extLst>
              <a:ext uri="{FF2B5EF4-FFF2-40B4-BE49-F238E27FC236}">
                <a16:creationId xmlns:a16="http://schemas.microsoft.com/office/drawing/2014/main" id="{FA9DC57B-866B-4EFD-B0B0-C7ECA13F4904}"/>
              </a:ext>
            </a:extLst>
          </p:cNvPr>
          <p:cNvSpPr txBox="1"/>
          <p:nvPr/>
        </p:nvSpPr>
        <p:spPr>
          <a:xfrm>
            <a:off x="6372509" y="2295702"/>
            <a:ext cx="913264" cy="468382"/>
          </a:xfrm>
          <a:prstGeom prst="rect">
            <a:avLst/>
          </a:prstGeom>
          <a:noFill/>
        </p:spPr>
        <p:txBody>
          <a:bodyPr wrap="square" rtlCol="0">
            <a:spAutoFit/>
          </a:bodyPr>
          <a:lstStyle/>
          <a:p>
            <a:r>
              <a:rPr lang="en-US" sz="2400" dirty="0"/>
              <a:t>ε</a:t>
            </a:r>
          </a:p>
        </p:txBody>
      </p:sp>
      <p:sp>
        <p:nvSpPr>
          <p:cNvPr id="116" name="TextBox 115">
            <a:extLst>
              <a:ext uri="{FF2B5EF4-FFF2-40B4-BE49-F238E27FC236}">
                <a16:creationId xmlns:a16="http://schemas.microsoft.com/office/drawing/2014/main" id="{94C39946-35BE-4EA8-8818-6DE9CA40FD74}"/>
              </a:ext>
            </a:extLst>
          </p:cNvPr>
          <p:cNvSpPr txBox="1"/>
          <p:nvPr/>
        </p:nvSpPr>
        <p:spPr>
          <a:xfrm>
            <a:off x="6655537" y="3170920"/>
            <a:ext cx="913264" cy="468382"/>
          </a:xfrm>
          <a:prstGeom prst="rect">
            <a:avLst/>
          </a:prstGeom>
          <a:noFill/>
        </p:spPr>
        <p:txBody>
          <a:bodyPr wrap="square" rtlCol="0">
            <a:spAutoFit/>
          </a:bodyPr>
          <a:lstStyle/>
          <a:p>
            <a:r>
              <a:rPr lang="en-US" sz="2400" dirty="0"/>
              <a:t>ε</a:t>
            </a:r>
          </a:p>
        </p:txBody>
      </p:sp>
      <p:sp>
        <p:nvSpPr>
          <p:cNvPr id="117" name="TextBox 116">
            <a:extLst>
              <a:ext uri="{FF2B5EF4-FFF2-40B4-BE49-F238E27FC236}">
                <a16:creationId xmlns:a16="http://schemas.microsoft.com/office/drawing/2014/main" id="{B1A0E373-8834-48B0-8997-1026E0AE833F}"/>
              </a:ext>
            </a:extLst>
          </p:cNvPr>
          <p:cNvSpPr txBox="1"/>
          <p:nvPr/>
        </p:nvSpPr>
        <p:spPr>
          <a:xfrm>
            <a:off x="3455128" y="3140439"/>
            <a:ext cx="913264" cy="468382"/>
          </a:xfrm>
          <a:prstGeom prst="rect">
            <a:avLst/>
          </a:prstGeom>
          <a:noFill/>
        </p:spPr>
        <p:txBody>
          <a:bodyPr wrap="square" rtlCol="0">
            <a:spAutoFit/>
          </a:bodyPr>
          <a:lstStyle/>
          <a:p>
            <a:r>
              <a:rPr lang="en-US" sz="2400" dirty="0"/>
              <a:t>ε</a:t>
            </a:r>
          </a:p>
        </p:txBody>
      </p:sp>
      <p:sp>
        <p:nvSpPr>
          <p:cNvPr id="118" name="TextBox 117">
            <a:extLst>
              <a:ext uri="{FF2B5EF4-FFF2-40B4-BE49-F238E27FC236}">
                <a16:creationId xmlns:a16="http://schemas.microsoft.com/office/drawing/2014/main" id="{A5408BB0-0D97-43E6-8A77-C93C1AECFEA5}"/>
              </a:ext>
            </a:extLst>
          </p:cNvPr>
          <p:cNvSpPr txBox="1"/>
          <p:nvPr/>
        </p:nvSpPr>
        <p:spPr>
          <a:xfrm>
            <a:off x="5079282" y="4059192"/>
            <a:ext cx="913264" cy="468382"/>
          </a:xfrm>
          <a:prstGeom prst="rect">
            <a:avLst/>
          </a:prstGeom>
          <a:noFill/>
        </p:spPr>
        <p:txBody>
          <a:bodyPr wrap="square" rtlCol="0">
            <a:spAutoFit/>
          </a:bodyPr>
          <a:lstStyle/>
          <a:p>
            <a:r>
              <a:rPr lang="en-US" sz="2400" dirty="0"/>
              <a:t>ε</a:t>
            </a:r>
          </a:p>
        </p:txBody>
      </p:sp>
      <p:sp>
        <p:nvSpPr>
          <p:cNvPr id="120" name="TextBox 119">
            <a:extLst>
              <a:ext uri="{FF2B5EF4-FFF2-40B4-BE49-F238E27FC236}">
                <a16:creationId xmlns:a16="http://schemas.microsoft.com/office/drawing/2014/main" id="{642E8DA2-8F86-4918-8E14-FFE6E7CEC208}"/>
              </a:ext>
            </a:extLst>
          </p:cNvPr>
          <p:cNvSpPr txBox="1"/>
          <p:nvPr/>
        </p:nvSpPr>
        <p:spPr>
          <a:xfrm>
            <a:off x="8935012" y="2857406"/>
            <a:ext cx="913264" cy="468382"/>
          </a:xfrm>
          <a:prstGeom prst="rect">
            <a:avLst/>
          </a:prstGeom>
          <a:noFill/>
        </p:spPr>
        <p:txBody>
          <a:bodyPr wrap="square" rtlCol="0">
            <a:spAutoFit/>
          </a:bodyPr>
          <a:lstStyle/>
          <a:p>
            <a:r>
              <a:rPr lang="en-US" sz="2400" dirty="0"/>
              <a:t>a</a:t>
            </a:r>
          </a:p>
        </p:txBody>
      </p:sp>
      <p:sp>
        <p:nvSpPr>
          <p:cNvPr id="121" name="TextBox 120">
            <a:extLst>
              <a:ext uri="{FF2B5EF4-FFF2-40B4-BE49-F238E27FC236}">
                <a16:creationId xmlns:a16="http://schemas.microsoft.com/office/drawing/2014/main" id="{D7CCB927-6D90-4827-AE2F-706D18FC84B8}"/>
              </a:ext>
            </a:extLst>
          </p:cNvPr>
          <p:cNvSpPr txBox="1"/>
          <p:nvPr/>
        </p:nvSpPr>
        <p:spPr>
          <a:xfrm>
            <a:off x="1632849" y="2712715"/>
            <a:ext cx="457200" cy="369332"/>
          </a:xfrm>
          <a:prstGeom prst="rect">
            <a:avLst/>
          </a:prstGeom>
          <a:noFill/>
        </p:spPr>
        <p:txBody>
          <a:bodyPr wrap="square" rtlCol="0">
            <a:spAutoFit/>
          </a:bodyPr>
          <a:lstStyle/>
          <a:p>
            <a:r>
              <a:rPr lang="en-US" dirty="0"/>
              <a:t>0</a:t>
            </a:r>
          </a:p>
        </p:txBody>
      </p:sp>
      <p:sp>
        <p:nvSpPr>
          <p:cNvPr id="122" name="TextBox 121">
            <a:extLst>
              <a:ext uri="{FF2B5EF4-FFF2-40B4-BE49-F238E27FC236}">
                <a16:creationId xmlns:a16="http://schemas.microsoft.com/office/drawing/2014/main" id="{BB14EB5F-197B-4D48-A9C8-E76DCEE5F7E4}"/>
              </a:ext>
            </a:extLst>
          </p:cNvPr>
          <p:cNvSpPr txBox="1"/>
          <p:nvPr/>
        </p:nvSpPr>
        <p:spPr>
          <a:xfrm>
            <a:off x="2786734" y="2725789"/>
            <a:ext cx="457200" cy="646331"/>
          </a:xfrm>
          <a:prstGeom prst="rect">
            <a:avLst/>
          </a:prstGeom>
          <a:noFill/>
        </p:spPr>
        <p:txBody>
          <a:bodyPr wrap="square" rtlCol="0">
            <a:spAutoFit/>
          </a:bodyPr>
          <a:lstStyle/>
          <a:p>
            <a:r>
              <a:rPr lang="en-US" dirty="0"/>
              <a:t>1	</a:t>
            </a:r>
          </a:p>
        </p:txBody>
      </p:sp>
      <p:sp>
        <p:nvSpPr>
          <p:cNvPr id="123" name="TextBox 122">
            <a:extLst>
              <a:ext uri="{FF2B5EF4-FFF2-40B4-BE49-F238E27FC236}">
                <a16:creationId xmlns:a16="http://schemas.microsoft.com/office/drawing/2014/main" id="{3B783441-D1D4-4376-9476-F639C6E1A671}"/>
              </a:ext>
            </a:extLst>
          </p:cNvPr>
          <p:cNvSpPr txBox="1"/>
          <p:nvPr/>
        </p:nvSpPr>
        <p:spPr>
          <a:xfrm>
            <a:off x="4323803" y="2016030"/>
            <a:ext cx="457200" cy="646331"/>
          </a:xfrm>
          <a:prstGeom prst="rect">
            <a:avLst/>
          </a:prstGeom>
          <a:noFill/>
        </p:spPr>
        <p:txBody>
          <a:bodyPr wrap="square" rtlCol="0">
            <a:spAutoFit/>
          </a:bodyPr>
          <a:lstStyle/>
          <a:p>
            <a:r>
              <a:rPr lang="en-US" dirty="0"/>
              <a:t>2	</a:t>
            </a:r>
          </a:p>
        </p:txBody>
      </p:sp>
      <p:sp>
        <p:nvSpPr>
          <p:cNvPr id="124" name="TextBox 123">
            <a:extLst>
              <a:ext uri="{FF2B5EF4-FFF2-40B4-BE49-F238E27FC236}">
                <a16:creationId xmlns:a16="http://schemas.microsoft.com/office/drawing/2014/main" id="{B2635E1B-613A-4DD0-BA31-A6401BF73A1E}"/>
              </a:ext>
            </a:extLst>
          </p:cNvPr>
          <p:cNvSpPr txBox="1"/>
          <p:nvPr/>
        </p:nvSpPr>
        <p:spPr>
          <a:xfrm>
            <a:off x="4267199" y="3474722"/>
            <a:ext cx="457200" cy="646331"/>
          </a:xfrm>
          <a:prstGeom prst="rect">
            <a:avLst/>
          </a:prstGeom>
          <a:noFill/>
        </p:spPr>
        <p:txBody>
          <a:bodyPr wrap="square" rtlCol="0">
            <a:spAutoFit/>
          </a:bodyPr>
          <a:lstStyle/>
          <a:p>
            <a:r>
              <a:rPr lang="en-US" dirty="0"/>
              <a:t>4	</a:t>
            </a:r>
          </a:p>
        </p:txBody>
      </p:sp>
      <p:sp>
        <p:nvSpPr>
          <p:cNvPr id="125" name="TextBox 124">
            <a:extLst>
              <a:ext uri="{FF2B5EF4-FFF2-40B4-BE49-F238E27FC236}">
                <a16:creationId xmlns:a16="http://schemas.microsoft.com/office/drawing/2014/main" id="{61B30519-BFA8-4902-A2B4-8EF2459903B2}"/>
              </a:ext>
            </a:extLst>
          </p:cNvPr>
          <p:cNvSpPr txBox="1"/>
          <p:nvPr/>
        </p:nvSpPr>
        <p:spPr>
          <a:xfrm>
            <a:off x="5812968" y="2050859"/>
            <a:ext cx="457200" cy="369332"/>
          </a:xfrm>
          <a:prstGeom prst="rect">
            <a:avLst/>
          </a:prstGeom>
          <a:noFill/>
        </p:spPr>
        <p:txBody>
          <a:bodyPr wrap="square" rtlCol="0">
            <a:spAutoFit/>
          </a:bodyPr>
          <a:lstStyle/>
          <a:p>
            <a:r>
              <a:rPr lang="en-US" dirty="0"/>
              <a:t>3</a:t>
            </a:r>
          </a:p>
        </p:txBody>
      </p:sp>
      <p:sp>
        <p:nvSpPr>
          <p:cNvPr id="126" name="TextBox 125">
            <a:extLst>
              <a:ext uri="{FF2B5EF4-FFF2-40B4-BE49-F238E27FC236}">
                <a16:creationId xmlns:a16="http://schemas.microsoft.com/office/drawing/2014/main" id="{6574C849-9F40-4ACD-89CA-72941053BECA}"/>
              </a:ext>
            </a:extLst>
          </p:cNvPr>
          <p:cNvSpPr txBox="1"/>
          <p:nvPr/>
        </p:nvSpPr>
        <p:spPr>
          <a:xfrm>
            <a:off x="5843451" y="3492134"/>
            <a:ext cx="457200" cy="369332"/>
          </a:xfrm>
          <a:prstGeom prst="rect">
            <a:avLst/>
          </a:prstGeom>
          <a:noFill/>
        </p:spPr>
        <p:txBody>
          <a:bodyPr wrap="square" rtlCol="0">
            <a:spAutoFit/>
          </a:bodyPr>
          <a:lstStyle/>
          <a:p>
            <a:r>
              <a:rPr lang="en-US" dirty="0"/>
              <a:t>5</a:t>
            </a:r>
          </a:p>
        </p:txBody>
      </p:sp>
      <p:sp>
        <p:nvSpPr>
          <p:cNvPr id="127" name="TextBox 126">
            <a:extLst>
              <a:ext uri="{FF2B5EF4-FFF2-40B4-BE49-F238E27FC236}">
                <a16:creationId xmlns:a16="http://schemas.microsoft.com/office/drawing/2014/main" id="{9BB95F1D-731E-495F-A20F-CDDE5221C4F2}"/>
              </a:ext>
            </a:extLst>
          </p:cNvPr>
          <p:cNvSpPr txBox="1"/>
          <p:nvPr/>
        </p:nvSpPr>
        <p:spPr>
          <a:xfrm>
            <a:off x="7310848" y="2660462"/>
            <a:ext cx="457200" cy="369332"/>
          </a:xfrm>
          <a:prstGeom prst="rect">
            <a:avLst/>
          </a:prstGeom>
          <a:noFill/>
        </p:spPr>
        <p:txBody>
          <a:bodyPr wrap="square" rtlCol="0">
            <a:spAutoFit/>
          </a:bodyPr>
          <a:lstStyle/>
          <a:p>
            <a:r>
              <a:rPr lang="en-US" dirty="0"/>
              <a:t>6</a:t>
            </a:r>
          </a:p>
        </p:txBody>
      </p:sp>
      <p:sp>
        <p:nvSpPr>
          <p:cNvPr id="128" name="TextBox 127">
            <a:extLst>
              <a:ext uri="{FF2B5EF4-FFF2-40B4-BE49-F238E27FC236}">
                <a16:creationId xmlns:a16="http://schemas.microsoft.com/office/drawing/2014/main" id="{D869B978-C010-41AC-97B6-B47B1187A12C}"/>
              </a:ext>
            </a:extLst>
          </p:cNvPr>
          <p:cNvSpPr txBox="1"/>
          <p:nvPr/>
        </p:nvSpPr>
        <p:spPr>
          <a:xfrm>
            <a:off x="8436431" y="2721421"/>
            <a:ext cx="457200" cy="369332"/>
          </a:xfrm>
          <a:prstGeom prst="rect">
            <a:avLst/>
          </a:prstGeom>
          <a:noFill/>
        </p:spPr>
        <p:txBody>
          <a:bodyPr wrap="square" rtlCol="0">
            <a:spAutoFit/>
          </a:bodyPr>
          <a:lstStyle/>
          <a:p>
            <a:r>
              <a:rPr lang="en-US" dirty="0"/>
              <a:t>7</a:t>
            </a:r>
          </a:p>
        </p:txBody>
      </p:sp>
      <p:sp>
        <p:nvSpPr>
          <p:cNvPr id="129" name="TextBox 128">
            <a:extLst>
              <a:ext uri="{FF2B5EF4-FFF2-40B4-BE49-F238E27FC236}">
                <a16:creationId xmlns:a16="http://schemas.microsoft.com/office/drawing/2014/main" id="{4990DAD7-188C-408B-8F05-0398A38CFD4E}"/>
              </a:ext>
            </a:extLst>
          </p:cNvPr>
          <p:cNvSpPr txBox="1"/>
          <p:nvPr/>
        </p:nvSpPr>
        <p:spPr>
          <a:xfrm>
            <a:off x="9690468" y="2721421"/>
            <a:ext cx="457200" cy="369332"/>
          </a:xfrm>
          <a:prstGeom prst="rect">
            <a:avLst/>
          </a:prstGeom>
          <a:noFill/>
        </p:spPr>
        <p:txBody>
          <a:bodyPr wrap="square" rtlCol="0">
            <a:spAutoFit/>
          </a:bodyPr>
          <a:lstStyle/>
          <a:p>
            <a:r>
              <a:rPr lang="en-US" dirty="0"/>
              <a:t>8</a:t>
            </a:r>
          </a:p>
        </p:txBody>
      </p:sp>
      <p:sp>
        <p:nvSpPr>
          <p:cNvPr id="130" name="TextBox 129">
            <a:extLst>
              <a:ext uri="{FF2B5EF4-FFF2-40B4-BE49-F238E27FC236}">
                <a16:creationId xmlns:a16="http://schemas.microsoft.com/office/drawing/2014/main" id="{0BE3367B-460D-495D-885A-5AD425635C3F}"/>
              </a:ext>
            </a:extLst>
          </p:cNvPr>
          <p:cNvSpPr txBox="1"/>
          <p:nvPr/>
        </p:nvSpPr>
        <p:spPr>
          <a:xfrm>
            <a:off x="11719572" y="2725780"/>
            <a:ext cx="457200" cy="369332"/>
          </a:xfrm>
          <a:prstGeom prst="rect">
            <a:avLst/>
          </a:prstGeom>
          <a:noFill/>
        </p:spPr>
        <p:txBody>
          <a:bodyPr wrap="square" rtlCol="0">
            <a:spAutoFit/>
          </a:bodyPr>
          <a:lstStyle/>
          <a:p>
            <a:r>
              <a:rPr lang="en-US" dirty="0"/>
              <a:t>10</a:t>
            </a:r>
          </a:p>
        </p:txBody>
      </p:sp>
      <p:sp>
        <p:nvSpPr>
          <p:cNvPr id="47" name="TextBox 46">
            <a:extLst>
              <a:ext uri="{FF2B5EF4-FFF2-40B4-BE49-F238E27FC236}">
                <a16:creationId xmlns:a16="http://schemas.microsoft.com/office/drawing/2014/main" id="{EBA94A1C-1E92-4941-939A-21D3F26960BB}"/>
              </a:ext>
            </a:extLst>
          </p:cNvPr>
          <p:cNvSpPr txBox="1"/>
          <p:nvPr/>
        </p:nvSpPr>
        <p:spPr>
          <a:xfrm>
            <a:off x="5020489" y="1815737"/>
            <a:ext cx="914400"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EADAB3B8-A971-4A7E-A9B5-B2EB224CB511}"/>
              </a:ext>
            </a:extLst>
          </p:cNvPr>
          <p:cNvSpPr txBox="1"/>
          <p:nvPr/>
        </p:nvSpPr>
        <p:spPr>
          <a:xfrm>
            <a:off x="5059676" y="3605350"/>
            <a:ext cx="914400" cy="369332"/>
          </a:xfrm>
          <a:prstGeom prst="rect">
            <a:avLst/>
          </a:prstGeom>
          <a:noFill/>
        </p:spPr>
        <p:txBody>
          <a:bodyPr wrap="square" rtlCol="0">
            <a:spAutoFit/>
          </a:bodyPr>
          <a:lstStyle/>
          <a:p>
            <a:r>
              <a:rPr lang="en-US" dirty="0"/>
              <a:t>b</a:t>
            </a:r>
          </a:p>
        </p:txBody>
      </p:sp>
      <p:cxnSp>
        <p:nvCxnSpPr>
          <p:cNvPr id="5" name="Straight Arrow Connector 4">
            <a:extLst>
              <a:ext uri="{FF2B5EF4-FFF2-40B4-BE49-F238E27FC236}">
                <a16:creationId xmlns:a16="http://schemas.microsoft.com/office/drawing/2014/main" id="{DB091D1C-6843-4851-8874-83DCF92778DF}"/>
              </a:ext>
            </a:extLst>
          </p:cNvPr>
          <p:cNvCxnSpPr>
            <a:endCxn id="64" idx="2"/>
          </p:cNvCxnSpPr>
          <p:nvPr/>
        </p:nvCxnSpPr>
        <p:spPr>
          <a:xfrm flipV="1">
            <a:off x="1105989" y="2869472"/>
            <a:ext cx="365760"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8098A07-FF71-4E92-8D5A-B025625BED07}"/>
              </a:ext>
            </a:extLst>
          </p:cNvPr>
          <p:cNvSpPr txBox="1"/>
          <p:nvPr/>
        </p:nvSpPr>
        <p:spPr>
          <a:xfrm>
            <a:off x="3607528" y="2526483"/>
            <a:ext cx="913264" cy="468382"/>
          </a:xfrm>
          <a:prstGeom prst="rect">
            <a:avLst/>
          </a:prstGeom>
          <a:noFill/>
        </p:spPr>
        <p:txBody>
          <a:bodyPr wrap="square" rtlCol="0">
            <a:spAutoFit/>
          </a:bodyPr>
          <a:lstStyle/>
          <a:p>
            <a:r>
              <a:rPr lang="en-US" sz="2400" dirty="0"/>
              <a:t>ε</a:t>
            </a:r>
          </a:p>
        </p:txBody>
      </p:sp>
      <p:sp>
        <p:nvSpPr>
          <p:cNvPr id="53" name="Oval 52">
            <a:extLst>
              <a:ext uri="{FF2B5EF4-FFF2-40B4-BE49-F238E27FC236}">
                <a16:creationId xmlns:a16="http://schemas.microsoft.com/office/drawing/2014/main" id="{8A27DAE7-D308-4BA3-852A-209863A203C8}"/>
              </a:ext>
            </a:extLst>
          </p:cNvPr>
          <p:cNvSpPr/>
          <p:nvPr/>
        </p:nvSpPr>
        <p:spPr>
          <a:xfrm>
            <a:off x="10513434" y="2597332"/>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7FDB3EB8-4C27-444A-B9CD-361EECCD2E21}"/>
              </a:ext>
            </a:extLst>
          </p:cNvPr>
          <p:cNvCxnSpPr/>
          <p:nvPr/>
        </p:nvCxnSpPr>
        <p:spPr>
          <a:xfrm flipV="1">
            <a:off x="10132437" y="286947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448A751-3BE3-415A-89EE-7F85757C03B6}"/>
              </a:ext>
            </a:extLst>
          </p:cNvPr>
          <p:cNvSpPr txBox="1"/>
          <p:nvPr/>
        </p:nvSpPr>
        <p:spPr>
          <a:xfrm>
            <a:off x="10626640" y="2732307"/>
            <a:ext cx="457200" cy="369332"/>
          </a:xfrm>
          <a:prstGeom prst="rect">
            <a:avLst/>
          </a:prstGeom>
          <a:noFill/>
        </p:spPr>
        <p:txBody>
          <a:bodyPr wrap="square" rtlCol="0">
            <a:spAutoFit/>
          </a:bodyPr>
          <a:lstStyle/>
          <a:p>
            <a:r>
              <a:rPr lang="en-US" dirty="0"/>
              <a:t>9</a:t>
            </a:r>
          </a:p>
        </p:txBody>
      </p:sp>
      <p:cxnSp>
        <p:nvCxnSpPr>
          <p:cNvPr id="4" name="Straight Arrow Connector 3">
            <a:extLst>
              <a:ext uri="{FF2B5EF4-FFF2-40B4-BE49-F238E27FC236}">
                <a16:creationId xmlns:a16="http://schemas.microsoft.com/office/drawing/2014/main" id="{6414E6AD-EE6A-433F-AFA4-BC49AEC8005E}"/>
              </a:ext>
            </a:extLst>
          </p:cNvPr>
          <p:cNvCxnSpPr>
            <a:stCxn id="70" idx="6"/>
          </p:cNvCxnSpPr>
          <p:nvPr/>
        </p:nvCxnSpPr>
        <p:spPr>
          <a:xfrm>
            <a:off x="7772407" y="2856412"/>
            <a:ext cx="457196" cy="19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8E6E9E4-2C51-4FA1-988D-30C259311EC4}"/>
              </a:ext>
            </a:extLst>
          </p:cNvPr>
          <p:cNvSpPr txBox="1"/>
          <p:nvPr/>
        </p:nvSpPr>
        <p:spPr>
          <a:xfrm>
            <a:off x="7835553" y="2454633"/>
            <a:ext cx="913264" cy="468382"/>
          </a:xfrm>
          <a:prstGeom prst="rect">
            <a:avLst/>
          </a:prstGeom>
          <a:noFill/>
        </p:spPr>
        <p:txBody>
          <a:bodyPr wrap="square" rtlCol="0">
            <a:spAutoFit/>
          </a:bodyPr>
          <a:lstStyle/>
          <a:p>
            <a:r>
              <a:rPr lang="en-US" sz="2400" dirty="0"/>
              <a:t>ε</a:t>
            </a:r>
          </a:p>
        </p:txBody>
      </p:sp>
      <p:sp>
        <p:nvSpPr>
          <p:cNvPr id="58" name="TextBox 57">
            <a:extLst>
              <a:ext uri="{FF2B5EF4-FFF2-40B4-BE49-F238E27FC236}">
                <a16:creationId xmlns:a16="http://schemas.microsoft.com/office/drawing/2014/main" id="{FC8F5059-BFCA-476D-A575-74E4D915B0C0}"/>
              </a:ext>
            </a:extLst>
          </p:cNvPr>
          <p:cNvSpPr txBox="1"/>
          <p:nvPr/>
        </p:nvSpPr>
        <p:spPr>
          <a:xfrm>
            <a:off x="10154213" y="2835635"/>
            <a:ext cx="913264" cy="468382"/>
          </a:xfrm>
          <a:prstGeom prst="rect">
            <a:avLst/>
          </a:prstGeom>
          <a:noFill/>
        </p:spPr>
        <p:txBody>
          <a:bodyPr wrap="square" rtlCol="0">
            <a:spAutoFit/>
          </a:bodyPr>
          <a:lstStyle/>
          <a:p>
            <a:r>
              <a:rPr lang="en-US" sz="2400" dirty="0"/>
              <a:t>b</a:t>
            </a:r>
          </a:p>
        </p:txBody>
      </p:sp>
      <p:sp>
        <p:nvSpPr>
          <p:cNvPr id="59" name="TextBox 58">
            <a:extLst>
              <a:ext uri="{FF2B5EF4-FFF2-40B4-BE49-F238E27FC236}">
                <a16:creationId xmlns:a16="http://schemas.microsoft.com/office/drawing/2014/main" id="{ABA59A76-4C1A-41BB-8578-029050F1DD1C}"/>
              </a:ext>
            </a:extLst>
          </p:cNvPr>
          <p:cNvSpPr txBox="1"/>
          <p:nvPr/>
        </p:nvSpPr>
        <p:spPr>
          <a:xfrm>
            <a:off x="11179629" y="2906485"/>
            <a:ext cx="889334" cy="462846"/>
          </a:xfrm>
          <a:prstGeom prst="rect">
            <a:avLst/>
          </a:prstGeom>
          <a:noFill/>
        </p:spPr>
        <p:txBody>
          <a:bodyPr wrap="square" rtlCol="0">
            <a:spAutoFit/>
          </a:bodyPr>
          <a:lstStyle/>
          <a:p>
            <a:r>
              <a:rPr lang="en-US" sz="2400" dirty="0"/>
              <a:t>b</a:t>
            </a:r>
          </a:p>
        </p:txBody>
      </p:sp>
      <p:cxnSp>
        <p:nvCxnSpPr>
          <p:cNvPr id="6" name="Connector: Curved 5">
            <a:extLst>
              <a:ext uri="{FF2B5EF4-FFF2-40B4-BE49-F238E27FC236}">
                <a16:creationId xmlns:a16="http://schemas.microsoft.com/office/drawing/2014/main" id="{F96A1B36-3955-48BA-8E34-98667B05918B}"/>
              </a:ext>
            </a:extLst>
          </p:cNvPr>
          <p:cNvCxnSpPr>
            <a:stCxn id="70" idx="0"/>
            <a:endCxn id="65" idx="0"/>
          </p:cNvCxnSpPr>
          <p:nvPr/>
        </p:nvCxnSpPr>
        <p:spPr>
          <a:xfrm rot="16200000" flipH="1" flipV="1">
            <a:off x="5203375" y="357049"/>
            <a:ext cx="26127" cy="4458794"/>
          </a:xfrm>
          <a:prstGeom prst="curvedConnector3">
            <a:avLst>
              <a:gd name="adj1" fmla="val -299985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17827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a:extLst>
              <a:ext uri="{FF2B5EF4-FFF2-40B4-BE49-F238E27FC236}">
                <a16:creationId xmlns:a16="http://schemas.microsoft.com/office/drawing/2014/main" id="{AD5B19D3-D05F-427A-AA52-FC6B7884D15F}"/>
              </a:ext>
            </a:extLst>
          </p:cNvPr>
          <p:cNvSpPr>
            <a:spLocks noGrp="1"/>
          </p:cNvSpPr>
          <p:nvPr>
            <p:ph type="title"/>
          </p:nvPr>
        </p:nvSpPr>
        <p:spPr/>
        <p:txBody>
          <a:bodyPr/>
          <a:lstStyle/>
          <a:p>
            <a:r>
              <a:rPr lang="en-US" dirty="0"/>
              <a:t>NFA to DFA</a:t>
            </a:r>
          </a:p>
        </p:txBody>
      </p:sp>
      <p:sp>
        <p:nvSpPr>
          <p:cNvPr id="64" name="Oval 63">
            <a:extLst>
              <a:ext uri="{FF2B5EF4-FFF2-40B4-BE49-F238E27FC236}">
                <a16:creationId xmlns:a16="http://schemas.microsoft.com/office/drawing/2014/main" id="{1ECEF74F-2ECC-4A31-B3F7-4A6133FDA316}"/>
              </a:ext>
            </a:extLst>
          </p:cNvPr>
          <p:cNvSpPr/>
          <p:nvPr/>
        </p:nvSpPr>
        <p:spPr>
          <a:xfrm>
            <a:off x="1471749" y="258644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6A0AB93E-9FC3-465A-966C-F263C3069754}"/>
              </a:ext>
            </a:extLst>
          </p:cNvPr>
          <p:cNvSpPr/>
          <p:nvPr/>
        </p:nvSpPr>
        <p:spPr>
          <a:xfrm>
            <a:off x="2660471" y="259951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ACF52154-3520-4452-AFE5-FE6FC54C2FB2}"/>
              </a:ext>
            </a:extLst>
          </p:cNvPr>
          <p:cNvSpPr/>
          <p:nvPr/>
        </p:nvSpPr>
        <p:spPr>
          <a:xfrm>
            <a:off x="4132220" y="1911536"/>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69E503-5085-48FF-B380-A397FC00BDA9}"/>
              </a:ext>
            </a:extLst>
          </p:cNvPr>
          <p:cNvSpPr/>
          <p:nvPr/>
        </p:nvSpPr>
        <p:spPr>
          <a:xfrm>
            <a:off x="4140925" y="3339739"/>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2EECDE37-2799-4BFD-B575-BA3A6E004A30}"/>
              </a:ext>
            </a:extLst>
          </p:cNvPr>
          <p:cNvSpPr/>
          <p:nvPr/>
        </p:nvSpPr>
        <p:spPr>
          <a:xfrm>
            <a:off x="5660573" y="3378927"/>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05B689D-F245-47C9-AFEE-A835D51CCECF}"/>
              </a:ext>
            </a:extLst>
          </p:cNvPr>
          <p:cNvSpPr/>
          <p:nvPr/>
        </p:nvSpPr>
        <p:spPr>
          <a:xfrm>
            <a:off x="5608323" y="193330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BF36EE4-BD7B-418C-B931-D3128E8FA63D}"/>
              </a:ext>
            </a:extLst>
          </p:cNvPr>
          <p:cNvSpPr/>
          <p:nvPr/>
        </p:nvSpPr>
        <p:spPr>
          <a:xfrm>
            <a:off x="7119265" y="257338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3BFF5284-08A7-48D7-A53E-512D32D4C92D}"/>
              </a:ext>
            </a:extLst>
          </p:cNvPr>
          <p:cNvSpPr/>
          <p:nvPr/>
        </p:nvSpPr>
        <p:spPr>
          <a:xfrm>
            <a:off x="8240491" y="259950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A906830B-310E-41E9-B85C-65A44EED457D}"/>
              </a:ext>
            </a:extLst>
          </p:cNvPr>
          <p:cNvSpPr/>
          <p:nvPr/>
        </p:nvSpPr>
        <p:spPr>
          <a:xfrm>
            <a:off x="9501065" y="2586444"/>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2B86500-4ED4-4394-892F-3018FA932787}"/>
              </a:ext>
            </a:extLst>
          </p:cNvPr>
          <p:cNvSpPr/>
          <p:nvPr/>
        </p:nvSpPr>
        <p:spPr>
          <a:xfrm>
            <a:off x="11569350" y="260821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C5A5A-6E16-402B-8002-55C2D1729DD8}"/>
              </a:ext>
            </a:extLst>
          </p:cNvPr>
          <p:cNvSpPr/>
          <p:nvPr/>
        </p:nvSpPr>
        <p:spPr>
          <a:xfrm>
            <a:off x="11652077" y="2690947"/>
            <a:ext cx="500742" cy="4049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a:extLst>
              <a:ext uri="{FF2B5EF4-FFF2-40B4-BE49-F238E27FC236}">
                <a16:creationId xmlns:a16="http://schemas.microsoft.com/office/drawing/2014/main" id="{4CF8AA04-D7A1-489A-8C0C-11F9B2AFED51}"/>
              </a:ext>
            </a:extLst>
          </p:cNvPr>
          <p:cNvCxnSpPr>
            <a:stCxn id="67" idx="6"/>
          </p:cNvCxnSpPr>
          <p:nvPr/>
        </p:nvCxnSpPr>
        <p:spPr>
          <a:xfrm flipV="1">
            <a:off x="4794067" y="3622767"/>
            <a:ext cx="8142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48CF2E5-1094-4FB8-82FD-F8FA03DE75E9}"/>
              </a:ext>
            </a:extLst>
          </p:cNvPr>
          <p:cNvCxnSpPr/>
          <p:nvPr/>
        </p:nvCxnSpPr>
        <p:spPr>
          <a:xfrm>
            <a:off x="4794067" y="2216328"/>
            <a:ext cx="866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9D6AA644-871E-47B3-BA9D-51515CA6C0DC}"/>
              </a:ext>
            </a:extLst>
          </p:cNvPr>
          <p:cNvCxnSpPr>
            <a:endCxn id="70" idx="2"/>
          </p:cNvCxnSpPr>
          <p:nvPr/>
        </p:nvCxnSpPr>
        <p:spPr>
          <a:xfrm>
            <a:off x="6261465" y="2281646"/>
            <a:ext cx="857800" cy="57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F589754-73FE-45EB-B1BD-07DDB76E1ADB}"/>
              </a:ext>
            </a:extLst>
          </p:cNvPr>
          <p:cNvCxnSpPr/>
          <p:nvPr/>
        </p:nvCxnSpPr>
        <p:spPr>
          <a:xfrm flipV="1">
            <a:off x="6345276" y="2922066"/>
            <a:ext cx="773989" cy="70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8FD2EE6-E52F-4F07-8A13-BC245C9F3135}"/>
              </a:ext>
            </a:extLst>
          </p:cNvPr>
          <p:cNvCxnSpPr>
            <a:stCxn id="65" idx="5"/>
          </p:cNvCxnSpPr>
          <p:nvPr/>
        </p:nvCxnSpPr>
        <p:spPr>
          <a:xfrm>
            <a:off x="3217963" y="3082670"/>
            <a:ext cx="914257" cy="435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B7BB74-C294-42A4-B3E3-315BAEEC747F}"/>
              </a:ext>
            </a:extLst>
          </p:cNvPr>
          <p:cNvCxnSpPr>
            <a:stCxn id="65" idx="6"/>
            <a:endCxn id="66" idx="3"/>
          </p:cNvCxnSpPr>
          <p:nvPr/>
        </p:nvCxnSpPr>
        <p:spPr>
          <a:xfrm flipV="1">
            <a:off x="3313613" y="2394696"/>
            <a:ext cx="914257" cy="48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C2A2890-5016-4955-A17C-9BF4570B0122}"/>
              </a:ext>
            </a:extLst>
          </p:cNvPr>
          <p:cNvCxnSpPr/>
          <p:nvPr/>
        </p:nvCxnSpPr>
        <p:spPr>
          <a:xfrm flipV="1">
            <a:off x="8882749" y="2891243"/>
            <a:ext cx="618317"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E2F5B5-C158-4B93-8827-1F233664EC25}"/>
              </a:ext>
            </a:extLst>
          </p:cNvPr>
          <p:cNvCxnSpPr/>
          <p:nvPr/>
        </p:nvCxnSpPr>
        <p:spPr>
          <a:xfrm flipV="1">
            <a:off x="2153189" y="2869471"/>
            <a:ext cx="546475" cy="13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459A733-4F3D-453A-B8E0-FCC74FE99DF8}"/>
              </a:ext>
            </a:extLst>
          </p:cNvPr>
          <p:cNvCxnSpPr>
            <a:cxnSpLocks/>
          </p:cNvCxnSpPr>
          <p:nvPr/>
        </p:nvCxnSpPr>
        <p:spPr>
          <a:xfrm flipV="1">
            <a:off x="11177464" y="289124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75768E9-33E6-475C-84BD-07B07B5DDB58}"/>
              </a:ext>
            </a:extLst>
          </p:cNvPr>
          <p:cNvCxnSpPr>
            <a:endCxn id="71" idx="4"/>
          </p:cNvCxnSpPr>
          <p:nvPr/>
        </p:nvCxnSpPr>
        <p:spPr>
          <a:xfrm>
            <a:off x="1656792" y="3074127"/>
            <a:ext cx="6910270" cy="91435"/>
          </a:xfrm>
          <a:prstGeom prst="curvedConnector4">
            <a:avLst>
              <a:gd name="adj1" fmla="val 1009"/>
              <a:gd name="adj2" fmla="val 1131009"/>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95F32D9E-8F56-4286-8010-564F58958342}"/>
              </a:ext>
            </a:extLst>
          </p:cNvPr>
          <p:cNvSpPr txBox="1"/>
          <p:nvPr/>
        </p:nvSpPr>
        <p:spPr>
          <a:xfrm>
            <a:off x="4317282" y="1485803"/>
            <a:ext cx="913264" cy="468382"/>
          </a:xfrm>
          <a:prstGeom prst="rect">
            <a:avLst/>
          </a:prstGeom>
          <a:noFill/>
        </p:spPr>
        <p:txBody>
          <a:bodyPr wrap="square" rtlCol="0">
            <a:spAutoFit/>
          </a:bodyPr>
          <a:lstStyle/>
          <a:p>
            <a:r>
              <a:rPr lang="en-US" sz="2400" dirty="0"/>
              <a:t>ε</a:t>
            </a:r>
          </a:p>
        </p:txBody>
      </p:sp>
      <p:sp>
        <p:nvSpPr>
          <p:cNvPr id="114" name="TextBox 113">
            <a:extLst>
              <a:ext uri="{FF2B5EF4-FFF2-40B4-BE49-F238E27FC236}">
                <a16:creationId xmlns:a16="http://schemas.microsoft.com/office/drawing/2014/main" id="{C2DDAF6A-0852-4712-994A-697B91954F54}"/>
              </a:ext>
            </a:extLst>
          </p:cNvPr>
          <p:cNvSpPr txBox="1"/>
          <p:nvPr/>
        </p:nvSpPr>
        <p:spPr>
          <a:xfrm>
            <a:off x="2153197" y="2744198"/>
            <a:ext cx="913264" cy="468382"/>
          </a:xfrm>
          <a:prstGeom prst="rect">
            <a:avLst/>
          </a:prstGeom>
          <a:noFill/>
        </p:spPr>
        <p:txBody>
          <a:bodyPr wrap="square" rtlCol="0">
            <a:spAutoFit/>
          </a:bodyPr>
          <a:lstStyle/>
          <a:p>
            <a:r>
              <a:rPr lang="en-US" sz="2400" dirty="0"/>
              <a:t>ε</a:t>
            </a:r>
          </a:p>
        </p:txBody>
      </p:sp>
      <p:sp>
        <p:nvSpPr>
          <p:cNvPr id="115" name="TextBox 114">
            <a:extLst>
              <a:ext uri="{FF2B5EF4-FFF2-40B4-BE49-F238E27FC236}">
                <a16:creationId xmlns:a16="http://schemas.microsoft.com/office/drawing/2014/main" id="{FA9DC57B-866B-4EFD-B0B0-C7ECA13F4904}"/>
              </a:ext>
            </a:extLst>
          </p:cNvPr>
          <p:cNvSpPr txBox="1"/>
          <p:nvPr/>
        </p:nvSpPr>
        <p:spPr>
          <a:xfrm>
            <a:off x="6372509" y="2295702"/>
            <a:ext cx="913264" cy="468382"/>
          </a:xfrm>
          <a:prstGeom prst="rect">
            <a:avLst/>
          </a:prstGeom>
          <a:noFill/>
        </p:spPr>
        <p:txBody>
          <a:bodyPr wrap="square" rtlCol="0">
            <a:spAutoFit/>
          </a:bodyPr>
          <a:lstStyle/>
          <a:p>
            <a:r>
              <a:rPr lang="en-US" sz="2400" dirty="0"/>
              <a:t>ε</a:t>
            </a:r>
          </a:p>
        </p:txBody>
      </p:sp>
      <p:sp>
        <p:nvSpPr>
          <p:cNvPr id="116" name="TextBox 115">
            <a:extLst>
              <a:ext uri="{FF2B5EF4-FFF2-40B4-BE49-F238E27FC236}">
                <a16:creationId xmlns:a16="http://schemas.microsoft.com/office/drawing/2014/main" id="{94C39946-35BE-4EA8-8818-6DE9CA40FD74}"/>
              </a:ext>
            </a:extLst>
          </p:cNvPr>
          <p:cNvSpPr txBox="1"/>
          <p:nvPr/>
        </p:nvSpPr>
        <p:spPr>
          <a:xfrm>
            <a:off x="6655537" y="3170920"/>
            <a:ext cx="913264" cy="468382"/>
          </a:xfrm>
          <a:prstGeom prst="rect">
            <a:avLst/>
          </a:prstGeom>
          <a:noFill/>
        </p:spPr>
        <p:txBody>
          <a:bodyPr wrap="square" rtlCol="0">
            <a:spAutoFit/>
          </a:bodyPr>
          <a:lstStyle/>
          <a:p>
            <a:r>
              <a:rPr lang="en-US" sz="2400" dirty="0"/>
              <a:t>ε</a:t>
            </a:r>
          </a:p>
        </p:txBody>
      </p:sp>
      <p:sp>
        <p:nvSpPr>
          <p:cNvPr id="117" name="TextBox 116">
            <a:extLst>
              <a:ext uri="{FF2B5EF4-FFF2-40B4-BE49-F238E27FC236}">
                <a16:creationId xmlns:a16="http://schemas.microsoft.com/office/drawing/2014/main" id="{B1A0E373-8834-48B0-8997-1026E0AE833F}"/>
              </a:ext>
            </a:extLst>
          </p:cNvPr>
          <p:cNvSpPr txBox="1"/>
          <p:nvPr/>
        </p:nvSpPr>
        <p:spPr>
          <a:xfrm>
            <a:off x="3455128" y="3140439"/>
            <a:ext cx="913264" cy="468382"/>
          </a:xfrm>
          <a:prstGeom prst="rect">
            <a:avLst/>
          </a:prstGeom>
          <a:noFill/>
        </p:spPr>
        <p:txBody>
          <a:bodyPr wrap="square" rtlCol="0">
            <a:spAutoFit/>
          </a:bodyPr>
          <a:lstStyle/>
          <a:p>
            <a:r>
              <a:rPr lang="en-US" sz="2400" dirty="0"/>
              <a:t>ε</a:t>
            </a:r>
          </a:p>
        </p:txBody>
      </p:sp>
      <p:sp>
        <p:nvSpPr>
          <p:cNvPr id="118" name="TextBox 117">
            <a:extLst>
              <a:ext uri="{FF2B5EF4-FFF2-40B4-BE49-F238E27FC236}">
                <a16:creationId xmlns:a16="http://schemas.microsoft.com/office/drawing/2014/main" id="{A5408BB0-0D97-43E6-8A77-C93C1AECFEA5}"/>
              </a:ext>
            </a:extLst>
          </p:cNvPr>
          <p:cNvSpPr txBox="1"/>
          <p:nvPr/>
        </p:nvSpPr>
        <p:spPr>
          <a:xfrm>
            <a:off x="5079282" y="4059192"/>
            <a:ext cx="913264" cy="468382"/>
          </a:xfrm>
          <a:prstGeom prst="rect">
            <a:avLst/>
          </a:prstGeom>
          <a:noFill/>
        </p:spPr>
        <p:txBody>
          <a:bodyPr wrap="square" rtlCol="0">
            <a:spAutoFit/>
          </a:bodyPr>
          <a:lstStyle/>
          <a:p>
            <a:r>
              <a:rPr lang="en-US" sz="2400" dirty="0"/>
              <a:t>ε</a:t>
            </a:r>
          </a:p>
        </p:txBody>
      </p:sp>
      <p:sp>
        <p:nvSpPr>
          <p:cNvPr id="120" name="TextBox 119">
            <a:extLst>
              <a:ext uri="{FF2B5EF4-FFF2-40B4-BE49-F238E27FC236}">
                <a16:creationId xmlns:a16="http://schemas.microsoft.com/office/drawing/2014/main" id="{642E8DA2-8F86-4918-8E14-FFE6E7CEC208}"/>
              </a:ext>
            </a:extLst>
          </p:cNvPr>
          <p:cNvSpPr txBox="1"/>
          <p:nvPr/>
        </p:nvSpPr>
        <p:spPr>
          <a:xfrm>
            <a:off x="8935012" y="2857406"/>
            <a:ext cx="913264" cy="468382"/>
          </a:xfrm>
          <a:prstGeom prst="rect">
            <a:avLst/>
          </a:prstGeom>
          <a:noFill/>
        </p:spPr>
        <p:txBody>
          <a:bodyPr wrap="square" rtlCol="0">
            <a:spAutoFit/>
          </a:bodyPr>
          <a:lstStyle/>
          <a:p>
            <a:r>
              <a:rPr lang="en-US" sz="2400" dirty="0"/>
              <a:t>a</a:t>
            </a:r>
          </a:p>
        </p:txBody>
      </p:sp>
      <p:sp>
        <p:nvSpPr>
          <p:cNvPr id="121" name="TextBox 120">
            <a:extLst>
              <a:ext uri="{FF2B5EF4-FFF2-40B4-BE49-F238E27FC236}">
                <a16:creationId xmlns:a16="http://schemas.microsoft.com/office/drawing/2014/main" id="{D7CCB927-6D90-4827-AE2F-706D18FC84B8}"/>
              </a:ext>
            </a:extLst>
          </p:cNvPr>
          <p:cNvSpPr txBox="1"/>
          <p:nvPr/>
        </p:nvSpPr>
        <p:spPr>
          <a:xfrm>
            <a:off x="1632849" y="2712715"/>
            <a:ext cx="457200" cy="369332"/>
          </a:xfrm>
          <a:prstGeom prst="rect">
            <a:avLst/>
          </a:prstGeom>
          <a:noFill/>
        </p:spPr>
        <p:txBody>
          <a:bodyPr wrap="square" rtlCol="0">
            <a:spAutoFit/>
          </a:bodyPr>
          <a:lstStyle/>
          <a:p>
            <a:r>
              <a:rPr lang="en-US" dirty="0"/>
              <a:t>0</a:t>
            </a:r>
          </a:p>
        </p:txBody>
      </p:sp>
      <p:sp>
        <p:nvSpPr>
          <p:cNvPr id="122" name="TextBox 121">
            <a:extLst>
              <a:ext uri="{FF2B5EF4-FFF2-40B4-BE49-F238E27FC236}">
                <a16:creationId xmlns:a16="http://schemas.microsoft.com/office/drawing/2014/main" id="{BB14EB5F-197B-4D48-A9C8-E76DCEE5F7E4}"/>
              </a:ext>
            </a:extLst>
          </p:cNvPr>
          <p:cNvSpPr txBox="1"/>
          <p:nvPr/>
        </p:nvSpPr>
        <p:spPr>
          <a:xfrm>
            <a:off x="2786734" y="2725789"/>
            <a:ext cx="457200" cy="646331"/>
          </a:xfrm>
          <a:prstGeom prst="rect">
            <a:avLst/>
          </a:prstGeom>
          <a:noFill/>
        </p:spPr>
        <p:txBody>
          <a:bodyPr wrap="square" rtlCol="0">
            <a:spAutoFit/>
          </a:bodyPr>
          <a:lstStyle/>
          <a:p>
            <a:r>
              <a:rPr lang="en-US" dirty="0"/>
              <a:t>1	</a:t>
            </a:r>
          </a:p>
        </p:txBody>
      </p:sp>
      <p:sp>
        <p:nvSpPr>
          <p:cNvPr id="123" name="TextBox 122">
            <a:extLst>
              <a:ext uri="{FF2B5EF4-FFF2-40B4-BE49-F238E27FC236}">
                <a16:creationId xmlns:a16="http://schemas.microsoft.com/office/drawing/2014/main" id="{3B783441-D1D4-4376-9476-F639C6E1A671}"/>
              </a:ext>
            </a:extLst>
          </p:cNvPr>
          <p:cNvSpPr txBox="1"/>
          <p:nvPr/>
        </p:nvSpPr>
        <p:spPr>
          <a:xfrm>
            <a:off x="4323803" y="2016030"/>
            <a:ext cx="457200" cy="646331"/>
          </a:xfrm>
          <a:prstGeom prst="rect">
            <a:avLst/>
          </a:prstGeom>
          <a:noFill/>
        </p:spPr>
        <p:txBody>
          <a:bodyPr wrap="square" rtlCol="0">
            <a:spAutoFit/>
          </a:bodyPr>
          <a:lstStyle/>
          <a:p>
            <a:r>
              <a:rPr lang="en-US" dirty="0"/>
              <a:t>2	</a:t>
            </a:r>
          </a:p>
        </p:txBody>
      </p:sp>
      <p:sp>
        <p:nvSpPr>
          <p:cNvPr id="124" name="TextBox 123">
            <a:extLst>
              <a:ext uri="{FF2B5EF4-FFF2-40B4-BE49-F238E27FC236}">
                <a16:creationId xmlns:a16="http://schemas.microsoft.com/office/drawing/2014/main" id="{B2635E1B-613A-4DD0-BA31-A6401BF73A1E}"/>
              </a:ext>
            </a:extLst>
          </p:cNvPr>
          <p:cNvSpPr txBox="1"/>
          <p:nvPr/>
        </p:nvSpPr>
        <p:spPr>
          <a:xfrm>
            <a:off x="4267199" y="3474722"/>
            <a:ext cx="457200" cy="646331"/>
          </a:xfrm>
          <a:prstGeom prst="rect">
            <a:avLst/>
          </a:prstGeom>
          <a:noFill/>
        </p:spPr>
        <p:txBody>
          <a:bodyPr wrap="square" rtlCol="0">
            <a:spAutoFit/>
          </a:bodyPr>
          <a:lstStyle/>
          <a:p>
            <a:r>
              <a:rPr lang="en-US" dirty="0"/>
              <a:t>4	</a:t>
            </a:r>
          </a:p>
        </p:txBody>
      </p:sp>
      <p:sp>
        <p:nvSpPr>
          <p:cNvPr id="125" name="TextBox 124">
            <a:extLst>
              <a:ext uri="{FF2B5EF4-FFF2-40B4-BE49-F238E27FC236}">
                <a16:creationId xmlns:a16="http://schemas.microsoft.com/office/drawing/2014/main" id="{61B30519-BFA8-4902-A2B4-8EF2459903B2}"/>
              </a:ext>
            </a:extLst>
          </p:cNvPr>
          <p:cNvSpPr txBox="1"/>
          <p:nvPr/>
        </p:nvSpPr>
        <p:spPr>
          <a:xfrm>
            <a:off x="5812968" y="2050859"/>
            <a:ext cx="457200" cy="369332"/>
          </a:xfrm>
          <a:prstGeom prst="rect">
            <a:avLst/>
          </a:prstGeom>
          <a:noFill/>
        </p:spPr>
        <p:txBody>
          <a:bodyPr wrap="square" rtlCol="0">
            <a:spAutoFit/>
          </a:bodyPr>
          <a:lstStyle/>
          <a:p>
            <a:r>
              <a:rPr lang="en-US" dirty="0"/>
              <a:t>3</a:t>
            </a:r>
          </a:p>
        </p:txBody>
      </p:sp>
      <p:sp>
        <p:nvSpPr>
          <p:cNvPr id="126" name="TextBox 125">
            <a:extLst>
              <a:ext uri="{FF2B5EF4-FFF2-40B4-BE49-F238E27FC236}">
                <a16:creationId xmlns:a16="http://schemas.microsoft.com/office/drawing/2014/main" id="{6574C849-9F40-4ACD-89CA-72941053BECA}"/>
              </a:ext>
            </a:extLst>
          </p:cNvPr>
          <p:cNvSpPr txBox="1"/>
          <p:nvPr/>
        </p:nvSpPr>
        <p:spPr>
          <a:xfrm>
            <a:off x="5843451" y="3492134"/>
            <a:ext cx="457200" cy="369332"/>
          </a:xfrm>
          <a:prstGeom prst="rect">
            <a:avLst/>
          </a:prstGeom>
          <a:noFill/>
        </p:spPr>
        <p:txBody>
          <a:bodyPr wrap="square" rtlCol="0">
            <a:spAutoFit/>
          </a:bodyPr>
          <a:lstStyle/>
          <a:p>
            <a:r>
              <a:rPr lang="en-US" dirty="0"/>
              <a:t>5</a:t>
            </a:r>
          </a:p>
        </p:txBody>
      </p:sp>
      <p:sp>
        <p:nvSpPr>
          <p:cNvPr id="127" name="TextBox 126">
            <a:extLst>
              <a:ext uri="{FF2B5EF4-FFF2-40B4-BE49-F238E27FC236}">
                <a16:creationId xmlns:a16="http://schemas.microsoft.com/office/drawing/2014/main" id="{9BB95F1D-731E-495F-A20F-CDDE5221C4F2}"/>
              </a:ext>
            </a:extLst>
          </p:cNvPr>
          <p:cNvSpPr txBox="1"/>
          <p:nvPr/>
        </p:nvSpPr>
        <p:spPr>
          <a:xfrm>
            <a:off x="7310848" y="2660462"/>
            <a:ext cx="457200" cy="369332"/>
          </a:xfrm>
          <a:prstGeom prst="rect">
            <a:avLst/>
          </a:prstGeom>
          <a:noFill/>
        </p:spPr>
        <p:txBody>
          <a:bodyPr wrap="square" rtlCol="0">
            <a:spAutoFit/>
          </a:bodyPr>
          <a:lstStyle/>
          <a:p>
            <a:r>
              <a:rPr lang="en-US" dirty="0"/>
              <a:t>6</a:t>
            </a:r>
          </a:p>
        </p:txBody>
      </p:sp>
      <p:sp>
        <p:nvSpPr>
          <p:cNvPr id="128" name="TextBox 127">
            <a:extLst>
              <a:ext uri="{FF2B5EF4-FFF2-40B4-BE49-F238E27FC236}">
                <a16:creationId xmlns:a16="http://schemas.microsoft.com/office/drawing/2014/main" id="{D869B978-C010-41AC-97B6-B47B1187A12C}"/>
              </a:ext>
            </a:extLst>
          </p:cNvPr>
          <p:cNvSpPr txBox="1"/>
          <p:nvPr/>
        </p:nvSpPr>
        <p:spPr>
          <a:xfrm>
            <a:off x="8436431" y="2721421"/>
            <a:ext cx="457200" cy="369332"/>
          </a:xfrm>
          <a:prstGeom prst="rect">
            <a:avLst/>
          </a:prstGeom>
          <a:noFill/>
        </p:spPr>
        <p:txBody>
          <a:bodyPr wrap="square" rtlCol="0">
            <a:spAutoFit/>
          </a:bodyPr>
          <a:lstStyle/>
          <a:p>
            <a:r>
              <a:rPr lang="en-US" dirty="0"/>
              <a:t>7</a:t>
            </a:r>
          </a:p>
        </p:txBody>
      </p:sp>
      <p:sp>
        <p:nvSpPr>
          <p:cNvPr id="129" name="TextBox 128">
            <a:extLst>
              <a:ext uri="{FF2B5EF4-FFF2-40B4-BE49-F238E27FC236}">
                <a16:creationId xmlns:a16="http://schemas.microsoft.com/office/drawing/2014/main" id="{4990DAD7-188C-408B-8F05-0398A38CFD4E}"/>
              </a:ext>
            </a:extLst>
          </p:cNvPr>
          <p:cNvSpPr txBox="1"/>
          <p:nvPr/>
        </p:nvSpPr>
        <p:spPr>
          <a:xfrm>
            <a:off x="9690468" y="2721421"/>
            <a:ext cx="457200" cy="369332"/>
          </a:xfrm>
          <a:prstGeom prst="rect">
            <a:avLst/>
          </a:prstGeom>
          <a:noFill/>
        </p:spPr>
        <p:txBody>
          <a:bodyPr wrap="square" rtlCol="0">
            <a:spAutoFit/>
          </a:bodyPr>
          <a:lstStyle/>
          <a:p>
            <a:r>
              <a:rPr lang="en-US" dirty="0"/>
              <a:t>8</a:t>
            </a:r>
          </a:p>
        </p:txBody>
      </p:sp>
      <p:sp>
        <p:nvSpPr>
          <p:cNvPr id="130" name="TextBox 129">
            <a:extLst>
              <a:ext uri="{FF2B5EF4-FFF2-40B4-BE49-F238E27FC236}">
                <a16:creationId xmlns:a16="http://schemas.microsoft.com/office/drawing/2014/main" id="{0BE3367B-460D-495D-885A-5AD425635C3F}"/>
              </a:ext>
            </a:extLst>
          </p:cNvPr>
          <p:cNvSpPr txBox="1"/>
          <p:nvPr/>
        </p:nvSpPr>
        <p:spPr>
          <a:xfrm>
            <a:off x="11719572" y="2725780"/>
            <a:ext cx="457200" cy="369332"/>
          </a:xfrm>
          <a:prstGeom prst="rect">
            <a:avLst/>
          </a:prstGeom>
          <a:noFill/>
        </p:spPr>
        <p:txBody>
          <a:bodyPr wrap="square" rtlCol="0">
            <a:spAutoFit/>
          </a:bodyPr>
          <a:lstStyle/>
          <a:p>
            <a:r>
              <a:rPr lang="en-US" dirty="0"/>
              <a:t>10</a:t>
            </a:r>
          </a:p>
        </p:txBody>
      </p:sp>
      <p:sp>
        <p:nvSpPr>
          <p:cNvPr id="47" name="TextBox 46">
            <a:extLst>
              <a:ext uri="{FF2B5EF4-FFF2-40B4-BE49-F238E27FC236}">
                <a16:creationId xmlns:a16="http://schemas.microsoft.com/office/drawing/2014/main" id="{EBA94A1C-1E92-4941-939A-21D3F26960BB}"/>
              </a:ext>
            </a:extLst>
          </p:cNvPr>
          <p:cNvSpPr txBox="1"/>
          <p:nvPr/>
        </p:nvSpPr>
        <p:spPr>
          <a:xfrm>
            <a:off x="5020489" y="1815737"/>
            <a:ext cx="914400"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EADAB3B8-A971-4A7E-A9B5-B2EB224CB511}"/>
              </a:ext>
            </a:extLst>
          </p:cNvPr>
          <p:cNvSpPr txBox="1"/>
          <p:nvPr/>
        </p:nvSpPr>
        <p:spPr>
          <a:xfrm>
            <a:off x="5059676" y="3605350"/>
            <a:ext cx="914400" cy="369332"/>
          </a:xfrm>
          <a:prstGeom prst="rect">
            <a:avLst/>
          </a:prstGeom>
          <a:noFill/>
        </p:spPr>
        <p:txBody>
          <a:bodyPr wrap="square" rtlCol="0">
            <a:spAutoFit/>
          </a:bodyPr>
          <a:lstStyle/>
          <a:p>
            <a:r>
              <a:rPr lang="en-US" dirty="0"/>
              <a:t>b</a:t>
            </a:r>
          </a:p>
        </p:txBody>
      </p:sp>
      <p:cxnSp>
        <p:nvCxnSpPr>
          <p:cNvPr id="5" name="Straight Arrow Connector 4">
            <a:extLst>
              <a:ext uri="{FF2B5EF4-FFF2-40B4-BE49-F238E27FC236}">
                <a16:creationId xmlns:a16="http://schemas.microsoft.com/office/drawing/2014/main" id="{DB091D1C-6843-4851-8874-83DCF92778DF}"/>
              </a:ext>
            </a:extLst>
          </p:cNvPr>
          <p:cNvCxnSpPr>
            <a:endCxn id="64" idx="2"/>
          </p:cNvCxnSpPr>
          <p:nvPr/>
        </p:nvCxnSpPr>
        <p:spPr>
          <a:xfrm flipV="1">
            <a:off x="1105989" y="2869472"/>
            <a:ext cx="365760"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8098A07-FF71-4E92-8D5A-B025625BED07}"/>
              </a:ext>
            </a:extLst>
          </p:cNvPr>
          <p:cNvSpPr txBox="1"/>
          <p:nvPr/>
        </p:nvSpPr>
        <p:spPr>
          <a:xfrm>
            <a:off x="3607528" y="2526483"/>
            <a:ext cx="913264" cy="468382"/>
          </a:xfrm>
          <a:prstGeom prst="rect">
            <a:avLst/>
          </a:prstGeom>
          <a:noFill/>
        </p:spPr>
        <p:txBody>
          <a:bodyPr wrap="square" rtlCol="0">
            <a:spAutoFit/>
          </a:bodyPr>
          <a:lstStyle/>
          <a:p>
            <a:r>
              <a:rPr lang="en-US" sz="2400" dirty="0"/>
              <a:t>ε</a:t>
            </a:r>
          </a:p>
        </p:txBody>
      </p:sp>
      <p:sp>
        <p:nvSpPr>
          <p:cNvPr id="53" name="Oval 52">
            <a:extLst>
              <a:ext uri="{FF2B5EF4-FFF2-40B4-BE49-F238E27FC236}">
                <a16:creationId xmlns:a16="http://schemas.microsoft.com/office/drawing/2014/main" id="{8A27DAE7-D308-4BA3-852A-209863A203C8}"/>
              </a:ext>
            </a:extLst>
          </p:cNvPr>
          <p:cNvSpPr/>
          <p:nvPr/>
        </p:nvSpPr>
        <p:spPr>
          <a:xfrm>
            <a:off x="10513434" y="2597332"/>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7FDB3EB8-4C27-444A-B9CD-361EECCD2E21}"/>
              </a:ext>
            </a:extLst>
          </p:cNvPr>
          <p:cNvCxnSpPr/>
          <p:nvPr/>
        </p:nvCxnSpPr>
        <p:spPr>
          <a:xfrm flipV="1">
            <a:off x="10132437" y="286947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448A751-3BE3-415A-89EE-7F85757C03B6}"/>
              </a:ext>
            </a:extLst>
          </p:cNvPr>
          <p:cNvSpPr txBox="1"/>
          <p:nvPr/>
        </p:nvSpPr>
        <p:spPr>
          <a:xfrm>
            <a:off x="10626640" y="2732307"/>
            <a:ext cx="457200" cy="369332"/>
          </a:xfrm>
          <a:prstGeom prst="rect">
            <a:avLst/>
          </a:prstGeom>
          <a:noFill/>
        </p:spPr>
        <p:txBody>
          <a:bodyPr wrap="square" rtlCol="0">
            <a:spAutoFit/>
          </a:bodyPr>
          <a:lstStyle/>
          <a:p>
            <a:r>
              <a:rPr lang="en-US" dirty="0"/>
              <a:t>9</a:t>
            </a:r>
          </a:p>
        </p:txBody>
      </p:sp>
      <p:cxnSp>
        <p:nvCxnSpPr>
          <p:cNvPr id="4" name="Straight Arrow Connector 3">
            <a:extLst>
              <a:ext uri="{FF2B5EF4-FFF2-40B4-BE49-F238E27FC236}">
                <a16:creationId xmlns:a16="http://schemas.microsoft.com/office/drawing/2014/main" id="{6414E6AD-EE6A-433F-AFA4-BC49AEC8005E}"/>
              </a:ext>
            </a:extLst>
          </p:cNvPr>
          <p:cNvCxnSpPr>
            <a:stCxn id="70" idx="6"/>
          </p:cNvCxnSpPr>
          <p:nvPr/>
        </p:nvCxnSpPr>
        <p:spPr>
          <a:xfrm>
            <a:off x="7772407" y="2856412"/>
            <a:ext cx="457196" cy="19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8E6E9E4-2C51-4FA1-988D-30C259311EC4}"/>
              </a:ext>
            </a:extLst>
          </p:cNvPr>
          <p:cNvSpPr txBox="1"/>
          <p:nvPr/>
        </p:nvSpPr>
        <p:spPr>
          <a:xfrm>
            <a:off x="7835553" y="2454633"/>
            <a:ext cx="913264" cy="468382"/>
          </a:xfrm>
          <a:prstGeom prst="rect">
            <a:avLst/>
          </a:prstGeom>
          <a:noFill/>
        </p:spPr>
        <p:txBody>
          <a:bodyPr wrap="square" rtlCol="0">
            <a:spAutoFit/>
          </a:bodyPr>
          <a:lstStyle/>
          <a:p>
            <a:r>
              <a:rPr lang="en-US" sz="2400" dirty="0"/>
              <a:t>ε</a:t>
            </a:r>
          </a:p>
        </p:txBody>
      </p:sp>
      <p:sp>
        <p:nvSpPr>
          <p:cNvPr id="58" name="TextBox 57">
            <a:extLst>
              <a:ext uri="{FF2B5EF4-FFF2-40B4-BE49-F238E27FC236}">
                <a16:creationId xmlns:a16="http://schemas.microsoft.com/office/drawing/2014/main" id="{FC8F5059-BFCA-476D-A575-74E4D915B0C0}"/>
              </a:ext>
            </a:extLst>
          </p:cNvPr>
          <p:cNvSpPr txBox="1"/>
          <p:nvPr/>
        </p:nvSpPr>
        <p:spPr>
          <a:xfrm>
            <a:off x="10154213" y="2835635"/>
            <a:ext cx="913264" cy="468382"/>
          </a:xfrm>
          <a:prstGeom prst="rect">
            <a:avLst/>
          </a:prstGeom>
          <a:noFill/>
        </p:spPr>
        <p:txBody>
          <a:bodyPr wrap="square" rtlCol="0">
            <a:spAutoFit/>
          </a:bodyPr>
          <a:lstStyle/>
          <a:p>
            <a:r>
              <a:rPr lang="en-US" sz="2400" dirty="0"/>
              <a:t>b</a:t>
            </a:r>
          </a:p>
        </p:txBody>
      </p:sp>
      <p:sp>
        <p:nvSpPr>
          <p:cNvPr id="59" name="TextBox 58">
            <a:extLst>
              <a:ext uri="{FF2B5EF4-FFF2-40B4-BE49-F238E27FC236}">
                <a16:creationId xmlns:a16="http://schemas.microsoft.com/office/drawing/2014/main" id="{ABA59A76-4C1A-41BB-8578-029050F1DD1C}"/>
              </a:ext>
            </a:extLst>
          </p:cNvPr>
          <p:cNvSpPr txBox="1"/>
          <p:nvPr/>
        </p:nvSpPr>
        <p:spPr>
          <a:xfrm>
            <a:off x="11179629" y="2906485"/>
            <a:ext cx="889334" cy="462846"/>
          </a:xfrm>
          <a:prstGeom prst="rect">
            <a:avLst/>
          </a:prstGeom>
          <a:noFill/>
        </p:spPr>
        <p:txBody>
          <a:bodyPr wrap="square" rtlCol="0">
            <a:spAutoFit/>
          </a:bodyPr>
          <a:lstStyle/>
          <a:p>
            <a:r>
              <a:rPr lang="en-US" sz="2400" dirty="0"/>
              <a:t>b</a:t>
            </a:r>
          </a:p>
        </p:txBody>
      </p:sp>
      <p:cxnSp>
        <p:nvCxnSpPr>
          <p:cNvPr id="6" name="Connector: Curved 5">
            <a:extLst>
              <a:ext uri="{FF2B5EF4-FFF2-40B4-BE49-F238E27FC236}">
                <a16:creationId xmlns:a16="http://schemas.microsoft.com/office/drawing/2014/main" id="{F96A1B36-3955-48BA-8E34-98667B05918B}"/>
              </a:ext>
            </a:extLst>
          </p:cNvPr>
          <p:cNvCxnSpPr>
            <a:stCxn id="70" idx="0"/>
            <a:endCxn id="65" idx="0"/>
          </p:cNvCxnSpPr>
          <p:nvPr/>
        </p:nvCxnSpPr>
        <p:spPr>
          <a:xfrm rot="16200000" flipH="1" flipV="1">
            <a:off x="5203375" y="357049"/>
            <a:ext cx="26127" cy="4458794"/>
          </a:xfrm>
          <a:prstGeom prst="curvedConnector3">
            <a:avLst>
              <a:gd name="adj1" fmla="val -2999858"/>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94F0C1F-F098-9E86-E121-9C312FBF4CDC}"/>
              </a:ext>
            </a:extLst>
          </p:cNvPr>
          <p:cNvSpPr txBox="1"/>
          <p:nvPr/>
        </p:nvSpPr>
        <p:spPr>
          <a:xfrm>
            <a:off x="1797978" y="5301465"/>
            <a:ext cx="9555822" cy="369332"/>
          </a:xfrm>
          <a:prstGeom prst="rect">
            <a:avLst/>
          </a:prstGeom>
          <a:noFill/>
        </p:spPr>
        <p:txBody>
          <a:bodyPr wrap="square" rtlCol="0">
            <a:spAutoFit/>
          </a:bodyPr>
          <a:lstStyle/>
          <a:p>
            <a:r>
              <a:rPr lang="en-US" dirty="0">
                <a:latin typeface="Consolas" panose="020B0609020204030204" pitchFamily="49" charset="0"/>
              </a:rPr>
              <a:t>What is the starting state in the corresponding DFA?</a:t>
            </a:r>
            <a:endParaRPr lang="en-IN" dirty="0">
              <a:latin typeface="Consolas" panose="020B0609020204030204" pitchFamily="49" charset="0"/>
            </a:endParaRPr>
          </a:p>
        </p:txBody>
      </p:sp>
    </p:spTree>
    <p:extLst>
      <p:ext uri="{BB962C8B-B14F-4D97-AF65-F5344CB8AC3E}">
        <p14:creationId xmlns:p14="http://schemas.microsoft.com/office/powerpoint/2010/main" val="40967706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60">
            <a:extLst>
              <a:ext uri="{FF2B5EF4-FFF2-40B4-BE49-F238E27FC236}">
                <a16:creationId xmlns:a16="http://schemas.microsoft.com/office/drawing/2014/main" id="{AD5B19D3-D05F-427A-AA52-FC6B7884D15F}"/>
              </a:ext>
            </a:extLst>
          </p:cNvPr>
          <p:cNvSpPr>
            <a:spLocks noGrp="1"/>
          </p:cNvSpPr>
          <p:nvPr>
            <p:ph type="title"/>
          </p:nvPr>
        </p:nvSpPr>
        <p:spPr/>
        <p:txBody>
          <a:bodyPr/>
          <a:lstStyle/>
          <a:p>
            <a:r>
              <a:rPr lang="en-US" dirty="0"/>
              <a:t>NFA to DFA</a:t>
            </a:r>
          </a:p>
        </p:txBody>
      </p:sp>
      <p:sp>
        <p:nvSpPr>
          <p:cNvPr id="64" name="Oval 63">
            <a:extLst>
              <a:ext uri="{FF2B5EF4-FFF2-40B4-BE49-F238E27FC236}">
                <a16:creationId xmlns:a16="http://schemas.microsoft.com/office/drawing/2014/main" id="{1ECEF74F-2ECC-4A31-B3F7-4A6133FDA316}"/>
              </a:ext>
            </a:extLst>
          </p:cNvPr>
          <p:cNvSpPr/>
          <p:nvPr/>
        </p:nvSpPr>
        <p:spPr>
          <a:xfrm>
            <a:off x="1471749" y="258644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6A0AB93E-9FC3-465A-966C-F263C3069754}"/>
              </a:ext>
            </a:extLst>
          </p:cNvPr>
          <p:cNvSpPr/>
          <p:nvPr/>
        </p:nvSpPr>
        <p:spPr>
          <a:xfrm>
            <a:off x="2660471" y="259951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ACF52154-3520-4452-AFE5-FE6FC54C2FB2}"/>
              </a:ext>
            </a:extLst>
          </p:cNvPr>
          <p:cNvSpPr/>
          <p:nvPr/>
        </p:nvSpPr>
        <p:spPr>
          <a:xfrm>
            <a:off x="4132220" y="1911536"/>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69E503-5085-48FF-B380-A397FC00BDA9}"/>
              </a:ext>
            </a:extLst>
          </p:cNvPr>
          <p:cNvSpPr/>
          <p:nvPr/>
        </p:nvSpPr>
        <p:spPr>
          <a:xfrm>
            <a:off x="4140925" y="3339739"/>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2EECDE37-2799-4BFD-B575-BA3A6E004A30}"/>
              </a:ext>
            </a:extLst>
          </p:cNvPr>
          <p:cNvSpPr/>
          <p:nvPr/>
        </p:nvSpPr>
        <p:spPr>
          <a:xfrm>
            <a:off x="5660573" y="3378927"/>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05B689D-F245-47C9-AFEE-A835D51CCECF}"/>
              </a:ext>
            </a:extLst>
          </p:cNvPr>
          <p:cNvSpPr/>
          <p:nvPr/>
        </p:nvSpPr>
        <p:spPr>
          <a:xfrm>
            <a:off x="5608323" y="1933300"/>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BF36EE4-BD7B-418C-B931-D3128E8FA63D}"/>
              </a:ext>
            </a:extLst>
          </p:cNvPr>
          <p:cNvSpPr/>
          <p:nvPr/>
        </p:nvSpPr>
        <p:spPr>
          <a:xfrm>
            <a:off x="7119265" y="2573383"/>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3BFF5284-08A7-48D7-A53E-512D32D4C92D}"/>
              </a:ext>
            </a:extLst>
          </p:cNvPr>
          <p:cNvSpPr/>
          <p:nvPr/>
        </p:nvSpPr>
        <p:spPr>
          <a:xfrm>
            <a:off x="8240491" y="259950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A906830B-310E-41E9-B85C-65A44EED457D}"/>
              </a:ext>
            </a:extLst>
          </p:cNvPr>
          <p:cNvSpPr/>
          <p:nvPr/>
        </p:nvSpPr>
        <p:spPr>
          <a:xfrm>
            <a:off x="9501065" y="2586444"/>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2B86500-4ED4-4394-892F-3018FA932787}"/>
              </a:ext>
            </a:extLst>
          </p:cNvPr>
          <p:cNvSpPr/>
          <p:nvPr/>
        </p:nvSpPr>
        <p:spPr>
          <a:xfrm>
            <a:off x="11569350" y="2608215"/>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C5A5A-6E16-402B-8002-55C2D1729DD8}"/>
              </a:ext>
            </a:extLst>
          </p:cNvPr>
          <p:cNvSpPr/>
          <p:nvPr/>
        </p:nvSpPr>
        <p:spPr>
          <a:xfrm>
            <a:off x="11652077" y="2690947"/>
            <a:ext cx="500742" cy="4049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a:extLst>
              <a:ext uri="{FF2B5EF4-FFF2-40B4-BE49-F238E27FC236}">
                <a16:creationId xmlns:a16="http://schemas.microsoft.com/office/drawing/2014/main" id="{4CF8AA04-D7A1-489A-8C0C-11F9B2AFED51}"/>
              </a:ext>
            </a:extLst>
          </p:cNvPr>
          <p:cNvCxnSpPr>
            <a:stCxn id="67" idx="6"/>
          </p:cNvCxnSpPr>
          <p:nvPr/>
        </p:nvCxnSpPr>
        <p:spPr>
          <a:xfrm flipV="1">
            <a:off x="4794067" y="3622767"/>
            <a:ext cx="8142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48CF2E5-1094-4FB8-82FD-F8FA03DE75E9}"/>
              </a:ext>
            </a:extLst>
          </p:cNvPr>
          <p:cNvCxnSpPr/>
          <p:nvPr/>
        </p:nvCxnSpPr>
        <p:spPr>
          <a:xfrm>
            <a:off x="4794067" y="2216328"/>
            <a:ext cx="866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9D6AA644-871E-47B3-BA9D-51515CA6C0DC}"/>
              </a:ext>
            </a:extLst>
          </p:cNvPr>
          <p:cNvCxnSpPr>
            <a:endCxn id="70" idx="2"/>
          </p:cNvCxnSpPr>
          <p:nvPr/>
        </p:nvCxnSpPr>
        <p:spPr>
          <a:xfrm>
            <a:off x="6261465" y="2281646"/>
            <a:ext cx="857800" cy="57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F589754-73FE-45EB-B1BD-07DDB76E1ADB}"/>
              </a:ext>
            </a:extLst>
          </p:cNvPr>
          <p:cNvCxnSpPr/>
          <p:nvPr/>
        </p:nvCxnSpPr>
        <p:spPr>
          <a:xfrm flipV="1">
            <a:off x="6345276" y="2922066"/>
            <a:ext cx="773989" cy="70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8FD2EE6-E52F-4F07-8A13-BC245C9F3135}"/>
              </a:ext>
            </a:extLst>
          </p:cNvPr>
          <p:cNvCxnSpPr>
            <a:stCxn id="65" idx="5"/>
          </p:cNvCxnSpPr>
          <p:nvPr/>
        </p:nvCxnSpPr>
        <p:spPr>
          <a:xfrm>
            <a:off x="3217963" y="3082670"/>
            <a:ext cx="914257" cy="435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B7BB74-C294-42A4-B3E3-315BAEEC747F}"/>
              </a:ext>
            </a:extLst>
          </p:cNvPr>
          <p:cNvCxnSpPr>
            <a:stCxn id="65" idx="6"/>
            <a:endCxn id="66" idx="3"/>
          </p:cNvCxnSpPr>
          <p:nvPr/>
        </p:nvCxnSpPr>
        <p:spPr>
          <a:xfrm flipV="1">
            <a:off x="3313613" y="2394696"/>
            <a:ext cx="914257" cy="48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C2A2890-5016-4955-A17C-9BF4570B0122}"/>
              </a:ext>
            </a:extLst>
          </p:cNvPr>
          <p:cNvCxnSpPr/>
          <p:nvPr/>
        </p:nvCxnSpPr>
        <p:spPr>
          <a:xfrm flipV="1">
            <a:off x="8882749" y="2891243"/>
            <a:ext cx="618317"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E2F5B5-C158-4B93-8827-1F233664EC25}"/>
              </a:ext>
            </a:extLst>
          </p:cNvPr>
          <p:cNvCxnSpPr/>
          <p:nvPr/>
        </p:nvCxnSpPr>
        <p:spPr>
          <a:xfrm flipV="1">
            <a:off x="2153189" y="2869471"/>
            <a:ext cx="546475" cy="13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459A733-4F3D-453A-B8E0-FCC74FE99DF8}"/>
              </a:ext>
            </a:extLst>
          </p:cNvPr>
          <p:cNvCxnSpPr>
            <a:cxnSpLocks/>
          </p:cNvCxnSpPr>
          <p:nvPr/>
        </p:nvCxnSpPr>
        <p:spPr>
          <a:xfrm flipV="1">
            <a:off x="11177464" y="289124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75768E9-33E6-475C-84BD-07B07B5DDB58}"/>
              </a:ext>
            </a:extLst>
          </p:cNvPr>
          <p:cNvCxnSpPr>
            <a:endCxn id="71" idx="4"/>
          </p:cNvCxnSpPr>
          <p:nvPr/>
        </p:nvCxnSpPr>
        <p:spPr>
          <a:xfrm>
            <a:off x="1656792" y="3074127"/>
            <a:ext cx="6910270" cy="91435"/>
          </a:xfrm>
          <a:prstGeom prst="curvedConnector4">
            <a:avLst>
              <a:gd name="adj1" fmla="val 1009"/>
              <a:gd name="adj2" fmla="val 1131009"/>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95F32D9E-8F56-4286-8010-564F58958342}"/>
              </a:ext>
            </a:extLst>
          </p:cNvPr>
          <p:cNvSpPr txBox="1"/>
          <p:nvPr/>
        </p:nvSpPr>
        <p:spPr>
          <a:xfrm>
            <a:off x="4317282" y="1485803"/>
            <a:ext cx="913264" cy="468382"/>
          </a:xfrm>
          <a:prstGeom prst="rect">
            <a:avLst/>
          </a:prstGeom>
          <a:noFill/>
        </p:spPr>
        <p:txBody>
          <a:bodyPr wrap="square" rtlCol="0">
            <a:spAutoFit/>
          </a:bodyPr>
          <a:lstStyle/>
          <a:p>
            <a:r>
              <a:rPr lang="en-US" sz="2400" dirty="0"/>
              <a:t>ε</a:t>
            </a:r>
          </a:p>
        </p:txBody>
      </p:sp>
      <p:sp>
        <p:nvSpPr>
          <p:cNvPr id="114" name="TextBox 113">
            <a:extLst>
              <a:ext uri="{FF2B5EF4-FFF2-40B4-BE49-F238E27FC236}">
                <a16:creationId xmlns:a16="http://schemas.microsoft.com/office/drawing/2014/main" id="{C2DDAF6A-0852-4712-994A-697B91954F54}"/>
              </a:ext>
            </a:extLst>
          </p:cNvPr>
          <p:cNvSpPr txBox="1"/>
          <p:nvPr/>
        </p:nvSpPr>
        <p:spPr>
          <a:xfrm>
            <a:off x="2153197" y="2744198"/>
            <a:ext cx="913264" cy="468382"/>
          </a:xfrm>
          <a:prstGeom prst="rect">
            <a:avLst/>
          </a:prstGeom>
          <a:noFill/>
        </p:spPr>
        <p:txBody>
          <a:bodyPr wrap="square" rtlCol="0">
            <a:spAutoFit/>
          </a:bodyPr>
          <a:lstStyle/>
          <a:p>
            <a:r>
              <a:rPr lang="en-US" sz="2400" dirty="0"/>
              <a:t>ε</a:t>
            </a:r>
          </a:p>
        </p:txBody>
      </p:sp>
      <p:sp>
        <p:nvSpPr>
          <p:cNvPr id="115" name="TextBox 114">
            <a:extLst>
              <a:ext uri="{FF2B5EF4-FFF2-40B4-BE49-F238E27FC236}">
                <a16:creationId xmlns:a16="http://schemas.microsoft.com/office/drawing/2014/main" id="{FA9DC57B-866B-4EFD-B0B0-C7ECA13F4904}"/>
              </a:ext>
            </a:extLst>
          </p:cNvPr>
          <p:cNvSpPr txBox="1"/>
          <p:nvPr/>
        </p:nvSpPr>
        <p:spPr>
          <a:xfrm>
            <a:off x="6372509" y="2295702"/>
            <a:ext cx="913264" cy="468382"/>
          </a:xfrm>
          <a:prstGeom prst="rect">
            <a:avLst/>
          </a:prstGeom>
          <a:noFill/>
        </p:spPr>
        <p:txBody>
          <a:bodyPr wrap="square" rtlCol="0">
            <a:spAutoFit/>
          </a:bodyPr>
          <a:lstStyle/>
          <a:p>
            <a:r>
              <a:rPr lang="en-US" sz="2400" dirty="0"/>
              <a:t>ε</a:t>
            </a:r>
          </a:p>
        </p:txBody>
      </p:sp>
      <p:sp>
        <p:nvSpPr>
          <p:cNvPr id="116" name="TextBox 115">
            <a:extLst>
              <a:ext uri="{FF2B5EF4-FFF2-40B4-BE49-F238E27FC236}">
                <a16:creationId xmlns:a16="http://schemas.microsoft.com/office/drawing/2014/main" id="{94C39946-35BE-4EA8-8818-6DE9CA40FD74}"/>
              </a:ext>
            </a:extLst>
          </p:cNvPr>
          <p:cNvSpPr txBox="1"/>
          <p:nvPr/>
        </p:nvSpPr>
        <p:spPr>
          <a:xfrm>
            <a:off x="6655537" y="3170920"/>
            <a:ext cx="913264" cy="468382"/>
          </a:xfrm>
          <a:prstGeom prst="rect">
            <a:avLst/>
          </a:prstGeom>
          <a:noFill/>
        </p:spPr>
        <p:txBody>
          <a:bodyPr wrap="square" rtlCol="0">
            <a:spAutoFit/>
          </a:bodyPr>
          <a:lstStyle/>
          <a:p>
            <a:r>
              <a:rPr lang="en-US" sz="2400" dirty="0"/>
              <a:t>ε</a:t>
            </a:r>
          </a:p>
        </p:txBody>
      </p:sp>
      <p:sp>
        <p:nvSpPr>
          <p:cNvPr id="117" name="TextBox 116">
            <a:extLst>
              <a:ext uri="{FF2B5EF4-FFF2-40B4-BE49-F238E27FC236}">
                <a16:creationId xmlns:a16="http://schemas.microsoft.com/office/drawing/2014/main" id="{B1A0E373-8834-48B0-8997-1026E0AE833F}"/>
              </a:ext>
            </a:extLst>
          </p:cNvPr>
          <p:cNvSpPr txBox="1"/>
          <p:nvPr/>
        </p:nvSpPr>
        <p:spPr>
          <a:xfrm>
            <a:off x="3455128" y="3140439"/>
            <a:ext cx="913264" cy="468382"/>
          </a:xfrm>
          <a:prstGeom prst="rect">
            <a:avLst/>
          </a:prstGeom>
          <a:noFill/>
        </p:spPr>
        <p:txBody>
          <a:bodyPr wrap="square" rtlCol="0">
            <a:spAutoFit/>
          </a:bodyPr>
          <a:lstStyle/>
          <a:p>
            <a:r>
              <a:rPr lang="en-US" sz="2400" dirty="0"/>
              <a:t>ε</a:t>
            </a:r>
          </a:p>
        </p:txBody>
      </p:sp>
      <p:sp>
        <p:nvSpPr>
          <p:cNvPr id="118" name="TextBox 117">
            <a:extLst>
              <a:ext uri="{FF2B5EF4-FFF2-40B4-BE49-F238E27FC236}">
                <a16:creationId xmlns:a16="http://schemas.microsoft.com/office/drawing/2014/main" id="{A5408BB0-0D97-43E6-8A77-C93C1AECFEA5}"/>
              </a:ext>
            </a:extLst>
          </p:cNvPr>
          <p:cNvSpPr txBox="1"/>
          <p:nvPr/>
        </p:nvSpPr>
        <p:spPr>
          <a:xfrm>
            <a:off x="5079282" y="4059192"/>
            <a:ext cx="913264" cy="468382"/>
          </a:xfrm>
          <a:prstGeom prst="rect">
            <a:avLst/>
          </a:prstGeom>
          <a:noFill/>
        </p:spPr>
        <p:txBody>
          <a:bodyPr wrap="square" rtlCol="0">
            <a:spAutoFit/>
          </a:bodyPr>
          <a:lstStyle/>
          <a:p>
            <a:r>
              <a:rPr lang="en-US" sz="2400" dirty="0"/>
              <a:t>ε</a:t>
            </a:r>
          </a:p>
        </p:txBody>
      </p:sp>
      <p:sp>
        <p:nvSpPr>
          <p:cNvPr id="120" name="TextBox 119">
            <a:extLst>
              <a:ext uri="{FF2B5EF4-FFF2-40B4-BE49-F238E27FC236}">
                <a16:creationId xmlns:a16="http://schemas.microsoft.com/office/drawing/2014/main" id="{642E8DA2-8F86-4918-8E14-FFE6E7CEC208}"/>
              </a:ext>
            </a:extLst>
          </p:cNvPr>
          <p:cNvSpPr txBox="1"/>
          <p:nvPr/>
        </p:nvSpPr>
        <p:spPr>
          <a:xfrm>
            <a:off x="8935012" y="2857406"/>
            <a:ext cx="913264" cy="468382"/>
          </a:xfrm>
          <a:prstGeom prst="rect">
            <a:avLst/>
          </a:prstGeom>
          <a:noFill/>
        </p:spPr>
        <p:txBody>
          <a:bodyPr wrap="square" rtlCol="0">
            <a:spAutoFit/>
          </a:bodyPr>
          <a:lstStyle/>
          <a:p>
            <a:r>
              <a:rPr lang="en-US" sz="2400" dirty="0"/>
              <a:t>a</a:t>
            </a:r>
          </a:p>
        </p:txBody>
      </p:sp>
      <p:sp>
        <p:nvSpPr>
          <p:cNvPr id="121" name="TextBox 120">
            <a:extLst>
              <a:ext uri="{FF2B5EF4-FFF2-40B4-BE49-F238E27FC236}">
                <a16:creationId xmlns:a16="http://schemas.microsoft.com/office/drawing/2014/main" id="{D7CCB927-6D90-4827-AE2F-706D18FC84B8}"/>
              </a:ext>
            </a:extLst>
          </p:cNvPr>
          <p:cNvSpPr txBox="1"/>
          <p:nvPr/>
        </p:nvSpPr>
        <p:spPr>
          <a:xfrm>
            <a:off x="1632849" y="2712715"/>
            <a:ext cx="457200" cy="369332"/>
          </a:xfrm>
          <a:prstGeom prst="rect">
            <a:avLst/>
          </a:prstGeom>
          <a:noFill/>
        </p:spPr>
        <p:txBody>
          <a:bodyPr wrap="square" rtlCol="0">
            <a:spAutoFit/>
          </a:bodyPr>
          <a:lstStyle/>
          <a:p>
            <a:r>
              <a:rPr lang="en-US" dirty="0"/>
              <a:t>0</a:t>
            </a:r>
          </a:p>
        </p:txBody>
      </p:sp>
      <p:sp>
        <p:nvSpPr>
          <p:cNvPr id="122" name="TextBox 121">
            <a:extLst>
              <a:ext uri="{FF2B5EF4-FFF2-40B4-BE49-F238E27FC236}">
                <a16:creationId xmlns:a16="http://schemas.microsoft.com/office/drawing/2014/main" id="{BB14EB5F-197B-4D48-A9C8-E76DCEE5F7E4}"/>
              </a:ext>
            </a:extLst>
          </p:cNvPr>
          <p:cNvSpPr txBox="1"/>
          <p:nvPr/>
        </p:nvSpPr>
        <p:spPr>
          <a:xfrm>
            <a:off x="2786734" y="2725789"/>
            <a:ext cx="457200" cy="646331"/>
          </a:xfrm>
          <a:prstGeom prst="rect">
            <a:avLst/>
          </a:prstGeom>
          <a:noFill/>
        </p:spPr>
        <p:txBody>
          <a:bodyPr wrap="square" rtlCol="0">
            <a:spAutoFit/>
          </a:bodyPr>
          <a:lstStyle/>
          <a:p>
            <a:r>
              <a:rPr lang="en-US" dirty="0"/>
              <a:t>1	</a:t>
            </a:r>
          </a:p>
        </p:txBody>
      </p:sp>
      <p:sp>
        <p:nvSpPr>
          <p:cNvPr id="123" name="TextBox 122">
            <a:extLst>
              <a:ext uri="{FF2B5EF4-FFF2-40B4-BE49-F238E27FC236}">
                <a16:creationId xmlns:a16="http://schemas.microsoft.com/office/drawing/2014/main" id="{3B783441-D1D4-4376-9476-F639C6E1A671}"/>
              </a:ext>
            </a:extLst>
          </p:cNvPr>
          <p:cNvSpPr txBox="1"/>
          <p:nvPr/>
        </p:nvSpPr>
        <p:spPr>
          <a:xfrm>
            <a:off x="4323803" y="2016030"/>
            <a:ext cx="457200" cy="646331"/>
          </a:xfrm>
          <a:prstGeom prst="rect">
            <a:avLst/>
          </a:prstGeom>
          <a:noFill/>
        </p:spPr>
        <p:txBody>
          <a:bodyPr wrap="square" rtlCol="0">
            <a:spAutoFit/>
          </a:bodyPr>
          <a:lstStyle/>
          <a:p>
            <a:r>
              <a:rPr lang="en-US" dirty="0"/>
              <a:t>2	</a:t>
            </a:r>
          </a:p>
        </p:txBody>
      </p:sp>
      <p:sp>
        <p:nvSpPr>
          <p:cNvPr id="124" name="TextBox 123">
            <a:extLst>
              <a:ext uri="{FF2B5EF4-FFF2-40B4-BE49-F238E27FC236}">
                <a16:creationId xmlns:a16="http://schemas.microsoft.com/office/drawing/2014/main" id="{B2635E1B-613A-4DD0-BA31-A6401BF73A1E}"/>
              </a:ext>
            </a:extLst>
          </p:cNvPr>
          <p:cNvSpPr txBox="1"/>
          <p:nvPr/>
        </p:nvSpPr>
        <p:spPr>
          <a:xfrm>
            <a:off x="4267199" y="3474722"/>
            <a:ext cx="457200" cy="646331"/>
          </a:xfrm>
          <a:prstGeom prst="rect">
            <a:avLst/>
          </a:prstGeom>
          <a:noFill/>
        </p:spPr>
        <p:txBody>
          <a:bodyPr wrap="square" rtlCol="0">
            <a:spAutoFit/>
          </a:bodyPr>
          <a:lstStyle/>
          <a:p>
            <a:r>
              <a:rPr lang="en-US" dirty="0"/>
              <a:t>4	</a:t>
            </a:r>
          </a:p>
        </p:txBody>
      </p:sp>
      <p:sp>
        <p:nvSpPr>
          <p:cNvPr id="125" name="TextBox 124">
            <a:extLst>
              <a:ext uri="{FF2B5EF4-FFF2-40B4-BE49-F238E27FC236}">
                <a16:creationId xmlns:a16="http://schemas.microsoft.com/office/drawing/2014/main" id="{61B30519-BFA8-4902-A2B4-8EF2459903B2}"/>
              </a:ext>
            </a:extLst>
          </p:cNvPr>
          <p:cNvSpPr txBox="1"/>
          <p:nvPr/>
        </p:nvSpPr>
        <p:spPr>
          <a:xfrm>
            <a:off x="5812968" y="2050859"/>
            <a:ext cx="457200" cy="369332"/>
          </a:xfrm>
          <a:prstGeom prst="rect">
            <a:avLst/>
          </a:prstGeom>
          <a:noFill/>
        </p:spPr>
        <p:txBody>
          <a:bodyPr wrap="square" rtlCol="0">
            <a:spAutoFit/>
          </a:bodyPr>
          <a:lstStyle/>
          <a:p>
            <a:r>
              <a:rPr lang="en-US" dirty="0"/>
              <a:t>3</a:t>
            </a:r>
          </a:p>
        </p:txBody>
      </p:sp>
      <p:sp>
        <p:nvSpPr>
          <p:cNvPr id="126" name="TextBox 125">
            <a:extLst>
              <a:ext uri="{FF2B5EF4-FFF2-40B4-BE49-F238E27FC236}">
                <a16:creationId xmlns:a16="http://schemas.microsoft.com/office/drawing/2014/main" id="{6574C849-9F40-4ACD-89CA-72941053BECA}"/>
              </a:ext>
            </a:extLst>
          </p:cNvPr>
          <p:cNvSpPr txBox="1"/>
          <p:nvPr/>
        </p:nvSpPr>
        <p:spPr>
          <a:xfrm>
            <a:off x="5843451" y="3492134"/>
            <a:ext cx="457200" cy="369332"/>
          </a:xfrm>
          <a:prstGeom prst="rect">
            <a:avLst/>
          </a:prstGeom>
          <a:noFill/>
        </p:spPr>
        <p:txBody>
          <a:bodyPr wrap="square" rtlCol="0">
            <a:spAutoFit/>
          </a:bodyPr>
          <a:lstStyle/>
          <a:p>
            <a:r>
              <a:rPr lang="en-US" dirty="0"/>
              <a:t>5</a:t>
            </a:r>
          </a:p>
        </p:txBody>
      </p:sp>
      <p:sp>
        <p:nvSpPr>
          <p:cNvPr id="127" name="TextBox 126">
            <a:extLst>
              <a:ext uri="{FF2B5EF4-FFF2-40B4-BE49-F238E27FC236}">
                <a16:creationId xmlns:a16="http://schemas.microsoft.com/office/drawing/2014/main" id="{9BB95F1D-731E-495F-A20F-CDDE5221C4F2}"/>
              </a:ext>
            </a:extLst>
          </p:cNvPr>
          <p:cNvSpPr txBox="1"/>
          <p:nvPr/>
        </p:nvSpPr>
        <p:spPr>
          <a:xfrm>
            <a:off x="7310848" y="2660462"/>
            <a:ext cx="457200" cy="369332"/>
          </a:xfrm>
          <a:prstGeom prst="rect">
            <a:avLst/>
          </a:prstGeom>
          <a:noFill/>
        </p:spPr>
        <p:txBody>
          <a:bodyPr wrap="square" rtlCol="0">
            <a:spAutoFit/>
          </a:bodyPr>
          <a:lstStyle/>
          <a:p>
            <a:r>
              <a:rPr lang="en-US" dirty="0"/>
              <a:t>6</a:t>
            </a:r>
          </a:p>
        </p:txBody>
      </p:sp>
      <p:sp>
        <p:nvSpPr>
          <p:cNvPr id="128" name="TextBox 127">
            <a:extLst>
              <a:ext uri="{FF2B5EF4-FFF2-40B4-BE49-F238E27FC236}">
                <a16:creationId xmlns:a16="http://schemas.microsoft.com/office/drawing/2014/main" id="{D869B978-C010-41AC-97B6-B47B1187A12C}"/>
              </a:ext>
            </a:extLst>
          </p:cNvPr>
          <p:cNvSpPr txBox="1"/>
          <p:nvPr/>
        </p:nvSpPr>
        <p:spPr>
          <a:xfrm>
            <a:off x="8436431" y="2721421"/>
            <a:ext cx="457200" cy="369332"/>
          </a:xfrm>
          <a:prstGeom prst="rect">
            <a:avLst/>
          </a:prstGeom>
          <a:noFill/>
        </p:spPr>
        <p:txBody>
          <a:bodyPr wrap="square" rtlCol="0">
            <a:spAutoFit/>
          </a:bodyPr>
          <a:lstStyle/>
          <a:p>
            <a:r>
              <a:rPr lang="en-US" dirty="0"/>
              <a:t>7</a:t>
            </a:r>
          </a:p>
        </p:txBody>
      </p:sp>
      <p:sp>
        <p:nvSpPr>
          <p:cNvPr id="129" name="TextBox 128">
            <a:extLst>
              <a:ext uri="{FF2B5EF4-FFF2-40B4-BE49-F238E27FC236}">
                <a16:creationId xmlns:a16="http://schemas.microsoft.com/office/drawing/2014/main" id="{4990DAD7-188C-408B-8F05-0398A38CFD4E}"/>
              </a:ext>
            </a:extLst>
          </p:cNvPr>
          <p:cNvSpPr txBox="1"/>
          <p:nvPr/>
        </p:nvSpPr>
        <p:spPr>
          <a:xfrm>
            <a:off x="9690468" y="2721421"/>
            <a:ext cx="457200" cy="369332"/>
          </a:xfrm>
          <a:prstGeom prst="rect">
            <a:avLst/>
          </a:prstGeom>
          <a:noFill/>
        </p:spPr>
        <p:txBody>
          <a:bodyPr wrap="square" rtlCol="0">
            <a:spAutoFit/>
          </a:bodyPr>
          <a:lstStyle/>
          <a:p>
            <a:r>
              <a:rPr lang="en-US" dirty="0"/>
              <a:t>8</a:t>
            </a:r>
          </a:p>
        </p:txBody>
      </p:sp>
      <p:sp>
        <p:nvSpPr>
          <p:cNvPr id="130" name="TextBox 129">
            <a:extLst>
              <a:ext uri="{FF2B5EF4-FFF2-40B4-BE49-F238E27FC236}">
                <a16:creationId xmlns:a16="http://schemas.microsoft.com/office/drawing/2014/main" id="{0BE3367B-460D-495D-885A-5AD425635C3F}"/>
              </a:ext>
            </a:extLst>
          </p:cNvPr>
          <p:cNvSpPr txBox="1"/>
          <p:nvPr/>
        </p:nvSpPr>
        <p:spPr>
          <a:xfrm>
            <a:off x="11719572" y="2725780"/>
            <a:ext cx="457200" cy="369332"/>
          </a:xfrm>
          <a:prstGeom prst="rect">
            <a:avLst/>
          </a:prstGeom>
          <a:noFill/>
        </p:spPr>
        <p:txBody>
          <a:bodyPr wrap="square" rtlCol="0">
            <a:spAutoFit/>
          </a:bodyPr>
          <a:lstStyle/>
          <a:p>
            <a:r>
              <a:rPr lang="en-US" dirty="0"/>
              <a:t>10</a:t>
            </a:r>
          </a:p>
        </p:txBody>
      </p:sp>
      <p:sp>
        <p:nvSpPr>
          <p:cNvPr id="47" name="TextBox 46">
            <a:extLst>
              <a:ext uri="{FF2B5EF4-FFF2-40B4-BE49-F238E27FC236}">
                <a16:creationId xmlns:a16="http://schemas.microsoft.com/office/drawing/2014/main" id="{EBA94A1C-1E92-4941-939A-21D3F26960BB}"/>
              </a:ext>
            </a:extLst>
          </p:cNvPr>
          <p:cNvSpPr txBox="1"/>
          <p:nvPr/>
        </p:nvSpPr>
        <p:spPr>
          <a:xfrm>
            <a:off x="5020489" y="1815737"/>
            <a:ext cx="914400"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EADAB3B8-A971-4A7E-A9B5-B2EB224CB511}"/>
              </a:ext>
            </a:extLst>
          </p:cNvPr>
          <p:cNvSpPr txBox="1"/>
          <p:nvPr/>
        </p:nvSpPr>
        <p:spPr>
          <a:xfrm>
            <a:off x="5059676" y="3605350"/>
            <a:ext cx="914400" cy="369332"/>
          </a:xfrm>
          <a:prstGeom prst="rect">
            <a:avLst/>
          </a:prstGeom>
          <a:noFill/>
        </p:spPr>
        <p:txBody>
          <a:bodyPr wrap="square" rtlCol="0">
            <a:spAutoFit/>
          </a:bodyPr>
          <a:lstStyle/>
          <a:p>
            <a:r>
              <a:rPr lang="en-US" dirty="0"/>
              <a:t>b</a:t>
            </a:r>
          </a:p>
        </p:txBody>
      </p:sp>
      <p:cxnSp>
        <p:nvCxnSpPr>
          <p:cNvPr id="5" name="Straight Arrow Connector 4">
            <a:extLst>
              <a:ext uri="{FF2B5EF4-FFF2-40B4-BE49-F238E27FC236}">
                <a16:creationId xmlns:a16="http://schemas.microsoft.com/office/drawing/2014/main" id="{DB091D1C-6843-4851-8874-83DCF92778DF}"/>
              </a:ext>
            </a:extLst>
          </p:cNvPr>
          <p:cNvCxnSpPr>
            <a:endCxn id="64" idx="2"/>
          </p:cNvCxnSpPr>
          <p:nvPr/>
        </p:nvCxnSpPr>
        <p:spPr>
          <a:xfrm flipV="1">
            <a:off x="1105989" y="2869472"/>
            <a:ext cx="365760"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8098A07-FF71-4E92-8D5A-B025625BED07}"/>
              </a:ext>
            </a:extLst>
          </p:cNvPr>
          <p:cNvSpPr txBox="1"/>
          <p:nvPr/>
        </p:nvSpPr>
        <p:spPr>
          <a:xfrm>
            <a:off x="3607528" y="2526483"/>
            <a:ext cx="913264" cy="468382"/>
          </a:xfrm>
          <a:prstGeom prst="rect">
            <a:avLst/>
          </a:prstGeom>
          <a:noFill/>
        </p:spPr>
        <p:txBody>
          <a:bodyPr wrap="square" rtlCol="0">
            <a:spAutoFit/>
          </a:bodyPr>
          <a:lstStyle/>
          <a:p>
            <a:r>
              <a:rPr lang="en-US" sz="2400" dirty="0"/>
              <a:t>ε</a:t>
            </a:r>
          </a:p>
        </p:txBody>
      </p:sp>
      <p:sp>
        <p:nvSpPr>
          <p:cNvPr id="53" name="Oval 52">
            <a:extLst>
              <a:ext uri="{FF2B5EF4-FFF2-40B4-BE49-F238E27FC236}">
                <a16:creationId xmlns:a16="http://schemas.microsoft.com/office/drawing/2014/main" id="{8A27DAE7-D308-4BA3-852A-209863A203C8}"/>
              </a:ext>
            </a:extLst>
          </p:cNvPr>
          <p:cNvSpPr/>
          <p:nvPr/>
        </p:nvSpPr>
        <p:spPr>
          <a:xfrm>
            <a:off x="10513434" y="2597332"/>
            <a:ext cx="653142" cy="5660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7FDB3EB8-4C27-444A-B9CD-361EECCD2E21}"/>
              </a:ext>
            </a:extLst>
          </p:cNvPr>
          <p:cNvCxnSpPr/>
          <p:nvPr/>
        </p:nvCxnSpPr>
        <p:spPr>
          <a:xfrm flipV="1">
            <a:off x="10132437" y="2869474"/>
            <a:ext cx="370114" cy="6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448A751-3BE3-415A-89EE-7F85757C03B6}"/>
              </a:ext>
            </a:extLst>
          </p:cNvPr>
          <p:cNvSpPr txBox="1"/>
          <p:nvPr/>
        </p:nvSpPr>
        <p:spPr>
          <a:xfrm>
            <a:off x="10626640" y="2732307"/>
            <a:ext cx="457200" cy="369332"/>
          </a:xfrm>
          <a:prstGeom prst="rect">
            <a:avLst/>
          </a:prstGeom>
          <a:noFill/>
        </p:spPr>
        <p:txBody>
          <a:bodyPr wrap="square" rtlCol="0">
            <a:spAutoFit/>
          </a:bodyPr>
          <a:lstStyle/>
          <a:p>
            <a:r>
              <a:rPr lang="en-US" dirty="0"/>
              <a:t>9</a:t>
            </a:r>
          </a:p>
        </p:txBody>
      </p:sp>
      <p:cxnSp>
        <p:nvCxnSpPr>
          <p:cNvPr id="4" name="Straight Arrow Connector 3">
            <a:extLst>
              <a:ext uri="{FF2B5EF4-FFF2-40B4-BE49-F238E27FC236}">
                <a16:creationId xmlns:a16="http://schemas.microsoft.com/office/drawing/2014/main" id="{6414E6AD-EE6A-433F-AFA4-BC49AEC8005E}"/>
              </a:ext>
            </a:extLst>
          </p:cNvPr>
          <p:cNvCxnSpPr>
            <a:stCxn id="70" idx="6"/>
          </p:cNvCxnSpPr>
          <p:nvPr/>
        </p:nvCxnSpPr>
        <p:spPr>
          <a:xfrm>
            <a:off x="7772407" y="2856412"/>
            <a:ext cx="457196" cy="19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8E6E9E4-2C51-4FA1-988D-30C259311EC4}"/>
              </a:ext>
            </a:extLst>
          </p:cNvPr>
          <p:cNvSpPr txBox="1"/>
          <p:nvPr/>
        </p:nvSpPr>
        <p:spPr>
          <a:xfrm>
            <a:off x="7835553" y="2454633"/>
            <a:ext cx="913264" cy="468382"/>
          </a:xfrm>
          <a:prstGeom prst="rect">
            <a:avLst/>
          </a:prstGeom>
          <a:noFill/>
        </p:spPr>
        <p:txBody>
          <a:bodyPr wrap="square" rtlCol="0">
            <a:spAutoFit/>
          </a:bodyPr>
          <a:lstStyle/>
          <a:p>
            <a:r>
              <a:rPr lang="en-US" sz="2400" dirty="0"/>
              <a:t>ε</a:t>
            </a:r>
          </a:p>
        </p:txBody>
      </p:sp>
      <p:sp>
        <p:nvSpPr>
          <p:cNvPr id="58" name="TextBox 57">
            <a:extLst>
              <a:ext uri="{FF2B5EF4-FFF2-40B4-BE49-F238E27FC236}">
                <a16:creationId xmlns:a16="http://schemas.microsoft.com/office/drawing/2014/main" id="{FC8F5059-BFCA-476D-A575-74E4D915B0C0}"/>
              </a:ext>
            </a:extLst>
          </p:cNvPr>
          <p:cNvSpPr txBox="1"/>
          <p:nvPr/>
        </p:nvSpPr>
        <p:spPr>
          <a:xfrm>
            <a:off x="10154213" y="2835635"/>
            <a:ext cx="913264" cy="468382"/>
          </a:xfrm>
          <a:prstGeom prst="rect">
            <a:avLst/>
          </a:prstGeom>
          <a:noFill/>
        </p:spPr>
        <p:txBody>
          <a:bodyPr wrap="square" rtlCol="0">
            <a:spAutoFit/>
          </a:bodyPr>
          <a:lstStyle/>
          <a:p>
            <a:r>
              <a:rPr lang="en-US" sz="2400" dirty="0"/>
              <a:t>b</a:t>
            </a:r>
          </a:p>
        </p:txBody>
      </p:sp>
      <p:sp>
        <p:nvSpPr>
          <p:cNvPr id="59" name="TextBox 58">
            <a:extLst>
              <a:ext uri="{FF2B5EF4-FFF2-40B4-BE49-F238E27FC236}">
                <a16:creationId xmlns:a16="http://schemas.microsoft.com/office/drawing/2014/main" id="{ABA59A76-4C1A-41BB-8578-029050F1DD1C}"/>
              </a:ext>
            </a:extLst>
          </p:cNvPr>
          <p:cNvSpPr txBox="1"/>
          <p:nvPr/>
        </p:nvSpPr>
        <p:spPr>
          <a:xfrm>
            <a:off x="11179629" y="2906485"/>
            <a:ext cx="889334" cy="462846"/>
          </a:xfrm>
          <a:prstGeom prst="rect">
            <a:avLst/>
          </a:prstGeom>
          <a:noFill/>
        </p:spPr>
        <p:txBody>
          <a:bodyPr wrap="square" rtlCol="0">
            <a:spAutoFit/>
          </a:bodyPr>
          <a:lstStyle/>
          <a:p>
            <a:r>
              <a:rPr lang="en-US" sz="2400" dirty="0"/>
              <a:t>b</a:t>
            </a:r>
          </a:p>
        </p:txBody>
      </p:sp>
      <p:cxnSp>
        <p:nvCxnSpPr>
          <p:cNvPr id="6" name="Connector: Curved 5">
            <a:extLst>
              <a:ext uri="{FF2B5EF4-FFF2-40B4-BE49-F238E27FC236}">
                <a16:creationId xmlns:a16="http://schemas.microsoft.com/office/drawing/2014/main" id="{F96A1B36-3955-48BA-8E34-98667B05918B}"/>
              </a:ext>
            </a:extLst>
          </p:cNvPr>
          <p:cNvCxnSpPr>
            <a:stCxn id="70" idx="0"/>
            <a:endCxn id="65" idx="0"/>
          </p:cNvCxnSpPr>
          <p:nvPr/>
        </p:nvCxnSpPr>
        <p:spPr>
          <a:xfrm rot="16200000" flipH="1" flipV="1">
            <a:off x="5203375" y="357049"/>
            <a:ext cx="26127" cy="4458794"/>
          </a:xfrm>
          <a:prstGeom prst="curvedConnector3">
            <a:avLst>
              <a:gd name="adj1" fmla="val -2999858"/>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94F0C1F-F098-9E86-E121-9C312FBF4CDC}"/>
                  </a:ext>
                </a:extLst>
              </p:cNvPr>
              <p:cNvSpPr txBox="1"/>
              <p:nvPr/>
            </p:nvSpPr>
            <p:spPr>
              <a:xfrm>
                <a:off x="1797978" y="5301465"/>
                <a:ext cx="9555822" cy="369332"/>
              </a:xfrm>
              <a:prstGeom prst="rect">
                <a:avLst/>
              </a:prstGeom>
              <a:noFill/>
            </p:spPr>
            <p:txBody>
              <a:bodyPr wrap="square" rtlCol="0">
                <a:spAutoFit/>
              </a:bodyPr>
              <a:lstStyle/>
              <a:p>
                <a:r>
                  <a:rPr lang="en-US" dirty="0">
                    <a:latin typeface="Consolas" panose="020B0609020204030204" pitchFamily="49" charset="0"/>
                  </a:rPr>
                  <a:t>What is the starting state in the corresponding DFA?  </a:t>
                </a:r>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rPr>
                      <m:t>𝑐𝑙𝑜𝑠𝑢𝑟𝑒</m:t>
                    </m:r>
                    <m:r>
                      <a:rPr lang="en-US" b="0" i="1" smtClean="0">
                        <a:latin typeface="Cambria Math" panose="02040503050406030204" pitchFamily="18" charset="0"/>
                      </a:rPr>
                      <m:t>(0)</m:t>
                    </m:r>
                  </m:oMath>
                </a14:m>
                <a:endParaRPr lang="en-IN" dirty="0">
                  <a:latin typeface="Consolas" panose="020B0609020204030204" pitchFamily="49" charset="0"/>
                </a:endParaRPr>
              </a:p>
            </p:txBody>
          </p:sp>
        </mc:Choice>
        <mc:Fallback xmlns="">
          <p:sp>
            <p:nvSpPr>
              <p:cNvPr id="3" name="TextBox 2">
                <a:extLst>
                  <a:ext uri="{FF2B5EF4-FFF2-40B4-BE49-F238E27FC236}">
                    <a16:creationId xmlns:a16="http://schemas.microsoft.com/office/drawing/2014/main" id="{294F0C1F-F098-9E86-E121-9C312FBF4CDC}"/>
                  </a:ext>
                </a:extLst>
              </p:cNvPr>
              <p:cNvSpPr txBox="1">
                <a:spLocks noRot="1" noChangeAspect="1" noMove="1" noResize="1" noEditPoints="1" noAdjustHandles="1" noChangeArrowheads="1" noChangeShapeType="1" noTextEdit="1"/>
              </p:cNvSpPr>
              <p:nvPr/>
            </p:nvSpPr>
            <p:spPr>
              <a:xfrm>
                <a:off x="1797978" y="5301465"/>
                <a:ext cx="9555822" cy="369332"/>
              </a:xfrm>
              <a:prstGeom prst="rect">
                <a:avLst/>
              </a:prstGeom>
              <a:blipFill>
                <a:blip r:embed="rId3"/>
                <a:stretch>
                  <a:fillRect l="-574" t="-10000" b="-26667"/>
                </a:stretch>
              </a:blipFill>
            </p:spPr>
            <p:txBody>
              <a:bodyPr/>
              <a:lstStyle/>
              <a:p>
                <a:r>
                  <a:rPr lang="en-IN">
                    <a:noFill/>
                  </a:rPr>
                  <a:t> </a:t>
                </a:r>
              </a:p>
            </p:txBody>
          </p:sp>
        </mc:Fallback>
      </mc:AlternateContent>
    </p:spTree>
    <p:extLst>
      <p:ext uri="{BB962C8B-B14F-4D97-AF65-F5344CB8AC3E}">
        <p14:creationId xmlns:p14="http://schemas.microsoft.com/office/powerpoint/2010/main" val="1929114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5143-304D-485C-980E-846D8F97FECD}"/>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63E45AE8-7360-48E7-8F73-BC6508BF317F}"/>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F327248E-B7BD-405E-A51E-E18A060119C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Tree>
    <p:extLst>
      <p:ext uri="{BB962C8B-B14F-4D97-AF65-F5344CB8AC3E}">
        <p14:creationId xmlns:p14="http://schemas.microsoft.com/office/powerpoint/2010/main" val="30795494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052AA-8DE7-4297-85BA-03A32693B757}"/>
              </a:ext>
            </a:extLst>
          </p:cNvPr>
          <p:cNvSpPr>
            <a:spLocks noGrp="1"/>
          </p:cNvSpPr>
          <p:nvPr>
            <p:ph type="title"/>
          </p:nvPr>
        </p:nvSpPr>
        <p:spPr/>
        <p:txBody>
          <a:bodyPr/>
          <a:lstStyle/>
          <a:p>
            <a:r>
              <a:rPr lang="en-US" dirty="0"/>
              <a:t>NFA to DFA</a:t>
            </a:r>
          </a:p>
        </p:txBody>
      </p:sp>
      <p:sp>
        <p:nvSpPr>
          <p:cNvPr id="3" name="Content Placeholder 2">
            <a:extLst>
              <a:ext uri="{FF2B5EF4-FFF2-40B4-BE49-F238E27FC236}">
                <a16:creationId xmlns:a16="http://schemas.microsoft.com/office/drawing/2014/main" id="{71FE25F2-C140-4F44-8CE1-79F88149EFAD}"/>
              </a:ext>
            </a:extLst>
          </p:cNvPr>
          <p:cNvSpPr>
            <a:spLocks noGrp="1"/>
          </p:cNvSpPr>
          <p:nvPr>
            <p:ph idx="1"/>
          </p:nvPr>
        </p:nvSpPr>
        <p:spPr/>
        <p:txBody>
          <a:bodyPr/>
          <a:lstStyle/>
          <a:p>
            <a:pPr marL="0" indent="0">
              <a:buNone/>
            </a:pPr>
            <a:r>
              <a:rPr lang="en-US" dirty="0"/>
              <a:t>A = {0,1,2,4,7}</a:t>
            </a:r>
          </a:p>
          <a:p>
            <a:pPr marL="0" indent="0">
              <a:buNone/>
            </a:pPr>
            <a:r>
              <a:rPr lang="en-US" dirty="0"/>
              <a:t>B = {1,2,3,4,6,7,8}</a:t>
            </a:r>
          </a:p>
          <a:p>
            <a:pPr marL="0" indent="0">
              <a:buNone/>
            </a:pPr>
            <a:r>
              <a:rPr lang="en-US" dirty="0"/>
              <a:t>C = {1,2,4,5,6,7}</a:t>
            </a:r>
          </a:p>
          <a:p>
            <a:pPr marL="0" indent="0">
              <a:buNone/>
            </a:pPr>
            <a:r>
              <a:rPr lang="en-US" dirty="0"/>
              <a:t>D = {1,2,4,5,6,7,9}</a:t>
            </a:r>
          </a:p>
          <a:p>
            <a:pPr marL="0" indent="0">
              <a:buNone/>
            </a:pPr>
            <a:r>
              <a:rPr lang="en-US" dirty="0"/>
              <a:t>E = {1,2,4,5,6,7,10} </a:t>
            </a:r>
          </a:p>
        </p:txBody>
      </p:sp>
    </p:spTree>
    <p:extLst>
      <p:ext uri="{BB962C8B-B14F-4D97-AF65-F5344CB8AC3E}">
        <p14:creationId xmlns:p14="http://schemas.microsoft.com/office/powerpoint/2010/main" val="11025911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41FBE-3C2A-427C-A43F-5B6699D8487B}"/>
              </a:ext>
            </a:extLst>
          </p:cNvPr>
          <p:cNvSpPr>
            <a:spLocks noGrp="1"/>
          </p:cNvSpPr>
          <p:nvPr>
            <p:ph type="title"/>
          </p:nvPr>
        </p:nvSpPr>
        <p:spPr/>
        <p:txBody>
          <a:bodyPr/>
          <a:lstStyle/>
          <a:p>
            <a:r>
              <a:rPr lang="en-US" dirty="0"/>
              <a:t>NFA to DFA</a:t>
            </a:r>
          </a:p>
        </p:txBody>
      </p:sp>
      <p:sp>
        <p:nvSpPr>
          <p:cNvPr id="3" name="Content Placeholder 2">
            <a:extLst>
              <a:ext uri="{FF2B5EF4-FFF2-40B4-BE49-F238E27FC236}">
                <a16:creationId xmlns:a16="http://schemas.microsoft.com/office/drawing/2014/main" id="{DA4E3F32-B18D-457E-A550-DCCE5F02EA00}"/>
              </a:ext>
            </a:extLst>
          </p:cNvPr>
          <p:cNvSpPr>
            <a:spLocks noGrp="1"/>
          </p:cNvSpPr>
          <p:nvPr>
            <p:ph idx="1"/>
          </p:nvPr>
        </p:nvSpPr>
        <p:spPr/>
        <p:txBody>
          <a:bodyPr/>
          <a:lstStyle/>
          <a:p>
            <a:pPr marL="0" indent="0">
              <a:buNone/>
            </a:pPr>
            <a:r>
              <a:rPr lang="en-US" dirty="0" err="1"/>
              <a:t>Dtran</a:t>
            </a:r>
            <a:r>
              <a:rPr lang="en-US" dirty="0"/>
              <a:t>[</a:t>
            </a:r>
            <a:r>
              <a:rPr lang="en-US" dirty="0" err="1"/>
              <a:t>A,a</a:t>
            </a:r>
            <a:r>
              <a:rPr lang="en-US" dirty="0"/>
              <a:t>] = B             </a:t>
            </a:r>
            <a:r>
              <a:rPr lang="en-US" dirty="0" err="1"/>
              <a:t>Dtran</a:t>
            </a:r>
            <a:r>
              <a:rPr lang="en-US" dirty="0"/>
              <a:t>[</a:t>
            </a:r>
            <a:r>
              <a:rPr lang="en-US" dirty="0" err="1"/>
              <a:t>A,b</a:t>
            </a:r>
            <a:r>
              <a:rPr lang="en-US" dirty="0"/>
              <a:t>] = C</a:t>
            </a:r>
          </a:p>
          <a:p>
            <a:pPr marL="0" indent="0">
              <a:buNone/>
            </a:pPr>
            <a:r>
              <a:rPr lang="en-US" dirty="0" err="1"/>
              <a:t>Dtran</a:t>
            </a:r>
            <a:r>
              <a:rPr lang="en-US" dirty="0"/>
              <a:t>[</a:t>
            </a:r>
            <a:r>
              <a:rPr lang="en-US" dirty="0" err="1"/>
              <a:t>B,a</a:t>
            </a:r>
            <a:r>
              <a:rPr lang="en-US" dirty="0"/>
              <a:t>] = B             </a:t>
            </a:r>
            <a:r>
              <a:rPr lang="en-US" dirty="0" err="1"/>
              <a:t>Dtran</a:t>
            </a:r>
            <a:r>
              <a:rPr lang="en-US" dirty="0"/>
              <a:t>[</a:t>
            </a:r>
            <a:r>
              <a:rPr lang="en-US" dirty="0" err="1"/>
              <a:t>B,b</a:t>
            </a:r>
            <a:r>
              <a:rPr lang="en-US" dirty="0"/>
              <a:t>] = D</a:t>
            </a:r>
          </a:p>
          <a:p>
            <a:pPr marL="0" indent="0">
              <a:buNone/>
            </a:pPr>
            <a:r>
              <a:rPr lang="en-US" dirty="0" err="1"/>
              <a:t>Dtran</a:t>
            </a:r>
            <a:r>
              <a:rPr lang="en-US" dirty="0"/>
              <a:t>[</a:t>
            </a:r>
            <a:r>
              <a:rPr lang="en-US" dirty="0" err="1"/>
              <a:t>C,a</a:t>
            </a:r>
            <a:r>
              <a:rPr lang="en-US" dirty="0"/>
              <a:t>] = B             </a:t>
            </a:r>
            <a:r>
              <a:rPr lang="en-US" dirty="0" err="1"/>
              <a:t>Dtran</a:t>
            </a:r>
            <a:r>
              <a:rPr lang="en-US" dirty="0"/>
              <a:t>[</a:t>
            </a:r>
            <a:r>
              <a:rPr lang="en-US" dirty="0" err="1"/>
              <a:t>C,b</a:t>
            </a:r>
            <a:r>
              <a:rPr lang="en-US" dirty="0"/>
              <a:t>] = C</a:t>
            </a:r>
          </a:p>
          <a:p>
            <a:pPr marL="0" indent="0">
              <a:buNone/>
            </a:pPr>
            <a:r>
              <a:rPr lang="en-US" dirty="0" err="1"/>
              <a:t>Dtran</a:t>
            </a:r>
            <a:r>
              <a:rPr lang="en-US" dirty="0"/>
              <a:t>[</a:t>
            </a:r>
            <a:r>
              <a:rPr lang="en-US" dirty="0" err="1"/>
              <a:t>D,a</a:t>
            </a:r>
            <a:r>
              <a:rPr lang="en-US" dirty="0"/>
              <a:t>] = B             </a:t>
            </a:r>
            <a:r>
              <a:rPr lang="en-US" dirty="0" err="1"/>
              <a:t>Dtran</a:t>
            </a:r>
            <a:r>
              <a:rPr lang="en-US" dirty="0"/>
              <a:t>[</a:t>
            </a:r>
            <a:r>
              <a:rPr lang="en-US" dirty="0" err="1"/>
              <a:t>D,b</a:t>
            </a:r>
            <a:r>
              <a:rPr lang="en-US" dirty="0"/>
              <a:t>] = E</a:t>
            </a:r>
          </a:p>
          <a:p>
            <a:pPr marL="0" indent="0">
              <a:buNone/>
            </a:pPr>
            <a:r>
              <a:rPr lang="en-US" dirty="0" err="1"/>
              <a:t>Dtran</a:t>
            </a:r>
            <a:r>
              <a:rPr lang="en-US" dirty="0"/>
              <a:t>[</a:t>
            </a:r>
            <a:r>
              <a:rPr lang="en-US" dirty="0" err="1"/>
              <a:t>E,a</a:t>
            </a:r>
            <a:r>
              <a:rPr lang="en-US" dirty="0"/>
              <a:t>] = B             </a:t>
            </a:r>
            <a:r>
              <a:rPr lang="en-US" dirty="0" err="1"/>
              <a:t>Dtran</a:t>
            </a:r>
            <a:r>
              <a:rPr lang="en-US" dirty="0"/>
              <a:t>[</a:t>
            </a:r>
            <a:r>
              <a:rPr lang="en-US" dirty="0" err="1"/>
              <a:t>E,b</a:t>
            </a:r>
            <a:r>
              <a:rPr lang="en-US" dirty="0"/>
              <a:t>] = C</a:t>
            </a:r>
          </a:p>
        </p:txBody>
      </p:sp>
    </p:spTree>
    <p:extLst>
      <p:ext uri="{BB962C8B-B14F-4D97-AF65-F5344CB8AC3E}">
        <p14:creationId xmlns:p14="http://schemas.microsoft.com/office/powerpoint/2010/main" val="40942920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C32-53D9-BB09-0242-CAB0AF8B8B2D}"/>
              </a:ext>
            </a:extLst>
          </p:cNvPr>
          <p:cNvSpPr>
            <a:spLocks noGrp="1"/>
          </p:cNvSpPr>
          <p:nvPr>
            <p:ph type="title"/>
          </p:nvPr>
        </p:nvSpPr>
        <p:spPr/>
        <p:txBody>
          <a:bodyPr/>
          <a:lstStyle/>
          <a:p>
            <a:r>
              <a:rPr lang="en-US" dirty="0"/>
              <a:t>DFA</a:t>
            </a:r>
            <a:endParaRPr lang="en-IN" dirty="0"/>
          </a:p>
        </p:txBody>
      </p:sp>
      <p:sp>
        <p:nvSpPr>
          <p:cNvPr id="4" name="Oval 3">
            <a:extLst>
              <a:ext uri="{FF2B5EF4-FFF2-40B4-BE49-F238E27FC236}">
                <a16:creationId xmlns:a16="http://schemas.microsoft.com/office/drawing/2014/main" id="{EFDD43E2-B47C-E196-8D22-6959216F6520}"/>
              </a:ext>
            </a:extLst>
          </p:cNvPr>
          <p:cNvSpPr/>
          <p:nvPr/>
        </p:nvSpPr>
        <p:spPr>
          <a:xfrm>
            <a:off x="2264229" y="3374573"/>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Oval 4">
            <a:extLst>
              <a:ext uri="{FF2B5EF4-FFF2-40B4-BE49-F238E27FC236}">
                <a16:creationId xmlns:a16="http://schemas.microsoft.com/office/drawing/2014/main" id="{81F24CB7-B5C1-94EB-76A4-552CF7802E5C}"/>
              </a:ext>
            </a:extLst>
          </p:cNvPr>
          <p:cNvSpPr/>
          <p:nvPr/>
        </p:nvSpPr>
        <p:spPr>
          <a:xfrm>
            <a:off x="3861495" y="2317561"/>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Oval 5">
            <a:extLst>
              <a:ext uri="{FF2B5EF4-FFF2-40B4-BE49-F238E27FC236}">
                <a16:creationId xmlns:a16="http://schemas.microsoft.com/office/drawing/2014/main" id="{AF5AC85D-9C75-1E07-9906-CC789A601089}"/>
              </a:ext>
            </a:extLst>
          </p:cNvPr>
          <p:cNvSpPr/>
          <p:nvPr/>
        </p:nvSpPr>
        <p:spPr>
          <a:xfrm>
            <a:off x="5906536" y="2348380"/>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 name="Oval 6">
            <a:extLst>
              <a:ext uri="{FF2B5EF4-FFF2-40B4-BE49-F238E27FC236}">
                <a16:creationId xmlns:a16="http://schemas.microsoft.com/office/drawing/2014/main" id="{FDFECFF9-EEA9-054B-5BC7-7B59740D12A2}"/>
              </a:ext>
            </a:extLst>
          </p:cNvPr>
          <p:cNvSpPr/>
          <p:nvPr/>
        </p:nvSpPr>
        <p:spPr>
          <a:xfrm>
            <a:off x="5764539" y="4252643"/>
            <a:ext cx="914401" cy="8817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FA6E553-BE5D-20EF-0362-7B976B1D21F4}"/>
              </a:ext>
            </a:extLst>
          </p:cNvPr>
          <p:cNvSpPr/>
          <p:nvPr/>
        </p:nvSpPr>
        <p:spPr>
          <a:xfrm>
            <a:off x="5884284" y="439415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9" name="Oval 8">
            <a:extLst>
              <a:ext uri="{FF2B5EF4-FFF2-40B4-BE49-F238E27FC236}">
                <a16:creationId xmlns:a16="http://schemas.microsoft.com/office/drawing/2014/main" id="{A933060F-8649-186E-6661-15A5FD38AED7}"/>
              </a:ext>
            </a:extLst>
          </p:cNvPr>
          <p:cNvSpPr/>
          <p:nvPr/>
        </p:nvSpPr>
        <p:spPr>
          <a:xfrm>
            <a:off x="3864546" y="438632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8" name="Straight Arrow Connector 17">
            <a:extLst>
              <a:ext uri="{FF2B5EF4-FFF2-40B4-BE49-F238E27FC236}">
                <a16:creationId xmlns:a16="http://schemas.microsoft.com/office/drawing/2014/main" id="{14BA3427-3EE9-5906-7607-65033BFE4FEB}"/>
              </a:ext>
            </a:extLst>
          </p:cNvPr>
          <p:cNvCxnSpPr>
            <a:endCxn id="4" idx="2"/>
          </p:cNvCxnSpPr>
          <p:nvPr/>
        </p:nvCxnSpPr>
        <p:spPr>
          <a:xfrm>
            <a:off x="1611086" y="3667658"/>
            <a:ext cx="653143" cy="17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750328E-5902-8A6C-B309-72E63F007E07}"/>
              </a:ext>
            </a:extLst>
          </p:cNvPr>
          <p:cNvSpPr txBox="1"/>
          <p:nvPr/>
        </p:nvSpPr>
        <p:spPr>
          <a:xfrm>
            <a:off x="3843392" y="3533941"/>
            <a:ext cx="1055914" cy="369332"/>
          </a:xfrm>
          <a:prstGeom prst="rect">
            <a:avLst/>
          </a:prstGeom>
          <a:noFill/>
        </p:spPr>
        <p:txBody>
          <a:bodyPr wrap="square" rtlCol="0">
            <a:spAutoFit/>
          </a:bodyPr>
          <a:lstStyle/>
          <a:p>
            <a:r>
              <a:rPr lang="en-US" dirty="0"/>
              <a:t>a</a:t>
            </a:r>
          </a:p>
        </p:txBody>
      </p:sp>
      <p:cxnSp>
        <p:nvCxnSpPr>
          <p:cNvPr id="32" name="Straight Arrow Connector 31">
            <a:extLst>
              <a:ext uri="{FF2B5EF4-FFF2-40B4-BE49-F238E27FC236}">
                <a16:creationId xmlns:a16="http://schemas.microsoft.com/office/drawing/2014/main" id="{40C38916-DB27-8D83-47CE-17C92D58A712}"/>
              </a:ext>
            </a:extLst>
          </p:cNvPr>
          <p:cNvCxnSpPr>
            <a:stCxn id="4" idx="7"/>
            <a:endCxn id="5" idx="3"/>
          </p:cNvCxnSpPr>
          <p:nvPr/>
        </p:nvCxnSpPr>
        <p:spPr>
          <a:xfrm flipV="1">
            <a:off x="2821721" y="2847179"/>
            <a:ext cx="1135424" cy="618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0B6601E-EE14-2EAA-DCA5-388ADAC71E81}"/>
              </a:ext>
            </a:extLst>
          </p:cNvPr>
          <p:cNvCxnSpPr>
            <a:stCxn id="4" idx="5"/>
            <a:endCxn id="9" idx="2"/>
          </p:cNvCxnSpPr>
          <p:nvPr/>
        </p:nvCxnSpPr>
        <p:spPr>
          <a:xfrm>
            <a:off x="2821721" y="3904191"/>
            <a:ext cx="1042825" cy="792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D86F004-673D-E0FE-022A-3B543D3BF971}"/>
              </a:ext>
            </a:extLst>
          </p:cNvPr>
          <p:cNvCxnSpPr>
            <a:stCxn id="5" idx="6"/>
            <a:endCxn id="6" idx="2"/>
          </p:cNvCxnSpPr>
          <p:nvPr/>
        </p:nvCxnSpPr>
        <p:spPr>
          <a:xfrm>
            <a:off x="4514637" y="2627804"/>
            <a:ext cx="1391899" cy="3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865B9C8-09ED-E74A-864C-BC29D11B69D0}"/>
              </a:ext>
            </a:extLst>
          </p:cNvPr>
          <p:cNvCxnSpPr>
            <a:stCxn id="6" idx="4"/>
            <a:endCxn id="8" idx="0"/>
          </p:cNvCxnSpPr>
          <p:nvPr/>
        </p:nvCxnSpPr>
        <p:spPr>
          <a:xfrm flipH="1">
            <a:off x="6210855" y="2968866"/>
            <a:ext cx="22252" cy="1425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E613277-7E06-E532-F79C-36703E587756}"/>
              </a:ext>
            </a:extLst>
          </p:cNvPr>
          <p:cNvCxnSpPr>
            <a:stCxn id="8" idx="2"/>
            <a:endCxn id="9" idx="6"/>
          </p:cNvCxnSpPr>
          <p:nvPr/>
        </p:nvCxnSpPr>
        <p:spPr>
          <a:xfrm flipH="1" flipV="1">
            <a:off x="4517688" y="4696572"/>
            <a:ext cx="1366596" cy="7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ECD47E2-5489-E983-A3A0-233A62492D39}"/>
              </a:ext>
            </a:extLst>
          </p:cNvPr>
          <p:cNvCxnSpPr>
            <a:stCxn id="8" idx="1"/>
            <a:endCxn id="5" idx="5"/>
          </p:cNvCxnSpPr>
          <p:nvPr/>
        </p:nvCxnSpPr>
        <p:spPr>
          <a:xfrm flipH="1" flipV="1">
            <a:off x="4418987" y="2847179"/>
            <a:ext cx="1560947" cy="1637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9D09821-90D4-5D7F-788A-2D9CD3BE81C0}"/>
              </a:ext>
            </a:extLst>
          </p:cNvPr>
          <p:cNvCxnSpPr>
            <a:stCxn id="9" idx="0"/>
            <a:endCxn id="5" idx="4"/>
          </p:cNvCxnSpPr>
          <p:nvPr/>
        </p:nvCxnSpPr>
        <p:spPr>
          <a:xfrm flipH="1" flipV="1">
            <a:off x="4188066" y="2938047"/>
            <a:ext cx="3051" cy="1448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FF2BCA3-2A1C-7E05-1A25-6035861D9620}"/>
              </a:ext>
            </a:extLst>
          </p:cNvPr>
          <p:cNvSpPr txBox="1"/>
          <p:nvPr/>
        </p:nvSpPr>
        <p:spPr>
          <a:xfrm>
            <a:off x="2937554" y="2884956"/>
            <a:ext cx="1055914" cy="369332"/>
          </a:xfrm>
          <a:prstGeom prst="rect">
            <a:avLst/>
          </a:prstGeom>
          <a:noFill/>
        </p:spPr>
        <p:txBody>
          <a:bodyPr wrap="square" rtlCol="0">
            <a:spAutoFit/>
          </a:bodyPr>
          <a:lstStyle/>
          <a:p>
            <a:r>
              <a:rPr lang="en-US" dirty="0"/>
              <a:t>a</a:t>
            </a:r>
          </a:p>
        </p:txBody>
      </p:sp>
      <p:sp>
        <p:nvSpPr>
          <p:cNvPr id="46" name="TextBox 45">
            <a:extLst>
              <a:ext uri="{FF2B5EF4-FFF2-40B4-BE49-F238E27FC236}">
                <a16:creationId xmlns:a16="http://schemas.microsoft.com/office/drawing/2014/main" id="{E62998BF-9BEF-7658-33C8-159F249C408A}"/>
              </a:ext>
            </a:extLst>
          </p:cNvPr>
          <p:cNvSpPr txBox="1"/>
          <p:nvPr/>
        </p:nvSpPr>
        <p:spPr>
          <a:xfrm>
            <a:off x="5103688" y="3304487"/>
            <a:ext cx="1055914" cy="369332"/>
          </a:xfrm>
          <a:prstGeom prst="rect">
            <a:avLst/>
          </a:prstGeom>
          <a:noFill/>
        </p:spPr>
        <p:txBody>
          <a:bodyPr wrap="square" rtlCol="0">
            <a:spAutoFit/>
          </a:bodyPr>
          <a:lstStyle/>
          <a:p>
            <a:r>
              <a:rPr lang="en-US" dirty="0"/>
              <a:t>a</a:t>
            </a:r>
          </a:p>
        </p:txBody>
      </p:sp>
      <p:sp>
        <p:nvSpPr>
          <p:cNvPr id="47" name="TextBox 46">
            <a:extLst>
              <a:ext uri="{FF2B5EF4-FFF2-40B4-BE49-F238E27FC236}">
                <a16:creationId xmlns:a16="http://schemas.microsoft.com/office/drawing/2014/main" id="{19B639EF-52C8-AA26-A517-85E2E27F4A86}"/>
              </a:ext>
            </a:extLst>
          </p:cNvPr>
          <p:cNvSpPr txBox="1"/>
          <p:nvPr/>
        </p:nvSpPr>
        <p:spPr>
          <a:xfrm>
            <a:off x="5019785" y="2583581"/>
            <a:ext cx="1055914" cy="369332"/>
          </a:xfrm>
          <a:prstGeom prst="rect">
            <a:avLst/>
          </a:prstGeom>
          <a:noFill/>
        </p:spPr>
        <p:txBody>
          <a:bodyPr wrap="square" rtlCol="0">
            <a:spAutoFit/>
          </a:bodyPr>
          <a:lstStyle/>
          <a:p>
            <a:r>
              <a:rPr lang="en-US" dirty="0"/>
              <a:t>b</a:t>
            </a:r>
          </a:p>
        </p:txBody>
      </p:sp>
      <p:sp>
        <p:nvSpPr>
          <p:cNvPr id="48" name="TextBox 47">
            <a:extLst>
              <a:ext uri="{FF2B5EF4-FFF2-40B4-BE49-F238E27FC236}">
                <a16:creationId xmlns:a16="http://schemas.microsoft.com/office/drawing/2014/main" id="{20CFF1A7-15E8-5499-09B8-224884ADD5F5}"/>
              </a:ext>
            </a:extLst>
          </p:cNvPr>
          <p:cNvSpPr txBox="1"/>
          <p:nvPr/>
        </p:nvSpPr>
        <p:spPr>
          <a:xfrm>
            <a:off x="6312617" y="3383254"/>
            <a:ext cx="1055914" cy="369332"/>
          </a:xfrm>
          <a:prstGeom prst="rect">
            <a:avLst/>
          </a:prstGeom>
          <a:noFill/>
        </p:spPr>
        <p:txBody>
          <a:bodyPr wrap="square" rtlCol="0">
            <a:spAutoFit/>
          </a:bodyPr>
          <a:lstStyle/>
          <a:p>
            <a:r>
              <a:rPr lang="en-US" dirty="0"/>
              <a:t>b</a:t>
            </a:r>
          </a:p>
        </p:txBody>
      </p:sp>
      <p:sp>
        <p:nvSpPr>
          <p:cNvPr id="49" name="TextBox 48">
            <a:extLst>
              <a:ext uri="{FF2B5EF4-FFF2-40B4-BE49-F238E27FC236}">
                <a16:creationId xmlns:a16="http://schemas.microsoft.com/office/drawing/2014/main" id="{4F617F9E-48E5-3AB6-64B0-A2483F08952C}"/>
              </a:ext>
            </a:extLst>
          </p:cNvPr>
          <p:cNvSpPr txBox="1"/>
          <p:nvPr/>
        </p:nvSpPr>
        <p:spPr>
          <a:xfrm>
            <a:off x="5057459" y="4665812"/>
            <a:ext cx="1055914" cy="369332"/>
          </a:xfrm>
          <a:prstGeom prst="rect">
            <a:avLst/>
          </a:prstGeom>
          <a:noFill/>
        </p:spPr>
        <p:txBody>
          <a:bodyPr wrap="square" rtlCol="0">
            <a:spAutoFit/>
          </a:bodyPr>
          <a:lstStyle/>
          <a:p>
            <a:r>
              <a:rPr lang="en-US" dirty="0"/>
              <a:t>b</a:t>
            </a:r>
          </a:p>
        </p:txBody>
      </p:sp>
      <p:sp>
        <p:nvSpPr>
          <p:cNvPr id="50" name="TextBox 49">
            <a:extLst>
              <a:ext uri="{FF2B5EF4-FFF2-40B4-BE49-F238E27FC236}">
                <a16:creationId xmlns:a16="http://schemas.microsoft.com/office/drawing/2014/main" id="{A3692BC2-E426-FC0D-6477-D080D380F6C0}"/>
              </a:ext>
            </a:extLst>
          </p:cNvPr>
          <p:cNvSpPr txBox="1"/>
          <p:nvPr/>
        </p:nvSpPr>
        <p:spPr>
          <a:xfrm>
            <a:off x="2887899" y="4150394"/>
            <a:ext cx="1055914" cy="369332"/>
          </a:xfrm>
          <a:prstGeom prst="rect">
            <a:avLst/>
          </a:prstGeom>
          <a:noFill/>
        </p:spPr>
        <p:txBody>
          <a:bodyPr wrap="square" rtlCol="0">
            <a:spAutoFit/>
          </a:bodyPr>
          <a:lstStyle/>
          <a:p>
            <a:r>
              <a:rPr lang="en-US" dirty="0"/>
              <a:t>b</a:t>
            </a:r>
          </a:p>
        </p:txBody>
      </p:sp>
      <p:cxnSp>
        <p:nvCxnSpPr>
          <p:cNvPr id="52" name="Connector: Curved 51">
            <a:extLst>
              <a:ext uri="{FF2B5EF4-FFF2-40B4-BE49-F238E27FC236}">
                <a16:creationId xmlns:a16="http://schemas.microsoft.com/office/drawing/2014/main" id="{D4A642E8-EC15-448A-DF05-9D4CF64B609B}"/>
              </a:ext>
            </a:extLst>
          </p:cNvPr>
          <p:cNvCxnSpPr>
            <a:stCxn id="9" idx="5"/>
            <a:endCxn id="9" idx="3"/>
          </p:cNvCxnSpPr>
          <p:nvPr/>
        </p:nvCxnSpPr>
        <p:spPr>
          <a:xfrm rot="5400000">
            <a:off x="4191117" y="4685026"/>
            <a:ext cx="12700" cy="461842"/>
          </a:xfrm>
          <a:prstGeom prst="curvedConnector3">
            <a:avLst>
              <a:gd name="adj1" fmla="val 39716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Curved 61">
            <a:extLst>
              <a:ext uri="{FF2B5EF4-FFF2-40B4-BE49-F238E27FC236}">
                <a16:creationId xmlns:a16="http://schemas.microsoft.com/office/drawing/2014/main" id="{6C979396-D9F7-35DC-0F8B-30B8221387A0}"/>
              </a:ext>
            </a:extLst>
          </p:cNvPr>
          <p:cNvCxnSpPr>
            <a:stCxn id="6" idx="0"/>
            <a:endCxn id="5" idx="0"/>
          </p:cNvCxnSpPr>
          <p:nvPr/>
        </p:nvCxnSpPr>
        <p:spPr>
          <a:xfrm rot="16200000" flipV="1">
            <a:off x="5195178" y="1310450"/>
            <a:ext cx="30819" cy="2045041"/>
          </a:xfrm>
          <a:prstGeom prst="curvedConnector3">
            <a:avLst>
              <a:gd name="adj1" fmla="val 84175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Curved 63">
            <a:extLst>
              <a:ext uri="{FF2B5EF4-FFF2-40B4-BE49-F238E27FC236}">
                <a16:creationId xmlns:a16="http://schemas.microsoft.com/office/drawing/2014/main" id="{224A3D13-AC13-9A3B-C8E0-89667519B4DA}"/>
              </a:ext>
            </a:extLst>
          </p:cNvPr>
          <p:cNvCxnSpPr>
            <a:stCxn id="5" idx="0"/>
            <a:endCxn id="5" idx="2"/>
          </p:cNvCxnSpPr>
          <p:nvPr/>
        </p:nvCxnSpPr>
        <p:spPr>
          <a:xfrm rot="16200000" flipH="1" flipV="1">
            <a:off x="3869659" y="2309396"/>
            <a:ext cx="310243" cy="326571"/>
          </a:xfrm>
          <a:prstGeom prst="curvedConnector4">
            <a:avLst>
              <a:gd name="adj1" fmla="val -106800"/>
              <a:gd name="adj2" fmla="val 17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35CE6C8-336D-40F5-559B-9F31E8625773}"/>
              </a:ext>
            </a:extLst>
          </p:cNvPr>
          <p:cNvSpPr txBox="1"/>
          <p:nvPr/>
        </p:nvSpPr>
        <p:spPr>
          <a:xfrm>
            <a:off x="5107119" y="1756514"/>
            <a:ext cx="1055914" cy="369332"/>
          </a:xfrm>
          <a:prstGeom prst="rect">
            <a:avLst/>
          </a:prstGeom>
          <a:noFill/>
        </p:spPr>
        <p:txBody>
          <a:bodyPr wrap="square" rtlCol="0">
            <a:spAutoFit/>
          </a:bodyPr>
          <a:lstStyle/>
          <a:p>
            <a:r>
              <a:rPr lang="en-US" dirty="0"/>
              <a:t>a</a:t>
            </a:r>
          </a:p>
        </p:txBody>
      </p:sp>
      <p:sp>
        <p:nvSpPr>
          <p:cNvPr id="67" name="TextBox 66">
            <a:extLst>
              <a:ext uri="{FF2B5EF4-FFF2-40B4-BE49-F238E27FC236}">
                <a16:creationId xmlns:a16="http://schemas.microsoft.com/office/drawing/2014/main" id="{384D1B80-7E9C-4628-EA88-669C97A9319D}"/>
              </a:ext>
            </a:extLst>
          </p:cNvPr>
          <p:cNvSpPr txBox="1"/>
          <p:nvPr/>
        </p:nvSpPr>
        <p:spPr>
          <a:xfrm>
            <a:off x="3482088" y="1826722"/>
            <a:ext cx="1055914" cy="369332"/>
          </a:xfrm>
          <a:prstGeom prst="rect">
            <a:avLst/>
          </a:prstGeom>
          <a:noFill/>
        </p:spPr>
        <p:txBody>
          <a:bodyPr wrap="square" rtlCol="0">
            <a:spAutoFit/>
          </a:bodyPr>
          <a:lstStyle/>
          <a:p>
            <a:r>
              <a:rPr lang="en-US" dirty="0"/>
              <a:t>a</a:t>
            </a:r>
          </a:p>
        </p:txBody>
      </p:sp>
      <p:sp>
        <p:nvSpPr>
          <p:cNvPr id="68" name="TextBox 67">
            <a:extLst>
              <a:ext uri="{FF2B5EF4-FFF2-40B4-BE49-F238E27FC236}">
                <a16:creationId xmlns:a16="http://schemas.microsoft.com/office/drawing/2014/main" id="{ECC2180E-CC31-5F26-9BE7-B0CD4C8E6C36}"/>
              </a:ext>
            </a:extLst>
          </p:cNvPr>
          <p:cNvSpPr txBox="1"/>
          <p:nvPr/>
        </p:nvSpPr>
        <p:spPr>
          <a:xfrm>
            <a:off x="4055727" y="5338773"/>
            <a:ext cx="1055914" cy="369332"/>
          </a:xfrm>
          <a:prstGeom prst="rect">
            <a:avLst/>
          </a:prstGeom>
          <a:noFill/>
        </p:spPr>
        <p:txBody>
          <a:bodyPr wrap="square" rtlCol="0">
            <a:spAutoFit/>
          </a:bodyPr>
          <a:lstStyle/>
          <a:p>
            <a:r>
              <a:rPr lang="en-US" dirty="0"/>
              <a:t>b</a:t>
            </a:r>
          </a:p>
        </p:txBody>
      </p:sp>
    </p:spTree>
    <p:extLst>
      <p:ext uri="{BB962C8B-B14F-4D97-AF65-F5344CB8AC3E}">
        <p14:creationId xmlns:p14="http://schemas.microsoft.com/office/powerpoint/2010/main" val="39648414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642E9-76A9-4DDB-92B3-240D5BFFC820}"/>
              </a:ext>
            </a:extLst>
          </p:cNvPr>
          <p:cNvSpPr>
            <a:spLocks noGrp="1"/>
          </p:cNvSpPr>
          <p:nvPr>
            <p:ph type="title"/>
          </p:nvPr>
        </p:nvSpPr>
        <p:spPr/>
        <p:txBody>
          <a:bodyPr/>
          <a:lstStyle/>
          <a:p>
            <a:r>
              <a:rPr lang="en-US" dirty="0"/>
              <a:t>Steps in building lexical analyzer from RE</a:t>
            </a:r>
            <a:endParaRPr lang="en-IN" dirty="0"/>
          </a:p>
        </p:txBody>
      </p:sp>
      <p:sp>
        <p:nvSpPr>
          <p:cNvPr id="3" name="Content Placeholder 2">
            <a:extLst>
              <a:ext uri="{FF2B5EF4-FFF2-40B4-BE49-F238E27FC236}">
                <a16:creationId xmlns:a16="http://schemas.microsoft.com/office/drawing/2014/main" id="{1107D042-F6FC-4624-A237-A231012D0AE7}"/>
              </a:ext>
            </a:extLst>
          </p:cNvPr>
          <p:cNvSpPr>
            <a:spLocks noGrp="1"/>
          </p:cNvSpPr>
          <p:nvPr>
            <p:ph idx="1"/>
          </p:nvPr>
        </p:nvSpPr>
        <p:spPr/>
        <p:txBody>
          <a:bodyPr/>
          <a:lstStyle/>
          <a:p>
            <a:r>
              <a:rPr lang="en-IN" b="1" dirty="0"/>
              <a:t>Regular expression to NFA</a:t>
            </a:r>
          </a:p>
          <a:p>
            <a:r>
              <a:rPr lang="en-IN" dirty="0"/>
              <a:t>NFA to DFA</a:t>
            </a:r>
          </a:p>
          <a:p>
            <a:r>
              <a:rPr lang="en-IN" dirty="0"/>
              <a:t>Implementation of DFA </a:t>
            </a:r>
          </a:p>
        </p:txBody>
      </p:sp>
    </p:spTree>
    <p:extLst>
      <p:ext uri="{BB962C8B-B14F-4D97-AF65-F5344CB8AC3E}">
        <p14:creationId xmlns:p14="http://schemas.microsoft.com/office/powerpoint/2010/main" val="357295501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5DBF3-40A1-49D8-B25B-6AD2DBA1840A}"/>
              </a:ext>
            </a:extLst>
          </p:cNvPr>
          <p:cNvSpPr>
            <a:spLocks noGrp="1"/>
          </p:cNvSpPr>
          <p:nvPr>
            <p:ph type="title"/>
          </p:nvPr>
        </p:nvSpPr>
        <p:spPr/>
        <p:txBody>
          <a:bodyPr/>
          <a:lstStyle/>
          <a:p>
            <a:r>
              <a:rPr lang="en-US" dirty="0"/>
              <a:t>Regular expression to NFA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FAF58D5-5AC0-47A6-9FAA-83BC682940A0}"/>
                  </a:ext>
                </a:extLst>
              </p:cNvPr>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𝜖</m:t>
                    </m:r>
                  </m:oMath>
                </a14:m>
                <a:endParaRPr lang="en-US" dirty="0"/>
              </a:p>
            </p:txBody>
          </p:sp>
        </mc:Choice>
        <mc:Fallback xmlns="">
          <p:sp>
            <p:nvSpPr>
              <p:cNvPr id="3" name="Content Placeholder 2">
                <a:extLst>
                  <a:ext uri="{FF2B5EF4-FFF2-40B4-BE49-F238E27FC236}">
                    <a16:creationId xmlns:a16="http://schemas.microsoft.com/office/drawing/2014/main" id="{3FAF58D5-5AC0-47A6-9FAA-83BC682940A0}"/>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
        <p:nvSpPr>
          <p:cNvPr id="4" name="Oval 3">
            <a:extLst>
              <a:ext uri="{FF2B5EF4-FFF2-40B4-BE49-F238E27FC236}">
                <a16:creationId xmlns:a16="http://schemas.microsoft.com/office/drawing/2014/main" id="{D9FCEB31-D632-467C-93BF-CD6CDAEB0D19}"/>
              </a:ext>
            </a:extLst>
          </p:cNvPr>
          <p:cNvSpPr/>
          <p:nvPr/>
        </p:nvSpPr>
        <p:spPr>
          <a:xfrm>
            <a:off x="2362200" y="2950029"/>
            <a:ext cx="914400" cy="8708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endParaRPr lang="en-US" dirty="0"/>
          </a:p>
        </p:txBody>
      </p:sp>
      <p:sp>
        <p:nvSpPr>
          <p:cNvPr id="5" name="Oval 4">
            <a:extLst>
              <a:ext uri="{FF2B5EF4-FFF2-40B4-BE49-F238E27FC236}">
                <a16:creationId xmlns:a16="http://schemas.microsoft.com/office/drawing/2014/main" id="{096EDE07-946E-45DF-884A-660198987036}"/>
              </a:ext>
            </a:extLst>
          </p:cNvPr>
          <p:cNvSpPr/>
          <p:nvPr/>
        </p:nvSpPr>
        <p:spPr>
          <a:xfrm>
            <a:off x="6585853" y="2895601"/>
            <a:ext cx="1153889" cy="10559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7F3A8C3-5EA1-46C4-B247-497414FC6D34}"/>
              </a:ext>
            </a:extLst>
          </p:cNvPr>
          <p:cNvSpPr/>
          <p:nvPr/>
        </p:nvSpPr>
        <p:spPr>
          <a:xfrm>
            <a:off x="6694711" y="2993572"/>
            <a:ext cx="914400" cy="8708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cxnSp>
        <p:nvCxnSpPr>
          <p:cNvPr id="8" name="Straight Arrow Connector 7">
            <a:extLst>
              <a:ext uri="{FF2B5EF4-FFF2-40B4-BE49-F238E27FC236}">
                <a16:creationId xmlns:a16="http://schemas.microsoft.com/office/drawing/2014/main" id="{67D23381-AC50-4360-A709-9E1F7C1312E2}"/>
              </a:ext>
            </a:extLst>
          </p:cNvPr>
          <p:cNvCxnSpPr/>
          <p:nvPr/>
        </p:nvCxnSpPr>
        <p:spPr>
          <a:xfrm>
            <a:off x="1578429" y="3385457"/>
            <a:ext cx="7837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2AF1F71-646F-476E-9617-1414E802D661}"/>
              </a:ext>
            </a:extLst>
          </p:cNvPr>
          <p:cNvCxnSpPr>
            <a:stCxn id="4" idx="6"/>
          </p:cNvCxnSpPr>
          <p:nvPr/>
        </p:nvCxnSpPr>
        <p:spPr>
          <a:xfrm flipV="1">
            <a:off x="3276600" y="3385457"/>
            <a:ext cx="330925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93F9CA55-C3E9-4E19-97A2-A6259DA3D84C}"/>
                  </a:ext>
                </a:extLst>
              </p:cNvPr>
              <p:cNvSpPr txBox="1"/>
              <p:nvPr/>
            </p:nvSpPr>
            <p:spPr>
              <a:xfrm>
                <a:off x="4648201" y="2819400"/>
                <a:ext cx="6749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11" name="TextBox 10">
                <a:extLst>
                  <a:ext uri="{FF2B5EF4-FFF2-40B4-BE49-F238E27FC236}">
                    <a16:creationId xmlns:a16="http://schemas.microsoft.com/office/drawing/2014/main" id="{93F9CA55-C3E9-4E19-97A2-A6259DA3D84C}"/>
                  </a:ext>
                </a:extLst>
              </p:cNvPr>
              <p:cNvSpPr txBox="1">
                <a:spLocks noRot="1" noChangeAspect="1" noMove="1" noResize="1" noEditPoints="1" noAdjustHandles="1" noChangeArrowheads="1" noChangeShapeType="1" noTextEdit="1"/>
              </p:cNvSpPr>
              <p:nvPr/>
            </p:nvSpPr>
            <p:spPr>
              <a:xfrm>
                <a:off x="4648201" y="2819400"/>
                <a:ext cx="674914" cy="369332"/>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790289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5DBF3-40A1-49D8-B25B-6AD2DBA1840A}"/>
              </a:ext>
            </a:extLst>
          </p:cNvPr>
          <p:cNvSpPr>
            <a:spLocks noGrp="1"/>
          </p:cNvSpPr>
          <p:nvPr>
            <p:ph type="title"/>
          </p:nvPr>
        </p:nvSpPr>
        <p:spPr/>
        <p:txBody>
          <a:bodyPr/>
          <a:lstStyle/>
          <a:p>
            <a:r>
              <a:rPr lang="en-US" dirty="0"/>
              <a:t>Regular expression to NFA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FAF58D5-5AC0-47A6-9FAA-83BC682940A0}"/>
                  </a:ext>
                </a:extLst>
              </p:cNvPr>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m:t>
                    </m:r>
                  </m:oMath>
                </a14:m>
                <a:endParaRPr lang="en-US" dirty="0"/>
              </a:p>
            </p:txBody>
          </p:sp>
        </mc:Choice>
        <mc:Fallback xmlns="">
          <p:sp>
            <p:nvSpPr>
              <p:cNvPr id="3" name="Content Placeholder 2">
                <a:extLst>
                  <a:ext uri="{FF2B5EF4-FFF2-40B4-BE49-F238E27FC236}">
                    <a16:creationId xmlns:a16="http://schemas.microsoft.com/office/drawing/2014/main" id="{3FAF58D5-5AC0-47A6-9FAA-83BC682940A0}"/>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
        <p:nvSpPr>
          <p:cNvPr id="4" name="Oval 3">
            <a:extLst>
              <a:ext uri="{FF2B5EF4-FFF2-40B4-BE49-F238E27FC236}">
                <a16:creationId xmlns:a16="http://schemas.microsoft.com/office/drawing/2014/main" id="{D9FCEB31-D632-467C-93BF-CD6CDAEB0D19}"/>
              </a:ext>
            </a:extLst>
          </p:cNvPr>
          <p:cNvSpPr/>
          <p:nvPr/>
        </p:nvSpPr>
        <p:spPr>
          <a:xfrm>
            <a:off x="2362200" y="2950029"/>
            <a:ext cx="914400" cy="8708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endParaRPr lang="en-US" dirty="0"/>
          </a:p>
        </p:txBody>
      </p:sp>
      <p:sp>
        <p:nvSpPr>
          <p:cNvPr id="5" name="Oval 4">
            <a:extLst>
              <a:ext uri="{FF2B5EF4-FFF2-40B4-BE49-F238E27FC236}">
                <a16:creationId xmlns:a16="http://schemas.microsoft.com/office/drawing/2014/main" id="{096EDE07-946E-45DF-884A-660198987036}"/>
              </a:ext>
            </a:extLst>
          </p:cNvPr>
          <p:cNvSpPr/>
          <p:nvPr/>
        </p:nvSpPr>
        <p:spPr>
          <a:xfrm>
            <a:off x="6585853" y="2895601"/>
            <a:ext cx="1153889" cy="10559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7F3A8C3-5EA1-46C4-B247-497414FC6D34}"/>
              </a:ext>
            </a:extLst>
          </p:cNvPr>
          <p:cNvSpPr/>
          <p:nvPr/>
        </p:nvSpPr>
        <p:spPr>
          <a:xfrm>
            <a:off x="6694711" y="2993572"/>
            <a:ext cx="914400" cy="8708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cxnSp>
        <p:nvCxnSpPr>
          <p:cNvPr id="8" name="Straight Arrow Connector 7">
            <a:extLst>
              <a:ext uri="{FF2B5EF4-FFF2-40B4-BE49-F238E27FC236}">
                <a16:creationId xmlns:a16="http://schemas.microsoft.com/office/drawing/2014/main" id="{67D23381-AC50-4360-A709-9E1F7C1312E2}"/>
              </a:ext>
            </a:extLst>
          </p:cNvPr>
          <p:cNvCxnSpPr/>
          <p:nvPr/>
        </p:nvCxnSpPr>
        <p:spPr>
          <a:xfrm>
            <a:off x="1578429" y="3385457"/>
            <a:ext cx="7837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2AF1F71-646F-476E-9617-1414E802D661}"/>
              </a:ext>
            </a:extLst>
          </p:cNvPr>
          <p:cNvCxnSpPr>
            <a:stCxn id="4" idx="6"/>
          </p:cNvCxnSpPr>
          <p:nvPr/>
        </p:nvCxnSpPr>
        <p:spPr>
          <a:xfrm flipV="1">
            <a:off x="3276600" y="3385457"/>
            <a:ext cx="330925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93F9CA55-C3E9-4E19-97A2-A6259DA3D84C}"/>
                  </a:ext>
                </a:extLst>
              </p:cNvPr>
              <p:cNvSpPr txBox="1"/>
              <p:nvPr/>
            </p:nvSpPr>
            <p:spPr>
              <a:xfrm>
                <a:off x="4648201" y="2819400"/>
                <a:ext cx="6749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oMath>
                  </m:oMathPara>
                </a14:m>
                <a:endParaRPr lang="en-US" dirty="0"/>
              </a:p>
            </p:txBody>
          </p:sp>
        </mc:Choice>
        <mc:Fallback xmlns="">
          <p:sp>
            <p:nvSpPr>
              <p:cNvPr id="11" name="TextBox 10">
                <a:extLst>
                  <a:ext uri="{FF2B5EF4-FFF2-40B4-BE49-F238E27FC236}">
                    <a16:creationId xmlns:a16="http://schemas.microsoft.com/office/drawing/2014/main" id="{93F9CA55-C3E9-4E19-97A2-A6259DA3D84C}"/>
                  </a:ext>
                </a:extLst>
              </p:cNvPr>
              <p:cNvSpPr txBox="1">
                <a:spLocks noRot="1" noChangeAspect="1" noMove="1" noResize="1" noEditPoints="1" noAdjustHandles="1" noChangeArrowheads="1" noChangeShapeType="1" noTextEdit="1"/>
              </p:cNvSpPr>
              <p:nvPr/>
            </p:nvSpPr>
            <p:spPr>
              <a:xfrm>
                <a:off x="4648201" y="2819400"/>
                <a:ext cx="674914" cy="369332"/>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895715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7041-D433-4375-8491-7A038842ADE5}"/>
              </a:ext>
            </a:extLst>
          </p:cNvPr>
          <p:cNvSpPr>
            <a:spLocks noGrp="1"/>
          </p:cNvSpPr>
          <p:nvPr>
            <p:ph type="title"/>
          </p:nvPr>
        </p:nvSpPr>
        <p:spPr/>
        <p:txBody>
          <a:bodyPr/>
          <a:lstStyle/>
          <a:p>
            <a:r>
              <a:rPr lang="en-US" dirty="0"/>
              <a:t>Compound regular expression</a:t>
            </a:r>
          </a:p>
        </p:txBody>
      </p:sp>
      <p:sp>
        <p:nvSpPr>
          <p:cNvPr id="3" name="Content Placeholder 2">
            <a:extLst>
              <a:ext uri="{FF2B5EF4-FFF2-40B4-BE49-F238E27FC236}">
                <a16:creationId xmlns:a16="http://schemas.microsoft.com/office/drawing/2014/main" id="{1769801A-F4C6-4288-9F5D-247382A31449}"/>
              </a:ext>
            </a:extLst>
          </p:cNvPr>
          <p:cNvSpPr>
            <a:spLocks noGrp="1"/>
          </p:cNvSpPr>
          <p:nvPr>
            <p:ph idx="1"/>
          </p:nvPr>
        </p:nvSpPr>
        <p:spPr/>
        <p:txBody>
          <a:bodyPr/>
          <a:lstStyle/>
          <a:p>
            <a:r>
              <a:rPr lang="en-US" dirty="0"/>
              <a:t>The left circle is the start state and the right circle is the final state</a:t>
            </a:r>
          </a:p>
          <a:p>
            <a:pPr lvl="1"/>
            <a:r>
              <a:rPr lang="en-US" dirty="0"/>
              <a:t>The way we are constructing NFA, every regular expression has a unique start and final state</a:t>
            </a:r>
          </a:p>
        </p:txBody>
      </p:sp>
      <p:sp>
        <p:nvSpPr>
          <p:cNvPr id="4" name="Oval 3">
            <a:extLst>
              <a:ext uri="{FF2B5EF4-FFF2-40B4-BE49-F238E27FC236}">
                <a16:creationId xmlns:a16="http://schemas.microsoft.com/office/drawing/2014/main" id="{6A32C418-6E64-439F-9C16-3DD52CB41358}"/>
              </a:ext>
            </a:extLst>
          </p:cNvPr>
          <p:cNvSpPr/>
          <p:nvPr/>
        </p:nvSpPr>
        <p:spPr>
          <a:xfrm>
            <a:off x="2471057" y="3864429"/>
            <a:ext cx="5791200" cy="1469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B7B85AE-DE63-40EA-AA7A-E85AF340A2EF}"/>
              </a:ext>
            </a:extLst>
          </p:cNvPr>
          <p:cNvSpPr/>
          <p:nvPr/>
        </p:nvSpPr>
        <p:spPr>
          <a:xfrm>
            <a:off x="2993571" y="4299857"/>
            <a:ext cx="936171" cy="5007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097610B-E3B4-454F-AF44-240B6F9AE652}"/>
              </a:ext>
            </a:extLst>
          </p:cNvPr>
          <p:cNvSpPr/>
          <p:nvPr/>
        </p:nvSpPr>
        <p:spPr>
          <a:xfrm>
            <a:off x="6662057" y="4332515"/>
            <a:ext cx="936171" cy="5007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6177C5B-2D2F-42D9-8B88-A9FF872BB6D8}"/>
              </a:ext>
            </a:extLst>
          </p:cNvPr>
          <p:cNvSpPr/>
          <p:nvPr/>
        </p:nvSpPr>
        <p:spPr>
          <a:xfrm>
            <a:off x="6520540" y="4278087"/>
            <a:ext cx="1230086" cy="5987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59B6D52-D506-409E-87F7-504D883023C3}"/>
              </a:ext>
            </a:extLst>
          </p:cNvPr>
          <p:cNvSpPr txBox="1"/>
          <p:nvPr/>
        </p:nvSpPr>
        <p:spPr>
          <a:xfrm>
            <a:off x="4833260" y="4365172"/>
            <a:ext cx="1132115" cy="369332"/>
          </a:xfrm>
          <a:prstGeom prst="rect">
            <a:avLst/>
          </a:prstGeom>
          <a:noFill/>
        </p:spPr>
        <p:txBody>
          <a:bodyPr wrap="square" rtlCol="0">
            <a:spAutoFit/>
          </a:bodyPr>
          <a:lstStyle/>
          <a:p>
            <a:r>
              <a:rPr lang="en-US" dirty="0"/>
              <a:t>N(s)</a:t>
            </a:r>
          </a:p>
        </p:txBody>
      </p:sp>
      <p:cxnSp>
        <p:nvCxnSpPr>
          <p:cNvPr id="10" name="Straight Arrow Connector 9">
            <a:extLst>
              <a:ext uri="{FF2B5EF4-FFF2-40B4-BE49-F238E27FC236}">
                <a16:creationId xmlns:a16="http://schemas.microsoft.com/office/drawing/2014/main" id="{BCEF7977-EBEE-432C-9CD0-9EAD6E5E8FDE}"/>
              </a:ext>
            </a:extLst>
          </p:cNvPr>
          <p:cNvCxnSpPr>
            <a:endCxn id="4" idx="2"/>
          </p:cNvCxnSpPr>
          <p:nvPr/>
        </p:nvCxnSpPr>
        <p:spPr>
          <a:xfrm>
            <a:off x="1796143" y="4572000"/>
            <a:ext cx="674914" cy="27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71463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5DBF3-40A1-49D8-B25B-6AD2DBA1840A}"/>
              </a:ext>
            </a:extLst>
          </p:cNvPr>
          <p:cNvSpPr>
            <a:spLocks noGrp="1"/>
          </p:cNvSpPr>
          <p:nvPr>
            <p:ph type="title"/>
          </p:nvPr>
        </p:nvSpPr>
        <p:spPr/>
        <p:txBody>
          <a:bodyPr/>
          <a:lstStyle/>
          <a:p>
            <a:r>
              <a:rPr lang="en-US" dirty="0"/>
              <a:t>Regular expression to NFA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FAF58D5-5AC0-47A6-9FAA-83BC682940A0}"/>
                  </a:ext>
                </a:extLst>
              </p:cNvPr>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𝑠</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𝑠</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𝑡</m:t>
                    </m:r>
                    <m:r>
                      <a:rPr lang="en-US" b="0" i="1" smtClean="0">
                        <a:latin typeface="Cambria Math" panose="02040503050406030204" pitchFamily="18" charset="0"/>
                      </a:rPr>
                      <m:t> </m:t>
                    </m:r>
                    <m:r>
                      <a:rPr lang="en-US" b="0" i="1" smtClean="0">
                        <a:latin typeface="Cambria Math" panose="02040503050406030204" pitchFamily="18" charset="0"/>
                      </a:rPr>
                      <m:t>𝑎𝑟𝑒</m:t>
                    </m:r>
                    <m:r>
                      <a:rPr lang="en-US" b="0" i="1" smtClean="0">
                        <a:latin typeface="Cambria Math" panose="02040503050406030204" pitchFamily="18" charset="0"/>
                      </a:rPr>
                      <m:t> </m:t>
                    </m:r>
                    <m:r>
                      <a:rPr lang="en-US" b="0" i="1" smtClean="0">
                        <a:latin typeface="Cambria Math" panose="02040503050406030204" pitchFamily="18" charset="0"/>
                      </a:rPr>
                      <m:t>𝑟𝑒𝑔𝑢𝑙𝑎𝑟</m:t>
                    </m:r>
                    <m:r>
                      <a:rPr lang="en-US" b="0" i="1" smtClean="0">
                        <a:latin typeface="Cambria Math" panose="02040503050406030204" pitchFamily="18" charset="0"/>
                      </a:rPr>
                      <m:t> </m:t>
                    </m:r>
                    <m:r>
                      <a:rPr lang="en-US" b="0" i="1" smtClean="0">
                        <a:latin typeface="Cambria Math" panose="02040503050406030204" pitchFamily="18" charset="0"/>
                      </a:rPr>
                      <m:t>𝑒𝑥𝑝𝑟𝑒𝑠𝑠𝑖𝑜𝑛𝑠</m:t>
                    </m:r>
                  </m:oMath>
                </a14:m>
                <a:endParaRPr lang="en-US" b="0" dirty="0"/>
              </a:p>
              <a:p>
                <a:pPr lvl="1"/>
                <a:r>
                  <a:rPr lang="en-US" dirty="0"/>
                  <a:t>N(s) and N(t) are the NFA’s for regular expressions s and t, respectively</a:t>
                </a:r>
              </a:p>
              <a:p>
                <a:pPr marL="457200" lvl="1" indent="0">
                  <a:buNone/>
                </a:pPr>
                <a:r>
                  <a:rPr lang="en-US" dirty="0"/>
                  <a:t> </a:t>
                </a:r>
              </a:p>
            </p:txBody>
          </p:sp>
        </mc:Choice>
        <mc:Fallback xmlns="">
          <p:sp>
            <p:nvSpPr>
              <p:cNvPr id="3" name="Content Placeholder 2">
                <a:extLst>
                  <a:ext uri="{FF2B5EF4-FFF2-40B4-BE49-F238E27FC236}">
                    <a16:creationId xmlns:a16="http://schemas.microsoft.com/office/drawing/2014/main" id="{3FAF58D5-5AC0-47A6-9FAA-83BC682940A0}"/>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
        <p:nvSpPr>
          <p:cNvPr id="12" name="Oval 11">
            <a:extLst>
              <a:ext uri="{FF2B5EF4-FFF2-40B4-BE49-F238E27FC236}">
                <a16:creationId xmlns:a16="http://schemas.microsoft.com/office/drawing/2014/main" id="{2909E043-05E9-4DA6-8D8A-6579BF42D710}"/>
              </a:ext>
            </a:extLst>
          </p:cNvPr>
          <p:cNvSpPr/>
          <p:nvPr/>
        </p:nvSpPr>
        <p:spPr>
          <a:xfrm>
            <a:off x="3102429" y="2993572"/>
            <a:ext cx="5791200" cy="1469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E65251E-3F3E-4160-88A3-9BEAF797BFD9}"/>
              </a:ext>
            </a:extLst>
          </p:cNvPr>
          <p:cNvSpPr/>
          <p:nvPr/>
        </p:nvSpPr>
        <p:spPr>
          <a:xfrm>
            <a:off x="3624943" y="3429000"/>
            <a:ext cx="936171" cy="5007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41B7692-3B31-4B25-BF41-A3DEF9F2393A}"/>
              </a:ext>
            </a:extLst>
          </p:cNvPr>
          <p:cNvSpPr/>
          <p:nvPr/>
        </p:nvSpPr>
        <p:spPr>
          <a:xfrm>
            <a:off x="7293429" y="3461658"/>
            <a:ext cx="936171" cy="5007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AC2D79E-ABD0-4FCD-B792-82CED6687612}"/>
              </a:ext>
            </a:extLst>
          </p:cNvPr>
          <p:cNvSpPr txBox="1"/>
          <p:nvPr/>
        </p:nvSpPr>
        <p:spPr>
          <a:xfrm>
            <a:off x="5464632" y="3494315"/>
            <a:ext cx="1132115" cy="369332"/>
          </a:xfrm>
          <a:prstGeom prst="rect">
            <a:avLst/>
          </a:prstGeom>
          <a:noFill/>
        </p:spPr>
        <p:txBody>
          <a:bodyPr wrap="square" rtlCol="0">
            <a:spAutoFit/>
          </a:bodyPr>
          <a:lstStyle/>
          <a:p>
            <a:r>
              <a:rPr lang="en-US" dirty="0"/>
              <a:t>N(s)</a:t>
            </a:r>
          </a:p>
        </p:txBody>
      </p:sp>
      <p:sp>
        <p:nvSpPr>
          <p:cNvPr id="17" name="Oval 16">
            <a:extLst>
              <a:ext uri="{FF2B5EF4-FFF2-40B4-BE49-F238E27FC236}">
                <a16:creationId xmlns:a16="http://schemas.microsoft.com/office/drawing/2014/main" id="{121572BB-1AE3-4012-9AB4-C7C176410331}"/>
              </a:ext>
            </a:extLst>
          </p:cNvPr>
          <p:cNvSpPr/>
          <p:nvPr/>
        </p:nvSpPr>
        <p:spPr>
          <a:xfrm>
            <a:off x="3124203" y="4822372"/>
            <a:ext cx="5791200" cy="1469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11C9B0A2-4C31-445B-87C7-93C5763F60B7}"/>
              </a:ext>
            </a:extLst>
          </p:cNvPr>
          <p:cNvSpPr/>
          <p:nvPr/>
        </p:nvSpPr>
        <p:spPr>
          <a:xfrm>
            <a:off x="3646717" y="5257800"/>
            <a:ext cx="936171" cy="5007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4A1CDA5-A911-4CDC-BA42-15C09B5C84F3}"/>
              </a:ext>
            </a:extLst>
          </p:cNvPr>
          <p:cNvSpPr/>
          <p:nvPr/>
        </p:nvSpPr>
        <p:spPr>
          <a:xfrm>
            <a:off x="7315203" y="5290458"/>
            <a:ext cx="936171" cy="5007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DE71905-9BB2-44D3-A672-4482136D3663}"/>
              </a:ext>
            </a:extLst>
          </p:cNvPr>
          <p:cNvSpPr txBox="1"/>
          <p:nvPr/>
        </p:nvSpPr>
        <p:spPr>
          <a:xfrm>
            <a:off x="5486406" y="5323115"/>
            <a:ext cx="1132115" cy="369332"/>
          </a:xfrm>
          <a:prstGeom prst="rect">
            <a:avLst/>
          </a:prstGeom>
          <a:noFill/>
        </p:spPr>
        <p:txBody>
          <a:bodyPr wrap="square" rtlCol="0">
            <a:spAutoFit/>
          </a:bodyPr>
          <a:lstStyle/>
          <a:p>
            <a:r>
              <a:rPr lang="en-US" dirty="0"/>
              <a:t>N(t)</a:t>
            </a:r>
          </a:p>
        </p:txBody>
      </p:sp>
      <p:sp>
        <p:nvSpPr>
          <p:cNvPr id="7" name="Oval 6">
            <a:extLst>
              <a:ext uri="{FF2B5EF4-FFF2-40B4-BE49-F238E27FC236}">
                <a16:creationId xmlns:a16="http://schemas.microsoft.com/office/drawing/2014/main" id="{A41B825C-B844-4C38-9007-F77629710D32}"/>
              </a:ext>
            </a:extLst>
          </p:cNvPr>
          <p:cNvSpPr/>
          <p:nvPr/>
        </p:nvSpPr>
        <p:spPr>
          <a:xfrm>
            <a:off x="1208320" y="4335967"/>
            <a:ext cx="957937" cy="7585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r>
              <a:rPr lang="en-US" dirty="0">
                <a:solidFill>
                  <a:schemeClr val="tx1"/>
                </a:solidFill>
              </a:rPr>
              <a:t>i</a:t>
            </a:r>
            <a:endParaRPr lang="en-US" dirty="0"/>
          </a:p>
        </p:txBody>
      </p:sp>
      <p:sp>
        <p:nvSpPr>
          <p:cNvPr id="22" name="Oval 21">
            <a:extLst>
              <a:ext uri="{FF2B5EF4-FFF2-40B4-BE49-F238E27FC236}">
                <a16:creationId xmlns:a16="http://schemas.microsoft.com/office/drawing/2014/main" id="{68900B12-022F-4C16-A327-A958D9F30CE2}"/>
              </a:ext>
            </a:extLst>
          </p:cNvPr>
          <p:cNvSpPr/>
          <p:nvPr/>
        </p:nvSpPr>
        <p:spPr>
          <a:xfrm>
            <a:off x="9840683" y="4194453"/>
            <a:ext cx="957937" cy="7585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100101BC-9314-4779-8692-0CA5510E2365}"/>
              </a:ext>
            </a:extLst>
          </p:cNvPr>
          <p:cNvSpPr/>
          <p:nvPr/>
        </p:nvSpPr>
        <p:spPr>
          <a:xfrm>
            <a:off x="9960426" y="4281537"/>
            <a:ext cx="718460" cy="6061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cxnSp>
        <p:nvCxnSpPr>
          <p:cNvPr id="24" name="Straight Arrow Connector 23">
            <a:extLst>
              <a:ext uri="{FF2B5EF4-FFF2-40B4-BE49-F238E27FC236}">
                <a16:creationId xmlns:a16="http://schemas.microsoft.com/office/drawing/2014/main" id="{B1AF8A6B-876F-42BD-8070-1BA43B60E406}"/>
              </a:ext>
            </a:extLst>
          </p:cNvPr>
          <p:cNvCxnSpPr>
            <a:stCxn id="7" idx="7"/>
            <a:endCxn id="12" idx="2"/>
          </p:cNvCxnSpPr>
          <p:nvPr/>
        </p:nvCxnSpPr>
        <p:spPr>
          <a:xfrm flipV="1">
            <a:off x="2025970" y="3728358"/>
            <a:ext cx="1076459" cy="718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BFD3F74-5A83-49C4-BC73-9392207BE06A}"/>
              </a:ext>
            </a:extLst>
          </p:cNvPr>
          <p:cNvCxnSpPr>
            <a:stCxn id="7" idx="5"/>
            <a:endCxn id="17" idx="2"/>
          </p:cNvCxnSpPr>
          <p:nvPr/>
        </p:nvCxnSpPr>
        <p:spPr>
          <a:xfrm>
            <a:off x="2025970" y="4983427"/>
            <a:ext cx="1098233" cy="573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BC0987D-6F20-4983-B271-EB6D6E1BA111}"/>
              </a:ext>
            </a:extLst>
          </p:cNvPr>
          <p:cNvCxnSpPr>
            <a:stCxn id="12" idx="6"/>
            <a:endCxn id="22" idx="1"/>
          </p:cNvCxnSpPr>
          <p:nvPr/>
        </p:nvCxnSpPr>
        <p:spPr>
          <a:xfrm>
            <a:off x="8893629" y="3728358"/>
            <a:ext cx="1087341" cy="577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80ED58E-AE33-4D8C-B9F9-1D4518674D69}"/>
              </a:ext>
            </a:extLst>
          </p:cNvPr>
          <p:cNvCxnSpPr>
            <a:stCxn id="17" idx="6"/>
          </p:cNvCxnSpPr>
          <p:nvPr/>
        </p:nvCxnSpPr>
        <p:spPr>
          <a:xfrm flipV="1">
            <a:off x="8915403" y="4822372"/>
            <a:ext cx="1045023" cy="734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33B67D5-6013-4CB3-A5FD-44122CF86F5E}"/>
              </a:ext>
            </a:extLst>
          </p:cNvPr>
          <p:cNvCxnSpPr>
            <a:endCxn id="7" idx="2"/>
          </p:cNvCxnSpPr>
          <p:nvPr/>
        </p:nvCxnSpPr>
        <p:spPr>
          <a:xfrm>
            <a:off x="500749" y="4715240"/>
            <a:ext cx="7075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01D63F46-1019-4770-ABE3-7983DD795290}"/>
                  </a:ext>
                </a:extLst>
              </p:cNvPr>
              <p:cNvSpPr txBox="1"/>
              <p:nvPr/>
            </p:nvSpPr>
            <p:spPr>
              <a:xfrm>
                <a:off x="1861456" y="3810003"/>
                <a:ext cx="892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33" name="TextBox 32">
                <a:extLst>
                  <a:ext uri="{FF2B5EF4-FFF2-40B4-BE49-F238E27FC236}">
                    <a16:creationId xmlns:a16="http://schemas.microsoft.com/office/drawing/2014/main" id="{01D63F46-1019-4770-ABE3-7983DD795290}"/>
                  </a:ext>
                </a:extLst>
              </p:cNvPr>
              <p:cNvSpPr txBox="1">
                <a:spLocks noRot="1" noChangeAspect="1" noMove="1" noResize="1" noEditPoints="1" noAdjustHandles="1" noChangeArrowheads="1" noChangeShapeType="1" noTextEdit="1"/>
              </p:cNvSpPr>
              <p:nvPr/>
            </p:nvSpPr>
            <p:spPr>
              <a:xfrm>
                <a:off x="1861456" y="3810003"/>
                <a:ext cx="892635"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63CA396D-39BF-4953-88D1-C79091E8AA8D}"/>
                  </a:ext>
                </a:extLst>
              </p:cNvPr>
              <p:cNvSpPr txBox="1"/>
              <p:nvPr/>
            </p:nvSpPr>
            <p:spPr>
              <a:xfrm>
                <a:off x="2002970" y="5236032"/>
                <a:ext cx="892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34" name="TextBox 33">
                <a:extLst>
                  <a:ext uri="{FF2B5EF4-FFF2-40B4-BE49-F238E27FC236}">
                    <a16:creationId xmlns:a16="http://schemas.microsoft.com/office/drawing/2014/main" id="{63CA396D-39BF-4953-88D1-C79091E8AA8D}"/>
                  </a:ext>
                </a:extLst>
              </p:cNvPr>
              <p:cNvSpPr txBox="1">
                <a:spLocks noRot="1" noChangeAspect="1" noMove="1" noResize="1" noEditPoints="1" noAdjustHandles="1" noChangeArrowheads="1" noChangeShapeType="1" noTextEdit="1"/>
              </p:cNvSpPr>
              <p:nvPr/>
            </p:nvSpPr>
            <p:spPr>
              <a:xfrm>
                <a:off x="2002970" y="5236032"/>
                <a:ext cx="892635"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782D4E07-AE35-449E-A906-0ED857A24FA4}"/>
                  </a:ext>
                </a:extLst>
              </p:cNvPr>
              <p:cNvSpPr txBox="1"/>
              <p:nvPr/>
            </p:nvSpPr>
            <p:spPr>
              <a:xfrm>
                <a:off x="9013363" y="5138061"/>
                <a:ext cx="892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35" name="TextBox 34">
                <a:extLst>
                  <a:ext uri="{FF2B5EF4-FFF2-40B4-BE49-F238E27FC236}">
                    <a16:creationId xmlns:a16="http://schemas.microsoft.com/office/drawing/2014/main" id="{782D4E07-AE35-449E-A906-0ED857A24FA4}"/>
                  </a:ext>
                </a:extLst>
              </p:cNvPr>
              <p:cNvSpPr txBox="1">
                <a:spLocks noRot="1" noChangeAspect="1" noMove="1" noResize="1" noEditPoints="1" noAdjustHandles="1" noChangeArrowheads="1" noChangeShapeType="1" noTextEdit="1"/>
              </p:cNvSpPr>
              <p:nvPr/>
            </p:nvSpPr>
            <p:spPr>
              <a:xfrm>
                <a:off x="9013363" y="5138061"/>
                <a:ext cx="892635"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E0B0EB3A-285E-4090-9E39-87F3C9CFE1A2}"/>
                  </a:ext>
                </a:extLst>
              </p:cNvPr>
              <p:cNvSpPr txBox="1"/>
              <p:nvPr/>
            </p:nvSpPr>
            <p:spPr>
              <a:xfrm>
                <a:off x="9165763" y="3733804"/>
                <a:ext cx="892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US" dirty="0"/>
              </a:p>
            </p:txBody>
          </p:sp>
        </mc:Choice>
        <mc:Fallback xmlns="">
          <p:sp>
            <p:nvSpPr>
              <p:cNvPr id="36" name="TextBox 35">
                <a:extLst>
                  <a:ext uri="{FF2B5EF4-FFF2-40B4-BE49-F238E27FC236}">
                    <a16:creationId xmlns:a16="http://schemas.microsoft.com/office/drawing/2014/main" id="{E0B0EB3A-285E-4090-9E39-87F3C9CFE1A2}"/>
                  </a:ext>
                </a:extLst>
              </p:cNvPr>
              <p:cNvSpPr txBox="1">
                <a:spLocks noRot="1" noChangeAspect="1" noMove="1" noResize="1" noEditPoints="1" noAdjustHandles="1" noChangeArrowheads="1" noChangeShapeType="1" noTextEdit="1"/>
              </p:cNvSpPr>
              <p:nvPr/>
            </p:nvSpPr>
            <p:spPr>
              <a:xfrm>
                <a:off x="9165763" y="3733804"/>
                <a:ext cx="892635" cy="369332"/>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98287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FE01-DEAA-4850-8E00-6043E6350F79}"/>
              </a:ext>
            </a:extLst>
          </p:cNvPr>
          <p:cNvSpPr>
            <a:spLocks noGrp="1"/>
          </p:cNvSpPr>
          <p:nvPr>
            <p:ph type="title"/>
          </p:nvPr>
        </p:nvSpPr>
        <p:spPr/>
        <p:txBody>
          <a:bodyPr/>
          <a:lstStyle/>
          <a:p>
            <a:r>
              <a:rPr lang="en-US" dirty="0"/>
              <a:t>Regular expression to NFA</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C0BCCA5-8DD7-4961-A011-029BE5214138}"/>
                  </a:ext>
                </a:extLst>
              </p:cNvPr>
              <p:cNvSpPr>
                <a:spLocks noGrp="1"/>
              </p:cNvSpPr>
              <p:nvPr>
                <p:ph idx="1"/>
              </p:nvPr>
            </p:nvSpPr>
            <p:spPr/>
            <p:txBody>
              <a:bodyPr/>
              <a:lstStyle/>
              <a:p>
                <a:pPr marL="0" indent="0">
                  <a:buNone/>
                </a:pPr>
                <a14:m>
                  <m:oMath xmlns:m="http://schemas.openxmlformats.org/officeDocument/2006/math">
                    <m:r>
                      <a:rPr lang="en-US" b="0" i="1" smtClean="0">
                        <a:latin typeface="Cambria Math" panose="02040503050406030204" pitchFamily="18" charset="0"/>
                      </a:rPr>
                      <m:t>∑</m:t>
                    </m:r>
                  </m:oMath>
                </a14:m>
                <a:r>
                  <a:rPr lang="en-IN" dirty="0"/>
                  <a:t> = {a, b}</a:t>
                </a:r>
              </a:p>
              <a:p>
                <a:pPr marL="0" indent="0">
                  <a:buNone/>
                </a:pPr>
                <a:r>
                  <a:rPr lang="en-IN" dirty="0"/>
                  <a:t>r = a | b</a:t>
                </a:r>
              </a:p>
              <a:p>
                <a:pPr marL="0" indent="0">
                  <a:buNone/>
                </a:pPr>
                <a:endParaRPr lang="en-IN" dirty="0"/>
              </a:p>
              <a:p>
                <a:pPr marL="0" indent="0">
                  <a:buNone/>
                </a:pPr>
                <a:r>
                  <a:rPr lang="en-IN" dirty="0"/>
                  <a:t>Does it accept a?</a:t>
                </a:r>
              </a:p>
              <a:p>
                <a:pPr marL="0" indent="0">
                  <a:buNone/>
                </a:pPr>
                <a:r>
                  <a:rPr lang="en-IN" dirty="0"/>
                  <a:t>Does it accept b?</a:t>
                </a:r>
              </a:p>
            </p:txBody>
          </p:sp>
        </mc:Choice>
        <mc:Fallback xmlns="">
          <p:sp>
            <p:nvSpPr>
              <p:cNvPr id="3" name="Content Placeholder 2">
                <a:extLst>
                  <a:ext uri="{FF2B5EF4-FFF2-40B4-BE49-F238E27FC236}">
                    <a16:creationId xmlns:a16="http://schemas.microsoft.com/office/drawing/2014/main" id="{AC0BCCA5-8DD7-4961-A011-029BE5214138}"/>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41850422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FE01-DEAA-4850-8E00-6043E6350F79}"/>
              </a:ext>
            </a:extLst>
          </p:cNvPr>
          <p:cNvSpPr>
            <a:spLocks noGrp="1"/>
          </p:cNvSpPr>
          <p:nvPr>
            <p:ph type="title"/>
          </p:nvPr>
        </p:nvSpPr>
        <p:spPr/>
        <p:txBody>
          <a:bodyPr/>
          <a:lstStyle/>
          <a:p>
            <a:r>
              <a:rPr lang="en-US" dirty="0"/>
              <a:t>Regular expression to NFA</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C0BCCA5-8DD7-4961-A011-029BE5214138}"/>
                  </a:ext>
                </a:extLst>
              </p:cNvPr>
              <p:cNvSpPr>
                <a:spLocks noGrp="1"/>
              </p:cNvSpPr>
              <p:nvPr>
                <p:ph idx="1"/>
              </p:nvPr>
            </p:nvSpPr>
            <p:spPr/>
            <p:txBody>
              <a:bodyPr/>
              <a:lstStyle/>
              <a:p>
                <a:pPr marL="0" indent="0">
                  <a:buNone/>
                </a:pPr>
                <a14:m>
                  <m:oMath xmlns:m="http://schemas.openxmlformats.org/officeDocument/2006/math">
                    <m:r>
                      <a:rPr lang="en-US" b="0" i="1" smtClean="0">
                        <a:latin typeface="Cambria Math" panose="02040503050406030204" pitchFamily="18" charset="0"/>
                      </a:rPr>
                      <m:t>∑</m:t>
                    </m:r>
                  </m:oMath>
                </a14:m>
                <a:r>
                  <a:rPr lang="en-IN" dirty="0"/>
                  <a:t> = {a, b}</a:t>
                </a:r>
              </a:p>
              <a:p>
                <a:pPr marL="0" indent="0">
                  <a:buNone/>
                </a:pPr>
                <a:r>
                  <a:rPr lang="en-IN" dirty="0"/>
                  <a:t>r = a | b</a:t>
                </a:r>
              </a:p>
              <a:p>
                <a:pPr marL="0" indent="0">
                  <a:buNone/>
                </a:pPr>
                <a:endParaRPr lang="en-IN" dirty="0"/>
              </a:p>
              <a:p>
                <a:pPr marL="0" indent="0">
                  <a:buNone/>
                </a:pPr>
                <a:r>
                  <a:rPr lang="en-IN" dirty="0"/>
                  <a:t>Does it accept a?</a:t>
                </a:r>
              </a:p>
              <a:p>
                <a:pPr marL="0" indent="0">
                  <a:buNone/>
                </a:pPr>
                <a:r>
                  <a:rPr lang="en-IN" dirty="0"/>
                  <a:t>Does it accept b?</a:t>
                </a:r>
              </a:p>
            </p:txBody>
          </p:sp>
        </mc:Choice>
        <mc:Fallback xmlns="">
          <p:sp>
            <p:nvSpPr>
              <p:cNvPr id="3" name="Content Placeholder 2">
                <a:extLst>
                  <a:ext uri="{FF2B5EF4-FFF2-40B4-BE49-F238E27FC236}">
                    <a16:creationId xmlns:a16="http://schemas.microsoft.com/office/drawing/2014/main" id="{AC0BCCA5-8DD7-4961-A011-029BE5214138}"/>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44CB3F18-058B-3E68-624B-036A601D12D8}"/>
              </a:ext>
            </a:extLst>
          </p:cNvPr>
          <p:cNvSpPr/>
          <p:nvPr/>
        </p:nvSpPr>
        <p:spPr>
          <a:xfrm>
            <a:off x="7048072" y="1962364"/>
            <a:ext cx="544530" cy="5137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1733BCDA-FB51-CDBF-1334-AD2595BA07DA}"/>
              </a:ext>
            </a:extLst>
          </p:cNvPr>
          <p:cNvSpPr/>
          <p:nvPr/>
        </p:nvSpPr>
        <p:spPr>
          <a:xfrm>
            <a:off x="7056636" y="2957243"/>
            <a:ext cx="544530" cy="5137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16F456C6-845E-0B7D-2E12-B3BA6AF4C0F6}"/>
              </a:ext>
            </a:extLst>
          </p:cNvPr>
          <p:cNvSpPr/>
          <p:nvPr/>
        </p:nvSpPr>
        <p:spPr>
          <a:xfrm>
            <a:off x="5657640" y="2411002"/>
            <a:ext cx="544530" cy="5137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AF351B14-0FC9-5F3C-8F3D-5B97E3B3F1E6}"/>
              </a:ext>
            </a:extLst>
          </p:cNvPr>
          <p:cNvSpPr/>
          <p:nvPr/>
        </p:nvSpPr>
        <p:spPr>
          <a:xfrm>
            <a:off x="8666262" y="1946954"/>
            <a:ext cx="544530" cy="5137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04B05D7A-BA5F-ACB9-5FF6-A88D1A487559}"/>
              </a:ext>
            </a:extLst>
          </p:cNvPr>
          <p:cNvSpPr/>
          <p:nvPr/>
        </p:nvSpPr>
        <p:spPr>
          <a:xfrm>
            <a:off x="8715922" y="2952106"/>
            <a:ext cx="544530" cy="5137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26A87EE4-FE05-6789-6919-50B276A55F33}"/>
              </a:ext>
            </a:extLst>
          </p:cNvPr>
          <p:cNvSpPr/>
          <p:nvPr/>
        </p:nvSpPr>
        <p:spPr>
          <a:xfrm>
            <a:off x="9894024" y="2332239"/>
            <a:ext cx="719180" cy="7191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C98D821F-3209-4CEA-CDBE-334049394667}"/>
              </a:ext>
            </a:extLst>
          </p:cNvPr>
          <p:cNvSpPr/>
          <p:nvPr/>
        </p:nvSpPr>
        <p:spPr>
          <a:xfrm>
            <a:off x="9976216" y="2434979"/>
            <a:ext cx="544530" cy="5137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B13CF9AC-F39D-F6DE-B589-AF82B00384FB}"/>
              </a:ext>
            </a:extLst>
          </p:cNvPr>
          <p:cNvCxnSpPr>
            <a:stCxn id="6" idx="7"/>
            <a:endCxn id="4" idx="2"/>
          </p:cNvCxnSpPr>
          <p:nvPr/>
        </p:nvCxnSpPr>
        <p:spPr>
          <a:xfrm flipV="1">
            <a:off x="6122425" y="2219218"/>
            <a:ext cx="925647" cy="267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CA2862E-18D6-BEB8-D561-A1514376F610}"/>
              </a:ext>
            </a:extLst>
          </p:cNvPr>
          <p:cNvCxnSpPr>
            <a:stCxn id="6" idx="5"/>
            <a:endCxn id="5" idx="2"/>
          </p:cNvCxnSpPr>
          <p:nvPr/>
        </p:nvCxnSpPr>
        <p:spPr>
          <a:xfrm>
            <a:off x="6122425" y="2849479"/>
            <a:ext cx="934211" cy="364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69DBD17-B952-7C04-FC20-A4C00BD0B10B}"/>
              </a:ext>
            </a:extLst>
          </p:cNvPr>
          <p:cNvCxnSpPr>
            <a:stCxn id="4" idx="6"/>
            <a:endCxn id="7" idx="2"/>
          </p:cNvCxnSpPr>
          <p:nvPr/>
        </p:nvCxnSpPr>
        <p:spPr>
          <a:xfrm flipV="1">
            <a:off x="7592602" y="2203808"/>
            <a:ext cx="1073660" cy="15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3CF2A26-3E16-4235-B585-26CA8CE175D2}"/>
              </a:ext>
            </a:extLst>
          </p:cNvPr>
          <p:cNvCxnSpPr>
            <a:stCxn id="5" idx="6"/>
            <a:endCxn id="8" idx="2"/>
          </p:cNvCxnSpPr>
          <p:nvPr/>
        </p:nvCxnSpPr>
        <p:spPr>
          <a:xfrm flipV="1">
            <a:off x="7601166" y="3208960"/>
            <a:ext cx="1114756" cy="5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5A086CC-600C-A45C-4BD4-58261FD2896E}"/>
              </a:ext>
            </a:extLst>
          </p:cNvPr>
          <p:cNvCxnSpPr>
            <a:stCxn id="7" idx="6"/>
            <a:endCxn id="10" idx="1"/>
          </p:cNvCxnSpPr>
          <p:nvPr/>
        </p:nvCxnSpPr>
        <p:spPr>
          <a:xfrm>
            <a:off x="9210792" y="2203808"/>
            <a:ext cx="788553" cy="233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5EDBD56-3863-900C-6DB7-2E4C40F3898B}"/>
              </a:ext>
            </a:extLst>
          </p:cNvPr>
          <p:cNvCxnSpPr>
            <a:stCxn id="8" idx="6"/>
            <a:endCxn id="10" idx="3"/>
          </p:cNvCxnSpPr>
          <p:nvPr/>
        </p:nvCxnSpPr>
        <p:spPr>
          <a:xfrm flipV="1">
            <a:off x="9260452" y="2946106"/>
            <a:ext cx="738893" cy="262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B010A12-D6FF-6EE9-F600-B73D82A701E7}"/>
              </a:ext>
            </a:extLst>
          </p:cNvPr>
          <p:cNvSpPr txBox="1"/>
          <p:nvPr/>
        </p:nvSpPr>
        <p:spPr>
          <a:xfrm>
            <a:off x="7798085" y="1818523"/>
            <a:ext cx="503434" cy="369332"/>
          </a:xfrm>
          <a:prstGeom prst="rect">
            <a:avLst/>
          </a:prstGeom>
          <a:noFill/>
        </p:spPr>
        <p:txBody>
          <a:bodyPr wrap="square" rtlCol="0">
            <a:spAutoFit/>
          </a:bodyPr>
          <a:lstStyle/>
          <a:p>
            <a:r>
              <a:rPr lang="en-US" dirty="0"/>
              <a:t>a</a:t>
            </a:r>
            <a:endParaRPr lang="en-IN" dirty="0"/>
          </a:p>
        </p:txBody>
      </p:sp>
      <p:sp>
        <p:nvSpPr>
          <p:cNvPr id="27" name="TextBox 26">
            <a:extLst>
              <a:ext uri="{FF2B5EF4-FFF2-40B4-BE49-F238E27FC236}">
                <a16:creationId xmlns:a16="http://schemas.microsoft.com/office/drawing/2014/main" id="{332363B8-94A5-02E7-2275-76B7160EFB06}"/>
              </a:ext>
            </a:extLst>
          </p:cNvPr>
          <p:cNvSpPr txBox="1"/>
          <p:nvPr/>
        </p:nvSpPr>
        <p:spPr>
          <a:xfrm>
            <a:off x="7919663" y="3255193"/>
            <a:ext cx="503434" cy="369332"/>
          </a:xfrm>
          <a:prstGeom prst="rect">
            <a:avLst/>
          </a:prstGeom>
          <a:noFill/>
        </p:spPr>
        <p:txBody>
          <a:bodyPr wrap="square" rtlCol="0">
            <a:spAutoFit/>
          </a:bodyPr>
          <a:lstStyle/>
          <a:p>
            <a:r>
              <a:rPr lang="en-US" dirty="0"/>
              <a:t>b</a:t>
            </a:r>
            <a:endParaRPr lang="en-IN" dirty="0"/>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B7C262E7-608F-3C27-62E1-3D16D58A22C6}"/>
                  </a:ext>
                </a:extLst>
              </p:cNvPr>
              <p:cNvSpPr txBox="1"/>
              <p:nvPr/>
            </p:nvSpPr>
            <p:spPr>
              <a:xfrm>
                <a:off x="6376833" y="3099371"/>
                <a:ext cx="50343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IN" dirty="0"/>
              </a:p>
            </p:txBody>
          </p:sp>
        </mc:Choice>
        <mc:Fallback xmlns="">
          <p:sp>
            <p:nvSpPr>
              <p:cNvPr id="28" name="TextBox 27">
                <a:extLst>
                  <a:ext uri="{FF2B5EF4-FFF2-40B4-BE49-F238E27FC236}">
                    <a16:creationId xmlns:a16="http://schemas.microsoft.com/office/drawing/2014/main" id="{B7C262E7-608F-3C27-62E1-3D16D58A22C6}"/>
                  </a:ext>
                </a:extLst>
              </p:cNvPr>
              <p:cNvSpPr txBox="1">
                <a:spLocks noRot="1" noChangeAspect="1" noMove="1" noResize="1" noEditPoints="1" noAdjustHandles="1" noChangeArrowheads="1" noChangeShapeType="1" noTextEdit="1"/>
              </p:cNvSpPr>
              <p:nvPr/>
            </p:nvSpPr>
            <p:spPr>
              <a:xfrm>
                <a:off x="6376833" y="3099371"/>
                <a:ext cx="503434" cy="369332"/>
              </a:xfrm>
              <a:prstGeom prst="rect">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2B881494-EFAF-F176-07E9-719E09D4DCC0}"/>
                  </a:ext>
                </a:extLst>
              </p:cNvPr>
              <p:cNvSpPr txBox="1"/>
              <p:nvPr/>
            </p:nvSpPr>
            <p:spPr>
              <a:xfrm>
                <a:off x="6237133" y="1969071"/>
                <a:ext cx="50343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IN" dirty="0"/>
              </a:p>
            </p:txBody>
          </p:sp>
        </mc:Choice>
        <mc:Fallback xmlns="">
          <p:sp>
            <p:nvSpPr>
              <p:cNvPr id="29" name="TextBox 28">
                <a:extLst>
                  <a:ext uri="{FF2B5EF4-FFF2-40B4-BE49-F238E27FC236}">
                    <a16:creationId xmlns:a16="http://schemas.microsoft.com/office/drawing/2014/main" id="{2B881494-EFAF-F176-07E9-719E09D4DCC0}"/>
                  </a:ext>
                </a:extLst>
              </p:cNvPr>
              <p:cNvSpPr txBox="1">
                <a:spLocks noRot="1" noChangeAspect="1" noMove="1" noResize="1" noEditPoints="1" noAdjustHandles="1" noChangeArrowheads="1" noChangeShapeType="1" noTextEdit="1"/>
              </p:cNvSpPr>
              <p:nvPr/>
            </p:nvSpPr>
            <p:spPr>
              <a:xfrm>
                <a:off x="6237133" y="1969071"/>
                <a:ext cx="503434" cy="36933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46D9D0F0-49A1-BFD0-5367-4FB26B3DD14C}"/>
                  </a:ext>
                </a:extLst>
              </p:cNvPr>
              <p:cNvSpPr txBox="1"/>
              <p:nvPr/>
            </p:nvSpPr>
            <p:spPr>
              <a:xfrm>
                <a:off x="9440961" y="2018731"/>
                <a:ext cx="50343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IN" dirty="0"/>
              </a:p>
            </p:txBody>
          </p:sp>
        </mc:Choice>
        <mc:Fallback xmlns="">
          <p:sp>
            <p:nvSpPr>
              <p:cNvPr id="30" name="TextBox 29">
                <a:extLst>
                  <a:ext uri="{FF2B5EF4-FFF2-40B4-BE49-F238E27FC236}">
                    <a16:creationId xmlns:a16="http://schemas.microsoft.com/office/drawing/2014/main" id="{46D9D0F0-49A1-BFD0-5367-4FB26B3DD14C}"/>
                  </a:ext>
                </a:extLst>
              </p:cNvPr>
              <p:cNvSpPr txBox="1">
                <a:spLocks noRot="1" noChangeAspect="1" noMove="1" noResize="1" noEditPoints="1" noAdjustHandles="1" noChangeArrowheads="1" noChangeShapeType="1" noTextEdit="1"/>
              </p:cNvSpPr>
              <p:nvPr/>
            </p:nvSpPr>
            <p:spPr>
              <a:xfrm>
                <a:off x="9440961" y="2018731"/>
                <a:ext cx="503434" cy="369332"/>
              </a:xfrm>
              <a:prstGeom prst="rect">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65FB08CD-1EA7-0E54-CDE2-9FEA6CEDFB2F}"/>
                  </a:ext>
                </a:extLst>
              </p:cNvPr>
              <p:cNvSpPr txBox="1"/>
              <p:nvPr/>
            </p:nvSpPr>
            <p:spPr>
              <a:xfrm>
                <a:off x="9490621" y="3044435"/>
                <a:ext cx="50343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oMath>
                  </m:oMathPara>
                </a14:m>
                <a:endParaRPr lang="en-IN" dirty="0"/>
              </a:p>
            </p:txBody>
          </p:sp>
        </mc:Choice>
        <mc:Fallback xmlns="">
          <p:sp>
            <p:nvSpPr>
              <p:cNvPr id="31" name="TextBox 30">
                <a:extLst>
                  <a:ext uri="{FF2B5EF4-FFF2-40B4-BE49-F238E27FC236}">
                    <a16:creationId xmlns:a16="http://schemas.microsoft.com/office/drawing/2014/main" id="{65FB08CD-1EA7-0E54-CDE2-9FEA6CEDFB2F}"/>
                  </a:ext>
                </a:extLst>
              </p:cNvPr>
              <p:cNvSpPr txBox="1">
                <a:spLocks noRot="1" noChangeAspect="1" noMove="1" noResize="1" noEditPoints="1" noAdjustHandles="1" noChangeArrowheads="1" noChangeShapeType="1" noTextEdit="1"/>
              </p:cNvSpPr>
              <p:nvPr/>
            </p:nvSpPr>
            <p:spPr>
              <a:xfrm>
                <a:off x="9490621" y="3044435"/>
                <a:ext cx="503434" cy="369332"/>
              </a:xfrm>
              <a:prstGeom prst="rect">
                <a:avLst/>
              </a:prstGeom>
              <a:blipFill>
                <a:blip r:embed="rId6"/>
                <a:stretch>
                  <a:fillRect/>
                </a:stretch>
              </a:blipFill>
            </p:spPr>
            <p:txBody>
              <a:bodyPr/>
              <a:lstStyle/>
              <a:p>
                <a:r>
                  <a:rPr lang="en-IN">
                    <a:noFill/>
                  </a:rPr>
                  <a:t> </a:t>
                </a:r>
              </a:p>
            </p:txBody>
          </p:sp>
        </mc:Fallback>
      </mc:AlternateContent>
      <p:cxnSp>
        <p:nvCxnSpPr>
          <p:cNvPr id="33" name="Straight Arrow Connector 32">
            <a:extLst>
              <a:ext uri="{FF2B5EF4-FFF2-40B4-BE49-F238E27FC236}">
                <a16:creationId xmlns:a16="http://schemas.microsoft.com/office/drawing/2014/main" id="{D75B4DD5-6CE9-2977-721C-7941BD3521A2}"/>
              </a:ext>
            </a:extLst>
          </p:cNvPr>
          <p:cNvCxnSpPr>
            <a:endCxn id="6" idx="2"/>
          </p:cNvCxnSpPr>
          <p:nvPr/>
        </p:nvCxnSpPr>
        <p:spPr>
          <a:xfrm flipV="1">
            <a:off x="4762680" y="2667856"/>
            <a:ext cx="894960" cy="21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589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5143-304D-485C-980E-846D8F97FECD}"/>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63E45AE8-7360-48E7-8F73-BC6508BF317F}"/>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F327248E-B7BD-405E-A51E-E18A060119C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EC1641B0-EFEB-D95E-27F1-905A259FE629}"/>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2D76411E-87B7-792A-FE8D-3F4690B53541}"/>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486DDCDF-612A-2A78-757E-8F84F3566974}"/>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8E5FD6E2-4FAA-E3DC-AEED-9DFE1C198367}"/>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460611FB-D091-3EE0-754C-ABC1742B987E}"/>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7036D6A6-3528-046B-135F-3A7FBA0D785B}"/>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3D15D5ED-F6A0-2771-657B-3F12247D0583}"/>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C4E52AA0-DFFD-EFBB-B130-B976EE06C875}"/>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FAA84FA0-2E90-05F8-D5C7-EFB1E33E4FA0}"/>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B8E3C58E-8E6F-5346-AA14-D09A6B4B71B3}"/>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B62340D4-29F3-57F9-4B4E-ECBB5C07D614}"/>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54401C9D-9A38-C222-C2B7-114D1FA36BCE}"/>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B4F3F3B0-0245-9287-3312-8F8228DA6254}"/>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4F783537-8D40-6D21-80D4-7A9AEA3106D7}"/>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24F8EA06-C5E2-0B76-4F75-0259DB49E762}"/>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8E10211E-FF46-365B-2D9F-0CFA8CE5F2F5}"/>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CD64045-5A2E-8D54-C82F-4C11227A2FEB}"/>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D5963D1-75FE-75FF-64AF-37FD1DE4DF2A}"/>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0009910-85BD-DB14-B6A4-C547936EC33D}"/>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4847571-C97D-E2EB-1DE3-59AD0756FB1B}"/>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5711FEB-1B17-4F75-86E5-EAC6F76CF3B5}"/>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DD3E3BC-9B5A-F70B-6D15-960B7DBDAA80}"/>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36FD2D5-A508-C295-3560-01F28918A536}"/>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91553C9-54C2-C707-63A8-53839103B771}"/>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8B9AF5E0-9175-552B-C9F1-28DE95970188}"/>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11B83005-5279-DDC0-EE4E-557CB417C28D}"/>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C57F6D4E-9C4F-FF00-229B-EBBD3345AE3F}"/>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AD8FEF5A-4FC7-BACA-22F3-01E72E743C4C}"/>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1E23C2F7-242F-75D6-754A-F2104A1E7DE8}"/>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C5E425AD-25CE-5E14-8D1C-8622775157F3}"/>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1A764C08-CE4C-4CB2-48F2-777791AACB3A}"/>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E586D0C2-3316-19CB-02D8-504D6AECD18A}"/>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F0BE2A3E-0FB2-21AD-6556-2A63755667E3}"/>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2B03F29E-2060-7A87-4B7A-1A8C79E68F52}"/>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A95DF28D-8CD9-5BCA-6B8C-997964B4F864}"/>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C3EB8AA9-B5D7-27A9-9577-7CCF80704975}"/>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C9BE7BF3-D88D-8BE0-AB92-56ECFC6A80F3}"/>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C057A20E-AFFD-21DB-F599-67477F0D084C}"/>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56736A0-F164-0B36-F0E9-AF2DD0E370A0}"/>
              </a:ext>
            </a:extLst>
          </p:cNvPr>
          <p:cNvSpPr txBox="1"/>
          <p:nvPr/>
        </p:nvSpPr>
        <p:spPr>
          <a:xfrm>
            <a:off x="8479971" y="5121660"/>
            <a:ext cx="3221172" cy="461665"/>
          </a:xfrm>
          <a:prstGeom prst="rect">
            <a:avLst/>
          </a:prstGeom>
          <a:noFill/>
        </p:spPr>
        <p:txBody>
          <a:bodyPr wrap="square" rtlCol="0">
            <a:spAutoFit/>
          </a:bodyPr>
          <a:lstStyle/>
          <a:p>
            <a:r>
              <a:rPr lang="en-IN" sz="2400" dirty="0"/>
              <a:t>Scan </a:t>
            </a:r>
            <a:r>
              <a:rPr lang="en-IN" sz="2400" dirty="0">
                <a:solidFill>
                  <a:schemeClr val="accent1"/>
                </a:solidFill>
              </a:rPr>
              <a:t>==!=!===</a:t>
            </a:r>
          </a:p>
        </p:txBody>
      </p:sp>
    </p:spTree>
    <p:extLst>
      <p:ext uri="{BB962C8B-B14F-4D97-AF65-F5344CB8AC3E}">
        <p14:creationId xmlns:p14="http://schemas.microsoft.com/office/powerpoint/2010/main" val="3720156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1263</TotalTime>
  <Words>4506</Words>
  <Application>Microsoft Office PowerPoint</Application>
  <PresentationFormat>Widescreen</PresentationFormat>
  <Paragraphs>1483</Paragraphs>
  <Slides>89</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89</vt:i4>
      </vt:variant>
    </vt:vector>
  </HeadingPairs>
  <TitlesOfParts>
    <vt:vector size="96" baseType="lpstr">
      <vt:lpstr>Arial</vt:lpstr>
      <vt:lpstr>Calibri</vt:lpstr>
      <vt:lpstr>Calibri Light</vt:lpstr>
      <vt:lpstr>Cambria Math</vt:lpstr>
      <vt:lpstr>Consolas</vt:lpstr>
      <vt:lpstr>Wingdings</vt:lpstr>
      <vt:lpstr>Office Theme</vt:lpstr>
      <vt:lpstr>Compilers</vt:lpstr>
      <vt:lpstr>Today’s lecture</vt:lpstr>
      <vt:lpstr>Regular expression</vt:lpstr>
      <vt:lpstr>Regular expression</vt:lpstr>
      <vt:lpstr>Transition diagrams</vt:lpstr>
      <vt:lpstr>Recognition of [word, part of speech] pairs</vt:lpstr>
      <vt:lpstr>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id</vt:lpstr>
      <vt:lpstr>Transition diagram for id</vt:lpstr>
      <vt:lpstr>Transition diagram for id</vt:lpstr>
      <vt:lpstr>Transition diagram for id</vt:lpstr>
      <vt:lpstr>Transition diagram for id</vt:lpstr>
      <vt:lpstr>Transition diagram for id</vt:lpstr>
      <vt:lpstr>Transition diagram for keyword if</vt:lpstr>
      <vt:lpstr>Transition diagram for keyword if</vt:lpstr>
      <vt:lpstr>number</vt:lpstr>
      <vt:lpstr>Transition diagram for number</vt:lpstr>
      <vt:lpstr>Transition diagram for number</vt:lpstr>
      <vt:lpstr>Whitespace</vt:lpstr>
      <vt:lpstr>Transition diagram for whitespace</vt:lpstr>
      <vt:lpstr>Transition diagram for whitespace</vt:lpstr>
      <vt:lpstr>Steps in generating a lexical analyzer</vt:lpstr>
      <vt:lpstr>ϵ-transition</vt:lpstr>
      <vt:lpstr>Finite automaton</vt:lpstr>
      <vt:lpstr>FA</vt:lpstr>
      <vt:lpstr>NFA</vt:lpstr>
      <vt:lpstr>NFA</vt:lpstr>
      <vt:lpstr>NFA</vt:lpstr>
      <vt:lpstr>Transition table</vt:lpstr>
      <vt:lpstr>Acceptance of input string by NFA</vt:lpstr>
      <vt:lpstr>Example</vt:lpstr>
      <vt:lpstr>NFA</vt:lpstr>
      <vt:lpstr>Acceptance of input string by DFA</vt:lpstr>
      <vt:lpstr>DFA</vt:lpstr>
      <vt:lpstr>Steps in building lexical analyzer from RE</vt:lpstr>
      <vt:lpstr>NFA</vt:lpstr>
      <vt:lpstr>Transition table</vt:lpstr>
      <vt:lpstr>NFA to DFA</vt:lpstr>
      <vt:lpstr>Transition table</vt:lpstr>
      <vt:lpstr>NFA to DFA</vt:lpstr>
      <vt:lpstr>NFA</vt:lpstr>
      <vt:lpstr>NFA</vt:lpstr>
      <vt:lpstr>NFA</vt:lpstr>
      <vt:lpstr>NFA</vt:lpstr>
      <vt:lpstr>NFA</vt:lpstr>
      <vt:lpstr>NFA</vt:lpstr>
      <vt:lpstr>NFA</vt:lpstr>
      <vt:lpstr>NFA to DFA</vt:lpstr>
      <vt:lpstr>NFA to DFA</vt:lpstr>
      <vt:lpstr>Quiz</vt:lpstr>
      <vt:lpstr>NFA to DFA</vt:lpstr>
      <vt:lpstr>NFA to DFA</vt:lpstr>
      <vt:lpstr>ε-closure</vt:lpstr>
      <vt:lpstr>ε-closure</vt:lpstr>
      <vt:lpstr>ε-closure</vt:lpstr>
      <vt:lpstr>ε-closure</vt:lpstr>
      <vt:lpstr>NFA to DFA</vt:lpstr>
      <vt:lpstr>ε-closure</vt:lpstr>
      <vt:lpstr>ε-closure</vt:lpstr>
      <vt:lpstr>PowerPoint Presentation</vt:lpstr>
      <vt:lpstr>NFA to DFA</vt:lpstr>
      <vt:lpstr>NFA to DFA</vt:lpstr>
      <vt:lpstr>NFA to DFA</vt:lpstr>
      <vt:lpstr>NFA to DFA</vt:lpstr>
      <vt:lpstr>NFA to DFA</vt:lpstr>
      <vt:lpstr>DFA</vt:lpstr>
      <vt:lpstr>Steps in building lexical analyzer from RE</vt:lpstr>
      <vt:lpstr>Regular expression to NFA</vt:lpstr>
      <vt:lpstr>Regular expression to NFA</vt:lpstr>
      <vt:lpstr>Compound regular expression</vt:lpstr>
      <vt:lpstr>Regular expression to NFA</vt:lpstr>
      <vt:lpstr>Regular expression to NFA</vt:lpstr>
      <vt:lpstr>Regular expression to NFA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Compilers</dc:title>
  <dc:creator>PIYUS KEDIA</dc:creator>
  <cp:lastModifiedBy>Keshav Bhalotia</cp:lastModifiedBy>
  <cp:revision>54</cp:revision>
  <dcterms:created xsi:type="dcterms:W3CDTF">2022-10-10T09:38:46Z</dcterms:created>
  <dcterms:modified xsi:type="dcterms:W3CDTF">2024-03-20T11:12:32Z</dcterms:modified>
</cp:coreProperties>
</file>