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862" r:id="rId3"/>
    <p:sldId id="655" r:id="rId4"/>
    <p:sldId id="656" r:id="rId5"/>
    <p:sldId id="657" r:id="rId6"/>
    <p:sldId id="658" r:id="rId7"/>
    <p:sldId id="659" r:id="rId8"/>
    <p:sldId id="863" r:id="rId9"/>
    <p:sldId id="661" r:id="rId10"/>
    <p:sldId id="662" r:id="rId11"/>
    <p:sldId id="558" r:id="rId12"/>
    <p:sldId id="869" r:id="rId13"/>
    <p:sldId id="870" r:id="rId14"/>
    <p:sldId id="873" r:id="rId15"/>
    <p:sldId id="871" r:id="rId16"/>
    <p:sldId id="874" r:id="rId17"/>
    <p:sldId id="875" r:id="rId18"/>
    <p:sldId id="872" r:id="rId19"/>
    <p:sldId id="663" r:id="rId20"/>
    <p:sldId id="281" r:id="rId21"/>
    <p:sldId id="664" r:id="rId22"/>
    <p:sldId id="665" r:id="rId23"/>
    <p:sldId id="864" r:id="rId24"/>
    <p:sldId id="666" r:id="rId25"/>
    <p:sldId id="667" r:id="rId26"/>
    <p:sldId id="668" r:id="rId27"/>
    <p:sldId id="669" r:id="rId28"/>
    <p:sldId id="670" r:id="rId29"/>
    <p:sldId id="671" r:id="rId30"/>
    <p:sldId id="672" r:id="rId31"/>
    <p:sldId id="673" r:id="rId32"/>
    <p:sldId id="674" r:id="rId33"/>
    <p:sldId id="865" r:id="rId34"/>
    <p:sldId id="866" r:id="rId35"/>
    <p:sldId id="867" r:id="rId36"/>
    <p:sldId id="87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3940C-A129-4D2E-BC95-77B17CFBF20D}"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4B35E-5195-4159-B6E5-6A36DD53D59E}" type="slidenum">
              <a:rPr lang="en-IN" smtClean="0"/>
              <a:t>‹#›</a:t>
            </a:fld>
            <a:endParaRPr lang="en-IN"/>
          </a:p>
        </p:txBody>
      </p:sp>
    </p:spTree>
    <p:extLst>
      <p:ext uri="{BB962C8B-B14F-4D97-AF65-F5344CB8AC3E}">
        <p14:creationId xmlns:p14="http://schemas.microsoft.com/office/powerpoint/2010/main" val="1669324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309097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managed languages where the compiler generates the stack map, in C, we need to walk all locations on the stack to find values that are also valid heap addresses. The object headers of these addresses are added to the Unscanned list. One downside of using this approach is that we may incorrectly mark objects as reachable if we encounter integers that looks like a heap address.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11</a:t>
            </a:fld>
            <a:endParaRPr lang="en-IN"/>
          </a:p>
        </p:txBody>
      </p:sp>
    </p:spTree>
    <p:extLst>
      <p:ext uri="{BB962C8B-B14F-4D97-AF65-F5344CB8AC3E}">
        <p14:creationId xmlns:p14="http://schemas.microsoft.com/office/powerpoint/2010/main" val="3957062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12</a:t>
            </a:fld>
            <a:endParaRPr lang="en-IN"/>
          </a:p>
        </p:txBody>
      </p:sp>
    </p:spTree>
    <p:extLst>
      <p:ext uri="{BB962C8B-B14F-4D97-AF65-F5344CB8AC3E}">
        <p14:creationId xmlns:p14="http://schemas.microsoft.com/office/powerpoint/2010/main" val="1879242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13</a:t>
            </a:fld>
            <a:endParaRPr lang="en-IN"/>
          </a:p>
        </p:txBody>
      </p:sp>
    </p:spTree>
    <p:extLst>
      <p:ext uri="{BB962C8B-B14F-4D97-AF65-F5344CB8AC3E}">
        <p14:creationId xmlns:p14="http://schemas.microsoft.com/office/powerpoint/2010/main" val="2235540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14</a:t>
            </a:fld>
            <a:endParaRPr lang="en-IN"/>
          </a:p>
        </p:txBody>
      </p:sp>
    </p:spTree>
    <p:extLst>
      <p:ext uri="{BB962C8B-B14F-4D97-AF65-F5344CB8AC3E}">
        <p14:creationId xmlns:p14="http://schemas.microsoft.com/office/powerpoint/2010/main" val="3823929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15</a:t>
            </a:fld>
            <a:endParaRPr lang="en-IN"/>
          </a:p>
        </p:txBody>
      </p:sp>
    </p:spTree>
    <p:extLst>
      <p:ext uri="{BB962C8B-B14F-4D97-AF65-F5344CB8AC3E}">
        <p14:creationId xmlns:p14="http://schemas.microsoft.com/office/powerpoint/2010/main" val="1201664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16</a:t>
            </a:fld>
            <a:endParaRPr lang="en-IN"/>
          </a:p>
        </p:txBody>
      </p:sp>
    </p:spTree>
    <p:extLst>
      <p:ext uri="{BB962C8B-B14F-4D97-AF65-F5344CB8AC3E}">
        <p14:creationId xmlns:p14="http://schemas.microsoft.com/office/powerpoint/2010/main" val="3345096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17</a:t>
            </a:fld>
            <a:endParaRPr lang="en-IN"/>
          </a:p>
        </p:txBody>
      </p:sp>
    </p:spTree>
    <p:extLst>
      <p:ext uri="{BB962C8B-B14F-4D97-AF65-F5344CB8AC3E}">
        <p14:creationId xmlns:p14="http://schemas.microsoft.com/office/powerpoint/2010/main" val="1404793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3724618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659593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20</a:t>
            </a:fld>
            <a:endParaRPr lang="en-IN"/>
          </a:p>
        </p:txBody>
      </p:sp>
    </p:spTree>
    <p:extLst>
      <p:ext uri="{BB962C8B-B14F-4D97-AF65-F5344CB8AC3E}">
        <p14:creationId xmlns:p14="http://schemas.microsoft.com/office/powerpoint/2010/main" val="1832269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a:t>
            </a:fld>
            <a:endParaRPr lang="en-IN"/>
          </a:p>
        </p:txBody>
      </p:sp>
    </p:spTree>
    <p:extLst>
      <p:ext uri="{BB962C8B-B14F-4D97-AF65-F5344CB8AC3E}">
        <p14:creationId xmlns:p14="http://schemas.microsoft.com/office/powerpoint/2010/main" val="3197890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21</a:t>
            </a:fld>
            <a:endParaRPr lang="en-IN"/>
          </a:p>
        </p:txBody>
      </p:sp>
    </p:spTree>
    <p:extLst>
      <p:ext uri="{BB962C8B-B14F-4D97-AF65-F5344CB8AC3E}">
        <p14:creationId xmlns:p14="http://schemas.microsoft.com/office/powerpoint/2010/main" val="1129348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1469672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area between </a:t>
            </a:r>
            <a:r>
              <a:rPr lang="en-US" dirty="0" err="1"/>
              <a:t>DataPtr</a:t>
            </a:r>
            <a:r>
              <a:rPr lang="en-US" dirty="0"/>
              <a:t> and </a:t>
            </a:r>
            <a:r>
              <a:rPr lang="en-US" dirty="0" err="1"/>
              <a:t>ReservePtr</a:t>
            </a:r>
            <a:r>
              <a:rPr lang="en-US" dirty="0"/>
              <a:t> is further divided into a set of virtual pages, i.e., VP-1, VP-2, …, VP-N. If an object size is less than or equal to the page size (4096), the </a:t>
            </a:r>
            <a:r>
              <a:rPr lang="en-US" dirty="0" err="1"/>
              <a:t>mymalloc</a:t>
            </a:r>
            <a:r>
              <a:rPr lang="en-US" dirty="0"/>
              <a:t> API makes sure that all the bytes of the object lie on the same virtual page. For example, there will never be a case when an object of size &lt;= 4096 lies on VP-</a:t>
            </a:r>
            <a:r>
              <a:rPr lang="en-US" dirty="0" err="1"/>
              <a:t>i</a:t>
            </a:r>
            <a:r>
              <a:rPr lang="en-US" dirty="0"/>
              <a:t> and VP-i+1. A set of virtual pages is returned for large objects (i.e., size &gt; 4096). For example, two pages are returned if the allocation request is for 4097 bytes.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23</a:t>
            </a:fld>
            <a:endParaRPr lang="en-IN"/>
          </a:p>
        </p:txBody>
      </p:sp>
    </p:spTree>
    <p:extLst>
      <p:ext uri="{BB962C8B-B14F-4D97-AF65-F5344CB8AC3E}">
        <p14:creationId xmlns:p14="http://schemas.microsoft.com/office/powerpoint/2010/main" val="4067674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19893691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25</a:t>
            </a:fld>
            <a:endParaRPr lang="en-IN"/>
          </a:p>
        </p:txBody>
      </p:sp>
    </p:spTree>
    <p:extLst>
      <p:ext uri="{BB962C8B-B14F-4D97-AF65-F5344CB8AC3E}">
        <p14:creationId xmlns:p14="http://schemas.microsoft.com/office/powerpoint/2010/main" val="1743523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1579823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583285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3354168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1914505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1611581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9534325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14426518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3365537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2561133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a:t>
            </a:fld>
            <a:endParaRPr lang="en-IN"/>
          </a:p>
        </p:txBody>
      </p:sp>
    </p:spTree>
    <p:extLst>
      <p:ext uri="{BB962C8B-B14F-4D97-AF65-F5344CB8AC3E}">
        <p14:creationId xmlns:p14="http://schemas.microsoft.com/office/powerpoint/2010/main" val="3075608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a:t>
            </a:fld>
            <a:endParaRPr lang="en-IN"/>
          </a:p>
        </p:txBody>
      </p:sp>
    </p:spTree>
    <p:extLst>
      <p:ext uri="{BB962C8B-B14F-4D97-AF65-F5344CB8AC3E}">
        <p14:creationId xmlns:p14="http://schemas.microsoft.com/office/powerpoint/2010/main" val="226787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a:t>
            </a:fld>
            <a:endParaRPr lang="en-IN"/>
          </a:p>
        </p:txBody>
      </p:sp>
    </p:spTree>
    <p:extLst>
      <p:ext uri="{BB962C8B-B14F-4D97-AF65-F5344CB8AC3E}">
        <p14:creationId xmlns:p14="http://schemas.microsoft.com/office/powerpoint/2010/main" val="1301998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821887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10</a:t>
            </a:fld>
            <a:endParaRPr lang="en-IN"/>
          </a:p>
        </p:txBody>
      </p:sp>
    </p:spTree>
    <p:extLst>
      <p:ext uri="{BB962C8B-B14F-4D97-AF65-F5344CB8AC3E}">
        <p14:creationId xmlns:p14="http://schemas.microsoft.com/office/powerpoint/2010/main" val="213186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0643-9F30-97A8-198E-77A53F3FA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8F59BB-9508-62AE-47B6-D1FD779A8B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8175885-41D3-6A47-1362-C9E1B8C8810A}"/>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9C6FDFFE-D6B6-FB3A-39C3-FC116866DF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05C46D-63AF-000D-9A17-94FDAA77DD62}"/>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66566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D851-8BA3-3940-D412-862700E7A71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C17D7B-384B-875C-D681-824736F14A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2EE8D3-B742-6380-F9BC-4891E0DFC1E0}"/>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445B79AC-BDC4-F81E-F7FD-71E55A6E46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52ED94-CACE-5F42-30B1-DCC70242525A}"/>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65270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D4D6B4-035F-323B-7E53-1DEFBD32DF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5E51914-0992-65B2-5079-7FB1EA2F77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8095AB-8F7B-4B78-D73E-E0D6470CC419}"/>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D0FF2F60-C924-57A4-9E6C-A6B2B7BA30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736DE8-F9E1-6554-3A6C-3FE18DF8483E}"/>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5885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8295-C627-47B0-418C-9CFA04B864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27248AE-E04F-E7A2-9E08-7148FE4391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537C29-7595-5BF4-7F04-D765E7BBF074}"/>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0586E526-70B8-8BE8-FDB3-F19ABED8BA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362104-8995-54E4-2041-639E86725127}"/>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1114733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700E-BFAB-59D3-566F-EE8D633EDA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7CB4DF7-CFA0-8E22-F411-5D96DB752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2321A-EBAA-89AB-9F78-47717606E8E2}"/>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09E3EDE9-C4B9-772E-3664-6ADC3AD9E1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A1DE20-DB4A-7999-8B25-D5E1B08732B6}"/>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2711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29DA-B5CB-AA04-0E9C-A3792BCB04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A6F7B68-ED3A-423E-FEBA-560A727DEE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49AC426-42EB-C990-9237-C7EF917C15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130D8BC-9AB9-8555-5F05-12D8F00276B1}"/>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6" name="Footer Placeholder 5">
            <a:extLst>
              <a:ext uri="{FF2B5EF4-FFF2-40B4-BE49-F238E27FC236}">
                <a16:creationId xmlns:a16="http://schemas.microsoft.com/office/drawing/2014/main" id="{91484357-89B9-F992-41E2-2BBABCDC70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9326C2-4C03-6DBB-2E46-088F0B48C2C8}"/>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25819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60F4-CA7F-6EC0-220C-65B3F9F7621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1DD2FF4-6307-8401-F7EF-04A5AD3C9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D6AC86-3055-0112-F4F5-51B8D7946A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D79E43-4E02-1473-3280-D50729FD33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1CEE2-A468-9978-BC50-C2D89233C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A77EF0D-4CB3-8D9A-A5BC-334832C8A46F}"/>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8" name="Footer Placeholder 7">
            <a:extLst>
              <a:ext uri="{FF2B5EF4-FFF2-40B4-BE49-F238E27FC236}">
                <a16:creationId xmlns:a16="http://schemas.microsoft.com/office/drawing/2014/main" id="{ED438F51-5241-98B5-C597-B8BB4C16C7C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6F047EB-FF52-4E75-41A7-5D924B922118}"/>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80523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81E1-254B-0430-88D0-8D2D3474A37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B17179A-1BFD-7AE3-55C2-905C78639A89}"/>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4" name="Footer Placeholder 3">
            <a:extLst>
              <a:ext uri="{FF2B5EF4-FFF2-40B4-BE49-F238E27FC236}">
                <a16:creationId xmlns:a16="http://schemas.microsoft.com/office/drawing/2014/main" id="{ACA95013-4449-C79D-34BB-6230E856A48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66A9690-46E2-0481-4B1E-36450488EB7D}"/>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86545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E2BA99-683F-2814-62E3-351B1443B34A}"/>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3" name="Footer Placeholder 2">
            <a:extLst>
              <a:ext uri="{FF2B5EF4-FFF2-40B4-BE49-F238E27FC236}">
                <a16:creationId xmlns:a16="http://schemas.microsoft.com/office/drawing/2014/main" id="{68BD48E3-DC0B-CD6B-2915-C67ED753FA5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2DD5260-8937-3AF7-F2BA-3B51F3DCF4EC}"/>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232885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3400-44A7-8A74-A95E-4AC0246E3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1F388A-B151-0431-E683-FFC3A56001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FF7A1F5-7009-3415-1374-C427B9BD8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8FF3C-564F-186E-B7D7-13907493A3BF}"/>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6" name="Footer Placeholder 5">
            <a:extLst>
              <a:ext uri="{FF2B5EF4-FFF2-40B4-BE49-F238E27FC236}">
                <a16:creationId xmlns:a16="http://schemas.microsoft.com/office/drawing/2014/main" id="{8F69192F-A96C-9135-7119-A260992AB99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63711FE-93BE-AC74-95C4-45E21301EC56}"/>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90069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9F32-76AC-52E8-6B61-6C19C12A32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849F058-DF9D-2DA8-1608-287BF921E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8217825-197E-0C7B-AEC8-C8D4B6499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215F4-EEED-AE9B-5DCC-45BC7875C62C}"/>
              </a:ext>
            </a:extLst>
          </p:cNvPr>
          <p:cNvSpPr>
            <a:spLocks noGrp="1"/>
          </p:cNvSpPr>
          <p:nvPr>
            <p:ph type="dt" sz="half" idx="10"/>
          </p:nvPr>
        </p:nvSpPr>
        <p:spPr/>
        <p:txBody>
          <a:bodyPr/>
          <a:lstStyle/>
          <a:p>
            <a:fld id="{2ADB4F25-113F-4C61-8536-F8D2F930E2E1}" type="datetimeFigureOut">
              <a:rPr lang="en-IN" smtClean="0"/>
              <a:t>30-04-2024</a:t>
            </a:fld>
            <a:endParaRPr lang="en-IN"/>
          </a:p>
        </p:txBody>
      </p:sp>
      <p:sp>
        <p:nvSpPr>
          <p:cNvPr id="6" name="Footer Placeholder 5">
            <a:extLst>
              <a:ext uri="{FF2B5EF4-FFF2-40B4-BE49-F238E27FC236}">
                <a16:creationId xmlns:a16="http://schemas.microsoft.com/office/drawing/2014/main" id="{7094C76E-04F6-F03E-9835-E6DE375795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16B16D-3238-146C-CFB6-1A101AAFD774}"/>
              </a:ext>
            </a:extLst>
          </p:cNvPr>
          <p:cNvSpPr>
            <a:spLocks noGrp="1"/>
          </p:cNvSpPr>
          <p:nvPr>
            <p:ph type="sldNum" sz="quarter" idx="12"/>
          </p:nvPr>
        </p:nvSpPr>
        <p:spPr/>
        <p:txBody>
          <a:bodyPr/>
          <a:lstStyle/>
          <a:p>
            <a:fld id="{DBA06CD8-3FB1-467C-8C6A-9283DAE543F9}" type="slidenum">
              <a:rPr lang="en-IN" smtClean="0"/>
              <a:t>‹#›</a:t>
            </a:fld>
            <a:endParaRPr lang="en-IN"/>
          </a:p>
        </p:txBody>
      </p:sp>
    </p:spTree>
    <p:extLst>
      <p:ext uri="{BB962C8B-B14F-4D97-AF65-F5344CB8AC3E}">
        <p14:creationId xmlns:p14="http://schemas.microsoft.com/office/powerpoint/2010/main" val="34644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786B26-F0A8-0624-E1A5-7E2C61B36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692C36-D84F-988E-FBF9-C8CD288B0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DDE060-A73D-1054-57DB-52085A75B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B4F25-113F-4C61-8536-F8D2F930E2E1}" type="datetimeFigureOut">
              <a:rPr lang="en-IN" smtClean="0"/>
              <a:t>30-04-2024</a:t>
            </a:fld>
            <a:endParaRPr lang="en-IN"/>
          </a:p>
        </p:txBody>
      </p:sp>
      <p:sp>
        <p:nvSpPr>
          <p:cNvPr id="5" name="Footer Placeholder 4">
            <a:extLst>
              <a:ext uri="{FF2B5EF4-FFF2-40B4-BE49-F238E27FC236}">
                <a16:creationId xmlns:a16="http://schemas.microsoft.com/office/drawing/2014/main" id="{7A0DF0CC-1E2F-A4EB-1F4F-76AAA04508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4DC567-0E82-CF04-BA79-346231CE7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06CD8-3FB1-467C-8C6A-9283DAE543F9}" type="slidenum">
              <a:rPr lang="en-IN" smtClean="0"/>
              <a:t>‹#›</a:t>
            </a:fld>
            <a:endParaRPr lang="en-IN"/>
          </a:p>
        </p:txBody>
      </p:sp>
    </p:spTree>
    <p:extLst>
      <p:ext uri="{BB962C8B-B14F-4D97-AF65-F5344CB8AC3E}">
        <p14:creationId xmlns:p14="http://schemas.microsoft.com/office/powerpoint/2010/main" val="576848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Lecture-15</a:t>
            </a:r>
            <a:endParaRPr lang="en-IN" dirty="0"/>
          </a:p>
        </p:txBody>
      </p:sp>
    </p:spTree>
    <p:extLst>
      <p:ext uri="{BB962C8B-B14F-4D97-AF65-F5344CB8AC3E}">
        <p14:creationId xmlns:p14="http://schemas.microsoft.com/office/powerpoint/2010/main" val="64308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4A9FD-E0F7-4E2F-A123-D18B0EFD4DD5}"/>
              </a:ext>
            </a:extLst>
          </p:cNvPr>
          <p:cNvSpPr>
            <a:spLocks noGrp="1"/>
          </p:cNvSpPr>
          <p:nvPr>
            <p:ph type="title"/>
          </p:nvPr>
        </p:nvSpPr>
        <p:spPr/>
        <p:txBody>
          <a:bodyPr/>
          <a:lstStyle/>
          <a:p>
            <a:r>
              <a:rPr lang="en-US" dirty="0"/>
              <a:t>Sweep</a:t>
            </a:r>
          </a:p>
        </p:txBody>
      </p:sp>
      <p:sp>
        <p:nvSpPr>
          <p:cNvPr id="3" name="Content Placeholder 2">
            <a:extLst>
              <a:ext uri="{FF2B5EF4-FFF2-40B4-BE49-F238E27FC236}">
                <a16:creationId xmlns:a16="http://schemas.microsoft.com/office/drawing/2014/main" id="{DDC5B071-214A-4759-A53E-B6BCB8A85773}"/>
              </a:ext>
            </a:extLst>
          </p:cNvPr>
          <p:cNvSpPr>
            <a:spLocks noGrp="1"/>
          </p:cNvSpPr>
          <p:nvPr>
            <p:ph idx="1"/>
          </p:nvPr>
        </p:nvSpPr>
        <p:spPr/>
        <p:txBody>
          <a:bodyPr>
            <a:normAutofit lnSpcReduction="10000"/>
          </a:bodyPr>
          <a:lstStyle/>
          <a:p>
            <a:pPr marL="0" indent="0">
              <a:buNone/>
            </a:pPr>
            <a:r>
              <a:rPr lang="en-US" dirty="0">
                <a:solidFill>
                  <a:srgbClr val="FF0000"/>
                </a:solidFill>
              </a:rPr>
              <a:t>Free : List of all free objects</a:t>
            </a:r>
          </a:p>
          <a:p>
            <a:pPr marL="0" indent="0">
              <a:buNone/>
            </a:pPr>
            <a:r>
              <a:rPr lang="en-US" dirty="0"/>
              <a:t>Free = {}</a:t>
            </a:r>
          </a:p>
          <a:p>
            <a:pPr marL="0" indent="0">
              <a:buNone/>
            </a:pPr>
            <a:endParaRPr lang="en-US" dirty="0"/>
          </a:p>
          <a:p>
            <a:pPr marL="0" indent="0">
              <a:buNone/>
            </a:pPr>
            <a:r>
              <a:rPr lang="en-US" dirty="0"/>
              <a:t>for (each object o in the heap) {</a:t>
            </a:r>
          </a:p>
          <a:p>
            <a:pPr marL="0" indent="0">
              <a:buNone/>
            </a:pPr>
            <a:r>
              <a:rPr lang="en-US" dirty="0"/>
              <a:t>     if (o reached-bit is 0)</a:t>
            </a:r>
          </a:p>
          <a:p>
            <a:pPr marL="0" indent="0">
              <a:buNone/>
            </a:pPr>
            <a:r>
              <a:rPr lang="en-US" dirty="0"/>
              <a:t>	add o to the Free list</a:t>
            </a:r>
          </a:p>
          <a:p>
            <a:pPr marL="0" indent="0">
              <a:buNone/>
            </a:pPr>
            <a:r>
              <a:rPr lang="en-US" dirty="0"/>
              <a:t>     else</a:t>
            </a:r>
          </a:p>
          <a:p>
            <a:pPr marL="0" indent="0">
              <a:buNone/>
            </a:pPr>
            <a:r>
              <a:rPr lang="en-US" dirty="0"/>
              <a:t>	</a:t>
            </a:r>
            <a:r>
              <a:rPr lang="en-US" dirty="0">
                <a:solidFill>
                  <a:srgbClr val="FF0000"/>
                </a:solidFill>
              </a:rPr>
              <a:t>set the reached-bit of o to 0</a:t>
            </a:r>
          </a:p>
          <a:p>
            <a:pPr marL="0" indent="0">
              <a:buNone/>
            </a:pPr>
            <a:r>
              <a:rPr lang="en-US" dirty="0"/>
              <a:t>}</a:t>
            </a:r>
          </a:p>
        </p:txBody>
      </p:sp>
    </p:spTree>
    <p:extLst>
      <p:ext uri="{BB962C8B-B14F-4D97-AF65-F5344CB8AC3E}">
        <p14:creationId xmlns:p14="http://schemas.microsoft.com/office/powerpoint/2010/main" val="251482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For C, we can’t generate stack maps.</a:t>
            </a:r>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But we know the start of the stack and the current stack pointer.</a:t>
            </a:r>
          </a:p>
          <a:p>
            <a:r>
              <a:rPr lang="en-IN" dirty="0">
                <a:latin typeface="Arial" panose="020B0604020202020204" pitchFamily="34" charset="0"/>
                <a:cs typeface="Arial" panose="020B0604020202020204" pitchFamily="34" charset="0"/>
              </a:rPr>
              <a:t>Global variables are stored in the data section. We know the start and end of the data section.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We can walk all stack locations, and if a stack location contains an address that is also a valid heap address, we add it to the root set.</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Shortcoming? </a:t>
            </a:r>
          </a:p>
        </p:txBody>
      </p:sp>
    </p:spTree>
    <p:extLst>
      <p:ext uri="{BB962C8B-B14F-4D97-AF65-F5344CB8AC3E}">
        <p14:creationId xmlns:p14="http://schemas.microsoft.com/office/powerpoint/2010/main" val="107599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We can walk all stack locations, and if a stack location contains an address that is also a valid heap address, we add it to the root set.</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Shortcoming?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Even if the stack location contains an integer that looks like a pointer, it’s added to the root set. </a:t>
            </a:r>
          </a:p>
        </p:txBody>
      </p:sp>
    </p:spTree>
    <p:extLst>
      <p:ext uri="{BB962C8B-B14F-4D97-AF65-F5344CB8AC3E}">
        <p14:creationId xmlns:p14="http://schemas.microsoft.com/office/powerpoint/2010/main" val="9596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How to mark an object? The stack may contain a reference to an internal field of an object.</a:t>
            </a:r>
          </a:p>
        </p:txBody>
      </p:sp>
    </p:spTree>
    <p:extLst>
      <p:ext uri="{BB962C8B-B14F-4D97-AF65-F5344CB8AC3E}">
        <p14:creationId xmlns:p14="http://schemas.microsoft.com/office/powerpoint/2010/main" val="486694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How can we scan an object? We don’t know which fields are pointers.</a:t>
            </a:r>
          </a:p>
        </p:txBody>
      </p:sp>
    </p:spTree>
    <p:extLst>
      <p:ext uri="{BB962C8B-B14F-4D97-AF65-F5344CB8AC3E}">
        <p14:creationId xmlns:p14="http://schemas.microsoft.com/office/powerpoint/2010/main" val="92331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How can we scan an object? We don’t know which fields are pointers.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Can we store the type in the object header and use it during scanning?</a:t>
            </a:r>
          </a:p>
        </p:txBody>
      </p:sp>
    </p:spTree>
    <p:extLst>
      <p:ext uri="{BB962C8B-B14F-4D97-AF65-F5344CB8AC3E}">
        <p14:creationId xmlns:p14="http://schemas.microsoft.com/office/powerpoint/2010/main" val="160425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How can we scan an object? We don’t know which fields are pointers.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Can we store the type in the object header and use it during scanning?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 because integer fields can also </a:t>
            </a:r>
            <a:r>
              <a:rPr lang="en-US">
                <a:latin typeface="Arial" panose="020B0604020202020204" pitchFamily="34" charset="0"/>
                <a:cs typeface="Arial" panose="020B0604020202020204" pitchFamily="34" charset="0"/>
              </a:rPr>
              <a:t>store memory addresses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62159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2418080" cy="369332"/>
          </a:xfrm>
          <a:prstGeom prst="rect">
            <a:avLst/>
          </a:prstGeom>
          <a:noFill/>
        </p:spPr>
        <p:txBody>
          <a:bodyPr wrap="square" rtlCol="0">
            <a:spAutoFit/>
          </a:bodyPr>
          <a:lstStyle/>
          <a:p>
            <a:r>
              <a:rPr lang="en-US" dirty="0" err="1"/>
              <a:t>LVar.ref</a:t>
            </a:r>
            <a:r>
              <a:rPr lang="en-US" dirty="0"/>
              <a:t> = &amp;B.field2</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28CF21D0-AA8C-40F2-812F-E45B1206F252}"/>
              </a:ext>
            </a:extLst>
          </p:cNvPr>
          <p:cNvSpPr txBox="1"/>
          <p:nvPr/>
        </p:nvSpPr>
        <p:spPr>
          <a:xfrm>
            <a:off x="7122160" y="3891280"/>
            <a:ext cx="42316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How can we scan an object? We don’t know which fields are pointers.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can scan the object in the same way we scan the stack.</a:t>
            </a:r>
          </a:p>
        </p:txBody>
      </p:sp>
    </p:spTree>
    <p:extLst>
      <p:ext uri="{BB962C8B-B14F-4D97-AF65-F5344CB8AC3E}">
        <p14:creationId xmlns:p14="http://schemas.microsoft.com/office/powerpoint/2010/main" val="1281093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FB0B-69F4-4707-A1D8-2C2F05A12D8C}"/>
              </a:ext>
            </a:extLst>
          </p:cNvPr>
          <p:cNvSpPr>
            <a:spLocks noGrp="1"/>
          </p:cNvSpPr>
          <p:nvPr>
            <p:ph type="title"/>
          </p:nvPr>
        </p:nvSpPr>
        <p:spPr/>
        <p:txBody>
          <a:bodyPr/>
          <a:lstStyle/>
          <a:p>
            <a:r>
              <a:rPr lang="en-US" dirty="0"/>
              <a:t>Conservative GC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E00590E-6B4A-4281-8E51-D4994BC4A168}"/>
                  </a:ext>
                </a:extLst>
              </p:cNvPr>
              <p:cNvSpPr>
                <a:spLocks noGrp="1"/>
              </p:cNvSpPr>
              <p:nvPr>
                <p:ph idx="1"/>
              </p:nvPr>
            </p:nvSpPr>
            <p:spPr/>
            <p:txBody>
              <a:bodyPr>
                <a:normAutofit lnSpcReduction="10000"/>
              </a:bodyPr>
              <a:lstStyle/>
              <a:p>
                <a:r>
                  <a:rPr lang="en-US" dirty="0"/>
                  <a:t>Walking stack and global variables addresses</a:t>
                </a:r>
              </a:p>
              <a:p>
                <a:pPr lvl="1"/>
                <a:r>
                  <a:rPr lang="en-US" dirty="0"/>
                  <a:t>E.g., if the stack is in the range [x, y] walk all addresses in set S = {x, x+1, x+2, …, y-8}</a:t>
                </a:r>
              </a:p>
              <a:p>
                <a:pPr lvl="1"/>
                <a:r>
                  <a:rPr lang="en-US" dirty="0"/>
                  <a:t>If the 8-byte value </a:t>
                </a:r>
                <a:r>
                  <a:rPr lang="en-US" i="1" dirty="0"/>
                  <a:t>w</a:t>
                </a:r>
                <a:r>
                  <a:rPr lang="en-US" dirty="0"/>
                  <a:t> stored at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rPr>
                      <m:t>𝑆</m:t>
                    </m:r>
                  </m:oMath>
                </a14:m>
                <a:r>
                  <a:rPr lang="en-US" dirty="0"/>
                  <a:t> belongs to a heap object; find the object header of </a:t>
                </a:r>
                <a:r>
                  <a:rPr lang="en-US" i="1" dirty="0"/>
                  <a:t>w, </a:t>
                </a:r>
                <a:r>
                  <a:rPr lang="en-US" dirty="0"/>
                  <a:t>mark the object, and add it to the unscanned list</a:t>
                </a:r>
              </a:p>
              <a:p>
                <a:pPr lvl="1"/>
                <a:r>
                  <a:rPr lang="en-US" dirty="0"/>
                  <a:t>Repeat the same for data section addresses</a:t>
                </a:r>
              </a:p>
              <a:p>
                <a:pPr lvl="1"/>
                <a:endParaRPr lang="en-US" dirty="0"/>
              </a:p>
              <a:p>
                <a:r>
                  <a:rPr lang="en-US" dirty="0"/>
                  <a:t>Scanning an object</a:t>
                </a:r>
              </a:p>
              <a:p>
                <a:pPr lvl="1"/>
                <a:r>
                  <a:rPr lang="en-US" dirty="0"/>
                  <a:t>For each address in set S = {o, o+1, .., </a:t>
                </a:r>
                <a:r>
                  <a:rPr lang="en-US" dirty="0" err="1"/>
                  <a:t>o+size</a:t>
                </a:r>
                <a:r>
                  <a:rPr lang="en-US" dirty="0"/>
                  <a:t>(o)-8}, where o is the first address of the object after the object header, and size(o) is the size of the object</a:t>
                </a:r>
              </a:p>
              <a:p>
                <a:pPr lvl="1"/>
                <a:r>
                  <a:rPr lang="en-US" dirty="0"/>
                  <a:t>If the 8-byte value </a:t>
                </a:r>
                <a:r>
                  <a:rPr lang="en-US" i="1" dirty="0"/>
                  <a:t>w</a:t>
                </a:r>
                <a:r>
                  <a:rPr lang="en-US" dirty="0"/>
                  <a:t> stored at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rPr>
                      <m:t>𝑆</m:t>
                    </m:r>
                  </m:oMath>
                </a14:m>
                <a:r>
                  <a:rPr lang="en-US" dirty="0"/>
                  <a:t> belongs to a heap object; find the object header of </a:t>
                </a:r>
                <a:r>
                  <a:rPr lang="en-US" i="1" dirty="0"/>
                  <a:t>w, </a:t>
                </a:r>
                <a:r>
                  <a:rPr lang="en-US" dirty="0"/>
                  <a:t>mark the object, and add it to the unscanned list</a:t>
                </a:r>
              </a:p>
              <a:p>
                <a:pPr lvl="1"/>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AE00590E-6B4A-4281-8E51-D4994BC4A168}"/>
                  </a:ext>
                </a:extLst>
              </p:cNvPr>
              <p:cNvSpPr>
                <a:spLocks noGrp="1" noRot="1" noChangeAspect="1" noMove="1" noResize="1" noEditPoints="1" noAdjustHandles="1" noChangeArrowheads="1" noChangeShapeType="1" noTextEdit="1"/>
              </p:cNvSpPr>
              <p:nvPr>
                <p:ph idx="1"/>
              </p:nvPr>
            </p:nvSpPr>
            <p:spPr>
              <a:blipFill>
                <a:blip r:embed="rId3"/>
                <a:stretch>
                  <a:fillRect l="-1043" t="-3081" r="-696"/>
                </a:stretch>
              </a:blipFill>
            </p:spPr>
            <p:txBody>
              <a:bodyPr/>
              <a:lstStyle/>
              <a:p>
                <a:r>
                  <a:rPr lang="en-IN">
                    <a:noFill/>
                  </a:rPr>
                  <a:t> </a:t>
                </a:r>
              </a:p>
            </p:txBody>
          </p:sp>
        </mc:Fallback>
      </mc:AlternateContent>
    </p:spTree>
    <p:extLst>
      <p:ext uri="{BB962C8B-B14F-4D97-AF65-F5344CB8AC3E}">
        <p14:creationId xmlns:p14="http://schemas.microsoft.com/office/powerpoint/2010/main" val="240718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8422-A427-5DD0-F97C-52EEF7C69FAF}"/>
              </a:ext>
            </a:extLst>
          </p:cNvPr>
          <p:cNvSpPr>
            <a:spLocks noGrp="1"/>
          </p:cNvSpPr>
          <p:nvPr>
            <p:ph type="title"/>
          </p:nvPr>
        </p:nvSpPr>
        <p:spPr/>
        <p:txBody>
          <a:bodyPr/>
          <a:lstStyle/>
          <a:p>
            <a:r>
              <a:rPr lang="en-IN" dirty="0"/>
              <a:t>Today’s lecture</a:t>
            </a:r>
          </a:p>
        </p:txBody>
      </p:sp>
      <p:sp>
        <p:nvSpPr>
          <p:cNvPr id="3" name="Content Placeholder 2">
            <a:extLst>
              <a:ext uri="{FF2B5EF4-FFF2-40B4-BE49-F238E27FC236}">
                <a16:creationId xmlns:a16="http://schemas.microsoft.com/office/drawing/2014/main" id="{18872ADD-F9F1-8261-975A-69EC297BCDB2}"/>
              </a:ext>
            </a:extLst>
          </p:cNvPr>
          <p:cNvSpPr>
            <a:spLocks noGrp="1"/>
          </p:cNvSpPr>
          <p:nvPr>
            <p:ph idx="1"/>
          </p:nvPr>
        </p:nvSpPr>
        <p:spPr/>
        <p:txBody>
          <a:bodyPr/>
          <a:lstStyle/>
          <a:p>
            <a:r>
              <a:rPr lang="en-IN" dirty="0"/>
              <a:t>Assignment-3</a:t>
            </a:r>
          </a:p>
          <a:p>
            <a:r>
              <a:rPr lang="en-IN"/>
              <a:t>Midsem</a:t>
            </a:r>
            <a:endParaRPr lang="en-IN" dirty="0"/>
          </a:p>
          <a:p>
            <a:endParaRPr lang="en-IN" dirty="0"/>
          </a:p>
          <a:p>
            <a:endParaRPr lang="en-IN" dirty="0"/>
          </a:p>
        </p:txBody>
      </p:sp>
    </p:spTree>
    <p:extLst>
      <p:ext uri="{BB962C8B-B14F-4D97-AF65-F5344CB8AC3E}">
        <p14:creationId xmlns:p14="http://schemas.microsoft.com/office/powerpoint/2010/main" val="213202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E887-40E6-408D-BB81-4C2B18D56132}"/>
              </a:ext>
            </a:extLst>
          </p:cNvPr>
          <p:cNvSpPr>
            <a:spLocks noGrp="1"/>
          </p:cNvSpPr>
          <p:nvPr>
            <p:ph type="title"/>
          </p:nvPr>
        </p:nvSpPr>
        <p:spPr/>
        <p:txBody>
          <a:bodyPr/>
          <a:lstStyle/>
          <a:p>
            <a:r>
              <a:rPr lang="en-US" dirty="0" err="1"/>
              <a:t>SafeGC</a:t>
            </a:r>
            <a:endParaRPr lang="en-US" dirty="0"/>
          </a:p>
        </p:txBody>
      </p:sp>
      <p:sp>
        <p:nvSpPr>
          <p:cNvPr id="3" name="Content Placeholder 2">
            <a:extLst>
              <a:ext uri="{FF2B5EF4-FFF2-40B4-BE49-F238E27FC236}">
                <a16:creationId xmlns:a16="http://schemas.microsoft.com/office/drawing/2014/main" id="{CB8D4FFF-B548-4622-80F3-AAEF7BB17857}"/>
              </a:ext>
            </a:extLst>
          </p:cNvPr>
          <p:cNvSpPr>
            <a:spLocks noGrp="1"/>
          </p:cNvSpPr>
          <p:nvPr>
            <p:ph idx="1"/>
          </p:nvPr>
        </p:nvSpPr>
        <p:spPr/>
        <p:txBody>
          <a:bodyPr/>
          <a:lstStyle/>
          <a:p>
            <a:r>
              <a:rPr lang="en-US" dirty="0"/>
              <a:t>You are to implement a conservative garbage collector called </a:t>
            </a:r>
            <a:r>
              <a:rPr lang="en-US" dirty="0" err="1"/>
              <a:t>SafeGC</a:t>
            </a:r>
            <a:endParaRPr lang="en-US" dirty="0"/>
          </a:p>
          <a:p>
            <a:endParaRPr lang="en-US" dirty="0"/>
          </a:p>
          <a:p>
            <a:r>
              <a:rPr lang="en-US" dirty="0" err="1"/>
              <a:t>SafeGC</a:t>
            </a:r>
            <a:r>
              <a:rPr lang="en-US" dirty="0"/>
              <a:t> requires applications to use </a:t>
            </a:r>
            <a:r>
              <a:rPr lang="en-US" dirty="0" err="1"/>
              <a:t>mymalloc</a:t>
            </a:r>
            <a:r>
              <a:rPr lang="en-US" dirty="0"/>
              <a:t> API for memory allocation</a:t>
            </a:r>
          </a:p>
          <a:p>
            <a:endParaRPr lang="en-US" dirty="0"/>
          </a:p>
          <a:p>
            <a:r>
              <a:rPr lang="en-US" dirty="0" err="1"/>
              <a:t>mymalloc</a:t>
            </a:r>
            <a:r>
              <a:rPr lang="en-US" dirty="0"/>
              <a:t> inserts an object header to each object that contains the size and type of the object</a:t>
            </a:r>
          </a:p>
        </p:txBody>
      </p:sp>
    </p:spTree>
    <p:extLst>
      <p:ext uri="{BB962C8B-B14F-4D97-AF65-F5344CB8AC3E}">
        <p14:creationId xmlns:p14="http://schemas.microsoft.com/office/powerpoint/2010/main" val="3272215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8F0B-38CA-4DA1-AE09-DBFC4C1D40B9}"/>
              </a:ext>
            </a:extLst>
          </p:cNvPr>
          <p:cNvSpPr>
            <a:spLocks noGrp="1"/>
          </p:cNvSpPr>
          <p:nvPr>
            <p:ph type="title"/>
          </p:nvPr>
        </p:nvSpPr>
        <p:spPr/>
        <p:txBody>
          <a:bodyPr/>
          <a:lstStyle/>
          <a:p>
            <a:r>
              <a:rPr lang="en-US" dirty="0" err="1"/>
              <a:t>SafeGC</a:t>
            </a:r>
            <a:endParaRPr lang="en-US" dirty="0"/>
          </a:p>
        </p:txBody>
      </p:sp>
      <p:sp>
        <p:nvSpPr>
          <p:cNvPr id="3" name="Content Placeholder 2">
            <a:extLst>
              <a:ext uri="{FF2B5EF4-FFF2-40B4-BE49-F238E27FC236}">
                <a16:creationId xmlns:a16="http://schemas.microsoft.com/office/drawing/2014/main" id="{0FB20CEF-BC56-408A-8E45-52C50801ECEE}"/>
              </a:ext>
            </a:extLst>
          </p:cNvPr>
          <p:cNvSpPr>
            <a:spLocks noGrp="1"/>
          </p:cNvSpPr>
          <p:nvPr>
            <p:ph idx="1"/>
          </p:nvPr>
        </p:nvSpPr>
        <p:spPr/>
        <p:txBody>
          <a:bodyPr/>
          <a:lstStyle/>
          <a:p>
            <a:pPr marL="0" indent="0">
              <a:buNone/>
            </a:pPr>
            <a:r>
              <a:rPr lang="en-US" dirty="0"/>
              <a:t>struct </a:t>
            </a:r>
            <a:r>
              <a:rPr lang="en-US" dirty="0" err="1"/>
              <a:t>ObjHeader</a:t>
            </a:r>
            <a:r>
              <a:rPr lang="en-US" dirty="0"/>
              <a:t> {</a:t>
            </a:r>
          </a:p>
          <a:p>
            <a:pPr marL="0" indent="0">
              <a:buNone/>
            </a:pPr>
            <a:r>
              <a:rPr lang="en-US" dirty="0"/>
              <a:t>    unsigned size;</a:t>
            </a:r>
          </a:p>
          <a:p>
            <a:pPr marL="0" indent="0">
              <a:buNone/>
            </a:pPr>
            <a:r>
              <a:rPr lang="en-US" dirty="0"/>
              <a:t>    unsigned status;      /* Status can be reachable/free */</a:t>
            </a:r>
          </a:p>
          <a:p>
            <a:pPr marL="0" indent="0">
              <a:buNone/>
            </a:pPr>
            <a:r>
              <a:rPr lang="en-US" dirty="0"/>
              <a:t>    unsigned long </a:t>
            </a:r>
            <a:r>
              <a:rPr lang="en-US" dirty="0" err="1"/>
              <a:t>long</a:t>
            </a:r>
            <a:r>
              <a:rPr lang="en-US" dirty="0"/>
              <a:t> Type;   /*unused */</a:t>
            </a:r>
          </a:p>
          <a:p>
            <a:pPr marL="0" indent="0">
              <a:buNone/>
            </a:pPr>
            <a:r>
              <a:rPr lang="en-US" dirty="0"/>
              <a:t>};</a:t>
            </a:r>
          </a:p>
        </p:txBody>
      </p:sp>
    </p:spTree>
    <p:extLst>
      <p:ext uri="{BB962C8B-B14F-4D97-AF65-F5344CB8AC3E}">
        <p14:creationId xmlns:p14="http://schemas.microsoft.com/office/powerpoint/2010/main" val="370729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906E-726A-41E1-AF3F-F39A76DFF55E}"/>
              </a:ext>
            </a:extLst>
          </p:cNvPr>
          <p:cNvSpPr>
            <a:spLocks noGrp="1"/>
          </p:cNvSpPr>
          <p:nvPr>
            <p:ph type="title"/>
          </p:nvPr>
        </p:nvSpPr>
        <p:spPr/>
        <p:txBody>
          <a:bodyPr/>
          <a:lstStyle/>
          <a:p>
            <a:r>
              <a:rPr lang="en-US" dirty="0" err="1"/>
              <a:t>mymalloc</a:t>
            </a:r>
            <a:endParaRPr lang="en-US" dirty="0"/>
          </a:p>
        </p:txBody>
      </p:sp>
      <p:sp>
        <p:nvSpPr>
          <p:cNvPr id="3" name="Content Placeholder 2">
            <a:extLst>
              <a:ext uri="{FF2B5EF4-FFF2-40B4-BE49-F238E27FC236}">
                <a16:creationId xmlns:a16="http://schemas.microsoft.com/office/drawing/2014/main" id="{9AF29B1F-883A-4AB6-9BE9-37E6FB6C2847}"/>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2BE60C21-983E-44E9-A69C-C115D75CA2E6}"/>
              </a:ext>
            </a:extLst>
          </p:cNvPr>
          <p:cNvSpPr/>
          <p:nvPr/>
        </p:nvSpPr>
        <p:spPr>
          <a:xfrm>
            <a:off x="4429760" y="2001520"/>
            <a:ext cx="1503680" cy="400304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9510AFC-3587-4A14-A25D-4D2088A4A23C}"/>
              </a:ext>
            </a:extLst>
          </p:cNvPr>
          <p:cNvCxnSpPr/>
          <p:nvPr/>
        </p:nvCxnSpPr>
        <p:spPr>
          <a:xfrm>
            <a:off x="4429760" y="2834640"/>
            <a:ext cx="150368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22F7717-16D2-4EBD-835B-32F9ADE33694}"/>
              </a:ext>
            </a:extLst>
          </p:cNvPr>
          <p:cNvSpPr txBox="1"/>
          <p:nvPr/>
        </p:nvSpPr>
        <p:spPr>
          <a:xfrm>
            <a:off x="4602480" y="2245360"/>
            <a:ext cx="1503680" cy="369332"/>
          </a:xfrm>
          <a:prstGeom prst="rect">
            <a:avLst/>
          </a:prstGeom>
          <a:noFill/>
        </p:spPr>
        <p:txBody>
          <a:bodyPr wrap="square" rtlCol="0">
            <a:spAutoFit/>
          </a:bodyPr>
          <a:lstStyle/>
          <a:p>
            <a:r>
              <a:rPr lang="en-US" b="1" dirty="0"/>
              <a:t>METADATA</a:t>
            </a:r>
          </a:p>
        </p:txBody>
      </p:sp>
      <p:cxnSp>
        <p:nvCxnSpPr>
          <p:cNvPr id="9" name="Straight Arrow Connector 8">
            <a:extLst>
              <a:ext uri="{FF2B5EF4-FFF2-40B4-BE49-F238E27FC236}">
                <a16:creationId xmlns:a16="http://schemas.microsoft.com/office/drawing/2014/main" id="{25D778CE-7730-4BC4-BAEB-8EAD8513766B}"/>
              </a:ext>
            </a:extLst>
          </p:cNvPr>
          <p:cNvCxnSpPr/>
          <p:nvPr/>
        </p:nvCxnSpPr>
        <p:spPr>
          <a:xfrm>
            <a:off x="3342640" y="5933440"/>
            <a:ext cx="1005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5A03203-1585-4A0C-A136-EB72A9888DE2}"/>
              </a:ext>
            </a:extLst>
          </p:cNvPr>
          <p:cNvCxnSpPr/>
          <p:nvPr/>
        </p:nvCxnSpPr>
        <p:spPr>
          <a:xfrm>
            <a:off x="3139440" y="283464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595AC3B-652A-4EFA-83BC-DADA164BE7F9}"/>
              </a:ext>
            </a:extLst>
          </p:cNvPr>
          <p:cNvCxnSpPr/>
          <p:nvPr/>
        </p:nvCxnSpPr>
        <p:spPr>
          <a:xfrm>
            <a:off x="3139440" y="342900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284BAC0-187C-41E5-AB4B-441C40854B9F}"/>
              </a:ext>
            </a:extLst>
          </p:cNvPr>
          <p:cNvCxnSpPr/>
          <p:nvPr/>
        </p:nvCxnSpPr>
        <p:spPr>
          <a:xfrm>
            <a:off x="3169920" y="4206240"/>
            <a:ext cx="1209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618C049-7FFD-4B41-9A32-9CA50AC1BA6D}"/>
              </a:ext>
            </a:extLst>
          </p:cNvPr>
          <p:cNvCxnSpPr/>
          <p:nvPr/>
        </p:nvCxnSpPr>
        <p:spPr>
          <a:xfrm>
            <a:off x="3169920" y="2001520"/>
            <a:ext cx="1259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B857BC-F6FC-4727-9B59-A5CCA8CC7DFF}"/>
              </a:ext>
            </a:extLst>
          </p:cNvPr>
          <p:cNvSpPr txBox="1"/>
          <p:nvPr/>
        </p:nvSpPr>
        <p:spPr>
          <a:xfrm>
            <a:off x="2153920" y="1828800"/>
            <a:ext cx="1503680" cy="369332"/>
          </a:xfrm>
          <a:prstGeom prst="rect">
            <a:avLst/>
          </a:prstGeom>
          <a:noFill/>
        </p:spPr>
        <p:txBody>
          <a:bodyPr wrap="square" rtlCol="0">
            <a:spAutoFit/>
          </a:bodyPr>
          <a:lstStyle/>
          <a:p>
            <a:r>
              <a:rPr lang="en-US" b="1" dirty="0"/>
              <a:t>Segment</a:t>
            </a:r>
          </a:p>
        </p:txBody>
      </p:sp>
      <p:sp>
        <p:nvSpPr>
          <p:cNvPr id="19" name="TextBox 18">
            <a:extLst>
              <a:ext uri="{FF2B5EF4-FFF2-40B4-BE49-F238E27FC236}">
                <a16:creationId xmlns:a16="http://schemas.microsoft.com/office/drawing/2014/main" id="{C745FC1D-ED71-4574-A675-88E2F30B812B}"/>
              </a:ext>
            </a:extLst>
          </p:cNvPr>
          <p:cNvSpPr txBox="1"/>
          <p:nvPr/>
        </p:nvSpPr>
        <p:spPr>
          <a:xfrm>
            <a:off x="2275840" y="2611120"/>
            <a:ext cx="1503680" cy="369332"/>
          </a:xfrm>
          <a:prstGeom prst="rect">
            <a:avLst/>
          </a:prstGeom>
          <a:noFill/>
        </p:spPr>
        <p:txBody>
          <a:bodyPr wrap="square" rtlCol="0">
            <a:spAutoFit/>
          </a:bodyPr>
          <a:lstStyle/>
          <a:p>
            <a:r>
              <a:rPr lang="en-US" b="1" dirty="0" err="1"/>
              <a:t>DataPtr</a:t>
            </a:r>
            <a:endParaRPr lang="en-US" b="1" dirty="0"/>
          </a:p>
        </p:txBody>
      </p:sp>
      <p:sp>
        <p:nvSpPr>
          <p:cNvPr id="20" name="TextBox 19">
            <a:extLst>
              <a:ext uri="{FF2B5EF4-FFF2-40B4-BE49-F238E27FC236}">
                <a16:creationId xmlns:a16="http://schemas.microsoft.com/office/drawing/2014/main" id="{392F2F8C-5608-4B71-9DF8-BEAD34DAB67E}"/>
              </a:ext>
            </a:extLst>
          </p:cNvPr>
          <p:cNvSpPr txBox="1"/>
          <p:nvPr/>
        </p:nvSpPr>
        <p:spPr>
          <a:xfrm>
            <a:off x="2235200" y="3190240"/>
            <a:ext cx="1503680" cy="369332"/>
          </a:xfrm>
          <a:prstGeom prst="rect">
            <a:avLst/>
          </a:prstGeom>
          <a:noFill/>
        </p:spPr>
        <p:txBody>
          <a:bodyPr wrap="square" rtlCol="0">
            <a:spAutoFit/>
          </a:bodyPr>
          <a:lstStyle/>
          <a:p>
            <a:r>
              <a:rPr lang="en-US" b="1" dirty="0" err="1"/>
              <a:t>AllocPtr</a:t>
            </a:r>
            <a:endParaRPr lang="en-US" b="1" dirty="0"/>
          </a:p>
        </p:txBody>
      </p:sp>
      <p:sp>
        <p:nvSpPr>
          <p:cNvPr id="21" name="TextBox 20">
            <a:extLst>
              <a:ext uri="{FF2B5EF4-FFF2-40B4-BE49-F238E27FC236}">
                <a16:creationId xmlns:a16="http://schemas.microsoft.com/office/drawing/2014/main" id="{AAA88730-F20E-4A4A-A511-FA6F0E98CC2A}"/>
              </a:ext>
            </a:extLst>
          </p:cNvPr>
          <p:cNvSpPr txBox="1"/>
          <p:nvPr/>
        </p:nvSpPr>
        <p:spPr>
          <a:xfrm>
            <a:off x="1960880" y="3992880"/>
            <a:ext cx="1503680" cy="369332"/>
          </a:xfrm>
          <a:prstGeom prst="rect">
            <a:avLst/>
          </a:prstGeom>
          <a:noFill/>
        </p:spPr>
        <p:txBody>
          <a:bodyPr wrap="square" rtlCol="0">
            <a:spAutoFit/>
          </a:bodyPr>
          <a:lstStyle/>
          <a:p>
            <a:r>
              <a:rPr lang="en-US" b="1" dirty="0" err="1"/>
              <a:t>CommitPtr</a:t>
            </a:r>
            <a:endParaRPr lang="en-US" b="1" dirty="0"/>
          </a:p>
        </p:txBody>
      </p:sp>
      <p:sp>
        <p:nvSpPr>
          <p:cNvPr id="22" name="TextBox 21">
            <a:extLst>
              <a:ext uri="{FF2B5EF4-FFF2-40B4-BE49-F238E27FC236}">
                <a16:creationId xmlns:a16="http://schemas.microsoft.com/office/drawing/2014/main" id="{91103BD4-52E4-4B54-BB76-52DFA4229FDC}"/>
              </a:ext>
            </a:extLst>
          </p:cNvPr>
          <p:cNvSpPr txBox="1"/>
          <p:nvPr/>
        </p:nvSpPr>
        <p:spPr>
          <a:xfrm>
            <a:off x="2143760" y="5730240"/>
            <a:ext cx="1503680" cy="369332"/>
          </a:xfrm>
          <a:prstGeom prst="rect">
            <a:avLst/>
          </a:prstGeom>
          <a:noFill/>
        </p:spPr>
        <p:txBody>
          <a:bodyPr wrap="square" rtlCol="0">
            <a:spAutoFit/>
          </a:bodyPr>
          <a:lstStyle/>
          <a:p>
            <a:r>
              <a:rPr lang="en-US" b="1" dirty="0" err="1"/>
              <a:t>ReservePtr</a:t>
            </a:r>
            <a:endParaRPr lang="en-US" b="1" dirty="0"/>
          </a:p>
        </p:txBody>
      </p:sp>
    </p:spTree>
    <p:extLst>
      <p:ext uri="{BB962C8B-B14F-4D97-AF65-F5344CB8AC3E}">
        <p14:creationId xmlns:p14="http://schemas.microsoft.com/office/powerpoint/2010/main" val="1730339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906E-726A-41E1-AF3F-F39A76DFF55E}"/>
              </a:ext>
            </a:extLst>
          </p:cNvPr>
          <p:cNvSpPr>
            <a:spLocks noGrp="1"/>
          </p:cNvSpPr>
          <p:nvPr>
            <p:ph type="title"/>
          </p:nvPr>
        </p:nvSpPr>
        <p:spPr/>
        <p:txBody>
          <a:bodyPr/>
          <a:lstStyle/>
          <a:p>
            <a:r>
              <a:rPr lang="en-US" dirty="0" err="1"/>
              <a:t>mymalloc</a:t>
            </a:r>
            <a:endParaRPr lang="en-US" dirty="0"/>
          </a:p>
        </p:txBody>
      </p:sp>
      <p:sp>
        <p:nvSpPr>
          <p:cNvPr id="4" name="Rectangle 3">
            <a:extLst>
              <a:ext uri="{FF2B5EF4-FFF2-40B4-BE49-F238E27FC236}">
                <a16:creationId xmlns:a16="http://schemas.microsoft.com/office/drawing/2014/main" id="{2BE60C21-983E-44E9-A69C-C115D75CA2E6}"/>
              </a:ext>
            </a:extLst>
          </p:cNvPr>
          <p:cNvSpPr/>
          <p:nvPr/>
        </p:nvSpPr>
        <p:spPr>
          <a:xfrm>
            <a:off x="4429760" y="2001520"/>
            <a:ext cx="1503680" cy="400304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9510AFC-3587-4A14-A25D-4D2088A4A23C}"/>
              </a:ext>
            </a:extLst>
          </p:cNvPr>
          <p:cNvCxnSpPr/>
          <p:nvPr/>
        </p:nvCxnSpPr>
        <p:spPr>
          <a:xfrm>
            <a:off x="4429760" y="2834640"/>
            <a:ext cx="150368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22F7717-16D2-4EBD-835B-32F9ADE33694}"/>
              </a:ext>
            </a:extLst>
          </p:cNvPr>
          <p:cNvSpPr txBox="1"/>
          <p:nvPr/>
        </p:nvSpPr>
        <p:spPr>
          <a:xfrm>
            <a:off x="4602480" y="2245360"/>
            <a:ext cx="1503680" cy="369332"/>
          </a:xfrm>
          <a:prstGeom prst="rect">
            <a:avLst/>
          </a:prstGeom>
          <a:noFill/>
        </p:spPr>
        <p:txBody>
          <a:bodyPr wrap="square" rtlCol="0">
            <a:spAutoFit/>
          </a:bodyPr>
          <a:lstStyle/>
          <a:p>
            <a:r>
              <a:rPr lang="en-US" b="1" dirty="0"/>
              <a:t>METADATA</a:t>
            </a:r>
          </a:p>
        </p:txBody>
      </p:sp>
      <p:cxnSp>
        <p:nvCxnSpPr>
          <p:cNvPr id="11" name="Straight Arrow Connector 10">
            <a:extLst>
              <a:ext uri="{FF2B5EF4-FFF2-40B4-BE49-F238E27FC236}">
                <a16:creationId xmlns:a16="http://schemas.microsoft.com/office/drawing/2014/main" id="{F5A03203-1585-4A0C-A136-EB72A9888DE2}"/>
              </a:ext>
            </a:extLst>
          </p:cNvPr>
          <p:cNvCxnSpPr/>
          <p:nvPr/>
        </p:nvCxnSpPr>
        <p:spPr>
          <a:xfrm>
            <a:off x="3139440" y="2834640"/>
            <a:ext cx="128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618C049-7FFD-4B41-9A32-9CA50AC1BA6D}"/>
              </a:ext>
            </a:extLst>
          </p:cNvPr>
          <p:cNvCxnSpPr/>
          <p:nvPr/>
        </p:nvCxnSpPr>
        <p:spPr>
          <a:xfrm>
            <a:off x="3169920" y="2001520"/>
            <a:ext cx="1259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B857BC-F6FC-4727-9B59-A5CCA8CC7DFF}"/>
              </a:ext>
            </a:extLst>
          </p:cNvPr>
          <p:cNvSpPr txBox="1"/>
          <p:nvPr/>
        </p:nvSpPr>
        <p:spPr>
          <a:xfrm>
            <a:off x="2153920" y="1828800"/>
            <a:ext cx="1503680" cy="369332"/>
          </a:xfrm>
          <a:prstGeom prst="rect">
            <a:avLst/>
          </a:prstGeom>
          <a:noFill/>
        </p:spPr>
        <p:txBody>
          <a:bodyPr wrap="square" rtlCol="0">
            <a:spAutoFit/>
          </a:bodyPr>
          <a:lstStyle/>
          <a:p>
            <a:r>
              <a:rPr lang="en-US" b="1" dirty="0"/>
              <a:t>Segment</a:t>
            </a:r>
          </a:p>
        </p:txBody>
      </p:sp>
      <p:sp>
        <p:nvSpPr>
          <p:cNvPr id="19" name="TextBox 18">
            <a:extLst>
              <a:ext uri="{FF2B5EF4-FFF2-40B4-BE49-F238E27FC236}">
                <a16:creationId xmlns:a16="http://schemas.microsoft.com/office/drawing/2014/main" id="{C745FC1D-ED71-4574-A675-88E2F30B812B}"/>
              </a:ext>
            </a:extLst>
          </p:cNvPr>
          <p:cNvSpPr txBox="1"/>
          <p:nvPr/>
        </p:nvSpPr>
        <p:spPr>
          <a:xfrm>
            <a:off x="2275840" y="2611120"/>
            <a:ext cx="1503680" cy="369332"/>
          </a:xfrm>
          <a:prstGeom prst="rect">
            <a:avLst/>
          </a:prstGeom>
          <a:noFill/>
        </p:spPr>
        <p:txBody>
          <a:bodyPr wrap="square" rtlCol="0">
            <a:spAutoFit/>
          </a:bodyPr>
          <a:lstStyle/>
          <a:p>
            <a:r>
              <a:rPr lang="en-US" b="1" dirty="0" err="1"/>
              <a:t>DataPtr</a:t>
            </a:r>
            <a:endParaRPr lang="en-US" b="1" dirty="0"/>
          </a:p>
        </p:txBody>
      </p:sp>
      <p:sp>
        <p:nvSpPr>
          <p:cNvPr id="5" name="Rectangle 4">
            <a:extLst>
              <a:ext uri="{FF2B5EF4-FFF2-40B4-BE49-F238E27FC236}">
                <a16:creationId xmlns:a16="http://schemas.microsoft.com/office/drawing/2014/main" id="{70841372-EF86-35C2-A605-E66B665E1DB7}"/>
              </a:ext>
            </a:extLst>
          </p:cNvPr>
          <p:cNvSpPr/>
          <p:nvPr/>
        </p:nvSpPr>
        <p:spPr>
          <a:xfrm>
            <a:off x="4429760" y="2834639"/>
            <a:ext cx="1503680" cy="5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VP-1</a:t>
            </a:r>
            <a:endParaRPr lang="en-IN" dirty="0"/>
          </a:p>
        </p:txBody>
      </p:sp>
      <p:sp>
        <p:nvSpPr>
          <p:cNvPr id="23" name="Rectangle 22">
            <a:extLst>
              <a:ext uri="{FF2B5EF4-FFF2-40B4-BE49-F238E27FC236}">
                <a16:creationId xmlns:a16="http://schemas.microsoft.com/office/drawing/2014/main" id="{06126674-6706-067A-86D2-C81ECEEB1C23}"/>
              </a:ext>
            </a:extLst>
          </p:cNvPr>
          <p:cNvSpPr/>
          <p:nvPr/>
        </p:nvSpPr>
        <p:spPr>
          <a:xfrm>
            <a:off x="4438438" y="3346634"/>
            <a:ext cx="1503680" cy="5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VP-2</a:t>
            </a:r>
            <a:endParaRPr lang="en-IN" dirty="0"/>
          </a:p>
        </p:txBody>
      </p:sp>
      <p:sp>
        <p:nvSpPr>
          <p:cNvPr id="24" name="Rectangle 23">
            <a:extLst>
              <a:ext uri="{FF2B5EF4-FFF2-40B4-BE49-F238E27FC236}">
                <a16:creationId xmlns:a16="http://schemas.microsoft.com/office/drawing/2014/main" id="{779EE01E-2ED6-A6E3-6832-B663B96D4F65}"/>
              </a:ext>
            </a:extLst>
          </p:cNvPr>
          <p:cNvSpPr/>
          <p:nvPr/>
        </p:nvSpPr>
        <p:spPr>
          <a:xfrm>
            <a:off x="4438438" y="3858629"/>
            <a:ext cx="1503680" cy="5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VP-3</a:t>
            </a:r>
            <a:endParaRPr lang="en-IN" dirty="0"/>
          </a:p>
        </p:txBody>
      </p:sp>
      <p:sp>
        <p:nvSpPr>
          <p:cNvPr id="25" name="Rectangle 24">
            <a:extLst>
              <a:ext uri="{FF2B5EF4-FFF2-40B4-BE49-F238E27FC236}">
                <a16:creationId xmlns:a16="http://schemas.microsoft.com/office/drawing/2014/main" id="{D67F9DE4-9B5A-E067-D023-60ED0EE49FF4}"/>
              </a:ext>
            </a:extLst>
          </p:cNvPr>
          <p:cNvSpPr/>
          <p:nvPr/>
        </p:nvSpPr>
        <p:spPr>
          <a:xfrm>
            <a:off x="4435018" y="5490500"/>
            <a:ext cx="1503680" cy="5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VP-N</a:t>
            </a:r>
            <a:endParaRPr lang="en-IN" dirty="0"/>
          </a:p>
        </p:txBody>
      </p:sp>
      <p:sp>
        <p:nvSpPr>
          <p:cNvPr id="8" name="TextBox 7">
            <a:extLst>
              <a:ext uri="{FF2B5EF4-FFF2-40B4-BE49-F238E27FC236}">
                <a16:creationId xmlns:a16="http://schemas.microsoft.com/office/drawing/2014/main" id="{B308D9D6-7BCA-1822-9D44-D3E971930ACF}"/>
              </a:ext>
            </a:extLst>
          </p:cNvPr>
          <p:cNvSpPr txBox="1"/>
          <p:nvPr/>
        </p:nvSpPr>
        <p:spPr>
          <a:xfrm>
            <a:off x="7530957" y="2611120"/>
            <a:ext cx="3822843" cy="2031325"/>
          </a:xfrm>
          <a:prstGeom prst="rect">
            <a:avLst/>
          </a:prstGeom>
          <a:noFill/>
        </p:spPr>
        <p:txBody>
          <a:bodyPr wrap="square" rtlCol="0">
            <a:spAutoFit/>
          </a:bodyPr>
          <a:lstStyle/>
          <a:p>
            <a:r>
              <a:rPr lang="en-US" dirty="0">
                <a:latin typeface="Consolas" panose="020B0609020204030204" pitchFamily="49" charset="0"/>
              </a:rPr>
              <a:t>For object size &lt;= 4096, the object always lies on the same page.</a:t>
            </a:r>
          </a:p>
          <a:p>
            <a:endParaRPr lang="en-US" dirty="0">
              <a:latin typeface="Consolas" panose="020B0609020204030204" pitchFamily="49" charset="0"/>
            </a:endParaRPr>
          </a:p>
          <a:p>
            <a:r>
              <a:rPr lang="en-US" dirty="0">
                <a:latin typeface="Consolas" panose="020B0609020204030204" pitchFamily="49" charset="0"/>
              </a:rPr>
              <a:t>For object size &gt; 4096, a set of contiguous virtual pages are returned. </a:t>
            </a:r>
            <a:endParaRPr lang="en-IN" dirty="0">
              <a:latin typeface="Consolas" panose="020B0609020204030204" pitchFamily="49" charset="0"/>
            </a:endParaRPr>
          </a:p>
        </p:txBody>
      </p:sp>
      <p:cxnSp>
        <p:nvCxnSpPr>
          <p:cNvPr id="26" name="Straight Arrow Connector 25">
            <a:extLst>
              <a:ext uri="{FF2B5EF4-FFF2-40B4-BE49-F238E27FC236}">
                <a16:creationId xmlns:a16="http://schemas.microsoft.com/office/drawing/2014/main" id="{BE1F22A2-A33A-DEFE-DA65-8839B170246E}"/>
              </a:ext>
            </a:extLst>
          </p:cNvPr>
          <p:cNvCxnSpPr/>
          <p:nvPr/>
        </p:nvCxnSpPr>
        <p:spPr>
          <a:xfrm>
            <a:off x="3342640" y="5933440"/>
            <a:ext cx="1005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146C585-7C1E-8498-86A5-1A610A279F31}"/>
              </a:ext>
            </a:extLst>
          </p:cNvPr>
          <p:cNvSpPr txBox="1"/>
          <p:nvPr/>
        </p:nvSpPr>
        <p:spPr>
          <a:xfrm>
            <a:off x="2143760" y="5730240"/>
            <a:ext cx="1503680" cy="369332"/>
          </a:xfrm>
          <a:prstGeom prst="rect">
            <a:avLst/>
          </a:prstGeom>
          <a:noFill/>
        </p:spPr>
        <p:txBody>
          <a:bodyPr wrap="square" rtlCol="0">
            <a:spAutoFit/>
          </a:bodyPr>
          <a:lstStyle/>
          <a:p>
            <a:r>
              <a:rPr lang="en-US" b="1" dirty="0" err="1"/>
              <a:t>ReservePtr</a:t>
            </a:r>
            <a:endParaRPr lang="en-US" b="1" dirty="0"/>
          </a:p>
        </p:txBody>
      </p:sp>
    </p:spTree>
    <p:extLst>
      <p:ext uri="{BB962C8B-B14F-4D97-AF65-F5344CB8AC3E}">
        <p14:creationId xmlns:p14="http://schemas.microsoft.com/office/powerpoint/2010/main" val="105721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93E4-B24B-4464-BDE0-7832B327ACEB}"/>
              </a:ext>
            </a:extLst>
          </p:cNvPr>
          <p:cNvSpPr>
            <a:spLocks noGrp="1"/>
          </p:cNvSpPr>
          <p:nvPr>
            <p:ph type="title"/>
          </p:nvPr>
        </p:nvSpPr>
        <p:spPr/>
        <p:txBody>
          <a:bodyPr/>
          <a:lstStyle/>
          <a:p>
            <a:r>
              <a:rPr lang="en-US" dirty="0" err="1"/>
              <a:t>mymalloc</a:t>
            </a:r>
            <a:endParaRPr lang="en-US" dirty="0"/>
          </a:p>
        </p:txBody>
      </p:sp>
      <p:sp>
        <p:nvSpPr>
          <p:cNvPr id="3" name="Content Placeholder 2">
            <a:extLst>
              <a:ext uri="{FF2B5EF4-FFF2-40B4-BE49-F238E27FC236}">
                <a16:creationId xmlns:a16="http://schemas.microsoft.com/office/drawing/2014/main" id="{4DC9B049-7714-42BE-B3ED-E9BE8A64F242}"/>
              </a:ext>
            </a:extLst>
          </p:cNvPr>
          <p:cNvSpPr>
            <a:spLocks noGrp="1"/>
          </p:cNvSpPr>
          <p:nvPr>
            <p:ph idx="1"/>
          </p:nvPr>
        </p:nvSpPr>
        <p:spPr>
          <a:xfrm>
            <a:off x="838200" y="1815465"/>
            <a:ext cx="10515600" cy="4351338"/>
          </a:xfrm>
        </p:spPr>
        <p:txBody>
          <a:bodyPr>
            <a:normAutofit lnSpcReduction="10000"/>
          </a:bodyPr>
          <a:lstStyle/>
          <a:p>
            <a:r>
              <a:rPr lang="en-US" dirty="0"/>
              <a:t>memory is allocated from a segment</a:t>
            </a:r>
          </a:p>
          <a:p>
            <a:pPr lvl="1"/>
            <a:r>
              <a:rPr lang="en-US" dirty="0"/>
              <a:t>A segment is 4-GB contiguous memory area (alignment 4-GB)</a:t>
            </a:r>
          </a:p>
          <a:p>
            <a:pPr lvl="1"/>
            <a:endParaRPr lang="en-US" dirty="0"/>
          </a:p>
          <a:p>
            <a:r>
              <a:rPr lang="en-US" dirty="0"/>
              <a:t>Initially, virtual addresses are reserved for segment</a:t>
            </a:r>
          </a:p>
          <a:p>
            <a:pPr lvl="1"/>
            <a:r>
              <a:rPr lang="en-US" dirty="0"/>
              <a:t>reserved means no physical pages are allocated yet</a:t>
            </a:r>
          </a:p>
          <a:p>
            <a:pPr lvl="1"/>
            <a:endParaRPr lang="en-US" dirty="0"/>
          </a:p>
          <a:p>
            <a:r>
              <a:rPr lang="en-US" dirty="0"/>
              <a:t>The virtual pages must be committed before access</a:t>
            </a:r>
          </a:p>
          <a:p>
            <a:pPr lvl="1"/>
            <a:r>
              <a:rPr lang="en-US" dirty="0"/>
              <a:t>A virtual page is 4-KB contiguous memory area (alignment 4-KB)</a:t>
            </a:r>
          </a:p>
          <a:p>
            <a:pPr lvl="1"/>
            <a:r>
              <a:rPr lang="en-US" dirty="0"/>
              <a:t>after commit operation, a physical page is assigned to a virtual page</a:t>
            </a:r>
          </a:p>
          <a:p>
            <a:pPr lvl="1"/>
            <a:r>
              <a:rPr lang="en-US" dirty="0" err="1"/>
              <a:t>CommitPtr</a:t>
            </a:r>
            <a:r>
              <a:rPr lang="en-US" dirty="0"/>
              <a:t> points to a memory location until which virtual pages are committed </a:t>
            </a:r>
          </a:p>
        </p:txBody>
      </p:sp>
    </p:spTree>
    <p:extLst>
      <p:ext uri="{BB962C8B-B14F-4D97-AF65-F5344CB8AC3E}">
        <p14:creationId xmlns:p14="http://schemas.microsoft.com/office/powerpoint/2010/main" val="3874812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97E4-EC7F-4709-AC4E-84A38606716E}"/>
              </a:ext>
            </a:extLst>
          </p:cNvPr>
          <p:cNvSpPr>
            <a:spLocks noGrp="1"/>
          </p:cNvSpPr>
          <p:nvPr>
            <p:ph type="title"/>
          </p:nvPr>
        </p:nvSpPr>
        <p:spPr/>
        <p:txBody>
          <a:bodyPr/>
          <a:lstStyle/>
          <a:p>
            <a:r>
              <a:rPr lang="en-US" dirty="0" err="1"/>
              <a:t>mymalloc</a:t>
            </a:r>
            <a:endParaRPr lang="en-US" dirty="0"/>
          </a:p>
        </p:txBody>
      </p:sp>
      <p:sp>
        <p:nvSpPr>
          <p:cNvPr id="3" name="Content Placeholder 2">
            <a:extLst>
              <a:ext uri="{FF2B5EF4-FFF2-40B4-BE49-F238E27FC236}">
                <a16:creationId xmlns:a16="http://schemas.microsoft.com/office/drawing/2014/main" id="{A9AC6AD4-7748-4EF2-9EAE-CC181835FD95}"/>
              </a:ext>
            </a:extLst>
          </p:cNvPr>
          <p:cNvSpPr>
            <a:spLocks noGrp="1"/>
          </p:cNvSpPr>
          <p:nvPr>
            <p:ph idx="1"/>
          </p:nvPr>
        </p:nvSpPr>
        <p:spPr/>
        <p:txBody>
          <a:bodyPr/>
          <a:lstStyle/>
          <a:p>
            <a:r>
              <a:rPr lang="en-US" dirty="0" err="1"/>
              <a:t>mymalloc</a:t>
            </a:r>
            <a:r>
              <a:rPr lang="en-US" dirty="0"/>
              <a:t> is a simple bump allocator</a:t>
            </a:r>
          </a:p>
          <a:p>
            <a:endParaRPr lang="en-US" dirty="0"/>
          </a:p>
          <a:p>
            <a:r>
              <a:rPr lang="en-US" dirty="0" err="1"/>
              <a:t>AllocPtr</a:t>
            </a:r>
            <a:r>
              <a:rPr lang="en-US" dirty="0"/>
              <a:t> is the head of the bump allocator</a:t>
            </a:r>
          </a:p>
          <a:p>
            <a:pPr lvl="1"/>
            <a:r>
              <a:rPr lang="en-US" dirty="0"/>
              <a:t>memory must be committed before allocation</a:t>
            </a:r>
          </a:p>
          <a:p>
            <a:pPr lvl="1"/>
            <a:r>
              <a:rPr lang="en-US" dirty="0" err="1"/>
              <a:t>AllocPtr</a:t>
            </a:r>
            <a:r>
              <a:rPr lang="en-US" dirty="0"/>
              <a:t> &lt;= </a:t>
            </a:r>
            <a:r>
              <a:rPr lang="en-US" dirty="0" err="1"/>
              <a:t>CommitPtr</a:t>
            </a:r>
            <a:r>
              <a:rPr lang="en-US" dirty="0"/>
              <a:t> always holds</a:t>
            </a:r>
          </a:p>
          <a:p>
            <a:pPr lvl="1"/>
            <a:endParaRPr lang="en-US" dirty="0"/>
          </a:p>
          <a:p>
            <a:r>
              <a:rPr lang="en-US" dirty="0"/>
              <a:t>If the segment is full, a new segment is created for allocation</a:t>
            </a:r>
          </a:p>
        </p:txBody>
      </p:sp>
    </p:spTree>
    <p:extLst>
      <p:ext uri="{BB962C8B-B14F-4D97-AF65-F5344CB8AC3E}">
        <p14:creationId xmlns:p14="http://schemas.microsoft.com/office/powerpoint/2010/main" val="429562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0BC-D2F8-41F7-8371-0E16ABE2E785}"/>
              </a:ext>
            </a:extLst>
          </p:cNvPr>
          <p:cNvSpPr>
            <a:spLocks noGrp="1"/>
          </p:cNvSpPr>
          <p:nvPr>
            <p:ph type="title"/>
          </p:nvPr>
        </p:nvSpPr>
        <p:spPr/>
        <p:txBody>
          <a:bodyPr/>
          <a:lstStyle/>
          <a:p>
            <a:r>
              <a:rPr lang="en-US" dirty="0" err="1"/>
              <a:t>myfree</a:t>
            </a:r>
            <a:endParaRPr lang="en-US" dirty="0"/>
          </a:p>
        </p:txBody>
      </p:sp>
      <p:sp>
        <p:nvSpPr>
          <p:cNvPr id="3" name="Content Placeholder 2">
            <a:extLst>
              <a:ext uri="{FF2B5EF4-FFF2-40B4-BE49-F238E27FC236}">
                <a16:creationId xmlns:a16="http://schemas.microsoft.com/office/drawing/2014/main" id="{26EE1A67-B919-4D28-9C9F-833585AB1CEF}"/>
              </a:ext>
            </a:extLst>
          </p:cNvPr>
          <p:cNvSpPr>
            <a:spLocks noGrp="1"/>
          </p:cNvSpPr>
          <p:nvPr>
            <p:ph idx="1"/>
          </p:nvPr>
        </p:nvSpPr>
        <p:spPr/>
        <p:txBody>
          <a:bodyPr/>
          <a:lstStyle/>
          <a:p>
            <a:r>
              <a:rPr lang="en-US" dirty="0" err="1"/>
              <a:t>myfree</a:t>
            </a:r>
            <a:r>
              <a:rPr lang="en-US" dirty="0"/>
              <a:t> tracks the number of free bytes on each virtual page</a:t>
            </a:r>
          </a:p>
          <a:p>
            <a:pPr lvl="1"/>
            <a:r>
              <a:rPr lang="en-US" dirty="0"/>
              <a:t>2-byte metadata corresponding to every page is used to track the free space</a:t>
            </a:r>
          </a:p>
          <a:p>
            <a:endParaRPr lang="en-US" dirty="0"/>
          </a:p>
          <a:p>
            <a:r>
              <a:rPr lang="en-US" dirty="0"/>
              <a:t>When the number of free bytes becomes equal to 4-KB, the physical page is reclaimed by </a:t>
            </a:r>
            <a:r>
              <a:rPr lang="en-US" dirty="0" err="1"/>
              <a:t>myfree</a:t>
            </a:r>
            <a:r>
              <a:rPr lang="en-US" dirty="0"/>
              <a:t> </a:t>
            </a:r>
          </a:p>
        </p:txBody>
      </p:sp>
    </p:spTree>
    <p:extLst>
      <p:ext uri="{BB962C8B-B14F-4D97-AF65-F5344CB8AC3E}">
        <p14:creationId xmlns:p14="http://schemas.microsoft.com/office/powerpoint/2010/main" val="4208450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C8B1-D397-49CF-A17B-CD3BB5EFDADC}"/>
              </a:ext>
            </a:extLst>
          </p:cNvPr>
          <p:cNvSpPr>
            <a:spLocks noGrp="1"/>
          </p:cNvSpPr>
          <p:nvPr>
            <p:ph type="title"/>
          </p:nvPr>
        </p:nvSpPr>
        <p:spPr/>
        <p:txBody>
          <a:bodyPr/>
          <a:lstStyle/>
          <a:p>
            <a:r>
              <a:rPr lang="en-US" dirty="0"/>
              <a:t>Object boundary</a:t>
            </a:r>
          </a:p>
        </p:txBody>
      </p:sp>
      <p:sp>
        <p:nvSpPr>
          <p:cNvPr id="3" name="Content Placeholder 2">
            <a:extLst>
              <a:ext uri="{FF2B5EF4-FFF2-40B4-BE49-F238E27FC236}">
                <a16:creationId xmlns:a16="http://schemas.microsoft.com/office/drawing/2014/main" id="{298CD001-BAF4-4176-9361-4CD008CDE6EA}"/>
              </a:ext>
            </a:extLst>
          </p:cNvPr>
          <p:cNvSpPr>
            <a:spLocks noGrp="1"/>
          </p:cNvSpPr>
          <p:nvPr>
            <p:ph idx="1"/>
          </p:nvPr>
        </p:nvSpPr>
        <p:spPr/>
        <p:txBody>
          <a:bodyPr/>
          <a:lstStyle/>
          <a:p>
            <a:r>
              <a:rPr lang="en-US" dirty="0" err="1"/>
              <a:t>mymalloc</a:t>
            </a:r>
            <a:r>
              <a:rPr lang="en-US" dirty="0"/>
              <a:t> ensures that an object (of size smaller than the page size) never crosses the virtual page boundary</a:t>
            </a:r>
          </a:p>
          <a:p>
            <a:pPr lvl="1"/>
            <a:r>
              <a:rPr lang="en-US" dirty="0"/>
              <a:t>If allocation size is more than the available space on the current virtual page, then the remaining space on the current page is freed, and the allocation takes place from the next virtual page</a:t>
            </a:r>
          </a:p>
          <a:p>
            <a:pPr lvl="1"/>
            <a:endParaRPr lang="en-US" dirty="0"/>
          </a:p>
          <a:p>
            <a:r>
              <a:rPr lang="en-US" dirty="0"/>
              <a:t>If the object size is more than the page size, then the allocation size is advanced to the nearest multiple of the page size</a:t>
            </a:r>
          </a:p>
        </p:txBody>
      </p:sp>
    </p:spTree>
    <p:extLst>
      <p:ext uri="{BB962C8B-B14F-4D97-AF65-F5344CB8AC3E}">
        <p14:creationId xmlns:p14="http://schemas.microsoft.com/office/powerpoint/2010/main" val="767410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3F419-8A77-4845-AB33-F70C466543E8}"/>
              </a:ext>
            </a:extLst>
          </p:cNvPr>
          <p:cNvSpPr>
            <a:spLocks noGrp="1"/>
          </p:cNvSpPr>
          <p:nvPr>
            <p:ph type="title"/>
          </p:nvPr>
        </p:nvSpPr>
        <p:spPr/>
        <p:txBody>
          <a:bodyPr/>
          <a:lstStyle/>
          <a:p>
            <a:r>
              <a:rPr lang="en-US" dirty="0"/>
              <a:t>Implementation</a:t>
            </a:r>
            <a:endParaRPr lang="en-IN" dirty="0"/>
          </a:p>
        </p:txBody>
      </p:sp>
      <p:sp>
        <p:nvSpPr>
          <p:cNvPr id="3" name="Content Placeholder 2">
            <a:extLst>
              <a:ext uri="{FF2B5EF4-FFF2-40B4-BE49-F238E27FC236}">
                <a16:creationId xmlns:a16="http://schemas.microsoft.com/office/drawing/2014/main" id="{4115FA54-372C-4F40-A1F8-00D96052FCC5}"/>
              </a:ext>
            </a:extLst>
          </p:cNvPr>
          <p:cNvSpPr>
            <a:spLocks noGrp="1"/>
          </p:cNvSpPr>
          <p:nvPr>
            <p:ph idx="1"/>
          </p:nvPr>
        </p:nvSpPr>
        <p:spPr/>
        <p:txBody>
          <a:bodyPr/>
          <a:lstStyle/>
          <a:p>
            <a:r>
              <a:rPr lang="en-US" dirty="0"/>
              <a:t>Finding object header?</a:t>
            </a:r>
          </a:p>
          <a:p>
            <a:pPr lvl="1"/>
            <a:r>
              <a:rPr lang="en-US" dirty="0"/>
              <a:t>Because the stack and heap may contain internal addresses of objects; you need to implement an API to find the object header corresponding to a heap address</a:t>
            </a:r>
          </a:p>
          <a:p>
            <a:pPr lvl="1"/>
            <a:endParaRPr lang="en-US" dirty="0"/>
          </a:p>
          <a:p>
            <a:r>
              <a:rPr lang="en-US" dirty="0"/>
              <a:t>Mark and sweep phase</a:t>
            </a:r>
          </a:p>
          <a:p>
            <a:pPr lvl="1"/>
            <a:endParaRPr lang="en-US" dirty="0"/>
          </a:p>
          <a:p>
            <a:endParaRPr lang="en-IN" dirty="0"/>
          </a:p>
        </p:txBody>
      </p:sp>
    </p:spTree>
    <p:extLst>
      <p:ext uri="{BB962C8B-B14F-4D97-AF65-F5344CB8AC3E}">
        <p14:creationId xmlns:p14="http://schemas.microsoft.com/office/powerpoint/2010/main" val="1554242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BB18-D0FD-4090-905F-DD7BE3E2E969}"/>
              </a:ext>
            </a:extLst>
          </p:cNvPr>
          <p:cNvSpPr>
            <a:spLocks noGrp="1"/>
          </p:cNvSpPr>
          <p:nvPr>
            <p:ph type="title"/>
          </p:nvPr>
        </p:nvSpPr>
        <p:spPr/>
        <p:txBody>
          <a:bodyPr/>
          <a:lstStyle/>
          <a:p>
            <a:r>
              <a:rPr lang="en-US" dirty="0"/>
              <a:t>Why is </a:t>
            </a:r>
            <a:r>
              <a:rPr lang="en-US" dirty="0" err="1"/>
              <a:t>SafeGC</a:t>
            </a:r>
            <a:r>
              <a:rPr lang="en-US" dirty="0"/>
              <a:t> conservative?</a:t>
            </a:r>
            <a:endParaRPr lang="en-IN" dirty="0"/>
          </a:p>
        </p:txBody>
      </p:sp>
      <p:sp>
        <p:nvSpPr>
          <p:cNvPr id="3" name="Content Placeholder 2">
            <a:extLst>
              <a:ext uri="{FF2B5EF4-FFF2-40B4-BE49-F238E27FC236}">
                <a16:creationId xmlns:a16="http://schemas.microsoft.com/office/drawing/2014/main" id="{B46B7295-E794-4AB7-849E-AC69759B5C74}"/>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850191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7722-E3DD-449B-AB7B-DE5302B608E4}"/>
              </a:ext>
            </a:extLst>
          </p:cNvPr>
          <p:cNvSpPr>
            <a:spLocks noGrp="1"/>
          </p:cNvSpPr>
          <p:nvPr>
            <p:ph type="title"/>
          </p:nvPr>
        </p:nvSpPr>
        <p:spPr/>
        <p:txBody>
          <a:bodyPr/>
          <a:lstStyle/>
          <a:p>
            <a:r>
              <a:rPr lang="en-US" dirty="0"/>
              <a:t>Assignment-3</a:t>
            </a:r>
          </a:p>
        </p:txBody>
      </p:sp>
      <p:sp>
        <p:nvSpPr>
          <p:cNvPr id="3" name="Content Placeholder 2">
            <a:extLst>
              <a:ext uri="{FF2B5EF4-FFF2-40B4-BE49-F238E27FC236}">
                <a16:creationId xmlns:a16="http://schemas.microsoft.com/office/drawing/2014/main" id="{A55F1BAE-0466-43CA-9C53-270FEA1B903B}"/>
              </a:ext>
            </a:extLst>
          </p:cNvPr>
          <p:cNvSpPr>
            <a:spLocks noGrp="1"/>
          </p:cNvSpPr>
          <p:nvPr>
            <p:ph idx="1"/>
          </p:nvPr>
        </p:nvSpPr>
        <p:spPr/>
        <p:txBody>
          <a:bodyPr/>
          <a:lstStyle/>
          <a:p>
            <a:r>
              <a:rPr lang="en-US" dirty="0"/>
              <a:t>Implement conservative GC in C</a:t>
            </a:r>
          </a:p>
          <a:p>
            <a:endParaRPr lang="en-US" dirty="0"/>
          </a:p>
        </p:txBody>
      </p:sp>
    </p:spTree>
    <p:extLst>
      <p:ext uri="{BB962C8B-B14F-4D97-AF65-F5344CB8AC3E}">
        <p14:creationId xmlns:p14="http://schemas.microsoft.com/office/powerpoint/2010/main" val="3046946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26F7-CA79-464A-BC3D-984C214F9EB7}"/>
              </a:ext>
            </a:extLst>
          </p:cNvPr>
          <p:cNvSpPr>
            <a:spLocks noGrp="1"/>
          </p:cNvSpPr>
          <p:nvPr>
            <p:ph type="title"/>
          </p:nvPr>
        </p:nvSpPr>
        <p:spPr/>
        <p:txBody>
          <a:bodyPr/>
          <a:lstStyle/>
          <a:p>
            <a:r>
              <a:rPr lang="en-US" dirty="0"/>
              <a:t>Why is </a:t>
            </a:r>
            <a:r>
              <a:rPr lang="en-US" dirty="0" err="1"/>
              <a:t>SafeGC</a:t>
            </a:r>
            <a:r>
              <a:rPr lang="en-US" dirty="0"/>
              <a:t> conservative?</a:t>
            </a:r>
          </a:p>
        </p:txBody>
      </p:sp>
      <p:sp>
        <p:nvSpPr>
          <p:cNvPr id="3" name="Content Placeholder 2">
            <a:extLst>
              <a:ext uri="{FF2B5EF4-FFF2-40B4-BE49-F238E27FC236}">
                <a16:creationId xmlns:a16="http://schemas.microsoft.com/office/drawing/2014/main" id="{FE7B4F57-1667-4691-8507-F73E80374B13}"/>
              </a:ext>
            </a:extLst>
          </p:cNvPr>
          <p:cNvSpPr>
            <a:spLocks noGrp="1"/>
          </p:cNvSpPr>
          <p:nvPr>
            <p:ph idx="1"/>
          </p:nvPr>
        </p:nvSpPr>
        <p:spPr/>
        <p:txBody>
          <a:bodyPr/>
          <a:lstStyle/>
          <a:p>
            <a:r>
              <a:rPr lang="en-US" dirty="0" err="1"/>
              <a:t>SafeGC</a:t>
            </a:r>
            <a:r>
              <a:rPr lang="en-US" dirty="0"/>
              <a:t> is conservative because sometimes it identifies an object as reachable even though the application doesn’t have any reference to the object</a:t>
            </a:r>
          </a:p>
          <a:p>
            <a:endParaRPr lang="en-US" dirty="0"/>
          </a:p>
          <a:p>
            <a:pPr marL="0" indent="0">
              <a:buNone/>
            </a:pPr>
            <a:r>
              <a:rPr lang="en-US" dirty="0"/>
              <a:t>unsigned long </a:t>
            </a:r>
            <a:r>
              <a:rPr lang="en-US" dirty="0" err="1"/>
              <a:t>val</a:t>
            </a:r>
            <a:r>
              <a:rPr lang="en-US" dirty="0"/>
              <a:t> = 0x0ff01290;</a:t>
            </a:r>
          </a:p>
          <a:p>
            <a:pPr marL="0" indent="0">
              <a:buNone/>
            </a:pPr>
            <a:r>
              <a:rPr lang="en-US" dirty="0"/>
              <a:t>char *</a:t>
            </a:r>
            <a:r>
              <a:rPr lang="en-US" dirty="0" err="1"/>
              <a:t>ptr</a:t>
            </a:r>
            <a:r>
              <a:rPr lang="en-US" dirty="0"/>
              <a:t> = malloc(100);  /* say </a:t>
            </a:r>
            <a:r>
              <a:rPr lang="en-US" dirty="0" err="1"/>
              <a:t>ptr</a:t>
            </a:r>
            <a:r>
              <a:rPr lang="en-US" dirty="0"/>
              <a:t> == </a:t>
            </a:r>
            <a:r>
              <a:rPr lang="en-US" dirty="0" err="1"/>
              <a:t>val</a:t>
            </a:r>
            <a:r>
              <a:rPr lang="en-US" dirty="0"/>
              <a:t> */</a:t>
            </a:r>
          </a:p>
          <a:p>
            <a:pPr marL="0" indent="0">
              <a:buNone/>
            </a:pPr>
            <a:r>
              <a:rPr lang="en-US" dirty="0" err="1"/>
              <a:t>ptr</a:t>
            </a:r>
            <a:r>
              <a:rPr lang="en-US" dirty="0"/>
              <a:t> = NULL;</a:t>
            </a:r>
          </a:p>
          <a:p>
            <a:pPr marL="0" indent="0">
              <a:buNone/>
            </a:pPr>
            <a:r>
              <a:rPr lang="en-US" dirty="0">
                <a:sym typeface="Wingdings" panose="05000000000000000000" pitchFamily="2" charset="2"/>
              </a:rPr>
              <a:t> GC at this point will conservatively mark 0xff01290 as reachable.</a:t>
            </a:r>
            <a:endParaRPr lang="en-US" dirty="0"/>
          </a:p>
        </p:txBody>
      </p:sp>
    </p:spTree>
    <p:extLst>
      <p:ext uri="{BB962C8B-B14F-4D97-AF65-F5344CB8AC3E}">
        <p14:creationId xmlns:p14="http://schemas.microsoft.com/office/powerpoint/2010/main" val="3054709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74F1-CD64-48D4-81FA-9D2D5B774A4C}"/>
              </a:ext>
            </a:extLst>
          </p:cNvPr>
          <p:cNvSpPr>
            <a:spLocks noGrp="1"/>
          </p:cNvSpPr>
          <p:nvPr>
            <p:ph type="title"/>
          </p:nvPr>
        </p:nvSpPr>
        <p:spPr/>
        <p:txBody>
          <a:bodyPr/>
          <a:lstStyle/>
          <a:p>
            <a:r>
              <a:rPr lang="en-US" dirty="0"/>
              <a:t>Conservative GC</a:t>
            </a:r>
          </a:p>
        </p:txBody>
      </p:sp>
      <p:sp>
        <p:nvSpPr>
          <p:cNvPr id="3" name="Content Placeholder 2">
            <a:extLst>
              <a:ext uri="{FF2B5EF4-FFF2-40B4-BE49-F238E27FC236}">
                <a16:creationId xmlns:a16="http://schemas.microsoft.com/office/drawing/2014/main" id="{54CBD998-B04B-4473-B23B-1C04A617035E}"/>
              </a:ext>
            </a:extLst>
          </p:cNvPr>
          <p:cNvSpPr>
            <a:spLocks noGrp="1"/>
          </p:cNvSpPr>
          <p:nvPr>
            <p:ph idx="1"/>
          </p:nvPr>
        </p:nvSpPr>
        <p:spPr/>
        <p:txBody>
          <a:bodyPr/>
          <a:lstStyle/>
          <a:p>
            <a:r>
              <a:rPr lang="en-US" dirty="0"/>
              <a:t>Conservative GC can cause memory leak</a:t>
            </a:r>
          </a:p>
          <a:p>
            <a:endParaRPr lang="en-US" dirty="0"/>
          </a:p>
          <a:p>
            <a:r>
              <a:rPr lang="en-US" dirty="0"/>
              <a:t>For most applications memory leak caused by the conservative GC is insignificant</a:t>
            </a:r>
          </a:p>
          <a:p>
            <a:pPr lvl="1"/>
            <a:r>
              <a:rPr lang="en-US" dirty="0"/>
              <a:t>thus it is practical to implement conservative GC for them</a:t>
            </a:r>
          </a:p>
        </p:txBody>
      </p:sp>
    </p:spTree>
    <p:extLst>
      <p:ext uri="{BB962C8B-B14F-4D97-AF65-F5344CB8AC3E}">
        <p14:creationId xmlns:p14="http://schemas.microsoft.com/office/powerpoint/2010/main" val="38637836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35C73-14B5-46E1-AE74-AC82C6E14D8A}"/>
              </a:ext>
            </a:extLst>
          </p:cNvPr>
          <p:cNvSpPr>
            <a:spLocks noGrp="1"/>
          </p:cNvSpPr>
          <p:nvPr>
            <p:ph type="title"/>
          </p:nvPr>
        </p:nvSpPr>
        <p:spPr/>
        <p:txBody>
          <a:bodyPr/>
          <a:lstStyle/>
          <a:p>
            <a:r>
              <a:rPr lang="en-US" dirty="0"/>
              <a:t>Assignment-3</a:t>
            </a:r>
            <a:endParaRPr lang="en-IN" dirty="0"/>
          </a:p>
        </p:txBody>
      </p:sp>
      <p:sp>
        <p:nvSpPr>
          <p:cNvPr id="3" name="Content Placeholder 2">
            <a:extLst>
              <a:ext uri="{FF2B5EF4-FFF2-40B4-BE49-F238E27FC236}">
                <a16:creationId xmlns:a16="http://schemas.microsoft.com/office/drawing/2014/main" id="{FC3A5679-ED66-40E1-8D66-928D8C55FD36}"/>
              </a:ext>
            </a:extLst>
          </p:cNvPr>
          <p:cNvSpPr>
            <a:spLocks noGrp="1"/>
          </p:cNvSpPr>
          <p:nvPr>
            <p:ph idx="1"/>
          </p:nvPr>
        </p:nvSpPr>
        <p:spPr/>
        <p:txBody>
          <a:bodyPr>
            <a:normAutofit/>
          </a:bodyPr>
          <a:lstStyle/>
          <a:p>
            <a:r>
              <a:rPr lang="en-US" dirty="0"/>
              <a:t>This is an individual assignment</a:t>
            </a:r>
          </a:p>
          <a:p>
            <a:endParaRPr lang="en-US" dirty="0"/>
          </a:p>
          <a:p>
            <a:r>
              <a:rPr lang="en-US" dirty="0"/>
              <a:t>Raise any installation-related queries during the first three days after the release of the assignment</a:t>
            </a:r>
          </a:p>
          <a:p>
            <a:pPr lvl="1"/>
            <a:r>
              <a:rPr lang="en-US" dirty="0"/>
              <a:t>No queries will be answered after this deadline</a:t>
            </a:r>
          </a:p>
          <a:p>
            <a:endParaRPr lang="en-US" dirty="0"/>
          </a:p>
          <a:p>
            <a:endParaRPr lang="en-US" dirty="0"/>
          </a:p>
          <a:p>
            <a:endParaRPr lang="en-IN" dirty="0"/>
          </a:p>
        </p:txBody>
      </p:sp>
    </p:spTree>
    <p:extLst>
      <p:ext uri="{BB962C8B-B14F-4D97-AF65-F5344CB8AC3E}">
        <p14:creationId xmlns:p14="http://schemas.microsoft.com/office/powerpoint/2010/main" val="1778881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C0000-702F-4BB3-1F82-B93379F2E854}"/>
              </a:ext>
            </a:extLst>
          </p:cNvPr>
          <p:cNvSpPr>
            <a:spLocks noGrp="1"/>
          </p:cNvSpPr>
          <p:nvPr>
            <p:ph type="title"/>
          </p:nvPr>
        </p:nvSpPr>
        <p:spPr/>
        <p:txBody>
          <a:bodyPr/>
          <a:lstStyle/>
          <a:p>
            <a:r>
              <a:rPr lang="en-IN" dirty="0" err="1"/>
              <a:t>Midsem</a:t>
            </a:r>
            <a:endParaRPr lang="en-IN" dirty="0"/>
          </a:p>
        </p:txBody>
      </p:sp>
      <p:sp>
        <p:nvSpPr>
          <p:cNvPr id="3" name="Content Placeholder 2">
            <a:extLst>
              <a:ext uri="{FF2B5EF4-FFF2-40B4-BE49-F238E27FC236}">
                <a16:creationId xmlns:a16="http://schemas.microsoft.com/office/drawing/2014/main" id="{8C285144-D132-5D3C-F57A-5DC83A5E39A7}"/>
              </a:ext>
            </a:extLst>
          </p:cNvPr>
          <p:cNvSpPr>
            <a:spLocks noGrp="1"/>
          </p:cNvSpPr>
          <p:nvPr>
            <p:ph idx="1"/>
          </p:nvPr>
        </p:nvSpPr>
        <p:spPr/>
        <p:txBody>
          <a:bodyPr/>
          <a:lstStyle/>
          <a:p>
            <a:pPr marL="0" indent="0">
              <a:buNone/>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Design a data-flow analysis to find the set of variables that have the same value before a given statement. Clearly mention the transfer function for each instruction in the intermediate representation, the meet operator, and the initialization. Use the intermediate representation discussed in class (as shown below) for the data-flow analysis.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
        <p:nvSpPr>
          <p:cNvPr id="4" name="TextBox 3">
            <a:extLst>
              <a:ext uri="{FF2B5EF4-FFF2-40B4-BE49-F238E27FC236}">
                <a16:creationId xmlns:a16="http://schemas.microsoft.com/office/drawing/2014/main" id="{12C26681-315D-DCF0-B51A-EBAA9CDF87C0}"/>
              </a:ext>
            </a:extLst>
          </p:cNvPr>
          <p:cNvSpPr txBox="1"/>
          <p:nvPr/>
        </p:nvSpPr>
        <p:spPr>
          <a:xfrm>
            <a:off x="979714" y="2960914"/>
            <a:ext cx="9481457" cy="3416320"/>
          </a:xfrm>
          <a:prstGeom prst="rect">
            <a:avLst/>
          </a:prstGeom>
          <a:noFill/>
        </p:spPr>
        <p:txBody>
          <a:bodyPr wrap="square" rtlCol="0">
            <a:spAutoFit/>
          </a:bodyPr>
          <a:lstStyle/>
          <a:p>
            <a:r>
              <a:rPr lang="en-IN" sz="1800" dirty="0">
                <a:effectLst/>
                <a:latin typeface="Calibri" panose="020F0502020204030204" pitchFamily="34" charset="0"/>
                <a:ea typeface="Calibri" panose="020F0502020204030204" pitchFamily="34" charset="0"/>
                <a:cs typeface="Times New Roman" panose="02020603050405020304" pitchFamily="18" charset="0"/>
              </a:rPr>
              <a:t>function L, n</a:t>
            </a:r>
          </a:p>
          <a:p>
            <a:r>
              <a:rPr lang="en-IN" sz="1800" dirty="0" err="1">
                <a:effectLst/>
                <a:latin typeface="Calibri" panose="020F0502020204030204" pitchFamily="34" charset="0"/>
                <a:ea typeface="Calibri" panose="020F0502020204030204" pitchFamily="34" charset="0"/>
                <a:cs typeface="Times New Roman" panose="02020603050405020304" pitchFamily="18" charset="0"/>
              </a:rPr>
              <a:t>arg</a:t>
            </a:r>
            <a:r>
              <a:rPr lang="en-IN" sz="1800" dirty="0">
                <a:effectLst/>
                <a:latin typeface="Calibri" panose="020F0502020204030204" pitchFamily="34" charset="0"/>
                <a:ea typeface="Calibri" panose="020F0502020204030204" pitchFamily="34" charset="0"/>
                <a:cs typeface="Times New Roman" panose="02020603050405020304" pitchFamily="18" charset="0"/>
              </a:rPr>
              <a:t> id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id = op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id = op1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arith</a:t>
            </a:r>
            <a:r>
              <a:rPr lang="en-IN" sz="1800" dirty="0">
                <a:effectLst/>
                <a:latin typeface="Calibri" panose="020F0502020204030204" pitchFamily="34" charset="0"/>
                <a:ea typeface="Calibri" panose="020F0502020204030204" pitchFamily="34" charset="0"/>
                <a:cs typeface="Times New Roman" panose="02020603050405020304" pitchFamily="18" charset="0"/>
              </a:rPr>
              <a:t> op2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arith</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dirty="0">
                <a:effectLst/>
                <a:latin typeface="Cambria Math" panose="02040503050406030204" pitchFamily="18" charset="0"/>
                <a:ea typeface="Calibri" panose="020F0502020204030204" pitchFamily="34" charset="0"/>
                <a:cs typeface="Cambria Math" panose="02040503050406030204" pitchFamily="18"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 </a:t>
            </a:r>
            <a:r>
              <a:rPr lang="en-IN" sz="1800" dirty="0">
                <a:effectLst/>
                <a:latin typeface="Cambria Math" panose="02040503050406030204" pitchFamily="18" charset="0"/>
                <a:ea typeface="Calibri" panose="020F0502020204030204" pitchFamily="34" charset="0"/>
                <a:cs typeface="Cambria Math" panose="02040503050406030204" pitchFamily="18"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id = unary op      	                                   “unary  </a:t>
            </a:r>
            <a:r>
              <a:rPr lang="en-IN" sz="1800" dirty="0">
                <a:effectLst/>
                <a:latin typeface="Cambria Math" panose="02040503050406030204" pitchFamily="18" charset="0"/>
                <a:ea typeface="Calibri" panose="020F0502020204030204" pitchFamily="34" charset="0"/>
                <a:cs typeface="Cambria Math" panose="02040503050406030204" pitchFamily="18"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IN" sz="1800" dirty="0" err="1">
                <a:effectLst/>
                <a:latin typeface="Calibri" panose="020F0502020204030204" pitchFamily="34" charset="0"/>
                <a:ea typeface="Calibri" panose="020F0502020204030204" pitchFamily="34" charset="0"/>
                <a:cs typeface="Times New Roman" panose="02020603050405020304" pitchFamily="18" charset="0"/>
              </a:rPr>
              <a:t>goto</a:t>
            </a:r>
            <a:r>
              <a:rPr lang="en-IN" sz="1800" dirty="0">
                <a:effectLst/>
                <a:latin typeface="Calibri" panose="020F0502020204030204" pitchFamily="34" charset="0"/>
                <a:ea typeface="Calibri" panose="020F0502020204030204" pitchFamily="34" charset="0"/>
                <a:cs typeface="Times New Roman" panose="02020603050405020304" pitchFamily="18" charset="0"/>
              </a:rPr>
              <a:t> L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label L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if (op1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relop</a:t>
            </a:r>
            <a:r>
              <a:rPr lang="en-IN" sz="1800" dirty="0">
                <a:effectLst/>
                <a:latin typeface="Calibri" panose="020F0502020204030204" pitchFamily="34" charset="0"/>
                <a:ea typeface="Calibri" panose="020F0502020204030204" pitchFamily="34" charset="0"/>
                <a:cs typeface="Times New Roman" panose="02020603050405020304" pitchFamily="18" charset="0"/>
              </a:rPr>
              <a:t> op2)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goto</a:t>
            </a:r>
            <a:r>
              <a:rPr lang="en-IN" sz="1800" dirty="0">
                <a:effectLst/>
                <a:latin typeface="Calibri" panose="020F0502020204030204" pitchFamily="34" charset="0"/>
                <a:ea typeface="Calibri" panose="020F0502020204030204" pitchFamily="34" charset="0"/>
                <a:cs typeface="Times New Roman" panose="02020603050405020304" pitchFamily="18" charset="0"/>
              </a:rPr>
              <a:t> L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relop</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dirty="0">
                <a:effectLst/>
                <a:latin typeface="Cambria Math" panose="02040503050406030204" pitchFamily="18" charset="0"/>
                <a:ea typeface="Calibri" panose="020F0502020204030204" pitchFamily="34" charset="0"/>
                <a:cs typeface="Cambria Math" panose="02040503050406030204" pitchFamily="18"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{&lt;, ==, ≥, ≤, &gt;, !=}”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id = op1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relop</a:t>
            </a:r>
            <a:r>
              <a:rPr lang="en-IN" sz="1800" dirty="0">
                <a:effectLst/>
                <a:latin typeface="Calibri" panose="020F0502020204030204" pitchFamily="34" charset="0"/>
                <a:ea typeface="Calibri" panose="020F0502020204030204" pitchFamily="34" charset="0"/>
                <a:cs typeface="Times New Roman" panose="02020603050405020304" pitchFamily="18" charset="0"/>
              </a:rPr>
              <a:t> op2</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param op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id = call L, n                                        	</a:t>
            </a:r>
          </a:p>
          <a:p>
            <a:r>
              <a:rPr lang="en-IN" sz="1800" dirty="0">
                <a:effectLst/>
                <a:latin typeface="Calibri" panose="020F0502020204030204" pitchFamily="34" charset="0"/>
                <a:ea typeface="Calibri" panose="020F0502020204030204" pitchFamily="34" charset="0"/>
                <a:cs typeface="Times New Roman" panose="02020603050405020304" pitchFamily="18" charset="0"/>
              </a:rPr>
              <a:t>ret op</a:t>
            </a:r>
          </a:p>
        </p:txBody>
      </p:sp>
    </p:spTree>
    <p:extLst>
      <p:ext uri="{BB962C8B-B14F-4D97-AF65-F5344CB8AC3E}">
        <p14:creationId xmlns:p14="http://schemas.microsoft.com/office/powerpoint/2010/main" val="2165530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ABAC-252C-5A69-ABB8-9DD9462C5252}"/>
              </a:ext>
            </a:extLst>
          </p:cNvPr>
          <p:cNvSpPr>
            <a:spLocks noGrp="1"/>
          </p:cNvSpPr>
          <p:nvPr>
            <p:ph type="title"/>
          </p:nvPr>
        </p:nvSpPr>
        <p:spPr/>
        <p:txBody>
          <a:bodyPr/>
          <a:lstStyle/>
          <a:p>
            <a:r>
              <a:rPr lang="en-IN" dirty="0" err="1"/>
              <a:t>Midsem</a:t>
            </a:r>
            <a:endParaRPr lang="en-IN" dirty="0"/>
          </a:p>
        </p:txBody>
      </p:sp>
      <p:sp>
        <p:nvSpPr>
          <p:cNvPr id="3" name="Content Placeholder 2">
            <a:extLst>
              <a:ext uri="{FF2B5EF4-FFF2-40B4-BE49-F238E27FC236}">
                <a16:creationId xmlns:a16="http://schemas.microsoft.com/office/drawing/2014/main" id="{F51C0A01-D970-BB85-14D2-D68DEEABCC7F}"/>
              </a:ext>
            </a:extLst>
          </p:cNvPr>
          <p:cNvSpPr>
            <a:spLocks noGrp="1"/>
          </p:cNvSpPr>
          <p:nvPr>
            <p:ph idx="1"/>
          </p:nvPr>
        </p:nvSpPr>
        <p:spPr/>
        <p:txBody>
          <a:bodyPr/>
          <a:lstStyle/>
          <a:p>
            <a:pPr marL="0" indent="0">
              <a:buNone/>
            </a:pPr>
            <a:r>
              <a:rPr lang="en-US" sz="1800" dirty="0">
                <a:solidFill>
                  <a:srgbClr val="000000"/>
                </a:solidFill>
                <a:effectLst/>
                <a:latin typeface="Arial" panose="020B0604020202020204" pitchFamily="34" charset="0"/>
                <a:ea typeface="Calibri" panose="020F0502020204030204" pitchFamily="34" charset="0"/>
              </a:rPr>
              <a:t>Extend the reference counting algorithm discussed in the class to work for concurrent threads. Write pseudocode corresponding to your extended logic (you might need to use locks for consistency). What are the new challenges due to concurrent execution? </a:t>
            </a:r>
            <a:endParaRPr lang="en-IN" dirty="0"/>
          </a:p>
        </p:txBody>
      </p:sp>
    </p:spTree>
    <p:extLst>
      <p:ext uri="{BB962C8B-B14F-4D97-AF65-F5344CB8AC3E}">
        <p14:creationId xmlns:p14="http://schemas.microsoft.com/office/powerpoint/2010/main" val="952254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D173A-8812-46C5-F85B-5552C277A617}"/>
              </a:ext>
            </a:extLst>
          </p:cNvPr>
          <p:cNvSpPr>
            <a:spLocks noGrp="1"/>
          </p:cNvSpPr>
          <p:nvPr>
            <p:ph type="title"/>
          </p:nvPr>
        </p:nvSpPr>
        <p:spPr/>
        <p:txBody>
          <a:bodyPr/>
          <a:lstStyle/>
          <a:p>
            <a:r>
              <a:rPr lang="en-IN" dirty="0" err="1"/>
              <a:t>Midsem</a:t>
            </a:r>
            <a:endParaRPr lang="en-IN" dirty="0"/>
          </a:p>
        </p:txBody>
      </p:sp>
      <p:sp>
        <p:nvSpPr>
          <p:cNvPr id="3" name="Content Placeholder 2">
            <a:extLst>
              <a:ext uri="{FF2B5EF4-FFF2-40B4-BE49-F238E27FC236}">
                <a16:creationId xmlns:a16="http://schemas.microsoft.com/office/drawing/2014/main" id="{E6B4741C-E142-8CF5-D003-5A2B899954D9}"/>
              </a:ext>
            </a:extLst>
          </p:cNvPr>
          <p:cNvSpPr>
            <a:spLocks noGrp="1"/>
          </p:cNvSpPr>
          <p:nvPr>
            <p:ph idx="1"/>
          </p:nvPr>
        </p:nvSpPr>
        <p:spPr/>
        <p:txBody>
          <a:bodyPr/>
          <a:lstStyle/>
          <a:p>
            <a:pPr marL="0" indent="0">
              <a:buNone/>
            </a:pPr>
            <a:r>
              <a:rPr lang="en-US" sz="1800" dirty="0">
                <a:solidFill>
                  <a:srgbClr val="000000"/>
                </a:solidFill>
                <a:effectLst/>
                <a:latin typeface="Arial" panose="020B0604020202020204" pitchFamily="34" charset="0"/>
                <a:ea typeface="Calibri" panose="020F0502020204030204" pitchFamily="34" charset="0"/>
              </a:rPr>
              <a:t>Write an algorithm to identify all definitions (in a given routine) that may be passed as an argument to a function call. The algorithm should work for the LLVM IR, which is already in an SSA form.</a:t>
            </a:r>
            <a:endParaRPr lang="en-IN" dirty="0"/>
          </a:p>
        </p:txBody>
      </p:sp>
    </p:spTree>
    <p:extLst>
      <p:ext uri="{BB962C8B-B14F-4D97-AF65-F5344CB8AC3E}">
        <p14:creationId xmlns:p14="http://schemas.microsoft.com/office/powerpoint/2010/main" val="32509080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46F0D-AF06-8C67-573B-09903976F493}"/>
              </a:ext>
            </a:extLst>
          </p:cNvPr>
          <p:cNvSpPr>
            <a:spLocks noGrp="1"/>
          </p:cNvSpPr>
          <p:nvPr>
            <p:ph type="title"/>
          </p:nvPr>
        </p:nvSpPr>
        <p:spPr/>
        <p:txBody>
          <a:bodyPr/>
          <a:lstStyle/>
          <a:p>
            <a:r>
              <a:rPr lang="en-IN" dirty="0" err="1"/>
              <a:t>Midsem</a:t>
            </a:r>
            <a:endParaRPr lang="en-IN" dirty="0"/>
          </a:p>
        </p:txBody>
      </p:sp>
      <p:sp>
        <p:nvSpPr>
          <p:cNvPr id="3" name="Content Placeholder 2">
            <a:extLst>
              <a:ext uri="{FF2B5EF4-FFF2-40B4-BE49-F238E27FC236}">
                <a16:creationId xmlns:a16="http://schemas.microsoft.com/office/drawing/2014/main" id="{015F6749-D31E-74A3-A5F5-53656A1379CE}"/>
              </a:ext>
            </a:extLst>
          </p:cNvPr>
          <p:cNvSpPr>
            <a:spLocks noGrp="1"/>
          </p:cNvSpPr>
          <p:nvPr>
            <p:ph idx="1"/>
          </p:nvPr>
        </p:nvSpPr>
        <p:spPr/>
        <p:txBody>
          <a:bodyPr/>
          <a:lstStyle/>
          <a:p>
            <a:r>
              <a:rPr lang="en-IN" dirty="0"/>
              <a:t>Register allocation</a:t>
            </a:r>
          </a:p>
        </p:txBody>
      </p:sp>
      <p:sp>
        <p:nvSpPr>
          <p:cNvPr id="4" name="TextBox 3">
            <a:extLst>
              <a:ext uri="{FF2B5EF4-FFF2-40B4-BE49-F238E27FC236}">
                <a16:creationId xmlns:a16="http://schemas.microsoft.com/office/drawing/2014/main" id="{844D2C01-A5B6-3C9C-4974-AE676A2B1629}"/>
              </a:ext>
            </a:extLst>
          </p:cNvPr>
          <p:cNvSpPr txBox="1"/>
          <p:nvPr/>
        </p:nvSpPr>
        <p:spPr>
          <a:xfrm>
            <a:off x="5606143" y="729343"/>
            <a:ext cx="6237514" cy="5909310"/>
          </a:xfrm>
          <a:prstGeom prst="rect">
            <a:avLst/>
          </a:prstGeom>
          <a:noFill/>
        </p:spPr>
        <p:txBody>
          <a:bodyPr wrap="square" rtlCol="0">
            <a:spAutoFit/>
          </a:bodyPr>
          <a:lstStyle/>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int foo()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int c =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int f = 100;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int b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int e, a, 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do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if (f &gt; 10)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 10 + f;</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 = a + b;</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 = 20;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else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 = 20;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 = d + f;</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 = f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while (f &gt;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 = c + 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return f;</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19882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1F1E-DC96-4863-9031-B69E7444D314}"/>
              </a:ext>
            </a:extLst>
          </p:cNvPr>
          <p:cNvSpPr>
            <a:spLocks noGrp="1"/>
          </p:cNvSpPr>
          <p:nvPr>
            <p:ph type="title"/>
          </p:nvPr>
        </p:nvSpPr>
        <p:spPr/>
        <p:txBody>
          <a:bodyPr/>
          <a:lstStyle/>
          <a:p>
            <a:r>
              <a:rPr lang="en-US" dirty="0"/>
              <a:t>Conservative GC</a:t>
            </a:r>
          </a:p>
        </p:txBody>
      </p:sp>
      <p:sp>
        <p:nvSpPr>
          <p:cNvPr id="3" name="Content Placeholder 2">
            <a:extLst>
              <a:ext uri="{FF2B5EF4-FFF2-40B4-BE49-F238E27FC236}">
                <a16:creationId xmlns:a16="http://schemas.microsoft.com/office/drawing/2014/main" id="{8A7F4CEF-36CA-4582-A49E-9B27AAE3BAED}"/>
              </a:ext>
            </a:extLst>
          </p:cNvPr>
          <p:cNvSpPr>
            <a:spLocks noGrp="1"/>
          </p:cNvSpPr>
          <p:nvPr>
            <p:ph idx="1"/>
          </p:nvPr>
        </p:nvSpPr>
        <p:spPr/>
        <p:txBody>
          <a:bodyPr/>
          <a:lstStyle/>
          <a:p>
            <a:r>
              <a:rPr lang="en-US" dirty="0"/>
              <a:t>“C” allows pointer arithmetic and arbitrary typecasts</a:t>
            </a:r>
          </a:p>
          <a:p>
            <a:pPr lvl="1"/>
            <a:r>
              <a:rPr lang="en-US" dirty="0"/>
              <a:t>Difficult for a compiler to emit precise type information</a:t>
            </a:r>
          </a:p>
        </p:txBody>
      </p:sp>
    </p:spTree>
    <p:extLst>
      <p:ext uri="{BB962C8B-B14F-4D97-AF65-F5344CB8AC3E}">
        <p14:creationId xmlns:p14="http://schemas.microsoft.com/office/powerpoint/2010/main" val="69877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C6B34-CBF9-43F3-817E-269D2175B985}"/>
              </a:ext>
            </a:extLst>
          </p:cNvPr>
          <p:cNvSpPr>
            <a:spLocks noGrp="1"/>
          </p:cNvSpPr>
          <p:nvPr>
            <p:ph type="title"/>
          </p:nvPr>
        </p:nvSpPr>
        <p:spPr/>
        <p:txBody>
          <a:bodyPr/>
          <a:lstStyle/>
          <a:p>
            <a:r>
              <a:rPr lang="en-US" dirty="0"/>
              <a:t>Typecasts</a:t>
            </a:r>
          </a:p>
        </p:txBody>
      </p:sp>
      <p:sp>
        <p:nvSpPr>
          <p:cNvPr id="3" name="Content Placeholder 2">
            <a:extLst>
              <a:ext uri="{FF2B5EF4-FFF2-40B4-BE49-F238E27FC236}">
                <a16:creationId xmlns:a16="http://schemas.microsoft.com/office/drawing/2014/main" id="{44391114-27BD-4F5D-AA52-B87966958C7C}"/>
              </a:ext>
            </a:extLst>
          </p:cNvPr>
          <p:cNvSpPr>
            <a:spLocks noGrp="1"/>
          </p:cNvSpPr>
          <p:nvPr>
            <p:ph idx="1"/>
          </p:nvPr>
        </p:nvSpPr>
        <p:spPr/>
        <p:txBody>
          <a:bodyPr/>
          <a:lstStyle/>
          <a:p>
            <a:pPr marL="0" indent="0">
              <a:buNone/>
            </a:pPr>
            <a:r>
              <a:rPr lang="en-US" dirty="0"/>
              <a:t>int foo(unsigned long a) {</a:t>
            </a:r>
          </a:p>
          <a:p>
            <a:pPr marL="0" indent="0">
              <a:buNone/>
            </a:pPr>
            <a:r>
              <a:rPr lang="en-US" dirty="0"/>
              <a:t>    …  /* no precise type */</a:t>
            </a:r>
          </a:p>
          <a:p>
            <a:pPr marL="0" indent="0">
              <a:buNone/>
            </a:pPr>
            <a:r>
              <a:rPr lang="en-US" dirty="0"/>
              <a:t>}</a:t>
            </a:r>
          </a:p>
          <a:p>
            <a:pPr marL="0" indent="0">
              <a:buNone/>
            </a:pPr>
            <a:r>
              <a:rPr lang="en-US" dirty="0"/>
              <a:t>main() {</a:t>
            </a:r>
          </a:p>
          <a:p>
            <a:pPr marL="0" indent="0">
              <a:buNone/>
            </a:pPr>
            <a:r>
              <a:rPr lang="en-US" dirty="0"/>
              <a:t>   int *</a:t>
            </a:r>
            <a:r>
              <a:rPr lang="en-US" dirty="0" err="1"/>
              <a:t>ptr</a:t>
            </a:r>
            <a:r>
              <a:rPr lang="en-US" dirty="0"/>
              <a:t> = malloc(</a:t>
            </a:r>
            <a:r>
              <a:rPr lang="en-US" dirty="0" err="1"/>
              <a:t>sizeof</a:t>
            </a:r>
            <a:r>
              <a:rPr lang="en-US" dirty="0"/>
              <a:t>(int));</a:t>
            </a:r>
          </a:p>
          <a:p>
            <a:pPr marL="0" indent="0">
              <a:buNone/>
            </a:pPr>
            <a:r>
              <a:rPr lang="en-US" dirty="0"/>
              <a:t>   foo((unsigned long)</a:t>
            </a:r>
            <a:r>
              <a:rPr lang="en-US" dirty="0" err="1"/>
              <a:t>ptr</a:t>
            </a:r>
            <a:r>
              <a:rPr lang="en-US" dirty="0"/>
              <a:t>);</a:t>
            </a:r>
          </a:p>
          <a:p>
            <a:pPr marL="0" indent="0">
              <a:buNone/>
            </a:pPr>
            <a:r>
              <a:rPr lang="en-US" dirty="0"/>
              <a:t>}</a:t>
            </a:r>
          </a:p>
        </p:txBody>
      </p:sp>
      <p:sp>
        <p:nvSpPr>
          <p:cNvPr id="4" name="TextBox 3">
            <a:extLst>
              <a:ext uri="{FF2B5EF4-FFF2-40B4-BE49-F238E27FC236}">
                <a16:creationId xmlns:a16="http://schemas.microsoft.com/office/drawing/2014/main" id="{00A44ED5-6F15-4FFF-8F98-F261DBCB8767}"/>
              </a:ext>
            </a:extLst>
          </p:cNvPr>
          <p:cNvSpPr txBox="1"/>
          <p:nvPr/>
        </p:nvSpPr>
        <p:spPr>
          <a:xfrm>
            <a:off x="7305040" y="3762009"/>
            <a:ext cx="383032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Due to arbitrary typecasts, compilers can’t generate precise stack map</a:t>
            </a:r>
          </a:p>
          <a:p>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15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CED81-9FFB-4814-9B73-B7C161B9DCDE}"/>
              </a:ext>
            </a:extLst>
          </p:cNvPr>
          <p:cNvSpPr>
            <a:spLocks noGrp="1"/>
          </p:cNvSpPr>
          <p:nvPr>
            <p:ph type="title"/>
          </p:nvPr>
        </p:nvSpPr>
        <p:spPr/>
        <p:txBody>
          <a:bodyPr/>
          <a:lstStyle/>
          <a:p>
            <a:r>
              <a:rPr lang="en-US" dirty="0"/>
              <a:t>Pointer arithmetic</a:t>
            </a:r>
          </a:p>
        </p:txBody>
      </p:sp>
      <p:sp>
        <p:nvSpPr>
          <p:cNvPr id="3" name="Content Placeholder 2">
            <a:extLst>
              <a:ext uri="{FF2B5EF4-FFF2-40B4-BE49-F238E27FC236}">
                <a16:creationId xmlns:a16="http://schemas.microsoft.com/office/drawing/2014/main" id="{3677046D-419C-4234-967A-B89136F7B78A}"/>
              </a:ext>
            </a:extLst>
          </p:cNvPr>
          <p:cNvSpPr>
            <a:spLocks noGrp="1"/>
          </p:cNvSpPr>
          <p:nvPr>
            <p:ph idx="1"/>
          </p:nvPr>
        </p:nvSpPr>
        <p:spPr/>
        <p:txBody>
          <a:bodyPr/>
          <a:lstStyle/>
          <a:p>
            <a:pPr marL="0" indent="0">
              <a:buNone/>
            </a:pPr>
            <a:r>
              <a:rPr lang="en-US" dirty="0"/>
              <a:t>char *</a:t>
            </a:r>
            <a:r>
              <a:rPr lang="en-US" dirty="0" err="1"/>
              <a:t>ptr</a:t>
            </a:r>
            <a:r>
              <a:rPr lang="en-US" dirty="0"/>
              <a:t> = malloc(100);  // let’s say malloc returns </a:t>
            </a:r>
            <a:r>
              <a:rPr lang="en-US" dirty="0" err="1"/>
              <a:t>objA</a:t>
            </a:r>
            <a:endParaRPr lang="en-US" dirty="0"/>
          </a:p>
          <a:p>
            <a:pPr marL="0" indent="0">
              <a:buNone/>
            </a:pPr>
            <a:r>
              <a:rPr lang="en-US" dirty="0"/>
              <a:t>char *</a:t>
            </a:r>
            <a:r>
              <a:rPr lang="en-US" dirty="0" err="1"/>
              <a:t>newptr</a:t>
            </a:r>
            <a:r>
              <a:rPr lang="en-US" dirty="0"/>
              <a:t> = </a:t>
            </a:r>
            <a:r>
              <a:rPr lang="en-US" dirty="0" err="1"/>
              <a:t>ptr</a:t>
            </a:r>
            <a:r>
              <a:rPr lang="en-US" dirty="0"/>
              <a:t> + 1000;</a:t>
            </a:r>
          </a:p>
          <a:p>
            <a:pPr marL="0" indent="0">
              <a:buNone/>
            </a:pPr>
            <a:r>
              <a:rPr lang="en-US" dirty="0" err="1"/>
              <a:t>ptr</a:t>
            </a:r>
            <a:r>
              <a:rPr lang="en-US" dirty="0"/>
              <a:t> = NULL;</a:t>
            </a:r>
          </a:p>
          <a:p>
            <a:pPr marL="0" indent="0">
              <a:buNone/>
            </a:pPr>
            <a:r>
              <a:rPr lang="en-US" dirty="0">
                <a:sym typeface="Wingdings" panose="05000000000000000000" pitchFamily="2" charset="2"/>
              </a:rPr>
              <a:t> if GC gets triggered at this point, then it might delete </a:t>
            </a:r>
            <a:r>
              <a:rPr lang="en-US" dirty="0" err="1">
                <a:sym typeface="Wingdings" panose="05000000000000000000" pitchFamily="2" charset="2"/>
              </a:rPr>
              <a:t>objA</a:t>
            </a:r>
            <a:endParaRPr lang="en-US" dirty="0">
              <a:sym typeface="Wingdings" panose="05000000000000000000" pitchFamily="2" charset="2"/>
            </a:endParaRPr>
          </a:p>
          <a:p>
            <a:pPr marL="0" indent="0">
              <a:buNone/>
            </a:pPr>
            <a:r>
              <a:rPr lang="en-US" dirty="0" err="1">
                <a:sym typeface="Wingdings" panose="05000000000000000000" pitchFamily="2" charset="2"/>
              </a:rPr>
              <a:t>ptr</a:t>
            </a:r>
            <a:r>
              <a:rPr lang="en-US" dirty="0">
                <a:sym typeface="Wingdings" panose="05000000000000000000" pitchFamily="2" charset="2"/>
              </a:rPr>
              <a:t> = </a:t>
            </a:r>
            <a:r>
              <a:rPr lang="en-US" dirty="0" err="1">
                <a:sym typeface="Wingdings" panose="05000000000000000000" pitchFamily="2" charset="2"/>
              </a:rPr>
              <a:t>newptr</a:t>
            </a:r>
            <a:r>
              <a:rPr lang="en-US" dirty="0">
                <a:sym typeface="Wingdings" panose="05000000000000000000" pitchFamily="2" charset="2"/>
              </a:rPr>
              <a:t> – 1000;</a:t>
            </a:r>
            <a:endParaRPr lang="en-US" dirty="0"/>
          </a:p>
        </p:txBody>
      </p:sp>
      <p:sp>
        <p:nvSpPr>
          <p:cNvPr id="4" name="TextBox 3">
            <a:extLst>
              <a:ext uri="{FF2B5EF4-FFF2-40B4-BE49-F238E27FC236}">
                <a16:creationId xmlns:a16="http://schemas.microsoft.com/office/drawing/2014/main" id="{B0ECF466-7A8E-4F92-98A9-265F6754713D}"/>
              </a:ext>
            </a:extLst>
          </p:cNvPr>
          <p:cNvSpPr txBox="1"/>
          <p:nvPr/>
        </p:nvSpPr>
        <p:spPr>
          <a:xfrm>
            <a:off x="5232400" y="4937760"/>
            <a:ext cx="575056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Applications may hold a reference to an address that doesn’t belong to an object.</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2996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4010A-0045-4670-81C5-31E539A04C8E}"/>
              </a:ext>
            </a:extLst>
          </p:cNvPr>
          <p:cNvSpPr>
            <a:spLocks noGrp="1"/>
          </p:cNvSpPr>
          <p:nvPr>
            <p:ph type="title"/>
          </p:nvPr>
        </p:nvSpPr>
        <p:spPr/>
        <p:txBody>
          <a:bodyPr/>
          <a:lstStyle/>
          <a:p>
            <a:r>
              <a:rPr lang="en-US" dirty="0"/>
              <a:t>Conservative GC</a:t>
            </a:r>
          </a:p>
        </p:txBody>
      </p:sp>
      <p:sp>
        <p:nvSpPr>
          <p:cNvPr id="3" name="Content Placeholder 2">
            <a:extLst>
              <a:ext uri="{FF2B5EF4-FFF2-40B4-BE49-F238E27FC236}">
                <a16:creationId xmlns:a16="http://schemas.microsoft.com/office/drawing/2014/main" id="{8C05F3D8-CF16-4219-A2C2-DC690BEED9F9}"/>
              </a:ext>
            </a:extLst>
          </p:cNvPr>
          <p:cNvSpPr>
            <a:spLocks noGrp="1"/>
          </p:cNvSpPr>
          <p:nvPr>
            <p:ph idx="1"/>
          </p:nvPr>
        </p:nvSpPr>
        <p:spPr/>
        <p:txBody>
          <a:bodyPr/>
          <a:lstStyle/>
          <a:p>
            <a:r>
              <a:rPr lang="en-US" dirty="0"/>
              <a:t>Assumption-1</a:t>
            </a:r>
          </a:p>
          <a:p>
            <a:pPr lvl="1"/>
            <a:r>
              <a:rPr lang="en-US" dirty="0"/>
              <a:t>If an object is live, then the application must hold a reference to the memory region allocated for the object</a:t>
            </a:r>
          </a:p>
          <a:p>
            <a:pPr lvl="1"/>
            <a:endParaRPr lang="en-US" dirty="0"/>
          </a:p>
          <a:p>
            <a:pPr marL="457200" lvl="1" indent="0">
              <a:buNone/>
            </a:pPr>
            <a:endParaRPr lang="en-US" dirty="0"/>
          </a:p>
          <a:p>
            <a:pPr marL="457200" lvl="1" indent="0">
              <a:buNone/>
            </a:pPr>
            <a:r>
              <a:rPr lang="en-US" dirty="0"/>
              <a:t>char *</a:t>
            </a:r>
            <a:r>
              <a:rPr lang="en-US" dirty="0" err="1"/>
              <a:t>ptr</a:t>
            </a:r>
            <a:r>
              <a:rPr lang="en-US" dirty="0"/>
              <a:t> = malloc(100);</a:t>
            </a:r>
          </a:p>
          <a:p>
            <a:pPr marL="457200" lvl="1" indent="0">
              <a:buNone/>
            </a:pPr>
            <a:r>
              <a:rPr lang="en-US" dirty="0" err="1"/>
              <a:t>ptr</a:t>
            </a:r>
            <a:r>
              <a:rPr lang="en-US" dirty="0"/>
              <a:t> = </a:t>
            </a:r>
            <a:r>
              <a:rPr lang="en-US" dirty="0" err="1"/>
              <a:t>ptr</a:t>
            </a:r>
            <a:r>
              <a:rPr lang="en-US" dirty="0"/>
              <a:t> + 99;          // is okay</a:t>
            </a:r>
          </a:p>
          <a:p>
            <a:pPr marL="457200" lvl="1" indent="0">
              <a:buNone/>
            </a:pPr>
            <a:r>
              <a:rPr lang="en-US" dirty="0" err="1"/>
              <a:t>ptr</a:t>
            </a:r>
            <a:r>
              <a:rPr lang="en-US" dirty="0"/>
              <a:t> = </a:t>
            </a:r>
            <a:r>
              <a:rPr lang="en-US" dirty="0" err="1"/>
              <a:t>ptr</a:t>
            </a:r>
            <a:r>
              <a:rPr lang="en-US" dirty="0"/>
              <a:t> + 100;       // not okay </a:t>
            </a:r>
          </a:p>
        </p:txBody>
      </p:sp>
    </p:spTree>
    <p:extLst>
      <p:ext uri="{BB962C8B-B14F-4D97-AF65-F5344CB8AC3E}">
        <p14:creationId xmlns:p14="http://schemas.microsoft.com/office/powerpoint/2010/main" val="169733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5EFDC-1B44-4B02-997A-7D6BD66E13FE}"/>
              </a:ext>
            </a:extLst>
          </p:cNvPr>
          <p:cNvSpPr>
            <a:spLocks noGrp="1"/>
          </p:cNvSpPr>
          <p:nvPr>
            <p:ph type="title"/>
          </p:nvPr>
        </p:nvSpPr>
        <p:spPr/>
        <p:txBody>
          <a:bodyPr/>
          <a:lstStyle/>
          <a:p>
            <a:r>
              <a:rPr lang="en-US" dirty="0"/>
              <a:t>Conservative GC</a:t>
            </a:r>
          </a:p>
        </p:txBody>
      </p:sp>
      <p:sp>
        <p:nvSpPr>
          <p:cNvPr id="3" name="Content Placeholder 2">
            <a:extLst>
              <a:ext uri="{FF2B5EF4-FFF2-40B4-BE49-F238E27FC236}">
                <a16:creationId xmlns:a16="http://schemas.microsoft.com/office/drawing/2014/main" id="{3855C024-C4B3-4FBF-877A-AB951A71BAA8}"/>
              </a:ext>
            </a:extLst>
          </p:cNvPr>
          <p:cNvSpPr>
            <a:spLocks noGrp="1"/>
          </p:cNvSpPr>
          <p:nvPr>
            <p:ph idx="1"/>
          </p:nvPr>
        </p:nvSpPr>
        <p:spPr/>
        <p:txBody>
          <a:bodyPr/>
          <a:lstStyle/>
          <a:p>
            <a:r>
              <a:rPr lang="en-US" dirty="0"/>
              <a:t>Assumption-2</a:t>
            </a:r>
          </a:p>
          <a:p>
            <a:pPr lvl="1"/>
            <a:r>
              <a:rPr lang="en-US" dirty="0"/>
              <a:t>A new object is always created through a memory allocator that is known to the GC</a:t>
            </a:r>
          </a:p>
          <a:p>
            <a:pPr marL="0" indent="0">
              <a:buNone/>
            </a:pPr>
            <a:endParaRPr lang="en-US" dirty="0"/>
          </a:p>
          <a:p>
            <a:pPr marL="0" indent="0">
              <a:buNone/>
            </a:pPr>
            <a:r>
              <a:rPr lang="en-US" dirty="0"/>
              <a:t>char *</a:t>
            </a:r>
            <a:r>
              <a:rPr lang="en-US" dirty="0" err="1"/>
              <a:t>ptr</a:t>
            </a:r>
            <a:r>
              <a:rPr lang="en-US" dirty="0"/>
              <a:t> = malloc(100);  // is okay</a:t>
            </a:r>
          </a:p>
          <a:p>
            <a:pPr marL="0" indent="0">
              <a:buNone/>
            </a:pPr>
            <a:r>
              <a:rPr lang="en-US" dirty="0"/>
              <a:t>char *</a:t>
            </a:r>
            <a:r>
              <a:rPr lang="en-US" dirty="0" err="1"/>
              <a:t>cptr</a:t>
            </a:r>
            <a:r>
              <a:rPr lang="en-US" dirty="0"/>
              <a:t> = </a:t>
            </a:r>
            <a:r>
              <a:rPr lang="en-US" dirty="0" err="1"/>
              <a:t>custom_malloc</a:t>
            </a:r>
            <a:r>
              <a:rPr lang="en-US" dirty="0"/>
              <a:t>(100);  // GC will not free </a:t>
            </a:r>
            <a:r>
              <a:rPr lang="en-US" dirty="0" err="1"/>
              <a:t>cptr</a:t>
            </a:r>
            <a:r>
              <a:rPr lang="en-US" dirty="0"/>
              <a:t> </a:t>
            </a:r>
          </a:p>
        </p:txBody>
      </p:sp>
    </p:spTree>
    <p:extLst>
      <p:ext uri="{BB962C8B-B14F-4D97-AF65-F5344CB8AC3E}">
        <p14:creationId xmlns:p14="http://schemas.microsoft.com/office/powerpoint/2010/main" val="83506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838200" y="1615440"/>
            <a:ext cx="11109960" cy="5059679"/>
          </a:xfrm>
        </p:spPr>
        <p:txBody>
          <a:bodyPr>
            <a:normAutofit fontScale="85000" lnSpcReduction="20000"/>
          </a:bodyPr>
          <a:lstStyle/>
          <a:p>
            <a:pPr marL="0" indent="0">
              <a:buNone/>
            </a:pPr>
            <a:r>
              <a:rPr lang="en-US" dirty="0">
                <a:solidFill>
                  <a:srgbClr val="FF0000"/>
                </a:solidFill>
              </a:rPr>
              <a:t>Unscanned: a list that contains reachable but objects not yet scanned</a:t>
            </a:r>
          </a:p>
          <a:p>
            <a:pPr marL="0" indent="0">
              <a:buNone/>
            </a:pPr>
            <a:r>
              <a:rPr lang="en-US" dirty="0"/>
              <a:t>Set the reached-bit to 1 and add all the objects referenced by root-set to the Unscanned list</a:t>
            </a:r>
          </a:p>
          <a:p>
            <a:pPr marL="0" indent="0">
              <a:buNone/>
            </a:pPr>
            <a:endParaRPr lang="en-US" dirty="0"/>
          </a:p>
          <a:p>
            <a:pPr marL="0" indent="0">
              <a:buNone/>
            </a:pPr>
            <a:r>
              <a:rPr lang="en-US" dirty="0"/>
              <a:t>while (Unscanned is not empty) {</a:t>
            </a:r>
          </a:p>
          <a:p>
            <a:pPr marL="0" indent="0">
              <a:buNone/>
            </a:pPr>
            <a:r>
              <a:rPr lang="en-US" dirty="0"/>
              <a:t>    remove some object o from Unscanned;</a:t>
            </a:r>
          </a:p>
          <a:p>
            <a:pPr marL="0" indent="0">
              <a:buNone/>
            </a:pPr>
            <a:r>
              <a:rPr lang="en-US" dirty="0"/>
              <a:t>    for (each object o’ referenced in o) {</a:t>
            </a:r>
          </a:p>
          <a:p>
            <a:pPr marL="0" indent="0">
              <a:buNone/>
            </a:pPr>
            <a:r>
              <a:rPr lang="en-US" dirty="0"/>
              <a:t>        if (o’ reached-bit is 0) {</a:t>
            </a:r>
          </a:p>
          <a:p>
            <a:pPr marL="0" indent="0">
              <a:buNone/>
            </a:pPr>
            <a:r>
              <a:rPr lang="en-US" dirty="0"/>
              <a:t>             set the reached-bit of o’ to 1 </a:t>
            </a:r>
          </a:p>
          <a:p>
            <a:pPr marL="0" indent="0">
              <a:buNone/>
            </a:pPr>
            <a:r>
              <a:rPr lang="en-US" dirty="0"/>
              <a:t>             add o’ to the Unscanned list</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160158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2043</Words>
  <Application>Microsoft Office PowerPoint</Application>
  <PresentationFormat>Widescreen</PresentationFormat>
  <Paragraphs>333</Paragraphs>
  <Slides>36</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Cambria Math</vt:lpstr>
      <vt:lpstr>Consolas</vt:lpstr>
      <vt:lpstr>Wingdings</vt:lpstr>
      <vt:lpstr>Office Theme</vt:lpstr>
      <vt:lpstr>Compilers</vt:lpstr>
      <vt:lpstr>Today’s lecture</vt:lpstr>
      <vt:lpstr>Assignment-3</vt:lpstr>
      <vt:lpstr>Conservative GC</vt:lpstr>
      <vt:lpstr>Typecasts</vt:lpstr>
      <vt:lpstr>Pointer arithmetic</vt:lpstr>
      <vt:lpstr>Conservative GC</vt:lpstr>
      <vt:lpstr>Conservative GC</vt:lpstr>
      <vt:lpstr>Mark</vt:lpstr>
      <vt:lpstr>Sweep</vt:lpstr>
      <vt:lpstr>Mark and sweep</vt:lpstr>
      <vt:lpstr>Mark and sweep</vt:lpstr>
      <vt:lpstr>Mark and sweep</vt:lpstr>
      <vt:lpstr>Mark and sweep</vt:lpstr>
      <vt:lpstr>Mark and sweep</vt:lpstr>
      <vt:lpstr>Mark and sweep</vt:lpstr>
      <vt:lpstr>Mark and sweep</vt:lpstr>
      <vt:lpstr>Mark and sweep</vt:lpstr>
      <vt:lpstr>Conservative GC</vt:lpstr>
      <vt:lpstr>SafeGC</vt:lpstr>
      <vt:lpstr>SafeGC</vt:lpstr>
      <vt:lpstr>mymalloc</vt:lpstr>
      <vt:lpstr>mymalloc</vt:lpstr>
      <vt:lpstr>mymalloc</vt:lpstr>
      <vt:lpstr>mymalloc</vt:lpstr>
      <vt:lpstr>myfree</vt:lpstr>
      <vt:lpstr>Object boundary</vt:lpstr>
      <vt:lpstr>Implementation</vt:lpstr>
      <vt:lpstr>Why is SafeGC conservative?</vt:lpstr>
      <vt:lpstr>Why is SafeGC conservative?</vt:lpstr>
      <vt:lpstr>Conservative GC</vt:lpstr>
      <vt:lpstr>Assignment-3</vt:lpstr>
      <vt:lpstr>Midsem</vt:lpstr>
      <vt:lpstr>Midsem</vt:lpstr>
      <vt:lpstr>Midsem</vt:lpstr>
      <vt:lpstr>Midsem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PIYUS KEDIA</dc:creator>
  <cp:lastModifiedBy>Keshav Bhalotia</cp:lastModifiedBy>
  <cp:revision>42</cp:revision>
  <dcterms:created xsi:type="dcterms:W3CDTF">2022-10-10T09:38:46Z</dcterms:created>
  <dcterms:modified xsi:type="dcterms:W3CDTF">2024-04-30T06:06:31Z</dcterms:modified>
</cp:coreProperties>
</file>