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9"/>
  </p:notesMasterIdLst>
  <p:sldIdLst>
    <p:sldId id="256" r:id="rId2"/>
    <p:sldId id="660" r:id="rId3"/>
    <p:sldId id="778" r:id="rId4"/>
    <p:sldId id="740" r:id="rId5"/>
    <p:sldId id="682" r:id="rId6"/>
    <p:sldId id="750" r:id="rId7"/>
    <p:sldId id="711" r:id="rId8"/>
    <p:sldId id="710" r:id="rId9"/>
    <p:sldId id="703" r:id="rId10"/>
    <p:sldId id="704" r:id="rId11"/>
    <p:sldId id="752" r:id="rId12"/>
    <p:sldId id="705" r:id="rId13"/>
    <p:sldId id="753" r:id="rId14"/>
    <p:sldId id="754" r:id="rId15"/>
    <p:sldId id="755" r:id="rId16"/>
    <p:sldId id="706" r:id="rId17"/>
    <p:sldId id="707" r:id="rId18"/>
    <p:sldId id="317" r:id="rId19"/>
    <p:sldId id="756" r:id="rId20"/>
    <p:sldId id="708" r:id="rId21"/>
    <p:sldId id="732" r:id="rId22"/>
    <p:sldId id="757" r:id="rId23"/>
    <p:sldId id="319" r:id="rId24"/>
    <p:sldId id="758" r:id="rId25"/>
    <p:sldId id="320" r:id="rId26"/>
    <p:sldId id="751" r:id="rId27"/>
    <p:sldId id="321" r:id="rId28"/>
    <p:sldId id="765" r:id="rId29"/>
    <p:sldId id="322" r:id="rId30"/>
    <p:sldId id="288" r:id="rId31"/>
    <p:sldId id="294" r:id="rId32"/>
    <p:sldId id="290" r:id="rId33"/>
    <p:sldId id="295" r:id="rId34"/>
    <p:sldId id="291" r:id="rId35"/>
    <p:sldId id="296" r:id="rId36"/>
    <p:sldId id="292" r:id="rId37"/>
    <p:sldId id="770" r:id="rId38"/>
    <p:sldId id="771" r:id="rId39"/>
    <p:sldId id="304" r:id="rId40"/>
    <p:sldId id="297" r:id="rId41"/>
    <p:sldId id="293" r:id="rId42"/>
    <p:sldId id="298" r:id="rId43"/>
    <p:sldId id="299" r:id="rId44"/>
    <p:sldId id="301" r:id="rId45"/>
    <p:sldId id="300" r:id="rId46"/>
    <p:sldId id="302" r:id="rId47"/>
    <p:sldId id="772" r:id="rId48"/>
    <p:sldId id="289" r:id="rId49"/>
    <p:sldId id="309" r:id="rId50"/>
    <p:sldId id="257" r:id="rId51"/>
    <p:sldId id="258" r:id="rId52"/>
    <p:sldId id="828" r:id="rId53"/>
    <p:sldId id="829" r:id="rId54"/>
    <p:sldId id="830" r:id="rId55"/>
    <p:sldId id="831" r:id="rId56"/>
    <p:sldId id="832" r:id="rId57"/>
    <p:sldId id="833" r:id="rId58"/>
    <p:sldId id="834" r:id="rId59"/>
    <p:sldId id="835" r:id="rId60"/>
    <p:sldId id="836" r:id="rId61"/>
    <p:sldId id="837" r:id="rId62"/>
    <p:sldId id="838" r:id="rId63"/>
    <p:sldId id="839" r:id="rId64"/>
    <p:sldId id="840" r:id="rId65"/>
    <p:sldId id="766" r:id="rId66"/>
    <p:sldId id="841" r:id="rId67"/>
    <p:sldId id="842" r:id="rId68"/>
    <p:sldId id="843" r:id="rId69"/>
    <p:sldId id="844" r:id="rId70"/>
    <p:sldId id="845" r:id="rId71"/>
    <p:sldId id="846" r:id="rId72"/>
    <p:sldId id="847" r:id="rId73"/>
    <p:sldId id="848" r:id="rId74"/>
    <p:sldId id="767" r:id="rId75"/>
    <p:sldId id="768" r:id="rId76"/>
    <p:sldId id="769" r:id="rId77"/>
    <p:sldId id="849" r:id="rId78"/>
    <p:sldId id="850" r:id="rId79"/>
    <p:sldId id="851" r:id="rId80"/>
    <p:sldId id="852" r:id="rId81"/>
    <p:sldId id="853" r:id="rId82"/>
    <p:sldId id="854" r:id="rId83"/>
    <p:sldId id="855" r:id="rId84"/>
    <p:sldId id="856" r:id="rId85"/>
    <p:sldId id="857" r:id="rId86"/>
    <p:sldId id="858" r:id="rId87"/>
    <p:sldId id="859" r:id="rId8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notesMaster" Target="notesMasters/notesMaster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23940C-A129-4D2E-BC95-77B17CFBF20D}" type="datetimeFigureOut">
              <a:rPr lang="en-IN" smtClean="0"/>
              <a:t>30-04-2024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E4B35E-5195-4159-B6E5-6A36DD53D59E}" type="slidenum">
              <a:rPr lang="en-IN" smtClean="0"/>
              <a:t>‹#›</a:t>
            </a:fld>
            <a:endParaRPr lang="en-IN"/>
          </a:p>
        </p:txBody>
      </p:sp>
    </p:spTree>
    <p:extLst>
      <p:ext uri="{BB962C8B-B14F-4D97-AF65-F5344CB8AC3E}">
        <p14:creationId xmlns:p14="http://schemas.microsoft.com/office/powerpoint/2010/main" val="1669324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1</a:t>
            </a:fld>
            <a:endParaRPr lang="en-IN"/>
          </a:p>
        </p:txBody>
      </p:sp>
    </p:spTree>
    <p:extLst>
      <p:ext uri="{BB962C8B-B14F-4D97-AF65-F5344CB8AC3E}">
        <p14:creationId xmlns:p14="http://schemas.microsoft.com/office/powerpoint/2010/main" val="3090977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268A11-1844-CED5-10D4-CB99DD9910A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278A3E2-5F34-0EE5-E860-F6DD206A883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0A6D2E2-5BCB-CC00-AAD4-FE3433164A72}"/>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206EB6C9-B3A8-1280-C126-91CD0EBB7A6F}"/>
              </a:ext>
            </a:extLst>
          </p:cNvPr>
          <p:cNvSpPr>
            <a:spLocks noGrp="1"/>
          </p:cNvSpPr>
          <p:nvPr>
            <p:ph type="sldNum" sz="quarter" idx="5"/>
          </p:nvPr>
        </p:nvSpPr>
        <p:spPr/>
        <p:txBody>
          <a:bodyPr/>
          <a:lstStyle/>
          <a:p>
            <a:fld id="{E1E4B35E-5195-4159-B6E5-6A36DD53D59E}" type="slidenum">
              <a:rPr lang="en-IN" smtClean="0"/>
              <a:t>79</a:t>
            </a:fld>
            <a:endParaRPr lang="en-IN"/>
          </a:p>
        </p:txBody>
      </p:sp>
    </p:spTree>
    <p:extLst>
      <p:ext uri="{BB962C8B-B14F-4D97-AF65-F5344CB8AC3E}">
        <p14:creationId xmlns:p14="http://schemas.microsoft.com/office/powerpoint/2010/main" val="10044188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C0B299-88F6-4234-AB6B-5C2F2E4468B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4637436-86D1-9184-1FED-D132CB389E7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EFA3557-3791-F3CC-B7D5-81E6B5818190}"/>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6DBB56B3-6ACE-61A9-C12C-0AA87928B7DA}"/>
              </a:ext>
            </a:extLst>
          </p:cNvPr>
          <p:cNvSpPr>
            <a:spLocks noGrp="1"/>
          </p:cNvSpPr>
          <p:nvPr>
            <p:ph type="sldNum" sz="quarter" idx="5"/>
          </p:nvPr>
        </p:nvSpPr>
        <p:spPr/>
        <p:txBody>
          <a:bodyPr/>
          <a:lstStyle/>
          <a:p>
            <a:fld id="{E1E4B35E-5195-4159-B6E5-6A36DD53D59E}" type="slidenum">
              <a:rPr lang="en-IN" smtClean="0"/>
              <a:t>80</a:t>
            </a:fld>
            <a:endParaRPr lang="en-IN"/>
          </a:p>
        </p:txBody>
      </p:sp>
    </p:spTree>
    <p:extLst>
      <p:ext uri="{BB962C8B-B14F-4D97-AF65-F5344CB8AC3E}">
        <p14:creationId xmlns:p14="http://schemas.microsoft.com/office/powerpoint/2010/main" val="23601548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E1E4B35E-5195-4159-B6E5-6A36DD53D59E}" type="slidenum">
              <a:rPr lang="en-IN" smtClean="0"/>
              <a:t>81</a:t>
            </a:fld>
            <a:endParaRPr lang="en-IN"/>
          </a:p>
        </p:txBody>
      </p:sp>
    </p:spTree>
    <p:extLst>
      <p:ext uri="{BB962C8B-B14F-4D97-AF65-F5344CB8AC3E}">
        <p14:creationId xmlns:p14="http://schemas.microsoft.com/office/powerpoint/2010/main" val="19256310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the final states marked as * are used for lookahead. After consuming "&lt; ", the automaton goes to state S2. Now, if the next input character is not "=“ the automaton goes to S3 and returns LT. However, if the automaton reaches state S3, the automaton has already consumed one additional character that doesn't correspond to LT. Such lookahead states are marked as *, which means that the automaton must retract one input character before returning the part of speech. </a:t>
            </a:r>
            <a:endParaRPr lang="en-IN" dirty="0"/>
          </a:p>
        </p:txBody>
      </p:sp>
      <p:sp>
        <p:nvSpPr>
          <p:cNvPr id="4" name="Slide Number Placeholder 3"/>
          <p:cNvSpPr>
            <a:spLocks noGrp="1"/>
          </p:cNvSpPr>
          <p:nvPr>
            <p:ph type="sldNum" sz="quarter" idx="5"/>
          </p:nvPr>
        </p:nvSpPr>
        <p:spPr/>
        <p:txBody>
          <a:bodyPr/>
          <a:lstStyle/>
          <a:p>
            <a:fld id="{E1E4B35E-5195-4159-B6E5-6A36DD53D59E}" type="slidenum">
              <a:rPr lang="en-IN" smtClean="0"/>
              <a:t>83</a:t>
            </a:fld>
            <a:endParaRPr lang="en-IN"/>
          </a:p>
        </p:txBody>
      </p:sp>
    </p:spTree>
    <p:extLst>
      <p:ext uri="{BB962C8B-B14F-4D97-AF65-F5344CB8AC3E}">
        <p14:creationId xmlns:p14="http://schemas.microsoft.com/office/powerpoint/2010/main" val="27723482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8CA4F8-BD9F-B48D-E079-A82F4AD01C9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B79CC84-207C-6D60-2397-F0BCD93875C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3C8AAC8-34C0-A36D-3D85-6E722092F50E}"/>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574AB3CF-F5CB-93E8-FD2B-E68A8F5EC027}"/>
              </a:ext>
            </a:extLst>
          </p:cNvPr>
          <p:cNvSpPr>
            <a:spLocks noGrp="1"/>
          </p:cNvSpPr>
          <p:nvPr>
            <p:ph type="sldNum" sz="quarter" idx="5"/>
          </p:nvPr>
        </p:nvSpPr>
        <p:spPr/>
        <p:txBody>
          <a:bodyPr/>
          <a:lstStyle/>
          <a:p>
            <a:fld id="{E1E4B35E-5195-4159-B6E5-6A36DD53D59E}" type="slidenum">
              <a:rPr lang="en-IN" smtClean="0"/>
              <a:t>84</a:t>
            </a:fld>
            <a:endParaRPr lang="en-IN"/>
          </a:p>
        </p:txBody>
      </p:sp>
    </p:spTree>
    <p:extLst>
      <p:ext uri="{BB962C8B-B14F-4D97-AF65-F5344CB8AC3E}">
        <p14:creationId xmlns:p14="http://schemas.microsoft.com/office/powerpoint/2010/main" val="29508610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726074-A3A6-D7F8-0BCA-B339A0EED73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ABD635-A23A-F101-06FC-8828B614959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D277B32-40FD-5691-3DCD-EC8EC73674C5}"/>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DDA202E0-8207-CCAF-88B7-540290395901}"/>
              </a:ext>
            </a:extLst>
          </p:cNvPr>
          <p:cNvSpPr>
            <a:spLocks noGrp="1"/>
          </p:cNvSpPr>
          <p:nvPr>
            <p:ph type="sldNum" sz="quarter" idx="5"/>
          </p:nvPr>
        </p:nvSpPr>
        <p:spPr/>
        <p:txBody>
          <a:bodyPr/>
          <a:lstStyle/>
          <a:p>
            <a:fld id="{E1E4B35E-5195-4159-B6E5-6A36DD53D59E}" type="slidenum">
              <a:rPr lang="en-IN" smtClean="0"/>
              <a:t>85</a:t>
            </a:fld>
            <a:endParaRPr lang="en-IN"/>
          </a:p>
        </p:txBody>
      </p:sp>
    </p:spTree>
    <p:extLst>
      <p:ext uri="{BB962C8B-B14F-4D97-AF65-F5344CB8AC3E}">
        <p14:creationId xmlns:p14="http://schemas.microsoft.com/office/powerpoint/2010/main" val="1977061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D87828-6C2E-74DF-4501-11BA7EB28F0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B8E500B-CCAF-7B0A-F5A0-345C5C19185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B1D29C8-2CF8-A2CB-9321-5FCA2FEFE140}"/>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0DE78DB4-1078-1D5B-EA9B-10D529673416}"/>
              </a:ext>
            </a:extLst>
          </p:cNvPr>
          <p:cNvSpPr>
            <a:spLocks noGrp="1"/>
          </p:cNvSpPr>
          <p:nvPr>
            <p:ph type="sldNum" sz="quarter" idx="5"/>
          </p:nvPr>
        </p:nvSpPr>
        <p:spPr/>
        <p:txBody>
          <a:bodyPr/>
          <a:lstStyle/>
          <a:p>
            <a:fld id="{E1E4B35E-5195-4159-B6E5-6A36DD53D59E}" type="slidenum">
              <a:rPr lang="en-IN" smtClean="0"/>
              <a:t>86</a:t>
            </a:fld>
            <a:endParaRPr lang="en-IN"/>
          </a:p>
        </p:txBody>
      </p:sp>
    </p:spTree>
    <p:extLst>
      <p:ext uri="{BB962C8B-B14F-4D97-AF65-F5344CB8AC3E}">
        <p14:creationId xmlns:p14="http://schemas.microsoft.com/office/powerpoint/2010/main" val="9235957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7FFF08-3690-70CA-12ED-0949B8B16CD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8AA2176-B2F3-D0D0-4634-C4457707EB4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A56753C-AF1A-1372-0EE0-08A867802F41}"/>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7342DB96-B97D-B582-5D08-884657C0375B}"/>
              </a:ext>
            </a:extLst>
          </p:cNvPr>
          <p:cNvSpPr>
            <a:spLocks noGrp="1"/>
          </p:cNvSpPr>
          <p:nvPr>
            <p:ph type="sldNum" sz="quarter" idx="5"/>
          </p:nvPr>
        </p:nvSpPr>
        <p:spPr/>
        <p:txBody>
          <a:bodyPr/>
          <a:lstStyle/>
          <a:p>
            <a:fld id="{E1E4B35E-5195-4159-B6E5-6A36DD53D59E}" type="slidenum">
              <a:rPr lang="en-IN" smtClean="0"/>
              <a:t>87</a:t>
            </a:fld>
            <a:endParaRPr lang="en-IN"/>
          </a:p>
        </p:txBody>
      </p:sp>
    </p:spTree>
    <p:extLst>
      <p:ext uri="{BB962C8B-B14F-4D97-AF65-F5344CB8AC3E}">
        <p14:creationId xmlns:p14="http://schemas.microsoft.com/office/powerpoint/2010/main" val="1917877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E1E4B35E-5195-4159-B6E5-6A36DD53D59E}" type="slidenum">
              <a:rPr lang="en-IN" smtClean="0"/>
              <a:t>64</a:t>
            </a:fld>
            <a:endParaRPr lang="en-IN"/>
          </a:p>
        </p:txBody>
      </p:sp>
    </p:spTree>
    <p:extLst>
      <p:ext uri="{BB962C8B-B14F-4D97-AF65-F5344CB8AC3E}">
        <p14:creationId xmlns:p14="http://schemas.microsoft.com/office/powerpoint/2010/main" val="1918300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18D0FE-46CE-3CB9-4144-9CB88294543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71D9DCB-F58C-2191-55F9-580EF4A4ECD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2B364B9-31DC-58D7-7F56-1D7A4DD9EA34}"/>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62C727C9-05E4-3FD8-E4EA-FEBB57384771}"/>
              </a:ext>
            </a:extLst>
          </p:cNvPr>
          <p:cNvSpPr>
            <a:spLocks noGrp="1"/>
          </p:cNvSpPr>
          <p:nvPr>
            <p:ph type="sldNum" sz="quarter" idx="5"/>
          </p:nvPr>
        </p:nvSpPr>
        <p:spPr/>
        <p:txBody>
          <a:bodyPr/>
          <a:lstStyle/>
          <a:p>
            <a:fld id="{E1E4B35E-5195-4159-B6E5-6A36DD53D59E}" type="slidenum">
              <a:rPr lang="en-IN" smtClean="0"/>
              <a:t>65</a:t>
            </a:fld>
            <a:endParaRPr lang="en-IN"/>
          </a:p>
        </p:txBody>
      </p:sp>
    </p:spTree>
    <p:extLst>
      <p:ext uri="{BB962C8B-B14F-4D97-AF65-F5344CB8AC3E}">
        <p14:creationId xmlns:p14="http://schemas.microsoft.com/office/powerpoint/2010/main" val="1590069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accepting state is labeled with a part of speech. The automaton returns part of speech as soon as it encounters an accepting state. After the automation returns a part of speech, we rerun the automaton from the start state with the modified input pointer. </a:t>
            </a:r>
            <a:endParaRPr lang="en-IN" dirty="0"/>
          </a:p>
        </p:txBody>
      </p:sp>
      <p:sp>
        <p:nvSpPr>
          <p:cNvPr id="4" name="Slide Number Placeholder 3"/>
          <p:cNvSpPr>
            <a:spLocks noGrp="1"/>
          </p:cNvSpPr>
          <p:nvPr>
            <p:ph type="sldNum" sz="quarter" idx="5"/>
          </p:nvPr>
        </p:nvSpPr>
        <p:spPr/>
        <p:txBody>
          <a:bodyPr/>
          <a:lstStyle/>
          <a:p>
            <a:fld id="{E1E4B35E-5195-4159-B6E5-6A36DD53D59E}" type="slidenum">
              <a:rPr lang="en-IN" smtClean="0"/>
              <a:t>73</a:t>
            </a:fld>
            <a:endParaRPr lang="en-IN"/>
          </a:p>
        </p:txBody>
      </p:sp>
    </p:spTree>
    <p:extLst>
      <p:ext uri="{BB962C8B-B14F-4D97-AF65-F5344CB8AC3E}">
        <p14:creationId xmlns:p14="http://schemas.microsoft.com/office/powerpoint/2010/main" val="9593575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C7B73A-3E40-7D13-A2DC-8ED67E5BB52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2C95815-361A-9F43-DBF7-2EDF2DA2ECE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FE445A6-8976-A742-8C3B-9966E969E93E}"/>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9D5698F1-B56B-0432-F508-DD872FD9C2D2}"/>
              </a:ext>
            </a:extLst>
          </p:cNvPr>
          <p:cNvSpPr>
            <a:spLocks noGrp="1"/>
          </p:cNvSpPr>
          <p:nvPr>
            <p:ph type="sldNum" sz="quarter" idx="5"/>
          </p:nvPr>
        </p:nvSpPr>
        <p:spPr/>
        <p:txBody>
          <a:bodyPr/>
          <a:lstStyle/>
          <a:p>
            <a:fld id="{E1E4B35E-5195-4159-B6E5-6A36DD53D59E}" type="slidenum">
              <a:rPr lang="en-IN" smtClean="0"/>
              <a:t>74</a:t>
            </a:fld>
            <a:endParaRPr lang="en-IN"/>
          </a:p>
        </p:txBody>
      </p:sp>
    </p:spTree>
    <p:extLst>
      <p:ext uri="{BB962C8B-B14F-4D97-AF65-F5344CB8AC3E}">
        <p14:creationId xmlns:p14="http://schemas.microsoft.com/office/powerpoint/2010/main" val="3505325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852626-C149-299B-EFEE-C97F1E31E34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1027F0B-5A63-A455-27DF-10F32D1E84B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081BE13-C8D4-0FA7-774F-288A839EDC6E}"/>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76E1013D-EF39-8AD4-D957-32A728FEFE40}"/>
              </a:ext>
            </a:extLst>
          </p:cNvPr>
          <p:cNvSpPr>
            <a:spLocks noGrp="1"/>
          </p:cNvSpPr>
          <p:nvPr>
            <p:ph type="sldNum" sz="quarter" idx="5"/>
          </p:nvPr>
        </p:nvSpPr>
        <p:spPr/>
        <p:txBody>
          <a:bodyPr/>
          <a:lstStyle/>
          <a:p>
            <a:fld id="{E1E4B35E-5195-4159-B6E5-6A36DD53D59E}" type="slidenum">
              <a:rPr lang="en-IN" smtClean="0"/>
              <a:t>75</a:t>
            </a:fld>
            <a:endParaRPr lang="en-IN"/>
          </a:p>
        </p:txBody>
      </p:sp>
    </p:spTree>
    <p:extLst>
      <p:ext uri="{BB962C8B-B14F-4D97-AF65-F5344CB8AC3E}">
        <p14:creationId xmlns:p14="http://schemas.microsoft.com/office/powerpoint/2010/main" val="9615009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E23CDD-602C-D42D-DAE5-A989D0B8A21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05AD409-5E2C-FBDF-BB8F-26E50D01066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D1AFEF4-9CE0-164D-715A-802A0D002EEC}"/>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3D786A25-3FC8-B622-E5D7-096F559F74CF}"/>
              </a:ext>
            </a:extLst>
          </p:cNvPr>
          <p:cNvSpPr>
            <a:spLocks noGrp="1"/>
          </p:cNvSpPr>
          <p:nvPr>
            <p:ph type="sldNum" sz="quarter" idx="5"/>
          </p:nvPr>
        </p:nvSpPr>
        <p:spPr/>
        <p:txBody>
          <a:bodyPr/>
          <a:lstStyle/>
          <a:p>
            <a:fld id="{E1E4B35E-5195-4159-B6E5-6A36DD53D59E}" type="slidenum">
              <a:rPr lang="en-IN" smtClean="0"/>
              <a:t>76</a:t>
            </a:fld>
            <a:endParaRPr lang="en-IN"/>
          </a:p>
        </p:txBody>
      </p:sp>
    </p:spTree>
    <p:extLst>
      <p:ext uri="{BB962C8B-B14F-4D97-AF65-F5344CB8AC3E}">
        <p14:creationId xmlns:p14="http://schemas.microsoft.com/office/powerpoint/2010/main" val="5614455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719968-BABD-D8B5-71E1-F432494122C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5248726-A87A-7B25-DB42-404A9C111C5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D6E753D-95AA-462A-89AC-EB46EF5FBAB9}"/>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CF2150A3-77FA-8926-639E-1A182AAB002A}"/>
              </a:ext>
            </a:extLst>
          </p:cNvPr>
          <p:cNvSpPr>
            <a:spLocks noGrp="1"/>
          </p:cNvSpPr>
          <p:nvPr>
            <p:ph type="sldNum" sz="quarter" idx="5"/>
          </p:nvPr>
        </p:nvSpPr>
        <p:spPr/>
        <p:txBody>
          <a:bodyPr/>
          <a:lstStyle/>
          <a:p>
            <a:fld id="{E1E4B35E-5195-4159-B6E5-6A36DD53D59E}" type="slidenum">
              <a:rPr lang="en-IN" smtClean="0"/>
              <a:t>77</a:t>
            </a:fld>
            <a:endParaRPr lang="en-IN"/>
          </a:p>
        </p:txBody>
      </p:sp>
    </p:spTree>
    <p:extLst>
      <p:ext uri="{BB962C8B-B14F-4D97-AF65-F5344CB8AC3E}">
        <p14:creationId xmlns:p14="http://schemas.microsoft.com/office/powerpoint/2010/main" val="23991750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3B38C2-859D-2A3D-328A-42D9A5BC877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291DCF5-372F-5AE4-6B7B-B204B077D46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A350CE6-D9C2-2BC4-48F3-8E30F107ABB1}"/>
              </a:ext>
            </a:extLst>
          </p:cNvPr>
          <p:cNvSpPr>
            <a:spLocks noGrp="1"/>
          </p:cNvSpPr>
          <p:nvPr>
            <p:ph type="body" idx="1"/>
          </p:nvPr>
        </p:nvSpPr>
        <p:spPr/>
        <p:txBody>
          <a:bodyPr/>
          <a:lstStyle/>
          <a:p>
            <a:r>
              <a:rPr lang="en-US" dirty="0"/>
              <a:t>This automaton yields a wrong result because it returns LT after scanning the first character, which is wrong. It should return LE due to the maximal munch property discussed before. To properly handle this case, we need to introduce lookahead in the transition diagram.</a:t>
            </a:r>
            <a:endParaRPr lang="en-IN" dirty="0"/>
          </a:p>
        </p:txBody>
      </p:sp>
      <p:sp>
        <p:nvSpPr>
          <p:cNvPr id="4" name="Slide Number Placeholder 3">
            <a:extLst>
              <a:ext uri="{FF2B5EF4-FFF2-40B4-BE49-F238E27FC236}">
                <a16:creationId xmlns:a16="http://schemas.microsoft.com/office/drawing/2014/main" id="{493FD517-3A09-9965-6F29-5E06CB09E6D4}"/>
              </a:ext>
            </a:extLst>
          </p:cNvPr>
          <p:cNvSpPr>
            <a:spLocks noGrp="1"/>
          </p:cNvSpPr>
          <p:nvPr>
            <p:ph type="sldNum" sz="quarter" idx="5"/>
          </p:nvPr>
        </p:nvSpPr>
        <p:spPr/>
        <p:txBody>
          <a:bodyPr/>
          <a:lstStyle/>
          <a:p>
            <a:fld id="{E1E4B35E-5195-4159-B6E5-6A36DD53D59E}" type="slidenum">
              <a:rPr lang="en-IN" smtClean="0"/>
              <a:t>78</a:t>
            </a:fld>
            <a:endParaRPr lang="en-IN"/>
          </a:p>
        </p:txBody>
      </p:sp>
    </p:spTree>
    <p:extLst>
      <p:ext uri="{BB962C8B-B14F-4D97-AF65-F5344CB8AC3E}">
        <p14:creationId xmlns:p14="http://schemas.microsoft.com/office/powerpoint/2010/main" val="1349216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50643-9F30-97A8-198E-77A53F3FAD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308F59BB-9508-62AE-47B6-D1FD779A8B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C8175885-41D3-6A47-1362-C9E1B8C8810A}"/>
              </a:ext>
            </a:extLst>
          </p:cNvPr>
          <p:cNvSpPr>
            <a:spLocks noGrp="1"/>
          </p:cNvSpPr>
          <p:nvPr>
            <p:ph type="dt" sz="half" idx="10"/>
          </p:nvPr>
        </p:nvSpPr>
        <p:spPr/>
        <p:txBody>
          <a:bodyPr/>
          <a:lstStyle/>
          <a:p>
            <a:fld id="{2ADB4F25-113F-4C61-8536-F8D2F930E2E1}" type="datetimeFigureOut">
              <a:rPr lang="en-IN" smtClean="0"/>
              <a:t>30-04-2024</a:t>
            </a:fld>
            <a:endParaRPr lang="en-IN"/>
          </a:p>
        </p:txBody>
      </p:sp>
      <p:sp>
        <p:nvSpPr>
          <p:cNvPr id="5" name="Footer Placeholder 4">
            <a:extLst>
              <a:ext uri="{FF2B5EF4-FFF2-40B4-BE49-F238E27FC236}">
                <a16:creationId xmlns:a16="http://schemas.microsoft.com/office/drawing/2014/main" id="{9C6FDFFE-D6B6-FB3A-39C3-FC116866DF8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405C46D-63AF-000D-9A17-94FDAA77DD62}"/>
              </a:ext>
            </a:extLst>
          </p:cNvPr>
          <p:cNvSpPr>
            <a:spLocks noGrp="1"/>
          </p:cNvSpPr>
          <p:nvPr>
            <p:ph type="sldNum" sz="quarter" idx="12"/>
          </p:nvPr>
        </p:nvSpPr>
        <p:spPr/>
        <p:txBody>
          <a:bodyPr/>
          <a:lstStyle/>
          <a:p>
            <a:fld id="{DBA06CD8-3FB1-467C-8C6A-9283DAE543F9}" type="slidenum">
              <a:rPr lang="en-IN" smtClean="0"/>
              <a:t>‹#›</a:t>
            </a:fld>
            <a:endParaRPr lang="en-IN"/>
          </a:p>
        </p:txBody>
      </p:sp>
    </p:spTree>
    <p:extLst>
      <p:ext uri="{BB962C8B-B14F-4D97-AF65-F5344CB8AC3E}">
        <p14:creationId xmlns:p14="http://schemas.microsoft.com/office/powerpoint/2010/main" val="3665660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3D851-8BA3-3940-D412-862700E7A718}"/>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AC17D7B-384B-875C-D681-824736F14A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02EE8D3-B742-6380-F9BC-4891E0DFC1E0}"/>
              </a:ext>
            </a:extLst>
          </p:cNvPr>
          <p:cNvSpPr>
            <a:spLocks noGrp="1"/>
          </p:cNvSpPr>
          <p:nvPr>
            <p:ph type="dt" sz="half" idx="10"/>
          </p:nvPr>
        </p:nvSpPr>
        <p:spPr/>
        <p:txBody>
          <a:bodyPr/>
          <a:lstStyle/>
          <a:p>
            <a:fld id="{2ADB4F25-113F-4C61-8536-F8D2F930E2E1}" type="datetimeFigureOut">
              <a:rPr lang="en-IN" smtClean="0"/>
              <a:t>30-04-2024</a:t>
            </a:fld>
            <a:endParaRPr lang="en-IN"/>
          </a:p>
        </p:txBody>
      </p:sp>
      <p:sp>
        <p:nvSpPr>
          <p:cNvPr id="5" name="Footer Placeholder 4">
            <a:extLst>
              <a:ext uri="{FF2B5EF4-FFF2-40B4-BE49-F238E27FC236}">
                <a16:creationId xmlns:a16="http://schemas.microsoft.com/office/drawing/2014/main" id="{445B79AC-BDC4-F81E-F7FD-71E55A6E46B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F52ED94-CACE-5F42-30B1-DCC70242525A}"/>
              </a:ext>
            </a:extLst>
          </p:cNvPr>
          <p:cNvSpPr>
            <a:spLocks noGrp="1"/>
          </p:cNvSpPr>
          <p:nvPr>
            <p:ph type="sldNum" sz="quarter" idx="12"/>
          </p:nvPr>
        </p:nvSpPr>
        <p:spPr/>
        <p:txBody>
          <a:bodyPr/>
          <a:lstStyle/>
          <a:p>
            <a:fld id="{DBA06CD8-3FB1-467C-8C6A-9283DAE543F9}" type="slidenum">
              <a:rPr lang="en-IN" smtClean="0"/>
              <a:t>‹#›</a:t>
            </a:fld>
            <a:endParaRPr lang="en-IN"/>
          </a:p>
        </p:txBody>
      </p:sp>
    </p:spTree>
    <p:extLst>
      <p:ext uri="{BB962C8B-B14F-4D97-AF65-F5344CB8AC3E}">
        <p14:creationId xmlns:p14="http://schemas.microsoft.com/office/powerpoint/2010/main" val="2652700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6D4D6B4-035F-323B-7E53-1DEFBD32DF6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45E51914-0992-65B2-5079-7FB1EA2F776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48095AB-8F7B-4B78-D73E-E0D6470CC419}"/>
              </a:ext>
            </a:extLst>
          </p:cNvPr>
          <p:cNvSpPr>
            <a:spLocks noGrp="1"/>
          </p:cNvSpPr>
          <p:nvPr>
            <p:ph type="dt" sz="half" idx="10"/>
          </p:nvPr>
        </p:nvSpPr>
        <p:spPr/>
        <p:txBody>
          <a:bodyPr/>
          <a:lstStyle/>
          <a:p>
            <a:fld id="{2ADB4F25-113F-4C61-8536-F8D2F930E2E1}" type="datetimeFigureOut">
              <a:rPr lang="en-IN" smtClean="0"/>
              <a:t>30-04-2024</a:t>
            </a:fld>
            <a:endParaRPr lang="en-IN"/>
          </a:p>
        </p:txBody>
      </p:sp>
      <p:sp>
        <p:nvSpPr>
          <p:cNvPr id="5" name="Footer Placeholder 4">
            <a:extLst>
              <a:ext uri="{FF2B5EF4-FFF2-40B4-BE49-F238E27FC236}">
                <a16:creationId xmlns:a16="http://schemas.microsoft.com/office/drawing/2014/main" id="{D0FF2F60-C924-57A4-9E6C-A6B2B7BA302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0736DE8-F9E1-6554-3A6C-3FE18DF8483E}"/>
              </a:ext>
            </a:extLst>
          </p:cNvPr>
          <p:cNvSpPr>
            <a:spLocks noGrp="1"/>
          </p:cNvSpPr>
          <p:nvPr>
            <p:ph type="sldNum" sz="quarter" idx="12"/>
          </p:nvPr>
        </p:nvSpPr>
        <p:spPr/>
        <p:txBody>
          <a:bodyPr/>
          <a:lstStyle/>
          <a:p>
            <a:fld id="{DBA06CD8-3FB1-467C-8C6A-9283DAE543F9}" type="slidenum">
              <a:rPr lang="en-IN" smtClean="0"/>
              <a:t>‹#›</a:t>
            </a:fld>
            <a:endParaRPr lang="en-IN"/>
          </a:p>
        </p:txBody>
      </p:sp>
    </p:spTree>
    <p:extLst>
      <p:ext uri="{BB962C8B-B14F-4D97-AF65-F5344CB8AC3E}">
        <p14:creationId xmlns:p14="http://schemas.microsoft.com/office/powerpoint/2010/main" val="258850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F8295-C627-47B0-418C-9CFA04B8642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27248AE-E04F-E7A2-9E08-7148FE4391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E537C29-7595-5BF4-7F04-D765E7BBF074}"/>
              </a:ext>
            </a:extLst>
          </p:cNvPr>
          <p:cNvSpPr>
            <a:spLocks noGrp="1"/>
          </p:cNvSpPr>
          <p:nvPr>
            <p:ph type="dt" sz="half" idx="10"/>
          </p:nvPr>
        </p:nvSpPr>
        <p:spPr/>
        <p:txBody>
          <a:bodyPr/>
          <a:lstStyle/>
          <a:p>
            <a:fld id="{2ADB4F25-113F-4C61-8536-F8D2F930E2E1}" type="datetimeFigureOut">
              <a:rPr lang="en-IN" smtClean="0"/>
              <a:t>30-04-2024</a:t>
            </a:fld>
            <a:endParaRPr lang="en-IN"/>
          </a:p>
        </p:txBody>
      </p:sp>
      <p:sp>
        <p:nvSpPr>
          <p:cNvPr id="5" name="Footer Placeholder 4">
            <a:extLst>
              <a:ext uri="{FF2B5EF4-FFF2-40B4-BE49-F238E27FC236}">
                <a16:creationId xmlns:a16="http://schemas.microsoft.com/office/drawing/2014/main" id="{0586E526-70B8-8BE8-FDB3-F19ABED8BA9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6362104-8995-54E4-2041-639E86725127}"/>
              </a:ext>
            </a:extLst>
          </p:cNvPr>
          <p:cNvSpPr>
            <a:spLocks noGrp="1"/>
          </p:cNvSpPr>
          <p:nvPr>
            <p:ph type="sldNum" sz="quarter" idx="12"/>
          </p:nvPr>
        </p:nvSpPr>
        <p:spPr/>
        <p:txBody>
          <a:bodyPr/>
          <a:lstStyle/>
          <a:p>
            <a:fld id="{DBA06CD8-3FB1-467C-8C6A-9283DAE543F9}" type="slidenum">
              <a:rPr lang="en-IN" smtClean="0"/>
              <a:t>‹#›</a:t>
            </a:fld>
            <a:endParaRPr lang="en-IN"/>
          </a:p>
        </p:txBody>
      </p:sp>
    </p:spTree>
    <p:extLst>
      <p:ext uri="{BB962C8B-B14F-4D97-AF65-F5344CB8AC3E}">
        <p14:creationId xmlns:p14="http://schemas.microsoft.com/office/powerpoint/2010/main" val="1114733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3700E-BFAB-59D3-566F-EE8D633EDA6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57CB4DF7-CFA0-8E22-F411-5D96DB752B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7D2321A-EBAA-89AB-9F78-47717606E8E2}"/>
              </a:ext>
            </a:extLst>
          </p:cNvPr>
          <p:cNvSpPr>
            <a:spLocks noGrp="1"/>
          </p:cNvSpPr>
          <p:nvPr>
            <p:ph type="dt" sz="half" idx="10"/>
          </p:nvPr>
        </p:nvSpPr>
        <p:spPr/>
        <p:txBody>
          <a:bodyPr/>
          <a:lstStyle/>
          <a:p>
            <a:fld id="{2ADB4F25-113F-4C61-8536-F8D2F930E2E1}" type="datetimeFigureOut">
              <a:rPr lang="en-IN" smtClean="0"/>
              <a:t>30-04-2024</a:t>
            </a:fld>
            <a:endParaRPr lang="en-IN"/>
          </a:p>
        </p:txBody>
      </p:sp>
      <p:sp>
        <p:nvSpPr>
          <p:cNvPr id="5" name="Footer Placeholder 4">
            <a:extLst>
              <a:ext uri="{FF2B5EF4-FFF2-40B4-BE49-F238E27FC236}">
                <a16:creationId xmlns:a16="http://schemas.microsoft.com/office/drawing/2014/main" id="{09E3EDE9-C4B9-772E-3664-6ADC3AD9E12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EA1DE20-DB4A-7999-8B25-D5E1B08732B6}"/>
              </a:ext>
            </a:extLst>
          </p:cNvPr>
          <p:cNvSpPr>
            <a:spLocks noGrp="1"/>
          </p:cNvSpPr>
          <p:nvPr>
            <p:ph type="sldNum" sz="quarter" idx="12"/>
          </p:nvPr>
        </p:nvSpPr>
        <p:spPr/>
        <p:txBody>
          <a:bodyPr/>
          <a:lstStyle/>
          <a:p>
            <a:fld id="{DBA06CD8-3FB1-467C-8C6A-9283DAE543F9}" type="slidenum">
              <a:rPr lang="en-IN" smtClean="0"/>
              <a:t>‹#›</a:t>
            </a:fld>
            <a:endParaRPr lang="en-IN"/>
          </a:p>
        </p:txBody>
      </p:sp>
    </p:spTree>
    <p:extLst>
      <p:ext uri="{BB962C8B-B14F-4D97-AF65-F5344CB8AC3E}">
        <p14:creationId xmlns:p14="http://schemas.microsoft.com/office/powerpoint/2010/main" val="2271168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129DA-B5CB-AA04-0E9C-A3792BCB043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DA6F7B68-ED3A-423E-FEBA-560A727DEE5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549AC426-42EB-C990-9237-C7EF917C15A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C130D8BC-9AB9-8555-5F05-12D8F00276B1}"/>
              </a:ext>
            </a:extLst>
          </p:cNvPr>
          <p:cNvSpPr>
            <a:spLocks noGrp="1"/>
          </p:cNvSpPr>
          <p:nvPr>
            <p:ph type="dt" sz="half" idx="10"/>
          </p:nvPr>
        </p:nvSpPr>
        <p:spPr/>
        <p:txBody>
          <a:bodyPr/>
          <a:lstStyle/>
          <a:p>
            <a:fld id="{2ADB4F25-113F-4C61-8536-F8D2F930E2E1}" type="datetimeFigureOut">
              <a:rPr lang="en-IN" smtClean="0"/>
              <a:t>30-04-2024</a:t>
            </a:fld>
            <a:endParaRPr lang="en-IN"/>
          </a:p>
        </p:txBody>
      </p:sp>
      <p:sp>
        <p:nvSpPr>
          <p:cNvPr id="6" name="Footer Placeholder 5">
            <a:extLst>
              <a:ext uri="{FF2B5EF4-FFF2-40B4-BE49-F238E27FC236}">
                <a16:creationId xmlns:a16="http://schemas.microsoft.com/office/drawing/2014/main" id="{91484357-89B9-F992-41E2-2BBABCDC704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79326C2-4C03-6DBB-2E46-088F0B48C2C8}"/>
              </a:ext>
            </a:extLst>
          </p:cNvPr>
          <p:cNvSpPr>
            <a:spLocks noGrp="1"/>
          </p:cNvSpPr>
          <p:nvPr>
            <p:ph type="sldNum" sz="quarter" idx="12"/>
          </p:nvPr>
        </p:nvSpPr>
        <p:spPr/>
        <p:txBody>
          <a:bodyPr/>
          <a:lstStyle/>
          <a:p>
            <a:fld id="{DBA06CD8-3FB1-467C-8C6A-9283DAE543F9}" type="slidenum">
              <a:rPr lang="en-IN" smtClean="0"/>
              <a:t>‹#›</a:t>
            </a:fld>
            <a:endParaRPr lang="en-IN"/>
          </a:p>
        </p:txBody>
      </p:sp>
    </p:spTree>
    <p:extLst>
      <p:ext uri="{BB962C8B-B14F-4D97-AF65-F5344CB8AC3E}">
        <p14:creationId xmlns:p14="http://schemas.microsoft.com/office/powerpoint/2010/main" val="2258198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060F4-CA7F-6EC0-220C-65B3F9F7621A}"/>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11DD2FF4-6307-8401-F7EF-04A5AD3C9C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2D6AC86-3055-0112-F4F5-51B8D7946AA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98D79E43-4E02-1473-3280-D50729FD33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E1CEE2-A468-9978-BC50-C2D89233C04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6A77EF0D-4CB3-8D9A-A5BC-334832C8A46F}"/>
              </a:ext>
            </a:extLst>
          </p:cNvPr>
          <p:cNvSpPr>
            <a:spLocks noGrp="1"/>
          </p:cNvSpPr>
          <p:nvPr>
            <p:ph type="dt" sz="half" idx="10"/>
          </p:nvPr>
        </p:nvSpPr>
        <p:spPr/>
        <p:txBody>
          <a:bodyPr/>
          <a:lstStyle/>
          <a:p>
            <a:fld id="{2ADB4F25-113F-4C61-8536-F8D2F930E2E1}" type="datetimeFigureOut">
              <a:rPr lang="en-IN" smtClean="0"/>
              <a:t>30-04-2024</a:t>
            </a:fld>
            <a:endParaRPr lang="en-IN"/>
          </a:p>
        </p:txBody>
      </p:sp>
      <p:sp>
        <p:nvSpPr>
          <p:cNvPr id="8" name="Footer Placeholder 7">
            <a:extLst>
              <a:ext uri="{FF2B5EF4-FFF2-40B4-BE49-F238E27FC236}">
                <a16:creationId xmlns:a16="http://schemas.microsoft.com/office/drawing/2014/main" id="{ED438F51-5241-98B5-C597-B8BB4C16C7CD}"/>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C6F047EB-FF52-4E75-41A7-5D924B922118}"/>
              </a:ext>
            </a:extLst>
          </p:cNvPr>
          <p:cNvSpPr>
            <a:spLocks noGrp="1"/>
          </p:cNvSpPr>
          <p:nvPr>
            <p:ph type="sldNum" sz="quarter" idx="12"/>
          </p:nvPr>
        </p:nvSpPr>
        <p:spPr/>
        <p:txBody>
          <a:bodyPr/>
          <a:lstStyle/>
          <a:p>
            <a:fld id="{DBA06CD8-3FB1-467C-8C6A-9283DAE543F9}" type="slidenum">
              <a:rPr lang="en-IN" smtClean="0"/>
              <a:t>‹#›</a:t>
            </a:fld>
            <a:endParaRPr lang="en-IN"/>
          </a:p>
        </p:txBody>
      </p:sp>
    </p:spTree>
    <p:extLst>
      <p:ext uri="{BB962C8B-B14F-4D97-AF65-F5344CB8AC3E}">
        <p14:creationId xmlns:p14="http://schemas.microsoft.com/office/powerpoint/2010/main" val="805238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E81E1-254B-0430-88D0-8D2D3474A371}"/>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FB17179A-1BFD-7AE3-55C2-905C78639A89}"/>
              </a:ext>
            </a:extLst>
          </p:cNvPr>
          <p:cNvSpPr>
            <a:spLocks noGrp="1"/>
          </p:cNvSpPr>
          <p:nvPr>
            <p:ph type="dt" sz="half" idx="10"/>
          </p:nvPr>
        </p:nvSpPr>
        <p:spPr/>
        <p:txBody>
          <a:bodyPr/>
          <a:lstStyle/>
          <a:p>
            <a:fld id="{2ADB4F25-113F-4C61-8536-F8D2F930E2E1}" type="datetimeFigureOut">
              <a:rPr lang="en-IN" smtClean="0"/>
              <a:t>30-04-2024</a:t>
            </a:fld>
            <a:endParaRPr lang="en-IN"/>
          </a:p>
        </p:txBody>
      </p:sp>
      <p:sp>
        <p:nvSpPr>
          <p:cNvPr id="4" name="Footer Placeholder 3">
            <a:extLst>
              <a:ext uri="{FF2B5EF4-FFF2-40B4-BE49-F238E27FC236}">
                <a16:creationId xmlns:a16="http://schemas.microsoft.com/office/drawing/2014/main" id="{ACA95013-4449-C79D-34BB-6230E856A486}"/>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466A9690-46E2-0481-4B1E-36450488EB7D}"/>
              </a:ext>
            </a:extLst>
          </p:cNvPr>
          <p:cNvSpPr>
            <a:spLocks noGrp="1"/>
          </p:cNvSpPr>
          <p:nvPr>
            <p:ph type="sldNum" sz="quarter" idx="12"/>
          </p:nvPr>
        </p:nvSpPr>
        <p:spPr/>
        <p:txBody>
          <a:bodyPr/>
          <a:lstStyle/>
          <a:p>
            <a:fld id="{DBA06CD8-3FB1-467C-8C6A-9283DAE543F9}" type="slidenum">
              <a:rPr lang="en-IN" smtClean="0"/>
              <a:t>‹#›</a:t>
            </a:fld>
            <a:endParaRPr lang="en-IN"/>
          </a:p>
        </p:txBody>
      </p:sp>
    </p:spTree>
    <p:extLst>
      <p:ext uri="{BB962C8B-B14F-4D97-AF65-F5344CB8AC3E}">
        <p14:creationId xmlns:p14="http://schemas.microsoft.com/office/powerpoint/2010/main" val="3865459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E2BA99-683F-2814-62E3-351B1443B34A}"/>
              </a:ext>
            </a:extLst>
          </p:cNvPr>
          <p:cNvSpPr>
            <a:spLocks noGrp="1"/>
          </p:cNvSpPr>
          <p:nvPr>
            <p:ph type="dt" sz="half" idx="10"/>
          </p:nvPr>
        </p:nvSpPr>
        <p:spPr/>
        <p:txBody>
          <a:bodyPr/>
          <a:lstStyle/>
          <a:p>
            <a:fld id="{2ADB4F25-113F-4C61-8536-F8D2F930E2E1}" type="datetimeFigureOut">
              <a:rPr lang="en-IN" smtClean="0"/>
              <a:t>30-04-2024</a:t>
            </a:fld>
            <a:endParaRPr lang="en-IN"/>
          </a:p>
        </p:txBody>
      </p:sp>
      <p:sp>
        <p:nvSpPr>
          <p:cNvPr id="3" name="Footer Placeholder 2">
            <a:extLst>
              <a:ext uri="{FF2B5EF4-FFF2-40B4-BE49-F238E27FC236}">
                <a16:creationId xmlns:a16="http://schemas.microsoft.com/office/drawing/2014/main" id="{68BD48E3-DC0B-CD6B-2915-C67ED753FA55}"/>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62DD5260-8937-3AF7-F2BA-3B51F3DCF4EC}"/>
              </a:ext>
            </a:extLst>
          </p:cNvPr>
          <p:cNvSpPr>
            <a:spLocks noGrp="1"/>
          </p:cNvSpPr>
          <p:nvPr>
            <p:ph type="sldNum" sz="quarter" idx="12"/>
          </p:nvPr>
        </p:nvSpPr>
        <p:spPr/>
        <p:txBody>
          <a:bodyPr/>
          <a:lstStyle/>
          <a:p>
            <a:fld id="{DBA06CD8-3FB1-467C-8C6A-9283DAE543F9}" type="slidenum">
              <a:rPr lang="en-IN" smtClean="0"/>
              <a:t>‹#›</a:t>
            </a:fld>
            <a:endParaRPr lang="en-IN"/>
          </a:p>
        </p:txBody>
      </p:sp>
    </p:spTree>
    <p:extLst>
      <p:ext uri="{BB962C8B-B14F-4D97-AF65-F5344CB8AC3E}">
        <p14:creationId xmlns:p14="http://schemas.microsoft.com/office/powerpoint/2010/main" val="2328851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3400-44A7-8A74-A95E-4AC0246E38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7C1F388A-B151-0431-E683-FFC3A56001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9FF7A1F5-7009-3415-1374-C427B9BD8A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78FF3C-564F-186E-B7D7-13907493A3BF}"/>
              </a:ext>
            </a:extLst>
          </p:cNvPr>
          <p:cNvSpPr>
            <a:spLocks noGrp="1"/>
          </p:cNvSpPr>
          <p:nvPr>
            <p:ph type="dt" sz="half" idx="10"/>
          </p:nvPr>
        </p:nvSpPr>
        <p:spPr/>
        <p:txBody>
          <a:bodyPr/>
          <a:lstStyle/>
          <a:p>
            <a:fld id="{2ADB4F25-113F-4C61-8536-F8D2F930E2E1}" type="datetimeFigureOut">
              <a:rPr lang="en-IN" smtClean="0"/>
              <a:t>30-04-2024</a:t>
            </a:fld>
            <a:endParaRPr lang="en-IN"/>
          </a:p>
        </p:txBody>
      </p:sp>
      <p:sp>
        <p:nvSpPr>
          <p:cNvPr id="6" name="Footer Placeholder 5">
            <a:extLst>
              <a:ext uri="{FF2B5EF4-FFF2-40B4-BE49-F238E27FC236}">
                <a16:creationId xmlns:a16="http://schemas.microsoft.com/office/drawing/2014/main" id="{8F69192F-A96C-9135-7119-A260992AB99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63711FE-93BE-AC74-95C4-45E21301EC56}"/>
              </a:ext>
            </a:extLst>
          </p:cNvPr>
          <p:cNvSpPr>
            <a:spLocks noGrp="1"/>
          </p:cNvSpPr>
          <p:nvPr>
            <p:ph type="sldNum" sz="quarter" idx="12"/>
          </p:nvPr>
        </p:nvSpPr>
        <p:spPr/>
        <p:txBody>
          <a:bodyPr/>
          <a:lstStyle/>
          <a:p>
            <a:fld id="{DBA06CD8-3FB1-467C-8C6A-9283DAE543F9}" type="slidenum">
              <a:rPr lang="en-IN" smtClean="0"/>
              <a:t>‹#›</a:t>
            </a:fld>
            <a:endParaRPr lang="en-IN"/>
          </a:p>
        </p:txBody>
      </p:sp>
    </p:spTree>
    <p:extLst>
      <p:ext uri="{BB962C8B-B14F-4D97-AF65-F5344CB8AC3E}">
        <p14:creationId xmlns:p14="http://schemas.microsoft.com/office/powerpoint/2010/main" val="900696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39F32-76AC-52E8-6B61-6C19C12A32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0849F058-DF9D-2DA8-1608-287BF921E3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78217825-197E-0C7B-AEC8-C8D4B6499D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B215F4-EEED-AE9B-5DCC-45BC7875C62C}"/>
              </a:ext>
            </a:extLst>
          </p:cNvPr>
          <p:cNvSpPr>
            <a:spLocks noGrp="1"/>
          </p:cNvSpPr>
          <p:nvPr>
            <p:ph type="dt" sz="half" idx="10"/>
          </p:nvPr>
        </p:nvSpPr>
        <p:spPr/>
        <p:txBody>
          <a:bodyPr/>
          <a:lstStyle/>
          <a:p>
            <a:fld id="{2ADB4F25-113F-4C61-8536-F8D2F930E2E1}" type="datetimeFigureOut">
              <a:rPr lang="en-IN" smtClean="0"/>
              <a:t>30-04-2024</a:t>
            </a:fld>
            <a:endParaRPr lang="en-IN"/>
          </a:p>
        </p:txBody>
      </p:sp>
      <p:sp>
        <p:nvSpPr>
          <p:cNvPr id="6" name="Footer Placeholder 5">
            <a:extLst>
              <a:ext uri="{FF2B5EF4-FFF2-40B4-BE49-F238E27FC236}">
                <a16:creationId xmlns:a16="http://schemas.microsoft.com/office/drawing/2014/main" id="{7094C76E-04F6-F03E-9835-E6DE3757957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E16B16D-3238-146C-CFB6-1A101AAFD774}"/>
              </a:ext>
            </a:extLst>
          </p:cNvPr>
          <p:cNvSpPr>
            <a:spLocks noGrp="1"/>
          </p:cNvSpPr>
          <p:nvPr>
            <p:ph type="sldNum" sz="quarter" idx="12"/>
          </p:nvPr>
        </p:nvSpPr>
        <p:spPr/>
        <p:txBody>
          <a:bodyPr/>
          <a:lstStyle/>
          <a:p>
            <a:fld id="{DBA06CD8-3FB1-467C-8C6A-9283DAE543F9}" type="slidenum">
              <a:rPr lang="en-IN" smtClean="0"/>
              <a:t>‹#›</a:t>
            </a:fld>
            <a:endParaRPr lang="en-IN"/>
          </a:p>
        </p:txBody>
      </p:sp>
    </p:spTree>
    <p:extLst>
      <p:ext uri="{BB962C8B-B14F-4D97-AF65-F5344CB8AC3E}">
        <p14:creationId xmlns:p14="http://schemas.microsoft.com/office/powerpoint/2010/main" val="3464474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786B26-F0A8-0624-E1A5-7E2C61B364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7692C36-D84F-988E-FBF9-C8CD288B05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BDDE060-A73D-1054-57DB-52085A75BE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DB4F25-113F-4C61-8536-F8D2F930E2E1}" type="datetimeFigureOut">
              <a:rPr lang="en-IN" smtClean="0"/>
              <a:t>30-04-2024</a:t>
            </a:fld>
            <a:endParaRPr lang="en-IN"/>
          </a:p>
        </p:txBody>
      </p:sp>
      <p:sp>
        <p:nvSpPr>
          <p:cNvPr id="5" name="Footer Placeholder 4">
            <a:extLst>
              <a:ext uri="{FF2B5EF4-FFF2-40B4-BE49-F238E27FC236}">
                <a16:creationId xmlns:a16="http://schemas.microsoft.com/office/drawing/2014/main" id="{7A0DF0CC-1E2F-A4EB-1F4F-76AAA04508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FF4DC567-0E82-CF04-BA79-346231CE77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A06CD8-3FB1-467C-8C6A-9283DAE543F9}" type="slidenum">
              <a:rPr lang="en-IN" smtClean="0"/>
              <a:t>‹#›</a:t>
            </a:fld>
            <a:endParaRPr lang="en-IN"/>
          </a:p>
        </p:txBody>
      </p:sp>
    </p:spTree>
    <p:extLst>
      <p:ext uri="{BB962C8B-B14F-4D97-AF65-F5344CB8AC3E}">
        <p14:creationId xmlns:p14="http://schemas.microsoft.com/office/powerpoint/2010/main" val="5768485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0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9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9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9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1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F6FFF-D6E4-49D8-B77C-0F217AD3F9BA}"/>
              </a:ext>
            </a:extLst>
          </p:cNvPr>
          <p:cNvSpPr>
            <a:spLocks noGrp="1"/>
          </p:cNvSpPr>
          <p:nvPr>
            <p:ph type="ctrTitle"/>
          </p:nvPr>
        </p:nvSpPr>
        <p:spPr/>
        <p:txBody>
          <a:bodyPr/>
          <a:lstStyle/>
          <a:p>
            <a:r>
              <a:rPr lang="en-US" dirty="0"/>
              <a:t>Compilers</a:t>
            </a:r>
            <a:endParaRPr lang="en-IN" dirty="0"/>
          </a:p>
        </p:txBody>
      </p:sp>
      <p:sp>
        <p:nvSpPr>
          <p:cNvPr id="3" name="Subtitle 2">
            <a:extLst>
              <a:ext uri="{FF2B5EF4-FFF2-40B4-BE49-F238E27FC236}">
                <a16:creationId xmlns:a16="http://schemas.microsoft.com/office/drawing/2014/main" id="{AF7BD04E-C32F-4659-ACC7-2DF6B898858D}"/>
              </a:ext>
            </a:extLst>
          </p:cNvPr>
          <p:cNvSpPr>
            <a:spLocks noGrp="1"/>
          </p:cNvSpPr>
          <p:nvPr>
            <p:ph type="subTitle" idx="1"/>
          </p:nvPr>
        </p:nvSpPr>
        <p:spPr/>
        <p:txBody>
          <a:bodyPr/>
          <a:lstStyle/>
          <a:p>
            <a:r>
              <a:rPr lang="en-US" dirty="0"/>
              <a:t>Lecture-14</a:t>
            </a:r>
            <a:endParaRPr lang="en-IN" dirty="0"/>
          </a:p>
        </p:txBody>
      </p:sp>
    </p:spTree>
    <p:extLst>
      <p:ext uri="{BB962C8B-B14F-4D97-AF65-F5344CB8AC3E}">
        <p14:creationId xmlns:p14="http://schemas.microsoft.com/office/powerpoint/2010/main" val="643085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1D282-372F-4398-A550-AD0426488093}"/>
              </a:ext>
            </a:extLst>
          </p:cNvPr>
          <p:cNvSpPr>
            <a:spLocks noGrp="1"/>
          </p:cNvSpPr>
          <p:nvPr>
            <p:ph type="title"/>
          </p:nvPr>
        </p:nvSpPr>
        <p:spPr/>
        <p:txBody>
          <a:bodyPr/>
          <a:lstStyle/>
          <a:p>
            <a:r>
              <a:rPr lang="en-US" dirty="0"/>
              <a:t>Regular expression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BEA2677-8A4A-4239-91AF-0E561497B209}"/>
                  </a:ext>
                </a:extLst>
              </p:cNvPr>
              <p:cNvSpPr>
                <a:spLocks noGrp="1"/>
              </p:cNvSpPr>
              <p:nvPr>
                <p:ph idx="1"/>
              </p:nvPr>
            </p:nvSpPr>
            <p:spPr/>
            <p:txBody>
              <a:bodyPr>
                <a:normAutofit fontScale="92500" lnSpcReduction="10000"/>
              </a:bodyPr>
              <a:lstStyle/>
              <a:p>
                <a:r>
                  <a:rPr lang="en-US" dirty="0"/>
                  <a:t>for single keyword “new”</a:t>
                </a:r>
              </a:p>
              <a:p>
                <a:pPr lvl="1"/>
                <a:r>
                  <a:rPr lang="en-US" dirty="0"/>
                  <a:t>new</a:t>
                </a:r>
              </a:p>
              <a:p>
                <a:r>
                  <a:rPr lang="en-US" dirty="0"/>
                  <a:t>for “new” or “not”</a:t>
                </a:r>
              </a:p>
              <a:p>
                <a:pPr lvl="1"/>
                <a:r>
                  <a:rPr lang="en-US" dirty="0"/>
                  <a:t>n(</a:t>
                </a:r>
                <a:r>
                  <a:rPr lang="en-US" dirty="0" err="1"/>
                  <a:t>ew</a:t>
                </a:r>
                <a:r>
                  <a:rPr lang="en-US" dirty="0"/>
                  <a:t> |</a:t>
                </a:r>
                <a:r>
                  <a:rPr lang="en-US" dirty="0" err="1"/>
                  <a:t>ot</a:t>
                </a:r>
                <a:r>
                  <a:rPr lang="en-US" dirty="0"/>
                  <a:t>)</a:t>
                </a:r>
              </a:p>
              <a:p>
                <a:pPr lvl="1"/>
                <a:r>
                  <a:rPr lang="en-US" dirty="0"/>
                  <a:t>| is the or operator</a:t>
                </a:r>
              </a:p>
              <a:p>
                <a:pPr lvl="1"/>
                <a:endParaRPr lang="en-US" dirty="0"/>
              </a:p>
              <a:p>
                <a:r>
                  <a:rPr lang="en-US" dirty="0"/>
                  <a:t>unsinged integers : either a zero or a nonzero followed by zero or more digit</a:t>
                </a:r>
              </a:p>
              <a:p>
                <a:pPr lvl="1"/>
                <a:r>
                  <a:rPr lang="en-US" dirty="0"/>
                  <a:t>0 | (1|2|3|4|5|6|7|8|9)(0|1|2|3|4|5|6|7|8|9)*</a:t>
                </a:r>
              </a:p>
              <a:p>
                <a:pPr lvl="1"/>
                <a:r>
                  <a:rPr lang="en-US" dirty="0"/>
                  <a:t>0 | (1…9)(0…9)*</a:t>
                </a:r>
              </a:p>
              <a:p>
                <a:pPr lvl="1"/>
                <a14:m>
                  <m:oMath xmlns:m="http://schemas.openxmlformats.org/officeDocument/2006/math">
                    <m:r>
                      <a:rPr lang="en-US" i="1" dirty="0" smtClean="0">
                        <a:solidFill>
                          <a:schemeClr val="accent1"/>
                        </a:solidFill>
                        <a:latin typeface="Cambria Math" panose="02040503050406030204" pitchFamily="18" charset="0"/>
                      </a:rPr>
                      <m:t>𝑥</m:t>
                    </m:r>
                  </m:oMath>
                </a14:m>
                <a:r>
                  <a:rPr lang="en-US" dirty="0">
                    <a:solidFill>
                      <a:schemeClr val="accent1"/>
                    </a:solidFill>
                  </a:rPr>
                  <a:t>*</a:t>
                </a:r>
                <a:r>
                  <a:rPr lang="en-US" dirty="0"/>
                  <a:t> means zero or more occurrences of </a:t>
                </a:r>
                <a14:m>
                  <m:oMath xmlns:m="http://schemas.openxmlformats.org/officeDocument/2006/math">
                    <m:r>
                      <a:rPr lang="en-US" i="1" dirty="0" smtClean="0">
                        <a:solidFill>
                          <a:schemeClr val="accent1"/>
                        </a:solidFill>
                        <a:latin typeface="Cambria Math" panose="02040503050406030204" pitchFamily="18" charset="0"/>
                      </a:rPr>
                      <m:t>𝑥</m:t>
                    </m:r>
                  </m:oMath>
                </a14:m>
                <a:endParaRPr lang="en-US" dirty="0">
                  <a:solidFill>
                    <a:schemeClr val="accent1"/>
                  </a:solidFill>
                </a:endParaRPr>
              </a:p>
              <a:p>
                <a:pPr lvl="1"/>
                <a:r>
                  <a:rPr lang="en-US" dirty="0">
                    <a:solidFill>
                      <a:schemeClr val="accent1"/>
                    </a:solidFill>
                  </a:rPr>
                  <a:t>*</a:t>
                </a:r>
                <a:r>
                  <a:rPr lang="en-US" dirty="0"/>
                  <a:t> is the closure operator</a:t>
                </a:r>
              </a:p>
            </p:txBody>
          </p:sp>
        </mc:Choice>
        <mc:Fallback xmlns="">
          <p:sp>
            <p:nvSpPr>
              <p:cNvPr id="3" name="Content Placeholder 2">
                <a:extLst>
                  <a:ext uri="{FF2B5EF4-FFF2-40B4-BE49-F238E27FC236}">
                    <a16:creationId xmlns:a16="http://schemas.microsoft.com/office/drawing/2014/main" id="{2BEA2677-8A4A-4239-91AF-0E561497B209}"/>
                  </a:ext>
                </a:extLst>
              </p:cNvPr>
              <p:cNvSpPr>
                <a:spLocks noGrp="1" noRot="1" noChangeAspect="1" noMove="1" noResize="1" noEditPoints="1" noAdjustHandles="1" noChangeArrowheads="1" noChangeShapeType="1" noTextEdit="1"/>
              </p:cNvSpPr>
              <p:nvPr>
                <p:ph idx="1"/>
              </p:nvPr>
            </p:nvSpPr>
            <p:spPr>
              <a:blipFill>
                <a:blip r:embed="rId2"/>
                <a:stretch>
                  <a:fillRect l="-928" t="-2801" b="-1120"/>
                </a:stretch>
              </a:blipFill>
            </p:spPr>
            <p:txBody>
              <a:bodyPr/>
              <a:lstStyle/>
              <a:p>
                <a:r>
                  <a:rPr lang="en-IN">
                    <a:noFill/>
                  </a:rPr>
                  <a:t> </a:t>
                </a:r>
              </a:p>
            </p:txBody>
          </p:sp>
        </mc:Fallback>
      </mc:AlternateContent>
    </p:spTree>
    <p:extLst>
      <p:ext uri="{BB962C8B-B14F-4D97-AF65-F5344CB8AC3E}">
        <p14:creationId xmlns:p14="http://schemas.microsoft.com/office/powerpoint/2010/main" val="1442745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CD63B-2111-4963-B4E3-E44E657D9047}"/>
              </a:ext>
            </a:extLst>
          </p:cNvPr>
          <p:cNvSpPr>
            <a:spLocks noGrp="1"/>
          </p:cNvSpPr>
          <p:nvPr>
            <p:ph type="title"/>
          </p:nvPr>
        </p:nvSpPr>
        <p:spPr/>
        <p:txBody>
          <a:bodyPr/>
          <a:lstStyle/>
          <a:p>
            <a:r>
              <a:rPr lang="en-US" dirty="0"/>
              <a:t>Regular expression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209F87F-4978-4B8F-A6B6-BBB7A0779A5B}"/>
                  </a:ext>
                </a:extLst>
              </p:cNvPr>
              <p:cNvSpPr>
                <a:spLocks noGrp="1"/>
              </p:cNvSpPr>
              <p:nvPr>
                <p:ph idx="1"/>
              </p:nvPr>
            </p:nvSpPr>
            <p:spPr/>
            <p:txBody>
              <a:bodyPr/>
              <a:lstStyle/>
              <a:p>
                <a:r>
                  <a:rPr lang="en-US" dirty="0"/>
                  <a:t>If </a:t>
                </a:r>
                <a14:m>
                  <m:oMath xmlns:m="http://schemas.openxmlformats.org/officeDocument/2006/math">
                    <m:r>
                      <a:rPr lang="en-US" b="0" i="1" smtClean="0">
                        <a:solidFill>
                          <a:schemeClr val="accent1"/>
                        </a:solidFill>
                        <a:latin typeface="Cambria Math" panose="02040503050406030204" pitchFamily="18" charset="0"/>
                      </a:rPr>
                      <m:t>𝑎</m:t>
                    </m:r>
                    <m:r>
                      <a:rPr lang="en-US" b="0" i="1" smtClean="0">
                        <a:solidFill>
                          <a:schemeClr val="accent1"/>
                        </a:solidFill>
                        <a:latin typeface="Cambria Math" panose="02040503050406030204" pitchFamily="18" charset="0"/>
                      </a:rPr>
                      <m:t>∈∑</m:t>
                    </m:r>
                  </m:oMath>
                </a14:m>
                <a:r>
                  <a:rPr lang="en-US" dirty="0"/>
                  <a:t>, the </a:t>
                </a:r>
                <a14:m>
                  <m:oMath xmlns:m="http://schemas.openxmlformats.org/officeDocument/2006/math">
                    <m:r>
                      <a:rPr lang="en-IN" b="0" i="1" smtClean="0">
                        <a:solidFill>
                          <a:schemeClr val="accent1"/>
                        </a:solidFill>
                        <a:latin typeface="Cambria Math" panose="02040503050406030204" pitchFamily="18" charset="0"/>
                      </a:rPr>
                      <m:t>𝑎</m:t>
                    </m:r>
                  </m:oMath>
                </a14:m>
                <a:r>
                  <a:rPr lang="en-US" dirty="0"/>
                  <a:t> is also an RE.</a:t>
                </a:r>
                <a14:m>
                  <m:oMath xmlns:m="http://schemas.openxmlformats.org/officeDocument/2006/math">
                    <m:r>
                      <a:rPr lang="en-US" b="0" i="1" smtClean="0">
                        <a:latin typeface="Cambria Math" panose="02040503050406030204" pitchFamily="18" charset="0"/>
                      </a:rPr>
                      <m:t> </m:t>
                    </m:r>
                  </m:oMath>
                </a14:m>
                <a:endParaRPr lang="en-US" dirty="0"/>
              </a:p>
            </p:txBody>
          </p:sp>
        </mc:Choice>
        <mc:Fallback xmlns="">
          <p:sp>
            <p:nvSpPr>
              <p:cNvPr id="3" name="Content Placeholder 2">
                <a:extLst>
                  <a:ext uri="{FF2B5EF4-FFF2-40B4-BE49-F238E27FC236}">
                    <a16:creationId xmlns:a16="http://schemas.microsoft.com/office/drawing/2014/main" id="{9209F87F-4978-4B8F-A6B6-BBB7A0779A5B}"/>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22148484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E08E5-BD27-4833-8172-B074A1EB3FE5}"/>
              </a:ext>
            </a:extLst>
          </p:cNvPr>
          <p:cNvSpPr>
            <a:spLocks noGrp="1"/>
          </p:cNvSpPr>
          <p:nvPr>
            <p:ph type="title"/>
          </p:nvPr>
        </p:nvSpPr>
        <p:spPr/>
        <p:txBody>
          <a:bodyPr/>
          <a:lstStyle/>
          <a:p>
            <a:r>
              <a:rPr lang="en-US" dirty="0"/>
              <a:t>Regular languages</a:t>
            </a:r>
            <a:endParaRPr lang="en-IN" dirty="0"/>
          </a:p>
        </p:txBody>
      </p:sp>
      <p:sp>
        <p:nvSpPr>
          <p:cNvPr id="3" name="Content Placeholder 2">
            <a:extLst>
              <a:ext uri="{FF2B5EF4-FFF2-40B4-BE49-F238E27FC236}">
                <a16:creationId xmlns:a16="http://schemas.microsoft.com/office/drawing/2014/main" id="{88CF20F2-69D1-411C-B6D3-DE9741796BD1}"/>
              </a:ext>
            </a:extLst>
          </p:cNvPr>
          <p:cNvSpPr>
            <a:spLocks noGrp="1"/>
          </p:cNvSpPr>
          <p:nvPr>
            <p:ph idx="1"/>
          </p:nvPr>
        </p:nvSpPr>
        <p:spPr/>
        <p:txBody>
          <a:bodyPr/>
          <a:lstStyle/>
          <a:p>
            <a:r>
              <a:rPr lang="en-US" dirty="0"/>
              <a:t>The set of words accepted by the </a:t>
            </a:r>
            <a:r>
              <a:rPr lang="en-US" dirty="0">
                <a:solidFill>
                  <a:schemeClr val="accent1"/>
                </a:solidFill>
              </a:rPr>
              <a:t>FA</a:t>
            </a:r>
            <a:r>
              <a:rPr lang="en-US" dirty="0"/>
              <a:t> for a regular expression </a:t>
            </a:r>
            <a:r>
              <a:rPr lang="en-US" dirty="0">
                <a:solidFill>
                  <a:schemeClr val="accent1"/>
                </a:solidFill>
              </a:rPr>
              <a:t>R</a:t>
            </a:r>
            <a:r>
              <a:rPr lang="en-US" dirty="0"/>
              <a:t> is called a regular language, denoted by </a:t>
            </a:r>
            <a:r>
              <a:rPr lang="en-US" dirty="0">
                <a:solidFill>
                  <a:schemeClr val="accent1"/>
                </a:solidFill>
              </a:rPr>
              <a:t>L(R)</a:t>
            </a:r>
          </a:p>
          <a:p>
            <a:endParaRPr lang="en-IN" dirty="0"/>
          </a:p>
        </p:txBody>
      </p:sp>
    </p:spTree>
    <p:extLst>
      <p:ext uri="{BB962C8B-B14F-4D97-AF65-F5344CB8AC3E}">
        <p14:creationId xmlns:p14="http://schemas.microsoft.com/office/powerpoint/2010/main" val="555308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CD63B-2111-4963-B4E3-E44E657D9047}"/>
              </a:ext>
            </a:extLst>
          </p:cNvPr>
          <p:cNvSpPr>
            <a:spLocks noGrp="1"/>
          </p:cNvSpPr>
          <p:nvPr>
            <p:ph type="title"/>
          </p:nvPr>
        </p:nvSpPr>
        <p:spPr/>
        <p:txBody>
          <a:bodyPr/>
          <a:lstStyle/>
          <a:p>
            <a:r>
              <a:rPr lang="en-US" dirty="0"/>
              <a:t>Regular Language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209F87F-4978-4B8F-A6B6-BBB7A0779A5B}"/>
                  </a:ext>
                </a:extLst>
              </p:cNvPr>
              <p:cNvSpPr>
                <a:spLocks noGrp="1"/>
              </p:cNvSpPr>
              <p:nvPr>
                <p:ph idx="1"/>
              </p:nvPr>
            </p:nvSpPr>
            <p:spPr/>
            <p:txBody>
              <a:bodyPr/>
              <a:lstStyle/>
              <a:p>
                <a:r>
                  <a:rPr lang="en-US" dirty="0"/>
                  <a:t>If </a:t>
                </a:r>
                <a14:m>
                  <m:oMath xmlns:m="http://schemas.openxmlformats.org/officeDocument/2006/math">
                    <m:r>
                      <a:rPr lang="en-US" b="0" i="1" smtClean="0">
                        <a:solidFill>
                          <a:schemeClr val="accent1"/>
                        </a:solidFill>
                        <a:latin typeface="Cambria Math" panose="02040503050406030204" pitchFamily="18" charset="0"/>
                      </a:rPr>
                      <m:t>𝑎</m:t>
                    </m:r>
                    <m:r>
                      <a:rPr lang="en-US" b="0" i="1" smtClean="0">
                        <a:solidFill>
                          <a:schemeClr val="accent1"/>
                        </a:solidFill>
                        <a:latin typeface="Cambria Math" panose="02040503050406030204" pitchFamily="18" charset="0"/>
                      </a:rPr>
                      <m:t>∈∑</m:t>
                    </m:r>
                  </m:oMath>
                </a14:m>
                <a:r>
                  <a:rPr lang="en-US" dirty="0"/>
                  <a:t>, the </a:t>
                </a:r>
                <a14:m>
                  <m:oMath xmlns:m="http://schemas.openxmlformats.org/officeDocument/2006/math">
                    <m:r>
                      <a:rPr lang="en-IN" b="0" i="1" smtClean="0">
                        <a:solidFill>
                          <a:schemeClr val="accent1"/>
                        </a:solidFill>
                        <a:latin typeface="Cambria Math" panose="02040503050406030204" pitchFamily="18" charset="0"/>
                      </a:rPr>
                      <m:t>𝑎</m:t>
                    </m:r>
                  </m:oMath>
                </a14:m>
                <a:r>
                  <a:rPr lang="en-US" dirty="0"/>
                  <a:t> is also an </a:t>
                </a:r>
                <a:r>
                  <a:rPr lang="en-US" dirty="0">
                    <a:solidFill>
                      <a:schemeClr val="accent1"/>
                    </a:solidFill>
                  </a:rPr>
                  <a:t>RE</a:t>
                </a:r>
                <a:r>
                  <a:rPr lang="en-US" dirty="0"/>
                  <a:t> denoting the regular language {</a:t>
                </a:r>
                <a14:m>
                  <m:oMath xmlns:m="http://schemas.openxmlformats.org/officeDocument/2006/math">
                    <m:r>
                      <a:rPr lang="en-IN" b="0" i="1" dirty="0" smtClean="0">
                        <a:solidFill>
                          <a:schemeClr val="accent1"/>
                        </a:solidFill>
                        <a:latin typeface="Cambria Math" panose="02040503050406030204" pitchFamily="18" charset="0"/>
                      </a:rPr>
                      <m:t>𝑎</m:t>
                    </m:r>
                  </m:oMath>
                </a14:m>
                <a:r>
                  <a:rPr lang="en-US" dirty="0"/>
                  <a:t>}.</a:t>
                </a:r>
                <a14:m>
                  <m:oMath xmlns:m="http://schemas.openxmlformats.org/officeDocument/2006/math">
                    <m:r>
                      <a:rPr lang="en-US" b="0" i="1" smtClean="0">
                        <a:latin typeface="Cambria Math" panose="02040503050406030204" pitchFamily="18" charset="0"/>
                      </a:rPr>
                      <m:t> </m:t>
                    </m:r>
                  </m:oMath>
                </a14:m>
                <a:endParaRPr lang="en-US" dirty="0"/>
              </a:p>
            </p:txBody>
          </p:sp>
        </mc:Choice>
        <mc:Fallback xmlns="">
          <p:sp>
            <p:nvSpPr>
              <p:cNvPr id="3" name="Content Placeholder 2">
                <a:extLst>
                  <a:ext uri="{FF2B5EF4-FFF2-40B4-BE49-F238E27FC236}">
                    <a16:creationId xmlns:a16="http://schemas.microsoft.com/office/drawing/2014/main" id="{9209F87F-4978-4B8F-A6B6-BBB7A0779A5B}"/>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22397726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91FC3-D1B0-B463-BD38-1FB6B6FF5AC8}"/>
              </a:ext>
            </a:extLst>
          </p:cNvPr>
          <p:cNvSpPr>
            <a:spLocks noGrp="1"/>
          </p:cNvSpPr>
          <p:nvPr>
            <p:ph type="title"/>
          </p:nvPr>
        </p:nvSpPr>
        <p:spPr/>
        <p:txBody>
          <a:bodyPr/>
          <a:lstStyle/>
          <a:p>
            <a:r>
              <a:rPr lang="en-US" dirty="0"/>
              <a:t>Regular expression and regular language</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FFCBA84-E9F6-B94C-43B7-4484EBFBED4F}"/>
                  </a:ext>
                </a:extLst>
              </p:cNvPr>
              <p:cNvSpPr>
                <a:spLocks noGrp="1"/>
              </p:cNvSpPr>
              <p:nvPr>
                <p:ph idx="1"/>
              </p:nvPr>
            </p:nvSpPr>
            <p:spPr/>
            <p:txBody>
              <a:bodyPr/>
              <a:lstStyle/>
              <a:p>
                <a:r>
                  <a:rPr lang="en-US" dirty="0"/>
                  <a:t>Let’s </a:t>
                </a:r>
                <a14:m>
                  <m:oMath xmlns:m="http://schemas.openxmlformats.org/officeDocument/2006/math">
                    <m:nary>
                      <m:naryPr>
                        <m:chr m:val="∑"/>
                        <m:subHide m:val="on"/>
                        <m:supHide m:val="on"/>
                        <m:ctrlPr>
                          <a:rPr lang="en-US" b="0" i="1" smtClean="0">
                            <a:latin typeface="Cambria Math" panose="02040503050406030204" pitchFamily="18" charset="0"/>
                          </a:rPr>
                        </m:ctrlPr>
                      </m:naryPr>
                      <m:sub/>
                      <m:sup/>
                      <m:e>
                        <m:r>
                          <a:rPr lang="en-US" b="0" i="1" smtClean="0">
                            <a:latin typeface="Cambria Math" panose="02040503050406030204" pitchFamily="18" charset="0"/>
                          </a:rPr>
                          <m:t>={</m:t>
                        </m:r>
                        <m:r>
                          <a:rPr lang="en-US" b="0" i="1" smtClean="0">
                            <a:latin typeface="Cambria Math" panose="02040503050406030204" pitchFamily="18" charset="0"/>
                          </a:rPr>
                          <m:t>𝑎</m:t>
                        </m:r>
                        <m:r>
                          <a:rPr lang="en-US" b="0" i="1" smtClean="0">
                            <a:latin typeface="Cambria Math" panose="02040503050406030204" pitchFamily="18" charset="0"/>
                          </a:rPr>
                          <m:t>, </m:t>
                        </m:r>
                        <m:r>
                          <a:rPr lang="en-US" b="0" i="1" smtClean="0">
                            <a:latin typeface="Cambria Math" panose="02040503050406030204" pitchFamily="18" charset="0"/>
                          </a:rPr>
                          <m:t>𝑒</m:t>
                        </m:r>
                        <m:r>
                          <a:rPr lang="en-US" b="0" i="1" smtClean="0">
                            <a:latin typeface="Cambria Math" panose="02040503050406030204" pitchFamily="18" charset="0"/>
                          </a:rPr>
                          <m:t>, </m:t>
                        </m:r>
                        <m:r>
                          <a:rPr lang="en-US" b="0" i="1" smtClean="0">
                            <a:latin typeface="Cambria Math" panose="02040503050406030204" pitchFamily="18" charset="0"/>
                          </a:rPr>
                          <m:t>𝑖</m:t>
                        </m:r>
                        <m:r>
                          <a:rPr lang="en-US" b="0" i="1" smtClean="0">
                            <a:latin typeface="Cambria Math" panose="02040503050406030204" pitchFamily="18" charset="0"/>
                          </a:rPr>
                          <m:t>, </m:t>
                        </m:r>
                        <m:r>
                          <a:rPr lang="en-US" b="0" i="1" smtClean="0">
                            <a:latin typeface="Cambria Math" panose="02040503050406030204" pitchFamily="18" charset="0"/>
                          </a:rPr>
                          <m:t>𝑜</m:t>
                        </m:r>
                        <m:r>
                          <a:rPr lang="en-US" b="0" i="1" smtClean="0">
                            <a:latin typeface="Cambria Math" panose="02040503050406030204" pitchFamily="18" charset="0"/>
                          </a:rPr>
                          <m:t>, </m:t>
                        </m:r>
                        <m:r>
                          <a:rPr lang="en-US" b="0" i="1" smtClean="0">
                            <a:latin typeface="Cambria Math" panose="02040503050406030204" pitchFamily="18" charset="0"/>
                          </a:rPr>
                          <m:t>𝑢</m:t>
                        </m:r>
                        <m:r>
                          <a:rPr lang="en-US" b="0" i="1" smtClean="0">
                            <a:latin typeface="Cambria Math" panose="02040503050406030204" pitchFamily="18" charset="0"/>
                          </a:rPr>
                          <m:t>}</m:t>
                        </m:r>
                      </m:e>
                    </m:nary>
                  </m:oMath>
                </a14:m>
                <a:endParaRPr lang="en-IN" dirty="0"/>
              </a:p>
              <a:p>
                <a:pPr lvl="1"/>
                <a:r>
                  <a:rPr lang="en-IN" dirty="0"/>
                  <a:t>What are the regular expressions and corresponding regular languages?</a:t>
                </a:r>
              </a:p>
            </p:txBody>
          </p:sp>
        </mc:Choice>
        <mc:Fallback xmlns="">
          <p:sp>
            <p:nvSpPr>
              <p:cNvPr id="3" name="Content Placeholder 2">
                <a:extLst>
                  <a:ext uri="{FF2B5EF4-FFF2-40B4-BE49-F238E27FC236}">
                    <a16:creationId xmlns:a16="http://schemas.microsoft.com/office/drawing/2014/main" id="{CFFCBA84-E9F6-B94C-43B7-4484EBFBED4F}"/>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39424649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91FC3-D1B0-B463-BD38-1FB6B6FF5AC8}"/>
              </a:ext>
            </a:extLst>
          </p:cNvPr>
          <p:cNvSpPr>
            <a:spLocks noGrp="1"/>
          </p:cNvSpPr>
          <p:nvPr>
            <p:ph type="title"/>
          </p:nvPr>
        </p:nvSpPr>
        <p:spPr/>
        <p:txBody>
          <a:bodyPr/>
          <a:lstStyle/>
          <a:p>
            <a:r>
              <a:rPr lang="en-US" dirty="0"/>
              <a:t>Regular expression and regular language</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FFCBA84-E9F6-B94C-43B7-4484EBFBED4F}"/>
                  </a:ext>
                </a:extLst>
              </p:cNvPr>
              <p:cNvSpPr>
                <a:spLocks noGrp="1"/>
              </p:cNvSpPr>
              <p:nvPr>
                <p:ph idx="1"/>
              </p:nvPr>
            </p:nvSpPr>
            <p:spPr/>
            <p:txBody>
              <a:bodyPr/>
              <a:lstStyle/>
              <a:p>
                <a:r>
                  <a:rPr lang="en-US" dirty="0"/>
                  <a:t>Let’s </a:t>
                </a:r>
                <a14:m>
                  <m:oMath xmlns:m="http://schemas.openxmlformats.org/officeDocument/2006/math">
                    <m:nary>
                      <m:naryPr>
                        <m:chr m:val="∑"/>
                        <m:subHide m:val="on"/>
                        <m:supHide m:val="on"/>
                        <m:ctrlPr>
                          <a:rPr lang="en-US" b="0" i="1" smtClean="0">
                            <a:latin typeface="Cambria Math" panose="02040503050406030204" pitchFamily="18" charset="0"/>
                          </a:rPr>
                        </m:ctrlPr>
                      </m:naryPr>
                      <m:sub/>
                      <m:sup/>
                      <m:e>
                        <m:r>
                          <a:rPr lang="en-US" b="0" i="1" smtClean="0">
                            <a:latin typeface="Cambria Math" panose="02040503050406030204" pitchFamily="18" charset="0"/>
                          </a:rPr>
                          <m:t>={</m:t>
                        </m:r>
                        <m:r>
                          <a:rPr lang="en-US" b="0" i="1" smtClean="0">
                            <a:latin typeface="Cambria Math" panose="02040503050406030204" pitchFamily="18" charset="0"/>
                          </a:rPr>
                          <m:t>𝑎</m:t>
                        </m:r>
                        <m:r>
                          <a:rPr lang="en-US" b="0" i="1" smtClean="0">
                            <a:latin typeface="Cambria Math" panose="02040503050406030204" pitchFamily="18" charset="0"/>
                          </a:rPr>
                          <m:t>, </m:t>
                        </m:r>
                        <m:r>
                          <a:rPr lang="en-US" b="0" i="1" smtClean="0">
                            <a:latin typeface="Cambria Math" panose="02040503050406030204" pitchFamily="18" charset="0"/>
                          </a:rPr>
                          <m:t>𝑒</m:t>
                        </m:r>
                        <m:r>
                          <a:rPr lang="en-US" b="0" i="1" smtClean="0">
                            <a:latin typeface="Cambria Math" panose="02040503050406030204" pitchFamily="18" charset="0"/>
                          </a:rPr>
                          <m:t>, </m:t>
                        </m:r>
                        <m:r>
                          <a:rPr lang="en-US" b="0" i="1" smtClean="0">
                            <a:latin typeface="Cambria Math" panose="02040503050406030204" pitchFamily="18" charset="0"/>
                          </a:rPr>
                          <m:t>𝑖</m:t>
                        </m:r>
                        <m:r>
                          <a:rPr lang="en-US" b="0" i="1" smtClean="0">
                            <a:latin typeface="Cambria Math" panose="02040503050406030204" pitchFamily="18" charset="0"/>
                          </a:rPr>
                          <m:t>, </m:t>
                        </m:r>
                        <m:r>
                          <a:rPr lang="en-US" b="0" i="1" smtClean="0">
                            <a:latin typeface="Cambria Math" panose="02040503050406030204" pitchFamily="18" charset="0"/>
                          </a:rPr>
                          <m:t>𝑜</m:t>
                        </m:r>
                        <m:r>
                          <a:rPr lang="en-US" b="0" i="1" smtClean="0">
                            <a:latin typeface="Cambria Math" panose="02040503050406030204" pitchFamily="18" charset="0"/>
                          </a:rPr>
                          <m:t>, </m:t>
                        </m:r>
                        <m:r>
                          <a:rPr lang="en-US" b="0" i="1" smtClean="0">
                            <a:latin typeface="Cambria Math" panose="02040503050406030204" pitchFamily="18" charset="0"/>
                          </a:rPr>
                          <m:t>𝑢</m:t>
                        </m:r>
                        <m:r>
                          <a:rPr lang="en-US" b="0" i="1" smtClean="0">
                            <a:latin typeface="Cambria Math" panose="02040503050406030204" pitchFamily="18" charset="0"/>
                          </a:rPr>
                          <m:t>}</m:t>
                        </m:r>
                      </m:e>
                    </m:nary>
                  </m:oMath>
                </a14:m>
                <a:endParaRPr lang="en-IN" dirty="0"/>
              </a:p>
              <a:p>
                <a:pPr lvl="1"/>
                <a:r>
                  <a:rPr lang="en-IN" dirty="0"/>
                  <a:t>What are the regular expressions and corresponding regular languages?</a:t>
                </a:r>
              </a:p>
            </p:txBody>
          </p:sp>
        </mc:Choice>
        <mc:Fallback xmlns="">
          <p:sp>
            <p:nvSpPr>
              <p:cNvPr id="3" name="Content Placeholder 2">
                <a:extLst>
                  <a:ext uri="{FF2B5EF4-FFF2-40B4-BE49-F238E27FC236}">
                    <a16:creationId xmlns:a16="http://schemas.microsoft.com/office/drawing/2014/main" id="{CFFCBA84-E9F6-B94C-43B7-4484EBFBED4F}"/>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IN">
                    <a:noFill/>
                  </a:rPr>
                  <a:t> </a:t>
                </a:r>
              </a:p>
            </p:txBody>
          </p:sp>
        </mc:Fallback>
      </mc:AlternateContent>
      <p:graphicFrame>
        <p:nvGraphicFramePr>
          <p:cNvPr id="4" name="Table 4">
            <a:extLst>
              <a:ext uri="{FF2B5EF4-FFF2-40B4-BE49-F238E27FC236}">
                <a16:creationId xmlns:a16="http://schemas.microsoft.com/office/drawing/2014/main" id="{E7E8C01A-16D0-57DF-48B0-0A994AC71536}"/>
              </a:ext>
            </a:extLst>
          </p:cNvPr>
          <p:cNvGraphicFramePr>
            <a:graphicFrameLocks noGrp="1"/>
          </p:cNvGraphicFramePr>
          <p:nvPr/>
        </p:nvGraphicFramePr>
        <p:xfrm>
          <a:off x="2668999" y="3555336"/>
          <a:ext cx="5057166" cy="2225040"/>
        </p:xfrm>
        <a:graphic>
          <a:graphicData uri="http://schemas.openxmlformats.org/drawingml/2006/table">
            <a:tbl>
              <a:tblPr firstRow="1" bandRow="1">
                <a:tableStyleId>{5C22544A-7EE6-4342-B048-85BDC9FD1C3A}</a:tableStyleId>
              </a:tblPr>
              <a:tblGrid>
                <a:gridCol w="2539997">
                  <a:extLst>
                    <a:ext uri="{9D8B030D-6E8A-4147-A177-3AD203B41FA5}">
                      <a16:colId xmlns:a16="http://schemas.microsoft.com/office/drawing/2014/main" val="666208202"/>
                    </a:ext>
                  </a:extLst>
                </a:gridCol>
                <a:gridCol w="2517169">
                  <a:extLst>
                    <a:ext uri="{9D8B030D-6E8A-4147-A177-3AD203B41FA5}">
                      <a16:colId xmlns:a16="http://schemas.microsoft.com/office/drawing/2014/main" val="646769954"/>
                    </a:ext>
                  </a:extLst>
                </a:gridCol>
              </a:tblGrid>
              <a:tr h="370840">
                <a:tc>
                  <a:txBody>
                    <a:bodyPr/>
                    <a:lstStyle/>
                    <a:p>
                      <a:pPr algn="ctr"/>
                      <a:r>
                        <a:rPr lang="en-US" dirty="0"/>
                        <a:t>REGULAR EXPRESSION</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REGULAR LANGUAGE</a:t>
                      </a:r>
                      <a:endParaRPr lang="en-IN"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7341656"/>
                  </a:ext>
                </a:extLst>
              </a:tr>
              <a:tr h="370840">
                <a:tc>
                  <a:txBody>
                    <a:bodyPr/>
                    <a:lstStyle/>
                    <a:p>
                      <a:pPr algn="ctr"/>
                      <a:r>
                        <a:rPr lang="en-US" dirty="0"/>
                        <a:t>a</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{a}</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77869950"/>
                  </a:ext>
                </a:extLst>
              </a:tr>
              <a:tr h="370840">
                <a:tc>
                  <a:txBody>
                    <a:bodyPr/>
                    <a:lstStyle/>
                    <a:p>
                      <a:pPr algn="ctr"/>
                      <a:r>
                        <a:rPr lang="en-US" dirty="0"/>
                        <a:t>e</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{e}</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48988024"/>
                  </a:ext>
                </a:extLst>
              </a:tr>
              <a:tr h="370840">
                <a:tc>
                  <a:txBody>
                    <a:bodyPr/>
                    <a:lstStyle/>
                    <a:p>
                      <a:pPr algn="ctr"/>
                      <a:r>
                        <a:rPr lang="en-US" dirty="0" err="1"/>
                        <a:t>i</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a:t>
                      </a:r>
                      <a:r>
                        <a:rPr lang="en-US" dirty="0" err="1"/>
                        <a:t>i</a:t>
                      </a:r>
                      <a:r>
                        <a:rPr lang="en-US" dirty="0"/>
                        <a: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5495699"/>
                  </a:ext>
                </a:extLst>
              </a:tr>
              <a:tr h="370840">
                <a:tc>
                  <a:txBody>
                    <a:bodyPr/>
                    <a:lstStyle/>
                    <a:p>
                      <a:pPr algn="ctr"/>
                      <a:r>
                        <a:rPr lang="en-US" dirty="0"/>
                        <a:t>o</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{o}</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1709223"/>
                  </a:ext>
                </a:extLst>
              </a:tr>
              <a:tr h="370840">
                <a:tc>
                  <a:txBody>
                    <a:bodyPr/>
                    <a:lstStyle/>
                    <a:p>
                      <a:pPr algn="ctr"/>
                      <a:r>
                        <a:rPr lang="en-US" dirty="0"/>
                        <a:t>u</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{u}</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35392129"/>
                  </a:ext>
                </a:extLst>
              </a:tr>
            </a:tbl>
          </a:graphicData>
        </a:graphic>
      </p:graphicFrame>
    </p:spTree>
    <p:extLst>
      <p:ext uri="{BB962C8B-B14F-4D97-AF65-F5344CB8AC3E}">
        <p14:creationId xmlns:p14="http://schemas.microsoft.com/office/powerpoint/2010/main" val="26632536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3B037-C153-4FB3-B5F8-07E7312CA3CA}"/>
              </a:ext>
            </a:extLst>
          </p:cNvPr>
          <p:cNvSpPr>
            <a:spLocks noGrp="1"/>
          </p:cNvSpPr>
          <p:nvPr>
            <p:ph type="title"/>
          </p:nvPr>
        </p:nvSpPr>
        <p:spPr/>
        <p:txBody>
          <a:bodyPr/>
          <a:lstStyle/>
          <a:p>
            <a:r>
              <a:rPr lang="en-US" dirty="0"/>
              <a:t>Regular languages basic operations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E563A9C-31C4-4E8B-AE1D-4A96B4415F4C}"/>
                  </a:ext>
                </a:extLst>
              </p:cNvPr>
              <p:cNvSpPr>
                <a:spLocks noGrp="1"/>
              </p:cNvSpPr>
              <p:nvPr>
                <p:ph idx="1"/>
              </p:nvPr>
            </p:nvSpPr>
            <p:spPr/>
            <p:txBody>
              <a:bodyPr>
                <a:normAutofit lnSpcReduction="10000"/>
              </a:bodyPr>
              <a:lstStyle/>
              <a:p>
                <a:pPr marL="514350" indent="-514350">
                  <a:buFont typeface="+mj-lt"/>
                  <a:buAutoNum type="arabicPeriod"/>
                </a:pPr>
                <a:r>
                  <a:rPr lang="en-US" dirty="0"/>
                  <a:t>Union: The union of two regular languages, L(R) and L(S), denoted by L(R)|L(S), is {</a:t>
                </a:r>
                <a14:m>
                  <m:oMath xmlns:m="http://schemas.openxmlformats.org/officeDocument/2006/math">
                    <m:r>
                      <a:rPr lang="en-US" b="0" i="1" smtClean="0">
                        <a:latin typeface="Cambria Math" panose="02040503050406030204" pitchFamily="18" charset="0"/>
                      </a:rPr>
                      <m:t>𝑥</m:t>
                    </m:r>
                    <m:r>
                      <a:rPr lang="en-US" b="0" i="1" smtClean="0">
                        <a:latin typeface="Cambria Math" panose="02040503050406030204" pitchFamily="18" charset="0"/>
                      </a:rPr>
                      <m:t> | </m:t>
                    </m:r>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𝐿</m:t>
                    </m:r>
                    <m:r>
                      <a:rPr lang="en-US" b="0" i="1" smtClean="0">
                        <a:latin typeface="Cambria Math" panose="02040503050406030204" pitchFamily="18" charset="0"/>
                      </a:rPr>
                      <m:t>(</m:t>
                    </m:r>
                    <m:r>
                      <a:rPr lang="en-US" b="0" i="1" smtClean="0">
                        <a:latin typeface="Cambria Math" panose="02040503050406030204" pitchFamily="18" charset="0"/>
                      </a:rPr>
                      <m:t>𝑅</m:t>
                    </m:r>
                    <m:r>
                      <a:rPr lang="en-US" b="0" i="1" smtClean="0">
                        <a:latin typeface="Cambria Math" panose="02040503050406030204" pitchFamily="18" charset="0"/>
                      </a:rPr>
                      <m:t>) </m:t>
                    </m:r>
                    <m:r>
                      <a:rPr lang="en-US" b="0" i="1" smtClean="0">
                        <a:latin typeface="Cambria Math" panose="02040503050406030204" pitchFamily="18" charset="0"/>
                      </a:rPr>
                      <m:t>𝑜𝑟</m:t>
                    </m:r>
                    <m:r>
                      <a:rPr lang="en-US" b="0" i="1" smtClean="0">
                        <a:latin typeface="Cambria Math" panose="02040503050406030204" pitchFamily="18" charset="0"/>
                      </a:rPr>
                      <m:t> </m:t>
                    </m:r>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𝐿</m:t>
                    </m:r>
                    <m:r>
                      <a:rPr lang="en-US" b="0" i="1" smtClean="0">
                        <a:latin typeface="Cambria Math" panose="02040503050406030204" pitchFamily="18" charset="0"/>
                      </a:rPr>
                      <m:t>(</m:t>
                    </m:r>
                    <m:r>
                      <a:rPr lang="en-US" b="0" i="1" smtClean="0">
                        <a:latin typeface="Cambria Math" panose="02040503050406030204" pitchFamily="18" charset="0"/>
                      </a:rPr>
                      <m:t>𝑆</m:t>
                    </m:r>
                    <m:r>
                      <a:rPr lang="en-US" b="0" i="1" smtClean="0">
                        <a:latin typeface="Cambria Math" panose="02040503050406030204" pitchFamily="18" charset="0"/>
                      </a:rPr>
                      <m:t>)</m:t>
                    </m:r>
                  </m:oMath>
                </a14:m>
                <a:r>
                  <a:rPr lang="en-US" dirty="0"/>
                  <a:t>}, i.e., the union of sets L(R) and L(S)</a:t>
                </a:r>
              </a:p>
              <a:p>
                <a:pPr marL="514350" indent="-514350">
                  <a:buFont typeface="+mj-lt"/>
                  <a:buAutoNum type="arabicPeriod"/>
                </a:pPr>
                <a:endParaRPr lang="en-US" dirty="0"/>
              </a:p>
              <a:p>
                <a:pPr marL="514350" indent="-514350">
                  <a:buFont typeface="+mj-lt"/>
                  <a:buAutoNum type="arabicPeriod"/>
                </a:pPr>
                <a:r>
                  <a:rPr lang="en-US" dirty="0"/>
                  <a:t>Concatenation: The concatenation of two regular languages, L(R) and L(S), denoted by L(R)L(S), is {</a:t>
                </a:r>
                <a14:m>
                  <m:oMath xmlns:m="http://schemas.openxmlformats.org/officeDocument/2006/math">
                    <m:r>
                      <a:rPr lang="en-US" b="0" i="1" smtClean="0">
                        <a:latin typeface="Cambria Math" panose="02040503050406030204" pitchFamily="18" charset="0"/>
                      </a:rPr>
                      <m:t>𝑥𝑦</m:t>
                    </m:r>
                    <m:r>
                      <a:rPr lang="en-US" b="0" i="1" smtClean="0">
                        <a:latin typeface="Cambria Math" panose="02040503050406030204" pitchFamily="18" charset="0"/>
                      </a:rPr>
                      <m:t> | </m:t>
                    </m:r>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𝐿</m:t>
                    </m:r>
                    <m:r>
                      <a:rPr lang="en-US" b="0" i="1" smtClean="0">
                        <a:latin typeface="Cambria Math" panose="02040503050406030204" pitchFamily="18" charset="0"/>
                      </a:rPr>
                      <m:t>(</m:t>
                    </m:r>
                    <m:r>
                      <a:rPr lang="en-US" b="0" i="1" smtClean="0">
                        <a:latin typeface="Cambria Math" panose="02040503050406030204" pitchFamily="18" charset="0"/>
                      </a:rPr>
                      <m:t>𝑅</m:t>
                    </m:r>
                    <m:r>
                      <a:rPr lang="en-US" b="0" i="1" smtClean="0">
                        <a:latin typeface="Cambria Math" panose="02040503050406030204" pitchFamily="18" charset="0"/>
                      </a:rPr>
                      <m:t>) </m:t>
                    </m:r>
                    <m:r>
                      <a:rPr lang="en-US" b="0" i="1" smtClean="0">
                        <a:latin typeface="Cambria Math" panose="02040503050406030204" pitchFamily="18" charset="0"/>
                      </a:rPr>
                      <m:t>𝑎𝑛𝑑</m:t>
                    </m:r>
                    <m:r>
                      <a:rPr lang="en-US" b="0" i="1" smtClean="0">
                        <a:latin typeface="Cambria Math" panose="02040503050406030204" pitchFamily="18" charset="0"/>
                      </a:rPr>
                      <m:t> </m:t>
                    </m:r>
                    <m:r>
                      <a:rPr lang="en-US" b="0" i="1" smtClean="0">
                        <a:latin typeface="Cambria Math" panose="02040503050406030204" pitchFamily="18" charset="0"/>
                      </a:rPr>
                      <m:t>𝑦</m:t>
                    </m:r>
                    <m:r>
                      <a:rPr lang="en-US" b="0" i="1" smtClean="0">
                        <a:latin typeface="Cambria Math" panose="02040503050406030204" pitchFamily="18" charset="0"/>
                      </a:rPr>
                      <m:t>∈</m:t>
                    </m:r>
                    <m:r>
                      <a:rPr lang="en-US" b="0" i="1" smtClean="0">
                        <a:latin typeface="Cambria Math" panose="02040503050406030204" pitchFamily="18" charset="0"/>
                      </a:rPr>
                      <m:t>𝐿</m:t>
                    </m:r>
                    <m:r>
                      <a:rPr lang="en-US" b="0" i="1" smtClean="0">
                        <a:latin typeface="Cambria Math" panose="02040503050406030204" pitchFamily="18" charset="0"/>
                      </a:rPr>
                      <m:t>(</m:t>
                    </m:r>
                    <m:r>
                      <a:rPr lang="en-US" b="0" i="1" smtClean="0">
                        <a:latin typeface="Cambria Math" panose="02040503050406030204" pitchFamily="18" charset="0"/>
                      </a:rPr>
                      <m:t>𝑆</m:t>
                    </m:r>
                    <m:r>
                      <a:rPr lang="en-US" b="0" i="1" smtClean="0">
                        <a:latin typeface="Cambria Math" panose="02040503050406030204" pitchFamily="18" charset="0"/>
                      </a:rPr>
                      <m:t>)</m:t>
                    </m:r>
                  </m:oMath>
                </a14:m>
                <a:r>
                  <a:rPr lang="en-US" dirty="0"/>
                  <a:t>}, i.e., the Cartesian product of sets L(R) and L(S)</a:t>
                </a:r>
              </a:p>
              <a:p>
                <a:pPr marL="514350" indent="-514350">
                  <a:buFont typeface="+mj-lt"/>
                  <a:buAutoNum type="arabicPeriod"/>
                </a:pPr>
                <a:endParaRPr lang="en-US" dirty="0"/>
              </a:p>
              <a:p>
                <a:pPr marL="514350" indent="-514350">
                  <a:buFont typeface="+mj-lt"/>
                  <a:buAutoNum type="arabicPeriod"/>
                </a:pPr>
                <a:r>
                  <a:rPr lang="en-US" dirty="0"/>
                  <a:t>Closure: The closure of a regular language L(R), denoted L(R)*, is </a:t>
                </a:r>
                <a14:m>
                  <m:oMath xmlns:m="http://schemas.openxmlformats.org/officeDocument/2006/math">
                    <m:nary>
                      <m:naryPr>
                        <m:chr m:val="⋃"/>
                        <m:ctrlPr>
                          <a:rPr lang="en-US" i="1" smtClean="0">
                            <a:latin typeface="Cambria Math" panose="02040503050406030204" pitchFamily="18" charset="0"/>
                          </a:rPr>
                        </m:ctrlPr>
                      </m:naryPr>
                      <m:sub>
                        <m:r>
                          <m:rPr>
                            <m:brk m:alnAt="23"/>
                          </m:rPr>
                          <a:rPr lang="en-US" b="0" i="1" smtClean="0">
                            <a:latin typeface="Cambria Math" panose="02040503050406030204" pitchFamily="18" charset="0"/>
                          </a:rPr>
                          <m:t>𝑖</m:t>
                        </m:r>
                        <m:r>
                          <a:rPr lang="en-US" b="0" i="1" smtClean="0">
                            <a:latin typeface="Cambria Math" panose="02040503050406030204" pitchFamily="18" charset="0"/>
                          </a:rPr>
                          <m:t>=0</m:t>
                        </m:r>
                      </m:sub>
                      <m:sup>
                        <m:r>
                          <a:rPr lang="en-US" i="1">
                            <a:latin typeface="Cambria Math" panose="02040503050406030204" pitchFamily="18" charset="0"/>
                          </a:rPr>
                          <m:t>∞</m:t>
                        </m:r>
                      </m:sup>
                      <m:e>
                        <m:sSup>
                          <m:sSupPr>
                            <m:ctrlPr>
                              <a:rPr lang="en-US" i="1" smtClean="0">
                                <a:latin typeface="Cambria Math" panose="02040503050406030204" pitchFamily="18" charset="0"/>
                              </a:rPr>
                            </m:ctrlPr>
                          </m:sSupPr>
                          <m:e>
                            <m:r>
                              <a:rPr lang="en-US" b="0" i="1" smtClean="0">
                                <a:latin typeface="Cambria Math" panose="02040503050406030204" pitchFamily="18" charset="0"/>
                              </a:rPr>
                              <m:t>𝐿</m:t>
                            </m:r>
                            <m:r>
                              <a:rPr lang="en-US" b="0" i="1" smtClean="0">
                                <a:latin typeface="Cambria Math" panose="02040503050406030204" pitchFamily="18" charset="0"/>
                              </a:rPr>
                              <m:t>(</m:t>
                            </m:r>
                            <m:r>
                              <a:rPr lang="en-US" b="0" i="1" smtClean="0">
                                <a:latin typeface="Cambria Math" panose="02040503050406030204" pitchFamily="18" charset="0"/>
                              </a:rPr>
                              <m:t>𝑅</m:t>
                            </m:r>
                            <m:r>
                              <a:rPr lang="en-US" b="0" i="1" smtClean="0">
                                <a:latin typeface="Cambria Math" panose="02040503050406030204" pitchFamily="18" charset="0"/>
                              </a:rPr>
                              <m:t>)</m:t>
                            </m:r>
                          </m:e>
                          <m:sup>
                            <m:r>
                              <a:rPr lang="en-US" b="0" i="1" smtClean="0">
                                <a:latin typeface="Cambria Math" panose="02040503050406030204" pitchFamily="18" charset="0"/>
                              </a:rPr>
                              <m:t>𝑖</m:t>
                            </m:r>
                          </m:sup>
                        </m:sSup>
                      </m:e>
                    </m:nary>
                  </m:oMath>
                </a14:m>
                <a:r>
                  <a:rPr lang="en-US" dirty="0"/>
                  <a:t>, where </a:t>
                </a:r>
                <a14:m>
                  <m:oMath xmlns:m="http://schemas.openxmlformats.org/officeDocument/2006/math">
                    <m:r>
                      <a:rPr lang="en-IN" b="0" i="1" smtClean="0">
                        <a:latin typeface="Cambria Math" panose="02040503050406030204" pitchFamily="18" charset="0"/>
                      </a:rPr>
                      <m:t>𝐿</m:t>
                    </m:r>
                    <m:sSup>
                      <m:sSupPr>
                        <m:ctrlPr>
                          <a:rPr lang="en-IN" b="0" i="1" smtClean="0">
                            <a:latin typeface="Cambria Math" panose="02040503050406030204" pitchFamily="18" charset="0"/>
                          </a:rPr>
                        </m:ctrlPr>
                      </m:sSupPr>
                      <m:e>
                        <m:d>
                          <m:dPr>
                            <m:ctrlPr>
                              <a:rPr lang="en-IN" b="0" i="1" smtClean="0">
                                <a:latin typeface="Cambria Math" panose="02040503050406030204" pitchFamily="18" charset="0"/>
                              </a:rPr>
                            </m:ctrlPr>
                          </m:dPr>
                          <m:e>
                            <m:r>
                              <a:rPr lang="en-IN" b="0" i="1" smtClean="0">
                                <a:latin typeface="Cambria Math" panose="02040503050406030204" pitchFamily="18" charset="0"/>
                              </a:rPr>
                              <m:t>𝑅</m:t>
                            </m:r>
                          </m:e>
                        </m:d>
                      </m:e>
                      <m:sup>
                        <m:r>
                          <a:rPr lang="en-IN" b="0" i="1" smtClean="0">
                            <a:latin typeface="Cambria Math" panose="02040503050406030204" pitchFamily="18" charset="0"/>
                          </a:rPr>
                          <m:t>𝑖</m:t>
                        </m:r>
                      </m:sup>
                    </m:sSup>
                    <m:r>
                      <a:rPr lang="en-IN" b="0" i="1" smtClean="0">
                        <a:latin typeface="Cambria Math" panose="02040503050406030204" pitchFamily="18" charset="0"/>
                      </a:rPr>
                      <m:t>=</m:t>
                    </m:r>
                    <m:r>
                      <a:rPr lang="en-IN" b="0" i="1" smtClean="0">
                        <a:latin typeface="Cambria Math" panose="02040503050406030204" pitchFamily="18" charset="0"/>
                      </a:rPr>
                      <m:t>𝐿</m:t>
                    </m:r>
                    <m:d>
                      <m:dPr>
                        <m:ctrlPr>
                          <a:rPr lang="en-IN" b="0" i="1" smtClean="0">
                            <a:latin typeface="Cambria Math" panose="02040503050406030204" pitchFamily="18" charset="0"/>
                          </a:rPr>
                        </m:ctrlPr>
                      </m:dPr>
                      <m:e>
                        <m:r>
                          <a:rPr lang="en-IN" b="0" i="1" smtClean="0">
                            <a:latin typeface="Cambria Math" panose="02040503050406030204" pitchFamily="18" charset="0"/>
                          </a:rPr>
                          <m:t>𝑅</m:t>
                        </m:r>
                      </m:e>
                    </m:d>
                    <m:r>
                      <a:rPr lang="en-IN" b="0" i="1" smtClean="0">
                        <a:latin typeface="Cambria Math" panose="02040503050406030204" pitchFamily="18" charset="0"/>
                      </a:rPr>
                      <m:t>.</m:t>
                    </m:r>
                    <m:r>
                      <a:rPr lang="en-IN" b="0" i="1" smtClean="0">
                        <a:latin typeface="Cambria Math" panose="02040503050406030204" pitchFamily="18" charset="0"/>
                      </a:rPr>
                      <m:t>𝐿</m:t>
                    </m:r>
                    <m:d>
                      <m:dPr>
                        <m:ctrlPr>
                          <a:rPr lang="en-IN" b="0" i="1" smtClean="0">
                            <a:latin typeface="Cambria Math" panose="02040503050406030204" pitchFamily="18" charset="0"/>
                          </a:rPr>
                        </m:ctrlPr>
                      </m:dPr>
                      <m:e>
                        <m:r>
                          <a:rPr lang="en-IN" b="0" i="1" smtClean="0">
                            <a:latin typeface="Cambria Math" panose="02040503050406030204" pitchFamily="18" charset="0"/>
                          </a:rPr>
                          <m:t>𝑅</m:t>
                        </m:r>
                      </m:e>
                    </m:d>
                    <m:r>
                      <a:rPr lang="en-IN" b="0" i="1" smtClean="0">
                        <a:latin typeface="Cambria Math" panose="02040503050406030204" pitchFamily="18" charset="0"/>
                      </a:rPr>
                      <m:t>.</m:t>
                    </m:r>
                    <m:r>
                      <a:rPr lang="en-IN" b="0" i="1" smtClean="0">
                        <a:latin typeface="Cambria Math" panose="02040503050406030204" pitchFamily="18" charset="0"/>
                      </a:rPr>
                      <m:t>𝐿</m:t>
                    </m:r>
                    <m:r>
                      <a:rPr lang="en-IN" b="0" i="1" smtClean="0">
                        <a:latin typeface="Cambria Math" panose="02040503050406030204" pitchFamily="18" charset="0"/>
                      </a:rPr>
                      <m:t>(</m:t>
                    </m:r>
                    <m:r>
                      <a:rPr lang="en-IN" b="0" i="1" smtClean="0">
                        <a:latin typeface="Cambria Math" panose="02040503050406030204" pitchFamily="18" charset="0"/>
                      </a:rPr>
                      <m:t>𝑅</m:t>
                    </m:r>
                    <m:r>
                      <a:rPr lang="en-IN" b="0" i="1" smtClean="0">
                        <a:latin typeface="Cambria Math" panose="02040503050406030204" pitchFamily="18" charset="0"/>
                      </a:rPr>
                      <m:t>)…</m:t>
                    </m:r>
                    <m:r>
                      <a:rPr lang="en-IN" b="0" i="1" smtClean="0">
                        <a:latin typeface="Cambria Math" panose="02040503050406030204" pitchFamily="18" charset="0"/>
                      </a:rPr>
                      <m:t>𝑖</m:t>
                    </m:r>
                    <m:r>
                      <a:rPr lang="en-IN" b="0" i="1" smtClean="0">
                        <a:latin typeface="Cambria Math" panose="02040503050406030204" pitchFamily="18" charset="0"/>
                      </a:rPr>
                      <m:t> </m:t>
                    </m:r>
                    <m:r>
                      <a:rPr lang="en-IN" b="0" i="1" smtClean="0">
                        <a:latin typeface="Cambria Math" panose="02040503050406030204" pitchFamily="18" charset="0"/>
                      </a:rPr>
                      <m:t>𝑡𝑖𝑚𝑒𝑠</m:t>
                    </m:r>
                  </m:oMath>
                </a14:m>
                <a:endParaRPr lang="en-US" dirty="0"/>
              </a:p>
            </p:txBody>
          </p:sp>
        </mc:Choice>
        <mc:Fallback xmlns="">
          <p:sp>
            <p:nvSpPr>
              <p:cNvPr id="3" name="Content Placeholder 2">
                <a:extLst>
                  <a:ext uri="{FF2B5EF4-FFF2-40B4-BE49-F238E27FC236}">
                    <a16:creationId xmlns:a16="http://schemas.microsoft.com/office/drawing/2014/main" id="{0E563A9C-31C4-4E8B-AE1D-4A96B4415F4C}"/>
                  </a:ext>
                </a:extLst>
              </p:cNvPr>
              <p:cNvSpPr>
                <a:spLocks noGrp="1" noRot="1" noChangeAspect="1" noMove="1" noResize="1" noEditPoints="1" noAdjustHandles="1" noChangeArrowheads="1" noChangeShapeType="1" noTextEdit="1"/>
              </p:cNvSpPr>
              <p:nvPr>
                <p:ph idx="1"/>
              </p:nvPr>
            </p:nvSpPr>
            <p:spPr>
              <a:blipFill>
                <a:blip r:embed="rId2"/>
                <a:stretch>
                  <a:fillRect l="-1217" t="-3221" r="-58"/>
                </a:stretch>
              </a:blipFill>
            </p:spPr>
            <p:txBody>
              <a:bodyPr/>
              <a:lstStyle/>
              <a:p>
                <a:r>
                  <a:rPr lang="en-IN">
                    <a:noFill/>
                  </a:rPr>
                  <a:t> </a:t>
                </a:r>
              </a:p>
            </p:txBody>
          </p:sp>
        </mc:Fallback>
      </mc:AlternateContent>
    </p:spTree>
    <p:extLst>
      <p:ext uri="{BB962C8B-B14F-4D97-AF65-F5344CB8AC3E}">
        <p14:creationId xmlns:p14="http://schemas.microsoft.com/office/powerpoint/2010/main" val="27914505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16736-4EDD-460E-9265-2EF393F2D521}"/>
              </a:ext>
            </a:extLst>
          </p:cNvPr>
          <p:cNvSpPr>
            <a:spLocks noGrp="1"/>
          </p:cNvSpPr>
          <p:nvPr>
            <p:ph type="title"/>
          </p:nvPr>
        </p:nvSpPr>
        <p:spPr/>
        <p:txBody>
          <a:bodyPr/>
          <a:lstStyle/>
          <a:p>
            <a:r>
              <a:rPr lang="en-US" dirty="0"/>
              <a:t>Positive closure</a:t>
            </a:r>
          </a:p>
        </p:txBody>
      </p:sp>
      <p:sp>
        <p:nvSpPr>
          <p:cNvPr id="3" name="Content Placeholder 2">
            <a:extLst>
              <a:ext uri="{FF2B5EF4-FFF2-40B4-BE49-F238E27FC236}">
                <a16:creationId xmlns:a16="http://schemas.microsoft.com/office/drawing/2014/main" id="{B2696DD5-A68E-4A3B-B2CB-81E93CF4DA2B}"/>
              </a:ext>
            </a:extLst>
          </p:cNvPr>
          <p:cNvSpPr>
            <a:spLocks noGrp="1"/>
          </p:cNvSpPr>
          <p:nvPr>
            <p:ph idx="1"/>
          </p:nvPr>
        </p:nvSpPr>
        <p:spPr/>
        <p:txBody>
          <a:bodyPr/>
          <a:lstStyle/>
          <a:p>
            <a:r>
              <a:rPr lang="en-US" dirty="0"/>
              <a:t>The positive closure L(R)</a:t>
            </a:r>
            <a:r>
              <a:rPr lang="en-US" baseline="30000" dirty="0"/>
              <a:t>+</a:t>
            </a:r>
            <a:r>
              <a:rPr lang="en-US" dirty="0"/>
              <a:t>, is L(R)L(R)* and consists of one or more occurrences of L(R)</a:t>
            </a:r>
          </a:p>
        </p:txBody>
      </p:sp>
    </p:spTree>
    <p:extLst>
      <p:ext uri="{BB962C8B-B14F-4D97-AF65-F5344CB8AC3E}">
        <p14:creationId xmlns:p14="http://schemas.microsoft.com/office/powerpoint/2010/main" val="39997418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DA21C-E0E8-43EF-8929-B7E1311E84F4}"/>
              </a:ext>
            </a:extLst>
          </p:cNvPr>
          <p:cNvSpPr>
            <a:spLocks noGrp="1"/>
          </p:cNvSpPr>
          <p:nvPr>
            <p:ph type="title"/>
          </p:nvPr>
        </p:nvSpPr>
        <p:spPr/>
        <p:txBody>
          <a:bodyPr/>
          <a:lstStyle/>
          <a:p>
            <a:r>
              <a:rPr lang="en-US" dirty="0"/>
              <a:t>Regular languages basic operations</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20D8079-A469-499C-9A4D-F91712A79AE8}"/>
                  </a:ext>
                </a:extLst>
              </p:cNvPr>
              <p:cNvSpPr>
                <a:spLocks noGrp="1"/>
              </p:cNvSpPr>
              <p:nvPr>
                <p:ph idx="1"/>
              </p:nvPr>
            </p:nvSpPr>
            <p:spPr/>
            <p:txBody>
              <a:bodyPr/>
              <a:lstStyle/>
              <a:p>
                <a:r>
                  <a:rPr lang="en-US" dirty="0"/>
                  <a:t>L(R) = {0, 1}</a:t>
                </a:r>
              </a:p>
              <a:p>
                <a:r>
                  <a:rPr lang="en-US" dirty="0"/>
                  <a:t>L(S) = {2, 3}</a:t>
                </a:r>
              </a:p>
              <a:p>
                <a:endParaRPr lang="en-US" dirty="0"/>
              </a:p>
              <a:p>
                <a:r>
                  <a:rPr lang="en-US" dirty="0"/>
                  <a:t>Union: L(R)|L(S) = </a:t>
                </a:r>
              </a:p>
              <a:p>
                <a:r>
                  <a:rPr lang="en-US" dirty="0"/>
                  <a:t>Concatenation: L(R)L(S) = </a:t>
                </a:r>
              </a:p>
              <a:p>
                <a:r>
                  <a:rPr lang="en-US" dirty="0"/>
                  <a:t>Closure: L(R)* = </a:t>
                </a:r>
                <a14:m>
                  <m:oMath xmlns:m="http://schemas.openxmlformats.org/officeDocument/2006/math">
                    <m:nary>
                      <m:naryPr>
                        <m:chr m:val="⋃"/>
                        <m:ctrlPr>
                          <a:rPr lang="en-US" i="1" smtClean="0">
                            <a:latin typeface="Cambria Math" panose="02040503050406030204" pitchFamily="18" charset="0"/>
                          </a:rPr>
                        </m:ctrlPr>
                      </m:naryPr>
                      <m:sub>
                        <m:r>
                          <m:rPr>
                            <m:brk m:alnAt="23"/>
                          </m:rPr>
                          <a:rPr lang="en-US" b="0" i="1" smtClean="0">
                            <a:latin typeface="Cambria Math" panose="02040503050406030204" pitchFamily="18" charset="0"/>
                          </a:rPr>
                          <m:t>𝑖</m:t>
                        </m:r>
                        <m:r>
                          <a:rPr lang="en-US" b="0" i="1" smtClean="0">
                            <a:latin typeface="Cambria Math" panose="02040503050406030204" pitchFamily="18" charset="0"/>
                          </a:rPr>
                          <m:t>=0</m:t>
                        </m:r>
                      </m:sub>
                      <m:sup>
                        <m:r>
                          <a:rPr lang="en-US" i="1">
                            <a:latin typeface="Cambria Math" panose="02040503050406030204" pitchFamily="18" charset="0"/>
                          </a:rPr>
                          <m:t>∞</m:t>
                        </m:r>
                      </m:sup>
                      <m:e>
                        <m:sSup>
                          <m:sSupPr>
                            <m:ctrlPr>
                              <a:rPr lang="en-US" i="1" smtClean="0">
                                <a:latin typeface="Cambria Math" panose="02040503050406030204" pitchFamily="18" charset="0"/>
                              </a:rPr>
                            </m:ctrlPr>
                          </m:sSupPr>
                          <m:e>
                            <m:r>
                              <a:rPr lang="en-US" b="0" i="1" smtClean="0">
                                <a:latin typeface="Cambria Math" panose="02040503050406030204" pitchFamily="18" charset="0"/>
                              </a:rPr>
                              <m:t>𝐿</m:t>
                            </m:r>
                            <m:r>
                              <a:rPr lang="en-US" b="0" i="1" smtClean="0">
                                <a:latin typeface="Cambria Math" panose="02040503050406030204" pitchFamily="18" charset="0"/>
                              </a:rPr>
                              <m:t>(</m:t>
                            </m:r>
                            <m:r>
                              <a:rPr lang="en-US" b="0" i="1" smtClean="0">
                                <a:latin typeface="Cambria Math" panose="02040503050406030204" pitchFamily="18" charset="0"/>
                              </a:rPr>
                              <m:t>𝑅</m:t>
                            </m:r>
                            <m:r>
                              <a:rPr lang="en-US" b="0" i="1" smtClean="0">
                                <a:latin typeface="Cambria Math" panose="02040503050406030204" pitchFamily="18" charset="0"/>
                              </a:rPr>
                              <m:t>)</m:t>
                            </m:r>
                          </m:e>
                          <m:sup>
                            <m:r>
                              <a:rPr lang="en-US" b="0" i="1" smtClean="0">
                                <a:latin typeface="Cambria Math" panose="02040503050406030204" pitchFamily="18" charset="0"/>
                              </a:rPr>
                              <m:t>𝑖</m:t>
                            </m:r>
                          </m:sup>
                        </m:sSup>
                      </m:e>
                    </m:nary>
                  </m:oMath>
                </a14:m>
                <a:r>
                  <a:rPr lang="en-IN" dirty="0"/>
                  <a:t> = </a:t>
                </a:r>
              </a:p>
              <a:p>
                <a:r>
                  <a:rPr lang="en-IN" dirty="0"/>
                  <a:t>Positive Closure: L(R)</a:t>
                </a:r>
                <a:r>
                  <a:rPr lang="en-IN" baseline="30000" dirty="0"/>
                  <a:t>+ </a:t>
                </a:r>
                <a:r>
                  <a:rPr lang="en-IN" dirty="0"/>
                  <a:t>= L(R)L(R)* =</a:t>
                </a:r>
              </a:p>
            </p:txBody>
          </p:sp>
        </mc:Choice>
        <mc:Fallback xmlns="">
          <p:sp>
            <p:nvSpPr>
              <p:cNvPr id="3" name="Content Placeholder 2">
                <a:extLst>
                  <a:ext uri="{FF2B5EF4-FFF2-40B4-BE49-F238E27FC236}">
                    <a16:creationId xmlns:a16="http://schemas.microsoft.com/office/drawing/2014/main" id="{020D8079-A469-499C-9A4D-F91712A79AE8}"/>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20141785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DA21C-E0E8-43EF-8929-B7E1311E84F4}"/>
              </a:ext>
            </a:extLst>
          </p:cNvPr>
          <p:cNvSpPr>
            <a:spLocks noGrp="1"/>
          </p:cNvSpPr>
          <p:nvPr>
            <p:ph type="title"/>
          </p:nvPr>
        </p:nvSpPr>
        <p:spPr/>
        <p:txBody>
          <a:bodyPr/>
          <a:lstStyle/>
          <a:p>
            <a:r>
              <a:rPr lang="en-US" dirty="0"/>
              <a:t>Regular languages basic operations</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20D8079-A469-499C-9A4D-F91712A79AE8}"/>
                  </a:ext>
                </a:extLst>
              </p:cNvPr>
              <p:cNvSpPr>
                <a:spLocks noGrp="1"/>
              </p:cNvSpPr>
              <p:nvPr>
                <p:ph idx="1"/>
              </p:nvPr>
            </p:nvSpPr>
            <p:spPr/>
            <p:txBody>
              <a:bodyPr/>
              <a:lstStyle/>
              <a:p>
                <a:r>
                  <a:rPr lang="en-US" dirty="0"/>
                  <a:t>L(R) = {0, 1}</a:t>
                </a:r>
              </a:p>
              <a:p>
                <a:r>
                  <a:rPr lang="en-US" dirty="0"/>
                  <a:t>L(S) = {2, 3}</a:t>
                </a:r>
              </a:p>
              <a:p>
                <a:endParaRPr lang="en-US" dirty="0"/>
              </a:p>
              <a:p>
                <a:r>
                  <a:rPr lang="en-US" dirty="0"/>
                  <a:t>Union: L(R)|L(S) = {0, 1, 2, 3}</a:t>
                </a:r>
              </a:p>
              <a:p>
                <a:r>
                  <a:rPr lang="en-US" dirty="0"/>
                  <a:t>Concatenation: L(R)L(S) = {02, 03, 12, 13}</a:t>
                </a:r>
              </a:p>
              <a:p>
                <a:r>
                  <a:rPr lang="en-US" dirty="0"/>
                  <a:t>Closure: L(R)* = </a:t>
                </a:r>
                <a14:m>
                  <m:oMath xmlns:m="http://schemas.openxmlformats.org/officeDocument/2006/math">
                    <m:nary>
                      <m:naryPr>
                        <m:chr m:val="⋃"/>
                        <m:ctrlPr>
                          <a:rPr lang="en-US" i="1" smtClean="0">
                            <a:latin typeface="Cambria Math" panose="02040503050406030204" pitchFamily="18" charset="0"/>
                          </a:rPr>
                        </m:ctrlPr>
                      </m:naryPr>
                      <m:sub>
                        <m:r>
                          <m:rPr>
                            <m:brk m:alnAt="23"/>
                          </m:rPr>
                          <a:rPr lang="en-US" b="0" i="1" smtClean="0">
                            <a:latin typeface="Cambria Math" panose="02040503050406030204" pitchFamily="18" charset="0"/>
                          </a:rPr>
                          <m:t>𝑖</m:t>
                        </m:r>
                        <m:r>
                          <a:rPr lang="en-US" b="0" i="1" smtClean="0">
                            <a:latin typeface="Cambria Math" panose="02040503050406030204" pitchFamily="18" charset="0"/>
                          </a:rPr>
                          <m:t>=0</m:t>
                        </m:r>
                      </m:sub>
                      <m:sup>
                        <m:r>
                          <a:rPr lang="en-US" i="1">
                            <a:latin typeface="Cambria Math" panose="02040503050406030204" pitchFamily="18" charset="0"/>
                          </a:rPr>
                          <m:t>∞</m:t>
                        </m:r>
                      </m:sup>
                      <m:e>
                        <m:sSup>
                          <m:sSupPr>
                            <m:ctrlPr>
                              <a:rPr lang="en-US" i="1" smtClean="0">
                                <a:latin typeface="Cambria Math" panose="02040503050406030204" pitchFamily="18" charset="0"/>
                              </a:rPr>
                            </m:ctrlPr>
                          </m:sSupPr>
                          <m:e>
                            <m:r>
                              <a:rPr lang="en-US" b="0" i="1" smtClean="0">
                                <a:latin typeface="Cambria Math" panose="02040503050406030204" pitchFamily="18" charset="0"/>
                              </a:rPr>
                              <m:t>𝐿</m:t>
                            </m:r>
                            <m:r>
                              <a:rPr lang="en-US" b="0" i="1" smtClean="0">
                                <a:latin typeface="Cambria Math" panose="02040503050406030204" pitchFamily="18" charset="0"/>
                              </a:rPr>
                              <m:t>(</m:t>
                            </m:r>
                            <m:r>
                              <a:rPr lang="en-US" b="0" i="1" smtClean="0">
                                <a:latin typeface="Cambria Math" panose="02040503050406030204" pitchFamily="18" charset="0"/>
                              </a:rPr>
                              <m:t>𝑅</m:t>
                            </m:r>
                            <m:r>
                              <a:rPr lang="en-US" b="0" i="1" smtClean="0">
                                <a:latin typeface="Cambria Math" panose="02040503050406030204" pitchFamily="18" charset="0"/>
                              </a:rPr>
                              <m:t>)</m:t>
                            </m:r>
                          </m:e>
                          <m:sup>
                            <m:r>
                              <a:rPr lang="en-US" b="0" i="1" smtClean="0">
                                <a:latin typeface="Cambria Math" panose="02040503050406030204" pitchFamily="18" charset="0"/>
                              </a:rPr>
                              <m:t>𝑖</m:t>
                            </m:r>
                          </m:sup>
                        </m:sSup>
                      </m:e>
                    </m:nary>
                  </m:oMath>
                </a14:m>
                <a:r>
                  <a:rPr lang="en-IN" dirty="0"/>
                  <a:t> = {</a:t>
                </a:r>
                <a14:m>
                  <m:oMath xmlns:m="http://schemas.openxmlformats.org/officeDocument/2006/math">
                    <m:r>
                      <a:rPr lang="en-US" b="0" i="1" smtClean="0">
                        <a:latin typeface="Cambria Math" panose="02040503050406030204" pitchFamily="18" charset="0"/>
                      </a:rPr>
                      <m:t>𝜖</m:t>
                    </m:r>
                    <m:r>
                      <a:rPr lang="en-US" b="0" i="1" smtClean="0">
                        <a:latin typeface="Cambria Math" panose="02040503050406030204" pitchFamily="18" charset="0"/>
                      </a:rPr>
                      <m:t>, </m:t>
                    </m:r>
                  </m:oMath>
                </a14:m>
                <a:r>
                  <a:rPr lang="en-IN" dirty="0"/>
                  <a:t>0, 1, 00, 01, 10, 11, 000, 001, …}</a:t>
                </a:r>
              </a:p>
              <a:p>
                <a:r>
                  <a:rPr lang="en-IN" dirty="0"/>
                  <a:t>Positive Closure: L(R)</a:t>
                </a:r>
                <a:r>
                  <a:rPr lang="en-IN" baseline="30000" dirty="0"/>
                  <a:t>+ </a:t>
                </a:r>
                <a:r>
                  <a:rPr lang="en-IN" dirty="0"/>
                  <a:t>= L(R)L(R)* = {0, 1, 00, 01, 10, 11, 000, 001, …}</a:t>
                </a:r>
              </a:p>
            </p:txBody>
          </p:sp>
        </mc:Choice>
        <mc:Fallback xmlns="">
          <p:sp>
            <p:nvSpPr>
              <p:cNvPr id="3" name="Content Placeholder 2">
                <a:extLst>
                  <a:ext uri="{FF2B5EF4-FFF2-40B4-BE49-F238E27FC236}">
                    <a16:creationId xmlns:a16="http://schemas.microsoft.com/office/drawing/2014/main" id="{020D8079-A469-499C-9A4D-F91712A79AE8}"/>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334378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0385E-B7B5-4527-B8EB-90A8D6A3B609}"/>
              </a:ext>
            </a:extLst>
          </p:cNvPr>
          <p:cNvSpPr>
            <a:spLocks noGrp="1"/>
          </p:cNvSpPr>
          <p:nvPr>
            <p:ph type="title"/>
          </p:nvPr>
        </p:nvSpPr>
        <p:spPr/>
        <p:txBody>
          <a:bodyPr/>
          <a:lstStyle/>
          <a:p>
            <a:r>
              <a:rPr lang="en-US" dirty="0"/>
              <a:t>Today’s lecture</a:t>
            </a:r>
            <a:endParaRPr lang="en-IN" dirty="0"/>
          </a:p>
        </p:txBody>
      </p:sp>
      <p:sp>
        <p:nvSpPr>
          <p:cNvPr id="3" name="Content Placeholder 2">
            <a:extLst>
              <a:ext uri="{FF2B5EF4-FFF2-40B4-BE49-F238E27FC236}">
                <a16:creationId xmlns:a16="http://schemas.microsoft.com/office/drawing/2014/main" id="{757D2696-EF00-4AD5-97E7-A3C5254F4C10}"/>
              </a:ext>
            </a:extLst>
          </p:cNvPr>
          <p:cNvSpPr>
            <a:spLocks noGrp="1"/>
          </p:cNvSpPr>
          <p:nvPr>
            <p:ph idx="1"/>
          </p:nvPr>
        </p:nvSpPr>
        <p:spPr/>
        <p:txBody>
          <a:bodyPr/>
          <a:lstStyle/>
          <a:p>
            <a:r>
              <a:rPr lang="en-US" dirty="0"/>
              <a:t>Regular expressions</a:t>
            </a:r>
          </a:p>
          <a:p>
            <a:r>
              <a:rPr lang="en-US"/>
              <a:t>Lex tool</a:t>
            </a:r>
            <a:endParaRPr lang="en-US" dirty="0"/>
          </a:p>
          <a:p>
            <a:r>
              <a:rPr lang="en-US" dirty="0"/>
              <a:t>Regular expression to transition diagram</a:t>
            </a:r>
          </a:p>
          <a:p>
            <a:endParaRPr lang="en-US" dirty="0"/>
          </a:p>
        </p:txBody>
      </p:sp>
    </p:spTree>
    <p:extLst>
      <p:ext uri="{BB962C8B-B14F-4D97-AF65-F5344CB8AC3E}">
        <p14:creationId xmlns:p14="http://schemas.microsoft.com/office/powerpoint/2010/main" val="19111707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CD63B-2111-4963-B4E3-E44E657D9047}"/>
              </a:ext>
            </a:extLst>
          </p:cNvPr>
          <p:cNvSpPr>
            <a:spLocks noGrp="1"/>
          </p:cNvSpPr>
          <p:nvPr>
            <p:ph type="title"/>
          </p:nvPr>
        </p:nvSpPr>
        <p:spPr/>
        <p:txBody>
          <a:bodyPr/>
          <a:lstStyle/>
          <a:p>
            <a:r>
              <a:rPr lang="en-US" dirty="0"/>
              <a:t>Formalizing RE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209F87F-4978-4B8F-A6B6-BBB7A0779A5B}"/>
                  </a:ext>
                </a:extLst>
              </p:cNvPr>
              <p:cNvSpPr>
                <a:spLocks noGrp="1"/>
              </p:cNvSpPr>
              <p:nvPr>
                <p:ph idx="1"/>
              </p:nvPr>
            </p:nvSpPr>
            <p:spPr/>
            <p:txBody>
              <a:bodyPr/>
              <a:lstStyle/>
              <a:p>
                <a:r>
                  <a:rPr lang="en-US" dirty="0"/>
                  <a:t>Set of regular expressions over an alphabet </a:t>
                </a:r>
                <a14:m>
                  <m:oMath xmlns:m="http://schemas.openxmlformats.org/officeDocument/2006/math">
                    <m:r>
                      <a:rPr lang="en-US" b="0" i="1" smtClean="0">
                        <a:latin typeface="Cambria Math" panose="02040503050406030204" pitchFamily="18" charset="0"/>
                      </a:rPr>
                      <m:t>∑</m:t>
                    </m:r>
                  </m:oMath>
                </a14:m>
                <a:r>
                  <a:rPr lang="en-US" dirty="0"/>
                  <a:t>: </a:t>
                </a:r>
              </a:p>
              <a:p>
                <a:pPr marL="914400" lvl="1" indent="-457200">
                  <a:buFont typeface="+mj-lt"/>
                  <a:buAutoNum type="arabicPeriod"/>
                </a:pPr>
                <a:r>
                  <a:rPr lang="en-US" dirty="0"/>
                  <a:t>if </a:t>
                </a:r>
                <a14:m>
                  <m:oMath xmlns:m="http://schemas.openxmlformats.org/officeDocument/2006/math">
                    <m:r>
                      <a:rPr lang="en-US" b="0" i="1" smtClean="0">
                        <a:solidFill>
                          <a:schemeClr val="accent1"/>
                        </a:solidFill>
                        <a:latin typeface="Cambria Math" panose="02040503050406030204" pitchFamily="18" charset="0"/>
                      </a:rPr>
                      <m:t>𝑎</m:t>
                    </m:r>
                    <m:r>
                      <a:rPr lang="en-US" b="0" i="1" smtClean="0">
                        <a:solidFill>
                          <a:schemeClr val="accent1"/>
                        </a:solidFill>
                        <a:latin typeface="Cambria Math" panose="02040503050406030204" pitchFamily="18" charset="0"/>
                      </a:rPr>
                      <m:t>∈∑</m:t>
                    </m:r>
                  </m:oMath>
                </a14:m>
                <a:r>
                  <a:rPr lang="en-US" dirty="0"/>
                  <a:t>, the </a:t>
                </a:r>
                <a14:m>
                  <m:oMath xmlns:m="http://schemas.openxmlformats.org/officeDocument/2006/math">
                    <m:r>
                      <a:rPr lang="en-IN" b="0" i="1" smtClean="0">
                        <a:solidFill>
                          <a:schemeClr val="accent1"/>
                        </a:solidFill>
                        <a:latin typeface="Cambria Math" panose="02040503050406030204" pitchFamily="18" charset="0"/>
                      </a:rPr>
                      <m:t>𝑎</m:t>
                    </m:r>
                  </m:oMath>
                </a14:m>
                <a:r>
                  <a:rPr lang="en-US" dirty="0"/>
                  <a:t> is also an </a:t>
                </a:r>
                <a:r>
                  <a:rPr lang="en-US" dirty="0">
                    <a:solidFill>
                      <a:schemeClr val="accent1"/>
                    </a:solidFill>
                  </a:rPr>
                  <a:t>RE</a:t>
                </a:r>
                <a:r>
                  <a:rPr lang="en-US" dirty="0"/>
                  <a:t> denoting the regular language {</a:t>
                </a:r>
                <a14:m>
                  <m:oMath xmlns:m="http://schemas.openxmlformats.org/officeDocument/2006/math">
                    <m:r>
                      <a:rPr lang="en-IN" b="0" i="1" smtClean="0">
                        <a:solidFill>
                          <a:schemeClr val="accent1"/>
                        </a:solidFill>
                        <a:latin typeface="Cambria Math" panose="02040503050406030204" pitchFamily="18" charset="0"/>
                      </a:rPr>
                      <m:t>𝑎</m:t>
                    </m:r>
                  </m:oMath>
                </a14:m>
                <a:r>
                  <a:rPr lang="en-US" dirty="0"/>
                  <a:t>}.</a:t>
                </a:r>
              </a:p>
              <a:p>
                <a:pPr marL="914400" lvl="1" indent="-457200">
                  <a:buFont typeface="+mj-lt"/>
                  <a:buAutoNum type="arabicPeriod"/>
                </a:pPr>
                <a:endParaRPr lang="en-US" dirty="0"/>
              </a:p>
              <a:p>
                <a:pPr marL="914400" lvl="1" indent="-457200">
                  <a:buFont typeface="+mj-lt"/>
                  <a:buAutoNum type="arabicPeriod"/>
                </a:pPr>
                <a:r>
                  <a:rPr lang="en-US" dirty="0"/>
                  <a:t>if r and s are regular expressions then</a:t>
                </a:r>
              </a:p>
              <a:p>
                <a:pPr lvl="2"/>
                <a:r>
                  <a:rPr lang="en-US" dirty="0" err="1">
                    <a:solidFill>
                      <a:schemeClr val="accent1"/>
                    </a:solidFill>
                  </a:rPr>
                  <a:t>r|s</a:t>
                </a:r>
                <a:r>
                  <a:rPr lang="en-US" dirty="0"/>
                  <a:t> is an RE denoting the regular language </a:t>
                </a:r>
                <a:r>
                  <a:rPr lang="en-US" dirty="0">
                    <a:solidFill>
                      <a:schemeClr val="accent1"/>
                    </a:solidFill>
                  </a:rPr>
                  <a:t>L(r)|L(s)</a:t>
                </a:r>
              </a:p>
              <a:p>
                <a:pPr lvl="2"/>
                <a:r>
                  <a:rPr lang="en-US" dirty="0" err="1">
                    <a:solidFill>
                      <a:schemeClr val="accent1"/>
                    </a:solidFill>
                  </a:rPr>
                  <a:t>rs</a:t>
                </a:r>
                <a:r>
                  <a:rPr lang="en-US" dirty="0"/>
                  <a:t> is an RE denoting the regular language </a:t>
                </a:r>
                <a:r>
                  <a:rPr lang="en-US" dirty="0">
                    <a:solidFill>
                      <a:schemeClr val="accent1"/>
                    </a:solidFill>
                  </a:rPr>
                  <a:t>L(r)L(s)</a:t>
                </a:r>
              </a:p>
              <a:p>
                <a:pPr lvl="2"/>
                <a:r>
                  <a:rPr lang="en-US" dirty="0">
                    <a:solidFill>
                      <a:schemeClr val="accent1"/>
                    </a:solidFill>
                  </a:rPr>
                  <a:t>r*</a:t>
                </a:r>
                <a:r>
                  <a:rPr lang="en-US" dirty="0"/>
                  <a:t> is an RE denoting the regular language </a:t>
                </a:r>
                <a:r>
                  <a:rPr lang="en-US" dirty="0">
                    <a:solidFill>
                      <a:schemeClr val="accent1"/>
                    </a:solidFill>
                  </a:rPr>
                  <a:t>L(r)*</a:t>
                </a:r>
              </a:p>
              <a:p>
                <a:pPr lvl="2"/>
                <a:endParaRPr lang="en-US" dirty="0"/>
              </a:p>
              <a:p>
                <a:pPr marL="914400" lvl="1" indent="-457200">
                  <a:buFont typeface="+mj-lt"/>
                  <a:buAutoNum type="arabicPeriod"/>
                </a:pPr>
                <a14:m>
                  <m:oMath xmlns:m="http://schemas.openxmlformats.org/officeDocument/2006/math">
                    <m:r>
                      <a:rPr lang="en-US" b="0" i="1" smtClean="0">
                        <a:solidFill>
                          <a:schemeClr val="accent1"/>
                        </a:solidFill>
                        <a:latin typeface="Cambria Math" panose="02040503050406030204" pitchFamily="18" charset="0"/>
                      </a:rPr>
                      <m:t>𝜖</m:t>
                    </m:r>
                  </m:oMath>
                </a14:m>
                <a:r>
                  <a:rPr lang="en-US" dirty="0"/>
                  <a:t> is an </a:t>
                </a:r>
                <a:r>
                  <a:rPr lang="en-US" dirty="0">
                    <a:solidFill>
                      <a:schemeClr val="accent1"/>
                    </a:solidFill>
                  </a:rPr>
                  <a:t>RE</a:t>
                </a:r>
                <a:r>
                  <a:rPr lang="en-US" dirty="0"/>
                  <a:t> denoting the set with the empty string, </a:t>
                </a:r>
                <a:r>
                  <a:rPr lang="en-US" dirty="0">
                    <a:solidFill>
                      <a:schemeClr val="accent1"/>
                    </a:solidFill>
                  </a:rPr>
                  <a:t>{}</a:t>
                </a:r>
              </a:p>
              <a:p>
                <a:pPr marL="457200" lvl="1"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 </m:t>
                      </m:r>
                    </m:oMath>
                  </m:oMathPara>
                </a14:m>
                <a:endParaRPr lang="en-US" dirty="0"/>
              </a:p>
            </p:txBody>
          </p:sp>
        </mc:Choice>
        <mc:Fallback xmlns="">
          <p:sp>
            <p:nvSpPr>
              <p:cNvPr id="3" name="Content Placeholder 2">
                <a:extLst>
                  <a:ext uri="{FF2B5EF4-FFF2-40B4-BE49-F238E27FC236}">
                    <a16:creationId xmlns:a16="http://schemas.microsoft.com/office/drawing/2014/main" id="{9209F87F-4978-4B8F-A6B6-BBB7A0779A5B}"/>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26D7A459-9B28-4E4C-8FFB-CE2A5071228D}"/>
                  </a:ext>
                </a:extLst>
              </p:cNvPr>
              <p:cNvSpPr txBox="1"/>
              <p:nvPr/>
            </p:nvSpPr>
            <p:spPr>
              <a:xfrm>
                <a:off x="8778240" y="2915920"/>
                <a:ext cx="3098800" cy="2308324"/>
              </a:xfrm>
              <a:prstGeom prst="rect">
                <a:avLst/>
              </a:prstGeom>
              <a:noFill/>
            </p:spPr>
            <p:txBody>
              <a:bodyPr wrap="square" rtlCol="0">
                <a:spAutoFit/>
              </a:bodyPr>
              <a:lstStyle/>
              <a:p>
                <a:r>
                  <a:rPr lang="en-US" b="0" i="1" dirty="0">
                    <a:solidFill>
                      <a:srgbClr val="FF0000"/>
                    </a:solidFill>
                    <a:latin typeface="Cambria Math" panose="02040503050406030204" pitchFamily="18" charset="0"/>
                  </a:rPr>
                  <a:t>REGULAR EXPRESSIONS FOR</a:t>
                </a:r>
              </a:p>
              <a:p>
                <a14:m>
                  <m:oMath xmlns:m="http://schemas.openxmlformats.org/officeDocument/2006/math">
                    <m:r>
                      <a:rPr lang="en-US" b="0" i="1" smtClean="0">
                        <a:solidFill>
                          <a:srgbClr val="FF0000"/>
                        </a:solidFill>
                        <a:latin typeface="Cambria Math" panose="02040503050406030204" pitchFamily="18" charset="0"/>
                      </a:rPr>
                      <m:t>∑</m:t>
                    </m:r>
                  </m:oMath>
                </a14:m>
                <a:r>
                  <a:rPr lang="en-IN" dirty="0">
                    <a:solidFill>
                      <a:srgbClr val="FF0000"/>
                    </a:solidFill>
                  </a:rPr>
                  <a:t> = {a, b, c}</a:t>
                </a:r>
              </a:p>
              <a:p>
                <a:endParaRPr lang="en-IN" dirty="0"/>
              </a:p>
              <a:p>
                <a:endParaRPr lang="en-IN" dirty="0"/>
              </a:p>
              <a:p>
                <a:endParaRPr lang="en-IN" dirty="0"/>
              </a:p>
              <a:p>
                <a:endParaRPr lang="en-IN" dirty="0"/>
              </a:p>
              <a:p>
                <a:endParaRPr lang="en-IN" dirty="0"/>
              </a:p>
              <a:p>
                <a:endParaRPr lang="en-IN" dirty="0"/>
              </a:p>
            </p:txBody>
          </p:sp>
        </mc:Choice>
        <mc:Fallback xmlns="">
          <p:sp>
            <p:nvSpPr>
              <p:cNvPr id="4" name="TextBox 3">
                <a:extLst>
                  <a:ext uri="{FF2B5EF4-FFF2-40B4-BE49-F238E27FC236}">
                    <a16:creationId xmlns:a16="http://schemas.microsoft.com/office/drawing/2014/main" id="{26D7A459-9B28-4E4C-8FFB-CE2A5071228D}"/>
                  </a:ext>
                </a:extLst>
              </p:cNvPr>
              <p:cNvSpPr txBox="1">
                <a:spLocks noRot="1" noChangeAspect="1" noMove="1" noResize="1" noEditPoints="1" noAdjustHandles="1" noChangeArrowheads="1" noChangeShapeType="1" noTextEdit="1"/>
              </p:cNvSpPr>
              <p:nvPr/>
            </p:nvSpPr>
            <p:spPr>
              <a:xfrm>
                <a:off x="8778240" y="2915920"/>
                <a:ext cx="3098800" cy="2308324"/>
              </a:xfrm>
              <a:prstGeom prst="rect">
                <a:avLst/>
              </a:prstGeom>
              <a:blipFill>
                <a:blip r:embed="rId3"/>
                <a:stretch>
                  <a:fillRect l="-1575" t="-1583" r="-197"/>
                </a:stretch>
              </a:blipFill>
            </p:spPr>
            <p:txBody>
              <a:bodyPr/>
              <a:lstStyle/>
              <a:p>
                <a:r>
                  <a:rPr lang="en-IN">
                    <a:noFill/>
                  </a:rPr>
                  <a:t> </a:t>
                </a:r>
              </a:p>
            </p:txBody>
          </p:sp>
        </mc:Fallback>
      </mc:AlternateContent>
    </p:spTree>
    <p:extLst>
      <p:ext uri="{BB962C8B-B14F-4D97-AF65-F5344CB8AC3E}">
        <p14:creationId xmlns:p14="http://schemas.microsoft.com/office/powerpoint/2010/main" val="42692733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79A7F-1BCE-4948-AC2F-31D76C408A56}"/>
              </a:ext>
            </a:extLst>
          </p:cNvPr>
          <p:cNvSpPr>
            <a:spLocks noGrp="1"/>
          </p:cNvSpPr>
          <p:nvPr>
            <p:ph type="title"/>
          </p:nvPr>
        </p:nvSpPr>
        <p:spPr/>
        <p:txBody>
          <a:bodyPr/>
          <a:lstStyle/>
          <a:p>
            <a:r>
              <a:rPr lang="en-IN" dirty="0"/>
              <a:t>Regular expressions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E3BEA14-16EB-47D2-9345-67E5266A346A}"/>
                  </a:ext>
                </a:extLst>
              </p:cNvPr>
              <p:cNvSpPr>
                <a:spLocks noGrp="1"/>
              </p:cNvSpPr>
              <p:nvPr>
                <p:ph idx="1"/>
              </p:nvPr>
            </p:nvSpPr>
            <p:spPr/>
            <p:txBody>
              <a:bodyPr/>
              <a:lstStyle/>
              <a:p>
                <a14:m>
                  <m:oMath xmlns:m="http://schemas.openxmlformats.org/officeDocument/2006/math">
                    <m:r>
                      <a:rPr lang="en-IN" b="0" i="1" smtClean="0">
                        <a:latin typeface="Cambria Math" panose="02040503050406030204" pitchFamily="18" charset="0"/>
                      </a:rPr>
                      <m:t>∑</m:t>
                    </m:r>
                  </m:oMath>
                </a14:m>
                <a:r>
                  <a:rPr lang="en-IN" dirty="0"/>
                  <a:t> = {0, 1, 2}</a:t>
                </a:r>
              </a:p>
              <a:p>
                <a:endParaRPr lang="en-IN" dirty="0"/>
              </a:p>
              <a:p>
                <a:r>
                  <a:rPr lang="en-IN" dirty="0"/>
                  <a:t>0 is a regular expression. L(0) = </a:t>
                </a:r>
              </a:p>
              <a:p>
                <a:r>
                  <a:rPr lang="en-IN" dirty="0"/>
                  <a:t>1 is a regular expression. L(1) = </a:t>
                </a:r>
              </a:p>
              <a:p>
                <a:r>
                  <a:rPr lang="en-IN" dirty="0"/>
                  <a:t>2 is a regular expression. L(2) = </a:t>
                </a:r>
              </a:p>
              <a:p>
                <a:pPr marL="0" indent="0">
                  <a:buNone/>
                </a:pPr>
                <a:endParaRPr lang="en-IN" dirty="0"/>
              </a:p>
              <a:p>
                <a:pPr lvl="1"/>
                <a:endParaRPr lang="en-IN" dirty="0"/>
              </a:p>
            </p:txBody>
          </p:sp>
        </mc:Choice>
        <mc:Fallback xmlns="">
          <p:sp>
            <p:nvSpPr>
              <p:cNvPr id="3" name="Content Placeholder 2">
                <a:extLst>
                  <a:ext uri="{FF2B5EF4-FFF2-40B4-BE49-F238E27FC236}">
                    <a16:creationId xmlns:a16="http://schemas.microsoft.com/office/drawing/2014/main" id="{6E3BEA14-16EB-47D2-9345-67E5266A346A}"/>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17056687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79A7F-1BCE-4948-AC2F-31D76C408A56}"/>
              </a:ext>
            </a:extLst>
          </p:cNvPr>
          <p:cNvSpPr>
            <a:spLocks noGrp="1"/>
          </p:cNvSpPr>
          <p:nvPr>
            <p:ph type="title"/>
          </p:nvPr>
        </p:nvSpPr>
        <p:spPr/>
        <p:txBody>
          <a:bodyPr/>
          <a:lstStyle/>
          <a:p>
            <a:r>
              <a:rPr lang="en-IN" dirty="0"/>
              <a:t>Regular expressions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E3BEA14-16EB-47D2-9345-67E5266A346A}"/>
                  </a:ext>
                </a:extLst>
              </p:cNvPr>
              <p:cNvSpPr>
                <a:spLocks noGrp="1"/>
              </p:cNvSpPr>
              <p:nvPr>
                <p:ph idx="1"/>
              </p:nvPr>
            </p:nvSpPr>
            <p:spPr/>
            <p:txBody>
              <a:bodyPr/>
              <a:lstStyle/>
              <a:p>
                <a14:m>
                  <m:oMath xmlns:m="http://schemas.openxmlformats.org/officeDocument/2006/math">
                    <m:r>
                      <a:rPr lang="en-IN" b="0" i="1" smtClean="0">
                        <a:latin typeface="Cambria Math" panose="02040503050406030204" pitchFamily="18" charset="0"/>
                      </a:rPr>
                      <m:t>∑</m:t>
                    </m:r>
                  </m:oMath>
                </a14:m>
                <a:r>
                  <a:rPr lang="en-IN" dirty="0"/>
                  <a:t> = {0, 1, 2}</a:t>
                </a:r>
              </a:p>
              <a:p>
                <a:endParaRPr lang="en-IN" dirty="0"/>
              </a:p>
              <a:p>
                <a:r>
                  <a:rPr lang="en-IN" dirty="0"/>
                  <a:t>0 is a regular expression. L(0) = {0} </a:t>
                </a:r>
              </a:p>
              <a:p>
                <a:r>
                  <a:rPr lang="en-IN" dirty="0"/>
                  <a:t>1 is a regular expression. L(1) = {1}</a:t>
                </a:r>
              </a:p>
              <a:p>
                <a:r>
                  <a:rPr lang="en-IN" dirty="0"/>
                  <a:t>2 is a regular expression. L(2) = {2}</a:t>
                </a:r>
              </a:p>
              <a:p>
                <a:pPr marL="0" indent="0">
                  <a:buNone/>
                </a:pPr>
                <a:endParaRPr lang="en-IN" dirty="0"/>
              </a:p>
              <a:p>
                <a:pPr lvl="1"/>
                <a:endParaRPr lang="en-IN" dirty="0"/>
              </a:p>
            </p:txBody>
          </p:sp>
        </mc:Choice>
        <mc:Fallback xmlns="">
          <p:sp>
            <p:nvSpPr>
              <p:cNvPr id="3" name="Content Placeholder 2">
                <a:extLst>
                  <a:ext uri="{FF2B5EF4-FFF2-40B4-BE49-F238E27FC236}">
                    <a16:creationId xmlns:a16="http://schemas.microsoft.com/office/drawing/2014/main" id="{6E3BEA14-16EB-47D2-9345-67E5266A346A}"/>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11907354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477E1-069F-45AA-9DE0-86A8E56F9435}"/>
              </a:ext>
            </a:extLst>
          </p:cNvPr>
          <p:cNvSpPr>
            <a:spLocks noGrp="1"/>
          </p:cNvSpPr>
          <p:nvPr>
            <p:ph type="title"/>
          </p:nvPr>
        </p:nvSpPr>
        <p:spPr/>
        <p:txBody>
          <a:bodyPr/>
          <a:lstStyle/>
          <a:p>
            <a:r>
              <a:rPr lang="en-IN" dirty="0"/>
              <a:t>Regular expression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02F3BA0-A56E-4264-A79C-3F527440940D}"/>
                  </a:ext>
                </a:extLst>
              </p:cNvPr>
              <p:cNvSpPr>
                <a:spLocks noGrp="1"/>
              </p:cNvSpPr>
              <p:nvPr>
                <p:ph idx="1"/>
              </p:nvPr>
            </p:nvSpPr>
            <p:spPr/>
            <p:txBody>
              <a:bodyPr/>
              <a:lstStyle/>
              <a:p>
                <a:r>
                  <a:rPr lang="en-IN" dirty="0"/>
                  <a:t>If R and S are two regular expressions then R|S is also a regular expression </a:t>
                </a:r>
                <a:r>
                  <a:rPr lang="en-US" dirty="0"/>
                  <a:t>denoting the regular language L(R)|L(S)</a:t>
                </a:r>
              </a:p>
              <a:p>
                <a:pPr marL="0" indent="0">
                  <a:buNone/>
                </a:pPr>
                <a:endParaRPr lang="en-IN" dirty="0"/>
              </a:p>
              <a:p>
                <a14:m>
                  <m:oMath xmlns:m="http://schemas.openxmlformats.org/officeDocument/2006/math">
                    <m:r>
                      <a:rPr lang="en-IN" b="0" i="1" smtClean="0">
                        <a:latin typeface="Cambria Math" panose="02040503050406030204" pitchFamily="18" charset="0"/>
                      </a:rPr>
                      <m:t>∑</m:t>
                    </m:r>
                  </m:oMath>
                </a14:m>
                <a:r>
                  <a:rPr lang="en-IN" dirty="0"/>
                  <a:t> = {0, 1, 2}</a:t>
                </a:r>
              </a:p>
              <a:p>
                <a:r>
                  <a:rPr lang="en-IN" dirty="0"/>
                  <a:t>0|1 is a regular expression. L(0|1) = L(0)|L(1) =</a:t>
                </a:r>
              </a:p>
              <a:p>
                <a:r>
                  <a:rPr lang="en-IN" dirty="0"/>
                  <a:t>1|2 is a regular expression. L(1|2) = L(1)|L(2) =</a:t>
                </a:r>
              </a:p>
              <a:p>
                <a:r>
                  <a:rPr lang="en-IN" dirty="0"/>
                  <a:t>0|(1|2) is a regular expression. L(0|(1|2)) = L(0)|L(1|2) =</a:t>
                </a:r>
              </a:p>
              <a:p>
                <a:pPr marL="0" indent="0">
                  <a:buNone/>
                </a:pPr>
                <a:endParaRPr lang="en-IN" dirty="0"/>
              </a:p>
            </p:txBody>
          </p:sp>
        </mc:Choice>
        <mc:Fallback xmlns="">
          <p:sp>
            <p:nvSpPr>
              <p:cNvPr id="3" name="Content Placeholder 2">
                <a:extLst>
                  <a:ext uri="{FF2B5EF4-FFF2-40B4-BE49-F238E27FC236}">
                    <a16:creationId xmlns:a16="http://schemas.microsoft.com/office/drawing/2014/main" id="{502F3BA0-A56E-4264-A79C-3F527440940D}"/>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2030576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477E1-069F-45AA-9DE0-86A8E56F9435}"/>
              </a:ext>
            </a:extLst>
          </p:cNvPr>
          <p:cNvSpPr>
            <a:spLocks noGrp="1"/>
          </p:cNvSpPr>
          <p:nvPr>
            <p:ph type="title"/>
          </p:nvPr>
        </p:nvSpPr>
        <p:spPr/>
        <p:txBody>
          <a:bodyPr/>
          <a:lstStyle/>
          <a:p>
            <a:r>
              <a:rPr lang="en-IN" dirty="0"/>
              <a:t>Regular expression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02F3BA0-A56E-4264-A79C-3F527440940D}"/>
                  </a:ext>
                </a:extLst>
              </p:cNvPr>
              <p:cNvSpPr>
                <a:spLocks noGrp="1"/>
              </p:cNvSpPr>
              <p:nvPr>
                <p:ph idx="1"/>
              </p:nvPr>
            </p:nvSpPr>
            <p:spPr/>
            <p:txBody>
              <a:bodyPr/>
              <a:lstStyle/>
              <a:p>
                <a:r>
                  <a:rPr lang="en-IN" dirty="0"/>
                  <a:t>If R and S are two regular expressions then R|S is also a regular expression </a:t>
                </a:r>
                <a:r>
                  <a:rPr lang="en-US" dirty="0"/>
                  <a:t>denoting the regular language L(R)|L(S)</a:t>
                </a:r>
              </a:p>
              <a:p>
                <a:pPr marL="0" indent="0">
                  <a:buNone/>
                </a:pPr>
                <a:endParaRPr lang="en-IN" dirty="0"/>
              </a:p>
              <a:p>
                <a14:m>
                  <m:oMath xmlns:m="http://schemas.openxmlformats.org/officeDocument/2006/math">
                    <m:r>
                      <a:rPr lang="en-IN" b="0" i="1" smtClean="0">
                        <a:latin typeface="Cambria Math" panose="02040503050406030204" pitchFamily="18" charset="0"/>
                      </a:rPr>
                      <m:t>∑</m:t>
                    </m:r>
                  </m:oMath>
                </a14:m>
                <a:r>
                  <a:rPr lang="en-IN" dirty="0"/>
                  <a:t> = {0, 1, 2}</a:t>
                </a:r>
              </a:p>
              <a:p>
                <a:r>
                  <a:rPr lang="en-IN" dirty="0"/>
                  <a:t>0|1 is a regular expression. L(0|1) = L(0)|L(1) = {0, 1}</a:t>
                </a:r>
              </a:p>
              <a:p>
                <a:r>
                  <a:rPr lang="en-IN" dirty="0"/>
                  <a:t>1|2 is a regular expression. L(1|2) = L(1)|L(2) = {1, 2}</a:t>
                </a:r>
              </a:p>
              <a:p>
                <a:r>
                  <a:rPr lang="en-IN" dirty="0"/>
                  <a:t>0|(1|2) is a regular expression. L(0|(1|2)) = L(0)|L(1|2) = {0, 1, 2}</a:t>
                </a:r>
              </a:p>
              <a:p>
                <a:pPr marL="0" indent="0">
                  <a:buNone/>
                </a:pPr>
                <a:endParaRPr lang="en-IN" dirty="0"/>
              </a:p>
            </p:txBody>
          </p:sp>
        </mc:Choice>
        <mc:Fallback xmlns="">
          <p:sp>
            <p:nvSpPr>
              <p:cNvPr id="3" name="Content Placeholder 2">
                <a:extLst>
                  <a:ext uri="{FF2B5EF4-FFF2-40B4-BE49-F238E27FC236}">
                    <a16:creationId xmlns:a16="http://schemas.microsoft.com/office/drawing/2014/main" id="{502F3BA0-A56E-4264-A79C-3F527440940D}"/>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35038653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477E1-069F-45AA-9DE0-86A8E56F9435}"/>
              </a:ext>
            </a:extLst>
          </p:cNvPr>
          <p:cNvSpPr>
            <a:spLocks noGrp="1"/>
          </p:cNvSpPr>
          <p:nvPr>
            <p:ph type="title"/>
          </p:nvPr>
        </p:nvSpPr>
        <p:spPr/>
        <p:txBody>
          <a:bodyPr/>
          <a:lstStyle/>
          <a:p>
            <a:r>
              <a:rPr lang="en-IN" dirty="0"/>
              <a:t>Regular expression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02F3BA0-A56E-4264-A79C-3F527440940D}"/>
                  </a:ext>
                </a:extLst>
              </p:cNvPr>
              <p:cNvSpPr>
                <a:spLocks noGrp="1"/>
              </p:cNvSpPr>
              <p:nvPr>
                <p:ph idx="1"/>
              </p:nvPr>
            </p:nvSpPr>
            <p:spPr/>
            <p:txBody>
              <a:bodyPr/>
              <a:lstStyle/>
              <a:p>
                <a:r>
                  <a:rPr lang="en-IN" dirty="0"/>
                  <a:t>If R and S are two regular expressions then RS is also a regular expression </a:t>
                </a:r>
                <a:r>
                  <a:rPr lang="en-US" dirty="0"/>
                  <a:t>denoting the regular language L(R)L(S)</a:t>
                </a:r>
              </a:p>
              <a:p>
                <a:pPr marL="0" indent="0">
                  <a:buNone/>
                </a:pPr>
                <a:endParaRPr lang="en-IN" dirty="0"/>
              </a:p>
              <a:p>
                <a14:m>
                  <m:oMath xmlns:m="http://schemas.openxmlformats.org/officeDocument/2006/math">
                    <m:r>
                      <a:rPr lang="en-IN" b="0" i="1" smtClean="0">
                        <a:latin typeface="Cambria Math" panose="02040503050406030204" pitchFamily="18" charset="0"/>
                      </a:rPr>
                      <m:t>∑</m:t>
                    </m:r>
                  </m:oMath>
                </a14:m>
                <a:r>
                  <a:rPr lang="en-IN" dirty="0"/>
                  <a:t> = {0, 1, 2}</a:t>
                </a:r>
              </a:p>
              <a:p>
                <a:r>
                  <a:rPr lang="en-IN" dirty="0"/>
                  <a:t>01 is a regular expression. L(01) = L(0)L(1) =</a:t>
                </a:r>
              </a:p>
              <a:p>
                <a:r>
                  <a:rPr lang="en-IN" dirty="0"/>
                  <a:t>12 is a regular expression. L(12) = L(1)L(2) =</a:t>
                </a:r>
              </a:p>
              <a:p>
                <a:r>
                  <a:rPr lang="en-IN" dirty="0"/>
                  <a:t>0(12) is a regular expression. L(0(12)) = L(0)L(12) =</a:t>
                </a:r>
              </a:p>
              <a:p>
                <a:r>
                  <a:rPr lang="en-IN" dirty="0"/>
                  <a:t>0(1|2) is a regular expression. L(0(1|2)) = L(0)L(1|2) =</a:t>
                </a:r>
              </a:p>
              <a:p>
                <a:pPr marL="0" indent="0">
                  <a:buNone/>
                </a:pPr>
                <a:endParaRPr lang="en-IN" dirty="0"/>
              </a:p>
            </p:txBody>
          </p:sp>
        </mc:Choice>
        <mc:Fallback xmlns="">
          <p:sp>
            <p:nvSpPr>
              <p:cNvPr id="3" name="Content Placeholder 2">
                <a:extLst>
                  <a:ext uri="{FF2B5EF4-FFF2-40B4-BE49-F238E27FC236}">
                    <a16:creationId xmlns:a16="http://schemas.microsoft.com/office/drawing/2014/main" id="{502F3BA0-A56E-4264-A79C-3F527440940D}"/>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24826997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477E1-069F-45AA-9DE0-86A8E56F9435}"/>
              </a:ext>
            </a:extLst>
          </p:cNvPr>
          <p:cNvSpPr>
            <a:spLocks noGrp="1"/>
          </p:cNvSpPr>
          <p:nvPr>
            <p:ph type="title"/>
          </p:nvPr>
        </p:nvSpPr>
        <p:spPr/>
        <p:txBody>
          <a:bodyPr/>
          <a:lstStyle/>
          <a:p>
            <a:r>
              <a:rPr lang="en-IN" dirty="0"/>
              <a:t>Regular expression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02F3BA0-A56E-4264-A79C-3F527440940D}"/>
                  </a:ext>
                </a:extLst>
              </p:cNvPr>
              <p:cNvSpPr>
                <a:spLocks noGrp="1"/>
              </p:cNvSpPr>
              <p:nvPr>
                <p:ph idx="1"/>
              </p:nvPr>
            </p:nvSpPr>
            <p:spPr/>
            <p:txBody>
              <a:bodyPr/>
              <a:lstStyle/>
              <a:p>
                <a:r>
                  <a:rPr lang="en-IN" dirty="0"/>
                  <a:t>If R and S are two regular expressions then RS is also a regular expression </a:t>
                </a:r>
                <a:r>
                  <a:rPr lang="en-US" dirty="0"/>
                  <a:t>denoting the regular language L(R)L(S)</a:t>
                </a:r>
              </a:p>
              <a:p>
                <a:pPr marL="0" indent="0">
                  <a:buNone/>
                </a:pPr>
                <a:endParaRPr lang="en-IN" dirty="0"/>
              </a:p>
              <a:p>
                <a14:m>
                  <m:oMath xmlns:m="http://schemas.openxmlformats.org/officeDocument/2006/math">
                    <m:r>
                      <a:rPr lang="en-IN" b="0" i="1" smtClean="0">
                        <a:latin typeface="Cambria Math" panose="02040503050406030204" pitchFamily="18" charset="0"/>
                      </a:rPr>
                      <m:t>∑</m:t>
                    </m:r>
                  </m:oMath>
                </a14:m>
                <a:r>
                  <a:rPr lang="en-IN" dirty="0"/>
                  <a:t> = {0, 1, 2}</a:t>
                </a:r>
              </a:p>
              <a:p>
                <a:r>
                  <a:rPr lang="en-IN" dirty="0"/>
                  <a:t>01 is a regular expression. L(01) = L(0)L(1) = {01}</a:t>
                </a:r>
              </a:p>
              <a:p>
                <a:r>
                  <a:rPr lang="en-IN" dirty="0"/>
                  <a:t>12 is a regular expression. L(12) = L(1)L(2) = {12}</a:t>
                </a:r>
              </a:p>
              <a:p>
                <a:r>
                  <a:rPr lang="en-IN" dirty="0"/>
                  <a:t>0(12) is a regular expression. L(0(12)) = L(0)L(12) = {012}</a:t>
                </a:r>
              </a:p>
              <a:p>
                <a:r>
                  <a:rPr lang="en-IN" dirty="0"/>
                  <a:t>0(1|2) is a regular expression. L(0(1|2)) = L(0)L(1|2) = {01, 02}</a:t>
                </a:r>
              </a:p>
              <a:p>
                <a:pPr marL="0" indent="0">
                  <a:buNone/>
                </a:pPr>
                <a:endParaRPr lang="en-IN" dirty="0"/>
              </a:p>
            </p:txBody>
          </p:sp>
        </mc:Choice>
        <mc:Fallback xmlns="">
          <p:sp>
            <p:nvSpPr>
              <p:cNvPr id="3" name="Content Placeholder 2">
                <a:extLst>
                  <a:ext uri="{FF2B5EF4-FFF2-40B4-BE49-F238E27FC236}">
                    <a16:creationId xmlns:a16="http://schemas.microsoft.com/office/drawing/2014/main" id="{502F3BA0-A56E-4264-A79C-3F527440940D}"/>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7294925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477E1-069F-45AA-9DE0-86A8E56F9435}"/>
              </a:ext>
            </a:extLst>
          </p:cNvPr>
          <p:cNvSpPr>
            <a:spLocks noGrp="1"/>
          </p:cNvSpPr>
          <p:nvPr>
            <p:ph type="title"/>
          </p:nvPr>
        </p:nvSpPr>
        <p:spPr/>
        <p:txBody>
          <a:bodyPr/>
          <a:lstStyle/>
          <a:p>
            <a:r>
              <a:rPr lang="en-IN" dirty="0"/>
              <a:t>Regular expression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02F3BA0-A56E-4264-A79C-3F527440940D}"/>
                  </a:ext>
                </a:extLst>
              </p:cNvPr>
              <p:cNvSpPr>
                <a:spLocks noGrp="1"/>
              </p:cNvSpPr>
              <p:nvPr>
                <p:ph idx="1"/>
              </p:nvPr>
            </p:nvSpPr>
            <p:spPr/>
            <p:txBody>
              <a:bodyPr/>
              <a:lstStyle/>
              <a:p>
                <a:r>
                  <a:rPr lang="en-IN" dirty="0"/>
                  <a:t>If R is regular expression then R* is also a regular expression </a:t>
                </a:r>
                <a:r>
                  <a:rPr lang="en-US" dirty="0"/>
                  <a:t>denoting the regular language L(R)*</a:t>
                </a:r>
              </a:p>
              <a:p>
                <a:pPr marL="0" indent="0">
                  <a:buNone/>
                </a:pPr>
                <a:endParaRPr lang="en-IN" dirty="0"/>
              </a:p>
              <a:p>
                <a14:m>
                  <m:oMath xmlns:m="http://schemas.openxmlformats.org/officeDocument/2006/math">
                    <m:r>
                      <a:rPr lang="en-IN" b="0" i="1" smtClean="0">
                        <a:latin typeface="Cambria Math" panose="02040503050406030204" pitchFamily="18" charset="0"/>
                      </a:rPr>
                      <m:t>∑</m:t>
                    </m:r>
                  </m:oMath>
                </a14:m>
                <a:r>
                  <a:rPr lang="en-IN" dirty="0"/>
                  <a:t> = {0, 1, 2}</a:t>
                </a:r>
              </a:p>
              <a:p>
                <a:r>
                  <a:rPr lang="en-IN" dirty="0"/>
                  <a:t>0* is a regular expression. L(0*) = L(0)* =</a:t>
                </a:r>
              </a:p>
              <a:p>
                <a:r>
                  <a:rPr lang="en-IN" dirty="0"/>
                  <a:t>1* is a regular expression. L(1*) = L(1)* =</a:t>
                </a:r>
              </a:p>
              <a:p>
                <a:r>
                  <a:rPr lang="en-IN" dirty="0"/>
                  <a:t>0(1*) is a regular expression. L(0(1*)) = L(0)L(1)* =</a:t>
                </a:r>
              </a:p>
              <a:p>
                <a:r>
                  <a:rPr lang="en-IN" dirty="0"/>
                  <a:t>0(1|2)* is a regular expression. L(0(1|2)*) = L(0)L(1|2)* = </a:t>
                </a:r>
              </a:p>
              <a:p>
                <a:pPr marL="0" indent="0">
                  <a:buNone/>
                </a:pPr>
                <a:endParaRPr lang="en-IN" dirty="0"/>
              </a:p>
            </p:txBody>
          </p:sp>
        </mc:Choice>
        <mc:Fallback xmlns="">
          <p:sp>
            <p:nvSpPr>
              <p:cNvPr id="3" name="Content Placeholder 2">
                <a:extLst>
                  <a:ext uri="{FF2B5EF4-FFF2-40B4-BE49-F238E27FC236}">
                    <a16:creationId xmlns:a16="http://schemas.microsoft.com/office/drawing/2014/main" id="{502F3BA0-A56E-4264-A79C-3F527440940D}"/>
                  </a:ext>
                </a:extLst>
              </p:cNvPr>
              <p:cNvSpPr>
                <a:spLocks noGrp="1" noRot="1" noChangeAspect="1" noMove="1" noResize="1" noEditPoints="1" noAdjustHandles="1" noChangeArrowheads="1" noChangeShapeType="1" noTextEdit="1"/>
              </p:cNvSpPr>
              <p:nvPr>
                <p:ph idx="1"/>
              </p:nvPr>
            </p:nvSpPr>
            <p:spPr>
              <a:blipFill>
                <a:blip r:embed="rId2"/>
                <a:stretch>
                  <a:fillRect l="-1043" t="-2241" r="-1159"/>
                </a:stretch>
              </a:blipFill>
            </p:spPr>
            <p:txBody>
              <a:bodyPr/>
              <a:lstStyle/>
              <a:p>
                <a:r>
                  <a:rPr lang="en-IN">
                    <a:noFill/>
                  </a:rPr>
                  <a:t> </a:t>
                </a:r>
              </a:p>
            </p:txBody>
          </p:sp>
        </mc:Fallback>
      </mc:AlternateContent>
    </p:spTree>
    <p:extLst>
      <p:ext uri="{BB962C8B-B14F-4D97-AF65-F5344CB8AC3E}">
        <p14:creationId xmlns:p14="http://schemas.microsoft.com/office/powerpoint/2010/main" val="27056515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477E1-069F-45AA-9DE0-86A8E56F9435}"/>
              </a:ext>
            </a:extLst>
          </p:cNvPr>
          <p:cNvSpPr>
            <a:spLocks noGrp="1"/>
          </p:cNvSpPr>
          <p:nvPr>
            <p:ph type="title"/>
          </p:nvPr>
        </p:nvSpPr>
        <p:spPr/>
        <p:txBody>
          <a:bodyPr/>
          <a:lstStyle/>
          <a:p>
            <a:r>
              <a:rPr lang="en-IN" dirty="0"/>
              <a:t>Regular expression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02F3BA0-A56E-4264-A79C-3F527440940D}"/>
                  </a:ext>
                </a:extLst>
              </p:cNvPr>
              <p:cNvSpPr>
                <a:spLocks noGrp="1"/>
              </p:cNvSpPr>
              <p:nvPr>
                <p:ph idx="1"/>
              </p:nvPr>
            </p:nvSpPr>
            <p:spPr/>
            <p:txBody>
              <a:bodyPr/>
              <a:lstStyle/>
              <a:p>
                <a:r>
                  <a:rPr lang="en-IN" dirty="0"/>
                  <a:t>If R is regular expression then R* is also a regular expression </a:t>
                </a:r>
                <a:r>
                  <a:rPr lang="en-US" dirty="0"/>
                  <a:t>denoting the regular language L(R)*</a:t>
                </a:r>
              </a:p>
              <a:p>
                <a:pPr marL="0" indent="0">
                  <a:buNone/>
                </a:pPr>
                <a:endParaRPr lang="en-IN" dirty="0"/>
              </a:p>
              <a:p>
                <a14:m>
                  <m:oMath xmlns:m="http://schemas.openxmlformats.org/officeDocument/2006/math">
                    <m:r>
                      <a:rPr lang="en-IN" b="0" i="1" smtClean="0">
                        <a:latin typeface="Cambria Math" panose="02040503050406030204" pitchFamily="18" charset="0"/>
                      </a:rPr>
                      <m:t>∑</m:t>
                    </m:r>
                  </m:oMath>
                </a14:m>
                <a:r>
                  <a:rPr lang="en-IN" dirty="0"/>
                  <a:t> = {0, 1, 2}</a:t>
                </a:r>
              </a:p>
              <a:p>
                <a:r>
                  <a:rPr lang="en-IN" dirty="0"/>
                  <a:t>0* is a regular expression. L(0*) = L(0)* = {</a:t>
                </a:r>
                <a14:m>
                  <m:oMath xmlns:m="http://schemas.openxmlformats.org/officeDocument/2006/math">
                    <m:r>
                      <a:rPr lang="en-US" b="0" i="1" smtClean="0">
                        <a:latin typeface="Cambria Math" panose="02040503050406030204" pitchFamily="18" charset="0"/>
                      </a:rPr>
                      <m:t>𝜖</m:t>
                    </m:r>
                  </m:oMath>
                </a14:m>
                <a:r>
                  <a:rPr lang="en-IN" dirty="0"/>
                  <a:t>, 0, 00, 000, …}</a:t>
                </a:r>
              </a:p>
              <a:p>
                <a:r>
                  <a:rPr lang="en-IN" dirty="0"/>
                  <a:t>1* is a regular expression. L(1*) = L(1)* = {</a:t>
                </a:r>
                <a14:m>
                  <m:oMath xmlns:m="http://schemas.openxmlformats.org/officeDocument/2006/math">
                    <m:r>
                      <a:rPr lang="en-US" b="0" i="1" smtClean="0">
                        <a:latin typeface="Cambria Math" panose="02040503050406030204" pitchFamily="18" charset="0"/>
                      </a:rPr>
                      <m:t>𝜖</m:t>
                    </m:r>
                  </m:oMath>
                </a14:m>
                <a:r>
                  <a:rPr lang="en-IN" dirty="0"/>
                  <a:t>, 1, 11, 111, …}</a:t>
                </a:r>
              </a:p>
              <a:p>
                <a:r>
                  <a:rPr lang="en-IN" dirty="0"/>
                  <a:t>0(1*) is a regular expression. L(0(1*)) = L(0)L(1)* = {0, 01, 011, …}</a:t>
                </a:r>
              </a:p>
              <a:p>
                <a:r>
                  <a:rPr lang="en-IN" dirty="0"/>
                  <a:t>0(1|2)* is a regular expression. L(0(1|2)*) = L(0)L(1|2)* = {0, 01, 02, 011, 012, 021, 022, …}</a:t>
                </a:r>
              </a:p>
              <a:p>
                <a:pPr marL="0" indent="0">
                  <a:buNone/>
                </a:pPr>
                <a:endParaRPr lang="en-IN" dirty="0"/>
              </a:p>
            </p:txBody>
          </p:sp>
        </mc:Choice>
        <mc:Fallback xmlns="">
          <p:sp>
            <p:nvSpPr>
              <p:cNvPr id="3" name="Content Placeholder 2">
                <a:extLst>
                  <a:ext uri="{FF2B5EF4-FFF2-40B4-BE49-F238E27FC236}">
                    <a16:creationId xmlns:a16="http://schemas.microsoft.com/office/drawing/2014/main" id="{502F3BA0-A56E-4264-A79C-3F527440940D}"/>
                  </a:ext>
                </a:extLst>
              </p:cNvPr>
              <p:cNvSpPr>
                <a:spLocks noGrp="1" noRot="1" noChangeAspect="1" noMove="1" noResize="1" noEditPoints="1" noAdjustHandles="1" noChangeArrowheads="1" noChangeShapeType="1" noTextEdit="1"/>
              </p:cNvSpPr>
              <p:nvPr>
                <p:ph idx="1"/>
              </p:nvPr>
            </p:nvSpPr>
            <p:spPr>
              <a:blipFill>
                <a:blip r:embed="rId2"/>
                <a:stretch>
                  <a:fillRect l="-1043" t="-2241" r="-1159" b="-3081"/>
                </a:stretch>
              </a:blipFill>
            </p:spPr>
            <p:txBody>
              <a:bodyPr/>
              <a:lstStyle/>
              <a:p>
                <a:r>
                  <a:rPr lang="en-IN">
                    <a:noFill/>
                  </a:rPr>
                  <a:t> </a:t>
                </a:r>
              </a:p>
            </p:txBody>
          </p:sp>
        </mc:Fallback>
      </mc:AlternateContent>
    </p:spTree>
    <p:extLst>
      <p:ext uri="{BB962C8B-B14F-4D97-AF65-F5344CB8AC3E}">
        <p14:creationId xmlns:p14="http://schemas.microsoft.com/office/powerpoint/2010/main" val="25643542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58FDF-F458-4C46-B778-7C20AD3AA357}"/>
              </a:ext>
            </a:extLst>
          </p:cNvPr>
          <p:cNvSpPr>
            <a:spLocks noGrp="1"/>
          </p:cNvSpPr>
          <p:nvPr>
            <p:ph type="title"/>
          </p:nvPr>
        </p:nvSpPr>
        <p:spPr/>
        <p:txBody>
          <a:bodyPr/>
          <a:lstStyle/>
          <a:p>
            <a:r>
              <a:rPr lang="en-IN" dirty="0"/>
              <a:t>Shorthand</a:t>
            </a:r>
          </a:p>
        </p:txBody>
      </p:sp>
      <p:sp>
        <p:nvSpPr>
          <p:cNvPr id="3" name="Content Placeholder 2">
            <a:extLst>
              <a:ext uri="{FF2B5EF4-FFF2-40B4-BE49-F238E27FC236}">
                <a16:creationId xmlns:a16="http://schemas.microsoft.com/office/drawing/2014/main" id="{640318AD-45BE-4643-B373-78A86EB80FEA}"/>
              </a:ext>
            </a:extLst>
          </p:cNvPr>
          <p:cNvSpPr>
            <a:spLocks noGrp="1"/>
          </p:cNvSpPr>
          <p:nvPr>
            <p:ph idx="1"/>
          </p:nvPr>
        </p:nvSpPr>
        <p:spPr/>
        <p:txBody>
          <a:bodyPr/>
          <a:lstStyle/>
          <a:p>
            <a:r>
              <a:rPr lang="en-IN" dirty="0"/>
              <a:t>(0|1|2|3|4|5|6|7|8|9) -&gt; [0-9]</a:t>
            </a:r>
          </a:p>
          <a:p>
            <a:r>
              <a:rPr lang="en-IN" dirty="0"/>
              <a:t>(</a:t>
            </a:r>
            <a:r>
              <a:rPr lang="en-IN" dirty="0" err="1"/>
              <a:t>a|b</a:t>
            </a:r>
            <a:r>
              <a:rPr lang="en-IN" dirty="0"/>
              <a:t>|…|z) -&gt; [a-z]</a:t>
            </a:r>
          </a:p>
          <a:p>
            <a:r>
              <a:rPr lang="en-IN" dirty="0"/>
              <a:t>(A|B|…|Z) -&gt; [A-Z]</a:t>
            </a:r>
          </a:p>
        </p:txBody>
      </p:sp>
    </p:spTree>
    <p:extLst>
      <p:ext uri="{BB962C8B-B14F-4D97-AF65-F5344CB8AC3E}">
        <p14:creationId xmlns:p14="http://schemas.microsoft.com/office/powerpoint/2010/main" val="1976849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EECF7-6793-9263-9E7B-19A0738BAD04}"/>
              </a:ext>
            </a:extLst>
          </p:cNvPr>
          <p:cNvSpPr>
            <a:spLocks noGrp="1"/>
          </p:cNvSpPr>
          <p:nvPr>
            <p:ph type="title"/>
          </p:nvPr>
        </p:nvSpPr>
        <p:spPr/>
        <p:txBody>
          <a:bodyPr/>
          <a:lstStyle/>
          <a:p>
            <a:r>
              <a:rPr lang="en-IN" dirty="0" err="1"/>
              <a:t>Midsem</a:t>
            </a:r>
            <a:r>
              <a:rPr lang="en-IN" dirty="0"/>
              <a:t>	</a:t>
            </a:r>
          </a:p>
        </p:txBody>
      </p:sp>
      <p:sp>
        <p:nvSpPr>
          <p:cNvPr id="3" name="Content Placeholder 2">
            <a:extLst>
              <a:ext uri="{FF2B5EF4-FFF2-40B4-BE49-F238E27FC236}">
                <a16:creationId xmlns:a16="http://schemas.microsoft.com/office/drawing/2014/main" id="{29CC23B2-8E72-C152-F6F7-504D35FF819A}"/>
              </a:ext>
            </a:extLst>
          </p:cNvPr>
          <p:cNvSpPr>
            <a:spLocks noGrp="1"/>
          </p:cNvSpPr>
          <p:nvPr>
            <p:ph idx="1"/>
          </p:nvPr>
        </p:nvSpPr>
        <p:spPr/>
        <p:txBody>
          <a:bodyPr/>
          <a:lstStyle/>
          <a:p>
            <a:r>
              <a:rPr lang="en-IN" dirty="0" err="1"/>
              <a:t>Midsem</a:t>
            </a:r>
            <a:r>
              <a:rPr lang="en-IN" dirty="0"/>
              <a:t> will be a two-hour exam</a:t>
            </a:r>
          </a:p>
        </p:txBody>
      </p:sp>
    </p:spTree>
    <p:extLst>
      <p:ext uri="{BB962C8B-B14F-4D97-AF65-F5344CB8AC3E}">
        <p14:creationId xmlns:p14="http://schemas.microsoft.com/office/powerpoint/2010/main" val="7879099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5B786-F292-4186-9695-626EDD1FF45B}"/>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8894C447-1EE7-4C10-BD60-3A2A3769A2DA}"/>
              </a:ext>
            </a:extLst>
          </p:cNvPr>
          <p:cNvSpPr>
            <a:spLocks noGrp="1"/>
          </p:cNvSpPr>
          <p:nvPr>
            <p:ph idx="1"/>
          </p:nvPr>
        </p:nvSpPr>
        <p:spPr/>
        <p:txBody>
          <a:bodyPr/>
          <a:lstStyle/>
          <a:p>
            <a:r>
              <a:rPr lang="en-US" dirty="0"/>
              <a:t>Identifiers: An alphabetic character followed by zero or more alphanumeric</a:t>
            </a:r>
          </a:p>
        </p:txBody>
      </p:sp>
      <p:sp>
        <p:nvSpPr>
          <p:cNvPr id="4" name="TextBox 3">
            <a:extLst>
              <a:ext uri="{FF2B5EF4-FFF2-40B4-BE49-F238E27FC236}">
                <a16:creationId xmlns:a16="http://schemas.microsoft.com/office/drawing/2014/main" id="{27D37028-DD10-4915-8750-FD5AC046ADC4}"/>
              </a:ext>
            </a:extLst>
          </p:cNvPr>
          <p:cNvSpPr txBox="1"/>
          <p:nvPr/>
        </p:nvSpPr>
        <p:spPr>
          <a:xfrm>
            <a:off x="7599680" y="3119120"/>
            <a:ext cx="3881120" cy="1477328"/>
          </a:xfrm>
          <a:prstGeom prst="rect">
            <a:avLst/>
          </a:prstGeom>
          <a:noFill/>
        </p:spPr>
        <p:txBody>
          <a:bodyPr wrap="square" rtlCol="0">
            <a:spAutoFit/>
          </a:bodyPr>
          <a:lstStyle/>
          <a:p>
            <a:r>
              <a:rPr lang="en-IN" dirty="0"/>
              <a:t>Shorthand:</a:t>
            </a:r>
          </a:p>
          <a:p>
            <a:r>
              <a:rPr lang="en-IN" dirty="0"/>
              <a:t>(0|1|2|3|4|5|6|7|8|9) -&gt; [0-9]</a:t>
            </a:r>
          </a:p>
          <a:p>
            <a:r>
              <a:rPr lang="en-IN" dirty="0"/>
              <a:t>(</a:t>
            </a:r>
            <a:r>
              <a:rPr lang="en-IN" dirty="0" err="1"/>
              <a:t>a|b</a:t>
            </a:r>
            <a:r>
              <a:rPr lang="en-IN" dirty="0"/>
              <a:t>|…|z) -&gt; [a-z]</a:t>
            </a:r>
          </a:p>
          <a:p>
            <a:r>
              <a:rPr lang="en-IN" dirty="0"/>
              <a:t>(A|B|…|Z) -&gt; [A-Z]</a:t>
            </a:r>
          </a:p>
          <a:p>
            <a:endParaRPr lang="en-IN" dirty="0"/>
          </a:p>
        </p:txBody>
      </p:sp>
    </p:spTree>
    <p:extLst>
      <p:ext uri="{BB962C8B-B14F-4D97-AF65-F5344CB8AC3E}">
        <p14:creationId xmlns:p14="http://schemas.microsoft.com/office/powerpoint/2010/main" val="7926314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5B786-F292-4186-9695-626EDD1FF45B}"/>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8894C447-1EE7-4C10-BD60-3A2A3769A2DA}"/>
              </a:ext>
            </a:extLst>
          </p:cNvPr>
          <p:cNvSpPr>
            <a:spLocks noGrp="1"/>
          </p:cNvSpPr>
          <p:nvPr>
            <p:ph idx="1"/>
          </p:nvPr>
        </p:nvSpPr>
        <p:spPr/>
        <p:txBody>
          <a:bodyPr/>
          <a:lstStyle/>
          <a:p>
            <a:r>
              <a:rPr lang="en-US" dirty="0"/>
              <a:t>Identifiers: An alphabetic character followed by zero or more alphanumeric</a:t>
            </a:r>
          </a:p>
          <a:p>
            <a:endParaRPr lang="en-US" dirty="0"/>
          </a:p>
          <a:p>
            <a:pPr marL="0" indent="0">
              <a:buNone/>
            </a:pPr>
            <a:r>
              <a:rPr lang="en-US" dirty="0"/>
              <a:t>([A…Z]|[a...z])|([A…Z]|[a…z]|[0…9])*</a:t>
            </a:r>
          </a:p>
        </p:txBody>
      </p:sp>
    </p:spTree>
    <p:extLst>
      <p:ext uri="{BB962C8B-B14F-4D97-AF65-F5344CB8AC3E}">
        <p14:creationId xmlns:p14="http://schemas.microsoft.com/office/powerpoint/2010/main" val="42039238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5B786-F292-4186-9695-626EDD1FF45B}"/>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8894C447-1EE7-4C10-BD60-3A2A3769A2DA}"/>
              </a:ext>
            </a:extLst>
          </p:cNvPr>
          <p:cNvSpPr>
            <a:spLocks noGrp="1"/>
          </p:cNvSpPr>
          <p:nvPr>
            <p:ph idx="1"/>
          </p:nvPr>
        </p:nvSpPr>
        <p:spPr/>
        <p:txBody>
          <a:bodyPr/>
          <a:lstStyle/>
          <a:p>
            <a:r>
              <a:rPr lang="en-US" dirty="0"/>
              <a:t>Unsigned integers: zero or nonzero digit followed by zero or more digits</a:t>
            </a:r>
          </a:p>
        </p:txBody>
      </p:sp>
      <p:sp>
        <p:nvSpPr>
          <p:cNvPr id="5" name="TextBox 4">
            <a:extLst>
              <a:ext uri="{FF2B5EF4-FFF2-40B4-BE49-F238E27FC236}">
                <a16:creationId xmlns:a16="http://schemas.microsoft.com/office/drawing/2014/main" id="{335474B3-FBB6-4151-8AC0-AC5FEFC156D0}"/>
              </a:ext>
            </a:extLst>
          </p:cNvPr>
          <p:cNvSpPr txBox="1"/>
          <p:nvPr/>
        </p:nvSpPr>
        <p:spPr>
          <a:xfrm>
            <a:off x="7599680" y="3129280"/>
            <a:ext cx="3881120" cy="1477328"/>
          </a:xfrm>
          <a:prstGeom prst="rect">
            <a:avLst/>
          </a:prstGeom>
          <a:noFill/>
        </p:spPr>
        <p:txBody>
          <a:bodyPr wrap="square" rtlCol="0">
            <a:spAutoFit/>
          </a:bodyPr>
          <a:lstStyle/>
          <a:p>
            <a:r>
              <a:rPr lang="en-IN" dirty="0"/>
              <a:t>Shorthand:</a:t>
            </a:r>
          </a:p>
          <a:p>
            <a:r>
              <a:rPr lang="en-IN" dirty="0"/>
              <a:t>(0|1|2|3|4|5|6|7|8|9) -&gt; [0-9]</a:t>
            </a:r>
          </a:p>
          <a:p>
            <a:r>
              <a:rPr lang="en-IN" dirty="0"/>
              <a:t>(</a:t>
            </a:r>
            <a:r>
              <a:rPr lang="en-IN" dirty="0" err="1"/>
              <a:t>a|b</a:t>
            </a:r>
            <a:r>
              <a:rPr lang="en-IN" dirty="0"/>
              <a:t>|…|z) -&gt; [a-z]</a:t>
            </a:r>
          </a:p>
          <a:p>
            <a:r>
              <a:rPr lang="en-IN" dirty="0"/>
              <a:t>(A|B|…|Z) -&gt; [A-Z]</a:t>
            </a:r>
          </a:p>
          <a:p>
            <a:endParaRPr lang="en-IN" dirty="0"/>
          </a:p>
        </p:txBody>
      </p:sp>
    </p:spTree>
    <p:extLst>
      <p:ext uri="{BB962C8B-B14F-4D97-AF65-F5344CB8AC3E}">
        <p14:creationId xmlns:p14="http://schemas.microsoft.com/office/powerpoint/2010/main" val="32096328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5B786-F292-4186-9695-626EDD1FF45B}"/>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8894C447-1EE7-4C10-BD60-3A2A3769A2DA}"/>
              </a:ext>
            </a:extLst>
          </p:cNvPr>
          <p:cNvSpPr>
            <a:spLocks noGrp="1"/>
          </p:cNvSpPr>
          <p:nvPr>
            <p:ph idx="1"/>
          </p:nvPr>
        </p:nvSpPr>
        <p:spPr/>
        <p:txBody>
          <a:bodyPr/>
          <a:lstStyle/>
          <a:p>
            <a:r>
              <a:rPr lang="en-US" dirty="0"/>
              <a:t>Unsigned integers: zero or nonzero digit followed by zero or more digits</a:t>
            </a:r>
          </a:p>
          <a:p>
            <a:endParaRPr lang="en-US" dirty="0"/>
          </a:p>
          <a:p>
            <a:pPr marL="0" indent="0">
              <a:buNone/>
            </a:pPr>
            <a:r>
              <a:rPr lang="en-US" dirty="0"/>
              <a:t>0|[1…9][0…9]*</a:t>
            </a:r>
          </a:p>
        </p:txBody>
      </p:sp>
    </p:spTree>
    <p:extLst>
      <p:ext uri="{BB962C8B-B14F-4D97-AF65-F5344CB8AC3E}">
        <p14:creationId xmlns:p14="http://schemas.microsoft.com/office/powerpoint/2010/main" val="35806079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7EDE2-140C-4C1D-A136-6D1BCC0D41A5}"/>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1A8E5881-236D-4EAA-8BA9-28D895A5BA5B}"/>
              </a:ext>
            </a:extLst>
          </p:cNvPr>
          <p:cNvSpPr>
            <a:spLocks noGrp="1"/>
          </p:cNvSpPr>
          <p:nvPr>
            <p:ph idx="1"/>
          </p:nvPr>
        </p:nvSpPr>
        <p:spPr/>
        <p:txBody>
          <a:bodyPr/>
          <a:lstStyle/>
          <a:p>
            <a:r>
              <a:rPr lang="en-US" dirty="0"/>
              <a:t>Unsigned real numbers</a:t>
            </a:r>
          </a:p>
          <a:p>
            <a:pPr lvl="1"/>
            <a:r>
              <a:rPr lang="en-US" dirty="0"/>
              <a:t>unsigned integer followed by either the empty string or a decimal followed by one or more digit</a:t>
            </a:r>
          </a:p>
          <a:p>
            <a:pPr lvl="1"/>
            <a:endParaRPr lang="en-US" dirty="0"/>
          </a:p>
        </p:txBody>
      </p:sp>
      <p:sp>
        <p:nvSpPr>
          <p:cNvPr id="5" name="TextBox 4">
            <a:extLst>
              <a:ext uri="{FF2B5EF4-FFF2-40B4-BE49-F238E27FC236}">
                <a16:creationId xmlns:a16="http://schemas.microsoft.com/office/drawing/2014/main" id="{63D766BD-4209-4230-97C0-0D28978159D6}"/>
              </a:ext>
            </a:extLst>
          </p:cNvPr>
          <p:cNvSpPr txBox="1"/>
          <p:nvPr/>
        </p:nvSpPr>
        <p:spPr>
          <a:xfrm>
            <a:off x="7599680" y="3119120"/>
            <a:ext cx="3881120" cy="1477328"/>
          </a:xfrm>
          <a:prstGeom prst="rect">
            <a:avLst/>
          </a:prstGeom>
          <a:noFill/>
        </p:spPr>
        <p:txBody>
          <a:bodyPr wrap="square" rtlCol="0">
            <a:spAutoFit/>
          </a:bodyPr>
          <a:lstStyle/>
          <a:p>
            <a:r>
              <a:rPr lang="en-IN" dirty="0"/>
              <a:t>Shorthand:</a:t>
            </a:r>
          </a:p>
          <a:p>
            <a:r>
              <a:rPr lang="en-IN" dirty="0"/>
              <a:t>(0|1|2|3|4|5|6|7|8|9) -&gt; [0-9]</a:t>
            </a:r>
          </a:p>
          <a:p>
            <a:r>
              <a:rPr lang="en-IN" dirty="0"/>
              <a:t>(</a:t>
            </a:r>
            <a:r>
              <a:rPr lang="en-IN" dirty="0" err="1"/>
              <a:t>a|b</a:t>
            </a:r>
            <a:r>
              <a:rPr lang="en-IN" dirty="0"/>
              <a:t>|…|z) -&gt; [a-z]</a:t>
            </a:r>
          </a:p>
          <a:p>
            <a:r>
              <a:rPr lang="en-IN" dirty="0"/>
              <a:t>(A|B|…|Z) -&gt; [A-Z]</a:t>
            </a:r>
          </a:p>
          <a:p>
            <a:endParaRPr lang="en-IN" dirty="0"/>
          </a:p>
        </p:txBody>
      </p:sp>
    </p:spTree>
    <p:extLst>
      <p:ext uri="{BB962C8B-B14F-4D97-AF65-F5344CB8AC3E}">
        <p14:creationId xmlns:p14="http://schemas.microsoft.com/office/powerpoint/2010/main" val="26572793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7EDE2-140C-4C1D-A136-6D1BCC0D41A5}"/>
              </a:ext>
            </a:extLst>
          </p:cNvPr>
          <p:cNvSpPr>
            <a:spLocks noGrp="1"/>
          </p:cNvSpPr>
          <p:nvPr>
            <p:ph type="title"/>
          </p:nvPr>
        </p:nvSpPr>
        <p:spPr/>
        <p:txBody>
          <a:bodyPr/>
          <a:lstStyle/>
          <a:p>
            <a:r>
              <a:rPr lang="en-US" dirty="0"/>
              <a:t>Examples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A8E5881-236D-4EAA-8BA9-28D895A5BA5B}"/>
                  </a:ext>
                </a:extLst>
              </p:cNvPr>
              <p:cNvSpPr>
                <a:spLocks noGrp="1"/>
              </p:cNvSpPr>
              <p:nvPr>
                <p:ph idx="1"/>
              </p:nvPr>
            </p:nvSpPr>
            <p:spPr/>
            <p:txBody>
              <a:bodyPr/>
              <a:lstStyle/>
              <a:p>
                <a:r>
                  <a:rPr lang="en-US" dirty="0"/>
                  <a:t>Unsigned real numbers</a:t>
                </a:r>
              </a:p>
              <a:p>
                <a:pPr lvl="1"/>
                <a:r>
                  <a:rPr lang="en-US" dirty="0"/>
                  <a:t>unsigned integer followed by either the empty string or a decimal followed by one or more digit</a:t>
                </a:r>
              </a:p>
              <a:p>
                <a:endParaRPr lang="en-US" dirty="0"/>
              </a:p>
              <a:p>
                <a:pPr marL="0" indent="0">
                  <a:buNone/>
                </a:pPr>
                <a:r>
                  <a:rPr lang="en-US" dirty="0"/>
                  <a:t>0|[1…9][0…9]*(</a:t>
                </a:r>
                <a14:m>
                  <m:oMath xmlns:m="http://schemas.openxmlformats.org/officeDocument/2006/math">
                    <m:r>
                      <a:rPr lang="en-US" b="0" i="1" smtClean="0">
                        <a:latin typeface="Cambria Math" panose="02040503050406030204" pitchFamily="18" charset="0"/>
                      </a:rPr>
                      <m:t>𝜖</m:t>
                    </m:r>
                    <m:r>
                      <a:rPr lang="en-US" b="0" i="1" smtClean="0">
                        <a:latin typeface="Cambria Math" panose="02040503050406030204" pitchFamily="18" charset="0"/>
                      </a:rPr>
                      <m:t>|</m:t>
                    </m:r>
                    <m:r>
                      <a:rPr lang="en-US" b="0" i="0" smtClean="0">
                        <a:latin typeface="Cambria Math" panose="02040503050406030204" pitchFamily="18" charset="0"/>
                      </a:rPr>
                      <m:t>.</m:t>
                    </m:r>
                  </m:oMath>
                </a14:m>
                <a:r>
                  <a:rPr lang="en-US" dirty="0"/>
                  <a:t>[0...9]</a:t>
                </a:r>
                <a:r>
                  <a:rPr lang="en-US" baseline="30000" dirty="0"/>
                  <a:t>+</a:t>
                </a:r>
                <a:r>
                  <a:rPr lang="en-US" dirty="0"/>
                  <a:t>)</a:t>
                </a:r>
              </a:p>
            </p:txBody>
          </p:sp>
        </mc:Choice>
        <mc:Fallback xmlns="">
          <p:sp>
            <p:nvSpPr>
              <p:cNvPr id="3" name="Content Placeholder 2">
                <a:extLst>
                  <a:ext uri="{FF2B5EF4-FFF2-40B4-BE49-F238E27FC236}">
                    <a16:creationId xmlns:a16="http://schemas.microsoft.com/office/drawing/2014/main" id="{1A8E5881-236D-4EAA-8BA9-28D895A5BA5B}"/>
                  </a:ext>
                </a:extLst>
              </p:cNvPr>
              <p:cNvSpPr>
                <a:spLocks noGrp="1" noRot="1" noChangeAspect="1" noMove="1" noResize="1" noEditPoints="1" noAdjustHandles="1" noChangeArrowheads="1" noChangeShapeType="1" noTextEdit="1"/>
              </p:cNvSpPr>
              <p:nvPr>
                <p:ph idx="1"/>
              </p:nvPr>
            </p:nvSpPr>
            <p:spPr>
              <a:blipFill>
                <a:blip r:embed="rId2"/>
                <a:stretch>
                  <a:fillRect l="-1217" t="-2241" r="-1043"/>
                </a:stretch>
              </a:blipFill>
            </p:spPr>
            <p:txBody>
              <a:bodyPr/>
              <a:lstStyle/>
              <a:p>
                <a:r>
                  <a:rPr lang="en-IN">
                    <a:noFill/>
                  </a:rPr>
                  <a:t> </a:t>
                </a:r>
              </a:p>
            </p:txBody>
          </p:sp>
        </mc:Fallback>
      </mc:AlternateContent>
    </p:spTree>
    <p:extLst>
      <p:ext uri="{BB962C8B-B14F-4D97-AF65-F5344CB8AC3E}">
        <p14:creationId xmlns:p14="http://schemas.microsoft.com/office/powerpoint/2010/main" val="16030887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19356-4D73-40AE-9A79-269DE2D97025}"/>
              </a:ext>
            </a:extLst>
          </p:cNvPr>
          <p:cNvSpPr>
            <a:spLocks noGrp="1"/>
          </p:cNvSpPr>
          <p:nvPr>
            <p:ph type="title"/>
          </p:nvPr>
        </p:nvSpPr>
        <p:spPr/>
        <p:txBody>
          <a:bodyPr/>
          <a:lstStyle/>
          <a:p>
            <a:r>
              <a:rPr lang="en-US" dirty="0"/>
              <a:t>Complement operator</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A662359-F599-46C4-AF9C-A2EF2019AD4A}"/>
                  </a:ext>
                </a:extLst>
              </p:cNvPr>
              <p:cNvSpPr>
                <a:spLocks noGrp="1"/>
              </p:cNvSpPr>
              <p:nvPr>
                <p:ph idx="1"/>
              </p:nvPr>
            </p:nvSpPr>
            <p:spPr/>
            <p:txBody>
              <a:bodyPr/>
              <a:lstStyle/>
              <a:p>
                <a:r>
                  <a:rPr lang="en-US" dirty="0"/>
                  <a:t>The notation ^c specifies the set {</a:t>
                </a:r>
                <a14:m>
                  <m:oMath xmlns:m="http://schemas.openxmlformats.org/officeDocument/2006/math">
                    <m:r>
                      <a:rPr lang="en-US" b="0" i="1" smtClean="0">
                        <a:latin typeface="Cambria Math" panose="02040503050406030204" pitchFamily="18" charset="0"/>
                      </a:rPr>
                      <m:t>∑</m:t>
                    </m:r>
                  </m:oMath>
                </a14:m>
                <a:r>
                  <a:rPr lang="en-US" dirty="0"/>
                  <a:t> - c}</a:t>
                </a:r>
              </a:p>
              <a:p>
                <a:pPr lvl="1"/>
                <a:r>
                  <a:rPr lang="en-US" dirty="0"/>
                  <a:t>Complement (^) has higher precedence than *, |, or  </a:t>
                </a:r>
                <a:r>
                  <a:rPr lang="en-US" baseline="30000" dirty="0"/>
                  <a:t>+</a:t>
                </a:r>
                <a:endParaRPr lang="en-US" dirty="0"/>
              </a:p>
            </p:txBody>
          </p:sp>
        </mc:Choice>
        <mc:Fallback xmlns="">
          <p:sp>
            <p:nvSpPr>
              <p:cNvPr id="3" name="Content Placeholder 2">
                <a:extLst>
                  <a:ext uri="{FF2B5EF4-FFF2-40B4-BE49-F238E27FC236}">
                    <a16:creationId xmlns:a16="http://schemas.microsoft.com/office/drawing/2014/main" id="{EA662359-F599-46C4-AF9C-A2EF2019AD4A}"/>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30000546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43B0B6-6C62-A8D2-A339-94B02B36BF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477D222-21CA-B279-B365-BF3090BB7C9F}"/>
              </a:ext>
            </a:extLst>
          </p:cNvPr>
          <p:cNvSpPr>
            <a:spLocks noGrp="1"/>
          </p:cNvSpPr>
          <p:nvPr>
            <p:ph type="title"/>
          </p:nvPr>
        </p:nvSpPr>
        <p:spPr/>
        <p:txBody>
          <a:bodyPr/>
          <a:lstStyle/>
          <a:p>
            <a:r>
              <a:rPr lang="en-US" dirty="0"/>
              <a:t>Complement operator</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7C2E6F6-FFBA-8D23-BDF3-3D9BF13A6531}"/>
                  </a:ext>
                </a:extLst>
              </p:cNvPr>
              <p:cNvSpPr>
                <a:spLocks noGrp="1"/>
              </p:cNvSpPr>
              <p:nvPr>
                <p:ph idx="1"/>
              </p:nvPr>
            </p:nvSpPr>
            <p:spPr/>
            <p:txBody>
              <a:bodyPr/>
              <a:lstStyle/>
              <a:p>
                <a:r>
                  <a:rPr lang="en-US" dirty="0"/>
                  <a:t>The notation ^c specifies the set {</a:t>
                </a:r>
                <a14:m>
                  <m:oMath xmlns:m="http://schemas.openxmlformats.org/officeDocument/2006/math">
                    <m:r>
                      <a:rPr lang="en-US" b="0" i="1" smtClean="0">
                        <a:latin typeface="Cambria Math" panose="02040503050406030204" pitchFamily="18" charset="0"/>
                      </a:rPr>
                      <m:t>∑</m:t>
                    </m:r>
                  </m:oMath>
                </a14:m>
                <a:r>
                  <a:rPr lang="en-US" dirty="0"/>
                  <a:t> - c}</a:t>
                </a:r>
              </a:p>
              <a:p>
                <a:pPr lvl="1"/>
                <a:r>
                  <a:rPr lang="en-US" dirty="0"/>
                  <a:t>Complement (^) has higher precedence than *, |, or  </a:t>
                </a:r>
                <a:r>
                  <a:rPr lang="en-US" baseline="30000" dirty="0"/>
                  <a:t>+</a:t>
                </a:r>
              </a:p>
              <a:p>
                <a:pPr lvl="1"/>
                <a:endParaRPr lang="en-US" baseline="30000" dirty="0"/>
              </a:p>
              <a:p>
                <a:pPr lvl="1"/>
                <a:endParaRPr lang="en-US" baseline="30000" dirty="0"/>
              </a:p>
              <a:p>
                <a14:m>
                  <m:oMath xmlns:m="http://schemas.openxmlformats.org/officeDocument/2006/math">
                    <m:r>
                      <a:rPr lang="en-IN" b="0" i="1" smtClean="0">
                        <a:latin typeface="Cambria Math" panose="02040503050406030204" pitchFamily="18" charset="0"/>
                      </a:rPr>
                      <m:t>∑</m:t>
                    </m:r>
                  </m:oMath>
                </a14:m>
                <a:r>
                  <a:rPr lang="en-US" dirty="0"/>
                  <a:t> = {a, b, c}</a:t>
                </a:r>
              </a:p>
              <a:p>
                <a:endParaRPr lang="en-US" dirty="0"/>
              </a:p>
              <a:p>
                <a:pPr marL="0" indent="0">
                  <a:buNone/>
                </a:pPr>
                <a:r>
                  <a:rPr lang="en-US" dirty="0"/>
                  <a:t>(^c)* = </a:t>
                </a:r>
              </a:p>
            </p:txBody>
          </p:sp>
        </mc:Choice>
        <mc:Fallback xmlns="">
          <p:sp>
            <p:nvSpPr>
              <p:cNvPr id="3" name="Content Placeholder 2">
                <a:extLst>
                  <a:ext uri="{FF2B5EF4-FFF2-40B4-BE49-F238E27FC236}">
                    <a16:creationId xmlns:a16="http://schemas.microsoft.com/office/drawing/2014/main" id="{27C2E6F6-FFBA-8D23-BDF3-3D9BF13A6531}"/>
                  </a:ext>
                </a:extLst>
              </p:cNvPr>
              <p:cNvSpPr>
                <a:spLocks noGrp="1" noRot="1" noChangeAspect="1" noMove="1" noResize="1" noEditPoints="1" noAdjustHandles="1" noChangeArrowheads="1" noChangeShapeType="1" noTextEdit="1"/>
              </p:cNvSpPr>
              <p:nvPr>
                <p:ph idx="1"/>
              </p:nvPr>
            </p:nvSpPr>
            <p:spPr>
              <a:blipFill>
                <a:blip r:embed="rId2"/>
                <a:stretch>
                  <a:fillRect l="-1217" t="-2241"/>
                </a:stretch>
              </a:blipFill>
            </p:spPr>
            <p:txBody>
              <a:bodyPr/>
              <a:lstStyle/>
              <a:p>
                <a:r>
                  <a:rPr lang="en-IN">
                    <a:noFill/>
                  </a:rPr>
                  <a:t> </a:t>
                </a:r>
              </a:p>
            </p:txBody>
          </p:sp>
        </mc:Fallback>
      </mc:AlternateContent>
    </p:spTree>
    <p:extLst>
      <p:ext uri="{BB962C8B-B14F-4D97-AF65-F5344CB8AC3E}">
        <p14:creationId xmlns:p14="http://schemas.microsoft.com/office/powerpoint/2010/main" val="15218894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BFD7EF-8FD1-8832-FC7F-2B1E8DD894C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28EAB0-DCDF-2286-806C-13832C340C25}"/>
              </a:ext>
            </a:extLst>
          </p:cNvPr>
          <p:cNvSpPr>
            <a:spLocks noGrp="1"/>
          </p:cNvSpPr>
          <p:nvPr>
            <p:ph type="title"/>
          </p:nvPr>
        </p:nvSpPr>
        <p:spPr/>
        <p:txBody>
          <a:bodyPr/>
          <a:lstStyle/>
          <a:p>
            <a:r>
              <a:rPr lang="en-US" dirty="0"/>
              <a:t>Complement operator</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20D792C-D967-0CAC-C675-5B166024E920}"/>
                  </a:ext>
                </a:extLst>
              </p:cNvPr>
              <p:cNvSpPr>
                <a:spLocks noGrp="1"/>
              </p:cNvSpPr>
              <p:nvPr>
                <p:ph idx="1"/>
              </p:nvPr>
            </p:nvSpPr>
            <p:spPr/>
            <p:txBody>
              <a:bodyPr/>
              <a:lstStyle/>
              <a:p>
                <a:r>
                  <a:rPr lang="en-US" dirty="0"/>
                  <a:t>The notation ^c specifies the set {</a:t>
                </a:r>
                <a14:m>
                  <m:oMath xmlns:m="http://schemas.openxmlformats.org/officeDocument/2006/math">
                    <m:r>
                      <a:rPr lang="en-US" b="0" i="1" smtClean="0">
                        <a:latin typeface="Cambria Math" panose="02040503050406030204" pitchFamily="18" charset="0"/>
                      </a:rPr>
                      <m:t>∑</m:t>
                    </m:r>
                  </m:oMath>
                </a14:m>
                <a:r>
                  <a:rPr lang="en-US" dirty="0"/>
                  <a:t> - c}</a:t>
                </a:r>
              </a:p>
              <a:p>
                <a:pPr lvl="1"/>
                <a:r>
                  <a:rPr lang="en-US" dirty="0"/>
                  <a:t>Complement (^) has higher precedence than *, |, or  </a:t>
                </a:r>
                <a:r>
                  <a:rPr lang="en-US" baseline="30000" dirty="0"/>
                  <a:t>+</a:t>
                </a:r>
              </a:p>
              <a:p>
                <a:pPr lvl="1"/>
                <a:endParaRPr lang="en-US" baseline="30000" dirty="0"/>
              </a:p>
              <a:p>
                <a:pPr lvl="1"/>
                <a:endParaRPr lang="en-US" baseline="30000" dirty="0"/>
              </a:p>
              <a:p>
                <a14:m>
                  <m:oMath xmlns:m="http://schemas.openxmlformats.org/officeDocument/2006/math">
                    <m:r>
                      <a:rPr lang="en-IN" b="0" i="1" smtClean="0">
                        <a:latin typeface="Cambria Math" panose="02040503050406030204" pitchFamily="18" charset="0"/>
                      </a:rPr>
                      <m:t>∑</m:t>
                    </m:r>
                  </m:oMath>
                </a14:m>
                <a:r>
                  <a:rPr lang="en-US" dirty="0"/>
                  <a:t> = {a, b, c}</a:t>
                </a:r>
              </a:p>
              <a:p>
                <a:endParaRPr lang="en-US" dirty="0"/>
              </a:p>
              <a:p>
                <a:pPr marL="0" indent="0">
                  <a:buNone/>
                </a:pPr>
                <a:r>
                  <a:rPr lang="en-US" dirty="0"/>
                  <a:t>(^c)* </a:t>
                </a:r>
                <a:r>
                  <a:rPr lang="en-US"/>
                  <a:t>= (a | b)*</a:t>
                </a:r>
                <a:endParaRPr lang="en-US" dirty="0"/>
              </a:p>
            </p:txBody>
          </p:sp>
        </mc:Choice>
        <mc:Fallback xmlns="">
          <p:sp>
            <p:nvSpPr>
              <p:cNvPr id="3" name="Content Placeholder 2">
                <a:extLst>
                  <a:ext uri="{FF2B5EF4-FFF2-40B4-BE49-F238E27FC236}">
                    <a16:creationId xmlns:a16="http://schemas.microsoft.com/office/drawing/2014/main" id="{D20D792C-D967-0CAC-C675-5B166024E920}"/>
                  </a:ext>
                </a:extLst>
              </p:cNvPr>
              <p:cNvSpPr>
                <a:spLocks noGrp="1" noRot="1" noChangeAspect="1" noMove="1" noResize="1" noEditPoints="1" noAdjustHandles="1" noChangeArrowheads="1" noChangeShapeType="1" noTextEdit="1"/>
              </p:cNvSpPr>
              <p:nvPr>
                <p:ph idx="1"/>
              </p:nvPr>
            </p:nvSpPr>
            <p:spPr>
              <a:blipFill>
                <a:blip r:embed="rId2"/>
                <a:stretch>
                  <a:fillRect l="-1217" t="-2241"/>
                </a:stretch>
              </a:blipFill>
            </p:spPr>
            <p:txBody>
              <a:bodyPr/>
              <a:lstStyle/>
              <a:p>
                <a:r>
                  <a:rPr lang="en-IN">
                    <a:noFill/>
                  </a:rPr>
                  <a:t> </a:t>
                </a:r>
              </a:p>
            </p:txBody>
          </p:sp>
        </mc:Fallback>
      </mc:AlternateContent>
    </p:spTree>
    <p:extLst>
      <p:ext uri="{BB962C8B-B14F-4D97-AF65-F5344CB8AC3E}">
        <p14:creationId xmlns:p14="http://schemas.microsoft.com/office/powerpoint/2010/main" val="21874697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19356-4D73-40AE-9A79-269DE2D97025}"/>
              </a:ext>
            </a:extLst>
          </p:cNvPr>
          <p:cNvSpPr>
            <a:spLocks noGrp="1"/>
          </p:cNvSpPr>
          <p:nvPr>
            <p:ph type="title"/>
          </p:nvPr>
        </p:nvSpPr>
        <p:spPr/>
        <p:txBody>
          <a:bodyPr/>
          <a:lstStyle/>
          <a:p>
            <a:r>
              <a:rPr lang="en-US" dirty="0"/>
              <a:t>Escape sequence</a:t>
            </a:r>
          </a:p>
        </p:txBody>
      </p:sp>
      <p:sp>
        <p:nvSpPr>
          <p:cNvPr id="3" name="Content Placeholder 2">
            <a:extLst>
              <a:ext uri="{FF2B5EF4-FFF2-40B4-BE49-F238E27FC236}">
                <a16:creationId xmlns:a16="http://schemas.microsoft.com/office/drawing/2014/main" id="{EA662359-F599-46C4-AF9C-A2EF2019AD4A}"/>
              </a:ext>
            </a:extLst>
          </p:cNvPr>
          <p:cNvSpPr>
            <a:spLocks noGrp="1"/>
          </p:cNvSpPr>
          <p:nvPr>
            <p:ph idx="1"/>
          </p:nvPr>
        </p:nvSpPr>
        <p:spPr/>
        <p:txBody>
          <a:bodyPr/>
          <a:lstStyle/>
          <a:p>
            <a:r>
              <a:rPr lang="en-US" dirty="0"/>
              <a:t>Escape sequence ‘\’ is used for the characters that occur in the syntax</a:t>
            </a:r>
          </a:p>
          <a:p>
            <a:pPr lvl="1"/>
            <a:r>
              <a:rPr lang="en-US" dirty="0"/>
              <a:t>e.g., \(, \), \^, etc. </a:t>
            </a:r>
          </a:p>
          <a:p>
            <a:pPr lvl="1"/>
            <a:endParaRPr lang="en-US" dirty="0"/>
          </a:p>
          <a:p>
            <a:r>
              <a:rPr lang="en-US" dirty="0"/>
              <a:t>Escape sequence is also used for special characters</a:t>
            </a:r>
          </a:p>
          <a:p>
            <a:pPr lvl="1"/>
            <a:r>
              <a:rPr lang="en-US" dirty="0"/>
              <a:t>e.g., ‘\n’ for newline </a:t>
            </a:r>
          </a:p>
        </p:txBody>
      </p:sp>
    </p:spTree>
    <p:extLst>
      <p:ext uri="{BB962C8B-B14F-4D97-AF65-F5344CB8AC3E}">
        <p14:creationId xmlns:p14="http://schemas.microsoft.com/office/powerpoint/2010/main" val="4088591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399F6-3187-85B9-016B-766C13F4C7E2}"/>
              </a:ext>
            </a:extLst>
          </p:cNvPr>
          <p:cNvSpPr>
            <a:spLocks noGrp="1"/>
          </p:cNvSpPr>
          <p:nvPr>
            <p:ph type="title"/>
          </p:nvPr>
        </p:nvSpPr>
        <p:spPr/>
        <p:txBody>
          <a:bodyPr/>
          <a:lstStyle/>
          <a:p>
            <a:r>
              <a:rPr lang="en-US" dirty="0"/>
              <a:t>Lexical analysis</a:t>
            </a:r>
            <a:endParaRPr lang="en-IN" dirty="0"/>
          </a:p>
        </p:txBody>
      </p:sp>
      <p:sp>
        <p:nvSpPr>
          <p:cNvPr id="3" name="Text Placeholder 2">
            <a:extLst>
              <a:ext uri="{FF2B5EF4-FFF2-40B4-BE49-F238E27FC236}">
                <a16:creationId xmlns:a16="http://schemas.microsoft.com/office/drawing/2014/main" id="{A299E4D8-1F89-8DF9-931F-4D6B00EE3C14}"/>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23108475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B8097-F047-430C-86B4-C235717681DC}"/>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FC24A0CC-6E90-4E64-AF7B-84D1E523E3E7}"/>
              </a:ext>
            </a:extLst>
          </p:cNvPr>
          <p:cNvSpPr>
            <a:spLocks noGrp="1"/>
          </p:cNvSpPr>
          <p:nvPr>
            <p:ph idx="1"/>
          </p:nvPr>
        </p:nvSpPr>
        <p:spPr/>
        <p:txBody>
          <a:bodyPr/>
          <a:lstStyle/>
          <a:p>
            <a:r>
              <a:rPr lang="en-US" dirty="0"/>
              <a:t>Strings:</a:t>
            </a:r>
          </a:p>
          <a:p>
            <a:pPr lvl="1"/>
            <a:r>
              <a:rPr lang="en-US" dirty="0"/>
              <a:t>Strings are enclosed in quotations, e.g., “hello world”</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D2B8A4F5-152E-4679-A3B5-2C6EF63A55D0}"/>
                  </a:ext>
                </a:extLst>
              </p:cNvPr>
              <p:cNvSpPr txBox="1"/>
              <p:nvPr/>
            </p:nvSpPr>
            <p:spPr>
              <a:xfrm>
                <a:off x="7061200" y="4653280"/>
                <a:ext cx="434848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The notation ^c specifies the set {</a:t>
                </a:r>
                <a14:m>
                  <m:oMath xmlns:m="http://schemas.openxmlformats.org/officeDocument/2006/math">
                    <m:r>
                      <a:rPr lang="en-US" b="0" i="1" smtClean="0">
                        <a:latin typeface="Cambria Math" panose="02040503050406030204" pitchFamily="18" charset="0"/>
                      </a:rPr>
                      <m:t>∑</m:t>
                    </m:r>
                  </m:oMath>
                </a14:m>
                <a:r>
                  <a:rPr lang="en-US" dirty="0">
                    <a:latin typeface="Arial" panose="020B0604020202020204" pitchFamily="34" charset="0"/>
                    <a:cs typeface="Arial" panose="020B0604020202020204" pitchFamily="34" charset="0"/>
                  </a:rPr>
                  <a:t> - c}</a:t>
                </a:r>
                <a:endParaRPr lang="en-IN" dirty="0">
                  <a:latin typeface="Arial" panose="020B0604020202020204" pitchFamily="34" charset="0"/>
                  <a:cs typeface="Arial" panose="020B0604020202020204" pitchFamily="34" charset="0"/>
                </a:endParaRPr>
              </a:p>
            </p:txBody>
          </p:sp>
        </mc:Choice>
        <mc:Fallback xmlns="">
          <p:sp>
            <p:nvSpPr>
              <p:cNvPr id="4" name="TextBox 3">
                <a:extLst>
                  <a:ext uri="{FF2B5EF4-FFF2-40B4-BE49-F238E27FC236}">
                    <a16:creationId xmlns:a16="http://schemas.microsoft.com/office/drawing/2014/main" id="{D2B8A4F5-152E-4679-A3B5-2C6EF63A55D0}"/>
                  </a:ext>
                </a:extLst>
              </p:cNvPr>
              <p:cNvSpPr txBox="1">
                <a:spLocks noRot="1" noChangeAspect="1" noMove="1" noResize="1" noEditPoints="1" noAdjustHandles="1" noChangeArrowheads="1" noChangeShapeType="1" noTextEdit="1"/>
              </p:cNvSpPr>
              <p:nvPr/>
            </p:nvSpPr>
            <p:spPr>
              <a:xfrm>
                <a:off x="7061200" y="4653280"/>
                <a:ext cx="4348480" cy="369332"/>
              </a:xfrm>
              <a:prstGeom prst="rect">
                <a:avLst/>
              </a:prstGeom>
              <a:blipFill>
                <a:blip r:embed="rId2"/>
                <a:stretch>
                  <a:fillRect l="-1120" t="-8197" b="-24590"/>
                </a:stretch>
              </a:blipFill>
            </p:spPr>
            <p:txBody>
              <a:bodyPr/>
              <a:lstStyle/>
              <a:p>
                <a:r>
                  <a:rPr lang="en-IN">
                    <a:noFill/>
                  </a:rPr>
                  <a:t> </a:t>
                </a:r>
              </a:p>
            </p:txBody>
          </p:sp>
        </mc:Fallback>
      </mc:AlternateContent>
    </p:spTree>
    <p:extLst>
      <p:ext uri="{BB962C8B-B14F-4D97-AF65-F5344CB8AC3E}">
        <p14:creationId xmlns:p14="http://schemas.microsoft.com/office/powerpoint/2010/main" val="29480275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B8097-F047-430C-86B4-C235717681DC}"/>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FC24A0CC-6E90-4E64-AF7B-84D1E523E3E7}"/>
              </a:ext>
            </a:extLst>
          </p:cNvPr>
          <p:cNvSpPr>
            <a:spLocks noGrp="1"/>
          </p:cNvSpPr>
          <p:nvPr>
            <p:ph idx="1"/>
          </p:nvPr>
        </p:nvSpPr>
        <p:spPr/>
        <p:txBody>
          <a:bodyPr/>
          <a:lstStyle/>
          <a:p>
            <a:r>
              <a:rPr lang="en-US" dirty="0"/>
              <a:t>Strings:</a:t>
            </a:r>
          </a:p>
          <a:p>
            <a:pPr lvl="1"/>
            <a:r>
              <a:rPr lang="en-US" dirty="0"/>
              <a:t>Strings are enclosed in quotations, e.g., “hello world”</a:t>
            </a:r>
          </a:p>
          <a:p>
            <a:pPr marL="457200" lvl="1" indent="0">
              <a:buNone/>
            </a:pPr>
            <a:endParaRPr lang="en-US" dirty="0"/>
          </a:p>
          <a:p>
            <a:pPr marL="457200" lvl="1" indent="0">
              <a:buNone/>
            </a:pPr>
            <a:r>
              <a:rPr lang="en-US" dirty="0"/>
              <a:t>“(^”)*”</a:t>
            </a:r>
          </a:p>
        </p:txBody>
      </p:sp>
    </p:spTree>
    <p:extLst>
      <p:ext uri="{BB962C8B-B14F-4D97-AF65-F5344CB8AC3E}">
        <p14:creationId xmlns:p14="http://schemas.microsoft.com/office/powerpoint/2010/main" val="23061503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7A6D0-C889-417C-87DA-00A8A00C6B6F}"/>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68A08731-7B77-4DE3-8EF7-7DBA9E395C69}"/>
              </a:ext>
            </a:extLst>
          </p:cNvPr>
          <p:cNvSpPr>
            <a:spLocks noGrp="1"/>
          </p:cNvSpPr>
          <p:nvPr>
            <p:ph idx="1"/>
          </p:nvPr>
        </p:nvSpPr>
        <p:spPr/>
        <p:txBody>
          <a:bodyPr/>
          <a:lstStyle/>
          <a:p>
            <a:r>
              <a:rPr lang="en-US" dirty="0"/>
              <a:t>Comments</a:t>
            </a:r>
          </a:p>
          <a:p>
            <a:pPr marL="457200" lvl="1" indent="0">
              <a:buNone/>
            </a:pPr>
            <a:r>
              <a:rPr lang="en-US" dirty="0"/>
              <a:t>//</a:t>
            </a: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4077803F-8F8F-47F0-94EF-E3A9C7CD5BD4}"/>
                  </a:ext>
                </a:extLst>
              </p:cNvPr>
              <p:cNvSpPr txBox="1"/>
              <p:nvPr/>
            </p:nvSpPr>
            <p:spPr>
              <a:xfrm>
                <a:off x="7061200" y="4653280"/>
                <a:ext cx="434848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The notation ^c specifies the set {</a:t>
                </a:r>
                <a14:m>
                  <m:oMath xmlns:m="http://schemas.openxmlformats.org/officeDocument/2006/math">
                    <m:r>
                      <a:rPr lang="en-US" b="0" i="1" smtClean="0">
                        <a:latin typeface="Cambria Math" panose="02040503050406030204" pitchFamily="18" charset="0"/>
                      </a:rPr>
                      <m:t>∑</m:t>
                    </m:r>
                  </m:oMath>
                </a14:m>
                <a:r>
                  <a:rPr lang="en-US" dirty="0">
                    <a:latin typeface="Arial" panose="020B0604020202020204" pitchFamily="34" charset="0"/>
                    <a:cs typeface="Arial" panose="020B0604020202020204" pitchFamily="34" charset="0"/>
                  </a:rPr>
                  <a:t> - c}</a:t>
                </a:r>
                <a:endParaRPr lang="en-IN" dirty="0">
                  <a:latin typeface="Arial" panose="020B0604020202020204" pitchFamily="34" charset="0"/>
                  <a:cs typeface="Arial" panose="020B0604020202020204" pitchFamily="34" charset="0"/>
                </a:endParaRPr>
              </a:p>
            </p:txBody>
          </p:sp>
        </mc:Choice>
        <mc:Fallback xmlns="">
          <p:sp>
            <p:nvSpPr>
              <p:cNvPr id="5" name="TextBox 4">
                <a:extLst>
                  <a:ext uri="{FF2B5EF4-FFF2-40B4-BE49-F238E27FC236}">
                    <a16:creationId xmlns:a16="http://schemas.microsoft.com/office/drawing/2014/main" id="{4077803F-8F8F-47F0-94EF-E3A9C7CD5BD4}"/>
                  </a:ext>
                </a:extLst>
              </p:cNvPr>
              <p:cNvSpPr txBox="1">
                <a:spLocks noRot="1" noChangeAspect="1" noMove="1" noResize="1" noEditPoints="1" noAdjustHandles="1" noChangeArrowheads="1" noChangeShapeType="1" noTextEdit="1"/>
              </p:cNvSpPr>
              <p:nvPr/>
            </p:nvSpPr>
            <p:spPr>
              <a:xfrm>
                <a:off x="7061200" y="4653280"/>
                <a:ext cx="4348480" cy="369332"/>
              </a:xfrm>
              <a:prstGeom prst="rect">
                <a:avLst/>
              </a:prstGeom>
              <a:blipFill>
                <a:blip r:embed="rId2"/>
                <a:stretch>
                  <a:fillRect l="-1120" t="-8197" b="-24590"/>
                </a:stretch>
              </a:blipFill>
            </p:spPr>
            <p:txBody>
              <a:bodyPr/>
              <a:lstStyle/>
              <a:p>
                <a:r>
                  <a:rPr lang="en-IN">
                    <a:noFill/>
                  </a:rPr>
                  <a:t> </a:t>
                </a:r>
              </a:p>
            </p:txBody>
          </p:sp>
        </mc:Fallback>
      </mc:AlternateContent>
    </p:spTree>
    <p:extLst>
      <p:ext uri="{BB962C8B-B14F-4D97-AF65-F5344CB8AC3E}">
        <p14:creationId xmlns:p14="http://schemas.microsoft.com/office/powerpoint/2010/main" val="6515181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7A6D0-C889-417C-87DA-00A8A00C6B6F}"/>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68A08731-7B77-4DE3-8EF7-7DBA9E395C69}"/>
              </a:ext>
            </a:extLst>
          </p:cNvPr>
          <p:cNvSpPr>
            <a:spLocks noGrp="1"/>
          </p:cNvSpPr>
          <p:nvPr>
            <p:ph idx="1"/>
          </p:nvPr>
        </p:nvSpPr>
        <p:spPr/>
        <p:txBody>
          <a:bodyPr/>
          <a:lstStyle/>
          <a:p>
            <a:r>
              <a:rPr lang="en-US" dirty="0"/>
              <a:t>Comments</a:t>
            </a:r>
          </a:p>
          <a:p>
            <a:pPr marL="457200" lvl="1" indent="0">
              <a:buNone/>
            </a:pPr>
            <a:r>
              <a:rPr lang="en-US" dirty="0"/>
              <a:t>//</a:t>
            </a:r>
          </a:p>
          <a:p>
            <a:pPr marL="457200" lvl="1" indent="0">
              <a:buNone/>
            </a:pPr>
            <a:endParaRPr lang="en-US" dirty="0"/>
          </a:p>
          <a:p>
            <a:pPr marL="457200" lvl="1" indent="0">
              <a:buNone/>
            </a:pPr>
            <a:r>
              <a:rPr lang="en-US" dirty="0"/>
              <a:t>//(^\n)*\n</a:t>
            </a:r>
          </a:p>
        </p:txBody>
      </p:sp>
    </p:spTree>
    <p:extLst>
      <p:ext uri="{BB962C8B-B14F-4D97-AF65-F5344CB8AC3E}">
        <p14:creationId xmlns:p14="http://schemas.microsoft.com/office/powerpoint/2010/main" val="15722416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C1C4F-BF7D-47A4-8F0C-8D506A07787B}"/>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1842AFC6-08BB-4102-913E-D4A2C62DED93}"/>
              </a:ext>
            </a:extLst>
          </p:cNvPr>
          <p:cNvSpPr>
            <a:spLocks noGrp="1"/>
          </p:cNvSpPr>
          <p:nvPr>
            <p:ph idx="1"/>
          </p:nvPr>
        </p:nvSpPr>
        <p:spPr/>
        <p:txBody>
          <a:bodyPr/>
          <a:lstStyle/>
          <a:p>
            <a:r>
              <a:rPr lang="en-US" dirty="0"/>
              <a:t>Comments</a:t>
            </a:r>
          </a:p>
          <a:p>
            <a:pPr lvl="1"/>
            <a:r>
              <a:rPr lang="en-US" dirty="0"/>
              <a:t>/* */</a:t>
            </a:r>
          </a:p>
          <a:p>
            <a:pPr lvl="1"/>
            <a:r>
              <a:rPr lang="en-US" dirty="0"/>
              <a:t>If we disallow * between comments</a:t>
            </a: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6A5C9E73-C797-4D50-A34E-5EED8F2824E5}"/>
                  </a:ext>
                </a:extLst>
              </p:cNvPr>
              <p:cNvSpPr txBox="1"/>
              <p:nvPr/>
            </p:nvSpPr>
            <p:spPr>
              <a:xfrm>
                <a:off x="7061200" y="4653280"/>
                <a:ext cx="434848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The notation ^c specifies the set {</a:t>
                </a:r>
                <a14:m>
                  <m:oMath xmlns:m="http://schemas.openxmlformats.org/officeDocument/2006/math">
                    <m:r>
                      <a:rPr lang="en-US" b="0" i="1" smtClean="0">
                        <a:latin typeface="Cambria Math" panose="02040503050406030204" pitchFamily="18" charset="0"/>
                      </a:rPr>
                      <m:t>∑</m:t>
                    </m:r>
                  </m:oMath>
                </a14:m>
                <a:r>
                  <a:rPr lang="en-US" dirty="0">
                    <a:latin typeface="Arial" panose="020B0604020202020204" pitchFamily="34" charset="0"/>
                    <a:cs typeface="Arial" panose="020B0604020202020204" pitchFamily="34" charset="0"/>
                  </a:rPr>
                  <a:t> - c}</a:t>
                </a:r>
                <a:endParaRPr lang="en-IN" dirty="0">
                  <a:latin typeface="Arial" panose="020B0604020202020204" pitchFamily="34" charset="0"/>
                  <a:cs typeface="Arial" panose="020B0604020202020204" pitchFamily="34" charset="0"/>
                </a:endParaRPr>
              </a:p>
            </p:txBody>
          </p:sp>
        </mc:Choice>
        <mc:Fallback xmlns="">
          <p:sp>
            <p:nvSpPr>
              <p:cNvPr id="5" name="TextBox 4">
                <a:extLst>
                  <a:ext uri="{FF2B5EF4-FFF2-40B4-BE49-F238E27FC236}">
                    <a16:creationId xmlns:a16="http://schemas.microsoft.com/office/drawing/2014/main" id="{6A5C9E73-C797-4D50-A34E-5EED8F2824E5}"/>
                  </a:ext>
                </a:extLst>
              </p:cNvPr>
              <p:cNvSpPr txBox="1">
                <a:spLocks noRot="1" noChangeAspect="1" noMove="1" noResize="1" noEditPoints="1" noAdjustHandles="1" noChangeArrowheads="1" noChangeShapeType="1" noTextEdit="1"/>
              </p:cNvSpPr>
              <p:nvPr/>
            </p:nvSpPr>
            <p:spPr>
              <a:xfrm>
                <a:off x="7061200" y="4653280"/>
                <a:ext cx="4348480" cy="369332"/>
              </a:xfrm>
              <a:prstGeom prst="rect">
                <a:avLst/>
              </a:prstGeom>
              <a:blipFill>
                <a:blip r:embed="rId2"/>
                <a:stretch>
                  <a:fillRect l="-1120" t="-8197" b="-24590"/>
                </a:stretch>
              </a:blipFill>
            </p:spPr>
            <p:txBody>
              <a:bodyPr/>
              <a:lstStyle/>
              <a:p>
                <a:r>
                  <a:rPr lang="en-IN">
                    <a:noFill/>
                  </a:rPr>
                  <a:t> </a:t>
                </a:r>
              </a:p>
            </p:txBody>
          </p:sp>
        </mc:Fallback>
      </mc:AlternateContent>
    </p:spTree>
    <p:extLst>
      <p:ext uri="{BB962C8B-B14F-4D97-AF65-F5344CB8AC3E}">
        <p14:creationId xmlns:p14="http://schemas.microsoft.com/office/powerpoint/2010/main" val="29315690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C1C4F-BF7D-47A4-8F0C-8D506A07787B}"/>
              </a:ext>
            </a:extLst>
          </p:cNvPr>
          <p:cNvSpPr>
            <a:spLocks noGrp="1"/>
          </p:cNvSpPr>
          <p:nvPr>
            <p:ph type="title"/>
          </p:nvPr>
        </p:nvSpPr>
        <p:spPr/>
        <p:txBody>
          <a:bodyPr/>
          <a:lstStyle/>
          <a:p>
            <a:r>
              <a:rPr lang="en-US" dirty="0"/>
              <a:t>Examples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842AFC6-08BB-4102-913E-D4A2C62DED93}"/>
                  </a:ext>
                </a:extLst>
              </p:cNvPr>
              <p:cNvSpPr>
                <a:spLocks noGrp="1"/>
              </p:cNvSpPr>
              <p:nvPr>
                <p:ph idx="1"/>
              </p:nvPr>
            </p:nvSpPr>
            <p:spPr/>
            <p:txBody>
              <a:bodyPr/>
              <a:lstStyle/>
              <a:p>
                <a:r>
                  <a:rPr lang="en-US" dirty="0"/>
                  <a:t>Comments</a:t>
                </a:r>
              </a:p>
              <a:p>
                <a:pPr lvl="1"/>
                <a:r>
                  <a:rPr lang="en-US" dirty="0"/>
                  <a:t>/* */</a:t>
                </a:r>
              </a:p>
              <a:p>
                <a:pPr lvl="1"/>
                <a:r>
                  <a:rPr lang="en-US" dirty="0"/>
                  <a:t>If we disallow * between comments</a:t>
                </a:r>
              </a:p>
              <a:p>
                <a:pPr marL="457200" lvl="1" indent="0">
                  <a:buNone/>
                </a:pPr>
                <a:r>
                  <a:rPr lang="en-US" dirty="0">
                    <a:ea typeface="Cambria Math" panose="02040503050406030204" pitchFamily="18" charset="0"/>
                  </a:rPr>
                  <a:t>	</a:t>
                </a:r>
                <a14:m>
                  <m:oMath xmlns:m="http://schemas.openxmlformats.org/officeDocument/2006/math">
                    <m:f>
                      <m:fPr>
                        <m:type m:val="lin"/>
                        <m:ctrlPr>
                          <a:rPr lang="en-US" i="1">
                            <a:latin typeface="Cambria Math" panose="02040503050406030204" pitchFamily="18" charset="0"/>
                            <a:ea typeface="Cambria Math" panose="02040503050406030204" pitchFamily="18" charset="0"/>
                          </a:rPr>
                        </m:ctrlPr>
                      </m:fPr>
                      <m:num/>
                      <m:den>
                        <m:r>
                          <a:rPr lang="en-US" i="1">
                            <a:latin typeface="Cambria Math" panose="02040503050406030204" pitchFamily="18" charset="0"/>
                            <a:ea typeface="Cambria Math" panose="02040503050406030204" pitchFamily="18" charset="0"/>
                          </a:rPr>
                          <m:t>∗</m:t>
                        </m:r>
                      </m:den>
                    </m:f>
                    <m:r>
                      <a:rPr lang="en-US" i="1">
                        <a:latin typeface="Cambria Math" panose="02040503050406030204" pitchFamily="18" charset="0"/>
                        <a:ea typeface="Cambria Math" panose="02040503050406030204" pitchFamily="18" charset="0"/>
                      </a:rPr>
                      <m:t>(^∗</m:t>
                    </m:r>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m:t>
                        </m:r>
                      </m:e>
                      <m:sup>
                        <m:r>
                          <a:rPr lang="en-US" i="1">
                            <a:latin typeface="Cambria Math" panose="02040503050406030204" pitchFamily="18" charset="0"/>
                            <a:ea typeface="Cambria Math" panose="02040503050406030204" pitchFamily="18" charset="0"/>
                          </a:rPr>
                          <m:t>∗</m:t>
                        </m:r>
                      </m:sup>
                    </m:sSup>
                    <m:r>
                      <a:rPr lang="en-US" i="1">
                        <a:latin typeface="Cambria Math" panose="02040503050406030204" pitchFamily="18" charset="0"/>
                        <a:ea typeface="Cambria Math" panose="02040503050406030204" pitchFamily="18" charset="0"/>
                      </a:rPr>
                      <m:t>∗/</m:t>
                    </m:r>
                  </m:oMath>
                </a14:m>
                <a:endParaRPr lang="en-US" dirty="0"/>
              </a:p>
              <a:p>
                <a:pPr marL="457200" lvl="1" indent="0">
                  <a:buNone/>
                </a:pPr>
                <a:endParaRPr lang="en-US" dirty="0"/>
              </a:p>
            </p:txBody>
          </p:sp>
        </mc:Choice>
        <mc:Fallback xmlns="">
          <p:sp>
            <p:nvSpPr>
              <p:cNvPr id="3" name="Content Placeholder 2">
                <a:extLst>
                  <a:ext uri="{FF2B5EF4-FFF2-40B4-BE49-F238E27FC236}">
                    <a16:creationId xmlns:a16="http://schemas.microsoft.com/office/drawing/2014/main" id="{1842AFC6-08BB-4102-913E-D4A2C62DED93}"/>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31583096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C1C4F-BF7D-47A4-8F0C-8D506A07787B}"/>
              </a:ext>
            </a:extLst>
          </p:cNvPr>
          <p:cNvSpPr>
            <a:spLocks noGrp="1"/>
          </p:cNvSpPr>
          <p:nvPr>
            <p:ph type="title"/>
          </p:nvPr>
        </p:nvSpPr>
        <p:spPr/>
        <p:txBody>
          <a:bodyPr/>
          <a:lstStyle/>
          <a:p>
            <a:r>
              <a:rPr lang="en-US" dirty="0"/>
              <a:t>Examples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842AFC6-08BB-4102-913E-D4A2C62DED93}"/>
                  </a:ext>
                </a:extLst>
              </p:cNvPr>
              <p:cNvSpPr>
                <a:spLocks noGrp="1"/>
              </p:cNvSpPr>
              <p:nvPr>
                <p:ph idx="1"/>
              </p:nvPr>
            </p:nvSpPr>
            <p:spPr/>
            <p:txBody>
              <a:bodyPr/>
              <a:lstStyle/>
              <a:p>
                <a:r>
                  <a:rPr lang="en-US" dirty="0"/>
                  <a:t>Comments</a:t>
                </a:r>
              </a:p>
              <a:p>
                <a:pPr lvl="1"/>
                <a:r>
                  <a:rPr lang="en-US" dirty="0"/>
                  <a:t>/* */</a:t>
                </a:r>
              </a:p>
              <a:p>
                <a:pPr lvl="1"/>
                <a:r>
                  <a:rPr lang="en-US" dirty="0"/>
                  <a:t>If we disallow * between comments</a:t>
                </a:r>
              </a:p>
              <a:p>
                <a:pPr marL="457200" lvl="1" indent="0">
                  <a:buNone/>
                </a:pPr>
                <a:r>
                  <a:rPr lang="en-US" dirty="0"/>
                  <a:t>	</a:t>
                </a:r>
                <a:r>
                  <a:rPr lang="en-US" dirty="0">
                    <a:ea typeface="Cambria Math" panose="02040503050406030204" pitchFamily="18" charset="0"/>
                  </a:rPr>
                  <a:t> </a:t>
                </a:r>
                <a14:m>
                  <m:oMath xmlns:m="http://schemas.openxmlformats.org/officeDocument/2006/math">
                    <m:f>
                      <m:fPr>
                        <m:type m:val="lin"/>
                        <m:ctrlPr>
                          <a:rPr lang="en-US" i="1">
                            <a:latin typeface="Cambria Math" panose="02040503050406030204" pitchFamily="18" charset="0"/>
                            <a:ea typeface="Cambria Math" panose="02040503050406030204" pitchFamily="18" charset="0"/>
                          </a:rPr>
                        </m:ctrlPr>
                      </m:fPr>
                      <m:num/>
                      <m:den>
                        <m:r>
                          <a:rPr lang="en-US" i="1">
                            <a:latin typeface="Cambria Math" panose="02040503050406030204" pitchFamily="18" charset="0"/>
                            <a:ea typeface="Cambria Math" panose="02040503050406030204" pitchFamily="18" charset="0"/>
                          </a:rPr>
                          <m:t>∗</m:t>
                        </m:r>
                      </m:den>
                    </m:f>
                    <m:r>
                      <a:rPr lang="en-US" i="1">
                        <a:latin typeface="Cambria Math" panose="02040503050406030204" pitchFamily="18" charset="0"/>
                        <a:ea typeface="Cambria Math" panose="02040503050406030204" pitchFamily="18" charset="0"/>
                      </a:rPr>
                      <m:t>(^</m:t>
                    </m:r>
                    <m:r>
                      <a:rPr lang="en-US" i="1" smtClean="0">
                        <a:latin typeface="Cambria Math" panose="02040503050406030204" pitchFamily="18" charset="0"/>
                        <a:ea typeface="Cambria Math" panose="02040503050406030204" pitchFamily="18" charset="0"/>
                      </a:rPr>
                      <m:t>∗</m:t>
                    </m:r>
                    <m:sSup>
                      <m:sSupPr>
                        <m:ctrlPr>
                          <a:rPr lang="en-US" i="1" smtClean="0">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m:t>
                        </m:r>
                      </m:e>
                      <m:sup>
                        <m:r>
                          <a:rPr lang="en-US" i="1">
                            <a:latin typeface="Cambria Math" panose="02040503050406030204" pitchFamily="18" charset="0"/>
                            <a:ea typeface="Cambria Math" panose="02040503050406030204" pitchFamily="18" charset="0"/>
                          </a:rPr>
                          <m:t>∗</m:t>
                        </m:r>
                      </m:sup>
                    </m:sSup>
                    <m:r>
                      <a:rPr lang="en-US" i="1">
                        <a:latin typeface="Cambria Math" panose="02040503050406030204" pitchFamily="18" charset="0"/>
                        <a:ea typeface="Cambria Math" panose="02040503050406030204" pitchFamily="18" charset="0"/>
                      </a:rPr>
                      <m:t>∗/</m:t>
                    </m:r>
                  </m:oMath>
                </a14:m>
                <a:endParaRPr lang="en-US" dirty="0"/>
              </a:p>
              <a:p>
                <a:pPr marL="457200" lvl="1" indent="0">
                  <a:buNone/>
                </a:pPr>
                <a:endParaRPr lang="en-US" dirty="0"/>
              </a:p>
              <a:p>
                <a:pPr lvl="1"/>
                <a:r>
                  <a:rPr lang="en-US" dirty="0"/>
                  <a:t>If we allow *</a:t>
                </a:r>
              </a:p>
              <a:p>
                <a:pPr marL="457200" lvl="1" indent="0">
                  <a:buNone/>
                </a:pPr>
                <a:r>
                  <a:rPr lang="en-US" dirty="0"/>
                  <a:t>	</a:t>
                </a:r>
                <a14:m>
                  <m:oMath xmlns:m="http://schemas.openxmlformats.org/officeDocument/2006/math">
                    <m:f>
                      <m:fPr>
                        <m:type m:val="lin"/>
                        <m:ctrlPr>
                          <a:rPr lang="en-US" b="0" i="1" smtClean="0">
                            <a:latin typeface="Cambria Math" panose="02040503050406030204" pitchFamily="18" charset="0"/>
                            <a:ea typeface="Cambria Math" panose="02040503050406030204" pitchFamily="18" charset="0"/>
                          </a:rPr>
                        </m:ctrlPr>
                      </m:fPr>
                      <m:num/>
                      <m:den>
                        <m:r>
                          <a:rPr lang="en-US" b="0" i="1" smtClean="0">
                            <a:latin typeface="Cambria Math" panose="02040503050406030204" pitchFamily="18" charset="0"/>
                            <a:ea typeface="Cambria Math" panose="02040503050406030204" pitchFamily="18" charset="0"/>
                          </a:rPr>
                          <m:t>∗</m:t>
                        </m:r>
                      </m:den>
                    </m:f>
                    <m:r>
                      <a:rPr lang="en-US" b="0" i="1" smtClean="0">
                        <a:latin typeface="Cambria Math" panose="02040503050406030204" pitchFamily="18" charset="0"/>
                        <a:ea typeface="Cambria Math" panose="02040503050406030204" pitchFamily="18" charset="0"/>
                      </a:rPr>
                      <m:t>((^∗)|(</m:t>
                    </m:r>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m:t>
                        </m:r>
                      </m:e>
                      <m:sup>
                        <m:r>
                          <a:rPr lang="en-US" i="1">
                            <a:latin typeface="Cambria Math" panose="02040503050406030204" pitchFamily="18" charset="0"/>
                            <a:ea typeface="Cambria Math" panose="02040503050406030204" pitchFamily="18" charset="0"/>
                          </a:rPr>
                          <m:t>+</m:t>
                        </m:r>
                      </m:sup>
                    </m:sSup>
                    <m:r>
                      <a:rPr lang="en-IN" b="0" i="1" smtClean="0">
                        <a:latin typeface="Cambria Math" panose="02040503050406030204" pitchFamily="18" charset="0"/>
                        <a:ea typeface="Cambria Math" panose="02040503050406030204" pitchFamily="18" charset="0"/>
                      </a:rPr>
                      <m:t>(^/</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m:t>
                        </m:r>
                      </m:e>
                      <m:sup>
                        <m:r>
                          <a:rPr lang="en-US" b="0" i="1" smtClean="0">
                            <a:latin typeface="Cambria Math" panose="02040503050406030204" pitchFamily="18" charset="0"/>
                            <a:ea typeface="Cambria Math" panose="02040503050406030204" pitchFamily="18" charset="0"/>
                          </a:rPr>
                          <m:t>∗</m:t>
                        </m:r>
                      </m:sup>
                    </m:sSup>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m:t>
                        </m:r>
                      </m:e>
                      <m:sup>
                        <m:r>
                          <a:rPr lang="en-US" i="1">
                            <a:latin typeface="Cambria Math" panose="02040503050406030204" pitchFamily="18" charset="0"/>
                            <a:ea typeface="Cambria Math" panose="02040503050406030204" pitchFamily="18" charset="0"/>
                          </a:rPr>
                          <m:t>+</m:t>
                        </m:r>
                      </m:sup>
                    </m:sSup>
                    <m:r>
                      <a:rPr lang="en-US" b="0" i="1" smtClean="0">
                        <a:latin typeface="Cambria Math" panose="02040503050406030204" pitchFamily="18" charset="0"/>
                        <a:ea typeface="Cambria Math" panose="02040503050406030204" pitchFamily="18" charset="0"/>
                      </a:rPr>
                      <m:t>/</m:t>
                    </m:r>
                  </m:oMath>
                </a14:m>
                <a:endParaRPr lang="en-US" dirty="0"/>
              </a:p>
            </p:txBody>
          </p:sp>
        </mc:Choice>
        <mc:Fallback xmlns="">
          <p:sp>
            <p:nvSpPr>
              <p:cNvPr id="3" name="Content Placeholder 2">
                <a:extLst>
                  <a:ext uri="{FF2B5EF4-FFF2-40B4-BE49-F238E27FC236}">
                    <a16:creationId xmlns:a16="http://schemas.microsoft.com/office/drawing/2014/main" id="{1842AFC6-08BB-4102-913E-D4A2C62DED93}"/>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30786946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875FE-32D1-5C6C-E360-AAA80D286E6B}"/>
              </a:ext>
            </a:extLst>
          </p:cNvPr>
          <p:cNvSpPr>
            <a:spLocks noGrp="1"/>
          </p:cNvSpPr>
          <p:nvPr>
            <p:ph type="title"/>
          </p:nvPr>
        </p:nvSpPr>
        <p:spPr/>
        <p:txBody>
          <a:bodyPr/>
          <a:lstStyle/>
          <a:p>
            <a:r>
              <a:rPr lang="en-IN" dirty="0"/>
              <a:t>Quiz</a:t>
            </a:r>
          </a:p>
        </p:txBody>
      </p:sp>
      <p:sp>
        <p:nvSpPr>
          <p:cNvPr id="3" name="Content Placeholder 2">
            <a:extLst>
              <a:ext uri="{FF2B5EF4-FFF2-40B4-BE49-F238E27FC236}">
                <a16:creationId xmlns:a16="http://schemas.microsoft.com/office/drawing/2014/main" id="{F4E71163-AA0D-7B2F-31D7-475716403CBF}"/>
              </a:ext>
            </a:extLst>
          </p:cNvPr>
          <p:cNvSpPr>
            <a:spLocks noGrp="1"/>
          </p:cNvSpPr>
          <p:nvPr>
            <p:ph idx="1"/>
          </p:nvPr>
        </p:nvSpPr>
        <p:spPr/>
        <p:txBody>
          <a:bodyPr/>
          <a:lstStyle/>
          <a:p>
            <a:r>
              <a:rPr lang="en-IN" dirty="0"/>
              <a:t>Write a regular expression to scan a seven-digit unsigned number that starts with 0 and ends with 1</a:t>
            </a:r>
          </a:p>
          <a:p>
            <a:pPr lvl="1"/>
            <a:r>
              <a:rPr lang="en-IN" dirty="0"/>
              <a:t>e.g., 0123451, 0543221, 0111111, etc.</a:t>
            </a:r>
          </a:p>
        </p:txBody>
      </p:sp>
    </p:spTree>
    <p:extLst>
      <p:ext uri="{BB962C8B-B14F-4D97-AF65-F5344CB8AC3E}">
        <p14:creationId xmlns:p14="http://schemas.microsoft.com/office/powerpoint/2010/main" val="30561247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D06DC-661A-4F05-872C-5CCFA20C0AFC}"/>
              </a:ext>
            </a:extLst>
          </p:cNvPr>
          <p:cNvSpPr>
            <a:spLocks noGrp="1"/>
          </p:cNvSpPr>
          <p:nvPr>
            <p:ph type="title"/>
          </p:nvPr>
        </p:nvSpPr>
        <p:spPr/>
        <p:txBody>
          <a:bodyPr/>
          <a:lstStyle/>
          <a:p>
            <a:r>
              <a:rPr lang="en-US" dirty="0"/>
              <a:t>Programming languages vs natural languages</a:t>
            </a:r>
          </a:p>
        </p:txBody>
      </p:sp>
      <p:sp>
        <p:nvSpPr>
          <p:cNvPr id="3" name="Content Placeholder 2">
            <a:extLst>
              <a:ext uri="{FF2B5EF4-FFF2-40B4-BE49-F238E27FC236}">
                <a16:creationId xmlns:a16="http://schemas.microsoft.com/office/drawing/2014/main" id="{53CF1CA7-1A7C-4019-9D7B-9897B52EF480}"/>
              </a:ext>
            </a:extLst>
          </p:cNvPr>
          <p:cNvSpPr>
            <a:spLocks noGrp="1"/>
          </p:cNvSpPr>
          <p:nvPr>
            <p:ph idx="1"/>
          </p:nvPr>
        </p:nvSpPr>
        <p:spPr/>
        <p:txBody>
          <a:bodyPr>
            <a:normAutofit/>
          </a:bodyPr>
          <a:lstStyle/>
          <a:p>
            <a:r>
              <a:rPr lang="en-US" dirty="0"/>
              <a:t>The goal of the lexical analyzer is to generate a set of word (lexeme) and part of speech pairs from a stream of characters</a:t>
            </a:r>
          </a:p>
          <a:p>
            <a:endParaRPr lang="en-US" dirty="0"/>
          </a:p>
          <a:p>
            <a:r>
              <a:rPr lang="en-US" dirty="0"/>
              <a:t>For natural languages, a word may not have a unique part of speech</a:t>
            </a:r>
          </a:p>
          <a:p>
            <a:pPr lvl="1"/>
            <a:r>
              <a:rPr lang="en-US" dirty="0"/>
              <a:t>Sometimes, it depends on the </a:t>
            </a:r>
            <a:r>
              <a:rPr lang="en-US" dirty="0">
                <a:solidFill>
                  <a:schemeClr val="accent1"/>
                </a:solidFill>
              </a:rPr>
              <a:t>context</a:t>
            </a:r>
          </a:p>
          <a:p>
            <a:pPr lvl="1"/>
            <a:r>
              <a:rPr lang="en-US" dirty="0"/>
              <a:t>e.g., They decided to </a:t>
            </a:r>
            <a:r>
              <a:rPr lang="en-US" b="1" dirty="0">
                <a:solidFill>
                  <a:schemeClr val="accent1"/>
                </a:solidFill>
              </a:rPr>
              <a:t>attack</a:t>
            </a:r>
            <a:r>
              <a:rPr lang="en-US" dirty="0"/>
              <a:t> at night. Let’s mount an </a:t>
            </a:r>
            <a:r>
              <a:rPr lang="en-US" b="1" dirty="0">
                <a:solidFill>
                  <a:schemeClr val="accent1"/>
                </a:solidFill>
              </a:rPr>
              <a:t>attack</a:t>
            </a:r>
            <a:r>
              <a:rPr lang="en-US" dirty="0"/>
              <a:t> on the enemy.</a:t>
            </a:r>
          </a:p>
          <a:p>
            <a:pPr lvl="1"/>
            <a:endParaRPr lang="en-US" dirty="0"/>
          </a:p>
          <a:p>
            <a:r>
              <a:rPr lang="en-US" dirty="0"/>
              <a:t>The part of speech of programming languages doesn’t depend on the </a:t>
            </a:r>
            <a:r>
              <a:rPr lang="en-US" dirty="0">
                <a:solidFill>
                  <a:schemeClr val="accent1"/>
                </a:solidFill>
              </a:rPr>
              <a:t>context</a:t>
            </a:r>
          </a:p>
          <a:p>
            <a:pPr lvl="1"/>
            <a:r>
              <a:rPr lang="en-US" dirty="0"/>
              <a:t>Simplifies syntax checking</a:t>
            </a:r>
          </a:p>
        </p:txBody>
      </p:sp>
    </p:spTree>
    <p:extLst>
      <p:ext uri="{BB962C8B-B14F-4D97-AF65-F5344CB8AC3E}">
        <p14:creationId xmlns:p14="http://schemas.microsoft.com/office/powerpoint/2010/main" val="18008998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573E4-AED5-4883-9239-D91F28155716}"/>
              </a:ext>
            </a:extLst>
          </p:cNvPr>
          <p:cNvSpPr>
            <a:spLocks noGrp="1"/>
          </p:cNvSpPr>
          <p:nvPr>
            <p:ph type="title"/>
          </p:nvPr>
        </p:nvSpPr>
        <p:spPr/>
        <p:txBody>
          <a:bodyPr/>
          <a:lstStyle/>
          <a:p>
            <a:r>
              <a:rPr lang="en-US" dirty="0"/>
              <a:t>Lexical analyzer (summary)</a:t>
            </a:r>
          </a:p>
        </p:txBody>
      </p:sp>
      <p:sp>
        <p:nvSpPr>
          <p:cNvPr id="3" name="Content Placeholder 2">
            <a:extLst>
              <a:ext uri="{FF2B5EF4-FFF2-40B4-BE49-F238E27FC236}">
                <a16:creationId xmlns:a16="http://schemas.microsoft.com/office/drawing/2014/main" id="{DA3333DE-97CE-42CB-A810-80497F9115AA}"/>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p:txBody>
      </p:sp>
      <p:cxnSp>
        <p:nvCxnSpPr>
          <p:cNvPr id="10" name="Straight Arrow Connector 9">
            <a:extLst>
              <a:ext uri="{FF2B5EF4-FFF2-40B4-BE49-F238E27FC236}">
                <a16:creationId xmlns:a16="http://schemas.microsoft.com/office/drawing/2014/main" id="{61FF6A2A-A94B-4549-B5B4-EA45F73F1ACD}"/>
              </a:ext>
            </a:extLst>
          </p:cNvPr>
          <p:cNvCxnSpPr/>
          <p:nvPr/>
        </p:nvCxnSpPr>
        <p:spPr>
          <a:xfrm flipV="1">
            <a:off x="493485" y="3341912"/>
            <a:ext cx="0" cy="5722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11" name="Table 10">
            <a:extLst>
              <a:ext uri="{FF2B5EF4-FFF2-40B4-BE49-F238E27FC236}">
                <a16:creationId xmlns:a16="http://schemas.microsoft.com/office/drawing/2014/main" id="{23CCA5AB-6C52-43C3-8A5A-27A8B972E3E9}"/>
              </a:ext>
            </a:extLst>
          </p:cNvPr>
          <p:cNvGraphicFramePr>
            <a:graphicFrameLocks noGrp="1"/>
          </p:cNvGraphicFramePr>
          <p:nvPr/>
        </p:nvGraphicFramePr>
        <p:xfrm>
          <a:off x="493492" y="2907695"/>
          <a:ext cx="10613568" cy="370840"/>
        </p:xfrm>
        <a:graphic>
          <a:graphicData uri="http://schemas.openxmlformats.org/drawingml/2006/table">
            <a:tbl>
              <a:tblPr firstRow="1" bandRow="1">
                <a:tableStyleId>{5C22544A-7EE6-4342-B048-85BDC9FD1C3A}</a:tableStyleId>
              </a:tblPr>
              <a:tblGrid>
                <a:gridCol w="442232">
                  <a:extLst>
                    <a:ext uri="{9D8B030D-6E8A-4147-A177-3AD203B41FA5}">
                      <a16:colId xmlns:a16="http://schemas.microsoft.com/office/drawing/2014/main" val="220859242"/>
                    </a:ext>
                  </a:extLst>
                </a:gridCol>
                <a:gridCol w="442232">
                  <a:extLst>
                    <a:ext uri="{9D8B030D-6E8A-4147-A177-3AD203B41FA5}">
                      <a16:colId xmlns:a16="http://schemas.microsoft.com/office/drawing/2014/main" val="1393336751"/>
                    </a:ext>
                  </a:extLst>
                </a:gridCol>
                <a:gridCol w="442232">
                  <a:extLst>
                    <a:ext uri="{9D8B030D-6E8A-4147-A177-3AD203B41FA5}">
                      <a16:colId xmlns:a16="http://schemas.microsoft.com/office/drawing/2014/main" val="577361464"/>
                    </a:ext>
                  </a:extLst>
                </a:gridCol>
                <a:gridCol w="442232">
                  <a:extLst>
                    <a:ext uri="{9D8B030D-6E8A-4147-A177-3AD203B41FA5}">
                      <a16:colId xmlns:a16="http://schemas.microsoft.com/office/drawing/2014/main" val="2272503659"/>
                    </a:ext>
                  </a:extLst>
                </a:gridCol>
                <a:gridCol w="442232">
                  <a:extLst>
                    <a:ext uri="{9D8B030D-6E8A-4147-A177-3AD203B41FA5}">
                      <a16:colId xmlns:a16="http://schemas.microsoft.com/office/drawing/2014/main" val="573379473"/>
                    </a:ext>
                  </a:extLst>
                </a:gridCol>
                <a:gridCol w="442232">
                  <a:extLst>
                    <a:ext uri="{9D8B030D-6E8A-4147-A177-3AD203B41FA5}">
                      <a16:colId xmlns:a16="http://schemas.microsoft.com/office/drawing/2014/main" val="2166390740"/>
                    </a:ext>
                  </a:extLst>
                </a:gridCol>
                <a:gridCol w="442232">
                  <a:extLst>
                    <a:ext uri="{9D8B030D-6E8A-4147-A177-3AD203B41FA5}">
                      <a16:colId xmlns:a16="http://schemas.microsoft.com/office/drawing/2014/main" val="1086725253"/>
                    </a:ext>
                  </a:extLst>
                </a:gridCol>
                <a:gridCol w="442232">
                  <a:extLst>
                    <a:ext uri="{9D8B030D-6E8A-4147-A177-3AD203B41FA5}">
                      <a16:colId xmlns:a16="http://schemas.microsoft.com/office/drawing/2014/main" val="4235373910"/>
                    </a:ext>
                  </a:extLst>
                </a:gridCol>
                <a:gridCol w="442232">
                  <a:extLst>
                    <a:ext uri="{9D8B030D-6E8A-4147-A177-3AD203B41FA5}">
                      <a16:colId xmlns:a16="http://schemas.microsoft.com/office/drawing/2014/main" val="3700076928"/>
                    </a:ext>
                  </a:extLst>
                </a:gridCol>
                <a:gridCol w="442232">
                  <a:extLst>
                    <a:ext uri="{9D8B030D-6E8A-4147-A177-3AD203B41FA5}">
                      <a16:colId xmlns:a16="http://schemas.microsoft.com/office/drawing/2014/main" val="2353364767"/>
                    </a:ext>
                  </a:extLst>
                </a:gridCol>
                <a:gridCol w="442232">
                  <a:extLst>
                    <a:ext uri="{9D8B030D-6E8A-4147-A177-3AD203B41FA5}">
                      <a16:colId xmlns:a16="http://schemas.microsoft.com/office/drawing/2014/main" val="4271785839"/>
                    </a:ext>
                  </a:extLst>
                </a:gridCol>
                <a:gridCol w="442232">
                  <a:extLst>
                    <a:ext uri="{9D8B030D-6E8A-4147-A177-3AD203B41FA5}">
                      <a16:colId xmlns:a16="http://schemas.microsoft.com/office/drawing/2014/main" val="389120794"/>
                    </a:ext>
                  </a:extLst>
                </a:gridCol>
                <a:gridCol w="442232">
                  <a:extLst>
                    <a:ext uri="{9D8B030D-6E8A-4147-A177-3AD203B41FA5}">
                      <a16:colId xmlns:a16="http://schemas.microsoft.com/office/drawing/2014/main" val="387238432"/>
                    </a:ext>
                  </a:extLst>
                </a:gridCol>
                <a:gridCol w="442232">
                  <a:extLst>
                    <a:ext uri="{9D8B030D-6E8A-4147-A177-3AD203B41FA5}">
                      <a16:colId xmlns:a16="http://schemas.microsoft.com/office/drawing/2014/main" val="3653641681"/>
                    </a:ext>
                  </a:extLst>
                </a:gridCol>
                <a:gridCol w="442232">
                  <a:extLst>
                    <a:ext uri="{9D8B030D-6E8A-4147-A177-3AD203B41FA5}">
                      <a16:colId xmlns:a16="http://schemas.microsoft.com/office/drawing/2014/main" val="956661200"/>
                    </a:ext>
                  </a:extLst>
                </a:gridCol>
                <a:gridCol w="442232">
                  <a:extLst>
                    <a:ext uri="{9D8B030D-6E8A-4147-A177-3AD203B41FA5}">
                      <a16:colId xmlns:a16="http://schemas.microsoft.com/office/drawing/2014/main" val="2967038092"/>
                    </a:ext>
                  </a:extLst>
                </a:gridCol>
                <a:gridCol w="442232">
                  <a:extLst>
                    <a:ext uri="{9D8B030D-6E8A-4147-A177-3AD203B41FA5}">
                      <a16:colId xmlns:a16="http://schemas.microsoft.com/office/drawing/2014/main" val="970853084"/>
                    </a:ext>
                  </a:extLst>
                </a:gridCol>
                <a:gridCol w="442232">
                  <a:extLst>
                    <a:ext uri="{9D8B030D-6E8A-4147-A177-3AD203B41FA5}">
                      <a16:colId xmlns:a16="http://schemas.microsoft.com/office/drawing/2014/main" val="866731087"/>
                    </a:ext>
                  </a:extLst>
                </a:gridCol>
                <a:gridCol w="442232">
                  <a:extLst>
                    <a:ext uri="{9D8B030D-6E8A-4147-A177-3AD203B41FA5}">
                      <a16:colId xmlns:a16="http://schemas.microsoft.com/office/drawing/2014/main" val="589237292"/>
                    </a:ext>
                  </a:extLst>
                </a:gridCol>
                <a:gridCol w="442232">
                  <a:extLst>
                    <a:ext uri="{9D8B030D-6E8A-4147-A177-3AD203B41FA5}">
                      <a16:colId xmlns:a16="http://schemas.microsoft.com/office/drawing/2014/main" val="827434523"/>
                    </a:ext>
                  </a:extLst>
                </a:gridCol>
                <a:gridCol w="442232">
                  <a:extLst>
                    <a:ext uri="{9D8B030D-6E8A-4147-A177-3AD203B41FA5}">
                      <a16:colId xmlns:a16="http://schemas.microsoft.com/office/drawing/2014/main" val="361485268"/>
                    </a:ext>
                  </a:extLst>
                </a:gridCol>
                <a:gridCol w="442232">
                  <a:extLst>
                    <a:ext uri="{9D8B030D-6E8A-4147-A177-3AD203B41FA5}">
                      <a16:colId xmlns:a16="http://schemas.microsoft.com/office/drawing/2014/main" val="658007015"/>
                    </a:ext>
                  </a:extLst>
                </a:gridCol>
                <a:gridCol w="442232">
                  <a:extLst>
                    <a:ext uri="{9D8B030D-6E8A-4147-A177-3AD203B41FA5}">
                      <a16:colId xmlns:a16="http://schemas.microsoft.com/office/drawing/2014/main" val="2805542968"/>
                    </a:ext>
                  </a:extLst>
                </a:gridCol>
                <a:gridCol w="442232">
                  <a:extLst>
                    <a:ext uri="{9D8B030D-6E8A-4147-A177-3AD203B41FA5}">
                      <a16:colId xmlns:a16="http://schemas.microsoft.com/office/drawing/2014/main" val="1187317904"/>
                    </a:ext>
                  </a:extLst>
                </a:gridCol>
              </a:tblGrid>
              <a:tr h="370840">
                <a:tc>
                  <a:txBody>
                    <a:bodyPr/>
                    <a:lstStyle/>
                    <a:p>
                      <a:r>
                        <a:rPr lang="en-US" dirty="0" err="1"/>
                        <a:t>i</a:t>
                      </a:r>
                      <a:endParaRPr lang="en-US" dirty="0"/>
                    </a:p>
                  </a:txBody>
                  <a:tcPr/>
                </a:tc>
                <a:tc>
                  <a:txBody>
                    <a:bodyPr/>
                    <a:lstStyle/>
                    <a:p>
                      <a:r>
                        <a:rPr lang="en-US" dirty="0"/>
                        <a:t>f</a:t>
                      </a:r>
                    </a:p>
                  </a:txBody>
                  <a:tcPr/>
                </a:tc>
                <a:tc>
                  <a:txBody>
                    <a:bodyPr/>
                    <a:lstStyle/>
                    <a:p>
                      <a:r>
                        <a:rPr lang="en-US" dirty="0"/>
                        <a:t>(</a:t>
                      </a:r>
                    </a:p>
                  </a:txBody>
                  <a:tcPr/>
                </a:tc>
                <a:tc>
                  <a:txBody>
                    <a:bodyPr/>
                    <a:lstStyle/>
                    <a:p>
                      <a:r>
                        <a:rPr lang="en-US" dirty="0"/>
                        <a:t>a</a:t>
                      </a:r>
                    </a:p>
                  </a:txBody>
                  <a:tcPr/>
                </a:tc>
                <a:tc>
                  <a:txBody>
                    <a:bodyPr/>
                    <a:lstStyle/>
                    <a:p>
                      <a:r>
                        <a:rPr lang="en-US" dirty="0"/>
                        <a:t>&gt; </a:t>
                      </a:r>
                    </a:p>
                  </a:txBody>
                  <a:tcPr/>
                </a:tc>
                <a:tc>
                  <a:txBody>
                    <a:bodyPr/>
                    <a:lstStyle/>
                    <a:p>
                      <a:r>
                        <a:rPr lang="en-US" dirty="0"/>
                        <a:t>1</a:t>
                      </a:r>
                    </a:p>
                  </a:txBody>
                  <a:tcPr/>
                </a:tc>
                <a:tc>
                  <a:txBody>
                    <a:bodyPr/>
                    <a:lstStyle/>
                    <a:p>
                      <a:r>
                        <a:rPr lang="en-US" dirty="0"/>
                        <a:t>0</a:t>
                      </a:r>
                    </a:p>
                  </a:txBody>
                  <a:tcPr/>
                </a:tc>
                <a:tc>
                  <a:txBody>
                    <a:bodyPr/>
                    <a:lstStyle/>
                    <a:p>
                      <a:r>
                        <a:rPr lang="en-US" dirty="0"/>
                        <a:t>0</a:t>
                      </a:r>
                    </a:p>
                  </a:txBody>
                  <a:tcPr/>
                </a:tc>
                <a:tc>
                  <a:txBody>
                    <a:bodyPr/>
                    <a:lstStyle/>
                    <a:p>
                      <a:r>
                        <a:rPr lang="en-US" dirty="0"/>
                        <a:t>)</a:t>
                      </a:r>
                    </a:p>
                  </a:txBody>
                  <a:tcPr/>
                </a:tc>
                <a:tc>
                  <a:txBody>
                    <a:bodyPr/>
                    <a:lstStyle/>
                    <a:p>
                      <a:r>
                        <a:rPr lang="en-US" dirty="0"/>
                        <a:t>\n</a:t>
                      </a:r>
                    </a:p>
                  </a:txBody>
                  <a:tcPr/>
                </a:tc>
                <a:tc>
                  <a:txBody>
                    <a:bodyPr/>
                    <a:lstStyle/>
                    <a:p>
                      <a:r>
                        <a:rPr lang="en-US" dirty="0"/>
                        <a:t>a </a:t>
                      </a:r>
                    </a:p>
                  </a:txBody>
                  <a:tcPr/>
                </a:tc>
                <a:tc>
                  <a:txBody>
                    <a:bodyPr/>
                    <a:lstStyle/>
                    <a:p>
                      <a:r>
                        <a:rPr lang="en-US" dirty="0"/>
                        <a:t>= </a:t>
                      </a:r>
                    </a:p>
                  </a:txBody>
                  <a:tcPr/>
                </a:tc>
                <a:tc>
                  <a:txBody>
                    <a:bodyPr/>
                    <a:lstStyle/>
                    <a:p>
                      <a:r>
                        <a:rPr lang="en-US" dirty="0"/>
                        <a:t>b</a:t>
                      </a:r>
                    </a:p>
                  </a:txBody>
                  <a:tcPr/>
                </a:tc>
                <a:tc>
                  <a:txBody>
                    <a:bodyPr/>
                    <a:lstStyle/>
                    <a:p>
                      <a:r>
                        <a:rPr lang="en-US" dirty="0"/>
                        <a:t>;</a:t>
                      </a:r>
                    </a:p>
                  </a:txBody>
                  <a:tcPr/>
                </a:tc>
                <a:tc>
                  <a:txBody>
                    <a:bodyPr/>
                    <a:lstStyle/>
                    <a:p>
                      <a:r>
                        <a:rPr lang="en-US" dirty="0"/>
                        <a:t>\n</a:t>
                      </a:r>
                    </a:p>
                  </a:txBody>
                  <a:tcPr/>
                </a:tc>
                <a:tc>
                  <a:txBody>
                    <a:bodyPr/>
                    <a:lstStyle/>
                    <a:p>
                      <a:r>
                        <a:rPr lang="en-US" dirty="0"/>
                        <a:t>e</a:t>
                      </a:r>
                    </a:p>
                  </a:txBody>
                  <a:tcPr/>
                </a:tc>
                <a:tc>
                  <a:txBody>
                    <a:bodyPr/>
                    <a:lstStyle/>
                    <a:p>
                      <a:r>
                        <a:rPr lang="en-US" dirty="0"/>
                        <a:t>l</a:t>
                      </a:r>
                    </a:p>
                  </a:txBody>
                  <a:tcPr/>
                </a:tc>
                <a:tc>
                  <a:txBody>
                    <a:bodyPr/>
                    <a:lstStyle/>
                    <a:p>
                      <a:r>
                        <a:rPr lang="en-US" dirty="0"/>
                        <a:t>s</a:t>
                      </a:r>
                    </a:p>
                  </a:txBody>
                  <a:tcPr/>
                </a:tc>
                <a:tc>
                  <a:txBody>
                    <a:bodyPr/>
                    <a:lstStyle/>
                    <a:p>
                      <a:r>
                        <a:rPr lang="en-US" dirty="0"/>
                        <a:t>e</a:t>
                      </a:r>
                    </a:p>
                  </a:txBody>
                  <a:tcPr/>
                </a:tc>
                <a:tc>
                  <a:txBody>
                    <a:bodyPr/>
                    <a:lstStyle/>
                    <a:p>
                      <a:r>
                        <a:rPr lang="en-US" dirty="0"/>
                        <a:t>\n</a:t>
                      </a:r>
                    </a:p>
                  </a:txBody>
                  <a:tcPr/>
                </a:tc>
                <a:tc>
                  <a:txBody>
                    <a:bodyPr/>
                    <a:lstStyle/>
                    <a:p>
                      <a:r>
                        <a:rPr lang="en-US" dirty="0"/>
                        <a:t>a</a:t>
                      </a:r>
                    </a:p>
                  </a:txBody>
                  <a:tcPr/>
                </a:tc>
                <a:tc>
                  <a:txBody>
                    <a:bodyPr/>
                    <a:lstStyle/>
                    <a:p>
                      <a:r>
                        <a:rPr lang="en-US" dirty="0"/>
                        <a:t>=</a:t>
                      </a:r>
                    </a:p>
                  </a:txBody>
                  <a:tcPr/>
                </a:tc>
                <a:tc>
                  <a:txBody>
                    <a:bodyPr/>
                    <a:lstStyle/>
                    <a:p>
                      <a:r>
                        <a:rPr lang="en-US" dirty="0"/>
                        <a:t>c</a:t>
                      </a:r>
                    </a:p>
                  </a:txBody>
                  <a:tcPr/>
                </a:tc>
                <a:tc>
                  <a:txBody>
                    <a:bodyPr/>
                    <a:lstStyle/>
                    <a:p>
                      <a:r>
                        <a:rPr lang="en-US" dirty="0"/>
                        <a:t>;</a:t>
                      </a:r>
                    </a:p>
                  </a:txBody>
                  <a:tcPr/>
                </a:tc>
                <a:extLst>
                  <a:ext uri="{0D108BD9-81ED-4DB2-BD59-A6C34878D82A}">
                    <a16:rowId xmlns:a16="http://schemas.microsoft.com/office/drawing/2014/main" val="3747897694"/>
                  </a:ext>
                </a:extLst>
              </a:tr>
            </a:tbl>
          </a:graphicData>
        </a:graphic>
      </p:graphicFrame>
    </p:spTree>
    <p:extLst>
      <p:ext uri="{BB962C8B-B14F-4D97-AF65-F5344CB8AC3E}">
        <p14:creationId xmlns:p14="http://schemas.microsoft.com/office/powerpoint/2010/main" val="3443237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DCDC1-D39C-49C3-997C-4FAA5212C5E6}"/>
              </a:ext>
            </a:extLst>
          </p:cNvPr>
          <p:cNvSpPr>
            <a:spLocks noGrp="1"/>
          </p:cNvSpPr>
          <p:nvPr>
            <p:ph type="title"/>
          </p:nvPr>
        </p:nvSpPr>
        <p:spPr/>
        <p:txBody>
          <a:bodyPr/>
          <a:lstStyle/>
          <a:p>
            <a:r>
              <a:rPr lang="en-US" dirty="0"/>
              <a:t>Lexical analysis</a:t>
            </a:r>
          </a:p>
        </p:txBody>
      </p:sp>
      <p:sp>
        <p:nvSpPr>
          <p:cNvPr id="3" name="Content Placeholder 2">
            <a:extLst>
              <a:ext uri="{FF2B5EF4-FFF2-40B4-BE49-F238E27FC236}">
                <a16:creationId xmlns:a16="http://schemas.microsoft.com/office/drawing/2014/main" id="{52D1B1AD-A43E-4BB9-A304-32F67A5D9A30}"/>
              </a:ext>
            </a:extLst>
          </p:cNvPr>
          <p:cNvSpPr>
            <a:spLocks noGrp="1"/>
          </p:cNvSpPr>
          <p:nvPr>
            <p:ph idx="1"/>
          </p:nvPr>
        </p:nvSpPr>
        <p:spPr/>
        <p:txBody>
          <a:bodyPr>
            <a:normAutofit lnSpcReduction="10000"/>
          </a:bodyPr>
          <a:lstStyle/>
          <a:p>
            <a:r>
              <a:rPr lang="en-US" dirty="0"/>
              <a:t>The lexical analyzer parse the input program to generate a set of word (lexeme) and their part of speech (syntactic categories) pairs</a:t>
            </a:r>
          </a:p>
          <a:p>
            <a:endParaRPr lang="en-US" dirty="0"/>
          </a:p>
          <a:p>
            <a:r>
              <a:rPr lang="en-US" dirty="0"/>
              <a:t>Examples of syntactic categories in a computer language are integers, identifiers, etc.</a:t>
            </a:r>
          </a:p>
          <a:p>
            <a:pPr lvl="1"/>
            <a:r>
              <a:rPr lang="en-US" dirty="0"/>
              <a:t>var1 is an identifier, List is an identifier, 100 is an integer, etc.</a:t>
            </a:r>
          </a:p>
          <a:p>
            <a:endParaRPr lang="en-US" dirty="0"/>
          </a:p>
          <a:p>
            <a:r>
              <a:rPr lang="en-US" dirty="0"/>
              <a:t>Keywords (and punctuation marks) form their own syntactic categories</a:t>
            </a:r>
          </a:p>
          <a:p>
            <a:pPr lvl="1"/>
            <a:r>
              <a:rPr lang="en-US" dirty="0"/>
              <a:t>static, struct, int, float, if, else, etc.</a:t>
            </a:r>
          </a:p>
        </p:txBody>
      </p:sp>
    </p:spTree>
    <p:extLst>
      <p:ext uri="{BB962C8B-B14F-4D97-AF65-F5344CB8AC3E}">
        <p14:creationId xmlns:p14="http://schemas.microsoft.com/office/powerpoint/2010/main" val="13551383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8A19A-E766-4BFB-B6B2-00D9F35DEBA0}"/>
              </a:ext>
            </a:extLst>
          </p:cNvPr>
          <p:cNvSpPr>
            <a:spLocks noGrp="1"/>
          </p:cNvSpPr>
          <p:nvPr>
            <p:ph type="title"/>
          </p:nvPr>
        </p:nvSpPr>
        <p:spPr/>
        <p:txBody>
          <a:bodyPr/>
          <a:lstStyle/>
          <a:p>
            <a:r>
              <a:rPr lang="en-US" dirty="0"/>
              <a:t>Regular expression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7469358-4018-4162-804C-E3D1E698F1B0}"/>
                  </a:ext>
                </a:extLst>
              </p:cNvPr>
              <p:cNvSpPr>
                <a:spLocks noGrp="1"/>
              </p:cNvSpPr>
              <p:nvPr>
                <p:ph idx="1"/>
              </p:nvPr>
            </p:nvSpPr>
            <p:spPr/>
            <p:txBody>
              <a:bodyPr/>
              <a:lstStyle/>
              <a:p>
                <a:r>
                  <a:rPr lang="en-US" dirty="0"/>
                  <a:t>Rules for recognizing words can be expressed using regular expressions</a:t>
                </a:r>
              </a:p>
              <a:p>
                <a:endParaRPr lang="en-US" dirty="0"/>
              </a:p>
              <a:p>
                <a:r>
                  <a:rPr lang="en-US" dirty="0"/>
                  <a:t>Union, concatenation, and closure of a regular expression is also a regular expression</a:t>
                </a:r>
              </a:p>
              <a:p>
                <a:endParaRPr lang="en-US" dirty="0"/>
              </a:p>
              <a:p>
                <a14:m>
                  <m:oMath xmlns:m="http://schemas.openxmlformats.org/officeDocument/2006/math">
                    <m:r>
                      <a:rPr lang="en-US" b="0" i="1" smtClean="0">
                        <a:solidFill>
                          <a:schemeClr val="accent1"/>
                        </a:solidFill>
                        <a:latin typeface="Cambria Math" panose="02040503050406030204" pitchFamily="18" charset="0"/>
                      </a:rPr>
                      <m:t>𝜖</m:t>
                    </m:r>
                  </m:oMath>
                </a14:m>
                <a:r>
                  <a:rPr lang="en-US" dirty="0"/>
                  <a:t> is also a regular expression</a:t>
                </a:r>
              </a:p>
            </p:txBody>
          </p:sp>
        </mc:Choice>
        <mc:Fallback xmlns="">
          <p:sp>
            <p:nvSpPr>
              <p:cNvPr id="3" name="Content Placeholder 2">
                <a:extLst>
                  <a:ext uri="{FF2B5EF4-FFF2-40B4-BE49-F238E27FC236}">
                    <a16:creationId xmlns:a16="http://schemas.microsoft.com/office/drawing/2014/main" id="{17469358-4018-4162-804C-E3D1E698F1B0}"/>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34981091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788E3-AE5C-44DE-81F2-C8C6DB4C25B2}"/>
              </a:ext>
            </a:extLst>
          </p:cNvPr>
          <p:cNvSpPr>
            <a:spLocks noGrp="1"/>
          </p:cNvSpPr>
          <p:nvPr>
            <p:ph type="title"/>
          </p:nvPr>
        </p:nvSpPr>
        <p:spPr/>
        <p:txBody>
          <a:bodyPr/>
          <a:lstStyle/>
          <a:p>
            <a:r>
              <a:rPr lang="en-US" dirty="0"/>
              <a:t>Regular expression to lexical analyzer</a:t>
            </a:r>
          </a:p>
        </p:txBody>
      </p:sp>
      <p:sp>
        <p:nvSpPr>
          <p:cNvPr id="3" name="Content Placeholder 2">
            <a:extLst>
              <a:ext uri="{FF2B5EF4-FFF2-40B4-BE49-F238E27FC236}">
                <a16:creationId xmlns:a16="http://schemas.microsoft.com/office/drawing/2014/main" id="{55C05CCE-BB47-4BBE-9C3B-622FBBE1559C}"/>
              </a:ext>
            </a:extLst>
          </p:cNvPr>
          <p:cNvSpPr>
            <a:spLocks noGrp="1"/>
          </p:cNvSpPr>
          <p:nvPr>
            <p:ph idx="1"/>
          </p:nvPr>
        </p:nvSpPr>
        <p:spPr/>
        <p:txBody>
          <a:bodyPr/>
          <a:lstStyle/>
          <a:p>
            <a:r>
              <a:rPr lang="en-US" dirty="0"/>
              <a:t>The process of building a lexical analyzer from the RE specification can be automated</a:t>
            </a:r>
          </a:p>
          <a:p>
            <a:endParaRPr lang="en-US" dirty="0"/>
          </a:p>
          <a:p>
            <a:r>
              <a:rPr lang="en-US" dirty="0"/>
              <a:t>There are sophisticated tools that generate lexical analyzer executable from the RE specification</a:t>
            </a:r>
          </a:p>
          <a:p>
            <a:pPr lvl="1"/>
            <a:r>
              <a:rPr lang="en-US" dirty="0"/>
              <a:t>e.g., </a:t>
            </a:r>
            <a:r>
              <a:rPr lang="en-US" dirty="0" err="1"/>
              <a:t>lex</a:t>
            </a:r>
            <a:r>
              <a:rPr lang="en-US" dirty="0"/>
              <a:t> (recent implementation flex)</a:t>
            </a:r>
          </a:p>
          <a:p>
            <a:endParaRPr lang="en-US" dirty="0"/>
          </a:p>
          <a:p>
            <a:endParaRPr lang="en-US" dirty="0"/>
          </a:p>
        </p:txBody>
      </p:sp>
    </p:spTree>
    <p:extLst>
      <p:ext uri="{BB962C8B-B14F-4D97-AF65-F5344CB8AC3E}">
        <p14:creationId xmlns:p14="http://schemas.microsoft.com/office/powerpoint/2010/main" val="168259926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91F8A-DD95-4719-BE1A-4C526382370A}"/>
              </a:ext>
            </a:extLst>
          </p:cNvPr>
          <p:cNvSpPr>
            <a:spLocks noGrp="1"/>
          </p:cNvSpPr>
          <p:nvPr>
            <p:ph type="title"/>
          </p:nvPr>
        </p:nvSpPr>
        <p:spPr/>
        <p:txBody>
          <a:bodyPr/>
          <a:lstStyle/>
          <a:p>
            <a:r>
              <a:rPr lang="en-US" dirty="0"/>
              <a:t>Lex</a:t>
            </a:r>
          </a:p>
        </p:txBody>
      </p:sp>
      <p:sp>
        <p:nvSpPr>
          <p:cNvPr id="3" name="Content Placeholder 2">
            <a:extLst>
              <a:ext uri="{FF2B5EF4-FFF2-40B4-BE49-F238E27FC236}">
                <a16:creationId xmlns:a16="http://schemas.microsoft.com/office/drawing/2014/main" id="{C2B6396F-205E-435D-BB4B-78E51AA62F31}"/>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BB0AF537-841A-479A-9A91-E7F7BD02016A}"/>
              </a:ext>
            </a:extLst>
          </p:cNvPr>
          <p:cNvSpPr/>
          <p:nvPr/>
        </p:nvSpPr>
        <p:spPr>
          <a:xfrm>
            <a:off x="4463143" y="2514600"/>
            <a:ext cx="2394857" cy="11212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Lex compiler</a:t>
            </a:r>
          </a:p>
        </p:txBody>
      </p:sp>
      <p:cxnSp>
        <p:nvCxnSpPr>
          <p:cNvPr id="6" name="Straight Arrow Connector 5">
            <a:extLst>
              <a:ext uri="{FF2B5EF4-FFF2-40B4-BE49-F238E27FC236}">
                <a16:creationId xmlns:a16="http://schemas.microsoft.com/office/drawing/2014/main" id="{C8E9ABDA-B412-4B39-8C59-364E6FAB5225}"/>
              </a:ext>
            </a:extLst>
          </p:cNvPr>
          <p:cNvCxnSpPr/>
          <p:nvPr/>
        </p:nvCxnSpPr>
        <p:spPr>
          <a:xfrm>
            <a:off x="6858000" y="3069771"/>
            <a:ext cx="161108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8C97E294-C128-42B2-9A22-D4D234D1EC6F}"/>
              </a:ext>
            </a:extLst>
          </p:cNvPr>
          <p:cNvCxnSpPr/>
          <p:nvPr/>
        </p:nvCxnSpPr>
        <p:spPr>
          <a:xfrm>
            <a:off x="2862943" y="3069771"/>
            <a:ext cx="16002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B8365D61-DBB6-4225-B2EB-63300DAB77D1}"/>
              </a:ext>
            </a:extLst>
          </p:cNvPr>
          <p:cNvSpPr txBox="1"/>
          <p:nvPr/>
        </p:nvSpPr>
        <p:spPr>
          <a:xfrm>
            <a:off x="8469086" y="2830287"/>
            <a:ext cx="2394857" cy="369332"/>
          </a:xfrm>
          <a:prstGeom prst="rect">
            <a:avLst/>
          </a:prstGeom>
          <a:noFill/>
        </p:spPr>
        <p:txBody>
          <a:bodyPr wrap="square" rtlCol="0">
            <a:spAutoFit/>
          </a:bodyPr>
          <a:lstStyle/>
          <a:p>
            <a:r>
              <a:rPr lang="en-US" dirty="0" err="1"/>
              <a:t>lex.yy.c</a:t>
            </a:r>
            <a:endParaRPr lang="en-US" dirty="0"/>
          </a:p>
        </p:txBody>
      </p:sp>
      <p:sp>
        <p:nvSpPr>
          <p:cNvPr id="10" name="TextBox 9">
            <a:extLst>
              <a:ext uri="{FF2B5EF4-FFF2-40B4-BE49-F238E27FC236}">
                <a16:creationId xmlns:a16="http://schemas.microsoft.com/office/drawing/2014/main" id="{1AB5F51D-3C8E-41D3-B39F-2A94EADFAEA1}"/>
              </a:ext>
            </a:extLst>
          </p:cNvPr>
          <p:cNvSpPr txBox="1"/>
          <p:nvPr/>
        </p:nvSpPr>
        <p:spPr>
          <a:xfrm>
            <a:off x="2253350" y="2852058"/>
            <a:ext cx="2394857" cy="369332"/>
          </a:xfrm>
          <a:prstGeom prst="rect">
            <a:avLst/>
          </a:prstGeom>
          <a:noFill/>
        </p:spPr>
        <p:txBody>
          <a:bodyPr wrap="square" rtlCol="0">
            <a:spAutoFit/>
          </a:bodyPr>
          <a:lstStyle/>
          <a:p>
            <a:r>
              <a:rPr lang="en-US" dirty="0" err="1"/>
              <a:t>lex.l</a:t>
            </a:r>
            <a:endParaRPr lang="en-US" dirty="0"/>
          </a:p>
        </p:txBody>
      </p:sp>
      <p:sp>
        <p:nvSpPr>
          <p:cNvPr id="11" name="Rectangle 10">
            <a:extLst>
              <a:ext uri="{FF2B5EF4-FFF2-40B4-BE49-F238E27FC236}">
                <a16:creationId xmlns:a16="http://schemas.microsoft.com/office/drawing/2014/main" id="{A2E13D7F-2AB3-45DD-934C-E729653CDFDC}"/>
              </a:ext>
            </a:extLst>
          </p:cNvPr>
          <p:cNvSpPr/>
          <p:nvPr/>
        </p:nvSpPr>
        <p:spPr>
          <a:xfrm>
            <a:off x="4517571" y="4147457"/>
            <a:ext cx="2394857" cy="11212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 compiler</a:t>
            </a:r>
          </a:p>
        </p:txBody>
      </p:sp>
      <p:cxnSp>
        <p:nvCxnSpPr>
          <p:cNvPr id="13" name="Straight Arrow Connector 12">
            <a:extLst>
              <a:ext uri="{FF2B5EF4-FFF2-40B4-BE49-F238E27FC236}">
                <a16:creationId xmlns:a16="http://schemas.microsoft.com/office/drawing/2014/main" id="{43DD8590-CBC1-4C7E-A2F9-BA0623919836}"/>
              </a:ext>
            </a:extLst>
          </p:cNvPr>
          <p:cNvCxnSpPr/>
          <p:nvPr/>
        </p:nvCxnSpPr>
        <p:spPr>
          <a:xfrm>
            <a:off x="2862943" y="4713514"/>
            <a:ext cx="16002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E07C5F9D-D1A0-482C-A8B4-2C6579FF71E4}"/>
              </a:ext>
            </a:extLst>
          </p:cNvPr>
          <p:cNvCxnSpPr/>
          <p:nvPr/>
        </p:nvCxnSpPr>
        <p:spPr>
          <a:xfrm>
            <a:off x="6912423" y="4659087"/>
            <a:ext cx="16002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419BDB75-4F1E-431D-B16E-3D1239BBD13F}"/>
              </a:ext>
            </a:extLst>
          </p:cNvPr>
          <p:cNvSpPr txBox="1"/>
          <p:nvPr/>
        </p:nvSpPr>
        <p:spPr>
          <a:xfrm>
            <a:off x="8479972" y="4419599"/>
            <a:ext cx="2394857" cy="369332"/>
          </a:xfrm>
          <a:prstGeom prst="rect">
            <a:avLst/>
          </a:prstGeom>
          <a:noFill/>
        </p:spPr>
        <p:txBody>
          <a:bodyPr wrap="square" rtlCol="0">
            <a:spAutoFit/>
          </a:bodyPr>
          <a:lstStyle/>
          <a:p>
            <a:r>
              <a:rPr lang="en-US" dirty="0" err="1"/>
              <a:t>a.out</a:t>
            </a:r>
            <a:endParaRPr lang="en-US" dirty="0"/>
          </a:p>
        </p:txBody>
      </p:sp>
      <p:sp>
        <p:nvSpPr>
          <p:cNvPr id="17" name="TextBox 16">
            <a:extLst>
              <a:ext uri="{FF2B5EF4-FFF2-40B4-BE49-F238E27FC236}">
                <a16:creationId xmlns:a16="http://schemas.microsoft.com/office/drawing/2014/main" id="{E4885226-15E4-46D6-990A-69B0A5FDFFAF}"/>
              </a:ext>
            </a:extLst>
          </p:cNvPr>
          <p:cNvSpPr txBox="1"/>
          <p:nvPr/>
        </p:nvSpPr>
        <p:spPr>
          <a:xfrm>
            <a:off x="1937665" y="4452256"/>
            <a:ext cx="2394857" cy="369332"/>
          </a:xfrm>
          <a:prstGeom prst="rect">
            <a:avLst/>
          </a:prstGeom>
          <a:noFill/>
        </p:spPr>
        <p:txBody>
          <a:bodyPr wrap="square" rtlCol="0">
            <a:spAutoFit/>
          </a:bodyPr>
          <a:lstStyle/>
          <a:p>
            <a:r>
              <a:rPr lang="en-US" dirty="0" err="1"/>
              <a:t>lex.yy.c</a:t>
            </a:r>
            <a:endParaRPr lang="en-US" dirty="0"/>
          </a:p>
        </p:txBody>
      </p:sp>
      <p:sp>
        <p:nvSpPr>
          <p:cNvPr id="18" name="Rectangle 17">
            <a:extLst>
              <a:ext uri="{FF2B5EF4-FFF2-40B4-BE49-F238E27FC236}">
                <a16:creationId xmlns:a16="http://schemas.microsoft.com/office/drawing/2014/main" id="{351C74EF-E041-4716-957D-26DBDCFB08C8}"/>
              </a:ext>
            </a:extLst>
          </p:cNvPr>
          <p:cNvSpPr/>
          <p:nvPr/>
        </p:nvSpPr>
        <p:spPr>
          <a:xfrm>
            <a:off x="4555682" y="5682343"/>
            <a:ext cx="2356741" cy="832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a.out</a:t>
            </a:r>
            <a:endParaRPr lang="en-US" dirty="0"/>
          </a:p>
        </p:txBody>
      </p:sp>
      <p:cxnSp>
        <p:nvCxnSpPr>
          <p:cNvPr id="20" name="Straight Arrow Connector 19">
            <a:extLst>
              <a:ext uri="{FF2B5EF4-FFF2-40B4-BE49-F238E27FC236}">
                <a16:creationId xmlns:a16="http://schemas.microsoft.com/office/drawing/2014/main" id="{CB3D52D0-D8B5-4035-9899-CA0FB2DD5A61}"/>
              </a:ext>
            </a:extLst>
          </p:cNvPr>
          <p:cNvCxnSpPr/>
          <p:nvPr/>
        </p:nvCxnSpPr>
        <p:spPr>
          <a:xfrm>
            <a:off x="2862943" y="6118556"/>
            <a:ext cx="169273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8F0B0218-CE46-4F2E-B768-BC31BBFD8237}"/>
              </a:ext>
            </a:extLst>
          </p:cNvPr>
          <p:cNvCxnSpPr/>
          <p:nvPr/>
        </p:nvCxnSpPr>
        <p:spPr>
          <a:xfrm>
            <a:off x="6912426" y="6107669"/>
            <a:ext cx="169273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922454B9-B79A-4639-8C27-1E83303DC7FF}"/>
              </a:ext>
            </a:extLst>
          </p:cNvPr>
          <p:cNvSpPr txBox="1"/>
          <p:nvPr/>
        </p:nvSpPr>
        <p:spPr>
          <a:xfrm>
            <a:off x="1502236" y="5900058"/>
            <a:ext cx="2394857" cy="369332"/>
          </a:xfrm>
          <a:prstGeom prst="rect">
            <a:avLst/>
          </a:prstGeom>
          <a:noFill/>
        </p:spPr>
        <p:txBody>
          <a:bodyPr wrap="square" rtlCol="0">
            <a:spAutoFit/>
          </a:bodyPr>
          <a:lstStyle/>
          <a:p>
            <a:r>
              <a:rPr lang="en-US" dirty="0"/>
              <a:t>Input stream</a:t>
            </a:r>
          </a:p>
        </p:txBody>
      </p:sp>
      <p:sp>
        <p:nvSpPr>
          <p:cNvPr id="23" name="TextBox 22">
            <a:extLst>
              <a:ext uri="{FF2B5EF4-FFF2-40B4-BE49-F238E27FC236}">
                <a16:creationId xmlns:a16="http://schemas.microsoft.com/office/drawing/2014/main" id="{AF2D4333-5B0D-4F98-B4D2-8877431C27F9}"/>
              </a:ext>
            </a:extLst>
          </p:cNvPr>
          <p:cNvSpPr txBox="1"/>
          <p:nvPr/>
        </p:nvSpPr>
        <p:spPr>
          <a:xfrm>
            <a:off x="8632371" y="5878285"/>
            <a:ext cx="3243943" cy="646331"/>
          </a:xfrm>
          <a:prstGeom prst="rect">
            <a:avLst/>
          </a:prstGeom>
          <a:noFill/>
        </p:spPr>
        <p:txBody>
          <a:bodyPr wrap="square" rtlCol="0">
            <a:spAutoFit/>
          </a:bodyPr>
          <a:lstStyle/>
          <a:p>
            <a:r>
              <a:rPr lang="en-US" dirty="0"/>
              <a:t>Sequence of word and part of speech pairs</a:t>
            </a:r>
          </a:p>
        </p:txBody>
      </p:sp>
    </p:spTree>
    <p:extLst>
      <p:ext uri="{BB962C8B-B14F-4D97-AF65-F5344CB8AC3E}">
        <p14:creationId xmlns:p14="http://schemas.microsoft.com/office/powerpoint/2010/main" val="399583711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16BA0-0F87-4364-B591-FD2BD7995C07}"/>
              </a:ext>
            </a:extLst>
          </p:cNvPr>
          <p:cNvSpPr>
            <a:spLocks noGrp="1"/>
          </p:cNvSpPr>
          <p:nvPr>
            <p:ph type="title"/>
          </p:nvPr>
        </p:nvSpPr>
        <p:spPr/>
        <p:txBody>
          <a:bodyPr/>
          <a:lstStyle/>
          <a:p>
            <a:r>
              <a:rPr lang="en-US" dirty="0"/>
              <a:t>Structure of Lex programs</a:t>
            </a:r>
          </a:p>
        </p:txBody>
      </p:sp>
      <p:sp>
        <p:nvSpPr>
          <p:cNvPr id="3" name="Content Placeholder 2">
            <a:extLst>
              <a:ext uri="{FF2B5EF4-FFF2-40B4-BE49-F238E27FC236}">
                <a16:creationId xmlns:a16="http://schemas.microsoft.com/office/drawing/2014/main" id="{2181A389-D075-47E1-9241-474F98A74EC1}"/>
              </a:ext>
            </a:extLst>
          </p:cNvPr>
          <p:cNvSpPr>
            <a:spLocks noGrp="1"/>
          </p:cNvSpPr>
          <p:nvPr>
            <p:ph idx="1"/>
          </p:nvPr>
        </p:nvSpPr>
        <p:spPr/>
        <p:txBody>
          <a:bodyPr/>
          <a:lstStyle/>
          <a:p>
            <a:pPr marL="0" indent="0">
              <a:buNone/>
            </a:pPr>
            <a:r>
              <a:rPr lang="en-US" dirty="0"/>
              <a:t>declarations</a:t>
            </a:r>
          </a:p>
          <a:p>
            <a:pPr marL="0" indent="0">
              <a:buNone/>
            </a:pPr>
            <a:r>
              <a:rPr lang="en-US" dirty="0"/>
              <a:t>%%</a:t>
            </a:r>
          </a:p>
          <a:p>
            <a:pPr marL="0" indent="0">
              <a:buNone/>
            </a:pPr>
            <a:r>
              <a:rPr lang="en-US" dirty="0"/>
              <a:t>translation rules</a:t>
            </a:r>
          </a:p>
          <a:p>
            <a:pPr marL="0" indent="0">
              <a:buNone/>
            </a:pPr>
            <a:r>
              <a:rPr lang="en-US" dirty="0"/>
              <a:t>%%</a:t>
            </a:r>
          </a:p>
          <a:p>
            <a:pPr marL="0" indent="0">
              <a:buNone/>
            </a:pPr>
            <a:r>
              <a:rPr lang="en-US" dirty="0"/>
              <a:t>auxiliary functions</a:t>
            </a:r>
          </a:p>
        </p:txBody>
      </p:sp>
    </p:spTree>
    <p:extLst>
      <p:ext uri="{BB962C8B-B14F-4D97-AF65-F5344CB8AC3E}">
        <p14:creationId xmlns:p14="http://schemas.microsoft.com/office/powerpoint/2010/main" val="409438660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FD259-FB9A-4AD7-B413-1BF59FD6A1F8}"/>
              </a:ext>
            </a:extLst>
          </p:cNvPr>
          <p:cNvSpPr>
            <a:spLocks noGrp="1"/>
          </p:cNvSpPr>
          <p:nvPr>
            <p:ph type="title"/>
          </p:nvPr>
        </p:nvSpPr>
        <p:spPr/>
        <p:txBody>
          <a:bodyPr/>
          <a:lstStyle/>
          <a:p>
            <a:r>
              <a:rPr lang="en-US" dirty="0"/>
              <a:t>Declaration</a:t>
            </a:r>
          </a:p>
        </p:txBody>
      </p:sp>
      <p:sp>
        <p:nvSpPr>
          <p:cNvPr id="3" name="Content Placeholder 2">
            <a:extLst>
              <a:ext uri="{FF2B5EF4-FFF2-40B4-BE49-F238E27FC236}">
                <a16:creationId xmlns:a16="http://schemas.microsoft.com/office/drawing/2014/main" id="{9115EFA6-3BC2-4867-9B3B-104A9ACEE33A}"/>
              </a:ext>
            </a:extLst>
          </p:cNvPr>
          <p:cNvSpPr>
            <a:spLocks noGrp="1"/>
          </p:cNvSpPr>
          <p:nvPr>
            <p:ph idx="1"/>
          </p:nvPr>
        </p:nvSpPr>
        <p:spPr/>
        <p:txBody>
          <a:bodyPr/>
          <a:lstStyle/>
          <a:p>
            <a:r>
              <a:rPr lang="en-US" dirty="0"/>
              <a:t>manifest constants</a:t>
            </a:r>
          </a:p>
          <a:p>
            <a:pPr lvl="1"/>
            <a:r>
              <a:rPr lang="en-US" dirty="0"/>
              <a:t>an identifier declared to stand for a constant, e.g., part of speech</a:t>
            </a:r>
          </a:p>
          <a:p>
            <a:endParaRPr lang="en-US" dirty="0"/>
          </a:p>
          <a:p>
            <a:r>
              <a:rPr lang="en-US" dirty="0"/>
              <a:t>Regular definitions</a:t>
            </a:r>
          </a:p>
        </p:txBody>
      </p:sp>
    </p:spTree>
    <p:extLst>
      <p:ext uri="{BB962C8B-B14F-4D97-AF65-F5344CB8AC3E}">
        <p14:creationId xmlns:p14="http://schemas.microsoft.com/office/powerpoint/2010/main" val="131742207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A3B15-14CA-449F-89FF-9B784726DAB8}"/>
              </a:ext>
            </a:extLst>
          </p:cNvPr>
          <p:cNvSpPr>
            <a:spLocks noGrp="1"/>
          </p:cNvSpPr>
          <p:nvPr>
            <p:ph type="title"/>
          </p:nvPr>
        </p:nvSpPr>
        <p:spPr/>
        <p:txBody>
          <a:bodyPr/>
          <a:lstStyle/>
          <a:p>
            <a:r>
              <a:rPr lang="en-US" dirty="0"/>
              <a:t>Regular definitions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9DE865D-25BE-486C-B895-91480F7187CC}"/>
                  </a:ext>
                </a:extLst>
              </p:cNvPr>
              <p:cNvSpPr>
                <a:spLocks noGrp="1"/>
              </p:cNvSpPr>
              <p:nvPr>
                <p:ph idx="1"/>
              </p:nvPr>
            </p:nvSpPr>
            <p:spPr/>
            <p:txBody>
              <a:bodyPr>
                <a:normAutofit lnSpcReduction="10000"/>
              </a:bodyPr>
              <a:lstStyle/>
              <a:p>
                <a:r>
                  <a:rPr lang="en-US" dirty="0"/>
                  <a:t>Regular definitions is a sequence of definition in the form</a:t>
                </a:r>
              </a:p>
              <a:p>
                <a:pPr marL="457200" lvl="1" indent="0">
                  <a:buNone/>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 </m:t>
                          </m:r>
                          <m:r>
                            <a:rPr lang="en-US" b="0" i="1" smtClean="0">
                              <a:latin typeface="Cambria Math" panose="02040503050406030204" pitchFamily="18" charset="0"/>
                            </a:rPr>
                            <m:t>𝑑</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1</m:t>
                          </m:r>
                        </m:sub>
                      </m:sSub>
                      <m:r>
                        <a:rPr lang="en-US" b="0" i="1" smtClean="0">
                          <a:latin typeface="Cambria Math" panose="02040503050406030204" pitchFamily="18" charset="0"/>
                        </a:rPr>
                        <m:t> </m:t>
                      </m:r>
                    </m:oMath>
                  </m:oMathPara>
                </a14:m>
                <a:endParaRPr lang="en-US" b="0" i="1" dirty="0">
                  <a:latin typeface="Cambria Math" panose="02040503050406030204" pitchFamily="18" charset="0"/>
                </a:endParaRPr>
              </a:p>
              <a:p>
                <a:pPr marL="457200" lvl="1"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𝑑</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2</m:t>
                          </m:r>
                        </m:sub>
                      </m:sSub>
                    </m:oMath>
                  </m:oMathPara>
                </a14:m>
                <a:endParaRPr lang="en-US" b="0" i="1" dirty="0">
                  <a:latin typeface="Cambria Math" panose="02040503050406030204" pitchFamily="18" charset="0"/>
                </a:endParaRPr>
              </a:p>
              <a:p>
                <a:pPr marL="457200" lvl="1"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 …</m:t>
                      </m:r>
                    </m:oMath>
                  </m:oMathPara>
                </a14:m>
                <a:endParaRPr lang="en-US" b="0" i="1" dirty="0">
                  <a:latin typeface="Cambria Math" panose="02040503050406030204" pitchFamily="18" charset="0"/>
                </a:endParaRPr>
              </a:p>
              <a:p>
                <a:pPr marL="457200" lvl="1"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𝑑</m:t>
                          </m:r>
                        </m:e>
                        <m:sub>
                          <m:r>
                            <a:rPr lang="en-US" b="0" i="1" smtClean="0">
                              <a:latin typeface="Cambria Math" panose="02040503050406030204" pitchFamily="18" charset="0"/>
                            </a:rPr>
                            <m:t>𝑛</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𝑛</m:t>
                          </m:r>
                        </m:sub>
                      </m:sSub>
                    </m:oMath>
                  </m:oMathPara>
                </a14:m>
                <a:endParaRPr lang="en-US" b="0" dirty="0"/>
              </a:p>
              <a:p>
                <a:pPr marL="457200" lvl="1" indent="0">
                  <a:buNone/>
                </a:pPr>
                <a:endParaRPr lang="en-US" b="0" dirty="0"/>
              </a:p>
              <a:p>
                <a:pPr marL="457200" lvl="1" indent="0">
                  <a:buNone/>
                </a:pPr>
                <a:r>
                  <a:rPr lang="en-US" dirty="0"/>
                  <a:t>where:</a:t>
                </a:r>
              </a:p>
              <a:p>
                <a:pPr marL="914400" lvl="1" indent="-457200">
                  <a:buAutoNum type="arabicPeriod"/>
                </a:pPr>
                <a:r>
                  <a:rPr lang="en-US" b="0" dirty="0"/>
                  <a:t>Each d</a:t>
                </a:r>
                <a:r>
                  <a:rPr lang="en-US" b="0" baseline="-25000" dirty="0"/>
                  <a:t>i</a:t>
                </a:r>
                <a:r>
                  <a:rPr lang="en-US" b="0" dirty="0"/>
                  <a:t> is a new symbol,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𝑑</m:t>
                        </m:r>
                      </m:e>
                      <m:sub>
                        <m:r>
                          <a:rPr lang="en-US" b="0" i="1" smtClean="0">
                            <a:latin typeface="Cambria Math" panose="02040503050406030204" pitchFamily="18" charset="0"/>
                          </a:rPr>
                          <m:t>𝑖</m:t>
                        </m:r>
                      </m:sub>
                    </m:sSub>
                    <m:r>
                      <a:rPr lang="en-US" b="0" i="1" smtClean="0">
                        <a:latin typeface="Cambria Math" panose="02040503050406030204" pitchFamily="18" charset="0"/>
                      </a:rPr>
                      <m:t>∉∑</m:t>
                    </m:r>
                  </m:oMath>
                </a14:m>
                <a:r>
                  <a:rPr lang="en-US" b="0" baseline="-25000" dirty="0"/>
                  <a:t>,</a:t>
                </a:r>
                <a:r>
                  <a:rPr lang="en-US" b="0" dirty="0"/>
                  <a:t> and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𝑑</m:t>
                        </m:r>
                      </m:e>
                      <m:sub>
                        <m:r>
                          <a:rPr lang="en-US" b="0" i="1" smtClean="0">
                            <a:latin typeface="Cambria Math" panose="02040503050406030204" pitchFamily="18" charset="0"/>
                          </a:rPr>
                          <m:t>𝑖</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𝑑</m:t>
                        </m:r>
                      </m:e>
                      <m:sub>
                        <m:r>
                          <a:rPr lang="en-US" b="0" i="1" smtClean="0">
                            <a:latin typeface="Cambria Math" panose="02040503050406030204" pitchFamily="18" charset="0"/>
                          </a:rPr>
                          <m:t>𝑗</m:t>
                        </m:r>
                      </m:sub>
                    </m:sSub>
                    <m:r>
                      <a:rPr lang="en-US" b="0" i="1" smtClean="0">
                        <a:latin typeface="Cambria Math" panose="02040503050406030204" pitchFamily="18" charset="0"/>
                      </a:rPr>
                      <m:t> </m:t>
                    </m:r>
                    <m:r>
                      <a:rPr lang="en-US" b="0" i="1" smtClean="0">
                        <a:latin typeface="Cambria Math" panose="02040503050406030204" pitchFamily="18" charset="0"/>
                      </a:rPr>
                      <m:t>𝑤h𝑒𝑟𝑒</m:t>
                    </m:r>
                    <m:r>
                      <a:rPr lang="en-US" b="0" i="1" smtClean="0">
                        <a:latin typeface="Cambria Math" panose="02040503050406030204" pitchFamily="18" charset="0"/>
                      </a:rPr>
                      <m:t> </m:t>
                    </m:r>
                    <m:r>
                      <a:rPr lang="en-US" b="0" i="1" smtClean="0">
                        <a:latin typeface="Cambria Math" panose="02040503050406030204" pitchFamily="18" charset="0"/>
                      </a:rPr>
                      <m:t>𝑖</m:t>
                    </m:r>
                    <m:r>
                      <a:rPr lang="en-US" b="0" i="1" smtClean="0">
                        <a:latin typeface="Cambria Math" panose="02040503050406030204" pitchFamily="18" charset="0"/>
                      </a:rPr>
                      <m:t>≠</m:t>
                    </m:r>
                    <m:r>
                      <a:rPr lang="en-US" b="0" i="1" smtClean="0">
                        <a:latin typeface="Cambria Math" panose="02040503050406030204" pitchFamily="18" charset="0"/>
                      </a:rPr>
                      <m:t>𝑗</m:t>
                    </m:r>
                  </m:oMath>
                </a14:m>
                <a:endParaRPr lang="en-US" b="0" baseline="-25000" dirty="0"/>
              </a:p>
              <a:p>
                <a:pPr marL="914400" lvl="1" indent="-457200">
                  <a:buAutoNum type="arabicPeriod"/>
                </a:pPr>
                <a:r>
                  <a:rPr lang="en-US" b="0" dirty="0"/>
                  <a:t>Each </a:t>
                </a:r>
                <a:r>
                  <a:rPr lang="en-US" b="0" dirty="0" err="1"/>
                  <a:t>r</a:t>
                </a:r>
                <a:r>
                  <a:rPr lang="en-US" b="0" baseline="-25000" dirty="0" err="1"/>
                  <a:t>i</a:t>
                </a:r>
                <a:r>
                  <a:rPr lang="en-US" b="0" baseline="-25000" dirty="0"/>
                  <a:t> </a:t>
                </a:r>
                <a:r>
                  <a:rPr lang="en-US" b="0" dirty="0"/>
                  <a:t> is a RE over the alphabet </a:t>
                </a:r>
                <a14:m>
                  <m:oMath xmlns:m="http://schemas.openxmlformats.org/officeDocument/2006/math">
                    <m:nary>
                      <m:naryPr>
                        <m:chr m:val="∑"/>
                        <m:subHide m:val="on"/>
                        <m:supHide m:val="on"/>
                        <m:ctrlPr>
                          <a:rPr lang="en-US" b="0" i="1" smtClean="0">
                            <a:latin typeface="Cambria Math" panose="02040503050406030204" pitchFamily="18" charset="0"/>
                          </a:rPr>
                        </m:ctrlPr>
                      </m:naryPr>
                      <m:sub/>
                      <m:sup/>
                      <m:e>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𝑑</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𝑑</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𝑑</m:t>
                            </m:r>
                          </m:e>
                          <m:sub>
                            <m:r>
                              <a:rPr lang="en-US" b="0" i="1" smtClean="0">
                                <a:latin typeface="Cambria Math" panose="02040503050406030204" pitchFamily="18" charset="0"/>
                              </a:rPr>
                              <m:t>𝑖</m:t>
                            </m:r>
                            <m:r>
                              <a:rPr lang="en-US" b="0" i="1" smtClean="0">
                                <a:latin typeface="Cambria Math" panose="02040503050406030204" pitchFamily="18" charset="0"/>
                              </a:rPr>
                              <m:t>−1</m:t>
                            </m:r>
                          </m:sub>
                        </m:sSub>
                        <m:r>
                          <a:rPr lang="en-US" b="0" i="1" smtClean="0">
                            <a:latin typeface="Cambria Math" panose="02040503050406030204" pitchFamily="18" charset="0"/>
                          </a:rPr>
                          <m:t>} </m:t>
                        </m:r>
                      </m:e>
                    </m:nary>
                  </m:oMath>
                </a14:m>
                <a:endParaRPr lang="en-US" b="0" dirty="0"/>
              </a:p>
              <a:p>
                <a:pPr marL="914400" lvl="1" indent="-457200">
                  <a:buAutoNum type="arabicPeriod"/>
                </a:pPr>
                <a:endParaRPr lang="en-US" dirty="0"/>
              </a:p>
              <a:p>
                <a:pPr marL="914400" lvl="1" indent="-457200">
                  <a:buAutoNum type="arabicPeriod"/>
                </a:pPr>
                <a:endParaRPr lang="en-US" b="0" dirty="0"/>
              </a:p>
              <a:p>
                <a:pPr marL="457200" lvl="1" indent="0">
                  <a:buNone/>
                </a:pPr>
                <a:r>
                  <a:rPr lang="en-US" dirty="0"/>
                  <a:t>Section-3.3.4: </a:t>
                </a:r>
                <a:r>
                  <a:rPr lang="en-US" dirty="0" err="1"/>
                  <a:t>Aho</a:t>
                </a:r>
                <a:r>
                  <a:rPr lang="en-US" dirty="0"/>
                  <a:t>, Ullman, </a:t>
                </a:r>
                <a:r>
                  <a:rPr lang="en-US" dirty="0" err="1"/>
                  <a:t>Sethi</a:t>
                </a:r>
                <a:r>
                  <a:rPr lang="en-US" dirty="0"/>
                  <a:t>, Lam</a:t>
                </a:r>
                <a:endParaRPr lang="en-US" b="0" dirty="0"/>
              </a:p>
            </p:txBody>
          </p:sp>
        </mc:Choice>
        <mc:Fallback xmlns="">
          <p:sp>
            <p:nvSpPr>
              <p:cNvPr id="3" name="Content Placeholder 2">
                <a:extLst>
                  <a:ext uri="{FF2B5EF4-FFF2-40B4-BE49-F238E27FC236}">
                    <a16:creationId xmlns:a16="http://schemas.microsoft.com/office/drawing/2014/main" id="{F9DE865D-25BE-486C-B895-91480F7187CC}"/>
                  </a:ext>
                </a:extLst>
              </p:cNvPr>
              <p:cNvSpPr>
                <a:spLocks noGrp="1" noRot="1" noChangeAspect="1" noMove="1" noResize="1" noEditPoints="1" noAdjustHandles="1" noChangeArrowheads="1" noChangeShapeType="1" noTextEdit="1"/>
              </p:cNvSpPr>
              <p:nvPr>
                <p:ph idx="1"/>
              </p:nvPr>
            </p:nvSpPr>
            <p:spPr>
              <a:blipFill>
                <a:blip r:embed="rId2"/>
                <a:stretch>
                  <a:fillRect l="-1043" t="-3081" b="-1401"/>
                </a:stretch>
              </a:blipFill>
            </p:spPr>
            <p:txBody>
              <a:bodyPr/>
              <a:lstStyle/>
              <a:p>
                <a:r>
                  <a:rPr lang="en-IN">
                    <a:noFill/>
                  </a:rPr>
                  <a:t> </a:t>
                </a:r>
              </a:p>
            </p:txBody>
          </p:sp>
        </mc:Fallback>
      </mc:AlternateContent>
    </p:spTree>
    <p:extLst>
      <p:ext uri="{BB962C8B-B14F-4D97-AF65-F5344CB8AC3E}">
        <p14:creationId xmlns:p14="http://schemas.microsoft.com/office/powerpoint/2010/main" val="40696790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5A39E-EFB3-49CC-B0EF-7F9A0059F512}"/>
              </a:ext>
            </a:extLst>
          </p:cNvPr>
          <p:cNvSpPr>
            <a:spLocks noGrp="1"/>
          </p:cNvSpPr>
          <p:nvPr>
            <p:ph type="title"/>
          </p:nvPr>
        </p:nvSpPr>
        <p:spPr/>
        <p:txBody>
          <a:bodyPr/>
          <a:lstStyle/>
          <a:p>
            <a:r>
              <a:rPr lang="en-US" dirty="0"/>
              <a:t>Regular definitions</a:t>
            </a:r>
          </a:p>
        </p:txBody>
      </p:sp>
      <p:sp>
        <p:nvSpPr>
          <p:cNvPr id="3" name="Content Placeholder 2">
            <a:extLst>
              <a:ext uri="{FF2B5EF4-FFF2-40B4-BE49-F238E27FC236}">
                <a16:creationId xmlns:a16="http://schemas.microsoft.com/office/drawing/2014/main" id="{9933F141-1D4B-469D-9DD3-EB97A56349BE}"/>
              </a:ext>
            </a:extLst>
          </p:cNvPr>
          <p:cNvSpPr>
            <a:spLocks noGrp="1"/>
          </p:cNvSpPr>
          <p:nvPr>
            <p:ph idx="1"/>
          </p:nvPr>
        </p:nvSpPr>
        <p:spPr/>
        <p:txBody>
          <a:bodyPr/>
          <a:lstStyle/>
          <a:p>
            <a:pPr marL="0" indent="0">
              <a:buNone/>
            </a:pPr>
            <a:r>
              <a:rPr lang="en-US" dirty="0"/>
              <a:t>letter </a:t>
            </a:r>
            <a:r>
              <a:rPr lang="en-US" dirty="0">
                <a:sym typeface="Wingdings" panose="05000000000000000000" pitchFamily="2" charset="2"/>
              </a:rPr>
              <a:t> A|B|…|</a:t>
            </a:r>
            <a:r>
              <a:rPr lang="en-US" dirty="0" err="1">
                <a:sym typeface="Wingdings" panose="05000000000000000000" pitchFamily="2" charset="2"/>
              </a:rPr>
              <a:t>Z|a|b</a:t>
            </a:r>
            <a:r>
              <a:rPr lang="en-US" dirty="0">
                <a:sym typeface="Wingdings" panose="05000000000000000000" pitchFamily="2" charset="2"/>
              </a:rPr>
              <a:t>|…|z</a:t>
            </a:r>
          </a:p>
          <a:p>
            <a:pPr marL="0" indent="0">
              <a:buNone/>
            </a:pPr>
            <a:r>
              <a:rPr lang="en-US" dirty="0">
                <a:sym typeface="Wingdings" panose="05000000000000000000" pitchFamily="2" charset="2"/>
              </a:rPr>
              <a:t>digit  0|1|…|9</a:t>
            </a:r>
          </a:p>
          <a:p>
            <a:pPr marL="0" indent="0">
              <a:buNone/>
            </a:pPr>
            <a:r>
              <a:rPr lang="en-US" dirty="0">
                <a:sym typeface="Wingdings" panose="05000000000000000000" pitchFamily="2" charset="2"/>
              </a:rPr>
              <a:t>id  letter (</a:t>
            </a:r>
            <a:r>
              <a:rPr lang="en-US" dirty="0" err="1">
                <a:sym typeface="Wingdings" panose="05000000000000000000" pitchFamily="2" charset="2"/>
              </a:rPr>
              <a:t>letter|digit</a:t>
            </a:r>
            <a:r>
              <a:rPr lang="en-US" dirty="0">
                <a:sym typeface="Wingdings" panose="05000000000000000000" pitchFamily="2" charset="2"/>
              </a:rPr>
              <a:t>)*</a:t>
            </a:r>
            <a:endParaRPr lang="en-US" dirty="0"/>
          </a:p>
        </p:txBody>
      </p:sp>
    </p:spTree>
    <p:extLst>
      <p:ext uri="{BB962C8B-B14F-4D97-AF65-F5344CB8AC3E}">
        <p14:creationId xmlns:p14="http://schemas.microsoft.com/office/powerpoint/2010/main" val="33890069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5A39E-EFB3-49CC-B0EF-7F9A0059F512}"/>
              </a:ext>
            </a:extLst>
          </p:cNvPr>
          <p:cNvSpPr>
            <a:spLocks noGrp="1"/>
          </p:cNvSpPr>
          <p:nvPr>
            <p:ph type="title"/>
          </p:nvPr>
        </p:nvSpPr>
        <p:spPr/>
        <p:txBody>
          <a:bodyPr/>
          <a:lstStyle/>
          <a:p>
            <a:r>
              <a:rPr lang="en-US" dirty="0"/>
              <a:t>Regular definitions</a:t>
            </a:r>
          </a:p>
        </p:txBody>
      </p:sp>
      <p:sp>
        <p:nvSpPr>
          <p:cNvPr id="3" name="Content Placeholder 2">
            <a:extLst>
              <a:ext uri="{FF2B5EF4-FFF2-40B4-BE49-F238E27FC236}">
                <a16:creationId xmlns:a16="http://schemas.microsoft.com/office/drawing/2014/main" id="{9933F141-1D4B-469D-9DD3-EB97A56349BE}"/>
              </a:ext>
            </a:extLst>
          </p:cNvPr>
          <p:cNvSpPr>
            <a:spLocks noGrp="1"/>
          </p:cNvSpPr>
          <p:nvPr>
            <p:ph idx="1"/>
          </p:nvPr>
        </p:nvSpPr>
        <p:spPr/>
        <p:txBody>
          <a:bodyPr/>
          <a:lstStyle/>
          <a:p>
            <a:pPr marL="0" indent="0">
              <a:buNone/>
            </a:pPr>
            <a:r>
              <a:rPr lang="en-US" dirty="0"/>
              <a:t>letter </a:t>
            </a:r>
            <a:r>
              <a:rPr lang="en-US" dirty="0">
                <a:sym typeface="Wingdings" panose="05000000000000000000" pitchFamily="2" charset="2"/>
              </a:rPr>
              <a:t> [A-Z] | [a-z]</a:t>
            </a:r>
          </a:p>
          <a:p>
            <a:pPr marL="0" indent="0">
              <a:buNone/>
            </a:pPr>
            <a:r>
              <a:rPr lang="en-US" dirty="0">
                <a:sym typeface="Wingdings" panose="05000000000000000000" pitchFamily="2" charset="2"/>
              </a:rPr>
              <a:t>digit  [0-9]</a:t>
            </a:r>
          </a:p>
          <a:p>
            <a:pPr marL="0" indent="0">
              <a:buNone/>
            </a:pPr>
            <a:r>
              <a:rPr lang="en-US" dirty="0">
                <a:sym typeface="Wingdings" panose="05000000000000000000" pitchFamily="2" charset="2"/>
              </a:rPr>
              <a:t>id  letter (</a:t>
            </a:r>
            <a:r>
              <a:rPr lang="en-US" dirty="0" err="1">
                <a:sym typeface="Wingdings" panose="05000000000000000000" pitchFamily="2" charset="2"/>
              </a:rPr>
              <a:t>letter|digit</a:t>
            </a:r>
            <a:r>
              <a:rPr lang="en-US" dirty="0">
                <a:sym typeface="Wingdings" panose="05000000000000000000" pitchFamily="2" charset="2"/>
              </a:rPr>
              <a:t>)*</a:t>
            </a:r>
          </a:p>
          <a:p>
            <a:pPr marL="0" indent="0">
              <a:buNone/>
            </a:pPr>
            <a:endParaRPr lang="en-US" dirty="0">
              <a:sym typeface="Wingdings" panose="05000000000000000000" pitchFamily="2" charset="2"/>
            </a:endParaRPr>
          </a:p>
          <a:p>
            <a:pPr marL="0" indent="0">
              <a:buNone/>
            </a:pPr>
            <a:endParaRPr lang="en-US" dirty="0">
              <a:sym typeface="Wingdings" panose="05000000000000000000" pitchFamily="2" charset="2"/>
            </a:endParaRPr>
          </a:p>
          <a:p>
            <a:pPr marL="0" indent="0">
              <a:buNone/>
            </a:pPr>
            <a:r>
              <a:rPr lang="en-US" dirty="0">
                <a:sym typeface="Wingdings" panose="05000000000000000000" pitchFamily="2" charset="2"/>
              </a:rPr>
              <a:t>[A-Z] is shorthand for A|B|…|Z</a:t>
            </a:r>
          </a:p>
          <a:p>
            <a:pPr marL="0" indent="0">
              <a:buNone/>
            </a:pPr>
            <a:r>
              <a:rPr lang="en-US" dirty="0">
                <a:sym typeface="Wingdings" panose="05000000000000000000" pitchFamily="2" charset="2"/>
              </a:rPr>
              <a:t>[a-z] is shorthand for </a:t>
            </a:r>
            <a:r>
              <a:rPr lang="en-US" dirty="0" err="1">
                <a:sym typeface="Wingdings" panose="05000000000000000000" pitchFamily="2" charset="2"/>
              </a:rPr>
              <a:t>a|b</a:t>
            </a:r>
            <a:r>
              <a:rPr lang="en-US" dirty="0">
                <a:sym typeface="Wingdings" panose="05000000000000000000" pitchFamily="2" charset="2"/>
              </a:rPr>
              <a:t>|…|z</a:t>
            </a:r>
          </a:p>
          <a:p>
            <a:pPr marL="0" indent="0">
              <a:buNone/>
            </a:pPr>
            <a:r>
              <a:rPr lang="en-US" dirty="0"/>
              <a:t>[0-9] is shorthand for </a:t>
            </a:r>
            <a:r>
              <a:rPr lang="en-US" dirty="0">
                <a:sym typeface="Wingdings" panose="05000000000000000000" pitchFamily="2" charset="2"/>
              </a:rPr>
              <a:t>0|1|…|9</a:t>
            </a:r>
          </a:p>
        </p:txBody>
      </p:sp>
    </p:spTree>
    <p:extLst>
      <p:ext uri="{BB962C8B-B14F-4D97-AF65-F5344CB8AC3E}">
        <p14:creationId xmlns:p14="http://schemas.microsoft.com/office/powerpoint/2010/main" val="74912603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1D08B-D95F-4E38-9000-6875386B01EE}"/>
              </a:ext>
            </a:extLst>
          </p:cNvPr>
          <p:cNvSpPr>
            <a:spLocks noGrp="1"/>
          </p:cNvSpPr>
          <p:nvPr>
            <p:ph type="title"/>
          </p:nvPr>
        </p:nvSpPr>
        <p:spPr/>
        <p:txBody>
          <a:bodyPr/>
          <a:lstStyle/>
          <a:p>
            <a:r>
              <a:rPr lang="en-US" dirty="0"/>
              <a:t>Regular definitions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0E2EF95-FC9F-472D-905E-538EC64C9CFA}"/>
                  </a:ext>
                </a:extLst>
              </p:cNvPr>
              <p:cNvSpPr>
                <a:spLocks noGrp="1"/>
              </p:cNvSpPr>
              <p:nvPr>
                <p:ph idx="1"/>
              </p:nvPr>
            </p:nvSpPr>
            <p:spPr/>
            <p:txBody>
              <a:bodyPr/>
              <a:lstStyle/>
              <a:p>
                <a:pPr marL="0" indent="0">
                  <a:buNone/>
                </a:pPr>
                <a:r>
                  <a:rPr lang="en-US" dirty="0"/>
                  <a:t>digit </a:t>
                </a:r>
                <a:r>
                  <a:rPr lang="en-US" dirty="0">
                    <a:sym typeface="Wingdings" panose="05000000000000000000" pitchFamily="2" charset="2"/>
                  </a:rPr>
                  <a:t> [0-9]</a:t>
                </a:r>
              </a:p>
              <a:p>
                <a:pPr marL="0" indent="0">
                  <a:buNone/>
                </a:pPr>
                <a:r>
                  <a:rPr lang="en-US" dirty="0">
                    <a:sym typeface="Wingdings" panose="05000000000000000000" pitchFamily="2" charset="2"/>
                  </a:rPr>
                  <a:t>digits  digit</a:t>
                </a:r>
                <a:r>
                  <a:rPr lang="en-US" baseline="30000" dirty="0">
                    <a:sym typeface="Wingdings" panose="05000000000000000000" pitchFamily="2" charset="2"/>
                  </a:rPr>
                  <a:t>+</a:t>
                </a:r>
              </a:p>
              <a:p>
                <a:pPr marL="0" indent="0">
                  <a:buNone/>
                </a:pPr>
                <a:r>
                  <a:rPr lang="en-US" dirty="0" err="1">
                    <a:sym typeface="Wingdings" panose="05000000000000000000" pitchFamily="2" charset="2"/>
                  </a:rPr>
                  <a:t>optionalFraction</a:t>
                </a:r>
                <a:r>
                  <a:rPr lang="en-US" dirty="0">
                    <a:sym typeface="Wingdings" panose="05000000000000000000" pitchFamily="2" charset="2"/>
                  </a:rPr>
                  <a:t>  (. digits) | </a:t>
                </a:r>
                <a14:m>
                  <m:oMath xmlns:m="http://schemas.openxmlformats.org/officeDocument/2006/math">
                    <m:r>
                      <a:rPr lang="en-US" b="0" i="1" smtClean="0">
                        <a:latin typeface="Cambria Math" panose="02040503050406030204" pitchFamily="18" charset="0"/>
                        <a:sym typeface="Wingdings" panose="05000000000000000000" pitchFamily="2" charset="2"/>
                      </a:rPr>
                      <m:t>𝜖</m:t>
                    </m:r>
                  </m:oMath>
                </a14:m>
                <a:endParaRPr lang="en-US" b="0" dirty="0">
                  <a:sym typeface="Wingdings" panose="05000000000000000000" pitchFamily="2" charset="2"/>
                </a:endParaRPr>
              </a:p>
              <a:p>
                <a:pPr marL="0" indent="0">
                  <a:buNone/>
                </a:pPr>
                <a:r>
                  <a:rPr lang="en-US" dirty="0"/>
                  <a:t>number </a:t>
                </a:r>
                <a:r>
                  <a:rPr lang="en-US" dirty="0">
                    <a:sym typeface="Wingdings" panose="05000000000000000000" pitchFamily="2" charset="2"/>
                  </a:rPr>
                  <a:t> digits </a:t>
                </a:r>
                <a:r>
                  <a:rPr lang="en-US" dirty="0" err="1">
                    <a:sym typeface="Wingdings" panose="05000000000000000000" pitchFamily="2" charset="2"/>
                  </a:rPr>
                  <a:t>optionalFraction</a:t>
                </a:r>
                <a:endParaRPr lang="en-US" dirty="0"/>
              </a:p>
            </p:txBody>
          </p:sp>
        </mc:Choice>
        <mc:Fallback xmlns="">
          <p:sp>
            <p:nvSpPr>
              <p:cNvPr id="3" name="Content Placeholder 2">
                <a:extLst>
                  <a:ext uri="{FF2B5EF4-FFF2-40B4-BE49-F238E27FC236}">
                    <a16:creationId xmlns:a16="http://schemas.microsoft.com/office/drawing/2014/main" id="{80E2EF95-FC9F-472D-905E-538EC64C9CFA}"/>
                  </a:ext>
                </a:extLst>
              </p:cNvPr>
              <p:cNvSpPr>
                <a:spLocks noGrp="1" noRot="1" noChangeAspect="1" noMove="1" noResize="1" noEditPoints="1" noAdjustHandles="1" noChangeArrowheads="1" noChangeShapeType="1" noTextEdit="1"/>
              </p:cNvSpPr>
              <p:nvPr>
                <p:ph idx="1"/>
              </p:nvPr>
            </p:nvSpPr>
            <p:spPr>
              <a:blipFill>
                <a:blip r:embed="rId2"/>
                <a:stretch>
                  <a:fillRect l="-1217" t="-2661"/>
                </a:stretch>
              </a:blipFill>
            </p:spPr>
            <p:txBody>
              <a:bodyPr/>
              <a:lstStyle/>
              <a:p>
                <a:r>
                  <a:rPr lang="en-US">
                    <a:noFill/>
                  </a:rPr>
                  <a:t> </a:t>
                </a:r>
              </a:p>
            </p:txBody>
          </p:sp>
        </mc:Fallback>
      </mc:AlternateContent>
    </p:spTree>
    <p:extLst>
      <p:ext uri="{BB962C8B-B14F-4D97-AF65-F5344CB8AC3E}">
        <p14:creationId xmlns:p14="http://schemas.microsoft.com/office/powerpoint/2010/main" val="171121390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1D08B-D95F-4E38-9000-6875386B01EE}"/>
              </a:ext>
            </a:extLst>
          </p:cNvPr>
          <p:cNvSpPr>
            <a:spLocks noGrp="1"/>
          </p:cNvSpPr>
          <p:nvPr>
            <p:ph type="title"/>
          </p:nvPr>
        </p:nvSpPr>
        <p:spPr/>
        <p:txBody>
          <a:bodyPr/>
          <a:lstStyle/>
          <a:p>
            <a:r>
              <a:rPr lang="en-US" dirty="0"/>
              <a:t>Regular definitions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0E2EF95-FC9F-472D-905E-538EC64C9CFA}"/>
                  </a:ext>
                </a:extLst>
              </p:cNvPr>
              <p:cNvSpPr>
                <a:spLocks noGrp="1"/>
              </p:cNvSpPr>
              <p:nvPr>
                <p:ph idx="1"/>
              </p:nvPr>
            </p:nvSpPr>
            <p:spPr/>
            <p:txBody>
              <a:bodyPr/>
              <a:lstStyle/>
              <a:p>
                <a:pPr marL="0" indent="0">
                  <a:buNone/>
                </a:pPr>
                <a:r>
                  <a:rPr lang="en-US" dirty="0"/>
                  <a:t>digit </a:t>
                </a:r>
                <a:r>
                  <a:rPr lang="en-US" dirty="0">
                    <a:sym typeface="Wingdings" panose="05000000000000000000" pitchFamily="2" charset="2"/>
                  </a:rPr>
                  <a:t> [0-9]</a:t>
                </a:r>
              </a:p>
              <a:p>
                <a:pPr marL="0" indent="0">
                  <a:buNone/>
                </a:pPr>
                <a:r>
                  <a:rPr lang="en-US" dirty="0">
                    <a:sym typeface="Wingdings" panose="05000000000000000000" pitchFamily="2" charset="2"/>
                  </a:rPr>
                  <a:t>digits  digit</a:t>
                </a:r>
                <a:r>
                  <a:rPr lang="en-US" baseline="30000" dirty="0">
                    <a:sym typeface="Wingdings" panose="05000000000000000000" pitchFamily="2" charset="2"/>
                  </a:rPr>
                  <a:t>+</a:t>
                </a:r>
              </a:p>
              <a:p>
                <a:pPr marL="0" indent="0">
                  <a:buNone/>
                </a:pPr>
                <a:r>
                  <a:rPr lang="en-US" dirty="0" err="1">
                    <a:sym typeface="Wingdings" panose="05000000000000000000" pitchFamily="2" charset="2"/>
                  </a:rPr>
                  <a:t>optionalFraction</a:t>
                </a:r>
                <a:r>
                  <a:rPr lang="en-US" dirty="0">
                    <a:sym typeface="Wingdings" panose="05000000000000000000" pitchFamily="2" charset="2"/>
                  </a:rPr>
                  <a:t>  (. digits)?</a:t>
                </a:r>
              </a:p>
              <a:p>
                <a:pPr marL="0" indent="0">
                  <a:buNone/>
                </a:pPr>
                <a:r>
                  <a:rPr lang="en-US" dirty="0"/>
                  <a:t>number </a:t>
                </a:r>
                <a:r>
                  <a:rPr lang="en-US" dirty="0">
                    <a:sym typeface="Wingdings" panose="05000000000000000000" pitchFamily="2" charset="2"/>
                  </a:rPr>
                  <a:t> digits </a:t>
                </a:r>
                <a:r>
                  <a:rPr lang="en-US" dirty="0" err="1">
                    <a:sym typeface="Wingdings" panose="05000000000000000000" pitchFamily="2" charset="2"/>
                  </a:rPr>
                  <a:t>optionalFraction</a:t>
                </a:r>
                <a:endParaRPr lang="en-US" dirty="0">
                  <a:sym typeface="Wingdings" panose="05000000000000000000" pitchFamily="2" charset="2"/>
                </a:endParaRPr>
              </a:p>
              <a:p>
                <a:pPr marL="0" indent="0">
                  <a:buNone/>
                </a:pPr>
                <a:endParaRPr lang="en-US" dirty="0">
                  <a:sym typeface="Wingdings" panose="05000000000000000000" pitchFamily="2" charset="2"/>
                </a:endParaRPr>
              </a:p>
              <a:p>
                <a:pPr marL="0" indent="0">
                  <a:buNone/>
                </a:pPr>
                <a:r>
                  <a:rPr lang="en-US" dirty="0">
                    <a:sym typeface="Wingdings" panose="05000000000000000000" pitchFamily="2" charset="2"/>
                  </a:rPr>
                  <a:t>r? is shorthand for r|</a:t>
                </a:r>
                <a14:m>
                  <m:oMath xmlns:m="http://schemas.openxmlformats.org/officeDocument/2006/math">
                    <m:r>
                      <a:rPr lang="en-US" b="0" i="1" smtClean="0">
                        <a:latin typeface="Cambria Math" panose="02040503050406030204" pitchFamily="18" charset="0"/>
                        <a:sym typeface="Wingdings" panose="05000000000000000000" pitchFamily="2" charset="2"/>
                      </a:rPr>
                      <m:t>𝜖</m:t>
                    </m:r>
                  </m:oMath>
                </a14:m>
                <a:r>
                  <a:rPr lang="en-US" dirty="0">
                    <a:sym typeface="Wingdings" panose="05000000000000000000" pitchFamily="2" charset="2"/>
                  </a:rPr>
                  <a:t> </a:t>
                </a:r>
                <a:endParaRPr lang="en-US" dirty="0"/>
              </a:p>
            </p:txBody>
          </p:sp>
        </mc:Choice>
        <mc:Fallback xmlns="">
          <p:sp>
            <p:nvSpPr>
              <p:cNvPr id="3" name="Content Placeholder 2">
                <a:extLst>
                  <a:ext uri="{FF2B5EF4-FFF2-40B4-BE49-F238E27FC236}">
                    <a16:creationId xmlns:a16="http://schemas.microsoft.com/office/drawing/2014/main" id="{80E2EF95-FC9F-472D-905E-538EC64C9CFA}"/>
                  </a:ext>
                </a:extLst>
              </p:cNvPr>
              <p:cNvSpPr>
                <a:spLocks noGrp="1" noRot="1" noChangeAspect="1" noMove="1" noResize="1" noEditPoints="1" noAdjustHandles="1" noChangeArrowheads="1" noChangeShapeType="1" noTextEdit="1"/>
              </p:cNvSpPr>
              <p:nvPr>
                <p:ph idx="1"/>
              </p:nvPr>
            </p:nvSpPr>
            <p:spPr>
              <a:blipFill>
                <a:blip r:embed="rId2"/>
                <a:stretch>
                  <a:fillRect l="-1217" t="-2661"/>
                </a:stretch>
              </a:blipFill>
            </p:spPr>
            <p:txBody>
              <a:bodyPr/>
              <a:lstStyle/>
              <a:p>
                <a:r>
                  <a:rPr lang="en-US">
                    <a:noFill/>
                  </a:rPr>
                  <a:t> </a:t>
                </a:r>
              </a:p>
            </p:txBody>
          </p:sp>
        </mc:Fallback>
      </mc:AlternateContent>
    </p:spTree>
    <p:extLst>
      <p:ext uri="{BB962C8B-B14F-4D97-AF65-F5344CB8AC3E}">
        <p14:creationId xmlns:p14="http://schemas.microsoft.com/office/powerpoint/2010/main" val="875308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BFE870-27AD-F397-277B-9EFE302E21A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7ABD594-20F8-22AF-6929-F8E67E95F34E}"/>
              </a:ext>
            </a:extLst>
          </p:cNvPr>
          <p:cNvSpPr>
            <a:spLocks noGrp="1"/>
          </p:cNvSpPr>
          <p:nvPr>
            <p:ph type="title"/>
          </p:nvPr>
        </p:nvSpPr>
        <p:spPr>
          <a:xfrm>
            <a:off x="838199" y="365125"/>
            <a:ext cx="10709953" cy="1325563"/>
          </a:xfrm>
        </p:spPr>
        <p:txBody>
          <a:bodyPr>
            <a:normAutofit/>
          </a:bodyPr>
          <a:lstStyle/>
          <a:p>
            <a:r>
              <a:rPr lang="en-US" dirty="0"/>
              <a:t>Specification using transition diagram</a:t>
            </a:r>
            <a:endParaRPr lang="en-IN" dirty="0"/>
          </a:p>
        </p:txBody>
      </p:sp>
      <p:sp>
        <p:nvSpPr>
          <p:cNvPr id="5" name="Oval 4">
            <a:extLst>
              <a:ext uri="{FF2B5EF4-FFF2-40B4-BE49-F238E27FC236}">
                <a16:creationId xmlns:a16="http://schemas.microsoft.com/office/drawing/2014/main" id="{F2DFFFCD-6119-323A-957C-32AED5F1EB40}"/>
              </a:ext>
            </a:extLst>
          </p:cNvPr>
          <p:cNvSpPr/>
          <p:nvPr/>
        </p:nvSpPr>
        <p:spPr>
          <a:xfrm>
            <a:off x="2723510" y="4523562"/>
            <a:ext cx="674914" cy="6858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S7</a:t>
            </a:r>
          </a:p>
        </p:txBody>
      </p:sp>
      <p:sp>
        <p:nvSpPr>
          <p:cNvPr id="8" name="Oval 7">
            <a:extLst>
              <a:ext uri="{FF2B5EF4-FFF2-40B4-BE49-F238E27FC236}">
                <a16:creationId xmlns:a16="http://schemas.microsoft.com/office/drawing/2014/main" id="{2FE42F76-3E59-6064-93A5-C8E4C85DBFD8}"/>
              </a:ext>
            </a:extLst>
          </p:cNvPr>
          <p:cNvSpPr/>
          <p:nvPr/>
        </p:nvSpPr>
        <p:spPr>
          <a:xfrm>
            <a:off x="1198899" y="3122062"/>
            <a:ext cx="674914" cy="6858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S0</a:t>
            </a:r>
          </a:p>
        </p:txBody>
      </p:sp>
      <p:cxnSp>
        <p:nvCxnSpPr>
          <p:cNvPr id="9" name="Straight Arrow Connector 8">
            <a:extLst>
              <a:ext uri="{FF2B5EF4-FFF2-40B4-BE49-F238E27FC236}">
                <a16:creationId xmlns:a16="http://schemas.microsoft.com/office/drawing/2014/main" id="{B0C5F64B-A252-6EAF-45D7-55C626A8B271}"/>
              </a:ext>
            </a:extLst>
          </p:cNvPr>
          <p:cNvCxnSpPr/>
          <p:nvPr/>
        </p:nvCxnSpPr>
        <p:spPr>
          <a:xfrm>
            <a:off x="295386" y="3377327"/>
            <a:ext cx="8545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7B116A17-FDF6-A7BA-51FD-40124CE504FF}"/>
              </a:ext>
            </a:extLst>
          </p:cNvPr>
          <p:cNvSpPr/>
          <p:nvPr/>
        </p:nvSpPr>
        <p:spPr>
          <a:xfrm>
            <a:off x="4273192" y="4480756"/>
            <a:ext cx="674914" cy="6858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S8</a:t>
            </a:r>
          </a:p>
        </p:txBody>
      </p:sp>
      <p:cxnSp>
        <p:nvCxnSpPr>
          <p:cNvPr id="11" name="Straight Arrow Connector 10">
            <a:extLst>
              <a:ext uri="{FF2B5EF4-FFF2-40B4-BE49-F238E27FC236}">
                <a16:creationId xmlns:a16="http://schemas.microsoft.com/office/drawing/2014/main" id="{AE59224F-27D2-EF7C-E2B2-C8510BD1902F}"/>
              </a:ext>
            </a:extLst>
          </p:cNvPr>
          <p:cNvCxnSpPr>
            <a:endCxn id="10" idx="2"/>
          </p:cNvCxnSpPr>
          <p:nvPr/>
        </p:nvCxnSpPr>
        <p:spPr>
          <a:xfrm flipV="1">
            <a:off x="3413221" y="4823656"/>
            <a:ext cx="859971" cy="217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960F247D-77E5-EB0C-812C-FC91A39830FF}"/>
              </a:ext>
            </a:extLst>
          </p:cNvPr>
          <p:cNvSpPr txBox="1"/>
          <p:nvPr/>
        </p:nvSpPr>
        <p:spPr>
          <a:xfrm>
            <a:off x="3554743" y="4393672"/>
            <a:ext cx="413658" cy="369332"/>
          </a:xfrm>
          <a:prstGeom prst="rect">
            <a:avLst/>
          </a:prstGeom>
          <a:noFill/>
        </p:spPr>
        <p:txBody>
          <a:bodyPr wrap="square" rtlCol="0">
            <a:spAutoFit/>
          </a:bodyPr>
          <a:lstStyle/>
          <a:p>
            <a:r>
              <a:rPr lang="en-US" dirty="0"/>
              <a:t>h</a:t>
            </a:r>
          </a:p>
        </p:txBody>
      </p:sp>
      <p:sp>
        <p:nvSpPr>
          <p:cNvPr id="13" name="Oval 12">
            <a:extLst>
              <a:ext uri="{FF2B5EF4-FFF2-40B4-BE49-F238E27FC236}">
                <a16:creationId xmlns:a16="http://schemas.microsoft.com/office/drawing/2014/main" id="{FD643E08-3E2A-CFE9-43BD-8D4B2C4A376B}"/>
              </a:ext>
            </a:extLst>
          </p:cNvPr>
          <p:cNvSpPr/>
          <p:nvPr/>
        </p:nvSpPr>
        <p:spPr>
          <a:xfrm>
            <a:off x="5812598" y="4478560"/>
            <a:ext cx="674914" cy="6858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S9</a:t>
            </a:r>
          </a:p>
        </p:txBody>
      </p:sp>
      <p:cxnSp>
        <p:nvCxnSpPr>
          <p:cNvPr id="14" name="Straight Arrow Connector 13">
            <a:extLst>
              <a:ext uri="{FF2B5EF4-FFF2-40B4-BE49-F238E27FC236}">
                <a16:creationId xmlns:a16="http://schemas.microsoft.com/office/drawing/2014/main" id="{F37F02A3-866A-AE0C-33FF-1D9874DFC293}"/>
              </a:ext>
            </a:extLst>
          </p:cNvPr>
          <p:cNvCxnSpPr>
            <a:endCxn id="13" idx="2"/>
          </p:cNvCxnSpPr>
          <p:nvPr/>
        </p:nvCxnSpPr>
        <p:spPr>
          <a:xfrm flipV="1">
            <a:off x="4952627" y="4821460"/>
            <a:ext cx="859971" cy="217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B7883A7D-8330-3DF7-78D2-5668BDED26C5}"/>
              </a:ext>
            </a:extLst>
          </p:cNvPr>
          <p:cNvSpPr txBox="1"/>
          <p:nvPr/>
        </p:nvSpPr>
        <p:spPr>
          <a:xfrm>
            <a:off x="5094149" y="4391962"/>
            <a:ext cx="413658" cy="369332"/>
          </a:xfrm>
          <a:prstGeom prst="rect">
            <a:avLst/>
          </a:prstGeom>
          <a:noFill/>
        </p:spPr>
        <p:txBody>
          <a:bodyPr wrap="square" rtlCol="0">
            <a:spAutoFit/>
          </a:bodyPr>
          <a:lstStyle/>
          <a:p>
            <a:r>
              <a:rPr lang="en-US" dirty="0" err="1"/>
              <a:t>i</a:t>
            </a:r>
            <a:endParaRPr lang="en-US" dirty="0"/>
          </a:p>
        </p:txBody>
      </p:sp>
      <p:sp>
        <p:nvSpPr>
          <p:cNvPr id="16" name="Oval 15">
            <a:extLst>
              <a:ext uri="{FF2B5EF4-FFF2-40B4-BE49-F238E27FC236}">
                <a16:creationId xmlns:a16="http://schemas.microsoft.com/office/drawing/2014/main" id="{918C229B-AEF0-0AD7-8FD3-BAAC05420D51}"/>
              </a:ext>
            </a:extLst>
          </p:cNvPr>
          <p:cNvSpPr/>
          <p:nvPr/>
        </p:nvSpPr>
        <p:spPr>
          <a:xfrm>
            <a:off x="7341731" y="4456788"/>
            <a:ext cx="674914" cy="6858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S10</a:t>
            </a:r>
          </a:p>
        </p:txBody>
      </p:sp>
      <p:cxnSp>
        <p:nvCxnSpPr>
          <p:cNvPr id="17" name="Straight Arrow Connector 16">
            <a:extLst>
              <a:ext uri="{FF2B5EF4-FFF2-40B4-BE49-F238E27FC236}">
                <a16:creationId xmlns:a16="http://schemas.microsoft.com/office/drawing/2014/main" id="{6CB90B9B-F9B6-03B8-D35A-5CD3962CF122}"/>
              </a:ext>
            </a:extLst>
          </p:cNvPr>
          <p:cNvCxnSpPr>
            <a:endCxn id="16" idx="2"/>
          </p:cNvCxnSpPr>
          <p:nvPr/>
        </p:nvCxnSpPr>
        <p:spPr>
          <a:xfrm flipV="1">
            <a:off x="6481760" y="4799688"/>
            <a:ext cx="859971" cy="217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BE260750-D8FC-AA45-69A5-4B628703AE51}"/>
              </a:ext>
            </a:extLst>
          </p:cNvPr>
          <p:cNvSpPr txBox="1"/>
          <p:nvPr/>
        </p:nvSpPr>
        <p:spPr>
          <a:xfrm>
            <a:off x="6623282" y="4369704"/>
            <a:ext cx="413658" cy="369332"/>
          </a:xfrm>
          <a:prstGeom prst="rect">
            <a:avLst/>
          </a:prstGeom>
          <a:noFill/>
        </p:spPr>
        <p:txBody>
          <a:bodyPr wrap="square" rtlCol="0">
            <a:spAutoFit/>
          </a:bodyPr>
          <a:lstStyle/>
          <a:p>
            <a:r>
              <a:rPr lang="en-US" dirty="0"/>
              <a:t>l</a:t>
            </a:r>
          </a:p>
        </p:txBody>
      </p:sp>
      <p:sp>
        <p:nvSpPr>
          <p:cNvPr id="19" name="TextBox 18">
            <a:extLst>
              <a:ext uri="{FF2B5EF4-FFF2-40B4-BE49-F238E27FC236}">
                <a16:creationId xmlns:a16="http://schemas.microsoft.com/office/drawing/2014/main" id="{6C865D0A-F055-B1AA-3D09-C1D1F9C4A3DC}"/>
              </a:ext>
            </a:extLst>
          </p:cNvPr>
          <p:cNvSpPr txBox="1"/>
          <p:nvPr/>
        </p:nvSpPr>
        <p:spPr>
          <a:xfrm>
            <a:off x="8142140" y="4357720"/>
            <a:ext cx="413658" cy="369332"/>
          </a:xfrm>
          <a:prstGeom prst="rect">
            <a:avLst/>
          </a:prstGeom>
          <a:noFill/>
        </p:spPr>
        <p:txBody>
          <a:bodyPr wrap="square" rtlCol="0">
            <a:spAutoFit/>
          </a:bodyPr>
          <a:lstStyle/>
          <a:p>
            <a:r>
              <a:rPr lang="en-US" dirty="0"/>
              <a:t>e</a:t>
            </a:r>
          </a:p>
        </p:txBody>
      </p:sp>
      <p:sp>
        <p:nvSpPr>
          <p:cNvPr id="20" name="Oval 19">
            <a:extLst>
              <a:ext uri="{FF2B5EF4-FFF2-40B4-BE49-F238E27FC236}">
                <a16:creationId xmlns:a16="http://schemas.microsoft.com/office/drawing/2014/main" id="{24EB613C-7006-54D4-62E7-6509BCA0A8EE}"/>
              </a:ext>
            </a:extLst>
          </p:cNvPr>
          <p:cNvSpPr/>
          <p:nvPr/>
        </p:nvSpPr>
        <p:spPr>
          <a:xfrm>
            <a:off x="8774128" y="4382544"/>
            <a:ext cx="925286" cy="92528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55C0E2BA-B6A1-D556-326E-BAE69D5FC397}"/>
              </a:ext>
            </a:extLst>
          </p:cNvPr>
          <p:cNvSpPr/>
          <p:nvPr/>
        </p:nvSpPr>
        <p:spPr>
          <a:xfrm>
            <a:off x="8889701" y="4504741"/>
            <a:ext cx="674914" cy="6858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S11</a:t>
            </a:r>
          </a:p>
        </p:txBody>
      </p:sp>
      <p:cxnSp>
        <p:nvCxnSpPr>
          <p:cNvPr id="22" name="Straight Arrow Connector 21">
            <a:extLst>
              <a:ext uri="{FF2B5EF4-FFF2-40B4-BE49-F238E27FC236}">
                <a16:creationId xmlns:a16="http://schemas.microsoft.com/office/drawing/2014/main" id="{6B3F51C0-D6F8-8BF1-60A4-516F36440D9E}"/>
              </a:ext>
            </a:extLst>
          </p:cNvPr>
          <p:cNvCxnSpPr/>
          <p:nvPr/>
        </p:nvCxnSpPr>
        <p:spPr>
          <a:xfrm flipV="1">
            <a:off x="8019456" y="4837361"/>
            <a:ext cx="859971" cy="217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E3B4D6EF-5773-5DC6-0C69-66361C765DA7}"/>
              </a:ext>
            </a:extLst>
          </p:cNvPr>
          <p:cNvSpPr/>
          <p:nvPr/>
        </p:nvSpPr>
        <p:spPr>
          <a:xfrm>
            <a:off x="2728632" y="3110389"/>
            <a:ext cx="674914" cy="6858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S4</a:t>
            </a:r>
          </a:p>
        </p:txBody>
      </p:sp>
      <p:sp>
        <p:nvSpPr>
          <p:cNvPr id="24" name="Oval 23">
            <a:extLst>
              <a:ext uri="{FF2B5EF4-FFF2-40B4-BE49-F238E27FC236}">
                <a16:creationId xmlns:a16="http://schemas.microsoft.com/office/drawing/2014/main" id="{083ED2F7-8EBB-2A6E-8133-AE57AB474865}"/>
              </a:ext>
            </a:extLst>
          </p:cNvPr>
          <p:cNvSpPr/>
          <p:nvPr/>
        </p:nvSpPr>
        <p:spPr>
          <a:xfrm>
            <a:off x="4257765" y="3088617"/>
            <a:ext cx="674914" cy="6858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S5</a:t>
            </a:r>
          </a:p>
        </p:txBody>
      </p:sp>
      <p:cxnSp>
        <p:nvCxnSpPr>
          <p:cNvPr id="25" name="Straight Arrow Connector 24">
            <a:extLst>
              <a:ext uri="{FF2B5EF4-FFF2-40B4-BE49-F238E27FC236}">
                <a16:creationId xmlns:a16="http://schemas.microsoft.com/office/drawing/2014/main" id="{B9D5BABA-DF6E-28D9-D905-5F8BE8CC6898}"/>
              </a:ext>
            </a:extLst>
          </p:cNvPr>
          <p:cNvCxnSpPr>
            <a:endCxn id="24" idx="2"/>
          </p:cNvCxnSpPr>
          <p:nvPr/>
        </p:nvCxnSpPr>
        <p:spPr>
          <a:xfrm flipV="1">
            <a:off x="3397794" y="3431517"/>
            <a:ext cx="859971" cy="217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2AAE93B3-DF13-24B4-5C10-B909227DC1BA}"/>
              </a:ext>
            </a:extLst>
          </p:cNvPr>
          <p:cNvSpPr txBox="1"/>
          <p:nvPr/>
        </p:nvSpPr>
        <p:spPr>
          <a:xfrm>
            <a:off x="3683152" y="3063177"/>
            <a:ext cx="413658" cy="369332"/>
          </a:xfrm>
          <a:prstGeom prst="rect">
            <a:avLst/>
          </a:prstGeom>
          <a:noFill/>
        </p:spPr>
        <p:txBody>
          <a:bodyPr wrap="square" rtlCol="0">
            <a:spAutoFit/>
          </a:bodyPr>
          <a:lstStyle/>
          <a:p>
            <a:r>
              <a:rPr lang="en-US" dirty="0"/>
              <a:t>o</a:t>
            </a:r>
          </a:p>
        </p:txBody>
      </p:sp>
      <p:sp>
        <p:nvSpPr>
          <p:cNvPr id="27" name="TextBox 26">
            <a:extLst>
              <a:ext uri="{FF2B5EF4-FFF2-40B4-BE49-F238E27FC236}">
                <a16:creationId xmlns:a16="http://schemas.microsoft.com/office/drawing/2014/main" id="{B1AF1031-CD29-B7F7-03D6-CDDB082555C0}"/>
              </a:ext>
            </a:extLst>
          </p:cNvPr>
          <p:cNvSpPr txBox="1"/>
          <p:nvPr/>
        </p:nvSpPr>
        <p:spPr>
          <a:xfrm>
            <a:off x="5058174" y="2989549"/>
            <a:ext cx="413658" cy="369332"/>
          </a:xfrm>
          <a:prstGeom prst="rect">
            <a:avLst/>
          </a:prstGeom>
          <a:noFill/>
        </p:spPr>
        <p:txBody>
          <a:bodyPr wrap="square" rtlCol="0">
            <a:spAutoFit/>
          </a:bodyPr>
          <a:lstStyle/>
          <a:p>
            <a:r>
              <a:rPr lang="en-US" dirty="0"/>
              <a:t>t</a:t>
            </a:r>
          </a:p>
        </p:txBody>
      </p:sp>
      <p:sp>
        <p:nvSpPr>
          <p:cNvPr id="28" name="Oval 27">
            <a:extLst>
              <a:ext uri="{FF2B5EF4-FFF2-40B4-BE49-F238E27FC236}">
                <a16:creationId xmlns:a16="http://schemas.microsoft.com/office/drawing/2014/main" id="{F16AF5A3-16CE-7F21-646A-EC902885C782}"/>
              </a:ext>
            </a:extLst>
          </p:cNvPr>
          <p:cNvSpPr/>
          <p:nvPr/>
        </p:nvSpPr>
        <p:spPr>
          <a:xfrm>
            <a:off x="5690162" y="3024647"/>
            <a:ext cx="925286" cy="92528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070E2687-8D66-25B1-83B0-DD57AF11C390}"/>
              </a:ext>
            </a:extLst>
          </p:cNvPr>
          <p:cNvSpPr/>
          <p:nvPr/>
        </p:nvSpPr>
        <p:spPr>
          <a:xfrm>
            <a:off x="5805735" y="3136570"/>
            <a:ext cx="674914" cy="6858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S6</a:t>
            </a:r>
          </a:p>
        </p:txBody>
      </p:sp>
      <p:cxnSp>
        <p:nvCxnSpPr>
          <p:cNvPr id="30" name="Straight Arrow Connector 29">
            <a:extLst>
              <a:ext uri="{FF2B5EF4-FFF2-40B4-BE49-F238E27FC236}">
                <a16:creationId xmlns:a16="http://schemas.microsoft.com/office/drawing/2014/main" id="{0D06F389-A166-1D2D-BBD4-1B7564AF02CA}"/>
              </a:ext>
            </a:extLst>
          </p:cNvPr>
          <p:cNvCxnSpPr/>
          <p:nvPr/>
        </p:nvCxnSpPr>
        <p:spPr>
          <a:xfrm flipV="1">
            <a:off x="4935490" y="3469190"/>
            <a:ext cx="859971" cy="217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Oval 31">
            <a:extLst>
              <a:ext uri="{FF2B5EF4-FFF2-40B4-BE49-F238E27FC236}">
                <a16:creationId xmlns:a16="http://schemas.microsoft.com/office/drawing/2014/main" id="{6B3979BB-0715-3A8D-1083-47DDE9FF46BE}"/>
              </a:ext>
            </a:extLst>
          </p:cNvPr>
          <p:cNvSpPr/>
          <p:nvPr/>
        </p:nvSpPr>
        <p:spPr>
          <a:xfrm>
            <a:off x="4204683" y="1895107"/>
            <a:ext cx="674914" cy="6858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S2</a:t>
            </a:r>
          </a:p>
        </p:txBody>
      </p:sp>
      <p:sp>
        <p:nvSpPr>
          <p:cNvPr id="34" name="TextBox 33">
            <a:extLst>
              <a:ext uri="{FF2B5EF4-FFF2-40B4-BE49-F238E27FC236}">
                <a16:creationId xmlns:a16="http://schemas.microsoft.com/office/drawing/2014/main" id="{C49DCF6D-05A3-CCCF-F67C-72A2C1725840}"/>
              </a:ext>
            </a:extLst>
          </p:cNvPr>
          <p:cNvSpPr txBox="1"/>
          <p:nvPr/>
        </p:nvSpPr>
        <p:spPr>
          <a:xfrm>
            <a:off x="3650618" y="2547758"/>
            <a:ext cx="413658" cy="369332"/>
          </a:xfrm>
          <a:prstGeom prst="rect">
            <a:avLst/>
          </a:prstGeom>
          <a:noFill/>
        </p:spPr>
        <p:txBody>
          <a:bodyPr wrap="square" rtlCol="0">
            <a:spAutoFit/>
          </a:bodyPr>
          <a:lstStyle/>
          <a:p>
            <a:r>
              <a:rPr lang="en-US" dirty="0"/>
              <a:t>e</a:t>
            </a:r>
          </a:p>
        </p:txBody>
      </p:sp>
      <p:sp>
        <p:nvSpPr>
          <p:cNvPr id="35" name="TextBox 34">
            <a:extLst>
              <a:ext uri="{FF2B5EF4-FFF2-40B4-BE49-F238E27FC236}">
                <a16:creationId xmlns:a16="http://schemas.microsoft.com/office/drawing/2014/main" id="{3C4F5F71-198B-D877-AE6D-B46D2BBE3736}"/>
              </a:ext>
            </a:extLst>
          </p:cNvPr>
          <p:cNvSpPr txBox="1"/>
          <p:nvPr/>
        </p:nvSpPr>
        <p:spPr>
          <a:xfrm>
            <a:off x="5005092" y="1857683"/>
            <a:ext cx="413658" cy="369332"/>
          </a:xfrm>
          <a:prstGeom prst="rect">
            <a:avLst/>
          </a:prstGeom>
          <a:noFill/>
        </p:spPr>
        <p:txBody>
          <a:bodyPr wrap="square" rtlCol="0">
            <a:spAutoFit/>
          </a:bodyPr>
          <a:lstStyle/>
          <a:p>
            <a:r>
              <a:rPr lang="en-US" dirty="0"/>
              <a:t>w</a:t>
            </a:r>
          </a:p>
        </p:txBody>
      </p:sp>
      <p:sp>
        <p:nvSpPr>
          <p:cNvPr id="36" name="Oval 35">
            <a:extLst>
              <a:ext uri="{FF2B5EF4-FFF2-40B4-BE49-F238E27FC236}">
                <a16:creationId xmlns:a16="http://schemas.microsoft.com/office/drawing/2014/main" id="{C9954B05-9A15-B5D9-19B5-B2096038322F}"/>
              </a:ext>
            </a:extLst>
          </p:cNvPr>
          <p:cNvSpPr/>
          <p:nvPr/>
        </p:nvSpPr>
        <p:spPr>
          <a:xfrm>
            <a:off x="5637080" y="1820863"/>
            <a:ext cx="925286" cy="92528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C9E8EDBE-B0BB-B639-98D7-8F98EC89B743}"/>
              </a:ext>
            </a:extLst>
          </p:cNvPr>
          <p:cNvSpPr/>
          <p:nvPr/>
        </p:nvSpPr>
        <p:spPr>
          <a:xfrm>
            <a:off x="5752653" y="1943060"/>
            <a:ext cx="674914" cy="6858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S3</a:t>
            </a:r>
          </a:p>
        </p:txBody>
      </p:sp>
      <p:cxnSp>
        <p:nvCxnSpPr>
          <p:cNvPr id="38" name="Straight Arrow Connector 37">
            <a:extLst>
              <a:ext uri="{FF2B5EF4-FFF2-40B4-BE49-F238E27FC236}">
                <a16:creationId xmlns:a16="http://schemas.microsoft.com/office/drawing/2014/main" id="{2EA67982-CABB-8BB2-81CE-D31EF119C1D7}"/>
              </a:ext>
            </a:extLst>
          </p:cNvPr>
          <p:cNvCxnSpPr/>
          <p:nvPr/>
        </p:nvCxnSpPr>
        <p:spPr>
          <a:xfrm flipV="1">
            <a:off x="4882408" y="2275680"/>
            <a:ext cx="859971" cy="217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A3987B5B-C9CA-0930-E94A-14A59E263B08}"/>
              </a:ext>
            </a:extLst>
          </p:cNvPr>
          <p:cNvCxnSpPr>
            <a:stCxn id="8" idx="6"/>
            <a:endCxn id="23" idx="2"/>
          </p:cNvCxnSpPr>
          <p:nvPr/>
        </p:nvCxnSpPr>
        <p:spPr>
          <a:xfrm flipV="1">
            <a:off x="1873813" y="3453289"/>
            <a:ext cx="854819" cy="116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B2F35519-3010-8607-5C2A-60E86D59F628}"/>
              </a:ext>
            </a:extLst>
          </p:cNvPr>
          <p:cNvCxnSpPr>
            <a:stCxn id="8" idx="5"/>
          </p:cNvCxnSpPr>
          <p:nvPr/>
        </p:nvCxnSpPr>
        <p:spPr>
          <a:xfrm>
            <a:off x="1774974" y="3707429"/>
            <a:ext cx="1194257" cy="10812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B3A0A6D4-F941-FF06-2C94-5907C56A8C38}"/>
              </a:ext>
            </a:extLst>
          </p:cNvPr>
          <p:cNvSpPr txBox="1"/>
          <p:nvPr/>
        </p:nvSpPr>
        <p:spPr>
          <a:xfrm>
            <a:off x="1950262" y="4032369"/>
            <a:ext cx="413658" cy="369332"/>
          </a:xfrm>
          <a:prstGeom prst="rect">
            <a:avLst/>
          </a:prstGeom>
          <a:noFill/>
        </p:spPr>
        <p:txBody>
          <a:bodyPr wrap="square" rtlCol="0">
            <a:spAutoFit/>
          </a:bodyPr>
          <a:lstStyle/>
          <a:p>
            <a:r>
              <a:rPr lang="en-US" dirty="0"/>
              <a:t>w</a:t>
            </a:r>
          </a:p>
        </p:txBody>
      </p:sp>
      <p:sp>
        <p:nvSpPr>
          <p:cNvPr id="44" name="TextBox 43">
            <a:extLst>
              <a:ext uri="{FF2B5EF4-FFF2-40B4-BE49-F238E27FC236}">
                <a16:creationId xmlns:a16="http://schemas.microsoft.com/office/drawing/2014/main" id="{FF276012-28CC-ED6E-5066-A042A722E1EA}"/>
              </a:ext>
            </a:extLst>
          </p:cNvPr>
          <p:cNvSpPr txBox="1"/>
          <p:nvPr/>
        </p:nvSpPr>
        <p:spPr>
          <a:xfrm>
            <a:off x="2102662" y="3034066"/>
            <a:ext cx="413658" cy="369332"/>
          </a:xfrm>
          <a:prstGeom prst="rect">
            <a:avLst/>
          </a:prstGeom>
          <a:noFill/>
        </p:spPr>
        <p:txBody>
          <a:bodyPr wrap="square" rtlCol="0">
            <a:spAutoFit/>
          </a:bodyPr>
          <a:lstStyle/>
          <a:p>
            <a:r>
              <a:rPr lang="en-US" dirty="0"/>
              <a:t>n</a:t>
            </a:r>
          </a:p>
        </p:txBody>
      </p:sp>
      <p:cxnSp>
        <p:nvCxnSpPr>
          <p:cNvPr id="48" name="Straight Arrow Connector 47">
            <a:extLst>
              <a:ext uri="{FF2B5EF4-FFF2-40B4-BE49-F238E27FC236}">
                <a16:creationId xmlns:a16="http://schemas.microsoft.com/office/drawing/2014/main" id="{DE051942-B1E0-FDA5-2E83-4241B605210C}"/>
              </a:ext>
            </a:extLst>
          </p:cNvPr>
          <p:cNvCxnSpPr>
            <a:endCxn id="32" idx="3"/>
          </p:cNvCxnSpPr>
          <p:nvPr/>
        </p:nvCxnSpPr>
        <p:spPr>
          <a:xfrm flipV="1">
            <a:off x="3277456" y="2480474"/>
            <a:ext cx="1026066" cy="8510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AF7D77B7-012B-D19E-1D0F-FE98E8EA8B3B}"/>
                  </a:ext>
                </a:extLst>
              </p:cNvPr>
              <p:cNvSpPr txBox="1"/>
              <p:nvPr/>
            </p:nvSpPr>
            <p:spPr>
              <a:xfrm>
                <a:off x="7334885" y="2143342"/>
                <a:ext cx="4561729" cy="1477328"/>
              </a:xfrm>
              <a:prstGeom prst="rect">
                <a:avLst/>
              </a:prstGeom>
              <a:noFill/>
            </p:spPr>
            <p:txBody>
              <a:bodyPr wrap="square" rtlCol="0">
                <a:spAutoFit/>
              </a:bodyPr>
              <a:lstStyle/>
              <a:p>
                <a:pPr marL="0" indent="0">
                  <a:buNone/>
                </a:pPr>
                <a:r>
                  <a:rPr lang="en-US" sz="1800" dirty="0"/>
                  <a:t>S = {S0, S1, S2, S3, S4, S5, S6, S7, S8, S9, S10}</a:t>
                </a:r>
              </a:p>
              <a:p>
                <a:pPr marL="0" indent="0">
                  <a:buNone/>
                </a:pPr>
                <a14:m>
                  <m:oMath xmlns:m="http://schemas.openxmlformats.org/officeDocument/2006/math">
                    <m:r>
                      <a:rPr lang="en-US" sz="1800" b="0" i="1" smtClean="0">
                        <a:latin typeface="Cambria Math" panose="02040503050406030204" pitchFamily="18" charset="0"/>
                      </a:rPr>
                      <m:t>∑</m:t>
                    </m:r>
                  </m:oMath>
                </a14:m>
                <a:r>
                  <a:rPr lang="en-US" sz="1800" dirty="0"/>
                  <a:t> = {e, h, </a:t>
                </a:r>
                <a:r>
                  <a:rPr lang="en-US" sz="1800" dirty="0" err="1"/>
                  <a:t>i</a:t>
                </a:r>
                <a:r>
                  <a:rPr lang="en-US" sz="1800" dirty="0"/>
                  <a:t>, l, n, o, t, w}</a:t>
                </a:r>
              </a:p>
              <a:p>
                <a:pPr marL="0" indent="0">
                  <a:buNone/>
                </a:pPr>
                <a14:m>
                  <m:oMath xmlns:m="http://schemas.openxmlformats.org/officeDocument/2006/math">
                    <m:r>
                      <a:rPr lang="en-US" sz="1800" b="0" i="1" smtClean="0">
                        <a:latin typeface="Cambria Math" panose="02040503050406030204" pitchFamily="18" charset="0"/>
                      </a:rPr>
                      <m:t>𝛿</m:t>
                    </m:r>
                  </m:oMath>
                </a14:m>
                <a:r>
                  <a:rPr lang="en-US" sz="1800" dirty="0"/>
                  <a:t> = {  </a:t>
                </a:r>
                <a14:m>
                  <m:oMath xmlns:m="http://schemas.openxmlformats.org/officeDocument/2006/math">
                    <m:r>
                      <a:rPr lang="en-US" sz="1800" i="1">
                        <a:latin typeface="Cambria Math" panose="02040503050406030204" pitchFamily="18" charset="0"/>
                      </a:rPr>
                      <m:t>𝛿</m:t>
                    </m:r>
                  </m:oMath>
                </a14:m>
                <a:r>
                  <a:rPr lang="en-US" sz="1800" dirty="0"/>
                  <a:t>(S0, n) =</a:t>
                </a:r>
                <a:r>
                  <a:rPr lang="en-US" sz="1800" dirty="0">
                    <a:sym typeface="Wingdings" panose="05000000000000000000" pitchFamily="2" charset="2"/>
                  </a:rPr>
                  <a:t> S1, </a:t>
                </a:r>
                <a14:m>
                  <m:oMath xmlns:m="http://schemas.openxmlformats.org/officeDocument/2006/math">
                    <m:r>
                      <a:rPr lang="en-US" sz="1800" i="1">
                        <a:latin typeface="Cambria Math" panose="02040503050406030204" pitchFamily="18" charset="0"/>
                      </a:rPr>
                      <m:t>𝛿</m:t>
                    </m:r>
                  </m:oMath>
                </a14:m>
                <a:r>
                  <a:rPr lang="en-US" sz="1800" dirty="0"/>
                  <a:t>(S0, w) =</a:t>
                </a:r>
                <a:r>
                  <a:rPr lang="en-US" sz="1800" dirty="0">
                    <a:sym typeface="Wingdings" panose="05000000000000000000" pitchFamily="2" charset="2"/>
                  </a:rPr>
                  <a:t> S6, </a:t>
                </a:r>
                <a14:m>
                  <m:oMath xmlns:m="http://schemas.openxmlformats.org/officeDocument/2006/math">
                    <m:r>
                      <a:rPr lang="en-US" sz="1800" i="1">
                        <a:latin typeface="Cambria Math" panose="02040503050406030204" pitchFamily="18" charset="0"/>
                      </a:rPr>
                      <m:t>𝛿</m:t>
                    </m:r>
                  </m:oMath>
                </a14:m>
                <a:r>
                  <a:rPr lang="en-US" sz="1800" dirty="0">
                    <a:sym typeface="Wingdings" panose="05000000000000000000" pitchFamily="2" charset="2"/>
                  </a:rPr>
                  <a:t>(S1, e), …</a:t>
                </a:r>
                <a:r>
                  <a:rPr lang="en-US" sz="1800" dirty="0"/>
                  <a:t>}</a:t>
                </a:r>
              </a:p>
              <a:p>
                <a:pPr marL="0" indent="0">
                  <a:buNone/>
                </a:pPr>
                <a:r>
                  <a:rPr lang="en-US" sz="1800" dirty="0"/>
                  <a:t>S</a:t>
                </a:r>
                <a:r>
                  <a:rPr lang="en-US" sz="1800" baseline="-25000" dirty="0"/>
                  <a:t>0</a:t>
                </a:r>
                <a:r>
                  <a:rPr lang="en-US" sz="1800" dirty="0"/>
                  <a:t> = S0</a:t>
                </a:r>
              </a:p>
              <a:p>
                <a:pPr marL="0" indent="0">
                  <a:buNone/>
                </a:pPr>
                <a:r>
                  <a:rPr lang="en-US" sz="1800" dirty="0"/>
                  <a:t>S</a:t>
                </a:r>
                <a:r>
                  <a:rPr lang="en-US" sz="1800" baseline="-25000" dirty="0"/>
                  <a:t>A</a:t>
                </a:r>
                <a:r>
                  <a:rPr lang="en-US" sz="1800" dirty="0"/>
                  <a:t> = {S3, S5, S10}</a:t>
                </a:r>
              </a:p>
            </p:txBody>
          </p:sp>
        </mc:Choice>
        <mc:Fallback xmlns="">
          <p:sp>
            <p:nvSpPr>
              <p:cNvPr id="3" name="TextBox 2">
                <a:extLst>
                  <a:ext uri="{FF2B5EF4-FFF2-40B4-BE49-F238E27FC236}">
                    <a16:creationId xmlns:a16="http://schemas.microsoft.com/office/drawing/2014/main" id="{AF7D77B7-012B-D19E-1D0F-FE98E8EA8B3B}"/>
                  </a:ext>
                </a:extLst>
              </p:cNvPr>
              <p:cNvSpPr txBox="1">
                <a:spLocks noRot="1" noChangeAspect="1" noMove="1" noResize="1" noEditPoints="1" noAdjustHandles="1" noChangeArrowheads="1" noChangeShapeType="1" noTextEdit="1"/>
              </p:cNvSpPr>
              <p:nvPr/>
            </p:nvSpPr>
            <p:spPr>
              <a:xfrm>
                <a:off x="7334885" y="2143342"/>
                <a:ext cx="4561729" cy="1477328"/>
              </a:xfrm>
              <a:prstGeom prst="rect">
                <a:avLst/>
              </a:prstGeom>
              <a:blipFill>
                <a:blip r:embed="rId2"/>
                <a:stretch>
                  <a:fillRect l="-1068" t="-2479" b="-5785"/>
                </a:stretch>
              </a:blipFill>
            </p:spPr>
            <p:txBody>
              <a:bodyPr/>
              <a:lstStyle/>
              <a:p>
                <a:r>
                  <a:rPr lang="en-IN">
                    <a:noFill/>
                  </a:rPr>
                  <a:t> </a:t>
                </a:r>
              </a:p>
            </p:txBody>
          </p:sp>
        </mc:Fallback>
      </mc:AlternateContent>
    </p:spTree>
    <p:extLst>
      <p:ext uri="{BB962C8B-B14F-4D97-AF65-F5344CB8AC3E}">
        <p14:creationId xmlns:p14="http://schemas.microsoft.com/office/powerpoint/2010/main" val="307745197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16BA0-0F87-4364-B591-FD2BD7995C07}"/>
              </a:ext>
            </a:extLst>
          </p:cNvPr>
          <p:cNvSpPr>
            <a:spLocks noGrp="1"/>
          </p:cNvSpPr>
          <p:nvPr>
            <p:ph type="title"/>
          </p:nvPr>
        </p:nvSpPr>
        <p:spPr/>
        <p:txBody>
          <a:bodyPr/>
          <a:lstStyle/>
          <a:p>
            <a:r>
              <a:rPr lang="en-US" dirty="0"/>
              <a:t>Structure of Lex programs</a:t>
            </a:r>
          </a:p>
        </p:txBody>
      </p:sp>
      <p:sp>
        <p:nvSpPr>
          <p:cNvPr id="3" name="Content Placeholder 2">
            <a:extLst>
              <a:ext uri="{FF2B5EF4-FFF2-40B4-BE49-F238E27FC236}">
                <a16:creationId xmlns:a16="http://schemas.microsoft.com/office/drawing/2014/main" id="{2181A389-D075-47E1-9241-474F98A74EC1}"/>
              </a:ext>
            </a:extLst>
          </p:cNvPr>
          <p:cNvSpPr>
            <a:spLocks noGrp="1"/>
          </p:cNvSpPr>
          <p:nvPr>
            <p:ph idx="1"/>
          </p:nvPr>
        </p:nvSpPr>
        <p:spPr/>
        <p:txBody>
          <a:bodyPr/>
          <a:lstStyle/>
          <a:p>
            <a:pPr marL="0" indent="0">
              <a:buNone/>
            </a:pPr>
            <a:r>
              <a:rPr lang="en-US" dirty="0"/>
              <a:t>declarations</a:t>
            </a:r>
          </a:p>
          <a:p>
            <a:pPr marL="0" indent="0">
              <a:buNone/>
            </a:pPr>
            <a:r>
              <a:rPr lang="en-US" dirty="0"/>
              <a:t>%%</a:t>
            </a:r>
          </a:p>
          <a:p>
            <a:pPr marL="0" indent="0">
              <a:buNone/>
            </a:pPr>
            <a:r>
              <a:rPr lang="en-US" dirty="0"/>
              <a:t>translation rules</a:t>
            </a:r>
          </a:p>
          <a:p>
            <a:pPr marL="0" indent="0">
              <a:buNone/>
            </a:pPr>
            <a:r>
              <a:rPr lang="en-US" dirty="0"/>
              <a:t>%%</a:t>
            </a:r>
          </a:p>
          <a:p>
            <a:pPr marL="0" indent="0">
              <a:buNone/>
            </a:pPr>
            <a:r>
              <a:rPr lang="en-US" dirty="0"/>
              <a:t>auxiliary functions</a:t>
            </a:r>
          </a:p>
        </p:txBody>
      </p:sp>
    </p:spTree>
    <p:extLst>
      <p:ext uri="{BB962C8B-B14F-4D97-AF65-F5344CB8AC3E}">
        <p14:creationId xmlns:p14="http://schemas.microsoft.com/office/powerpoint/2010/main" val="280951205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8E9CF-91E3-4CAD-8771-5D7418307D82}"/>
              </a:ext>
            </a:extLst>
          </p:cNvPr>
          <p:cNvSpPr>
            <a:spLocks noGrp="1"/>
          </p:cNvSpPr>
          <p:nvPr>
            <p:ph type="title"/>
          </p:nvPr>
        </p:nvSpPr>
        <p:spPr/>
        <p:txBody>
          <a:bodyPr/>
          <a:lstStyle/>
          <a:p>
            <a:r>
              <a:rPr lang="en-US" dirty="0"/>
              <a:t>Transition rules</a:t>
            </a:r>
          </a:p>
        </p:txBody>
      </p:sp>
      <p:sp>
        <p:nvSpPr>
          <p:cNvPr id="3" name="Content Placeholder 2">
            <a:extLst>
              <a:ext uri="{FF2B5EF4-FFF2-40B4-BE49-F238E27FC236}">
                <a16:creationId xmlns:a16="http://schemas.microsoft.com/office/drawing/2014/main" id="{802390DE-507D-4EF2-8C94-9D04024783AA}"/>
              </a:ext>
            </a:extLst>
          </p:cNvPr>
          <p:cNvSpPr>
            <a:spLocks noGrp="1"/>
          </p:cNvSpPr>
          <p:nvPr>
            <p:ph idx="1"/>
          </p:nvPr>
        </p:nvSpPr>
        <p:spPr>
          <a:xfrm>
            <a:off x="838200" y="1825625"/>
            <a:ext cx="10515600" cy="4351338"/>
          </a:xfrm>
        </p:spPr>
        <p:txBody>
          <a:bodyPr/>
          <a:lstStyle/>
          <a:p>
            <a:pPr marL="0" indent="0">
              <a:buNone/>
            </a:pPr>
            <a:r>
              <a:rPr lang="en-US" dirty="0"/>
              <a:t>Pattern          { Action }</a:t>
            </a:r>
          </a:p>
          <a:p>
            <a:pPr marL="0" indent="0">
              <a:buNone/>
            </a:pPr>
            <a:r>
              <a:rPr lang="en-US" dirty="0"/>
              <a:t>    </a:t>
            </a:r>
          </a:p>
        </p:txBody>
      </p:sp>
      <p:cxnSp>
        <p:nvCxnSpPr>
          <p:cNvPr id="7" name="Straight Arrow Connector 6">
            <a:extLst>
              <a:ext uri="{FF2B5EF4-FFF2-40B4-BE49-F238E27FC236}">
                <a16:creationId xmlns:a16="http://schemas.microsoft.com/office/drawing/2014/main" id="{E5E4781D-2584-4623-A1FE-037CFFD58E4C}"/>
              </a:ext>
            </a:extLst>
          </p:cNvPr>
          <p:cNvCxnSpPr/>
          <p:nvPr/>
        </p:nvCxnSpPr>
        <p:spPr>
          <a:xfrm flipV="1">
            <a:off x="1524000" y="2275114"/>
            <a:ext cx="0" cy="609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12B1496-D3A9-451C-9878-926C3F91F5CD}"/>
              </a:ext>
            </a:extLst>
          </p:cNvPr>
          <p:cNvSpPr txBox="1"/>
          <p:nvPr/>
        </p:nvSpPr>
        <p:spPr>
          <a:xfrm>
            <a:off x="1306287" y="2960914"/>
            <a:ext cx="1240971" cy="369332"/>
          </a:xfrm>
          <a:prstGeom prst="rect">
            <a:avLst/>
          </a:prstGeom>
          <a:noFill/>
        </p:spPr>
        <p:txBody>
          <a:bodyPr wrap="square" rtlCol="0">
            <a:spAutoFit/>
          </a:bodyPr>
          <a:lstStyle/>
          <a:p>
            <a:r>
              <a:rPr lang="en-US" dirty="0"/>
              <a:t>RE</a:t>
            </a:r>
          </a:p>
        </p:txBody>
      </p:sp>
      <p:cxnSp>
        <p:nvCxnSpPr>
          <p:cNvPr id="10" name="Straight Arrow Connector 9">
            <a:extLst>
              <a:ext uri="{FF2B5EF4-FFF2-40B4-BE49-F238E27FC236}">
                <a16:creationId xmlns:a16="http://schemas.microsoft.com/office/drawing/2014/main" id="{F18B7E13-5F5C-4FFF-928F-EB0F92017A3C}"/>
              </a:ext>
            </a:extLst>
          </p:cNvPr>
          <p:cNvCxnSpPr/>
          <p:nvPr/>
        </p:nvCxnSpPr>
        <p:spPr>
          <a:xfrm>
            <a:off x="1970314" y="2122714"/>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4C957C32-E468-4DDB-AC3D-4640391F3F22}"/>
              </a:ext>
            </a:extLst>
          </p:cNvPr>
          <p:cNvCxnSpPr/>
          <p:nvPr/>
        </p:nvCxnSpPr>
        <p:spPr>
          <a:xfrm flipV="1">
            <a:off x="3385456" y="2307772"/>
            <a:ext cx="0" cy="685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D683FAEA-B87A-4832-9E20-6D7056C19D89}"/>
              </a:ext>
            </a:extLst>
          </p:cNvPr>
          <p:cNvSpPr txBox="1"/>
          <p:nvPr/>
        </p:nvSpPr>
        <p:spPr>
          <a:xfrm>
            <a:off x="3091557" y="3026230"/>
            <a:ext cx="1458671" cy="369332"/>
          </a:xfrm>
          <a:prstGeom prst="rect">
            <a:avLst/>
          </a:prstGeom>
          <a:noFill/>
        </p:spPr>
        <p:txBody>
          <a:bodyPr wrap="square" rtlCol="0">
            <a:spAutoFit/>
          </a:bodyPr>
          <a:lstStyle/>
          <a:p>
            <a:r>
              <a:rPr lang="en-US" dirty="0"/>
              <a:t>C code</a:t>
            </a:r>
          </a:p>
        </p:txBody>
      </p:sp>
    </p:spTree>
    <p:extLst>
      <p:ext uri="{BB962C8B-B14F-4D97-AF65-F5344CB8AC3E}">
        <p14:creationId xmlns:p14="http://schemas.microsoft.com/office/powerpoint/2010/main" val="36607449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AC92A-AC66-4FF9-A5F7-7A2334511191}"/>
              </a:ext>
            </a:extLst>
          </p:cNvPr>
          <p:cNvSpPr>
            <a:spLocks noGrp="1"/>
          </p:cNvSpPr>
          <p:nvPr>
            <p:ph type="title"/>
          </p:nvPr>
        </p:nvSpPr>
        <p:spPr/>
        <p:txBody>
          <a:bodyPr/>
          <a:lstStyle/>
          <a:p>
            <a:r>
              <a:rPr lang="en-US" dirty="0"/>
              <a:t>Auxiliary functions</a:t>
            </a:r>
          </a:p>
        </p:txBody>
      </p:sp>
      <p:sp>
        <p:nvSpPr>
          <p:cNvPr id="3" name="Content Placeholder 2">
            <a:extLst>
              <a:ext uri="{FF2B5EF4-FFF2-40B4-BE49-F238E27FC236}">
                <a16:creationId xmlns:a16="http://schemas.microsoft.com/office/drawing/2014/main" id="{D01EF0E8-DFD6-4226-AACA-B9D269581968}"/>
              </a:ext>
            </a:extLst>
          </p:cNvPr>
          <p:cNvSpPr>
            <a:spLocks noGrp="1"/>
          </p:cNvSpPr>
          <p:nvPr>
            <p:ph idx="1"/>
          </p:nvPr>
        </p:nvSpPr>
        <p:spPr/>
        <p:txBody>
          <a:bodyPr/>
          <a:lstStyle/>
          <a:p>
            <a:r>
              <a:rPr lang="en-US" dirty="0"/>
              <a:t>Additional functions used in actions</a:t>
            </a:r>
          </a:p>
        </p:txBody>
      </p:sp>
    </p:spTree>
    <p:extLst>
      <p:ext uri="{BB962C8B-B14F-4D97-AF65-F5344CB8AC3E}">
        <p14:creationId xmlns:p14="http://schemas.microsoft.com/office/powerpoint/2010/main" val="134627746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989A8-8FDF-40A7-9565-869B19AFC71D}"/>
              </a:ext>
            </a:extLst>
          </p:cNvPr>
          <p:cNvSpPr>
            <a:spLocks noGrp="1"/>
          </p:cNvSpPr>
          <p:nvPr>
            <p:ph type="title"/>
          </p:nvPr>
        </p:nvSpPr>
        <p:spPr/>
        <p:txBody>
          <a:bodyPr/>
          <a:lstStyle/>
          <a:p>
            <a:r>
              <a:rPr lang="en-US" dirty="0"/>
              <a:t>Lex program to find all identifiers</a:t>
            </a:r>
          </a:p>
        </p:txBody>
      </p:sp>
      <p:sp>
        <p:nvSpPr>
          <p:cNvPr id="3" name="Content Placeholder 2">
            <a:extLst>
              <a:ext uri="{FF2B5EF4-FFF2-40B4-BE49-F238E27FC236}">
                <a16:creationId xmlns:a16="http://schemas.microsoft.com/office/drawing/2014/main" id="{533F2B39-6B0C-4A9A-B310-4AAB66731F90}"/>
              </a:ext>
            </a:extLst>
          </p:cNvPr>
          <p:cNvSpPr>
            <a:spLocks noGrp="1"/>
          </p:cNvSpPr>
          <p:nvPr>
            <p:ph sz="half" idx="1"/>
          </p:nvPr>
        </p:nvSpPr>
        <p:spPr/>
        <p:txBody>
          <a:bodyPr>
            <a:normAutofit fontScale="92500" lnSpcReduction="10000"/>
          </a:bodyPr>
          <a:lstStyle/>
          <a:p>
            <a:pPr marL="0" indent="0">
              <a:buNone/>
            </a:pPr>
            <a:r>
              <a:rPr lang="en-US" dirty="0"/>
              <a:t>%{   /* Constants */</a:t>
            </a:r>
          </a:p>
          <a:p>
            <a:pPr marL="0" indent="0">
              <a:buNone/>
            </a:pPr>
            <a:r>
              <a:rPr lang="en-US" dirty="0"/>
              <a:t>#define ID 1</a:t>
            </a:r>
          </a:p>
          <a:p>
            <a:pPr marL="0" indent="0">
              <a:buNone/>
            </a:pPr>
            <a:r>
              <a:rPr lang="en-US" dirty="0"/>
              <a:t>%}</a:t>
            </a:r>
          </a:p>
          <a:p>
            <a:pPr marL="0" indent="0">
              <a:buNone/>
            </a:pPr>
            <a:r>
              <a:rPr lang="en-US" dirty="0"/>
              <a:t>/* regular definitions */</a:t>
            </a:r>
          </a:p>
          <a:p>
            <a:pPr marL="0" indent="0">
              <a:buNone/>
            </a:pPr>
            <a:r>
              <a:rPr lang="en-US" dirty="0" err="1"/>
              <a:t>delim</a:t>
            </a:r>
            <a:r>
              <a:rPr lang="en-US" dirty="0"/>
              <a:t>       [ \t\n]</a:t>
            </a:r>
          </a:p>
          <a:p>
            <a:pPr marL="0" indent="0">
              <a:buNone/>
            </a:pPr>
            <a:r>
              <a:rPr lang="en-US" dirty="0" err="1"/>
              <a:t>ws</a:t>
            </a:r>
            <a:r>
              <a:rPr lang="en-US" dirty="0"/>
              <a:t>            {</a:t>
            </a:r>
            <a:r>
              <a:rPr lang="en-US" dirty="0" err="1"/>
              <a:t>delim</a:t>
            </a:r>
            <a:r>
              <a:rPr lang="en-US" dirty="0"/>
              <a:t>}</a:t>
            </a:r>
            <a:r>
              <a:rPr lang="en-US" baseline="30000" dirty="0"/>
              <a:t>+</a:t>
            </a:r>
            <a:endParaRPr lang="en-US" dirty="0"/>
          </a:p>
          <a:p>
            <a:pPr marL="0" indent="0">
              <a:buNone/>
            </a:pPr>
            <a:r>
              <a:rPr lang="en-US" dirty="0"/>
              <a:t>letter       [A-Z]|[a-z]</a:t>
            </a:r>
          </a:p>
          <a:p>
            <a:pPr marL="0" indent="0">
              <a:buNone/>
            </a:pPr>
            <a:r>
              <a:rPr lang="en-US" dirty="0"/>
              <a:t>digit         [0-9]</a:t>
            </a:r>
          </a:p>
          <a:p>
            <a:pPr marL="0" indent="0">
              <a:buNone/>
            </a:pPr>
            <a:r>
              <a:rPr lang="en-US" dirty="0"/>
              <a:t>id              {letter}({letter}|{digit})*</a:t>
            </a:r>
          </a:p>
          <a:p>
            <a:pPr marL="0" indent="0">
              <a:buNone/>
            </a:pPr>
            <a:endParaRPr lang="en-US" dirty="0"/>
          </a:p>
        </p:txBody>
      </p:sp>
      <p:sp>
        <p:nvSpPr>
          <p:cNvPr id="4" name="Content Placeholder 3">
            <a:extLst>
              <a:ext uri="{FF2B5EF4-FFF2-40B4-BE49-F238E27FC236}">
                <a16:creationId xmlns:a16="http://schemas.microsoft.com/office/drawing/2014/main" id="{1EE1DD17-0A3A-41E2-B523-26B664AC9297}"/>
              </a:ext>
            </a:extLst>
          </p:cNvPr>
          <p:cNvSpPr>
            <a:spLocks noGrp="1"/>
          </p:cNvSpPr>
          <p:nvPr>
            <p:ph sz="half" idx="2"/>
          </p:nvPr>
        </p:nvSpPr>
        <p:spPr/>
        <p:txBody>
          <a:bodyPr>
            <a:normAutofit fontScale="92500" lnSpcReduction="10000"/>
          </a:bodyPr>
          <a:lstStyle/>
          <a:p>
            <a:pPr marL="0" indent="0">
              <a:buNone/>
            </a:pPr>
            <a:r>
              <a:rPr lang="en-US" dirty="0"/>
              <a:t>%%</a:t>
            </a:r>
          </a:p>
          <a:p>
            <a:pPr marL="0" indent="0">
              <a:buNone/>
            </a:pPr>
            <a:r>
              <a:rPr lang="en-US" dirty="0"/>
              <a:t>{</a:t>
            </a:r>
            <a:r>
              <a:rPr lang="en-US" dirty="0" err="1"/>
              <a:t>ws</a:t>
            </a:r>
            <a:r>
              <a:rPr lang="en-US" dirty="0"/>
              <a:t>}     { /* no action */ }</a:t>
            </a:r>
          </a:p>
          <a:p>
            <a:pPr marL="0" indent="0">
              <a:buNone/>
            </a:pPr>
            <a:r>
              <a:rPr lang="en-US" dirty="0"/>
              <a:t>{id}       {</a:t>
            </a:r>
            <a:r>
              <a:rPr lang="en-US" dirty="0" err="1"/>
              <a:t>yyval</a:t>
            </a:r>
            <a:r>
              <a:rPr lang="en-US" dirty="0"/>
              <a:t> = </a:t>
            </a:r>
            <a:r>
              <a:rPr lang="en-US" dirty="0" err="1"/>
              <a:t>installID</a:t>
            </a:r>
            <a:r>
              <a:rPr lang="en-US" dirty="0"/>
              <a:t>();  return ID;}</a:t>
            </a:r>
          </a:p>
          <a:p>
            <a:pPr marL="0" indent="0">
              <a:buNone/>
            </a:pPr>
            <a:r>
              <a:rPr lang="en-US" dirty="0"/>
              <a:t>%%</a:t>
            </a:r>
          </a:p>
          <a:p>
            <a:pPr marL="0" indent="0">
              <a:buNone/>
            </a:pPr>
            <a:endParaRPr lang="en-US" dirty="0"/>
          </a:p>
          <a:p>
            <a:pPr marL="0" indent="0">
              <a:buNone/>
            </a:pPr>
            <a:r>
              <a:rPr lang="en-US" dirty="0"/>
              <a:t>int </a:t>
            </a:r>
            <a:r>
              <a:rPr lang="en-US" dirty="0" err="1"/>
              <a:t>installID</a:t>
            </a:r>
            <a:r>
              <a:rPr lang="en-US" dirty="0"/>
              <a:t>() {</a:t>
            </a:r>
          </a:p>
          <a:p>
            <a:pPr marL="0" indent="0">
              <a:buNone/>
            </a:pPr>
            <a:r>
              <a:rPr lang="en-US" dirty="0"/>
              <a:t>/* add current word (identifier text) to symbol table and return its index in the symbol table*/</a:t>
            </a:r>
          </a:p>
          <a:p>
            <a:pPr marL="0" indent="0">
              <a:buNone/>
            </a:pPr>
            <a:r>
              <a:rPr lang="en-US" dirty="0"/>
              <a:t>}</a:t>
            </a:r>
          </a:p>
        </p:txBody>
      </p:sp>
    </p:spTree>
    <p:extLst>
      <p:ext uri="{BB962C8B-B14F-4D97-AF65-F5344CB8AC3E}">
        <p14:creationId xmlns:p14="http://schemas.microsoft.com/office/powerpoint/2010/main" val="82726640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989A8-8FDF-40A7-9565-869B19AFC71D}"/>
              </a:ext>
            </a:extLst>
          </p:cNvPr>
          <p:cNvSpPr>
            <a:spLocks noGrp="1"/>
          </p:cNvSpPr>
          <p:nvPr>
            <p:ph type="title"/>
          </p:nvPr>
        </p:nvSpPr>
        <p:spPr/>
        <p:txBody>
          <a:bodyPr/>
          <a:lstStyle/>
          <a:p>
            <a:r>
              <a:rPr lang="en-US" dirty="0"/>
              <a:t>Lex program</a:t>
            </a:r>
          </a:p>
        </p:txBody>
      </p:sp>
      <p:sp>
        <p:nvSpPr>
          <p:cNvPr id="3" name="Content Placeholder 2">
            <a:extLst>
              <a:ext uri="{FF2B5EF4-FFF2-40B4-BE49-F238E27FC236}">
                <a16:creationId xmlns:a16="http://schemas.microsoft.com/office/drawing/2014/main" id="{533F2B39-6B0C-4A9A-B310-4AAB66731F90}"/>
              </a:ext>
            </a:extLst>
          </p:cNvPr>
          <p:cNvSpPr>
            <a:spLocks noGrp="1"/>
          </p:cNvSpPr>
          <p:nvPr>
            <p:ph sz="half" idx="1"/>
          </p:nvPr>
        </p:nvSpPr>
        <p:spPr/>
        <p:txBody>
          <a:bodyPr>
            <a:normAutofit fontScale="77500" lnSpcReduction="20000"/>
          </a:bodyPr>
          <a:lstStyle/>
          <a:p>
            <a:pPr marL="0" indent="0">
              <a:buNone/>
            </a:pPr>
            <a:r>
              <a:rPr lang="en-US" dirty="0"/>
              <a:t>%{   /* Constants */</a:t>
            </a:r>
          </a:p>
          <a:p>
            <a:pPr marL="0" indent="0">
              <a:buNone/>
            </a:pPr>
            <a:r>
              <a:rPr lang="en-US" dirty="0"/>
              <a:t>#define ID      1</a:t>
            </a:r>
          </a:p>
          <a:p>
            <a:pPr marL="0" indent="0">
              <a:buNone/>
            </a:pPr>
            <a:r>
              <a:rPr lang="en-US" dirty="0"/>
              <a:t>#define DEQ  2</a:t>
            </a:r>
          </a:p>
          <a:p>
            <a:pPr marL="0" indent="0">
              <a:buNone/>
            </a:pPr>
            <a:r>
              <a:rPr lang="en-US" dirty="0"/>
              <a:t>#define EQ     3</a:t>
            </a:r>
          </a:p>
          <a:p>
            <a:pPr marL="0" indent="0">
              <a:buNone/>
            </a:pPr>
            <a:r>
              <a:rPr lang="en-US" dirty="0"/>
              <a:t>#define IF       4</a:t>
            </a:r>
          </a:p>
          <a:p>
            <a:pPr marL="0" indent="0">
              <a:buNone/>
            </a:pPr>
            <a:r>
              <a:rPr lang="en-US" dirty="0"/>
              <a:t>%}</a:t>
            </a:r>
          </a:p>
          <a:p>
            <a:pPr marL="0" indent="0">
              <a:buNone/>
            </a:pPr>
            <a:r>
              <a:rPr lang="en-US" dirty="0"/>
              <a:t>/* regular definitions */</a:t>
            </a:r>
          </a:p>
          <a:p>
            <a:pPr marL="0" indent="0">
              <a:buNone/>
            </a:pPr>
            <a:r>
              <a:rPr lang="en-US" dirty="0" err="1"/>
              <a:t>delim</a:t>
            </a:r>
            <a:r>
              <a:rPr lang="en-US" dirty="0"/>
              <a:t>       [ \t\n]</a:t>
            </a:r>
          </a:p>
          <a:p>
            <a:pPr marL="0" indent="0">
              <a:buNone/>
            </a:pPr>
            <a:r>
              <a:rPr lang="en-US" dirty="0" err="1"/>
              <a:t>ws</a:t>
            </a:r>
            <a:r>
              <a:rPr lang="en-US" dirty="0"/>
              <a:t>            {</a:t>
            </a:r>
            <a:r>
              <a:rPr lang="en-US" dirty="0" err="1"/>
              <a:t>delim</a:t>
            </a:r>
            <a:r>
              <a:rPr lang="en-US" dirty="0"/>
              <a:t>}</a:t>
            </a:r>
            <a:r>
              <a:rPr lang="en-US" baseline="30000" dirty="0"/>
              <a:t>+</a:t>
            </a:r>
            <a:endParaRPr lang="en-US" dirty="0"/>
          </a:p>
          <a:p>
            <a:pPr marL="0" indent="0">
              <a:buNone/>
            </a:pPr>
            <a:r>
              <a:rPr lang="en-US" dirty="0"/>
              <a:t>letter       [A-Z]|[a-z]</a:t>
            </a:r>
          </a:p>
          <a:p>
            <a:pPr marL="0" indent="0">
              <a:buNone/>
            </a:pPr>
            <a:r>
              <a:rPr lang="en-US" dirty="0"/>
              <a:t>digit         [0-9]</a:t>
            </a:r>
          </a:p>
          <a:p>
            <a:pPr marL="0" indent="0">
              <a:buNone/>
            </a:pPr>
            <a:r>
              <a:rPr lang="en-US" dirty="0"/>
              <a:t>id              {letter}({letter}|{digit})*</a:t>
            </a:r>
          </a:p>
          <a:p>
            <a:pPr marL="0" indent="0">
              <a:buNone/>
            </a:pPr>
            <a:endParaRPr lang="en-US" dirty="0"/>
          </a:p>
        </p:txBody>
      </p:sp>
      <p:sp>
        <p:nvSpPr>
          <p:cNvPr id="4" name="Content Placeholder 3">
            <a:extLst>
              <a:ext uri="{FF2B5EF4-FFF2-40B4-BE49-F238E27FC236}">
                <a16:creationId xmlns:a16="http://schemas.microsoft.com/office/drawing/2014/main" id="{1EE1DD17-0A3A-41E2-B523-26B664AC9297}"/>
              </a:ext>
            </a:extLst>
          </p:cNvPr>
          <p:cNvSpPr>
            <a:spLocks noGrp="1"/>
          </p:cNvSpPr>
          <p:nvPr>
            <p:ph sz="half" idx="2"/>
          </p:nvPr>
        </p:nvSpPr>
        <p:spPr/>
        <p:txBody>
          <a:bodyPr>
            <a:normAutofit fontScale="77500" lnSpcReduction="20000"/>
          </a:bodyPr>
          <a:lstStyle/>
          <a:p>
            <a:pPr marL="0" indent="0">
              <a:buNone/>
            </a:pPr>
            <a:r>
              <a:rPr lang="en-US" dirty="0"/>
              <a:t>%%</a:t>
            </a:r>
          </a:p>
          <a:p>
            <a:pPr marL="0" indent="0">
              <a:buNone/>
            </a:pPr>
            <a:r>
              <a:rPr lang="en-US" dirty="0"/>
              <a:t>{</a:t>
            </a:r>
            <a:r>
              <a:rPr lang="en-US" dirty="0" err="1"/>
              <a:t>ws</a:t>
            </a:r>
            <a:r>
              <a:rPr lang="en-US" dirty="0"/>
              <a:t>}     { /* no action */ }</a:t>
            </a:r>
          </a:p>
          <a:p>
            <a:pPr marL="0" indent="0">
              <a:buNone/>
            </a:pPr>
            <a:r>
              <a:rPr lang="en-US" dirty="0"/>
              <a:t>if          {return IF;}</a:t>
            </a:r>
          </a:p>
          <a:p>
            <a:pPr marL="0" indent="0">
              <a:buNone/>
            </a:pPr>
            <a:r>
              <a:rPr lang="en-US" dirty="0"/>
              <a:t>=           {return EQ;}</a:t>
            </a:r>
          </a:p>
          <a:p>
            <a:pPr marL="0" indent="0">
              <a:buNone/>
            </a:pPr>
            <a:r>
              <a:rPr lang="en-US" dirty="0"/>
              <a:t>==         {return DEQ;}</a:t>
            </a:r>
          </a:p>
          <a:p>
            <a:pPr marL="0" indent="0">
              <a:buNone/>
            </a:pPr>
            <a:r>
              <a:rPr lang="en-US" dirty="0"/>
              <a:t>{id}       {</a:t>
            </a:r>
            <a:r>
              <a:rPr lang="en-US" dirty="0" err="1"/>
              <a:t>yyval</a:t>
            </a:r>
            <a:r>
              <a:rPr lang="en-US" dirty="0"/>
              <a:t> = </a:t>
            </a:r>
            <a:r>
              <a:rPr lang="en-US" dirty="0" err="1"/>
              <a:t>installID</a:t>
            </a:r>
            <a:r>
              <a:rPr lang="en-US" dirty="0"/>
              <a:t>();  return ID;}</a:t>
            </a:r>
          </a:p>
          <a:p>
            <a:pPr marL="0" indent="0">
              <a:buNone/>
            </a:pPr>
            <a:r>
              <a:rPr lang="en-US" dirty="0"/>
              <a:t>%%</a:t>
            </a:r>
          </a:p>
          <a:p>
            <a:pPr marL="0" indent="0">
              <a:buNone/>
            </a:pPr>
            <a:r>
              <a:rPr lang="en-US" dirty="0"/>
              <a:t>int </a:t>
            </a:r>
            <a:r>
              <a:rPr lang="en-US" dirty="0" err="1"/>
              <a:t>installID</a:t>
            </a:r>
            <a:r>
              <a:rPr lang="en-US" dirty="0"/>
              <a:t>() {</a:t>
            </a:r>
          </a:p>
          <a:p>
            <a:pPr marL="0" indent="0">
              <a:buNone/>
            </a:pPr>
            <a:r>
              <a:rPr lang="en-US" dirty="0"/>
              <a:t>/* add the current word (identifier text) to a symbol table and return its index in the symbol table*/</a:t>
            </a:r>
          </a:p>
          <a:p>
            <a:pPr marL="0" indent="0">
              <a:buNone/>
            </a:pPr>
            <a:r>
              <a:rPr lang="en-US" dirty="0"/>
              <a:t>}</a:t>
            </a:r>
          </a:p>
        </p:txBody>
      </p:sp>
      <p:sp>
        <p:nvSpPr>
          <p:cNvPr id="5" name="TextBox 4">
            <a:extLst>
              <a:ext uri="{FF2B5EF4-FFF2-40B4-BE49-F238E27FC236}">
                <a16:creationId xmlns:a16="http://schemas.microsoft.com/office/drawing/2014/main" id="{FF94EE19-44C5-CB1E-FF1D-63D04E7BEC24}"/>
              </a:ext>
            </a:extLst>
          </p:cNvPr>
          <p:cNvSpPr txBox="1"/>
          <p:nvPr/>
        </p:nvSpPr>
        <p:spPr>
          <a:xfrm>
            <a:off x="5573486" y="6133419"/>
            <a:ext cx="6498771" cy="646331"/>
          </a:xfrm>
          <a:prstGeom prst="rect">
            <a:avLst/>
          </a:prstGeom>
          <a:noFill/>
        </p:spPr>
        <p:txBody>
          <a:bodyPr wrap="square" rtlCol="0">
            <a:spAutoFit/>
          </a:bodyPr>
          <a:lstStyle/>
          <a:p>
            <a:r>
              <a:rPr lang="en-IN" dirty="0"/>
              <a:t>Why are we not storing the string </a:t>
            </a:r>
            <a:r>
              <a:rPr lang="en-IN" dirty="0">
                <a:solidFill>
                  <a:schemeClr val="accent1"/>
                </a:solidFill>
              </a:rPr>
              <a:t>if</a:t>
            </a:r>
            <a:r>
              <a:rPr lang="en-IN" dirty="0"/>
              <a:t> (using something like </a:t>
            </a:r>
            <a:r>
              <a:rPr lang="en-IN" dirty="0" err="1">
                <a:solidFill>
                  <a:schemeClr val="accent1"/>
                </a:solidFill>
              </a:rPr>
              <a:t>installID</a:t>
            </a:r>
            <a:r>
              <a:rPr lang="en-IN" dirty="0"/>
              <a:t>) similar to what we did for </a:t>
            </a:r>
            <a:r>
              <a:rPr lang="en-IN" dirty="0">
                <a:solidFill>
                  <a:schemeClr val="accent1"/>
                </a:solidFill>
              </a:rPr>
              <a:t>id</a:t>
            </a:r>
            <a:r>
              <a:rPr lang="en-IN" dirty="0"/>
              <a:t>?</a:t>
            </a:r>
          </a:p>
        </p:txBody>
      </p:sp>
    </p:spTree>
    <p:extLst>
      <p:ext uri="{BB962C8B-B14F-4D97-AF65-F5344CB8AC3E}">
        <p14:creationId xmlns:p14="http://schemas.microsoft.com/office/powerpoint/2010/main" val="71734855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87160B-CAD1-DD75-1369-918DF6FD0A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14AEEDC-BD3F-DDA8-B82D-68F7069A2366}"/>
              </a:ext>
            </a:extLst>
          </p:cNvPr>
          <p:cNvSpPr>
            <a:spLocks noGrp="1"/>
          </p:cNvSpPr>
          <p:nvPr>
            <p:ph type="title"/>
          </p:nvPr>
        </p:nvSpPr>
        <p:spPr/>
        <p:txBody>
          <a:bodyPr/>
          <a:lstStyle/>
          <a:p>
            <a:r>
              <a:rPr lang="en-US" dirty="0"/>
              <a:t>Lex program</a:t>
            </a:r>
          </a:p>
        </p:txBody>
      </p:sp>
      <p:sp>
        <p:nvSpPr>
          <p:cNvPr id="3" name="Content Placeholder 2">
            <a:extLst>
              <a:ext uri="{FF2B5EF4-FFF2-40B4-BE49-F238E27FC236}">
                <a16:creationId xmlns:a16="http://schemas.microsoft.com/office/drawing/2014/main" id="{A0083C6C-9ACC-9051-C4E9-43F905DBF709}"/>
              </a:ext>
            </a:extLst>
          </p:cNvPr>
          <p:cNvSpPr>
            <a:spLocks noGrp="1"/>
          </p:cNvSpPr>
          <p:nvPr>
            <p:ph sz="half" idx="1"/>
          </p:nvPr>
        </p:nvSpPr>
        <p:spPr/>
        <p:txBody>
          <a:bodyPr>
            <a:normAutofit fontScale="77500" lnSpcReduction="20000"/>
          </a:bodyPr>
          <a:lstStyle/>
          <a:p>
            <a:pPr marL="0" indent="0">
              <a:buNone/>
            </a:pPr>
            <a:r>
              <a:rPr lang="en-US" dirty="0"/>
              <a:t>%{   /* Constants */</a:t>
            </a:r>
          </a:p>
          <a:p>
            <a:pPr marL="0" indent="0">
              <a:buNone/>
            </a:pPr>
            <a:r>
              <a:rPr lang="en-US" dirty="0"/>
              <a:t>#define ID      1</a:t>
            </a:r>
          </a:p>
          <a:p>
            <a:pPr marL="0" indent="0">
              <a:buNone/>
            </a:pPr>
            <a:r>
              <a:rPr lang="en-US" dirty="0"/>
              <a:t>#define DEQ  2</a:t>
            </a:r>
          </a:p>
          <a:p>
            <a:pPr marL="0" indent="0">
              <a:buNone/>
            </a:pPr>
            <a:r>
              <a:rPr lang="en-US" dirty="0"/>
              <a:t>#define EQ     3</a:t>
            </a:r>
          </a:p>
          <a:p>
            <a:pPr marL="0" indent="0">
              <a:buNone/>
            </a:pPr>
            <a:r>
              <a:rPr lang="en-US" dirty="0"/>
              <a:t>#define IF       4</a:t>
            </a:r>
          </a:p>
          <a:p>
            <a:pPr marL="0" indent="0">
              <a:buNone/>
            </a:pPr>
            <a:r>
              <a:rPr lang="en-US" dirty="0"/>
              <a:t>%}</a:t>
            </a:r>
          </a:p>
          <a:p>
            <a:pPr marL="0" indent="0">
              <a:buNone/>
            </a:pPr>
            <a:r>
              <a:rPr lang="en-US" dirty="0"/>
              <a:t>/* regular definitions */</a:t>
            </a:r>
          </a:p>
          <a:p>
            <a:pPr marL="0" indent="0">
              <a:buNone/>
            </a:pPr>
            <a:r>
              <a:rPr lang="en-US" dirty="0" err="1"/>
              <a:t>delim</a:t>
            </a:r>
            <a:r>
              <a:rPr lang="en-US" dirty="0"/>
              <a:t>       [ \t\n]</a:t>
            </a:r>
          </a:p>
          <a:p>
            <a:pPr marL="0" indent="0">
              <a:buNone/>
            </a:pPr>
            <a:r>
              <a:rPr lang="en-US" dirty="0" err="1"/>
              <a:t>ws</a:t>
            </a:r>
            <a:r>
              <a:rPr lang="en-US" dirty="0"/>
              <a:t>            {</a:t>
            </a:r>
            <a:r>
              <a:rPr lang="en-US" dirty="0" err="1"/>
              <a:t>delim</a:t>
            </a:r>
            <a:r>
              <a:rPr lang="en-US" dirty="0"/>
              <a:t>}</a:t>
            </a:r>
            <a:r>
              <a:rPr lang="en-US" baseline="30000" dirty="0"/>
              <a:t>+</a:t>
            </a:r>
            <a:endParaRPr lang="en-US" dirty="0"/>
          </a:p>
          <a:p>
            <a:pPr marL="0" indent="0">
              <a:buNone/>
            </a:pPr>
            <a:r>
              <a:rPr lang="en-US" dirty="0"/>
              <a:t>letter       [A-Z]|[a-z]</a:t>
            </a:r>
          </a:p>
          <a:p>
            <a:pPr marL="0" indent="0">
              <a:buNone/>
            </a:pPr>
            <a:r>
              <a:rPr lang="en-US" dirty="0"/>
              <a:t>digit         [0-9]</a:t>
            </a:r>
          </a:p>
          <a:p>
            <a:pPr marL="0" indent="0">
              <a:buNone/>
            </a:pPr>
            <a:r>
              <a:rPr lang="en-US" dirty="0"/>
              <a:t>id              {letter}({letter}|{digit})*</a:t>
            </a:r>
          </a:p>
          <a:p>
            <a:pPr marL="0" indent="0">
              <a:buNone/>
            </a:pPr>
            <a:endParaRPr lang="en-US" dirty="0"/>
          </a:p>
        </p:txBody>
      </p:sp>
      <p:sp>
        <p:nvSpPr>
          <p:cNvPr id="4" name="Content Placeholder 3">
            <a:extLst>
              <a:ext uri="{FF2B5EF4-FFF2-40B4-BE49-F238E27FC236}">
                <a16:creationId xmlns:a16="http://schemas.microsoft.com/office/drawing/2014/main" id="{089F75CE-72B8-724E-8EEA-8EAF210879E6}"/>
              </a:ext>
            </a:extLst>
          </p:cNvPr>
          <p:cNvSpPr>
            <a:spLocks noGrp="1"/>
          </p:cNvSpPr>
          <p:nvPr>
            <p:ph sz="half" idx="2"/>
          </p:nvPr>
        </p:nvSpPr>
        <p:spPr/>
        <p:txBody>
          <a:bodyPr>
            <a:normAutofit fontScale="77500" lnSpcReduction="20000"/>
          </a:bodyPr>
          <a:lstStyle/>
          <a:p>
            <a:pPr marL="0" indent="0">
              <a:buNone/>
            </a:pPr>
            <a:r>
              <a:rPr lang="en-US" dirty="0"/>
              <a:t>%%</a:t>
            </a:r>
          </a:p>
          <a:p>
            <a:pPr marL="0" indent="0">
              <a:buNone/>
            </a:pPr>
            <a:r>
              <a:rPr lang="en-US" dirty="0"/>
              <a:t>{</a:t>
            </a:r>
            <a:r>
              <a:rPr lang="en-US" dirty="0" err="1"/>
              <a:t>ws</a:t>
            </a:r>
            <a:r>
              <a:rPr lang="en-US" dirty="0"/>
              <a:t>}     { /* no action */ }</a:t>
            </a:r>
          </a:p>
          <a:p>
            <a:pPr marL="0" indent="0">
              <a:buNone/>
            </a:pPr>
            <a:r>
              <a:rPr lang="en-US" dirty="0"/>
              <a:t>if          {return IF;}</a:t>
            </a:r>
          </a:p>
          <a:p>
            <a:pPr marL="0" indent="0">
              <a:buNone/>
            </a:pPr>
            <a:r>
              <a:rPr lang="en-US" dirty="0"/>
              <a:t>=           {return EQ;}</a:t>
            </a:r>
          </a:p>
          <a:p>
            <a:pPr marL="0" indent="0">
              <a:buNone/>
            </a:pPr>
            <a:r>
              <a:rPr lang="en-US" dirty="0"/>
              <a:t>==         {return DEQ;}</a:t>
            </a:r>
          </a:p>
          <a:p>
            <a:pPr marL="0" indent="0">
              <a:buNone/>
            </a:pPr>
            <a:r>
              <a:rPr lang="en-US" dirty="0"/>
              <a:t>{id}       {</a:t>
            </a:r>
            <a:r>
              <a:rPr lang="en-US" dirty="0" err="1"/>
              <a:t>yyval</a:t>
            </a:r>
            <a:r>
              <a:rPr lang="en-US" dirty="0"/>
              <a:t> = </a:t>
            </a:r>
            <a:r>
              <a:rPr lang="en-US" dirty="0" err="1"/>
              <a:t>installID</a:t>
            </a:r>
            <a:r>
              <a:rPr lang="en-US" dirty="0"/>
              <a:t>();  return ID;}</a:t>
            </a:r>
          </a:p>
          <a:p>
            <a:pPr marL="0" indent="0">
              <a:buNone/>
            </a:pPr>
            <a:r>
              <a:rPr lang="en-US" dirty="0"/>
              <a:t>%%</a:t>
            </a:r>
          </a:p>
          <a:p>
            <a:pPr marL="0" indent="0">
              <a:buNone/>
            </a:pPr>
            <a:r>
              <a:rPr lang="en-US" dirty="0"/>
              <a:t>int </a:t>
            </a:r>
            <a:r>
              <a:rPr lang="en-US" dirty="0" err="1"/>
              <a:t>installID</a:t>
            </a:r>
            <a:r>
              <a:rPr lang="en-US" dirty="0"/>
              <a:t>() {</a:t>
            </a:r>
          </a:p>
          <a:p>
            <a:pPr marL="0" indent="0">
              <a:buNone/>
            </a:pPr>
            <a:r>
              <a:rPr lang="en-US" dirty="0"/>
              <a:t>/* add the current word (identifier text) to a symbol table and return its index in the symbol table*/</a:t>
            </a:r>
          </a:p>
          <a:p>
            <a:pPr marL="0" indent="0">
              <a:buNone/>
            </a:pPr>
            <a:r>
              <a:rPr lang="en-US" dirty="0"/>
              <a:t>}</a:t>
            </a:r>
          </a:p>
        </p:txBody>
      </p:sp>
      <p:sp>
        <p:nvSpPr>
          <p:cNvPr id="5" name="TextBox 4">
            <a:extLst>
              <a:ext uri="{FF2B5EF4-FFF2-40B4-BE49-F238E27FC236}">
                <a16:creationId xmlns:a16="http://schemas.microsoft.com/office/drawing/2014/main" id="{56B807F3-2CB6-7FC8-368F-8EC6E8C85ECC}"/>
              </a:ext>
            </a:extLst>
          </p:cNvPr>
          <p:cNvSpPr txBox="1"/>
          <p:nvPr/>
        </p:nvSpPr>
        <p:spPr>
          <a:xfrm>
            <a:off x="5573486" y="6024562"/>
            <a:ext cx="6498771" cy="738664"/>
          </a:xfrm>
          <a:prstGeom prst="rect">
            <a:avLst/>
          </a:prstGeom>
          <a:noFill/>
        </p:spPr>
        <p:txBody>
          <a:bodyPr wrap="square" rtlCol="0">
            <a:spAutoFit/>
          </a:bodyPr>
          <a:lstStyle/>
          <a:p>
            <a:r>
              <a:rPr lang="en-IN" dirty="0"/>
              <a:t>What sequence of parts of speech will be returned for string: </a:t>
            </a:r>
          </a:p>
          <a:p>
            <a:r>
              <a:rPr lang="en-IN" sz="2400" b="1" dirty="0" err="1">
                <a:solidFill>
                  <a:schemeClr val="accent1"/>
                </a:solidFill>
              </a:rPr>
              <a:t>ifa</a:t>
            </a:r>
            <a:r>
              <a:rPr lang="en-IN" sz="2400" b="1" dirty="0">
                <a:solidFill>
                  <a:schemeClr val="accent1"/>
                </a:solidFill>
              </a:rPr>
              <a:t> === </a:t>
            </a:r>
            <a:r>
              <a:rPr lang="en-IN" sz="2400" b="1" dirty="0" err="1">
                <a:solidFill>
                  <a:schemeClr val="accent1"/>
                </a:solidFill>
              </a:rPr>
              <a:t>ifif</a:t>
            </a:r>
            <a:r>
              <a:rPr lang="en-IN" sz="2400" b="1" dirty="0">
                <a:solidFill>
                  <a:schemeClr val="accent1"/>
                </a:solidFill>
              </a:rPr>
              <a:t> ==== if</a:t>
            </a:r>
          </a:p>
        </p:txBody>
      </p:sp>
    </p:spTree>
    <p:extLst>
      <p:ext uri="{BB962C8B-B14F-4D97-AF65-F5344CB8AC3E}">
        <p14:creationId xmlns:p14="http://schemas.microsoft.com/office/powerpoint/2010/main" val="206388057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324CF-9491-478E-AE42-1573052C6D54}"/>
              </a:ext>
            </a:extLst>
          </p:cNvPr>
          <p:cNvSpPr>
            <a:spLocks noGrp="1"/>
          </p:cNvSpPr>
          <p:nvPr>
            <p:ph type="title"/>
          </p:nvPr>
        </p:nvSpPr>
        <p:spPr/>
        <p:txBody>
          <a:bodyPr/>
          <a:lstStyle/>
          <a:p>
            <a:r>
              <a:rPr lang="en-US" dirty="0"/>
              <a:t>Lex program</a:t>
            </a:r>
          </a:p>
        </p:txBody>
      </p:sp>
      <p:sp>
        <p:nvSpPr>
          <p:cNvPr id="3" name="Content Placeholder 2">
            <a:extLst>
              <a:ext uri="{FF2B5EF4-FFF2-40B4-BE49-F238E27FC236}">
                <a16:creationId xmlns:a16="http://schemas.microsoft.com/office/drawing/2014/main" id="{90E4BACA-F78C-4AE1-84D7-F3BFB9F4B60C}"/>
              </a:ext>
            </a:extLst>
          </p:cNvPr>
          <p:cNvSpPr>
            <a:spLocks noGrp="1"/>
          </p:cNvSpPr>
          <p:nvPr>
            <p:ph idx="1"/>
          </p:nvPr>
        </p:nvSpPr>
        <p:spPr/>
        <p:txBody>
          <a:bodyPr>
            <a:normAutofit/>
          </a:bodyPr>
          <a:lstStyle/>
          <a:p>
            <a:r>
              <a:rPr lang="en-US" dirty="0"/>
              <a:t>Conflict 1: “==” is EQ </a:t>
            </a:r>
            <a:r>
              <a:rPr lang="en-US" dirty="0" err="1"/>
              <a:t>EQ</a:t>
            </a:r>
            <a:r>
              <a:rPr lang="en-US" dirty="0"/>
              <a:t> or DEQ</a:t>
            </a:r>
          </a:p>
          <a:p>
            <a:pPr lvl="1"/>
            <a:r>
              <a:rPr lang="en-US" dirty="0"/>
              <a:t>Always choose the longer prefix (also called maximal munch)</a:t>
            </a:r>
          </a:p>
          <a:p>
            <a:pPr lvl="1"/>
            <a:r>
              <a:rPr lang="en-US" dirty="0"/>
              <a:t>This is how human visualize words</a:t>
            </a:r>
          </a:p>
          <a:p>
            <a:pPr lvl="2"/>
            <a:r>
              <a:rPr lang="en-US" dirty="0"/>
              <a:t>we don’t see “foo” as ‘f’ ‘o’ ‘o’</a:t>
            </a:r>
          </a:p>
          <a:p>
            <a:pPr lvl="2"/>
            <a:endParaRPr lang="en-US" dirty="0"/>
          </a:p>
          <a:p>
            <a:r>
              <a:rPr lang="en-US" dirty="0"/>
              <a:t>Conflict 2: “if” is IF or ID</a:t>
            </a:r>
          </a:p>
          <a:p>
            <a:pPr lvl="1"/>
            <a:r>
              <a:rPr lang="en-US" dirty="0"/>
              <a:t>Prefer the pattern listed first in the Lex program     </a:t>
            </a:r>
          </a:p>
        </p:txBody>
      </p:sp>
    </p:spTree>
    <p:extLst>
      <p:ext uri="{BB962C8B-B14F-4D97-AF65-F5344CB8AC3E}">
        <p14:creationId xmlns:p14="http://schemas.microsoft.com/office/powerpoint/2010/main" val="320179397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4BF18-DEC6-4B5C-8BEC-ECB35CAB8FB8}"/>
              </a:ext>
            </a:extLst>
          </p:cNvPr>
          <p:cNvSpPr>
            <a:spLocks noGrp="1"/>
          </p:cNvSpPr>
          <p:nvPr>
            <p:ph type="title"/>
          </p:nvPr>
        </p:nvSpPr>
        <p:spPr/>
        <p:txBody>
          <a:bodyPr/>
          <a:lstStyle/>
          <a:p>
            <a:r>
              <a:rPr lang="en-US" dirty="0"/>
              <a:t>Lookahead</a:t>
            </a:r>
          </a:p>
        </p:txBody>
      </p:sp>
      <p:sp>
        <p:nvSpPr>
          <p:cNvPr id="3" name="Content Placeholder 2">
            <a:extLst>
              <a:ext uri="{FF2B5EF4-FFF2-40B4-BE49-F238E27FC236}">
                <a16:creationId xmlns:a16="http://schemas.microsoft.com/office/drawing/2014/main" id="{5438F6D6-105C-4A6F-99D8-EA04647DBD8C}"/>
              </a:ext>
            </a:extLst>
          </p:cNvPr>
          <p:cNvSpPr>
            <a:spLocks noGrp="1"/>
          </p:cNvSpPr>
          <p:nvPr>
            <p:ph idx="1"/>
          </p:nvPr>
        </p:nvSpPr>
        <p:spPr/>
        <p:txBody>
          <a:bodyPr/>
          <a:lstStyle/>
          <a:p>
            <a:r>
              <a:rPr lang="en-US" dirty="0"/>
              <a:t>For most programming languages only one character lookahead is required to identify the correct part of speech</a:t>
            </a:r>
          </a:p>
          <a:p>
            <a:pPr lvl="1"/>
            <a:r>
              <a:rPr lang="en-US" dirty="0"/>
              <a:t>e.g., </a:t>
            </a:r>
          </a:p>
          <a:p>
            <a:pPr lvl="2"/>
            <a:r>
              <a:rPr lang="en-US" dirty="0"/>
              <a:t>= and ==</a:t>
            </a:r>
          </a:p>
          <a:p>
            <a:pPr lvl="2"/>
            <a:r>
              <a:rPr lang="en-US" dirty="0"/>
              <a:t>an identifier starting with a keyword</a:t>
            </a:r>
          </a:p>
        </p:txBody>
      </p:sp>
    </p:spTree>
    <p:extLst>
      <p:ext uri="{BB962C8B-B14F-4D97-AF65-F5344CB8AC3E}">
        <p14:creationId xmlns:p14="http://schemas.microsoft.com/office/powerpoint/2010/main" val="69230980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1FF3F-52CD-4EBF-B672-E4903C6494D2}"/>
              </a:ext>
            </a:extLst>
          </p:cNvPr>
          <p:cNvSpPr>
            <a:spLocks noGrp="1"/>
          </p:cNvSpPr>
          <p:nvPr>
            <p:ph type="title"/>
          </p:nvPr>
        </p:nvSpPr>
        <p:spPr/>
        <p:txBody>
          <a:bodyPr/>
          <a:lstStyle/>
          <a:p>
            <a:r>
              <a:rPr lang="en-US" dirty="0"/>
              <a:t>Lookahead</a:t>
            </a:r>
          </a:p>
        </p:txBody>
      </p:sp>
      <p:sp>
        <p:nvSpPr>
          <p:cNvPr id="3" name="Content Placeholder 2">
            <a:extLst>
              <a:ext uri="{FF2B5EF4-FFF2-40B4-BE49-F238E27FC236}">
                <a16:creationId xmlns:a16="http://schemas.microsoft.com/office/drawing/2014/main" id="{349991C7-2887-492F-A209-0F7CB74BCD61}"/>
              </a:ext>
            </a:extLst>
          </p:cNvPr>
          <p:cNvSpPr>
            <a:spLocks noGrp="1"/>
          </p:cNvSpPr>
          <p:nvPr>
            <p:ph idx="1"/>
          </p:nvPr>
        </p:nvSpPr>
        <p:spPr/>
        <p:txBody>
          <a:bodyPr/>
          <a:lstStyle/>
          <a:p>
            <a:r>
              <a:rPr lang="en-US" dirty="0"/>
              <a:t>Fortran and some other languages require more than one lookahead</a:t>
            </a:r>
          </a:p>
          <a:p>
            <a:pPr lvl="1"/>
            <a:r>
              <a:rPr lang="en-US" dirty="0"/>
              <a:t>In Fortran keywords are not reserved</a:t>
            </a:r>
          </a:p>
          <a:p>
            <a:pPr lvl="1"/>
            <a:endParaRPr lang="en-US" dirty="0"/>
          </a:p>
          <a:p>
            <a:pPr marL="457200" lvl="1" indent="0">
              <a:buNone/>
            </a:pPr>
            <a:r>
              <a:rPr lang="en-US" dirty="0"/>
              <a:t>IF(I, J) = 3  // IF is an array</a:t>
            </a:r>
          </a:p>
          <a:p>
            <a:pPr marL="457200" lvl="1" indent="0">
              <a:buNone/>
            </a:pPr>
            <a:r>
              <a:rPr lang="en-US" dirty="0"/>
              <a:t>IF ( condition ) THEN …   // IF is a keyword</a:t>
            </a:r>
          </a:p>
        </p:txBody>
      </p:sp>
    </p:spTree>
    <p:extLst>
      <p:ext uri="{BB962C8B-B14F-4D97-AF65-F5344CB8AC3E}">
        <p14:creationId xmlns:p14="http://schemas.microsoft.com/office/powerpoint/2010/main" val="269399793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8362F-2385-4345-83A9-35AFE450C90F}"/>
              </a:ext>
            </a:extLst>
          </p:cNvPr>
          <p:cNvSpPr>
            <a:spLocks noGrp="1"/>
          </p:cNvSpPr>
          <p:nvPr>
            <p:ph type="title"/>
          </p:nvPr>
        </p:nvSpPr>
        <p:spPr/>
        <p:txBody>
          <a:bodyPr/>
          <a:lstStyle/>
          <a:p>
            <a:r>
              <a:rPr lang="en-US" dirty="0"/>
              <a:t>Recognition of [word, part of speech] pairs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03DC71F-7B74-4D6C-A51E-A1B70D91F699}"/>
                  </a:ext>
                </a:extLst>
              </p:cNvPr>
              <p:cNvSpPr>
                <a:spLocks noGrp="1"/>
              </p:cNvSpPr>
              <p:nvPr>
                <p:ph idx="1"/>
              </p:nvPr>
            </p:nvSpPr>
            <p:spPr/>
            <p:txBody>
              <a:bodyPr>
                <a:normAutofit fontScale="92500" lnSpcReduction="20000"/>
              </a:bodyPr>
              <a:lstStyle/>
              <a:p>
                <a:pPr marL="0" indent="0">
                  <a:buNone/>
                </a:pPr>
                <a:r>
                  <a:rPr lang="en-US" dirty="0"/>
                  <a:t>Stmt </a:t>
                </a:r>
                <a:r>
                  <a:rPr lang="en-US" dirty="0">
                    <a:sym typeface="Wingdings" panose="05000000000000000000" pitchFamily="2" charset="2"/>
                  </a:rPr>
                  <a:t> </a:t>
                </a:r>
                <a:r>
                  <a:rPr lang="en-US" dirty="0">
                    <a:solidFill>
                      <a:schemeClr val="accent1"/>
                    </a:solidFill>
                    <a:sym typeface="Wingdings" panose="05000000000000000000" pitchFamily="2" charset="2"/>
                  </a:rPr>
                  <a:t>if</a:t>
                </a:r>
                <a:r>
                  <a:rPr lang="en-US" dirty="0">
                    <a:sym typeface="Wingdings" panose="05000000000000000000" pitchFamily="2" charset="2"/>
                  </a:rPr>
                  <a:t> Expr </a:t>
                </a:r>
                <a:r>
                  <a:rPr lang="en-US" dirty="0">
                    <a:solidFill>
                      <a:schemeClr val="accent1"/>
                    </a:solidFill>
                    <a:sym typeface="Wingdings" panose="05000000000000000000" pitchFamily="2" charset="2"/>
                  </a:rPr>
                  <a:t>then</a:t>
                </a:r>
                <a:r>
                  <a:rPr lang="en-US" dirty="0">
                    <a:sym typeface="Wingdings" panose="05000000000000000000" pitchFamily="2" charset="2"/>
                  </a:rPr>
                  <a:t> </a:t>
                </a:r>
                <a:r>
                  <a:rPr lang="en-US" dirty="0" err="1">
                    <a:sym typeface="Wingdings" panose="05000000000000000000" pitchFamily="2" charset="2"/>
                  </a:rPr>
                  <a:t>Stmt</a:t>
                </a:r>
                <a:endParaRPr lang="en-US" dirty="0">
                  <a:sym typeface="Wingdings" panose="05000000000000000000" pitchFamily="2" charset="2"/>
                </a:endParaRPr>
              </a:p>
              <a:p>
                <a:pPr marL="0" indent="0">
                  <a:buNone/>
                </a:pPr>
                <a:r>
                  <a:rPr lang="en-US" dirty="0">
                    <a:sym typeface="Wingdings" panose="05000000000000000000" pitchFamily="2" charset="2"/>
                  </a:rPr>
                  <a:t>	| </a:t>
                </a:r>
                <a:r>
                  <a:rPr lang="en-US" dirty="0">
                    <a:solidFill>
                      <a:schemeClr val="accent1"/>
                    </a:solidFill>
                    <a:sym typeface="Wingdings" panose="05000000000000000000" pitchFamily="2" charset="2"/>
                  </a:rPr>
                  <a:t>if</a:t>
                </a:r>
                <a:r>
                  <a:rPr lang="en-US" dirty="0">
                    <a:sym typeface="Wingdings" panose="05000000000000000000" pitchFamily="2" charset="2"/>
                  </a:rPr>
                  <a:t> Expr </a:t>
                </a:r>
                <a:r>
                  <a:rPr lang="en-US" dirty="0">
                    <a:solidFill>
                      <a:schemeClr val="accent1"/>
                    </a:solidFill>
                    <a:sym typeface="Wingdings" panose="05000000000000000000" pitchFamily="2" charset="2"/>
                  </a:rPr>
                  <a:t>then</a:t>
                </a:r>
                <a:r>
                  <a:rPr lang="en-US" dirty="0">
                    <a:sym typeface="Wingdings" panose="05000000000000000000" pitchFamily="2" charset="2"/>
                  </a:rPr>
                  <a:t> </a:t>
                </a:r>
                <a:r>
                  <a:rPr lang="en-US" dirty="0" err="1">
                    <a:sym typeface="Wingdings" panose="05000000000000000000" pitchFamily="2" charset="2"/>
                  </a:rPr>
                  <a:t>Stmt</a:t>
                </a:r>
                <a:r>
                  <a:rPr lang="en-US" dirty="0">
                    <a:sym typeface="Wingdings" panose="05000000000000000000" pitchFamily="2" charset="2"/>
                  </a:rPr>
                  <a:t> </a:t>
                </a:r>
                <a:r>
                  <a:rPr lang="en-US" dirty="0">
                    <a:solidFill>
                      <a:schemeClr val="accent1"/>
                    </a:solidFill>
                    <a:sym typeface="Wingdings" panose="05000000000000000000" pitchFamily="2" charset="2"/>
                  </a:rPr>
                  <a:t>else</a:t>
                </a:r>
                <a:r>
                  <a:rPr lang="en-US" dirty="0">
                    <a:sym typeface="Wingdings" panose="05000000000000000000" pitchFamily="2" charset="2"/>
                  </a:rPr>
                  <a:t> </a:t>
                </a:r>
                <a:r>
                  <a:rPr lang="en-US" dirty="0" err="1">
                    <a:sym typeface="Wingdings" panose="05000000000000000000" pitchFamily="2" charset="2"/>
                  </a:rPr>
                  <a:t>Stmt</a:t>
                </a:r>
                <a:endParaRPr lang="en-US" dirty="0">
                  <a:sym typeface="Wingdings" panose="05000000000000000000" pitchFamily="2" charset="2"/>
                </a:endParaRPr>
              </a:p>
              <a:p>
                <a:pPr marL="0" indent="0">
                  <a:buNone/>
                </a:pPr>
                <a:r>
                  <a:rPr lang="en-US" dirty="0">
                    <a:sym typeface="Wingdings" panose="05000000000000000000" pitchFamily="2" charset="2"/>
                  </a:rPr>
                  <a:t>	| </a:t>
                </a:r>
                <a14:m>
                  <m:oMath xmlns:m="http://schemas.openxmlformats.org/officeDocument/2006/math">
                    <m:r>
                      <a:rPr lang="en-US" b="0" i="1" smtClean="0">
                        <a:latin typeface="Cambria Math" panose="02040503050406030204" pitchFamily="18" charset="0"/>
                        <a:sym typeface="Wingdings" panose="05000000000000000000" pitchFamily="2" charset="2"/>
                      </a:rPr>
                      <m:t>𝜖</m:t>
                    </m:r>
                  </m:oMath>
                </a14:m>
                <a:endParaRPr lang="en-US" b="0" dirty="0">
                  <a:sym typeface="Wingdings" panose="05000000000000000000" pitchFamily="2" charset="2"/>
                </a:endParaRPr>
              </a:p>
              <a:p>
                <a:pPr marL="0" indent="0">
                  <a:buNone/>
                </a:pPr>
                <a:r>
                  <a:rPr lang="en-US" dirty="0"/>
                  <a:t>Expr </a:t>
                </a:r>
                <a:r>
                  <a:rPr lang="en-US" dirty="0">
                    <a:sym typeface="Wingdings" panose="05000000000000000000" pitchFamily="2" charset="2"/>
                  </a:rPr>
                  <a:t> Term </a:t>
                </a:r>
                <a:r>
                  <a:rPr lang="en-US" dirty="0" err="1">
                    <a:solidFill>
                      <a:schemeClr val="accent1"/>
                    </a:solidFill>
                    <a:sym typeface="Wingdings" panose="05000000000000000000" pitchFamily="2" charset="2"/>
                  </a:rPr>
                  <a:t>relop</a:t>
                </a:r>
                <a:r>
                  <a:rPr lang="en-US" dirty="0">
                    <a:sym typeface="Wingdings" panose="05000000000000000000" pitchFamily="2" charset="2"/>
                  </a:rPr>
                  <a:t> Term</a:t>
                </a:r>
              </a:p>
              <a:p>
                <a:pPr marL="0" indent="0">
                  <a:buNone/>
                </a:pPr>
                <a:r>
                  <a:rPr lang="en-US" dirty="0">
                    <a:sym typeface="Wingdings" panose="05000000000000000000" pitchFamily="2" charset="2"/>
                  </a:rPr>
                  <a:t>	| Term</a:t>
                </a:r>
              </a:p>
              <a:p>
                <a:pPr marL="0" indent="0">
                  <a:buNone/>
                </a:pPr>
                <a:r>
                  <a:rPr lang="en-US" dirty="0">
                    <a:sym typeface="Wingdings" panose="05000000000000000000" pitchFamily="2" charset="2"/>
                  </a:rPr>
                  <a:t>Term  </a:t>
                </a:r>
                <a:r>
                  <a:rPr lang="en-US" dirty="0">
                    <a:solidFill>
                      <a:schemeClr val="accent1"/>
                    </a:solidFill>
                    <a:sym typeface="Wingdings" panose="05000000000000000000" pitchFamily="2" charset="2"/>
                  </a:rPr>
                  <a:t>id</a:t>
                </a:r>
              </a:p>
              <a:p>
                <a:pPr marL="0" indent="0">
                  <a:buNone/>
                </a:pPr>
                <a:r>
                  <a:rPr lang="en-US" dirty="0">
                    <a:sym typeface="Wingdings" panose="05000000000000000000" pitchFamily="2" charset="2"/>
                  </a:rPr>
                  <a:t>	| </a:t>
                </a:r>
                <a:r>
                  <a:rPr lang="en-US" dirty="0">
                    <a:solidFill>
                      <a:schemeClr val="accent1"/>
                    </a:solidFill>
                    <a:sym typeface="Wingdings" panose="05000000000000000000" pitchFamily="2" charset="2"/>
                  </a:rPr>
                  <a:t>number</a:t>
                </a:r>
              </a:p>
              <a:p>
                <a:pPr marL="0" indent="0">
                  <a:buNone/>
                </a:pPr>
                <a:endParaRPr lang="en-US" dirty="0">
                  <a:sym typeface="Wingdings" panose="05000000000000000000" pitchFamily="2" charset="2"/>
                </a:endParaRPr>
              </a:p>
              <a:p>
                <a:pPr marL="0" indent="0">
                  <a:buNone/>
                </a:pPr>
                <a:r>
                  <a:rPr lang="en-US" dirty="0">
                    <a:sym typeface="Wingdings" panose="05000000000000000000" pitchFamily="2" charset="2"/>
                  </a:rPr>
                  <a:t>(words starting with small letters are part of speech)</a:t>
                </a:r>
              </a:p>
              <a:p>
                <a:pPr marL="0" indent="0">
                  <a:buNone/>
                </a:pPr>
                <a:r>
                  <a:rPr lang="en-US" dirty="0">
                    <a:sym typeface="Wingdings" panose="05000000000000000000" pitchFamily="2" charset="2"/>
                  </a:rPr>
                  <a:t>We need to write rules for all possible parts of speech in the lex program</a:t>
                </a:r>
                <a:endParaRPr lang="en-US" dirty="0"/>
              </a:p>
            </p:txBody>
          </p:sp>
        </mc:Choice>
        <mc:Fallback xmlns="">
          <p:sp>
            <p:nvSpPr>
              <p:cNvPr id="3" name="Content Placeholder 2">
                <a:extLst>
                  <a:ext uri="{FF2B5EF4-FFF2-40B4-BE49-F238E27FC236}">
                    <a16:creationId xmlns:a16="http://schemas.microsoft.com/office/drawing/2014/main" id="{303DC71F-7B74-4D6C-A51E-A1B70D91F699}"/>
                  </a:ext>
                </a:extLst>
              </p:cNvPr>
              <p:cNvSpPr>
                <a:spLocks noGrp="1" noRot="1" noChangeAspect="1" noMove="1" noResize="1" noEditPoints="1" noAdjustHandles="1" noChangeArrowheads="1" noChangeShapeType="1" noTextEdit="1"/>
              </p:cNvSpPr>
              <p:nvPr>
                <p:ph idx="1"/>
              </p:nvPr>
            </p:nvSpPr>
            <p:spPr>
              <a:blipFill>
                <a:blip r:embed="rId2"/>
                <a:stretch>
                  <a:fillRect l="-1043" t="-3922"/>
                </a:stretch>
              </a:blipFill>
            </p:spPr>
            <p:txBody>
              <a:bodyPr/>
              <a:lstStyle/>
              <a:p>
                <a:r>
                  <a:rPr lang="en-IN">
                    <a:noFill/>
                  </a:rPr>
                  <a:t> </a:t>
                </a:r>
              </a:p>
            </p:txBody>
          </p:sp>
        </mc:Fallback>
      </mc:AlternateContent>
    </p:spTree>
    <p:extLst>
      <p:ext uri="{BB962C8B-B14F-4D97-AF65-F5344CB8AC3E}">
        <p14:creationId xmlns:p14="http://schemas.microsoft.com/office/powerpoint/2010/main" val="391709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9A1A1-0CF0-4266-8137-9C4E0076774A}"/>
              </a:ext>
            </a:extLst>
          </p:cNvPr>
          <p:cNvSpPr>
            <a:spLocks noGrp="1"/>
          </p:cNvSpPr>
          <p:nvPr>
            <p:ph type="title"/>
          </p:nvPr>
        </p:nvSpPr>
        <p:spPr/>
        <p:txBody>
          <a:bodyPr/>
          <a:lstStyle/>
          <a:p>
            <a:r>
              <a:rPr lang="en-US" dirty="0"/>
              <a:t>Specification</a:t>
            </a:r>
          </a:p>
        </p:txBody>
      </p:sp>
      <p:sp>
        <p:nvSpPr>
          <p:cNvPr id="3" name="Content Placeholder 2">
            <a:extLst>
              <a:ext uri="{FF2B5EF4-FFF2-40B4-BE49-F238E27FC236}">
                <a16:creationId xmlns:a16="http://schemas.microsoft.com/office/drawing/2014/main" id="{7883C0B3-B6C8-4AE0-85A1-21EB1BB8513A}"/>
              </a:ext>
            </a:extLst>
          </p:cNvPr>
          <p:cNvSpPr>
            <a:spLocks noGrp="1"/>
          </p:cNvSpPr>
          <p:nvPr>
            <p:ph idx="1"/>
          </p:nvPr>
        </p:nvSpPr>
        <p:spPr/>
        <p:txBody>
          <a:bodyPr/>
          <a:lstStyle/>
          <a:p>
            <a:r>
              <a:rPr lang="en-US" dirty="0"/>
              <a:t>What is the problem with the transition diagram specification?</a:t>
            </a:r>
          </a:p>
        </p:txBody>
      </p:sp>
    </p:spTree>
    <p:extLst>
      <p:ext uri="{BB962C8B-B14F-4D97-AF65-F5344CB8AC3E}">
        <p14:creationId xmlns:p14="http://schemas.microsoft.com/office/powerpoint/2010/main" val="265677813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7C7EF-8E41-4855-A680-089A550A3841}"/>
              </a:ext>
            </a:extLst>
          </p:cNvPr>
          <p:cNvSpPr>
            <a:spLocks noGrp="1"/>
          </p:cNvSpPr>
          <p:nvPr>
            <p:ph type="title"/>
          </p:nvPr>
        </p:nvSpPr>
        <p:spPr/>
        <p:txBody>
          <a:bodyPr/>
          <a:lstStyle/>
          <a:p>
            <a:r>
              <a:rPr lang="en-US" dirty="0"/>
              <a:t>Recognition of [word, part of speech] pairs</a:t>
            </a:r>
          </a:p>
        </p:txBody>
      </p:sp>
      <p:sp>
        <p:nvSpPr>
          <p:cNvPr id="3" name="Content Placeholder 2">
            <a:extLst>
              <a:ext uri="{FF2B5EF4-FFF2-40B4-BE49-F238E27FC236}">
                <a16:creationId xmlns:a16="http://schemas.microsoft.com/office/drawing/2014/main" id="{B6F74768-A136-40E0-8ADC-53747BAC9119}"/>
              </a:ext>
            </a:extLst>
          </p:cNvPr>
          <p:cNvSpPr>
            <a:spLocks noGrp="1"/>
          </p:cNvSpPr>
          <p:nvPr>
            <p:ph idx="1"/>
          </p:nvPr>
        </p:nvSpPr>
        <p:spPr/>
        <p:txBody>
          <a:bodyPr/>
          <a:lstStyle/>
          <a:p>
            <a:r>
              <a:rPr lang="en-US" dirty="0"/>
              <a:t>For the following grammar rules write regular expressions for</a:t>
            </a:r>
          </a:p>
          <a:p>
            <a:pPr lvl="1"/>
            <a:r>
              <a:rPr lang="en-US" dirty="0"/>
              <a:t>number</a:t>
            </a:r>
          </a:p>
          <a:p>
            <a:pPr lvl="1"/>
            <a:r>
              <a:rPr lang="en-US" dirty="0"/>
              <a:t>id</a:t>
            </a:r>
          </a:p>
          <a:p>
            <a:pPr lvl="1"/>
            <a:r>
              <a:rPr lang="en-US" dirty="0" err="1"/>
              <a:t>relop</a:t>
            </a:r>
            <a:endParaRPr lang="en-US" dirty="0"/>
          </a:p>
          <a:p>
            <a:pPr lvl="1"/>
            <a:r>
              <a:rPr lang="en-US" dirty="0"/>
              <a:t>if</a:t>
            </a:r>
          </a:p>
          <a:p>
            <a:pPr lvl="1"/>
            <a:r>
              <a:rPr lang="en-US" dirty="0"/>
              <a:t>then</a:t>
            </a:r>
          </a:p>
          <a:p>
            <a:pPr lvl="1"/>
            <a:r>
              <a:rPr lang="en-US" dirty="0"/>
              <a:t>else</a:t>
            </a:r>
          </a:p>
          <a:p>
            <a:pPr lvl="1"/>
            <a:endParaRPr lang="en-US" dirty="0"/>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20492254-B8BF-6F72-E776-275963A048DF}"/>
                  </a:ext>
                </a:extLst>
              </p:cNvPr>
              <p:cNvSpPr txBox="1"/>
              <p:nvPr/>
            </p:nvSpPr>
            <p:spPr>
              <a:xfrm>
                <a:off x="4561727" y="2774021"/>
                <a:ext cx="5702157" cy="1477328"/>
              </a:xfrm>
              <a:prstGeom prst="rect">
                <a:avLst/>
              </a:prstGeom>
              <a:noFill/>
            </p:spPr>
            <p:txBody>
              <a:bodyPr wrap="square" rtlCol="0">
                <a:spAutoFit/>
              </a:bodyPr>
              <a:lstStyle/>
              <a:p>
                <a:pPr marL="0" indent="0">
                  <a:buNone/>
                </a:pPr>
                <a:r>
                  <a:rPr lang="en-US" dirty="0">
                    <a:latin typeface="Consolas" panose="020B0609020204030204" pitchFamily="49" charset="0"/>
                  </a:rPr>
                  <a:t>Stmt </a:t>
                </a:r>
                <a:r>
                  <a:rPr lang="en-US" dirty="0">
                    <a:latin typeface="Consolas" panose="020B0609020204030204" pitchFamily="49" charset="0"/>
                    <a:sym typeface="Wingdings" panose="05000000000000000000" pitchFamily="2" charset="2"/>
                  </a:rPr>
                  <a:t></a:t>
                </a:r>
                <a:r>
                  <a:rPr lang="en-US" dirty="0">
                    <a:solidFill>
                      <a:srgbClr val="FF0000"/>
                    </a:solidFill>
                    <a:latin typeface="Consolas" panose="020B0609020204030204" pitchFamily="49" charset="0"/>
                    <a:sym typeface="Wingdings" panose="05000000000000000000" pitchFamily="2" charset="2"/>
                  </a:rPr>
                  <a:t> </a:t>
                </a:r>
                <a:r>
                  <a:rPr lang="en-US" dirty="0">
                    <a:solidFill>
                      <a:schemeClr val="accent1"/>
                    </a:solidFill>
                    <a:latin typeface="Consolas" panose="020B0609020204030204" pitchFamily="49" charset="0"/>
                    <a:sym typeface="Wingdings" panose="05000000000000000000" pitchFamily="2" charset="2"/>
                  </a:rPr>
                  <a:t>if</a:t>
                </a:r>
                <a:r>
                  <a:rPr lang="en-US" dirty="0">
                    <a:solidFill>
                      <a:srgbClr val="FF0000"/>
                    </a:solidFill>
                    <a:latin typeface="Consolas" panose="020B0609020204030204" pitchFamily="49" charset="0"/>
                    <a:sym typeface="Wingdings" panose="05000000000000000000" pitchFamily="2" charset="2"/>
                  </a:rPr>
                  <a:t> </a:t>
                </a:r>
                <a:r>
                  <a:rPr lang="en-US" dirty="0">
                    <a:latin typeface="Consolas" panose="020B0609020204030204" pitchFamily="49" charset="0"/>
                    <a:sym typeface="Wingdings" panose="05000000000000000000" pitchFamily="2" charset="2"/>
                  </a:rPr>
                  <a:t>Expr </a:t>
                </a:r>
                <a:r>
                  <a:rPr lang="en-US" dirty="0">
                    <a:solidFill>
                      <a:schemeClr val="accent1"/>
                    </a:solidFill>
                    <a:latin typeface="Consolas" panose="020B0609020204030204" pitchFamily="49" charset="0"/>
                    <a:sym typeface="Wingdings" panose="05000000000000000000" pitchFamily="2" charset="2"/>
                  </a:rPr>
                  <a:t>then</a:t>
                </a:r>
                <a:r>
                  <a:rPr lang="en-US" dirty="0">
                    <a:latin typeface="Consolas" panose="020B0609020204030204" pitchFamily="49" charset="0"/>
                    <a:sym typeface="Wingdings" panose="05000000000000000000" pitchFamily="2" charset="2"/>
                  </a:rPr>
                  <a:t> </a:t>
                </a:r>
                <a:r>
                  <a:rPr lang="en-US" dirty="0" err="1">
                    <a:latin typeface="Consolas" panose="020B0609020204030204" pitchFamily="49" charset="0"/>
                    <a:sym typeface="Wingdings" panose="05000000000000000000" pitchFamily="2" charset="2"/>
                  </a:rPr>
                  <a:t>Stmt</a:t>
                </a:r>
                <a:endParaRPr lang="en-US" dirty="0">
                  <a:latin typeface="Consolas" panose="020B0609020204030204" pitchFamily="49" charset="0"/>
                  <a:sym typeface="Wingdings" panose="05000000000000000000" pitchFamily="2" charset="2"/>
                </a:endParaRPr>
              </a:p>
              <a:p>
                <a:pPr marL="0" indent="0">
                  <a:buNone/>
                </a:pPr>
                <a:r>
                  <a:rPr lang="en-US" dirty="0">
                    <a:latin typeface="Consolas" panose="020B0609020204030204" pitchFamily="49" charset="0"/>
                    <a:sym typeface="Wingdings" panose="05000000000000000000" pitchFamily="2" charset="2"/>
                  </a:rPr>
                  <a:t>           | </a:t>
                </a:r>
                <a:r>
                  <a:rPr lang="en-US" dirty="0">
                    <a:solidFill>
                      <a:schemeClr val="accent1"/>
                    </a:solidFill>
                    <a:latin typeface="Consolas" panose="020B0609020204030204" pitchFamily="49" charset="0"/>
                    <a:sym typeface="Wingdings" panose="05000000000000000000" pitchFamily="2" charset="2"/>
                  </a:rPr>
                  <a:t>if</a:t>
                </a:r>
                <a:r>
                  <a:rPr lang="en-US" dirty="0">
                    <a:solidFill>
                      <a:srgbClr val="FF0000"/>
                    </a:solidFill>
                    <a:latin typeface="Consolas" panose="020B0609020204030204" pitchFamily="49" charset="0"/>
                    <a:sym typeface="Wingdings" panose="05000000000000000000" pitchFamily="2" charset="2"/>
                  </a:rPr>
                  <a:t> </a:t>
                </a:r>
                <a:r>
                  <a:rPr lang="en-US" dirty="0">
                    <a:latin typeface="Consolas" panose="020B0609020204030204" pitchFamily="49" charset="0"/>
                    <a:sym typeface="Wingdings" panose="05000000000000000000" pitchFamily="2" charset="2"/>
                  </a:rPr>
                  <a:t>Expr </a:t>
                </a:r>
                <a:r>
                  <a:rPr lang="en-US" dirty="0">
                    <a:solidFill>
                      <a:schemeClr val="accent1"/>
                    </a:solidFill>
                    <a:latin typeface="Consolas" panose="020B0609020204030204" pitchFamily="49" charset="0"/>
                    <a:sym typeface="Wingdings" panose="05000000000000000000" pitchFamily="2" charset="2"/>
                  </a:rPr>
                  <a:t>then</a:t>
                </a:r>
                <a:r>
                  <a:rPr lang="en-US" dirty="0">
                    <a:latin typeface="Consolas" panose="020B0609020204030204" pitchFamily="49" charset="0"/>
                    <a:sym typeface="Wingdings" panose="05000000000000000000" pitchFamily="2" charset="2"/>
                  </a:rPr>
                  <a:t> </a:t>
                </a:r>
                <a:r>
                  <a:rPr lang="en-US" dirty="0" err="1">
                    <a:latin typeface="Consolas" panose="020B0609020204030204" pitchFamily="49" charset="0"/>
                    <a:sym typeface="Wingdings" panose="05000000000000000000" pitchFamily="2" charset="2"/>
                  </a:rPr>
                  <a:t>Stmt</a:t>
                </a:r>
                <a:r>
                  <a:rPr lang="en-US" dirty="0">
                    <a:latin typeface="Consolas" panose="020B0609020204030204" pitchFamily="49" charset="0"/>
                    <a:sym typeface="Wingdings" panose="05000000000000000000" pitchFamily="2" charset="2"/>
                  </a:rPr>
                  <a:t> </a:t>
                </a:r>
                <a:r>
                  <a:rPr lang="en-US" dirty="0">
                    <a:solidFill>
                      <a:schemeClr val="accent1"/>
                    </a:solidFill>
                    <a:latin typeface="Consolas" panose="020B0609020204030204" pitchFamily="49" charset="0"/>
                    <a:sym typeface="Wingdings" panose="05000000000000000000" pitchFamily="2" charset="2"/>
                  </a:rPr>
                  <a:t>else</a:t>
                </a:r>
                <a:r>
                  <a:rPr lang="en-US" dirty="0">
                    <a:latin typeface="Consolas" panose="020B0609020204030204" pitchFamily="49" charset="0"/>
                    <a:sym typeface="Wingdings" panose="05000000000000000000" pitchFamily="2" charset="2"/>
                  </a:rPr>
                  <a:t> </a:t>
                </a:r>
                <a:r>
                  <a:rPr lang="en-US" dirty="0" err="1">
                    <a:latin typeface="Consolas" panose="020B0609020204030204" pitchFamily="49" charset="0"/>
                    <a:sym typeface="Wingdings" panose="05000000000000000000" pitchFamily="2" charset="2"/>
                  </a:rPr>
                  <a:t>Stmt</a:t>
                </a:r>
                <a:endParaRPr lang="en-US" dirty="0">
                  <a:latin typeface="Consolas" panose="020B0609020204030204" pitchFamily="49" charset="0"/>
                  <a:sym typeface="Wingdings" panose="05000000000000000000" pitchFamily="2" charset="2"/>
                </a:endParaRPr>
              </a:p>
              <a:p>
                <a:pPr marL="0" indent="0">
                  <a:buNone/>
                </a:pPr>
                <a:r>
                  <a:rPr lang="en-US" dirty="0">
                    <a:latin typeface="Consolas" panose="020B0609020204030204" pitchFamily="49" charset="0"/>
                    <a:sym typeface="Wingdings" panose="05000000000000000000" pitchFamily="2" charset="2"/>
                  </a:rPr>
                  <a:t>           | </a:t>
                </a:r>
                <a14:m>
                  <m:oMath xmlns:m="http://schemas.openxmlformats.org/officeDocument/2006/math">
                    <m:r>
                      <a:rPr lang="en-US" b="0" i="1" smtClean="0">
                        <a:latin typeface="Cambria Math" panose="02040503050406030204" pitchFamily="18" charset="0"/>
                        <a:sym typeface="Wingdings" panose="05000000000000000000" pitchFamily="2" charset="2"/>
                      </a:rPr>
                      <m:t>𝜖</m:t>
                    </m:r>
                  </m:oMath>
                </a14:m>
                <a:endParaRPr lang="en-US" b="0" dirty="0">
                  <a:latin typeface="Consolas" panose="020B0609020204030204" pitchFamily="49" charset="0"/>
                  <a:sym typeface="Wingdings" panose="05000000000000000000" pitchFamily="2" charset="2"/>
                </a:endParaRPr>
              </a:p>
              <a:p>
                <a:pPr marL="0" indent="0">
                  <a:buNone/>
                </a:pPr>
                <a:r>
                  <a:rPr lang="en-US" dirty="0">
                    <a:latin typeface="Consolas" panose="020B0609020204030204" pitchFamily="49" charset="0"/>
                  </a:rPr>
                  <a:t>Expr </a:t>
                </a:r>
                <a:r>
                  <a:rPr lang="en-US" dirty="0">
                    <a:latin typeface="Consolas" panose="020B0609020204030204" pitchFamily="49" charset="0"/>
                    <a:sym typeface="Wingdings" panose="05000000000000000000" pitchFamily="2" charset="2"/>
                  </a:rPr>
                  <a:t> Term </a:t>
                </a:r>
                <a:r>
                  <a:rPr lang="en-US" dirty="0" err="1">
                    <a:solidFill>
                      <a:schemeClr val="accent1"/>
                    </a:solidFill>
                    <a:latin typeface="Consolas" panose="020B0609020204030204" pitchFamily="49" charset="0"/>
                    <a:sym typeface="Wingdings" panose="05000000000000000000" pitchFamily="2" charset="2"/>
                  </a:rPr>
                  <a:t>relop</a:t>
                </a:r>
                <a:r>
                  <a:rPr lang="en-US" dirty="0">
                    <a:latin typeface="Consolas" panose="020B0609020204030204" pitchFamily="49" charset="0"/>
                    <a:sym typeface="Wingdings" panose="05000000000000000000" pitchFamily="2" charset="2"/>
                  </a:rPr>
                  <a:t> Term | Term</a:t>
                </a:r>
              </a:p>
              <a:p>
                <a:pPr marL="0" indent="0">
                  <a:buNone/>
                </a:pPr>
                <a:r>
                  <a:rPr lang="en-US" dirty="0">
                    <a:latin typeface="Consolas" panose="020B0609020204030204" pitchFamily="49" charset="0"/>
                    <a:sym typeface="Wingdings" panose="05000000000000000000" pitchFamily="2" charset="2"/>
                  </a:rPr>
                  <a:t>Term  </a:t>
                </a:r>
                <a:r>
                  <a:rPr lang="en-US" dirty="0">
                    <a:solidFill>
                      <a:schemeClr val="accent1"/>
                    </a:solidFill>
                    <a:latin typeface="Consolas" panose="020B0609020204030204" pitchFamily="49" charset="0"/>
                    <a:sym typeface="Wingdings" panose="05000000000000000000" pitchFamily="2" charset="2"/>
                  </a:rPr>
                  <a:t>id</a:t>
                </a:r>
                <a:r>
                  <a:rPr lang="en-US" dirty="0">
                    <a:latin typeface="Consolas" panose="020B0609020204030204" pitchFamily="49" charset="0"/>
                    <a:sym typeface="Wingdings" panose="05000000000000000000" pitchFamily="2" charset="2"/>
                  </a:rPr>
                  <a:t>| </a:t>
                </a:r>
                <a:r>
                  <a:rPr lang="en-US" dirty="0">
                    <a:solidFill>
                      <a:schemeClr val="accent1"/>
                    </a:solidFill>
                    <a:latin typeface="Consolas" panose="020B0609020204030204" pitchFamily="49" charset="0"/>
                    <a:sym typeface="Wingdings" panose="05000000000000000000" pitchFamily="2" charset="2"/>
                  </a:rPr>
                  <a:t>number</a:t>
                </a:r>
              </a:p>
            </p:txBody>
          </p:sp>
        </mc:Choice>
        <mc:Fallback xmlns="">
          <p:sp>
            <p:nvSpPr>
              <p:cNvPr id="5" name="TextBox 4">
                <a:extLst>
                  <a:ext uri="{FF2B5EF4-FFF2-40B4-BE49-F238E27FC236}">
                    <a16:creationId xmlns:a16="http://schemas.microsoft.com/office/drawing/2014/main" id="{20492254-B8BF-6F72-E776-275963A048DF}"/>
                  </a:ext>
                </a:extLst>
              </p:cNvPr>
              <p:cNvSpPr txBox="1">
                <a:spLocks noRot="1" noChangeAspect="1" noMove="1" noResize="1" noEditPoints="1" noAdjustHandles="1" noChangeArrowheads="1" noChangeShapeType="1" noTextEdit="1"/>
              </p:cNvSpPr>
              <p:nvPr/>
            </p:nvSpPr>
            <p:spPr>
              <a:xfrm>
                <a:off x="4561727" y="2774021"/>
                <a:ext cx="5702157" cy="1477328"/>
              </a:xfrm>
              <a:prstGeom prst="rect">
                <a:avLst/>
              </a:prstGeom>
              <a:blipFill>
                <a:blip r:embed="rId2"/>
                <a:stretch>
                  <a:fillRect l="-855" t="-2066" b="-6198"/>
                </a:stretch>
              </a:blipFill>
            </p:spPr>
            <p:txBody>
              <a:bodyPr/>
              <a:lstStyle/>
              <a:p>
                <a:r>
                  <a:rPr lang="en-IN">
                    <a:noFill/>
                  </a:rPr>
                  <a:t> </a:t>
                </a:r>
              </a:p>
            </p:txBody>
          </p:sp>
        </mc:Fallback>
      </mc:AlternateContent>
    </p:spTree>
    <p:extLst>
      <p:ext uri="{BB962C8B-B14F-4D97-AF65-F5344CB8AC3E}">
        <p14:creationId xmlns:p14="http://schemas.microsoft.com/office/powerpoint/2010/main" val="347364081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92E48-103F-42A9-98A6-5DAA10F957EE}"/>
              </a:ext>
            </a:extLst>
          </p:cNvPr>
          <p:cNvSpPr>
            <a:spLocks noGrp="1"/>
          </p:cNvSpPr>
          <p:nvPr>
            <p:ph type="title"/>
          </p:nvPr>
        </p:nvSpPr>
        <p:spPr/>
        <p:txBody>
          <a:bodyPr/>
          <a:lstStyle/>
          <a:p>
            <a:r>
              <a:rPr lang="en-US" dirty="0" err="1"/>
              <a:t>relop</a:t>
            </a:r>
            <a:endParaRPr lang="en-US" dirty="0"/>
          </a:p>
        </p:txBody>
      </p:sp>
      <p:sp>
        <p:nvSpPr>
          <p:cNvPr id="3" name="Content Placeholder 2">
            <a:extLst>
              <a:ext uri="{FF2B5EF4-FFF2-40B4-BE49-F238E27FC236}">
                <a16:creationId xmlns:a16="http://schemas.microsoft.com/office/drawing/2014/main" id="{6EFE6916-ACCF-47EE-9A7B-A841D28EE24B}"/>
              </a:ext>
            </a:extLst>
          </p:cNvPr>
          <p:cNvSpPr>
            <a:spLocks noGrp="1"/>
          </p:cNvSpPr>
          <p:nvPr>
            <p:ph idx="1"/>
          </p:nvPr>
        </p:nvSpPr>
        <p:spPr/>
        <p:txBody>
          <a:bodyPr/>
          <a:lstStyle/>
          <a:p>
            <a:pPr marL="0" indent="0">
              <a:buNone/>
            </a:pPr>
            <a:r>
              <a:rPr lang="en-US" dirty="0"/>
              <a:t>&lt;              { return LT; }          </a:t>
            </a:r>
          </a:p>
          <a:p>
            <a:pPr marL="0" indent="0">
              <a:buNone/>
            </a:pPr>
            <a:r>
              <a:rPr lang="en-US" dirty="0"/>
              <a:t>&lt;=            { return LE; }</a:t>
            </a:r>
          </a:p>
          <a:p>
            <a:pPr marL="0" indent="0">
              <a:buNone/>
            </a:pPr>
            <a:r>
              <a:rPr lang="en-US" dirty="0"/>
              <a:t>==            {return DE; }</a:t>
            </a:r>
          </a:p>
          <a:p>
            <a:pPr marL="0" indent="0">
              <a:buNone/>
            </a:pPr>
            <a:r>
              <a:rPr lang="en-US" dirty="0"/>
              <a:t>!=             {return NE; }</a:t>
            </a:r>
          </a:p>
          <a:p>
            <a:pPr marL="0" indent="0">
              <a:buNone/>
            </a:pPr>
            <a:r>
              <a:rPr lang="en-US" dirty="0"/>
              <a:t>&gt;              { return GT; }</a:t>
            </a:r>
          </a:p>
          <a:p>
            <a:pPr marL="0" indent="0">
              <a:buNone/>
            </a:pPr>
            <a:r>
              <a:rPr lang="en-US" dirty="0"/>
              <a:t>&gt;=            {return GE; }</a:t>
            </a:r>
          </a:p>
        </p:txBody>
      </p:sp>
      <p:sp>
        <p:nvSpPr>
          <p:cNvPr id="5" name="TextBox 4">
            <a:extLst>
              <a:ext uri="{FF2B5EF4-FFF2-40B4-BE49-F238E27FC236}">
                <a16:creationId xmlns:a16="http://schemas.microsoft.com/office/drawing/2014/main" id="{E02DCE57-CFF0-BBEA-D3CB-77834E90FEF6}"/>
              </a:ext>
            </a:extLst>
          </p:cNvPr>
          <p:cNvSpPr txBox="1"/>
          <p:nvPr/>
        </p:nvSpPr>
        <p:spPr>
          <a:xfrm>
            <a:off x="6096000" y="2373330"/>
            <a:ext cx="5000090" cy="646331"/>
          </a:xfrm>
          <a:prstGeom prst="rect">
            <a:avLst/>
          </a:prstGeom>
          <a:noFill/>
        </p:spPr>
        <p:txBody>
          <a:bodyPr wrap="square" rtlCol="0">
            <a:spAutoFit/>
          </a:bodyPr>
          <a:lstStyle/>
          <a:p>
            <a:r>
              <a:rPr lang="en-US" dirty="0">
                <a:latin typeface="Consolas" panose="020B0609020204030204" pitchFamily="49" charset="0"/>
              </a:rPr>
              <a:t>Transition diagram will automatically be generated from these rules.</a:t>
            </a:r>
            <a:endParaRPr lang="en-IN" dirty="0">
              <a:latin typeface="Consolas" panose="020B0609020204030204" pitchFamily="49" charset="0"/>
            </a:endParaRPr>
          </a:p>
        </p:txBody>
      </p:sp>
    </p:spTree>
    <p:extLst>
      <p:ext uri="{BB962C8B-B14F-4D97-AF65-F5344CB8AC3E}">
        <p14:creationId xmlns:p14="http://schemas.microsoft.com/office/powerpoint/2010/main" val="221080279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15143-304D-485C-980E-846D8F97FECD}"/>
              </a:ext>
            </a:extLst>
          </p:cNvPr>
          <p:cNvSpPr>
            <a:spLocks noGrp="1"/>
          </p:cNvSpPr>
          <p:nvPr>
            <p:ph type="title"/>
          </p:nvPr>
        </p:nvSpPr>
        <p:spPr/>
        <p:txBody>
          <a:bodyPr/>
          <a:lstStyle/>
          <a:p>
            <a:r>
              <a:rPr lang="en-US" dirty="0"/>
              <a:t>Transition diagram for </a:t>
            </a:r>
            <a:r>
              <a:rPr lang="en-US" dirty="0" err="1">
                <a:solidFill>
                  <a:schemeClr val="accent1"/>
                </a:solidFill>
              </a:rPr>
              <a:t>relop</a:t>
            </a:r>
            <a:endParaRPr lang="en-US" dirty="0">
              <a:solidFill>
                <a:schemeClr val="accent1"/>
              </a:solidFill>
            </a:endParaRPr>
          </a:p>
        </p:txBody>
      </p:sp>
      <p:sp>
        <p:nvSpPr>
          <p:cNvPr id="3" name="Content Placeholder 2">
            <a:extLst>
              <a:ext uri="{FF2B5EF4-FFF2-40B4-BE49-F238E27FC236}">
                <a16:creationId xmlns:a16="http://schemas.microsoft.com/office/drawing/2014/main" id="{63E45AE8-7360-48E7-8F73-BC6508BF317F}"/>
              </a:ext>
            </a:extLst>
          </p:cNvPr>
          <p:cNvSpPr>
            <a:spLocks noGrp="1"/>
          </p:cNvSpPr>
          <p:nvPr>
            <p:ph idx="1"/>
          </p:nvPr>
        </p:nvSpPr>
        <p:spPr/>
        <p:txBody>
          <a:bodyPr/>
          <a:lstStyle/>
          <a:p>
            <a:r>
              <a:rPr lang="en-US" dirty="0"/>
              <a:t>The automaton returns one {word, part-of-speech} pair starting from the current input pointer</a:t>
            </a:r>
          </a:p>
          <a:p>
            <a:r>
              <a:rPr lang="en-US" dirty="0"/>
              <a:t>It also advances the input pointer to point to the next word</a:t>
            </a:r>
          </a:p>
        </p:txBody>
      </p:sp>
      <p:sp>
        <p:nvSpPr>
          <p:cNvPr id="4" name="TextBox 3">
            <a:extLst>
              <a:ext uri="{FF2B5EF4-FFF2-40B4-BE49-F238E27FC236}">
                <a16:creationId xmlns:a16="http://schemas.microsoft.com/office/drawing/2014/main" id="{F327248E-B7BD-405E-A51E-E18A060119C8}"/>
              </a:ext>
            </a:extLst>
          </p:cNvPr>
          <p:cNvSpPr txBox="1"/>
          <p:nvPr/>
        </p:nvSpPr>
        <p:spPr>
          <a:xfrm>
            <a:off x="10505440" y="2844800"/>
            <a:ext cx="1452880" cy="1754326"/>
          </a:xfrm>
          <a:prstGeom prst="rect">
            <a:avLst/>
          </a:prstGeom>
          <a:noFill/>
        </p:spPr>
        <p:txBody>
          <a:bodyPr wrap="square" rtlCol="0">
            <a:spAutoFit/>
          </a:bodyPr>
          <a:lstStyle/>
          <a:p>
            <a:pPr marL="0" indent="0">
              <a:buNone/>
            </a:pPr>
            <a:r>
              <a:rPr lang="en-US" dirty="0"/>
              <a:t>&lt;      LT</a:t>
            </a:r>
          </a:p>
          <a:p>
            <a:pPr marL="0" indent="0">
              <a:buNone/>
            </a:pPr>
            <a:r>
              <a:rPr lang="en-US" dirty="0"/>
              <a:t>&lt;=    LE</a:t>
            </a:r>
          </a:p>
          <a:p>
            <a:pPr marL="0" indent="0">
              <a:buNone/>
            </a:pPr>
            <a:r>
              <a:rPr lang="en-US" dirty="0"/>
              <a:t>==    DE</a:t>
            </a:r>
          </a:p>
          <a:p>
            <a:pPr marL="0" indent="0">
              <a:buNone/>
            </a:pPr>
            <a:r>
              <a:rPr lang="en-US" dirty="0"/>
              <a:t>!=     NE</a:t>
            </a:r>
          </a:p>
          <a:p>
            <a:pPr marL="0" indent="0">
              <a:buNone/>
            </a:pPr>
            <a:r>
              <a:rPr lang="en-US" dirty="0"/>
              <a:t>&gt;      GT</a:t>
            </a:r>
          </a:p>
          <a:p>
            <a:pPr marL="0" indent="0">
              <a:buNone/>
            </a:pPr>
            <a:r>
              <a:rPr lang="en-US" dirty="0"/>
              <a:t>&gt;=    GE</a:t>
            </a:r>
            <a:endParaRPr lang="en-IN" dirty="0"/>
          </a:p>
        </p:txBody>
      </p:sp>
    </p:spTree>
    <p:extLst>
      <p:ext uri="{BB962C8B-B14F-4D97-AF65-F5344CB8AC3E}">
        <p14:creationId xmlns:p14="http://schemas.microsoft.com/office/powerpoint/2010/main" val="307954947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15143-304D-485C-980E-846D8F97FECD}"/>
              </a:ext>
            </a:extLst>
          </p:cNvPr>
          <p:cNvSpPr>
            <a:spLocks noGrp="1"/>
          </p:cNvSpPr>
          <p:nvPr>
            <p:ph type="title"/>
          </p:nvPr>
        </p:nvSpPr>
        <p:spPr/>
        <p:txBody>
          <a:bodyPr/>
          <a:lstStyle/>
          <a:p>
            <a:r>
              <a:rPr lang="en-US" dirty="0"/>
              <a:t>Transition diagram for </a:t>
            </a:r>
            <a:r>
              <a:rPr lang="en-US" dirty="0" err="1">
                <a:solidFill>
                  <a:schemeClr val="accent1"/>
                </a:solidFill>
              </a:rPr>
              <a:t>relop</a:t>
            </a:r>
            <a:endParaRPr lang="en-US" dirty="0">
              <a:solidFill>
                <a:schemeClr val="accent1"/>
              </a:solidFill>
            </a:endParaRPr>
          </a:p>
        </p:txBody>
      </p:sp>
      <p:sp>
        <p:nvSpPr>
          <p:cNvPr id="3" name="Content Placeholder 2">
            <a:extLst>
              <a:ext uri="{FF2B5EF4-FFF2-40B4-BE49-F238E27FC236}">
                <a16:creationId xmlns:a16="http://schemas.microsoft.com/office/drawing/2014/main" id="{63E45AE8-7360-48E7-8F73-BC6508BF317F}"/>
              </a:ext>
            </a:extLst>
          </p:cNvPr>
          <p:cNvSpPr>
            <a:spLocks noGrp="1"/>
          </p:cNvSpPr>
          <p:nvPr>
            <p:ph idx="1"/>
          </p:nvPr>
        </p:nvSpPr>
        <p:spPr/>
        <p:txBody>
          <a:bodyPr/>
          <a:lstStyle/>
          <a:p>
            <a:r>
              <a:rPr lang="en-US" dirty="0"/>
              <a:t>The automaton returns one {word, part-of-speech} pair starting from the current input pointer</a:t>
            </a:r>
          </a:p>
          <a:p>
            <a:r>
              <a:rPr lang="en-US" dirty="0"/>
              <a:t>It also advances the input pointer to point to the next word</a:t>
            </a:r>
          </a:p>
        </p:txBody>
      </p:sp>
      <p:sp>
        <p:nvSpPr>
          <p:cNvPr id="4" name="TextBox 3">
            <a:extLst>
              <a:ext uri="{FF2B5EF4-FFF2-40B4-BE49-F238E27FC236}">
                <a16:creationId xmlns:a16="http://schemas.microsoft.com/office/drawing/2014/main" id="{F327248E-B7BD-405E-A51E-E18A060119C8}"/>
              </a:ext>
            </a:extLst>
          </p:cNvPr>
          <p:cNvSpPr txBox="1"/>
          <p:nvPr/>
        </p:nvSpPr>
        <p:spPr>
          <a:xfrm>
            <a:off x="10505440" y="2844800"/>
            <a:ext cx="1452880" cy="1754326"/>
          </a:xfrm>
          <a:prstGeom prst="rect">
            <a:avLst/>
          </a:prstGeom>
          <a:noFill/>
        </p:spPr>
        <p:txBody>
          <a:bodyPr wrap="square" rtlCol="0">
            <a:spAutoFit/>
          </a:bodyPr>
          <a:lstStyle/>
          <a:p>
            <a:pPr marL="0" indent="0">
              <a:buNone/>
            </a:pPr>
            <a:r>
              <a:rPr lang="en-US" dirty="0"/>
              <a:t>&lt;      LT</a:t>
            </a:r>
          </a:p>
          <a:p>
            <a:pPr marL="0" indent="0">
              <a:buNone/>
            </a:pPr>
            <a:r>
              <a:rPr lang="en-US" dirty="0"/>
              <a:t>&lt;=    LE</a:t>
            </a:r>
          </a:p>
          <a:p>
            <a:pPr marL="0" indent="0">
              <a:buNone/>
            </a:pPr>
            <a:r>
              <a:rPr lang="en-US" dirty="0"/>
              <a:t>==    DE</a:t>
            </a:r>
          </a:p>
          <a:p>
            <a:pPr marL="0" indent="0">
              <a:buNone/>
            </a:pPr>
            <a:r>
              <a:rPr lang="en-US" dirty="0"/>
              <a:t>!=     NE</a:t>
            </a:r>
          </a:p>
          <a:p>
            <a:pPr marL="0" indent="0">
              <a:buNone/>
            </a:pPr>
            <a:r>
              <a:rPr lang="en-US" dirty="0"/>
              <a:t>&gt;      GT</a:t>
            </a:r>
          </a:p>
          <a:p>
            <a:pPr marL="0" indent="0">
              <a:buNone/>
            </a:pPr>
            <a:r>
              <a:rPr lang="en-US" dirty="0"/>
              <a:t>&gt;=    GE</a:t>
            </a:r>
            <a:endParaRPr lang="en-IN" dirty="0"/>
          </a:p>
        </p:txBody>
      </p:sp>
      <p:sp>
        <p:nvSpPr>
          <p:cNvPr id="5" name="Oval 4">
            <a:extLst>
              <a:ext uri="{FF2B5EF4-FFF2-40B4-BE49-F238E27FC236}">
                <a16:creationId xmlns:a16="http://schemas.microsoft.com/office/drawing/2014/main" id="{EC1641B0-EFEB-D95E-27F1-905A259FE629}"/>
              </a:ext>
            </a:extLst>
          </p:cNvPr>
          <p:cNvSpPr/>
          <p:nvPr/>
        </p:nvSpPr>
        <p:spPr>
          <a:xfrm>
            <a:off x="1828800" y="4500081"/>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0</a:t>
            </a:r>
          </a:p>
        </p:txBody>
      </p:sp>
      <p:sp>
        <p:nvSpPr>
          <p:cNvPr id="7" name="Oval 6">
            <a:extLst>
              <a:ext uri="{FF2B5EF4-FFF2-40B4-BE49-F238E27FC236}">
                <a16:creationId xmlns:a16="http://schemas.microsoft.com/office/drawing/2014/main" id="{2D76411E-87B7-792A-FE8D-3F4690B53541}"/>
              </a:ext>
            </a:extLst>
          </p:cNvPr>
          <p:cNvSpPr/>
          <p:nvPr/>
        </p:nvSpPr>
        <p:spPr>
          <a:xfrm>
            <a:off x="3287730" y="3524038"/>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a:extLst>
              <a:ext uri="{FF2B5EF4-FFF2-40B4-BE49-F238E27FC236}">
                <a16:creationId xmlns:a16="http://schemas.microsoft.com/office/drawing/2014/main" id="{486DDCDF-612A-2A78-757E-8F84F3566974}"/>
              </a:ext>
            </a:extLst>
          </p:cNvPr>
          <p:cNvSpPr/>
          <p:nvPr/>
        </p:nvSpPr>
        <p:spPr>
          <a:xfrm>
            <a:off x="5042898" y="3532602"/>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Oval 8">
            <a:extLst>
              <a:ext uri="{FF2B5EF4-FFF2-40B4-BE49-F238E27FC236}">
                <a16:creationId xmlns:a16="http://schemas.microsoft.com/office/drawing/2014/main" id="{8E5FD6E2-4FAA-E3DC-AEED-9DFE1C198367}"/>
              </a:ext>
            </a:extLst>
          </p:cNvPr>
          <p:cNvSpPr/>
          <p:nvPr/>
        </p:nvSpPr>
        <p:spPr>
          <a:xfrm>
            <a:off x="5061728" y="4342542"/>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Oval 9">
            <a:extLst>
              <a:ext uri="{FF2B5EF4-FFF2-40B4-BE49-F238E27FC236}">
                <a16:creationId xmlns:a16="http://schemas.microsoft.com/office/drawing/2014/main" id="{460611FB-D091-3EE0-754C-ABC1742B987E}"/>
              </a:ext>
            </a:extLst>
          </p:cNvPr>
          <p:cNvSpPr/>
          <p:nvPr/>
        </p:nvSpPr>
        <p:spPr>
          <a:xfrm>
            <a:off x="5060018" y="5142213"/>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a:extLst>
              <a:ext uri="{FF2B5EF4-FFF2-40B4-BE49-F238E27FC236}">
                <a16:creationId xmlns:a16="http://schemas.microsoft.com/office/drawing/2014/main" id="{7036D6A6-3528-046B-135F-3A7FBA0D785B}"/>
              </a:ext>
            </a:extLst>
          </p:cNvPr>
          <p:cNvSpPr/>
          <p:nvPr/>
        </p:nvSpPr>
        <p:spPr>
          <a:xfrm>
            <a:off x="5037760" y="5952158"/>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Oval 11">
            <a:extLst>
              <a:ext uri="{FF2B5EF4-FFF2-40B4-BE49-F238E27FC236}">
                <a16:creationId xmlns:a16="http://schemas.microsoft.com/office/drawing/2014/main" id="{3D15D5ED-F6A0-2771-657B-3F12247D0583}"/>
              </a:ext>
            </a:extLst>
          </p:cNvPr>
          <p:cNvSpPr/>
          <p:nvPr/>
        </p:nvSpPr>
        <p:spPr>
          <a:xfrm>
            <a:off x="3289447" y="5929896"/>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Oval 12">
            <a:extLst>
              <a:ext uri="{FF2B5EF4-FFF2-40B4-BE49-F238E27FC236}">
                <a16:creationId xmlns:a16="http://schemas.microsoft.com/office/drawing/2014/main" id="{C4E52AA0-DFFD-EFBB-B130-B976EE06C875}"/>
              </a:ext>
            </a:extLst>
          </p:cNvPr>
          <p:cNvSpPr/>
          <p:nvPr/>
        </p:nvSpPr>
        <p:spPr>
          <a:xfrm>
            <a:off x="3388755" y="360451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14" name="Oval 13">
            <a:extLst>
              <a:ext uri="{FF2B5EF4-FFF2-40B4-BE49-F238E27FC236}">
                <a16:creationId xmlns:a16="http://schemas.microsoft.com/office/drawing/2014/main" id="{FAA84FA0-2E90-05F8-D5C7-EFB1E33E4FA0}"/>
              </a:ext>
            </a:extLst>
          </p:cNvPr>
          <p:cNvSpPr/>
          <p:nvPr/>
        </p:nvSpPr>
        <p:spPr>
          <a:xfrm>
            <a:off x="5143921" y="3623357"/>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15" name="Oval 14">
            <a:extLst>
              <a:ext uri="{FF2B5EF4-FFF2-40B4-BE49-F238E27FC236}">
                <a16:creationId xmlns:a16="http://schemas.microsoft.com/office/drawing/2014/main" id="{B8E3C58E-8E6F-5346-AA14-D09A6B4B71B3}"/>
              </a:ext>
            </a:extLst>
          </p:cNvPr>
          <p:cNvSpPr/>
          <p:nvPr/>
        </p:nvSpPr>
        <p:spPr>
          <a:xfrm>
            <a:off x="5142211" y="4423026"/>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16" name="Oval 15">
            <a:extLst>
              <a:ext uri="{FF2B5EF4-FFF2-40B4-BE49-F238E27FC236}">
                <a16:creationId xmlns:a16="http://schemas.microsoft.com/office/drawing/2014/main" id="{B62340D4-29F3-57F9-4B4E-ECBB5C07D614}"/>
              </a:ext>
            </a:extLst>
          </p:cNvPr>
          <p:cNvSpPr/>
          <p:nvPr/>
        </p:nvSpPr>
        <p:spPr>
          <a:xfrm>
            <a:off x="5150775" y="521241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6</a:t>
            </a:r>
          </a:p>
        </p:txBody>
      </p:sp>
      <p:sp>
        <p:nvSpPr>
          <p:cNvPr id="17" name="Oval 16">
            <a:extLst>
              <a:ext uri="{FF2B5EF4-FFF2-40B4-BE49-F238E27FC236}">
                <a16:creationId xmlns:a16="http://schemas.microsoft.com/office/drawing/2014/main" id="{54401C9D-9A38-C222-C2B7-114D1FA36BCE}"/>
              </a:ext>
            </a:extLst>
          </p:cNvPr>
          <p:cNvSpPr/>
          <p:nvPr/>
        </p:nvSpPr>
        <p:spPr>
          <a:xfrm>
            <a:off x="5107969" y="603263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8</a:t>
            </a:r>
          </a:p>
        </p:txBody>
      </p:sp>
      <p:sp>
        <p:nvSpPr>
          <p:cNvPr id="18" name="Oval 17">
            <a:extLst>
              <a:ext uri="{FF2B5EF4-FFF2-40B4-BE49-F238E27FC236}">
                <a16:creationId xmlns:a16="http://schemas.microsoft.com/office/drawing/2014/main" id="{B4F3F3B0-0245-9287-3312-8F8228DA6254}"/>
              </a:ext>
            </a:extLst>
          </p:cNvPr>
          <p:cNvSpPr/>
          <p:nvPr/>
        </p:nvSpPr>
        <p:spPr>
          <a:xfrm>
            <a:off x="3369921" y="6000107"/>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7</a:t>
            </a:r>
          </a:p>
        </p:txBody>
      </p:sp>
      <p:sp>
        <p:nvSpPr>
          <p:cNvPr id="19" name="Oval 18">
            <a:extLst>
              <a:ext uri="{FF2B5EF4-FFF2-40B4-BE49-F238E27FC236}">
                <a16:creationId xmlns:a16="http://schemas.microsoft.com/office/drawing/2014/main" id="{4F783537-8D40-6D21-80D4-7A9AEA3106D7}"/>
              </a:ext>
            </a:extLst>
          </p:cNvPr>
          <p:cNvSpPr/>
          <p:nvPr/>
        </p:nvSpPr>
        <p:spPr>
          <a:xfrm>
            <a:off x="3368211" y="5186738"/>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20" name="Oval 19">
            <a:extLst>
              <a:ext uri="{FF2B5EF4-FFF2-40B4-BE49-F238E27FC236}">
                <a16:creationId xmlns:a16="http://schemas.microsoft.com/office/drawing/2014/main" id="{24F8EA06-C5E2-0B76-4F75-0259DB49E762}"/>
              </a:ext>
            </a:extLst>
          </p:cNvPr>
          <p:cNvSpPr/>
          <p:nvPr/>
        </p:nvSpPr>
        <p:spPr>
          <a:xfrm>
            <a:off x="3345953" y="4435015"/>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cxnSp>
        <p:nvCxnSpPr>
          <p:cNvPr id="22" name="Straight Arrow Connector 21">
            <a:extLst>
              <a:ext uri="{FF2B5EF4-FFF2-40B4-BE49-F238E27FC236}">
                <a16:creationId xmlns:a16="http://schemas.microsoft.com/office/drawing/2014/main" id="{8E10211E-FF46-365B-2D9F-0CFA8CE5F2F5}"/>
              </a:ext>
            </a:extLst>
          </p:cNvPr>
          <p:cNvCxnSpPr>
            <a:stCxn id="5" idx="7"/>
            <a:endCxn id="13" idx="2"/>
          </p:cNvCxnSpPr>
          <p:nvPr/>
        </p:nvCxnSpPr>
        <p:spPr>
          <a:xfrm flipV="1">
            <a:off x="2346203" y="3887059"/>
            <a:ext cx="1042552" cy="6957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DCD64045-5A2E-8D54-C82F-4C11227A2FEB}"/>
              </a:ext>
            </a:extLst>
          </p:cNvPr>
          <p:cNvCxnSpPr>
            <a:stCxn id="13" idx="6"/>
            <a:endCxn id="14" idx="2"/>
          </p:cNvCxnSpPr>
          <p:nvPr/>
        </p:nvCxnSpPr>
        <p:spPr>
          <a:xfrm>
            <a:off x="3994930" y="3887059"/>
            <a:ext cx="1148991" cy="188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4D5963D1-75FE-75FF-64AF-37FD1DE4DF2A}"/>
              </a:ext>
            </a:extLst>
          </p:cNvPr>
          <p:cNvCxnSpPr>
            <a:stCxn id="5" idx="6"/>
            <a:endCxn id="20" idx="2"/>
          </p:cNvCxnSpPr>
          <p:nvPr/>
        </p:nvCxnSpPr>
        <p:spPr>
          <a:xfrm flipV="1">
            <a:off x="2434975" y="4717555"/>
            <a:ext cx="910978" cy="650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B0009910-85BD-DB14-B6A4-C547936EC33D}"/>
              </a:ext>
            </a:extLst>
          </p:cNvPr>
          <p:cNvCxnSpPr>
            <a:stCxn id="20" idx="6"/>
            <a:endCxn id="15" idx="2"/>
          </p:cNvCxnSpPr>
          <p:nvPr/>
        </p:nvCxnSpPr>
        <p:spPr>
          <a:xfrm flipV="1">
            <a:off x="3952128" y="4705566"/>
            <a:ext cx="1190083" cy="119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04847571-C97D-E2EB-1DE3-59AD0756FB1B}"/>
              </a:ext>
            </a:extLst>
          </p:cNvPr>
          <p:cNvCxnSpPr>
            <a:stCxn id="5" idx="5"/>
            <a:endCxn id="19" idx="2"/>
          </p:cNvCxnSpPr>
          <p:nvPr/>
        </p:nvCxnSpPr>
        <p:spPr>
          <a:xfrm>
            <a:off x="2346203" y="4982406"/>
            <a:ext cx="1022008" cy="4868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55711FEB-1B17-4F75-86E5-EAC6F76CF3B5}"/>
              </a:ext>
            </a:extLst>
          </p:cNvPr>
          <p:cNvCxnSpPr>
            <a:stCxn id="19" idx="6"/>
            <a:endCxn id="16" idx="2"/>
          </p:cNvCxnSpPr>
          <p:nvPr/>
        </p:nvCxnSpPr>
        <p:spPr>
          <a:xfrm>
            <a:off x="3974386" y="5469278"/>
            <a:ext cx="1176389" cy="256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8DD3E3BC-9B5A-F70B-6D15-960B7DBDAA80}"/>
              </a:ext>
            </a:extLst>
          </p:cNvPr>
          <p:cNvCxnSpPr>
            <a:stCxn id="5" idx="4"/>
            <a:endCxn id="18" idx="1"/>
          </p:cNvCxnSpPr>
          <p:nvPr/>
        </p:nvCxnSpPr>
        <p:spPr>
          <a:xfrm>
            <a:off x="2131888" y="5065160"/>
            <a:ext cx="1326805" cy="1017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236FD2D5-A508-C295-3560-01F28918A536}"/>
              </a:ext>
            </a:extLst>
          </p:cNvPr>
          <p:cNvCxnSpPr>
            <a:stCxn id="12" idx="6"/>
            <a:endCxn id="17" idx="2"/>
          </p:cNvCxnSpPr>
          <p:nvPr/>
        </p:nvCxnSpPr>
        <p:spPr>
          <a:xfrm>
            <a:off x="4070283" y="6282506"/>
            <a:ext cx="1037686" cy="326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F91553C9-54C2-C707-63A8-53839103B771}"/>
              </a:ext>
            </a:extLst>
          </p:cNvPr>
          <p:cNvSpPr txBox="1"/>
          <p:nvPr/>
        </p:nvSpPr>
        <p:spPr>
          <a:xfrm>
            <a:off x="5866547" y="3628496"/>
            <a:ext cx="1643865" cy="369332"/>
          </a:xfrm>
          <a:prstGeom prst="rect">
            <a:avLst/>
          </a:prstGeom>
          <a:noFill/>
        </p:spPr>
        <p:txBody>
          <a:bodyPr wrap="square" rtlCol="0">
            <a:spAutoFit/>
          </a:bodyPr>
          <a:lstStyle/>
          <a:p>
            <a:r>
              <a:rPr lang="en-US"/>
              <a:t>return LE;</a:t>
            </a:r>
            <a:endParaRPr lang="en-IN" dirty="0"/>
          </a:p>
        </p:txBody>
      </p:sp>
      <p:sp>
        <p:nvSpPr>
          <p:cNvPr id="38" name="TextBox 37">
            <a:extLst>
              <a:ext uri="{FF2B5EF4-FFF2-40B4-BE49-F238E27FC236}">
                <a16:creationId xmlns:a16="http://schemas.microsoft.com/office/drawing/2014/main" id="{8B9AF5E0-9175-552B-C9F1-28DE95970188}"/>
              </a:ext>
            </a:extLst>
          </p:cNvPr>
          <p:cNvSpPr txBox="1"/>
          <p:nvPr/>
        </p:nvSpPr>
        <p:spPr>
          <a:xfrm>
            <a:off x="5813467" y="4458989"/>
            <a:ext cx="1643865" cy="369332"/>
          </a:xfrm>
          <a:prstGeom prst="rect">
            <a:avLst/>
          </a:prstGeom>
          <a:noFill/>
        </p:spPr>
        <p:txBody>
          <a:bodyPr wrap="square" rtlCol="0">
            <a:spAutoFit/>
          </a:bodyPr>
          <a:lstStyle/>
          <a:p>
            <a:r>
              <a:rPr lang="en-US" dirty="0"/>
              <a:t>return DE;</a:t>
            </a:r>
            <a:endParaRPr lang="en-IN" dirty="0"/>
          </a:p>
        </p:txBody>
      </p:sp>
      <p:sp>
        <p:nvSpPr>
          <p:cNvPr id="39" name="TextBox 38">
            <a:extLst>
              <a:ext uri="{FF2B5EF4-FFF2-40B4-BE49-F238E27FC236}">
                <a16:creationId xmlns:a16="http://schemas.microsoft.com/office/drawing/2014/main" id="{11B83005-5279-DDC0-EE4E-557CB417C28D}"/>
              </a:ext>
            </a:extLst>
          </p:cNvPr>
          <p:cNvSpPr txBox="1"/>
          <p:nvPr/>
        </p:nvSpPr>
        <p:spPr>
          <a:xfrm>
            <a:off x="5811755" y="5340853"/>
            <a:ext cx="1643865" cy="369332"/>
          </a:xfrm>
          <a:prstGeom prst="rect">
            <a:avLst/>
          </a:prstGeom>
          <a:noFill/>
        </p:spPr>
        <p:txBody>
          <a:bodyPr wrap="square" rtlCol="0">
            <a:spAutoFit/>
          </a:bodyPr>
          <a:lstStyle/>
          <a:p>
            <a:r>
              <a:rPr lang="en-US" dirty="0"/>
              <a:t>return NE;</a:t>
            </a:r>
            <a:endParaRPr lang="en-IN" dirty="0"/>
          </a:p>
        </p:txBody>
      </p:sp>
      <p:sp>
        <p:nvSpPr>
          <p:cNvPr id="40" name="TextBox 39">
            <a:extLst>
              <a:ext uri="{FF2B5EF4-FFF2-40B4-BE49-F238E27FC236}">
                <a16:creationId xmlns:a16="http://schemas.microsoft.com/office/drawing/2014/main" id="{C57F6D4E-9C4F-FF00-229B-EBBD3345AE3F}"/>
              </a:ext>
            </a:extLst>
          </p:cNvPr>
          <p:cNvSpPr txBox="1"/>
          <p:nvPr/>
        </p:nvSpPr>
        <p:spPr>
          <a:xfrm>
            <a:off x="5881961" y="6099430"/>
            <a:ext cx="1643865" cy="369332"/>
          </a:xfrm>
          <a:prstGeom prst="rect">
            <a:avLst/>
          </a:prstGeom>
          <a:noFill/>
        </p:spPr>
        <p:txBody>
          <a:bodyPr wrap="square" rtlCol="0">
            <a:spAutoFit/>
          </a:bodyPr>
          <a:lstStyle/>
          <a:p>
            <a:r>
              <a:rPr lang="en-US" dirty="0"/>
              <a:t>return GE;</a:t>
            </a:r>
            <a:endParaRPr lang="en-IN" dirty="0"/>
          </a:p>
        </p:txBody>
      </p:sp>
      <p:sp>
        <p:nvSpPr>
          <p:cNvPr id="41" name="TextBox 40">
            <a:extLst>
              <a:ext uri="{FF2B5EF4-FFF2-40B4-BE49-F238E27FC236}">
                <a16:creationId xmlns:a16="http://schemas.microsoft.com/office/drawing/2014/main" id="{AD8FEF5A-4FC7-BACA-22F3-01E72E743C4C}"/>
              </a:ext>
            </a:extLst>
          </p:cNvPr>
          <p:cNvSpPr txBox="1"/>
          <p:nvPr/>
        </p:nvSpPr>
        <p:spPr>
          <a:xfrm>
            <a:off x="2304841" y="6251830"/>
            <a:ext cx="1643865" cy="369332"/>
          </a:xfrm>
          <a:prstGeom prst="rect">
            <a:avLst/>
          </a:prstGeom>
          <a:noFill/>
        </p:spPr>
        <p:txBody>
          <a:bodyPr wrap="square" rtlCol="0">
            <a:spAutoFit/>
          </a:bodyPr>
          <a:lstStyle/>
          <a:p>
            <a:r>
              <a:rPr lang="en-US" dirty="0"/>
              <a:t>return GT;</a:t>
            </a:r>
            <a:endParaRPr lang="en-IN" dirty="0"/>
          </a:p>
        </p:txBody>
      </p:sp>
      <p:sp>
        <p:nvSpPr>
          <p:cNvPr id="42" name="TextBox 41">
            <a:extLst>
              <a:ext uri="{FF2B5EF4-FFF2-40B4-BE49-F238E27FC236}">
                <a16:creationId xmlns:a16="http://schemas.microsoft.com/office/drawing/2014/main" id="{1E23C2F7-242F-75D6-754A-F2104A1E7DE8}"/>
              </a:ext>
            </a:extLst>
          </p:cNvPr>
          <p:cNvSpPr txBox="1"/>
          <p:nvPr/>
        </p:nvSpPr>
        <p:spPr>
          <a:xfrm>
            <a:off x="2457241" y="3239784"/>
            <a:ext cx="1643865" cy="369332"/>
          </a:xfrm>
          <a:prstGeom prst="rect">
            <a:avLst/>
          </a:prstGeom>
          <a:noFill/>
        </p:spPr>
        <p:txBody>
          <a:bodyPr wrap="square" rtlCol="0">
            <a:spAutoFit/>
          </a:bodyPr>
          <a:lstStyle/>
          <a:p>
            <a:r>
              <a:rPr lang="en-US" dirty="0"/>
              <a:t>return LT;</a:t>
            </a:r>
            <a:endParaRPr lang="en-IN" dirty="0"/>
          </a:p>
        </p:txBody>
      </p:sp>
      <p:sp>
        <p:nvSpPr>
          <p:cNvPr id="43" name="TextBox 42">
            <a:extLst>
              <a:ext uri="{FF2B5EF4-FFF2-40B4-BE49-F238E27FC236}">
                <a16:creationId xmlns:a16="http://schemas.microsoft.com/office/drawing/2014/main" id="{C5E425AD-25CE-5E14-8D1C-8622775157F3}"/>
              </a:ext>
            </a:extLst>
          </p:cNvPr>
          <p:cNvSpPr txBox="1"/>
          <p:nvPr/>
        </p:nvSpPr>
        <p:spPr>
          <a:xfrm>
            <a:off x="2476078" y="3957258"/>
            <a:ext cx="1643865" cy="369332"/>
          </a:xfrm>
          <a:prstGeom prst="rect">
            <a:avLst/>
          </a:prstGeom>
          <a:noFill/>
        </p:spPr>
        <p:txBody>
          <a:bodyPr wrap="square" rtlCol="0">
            <a:spAutoFit/>
          </a:bodyPr>
          <a:lstStyle/>
          <a:p>
            <a:r>
              <a:rPr lang="en-US" dirty="0"/>
              <a:t>&lt;</a:t>
            </a:r>
            <a:endParaRPr lang="en-IN" dirty="0"/>
          </a:p>
        </p:txBody>
      </p:sp>
      <p:sp>
        <p:nvSpPr>
          <p:cNvPr id="44" name="TextBox 43">
            <a:extLst>
              <a:ext uri="{FF2B5EF4-FFF2-40B4-BE49-F238E27FC236}">
                <a16:creationId xmlns:a16="http://schemas.microsoft.com/office/drawing/2014/main" id="{1A764C08-CE4C-4CB2-48F2-777791AACB3A}"/>
              </a:ext>
            </a:extLst>
          </p:cNvPr>
          <p:cNvSpPr txBox="1"/>
          <p:nvPr/>
        </p:nvSpPr>
        <p:spPr>
          <a:xfrm>
            <a:off x="4292886" y="3554855"/>
            <a:ext cx="1643865" cy="369332"/>
          </a:xfrm>
          <a:prstGeom prst="rect">
            <a:avLst/>
          </a:prstGeom>
          <a:noFill/>
        </p:spPr>
        <p:txBody>
          <a:bodyPr wrap="square" rtlCol="0">
            <a:spAutoFit/>
          </a:bodyPr>
          <a:lstStyle/>
          <a:p>
            <a:r>
              <a:rPr lang="en-US" dirty="0"/>
              <a:t>=</a:t>
            </a:r>
            <a:endParaRPr lang="en-IN" dirty="0"/>
          </a:p>
        </p:txBody>
      </p:sp>
      <p:sp>
        <p:nvSpPr>
          <p:cNvPr id="45" name="TextBox 44">
            <a:extLst>
              <a:ext uri="{FF2B5EF4-FFF2-40B4-BE49-F238E27FC236}">
                <a16:creationId xmlns:a16="http://schemas.microsoft.com/office/drawing/2014/main" id="{E586D0C2-3316-19CB-02D8-504D6AECD18A}"/>
              </a:ext>
            </a:extLst>
          </p:cNvPr>
          <p:cNvSpPr txBox="1"/>
          <p:nvPr/>
        </p:nvSpPr>
        <p:spPr>
          <a:xfrm>
            <a:off x="2647314" y="4405893"/>
            <a:ext cx="1643865" cy="369332"/>
          </a:xfrm>
          <a:prstGeom prst="rect">
            <a:avLst/>
          </a:prstGeom>
          <a:noFill/>
        </p:spPr>
        <p:txBody>
          <a:bodyPr wrap="square" rtlCol="0">
            <a:spAutoFit/>
          </a:bodyPr>
          <a:lstStyle/>
          <a:p>
            <a:r>
              <a:rPr lang="en-US" dirty="0"/>
              <a:t>=</a:t>
            </a:r>
            <a:endParaRPr lang="en-IN" dirty="0"/>
          </a:p>
        </p:txBody>
      </p:sp>
      <p:sp>
        <p:nvSpPr>
          <p:cNvPr id="46" name="TextBox 45">
            <a:extLst>
              <a:ext uri="{FF2B5EF4-FFF2-40B4-BE49-F238E27FC236}">
                <a16:creationId xmlns:a16="http://schemas.microsoft.com/office/drawing/2014/main" id="{F0BE2A3E-0FB2-21AD-6556-2A63755667E3}"/>
              </a:ext>
            </a:extLst>
          </p:cNvPr>
          <p:cNvSpPr txBox="1"/>
          <p:nvPr/>
        </p:nvSpPr>
        <p:spPr>
          <a:xfrm>
            <a:off x="4258638" y="4363087"/>
            <a:ext cx="1643865" cy="369332"/>
          </a:xfrm>
          <a:prstGeom prst="rect">
            <a:avLst/>
          </a:prstGeom>
          <a:noFill/>
        </p:spPr>
        <p:txBody>
          <a:bodyPr wrap="square" rtlCol="0">
            <a:spAutoFit/>
          </a:bodyPr>
          <a:lstStyle/>
          <a:p>
            <a:r>
              <a:rPr lang="en-US" dirty="0"/>
              <a:t>=</a:t>
            </a:r>
            <a:endParaRPr lang="en-IN" dirty="0"/>
          </a:p>
        </p:txBody>
      </p:sp>
      <p:sp>
        <p:nvSpPr>
          <p:cNvPr id="47" name="TextBox 46">
            <a:extLst>
              <a:ext uri="{FF2B5EF4-FFF2-40B4-BE49-F238E27FC236}">
                <a16:creationId xmlns:a16="http://schemas.microsoft.com/office/drawing/2014/main" id="{2B03F29E-2060-7A87-4B7A-1A8C79E68F52}"/>
              </a:ext>
            </a:extLst>
          </p:cNvPr>
          <p:cNvSpPr txBox="1"/>
          <p:nvPr/>
        </p:nvSpPr>
        <p:spPr>
          <a:xfrm>
            <a:off x="4246654" y="5121660"/>
            <a:ext cx="1643865" cy="369332"/>
          </a:xfrm>
          <a:prstGeom prst="rect">
            <a:avLst/>
          </a:prstGeom>
          <a:noFill/>
        </p:spPr>
        <p:txBody>
          <a:bodyPr wrap="square" rtlCol="0">
            <a:spAutoFit/>
          </a:bodyPr>
          <a:lstStyle/>
          <a:p>
            <a:r>
              <a:rPr lang="en-US" dirty="0"/>
              <a:t>=</a:t>
            </a:r>
            <a:endParaRPr lang="en-IN" dirty="0"/>
          </a:p>
        </p:txBody>
      </p:sp>
      <p:sp>
        <p:nvSpPr>
          <p:cNvPr id="48" name="TextBox 47">
            <a:extLst>
              <a:ext uri="{FF2B5EF4-FFF2-40B4-BE49-F238E27FC236}">
                <a16:creationId xmlns:a16="http://schemas.microsoft.com/office/drawing/2014/main" id="{A95DF28D-8CD9-5BCA-6B8C-997964B4F864}"/>
              </a:ext>
            </a:extLst>
          </p:cNvPr>
          <p:cNvSpPr txBox="1"/>
          <p:nvPr/>
        </p:nvSpPr>
        <p:spPr>
          <a:xfrm>
            <a:off x="2693546" y="4924741"/>
            <a:ext cx="1643865" cy="369332"/>
          </a:xfrm>
          <a:prstGeom prst="rect">
            <a:avLst/>
          </a:prstGeom>
          <a:noFill/>
        </p:spPr>
        <p:txBody>
          <a:bodyPr wrap="square" rtlCol="0">
            <a:spAutoFit/>
          </a:bodyPr>
          <a:lstStyle/>
          <a:p>
            <a:r>
              <a:rPr lang="en-US" dirty="0"/>
              <a:t>!</a:t>
            </a:r>
            <a:endParaRPr lang="en-IN" dirty="0"/>
          </a:p>
        </p:txBody>
      </p:sp>
      <p:sp>
        <p:nvSpPr>
          <p:cNvPr id="49" name="TextBox 48">
            <a:extLst>
              <a:ext uri="{FF2B5EF4-FFF2-40B4-BE49-F238E27FC236}">
                <a16:creationId xmlns:a16="http://schemas.microsoft.com/office/drawing/2014/main" id="{C3EB8AA9-B5D7-27A9-9577-7CCF80704975}"/>
              </a:ext>
            </a:extLst>
          </p:cNvPr>
          <p:cNvSpPr txBox="1"/>
          <p:nvPr/>
        </p:nvSpPr>
        <p:spPr>
          <a:xfrm>
            <a:off x="4274049" y="6012088"/>
            <a:ext cx="1643865" cy="369332"/>
          </a:xfrm>
          <a:prstGeom prst="rect">
            <a:avLst/>
          </a:prstGeom>
          <a:noFill/>
        </p:spPr>
        <p:txBody>
          <a:bodyPr wrap="square" rtlCol="0">
            <a:spAutoFit/>
          </a:bodyPr>
          <a:lstStyle/>
          <a:p>
            <a:r>
              <a:rPr lang="en-US" dirty="0"/>
              <a:t>=</a:t>
            </a:r>
            <a:endParaRPr lang="en-IN" dirty="0"/>
          </a:p>
        </p:txBody>
      </p:sp>
      <p:sp>
        <p:nvSpPr>
          <p:cNvPr id="50" name="TextBox 49">
            <a:extLst>
              <a:ext uri="{FF2B5EF4-FFF2-40B4-BE49-F238E27FC236}">
                <a16:creationId xmlns:a16="http://schemas.microsoft.com/office/drawing/2014/main" id="{C9BE7BF3-D88D-8BE0-AB92-56ECFC6A80F3}"/>
              </a:ext>
            </a:extLst>
          </p:cNvPr>
          <p:cNvSpPr txBox="1"/>
          <p:nvPr/>
        </p:nvSpPr>
        <p:spPr>
          <a:xfrm>
            <a:off x="2618201" y="5496672"/>
            <a:ext cx="1643865" cy="369332"/>
          </a:xfrm>
          <a:prstGeom prst="rect">
            <a:avLst/>
          </a:prstGeom>
          <a:noFill/>
        </p:spPr>
        <p:txBody>
          <a:bodyPr wrap="square" rtlCol="0">
            <a:spAutoFit/>
          </a:bodyPr>
          <a:lstStyle/>
          <a:p>
            <a:r>
              <a:rPr lang="en-US" dirty="0"/>
              <a:t>&gt;</a:t>
            </a:r>
            <a:endParaRPr lang="en-IN" dirty="0"/>
          </a:p>
        </p:txBody>
      </p:sp>
      <p:cxnSp>
        <p:nvCxnSpPr>
          <p:cNvPr id="51" name="Straight Arrow Connector 50">
            <a:extLst>
              <a:ext uri="{FF2B5EF4-FFF2-40B4-BE49-F238E27FC236}">
                <a16:creationId xmlns:a16="http://schemas.microsoft.com/office/drawing/2014/main" id="{C057A20E-AFFD-21DB-F599-67477F0D084C}"/>
              </a:ext>
            </a:extLst>
          </p:cNvPr>
          <p:cNvCxnSpPr/>
          <p:nvPr/>
        </p:nvCxnSpPr>
        <p:spPr>
          <a:xfrm>
            <a:off x="1140431" y="4782620"/>
            <a:ext cx="68836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A56736A0-F164-0B36-F0E9-AF2DD0E370A0}"/>
              </a:ext>
            </a:extLst>
          </p:cNvPr>
          <p:cNvSpPr txBox="1"/>
          <p:nvPr/>
        </p:nvSpPr>
        <p:spPr>
          <a:xfrm>
            <a:off x="8479971" y="5121660"/>
            <a:ext cx="3221172" cy="461665"/>
          </a:xfrm>
          <a:prstGeom prst="rect">
            <a:avLst/>
          </a:prstGeom>
          <a:noFill/>
        </p:spPr>
        <p:txBody>
          <a:bodyPr wrap="square" rtlCol="0">
            <a:spAutoFit/>
          </a:bodyPr>
          <a:lstStyle/>
          <a:p>
            <a:r>
              <a:rPr lang="en-IN" sz="2400" dirty="0"/>
              <a:t>Scan </a:t>
            </a:r>
            <a:r>
              <a:rPr lang="en-IN" sz="2400" dirty="0">
                <a:solidFill>
                  <a:schemeClr val="accent1"/>
                </a:solidFill>
              </a:rPr>
              <a:t>==!=!===</a:t>
            </a:r>
          </a:p>
        </p:txBody>
      </p:sp>
    </p:spTree>
    <p:extLst>
      <p:ext uri="{BB962C8B-B14F-4D97-AF65-F5344CB8AC3E}">
        <p14:creationId xmlns:p14="http://schemas.microsoft.com/office/powerpoint/2010/main" val="37201562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E4853A-72F6-4029-35AC-0C45410531B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1FE22FD-0CD0-A591-6578-A9B4AF629273}"/>
              </a:ext>
            </a:extLst>
          </p:cNvPr>
          <p:cNvSpPr>
            <a:spLocks noGrp="1"/>
          </p:cNvSpPr>
          <p:nvPr>
            <p:ph type="title"/>
          </p:nvPr>
        </p:nvSpPr>
        <p:spPr/>
        <p:txBody>
          <a:bodyPr/>
          <a:lstStyle/>
          <a:p>
            <a:r>
              <a:rPr lang="en-US" dirty="0"/>
              <a:t>Transition diagram for </a:t>
            </a:r>
            <a:r>
              <a:rPr lang="en-US" dirty="0" err="1">
                <a:solidFill>
                  <a:schemeClr val="accent1"/>
                </a:solidFill>
              </a:rPr>
              <a:t>relop</a:t>
            </a:r>
            <a:endParaRPr lang="en-US" dirty="0">
              <a:solidFill>
                <a:schemeClr val="accent1"/>
              </a:solidFill>
            </a:endParaRPr>
          </a:p>
        </p:txBody>
      </p:sp>
      <p:sp>
        <p:nvSpPr>
          <p:cNvPr id="3" name="Content Placeholder 2">
            <a:extLst>
              <a:ext uri="{FF2B5EF4-FFF2-40B4-BE49-F238E27FC236}">
                <a16:creationId xmlns:a16="http://schemas.microsoft.com/office/drawing/2014/main" id="{DDC39328-E139-574D-1BF1-B322EF06D702}"/>
              </a:ext>
            </a:extLst>
          </p:cNvPr>
          <p:cNvSpPr>
            <a:spLocks noGrp="1"/>
          </p:cNvSpPr>
          <p:nvPr>
            <p:ph idx="1"/>
          </p:nvPr>
        </p:nvSpPr>
        <p:spPr/>
        <p:txBody>
          <a:bodyPr/>
          <a:lstStyle/>
          <a:p>
            <a:r>
              <a:rPr lang="en-US" dirty="0"/>
              <a:t>The automaton returns one {word, part-of-speech} pair starting from the current input pointer</a:t>
            </a:r>
          </a:p>
          <a:p>
            <a:r>
              <a:rPr lang="en-US" dirty="0"/>
              <a:t>It also advances the input pointer to point to the next word</a:t>
            </a:r>
          </a:p>
        </p:txBody>
      </p:sp>
      <p:sp>
        <p:nvSpPr>
          <p:cNvPr id="4" name="TextBox 3">
            <a:extLst>
              <a:ext uri="{FF2B5EF4-FFF2-40B4-BE49-F238E27FC236}">
                <a16:creationId xmlns:a16="http://schemas.microsoft.com/office/drawing/2014/main" id="{06255BBB-6106-2ECE-B3DF-9D51BEE59500}"/>
              </a:ext>
            </a:extLst>
          </p:cNvPr>
          <p:cNvSpPr txBox="1"/>
          <p:nvPr/>
        </p:nvSpPr>
        <p:spPr>
          <a:xfrm>
            <a:off x="10505440" y="2844800"/>
            <a:ext cx="1452880" cy="1754326"/>
          </a:xfrm>
          <a:prstGeom prst="rect">
            <a:avLst/>
          </a:prstGeom>
          <a:noFill/>
        </p:spPr>
        <p:txBody>
          <a:bodyPr wrap="square" rtlCol="0">
            <a:spAutoFit/>
          </a:bodyPr>
          <a:lstStyle/>
          <a:p>
            <a:pPr marL="0" indent="0">
              <a:buNone/>
            </a:pPr>
            <a:r>
              <a:rPr lang="en-US" dirty="0"/>
              <a:t>&lt;      LT</a:t>
            </a:r>
          </a:p>
          <a:p>
            <a:pPr marL="0" indent="0">
              <a:buNone/>
            </a:pPr>
            <a:r>
              <a:rPr lang="en-US" dirty="0"/>
              <a:t>&lt;=    LE</a:t>
            </a:r>
          </a:p>
          <a:p>
            <a:pPr marL="0" indent="0">
              <a:buNone/>
            </a:pPr>
            <a:r>
              <a:rPr lang="en-US" dirty="0"/>
              <a:t>==    DE</a:t>
            </a:r>
          </a:p>
          <a:p>
            <a:pPr marL="0" indent="0">
              <a:buNone/>
            </a:pPr>
            <a:r>
              <a:rPr lang="en-US" dirty="0"/>
              <a:t>!=     NE</a:t>
            </a:r>
          </a:p>
          <a:p>
            <a:pPr marL="0" indent="0">
              <a:buNone/>
            </a:pPr>
            <a:r>
              <a:rPr lang="en-US" dirty="0"/>
              <a:t>&gt;      GT</a:t>
            </a:r>
          </a:p>
          <a:p>
            <a:pPr marL="0" indent="0">
              <a:buNone/>
            </a:pPr>
            <a:r>
              <a:rPr lang="en-US" dirty="0"/>
              <a:t>&gt;=    GE</a:t>
            </a:r>
            <a:endParaRPr lang="en-IN" dirty="0"/>
          </a:p>
        </p:txBody>
      </p:sp>
      <p:sp>
        <p:nvSpPr>
          <p:cNvPr id="5" name="Oval 4">
            <a:extLst>
              <a:ext uri="{FF2B5EF4-FFF2-40B4-BE49-F238E27FC236}">
                <a16:creationId xmlns:a16="http://schemas.microsoft.com/office/drawing/2014/main" id="{BE0975AA-3B96-267D-8999-3B78F2D5DD29}"/>
              </a:ext>
            </a:extLst>
          </p:cNvPr>
          <p:cNvSpPr/>
          <p:nvPr/>
        </p:nvSpPr>
        <p:spPr>
          <a:xfrm>
            <a:off x="1828800" y="4500081"/>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Oval 6">
            <a:extLst>
              <a:ext uri="{FF2B5EF4-FFF2-40B4-BE49-F238E27FC236}">
                <a16:creationId xmlns:a16="http://schemas.microsoft.com/office/drawing/2014/main" id="{299FA9CE-654A-8C8F-2AD0-EDE8837F520A}"/>
              </a:ext>
            </a:extLst>
          </p:cNvPr>
          <p:cNvSpPr/>
          <p:nvPr/>
        </p:nvSpPr>
        <p:spPr>
          <a:xfrm>
            <a:off x="3287730" y="3524038"/>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a:extLst>
              <a:ext uri="{FF2B5EF4-FFF2-40B4-BE49-F238E27FC236}">
                <a16:creationId xmlns:a16="http://schemas.microsoft.com/office/drawing/2014/main" id="{FEC1AD4C-C462-D2B2-B30E-41105C9A714A}"/>
              </a:ext>
            </a:extLst>
          </p:cNvPr>
          <p:cNvSpPr/>
          <p:nvPr/>
        </p:nvSpPr>
        <p:spPr>
          <a:xfrm>
            <a:off x="5042898" y="3532602"/>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Oval 8">
            <a:extLst>
              <a:ext uri="{FF2B5EF4-FFF2-40B4-BE49-F238E27FC236}">
                <a16:creationId xmlns:a16="http://schemas.microsoft.com/office/drawing/2014/main" id="{77C05669-7925-61C2-849F-BF75674E6B56}"/>
              </a:ext>
            </a:extLst>
          </p:cNvPr>
          <p:cNvSpPr/>
          <p:nvPr/>
        </p:nvSpPr>
        <p:spPr>
          <a:xfrm>
            <a:off x="5061728" y="4342542"/>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Oval 9">
            <a:extLst>
              <a:ext uri="{FF2B5EF4-FFF2-40B4-BE49-F238E27FC236}">
                <a16:creationId xmlns:a16="http://schemas.microsoft.com/office/drawing/2014/main" id="{71843633-FB41-16E5-7DC9-D9EAB2867416}"/>
              </a:ext>
            </a:extLst>
          </p:cNvPr>
          <p:cNvSpPr/>
          <p:nvPr/>
        </p:nvSpPr>
        <p:spPr>
          <a:xfrm>
            <a:off x="5060018" y="5142213"/>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a:extLst>
              <a:ext uri="{FF2B5EF4-FFF2-40B4-BE49-F238E27FC236}">
                <a16:creationId xmlns:a16="http://schemas.microsoft.com/office/drawing/2014/main" id="{B2883CAF-09F9-F33A-F709-B521D0560745}"/>
              </a:ext>
            </a:extLst>
          </p:cNvPr>
          <p:cNvSpPr/>
          <p:nvPr/>
        </p:nvSpPr>
        <p:spPr>
          <a:xfrm>
            <a:off x="5037760" y="5952158"/>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Oval 11">
            <a:extLst>
              <a:ext uri="{FF2B5EF4-FFF2-40B4-BE49-F238E27FC236}">
                <a16:creationId xmlns:a16="http://schemas.microsoft.com/office/drawing/2014/main" id="{FA319E8D-3648-2DBD-C2D7-976477FF3CDB}"/>
              </a:ext>
            </a:extLst>
          </p:cNvPr>
          <p:cNvSpPr/>
          <p:nvPr/>
        </p:nvSpPr>
        <p:spPr>
          <a:xfrm>
            <a:off x="3289447" y="5929896"/>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Oval 12">
            <a:extLst>
              <a:ext uri="{FF2B5EF4-FFF2-40B4-BE49-F238E27FC236}">
                <a16:creationId xmlns:a16="http://schemas.microsoft.com/office/drawing/2014/main" id="{2739422C-1DC1-6D5A-D516-FD36DBD61FF1}"/>
              </a:ext>
            </a:extLst>
          </p:cNvPr>
          <p:cNvSpPr/>
          <p:nvPr/>
        </p:nvSpPr>
        <p:spPr>
          <a:xfrm>
            <a:off x="3388755" y="360451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Oval 13">
            <a:extLst>
              <a:ext uri="{FF2B5EF4-FFF2-40B4-BE49-F238E27FC236}">
                <a16:creationId xmlns:a16="http://schemas.microsoft.com/office/drawing/2014/main" id="{A9B29208-3580-EAA6-FFA2-4D50D0ACE6A6}"/>
              </a:ext>
            </a:extLst>
          </p:cNvPr>
          <p:cNvSpPr/>
          <p:nvPr/>
        </p:nvSpPr>
        <p:spPr>
          <a:xfrm>
            <a:off x="5143921" y="3623357"/>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Oval 14">
            <a:extLst>
              <a:ext uri="{FF2B5EF4-FFF2-40B4-BE49-F238E27FC236}">
                <a16:creationId xmlns:a16="http://schemas.microsoft.com/office/drawing/2014/main" id="{46711ADA-EDA2-F41F-4A26-81AEF15DE8C7}"/>
              </a:ext>
            </a:extLst>
          </p:cNvPr>
          <p:cNvSpPr/>
          <p:nvPr/>
        </p:nvSpPr>
        <p:spPr>
          <a:xfrm>
            <a:off x="5142211" y="4423026"/>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Oval 15">
            <a:extLst>
              <a:ext uri="{FF2B5EF4-FFF2-40B4-BE49-F238E27FC236}">
                <a16:creationId xmlns:a16="http://schemas.microsoft.com/office/drawing/2014/main" id="{70622543-4C6D-DBA7-88D1-CD9930EA93BD}"/>
              </a:ext>
            </a:extLst>
          </p:cNvPr>
          <p:cNvSpPr/>
          <p:nvPr/>
        </p:nvSpPr>
        <p:spPr>
          <a:xfrm>
            <a:off x="5150775" y="521241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Oval 16">
            <a:extLst>
              <a:ext uri="{FF2B5EF4-FFF2-40B4-BE49-F238E27FC236}">
                <a16:creationId xmlns:a16="http://schemas.microsoft.com/office/drawing/2014/main" id="{87AA6FB1-0F4D-DA2F-8385-8356C2BDB4B2}"/>
              </a:ext>
            </a:extLst>
          </p:cNvPr>
          <p:cNvSpPr/>
          <p:nvPr/>
        </p:nvSpPr>
        <p:spPr>
          <a:xfrm>
            <a:off x="5107969" y="603263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Oval 17">
            <a:extLst>
              <a:ext uri="{FF2B5EF4-FFF2-40B4-BE49-F238E27FC236}">
                <a16:creationId xmlns:a16="http://schemas.microsoft.com/office/drawing/2014/main" id="{0FB9E26E-557E-91AA-7D2F-5B58540FF7F5}"/>
              </a:ext>
            </a:extLst>
          </p:cNvPr>
          <p:cNvSpPr/>
          <p:nvPr/>
        </p:nvSpPr>
        <p:spPr>
          <a:xfrm>
            <a:off x="3369921" y="6000107"/>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Oval 18">
            <a:extLst>
              <a:ext uri="{FF2B5EF4-FFF2-40B4-BE49-F238E27FC236}">
                <a16:creationId xmlns:a16="http://schemas.microsoft.com/office/drawing/2014/main" id="{C9ABC539-C80C-F55B-77ED-AE76ADBD706A}"/>
              </a:ext>
            </a:extLst>
          </p:cNvPr>
          <p:cNvSpPr/>
          <p:nvPr/>
        </p:nvSpPr>
        <p:spPr>
          <a:xfrm>
            <a:off x="3368211" y="5186738"/>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Oval 19">
            <a:extLst>
              <a:ext uri="{FF2B5EF4-FFF2-40B4-BE49-F238E27FC236}">
                <a16:creationId xmlns:a16="http://schemas.microsoft.com/office/drawing/2014/main" id="{EE70DE2B-5D71-CFBE-EFF9-A6A22B3469E8}"/>
              </a:ext>
            </a:extLst>
          </p:cNvPr>
          <p:cNvSpPr/>
          <p:nvPr/>
        </p:nvSpPr>
        <p:spPr>
          <a:xfrm>
            <a:off x="3345953" y="4435015"/>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22" name="Straight Arrow Connector 21">
            <a:extLst>
              <a:ext uri="{FF2B5EF4-FFF2-40B4-BE49-F238E27FC236}">
                <a16:creationId xmlns:a16="http://schemas.microsoft.com/office/drawing/2014/main" id="{6E8BC1F5-7D15-6BD1-0593-96DC81A38720}"/>
              </a:ext>
            </a:extLst>
          </p:cNvPr>
          <p:cNvCxnSpPr>
            <a:stCxn id="5" idx="7"/>
            <a:endCxn id="13" idx="2"/>
          </p:cNvCxnSpPr>
          <p:nvPr/>
        </p:nvCxnSpPr>
        <p:spPr>
          <a:xfrm flipV="1">
            <a:off x="2346203" y="3887059"/>
            <a:ext cx="1042552" cy="6957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9EA555C5-B8B0-E7E0-72C6-8E2D5A870716}"/>
              </a:ext>
            </a:extLst>
          </p:cNvPr>
          <p:cNvCxnSpPr>
            <a:stCxn id="13" idx="6"/>
            <a:endCxn id="14" idx="2"/>
          </p:cNvCxnSpPr>
          <p:nvPr/>
        </p:nvCxnSpPr>
        <p:spPr>
          <a:xfrm>
            <a:off x="3994930" y="3887059"/>
            <a:ext cx="1148991" cy="188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8A86DAFB-DA68-F664-CC4E-183692DA0093}"/>
              </a:ext>
            </a:extLst>
          </p:cNvPr>
          <p:cNvCxnSpPr>
            <a:stCxn id="5" idx="6"/>
            <a:endCxn id="20" idx="2"/>
          </p:cNvCxnSpPr>
          <p:nvPr/>
        </p:nvCxnSpPr>
        <p:spPr>
          <a:xfrm flipV="1">
            <a:off x="2434975" y="4717555"/>
            <a:ext cx="910978" cy="650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A2BDDD6F-0FA7-CD0C-3AE5-EB0A1B9C66F9}"/>
              </a:ext>
            </a:extLst>
          </p:cNvPr>
          <p:cNvCxnSpPr>
            <a:stCxn id="20" idx="6"/>
            <a:endCxn id="15" idx="2"/>
          </p:cNvCxnSpPr>
          <p:nvPr/>
        </p:nvCxnSpPr>
        <p:spPr>
          <a:xfrm flipV="1">
            <a:off x="3952128" y="4705566"/>
            <a:ext cx="1190083" cy="119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1EF3CBD8-A785-224F-90D7-4D5E360DA28D}"/>
              </a:ext>
            </a:extLst>
          </p:cNvPr>
          <p:cNvCxnSpPr>
            <a:stCxn id="5" idx="5"/>
            <a:endCxn id="19" idx="2"/>
          </p:cNvCxnSpPr>
          <p:nvPr/>
        </p:nvCxnSpPr>
        <p:spPr>
          <a:xfrm>
            <a:off x="2346203" y="4982406"/>
            <a:ext cx="1022008" cy="4868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9CBFF420-BC77-3DFA-D494-18B89546D6FA}"/>
              </a:ext>
            </a:extLst>
          </p:cNvPr>
          <p:cNvCxnSpPr>
            <a:stCxn id="19" idx="6"/>
            <a:endCxn id="16" idx="2"/>
          </p:cNvCxnSpPr>
          <p:nvPr/>
        </p:nvCxnSpPr>
        <p:spPr>
          <a:xfrm>
            <a:off x="3974386" y="5469278"/>
            <a:ext cx="1176389" cy="256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0AE3CF73-450B-29F5-3939-AFBCBE9FF839}"/>
              </a:ext>
            </a:extLst>
          </p:cNvPr>
          <p:cNvCxnSpPr>
            <a:stCxn id="5" idx="4"/>
            <a:endCxn id="18" idx="1"/>
          </p:cNvCxnSpPr>
          <p:nvPr/>
        </p:nvCxnSpPr>
        <p:spPr>
          <a:xfrm>
            <a:off x="2131888" y="5065160"/>
            <a:ext cx="1326805" cy="1017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F2499921-93EC-B57F-7E2C-CD8AE247A944}"/>
              </a:ext>
            </a:extLst>
          </p:cNvPr>
          <p:cNvCxnSpPr>
            <a:stCxn id="12" idx="6"/>
            <a:endCxn id="17" idx="2"/>
          </p:cNvCxnSpPr>
          <p:nvPr/>
        </p:nvCxnSpPr>
        <p:spPr>
          <a:xfrm>
            <a:off x="4070283" y="6282506"/>
            <a:ext cx="1037686" cy="326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3D6CAF80-8841-FC57-53F7-E871406DC5C3}"/>
              </a:ext>
            </a:extLst>
          </p:cNvPr>
          <p:cNvSpPr txBox="1"/>
          <p:nvPr/>
        </p:nvSpPr>
        <p:spPr>
          <a:xfrm>
            <a:off x="5866547" y="3628496"/>
            <a:ext cx="1643865" cy="369332"/>
          </a:xfrm>
          <a:prstGeom prst="rect">
            <a:avLst/>
          </a:prstGeom>
          <a:noFill/>
        </p:spPr>
        <p:txBody>
          <a:bodyPr wrap="square" rtlCol="0">
            <a:spAutoFit/>
          </a:bodyPr>
          <a:lstStyle/>
          <a:p>
            <a:r>
              <a:rPr lang="en-US"/>
              <a:t>return LE;</a:t>
            </a:r>
            <a:endParaRPr lang="en-IN" dirty="0"/>
          </a:p>
        </p:txBody>
      </p:sp>
      <p:sp>
        <p:nvSpPr>
          <p:cNvPr id="38" name="TextBox 37">
            <a:extLst>
              <a:ext uri="{FF2B5EF4-FFF2-40B4-BE49-F238E27FC236}">
                <a16:creationId xmlns:a16="http://schemas.microsoft.com/office/drawing/2014/main" id="{6FAE15D9-8897-029C-212A-612833AF178C}"/>
              </a:ext>
            </a:extLst>
          </p:cNvPr>
          <p:cNvSpPr txBox="1"/>
          <p:nvPr/>
        </p:nvSpPr>
        <p:spPr>
          <a:xfrm>
            <a:off x="5813467" y="4458989"/>
            <a:ext cx="1643865" cy="369332"/>
          </a:xfrm>
          <a:prstGeom prst="rect">
            <a:avLst/>
          </a:prstGeom>
          <a:noFill/>
        </p:spPr>
        <p:txBody>
          <a:bodyPr wrap="square" rtlCol="0">
            <a:spAutoFit/>
          </a:bodyPr>
          <a:lstStyle/>
          <a:p>
            <a:r>
              <a:rPr lang="en-US" dirty="0"/>
              <a:t>return DE;</a:t>
            </a:r>
            <a:endParaRPr lang="en-IN" dirty="0"/>
          </a:p>
        </p:txBody>
      </p:sp>
      <p:sp>
        <p:nvSpPr>
          <p:cNvPr id="39" name="TextBox 38">
            <a:extLst>
              <a:ext uri="{FF2B5EF4-FFF2-40B4-BE49-F238E27FC236}">
                <a16:creationId xmlns:a16="http://schemas.microsoft.com/office/drawing/2014/main" id="{0B886461-0781-4BD0-ECAB-24BAEB0EA8DE}"/>
              </a:ext>
            </a:extLst>
          </p:cNvPr>
          <p:cNvSpPr txBox="1"/>
          <p:nvPr/>
        </p:nvSpPr>
        <p:spPr>
          <a:xfrm>
            <a:off x="5811755" y="5340853"/>
            <a:ext cx="1643865" cy="369332"/>
          </a:xfrm>
          <a:prstGeom prst="rect">
            <a:avLst/>
          </a:prstGeom>
          <a:noFill/>
        </p:spPr>
        <p:txBody>
          <a:bodyPr wrap="square" rtlCol="0">
            <a:spAutoFit/>
          </a:bodyPr>
          <a:lstStyle/>
          <a:p>
            <a:r>
              <a:rPr lang="en-US" dirty="0"/>
              <a:t>return NE;</a:t>
            </a:r>
            <a:endParaRPr lang="en-IN" dirty="0"/>
          </a:p>
        </p:txBody>
      </p:sp>
      <p:sp>
        <p:nvSpPr>
          <p:cNvPr id="40" name="TextBox 39">
            <a:extLst>
              <a:ext uri="{FF2B5EF4-FFF2-40B4-BE49-F238E27FC236}">
                <a16:creationId xmlns:a16="http://schemas.microsoft.com/office/drawing/2014/main" id="{9DB7D674-35AD-C70A-8761-182D353EA587}"/>
              </a:ext>
            </a:extLst>
          </p:cNvPr>
          <p:cNvSpPr txBox="1"/>
          <p:nvPr/>
        </p:nvSpPr>
        <p:spPr>
          <a:xfrm>
            <a:off x="5881961" y="6099430"/>
            <a:ext cx="1643865" cy="369332"/>
          </a:xfrm>
          <a:prstGeom prst="rect">
            <a:avLst/>
          </a:prstGeom>
          <a:noFill/>
        </p:spPr>
        <p:txBody>
          <a:bodyPr wrap="square" rtlCol="0">
            <a:spAutoFit/>
          </a:bodyPr>
          <a:lstStyle/>
          <a:p>
            <a:r>
              <a:rPr lang="en-US" dirty="0"/>
              <a:t>return GE;</a:t>
            </a:r>
            <a:endParaRPr lang="en-IN" dirty="0"/>
          </a:p>
        </p:txBody>
      </p:sp>
      <p:sp>
        <p:nvSpPr>
          <p:cNvPr id="41" name="TextBox 40">
            <a:extLst>
              <a:ext uri="{FF2B5EF4-FFF2-40B4-BE49-F238E27FC236}">
                <a16:creationId xmlns:a16="http://schemas.microsoft.com/office/drawing/2014/main" id="{241A7F50-C2CA-A39C-93F9-7BD59E373F2D}"/>
              </a:ext>
            </a:extLst>
          </p:cNvPr>
          <p:cNvSpPr txBox="1"/>
          <p:nvPr/>
        </p:nvSpPr>
        <p:spPr>
          <a:xfrm>
            <a:off x="2304841" y="6251830"/>
            <a:ext cx="1643865" cy="369332"/>
          </a:xfrm>
          <a:prstGeom prst="rect">
            <a:avLst/>
          </a:prstGeom>
          <a:noFill/>
        </p:spPr>
        <p:txBody>
          <a:bodyPr wrap="square" rtlCol="0">
            <a:spAutoFit/>
          </a:bodyPr>
          <a:lstStyle/>
          <a:p>
            <a:r>
              <a:rPr lang="en-US" dirty="0"/>
              <a:t>return GT;</a:t>
            </a:r>
            <a:endParaRPr lang="en-IN" dirty="0"/>
          </a:p>
        </p:txBody>
      </p:sp>
      <p:sp>
        <p:nvSpPr>
          <p:cNvPr id="42" name="TextBox 41">
            <a:extLst>
              <a:ext uri="{FF2B5EF4-FFF2-40B4-BE49-F238E27FC236}">
                <a16:creationId xmlns:a16="http://schemas.microsoft.com/office/drawing/2014/main" id="{4EA0829A-26BA-59FB-2D91-C1EEF6EC8091}"/>
              </a:ext>
            </a:extLst>
          </p:cNvPr>
          <p:cNvSpPr txBox="1"/>
          <p:nvPr/>
        </p:nvSpPr>
        <p:spPr>
          <a:xfrm>
            <a:off x="2457241" y="3239784"/>
            <a:ext cx="1643865" cy="369332"/>
          </a:xfrm>
          <a:prstGeom prst="rect">
            <a:avLst/>
          </a:prstGeom>
          <a:noFill/>
        </p:spPr>
        <p:txBody>
          <a:bodyPr wrap="square" rtlCol="0">
            <a:spAutoFit/>
          </a:bodyPr>
          <a:lstStyle/>
          <a:p>
            <a:r>
              <a:rPr lang="en-US" dirty="0"/>
              <a:t>return LT;</a:t>
            </a:r>
            <a:endParaRPr lang="en-IN" dirty="0"/>
          </a:p>
        </p:txBody>
      </p:sp>
      <p:sp>
        <p:nvSpPr>
          <p:cNvPr id="43" name="TextBox 42">
            <a:extLst>
              <a:ext uri="{FF2B5EF4-FFF2-40B4-BE49-F238E27FC236}">
                <a16:creationId xmlns:a16="http://schemas.microsoft.com/office/drawing/2014/main" id="{DCCB336C-D610-9F12-3493-3B43D6CB6B10}"/>
              </a:ext>
            </a:extLst>
          </p:cNvPr>
          <p:cNvSpPr txBox="1"/>
          <p:nvPr/>
        </p:nvSpPr>
        <p:spPr>
          <a:xfrm>
            <a:off x="2476078" y="3957258"/>
            <a:ext cx="1643865" cy="369332"/>
          </a:xfrm>
          <a:prstGeom prst="rect">
            <a:avLst/>
          </a:prstGeom>
          <a:noFill/>
        </p:spPr>
        <p:txBody>
          <a:bodyPr wrap="square" rtlCol="0">
            <a:spAutoFit/>
          </a:bodyPr>
          <a:lstStyle/>
          <a:p>
            <a:r>
              <a:rPr lang="en-US" dirty="0"/>
              <a:t>&lt;</a:t>
            </a:r>
            <a:endParaRPr lang="en-IN" dirty="0"/>
          </a:p>
        </p:txBody>
      </p:sp>
      <p:sp>
        <p:nvSpPr>
          <p:cNvPr id="44" name="TextBox 43">
            <a:extLst>
              <a:ext uri="{FF2B5EF4-FFF2-40B4-BE49-F238E27FC236}">
                <a16:creationId xmlns:a16="http://schemas.microsoft.com/office/drawing/2014/main" id="{A7BB10FE-65F7-E88F-AA74-C055D7D1BF6B}"/>
              </a:ext>
            </a:extLst>
          </p:cNvPr>
          <p:cNvSpPr txBox="1"/>
          <p:nvPr/>
        </p:nvSpPr>
        <p:spPr>
          <a:xfrm>
            <a:off x="4292886" y="3554855"/>
            <a:ext cx="1643865" cy="369332"/>
          </a:xfrm>
          <a:prstGeom prst="rect">
            <a:avLst/>
          </a:prstGeom>
          <a:noFill/>
        </p:spPr>
        <p:txBody>
          <a:bodyPr wrap="square" rtlCol="0">
            <a:spAutoFit/>
          </a:bodyPr>
          <a:lstStyle/>
          <a:p>
            <a:r>
              <a:rPr lang="en-US" dirty="0"/>
              <a:t>=</a:t>
            </a:r>
            <a:endParaRPr lang="en-IN" dirty="0"/>
          </a:p>
        </p:txBody>
      </p:sp>
      <p:sp>
        <p:nvSpPr>
          <p:cNvPr id="45" name="TextBox 44">
            <a:extLst>
              <a:ext uri="{FF2B5EF4-FFF2-40B4-BE49-F238E27FC236}">
                <a16:creationId xmlns:a16="http://schemas.microsoft.com/office/drawing/2014/main" id="{976CA8CE-7878-2423-20E4-8B721678F520}"/>
              </a:ext>
            </a:extLst>
          </p:cNvPr>
          <p:cNvSpPr txBox="1"/>
          <p:nvPr/>
        </p:nvSpPr>
        <p:spPr>
          <a:xfrm>
            <a:off x="2647314" y="4405893"/>
            <a:ext cx="1643865" cy="369332"/>
          </a:xfrm>
          <a:prstGeom prst="rect">
            <a:avLst/>
          </a:prstGeom>
          <a:noFill/>
        </p:spPr>
        <p:txBody>
          <a:bodyPr wrap="square" rtlCol="0">
            <a:spAutoFit/>
          </a:bodyPr>
          <a:lstStyle/>
          <a:p>
            <a:r>
              <a:rPr lang="en-US" dirty="0"/>
              <a:t>=</a:t>
            </a:r>
            <a:endParaRPr lang="en-IN" dirty="0"/>
          </a:p>
        </p:txBody>
      </p:sp>
      <p:sp>
        <p:nvSpPr>
          <p:cNvPr id="46" name="TextBox 45">
            <a:extLst>
              <a:ext uri="{FF2B5EF4-FFF2-40B4-BE49-F238E27FC236}">
                <a16:creationId xmlns:a16="http://schemas.microsoft.com/office/drawing/2014/main" id="{3ACCAB20-CB23-83C0-5586-B2F857915696}"/>
              </a:ext>
            </a:extLst>
          </p:cNvPr>
          <p:cNvSpPr txBox="1"/>
          <p:nvPr/>
        </p:nvSpPr>
        <p:spPr>
          <a:xfrm>
            <a:off x="4258638" y="4363087"/>
            <a:ext cx="1643865" cy="369332"/>
          </a:xfrm>
          <a:prstGeom prst="rect">
            <a:avLst/>
          </a:prstGeom>
          <a:noFill/>
        </p:spPr>
        <p:txBody>
          <a:bodyPr wrap="square" rtlCol="0">
            <a:spAutoFit/>
          </a:bodyPr>
          <a:lstStyle/>
          <a:p>
            <a:r>
              <a:rPr lang="en-US" dirty="0"/>
              <a:t>=</a:t>
            </a:r>
            <a:endParaRPr lang="en-IN" dirty="0"/>
          </a:p>
        </p:txBody>
      </p:sp>
      <p:sp>
        <p:nvSpPr>
          <p:cNvPr id="47" name="TextBox 46">
            <a:extLst>
              <a:ext uri="{FF2B5EF4-FFF2-40B4-BE49-F238E27FC236}">
                <a16:creationId xmlns:a16="http://schemas.microsoft.com/office/drawing/2014/main" id="{916010DB-CCF2-5F00-C90A-1734874674A6}"/>
              </a:ext>
            </a:extLst>
          </p:cNvPr>
          <p:cNvSpPr txBox="1"/>
          <p:nvPr/>
        </p:nvSpPr>
        <p:spPr>
          <a:xfrm>
            <a:off x="4246654" y="5121660"/>
            <a:ext cx="1643865" cy="369332"/>
          </a:xfrm>
          <a:prstGeom prst="rect">
            <a:avLst/>
          </a:prstGeom>
          <a:noFill/>
        </p:spPr>
        <p:txBody>
          <a:bodyPr wrap="square" rtlCol="0">
            <a:spAutoFit/>
          </a:bodyPr>
          <a:lstStyle/>
          <a:p>
            <a:r>
              <a:rPr lang="en-US" dirty="0"/>
              <a:t>=</a:t>
            </a:r>
            <a:endParaRPr lang="en-IN" dirty="0"/>
          </a:p>
        </p:txBody>
      </p:sp>
      <p:sp>
        <p:nvSpPr>
          <p:cNvPr id="48" name="TextBox 47">
            <a:extLst>
              <a:ext uri="{FF2B5EF4-FFF2-40B4-BE49-F238E27FC236}">
                <a16:creationId xmlns:a16="http://schemas.microsoft.com/office/drawing/2014/main" id="{98290269-3BF6-0618-E44A-3A6F111DA685}"/>
              </a:ext>
            </a:extLst>
          </p:cNvPr>
          <p:cNvSpPr txBox="1"/>
          <p:nvPr/>
        </p:nvSpPr>
        <p:spPr>
          <a:xfrm>
            <a:off x="2693546" y="4924741"/>
            <a:ext cx="1643865" cy="369332"/>
          </a:xfrm>
          <a:prstGeom prst="rect">
            <a:avLst/>
          </a:prstGeom>
          <a:noFill/>
        </p:spPr>
        <p:txBody>
          <a:bodyPr wrap="square" rtlCol="0">
            <a:spAutoFit/>
          </a:bodyPr>
          <a:lstStyle/>
          <a:p>
            <a:r>
              <a:rPr lang="en-US" dirty="0"/>
              <a:t>!</a:t>
            </a:r>
            <a:endParaRPr lang="en-IN" dirty="0"/>
          </a:p>
        </p:txBody>
      </p:sp>
      <p:sp>
        <p:nvSpPr>
          <p:cNvPr id="49" name="TextBox 48">
            <a:extLst>
              <a:ext uri="{FF2B5EF4-FFF2-40B4-BE49-F238E27FC236}">
                <a16:creationId xmlns:a16="http://schemas.microsoft.com/office/drawing/2014/main" id="{4D18EF7C-3216-C6BD-283D-7E8F19BC4388}"/>
              </a:ext>
            </a:extLst>
          </p:cNvPr>
          <p:cNvSpPr txBox="1"/>
          <p:nvPr/>
        </p:nvSpPr>
        <p:spPr>
          <a:xfrm>
            <a:off x="4274049" y="6012088"/>
            <a:ext cx="1643865" cy="369332"/>
          </a:xfrm>
          <a:prstGeom prst="rect">
            <a:avLst/>
          </a:prstGeom>
          <a:noFill/>
        </p:spPr>
        <p:txBody>
          <a:bodyPr wrap="square" rtlCol="0">
            <a:spAutoFit/>
          </a:bodyPr>
          <a:lstStyle/>
          <a:p>
            <a:r>
              <a:rPr lang="en-US" dirty="0"/>
              <a:t>=</a:t>
            </a:r>
            <a:endParaRPr lang="en-IN" dirty="0"/>
          </a:p>
        </p:txBody>
      </p:sp>
      <p:sp>
        <p:nvSpPr>
          <p:cNvPr id="50" name="TextBox 49">
            <a:extLst>
              <a:ext uri="{FF2B5EF4-FFF2-40B4-BE49-F238E27FC236}">
                <a16:creationId xmlns:a16="http://schemas.microsoft.com/office/drawing/2014/main" id="{D5118A1E-5A12-6B13-F37D-82FA68CF5E66}"/>
              </a:ext>
            </a:extLst>
          </p:cNvPr>
          <p:cNvSpPr txBox="1"/>
          <p:nvPr/>
        </p:nvSpPr>
        <p:spPr>
          <a:xfrm>
            <a:off x="2618201" y="5496672"/>
            <a:ext cx="1643865" cy="369332"/>
          </a:xfrm>
          <a:prstGeom prst="rect">
            <a:avLst/>
          </a:prstGeom>
          <a:noFill/>
        </p:spPr>
        <p:txBody>
          <a:bodyPr wrap="square" rtlCol="0">
            <a:spAutoFit/>
          </a:bodyPr>
          <a:lstStyle/>
          <a:p>
            <a:r>
              <a:rPr lang="en-US" dirty="0"/>
              <a:t>&gt;</a:t>
            </a:r>
            <a:endParaRPr lang="en-IN" dirty="0"/>
          </a:p>
        </p:txBody>
      </p:sp>
      <p:cxnSp>
        <p:nvCxnSpPr>
          <p:cNvPr id="51" name="Straight Arrow Connector 50">
            <a:extLst>
              <a:ext uri="{FF2B5EF4-FFF2-40B4-BE49-F238E27FC236}">
                <a16:creationId xmlns:a16="http://schemas.microsoft.com/office/drawing/2014/main" id="{A17B3365-DA03-3750-7FEC-62226031D332}"/>
              </a:ext>
            </a:extLst>
          </p:cNvPr>
          <p:cNvCxnSpPr/>
          <p:nvPr/>
        </p:nvCxnSpPr>
        <p:spPr>
          <a:xfrm>
            <a:off x="1140431" y="4782620"/>
            <a:ext cx="68836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1168982E-DB7A-5FA7-7D2D-F6716B341ACA}"/>
              </a:ext>
            </a:extLst>
          </p:cNvPr>
          <p:cNvSpPr txBox="1"/>
          <p:nvPr/>
        </p:nvSpPr>
        <p:spPr>
          <a:xfrm>
            <a:off x="8479971" y="5121660"/>
            <a:ext cx="3221172" cy="830997"/>
          </a:xfrm>
          <a:prstGeom prst="rect">
            <a:avLst/>
          </a:prstGeom>
          <a:noFill/>
        </p:spPr>
        <p:txBody>
          <a:bodyPr wrap="square" rtlCol="0">
            <a:spAutoFit/>
          </a:bodyPr>
          <a:lstStyle/>
          <a:p>
            <a:r>
              <a:rPr lang="en-IN" sz="2400" dirty="0"/>
              <a:t>Scan </a:t>
            </a:r>
            <a:r>
              <a:rPr lang="en-IN" sz="2400" dirty="0">
                <a:solidFill>
                  <a:srgbClr val="FF0000"/>
                </a:solidFill>
              </a:rPr>
              <a:t>==</a:t>
            </a:r>
            <a:r>
              <a:rPr lang="en-IN" sz="2400" dirty="0">
                <a:solidFill>
                  <a:schemeClr val="accent1"/>
                </a:solidFill>
              </a:rPr>
              <a:t>!=!===</a:t>
            </a:r>
          </a:p>
          <a:p>
            <a:r>
              <a:rPr lang="en-IN" sz="2400" dirty="0">
                <a:solidFill>
                  <a:schemeClr val="accent1"/>
                </a:solidFill>
              </a:rPr>
              <a:t>DE </a:t>
            </a:r>
          </a:p>
        </p:txBody>
      </p:sp>
    </p:spTree>
    <p:extLst>
      <p:ext uri="{BB962C8B-B14F-4D97-AF65-F5344CB8AC3E}">
        <p14:creationId xmlns:p14="http://schemas.microsoft.com/office/powerpoint/2010/main" val="36382355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53605F-6DA4-4BF2-FC66-A8026F374D0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25EF034-02C9-F724-8B3D-CAE27B2C0597}"/>
              </a:ext>
            </a:extLst>
          </p:cNvPr>
          <p:cNvSpPr>
            <a:spLocks noGrp="1"/>
          </p:cNvSpPr>
          <p:nvPr>
            <p:ph type="title"/>
          </p:nvPr>
        </p:nvSpPr>
        <p:spPr/>
        <p:txBody>
          <a:bodyPr/>
          <a:lstStyle/>
          <a:p>
            <a:r>
              <a:rPr lang="en-US" dirty="0"/>
              <a:t>Transition diagram for </a:t>
            </a:r>
            <a:r>
              <a:rPr lang="en-US" dirty="0" err="1">
                <a:solidFill>
                  <a:schemeClr val="accent1"/>
                </a:solidFill>
              </a:rPr>
              <a:t>relop</a:t>
            </a:r>
            <a:endParaRPr lang="en-US" dirty="0">
              <a:solidFill>
                <a:schemeClr val="accent1"/>
              </a:solidFill>
            </a:endParaRPr>
          </a:p>
        </p:txBody>
      </p:sp>
      <p:sp>
        <p:nvSpPr>
          <p:cNvPr id="3" name="Content Placeholder 2">
            <a:extLst>
              <a:ext uri="{FF2B5EF4-FFF2-40B4-BE49-F238E27FC236}">
                <a16:creationId xmlns:a16="http://schemas.microsoft.com/office/drawing/2014/main" id="{966083BB-EEE9-FE51-1841-61BA5C2857F1}"/>
              </a:ext>
            </a:extLst>
          </p:cNvPr>
          <p:cNvSpPr>
            <a:spLocks noGrp="1"/>
          </p:cNvSpPr>
          <p:nvPr>
            <p:ph idx="1"/>
          </p:nvPr>
        </p:nvSpPr>
        <p:spPr/>
        <p:txBody>
          <a:bodyPr/>
          <a:lstStyle/>
          <a:p>
            <a:r>
              <a:rPr lang="en-US" dirty="0"/>
              <a:t>The automaton returns one {word, part-of-speech} pair starting from the current input pointer</a:t>
            </a:r>
          </a:p>
          <a:p>
            <a:r>
              <a:rPr lang="en-US" dirty="0"/>
              <a:t>It also advances the input pointer to point to the next word</a:t>
            </a:r>
          </a:p>
        </p:txBody>
      </p:sp>
      <p:sp>
        <p:nvSpPr>
          <p:cNvPr id="4" name="TextBox 3">
            <a:extLst>
              <a:ext uri="{FF2B5EF4-FFF2-40B4-BE49-F238E27FC236}">
                <a16:creationId xmlns:a16="http://schemas.microsoft.com/office/drawing/2014/main" id="{9E7DC406-C4BF-A596-892F-4B1143D8A5DE}"/>
              </a:ext>
            </a:extLst>
          </p:cNvPr>
          <p:cNvSpPr txBox="1"/>
          <p:nvPr/>
        </p:nvSpPr>
        <p:spPr>
          <a:xfrm>
            <a:off x="10505440" y="2844800"/>
            <a:ext cx="1452880" cy="1754326"/>
          </a:xfrm>
          <a:prstGeom prst="rect">
            <a:avLst/>
          </a:prstGeom>
          <a:noFill/>
        </p:spPr>
        <p:txBody>
          <a:bodyPr wrap="square" rtlCol="0">
            <a:spAutoFit/>
          </a:bodyPr>
          <a:lstStyle/>
          <a:p>
            <a:pPr marL="0" indent="0">
              <a:buNone/>
            </a:pPr>
            <a:r>
              <a:rPr lang="en-US" dirty="0"/>
              <a:t>&lt;      LT</a:t>
            </a:r>
          </a:p>
          <a:p>
            <a:pPr marL="0" indent="0">
              <a:buNone/>
            </a:pPr>
            <a:r>
              <a:rPr lang="en-US" dirty="0"/>
              <a:t>&lt;=    LE</a:t>
            </a:r>
          </a:p>
          <a:p>
            <a:pPr marL="0" indent="0">
              <a:buNone/>
            </a:pPr>
            <a:r>
              <a:rPr lang="en-US" dirty="0"/>
              <a:t>==    DE</a:t>
            </a:r>
          </a:p>
          <a:p>
            <a:pPr marL="0" indent="0">
              <a:buNone/>
            </a:pPr>
            <a:r>
              <a:rPr lang="en-US" dirty="0"/>
              <a:t>!=     NE</a:t>
            </a:r>
          </a:p>
          <a:p>
            <a:pPr marL="0" indent="0">
              <a:buNone/>
            </a:pPr>
            <a:r>
              <a:rPr lang="en-US" dirty="0"/>
              <a:t>&gt;      GT</a:t>
            </a:r>
          </a:p>
          <a:p>
            <a:pPr marL="0" indent="0">
              <a:buNone/>
            </a:pPr>
            <a:r>
              <a:rPr lang="en-US" dirty="0"/>
              <a:t>&gt;=    GE</a:t>
            </a:r>
            <a:endParaRPr lang="en-IN" dirty="0"/>
          </a:p>
        </p:txBody>
      </p:sp>
      <p:sp>
        <p:nvSpPr>
          <p:cNvPr id="5" name="Oval 4">
            <a:extLst>
              <a:ext uri="{FF2B5EF4-FFF2-40B4-BE49-F238E27FC236}">
                <a16:creationId xmlns:a16="http://schemas.microsoft.com/office/drawing/2014/main" id="{967071E0-52BF-3369-DC72-5F38ECD5FE0C}"/>
              </a:ext>
            </a:extLst>
          </p:cNvPr>
          <p:cNvSpPr/>
          <p:nvPr/>
        </p:nvSpPr>
        <p:spPr>
          <a:xfrm>
            <a:off x="1828800" y="4500081"/>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Oval 6">
            <a:extLst>
              <a:ext uri="{FF2B5EF4-FFF2-40B4-BE49-F238E27FC236}">
                <a16:creationId xmlns:a16="http://schemas.microsoft.com/office/drawing/2014/main" id="{0ABA982F-A4D2-FBAB-2FD1-DE42906E123E}"/>
              </a:ext>
            </a:extLst>
          </p:cNvPr>
          <p:cNvSpPr/>
          <p:nvPr/>
        </p:nvSpPr>
        <p:spPr>
          <a:xfrm>
            <a:off x="3287730" y="3524038"/>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a:extLst>
              <a:ext uri="{FF2B5EF4-FFF2-40B4-BE49-F238E27FC236}">
                <a16:creationId xmlns:a16="http://schemas.microsoft.com/office/drawing/2014/main" id="{A3A5045F-3C24-A418-0D65-A37B78F93B36}"/>
              </a:ext>
            </a:extLst>
          </p:cNvPr>
          <p:cNvSpPr/>
          <p:nvPr/>
        </p:nvSpPr>
        <p:spPr>
          <a:xfrm>
            <a:off x="5042898" y="3532602"/>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Oval 8">
            <a:extLst>
              <a:ext uri="{FF2B5EF4-FFF2-40B4-BE49-F238E27FC236}">
                <a16:creationId xmlns:a16="http://schemas.microsoft.com/office/drawing/2014/main" id="{22070906-3883-9B54-5ED6-802165D78090}"/>
              </a:ext>
            </a:extLst>
          </p:cNvPr>
          <p:cNvSpPr/>
          <p:nvPr/>
        </p:nvSpPr>
        <p:spPr>
          <a:xfrm>
            <a:off x="5061728" y="4342542"/>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Oval 9">
            <a:extLst>
              <a:ext uri="{FF2B5EF4-FFF2-40B4-BE49-F238E27FC236}">
                <a16:creationId xmlns:a16="http://schemas.microsoft.com/office/drawing/2014/main" id="{F504D487-A8D1-6E21-0251-D55292A72787}"/>
              </a:ext>
            </a:extLst>
          </p:cNvPr>
          <p:cNvSpPr/>
          <p:nvPr/>
        </p:nvSpPr>
        <p:spPr>
          <a:xfrm>
            <a:off x="5060018" y="5142213"/>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a:extLst>
              <a:ext uri="{FF2B5EF4-FFF2-40B4-BE49-F238E27FC236}">
                <a16:creationId xmlns:a16="http://schemas.microsoft.com/office/drawing/2014/main" id="{67869D69-5351-C92B-93DF-62C34AB4953F}"/>
              </a:ext>
            </a:extLst>
          </p:cNvPr>
          <p:cNvSpPr/>
          <p:nvPr/>
        </p:nvSpPr>
        <p:spPr>
          <a:xfrm>
            <a:off x="5037760" y="5952158"/>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Oval 11">
            <a:extLst>
              <a:ext uri="{FF2B5EF4-FFF2-40B4-BE49-F238E27FC236}">
                <a16:creationId xmlns:a16="http://schemas.microsoft.com/office/drawing/2014/main" id="{F5E8C60E-BE9E-DB8E-0DD8-13F29A105CBB}"/>
              </a:ext>
            </a:extLst>
          </p:cNvPr>
          <p:cNvSpPr/>
          <p:nvPr/>
        </p:nvSpPr>
        <p:spPr>
          <a:xfrm>
            <a:off x="3289447" y="5929896"/>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Oval 12">
            <a:extLst>
              <a:ext uri="{FF2B5EF4-FFF2-40B4-BE49-F238E27FC236}">
                <a16:creationId xmlns:a16="http://schemas.microsoft.com/office/drawing/2014/main" id="{5FCE51CC-F151-969D-02E7-8DF215F1B95D}"/>
              </a:ext>
            </a:extLst>
          </p:cNvPr>
          <p:cNvSpPr/>
          <p:nvPr/>
        </p:nvSpPr>
        <p:spPr>
          <a:xfrm>
            <a:off x="3388755" y="360451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Oval 13">
            <a:extLst>
              <a:ext uri="{FF2B5EF4-FFF2-40B4-BE49-F238E27FC236}">
                <a16:creationId xmlns:a16="http://schemas.microsoft.com/office/drawing/2014/main" id="{5F908F51-9268-2B2F-F064-C35F96B8A5CF}"/>
              </a:ext>
            </a:extLst>
          </p:cNvPr>
          <p:cNvSpPr/>
          <p:nvPr/>
        </p:nvSpPr>
        <p:spPr>
          <a:xfrm>
            <a:off x="5143921" y="3623357"/>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Oval 14">
            <a:extLst>
              <a:ext uri="{FF2B5EF4-FFF2-40B4-BE49-F238E27FC236}">
                <a16:creationId xmlns:a16="http://schemas.microsoft.com/office/drawing/2014/main" id="{8F39EFCF-0E8A-5041-45ED-5255AAC275E6}"/>
              </a:ext>
            </a:extLst>
          </p:cNvPr>
          <p:cNvSpPr/>
          <p:nvPr/>
        </p:nvSpPr>
        <p:spPr>
          <a:xfrm>
            <a:off x="5142211" y="4423026"/>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Oval 15">
            <a:extLst>
              <a:ext uri="{FF2B5EF4-FFF2-40B4-BE49-F238E27FC236}">
                <a16:creationId xmlns:a16="http://schemas.microsoft.com/office/drawing/2014/main" id="{D6F1EE16-F6C1-AE31-85EF-EB68F03E4A20}"/>
              </a:ext>
            </a:extLst>
          </p:cNvPr>
          <p:cNvSpPr/>
          <p:nvPr/>
        </p:nvSpPr>
        <p:spPr>
          <a:xfrm>
            <a:off x="5150775" y="521241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Oval 16">
            <a:extLst>
              <a:ext uri="{FF2B5EF4-FFF2-40B4-BE49-F238E27FC236}">
                <a16:creationId xmlns:a16="http://schemas.microsoft.com/office/drawing/2014/main" id="{64E44890-5509-6B97-F141-582A624AD91E}"/>
              </a:ext>
            </a:extLst>
          </p:cNvPr>
          <p:cNvSpPr/>
          <p:nvPr/>
        </p:nvSpPr>
        <p:spPr>
          <a:xfrm>
            <a:off x="5107969" y="603263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Oval 17">
            <a:extLst>
              <a:ext uri="{FF2B5EF4-FFF2-40B4-BE49-F238E27FC236}">
                <a16:creationId xmlns:a16="http://schemas.microsoft.com/office/drawing/2014/main" id="{6E76F7A4-9BAB-37F9-686F-99D5C6DB7AA5}"/>
              </a:ext>
            </a:extLst>
          </p:cNvPr>
          <p:cNvSpPr/>
          <p:nvPr/>
        </p:nvSpPr>
        <p:spPr>
          <a:xfrm>
            <a:off x="3369921" y="6000107"/>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Oval 18">
            <a:extLst>
              <a:ext uri="{FF2B5EF4-FFF2-40B4-BE49-F238E27FC236}">
                <a16:creationId xmlns:a16="http://schemas.microsoft.com/office/drawing/2014/main" id="{5288C42F-94BF-1F43-9865-A3B322C318AC}"/>
              </a:ext>
            </a:extLst>
          </p:cNvPr>
          <p:cNvSpPr/>
          <p:nvPr/>
        </p:nvSpPr>
        <p:spPr>
          <a:xfrm>
            <a:off x="3368211" y="5186738"/>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Oval 19">
            <a:extLst>
              <a:ext uri="{FF2B5EF4-FFF2-40B4-BE49-F238E27FC236}">
                <a16:creationId xmlns:a16="http://schemas.microsoft.com/office/drawing/2014/main" id="{A153F9E7-27D1-8511-7F49-9DE7DC9D2479}"/>
              </a:ext>
            </a:extLst>
          </p:cNvPr>
          <p:cNvSpPr/>
          <p:nvPr/>
        </p:nvSpPr>
        <p:spPr>
          <a:xfrm>
            <a:off x="3345953" y="4435015"/>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22" name="Straight Arrow Connector 21">
            <a:extLst>
              <a:ext uri="{FF2B5EF4-FFF2-40B4-BE49-F238E27FC236}">
                <a16:creationId xmlns:a16="http://schemas.microsoft.com/office/drawing/2014/main" id="{47DDEEE0-58B3-1270-E7E5-4EC7930E4137}"/>
              </a:ext>
            </a:extLst>
          </p:cNvPr>
          <p:cNvCxnSpPr>
            <a:stCxn id="5" idx="7"/>
            <a:endCxn id="13" idx="2"/>
          </p:cNvCxnSpPr>
          <p:nvPr/>
        </p:nvCxnSpPr>
        <p:spPr>
          <a:xfrm flipV="1">
            <a:off x="2346203" y="3887059"/>
            <a:ext cx="1042552" cy="6957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AADD643E-AF88-81C6-2AE8-107BA7638252}"/>
              </a:ext>
            </a:extLst>
          </p:cNvPr>
          <p:cNvCxnSpPr>
            <a:stCxn id="13" idx="6"/>
            <a:endCxn id="14" idx="2"/>
          </p:cNvCxnSpPr>
          <p:nvPr/>
        </p:nvCxnSpPr>
        <p:spPr>
          <a:xfrm>
            <a:off x="3994930" y="3887059"/>
            <a:ext cx="1148991" cy="188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4CF46768-63D5-B114-ECB8-0C32B74592A3}"/>
              </a:ext>
            </a:extLst>
          </p:cNvPr>
          <p:cNvCxnSpPr>
            <a:stCxn id="5" idx="6"/>
            <a:endCxn id="20" idx="2"/>
          </p:cNvCxnSpPr>
          <p:nvPr/>
        </p:nvCxnSpPr>
        <p:spPr>
          <a:xfrm flipV="1">
            <a:off x="2434975" y="4717555"/>
            <a:ext cx="910978" cy="650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1C08ABD5-E3FD-0F81-87D1-BA27D1D3825D}"/>
              </a:ext>
            </a:extLst>
          </p:cNvPr>
          <p:cNvCxnSpPr>
            <a:stCxn id="20" idx="6"/>
            <a:endCxn id="15" idx="2"/>
          </p:cNvCxnSpPr>
          <p:nvPr/>
        </p:nvCxnSpPr>
        <p:spPr>
          <a:xfrm flipV="1">
            <a:off x="3952128" y="4705566"/>
            <a:ext cx="1190083" cy="119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0C491D36-8B6D-B16E-62A8-AB5A225AA5C3}"/>
              </a:ext>
            </a:extLst>
          </p:cNvPr>
          <p:cNvCxnSpPr>
            <a:stCxn id="5" idx="5"/>
            <a:endCxn id="19" idx="2"/>
          </p:cNvCxnSpPr>
          <p:nvPr/>
        </p:nvCxnSpPr>
        <p:spPr>
          <a:xfrm>
            <a:off x="2346203" y="4982406"/>
            <a:ext cx="1022008" cy="4868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08D444EC-3C66-13BF-767D-C0FE90930617}"/>
              </a:ext>
            </a:extLst>
          </p:cNvPr>
          <p:cNvCxnSpPr>
            <a:stCxn id="19" idx="6"/>
            <a:endCxn id="16" idx="2"/>
          </p:cNvCxnSpPr>
          <p:nvPr/>
        </p:nvCxnSpPr>
        <p:spPr>
          <a:xfrm>
            <a:off x="3974386" y="5469278"/>
            <a:ext cx="1176389" cy="256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FD06A1D1-F6C5-5E99-475F-A4822CE43D34}"/>
              </a:ext>
            </a:extLst>
          </p:cNvPr>
          <p:cNvCxnSpPr>
            <a:stCxn id="5" idx="4"/>
            <a:endCxn id="18" idx="1"/>
          </p:cNvCxnSpPr>
          <p:nvPr/>
        </p:nvCxnSpPr>
        <p:spPr>
          <a:xfrm>
            <a:off x="2131888" y="5065160"/>
            <a:ext cx="1326805" cy="1017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796A7BD3-B45F-237C-5FFD-A6B177CACF37}"/>
              </a:ext>
            </a:extLst>
          </p:cNvPr>
          <p:cNvCxnSpPr>
            <a:stCxn id="12" idx="6"/>
            <a:endCxn id="17" idx="2"/>
          </p:cNvCxnSpPr>
          <p:nvPr/>
        </p:nvCxnSpPr>
        <p:spPr>
          <a:xfrm>
            <a:off x="4070283" y="6282506"/>
            <a:ext cx="1037686" cy="326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00F1823C-6159-2F35-EC69-EB096854C970}"/>
              </a:ext>
            </a:extLst>
          </p:cNvPr>
          <p:cNvSpPr txBox="1"/>
          <p:nvPr/>
        </p:nvSpPr>
        <p:spPr>
          <a:xfrm>
            <a:off x="5866547" y="3628496"/>
            <a:ext cx="1643865" cy="369332"/>
          </a:xfrm>
          <a:prstGeom prst="rect">
            <a:avLst/>
          </a:prstGeom>
          <a:noFill/>
        </p:spPr>
        <p:txBody>
          <a:bodyPr wrap="square" rtlCol="0">
            <a:spAutoFit/>
          </a:bodyPr>
          <a:lstStyle/>
          <a:p>
            <a:r>
              <a:rPr lang="en-US"/>
              <a:t>return LE;</a:t>
            </a:r>
            <a:endParaRPr lang="en-IN" dirty="0"/>
          </a:p>
        </p:txBody>
      </p:sp>
      <p:sp>
        <p:nvSpPr>
          <p:cNvPr id="38" name="TextBox 37">
            <a:extLst>
              <a:ext uri="{FF2B5EF4-FFF2-40B4-BE49-F238E27FC236}">
                <a16:creationId xmlns:a16="http://schemas.microsoft.com/office/drawing/2014/main" id="{ECF35D99-0A48-873A-508D-E89F3C931235}"/>
              </a:ext>
            </a:extLst>
          </p:cNvPr>
          <p:cNvSpPr txBox="1"/>
          <p:nvPr/>
        </p:nvSpPr>
        <p:spPr>
          <a:xfrm>
            <a:off x="5813467" y="4458989"/>
            <a:ext cx="1643865" cy="369332"/>
          </a:xfrm>
          <a:prstGeom prst="rect">
            <a:avLst/>
          </a:prstGeom>
          <a:noFill/>
        </p:spPr>
        <p:txBody>
          <a:bodyPr wrap="square" rtlCol="0">
            <a:spAutoFit/>
          </a:bodyPr>
          <a:lstStyle/>
          <a:p>
            <a:r>
              <a:rPr lang="en-US" dirty="0"/>
              <a:t>return DE;</a:t>
            </a:r>
            <a:endParaRPr lang="en-IN" dirty="0"/>
          </a:p>
        </p:txBody>
      </p:sp>
      <p:sp>
        <p:nvSpPr>
          <p:cNvPr id="39" name="TextBox 38">
            <a:extLst>
              <a:ext uri="{FF2B5EF4-FFF2-40B4-BE49-F238E27FC236}">
                <a16:creationId xmlns:a16="http://schemas.microsoft.com/office/drawing/2014/main" id="{B0EA8264-5DCD-364D-0E42-4AABB808D76A}"/>
              </a:ext>
            </a:extLst>
          </p:cNvPr>
          <p:cNvSpPr txBox="1"/>
          <p:nvPr/>
        </p:nvSpPr>
        <p:spPr>
          <a:xfrm>
            <a:off x="5811755" y="5340853"/>
            <a:ext cx="1643865" cy="369332"/>
          </a:xfrm>
          <a:prstGeom prst="rect">
            <a:avLst/>
          </a:prstGeom>
          <a:noFill/>
        </p:spPr>
        <p:txBody>
          <a:bodyPr wrap="square" rtlCol="0">
            <a:spAutoFit/>
          </a:bodyPr>
          <a:lstStyle/>
          <a:p>
            <a:r>
              <a:rPr lang="en-US" dirty="0"/>
              <a:t>return NE;</a:t>
            </a:r>
            <a:endParaRPr lang="en-IN" dirty="0"/>
          </a:p>
        </p:txBody>
      </p:sp>
      <p:sp>
        <p:nvSpPr>
          <p:cNvPr id="40" name="TextBox 39">
            <a:extLst>
              <a:ext uri="{FF2B5EF4-FFF2-40B4-BE49-F238E27FC236}">
                <a16:creationId xmlns:a16="http://schemas.microsoft.com/office/drawing/2014/main" id="{81C739C1-EDF7-6995-9DA2-7DB6D42CD9CE}"/>
              </a:ext>
            </a:extLst>
          </p:cNvPr>
          <p:cNvSpPr txBox="1"/>
          <p:nvPr/>
        </p:nvSpPr>
        <p:spPr>
          <a:xfrm>
            <a:off x="5881961" y="6099430"/>
            <a:ext cx="1643865" cy="369332"/>
          </a:xfrm>
          <a:prstGeom prst="rect">
            <a:avLst/>
          </a:prstGeom>
          <a:noFill/>
        </p:spPr>
        <p:txBody>
          <a:bodyPr wrap="square" rtlCol="0">
            <a:spAutoFit/>
          </a:bodyPr>
          <a:lstStyle/>
          <a:p>
            <a:r>
              <a:rPr lang="en-US" dirty="0"/>
              <a:t>return GE;</a:t>
            </a:r>
            <a:endParaRPr lang="en-IN" dirty="0"/>
          </a:p>
        </p:txBody>
      </p:sp>
      <p:sp>
        <p:nvSpPr>
          <p:cNvPr id="41" name="TextBox 40">
            <a:extLst>
              <a:ext uri="{FF2B5EF4-FFF2-40B4-BE49-F238E27FC236}">
                <a16:creationId xmlns:a16="http://schemas.microsoft.com/office/drawing/2014/main" id="{3B4E80BF-442D-1931-F356-B8008DA11D2A}"/>
              </a:ext>
            </a:extLst>
          </p:cNvPr>
          <p:cNvSpPr txBox="1"/>
          <p:nvPr/>
        </p:nvSpPr>
        <p:spPr>
          <a:xfrm>
            <a:off x="2304841" y="6251830"/>
            <a:ext cx="1643865" cy="369332"/>
          </a:xfrm>
          <a:prstGeom prst="rect">
            <a:avLst/>
          </a:prstGeom>
          <a:noFill/>
        </p:spPr>
        <p:txBody>
          <a:bodyPr wrap="square" rtlCol="0">
            <a:spAutoFit/>
          </a:bodyPr>
          <a:lstStyle/>
          <a:p>
            <a:r>
              <a:rPr lang="en-US" dirty="0"/>
              <a:t>return GT;</a:t>
            </a:r>
            <a:endParaRPr lang="en-IN" dirty="0"/>
          </a:p>
        </p:txBody>
      </p:sp>
      <p:sp>
        <p:nvSpPr>
          <p:cNvPr id="42" name="TextBox 41">
            <a:extLst>
              <a:ext uri="{FF2B5EF4-FFF2-40B4-BE49-F238E27FC236}">
                <a16:creationId xmlns:a16="http://schemas.microsoft.com/office/drawing/2014/main" id="{72D7DA67-222B-6F72-526C-9930F3C78E36}"/>
              </a:ext>
            </a:extLst>
          </p:cNvPr>
          <p:cNvSpPr txBox="1"/>
          <p:nvPr/>
        </p:nvSpPr>
        <p:spPr>
          <a:xfrm>
            <a:off x="2457241" y="3239784"/>
            <a:ext cx="1643865" cy="369332"/>
          </a:xfrm>
          <a:prstGeom prst="rect">
            <a:avLst/>
          </a:prstGeom>
          <a:noFill/>
        </p:spPr>
        <p:txBody>
          <a:bodyPr wrap="square" rtlCol="0">
            <a:spAutoFit/>
          </a:bodyPr>
          <a:lstStyle/>
          <a:p>
            <a:r>
              <a:rPr lang="en-US" dirty="0"/>
              <a:t>return LT;</a:t>
            </a:r>
            <a:endParaRPr lang="en-IN" dirty="0"/>
          </a:p>
        </p:txBody>
      </p:sp>
      <p:sp>
        <p:nvSpPr>
          <p:cNvPr id="43" name="TextBox 42">
            <a:extLst>
              <a:ext uri="{FF2B5EF4-FFF2-40B4-BE49-F238E27FC236}">
                <a16:creationId xmlns:a16="http://schemas.microsoft.com/office/drawing/2014/main" id="{8474258F-E128-E41A-F6CC-3C5900C063DC}"/>
              </a:ext>
            </a:extLst>
          </p:cNvPr>
          <p:cNvSpPr txBox="1"/>
          <p:nvPr/>
        </p:nvSpPr>
        <p:spPr>
          <a:xfrm>
            <a:off x="2476078" y="3957258"/>
            <a:ext cx="1643865" cy="369332"/>
          </a:xfrm>
          <a:prstGeom prst="rect">
            <a:avLst/>
          </a:prstGeom>
          <a:noFill/>
        </p:spPr>
        <p:txBody>
          <a:bodyPr wrap="square" rtlCol="0">
            <a:spAutoFit/>
          </a:bodyPr>
          <a:lstStyle/>
          <a:p>
            <a:r>
              <a:rPr lang="en-US" dirty="0"/>
              <a:t>&lt;</a:t>
            </a:r>
            <a:endParaRPr lang="en-IN" dirty="0"/>
          </a:p>
        </p:txBody>
      </p:sp>
      <p:sp>
        <p:nvSpPr>
          <p:cNvPr id="44" name="TextBox 43">
            <a:extLst>
              <a:ext uri="{FF2B5EF4-FFF2-40B4-BE49-F238E27FC236}">
                <a16:creationId xmlns:a16="http://schemas.microsoft.com/office/drawing/2014/main" id="{2AC2ED23-0841-42FE-7C65-9868F2735CAE}"/>
              </a:ext>
            </a:extLst>
          </p:cNvPr>
          <p:cNvSpPr txBox="1"/>
          <p:nvPr/>
        </p:nvSpPr>
        <p:spPr>
          <a:xfrm>
            <a:off x="4292886" y="3554855"/>
            <a:ext cx="1643865" cy="369332"/>
          </a:xfrm>
          <a:prstGeom prst="rect">
            <a:avLst/>
          </a:prstGeom>
          <a:noFill/>
        </p:spPr>
        <p:txBody>
          <a:bodyPr wrap="square" rtlCol="0">
            <a:spAutoFit/>
          </a:bodyPr>
          <a:lstStyle/>
          <a:p>
            <a:r>
              <a:rPr lang="en-US" dirty="0"/>
              <a:t>=</a:t>
            </a:r>
            <a:endParaRPr lang="en-IN" dirty="0"/>
          </a:p>
        </p:txBody>
      </p:sp>
      <p:sp>
        <p:nvSpPr>
          <p:cNvPr id="45" name="TextBox 44">
            <a:extLst>
              <a:ext uri="{FF2B5EF4-FFF2-40B4-BE49-F238E27FC236}">
                <a16:creationId xmlns:a16="http://schemas.microsoft.com/office/drawing/2014/main" id="{0186C864-D824-80F8-C5FE-DD07DA63022F}"/>
              </a:ext>
            </a:extLst>
          </p:cNvPr>
          <p:cNvSpPr txBox="1"/>
          <p:nvPr/>
        </p:nvSpPr>
        <p:spPr>
          <a:xfrm>
            <a:off x="2647314" y="4405893"/>
            <a:ext cx="1643865" cy="369332"/>
          </a:xfrm>
          <a:prstGeom prst="rect">
            <a:avLst/>
          </a:prstGeom>
          <a:noFill/>
        </p:spPr>
        <p:txBody>
          <a:bodyPr wrap="square" rtlCol="0">
            <a:spAutoFit/>
          </a:bodyPr>
          <a:lstStyle/>
          <a:p>
            <a:r>
              <a:rPr lang="en-US" dirty="0"/>
              <a:t>=</a:t>
            </a:r>
            <a:endParaRPr lang="en-IN" dirty="0"/>
          </a:p>
        </p:txBody>
      </p:sp>
      <p:sp>
        <p:nvSpPr>
          <p:cNvPr id="46" name="TextBox 45">
            <a:extLst>
              <a:ext uri="{FF2B5EF4-FFF2-40B4-BE49-F238E27FC236}">
                <a16:creationId xmlns:a16="http://schemas.microsoft.com/office/drawing/2014/main" id="{C85A161B-72D2-552F-FBCE-2BEDCBF9FC97}"/>
              </a:ext>
            </a:extLst>
          </p:cNvPr>
          <p:cNvSpPr txBox="1"/>
          <p:nvPr/>
        </p:nvSpPr>
        <p:spPr>
          <a:xfrm>
            <a:off x="4258638" y="4363087"/>
            <a:ext cx="1643865" cy="369332"/>
          </a:xfrm>
          <a:prstGeom prst="rect">
            <a:avLst/>
          </a:prstGeom>
          <a:noFill/>
        </p:spPr>
        <p:txBody>
          <a:bodyPr wrap="square" rtlCol="0">
            <a:spAutoFit/>
          </a:bodyPr>
          <a:lstStyle/>
          <a:p>
            <a:r>
              <a:rPr lang="en-US" dirty="0"/>
              <a:t>=</a:t>
            </a:r>
            <a:endParaRPr lang="en-IN" dirty="0"/>
          </a:p>
        </p:txBody>
      </p:sp>
      <p:sp>
        <p:nvSpPr>
          <p:cNvPr id="47" name="TextBox 46">
            <a:extLst>
              <a:ext uri="{FF2B5EF4-FFF2-40B4-BE49-F238E27FC236}">
                <a16:creationId xmlns:a16="http://schemas.microsoft.com/office/drawing/2014/main" id="{1993365A-9B1A-432D-E6BF-301D6EA195AB}"/>
              </a:ext>
            </a:extLst>
          </p:cNvPr>
          <p:cNvSpPr txBox="1"/>
          <p:nvPr/>
        </p:nvSpPr>
        <p:spPr>
          <a:xfrm>
            <a:off x="4246654" y="5121660"/>
            <a:ext cx="1643865" cy="369332"/>
          </a:xfrm>
          <a:prstGeom prst="rect">
            <a:avLst/>
          </a:prstGeom>
          <a:noFill/>
        </p:spPr>
        <p:txBody>
          <a:bodyPr wrap="square" rtlCol="0">
            <a:spAutoFit/>
          </a:bodyPr>
          <a:lstStyle/>
          <a:p>
            <a:r>
              <a:rPr lang="en-US" dirty="0"/>
              <a:t>=</a:t>
            </a:r>
            <a:endParaRPr lang="en-IN" dirty="0"/>
          </a:p>
        </p:txBody>
      </p:sp>
      <p:sp>
        <p:nvSpPr>
          <p:cNvPr id="48" name="TextBox 47">
            <a:extLst>
              <a:ext uri="{FF2B5EF4-FFF2-40B4-BE49-F238E27FC236}">
                <a16:creationId xmlns:a16="http://schemas.microsoft.com/office/drawing/2014/main" id="{924E53F9-29C6-7E08-6AC9-8775343CB767}"/>
              </a:ext>
            </a:extLst>
          </p:cNvPr>
          <p:cNvSpPr txBox="1"/>
          <p:nvPr/>
        </p:nvSpPr>
        <p:spPr>
          <a:xfrm>
            <a:off x="2693546" y="4924741"/>
            <a:ext cx="1643865" cy="369332"/>
          </a:xfrm>
          <a:prstGeom prst="rect">
            <a:avLst/>
          </a:prstGeom>
          <a:noFill/>
        </p:spPr>
        <p:txBody>
          <a:bodyPr wrap="square" rtlCol="0">
            <a:spAutoFit/>
          </a:bodyPr>
          <a:lstStyle/>
          <a:p>
            <a:r>
              <a:rPr lang="en-US" dirty="0"/>
              <a:t>!</a:t>
            </a:r>
            <a:endParaRPr lang="en-IN" dirty="0"/>
          </a:p>
        </p:txBody>
      </p:sp>
      <p:sp>
        <p:nvSpPr>
          <p:cNvPr id="49" name="TextBox 48">
            <a:extLst>
              <a:ext uri="{FF2B5EF4-FFF2-40B4-BE49-F238E27FC236}">
                <a16:creationId xmlns:a16="http://schemas.microsoft.com/office/drawing/2014/main" id="{8D3D4291-788C-05FD-3CA4-6C5DA0F4A475}"/>
              </a:ext>
            </a:extLst>
          </p:cNvPr>
          <p:cNvSpPr txBox="1"/>
          <p:nvPr/>
        </p:nvSpPr>
        <p:spPr>
          <a:xfrm>
            <a:off x="4274049" y="6012088"/>
            <a:ext cx="1643865" cy="369332"/>
          </a:xfrm>
          <a:prstGeom prst="rect">
            <a:avLst/>
          </a:prstGeom>
          <a:noFill/>
        </p:spPr>
        <p:txBody>
          <a:bodyPr wrap="square" rtlCol="0">
            <a:spAutoFit/>
          </a:bodyPr>
          <a:lstStyle/>
          <a:p>
            <a:r>
              <a:rPr lang="en-US" dirty="0"/>
              <a:t>=</a:t>
            </a:r>
            <a:endParaRPr lang="en-IN" dirty="0"/>
          </a:p>
        </p:txBody>
      </p:sp>
      <p:sp>
        <p:nvSpPr>
          <p:cNvPr id="50" name="TextBox 49">
            <a:extLst>
              <a:ext uri="{FF2B5EF4-FFF2-40B4-BE49-F238E27FC236}">
                <a16:creationId xmlns:a16="http://schemas.microsoft.com/office/drawing/2014/main" id="{B9A19F7A-0D0B-50CF-28B0-E71535AD5C5D}"/>
              </a:ext>
            </a:extLst>
          </p:cNvPr>
          <p:cNvSpPr txBox="1"/>
          <p:nvPr/>
        </p:nvSpPr>
        <p:spPr>
          <a:xfrm>
            <a:off x="2618201" y="5496672"/>
            <a:ext cx="1643865" cy="369332"/>
          </a:xfrm>
          <a:prstGeom prst="rect">
            <a:avLst/>
          </a:prstGeom>
          <a:noFill/>
        </p:spPr>
        <p:txBody>
          <a:bodyPr wrap="square" rtlCol="0">
            <a:spAutoFit/>
          </a:bodyPr>
          <a:lstStyle/>
          <a:p>
            <a:r>
              <a:rPr lang="en-US" dirty="0"/>
              <a:t>&gt;</a:t>
            </a:r>
            <a:endParaRPr lang="en-IN" dirty="0"/>
          </a:p>
        </p:txBody>
      </p:sp>
      <p:cxnSp>
        <p:nvCxnSpPr>
          <p:cNvPr id="51" name="Straight Arrow Connector 50">
            <a:extLst>
              <a:ext uri="{FF2B5EF4-FFF2-40B4-BE49-F238E27FC236}">
                <a16:creationId xmlns:a16="http://schemas.microsoft.com/office/drawing/2014/main" id="{B348410C-0CCD-9578-1F71-946AAC627CED}"/>
              </a:ext>
            </a:extLst>
          </p:cNvPr>
          <p:cNvCxnSpPr/>
          <p:nvPr/>
        </p:nvCxnSpPr>
        <p:spPr>
          <a:xfrm>
            <a:off x="1140431" y="4782620"/>
            <a:ext cx="68836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2994B5F6-FF07-A842-8D87-E1C95D9E5E19}"/>
              </a:ext>
            </a:extLst>
          </p:cNvPr>
          <p:cNvSpPr txBox="1"/>
          <p:nvPr/>
        </p:nvSpPr>
        <p:spPr>
          <a:xfrm>
            <a:off x="8479971" y="5121660"/>
            <a:ext cx="3221172" cy="830997"/>
          </a:xfrm>
          <a:prstGeom prst="rect">
            <a:avLst/>
          </a:prstGeom>
          <a:noFill/>
        </p:spPr>
        <p:txBody>
          <a:bodyPr wrap="square" rtlCol="0">
            <a:spAutoFit/>
          </a:bodyPr>
          <a:lstStyle/>
          <a:p>
            <a:r>
              <a:rPr lang="en-IN" sz="2400" dirty="0"/>
              <a:t>Scan </a:t>
            </a:r>
            <a:r>
              <a:rPr lang="en-IN" sz="2400" dirty="0">
                <a:solidFill>
                  <a:srgbClr val="FF0000"/>
                </a:solidFill>
              </a:rPr>
              <a:t>==!=</a:t>
            </a:r>
            <a:r>
              <a:rPr lang="en-IN" sz="2400" dirty="0">
                <a:solidFill>
                  <a:schemeClr val="accent1"/>
                </a:solidFill>
              </a:rPr>
              <a:t>!===</a:t>
            </a:r>
          </a:p>
          <a:p>
            <a:r>
              <a:rPr lang="en-IN" sz="2400" dirty="0">
                <a:solidFill>
                  <a:schemeClr val="accent1"/>
                </a:solidFill>
              </a:rPr>
              <a:t>DE NE</a:t>
            </a:r>
          </a:p>
        </p:txBody>
      </p:sp>
    </p:spTree>
    <p:extLst>
      <p:ext uri="{BB962C8B-B14F-4D97-AF65-F5344CB8AC3E}">
        <p14:creationId xmlns:p14="http://schemas.microsoft.com/office/powerpoint/2010/main" val="218997625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D94887-D5B5-A878-B636-2CD48AB3C2C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25E51ED-39FC-BD6F-2CE9-BCD5E6AE8C35}"/>
              </a:ext>
            </a:extLst>
          </p:cNvPr>
          <p:cNvSpPr>
            <a:spLocks noGrp="1"/>
          </p:cNvSpPr>
          <p:nvPr>
            <p:ph type="title"/>
          </p:nvPr>
        </p:nvSpPr>
        <p:spPr/>
        <p:txBody>
          <a:bodyPr/>
          <a:lstStyle/>
          <a:p>
            <a:r>
              <a:rPr lang="en-US" dirty="0"/>
              <a:t>Transition diagram for </a:t>
            </a:r>
            <a:r>
              <a:rPr lang="en-US" dirty="0" err="1">
                <a:solidFill>
                  <a:schemeClr val="accent1"/>
                </a:solidFill>
              </a:rPr>
              <a:t>relop</a:t>
            </a:r>
            <a:endParaRPr lang="en-US" dirty="0">
              <a:solidFill>
                <a:schemeClr val="accent1"/>
              </a:solidFill>
            </a:endParaRPr>
          </a:p>
        </p:txBody>
      </p:sp>
      <p:sp>
        <p:nvSpPr>
          <p:cNvPr id="3" name="Content Placeholder 2">
            <a:extLst>
              <a:ext uri="{FF2B5EF4-FFF2-40B4-BE49-F238E27FC236}">
                <a16:creationId xmlns:a16="http://schemas.microsoft.com/office/drawing/2014/main" id="{05B71977-51D9-9C47-58C8-B9309F5055FE}"/>
              </a:ext>
            </a:extLst>
          </p:cNvPr>
          <p:cNvSpPr>
            <a:spLocks noGrp="1"/>
          </p:cNvSpPr>
          <p:nvPr>
            <p:ph idx="1"/>
          </p:nvPr>
        </p:nvSpPr>
        <p:spPr/>
        <p:txBody>
          <a:bodyPr/>
          <a:lstStyle/>
          <a:p>
            <a:r>
              <a:rPr lang="en-US" dirty="0"/>
              <a:t>The automaton returns one {word, part-of-speech} pair starting from the current input pointer</a:t>
            </a:r>
          </a:p>
          <a:p>
            <a:r>
              <a:rPr lang="en-US" dirty="0"/>
              <a:t>It also advances the input pointer to point to the next word</a:t>
            </a:r>
          </a:p>
        </p:txBody>
      </p:sp>
      <p:sp>
        <p:nvSpPr>
          <p:cNvPr id="4" name="TextBox 3">
            <a:extLst>
              <a:ext uri="{FF2B5EF4-FFF2-40B4-BE49-F238E27FC236}">
                <a16:creationId xmlns:a16="http://schemas.microsoft.com/office/drawing/2014/main" id="{26F1F21C-A98D-DD60-4EA1-CF3CB61AACC9}"/>
              </a:ext>
            </a:extLst>
          </p:cNvPr>
          <p:cNvSpPr txBox="1"/>
          <p:nvPr/>
        </p:nvSpPr>
        <p:spPr>
          <a:xfrm>
            <a:off x="10505440" y="2844800"/>
            <a:ext cx="1452880" cy="1754326"/>
          </a:xfrm>
          <a:prstGeom prst="rect">
            <a:avLst/>
          </a:prstGeom>
          <a:noFill/>
        </p:spPr>
        <p:txBody>
          <a:bodyPr wrap="square" rtlCol="0">
            <a:spAutoFit/>
          </a:bodyPr>
          <a:lstStyle/>
          <a:p>
            <a:pPr marL="0" indent="0">
              <a:buNone/>
            </a:pPr>
            <a:r>
              <a:rPr lang="en-US" dirty="0"/>
              <a:t>&lt;      LT</a:t>
            </a:r>
          </a:p>
          <a:p>
            <a:pPr marL="0" indent="0">
              <a:buNone/>
            </a:pPr>
            <a:r>
              <a:rPr lang="en-US" dirty="0"/>
              <a:t>&lt;=    LE</a:t>
            </a:r>
          </a:p>
          <a:p>
            <a:pPr marL="0" indent="0">
              <a:buNone/>
            </a:pPr>
            <a:r>
              <a:rPr lang="en-US" dirty="0"/>
              <a:t>==    DE</a:t>
            </a:r>
          </a:p>
          <a:p>
            <a:pPr marL="0" indent="0">
              <a:buNone/>
            </a:pPr>
            <a:r>
              <a:rPr lang="en-US" dirty="0"/>
              <a:t>!=     NE</a:t>
            </a:r>
          </a:p>
          <a:p>
            <a:pPr marL="0" indent="0">
              <a:buNone/>
            </a:pPr>
            <a:r>
              <a:rPr lang="en-US" dirty="0"/>
              <a:t>&gt;      GT</a:t>
            </a:r>
          </a:p>
          <a:p>
            <a:pPr marL="0" indent="0">
              <a:buNone/>
            </a:pPr>
            <a:r>
              <a:rPr lang="en-US" dirty="0"/>
              <a:t>&gt;=    GE</a:t>
            </a:r>
            <a:endParaRPr lang="en-IN" dirty="0"/>
          </a:p>
        </p:txBody>
      </p:sp>
      <p:sp>
        <p:nvSpPr>
          <p:cNvPr id="5" name="Oval 4">
            <a:extLst>
              <a:ext uri="{FF2B5EF4-FFF2-40B4-BE49-F238E27FC236}">
                <a16:creationId xmlns:a16="http://schemas.microsoft.com/office/drawing/2014/main" id="{C4B0639C-5F0E-695A-6C5C-1157DCF2AC83}"/>
              </a:ext>
            </a:extLst>
          </p:cNvPr>
          <p:cNvSpPr/>
          <p:nvPr/>
        </p:nvSpPr>
        <p:spPr>
          <a:xfrm>
            <a:off x="1828800" y="4500081"/>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Oval 6">
            <a:extLst>
              <a:ext uri="{FF2B5EF4-FFF2-40B4-BE49-F238E27FC236}">
                <a16:creationId xmlns:a16="http://schemas.microsoft.com/office/drawing/2014/main" id="{191BEC90-C7F2-33BA-1B52-404585513ADB}"/>
              </a:ext>
            </a:extLst>
          </p:cNvPr>
          <p:cNvSpPr/>
          <p:nvPr/>
        </p:nvSpPr>
        <p:spPr>
          <a:xfrm>
            <a:off x="3287730" y="3524038"/>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a:extLst>
              <a:ext uri="{FF2B5EF4-FFF2-40B4-BE49-F238E27FC236}">
                <a16:creationId xmlns:a16="http://schemas.microsoft.com/office/drawing/2014/main" id="{E516AF6D-FF5C-0B6B-B4C6-D07059C7DC13}"/>
              </a:ext>
            </a:extLst>
          </p:cNvPr>
          <p:cNvSpPr/>
          <p:nvPr/>
        </p:nvSpPr>
        <p:spPr>
          <a:xfrm>
            <a:off x="5042898" y="3532602"/>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Oval 8">
            <a:extLst>
              <a:ext uri="{FF2B5EF4-FFF2-40B4-BE49-F238E27FC236}">
                <a16:creationId xmlns:a16="http://schemas.microsoft.com/office/drawing/2014/main" id="{BE37F0DE-CB90-58A4-2CA5-5CFB443D2E3E}"/>
              </a:ext>
            </a:extLst>
          </p:cNvPr>
          <p:cNvSpPr/>
          <p:nvPr/>
        </p:nvSpPr>
        <p:spPr>
          <a:xfrm>
            <a:off x="5061728" y="4342542"/>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Oval 9">
            <a:extLst>
              <a:ext uri="{FF2B5EF4-FFF2-40B4-BE49-F238E27FC236}">
                <a16:creationId xmlns:a16="http://schemas.microsoft.com/office/drawing/2014/main" id="{518EF43C-3219-2A65-14E5-13A39D0C94AF}"/>
              </a:ext>
            </a:extLst>
          </p:cNvPr>
          <p:cNvSpPr/>
          <p:nvPr/>
        </p:nvSpPr>
        <p:spPr>
          <a:xfrm>
            <a:off x="5060018" y="5142213"/>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a:extLst>
              <a:ext uri="{FF2B5EF4-FFF2-40B4-BE49-F238E27FC236}">
                <a16:creationId xmlns:a16="http://schemas.microsoft.com/office/drawing/2014/main" id="{B0A9F42E-FB20-2E1F-36F5-F1BCF1FB96DE}"/>
              </a:ext>
            </a:extLst>
          </p:cNvPr>
          <p:cNvSpPr/>
          <p:nvPr/>
        </p:nvSpPr>
        <p:spPr>
          <a:xfrm>
            <a:off x="5037760" y="5952158"/>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Oval 11">
            <a:extLst>
              <a:ext uri="{FF2B5EF4-FFF2-40B4-BE49-F238E27FC236}">
                <a16:creationId xmlns:a16="http://schemas.microsoft.com/office/drawing/2014/main" id="{CDC500DF-A80F-5E82-B238-D82A545FCB71}"/>
              </a:ext>
            </a:extLst>
          </p:cNvPr>
          <p:cNvSpPr/>
          <p:nvPr/>
        </p:nvSpPr>
        <p:spPr>
          <a:xfrm>
            <a:off x="3289447" y="5929896"/>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Oval 12">
            <a:extLst>
              <a:ext uri="{FF2B5EF4-FFF2-40B4-BE49-F238E27FC236}">
                <a16:creationId xmlns:a16="http://schemas.microsoft.com/office/drawing/2014/main" id="{242A8A59-D7CA-3D8C-F686-D8430D8E7D12}"/>
              </a:ext>
            </a:extLst>
          </p:cNvPr>
          <p:cNvSpPr/>
          <p:nvPr/>
        </p:nvSpPr>
        <p:spPr>
          <a:xfrm>
            <a:off x="3388755" y="360451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Oval 13">
            <a:extLst>
              <a:ext uri="{FF2B5EF4-FFF2-40B4-BE49-F238E27FC236}">
                <a16:creationId xmlns:a16="http://schemas.microsoft.com/office/drawing/2014/main" id="{94EB3AEE-7758-A020-371C-E878D0BD2F50}"/>
              </a:ext>
            </a:extLst>
          </p:cNvPr>
          <p:cNvSpPr/>
          <p:nvPr/>
        </p:nvSpPr>
        <p:spPr>
          <a:xfrm>
            <a:off x="5143921" y="3623357"/>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Oval 14">
            <a:extLst>
              <a:ext uri="{FF2B5EF4-FFF2-40B4-BE49-F238E27FC236}">
                <a16:creationId xmlns:a16="http://schemas.microsoft.com/office/drawing/2014/main" id="{4226EAB3-30C5-EEF5-97AA-7D1FA8F911A1}"/>
              </a:ext>
            </a:extLst>
          </p:cNvPr>
          <p:cNvSpPr/>
          <p:nvPr/>
        </p:nvSpPr>
        <p:spPr>
          <a:xfrm>
            <a:off x="5142211" y="4423026"/>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Oval 15">
            <a:extLst>
              <a:ext uri="{FF2B5EF4-FFF2-40B4-BE49-F238E27FC236}">
                <a16:creationId xmlns:a16="http://schemas.microsoft.com/office/drawing/2014/main" id="{F0A82150-9375-84C7-C289-CD391DC5621C}"/>
              </a:ext>
            </a:extLst>
          </p:cNvPr>
          <p:cNvSpPr/>
          <p:nvPr/>
        </p:nvSpPr>
        <p:spPr>
          <a:xfrm>
            <a:off x="5150775" y="521241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Oval 16">
            <a:extLst>
              <a:ext uri="{FF2B5EF4-FFF2-40B4-BE49-F238E27FC236}">
                <a16:creationId xmlns:a16="http://schemas.microsoft.com/office/drawing/2014/main" id="{F1D5C6A0-78BE-C716-0AB9-52C569BA83C7}"/>
              </a:ext>
            </a:extLst>
          </p:cNvPr>
          <p:cNvSpPr/>
          <p:nvPr/>
        </p:nvSpPr>
        <p:spPr>
          <a:xfrm>
            <a:off x="5107969" y="603263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Oval 17">
            <a:extLst>
              <a:ext uri="{FF2B5EF4-FFF2-40B4-BE49-F238E27FC236}">
                <a16:creationId xmlns:a16="http://schemas.microsoft.com/office/drawing/2014/main" id="{F8F41F9D-2A26-9614-FF32-A10CEB71D3B3}"/>
              </a:ext>
            </a:extLst>
          </p:cNvPr>
          <p:cNvSpPr/>
          <p:nvPr/>
        </p:nvSpPr>
        <p:spPr>
          <a:xfrm>
            <a:off x="3369921" y="6000107"/>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Oval 18">
            <a:extLst>
              <a:ext uri="{FF2B5EF4-FFF2-40B4-BE49-F238E27FC236}">
                <a16:creationId xmlns:a16="http://schemas.microsoft.com/office/drawing/2014/main" id="{14B1A76C-E07E-B779-807A-0F62B87670EB}"/>
              </a:ext>
            </a:extLst>
          </p:cNvPr>
          <p:cNvSpPr/>
          <p:nvPr/>
        </p:nvSpPr>
        <p:spPr>
          <a:xfrm>
            <a:off x="3368211" y="5186738"/>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Oval 19">
            <a:extLst>
              <a:ext uri="{FF2B5EF4-FFF2-40B4-BE49-F238E27FC236}">
                <a16:creationId xmlns:a16="http://schemas.microsoft.com/office/drawing/2014/main" id="{8B221EF6-7B4C-AA8A-7407-D6A419863D9D}"/>
              </a:ext>
            </a:extLst>
          </p:cNvPr>
          <p:cNvSpPr/>
          <p:nvPr/>
        </p:nvSpPr>
        <p:spPr>
          <a:xfrm>
            <a:off x="3345953" y="4435015"/>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22" name="Straight Arrow Connector 21">
            <a:extLst>
              <a:ext uri="{FF2B5EF4-FFF2-40B4-BE49-F238E27FC236}">
                <a16:creationId xmlns:a16="http://schemas.microsoft.com/office/drawing/2014/main" id="{094F4383-126C-DD63-EB66-226BDE3E0E10}"/>
              </a:ext>
            </a:extLst>
          </p:cNvPr>
          <p:cNvCxnSpPr>
            <a:stCxn id="5" idx="7"/>
            <a:endCxn id="13" idx="2"/>
          </p:cNvCxnSpPr>
          <p:nvPr/>
        </p:nvCxnSpPr>
        <p:spPr>
          <a:xfrm flipV="1">
            <a:off x="2346203" y="3887059"/>
            <a:ext cx="1042552" cy="6957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C8CBD504-4B7F-FC44-2116-7BC76E34A42F}"/>
              </a:ext>
            </a:extLst>
          </p:cNvPr>
          <p:cNvCxnSpPr>
            <a:stCxn id="13" idx="6"/>
            <a:endCxn id="14" idx="2"/>
          </p:cNvCxnSpPr>
          <p:nvPr/>
        </p:nvCxnSpPr>
        <p:spPr>
          <a:xfrm>
            <a:off x="3994930" y="3887059"/>
            <a:ext cx="1148991" cy="188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0BC1E719-A501-CD54-32F0-77CEDCE54732}"/>
              </a:ext>
            </a:extLst>
          </p:cNvPr>
          <p:cNvCxnSpPr>
            <a:stCxn id="5" idx="6"/>
            <a:endCxn id="20" idx="2"/>
          </p:cNvCxnSpPr>
          <p:nvPr/>
        </p:nvCxnSpPr>
        <p:spPr>
          <a:xfrm flipV="1">
            <a:off x="2434975" y="4717555"/>
            <a:ext cx="910978" cy="650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C639854B-624B-0EEA-935A-2601395ADD4D}"/>
              </a:ext>
            </a:extLst>
          </p:cNvPr>
          <p:cNvCxnSpPr>
            <a:stCxn id="20" idx="6"/>
            <a:endCxn id="15" idx="2"/>
          </p:cNvCxnSpPr>
          <p:nvPr/>
        </p:nvCxnSpPr>
        <p:spPr>
          <a:xfrm flipV="1">
            <a:off x="3952128" y="4705566"/>
            <a:ext cx="1190083" cy="119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D7D045C5-3C33-7329-886A-9CDC2DCC75A5}"/>
              </a:ext>
            </a:extLst>
          </p:cNvPr>
          <p:cNvCxnSpPr>
            <a:stCxn id="5" idx="5"/>
            <a:endCxn id="19" idx="2"/>
          </p:cNvCxnSpPr>
          <p:nvPr/>
        </p:nvCxnSpPr>
        <p:spPr>
          <a:xfrm>
            <a:off x="2346203" y="4982406"/>
            <a:ext cx="1022008" cy="4868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6D26E957-C23D-7222-72F0-2975B9A94707}"/>
              </a:ext>
            </a:extLst>
          </p:cNvPr>
          <p:cNvCxnSpPr>
            <a:stCxn id="19" idx="6"/>
            <a:endCxn id="16" idx="2"/>
          </p:cNvCxnSpPr>
          <p:nvPr/>
        </p:nvCxnSpPr>
        <p:spPr>
          <a:xfrm>
            <a:off x="3974386" y="5469278"/>
            <a:ext cx="1176389" cy="256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4A911261-5C29-7EBC-36C4-38CCCC8BBFBE}"/>
              </a:ext>
            </a:extLst>
          </p:cNvPr>
          <p:cNvCxnSpPr>
            <a:stCxn id="5" idx="4"/>
            <a:endCxn id="18" idx="1"/>
          </p:cNvCxnSpPr>
          <p:nvPr/>
        </p:nvCxnSpPr>
        <p:spPr>
          <a:xfrm>
            <a:off x="2131888" y="5065160"/>
            <a:ext cx="1326805" cy="1017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E9BECD04-F843-1AF5-E084-2221FFD57A1C}"/>
              </a:ext>
            </a:extLst>
          </p:cNvPr>
          <p:cNvCxnSpPr>
            <a:stCxn id="12" idx="6"/>
            <a:endCxn id="17" idx="2"/>
          </p:cNvCxnSpPr>
          <p:nvPr/>
        </p:nvCxnSpPr>
        <p:spPr>
          <a:xfrm>
            <a:off x="4070283" y="6282506"/>
            <a:ext cx="1037686" cy="326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4170B997-4F2B-46A2-5264-A3E70613C71E}"/>
              </a:ext>
            </a:extLst>
          </p:cNvPr>
          <p:cNvSpPr txBox="1"/>
          <p:nvPr/>
        </p:nvSpPr>
        <p:spPr>
          <a:xfrm>
            <a:off x="5866547" y="3628496"/>
            <a:ext cx="1643865" cy="369332"/>
          </a:xfrm>
          <a:prstGeom prst="rect">
            <a:avLst/>
          </a:prstGeom>
          <a:noFill/>
        </p:spPr>
        <p:txBody>
          <a:bodyPr wrap="square" rtlCol="0">
            <a:spAutoFit/>
          </a:bodyPr>
          <a:lstStyle/>
          <a:p>
            <a:r>
              <a:rPr lang="en-US"/>
              <a:t>return LE;</a:t>
            </a:r>
            <a:endParaRPr lang="en-IN" dirty="0"/>
          </a:p>
        </p:txBody>
      </p:sp>
      <p:sp>
        <p:nvSpPr>
          <p:cNvPr id="38" name="TextBox 37">
            <a:extLst>
              <a:ext uri="{FF2B5EF4-FFF2-40B4-BE49-F238E27FC236}">
                <a16:creationId xmlns:a16="http://schemas.microsoft.com/office/drawing/2014/main" id="{F85B02CC-B402-5148-537B-8B01E58206F8}"/>
              </a:ext>
            </a:extLst>
          </p:cNvPr>
          <p:cNvSpPr txBox="1"/>
          <p:nvPr/>
        </p:nvSpPr>
        <p:spPr>
          <a:xfrm>
            <a:off x="5813467" y="4458989"/>
            <a:ext cx="1643865" cy="369332"/>
          </a:xfrm>
          <a:prstGeom prst="rect">
            <a:avLst/>
          </a:prstGeom>
          <a:noFill/>
        </p:spPr>
        <p:txBody>
          <a:bodyPr wrap="square" rtlCol="0">
            <a:spAutoFit/>
          </a:bodyPr>
          <a:lstStyle/>
          <a:p>
            <a:r>
              <a:rPr lang="en-US" dirty="0"/>
              <a:t>return DE;</a:t>
            </a:r>
            <a:endParaRPr lang="en-IN" dirty="0"/>
          </a:p>
        </p:txBody>
      </p:sp>
      <p:sp>
        <p:nvSpPr>
          <p:cNvPr id="39" name="TextBox 38">
            <a:extLst>
              <a:ext uri="{FF2B5EF4-FFF2-40B4-BE49-F238E27FC236}">
                <a16:creationId xmlns:a16="http://schemas.microsoft.com/office/drawing/2014/main" id="{E9DFF83D-6E0C-0FB8-EF5C-B42A3F646A3C}"/>
              </a:ext>
            </a:extLst>
          </p:cNvPr>
          <p:cNvSpPr txBox="1"/>
          <p:nvPr/>
        </p:nvSpPr>
        <p:spPr>
          <a:xfrm>
            <a:off x="5811755" y="5340853"/>
            <a:ext cx="1643865" cy="369332"/>
          </a:xfrm>
          <a:prstGeom prst="rect">
            <a:avLst/>
          </a:prstGeom>
          <a:noFill/>
        </p:spPr>
        <p:txBody>
          <a:bodyPr wrap="square" rtlCol="0">
            <a:spAutoFit/>
          </a:bodyPr>
          <a:lstStyle/>
          <a:p>
            <a:r>
              <a:rPr lang="en-US" dirty="0"/>
              <a:t>return NE;</a:t>
            </a:r>
            <a:endParaRPr lang="en-IN" dirty="0"/>
          </a:p>
        </p:txBody>
      </p:sp>
      <p:sp>
        <p:nvSpPr>
          <p:cNvPr id="40" name="TextBox 39">
            <a:extLst>
              <a:ext uri="{FF2B5EF4-FFF2-40B4-BE49-F238E27FC236}">
                <a16:creationId xmlns:a16="http://schemas.microsoft.com/office/drawing/2014/main" id="{05CAE4BD-14BA-7654-DF79-369CC5528ABC}"/>
              </a:ext>
            </a:extLst>
          </p:cNvPr>
          <p:cNvSpPr txBox="1"/>
          <p:nvPr/>
        </p:nvSpPr>
        <p:spPr>
          <a:xfrm>
            <a:off x="5881961" y="6099430"/>
            <a:ext cx="1643865" cy="369332"/>
          </a:xfrm>
          <a:prstGeom prst="rect">
            <a:avLst/>
          </a:prstGeom>
          <a:noFill/>
        </p:spPr>
        <p:txBody>
          <a:bodyPr wrap="square" rtlCol="0">
            <a:spAutoFit/>
          </a:bodyPr>
          <a:lstStyle/>
          <a:p>
            <a:r>
              <a:rPr lang="en-US" dirty="0"/>
              <a:t>return GE;</a:t>
            </a:r>
            <a:endParaRPr lang="en-IN" dirty="0"/>
          </a:p>
        </p:txBody>
      </p:sp>
      <p:sp>
        <p:nvSpPr>
          <p:cNvPr id="41" name="TextBox 40">
            <a:extLst>
              <a:ext uri="{FF2B5EF4-FFF2-40B4-BE49-F238E27FC236}">
                <a16:creationId xmlns:a16="http://schemas.microsoft.com/office/drawing/2014/main" id="{B0B4835F-B180-8925-DEEA-C647F2F7D394}"/>
              </a:ext>
            </a:extLst>
          </p:cNvPr>
          <p:cNvSpPr txBox="1"/>
          <p:nvPr/>
        </p:nvSpPr>
        <p:spPr>
          <a:xfrm>
            <a:off x="2304841" y="6251830"/>
            <a:ext cx="1643865" cy="369332"/>
          </a:xfrm>
          <a:prstGeom prst="rect">
            <a:avLst/>
          </a:prstGeom>
          <a:noFill/>
        </p:spPr>
        <p:txBody>
          <a:bodyPr wrap="square" rtlCol="0">
            <a:spAutoFit/>
          </a:bodyPr>
          <a:lstStyle/>
          <a:p>
            <a:r>
              <a:rPr lang="en-US" dirty="0"/>
              <a:t>return GT;</a:t>
            </a:r>
            <a:endParaRPr lang="en-IN" dirty="0"/>
          </a:p>
        </p:txBody>
      </p:sp>
      <p:sp>
        <p:nvSpPr>
          <p:cNvPr id="42" name="TextBox 41">
            <a:extLst>
              <a:ext uri="{FF2B5EF4-FFF2-40B4-BE49-F238E27FC236}">
                <a16:creationId xmlns:a16="http://schemas.microsoft.com/office/drawing/2014/main" id="{A79080CC-2D47-90EA-3782-A635D7078804}"/>
              </a:ext>
            </a:extLst>
          </p:cNvPr>
          <p:cNvSpPr txBox="1"/>
          <p:nvPr/>
        </p:nvSpPr>
        <p:spPr>
          <a:xfrm>
            <a:off x="2457241" y="3239784"/>
            <a:ext cx="1643865" cy="369332"/>
          </a:xfrm>
          <a:prstGeom prst="rect">
            <a:avLst/>
          </a:prstGeom>
          <a:noFill/>
        </p:spPr>
        <p:txBody>
          <a:bodyPr wrap="square" rtlCol="0">
            <a:spAutoFit/>
          </a:bodyPr>
          <a:lstStyle/>
          <a:p>
            <a:r>
              <a:rPr lang="en-US" dirty="0"/>
              <a:t>return LT;</a:t>
            </a:r>
            <a:endParaRPr lang="en-IN" dirty="0"/>
          </a:p>
        </p:txBody>
      </p:sp>
      <p:sp>
        <p:nvSpPr>
          <p:cNvPr id="43" name="TextBox 42">
            <a:extLst>
              <a:ext uri="{FF2B5EF4-FFF2-40B4-BE49-F238E27FC236}">
                <a16:creationId xmlns:a16="http://schemas.microsoft.com/office/drawing/2014/main" id="{45E6F3B9-A4EF-AB33-D0C5-9583774A2E88}"/>
              </a:ext>
            </a:extLst>
          </p:cNvPr>
          <p:cNvSpPr txBox="1"/>
          <p:nvPr/>
        </p:nvSpPr>
        <p:spPr>
          <a:xfrm>
            <a:off x="2476078" y="3957258"/>
            <a:ext cx="1643865" cy="369332"/>
          </a:xfrm>
          <a:prstGeom prst="rect">
            <a:avLst/>
          </a:prstGeom>
          <a:noFill/>
        </p:spPr>
        <p:txBody>
          <a:bodyPr wrap="square" rtlCol="0">
            <a:spAutoFit/>
          </a:bodyPr>
          <a:lstStyle/>
          <a:p>
            <a:r>
              <a:rPr lang="en-US" dirty="0"/>
              <a:t>&lt;</a:t>
            </a:r>
            <a:endParaRPr lang="en-IN" dirty="0"/>
          </a:p>
        </p:txBody>
      </p:sp>
      <p:sp>
        <p:nvSpPr>
          <p:cNvPr id="44" name="TextBox 43">
            <a:extLst>
              <a:ext uri="{FF2B5EF4-FFF2-40B4-BE49-F238E27FC236}">
                <a16:creationId xmlns:a16="http://schemas.microsoft.com/office/drawing/2014/main" id="{37716320-86F2-9B97-75B4-16B11347BC61}"/>
              </a:ext>
            </a:extLst>
          </p:cNvPr>
          <p:cNvSpPr txBox="1"/>
          <p:nvPr/>
        </p:nvSpPr>
        <p:spPr>
          <a:xfrm>
            <a:off x="4292886" y="3554855"/>
            <a:ext cx="1643865" cy="369332"/>
          </a:xfrm>
          <a:prstGeom prst="rect">
            <a:avLst/>
          </a:prstGeom>
          <a:noFill/>
        </p:spPr>
        <p:txBody>
          <a:bodyPr wrap="square" rtlCol="0">
            <a:spAutoFit/>
          </a:bodyPr>
          <a:lstStyle/>
          <a:p>
            <a:r>
              <a:rPr lang="en-US" dirty="0"/>
              <a:t>=</a:t>
            </a:r>
            <a:endParaRPr lang="en-IN" dirty="0"/>
          </a:p>
        </p:txBody>
      </p:sp>
      <p:sp>
        <p:nvSpPr>
          <p:cNvPr id="45" name="TextBox 44">
            <a:extLst>
              <a:ext uri="{FF2B5EF4-FFF2-40B4-BE49-F238E27FC236}">
                <a16:creationId xmlns:a16="http://schemas.microsoft.com/office/drawing/2014/main" id="{F74241A7-E5A7-FBCC-7988-A526B6A26056}"/>
              </a:ext>
            </a:extLst>
          </p:cNvPr>
          <p:cNvSpPr txBox="1"/>
          <p:nvPr/>
        </p:nvSpPr>
        <p:spPr>
          <a:xfrm>
            <a:off x="2647314" y="4405893"/>
            <a:ext cx="1643865" cy="369332"/>
          </a:xfrm>
          <a:prstGeom prst="rect">
            <a:avLst/>
          </a:prstGeom>
          <a:noFill/>
        </p:spPr>
        <p:txBody>
          <a:bodyPr wrap="square" rtlCol="0">
            <a:spAutoFit/>
          </a:bodyPr>
          <a:lstStyle/>
          <a:p>
            <a:r>
              <a:rPr lang="en-US" dirty="0"/>
              <a:t>=</a:t>
            </a:r>
            <a:endParaRPr lang="en-IN" dirty="0"/>
          </a:p>
        </p:txBody>
      </p:sp>
      <p:sp>
        <p:nvSpPr>
          <p:cNvPr id="46" name="TextBox 45">
            <a:extLst>
              <a:ext uri="{FF2B5EF4-FFF2-40B4-BE49-F238E27FC236}">
                <a16:creationId xmlns:a16="http://schemas.microsoft.com/office/drawing/2014/main" id="{2DF9D5EE-7B59-4F25-88D0-66BB5BA27AB3}"/>
              </a:ext>
            </a:extLst>
          </p:cNvPr>
          <p:cNvSpPr txBox="1"/>
          <p:nvPr/>
        </p:nvSpPr>
        <p:spPr>
          <a:xfrm>
            <a:off x="4258638" y="4363087"/>
            <a:ext cx="1643865" cy="369332"/>
          </a:xfrm>
          <a:prstGeom prst="rect">
            <a:avLst/>
          </a:prstGeom>
          <a:noFill/>
        </p:spPr>
        <p:txBody>
          <a:bodyPr wrap="square" rtlCol="0">
            <a:spAutoFit/>
          </a:bodyPr>
          <a:lstStyle/>
          <a:p>
            <a:r>
              <a:rPr lang="en-US" dirty="0"/>
              <a:t>=</a:t>
            </a:r>
            <a:endParaRPr lang="en-IN" dirty="0"/>
          </a:p>
        </p:txBody>
      </p:sp>
      <p:sp>
        <p:nvSpPr>
          <p:cNvPr id="47" name="TextBox 46">
            <a:extLst>
              <a:ext uri="{FF2B5EF4-FFF2-40B4-BE49-F238E27FC236}">
                <a16:creationId xmlns:a16="http://schemas.microsoft.com/office/drawing/2014/main" id="{7E41D385-8767-2359-C241-96D210E6E0E6}"/>
              </a:ext>
            </a:extLst>
          </p:cNvPr>
          <p:cNvSpPr txBox="1"/>
          <p:nvPr/>
        </p:nvSpPr>
        <p:spPr>
          <a:xfrm>
            <a:off x="4246654" y="5121660"/>
            <a:ext cx="1643865" cy="369332"/>
          </a:xfrm>
          <a:prstGeom prst="rect">
            <a:avLst/>
          </a:prstGeom>
          <a:noFill/>
        </p:spPr>
        <p:txBody>
          <a:bodyPr wrap="square" rtlCol="0">
            <a:spAutoFit/>
          </a:bodyPr>
          <a:lstStyle/>
          <a:p>
            <a:r>
              <a:rPr lang="en-US" dirty="0"/>
              <a:t>=</a:t>
            </a:r>
            <a:endParaRPr lang="en-IN" dirty="0"/>
          </a:p>
        </p:txBody>
      </p:sp>
      <p:sp>
        <p:nvSpPr>
          <p:cNvPr id="48" name="TextBox 47">
            <a:extLst>
              <a:ext uri="{FF2B5EF4-FFF2-40B4-BE49-F238E27FC236}">
                <a16:creationId xmlns:a16="http://schemas.microsoft.com/office/drawing/2014/main" id="{4CA649EF-FE18-83A3-B88C-587FC7F40BB1}"/>
              </a:ext>
            </a:extLst>
          </p:cNvPr>
          <p:cNvSpPr txBox="1"/>
          <p:nvPr/>
        </p:nvSpPr>
        <p:spPr>
          <a:xfrm>
            <a:off x="2693546" y="4924741"/>
            <a:ext cx="1643865" cy="369332"/>
          </a:xfrm>
          <a:prstGeom prst="rect">
            <a:avLst/>
          </a:prstGeom>
          <a:noFill/>
        </p:spPr>
        <p:txBody>
          <a:bodyPr wrap="square" rtlCol="0">
            <a:spAutoFit/>
          </a:bodyPr>
          <a:lstStyle/>
          <a:p>
            <a:r>
              <a:rPr lang="en-US" dirty="0"/>
              <a:t>!</a:t>
            </a:r>
            <a:endParaRPr lang="en-IN" dirty="0"/>
          </a:p>
        </p:txBody>
      </p:sp>
      <p:sp>
        <p:nvSpPr>
          <p:cNvPr id="49" name="TextBox 48">
            <a:extLst>
              <a:ext uri="{FF2B5EF4-FFF2-40B4-BE49-F238E27FC236}">
                <a16:creationId xmlns:a16="http://schemas.microsoft.com/office/drawing/2014/main" id="{CE8FBABC-4EB3-04FC-CAA4-BE3E5862BC31}"/>
              </a:ext>
            </a:extLst>
          </p:cNvPr>
          <p:cNvSpPr txBox="1"/>
          <p:nvPr/>
        </p:nvSpPr>
        <p:spPr>
          <a:xfrm>
            <a:off x="4274049" y="6012088"/>
            <a:ext cx="1643865" cy="369332"/>
          </a:xfrm>
          <a:prstGeom prst="rect">
            <a:avLst/>
          </a:prstGeom>
          <a:noFill/>
        </p:spPr>
        <p:txBody>
          <a:bodyPr wrap="square" rtlCol="0">
            <a:spAutoFit/>
          </a:bodyPr>
          <a:lstStyle/>
          <a:p>
            <a:r>
              <a:rPr lang="en-US" dirty="0"/>
              <a:t>=</a:t>
            </a:r>
            <a:endParaRPr lang="en-IN" dirty="0"/>
          </a:p>
        </p:txBody>
      </p:sp>
      <p:sp>
        <p:nvSpPr>
          <p:cNvPr id="50" name="TextBox 49">
            <a:extLst>
              <a:ext uri="{FF2B5EF4-FFF2-40B4-BE49-F238E27FC236}">
                <a16:creationId xmlns:a16="http://schemas.microsoft.com/office/drawing/2014/main" id="{6F77CF57-9D6A-C3ED-4403-3B6FAA14B0C3}"/>
              </a:ext>
            </a:extLst>
          </p:cNvPr>
          <p:cNvSpPr txBox="1"/>
          <p:nvPr/>
        </p:nvSpPr>
        <p:spPr>
          <a:xfrm>
            <a:off x="2618201" y="5496672"/>
            <a:ext cx="1643865" cy="369332"/>
          </a:xfrm>
          <a:prstGeom prst="rect">
            <a:avLst/>
          </a:prstGeom>
          <a:noFill/>
        </p:spPr>
        <p:txBody>
          <a:bodyPr wrap="square" rtlCol="0">
            <a:spAutoFit/>
          </a:bodyPr>
          <a:lstStyle/>
          <a:p>
            <a:r>
              <a:rPr lang="en-US" dirty="0"/>
              <a:t>&gt;</a:t>
            </a:r>
            <a:endParaRPr lang="en-IN" dirty="0"/>
          </a:p>
        </p:txBody>
      </p:sp>
      <p:cxnSp>
        <p:nvCxnSpPr>
          <p:cNvPr id="51" name="Straight Arrow Connector 50">
            <a:extLst>
              <a:ext uri="{FF2B5EF4-FFF2-40B4-BE49-F238E27FC236}">
                <a16:creationId xmlns:a16="http://schemas.microsoft.com/office/drawing/2014/main" id="{32709651-6C6F-FE0F-32B1-084225B4C93B}"/>
              </a:ext>
            </a:extLst>
          </p:cNvPr>
          <p:cNvCxnSpPr/>
          <p:nvPr/>
        </p:nvCxnSpPr>
        <p:spPr>
          <a:xfrm>
            <a:off x="1140431" y="4782620"/>
            <a:ext cx="68836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A683A1F7-0B69-114C-CBC2-8EAFCD643EDA}"/>
              </a:ext>
            </a:extLst>
          </p:cNvPr>
          <p:cNvSpPr txBox="1"/>
          <p:nvPr/>
        </p:nvSpPr>
        <p:spPr>
          <a:xfrm>
            <a:off x="8479971" y="5121660"/>
            <a:ext cx="3221172" cy="830997"/>
          </a:xfrm>
          <a:prstGeom prst="rect">
            <a:avLst/>
          </a:prstGeom>
          <a:noFill/>
        </p:spPr>
        <p:txBody>
          <a:bodyPr wrap="square" rtlCol="0">
            <a:spAutoFit/>
          </a:bodyPr>
          <a:lstStyle/>
          <a:p>
            <a:r>
              <a:rPr lang="en-IN" sz="2400" dirty="0"/>
              <a:t>Scan </a:t>
            </a:r>
            <a:r>
              <a:rPr lang="en-IN" sz="2400" dirty="0">
                <a:solidFill>
                  <a:srgbClr val="FF0000"/>
                </a:solidFill>
              </a:rPr>
              <a:t>==!=!=</a:t>
            </a:r>
            <a:r>
              <a:rPr lang="en-IN" sz="2400" dirty="0">
                <a:solidFill>
                  <a:schemeClr val="accent1"/>
                </a:solidFill>
              </a:rPr>
              <a:t>==</a:t>
            </a:r>
          </a:p>
          <a:p>
            <a:r>
              <a:rPr lang="en-IN" sz="2400" dirty="0">
                <a:solidFill>
                  <a:schemeClr val="accent1"/>
                </a:solidFill>
              </a:rPr>
              <a:t>DE NE </a:t>
            </a:r>
            <a:r>
              <a:rPr lang="en-IN" sz="2400" dirty="0" err="1">
                <a:solidFill>
                  <a:schemeClr val="accent1"/>
                </a:solidFill>
              </a:rPr>
              <a:t>NE</a:t>
            </a:r>
            <a:endParaRPr lang="en-IN" sz="2400" dirty="0">
              <a:solidFill>
                <a:schemeClr val="accent1"/>
              </a:solidFill>
            </a:endParaRPr>
          </a:p>
        </p:txBody>
      </p:sp>
    </p:spTree>
    <p:extLst>
      <p:ext uri="{BB962C8B-B14F-4D97-AF65-F5344CB8AC3E}">
        <p14:creationId xmlns:p14="http://schemas.microsoft.com/office/powerpoint/2010/main" val="169219980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9044C2-1A4B-C66E-0620-8AD1FFA2B5C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5BF4F46-5B79-6264-1856-471E50E289B2}"/>
              </a:ext>
            </a:extLst>
          </p:cNvPr>
          <p:cNvSpPr>
            <a:spLocks noGrp="1"/>
          </p:cNvSpPr>
          <p:nvPr>
            <p:ph type="title"/>
          </p:nvPr>
        </p:nvSpPr>
        <p:spPr/>
        <p:txBody>
          <a:bodyPr/>
          <a:lstStyle/>
          <a:p>
            <a:r>
              <a:rPr lang="en-US" dirty="0"/>
              <a:t>Transition diagram for </a:t>
            </a:r>
            <a:r>
              <a:rPr lang="en-US" dirty="0" err="1">
                <a:solidFill>
                  <a:schemeClr val="accent1"/>
                </a:solidFill>
              </a:rPr>
              <a:t>relop</a:t>
            </a:r>
            <a:endParaRPr lang="en-US" dirty="0">
              <a:solidFill>
                <a:schemeClr val="accent1"/>
              </a:solidFill>
            </a:endParaRPr>
          </a:p>
        </p:txBody>
      </p:sp>
      <p:sp>
        <p:nvSpPr>
          <p:cNvPr id="3" name="Content Placeholder 2">
            <a:extLst>
              <a:ext uri="{FF2B5EF4-FFF2-40B4-BE49-F238E27FC236}">
                <a16:creationId xmlns:a16="http://schemas.microsoft.com/office/drawing/2014/main" id="{35AA04AC-A3C7-58BD-E64D-8B11895BC3D8}"/>
              </a:ext>
            </a:extLst>
          </p:cNvPr>
          <p:cNvSpPr>
            <a:spLocks noGrp="1"/>
          </p:cNvSpPr>
          <p:nvPr>
            <p:ph idx="1"/>
          </p:nvPr>
        </p:nvSpPr>
        <p:spPr/>
        <p:txBody>
          <a:bodyPr/>
          <a:lstStyle/>
          <a:p>
            <a:r>
              <a:rPr lang="en-US" dirty="0"/>
              <a:t>The automaton returns one {word, part-of-speech} pair starting from the current input pointer</a:t>
            </a:r>
          </a:p>
          <a:p>
            <a:r>
              <a:rPr lang="en-US" dirty="0"/>
              <a:t>It also advances the input pointer to point to the next word</a:t>
            </a:r>
          </a:p>
        </p:txBody>
      </p:sp>
      <p:sp>
        <p:nvSpPr>
          <p:cNvPr id="4" name="TextBox 3">
            <a:extLst>
              <a:ext uri="{FF2B5EF4-FFF2-40B4-BE49-F238E27FC236}">
                <a16:creationId xmlns:a16="http://schemas.microsoft.com/office/drawing/2014/main" id="{71546924-CA81-A3CA-D60B-117F50F4E5E5}"/>
              </a:ext>
            </a:extLst>
          </p:cNvPr>
          <p:cNvSpPr txBox="1"/>
          <p:nvPr/>
        </p:nvSpPr>
        <p:spPr>
          <a:xfrm>
            <a:off x="10505440" y="2844800"/>
            <a:ext cx="1452880" cy="1754326"/>
          </a:xfrm>
          <a:prstGeom prst="rect">
            <a:avLst/>
          </a:prstGeom>
          <a:noFill/>
        </p:spPr>
        <p:txBody>
          <a:bodyPr wrap="square" rtlCol="0">
            <a:spAutoFit/>
          </a:bodyPr>
          <a:lstStyle/>
          <a:p>
            <a:pPr marL="0" indent="0">
              <a:buNone/>
            </a:pPr>
            <a:r>
              <a:rPr lang="en-US" dirty="0"/>
              <a:t>&lt;      LT</a:t>
            </a:r>
          </a:p>
          <a:p>
            <a:pPr marL="0" indent="0">
              <a:buNone/>
            </a:pPr>
            <a:r>
              <a:rPr lang="en-US" dirty="0"/>
              <a:t>&lt;=    LE</a:t>
            </a:r>
          </a:p>
          <a:p>
            <a:pPr marL="0" indent="0">
              <a:buNone/>
            </a:pPr>
            <a:r>
              <a:rPr lang="en-US" dirty="0"/>
              <a:t>==    DE</a:t>
            </a:r>
          </a:p>
          <a:p>
            <a:pPr marL="0" indent="0">
              <a:buNone/>
            </a:pPr>
            <a:r>
              <a:rPr lang="en-US" dirty="0"/>
              <a:t>!=     NE</a:t>
            </a:r>
          </a:p>
          <a:p>
            <a:pPr marL="0" indent="0">
              <a:buNone/>
            </a:pPr>
            <a:r>
              <a:rPr lang="en-US" dirty="0"/>
              <a:t>&gt;      GT</a:t>
            </a:r>
          </a:p>
          <a:p>
            <a:pPr marL="0" indent="0">
              <a:buNone/>
            </a:pPr>
            <a:r>
              <a:rPr lang="en-US" dirty="0"/>
              <a:t>&gt;=    GE</a:t>
            </a:r>
            <a:endParaRPr lang="en-IN" dirty="0"/>
          </a:p>
        </p:txBody>
      </p:sp>
      <p:sp>
        <p:nvSpPr>
          <p:cNvPr id="5" name="Oval 4">
            <a:extLst>
              <a:ext uri="{FF2B5EF4-FFF2-40B4-BE49-F238E27FC236}">
                <a16:creationId xmlns:a16="http://schemas.microsoft.com/office/drawing/2014/main" id="{9AE6D0EB-A71F-A31F-9E09-E14C7F17B714}"/>
              </a:ext>
            </a:extLst>
          </p:cNvPr>
          <p:cNvSpPr/>
          <p:nvPr/>
        </p:nvSpPr>
        <p:spPr>
          <a:xfrm>
            <a:off x="1828800" y="4500081"/>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Oval 6">
            <a:extLst>
              <a:ext uri="{FF2B5EF4-FFF2-40B4-BE49-F238E27FC236}">
                <a16:creationId xmlns:a16="http://schemas.microsoft.com/office/drawing/2014/main" id="{3BA9F422-A096-9556-A139-DC27DB21A6CB}"/>
              </a:ext>
            </a:extLst>
          </p:cNvPr>
          <p:cNvSpPr/>
          <p:nvPr/>
        </p:nvSpPr>
        <p:spPr>
          <a:xfrm>
            <a:off x="3287730" y="3524038"/>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a:extLst>
              <a:ext uri="{FF2B5EF4-FFF2-40B4-BE49-F238E27FC236}">
                <a16:creationId xmlns:a16="http://schemas.microsoft.com/office/drawing/2014/main" id="{02561B9C-F158-769E-D297-AB72578D1E6F}"/>
              </a:ext>
            </a:extLst>
          </p:cNvPr>
          <p:cNvSpPr/>
          <p:nvPr/>
        </p:nvSpPr>
        <p:spPr>
          <a:xfrm>
            <a:off x="5042898" y="3532602"/>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Oval 8">
            <a:extLst>
              <a:ext uri="{FF2B5EF4-FFF2-40B4-BE49-F238E27FC236}">
                <a16:creationId xmlns:a16="http://schemas.microsoft.com/office/drawing/2014/main" id="{5AD16BE9-68A3-BE7C-E083-263660603C6C}"/>
              </a:ext>
            </a:extLst>
          </p:cNvPr>
          <p:cNvSpPr/>
          <p:nvPr/>
        </p:nvSpPr>
        <p:spPr>
          <a:xfrm>
            <a:off x="5061728" y="4342542"/>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Oval 9">
            <a:extLst>
              <a:ext uri="{FF2B5EF4-FFF2-40B4-BE49-F238E27FC236}">
                <a16:creationId xmlns:a16="http://schemas.microsoft.com/office/drawing/2014/main" id="{77F3C2BE-0950-3531-DB14-8E71728CB7F4}"/>
              </a:ext>
            </a:extLst>
          </p:cNvPr>
          <p:cNvSpPr/>
          <p:nvPr/>
        </p:nvSpPr>
        <p:spPr>
          <a:xfrm>
            <a:off x="5060018" y="5142213"/>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a:extLst>
              <a:ext uri="{FF2B5EF4-FFF2-40B4-BE49-F238E27FC236}">
                <a16:creationId xmlns:a16="http://schemas.microsoft.com/office/drawing/2014/main" id="{5E6F713D-FF5A-412A-2406-C02D2D6239D1}"/>
              </a:ext>
            </a:extLst>
          </p:cNvPr>
          <p:cNvSpPr/>
          <p:nvPr/>
        </p:nvSpPr>
        <p:spPr>
          <a:xfrm>
            <a:off x="5037760" y="5952158"/>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Oval 11">
            <a:extLst>
              <a:ext uri="{FF2B5EF4-FFF2-40B4-BE49-F238E27FC236}">
                <a16:creationId xmlns:a16="http://schemas.microsoft.com/office/drawing/2014/main" id="{39008EB8-7E08-8F02-B8D9-52DD4AEE1D4C}"/>
              </a:ext>
            </a:extLst>
          </p:cNvPr>
          <p:cNvSpPr/>
          <p:nvPr/>
        </p:nvSpPr>
        <p:spPr>
          <a:xfrm>
            <a:off x="3289447" y="5929896"/>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Oval 12">
            <a:extLst>
              <a:ext uri="{FF2B5EF4-FFF2-40B4-BE49-F238E27FC236}">
                <a16:creationId xmlns:a16="http://schemas.microsoft.com/office/drawing/2014/main" id="{99C263A0-2077-646E-16F2-1294A707CFCB}"/>
              </a:ext>
            </a:extLst>
          </p:cNvPr>
          <p:cNvSpPr/>
          <p:nvPr/>
        </p:nvSpPr>
        <p:spPr>
          <a:xfrm>
            <a:off x="3388755" y="360451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Oval 13">
            <a:extLst>
              <a:ext uri="{FF2B5EF4-FFF2-40B4-BE49-F238E27FC236}">
                <a16:creationId xmlns:a16="http://schemas.microsoft.com/office/drawing/2014/main" id="{3796FA3B-411F-3A99-86DE-55F047E9F36C}"/>
              </a:ext>
            </a:extLst>
          </p:cNvPr>
          <p:cNvSpPr/>
          <p:nvPr/>
        </p:nvSpPr>
        <p:spPr>
          <a:xfrm>
            <a:off x="5143921" y="3623357"/>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Oval 14">
            <a:extLst>
              <a:ext uri="{FF2B5EF4-FFF2-40B4-BE49-F238E27FC236}">
                <a16:creationId xmlns:a16="http://schemas.microsoft.com/office/drawing/2014/main" id="{7C71A32A-0B0D-BDEC-580A-45703A261213}"/>
              </a:ext>
            </a:extLst>
          </p:cNvPr>
          <p:cNvSpPr/>
          <p:nvPr/>
        </p:nvSpPr>
        <p:spPr>
          <a:xfrm>
            <a:off x="5142211" y="4423026"/>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Oval 15">
            <a:extLst>
              <a:ext uri="{FF2B5EF4-FFF2-40B4-BE49-F238E27FC236}">
                <a16:creationId xmlns:a16="http://schemas.microsoft.com/office/drawing/2014/main" id="{D0238A99-AB97-A03B-167B-10640E73F790}"/>
              </a:ext>
            </a:extLst>
          </p:cNvPr>
          <p:cNvSpPr/>
          <p:nvPr/>
        </p:nvSpPr>
        <p:spPr>
          <a:xfrm>
            <a:off x="5150775" y="521241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Oval 16">
            <a:extLst>
              <a:ext uri="{FF2B5EF4-FFF2-40B4-BE49-F238E27FC236}">
                <a16:creationId xmlns:a16="http://schemas.microsoft.com/office/drawing/2014/main" id="{47F649FA-69A4-F990-C545-1B6AF9BE84DD}"/>
              </a:ext>
            </a:extLst>
          </p:cNvPr>
          <p:cNvSpPr/>
          <p:nvPr/>
        </p:nvSpPr>
        <p:spPr>
          <a:xfrm>
            <a:off x="5107969" y="603263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Oval 17">
            <a:extLst>
              <a:ext uri="{FF2B5EF4-FFF2-40B4-BE49-F238E27FC236}">
                <a16:creationId xmlns:a16="http://schemas.microsoft.com/office/drawing/2014/main" id="{DA831EB1-C095-9705-228D-BDB397C0C9E4}"/>
              </a:ext>
            </a:extLst>
          </p:cNvPr>
          <p:cNvSpPr/>
          <p:nvPr/>
        </p:nvSpPr>
        <p:spPr>
          <a:xfrm>
            <a:off x="3369921" y="6000107"/>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Oval 18">
            <a:extLst>
              <a:ext uri="{FF2B5EF4-FFF2-40B4-BE49-F238E27FC236}">
                <a16:creationId xmlns:a16="http://schemas.microsoft.com/office/drawing/2014/main" id="{338D900F-C273-DBCA-6B1A-6A63F5BF3034}"/>
              </a:ext>
            </a:extLst>
          </p:cNvPr>
          <p:cNvSpPr/>
          <p:nvPr/>
        </p:nvSpPr>
        <p:spPr>
          <a:xfrm>
            <a:off x="3368211" y="5186738"/>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Oval 19">
            <a:extLst>
              <a:ext uri="{FF2B5EF4-FFF2-40B4-BE49-F238E27FC236}">
                <a16:creationId xmlns:a16="http://schemas.microsoft.com/office/drawing/2014/main" id="{FC6327BB-3CD6-C021-3F26-574526F9F098}"/>
              </a:ext>
            </a:extLst>
          </p:cNvPr>
          <p:cNvSpPr/>
          <p:nvPr/>
        </p:nvSpPr>
        <p:spPr>
          <a:xfrm>
            <a:off x="3345953" y="4435015"/>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22" name="Straight Arrow Connector 21">
            <a:extLst>
              <a:ext uri="{FF2B5EF4-FFF2-40B4-BE49-F238E27FC236}">
                <a16:creationId xmlns:a16="http://schemas.microsoft.com/office/drawing/2014/main" id="{964B4C83-6EF8-BBA5-25D6-4A0647313619}"/>
              </a:ext>
            </a:extLst>
          </p:cNvPr>
          <p:cNvCxnSpPr>
            <a:stCxn id="5" idx="7"/>
            <a:endCxn id="13" idx="2"/>
          </p:cNvCxnSpPr>
          <p:nvPr/>
        </p:nvCxnSpPr>
        <p:spPr>
          <a:xfrm flipV="1">
            <a:off x="2346203" y="3887059"/>
            <a:ext cx="1042552" cy="6957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9C19CD10-E48C-10BE-D50A-FDCE3CD5471D}"/>
              </a:ext>
            </a:extLst>
          </p:cNvPr>
          <p:cNvCxnSpPr>
            <a:stCxn id="13" idx="6"/>
            <a:endCxn id="14" idx="2"/>
          </p:cNvCxnSpPr>
          <p:nvPr/>
        </p:nvCxnSpPr>
        <p:spPr>
          <a:xfrm>
            <a:off x="3994930" y="3887059"/>
            <a:ext cx="1148991" cy="188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6CC5BE0C-8D50-813A-CC00-D43789A4679A}"/>
              </a:ext>
            </a:extLst>
          </p:cNvPr>
          <p:cNvCxnSpPr>
            <a:stCxn id="5" idx="6"/>
            <a:endCxn id="20" idx="2"/>
          </p:cNvCxnSpPr>
          <p:nvPr/>
        </p:nvCxnSpPr>
        <p:spPr>
          <a:xfrm flipV="1">
            <a:off x="2434975" y="4717555"/>
            <a:ext cx="910978" cy="650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6006FA6F-DA74-FADD-BD53-118D6836D7AD}"/>
              </a:ext>
            </a:extLst>
          </p:cNvPr>
          <p:cNvCxnSpPr>
            <a:stCxn id="20" idx="6"/>
            <a:endCxn id="15" idx="2"/>
          </p:cNvCxnSpPr>
          <p:nvPr/>
        </p:nvCxnSpPr>
        <p:spPr>
          <a:xfrm flipV="1">
            <a:off x="3952128" y="4705566"/>
            <a:ext cx="1190083" cy="119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B3E91407-BB5E-BD4A-91A1-FE41A8BF63C5}"/>
              </a:ext>
            </a:extLst>
          </p:cNvPr>
          <p:cNvCxnSpPr>
            <a:stCxn id="5" idx="5"/>
            <a:endCxn id="19" idx="2"/>
          </p:cNvCxnSpPr>
          <p:nvPr/>
        </p:nvCxnSpPr>
        <p:spPr>
          <a:xfrm>
            <a:off x="2346203" y="4982406"/>
            <a:ext cx="1022008" cy="4868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5BEFFE04-0FF2-2C43-491C-5B76862C6C8E}"/>
              </a:ext>
            </a:extLst>
          </p:cNvPr>
          <p:cNvCxnSpPr>
            <a:stCxn id="19" idx="6"/>
            <a:endCxn id="16" idx="2"/>
          </p:cNvCxnSpPr>
          <p:nvPr/>
        </p:nvCxnSpPr>
        <p:spPr>
          <a:xfrm>
            <a:off x="3974386" y="5469278"/>
            <a:ext cx="1176389" cy="256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95159EE0-A951-07BF-5E3D-31BBCFDF4A68}"/>
              </a:ext>
            </a:extLst>
          </p:cNvPr>
          <p:cNvCxnSpPr>
            <a:stCxn id="5" idx="4"/>
            <a:endCxn id="18" idx="1"/>
          </p:cNvCxnSpPr>
          <p:nvPr/>
        </p:nvCxnSpPr>
        <p:spPr>
          <a:xfrm>
            <a:off x="2131888" y="5065160"/>
            <a:ext cx="1326805" cy="1017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50173DF7-EE21-9D69-2637-469DE9F56688}"/>
              </a:ext>
            </a:extLst>
          </p:cNvPr>
          <p:cNvCxnSpPr>
            <a:stCxn id="12" idx="6"/>
            <a:endCxn id="17" idx="2"/>
          </p:cNvCxnSpPr>
          <p:nvPr/>
        </p:nvCxnSpPr>
        <p:spPr>
          <a:xfrm>
            <a:off x="4070283" y="6282506"/>
            <a:ext cx="1037686" cy="326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7BAC237C-A6BA-4BD3-02E5-275E5405CF5F}"/>
              </a:ext>
            </a:extLst>
          </p:cNvPr>
          <p:cNvSpPr txBox="1"/>
          <p:nvPr/>
        </p:nvSpPr>
        <p:spPr>
          <a:xfrm>
            <a:off x="5866547" y="3628496"/>
            <a:ext cx="1643865" cy="369332"/>
          </a:xfrm>
          <a:prstGeom prst="rect">
            <a:avLst/>
          </a:prstGeom>
          <a:noFill/>
        </p:spPr>
        <p:txBody>
          <a:bodyPr wrap="square" rtlCol="0">
            <a:spAutoFit/>
          </a:bodyPr>
          <a:lstStyle/>
          <a:p>
            <a:r>
              <a:rPr lang="en-US"/>
              <a:t>return LE;</a:t>
            </a:r>
            <a:endParaRPr lang="en-IN" dirty="0"/>
          </a:p>
        </p:txBody>
      </p:sp>
      <p:sp>
        <p:nvSpPr>
          <p:cNvPr id="38" name="TextBox 37">
            <a:extLst>
              <a:ext uri="{FF2B5EF4-FFF2-40B4-BE49-F238E27FC236}">
                <a16:creationId xmlns:a16="http://schemas.microsoft.com/office/drawing/2014/main" id="{B8FC34EA-16FC-AB67-6F9D-4255DA4F4B07}"/>
              </a:ext>
            </a:extLst>
          </p:cNvPr>
          <p:cNvSpPr txBox="1"/>
          <p:nvPr/>
        </p:nvSpPr>
        <p:spPr>
          <a:xfrm>
            <a:off x="5813467" y="4458989"/>
            <a:ext cx="1643865" cy="369332"/>
          </a:xfrm>
          <a:prstGeom prst="rect">
            <a:avLst/>
          </a:prstGeom>
          <a:noFill/>
        </p:spPr>
        <p:txBody>
          <a:bodyPr wrap="square" rtlCol="0">
            <a:spAutoFit/>
          </a:bodyPr>
          <a:lstStyle/>
          <a:p>
            <a:r>
              <a:rPr lang="en-US" dirty="0"/>
              <a:t>return DE;</a:t>
            </a:r>
            <a:endParaRPr lang="en-IN" dirty="0"/>
          </a:p>
        </p:txBody>
      </p:sp>
      <p:sp>
        <p:nvSpPr>
          <p:cNvPr id="39" name="TextBox 38">
            <a:extLst>
              <a:ext uri="{FF2B5EF4-FFF2-40B4-BE49-F238E27FC236}">
                <a16:creationId xmlns:a16="http://schemas.microsoft.com/office/drawing/2014/main" id="{96FBC35E-9031-7DFA-D6F3-B663C2CC517C}"/>
              </a:ext>
            </a:extLst>
          </p:cNvPr>
          <p:cNvSpPr txBox="1"/>
          <p:nvPr/>
        </p:nvSpPr>
        <p:spPr>
          <a:xfrm>
            <a:off x="5811755" y="5340853"/>
            <a:ext cx="1643865" cy="369332"/>
          </a:xfrm>
          <a:prstGeom prst="rect">
            <a:avLst/>
          </a:prstGeom>
          <a:noFill/>
        </p:spPr>
        <p:txBody>
          <a:bodyPr wrap="square" rtlCol="0">
            <a:spAutoFit/>
          </a:bodyPr>
          <a:lstStyle/>
          <a:p>
            <a:r>
              <a:rPr lang="en-US" dirty="0"/>
              <a:t>return NE;</a:t>
            </a:r>
            <a:endParaRPr lang="en-IN" dirty="0"/>
          </a:p>
        </p:txBody>
      </p:sp>
      <p:sp>
        <p:nvSpPr>
          <p:cNvPr id="40" name="TextBox 39">
            <a:extLst>
              <a:ext uri="{FF2B5EF4-FFF2-40B4-BE49-F238E27FC236}">
                <a16:creationId xmlns:a16="http://schemas.microsoft.com/office/drawing/2014/main" id="{2A99EA42-B588-F426-FC2B-D92109BAE1AF}"/>
              </a:ext>
            </a:extLst>
          </p:cNvPr>
          <p:cNvSpPr txBox="1"/>
          <p:nvPr/>
        </p:nvSpPr>
        <p:spPr>
          <a:xfrm>
            <a:off x="5881961" y="6099430"/>
            <a:ext cx="1643865" cy="369332"/>
          </a:xfrm>
          <a:prstGeom prst="rect">
            <a:avLst/>
          </a:prstGeom>
          <a:noFill/>
        </p:spPr>
        <p:txBody>
          <a:bodyPr wrap="square" rtlCol="0">
            <a:spAutoFit/>
          </a:bodyPr>
          <a:lstStyle/>
          <a:p>
            <a:r>
              <a:rPr lang="en-US" dirty="0"/>
              <a:t>return GE;</a:t>
            </a:r>
            <a:endParaRPr lang="en-IN" dirty="0"/>
          </a:p>
        </p:txBody>
      </p:sp>
      <p:sp>
        <p:nvSpPr>
          <p:cNvPr id="41" name="TextBox 40">
            <a:extLst>
              <a:ext uri="{FF2B5EF4-FFF2-40B4-BE49-F238E27FC236}">
                <a16:creationId xmlns:a16="http://schemas.microsoft.com/office/drawing/2014/main" id="{373D15F9-4C4B-03AB-0E19-3AB24D977CF6}"/>
              </a:ext>
            </a:extLst>
          </p:cNvPr>
          <p:cNvSpPr txBox="1"/>
          <p:nvPr/>
        </p:nvSpPr>
        <p:spPr>
          <a:xfrm>
            <a:off x="2304841" y="6251830"/>
            <a:ext cx="1643865" cy="369332"/>
          </a:xfrm>
          <a:prstGeom prst="rect">
            <a:avLst/>
          </a:prstGeom>
          <a:noFill/>
        </p:spPr>
        <p:txBody>
          <a:bodyPr wrap="square" rtlCol="0">
            <a:spAutoFit/>
          </a:bodyPr>
          <a:lstStyle/>
          <a:p>
            <a:r>
              <a:rPr lang="en-US" dirty="0"/>
              <a:t>return GT;</a:t>
            </a:r>
            <a:endParaRPr lang="en-IN" dirty="0"/>
          </a:p>
        </p:txBody>
      </p:sp>
      <p:sp>
        <p:nvSpPr>
          <p:cNvPr id="42" name="TextBox 41">
            <a:extLst>
              <a:ext uri="{FF2B5EF4-FFF2-40B4-BE49-F238E27FC236}">
                <a16:creationId xmlns:a16="http://schemas.microsoft.com/office/drawing/2014/main" id="{1B42BAA4-8467-0650-14CC-A2B0635E7CA9}"/>
              </a:ext>
            </a:extLst>
          </p:cNvPr>
          <p:cNvSpPr txBox="1"/>
          <p:nvPr/>
        </p:nvSpPr>
        <p:spPr>
          <a:xfrm>
            <a:off x="2457241" y="3239784"/>
            <a:ext cx="1643865" cy="369332"/>
          </a:xfrm>
          <a:prstGeom prst="rect">
            <a:avLst/>
          </a:prstGeom>
          <a:noFill/>
        </p:spPr>
        <p:txBody>
          <a:bodyPr wrap="square" rtlCol="0">
            <a:spAutoFit/>
          </a:bodyPr>
          <a:lstStyle/>
          <a:p>
            <a:r>
              <a:rPr lang="en-US" dirty="0"/>
              <a:t>return LT;</a:t>
            </a:r>
            <a:endParaRPr lang="en-IN" dirty="0"/>
          </a:p>
        </p:txBody>
      </p:sp>
      <p:sp>
        <p:nvSpPr>
          <p:cNvPr id="43" name="TextBox 42">
            <a:extLst>
              <a:ext uri="{FF2B5EF4-FFF2-40B4-BE49-F238E27FC236}">
                <a16:creationId xmlns:a16="http://schemas.microsoft.com/office/drawing/2014/main" id="{CD55BD85-2882-8907-68B6-5FAEFAC23E67}"/>
              </a:ext>
            </a:extLst>
          </p:cNvPr>
          <p:cNvSpPr txBox="1"/>
          <p:nvPr/>
        </p:nvSpPr>
        <p:spPr>
          <a:xfrm>
            <a:off x="2476078" y="3957258"/>
            <a:ext cx="1643865" cy="369332"/>
          </a:xfrm>
          <a:prstGeom prst="rect">
            <a:avLst/>
          </a:prstGeom>
          <a:noFill/>
        </p:spPr>
        <p:txBody>
          <a:bodyPr wrap="square" rtlCol="0">
            <a:spAutoFit/>
          </a:bodyPr>
          <a:lstStyle/>
          <a:p>
            <a:r>
              <a:rPr lang="en-US" dirty="0"/>
              <a:t>&lt;</a:t>
            </a:r>
            <a:endParaRPr lang="en-IN" dirty="0"/>
          </a:p>
        </p:txBody>
      </p:sp>
      <p:sp>
        <p:nvSpPr>
          <p:cNvPr id="44" name="TextBox 43">
            <a:extLst>
              <a:ext uri="{FF2B5EF4-FFF2-40B4-BE49-F238E27FC236}">
                <a16:creationId xmlns:a16="http://schemas.microsoft.com/office/drawing/2014/main" id="{7A098432-67C8-539D-1B69-5842704D085B}"/>
              </a:ext>
            </a:extLst>
          </p:cNvPr>
          <p:cNvSpPr txBox="1"/>
          <p:nvPr/>
        </p:nvSpPr>
        <p:spPr>
          <a:xfrm>
            <a:off x="4292886" y="3554855"/>
            <a:ext cx="1643865" cy="369332"/>
          </a:xfrm>
          <a:prstGeom prst="rect">
            <a:avLst/>
          </a:prstGeom>
          <a:noFill/>
        </p:spPr>
        <p:txBody>
          <a:bodyPr wrap="square" rtlCol="0">
            <a:spAutoFit/>
          </a:bodyPr>
          <a:lstStyle/>
          <a:p>
            <a:r>
              <a:rPr lang="en-US" dirty="0"/>
              <a:t>=</a:t>
            </a:r>
            <a:endParaRPr lang="en-IN" dirty="0"/>
          </a:p>
        </p:txBody>
      </p:sp>
      <p:sp>
        <p:nvSpPr>
          <p:cNvPr id="45" name="TextBox 44">
            <a:extLst>
              <a:ext uri="{FF2B5EF4-FFF2-40B4-BE49-F238E27FC236}">
                <a16:creationId xmlns:a16="http://schemas.microsoft.com/office/drawing/2014/main" id="{D60AD278-BDDD-167C-F177-35D3DF853409}"/>
              </a:ext>
            </a:extLst>
          </p:cNvPr>
          <p:cNvSpPr txBox="1"/>
          <p:nvPr/>
        </p:nvSpPr>
        <p:spPr>
          <a:xfrm>
            <a:off x="2647314" y="4405893"/>
            <a:ext cx="1643865" cy="369332"/>
          </a:xfrm>
          <a:prstGeom prst="rect">
            <a:avLst/>
          </a:prstGeom>
          <a:noFill/>
        </p:spPr>
        <p:txBody>
          <a:bodyPr wrap="square" rtlCol="0">
            <a:spAutoFit/>
          </a:bodyPr>
          <a:lstStyle/>
          <a:p>
            <a:r>
              <a:rPr lang="en-US" dirty="0"/>
              <a:t>=</a:t>
            </a:r>
            <a:endParaRPr lang="en-IN" dirty="0"/>
          </a:p>
        </p:txBody>
      </p:sp>
      <p:sp>
        <p:nvSpPr>
          <p:cNvPr id="46" name="TextBox 45">
            <a:extLst>
              <a:ext uri="{FF2B5EF4-FFF2-40B4-BE49-F238E27FC236}">
                <a16:creationId xmlns:a16="http://schemas.microsoft.com/office/drawing/2014/main" id="{4E71F958-880D-EA0A-0E37-216C8B50BCDD}"/>
              </a:ext>
            </a:extLst>
          </p:cNvPr>
          <p:cNvSpPr txBox="1"/>
          <p:nvPr/>
        </p:nvSpPr>
        <p:spPr>
          <a:xfrm>
            <a:off x="4258638" y="4363087"/>
            <a:ext cx="1643865" cy="369332"/>
          </a:xfrm>
          <a:prstGeom prst="rect">
            <a:avLst/>
          </a:prstGeom>
          <a:noFill/>
        </p:spPr>
        <p:txBody>
          <a:bodyPr wrap="square" rtlCol="0">
            <a:spAutoFit/>
          </a:bodyPr>
          <a:lstStyle/>
          <a:p>
            <a:r>
              <a:rPr lang="en-US" dirty="0"/>
              <a:t>=</a:t>
            </a:r>
            <a:endParaRPr lang="en-IN" dirty="0"/>
          </a:p>
        </p:txBody>
      </p:sp>
      <p:sp>
        <p:nvSpPr>
          <p:cNvPr id="47" name="TextBox 46">
            <a:extLst>
              <a:ext uri="{FF2B5EF4-FFF2-40B4-BE49-F238E27FC236}">
                <a16:creationId xmlns:a16="http://schemas.microsoft.com/office/drawing/2014/main" id="{2929E15E-C093-DB6C-2FE3-0C4B374F2423}"/>
              </a:ext>
            </a:extLst>
          </p:cNvPr>
          <p:cNvSpPr txBox="1"/>
          <p:nvPr/>
        </p:nvSpPr>
        <p:spPr>
          <a:xfrm>
            <a:off x="4246654" y="5121660"/>
            <a:ext cx="1643865" cy="369332"/>
          </a:xfrm>
          <a:prstGeom prst="rect">
            <a:avLst/>
          </a:prstGeom>
          <a:noFill/>
        </p:spPr>
        <p:txBody>
          <a:bodyPr wrap="square" rtlCol="0">
            <a:spAutoFit/>
          </a:bodyPr>
          <a:lstStyle/>
          <a:p>
            <a:r>
              <a:rPr lang="en-US" dirty="0"/>
              <a:t>=</a:t>
            </a:r>
            <a:endParaRPr lang="en-IN" dirty="0"/>
          </a:p>
        </p:txBody>
      </p:sp>
      <p:sp>
        <p:nvSpPr>
          <p:cNvPr id="48" name="TextBox 47">
            <a:extLst>
              <a:ext uri="{FF2B5EF4-FFF2-40B4-BE49-F238E27FC236}">
                <a16:creationId xmlns:a16="http://schemas.microsoft.com/office/drawing/2014/main" id="{AB058720-7970-BF52-6AAB-3C85CAB5E725}"/>
              </a:ext>
            </a:extLst>
          </p:cNvPr>
          <p:cNvSpPr txBox="1"/>
          <p:nvPr/>
        </p:nvSpPr>
        <p:spPr>
          <a:xfrm>
            <a:off x="2693546" y="4924741"/>
            <a:ext cx="1643865" cy="369332"/>
          </a:xfrm>
          <a:prstGeom prst="rect">
            <a:avLst/>
          </a:prstGeom>
          <a:noFill/>
        </p:spPr>
        <p:txBody>
          <a:bodyPr wrap="square" rtlCol="0">
            <a:spAutoFit/>
          </a:bodyPr>
          <a:lstStyle/>
          <a:p>
            <a:r>
              <a:rPr lang="en-US" dirty="0"/>
              <a:t>!</a:t>
            </a:r>
            <a:endParaRPr lang="en-IN" dirty="0"/>
          </a:p>
        </p:txBody>
      </p:sp>
      <p:sp>
        <p:nvSpPr>
          <p:cNvPr id="49" name="TextBox 48">
            <a:extLst>
              <a:ext uri="{FF2B5EF4-FFF2-40B4-BE49-F238E27FC236}">
                <a16:creationId xmlns:a16="http://schemas.microsoft.com/office/drawing/2014/main" id="{271F0BC6-C4E1-4F7C-996E-1755B8EAC00F}"/>
              </a:ext>
            </a:extLst>
          </p:cNvPr>
          <p:cNvSpPr txBox="1"/>
          <p:nvPr/>
        </p:nvSpPr>
        <p:spPr>
          <a:xfrm>
            <a:off x="4274049" y="6012088"/>
            <a:ext cx="1643865" cy="369332"/>
          </a:xfrm>
          <a:prstGeom prst="rect">
            <a:avLst/>
          </a:prstGeom>
          <a:noFill/>
        </p:spPr>
        <p:txBody>
          <a:bodyPr wrap="square" rtlCol="0">
            <a:spAutoFit/>
          </a:bodyPr>
          <a:lstStyle/>
          <a:p>
            <a:r>
              <a:rPr lang="en-US" dirty="0"/>
              <a:t>=</a:t>
            </a:r>
            <a:endParaRPr lang="en-IN" dirty="0"/>
          </a:p>
        </p:txBody>
      </p:sp>
      <p:sp>
        <p:nvSpPr>
          <p:cNvPr id="50" name="TextBox 49">
            <a:extLst>
              <a:ext uri="{FF2B5EF4-FFF2-40B4-BE49-F238E27FC236}">
                <a16:creationId xmlns:a16="http://schemas.microsoft.com/office/drawing/2014/main" id="{2B3AB1EE-2873-CEE5-1F89-9BC8C23450B0}"/>
              </a:ext>
            </a:extLst>
          </p:cNvPr>
          <p:cNvSpPr txBox="1"/>
          <p:nvPr/>
        </p:nvSpPr>
        <p:spPr>
          <a:xfrm>
            <a:off x="2618201" y="5496672"/>
            <a:ext cx="1643865" cy="369332"/>
          </a:xfrm>
          <a:prstGeom prst="rect">
            <a:avLst/>
          </a:prstGeom>
          <a:noFill/>
        </p:spPr>
        <p:txBody>
          <a:bodyPr wrap="square" rtlCol="0">
            <a:spAutoFit/>
          </a:bodyPr>
          <a:lstStyle/>
          <a:p>
            <a:r>
              <a:rPr lang="en-US" dirty="0"/>
              <a:t>&gt;</a:t>
            </a:r>
            <a:endParaRPr lang="en-IN" dirty="0"/>
          </a:p>
        </p:txBody>
      </p:sp>
      <p:cxnSp>
        <p:nvCxnSpPr>
          <p:cNvPr id="51" name="Straight Arrow Connector 50">
            <a:extLst>
              <a:ext uri="{FF2B5EF4-FFF2-40B4-BE49-F238E27FC236}">
                <a16:creationId xmlns:a16="http://schemas.microsoft.com/office/drawing/2014/main" id="{9BD1B959-2322-5C1D-AA90-F1C9596497B6}"/>
              </a:ext>
            </a:extLst>
          </p:cNvPr>
          <p:cNvCxnSpPr/>
          <p:nvPr/>
        </p:nvCxnSpPr>
        <p:spPr>
          <a:xfrm>
            <a:off x="1140431" y="4782620"/>
            <a:ext cx="68836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1917215C-FA54-1450-C1FF-AE281B1100AA}"/>
              </a:ext>
            </a:extLst>
          </p:cNvPr>
          <p:cNvSpPr txBox="1"/>
          <p:nvPr/>
        </p:nvSpPr>
        <p:spPr>
          <a:xfrm>
            <a:off x="8479971" y="5121660"/>
            <a:ext cx="3221172" cy="830997"/>
          </a:xfrm>
          <a:prstGeom prst="rect">
            <a:avLst/>
          </a:prstGeom>
          <a:noFill/>
        </p:spPr>
        <p:txBody>
          <a:bodyPr wrap="square" rtlCol="0">
            <a:spAutoFit/>
          </a:bodyPr>
          <a:lstStyle/>
          <a:p>
            <a:r>
              <a:rPr lang="en-IN" sz="2400" dirty="0"/>
              <a:t>Scan </a:t>
            </a:r>
            <a:r>
              <a:rPr lang="en-IN" sz="2400" dirty="0">
                <a:solidFill>
                  <a:srgbClr val="FF0000"/>
                </a:solidFill>
              </a:rPr>
              <a:t>==!=!===</a:t>
            </a:r>
          </a:p>
          <a:p>
            <a:r>
              <a:rPr lang="en-IN" sz="2400" dirty="0">
                <a:solidFill>
                  <a:schemeClr val="accent1"/>
                </a:solidFill>
              </a:rPr>
              <a:t>DE NE </a:t>
            </a:r>
            <a:r>
              <a:rPr lang="en-IN" sz="2400" dirty="0" err="1">
                <a:solidFill>
                  <a:schemeClr val="accent1"/>
                </a:solidFill>
              </a:rPr>
              <a:t>NE</a:t>
            </a:r>
            <a:r>
              <a:rPr lang="en-IN" sz="2400" dirty="0">
                <a:solidFill>
                  <a:schemeClr val="accent1"/>
                </a:solidFill>
              </a:rPr>
              <a:t> DE</a:t>
            </a:r>
          </a:p>
        </p:txBody>
      </p:sp>
    </p:spTree>
    <p:extLst>
      <p:ext uri="{BB962C8B-B14F-4D97-AF65-F5344CB8AC3E}">
        <p14:creationId xmlns:p14="http://schemas.microsoft.com/office/powerpoint/2010/main" val="59984776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A6DC71-9FD7-DE70-550A-114BC4974B3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381F22A-4B27-528D-6F07-A1C7B42050C5}"/>
              </a:ext>
            </a:extLst>
          </p:cNvPr>
          <p:cNvSpPr>
            <a:spLocks noGrp="1"/>
          </p:cNvSpPr>
          <p:nvPr>
            <p:ph type="title"/>
          </p:nvPr>
        </p:nvSpPr>
        <p:spPr/>
        <p:txBody>
          <a:bodyPr/>
          <a:lstStyle/>
          <a:p>
            <a:r>
              <a:rPr lang="en-US" dirty="0"/>
              <a:t>Transition diagram for </a:t>
            </a:r>
            <a:r>
              <a:rPr lang="en-US" dirty="0" err="1">
                <a:solidFill>
                  <a:schemeClr val="accent1"/>
                </a:solidFill>
              </a:rPr>
              <a:t>relop</a:t>
            </a:r>
            <a:endParaRPr lang="en-US" dirty="0">
              <a:solidFill>
                <a:schemeClr val="accent1"/>
              </a:solidFill>
            </a:endParaRPr>
          </a:p>
        </p:txBody>
      </p:sp>
      <p:sp>
        <p:nvSpPr>
          <p:cNvPr id="3" name="Content Placeholder 2">
            <a:extLst>
              <a:ext uri="{FF2B5EF4-FFF2-40B4-BE49-F238E27FC236}">
                <a16:creationId xmlns:a16="http://schemas.microsoft.com/office/drawing/2014/main" id="{563D6DFF-63D4-A1AC-AD29-2BF7A3436D66}"/>
              </a:ext>
            </a:extLst>
          </p:cNvPr>
          <p:cNvSpPr>
            <a:spLocks noGrp="1"/>
          </p:cNvSpPr>
          <p:nvPr>
            <p:ph idx="1"/>
          </p:nvPr>
        </p:nvSpPr>
        <p:spPr/>
        <p:txBody>
          <a:bodyPr/>
          <a:lstStyle/>
          <a:p>
            <a:r>
              <a:rPr lang="en-US" dirty="0"/>
              <a:t>The automaton returns one {word, part-of-speech} pair starting from the current input pointer</a:t>
            </a:r>
          </a:p>
          <a:p>
            <a:r>
              <a:rPr lang="en-US" dirty="0"/>
              <a:t>It also advances the input pointer to point to the next word</a:t>
            </a:r>
          </a:p>
        </p:txBody>
      </p:sp>
      <p:sp>
        <p:nvSpPr>
          <p:cNvPr id="4" name="TextBox 3">
            <a:extLst>
              <a:ext uri="{FF2B5EF4-FFF2-40B4-BE49-F238E27FC236}">
                <a16:creationId xmlns:a16="http://schemas.microsoft.com/office/drawing/2014/main" id="{125ED32D-1EE9-F0F0-AEE1-2DB4D74A4B45}"/>
              </a:ext>
            </a:extLst>
          </p:cNvPr>
          <p:cNvSpPr txBox="1"/>
          <p:nvPr/>
        </p:nvSpPr>
        <p:spPr>
          <a:xfrm>
            <a:off x="10505440" y="2844800"/>
            <a:ext cx="1452880" cy="1754326"/>
          </a:xfrm>
          <a:prstGeom prst="rect">
            <a:avLst/>
          </a:prstGeom>
          <a:noFill/>
        </p:spPr>
        <p:txBody>
          <a:bodyPr wrap="square" rtlCol="0">
            <a:spAutoFit/>
          </a:bodyPr>
          <a:lstStyle/>
          <a:p>
            <a:pPr marL="0" indent="0">
              <a:buNone/>
            </a:pPr>
            <a:r>
              <a:rPr lang="en-US" dirty="0"/>
              <a:t>&lt;      LT</a:t>
            </a:r>
          </a:p>
          <a:p>
            <a:pPr marL="0" indent="0">
              <a:buNone/>
            </a:pPr>
            <a:r>
              <a:rPr lang="en-US" dirty="0"/>
              <a:t>&lt;=    LE</a:t>
            </a:r>
          </a:p>
          <a:p>
            <a:pPr marL="0" indent="0">
              <a:buNone/>
            </a:pPr>
            <a:r>
              <a:rPr lang="en-US" dirty="0"/>
              <a:t>==    DE</a:t>
            </a:r>
          </a:p>
          <a:p>
            <a:pPr marL="0" indent="0">
              <a:buNone/>
            </a:pPr>
            <a:r>
              <a:rPr lang="en-US" dirty="0"/>
              <a:t>!=     NE</a:t>
            </a:r>
          </a:p>
          <a:p>
            <a:pPr marL="0" indent="0">
              <a:buNone/>
            </a:pPr>
            <a:r>
              <a:rPr lang="en-US" dirty="0"/>
              <a:t>&gt;      GT</a:t>
            </a:r>
          </a:p>
          <a:p>
            <a:pPr marL="0" indent="0">
              <a:buNone/>
            </a:pPr>
            <a:r>
              <a:rPr lang="en-US" dirty="0"/>
              <a:t>&gt;=    GE</a:t>
            </a:r>
            <a:endParaRPr lang="en-IN" dirty="0"/>
          </a:p>
        </p:txBody>
      </p:sp>
      <p:sp>
        <p:nvSpPr>
          <p:cNvPr id="5" name="Oval 4">
            <a:extLst>
              <a:ext uri="{FF2B5EF4-FFF2-40B4-BE49-F238E27FC236}">
                <a16:creationId xmlns:a16="http://schemas.microsoft.com/office/drawing/2014/main" id="{916B34EA-199D-6F91-3BE5-80592B1229C4}"/>
              </a:ext>
            </a:extLst>
          </p:cNvPr>
          <p:cNvSpPr/>
          <p:nvPr/>
        </p:nvSpPr>
        <p:spPr>
          <a:xfrm>
            <a:off x="1828800" y="4500081"/>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Oval 6">
            <a:extLst>
              <a:ext uri="{FF2B5EF4-FFF2-40B4-BE49-F238E27FC236}">
                <a16:creationId xmlns:a16="http://schemas.microsoft.com/office/drawing/2014/main" id="{497B3144-46CB-70BA-3F31-9C3781D9E381}"/>
              </a:ext>
            </a:extLst>
          </p:cNvPr>
          <p:cNvSpPr/>
          <p:nvPr/>
        </p:nvSpPr>
        <p:spPr>
          <a:xfrm>
            <a:off x="3287730" y="3524038"/>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a:extLst>
              <a:ext uri="{FF2B5EF4-FFF2-40B4-BE49-F238E27FC236}">
                <a16:creationId xmlns:a16="http://schemas.microsoft.com/office/drawing/2014/main" id="{B58CF13E-A93E-310C-0A5E-3454CE19AC29}"/>
              </a:ext>
            </a:extLst>
          </p:cNvPr>
          <p:cNvSpPr/>
          <p:nvPr/>
        </p:nvSpPr>
        <p:spPr>
          <a:xfrm>
            <a:off x="5042898" y="3532602"/>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Oval 8">
            <a:extLst>
              <a:ext uri="{FF2B5EF4-FFF2-40B4-BE49-F238E27FC236}">
                <a16:creationId xmlns:a16="http://schemas.microsoft.com/office/drawing/2014/main" id="{ACC661EE-8340-0ED7-0D12-2B5C9A7D5E61}"/>
              </a:ext>
            </a:extLst>
          </p:cNvPr>
          <p:cNvSpPr/>
          <p:nvPr/>
        </p:nvSpPr>
        <p:spPr>
          <a:xfrm>
            <a:off x="5061728" y="4342542"/>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Oval 9">
            <a:extLst>
              <a:ext uri="{FF2B5EF4-FFF2-40B4-BE49-F238E27FC236}">
                <a16:creationId xmlns:a16="http://schemas.microsoft.com/office/drawing/2014/main" id="{A1EBFBAC-C6E8-D0B7-FDF5-578251FF56A8}"/>
              </a:ext>
            </a:extLst>
          </p:cNvPr>
          <p:cNvSpPr/>
          <p:nvPr/>
        </p:nvSpPr>
        <p:spPr>
          <a:xfrm>
            <a:off x="5060018" y="5142213"/>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a:extLst>
              <a:ext uri="{FF2B5EF4-FFF2-40B4-BE49-F238E27FC236}">
                <a16:creationId xmlns:a16="http://schemas.microsoft.com/office/drawing/2014/main" id="{C23E6152-4918-C946-3A00-37788F4BD52E}"/>
              </a:ext>
            </a:extLst>
          </p:cNvPr>
          <p:cNvSpPr/>
          <p:nvPr/>
        </p:nvSpPr>
        <p:spPr>
          <a:xfrm>
            <a:off x="5037760" y="5952158"/>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Oval 11">
            <a:extLst>
              <a:ext uri="{FF2B5EF4-FFF2-40B4-BE49-F238E27FC236}">
                <a16:creationId xmlns:a16="http://schemas.microsoft.com/office/drawing/2014/main" id="{CED9FA32-1101-5ACA-8A82-ABEAA51577F9}"/>
              </a:ext>
            </a:extLst>
          </p:cNvPr>
          <p:cNvSpPr/>
          <p:nvPr/>
        </p:nvSpPr>
        <p:spPr>
          <a:xfrm>
            <a:off x="3289447" y="5929896"/>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Oval 12">
            <a:extLst>
              <a:ext uri="{FF2B5EF4-FFF2-40B4-BE49-F238E27FC236}">
                <a16:creationId xmlns:a16="http://schemas.microsoft.com/office/drawing/2014/main" id="{CFB271E2-D77A-90F2-2F6B-40A6A9D410EF}"/>
              </a:ext>
            </a:extLst>
          </p:cNvPr>
          <p:cNvSpPr/>
          <p:nvPr/>
        </p:nvSpPr>
        <p:spPr>
          <a:xfrm>
            <a:off x="3388755" y="360451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Oval 13">
            <a:extLst>
              <a:ext uri="{FF2B5EF4-FFF2-40B4-BE49-F238E27FC236}">
                <a16:creationId xmlns:a16="http://schemas.microsoft.com/office/drawing/2014/main" id="{9629B26F-02D6-8336-0E4E-A2F44BDC90D5}"/>
              </a:ext>
            </a:extLst>
          </p:cNvPr>
          <p:cNvSpPr/>
          <p:nvPr/>
        </p:nvSpPr>
        <p:spPr>
          <a:xfrm>
            <a:off x="5143921" y="3623357"/>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Oval 14">
            <a:extLst>
              <a:ext uri="{FF2B5EF4-FFF2-40B4-BE49-F238E27FC236}">
                <a16:creationId xmlns:a16="http://schemas.microsoft.com/office/drawing/2014/main" id="{5FCEB074-431B-0E60-FB2B-A80B0013C6DE}"/>
              </a:ext>
            </a:extLst>
          </p:cNvPr>
          <p:cNvSpPr/>
          <p:nvPr/>
        </p:nvSpPr>
        <p:spPr>
          <a:xfrm>
            <a:off x="5142211" y="4423026"/>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Oval 15">
            <a:extLst>
              <a:ext uri="{FF2B5EF4-FFF2-40B4-BE49-F238E27FC236}">
                <a16:creationId xmlns:a16="http://schemas.microsoft.com/office/drawing/2014/main" id="{97CD7EEE-47FF-2C18-772D-6BF6D2F7C8C0}"/>
              </a:ext>
            </a:extLst>
          </p:cNvPr>
          <p:cNvSpPr/>
          <p:nvPr/>
        </p:nvSpPr>
        <p:spPr>
          <a:xfrm>
            <a:off x="5150775" y="521241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Oval 16">
            <a:extLst>
              <a:ext uri="{FF2B5EF4-FFF2-40B4-BE49-F238E27FC236}">
                <a16:creationId xmlns:a16="http://schemas.microsoft.com/office/drawing/2014/main" id="{B56304DF-BEC2-8CA4-ABC0-FF23D7F77000}"/>
              </a:ext>
            </a:extLst>
          </p:cNvPr>
          <p:cNvSpPr/>
          <p:nvPr/>
        </p:nvSpPr>
        <p:spPr>
          <a:xfrm>
            <a:off x="5107969" y="603263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Oval 17">
            <a:extLst>
              <a:ext uri="{FF2B5EF4-FFF2-40B4-BE49-F238E27FC236}">
                <a16:creationId xmlns:a16="http://schemas.microsoft.com/office/drawing/2014/main" id="{3837F859-B62D-4629-FF13-51FC6D9FC357}"/>
              </a:ext>
            </a:extLst>
          </p:cNvPr>
          <p:cNvSpPr/>
          <p:nvPr/>
        </p:nvSpPr>
        <p:spPr>
          <a:xfrm>
            <a:off x="3369921" y="6000107"/>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Oval 18">
            <a:extLst>
              <a:ext uri="{FF2B5EF4-FFF2-40B4-BE49-F238E27FC236}">
                <a16:creationId xmlns:a16="http://schemas.microsoft.com/office/drawing/2014/main" id="{B7CAAB58-C91B-3B94-19AA-1D8195AA533C}"/>
              </a:ext>
            </a:extLst>
          </p:cNvPr>
          <p:cNvSpPr/>
          <p:nvPr/>
        </p:nvSpPr>
        <p:spPr>
          <a:xfrm>
            <a:off x="3368211" y="5186738"/>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Oval 19">
            <a:extLst>
              <a:ext uri="{FF2B5EF4-FFF2-40B4-BE49-F238E27FC236}">
                <a16:creationId xmlns:a16="http://schemas.microsoft.com/office/drawing/2014/main" id="{A196EF89-B3E4-0937-23C6-0D7C4F415D67}"/>
              </a:ext>
            </a:extLst>
          </p:cNvPr>
          <p:cNvSpPr/>
          <p:nvPr/>
        </p:nvSpPr>
        <p:spPr>
          <a:xfrm>
            <a:off x="3345953" y="4435015"/>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22" name="Straight Arrow Connector 21">
            <a:extLst>
              <a:ext uri="{FF2B5EF4-FFF2-40B4-BE49-F238E27FC236}">
                <a16:creationId xmlns:a16="http://schemas.microsoft.com/office/drawing/2014/main" id="{1716090B-1932-41A9-F1CF-9F1E363976AD}"/>
              </a:ext>
            </a:extLst>
          </p:cNvPr>
          <p:cNvCxnSpPr>
            <a:stCxn id="5" idx="7"/>
            <a:endCxn id="13" idx="2"/>
          </p:cNvCxnSpPr>
          <p:nvPr/>
        </p:nvCxnSpPr>
        <p:spPr>
          <a:xfrm flipV="1">
            <a:off x="2346203" y="3887059"/>
            <a:ext cx="1042552" cy="6957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DE8D4656-5A85-BF8D-5B0F-3AC603D7AD2C}"/>
              </a:ext>
            </a:extLst>
          </p:cNvPr>
          <p:cNvCxnSpPr>
            <a:stCxn id="13" idx="6"/>
            <a:endCxn id="14" idx="2"/>
          </p:cNvCxnSpPr>
          <p:nvPr/>
        </p:nvCxnSpPr>
        <p:spPr>
          <a:xfrm>
            <a:off x="3994930" y="3887059"/>
            <a:ext cx="1148991" cy="188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1C0E7119-4AF7-F540-AD3D-74ECDF5C2844}"/>
              </a:ext>
            </a:extLst>
          </p:cNvPr>
          <p:cNvCxnSpPr>
            <a:stCxn id="5" idx="6"/>
            <a:endCxn id="20" idx="2"/>
          </p:cNvCxnSpPr>
          <p:nvPr/>
        </p:nvCxnSpPr>
        <p:spPr>
          <a:xfrm flipV="1">
            <a:off x="2434975" y="4717555"/>
            <a:ext cx="910978" cy="650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4334CBB7-C4F0-E9C9-E5F6-35705C295715}"/>
              </a:ext>
            </a:extLst>
          </p:cNvPr>
          <p:cNvCxnSpPr>
            <a:stCxn id="20" idx="6"/>
            <a:endCxn id="15" idx="2"/>
          </p:cNvCxnSpPr>
          <p:nvPr/>
        </p:nvCxnSpPr>
        <p:spPr>
          <a:xfrm flipV="1">
            <a:off x="3952128" y="4705566"/>
            <a:ext cx="1190083" cy="119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A7170173-AE47-0B09-FE99-3647B7EAB97D}"/>
              </a:ext>
            </a:extLst>
          </p:cNvPr>
          <p:cNvCxnSpPr>
            <a:stCxn id="5" idx="5"/>
            <a:endCxn id="19" idx="2"/>
          </p:cNvCxnSpPr>
          <p:nvPr/>
        </p:nvCxnSpPr>
        <p:spPr>
          <a:xfrm>
            <a:off x="2346203" y="4982406"/>
            <a:ext cx="1022008" cy="4868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EF8CE760-BDD5-55ED-8A9F-05A3B5DCAE1F}"/>
              </a:ext>
            </a:extLst>
          </p:cNvPr>
          <p:cNvCxnSpPr>
            <a:stCxn id="19" idx="6"/>
            <a:endCxn id="16" idx="2"/>
          </p:cNvCxnSpPr>
          <p:nvPr/>
        </p:nvCxnSpPr>
        <p:spPr>
          <a:xfrm>
            <a:off x="3974386" y="5469278"/>
            <a:ext cx="1176389" cy="256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075B8EDE-CAB0-9B9B-DEBF-C5723776B191}"/>
              </a:ext>
            </a:extLst>
          </p:cNvPr>
          <p:cNvCxnSpPr>
            <a:stCxn id="5" idx="4"/>
            <a:endCxn id="18" idx="1"/>
          </p:cNvCxnSpPr>
          <p:nvPr/>
        </p:nvCxnSpPr>
        <p:spPr>
          <a:xfrm>
            <a:off x="2131888" y="5065160"/>
            <a:ext cx="1326805" cy="1017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F57019DE-37C8-9C67-B7B9-E84E830BC0BA}"/>
              </a:ext>
            </a:extLst>
          </p:cNvPr>
          <p:cNvCxnSpPr>
            <a:stCxn id="12" idx="6"/>
            <a:endCxn id="17" idx="2"/>
          </p:cNvCxnSpPr>
          <p:nvPr/>
        </p:nvCxnSpPr>
        <p:spPr>
          <a:xfrm>
            <a:off x="4070283" y="6282506"/>
            <a:ext cx="1037686" cy="326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412817FE-D619-CD7C-7E4C-94A75FC90E92}"/>
              </a:ext>
            </a:extLst>
          </p:cNvPr>
          <p:cNvSpPr txBox="1"/>
          <p:nvPr/>
        </p:nvSpPr>
        <p:spPr>
          <a:xfrm>
            <a:off x="5866547" y="3628496"/>
            <a:ext cx="1643865" cy="369332"/>
          </a:xfrm>
          <a:prstGeom prst="rect">
            <a:avLst/>
          </a:prstGeom>
          <a:noFill/>
        </p:spPr>
        <p:txBody>
          <a:bodyPr wrap="square" rtlCol="0">
            <a:spAutoFit/>
          </a:bodyPr>
          <a:lstStyle/>
          <a:p>
            <a:r>
              <a:rPr lang="en-US"/>
              <a:t>return LE;</a:t>
            </a:r>
            <a:endParaRPr lang="en-IN" dirty="0"/>
          </a:p>
        </p:txBody>
      </p:sp>
      <p:sp>
        <p:nvSpPr>
          <p:cNvPr id="38" name="TextBox 37">
            <a:extLst>
              <a:ext uri="{FF2B5EF4-FFF2-40B4-BE49-F238E27FC236}">
                <a16:creationId xmlns:a16="http://schemas.microsoft.com/office/drawing/2014/main" id="{66159E1E-CAD1-384D-0861-7D8A11D3BCF3}"/>
              </a:ext>
            </a:extLst>
          </p:cNvPr>
          <p:cNvSpPr txBox="1"/>
          <p:nvPr/>
        </p:nvSpPr>
        <p:spPr>
          <a:xfrm>
            <a:off x="5813467" y="4458989"/>
            <a:ext cx="1643865" cy="369332"/>
          </a:xfrm>
          <a:prstGeom prst="rect">
            <a:avLst/>
          </a:prstGeom>
          <a:noFill/>
        </p:spPr>
        <p:txBody>
          <a:bodyPr wrap="square" rtlCol="0">
            <a:spAutoFit/>
          </a:bodyPr>
          <a:lstStyle/>
          <a:p>
            <a:r>
              <a:rPr lang="en-US" dirty="0"/>
              <a:t>return DE;</a:t>
            </a:r>
            <a:endParaRPr lang="en-IN" dirty="0"/>
          </a:p>
        </p:txBody>
      </p:sp>
      <p:sp>
        <p:nvSpPr>
          <p:cNvPr id="39" name="TextBox 38">
            <a:extLst>
              <a:ext uri="{FF2B5EF4-FFF2-40B4-BE49-F238E27FC236}">
                <a16:creationId xmlns:a16="http://schemas.microsoft.com/office/drawing/2014/main" id="{B08B4F13-1153-F6C7-C676-BA4915F236FC}"/>
              </a:ext>
            </a:extLst>
          </p:cNvPr>
          <p:cNvSpPr txBox="1"/>
          <p:nvPr/>
        </p:nvSpPr>
        <p:spPr>
          <a:xfrm>
            <a:off x="5811755" y="5340853"/>
            <a:ext cx="1643865" cy="369332"/>
          </a:xfrm>
          <a:prstGeom prst="rect">
            <a:avLst/>
          </a:prstGeom>
          <a:noFill/>
        </p:spPr>
        <p:txBody>
          <a:bodyPr wrap="square" rtlCol="0">
            <a:spAutoFit/>
          </a:bodyPr>
          <a:lstStyle/>
          <a:p>
            <a:r>
              <a:rPr lang="en-US" dirty="0"/>
              <a:t>return NE;</a:t>
            </a:r>
            <a:endParaRPr lang="en-IN" dirty="0"/>
          </a:p>
        </p:txBody>
      </p:sp>
      <p:sp>
        <p:nvSpPr>
          <p:cNvPr id="40" name="TextBox 39">
            <a:extLst>
              <a:ext uri="{FF2B5EF4-FFF2-40B4-BE49-F238E27FC236}">
                <a16:creationId xmlns:a16="http://schemas.microsoft.com/office/drawing/2014/main" id="{B71D3BC7-7FF4-9AD9-5919-84764BC4F355}"/>
              </a:ext>
            </a:extLst>
          </p:cNvPr>
          <p:cNvSpPr txBox="1"/>
          <p:nvPr/>
        </p:nvSpPr>
        <p:spPr>
          <a:xfrm>
            <a:off x="5881961" y="6099430"/>
            <a:ext cx="1643865" cy="369332"/>
          </a:xfrm>
          <a:prstGeom prst="rect">
            <a:avLst/>
          </a:prstGeom>
          <a:noFill/>
        </p:spPr>
        <p:txBody>
          <a:bodyPr wrap="square" rtlCol="0">
            <a:spAutoFit/>
          </a:bodyPr>
          <a:lstStyle/>
          <a:p>
            <a:r>
              <a:rPr lang="en-US" dirty="0"/>
              <a:t>return GE;</a:t>
            </a:r>
            <a:endParaRPr lang="en-IN" dirty="0"/>
          </a:p>
        </p:txBody>
      </p:sp>
      <p:sp>
        <p:nvSpPr>
          <p:cNvPr id="41" name="TextBox 40">
            <a:extLst>
              <a:ext uri="{FF2B5EF4-FFF2-40B4-BE49-F238E27FC236}">
                <a16:creationId xmlns:a16="http://schemas.microsoft.com/office/drawing/2014/main" id="{7EE8C506-833B-78CE-3A1D-D529D7D0FAB5}"/>
              </a:ext>
            </a:extLst>
          </p:cNvPr>
          <p:cNvSpPr txBox="1"/>
          <p:nvPr/>
        </p:nvSpPr>
        <p:spPr>
          <a:xfrm>
            <a:off x="2304841" y="6251830"/>
            <a:ext cx="1643865" cy="369332"/>
          </a:xfrm>
          <a:prstGeom prst="rect">
            <a:avLst/>
          </a:prstGeom>
          <a:noFill/>
        </p:spPr>
        <p:txBody>
          <a:bodyPr wrap="square" rtlCol="0">
            <a:spAutoFit/>
          </a:bodyPr>
          <a:lstStyle/>
          <a:p>
            <a:r>
              <a:rPr lang="en-US" dirty="0"/>
              <a:t>return GT;</a:t>
            </a:r>
            <a:endParaRPr lang="en-IN" dirty="0"/>
          </a:p>
        </p:txBody>
      </p:sp>
      <p:sp>
        <p:nvSpPr>
          <p:cNvPr id="42" name="TextBox 41">
            <a:extLst>
              <a:ext uri="{FF2B5EF4-FFF2-40B4-BE49-F238E27FC236}">
                <a16:creationId xmlns:a16="http://schemas.microsoft.com/office/drawing/2014/main" id="{760024B2-DC44-1681-2F2B-E8ECD641AA6A}"/>
              </a:ext>
            </a:extLst>
          </p:cNvPr>
          <p:cNvSpPr txBox="1"/>
          <p:nvPr/>
        </p:nvSpPr>
        <p:spPr>
          <a:xfrm>
            <a:off x="2457241" y="3239784"/>
            <a:ext cx="1643865" cy="369332"/>
          </a:xfrm>
          <a:prstGeom prst="rect">
            <a:avLst/>
          </a:prstGeom>
          <a:noFill/>
        </p:spPr>
        <p:txBody>
          <a:bodyPr wrap="square" rtlCol="0">
            <a:spAutoFit/>
          </a:bodyPr>
          <a:lstStyle/>
          <a:p>
            <a:r>
              <a:rPr lang="en-US" dirty="0"/>
              <a:t>return LT;</a:t>
            </a:r>
            <a:endParaRPr lang="en-IN" dirty="0"/>
          </a:p>
        </p:txBody>
      </p:sp>
      <p:sp>
        <p:nvSpPr>
          <p:cNvPr id="43" name="TextBox 42">
            <a:extLst>
              <a:ext uri="{FF2B5EF4-FFF2-40B4-BE49-F238E27FC236}">
                <a16:creationId xmlns:a16="http://schemas.microsoft.com/office/drawing/2014/main" id="{5DCC50DB-06E7-5199-9B32-579DEACB6A41}"/>
              </a:ext>
            </a:extLst>
          </p:cNvPr>
          <p:cNvSpPr txBox="1"/>
          <p:nvPr/>
        </p:nvSpPr>
        <p:spPr>
          <a:xfrm>
            <a:off x="2476078" y="3957258"/>
            <a:ext cx="1643865" cy="369332"/>
          </a:xfrm>
          <a:prstGeom prst="rect">
            <a:avLst/>
          </a:prstGeom>
          <a:noFill/>
        </p:spPr>
        <p:txBody>
          <a:bodyPr wrap="square" rtlCol="0">
            <a:spAutoFit/>
          </a:bodyPr>
          <a:lstStyle/>
          <a:p>
            <a:r>
              <a:rPr lang="en-US" dirty="0"/>
              <a:t>&lt;</a:t>
            </a:r>
            <a:endParaRPr lang="en-IN" dirty="0"/>
          </a:p>
        </p:txBody>
      </p:sp>
      <p:sp>
        <p:nvSpPr>
          <p:cNvPr id="44" name="TextBox 43">
            <a:extLst>
              <a:ext uri="{FF2B5EF4-FFF2-40B4-BE49-F238E27FC236}">
                <a16:creationId xmlns:a16="http://schemas.microsoft.com/office/drawing/2014/main" id="{29FF9D23-FE0F-4FCD-F7AA-5103588CBD57}"/>
              </a:ext>
            </a:extLst>
          </p:cNvPr>
          <p:cNvSpPr txBox="1"/>
          <p:nvPr/>
        </p:nvSpPr>
        <p:spPr>
          <a:xfrm>
            <a:off x="4292886" y="3554855"/>
            <a:ext cx="1643865" cy="369332"/>
          </a:xfrm>
          <a:prstGeom prst="rect">
            <a:avLst/>
          </a:prstGeom>
          <a:noFill/>
        </p:spPr>
        <p:txBody>
          <a:bodyPr wrap="square" rtlCol="0">
            <a:spAutoFit/>
          </a:bodyPr>
          <a:lstStyle/>
          <a:p>
            <a:r>
              <a:rPr lang="en-US" dirty="0"/>
              <a:t>=</a:t>
            </a:r>
            <a:endParaRPr lang="en-IN" dirty="0"/>
          </a:p>
        </p:txBody>
      </p:sp>
      <p:sp>
        <p:nvSpPr>
          <p:cNvPr id="45" name="TextBox 44">
            <a:extLst>
              <a:ext uri="{FF2B5EF4-FFF2-40B4-BE49-F238E27FC236}">
                <a16:creationId xmlns:a16="http://schemas.microsoft.com/office/drawing/2014/main" id="{968D8915-9D71-C14E-E4A3-F0FBD9C2A2DA}"/>
              </a:ext>
            </a:extLst>
          </p:cNvPr>
          <p:cNvSpPr txBox="1"/>
          <p:nvPr/>
        </p:nvSpPr>
        <p:spPr>
          <a:xfrm>
            <a:off x="2647314" y="4405893"/>
            <a:ext cx="1643865" cy="369332"/>
          </a:xfrm>
          <a:prstGeom prst="rect">
            <a:avLst/>
          </a:prstGeom>
          <a:noFill/>
        </p:spPr>
        <p:txBody>
          <a:bodyPr wrap="square" rtlCol="0">
            <a:spAutoFit/>
          </a:bodyPr>
          <a:lstStyle/>
          <a:p>
            <a:r>
              <a:rPr lang="en-US" dirty="0"/>
              <a:t>=</a:t>
            </a:r>
            <a:endParaRPr lang="en-IN" dirty="0"/>
          </a:p>
        </p:txBody>
      </p:sp>
      <p:sp>
        <p:nvSpPr>
          <p:cNvPr id="46" name="TextBox 45">
            <a:extLst>
              <a:ext uri="{FF2B5EF4-FFF2-40B4-BE49-F238E27FC236}">
                <a16:creationId xmlns:a16="http://schemas.microsoft.com/office/drawing/2014/main" id="{8DBA4AF5-524B-8AB0-CF7F-8D4C19A2E6BF}"/>
              </a:ext>
            </a:extLst>
          </p:cNvPr>
          <p:cNvSpPr txBox="1"/>
          <p:nvPr/>
        </p:nvSpPr>
        <p:spPr>
          <a:xfrm>
            <a:off x="4258638" y="4363087"/>
            <a:ext cx="1643865" cy="369332"/>
          </a:xfrm>
          <a:prstGeom prst="rect">
            <a:avLst/>
          </a:prstGeom>
          <a:noFill/>
        </p:spPr>
        <p:txBody>
          <a:bodyPr wrap="square" rtlCol="0">
            <a:spAutoFit/>
          </a:bodyPr>
          <a:lstStyle/>
          <a:p>
            <a:r>
              <a:rPr lang="en-US" dirty="0"/>
              <a:t>=</a:t>
            </a:r>
            <a:endParaRPr lang="en-IN" dirty="0"/>
          </a:p>
        </p:txBody>
      </p:sp>
      <p:sp>
        <p:nvSpPr>
          <p:cNvPr id="47" name="TextBox 46">
            <a:extLst>
              <a:ext uri="{FF2B5EF4-FFF2-40B4-BE49-F238E27FC236}">
                <a16:creationId xmlns:a16="http://schemas.microsoft.com/office/drawing/2014/main" id="{813F3387-F93A-89A2-1552-A8BFC5842B87}"/>
              </a:ext>
            </a:extLst>
          </p:cNvPr>
          <p:cNvSpPr txBox="1"/>
          <p:nvPr/>
        </p:nvSpPr>
        <p:spPr>
          <a:xfrm>
            <a:off x="4246654" y="5121660"/>
            <a:ext cx="1643865" cy="369332"/>
          </a:xfrm>
          <a:prstGeom prst="rect">
            <a:avLst/>
          </a:prstGeom>
          <a:noFill/>
        </p:spPr>
        <p:txBody>
          <a:bodyPr wrap="square" rtlCol="0">
            <a:spAutoFit/>
          </a:bodyPr>
          <a:lstStyle/>
          <a:p>
            <a:r>
              <a:rPr lang="en-US" dirty="0"/>
              <a:t>=</a:t>
            </a:r>
            <a:endParaRPr lang="en-IN" dirty="0"/>
          </a:p>
        </p:txBody>
      </p:sp>
      <p:sp>
        <p:nvSpPr>
          <p:cNvPr id="48" name="TextBox 47">
            <a:extLst>
              <a:ext uri="{FF2B5EF4-FFF2-40B4-BE49-F238E27FC236}">
                <a16:creationId xmlns:a16="http://schemas.microsoft.com/office/drawing/2014/main" id="{B4C068AA-191A-CF00-107C-EEA7A8F9CADE}"/>
              </a:ext>
            </a:extLst>
          </p:cNvPr>
          <p:cNvSpPr txBox="1"/>
          <p:nvPr/>
        </p:nvSpPr>
        <p:spPr>
          <a:xfrm>
            <a:off x="2693546" y="4924741"/>
            <a:ext cx="1643865" cy="369332"/>
          </a:xfrm>
          <a:prstGeom prst="rect">
            <a:avLst/>
          </a:prstGeom>
          <a:noFill/>
        </p:spPr>
        <p:txBody>
          <a:bodyPr wrap="square" rtlCol="0">
            <a:spAutoFit/>
          </a:bodyPr>
          <a:lstStyle/>
          <a:p>
            <a:r>
              <a:rPr lang="en-US" dirty="0"/>
              <a:t>!</a:t>
            </a:r>
            <a:endParaRPr lang="en-IN" dirty="0"/>
          </a:p>
        </p:txBody>
      </p:sp>
      <p:sp>
        <p:nvSpPr>
          <p:cNvPr id="49" name="TextBox 48">
            <a:extLst>
              <a:ext uri="{FF2B5EF4-FFF2-40B4-BE49-F238E27FC236}">
                <a16:creationId xmlns:a16="http://schemas.microsoft.com/office/drawing/2014/main" id="{922BD526-1327-3685-67FF-2AAD4601FBA1}"/>
              </a:ext>
            </a:extLst>
          </p:cNvPr>
          <p:cNvSpPr txBox="1"/>
          <p:nvPr/>
        </p:nvSpPr>
        <p:spPr>
          <a:xfrm>
            <a:off x="4274049" y="6012088"/>
            <a:ext cx="1643865" cy="369332"/>
          </a:xfrm>
          <a:prstGeom prst="rect">
            <a:avLst/>
          </a:prstGeom>
          <a:noFill/>
        </p:spPr>
        <p:txBody>
          <a:bodyPr wrap="square" rtlCol="0">
            <a:spAutoFit/>
          </a:bodyPr>
          <a:lstStyle/>
          <a:p>
            <a:r>
              <a:rPr lang="en-US" dirty="0"/>
              <a:t>=</a:t>
            </a:r>
            <a:endParaRPr lang="en-IN" dirty="0"/>
          </a:p>
        </p:txBody>
      </p:sp>
      <p:sp>
        <p:nvSpPr>
          <p:cNvPr id="50" name="TextBox 49">
            <a:extLst>
              <a:ext uri="{FF2B5EF4-FFF2-40B4-BE49-F238E27FC236}">
                <a16:creationId xmlns:a16="http://schemas.microsoft.com/office/drawing/2014/main" id="{EAA40212-E088-ECF7-75BF-180D30DBE549}"/>
              </a:ext>
            </a:extLst>
          </p:cNvPr>
          <p:cNvSpPr txBox="1"/>
          <p:nvPr/>
        </p:nvSpPr>
        <p:spPr>
          <a:xfrm>
            <a:off x="2618201" y="5496672"/>
            <a:ext cx="1643865" cy="369332"/>
          </a:xfrm>
          <a:prstGeom prst="rect">
            <a:avLst/>
          </a:prstGeom>
          <a:noFill/>
        </p:spPr>
        <p:txBody>
          <a:bodyPr wrap="square" rtlCol="0">
            <a:spAutoFit/>
          </a:bodyPr>
          <a:lstStyle/>
          <a:p>
            <a:r>
              <a:rPr lang="en-US" dirty="0"/>
              <a:t>&gt;</a:t>
            </a:r>
            <a:endParaRPr lang="en-IN" dirty="0"/>
          </a:p>
        </p:txBody>
      </p:sp>
      <p:cxnSp>
        <p:nvCxnSpPr>
          <p:cNvPr id="51" name="Straight Arrow Connector 50">
            <a:extLst>
              <a:ext uri="{FF2B5EF4-FFF2-40B4-BE49-F238E27FC236}">
                <a16:creationId xmlns:a16="http://schemas.microsoft.com/office/drawing/2014/main" id="{535CAC14-8846-8786-4A76-586154E555D0}"/>
              </a:ext>
            </a:extLst>
          </p:cNvPr>
          <p:cNvCxnSpPr/>
          <p:nvPr/>
        </p:nvCxnSpPr>
        <p:spPr>
          <a:xfrm>
            <a:off x="1140431" y="4782620"/>
            <a:ext cx="68836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A134515F-80FE-64E4-4F9B-CBEEAAC10911}"/>
              </a:ext>
            </a:extLst>
          </p:cNvPr>
          <p:cNvSpPr txBox="1"/>
          <p:nvPr/>
        </p:nvSpPr>
        <p:spPr>
          <a:xfrm>
            <a:off x="8479971" y="5121660"/>
            <a:ext cx="3221172" cy="830997"/>
          </a:xfrm>
          <a:prstGeom prst="rect">
            <a:avLst/>
          </a:prstGeom>
          <a:noFill/>
        </p:spPr>
        <p:txBody>
          <a:bodyPr wrap="square" rtlCol="0">
            <a:spAutoFit/>
          </a:bodyPr>
          <a:lstStyle/>
          <a:p>
            <a:r>
              <a:rPr lang="en-IN" sz="2400" dirty="0"/>
              <a:t>Scan </a:t>
            </a:r>
            <a:r>
              <a:rPr lang="en-IN" sz="2400" dirty="0">
                <a:solidFill>
                  <a:schemeClr val="accent1"/>
                </a:solidFill>
              </a:rPr>
              <a:t>&lt;=&lt;!=</a:t>
            </a:r>
          </a:p>
          <a:p>
            <a:endParaRPr lang="en-IN" sz="2400" dirty="0">
              <a:solidFill>
                <a:schemeClr val="accent1"/>
              </a:solidFill>
            </a:endParaRPr>
          </a:p>
        </p:txBody>
      </p:sp>
    </p:spTree>
    <p:extLst>
      <p:ext uri="{BB962C8B-B14F-4D97-AF65-F5344CB8AC3E}">
        <p14:creationId xmlns:p14="http://schemas.microsoft.com/office/powerpoint/2010/main" val="142472710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967BA7-4A18-360C-A7FA-1591D347705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8FB99B2-ADB4-6425-60BF-5A11DDEFDE52}"/>
              </a:ext>
            </a:extLst>
          </p:cNvPr>
          <p:cNvSpPr>
            <a:spLocks noGrp="1"/>
          </p:cNvSpPr>
          <p:nvPr>
            <p:ph type="title"/>
          </p:nvPr>
        </p:nvSpPr>
        <p:spPr/>
        <p:txBody>
          <a:bodyPr/>
          <a:lstStyle/>
          <a:p>
            <a:r>
              <a:rPr lang="en-US" dirty="0"/>
              <a:t>Transition diagram for </a:t>
            </a:r>
            <a:r>
              <a:rPr lang="en-US" dirty="0" err="1">
                <a:solidFill>
                  <a:schemeClr val="accent1"/>
                </a:solidFill>
              </a:rPr>
              <a:t>relop</a:t>
            </a:r>
            <a:endParaRPr lang="en-US" dirty="0">
              <a:solidFill>
                <a:schemeClr val="accent1"/>
              </a:solidFill>
            </a:endParaRPr>
          </a:p>
        </p:txBody>
      </p:sp>
      <p:sp>
        <p:nvSpPr>
          <p:cNvPr id="3" name="Content Placeholder 2">
            <a:extLst>
              <a:ext uri="{FF2B5EF4-FFF2-40B4-BE49-F238E27FC236}">
                <a16:creationId xmlns:a16="http://schemas.microsoft.com/office/drawing/2014/main" id="{29FFA2E9-FFF8-2E9E-858F-1B520B3C75F9}"/>
              </a:ext>
            </a:extLst>
          </p:cNvPr>
          <p:cNvSpPr>
            <a:spLocks noGrp="1"/>
          </p:cNvSpPr>
          <p:nvPr>
            <p:ph idx="1"/>
          </p:nvPr>
        </p:nvSpPr>
        <p:spPr/>
        <p:txBody>
          <a:bodyPr/>
          <a:lstStyle/>
          <a:p>
            <a:r>
              <a:rPr lang="en-US" dirty="0"/>
              <a:t>The automaton returns one {word, part-of-speech} pair starting from the current input pointer</a:t>
            </a:r>
          </a:p>
          <a:p>
            <a:r>
              <a:rPr lang="en-US" dirty="0"/>
              <a:t>It also advances the input pointer to point to the next word</a:t>
            </a:r>
          </a:p>
        </p:txBody>
      </p:sp>
      <p:sp>
        <p:nvSpPr>
          <p:cNvPr id="4" name="TextBox 3">
            <a:extLst>
              <a:ext uri="{FF2B5EF4-FFF2-40B4-BE49-F238E27FC236}">
                <a16:creationId xmlns:a16="http://schemas.microsoft.com/office/drawing/2014/main" id="{CDB711EA-1349-875D-D9B9-C1DEA444A943}"/>
              </a:ext>
            </a:extLst>
          </p:cNvPr>
          <p:cNvSpPr txBox="1"/>
          <p:nvPr/>
        </p:nvSpPr>
        <p:spPr>
          <a:xfrm>
            <a:off x="10505440" y="2844800"/>
            <a:ext cx="1452880" cy="1754326"/>
          </a:xfrm>
          <a:prstGeom prst="rect">
            <a:avLst/>
          </a:prstGeom>
          <a:noFill/>
        </p:spPr>
        <p:txBody>
          <a:bodyPr wrap="square" rtlCol="0">
            <a:spAutoFit/>
          </a:bodyPr>
          <a:lstStyle/>
          <a:p>
            <a:pPr marL="0" indent="0">
              <a:buNone/>
            </a:pPr>
            <a:r>
              <a:rPr lang="en-US" dirty="0"/>
              <a:t>&lt;      LT</a:t>
            </a:r>
          </a:p>
          <a:p>
            <a:pPr marL="0" indent="0">
              <a:buNone/>
            </a:pPr>
            <a:r>
              <a:rPr lang="en-US" dirty="0"/>
              <a:t>&lt;=    LE</a:t>
            </a:r>
          </a:p>
          <a:p>
            <a:pPr marL="0" indent="0">
              <a:buNone/>
            </a:pPr>
            <a:r>
              <a:rPr lang="en-US" dirty="0"/>
              <a:t>==    DE</a:t>
            </a:r>
          </a:p>
          <a:p>
            <a:pPr marL="0" indent="0">
              <a:buNone/>
            </a:pPr>
            <a:r>
              <a:rPr lang="en-US" dirty="0"/>
              <a:t>!=     NE</a:t>
            </a:r>
          </a:p>
          <a:p>
            <a:pPr marL="0" indent="0">
              <a:buNone/>
            </a:pPr>
            <a:r>
              <a:rPr lang="en-US" dirty="0"/>
              <a:t>&gt;      GT</a:t>
            </a:r>
          </a:p>
          <a:p>
            <a:pPr marL="0" indent="0">
              <a:buNone/>
            </a:pPr>
            <a:r>
              <a:rPr lang="en-US" dirty="0"/>
              <a:t>&gt;=    GE</a:t>
            </a:r>
            <a:endParaRPr lang="en-IN" dirty="0"/>
          </a:p>
        </p:txBody>
      </p:sp>
      <p:sp>
        <p:nvSpPr>
          <p:cNvPr id="5" name="Oval 4">
            <a:extLst>
              <a:ext uri="{FF2B5EF4-FFF2-40B4-BE49-F238E27FC236}">
                <a16:creationId xmlns:a16="http://schemas.microsoft.com/office/drawing/2014/main" id="{F3051ECF-AB0A-8894-A137-697418284121}"/>
              </a:ext>
            </a:extLst>
          </p:cNvPr>
          <p:cNvSpPr/>
          <p:nvPr/>
        </p:nvSpPr>
        <p:spPr>
          <a:xfrm>
            <a:off x="1828800" y="4500081"/>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Oval 6">
            <a:extLst>
              <a:ext uri="{FF2B5EF4-FFF2-40B4-BE49-F238E27FC236}">
                <a16:creationId xmlns:a16="http://schemas.microsoft.com/office/drawing/2014/main" id="{8FF3F882-29AA-E4DB-F4F8-340C3B14E07E}"/>
              </a:ext>
            </a:extLst>
          </p:cNvPr>
          <p:cNvSpPr/>
          <p:nvPr/>
        </p:nvSpPr>
        <p:spPr>
          <a:xfrm>
            <a:off x="3287730" y="3524038"/>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a:extLst>
              <a:ext uri="{FF2B5EF4-FFF2-40B4-BE49-F238E27FC236}">
                <a16:creationId xmlns:a16="http://schemas.microsoft.com/office/drawing/2014/main" id="{A02EB5D3-8063-B042-65F7-3A89717823CD}"/>
              </a:ext>
            </a:extLst>
          </p:cNvPr>
          <p:cNvSpPr/>
          <p:nvPr/>
        </p:nvSpPr>
        <p:spPr>
          <a:xfrm>
            <a:off x="5042898" y="3532602"/>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Oval 8">
            <a:extLst>
              <a:ext uri="{FF2B5EF4-FFF2-40B4-BE49-F238E27FC236}">
                <a16:creationId xmlns:a16="http://schemas.microsoft.com/office/drawing/2014/main" id="{4346ADEB-17A4-96CA-66FA-77E0E5CFD913}"/>
              </a:ext>
            </a:extLst>
          </p:cNvPr>
          <p:cNvSpPr/>
          <p:nvPr/>
        </p:nvSpPr>
        <p:spPr>
          <a:xfrm>
            <a:off x="5061728" y="4342542"/>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Oval 9">
            <a:extLst>
              <a:ext uri="{FF2B5EF4-FFF2-40B4-BE49-F238E27FC236}">
                <a16:creationId xmlns:a16="http://schemas.microsoft.com/office/drawing/2014/main" id="{6D9A8223-77CA-E38D-E8E8-7E0827A97AA1}"/>
              </a:ext>
            </a:extLst>
          </p:cNvPr>
          <p:cNvSpPr/>
          <p:nvPr/>
        </p:nvSpPr>
        <p:spPr>
          <a:xfrm>
            <a:off x="5060018" y="5142213"/>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a:extLst>
              <a:ext uri="{FF2B5EF4-FFF2-40B4-BE49-F238E27FC236}">
                <a16:creationId xmlns:a16="http://schemas.microsoft.com/office/drawing/2014/main" id="{03834431-CD98-D321-A800-CD1FEC46C8E4}"/>
              </a:ext>
            </a:extLst>
          </p:cNvPr>
          <p:cNvSpPr/>
          <p:nvPr/>
        </p:nvSpPr>
        <p:spPr>
          <a:xfrm>
            <a:off x="5037760" y="5952158"/>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Oval 11">
            <a:extLst>
              <a:ext uri="{FF2B5EF4-FFF2-40B4-BE49-F238E27FC236}">
                <a16:creationId xmlns:a16="http://schemas.microsoft.com/office/drawing/2014/main" id="{12C9B929-5F77-3E5D-215D-E9D0EF1F5DDE}"/>
              </a:ext>
            </a:extLst>
          </p:cNvPr>
          <p:cNvSpPr/>
          <p:nvPr/>
        </p:nvSpPr>
        <p:spPr>
          <a:xfrm>
            <a:off x="3289447" y="5929896"/>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Oval 12">
            <a:extLst>
              <a:ext uri="{FF2B5EF4-FFF2-40B4-BE49-F238E27FC236}">
                <a16:creationId xmlns:a16="http://schemas.microsoft.com/office/drawing/2014/main" id="{BC575CEE-6D59-EECF-04B5-D1F2462749F4}"/>
              </a:ext>
            </a:extLst>
          </p:cNvPr>
          <p:cNvSpPr/>
          <p:nvPr/>
        </p:nvSpPr>
        <p:spPr>
          <a:xfrm>
            <a:off x="3388755" y="360451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Oval 13">
            <a:extLst>
              <a:ext uri="{FF2B5EF4-FFF2-40B4-BE49-F238E27FC236}">
                <a16:creationId xmlns:a16="http://schemas.microsoft.com/office/drawing/2014/main" id="{A6023E65-1DCA-CB70-AC7F-788A025F6E57}"/>
              </a:ext>
            </a:extLst>
          </p:cNvPr>
          <p:cNvSpPr/>
          <p:nvPr/>
        </p:nvSpPr>
        <p:spPr>
          <a:xfrm>
            <a:off x="5143921" y="3623357"/>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Oval 14">
            <a:extLst>
              <a:ext uri="{FF2B5EF4-FFF2-40B4-BE49-F238E27FC236}">
                <a16:creationId xmlns:a16="http://schemas.microsoft.com/office/drawing/2014/main" id="{2206D8F6-A0EE-CAB1-87C5-8D715F8916E2}"/>
              </a:ext>
            </a:extLst>
          </p:cNvPr>
          <p:cNvSpPr/>
          <p:nvPr/>
        </p:nvSpPr>
        <p:spPr>
          <a:xfrm>
            <a:off x="5142211" y="4423026"/>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Oval 15">
            <a:extLst>
              <a:ext uri="{FF2B5EF4-FFF2-40B4-BE49-F238E27FC236}">
                <a16:creationId xmlns:a16="http://schemas.microsoft.com/office/drawing/2014/main" id="{7BDEF6F4-74B6-648C-AFA7-2CCBA6E83CD2}"/>
              </a:ext>
            </a:extLst>
          </p:cNvPr>
          <p:cNvSpPr/>
          <p:nvPr/>
        </p:nvSpPr>
        <p:spPr>
          <a:xfrm>
            <a:off x="5150775" y="521241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Oval 16">
            <a:extLst>
              <a:ext uri="{FF2B5EF4-FFF2-40B4-BE49-F238E27FC236}">
                <a16:creationId xmlns:a16="http://schemas.microsoft.com/office/drawing/2014/main" id="{553F6C31-4215-B182-41D2-38B6D22560E0}"/>
              </a:ext>
            </a:extLst>
          </p:cNvPr>
          <p:cNvSpPr/>
          <p:nvPr/>
        </p:nvSpPr>
        <p:spPr>
          <a:xfrm>
            <a:off x="5107969" y="603263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Oval 17">
            <a:extLst>
              <a:ext uri="{FF2B5EF4-FFF2-40B4-BE49-F238E27FC236}">
                <a16:creationId xmlns:a16="http://schemas.microsoft.com/office/drawing/2014/main" id="{ADD47AEF-BEC5-5155-89E3-4B44A849375D}"/>
              </a:ext>
            </a:extLst>
          </p:cNvPr>
          <p:cNvSpPr/>
          <p:nvPr/>
        </p:nvSpPr>
        <p:spPr>
          <a:xfrm>
            <a:off x="3369921" y="6000107"/>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Oval 18">
            <a:extLst>
              <a:ext uri="{FF2B5EF4-FFF2-40B4-BE49-F238E27FC236}">
                <a16:creationId xmlns:a16="http://schemas.microsoft.com/office/drawing/2014/main" id="{62523E30-253F-A611-E7F3-B8A3AACD15BC}"/>
              </a:ext>
            </a:extLst>
          </p:cNvPr>
          <p:cNvSpPr/>
          <p:nvPr/>
        </p:nvSpPr>
        <p:spPr>
          <a:xfrm>
            <a:off x="3368211" y="5186738"/>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Oval 19">
            <a:extLst>
              <a:ext uri="{FF2B5EF4-FFF2-40B4-BE49-F238E27FC236}">
                <a16:creationId xmlns:a16="http://schemas.microsoft.com/office/drawing/2014/main" id="{730895AE-850A-6725-6D1E-0AC1FFA45321}"/>
              </a:ext>
            </a:extLst>
          </p:cNvPr>
          <p:cNvSpPr/>
          <p:nvPr/>
        </p:nvSpPr>
        <p:spPr>
          <a:xfrm>
            <a:off x="3345953" y="4435015"/>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22" name="Straight Arrow Connector 21">
            <a:extLst>
              <a:ext uri="{FF2B5EF4-FFF2-40B4-BE49-F238E27FC236}">
                <a16:creationId xmlns:a16="http://schemas.microsoft.com/office/drawing/2014/main" id="{4372BA55-7089-D50A-C901-9024582A8689}"/>
              </a:ext>
            </a:extLst>
          </p:cNvPr>
          <p:cNvCxnSpPr>
            <a:stCxn id="5" idx="7"/>
            <a:endCxn id="13" idx="2"/>
          </p:cNvCxnSpPr>
          <p:nvPr/>
        </p:nvCxnSpPr>
        <p:spPr>
          <a:xfrm flipV="1">
            <a:off x="2346203" y="3887059"/>
            <a:ext cx="1042552" cy="6957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119D5681-5ABD-EE3B-757E-2CD5E738A0E4}"/>
              </a:ext>
            </a:extLst>
          </p:cNvPr>
          <p:cNvCxnSpPr>
            <a:stCxn id="13" idx="6"/>
            <a:endCxn id="14" idx="2"/>
          </p:cNvCxnSpPr>
          <p:nvPr/>
        </p:nvCxnSpPr>
        <p:spPr>
          <a:xfrm>
            <a:off x="3994930" y="3887059"/>
            <a:ext cx="1148991" cy="188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32AA24C3-46B7-39F3-2558-040D566617AC}"/>
              </a:ext>
            </a:extLst>
          </p:cNvPr>
          <p:cNvCxnSpPr>
            <a:stCxn id="5" idx="6"/>
            <a:endCxn id="20" idx="2"/>
          </p:cNvCxnSpPr>
          <p:nvPr/>
        </p:nvCxnSpPr>
        <p:spPr>
          <a:xfrm flipV="1">
            <a:off x="2434975" y="4717555"/>
            <a:ext cx="910978" cy="650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823CF48E-BC69-3F2A-3F02-39E286383C47}"/>
              </a:ext>
            </a:extLst>
          </p:cNvPr>
          <p:cNvCxnSpPr>
            <a:stCxn id="20" idx="6"/>
            <a:endCxn id="15" idx="2"/>
          </p:cNvCxnSpPr>
          <p:nvPr/>
        </p:nvCxnSpPr>
        <p:spPr>
          <a:xfrm flipV="1">
            <a:off x="3952128" y="4705566"/>
            <a:ext cx="1190083" cy="119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E7F7F551-E3F6-2DD7-64F1-821E4D65E31E}"/>
              </a:ext>
            </a:extLst>
          </p:cNvPr>
          <p:cNvCxnSpPr>
            <a:stCxn id="5" idx="5"/>
            <a:endCxn id="19" idx="2"/>
          </p:cNvCxnSpPr>
          <p:nvPr/>
        </p:nvCxnSpPr>
        <p:spPr>
          <a:xfrm>
            <a:off x="2346203" y="4982406"/>
            <a:ext cx="1022008" cy="4868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2366B19D-73BC-265B-56F8-A06D90C5B620}"/>
              </a:ext>
            </a:extLst>
          </p:cNvPr>
          <p:cNvCxnSpPr>
            <a:stCxn id="19" idx="6"/>
            <a:endCxn id="16" idx="2"/>
          </p:cNvCxnSpPr>
          <p:nvPr/>
        </p:nvCxnSpPr>
        <p:spPr>
          <a:xfrm>
            <a:off x="3974386" y="5469278"/>
            <a:ext cx="1176389" cy="256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FCD7A120-3C01-0670-78E3-0AA60D226FE6}"/>
              </a:ext>
            </a:extLst>
          </p:cNvPr>
          <p:cNvCxnSpPr>
            <a:stCxn id="5" idx="4"/>
            <a:endCxn id="18" idx="1"/>
          </p:cNvCxnSpPr>
          <p:nvPr/>
        </p:nvCxnSpPr>
        <p:spPr>
          <a:xfrm>
            <a:off x="2131888" y="5065160"/>
            <a:ext cx="1326805" cy="1017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4BFF3E8F-4819-A2D9-9A66-C060D53EAB58}"/>
              </a:ext>
            </a:extLst>
          </p:cNvPr>
          <p:cNvCxnSpPr>
            <a:stCxn id="12" idx="6"/>
            <a:endCxn id="17" idx="2"/>
          </p:cNvCxnSpPr>
          <p:nvPr/>
        </p:nvCxnSpPr>
        <p:spPr>
          <a:xfrm>
            <a:off x="4070283" y="6282506"/>
            <a:ext cx="1037686" cy="326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CBA18DFE-EC69-D55F-DD32-88A5821A3CDD}"/>
              </a:ext>
            </a:extLst>
          </p:cNvPr>
          <p:cNvSpPr txBox="1"/>
          <p:nvPr/>
        </p:nvSpPr>
        <p:spPr>
          <a:xfrm>
            <a:off x="5866547" y="3628496"/>
            <a:ext cx="1643865" cy="369332"/>
          </a:xfrm>
          <a:prstGeom prst="rect">
            <a:avLst/>
          </a:prstGeom>
          <a:noFill/>
        </p:spPr>
        <p:txBody>
          <a:bodyPr wrap="square" rtlCol="0">
            <a:spAutoFit/>
          </a:bodyPr>
          <a:lstStyle/>
          <a:p>
            <a:r>
              <a:rPr lang="en-US"/>
              <a:t>return LE;</a:t>
            </a:r>
            <a:endParaRPr lang="en-IN" dirty="0"/>
          </a:p>
        </p:txBody>
      </p:sp>
      <p:sp>
        <p:nvSpPr>
          <p:cNvPr id="38" name="TextBox 37">
            <a:extLst>
              <a:ext uri="{FF2B5EF4-FFF2-40B4-BE49-F238E27FC236}">
                <a16:creationId xmlns:a16="http://schemas.microsoft.com/office/drawing/2014/main" id="{6647CD57-0149-5190-900B-808A3B2C7047}"/>
              </a:ext>
            </a:extLst>
          </p:cNvPr>
          <p:cNvSpPr txBox="1"/>
          <p:nvPr/>
        </p:nvSpPr>
        <p:spPr>
          <a:xfrm>
            <a:off x="5813467" y="4458989"/>
            <a:ext cx="1643865" cy="369332"/>
          </a:xfrm>
          <a:prstGeom prst="rect">
            <a:avLst/>
          </a:prstGeom>
          <a:noFill/>
        </p:spPr>
        <p:txBody>
          <a:bodyPr wrap="square" rtlCol="0">
            <a:spAutoFit/>
          </a:bodyPr>
          <a:lstStyle/>
          <a:p>
            <a:r>
              <a:rPr lang="en-US" dirty="0"/>
              <a:t>return DE;</a:t>
            </a:r>
            <a:endParaRPr lang="en-IN" dirty="0"/>
          </a:p>
        </p:txBody>
      </p:sp>
      <p:sp>
        <p:nvSpPr>
          <p:cNvPr id="39" name="TextBox 38">
            <a:extLst>
              <a:ext uri="{FF2B5EF4-FFF2-40B4-BE49-F238E27FC236}">
                <a16:creationId xmlns:a16="http://schemas.microsoft.com/office/drawing/2014/main" id="{5F40D0C2-42E8-C76F-D62A-6C6D0E698C75}"/>
              </a:ext>
            </a:extLst>
          </p:cNvPr>
          <p:cNvSpPr txBox="1"/>
          <p:nvPr/>
        </p:nvSpPr>
        <p:spPr>
          <a:xfrm>
            <a:off x="5811755" y="5340853"/>
            <a:ext cx="1643865" cy="369332"/>
          </a:xfrm>
          <a:prstGeom prst="rect">
            <a:avLst/>
          </a:prstGeom>
          <a:noFill/>
        </p:spPr>
        <p:txBody>
          <a:bodyPr wrap="square" rtlCol="0">
            <a:spAutoFit/>
          </a:bodyPr>
          <a:lstStyle/>
          <a:p>
            <a:r>
              <a:rPr lang="en-US" dirty="0"/>
              <a:t>return NE;</a:t>
            </a:r>
            <a:endParaRPr lang="en-IN" dirty="0"/>
          </a:p>
        </p:txBody>
      </p:sp>
      <p:sp>
        <p:nvSpPr>
          <p:cNvPr id="40" name="TextBox 39">
            <a:extLst>
              <a:ext uri="{FF2B5EF4-FFF2-40B4-BE49-F238E27FC236}">
                <a16:creationId xmlns:a16="http://schemas.microsoft.com/office/drawing/2014/main" id="{D0A16A8D-27C8-5E2A-5FD8-C051F7A616D3}"/>
              </a:ext>
            </a:extLst>
          </p:cNvPr>
          <p:cNvSpPr txBox="1"/>
          <p:nvPr/>
        </p:nvSpPr>
        <p:spPr>
          <a:xfrm>
            <a:off x="5881961" y="6099430"/>
            <a:ext cx="1643865" cy="369332"/>
          </a:xfrm>
          <a:prstGeom prst="rect">
            <a:avLst/>
          </a:prstGeom>
          <a:noFill/>
        </p:spPr>
        <p:txBody>
          <a:bodyPr wrap="square" rtlCol="0">
            <a:spAutoFit/>
          </a:bodyPr>
          <a:lstStyle/>
          <a:p>
            <a:r>
              <a:rPr lang="en-US" dirty="0"/>
              <a:t>return GE;</a:t>
            </a:r>
            <a:endParaRPr lang="en-IN" dirty="0"/>
          </a:p>
        </p:txBody>
      </p:sp>
      <p:sp>
        <p:nvSpPr>
          <p:cNvPr id="41" name="TextBox 40">
            <a:extLst>
              <a:ext uri="{FF2B5EF4-FFF2-40B4-BE49-F238E27FC236}">
                <a16:creationId xmlns:a16="http://schemas.microsoft.com/office/drawing/2014/main" id="{09C45F02-527B-3C84-4236-9EF0DA4445B0}"/>
              </a:ext>
            </a:extLst>
          </p:cNvPr>
          <p:cNvSpPr txBox="1"/>
          <p:nvPr/>
        </p:nvSpPr>
        <p:spPr>
          <a:xfrm>
            <a:off x="2304841" y="6251830"/>
            <a:ext cx="1643865" cy="369332"/>
          </a:xfrm>
          <a:prstGeom prst="rect">
            <a:avLst/>
          </a:prstGeom>
          <a:noFill/>
        </p:spPr>
        <p:txBody>
          <a:bodyPr wrap="square" rtlCol="0">
            <a:spAutoFit/>
          </a:bodyPr>
          <a:lstStyle/>
          <a:p>
            <a:r>
              <a:rPr lang="en-US" dirty="0"/>
              <a:t>return GT;</a:t>
            </a:r>
            <a:endParaRPr lang="en-IN" dirty="0"/>
          </a:p>
        </p:txBody>
      </p:sp>
      <p:sp>
        <p:nvSpPr>
          <p:cNvPr id="42" name="TextBox 41">
            <a:extLst>
              <a:ext uri="{FF2B5EF4-FFF2-40B4-BE49-F238E27FC236}">
                <a16:creationId xmlns:a16="http://schemas.microsoft.com/office/drawing/2014/main" id="{498F6053-9910-55C3-7FF8-B858014DC89E}"/>
              </a:ext>
            </a:extLst>
          </p:cNvPr>
          <p:cNvSpPr txBox="1"/>
          <p:nvPr/>
        </p:nvSpPr>
        <p:spPr>
          <a:xfrm>
            <a:off x="2457241" y="3239784"/>
            <a:ext cx="1643865" cy="369332"/>
          </a:xfrm>
          <a:prstGeom prst="rect">
            <a:avLst/>
          </a:prstGeom>
          <a:noFill/>
        </p:spPr>
        <p:txBody>
          <a:bodyPr wrap="square" rtlCol="0">
            <a:spAutoFit/>
          </a:bodyPr>
          <a:lstStyle/>
          <a:p>
            <a:r>
              <a:rPr lang="en-US" dirty="0"/>
              <a:t>return LT;</a:t>
            </a:r>
            <a:endParaRPr lang="en-IN" dirty="0"/>
          </a:p>
        </p:txBody>
      </p:sp>
      <p:sp>
        <p:nvSpPr>
          <p:cNvPr id="43" name="TextBox 42">
            <a:extLst>
              <a:ext uri="{FF2B5EF4-FFF2-40B4-BE49-F238E27FC236}">
                <a16:creationId xmlns:a16="http://schemas.microsoft.com/office/drawing/2014/main" id="{2FD76E36-B2E8-8B27-A0B5-D18F4E0D4DBB}"/>
              </a:ext>
            </a:extLst>
          </p:cNvPr>
          <p:cNvSpPr txBox="1"/>
          <p:nvPr/>
        </p:nvSpPr>
        <p:spPr>
          <a:xfrm>
            <a:off x="2476078" y="3957258"/>
            <a:ext cx="1643865" cy="369332"/>
          </a:xfrm>
          <a:prstGeom prst="rect">
            <a:avLst/>
          </a:prstGeom>
          <a:noFill/>
        </p:spPr>
        <p:txBody>
          <a:bodyPr wrap="square" rtlCol="0">
            <a:spAutoFit/>
          </a:bodyPr>
          <a:lstStyle/>
          <a:p>
            <a:r>
              <a:rPr lang="en-US" dirty="0"/>
              <a:t>&lt;</a:t>
            </a:r>
            <a:endParaRPr lang="en-IN" dirty="0"/>
          </a:p>
        </p:txBody>
      </p:sp>
      <p:sp>
        <p:nvSpPr>
          <p:cNvPr id="44" name="TextBox 43">
            <a:extLst>
              <a:ext uri="{FF2B5EF4-FFF2-40B4-BE49-F238E27FC236}">
                <a16:creationId xmlns:a16="http://schemas.microsoft.com/office/drawing/2014/main" id="{FAA86B30-6FFD-25F1-A1D5-E7F8C21B341E}"/>
              </a:ext>
            </a:extLst>
          </p:cNvPr>
          <p:cNvSpPr txBox="1"/>
          <p:nvPr/>
        </p:nvSpPr>
        <p:spPr>
          <a:xfrm>
            <a:off x="4292886" y="3554855"/>
            <a:ext cx="1643865" cy="369332"/>
          </a:xfrm>
          <a:prstGeom prst="rect">
            <a:avLst/>
          </a:prstGeom>
          <a:noFill/>
        </p:spPr>
        <p:txBody>
          <a:bodyPr wrap="square" rtlCol="0">
            <a:spAutoFit/>
          </a:bodyPr>
          <a:lstStyle/>
          <a:p>
            <a:r>
              <a:rPr lang="en-US" dirty="0"/>
              <a:t>=</a:t>
            </a:r>
            <a:endParaRPr lang="en-IN" dirty="0"/>
          </a:p>
        </p:txBody>
      </p:sp>
      <p:sp>
        <p:nvSpPr>
          <p:cNvPr id="45" name="TextBox 44">
            <a:extLst>
              <a:ext uri="{FF2B5EF4-FFF2-40B4-BE49-F238E27FC236}">
                <a16:creationId xmlns:a16="http://schemas.microsoft.com/office/drawing/2014/main" id="{7A99313B-A169-96AF-CFD4-7F30F8AC8BAC}"/>
              </a:ext>
            </a:extLst>
          </p:cNvPr>
          <p:cNvSpPr txBox="1"/>
          <p:nvPr/>
        </p:nvSpPr>
        <p:spPr>
          <a:xfrm>
            <a:off x="2647314" y="4405893"/>
            <a:ext cx="1643865" cy="369332"/>
          </a:xfrm>
          <a:prstGeom prst="rect">
            <a:avLst/>
          </a:prstGeom>
          <a:noFill/>
        </p:spPr>
        <p:txBody>
          <a:bodyPr wrap="square" rtlCol="0">
            <a:spAutoFit/>
          </a:bodyPr>
          <a:lstStyle/>
          <a:p>
            <a:r>
              <a:rPr lang="en-US" dirty="0"/>
              <a:t>=</a:t>
            </a:r>
            <a:endParaRPr lang="en-IN" dirty="0"/>
          </a:p>
        </p:txBody>
      </p:sp>
      <p:sp>
        <p:nvSpPr>
          <p:cNvPr id="46" name="TextBox 45">
            <a:extLst>
              <a:ext uri="{FF2B5EF4-FFF2-40B4-BE49-F238E27FC236}">
                <a16:creationId xmlns:a16="http://schemas.microsoft.com/office/drawing/2014/main" id="{C365D632-BD06-A9DF-0D1A-DD2C38E48286}"/>
              </a:ext>
            </a:extLst>
          </p:cNvPr>
          <p:cNvSpPr txBox="1"/>
          <p:nvPr/>
        </p:nvSpPr>
        <p:spPr>
          <a:xfrm>
            <a:off x="4258638" y="4363087"/>
            <a:ext cx="1643865" cy="369332"/>
          </a:xfrm>
          <a:prstGeom prst="rect">
            <a:avLst/>
          </a:prstGeom>
          <a:noFill/>
        </p:spPr>
        <p:txBody>
          <a:bodyPr wrap="square" rtlCol="0">
            <a:spAutoFit/>
          </a:bodyPr>
          <a:lstStyle/>
          <a:p>
            <a:r>
              <a:rPr lang="en-US" dirty="0"/>
              <a:t>=</a:t>
            </a:r>
            <a:endParaRPr lang="en-IN" dirty="0"/>
          </a:p>
        </p:txBody>
      </p:sp>
      <p:sp>
        <p:nvSpPr>
          <p:cNvPr id="47" name="TextBox 46">
            <a:extLst>
              <a:ext uri="{FF2B5EF4-FFF2-40B4-BE49-F238E27FC236}">
                <a16:creationId xmlns:a16="http://schemas.microsoft.com/office/drawing/2014/main" id="{286F9551-D05D-F347-334B-B70CB42C8493}"/>
              </a:ext>
            </a:extLst>
          </p:cNvPr>
          <p:cNvSpPr txBox="1"/>
          <p:nvPr/>
        </p:nvSpPr>
        <p:spPr>
          <a:xfrm>
            <a:off x="4246654" y="5121660"/>
            <a:ext cx="1643865" cy="369332"/>
          </a:xfrm>
          <a:prstGeom prst="rect">
            <a:avLst/>
          </a:prstGeom>
          <a:noFill/>
        </p:spPr>
        <p:txBody>
          <a:bodyPr wrap="square" rtlCol="0">
            <a:spAutoFit/>
          </a:bodyPr>
          <a:lstStyle/>
          <a:p>
            <a:r>
              <a:rPr lang="en-US" dirty="0"/>
              <a:t>=</a:t>
            </a:r>
            <a:endParaRPr lang="en-IN" dirty="0"/>
          </a:p>
        </p:txBody>
      </p:sp>
      <p:sp>
        <p:nvSpPr>
          <p:cNvPr id="48" name="TextBox 47">
            <a:extLst>
              <a:ext uri="{FF2B5EF4-FFF2-40B4-BE49-F238E27FC236}">
                <a16:creationId xmlns:a16="http://schemas.microsoft.com/office/drawing/2014/main" id="{DD4A6965-07FB-A195-D8B5-ABFAD450BAF6}"/>
              </a:ext>
            </a:extLst>
          </p:cNvPr>
          <p:cNvSpPr txBox="1"/>
          <p:nvPr/>
        </p:nvSpPr>
        <p:spPr>
          <a:xfrm>
            <a:off x="2693546" y="4924741"/>
            <a:ext cx="1643865" cy="369332"/>
          </a:xfrm>
          <a:prstGeom prst="rect">
            <a:avLst/>
          </a:prstGeom>
          <a:noFill/>
        </p:spPr>
        <p:txBody>
          <a:bodyPr wrap="square" rtlCol="0">
            <a:spAutoFit/>
          </a:bodyPr>
          <a:lstStyle/>
          <a:p>
            <a:r>
              <a:rPr lang="en-US" dirty="0"/>
              <a:t>!</a:t>
            </a:r>
            <a:endParaRPr lang="en-IN" dirty="0"/>
          </a:p>
        </p:txBody>
      </p:sp>
      <p:sp>
        <p:nvSpPr>
          <p:cNvPr id="49" name="TextBox 48">
            <a:extLst>
              <a:ext uri="{FF2B5EF4-FFF2-40B4-BE49-F238E27FC236}">
                <a16:creationId xmlns:a16="http://schemas.microsoft.com/office/drawing/2014/main" id="{23737F80-5C66-0F3D-8BF6-1FDEF3FAD693}"/>
              </a:ext>
            </a:extLst>
          </p:cNvPr>
          <p:cNvSpPr txBox="1"/>
          <p:nvPr/>
        </p:nvSpPr>
        <p:spPr>
          <a:xfrm>
            <a:off x="4274049" y="6012088"/>
            <a:ext cx="1643865" cy="369332"/>
          </a:xfrm>
          <a:prstGeom prst="rect">
            <a:avLst/>
          </a:prstGeom>
          <a:noFill/>
        </p:spPr>
        <p:txBody>
          <a:bodyPr wrap="square" rtlCol="0">
            <a:spAutoFit/>
          </a:bodyPr>
          <a:lstStyle/>
          <a:p>
            <a:r>
              <a:rPr lang="en-US" dirty="0"/>
              <a:t>=</a:t>
            </a:r>
            <a:endParaRPr lang="en-IN" dirty="0"/>
          </a:p>
        </p:txBody>
      </p:sp>
      <p:sp>
        <p:nvSpPr>
          <p:cNvPr id="50" name="TextBox 49">
            <a:extLst>
              <a:ext uri="{FF2B5EF4-FFF2-40B4-BE49-F238E27FC236}">
                <a16:creationId xmlns:a16="http://schemas.microsoft.com/office/drawing/2014/main" id="{E62CA48C-3DCE-23E7-4D28-15B5A2FBA029}"/>
              </a:ext>
            </a:extLst>
          </p:cNvPr>
          <p:cNvSpPr txBox="1"/>
          <p:nvPr/>
        </p:nvSpPr>
        <p:spPr>
          <a:xfrm>
            <a:off x="2618201" y="5496672"/>
            <a:ext cx="1643865" cy="369332"/>
          </a:xfrm>
          <a:prstGeom prst="rect">
            <a:avLst/>
          </a:prstGeom>
          <a:noFill/>
        </p:spPr>
        <p:txBody>
          <a:bodyPr wrap="square" rtlCol="0">
            <a:spAutoFit/>
          </a:bodyPr>
          <a:lstStyle/>
          <a:p>
            <a:r>
              <a:rPr lang="en-US" dirty="0"/>
              <a:t>&gt;</a:t>
            </a:r>
            <a:endParaRPr lang="en-IN" dirty="0"/>
          </a:p>
        </p:txBody>
      </p:sp>
      <p:cxnSp>
        <p:nvCxnSpPr>
          <p:cNvPr id="51" name="Straight Arrow Connector 50">
            <a:extLst>
              <a:ext uri="{FF2B5EF4-FFF2-40B4-BE49-F238E27FC236}">
                <a16:creationId xmlns:a16="http://schemas.microsoft.com/office/drawing/2014/main" id="{B35D8279-4B31-3515-CF18-C921ECBB60C0}"/>
              </a:ext>
            </a:extLst>
          </p:cNvPr>
          <p:cNvCxnSpPr/>
          <p:nvPr/>
        </p:nvCxnSpPr>
        <p:spPr>
          <a:xfrm>
            <a:off x="1140431" y="4782620"/>
            <a:ext cx="68836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EC008A41-B47C-C1B9-3651-7863F1D68038}"/>
              </a:ext>
            </a:extLst>
          </p:cNvPr>
          <p:cNvSpPr txBox="1"/>
          <p:nvPr/>
        </p:nvSpPr>
        <p:spPr>
          <a:xfrm>
            <a:off x="8479971" y="5121660"/>
            <a:ext cx="3221172" cy="830997"/>
          </a:xfrm>
          <a:prstGeom prst="rect">
            <a:avLst/>
          </a:prstGeom>
          <a:noFill/>
        </p:spPr>
        <p:txBody>
          <a:bodyPr wrap="square" rtlCol="0">
            <a:spAutoFit/>
          </a:bodyPr>
          <a:lstStyle/>
          <a:p>
            <a:r>
              <a:rPr lang="en-IN" sz="2400" dirty="0"/>
              <a:t>Scan </a:t>
            </a:r>
            <a:r>
              <a:rPr lang="en-IN" sz="2400" dirty="0">
                <a:solidFill>
                  <a:srgbClr val="FF0000"/>
                </a:solidFill>
              </a:rPr>
              <a:t>&lt;</a:t>
            </a:r>
            <a:r>
              <a:rPr lang="en-IN" sz="2400" dirty="0">
                <a:solidFill>
                  <a:schemeClr val="accent1"/>
                </a:solidFill>
              </a:rPr>
              <a:t>=&lt;!=</a:t>
            </a:r>
          </a:p>
          <a:p>
            <a:r>
              <a:rPr lang="en-IN" sz="2400" dirty="0">
                <a:solidFill>
                  <a:schemeClr val="accent1"/>
                </a:solidFill>
              </a:rPr>
              <a:t>LT</a:t>
            </a:r>
          </a:p>
        </p:txBody>
      </p:sp>
    </p:spTree>
    <p:extLst>
      <p:ext uri="{BB962C8B-B14F-4D97-AF65-F5344CB8AC3E}">
        <p14:creationId xmlns:p14="http://schemas.microsoft.com/office/powerpoint/2010/main" val="1128541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9A1A1-0CF0-4266-8137-9C4E0076774A}"/>
              </a:ext>
            </a:extLst>
          </p:cNvPr>
          <p:cNvSpPr>
            <a:spLocks noGrp="1"/>
          </p:cNvSpPr>
          <p:nvPr>
            <p:ph type="title"/>
          </p:nvPr>
        </p:nvSpPr>
        <p:spPr/>
        <p:txBody>
          <a:bodyPr/>
          <a:lstStyle/>
          <a:p>
            <a:r>
              <a:rPr lang="en-US" dirty="0"/>
              <a:t>Specification</a:t>
            </a:r>
          </a:p>
        </p:txBody>
      </p:sp>
      <p:sp>
        <p:nvSpPr>
          <p:cNvPr id="3" name="Content Placeholder 2">
            <a:extLst>
              <a:ext uri="{FF2B5EF4-FFF2-40B4-BE49-F238E27FC236}">
                <a16:creationId xmlns:a16="http://schemas.microsoft.com/office/drawing/2014/main" id="{7883C0B3-B6C8-4AE0-85A1-21EB1BB8513A}"/>
              </a:ext>
            </a:extLst>
          </p:cNvPr>
          <p:cNvSpPr>
            <a:spLocks noGrp="1"/>
          </p:cNvSpPr>
          <p:nvPr>
            <p:ph idx="1"/>
          </p:nvPr>
        </p:nvSpPr>
        <p:spPr/>
        <p:txBody>
          <a:bodyPr/>
          <a:lstStyle/>
          <a:p>
            <a:r>
              <a:rPr lang="en-US" dirty="0"/>
              <a:t>What is the problem with the transition diagram specification?</a:t>
            </a:r>
          </a:p>
          <a:p>
            <a:pPr lvl="1"/>
            <a:r>
              <a:rPr lang="en-US" dirty="0"/>
              <a:t>The specification using a transition diagram is not intuitive</a:t>
            </a:r>
          </a:p>
          <a:p>
            <a:pPr lvl="1"/>
            <a:r>
              <a:rPr lang="en-US" dirty="0"/>
              <a:t>Another way of describing FA is regular expression (RE)</a:t>
            </a:r>
          </a:p>
          <a:p>
            <a:pPr lvl="1"/>
            <a:r>
              <a:rPr lang="en-US" dirty="0"/>
              <a:t>A set of words accepted by an RE is called a regular language</a:t>
            </a:r>
          </a:p>
        </p:txBody>
      </p:sp>
    </p:spTree>
    <p:extLst>
      <p:ext uri="{BB962C8B-B14F-4D97-AF65-F5344CB8AC3E}">
        <p14:creationId xmlns:p14="http://schemas.microsoft.com/office/powerpoint/2010/main" val="379388221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A826DF-FFE5-6008-CBDC-A84A45068E3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7074AAA-AFB3-E24E-F9FF-619730EC8DCB}"/>
              </a:ext>
            </a:extLst>
          </p:cNvPr>
          <p:cNvSpPr>
            <a:spLocks noGrp="1"/>
          </p:cNvSpPr>
          <p:nvPr>
            <p:ph type="title"/>
          </p:nvPr>
        </p:nvSpPr>
        <p:spPr/>
        <p:txBody>
          <a:bodyPr/>
          <a:lstStyle/>
          <a:p>
            <a:r>
              <a:rPr lang="en-US" dirty="0"/>
              <a:t>Transition diagram for </a:t>
            </a:r>
            <a:r>
              <a:rPr lang="en-US" dirty="0" err="1">
                <a:solidFill>
                  <a:schemeClr val="accent1"/>
                </a:solidFill>
              </a:rPr>
              <a:t>relop</a:t>
            </a:r>
            <a:endParaRPr lang="en-US" dirty="0">
              <a:solidFill>
                <a:schemeClr val="accent1"/>
              </a:solidFill>
            </a:endParaRPr>
          </a:p>
        </p:txBody>
      </p:sp>
      <p:sp>
        <p:nvSpPr>
          <p:cNvPr id="3" name="Content Placeholder 2">
            <a:extLst>
              <a:ext uri="{FF2B5EF4-FFF2-40B4-BE49-F238E27FC236}">
                <a16:creationId xmlns:a16="http://schemas.microsoft.com/office/drawing/2014/main" id="{4DFF8495-8CC0-A0B9-69A6-B58DD3DA4232}"/>
              </a:ext>
            </a:extLst>
          </p:cNvPr>
          <p:cNvSpPr>
            <a:spLocks noGrp="1"/>
          </p:cNvSpPr>
          <p:nvPr>
            <p:ph idx="1"/>
          </p:nvPr>
        </p:nvSpPr>
        <p:spPr/>
        <p:txBody>
          <a:bodyPr/>
          <a:lstStyle/>
          <a:p>
            <a:r>
              <a:rPr lang="en-US" dirty="0"/>
              <a:t>The automaton returns one {word, part-of-speech} pair starting from the current input pointer</a:t>
            </a:r>
          </a:p>
          <a:p>
            <a:r>
              <a:rPr lang="en-US" dirty="0"/>
              <a:t>It also advances the input pointer to point to the next word</a:t>
            </a:r>
          </a:p>
        </p:txBody>
      </p:sp>
      <p:sp>
        <p:nvSpPr>
          <p:cNvPr id="4" name="TextBox 3">
            <a:extLst>
              <a:ext uri="{FF2B5EF4-FFF2-40B4-BE49-F238E27FC236}">
                <a16:creationId xmlns:a16="http://schemas.microsoft.com/office/drawing/2014/main" id="{EB77FCC3-5574-3740-EA7F-9C7F2DFDD757}"/>
              </a:ext>
            </a:extLst>
          </p:cNvPr>
          <p:cNvSpPr txBox="1"/>
          <p:nvPr/>
        </p:nvSpPr>
        <p:spPr>
          <a:xfrm>
            <a:off x="10505440" y="2844800"/>
            <a:ext cx="1452880" cy="1754326"/>
          </a:xfrm>
          <a:prstGeom prst="rect">
            <a:avLst/>
          </a:prstGeom>
          <a:noFill/>
        </p:spPr>
        <p:txBody>
          <a:bodyPr wrap="square" rtlCol="0">
            <a:spAutoFit/>
          </a:bodyPr>
          <a:lstStyle/>
          <a:p>
            <a:pPr marL="0" indent="0">
              <a:buNone/>
            </a:pPr>
            <a:r>
              <a:rPr lang="en-US" dirty="0"/>
              <a:t>&lt;      LT</a:t>
            </a:r>
          </a:p>
          <a:p>
            <a:pPr marL="0" indent="0">
              <a:buNone/>
            </a:pPr>
            <a:r>
              <a:rPr lang="en-US" dirty="0"/>
              <a:t>&lt;=    LE</a:t>
            </a:r>
          </a:p>
          <a:p>
            <a:pPr marL="0" indent="0">
              <a:buNone/>
            </a:pPr>
            <a:r>
              <a:rPr lang="en-US" dirty="0"/>
              <a:t>==    DE</a:t>
            </a:r>
          </a:p>
          <a:p>
            <a:pPr marL="0" indent="0">
              <a:buNone/>
            </a:pPr>
            <a:r>
              <a:rPr lang="en-US" dirty="0"/>
              <a:t>!=     NE</a:t>
            </a:r>
          </a:p>
          <a:p>
            <a:pPr marL="0" indent="0">
              <a:buNone/>
            </a:pPr>
            <a:r>
              <a:rPr lang="en-US" dirty="0"/>
              <a:t>&gt;      GT</a:t>
            </a:r>
          </a:p>
          <a:p>
            <a:pPr marL="0" indent="0">
              <a:buNone/>
            </a:pPr>
            <a:r>
              <a:rPr lang="en-US" dirty="0"/>
              <a:t>&gt;=    GE</a:t>
            </a:r>
            <a:endParaRPr lang="en-IN" dirty="0"/>
          </a:p>
        </p:txBody>
      </p:sp>
      <p:sp>
        <p:nvSpPr>
          <p:cNvPr id="5" name="Oval 4">
            <a:extLst>
              <a:ext uri="{FF2B5EF4-FFF2-40B4-BE49-F238E27FC236}">
                <a16:creationId xmlns:a16="http://schemas.microsoft.com/office/drawing/2014/main" id="{ED81ADED-615B-81DF-9666-2255709490B7}"/>
              </a:ext>
            </a:extLst>
          </p:cNvPr>
          <p:cNvSpPr/>
          <p:nvPr/>
        </p:nvSpPr>
        <p:spPr>
          <a:xfrm>
            <a:off x="1828800" y="4500081"/>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Oval 6">
            <a:extLst>
              <a:ext uri="{FF2B5EF4-FFF2-40B4-BE49-F238E27FC236}">
                <a16:creationId xmlns:a16="http://schemas.microsoft.com/office/drawing/2014/main" id="{ABADBF99-9333-404E-1DC7-0D841828D169}"/>
              </a:ext>
            </a:extLst>
          </p:cNvPr>
          <p:cNvSpPr/>
          <p:nvPr/>
        </p:nvSpPr>
        <p:spPr>
          <a:xfrm>
            <a:off x="3287730" y="3524038"/>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a:extLst>
              <a:ext uri="{FF2B5EF4-FFF2-40B4-BE49-F238E27FC236}">
                <a16:creationId xmlns:a16="http://schemas.microsoft.com/office/drawing/2014/main" id="{624DE27C-0705-1FC9-276F-8E22F0E68B71}"/>
              </a:ext>
            </a:extLst>
          </p:cNvPr>
          <p:cNvSpPr/>
          <p:nvPr/>
        </p:nvSpPr>
        <p:spPr>
          <a:xfrm>
            <a:off x="5042898" y="3532602"/>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Oval 8">
            <a:extLst>
              <a:ext uri="{FF2B5EF4-FFF2-40B4-BE49-F238E27FC236}">
                <a16:creationId xmlns:a16="http://schemas.microsoft.com/office/drawing/2014/main" id="{65A99188-6596-BB6B-7173-4EE485970B6A}"/>
              </a:ext>
            </a:extLst>
          </p:cNvPr>
          <p:cNvSpPr/>
          <p:nvPr/>
        </p:nvSpPr>
        <p:spPr>
          <a:xfrm>
            <a:off x="5061728" y="4342542"/>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Oval 9">
            <a:extLst>
              <a:ext uri="{FF2B5EF4-FFF2-40B4-BE49-F238E27FC236}">
                <a16:creationId xmlns:a16="http://schemas.microsoft.com/office/drawing/2014/main" id="{DD95BB3B-2A0C-02B1-57AA-006D392C4287}"/>
              </a:ext>
            </a:extLst>
          </p:cNvPr>
          <p:cNvSpPr/>
          <p:nvPr/>
        </p:nvSpPr>
        <p:spPr>
          <a:xfrm>
            <a:off x="5060018" y="5142213"/>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a:extLst>
              <a:ext uri="{FF2B5EF4-FFF2-40B4-BE49-F238E27FC236}">
                <a16:creationId xmlns:a16="http://schemas.microsoft.com/office/drawing/2014/main" id="{A74A97A3-EE76-7E1C-2F78-0AC1DD3AF5E0}"/>
              </a:ext>
            </a:extLst>
          </p:cNvPr>
          <p:cNvSpPr/>
          <p:nvPr/>
        </p:nvSpPr>
        <p:spPr>
          <a:xfrm>
            <a:off x="5037760" y="5952158"/>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Oval 11">
            <a:extLst>
              <a:ext uri="{FF2B5EF4-FFF2-40B4-BE49-F238E27FC236}">
                <a16:creationId xmlns:a16="http://schemas.microsoft.com/office/drawing/2014/main" id="{EF824487-42D5-7B9C-A4B4-5636C9E9805B}"/>
              </a:ext>
            </a:extLst>
          </p:cNvPr>
          <p:cNvSpPr/>
          <p:nvPr/>
        </p:nvSpPr>
        <p:spPr>
          <a:xfrm>
            <a:off x="3289447" y="5929896"/>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Oval 12">
            <a:extLst>
              <a:ext uri="{FF2B5EF4-FFF2-40B4-BE49-F238E27FC236}">
                <a16:creationId xmlns:a16="http://schemas.microsoft.com/office/drawing/2014/main" id="{C82BDB00-2F79-EA42-EFA5-2501468D7A38}"/>
              </a:ext>
            </a:extLst>
          </p:cNvPr>
          <p:cNvSpPr/>
          <p:nvPr/>
        </p:nvSpPr>
        <p:spPr>
          <a:xfrm>
            <a:off x="3388755" y="360451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Oval 13">
            <a:extLst>
              <a:ext uri="{FF2B5EF4-FFF2-40B4-BE49-F238E27FC236}">
                <a16:creationId xmlns:a16="http://schemas.microsoft.com/office/drawing/2014/main" id="{0D2878A8-0F3E-7CCC-E511-DE2C908AC00A}"/>
              </a:ext>
            </a:extLst>
          </p:cNvPr>
          <p:cNvSpPr/>
          <p:nvPr/>
        </p:nvSpPr>
        <p:spPr>
          <a:xfrm>
            <a:off x="5143921" y="3623357"/>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Oval 14">
            <a:extLst>
              <a:ext uri="{FF2B5EF4-FFF2-40B4-BE49-F238E27FC236}">
                <a16:creationId xmlns:a16="http://schemas.microsoft.com/office/drawing/2014/main" id="{CB03EFBB-D663-EED1-C750-523744D75772}"/>
              </a:ext>
            </a:extLst>
          </p:cNvPr>
          <p:cNvSpPr/>
          <p:nvPr/>
        </p:nvSpPr>
        <p:spPr>
          <a:xfrm>
            <a:off x="5142211" y="4423026"/>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Oval 15">
            <a:extLst>
              <a:ext uri="{FF2B5EF4-FFF2-40B4-BE49-F238E27FC236}">
                <a16:creationId xmlns:a16="http://schemas.microsoft.com/office/drawing/2014/main" id="{5CC374E2-245E-0BF9-CF7A-E1A713A1D314}"/>
              </a:ext>
            </a:extLst>
          </p:cNvPr>
          <p:cNvSpPr/>
          <p:nvPr/>
        </p:nvSpPr>
        <p:spPr>
          <a:xfrm>
            <a:off x="5150775" y="521241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Oval 16">
            <a:extLst>
              <a:ext uri="{FF2B5EF4-FFF2-40B4-BE49-F238E27FC236}">
                <a16:creationId xmlns:a16="http://schemas.microsoft.com/office/drawing/2014/main" id="{7DAEE6EB-9F0C-B994-98C0-40502B2868E4}"/>
              </a:ext>
            </a:extLst>
          </p:cNvPr>
          <p:cNvSpPr/>
          <p:nvPr/>
        </p:nvSpPr>
        <p:spPr>
          <a:xfrm>
            <a:off x="5107969" y="603263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Oval 17">
            <a:extLst>
              <a:ext uri="{FF2B5EF4-FFF2-40B4-BE49-F238E27FC236}">
                <a16:creationId xmlns:a16="http://schemas.microsoft.com/office/drawing/2014/main" id="{C6A35825-436B-DE82-A9D1-53EAD6344EE9}"/>
              </a:ext>
            </a:extLst>
          </p:cNvPr>
          <p:cNvSpPr/>
          <p:nvPr/>
        </p:nvSpPr>
        <p:spPr>
          <a:xfrm>
            <a:off x="3369921" y="6000107"/>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Oval 18">
            <a:extLst>
              <a:ext uri="{FF2B5EF4-FFF2-40B4-BE49-F238E27FC236}">
                <a16:creationId xmlns:a16="http://schemas.microsoft.com/office/drawing/2014/main" id="{600EB48C-5FB3-5CCF-6E66-B061AB7E3D0D}"/>
              </a:ext>
            </a:extLst>
          </p:cNvPr>
          <p:cNvSpPr/>
          <p:nvPr/>
        </p:nvSpPr>
        <p:spPr>
          <a:xfrm>
            <a:off x="3368211" y="5186738"/>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Oval 19">
            <a:extLst>
              <a:ext uri="{FF2B5EF4-FFF2-40B4-BE49-F238E27FC236}">
                <a16:creationId xmlns:a16="http://schemas.microsoft.com/office/drawing/2014/main" id="{6672AEC4-D35B-69E8-07BE-7F8711BB3BAC}"/>
              </a:ext>
            </a:extLst>
          </p:cNvPr>
          <p:cNvSpPr/>
          <p:nvPr/>
        </p:nvSpPr>
        <p:spPr>
          <a:xfrm>
            <a:off x="3345953" y="4435015"/>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22" name="Straight Arrow Connector 21">
            <a:extLst>
              <a:ext uri="{FF2B5EF4-FFF2-40B4-BE49-F238E27FC236}">
                <a16:creationId xmlns:a16="http://schemas.microsoft.com/office/drawing/2014/main" id="{109E69C2-5FAE-848C-8D7D-72749909DC16}"/>
              </a:ext>
            </a:extLst>
          </p:cNvPr>
          <p:cNvCxnSpPr>
            <a:stCxn id="5" idx="7"/>
            <a:endCxn id="13" idx="2"/>
          </p:cNvCxnSpPr>
          <p:nvPr/>
        </p:nvCxnSpPr>
        <p:spPr>
          <a:xfrm flipV="1">
            <a:off x="2346203" y="3887059"/>
            <a:ext cx="1042552" cy="6957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63475F2F-AC3E-E49B-B544-D6298F8D4FC8}"/>
              </a:ext>
            </a:extLst>
          </p:cNvPr>
          <p:cNvCxnSpPr>
            <a:stCxn id="13" idx="6"/>
            <a:endCxn id="14" idx="2"/>
          </p:cNvCxnSpPr>
          <p:nvPr/>
        </p:nvCxnSpPr>
        <p:spPr>
          <a:xfrm>
            <a:off x="3994930" y="3887059"/>
            <a:ext cx="1148991" cy="188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86120099-10C2-45A5-469F-9ED6B2DD2EED}"/>
              </a:ext>
            </a:extLst>
          </p:cNvPr>
          <p:cNvCxnSpPr>
            <a:stCxn id="5" idx="6"/>
            <a:endCxn id="20" idx="2"/>
          </p:cNvCxnSpPr>
          <p:nvPr/>
        </p:nvCxnSpPr>
        <p:spPr>
          <a:xfrm flipV="1">
            <a:off x="2434975" y="4717555"/>
            <a:ext cx="910978" cy="650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BEE7FAE0-D37D-FCED-41FE-0A95D35D27AE}"/>
              </a:ext>
            </a:extLst>
          </p:cNvPr>
          <p:cNvCxnSpPr>
            <a:stCxn id="20" idx="6"/>
            <a:endCxn id="15" idx="2"/>
          </p:cNvCxnSpPr>
          <p:nvPr/>
        </p:nvCxnSpPr>
        <p:spPr>
          <a:xfrm flipV="1">
            <a:off x="3952128" y="4705566"/>
            <a:ext cx="1190083" cy="119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5A89B303-544A-C238-CC7C-2817C18E1F40}"/>
              </a:ext>
            </a:extLst>
          </p:cNvPr>
          <p:cNvCxnSpPr>
            <a:stCxn id="5" idx="5"/>
            <a:endCxn id="19" idx="2"/>
          </p:cNvCxnSpPr>
          <p:nvPr/>
        </p:nvCxnSpPr>
        <p:spPr>
          <a:xfrm>
            <a:off x="2346203" y="4982406"/>
            <a:ext cx="1022008" cy="4868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6F4FAA1E-FEF1-1D7D-F9FC-CEB3208ADC4A}"/>
              </a:ext>
            </a:extLst>
          </p:cNvPr>
          <p:cNvCxnSpPr>
            <a:stCxn id="19" idx="6"/>
            <a:endCxn id="16" idx="2"/>
          </p:cNvCxnSpPr>
          <p:nvPr/>
        </p:nvCxnSpPr>
        <p:spPr>
          <a:xfrm>
            <a:off x="3974386" y="5469278"/>
            <a:ext cx="1176389" cy="256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EA19D070-B1C2-D949-AC78-C33AB492E052}"/>
              </a:ext>
            </a:extLst>
          </p:cNvPr>
          <p:cNvCxnSpPr>
            <a:stCxn id="5" idx="4"/>
            <a:endCxn id="18" idx="1"/>
          </p:cNvCxnSpPr>
          <p:nvPr/>
        </p:nvCxnSpPr>
        <p:spPr>
          <a:xfrm>
            <a:off x="2131888" y="5065160"/>
            <a:ext cx="1326805" cy="1017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1A2F423A-CA43-8E33-C1D0-381A2F3034AA}"/>
              </a:ext>
            </a:extLst>
          </p:cNvPr>
          <p:cNvCxnSpPr>
            <a:stCxn id="12" idx="6"/>
            <a:endCxn id="17" idx="2"/>
          </p:cNvCxnSpPr>
          <p:nvPr/>
        </p:nvCxnSpPr>
        <p:spPr>
          <a:xfrm>
            <a:off x="4070283" y="6282506"/>
            <a:ext cx="1037686" cy="326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B817D9ED-1084-AD60-BC43-5F7DCF98C071}"/>
              </a:ext>
            </a:extLst>
          </p:cNvPr>
          <p:cNvSpPr txBox="1"/>
          <p:nvPr/>
        </p:nvSpPr>
        <p:spPr>
          <a:xfrm>
            <a:off x="5866547" y="3628496"/>
            <a:ext cx="1643865" cy="369332"/>
          </a:xfrm>
          <a:prstGeom prst="rect">
            <a:avLst/>
          </a:prstGeom>
          <a:noFill/>
        </p:spPr>
        <p:txBody>
          <a:bodyPr wrap="square" rtlCol="0">
            <a:spAutoFit/>
          </a:bodyPr>
          <a:lstStyle/>
          <a:p>
            <a:r>
              <a:rPr lang="en-US"/>
              <a:t>return LE;</a:t>
            </a:r>
            <a:endParaRPr lang="en-IN" dirty="0"/>
          </a:p>
        </p:txBody>
      </p:sp>
      <p:sp>
        <p:nvSpPr>
          <p:cNvPr id="38" name="TextBox 37">
            <a:extLst>
              <a:ext uri="{FF2B5EF4-FFF2-40B4-BE49-F238E27FC236}">
                <a16:creationId xmlns:a16="http://schemas.microsoft.com/office/drawing/2014/main" id="{6EEDCE26-1B01-9F9F-3654-BBE2A5534873}"/>
              </a:ext>
            </a:extLst>
          </p:cNvPr>
          <p:cNvSpPr txBox="1"/>
          <p:nvPr/>
        </p:nvSpPr>
        <p:spPr>
          <a:xfrm>
            <a:off x="5813467" y="4458989"/>
            <a:ext cx="1643865" cy="369332"/>
          </a:xfrm>
          <a:prstGeom prst="rect">
            <a:avLst/>
          </a:prstGeom>
          <a:noFill/>
        </p:spPr>
        <p:txBody>
          <a:bodyPr wrap="square" rtlCol="0">
            <a:spAutoFit/>
          </a:bodyPr>
          <a:lstStyle/>
          <a:p>
            <a:r>
              <a:rPr lang="en-US" dirty="0"/>
              <a:t>return DE;</a:t>
            </a:r>
            <a:endParaRPr lang="en-IN" dirty="0"/>
          </a:p>
        </p:txBody>
      </p:sp>
      <p:sp>
        <p:nvSpPr>
          <p:cNvPr id="39" name="TextBox 38">
            <a:extLst>
              <a:ext uri="{FF2B5EF4-FFF2-40B4-BE49-F238E27FC236}">
                <a16:creationId xmlns:a16="http://schemas.microsoft.com/office/drawing/2014/main" id="{0A3A0A00-0ACB-BBE7-85BF-5BFD9DBE8975}"/>
              </a:ext>
            </a:extLst>
          </p:cNvPr>
          <p:cNvSpPr txBox="1"/>
          <p:nvPr/>
        </p:nvSpPr>
        <p:spPr>
          <a:xfrm>
            <a:off x="5811755" y="5340853"/>
            <a:ext cx="1643865" cy="369332"/>
          </a:xfrm>
          <a:prstGeom prst="rect">
            <a:avLst/>
          </a:prstGeom>
          <a:noFill/>
        </p:spPr>
        <p:txBody>
          <a:bodyPr wrap="square" rtlCol="0">
            <a:spAutoFit/>
          </a:bodyPr>
          <a:lstStyle/>
          <a:p>
            <a:r>
              <a:rPr lang="en-US" dirty="0"/>
              <a:t>return NE;</a:t>
            </a:r>
            <a:endParaRPr lang="en-IN" dirty="0"/>
          </a:p>
        </p:txBody>
      </p:sp>
      <p:sp>
        <p:nvSpPr>
          <p:cNvPr id="40" name="TextBox 39">
            <a:extLst>
              <a:ext uri="{FF2B5EF4-FFF2-40B4-BE49-F238E27FC236}">
                <a16:creationId xmlns:a16="http://schemas.microsoft.com/office/drawing/2014/main" id="{7D7FCD6A-AE18-8260-4473-2C72E2A90A39}"/>
              </a:ext>
            </a:extLst>
          </p:cNvPr>
          <p:cNvSpPr txBox="1"/>
          <p:nvPr/>
        </p:nvSpPr>
        <p:spPr>
          <a:xfrm>
            <a:off x="5881961" y="6099430"/>
            <a:ext cx="1643865" cy="369332"/>
          </a:xfrm>
          <a:prstGeom prst="rect">
            <a:avLst/>
          </a:prstGeom>
          <a:noFill/>
        </p:spPr>
        <p:txBody>
          <a:bodyPr wrap="square" rtlCol="0">
            <a:spAutoFit/>
          </a:bodyPr>
          <a:lstStyle/>
          <a:p>
            <a:r>
              <a:rPr lang="en-US" dirty="0"/>
              <a:t>return GE;</a:t>
            </a:r>
            <a:endParaRPr lang="en-IN" dirty="0"/>
          </a:p>
        </p:txBody>
      </p:sp>
      <p:sp>
        <p:nvSpPr>
          <p:cNvPr id="41" name="TextBox 40">
            <a:extLst>
              <a:ext uri="{FF2B5EF4-FFF2-40B4-BE49-F238E27FC236}">
                <a16:creationId xmlns:a16="http://schemas.microsoft.com/office/drawing/2014/main" id="{A0577207-0C36-C7DE-3FE5-16F81C28E640}"/>
              </a:ext>
            </a:extLst>
          </p:cNvPr>
          <p:cNvSpPr txBox="1"/>
          <p:nvPr/>
        </p:nvSpPr>
        <p:spPr>
          <a:xfrm>
            <a:off x="2304841" y="6251830"/>
            <a:ext cx="1643865" cy="369332"/>
          </a:xfrm>
          <a:prstGeom prst="rect">
            <a:avLst/>
          </a:prstGeom>
          <a:noFill/>
        </p:spPr>
        <p:txBody>
          <a:bodyPr wrap="square" rtlCol="0">
            <a:spAutoFit/>
          </a:bodyPr>
          <a:lstStyle/>
          <a:p>
            <a:r>
              <a:rPr lang="en-US" dirty="0"/>
              <a:t>return GT;</a:t>
            </a:r>
            <a:endParaRPr lang="en-IN" dirty="0"/>
          </a:p>
        </p:txBody>
      </p:sp>
      <p:sp>
        <p:nvSpPr>
          <p:cNvPr id="42" name="TextBox 41">
            <a:extLst>
              <a:ext uri="{FF2B5EF4-FFF2-40B4-BE49-F238E27FC236}">
                <a16:creationId xmlns:a16="http://schemas.microsoft.com/office/drawing/2014/main" id="{E2B53D3C-F8D8-9A61-AC36-E70D43428447}"/>
              </a:ext>
            </a:extLst>
          </p:cNvPr>
          <p:cNvSpPr txBox="1"/>
          <p:nvPr/>
        </p:nvSpPr>
        <p:spPr>
          <a:xfrm>
            <a:off x="2457241" y="3239784"/>
            <a:ext cx="1643865" cy="369332"/>
          </a:xfrm>
          <a:prstGeom prst="rect">
            <a:avLst/>
          </a:prstGeom>
          <a:noFill/>
        </p:spPr>
        <p:txBody>
          <a:bodyPr wrap="square" rtlCol="0">
            <a:spAutoFit/>
          </a:bodyPr>
          <a:lstStyle/>
          <a:p>
            <a:r>
              <a:rPr lang="en-US" dirty="0"/>
              <a:t>return LT;</a:t>
            </a:r>
            <a:endParaRPr lang="en-IN" dirty="0"/>
          </a:p>
        </p:txBody>
      </p:sp>
      <p:sp>
        <p:nvSpPr>
          <p:cNvPr id="43" name="TextBox 42">
            <a:extLst>
              <a:ext uri="{FF2B5EF4-FFF2-40B4-BE49-F238E27FC236}">
                <a16:creationId xmlns:a16="http://schemas.microsoft.com/office/drawing/2014/main" id="{EFFFAFE7-5109-4363-541B-20CBC263AB2F}"/>
              </a:ext>
            </a:extLst>
          </p:cNvPr>
          <p:cNvSpPr txBox="1"/>
          <p:nvPr/>
        </p:nvSpPr>
        <p:spPr>
          <a:xfrm>
            <a:off x="2476078" y="3957258"/>
            <a:ext cx="1643865" cy="369332"/>
          </a:xfrm>
          <a:prstGeom prst="rect">
            <a:avLst/>
          </a:prstGeom>
          <a:noFill/>
        </p:spPr>
        <p:txBody>
          <a:bodyPr wrap="square" rtlCol="0">
            <a:spAutoFit/>
          </a:bodyPr>
          <a:lstStyle/>
          <a:p>
            <a:r>
              <a:rPr lang="en-US" dirty="0"/>
              <a:t>&lt;</a:t>
            </a:r>
            <a:endParaRPr lang="en-IN" dirty="0"/>
          </a:p>
        </p:txBody>
      </p:sp>
      <p:sp>
        <p:nvSpPr>
          <p:cNvPr id="44" name="TextBox 43">
            <a:extLst>
              <a:ext uri="{FF2B5EF4-FFF2-40B4-BE49-F238E27FC236}">
                <a16:creationId xmlns:a16="http://schemas.microsoft.com/office/drawing/2014/main" id="{A85F72D8-709D-0D04-9BAB-FE357B2C38B3}"/>
              </a:ext>
            </a:extLst>
          </p:cNvPr>
          <p:cNvSpPr txBox="1"/>
          <p:nvPr/>
        </p:nvSpPr>
        <p:spPr>
          <a:xfrm>
            <a:off x="4292886" y="3554855"/>
            <a:ext cx="1643865" cy="369332"/>
          </a:xfrm>
          <a:prstGeom prst="rect">
            <a:avLst/>
          </a:prstGeom>
          <a:noFill/>
        </p:spPr>
        <p:txBody>
          <a:bodyPr wrap="square" rtlCol="0">
            <a:spAutoFit/>
          </a:bodyPr>
          <a:lstStyle/>
          <a:p>
            <a:r>
              <a:rPr lang="en-US" dirty="0"/>
              <a:t>=</a:t>
            </a:r>
            <a:endParaRPr lang="en-IN" dirty="0"/>
          </a:p>
        </p:txBody>
      </p:sp>
      <p:sp>
        <p:nvSpPr>
          <p:cNvPr id="45" name="TextBox 44">
            <a:extLst>
              <a:ext uri="{FF2B5EF4-FFF2-40B4-BE49-F238E27FC236}">
                <a16:creationId xmlns:a16="http://schemas.microsoft.com/office/drawing/2014/main" id="{D37799A4-CD76-8BA5-3A49-4FBA87407414}"/>
              </a:ext>
            </a:extLst>
          </p:cNvPr>
          <p:cNvSpPr txBox="1"/>
          <p:nvPr/>
        </p:nvSpPr>
        <p:spPr>
          <a:xfrm>
            <a:off x="2647314" y="4405893"/>
            <a:ext cx="1643865" cy="369332"/>
          </a:xfrm>
          <a:prstGeom prst="rect">
            <a:avLst/>
          </a:prstGeom>
          <a:noFill/>
        </p:spPr>
        <p:txBody>
          <a:bodyPr wrap="square" rtlCol="0">
            <a:spAutoFit/>
          </a:bodyPr>
          <a:lstStyle/>
          <a:p>
            <a:r>
              <a:rPr lang="en-US" dirty="0"/>
              <a:t>=</a:t>
            </a:r>
            <a:endParaRPr lang="en-IN" dirty="0"/>
          </a:p>
        </p:txBody>
      </p:sp>
      <p:sp>
        <p:nvSpPr>
          <p:cNvPr id="46" name="TextBox 45">
            <a:extLst>
              <a:ext uri="{FF2B5EF4-FFF2-40B4-BE49-F238E27FC236}">
                <a16:creationId xmlns:a16="http://schemas.microsoft.com/office/drawing/2014/main" id="{1574A255-6F0A-C021-6240-28B07E3089EA}"/>
              </a:ext>
            </a:extLst>
          </p:cNvPr>
          <p:cNvSpPr txBox="1"/>
          <p:nvPr/>
        </p:nvSpPr>
        <p:spPr>
          <a:xfrm>
            <a:off x="4258638" y="4363087"/>
            <a:ext cx="1643865" cy="369332"/>
          </a:xfrm>
          <a:prstGeom prst="rect">
            <a:avLst/>
          </a:prstGeom>
          <a:noFill/>
        </p:spPr>
        <p:txBody>
          <a:bodyPr wrap="square" rtlCol="0">
            <a:spAutoFit/>
          </a:bodyPr>
          <a:lstStyle/>
          <a:p>
            <a:r>
              <a:rPr lang="en-US" dirty="0"/>
              <a:t>=</a:t>
            </a:r>
            <a:endParaRPr lang="en-IN" dirty="0"/>
          </a:p>
        </p:txBody>
      </p:sp>
      <p:sp>
        <p:nvSpPr>
          <p:cNvPr id="47" name="TextBox 46">
            <a:extLst>
              <a:ext uri="{FF2B5EF4-FFF2-40B4-BE49-F238E27FC236}">
                <a16:creationId xmlns:a16="http://schemas.microsoft.com/office/drawing/2014/main" id="{3E23452D-BDF0-045B-83E7-674DD0F9BF6C}"/>
              </a:ext>
            </a:extLst>
          </p:cNvPr>
          <p:cNvSpPr txBox="1"/>
          <p:nvPr/>
        </p:nvSpPr>
        <p:spPr>
          <a:xfrm>
            <a:off x="4246654" y="5121660"/>
            <a:ext cx="1643865" cy="369332"/>
          </a:xfrm>
          <a:prstGeom prst="rect">
            <a:avLst/>
          </a:prstGeom>
          <a:noFill/>
        </p:spPr>
        <p:txBody>
          <a:bodyPr wrap="square" rtlCol="0">
            <a:spAutoFit/>
          </a:bodyPr>
          <a:lstStyle/>
          <a:p>
            <a:r>
              <a:rPr lang="en-US" dirty="0"/>
              <a:t>=</a:t>
            </a:r>
            <a:endParaRPr lang="en-IN" dirty="0"/>
          </a:p>
        </p:txBody>
      </p:sp>
      <p:sp>
        <p:nvSpPr>
          <p:cNvPr id="48" name="TextBox 47">
            <a:extLst>
              <a:ext uri="{FF2B5EF4-FFF2-40B4-BE49-F238E27FC236}">
                <a16:creationId xmlns:a16="http://schemas.microsoft.com/office/drawing/2014/main" id="{8B9E8EB3-7B85-B5C5-D2B1-9A9AA97C5385}"/>
              </a:ext>
            </a:extLst>
          </p:cNvPr>
          <p:cNvSpPr txBox="1"/>
          <p:nvPr/>
        </p:nvSpPr>
        <p:spPr>
          <a:xfrm>
            <a:off x="2693546" y="4924741"/>
            <a:ext cx="1643865" cy="369332"/>
          </a:xfrm>
          <a:prstGeom prst="rect">
            <a:avLst/>
          </a:prstGeom>
          <a:noFill/>
        </p:spPr>
        <p:txBody>
          <a:bodyPr wrap="square" rtlCol="0">
            <a:spAutoFit/>
          </a:bodyPr>
          <a:lstStyle/>
          <a:p>
            <a:r>
              <a:rPr lang="en-US" dirty="0"/>
              <a:t>!</a:t>
            </a:r>
            <a:endParaRPr lang="en-IN" dirty="0"/>
          </a:p>
        </p:txBody>
      </p:sp>
      <p:sp>
        <p:nvSpPr>
          <p:cNvPr id="49" name="TextBox 48">
            <a:extLst>
              <a:ext uri="{FF2B5EF4-FFF2-40B4-BE49-F238E27FC236}">
                <a16:creationId xmlns:a16="http://schemas.microsoft.com/office/drawing/2014/main" id="{EA356E06-780F-2F36-9A15-0BA8E99B5DC5}"/>
              </a:ext>
            </a:extLst>
          </p:cNvPr>
          <p:cNvSpPr txBox="1"/>
          <p:nvPr/>
        </p:nvSpPr>
        <p:spPr>
          <a:xfrm>
            <a:off x="4274049" y="6012088"/>
            <a:ext cx="1643865" cy="369332"/>
          </a:xfrm>
          <a:prstGeom prst="rect">
            <a:avLst/>
          </a:prstGeom>
          <a:noFill/>
        </p:spPr>
        <p:txBody>
          <a:bodyPr wrap="square" rtlCol="0">
            <a:spAutoFit/>
          </a:bodyPr>
          <a:lstStyle/>
          <a:p>
            <a:r>
              <a:rPr lang="en-US" dirty="0"/>
              <a:t>=</a:t>
            </a:r>
            <a:endParaRPr lang="en-IN" dirty="0"/>
          </a:p>
        </p:txBody>
      </p:sp>
      <p:sp>
        <p:nvSpPr>
          <p:cNvPr id="50" name="TextBox 49">
            <a:extLst>
              <a:ext uri="{FF2B5EF4-FFF2-40B4-BE49-F238E27FC236}">
                <a16:creationId xmlns:a16="http://schemas.microsoft.com/office/drawing/2014/main" id="{E1546C3A-DCC4-1BB9-3251-8A298D5D70D7}"/>
              </a:ext>
            </a:extLst>
          </p:cNvPr>
          <p:cNvSpPr txBox="1"/>
          <p:nvPr/>
        </p:nvSpPr>
        <p:spPr>
          <a:xfrm>
            <a:off x="2618201" y="5496672"/>
            <a:ext cx="1643865" cy="369332"/>
          </a:xfrm>
          <a:prstGeom prst="rect">
            <a:avLst/>
          </a:prstGeom>
          <a:noFill/>
        </p:spPr>
        <p:txBody>
          <a:bodyPr wrap="square" rtlCol="0">
            <a:spAutoFit/>
          </a:bodyPr>
          <a:lstStyle/>
          <a:p>
            <a:r>
              <a:rPr lang="en-US" dirty="0"/>
              <a:t>&gt;</a:t>
            </a:r>
            <a:endParaRPr lang="en-IN" dirty="0"/>
          </a:p>
        </p:txBody>
      </p:sp>
      <p:cxnSp>
        <p:nvCxnSpPr>
          <p:cNvPr id="51" name="Straight Arrow Connector 50">
            <a:extLst>
              <a:ext uri="{FF2B5EF4-FFF2-40B4-BE49-F238E27FC236}">
                <a16:creationId xmlns:a16="http://schemas.microsoft.com/office/drawing/2014/main" id="{D137DD82-0BD0-BB93-6DF2-99B4B6CE242D}"/>
              </a:ext>
            </a:extLst>
          </p:cNvPr>
          <p:cNvCxnSpPr/>
          <p:nvPr/>
        </p:nvCxnSpPr>
        <p:spPr>
          <a:xfrm>
            <a:off x="1140431" y="4782620"/>
            <a:ext cx="68836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AE2DE535-A898-9D84-1AE6-580C89AB5DC5}"/>
              </a:ext>
            </a:extLst>
          </p:cNvPr>
          <p:cNvSpPr txBox="1"/>
          <p:nvPr/>
        </p:nvSpPr>
        <p:spPr>
          <a:xfrm>
            <a:off x="8479971" y="5121660"/>
            <a:ext cx="3221172" cy="830997"/>
          </a:xfrm>
          <a:prstGeom prst="rect">
            <a:avLst/>
          </a:prstGeom>
          <a:noFill/>
        </p:spPr>
        <p:txBody>
          <a:bodyPr wrap="square" rtlCol="0">
            <a:spAutoFit/>
          </a:bodyPr>
          <a:lstStyle/>
          <a:p>
            <a:r>
              <a:rPr lang="en-IN" sz="2400" dirty="0"/>
              <a:t>Scan </a:t>
            </a:r>
            <a:r>
              <a:rPr lang="en-IN" sz="2400" dirty="0">
                <a:solidFill>
                  <a:srgbClr val="FF0000"/>
                </a:solidFill>
              </a:rPr>
              <a:t>&lt;</a:t>
            </a:r>
            <a:r>
              <a:rPr lang="en-IN" sz="2400" dirty="0">
                <a:solidFill>
                  <a:schemeClr val="accent1"/>
                </a:solidFill>
              </a:rPr>
              <a:t>=&lt;!=</a:t>
            </a:r>
          </a:p>
          <a:p>
            <a:r>
              <a:rPr lang="en-IN" sz="2400" dirty="0">
                <a:solidFill>
                  <a:schemeClr val="accent1"/>
                </a:solidFill>
              </a:rPr>
              <a:t>LT </a:t>
            </a:r>
            <a:r>
              <a:rPr lang="en-IN" sz="2400" dirty="0">
                <a:solidFill>
                  <a:srgbClr val="FF0000"/>
                </a:solidFill>
              </a:rPr>
              <a:t>NO_MOVE</a:t>
            </a:r>
          </a:p>
        </p:txBody>
      </p:sp>
    </p:spTree>
    <p:extLst>
      <p:ext uri="{BB962C8B-B14F-4D97-AF65-F5344CB8AC3E}">
        <p14:creationId xmlns:p14="http://schemas.microsoft.com/office/powerpoint/2010/main" val="384511491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15143-304D-485C-980E-846D8F97FECD}"/>
              </a:ext>
            </a:extLst>
          </p:cNvPr>
          <p:cNvSpPr>
            <a:spLocks noGrp="1"/>
          </p:cNvSpPr>
          <p:nvPr>
            <p:ph type="title"/>
          </p:nvPr>
        </p:nvSpPr>
        <p:spPr/>
        <p:txBody>
          <a:bodyPr/>
          <a:lstStyle/>
          <a:p>
            <a:r>
              <a:rPr lang="en-US" dirty="0"/>
              <a:t>Transition diagram for </a:t>
            </a:r>
            <a:r>
              <a:rPr lang="en-US" dirty="0" err="1">
                <a:solidFill>
                  <a:schemeClr val="accent1"/>
                </a:solidFill>
              </a:rPr>
              <a:t>relop</a:t>
            </a:r>
            <a:endParaRPr lang="en-US" dirty="0">
              <a:solidFill>
                <a:schemeClr val="accent1"/>
              </a:solidFill>
            </a:endParaRPr>
          </a:p>
        </p:txBody>
      </p:sp>
      <p:sp>
        <p:nvSpPr>
          <p:cNvPr id="3" name="Content Placeholder 2">
            <a:extLst>
              <a:ext uri="{FF2B5EF4-FFF2-40B4-BE49-F238E27FC236}">
                <a16:creationId xmlns:a16="http://schemas.microsoft.com/office/drawing/2014/main" id="{63E45AE8-7360-48E7-8F73-BC6508BF317F}"/>
              </a:ext>
            </a:extLst>
          </p:cNvPr>
          <p:cNvSpPr>
            <a:spLocks noGrp="1"/>
          </p:cNvSpPr>
          <p:nvPr>
            <p:ph idx="1"/>
          </p:nvPr>
        </p:nvSpPr>
        <p:spPr/>
        <p:txBody>
          <a:bodyPr/>
          <a:lstStyle/>
          <a:p>
            <a:r>
              <a:rPr lang="en-US" dirty="0"/>
              <a:t>The automaton returns one {word, part-of-speech} pair starting from the current input pointer</a:t>
            </a:r>
          </a:p>
          <a:p>
            <a:r>
              <a:rPr lang="en-US" dirty="0"/>
              <a:t>It also advances the input pointer to point to the next word</a:t>
            </a:r>
          </a:p>
        </p:txBody>
      </p:sp>
      <p:sp>
        <p:nvSpPr>
          <p:cNvPr id="4" name="TextBox 3">
            <a:extLst>
              <a:ext uri="{FF2B5EF4-FFF2-40B4-BE49-F238E27FC236}">
                <a16:creationId xmlns:a16="http://schemas.microsoft.com/office/drawing/2014/main" id="{F327248E-B7BD-405E-A51E-E18A060119C8}"/>
              </a:ext>
            </a:extLst>
          </p:cNvPr>
          <p:cNvSpPr txBox="1"/>
          <p:nvPr/>
        </p:nvSpPr>
        <p:spPr>
          <a:xfrm>
            <a:off x="10505440" y="2844800"/>
            <a:ext cx="1452880" cy="1754326"/>
          </a:xfrm>
          <a:prstGeom prst="rect">
            <a:avLst/>
          </a:prstGeom>
          <a:noFill/>
        </p:spPr>
        <p:txBody>
          <a:bodyPr wrap="square" rtlCol="0">
            <a:spAutoFit/>
          </a:bodyPr>
          <a:lstStyle/>
          <a:p>
            <a:pPr marL="0" indent="0">
              <a:buNone/>
            </a:pPr>
            <a:r>
              <a:rPr lang="en-US" dirty="0"/>
              <a:t>&lt;      LT</a:t>
            </a:r>
          </a:p>
          <a:p>
            <a:pPr marL="0" indent="0">
              <a:buNone/>
            </a:pPr>
            <a:r>
              <a:rPr lang="en-US" dirty="0"/>
              <a:t>&lt;=    LE</a:t>
            </a:r>
          </a:p>
          <a:p>
            <a:pPr marL="0" indent="0">
              <a:buNone/>
            </a:pPr>
            <a:r>
              <a:rPr lang="en-US" dirty="0"/>
              <a:t>==    DE</a:t>
            </a:r>
          </a:p>
          <a:p>
            <a:pPr marL="0" indent="0">
              <a:buNone/>
            </a:pPr>
            <a:r>
              <a:rPr lang="en-US" dirty="0"/>
              <a:t>!=     NE</a:t>
            </a:r>
          </a:p>
          <a:p>
            <a:pPr marL="0" indent="0">
              <a:buNone/>
            </a:pPr>
            <a:r>
              <a:rPr lang="en-US" dirty="0"/>
              <a:t>&gt;      GT</a:t>
            </a:r>
          </a:p>
          <a:p>
            <a:pPr marL="0" indent="0">
              <a:buNone/>
            </a:pPr>
            <a:r>
              <a:rPr lang="en-US" dirty="0"/>
              <a:t>&gt;=    GE</a:t>
            </a:r>
            <a:endParaRPr lang="en-IN" dirty="0"/>
          </a:p>
        </p:txBody>
      </p:sp>
      <p:sp>
        <p:nvSpPr>
          <p:cNvPr id="5" name="Oval 4">
            <a:extLst>
              <a:ext uri="{FF2B5EF4-FFF2-40B4-BE49-F238E27FC236}">
                <a16:creationId xmlns:a16="http://schemas.microsoft.com/office/drawing/2014/main" id="{EC1641B0-EFEB-D95E-27F1-905A259FE629}"/>
              </a:ext>
            </a:extLst>
          </p:cNvPr>
          <p:cNvSpPr/>
          <p:nvPr/>
        </p:nvSpPr>
        <p:spPr>
          <a:xfrm>
            <a:off x="1828800" y="4500081"/>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Oval 6">
            <a:extLst>
              <a:ext uri="{FF2B5EF4-FFF2-40B4-BE49-F238E27FC236}">
                <a16:creationId xmlns:a16="http://schemas.microsoft.com/office/drawing/2014/main" id="{2D76411E-87B7-792A-FE8D-3F4690B53541}"/>
              </a:ext>
            </a:extLst>
          </p:cNvPr>
          <p:cNvSpPr/>
          <p:nvPr/>
        </p:nvSpPr>
        <p:spPr>
          <a:xfrm>
            <a:off x="3287730" y="3524038"/>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a:extLst>
              <a:ext uri="{FF2B5EF4-FFF2-40B4-BE49-F238E27FC236}">
                <a16:creationId xmlns:a16="http://schemas.microsoft.com/office/drawing/2014/main" id="{486DDCDF-612A-2A78-757E-8F84F3566974}"/>
              </a:ext>
            </a:extLst>
          </p:cNvPr>
          <p:cNvSpPr/>
          <p:nvPr/>
        </p:nvSpPr>
        <p:spPr>
          <a:xfrm>
            <a:off x="5042898" y="3532602"/>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Oval 8">
            <a:extLst>
              <a:ext uri="{FF2B5EF4-FFF2-40B4-BE49-F238E27FC236}">
                <a16:creationId xmlns:a16="http://schemas.microsoft.com/office/drawing/2014/main" id="{8E5FD6E2-4FAA-E3DC-AEED-9DFE1C198367}"/>
              </a:ext>
            </a:extLst>
          </p:cNvPr>
          <p:cNvSpPr/>
          <p:nvPr/>
        </p:nvSpPr>
        <p:spPr>
          <a:xfrm>
            <a:off x="5061728" y="4342542"/>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Oval 9">
            <a:extLst>
              <a:ext uri="{FF2B5EF4-FFF2-40B4-BE49-F238E27FC236}">
                <a16:creationId xmlns:a16="http://schemas.microsoft.com/office/drawing/2014/main" id="{460611FB-D091-3EE0-754C-ABC1742B987E}"/>
              </a:ext>
            </a:extLst>
          </p:cNvPr>
          <p:cNvSpPr/>
          <p:nvPr/>
        </p:nvSpPr>
        <p:spPr>
          <a:xfrm>
            <a:off x="5060018" y="5142213"/>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a:extLst>
              <a:ext uri="{FF2B5EF4-FFF2-40B4-BE49-F238E27FC236}">
                <a16:creationId xmlns:a16="http://schemas.microsoft.com/office/drawing/2014/main" id="{7036D6A6-3528-046B-135F-3A7FBA0D785B}"/>
              </a:ext>
            </a:extLst>
          </p:cNvPr>
          <p:cNvSpPr/>
          <p:nvPr/>
        </p:nvSpPr>
        <p:spPr>
          <a:xfrm>
            <a:off x="5037760" y="5952158"/>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Oval 11">
            <a:extLst>
              <a:ext uri="{FF2B5EF4-FFF2-40B4-BE49-F238E27FC236}">
                <a16:creationId xmlns:a16="http://schemas.microsoft.com/office/drawing/2014/main" id="{3D15D5ED-F6A0-2771-657B-3F12247D0583}"/>
              </a:ext>
            </a:extLst>
          </p:cNvPr>
          <p:cNvSpPr/>
          <p:nvPr/>
        </p:nvSpPr>
        <p:spPr>
          <a:xfrm>
            <a:off x="3289447" y="5929896"/>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Oval 12">
            <a:extLst>
              <a:ext uri="{FF2B5EF4-FFF2-40B4-BE49-F238E27FC236}">
                <a16:creationId xmlns:a16="http://schemas.microsoft.com/office/drawing/2014/main" id="{C4E52AA0-DFFD-EFBB-B130-B976EE06C875}"/>
              </a:ext>
            </a:extLst>
          </p:cNvPr>
          <p:cNvSpPr/>
          <p:nvPr/>
        </p:nvSpPr>
        <p:spPr>
          <a:xfrm>
            <a:off x="3388755" y="360451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Oval 13">
            <a:extLst>
              <a:ext uri="{FF2B5EF4-FFF2-40B4-BE49-F238E27FC236}">
                <a16:creationId xmlns:a16="http://schemas.microsoft.com/office/drawing/2014/main" id="{FAA84FA0-2E90-05F8-D5C7-EFB1E33E4FA0}"/>
              </a:ext>
            </a:extLst>
          </p:cNvPr>
          <p:cNvSpPr/>
          <p:nvPr/>
        </p:nvSpPr>
        <p:spPr>
          <a:xfrm>
            <a:off x="5143921" y="3623357"/>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Oval 14">
            <a:extLst>
              <a:ext uri="{FF2B5EF4-FFF2-40B4-BE49-F238E27FC236}">
                <a16:creationId xmlns:a16="http://schemas.microsoft.com/office/drawing/2014/main" id="{B8E3C58E-8E6F-5346-AA14-D09A6B4B71B3}"/>
              </a:ext>
            </a:extLst>
          </p:cNvPr>
          <p:cNvSpPr/>
          <p:nvPr/>
        </p:nvSpPr>
        <p:spPr>
          <a:xfrm>
            <a:off x="5142211" y="4423026"/>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Oval 15">
            <a:extLst>
              <a:ext uri="{FF2B5EF4-FFF2-40B4-BE49-F238E27FC236}">
                <a16:creationId xmlns:a16="http://schemas.microsoft.com/office/drawing/2014/main" id="{B62340D4-29F3-57F9-4B4E-ECBB5C07D614}"/>
              </a:ext>
            </a:extLst>
          </p:cNvPr>
          <p:cNvSpPr/>
          <p:nvPr/>
        </p:nvSpPr>
        <p:spPr>
          <a:xfrm>
            <a:off x="5150775" y="521241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Oval 16">
            <a:extLst>
              <a:ext uri="{FF2B5EF4-FFF2-40B4-BE49-F238E27FC236}">
                <a16:creationId xmlns:a16="http://schemas.microsoft.com/office/drawing/2014/main" id="{54401C9D-9A38-C222-C2B7-114D1FA36BCE}"/>
              </a:ext>
            </a:extLst>
          </p:cNvPr>
          <p:cNvSpPr/>
          <p:nvPr/>
        </p:nvSpPr>
        <p:spPr>
          <a:xfrm>
            <a:off x="5107969" y="6032639"/>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Oval 17">
            <a:extLst>
              <a:ext uri="{FF2B5EF4-FFF2-40B4-BE49-F238E27FC236}">
                <a16:creationId xmlns:a16="http://schemas.microsoft.com/office/drawing/2014/main" id="{B4F3F3B0-0245-9287-3312-8F8228DA6254}"/>
              </a:ext>
            </a:extLst>
          </p:cNvPr>
          <p:cNvSpPr/>
          <p:nvPr/>
        </p:nvSpPr>
        <p:spPr>
          <a:xfrm>
            <a:off x="3369921" y="6000107"/>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Oval 18">
            <a:extLst>
              <a:ext uri="{FF2B5EF4-FFF2-40B4-BE49-F238E27FC236}">
                <a16:creationId xmlns:a16="http://schemas.microsoft.com/office/drawing/2014/main" id="{4F783537-8D40-6D21-80D4-7A9AEA3106D7}"/>
              </a:ext>
            </a:extLst>
          </p:cNvPr>
          <p:cNvSpPr/>
          <p:nvPr/>
        </p:nvSpPr>
        <p:spPr>
          <a:xfrm>
            <a:off x="3368211" y="5186738"/>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Oval 19">
            <a:extLst>
              <a:ext uri="{FF2B5EF4-FFF2-40B4-BE49-F238E27FC236}">
                <a16:creationId xmlns:a16="http://schemas.microsoft.com/office/drawing/2014/main" id="{24F8EA06-C5E2-0B76-4F75-0259DB49E762}"/>
              </a:ext>
            </a:extLst>
          </p:cNvPr>
          <p:cNvSpPr/>
          <p:nvPr/>
        </p:nvSpPr>
        <p:spPr>
          <a:xfrm>
            <a:off x="3345953" y="4435015"/>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22" name="Straight Arrow Connector 21">
            <a:extLst>
              <a:ext uri="{FF2B5EF4-FFF2-40B4-BE49-F238E27FC236}">
                <a16:creationId xmlns:a16="http://schemas.microsoft.com/office/drawing/2014/main" id="{8E10211E-FF46-365B-2D9F-0CFA8CE5F2F5}"/>
              </a:ext>
            </a:extLst>
          </p:cNvPr>
          <p:cNvCxnSpPr>
            <a:stCxn id="5" idx="7"/>
            <a:endCxn id="13" idx="2"/>
          </p:cNvCxnSpPr>
          <p:nvPr/>
        </p:nvCxnSpPr>
        <p:spPr>
          <a:xfrm flipV="1">
            <a:off x="2346203" y="3887059"/>
            <a:ext cx="1042552" cy="6957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DCD64045-5A2E-8D54-C82F-4C11227A2FEB}"/>
              </a:ext>
            </a:extLst>
          </p:cNvPr>
          <p:cNvCxnSpPr>
            <a:stCxn id="13" idx="6"/>
            <a:endCxn id="14" idx="2"/>
          </p:cNvCxnSpPr>
          <p:nvPr/>
        </p:nvCxnSpPr>
        <p:spPr>
          <a:xfrm>
            <a:off x="3994930" y="3887059"/>
            <a:ext cx="1148991" cy="188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4D5963D1-75FE-75FF-64AF-37FD1DE4DF2A}"/>
              </a:ext>
            </a:extLst>
          </p:cNvPr>
          <p:cNvCxnSpPr>
            <a:stCxn id="5" idx="6"/>
            <a:endCxn id="20" idx="2"/>
          </p:cNvCxnSpPr>
          <p:nvPr/>
        </p:nvCxnSpPr>
        <p:spPr>
          <a:xfrm flipV="1">
            <a:off x="2434975" y="4717555"/>
            <a:ext cx="910978" cy="650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B0009910-85BD-DB14-B6A4-C547936EC33D}"/>
              </a:ext>
            </a:extLst>
          </p:cNvPr>
          <p:cNvCxnSpPr>
            <a:stCxn id="20" idx="6"/>
            <a:endCxn id="15" idx="2"/>
          </p:cNvCxnSpPr>
          <p:nvPr/>
        </p:nvCxnSpPr>
        <p:spPr>
          <a:xfrm flipV="1">
            <a:off x="3952128" y="4705566"/>
            <a:ext cx="1190083" cy="119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04847571-C97D-E2EB-1DE3-59AD0756FB1B}"/>
              </a:ext>
            </a:extLst>
          </p:cNvPr>
          <p:cNvCxnSpPr>
            <a:stCxn id="5" idx="5"/>
            <a:endCxn id="19" idx="2"/>
          </p:cNvCxnSpPr>
          <p:nvPr/>
        </p:nvCxnSpPr>
        <p:spPr>
          <a:xfrm>
            <a:off x="2346203" y="4982406"/>
            <a:ext cx="1022008" cy="4868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55711FEB-1B17-4F75-86E5-EAC6F76CF3B5}"/>
              </a:ext>
            </a:extLst>
          </p:cNvPr>
          <p:cNvCxnSpPr>
            <a:stCxn id="19" idx="6"/>
            <a:endCxn id="16" idx="2"/>
          </p:cNvCxnSpPr>
          <p:nvPr/>
        </p:nvCxnSpPr>
        <p:spPr>
          <a:xfrm>
            <a:off x="3974386" y="5469278"/>
            <a:ext cx="1176389" cy="256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8DD3E3BC-9B5A-F70B-6D15-960B7DBDAA80}"/>
              </a:ext>
            </a:extLst>
          </p:cNvPr>
          <p:cNvCxnSpPr>
            <a:stCxn id="5" idx="4"/>
            <a:endCxn id="18" idx="1"/>
          </p:cNvCxnSpPr>
          <p:nvPr/>
        </p:nvCxnSpPr>
        <p:spPr>
          <a:xfrm>
            <a:off x="2131888" y="5065160"/>
            <a:ext cx="1326805" cy="1017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236FD2D5-A508-C295-3560-01F28918A536}"/>
              </a:ext>
            </a:extLst>
          </p:cNvPr>
          <p:cNvCxnSpPr>
            <a:stCxn id="12" idx="6"/>
            <a:endCxn id="17" idx="2"/>
          </p:cNvCxnSpPr>
          <p:nvPr/>
        </p:nvCxnSpPr>
        <p:spPr>
          <a:xfrm>
            <a:off x="4070283" y="6282506"/>
            <a:ext cx="1037686" cy="326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F91553C9-54C2-C707-63A8-53839103B771}"/>
              </a:ext>
            </a:extLst>
          </p:cNvPr>
          <p:cNvSpPr txBox="1"/>
          <p:nvPr/>
        </p:nvSpPr>
        <p:spPr>
          <a:xfrm>
            <a:off x="5866547" y="3628496"/>
            <a:ext cx="1643865" cy="369332"/>
          </a:xfrm>
          <a:prstGeom prst="rect">
            <a:avLst/>
          </a:prstGeom>
          <a:noFill/>
        </p:spPr>
        <p:txBody>
          <a:bodyPr wrap="square" rtlCol="0">
            <a:spAutoFit/>
          </a:bodyPr>
          <a:lstStyle/>
          <a:p>
            <a:r>
              <a:rPr lang="en-US"/>
              <a:t>return LE;</a:t>
            </a:r>
            <a:endParaRPr lang="en-IN" dirty="0"/>
          </a:p>
        </p:txBody>
      </p:sp>
      <p:sp>
        <p:nvSpPr>
          <p:cNvPr id="38" name="TextBox 37">
            <a:extLst>
              <a:ext uri="{FF2B5EF4-FFF2-40B4-BE49-F238E27FC236}">
                <a16:creationId xmlns:a16="http://schemas.microsoft.com/office/drawing/2014/main" id="{8B9AF5E0-9175-552B-C9F1-28DE95970188}"/>
              </a:ext>
            </a:extLst>
          </p:cNvPr>
          <p:cNvSpPr txBox="1"/>
          <p:nvPr/>
        </p:nvSpPr>
        <p:spPr>
          <a:xfrm>
            <a:off x="5813467" y="4458989"/>
            <a:ext cx="1643865" cy="369332"/>
          </a:xfrm>
          <a:prstGeom prst="rect">
            <a:avLst/>
          </a:prstGeom>
          <a:noFill/>
        </p:spPr>
        <p:txBody>
          <a:bodyPr wrap="square" rtlCol="0">
            <a:spAutoFit/>
          </a:bodyPr>
          <a:lstStyle/>
          <a:p>
            <a:r>
              <a:rPr lang="en-US" dirty="0"/>
              <a:t>return DE;</a:t>
            </a:r>
            <a:endParaRPr lang="en-IN" dirty="0"/>
          </a:p>
        </p:txBody>
      </p:sp>
      <p:sp>
        <p:nvSpPr>
          <p:cNvPr id="39" name="TextBox 38">
            <a:extLst>
              <a:ext uri="{FF2B5EF4-FFF2-40B4-BE49-F238E27FC236}">
                <a16:creationId xmlns:a16="http://schemas.microsoft.com/office/drawing/2014/main" id="{11B83005-5279-DDC0-EE4E-557CB417C28D}"/>
              </a:ext>
            </a:extLst>
          </p:cNvPr>
          <p:cNvSpPr txBox="1"/>
          <p:nvPr/>
        </p:nvSpPr>
        <p:spPr>
          <a:xfrm>
            <a:off x="5811755" y="5340853"/>
            <a:ext cx="1643865" cy="369332"/>
          </a:xfrm>
          <a:prstGeom prst="rect">
            <a:avLst/>
          </a:prstGeom>
          <a:noFill/>
        </p:spPr>
        <p:txBody>
          <a:bodyPr wrap="square" rtlCol="0">
            <a:spAutoFit/>
          </a:bodyPr>
          <a:lstStyle/>
          <a:p>
            <a:r>
              <a:rPr lang="en-US" dirty="0"/>
              <a:t>return NE;</a:t>
            </a:r>
            <a:endParaRPr lang="en-IN" dirty="0"/>
          </a:p>
        </p:txBody>
      </p:sp>
      <p:sp>
        <p:nvSpPr>
          <p:cNvPr id="40" name="TextBox 39">
            <a:extLst>
              <a:ext uri="{FF2B5EF4-FFF2-40B4-BE49-F238E27FC236}">
                <a16:creationId xmlns:a16="http://schemas.microsoft.com/office/drawing/2014/main" id="{C57F6D4E-9C4F-FF00-229B-EBBD3345AE3F}"/>
              </a:ext>
            </a:extLst>
          </p:cNvPr>
          <p:cNvSpPr txBox="1"/>
          <p:nvPr/>
        </p:nvSpPr>
        <p:spPr>
          <a:xfrm>
            <a:off x="5881961" y="6099430"/>
            <a:ext cx="1643865" cy="369332"/>
          </a:xfrm>
          <a:prstGeom prst="rect">
            <a:avLst/>
          </a:prstGeom>
          <a:noFill/>
        </p:spPr>
        <p:txBody>
          <a:bodyPr wrap="square" rtlCol="0">
            <a:spAutoFit/>
          </a:bodyPr>
          <a:lstStyle/>
          <a:p>
            <a:r>
              <a:rPr lang="en-US" dirty="0"/>
              <a:t>return GE;</a:t>
            </a:r>
            <a:endParaRPr lang="en-IN" dirty="0"/>
          </a:p>
        </p:txBody>
      </p:sp>
      <p:sp>
        <p:nvSpPr>
          <p:cNvPr id="41" name="TextBox 40">
            <a:extLst>
              <a:ext uri="{FF2B5EF4-FFF2-40B4-BE49-F238E27FC236}">
                <a16:creationId xmlns:a16="http://schemas.microsoft.com/office/drawing/2014/main" id="{AD8FEF5A-4FC7-BACA-22F3-01E72E743C4C}"/>
              </a:ext>
            </a:extLst>
          </p:cNvPr>
          <p:cNvSpPr txBox="1"/>
          <p:nvPr/>
        </p:nvSpPr>
        <p:spPr>
          <a:xfrm>
            <a:off x="2304841" y="6251830"/>
            <a:ext cx="1643865" cy="369332"/>
          </a:xfrm>
          <a:prstGeom prst="rect">
            <a:avLst/>
          </a:prstGeom>
          <a:noFill/>
        </p:spPr>
        <p:txBody>
          <a:bodyPr wrap="square" rtlCol="0">
            <a:spAutoFit/>
          </a:bodyPr>
          <a:lstStyle/>
          <a:p>
            <a:r>
              <a:rPr lang="en-US" dirty="0"/>
              <a:t>return GT;</a:t>
            </a:r>
            <a:endParaRPr lang="en-IN" dirty="0"/>
          </a:p>
        </p:txBody>
      </p:sp>
      <p:sp>
        <p:nvSpPr>
          <p:cNvPr id="42" name="TextBox 41">
            <a:extLst>
              <a:ext uri="{FF2B5EF4-FFF2-40B4-BE49-F238E27FC236}">
                <a16:creationId xmlns:a16="http://schemas.microsoft.com/office/drawing/2014/main" id="{1E23C2F7-242F-75D6-754A-F2104A1E7DE8}"/>
              </a:ext>
            </a:extLst>
          </p:cNvPr>
          <p:cNvSpPr txBox="1"/>
          <p:nvPr/>
        </p:nvSpPr>
        <p:spPr>
          <a:xfrm>
            <a:off x="2457241" y="3239784"/>
            <a:ext cx="1643865" cy="369332"/>
          </a:xfrm>
          <a:prstGeom prst="rect">
            <a:avLst/>
          </a:prstGeom>
          <a:noFill/>
        </p:spPr>
        <p:txBody>
          <a:bodyPr wrap="square" rtlCol="0">
            <a:spAutoFit/>
          </a:bodyPr>
          <a:lstStyle/>
          <a:p>
            <a:r>
              <a:rPr lang="en-US" dirty="0"/>
              <a:t>return LT;</a:t>
            </a:r>
            <a:endParaRPr lang="en-IN" dirty="0"/>
          </a:p>
        </p:txBody>
      </p:sp>
      <p:sp>
        <p:nvSpPr>
          <p:cNvPr id="43" name="TextBox 42">
            <a:extLst>
              <a:ext uri="{FF2B5EF4-FFF2-40B4-BE49-F238E27FC236}">
                <a16:creationId xmlns:a16="http://schemas.microsoft.com/office/drawing/2014/main" id="{C5E425AD-25CE-5E14-8D1C-8622775157F3}"/>
              </a:ext>
            </a:extLst>
          </p:cNvPr>
          <p:cNvSpPr txBox="1"/>
          <p:nvPr/>
        </p:nvSpPr>
        <p:spPr>
          <a:xfrm>
            <a:off x="2476078" y="3957258"/>
            <a:ext cx="1643865" cy="369332"/>
          </a:xfrm>
          <a:prstGeom prst="rect">
            <a:avLst/>
          </a:prstGeom>
          <a:noFill/>
        </p:spPr>
        <p:txBody>
          <a:bodyPr wrap="square" rtlCol="0">
            <a:spAutoFit/>
          </a:bodyPr>
          <a:lstStyle/>
          <a:p>
            <a:r>
              <a:rPr lang="en-US" dirty="0"/>
              <a:t>&lt;</a:t>
            </a:r>
            <a:endParaRPr lang="en-IN" dirty="0"/>
          </a:p>
        </p:txBody>
      </p:sp>
      <p:sp>
        <p:nvSpPr>
          <p:cNvPr id="44" name="TextBox 43">
            <a:extLst>
              <a:ext uri="{FF2B5EF4-FFF2-40B4-BE49-F238E27FC236}">
                <a16:creationId xmlns:a16="http://schemas.microsoft.com/office/drawing/2014/main" id="{1A764C08-CE4C-4CB2-48F2-777791AACB3A}"/>
              </a:ext>
            </a:extLst>
          </p:cNvPr>
          <p:cNvSpPr txBox="1"/>
          <p:nvPr/>
        </p:nvSpPr>
        <p:spPr>
          <a:xfrm>
            <a:off x="4292886" y="3554855"/>
            <a:ext cx="1643865" cy="369332"/>
          </a:xfrm>
          <a:prstGeom prst="rect">
            <a:avLst/>
          </a:prstGeom>
          <a:noFill/>
        </p:spPr>
        <p:txBody>
          <a:bodyPr wrap="square" rtlCol="0">
            <a:spAutoFit/>
          </a:bodyPr>
          <a:lstStyle/>
          <a:p>
            <a:r>
              <a:rPr lang="en-US" dirty="0"/>
              <a:t>=</a:t>
            </a:r>
            <a:endParaRPr lang="en-IN" dirty="0"/>
          </a:p>
        </p:txBody>
      </p:sp>
      <p:sp>
        <p:nvSpPr>
          <p:cNvPr id="45" name="TextBox 44">
            <a:extLst>
              <a:ext uri="{FF2B5EF4-FFF2-40B4-BE49-F238E27FC236}">
                <a16:creationId xmlns:a16="http://schemas.microsoft.com/office/drawing/2014/main" id="{E586D0C2-3316-19CB-02D8-504D6AECD18A}"/>
              </a:ext>
            </a:extLst>
          </p:cNvPr>
          <p:cNvSpPr txBox="1"/>
          <p:nvPr/>
        </p:nvSpPr>
        <p:spPr>
          <a:xfrm>
            <a:off x="2647314" y="4405893"/>
            <a:ext cx="1643865" cy="369332"/>
          </a:xfrm>
          <a:prstGeom prst="rect">
            <a:avLst/>
          </a:prstGeom>
          <a:noFill/>
        </p:spPr>
        <p:txBody>
          <a:bodyPr wrap="square" rtlCol="0">
            <a:spAutoFit/>
          </a:bodyPr>
          <a:lstStyle/>
          <a:p>
            <a:r>
              <a:rPr lang="en-US" dirty="0"/>
              <a:t>=</a:t>
            </a:r>
            <a:endParaRPr lang="en-IN" dirty="0"/>
          </a:p>
        </p:txBody>
      </p:sp>
      <p:sp>
        <p:nvSpPr>
          <p:cNvPr id="46" name="TextBox 45">
            <a:extLst>
              <a:ext uri="{FF2B5EF4-FFF2-40B4-BE49-F238E27FC236}">
                <a16:creationId xmlns:a16="http://schemas.microsoft.com/office/drawing/2014/main" id="{F0BE2A3E-0FB2-21AD-6556-2A63755667E3}"/>
              </a:ext>
            </a:extLst>
          </p:cNvPr>
          <p:cNvSpPr txBox="1"/>
          <p:nvPr/>
        </p:nvSpPr>
        <p:spPr>
          <a:xfrm>
            <a:off x="4258638" y="4363087"/>
            <a:ext cx="1643865" cy="369332"/>
          </a:xfrm>
          <a:prstGeom prst="rect">
            <a:avLst/>
          </a:prstGeom>
          <a:noFill/>
        </p:spPr>
        <p:txBody>
          <a:bodyPr wrap="square" rtlCol="0">
            <a:spAutoFit/>
          </a:bodyPr>
          <a:lstStyle/>
          <a:p>
            <a:r>
              <a:rPr lang="en-US" dirty="0"/>
              <a:t>=</a:t>
            </a:r>
            <a:endParaRPr lang="en-IN" dirty="0"/>
          </a:p>
        </p:txBody>
      </p:sp>
      <p:sp>
        <p:nvSpPr>
          <p:cNvPr id="47" name="TextBox 46">
            <a:extLst>
              <a:ext uri="{FF2B5EF4-FFF2-40B4-BE49-F238E27FC236}">
                <a16:creationId xmlns:a16="http://schemas.microsoft.com/office/drawing/2014/main" id="{2B03F29E-2060-7A87-4B7A-1A8C79E68F52}"/>
              </a:ext>
            </a:extLst>
          </p:cNvPr>
          <p:cNvSpPr txBox="1"/>
          <p:nvPr/>
        </p:nvSpPr>
        <p:spPr>
          <a:xfrm>
            <a:off x="4246654" y="5121660"/>
            <a:ext cx="1643865" cy="369332"/>
          </a:xfrm>
          <a:prstGeom prst="rect">
            <a:avLst/>
          </a:prstGeom>
          <a:noFill/>
        </p:spPr>
        <p:txBody>
          <a:bodyPr wrap="square" rtlCol="0">
            <a:spAutoFit/>
          </a:bodyPr>
          <a:lstStyle/>
          <a:p>
            <a:r>
              <a:rPr lang="en-US" dirty="0"/>
              <a:t>=</a:t>
            </a:r>
            <a:endParaRPr lang="en-IN" dirty="0"/>
          </a:p>
        </p:txBody>
      </p:sp>
      <p:sp>
        <p:nvSpPr>
          <p:cNvPr id="48" name="TextBox 47">
            <a:extLst>
              <a:ext uri="{FF2B5EF4-FFF2-40B4-BE49-F238E27FC236}">
                <a16:creationId xmlns:a16="http://schemas.microsoft.com/office/drawing/2014/main" id="{A95DF28D-8CD9-5BCA-6B8C-997964B4F864}"/>
              </a:ext>
            </a:extLst>
          </p:cNvPr>
          <p:cNvSpPr txBox="1"/>
          <p:nvPr/>
        </p:nvSpPr>
        <p:spPr>
          <a:xfrm>
            <a:off x="2693546" y="4924741"/>
            <a:ext cx="1643865" cy="369332"/>
          </a:xfrm>
          <a:prstGeom prst="rect">
            <a:avLst/>
          </a:prstGeom>
          <a:noFill/>
        </p:spPr>
        <p:txBody>
          <a:bodyPr wrap="square" rtlCol="0">
            <a:spAutoFit/>
          </a:bodyPr>
          <a:lstStyle/>
          <a:p>
            <a:r>
              <a:rPr lang="en-US" dirty="0"/>
              <a:t>!</a:t>
            </a:r>
            <a:endParaRPr lang="en-IN" dirty="0"/>
          </a:p>
        </p:txBody>
      </p:sp>
      <p:sp>
        <p:nvSpPr>
          <p:cNvPr id="49" name="TextBox 48">
            <a:extLst>
              <a:ext uri="{FF2B5EF4-FFF2-40B4-BE49-F238E27FC236}">
                <a16:creationId xmlns:a16="http://schemas.microsoft.com/office/drawing/2014/main" id="{C3EB8AA9-B5D7-27A9-9577-7CCF80704975}"/>
              </a:ext>
            </a:extLst>
          </p:cNvPr>
          <p:cNvSpPr txBox="1"/>
          <p:nvPr/>
        </p:nvSpPr>
        <p:spPr>
          <a:xfrm>
            <a:off x="4274049" y="6012088"/>
            <a:ext cx="1643865" cy="369332"/>
          </a:xfrm>
          <a:prstGeom prst="rect">
            <a:avLst/>
          </a:prstGeom>
          <a:noFill/>
        </p:spPr>
        <p:txBody>
          <a:bodyPr wrap="square" rtlCol="0">
            <a:spAutoFit/>
          </a:bodyPr>
          <a:lstStyle/>
          <a:p>
            <a:r>
              <a:rPr lang="en-US" dirty="0"/>
              <a:t>=</a:t>
            </a:r>
            <a:endParaRPr lang="en-IN" dirty="0"/>
          </a:p>
        </p:txBody>
      </p:sp>
      <p:sp>
        <p:nvSpPr>
          <p:cNvPr id="50" name="TextBox 49">
            <a:extLst>
              <a:ext uri="{FF2B5EF4-FFF2-40B4-BE49-F238E27FC236}">
                <a16:creationId xmlns:a16="http://schemas.microsoft.com/office/drawing/2014/main" id="{C9BE7BF3-D88D-8BE0-AB92-56ECFC6A80F3}"/>
              </a:ext>
            </a:extLst>
          </p:cNvPr>
          <p:cNvSpPr txBox="1"/>
          <p:nvPr/>
        </p:nvSpPr>
        <p:spPr>
          <a:xfrm>
            <a:off x="2618201" y="5496672"/>
            <a:ext cx="1643865" cy="369332"/>
          </a:xfrm>
          <a:prstGeom prst="rect">
            <a:avLst/>
          </a:prstGeom>
          <a:noFill/>
        </p:spPr>
        <p:txBody>
          <a:bodyPr wrap="square" rtlCol="0">
            <a:spAutoFit/>
          </a:bodyPr>
          <a:lstStyle/>
          <a:p>
            <a:r>
              <a:rPr lang="en-US" dirty="0"/>
              <a:t>&gt;</a:t>
            </a:r>
            <a:endParaRPr lang="en-IN" dirty="0"/>
          </a:p>
        </p:txBody>
      </p:sp>
      <p:sp>
        <p:nvSpPr>
          <p:cNvPr id="6" name="TextBox 5">
            <a:extLst>
              <a:ext uri="{FF2B5EF4-FFF2-40B4-BE49-F238E27FC236}">
                <a16:creationId xmlns:a16="http://schemas.microsoft.com/office/drawing/2014/main" id="{9C5DA2FA-D147-6C72-8602-B7FB4EB64838}"/>
              </a:ext>
            </a:extLst>
          </p:cNvPr>
          <p:cNvSpPr txBox="1"/>
          <p:nvPr/>
        </p:nvSpPr>
        <p:spPr>
          <a:xfrm>
            <a:off x="7746715" y="4582835"/>
            <a:ext cx="2929961" cy="646331"/>
          </a:xfrm>
          <a:prstGeom prst="rect">
            <a:avLst/>
          </a:prstGeom>
          <a:noFill/>
        </p:spPr>
        <p:txBody>
          <a:bodyPr wrap="square" rtlCol="0">
            <a:spAutoFit/>
          </a:bodyPr>
          <a:lstStyle/>
          <a:p>
            <a:r>
              <a:rPr lang="en-US" dirty="0">
                <a:solidFill>
                  <a:srgbClr val="FF0000"/>
                </a:solidFill>
              </a:rPr>
              <a:t>How can we fix this transition diagram?</a:t>
            </a:r>
            <a:endParaRPr lang="en-IN" dirty="0">
              <a:solidFill>
                <a:srgbClr val="FF0000"/>
              </a:solidFill>
            </a:endParaRPr>
          </a:p>
        </p:txBody>
      </p:sp>
      <p:cxnSp>
        <p:nvCxnSpPr>
          <p:cNvPr id="23" name="Straight Arrow Connector 22">
            <a:extLst>
              <a:ext uri="{FF2B5EF4-FFF2-40B4-BE49-F238E27FC236}">
                <a16:creationId xmlns:a16="http://schemas.microsoft.com/office/drawing/2014/main" id="{DA560DE8-6F8A-6BE0-485F-6AE0242FC663}"/>
              </a:ext>
            </a:extLst>
          </p:cNvPr>
          <p:cNvCxnSpPr>
            <a:endCxn id="5" idx="2"/>
          </p:cNvCxnSpPr>
          <p:nvPr/>
        </p:nvCxnSpPr>
        <p:spPr>
          <a:xfrm>
            <a:off x="1140431" y="4782620"/>
            <a:ext cx="68836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386570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15143-304D-485C-980E-846D8F97FECD}"/>
              </a:ext>
            </a:extLst>
          </p:cNvPr>
          <p:cNvSpPr>
            <a:spLocks noGrp="1"/>
          </p:cNvSpPr>
          <p:nvPr>
            <p:ph type="title"/>
          </p:nvPr>
        </p:nvSpPr>
        <p:spPr/>
        <p:txBody>
          <a:bodyPr/>
          <a:lstStyle/>
          <a:p>
            <a:r>
              <a:rPr lang="en-US" dirty="0"/>
              <a:t>Transition diagram for </a:t>
            </a:r>
            <a:r>
              <a:rPr lang="en-US" dirty="0" err="1">
                <a:solidFill>
                  <a:schemeClr val="accent1"/>
                </a:solidFill>
              </a:rPr>
              <a:t>relop</a:t>
            </a:r>
            <a:endParaRPr lang="en-US" dirty="0">
              <a:solidFill>
                <a:schemeClr val="accent1"/>
              </a:solidFill>
            </a:endParaRPr>
          </a:p>
        </p:txBody>
      </p:sp>
      <p:sp>
        <p:nvSpPr>
          <p:cNvPr id="3" name="Content Placeholder 2">
            <a:extLst>
              <a:ext uri="{FF2B5EF4-FFF2-40B4-BE49-F238E27FC236}">
                <a16:creationId xmlns:a16="http://schemas.microsoft.com/office/drawing/2014/main" id="{63E45AE8-7360-48E7-8F73-BC6508BF317F}"/>
              </a:ext>
            </a:extLst>
          </p:cNvPr>
          <p:cNvSpPr>
            <a:spLocks noGrp="1"/>
          </p:cNvSpPr>
          <p:nvPr>
            <p:ph idx="1"/>
          </p:nvPr>
        </p:nvSpPr>
        <p:spPr/>
        <p:txBody>
          <a:bodyPr/>
          <a:lstStyle/>
          <a:p>
            <a:r>
              <a:rPr lang="en-US" dirty="0">
                <a:solidFill>
                  <a:schemeClr val="accent1"/>
                </a:solidFill>
              </a:rPr>
              <a:t>*</a:t>
            </a:r>
            <a:r>
              <a:rPr lang="en-US" dirty="0"/>
              <a:t> at a FA state is used to indicate that we must </a:t>
            </a:r>
            <a:r>
              <a:rPr lang="en-US" dirty="0">
                <a:solidFill>
                  <a:schemeClr val="accent1"/>
                </a:solidFill>
              </a:rPr>
              <a:t>retract</a:t>
            </a:r>
            <a:r>
              <a:rPr lang="en-US" dirty="0"/>
              <a:t> the input one position</a:t>
            </a:r>
          </a:p>
        </p:txBody>
      </p:sp>
      <p:sp>
        <p:nvSpPr>
          <p:cNvPr id="4" name="TextBox 3">
            <a:extLst>
              <a:ext uri="{FF2B5EF4-FFF2-40B4-BE49-F238E27FC236}">
                <a16:creationId xmlns:a16="http://schemas.microsoft.com/office/drawing/2014/main" id="{F327248E-B7BD-405E-A51E-E18A060119C8}"/>
              </a:ext>
            </a:extLst>
          </p:cNvPr>
          <p:cNvSpPr txBox="1"/>
          <p:nvPr/>
        </p:nvSpPr>
        <p:spPr>
          <a:xfrm>
            <a:off x="10505440" y="2844800"/>
            <a:ext cx="1452880" cy="1754326"/>
          </a:xfrm>
          <a:prstGeom prst="rect">
            <a:avLst/>
          </a:prstGeom>
          <a:noFill/>
        </p:spPr>
        <p:txBody>
          <a:bodyPr wrap="square" rtlCol="0">
            <a:spAutoFit/>
          </a:bodyPr>
          <a:lstStyle/>
          <a:p>
            <a:pPr marL="0" indent="0">
              <a:buNone/>
            </a:pPr>
            <a:r>
              <a:rPr lang="en-US" dirty="0"/>
              <a:t>&lt;      LT</a:t>
            </a:r>
          </a:p>
          <a:p>
            <a:pPr marL="0" indent="0">
              <a:buNone/>
            </a:pPr>
            <a:r>
              <a:rPr lang="en-US" dirty="0"/>
              <a:t>&lt;=    LE</a:t>
            </a:r>
          </a:p>
          <a:p>
            <a:pPr marL="0" indent="0">
              <a:buNone/>
            </a:pPr>
            <a:r>
              <a:rPr lang="en-US" dirty="0"/>
              <a:t>==    DE</a:t>
            </a:r>
          </a:p>
          <a:p>
            <a:pPr marL="0" indent="0">
              <a:buNone/>
            </a:pPr>
            <a:r>
              <a:rPr lang="en-US" dirty="0"/>
              <a:t>!=     NE</a:t>
            </a:r>
          </a:p>
          <a:p>
            <a:pPr marL="0" indent="0">
              <a:buNone/>
            </a:pPr>
            <a:r>
              <a:rPr lang="en-US" dirty="0"/>
              <a:t>&gt;      GT</a:t>
            </a:r>
          </a:p>
          <a:p>
            <a:pPr marL="0" indent="0">
              <a:buNone/>
            </a:pPr>
            <a:r>
              <a:rPr lang="en-US" dirty="0"/>
              <a:t>&gt;=    GE</a:t>
            </a:r>
            <a:endParaRPr lang="en-IN" dirty="0"/>
          </a:p>
        </p:txBody>
      </p:sp>
    </p:spTree>
    <p:extLst>
      <p:ext uri="{BB962C8B-B14F-4D97-AF65-F5344CB8AC3E}">
        <p14:creationId xmlns:p14="http://schemas.microsoft.com/office/powerpoint/2010/main" val="117006002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15143-304D-485C-980E-846D8F97FECD}"/>
              </a:ext>
            </a:extLst>
          </p:cNvPr>
          <p:cNvSpPr>
            <a:spLocks noGrp="1"/>
          </p:cNvSpPr>
          <p:nvPr>
            <p:ph type="title"/>
          </p:nvPr>
        </p:nvSpPr>
        <p:spPr/>
        <p:txBody>
          <a:bodyPr/>
          <a:lstStyle/>
          <a:p>
            <a:r>
              <a:rPr lang="en-US" dirty="0"/>
              <a:t>Transition diagram for </a:t>
            </a:r>
            <a:r>
              <a:rPr lang="en-US" dirty="0" err="1"/>
              <a:t>relop</a:t>
            </a:r>
            <a:endParaRPr lang="en-US" dirty="0"/>
          </a:p>
        </p:txBody>
      </p:sp>
      <p:sp>
        <p:nvSpPr>
          <p:cNvPr id="3" name="Content Placeholder 2">
            <a:extLst>
              <a:ext uri="{FF2B5EF4-FFF2-40B4-BE49-F238E27FC236}">
                <a16:creationId xmlns:a16="http://schemas.microsoft.com/office/drawing/2014/main" id="{63E45AE8-7360-48E7-8F73-BC6508BF317F}"/>
              </a:ext>
            </a:extLst>
          </p:cNvPr>
          <p:cNvSpPr>
            <a:spLocks noGrp="1"/>
          </p:cNvSpPr>
          <p:nvPr>
            <p:ph idx="1"/>
          </p:nvPr>
        </p:nvSpPr>
        <p:spPr/>
        <p:txBody>
          <a:bodyPr/>
          <a:lstStyle/>
          <a:p>
            <a:r>
              <a:rPr lang="en-US" dirty="0">
                <a:solidFill>
                  <a:schemeClr val="accent1"/>
                </a:solidFill>
              </a:rPr>
              <a:t>*</a:t>
            </a:r>
            <a:r>
              <a:rPr lang="en-US" dirty="0"/>
              <a:t> at a FA state is used to indicate that we must retract the input one position</a:t>
            </a:r>
          </a:p>
        </p:txBody>
      </p:sp>
      <p:sp>
        <p:nvSpPr>
          <p:cNvPr id="4" name="TextBox 3">
            <a:extLst>
              <a:ext uri="{FF2B5EF4-FFF2-40B4-BE49-F238E27FC236}">
                <a16:creationId xmlns:a16="http://schemas.microsoft.com/office/drawing/2014/main" id="{F327248E-B7BD-405E-A51E-E18A060119C8}"/>
              </a:ext>
            </a:extLst>
          </p:cNvPr>
          <p:cNvSpPr txBox="1"/>
          <p:nvPr/>
        </p:nvSpPr>
        <p:spPr>
          <a:xfrm>
            <a:off x="10505440" y="2844800"/>
            <a:ext cx="1452880" cy="1754326"/>
          </a:xfrm>
          <a:prstGeom prst="rect">
            <a:avLst/>
          </a:prstGeom>
          <a:noFill/>
        </p:spPr>
        <p:txBody>
          <a:bodyPr wrap="square" rtlCol="0">
            <a:spAutoFit/>
          </a:bodyPr>
          <a:lstStyle/>
          <a:p>
            <a:pPr marL="0" indent="0">
              <a:buNone/>
            </a:pPr>
            <a:r>
              <a:rPr lang="en-US" dirty="0"/>
              <a:t>&lt;      LT</a:t>
            </a:r>
          </a:p>
          <a:p>
            <a:pPr marL="0" indent="0">
              <a:buNone/>
            </a:pPr>
            <a:r>
              <a:rPr lang="en-US" dirty="0"/>
              <a:t>&lt;=    LE</a:t>
            </a:r>
          </a:p>
          <a:p>
            <a:pPr marL="0" indent="0">
              <a:buNone/>
            </a:pPr>
            <a:r>
              <a:rPr lang="en-US" dirty="0"/>
              <a:t>==    DE</a:t>
            </a:r>
          </a:p>
          <a:p>
            <a:pPr marL="0" indent="0">
              <a:buNone/>
            </a:pPr>
            <a:r>
              <a:rPr lang="en-US" dirty="0"/>
              <a:t>!=     NE</a:t>
            </a:r>
          </a:p>
          <a:p>
            <a:pPr marL="0" indent="0">
              <a:buNone/>
            </a:pPr>
            <a:r>
              <a:rPr lang="en-US" dirty="0"/>
              <a:t>&gt;      GT</a:t>
            </a:r>
          </a:p>
          <a:p>
            <a:pPr marL="0" indent="0">
              <a:buNone/>
            </a:pPr>
            <a:r>
              <a:rPr lang="en-US" dirty="0"/>
              <a:t>&gt;=    GE</a:t>
            </a:r>
            <a:endParaRPr lang="en-IN" dirty="0"/>
          </a:p>
        </p:txBody>
      </p:sp>
      <p:sp>
        <p:nvSpPr>
          <p:cNvPr id="5" name="Oval 4">
            <a:extLst>
              <a:ext uri="{FF2B5EF4-FFF2-40B4-BE49-F238E27FC236}">
                <a16:creationId xmlns:a16="http://schemas.microsoft.com/office/drawing/2014/main" id="{D3209DAF-6BC1-B45A-AAAC-6BB7B78587F2}"/>
              </a:ext>
            </a:extLst>
          </p:cNvPr>
          <p:cNvSpPr/>
          <p:nvPr/>
        </p:nvSpPr>
        <p:spPr>
          <a:xfrm>
            <a:off x="1828800" y="4006925"/>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S1</a:t>
            </a:r>
            <a:endParaRPr lang="en-IN" dirty="0"/>
          </a:p>
        </p:txBody>
      </p:sp>
      <p:sp>
        <p:nvSpPr>
          <p:cNvPr id="7" name="Oval 6">
            <a:extLst>
              <a:ext uri="{FF2B5EF4-FFF2-40B4-BE49-F238E27FC236}">
                <a16:creationId xmlns:a16="http://schemas.microsoft.com/office/drawing/2014/main" id="{45EE86B9-722B-36CB-02DF-02312D93CA01}"/>
              </a:ext>
            </a:extLst>
          </p:cNvPr>
          <p:cNvSpPr/>
          <p:nvPr/>
        </p:nvSpPr>
        <p:spPr>
          <a:xfrm>
            <a:off x="5042898" y="3039446"/>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a:extLst>
              <a:ext uri="{FF2B5EF4-FFF2-40B4-BE49-F238E27FC236}">
                <a16:creationId xmlns:a16="http://schemas.microsoft.com/office/drawing/2014/main" id="{03B60D91-8A10-B169-3158-0CC504C4C6E1}"/>
              </a:ext>
            </a:extLst>
          </p:cNvPr>
          <p:cNvSpPr/>
          <p:nvPr/>
        </p:nvSpPr>
        <p:spPr>
          <a:xfrm>
            <a:off x="5061728" y="3849386"/>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Oval 8">
            <a:extLst>
              <a:ext uri="{FF2B5EF4-FFF2-40B4-BE49-F238E27FC236}">
                <a16:creationId xmlns:a16="http://schemas.microsoft.com/office/drawing/2014/main" id="{6CB4C1A7-9083-0DD6-B6FA-AE9D1430FC14}"/>
              </a:ext>
            </a:extLst>
          </p:cNvPr>
          <p:cNvSpPr/>
          <p:nvPr/>
        </p:nvSpPr>
        <p:spPr>
          <a:xfrm>
            <a:off x="5060018" y="4649057"/>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Oval 9">
            <a:extLst>
              <a:ext uri="{FF2B5EF4-FFF2-40B4-BE49-F238E27FC236}">
                <a16:creationId xmlns:a16="http://schemas.microsoft.com/office/drawing/2014/main" id="{EEA8862C-C59E-6BE5-1B7F-78C02D3B6D74}"/>
              </a:ext>
            </a:extLst>
          </p:cNvPr>
          <p:cNvSpPr/>
          <p:nvPr/>
        </p:nvSpPr>
        <p:spPr>
          <a:xfrm>
            <a:off x="5037760" y="5459002"/>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a:extLst>
              <a:ext uri="{FF2B5EF4-FFF2-40B4-BE49-F238E27FC236}">
                <a16:creationId xmlns:a16="http://schemas.microsoft.com/office/drawing/2014/main" id="{E198D86C-777A-540B-1C57-90AA55898C1B}"/>
              </a:ext>
            </a:extLst>
          </p:cNvPr>
          <p:cNvSpPr/>
          <p:nvPr/>
        </p:nvSpPr>
        <p:spPr>
          <a:xfrm>
            <a:off x="3289447" y="5436740"/>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Oval 11">
            <a:extLst>
              <a:ext uri="{FF2B5EF4-FFF2-40B4-BE49-F238E27FC236}">
                <a16:creationId xmlns:a16="http://schemas.microsoft.com/office/drawing/2014/main" id="{EDBDF0A6-DA08-32A9-32B9-58167CF59442}"/>
              </a:ext>
            </a:extLst>
          </p:cNvPr>
          <p:cNvSpPr/>
          <p:nvPr/>
        </p:nvSpPr>
        <p:spPr>
          <a:xfrm>
            <a:off x="3388755" y="3111363"/>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S2</a:t>
            </a:r>
            <a:endParaRPr lang="en-IN" dirty="0"/>
          </a:p>
        </p:txBody>
      </p:sp>
      <p:sp>
        <p:nvSpPr>
          <p:cNvPr id="13" name="Oval 12">
            <a:extLst>
              <a:ext uri="{FF2B5EF4-FFF2-40B4-BE49-F238E27FC236}">
                <a16:creationId xmlns:a16="http://schemas.microsoft.com/office/drawing/2014/main" id="{861FBF65-59CE-F2B7-CC70-4BAB4CF058DD}"/>
              </a:ext>
            </a:extLst>
          </p:cNvPr>
          <p:cNvSpPr/>
          <p:nvPr/>
        </p:nvSpPr>
        <p:spPr>
          <a:xfrm>
            <a:off x="5143921" y="3130201"/>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S4</a:t>
            </a:r>
            <a:endParaRPr lang="en-IN" dirty="0"/>
          </a:p>
        </p:txBody>
      </p:sp>
      <p:sp>
        <p:nvSpPr>
          <p:cNvPr id="14" name="Oval 13">
            <a:extLst>
              <a:ext uri="{FF2B5EF4-FFF2-40B4-BE49-F238E27FC236}">
                <a16:creationId xmlns:a16="http://schemas.microsoft.com/office/drawing/2014/main" id="{091BBEAE-B72D-E326-65FC-6330CC76F839}"/>
              </a:ext>
            </a:extLst>
          </p:cNvPr>
          <p:cNvSpPr/>
          <p:nvPr/>
        </p:nvSpPr>
        <p:spPr>
          <a:xfrm>
            <a:off x="5142211" y="3929870"/>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S6</a:t>
            </a:r>
            <a:endParaRPr lang="en-IN" dirty="0"/>
          </a:p>
        </p:txBody>
      </p:sp>
      <p:sp>
        <p:nvSpPr>
          <p:cNvPr id="15" name="Oval 14">
            <a:extLst>
              <a:ext uri="{FF2B5EF4-FFF2-40B4-BE49-F238E27FC236}">
                <a16:creationId xmlns:a16="http://schemas.microsoft.com/office/drawing/2014/main" id="{86AFAC5E-B75B-6D3D-511E-CB8A718610D6}"/>
              </a:ext>
            </a:extLst>
          </p:cNvPr>
          <p:cNvSpPr/>
          <p:nvPr/>
        </p:nvSpPr>
        <p:spPr>
          <a:xfrm>
            <a:off x="5150775" y="4719127"/>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S8</a:t>
            </a:r>
            <a:endParaRPr lang="en-IN" dirty="0"/>
          </a:p>
        </p:txBody>
      </p:sp>
      <p:sp>
        <p:nvSpPr>
          <p:cNvPr id="16" name="Oval 15">
            <a:extLst>
              <a:ext uri="{FF2B5EF4-FFF2-40B4-BE49-F238E27FC236}">
                <a16:creationId xmlns:a16="http://schemas.microsoft.com/office/drawing/2014/main" id="{A6C0DB5C-1D2C-DDA8-11BE-A754F54F757A}"/>
              </a:ext>
            </a:extLst>
          </p:cNvPr>
          <p:cNvSpPr/>
          <p:nvPr/>
        </p:nvSpPr>
        <p:spPr>
          <a:xfrm>
            <a:off x="5107969" y="5539483"/>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S10</a:t>
            </a:r>
            <a:endParaRPr lang="en-IN" sz="1200" dirty="0"/>
          </a:p>
        </p:txBody>
      </p:sp>
      <p:sp>
        <p:nvSpPr>
          <p:cNvPr id="17" name="Oval 16">
            <a:extLst>
              <a:ext uri="{FF2B5EF4-FFF2-40B4-BE49-F238E27FC236}">
                <a16:creationId xmlns:a16="http://schemas.microsoft.com/office/drawing/2014/main" id="{084BAFF1-3A29-BF56-52B3-E224070C2504}"/>
              </a:ext>
            </a:extLst>
          </p:cNvPr>
          <p:cNvSpPr/>
          <p:nvPr/>
        </p:nvSpPr>
        <p:spPr>
          <a:xfrm>
            <a:off x="3369921" y="5506951"/>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S9</a:t>
            </a:r>
            <a:endParaRPr lang="en-IN" dirty="0"/>
          </a:p>
        </p:txBody>
      </p:sp>
      <p:sp>
        <p:nvSpPr>
          <p:cNvPr id="18" name="Oval 17">
            <a:extLst>
              <a:ext uri="{FF2B5EF4-FFF2-40B4-BE49-F238E27FC236}">
                <a16:creationId xmlns:a16="http://schemas.microsoft.com/office/drawing/2014/main" id="{D749111C-EF2D-C35E-E464-E465C2E42D48}"/>
              </a:ext>
            </a:extLst>
          </p:cNvPr>
          <p:cNvSpPr/>
          <p:nvPr/>
        </p:nvSpPr>
        <p:spPr>
          <a:xfrm>
            <a:off x="3369920" y="4693496"/>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S7</a:t>
            </a:r>
            <a:endParaRPr lang="en-IN" dirty="0"/>
          </a:p>
        </p:txBody>
      </p:sp>
      <p:sp>
        <p:nvSpPr>
          <p:cNvPr id="19" name="Oval 18">
            <a:extLst>
              <a:ext uri="{FF2B5EF4-FFF2-40B4-BE49-F238E27FC236}">
                <a16:creationId xmlns:a16="http://schemas.microsoft.com/office/drawing/2014/main" id="{C854BBC6-8BA7-39CE-8609-85A1AFCBD617}"/>
              </a:ext>
            </a:extLst>
          </p:cNvPr>
          <p:cNvSpPr/>
          <p:nvPr/>
        </p:nvSpPr>
        <p:spPr>
          <a:xfrm>
            <a:off x="3344238" y="3939456"/>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S5</a:t>
            </a:r>
            <a:endParaRPr lang="en-IN" dirty="0"/>
          </a:p>
        </p:txBody>
      </p:sp>
      <p:cxnSp>
        <p:nvCxnSpPr>
          <p:cNvPr id="20" name="Straight Arrow Connector 19">
            <a:extLst>
              <a:ext uri="{FF2B5EF4-FFF2-40B4-BE49-F238E27FC236}">
                <a16:creationId xmlns:a16="http://schemas.microsoft.com/office/drawing/2014/main" id="{4BF95DC5-40C3-9205-7B56-BD129203831A}"/>
              </a:ext>
            </a:extLst>
          </p:cNvPr>
          <p:cNvCxnSpPr>
            <a:stCxn id="5" idx="7"/>
            <a:endCxn id="12" idx="2"/>
          </p:cNvCxnSpPr>
          <p:nvPr/>
        </p:nvCxnSpPr>
        <p:spPr>
          <a:xfrm flipV="1">
            <a:off x="2346203" y="3393903"/>
            <a:ext cx="1042552" cy="6957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E2482373-2A06-C7FF-5ED3-F381D9777502}"/>
              </a:ext>
            </a:extLst>
          </p:cNvPr>
          <p:cNvCxnSpPr>
            <a:stCxn id="12" idx="6"/>
            <a:endCxn id="13" idx="2"/>
          </p:cNvCxnSpPr>
          <p:nvPr/>
        </p:nvCxnSpPr>
        <p:spPr>
          <a:xfrm>
            <a:off x="3994930" y="3393903"/>
            <a:ext cx="1148991" cy="188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C5486CB-ABBD-CA42-5F0D-763631F58493}"/>
              </a:ext>
            </a:extLst>
          </p:cNvPr>
          <p:cNvCxnSpPr>
            <a:stCxn id="5" idx="6"/>
            <a:endCxn id="19" idx="2"/>
          </p:cNvCxnSpPr>
          <p:nvPr/>
        </p:nvCxnSpPr>
        <p:spPr>
          <a:xfrm flipV="1">
            <a:off x="2434975" y="4221996"/>
            <a:ext cx="909263" cy="674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6F1BA53C-2DA1-0CBB-A8A3-1231701043DB}"/>
              </a:ext>
            </a:extLst>
          </p:cNvPr>
          <p:cNvCxnSpPr>
            <a:stCxn id="19" idx="6"/>
            <a:endCxn id="14" idx="2"/>
          </p:cNvCxnSpPr>
          <p:nvPr/>
        </p:nvCxnSpPr>
        <p:spPr>
          <a:xfrm flipV="1">
            <a:off x="3950413" y="4212410"/>
            <a:ext cx="1191798" cy="95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54053FFC-6188-C1A2-9582-112D4B4F0954}"/>
              </a:ext>
            </a:extLst>
          </p:cNvPr>
          <p:cNvCxnSpPr>
            <a:stCxn id="5" idx="5"/>
            <a:endCxn id="18" idx="2"/>
          </p:cNvCxnSpPr>
          <p:nvPr/>
        </p:nvCxnSpPr>
        <p:spPr>
          <a:xfrm>
            <a:off x="2346203" y="4489250"/>
            <a:ext cx="1023717" cy="4867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EEBAC27B-B0FB-2AAC-3064-E1C72B245845}"/>
              </a:ext>
            </a:extLst>
          </p:cNvPr>
          <p:cNvCxnSpPr>
            <a:stCxn id="18" idx="6"/>
            <a:endCxn id="15" idx="2"/>
          </p:cNvCxnSpPr>
          <p:nvPr/>
        </p:nvCxnSpPr>
        <p:spPr>
          <a:xfrm>
            <a:off x="3976095" y="4976036"/>
            <a:ext cx="1174680" cy="256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8F66CBA6-A560-08FF-6965-312AE0CA5119}"/>
              </a:ext>
            </a:extLst>
          </p:cNvPr>
          <p:cNvCxnSpPr>
            <a:stCxn id="5" idx="4"/>
            <a:endCxn id="17" idx="1"/>
          </p:cNvCxnSpPr>
          <p:nvPr/>
        </p:nvCxnSpPr>
        <p:spPr>
          <a:xfrm>
            <a:off x="2131888" y="4572004"/>
            <a:ext cx="1326805" cy="1017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7B3993F5-4124-6F36-D8E3-9E06EF650F06}"/>
              </a:ext>
            </a:extLst>
          </p:cNvPr>
          <p:cNvCxnSpPr>
            <a:stCxn id="11" idx="6"/>
            <a:endCxn id="16" idx="2"/>
          </p:cNvCxnSpPr>
          <p:nvPr/>
        </p:nvCxnSpPr>
        <p:spPr>
          <a:xfrm>
            <a:off x="4070283" y="5789350"/>
            <a:ext cx="1037686" cy="326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494FF49-11C0-8F29-1217-B3474513DD47}"/>
              </a:ext>
            </a:extLst>
          </p:cNvPr>
          <p:cNvSpPr txBox="1"/>
          <p:nvPr/>
        </p:nvSpPr>
        <p:spPr>
          <a:xfrm>
            <a:off x="5866547" y="3135340"/>
            <a:ext cx="1643865" cy="369332"/>
          </a:xfrm>
          <a:prstGeom prst="rect">
            <a:avLst/>
          </a:prstGeom>
          <a:noFill/>
        </p:spPr>
        <p:txBody>
          <a:bodyPr wrap="square" rtlCol="0">
            <a:spAutoFit/>
          </a:bodyPr>
          <a:lstStyle/>
          <a:p>
            <a:r>
              <a:rPr lang="en-US"/>
              <a:t>return LE;</a:t>
            </a:r>
            <a:endParaRPr lang="en-IN" dirty="0"/>
          </a:p>
        </p:txBody>
      </p:sp>
      <p:sp>
        <p:nvSpPr>
          <p:cNvPr id="29" name="TextBox 28">
            <a:extLst>
              <a:ext uri="{FF2B5EF4-FFF2-40B4-BE49-F238E27FC236}">
                <a16:creationId xmlns:a16="http://schemas.microsoft.com/office/drawing/2014/main" id="{5ABCF045-75A5-1815-E3CD-DAA846E7CB66}"/>
              </a:ext>
            </a:extLst>
          </p:cNvPr>
          <p:cNvSpPr txBox="1"/>
          <p:nvPr/>
        </p:nvSpPr>
        <p:spPr>
          <a:xfrm>
            <a:off x="5813467" y="3965833"/>
            <a:ext cx="1643865" cy="369332"/>
          </a:xfrm>
          <a:prstGeom prst="rect">
            <a:avLst/>
          </a:prstGeom>
          <a:noFill/>
        </p:spPr>
        <p:txBody>
          <a:bodyPr wrap="square" rtlCol="0">
            <a:spAutoFit/>
          </a:bodyPr>
          <a:lstStyle/>
          <a:p>
            <a:r>
              <a:rPr lang="en-US" dirty="0"/>
              <a:t>return DE;</a:t>
            </a:r>
            <a:endParaRPr lang="en-IN" dirty="0"/>
          </a:p>
        </p:txBody>
      </p:sp>
      <p:sp>
        <p:nvSpPr>
          <p:cNvPr id="30" name="TextBox 29">
            <a:extLst>
              <a:ext uri="{FF2B5EF4-FFF2-40B4-BE49-F238E27FC236}">
                <a16:creationId xmlns:a16="http://schemas.microsoft.com/office/drawing/2014/main" id="{937A4203-7068-BC10-B41B-3661463F9D35}"/>
              </a:ext>
            </a:extLst>
          </p:cNvPr>
          <p:cNvSpPr txBox="1"/>
          <p:nvPr/>
        </p:nvSpPr>
        <p:spPr>
          <a:xfrm>
            <a:off x="5811755" y="4847697"/>
            <a:ext cx="1643865" cy="369332"/>
          </a:xfrm>
          <a:prstGeom prst="rect">
            <a:avLst/>
          </a:prstGeom>
          <a:noFill/>
        </p:spPr>
        <p:txBody>
          <a:bodyPr wrap="square" rtlCol="0">
            <a:spAutoFit/>
          </a:bodyPr>
          <a:lstStyle/>
          <a:p>
            <a:r>
              <a:rPr lang="en-US" dirty="0"/>
              <a:t>return NE;</a:t>
            </a:r>
            <a:endParaRPr lang="en-IN" dirty="0"/>
          </a:p>
        </p:txBody>
      </p:sp>
      <p:sp>
        <p:nvSpPr>
          <p:cNvPr id="31" name="TextBox 30">
            <a:extLst>
              <a:ext uri="{FF2B5EF4-FFF2-40B4-BE49-F238E27FC236}">
                <a16:creationId xmlns:a16="http://schemas.microsoft.com/office/drawing/2014/main" id="{81139166-F0CC-0667-2963-EF6FE1551900}"/>
              </a:ext>
            </a:extLst>
          </p:cNvPr>
          <p:cNvSpPr txBox="1"/>
          <p:nvPr/>
        </p:nvSpPr>
        <p:spPr>
          <a:xfrm>
            <a:off x="5881961" y="5606274"/>
            <a:ext cx="1643865" cy="369332"/>
          </a:xfrm>
          <a:prstGeom prst="rect">
            <a:avLst/>
          </a:prstGeom>
          <a:noFill/>
        </p:spPr>
        <p:txBody>
          <a:bodyPr wrap="square" rtlCol="0">
            <a:spAutoFit/>
          </a:bodyPr>
          <a:lstStyle/>
          <a:p>
            <a:r>
              <a:rPr lang="en-US" dirty="0"/>
              <a:t>return GE;</a:t>
            </a:r>
            <a:endParaRPr lang="en-IN" dirty="0"/>
          </a:p>
        </p:txBody>
      </p:sp>
      <p:sp>
        <p:nvSpPr>
          <p:cNvPr id="33" name="TextBox 32">
            <a:extLst>
              <a:ext uri="{FF2B5EF4-FFF2-40B4-BE49-F238E27FC236}">
                <a16:creationId xmlns:a16="http://schemas.microsoft.com/office/drawing/2014/main" id="{9CCD6C30-C19B-33B1-3656-8C153F38D1BF}"/>
              </a:ext>
            </a:extLst>
          </p:cNvPr>
          <p:cNvSpPr txBox="1"/>
          <p:nvPr/>
        </p:nvSpPr>
        <p:spPr>
          <a:xfrm>
            <a:off x="2476078" y="3464102"/>
            <a:ext cx="1643865" cy="369332"/>
          </a:xfrm>
          <a:prstGeom prst="rect">
            <a:avLst/>
          </a:prstGeom>
          <a:noFill/>
        </p:spPr>
        <p:txBody>
          <a:bodyPr wrap="square" rtlCol="0">
            <a:spAutoFit/>
          </a:bodyPr>
          <a:lstStyle/>
          <a:p>
            <a:r>
              <a:rPr lang="en-US" dirty="0"/>
              <a:t>&lt;</a:t>
            </a:r>
            <a:endParaRPr lang="en-IN" dirty="0"/>
          </a:p>
        </p:txBody>
      </p:sp>
      <p:sp>
        <p:nvSpPr>
          <p:cNvPr id="34" name="TextBox 33">
            <a:extLst>
              <a:ext uri="{FF2B5EF4-FFF2-40B4-BE49-F238E27FC236}">
                <a16:creationId xmlns:a16="http://schemas.microsoft.com/office/drawing/2014/main" id="{47D0714D-C24F-7DD2-F601-37120BF0DD17}"/>
              </a:ext>
            </a:extLst>
          </p:cNvPr>
          <p:cNvSpPr txBox="1"/>
          <p:nvPr/>
        </p:nvSpPr>
        <p:spPr>
          <a:xfrm>
            <a:off x="4292886" y="3061699"/>
            <a:ext cx="1643865" cy="369332"/>
          </a:xfrm>
          <a:prstGeom prst="rect">
            <a:avLst/>
          </a:prstGeom>
          <a:noFill/>
        </p:spPr>
        <p:txBody>
          <a:bodyPr wrap="square" rtlCol="0">
            <a:spAutoFit/>
          </a:bodyPr>
          <a:lstStyle/>
          <a:p>
            <a:r>
              <a:rPr lang="en-US" dirty="0"/>
              <a:t>=</a:t>
            </a:r>
            <a:endParaRPr lang="en-IN" dirty="0"/>
          </a:p>
        </p:txBody>
      </p:sp>
      <p:sp>
        <p:nvSpPr>
          <p:cNvPr id="35" name="TextBox 34">
            <a:extLst>
              <a:ext uri="{FF2B5EF4-FFF2-40B4-BE49-F238E27FC236}">
                <a16:creationId xmlns:a16="http://schemas.microsoft.com/office/drawing/2014/main" id="{25C33671-73F9-45F4-37DC-3D387F9CC3CD}"/>
              </a:ext>
            </a:extLst>
          </p:cNvPr>
          <p:cNvSpPr txBox="1"/>
          <p:nvPr/>
        </p:nvSpPr>
        <p:spPr>
          <a:xfrm>
            <a:off x="2647314" y="3912737"/>
            <a:ext cx="1643865" cy="369332"/>
          </a:xfrm>
          <a:prstGeom prst="rect">
            <a:avLst/>
          </a:prstGeom>
          <a:noFill/>
        </p:spPr>
        <p:txBody>
          <a:bodyPr wrap="square" rtlCol="0">
            <a:spAutoFit/>
          </a:bodyPr>
          <a:lstStyle/>
          <a:p>
            <a:r>
              <a:rPr lang="en-US" dirty="0"/>
              <a:t>=</a:t>
            </a:r>
            <a:endParaRPr lang="en-IN" dirty="0"/>
          </a:p>
        </p:txBody>
      </p:sp>
      <p:sp>
        <p:nvSpPr>
          <p:cNvPr id="36" name="TextBox 35">
            <a:extLst>
              <a:ext uri="{FF2B5EF4-FFF2-40B4-BE49-F238E27FC236}">
                <a16:creationId xmlns:a16="http://schemas.microsoft.com/office/drawing/2014/main" id="{66F1ECC1-99F2-87B7-2B35-B3FEA17F9077}"/>
              </a:ext>
            </a:extLst>
          </p:cNvPr>
          <p:cNvSpPr txBox="1"/>
          <p:nvPr/>
        </p:nvSpPr>
        <p:spPr>
          <a:xfrm>
            <a:off x="4258638" y="3869931"/>
            <a:ext cx="1643865" cy="369332"/>
          </a:xfrm>
          <a:prstGeom prst="rect">
            <a:avLst/>
          </a:prstGeom>
          <a:noFill/>
        </p:spPr>
        <p:txBody>
          <a:bodyPr wrap="square" rtlCol="0">
            <a:spAutoFit/>
          </a:bodyPr>
          <a:lstStyle/>
          <a:p>
            <a:r>
              <a:rPr lang="en-US" dirty="0"/>
              <a:t>=</a:t>
            </a:r>
            <a:endParaRPr lang="en-IN" dirty="0"/>
          </a:p>
        </p:txBody>
      </p:sp>
      <p:sp>
        <p:nvSpPr>
          <p:cNvPr id="37" name="TextBox 36">
            <a:extLst>
              <a:ext uri="{FF2B5EF4-FFF2-40B4-BE49-F238E27FC236}">
                <a16:creationId xmlns:a16="http://schemas.microsoft.com/office/drawing/2014/main" id="{77E2948D-53CB-19AA-DAE8-79B578580D3D}"/>
              </a:ext>
            </a:extLst>
          </p:cNvPr>
          <p:cNvSpPr txBox="1"/>
          <p:nvPr/>
        </p:nvSpPr>
        <p:spPr>
          <a:xfrm>
            <a:off x="4246654" y="4628504"/>
            <a:ext cx="1643865" cy="369332"/>
          </a:xfrm>
          <a:prstGeom prst="rect">
            <a:avLst/>
          </a:prstGeom>
          <a:noFill/>
        </p:spPr>
        <p:txBody>
          <a:bodyPr wrap="square" rtlCol="0">
            <a:spAutoFit/>
          </a:bodyPr>
          <a:lstStyle/>
          <a:p>
            <a:r>
              <a:rPr lang="en-US" dirty="0"/>
              <a:t>=</a:t>
            </a:r>
            <a:endParaRPr lang="en-IN" dirty="0"/>
          </a:p>
        </p:txBody>
      </p:sp>
      <p:sp>
        <p:nvSpPr>
          <p:cNvPr id="38" name="TextBox 37">
            <a:extLst>
              <a:ext uri="{FF2B5EF4-FFF2-40B4-BE49-F238E27FC236}">
                <a16:creationId xmlns:a16="http://schemas.microsoft.com/office/drawing/2014/main" id="{41741AC4-EC87-6D47-E188-16E2CE60C4FF}"/>
              </a:ext>
            </a:extLst>
          </p:cNvPr>
          <p:cNvSpPr txBox="1"/>
          <p:nvPr/>
        </p:nvSpPr>
        <p:spPr>
          <a:xfrm>
            <a:off x="2693546" y="4431585"/>
            <a:ext cx="1643865" cy="369332"/>
          </a:xfrm>
          <a:prstGeom prst="rect">
            <a:avLst/>
          </a:prstGeom>
          <a:noFill/>
        </p:spPr>
        <p:txBody>
          <a:bodyPr wrap="square" rtlCol="0">
            <a:spAutoFit/>
          </a:bodyPr>
          <a:lstStyle/>
          <a:p>
            <a:r>
              <a:rPr lang="en-US" dirty="0"/>
              <a:t>!</a:t>
            </a:r>
            <a:endParaRPr lang="en-IN" dirty="0"/>
          </a:p>
        </p:txBody>
      </p:sp>
      <p:sp>
        <p:nvSpPr>
          <p:cNvPr id="39" name="TextBox 38">
            <a:extLst>
              <a:ext uri="{FF2B5EF4-FFF2-40B4-BE49-F238E27FC236}">
                <a16:creationId xmlns:a16="http://schemas.microsoft.com/office/drawing/2014/main" id="{9ED86B77-F772-371F-D5B4-0EAD3886A6BA}"/>
              </a:ext>
            </a:extLst>
          </p:cNvPr>
          <p:cNvSpPr txBox="1"/>
          <p:nvPr/>
        </p:nvSpPr>
        <p:spPr>
          <a:xfrm>
            <a:off x="4274049" y="5518932"/>
            <a:ext cx="1643865" cy="369332"/>
          </a:xfrm>
          <a:prstGeom prst="rect">
            <a:avLst/>
          </a:prstGeom>
          <a:noFill/>
        </p:spPr>
        <p:txBody>
          <a:bodyPr wrap="square" rtlCol="0">
            <a:spAutoFit/>
          </a:bodyPr>
          <a:lstStyle/>
          <a:p>
            <a:r>
              <a:rPr lang="en-US" dirty="0"/>
              <a:t>=</a:t>
            </a:r>
            <a:endParaRPr lang="en-IN" dirty="0"/>
          </a:p>
        </p:txBody>
      </p:sp>
      <p:sp>
        <p:nvSpPr>
          <p:cNvPr id="40" name="TextBox 39">
            <a:extLst>
              <a:ext uri="{FF2B5EF4-FFF2-40B4-BE49-F238E27FC236}">
                <a16:creationId xmlns:a16="http://schemas.microsoft.com/office/drawing/2014/main" id="{C4F07FA3-36BF-CE04-4E89-46154A015206}"/>
              </a:ext>
            </a:extLst>
          </p:cNvPr>
          <p:cNvSpPr txBox="1"/>
          <p:nvPr/>
        </p:nvSpPr>
        <p:spPr>
          <a:xfrm>
            <a:off x="2618201" y="5003516"/>
            <a:ext cx="1643865" cy="369332"/>
          </a:xfrm>
          <a:prstGeom prst="rect">
            <a:avLst/>
          </a:prstGeom>
          <a:noFill/>
        </p:spPr>
        <p:txBody>
          <a:bodyPr wrap="square" rtlCol="0">
            <a:spAutoFit/>
          </a:bodyPr>
          <a:lstStyle/>
          <a:p>
            <a:r>
              <a:rPr lang="en-US" dirty="0"/>
              <a:t>&gt;</a:t>
            </a:r>
            <a:endParaRPr lang="en-IN" dirty="0"/>
          </a:p>
        </p:txBody>
      </p:sp>
      <p:cxnSp>
        <p:nvCxnSpPr>
          <p:cNvPr id="41" name="Straight Arrow Connector 40">
            <a:extLst>
              <a:ext uri="{FF2B5EF4-FFF2-40B4-BE49-F238E27FC236}">
                <a16:creationId xmlns:a16="http://schemas.microsoft.com/office/drawing/2014/main" id="{E1623349-AEF0-25E3-2D96-57CB1AB4F66A}"/>
              </a:ext>
            </a:extLst>
          </p:cNvPr>
          <p:cNvCxnSpPr>
            <a:endCxn id="5" idx="2"/>
          </p:cNvCxnSpPr>
          <p:nvPr/>
        </p:nvCxnSpPr>
        <p:spPr>
          <a:xfrm>
            <a:off x="1140431" y="4289464"/>
            <a:ext cx="68836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0" name="Oval 79">
            <a:extLst>
              <a:ext uri="{FF2B5EF4-FFF2-40B4-BE49-F238E27FC236}">
                <a16:creationId xmlns:a16="http://schemas.microsoft.com/office/drawing/2014/main" id="{C9100719-7757-D58F-F790-36A5B8353909}"/>
              </a:ext>
            </a:extLst>
          </p:cNvPr>
          <p:cNvSpPr/>
          <p:nvPr/>
        </p:nvSpPr>
        <p:spPr>
          <a:xfrm>
            <a:off x="4387070" y="2311679"/>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1" name="Oval 80">
            <a:extLst>
              <a:ext uri="{FF2B5EF4-FFF2-40B4-BE49-F238E27FC236}">
                <a16:creationId xmlns:a16="http://schemas.microsoft.com/office/drawing/2014/main" id="{A340EFE4-88F9-CCF5-E0A6-272A7EEDB78E}"/>
              </a:ext>
            </a:extLst>
          </p:cNvPr>
          <p:cNvSpPr/>
          <p:nvPr/>
        </p:nvSpPr>
        <p:spPr>
          <a:xfrm>
            <a:off x="4436730" y="6080583"/>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3" name="Oval 82">
            <a:extLst>
              <a:ext uri="{FF2B5EF4-FFF2-40B4-BE49-F238E27FC236}">
                <a16:creationId xmlns:a16="http://schemas.microsoft.com/office/drawing/2014/main" id="{968016FA-0122-0179-CC98-02F22957F364}"/>
              </a:ext>
            </a:extLst>
          </p:cNvPr>
          <p:cNvSpPr/>
          <p:nvPr/>
        </p:nvSpPr>
        <p:spPr>
          <a:xfrm>
            <a:off x="4515489" y="6149088"/>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S11</a:t>
            </a:r>
            <a:endParaRPr lang="en-IN" sz="1200" dirty="0"/>
          </a:p>
        </p:txBody>
      </p:sp>
      <p:sp>
        <p:nvSpPr>
          <p:cNvPr id="84" name="TextBox 83">
            <a:extLst>
              <a:ext uri="{FF2B5EF4-FFF2-40B4-BE49-F238E27FC236}">
                <a16:creationId xmlns:a16="http://schemas.microsoft.com/office/drawing/2014/main" id="{5D08F176-44E1-BD7A-002D-DED7E1DF929D}"/>
              </a:ext>
            </a:extLst>
          </p:cNvPr>
          <p:cNvSpPr txBox="1"/>
          <p:nvPr/>
        </p:nvSpPr>
        <p:spPr>
          <a:xfrm>
            <a:off x="5202155" y="6241558"/>
            <a:ext cx="1643865" cy="369332"/>
          </a:xfrm>
          <a:prstGeom prst="rect">
            <a:avLst/>
          </a:prstGeom>
          <a:noFill/>
        </p:spPr>
        <p:txBody>
          <a:bodyPr wrap="square" rtlCol="0">
            <a:spAutoFit/>
          </a:bodyPr>
          <a:lstStyle/>
          <a:p>
            <a:r>
              <a:rPr lang="en-US" dirty="0"/>
              <a:t>return GT;</a:t>
            </a:r>
            <a:endParaRPr lang="en-IN" dirty="0"/>
          </a:p>
        </p:txBody>
      </p:sp>
      <p:sp>
        <p:nvSpPr>
          <p:cNvPr id="85" name="TextBox 84">
            <a:extLst>
              <a:ext uri="{FF2B5EF4-FFF2-40B4-BE49-F238E27FC236}">
                <a16:creationId xmlns:a16="http://schemas.microsoft.com/office/drawing/2014/main" id="{A0571EC8-BDE5-6634-1602-28EBA41E56B8}"/>
              </a:ext>
            </a:extLst>
          </p:cNvPr>
          <p:cNvSpPr txBox="1"/>
          <p:nvPr/>
        </p:nvSpPr>
        <p:spPr>
          <a:xfrm>
            <a:off x="5161063" y="2512034"/>
            <a:ext cx="1643865" cy="369332"/>
          </a:xfrm>
          <a:prstGeom prst="rect">
            <a:avLst/>
          </a:prstGeom>
          <a:noFill/>
        </p:spPr>
        <p:txBody>
          <a:bodyPr wrap="square" rtlCol="0">
            <a:spAutoFit/>
          </a:bodyPr>
          <a:lstStyle/>
          <a:p>
            <a:r>
              <a:rPr lang="en-US" dirty="0"/>
              <a:t>return LT;</a:t>
            </a:r>
            <a:endParaRPr lang="en-IN" dirty="0"/>
          </a:p>
        </p:txBody>
      </p:sp>
      <p:sp>
        <p:nvSpPr>
          <p:cNvPr id="88" name="Oval 87">
            <a:extLst>
              <a:ext uri="{FF2B5EF4-FFF2-40B4-BE49-F238E27FC236}">
                <a16:creationId xmlns:a16="http://schemas.microsoft.com/office/drawing/2014/main" id="{5EBDEBA0-14DF-8101-434F-B7AD8E271F94}"/>
              </a:ext>
            </a:extLst>
          </p:cNvPr>
          <p:cNvSpPr/>
          <p:nvPr/>
        </p:nvSpPr>
        <p:spPr>
          <a:xfrm>
            <a:off x="4469273" y="2381894"/>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S3</a:t>
            </a:r>
            <a:endParaRPr lang="en-IN" dirty="0"/>
          </a:p>
        </p:txBody>
      </p:sp>
      <p:cxnSp>
        <p:nvCxnSpPr>
          <p:cNvPr id="91" name="Straight Arrow Connector 90">
            <a:extLst>
              <a:ext uri="{FF2B5EF4-FFF2-40B4-BE49-F238E27FC236}">
                <a16:creationId xmlns:a16="http://schemas.microsoft.com/office/drawing/2014/main" id="{B23FB65F-BDCD-A2D8-5C65-36FC59B1CA47}"/>
              </a:ext>
            </a:extLst>
          </p:cNvPr>
          <p:cNvCxnSpPr>
            <a:stCxn id="12" idx="7"/>
            <a:endCxn id="88" idx="3"/>
          </p:cNvCxnSpPr>
          <p:nvPr/>
        </p:nvCxnSpPr>
        <p:spPr>
          <a:xfrm flipV="1">
            <a:off x="3906158" y="2864219"/>
            <a:ext cx="651887" cy="3298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6FFEB820-1AAA-0EFB-7C67-D47D2C0505E0}"/>
              </a:ext>
            </a:extLst>
          </p:cNvPr>
          <p:cNvCxnSpPr>
            <a:stCxn id="17" idx="5"/>
            <a:endCxn id="83" idx="1"/>
          </p:cNvCxnSpPr>
          <p:nvPr/>
        </p:nvCxnSpPr>
        <p:spPr>
          <a:xfrm>
            <a:off x="3887324" y="5989276"/>
            <a:ext cx="716937" cy="2425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A628F56B-D217-EE68-CD0C-A5A8D98DF187}"/>
              </a:ext>
            </a:extLst>
          </p:cNvPr>
          <p:cNvSpPr txBox="1"/>
          <p:nvPr/>
        </p:nvSpPr>
        <p:spPr>
          <a:xfrm>
            <a:off x="4994966" y="2222647"/>
            <a:ext cx="1643865" cy="369332"/>
          </a:xfrm>
          <a:prstGeom prst="rect">
            <a:avLst/>
          </a:prstGeom>
          <a:noFill/>
        </p:spPr>
        <p:txBody>
          <a:bodyPr wrap="square" rtlCol="0">
            <a:spAutoFit/>
          </a:bodyPr>
          <a:lstStyle/>
          <a:p>
            <a:r>
              <a:rPr lang="en-US" b="1" dirty="0">
                <a:solidFill>
                  <a:srgbClr val="FF0000"/>
                </a:solidFill>
              </a:rPr>
              <a:t>*</a:t>
            </a:r>
            <a:endParaRPr lang="en-IN" b="1" dirty="0">
              <a:solidFill>
                <a:srgbClr val="FF0000"/>
              </a:solidFill>
            </a:endParaRPr>
          </a:p>
        </p:txBody>
      </p:sp>
      <p:sp>
        <p:nvSpPr>
          <p:cNvPr id="95" name="TextBox 94">
            <a:extLst>
              <a:ext uri="{FF2B5EF4-FFF2-40B4-BE49-F238E27FC236}">
                <a16:creationId xmlns:a16="http://schemas.microsoft.com/office/drawing/2014/main" id="{DDB10487-E4C8-D8F0-56FF-54E09A9671A7}"/>
              </a:ext>
            </a:extLst>
          </p:cNvPr>
          <p:cNvSpPr txBox="1"/>
          <p:nvPr/>
        </p:nvSpPr>
        <p:spPr>
          <a:xfrm>
            <a:off x="5075448" y="6073751"/>
            <a:ext cx="1643865" cy="369332"/>
          </a:xfrm>
          <a:prstGeom prst="rect">
            <a:avLst/>
          </a:prstGeom>
          <a:noFill/>
        </p:spPr>
        <p:txBody>
          <a:bodyPr wrap="square" rtlCol="0">
            <a:spAutoFit/>
          </a:bodyPr>
          <a:lstStyle/>
          <a:p>
            <a:r>
              <a:rPr lang="en-US" b="1" dirty="0">
                <a:solidFill>
                  <a:srgbClr val="FF0000"/>
                </a:solidFill>
              </a:rPr>
              <a:t>*</a:t>
            </a:r>
            <a:endParaRPr lang="en-IN" b="1" dirty="0">
              <a:solidFill>
                <a:srgbClr val="FF0000"/>
              </a:solidFill>
            </a:endParaRPr>
          </a:p>
        </p:txBody>
      </p:sp>
      <p:sp>
        <p:nvSpPr>
          <p:cNvPr id="96" name="TextBox 95">
            <a:extLst>
              <a:ext uri="{FF2B5EF4-FFF2-40B4-BE49-F238E27FC236}">
                <a16:creationId xmlns:a16="http://schemas.microsoft.com/office/drawing/2014/main" id="{1391A98A-B323-B43F-D9AB-276B00FD73B9}"/>
              </a:ext>
            </a:extLst>
          </p:cNvPr>
          <p:cNvSpPr txBox="1"/>
          <p:nvPr/>
        </p:nvSpPr>
        <p:spPr>
          <a:xfrm>
            <a:off x="3546307" y="2664434"/>
            <a:ext cx="1643865" cy="369332"/>
          </a:xfrm>
          <a:prstGeom prst="rect">
            <a:avLst/>
          </a:prstGeom>
          <a:noFill/>
        </p:spPr>
        <p:txBody>
          <a:bodyPr wrap="square" rtlCol="0">
            <a:spAutoFit/>
          </a:bodyPr>
          <a:lstStyle/>
          <a:p>
            <a:r>
              <a:rPr lang="en-US" dirty="0"/>
              <a:t>other</a:t>
            </a:r>
            <a:endParaRPr lang="en-IN" dirty="0"/>
          </a:p>
        </p:txBody>
      </p:sp>
      <p:sp>
        <p:nvSpPr>
          <p:cNvPr id="97" name="TextBox 96">
            <a:extLst>
              <a:ext uri="{FF2B5EF4-FFF2-40B4-BE49-F238E27FC236}">
                <a16:creationId xmlns:a16="http://schemas.microsoft.com/office/drawing/2014/main" id="{098E4FA6-43CF-17E6-4D07-5F67859CF77E}"/>
              </a:ext>
            </a:extLst>
          </p:cNvPr>
          <p:cNvSpPr txBox="1"/>
          <p:nvPr/>
        </p:nvSpPr>
        <p:spPr>
          <a:xfrm>
            <a:off x="3698707" y="6123169"/>
            <a:ext cx="1643865" cy="369332"/>
          </a:xfrm>
          <a:prstGeom prst="rect">
            <a:avLst/>
          </a:prstGeom>
          <a:noFill/>
        </p:spPr>
        <p:txBody>
          <a:bodyPr wrap="square" rtlCol="0">
            <a:spAutoFit/>
          </a:bodyPr>
          <a:lstStyle/>
          <a:p>
            <a:r>
              <a:rPr lang="en-US" dirty="0"/>
              <a:t>other</a:t>
            </a:r>
            <a:endParaRPr lang="en-IN" dirty="0"/>
          </a:p>
        </p:txBody>
      </p:sp>
      <p:sp>
        <p:nvSpPr>
          <p:cNvPr id="32" name="TextBox 31">
            <a:extLst>
              <a:ext uri="{FF2B5EF4-FFF2-40B4-BE49-F238E27FC236}">
                <a16:creationId xmlns:a16="http://schemas.microsoft.com/office/drawing/2014/main" id="{87AE74EF-A352-AF4D-D554-2EDD6E12891D}"/>
              </a:ext>
            </a:extLst>
          </p:cNvPr>
          <p:cNvSpPr txBox="1"/>
          <p:nvPr/>
        </p:nvSpPr>
        <p:spPr>
          <a:xfrm>
            <a:off x="8131625" y="5239434"/>
            <a:ext cx="2100946" cy="369332"/>
          </a:xfrm>
          <a:prstGeom prst="rect">
            <a:avLst/>
          </a:prstGeom>
          <a:noFill/>
        </p:spPr>
        <p:txBody>
          <a:bodyPr wrap="square">
            <a:spAutoFit/>
          </a:bodyPr>
          <a:lstStyle/>
          <a:p>
            <a:r>
              <a:rPr lang="en-IN" sz="1800" dirty="0"/>
              <a:t>Scan</a:t>
            </a:r>
            <a:r>
              <a:rPr lang="en-IN" sz="1800" dirty="0">
                <a:solidFill>
                  <a:schemeClr val="accent1"/>
                </a:solidFill>
              </a:rPr>
              <a:t> &lt;=&lt;!=&gt;`\n’</a:t>
            </a:r>
          </a:p>
        </p:txBody>
      </p:sp>
    </p:spTree>
    <p:extLst>
      <p:ext uri="{BB962C8B-B14F-4D97-AF65-F5344CB8AC3E}">
        <p14:creationId xmlns:p14="http://schemas.microsoft.com/office/powerpoint/2010/main" val="112806937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EEE190-B67D-E4F3-4C67-7E7C630E90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80EF055-4C02-6628-00B7-646B1C7FB208}"/>
              </a:ext>
            </a:extLst>
          </p:cNvPr>
          <p:cNvSpPr>
            <a:spLocks noGrp="1"/>
          </p:cNvSpPr>
          <p:nvPr>
            <p:ph type="title"/>
          </p:nvPr>
        </p:nvSpPr>
        <p:spPr/>
        <p:txBody>
          <a:bodyPr/>
          <a:lstStyle/>
          <a:p>
            <a:r>
              <a:rPr lang="en-US" dirty="0"/>
              <a:t>Transition diagram for </a:t>
            </a:r>
            <a:r>
              <a:rPr lang="en-US" dirty="0" err="1"/>
              <a:t>relop</a:t>
            </a:r>
            <a:endParaRPr lang="en-US" dirty="0"/>
          </a:p>
        </p:txBody>
      </p:sp>
      <p:sp>
        <p:nvSpPr>
          <p:cNvPr id="3" name="Content Placeholder 2">
            <a:extLst>
              <a:ext uri="{FF2B5EF4-FFF2-40B4-BE49-F238E27FC236}">
                <a16:creationId xmlns:a16="http://schemas.microsoft.com/office/drawing/2014/main" id="{C7A08EB6-87A8-83ED-F1AD-570A8A3019FD}"/>
              </a:ext>
            </a:extLst>
          </p:cNvPr>
          <p:cNvSpPr>
            <a:spLocks noGrp="1"/>
          </p:cNvSpPr>
          <p:nvPr>
            <p:ph idx="1"/>
          </p:nvPr>
        </p:nvSpPr>
        <p:spPr/>
        <p:txBody>
          <a:bodyPr/>
          <a:lstStyle/>
          <a:p>
            <a:r>
              <a:rPr lang="en-US" dirty="0">
                <a:solidFill>
                  <a:schemeClr val="accent1"/>
                </a:solidFill>
              </a:rPr>
              <a:t>*</a:t>
            </a:r>
            <a:r>
              <a:rPr lang="en-US" dirty="0"/>
              <a:t> at a FA state is used to indicate that we must retract the input one position</a:t>
            </a:r>
          </a:p>
        </p:txBody>
      </p:sp>
      <p:sp>
        <p:nvSpPr>
          <p:cNvPr id="4" name="TextBox 3">
            <a:extLst>
              <a:ext uri="{FF2B5EF4-FFF2-40B4-BE49-F238E27FC236}">
                <a16:creationId xmlns:a16="http://schemas.microsoft.com/office/drawing/2014/main" id="{4EFF36F1-9569-A6FF-0339-526CD56080CC}"/>
              </a:ext>
            </a:extLst>
          </p:cNvPr>
          <p:cNvSpPr txBox="1"/>
          <p:nvPr/>
        </p:nvSpPr>
        <p:spPr>
          <a:xfrm>
            <a:off x="10505440" y="2844800"/>
            <a:ext cx="1452880" cy="1754326"/>
          </a:xfrm>
          <a:prstGeom prst="rect">
            <a:avLst/>
          </a:prstGeom>
          <a:noFill/>
        </p:spPr>
        <p:txBody>
          <a:bodyPr wrap="square" rtlCol="0">
            <a:spAutoFit/>
          </a:bodyPr>
          <a:lstStyle/>
          <a:p>
            <a:pPr marL="0" indent="0">
              <a:buNone/>
            </a:pPr>
            <a:r>
              <a:rPr lang="en-US" dirty="0"/>
              <a:t>&lt;      LT</a:t>
            </a:r>
          </a:p>
          <a:p>
            <a:pPr marL="0" indent="0">
              <a:buNone/>
            </a:pPr>
            <a:r>
              <a:rPr lang="en-US" dirty="0"/>
              <a:t>&lt;=    LE</a:t>
            </a:r>
          </a:p>
          <a:p>
            <a:pPr marL="0" indent="0">
              <a:buNone/>
            </a:pPr>
            <a:r>
              <a:rPr lang="en-US" dirty="0"/>
              <a:t>==    DE</a:t>
            </a:r>
          </a:p>
          <a:p>
            <a:pPr marL="0" indent="0">
              <a:buNone/>
            </a:pPr>
            <a:r>
              <a:rPr lang="en-US" dirty="0"/>
              <a:t>!=     NE</a:t>
            </a:r>
          </a:p>
          <a:p>
            <a:pPr marL="0" indent="0">
              <a:buNone/>
            </a:pPr>
            <a:r>
              <a:rPr lang="en-US" dirty="0"/>
              <a:t>&gt;      GT</a:t>
            </a:r>
          </a:p>
          <a:p>
            <a:pPr marL="0" indent="0">
              <a:buNone/>
            </a:pPr>
            <a:r>
              <a:rPr lang="en-US" dirty="0"/>
              <a:t>&gt;=    GE</a:t>
            </a:r>
            <a:endParaRPr lang="en-IN" dirty="0"/>
          </a:p>
        </p:txBody>
      </p:sp>
      <p:sp>
        <p:nvSpPr>
          <p:cNvPr id="5" name="Oval 4">
            <a:extLst>
              <a:ext uri="{FF2B5EF4-FFF2-40B4-BE49-F238E27FC236}">
                <a16:creationId xmlns:a16="http://schemas.microsoft.com/office/drawing/2014/main" id="{EBBA4408-343E-E3D6-8D6E-20514ED1D60D}"/>
              </a:ext>
            </a:extLst>
          </p:cNvPr>
          <p:cNvSpPr/>
          <p:nvPr/>
        </p:nvSpPr>
        <p:spPr>
          <a:xfrm>
            <a:off x="1828800" y="4006925"/>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S1</a:t>
            </a:r>
            <a:endParaRPr lang="en-IN" dirty="0"/>
          </a:p>
        </p:txBody>
      </p:sp>
      <p:sp>
        <p:nvSpPr>
          <p:cNvPr id="7" name="Oval 6">
            <a:extLst>
              <a:ext uri="{FF2B5EF4-FFF2-40B4-BE49-F238E27FC236}">
                <a16:creationId xmlns:a16="http://schemas.microsoft.com/office/drawing/2014/main" id="{DD047362-3A55-908E-3567-8132C47E5350}"/>
              </a:ext>
            </a:extLst>
          </p:cNvPr>
          <p:cNvSpPr/>
          <p:nvPr/>
        </p:nvSpPr>
        <p:spPr>
          <a:xfrm>
            <a:off x="5042898" y="3039446"/>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a:extLst>
              <a:ext uri="{FF2B5EF4-FFF2-40B4-BE49-F238E27FC236}">
                <a16:creationId xmlns:a16="http://schemas.microsoft.com/office/drawing/2014/main" id="{F5868324-B251-B0C2-FDD0-E3D2A324805D}"/>
              </a:ext>
            </a:extLst>
          </p:cNvPr>
          <p:cNvSpPr/>
          <p:nvPr/>
        </p:nvSpPr>
        <p:spPr>
          <a:xfrm>
            <a:off x="5061728" y="3849386"/>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Oval 8">
            <a:extLst>
              <a:ext uri="{FF2B5EF4-FFF2-40B4-BE49-F238E27FC236}">
                <a16:creationId xmlns:a16="http://schemas.microsoft.com/office/drawing/2014/main" id="{D641B996-B152-8680-5094-F7EAADF0C412}"/>
              </a:ext>
            </a:extLst>
          </p:cNvPr>
          <p:cNvSpPr/>
          <p:nvPr/>
        </p:nvSpPr>
        <p:spPr>
          <a:xfrm>
            <a:off x="5060018" y="4649057"/>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Oval 9">
            <a:extLst>
              <a:ext uri="{FF2B5EF4-FFF2-40B4-BE49-F238E27FC236}">
                <a16:creationId xmlns:a16="http://schemas.microsoft.com/office/drawing/2014/main" id="{F23FFE28-AD69-698E-0262-658F1B6C8CB7}"/>
              </a:ext>
            </a:extLst>
          </p:cNvPr>
          <p:cNvSpPr/>
          <p:nvPr/>
        </p:nvSpPr>
        <p:spPr>
          <a:xfrm>
            <a:off x="5037760" y="5459002"/>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a:extLst>
              <a:ext uri="{FF2B5EF4-FFF2-40B4-BE49-F238E27FC236}">
                <a16:creationId xmlns:a16="http://schemas.microsoft.com/office/drawing/2014/main" id="{84B29CB8-6E50-424B-490F-49AB0126E264}"/>
              </a:ext>
            </a:extLst>
          </p:cNvPr>
          <p:cNvSpPr/>
          <p:nvPr/>
        </p:nvSpPr>
        <p:spPr>
          <a:xfrm>
            <a:off x="3289447" y="5436740"/>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Oval 11">
            <a:extLst>
              <a:ext uri="{FF2B5EF4-FFF2-40B4-BE49-F238E27FC236}">
                <a16:creationId xmlns:a16="http://schemas.microsoft.com/office/drawing/2014/main" id="{A5A74143-4D3F-42A0-B89F-38990D1AA314}"/>
              </a:ext>
            </a:extLst>
          </p:cNvPr>
          <p:cNvSpPr/>
          <p:nvPr/>
        </p:nvSpPr>
        <p:spPr>
          <a:xfrm>
            <a:off x="3388755" y="3111363"/>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S2</a:t>
            </a:r>
            <a:endParaRPr lang="en-IN" dirty="0"/>
          </a:p>
        </p:txBody>
      </p:sp>
      <p:sp>
        <p:nvSpPr>
          <p:cNvPr id="13" name="Oval 12">
            <a:extLst>
              <a:ext uri="{FF2B5EF4-FFF2-40B4-BE49-F238E27FC236}">
                <a16:creationId xmlns:a16="http://schemas.microsoft.com/office/drawing/2014/main" id="{91A812CE-09F2-0242-A7E0-3D68DA5F00ED}"/>
              </a:ext>
            </a:extLst>
          </p:cNvPr>
          <p:cNvSpPr/>
          <p:nvPr/>
        </p:nvSpPr>
        <p:spPr>
          <a:xfrm>
            <a:off x="5143921" y="3130201"/>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S4</a:t>
            </a:r>
            <a:endParaRPr lang="en-IN" dirty="0"/>
          </a:p>
        </p:txBody>
      </p:sp>
      <p:sp>
        <p:nvSpPr>
          <p:cNvPr id="14" name="Oval 13">
            <a:extLst>
              <a:ext uri="{FF2B5EF4-FFF2-40B4-BE49-F238E27FC236}">
                <a16:creationId xmlns:a16="http://schemas.microsoft.com/office/drawing/2014/main" id="{896F5D46-A2E1-A179-C478-CFF8D0B684A1}"/>
              </a:ext>
            </a:extLst>
          </p:cNvPr>
          <p:cNvSpPr/>
          <p:nvPr/>
        </p:nvSpPr>
        <p:spPr>
          <a:xfrm>
            <a:off x="5142211" y="3929870"/>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S6</a:t>
            </a:r>
            <a:endParaRPr lang="en-IN" dirty="0"/>
          </a:p>
        </p:txBody>
      </p:sp>
      <p:sp>
        <p:nvSpPr>
          <p:cNvPr id="15" name="Oval 14">
            <a:extLst>
              <a:ext uri="{FF2B5EF4-FFF2-40B4-BE49-F238E27FC236}">
                <a16:creationId xmlns:a16="http://schemas.microsoft.com/office/drawing/2014/main" id="{818783F7-13C6-D2BF-5C83-E884B397409C}"/>
              </a:ext>
            </a:extLst>
          </p:cNvPr>
          <p:cNvSpPr/>
          <p:nvPr/>
        </p:nvSpPr>
        <p:spPr>
          <a:xfrm>
            <a:off x="5150775" y="4719127"/>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S8</a:t>
            </a:r>
            <a:endParaRPr lang="en-IN" dirty="0"/>
          </a:p>
        </p:txBody>
      </p:sp>
      <p:sp>
        <p:nvSpPr>
          <p:cNvPr id="16" name="Oval 15">
            <a:extLst>
              <a:ext uri="{FF2B5EF4-FFF2-40B4-BE49-F238E27FC236}">
                <a16:creationId xmlns:a16="http://schemas.microsoft.com/office/drawing/2014/main" id="{6E291B6B-2F51-0F96-1157-A0C760AAC888}"/>
              </a:ext>
            </a:extLst>
          </p:cNvPr>
          <p:cNvSpPr/>
          <p:nvPr/>
        </p:nvSpPr>
        <p:spPr>
          <a:xfrm>
            <a:off x="5107969" y="5539483"/>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S10</a:t>
            </a:r>
            <a:endParaRPr lang="en-IN" sz="1200" dirty="0"/>
          </a:p>
        </p:txBody>
      </p:sp>
      <p:sp>
        <p:nvSpPr>
          <p:cNvPr id="17" name="Oval 16">
            <a:extLst>
              <a:ext uri="{FF2B5EF4-FFF2-40B4-BE49-F238E27FC236}">
                <a16:creationId xmlns:a16="http://schemas.microsoft.com/office/drawing/2014/main" id="{0B69C155-25C5-681F-AC18-E61BAF514355}"/>
              </a:ext>
            </a:extLst>
          </p:cNvPr>
          <p:cNvSpPr/>
          <p:nvPr/>
        </p:nvSpPr>
        <p:spPr>
          <a:xfrm>
            <a:off x="3369921" y="5506951"/>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S9</a:t>
            </a:r>
            <a:endParaRPr lang="en-IN" dirty="0"/>
          </a:p>
        </p:txBody>
      </p:sp>
      <p:sp>
        <p:nvSpPr>
          <p:cNvPr id="18" name="Oval 17">
            <a:extLst>
              <a:ext uri="{FF2B5EF4-FFF2-40B4-BE49-F238E27FC236}">
                <a16:creationId xmlns:a16="http://schemas.microsoft.com/office/drawing/2014/main" id="{D12C9D86-AAAE-1481-261C-41D12F5325F9}"/>
              </a:ext>
            </a:extLst>
          </p:cNvPr>
          <p:cNvSpPr/>
          <p:nvPr/>
        </p:nvSpPr>
        <p:spPr>
          <a:xfrm>
            <a:off x="3369920" y="4693496"/>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S7</a:t>
            </a:r>
            <a:endParaRPr lang="en-IN" dirty="0"/>
          </a:p>
        </p:txBody>
      </p:sp>
      <p:sp>
        <p:nvSpPr>
          <p:cNvPr id="19" name="Oval 18">
            <a:extLst>
              <a:ext uri="{FF2B5EF4-FFF2-40B4-BE49-F238E27FC236}">
                <a16:creationId xmlns:a16="http://schemas.microsoft.com/office/drawing/2014/main" id="{54657350-3839-E17F-4966-94BC5A13A9C6}"/>
              </a:ext>
            </a:extLst>
          </p:cNvPr>
          <p:cNvSpPr/>
          <p:nvPr/>
        </p:nvSpPr>
        <p:spPr>
          <a:xfrm>
            <a:off x="3344238" y="3939456"/>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S5</a:t>
            </a:r>
            <a:endParaRPr lang="en-IN" dirty="0"/>
          </a:p>
        </p:txBody>
      </p:sp>
      <p:cxnSp>
        <p:nvCxnSpPr>
          <p:cNvPr id="20" name="Straight Arrow Connector 19">
            <a:extLst>
              <a:ext uri="{FF2B5EF4-FFF2-40B4-BE49-F238E27FC236}">
                <a16:creationId xmlns:a16="http://schemas.microsoft.com/office/drawing/2014/main" id="{3FE3B19E-7DAF-1FAF-6DCB-E02E6A5FCCD8}"/>
              </a:ext>
            </a:extLst>
          </p:cNvPr>
          <p:cNvCxnSpPr>
            <a:stCxn id="5" idx="7"/>
            <a:endCxn id="12" idx="2"/>
          </p:cNvCxnSpPr>
          <p:nvPr/>
        </p:nvCxnSpPr>
        <p:spPr>
          <a:xfrm flipV="1">
            <a:off x="2346203" y="3393903"/>
            <a:ext cx="1042552" cy="6957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534FB3D1-1937-9C91-3C2A-CA31DBBD117B}"/>
              </a:ext>
            </a:extLst>
          </p:cNvPr>
          <p:cNvCxnSpPr>
            <a:stCxn id="12" idx="6"/>
            <a:endCxn id="13" idx="2"/>
          </p:cNvCxnSpPr>
          <p:nvPr/>
        </p:nvCxnSpPr>
        <p:spPr>
          <a:xfrm>
            <a:off x="3994930" y="3393903"/>
            <a:ext cx="1148991" cy="188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0558D54-C2F4-4B98-DF7B-CD8DCFC9E422}"/>
              </a:ext>
            </a:extLst>
          </p:cNvPr>
          <p:cNvCxnSpPr>
            <a:stCxn id="5" idx="6"/>
            <a:endCxn id="19" idx="2"/>
          </p:cNvCxnSpPr>
          <p:nvPr/>
        </p:nvCxnSpPr>
        <p:spPr>
          <a:xfrm flipV="1">
            <a:off x="2434975" y="4221996"/>
            <a:ext cx="909263" cy="674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BE46D9D6-19C6-371F-0281-703AF5814283}"/>
              </a:ext>
            </a:extLst>
          </p:cNvPr>
          <p:cNvCxnSpPr>
            <a:stCxn id="19" idx="6"/>
            <a:endCxn id="14" idx="2"/>
          </p:cNvCxnSpPr>
          <p:nvPr/>
        </p:nvCxnSpPr>
        <p:spPr>
          <a:xfrm flipV="1">
            <a:off x="3950413" y="4212410"/>
            <a:ext cx="1191798" cy="95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29E68BBD-6A3A-3A14-F87C-8EC10CE55586}"/>
              </a:ext>
            </a:extLst>
          </p:cNvPr>
          <p:cNvCxnSpPr>
            <a:stCxn id="5" idx="5"/>
            <a:endCxn id="18" idx="2"/>
          </p:cNvCxnSpPr>
          <p:nvPr/>
        </p:nvCxnSpPr>
        <p:spPr>
          <a:xfrm>
            <a:off x="2346203" y="4489250"/>
            <a:ext cx="1023717" cy="4867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D6BEE154-6116-6344-619A-ECBE1ADC2AD0}"/>
              </a:ext>
            </a:extLst>
          </p:cNvPr>
          <p:cNvCxnSpPr>
            <a:stCxn id="18" idx="6"/>
            <a:endCxn id="15" idx="2"/>
          </p:cNvCxnSpPr>
          <p:nvPr/>
        </p:nvCxnSpPr>
        <p:spPr>
          <a:xfrm>
            <a:off x="3976095" y="4976036"/>
            <a:ext cx="1174680" cy="256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56D6CDFF-D50D-55CD-5900-47EFE381B2E8}"/>
              </a:ext>
            </a:extLst>
          </p:cNvPr>
          <p:cNvCxnSpPr>
            <a:stCxn id="5" idx="4"/>
            <a:endCxn id="17" idx="1"/>
          </p:cNvCxnSpPr>
          <p:nvPr/>
        </p:nvCxnSpPr>
        <p:spPr>
          <a:xfrm>
            <a:off x="2131888" y="4572004"/>
            <a:ext cx="1326805" cy="1017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8918601C-F7C7-6ECA-3C13-20CAB4F25C8B}"/>
              </a:ext>
            </a:extLst>
          </p:cNvPr>
          <p:cNvCxnSpPr>
            <a:stCxn id="11" idx="6"/>
            <a:endCxn id="16" idx="2"/>
          </p:cNvCxnSpPr>
          <p:nvPr/>
        </p:nvCxnSpPr>
        <p:spPr>
          <a:xfrm>
            <a:off x="4070283" y="5789350"/>
            <a:ext cx="1037686" cy="326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E7596283-EA52-D11F-1A58-E346E4906B6C}"/>
              </a:ext>
            </a:extLst>
          </p:cNvPr>
          <p:cNvSpPr txBox="1"/>
          <p:nvPr/>
        </p:nvSpPr>
        <p:spPr>
          <a:xfrm>
            <a:off x="5866547" y="3135340"/>
            <a:ext cx="1643865" cy="369332"/>
          </a:xfrm>
          <a:prstGeom prst="rect">
            <a:avLst/>
          </a:prstGeom>
          <a:noFill/>
        </p:spPr>
        <p:txBody>
          <a:bodyPr wrap="square" rtlCol="0">
            <a:spAutoFit/>
          </a:bodyPr>
          <a:lstStyle/>
          <a:p>
            <a:r>
              <a:rPr lang="en-US"/>
              <a:t>return LE;</a:t>
            </a:r>
            <a:endParaRPr lang="en-IN" dirty="0"/>
          </a:p>
        </p:txBody>
      </p:sp>
      <p:sp>
        <p:nvSpPr>
          <p:cNvPr id="29" name="TextBox 28">
            <a:extLst>
              <a:ext uri="{FF2B5EF4-FFF2-40B4-BE49-F238E27FC236}">
                <a16:creationId xmlns:a16="http://schemas.microsoft.com/office/drawing/2014/main" id="{8BEC8152-1491-9B0A-0967-E98E6E6D2D67}"/>
              </a:ext>
            </a:extLst>
          </p:cNvPr>
          <p:cNvSpPr txBox="1"/>
          <p:nvPr/>
        </p:nvSpPr>
        <p:spPr>
          <a:xfrm>
            <a:off x="5813467" y="3965833"/>
            <a:ext cx="1643865" cy="369332"/>
          </a:xfrm>
          <a:prstGeom prst="rect">
            <a:avLst/>
          </a:prstGeom>
          <a:noFill/>
        </p:spPr>
        <p:txBody>
          <a:bodyPr wrap="square" rtlCol="0">
            <a:spAutoFit/>
          </a:bodyPr>
          <a:lstStyle/>
          <a:p>
            <a:r>
              <a:rPr lang="en-US" dirty="0"/>
              <a:t>return DE;</a:t>
            </a:r>
            <a:endParaRPr lang="en-IN" dirty="0"/>
          </a:p>
        </p:txBody>
      </p:sp>
      <p:sp>
        <p:nvSpPr>
          <p:cNvPr id="30" name="TextBox 29">
            <a:extLst>
              <a:ext uri="{FF2B5EF4-FFF2-40B4-BE49-F238E27FC236}">
                <a16:creationId xmlns:a16="http://schemas.microsoft.com/office/drawing/2014/main" id="{01E8B411-4818-3220-5BE2-2E2D2BE557C6}"/>
              </a:ext>
            </a:extLst>
          </p:cNvPr>
          <p:cNvSpPr txBox="1"/>
          <p:nvPr/>
        </p:nvSpPr>
        <p:spPr>
          <a:xfrm>
            <a:off x="5811755" y="4847697"/>
            <a:ext cx="1643865" cy="369332"/>
          </a:xfrm>
          <a:prstGeom prst="rect">
            <a:avLst/>
          </a:prstGeom>
          <a:noFill/>
        </p:spPr>
        <p:txBody>
          <a:bodyPr wrap="square" rtlCol="0">
            <a:spAutoFit/>
          </a:bodyPr>
          <a:lstStyle/>
          <a:p>
            <a:r>
              <a:rPr lang="en-US" dirty="0"/>
              <a:t>return NE;</a:t>
            </a:r>
            <a:endParaRPr lang="en-IN" dirty="0"/>
          </a:p>
        </p:txBody>
      </p:sp>
      <p:sp>
        <p:nvSpPr>
          <p:cNvPr id="31" name="TextBox 30">
            <a:extLst>
              <a:ext uri="{FF2B5EF4-FFF2-40B4-BE49-F238E27FC236}">
                <a16:creationId xmlns:a16="http://schemas.microsoft.com/office/drawing/2014/main" id="{F425AFF2-CB53-CB02-1A59-6AC9C81A3532}"/>
              </a:ext>
            </a:extLst>
          </p:cNvPr>
          <p:cNvSpPr txBox="1"/>
          <p:nvPr/>
        </p:nvSpPr>
        <p:spPr>
          <a:xfrm>
            <a:off x="5881961" y="5606274"/>
            <a:ext cx="1643865" cy="369332"/>
          </a:xfrm>
          <a:prstGeom prst="rect">
            <a:avLst/>
          </a:prstGeom>
          <a:noFill/>
        </p:spPr>
        <p:txBody>
          <a:bodyPr wrap="square" rtlCol="0">
            <a:spAutoFit/>
          </a:bodyPr>
          <a:lstStyle/>
          <a:p>
            <a:r>
              <a:rPr lang="en-US" dirty="0"/>
              <a:t>return GE;</a:t>
            </a:r>
            <a:endParaRPr lang="en-IN" dirty="0"/>
          </a:p>
        </p:txBody>
      </p:sp>
      <p:sp>
        <p:nvSpPr>
          <p:cNvPr id="33" name="TextBox 32">
            <a:extLst>
              <a:ext uri="{FF2B5EF4-FFF2-40B4-BE49-F238E27FC236}">
                <a16:creationId xmlns:a16="http://schemas.microsoft.com/office/drawing/2014/main" id="{BE33D0D5-9E71-2292-FB89-7B13E5AD8955}"/>
              </a:ext>
            </a:extLst>
          </p:cNvPr>
          <p:cNvSpPr txBox="1"/>
          <p:nvPr/>
        </p:nvSpPr>
        <p:spPr>
          <a:xfrm>
            <a:off x="2476078" y="3464102"/>
            <a:ext cx="1643865" cy="369332"/>
          </a:xfrm>
          <a:prstGeom prst="rect">
            <a:avLst/>
          </a:prstGeom>
          <a:noFill/>
        </p:spPr>
        <p:txBody>
          <a:bodyPr wrap="square" rtlCol="0">
            <a:spAutoFit/>
          </a:bodyPr>
          <a:lstStyle/>
          <a:p>
            <a:r>
              <a:rPr lang="en-US" dirty="0"/>
              <a:t>&lt;</a:t>
            </a:r>
            <a:endParaRPr lang="en-IN" dirty="0"/>
          </a:p>
        </p:txBody>
      </p:sp>
      <p:sp>
        <p:nvSpPr>
          <p:cNvPr id="34" name="TextBox 33">
            <a:extLst>
              <a:ext uri="{FF2B5EF4-FFF2-40B4-BE49-F238E27FC236}">
                <a16:creationId xmlns:a16="http://schemas.microsoft.com/office/drawing/2014/main" id="{3294256D-6FA4-36E7-32E8-3D7F21644BBE}"/>
              </a:ext>
            </a:extLst>
          </p:cNvPr>
          <p:cNvSpPr txBox="1"/>
          <p:nvPr/>
        </p:nvSpPr>
        <p:spPr>
          <a:xfrm>
            <a:off x="4292886" y="3061699"/>
            <a:ext cx="1643865" cy="369332"/>
          </a:xfrm>
          <a:prstGeom prst="rect">
            <a:avLst/>
          </a:prstGeom>
          <a:noFill/>
        </p:spPr>
        <p:txBody>
          <a:bodyPr wrap="square" rtlCol="0">
            <a:spAutoFit/>
          </a:bodyPr>
          <a:lstStyle/>
          <a:p>
            <a:r>
              <a:rPr lang="en-US" dirty="0"/>
              <a:t>=</a:t>
            </a:r>
            <a:endParaRPr lang="en-IN" dirty="0"/>
          </a:p>
        </p:txBody>
      </p:sp>
      <p:sp>
        <p:nvSpPr>
          <p:cNvPr id="35" name="TextBox 34">
            <a:extLst>
              <a:ext uri="{FF2B5EF4-FFF2-40B4-BE49-F238E27FC236}">
                <a16:creationId xmlns:a16="http://schemas.microsoft.com/office/drawing/2014/main" id="{C3870AE2-0F83-EE23-2965-5110EE71BBB6}"/>
              </a:ext>
            </a:extLst>
          </p:cNvPr>
          <p:cNvSpPr txBox="1"/>
          <p:nvPr/>
        </p:nvSpPr>
        <p:spPr>
          <a:xfrm>
            <a:off x="2647314" y="3912737"/>
            <a:ext cx="1643865" cy="369332"/>
          </a:xfrm>
          <a:prstGeom prst="rect">
            <a:avLst/>
          </a:prstGeom>
          <a:noFill/>
        </p:spPr>
        <p:txBody>
          <a:bodyPr wrap="square" rtlCol="0">
            <a:spAutoFit/>
          </a:bodyPr>
          <a:lstStyle/>
          <a:p>
            <a:r>
              <a:rPr lang="en-US" dirty="0"/>
              <a:t>=</a:t>
            </a:r>
            <a:endParaRPr lang="en-IN" dirty="0"/>
          </a:p>
        </p:txBody>
      </p:sp>
      <p:sp>
        <p:nvSpPr>
          <p:cNvPr id="36" name="TextBox 35">
            <a:extLst>
              <a:ext uri="{FF2B5EF4-FFF2-40B4-BE49-F238E27FC236}">
                <a16:creationId xmlns:a16="http://schemas.microsoft.com/office/drawing/2014/main" id="{88211C1E-FE15-98D3-4965-3E0C54F8D68C}"/>
              </a:ext>
            </a:extLst>
          </p:cNvPr>
          <p:cNvSpPr txBox="1"/>
          <p:nvPr/>
        </p:nvSpPr>
        <p:spPr>
          <a:xfrm>
            <a:off x="4258638" y="3869931"/>
            <a:ext cx="1643865" cy="369332"/>
          </a:xfrm>
          <a:prstGeom prst="rect">
            <a:avLst/>
          </a:prstGeom>
          <a:noFill/>
        </p:spPr>
        <p:txBody>
          <a:bodyPr wrap="square" rtlCol="0">
            <a:spAutoFit/>
          </a:bodyPr>
          <a:lstStyle/>
          <a:p>
            <a:r>
              <a:rPr lang="en-US" dirty="0"/>
              <a:t>=</a:t>
            </a:r>
            <a:endParaRPr lang="en-IN" dirty="0"/>
          </a:p>
        </p:txBody>
      </p:sp>
      <p:sp>
        <p:nvSpPr>
          <p:cNvPr id="37" name="TextBox 36">
            <a:extLst>
              <a:ext uri="{FF2B5EF4-FFF2-40B4-BE49-F238E27FC236}">
                <a16:creationId xmlns:a16="http://schemas.microsoft.com/office/drawing/2014/main" id="{95E3D721-6C4A-3323-5834-FE0407A8125D}"/>
              </a:ext>
            </a:extLst>
          </p:cNvPr>
          <p:cNvSpPr txBox="1"/>
          <p:nvPr/>
        </p:nvSpPr>
        <p:spPr>
          <a:xfrm>
            <a:off x="4246654" y="4628504"/>
            <a:ext cx="1643865" cy="369332"/>
          </a:xfrm>
          <a:prstGeom prst="rect">
            <a:avLst/>
          </a:prstGeom>
          <a:noFill/>
        </p:spPr>
        <p:txBody>
          <a:bodyPr wrap="square" rtlCol="0">
            <a:spAutoFit/>
          </a:bodyPr>
          <a:lstStyle/>
          <a:p>
            <a:r>
              <a:rPr lang="en-US" dirty="0"/>
              <a:t>=</a:t>
            </a:r>
            <a:endParaRPr lang="en-IN" dirty="0"/>
          </a:p>
        </p:txBody>
      </p:sp>
      <p:sp>
        <p:nvSpPr>
          <p:cNvPr id="38" name="TextBox 37">
            <a:extLst>
              <a:ext uri="{FF2B5EF4-FFF2-40B4-BE49-F238E27FC236}">
                <a16:creationId xmlns:a16="http://schemas.microsoft.com/office/drawing/2014/main" id="{AEEFDD87-6737-DD81-2980-AE3FB9EF4ACC}"/>
              </a:ext>
            </a:extLst>
          </p:cNvPr>
          <p:cNvSpPr txBox="1"/>
          <p:nvPr/>
        </p:nvSpPr>
        <p:spPr>
          <a:xfrm>
            <a:off x="2693546" y="4431585"/>
            <a:ext cx="1643865" cy="369332"/>
          </a:xfrm>
          <a:prstGeom prst="rect">
            <a:avLst/>
          </a:prstGeom>
          <a:noFill/>
        </p:spPr>
        <p:txBody>
          <a:bodyPr wrap="square" rtlCol="0">
            <a:spAutoFit/>
          </a:bodyPr>
          <a:lstStyle/>
          <a:p>
            <a:r>
              <a:rPr lang="en-US" dirty="0"/>
              <a:t>!</a:t>
            </a:r>
            <a:endParaRPr lang="en-IN" dirty="0"/>
          </a:p>
        </p:txBody>
      </p:sp>
      <p:sp>
        <p:nvSpPr>
          <p:cNvPr id="39" name="TextBox 38">
            <a:extLst>
              <a:ext uri="{FF2B5EF4-FFF2-40B4-BE49-F238E27FC236}">
                <a16:creationId xmlns:a16="http://schemas.microsoft.com/office/drawing/2014/main" id="{F31A2CD1-88E0-3CFB-325C-695E18D126A3}"/>
              </a:ext>
            </a:extLst>
          </p:cNvPr>
          <p:cNvSpPr txBox="1"/>
          <p:nvPr/>
        </p:nvSpPr>
        <p:spPr>
          <a:xfrm>
            <a:off x="4274049" y="5518932"/>
            <a:ext cx="1643865" cy="369332"/>
          </a:xfrm>
          <a:prstGeom prst="rect">
            <a:avLst/>
          </a:prstGeom>
          <a:noFill/>
        </p:spPr>
        <p:txBody>
          <a:bodyPr wrap="square" rtlCol="0">
            <a:spAutoFit/>
          </a:bodyPr>
          <a:lstStyle/>
          <a:p>
            <a:r>
              <a:rPr lang="en-US" dirty="0"/>
              <a:t>=</a:t>
            </a:r>
            <a:endParaRPr lang="en-IN" dirty="0"/>
          </a:p>
        </p:txBody>
      </p:sp>
      <p:sp>
        <p:nvSpPr>
          <p:cNvPr id="40" name="TextBox 39">
            <a:extLst>
              <a:ext uri="{FF2B5EF4-FFF2-40B4-BE49-F238E27FC236}">
                <a16:creationId xmlns:a16="http://schemas.microsoft.com/office/drawing/2014/main" id="{73E5FAF0-6B89-F66F-CB51-3B34EC359A8C}"/>
              </a:ext>
            </a:extLst>
          </p:cNvPr>
          <p:cNvSpPr txBox="1"/>
          <p:nvPr/>
        </p:nvSpPr>
        <p:spPr>
          <a:xfrm>
            <a:off x="2618201" y="5003516"/>
            <a:ext cx="1643865" cy="369332"/>
          </a:xfrm>
          <a:prstGeom prst="rect">
            <a:avLst/>
          </a:prstGeom>
          <a:noFill/>
        </p:spPr>
        <p:txBody>
          <a:bodyPr wrap="square" rtlCol="0">
            <a:spAutoFit/>
          </a:bodyPr>
          <a:lstStyle/>
          <a:p>
            <a:r>
              <a:rPr lang="en-US" dirty="0"/>
              <a:t>&gt;</a:t>
            </a:r>
            <a:endParaRPr lang="en-IN" dirty="0"/>
          </a:p>
        </p:txBody>
      </p:sp>
      <p:cxnSp>
        <p:nvCxnSpPr>
          <p:cNvPr id="41" name="Straight Arrow Connector 40">
            <a:extLst>
              <a:ext uri="{FF2B5EF4-FFF2-40B4-BE49-F238E27FC236}">
                <a16:creationId xmlns:a16="http://schemas.microsoft.com/office/drawing/2014/main" id="{EE49DEFB-245D-D277-F85E-585672E1DC53}"/>
              </a:ext>
            </a:extLst>
          </p:cNvPr>
          <p:cNvCxnSpPr>
            <a:endCxn id="5" idx="2"/>
          </p:cNvCxnSpPr>
          <p:nvPr/>
        </p:nvCxnSpPr>
        <p:spPr>
          <a:xfrm>
            <a:off x="1140431" y="4289464"/>
            <a:ext cx="68836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0" name="Oval 79">
            <a:extLst>
              <a:ext uri="{FF2B5EF4-FFF2-40B4-BE49-F238E27FC236}">
                <a16:creationId xmlns:a16="http://schemas.microsoft.com/office/drawing/2014/main" id="{ECD55D54-2037-E98E-0803-2E153B3672D5}"/>
              </a:ext>
            </a:extLst>
          </p:cNvPr>
          <p:cNvSpPr/>
          <p:nvPr/>
        </p:nvSpPr>
        <p:spPr>
          <a:xfrm>
            <a:off x="4387070" y="2311679"/>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1" name="Oval 80">
            <a:extLst>
              <a:ext uri="{FF2B5EF4-FFF2-40B4-BE49-F238E27FC236}">
                <a16:creationId xmlns:a16="http://schemas.microsoft.com/office/drawing/2014/main" id="{68AC7528-2FAF-C2BF-F74F-B11186492761}"/>
              </a:ext>
            </a:extLst>
          </p:cNvPr>
          <p:cNvSpPr/>
          <p:nvPr/>
        </p:nvSpPr>
        <p:spPr>
          <a:xfrm>
            <a:off x="4436730" y="6080583"/>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3" name="Oval 82">
            <a:extLst>
              <a:ext uri="{FF2B5EF4-FFF2-40B4-BE49-F238E27FC236}">
                <a16:creationId xmlns:a16="http://schemas.microsoft.com/office/drawing/2014/main" id="{5A53460D-4FB6-5F6E-D956-C96E3E7C087D}"/>
              </a:ext>
            </a:extLst>
          </p:cNvPr>
          <p:cNvSpPr/>
          <p:nvPr/>
        </p:nvSpPr>
        <p:spPr>
          <a:xfrm>
            <a:off x="4515489" y="6149088"/>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S11</a:t>
            </a:r>
            <a:endParaRPr lang="en-IN" sz="1200" dirty="0"/>
          </a:p>
        </p:txBody>
      </p:sp>
      <p:sp>
        <p:nvSpPr>
          <p:cNvPr id="84" name="TextBox 83">
            <a:extLst>
              <a:ext uri="{FF2B5EF4-FFF2-40B4-BE49-F238E27FC236}">
                <a16:creationId xmlns:a16="http://schemas.microsoft.com/office/drawing/2014/main" id="{93A22231-14B1-BD61-A2A8-2556F858C823}"/>
              </a:ext>
            </a:extLst>
          </p:cNvPr>
          <p:cNvSpPr txBox="1"/>
          <p:nvPr/>
        </p:nvSpPr>
        <p:spPr>
          <a:xfrm>
            <a:off x="5202155" y="6241558"/>
            <a:ext cx="1643865" cy="369332"/>
          </a:xfrm>
          <a:prstGeom prst="rect">
            <a:avLst/>
          </a:prstGeom>
          <a:noFill/>
        </p:spPr>
        <p:txBody>
          <a:bodyPr wrap="square" rtlCol="0">
            <a:spAutoFit/>
          </a:bodyPr>
          <a:lstStyle/>
          <a:p>
            <a:r>
              <a:rPr lang="en-US" dirty="0"/>
              <a:t>return GT;</a:t>
            </a:r>
            <a:endParaRPr lang="en-IN" dirty="0"/>
          </a:p>
        </p:txBody>
      </p:sp>
      <p:sp>
        <p:nvSpPr>
          <p:cNvPr id="85" name="TextBox 84">
            <a:extLst>
              <a:ext uri="{FF2B5EF4-FFF2-40B4-BE49-F238E27FC236}">
                <a16:creationId xmlns:a16="http://schemas.microsoft.com/office/drawing/2014/main" id="{F2B9B388-CEF4-CF19-07EC-1B429E07D7D8}"/>
              </a:ext>
            </a:extLst>
          </p:cNvPr>
          <p:cNvSpPr txBox="1"/>
          <p:nvPr/>
        </p:nvSpPr>
        <p:spPr>
          <a:xfrm>
            <a:off x="5161063" y="2512034"/>
            <a:ext cx="1643865" cy="369332"/>
          </a:xfrm>
          <a:prstGeom prst="rect">
            <a:avLst/>
          </a:prstGeom>
          <a:noFill/>
        </p:spPr>
        <p:txBody>
          <a:bodyPr wrap="square" rtlCol="0">
            <a:spAutoFit/>
          </a:bodyPr>
          <a:lstStyle/>
          <a:p>
            <a:r>
              <a:rPr lang="en-US" dirty="0"/>
              <a:t>return LT;</a:t>
            </a:r>
            <a:endParaRPr lang="en-IN" dirty="0"/>
          </a:p>
        </p:txBody>
      </p:sp>
      <p:sp>
        <p:nvSpPr>
          <p:cNvPr id="88" name="Oval 87">
            <a:extLst>
              <a:ext uri="{FF2B5EF4-FFF2-40B4-BE49-F238E27FC236}">
                <a16:creationId xmlns:a16="http://schemas.microsoft.com/office/drawing/2014/main" id="{F164E794-7DC0-50A0-EC64-84617FE4D9DE}"/>
              </a:ext>
            </a:extLst>
          </p:cNvPr>
          <p:cNvSpPr/>
          <p:nvPr/>
        </p:nvSpPr>
        <p:spPr>
          <a:xfrm>
            <a:off x="4469273" y="2381894"/>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S3</a:t>
            </a:r>
            <a:endParaRPr lang="en-IN" dirty="0"/>
          </a:p>
        </p:txBody>
      </p:sp>
      <p:cxnSp>
        <p:nvCxnSpPr>
          <p:cNvPr id="91" name="Straight Arrow Connector 90">
            <a:extLst>
              <a:ext uri="{FF2B5EF4-FFF2-40B4-BE49-F238E27FC236}">
                <a16:creationId xmlns:a16="http://schemas.microsoft.com/office/drawing/2014/main" id="{7C79C345-C4ED-3808-D456-D4E49F2474C8}"/>
              </a:ext>
            </a:extLst>
          </p:cNvPr>
          <p:cNvCxnSpPr>
            <a:stCxn id="12" idx="7"/>
            <a:endCxn id="88" idx="3"/>
          </p:cNvCxnSpPr>
          <p:nvPr/>
        </p:nvCxnSpPr>
        <p:spPr>
          <a:xfrm flipV="1">
            <a:off x="3906158" y="2864219"/>
            <a:ext cx="651887" cy="3298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F8881ABD-F08B-A642-066C-2756250C11E8}"/>
              </a:ext>
            </a:extLst>
          </p:cNvPr>
          <p:cNvCxnSpPr>
            <a:stCxn id="17" idx="5"/>
            <a:endCxn id="83" idx="1"/>
          </p:cNvCxnSpPr>
          <p:nvPr/>
        </p:nvCxnSpPr>
        <p:spPr>
          <a:xfrm>
            <a:off x="3887324" y="5989276"/>
            <a:ext cx="716937" cy="2425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3686157B-437E-5D38-30DB-C382EA05D53F}"/>
              </a:ext>
            </a:extLst>
          </p:cNvPr>
          <p:cNvSpPr txBox="1"/>
          <p:nvPr/>
        </p:nvSpPr>
        <p:spPr>
          <a:xfrm>
            <a:off x="4994966" y="2222647"/>
            <a:ext cx="1643865" cy="369332"/>
          </a:xfrm>
          <a:prstGeom prst="rect">
            <a:avLst/>
          </a:prstGeom>
          <a:noFill/>
        </p:spPr>
        <p:txBody>
          <a:bodyPr wrap="square" rtlCol="0">
            <a:spAutoFit/>
          </a:bodyPr>
          <a:lstStyle/>
          <a:p>
            <a:r>
              <a:rPr lang="en-US" b="1" dirty="0">
                <a:solidFill>
                  <a:srgbClr val="FF0000"/>
                </a:solidFill>
              </a:rPr>
              <a:t>*</a:t>
            </a:r>
            <a:endParaRPr lang="en-IN" b="1" dirty="0">
              <a:solidFill>
                <a:srgbClr val="FF0000"/>
              </a:solidFill>
            </a:endParaRPr>
          </a:p>
        </p:txBody>
      </p:sp>
      <p:sp>
        <p:nvSpPr>
          <p:cNvPr id="95" name="TextBox 94">
            <a:extLst>
              <a:ext uri="{FF2B5EF4-FFF2-40B4-BE49-F238E27FC236}">
                <a16:creationId xmlns:a16="http://schemas.microsoft.com/office/drawing/2014/main" id="{78E1BF37-F26C-891C-D9AF-76970BE3F9D5}"/>
              </a:ext>
            </a:extLst>
          </p:cNvPr>
          <p:cNvSpPr txBox="1"/>
          <p:nvPr/>
        </p:nvSpPr>
        <p:spPr>
          <a:xfrm>
            <a:off x="5075448" y="6073751"/>
            <a:ext cx="1643865" cy="369332"/>
          </a:xfrm>
          <a:prstGeom prst="rect">
            <a:avLst/>
          </a:prstGeom>
          <a:noFill/>
        </p:spPr>
        <p:txBody>
          <a:bodyPr wrap="square" rtlCol="0">
            <a:spAutoFit/>
          </a:bodyPr>
          <a:lstStyle/>
          <a:p>
            <a:r>
              <a:rPr lang="en-US" b="1" dirty="0">
                <a:solidFill>
                  <a:srgbClr val="FF0000"/>
                </a:solidFill>
              </a:rPr>
              <a:t>*</a:t>
            </a:r>
            <a:endParaRPr lang="en-IN" b="1" dirty="0">
              <a:solidFill>
                <a:srgbClr val="FF0000"/>
              </a:solidFill>
            </a:endParaRPr>
          </a:p>
        </p:txBody>
      </p:sp>
      <p:sp>
        <p:nvSpPr>
          <p:cNvPr id="96" name="TextBox 95">
            <a:extLst>
              <a:ext uri="{FF2B5EF4-FFF2-40B4-BE49-F238E27FC236}">
                <a16:creationId xmlns:a16="http://schemas.microsoft.com/office/drawing/2014/main" id="{C4E17FC9-C73B-27FA-07FD-DFBE61470F39}"/>
              </a:ext>
            </a:extLst>
          </p:cNvPr>
          <p:cNvSpPr txBox="1"/>
          <p:nvPr/>
        </p:nvSpPr>
        <p:spPr>
          <a:xfrm>
            <a:off x="3546307" y="2664434"/>
            <a:ext cx="1643865" cy="369332"/>
          </a:xfrm>
          <a:prstGeom prst="rect">
            <a:avLst/>
          </a:prstGeom>
          <a:noFill/>
        </p:spPr>
        <p:txBody>
          <a:bodyPr wrap="square" rtlCol="0">
            <a:spAutoFit/>
          </a:bodyPr>
          <a:lstStyle/>
          <a:p>
            <a:r>
              <a:rPr lang="en-US" dirty="0"/>
              <a:t>other</a:t>
            </a:r>
            <a:endParaRPr lang="en-IN" dirty="0"/>
          </a:p>
        </p:txBody>
      </p:sp>
      <p:sp>
        <p:nvSpPr>
          <p:cNvPr id="97" name="TextBox 96">
            <a:extLst>
              <a:ext uri="{FF2B5EF4-FFF2-40B4-BE49-F238E27FC236}">
                <a16:creationId xmlns:a16="http://schemas.microsoft.com/office/drawing/2014/main" id="{250EA6DA-2A56-B165-6B80-43DE22F8BCC7}"/>
              </a:ext>
            </a:extLst>
          </p:cNvPr>
          <p:cNvSpPr txBox="1"/>
          <p:nvPr/>
        </p:nvSpPr>
        <p:spPr>
          <a:xfrm>
            <a:off x="3698707" y="6123169"/>
            <a:ext cx="1643865" cy="369332"/>
          </a:xfrm>
          <a:prstGeom prst="rect">
            <a:avLst/>
          </a:prstGeom>
          <a:noFill/>
        </p:spPr>
        <p:txBody>
          <a:bodyPr wrap="square" rtlCol="0">
            <a:spAutoFit/>
          </a:bodyPr>
          <a:lstStyle/>
          <a:p>
            <a:r>
              <a:rPr lang="en-US" dirty="0"/>
              <a:t>other</a:t>
            </a:r>
            <a:endParaRPr lang="en-IN" dirty="0"/>
          </a:p>
        </p:txBody>
      </p:sp>
      <p:sp>
        <p:nvSpPr>
          <p:cNvPr id="32" name="TextBox 31">
            <a:extLst>
              <a:ext uri="{FF2B5EF4-FFF2-40B4-BE49-F238E27FC236}">
                <a16:creationId xmlns:a16="http://schemas.microsoft.com/office/drawing/2014/main" id="{2CD794EF-3F66-F220-21E5-87B1A4C34FF7}"/>
              </a:ext>
            </a:extLst>
          </p:cNvPr>
          <p:cNvSpPr txBox="1"/>
          <p:nvPr/>
        </p:nvSpPr>
        <p:spPr>
          <a:xfrm>
            <a:off x="8131625" y="5239434"/>
            <a:ext cx="2100946" cy="646331"/>
          </a:xfrm>
          <a:prstGeom prst="rect">
            <a:avLst/>
          </a:prstGeom>
          <a:noFill/>
        </p:spPr>
        <p:txBody>
          <a:bodyPr wrap="square">
            <a:spAutoFit/>
          </a:bodyPr>
          <a:lstStyle/>
          <a:p>
            <a:r>
              <a:rPr lang="en-IN" sz="1800" dirty="0"/>
              <a:t>Scan</a:t>
            </a:r>
            <a:r>
              <a:rPr lang="en-IN" sz="1800" dirty="0">
                <a:solidFill>
                  <a:schemeClr val="accent1"/>
                </a:solidFill>
              </a:rPr>
              <a:t> </a:t>
            </a:r>
            <a:r>
              <a:rPr lang="en-IN" sz="1800" dirty="0">
                <a:solidFill>
                  <a:srgbClr val="FF0000"/>
                </a:solidFill>
              </a:rPr>
              <a:t>&lt;=</a:t>
            </a:r>
            <a:r>
              <a:rPr lang="en-IN" sz="1800" dirty="0">
                <a:solidFill>
                  <a:schemeClr val="accent1"/>
                </a:solidFill>
              </a:rPr>
              <a:t>&lt;!=&gt;`\n’</a:t>
            </a:r>
          </a:p>
          <a:p>
            <a:r>
              <a:rPr lang="en-IN" dirty="0">
                <a:solidFill>
                  <a:schemeClr val="accent1"/>
                </a:solidFill>
              </a:rPr>
              <a:t>LE</a:t>
            </a:r>
            <a:endParaRPr lang="en-IN" sz="1800" dirty="0">
              <a:solidFill>
                <a:schemeClr val="accent1"/>
              </a:solidFill>
            </a:endParaRPr>
          </a:p>
        </p:txBody>
      </p:sp>
    </p:spTree>
    <p:extLst>
      <p:ext uri="{BB962C8B-B14F-4D97-AF65-F5344CB8AC3E}">
        <p14:creationId xmlns:p14="http://schemas.microsoft.com/office/powerpoint/2010/main" val="86452254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BF146A-3E4E-68BA-D128-0EAB3EE16D8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ECD5CD2-C640-1A56-B63D-2C49D025B9BE}"/>
              </a:ext>
            </a:extLst>
          </p:cNvPr>
          <p:cNvSpPr>
            <a:spLocks noGrp="1"/>
          </p:cNvSpPr>
          <p:nvPr>
            <p:ph type="title"/>
          </p:nvPr>
        </p:nvSpPr>
        <p:spPr/>
        <p:txBody>
          <a:bodyPr/>
          <a:lstStyle/>
          <a:p>
            <a:r>
              <a:rPr lang="en-US" dirty="0"/>
              <a:t>Transition diagram for </a:t>
            </a:r>
            <a:r>
              <a:rPr lang="en-US" dirty="0" err="1"/>
              <a:t>relop</a:t>
            </a:r>
            <a:endParaRPr lang="en-US" dirty="0"/>
          </a:p>
        </p:txBody>
      </p:sp>
      <p:sp>
        <p:nvSpPr>
          <p:cNvPr id="3" name="Content Placeholder 2">
            <a:extLst>
              <a:ext uri="{FF2B5EF4-FFF2-40B4-BE49-F238E27FC236}">
                <a16:creationId xmlns:a16="http://schemas.microsoft.com/office/drawing/2014/main" id="{E0362A7A-B84C-60C2-F6F2-FDA6CAB04508}"/>
              </a:ext>
            </a:extLst>
          </p:cNvPr>
          <p:cNvSpPr>
            <a:spLocks noGrp="1"/>
          </p:cNvSpPr>
          <p:nvPr>
            <p:ph idx="1"/>
          </p:nvPr>
        </p:nvSpPr>
        <p:spPr/>
        <p:txBody>
          <a:bodyPr/>
          <a:lstStyle/>
          <a:p>
            <a:r>
              <a:rPr lang="en-US" dirty="0">
                <a:solidFill>
                  <a:schemeClr val="accent1"/>
                </a:solidFill>
              </a:rPr>
              <a:t>*</a:t>
            </a:r>
            <a:r>
              <a:rPr lang="en-US" dirty="0"/>
              <a:t> at a FA state is used to indicate that we must retract the input one position</a:t>
            </a:r>
          </a:p>
        </p:txBody>
      </p:sp>
      <p:sp>
        <p:nvSpPr>
          <p:cNvPr id="4" name="TextBox 3">
            <a:extLst>
              <a:ext uri="{FF2B5EF4-FFF2-40B4-BE49-F238E27FC236}">
                <a16:creationId xmlns:a16="http://schemas.microsoft.com/office/drawing/2014/main" id="{A16506B1-F0CE-C124-CB63-82EDF3754772}"/>
              </a:ext>
            </a:extLst>
          </p:cNvPr>
          <p:cNvSpPr txBox="1"/>
          <p:nvPr/>
        </p:nvSpPr>
        <p:spPr>
          <a:xfrm>
            <a:off x="10505440" y="2844800"/>
            <a:ext cx="1452880" cy="1754326"/>
          </a:xfrm>
          <a:prstGeom prst="rect">
            <a:avLst/>
          </a:prstGeom>
          <a:noFill/>
        </p:spPr>
        <p:txBody>
          <a:bodyPr wrap="square" rtlCol="0">
            <a:spAutoFit/>
          </a:bodyPr>
          <a:lstStyle/>
          <a:p>
            <a:pPr marL="0" indent="0">
              <a:buNone/>
            </a:pPr>
            <a:r>
              <a:rPr lang="en-US" dirty="0"/>
              <a:t>&lt;      LT</a:t>
            </a:r>
          </a:p>
          <a:p>
            <a:pPr marL="0" indent="0">
              <a:buNone/>
            </a:pPr>
            <a:r>
              <a:rPr lang="en-US" dirty="0"/>
              <a:t>&lt;=    LE</a:t>
            </a:r>
          </a:p>
          <a:p>
            <a:pPr marL="0" indent="0">
              <a:buNone/>
            </a:pPr>
            <a:r>
              <a:rPr lang="en-US" dirty="0"/>
              <a:t>==    DE</a:t>
            </a:r>
          </a:p>
          <a:p>
            <a:pPr marL="0" indent="0">
              <a:buNone/>
            </a:pPr>
            <a:r>
              <a:rPr lang="en-US" dirty="0"/>
              <a:t>!=     NE</a:t>
            </a:r>
          </a:p>
          <a:p>
            <a:pPr marL="0" indent="0">
              <a:buNone/>
            </a:pPr>
            <a:r>
              <a:rPr lang="en-US" dirty="0"/>
              <a:t>&gt;      GT</a:t>
            </a:r>
          </a:p>
          <a:p>
            <a:pPr marL="0" indent="0">
              <a:buNone/>
            </a:pPr>
            <a:r>
              <a:rPr lang="en-US" dirty="0"/>
              <a:t>&gt;=    GE</a:t>
            </a:r>
            <a:endParaRPr lang="en-IN" dirty="0"/>
          </a:p>
        </p:txBody>
      </p:sp>
      <p:sp>
        <p:nvSpPr>
          <p:cNvPr id="5" name="Oval 4">
            <a:extLst>
              <a:ext uri="{FF2B5EF4-FFF2-40B4-BE49-F238E27FC236}">
                <a16:creationId xmlns:a16="http://schemas.microsoft.com/office/drawing/2014/main" id="{BC27EC34-BBFF-0DAE-E8C0-C21D8FCAFA2E}"/>
              </a:ext>
            </a:extLst>
          </p:cNvPr>
          <p:cNvSpPr/>
          <p:nvPr/>
        </p:nvSpPr>
        <p:spPr>
          <a:xfrm>
            <a:off x="1828800" y="4006925"/>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S1</a:t>
            </a:r>
            <a:endParaRPr lang="en-IN" dirty="0"/>
          </a:p>
        </p:txBody>
      </p:sp>
      <p:sp>
        <p:nvSpPr>
          <p:cNvPr id="7" name="Oval 6">
            <a:extLst>
              <a:ext uri="{FF2B5EF4-FFF2-40B4-BE49-F238E27FC236}">
                <a16:creationId xmlns:a16="http://schemas.microsoft.com/office/drawing/2014/main" id="{BF85EF46-48C8-53A0-0840-00D65E8AA045}"/>
              </a:ext>
            </a:extLst>
          </p:cNvPr>
          <p:cNvSpPr/>
          <p:nvPr/>
        </p:nvSpPr>
        <p:spPr>
          <a:xfrm>
            <a:off x="5042898" y="3039446"/>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a:extLst>
              <a:ext uri="{FF2B5EF4-FFF2-40B4-BE49-F238E27FC236}">
                <a16:creationId xmlns:a16="http://schemas.microsoft.com/office/drawing/2014/main" id="{FF8A45B0-883B-780C-92B8-C282F0854939}"/>
              </a:ext>
            </a:extLst>
          </p:cNvPr>
          <p:cNvSpPr/>
          <p:nvPr/>
        </p:nvSpPr>
        <p:spPr>
          <a:xfrm>
            <a:off x="5061728" y="3849386"/>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Oval 8">
            <a:extLst>
              <a:ext uri="{FF2B5EF4-FFF2-40B4-BE49-F238E27FC236}">
                <a16:creationId xmlns:a16="http://schemas.microsoft.com/office/drawing/2014/main" id="{95677CE1-C905-65AA-5AA2-E6890E13ACF9}"/>
              </a:ext>
            </a:extLst>
          </p:cNvPr>
          <p:cNvSpPr/>
          <p:nvPr/>
        </p:nvSpPr>
        <p:spPr>
          <a:xfrm>
            <a:off x="5060018" y="4649057"/>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Oval 9">
            <a:extLst>
              <a:ext uri="{FF2B5EF4-FFF2-40B4-BE49-F238E27FC236}">
                <a16:creationId xmlns:a16="http://schemas.microsoft.com/office/drawing/2014/main" id="{859AFAA2-0141-FAB7-D234-020BA48D2E31}"/>
              </a:ext>
            </a:extLst>
          </p:cNvPr>
          <p:cNvSpPr/>
          <p:nvPr/>
        </p:nvSpPr>
        <p:spPr>
          <a:xfrm>
            <a:off x="5037760" y="5459002"/>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a:extLst>
              <a:ext uri="{FF2B5EF4-FFF2-40B4-BE49-F238E27FC236}">
                <a16:creationId xmlns:a16="http://schemas.microsoft.com/office/drawing/2014/main" id="{2702B2F3-457A-E5C0-8938-187B75839B34}"/>
              </a:ext>
            </a:extLst>
          </p:cNvPr>
          <p:cNvSpPr/>
          <p:nvPr/>
        </p:nvSpPr>
        <p:spPr>
          <a:xfrm>
            <a:off x="3289447" y="5436740"/>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Oval 11">
            <a:extLst>
              <a:ext uri="{FF2B5EF4-FFF2-40B4-BE49-F238E27FC236}">
                <a16:creationId xmlns:a16="http://schemas.microsoft.com/office/drawing/2014/main" id="{D852AA16-EE8B-8511-C9DA-1F4B7DC0F0A0}"/>
              </a:ext>
            </a:extLst>
          </p:cNvPr>
          <p:cNvSpPr/>
          <p:nvPr/>
        </p:nvSpPr>
        <p:spPr>
          <a:xfrm>
            <a:off x="3388755" y="3111363"/>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S2</a:t>
            </a:r>
            <a:endParaRPr lang="en-IN" dirty="0"/>
          </a:p>
        </p:txBody>
      </p:sp>
      <p:sp>
        <p:nvSpPr>
          <p:cNvPr id="13" name="Oval 12">
            <a:extLst>
              <a:ext uri="{FF2B5EF4-FFF2-40B4-BE49-F238E27FC236}">
                <a16:creationId xmlns:a16="http://schemas.microsoft.com/office/drawing/2014/main" id="{C1400DF1-46DC-B44E-F9E8-59F84655D41B}"/>
              </a:ext>
            </a:extLst>
          </p:cNvPr>
          <p:cNvSpPr/>
          <p:nvPr/>
        </p:nvSpPr>
        <p:spPr>
          <a:xfrm>
            <a:off x="5143921" y="3130201"/>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S4</a:t>
            </a:r>
            <a:endParaRPr lang="en-IN" dirty="0"/>
          </a:p>
        </p:txBody>
      </p:sp>
      <p:sp>
        <p:nvSpPr>
          <p:cNvPr id="14" name="Oval 13">
            <a:extLst>
              <a:ext uri="{FF2B5EF4-FFF2-40B4-BE49-F238E27FC236}">
                <a16:creationId xmlns:a16="http://schemas.microsoft.com/office/drawing/2014/main" id="{0B302A92-37C2-4995-38B9-4D5D1757A869}"/>
              </a:ext>
            </a:extLst>
          </p:cNvPr>
          <p:cNvSpPr/>
          <p:nvPr/>
        </p:nvSpPr>
        <p:spPr>
          <a:xfrm>
            <a:off x="5142211" y="3929870"/>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S6</a:t>
            </a:r>
            <a:endParaRPr lang="en-IN" dirty="0"/>
          </a:p>
        </p:txBody>
      </p:sp>
      <p:sp>
        <p:nvSpPr>
          <p:cNvPr id="15" name="Oval 14">
            <a:extLst>
              <a:ext uri="{FF2B5EF4-FFF2-40B4-BE49-F238E27FC236}">
                <a16:creationId xmlns:a16="http://schemas.microsoft.com/office/drawing/2014/main" id="{B18BFC2C-B0B7-180C-4DAB-26F88B10DE79}"/>
              </a:ext>
            </a:extLst>
          </p:cNvPr>
          <p:cNvSpPr/>
          <p:nvPr/>
        </p:nvSpPr>
        <p:spPr>
          <a:xfrm>
            <a:off x="5150775" y="4719127"/>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S8</a:t>
            </a:r>
            <a:endParaRPr lang="en-IN" dirty="0"/>
          </a:p>
        </p:txBody>
      </p:sp>
      <p:sp>
        <p:nvSpPr>
          <p:cNvPr id="16" name="Oval 15">
            <a:extLst>
              <a:ext uri="{FF2B5EF4-FFF2-40B4-BE49-F238E27FC236}">
                <a16:creationId xmlns:a16="http://schemas.microsoft.com/office/drawing/2014/main" id="{3F95443F-424C-830B-B65B-81166F8BE40F}"/>
              </a:ext>
            </a:extLst>
          </p:cNvPr>
          <p:cNvSpPr/>
          <p:nvPr/>
        </p:nvSpPr>
        <p:spPr>
          <a:xfrm>
            <a:off x="5107969" y="5539483"/>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S10</a:t>
            </a:r>
            <a:endParaRPr lang="en-IN" sz="1200" dirty="0"/>
          </a:p>
        </p:txBody>
      </p:sp>
      <p:sp>
        <p:nvSpPr>
          <p:cNvPr id="17" name="Oval 16">
            <a:extLst>
              <a:ext uri="{FF2B5EF4-FFF2-40B4-BE49-F238E27FC236}">
                <a16:creationId xmlns:a16="http://schemas.microsoft.com/office/drawing/2014/main" id="{AEF128F4-E97F-F28E-D7E6-F27AC6F83D2E}"/>
              </a:ext>
            </a:extLst>
          </p:cNvPr>
          <p:cNvSpPr/>
          <p:nvPr/>
        </p:nvSpPr>
        <p:spPr>
          <a:xfrm>
            <a:off x="3369921" y="5506951"/>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S9</a:t>
            </a:r>
            <a:endParaRPr lang="en-IN" dirty="0"/>
          </a:p>
        </p:txBody>
      </p:sp>
      <p:sp>
        <p:nvSpPr>
          <p:cNvPr id="18" name="Oval 17">
            <a:extLst>
              <a:ext uri="{FF2B5EF4-FFF2-40B4-BE49-F238E27FC236}">
                <a16:creationId xmlns:a16="http://schemas.microsoft.com/office/drawing/2014/main" id="{5C71FC84-6B82-4D16-3579-63A8CF963489}"/>
              </a:ext>
            </a:extLst>
          </p:cNvPr>
          <p:cNvSpPr/>
          <p:nvPr/>
        </p:nvSpPr>
        <p:spPr>
          <a:xfrm>
            <a:off x="3369920" y="4693496"/>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S7</a:t>
            </a:r>
            <a:endParaRPr lang="en-IN" dirty="0"/>
          </a:p>
        </p:txBody>
      </p:sp>
      <p:sp>
        <p:nvSpPr>
          <p:cNvPr id="19" name="Oval 18">
            <a:extLst>
              <a:ext uri="{FF2B5EF4-FFF2-40B4-BE49-F238E27FC236}">
                <a16:creationId xmlns:a16="http://schemas.microsoft.com/office/drawing/2014/main" id="{F29EBC05-3752-C10D-D2B1-51CBA09DEC8B}"/>
              </a:ext>
            </a:extLst>
          </p:cNvPr>
          <p:cNvSpPr/>
          <p:nvPr/>
        </p:nvSpPr>
        <p:spPr>
          <a:xfrm>
            <a:off x="3344238" y="3939456"/>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S5</a:t>
            </a:r>
            <a:endParaRPr lang="en-IN" dirty="0"/>
          </a:p>
        </p:txBody>
      </p:sp>
      <p:cxnSp>
        <p:nvCxnSpPr>
          <p:cNvPr id="20" name="Straight Arrow Connector 19">
            <a:extLst>
              <a:ext uri="{FF2B5EF4-FFF2-40B4-BE49-F238E27FC236}">
                <a16:creationId xmlns:a16="http://schemas.microsoft.com/office/drawing/2014/main" id="{51B45DD6-3272-E14B-F5BF-349382744B81}"/>
              </a:ext>
            </a:extLst>
          </p:cNvPr>
          <p:cNvCxnSpPr>
            <a:stCxn id="5" idx="7"/>
            <a:endCxn id="12" idx="2"/>
          </p:cNvCxnSpPr>
          <p:nvPr/>
        </p:nvCxnSpPr>
        <p:spPr>
          <a:xfrm flipV="1">
            <a:off x="2346203" y="3393903"/>
            <a:ext cx="1042552" cy="6957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A8EF664B-36EF-AAC2-C95F-F7B47077A3FA}"/>
              </a:ext>
            </a:extLst>
          </p:cNvPr>
          <p:cNvCxnSpPr>
            <a:stCxn id="12" idx="6"/>
            <a:endCxn id="13" idx="2"/>
          </p:cNvCxnSpPr>
          <p:nvPr/>
        </p:nvCxnSpPr>
        <p:spPr>
          <a:xfrm>
            <a:off x="3994930" y="3393903"/>
            <a:ext cx="1148991" cy="188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2D0D47B7-6B02-2166-6232-B9A80724ECF6}"/>
              </a:ext>
            </a:extLst>
          </p:cNvPr>
          <p:cNvCxnSpPr>
            <a:stCxn id="5" idx="6"/>
            <a:endCxn id="19" idx="2"/>
          </p:cNvCxnSpPr>
          <p:nvPr/>
        </p:nvCxnSpPr>
        <p:spPr>
          <a:xfrm flipV="1">
            <a:off x="2434975" y="4221996"/>
            <a:ext cx="909263" cy="674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404512F6-9C9C-8798-AA52-70835812C34B}"/>
              </a:ext>
            </a:extLst>
          </p:cNvPr>
          <p:cNvCxnSpPr>
            <a:stCxn id="19" idx="6"/>
            <a:endCxn id="14" idx="2"/>
          </p:cNvCxnSpPr>
          <p:nvPr/>
        </p:nvCxnSpPr>
        <p:spPr>
          <a:xfrm flipV="1">
            <a:off x="3950413" y="4212410"/>
            <a:ext cx="1191798" cy="95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B19885B5-84C1-55ED-6538-C7F76F05C041}"/>
              </a:ext>
            </a:extLst>
          </p:cNvPr>
          <p:cNvCxnSpPr>
            <a:stCxn id="5" idx="5"/>
            <a:endCxn id="18" idx="2"/>
          </p:cNvCxnSpPr>
          <p:nvPr/>
        </p:nvCxnSpPr>
        <p:spPr>
          <a:xfrm>
            <a:off x="2346203" y="4489250"/>
            <a:ext cx="1023717" cy="4867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BEE9F8AE-AF19-B555-27EB-663A9C035DA3}"/>
              </a:ext>
            </a:extLst>
          </p:cNvPr>
          <p:cNvCxnSpPr>
            <a:stCxn id="18" idx="6"/>
            <a:endCxn id="15" idx="2"/>
          </p:cNvCxnSpPr>
          <p:nvPr/>
        </p:nvCxnSpPr>
        <p:spPr>
          <a:xfrm>
            <a:off x="3976095" y="4976036"/>
            <a:ext cx="1174680" cy="256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DE56C405-0AD1-E9BF-A409-2702233C490A}"/>
              </a:ext>
            </a:extLst>
          </p:cNvPr>
          <p:cNvCxnSpPr>
            <a:stCxn id="5" idx="4"/>
            <a:endCxn id="17" idx="1"/>
          </p:cNvCxnSpPr>
          <p:nvPr/>
        </p:nvCxnSpPr>
        <p:spPr>
          <a:xfrm>
            <a:off x="2131888" y="4572004"/>
            <a:ext cx="1326805" cy="1017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E2656599-D687-2D9D-6668-565CDAB86D47}"/>
              </a:ext>
            </a:extLst>
          </p:cNvPr>
          <p:cNvCxnSpPr>
            <a:stCxn id="11" idx="6"/>
            <a:endCxn id="16" idx="2"/>
          </p:cNvCxnSpPr>
          <p:nvPr/>
        </p:nvCxnSpPr>
        <p:spPr>
          <a:xfrm>
            <a:off x="4070283" y="5789350"/>
            <a:ext cx="1037686" cy="326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05B724DE-8787-D212-657F-4531CAFAA49B}"/>
              </a:ext>
            </a:extLst>
          </p:cNvPr>
          <p:cNvSpPr txBox="1"/>
          <p:nvPr/>
        </p:nvSpPr>
        <p:spPr>
          <a:xfrm>
            <a:off x="5866547" y="3135340"/>
            <a:ext cx="1643865" cy="369332"/>
          </a:xfrm>
          <a:prstGeom prst="rect">
            <a:avLst/>
          </a:prstGeom>
          <a:noFill/>
        </p:spPr>
        <p:txBody>
          <a:bodyPr wrap="square" rtlCol="0">
            <a:spAutoFit/>
          </a:bodyPr>
          <a:lstStyle/>
          <a:p>
            <a:r>
              <a:rPr lang="en-US"/>
              <a:t>return LE;</a:t>
            </a:r>
            <a:endParaRPr lang="en-IN" dirty="0"/>
          </a:p>
        </p:txBody>
      </p:sp>
      <p:sp>
        <p:nvSpPr>
          <p:cNvPr id="29" name="TextBox 28">
            <a:extLst>
              <a:ext uri="{FF2B5EF4-FFF2-40B4-BE49-F238E27FC236}">
                <a16:creationId xmlns:a16="http://schemas.microsoft.com/office/drawing/2014/main" id="{A4758AC3-1912-B724-1B9E-324E3E7DFAB5}"/>
              </a:ext>
            </a:extLst>
          </p:cNvPr>
          <p:cNvSpPr txBox="1"/>
          <p:nvPr/>
        </p:nvSpPr>
        <p:spPr>
          <a:xfrm>
            <a:off x="5813467" y="3965833"/>
            <a:ext cx="1643865" cy="369332"/>
          </a:xfrm>
          <a:prstGeom prst="rect">
            <a:avLst/>
          </a:prstGeom>
          <a:noFill/>
        </p:spPr>
        <p:txBody>
          <a:bodyPr wrap="square" rtlCol="0">
            <a:spAutoFit/>
          </a:bodyPr>
          <a:lstStyle/>
          <a:p>
            <a:r>
              <a:rPr lang="en-US" dirty="0"/>
              <a:t>return DE;</a:t>
            </a:r>
            <a:endParaRPr lang="en-IN" dirty="0"/>
          </a:p>
        </p:txBody>
      </p:sp>
      <p:sp>
        <p:nvSpPr>
          <p:cNvPr id="30" name="TextBox 29">
            <a:extLst>
              <a:ext uri="{FF2B5EF4-FFF2-40B4-BE49-F238E27FC236}">
                <a16:creationId xmlns:a16="http://schemas.microsoft.com/office/drawing/2014/main" id="{4F9A7E83-310A-C579-8E35-B967C28F54A6}"/>
              </a:ext>
            </a:extLst>
          </p:cNvPr>
          <p:cNvSpPr txBox="1"/>
          <p:nvPr/>
        </p:nvSpPr>
        <p:spPr>
          <a:xfrm>
            <a:off x="5811755" y="4847697"/>
            <a:ext cx="1643865" cy="369332"/>
          </a:xfrm>
          <a:prstGeom prst="rect">
            <a:avLst/>
          </a:prstGeom>
          <a:noFill/>
        </p:spPr>
        <p:txBody>
          <a:bodyPr wrap="square" rtlCol="0">
            <a:spAutoFit/>
          </a:bodyPr>
          <a:lstStyle/>
          <a:p>
            <a:r>
              <a:rPr lang="en-US" dirty="0"/>
              <a:t>return NE;</a:t>
            </a:r>
            <a:endParaRPr lang="en-IN" dirty="0"/>
          </a:p>
        </p:txBody>
      </p:sp>
      <p:sp>
        <p:nvSpPr>
          <p:cNvPr id="31" name="TextBox 30">
            <a:extLst>
              <a:ext uri="{FF2B5EF4-FFF2-40B4-BE49-F238E27FC236}">
                <a16:creationId xmlns:a16="http://schemas.microsoft.com/office/drawing/2014/main" id="{DCCFEFBA-1E55-174E-D5E7-AE79B1D57EBC}"/>
              </a:ext>
            </a:extLst>
          </p:cNvPr>
          <p:cNvSpPr txBox="1"/>
          <p:nvPr/>
        </p:nvSpPr>
        <p:spPr>
          <a:xfrm>
            <a:off x="5881961" y="5606274"/>
            <a:ext cx="1643865" cy="369332"/>
          </a:xfrm>
          <a:prstGeom prst="rect">
            <a:avLst/>
          </a:prstGeom>
          <a:noFill/>
        </p:spPr>
        <p:txBody>
          <a:bodyPr wrap="square" rtlCol="0">
            <a:spAutoFit/>
          </a:bodyPr>
          <a:lstStyle/>
          <a:p>
            <a:r>
              <a:rPr lang="en-US" dirty="0"/>
              <a:t>return GE;</a:t>
            </a:r>
            <a:endParaRPr lang="en-IN" dirty="0"/>
          </a:p>
        </p:txBody>
      </p:sp>
      <p:sp>
        <p:nvSpPr>
          <p:cNvPr id="33" name="TextBox 32">
            <a:extLst>
              <a:ext uri="{FF2B5EF4-FFF2-40B4-BE49-F238E27FC236}">
                <a16:creationId xmlns:a16="http://schemas.microsoft.com/office/drawing/2014/main" id="{5497C480-7A31-9BF0-7A7E-9A8C0AB17A13}"/>
              </a:ext>
            </a:extLst>
          </p:cNvPr>
          <p:cNvSpPr txBox="1"/>
          <p:nvPr/>
        </p:nvSpPr>
        <p:spPr>
          <a:xfrm>
            <a:off x="2476078" y="3464102"/>
            <a:ext cx="1643865" cy="369332"/>
          </a:xfrm>
          <a:prstGeom prst="rect">
            <a:avLst/>
          </a:prstGeom>
          <a:noFill/>
        </p:spPr>
        <p:txBody>
          <a:bodyPr wrap="square" rtlCol="0">
            <a:spAutoFit/>
          </a:bodyPr>
          <a:lstStyle/>
          <a:p>
            <a:r>
              <a:rPr lang="en-US" dirty="0"/>
              <a:t>&lt;</a:t>
            </a:r>
            <a:endParaRPr lang="en-IN" dirty="0"/>
          </a:p>
        </p:txBody>
      </p:sp>
      <p:sp>
        <p:nvSpPr>
          <p:cNvPr id="34" name="TextBox 33">
            <a:extLst>
              <a:ext uri="{FF2B5EF4-FFF2-40B4-BE49-F238E27FC236}">
                <a16:creationId xmlns:a16="http://schemas.microsoft.com/office/drawing/2014/main" id="{4FB1E471-6254-2D8B-C0D6-9789749CDE03}"/>
              </a:ext>
            </a:extLst>
          </p:cNvPr>
          <p:cNvSpPr txBox="1"/>
          <p:nvPr/>
        </p:nvSpPr>
        <p:spPr>
          <a:xfrm>
            <a:off x="4292886" y="3061699"/>
            <a:ext cx="1643865" cy="369332"/>
          </a:xfrm>
          <a:prstGeom prst="rect">
            <a:avLst/>
          </a:prstGeom>
          <a:noFill/>
        </p:spPr>
        <p:txBody>
          <a:bodyPr wrap="square" rtlCol="0">
            <a:spAutoFit/>
          </a:bodyPr>
          <a:lstStyle/>
          <a:p>
            <a:r>
              <a:rPr lang="en-US" dirty="0"/>
              <a:t>=</a:t>
            </a:r>
            <a:endParaRPr lang="en-IN" dirty="0"/>
          </a:p>
        </p:txBody>
      </p:sp>
      <p:sp>
        <p:nvSpPr>
          <p:cNvPr id="35" name="TextBox 34">
            <a:extLst>
              <a:ext uri="{FF2B5EF4-FFF2-40B4-BE49-F238E27FC236}">
                <a16:creationId xmlns:a16="http://schemas.microsoft.com/office/drawing/2014/main" id="{57F0C5A7-93A4-A2DD-4DBC-EE50F3A01033}"/>
              </a:ext>
            </a:extLst>
          </p:cNvPr>
          <p:cNvSpPr txBox="1"/>
          <p:nvPr/>
        </p:nvSpPr>
        <p:spPr>
          <a:xfrm>
            <a:off x="2647314" y="3912737"/>
            <a:ext cx="1643865" cy="369332"/>
          </a:xfrm>
          <a:prstGeom prst="rect">
            <a:avLst/>
          </a:prstGeom>
          <a:noFill/>
        </p:spPr>
        <p:txBody>
          <a:bodyPr wrap="square" rtlCol="0">
            <a:spAutoFit/>
          </a:bodyPr>
          <a:lstStyle/>
          <a:p>
            <a:r>
              <a:rPr lang="en-US" dirty="0"/>
              <a:t>=</a:t>
            </a:r>
            <a:endParaRPr lang="en-IN" dirty="0"/>
          </a:p>
        </p:txBody>
      </p:sp>
      <p:sp>
        <p:nvSpPr>
          <p:cNvPr id="36" name="TextBox 35">
            <a:extLst>
              <a:ext uri="{FF2B5EF4-FFF2-40B4-BE49-F238E27FC236}">
                <a16:creationId xmlns:a16="http://schemas.microsoft.com/office/drawing/2014/main" id="{87071D40-FC26-2E42-1E49-78DEDC4003C5}"/>
              </a:ext>
            </a:extLst>
          </p:cNvPr>
          <p:cNvSpPr txBox="1"/>
          <p:nvPr/>
        </p:nvSpPr>
        <p:spPr>
          <a:xfrm>
            <a:off x="4258638" y="3869931"/>
            <a:ext cx="1643865" cy="369332"/>
          </a:xfrm>
          <a:prstGeom prst="rect">
            <a:avLst/>
          </a:prstGeom>
          <a:noFill/>
        </p:spPr>
        <p:txBody>
          <a:bodyPr wrap="square" rtlCol="0">
            <a:spAutoFit/>
          </a:bodyPr>
          <a:lstStyle/>
          <a:p>
            <a:r>
              <a:rPr lang="en-US" dirty="0"/>
              <a:t>=</a:t>
            </a:r>
            <a:endParaRPr lang="en-IN" dirty="0"/>
          </a:p>
        </p:txBody>
      </p:sp>
      <p:sp>
        <p:nvSpPr>
          <p:cNvPr id="37" name="TextBox 36">
            <a:extLst>
              <a:ext uri="{FF2B5EF4-FFF2-40B4-BE49-F238E27FC236}">
                <a16:creationId xmlns:a16="http://schemas.microsoft.com/office/drawing/2014/main" id="{907E98E3-CBFA-E32D-8774-E207BF0145C7}"/>
              </a:ext>
            </a:extLst>
          </p:cNvPr>
          <p:cNvSpPr txBox="1"/>
          <p:nvPr/>
        </p:nvSpPr>
        <p:spPr>
          <a:xfrm>
            <a:off x="4246654" y="4628504"/>
            <a:ext cx="1643865" cy="369332"/>
          </a:xfrm>
          <a:prstGeom prst="rect">
            <a:avLst/>
          </a:prstGeom>
          <a:noFill/>
        </p:spPr>
        <p:txBody>
          <a:bodyPr wrap="square" rtlCol="0">
            <a:spAutoFit/>
          </a:bodyPr>
          <a:lstStyle/>
          <a:p>
            <a:r>
              <a:rPr lang="en-US" dirty="0"/>
              <a:t>=</a:t>
            </a:r>
            <a:endParaRPr lang="en-IN" dirty="0"/>
          </a:p>
        </p:txBody>
      </p:sp>
      <p:sp>
        <p:nvSpPr>
          <p:cNvPr id="38" name="TextBox 37">
            <a:extLst>
              <a:ext uri="{FF2B5EF4-FFF2-40B4-BE49-F238E27FC236}">
                <a16:creationId xmlns:a16="http://schemas.microsoft.com/office/drawing/2014/main" id="{9B51C439-2534-271D-DEB7-17F1DA9ED794}"/>
              </a:ext>
            </a:extLst>
          </p:cNvPr>
          <p:cNvSpPr txBox="1"/>
          <p:nvPr/>
        </p:nvSpPr>
        <p:spPr>
          <a:xfrm>
            <a:off x="2693546" y="4431585"/>
            <a:ext cx="1643865" cy="369332"/>
          </a:xfrm>
          <a:prstGeom prst="rect">
            <a:avLst/>
          </a:prstGeom>
          <a:noFill/>
        </p:spPr>
        <p:txBody>
          <a:bodyPr wrap="square" rtlCol="0">
            <a:spAutoFit/>
          </a:bodyPr>
          <a:lstStyle/>
          <a:p>
            <a:r>
              <a:rPr lang="en-US" dirty="0"/>
              <a:t>!</a:t>
            </a:r>
            <a:endParaRPr lang="en-IN" dirty="0"/>
          </a:p>
        </p:txBody>
      </p:sp>
      <p:sp>
        <p:nvSpPr>
          <p:cNvPr id="39" name="TextBox 38">
            <a:extLst>
              <a:ext uri="{FF2B5EF4-FFF2-40B4-BE49-F238E27FC236}">
                <a16:creationId xmlns:a16="http://schemas.microsoft.com/office/drawing/2014/main" id="{326468FB-22F4-06C3-8696-A15D46266A21}"/>
              </a:ext>
            </a:extLst>
          </p:cNvPr>
          <p:cNvSpPr txBox="1"/>
          <p:nvPr/>
        </p:nvSpPr>
        <p:spPr>
          <a:xfrm>
            <a:off x="4274049" y="5518932"/>
            <a:ext cx="1643865" cy="369332"/>
          </a:xfrm>
          <a:prstGeom prst="rect">
            <a:avLst/>
          </a:prstGeom>
          <a:noFill/>
        </p:spPr>
        <p:txBody>
          <a:bodyPr wrap="square" rtlCol="0">
            <a:spAutoFit/>
          </a:bodyPr>
          <a:lstStyle/>
          <a:p>
            <a:r>
              <a:rPr lang="en-US" dirty="0"/>
              <a:t>=</a:t>
            </a:r>
            <a:endParaRPr lang="en-IN" dirty="0"/>
          </a:p>
        </p:txBody>
      </p:sp>
      <p:sp>
        <p:nvSpPr>
          <p:cNvPr id="40" name="TextBox 39">
            <a:extLst>
              <a:ext uri="{FF2B5EF4-FFF2-40B4-BE49-F238E27FC236}">
                <a16:creationId xmlns:a16="http://schemas.microsoft.com/office/drawing/2014/main" id="{AA3B1DC6-0B31-35B8-1AFF-5A36B4E29A07}"/>
              </a:ext>
            </a:extLst>
          </p:cNvPr>
          <p:cNvSpPr txBox="1"/>
          <p:nvPr/>
        </p:nvSpPr>
        <p:spPr>
          <a:xfrm>
            <a:off x="2618201" y="5003516"/>
            <a:ext cx="1643865" cy="369332"/>
          </a:xfrm>
          <a:prstGeom prst="rect">
            <a:avLst/>
          </a:prstGeom>
          <a:noFill/>
        </p:spPr>
        <p:txBody>
          <a:bodyPr wrap="square" rtlCol="0">
            <a:spAutoFit/>
          </a:bodyPr>
          <a:lstStyle/>
          <a:p>
            <a:r>
              <a:rPr lang="en-US" dirty="0"/>
              <a:t>&gt;</a:t>
            </a:r>
            <a:endParaRPr lang="en-IN" dirty="0"/>
          </a:p>
        </p:txBody>
      </p:sp>
      <p:cxnSp>
        <p:nvCxnSpPr>
          <p:cNvPr id="41" name="Straight Arrow Connector 40">
            <a:extLst>
              <a:ext uri="{FF2B5EF4-FFF2-40B4-BE49-F238E27FC236}">
                <a16:creationId xmlns:a16="http://schemas.microsoft.com/office/drawing/2014/main" id="{C2855A42-0F9C-8965-C25B-EA48F0402F64}"/>
              </a:ext>
            </a:extLst>
          </p:cNvPr>
          <p:cNvCxnSpPr>
            <a:endCxn id="5" idx="2"/>
          </p:cNvCxnSpPr>
          <p:nvPr/>
        </p:nvCxnSpPr>
        <p:spPr>
          <a:xfrm>
            <a:off x="1140431" y="4289464"/>
            <a:ext cx="68836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0" name="Oval 79">
            <a:extLst>
              <a:ext uri="{FF2B5EF4-FFF2-40B4-BE49-F238E27FC236}">
                <a16:creationId xmlns:a16="http://schemas.microsoft.com/office/drawing/2014/main" id="{A72CC94D-DB98-FC7D-B46D-0DAC518747B3}"/>
              </a:ext>
            </a:extLst>
          </p:cNvPr>
          <p:cNvSpPr/>
          <p:nvPr/>
        </p:nvSpPr>
        <p:spPr>
          <a:xfrm>
            <a:off x="4387070" y="2311679"/>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1" name="Oval 80">
            <a:extLst>
              <a:ext uri="{FF2B5EF4-FFF2-40B4-BE49-F238E27FC236}">
                <a16:creationId xmlns:a16="http://schemas.microsoft.com/office/drawing/2014/main" id="{F95F5687-653E-ABF9-3865-13DAC225F4BF}"/>
              </a:ext>
            </a:extLst>
          </p:cNvPr>
          <p:cNvSpPr/>
          <p:nvPr/>
        </p:nvSpPr>
        <p:spPr>
          <a:xfrm>
            <a:off x="4436730" y="6080583"/>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3" name="Oval 82">
            <a:extLst>
              <a:ext uri="{FF2B5EF4-FFF2-40B4-BE49-F238E27FC236}">
                <a16:creationId xmlns:a16="http://schemas.microsoft.com/office/drawing/2014/main" id="{6185D76A-EF84-C244-B013-B05808B2020B}"/>
              </a:ext>
            </a:extLst>
          </p:cNvPr>
          <p:cNvSpPr/>
          <p:nvPr/>
        </p:nvSpPr>
        <p:spPr>
          <a:xfrm>
            <a:off x="4515489" y="6149088"/>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S11</a:t>
            </a:r>
            <a:endParaRPr lang="en-IN" sz="1200" dirty="0"/>
          </a:p>
        </p:txBody>
      </p:sp>
      <p:sp>
        <p:nvSpPr>
          <p:cNvPr id="84" name="TextBox 83">
            <a:extLst>
              <a:ext uri="{FF2B5EF4-FFF2-40B4-BE49-F238E27FC236}">
                <a16:creationId xmlns:a16="http://schemas.microsoft.com/office/drawing/2014/main" id="{266C4B77-5C63-27B5-89CA-86AED2CB8B49}"/>
              </a:ext>
            </a:extLst>
          </p:cNvPr>
          <p:cNvSpPr txBox="1"/>
          <p:nvPr/>
        </p:nvSpPr>
        <p:spPr>
          <a:xfrm>
            <a:off x="5202155" y="6241558"/>
            <a:ext cx="1643865" cy="369332"/>
          </a:xfrm>
          <a:prstGeom prst="rect">
            <a:avLst/>
          </a:prstGeom>
          <a:noFill/>
        </p:spPr>
        <p:txBody>
          <a:bodyPr wrap="square" rtlCol="0">
            <a:spAutoFit/>
          </a:bodyPr>
          <a:lstStyle/>
          <a:p>
            <a:r>
              <a:rPr lang="en-US" dirty="0"/>
              <a:t>return GT;</a:t>
            </a:r>
            <a:endParaRPr lang="en-IN" dirty="0"/>
          </a:p>
        </p:txBody>
      </p:sp>
      <p:sp>
        <p:nvSpPr>
          <p:cNvPr id="85" name="TextBox 84">
            <a:extLst>
              <a:ext uri="{FF2B5EF4-FFF2-40B4-BE49-F238E27FC236}">
                <a16:creationId xmlns:a16="http://schemas.microsoft.com/office/drawing/2014/main" id="{FC68BA63-E780-6D96-C025-AC42E90A8B48}"/>
              </a:ext>
            </a:extLst>
          </p:cNvPr>
          <p:cNvSpPr txBox="1"/>
          <p:nvPr/>
        </p:nvSpPr>
        <p:spPr>
          <a:xfrm>
            <a:off x="5161063" y="2512034"/>
            <a:ext cx="1643865" cy="369332"/>
          </a:xfrm>
          <a:prstGeom prst="rect">
            <a:avLst/>
          </a:prstGeom>
          <a:noFill/>
        </p:spPr>
        <p:txBody>
          <a:bodyPr wrap="square" rtlCol="0">
            <a:spAutoFit/>
          </a:bodyPr>
          <a:lstStyle/>
          <a:p>
            <a:r>
              <a:rPr lang="en-US" dirty="0"/>
              <a:t>return LT;</a:t>
            </a:r>
            <a:endParaRPr lang="en-IN" dirty="0"/>
          </a:p>
        </p:txBody>
      </p:sp>
      <p:sp>
        <p:nvSpPr>
          <p:cNvPr id="88" name="Oval 87">
            <a:extLst>
              <a:ext uri="{FF2B5EF4-FFF2-40B4-BE49-F238E27FC236}">
                <a16:creationId xmlns:a16="http://schemas.microsoft.com/office/drawing/2014/main" id="{F4F4F458-07EE-3617-7437-8AE85B957D7E}"/>
              </a:ext>
            </a:extLst>
          </p:cNvPr>
          <p:cNvSpPr/>
          <p:nvPr/>
        </p:nvSpPr>
        <p:spPr>
          <a:xfrm>
            <a:off x="4469273" y="2381894"/>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S3</a:t>
            </a:r>
            <a:endParaRPr lang="en-IN" dirty="0"/>
          </a:p>
        </p:txBody>
      </p:sp>
      <p:cxnSp>
        <p:nvCxnSpPr>
          <p:cNvPr id="91" name="Straight Arrow Connector 90">
            <a:extLst>
              <a:ext uri="{FF2B5EF4-FFF2-40B4-BE49-F238E27FC236}">
                <a16:creationId xmlns:a16="http://schemas.microsoft.com/office/drawing/2014/main" id="{400E980D-DAC5-B637-2A85-E9DAF3DC7C9A}"/>
              </a:ext>
            </a:extLst>
          </p:cNvPr>
          <p:cNvCxnSpPr>
            <a:stCxn id="12" idx="7"/>
            <a:endCxn id="88" idx="3"/>
          </p:cNvCxnSpPr>
          <p:nvPr/>
        </p:nvCxnSpPr>
        <p:spPr>
          <a:xfrm flipV="1">
            <a:off x="3906158" y="2864219"/>
            <a:ext cx="651887" cy="3298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88D0334B-C694-8C98-921E-30B5A08EF6C2}"/>
              </a:ext>
            </a:extLst>
          </p:cNvPr>
          <p:cNvCxnSpPr>
            <a:stCxn id="17" idx="5"/>
            <a:endCxn id="83" idx="1"/>
          </p:cNvCxnSpPr>
          <p:nvPr/>
        </p:nvCxnSpPr>
        <p:spPr>
          <a:xfrm>
            <a:off x="3887324" y="5989276"/>
            <a:ext cx="716937" cy="2425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EE7AA60B-4741-18C8-35B2-358176B70D92}"/>
              </a:ext>
            </a:extLst>
          </p:cNvPr>
          <p:cNvSpPr txBox="1"/>
          <p:nvPr/>
        </p:nvSpPr>
        <p:spPr>
          <a:xfrm>
            <a:off x="4994966" y="2222647"/>
            <a:ext cx="1643865" cy="369332"/>
          </a:xfrm>
          <a:prstGeom prst="rect">
            <a:avLst/>
          </a:prstGeom>
          <a:noFill/>
        </p:spPr>
        <p:txBody>
          <a:bodyPr wrap="square" rtlCol="0">
            <a:spAutoFit/>
          </a:bodyPr>
          <a:lstStyle/>
          <a:p>
            <a:r>
              <a:rPr lang="en-US" b="1" dirty="0">
                <a:solidFill>
                  <a:srgbClr val="FF0000"/>
                </a:solidFill>
              </a:rPr>
              <a:t>*</a:t>
            </a:r>
            <a:endParaRPr lang="en-IN" b="1" dirty="0">
              <a:solidFill>
                <a:srgbClr val="FF0000"/>
              </a:solidFill>
            </a:endParaRPr>
          </a:p>
        </p:txBody>
      </p:sp>
      <p:sp>
        <p:nvSpPr>
          <p:cNvPr id="95" name="TextBox 94">
            <a:extLst>
              <a:ext uri="{FF2B5EF4-FFF2-40B4-BE49-F238E27FC236}">
                <a16:creationId xmlns:a16="http://schemas.microsoft.com/office/drawing/2014/main" id="{34F0049C-0C16-517A-2D2B-1C4B2A581025}"/>
              </a:ext>
            </a:extLst>
          </p:cNvPr>
          <p:cNvSpPr txBox="1"/>
          <p:nvPr/>
        </p:nvSpPr>
        <p:spPr>
          <a:xfrm>
            <a:off x="5075448" y="6073751"/>
            <a:ext cx="1643865" cy="369332"/>
          </a:xfrm>
          <a:prstGeom prst="rect">
            <a:avLst/>
          </a:prstGeom>
          <a:noFill/>
        </p:spPr>
        <p:txBody>
          <a:bodyPr wrap="square" rtlCol="0">
            <a:spAutoFit/>
          </a:bodyPr>
          <a:lstStyle/>
          <a:p>
            <a:r>
              <a:rPr lang="en-US" b="1" dirty="0">
                <a:solidFill>
                  <a:srgbClr val="FF0000"/>
                </a:solidFill>
              </a:rPr>
              <a:t>*</a:t>
            </a:r>
            <a:endParaRPr lang="en-IN" b="1" dirty="0">
              <a:solidFill>
                <a:srgbClr val="FF0000"/>
              </a:solidFill>
            </a:endParaRPr>
          </a:p>
        </p:txBody>
      </p:sp>
      <p:sp>
        <p:nvSpPr>
          <p:cNvPr id="96" name="TextBox 95">
            <a:extLst>
              <a:ext uri="{FF2B5EF4-FFF2-40B4-BE49-F238E27FC236}">
                <a16:creationId xmlns:a16="http://schemas.microsoft.com/office/drawing/2014/main" id="{4EFA0FC8-F45A-ED4D-EA85-CFE3D309D1B2}"/>
              </a:ext>
            </a:extLst>
          </p:cNvPr>
          <p:cNvSpPr txBox="1"/>
          <p:nvPr/>
        </p:nvSpPr>
        <p:spPr>
          <a:xfrm>
            <a:off x="3546307" y="2664434"/>
            <a:ext cx="1643865" cy="369332"/>
          </a:xfrm>
          <a:prstGeom prst="rect">
            <a:avLst/>
          </a:prstGeom>
          <a:noFill/>
        </p:spPr>
        <p:txBody>
          <a:bodyPr wrap="square" rtlCol="0">
            <a:spAutoFit/>
          </a:bodyPr>
          <a:lstStyle/>
          <a:p>
            <a:r>
              <a:rPr lang="en-US" dirty="0"/>
              <a:t>other</a:t>
            </a:r>
            <a:endParaRPr lang="en-IN" dirty="0"/>
          </a:p>
        </p:txBody>
      </p:sp>
      <p:sp>
        <p:nvSpPr>
          <p:cNvPr id="97" name="TextBox 96">
            <a:extLst>
              <a:ext uri="{FF2B5EF4-FFF2-40B4-BE49-F238E27FC236}">
                <a16:creationId xmlns:a16="http://schemas.microsoft.com/office/drawing/2014/main" id="{43820793-92B9-CFFF-8665-29B1932AAC01}"/>
              </a:ext>
            </a:extLst>
          </p:cNvPr>
          <p:cNvSpPr txBox="1"/>
          <p:nvPr/>
        </p:nvSpPr>
        <p:spPr>
          <a:xfrm>
            <a:off x="3698707" y="6123169"/>
            <a:ext cx="1643865" cy="369332"/>
          </a:xfrm>
          <a:prstGeom prst="rect">
            <a:avLst/>
          </a:prstGeom>
          <a:noFill/>
        </p:spPr>
        <p:txBody>
          <a:bodyPr wrap="square" rtlCol="0">
            <a:spAutoFit/>
          </a:bodyPr>
          <a:lstStyle/>
          <a:p>
            <a:r>
              <a:rPr lang="en-US" dirty="0"/>
              <a:t>other</a:t>
            </a:r>
            <a:endParaRPr lang="en-IN" dirty="0"/>
          </a:p>
        </p:txBody>
      </p:sp>
      <p:sp>
        <p:nvSpPr>
          <p:cNvPr id="32" name="TextBox 31">
            <a:extLst>
              <a:ext uri="{FF2B5EF4-FFF2-40B4-BE49-F238E27FC236}">
                <a16:creationId xmlns:a16="http://schemas.microsoft.com/office/drawing/2014/main" id="{1C993C39-58B2-289A-AAEB-4DC785B72680}"/>
              </a:ext>
            </a:extLst>
          </p:cNvPr>
          <p:cNvSpPr txBox="1"/>
          <p:nvPr/>
        </p:nvSpPr>
        <p:spPr>
          <a:xfrm>
            <a:off x="8131625" y="5239434"/>
            <a:ext cx="2100946" cy="646331"/>
          </a:xfrm>
          <a:prstGeom prst="rect">
            <a:avLst/>
          </a:prstGeom>
          <a:noFill/>
        </p:spPr>
        <p:txBody>
          <a:bodyPr wrap="square">
            <a:spAutoFit/>
          </a:bodyPr>
          <a:lstStyle/>
          <a:p>
            <a:r>
              <a:rPr lang="en-IN" sz="1800" dirty="0"/>
              <a:t>Scan</a:t>
            </a:r>
            <a:r>
              <a:rPr lang="en-IN" sz="1800" dirty="0">
                <a:solidFill>
                  <a:schemeClr val="accent1"/>
                </a:solidFill>
              </a:rPr>
              <a:t> </a:t>
            </a:r>
            <a:r>
              <a:rPr lang="en-IN" sz="1800" dirty="0">
                <a:solidFill>
                  <a:srgbClr val="FF0000"/>
                </a:solidFill>
              </a:rPr>
              <a:t>&lt;=&lt;</a:t>
            </a:r>
            <a:r>
              <a:rPr lang="en-IN" sz="1800" dirty="0">
                <a:solidFill>
                  <a:schemeClr val="accent1"/>
                </a:solidFill>
              </a:rPr>
              <a:t>!=&gt;`\n’</a:t>
            </a:r>
          </a:p>
          <a:p>
            <a:r>
              <a:rPr lang="en-IN" dirty="0">
                <a:solidFill>
                  <a:schemeClr val="accent1"/>
                </a:solidFill>
              </a:rPr>
              <a:t>LE LT</a:t>
            </a:r>
            <a:endParaRPr lang="en-IN" sz="1800" dirty="0">
              <a:solidFill>
                <a:schemeClr val="accent1"/>
              </a:solidFill>
            </a:endParaRPr>
          </a:p>
        </p:txBody>
      </p:sp>
    </p:spTree>
    <p:extLst>
      <p:ext uri="{BB962C8B-B14F-4D97-AF65-F5344CB8AC3E}">
        <p14:creationId xmlns:p14="http://schemas.microsoft.com/office/powerpoint/2010/main" val="376198146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BF0437-88BF-EFCA-5CF9-17A462ED666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0167677-481E-8233-F436-1B255A02CC91}"/>
              </a:ext>
            </a:extLst>
          </p:cNvPr>
          <p:cNvSpPr>
            <a:spLocks noGrp="1"/>
          </p:cNvSpPr>
          <p:nvPr>
            <p:ph type="title"/>
          </p:nvPr>
        </p:nvSpPr>
        <p:spPr/>
        <p:txBody>
          <a:bodyPr/>
          <a:lstStyle/>
          <a:p>
            <a:r>
              <a:rPr lang="en-US" dirty="0"/>
              <a:t>Transition diagram for </a:t>
            </a:r>
            <a:r>
              <a:rPr lang="en-US" dirty="0" err="1"/>
              <a:t>relop</a:t>
            </a:r>
            <a:endParaRPr lang="en-US" dirty="0"/>
          </a:p>
        </p:txBody>
      </p:sp>
      <p:sp>
        <p:nvSpPr>
          <p:cNvPr id="3" name="Content Placeholder 2">
            <a:extLst>
              <a:ext uri="{FF2B5EF4-FFF2-40B4-BE49-F238E27FC236}">
                <a16:creationId xmlns:a16="http://schemas.microsoft.com/office/drawing/2014/main" id="{6286A311-1C10-3021-C426-6D12A8D10266}"/>
              </a:ext>
            </a:extLst>
          </p:cNvPr>
          <p:cNvSpPr>
            <a:spLocks noGrp="1"/>
          </p:cNvSpPr>
          <p:nvPr>
            <p:ph idx="1"/>
          </p:nvPr>
        </p:nvSpPr>
        <p:spPr/>
        <p:txBody>
          <a:bodyPr/>
          <a:lstStyle/>
          <a:p>
            <a:r>
              <a:rPr lang="en-US" dirty="0">
                <a:solidFill>
                  <a:schemeClr val="accent1"/>
                </a:solidFill>
              </a:rPr>
              <a:t>*</a:t>
            </a:r>
            <a:r>
              <a:rPr lang="en-US" dirty="0"/>
              <a:t> at a FA state is used to indicate that we must retract the input one position</a:t>
            </a:r>
          </a:p>
        </p:txBody>
      </p:sp>
      <p:sp>
        <p:nvSpPr>
          <p:cNvPr id="4" name="TextBox 3">
            <a:extLst>
              <a:ext uri="{FF2B5EF4-FFF2-40B4-BE49-F238E27FC236}">
                <a16:creationId xmlns:a16="http://schemas.microsoft.com/office/drawing/2014/main" id="{AB12C826-8097-EB25-15F0-29F2597D1F98}"/>
              </a:ext>
            </a:extLst>
          </p:cNvPr>
          <p:cNvSpPr txBox="1"/>
          <p:nvPr/>
        </p:nvSpPr>
        <p:spPr>
          <a:xfrm>
            <a:off x="10505440" y="2844800"/>
            <a:ext cx="1452880" cy="1754326"/>
          </a:xfrm>
          <a:prstGeom prst="rect">
            <a:avLst/>
          </a:prstGeom>
          <a:noFill/>
        </p:spPr>
        <p:txBody>
          <a:bodyPr wrap="square" rtlCol="0">
            <a:spAutoFit/>
          </a:bodyPr>
          <a:lstStyle/>
          <a:p>
            <a:pPr marL="0" indent="0">
              <a:buNone/>
            </a:pPr>
            <a:r>
              <a:rPr lang="en-US" dirty="0"/>
              <a:t>&lt;      LT</a:t>
            </a:r>
          </a:p>
          <a:p>
            <a:pPr marL="0" indent="0">
              <a:buNone/>
            </a:pPr>
            <a:r>
              <a:rPr lang="en-US" dirty="0"/>
              <a:t>&lt;=    LE</a:t>
            </a:r>
          </a:p>
          <a:p>
            <a:pPr marL="0" indent="0">
              <a:buNone/>
            </a:pPr>
            <a:r>
              <a:rPr lang="en-US" dirty="0"/>
              <a:t>==    DE</a:t>
            </a:r>
          </a:p>
          <a:p>
            <a:pPr marL="0" indent="0">
              <a:buNone/>
            </a:pPr>
            <a:r>
              <a:rPr lang="en-US" dirty="0"/>
              <a:t>!=     NE</a:t>
            </a:r>
          </a:p>
          <a:p>
            <a:pPr marL="0" indent="0">
              <a:buNone/>
            </a:pPr>
            <a:r>
              <a:rPr lang="en-US" dirty="0"/>
              <a:t>&gt;      GT</a:t>
            </a:r>
          </a:p>
          <a:p>
            <a:pPr marL="0" indent="0">
              <a:buNone/>
            </a:pPr>
            <a:r>
              <a:rPr lang="en-US" dirty="0"/>
              <a:t>&gt;=    GE</a:t>
            </a:r>
            <a:endParaRPr lang="en-IN" dirty="0"/>
          </a:p>
        </p:txBody>
      </p:sp>
      <p:sp>
        <p:nvSpPr>
          <p:cNvPr id="5" name="Oval 4">
            <a:extLst>
              <a:ext uri="{FF2B5EF4-FFF2-40B4-BE49-F238E27FC236}">
                <a16:creationId xmlns:a16="http://schemas.microsoft.com/office/drawing/2014/main" id="{D07345BC-4F26-9C64-5925-BD99F40FC065}"/>
              </a:ext>
            </a:extLst>
          </p:cNvPr>
          <p:cNvSpPr/>
          <p:nvPr/>
        </p:nvSpPr>
        <p:spPr>
          <a:xfrm>
            <a:off x="1828800" y="4006925"/>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S1</a:t>
            </a:r>
            <a:endParaRPr lang="en-IN" dirty="0"/>
          </a:p>
        </p:txBody>
      </p:sp>
      <p:sp>
        <p:nvSpPr>
          <p:cNvPr id="7" name="Oval 6">
            <a:extLst>
              <a:ext uri="{FF2B5EF4-FFF2-40B4-BE49-F238E27FC236}">
                <a16:creationId xmlns:a16="http://schemas.microsoft.com/office/drawing/2014/main" id="{DE3F3141-26B0-9638-974D-3C44188F6679}"/>
              </a:ext>
            </a:extLst>
          </p:cNvPr>
          <p:cNvSpPr/>
          <p:nvPr/>
        </p:nvSpPr>
        <p:spPr>
          <a:xfrm>
            <a:off x="5042898" y="3039446"/>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a:extLst>
              <a:ext uri="{FF2B5EF4-FFF2-40B4-BE49-F238E27FC236}">
                <a16:creationId xmlns:a16="http://schemas.microsoft.com/office/drawing/2014/main" id="{D3B59450-021C-D23D-45D9-28F322325211}"/>
              </a:ext>
            </a:extLst>
          </p:cNvPr>
          <p:cNvSpPr/>
          <p:nvPr/>
        </p:nvSpPr>
        <p:spPr>
          <a:xfrm>
            <a:off x="5061728" y="3849386"/>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Oval 8">
            <a:extLst>
              <a:ext uri="{FF2B5EF4-FFF2-40B4-BE49-F238E27FC236}">
                <a16:creationId xmlns:a16="http://schemas.microsoft.com/office/drawing/2014/main" id="{0B0F185E-EC51-9BEF-A80D-9805C92AEC3B}"/>
              </a:ext>
            </a:extLst>
          </p:cNvPr>
          <p:cNvSpPr/>
          <p:nvPr/>
        </p:nvSpPr>
        <p:spPr>
          <a:xfrm>
            <a:off x="5060018" y="4649057"/>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Oval 9">
            <a:extLst>
              <a:ext uri="{FF2B5EF4-FFF2-40B4-BE49-F238E27FC236}">
                <a16:creationId xmlns:a16="http://schemas.microsoft.com/office/drawing/2014/main" id="{0F1738A5-389F-2895-8054-2D65B60F73F7}"/>
              </a:ext>
            </a:extLst>
          </p:cNvPr>
          <p:cNvSpPr/>
          <p:nvPr/>
        </p:nvSpPr>
        <p:spPr>
          <a:xfrm>
            <a:off x="5037760" y="5459002"/>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a:extLst>
              <a:ext uri="{FF2B5EF4-FFF2-40B4-BE49-F238E27FC236}">
                <a16:creationId xmlns:a16="http://schemas.microsoft.com/office/drawing/2014/main" id="{7CFBD157-09CA-D2D5-29A8-1A56B0B02212}"/>
              </a:ext>
            </a:extLst>
          </p:cNvPr>
          <p:cNvSpPr/>
          <p:nvPr/>
        </p:nvSpPr>
        <p:spPr>
          <a:xfrm>
            <a:off x="3289447" y="5436740"/>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Oval 11">
            <a:extLst>
              <a:ext uri="{FF2B5EF4-FFF2-40B4-BE49-F238E27FC236}">
                <a16:creationId xmlns:a16="http://schemas.microsoft.com/office/drawing/2014/main" id="{051E6677-C114-C4BF-75DD-5CC4210D47ED}"/>
              </a:ext>
            </a:extLst>
          </p:cNvPr>
          <p:cNvSpPr/>
          <p:nvPr/>
        </p:nvSpPr>
        <p:spPr>
          <a:xfrm>
            <a:off x="3388755" y="3111363"/>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S2</a:t>
            </a:r>
            <a:endParaRPr lang="en-IN" dirty="0"/>
          </a:p>
        </p:txBody>
      </p:sp>
      <p:sp>
        <p:nvSpPr>
          <p:cNvPr id="13" name="Oval 12">
            <a:extLst>
              <a:ext uri="{FF2B5EF4-FFF2-40B4-BE49-F238E27FC236}">
                <a16:creationId xmlns:a16="http://schemas.microsoft.com/office/drawing/2014/main" id="{CF8ACCEC-6F17-7576-A4EC-AC786604A4F8}"/>
              </a:ext>
            </a:extLst>
          </p:cNvPr>
          <p:cNvSpPr/>
          <p:nvPr/>
        </p:nvSpPr>
        <p:spPr>
          <a:xfrm>
            <a:off x="5143921" y="3130201"/>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S4</a:t>
            </a:r>
            <a:endParaRPr lang="en-IN" dirty="0"/>
          </a:p>
        </p:txBody>
      </p:sp>
      <p:sp>
        <p:nvSpPr>
          <p:cNvPr id="14" name="Oval 13">
            <a:extLst>
              <a:ext uri="{FF2B5EF4-FFF2-40B4-BE49-F238E27FC236}">
                <a16:creationId xmlns:a16="http://schemas.microsoft.com/office/drawing/2014/main" id="{6E52272F-F27D-A10B-DD11-B5007E33E2E6}"/>
              </a:ext>
            </a:extLst>
          </p:cNvPr>
          <p:cNvSpPr/>
          <p:nvPr/>
        </p:nvSpPr>
        <p:spPr>
          <a:xfrm>
            <a:off x="5142211" y="3929870"/>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S6</a:t>
            </a:r>
            <a:endParaRPr lang="en-IN" dirty="0"/>
          </a:p>
        </p:txBody>
      </p:sp>
      <p:sp>
        <p:nvSpPr>
          <p:cNvPr id="15" name="Oval 14">
            <a:extLst>
              <a:ext uri="{FF2B5EF4-FFF2-40B4-BE49-F238E27FC236}">
                <a16:creationId xmlns:a16="http://schemas.microsoft.com/office/drawing/2014/main" id="{0EFAE021-9480-A37F-9966-918544F9A0A8}"/>
              </a:ext>
            </a:extLst>
          </p:cNvPr>
          <p:cNvSpPr/>
          <p:nvPr/>
        </p:nvSpPr>
        <p:spPr>
          <a:xfrm>
            <a:off x="5150775" y="4719127"/>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S8</a:t>
            </a:r>
            <a:endParaRPr lang="en-IN" dirty="0"/>
          </a:p>
        </p:txBody>
      </p:sp>
      <p:sp>
        <p:nvSpPr>
          <p:cNvPr id="16" name="Oval 15">
            <a:extLst>
              <a:ext uri="{FF2B5EF4-FFF2-40B4-BE49-F238E27FC236}">
                <a16:creationId xmlns:a16="http://schemas.microsoft.com/office/drawing/2014/main" id="{39FFFDFE-7BEA-FD01-32E0-B979E12DE09E}"/>
              </a:ext>
            </a:extLst>
          </p:cNvPr>
          <p:cNvSpPr/>
          <p:nvPr/>
        </p:nvSpPr>
        <p:spPr>
          <a:xfrm>
            <a:off x="5107969" y="5539483"/>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S10</a:t>
            </a:r>
            <a:endParaRPr lang="en-IN" sz="1200" dirty="0"/>
          </a:p>
        </p:txBody>
      </p:sp>
      <p:sp>
        <p:nvSpPr>
          <p:cNvPr id="17" name="Oval 16">
            <a:extLst>
              <a:ext uri="{FF2B5EF4-FFF2-40B4-BE49-F238E27FC236}">
                <a16:creationId xmlns:a16="http://schemas.microsoft.com/office/drawing/2014/main" id="{15B085DF-7711-E750-9CCB-A612B4C683C5}"/>
              </a:ext>
            </a:extLst>
          </p:cNvPr>
          <p:cNvSpPr/>
          <p:nvPr/>
        </p:nvSpPr>
        <p:spPr>
          <a:xfrm>
            <a:off x="3369921" y="5506951"/>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S9</a:t>
            </a:r>
            <a:endParaRPr lang="en-IN" dirty="0"/>
          </a:p>
        </p:txBody>
      </p:sp>
      <p:sp>
        <p:nvSpPr>
          <p:cNvPr id="18" name="Oval 17">
            <a:extLst>
              <a:ext uri="{FF2B5EF4-FFF2-40B4-BE49-F238E27FC236}">
                <a16:creationId xmlns:a16="http://schemas.microsoft.com/office/drawing/2014/main" id="{95721819-D2AC-2A62-995B-D7A2686230B4}"/>
              </a:ext>
            </a:extLst>
          </p:cNvPr>
          <p:cNvSpPr/>
          <p:nvPr/>
        </p:nvSpPr>
        <p:spPr>
          <a:xfrm>
            <a:off x="3369920" y="4693496"/>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S7</a:t>
            </a:r>
            <a:endParaRPr lang="en-IN" dirty="0"/>
          </a:p>
        </p:txBody>
      </p:sp>
      <p:sp>
        <p:nvSpPr>
          <p:cNvPr id="19" name="Oval 18">
            <a:extLst>
              <a:ext uri="{FF2B5EF4-FFF2-40B4-BE49-F238E27FC236}">
                <a16:creationId xmlns:a16="http://schemas.microsoft.com/office/drawing/2014/main" id="{BFF85538-AE6A-492C-2500-E4A7FFFB74B2}"/>
              </a:ext>
            </a:extLst>
          </p:cNvPr>
          <p:cNvSpPr/>
          <p:nvPr/>
        </p:nvSpPr>
        <p:spPr>
          <a:xfrm>
            <a:off x="3344238" y="3939456"/>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S5</a:t>
            </a:r>
            <a:endParaRPr lang="en-IN" dirty="0"/>
          </a:p>
        </p:txBody>
      </p:sp>
      <p:cxnSp>
        <p:nvCxnSpPr>
          <p:cNvPr id="20" name="Straight Arrow Connector 19">
            <a:extLst>
              <a:ext uri="{FF2B5EF4-FFF2-40B4-BE49-F238E27FC236}">
                <a16:creationId xmlns:a16="http://schemas.microsoft.com/office/drawing/2014/main" id="{66B5AA40-13CA-3906-F9EA-C3A259465A45}"/>
              </a:ext>
            </a:extLst>
          </p:cNvPr>
          <p:cNvCxnSpPr>
            <a:stCxn id="5" idx="7"/>
            <a:endCxn id="12" idx="2"/>
          </p:cNvCxnSpPr>
          <p:nvPr/>
        </p:nvCxnSpPr>
        <p:spPr>
          <a:xfrm flipV="1">
            <a:off x="2346203" y="3393903"/>
            <a:ext cx="1042552" cy="6957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7145A323-FD78-59E9-855E-8328038B32B3}"/>
              </a:ext>
            </a:extLst>
          </p:cNvPr>
          <p:cNvCxnSpPr>
            <a:stCxn id="12" idx="6"/>
            <a:endCxn id="13" idx="2"/>
          </p:cNvCxnSpPr>
          <p:nvPr/>
        </p:nvCxnSpPr>
        <p:spPr>
          <a:xfrm>
            <a:off x="3994930" y="3393903"/>
            <a:ext cx="1148991" cy="188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4966C433-E7E4-3567-F9CB-9FA22F037C6E}"/>
              </a:ext>
            </a:extLst>
          </p:cNvPr>
          <p:cNvCxnSpPr>
            <a:stCxn id="5" idx="6"/>
            <a:endCxn id="19" idx="2"/>
          </p:cNvCxnSpPr>
          <p:nvPr/>
        </p:nvCxnSpPr>
        <p:spPr>
          <a:xfrm flipV="1">
            <a:off x="2434975" y="4221996"/>
            <a:ext cx="909263" cy="674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18F53A96-EEEC-2647-9C40-33C1642FCC01}"/>
              </a:ext>
            </a:extLst>
          </p:cNvPr>
          <p:cNvCxnSpPr>
            <a:stCxn id="19" idx="6"/>
            <a:endCxn id="14" idx="2"/>
          </p:cNvCxnSpPr>
          <p:nvPr/>
        </p:nvCxnSpPr>
        <p:spPr>
          <a:xfrm flipV="1">
            <a:off x="3950413" y="4212410"/>
            <a:ext cx="1191798" cy="95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99060452-750D-75F6-8E05-95EFAA6CE02B}"/>
              </a:ext>
            </a:extLst>
          </p:cNvPr>
          <p:cNvCxnSpPr>
            <a:stCxn id="5" idx="5"/>
            <a:endCxn id="18" idx="2"/>
          </p:cNvCxnSpPr>
          <p:nvPr/>
        </p:nvCxnSpPr>
        <p:spPr>
          <a:xfrm>
            <a:off x="2346203" y="4489250"/>
            <a:ext cx="1023717" cy="4867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93E59395-E92B-CA5D-70A8-481D585CC188}"/>
              </a:ext>
            </a:extLst>
          </p:cNvPr>
          <p:cNvCxnSpPr>
            <a:stCxn id="18" idx="6"/>
            <a:endCxn id="15" idx="2"/>
          </p:cNvCxnSpPr>
          <p:nvPr/>
        </p:nvCxnSpPr>
        <p:spPr>
          <a:xfrm>
            <a:off x="3976095" y="4976036"/>
            <a:ext cx="1174680" cy="256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78AED262-EC08-95A5-07BD-F75392DE1CA5}"/>
              </a:ext>
            </a:extLst>
          </p:cNvPr>
          <p:cNvCxnSpPr>
            <a:stCxn id="5" idx="4"/>
            <a:endCxn id="17" idx="1"/>
          </p:cNvCxnSpPr>
          <p:nvPr/>
        </p:nvCxnSpPr>
        <p:spPr>
          <a:xfrm>
            <a:off x="2131888" y="4572004"/>
            <a:ext cx="1326805" cy="1017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37B77C43-58ED-482D-1A4B-5390C624D9E1}"/>
              </a:ext>
            </a:extLst>
          </p:cNvPr>
          <p:cNvCxnSpPr>
            <a:stCxn id="11" idx="6"/>
            <a:endCxn id="16" idx="2"/>
          </p:cNvCxnSpPr>
          <p:nvPr/>
        </p:nvCxnSpPr>
        <p:spPr>
          <a:xfrm>
            <a:off x="4070283" y="5789350"/>
            <a:ext cx="1037686" cy="326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BEE8D1CE-BB49-C95C-2324-244A14527B8B}"/>
              </a:ext>
            </a:extLst>
          </p:cNvPr>
          <p:cNvSpPr txBox="1"/>
          <p:nvPr/>
        </p:nvSpPr>
        <p:spPr>
          <a:xfrm>
            <a:off x="5866547" y="3135340"/>
            <a:ext cx="1643865" cy="369332"/>
          </a:xfrm>
          <a:prstGeom prst="rect">
            <a:avLst/>
          </a:prstGeom>
          <a:noFill/>
        </p:spPr>
        <p:txBody>
          <a:bodyPr wrap="square" rtlCol="0">
            <a:spAutoFit/>
          </a:bodyPr>
          <a:lstStyle/>
          <a:p>
            <a:r>
              <a:rPr lang="en-US"/>
              <a:t>return LE;</a:t>
            </a:r>
            <a:endParaRPr lang="en-IN" dirty="0"/>
          </a:p>
        </p:txBody>
      </p:sp>
      <p:sp>
        <p:nvSpPr>
          <p:cNvPr id="29" name="TextBox 28">
            <a:extLst>
              <a:ext uri="{FF2B5EF4-FFF2-40B4-BE49-F238E27FC236}">
                <a16:creationId xmlns:a16="http://schemas.microsoft.com/office/drawing/2014/main" id="{EB95EA12-CF98-5C33-604C-FE35238077D4}"/>
              </a:ext>
            </a:extLst>
          </p:cNvPr>
          <p:cNvSpPr txBox="1"/>
          <p:nvPr/>
        </p:nvSpPr>
        <p:spPr>
          <a:xfrm>
            <a:off x="5813467" y="3965833"/>
            <a:ext cx="1643865" cy="369332"/>
          </a:xfrm>
          <a:prstGeom prst="rect">
            <a:avLst/>
          </a:prstGeom>
          <a:noFill/>
        </p:spPr>
        <p:txBody>
          <a:bodyPr wrap="square" rtlCol="0">
            <a:spAutoFit/>
          </a:bodyPr>
          <a:lstStyle/>
          <a:p>
            <a:r>
              <a:rPr lang="en-US" dirty="0"/>
              <a:t>return DE;</a:t>
            </a:r>
            <a:endParaRPr lang="en-IN" dirty="0"/>
          </a:p>
        </p:txBody>
      </p:sp>
      <p:sp>
        <p:nvSpPr>
          <p:cNvPr id="30" name="TextBox 29">
            <a:extLst>
              <a:ext uri="{FF2B5EF4-FFF2-40B4-BE49-F238E27FC236}">
                <a16:creationId xmlns:a16="http://schemas.microsoft.com/office/drawing/2014/main" id="{62B37D5B-3B0A-F43A-838D-5DAA1F813D1D}"/>
              </a:ext>
            </a:extLst>
          </p:cNvPr>
          <p:cNvSpPr txBox="1"/>
          <p:nvPr/>
        </p:nvSpPr>
        <p:spPr>
          <a:xfrm>
            <a:off x="5811755" y="4847697"/>
            <a:ext cx="1643865" cy="369332"/>
          </a:xfrm>
          <a:prstGeom prst="rect">
            <a:avLst/>
          </a:prstGeom>
          <a:noFill/>
        </p:spPr>
        <p:txBody>
          <a:bodyPr wrap="square" rtlCol="0">
            <a:spAutoFit/>
          </a:bodyPr>
          <a:lstStyle/>
          <a:p>
            <a:r>
              <a:rPr lang="en-US" dirty="0"/>
              <a:t>return NE;</a:t>
            </a:r>
            <a:endParaRPr lang="en-IN" dirty="0"/>
          </a:p>
        </p:txBody>
      </p:sp>
      <p:sp>
        <p:nvSpPr>
          <p:cNvPr id="31" name="TextBox 30">
            <a:extLst>
              <a:ext uri="{FF2B5EF4-FFF2-40B4-BE49-F238E27FC236}">
                <a16:creationId xmlns:a16="http://schemas.microsoft.com/office/drawing/2014/main" id="{72A56766-0720-EA6A-C5B8-60EAAEABB52B}"/>
              </a:ext>
            </a:extLst>
          </p:cNvPr>
          <p:cNvSpPr txBox="1"/>
          <p:nvPr/>
        </p:nvSpPr>
        <p:spPr>
          <a:xfrm>
            <a:off x="5881961" y="5606274"/>
            <a:ext cx="1643865" cy="369332"/>
          </a:xfrm>
          <a:prstGeom prst="rect">
            <a:avLst/>
          </a:prstGeom>
          <a:noFill/>
        </p:spPr>
        <p:txBody>
          <a:bodyPr wrap="square" rtlCol="0">
            <a:spAutoFit/>
          </a:bodyPr>
          <a:lstStyle/>
          <a:p>
            <a:r>
              <a:rPr lang="en-US" dirty="0"/>
              <a:t>return GE;</a:t>
            </a:r>
            <a:endParaRPr lang="en-IN" dirty="0"/>
          </a:p>
        </p:txBody>
      </p:sp>
      <p:sp>
        <p:nvSpPr>
          <p:cNvPr id="33" name="TextBox 32">
            <a:extLst>
              <a:ext uri="{FF2B5EF4-FFF2-40B4-BE49-F238E27FC236}">
                <a16:creationId xmlns:a16="http://schemas.microsoft.com/office/drawing/2014/main" id="{8A92B908-142E-A056-F1C0-FC8AC1DBA818}"/>
              </a:ext>
            </a:extLst>
          </p:cNvPr>
          <p:cNvSpPr txBox="1"/>
          <p:nvPr/>
        </p:nvSpPr>
        <p:spPr>
          <a:xfrm>
            <a:off x="2476078" y="3464102"/>
            <a:ext cx="1643865" cy="369332"/>
          </a:xfrm>
          <a:prstGeom prst="rect">
            <a:avLst/>
          </a:prstGeom>
          <a:noFill/>
        </p:spPr>
        <p:txBody>
          <a:bodyPr wrap="square" rtlCol="0">
            <a:spAutoFit/>
          </a:bodyPr>
          <a:lstStyle/>
          <a:p>
            <a:r>
              <a:rPr lang="en-US" dirty="0"/>
              <a:t>&lt;</a:t>
            </a:r>
            <a:endParaRPr lang="en-IN" dirty="0"/>
          </a:p>
        </p:txBody>
      </p:sp>
      <p:sp>
        <p:nvSpPr>
          <p:cNvPr id="34" name="TextBox 33">
            <a:extLst>
              <a:ext uri="{FF2B5EF4-FFF2-40B4-BE49-F238E27FC236}">
                <a16:creationId xmlns:a16="http://schemas.microsoft.com/office/drawing/2014/main" id="{3EB097A3-EA1B-84A1-9DC0-819AE15874DD}"/>
              </a:ext>
            </a:extLst>
          </p:cNvPr>
          <p:cNvSpPr txBox="1"/>
          <p:nvPr/>
        </p:nvSpPr>
        <p:spPr>
          <a:xfrm>
            <a:off x="4292886" y="3061699"/>
            <a:ext cx="1643865" cy="369332"/>
          </a:xfrm>
          <a:prstGeom prst="rect">
            <a:avLst/>
          </a:prstGeom>
          <a:noFill/>
        </p:spPr>
        <p:txBody>
          <a:bodyPr wrap="square" rtlCol="0">
            <a:spAutoFit/>
          </a:bodyPr>
          <a:lstStyle/>
          <a:p>
            <a:r>
              <a:rPr lang="en-US" dirty="0"/>
              <a:t>=</a:t>
            </a:r>
            <a:endParaRPr lang="en-IN" dirty="0"/>
          </a:p>
        </p:txBody>
      </p:sp>
      <p:sp>
        <p:nvSpPr>
          <p:cNvPr id="35" name="TextBox 34">
            <a:extLst>
              <a:ext uri="{FF2B5EF4-FFF2-40B4-BE49-F238E27FC236}">
                <a16:creationId xmlns:a16="http://schemas.microsoft.com/office/drawing/2014/main" id="{9EB7FFCD-2773-9E19-109F-D04ECB604D25}"/>
              </a:ext>
            </a:extLst>
          </p:cNvPr>
          <p:cNvSpPr txBox="1"/>
          <p:nvPr/>
        </p:nvSpPr>
        <p:spPr>
          <a:xfrm>
            <a:off x="2647314" y="3912737"/>
            <a:ext cx="1643865" cy="369332"/>
          </a:xfrm>
          <a:prstGeom prst="rect">
            <a:avLst/>
          </a:prstGeom>
          <a:noFill/>
        </p:spPr>
        <p:txBody>
          <a:bodyPr wrap="square" rtlCol="0">
            <a:spAutoFit/>
          </a:bodyPr>
          <a:lstStyle/>
          <a:p>
            <a:r>
              <a:rPr lang="en-US" dirty="0"/>
              <a:t>=</a:t>
            </a:r>
            <a:endParaRPr lang="en-IN" dirty="0"/>
          </a:p>
        </p:txBody>
      </p:sp>
      <p:sp>
        <p:nvSpPr>
          <p:cNvPr id="36" name="TextBox 35">
            <a:extLst>
              <a:ext uri="{FF2B5EF4-FFF2-40B4-BE49-F238E27FC236}">
                <a16:creationId xmlns:a16="http://schemas.microsoft.com/office/drawing/2014/main" id="{6AA8A1C6-CBDF-0967-E438-FBF5BFF2C47E}"/>
              </a:ext>
            </a:extLst>
          </p:cNvPr>
          <p:cNvSpPr txBox="1"/>
          <p:nvPr/>
        </p:nvSpPr>
        <p:spPr>
          <a:xfrm>
            <a:off x="4258638" y="3869931"/>
            <a:ext cx="1643865" cy="369332"/>
          </a:xfrm>
          <a:prstGeom prst="rect">
            <a:avLst/>
          </a:prstGeom>
          <a:noFill/>
        </p:spPr>
        <p:txBody>
          <a:bodyPr wrap="square" rtlCol="0">
            <a:spAutoFit/>
          </a:bodyPr>
          <a:lstStyle/>
          <a:p>
            <a:r>
              <a:rPr lang="en-US" dirty="0"/>
              <a:t>=</a:t>
            </a:r>
            <a:endParaRPr lang="en-IN" dirty="0"/>
          </a:p>
        </p:txBody>
      </p:sp>
      <p:sp>
        <p:nvSpPr>
          <p:cNvPr id="37" name="TextBox 36">
            <a:extLst>
              <a:ext uri="{FF2B5EF4-FFF2-40B4-BE49-F238E27FC236}">
                <a16:creationId xmlns:a16="http://schemas.microsoft.com/office/drawing/2014/main" id="{4B3BA4D9-AA65-63CD-77EC-A81F95875104}"/>
              </a:ext>
            </a:extLst>
          </p:cNvPr>
          <p:cNvSpPr txBox="1"/>
          <p:nvPr/>
        </p:nvSpPr>
        <p:spPr>
          <a:xfrm>
            <a:off x="4246654" y="4628504"/>
            <a:ext cx="1643865" cy="369332"/>
          </a:xfrm>
          <a:prstGeom prst="rect">
            <a:avLst/>
          </a:prstGeom>
          <a:noFill/>
        </p:spPr>
        <p:txBody>
          <a:bodyPr wrap="square" rtlCol="0">
            <a:spAutoFit/>
          </a:bodyPr>
          <a:lstStyle/>
          <a:p>
            <a:r>
              <a:rPr lang="en-US" dirty="0"/>
              <a:t>=</a:t>
            </a:r>
            <a:endParaRPr lang="en-IN" dirty="0"/>
          </a:p>
        </p:txBody>
      </p:sp>
      <p:sp>
        <p:nvSpPr>
          <p:cNvPr id="38" name="TextBox 37">
            <a:extLst>
              <a:ext uri="{FF2B5EF4-FFF2-40B4-BE49-F238E27FC236}">
                <a16:creationId xmlns:a16="http://schemas.microsoft.com/office/drawing/2014/main" id="{AE25E2BB-D66C-73B7-643C-69B5CEDDD4F2}"/>
              </a:ext>
            </a:extLst>
          </p:cNvPr>
          <p:cNvSpPr txBox="1"/>
          <p:nvPr/>
        </p:nvSpPr>
        <p:spPr>
          <a:xfrm>
            <a:off x="2693546" y="4431585"/>
            <a:ext cx="1643865" cy="369332"/>
          </a:xfrm>
          <a:prstGeom prst="rect">
            <a:avLst/>
          </a:prstGeom>
          <a:noFill/>
        </p:spPr>
        <p:txBody>
          <a:bodyPr wrap="square" rtlCol="0">
            <a:spAutoFit/>
          </a:bodyPr>
          <a:lstStyle/>
          <a:p>
            <a:r>
              <a:rPr lang="en-US" dirty="0"/>
              <a:t>!</a:t>
            </a:r>
            <a:endParaRPr lang="en-IN" dirty="0"/>
          </a:p>
        </p:txBody>
      </p:sp>
      <p:sp>
        <p:nvSpPr>
          <p:cNvPr id="39" name="TextBox 38">
            <a:extLst>
              <a:ext uri="{FF2B5EF4-FFF2-40B4-BE49-F238E27FC236}">
                <a16:creationId xmlns:a16="http://schemas.microsoft.com/office/drawing/2014/main" id="{EC8F0190-B66A-B734-5AEC-B29BFDE57EC5}"/>
              </a:ext>
            </a:extLst>
          </p:cNvPr>
          <p:cNvSpPr txBox="1"/>
          <p:nvPr/>
        </p:nvSpPr>
        <p:spPr>
          <a:xfrm>
            <a:off x="4274049" y="5518932"/>
            <a:ext cx="1643865" cy="369332"/>
          </a:xfrm>
          <a:prstGeom prst="rect">
            <a:avLst/>
          </a:prstGeom>
          <a:noFill/>
        </p:spPr>
        <p:txBody>
          <a:bodyPr wrap="square" rtlCol="0">
            <a:spAutoFit/>
          </a:bodyPr>
          <a:lstStyle/>
          <a:p>
            <a:r>
              <a:rPr lang="en-US" dirty="0"/>
              <a:t>=</a:t>
            </a:r>
            <a:endParaRPr lang="en-IN" dirty="0"/>
          </a:p>
        </p:txBody>
      </p:sp>
      <p:sp>
        <p:nvSpPr>
          <p:cNvPr id="40" name="TextBox 39">
            <a:extLst>
              <a:ext uri="{FF2B5EF4-FFF2-40B4-BE49-F238E27FC236}">
                <a16:creationId xmlns:a16="http://schemas.microsoft.com/office/drawing/2014/main" id="{4B5CBD62-153E-B15D-A621-B16375629BD5}"/>
              </a:ext>
            </a:extLst>
          </p:cNvPr>
          <p:cNvSpPr txBox="1"/>
          <p:nvPr/>
        </p:nvSpPr>
        <p:spPr>
          <a:xfrm>
            <a:off x="2618201" y="5003516"/>
            <a:ext cx="1643865" cy="369332"/>
          </a:xfrm>
          <a:prstGeom prst="rect">
            <a:avLst/>
          </a:prstGeom>
          <a:noFill/>
        </p:spPr>
        <p:txBody>
          <a:bodyPr wrap="square" rtlCol="0">
            <a:spAutoFit/>
          </a:bodyPr>
          <a:lstStyle/>
          <a:p>
            <a:r>
              <a:rPr lang="en-US" dirty="0"/>
              <a:t>&gt;</a:t>
            </a:r>
            <a:endParaRPr lang="en-IN" dirty="0"/>
          </a:p>
        </p:txBody>
      </p:sp>
      <p:cxnSp>
        <p:nvCxnSpPr>
          <p:cNvPr id="41" name="Straight Arrow Connector 40">
            <a:extLst>
              <a:ext uri="{FF2B5EF4-FFF2-40B4-BE49-F238E27FC236}">
                <a16:creationId xmlns:a16="http://schemas.microsoft.com/office/drawing/2014/main" id="{73F20B99-DFB4-EA06-4A9A-EC79C96AD52D}"/>
              </a:ext>
            </a:extLst>
          </p:cNvPr>
          <p:cNvCxnSpPr>
            <a:endCxn id="5" idx="2"/>
          </p:cNvCxnSpPr>
          <p:nvPr/>
        </p:nvCxnSpPr>
        <p:spPr>
          <a:xfrm>
            <a:off x="1140431" y="4289464"/>
            <a:ext cx="68836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0" name="Oval 79">
            <a:extLst>
              <a:ext uri="{FF2B5EF4-FFF2-40B4-BE49-F238E27FC236}">
                <a16:creationId xmlns:a16="http://schemas.microsoft.com/office/drawing/2014/main" id="{AA9CA9C0-6AB8-7F65-90A5-C1CBF84176DD}"/>
              </a:ext>
            </a:extLst>
          </p:cNvPr>
          <p:cNvSpPr/>
          <p:nvPr/>
        </p:nvSpPr>
        <p:spPr>
          <a:xfrm>
            <a:off x="4387070" y="2311679"/>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1" name="Oval 80">
            <a:extLst>
              <a:ext uri="{FF2B5EF4-FFF2-40B4-BE49-F238E27FC236}">
                <a16:creationId xmlns:a16="http://schemas.microsoft.com/office/drawing/2014/main" id="{F8EA27D4-891B-9558-5C71-A19E4362EAD7}"/>
              </a:ext>
            </a:extLst>
          </p:cNvPr>
          <p:cNvSpPr/>
          <p:nvPr/>
        </p:nvSpPr>
        <p:spPr>
          <a:xfrm>
            <a:off x="4436730" y="6080583"/>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3" name="Oval 82">
            <a:extLst>
              <a:ext uri="{FF2B5EF4-FFF2-40B4-BE49-F238E27FC236}">
                <a16:creationId xmlns:a16="http://schemas.microsoft.com/office/drawing/2014/main" id="{720866A4-6933-A4DE-24A2-394958577844}"/>
              </a:ext>
            </a:extLst>
          </p:cNvPr>
          <p:cNvSpPr/>
          <p:nvPr/>
        </p:nvSpPr>
        <p:spPr>
          <a:xfrm>
            <a:off x="4515489" y="6149088"/>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S11</a:t>
            </a:r>
            <a:endParaRPr lang="en-IN" sz="1200" dirty="0"/>
          </a:p>
        </p:txBody>
      </p:sp>
      <p:sp>
        <p:nvSpPr>
          <p:cNvPr id="84" name="TextBox 83">
            <a:extLst>
              <a:ext uri="{FF2B5EF4-FFF2-40B4-BE49-F238E27FC236}">
                <a16:creationId xmlns:a16="http://schemas.microsoft.com/office/drawing/2014/main" id="{CB8019DA-8E3B-C272-6BD8-69BE90F6B36D}"/>
              </a:ext>
            </a:extLst>
          </p:cNvPr>
          <p:cNvSpPr txBox="1"/>
          <p:nvPr/>
        </p:nvSpPr>
        <p:spPr>
          <a:xfrm>
            <a:off x="5202155" y="6241558"/>
            <a:ext cx="1643865" cy="369332"/>
          </a:xfrm>
          <a:prstGeom prst="rect">
            <a:avLst/>
          </a:prstGeom>
          <a:noFill/>
        </p:spPr>
        <p:txBody>
          <a:bodyPr wrap="square" rtlCol="0">
            <a:spAutoFit/>
          </a:bodyPr>
          <a:lstStyle/>
          <a:p>
            <a:r>
              <a:rPr lang="en-US" dirty="0"/>
              <a:t>return GT;</a:t>
            </a:r>
            <a:endParaRPr lang="en-IN" dirty="0"/>
          </a:p>
        </p:txBody>
      </p:sp>
      <p:sp>
        <p:nvSpPr>
          <p:cNvPr id="85" name="TextBox 84">
            <a:extLst>
              <a:ext uri="{FF2B5EF4-FFF2-40B4-BE49-F238E27FC236}">
                <a16:creationId xmlns:a16="http://schemas.microsoft.com/office/drawing/2014/main" id="{DF12D713-C745-2006-1B55-522F36B9BDBE}"/>
              </a:ext>
            </a:extLst>
          </p:cNvPr>
          <p:cNvSpPr txBox="1"/>
          <p:nvPr/>
        </p:nvSpPr>
        <p:spPr>
          <a:xfrm>
            <a:off x="5161063" y="2512034"/>
            <a:ext cx="1643865" cy="369332"/>
          </a:xfrm>
          <a:prstGeom prst="rect">
            <a:avLst/>
          </a:prstGeom>
          <a:noFill/>
        </p:spPr>
        <p:txBody>
          <a:bodyPr wrap="square" rtlCol="0">
            <a:spAutoFit/>
          </a:bodyPr>
          <a:lstStyle/>
          <a:p>
            <a:r>
              <a:rPr lang="en-US" dirty="0"/>
              <a:t>return LT;</a:t>
            </a:r>
            <a:endParaRPr lang="en-IN" dirty="0"/>
          </a:p>
        </p:txBody>
      </p:sp>
      <p:sp>
        <p:nvSpPr>
          <p:cNvPr id="88" name="Oval 87">
            <a:extLst>
              <a:ext uri="{FF2B5EF4-FFF2-40B4-BE49-F238E27FC236}">
                <a16:creationId xmlns:a16="http://schemas.microsoft.com/office/drawing/2014/main" id="{2BC31921-0404-47C7-96F1-C702360B8CCD}"/>
              </a:ext>
            </a:extLst>
          </p:cNvPr>
          <p:cNvSpPr/>
          <p:nvPr/>
        </p:nvSpPr>
        <p:spPr>
          <a:xfrm>
            <a:off x="4469273" y="2381894"/>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S3</a:t>
            </a:r>
            <a:endParaRPr lang="en-IN" dirty="0"/>
          </a:p>
        </p:txBody>
      </p:sp>
      <p:cxnSp>
        <p:nvCxnSpPr>
          <p:cNvPr id="91" name="Straight Arrow Connector 90">
            <a:extLst>
              <a:ext uri="{FF2B5EF4-FFF2-40B4-BE49-F238E27FC236}">
                <a16:creationId xmlns:a16="http://schemas.microsoft.com/office/drawing/2014/main" id="{E6BFAEC5-B744-1DE5-0E57-F233A1F97D19}"/>
              </a:ext>
            </a:extLst>
          </p:cNvPr>
          <p:cNvCxnSpPr>
            <a:stCxn id="12" idx="7"/>
            <a:endCxn id="88" idx="3"/>
          </p:cNvCxnSpPr>
          <p:nvPr/>
        </p:nvCxnSpPr>
        <p:spPr>
          <a:xfrm flipV="1">
            <a:off x="3906158" y="2864219"/>
            <a:ext cx="651887" cy="3298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26577BDA-8643-5E0E-4FB7-EC6D019FFE63}"/>
              </a:ext>
            </a:extLst>
          </p:cNvPr>
          <p:cNvCxnSpPr>
            <a:stCxn id="17" idx="5"/>
            <a:endCxn id="83" idx="1"/>
          </p:cNvCxnSpPr>
          <p:nvPr/>
        </p:nvCxnSpPr>
        <p:spPr>
          <a:xfrm>
            <a:off x="3887324" y="5989276"/>
            <a:ext cx="716937" cy="2425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97B03135-37C4-7029-7764-6BA2E268ACD9}"/>
              </a:ext>
            </a:extLst>
          </p:cNvPr>
          <p:cNvSpPr txBox="1"/>
          <p:nvPr/>
        </p:nvSpPr>
        <p:spPr>
          <a:xfrm>
            <a:off x="4994966" y="2222647"/>
            <a:ext cx="1643865" cy="369332"/>
          </a:xfrm>
          <a:prstGeom prst="rect">
            <a:avLst/>
          </a:prstGeom>
          <a:noFill/>
        </p:spPr>
        <p:txBody>
          <a:bodyPr wrap="square" rtlCol="0">
            <a:spAutoFit/>
          </a:bodyPr>
          <a:lstStyle/>
          <a:p>
            <a:r>
              <a:rPr lang="en-US" b="1" dirty="0">
                <a:solidFill>
                  <a:srgbClr val="FF0000"/>
                </a:solidFill>
              </a:rPr>
              <a:t>*</a:t>
            </a:r>
            <a:endParaRPr lang="en-IN" b="1" dirty="0">
              <a:solidFill>
                <a:srgbClr val="FF0000"/>
              </a:solidFill>
            </a:endParaRPr>
          </a:p>
        </p:txBody>
      </p:sp>
      <p:sp>
        <p:nvSpPr>
          <p:cNvPr id="95" name="TextBox 94">
            <a:extLst>
              <a:ext uri="{FF2B5EF4-FFF2-40B4-BE49-F238E27FC236}">
                <a16:creationId xmlns:a16="http://schemas.microsoft.com/office/drawing/2014/main" id="{35F83C2D-D70C-C67C-DE03-6DD5491EE96C}"/>
              </a:ext>
            </a:extLst>
          </p:cNvPr>
          <p:cNvSpPr txBox="1"/>
          <p:nvPr/>
        </p:nvSpPr>
        <p:spPr>
          <a:xfrm>
            <a:off x="5075448" y="6073751"/>
            <a:ext cx="1643865" cy="369332"/>
          </a:xfrm>
          <a:prstGeom prst="rect">
            <a:avLst/>
          </a:prstGeom>
          <a:noFill/>
        </p:spPr>
        <p:txBody>
          <a:bodyPr wrap="square" rtlCol="0">
            <a:spAutoFit/>
          </a:bodyPr>
          <a:lstStyle/>
          <a:p>
            <a:r>
              <a:rPr lang="en-US" b="1" dirty="0">
                <a:solidFill>
                  <a:srgbClr val="FF0000"/>
                </a:solidFill>
              </a:rPr>
              <a:t>*</a:t>
            </a:r>
            <a:endParaRPr lang="en-IN" b="1" dirty="0">
              <a:solidFill>
                <a:srgbClr val="FF0000"/>
              </a:solidFill>
            </a:endParaRPr>
          </a:p>
        </p:txBody>
      </p:sp>
      <p:sp>
        <p:nvSpPr>
          <p:cNvPr id="96" name="TextBox 95">
            <a:extLst>
              <a:ext uri="{FF2B5EF4-FFF2-40B4-BE49-F238E27FC236}">
                <a16:creationId xmlns:a16="http://schemas.microsoft.com/office/drawing/2014/main" id="{74CECFAE-E7AA-13C2-0BD8-54EB8EBDFB3E}"/>
              </a:ext>
            </a:extLst>
          </p:cNvPr>
          <p:cNvSpPr txBox="1"/>
          <p:nvPr/>
        </p:nvSpPr>
        <p:spPr>
          <a:xfrm>
            <a:off x="3546307" y="2664434"/>
            <a:ext cx="1643865" cy="369332"/>
          </a:xfrm>
          <a:prstGeom prst="rect">
            <a:avLst/>
          </a:prstGeom>
          <a:noFill/>
        </p:spPr>
        <p:txBody>
          <a:bodyPr wrap="square" rtlCol="0">
            <a:spAutoFit/>
          </a:bodyPr>
          <a:lstStyle/>
          <a:p>
            <a:r>
              <a:rPr lang="en-US" dirty="0"/>
              <a:t>other</a:t>
            </a:r>
            <a:endParaRPr lang="en-IN" dirty="0"/>
          </a:p>
        </p:txBody>
      </p:sp>
      <p:sp>
        <p:nvSpPr>
          <p:cNvPr id="97" name="TextBox 96">
            <a:extLst>
              <a:ext uri="{FF2B5EF4-FFF2-40B4-BE49-F238E27FC236}">
                <a16:creationId xmlns:a16="http://schemas.microsoft.com/office/drawing/2014/main" id="{55CB8BE2-83C8-42EE-09AF-5EB744BB81DC}"/>
              </a:ext>
            </a:extLst>
          </p:cNvPr>
          <p:cNvSpPr txBox="1"/>
          <p:nvPr/>
        </p:nvSpPr>
        <p:spPr>
          <a:xfrm>
            <a:off x="3698707" y="6123169"/>
            <a:ext cx="1643865" cy="369332"/>
          </a:xfrm>
          <a:prstGeom prst="rect">
            <a:avLst/>
          </a:prstGeom>
          <a:noFill/>
        </p:spPr>
        <p:txBody>
          <a:bodyPr wrap="square" rtlCol="0">
            <a:spAutoFit/>
          </a:bodyPr>
          <a:lstStyle/>
          <a:p>
            <a:r>
              <a:rPr lang="en-US" dirty="0"/>
              <a:t>other</a:t>
            </a:r>
            <a:endParaRPr lang="en-IN" dirty="0"/>
          </a:p>
        </p:txBody>
      </p:sp>
      <p:sp>
        <p:nvSpPr>
          <p:cNvPr id="32" name="TextBox 31">
            <a:extLst>
              <a:ext uri="{FF2B5EF4-FFF2-40B4-BE49-F238E27FC236}">
                <a16:creationId xmlns:a16="http://schemas.microsoft.com/office/drawing/2014/main" id="{0B2F532D-27DD-6927-9CC9-3D4B8C6D23B9}"/>
              </a:ext>
            </a:extLst>
          </p:cNvPr>
          <p:cNvSpPr txBox="1"/>
          <p:nvPr/>
        </p:nvSpPr>
        <p:spPr>
          <a:xfrm>
            <a:off x="8131625" y="5239434"/>
            <a:ext cx="2100946" cy="646331"/>
          </a:xfrm>
          <a:prstGeom prst="rect">
            <a:avLst/>
          </a:prstGeom>
          <a:noFill/>
        </p:spPr>
        <p:txBody>
          <a:bodyPr wrap="square">
            <a:spAutoFit/>
          </a:bodyPr>
          <a:lstStyle/>
          <a:p>
            <a:r>
              <a:rPr lang="en-IN" sz="1800" dirty="0"/>
              <a:t>Scan</a:t>
            </a:r>
            <a:r>
              <a:rPr lang="en-IN" sz="1800" dirty="0">
                <a:solidFill>
                  <a:schemeClr val="accent1"/>
                </a:solidFill>
              </a:rPr>
              <a:t> </a:t>
            </a:r>
            <a:r>
              <a:rPr lang="en-IN" sz="1800" dirty="0">
                <a:solidFill>
                  <a:srgbClr val="FF0000"/>
                </a:solidFill>
              </a:rPr>
              <a:t>&lt;=&lt;!=</a:t>
            </a:r>
            <a:r>
              <a:rPr lang="en-IN" sz="1800" dirty="0">
                <a:solidFill>
                  <a:schemeClr val="accent1"/>
                </a:solidFill>
              </a:rPr>
              <a:t>&gt;`\n’</a:t>
            </a:r>
          </a:p>
          <a:p>
            <a:r>
              <a:rPr lang="en-IN" dirty="0">
                <a:solidFill>
                  <a:schemeClr val="accent1"/>
                </a:solidFill>
              </a:rPr>
              <a:t>LE LT NE</a:t>
            </a:r>
            <a:endParaRPr lang="en-IN" sz="1800" dirty="0">
              <a:solidFill>
                <a:schemeClr val="accent1"/>
              </a:solidFill>
            </a:endParaRPr>
          </a:p>
        </p:txBody>
      </p:sp>
    </p:spTree>
    <p:extLst>
      <p:ext uri="{BB962C8B-B14F-4D97-AF65-F5344CB8AC3E}">
        <p14:creationId xmlns:p14="http://schemas.microsoft.com/office/powerpoint/2010/main" val="135909075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5C507D-41A5-3EDD-A08D-97957DC660B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2B33A8D-24AE-D095-F5C5-6526D251EBBE}"/>
              </a:ext>
            </a:extLst>
          </p:cNvPr>
          <p:cNvSpPr>
            <a:spLocks noGrp="1"/>
          </p:cNvSpPr>
          <p:nvPr>
            <p:ph type="title"/>
          </p:nvPr>
        </p:nvSpPr>
        <p:spPr/>
        <p:txBody>
          <a:bodyPr/>
          <a:lstStyle/>
          <a:p>
            <a:r>
              <a:rPr lang="en-US" dirty="0"/>
              <a:t>Transition diagram for </a:t>
            </a:r>
            <a:r>
              <a:rPr lang="en-US" dirty="0" err="1"/>
              <a:t>relop</a:t>
            </a:r>
            <a:endParaRPr lang="en-US" dirty="0"/>
          </a:p>
        </p:txBody>
      </p:sp>
      <p:sp>
        <p:nvSpPr>
          <p:cNvPr id="3" name="Content Placeholder 2">
            <a:extLst>
              <a:ext uri="{FF2B5EF4-FFF2-40B4-BE49-F238E27FC236}">
                <a16:creationId xmlns:a16="http://schemas.microsoft.com/office/drawing/2014/main" id="{C44C2565-CC03-2300-0106-CAF307A5C7EF}"/>
              </a:ext>
            </a:extLst>
          </p:cNvPr>
          <p:cNvSpPr>
            <a:spLocks noGrp="1"/>
          </p:cNvSpPr>
          <p:nvPr>
            <p:ph idx="1"/>
          </p:nvPr>
        </p:nvSpPr>
        <p:spPr/>
        <p:txBody>
          <a:bodyPr/>
          <a:lstStyle/>
          <a:p>
            <a:r>
              <a:rPr lang="en-US" dirty="0">
                <a:solidFill>
                  <a:schemeClr val="accent1"/>
                </a:solidFill>
              </a:rPr>
              <a:t>*</a:t>
            </a:r>
            <a:r>
              <a:rPr lang="en-US" dirty="0"/>
              <a:t> at a FA state is used to indicate that we must retract the input one position</a:t>
            </a:r>
          </a:p>
        </p:txBody>
      </p:sp>
      <p:sp>
        <p:nvSpPr>
          <p:cNvPr id="4" name="TextBox 3">
            <a:extLst>
              <a:ext uri="{FF2B5EF4-FFF2-40B4-BE49-F238E27FC236}">
                <a16:creationId xmlns:a16="http://schemas.microsoft.com/office/drawing/2014/main" id="{D327D9CB-3981-D224-6204-92FAA5533224}"/>
              </a:ext>
            </a:extLst>
          </p:cNvPr>
          <p:cNvSpPr txBox="1"/>
          <p:nvPr/>
        </p:nvSpPr>
        <p:spPr>
          <a:xfrm>
            <a:off x="10505440" y="2844800"/>
            <a:ext cx="1452880" cy="1754326"/>
          </a:xfrm>
          <a:prstGeom prst="rect">
            <a:avLst/>
          </a:prstGeom>
          <a:noFill/>
        </p:spPr>
        <p:txBody>
          <a:bodyPr wrap="square" rtlCol="0">
            <a:spAutoFit/>
          </a:bodyPr>
          <a:lstStyle/>
          <a:p>
            <a:pPr marL="0" indent="0">
              <a:buNone/>
            </a:pPr>
            <a:r>
              <a:rPr lang="en-US" dirty="0"/>
              <a:t>&lt;      LT</a:t>
            </a:r>
          </a:p>
          <a:p>
            <a:pPr marL="0" indent="0">
              <a:buNone/>
            </a:pPr>
            <a:r>
              <a:rPr lang="en-US" dirty="0"/>
              <a:t>&lt;=    LE</a:t>
            </a:r>
          </a:p>
          <a:p>
            <a:pPr marL="0" indent="0">
              <a:buNone/>
            </a:pPr>
            <a:r>
              <a:rPr lang="en-US" dirty="0"/>
              <a:t>==    DE</a:t>
            </a:r>
          </a:p>
          <a:p>
            <a:pPr marL="0" indent="0">
              <a:buNone/>
            </a:pPr>
            <a:r>
              <a:rPr lang="en-US" dirty="0"/>
              <a:t>!=     NE</a:t>
            </a:r>
          </a:p>
          <a:p>
            <a:pPr marL="0" indent="0">
              <a:buNone/>
            </a:pPr>
            <a:r>
              <a:rPr lang="en-US" dirty="0"/>
              <a:t>&gt;      GT</a:t>
            </a:r>
          </a:p>
          <a:p>
            <a:pPr marL="0" indent="0">
              <a:buNone/>
            </a:pPr>
            <a:r>
              <a:rPr lang="en-US" dirty="0"/>
              <a:t>&gt;=    GE</a:t>
            </a:r>
            <a:endParaRPr lang="en-IN" dirty="0"/>
          </a:p>
        </p:txBody>
      </p:sp>
      <p:sp>
        <p:nvSpPr>
          <p:cNvPr id="5" name="Oval 4">
            <a:extLst>
              <a:ext uri="{FF2B5EF4-FFF2-40B4-BE49-F238E27FC236}">
                <a16:creationId xmlns:a16="http://schemas.microsoft.com/office/drawing/2014/main" id="{D864B1BC-BC78-6E18-7BBD-82B85DC38D62}"/>
              </a:ext>
            </a:extLst>
          </p:cNvPr>
          <p:cNvSpPr/>
          <p:nvPr/>
        </p:nvSpPr>
        <p:spPr>
          <a:xfrm>
            <a:off x="1828800" y="4006925"/>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S1</a:t>
            </a:r>
            <a:endParaRPr lang="en-IN" dirty="0"/>
          </a:p>
        </p:txBody>
      </p:sp>
      <p:sp>
        <p:nvSpPr>
          <p:cNvPr id="7" name="Oval 6">
            <a:extLst>
              <a:ext uri="{FF2B5EF4-FFF2-40B4-BE49-F238E27FC236}">
                <a16:creationId xmlns:a16="http://schemas.microsoft.com/office/drawing/2014/main" id="{57D916C3-915C-E206-630A-EF9CC31DBF6D}"/>
              </a:ext>
            </a:extLst>
          </p:cNvPr>
          <p:cNvSpPr/>
          <p:nvPr/>
        </p:nvSpPr>
        <p:spPr>
          <a:xfrm>
            <a:off x="5042898" y="3039446"/>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a:extLst>
              <a:ext uri="{FF2B5EF4-FFF2-40B4-BE49-F238E27FC236}">
                <a16:creationId xmlns:a16="http://schemas.microsoft.com/office/drawing/2014/main" id="{7D78582A-A33F-4D96-06D9-CBAA454BFA98}"/>
              </a:ext>
            </a:extLst>
          </p:cNvPr>
          <p:cNvSpPr/>
          <p:nvPr/>
        </p:nvSpPr>
        <p:spPr>
          <a:xfrm>
            <a:off x="5061728" y="3849386"/>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Oval 8">
            <a:extLst>
              <a:ext uri="{FF2B5EF4-FFF2-40B4-BE49-F238E27FC236}">
                <a16:creationId xmlns:a16="http://schemas.microsoft.com/office/drawing/2014/main" id="{0B108A24-0BBF-DFBC-4A2D-723B697234B8}"/>
              </a:ext>
            </a:extLst>
          </p:cNvPr>
          <p:cNvSpPr/>
          <p:nvPr/>
        </p:nvSpPr>
        <p:spPr>
          <a:xfrm>
            <a:off x="5060018" y="4649057"/>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Oval 9">
            <a:extLst>
              <a:ext uri="{FF2B5EF4-FFF2-40B4-BE49-F238E27FC236}">
                <a16:creationId xmlns:a16="http://schemas.microsoft.com/office/drawing/2014/main" id="{5806AD4D-D21E-E1A0-E5B3-BB7EB298F463}"/>
              </a:ext>
            </a:extLst>
          </p:cNvPr>
          <p:cNvSpPr/>
          <p:nvPr/>
        </p:nvSpPr>
        <p:spPr>
          <a:xfrm>
            <a:off x="5037760" y="5459002"/>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a:extLst>
              <a:ext uri="{FF2B5EF4-FFF2-40B4-BE49-F238E27FC236}">
                <a16:creationId xmlns:a16="http://schemas.microsoft.com/office/drawing/2014/main" id="{A2A4AD17-D9D1-FD7D-9081-EBCBBAA2AD8B}"/>
              </a:ext>
            </a:extLst>
          </p:cNvPr>
          <p:cNvSpPr/>
          <p:nvPr/>
        </p:nvSpPr>
        <p:spPr>
          <a:xfrm>
            <a:off x="3289447" y="5436740"/>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Oval 11">
            <a:extLst>
              <a:ext uri="{FF2B5EF4-FFF2-40B4-BE49-F238E27FC236}">
                <a16:creationId xmlns:a16="http://schemas.microsoft.com/office/drawing/2014/main" id="{749B3935-B3EC-69EA-D5EE-2B5B4A019FCD}"/>
              </a:ext>
            </a:extLst>
          </p:cNvPr>
          <p:cNvSpPr/>
          <p:nvPr/>
        </p:nvSpPr>
        <p:spPr>
          <a:xfrm>
            <a:off x="3388755" y="3111363"/>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S2</a:t>
            </a:r>
            <a:endParaRPr lang="en-IN" dirty="0"/>
          </a:p>
        </p:txBody>
      </p:sp>
      <p:sp>
        <p:nvSpPr>
          <p:cNvPr id="13" name="Oval 12">
            <a:extLst>
              <a:ext uri="{FF2B5EF4-FFF2-40B4-BE49-F238E27FC236}">
                <a16:creationId xmlns:a16="http://schemas.microsoft.com/office/drawing/2014/main" id="{E7F70BB4-EFD2-C0E3-8373-6BA5A858EC6D}"/>
              </a:ext>
            </a:extLst>
          </p:cNvPr>
          <p:cNvSpPr/>
          <p:nvPr/>
        </p:nvSpPr>
        <p:spPr>
          <a:xfrm>
            <a:off x="5143921" y="3130201"/>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S4</a:t>
            </a:r>
            <a:endParaRPr lang="en-IN" dirty="0"/>
          </a:p>
        </p:txBody>
      </p:sp>
      <p:sp>
        <p:nvSpPr>
          <p:cNvPr id="14" name="Oval 13">
            <a:extLst>
              <a:ext uri="{FF2B5EF4-FFF2-40B4-BE49-F238E27FC236}">
                <a16:creationId xmlns:a16="http://schemas.microsoft.com/office/drawing/2014/main" id="{579658B0-C152-32EF-9677-F08A051C2CC6}"/>
              </a:ext>
            </a:extLst>
          </p:cNvPr>
          <p:cNvSpPr/>
          <p:nvPr/>
        </p:nvSpPr>
        <p:spPr>
          <a:xfrm>
            <a:off x="5142211" y="3929870"/>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S6</a:t>
            </a:r>
            <a:endParaRPr lang="en-IN" dirty="0"/>
          </a:p>
        </p:txBody>
      </p:sp>
      <p:sp>
        <p:nvSpPr>
          <p:cNvPr id="15" name="Oval 14">
            <a:extLst>
              <a:ext uri="{FF2B5EF4-FFF2-40B4-BE49-F238E27FC236}">
                <a16:creationId xmlns:a16="http://schemas.microsoft.com/office/drawing/2014/main" id="{234057C4-8243-BF7F-9AF1-639A6A8ABB69}"/>
              </a:ext>
            </a:extLst>
          </p:cNvPr>
          <p:cNvSpPr/>
          <p:nvPr/>
        </p:nvSpPr>
        <p:spPr>
          <a:xfrm>
            <a:off x="5150775" y="4719127"/>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S8</a:t>
            </a:r>
            <a:endParaRPr lang="en-IN" dirty="0"/>
          </a:p>
        </p:txBody>
      </p:sp>
      <p:sp>
        <p:nvSpPr>
          <p:cNvPr id="16" name="Oval 15">
            <a:extLst>
              <a:ext uri="{FF2B5EF4-FFF2-40B4-BE49-F238E27FC236}">
                <a16:creationId xmlns:a16="http://schemas.microsoft.com/office/drawing/2014/main" id="{4B8EBAD0-A28D-0EE0-14FA-187DFDAF0809}"/>
              </a:ext>
            </a:extLst>
          </p:cNvPr>
          <p:cNvSpPr/>
          <p:nvPr/>
        </p:nvSpPr>
        <p:spPr>
          <a:xfrm>
            <a:off x="5107969" y="5539483"/>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S10</a:t>
            </a:r>
            <a:endParaRPr lang="en-IN" sz="1200" dirty="0"/>
          </a:p>
        </p:txBody>
      </p:sp>
      <p:sp>
        <p:nvSpPr>
          <p:cNvPr id="17" name="Oval 16">
            <a:extLst>
              <a:ext uri="{FF2B5EF4-FFF2-40B4-BE49-F238E27FC236}">
                <a16:creationId xmlns:a16="http://schemas.microsoft.com/office/drawing/2014/main" id="{22898129-D6BD-A89E-A037-86E1B54ECBC4}"/>
              </a:ext>
            </a:extLst>
          </p:cNvPr>
          <p:cNvSpPr/>
          <p:nvPr/>
        </p:nvSpPr>
        <p:spPr>
          <a:xfrm>
            <a:off x="3369921" y="5506951"/>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S9</a:t>
            </a:r>
            <a:endParaRPr lang="en-IN" dirty="0"/>
          </a:p>
        </p:txBody>
      </p:sp>
      <p:sp>
        <p:nvSpPr>
          <p:cNvPr id="18" name="Oval 17">
            <a:extLst>
              <a:ext uri="{FF2B5EF4-FFF2-40B4-BE49-F238E27FC236}">
                <a16:creationId xmlns:a16="http://schemas.microsoft.com/office/drawing/2014/main" id="{3B06B0C4-27FB-FA98-AC15-F8FDDC125D3F}"/>
              </a:ext>
            </a:extLst>
          </p:cNvPr>
          <p:cNvSpPr/>
          <p:nvPr/>
        </p:nvSpPr>
        <p:spPr>
          <a:xfrm>
            <a:off x="3369920" y="4693496"/>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S7</a:t>
            </a:r>
            <a:endParaRPr lang="en-IN" dirty="0"/>
          </a:p>
        </p:txBody>
      </p:sp>
      <p:sp>
        <p:nvSpPr>
          <p:cNvPr id="19" name="Oval 18">
            <a:extLst>
              <a:ext uri="{FF2B5EF4-FFF2-40B4-BE49-F238E27FC236}">
                <a16:creationId xmlns:a16="http://schemas.microsoft.com/office/drawing/2014/main" id="{42CD9FB7-6949-8456-FA30-01C68A13BC42}"/>
              </a:ext>
            </a:extLst>
          </p:cNvPr>
          <p:cNvSpPr/>
          <p:nvPr/>
        </p:nvSpPr>
        <p:spPr>
          <a:xfrm>
            <a:off x="3344238" y="3939456"/>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S5</a:t>
            </a:r>
            <a:endParaRPr lang="en-IN" dirty="0"/>
          </a:p>
        </p:txBody>
      </p:sp>
      <p:cxnSp>
        <p:nvCxnSpPr>
          <p:cNvPr id="20" name="Straight Arrow Connector 19">
            <a:extLst>
              <a:ext uri="{FF2B5EF4-FFF2-40B4-BE49-F238E27FC236}">
                <a16:creationId xmlns:a16="http://schemas.microsoft.com/office/drawing/2014/main" id="{DCD450C2-5AA7-8354-B98F-39F8ABB45EFF}"/>
              </a:ext>
            </a:extLst>
          </p:cNvPr>
          <p:cNvCxnSpPr>
            <a:stCxn id="5" idx="7"/>
            <a:endCxn id="12" idx="2"/>
          </p:cNvCxnSpPr>
          <p:nvPr/>
        </p:nvCxnSpPr>
        <p:spPr>
          <a:xfrm flipV="1">
            <a:off x="2346203" y="3393903"/>
            <a:ext cx="1042552" cy="6957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DF02542A-CAA6-50BA-B04A-E99BCA423DB7}"/>
              </a:ext>
            </a:extLst>
          </p:cNvPr>
          <p:cNvCxnSpPr>
            <a:stCxn id="12" idx="6"/>
            <a:endCxn id="13" idx="2"/>
          </p:cNvCxnSpPr>
          <p:nvPr/>
        </p:nvCxnSpPr>
        <p:spPr>
          <a:xfrm>
            <a:off x="3994930" y="3393903"/>
            <a:ext cx="1148991" cy="188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CD68387-ECC6-27E3-2813-4E532FEC2C79}"/>
              </a:ext>
            </a:extLst>
          </p:cNvPr>
          <p:cNvCxnSpPr>
            <a:stCxn id="5" idx="6"/>
            <a:endCxn id="19" idx="2"/>
          </p:cNvCxnSpPr>
          <p:nvPr/>
        </p:nvCxnSpPr>
        <p:spPr>
          <a:xfrm flipV="1">
            <a:off x="2434975" y="4221996"/>
            <a:ext cx="909263" cy="674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3EF8AB1A-C149-A052-5BD5-C2862B565366}"/>
              </a:ext>
            </a:extLst>
          </p:cNvPr>
          <p:cNvCxnSpPr>
            <a:stCxn id="19" idx="6"/>
            <a:endCxn id="14" idx="2"/>
          </p:cNvCxnSpPr>
          <p:nvPr/>
        </p:nvCxnSpPr>
        <p:spPr>
          <a:xfrm flipV="1">
            <a:off x="3950413" y="4212410"/>
            <a:ext cx="1191798" cy="95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346C73CB-2202-B679-036B-E7B8B7AA9740}"/>
              </a:ext>
            </a:extLst>
          </p:cNvPr>
          <p:cNvCxnSpPr>
            <a:stCxn id="5" idx="5"/>
            <a:endCxn id="18" idx="2"/>
          </p:cNvCxnSpPr>
          <p:nvPr/>
        </p:nvCxnSpPr>
        <p:spPr>
          <a:xfrm>
            <a:off x="2346203" y="4489250"/>
            <a:ext cx="1023717" cy="4867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70500AC3-7CD9-B800-C825-981AB8663474}"/>
              </a:ext>
            </a:extLst>
          </p:cNvPr>
          <p:cNvCxnSpPr>
            <a:stCxn id="18" idx="6"/>
            <a:endCxn id="15" idx="2"/>
          </p:cNvCxnSpPr>
          <p:nvPr/>
        </p:nvCxnSpPr>
        <p:spPr>
          <a:xfrm>
            <a:off x="3976095" y="4976036"/>
            <a:ext cx="1174680" cy="256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E272356C-8735-394C-6489-AFEA1660FF58}"/>
              </a:ext>
            </a:extLst>
          </p:cNvPr>
          <p:cNvCxnSpPr>
            <a:stCxn id="5" idx="4"/>
            <a:endCxn id="17" idx="1"/>
          </p:cNvCxnSpPr>
          <p:nvPr/>
        </p:nvCxnSpPr>
        <p:spPr>
          <a:xfrm>
            <a:off x="2131888" y="4572004"/>
            <a:ext cx="1326805" cy="1017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E542BC20-0193-C876-15DD-DAA8C0C221EC}"/>
              </a:ext>
            </a:extLst>
          </p:cNvPr>
          <p:cNvCxnSpPr>
            <a:stCxn id="11" idx="6"/>
            <a:endCxn id="16" idx="2"/>
          </p:cNvCxnSpPr>
          <p:nvPr/>
        </p:nvCxnSpPr>
        <p:spPr>
          <a:xfrm>
            <a:off x="4070283" y="5789350"/>
            <a:ext cx="1037686" cy="326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ADEA887F-2AC2-96AD-5127-4D62B6C6B842}"/>
              </a:ext>
            </a:extLst>
          </p:cNvPr>
          <p:cNvSpPr txBox="1"/>
          <p:nvPr/>
        </p:nvSpPr>
        <p:spPr>
          <a:xfrm>
            <a:off x="5866547" y="3135340"/>
            <a:ext cx="1643865" cy="369332"/>
          </a:xfrm>
          <a:prstGeom prst="rect">
            <a:avLst/>
          </a:prstGeom>
          <a:noFill/>
        </p:spPr>
        <p:txBody>
          <a:bodyPr wrap="square" rtlCol="0">
            <a:spAutoFit/>
          </a:bodyPr>
          <a:lstStyle/>
          <a:p>
            <a:r>
              <a:rPr lang="en-US"/>
              <a:t>return LE;</a:t>
            </a:r>
            <a:endParaRPr lang="en-IN" dirty="0"/>
          </a:p>
        </p:txBody>
      </p:sp>
      <p:sp>
        <p:nvSpPr>
          <p:cNvPr id="29" name="TextBox 28">
            <a:extLst>
              <a:ext uri="{FF2B5EF4-FFF2-40B4-BE49-F238E27FC236}">
                <a16:creationId xmlns:a16="http://schemas.microsoft.com/office/drawing/2014/main" id="{1C2C1BD7-7A77-A5D3-6A93-72DB23B3C310}"/>
              </a:ext>
            </a:extLst>
          </p:cNvPr>
          <p:cNvSpPr txBox="1"/>
          <p:nvPr/>
        </p:nvSpPr>
        <p:spPr>
          <a:xfrm>
            <a:off x="5813467" y="3965833"/>
            <a:ext cx="1643865" cy="369332"/>
          </a:xfrm>
          <a:prstGeom prst="rect">
            <a:avLst/>
          </a:prstGeom>
          <a:noFill/>
        </p:spPr>
        <p:txBody>
          <a:bodyPr wrap="square" rtlCol="0">
            <a:spAutoFit/>
          </a:bodyPr>
          <a:lstStyle/>
          <a:p>
            <a:r>
              <a:rPr lang="en-US" dirty="0"/>
              <a:t>return DE;</a:t>
            </a:r>
            <a:endParaRPr lang="en-IN" dirty="0"/>
          </a:p>
        </p:txBody>
      </p:sp>
      <p:sp>
        <p:nvSpPr>
          <p:cNvPr id="30" name="TextBox 29">
            <a:extLst>
              <a:ext uri="{FF2B5EF4-FFF2-40B4-BE49-F238E27FC236}">
                <a16:creationId xmlns:a16="http://schemas.microsoft.com/office/drawing/2014/main" id="{FA225932-A42E-1FD9-7060-F03BD058E7F3}"/>
              </a:ext>
            </a:extLst>
          </p:cNvPr>
          <p:cNvSpPr txBox="1"/>
          <p:nvPr/>
        </p:nvSpPr>
        <p:spPr>
          <a:xfrm>
            <a:off x="5811755" y="4847697"/>
            <a:ext cx="1643865" cy="369332"/>
          </a:xfrm>
          <a:prstGeom prst="rect">
            <a:avLst/>
          </a:prstGeom>
          <a:noFill/>
        </p:spPr>
        <p:txBody>
          <a:bodyPr wrap="square" rtlCol="0">
            <a:spAutoFit/>
          </a:bodyPr>
          <a:lstStyle/>
          <a:p>
            <a:r>
              <a:rPr lang="en-US" dirty="0"/>
              <a:t>return NE;</a:t>
            </a:r>
            <a:endParaRPr lang="en-IN" dirty="0"/>
          </a:p>
        </p:txBody>
      </p:sp>
      <p:sp>
        <p:nvSpPr>
          <p:cNvPr id="31" name="TextBox 30">
            <a:extLst>
              <a:ext uri="{FF2B5EF4-FFF2-40B4-BE49-F238E27FC236}">
                <a16:creationId xmlns:a16="http://schemas.microsoft.com/office/drawing/2014/main" id="{BB1477EA-AC3C-5169-E5A9-DCDB658E5C48}"/>
              </a:ext>
            </a:extLst>
          </p:cNvPr>
          <p:cNvSpPr txBox="1"/>
          <p:nvPr/>
        </p:nvSpPr>
        <p:spPr>
          <a:xfrm>
            <a:off x="5881961" y="5606274"/>
            <a:ext cx="1643865" cy="369332"/>
          </a:xfrm>
          <a:prstGeom prst="rect">
            <a:avLst/>
          </a:prstGeom>
          <a:noFill/>
        </p:spPr>
        <p:txBody>
          <a:bodyPr wrap="square" rtlCol="0">
            <a:spAutoFit/>
          </a:bodyPr>
          <a:lstStyle/>
          <a:p>
            <a:r>
              <a:rPr lang="en-US" dirty="0"/>
              <a:t>return GE;</a:t>
            </a:r>
            <a:endParaRPr lang="en-IN" dirty="0"/>
          </a:p>
        </p:txBody>
      </p:sp>
      <p:sp>
        <p:nvSpPr>
          <p:cNvPr id="33" name="TextBox 32">
            <a:extLst>
              <a:ext uri="{FF2B5EF4-FFF2-40B4-BE49-F238E27FC236}">
                <a16:creationId xmlns:a16="http://schemas.microsoft.com/office/drawing/2014/main" id="{3631D3F0-4FBD-EA30-2CDD-25BE808DC3A7}"/>
              </a:ext>
            </a:extLst>
          </p:cNvPr>
          <p:cNvSpPr txBox="1"/>
          <p:nvPr/>
        </p:nvSpPr>
        <p:spPr>
          <a:xfrm>
            <a:off x="2476078" y="3464102"/>
            <a:ext cx="1643865" cy="369332"/>
          </a:xfrm>
          <a:prstGeom prst="rect">
            <a:avLst/>
          </a:prstGeom>
          <a:noFill/>
        </p:spPr>
        <p:txBody>
          <a:bodyPr wrap="square" rtlCol="0">
            <a:spAutoFit/>
          </a:bodyPr>
          <a:lstStyle/>
          <a:p>
            <a:r>
              <a:rPr lang="en-US" dirty="0"/>
              <a:t>&lt;</a:t>
            </a:r>
            <a:endParaRPr lang="en-IN" dirty="0"/>
          </a:p>
        </p:txBody>
      </p:sp>
      <p:sp>
        <p:nvSpPr>
          <p:cNvPr id="34" name="TextBox 33">
            <a:extLst>
              <a:ext uri="{FF2B5EF4-FFF2-40B4-BE49-F238E27FC236}">
                <a16:creationId xmlns:a16="http://schemas.microsoft.com/office/drawing/2014/main" id="{921512FF-801F-6E56-800E-05925285491A}"/>
              </a:ext>
            </a:extLst>
          </p:cNvPr>
          <p:cNvSpPr txBox="1"/>
          <p:nvPr/>
        </p:nvSpPr>
        <p:spPr>
          <a:xfrm>
            <a:off x="4292886" y="3061699"/>
            <a:ext cx="1643865" cy="369332"/>
          </a:xfrm>
          <a:prstGeom prst="rect">
            <a:avLst/>
          </a:prstGeom>
          <a:noFill/>
        </p:spPr>
        <p:txBody>
          <a:bodyPr wrap="square" rtlCol="0">
            <a:spAutoFit/>
          </a:bodyPr>
          <a:lstStyle/>
          <a:p>
            <a:r>
              <a:rPr lang="en-US" dirty="0"/>
              <a:t>=</a:t>
            </a:r>
            <a:endParaRPr lang="en-IN" dirty="0"/>
          </a:p>
        </p:txBody>
      </p:sp>
      <p:sp>
        <p:nvSpPr>
          <p:cNvPr id="35" name="TextBox 34">
            <a:extLst>
              <a:ext uri="{FF2B5EF4-FFF2-40B4-BE49-F238E27FC236}">
                <a16:creationId xmlns:a16="http://schemas.microsoft.com/office/drawing/2014/main" id="{32F51011-B97B-A3B5-FEFC-CABFE3DBFE24}"/>
              </a:ext>
            </a:extLst>
          </p:cNvPr>
          <p:cNvSpPr txBox="1"/>
          <p:nvPr/>
        </p:nvSpPr>
        <p:spPr>
          <a:xfrm>
            <a:off x="2647314" y="3912737"/>
            <a:ext cx="1643865" cy="369332"/>
          </a:xfrm>
          <a:prstGeom prst="rect">
            <a:avLst/>
          </a:prstGeom>
          <a:noFill/>
        </p:spPr>
        <p:txBody>
          <a:bodyPr wrap="square" rtlCol="0">
            <a:spAutoFit/>
          </a:bodyPr>
          <a:lstStyle/>
          <a:p>
            <a:r>
              <a:rPr lang="en-US" dirty="0"/>
              <a:t>=</a:t>
            </a:r>
            <a:endParaRPr lang="en-IN" dirty="0"/>
          </a:p>
        </p:txBody>
      </p:sp>
      <p:sp>
        <p:nvSpPr>
          <p:cNvPr id="36" name="TextBox 35">
            <a:extLst>
              <a:ext uri="{FF2B5EF4-FFF2-40B4-BE49-F238E27FC236}">
                <a16:creationId xmlns:a16="http://schemas.microsoft.com/office/drawing/2014/main" id="{061FFD56-4E9D-DFB5-C872-74326B2CD973}"/>
              </a:ext>
            </a:extLst>
          </p:cNvPr>
          <p:cNvSpPr txBox="1"/>
          <p:nvPr/>
        </p:nvSpPr>
        <p:spPr>
          <a:xfrm>
            <a:off x="4258638" y="3869931"/>
            <a:ext cx="1643865" cy="369332"/>
          </a:xfrm>
          <a:prstGeom prst="rect">
            <a:avLst/>
          </a:prstGeom>
          <a:noFill/>
        </p:spPr>
        <p:txBody>
          <a:bodyPr wrap="square" rtlCol="0">
            <a:spAutoFit/>
          </a:bodyPr>
          <a:lstStyle/>
          <a:p>
            <a:r>
              <a:rPr lang="en-US" dirty="0"/>
              <a:t>=</a:t>
            </a:r>
            <a:endParaRPr lang="en-IN" dirty="0"/>
          </a:p>
        </p:txBody>
      </p:sp>
      <p:sp>
        <p:nvSpPr>
          <p:cNvPr id="37" name="TextBox 36">
            <a:extLst>
              <a:ext uri="{FF2B5EF4-FFF2-40B4-BE49-F238E27FC236}">
                <a16:creationId xmlns:a16="http://schemas.microsoft.com/office/drawing/2014/main" id="{1E5FDFD3-33A5-D55F-7E3A-FD3320B80979}"/>
              </a:ext>
            </a:extLst>
          </p:cNvPr>
          <p:cNvSpPr txBox="1"/>
          <p:nvPr/>
        </p:nvSpPr>
        <p:spPr>
          <a:xfrm>
            <a:off x="4246654" y="4628504"/>
            <a:ext cx="1643865" cy="369332"/>
          </a:xfrm>
          <a:prstGeom prst="rect">
            <a:avLst/>
          </a:prstGeom>
          <a:noFill/>
        </p:spPr>
        <p:txBody>
          <a:bodyPr wrap="square" rtlCol="0">
            <a:spAutoFit/>
          </a:bodyPr>
          <a:lstStyle/>
          <a:p>
            <a:r>
              <a:rPr lang="en-US" dirty="0"/>
              <a:t>=</a:t>
            </a:r>
            <a:endParaRPr lang="en-IN" dirty="0"/>
          </a:p>
        </p:txBody>
      </p:sp>
      <p:sp>
        <p:nvSpPr>
          <p:cNvPr id="38" name="TextBox 37">
            <a:extLst>
              <a:ext uri="{FF2B5EF4-FFF2-40B4-BE49-F238E27FC236}">
                <a16:creationId xmlns:a16="http://schemas.microsoft.com/office/drawing/2014/main" id="{26C8E293-7A3B-41A7-60F3-41D0675A7ECB}"/>
              </a:ext>
            </a:extLst>
          </p:cNvPr>
          <p:cNvSpPr txBox="1"/>
          <p:nvPr/>
        </p:nvSpPr>
        <p:spPr>
          <a:xfrm>
            <a:off x="2693546" y="4431585"/>
            <a:ext cx="1643865" cy="369332"/>
          </a:xfrm>
          <a:prstGeom prst="rect">
            <a:avLst/>
          </a:prstGeom>
          <a:noFill/>
        </p:spPr>
        <p:txBody>
          <a:bodyPr wrap="square" rtlCol="0">
            <a:spAutoFit/>
          </a:bodyPr>
          <a:lstStyle/>
          <a:p>
            <a:r>
              <a:rPr lang="en-US" dirty="0"/>
              <a:t>!</a:t>
            </a:r>
            <a:endParaRPr lang="en-IN" dirty="0"/>
          </a:p>
        </p:txBody>
      </p:sp>
      <p:sp>
        <p:nvSpPr>
          <p:cNvPr id="39" name="TextBox 38">
            <a:extLst>
              <a:ext uri="{FF2B5EF4-FFF2-40B4-BE49-F238E27FC236}">
                <a16:creationId xmlns:a16="http://schemas.microsoft.com/office/drawing/2014/main" id="{26AA13AD-AD23-1573-9F62-6844BA5E5CE4}"/>
              </a:ext>
            </a:extLst>
          </p:cNvPr>
          <p:cNvSpPr txBox="1"/>
          <p:nvPr/>
        </p:nvSpPr>
        <p:spPr>
          <a:xfrm>
            <a:off x="4274049" y="5518932"/>
            <a:ext cx="1643865" cy="369332"/>
          </a:xfrm>
          <a:prstGeom prst="rect">
            <a:avLst/>
          </a:prstGeom>
          <a:noFill/>
        </p:spPr>
        <p:txBody>
          <a:bodyPr wrap="square" rtlCol="0">
            <a:spAutoFit/>
          </a:bodyPr>
          <a:lstStyle/>
          <a:p>
            <a:r>
              <a:rPr lang="en-US" dirty="0"/>
              <a:t>=</a:t>
            </a:r>
            <a:endParaRPr lang="en-IN" dirty="0"/>
          </a:p>
        </p:txBody>
      </p:sp>
      <p:sp>
        <p:nvSpPr>
          <p:cNvPr id="40" name="TextBox 39">
            <a:extLst>
              <a:ext uri="{FF2B5EF4-FFF2-40B4-BE49-F238E27FC236}">
                <a16:creationId xmlns:a16="http://schemas.microsoft.com/office/drawing/2014/main" id="{152CEB06-03C1-C4A5-4025-4C0B21E014B1}"/>
              </a:ext>
            </a:extLst>
          </p:cNvPr>
          <p:cNvSpPr txBox="1"/>
          <p:nvPr/>
        </p:nvSpPr>
        <p:spPr>
          <a:xfrm>
            <a:off x="2618201" y="5003516"/>
            <a:ext cx="1643865" cy="369332"/>
          </a:xfrm>
          <a:prstGeom prst="rect">
            <a:avLst/>
          </a:prstGeom>
          <a:noFill/>
        </p:spPr>
        <p:txBody>
          <a:bodyPr wrap="square" rtlCol="0">
            <a:spAutoFit/>
          </a:bodyPr>
          <a:lstStyle/>
          <a:p>
            <a:r>
              <a:rPr lang="en-US" dirty="0"/>
              <a:t>&gt;</a:t>
            </a:r>
            <a:endParaRPr lang="en-IN" dirty="0"/>
          </a:p>
        </p:txBody>
      </p:sp>
      <p:cxnSp>
        <p:nvCxnSpPr>
          <p:cNvPr id="41" name="Straight Arrow Connector 40">
            <a:extLst>
              <a:ext uri="{FF2B5EF4-FFF2-40B4-BE49-F238E27FC236}">
                <a16:creationId xmlns:a16="http://schemas.microsoft.com/office/drawing/2014/main" id="{7FBA970E-131F-5304-D688-E0A6E71283C1}"/>
              </a:ext>
            </a:extLst>
          </p:cNvPr>
          <p:cNvCxnSpPr>
            <a:endCxn id="5" idx="2"/>
          </p:cNvCxnSpPr>
          <p:nvPr/>
        </p:nvCxnSpPr>
        <p:spPr>
          <a:xfrm>
            <a:off x="1140431" y="4289464"/>
            <a:ext cx="68836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0" name="Oval 79">
            <a:extLst>
              <a:ext uri="{FF2B5EF4-FFF2-40B4-BE49-F238E27FC236}">
                <a16:creationId xmlns:a16="http://schemas.microsoft.com/office/drawing/2014/main" id="{4009BE5B-71F6-6ADE-7EB5-74F180374CB4}"/>
              </a:ext>
            </a:extLst>
          </p:cNvPr>
          <p:cNvSpPr/>
          <p:nvPr/>
        </p:nvSpPr>
        <p:spPr>
          <a:xfrm>
            <a:off x="4387070" y="2311679"/>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1" name="Oval 80">
            <a:extLst>
              <a:ext uri="{FF2B5EF4-FFF2-40B4-BE49-F238E27FC236}">
                <a16:creationId xmlns:a16="http://schemas.microsoft.com/office/drawing/2014/main" id="{B1B4BC3A-D481-7FEC-36C9-EB8D8E21CDF8}"/>
              </a:ext>
            </a:extLst>
          </p:cNvPr>
          <p:cNvSpPr/>
          <p:nvPr/>
        </p:nvSpPr>
        <p:spPr>
          <a:xfrm>
            <a:off x="4436730" y="6080583"/>
            <a:ext cx="780836" cy="7052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3" name="Oval 82">
            <a:extLst>
              <a:ext uri="{FF2B5EF4-FFF2-40B4-BE49-F238E27FC236}">
                <a16:creationId xmlns:a16="http://schemas.microsoft.com/office/drawing/2014/main" id="{F40793CE-71AF-A34D-D483-F9A99DA97E28}"/>
              </a:ext>
            </a:extLst>
          </p:cNvPr>
          <p:cNvSpPr/>
          <p:nvPr/>
        </p:nvSpPr>
        <p:spPr>
          <a:xfrm>
            <a:off x="4515489" y="6149088"/>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S11</a:t>
            </a:r>
            <a:endParaRPr lang="en-IN" sz="1200" dirty="0"/>
          </a:p>
        </p:txBody>
      </p:sp>
      <p:sp>
        <p:nvSpPr>
          <p:cNvPr id="84" name="TextBox 83">
            <a:extLst>
              <a:ext uri="{FF2B5EF4-FFF2-40B4-BE49-F238E27FC236}">
                <a16:creationId xmlns:a16="http://schemas.microsoft.com/office/drawing/2014/main" id="{142003B3-E8EF-5CAC-F667-28123B93A2C2}"/>
              </a:ext>
            </a:extLst>
          </p:cNvPr>
          <p:cNvSpPr txBox="1"/>
          <p:nvPr/>
        </p:nvSpPr>
        <p:spPr>
          <a:xfrm>
            <a:off x="5202155" y="6241558"/>
            <a:ext cx="1643865" cy="369332"/>
          </a:xfrm>
          <a:prstGeom prst="rect">
            <a:avLst/>
          </a:prstGeom>
          <a:noFill/>
        </p:spPr>
        <p:txBody>
          <a:bodyPr wrap="square" rtlCol="0">
            <a:spAutoFit/>
          </a:bodyPr>
          <a:lstStyle/>
          <a:p>
            <a:r>
              <a:rPr lang="en-US" dirty="0"/>
              <a:t>return GT;</a:t>
            </a:r>
            <a:endParaRPr lang="en-IN" dirty="0"/>
          </a:p>
        </p:txBody>
      </p:sp>
      <p:sp>
        <p:nvSpPr>
          <p:cNvPr id="85" name="TextBox 84">
            <a:extLst>
              <a:ext uri="{FF2B5EF4-FFF2-40B4-BE49-F238E27FC236}">
                <a16:creationId xmlns:a16="http://schemas.microsoft.com/office/drawing/2014/main" id="{0161D35D-06C8-FC9C-0220-4B97DFB7F7D2}"/>
              </a:ext>
            </a:extLst>
          </p:cNvPr>
          <p:cNvSpPr txBox="1"/>
          <p:nvPr/>
        </p:nvSpPr>
        <p:spPr>
          <a:xfrm>
            <a:off x="5161063" y="2512034"/>
            <a:ext cx="1643865" cy="369332"/>
          </a:xfrm>
          <a:prstGeom prst="rect">
            <a:avLst/>
          </a:prstGeom>
          <a:noFill/>
        </p:spPr>
        <p:txBody>
          <a:bodyPr wrap="square" rtlCol="0">
            <a:spAutoFit/>
          </a:bodyPr>
          <a:lstStyle/>
          <a:p>
            <a:r>
              <a:rPr lang="en-US" dirty="0"/>
              <a:t>return LT;</a:t>
            </a:r>
            <a:endParaRPr lang="en-IN" dirty="0"/>
          </a:p>
        </p:txBody>
      </p:sp>
      <p:sp>
        <p:nvSpPr>
          <p:cNvPr id="88" name="Oval 87">
            <a:extLst>
              <a:ext uri="{FF2B5EF4-FFF2-40B4-BE49-F238E27FC236}">
                <a16:creationId xmlns:a16="http://schemas.microsoft.com/office/drawing/2014/main" id="{52D9089F-7964-03B2-481B-4C22DF007D48}"/>
              </a:ext>
            </a:extLst>
          </p:cNvPr>
          <p:cNvSpPr/>
          <p:nvPr/>
        </p:nvSpPr>
        <p:spPr>
          <a:xfrm>
            <a:off x="4469273" y="2381894"/>
            <a:ext cx="606175" cy="565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S3</a:t>
            </a:r>
            <a:endParaRPr lang="en-IN" dirty="0"/>
          </a:p>
        </p:txBody>
      </p:sp>
      <p:cxnSp>
        <p:nvCxnSpPr>
          <p:cNvPr id="91" name="Straight Arrow Connector 90">
            <a:extLst>
              <a:ext uri="{FF2B5EF4-FFF2-40B4-BE49-F238E27FC236}">
                <a16:creationId xmlns:a16="http://schemas.microsoft.com/office/drawing/2014/main" id="{E45E1120-D1A3-42C3-70EB-B4669B05C668}"/>
              </a:ext>
            </a:extLst>
          </p:cNvPr>
          <p:cNvCxnSpPr>
            <a:stCxn id="12" idx="7"/>
            <a:endCxn id="88" idx="3"/>
          </p:cNvCxnSpPr>
          <p:nvPr/>
        </p:nvCxnSpPr>
        <p:spPr>
          <a:xfrm flipV="1">
            <a:off x="3906158" y="2864219"/>
            <a:ext cx="651887" cy="3298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CD9282F6-0279-2704-DE67-B924CF7E523D}"/>
              </a:ext>
            </a:extLst>
          </p:cNvPr>
          <p:cNvCxnSpPr>
            <a:stCxn id="17" idx="5"/>
            <a:endCxn id="83" idx="1"/>
          </p:cNvCxnSpPr>
          <p:nvPr/>
        </p:nvCxnSpPr>
        <p:spPr>
          <a:xfrm>
            <a:off x="3887324" y="5989276"/>
            <a:ext cx="716937" cy="2425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97945E7F-1FF5-E829-9D39-52591CAA89FA}"/>
              </a:ext>
            </a:extLst>
          </p:cNvPr>
          <p:cNvSpPr txBox="1"/>
          <p:nvPr/>
        </p:nvSpPr>
        <p:spPr>
          <a:xfrm>
            <a:off x="4994966" y="2222647"/>
            <a:ext cx="1643865" cy="369332"/>
          </a:xfrm>
          <a:prstGeom prst="rect">
            <a:avLst/>
          </a:prstGeom>
          <a:noFill/>
        </p:spPr>
        <p:txBody>
          <a:bodyPr wrap="square" rtlCol="0">
            <a:spAutoFit/>
          </a:bodyPr>
          <a:lstStyle/>
          <a:p>
            <a:r>
              <a:rPr lang="en-US" b="1" dirty="0">
                <a:solidFill>
                  <a:srgbClr val="FF0000"/>
                </a:solidFill>
              </a:rPr>
              <a:t>*</a:t>
            </a:r>
            <a:endParaRPr lang="en-IN" b="1" dirty="0">
              <a:solidFill>
                <a:srgbClr val="FF0000"/>
              </a:solidFill>
            </a:endParaRPr>
          </a:p>
        </p:txBody>
      </p:sp>
      <p:sp>
        <p:nvSpPr>
          <p:cNvPr id="95" name="TextBox 94">
            <a:extLst>
              <a:ext uri="{FF2B5EF4-FFF2-40B4-BE49-F238E27FC236}">
                <a16:creationId xmlns:a16="http://schemas.microsoft.com/office/drawing/2014/main" id="{B3222D3E-C683-9484-C8B7-BBAEDF57CB38}"/>
              </a:ext>
            </a:extLst>
          </p:cNvPr>
          <p:cNvSpPr txBox="1"/>
          <p:nvPr/>
        </p:nvSpPr>
        <p:spPr>
          <a:xfrm>
            <a:off x="5075448" y="6073751"/>
            <a:ext cx="1643865" cy="369332"/>
          </a:xfrm>
          <a:prstGeom prst="rect">
            <a:avLst/>
          </a:prstGeom>
          <a:noFill/>
        </p:spPr>
        <p:txBody>
          <a:bodyPr wrap="square" rtlCol="0">
            <a:spAutoFit/>
          </a:bodyPr>
          <a:lstStyle/>
          <a:p>
            <a:r>
              <a:rPr lang="en-US" b="1" dirty="0">
                <a:solidFill>
                  <a:srgbClr val="FF0000"/>
                </a:solidFill>
              </a:rPr>
              <a:t>*</a:t>
            </a:r>
            <a:endParaRPr lang="en-IN" b="1" dirty="0">
              <a:solidFill>
                <a:srgbClr val="FF0000"/>
              </a:solidFill>
            </a:endParaRPr>
          </a:p>
        </p:txBody>
      </p:sp>
      <p:sp>
        <p:nvSpPr>
          <p:cNvPr id="96" name="TextBox 95">
            <a:extLst>
              <a:ext uri="{FF2B5EF4-FFF2-40B4-BE49-F238E27FC236}">
                <a16:creationId xmlns:a16="http://schemas.microsoft.com/office/drawing/2014/main" id="{29EBF0AC-CD1B-5E5E-D834-53C61C94E2FA}"/>
              </a:ext>
            </a:extLst>
          </p:cNvPr>
          <p:cNvSpPr txBox="1"/>
          <p:nvPr/>
        </p:nvSpPr>
        <p:spPr>
          <a:xfrm>
            <a:off x="3546307" y="2664434"/>
            <a:ext cx="1643865" cy="369332"/>
          </a:xfrm>
          <a:prstGeom prst="rect">
            <a:avLst/>
          </a:prstGeom>
          <a:noFill/>
        </p:spPr>
        <p:txBody>
          <a:bodyPr wrap="square" rtlCol="0">
            <a:spAutoFit/>
          </a:bodyPr>
          <a:lstStyle/>
          <a:p>
            <a:r>
              <a:rPr lang="en-US" dirty="0"/>
              <a:t>other</a:t>
            </a:r>
            <a:endParaRPr lang="en-IN" dirty="0"/>
          </a:p>
        </p:txBody>
      </p:sp>
      <p:sp>
        <p:nvSpPr>
          <p:cNvPr id="97" name="TextBox 96">
            <a:extLst>
              <a:ext uri="{FF2B5EF4-FFF2-40B4-BE49-F238E27FC236}">
                <a16:creationId xmlns:a16="http://schemas.microsoft.com/office/drawing/2014/main" id="{9A086C1D-EE52-D923-F8A4-CEA6DB693872}"/>
              </a:ext>
            </a:extLst>
          </p:cNvPr>
          <p:cNvSpPr txBox="1"/>
          <p:nvPr/>
        </p:nvSpPr>
        <p:spPr>
          <a:xfrm>
            <a:off x="3698707" y="6123169"/>
            <a:ext cx="1643865" cy="369332"/>
          </a:xfrm>
          <a:prstGeom prst="rect">
            <a:avLst/>
          </a:prstGeom>
          <a:noFill/>
        </p:spPr>
        <p:txBody>
          <a:bodyPr wrap="square" rtlCol="0">
            <a:spAutoFit/>
          </a:bodyPr>
          <a:lstStyle/>
          <a:p>
            <a:r>
              <a:rPr lang="en-US" dirty="0"/>
              <a:t>other</a:t>
            </a:r>
            <a:endParaRPr lang="en-IN" dirty="0"/>
          </a:p>
        </p:txBody>
      </p:sp>
      <p:sp>
        <p:nvSpPr>
          <p:cNvPr id="32" name="TextBox 31">
            <a:extLst>
              <a:ext uri="{FF2B5EF4-FFF2-40B4-BE49-F238E27FC236}">
                <a16:creationId xmlns:a16="http://schemas.microsoft.com/office/drawing/2014/main" id="{59C9ADB0-B684-C2BB-46A8-ECD8D0847937}"/>
              </a:ext>
            </a:extLst>
          </p:cNvPr>
          <p:cNvSpPr txBox="1"/>
          <p:nvPr/>
        </p:nvSpPr>
        <p:spPr>
          <a:xfrm>
            <a:off x="8131625" y="5239434"/>
            <a:ext cx="2100946" cy="646331"/>
          </a:xfrm>
          <a:prstGeom prst="rect">
            <a:avLst/>
          </a:prstGeom>
          <a:noFill/>
        </p:spPr>
        <p:txBody>
          <a:bodyPr wrap="square">
            <a:spAutoFit/>
          </a:bodyPr>
          <a:lstStyle/>
          <a:p>
            <a:r>
              <a:rPr lang="en-IN" sz="1800" dirty="0"/>
              <a:t>Scan</a:t>
            </a:r>
            <a:r>
              <a:rPr lang="en-IN" sz="1800" dirty="0">
                <a:solidFill>
                  <a:schemeClr val="accent1"/>
                </a:solidFill>
              </a:rPr>
              <a:t> </a:t>
            </a:r>
            <a:r>
              <a:rPr lang="en-IN" sz="1800" dirty="0">
                <a:solidFill>
                  <a:srgbClr val="FF0000"/>
                </a:solidFill>
              </a:rPr>
              <a:t>&lt;=&lt;!=&gt;</a:t>
            </a:r>
            <a:r>
              <a:rPr lang="en-IN" sz="1800" dirty="0">
                <a:solidFill>
                  <a:schemeClr val="accent1"/>
                </a:solidFill>
              </a:rPr>
              <a:t>`\n’</a:t>
            </a:r>
          </a:p>
          <a:p>
            <a:r>
              <a:rPr lang="en-IN" dirty="0">
                <a:solidFill>
                  <a:schemeClr val="accent1"/>
                </a:solidFill>
              </a:rPr>
              <a:t>LE LT NE GT</a:t>
            </a:r>
            <a:endParaRPr lang="en-IN" sz="1800" dirty="0">
              <a:solidFill>
                <a:schemeClr val="accent1"/>
              </a:solidFill>
            </a:endParaRPr>
          </a:p>
        </p:txBody>
      </p:sp>
    </p:spTree>
    <p:extLst>
      <p:ext uri="{BB962C8B-B14F-4D97-AF65-F5344CB8AC3E}">
        <p14:creationId xmlns:p14="http://schemas.microsoft.com/office/powerpoint/2010/main" val="3266830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A4880-54AF-4F79-ACEC-B6BBA8719F39}"/>
              </a:ext>
            </a:extLst>
          </p:cNvPr>
          <p:cNvSpPr>
            <a:spLocks noGrp="1"/>
          </p:cNvSpPr>
          <p:nvPr>
            <p:ph type="title"/>
          </p:nvPr>
        </p:nvSpPr>
        <p:spPr/>
        <p:txBody>
          <a:bodyPr/>
          <a:lstStyle/>
          <a:p>
            <a:r>
              <a:rPr lang="en-US" dirty="0"/>
              <a:t>Lexical analysis</a:t>
            </a:r>
          </a:p>
        </p:txBody>
      </p:sp>
      <p:sp>
        <p:nvSpPr>
          <p:cNvPr id="3" name="Content Placeholder 2">
            <a:extLst>
              <a:ext uri="{FF2B5EF4-FFF2-40B4-BE49-F238E27FC236}">
                <a16:creationId xmlns:a16="http://schemas.microsoft.com/office/drawing/2014/main" id="{2B1F041A-8FE4-4E92-87B1-ABAC53C1CB21}"/>
              </a:ext>
            </a:extLst>
          </p:cNvPr>
          <p:cNvSpPr>
            <a:spLocks noGrp="1"/>
          </p:cNvSpPr>
          <p:nvPr>
            <p:ph idx="1"/>
          </p:nvPr>
        </p:nvSpPr>
        <p:spPr/>
        <p:txBody>
          <a:bodyPr/>
          <a:lstStyle/>
          <a:p>
            <a:r>
              <a:rPr lang="en-US" dirty="0"/>
              <a:t>Specification using RE</a:t>
            </a:r>
          </a:p>
          <a:p>
            <a:endParaRPr lang="en-US" dirty="0"/>
          </a:p>
          <a:p>
            <a:r>
              <a:rPr lang="en-US" dirty="0"/>
              <a:t>Convert RE to FA automatically</a:t>
            </a:r>
          </a:p>
        </p:txBody>
      </p:sp>
    </p:spTree>
    <p:extLst>
      <p:ext uri="{BB962C8B-B14F-4D97-AF65-F5344CB8AC3E}">
        <p14:creationId xmlns:p14="http://schemas.microsoft.com/office/powerpoint/2010/main" val="23956872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918</TotalTime>
  <Words>4902</Words>
  <Application>Microsoft Office PowerPoint</Application>
  <PresentationFormat>Widescreen</PresentationFormat>
  <Paragraphs>988</Paragraphs>
  <Slides>87</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87</vt:i4>
      </vt:variant>
    </vt:vector>
  </HeadingPairs>
  <TitlesOfParts>
    <vt:vector size="94" baseType="lpstr">
      <vt:lpstr>Arial</vt:lpstr>
      <vt:lpstr>Calibri</vt:lpstr>
      <vt:lpstr>Calibri Light</vt:lpstr>
      <vt:lpstr>Cambria Math</vt:lpstr>
      <vt:lpstr>Consolas</vt:lpstr>
      <vt:lpstr>Wingdings</vt:lpstr>
      <vt:lpstr>Office Theme</vt:lpstr>
      <vt:lpstr>Compilers</vt:lpstr>
      <vt:lpstr>Today’s lecture</vt:lpstr>
      <vt:lpstr>Midsem </vt:lpstr>
      <vt:lpstr>Lexical analysis</vt:lpstr>
      <vt:lpstr>Lexical analysis</vt:lpstr>
      <vt:lpstr>Specification using transition diagram</vt:lpstr>
      <vt:lpstr>Specification</vt:lpstr>
      <vt:lpstr>Specification</vt:lpstr>
      <vt:lpstr>Lexical analysis</vt:lpstr>
      <vt:lpstr>Regular expression</vt:lpstr>
      <vt:lpstr>Regular expression</vt:lpstr>
      <vt:lpstr>Regular languages</vt:lpstr>
      <vt:lpstr>Regular Language</vt:lpstr>
      <vt:lpstr>Regular expression and regular language</vt:lpstr>
      <vt:lpstr>Regular expression and regular language</vt:lpstr>
      <vt:lpstr>Regular languages basic operations</vt:lpstr>
      <vt:lpstr>Positive closure</vt:lpstr>
      <vt:lpstr>Regular languages basic operations</vt:lpstr>
      <vt:lpstr>Regular languages basic operations</vt:lpstr>
      <vt:lpstr>Formalizing RE</vt:lpstr>
      <vt:lpstr>Regular expressions</vt:lpstr>
      <vt:lpstr>Regular expressions</vt:lpstr>
      <vt:lpstr>Regular expression</vt:lpstr>
      <vt:lpstr>Regular expression</vt:lpstr>
      <vt:lpstr>Regular expression</vt:lpstr>
      <vt:lpstr>Regular expression</vt:lpstr>
      <vt:lpstr>Regular expression</vt:lpstr>
      <vt:lpstr>Regular expression</vt:lpstr>
      <vt:lpstr>Shorthand</vt:lpstr>
      <vt:lpstr>Examples</vt:lpstr>
      <vt:lpstr>Examples</vt:lpstr>
      <vt:lpstr>Examples</vt:lpstr>
      <vt:lpstr>Examples</vt:lpstr>
      <vt:lpstr>Examples</vt:lpstr>
      <vt:lpstr>Examples</vt:lpstr>
      <vt:lpstr>Complement operator</vt:lpstr>
      <vt:lpstr>Complement operator</vt:lpstr>
      <vt:lpstr>Complement operator</vt:lpstr>
      <vt:lpstr>Escape sequence</vt:lpstr>
      <vt:lpstr>Examples</vt:lpstr>
      <vt:lpstr>Examples</vt:lpstr>
      <vt:lpstr>Examples</vt:lpstr>
      <vt:lpstr>Examples</vt:lpstr>
      <vt:lpstr>Examples</vt:lpstr>
      <vt:lpstr>Examples</vt:lpstr>
      <vt:lpstr>Examples</vt:lpstr>
      <vt:lpstr>Quiz</vt:lpstr>
      <vt:lpstr>Programming languages vs natural languages</vt:lpstr>
      <vt:lpstr>Lexical analyzer (summary)</vt:lpstr>
      <vt:lpstr>Regular expression</vt:lpstr>
      <vt:lpstr>Regular expression to lexical analyzer</vt:lpstr>
      <vt:lpstr>Lex</vt:lpstr>
      <vt:lpstr>Structure of Lex programs</vt:lpstr>
      <vt:lpstr>Declaration</vt:lpstr>
      <vt:lpstr>Regular definitions</vt:lpstr>
      <vt:lpstr>Regular definitions</vt:lpstr>
      <vt:lpstr>Regular definitions</vt:lpstr>
      <vt:lpstr>Regular definitions</vt:lpstr>
      <vt:lpstr>Regular definitions</vt:lpstr>
      <vt:lpstr>Structure of Lex programs</vt:lpstr>
      <vt:lpstr>Transition rules</vt:lpstr>
      <vt:lpstr>Auxiliary functions</vt:lpstr>
      <vt:lpstr>Lex program to find all identifiers</vt:lpstr>
      <vt:lpstr>Lex program</vt:lpstr>
      <vt:lpstr>Lex program</vt:lpstr>
      <vt:lpstr>Lex program</vt:lpstr>
      <vt:lpstr>Lookahead</vt:lpstr>
      <vt:lpstr>Lookahead</vt:lpstr>
      <vt:lpstr>Recognition of [word, part of speech] pairs</vt:lpstr>
      <vt:lpstr>Recognition of [word, part of speech] pairs</vt:lpstr>
      <vt:lpstr>relop</vt:lpstr>
      <vt:lpstr>Transition diagram for relop</vt:lpstr>
      <vt:lpstr>Transition diagram for relop</vt:lpstr>
      <vt:lpstr>Transition diagram for relop</vt:lpstr>
      <vt:lpstr>Transition diagram for relop</vt:lpstr>
      <vt:lpstr>Transition diagram for relop</vt:lpstr>
      <vt:lpstr>Transition diagram for relop</vt:lpstr>
      <vt:lpstr>Transition diagram for relop</vt:lpstr>
      <vt:lpstr>Transition diagram for relop</vt:lpstr>
      <vt:lpstr>Transition diagram for relop</vt:lpstr>
      <vt:lpstr>Transition diagram for relop</vt:lpstr>
      <vt:lpstr>Transition diagram for relop</vt:lpstr>
      <vt:lpstr>Transition diagram for relop</vt:lpstr>
      <vt:lpstr>Transition diagram for relop</vt:lpstr>
      <vt:lpstr>Transition diagram for relop</vt:lpstr>
      <vt:lpstr>Transition diagram for relop</vt:lpstr>
      <vt:lpstr>Transition diagram for relop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Compilers</dc:title>
  <dc:creator>PIYUS KEDIA</dc:creator>
  <cp:lastModifiedBy>Keshav Bhalotia</cp:lastModifiedBy>
  <cp:revision>39</cp:revision>
  <dcterms:created xsi:type="dcterms:W3CDTF">2022-10-10T09:38:46Z</dcterms:created>
  <dcterms:modified xsi:type="dcterms:W3CDTF">2024-04-30T06:05:36Z</dcterms:modified>
</cp:coreProperties>
</file>