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2"/>
  </p:notesMasterIdLst>
  <p:sldIdLst>
    <p:sldId id="256" r:id="rId2"/>
    <p:sldId id="575" r:id="rId3"/>
    <p:sldId id="723" r:id="rId4"/>
    <p:sldId id="337" r:id="rId5"/>
    <p:sldId id="340" r:id="rId6"/>
    <p:sldId id="724" r:id="rId7"/>
    <p:sldId id="725" r:id="rId8"/>
    <p:sldId id="622" r:id="rId9"/>
    <p:sldId id="623" r:id="rId10"/>
    <p:sldId id="726" r:id="rId11"/>
    <p:sldId id="663" r:id="rId12"/>
    <p:sldId id="741" r:id="rId13"/>
    <p:sldId id="742" r:id="rId14"/>
    <p:sldId id="634" r:id="rId15"/>
    <p:sldId id="646" r:id="rId16"/>
    <p:sldId id="635" r:id="rId17"/>
    <p:sldId id="748" r:id="rId18"/>
    <p:sldId id="637" r:id="rId19"/>
    <p:sldId id="636" r:id="rId20"/>
    <p:sldId id="639" r:id="rId21"/>
    <p:sldId id="645" r:id="rId22"/>
    <p:sldId id="743" r:id="rId23"/>
    <p:sldId id="744" r:id="rId24"/>
    <p:sldId id="746" r:id="rId25"/>
    <p:sldId id="747" r:id="rId26"/>
    <p:sldId id="644" r:id="rId27"/>
    <p:sldId id="666" r:id="rId28"/>
    <p:sldId id="257" r:id="rId29"/>
    <p:sldId id="628" r:id="rId30"/>
    <p:sldId id="258" r:id="rId31"/>
    <p:sldId id="259" r:id="rId32"/>
    <p:sldId id="335" r:id="rId33"/>
    <p:sldId id="260" r:id="rId34"/>
    <p:sldId id="262" r:id="rId35"/>
    <p:sldId id="263" r:id="rId36"/>
    <p:sldId id="629" r:id="rId37"/>
    <p:sldId id="727" r:id="rId38"/>
    <p:sldId id="264" r:id="rId39"/>
    <p:sldId id="630" r:id="rId40"/>
    <p:sldId id="711" r:id="rId41"/>
    <p:sldId id="265" r:id="rId42"/>
    <p:sldId id="266" r:id="rId43"/>
    <p:sldId id="267" r:id="rId44"/>
    <p:sldId id="353" r:id="rId45"/>
    <p:sldId id="354" r:id="rId46"/>
    <p:sldId id="268" r:id="rId47"/>
    <p:sldId id="269" r:id="rId48"/>
    <p:sldId id="270" r:id="rId49"/>
    <p:sldId id="271" r:id="rId50"/>
    <p:sldId id="272" r:id="rId51"/>
    <p:sldId id="273" r:id="rId52"/>
    <p:sldId id="274" r:id="rId53"/>
    <p:sldId id="355" r:id="rId54"/>
    <p:sldId id="275" r:id="rId55"/>
    <p:sldId id="276" r:id="rId56"/>
    <p:sldId id="277" r:id="rId57"/>
    <p:sldId id="278" r:id="rId58"/>
    <p:sldId id="279" r:id="rId59"/>
    <p:sldId id="280" r:id="rId60"/>
    <p:sldId id="357" r:id="rId61"/>
    <p:sldId id="358" r:id="rId62"/>
    <p:sldId id="282" r:id="rId63"/>
    <p:sldId id="283" r:id="rId64"/>
    <p:sldId id="289" r:id="rId65"/>
    <p:sldId id="284" r:id="rId66"/>
    <p:sldId id="285" r:id="rId67"/>
    <p:sldId id="286" r:id="rId68"/>
    <p:sldId id="287" r:id="rId69"/>
    <p:sldId id="288" r:id="rId70"/>
    <p:sldId id="290" r:id="rId71"/>
    <p:sldId id="291" r:id="rId72"/>
    <p:sldId id="292" r:id="rId73"/>
    <p:sldId id="293" r:id="rId74"/>
    <p:sldId id="294" r:id="rId75"/>
    <p:sldId id="295" r:id="rId76"/>
    <p:sldId id="751" r:id="rId77"/>
    <p:sldId id="664" r:id="rId78"/>
    <p:sldId id="297" r:id="rId79"/>
    <p:sldId id="298" r:id="rId80"/>
    <p:sldId id="300" r:id="rId81"/>
    <p:sldId id="301" r:id="rId82"/>
    <p:sldId id="302" r:id="rId83"/>
    <p:sldId id="303" r:id="rId84"/>
    <p:sldId id="304" r:id="rId85"/>
    <p:sldId id="305" r:id="rId86"/>
    <p:sldId id="306" r:id="rId87"/>
    <p:sldId id="307" r:id="rId88"/>
    <p:sldId id="665" r:id="rId89"/>
    <p:sldId id="308" r:id="rId90"/>
    <p:sldId id="310" r:id="rId91"/>
    <p:sldId id="311" r:id="rId92"/>
    <p:sldId id="312" r:id="rId93"/>
    <p:sldId id="313" r:id="rId94"/>
    <p:sldId id="314" r:id="rId95"/>
    <p:sldId id="315" r:id="rId96"/>
    <p:sldId id="316" r:id="rId97"/>
    <p:sldId id="317" r:id="rId98"/>
    <p:sldId id="624" r:id="rId99"/>
    <p:sldId id="319" r:id="rId100"/>
    <p:sldId id="320" r:id="rId101"/>
    <p:sldId id="321" r:id="rId102"/>
    <p:sldId id="322" r:id="rId103"/>
    <p:sldId id="333" r:id="rId104"/>
    <p:sldId id="323" r:id="rId105"/>
    <p:sldId id="324" r:id="rId106"/>
    <p:sldId id="325" r:id="rId107"/>
    <p:sldId id="326" r:id="rId108"/>
    <p:sldId id="327" r:id="rId109"/>
    <p:sldId id="328" r:id="rId110"/>
    <p:sldId id="329" r:id="rId111"/>
    <p:sldId id="330" r:id="rId112"/>
    <p:sldId id="331" r:id="rId113"/>
    <p:sldId id="625" r:id="rId114"/>
    <p:sldId id="626" r:id="rId115"/>
    <p:sldId id="627" r:id="rId116"/>
    <p:sldId id="750" r:id="rId117"/>
    <p:sldId id="352" r:id="rId118"/>
    <p:sldId id="728" r:id="rId119"/>
    <p:sldId id="729" r:id="rId120"/>
    <p:sldId id="712" r:id="rId1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16-02-2024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5 -&gt; 1 is a back-edge because 1 dominates 5. 1 -&gt; 2 is not a back-edge because 2 doesn’t dominate 1. 4 -&gt; 1 is a back-edge.</a:t>
            </a:r>
          </a:p>
        </p:txBody>
      </p:sp>
      <p:sp>
        <p:nvSpPr>
          <p:cNvPr id="4" name="Slide Number Placeholder 3"/>
          <p:cNvSpPr>
            <a:spLocks noGrp="1"/>
          </p:cNvSpPr>
          <p:nvPr>
            <p:ph type="sldNum" sz="quarter" idx="5"/>
          </p:nvPr>
        </p:nvSpPr>
        <p:spPr/>
        <p:txBody>
          <a:bodyPr/>
          <a:lstStyle/>
          <a:p>
            <a:fld id="{941CD276-996C-461A-BA18-C0461C4B1E84}" type="slidenum">
              <a:rPr lang="en-IN" smtClean="0"/>
              <a:t>12</a:t>
            </a:fld>
            <a:endParaRPr lang="en-IN"/>
          </a:p>
        </p:txBody>
      </p:sp>
    </p:spTree>
    <p:extLst>
      <p:ext uri="{BB962C8B-B14F-4D97-AF65-F5344CB8AC3E}">
        <p14:creationId xmlns:p14="http://schemas.microsoft.com/office/powerpoint/2010/main" val="90414734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104</a:t>
            </a:fld>
            <a:endParaRPr lang="en-IN"/>
          </a:p>
        </p:txBody>
      </p:sp>
    </p:spTree>
    <p:extLst>
      <p:ext uri="{BB962C8B-B14F-4D97-AF65-F5344CB8AC3E}">
        <p14:creationId xmlns:p14="http://schemas.microsoft.com/office/powerpoint/2010/main" val="121568062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105</a:t>
            </a:fld>
            <a:endParaRPr lang="en-IN"/>
          </a:p>
        </p:txBody>
      </p:sp>
    </p:spTree>
    <p:extLst>
      <p:ext uri="{BB962C8B-B14F-4D97-AF65-F5344CB8AC3E}">
        <p14:creationId xmlns:p14="http://schemas.microsoft.com/office/powerpoint/2010/main" val="367544586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106</a:t>
            </a:fld>
            <a:endParaRPr lang="en-IN"/>
          </a:p>
        </p:txBody>
      </p:sp>
    </p:spTree>
    <p:extLst>
      <p:ext uri="{BB962C8B-B14F-4D97-AF65-F5344CB8AC3E}">
        <p14:creationId xmlns:p14="http://schemas.microsoft.com/office/powerpoint/2010/main" val="2717766919"/>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107</a:t>
            </a:fld>
            <a:endParaRPr lang="en-IN"/>
          </a:p>
        </p:txBody>
      </p:sp>
    </p:spTree>
    <p:extLst>
      <p:ext uri="{BB962C8B-B14F-4D97-AF65-F5344CB8AC3E}">
        <p14:creationId xmlns:p14="http://schemas.microsoft.com/office/powerpoint/2010/main" val="65292280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108</a:t>
            </a:fld>
            <a:endParaRPr lang="en-IN"/>
          </a:p>
        </p:txBody>
      </p:sp>
    </p:spTree>
    <p:extLst>
      <p:ext uri="{BB962C8B-B14F-4D97-AF65-F5344CB8AC3E}">
        <p14:creationId xmlns:p14="http://schemas.microsoft.com/office/powerpoint/2010/main" val="159209855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109</a:t>
            </a:fld>
            <a:endParaRPr lang="en-IN"/>
          </a:p>
        </p:txBody>
      </p:sp>
    </p:spTree>
    <p:extLst>
      <p:ext uri="{BB962C8B-B14F-4D97-AF65-F5344CB8AC3E}">
        <p14:creationId xmlns:p14="http://schemas.microsoft.com/office/powerpoint/2010/main" val="276533348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110</a:t>
            </a:fld>
            <a:endParaRPr lang="en-IN"/>
          </a:p>
        </p:txBody>
      </p:sp>
    </p:spTree>
    <p:extLst>
      <p:ext uri="{BB962C8B-B14F-4D97-AF65-F5344CB8AC3E}">
        <p14:creationId xmlns:p14="http://schemas.microsoft.com/office/powerpoint/2010/main" val="813588221"/>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111</a:t>
            </a:fld>
            <a:endParaRPr lang="en-IN"/>
          </a:p>
        </p:txBody>
      </p:sp>
    </p:spTree>
    <p:extLst>
      <p:ext uri="{BB962C8B-B14F-4D97-AF65-F5344CB8AC3E}">
        <p14:creationId xmlns:p14="http://schemas.microsoft.com/office/powerpoint/2010/main" val="29583268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112</a:t>
            </a:fld>
            <a:endParaRPr lang="en-IN"/>
          </a:p>
        </p:txBody>
      </p:sp>
    </p:spTree>
    <p:extLst>
      <p:ext uri="{BB962C8B-B14F-4D97-AF65-F5344CB8AC3E}">
        <p14:creationId xmlns:p14="http://schemas.microsoft.com/office/powerpoint/2010/main" val="273541699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113</a:t>
            </a:fld>
            <a:endParaRPr lang="en-IN"/>
          </a:p>
        </p:txBody>
      </p:sp>
    </p:spTree>
    <p:extLst>
      <p:ext uri="{BB962C8B-B14F-4D97-AF65-F5344CB8AC3E}">
        <p14:creationId xmlns:p14="http://schemas.microsoft.com/office/powerpoint/2010/main" val="2134618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 this case, both 5 -&gt; 1 and 4 -&gt; 1 are not back-edges because the tails don’t dominate heads.</a:t>
            </a:r>
          </a:p>
        </p:txBody>
      </p:sp>
      <p:sp>
        <p:nvSpPr>
          <p:cNvPr id="4" name="Slide Number Placeholder 3"/>
          <p:cNvSpPr>
            <a:spLocks noGrp="1"/>
          </p:cNvSpPr>
          <p:nvPr>
            <p:ph type="sldNum" sz="quarter" idx="5"/>
          </p:nvPr>
        </p:nvSpPr>
        <p:spPr/>
        <p:txBody>
          <a:bodyPr/>
          <a:lstStyle/>
          <a:p>
            <a:fld id="{941CD276-996C-461A-BA18-C0461C4B1E84}" type="slidenum">
              <a:rPr lang="en-IN" smtClean="0"/>
              <a:t>13</a:t>
            </a:fld>
            <a:endParaRPr lang="en-IN"/>
          </a:p>
        </p:txBody>
      </p:sp>
    </p:spTree>
    <p:extLst>
      <p:ext uri="{BB962C8B-B14F-4D97-AF65-F5344CB8AC3E}">
        <p14:creationId xmlns:p14="http://schemas.microsoft.com/office/powerpoint/2010/main" val="165645425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114</a:t>
            </a:fld>
            <a:endParaRPr lang="en-IN"/>
          </a:p>
        </p:txBody>
      </p:sp>
    </p:spTree>
    <p:extLst>
      <p:ext uri="{BB962C8B-B14F-4D97-AF65-F5344CB8AC3E}">
        <p14:creationId xmlns:p14="http://schemas.microsoft.com/office/powerpoint/2010/main" val="366692192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115</a:t>
            </a:fld>
            <a:endParaRPr lang="en-IN"/>
          </a:p>
        </p:txBody>
      </p:sp>
    </p:spTree>
    <p:extLst>
      <p:ext uri="{BB962C8B-B14F-4D97-AF65-F5344CB8AC3E}">
        <p14:creationId xmlns:p14="http://schemas.microsoft.com/office/powerpoint/2010/main" val="363318008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BB701-4FFA-6226-9C3A-A49FBE8482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B7494E-7920-A85D-E6F6-18024E855E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1D745D-3D88-358F-138C-3BE961E2F05F}"/>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1FB6CFE7-5C64-E6BB-579F-57E055E30436}"/>
              </a:ext>
            </a:extLst>
          </p:cNvPr>
          <p:cNvSpPr>
            <a:spLocks noGrp="1"/>
          </p:cNvSpPr>
          <p:nvPr>
            <p:ph type="sldNum" sz="quarter" idx="5"/>
          </p:nvPr>
        </p:nvSpPr>
        <p:spPr/>
        <p:txBody>
          <a:bodyPr/>
          <a:lstStyle/>
          <a:p>
            <a:fld id="{CF2F1F0A-2707-458D-9A3B-BF545ABFB61C}" type="slidenum">
              <a:rPr lang="en-IN" smtClean="0"/>
              <a:t>116</a:t>
            </a:fld>
            <a:endParaRPr lang="en-IN"/>
          </a:p>
        </p:txBody>
      </p:sp>
    </p:spTree>
    <p:extLst>
      <p:ext uri="{BB962C8B-B14F-4D97-AF65-F5344CB8AC3E}">
        <p14:creationId xmlns:p14="http://schemas.microsoft.com/office/powerpoint/2010/main" val="69180695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117</a:t>
            </a:fld>
            <a:endParaRPr lang="en-IN"/>
          </a:p>
        </p:txBody>
      </p:sp>
    </p:spTree>
    <p:extLst>
      <p:ext uri="{BB962C8B-B14F-4D97-AF65-F5344CB8AC3E}">
        <p14:creationId xmlns:p14="http://schemas.microsoft.com/office/powerpoint/2010/main" val="3625646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14</a:t>
            </a:fld>
            <a:endParaRPr lang="en-IN"/>
          </a:p>
        </p:txBody>
      </p:sp>
    </p:spTree>
    <p:extLst>
      <p:ext uri="{BB962C8B-B14F-4D97-AF65-F5344CB8AC3E}">
        <p14:creationId xmlns:p14="http://schemas.microsoft.com/office/powerpoint/2010/main" val="1600497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15</a:t>
            </a:fld>
            <a:endParaRPr lang="en-IN"/>
          </a:p>
        </p:txBody>
      </p:sp>
    </p:spTree>
    <p:extLst>
      <p:ext uri="{BB962C8B-B14F-4D97-AF65-F5344CB8AC3E}">
        <p14:creationId xmlns:p14="http://schemas.microsoft.com/office/powerpoint/2010/main" val="1507974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every back-edge n -&gt; d, if there is a path from a basic block b to n that doesn't include d, then b is in the loop corresponding to the back-edge n -&gt; d. For example, 2 is in the loop corresponding to back-edge 5 -&gt; 1 because we can reach from 2 to 5 using the path 2 -&gt; 3 -&gt; 5, and the path doesn't include 1.</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16</a:t>
            </a:fld>
            <a:endParaRPr lang="en-IN"/>
          </a:p>
        </p:txBody>
      </p:sp>
    </p:spTree>
    <p:extLst>
      <p:ext uri="{BB962C8B-B14F-4D97-AF65-F5344CB8AC3E}">
        <p14:creationId xmlns:p14="http://schemas.microsoft.com/office/powerpoint/2010/main" val="2291103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D9D1A-8CF0-07A7-3329-CE3C91080D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C6E698-B427-12CE-DFE1-87E626B6FA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639CEB-979D-0956-9E5D-1AE1E02A5959}"/>
              </a:ext>
            </a:extLst>
          </p:cNvPr>
          <p:cNvSpPr>
            <a:spLocks noGrp="1"/>
          </p:cNvSpPr>
          <p:nvPr>
            <p:ph type="body" idx="1"/>
          </p:nvPr>
        </p:nvSpPr>
        <p:spPr/>
        <p:txBody>
          <a:bodyPr/>
          <a:lstStyle/>
          <a:p>
            <a:r>
              <a:rPr lang="en-US" dirty="0"/>
              <a:t>This is the reversed graph. The reversed back edges are shown in red. If we start a graph traversal at 5 in this reversed graph, we can discover all the paths that can reach 5 in the original graph. Because the loop header 1 dominates 5 in the original graph, all the paths encountered during the graph traversal must include 1. To find the basic blocks in the loop, we can stop exploring the path further when we reach 1 or any other node that has already been discovered to be inside the loop.</a:t>
            </a:r>
            <a:endParaRPr lang="en-IN" dirty="0"/>
          </a:p>
        </p:txBody>
      </p:sp>
      <p:sp>
        <p:nvSpPr>
          <p:cNvPr id="4" name="Slide Number Placeholder 3">
            <a:extLst>
              <a:ext uri="{FF2B5EF4-FFF2-40B4-BE49-F238E27FC236}">
                <a16:creationId xmlns:a16="http://schemas.microsoft.com/office/drawing/2014/main" id="{4643211E-A47D-3416-FCC3-4BF69837BEDD}"/>
              </a:ext>
            </a:extLst>
          </p:cNvPr>
          <p:cNvSpPr>
            <a:spLocks noGrp="1"/>
          </p:cNvSpPr>
          <p:nvPr>
            <p:ph type="sldNum" sz="quarter" idx="5"/>
          </p:nvPr>
        </p:nvSpPr>
        <p:spPr/>
        <p:txBody>
          <a:bodyPr/>
          <a:lstStyle/>
          <a:p>
            <a:fld id="{941CD276-996C-461A-BA18-C0461C4B1E84}" type="slidenum">
              <a:rPr lang="en-IN" smtClean="0"/>
              <a:t>17</a:t>
            </a:fld>
            <a:endParaRPr lang="en-IN"/>
          </a:p>
        </p:txBody>
      </p:sp>
    </p:spTree>
    <p:extLst>
      <p:ext uri="{BB962C8B-B14F-4D97-AF65-F5344CB8AC3E}">
        <p14:creationId xmlns:p14="http://schemas.microsoft.com/office/powerpoint/2010/main" val="2079402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18</a:t>
            </a:fld>
            <a:endParaRPr lang="en-IN"/>
          </a:p>
        </p:txBody>
      </p:sp>
    </p:spTree>
    <p:extLst>
      <p:ext uri="{BB962C8B-B14F-4D97-AF65-F5344CB8AC3E}">
        <p14:creationId xmlns:p14="http://schemas.microsoft.com/office/powerpoint/2010/main" val="1915779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19</a:t>
            </a:fld>
            <a:endParaRPr lang="en-IN"/>
          </a:p>
        </p:txBody>
      </p:sp>
    </p:spTree>
    <p:extLst>
      <p:ext uri="{BB962C8B-B14F-4D97-AF65-F5344CB8AC3E}">
        <p14:creationId xmlns:p14="http://schemas.microsoft.com/office/powerpoint/2010/main" val="43660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20</a:t>
            </a:fld>
            <a:endParaRPr lang="en-IN"/>
          </a:p>
        </p:txBody>
      </p:sp>
    </p:spTree>
    <p:extLst>
      <p:ext uri="{BB962C8B-B14F-4D97-AF65-F5344CB8AC3E}">
        <p14:creationId xmlns:p14="http://schemas.microsoft.com/office/powerpoint/2010/main" val="2214495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21</a:t>
            </a:fld>
            <a:endParaRPr lang="en-IN"/>
          </a:p>
        </p:txBody>
      </p:sp>
    </p:spTree>
    <p:extLst>
      <p:ext uri="{BB962C8B-B14F-4D97-AF65-F5344CB8AC3E}">
        <p14:creationId xmlns:p14="http://schemas.microsoft.com/office/powerpoint/2010/main" val="2552812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3388818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advantage of loop unrolling is that the processor needs to execute fewer branch instructions, which can benefit hardware for which the cost of branch instruction is high. However, unrolling with a large factor may increase the code size. Loop unrolling also enables vectorization, as we will see next.</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22</a:t>
            </a:fld>
            <a:endParaRPr lang="en-IN"/>
          </a:p>
        </p:txBody>
      </p:sp>
    </p:spTree>
    <p:extLst>
      <p:ext uri="{BB962C8B-B14F-4D97-AF65-F5344CB8AC3E}">
        <p14:creationId xmlns:p14="http://schemas.microsoft.com/office/powerpoint/2010/main" val="2354186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onsolas" panose="020B0609020204030204" pitchFamily="49" charset="0"/>
              </a:rPr>
              <a:t>The statement arr1[i:i+3] = arr2[i:i+3] signifies that copying from arr2[</a:t>
            </a:r>
            <a:r>
              <a:rPr lang="en-US" dirty="0" err="1">
                <a:latin typeface="Consolas" panose="020B0609020204030204" pitchFamily="49" charset="0"/>
              </a:rPr>
              <a:t>i</a:t>
            </a:r>
            <a:r>
              <a:rPr lang="en-US" dirty="0">
                <a:latin typeface="Consolas" panose="020B0609020204030204" pitchFamily="49" charset="0"/>
              </a:rPr>
              <a:t>] to arr1[</a:t>
            </a:r>
            <a:r>
              <a:rPr lang="en-US" dirty="0" err="1">
                <a:latin typeface="Consolas" panose="020B0609020204030204" pitchFamily="49" charset="0"/>
              </a:rPr>
              <a:t>i</a:t>
            </a:r>
            <a:r>
              <a:rPr lang="en-US" dirty="0">
                <a:latin typeface="Consolas" panose="020B0609020204030204" pitchFamily="49" charset="0"/>
              </a:rPr>
              <a:t>], arr2[i+1] to arr1[i+1], arr2[i+2] to arr1[i+1], and arr2[i+3] to arr1[i+3] is happening concurrently.</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23</a:t>
            </a:fld>
            <a:endParaRPr lang="en-IN"/>
          </a:p>
        </p:txBody>
      </p:sp>
    </p:spTree>
    <p:extLst>
      <p:ext uri="{BB962C8B-B14F-4D97-AF65-F5344CB8AC3E}">
        <p14:creationId xmlns:p14="http://schemas.microsoft.com/office/powerpoint/2010/main" val="1240122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07364-21CC-3234-ACCA-E2A0CD69A0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7A6F61-FEB5-2620-C0B6-A2EF1930B4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A4D6BD-AD5E-C9FB-33F1-C882E050B5AD}"/>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96E8D796-F52E-60CF-A56B-94AA168FE11A}"/>
              </a:ext>
            </a:extLst>
          </p:cNvPr>
          <p:cNvSpPr>
            <a:spLocks noGrp="1"/>
          </p:cNvSpPr>
          <p:nvPr>
            <p:ph type="sldNum" sz="quarter" idx="5"/>
          </p:nvPr>
        </p:nvSpPr>
        <p:spPr/>
        <p:txBody>
          <a:bodyPr/>
          <a:lstStyle/>
          <a:p>
            <a:fld id="{941CD276-996C-461A-BA18-C0461C4B1E84}" type="slidenum">
              <a:rPr lang="en-IN" smtClean="0"/>
              <a:t>24</a:t>
            </a:fld>
            <a:endParaRPr lang="en-IN"/>
          </a:p>
        </p:txBody>
      </p:sp>
    </p:spTree>
    <p:extLst>
      <p:ext uri="{BB962C8B-B14F-4D97-AF65-F5344CB8AC3E}">
        <p14:creationId xmlns:p14="http://schemas.microsoft.com/office/powerpoint/2010/main" val="558120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3FBB7-26CF-389A-B157-61879DF8A6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A2AB03-EB4D-6702-D41E-02E422B593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86A24A-4CEB-FFFF-1EB5-7D9BFE3FF39C}"/>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737E596F-8857-471D-5E97-009E31B375C7}"/>
              </a:ext>
            </a:extLst>
          </p:cNvPr>
          <p:cNvSpPr>
            <a:spLocks noGrp="1"/>
          </p:cNvSpPr>
          <p:nvPr>
            <p:ph type="sldNum" sz="quarter" idx="5"/>
          </p:nvPr>
        </p:nvSpPr>
        <p:spPr/>
        <p:txBody>
          <a:bodyPr/>
          <a:lstStyle/>
          <a:p>
            <a:fld id="{941CD276-996C-461A-BA18-C0461C4B1E84}" type="slidenum">
              <a:rPr lang="en-IN" smtClean="0"/>
              <a:t>25</a:t>
            </a:fld>
            <a:endParaRPr lang="en-IN"/>
          </a:p>
        </p:txBody>
      </p:sp>
    </p:spTree>
    <p:extLst>
      <p:ext uri="{BB962C8B-B14F-4D97-AF65-F5344CB8AC3E}">
        <p14:creationId xmlns:p14="http://schemas.microsoft.com/office/powerpoint/2010/main" val="3640112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26</a:t>
            </a:fld>
            <a:endParaRPr lang="en-IN"/>
          </a:p>
        </p:txBody>
      </p:sp>
    </p:spTree>
    <p:extLst>
      <p:ext uri="{BB962C8B-B14F-4D97-AF65-F5344CB8AC3E}">
        <p14:creationId xmlns:p14="http://schemas.microsoft.com/office/powerpoint/2010/main" val="941837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905360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30484940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176017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25289114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315265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1E4B35E-5195-4159-B6E5-6A36DD53D59E}" type="slidenum">
              <a:rPr lang="en-IN" smtClean="0"/>
              <a:t>3</a:t>
            </a:fld>
            <a:endParaRPr lang="en-IN"/>
          </a:p>
        </p:txBody>
      </p:sp>
    </p:spTree>
    <p:extLst>
      <p:ext uri="{BB962C8B-B14F-4D97-AF65-F5344CB8AC3E}">
        <p14:creationId xmlns:p14="http://schemas.microsoft.com/office/powerpoint/2010/main" val="1940531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33</a:t>
            </a:fld>
            <a:endParaRPr lang="en-IN"/>
          </a:p>
        </p:txBody>
      </p:sp>
    </p:spTree>
    <p:extLst>
      <p:ext uri="{BB962C8B-B14F-4D97-AF65-F5344CB8AC3E}">
        <p14:creationId xmlns:p14="http://schemas.microsoft.com/office/powerpoint/2010/main" val="674124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34</a:t>
            </a:fld>
            <a:endParaRPr lang="en-IN"/>
          </a:p>
        </p:txBody>
      </p:sp>
    </p:spTree>
    <p:extLst>
      <p:ext uri="{BB962C8B-B14F-4D97-AF65-F5344CB8AC3E}">
        <p14:creationId xmlns:p14="http://schemas.microsoft.com/office/powerpoint/2010/main" val="35591856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27509195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we can’t assign the same register to two variables connected using an edge because they are live simultaneously at some program point.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25326820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38</a:t>
            </a:fld>
            <a:endParaRPr lang="en-IN"/>
          </a:p>
        </p:txBody>
      </p:sp>
    </p:spTree>
    <p:extLst>
      <p:ext uri="{BB962C8B-B14F-4D97-AF65-F5344CB8AC3E}">
        <p14:creationId xmlns:p14="http://schemas.microsoft.com/office/powerpoint/2010/main" val="4489843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the assignment is shown on this slide.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39</a:t>
            </a:fld>
            <a:endParaRPr lang="en-IN"/>
          </a:p>
        </p:txBody>
      </p:sp>
    </p:spTree>
    <p:extLst>
      <p:ext uri="{BB962C8B-B14F-4D97-AF65-F5344CB8AC3E}">
        <p14:creationId xmlns:p14="http://schemas.microsoft.com/office/powerpoint/2010/main" val="30914479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number of available is four, we can check if the graph can be colored using four colors. Here, each color represents a unique register. If the coloring is successful, each variable will be mapped to a color. The color is the corresponding register assignment.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40</a:t>
            </a:fld>
            <a:endParaRPr lang="en-IN"/>
          </a:p>
        </p:txBody>
      </p:sp>
    </p:spTree>
    <p:extLst>
      <p:ext uri="{BB962C8B-B14F-4D97-AF65-F5344CB8AC3E}">
        <p14:creationId xmlns:p14="http://schemas.microsoft.com/office/powerpoint/2010/main" val="7644779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41</a:t>
            </a:fld>
            <a:endParaRPr lang="en-IN"/>
          </a:p>
        </p:txBody>
      </p:sp>
    </p:spTree>
    <p:extLst>
      <p:ext uri="{BB962C8B-B14F-4D97-AF65-F5344CB8AC3E}">
        <p14:creationId xmlns:p14="http://schemas.microsoft.com/office/powerpoint/2010/main" val="27945868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42</a:t>
            </a:fld>
            <a:endParaRPr lang="en-IN"/>
          </a:p>
        </p:txBody>
      </p:sp>
    </p:spTree>
    <p:extLst>
      <p:ext uri="{BB962C8B-B14F-4D97-AF65-F5344CB8AC3E}">
        <p14:creationId xmlns:p14="http://schemas.microsoft.com/office/powerpoint/2010/main" val="3622357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43</a:t>
            </a:fld>
            <a:endParaRPr lang="en-IN"/>
          </a:p>
        </p:txBody>
      </p:sp>
    </p:spTree>
    <p:extLst>
      <p:ext uri="{BB962C8B-B14F-4D97-AF65-F5344CB8AC3E}">
        <p14:creationId xmlns:p14="http://schemas.microsoft.com/office/powerpoint/2010/main" val="1665733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Unique pointers are a special case of reference counting where the application can store at most one reference to an object.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34439454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20805013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30785269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a node x that has less than five edges, and try to color the rest of the graph using 5-colors. The main idea is that if we can color the rest of the graph (after removing x) using 5-colors, we can assign a color to x that is different from its neighbors. Remember, x has less than five neighbors.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46</a:t>
            </a:fld>
            <a:endParaRPr lang="en-IN"/>
          </a:p>
        </p:txBody>
      </p:sp>
    </p:spTree>
    <p:extLst>
      <p:ext uri="{BB962C8B-B14F-4D97-AF65-F5344CB8AC3E}">
        <p14:creationId xmlns:p14="http://schemas.microsoft.com/office/powerpoint/2010/main" val="4256095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Removing a.</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47</a:t>
            </a:fld>
            <a:endParaRPr lang="en-IN"/>
          </a:p>
        </p:txBody>
      </p:sp>
    </p:spTree>
    <p:extLst>
      <p:ext uri="{BB962C8B-B14F-4D97-AF65-F5344CB8AC3E}">
        <p14:creationId xmlns:p14="http://schemas.microsoft.com/office/powerpoint/2010/main" val="41056816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Removing b.</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48</a:t>
            </a:fld>
            <a:endParaRPr lang="en-IN"/>
          </a:p>
        </p:txBody>
      </p:sp>
    </p:spTree>
    <p:extLst>
      <p:ext uri="{BB962C8B-B14F-4D97-AF65-F5344CB8AC3E}">
        <p14:creationId xmlns:p14="http://schemas.microsoft.com/office/powerpoint/2010/main" val="25944331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Removing 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49</a:t>
            </a:fld>
            <a:endParaRPr lang="en-IN"/>
          </a:p>
        </p:txBody>
      </p:sp>
    </p:spTree>
    <p:extLst>
      <p:ext uri="{BB962C8B-B14F-4D97-AF65-F5344CB8AC3E}">
        <p14:creationId xmlns:p14="http://schemas.microsoft.com/office/powerpoint/2010/main" val="11506434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Removing c.</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50</a:t>
            </a:fld>
            <a:endParaRPr lang="en-IN"/>
          </a:p>
        </p:txBody>
      </p:sp>
    </p:spTree>
    <p:extLst>
      <p:ext uri="{BB962C8B-B14F-4D97-AF65-F5344CB8AC3E}">
        <p14:creationId xmlns:p14="http://schemas.microsoft.com/office/powerpoint/2010/main" val="39128359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Removing 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51</a:t>
            </a:fld>
            <a:endParaRPr lang="en-IN"/>
          </a:p>
        </p:txBody>
      </p:sp>
    </p:spTree>
    <p:extLst>
      <p:ext uri="{BB962C8B-B14F-4D97-AF65-F5344CB8AC3E}">
        <p14:creationId xmlns:p14="http://schemas.microsoft.com/office/powerpoint/2010/main" val="42788594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Removing f.</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52</a:t>
            </a:fld>
            <a:endParaRPr lang="en-IN"/>
          </a:p>
        </p:txBody>
      </p:sp>
    </p:spTree>
    <p:extLst>
      <p:ext uri="{BB962C8B-B14F-4D97-AF65-F5344CB8AC3E}">
        <p14:creationId xmlns:p14="http://schemas.microsoft.com/office/powerpoint/2010/main" val="19378486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53</a:t>
            </a:fld>
            <a:endParaRPr lang="en-IN"/>
          </a:p>
        </p:txBody>
      </p:sp>
    </p:spTree>
    <p:extLst>
      <p:ext uri="{BB962C8B-B14F-4D97-AF65-F5344CB8AC3E}">
        <p14:creationId xmlns:p14="http://schemas.microsoft.com/office/powerpoint/2010/main" val="2251704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an object is created, the reference count is set to one. We can't create a copy of a unique pointer. However, we can transfer a pointer's ownership to another pointer using the std::move construct. After transferring the ownership, the object can't be accessed using the previous owner. When a unique pointer is overwritten or goes out of scope, the object referenced by the unique pointer previously is deleted.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8791693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add the nodes back in the graph and assign a different color from its neighbors. After adding f, we can assign any color between one to five because it has no neighbor right now.</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54</a:t>
            </a:fld>
            <a:endParaRPr lang="en-IN"/>
          </a:p>
        </p:txBody>
      </p:sp>
    </p:spTree>
    <p:extLst>
      <p:ext uri="{BB962C8B-B14F-4D97-AF65-F5344CB8AC3E}">
        <p14:creationId xmlns:p14="http://schemas.microsoft.com/office/powerpoint/2010/main" val="28333428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add e now and assign any color other than one.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55</a:t>
            </a:fld>
            <a:endParaRPr lang="en-IN"/>
          </a:p>
        </p:txBody>
      </p:sp>
    </p:spTree>
    <p:extLst>
      <p:ext uri="{BB962C8B-B14F-4D97-AF65-F5344CB8AC3E}">
        <p14:creationId xmlns:p14="http://schemas.microsoft.com/office/powerpoint/2010/main" val="41200119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Adding c.</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56</a:t>
            </a:fld>
            <a:endParaRPr lang="en-IN"/>
          </a:p>
        </p:txBody>
      </p:sp>
    </p:spTree>
    <p:extLst>
      <p:ext uri="{BB962C8B-B14F-4D97-AF65-F5344CB8AC3E}">
        <p14:creationId xmlns:p14="http://schemas.microsoft.com/office/powerpoint/2010/main" val="42328082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Adding 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57</a:t>
            </a:fld>
            <a:endParaRPr lang="en-IN"/>
          </a:p>
        </p:txBody>
      </p:sp>
    </p:spTree>
    <p:extLst>
      <p:ext uri="{BB962C8B-B14F-4D97-AF65-F5344CB8AC3E}">
        <p14:creationId xmlns:p14="http://schemas.microsoft.com/office/powerpoint/2010/main" val="13130316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Adding b.</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58</a:t>
            </a:fld>
            <a:endParaRPr lang="en-IN"/>
          </a:p>
        </p:txBody>
      </p:sp>
    </p:spTree>
    <p:extLst>
      <p:ext uri="{BB962C8B-B14F-4D97-AF65-F5344CB8AC3E}">
        <p14:creationId xmlns:p14="http://schemas.microsoft.com/office/powerpoint/2010/main" val="6967181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Adding a. Register allocation is done. We could have assigned color-5 to a instead of color-2.</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59</a:t>
            </a:fld>
            <a:endParaRPr lang="en-IN"/>
          </a:p>
        </p:txBody>
      </p:sp>
    </p:spTree>
    <p:extLst>
      <p:ext uri="{BB962C8B-B14F-4D97-AF65-F5344CB8AC3E}">
        <p14:creationId xmlns:p14="http://schemas.microsoft.com/office/powerpoint/2010/main" val="21951432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60</a:t>
            </a:fld>
            <a:endParaRPr lang="en-IN"/>
          </a:p>
        </p:txBody>
      </p:sp>
    </p:spTree>
    <p:extLst>
      <p:ext uri="{BB962C8B-B14F-4D97-AF65-F5344CB8AC3E}">
        <p14:creationId xmlns:p14="http://schemas.microsoft.com/office/powerpoint/2010/main" val="41714035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61</a:t>
            </a:fld>
            <a:endParaRPr lang="en-IN"/>
          </a:p>
        </p:txBody>
      </p:sp>
    </p:spTree>
    <p:extLst>
      <p:ext uri="{BB962C8B-B14F-4D97-AF65-F5344CB8AC3E}">
        <p14:creationId xmlns:p14="http://schemas.microsoft.com/office/powerpoint/2010/main" val="67097636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try to color this graph using four colors.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62</a:t>
            </a:fld>
            <a:endParaRPr lang="en-IN"/>
          </a:p>
        </p:txBody>
      </p:sp>
    </p:spTree>
    <p:extLst>
      <p:ext uri="{BB962C8B-B14F-4D97-AF65-F5344CB8AC3E}">
        <p14:creationId xmlns:p14="http://schemas.microsoft.com/office/powerpoint/2010/main" val="9359722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node has less than four neighbors. Select a node for spilling and continue the coloring. Spilling means that instead of using a register, we will allocate the variable on the stack.</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63</a:t>
            </a:fld>
            <a:endParaRPr lang="en-IN"/>
          </a:p>
        </p:txBody>
      </p:sp>
    </p:spTree>
    <p:extLst>
      <p:ext uri="{BB962C8B-B14F-4D97-AF65-F5344CB8AC3E}">
        <p14:creationId xmlns:p14="http://schemas.microsoft.com/office/powerpoint/2010/main" val="3159563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a:t>
            </a:fld>
            <a:endParaRPr lang="en-IN"/>
          </a:p>
        </p:txBody>
      </p:sp>
    </p:spTree>
    <p:extLst>
      <p:ext uri="{BB962C8B-B14F-4D97-AF65-F5344CB8AC3E}">
        <p14:creationId xmlns:p14="http://schemas.microsoft.com/office/powerpoint/2010/main" val="39446810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64</a:t>
            </a:fld>
            <a:endParaRPr lang="en-IN"/>
          </a:p>
        </p:txBody>
      </p:sp>
    </p:spTree>
    <p:extLst>
      <p:ext uri="{BB962C8B-B14F-4D97-AF65-F5344CB8AC3E}">
        <p14:creationId xmlns:p14="http://schemas.microsoft.com/office/powerpoint/2010/main" val="289789484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65</a:t>
            </a:fld>
            <a:endParaRPr lang="en-IN"/>
          </a:p>
        </p:txBody>
      </p:sp>
    </p:spTree>
    <p:extLst>
      <p:ext uri="{BB962C8B-B14F-4D97-AF65-F5344CB8AC3E}">
        <p14:creationId xmlns:p14="http://schemas.microsoft.com/office/powerpoint/2010/main" val="34573155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66</a:t>
            </a:fld>
            <a:endParaRPr lang="en-IN"/>
          </a:p>
        </p:txBody>
      </p:sp>
    </p:spTree>
    <p:extLst>
      <p:ext uri="{BB962C8B-B14F-4D97-AF65-F5344CB8AC3E}">
        <p14:creationId xmlns:p14="http://schemas.microsoft.com/office/powerpoint/2010/main" val="41569019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67</a:t>
            </a:fld>
            <a:endParaRPr lang="en-IN"/>
          </a:p>
        </p:txBody>
      </p:sp>
    </p:spTree>
    <p:extLst>
      <p:ext uri="{BB962C8B-B14F-4D97-AF65-F5344CB8AC3E}">
        <p14:creationId xmlns:p14="http://schemas.microsoft.com/office/powerpoint/2010/main" val="9402313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68</a:t>
            </a:fld>
            <a:endParaRPr lang="en-IN"/>
          </a:p>
        </p:txBody>
      </p:sp>
    </p:spTree>
    <p:extLst>
      <p:ext uri="{BB962C8B-B14F-4D97-AF65-F5344CB8AC3E}">
        <p14:creationId xmlns:p14="http://schemas.microsoft.com/office/powerpoint/2010/main" val="231945711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69</a:t>
            </a:fld>
            <a:endParaRPr lang="en-IN"/>
          </a:p>
        </p:txBody>
      </p:sp>
    </p:spTree>
    <p:extLst>
      <p:ext uri="{BB962C8B-B14F-4D97-AF65-F5344CB8AC3E}">
        <p14:creationId xmlns:p14="http://schemas.microsoft.com/office/powerpoint/2010/main" val="361902764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add the nodes back to the graph.</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70</a:t>
            </a:fld>
            <a:endParaRPr lang="en-IN"/>
          </a:p>
        </p:txBody>
      </p:sp>
    </p:spTree>
    <p:extLst>
      <p:ext uri="{BB962C8B-B14F-4D97-AF65-F5344CB8AC3E}">
        <p14:creationId xmlns:p14="http://schemas.microsoft.com/office/powerpoint/2010/main" val="382899801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71</a:t>
            </a:fld>
            <a:endParaRPr lang="en-IN"/>
          </a:p>
        </p:txBody>
      </p:sp>
    </p:spTree>
    <p:extLst>
      <p:ext uri="{BB962C8B-B14F-4D97-AF65-F5344CB8AC3E}">
        <p14:creationId xmlns:p14="http://schemas.microsoft.com/office/powerpoint/2010/main" val="340183363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72</a:t>
            </a:fld>
            <a:endParaRPr lang="en-IN"/>
          </a:p>
        </p:txBody>
      </p:sp>
    </p:spTree>
    <p:extLst>
      <p:ext uri="{BB962C8B-B14F-4D97-AF65-F5344CB8AC3E}">
        <p14:creationId xmlns:p14="http://schemas.microsoft.com/office/powerpoint/2010/main" val="308977238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73</a:t>
            </a:fld>
            <a:endParaRPr lang="en-IN"/>
          </a:p>
        </p:txBody>
      </p:sp>
    </p:spTree>
    <p:extLst>
      <p:ext uri="{BB962C8B-B14F-4D97-AF65-F5344CB8AC3E}">
        <p14:creationId xmlns:p14="http://schemas.microsoft.com/office/powerpoint/2010/main" val="3654447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a:t>
            </a:fld>
            <a:endParaRPr lang="en-IN"/>
          </a:p>
        </p:txBody>
      </p:sp>
    </p:spTree>
    <p:extLst>
      <p:ext uri="{BB962C8B-B14F-4D97-AF65-F5344CB8AC3E}">
        <p14:creationId xmlns:p14="http://schemas.microsoft.com/office/powerpoint/2010/main" val="11559084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continued the coloring even after we decided to spill b. The reason behind that was that sometimes it is possible that we may find a color for the spilled node when we add the edges back in the graph. Remember, the graph coloring algorithm is based on heuristics. We don’t have an efficient solution to this problem. Unfortunately, in this case, we didn’t find a color for b.</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74</a:t>
            </a:fld>
            <a:endParaRPr lang="en-IN"/>
          </a:p>
        </p:txBody>
      </p:sp>
    </p:spTree>
    <p:extLst>
      <p:ext uri="{BB962C8B-B14F-4D97-AF65-F5344CB8AC3E}">
        <p14:creationId xmlns:p14="http://schemas.microsoft.com/office/powerpoint/2010/main" val="321459742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75</a:t>
            </a:fld>
            <a:endParaRPr lang="en-IN"/>
          </a:p>
        </p:txBody>
      </p:sp>
    </p:spTree>
    <p:extLst>
      <p:ext uri="{BB962C8B-B14F-4D97-AF65-F5344CB8AC3E}">
        <p14:creationId xmlns:p14="http://schemas.microsoft.com/office/powerpoint/2010/main" val="69574412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2A26B-3AA1-9134-AA50-DD2BB520D5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EFF197-A924-B68F-1D72-EB21683D61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76E4BF-D629-3857-E755-221B9C53FEE7}"/>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25DDE0AD-4642-FB9F-522A-2F001BF99EFF}"/>
              </a:ext>
            </a:extLst>
          </p:cNvPr>
          <p:cNvSpPr>
            <a:spLocks noGrp="1"/>
          </p:cNvSpPr>
          <p:nvPr>
            <p:ph type="sldNum" sz="quarter" idx="5"/>
          </p:nvPr>
        </p:nvSpPr>
        <p:spPr/>
        <p:txBody>
          <a:bodyPr/>
          <a:lstStyle/>
          <a:p>
            <a:fld id="{CF2F1F0A-2707-458D-9A3B-BF545ABFB61C}" type="slidenum">
              <a:rPr lang="en-IN" smtClean="0"/>
              <a:t>76</a:t>
            </a:fld>
            <a:endParaRPr lang="en-IN"/>
          </a:p>
        </p:txBody>
      </p:sp>
    </p:spTree>
    <p:extLst>
      <p:ext uri="{BB962C8B-B14F-4D97-AF65-F5344CB8AC3E}">
        <p14:creationId xmlns:p14="http://schemas.microsoft.com/office/powerpoint/2010/main" val="336100353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77</a:t>
            </a:fld>
            <a:endParaRPr lang="en-IN"/>
          </a:p>
        </p:txBody>
      </p:sp>
    </p:spTree>
    <p:extLst>
      <p:ext uri="{BB962C8B-B14F-4D97-AF65-F5344CB8AC3E}">
        <p14:creationId xmlns:p14="http://schemas.microsoft.com/office/powerpoint/2010/main" val="291202695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can that after spilling b, it is only live during the small intervals, e.g., between the load and its use in the program, and these short intervals don’t interfere with each other. On the other hand, previously</a:t>
            </a:r>
            <a:r>
              <a:rPr lang="en-US"/>
              <a:t>, b </a:t>
            </a:r>
            <a:r>
              <a:rPr lang="en-US" dirty="0"/>
              <a:t>was live for a very long interval and interfering with lots of variables.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78</a:t>
            </a:fld>
            <a:endParaRPr lang="en-IN"/>
          </a:p>
        </p:txBody>
      </p:sp>
    </p:spTree>
    <p:extLst>
      <p:ext uri="{BB962C8B-B14F-4D97-AF65-F5344CB8AC3E}">
        <p14:creationId xmlns:p14="http://schemas.microsoft.com/office/powerpoint/2010/main" val="203195323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goal is to do the register allocation for the new IR created after spilling b.</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79</a:t>
            </a:fld>
            <a:endParaRPr lang="en-IN"/>
          </a:p>
        </p:txBody>
      </p:sp>
    </p:spTree>
    <p:extLst>
      <p:ext uri="{BB962C8B-B14F-4D97-AF65-F5344CB8AC3E}">
        <p14:creationId xmlns:p14="http://schemas.microsoft.com/office/powerpoint/2010/main" val="240082402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80</a:t>
            </a:fld>
            <a:endParaRPr lang="en-IN"/>
          </a:p>
        </p:txBody>
      </p:sp>
    </p:spTree>
    <p:extLst>
      <p:ext uri="{BB962C8B-B14F-4D97-AF65-F5344CB8AC3E}">
        <p14:creationId xmlns:p14="http://schemas.microsoft.com/office/powerpoint/2010/main" val="123354715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81</a:t>
            </a:fld>
            <a:endParaRPr lang="en-IN"/>
          </a:p>
        </p:txBody>
      </p:sp>
    </p:spTree>
    <p:extLst>
      <p:ext uri="{BB962C8B-B14F-4D97-AF65-F5344CB8AC3E}">
        <p14:creationId xmlns:p14="http://schemas.microsoft.com/office/powerpoint/2010/main" val="328118895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82</a:t>
            </a:fld>
            <a:endParaRPr lang="en-IN"/>
          </a:p>
        </p:txBody>
      </p:sp>
    </p:spTree>
    <p:extLst>
      <p:ext uri="{BB962C8B-B14F-4D97-AF65-F5344CB8AC3E}">
        <p14:creationId xmlns:p14="http://schemas.microsoft.com/office/powerpoint/2010/main" val="15762361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83</a:t>
            </a:fld>
            <a:endParaRPr lang="en-IN"/>
          </a:p>
        </p:txBody>
      </p:sp>
    </p:spTree>
    <p:extLst>
      <p:ext uri="{BB962C8B-B14F-4D97-AF65-F5344CB8AC3E}">
        <p14:creationId xmlns:p14="http://schemas.microsoft.com/office/powerpoint/2010/main" val="1071275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a:t>
            </a:fld>
            <a:endParaRPr lang="en-IN"/>
          </a:p>
        </p:txBody>
      </p:sp>
    </p:spTree>
    <p:extLst>
      <p:ext uri="{BB962C8B-B14F-4D97-AF65-F5344CB8AC3E}">
        <p14:creationId xmlns:p14="http://schemas.microsoft.com/office/powerpoint/2010/main" val="44625380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84</a:t>
            </a:fld>
            <a:endParaRPr lang="en-IN"/>
          </a:p>
        </p:txBody>
      </p:sp>
    </p:spTree>
    <p:extLst>
      <p:ext uri="{BB962C8B-B14F-4D97-AF65-F5344CB8AC3E}">
        <p14:creationId xmlns:p14="http://schemas.microsoft.com/office/powerpoint/2010/main" val="1006282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85</a:t>
            </a:fld>
            <a:endParaRPr lang="en-IN"/>
          </a:p>
        </p:txBody>
      </p:sp>
    </p:spTree>
    <p:extLst>
      <p:ext uri="{BB962C8B-B14F-4D97-AF65-F5344CB8AC3E}">
        <p14:creationId xmlns:p14="http://schemas.microsoft.com/office/powerpoint/2010/main" val="424612193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86</a:t>
            </a:fld>
            <a:endParaRPr lang="en-IN"/>
          </a:p>
        </p:txBody>
      </p:sp>
    </p:spTree>
    <p:extLst>
      <p:ext uri="{BB962C8B-B14F-4D97-AF65-F5344CB8AC3E}">
        <p14:creationId xmlns:p14="http://schemas.microsoft.com/office/powerpoint/2010/main" val="308895634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spill f. Because there is an edge between every pair of vertices in the rest of the graph, the optimistic solution will not work.</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87</a:t>
            </a:fld>
            <a:endParaRPr lang="en-IN"/>
          </a:p>
        </p:txBody>
      </p:sp>
    </p:spTree>
    <p:extLst>
      <p:ext uri="{BB962C8B-B14F-4D97-AF65-F5344CB8AC3E}">
        <p14:creationId xmlns:p14="http://schemas.microsoft.com/office/powerpoint/2010/main" val="121077445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88</a:t>
            </a:fld>
            <a:endParaRPr lang="en-IN"/>
          </a:p>
        </p:txBody>
      </p:sp>
    </p:spTree>
    <p:extLst>
      <p:ext uri="{BB962C8B-B14F-4D97-AF65-F5344CB8AC3E}">
        <p14:creationId xmlns:p14="http://schemas.microsoft.com/office/powerpoint/2010/main" val="34205931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Spilling f.</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89</a:t>
            </a:fld>
            <a:endParaRPr lang="en-IN"/>
          </a:p>
        </p:txBody>
      </p:sp>
    </p:spTree>
    <p:extLst>
      <p:ext uri="{BB962C8B-B14F-4D97-AF65-F5344CB8AC3E}">
        <p14:creationId xmlns:p14="http://schemas.microsoft.com/office/powerpoint/2010/main" val="398552337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90</a:t>
            </a:fld>
            <a:endParaRPr lang="en-IN"/>
          </a:p>
        </p:txBody>
      </p:sp>
    </p:spTree>
    <p:extLst>
      <p:ext uri="{BB962C8B-B14F-4D97-AF65-F5344CB8AC3E}">
        <p14:creationId xmlns:p14="http://schemas.microsoft.com/office/powerpoint/2010/main" val="397922932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91</a:t>
            </a:fld>
            <a:endParaRPr lang="en-IN"/>
          </a:p>
        </p:txBody>
      </p:sp>
    </p:spTree>
    <p:extLst>
      <p:ext uri="{BB962C8B-B14F-4D97-AF65-F5344CB8AC3E}">
        <p14:creationId xmlns:p14="http://schemas.microsoft.com/office/powerpoint/2010/main" val="75820065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92</a:t>
            </a:fld>
            <a:endParaRPr lang="en-IN"/>
          </a:p>
        </p:txBody>
      </p:sp>
    </p:spTree>
    <p:extLst>
      <p:ext uri="{BB962C8B-B14F-4D97-AF65-F5344CB8AC3E}">
        <p14:creationId xmlns:p14="http://schemas.microsoft.com/office/powerpoint/2010/main" val="319184956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93</a:t>
            </a:fld>
            <a:endParaRPr lang="en-IN"/>
          </a:p>
        </p:txBody>
      </p:sp>
    </p:spTree>
    <p:extLst>
      <p:ext uri="{BB962C8B-B14F-4D97-AF65-F5344CB8AC3E}">
        <p14:creationId xmlns:p14="http://schemas.microsoft.com/office/powerpoint/2010/main" val="1665539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351687394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94</a:t>
            </a:fld>
            <a:endParaRPr lang="en-IN"/>
          </a:p>
        </p:txBody>
      </p:sp>
    </p:spTree>
    <p:extLst>
      <p:ext uri="{BB962C8B-B14F-4D97-AF65-F5344CB8AC3E}">
        <p14:creationId xmlns:p14="http://schemas.microsoft.com/office/powerpoint/2010/main" val="300185414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95</a:t>
            </a:fld>
            <a:endParaRPr lang="en-IN"/>
          </a:p>
        </p:txBody>
      </p:sp>
    </p:spTree>
    <p:extLst>
      <p:ext uri="{BB962C8B-B14F-4D97-AF65-F5344CB8AC3E}">
        <p14:creationId xmlns:p14="http://schemas.microsoft.com/office/powerpoint/2010/main" val="343636654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96</a:t>
            </a:fld>
            <a:endParaRPr lang="en-IN"/>
          </a:p>
        </p:txBody>
      </p:sp>
    </p:spTree>
    <p:extLst>
      <p:ext uri="{BB962C8B-B14F-4D97-AF65-F5344CB8AC3E}">
        <p14:creationId xmlns:p14="http://schemas.microsoft.com/office/powerpoint/2010/main" val="356748411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97</a:t>
            </a:fld>
            <a:endParaRPr lang="en-IN"/>
          </a:p>
        </p:txBody>
      </p:sp>
    </p:spTree>
    <p:extLst>
      <p:ext uri="{BB962C8B-B14F-4D97-AF65-F5344CB8AC3E}">
        <p14:creationId xmlns:p14="http://schemas.microsoft.com/office/powerpoint/2010/main" val="359364077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98</a:t>
            </a:fld>
            <a:endParaRPr lang="en-IN"/>
          </a:p>
        </p:txBody>
      </p:sp>
    </p:spTree>
    <p:extLst>
      <p:ext uri="{BB962C8B-B14F-4D97-AF65-F5344CB8AC3E}">
        <p14:creationId xmlns:p14="http://schemas.microsoft.com/office/powerpoint/2010/main" val="238372445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99</a:t>
            </a:fld>
            <a:endParaRPr lang="en-IN"/>
          </a:p>
        </p:txBody>
      </p:sp>
    </p:spTree>
    <p:extLst>
      <p:ext uri="{BB962C8B-B14F-4D97-AF65-F5344CB8AC3E}">
        <p14:creationId xmlns:p14="http://schemas.microsoft.com/office/powerpoint/2010/main" val="44620504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100</a:t>
            </a:fld>
            <a:endParaRPr lang="en-IN"/>
          </a:p>
        </p:txBody>
      </p:sp>
    </p:spTree>
    <p:extLst>
      <p:ext uri="{BB962C8B-B14F-4D97-AF65-F5344CB8AC3E}">
        <p14:creationId xmlns:p14="http://schemas.microsoft.com/office/powerpoint/2010/main" val="212018554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101</a:t>
            </a:fld>
            <a:endParaRPr lang="en-IN"/>
          </a:p>
        </p:txBody>
      </p:sp>
    </p:spTree>
    <p:extLst>
      <p:ext uri="{BB962C8B-B14F-4D97-AF65-F5344CB8AC3E}">
        <p14:creationId xmlns:p14="http://schemas.microsoft.com/office/powerpoint/2010/main" val="406232135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102</a:t>
            </a:fld>
            <a:endParaRPr lang="en-IN"/>
          </a:p>
        </p:txBody>
      </p:sp>
    </p:spTree>
    <p:extLst>
      <p:ext uri="{BB962C8B-B14F-4D97-AF65-F5344CB8AC3E}">
        <p14:creationId xmlns:p14="http://schemas.microsoft.com/office/powerpoint/2010/main" val="168137757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103</a:t>
            </a:fld>
            <a:endParaRPr lang="en-IN"/>
          </a:p>
        </p:txBody>
      </p:sp>
    </p:spTree>
    <p:extLst>
      <p:ext uri="{BB962C8B-B14F-4D97-AF65-F5344CB8AC3E}">
        <p14:creationId xmlns:p14="http://schemas.microsoft.com/office/powerpoint/2010/main" val="2650779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16-02-2024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16-02-2024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Lecture-12</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C92FD-0B52-06A4-4C53-BE2733AE069A}"/>
              </a:ext>
            </a:extLst>
          </p:cNvPr>
          <p:cNvSpPr>
            <a:spLocks noGrp="1"/>
          </p:cNvSpPr>
          <p:nvPr>
            <p:ph type="title"/>
          </p:nvPr>
        </p:nvSpPr>
        <p:spPr/>
        <p:txBody>
          <a:bodyPr/>
          <a:lstStyle/>
          <a:p>
            <a:r>
              <a:rPr lang="en-US" dirty="0"/>
              <a:t>Loop optimizations</a:t>
            </a:r>
            <a:endParaRPr lang="en-IN" dirty="0"/>
          </a:p>
        </p:txBody>
      </p:sp>
      <p:sp>
        <p:nvSpPr>
          <p:cNvPr id="3" name="Text Placeholder 2">
            <a:extLst>
              <a:ext uri="{FF2B5EF4-FFF2-40B4-BE49-F238E27FC236}">
                <a16:creationId xmlns:a16="http://schemas.microsoft.com/office/drawing/2014/main" id="{C0B18940-0474-45CE-0727-963595C50DF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1157862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968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48018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940562"/>
            <a:ext cx="794657" cy="461665"/>
          </a:xfrm>
          <a:prstGeom prst="rect">
            <a:avLst/>
          </a:prstGeom>
          <a:noFill/>
        </p:spPr>
        <p:txBody>
          <a:bodyPr wrap="square" rtlCol="0">
            <a:spAutoFit/>
          </a:bodyPr>
          <a:lstStyle/>
          <a:p>
            <a:r>
              <a:rPr lang="en-US" sz="2400" b="1" dirty="0"/>
              <a:t>d</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618448"/>
            <a:ext cx="794657" cy="461665"/>
          </a:xfrm>
          <a:prstGeom prst="rect">
            <a:avLst/>
          </a:prstGeom>
          <a:noFill/>
        </p:spPr>
        <p:txBody>
          <a:bodyPr wrap="square" rtlCol="0">
            <a:spAutoFit/>
          </a:bodyPr>
          <a:lstStyle/>
          <a:p>
            <a:r>
              <a:rPr lang="en-US" sz="2400" b="1" dirty="0"/>
              <a:t>e</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402227"/>
            <a:ext cx="0" cy="222710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59342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r>
                        <a:rPr lang="en-US"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224526886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28511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17538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313648"/>
            <a:ext cx="794657" cy="461665"/>
          </a:xfrm>
          <a:prstGeom prst="rect">
            <a:avLst/>
          </a:prstGeom>
          <a:noFill/>
        </p:spPr>
        <p:txBody>
          <a:bodyPr wrap="square" rtlCol="0">
            <a:spAutoFit/>
          </a:bodyPr>
          <a:lstStyle/>
          <a:p>
            <a:r>
              <a:rPr lang="en-US" sz="2400" b="1" dirty="0"/>
              <a:t>e</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28862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r>
                        <a:rPr lang="en-US"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123314917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22415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3634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34958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r>
                        <a:rPr lang="en-US"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r>
                        <a:rPr lang="en-US"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4594137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580B-1053-433F-B017-B007353AB38A}"/>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7F0B27BD-E83B-44B5-9F17-84E6833F34BF}"/>
              </a:ext>
            </a:extLst>
          </p:cNvPr>
          <p:cNvSpPr>
            <a:spLocks noGrp="1"/>
          </p:cNvSpPr>
          <p:nvPr>
            <p:ph idx="1"/>
          </p:nvPr>
        </p:nvSpPr>
        <p:spPr/>
        <p:txBody>
          <a:bodyPr/>
          <a:lstStyle/>
          <a:p>
            <a:r>
              <a:rPr lang="en-US" dirty="0"/>
              <a:t>Yes, this graph is 4-colorable</a:t>
            </a:r>
          </a:p>
          <a:p>
            <a:pPr lvl="1"/>
            <a:r>
              <a:rPr lang="en-US" dirty="0"/>
              <a:t>Pop the nodes from the stack and assign colors</a:t>
            </a:r>
          </a:p>
        </p:txBody>
      </p:sp>
    </p:spTree>
    <p:extLst>
      <p:ext uri="{BB962C8B-B14F-4D97-AF65-F5344CB8AC3E}">
        <p14:creationId xmlns:p14="http://schemas.microsoft.com/office/powerpoint/2010/main" val="6378379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63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45986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598128"/>
            <a:ext cx="794657" cy="461665"/>
          </a:xfrm>
          <a:prstGeom prst="rect">
            <a:avLst/>
          </a:prstGeom>
          <a:noFill/>
        </p:spPr>
        <p:txBody>
          <a:bodyPr wrap="square" rtlCol="0">
            <a:spAutoFit/>
          </a:bodyPr>
          <a:lstStyle/>
          <a:p>
            <a:r>
              <a:rPr lang="en-US" sz="2400" b="1" dirty="0"/>
              <a:t>e(1)</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57310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r>
                        <a:rPr lang="en-US"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24254098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22415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3634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696722"/>
            <a:ext cx="794657" cy="461665"/>
          </a:xfrm>
          <a:prstGeom prst="rect">
            <a:avLst/>
          </a:prstGeom>
          <a:noFill/>
        </p:spPr>
        <p:txBody>
          <a:bodyPr wrap="square" rtlCol="0">
            <a:spAutoFit/>
          </a:bodyPr>
          <a:lstStyle/>
          <a:p>
            <a:r>
              <a:rPr lang="en-US" sz="2400" b="1" dirty="0"/>
              <a:t>d(2)</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374608"/>
            <a:ext cx="794657" cy="461665"/>
          </a:xfrm>
          <a:prstGeom prst="rect">
            <a:avLst/>
          </a:prstGeom>
          <a:noFill/>
        </p:spPr>
        <p:txBody>
          <a:bodyPr wrap="square" rtlCol="0">
            <a:spAutoFit/>
          </a:bodyPr>
          <a:lstStyle/>
          <a:p>
            <a:r>
              <a:rPr lang="en-US" sz="2400" b="1" dirty="0"/>
              <a:t>e(1)</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158387"/>
            <a:ext cx="0" cy="222710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34958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r>
                        <a:rPr lang="en-US"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4206925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8351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7698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6190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737362"/>
            <a:ext cx="794657" cy="461665"/>
          </a:xfrm>
          <a:prstGeom prst="rect">
            <a:avLst/>
          </a:prstGeom>
          <a:noFill/>
        </p:spPr>
        <p:txBody>
          <a:bodyPr wrap="square" rtlCol="0">
            <a:spAutoFit/>
          </a:bodyPr>
          <a:lstStyle/>
          <a:p>
            <a:r>
              <a:rPr lang="en-US" sz="2400" b="1" dirty="0"/>
              <a:t>d(2)</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415248"/>
            <a:ext cx="794657" cy="461665"/>
          </a:xfrm>
          <a:prstGeom prst="rect">
            <a:avLst/>
          </a:prstGeom>
          <a:noFill/>
        </p:spPr>
        <p:txBody>
          <a:bodyPr wrap="square" rtlCol="0">
            <a:spAutoFit/>
          </a:bodyPr>
          <a:lstStyle/>
          <a:p>
            <a:r>
              <a:rPr lang="en-US" sz="2400" b="1" dirty="0"/>
              <a:t>e(1)</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426134"/>
            <a:ext cx="794657" cy="461665"/>
          </a:xfrm>
          <a:prstGeom prst="rect">
            <a:avLst/>
          </a:prstGeom>
          <a:noFill/>
        </p:spPr>
        <p:txBody>
          <a:bodyPr wrap="square" rtlCol="0">
            <a:spAutoFit/>
          </a:bodyPr>
          <a:lstStyle/>
          <a:p>
            <a:r>
              <a:rPr lang="en-US" sz="2400" b="1" dirty="0"/>
              <a:t>c(3)</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19902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26134"/>
            <a:ext cx="2677886" cy="7619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39022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17245675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5303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0746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9238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767842"/>
            <a:ext cx="794657" cy="461665"/>
          </a:xfrm>
          <a:prstGeom prst="rect">
            <a:avLst/>
          </a:prstGeom>
          <a:noFill/>
        </p:spPr>
        <p:txBody>
          <a:bodyPr wrap="square" rtlCol="0">
            <a:spAutoFit/>
          </a:bodyPr>
          <a:lstStyle/>
          <a:p>
            <a:r>
              <a:rPr lang="en-US" sz="2400" b="1" dirty="0"/>
              <a:t>d(2)</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445728"/>
            <a:ext cx="794657" cy="461665"/>
          </a:xfrm>
          <a:prstGeom prst="rect">
            <a:avLst/>
          </a:prstGeom>
          <a:noFill/>
        </p:spPr>
        <p:txBody>
          <a:bodyPr wrap="square" rtlCol="0">
            <a:spAutoFit/>
          </a:bodyPr>
          <a:lstStyle/>
          <a:p>
            <a:r>
              <a:rPr lang="en-US" sz="2400" b="1" dirty="0"/>
              <a:t>e(1)</a:t>
            </a:r>
          </a:p>
        </p:txBody>
      </p:sp>
      <p:sp>
        <p:nvSpPr>
          <p:cNvPr id="28" name="TextBox 27">
            <a:extLst>
              <a:ext uri="{FF2B5EF4-FFF2-40B4-BE49-F238E27FC236}">
                <a16:creationId xmlns:a16="http://schemas.microsoft.com/office/drawing/2014/main" id="{A05992F0-0C46-4415-BEB8-16700F0E1571}"/>
              </a:ext>
            </a:extLst>
          </p:cNvPr>
          <p:cNvSpPr txBox="1"/>
          <p:nvPr/>
        </p:nvSpPr>
        <p:spPr>
          <a:xfrm>
            <a:off x="3712029" y="4467500"/>
            <a:ext cx="794657" cy="461665"/>
          </a:xfrm>
          <a:prstGeom prst="rect">
            <a:avLst/>
          </a:prstGeom>
          <a:noFill/>
        </p:spPr>
        <p:txBody>
          <a:bodyPr wrap="square" rtlCol="0">
            <a:spAutoFit/>
          </a:bodyPr>
          <a:lstStyle/>
          <a:p>
            <a:r>
              <a:rPr lang="en-US" sz="2400" b="1" dirty="0"/>
              <a:t>c(3)</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2950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56614"/>
            <a:ext cx="2677886" cy="76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0028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57635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1307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773788"/>
            <a:ext cx="794657" cy="461665"/>
          </a:xfrm>
          <a:prstGeom prst="rect">
            <a:avLst/>
          </a:prstGeom>
          <a:noFill/>
        </p:spPr>
        <p:txBody>
          <a:bodyPr wrap="square" rtlCol="0">
            <a:spAutoFit/>
          </a:bodyPr>
          <a:lstStyle/>
          <a:p>
            <a:r>
              <a:rPr lang="en-US" sz="2400" b="1" dirty="0"/>
              <a:t>f2(4)</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2070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279148375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6319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9730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8222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757682"/>
            <a:ext cx="794657" cy="461665"/>
          </a:xfrm>
          <a:prstGeom prst="rect">
            <a:avLst/>
          </a:prstGeom>
          <a:noFill/>
        </p:spPr>
        <p:txBody>
          <a:bodyPr wrap="square" rtlCol="0">
            <a:spAutoFit/>
          </a:bodyPr>
          <a:lstStyle/>
          <a:p>
            <a:r>
              <a:rPr lang="en-US" sz="2400" b="1" dirty="0"/>
              <a:t>d(2)</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435568"/>
            <a:ext cx="794657" cy="461665"/>
          </a:xfrm>
          <a:prstGeom prst="rect">
            <a:avLst/>
          </a:prstGeom>
          <a:noFill/>
        </p:spPr>
        <p:txBody>
          <a:bodyPr wrap="square" rtlCol="0">
            <a:spAutoFit/>
          </a:bodyPr>
          <a:lstStyle/>
          <a:p>
            <a:r>
              <a:rPr lang="en-US" sz="2400" b="1" dirty="0"/>
              <a:t>e(1)</a:t>
            </a:r>
          </a:p>
        </p:txBody>
      </p:sp>
      <p:sp>
        <p:nvSpPr>
          <p:cNvPr id="28" name="TextBox 27">
            <a:extLst>
              <a:ext uri="{FF2B5EF4-FFF2-40B4-BE49-F238E27FC236}">
                <a16:creationId xmlns:a16="http://schemas.microsoft.com/office/drawing/2014/main" id="{A05992F0-0C46-4415-BEB8-16700F0E1571}"/>
              </a:ext>
            </a:extLst>
          </p:cNvPr>
          <p:cNvSpPr txBox="1"/>
          <p:nvPr/>
        </p:nvSpPr>
        <p:spPr>
          <a:xfrm>
            <a:off x="3875315" y="4435568"/>
            <a:ext cx="794657" cy="461665"/>
          </a:xfrm>
          <a:prstGeom prst="rect">
            <a:avLst/>
          </a:prstGeom>
          <a:noFill/>
        </p:spPr>
        <p:txBody>
          <a:bodyPr wrap="square" rtlCol="0">
            <a:spAutoFit/>
          </a:bodyPr>
          <a:lstStyle/>
          <a:p>
            <a:r>
              <a:rPr lang="en-US" sz="2400" b="1" dirty="0"/>
              <a:t>c(3)</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1934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4645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164908"/>
            <a:ext cx="1017138" cy="461665"/>
          </a:xfrm>
          <a:prstGeom prst="rect">
            <a:avLst/>
          </a:prstGeom>
          <a:noFill/>
        </p:spPr>
        <p:txBody>
          <a:bodyPr wrap="square" rtlCol="0">
            <a:spAutoFit/>
          </a:bodyPr>
          <a:lstStyle/>
          <a:p>
            <a:r>
              <a:rPr lang="en-US" sz="2400" b="1" dirty="0"/>
              <a:t>b3(4)</a:t>
            </a:r>
          </a:p>
        </p:txBody>
      </p: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43556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56619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19012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19012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56619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0291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763628"/>
            <a:ext cx="794657" cy="461665"/>
          </a:xfrm>
          <a:prstGeom prst="rect">
            <a:avLst/>
          </a:prstGeom>
          <a:noFill/>
        </p:spPr>
        <p:txBody>
          <a:bodyPr wrap="square" rtlCol="0">
            <a:spAutoFit/>
          </a:bodyPr>
          <a:lstStyle/>
          <a:p>
            <a:r>
              <a:rPr lang="en-US" sz="2400" b="1" dirty="0"/>
              <a:t>f2(4)</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1054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7824048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5303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0746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9238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767842"/>
            <a:ext cx="794657" cy="461665"/>
          </a:xfrm>
          <a:prstGeom prst="rect">
            <a:avLst/>
          </a:prstGeom>
          <a:noFill/>
        </p:spPr>
        <p:txBody>
          <a:bodyPr wrap="square" rtlCol="0">
            <a:spAutoFit/>
          </a:bodyPr>
          <a:lstStyle/>
          <a:p>
            <a:r>
              <a:rPr lang="en-US" sz="2400" b="1" dirty="0"/>
              <a:t>d(2)</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445728"/>
            <a:ext cx="794657" cy="461665"/>
          </a:xfrm>
          <a:prstGeom prst="rect">
            <a:avLst/>
          </a:prstGeom>
          <a:noFill/>
        </p:spPr>
        <p:txBody>
          <a:bodyPr wrap="square" rtlCol="0">
            <a:spAutoFit/>
          </a:bodyPr>
          <a:lstStyle/>
          <a:p>
            <a:r>
              <a:rPr lang="en-US" sz="2400" b="1" dirty="0"/>
              <a:t>e(1)</a:t>
            </a:r>
          </a:p>
        </p:txBody>
      </p:sp>
      <p:sp>
        <p:nvSpPr>
          <p:cNvPr id="28" name="TextBox 27">
            <a:extLst>
              <a:ext uri="{FF2B5EF4-FFF2-40B4-BE49-F238E27FC236}">
                <a16:creationId xmlns:a16="http://schemas.microsoft.com/office/drawing/2014/main" id="{A05992F0-0C46-4415-BEB8-16700F0E1571}"/>
              </a:ext>
            </a:extLst>
          </p:cNvPr>
          <p:cNvSpPr txBox="1"/>
          <p:nvPr/>
        </p:nvSpPr>
        <p:spPr>
          <a:xfrm>
            <a:off x="3755572" y="4456614"/>
            <a:ext cx="794657" cy="461665"/>
          </a:xfrm>
          <a:prstGeom prst="rect">
            <a:avLst/>
          </a:prstGeom>
          <a:noFill/>
        </p:spPr>
        <p:txBody>
          <a:bodyPr wrap="square" rtlCol="0">
            <a:spAutoFit/>
          </a:bodyPr>
          <a:lstStyle/>
          <a:p>
            <a:r>
              <a:rPr lang="en-US" sz="2400" b="1" dirty="0"/>
              <a:t>c(3)</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2950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5661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175069"/>
            <a:ext cx="1055913" cy="461665"/>
          </a:xfrm>
          <a:prstGeom prst="rect">
            <a:avLst/>
          </a:prstGeom>
          <a:noFill/>
        </p:spPr>
        <p:txBody>
          <a:bodyPr wrap="square" rtlCol="0">
            <a:spAutoFit/>
          </a:bodyPr>
          <a:lstStyle/>
          <a:p>
            <a:r>
              <a:rPr lang="en-US" sz="2400" b="1" dirty="0"/>
              <a:t>b3(4)</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746071"/>
            <a:ext cx="863599" cy="461665"/>
          </a:xfrm>
          <a:prstGeom prst="rect">
            <a:avLst/>
          </a:prstGeom>
          <a:noFill/>
        </p:spPr>
        <p:txBody>
          <a:bodyPr wrap="square" rtlCol="0">
            <a:spAutoFit/>
          </a:bodyPr>
          <a:lstStyle/>
          <a:p>
            <a:r>
              <a:rPr lang="en-US" sz="2400" b="1" dirty="0"/>
              <a:t>b2(1)</a:t>
            </a:r>
          </a:p>
        </p:txBody>
      </p:sp>
      <p:cxnSp>
        <p:nvCxnSpPr>
          <p:cNvPr id="33" name="Straight Connector 32">
            <a:extLst>
              <a:ext uri="{FF2B5EF4-FFF2-40B4-BE49-F238E27FC236}">
                <a16:creationId xmlns:a16="http://schemas.microsoft.com/office/drawing/2014/main" id="{AAA3335B-6EAA-480F-BA8A-09B65C9AEB56}"/>
              </a:ext>
            </a:extLst>
          </p:cNvPr>
          <p:cNvCxnSpPr>
            <a:cxnSpLocks/>
            <a:endCxn id="30" idx="1"/>
          </p:cNvCxnSpPr>
          <p:nvPr/>
        </p:nvCxnSpPr>
        <p:spPr>
          <a:xfrm flipV="1">
            <a:off x="4278083" y="1976904"/>
            <a:ext cx="4506691" cy="2566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cxnSpLocks/>
            <a:endCxn id="30" idx="1"/>
          </p:cNvCxnSpPr>
          <p:nvPr/>
        </p:nvCxnSpPr>
        <p:spPr>
          <a:xfrm flipV="1">
            <a:off x="6950527" y="1976904"/>
            <a:ext cx="1834247" cy="248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44572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57635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0028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0028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57635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1307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773788"/>
            <a:ext cx="794657" cy="461665"/>
          </a:xfrm>
          <a:prstGeom prst="rect">
            <a:avLst/>
          </a:prstGeom>
          <a:noFill/>
        </p:spPr>
        <p:txBody>
          <a:bodyPr wrap="square" rtlCol="0">
            <a:spAutoFit/>
          </a:bodyPr>
          <a:lstStyle/>
          <a:p>
            <a:r>
              <a:rPr lang="en-US" sz="2400" b="1" dirty="0"/>
              <a:t>f2(4)</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2070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645645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85BFB-FA18-47DE-2279-1D9A36A22018}"/>
              </a:ext>
            </a:extLst>
          </p:cNvPr>
          <p:cNvSpPr>
            <a:spLocks noGrp="1"/>
          </p:cNvSpPr>
          <p:nvPr>
            <p:ph type="title"/>
          </p:nvPr>
        </p:nvSpPr>
        <p:spPr/>
        <p:txBody>
          <a:bodyPr/>
          <a:lstStyle/>
          <a:p>
            <a:r>
              <a:rPr lang="en-US" dirty="0"/>
              <a:t>Loop optimizations</a:t>
            </a:r>
            <a:endParaRPr lang="en-IN" dirty="0"/>
          </a:p>
        </p:txBody>
      </p:sp>
      <p:sp>
        <p:nvSpPr>
          <p:cNvPr id="3" name="Content Placeholder 2">
            <a:extLst>
              <a:ext uri="{FF2B5EF4-FFF2-40B4-BE49-F238E27FC236}">
                <a16:creationId xmlns:a16="http://schemas.microsoft.com/office/drawing/2014/main" id="{999CC3AF-EA09-7DC4-EAF1-F9F0275F76A4}"/>
              </a:ext>
            </a:extLst>
          </p:cNvPr>
          <p:cNvSpPr>
            <a:spLocks noGrp="1"/>
          </p:cNvSpPr>
          <p:nvPr>
            <p:ph idx="1"/>
          </p:nvPr>
        </p:nvSpPr>
        <p:spPr/>
        <p:txBody>
          <a:bodyPr/>
          <a:lstStyle/>
          <a:p>
            <a:r>
              <a:rPr lang="en-US" dirty="0"/>
              <a:t>The applications spend most of their time in loops</a:t>
            </a:r>
          </a:p>
          <a:p>
            <a:pPr lvl="1"/>
            <a:r>
              <a:rPr lang="en-US" dirty="0"/>
              <a:t>The total number of instructions in an executable is very small compared to the actual number of instructions executed at runtime</a:t>
            </a:r>
          </a:p>
          <a:p>
            <a:r>
              <a:rPr lang="en-US" dirty="0"/>
              <a:t>Therefore, most useful compiler optimizations target loops</a:t>
            </a:r>
            <a:endParaRPr lang="en-IN" dirty="0"/>
          </a:p>
        </p:txBody>
      </p:sp>
    </p:spTree>
    <p:extLst>
      <p:ext uri="{BB962C8B-B14F-4D97-AF65-F5344CB8AC3E}">
        <p14:creationId xmlns:p14="http://schemas.microsoft.com/office/powerpoint/2010/main" val="18162745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0223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5826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4318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4946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4318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277329"/>
            <a:ext cx="794657" cy="461665"/>
          </a:xfrm>
          <a:prstGeom prst="rect">
            <a:avLst/>
          </a:prstGeom>
          <a:noFill/>
        </p:spPr>
        <p:txBody>
          <a:bodyPr wrap="square" rtlCol="0">
            <a:spAutoFit/>
          </a:bodyPr>
          <a:lstStyle/>
          <a:p>
            <a:r>
              <a:rPr lang="en-US" sz="2400" b="1" dirty="0"/>
              <a:t>f1(1)</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8030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507414"/>
            <a:ext cx="2677886" cy="76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cxnSpLocks/>
          </p:cNvCxnSpPr>
          <p:nvPr/>
        </p:nvCxnSpPr>
        <p:spPr>
          <a:xfrm flipV="1">
            <a:off x="4278083" y="202770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cxnSpLocks/>
          </p:cNvCxnSpPr>
          <p:nvPr/>
        </p:nvCxnSpPr>
        <p:spPr>
          <a:xfrm flipV="1">
            <a:off x="6950527" y="202770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49652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2715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5108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5108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2715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63870"/>
            <a:ext cx="1340304" cy="1476566"/>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7150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
        <p:nvSpPr>
          <p:cNvPr id="53" name="TextBox 52">
            <a:extLst>
              <a:ext uri="{FF2B5EF4-FFF2-40B4-BE49-F238E27FC236}">
                <a16:creationId xmlns:a16="http://schemas.microsoft.com/office/drawing/2014/main" id="{72E940C3-65C8-497E-9266-89C5F0AEFF04}"/>
              </a:ext>
            </a:extLst>
          </p:cNvPr>
          <p:cNvSpPr txBox="1"/>
          <p:nvPr/>
        </p:nvSpPr>
        <p:spPr>
          <a:xfrm>
            <a:off x="6770913" y="1785986"/>
            <a:ext cx="794657" cy="461665"/>
          </a:xfrm>
          <a:prstGeom prst="rect">
            <a:avLst/>
          </a:prstGeom>
          <a:noFill/>
        </p:spPr>
        <p:txBody>
          <a:bodyPr wrap="square" rtlCol="0">
            <a:spAutoFit/>
          </a:bodyPr>
          <a:lstStyle/>
          <a:p>
            <a:r>
              <a:rPr lang="en-US" sz="2400" b="1" dirty="0"/>
              <a:t>d(2)</a:t>
            </a:r>
          </a:p>
        </p:txBody>
      </p:sp>
      <p:sp>
        <p:nvSpPr>
          <p:cNvPr id="55" name="TextBox 54">
            <a:extLst>
              <a:ext uri="{FF2B5EF4-FFF2-40B4-BE49-F238E27FC236}">
                <a16:creationId xmlns:a16="http://schemas.microsoft.com/office/drawing/2014/main" id="{70195CCE-A173-4F3A-8A9A-081A8895C950}"/>
              </a:ext>
            </a:extLst>
          </p:cNvPr>
          <p:cNvSpPr txBox="1"/>
          <p:nvPr/>
        </p:nvSpPr>
        <p:spPr>
          <a:xfrm>
            <a:off x="6781798" y="4540072"/>
            <a:ext cx="794657" cy="461665"/>
          </a:xfrm>
          <a:prstGeom prst="rect">
            <a:avLst/>
          </a:prstGeom>
          <a:noFill/>
        </p:spPr>
        <p:txBody>
          <a:bodyPr wrap="square" rtlCol="0">
            <a:spAutoFit/>
          </a:bodyPr>
          <a:lstStyle/>
          <a:p>
            <a:r>
              <a:rPr lang="en-US" sz="2400" b="1" dirty="0"/>
              <a:t>e(1)</a:t>
            </a:r>
          </a:p>
        </p:txBody>
      </p:sp>
      <p:sp>
        <p:nvSpPr>
          <p:cNvPr id="56" name="TextBox 55">
            <a:extLst>
              <a:ext uri="{FF2B5EF4-FFF2-40B4-BE49-F238E27FC236}">
                <a16:creationId xmlns:a16="http://schemas.microsoft.com/office/drawing/2014/main" id="{B559A468-411A-4693-87F4-CFE54504E73A}"/>
              </a:ext>
            </a:extLst>
          </p:cNvPr>
          <p:cNvSpPr txBox="1"/>
          <p:nvPr/>
        </p:nvSpPr>
        <p:spPr>
          <a:xfrm>
            <a:off x="3842658" y="4638044"/>
            <a:ext cx="794657" cy="461665"/>
          </a:xfrm>
          <a:prstGeom prst="rect">
            <a:avLst/>
          </a:prstGeom>
          <a:noFill/>
        </p:spPr>
        <p:txBody>
          <a:bodyPr wrap="square" rtlCol="0">
            <a:spAutoFit/>
          </a:bodyPr>
          <a:lstStyle/>
          <a:p>
            <a:r>
              <a:rPr lang="en-US" sz="2400" b="1" dirty="0"/>
              <a:t>c(3)</a:t>
            </a:r>
          </a:p>
        </p:txBody>
      </p:sp>
      <p:sp>
        <p:nvSpPr>
          <p:cNvPr id="57" name="TextBox 56">
            <a:extLst>
              <a:ext uri="{FF2B5EF4-FFF2-40B4-BE49-F238E27FC236}">
                <a16:creationId xmlns:a16="http://schemas.microsoft.com/office/drawing/2014/main" id="{BF71961E-7E23-4EF5-AD40-82A54B139AFE}"/>
              </a:ext>
            </a:extLst>
          </p:cNvPr>
          <p:cNvSpPr txBox="1"/>
          <p:nvPr/>
        </p:nvSpPr>
        <p:spPr>
          <a:xfrm>
            <a:off x="8294916" y="5312955"/>
            <a:ext cx="1132115" cy="461665"/>
          </a:xfrm>
          <a:prstGeom prst="rect">
            <a:avLst/>
          </a:prstGeom>
          <a:noFill/>
        </p:spPr>
        <p:txBody>
          <a:bodyPr wrap="square" rtlCol="0">
            <a:spAutoFit/>
          </a:bodyPr>
          <a:lstStyle/>
          <a:p>
            <a:r>
              <a:rPr lang="en-US" sz="2400" b="1" dirty="0"/>
              <a:t>b3(4)</a:t>
            </a:r>
          </a:p>
        </p:txBody>
      </p:sp>
      <p:sp>
        <p:nvSpPr>
          <p:cNvPr id="58" name="TextBox 57">
            <a:extLst>
              <a:ext uri="{FF2B5EF4-FFF2-40B4-BE49-F238E27FC236}">
                <a16:creationId xmlns:a16="http://schemas.microsoft.com/office/drawing/2014/main" id="{86E35AE7-10FE-4892-968C-17831A80C9D5}"/>
              </a:ext>
            </a:extLst>
          </p:cNvPr>
          <p:cNvSpPr txBox="1"/>
          <p:nvPr/>
        </p:nvSpPr>
        <p:spPr>
          <a:xfrm>
            <a:off x="8784774" y="1807759"/>
            <a:ext cx="1132115" cy="461665"/>
          </a:xfrm>
          <a:prstGeom prst="rect">
            <a:avLst/>
          </a:prstGeom>
          <a:noFill/>
        </p:spPr>
        <p:txBody>
          <a:bodyPr wrap="square" rtlCol="0">
            <a:spAutoFit/>
          </a:bodyPr>
          <a:lstStyle/>
          <a:p>
            <a:r>
              <a:rPr lang="en-US" sz="2400" b="1" dirty="0"/>
              <a:t>b2(1)</a:t>
            </a:r>
          </a:p>
        </p:txBody>
      </p:sp>
      <p:cxnSp>
        <p:nvCxnSpPr>
          <p:cNvPr id="59" name="Straight Connector 58">
            <a:extLst>
              <a:ext uri="{FF2B5EF4-FFF2-40B4-BE49-F238E27FC236}">
                <a16:creationId xmlns:a16="http://schemas.microsoft.com/office/drawing/2014/main" id="{1196F638-5862-45FF-8CE0-951644159E8F}"/>
              </a:ext>
            </a:extLst>
          </p:cNvPr>
          <p:cNvCxnSpPr/>
          <p:nvPr/>
        </p:nvCxnSpPr>
        <p:spPr>
          <a:xfrm>
            <a:off x="6911069" y="4507414"/>
            <a:ext cx="1623330" cy="779812"/>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E7DE5F1-49E8-4637-B369-65D52ED5AC2D}"/>
              </a:ext>
            </a:extLst>
          </p:cNvPr>
          <p:cNvSpPr txBox="1"/>
          <p:nvPr/>
        </p:nvSpPr>
        <p:spPr>
          <a:xfrm>
            <a:off x="5366655" y="5835474"/>
            <a:ext cx="794657" cy="461665"/>
          </a:xfrm>
          <a:prstGeom prst="rect">
            <a:avLst/>
          </a:prstGeom>
          <a:noFill/>
        </p:spPr>
        <p:txBody>
          <a:bodyPr wrap="square" rtlCol="0">
            <a:spAutoFit/>
          </a:bodyPr>
          <a:lstStyle/>
          <a:p>
            <a:r>
              <a:rPr lang="en-US" sz="2400" b="1" dirty="0"/>
              <a:t>f2(4)</a:t>
            </a:r>
          </a:p>
        </p:txBody>
      </p:sp>
    </p:spTree>
    <p:extLst>
      <p:ext uri="{BB962C8B-B14F-4D97-AF65-F5344CB8AC3E}">
        <p14:creationId xmlns:p14="http://schemas.microsoft.com/office/powerpoint/2010/main" val="24141760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2255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3794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2286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2914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2286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22286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52914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52914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1970315" y="3267892"/>
            <a:ext cx="794657" cy="461665"/>
          </a:xfrm>
          <a:prstGeom prst="rect">
            <a:avLst/>
          </a:prstGeom>
          <a:noFill/>
        </p:spPr>
        <p:txBody>
          <a:bodyPr wrap="square" rtlCol="0">
            <a:spAutoFit/>
          </a:bodyPr>
          <a:lstStyle/>
          <a:p>
            <a:r>
              <a:rPr lang="en-US" sz="2400" b="1" dirty="0"/>
              <a:t>a(4)</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79832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257009"/>
            <a:ext cx="794657" cy="461665"/>
          </a:xfrm>
          <a:prstGeom prst="rect">
            <a:avLst/>
          </a:prstGeom>
          <a:noFill/>
        </p:spPr>
        <p:txBody>
          <a:bodyPr wrap="square" rtlCol="0">
            <a:spAutoFit/>
          </a:bodyPr>
          <a:lstStyle/>
          <a:p>
            <a:r>
              <a:rPr lang="en-US" sz="2400" b="1" dirty="0"/>
              <a:t>f1</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5998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8709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268BD70-F9C2-4D2D-954B-707D8B5E1E98}"/>
              </a:ext>
            </a:extLst>
          </p:cNvPr>
          <p:cNvSpPr txBox="1"/>
          <p:nvPr/>
        </p:nvSpPr>
        <p:spPr>
          <a:xfrm>
            <a:off x="8784774" y="1776551"/>
            <a:ext cx="794657" cy="461665"/>
          </a:xfrm>
          <a:prstGeom prst="rect">
            <a:avLst/>
          </a:prstGeom>
          <a:noFill/>
        </p:spPr>
        <p:txBody>
          <a:bodyPr wrap="square" rtlCol="0">
            <a:spAutoFit/>
          </a:bodyPr>
          <a:lstStyle/>
          <a:p>
            <a:r>
              <a:rPr lang="en-US" sz="2400" b="1" dirty="0"/>
              <a:t>b2</a:t>
            </a:r>
          </a:p>
        </p:txBody>
      </p: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00738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00738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47620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0683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3076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3076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0683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4355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0426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5118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
        <p:nvSpPr>
          <p:cNvPr id="34" name="TextBox 33">
            <a:extLst>
              <a:ext uri="{FF2B5EF4-FFF2-40B4-BE49-F238E27FC236}">
                <a16:creationId xmlns:a16="http://schemas.microsoft.com/office/drawing/2014/main" id="{13AED7E1-DC32-48C3-9F77-E5542DF421D4}"/>
              </a:ext>
            </a:extLst>
          </p:cNvPr>
          <p:cNvSpPr txBox="1"/>
          <p:nvPr/>
        </p:nvSpPr>
        <p:spPr>
          <a:xfrm>
            <a:off x="6770913" y="1798322"/>
            <a:ext cx="794657" cy="461665"/>
          </a:xfrm>
          <a:prstGeom prst="rect">
            <a:avLst/>
          </a:prstGeom>
          <a:noFill/>
        </p:spPr>
        <p:txBody>
          <a:bodyPr wrap="square" rtlCol="0">
            <a:spAutoFit/>
          </a:bodyPr>
          <a:lstStyle/>
          <a:p>
            <a:r>
              <a:rPr lang="en-US" sz="2400" b="1" dirty="0"/>
              <a:t>d(2)</a:t>
            </a:r>
          </a:p>
        </p:txBody>
      </p:sp>
      <p:sp>
        <p:nvSpPr>
          <p:cNvPr id="36" name="TextBox 35">
            <a:extLst>
              <a:ext uri="{FF2B5EF4-FFF2-40B4-BE49-F238E27FC236}">
                <a16:creationId xmlns:a16="http://schemas.microsoft.com/office/drawing/2014/main" id="{8067B8B7-7BFD-403C-98AF-7F1FCAB23A34}"/>
              </a:ext>
            </a:extLst>
          </p:cNvPr>
          <p:cNvSpPr txBox="1"/>
          <p:nvPr/>
        </p:nvSpPr>
        <p:spPr>
          <a:xfrm>
            <a:off x="8948055" y="3257009"/>
            <a:ext cx="794657" cy="461665"/>
          </a:xfrm>
          <a:prstGeom prst="rect">
            <a:avLst/>
          </a:prstGeom>
          <a:noFill/>
        </p:spPr>
        <p:txBody>
          <a:bodyPr wrap="square" rtlCol="0">
            <a:spAutoFit/>
          </a:bodyPr>
          <a:lstStyle/>
          <a:p>
            <a:r>
              <a:rPr lang="en-US" sz="2400" b="1" dirty="0"/>
              <a:t>f1(1)</a:t>
            </a:r>
          </a:p>
        </p:txBody>
      </p:sp>
      <p:sp>
        <p:nvSpPr>
          <p:cNvPr id="37" name="TextBox 36">
            <a:extLst>
              <a:ext uri="{FF2B5EF4-FFF2-40B4-BE49-F238E27FC236}">
                <a16:creationId xmlns:a16="http://schemas.microsoft.com/office/drawing/2014/main" id="{099A2BDB-D786-435D-A601-9C672F78E1AC}"/>
              </a:ext>
            </a:extLst>
          </p:cNvPr>
          <p:cNvSpPr txBox="1"/>
          <p:nvPr/>
        </p:nvSpPr>
        <p:spPr>
          <a:xfrm>
            <a:off x="6716483" y="4487094"/>
            <a:ext cx="794657" cy="461665"/>
          </a:xfrm>
          <a:prstGeom prst="rect">
            <a:avLst/>
          </a:prstGeom>
          <a:noFill/>
        </p:spPr>
        <p:txBody>
          <a:bodyPr wrap="square" rtlCol="0">
            <a:spAutoFit/>
          </a:bodyPr>
          <a:lstStyle/>
          <a:p>
            <a:r>
              <a:rPr lang="en-US" sz="2400" b="1" dirty="0"/>
              <a:t>e(1)</a:t>
            </a:r>
          </a:p>
        </p:txBody>
      </p:sp>
      <p:sp>
        <p:nvSpPr>
          <p:cNvPr id="38" name="TextBox 37">
            <a:extLst>
              <a:ext uri="{FF2B5EF4-FFF2-40B4-BE49-F238E27FC236}">
                <a16:creationId xmlns:a16="http://schemas.microsoft.com/office/drawing/2014/main" id="{2E309DC3-C222-4C2C-9C5F-0890BD03E315}"/>
              </a:ext>
            </a:extLst>
          </p:cNvPr>
          <p:cNvSpPr txBox="1"/>
          <p:nvPr/>
        </p:nvSpPr>
        <p:spPr>
          <a:xfrm>
            <a:off x="3842658" y="4552409"/>
            <a:ext cx="794657" cy="461665"/>
          </a:xfrm>
          <a:prstGeom prst="rect">
            <a:avLst/>
          </a:prstGeom>
          <a:noFill/>
        </p:spPr>
        <p:txBody>
          <a:bodyPr wrap="square" rtlCol="0">
            <a:spAutoFit/>
          </a:bodyPr>
          <a:lstStyle/>
          <a:p>
            <a:r>
              <a:rPr lang="en-US" sz="2400" b="1" dirty="0"/>
              <a:t>c(3)</a:t>
            </a:r>
          </a:p>
        </p:txBody>
      </p:sp>
      <p:sp>
        <p:nvSpPr>
          <p:cNvPr id="42" name="TextBox 41">
            <a:extLst>
              <a:ext uri="{FF2B5EF4-FFF2-40B4-BE49-F238E27FC236}">
                <a16:creationId xmlns:a16="http://schemas.microsoft.com/office/drawing/2014/main" id="{A45DB806-C1E6-41D2-8E5E-53100D7F46BE}"/>
              </a:ext>
            </a:extLst>
          </p:cNvPr>
          <p:cNvSpPr txBox="1"/>
          <p:nvPr/>
        </p:nvSpPr>
        <p:spPr>
          <a:xfrm>
            <a:off x="8501745" y="5227320"/>
            <a:ext cx="1132115" cy="461665"/>
          </a:xfrm>
          <a:prstGeom prst="rect">
            <a:avLst/>
          </a:prstGeom>
          <a:noFill/>
        </p:spPr>
        <p:txBody>
          <a:bodyPr wrap="square" rtlCol="0">
            <a:spAutoFit/>
          </a:bodyPr>
          <a:lstStyle/>
          <a:p>
            <a:r>
              <a:rPr lang="en-US" sz="2400" b="1" dirty="0"/>
              <a:t>b3(4)</a:t>
            </a:r>
          </a:p>
        </p:txBody>
      </p:sp>
      <p:sp>
        <p:nvSpPr>
          <p:cNvPr id="45" name="TextBox 44">
            <a:extLst>
              <a:ext uri="{FF2B5EF4-FFF2-40B4-BE49-F238E27FC236}">
                <a16:creationId xmlns:a16="http://schemas.microsoft.com/office/drawing/2014/main" id="{402A0972-28FF-4C28-8E63-12F3F0E2C8B6}"/>
              </a:ext>
            </a:extLst>
          </p:cNvPr>
          <p:cNvSpPr txBox="1"/>
          <p:nvPr/>
        </p:nvSpPr>
        <p:spPr>
          <a:xfrm>
            <a:off x="8784774" y="1776552"/>
            <a:ext cx="1132115" cy="461665"/>
          </a:xfrm>
          <a:prstGeom prst="rect">
            <a:avLst/>
          </a:prstGeom>
          <a:noFill/>
        </p:spPr>
        <p:txBody>
          <a:bodyPr wrap="square" rtlCol="0">
            <a:spAutoFit/>
          </a:bodyPr>
          <a:lstStyle/>
          <a:p>
            <a:r>
              <a:rPr lang="en-US" sz="2400" b="1" dirty="0"/>
              <a:t>b2(1)</a:t>
            </a:r>
          </a:p>
        </p:txBody>
      </p:sp>
      <p:cxnSp>
        <p:nvCxnSpPr>
          <p:cNvPr id="46" name="Straight Connector 45">
            <a:extLst>
              <a:ext uri="{FF2B5EF4-FFF2-40B4-BE49-F238E27FC236}">
                <a16:creationId xmlns:a16="http://schemas.microsoft.com/office/drawing/2014/main" id="{D6DEDF4B-971A-44A3-9A56-1BE3A464F64A}"/>
              </a:ext>
            </a:extLst>
          </p:cNvPr>
          <p:cNvCxnSpPr/>
          <p:nvPr/>
        </p:nvCxnSpPr>
        <p:spPr>
          <a:xfrm>
            <a:off x="6911069" y="4476208"/>
            <a:ext cx="1623330" cy="779812"/>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A6AEDC2-0367-40EA-8002-1D88C20BD965}"/>
              </a:ext>
            </a:extLst>
          </p:cNvPr>
          <p:cNvSpPr txBox="1"/>
          <p:nvPr/>
        </p:nvSpPr>
        <p:spPr>
          <a:xfrm>
            <a:off x="5627913" y="5804268"/>
            <a:ext cx="794657" cy="461665"/>
          </a:xfrm>
          <a:prstGeom prst="rect">
            <a:avLst/>
          </a:prstGeom>
          <a:noFill/>
        </p:spPr>
        <p:txBody>
          <a:bodyPr wrap="square" rtlCol="0">
            <a:spAutoFit/>
          </a:bodyPr>
          <a:lstStyle/>
          <a:p>
            <a:r>
              <a:rPr lang="en-US" sz="2400" b="1" dirty="0"/>
              <a:t>f2(4)</a:t>
            </a:r>
          </a:p>
        </p:txBody>
      </p:sp>
    </p:spTree>
    <p:extLst>
      <p:ext uri="{BB962C8B-B14F-4D97-AF65-F5344CB8AC3E}">
        <p14:creationId xmlns:p14="http://schemas.microsoft.com/office/powerpoint/2010/main" val="36273017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1239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4810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3302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3930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3302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23302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53930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53930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1937657" y="3278052"/>
            <a:ext cx="794657" cy="461665"/>
          </a:xfrm>
          <a:prstGeom prst="rect">
            <a:avLst/>
          </a:prstGeom>
          <a:noFill/>
        </p:spPr>
        <p:txBody>
          <a:bodyPr wrap="square" rtlCol="0">
            <a:spAutoFit/>
          </a:bodyPr>
          <a:lstStyle/>
          <a:p>
            <a:r>
              <a:rPr lang="en-US" sz="2400" b="1" dirty="0"/>
              <a:t>a(4)</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1862911"/>
            <a:ext cx="1055915" cy="461665"/>
          </a:xfrm>
          <a:prstGeom prst="rect">
            <a:avLst/>
          </a:prstGeom>
          <a:noFill/>
        </p:spPr>
        <p:txBody>
          <a:bodyPr wrap="square" rtlCol="0">
            <a:spAutoFit/>
          </a:bodyPr>
          <a:lstStyle/>
          <a:p>
            <a:r>
              <a:rPr lang="en-US" sz="2400" b="1" dirty="0"/>
              <a:t>b1(1)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80848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267169"/>
            <a:ext cx="794657" cy="461665"/>
          </a:xfrm>
          <a:prstGeom prst="rect">
            <a:avLst/>
          </a:prstGeom>
          <a:noFill/>
        </p:spPr>
        <p:txBody>
          <a:bodyPr wrap="square" rtlCol="0">
            <a:spAutoFit/>
          </a:bodyPr>
          <a:lstStyle/>
          <a:p>
            <a:r>
              <a:rPr lang="en-US" sz="2400" b="1" dirty="0"/>
              <a:t>f1</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7014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9725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268BD70-F9C2-4D2D-954B-707D8B5E1E98}"/>
              </a:ext>
            </a:extLst>
          </p:cNvPr>
          <p:cNvSpPr txBox="1"/>
          <p:nvPr/>
        </p:nvSpPr>
        <p:spPr>
          <a:xfrm>
            <a:off x="8784774" y="178671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26568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24837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01754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01754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48636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1699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4092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4092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1699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5371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1442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6134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
        <p:nvSpPr>
          <p:cNvPr id="34" name="TextBox 33">
            <a:extLst>
              <a:ext uri="{FF2B5EF4-FFF2-40B4-BE49-F238E27FC236}">
                <a16:creationId xmlns:a16="http://schemas.microsoft.com/office/drawing/2014/main" id="{A409197B-D615-4166-9B90-EDCB3DA4A108}"/>
              </a:ext>
            </a:extLst>
          </p:cNvPr>
          <p:cNvSpPr txBox="1"/>
          <p:nvPr/>
        </p:nvSpPr>
        <p:spPr>
          <a:xfrm>
            <a:off x="3940629" y="1862911"/>
            <a:ext cx="1053192" cy="461665"/>
          </a:xfrm>
          <a:prstGeom prst="rect">
            <a:avLst/>
          </a:prstGeom>
          <a:noFill/>
        </p:spPr>
        <p:txBody>
          <a:bodyPr wrap="square" rtlCol="0">
            <a:spAutoFit/>
          </a:bodyPr>
          <a:lstStyle/>
          <a:p>
            <a:r>
              <a:rPr lang="en-US" sz="2400" b="1" dirty="0"/>
              <a:t>b1(1)</a:t>
            </a:r>
          </a:p>
        </p:txBody>
      </p:sp>
      <p:sp>
        <p:nvSpPr>
          <p:cNvPr id="36" name="TextBox 35">
            <a:extLst>
              <a:ext uri="{FF2B5EF4-FFF2-40B4-BE49-F238E27FC236}">
                <a16:creationId xmlns:a16="http://schemas.microsoft.com/office/drawing/2014/main" id="{80FE6791-C9C2-452A-AE2E-2BA155382B4C}"/>
              </a:ext>
            </a:extLst>
          </p:cNvPr>
          <p:cNvSpPr txBox="1"/>
          <p:nvPr/>
        </p:nvSpPr>
        <p:spPr>
          <a:xfrm>
            <a:off x="6770913" y="1808482"/>
            <a:ext cx="794657" cy="461665"/>
          </a:xfrm>
          <a:prstGeom prst="rect">
            <a:avLst/>
          </a:prstGeom>
          <a:noFill/>
        </p:spPr>
        <p:txBody>
          <a:bodyPr wrap="square" rtlCol="0">
            <a:spAutoFit/>
          </a:bodyPr>
          <a:lstStyle/>
          <a:p>
            <a:r>
              <a:rPr lang="en-US" sz="2400" b="1" dirty="0"/>
              <a:t>d(2)</a:t>
            </a:r>
          </a:p>
        </p:txBody>
      </p:sp>
      <p:sp>
        <p:nvSpPr>
          <p:cNvPr id="37" name="TextBox 36">
            <a:extLst>
              <a:ext uri="{FF2B5EF4-FFF2-40B4-BE49-F238E27FC236}">
                <a16:creationId xmlns:a16="http://schemas.microsoft.com/office/drawing/2014/main" id="{D380A789-1678-458B-AD2B-4B1433CB5688}"/>
              </a:ext>
            </a:extLst>
          </p:cNvPr>
          <p:cNvSpPr txBox="1"/>
          <p:nvPr/>
        </p:nvSpPr>
        <p:spPr>
          <a:xfrm>
            <a:off x="8948055" y="3267169"/>
            <a:ext cx="794657" cy="461665"/>
          </a:xfrm>
          <a:prstGeom prst="rect">
            <a:avLst/>
          </a:prstGeom>
          <a:noFill/>
        </p:spPr>
        <p:txBody>
          <a:bodyPr wrap="square" rtlCol="0">
            <a:spAutoFit/>
          </a:bodyPr>
          <a:lstStyle/>
          <a:p>
            <a:r>
              <a:rPr lang="en-US" sz="2400" b="1" dirty="0"/>
              <a:t>f1(1)</a:t>
            </a:r>
          </a:p>
        </p:txBody>
      </p:sp>
      <p:sp>
        <p:nvSpPr>
          <p:cNvPr id="38" name="TextBox 37">
            <a:extLst>
              <a:ext uri="{FF2B5EF4-FFF2-40B4-BE49-F238E27FC236}">
                <a16:creationId xmlns:a16="http://schemas.microsoft.com/office/drawing/2014/main" id="{426A9B8D-F684-494E-B6B4-42C37A85D5F8}"/>
              </a:ext>
            </a:extLst>
          </p:cNvPr>
          <p:cNvSpPr txBox="1"/>
          <p:nvPr/>
        </p:nvSpPr>
        <p:spPr>
          <a:xfrm>
            <a:off x="6694712" y="4475483"/>
            <a:ext cx="794657" cy="461665"/>
          </a:xfrm>
          <a:prstGeom prst="rect">
            <a:avLst/>
          </a:prstGeom>
          <a:noFill/>
        </p:spPr>
        <p:txBody>
          <a:bodyPr wrap="square" rtlCol="0">
            <a:spAutoFit/>
          </a:bodyPr>
          <a:lstStyle/>
          <a:p>
            <a:r>
              <a:rPr lang="en-US" sz="2400" b="1" dirty="0"/>
              <a:t>e(1)</a:t>
            </a:r>
          </a:p>
        </p:txBody>
      </p:sp>
      <p:sp>
        <p:nvSpPr>
          <p:cNvPr id="42" name="TextBox 41">
            <a:extLst>
              <a:ext uri="{FF2B5EF4-FFF2-40B4-BE49-F238E27FC236}">
                <a16:creationId xmlns:a16="http://schemas.microsoft.com/office/drawing/2014/main" id="{A76FC253-6773-4853-9CCD-8B84E756B954}"/>
              </a:ext>
            </a:extLst>
          </p:cNvPr>
          <p:cNvSpPr txBox="1"/>
          <p:nvPr/>
        </p:nvSpPr>
        <p:spPr>
          <a:xfrm>
            <a:off x="3777343" y="4714969"/>
            <a:ext cx="794657" cy="461665"/>
          </a:xfrm>
          <a:prstGeom prst="rect">
            <a:avLst/>
          </a:prstGeom>
          <a:noFill/>
        </p:spPr>
        <p:txBody>
          <a:bodyPr wrap="square" rtlCol="0">
            <a:spAutoFit/>
          </a:bodyPr>
          <a:lstStyle/>
          <a:p>
            <a:r>
              <a:rPr lang="en-US" sz="2400" b="1" dirty="0"/>
              <a:t>c(3)</a:t>
            </a:r>
          </a:p>
        </p:txBody>
      </p:sp>
      <p:sp>
        <p:nvSpPr>
          <p:cNvPr id="45" name="TextBox 44">
            <a:extLst>
              <a:ext uri="{FF2B5EF4-FFF2-40B4-BE49-F238E27FC236}">
                <a16:creationId xmlns:a16="http://schemas.microsoft.com/office/drawing/2014/main" id="{7CEB9A56-8C5C-44A7-9975-8D6EEDC128B8}"/>
              </a:ext>
            </a:extLst>
          </p:cNvPr>
          <p:cNvSpPr txBox="1"/>
          <p:nvPr/>
        </p:nvSpPr>
        <p:spPr>
          <a:xfrm>
            <a:off x="8447316" y="5302795"/>
            <a:ext cx="1132115" cy="461665"/>
          </a:xfrm>
          <a:prstGeom prst="rect">
            <a:avLst/>
          </a:prstGeom>
          <a:noFill/>
        </p:spPr>
        <p:txBody>
          <a:bodyPr wrap="square" rtlCol="0">
            <a:spAutoFit/>
          </a:bodyPr>
          <a:lstStyle/>
          <a:p>
            <a:r>
              <a:rPr lang="en-US" sz="2400" b="1" dirty="0"/>
              <a:t>b3(4)</a:t>
            </a:r>
          </a:p>
        </p:txBody>
      </p:sp>
      <p:sp>
        <p:nvSpPr>
          <p:cNvPr id="46" name="TextBox 45">
            <a:extLst>
              <a:ext uri="{FF2B5EF4-FFF2-40B4-BE49-F238E27FC236}">
                <a16:creationId xmlns:a16="http://schemas.microsoft.com/office/drawing/2014/main" id="{25519980-BEFE-4061-B669-1D1DFA47D3B0}"/>
              </a:ext>
            </a:extLst>
          </p:cNvPr>
          <p:cNvSpPr txBox="1"/>
          <p:nvPr/>
        </p:nvSpPr>
        <p:spPr>
          <a:xfrm>
            <a:off x="8784774" y="1786712"/>
            <a:ext cx="1132115" cy="461665"/>
          </a:xfrm>
          <a:prstGeom prst="rect">
            <a:avLst/>
          </a:prstGeom>
          <a:noFill/>
        </p:spPr>
        <p:txBody>
          <a:bodyPr wrap="square" rtlCol="0">
            <a:spAutoFit/>
          </a:bodyPr>
          <a:lstStyle/>
          <a:p>
            <a:r>
              <a:rPr lang="en-US" sz="2400" b="1" dirty="0"/>
              <a:t>b2(1)</a:t>
            </a:r>
          </a:p>
        </p:txBody>
      </p:sp>
      <p:cxnSp>
        <p:nvCxnSpPr>
          <p:cNvPr id="49" name="Straight Connector 48">
            <a:extLst>
              <a:ext uri="{FF2B5EF4-FFF2-40B4-BE49-F238E27FC236}">
                <a16:creationId xmlns:a16="http://schemas.microsoft.com/office/drawing/2014/main" id="{459AECCD-DC13-4B51-ABEF-98EFFF092E7D}"/>
              </a:ext>
            </a:extLst>
          </p:cNvPr>
          <p:cNvCxnSpPr/>
          <p:nvPr/>
        </p:nvCxnSpPr>
        <p:spPr>
          <a:xfrm>
            <a:off x="6911069" y="4486368"/>
            <a:ext cx="1623330" cy="779812"/>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B39E11E-6236-4FED-9E62-D56604034978}"/>
              </a:ext>
            </a:extLst>
          </p:cNvPr>
          <p:cNvSpPr txBox="1"/>
          <p:nvPr/>
        </p:nvSpPr>
        <p:spPr>
          <a:xfrm>
            <a:off x="5627913" y="5814428"/>
            <a:ext cx="794657" cy="461665"/>
          </a:xfrm>
          <a:prstGeom prst="rect">
            <a:avLst/>
          </a:prstGeom>
          <a:noFill/>
        </p:spPr>
        <p:txBody>
          <a:bodyPr wrap="square" rtlCol="0">
            <a:spAutoFit/>
          </a:bodyPr>
          <a:lstStyle/>
          <a:p>
            <a:r>
              <a:rPr lang="en-US" sz="2400" b="1" dirty="0"/>
              <a:t>f2(4)</a:t>
            </a:r>
          </a:p>
        </p:txBody>
      </p:sp>
    </p:spTree>
    <p:extLst>
      <p:ext uri="{BB962C8B-B14F-4D97-AF65-F5344CB8AC3E}">
        <p14:creationId xmlns:p14="http://schemas.microsoft.com/office/powerpoint/2010/main" val="4258324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92075"/>
            <a:ext cx="10515600" cy="1325563"/>
          </a:xfrm>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6842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533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596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533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2533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5596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5596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1915886" y="3298372"/>
            <a:ext cx="794657" cy="461665"/>
          </a:xfrm>
          <a:prstGeom prst="rect">
            <a:avLst/>
          </a:prstGeom>
          <a:noFill/>
        </p:spPr>
        <p:txBody>
          <a:bodyPr wrap="square" rtlCol="0">
            <a:spAutoFit/>
          </a:bodyPr>
          <a:lstStyle/>
          <a:p>
            <a:r>
              <a:rPr lang="en-US" sz="2400" b="1" dirty="0"/>
              <a:t>a(4)</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1883231"/>
            <a:ext cx="1053192" cy="461665"/>
          </a:xfrm>
          <a:prstGeom prst="rect">
            <a:avLst/>
          </a:prstGeom>
          <a:noFill/>
        </p:spPr>
        <p:txBody>
          <a:bodyPr wrap="square" rtlCol="0">
            <a:spAutoFit/>
          </a:bodyPr>
          <a:lstStyle/>
          <a:p>
            <a:r>
              <a:rPr lang="en-US" sz="2400" b="1" dirty="0"/>
              <a:t>b1(1)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828802"/>
            <a:ext cx="794657" cy="461665"/>
          </a:xfrm>
          <a:prstGeom prst="rect">
            <a:avLst/>
          </a:prstGeom>
          <a:noFill/>
        </p:spPr>
        <p:txBody>
          <a:bodyPr wrap="square" rtlCol="0">
            <a:spAutoFit/>
          </a:bodyPr>
          <a:lstStyle/>
          <a:p>
            <a:r>
              <a:rPr lang="en-US" sz="2400" b="1" dirty="0"/>
              <a:t>d(2)</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287489"/>
            <a:ext cx="794657" cy="461665"/>
          </a:xfrm>
          <a:prstGeom prst="rect">
            <a:avLst/>
          </a:prstGeom>
          <a:noFill/>
        </p:spPr>
        <p:txBody>
          <a:bodyPr wrap="square" rtlCol="0">
            <a:spAutoFit/>
          </a:bodyPr>
          <a:lstStyle/>
          <a:p>
            <a:r>
              <a:rPr lang="en-US" sz="2400" b="1" dirty="0"/>
              <a:t>f1(1)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81798" y="4582889"/>
            <a:ext cx="794657" cy="461665"/>
          </a:xfrm>
          <a:prstGeom prst="rect">
            <a:avLst/>
          </a:prstGeom>
          <a:noFill/>
        </p:spPr>
        <p:txBody>
          <a:bodyPr wrap="square" rtlCol="0">
            <a:spAutoFit/>
          </a:bodyPr>
          <a:lstStyle/>
          <a:p>
            <a:r>
              <a:rPr lang="en-US" sz="2400" b="1" dirty="0"/>
              <a:t>e(1)</a:t>
            </a:r>
          </a:p>
        </p:txBody>
      </p:sp>
      <p:sp>
        <p:nvSpPr>
          <p:cNvPr id="28" name="TextBox 27">
            <a:extLst>
              <a:ext uri="{FF2B5EF4-FFF2-40B4-BE49-F238E27FC236}">
                <a16:creationId xmlns:a16="http://schemas.microsoft.com/office/drawing/2014/main" id="{A05992F0-0C46-4415-BEB8-16700F0E1571}"/>
              </a:ext>
            </a:extLst>
          </p:cNvPr>
          <p:cNvSpPr txBox="1"/>
          <p:nvPr/>
        </p:nvSpPr>
        <p:spPr>
          <a:xfrm>
            <a:off x="3842658" y="4550232"/>
            <a:ext cx="794657" cy="461665"/>
          </a:xfrm>
          <a:prstGeom prst="rect">
            <a:avLst/>
          </a:prstGeom>
          <a:noFill/>
        </p:spPr>
        <p:txBody>
          <a:bodyPr wrap="square" rtlCol="0">
            <a:spAutoFit/>
          </a:bodyPr>
          <a:lstStyle/>
          <a:p>
            <a:r>
              <a:rPr lang="en-US" sz="2400" b="1" dirty="0"/>
              <a:t>c(3)</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904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5175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323115"/>
            <a:ext cx="1132115" cy="461665"/>
          </a:xfrm>
          <a:prstGeom prst="rect">
            <a:avLst/>
          </a:prstGeom>
          <a:noFill/>
        </p:spPr>
        <p:txBody>
          <a:bodyPr wrap="square" rtlCol="0">
            <a:spAutoFit/>
          </a:bodyPr>
          <a:lstStyle/>
          <a:p>
            <a:r>
              <a:rPr lang="en-US" sz="2400" b="1" dirty="0"/>
              <a:t>b3(4)</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807032"/>
            <a:ext cx="1132115" cy="461665"/>
          </a:xfrm>
          <a:prstGeom prst="rect">
            <a:avLst/>
          </a:prstGeom>
          <a:noFill/>
        </p:spPr>
        <p:txBody>
          <a:bodyPr wrap="square" rtlCol="0">
            <a:spAutoFit/>
          </a:bodyPr>
          <a:lstStyle/>
          <a:p>
            <a:r>
              <a:rPr lang="en-US" sz="2400" b="1" dirty="0"/>
              <a:t>b2(1)</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28600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26869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cxnSpLocks/>
            <a:endCxn id="30" idx="1"/>
          </p:cNvCxnSpPr>
          <p:nvPr/>
        </p:nvCxnSpPr>
        <p:spPr>
          <a:xfrm flipV="1">
            <a:off x="4278083" y="2037865"/>
            <a:ext cx="4506691" cy="2566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cxnSpLocks/>
            <a:endCxn id="30" idx="1"/>
          </p:cNvCxnSpPr>
          <p:nvPr/>
        </p:nvCxnSpPr>
        <p:spPr>
          <a:xfrm flipV="1">
            <a:off x="6950527" y="2037865"/>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5066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373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612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6124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3731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7403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34748"/>
            <a:ext cx="794657" cy="461665"/>
          </a:xfrm>
          <a:prstGeom prst="rect">
            <a:avLst/>
          </a:prstGeom>
          <a:noFill/>
        </p:spPr>
        <p:txBody>
          <a:bodyPr wrap="square" rtlCol="0">
            <a:spAutoFit/>
          </a:bodyPr>
          <a:lstStyle/>
          <a:p>
            <a:r>
              <a:rPr lang="en-US" sz="2400" b="1" dirty="0"/>
              <a:t>f2(4)</a:t>
            </a:r>
          </a:p>
        </p:txBody>
      </p:sp>
      <p:sp>
        <p:nvSpPr>
          <p:cNvPr id="49" name="TextBox 48">
            <a:extLst>
              <a:ext uri="{FF2B5EF4-FFF2-40B4-BE49-F238E27FC236}">
                <a16:creationId xmlns:a16="http://schemas.microsoft.com/office/drawing/2014/main" id="{2336E27D-7748-441A-AD20-7D2DE586B36E}"/>
              </a:ext>
            </a:extLst>
          </p:cNvPr>
          <p:cNvSpPr txBox="1"/>
          <p:nvPr/>
        </p:nvSpPr>
        <p:spPr>
          <a:xfrm>
            <a:off x="2340430" y="1262752"/>
            <a:ext cx="794657" cy="461665"/>
          </a:xfrm>
          <a:prstGeom prst="rect">
            <a:avLst/>
          </a:prstGeom>
          <a:noFill/>
        </p:spPr>
        <p:txBody>
          <a:bodyPr wrap="square" rtlCol="0">
            <a:spAutoFit/>
          </a:bodyPr>
          <a:lstStyle/>
          <a:p>
            <a:r>
              <a:rPr lang="en-US" sz="2400" b="1" dirty="0"/>
              <a:t>f3(1)</a:t>
            </a:r>
          </a:p>
        </p:txBody>
      </p:sp>
      <p:cxnSp>
        <p:nvCxnSpPr>
          <p:cNvPr id="51" name="Straight Connector 50">
            <a:extLst>
              <a:ext uri="{FF2B5EF4-FFF2-40B4-BE49-F238E27FC236}">
                <a16:creationId xmlns:a16="http://schemas.microsoft.com/office/drawing/2014/main" id="{2D1F3FA2-0E3F-48C7-901B-FC4D7B7DAEA8}"/>
              </a:ext>
            </a:extLst>
          </p:cNvPr>
          <p:cNvCxnSpPr/>
          <p:nvPr/>
        </p:nvCxnSpPr>
        <p:spPr>
          <a:xfrm flipH="1" flipV="1">
            <a:off x="2786743" y="1665514"/>
            <a:ext cx="1488621" cy="2917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4432041-6F88-4492-9914-02B33869BC92}"/>
              </a:ext>
            </a:extLst>
          </p:cNvPr>
          <p:cNvCxnSpPr/>
          <p:nvPr/>
        </p:nvCxnSpPr>
        <p:spPr>
          <a:xfrm>
            <a:off x="2830286" y="1665514"/>
            <a:ext cx="4071257" cy="587829"/>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8166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0871934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158115"/>
            <a:ext cx="10515600" cy="1325563"/>
          </a:xfrm>
        </p:spPr>
        <p:txBody>
          <a:bodyPr/>
          <a:lstStyle/>
          <a:p>
            <a:r>
              <a:rPr lang="en-US" dirty="0"/>
              <a:t>Before register allocation</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838200" y="137858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168656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1610358"/>
            <a:ext cx="1643742" cy="1477328"/>
          </a:xfrm>
          <a:prstGeom prst="rect">
            <a:avLst/>
          </a:prstGeom>
          <a:noFill/>
        </p:spPr>
        <p:txBody>
          <a:bodyPr wrap="square" rtlCol="0">
            <a:spAutoFit/>
          </a:bodyPr>
          <a:lstStyle/>
          <a:p>
            <a:r>
              <a:rPr lang="en-US" dirty="0"/>
              <a:t>  b1 = load </a:t>
            </a:r>
            <a:r>
              <a:rPr lang="en-US" dirty="0" err="1"/>
              <a:t>ba</a:t>
            </a:r>
            <a:r>
              <a:rPr lang="en-US" dirty="0"/>
              <a:t>  </a:t>
            </a:r>
          </a:p>
          <a:p>
            <a:r>
              <a:rPr lang="en-US" dirty="0"/>
              <a:t>  a = b1 + c</a:t>
            </a:r>
          </a:p>
          <a:p>
            <a:r>
              <a:rPr lang="en-US" dirty="0"/>
              <a:t>  d = d – c</a:t>
            </a:r>
          </a:p>
          <a:p>
            <a:r>
              <a:rPr lang="en-US" dirty="0"/>
              <a:t>  f1 = load fa</a:t>
            </a:r>
          </a:p>
          <a:p>
            <a:r>
              <a:rPr lang="en-US" dirty="0"/>
              <a:t>  e = a + f1</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3700418"/>
            <a:ext cx="1534887" cy="7402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797628" y="3776617"/>
            <a:ext cx="1643742" cy="646331"/>
          </a:xfrm>
          <a:prstGeom prst="rect">
            <a:avLst/>
          </a:prstGeom>
          <a:noFill/>
        </p:spPr>
        <p:txBody>
          <a:bodyPr wrap="square" rtlCol="0">
            <a:spAutoFit/>
          </a:bodyPr>
          <a:lstStyle/>
          <a:p>
            <a:r>
              <a:rPr lang="en-US" dirty="0"/>
              <a:t>  f2 = e – d</a:t>
            </a:r>
          </a:p>
          <a:p>
            <a:r>
              <a:rPr lang="en-US" dirty="0"/>
              <a:t>  store f2, fa</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483253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5006705"/>
            <a:ext cx="1643742" cy="646331"/>
          </a:xfrm>
          <a:prstGeom prst="rect">
            <a:avLst/>
          </a:prstGeom>
          <a:noFill/>
        </p:spPr>
        <p:txBody>
          <a:bodyPr wrap="square" rtlCol="0">
            <a:spAutoFit/>
          </a:bodyPr>
          <a:lstStyle/>
          <a:p>
            <a:r>
              <a:rPr lang="en-US" dirty="0"/>
              <a:t>   b3 = d + c</a:t>
            </a:r>
          </a:p>
          <a:p>
            <a:r>
              <a:rPr lang="en-US" dirty="0"/>
              <a:t>   store b3,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7326084" y="3439161"/>
            <a:ext cx="1534887"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3439161"/>
            <a:ext cx="1643742" cy="1200329"/>
          </a:xfrm>
          <a:prstGeom prst="rect">
            <a:avLst/>
          </a:prstGeom>
          <a:noFill/>
        </p:spPr>
        <p:txBody>
          <a:bodyPr wrap="square" rtlCol="0">
            <a:spAutoFit/>
          </a:bodyPr>
          <a:lstStyle/>
          <a:p>
            <a:r>
              <a:rPr lang="en-US" dirty="0"/>
              <a:t>f3 = load fa</a:t>
            </a:r>
          </a:p>
          <a:p>
            <a:r>
              <a:rPr lang="en-US" dirty="0"/>
              <a:t>b2 = c + f3</a:t>
            </a:r>
          </a:p>
          <a:p>
            <a:r>
              <a:rPr lang="en-US" dirty="0"/>
              <a:t>store b2, </a:t>
            </a:r>
            <a:r>
              <a:rPr lang="en-US" dirty="0" err="1"/>
              <a:t>ba</a:t>
            </a:r>
            <a:endParaRPr lang="en-US" dirty="0"/>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cxnSpLocks/>
            <a:stCxn id="6" idx="2"/>
          </p:cNvCxnSpPr>
          <p:nvPr/>
        </p:nvCxnSpPr>
        <p:spPr>
          <a:xfrm>
            <a:off x="3456217" y="4440645"/>
            <a:ext cx="1366153" cy="391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cxnSpLocks/>
            <a:stCxn id="10" idx="2"/>
          </p:cNvCxnSpPr>
          <p:nvPr/>
        </p:nvCxnSpPr>
        <p:spPr>
          <a:xfrm flipH="1">
            <a:off x="6705602" y="4549503"/>
            <a:ext cx="1387926" cy="283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cxnSpLocks/>
            <a:endCxn id="6" idx="0"/>
          </p:cNvCxnSpPr>
          <p:nvPr/>
        </p:nvCxnSpPr>
        <p:spPr>
          <a:xfrm flipH="1">
            <a:off x="3456217" y="2980004"/>
            <a:ext cx="1366154" cy="720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cxnSpLocks/>
            <a:endCxn id="10" idx="0"/>
          </p:cNvCxnSpPr>
          <p:nvPr/>
        </p:nvCxnSpPr>
        <p:spPr>
          <a:xfrm>
            <a:off x="6705600" y="2980004"/>
            <a:ext cx="1387928"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106947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583402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850081" y="4538616"/>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5072019"/>
            <a:ext cx="2247900" cy="369332"/>
          </a:xfrm>
          <a:prstGeom prst="rect">
            <a:avLst/>
          </a:prstGeom>
          <a:noFill/>
        </p:spPr>
        <p:txBody>
          <a:bodyPr wrap="square" rtlCol="0">
            <a:spAutoFit/>
          </a:bodyPr>
          <a:lstStyle/>
          <a:p>
            <a:r>
              <a:rPr lang="en-US" dirty="0" err="1">
                <a:solidFill>
                  <a:srgbClr val="FF0000"/>
                </a:solidFill>
              </a:rPr>
              <a:t>d,e</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5953767"/>
            <a:ext cx="2247900" cy="369332"/>
          </a:xfrm>
          <a:prstGeom prst="rect">
            <a:avLst/>
          </a:prstGeom>
          <a:noFill/>
        </p:spPr>
        <p:txBody>
          <a:bodyPr wrap="square" rtlCol="0">
            <a:spAutoFit/>
          </a:bodyPr>
          <a:lstStyle/>
          <a:p>
            <a:r>
              <a:rPr lang="en-US" dirty="0" err="1">
                <a:solidFill>
                  <a:srgbClr val="FF0000"/>
                </a:solidFill>
              </a:rPr>
              <a:t>c,d,e</a:t>
            </a:r>
            <a:r>
              <a:rPr lang="en-US" dirty="0">
                <a:solidFill>
                  <a:srgbClr val="FF0000"/>
                </a:solidFill>
              </a:rPr>
              <a:t> live</a:t>
            </a:r>
          </a:p>
        </p:txBody>
      </p:sp>
      <p:cxnSp>
        <p:nvCxnSpPr>
          <p:cNvPr id="20" name="Connector: Curved 19">
            <a:extLst>
              <a:ext uri="{FF2B5EF4-FFF2-40B4-BE49-F238E27FC236}">
                <a16:creationId xmlns:a16="http://schemas.microsoft.com/office/drawing/2014/main" id="{2E5AEF93-3984-48FB-83D5-012D15816CF3}"/>
              </a:ext>
            </a:extLst>
          </p:cNvPr>
          <p:cNvCxnSpPr>
            <a:stCxn id="8" idx="2"/>
            <a:endCxn id="5" idx="0"/>
          </p:cNvCxnSpPr>
          <p:nvPr/>
        </p:nvCxnSpPr>
        <p:spPr>
          <a:xfrm rot="5400000" flipH="1">
            <a:off x="3657598" y="3716748"/>
            <a:ext cx="4223662" cy="10883"/>
          </a:xfrm>
          <a:prstGeom prst="curvedConnector5">
            <a:avLst>
              <a:gd name="adj1" fmla="val -5412"/>
              <a:gd name="adj2" fmla="val 34058495"/>
              <a:gd name="adj3" fmla="val 10541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15839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127635"/>
            <a:ext cx="10515600" cy="1325563"/>
          </a:xfrm>
        </p:spPr>
        <p:txBody>
          <a:bodyPr/>
          <a:lstStyle/>
          <a:p>
            <a:r>
              <a:rPr lang="en-US" dirty="0"/>
              <a:t>After register allocation</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838200" y="140906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171704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1640838"/>
            <a:ext cx="1643742" cy="1477328"/>
          </a:xfrm>
          <a:prstGeom prst="rect">
            <a:avLst/>
          </a:prstGeom>
          <a:noFill/>
        </p:spPr>
        <p:txBody>
          <a:bodyPr wrap="square" rtlCol="0">
            <a:spAutoFit/>
          </a:bodyPr>
          <a:lstStyle/>
          <a:p>
            <a:r>
              <a:rPr lang="en-US" dirty="0"/>
              <a:t>  r1 = load </a:t>
            </a:r>
            <a:r>
              <a:rPr lang="en-US" dirty="0" err="1"/>
              <a:t>ba</a:t>
            </a:r>
            <a:r>
              <a:rPr lang="en-US" dirty="0"/>
              <a:t>  </a:t>
            </a:r>
          </a:p>
          <a:p>
            <a:r>
              <a:rPr lang="en-US" dirty="0"/>
              <a:t>  r4 = r1 + r3</a:t>
            </a:r>
          </a:p>
          <a:p>
            <a:r>
              <a:rPr lang="en-US" dirty="0"/>
              <a:t>  r2 = r2 – r3</a:t>
            </a:r>
          </a:p>
          <a:p>
            <a:r>
              <a:rPr lang="en-US" dirty="0"/>
              <a:t>  r1 = load fa</a:t>
            </a:r>
          </a:p>
          <a:p>
            <a:r>
              <a:rPr lang="en-US" dirty="0"/>
              <a:t>  r1 = r4 + r1</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3730898"/>
            <a:ext cx="1534887" cy="7402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797628" y="3807097"/>
            <a:ext cx="1643742" cy="646331"/>
          </a:xfrm>
          <a:prstGeom prst="rect">
            <a:avLst/>
          </a:prstGeom>
          <a:noFill/>
        </p:spPr>
        <p:txBody>
          <a:bodyPr wrap="square" rtlCol="0">
            <a:spAutoFit/>
          </a:bodyPr>
          <a:lstStyle/>
          <a:p>
            <a:r>
              <a:rPr lang="en-US" dirty="0"/>
              <a:t>  r4 = r1 – r2</a:t>
            </a:r>
          </a:p>
          <a:p>
            <a:r>
              <a:rPr lang="en-US" dirty="0"/>
              <a:t>  store r4, fa</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486301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5037185"/>
            <a:ext cx="1643742" cy="646331"/>
          </a:xfrm>
          <a:prstGeom prst="rect">
            <a:avLst/>
          </a:prstGeom>
          <a:noFill/>
        </p:spPr>
        <p:txBody>
          <a:bodyPr wrap="square" rtlCol="0">
            <a:spAutoFit/>
          </a:bodyPr>
          <a:lstStyle/>
          <a:p>
            <a:r>
              <a:rPr lang="en-US" dirty="0"/>
              <a:t>   r4 = r2 + r3</a:t>
            </a:r>
          </a:p>
          <a:p>
            <a:r>
              <a:rPr lang="en-US" dirty="0"/>
              <a:t>   store r4,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7326084" y="3469641"/>
            <a:ext cx="1534887"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3469641"/>
            <a:ext cx="1643742" cy="1200329"/>
          </a:xfrm>
          <a:prstGeom prst="rect">
            <a:avLst/>
          </a:prstGeom>
          <a:noFill/>
        </p:spPr>
        <p:txBody>
          <a:bodyPr wrap="square" rtlCol="0">
            <a:spAutoFit/>
          </a:bodyPr>
          <a:lstStyle/>
          <a:p>
            <a:r>
              <a:rPr lang="en-US" dirty="0"/>
              <a:t>r1 = load fa</a:t>
            </a:r>
          </a:p>
          <a:p>
            <a:r>
              <a:rPr lang="en-US" dirty="0"/>
              <a:t>r1 = r3 + r1</a:t>
            </a:r>
          </a:p>
          <a:p>
            <a:r>
              <a:rPr lang="en-US" dirty="0"/>
              <a:t>store r1, </a:t>
            </a:r>
            <a:r>
              <a:rPr lang="en-US" dirty="0" err="1"/>
              <a:t>ba</a:t>
            </a:r>
            <a:endParaRPr lang="en-US" dirty="0"/>
          </a:p>
          <a:p>
            <a:r>
              <a:rPr lang="en-US" dirty="0"/>
              <a:t>r1 = r2 – r3</a:t>
            </a:r>
          </a:p>
        </p:txBody>
      </p:sp>
      <p:cxnSp>
        <p:nvCxnSpPr>
          <p:cNvPr id="23" name="Straight Arrow Connector 22">
            <a:extLst>
              <a:ext uri="{FF2B5EF4-FFF2-40B4-BE49-F238E27FC236}">
                <a16:creationId xmlns:a16="http://schemas.microsoft.com/office/drawing/2014/main" id="{650F6590-9ACF-4CD2-B85B-F54D378FAC81}"/>
              </a:ext>
            </a:extLst>
          </p:cNvPr>
          <p:cNvCxnSpPr>
            <a:cxnSpLocks/>
            <a:stCxn id="6" idx="2"/>
          </p:cNvCxnSpPr>
          <p:nvPr/>
        </p:nvCxnSpPr>
        <p:spPr>
          <a:xfrm>
            <a:off x="3456217" y="4471125"/>
            <a:ext cx="1366153" cy="391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cxnSpLocks/>
            <a:stCxn id="10" idx="2"/>
          </p:cNvCxnSpPr>
          <p:nvPr/>
        </p:nvCxnSpPr>
        <p:spPr>
          <a:xfrm flipH="1">
            <a:off x="6705602" y="4579983"/>
            <a:ext cx="1387926" cy="283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cxnSpLocks/>
            <a:endCxn id="6" idx="0"/>
          </p:cNvCxnSpPr>
          <p:nvPr/>
        </p:nvCxnSpPr>
        <p:spPr>
          <a:xfrm flipH="1">
            <a:off x="3456217" y="3010484"/>
            <a:ext cx="1366154" cy="720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cxnSpLocks/>
            <a:endCxn id="10" idx="0"/>
          </p:cNvCxnSpPr>
          <p:nvPr/>
        </p:nvCxnSpPr>
        <p:spPr>
          <a:xfrm>
            <a:off x="6705600" y="3010484"/>
            <a:ext cx="1387928"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109995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586450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850081" y="4569096"/>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5102499"/>
            <a:ext cx="2247900" cy="369332"/>
          </a:xfrm>
          <a:prstGeom prst="rect">
            <a:avLst/>
          </a:prstGeom>
          <a:noFill/>
        </p:spPr>
        <p:txBody>
          <a:bodyPr wrap="square" rtlCol="0">
            <a:spAutoFit/>
          </a:bodyPr>
          <a:lstStyle/>
          <a:p>
            <a:r>
              <a:rPr lang="en-US" dirty="0" err="1">
                <a:solidFill>
                  <a:srgbClr val="FF0000"/>
                </a:solidFill>
              </a:rPr>
              <a:t>d,e</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5984247"/>
            <a:ext cx="2247900" cy="369332"/>
          </a:xfrm>
          <a:prstGeom prst="rect">
            <a:avLst/>
          </a:prstGeom>
          <a:noFill/>
        </p:spPr>
        <p:txBody>
          <a:bodyPr wrap="square" rtlCol="0">
            <a:spAutoFit/>
          </a:bodyPr>
          <a:lstStyle/>
          <a:p>
            <a:r>
              <a:rPr lang="en-US" dirty="0" err="1">
                <a:solidFill>
                  <a:srgbClr val="FF0000"/>
                </a:solidFill>
              </a:rPr>
              <a:t>c,d,e</a:t>
            </a:r>
            <a:r>
              <a:rPr lang="en-US" dirty="0">
                <a:solidFill>
                  <a:srgbClr val="FF0000"/>
                </a:solidFill>
              </a:rPr>
              <a:t> live</a:t>
            </a:r>
          </a:p>
        </p:txBody>
      </p:sp>
      <p:cxnSp>
        <p:nvCxnSpPr>
          <p:cNvPr id="20" name="Connector: Curved 19">
            <a:extLst>
              <a:ext uri="{FF2B5EF4-FFF2-40B4-BE49-F238E27FC236}">
                <a16:creationId xmlns:a16="http://schemas.microsoft.com/office/drawing/2014/main" id="{2E5AEF93-3984-48FB-83D5-012D15816CF3}"/>
              </a:ext>
            </a:extLst>
          </p:cNvPr>
          <p:cNvCxnSpPr>
            <a:stCxn id="8" idx="2"/>
            <a:endCxn id="5" idx="0"/>
          </p:cNvCxnSpPr>
          <p:nvPr/>
        </p:nvCxnSpPr>
        <p:spPr>
          <a:xfrm rot="5400000" flipH="1">
            <a:off x="3657598" y="3747228"/>
            <a:ext cx="4223662" cy="10883"/>
          </a:xfrm>
          <a:prstGeom prst="curvedConnector5">
            <a:avLst>
              <a:gd name="adj1" fmla="val -5412"/>
              <a:gd name="adj2" fmla="val 34058495"/>
              <a:gd name="adj3" fmla="val 10541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20874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E79CA-4521-4673-71E9-A1A738D9DA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F5B63-7E71-1CB3-0205-82A8DB774460}"/>
              </a:ext>
            </a:extLst>
          </p:cNvPr>
          <p:cNvSpPr>
            <a:spLocks noGrp="1"/>
          </p:cNvSpPr>
          <p:nvPr>
            <p:ph type="title"/>
          </p:nvPr>
        </p:nvSpPr>
        <p:spPr>
          <a:xfrm>
            <a:off x="838200" y="-127635"/>
            <a:ext cx="10515600" cy="1325563"/>
          </a:xfrm>
        </p:spPr>
        <p:txBody>
          <a:bodyPr/>
          <a:lstStyle/>
          <a:p>
            <a:r>
              <a:rPr lang="en-US" dirty="0"/>
              <a:t>Quiz</a:t>
            </a:r>
          </a:p>
        </p:txBody>
      </p:sp>
      <p:sp>
        <p:nvSpPr>
          <p:cNvPr id="3" name="Content Placeholder 2">
            <a:extLst>
              <a:ext uri="{FF2B5EF4-FFF2-40B4-BE49-F238E27FC236}">
                <a16:creationId xmlns:a16="http://schemas.microsoft.com/office/drawing/2014/main" id="{8E0DE82C-3139-33DC-D574-3F8F17D48014}"/>
              </a:ext>
            </a:extLst>
          </p:cNvPr>
          <p:cNvSpPr>
            <a:spLocks noGrp="1"/>
          </p:cNvSpPr>
          <p:nvPr>
            <p:ph idx="1"/>
          </p:nvPr>
        </p:nvSpPr>
        <p:spPr>
          <a:xfrm>
            <a:off x="838200" y="140906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A7C93B6-A0E7-C414-D0A7-401EC57997D2}"/>
              </a:ext>
            </a:extLst>
          </p:cNvPr>
          <p:cNvSpPr/>
          <p:nvPr/>
        </p:nvSpPr>
        <p:spPr>
          <a:xfrm>
            <a:off x="4800600" y="171704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5B1C502-E94B-2EE2-BB17-92D5BA3AE9AC}"/>
              </a:ext>
            </a:extLst>
          </p:cNvPr>
          <p:cNvSpPr txBox="1"/>
          <p:nvPr/>
        </p:nvSpPr>
        <p:spPr>
          <a:xfrm>
            <a:off x="4942116" y="1640838"/>
            <a:ext cx="1643742" cy="1477328"/>
          </a:xfrm>
          <a:prstGeom prst="rect">
            <a:avLst/>
          </a:prstGeom>
          <a:noFill/>
        </p:spPr>
        <p:txBody>
          <a:bodyPr wrap="square" rtlCol="0">
            <a:spAutoFit/>
          </a:bodyPr>
          <a:lstStyle/>
          <a:p>
            <a:r>
              <a:rPr lang="en-US" dirty="0"/>
              <a:t>  r1 = load </a:t>
            </a:r>
            <a:r>
              <a:rPr lang="en-US" dirty="0" err="1"/>
              <a:t>ba</a:t>
            </a:r>
            <a:r>
              <a:rPr lang="en-US" dirty="0"/>
              <a:t>  </a:t>
            </a:r>
          </a:p>
          <a:p>
            <a:r>
              <a:rPr lang="en-US" dirty="0"/>
              <a:t>  r4 = r1 + r3</a:t>
            </a:r>
          </a:p>
          <a:p>
            <a:r>
              <a:rPr lang="en-US" dirty="0"/>
              <a:t>  r2 = r2 – r3</a:t>
            </a:r>
          </a:p>
          <a:p>
            <a:r>
              <a:rPr lang="en-US" dirty="0"/>
              <a:t>  r1 = load fa</a:t>
            </a:r>
          </a:p>
          <a:p>
            <a:r>
              <a:rPr lang="en-US" dirty="0"/>
              <a:t>  r1 = r4 + r1</a:t>
            </a:r>
          </a:p>
        </p:txBody>
      </p:sp>
      <p:sp>
        <p:nvSpPr>
          <p:cNvPr id="6" name="Rectangle 5">
            <a:extLst>
              <a:ext uri="{FF2B5EF4-FFF2-40B4-BE49-F238E27FC236}">
                <a16:creationId xmlns:a16="http://schemas.microsoft.com/office/drawing/2014/main" id="{24049B93-3455-C4EB-1590-822698DB89F0}"/>
              </a:ext>
            </a:extLst>
          </p:cNvPr>
          <p:cNvSpPr/>
          <p:nvPr/>
        </p:nvSpPr>
        <p:spPr>
          <a:xfrm>
            <a:off x="2688773" y="3730898"/>
            <a:ext cx="1534887" cy="7402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42F848E-F310-6605-E9F5-FA078B404A36}"/>
              </a:ext>
            </a:extLst>
          </p:cNvPr>
          <p:cNvSpPr txBox="1"/>
          <p:nvPr/>
        </p:nvSpPr>
        <p:spPr>
          <a:xfrm>
            <a:off x="2797628" y="3807097"/>
            <a:ext cx="1643742" cy="646331"/>
          </a:xfrm>
          <a:prstGeom prst="rect">
            <a:avLst/>
          </a:prstGeom>
          <a:noFill/>
        </p:spPr>
        <p:txBody>
          <a:bodyPr wrap="square" rtlCol="0">
            <a:spAutoFit/>
          </a:bodyPr>
          <a:lstStyle/>
          <a:p>
            <a:r>
              <a:rPr lang="en-US" dirty="0"/>
              <a:t>  r4 = r1 – r2</a:t>
            </a:r>
          </a:p>
          <a:p>
            <a:r>
              <a:rPr lang="en-US" dirty="0"/>
              <a:t>  store r4, fa</a:t>
            </a:r>
          </a:p>
        </p:txBody>
      </p:sp>
      <p:sp>
        <p:nvSpPr>
          <p:cNvPr id="8" name="Rectangle 7">
            <a:extLst>
              <a:ext uri="{FF2B5EF4-FFF2-40B4-BE49-F238E27FC236}">
                <a16:creationId xmlns:a16="http://schemas.microsoft.com/office/drawing/2014/main" id="{46E20788-3CE5-261C-C87A-B89605208CA7}"/>
              </a:ext>
            </a:extLst>
          </p:cNvPr>
          <p:cNvSpPr/>
          <p:nvPr/>
        </p:nvSpPr>
        <p:spPr>
          <a:xfrm>
            <a:off x="4822370" y="486301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A7012A4-5FD2-1A6E-FFBE-CD214C775137}"/>
              </a:ext>
            </a:extLst>
          </p:cNvPr>
          <p:cNvSpPr txBox="1"/>
          <p:nvPr/>
        </p:nvSpPr>
        <p:spPr>
          <a:xfrm>
            <a:off x="4963886" y="5037185"/>
            <a:ext cx="1643742" cy="646331"/>
          </a:xfrm>
          <a:prstGeom prst="rect">
            <a:avLst/>
          </a:prstGeom>
          <a:noFill/>
        </p:spPr>
        <p:txBody>
          <a:bodyPr wrap="square" rtlCol="0">
            <a:spAutoFit/>
          </a:bodyPr>
          <a:lstStyle/>
          <a:p>
            <a:r>
              <a:rPr lang="en-US" dirty="0"/>
              <a:t>   r4 = r2 + r3</a:t>
            </a:r>
          </a:p>
          <a:p>
            <a:r>
              <a:rPr lang="en-US" dirty="0"/>
              <a:t>   store r4, </a:t>
            </a:r>
            <a:r>
              <a:rPr lang="en-US" dirty="0" err="1"/>
              <a:t>ba</a:t>
            </a:r>
            <a:endParaRPr lang="en-US" dirty="0"/>
          </a:p>
        </p:txBody>
      </p:sp>
      <p:sp>
        <p:nvSpPr>
          <p:cNvPr id="10" name="Rectangle 9">
            <a:extLst>
              <a:ext uri="{FF2B5EF4-FFF2-40B4-BE49-F238E27FC236}">
                <a16:creationId xmlns:a16="http://schemas.microsoft.com/office/drawing/2014/main" id="{F8B2D0F4-6A7A-9FA1-1BAE-2FC87D7100F2}"/>
              </a:ext>
            </a:extLst>
          </p:cNvPr>
          <p:cNvSpPr/>
          <p:nvPr/>
        </p:nvSpPr>
        <p:spPr>
          <a:xfrm>
            <a:off x="7326084" y="3469641"/>
            <a:ext cx="1534887"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0742784-2E61-5CC8-31D3-8E603B7D1374}"/>
              </a:ext>
            </a:extLst>
          </p:cNvPr>
          <p:cNvSpPr txBox="1"/>
          <p:nvPr/>
        </p:nvSpPr>
        <p:spPr>
          <a:xfrm>
            <a:off x="7532914" y="3469641"/>
            <a:ext cx="1643742" cy="1200329"/>
          </a:xfrm>
          <a:prstGeom prst="rect">
            <a:avLst/>
          </a:prstGeom>
          <a:noFill/>
        </p:spPr>
        <p:txBody>
          <a:bodyPr wrap="square" rtlCol="0">
            <a:spAutoFit/>
          </a:bodyPr>
          <a:lstStyle/>
          <a:p>
            <a:r>
              <a:rPr lang="en-US" dirty="0"/>
              <a:t>r1 = load fa</a:t>
            </a:r>
          </a:p>
          <a:p>
            <a:r>
              <a:rPr lang="en-US" dirty="0"/>
              <a:t>r1 = r3 + r1</a:t>
            </a:r>
          </a:p>
          <a:p>
            <a:r>
              <a:rPr lang="en-US" dirty="0"/>
              <a:t>store r1, </a:t>
            </a:r>
            <a:r>
              <a:rPr lang="en-US" dirty="0" err="1"/>
              <a:t>ba</a:t>
            </a:r>
            <a:endParaRPr lang="en-US" dirty="0"/>
          </a:p>
          <a:p>
            <a:r>
              <a:rPr lang="en-US" dirty="0"/>
              <a:t>r1 = r2 – r3</a:t>
            </a:r>
          </a:p>
        </p:txBody>
      </p:sp>
      <p:cxnSp>
        <p:nvCxnSpPr>
          <p:cNvPr id="23" name="Straight Arrow Connector 22">
            <a:extLst>
              <a:ext uri="{FF2B5EF4-FFF2-40B4-BE49-F238E27FC236}">
                <a16:creationId xmlns:a16="http://schemas.microsoft.com/office/drawing/2014/main" id="{A3226EE0-32D9-2B0D-8F64-F133C8D01875}"/>
              </a:ext>
            </a:extLst>
          </p:cNvPr>
          <p:cNvCxnSpPr>
            <a:cxnSpLocks/>
            <a:stCxn id="6" idx="2"/>
          </p:cNvCxnSpPr>
          <p:nvPr/>
        </p:nvCxnSpPr>
        <p:spPr>
          <a:xfrm>
            <a:off x="3456217" y="4471125"/>
            <a:ext cx="1366153" cy="391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FD9AB2-39D0-E352-FA6D-6636477E1BCD}"/>
              </a:ext>
            </a:extLst>
          </p:cNvPr>
          <p:cNvCxnSpPr>
            <a:cxnSpLocks/>
            <a:stCxn id="10" idx="2"/>
          </p:cNvCxnSpPr>
          <p:nvPr/>
        </p:nvCxnSpPr>
        <p:spPr>
          <a:xfrm flipH="1">
            <a:off x="6705602" y="4579983"/>
            <a:ext cx="1387926" cy="283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E68C801-88FE-8457-6297-488434D88E07}"/>
              </a:ext>
            </a:extLst>
          </p:cNvPr>
          <p:cNvCxnSpPr>
            <a:cxnSpLocks/>
            <a:endCxn id="6" idx="0"/>
          </p:cNvCxnSpPr>
          <p:nvPr/>
        </p:nvCxnSpPr>
        <p:spPr>
          <a:xfrm flipH="1">
            <a:off x="3456217" y="3010484"/>
            <a:ext cx="1366154" cy="720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55BFBF8-FBA8-54DD-C804-780B91CC7DB4}"/>
              </a:ext>
            </a:extLst>
          </p:cNvPr>
          <p:cNvCxnSpPr>
            <a:cxnSpLocks/>
            <a:endCxn id="10" idx="0"/>
          </p:cNvCxnSpPr>
          <p:nvPr/>
        </p:nvCxnSpPr>
        <p:spPr>
          <a:xfrm>
            <a:off x="6705600" y="3010484"/>
            <a:ext cx="1387928"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852BAC1-B945-2441-03CC-D0EA286EC806}"/>
              </a:ext>
            </a:extLst>
          </p:cNvPr>
          <p:cNvCxnSpPr/>
          <p:nvPr/>
        </p:nvCxnSpPr>
        <p:spPr>
          <a:xfrm>
            <a:off x="5731327" y="109995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7975C7A-A2EF-E003-F981-1782F796F58C}"/>
              </a:ext>
            </a:extLst>
          </p:cNvPr>
          <p:cNvCxnSpPr/>
          <p:nvPr/>
        </p:nvCxnSpPr>
        <p:spPr>
          <a:xfrm>
            <a:off x="6727370" y="586450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23A9770-287E-3260-80C7-BA07389022CB}"/>
              </a:ext>
            </a:extLst>
          </p:cNvPr>
          <p:cNvCxnSpPr/>
          <p:nvPr/>
        </p:nvCxnSpPr>
        <p:spPr>
          <a:xfrm>
            <a:off x="8850081" y="4569096"/>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DF37693-37F8-2A56-3690-CDB41E81184E}"/>
              </a:ext>
            </a:extLst>
          </p:cNvPr>
          <p:cNvSpPr txBox="1"/>
          <p:nvPr/>
        </p:nvSpPr>
        <p:spPr>
          <a:xfrm>
            <a:off x="9383485" y="5102499"/>
            <a:ext cx="2247900" cy="369332"/>
          </a:xfrm>
          <a:prstGeom prst="rect">
            <a:avLst/>
          </a:prstGeom>
          <a:noFill/>
        </p:spPr>
        <p:txBody>
          <a:bodyPr wrap="square" rtlCol="0">
            <a:spAutoFit/>
          </a:bodyPr>
          <a:lstStyle/>
          <a:p>
            <a:r>
              <a:rPr lang="en-US" dirty="0" err="1">
                <a:solidFill>
                  <a:srgbClr val="FF0000"/>
                </a:solidFill>
              </a:rPr>
              <a:t>d,e</a:t>
            </a:r>
            <a:r>
              <a:rPr lang="en-US" dirty="0">
                <a:solidFill>
                  <a:srgbClr val="FF0000"/>
                </a:solidFill>
              </a:rPr>
              <a:t> live</a:t>
            </a:r>
          </a:p>
        </p:txBody>
      </p:sp>
      <p:sp>
        <p:nvSpPr>
          <p:cNvPr id="52" name="TextBox 51">
            <a:extLst>
              <a:ext uri="{FF2B5EF4-FFF2-40B4-BE49-F238E27FC236}">
                <a16:creationId xmlns:a16="http://schemas.microsoft.com/office/drawing/2014/main" id="{3C27E8C7-19F7-7146-E1D1-6D6FAFFA0D08}"/>
              </a:ext>
            </a:extLst>
          </p:cNvPr>
          <p:cNvSpPr txBox="1"/>
          <p:nvPr/>
        </p:nvSpPr>
        <p:spPr>
          <a:xfrm>
            <a:off x="7946569" y="5984247"/>
            <a:ext cx="2247900" cy="369332"/>
          </a:xfrm>
          <a:prstGeom prst="rect">
            <a:avLst/>
          </a:prstGeom>
          <a:noFill/>
        </p:spPr>
        <p:txBody>
          <a:bodyPr wrap="square" rtlCol="0">
            <a:spAutoFit/>
          </a:bodyPr>
          <a:lstStyle/>
          <a:p>
            <a:r>
              <a:rPr lang="en-US" dirty="0" err="1">
                <a:solidFill>
                  <a:srgbClr val="FF0000"/>
                </a:solidFill>
              </a:rPr>
              <a:t>c,d,e</a:t>
            </a:r>
            <a:r>
              <a:rPr lang="en-US" dirty="0">
                <a:solidFill>
                  <a:srgbClr val="FF0000"/>
                </a:solidFill>
              </a:rPr>
              <a:t> live</a:t>
            </a:r>
          </a:p>
        </p:txBody>
      </p:sp>
      <p:cxnSp>
        <p:nvCxnSpPr>
          <p:cNvPr id="20" name="Connector: Curved 19">
            <a:extLst>
              <a:ext uri="{FF2B5EF4-FFF2-40B4-BE49-F238E27FC236}">
                <a16:creationId xmlns:a16="http://schemas.microsoft.com/office/drawing/2014/main" id="{1D108F44-18F8-0138-F97E-3AA85C76338A}"/>
              </a:ext>
            </a:extLst>
          </p:cNvPr>
          <p:cNvCxnSpPr>
            <a:stCxn id="8" idx="2"/>
            <a:endCxn id="5" idx="0"/>
          </p:cNvCxnSpPr>
          <p:nvPr/>
        </p:nvCxnSpPr>
        <p:spPr>
          <a:xfrm rot="5400000" flipH="1">
            <a:off x="3657598" y="3747228"/>
            <a:ext cx="4223662" cy="10883"/>
          </a:xfrm>
          <a:prstGeom prst="curvedConnector5">
            <a:avLst>
              <a:gd name="adj1" fmla="val -5412"/>
              <a:gd name="adj2" fmla="val 34058495"/>
              <a:gd name="adj3" fmla="val 105412"/>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820A465-434C-2CF9-6E65-8B2F9A0C5787}"/>
              </a:ext>
            </a:extLst>
          </p:cNvPr>
          <p:cNvSpPr txBox="1"/>
          <p:nvPr/>
        </p:nvSpPr>
        <p:spPr>
          <a:xfrm>
            <a:off x="7859488" y="674914"/>
            <a:ext cx="3875312" cy="1015663"/>
          </a:xfrm>
          <a:prstGeom prst="rect">
            <a:avLst/>
          </a:prstGeom>
          <a:noFill/>
        </p:spPr>
        <p:txBody>
          <a:bodyPr wrap="square" rtlCol="0">
            <a:spAutoFit/>
          </a:bodyPr>
          <a:lstStyle/>
          <a:p>
            <a:r>
              <a:rPr lang="en-IN" sz="2000" dirty="0"/>
              <a:t>Why are we not assigning a register to </a:t>
            </a:r>
            <a:r>
              <a:rPr lang="en-IN" sz="2000" dirty="0" err="1">
                <a:solidFill>
                  <a:schemeClr val="accent1"/>
                </a:solidFill>
              </a:rPr>
              <a:t>ba</a:t>
            </a:r>
            <a:r>
              <a:rPr lang="en-IN" sz="2000" dirty="0"/>
              <a:t>? How can the compiler generate code for </a:t>
            </a:r>
            <a:r>
              <a:rPr lang="en-IN" sz="2000" dirty="0">
                <a:solidFill>
                  <a:schemeClr val="accent1"/>
                </a:solidFill>
              </a:rPr>
              <a:t>r1 = load </a:t>
            </a:r>
            <a:r>
              <a:rPr lang="en-IN" sz="2000" dirty="0" err="1">
                <a:solidFill>
                  <a:schemeClr val="accent1"/>
                </a:solidFill>
              </a:rPr>
              <a:t>ba</a:t>
            </a:r>
            <a:r>
              <a:rPr lang="en-IN" sz="2000" dirty="0"/>
              <a:t>?</a:t>
            </a:r>
          </a:p>
        </p:txBody>
      </p:sp>
    </p:spTree>
    <p:extLst>
      <p:ext uri="{BB962C8B-B14F-4D97-AF65-F5344CB8AC3E}">
        <p14:creationId xmlns:p14="http://schemas.microsoft.com/office/powerpoint/2010/main" val="54817866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F3B3-A51C-4A6C-985C-9148F8DA892F}"/>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35A0EF90-62AF-4C50-9B22-0D28B9B51F9D}"/>
              </a:ext>
            </a:extLst>
          </p:cNvPr>
          <p:cNvSpPr>
            <a:spLocks noGrp="1"/>
          </p:cNvSpPr>
          <p:nvPr>
            <p:ph idx="1"/>
          </p:nvPr>
        </p:nvSpPr>
        <p:spPr/>
        <p:txBody>
          <a:bodyPr/>
          <a:lstStyle/>
          <a:p>
            <a:r>
              <a:rPr lang="en-US" dirty="0"/>
              <a:t>CISC architecture like x86, requires some instructions to use specific registers as an operands</a:t>
            </a:r>
          </a:p>
          <a:p>
            <a:pPr lvl="1"/>
            <a:r>
              <a:rPr lang="en-US" dirty="0"/>
              <a:t>e.g., </a:t>
            </a:r>
            <a:r>
              <a:rPr lang="en-US" dirty="0" err="1"/>
              <a:t>idiv</a:t>
            </a:r>
            <a:r>
              <a:rPr lang="en-US" dirty="0"/>
              <a:t>, </a:t>
            </a:r>
            <a:r>
              <a:rPr lang="en-US" dirty="0" err="1"/>
              <a:t>imul</a:t>
            </a:r>
            <a:r>
              <a:rPr lang="en-US" dirty="0"/>
              <a:t>, </a:t>
            </a:r>
            <a:r>
              <a:rPr lang="en-US" dirty="0" err="1"/>
              <a:t>rdtsc</a:t>
            </a:r>
            <a:r>
              <a:rPr lang="en-US" dirty="0"/>
              <a:t>, etc., implicitly take EDX and EAX as operands</a:t>
            </a:r>
          </a:p>
          <a:p>
            <a:pPr lvl="1"/>
            <a:r>
              <a:rPr lang="en-US" dirty="0"/>
              <a:t>register allocator may need to do more analysis for these architectures</a:t>
            </a:r>
          </a:p>
        </p:txBody>
      </p:sp>
    </p:spTree>
    <p:extLst>
      <p:ext uri="{BB962C8B-B14F-4D97-AF65-F5344CB8AC3E}">
        <p14:creationId xmlns:p14="http://schemas.microsoft.com/office/powerpoint/2010/main" val="384630559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2956-DBF4-B8D1-8096-93AED57678C6}"/>
              </a:ext>
            </a:extLst>
          </p:cNvPr>
          <p:cNvSpPr>
            <a:spLocks noGrp="1"/>
          </p:cNvSpPr>
          <p:nvPr>
            <p:ph type="title"/>
          </p:nvPr>
        </p:nvSpPr>
        <p:spPr/>
        <p:txBody>
          <a:bodyPr/>
          <a:lstStyle/>
          <a:p>
            <a:r>
              <a:rPr lang="en-US" dirty="0"/>
              <a:t>Register allocation</a:t>
            </a:r>
            <a:endParaRPr lang="en-IN" dirty="0"/>
          </a:p>
        </p:txBody>
      </p:sp>
      <p:sp>
        <p:nvSpPr>
          <p:cNvPr id="3" name="Content Placeholder 2">
            <a:extLst>
              <a:ext uri="{FF2B5EF4-FFF2-40B4-BE49-F238E27FC236}">
                <a16:creationId xmlns:a16="http://schemas.microsoft.com/office/drawing/2014/main" id="{B2F744D3-7C6A-881C-62D5-DCD469FCCF1E}"/>
              </a:ext>
            </a:extLst>
          </p:cNvPr>
          <p:cNvSpPr>
            <a:spLocks noGrp="1"/>
          </p:cNvSpPr>
          <p:nvPr>
            <p:ph idx="1"/>
          </p:nvPr>
        </p:nvSpPr>
        <p:spPr/>
        <p:txBody>
          <a:bodyPr/>
          <a:lstStyle/>
          <a:p>
            <a:r>
              <a:rPr lang="en-US" dirty="0"/>
              <a:t>Does the choice of picking a variable for spilling may impact performance?</a:t>
            </a:r>
            <a:endParaRPr lang="en-IN" dirty="0"/>
          </a:p>
        </p:txBody>
      </p:sp>
    </p:spTree>
    <p:extLst>
      <p:ext uri="{BB962C8B-B14F-4D97-AF65-F5344CB8AC3E}">
        <p14:creationId xmlns:p14="http://schemas.microsoft.com/office/powerpoint/2010/main" val="167543358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2956-DBF4-B8D1-8096-93AED57678C6}"/>
              </a:ext>
            </a:extLst>
          </p:cNvPr>
          <p:cNvSpPr>
            <a:spLocks noGrp="1"/>
          </p:cNvSpPr>
          <p:nvPr>
            <p:ph type="title"/>
          </p:nvPr>
        </p:nvSpPr>
        <p:spPr/>
        <p:txBody>
          <a:bodyPr/>
          <a:lstStyle/>
          <a:p>
            <a:r>
              <a:rPr lang="en-US" dirty="0"/>
              <a:t>Register allocation</a:t>
            </a:r>
            <a:endParaRPr lang="en-IN" dirty="0"/>
          </a:p>
        </p:txBody>
      </p:sp>
      <p:sp>
        <p:nvSpPr>
          <p:cNvPr id="3" name="Content Placeholder 2">
            <a:extLst>
              <a:ext uri="{FF2B5EF4-FFF2-40B4-BE49-F238E27FC236}">
                <a16:creationId xmlns:a16="http://schemas.microsoft.com/office/drawing/2014/main" id="{B2F744D3-7C6A-881C-62D5-DCD469FCCF1E}"/>
              </a:ext>
            </a:extLst>
          </p:cNvPr>
          <p:cNvSpPr>
            <a:spLocks noGrp="1"/>
          </p:cNvSpPr>
          <p:nvPr>
            <p:ph idx="1"/>
          </p:nvPr>
        </p:nvSpPr>
        <p:spPr/>
        <p:txBody>
          <a:bodyPr/>
          <a:lstStyle/>
          <a:p>
            <a:r>
              <a:rPr lang="en-US" dirty="0"/>
              <a:t>Does the choice of picking a variable for spilling may impact performance?</a:t>
            </a:r>
          </a:p>
          <a:p>
            <a:pPr lvl="1"/>
            <a:r>
              <a:rPr lang="en-US" dirty="0"/>
              <a:t>Yes, we should avoid spilling variables used in loops</a:t>
            </a:r>
            <a:endParaRPr lang="en-IN" dirty="0"/>
          </a:p>
        </p:txBody>
      </p:sp>
    </p:spTree>
    <p:extLst>
      <p:ext uri="{BB962C8B-B14F-4D97-AF65-F5344CB8AC3E}">
        <p14:creationId xmlns:p14="http://schemas.microsoft.com/office/powerpoint/2010/main" val="23916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FF28-8FBB-4352-BDD6-79560868F903}"/>
              </a:ext>
            </a:extLst>
          </p:cNvPr>
          <p:cNvSpPr>
            <a:spLocks noGrp="1"/>
          </p:cNvSpPr>
          <p:nvPr>
            <p:ph type="title"/>
          </p:nvPr>
        </p:nvSpPr>
        <p:spPr/>
        <p:txBody>
          <a:bodyPr/>
          <a:lstStyle/>
          <a:p>
            <a:r>
              <a:rPr lang="en-US" dirty="0"/>
              <a:t>Back-edge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5812A3-13C0-4D15-9CB7-ADFC8BD37ADD}"/>
                  </a:ext>
                </a:extLst>
              </p:cNvPr>
              <p:cNvSpPr>
                <a:spLocks noGrp="1"/>
              </p:cNvSpPr>
              <p:nvPr>
                <p:ph idx="1"/>
              </p:nvPr>
            </p:nvSpPr>
            <p:spPr/>
            <p:txBody>
              <a:bodyPr/>
              <a:lstStyle/>
              <a:p>
                <a:r>
                  <a:rPr lang="en-US" dirty="0"/>
                  <a:t>A back-edge is an edge </a:t>
                </a:r>
                <a14:m>
                  <m:oMath xmlns:m="http://schemas.openxmlformats.org/officeDocument/2006/math">
                    <m:r>
                      <a:rPr lang="en-US" i="1">
                        <a:solidFill>
                          <a:schemeClr val="accent1"/>
                        </a:solidFill>
                        <a:latin typeface="Cambria Math" panose="02040503050406030204" pitchFamily="18" charset="0"/>
                      </a:rPr>
                      <m:t>𝑎</m:t>
                    </m:r>
                    <m:r>
                      <a:rPr lang="en-US" i="1">
                        <a:solidFill>
                          <a:schemeClr val="accent1"/>
                        </a:solidFill>
                        <a:latin typeface="Cambria Math" panose="02040503050406030204" pitchFamily="18" charset="0"/>
                      </a:rPr>
                      <m:t>→</m:t>
                    </m:r>
                    <m:r>
                      <a:rPr lang="en-US" i="1">
                        <a:solidFill>
                          <a:schemeClr val="accent1"/>
                        </a:solidFill>
                        <a:latin typeface="Cambria Math" panose="02040503050406030204" pitchFamily="18" charset="0"/>
                      </a:rPr>
                      <m:t>𝑏</m:t>
                    </m:r>
                  </m:oMath>
                </a14:m>
                <a:r>
                  <a:rPr lang="en-IN" dirty="0">
                    <a:solidFill>
                      <a:schemeClr val="accent1"/>
                    </a:solidFill>
                  </a:rPr>
                  <a:t> </a:t>
                </a:r>
                <a:r>
                  <a:rPr lang="en-IN" dirty="0"/>
                  <a:t>whose head </a:t>
                </a:r>
                <a14:m>
                  <m:oMath xmlns:m="http://schemas.openxmlformats.org/officeDocument/2006/math">
                    <m:r>
                      <a:rPr lang="en-IN" i="1" dirty="0">
                        <a:solidFill>
                          <a:schemeClr val="accent1"/>
                        </a:solidFill>
                        <a:latin typeface="Cambria Math" panose="02040503050406030204" pitchFamily="18" charset="0"/>
                      </a:rPr>
                      <m:t>𝑏</m:t>
                    </m:r>
                  </m:oMath>
                </a14:m>
                <a:r>
                  <a:rPr lang="en-IN" dirty="0"/>
                  <a:t> dominates its tail </a:t>
                </a:r>
                <a14:m>
                  <m:oMath xmlns:m="http://schemas.openxmlformats.org/officeDocument/2006/math">
                    <m:r>
                      <a:rPr lang="en-IN" i="1" dirty="0">
                        <a:solidFill>
                          <a:schemeClr val="accent1"/>
                        </a:solidFill>
                        <a:latin typeface="Cambria Math" panose="02040503050406030204" pitchFamily="18" charset="0"/>
                      </a:rPr>
                      <m:t>𝑎</m:t>
                    </m:r>
                  </m:oMath>
                </a14:m>
                <a:endParaRPr lang="en-IN" dirty="0"/>
              </a:p>
            </p:txBody>
          </p:sp>
        </mc:Choice>
        <mc:Fallback xmlns="">
          <p:sp>
            <p:nvSpPr>
              <p:cNvPr id="3" name="Content Placeholder 2">
                <a:extLst>
                  <a:ext uri="{FF2B5EF4-FFF2-40B4-BE49-F238E27FC236}">
                    <a16:creationId xmlns:a16="http://schemas.microsoft.com/office/drawing/2014/main" id="{035812A3-13C0-4D15-9CB7-ADFC8BD37ADD}"/>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27578A60-A655-46D0-A07A-A28641AC970B}"/>
              </a:ext>
            </a:extLst>
          </p:cNvPr>
          <p:cNvSpPr/>
          <p:nvPr/>
        </p:nvSpPr>
        <p:spPr>
          <a:xfrm>
            <a:off x="4470400" y="278384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 name="Oval 4">
            <a:extLst>
              <a:ext uri="{FF2B5EF4-FFF2-40B4-BE49-F238E27FC236}">
                <a16:creationId xmlns:a16="http://schemas.microsoft.com/office/drawing/2014/main" id="{06C13010-F814-4380-9B0A-6FF3657490A8}"/>
              </a:ext>
            </a:extLst>
          </p:cNvPr>
          <p:cNvSpPr/>
          <p:nvPr/>
        </p:nvSpPr>
        <p:spPr>
          <a:xfrm>
            <a:off x="4470400" y="371856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6" name="Oval 5">
            <a:extLst>
              <a:ext uri="{FF2B5EF4-FFF2-40B4-BE49-F238E27FC236}">
                <a16:creationId xmlns:a16="http://schemas.microsoft.com/office/drawing/2014/main" id="{3E85050F-4B8A-4408-9901-80CD6B3ABE36}"/>
              </a:ext>
            </a:extLst>
          </p:cNvPr>
          <p:cNvSpPr/>
          <p:nvPr/>
        </p:nvSpPr>
        <p:spPr>
          <a:xfrm>
            <a:off x="3698240" y="44196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7" name="Oval 6">
            <a:extLst>
              <a:ext uri="{FF2B5EF4-FFF2-40B4-BE49-F238E27FC236}">
                <a16:creationId xmlns:a16="http://schemas.microsoft.com/office/drawing/2014/main" id="{37357AEE-B62F-4F0E-8EF5-1BA2EEFA69DF}"/>
              </a:ext>
            </a:extLst>
          </p:cNvPr>
          <p:cNvSpPr/>
          <p:nvPr/>
        </p:nvSpPr>
        <p:spPr>
          <a:xfrm>
            <a:off x="2997200" y="5130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8" name="Oval 7">
            <a:extLst>
              <a:ext uri="{FF2B5EF4-FFF2-40B4-BE49-F238E27FC236}">
                <a16:creationId xmlns:a16="http://schemas.microsoft.com/office/drawing/2014/main" id="{580A2FA8-7FEC-4981-9924-FDDDF20DF96E}"/>
              </a:ext>
            </a:extLst>
          </p:cNvPr>
          <p:cNvSpPr/>
          <p:nvPr/>
        </p:nvSpPr>
        <p:spPr>
          <a:xfrm>
            <a:off x="4500880" y="5130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endParaRPr lang="en-IN" dirty="0"/>
          </a:p>
        </p:txBody>
      </p:sp>
      <p:sp>
        <p:nvSpPr>
          <p:cNvPr id="9" name="Oval 8">
            <a:extLst>
              <a:ext uri="{FF2B5EF4-FFF2-40B4-BE49-F238E27FC236}">
                <a16:creationId xmlns:a16="http://schemas.microsoft.com/office/drawing/2014/main" id="{B68AA045-C601-4DA7-BA28-DE6FED738736}"/>
              </a:ext>
            </a:extLst>
          </p:cNvPr>
          <p:cNvSpPr/>
          <p:nvPr/>
        </p:nvSpPr>
        <p:spPr>
          <a:xfrm>
            <a:off x="5344160" y="4368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cxnSp>
        <p:nvCxnSpPr>
          <p:cNvPr id="11" name="Straight Arrow Connector 10">
            <a:extLst>
              <a:ext uri="{FF2B5EF4-FFF2-40B4-BE49-F238E27FC236}">
                <a16:creationId xmlns:a16="http://schemas.microsoft.com/office/drawing/2014/main" id="{9C27DA63-3691-47F4-B1C6-645AF608D1AD}"/>
              </a:ext>
            </a:extLst>
          </p:cNvPr>
          <p:cNvCxnSpPr/>
          <p:nvPr/>
        </p:nvCxnSpPr>
        <p:spPr>
          <a:xfrm>
            <a:off x="4724400" y="2377440"/>
            <a:ext cx="0"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F9DFE92-BEFB-4CCC-87D0-019C2F6C6A02}"/>
              </a:ext>
            </a:extLst>
          </p:cNvPr>
          <p:cNvCxnSpPr>
            <a:stCxn id="4" idx="4"/>
            <a:endCxn id="5" idx="0"/>
          </p:cNvCxnSpPr>
          <p:nvPr/>
        </p:nvCxnSpPr>
        <p:spPr>
          <a:xfrm>
            <a:off x="4714240" y="3312160"/>
            <a:ext cx="0"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9635C38-C10B-478F-BB4C-3C68D586AA6C}"/>
              </a:ext>
            </a:extLst>
          </p:cNvPr>
          <p:cNvCxnSpPr>
            <a:stCxn id="5" idx="3"/>
            <a:endCxn id="6" idx="7"/>
          </p:cNvCxnSpPr>
          <p:nvPr/>
        </p:nvCxnSpPr>
        <p:spPr>
          <a:xfrm flipH="1">
            <a:off x="4114501" y="4169509"/>
            <a:ext cx="427318" cy="327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3ADA26-C6D1-4EED-9D10-2EBB12030607}"/>
              </a:ext>
            </a:extLst>
          </p:cNvPr>
          <p:cNvCxnSpPr>
            <a:cxnSpLocks/>
            <a:stCxn id="5" idx="5"/>
            <a:endCxn id="9" idx="1"/>
          </p:cNvCxnSpPr>
          <p:nvPr/>
        </p:nvCxnSpPr>
        <p:spPr>
          <a:xfrm>
            <a:off x="4886661" y="4169509"/>
            <a:ext cx="528918" cy="27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288C8B3-799E-42D7-B11E-033524253B32}"/>
              </a:ext>
            </a:extLst>
          </p:cNvPr>
          <p:cNvCxnSpPr>
            <a:stCxn id="6" idx="5"/>
            <a:endCxn id="8" idx="1"/>
          </p:cNvCxnSpPr>
          <p:nvPr/>
        </p:nvCxnSpPr>
        <p:spPr>
          <a:xfrm>
            <a:off x="4114501" y="4870549"/>
            <a:ext cx="4577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89B7DF8-AEC6-41E1-90D8-50E3C214E08C}"/>
              </a:ext>
            </a:extLst>
          </p:cNvPr>
          <p:cNvCxnSpPr>
            <a:stCxn id="9" idx="3"/>
            <a:endCxn id="8" idx="7"/>
          </p:cNvCxnSpPr>
          <p:nvPr/>
        </p:nvCxnSpPr>
        <p:spPr>
          <a:xfrm flipH="1">
            <a:off x="4917141" y="4819749"/>
            <a:ext cx="498438" cy="388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4429AD5-3712-4BBB-8833-4C6EF725E5B6}"/>
              </a:ext>
            </a:extLst>
          </p:cNvPr>
          <p:cNvCxnSpPr>
            <a:stCxn id="6" idx="3"/>
            <a:endCxn id="7" idx="7"/>
          </p:cNvCxnSpPr>
          <p:nvPr/>
        </p:nvCxnSpPr>
        <p:spPr>
          <a:xfrm flipH="1">
            <a:off x="3413461" y="4870549"/>
            <a:ext cx="3561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80C68213-9DEE-4AD9-82BE-F71C25FE2EB2}"/>
              </a:ext>
            </a:extLst>
          </p:cNvPr>
          <p:cNvCxnSpPr>
            <a:stCxn id="7" idx="2"/>
            <a:endCxn id="4" idx="1"/>
          </p:cNvCxnSpPr>
          <p:nvPr/>
        </p:nvCxnSpPr>
        <p:spPr>
          <a:xfrm rot="10800000" flipH="1">
            <a:off x="2997199" y="2861212"/>
            <a:ext cx="1544619" cy="2533749"/>
          </a:xfrm>
          <a:prstGeom prst="curvedConnector4">
            <a:avLst>
              <a:gd name="adj1" fmla="val -14800"/>
              <a:gd name="adj2" fmla="val 1120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2C9989B3-F552-4C24-89C4-12175D7D3595}"/>
              </a:ext>
            </a:extLst>
          </p:cNvPr>
          <p:cNvCxnSpPr>
            <a:stCxn id="9" idx="6"/>
            <a:endCxn id="4" idx="7"/>
          </p:cNvCxnSpPr>
          <p:nvPr/>
        </p:nvCxnSpPr>
        <p:spPr>
          <a:xfrm flipH="1" flipV="1">
            <a:off x="4886661" y="2861211"/>
            <a:ext cx="945179" cy="1771749"/>
          </a:xfrm>
          <a:prstGeom prst="curvedConnector4">
            <a:avLst>
              <a:gd name="adj1" fmla="val -24186"/>
              <a:gd name="adj2" fmla="val 117269"/>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50823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1B52-FD31-4A61-B8BF-A8FF2B822E10}"/>
              </a:ext>
            </a:extLst>
          </p:cNvPr>
          <p:cNvSpPr>
            <a:spLocks noGrp="1"/>
          </p:cNvSpPr>
          <p:nvPr>
            <p:ph type="title"/>
          </p:nvPr>
        </p:nvSpPr>
        <p:spPr/>
        <p:txBody>
          <a:bodyPr/>
          <a:lstStyle/>
          <a:p>
            <a:r>
              <a:rPr lang="en-US" dirty="0"/>
              <a:t>So far we have discussed..</a:t>
            </a:r>
          </a:p>
        </p:txBody>
      </p:sp>
      <p:sp>
        <p:nvSpPr>
          <p:cNvPr id="3" name="Content Placeholder 2">
            <a:extLst>
              <a:ext uri="{FF2B5EF4-FFF2-40B4-BE49-F238E27FC236}">
                <a16:creationId xmlns:a16="http://schemas.microsoft.com/office/drawing/2014/main" id="{83688985-0C49-4A76-8AB4-4E75EE77B038}"/>
              </a:ext>
            </a:extLst>
          </p:cNvPr>
          <p:cNvSpPr>
            <a:spLocks noGrp="1"/>
          </p:cNvSpPr>
          <p:nvPr>
            <p:ph idx="1"/>
          </p:nvPr>
        </p:nvSpPr>
        <p:spPr/>
        <p:txBody>
          <a:bodyPr>
            <a:normAutofit fontScale="92500" lnSpcReduction="10000"/>
          </a:bodyPr>
          <a:lstStyle/>
          <a:p>
            <a:r>
              <a:rPr lang="en-US" dirty="0"/>
              <a:t>Optimizations</a:t>
            </a:r>
          </a:p>
          <a:p>
            <a:pPr lvl="1"/>
            <a:r>
              <a:rPr lang="en-US" dirty="0"/>
              <a:t>The optimizer takes an IR and generates an optimized IR without changing the meaning of the IR</a:t>
            </a:r>
          </a:p>
          <a:p>
            <a:pPr lvl="1"/>
            <a:endParaRPr lang="en-US" dirty="0"/>
          </a:p>
          <a:p>
            <a:pPr lvl="1"/>
            <a:endParaRPr lang="en-US" dirty="0"/>
          </a:p>
          <a:p>
            <a:r>
              <a:rPr lang="en-US" dirty="0"/>
              <a:t>Memory management</a:t>
            </a:r>
          </a:p>
          <a:p>
            <a:pPr lvl="1"/>
            <a:r>
              <a:rPr lang="en-US" dirty="0"/>
              <a:t>Garbage collection, reference counting, unique pointers, etc.</a:t>
            </a:r>
          </a:p>
          <a:p>
            <a:endParaRPr lang="en-US" dirty="0"/>
          </a:p>
          <a:p>
            <a:r>
              <a:rPr lang="en-US" dirty="0"/>
              <a:t>Register allocation</a:t>
            </a:r>
          </a:p>
          <a:p>
            <a:endParaRPr lang="en-US" dirty="0"/>
          </a:p>
          <a:p>
            <a:r>
              <a:rPr lang="en-US" dirty="0"/>
              <a:t>Calling conventions</a:t>
            </a:r>
          </a:p>
        </p:txBody>
      </p:sp>
    </p:spTree>
    <p:extLst>
      <p:ext uri="{BB962C8B-B14F-4D97-AF65-F5344CB8AC3E}">
        <p14:creationId xmlns:p14="http://schemas.microsoft.com/office/powerpoint/2010/main" val="311422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FF28-8FBB-4352-BDD6-79560868F903}"/>
              </a:ext>
            </a:extLst>
          </p:cNvPr>
          <p:cNvSpPr>
            <a:spLocks noGrp="1"/>
          </p:cNvSpPr>
          <p:nvPr>
            <p:ph type="title"/>
          </p:nvPr>
        </p:nvSpPr>
        <p:spPr/>
        <p:txBody>
          <a:bodyPr/>
          <a:lstStyle/>
          <a:p>
            <a:r>
              <a:rPr lang="en-US" dirty="0"/>
              <a:t>Back-edge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5812A3-13C0-4D15-9CB7-ADFC8BD37ADD}"/>
                  </a:ext>
                </a:extLst>
              </p:cNvPr>
              <p:cNvSpPr>
                <a:spLocks noGrp="1"/>
              </p:cNvSpPr>
              <p:nvPr>
                <p:ph idx="1"/>
              </p:nvPr>
            </p:nvSpPr>
            <p:spPr/>
            <p:txBody>
              <a:bodyPr/>
              <a:lstStyle/>
              <a:p>
                <a:r>
                  <a:rPr lang="en-US" dirty="0"/>
                  <a:t>A back-edge is an edge </a:t>
                </a:r>
                <a14:m>
                  <m:oMath xmlns:m="http://schemas.openxmlformats.org/officeDocument/2006/math">
                    <m:r>
                      <a:rPr lang="en-US" i="1" smtClean="0">
                        <a:solidFill>
                          <a:schemeClr val="accent1"/>
                        </a:solidFill>
                        <a:latin typeface="Cambria Math" panose="02040503050406030204" pitchFamily="18" charset="0"/>
                      </a:rPr>
                      <m:t>𝑎</m:t>
                    </m:r>
                    <m:r>
                      <a:rPr lang="en-US" i="1" smtClean="0">
                        <a:solidFill>
                          <a:schemeClr val="accent1"/>
                        </a:solidFill>
                        <a:latin typeface="Cambria Math" panose="02040503050406030204" pitchFamily="18" charset="0"/>
                      </a:rPr>
                      <m:t>→</m:t>
                    </m:r>
                    <m:r>
                      <a:rPr lang="en-US" i="1" smtClean="0">
                        <a:solidFill>
                          <a:schemeClr val="accent1"/>
                        </a:solidFill>
                        <a:latin typeface="Cambria Math" panose="02040503050406030204" pitchFamily="18" charset="0"/>
                      </a:rPr>
                      <m:t>𝑏</m:t>
                    </m:r>
                  </m:oMath>
                </a14:m>
                <a:r>
                  <a:rPr lang="en-IN" dirty="0">
                    <a:solidFill>
                      <a:schemeClr val="accent1"/>
                    </a:solidFill>
                  </a:rPr>
                  <a:t> </a:t>
                </a:r>
                <a:r>
                  <a:rPr lang="en-IN" dirty="0"/>
                  <a:t>whose head </a:t>
                </a:r>
                <a14:m>
                  <m:oMath xmlns:m="http://schemas.openxmlformats.org/officeDocument/2006/math">
                    <m:r>
                      <a:rPr lang="en-IN" i="1" dirty="0" smtClean="0">
                        <a:solidFill>
                          <a:schemeClr val="accent1"/>
                        </a:solidFill>
                        <a:latin typeface="Cambria Math" panose="02040503050406030204" pitchFamily="18" charset="0"/>
                      </a:rPr>
                      <m:t>𝑏</m:t>
                    </m:r>
                  </m:oMath>
                </a14:m>
                <a:r>
                  <a:rPr lang="en-IN" dirty="0"/>
                  <a:t> dominates its tail </a:t>
                </a:r>
                <a14:m>
                  <m:oMath xmlns:m="http://schemas.openxmlformats.org/officeDocument/2006/math">
                    <m:r>
                      <a:rPr lang="en-IN" i="1" dirty="0" smtClean="0">
                        <a:solidFill>
                          <a:schemeClr val="accent1"/>
                        </a:solidFill>
                        <a:latin typeface="Cambria Math" panose="02040503050406030204" pitchFamily="18" charset="0"/>
                      </a:rPr>
                      <m:t>𝑎</m:t>
                    </m:r>
                  </m:oMath>
                </a14:m>
                <a:endParaRPr lang="en-IN" dirty="0"/>
              </a:p>
            </p:txBody>
          </p:sp>
        </mc:Choice>
        <mc:Fallback xmlns="">
          <p:sp>
            <p:nvSpPr>
              <p:cNvPr id="3" name="Content Placeholder 2">
                <a:extLst>
                  <a:ext uri="{FF2B5EF4-FFF2-40B4-BE49-F238E27FC236}">
                    <a16:creationId xmlns:a16="http://schemas.microsoft.com/office/drawing/2014/main" id="{035812A3-13C0-4D15-9CB7-ADFC8BD37ADD}"/>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27578A60-A655-46D0-A07A-A28641AC970B}"/>
              </a:ext>
            </a:extLst>
          </p:cNvPr>
          <p:cNvSpPr/>
          <p:nvPr/>
        </p:nvSpPr>
        <p:spPr>
          <a:xfrm>
            <a:off x="4470400" y="373888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 name="Oval 4">
            <a:extLst>
              <a:ext uri="{FF2B5EF4-FFF2-40B4-BE49-F238E27FC236}">
                <a16:creationId xmlns:a16="http://schemas.microsoft.com/office/drawing/2014/main" id="{06C13010-F814-4380-9B0A-6FF3657490A8}"/>
              </a:ext>
            </a:extLst>
          </p:cNvPr>
          <p:cNvSpPr/>
          <p:nvPr/>
        </p:nvSpPr>
        <p:spPr>
          <a:xfrm>
            <a:off x="4470400" y="455168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6" name="Oval 5">
            <a:extLst>
              <a:ext uri="{FF2B5EF4-FFF2-40B4-BE49-F238E27FC236}">
                <a16:creationId xmlns:a16="http://schemas.microsoft.com/office/drawing/2014/main" id="{3E85050F-4B8A-4408-9901-80CD6B3ABE36}"/>
              </a:ext>
            </a:extLst>
          </p:cNvPr>
          <p:cNvSpPr/>
          <p:nvPr/>
        </p:nvSpPr>
        <p:spPr>
          <a:xfrm>
            <a:off x="3698240" y="525272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7" name="Oval 6">
            <a:extLst>
              <a:ext uri="{FF2B5EF4-FFF2-40B4-BE49-F238E27FC236}">
                <a16:creationId xmlns:a16="http://schemas.microsoft.com/office/drawing/2014/main" id="{37357AEE-B62F-4F0E-8EF5-1BA2EEFA69DF}"/>
              </a:ext>
            </a:extLst>
          </p:cNvPr>
          <p:cNvSpPr/>
          <p:nvPr/>
        </p:nvSpPr>
        <p:spPr>
          <a:xfrm>
            <a:off x="2997200" y="596392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8" name="Oval 7">
            <a:extLst>
              <a:ext uri="{FF2B5EF4-FFF2-40B4-BE49-F238E27FC236}">
                <a16:creationId xmlns:a16="http://schemas.microsoft.com/office/drawing/2014/main" id="{580A2FA8-7FEC-4981-9924-FDDDF20DF96E}"/>
              </a:ext>
            </a:extLst>
          </p:cNvPr>
          <p:cNvSpPr/>
          <p:nvPr/>
        </p:nvSpPr>
        <p:spPr>
          <a:xfrm>
            <a:off x="4500880" y="596392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endParaRPr lang="en-IN" dirty="0"/>
          </a:p>
        </p:txBody>
      </p:sp>
      <p:sp>
        <p:nvSpPr>
          <p:cNvPr id="9" name="Oval 8">
            <a:extLst>
              <a:ext uri="{FF2B5EF4-FFF2-40B4-BE49-F238E27FC236}">
                <a16:creationId xmlns:a16="http://schemas.microsoft.com/office/drawing/2014/main" id="{B68AA045-C601-4DA7-BA28-DE6FED738736}"/>
              </a:ext>
            </a:extLst>
          </p:cNvPr>
          <p:cNvSpPr/>
          <p:nvPr/>
        </p:nvSpPr>
        <p:spPr>
          <a:xfrm>
            <a:off x="5344160" y="520192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cxnSp>
        <p:nvCxnSpPr>
          <p:cNvPr id="11" name="Straight Arrow Connector 10">
            <a:extLst>
              <a:ext uri="{FF2B5EF4-FFF2-40B4-BE49-F238E27FC236}">
                <a16:creationId xmlns:a16="http://schemas.microsoft.com/office/drawing/2014/main" id="{9C27DA63-3691-47F4-B1C6-645AF608D1AD}"/>
              </a:ext>
            </a:extLst>
          </p:cNvPr>
          <p:cNvCxnSpPr/>
          <p:nvPr/>
        </p:nvCxnSpPr>
        <p:spPr>
          <a:xfrm>
            <a:off x="4724400" y="2377440"/>
            <a:ext cx="0"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F9DFE92-BEFB-4CCC-87D0-019C2F6C6A02}"/>
              </a:ext>
            </a:extLst>
          </p:cNvPr>
          <p:cNvCxnSpPr>
            <a:cxnSpLocks/>
            <a:stCxn id="4" idx="4"/>
            <a:endCxn id="5" idx="0"/>
          </p:cNvCxnSpPr>
          <p:nvPr/>
        </p:nvCxnSpPr>
        <p:spPr>
          <a:xfrm>
            <a:off x="4714240" y="4267200"/>
            <a:ext cx="0" cy="284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9635C38-C10B-478F-BB4C-3C68D586AA6C}"/>
              </a:ext>
            </a:extLst>
          </p:cNvPr>
          <p:cNvCxnSpPr>
            <a:stCxn id="5" idx="3"/>
            <a:endCxn id="6" idx="7"/>
          </p:cNvCxnSpPr>
          <p:nvPr/>
        </p:nvCxnSpPr>
        <p:spPr>
          <a:xfrm flipH="1">
            <a:off x="4114501" y="5002629"/>
            <a:ext cx="427318" cy="327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3ADA26-C6D1-4EED-9D10-2EBB12030607}"/>
              </a:ext>
            </a:extLst>
          </p:cNvPr>
          <p:cNvCxnSpPr>
            <a:cxnSpLocks/>
            <a:stCxn id="5" idx="5"/>
            <a:endCxn id="9" idx="1"/>
          </p:cNvCxnSpPr>
          <p:nvPr/>
        </p:nvCxnSpPr>
        <p:spPr>
          <a:xfrm>
            <a:off x="4886661" y="5002629"/>
            <a:ext cx="528918" cy="27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288C8B3-799E-42D7-B11E-033524253B32}"/>
              </a:ext>
            </a:extLst>
          </p:cNvPr>
          <p:cNvCxnSpPr>
            <a:stCxn id="6" idx="5"/>
            <a:endCxn id="8" idx="1"/>
          </p:cNvCxnSpPr>
          <p:nvPr/>
        </p:nvCxnSpPr>
        <p:spPr>
          <a:xfrm>
            <a:off x="4114501" y="5703669"/>
            <a:ext cx="4577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89B7DF8-AEC6-41E1-90D8-50E3C214E08C}"/>
              </a:ext>
            </a:extLst>
          </p:cNvPr>
          <p:cNvCxnSpPr>
            <a:stCxn id="9" idx="3"/>
            <a:endCxn id="8" idx="7"/>
          </p:cNvCxnSpPr>
          <p:nvPr/>
        </p:nvCxnSpPr>
        <p:spPr>
          <a:xfrm flipH="1">
            <a:off x="4917141" y="5652869"/>
            <a:ext cx="498438" cy="388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4429AD5-3712-4BBB-8833-4C6EF725E5B6}"/>
              </a:ext>
            </a:extLst>
          </p:cNvPr>
          <p:cNvCxnSpPr>
            <a:stCxn id="6" idx="3"/>
            <a:endCxn id="7" idx="7"/>
          </p:cNvCxnSpPr>
          <p:nvPr/>
        </p:nvCxnSpPr>
        <p:spPr>
          <a:xfrm flipH="1">
            <a:off x="3413461" y="5703669"/>
            <a:ext cx="3561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80C68213-9DEE-4AD9-82BE-F71C25FE2EB2}"/>
              </a:ext>
            </a:extLst>
          </p:cNvPr>
          <p:cNvCxnSpPr>
            <a:cxnSpLocks/>
            <a:stCxn id="7" idx="2"/>
            <a:endCxn id="4" idx="1"/>
          </p:cNvCxnSpPr>
          <p:nvPr/>
        </p:nvCxnSpPr>
        <p:spPr>
          <a:xfrm rot="10800000" flipH="1">
            <a:off x="2997199" y="3816252"/>
            <a:ext cx="1544619" cy="2411829"/>
          </a:xfrm>
          <a:prstGeom prst="curvedConnector4">
            <a:avLst>
              <a:gd name="adj1" fmla="val -14800"/>
              <a:gd name="adj2" fmla="val 11268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2C9989B3-F552-4C24-89C4-12175D7D3595}"/>
              </a:ext>
            </a:extLst>
          </p:cNvPr>
          <p:cNvCxnSpPr>
            <a:cxnSpLocks/>
            <a:stCxn id="9" idx="6"/>
            <a:endCxn id="4" idx="7"/>
          </p:cNvCxnSpPr>
          <p:nvPr/>
        </p:nvCxnSpPr>
        <p:spPr>
          <a:xfrm flipH="1" flipV="1">
            <a:off x="4886661" y="3816251"/>
            <a:ext cx="945179" cy="1649829"/>
          </a:xfrm>
          <a:prstGeom prst="curvedConnector4">
            <a:avLst>
              <a:gd name="adj1" fmla="val -24186"/>
              <a:gd name="adj2" fmla="val 118546"/>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Oval 142">
            <a:extLst>
              <a:ext uri="{FF2B5EF4-FFF2-40B4-BE49-F238E27FC236}">
                <a16:creationId xmlns:a16="http://schemas.microsoft.com/office/drawing/2014/main" id="{ED51DD19-FDBE-43E9-8BF4-F7004BDBC51E}"/>
              </a:ext>
            </a:extLst>
          </p:cNvPr>
          <p:cNvSpPr/>
          <p:nvPr/>
        </p:nvSpPr>
        <p:spPr>
          <a:xfrm>
            <a:off x="4480560" y="278384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cxnSp>
        <p:nvCxnSpPr>
          <p:cNvPr id="145" name="Straight Arrow Connector 144">
            <a:extLst>
              <a:ext uri="{FF2B5EF4-FFF2-40B4-BE49-F238E27FC236}">
                <a16:creationId xmlns:a16="http://schemas.microsoft.com/office/drawing/2014/main" id="{DC2B1651-2DF6-4FB1-ADB5-4847857B3AA9}"/>
              </a:ext>
            </a:extLst>
          </p:cNvPr>
          <p:cNvCxnSpPr>
            <a:stCxn id="143" idx="4"/>
            <a:endCxn id="4" idx="0"/>
          </p:cNvCxnSpPr>
          <p:nvPr/>
        </p:nvCxnSpPr>
        <p:spPr>
          <a:xfrm flipH="1">
            <a:off x="4714240" y="3312160"/>
            <a:ext cx="10160" cy="426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7" name="Connector: Curved 146">
            <a:extLst>
              <a:ext uri="{FF2B5EF4-FFF2-40B4-BE49-F238E27FC236}">
                <a16:creationId xmlns:a16="http://schemas.microsoft.com/office/drawing/2014/main" id="{D2BFD7ED-55FE-442B-A835-B3C8D987802C}"/>
              </a:ext>
            </a:extLst>
          </p:cNvPr>
          <p:cNvCxnSpPr>
            <a:stCxn id="143" idx="5"/>
            <a:endCxn id="5" idx="6"/>
          </p:cNvCxnSpPr>
          <p:nvPr/>
        </p:nvCxnSpPr>
        <p:spPr>
          <a:xfrm rot="16200000" flipH="1">
            <a:off x="4136925" y="3994684"/>
            <a:ext cx="1581051" cy="61259"/>
          </a:xfrm>
          <a:prstGeom prst="curvedConnector4">
            <a:avLst>
              <a:gd name="adj1" fmla="val 3855"/>
              <a:gd name="adj2" fmla="val 489755"/>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4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FE60F-D68F-4546-841C-AF9842D7DCB4}"/>
              </a:ext>
            </a:extLst>
          </p:cNvPr>
          <p:cNvSpPr>
            <a:spLocks noGrp="1"/>
          </p:cNvSpPr>
          <p:nvPr>
            <p:ph type="title"/>
          </p:nvPr>
        </p:nvSpPr>
        <p:spPr/>
        <p:txBody>
          <a:bodyPr/>
          <a:lstStyle/>
          <a:p>
            <a:r>
              <a:rPr lang="en-US" dirty="0"/>
              <a:t>Natural loop</a:t>
            </a:r>
            <a:endParaRPr lang="en-IN" dirty="0"/>
          </a:p>
        </p:txBody>
      </p:sp>
      <p:sp>
        <p:nvSpPr>
          <p:cNvPr id="3" name="Content Placeholder 2">
            <a:extLst>
              <a:ext uri="{FF2B5EF4-FFF2-40B4-BE49-F238E27FC236}">
                <a16:creationId xmlns:a16="http://schemas.microsoft.com/office/drawing/2014/main" id="{756137C3-E6FD-4C00-8D8F-B58F7CC38CA1}"/>
              </a:ext>
            </a:extLst>
          </p:cNvPr>
          <p:cNvSpPr>
            <a:spLocks noGrp="1"/>
          </p:cNvSpPr>
          <p:nvPr>
            <p:ph idx="1"/>
          </p:nvPr>
        </p:nvSpPr>
        <p:spPr/>
        <p:txBody>
          <a:bodyPr/>
          <a:lstStyle/>
          <a:p>
            <a:r>
              <a:rPr lang="en-US" dirty="0"/>
              <a:t>A </a:t>
            </a:r>
            <a:r>
              <a:rPr lang="en-US" dirty="0">
                <a:solidFill>
                  <a:schemeClr val="accent1"/>
                </a:solidFill>
              </a:rPr>
              <a:t>natural loop </a:t>
            </a:r>
            <a:r>
              <a:rPr lang="en-US" dirty="0"/>
              <a:t>has the following properties</a:t>
            </a:r>
          </a:p>
          <a:p>
            <a:pPr lvl="1"/>
            <a:r>
              <a:rPr lang="en-US" dirty="0"/>
              <a:t>It has a single-entry node called </a:t>
            </a:r>
            <a:r>
              <a:rPr lang="en-US" dirty="0">
                <a:solidFill>
                  <a:schemeClr val="accent1"/>
                </a:solidFill>
              </a:rPr>
              <a:t>header</a:t>
            </a:r>
            <a:r>
              <a:rPr lang="en-US" dirty="0"/>
              <a:t> that dominates all the nodes in the loop</a:t>
            </a:r>
          </a:p>
          <a:p>
            <a:pPr lvl="1"/>
            <a:r>
              <a:rPr lang="en-US" dirty="0"/>
              <a:t>There must be a </a:t>
            </a:r>
            <a:r>
              <a:rPr lang="en-US" dirty="0">
                <a:solidFill>
                  <a:schemeClr val="accent1"/>
                </a:solidFill>
              </a:rPr>
              <a:t>back edge </a:t>
            </a:r>
            <a:r>
              <a:rPr lang="en-US" dirty="0"/>
              <a:t>to the </a:t>
            </a:r>
            <a:r>
              <a:rPr lang="en-US" dirty="0">
                <a:solidFill>
                  <a:schemeClr val="accent1"/>
                </a:solidFill>
              </a:rPr>
              <a:t>loop header</a:t>
            </a:r>
          </a:p>
          <a:p>
            <a:pPr lvl="1"/>
            <a:endParaRPr lang="en-US" dirty="0"/>
          </a:p>
          <a:p>
            <a:r>
              <a:rPr lang="en-US" dirty="0"/>
              <a:t>Natural loops are easy to optimize</a:t>
            </a:r>
          </a:p>
          <a:p>
            <a:r>
              <a:rPr lang="en-US" dirty="0"/>
              <a:t>Most loops (e.g., for, while, do-while, etc.) are natural loop</a:t>
            </a:r>
            <a:endParaRPr lang="en-IN" dirty="0"/>
          </a:p>
        </p:txBody>
      </p:sp>
    </p:spTree>
    <p:extLst>
      <p:ext uri="{BB962C8B-B14F-4D97-AF65-F5344CB8AC3E}">
        <p14:creationId xmlns:p14="http://schemas.microsoft.com/office/powerpoint/2010/main" val="107848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C0DBE-9E78-43B5-8495-2ADE60B06D52}"/>
              </a:ext>
            </a:extLst>
          </p:cNvPr>
          <p:cNvSpPr>
            <a:spLocks noGrp="1"/>
          </p:cNvSpPr>
          <p:nvPr>
            <p:ph type="title"/>
          </p:nvPr>
        </p:nvSpPr>
        <p:spPr/>
        <p:txBody>
          <a:bodyPr/>
          <a:lstStyle/>
          <a:p>
            <a:r>
              <a:rPr lang="en-US" dirty="0"/>
              <a:t>Natural loop</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64353A-57D9-4854-AE05-FFAD73600E06}"/>
                  </a:ext>
                </a:extLst>
              </p:cNvPr>
              <p:cNvSpPr>
                <a:spLocks noGrp="1"/>
              </p:cNvSpPr>
              <p:nvPr>
                <p:ph idx="1"/>
              </p:nvPr>
            </p:nvSpPr>
            <p:spPr/>
            <p:txBody>
              <a:bodyPr/>
              <a:lstStyle/>
              <a:p>
                <a:r>
                  <a:rPr lang="en-US" dirty="0"/>
                  <a:t>Given a back edge </a:t>
                </a:r>
                <a14:m>
                  <m:oMath xmlns:m="http://schemas.openxmlformats.org/officeDocument/2006/math">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𝑑</m:t>
                    </m:r>
                  </m:oMath>
                </a14:m>
                <a:r>
                  <a:rPr lang="en-IN" dirty="0"/>
                  <a:t>, the natural loop of edge consists of node </a:t>
                </a:r>
                <a14:m>
                  <m:oMath xmlns:m="http://schemas.openxmlformats.org/officeDocument/2006/math">
                    <m:r>
                      <a:rPr lang="en-IN" i="1" dirty="0" smtClean="0">
                        <a:solidFill>
                          <a:schemeClr val="accent1"/>
                        </a:solidFill>
                        <a:latin typeface="Cambria Math" panose="02040503050406030204" pitchFamily="18" charset="0"/>
                      </a:rPr>
                      <m:t>𝑑</m:t>
                    </m:r>
                  </m:oMath>
                </a14:m>
                <a:r>
                  <a:rPr lang="en-IN" dirty="0"/>
                  <a:t> and all the nodes that can reach </a:t>
                </a:r>
                <a14:m>
                  <m:oMath xmlns:m="http://schemas.openxmlformats.org/officeDocument/2006/math">
                    <m:r>
                      <a:rPr lang="en-IN" i="1" dirty="0" smtClean="0">
                        <a:solidFill>
                          <a:schemeClr val="accent1"/>
                        </a:solidFill>
                        <a:latin typeface="Cambria Math" panose="02040503050406030204" pitchFamily="18" charset="0"/>
                      </a:rPr>
                      <m:t>𝑛</m:t>
                    </m:r>
                  </m:oMath>
                </a14:m>
                <a:r>
                  <a:rPr lang="en-IN" dirty="0"/>
                  <a:t> without going through </a:t>
                </a:r>
                <a14:m>
                  <m:oMath xmlns:m="http://schemas.openxmlformats.org/officeDocument/2006/math">
                    <m:r>
                      <a:rPr lang="en-IN" i="1" dirty="0" smtClean="0">
                        <a:solidFill>
                          <a:schemeClr val="accent1"/>
                        </a:solidFill>
                        <a:latin typeface="Cambria Math" panose="02040503050406030204" pitchFamily="18" charset="0"/>
                      </a:rPr>
                      <m:t>𝑑</m:t>
                    </m:r>
                  </m:oMath>
                </a14:m>
                <a:endParaRPr lang="en-IN" dirty="0"/>
              </a:p>
              <a:p>
                <a:endParaRPr lang="en-IN" dirty="0"/>
              </a:p>
              <a:p>
                <a:r>
                  <a:rPr lang="en-IN" dirty="0"/>
                  <a:t>Node </a:t>
                </a:r>
                <a14:m>
                  <m:oMath xmlns:m="http://schemas.openxmlformats.org/officeDocument/2006/math">
                    <m:r>
                      <a:rPr lang="en-IN" i="1" dirty="0" smtClean="0">
                        <a:solidFill>
                          <a:schemeClr val="accent1"/>
                        </a:solidFill>
                        <a:latin typeface="Cambria Math" panose="02040503050406030204" pitchFamily="18" charset="0"/>
                      </a:rPr>
                      <m:t>𝑑</m:t>
                    </m:r>
                  </m:oMath>
                </a14:m>
                <a:r>
                  <a:rPr lang="en-IN" dirty="0"/>
                  <a:t> is the header of the loop</a:t>
                </a:r>
              </a:p>
              <a:p>
                <a:endParaRPr lang="en-IN" dirty="0"/>
              </a:p>
              <a:p>
                <a:endParaRPr lang="en-IN" dirty="0"/>
              </a:p>
              <a:p>
                <a:endParaRPr lang="en-IN" dirty="0"/>
              </a:p>
              <a:p>
                <a:r>
                  <a:rPr lang="en-IN" dirty="0"/>
                  <a:t>Read Section-9.6.6 from the dragon book</a:t>
                </a:r>
              </a:p>
            </p:txBody>
          </p:sp>
        </mc:Choice>
        <mc:Fallback xmlns="">
          <p:sp>
            <p:nvSpPr>
              <p:cNvPr id="3" name="Content Placeholder 2">
                <a:extLst>
                  <a:ext uri="{FF2B5EF4-FFF2-40B4-BE49-F238E27FC236}">
                    <a16:creationId xmlns:a16="http://schemas.microsoft.com/office/drawing/2014/main" id="{6E64353A-57D9-4854-AE05-FFAD73600E06}"/>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669240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FF28-8FBB-4352-BDD6-79560868F903}"/>
              </a:ext>
            </a:extLst>
          </p:cNvPr>
          <p:cNvSpPr>
            <a:spLocks noGrp="1"/>
          </p:cNvSpPr>
          <p:nvPr>
            <p:ph type="title"/>
          </p:nvPr>
        </p:nvSpPr>
        <p:spPr/>
        <p:txBody>
          <a:bodyPr/>
          <a:lstStyle/>
          <a:p>
            <a:r>
              <a:rPr lang="en-US" dirty="0"/>
              <a:t>Natural loop</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5812A3-13C0-4D15-9CB7-ADFC8BD37ADD}"/>
                  </a:ext>
                </a:extLst>
              </p:cNvPr>
              <p:cNvSpPr>
                <a:spLocks noGrp="1"/>
              </p:cNvSpPr>
              <p:nvPr>
                <p:ph idx="1"/>
              </p:nvPr>
            </p:nvSpPr>
            <p:spPr/>
            <p:txBody>
              <a:bodyPr/>
              <a:lstStyle/>
              <a:p>
                <a:r>
                  <a:rPr lang="en-US" dirty="0"/>
                  <a:t>Finding all basic-blocks in the loop corresponding to back edge </a:t>
                </a:r>
                <a14:m>
                  <m:oMath xmlns:m="http://schemas.openxmlformats.org/officeDocument/2006/math">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𝑑</m:t>
                    </m:r>
                  </m:oMath>
                </a14:m>
                <a:endParaRPr lang="en-IN" dirty="0"/>
              </a:p>
            </p:txBody>
          </p:sp>
        </mc:Choice>
        <mc:Fallback xmlns="">
          <p:sp>
            <p:nvSpPr>
              <p:cNvPr id="3" name="Content Placeholder 2">
                <a:extLst>
                  <a:ext uri="{FF2B5EF4-FFF2-40B4-BE49-F238E27FC236}">
                    <a16:creationId xmlns:a16="http://schemas.microsoft.com/office/drawing/2014/main" id="{035812A3-13C0-4D15-9CB7-ADFC8BD37ADD}"/>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27578A60-A655-46D0-A07A-A28641AC970B}"/>
              </a:ext>
            </a:extLst>
          </p:cNvPr>
          <p:cNvSpPr/>
          <p:nvPr/>
        </p:nvSpPr>
        <p:spPr>
          <a:xfrm>
            <a:off x="4470400" y="278384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 name="Oval 4">
            <a:extLst>
              <a:ext uri="{FF2B5EF4-FFF2-40B4-BE49-F238E27FC236}">
                <a16:creationId xmlns:a16="http://schemas.microsoft.com/office/drawing/2014/main" id="{06C13010-F814-4380-9B0A-6FF3657490A8}"/>
              </a:ext>
            </a:extLst>
          </p:cNvPr>
          <p:cNvSpPr/>
          <p:nvPr/>
        </p:nvSpPr>
        <p:spPr>
          <a:xfrm>
            <a:off x="4470400" y="371856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6" name="Oval 5">
            <a:extLst>
              <a:ext uri="{FF2B5EF4-FFF2-40B4-BE49-F238E27FC236}">
                <a16:creationId xmlns:a16="http://schemas.microsoft.com/office/drawing/2014/main" id="{3E85050F-4B8A-4408-9901-80CD6B3ABE36}"/>
              </a:ext>
            </a:extLst>
          </p:cNvPr>
          <p:cNvSpPr/>
          <p:nvPr/>
        </p:nvSpPr>
        <p:spPr>
          <a:xfrm>
            <a:off x="3698240" y="44196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7" name="Oval 6">
            <a:extLst>
              <a:ext uri="{FF2B5EF4-FFF2-40B4-BE49-F238E27FC236}">
                <a16:creationId xmlns:a16="http://schemas.microsoft.com/office/drawing/2014/main" id="{37357AEE-B62F-4F0E-8EF5-1BA2EEFA69DF}"/>
              </a:ext>
            </a:extLst>
          </p:cNvPr>
          <p:cNvSpPr/>
          <p:nvPr/>
        </p:nvSpPr>
        <p:spPr>
          <a:xfrm>
            <a:off x="2997200" y="5130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8" name="Oval 7">
            <a:extLst>
              <a:ext uri="{FF2B5EF4-FFF2-40B4-BE49-F238E27FC236}">
                <a16:creationId xmlns:a16="http://schemas.microsoft.com/office/drawing/2014/main" id="{580A2FA8-7FEC-4981-9924-FDDDF20DF96E}"/>
              </a:ext>
            </a:extLst>
          </p:cNvPr>
          <p:cNvSpPr/>
          <p:nvPr/>
        </p:nvSpPr>
        <p:spPr>
          <a:xfrm>
            <a:off x="4500880" y="5130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endParaRPr lang="en-IN" dirty="0"/>
          </a:p>
        </p:txBody>
      </p:sp>
      <p:sp>
        <p:nvSpPr>
          <p:cNvPr id="9" name="Oval 8">
            <a:extLst>
              <a:ext uri="{FF2B5EF4-FFF2-40B4-BE49-F238E27FC236}">
                <a16:creationId xmlns:a16="http://schemas.microsoft.com/office/drawing/2014/main" id="{B68AA045-C601-4DA7-BA28-DE6FED738736}"/>
              </a:ext>
            </a:extLst>
          </p:cNvPr>
          <p:cNvSpPr/>
          <p:nvPr/>
        </p:nvSpPr>
        <p:spPr>
          <a:xfrm>
            <a:off x="5344160" y="4368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cxnSp>
        <p:nvCxnSpPr>
          <p:cNvPr id="11" name="Straight Arrow Connector 10">
            <a:extLst>
              <a:ext uri="{FF2B5EF4-FFF2-40B4-BE49-F238E27FC236}">
                <a16:creationId xmlns:a16="http://schemas.microsoft.com/office/drawing/2014/main" id="{9C27DA63-3691-47F4-B1C6-645AF608D1AD}"/>
              </a:ext>
            </a:extLst>
          </p:cNvPr>
          <p:cNvCxnSpPr/>
          <p:nvPr/>
        </p:nvCxnSpPr>
        <p:spPr>
          <a:xfrm>
            <a:off x="4724400" y="2377440"/>
            <a:ext cx="0"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F9DFE92-BEFB-4CCC-87D0-019C2F6C6A02}"/>
              </a:ext>
            </a:extLst>
          </p:cNvPr>
          <p:cNvCxnSpPr>
            <a:stCxn id="4" idx="4"/>
            <a:endCxn id="5" idx="0"/>
          </p:cNvCxnSpPr>
          <p:nvPr/>
        </p:nvCxnSpPr>
        <p:spPr>
          <a:xfrm>
            <a:off x="4714240" y="3312160"/>
            <a:ext cx="0"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9635C38-C10B-478F-BB4C-3C68D586AA6C}"/>
              </a:ext>
            </a:extLst>
          </p:cNvPr>
          <p:cNvCxnSpPr>
            <a:stCxn id="5" idx="3"/>
            <a:endCxn id="6" idx="7"/>
          </p:cNvCxnSpPr>
          <p:nvPr/>
        </p:nvCxnSpPr>
        <p:spPr>
          <a:xfrm flipH="1">
            <a:off x="4114501" y="4169509"/>
            <a:ext cx="427318" cy="327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3ADA26-C6D1-4EED-9D10-2EBB12030607}"/>
              </a:ext>
            </a:extLst>
          </p:cNvPr>
          <p:cNvCxnSpPr>
            <a:cxnSpLocks/>
            <a:stCxn id="5" idx="5"/>
            <a:endCxn id="9" idx="1"/>
          </p:cNvCxnSpPr>
          <p:nvPr/>
        </p:nvCxnSpPr>
        <p:spPr>
          <a:xfrm>
            <a:off x="4886661" y="4169509"/>
            <a:ext cx="528918" cy="27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288C8B3-799E-42D7-B11E-033524253B32}"/>
              </a:ext>
            </a:extLst>
          </p:cNvPr>
          <p:cNvCxnSpPr>
            <a:stCxn id="6" idx="5"/>
            <a:endCxn id="8" idx="1"/>
          </p:cNvCxnSpPr>
          <p:nvPr/>
        </p:nvCxnSpPr>
        <p:spPr>
          <a:xfrm>
            <a:off x="4114501" y="4870549"/>
            <a:ext cx="4577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89B7DF8-AEC6-41E1-90D8-50E3C214E08C}"/>
              </a:ext>
            </a:extLst>
          </p:cNvPr>
          <p:cNvCxnSpPr>
            <a:stCxn id="9" idx="3"/>
            <a:endCxn id="8" idx="7"/>
          </p:cNvCxnSpPr>
          <p:nvPr/>
        </p:nvCxnSpPr>
        <p:spPr>
          <a:xfrm flipH="1">
            <a:off x="4917141" y="4819749"/>
            <a:ext cx="498438" cy="388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4429AD5-3712-4BBB-8833-4C6EF725E5B6}"/>
              </a:ext>
            </a:extLst>
          </p:cNvPr>
          <p:cNvCxnSpPr>
            <a:stCxn id="6" idx="3"/>
            <a:endCxn id="7" idx="7"/>
          </p:cNvCxnSpPr>
          <p:nvPr/>
        </p:nvCxnSpPr>
        <p:spPr>
          <a:xfrm flipH="1">
            <a:off x="3413461" y="4870549"/>
            <a:ext cx="3561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80C68213-9DEE-4AD9-82BE-F71C25FE2EB2}"/>
              </a:ext>
            </a:extLst>
          </p:cNvPr>
          <p:cNvCxnSpPr>
            <a:stCxn id="7" idx="2"/>
            <a:endCxn id="4" idx="1"/>
          </p:cNvCxnSpPr>
          <p:nvPr/>
        </p:nvCxnSpPr>
        <p:spPr>
          <a:xfrm rot="10800000" flipH="1">
            <a:off x="2997199" y="2861212"/>
            <a:ext cx="1544619" cy="2533749"/>
          </a:xfrm>
          <a:prstGeom prst="curvedConnector4">
            <a:avLst>
              <a:gd name="adj1" fmla="val -14800"/>
              <a:gd name="adj2" fmla="val 1120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2C9989B3-F552-4C24-89C4-12175D7D3595}"/>
              </a:ext>
            </a:extLst>
          </p:cNvPr>
          <p:cNvCxnSpPr>
            <a:stCxn id="9" idx="6"/>
            <a:endCxn id="4" idx="7"/>
          </p:cNvCxnSpPr>
          <p:nvPr/>
        </p:nvCxnSpPr>
        <p:spPr>
          <a:xfrm flipH="1" flipV="1">
            <a:off x="4886661" y="2861211"/>
            <a:ext cx="945179" cy="1771749"/>
          </a:xfrm>
          <a:prstGeom prst="curvedConnector4">
            <a:avLst>
              <a:gd name="adj1" fmla="val -24186"/>
              <a:gd name="adj2" fmla="val 117269"/>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932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85D74-E6BB-8451-08E3-9E8A319DDC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82BDBE-DF43-20D3-B5F7-11E97C7BFE3D}"/>
              </a:ext>
            </a:extLst>
          </p:cNvPr>
          <p:cNvSpPr>
            <a:spLocks noGrp="1"/>
          </p:cNvSpPr>
          <p:nvPr>
            <p:ph type="title"/>
          </p:nvPr>
        </p:nvSpPr>
        <p:spPr/>
        <p:txBody>
          <a:bodyPr/>
          <a:lstStyle/>
          <a:p>
            <a:r>
              <a:rPr lang="en-US" dirty="0"/>
              <a:t>Natural loop</a:t>
            </a:r>
            <a:endParaRPr lang="en-IN" dirty="0"/>
          </a:p>
        </p:txBody>
      </p:sp>
      <p:sp>
        <p:nvSpPr>
          <p:cNvPr id="3" name="Content Placeholder 2">
            <a:extLst>
              <a:ext uri="{FF2B5EF4-FFF2-40B4-BE49-F238E27FC236}">
                <a16:creationId xmlns:a16="http://schemas.microsoft.com/office/drawing/2014/main" id="{A2578C5A-1B1C-0814-6C4B-69962FA6E667}"/>
              </a:ext>
            </a:extLst>
          </p:cNvPr>
          <p:cNvSpPr>
            <a:spLocks noGrp="1"/>
          </p:cNvSpPr>
          <p:nvPr>
            <p:ph idx="1"/>
          </p:nvPr>
        </p:nvSpPr>
        <p:spPr/>
        <p:txBody>
          <a:bodyPr/>
          <a:lstStyle/>
          <a:p>
            <a:r>
              <a:rPr lang="en-US" dirty="0"/>
              <a:t>Reversed graph</a:t>
            </a:r>
            <a:endParaRPr lang="en-IN" dirty="0"/>
          </a:p>
        </p:txBody>
      </p:sp>
      <p:sp>
        <p:nvSpPr>
          <p:cNvPr id="4" name="Oval 3">
            <a:extLst>
              <a:ext uri="{FF2B5EF4-FFF2-40B4-BE49-F238E27FC236}">
                <a16:creationId xmlns:a16="http://schemas.microsoft.com/office/drawing/2014/main" id="{65CCF07D-A173-1801-71BF-A50120D5BB4E}"/>
              </a:ext>
            </a:extLst>
          </p:cNvPr>
          <p:cNvSpPr/>
          <p:nvPr/>
        </p:nvSpPr>
        <p:spPr>
          <a:xfrm>
            <a:off x="4470400" y="278384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 name="Oval 4">
            <a:extLst>
              <a:ext uri="{FF2B5EF4-FFF2-40B4-BE49-F238E27FC236}">
                <a16:creationId xmlns:a16="http://schemas.microsoft.com/office/drawing/2014/main" id="{79943E11-2F02-4FFF-61D3-F0B3CFD785A4}"/>
              </a:ext>
            </a:extLst>
          </p:cNvPr>
          <p:cNvSpPr/>
          <p:nvPr/>
        </p:nvSpPr>
        <p:spPr>
          <a:xfrm>
            <a:off x="4470400" y="371856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6" name="Oval 5">
            <a:extLst>
              <a:ext uri="{FF2B5EF4-FFF2-40B4-BE49-F238E27FC236}">
                <a16:creationId xmlns:a16="http://schemas.microsoft.com/office/drawing/2014/main" id="{D1C13D0E-267A-48E0-54DB-41B7A82F4F2D}"/>
              </a:ext>
            </a:extLst>
          </p:cNvPr>
          <p:cNvSpPr/>
          <p:nvPr/>
        </p:nvSpPr>
        <p:spPr>
          <a:xfrm>
            <a:off x="3698240" y="44196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7" name="Oval 6">
            <a:extLst>
              <a:ext uri="{FF2B5EF4-FFF2-40B4-BE49-F238E27FC236}">
                <a16:creationId xmlns:a16="http://schemas.microsoft.com/office/drawing/2014/main" id="{731878DF-1E1B-A41E-D93E-4E6989A9D874}"/>
              </a:ext>
            </a:extLst>
          </p:cNvPr>
          <p:cNvSpPr/>
          <p:nvPr/>
        </p:nvSpPr>
        <p:spPr>
          <a:xfrm>
            <a:off x="2997200" y="5130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8" name="Oval 7">
            <a:extLst>
              <a:ext uri="{FF2B5EF4-FFF2-40B4-BE49-F238E27FC236}">
                <a16:creationId xmlns:a16="http://schemas.microsoft.com/office/drawing/2014/main" id="{38A4072F-E3C8-7EE3-1732-D12DB0AD3DC4}"/>
              </a:ext>
            </a:extLst>
          </p:cNvPr>
          <p:cNvSpPr/>
          <p:nvPr/>
        </p:nvSpPr>
        <p:spPr>
          <a:xfrm>
            <a:off x="4500880" y="5130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endParaRPr lang="en-IN" dirty="0"/>
          </a:p>
        </p:txBody>
      </p:sp>
      <p:sp>
        <p:nvSpPr>
          <p:cNvPr id="9" name="Oval 8">
            <a:extLst>
              <a:ext uri="{FF2B5EF4-FFF2-40B4-BE49-F238E27FC236}">
                <a16:creationId xmlns:a16="http://schemas.microsoft.com/office/drawing/2014/main" id="{6CF0B461-9244-91EF-0106-6875B0383152}"/>
              </a:ext>
            </a:extLst>
          </p:cNvPr>
          <p:cNvSpPr/>
          <p:nvPr/>
        </p:nvSpPr>
        <p:spPr>
          <a:xfrm>
            <a:off x="5344160" y="4368800"/>
            <a:ext cx="487680" cy="528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cxnSp>
        <p:nvCxnSpPr>
          <p:cNvPr id="13" name="Straight Arrow Connector 12">
            <a:extLst>
              <a:ext uri="{FF2B5EF4-FFF2-40B4-BE49-F238E27FC236}">
                <a16:creationId xmlns:a16="http://schemas.microsoft.com/office/drawing/2014/main" id="{855A1BC0-7142-AE64-C4E8-CCE073870B08}"/>
              </a:ext>
            </a:extLst>
          </p:cNvPr>
          <p:cNvCxnSpPr>
            <a:cxnSpLocks/>
          </p:cNvCxnSpPr>
          <p:nvPr/>
        </p:nvCxnSpPr>
        <p:spPr>
          <a:xfrm flipH="1" flipV="1">
            <a:off x="4714240" y="3312160"/>
            <a:ext cx="0"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665B62F4-F593-AE76-D107-2B3346497C7F}"/>
              </a:ext>
            </a:extLst>
          </p:cNvPr>
          <p:cNvCxnSpPr>
            <a:stCxn id="4" idx="2"/>
            <a:endCxn id="7" idx="2"/>
          </p:cNvCxnSpPr>
          <p:nvPr/>
        </p:nvCxnSpPr>
        <p:spPr>
          <a:xfrm rot="10800000" flipV="1">
            <a:off x="2997200" y="3048000"/>
            <a:ext cx="1473200" cy="2346960"/>
          </a:xfrm>
          <a:prstGeom prst="curvedConnector3">
            <a:avLst>
              <a:gd name="adj1" fmla="val 115517"/>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69038612-ED3E-BF73-0F62-F87AEADED579}"/>
              </a:ext>
            </a:extLst>
          </p:cNvPr>
          <p:cNvCxnSpPr>
            <a:stCxn id="4" idx="7"/>
            <a:endCxn id="9" idx="6"/>
          </p:cNvCxnSpPr>
          <p:nvPr/>
        </p:nvCxnSpPr>
        <p:spPr>
          <a:xfrm rot="16200000" flipH="1">
            <a:off x="4473375" y="3274496"/>
            <a:ext cx="1771749" cy="945179"/>
          </a:xfrm>
          <a:prstGeom prst="curvedConnector4">
            <a:avLst>
              <a:gd name="adj1" fmla="val -17269"/>
              <a:gd name="adj2" fmla="val 124186"/>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E6AA82B-5A00-9487-2FE8-8B73780FA3D4}"/>
              </a:ext>
            </a:extLst>
          </p:cNvPr>
          <p:cNvCxnSpPr>
            <a:stCxn id="7" idx="7"/>
            <a:endCxn id="6" idx="3"/>
          </p:cNvCxnSpPr>
          <p:nvPr/>
        </p:nvCxnSpPr>
        <p:spPr>
          <a:xfrm flipV="1">
            <a:off x="3413461" y="4870549"/>
            <a:ext cx="3561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E859688-4D1F-8F6B-ED8E-E41842EF0B49}"/>
              </a:ext>
            </a:extLst>
          </p:cNvPr>
          <p:cNvCxnSpPr>
            <a:stCxn id="6" idx="7"/>
            <a:endCxn id="5" idx="3"/>
          </p:cNvCxnSpPr>
          <p:nvPr/>
        </p:nvCxnSpPr>
        <p:spPr>
          <a:xfrm flipV="1">
            <a:off x="4114501" y="4169509"/>
            <a:ext cx="427318" cy="327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93B684F-831E-8765-156E-1D0E29EF9A56}"/>
              </a:ext>
            </a:extLst>
          </p:cNvPr>
          <p:cNvCxnSpPr>
            <a:stCxn id="8" idx="1"/>
            <a:endCxn id="6" idx="5"/>
          </p:cNvCxnSpPr>
          <p:nvPr/>
        </p:nvCxnSpPr>
        <p:spPr>
          <a:xfrm flipH="1" flipV="1">
            <a:off x="4114501" y="4870549"/>
            <a:ext cx="457798" cy="337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E7C124F-8FED-39A4-9DEB-B8D84618D229}"/>
              </a:ext>
            </a:extLst>
          </p:cNvPr>
          <p:cNvCxnSpPr>
            <a:stCxn id="8" idx="7"/>
            <a:endCxn id="9" idx="3"/>
          </p:cNvCxnSpPr>
          <p:nvPr/>
        </p:nvCxnSpPr>
        <p:spPr>
          <a:xfrm flipV="1">
            <a:off x="4917141" y="4819749"/>
            <a:ext cx="498438" cy="388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D9F2333-B043-CC0F-1E2F-AED7D7808311}"/>
              </a:ext>
            </a:extLst>
          </p:cNvPr>
          <p:cNvCxnSpPr>
            <a:stCxn id="9" idx="1"/>
            <a:endCxn id="5" idx="5"/>
          </p:cNvCxnSpPr>
          <p:nvPr/>
        </p:nvCxnSpPr>
        <p:spPr>
          <a:xfrm flipH="1" flipV="1">
            <a:off x="4886661" y="4169509"/>
            <a:ext cx="528918" cy="27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3CE6D2A-95B9-64A4-4A31-017A052BD2D8}"/>
              </a:ext>
            </a:extLst>
          </p:cNvPr>
          <p:cNvCxnSpPr>
            <a:stCxn id="4" idx="0"/>
          </p:cNvCxnSpPr>
          <p:nvPr/>
        </p:nvCxnSpPr>
        <p:spPr>
          <a:xfrm flipV="1">
            <a:off x="4714240" y="2329543"/>
            <a:ext cx="0" cy="454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927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FF28-8FBB-4352-BDD6-79560868F903}"/>
              </a:ext>
            </a:extLst>
          </p:cNvPr>
          <p:cNvSpPr>
            <a:spLocks noGrp="1"/>
          </p:cNvSpPr>
          <p:nvPr>
            <p:ph type="title"/>
          </p:nvPr>
        </p:nvSpPr>
        <p:spPr/>
        <p:txBody>
          <a:bodyPr/>
          <a:lstStyle/>
          <a:p>
            <a:r>
              <a:rPr lang="en-US" dirty="0"/>
              <a:t>Natural loop</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5812A3-13C0-4D15-9CB7-ADFC8BD37ADD}"/>
                  </a:ext>
                </a:extLst>
              </p:cNvPr>
              <p:cNvSpPr>
                <a:spLocks noGrp="1"/>
              </p:cNvSpPr>
              <p:nvPr>
                <p:ph idx="1"/>
              </p:nvPr>
            </p:nvSpPr>
            <p:spPr/>
            <p:txBody>
              <a:bodyPr/>
              <a:lstStyle/>
              <a:p>
                <a:r>
                  <a:rPr lang="en-US" dirty="0"/>
                  <a:t>Finding all basic-blocks in a loop corresponding to back edge </a:t>
                </a:r>
                <a14:m>
                  <m:oMath xmlns:m="http://schemas.openxmlformats.org/officeDocument/2006/math">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𝑑</m:t>
                    </m:r>
                  </m:oMath>
                </a14:m>
                <a:endParaRPr lang="en-US" b="0" dirty="0"/>
              </a:p>
              <a:p>
                <a:pPr lvl="1"/>
                <a:r>
                  <a:rPr lang="en-IN" dirty="0"/>
                  <a:t>Reverse the CFG</a:t>
                </a:r>
              </a:p>
              <a:p>
                <a:pPr lvl="1"/>
                <a:r>
                  <a:rPr lang="en-IN" dirty="0"/>
                  <a:t>Perform a depth-first search or breadth-first search starting from node </a:t>
                </a:r>
                <a14:m>
                  <m:oMath xmlns:m="http://schemas.openxmlformats.org/officeDocument/2006/math">
                    <m:r>
                      <a:rPr lang="en-IN" i="1" dirty="0" smtClean="0">
                        <a:solidFill>
                          <a:schemeClr val="accent1"/>
                        </a:solidFill>
                        <a:latin typeface="Cambria Math" panose="02040503050406030204" pitchFamily="18" charset="0"/>
                      </a:rPr>
                      <m:t>𝑛</m:t>
                    </m:r>
                  </m:oMath>
                </a14:m>
                <a:r>
                  <a:rPr lang="en-IN" dirty="0"/>
                  <a:t> that stops at </a:t>
                </a:r>
                <a14:m>
                  <m:oMath xmlns:m="http://schemas.openxmlformats.org/officeDocument/2006/math">
                    <m:r>
                      <a:rPr lang="en-IN" i="1" dirty="0" smtClean="0">
                        <a:solidFill>
                          <a:schemeClr val="accent1"/>
                        </a:solidFill>
                        <a:latin typeface="Cambria Math" panose="02040503050406030204" pitchFamily="18" charset="0"/>
                      </a:rPr>
                      <m:t>𝑑</m:t>
                    </m:r>
                  </m:oMath>
                </a14:m>
                <a:endParaRPr lang="en-IN" dirty="0"/>
              </a:p>
            </p:txBody>
          </p:sp>
        </mc:Choice>
        <mc:Fallback xmlns="">
          <p:sp>
            <p:nvSpPr>
              <p:cNvPr id="3" name="Content Placeholder 2">
                <a:extLst>
                  <a:ext uri="{FF2B5EF4-FFF2-40B4-BE49-F238E27FC236}">
                    <a16:creationId xmlns:a16="http://schemas.microsoft.com/office/drawing/2014/main" id="{035812A3-13C0-4D15-9CB7-ADFC8BD37ADD}"/>
                  </a:ext>
                </a:extLst>
              </p:cNvPr>
              <p:cNvSpPr>
                <a:spLocks noGrp="1" noRot="1" noChangeAspect="1" noMove="1" noResize="1" noEditPoints="1" noAdjustHandles="1" noChangeArrowheads="1" noChangeShapeType="1" noTextEdit="1"/>
              </p:cNvSpPr>
              <p:nvPr>
                <p:ph idx="1"/>
              </p:nvPr>
            </p:nvSpPr>
            <p:spPr>
              <a:blipFill>
                <a:blip r:embed="rId3"/>
                <a:stretch>
                  <a:fillRect l="-1043" t="-2241" r="-290"/>
                </a:stretch>
              </a:blipFill>
            </p:spPr>
            <p:txBody>
              <a:bodyPr/>
              <a:lstStyle/>
              <a:p>
                <a:r>
                  <a:rPr lang="en-IN">
                    <a:noFill/>
                  </a:rPr>
                  <a:t> </a:t>
                </a:r>
              </a:p>
            </p:txBody>
          </p:sp>
        </mc:Fallback>
      </mc:AlternateContent>
    </p:spTree>
    <p:extLst>
      <p:ext uri="{BB962C8B-B14F-4D97-AF65-F5344CB8AC3E}">
        <p14:creationId xmlns:p14="http://schemas.microsoft.com/office/powerpoint/2010/main" val="297914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FF28-8FBB-4352-BDD6-79560868F903}"/>
              </a:ext>
            </a:extLst>
          </p:cNvPr>
          <p:cNvSpPr>
            <a:spLocks noGrp="1"/>
          </p:cNvSpPr>
          <p:nvPr>
            <p:ph type="title"/>
          </p:nvPr>
        </p:nvSpPr>
        <p:spPr/>
        <p:txBody>
          <a:bodyPr/>
          <a:lstStyle/>
          <a:p>
            <a:r>
              <a:rPr lang="en-US" dirty="0"/>
              <a:t>Natural loop</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5812A3-13C0-4D15-9CB7-ADFC8BD37ADD}"/>
                  </a:ext>
                </a:extLst>
              </p:cNvPr>
              <p:cNvSpPr>
                <a:spLocks noGrp="1"/>
              </p:cNvSpPr>
              <p:nvPr>
                <p:ph idx="1"/>
              </p:nvPr>
            </p:nvSpPr>
            <p:spPr/>
            <p:txBody>
              <a:bodyPr>
                <a:normAutofit/>
              </a:bodyPr>
              <a:lstStyle/>
              <a:p>
                <a:r>
                  <a:rPr lang="en-US" dirty="0"/>
                  <a:t>Finding all basic-blocks in a loop corresponding to back edge </a:t>
                </a:r>
                <a14:m>
                  <m:oMath xmlns:m="http://schemas.openxmlformats.org/officeDocument/2006/math">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𝑑</m:t>
                    </m:r>
                  </m:oMath>
                </a14:m>
                <a:endParaRPr lang="en-US" b="0" dirty="0"/>
              </a:p>
            </p:txBody>
          </p:sp>
        </mc:Choice>
        <mc:Fallback xmlns="">
          <p:sp>
            <p:nvSpPr>
              <p:cNvPr id="3" name="Content Placeholder 2">
                <a:extLst>
                  <a:ext uri="{FF2B5EF4-FFF2-40B4-BE49-F238E27FC236}">
                    <a16:creationId xmlns:a16="http://schemas.microsoft.com/office/drawing/2014/main" id="{035812A3-13C0-4D15-9CB7-ADFC8BD37ADD}"/>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271D129F-71CA-4D8C-B59C-692EC5E16A2B}"/>
              </a:ext>
            </a:extLst>
          </p:cNvPr>
          <p:cNvSpPr txBox="1"/>
          <p:nvPr/>
        </p:nvSpPr>
        <p:spPr>
          <a:xfrm>
            <a:off x="2540000" y="2611120"/>
            <a:ext cx="7538720" cy="3477875"/>
          </a:xfrm>
          <a:prstGeom prst="rect">
            <a:avLst/>
          </a:prstGeom>
          <a:noFill/>
        </p:spPr>
        <p:txBody>
          <a:bodyPr wrap="square" rtlCol="0">
            <a:spAutoFit/>
          </a:bodyPr>
          <a:lstStyle/>
          <a:p>
            <a:pPr marL="0" indent="0">
              <a:buNone/>
            </a:pPr>
            <a:r>
              <a:rPr lang="en-IN" sz="2000" dirty="0" err="1">
                <a:latin typeface="Consolas" panose="020B0609020204030204" pitchFamily="49" charset="0"/>
                <a:cs typeface="Arial" panose="020B0604020202020204" pitchFamily="34" charset="0"/>
              </a:rPr>
              <a:t>LoopBody</a:t>
            </a:r>
            <a:r>
              <a:rPr lang="en-IN" sz="2000" dirty="0">
                <a:latin typeface="Consolas" panose="020B0609020204030204" pitchFamily="49" charset="0"/>
                <a:cs typeface="Arial" panose="020B0604020202020204" pitchFamily="34" charset="0"/>
              </a:rPr>
              <a:t> = {d}</a:t>
            </a:r>
          </a:p>
          <a:p>
            <a:pPr marL="0" indent="0">
              <a:buNone/>
            </a:pPr>
            <a:r>
              <a:rPr lang="en-IN" sz="2000" dirty="0" err="1">
                <a:latin typeface="Consolas" panose="020B0609020204030204" pitchFamily="49" charset="0"/>
                <a:cs typeface="Arial" panose="020B0604020202020204" pitchFamily="34" charset="0"/>
              </a:rPr>
              <a:t>WorkList</a:t>
            </a:r>
            <a:r>
              <a:rPr lang="en-IN" sz="2000" dirty="0">
                <a:latin typeface="Consolas" panose="020B0609020204030204" pitchFamily="49" charset="0"/>
                <a:cs typeface="Arial" panose="020B0604020202020204" pitchFamily="34" charset="0"/>
              </a:rPr>
              <a:t> = {n}</a:t>
            </a:r>
          </a:p>
          <a:p>
            <a:pPr marL="0" indent="0">
              <a:buNone/>
            </a:pPr>
            <a:r>
              <a:rPr lang="en-IN" sz="2000" dirty="0">
                <a:latin typeface="Consolas" panose="020B0609020204030204" pitchFamily="49" charset="0"/>
                <a:cs typeface="Arial" panose="020B0604020202020204" pitchFamily="34" charset="0"/>
              </a:rPr>
              <a:t>while (!</a:t>
            </a:r>
            <a:r>
              <a:rPr lang="en-IN" sz="2000" dirty="0" err="1">
                <a:latin typeface="Consolas" panose="020B0609020204030204" pitchFamily="49" charset="0"/>
                <a:cs typeface="Arial" panose="020B0604020202020204" pitchFamily="34" charset="0"/>
              </a:rPr>
              <a:t>WorkList.empty</a:t>
            </a:r>
            <a:r>
              <a:rPr lang="en-IN" sz="2000" dirty="0">
                <a:latin typeface="Consolas" panose="020B0609020204030204" pitchFamily="49" charset="0"/>
                <a:cs typeface="Arial" panose="020B0604020202020204" pitchFamily="34" charset="0"/>
              </a:rPr>
              <a:t>()) {</a:t>
            </a:r>
          </a:p>
          <a:p>
            <a:pPr marL="0" indent="0">
              <a:buNone/>
            </a:pPr>
            <a:r>
              <a:rPr lang="en-IN" sz="2000" dirty="0">
                <a:latin typeface="Consolas" panose="020B0609020204030204" pitchFamily="49" charset="0"/>
                <a:cs typeface="Arial" panose="020B0604020202020204" pitchFamily="34" charset="0"/>
              </a:rPr>
              <a:t>    b = </a:t>
            </a:r>
            <a:r>
              <a:rPr lang="en-IN" sz="2000" dirty="0" err="1">
                <a:latin typeface="Consolas" panose="020B0609020204030204" pitchFamily="49" charset="0"/>
                <a:cs typeface="Arial" panose="020B0604020202020204" pitchFamily="34" charset="0"/>
              </a:rPr>
              <a:t>WorkList.pop</a:t>
            </a:r>
            <a:r>
              <a:rPr lang="en-IN" sz="2000" dirty="0">
                <a:latin typeface="Consolas" panose="020B0609020204030204" pitchFamily="49" charset="0"/>
                <a:cs typeface="Arial" panose="020B0604020202020204" pitchFamily="34" charset="0"/>
              </a:rPr>
              <a:t>();</a:t>
            </a:r>
          </a:p>
          <a:p>
            <a:pPr marL="0" indent="0">
              <a:buNone/>
            </a:pPr>
            <a:r>
              <a:rPr lang="en-IN" sz="2000" dirty="0">
                <a:latin typeface="Consolas" panose="020B0609020204030204" pitchFamily="49" charset="0"/>
                <a:cs typeface="Arial" panose="020B0604020202020204" pitchFamily="34" charset="0"/>
              </a:rPr>
              <a:t>    if (!</a:t>
            </a:r>
            <a:r>
              <a:rPr lang="en-IN" sz="2000" dirty="0" err="1">
                <a:latin typeface="Consolas" panose="020B0609020204030204" pitchFamily="49" charset="0"/>
                <a:cs typeface="Arial" panose="020B0604020202020204" pitchFamily="34" charset="0"/>
              </a:rPr>
              <a:t>LoopBody.contains</a:t>
            </a:r>
            <a:r>
              <a:rPr lang="en-IN" sz="2000" dirty="0">
                <a:latin typeface="Consolas" panose="020B0609020204030204" pitchFamily="49" charset="0"/>
                <a:cs typeface="Arial" panose="020B0604020202020204" pitchFamily="34" charset="0"/>
              </a:rPr>
              <a:t>(b)) {</a:t>
            </a:r>
          </a:p>
          <a:p>
            <a:pPr marL="0" indent="0">
              <a:buNone/>
            </a:pPr>
            <a:r>
              <a:rPr lang="en-IN" sz="2000" dirty="0">
                <a:latin typeface="Consolas" panose="020B0609020204030204" pitchFamily="49" charset="0"/>
                <a:cs typeface="Arial" panose="020B0604020202020204" pitchFamily="34" charset="0"/>
              </a:rPr>
              <a:t>         </a:t>
            </a:r>
            <a:r>
              <a:rPr lang="en-IN" sz="2000" dirty="0" err="1">
                <a:latin typeface="Consolas" panose="020B0609020204030204" pitchFamily="49" charset="0"/>
                <a:cs typeface="Arial" panose="020B0604020202020204" pitchFamily="34" charset="0"/>
              </a:rPr>
              <a:t>LoopBody.insert</a:t>
            </a:r>
            <a:r>
              <a:rPr lang="en-IN" sz="2000" dirty="0">
                <a:latin typeface="Consolas" panose="020B0609020204030204" pitchFamily="49" charset="0"/>
                <a:cs typeface="Arial" panose="020B0604020202020204" pitchFamily="34" charset="0"/>
              </a:rPr>
              <a:t>(b);</a:t>
            </a:r>
          </a:p>
          <a:p>
            <a:pPr marL="0" indent="0">
              <a:buNone/>
            </a:pPr>
            <a:r>
              <a:rPr lang="en-IN" sz="2000" dirty="0">
                <a:latin typeface="Consolas" panose="020B0609020204030204" pitchFamily="49" charset="0"/>
                <a:cs typeface="Arial" panose="020B0604020202020204" pitchFamily="34" charset="0"/>
              </a:rPr>
              <a:t>         foreach (predecessor p of b) {</a:t>
            </a:r>
          </a:p>
          <a:p>
            <a:pPr marL="0" indent="0">
              <a:buNone/>
            </a:pPr>
            <a:r>
              <a:rPr lang="en-IN" sz="2000" dirty="0">
                <a:latin typeface="Consolas" panose="020B0609020204030204" pitchFamily="49" charset="0"/>
                <a:cs typeface="Arial" panose="020B0604020202020204" pitchFamily="34" charset="0"/>
              </a:rPr>
              <a:t>           </a:t>
            </a:r>
            <a:r>
              <a:rPr lang="en-IN" sz="2000" dirty="0" err="1">
                <a:latin typeface="Consolas" panose="020B0609020204030204" pitchFamily="49" charset="0"/>
                <a:cs typeface="Arial" panose="020B0604020202020204" pitchFamily="34" charset="0"/>
              </a:rPr>
              <a:t>WorkList.insert</a:t>
            </a:r>
            <a:r>
              <a:rPr lang="en-IN" sz="2000" dirty="0">
                <a:latin typeface="Consolas" panose="020B0609020204030204" pitchFamily="49" charset="0"/>
                <a:cs typeface="Arial" panose="020B0604020202020204" pitchFamily="34" charset="0"/>
              </a:rPr>
              <a:t>(p);</a:t>
            </a:r>
          </a:p>
          <a:p>
            <a:pPr marL="0" indent="0">
              <a:buNone/>
            </a:pPr>
            <a:r>
              <a:rPr lang="en-IN" sz="2000" dirty="0">
                <a:latin typeface="Consolas" panose="020B0609020204030204" pitchFamily="49" charset="0"/>
                <a:cs typeface="Arial" panose="020B0604020202020204" pitchFamily="34" charset="0"/>
              </a:rPr>
              <a:t>         }           </a:t>
            </a:r>
          </a:p>
          <a:p>
            <a:pPr marL="0" indent="0">
              <a:buNone/>
            </a:pPr>
            <a:r>
              <a:rPr lang="en-IN" sz="2000" dirty="0">
                <a:latin typeface="Consolas" panose="020B0609020204030204" pitchFamily="49" charset="0"/>
                <a:cs typeface="Arial" panose="020B0604020202020204" pitchFamily="34" charset="0"/>
              </a:rPr>
              <a:t>    }</a:t>
            </a:r>
          </a:p>
          <a:p>
            <a:pPr marL="0" indent="0">
              <a:buNone/>
            </a:pPr>
            <a:r>
              <a:rPr lang="en-IN" sz="2000" dirty="0">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104542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FFC73-488A-4B6A-AAFF-B8CF79FBDC69}"/>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F702FD0E-3C59-4974-80F2-0742184A512F}"/>
              </a:ext>
            </a:extLst>
          </p:cNvPr>
          <p:cNvSpPr>
            <a:spLocks noGrp="1"/>
          </p:cNvSpPr>
          <p:nvPr>
            <p:ph idx="1"/>
          </p:nvPr>
        </p:nvSpPr>
        <p:spPr/>
        <p:txBody>
          <a:bodyPr>
            <a:normAutofit/>
          </a:bodyPr>
          <a:lstStyle/>
          <a:p>
            <a:r>
              <a:rPr lang="en-US" dirty="0"/>
              <a:t>Unique pointers</a:t>
            </a:r>
          </a:p>
          <a:p>
            <a:r>
              <a:rPr lang="en-US" dirty="0"/>
              <a:t>Natural Loop</a:t>
            </a:r>
          </a:p>
          <a:p>
            <a:r>
              <a:rPr lang="en-US" dirty="0"/>
              <a:t>Register allocation</a:t>
            </a:r>
          </a:p>
          <a:p>
            <a:pPr lvl="1"/>
            <a:endParaRPr lang="en-US" dirty="0"/>
          </a:p>
        </p:txBody>
      </p:sp>
    </p:spTree>
    <p:extLst>
      <p:ext uri="{BB962C8B-B14F-4D97-AF65-F5344CB8AC3E}">
        <p14:creationId xmlns:p14="http://schemas.microsoft.com/office/powerpoint/2010/main" val="436607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92C22-CB90-4268-9EE4-F95E4EA2D7F8}"/>
              </a:ext>
            </a:extLst>
          </p:cNvPr>
          <p:cNvSpPr>
            <a:spLocks noGrp="1"/>
          </p:cNvSpPr>
          <p:nvPr>
            <p:ph type="title"/>
          </p:nvPr>
        </p:nvSpPr>
        <p:spPr/>
        <p:txBody>
          <a:bodyPr/>
          <a:lstStyle/>
          <a:p>
            <a:r>
              <a:rPr lang="en-US" dirty="0"/>
              <a:t>Loop optimizations</a:t>
            </a:r>
            <a:endParaRPr lang="en-IN" dirty="0"/>
          </a:p>
        </p:txBody>
      </p:sp>
      <p:sp>
        <p:nvSpPr>
          <p:cNvPr id="3" name="Content Placeholder 2">
            <a:extLst>
              <a:ext uri="{FF2B5EF4-FFF2-40B4-BE49-F238E27FC236}">
                <a16:creationId xmlns:a16="http://schemas.microsoft.com/office/drawing/2014/main" id="{E8819E20-BB77-4B0F-A5DC-0532726490B0}"/>
              </a:ext>
            </a:extLst>
          </p:cNvPr>
          <p:cNvSpPr>
            <a:spLocks noGrp="1"/>
          </p:cNvSpPr>
          <p:nvPr>
            <p:ph idx="1"/>
          </p:nvPr>
        </p:nvSpPr>
        <p:spPr/>
        <p:txBody>
          <a:bodyPr/>
          <a:lstStyle/>
          <a:p>
            <a:r>
              <a:rPr lang="en-US"/>
              <a:t>Loop-invariant </a:t>
            </a:r>
            <a:r>
              <a:rPr lang="en-US" dirty="0"/>
              <a:t>code motion</a:t>
            </a:r>
          </a:p>
          <a:p>
            <a:r>
              <a:rPr lang="en-US" dirty="0"/>
              <a:t>Loop unrolling</a:t>
            </a:r>
          </a:p>
          <a:p>
            <a:r>
              <a:rPr lang="en-US" dirty="0"/>
              <a:t>Loop vectorization</a:t>
            </a:r>
          </a:p>
          <a:p>
            <a:r>
              <a:rPr lang="en-US" dirty="0"/>
              <a:t>Optimizing loop for parallelism and locality</a:t>
            </a:r>
            <a:endParaRPr lang="en-IN" dirty="0"/>
          </a:p>
        </p:txBody>
      </p:sp>
    </p:spTree>
    <p:extLst>
      <p:ext uri="{BB962C8B-B14F-4D97-AF65-F5344CB8AC3E}">
        <p14:creationId xmlns:p14="http://schemas.microsoft.com/office/powerpoint/2010/main" val="3810184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28103-F688-42A2-81C4-BE55EF18D79E}"/>
              </a:ext>
            </a:extLst>
          </p:cNvPr>
          <p:cNvSpPr>
            <a:spLocks noGrp="1"/>
          </p:cNvSpPr>
          <p:nvPr>
            <p:ph type="title"/>
          </p:nvPr>
        </p:nvSpPr>
        <p:spPr/>
        <p:txBody>
          <a:bodyPr/>
          <a:lstStyle/>
          <a:p>
            <a:r>
              <a:rPr lang="en-US" dirty="0"/>
              <a:t>Loop-invariant code motion</a:t>
            </a:r>
            <a:endParaRPr lang="en-IN" dirty="0"/>
          </a:p>
        </p:txBody>
      </p:sp>
      <p:sp>
        <p:nvSpPr>
          <p:cNvPr id="3" name="Content Placeholder 2">
            <a:extLst>
              <a:ext uri="{FF2B5EF4-FFF2-40B4-BE49-F238E27FC236}">
                <a16:creationId xmlns:a16="http://schemas.microsoft.com/office/drawing/2014/main" id="{34B4D114-FCBF-4969-9E75-E87B91EB808A}"/>
              </a:ext>
            </a:extLst>
          </p:cNvPr>
          <p:cNvSpPr>
            <a:spLocks noGrp="1"/>
          </p:cNvSpPr>
          <p:nvPr>
            <p:ph idx="1"/>
          </p:nvPr>
        </p:nvSpPr>
        <p:spPr/>
        <p:txBody>
          <a:bodyPr/>
          <a:lstStyle/>
          <a:p>
            <a:r>
              <a:rPr lang="en-US" dirty="0"/>
              <a:t>Loop-invariant code consists of statements inside the loop body that only depend on the definitions outside the loop body or other loop-invariant code</a:t>
            </a:r>
          </a:p>
          <a:p>
            <a:pPr marL="0" indent="0">
              <a:buNone/>
            </a:pPr>
            <a:endParaRPr lang="en-US" dirty="0"/>
          </a:p>
          <a:p>
            <a:pPr marL="0" indent="0">
              <a:buNone/>
            </a:pPr>
            <a:endParaRPr lang="en-US" dirty="0"/>
          </a:p>
          <a:p>
            <a:endParaRPr lang="en-US" dirty="0"/>
          </a:p>
        </p:txBody>
      </p:sp>
      <p:sp>
        <p:nvSpPr>
          <p:cNvPr id="4" name="TextBox 3">
            <a:extLst>
              <a:ext uri="{FF2B5EF4-FFF2-40B4-BE49-F238E27FC236}">
                <a16:creationId xmlns:a16="http://schemas.microsoft.com/office/drawing/2014/main" id="{18C47782-E6B9-4094-AB54-491B16F31468}"/>
              </a:ext>
            </a:extLst>
          </p:cNvPr>
          <p:cNvSpPr txBox="1"/>
          <p:nvPr/>
        </p:nvSpPr>
        <p:spPr>
          <a:xfrm>
            <a:off x="3037840" y="3220720"/>
            <a:ext cx="4155440" cy="3139321"/>
          </a:xfrm>
          <a:prstGeom prst="rect">
            <a:avLst/>
          </a:prstGeom>
          <a:noFill/>
        </p:spPr>
        <p:txBody>
          <a:bodyPr wrap="square" rtlCol="0">
            <a:spAutoFit/>
          </a:bodyPr>
          <a:lstStyle/>
          <a:p>
            <a:pPr marL="0" indent="0">
              <a:buNone/>
            </a:pPr>
            <a:r>
              <a:rPr lang="en-US" dirty="0">
                <a:latin typeface="Consolas" panose="020B0609020204030204" pitchFamily="49" charset="0"/>
              </a:rPr>
              <a:t>Before optimization:</a:t>
            </a:r>
          </a:p>
          <a:p>
            <a:pPr marL="0" indent="0">
              <a:buNone/>
            </a:pPr>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pPr marL="0" indent="0">
              <a:buNone/>
            </a:pPr>
            <a:r>
              <a:rPr lang="en-US" dirty="0">
                <a:latin typeface="Consolas" panose="020B0609020204030204" pitchFamily="49" charset="0"/>
              </a:rPr>
              <a:t>   t = x * y;</a:t>
            </a:r>
          </a:p>
          <a:p>
            <a:pPr marL="0" indent="0">
              <a:buNone/>
            </a:pPr>
            <a:r>
              <a:rPr lang="en-US" dirty="0">
                <a:latin typeface="Consolas" panose="020B0609020204030204" pitchFamily="49" charset="0"/>
              </a:rPr>
              <a:t>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t * z;</a:t>
            </a:r>
          </a:p>
          <a:p>
            <a:pPr marL="0" indent="0">
              <a:buNone/>
            </a:pPr>
            <a:r>
              <a:rPr lang="en-US" dirty="0">
                <a:latin typeface="Consolas" panose="020B0609020204030204" pitchFamily="49" charset="0"/>
              </a:rPr>
              <a:t>}</a:t>
            </a:r>
          </a:p>
          <a:p>
            <a:pPr marL="0" indent="0">
              <a:buNone/>
            </a:pPr>
            <a:r>
              <a:rPr lang="en-US" dirty="0">
                <a:latin typeface="Consolas" panose="020B0609020204030204" pitchFamily="49" charset="0"/>
              </a:rPr>
              <a:t>After optimization:</a:t>
            </a:r>
          </a:p>
          <a:p>
            <a:pPr marL="0" indent="0">
              <a:buNone/>
            </a:pPr>
            <a:r>
              <a:rPr lang="en-US" dirty="0">
                <a:latin typeface="Consolas" panose="020B0609020204030204" pitchFamily="49" charset="0"/>
              </a:rPr>
              <a:t>t = x * y;</a:t>
            </a:r>
          </a:p>
          <a:p>
            <a:pPr marL="0" indent="0">
              <a:buNone/>
            </a:pPr>
            <a:r>
              <a:rPr lang="en-US" dirty="0">
                <a:latin typeface="Consolas" panose="020B0609020204030204" pitchFamily="49" charset="0"/>
              </a:rPr>
              <a:t>t1 = t * z;</a:t>
            </a:r>
          </a:p>
          <a:p>
            <a:pPr marL="0" indent="0">
              <a:buNone/>
            </a:pPr>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pPr marL="0" indent="0">
              <a:buNone/>
            </a:pPr>
            <a:r>
              <a:rPr lang="en-US" dirty="0">
                <a:latin typeface="Consolas" panose="020B0609020204030204" pitchFamily="49" charset="0"/>
              </a:rPr>
              <a:t>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 t1;</a:t>
            </a:r>
          </a:p>
          <a:p>
            <a:pPr marL="0" indent="0">
              <a:buNone/>
            </a:pPr>
            <a:r>
              <a:rPr lang="en-US" dirty="0">
                <a:latin typeface="Consolas" panose="020B0609020204030204" pitchFamily="49" charset="0"/>
              </a:rPr>
              <a:t>}</a:t>
            </a:r>
          </a:p>
        </p:txBody>
      </p:sp>
    </p:spTree>
    <p:extLst>
      <p:ext uri="{BB962C8B-B14F-4D97-AF65-F5344CB8AC3E}">
        <p14:creationId xmlns:p14="http://schemas.microsoft.com/office/powerpoint/2010/main" val="3778513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7DCE-0E43-49D8-9A0A-3D7314B24B86}"/>
              </a:ext>
            </a:extLst>
          </p:cNvPr>
          <p:cNvSpPr>
            <a:spLocks noGrp="1"/>
          </p:cNvSpPr>
          <p:nvPr>
            <p:ph type="title"/>
          </p:nvPr>
        </p:nvSpPr>
        <p:spPr/>
        <p:txBody>
          <a:bodyPr/>
          <a:lstStyle/>
          <a:p>
            <a:r>
              <a:rPr lang="en-US" dirty="0"/>
              <a:t>Loop unrolling</a:t>
            </a:r>
            <a:endParaRPr lang="en-IN" dirty="0"/>
          </a:p>
        </p:txBody>
      </p:sp>
      <p:sp>
        <p:nvSpPr>
          <p:cNvPr id="4" name="TextBox 3">
            <a:extLst>
              <a:ext uri="{FF2B5EF4-FFF2-40B4-BE49-F238E27FC236}">
                <a16:creationId xmlns:a16="http://schemas.microsoft.com/office/drawing/2014/main" id="{9AB65428-EA0F-4E6C-8B87-F5FC6B356AF8}"/>
              </a:ext>
            </a:extLst>
          </p:cNvPr>
          <p:cNvSpPr txBox="1"/>
          <p:nvPr/>
        </p:nvSpPr>
        <p:spPr>
          <a:xfrm>
            <a:off x="2265680" y="1849120"/>
            <a:ext cx="4094480" cy="4247317"/>
          </a:xfrm>
          <a:prstGeom prst="rect">
            <a:avLst/>
          </a:prstGeom>
          <a:noFill/>
        </p:spPr>
        <p:txBody>
          <a:bodyPr wrap="square" rtlCol="0">
            <a:spAutoFit/>
          </a:bodyPr>
          <a:lstStyle/>
          <a:p>
            <a:r>
              <a:rPr lang="en-US" dirty="0">
                <a:latin typeface="Consolas" panose="020B0609020204030204" pitchFamily="49" charset="0"/>
              </a:rPr>
              <a:t>Before unrolling:</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arr2[i];</a:t>
            </a:r>
          </a:p>
          <a:p>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After unrolling:</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arr1[i+1] = arr2[i+1];</a:t>
            </a:r>
          </a:p>
          <a:p>
            <a:r>
              <a:rPr lang="en-US" dirty="0">
                <a:latin typeface="Consolas" panose="020B0609020204030204" pitchFamily="49" charset="0"/>
              </a:rPr>
              <a:t>     arr1[i+2] = arr2[i+2];</a:t>
            </a:r>
          </a:p>
          <a:p>
            <a:r>
              <a:rPr lang="en-US" dirty="0">
                <a:latin typeface="Consolas" panose="020B0609020204030204" pitchFamily="49" charset="0"/>
              </a:rPr>
              <a:t>     arr1[i+3] = arr2[i+3];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arr2[i];</a:t>
            </a:r>
          </a:p>
          <a:p>
            <a:r>
              <a:rPr lang="en-US" dirty="0">
                <a:latin typeface="Consolas" panose="020B0609020204030204" pitchFamily="49" charset="0"/>
              </a:rPr>
              <a:t>}</a:t>
            </a:r>
          </a:p>
        </p:txBody>
      </p:sp>
    </p:spTree>
    <p:extLst>
      <p:ext uri="{BB962C8B-B14F-4D97-AF65-F5344CB8AC3E}">
        <p14:creationId xmlns:p14="http://schemas.microsoft.com/office/powerpoint/2010/main" val="2610746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7DCE-0E43-49D8-9A0A-3D7314B24B86}"/>
              </a:ext>
            </a:extLst>
          </p:cNvPr>
          <p:cNvSpPr>
            <a:spLocks noGrp="1"/>
          </p:cNvSpPr>
          <p:nvPr>
            <p:ph type="title"/>
          </p:nvPr>
        </p:nvSpPr>
        <p:spPr/>
        <p:txBody>
          <a:bodyPr/>
          <a:lstStyle/>
          <a:p>
            <a:r>
              <a:rPr lang="en-US" dirty="0"/>
              <a:t>Loop vectorization</a:t>
            </a:r>
            <a:endParaRPr lang="en-IN" dirty="0"/>
          </a:p>
        </p:txBody>
      </p:sp>
      <p:sp>
        <p:nvSpPr>
          <p:cNvPr id="4" name="TextBox 3">
            <a:extLst>
              <a:ext uri="{FF2B5EF4-FFF2-40B4-BE49-F238E27FC236}">
                <a16:creationId xmlns:a16="http://schemas.microsoft.com/office/drawing/2014/main" id="{9AB65428-EA0F-4E6C-8B87-F5FC6B356AF8}"/>
              </a:ext>
            </a:extLst>
          </p:cNvPr>
          <p:cNvSpPr txBox="1"/>
          <p:nvPr/>
        </p:nvSpPr>
        <p:spPr>
          <a:xfrm>
            <a:off x="1960880" y="1666240"/>
            <a:ext cx="4541520" cy="4801314"/>
          </a:xfrm>
          <a:prstGeom prst="rect">
            <a:avLst/>
          </a:prstGeom>
          <a:noFill/>
        </p:spPr>
        <p:txBody>
          <a:bodyPr wrap="square" rtlCol="0">
            <a:spAutoFit/>
          </a:bodyPr>
          <a:lstStyle/>
          <a:p>
            <a:r>
              <a:rPr lang="en-US" dirty="0">
                <a:latin typeface="Consolas" panose="020B0609020204030204" pitchFamily="49" charset="0"/>
              </a:rPr>
              <a:t>Before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arr1[i+1] = arr2[i+1];</a:t>
            </a:r>
          </a:p>
          <a:p>
            <a:r>
              <a:rPr lang="en-US" dirty="0">
                <a:latin typeface="Consolas" panose="020B0609020204030204" pitchFamily="49" charset="0"/>
              </a:rPr>
              <a:t>     arr1[i+2] = arr2[i+2];</a:t>
            </a:r>
          </a:p>
          <a:p>
            <a:r>
              <a:rPr lang="en-US" dirty="0">
                <a:latin typeface="Consolas" panose="020B0609020204030204" pitchFamily="49" charset="0"/>
              </a:rPr>
              <a:t>     arr1[i+3] = arr2[i+3];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arr2[i];</a:t>
            </a:r>
          </a:p>
          <a:p>
            <a:r>
              <a:rPr lang="en-US" dirty="0">
                <a:latin typeface="Consolas" panose="020B0609020204030204" pitchFamily="49" charset="0"/>
              </a:rPr>
              <a:t>}</a:t>
            </a:r>
          </a:p>
          <a:p>
            <a:r>
              <a:rPr lang="en-US" dirty="0">
                <a:latin typeface="Consolas" panose="020B0609020204030204" pitchFamily="49" charset="0"/>
              </a:rPr>
              <a:t>After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arr1[i:i+3] = arr2[i:i+3];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a:t>
            </a:r>
          </a:p>
        </p:txBody>
      </p:sp>
      <p:sp>
        <p:nvSpPr>
          <p:cNvPr id="5" name="TextBox 4">
            <a:extLst>
              <a:ext uri="{FF2B5EF4-FFF2-40B4-BE49-F238E27FC236}">
                <a16:creationId xmlns:a16="http://schemas.microsoft.com/office/drawing/2014/main" id="{689EFE07-B5CC-4ED9-A2CA-4CAAC582B152}"/>
              </a:ext>
            </a:extLst>
          </p:cNvPr>
          <p:cNvSpPr txBox="1"/>
          <p:nvPr/>
        </p:nvSpPr>
        <p:spPr>
          <a:xfrm>
            <a:off x="7548880" y="2834640"/>
            <a:ext cx="3804920" cy="2677656"/>
          </a:xfrm>
          <a:prstGeom prst="rect">
            <a:avLst/>
          </a:prstGeom>
          <a:noFill/>
        </p:spPr>
        <p:txBody>
          <a:bodyPr wrap="square" rtlCol="0">
            <a:spAutoFit/>
          </a:bodyPr>
          <a:lstStyle/>
          <a:p>
            <a:r>
              <a:rPr lang="en-US" sz="2400" dirty="0">
                <a:solidFill>
                  <a:schemeClr val="accent1"/>
                </a:solidFill>
              </a:rPr>
              <a:t>A vector processor can perform multiple operations in parallel using a single instruction. In other words, the vector operations roughly take the same time as one scalar operation.  </a:t>
            </a:r>
            <a:endParaRPr lang="en-IN" sz="2400" dirty="0">
              <a:solidFill>
                <a:schemeClr val="accent1"/>
              </a:solidFill>
            </a:endParaRPr>
          </a:p>
        </p:txBody>
      </p:sp>
    </p:spTree>
    <p:extLst>
      <p:ext uri="{BB962C8B-B14F-4D97-AF65-F5344CB8AC3E}">
        <p14:creationId xmlns:p14="http://schemas.microsoft.com/office/powerpoint/2010/main" val="597614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A5496-FD59-1B24-D2E8-39B3FEF1BF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FCD2EC-703E-519C-28F3-CF853DF06502}"/>
              </a:ext>
            </a:extLst>
          </p:cNvPr>
          <p:cNvSpPr>
            <a:spLocks noGrp="1"/>
          </p:cNvSpPr>
          <p:nvPr>
            <p:ph type="title"/>
          </p:nvPr>
        </p:nvSpPr>
        <p:spPr/>
        <p:txBody>
          <a:bodyPr/>
          <a:lstStyle/>
          <a:p>
            <a:r>
              <a:rPr lang="en-US" dirty="0"/>
              <a:t>Loop vectorization</a:t>
            </a:r>
            <a:endParaRPr lang="en-IN" dirty="0"/>
          </a:p>
        </p:txBody>
      </p:sp>
      <p:sp>
        <p:nvSpPr>
          <p:cNvPr id="4" name="TextBox 3">
            <a:extLst>
              <a:ext uri="{FF2B5EF4-FFF2-40B4-BE49-F238E27FC236}">
                <a16:creationId xmlns:a16="http://schemas.microsoft.com/office/drawing/2014/main" id="{0E17F4CD-DF14-BC87-2D98-C78BEC8E5C2D}"/>
              </a:ext>
            </a:extLst>
          </p:cNvPr>
          <p:cNvSpPr txBox="1"/>
          <p:nvPr/>
        </p:nvSpPr>
        <p:spPr>
          <a:xfrm>
            <a:off x="1960880" y="1666240"/>
            <a:ext cx="4541520" cy="4801314"/>
          </a:xfrm>
          <a:prstGeom prst="rect">
            <a:avLst/>
          </a:prstGeom>
          <a:noFill/>
        </p:spPr>
        <p:txBody>
          <a:bodyPr wrap="square" rtlCol="0">
            <a:spAutoFit/>
          </a:bodyPr>
          <a:lstStyle/>
          <a:p>
            <a:r>
              <a:rPr lang="en-US" dirty="0">
                <a:latin typeface="Consolas" panose="020B0609020204030204" pitchFamily="49" charset="0"/>
              </a:rPr>
              <a:t>Before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arr1[i+1] = arr2[i+1];</a:t>
            </a:r>
          </a:p>
          <a:p>
            <a:r>
              <a:rPr lang="en-US" dirty="0">
                <a:latin typeface="Consolas" panose="020B0609020204030204" pitchFamily="49" charset="0"/>
              </a:rPr>
              <a:t>     arr1[i+2] = arr2[i+2];</a:t>
            </a:r>
          </a:p>
          <a:p>
            <a:r>
              <a:rPr lang="en-US" dirty="0">
                <a:latin typeface="Consolas" panose="020B0609020204030204" pitchFamily="49" charset="0"/>
              </a:rPr>
              <a:t>     arr1[i+3] = arr2[i+3];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arr2[i];</a:t>
            </a:r>
          </a:p>
          <a:p>
            <a:r>
              <a:rPr lang="en-US" dirty="0">
                <a:latin typeface="Consolas" panose="020B0609020204030204" pitchFamily="49" charset="0"/>
              </a:rPr>
              <a:t>}</a:t>
            </a:r>
          </a:p>
          <a:p>
            <a:r>
              <a:rPr lang="en-US" dirty="0">
                <a:latin typeface="Consolas" panose="020B0609020204030204" pitchFamily="49" charset="0"/>
              </a:rPr>
              <a:t>After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arr1[i:i+3] = arr2[i:i+3];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a:t>
            </a:r>
          </a:p>
        </p:txBody>
      </p:sp>
      <p:sp>
        <p:nvSpPr>
          <p:cNvPr id="5" name="TextBox 4">
            <a:extLst>
              <a:ext uri="{FF2B5EF4-FFF2-40B4-BE49-F238E27FC236}">
                <a16:creationId xmlns:a16="http://schemas.microsoft.com/office/drawing/2014/main" id="{901E57C9-EF6C-5354-55E4-9C67C7DBAD36}"/>
              </a:ext>
            </a:extLst>
          </p:cNvPr>
          <p:cNvSpPr txBox="1"/>
          <p:nvPr/>
        </p:nvSpPr>
        <p:spPr>
          <a:xfrm>
            <a:off x="7548880" y="2834640"/>
            <a:ext cx="3489234" cy="1938992"/>
          </a:xfrm>
          <a:prstGeom prst="rect">
            <a:avLst/>
          </a:prstGeom>
          <a:noFill/>
        </p:spPr>
        <p:txBody>
          <a:bodyPr wrap="square" rtlCol="0">
            <a:spAutoFit/>
          </a:bodyPr>
          <a:lstStyle/>
          <a:p>
            <a:r>
              <a:rPr lang="en-US" sz="2400" dirty="0">
                <a:solidFill>
                  <a:srgbClr val="FF0000"/>
                </a:solidFill>
              </a:rPr>
              <a:t>Does this optimization work if arr1 and arr2 point to the same array but at different offsets?</a:t>
            </a:r>
          </a:p>
          <a:p>
            <a:endParaRPr lang="en-US" sz="2400" dirty="0">
              <a:solidFill>
                <a:schemeClr val="accent1"/>
              </a:solidFill>
            </a:endParaRPr>
          </a:p>
        </p:txBody>
      </p:sp>
    </p:spTree>
    <p:extLst>
      <p:ext uri="{BB962C8B-B14F-4D97-AF65-F5344CB8AC3E}">
        <p14:creationId xmlns:p14="http://schemas.microsoft.com/office/powerpoint/2010/main" val="233127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A8835-E33C-DFB1-582D-4711100854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A8B002-3573-3EEA-F1B9-56E3828A24FB}"/>
              </a:ext>
            </a:extLst>
          </p:cNvPr>
          <p:cNvSpPr>
            <a:spLocks noGrp="1"/>
          </p:cNvSpPr>
          <p:nvPr>
            <p:ph type="title"/>
          </p:nvPr>
        </p:nvSpPr>
        <p:spPr/>
        <p:txBody>
          <a:bodyPr/>
          <a:lstStyle/>
          <a:p>
            <a:r>
              <a:rPr lang="en-US" dirty="0"/>
              <a:t>Loop vectorization</a:t>
            </a:r>
            <a:endParaRPr lang="en-IN" dirty="0"/>
          </a:p>
        </p:txBody>
      </p:sp>
      <p:sp>
        <p:nvSpPr>
          <p:cNvPr id="4" name="TextBox 3">
            <a:extLst>
              <a:ext uri="{FF2B5EF4-FFF2-40B4-BE49-F238E27FC236}">
                <a16:creationId xmlns:a16="http://schemas.microsoft.com/office/drawing/2014/main" id="{580900EB-C184-A728-31B9-A6C0163E9C52}"/>
              </a:ext>
            </a:extLst>
          </p:cNvPr>
          <p:cNvSpPr txBox="1"/>
          <p:nvPr/>
        </p:nvSpPr>
        <p:spPr>
          <a:xfrm>
            <a:off x="1960880" y="1666240"/>
            <a:ext cx="4541520" cy="4801314"/>
          </a:xfrm>
          <a:prstGeom prst="rect">
            <a:avLst/>
          </a:prstGeom>
          <a:noFill/>
        </p:spPr>
        <p:txBody>
          <a:bodyPr wrap="square" rtlCol="0">
            <a:spAutoFit/>
          </a:bodyPr>
          <a:lstStyle/>
          <a:p>
            <a:r>
              <a:rPr lang="en-US" dirty="0">
                <a:latin typeface="Consolas" panose="020B0609020204030204" pitchFamily="49" charset="0"/>
              </a:rPr>
              <a:t>Before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arr1[i+1] = arr2[i+1];</a:t>
            </a:r>
          </a:p>
          <a:p>
            <a:r>
              <a:rPr lang="en-US" dirty="0">
                <a:latin typeface="Consolas" panose="020B0609020204030204" pitchFamily="49" charset="0"/>
              </a:rPr>
              <a:t>     arr1[i+2] = arr2[i+2];</a:t>
            </a:r>
          </a:p>
          <a:p>
            <a:r>
              <a:rPr lang="en-US" dirty="0">
                <a:latin typeface="Consolas" panose="020B0609020204030204" pitchFamily="49" charset="0"/>
              </a:rPr>
              <a:t>     arr1[i+3] = arr2[i+3];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arr2[i];</a:t>
            </a:r>
          </a:p>
          <a:p>
            <a:r>
              <a:rPr lang="en-US" dirty="0">
                <a:latin typeface="Consolas" panose="020B0609020204030204" pitchFamily="49" charset="0"/>
              </a:rPr>
              <a:t>}</a:t>
            </a:r>
          </a:p>
          <a:p>
            <a:r>
              <a:rPr lang="en-US" dirty="0">
                <a:latin typeface="Consolas" panose="020B0609020204030204" pitchFamily="49" charset="0"/>
              </a:rPr>
              <a:t>After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arr1[i:i+3] = arr2[i:i+3];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a:t>
            </a:r>
          </a:p>
        </p:txBody>
      </p:sp>
      <p:sp>
        <p:nvSpPr>
          <p:cNvPr id="5" name="TextBox 4">
            <a:extLst>
              <a:ext uri="{FF2B5EF4-FFF2-40B4-BE49-F238E27FC236}">
                <a16:creationId xmlns:a16="http://schemas.microsoft.com/office/drawing/2014/main" id="{17BCC971-40F8-3D47-DCC3-625771E26D5D}"/>
              </a:ext>
            </a:extLst>
          </p:cNvPr>
          <p:cNvSpPr txBox="1"/>
          <p:nvPr/>
        </p:nvSpPr>
        <p:spPr>
          <a:xfrm>
            <a:off x="7548880" y="2834640"/>
            <a:ext cx="3489234" cy="2677656"/>
          </a:xfrm>
          <a:prstGeom prst="rect">
            <a:avLst/>
          </a:prstGeom>
          <a:noFill/>
        </p:spPr>
        <p:txBody>
          <a:bodyPr wrap="square" rtlCol="0">
            <a:spAutoFit/>
          </a:bodyPr>
          <a:lstStyle/>
          <a:p>
            <a:r>
              <a:rPr lang="en-US" sz="2400" dirty="0">
                <a:solidFill>
                  <a:srgbClr val="FF0000"/>
                </a:solidFill>
              </a:rPr>
              <a:t>Does this optimization work if arr1 and arr2 point to the same array but at different offsets?</a:t>
            </a:r>
          </a:p>
          <a:p>
            <a:endParaRPr lang="en-US" sz="2400" dirty="0">
              <a:solidFill>
                <a:schemeClr val="accent1"/>
              </a:solidFill>
            </a:endParaRPr>
          </a:p>
          <a:p>
            <a:r>
              <a:rPr lang="en-US" sz="2400" dirty="0">
                <a:solidFill>
                  <a:schemeClr val="accent1"/>
                </a:solidFill>
              </a:rPr>
              <a:t>No, it won’t work when, e.g., &amp;arr1[</a:t>
            </a:r>
            <a:r>
              <a:rPr lang="en-US" sz="2400" dirty="0" err="1">
                <a:solidFill>
                  <a:schemeClr val="accent1"/>
                </a:solidFill>
              </a:rPr>
              <a:t>i</a:t>
            </a:r>
            <a:r>
              <a:rPr lang="en-US" sz="2400" dirty="0">
                <a:solidFill>
                  <a:schemeClr val="accent1"/>
                </a:solidFill>
              </a:rPr>
              <a:t>] == &amp;arr2[i-1] </a:t>
            </a:r>
            <a:endParaRPr lang="en-IN" sz="2400" dirty="0">
              <a:solidFill>
                <a:schemeClr val="accent1"/>
              </a:solidFill>
            </a:endParaRPr>
          </a:p>
        </p:txBody>
      </p:sp>
    </p:spTree>
    <p:extLst>
      <p:ext uri="{BB962C8B-B14F-4D97-AF65-F5344CB8AC3E}">
        <p14:creationId xmlns:p14="http://schemas.microsoft.com/office/powerpoint/2010/main" val="53853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7DCE-0E43-49D8-9A0A-3D7314B24B86}"/>
              </a:ext>
            </a:extLst>
          </p:cNvPr>
          <p:cNvSpPr>
            <a:spLocks noGrp="1"/>
          </p:cNvSpPr>
          <p:nvPr>
            <p:ph type="title"/>
          </p:nvPr>
        </p:nvSpPr>
        <p:spPr/>
        <p:txBody>
          <a:bodyPr/>
          <a:lstStyle/>
          <a:p>
            <a:r>
              <a:rPr lang="en-US" dirty="0"/>
              <a:t>Loop vectorization</a:t>
            </a:r>
            <a:endParaRPr lang="en-IN" dirty="0"/>
          </a:p>
        </p:txBody>
      </p:sp>
      <p:sp>
        <p:nvSpPr>
          <p:cNvPr id="4" name="TextBox 3">
            <a:extLst>
              <a:ext uri="{FF2B5EF4-FFF2-40B4-BE49-F238E27FC236}">
                <a16:creationId xmlns:a16="http://schemas.microsoft.com/office/drawing/2014/main" id="{9AB65428-EA0F-4E6C-8B87-F5FC6B356AF8}"/>
              </a:ext>
            </a:extLst>
          </p:cNvPr>
          <p:cNvSpPr txBox="1"/>
          <p:nvPr/>
        </p:nvSpPr>
        <p:spPr>
          <a:xfrm>
            <a:off x="1036320" y="2529840"/>
            <a:ext cx="4541520" cy="2862322"/>
          </a:xfrm>
          <a:prstGeom prst="rect">
            <a:avLst/>
          </a:prstGeom>
          <a:noFill/>
        </p:spPr>
        <p:txBody>
          <a:bodyPr wrap="square" rtlCol="0">
            <a:spAutoFit/>
          </a:bodyPr>
          <a:lstStyle/>
          <a:p>
            <a:r>
              <a:rPr lang="en-US" dirty="0">
                <a:latin typeface="Consolas" panose="020B0609020204030204" pitchFamily="49" charset="0"/>
              </a:rPr>
              <a:t>Before vectorization:</a:t>
            </a:r>
          </a:p>
          <a:p>
            <a:r>
              <a:rPr lang="en-US" dirty="0">
                <a:latin typeface="Consolas" panose="020B0609020204030204" pitchFamily="49" charset="0"/>
              </a:rPr>
              <a:t>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arr1[i+1] = arr2[i+1];</a:t>
            </a:r>
          </a:p>
          <a:p>
            <a:r>
              <a:rPr lang="en-US" dirty="0">
                <a:latin typeface="Consolas" panose="020B0609020204030204" pitchFamily="49" charset="0"/>
              </a:rPr>
              <a:t>     arr1[i+2] = arr2[i+2];</a:t>
            </a:r>
          </a:p>
          <a:p>
            <a:r>
              <a:rPr lang="en-US" dirty="0">
                <a:latin typeface="Consolas" panose="020B0609020204030204" pitchFamily="49" charset="0"/>
              </a:rPr>
              <a:t>     arr1[i+3] = arr2[i+3];</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arr2[i];</a:t>
            </a:r>
          </a:p>
          <a:p>
            <a:r>
              <a:rPr lang="en-US" dirty="0">
                <a:latin typeface="Consolas" panose="020B0609020204030204" pitchFamily="49" charset="0"/>
              </a:rPr>
              <a:t>}</a:t>
            </a:r>
          </a:p>
        </p:txBody>
      </p:sp>
      <p:sp>
        <p:nvSpPr>
          <p:cNvPr id="6" name="TextBox 5">
            <a:extLst>
              <a:ext uri="{FF2B5EF4-FFF2-40B4-BE49-F238E27FC236}">
                <a16:creationId xmlns:a16="http://schemas.microsoft.com/office/drawing/2014/main" id="{CA77D6AE-DC10-4FE9-8CF1-482F5BB0AC8F}"/>
              </a:ext>
            </a:extLst>
          </p:cNvPr>
          <p:cNvSpPr txBox="1"/>
          <p:nvPr/>
        </p:nvSpPr>
        <p:spPr>
          <a:xfrm>
            <a:off x="5506720" y="1209040"/>
            <a:ext cx="5974080" cy="4801314"/>
          </a:xfrm>
          <a:prstGeom prst="rect">
            <a:avLst/>
          </a:prstGeom>
          <a:noFill/>
        </p:spPr>
        <p:txBody>
          <a:bodyPr wrap="square" rtlCol="0">
            <a:spAutoFit/>
          </a:bodyPr>
          <a:lstStyle/>
          <a:p>
            <a:r>
              <a:rPr lang="en-US" dirty="0">
                <a:latin typeface="Consolas" panose="020B0609020204030204" pitchFamily="49" charset="0"/>
              </a:rPr>
              <a:t>After vectorization:</a:t>
            </a:r>
          </a:p>
          <a:p>
            <a:r>
              <a:rPr lang="en-US" dirty="0">
                <a:latin typeface="Consolas" panose="020B0609020204030204" pitchFamily="49" charset="0"/>
              </a:rPr>
              <a:t>if (arr1[0:n] and arr2[0:n] don’t overlap) {</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arr1[i:i+3] = arr2[i:i+3];</a:t>
            </a:r>
          </a:p>
          <a:p>
            <a:r>
              <a:rPr lang="en-US" dirty="0">
                <a:latin typeface="Consolas" panose="020B0609020204030204" pitchFamily="49" charset="0"/>
              </a:rPr>
              <a:t>   }</a:t>
            </a:r>
          </a:p>
          <a:p>
            <a:r>
              <a:rPr lang="en-US" dirty="0">
                <a:latin typeface="Consolas" panose="020B0609020204030204" pitchFamily="49" charset="0"/>
              </a:rPr>
              <a:t>}</a:t>
            </a:r>
          </a:p>
          <a:p>
            <a:r>
              <a:rPr lang="en-US" dirty="0">
                <a:latin typeface="Consolas" panose="020B0609020204030204" pitchFamily="49" charset="0"/>
              </a:rPr>
              <a:t>else {</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0; i+4 &lt; n; </a:t>
            </a:r>
            <a:r>
              <a:rPr lang="en-US" dirty="0" err="1">
                <a:latin typeface="Consolas" panose="020B0609020204030204" pitchFamily="49" charset="0"/>
              </a:rPr>
              <a:t>i</a:t>
            </a:r>
            <a:r>
              <a:rPr lang="en-US" dirty="0">
                <a:latin typeface="Consolas" panose="020B0609020204030204" pitchFamily="49" charset="0"/>
              </a:rPr>
              <a:t>+=4)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arr1[i+1] = arr2[i+1];</a:t>
            </a:r>
          </a:p>
          <a:p>
            <a:r>
              <a:rPr lang="en-US" dirty="0">
                <a:latin typeface="Consolas" panose="020B0609020204030204" pitchFamily="49" charset="0"/>
              </a:rPr>
              <a:t>     arr1[i+2] = arr2[i+2];</a:t>
            </a:r>
          </a:p>
          <a:p>
            <a:r>
              <a:rPr lang="en-US" dirty="0">
                <a:latin typeface="Consolas" panose="020B0609020204030204" pitchFamily="49" charset="0"/>
              </a:rPr>
              <a:t>     arr1[i+3] = arr2[i+3];</a:t>
            </a:r>
          </a:p>
          <a:p>
            <a:r>
              <a:rPr lang="en-US" dirty="0">
                <a:latin typeface="Consolas" panose="020B0609020204030204" pitchFamily="49" charset="0"/>
              </a:rPr>
              <a:t>  }</a:t>
            </a:r>
          </a:p>
          <a:p>
            <a:r>
              <a:rPr lang="en-US" dirty="0">
                <a:latin typeface="Consolas" panose="020B0609020204030204" pitchFamily="49" charset="0"/>
              </a:rPr>
              <a:t>}</a:t>
            </a:r>
          </a:p>
          <a:p>
            <a:r>
              <a:rPr lang="en-US" dirty="0">
                <a:latin typeface="Consolas" panose="020B0609020204030204" pitchFamily="49" charset="0"/>
              </a:rPr>
              <a:t>for (; </a:t>
            </a:r>
            <a:r>
              <a:rPr lang="en-US" dirty="0" err="1">
                <a:latin typeface="Consolas" panose="020B0609020204030204" pitchFamily="49" charset="0"/>
              </a:rPr>
              <a:t>i</a:t>
            </a:r>
            <a:r>
              <a:rPr lang="en-US" dirty="0">
                <a:latin typeface="Consolas" panose="020B0609020204030204" pitchFamily="49" charset="0"/>
              </a:rPr>
              <a:t> &lt; n;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arr1[</a:t>
            </a:r>
            <a:r>
              <a:rPr lang="en-US" dirty="0" err="1">
                <a:latin typeface="Consolas" panose="020B0609020204030204" pitchFamily="49" charset="0"/>
              </a:rPr>
              <a:t>i</a:t>
            </a:r>
            <a:r>
              <a:rPr lang="en-US" dirty="0">
                <a:latin typeface="Consolas" panose="020B0609020204030204" pitchFamily="49" charset="0"/>
              </a:rPr>
              <a:t>] = arr2[</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a:t>
            </a:r>
          </a:p>
        </p:txBody>
      </p:sp>
    </p:spTree>
    <p:extLst>
      <p:ext uri="{BB962C8B-B14F-4D97-AF65-F5344CB8AC3E}">
        <p14:creationId xmlns:p14="http://schemas.microsoft.com/office/powerpoint/2010/main" val="437581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C59C-B5DC-909D-9914-7D69407AC43F}"/>
              </a:ext>
            </a:extLst>
          </p:cNvPr>
          <p:cNvSpPr>
            <a:spLocks noGrp="1"/>
          </p:cNvSpPr>
          <p:nvPr>
            <p:ph type="title"/>
          </p:nvPr>
        </p:nvSpPr>
        <p:spPr/>
        <p:txBody>
          <a:bodyPr/>
          <a:lstStyle/>
          <a:p>
            <a:r>
              <a:rPr lang="en-US" dirty="0"/>
              <a:t>Register allocation</a:t>
            </a:r>
            <a:endParaRPr lang="en-IN" dirty="0"/>
          </a:p>
        </p:txBody>
      </p:sp>
      <p:sp>
        <p:nvSpPr>
          <p:cNvPr id="3" name="Text Placeholder 2">
            <a:extLst>
              <a:ext uri="{FF2B5EF4-FFF2-40B4-BE49-F238E27FC236}">
                <a16:creationId xmlns:a16="http://schemas.microsoft.com/office/drawing/2014/main" id="{25E7B556-366D-E4E9-B468-306FA28A6BB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82403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A5209-4AAA-4FA6-9A49-09002F595319}"/>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1A596263-DBCB-4AAA-9B8A-853E5599278A}"/>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628A59AE-E5B8-4510-BC84-5F52C8EAE7D1}"/>
              </a:ext>
            </a:extLst>
          </p:cNvPr>
          <p:cNvSpPr/>
          <p:nvPr/>
        </p:nvSpPr>
        <p:spPr>
          <a:xfrm>
            <a:off x="4027714" y="2982686"/>
            <a:ext cx="3799115"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Register</a:t>
            </a:r>
          </a:p>
          <a:p>
            <a:pPr algn="ctr"/>
            <a:r>
              <a:rPr lang="en-US" sz="2400" dirty="0"/>
              <a:t>Allocator</a:t>
            </a:r>
          </a:p>
        </p:txBody>
      </p:sp>
      <p:cxnSp>
        <p:nvCxnSpPr>
          <p:cNvPr id="6" name="Straight Arrow Connector 5">
            <a:extLst>
              <a:ext uri="{FF2B5EF4-FFF2-40B4-BE49-F238E27FC236}">
                <a16:creationId xmlns:a16="http://schemas.microsoft.com/office/drawing/2014/main" id="{F20D70DE-EBD0-4A19-8904-C4EF200CE0D0}"/>
              </a:ext>
            </a:extLst>
          </p:cNvPr>
          <p:cNvCxnSpPr/>
          <p:nvPr/>
        </p:nvCxnSpPr>
        <p:spPr>
          <a:xfrm>
            <a:off x="1937657" y="3505200"/>
            <a:ext cx="19920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FFE215B-D39D-4D66-BAF0-7EE681ECC674}"/>
              </a:ext>
            </a:extLst>
          </p:cNvPr>
          <p:cNvCxnSpPr>
            <a:stCxn id="4" idx="3"/>
          </p:cNvCxnSpPr>
          <p:nvPr/>
        </p:nvCxnSpPr>
        <p:spPr>
          <a:xfrm>
            <a:off x="7826829" y="3554186"/>
            <a:ext cx="1491342" cy="27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9ACD777-A515-4999-9EB5-A36761532387}"/>
              </a:ext>
            </a:extLst>
          </p:cNvPr>
          <p:cNvSpPr txBox="1"/>
          <p:nvPr/>
        </p:nvSpPr>
        <p:spPr>
          <a:xfrm>
            <a:off x="2133600" y="3037120"/>
            <a:ext cx="2220686" cy="369332"/>
          </a:xfrm>
          <a:prstGeom prst="rect">
            <a:avLst/>
          </a:prstGeom>
          <a:noFill/>
        </p:spPr>
        <p:txBody>
          <a:bodyPr wrap="square" rtlCol="0">
            <a:spAutoFit/>
          </a:bodyPr>
          <a:lstStyle/>
          <a:p>
            <a:r>
              <a:rPr lang="en-US" dirty="0"/>
              <a:t>Input program</a:t>
            </a:r>
          </a:p>
        </p:txBody>
      </p:sp>
      <p:sp>
        <p:nvSpPr>
          <p:cNvPr id="10" name="TextBox 9">
            <a:extLst>
              <a:ext uri="{FF2B5EF4-FFF2-40B4-BE49-F238E27FC236}">
                <a16:creationId xmlns:a16="http://schemas.microsoft.com/office/drawing/2014/main" id="{1659FF7B-D2ED-4CE3-B81D-379143A4131C}"/>
              </a:ext>
            </a:extLst>
          </p:cNvPr>
          <p:cNvSpPr txBox="1"/>
          <p:nvPr/>
        </p:nvSpPr>
        <p:spPr>
          <a:xfrm>
            <a:off x="8098965" y="3080663"/>
            <a:ext cx="2220686" cy="369332"/>
          </a:xfrm>
          <a:prstGeom prst="rect">
            <a:avLst/>
          </a:prstGeom>
          <a:noFill/>
        </p:spPr>
        <p:txBody>
          <a:bodyPr wrap="square" rtlCol="0">
            <a:spAutoFit/>
          </a:bodyPr>
          <a:lstStyle/>
          <a:p>
            <a:r>
              <a:rPr lang="en-US" dirty="0"/>
              <a:t>Output program</a:t>
            </a:r>
          </a:p>
        </p:txBody>
      </p:sp>
      <p:sp>
        <p:nvSpPr>
          <p:cNvPr id="11" name="TextBox 10">
            <a:extLst>
              <a:ext uri="{FF2B5EF4-FFF2-40B4-BE49-F238E27FC236}">
                <a16:creationId xmlns:a16="http://schemas.microsoft.com/office/drawing/2014/main" id="{A8DA9B50-FA6E-4FB9-8F09-8B76D1AB1E97}"/>
              </a:ext>
            </a:extLst>
          </p:cNvPr>
          <p:cNvSpPr txBox="1"/>
          <p:nvPr/>
        </p:nvSpPr>
        <p:spPr>
          <a:xfrm>
            <a:off x="2242458" y="3581405"/>
            <a:ext cx="2220686" cy="369332"/>
          </a:xfrm>
          <a:prstGeom prst="rect">
            <a:avLst/>
          </a:prstGeom>
          <a:noFill/>
        </p:spPr>
        <p:txBody>
          <a:bodyPr wrap="square" rtlCol="0">
            <a:spAutoFit/>
          </a:bodyPr>
          <a:lstStyle/>
          <a:p>
            <a:r>
              <a:rPr lang="en-US" dirty="0"/>
              <a:t>n registers</a:t>
            </a:r>
          </a:p>
        </p:txBody>
      </p:sp>
      <p:sp>
        <p:nvSpPr>
          <p:cNvPr id="12" name="TextBox 11">
            <a:extLst>
              <a:ext uri="{FF2B5EF4-FFF2-40B4-BE49-F238E27FC236}">
                <a16:creationId xmlns:a16="http://schemas.microsoft.com/office/drawing/2014/main" id="{BE8B3098-ED0E-4D23-9B10-EC57FEDC2684}"/>
              </a:ext>
            </a:extLst>
          </p:cNvPr>
          <p:cNvSpPr txBox="1"/>
          <p:nvPr/>
        </p:nvSpPr>
        <p:spPr>
          <a:xfrm>
            <a:off x="8196938" y="3668492"/>
            <a:ext cx="2220686" cy="369332"/>
          </a:xfrm>
          <a:prstGeom prst="rect">
            <a:avLst/>
          </a:prstGeom>
          <a:noFill/>
        </p:spPr>
        <p:txBody>
          <a:bodyPr wrap="square" rtlCol="0">
            <a:spAutoFit/>
          </a:bodyPr>
          <a:lstStyle/>
          <a:p>
            <a:r>
              <a:rPr lang="en-US" dirty="0"/>
              <a:t>m registers</a:t>
            </a:r>
          </a:p>
        </p:txBody>
      </p:sp>
    </p:spTree>
    <p:extLst>
      <p:ext uri="{BB962C8B-B14F-4D97-AF65-F5344CB8AC3E}">
        <p14:creationId xmlns:p14="http://schemas.microsoft.com/office/powerpoint/2010/main" val="2180594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6090B-C6BD-4E30-8ACD-D46809B2719E}"/>
              </a:ext>
            </a:extLst>
          </p:cNvPr>
          <p:cNvSpPr>
            <a:spLocks noGrp="1"/>
          </p:cNvSpPr>
          <p:nvPr>
            <p:ph type="title"/>
          </p:nvPr>
        </p:nvSpPr>
        <p:spPr/>
        <p:txBody>
          <a:bodyPr/>
          <a:lstStyle/>
          <a:p>
            <a:r>
              <a:rPr lang="en-US" dirty="0"/>
              <a:t>Can we generate code without registers?</a:t>
            </a:r>
            <a:endParaRPr lang="en-IN" dirty="0"/>
          </a:p>
        </p:txBody>
      </p:sp>
      <p:sp>
        <p:nvSpPr>
          <p:cNvPr id="3" name="Content Placeholder 2">
            <a:extLst>
              <a:ext uri="{FF2B5EF4-FFF2-40B4-BE49-F238E27FC236}">
                <a16:creationId xmlns:a16="http://schemas.microsoft.com/office/drawing/2014/main" id="{E23D0BD7-476A-4865-AF1B-74B6F48CB597}"/>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28719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B3118-02DA-64FD-07AE-6CAA67EEBB8A}"/>
              </a:ext>
            </a:extLst>
          </p:cNvPr>
          <p:cNvSpPr>
            <a:spLocks noGrp="1"/>
          </p:cNvSpPr>
          <p:nvPr>
            <p:ph type="title"/>
          </p:nvPr>
        </p:nvSpPr>
        <p:spPr/>
        <p:txBody>
          <a:bodyPr/>
          <a:lstStyle/>
          <a:p>
            <a:r>
              <a:rPr lang="en-US" dirty="0"/>
              <a:t>Unique pointers</a:t>
            </a:r>
            <a:endParaRPr lang="en-IN" dirty="0"/>
          </a:p>
        </p:txBody>
      </p:sp>
      <p:sp>
        <p:nvSpPr>
          <p:cNvPr id="3" name="Text Placeholder 2">
            <a:extLst>
              <a:ext uri="{FF2B5EF4-FFF2-40B4-BE49-F238E27FC236}">
                <a16:creationId xmlns:a16="http://schemas.microsoft.com/office/drawing/2014/main" id="{0A7412A5-7867-551C-0BE8-3099E1BC46D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04884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DE394-A084-49EC-BDE3-AEC104D7908B}"/>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6E4B8F22-C544-406C-AA52-99AA7830ED83}"/>
              </a:ext>
            </a:extLst>
          </p:cNvPr>
          <p:cNvSpPr>
            <a:spLocks noGrp="1"/>
          </p:cNvSpPr>
          <p:nvPr>
            <p:ph idx="1"/>
          </p:nvPr>
        </p:nvSpPr>
        <p:spPr/>
        <p:txBody>
          <a:bodyPr>
            <a:normAutofit lnSpcReduction="10000"/>
          </a:bodyPr>
          <a:lstStyle/>
          <a:p>
            <a:r>
              <a:rPr lang="en-US" dirty="0"/>
              <a:t>In most machine architectures, some or all the operands of an operation must be in register to perform the operation</a:t>
            </a:r>
          </a:p>
          <a:p>
            <a:pPr marL="0" indent="0">
              <a:buNone/>
            </a:pPr>
            <a:r>
              <a:rPr lang="en-US" dirty="0"/>
              <a:t> </a:t>
            </a:r>
          </a:p>
          <a:p>
            <a:pPr marL="0" indent="0">
              <a:buNone/>
            </a:pPr>
            <a:r>
              <a:rPr lang="en-US" dirty="0"/>
              <a:t>var3 = var1 + var2</a:t>
            </a:r>
          </a:p>
          <a:p>
            <a:pPr marL="0" indent="0">
              <a:buNone/>
            </a:pPr>
            <a:endParaRPr lang="en-US" dirty="0"/>
          </a:p>
          <a:p>
            <a:pPr marL="0" indent="0">
              <a:buNone/>
            </a:pPr>
            <a:r>
              <a:rPr lang="en-US" dirty="0"/>
              <a:t>r1 =</a:t>
            </a:r>
            <a:r>
              <a:rPr lang="en-US" dirty="0">
                <a:sym typeface="Wingdings" panose="05000000000000000000" pitchFamily="2" charset="2"/>
              </a:rPr>
              <a:t> load var1</a:t>
            </a:r>
          </a:p>
          <a:p>
            <a:pPr marL="0" indent="0">
              <a:buNone/>
            </a:pPr>
            <a:r>
              <a:rPr lang="en-US" dirty="0">
                <a:sym typeface="Wingdings" panose="05000000000000000000" pitchFamily="2" charset="2"/>
              </a:rPr>
              <a:t>r2 = load var2</a:t>
            </a:r>
            <a:endParaRPr lang="en-US" dirty="0"/>
          </a:p>
          <a:p>
            <a:pPr marL="0" indent="0">
              <a:buNone/>
            </a:pPr>
            <a:r>
              <a:rPr lang="en-US" dirty="0"/>
              <a:t>r3 </a:t>
            </a:r>
            <a:r>
              <a:rPr lang="en-US" dirty="0">
                <a:sym typeface="Wingdings" panose="05000000000000000000" pitchFamily="2" charset="2"/>
              </a:rPr>
              <a:t>= r1 op r2</a:t>
            </a:r>
          </a:p>
          <a:p>
            <a:pPr marL="0" indent="0">
              <a:buNone/>
            </a:pPr>
            <a:r>
              <a:rPr lang="en-US" dirty="0">
                <a:sym typeface="Wingdings" panose="05000000000000000000" pitchFamily="2" charset="2"/>
              </a:rPr>
              <a:t>store r3, var3</a:t>
            </a:r>
          </a:p>
          <a:p>
            <a:pPr marL="0" indent="0">
              <a:buNone/>
            </a:pPr>
            <a:endParaRPr lang="en-US" dirty="0"/>
          </a:p>
        </p:txBody>
      </p:sp>
    </p:spTree>
    <p:extLst>
      <p:ext uri="{BB962C8B-B14F-4D97-AF65-F5344CB8AC3E}">
        <p14:creationId xmlns:p14="http://schemas.microsoft.com/office/powerpoint/2010/main" val="1272323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DAB2-AB4E-491F-91D8-09BFAF5AD3EA}"/>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E865DC1D-A45D-4DD5-AE16-32ACD2655560}"/>
              </a:ext>
            </a:extLst>
          </p:cNvPr>
          <p:cNvSpPr>
            <a:spLocks noGrp="1"/>
          </p:cNvSpPr>
          <p:nvPr>
            <p:ph idx="1"/>
          </p:nvPr>
        </p:nvSpPr>
        <p:spPr/>
        <p:txBody>
          <a:bodyPr/>
          <a:lstStyle/>
          <a:p>
            <a:r>
              <a:rPr lang="en-US" dirty="0"/>
              <a:t>During register allocation, we select the set of variables that reside in registers at each point in the program</a:t>
            </a:r>
          </a:p>
          <a:p>
            <a:endParaRPr lang="en-US" dirty="0"/>
          </a:p>
          <a:p>
            <a:r>
              <a:rPr lang="en-US" dirty="0"/>
              <a:t>The rest of the variables are accessed using load and store instructions</a:t>
            </a:r>
          </a:p>
        </p:txBody>
      </p:sp>
    </p:spTree>
    <p:extLst>
      <p:ext uri="{BB962C8B-B14F-4D97-AF65-F5344CB8AC3E}">
        <p14:creationId xmlns:p14="http://schemas.microsoft.com/office/powerpoint/2010/main" val="2388356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8534C-4840-4440-9905-EC0EF35784FC}"/>
              </a:ext>
            </a:extLst>
          </p:cNvPr>
          <p:cNvSpPr>
            <a:spLocks noGrp="1"/>
          </p:cNvSpPr>
          <p:nvPr>
            <p:ph type="title"/>
          </p:nvPr>
        </p:nvSpPr>
        <p:spPr/>
        <p:txBody>
          <a:bodyPr/>
          <a:lstStyle/>
          <a:p>
            <a:r>
              <a:rPr lang="en-US" dirty="0"/>
              <a:t>Global register allocation</a:t>
            </a:r>
          </a:p>
        </p:txBody>
      </p:sp>
      <p:sp>
        <p:nvSpPr>
          <p:cNvPr id="3" name="Content Placeholder 2">
            <a:extLst>
              <a:ext uri="{FF2B5EF4-FFF2-40B4-BE49-F238E27FC236}">
                <a16:creationId xmlns:a16="http://schemas.microsoft.com/office/drawing/2014/main" id="{65B943FA-1D79-43B7-8EA3-F3E453B538F3}"/>
              </a:ext>
            </a:extLst>
          </p:cNvPr>
          <p:cNvSpPr>
            <a:spLocks noGrp="1"/>
          </p:cNvSpPr>
          <p:nvPr>
            <p:ph idx="1"/>
          </p:nvPr>
        </p:nvSpPr>
        <p:spPr/>
        <p:txBody>
          <a:bodyPr/>
          <a:lstStyle/>
          <a:p>
            <a:r>
              <a:rPr lang="en-US" dirty="0"/>
              <a:t>The idea behind global register allocation is: if two variables are never live at the same time, the same register can be allocated to both of them</a:t>
            </a:r>
          </a:p>
          <a:p>
            <a:endParaRPr lang="en-US" dirty="0"/>
          </a:p>
          <a:p>
            <a:endParaRPr lang="en-US" dirty="0"/>
          </a:p>
          <a:p>
            <a:endParaRPr lang="en-US" dirty="0"/>
          </a:p>
          <a:p>
            <a:endParaRPr lang="en-US" dirty="0"/>
          </a:p>
          <a:p>
            <a:endParaRPr lang="en-US" dirty="0"/>
          </a:p>
          <a:p>
            <a:pPr marL="0" indent="0">
              <a:buNone/>
            </a:pPr>
            <a:r>
              <a:rPr lang="en-US" dirty="0"/>
              <a:t>Section 8.8.4: </a:t>
            </a:r>
            <a:r>
              <a:rPr lang="en-US" dirty="0" err="1"/>
              <a:t>Aho</a:t>
            </a:r>
            <a:r>
              <a:rPr lang="en-US" dirty="0"/>
              <a:t>, </a:t>
            </a:r>
            <a:r>
              <a:rPr lang="en-US" dirty="0" err="1"/>
              <a:t>Ullam</a:t>
            </a:r>
            <a:r>
              <a:rPr lang="en-US" dirty="0"/>
              <a:t>, Lam, </a:t>
            </a:r>
            <a:r>
              <a:rPr lang="en-US" dirty="0" err="1"/>
              <a:t>Sethi</a:t>
            </a:r>
            <a:endParaRPr lang="en-US" dirty="0"/>
          </a:p>
        </p:txBody>
      </p:sp>
    </p:spTree>
    <p:extLst>
      <p:ext uri="{BB962C8B-B14F-4D97-AF65-F5344CB8AC3E}">
        <p14:creationId xmlns:p14="http://schemas.microsoft.com/office/powerpoint/2010/main" val="2312476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88925"/>
            <a:ext cx="10515600" cy="1325563"/>
          </a:xfrm>
        </p:spPr>
        <p:txBody>
          <a:bodyPr/>
          <a:lstStyle/>
          <a:p>
            <a:r>
              <a:rPr lang="en-US" dirty="0"/>
              <a:t>Register allocation</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242751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2503714"/>
            <a:ext cx="1643742" cy="923330"/>
          </a:xfrm>
          <a:prstGeom prst="rect">
            <a:avLst/>
          </a:prstGeom>
          <a:noFill/>
        </p:spPr>
        <p:txBody>
          <a:bodyPr wrap="square" rtlCol="0">
            <a:spAutoFit/>
          </a:bodyPr>
          <a:lstStyle/>
          <a:p>
            <a:r>
              <a:rPr lang="en-US" dirty="0"/>
              <a:t>  a = b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414745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862946" y="422365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527957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5584374"/>
            <a:ext cx="1643742" cy="369332"/>
          </a:xfrm>
          <a:prstGeom prst="rect">
            <a:avLst/>
          </a:prstGeom>
          <a:noFill/>
        </p:spPr>
        <p:txBody>
          <a:bodyPr wrap="square" rtlCol="0">
            <a:spAutoFit/>
          </a:bodyPr>
          <a:lstStyle/>
          <a:p>
            <a:r>
              <a:rPr lang="en-US" dirty="0"/>
              <a:t>   b = d + c</a:t>
            </a:r>
          </a:p>
        </p:txBody>
      </p:sp>
      <p:sp>
        <p:nvSpPr>
          <p:cNvPr id="10" name="Rectangle 9">
            <a:extLst>
              <a:ext uri="{FF2B5EF4-FFF2-40B4-BE49-F238E27FC236}">
                <a16:creationId xmlns:a16="http://schemas.microsoft.com/office/drawing/2014/main" id="{104E023B-01F4-4FFA-B4BA-2BC5B5ECA16D}"/>
              </a:ext>
            </a:extLst>
          </p:cNvPr>
          <p:cNvSpPr/>
          <p:nvPr/>
        </p:nvSpPr>
        <p:spPr>
          <a:xfrm>
            <a:off x="7326084" y="388620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4016830"/>
            <a:ext cx="1643742" cy="646331"/>
          </a:xfrm>
          <a:prstGeom prst="rect">
            <a:avLst/>
          </a:prstGeom>
          <a:noFill/>
        </p:spPr>
        <p:txBody>
          <a:bodyPr wrap="square" rtlCol="0">
            <a:spAutoFit/>
          </a:bodyPr>
          <a:lstStyle/>
          <a:p>
            <a:r>
              <a:rPr lang="en-US" dirty="0"/>
              <a:t>b = c + f</a:t>
            </a:r>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3510644" y="463653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6705600" y="472440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3510644" y="342704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6705600" y="342704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182131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628106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969826" y="472440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5312231"/>
            <a:ext cx="2247900" cy="369332"/>
          </a:xfrm>
          <a:prstGeom prst="rect">
            <a:avLst/>
          </a:prstGeom>
          <a:noFill/>
        </p:spPr>
        <p:txBody>
          <a:bodyPr wrap="square" rtlCol="0">
            <a:spAutoFit/>
          </a:bodyPr>
          <a:lstStyle/>
          <a:p>
            <a:r>
              <a:rPr lang="en-US" dirty="0" err="1">
                <a:solidFill>
                  <a:srgbClr val="FF0000"/>
                </a:solidFill>
              </a:rPr>
              <a:t>b,d,e,f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6400807"/>
            <a:ext cx="2247900" cy="369332"/>
          </a:xfrm>
          <a:prstGeom prst="rect">
            <a:avLst/>
          </a:prstGeom>
          <a:noFill/>
        </p:spPr>
        <p:txBody>
          <a:bodyPr wrap="square" rtlCol="0">
            <a:spAutoFit/>
          </a:bodyPr>
          <a:lstStyle/>
          <a:p>
            <a:r>
              <a:rPr lang="en-US" dirty="0" err="1">
                <a:solidFill>
                  <a:srgbClr val="FF0000"/>
                </a:solidFill>
              </a:rPr>
              <a:t>b,c,d,e,f</a:t>
            </a:r>
            <a:r>
              <a:rPr lang="en-US" dirty="0">
                <a:solidFill>
                  <a:srgbClr val="FF0000"/>
                </a:solidFill>
              </a:rPr>
              <a:t> live</a:t>
            </a:r>
          </a:p>
        </p:txBody>
      </p:sp>
      <p:cxnSp>
        <p:nvCxnSpPr>
          <p:cNvPr id="13" name="Connector: Curved 12">
            <a:extLst>
              <a:ext uri="{FF2B5EF4-FFF2-40B4-BE49-F238E27FC236}">
                <a16:creationId xmlns:a16="http://schemas.microsoft.com/office/drawing/2014/main" id="{400FCAC2-1A59-4D3B-9623-843A9583D0E3}"/>
              </a:ext>
            </a:extLst>
          </p:cNvPr>
          <p:cNvCxnSpPr>
            <a:cxnSpLocks/>
          </p:cNvCxnSpPr>
          <p:nvPr/>
        </p:nvCxnSpPr>
        <p:spPr>
          <a:xfrm rot="5400000" flipH="1">
            <a:off x="3771899" y="4408716"/>
            <a:ext cx="3777346" cy="10883"/>
          </a:xfrm>
          <a:prstGeom prst="curvedConnector5">
            <a:avLst>
              <a:gd name="adj1" fmla="val -6052"/>
              <a:gd name="adj2" fmla="val 39559864"/>
              <a:gd name="adj3" fmla="val 10605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427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242751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2503714"/>
            <a:ext cx="1643742" cy="923330"/>
          </a:xfrm>
          <a:prstGeom prst="rect">
            <a:avLst/>
          </a:prstGeom>
          <a:noFill/>
        </p:spPr>
        <p:txBody>
          <a:bodyPr wrap="square" rtlCol="0">
            <a:spAutoFit/>
          </a:bodyPr>
          <a:lstStyle/>
          <a:p>
            <a:r>
              <a:rPr lang="en-US" dirty="0"/>
              <a:t>  a = b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414745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862946" y="422365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527957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5595261"/>
            <a:ext cx="1643742" cy="369332"/>
          </a:xfrm>
          <a:prstGeom prst="rect">
            <a:avLst/>
          </a:prstGeom>
          <a:noFill/>
        </p:spPr>
        <p:txBody>
          <a:bodyPr wrap="square" rtlCol="0">
            <a:spAutoFit/>
          </a:bodyPr>
          <a:lstStyle/>
          <a:p>
            <a:r>
              <a:rPr lang="en-US" dirty="0"/>
              <a:t>  </a:t>
            </a:r>
          </a:p>
        </p:txBody>
      </p:sp>
      <p:sp>
        <p:nvSpPr>
          <p:cNvPr id="10" name="Rectangle 9">
            <a:extLst>
              <a:ext uri="{FF2B5EF4-FFF2-40B4-BE49-F238E27FC236}">
                <a16:creationId xmlns:a16="http://schemas.microsoft.com/office/drawing/2014/main" id="{104E023B-01F4-4FFA-B4BA-2BC5B5ECA16D}"/>
              </a:ext>
            </a:extLst>
          </p:cNvPr>
          <p:cNvSpPr/>
          <p:nvPr/>
        </p:nvSpPr>
        <p:spPr>
          <a:xfrm>
            <a:off x="7326084" y="388620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4016830"/>
            <a:ext cx="1643742" cy="646331"/>
          </a:xfrm>
          <a:prstGeom prst="rect">
            <a:avLst/>
          </a:prstGeom>
          <a:noFill/>
        </p:spPr>
        <p:txBody>
          <a:bodyPr wrap="square" rtlCol="0">
            <a:spAutoFit/>
          </a:bodyPr>
          <a:lstStyle/>
          <a:p>
            <a:r>
              <a:rPr lang="en-US" dirty="0"/>
              <a:t>b = c + f</a:t>
            </a:r>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3510644" y="463653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6705600" y="472440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3510644" y="342704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6705600" y="342704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182131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628106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969826" y="472440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5312231"/>
            <a:ext cx="2247900" cy="369332"/>
          </a:xfrm>
          <a:prstGeom prst="rect">
            <a:avLst/>
          </a:prstGeom>
          <a:noFill/>
        </p:spPr>
        <p:txBody>
          <a:bodyPr wrap="square" rtlCol="0">
            <a:spAutoFit/>
          </a:bodyPr>
          <a:lstStyle/>
          <a:p>
            <a:r>
              <a:rPr lang="en-US" dirty="0" err="1">
                <a:solidFill>
                  <a:srgbClr val="FF0000"/>
                </a:solidFill>
              </a:rPr>
              <a:t>b,d,e,f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6400807"/>
            <a:ext cx="2247900" cy="369332"/>
          </a:xfrm>
          <a:prstGeom prst="rect">
            <a:avLst/>
          </a:prstGeom>
          <a:noFill/>
        </p:spPr>
        <p:txBody>
          <a:bodyPr wrap="square" rtlCol="0">
            <a:spAutoFit/>
          </a:bodyPr>
          <a:lstStyle/>
          <a:p>
            <a:r>
              <a:rPr lang="en-US" dirty="0" err="1">
                <a:solidFill>
                  <a:srgbClr val="FF0000"/>
                </a:solidFill>
              </a:rPr>
              <a:t>b,c,d,e,f</a:t>
            </a:r>
            <a:r>
              <a:rPr lang="en-US" dirty="0">
                <a:solidFill>
                  <a:srgbClr val="FF0000"/>
                </a:solidFill>
              </a:rPr>
              <a:t> live</a:t>
            </a:r>
          </a:p>
        </p:txBody>
      </p:sp>
      <p:sp>
        <p:nvSpPr>
          <p:cNvPr id="22" name="TextBox 21">
            <a:extLst>
              <a:ext uri="{FF2B5EF4-FFF2-40B4-BE49-F238E27FC236}">
                <a16:creationId xmlns:a16="http://schemas.microsoft.com/office/drawing/2014/main" id="{CF3C1A93-CF80-4E3D-8123-0EAE21EB1A25}"/>
              </a:ext>
            </a:extLst>
          </p:cNvPr>
          <p:cNvSpPr txBox="1"/>
          <p:nvPr/>
        </p:nvSpPr>
        <p:spPr>
          <a:xfrm>
            <a:off x="5072741" y="4865919"/>
            <a:ext cx="2247900" cy="369332"/>
          </a:xfrm>
          <a:prstGeom prst="rect">
            <a:avLst/>
          </a:prstGeom>
          <a:noFill/>
        </p:spPr>
        <p:txBody>
          <a:bodyPr wrap="square" rtlCol="0">
            <a:spAutoFit/>
          </a:bodyPr>
          <a:lstStyle/>
          <a:p>
            <a:r>
              <a:rPr lang="en-US" dirty="0" err="1">
                <a:solidFill>
                  <a:srgbClr val="FF0000"/>
                </a:solidFill>
              </a:rPr>
              <a:t>c,d,e,f</a:t>
            </a:r>
            <a:r>
              <a:rPr lang="en-US" dirty="0">
                <a:solidFill>
                  <a:srgbClr val="FF0000"/>
                </a:solidFill>
              </a:rPr>
              <a:t> </a:t>
            </a:r>
          </a:p>
        </p:txBody>
      </p:sp>
      <p:sp>
        <p:nvSpPr>
          <p:cNvPr id="24" name="TextBox 23">
            <a:extLst>
              <a:ext uri="{FF2B5EF4-FFF2-40B4-BE49-F238E27FC236}">
                <a16:creationId xmlns:a16="http://schemas.microsoft.com/office/drawing/2014/main" id="{3BDCE748-18AC-4901-BE8B-91EC5B24B050}"/>
              </a:ext>
            </a:extLst>
          </p:cNvPr>
          <p:cNvSpPr txBox="1"/>
          <p:nvPr/>
        </p:nvSpPr>
        <p:spPr>
          <a:xfrm>
            <a:off x="8000997" y="4767948"/>
            <a:ext cx="2247900" cy="369332"/>
          </a:xfrm>
          <a:prstGeom prst="rect">
            <a:avLst/>
          </a:prstGeom>
          <a:noFill/>
        </p:spPr>
        <p:txBody>
          <a:bodyPr wrap="square" rtlCol="0">
            <a:spAutoFit/>
          </a:bodyPr>
          <a:lstStyle/>
          <a:p>
            <a:r>
              <a:rPr lang="en-US" dirty="0" err="1">
                <a:solidFill>
                  <a:srgbClr val="FF0000"/>
                </a:solidFill>
              </a:rPr>
              <a:t>b,c,d,e,f</a:t>
            </a:r>
            <a:r>
              <a:rPr lang="en-US" dirty="0">
                <a:solidFill>
                  <a:srgbClr val="FF0000"/>
                </a:solidFill>
              </a:rPr>
              <a:t> </a:t>
            </a:r>
          </a:p>
        </p:txBody>
      </p:sp>
      <p:sp>
        <p:nvSpPr>
          <p:cNvPr id="26" name="TextBox 25">
            <a:extLst>
              <a:ext uri="{FF2B5EF4-FFF2-40B4-BE49-F238E27FC236}">
                <a16:creationId xmlns:a16="http://schemas.microsoft.com/office/drawing/2014/main" id="{10770371-0A55-4DEC-8EDF-D4C9ADEBD012}"/>
              </a:ext>
            </a:extLst>
          </p:cNvPr>
          <p:cNvSpPr txBox="1"/>
          <p:nvPr/>
        </p:nvSpPr>
        <p:spPr>
          <a:xfrm>
            <a:off x="2710545" y="4626434"/>
            <a:ext cx="2247900" cy="369332"/>
          </a:xfrm>
          <a:prstGeom prst="rect">
            <a:avLst/>
          </a:prstGeom>
          <a:noFill/>
        </p:spPr>
        <p:txBody>
          <a:bodyPr wrap="square" rtlCol="0">
            <a:spAutoFit/>
          </a:bodyPr>
          <a:lstStyle/>
          <a:p>
            <a:r>
              <a:rPr lang="en-US" dirty="0" err="1">
                <a:solidFill>
                  <a:srgbClr val="FF0000"/>
                </a:solidFill>
              </a:rPr>
              <a:t>c,d,e,f</a:t>
            </a:r>
            <a:r>
              <a:rPr lang="en-US" dirty="0">
                <a:solidFill>
                  <a:srgbClr val="FF0000"/>
                </a:solidFill>
              </a:rPr>
              <a:t> </a:t>
            </a:r>
          </a:p>
        </p:txBody>
      </p:sp>
      <p:sp>
        <p:nvSpPr>
          <p:cNvPr id="28" name="TextBox 27">
            <a:extLst>
              <a:ext uri="{FF2B5EF4-FFF2-40B4-BE49-F238E27FC236}">
                <a16:creationId xmlns:a16="http://schemas.microsoft.com/office/drawing/2014/main" id="{AF12C7F6-CB07-49A3-9205-AE46C183D512}"/>
              </a:ext>
            </a:extLst>
          </p:cNvPr>
          <p:cNvSpPr txBox="1"/>
          <p:nvPr/>
        </p:nvSpPr>
        <p:spPr>
          <a:xfrm>
            <a:off x="2645231" y="3701149"/>
            <a:ext cx="2247900" cy="369332"/>
          </a:xfrm>
          <a:prstGeom prst="rect">
            <a:avLst/>
          </a:prstGeom>
          <a:noFill/>
        </p:spPr>
        <p:txBody>
          <a:bodyPr wrap="square" rtlCol="0">
            <a:spAutoFit/>
          </a:bodyPr>
          <a:lstStyle/>
          <a:p>
            <a:r>
              <a:rPr lang="en-US" dirty="0" err="1">
                <a:solidFill>
                  <a:srgbClr val="FF0000"/>
                </a:solidFill>
              </a:rPr>
              <a:t>c,d,e</a:t>
            </a:r>
            <a:r>
              <a:rPr lang="en-US" dirty="0">
                <a:solidFill>
                  <a:srgbClr val="FF0000"/>
                </a:solidFill>
              </a:rPr>
              <a:t> </a:t>
            </a:r>
          </a:p>
        </p:txBody>
      </p:sp>
      <p:cxnSp>
        <p:nvCxnSpPr>
          <p:cNvPr id="30" name="Connector: Curved 29">
            <a:extLst>
              <a:ext uri="{FF2B5EF4-FFF2-40B4-BE49-F238E27FC236}">
                <a16:creationId xmlns:a16="http://schemas.microsoft.com/office/drawing/2014/main" id="{525B381F-DAF9-484C-BD50-56B55C074D4C}"/>
              </a:ext>
            </a:extLst>
          </p:cNvPr>
          <p:cNvCxnSpPr>
            <a:cxnSpLocks/>
          </p:cNvCxnSpPr>
          <p:nvPr/>
        </p:nvCxnSpPr>
        <p:spPr>
          <a:xfrm rot="5400000" flipH="1">
            <a:off x="3771899" y="4408716"/>
            <a:ext cx="3777346" cy="10883"/>
          </a:xfrm>
          <a:prstGeom prst="curvedConnector5">
            <a:avLst>
              <a:gd name="adj1" fmla="val -6052"/>
              <a:gd name="adj2" fmla="val 39559864"/>
              <a:gd name="adj3" fmla="val 106052"/>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4BC35DCD-A093-4447-A43F-48598E340DAB}"/>
              </a:ext>
            </a:extLst>
          </p:cNvPr>
          <p:cNvSpPr txBox="1"/>
          <p:nvPr/>
        </p:nvSpPr>
        <p:spPr>
          <a:xfrm>
            <a:off x="4963886" y="5584374"/>
            <a:ext cx="1643742" cy="369332"/>
          </a:xfrm>
          <a:prstGeom prst="rect">
            <a:avLst/>
          </a:prstGeom>
          <a:noFill/>
        </p:spPr>
        <p:txBody>
          <a:bodyPr wrap="square" rtlCol="0">
            <a:spAutoFit/>
          </a:bodyPr>
          <a:lstStyle/>
          <a:p>
            <a:r>
              <a:rPr lang="en-US" dirty="0"/>
              <a:t>   b = d + c</a:t>
            </a:r>
          </a:p>
        </p:txBody>
      </p:sp>
      <p:sp>
        <p:nvSpPr>
          <p:cNvPr id="33" name="TextBox 32">
            <a:extLst>
              <a:ext uri="{FF2B5EF4-FFF2-40B4-BE49-F238E27FC236}">
                <a16:creationId xmlns:a16="http://schemas.microsoft.com/office/drawing/2014/main" id="{BAE37676-8F08-4EFB-BAB0-813E88A10B57}"/>
              </a:ext>
            </a:extLst>
          </p:cNvPr>
          <p:cNvSpPr txBox="1"/>
          <p:nvPr/>
        </p:nvSpPr>
        <p:spPr>
          <a:xfrm>
            <a:off x="8066312" y="3516092"/>
            <a:ext cx="2247900" cy="369332"/>
          </a:xfrm>
          <a:prstGeom prst="rect">
            <a:avLst/>
          </a:prstGeom>
          <a:noFill/>
        </p:spPr>
        <p:txBody>
          <a:bodyPr wrap="square" rtlCol="0">
            <a:spAutoFit/>
          </a:bodyPr>
          <a:lstStyle/>
          <a:p>
            <a:r>
              <a:rPr lang="en-US" dirty="0" err="1">
                <a:solidFill>
                  <a:srgbClr val="FF0000"/>
                </a:solidFill>
              </a:rPr>
              <a:t>c,d,f</a:t>
            </a:r>
            <a:r>
              <a:rPr lang="en-US" dirty="0">
                <a:solidFill>
                  <a:srgbClr val="FF0000"/>
                </a:solidFill>
              </a:rPr>
              <a:t> </a:t>
            </a:r>
          </a:p>
        </p:txBody>
      </p:sp>
      <p:sp>
        <p:nvSpPr>
          <p:cNvPr id="34" name="TextBox 33">
            <a:extLst>
              <a:ext uri="{FF2B5EF4-FFF2-40B4-BE49-F238E27FC236}">
                <a16:creationId xmlns:a16="http://schemas.microsoft.com/office/drawing/2014/main" id="{974B1D33-BC76-4CBE-802F-192CC4630DC6}"/>
              </a:ext>
            </a:extLst>
          </p:cNvPr>
          <p:cNvSpPr txBox="1"/>
          <p:nvPr/>
        </p:nvSpPr>
        <p:spPr>
          <a:xfrm>
            <a:off x="5105400" y="3483434"/>
            <a:ext cx="2247900" cy="369332"/>
          </a:xfrm>
          <a:prstGeom prst="rect">
            <a:avLst/>
          </a:prstGeom>
          <a:noFill/>
        </p:spPr>
        <p:txBody>
          <a:bodyPr wrap="square" rtlCol="0">
            <a:spAutoFit/>
          </a:bodyPr>
          <a:lstStyle/>
          <a:p>
            <a:r>
              <a:rPr lang="en-US" dirty="0" err="1">
                <a:solidFill>
                  <a:srgbClr val="FF0000"/>
                </a:solidFill>
              </a:rPr>
              <a:t>c,d,e,f</a:t>
            </a:r>
            <a:r>
              <a:rPr lang="en-US" dirty="0">
                <a:solidFill>
                  <a:srgbClr val="FF0000"/>
                </a:solidFill>
              </a:rPr>
              <a:t> </a:t>
            </a:r>
          </a:p>
        </p:txBody>
      </p:sp>
      <p:sp>
        <p:nvSpPr>
          <p:cNvPr id="35" name="TextBox 34">
            <a:extLst>
              <a:ext uri="{FF2B5EF4-FFF2-40B4-BE49-F238E27FC236}">
                <a16:creationId xmlns:a16="http://schemas.microsoft.com/office/drawing/2014/main" id="{2F2DB499-09B9-41B2-899B-E9A734501DB7}"/>
              </a:ext>
            </a:extLst>
          </p:cNvPr>
          <p:cNvSpPr txBox="1"/>
          <p:nvPr/>
        </p:nvSpPr>
        <p:spPr>
          <a:xfrm>
            <a:off x="6030686" y="1828806"/>
            <a:ext cx="2247900" cy="369332"/>
          </a:xfrm>
          <a:prstGeom prst="rect">
            <a:avLst/>
          </a:prstGeom>
          <a:noFill/>
        </p:spPr>
        <p:txBody>
          <a:bodyPr wrap="square" rtlCol="0">
            <a:spAutoFit/>
          </a:bodyPr>
          <a:lstStyle/>
          <a:p>
            <a:r>
              <a:rPr lang="en-US" dirty="0" err="1">
                <a:solidFill>
                  <a:srgbClr val="FF0000"/>
                </a:solidFill>
              </a:rPr>
              <a:t>b,c,d,f</a:t>
            </a:r>
            <a:r>
              <a:rPr lang="en-US" dirty="0">
                <a:solidFill>
                  <a:srgbClr val="FF0000"/>
                </a:solidFill>
              </a:rPr>
              <a:t> </a:t>
            </a:r>
          </a:p>
        </p:txBody>
      </p:sp>
      <p:sp>
        <p:nvSpPr>
          <p:cNvPr id="36" name="TextBox 35">
            <a:extLst>
              <a:ext uri="{FF2B5EF4-FFF2-40B4-BE49-F238E27FC236}">
                <a16:creationId xmlns:a16="http://schemas.microsoft.com/office/drawing/2014/main" id="{0CDCF19A-996C-49D3-BF7A-12D3EA70A95D}"/>
              </a:ext>
            </a:extLst>
          </p:cNvPr>
          <p:cNvSpPr txBox="1"/>
          <p:nvPr/>
        </p:nvSpPr>
        <p:spPr>
          <a:xfrm>
            <a:off x="3439886" y="6161315"/>
            <a:ext cx="2247900" cy="369332"/>
          </a:xfrm>
          <a:prstGeom prst="rect">
            <a:avLst/>
          </a:prstGeom>
          <a:noFill/>
        </p:spPr>
        <p:txBody>
          <a:bodyPr wrap="square" rtlCol="0">
            <a:spAutoFit/>
          </a:bodyPr>
          <a:lstStyle/>
          <a:p>
            <a:r>
              <a:rPr lang="en-US" dirty="0" err="1">
                <a:solidFill>
                  <a:srgbClr val="FF0000"/>
                </a:solidFill>
              </a:rPr>
              <a:t>b,c,d,f</a:t>
            </a:r>
            <a:r>
              <a:rPr lang="en-US" dirty="0">
                <a:solidFill>
                  <a:srgbClr val="FF0000"/>
                </a:solidFill>
              </a:rPr>
              <a:t> </a:t>
            </a:r>
          </a:p>
        </p:txBody>
      </p:sp>
      <p:cxnSp>
        <p:nvCxnSpPr>
          <p:cNvPr id="13" name="Straight Arrow Connector 12">
            <a:extLst>
              <a:ext uri="{FF2B5EF4-FFF2-40B4-BE49-F238E27FC236}">
                <a16:creationId xmlns:a16="http://schemas.microsoft.com/office/drawing/2014/main" id="{393853F6-1C67-4DE9-B72E-E01CB391DB24}"/>
              </a:ext>
            </a:extLst>
          </p:cNvPr>
          <p:cNvCxnSpPr/>
          <p:nvPr/>
        </p:nvCxnSpPr>
        <p:spPr>
          <a:xfrm>
            <a:off x="8278586" y="4354286"/>
            <a:ext cx="20356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0455C9D-586C-4585-87B4-DD8949672FE9}"/>
              </a:ext>
            </a:extLst>
          </p:cNvPr>
          <p:cNvSpPr txBox="1"/>
          <p:nvPr/>
        </p:nvSpPr>
        <p:spPr>
          <a:xfrm>
            <a:off x="10406740" y="4114806"/>
            <a:ext cx="2247900" cy="369332"/>
          </a:xfrm>
          <a:prstGeom prst="rect">
            <a:avLst/>
          </a:prstGeom>
          <a:noFill/>
        </p:spPr>
        <p:txBody>
          <a:bodyPr wrap="square" rtlCol="0">
            <a:spAutoFit/>
          </a:bodyPr>
          <a:lstStyle/>
          <a:p>
            <a:r>
              <a:rPr lang="en-US" dirty="0" err="1">
                <a:solidFill>
                  <a:srgbClr val="FF0000"/>
                </a:solidFill>
              </a:rPr>
              <a:t>b,c,d,f</a:t>
            </a:r>
            <a:r>
              <a:rPr lang="en-US" dirty="0">
                <a:solidFill>
                  <a:srgbClr val="FF0000"/>
                </a:solidFill>
              </a:rPr>
              <a:t> </a:t>
            </a:r>
          </a:p>
        </p:txBody>
      </p:sp>
      <p:cxnSp>
        <p:nvCxnSpPr>
          <p:cNvPr id="38" name="Straight Arrow Connector 37">
            <a:extLst>
              <a:ext uri="{FF2B5EF4-FFF2-40B4-BE49-F238E27FC236}">
                <a16:creationId xmlns:a16="http://schemas.microsoft.com/office/drawing/2014/main" id="{9EE35018-E218-486D-B9B5-EF48D83D1E64}"/>
              </a:ext>
            </a:extLst>
          </p:cNvPr>
          <p:cNvCxnSpPr/>
          <p:nvPr/>
        </p:nvCxnSpPr>
        <p:spPr>
          <a:xfrm>
            <a:off x="5851075" y="3113314"/>
            <a:ext cx="20356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EE9BBE2-704C-433D-9EDA-6EE14758E2F5}"/>
              </a:ext>
            </a:extLst>
          </p:cNvPr>
          <p:cNvSpPr txBox="1"/>
          <p:nvPr/>
        </p:nvSpPr>
        <p:spPr>
          <a:xfrm>
            <a:off x="7859486" y="2906491"/>
            <a:ext cx="2247900" cy="369332"/>
          </a:xfrm>
          <a:prstGeom prst="rect">
            <a:avLst/>
          </a:prstGeom>
          <a:noFill/>
        </p:spPr>
        <p:txBody>
          <a:bodyPr wrap="square" rtlCol="0">
            <a:spAutoFit/>
          </a:bodyPr>
          <a:lstStyle/>
          <a:p>
            <a:r>
              <a:rPr lang="en-US" dirty="0" err="1">
                <a:solidFill>
                  <a:srgbClr val="FF0000"/>
                </a:solidFill>
              </a:rPr>
              <a:t>a,c,d,f</a:t>
            </a:r>
            <a:r>
              <a:rPr lang="en-US" dirty="0">
                <a:solidFill>
                  <a:srgbClr val="FF0000"/>
                </a:solidFill>
              </a:rPr>
              <a:t> </a:t>
            </a:r>
          </a:p>
        </p:txBody>
      </p:sp>
      <p:cxnSp>
        <p:nvCxnSpPr>
          <p:cNvPr id="40" name="Straight Arrow Connector 39">
            <a:extLst>
              <a:ext uri="{FF2B5EF4-FFF2-40B4-BE49-F238E27FC236}">
                <a16:creationId xmlns:a16="http://schemas.microsoft.com/office/drawing/2014/main" id="{98DF0220-C191-454E-80E2-F3F70F063C42}"/>
              </a:ext>
            </a:extLst>
          </p:cNvPr>
          <p:cNvCxnSpPr/>
          <p:nvPr/>
        </p:nvCxnSpPr>
        <p:spPr>
          <a:xfrm>
            <a:off x="5883729" y="2830284"/>
            <a:ext cx="20356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A3B8A86-B068-4EC0-8005-7A9B333161EE}"/>
              </a:ext>
            </a:extLst>
          </p:cNvPr>
          <p:cNvSpPr txBox="1"/>
          <p:nvPr/>
        </p:nvSpPr>
        <p:spPr>
          <a:xfrm>
            <a:off x="7892143" y="2579917"/>
            <a:ext cx="2247900" cy="369332"/>
          </a:xfrm>
          <a:prstGeom prst="rect">
            <a:avLst/>
          </a:prstGeom>
          <a:noFill/>
        </p:spPr>
        <p:txBody>
          <a:bodyPr wrap="square" rtlCol="0">
            <a:spAutoFit/>
          </a:bodyPr>
          <a:lstStyle/>
          <a:p>
            <a:r>
              <a:rPr lang="en-US" dirty="0" err="1">
                <a:solidFill>
                  <a:srgbClr val="FF0000"/>
                </a:solidFill>
              </a:rPr>
              <a:t>a,c,d,f</a:t>
            </a:r>
            <a:r>
              <a:rPr lang="en-US" dirty="0">
                <a:solidFill>
                  <a:srgbClr val="FF0000"/>
                </a:solidFill>
              </a:rPr>
              <a:t> </a:t>
            </a:r>
          </a:p>
        </p:txBody>
      </p:sp>
    </p:spTree>
    <p:extLst>
      <p:ext uri="{BB962C8B-B14F-4D97-AF65-F5344CB8AC3E}">
        <p14:creationId xmlns:p14="http://schemas.microsoft.com/office/powerpoint/2010/main" val="3799213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Register-interference graph</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sp>
        <p:nvSpPr>
          <p:cNvPr id="5" name="TextBox 4">
            <a:extLst>
              <a:ext uri="{FF2B5EF4-FFF2-40B4-BE49-F238E27FC236}">
                <a16:creationId xmlns:a16="http://schemas.microsoft.com/office/drawing/2014/main" id="{2B3524B0-CBEC-479D-9E5C-3F4D314CF7EE}"/>
              </a:ext>
            </a:extLst>
          </p:cNvPr>
          <p:cNvSpPr txBox="1"/>
          <p:nvPr/>
        </p:nvSpPr>
        <p:spPr>
          <a:xfrm>
            <a:off x="8849360" y="4724400"/>
            <a:ext cx="3189514"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nodes in the register-interference graph are variables, and an edge connects two nodes if both the nodes are live at some program point.</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607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Register-interference graph</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sp>
        <p:nvSpPr>
          <p:cNvPr id="5" name="TextBox 4">
            <a:extLst>
              <a:ext uri="{FF2B5EF4-FFF2-40B4-BE49-F238E27FC236}">
                <a16:creationId xmlns:a16="http://schemas.microsoft.com/office/drawing/2014/main" id="{2B3524B0-CBEC-479D-9E5C-3F4D314CF7EE}"/>
              </a:ext>
            </a:extLst>
          </p:cNvPr>
          <p:cNvSpPr txBox="1"/>
          <p:nvPr/>
        </p:nvSpPr>
        <p:spPr>
          <a:xfrm>
            <a:off x="8849360" y="4998720"/>
            <a:ext cx="3189514"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 we assign the same register to two variables that are connected using an edge? </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8871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1568-75CA-B803-89A6-5782017F354D}"/>
              </a:ext>
            </a:extLst>
          </p:cNvPr>
          <p:cNvSpPr>
            <a:spLocks noGrp="1"/>
          </p:cNvSpPr>
          <p:nvPr>
            <p:ph type="title"/>
          </p:nvPr>
        </p:nvSpPr>
        <p:spPr/>
        <p:txBody>
          <a:bodyPr/>
          <a:lstStyle/>
          <a:p>
            <a:r>
              <a:rPr lang="en-US" dirty="0"/>
              <a:t>Graph coloring</a:t>
            </a:r>
            <a:endParaRPr lang="en-IN" dirty="0"/>
          </a:p>
        </p:txBody>
      </p:sp>
      <p:sp>
        <p:nvSpPr>
          <p:cNvPr id="3" name="Text Placeholder 2">
            <a:extLst>
              <a:ext uri="{FF2B5EF4-FFF2-40B4-BE49-F238E27FC236}">
                <a16:creationId xmlns:a16="http://schemas.microsoft.com/office/drawing/2014/main" id="{8C832BFF-650D-2C54-C6E1-7C8C6672B40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52944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A95F-E795-407D-9F67-B194AEEE42D7}"/>
              </a:ext>
            </a:extLst>
          </p:cNvPr>
          <p:cNvSpPr>
            <a:spLocks noGrp="1"/>
          </p:cNvSpPr>
          <p:nvPr>
            <p:ph type="title"/>
          </p:nvPr>
        </p:nvSpPr>
        <p:spPr/>
        <p:txBody>
          <a:bodyPr/>
          <a:lstStyle/>
          <a:p>
            <a:r>
              <a:rPr lang="en-US" dirty="0"/>
              <a:t>Graph coloring</a:t>
            </a:r>
          </a:p>
        </p:txBody>
      </p:sp>
      <p:sp>
        <p:nvSpPr>
          <p:cNvPr id="3" name="Content Placeholder 2">
            <a:extLst>
              <a:ext uri="{FF2B5EF4-FFF2-40B4-BE49-F238E27FC236}">
                <a16:creationId xmlns:a16="http://schemas.microsoft.com/office/drawing/2014/main" id="{368799B0-C503-4FC1-ABBA-39490BA4C70D}"/>
              </a:ext>
            </a:extLst>
          </p:cNvPr>
          <p:cNvSpPr>
            <a:spLocks noGrp="1"/>
          </p:cNvSpPr>
          <p:nvPr>
            <p:ph idx="1"/>
          </p:nvPr>
        </p:nvSpPr>
        <p:spPr/>
        <p:txBody>
          <a:bodyPr/>
          <a:lstStyle/>
          <a:p>
            <a:r>
              <a:rPr lang="en-US" dirty="0"/>
              <a:t>A graph is colored if each node has been assigned a color in such a way that adjacent nodes have different color</a:t>
            </a:r>
          </a:p>
          <a:p>
            <a:endParaRPr lang="en-US" dirty="0"/>
          </a:p>
          <a:p>
            <a:r>
              <a:rPr lang="en-US" dirty="0"/>
              <a:t>A graph is </a:t>
            </a:r>
            <a:r>
              <a:rPr lang="en-US" dirty="0">
                <a:solidFill>
                  <a:schemeClr val="accent1"/>
                </a:solidFill>
              </a:rPr>
              <a:t>k-colorable</a:t>
            </a:r>
            <a:r>
              <a:rPr lang="en-US" dirty="0"/>
              <a:t> if it can be colored using </a:t>
            </a:r>
            <a:r>
              <a:rPr lang="en-US" dirty="0">
                <a:solidFill>
                  <a:schemeClr val="accent1"/>
                </a:solidFill>
              </a:rPr>
              <a:t>k</a:t>
            </a:r>
            <a:r>
              <a:rPr lang="en-US" dirty="0"/>
              <a:t> colors</a:t>
            </a:r>
          </a:p>
        </p:txBody>
      </p:sp>
    </p:spTree>
    <p:extLst>
      <p:ext uri="{BB962C8B-B14F-4D97-AF65-F5344CB8AC3E}">
        <p14:creationId xmlns:p14="http://schemas.microsoft.com/office/powerpoint/2010/main" val="3024164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23D0F-FF49-467E-9673-3F5A0A5AA1FF}"/>
              </a:ext>
            </a:extLst>
          </p:cNvPr>
          <p:cNvSpPr>
            <a:spLocks noGrp="1"/>
          </p:cNvSpPr>
          <p:nvPr>
            <p:ph type="title"/>
          </p:nvPr>
        </p:nvSpPr>
        <p:spPr/>
        <p:txBody>
          <a:bodyPr/>
          <a:lstStyle/>
          <a:p>
            <a:r>
              <a:rPr lang="en-US" dirty="0"/>
              <a:t>Graph coloring</a:t>
            </a:r>
            <a:endParaRPr lang="en-IN" dirty="0"/>
          </a:p>
        </p:txBody>
      </p:sp>
      <p:sp>
        <p:nvSpPr>
          <p:cNvPr id="3" name="Content Placeholder 2">
            <a:extLst>
              <a:ext uri="{FF2B5EF4-FFF2-40B4-BE49-F238E27FC236}">
                <a16:creationId xmlns:a16="http://schemas.microsoft.com/office/drawing/2014/main" id="{F26FF8EE-FFEB-46E2-A084-BE02C8EB72AA}"/>
              </a:ext>
            </a:extLst>
          </p:cNvPr>
          <p:cNvSpPr>
            <a:spLocks noGrp="1"/>
          </p:cNvSpPr>
          <p:nvPr>
            <p:ph idx="1"/>
          </p:nvPr>
        </p:nvSpPr>
        <p:spPr/>
        <p:txBody>
          <a:bodyPr/>
          <a:lstStyle/>
          <a:p>
            <a:endParaRPr lang="en-IN" dirty="0"/>
          </a:p>
        </p:txBody>
      </p:sp>
      <p:cxnSp>
        <p:nvCxnSpPr>
          <p:cNvPr id="5" name="Straight Connector 4">
            <a:extLst>
              <a:ext uri="{FF2B5EF4-FFF2-40B4-BE49-F238E27FC236}">
                <a16:creationId xmlns:a16="http://schemas.microsoft.com/office/drawing/2014/main" id="{0E5AD032-B546-4480-8C8F-787B248B3720}"/>
              </a:ext>
            </a:extLst>
          </p:cNvPr>
          <p:cNvCxnSpPr/>
          <p:nvPr/>
        </p:nvCxnSpPr>
        <p:spPr>
          <a:xfrm flipV="1">
            <a:off x="3271520" y="2560320"/>
            <a:ext cx="1391920" cy="975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80065C1-1A99-4592-A218-23E9E9752989}"/>
              </a:ext>
            </a:extLst>
          </p:cNvPr>
          <p:cNvCxnSpPr/>
          <p:nvPr/>
        </p:nvCxnSpPr>
        <p:spPr>
          <a:xfrm>
            <a:off x="4663440" y="2560320"/>
            <a:ext cx="1290320" cy="975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C423CA-CE23-46E1-9DDF-E1F97E7295C3}"/>
              </a:ext>
            </a:extLst>
          </p:cNvPr>
          <p:cNvCxnSpPr/>
          <p:nvPr/>
        </p:nvCxnSpPr>
        <p:spPr>
          <a:xfrm>
            <a:off x="3271520" y="3535680"/>
            <a:ext cx="1320800" cy="113792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115218E-DCDD-4CD4-AE7E-32D4221B660C}"/>
              </a:ext>
            </a:extLst>
          </p:cNvPr>
          <p:cNvSpPr txBox="1"/>
          <p:nvPr/>
        </p:nvSpPr>
        <p:spPr>
          <a:xfrm>
            <a:off x="4500880" y="2255520"/>
            <a:ext cx="1188720" cy="369332"/>
          </a:xfrm>
          <a:prstGeom prst="rect">
            <a:avLst/>
          </a:prstGeom>
          <a:noFill/>
        </p:spPr>
        <p:txBody>
          <a:bodyPr wrap="square" rtlCol="0">
            <a:spAutoFit/>
          </a:bodyPr>
          <a:lstStyle/>
          <a:p>
            <a:r>
              <a:rPr lang="en-US" dirty="0"/>
              <a:t>A</a:t>
            </a:r>
            <a:endParaRPr lang="en-IN" dirty="0"/>
          </a:p>
        </p:txBody>
      </p:sp>
      <p:sp>
        <p:nvSpPr>
          <p:cNvPr id="20" name="TextBox 19">
            <a:extLst>
              <a:ext uri="{FF2B5EF4-FFF2-40B4-BE49-F238E27FC236}">
                <a16:creationId xmlns:a16="http://schemas.microsoft.com/office/drawing/2014/main" id="{2C3392DC-9AE5-4A46-9911-6665FC3AA60E}"/>
              </a:ext>
            </a:extLst>
          </p:cNvPr>
          <p:cNvSpPr txBox="1"/>
          <p:nvPr/>
        </p:nvSpPr>
        <p:spPr>
          <a:xfrm>
            <a:off x="2956560" y="3332480"/>
            <a:ext cx="1188720" cy="369332"/>
          </a:xfrm>
          <a:prstGeom prst="rect">
            <a:avLst/>
          </a:prstGeom>
          <a:noFill/>
        </p:spPr>
        <p:txBody>
          <a:bodyPr wrap="square" rtlCol="0">
            <a:spAutoFit/>
          </a:bodyPr>
          <a:lstStyle/>
          <a:p>
            <a:r>
              <a:rPr lang="en-US" dirty="0"/>
              <a:t>B</a:t>
            </a:r>
            <a:endParaRPr lang="en-IN" dirty="0"/>
          </a:p>
        </p:txBody>
      </p:sp>
      <p:sp>
        <p:nvSpPr>
          <p:cNvPr id="22" name="TextBox 21">
            <a:extLst>
              <a:ext uri="{FF2B5EF4-FFF2-40B4-BE49-F238E27FC236}">
                <a16:creationId xmlns:a16="http://schemas.microsoft.com/office/drawing/2014/main" id="{ECC17E1D-4AFA-49CD-A3F9-A2BCBE800254}"/>
              </a:ext>
            </a:extLst>
          </p:cNvPr>
          <p:cNvSpPr txBox="1"/>
          <p:nvPr/>
        </p:nvSpPr>
        <p:spPr>
          <a:xfrm>
            <a:off x="4399280" y="4643120"/>
            <a:ext cx="1188720" cy="369332"/>
          </a:xfrm>
          <a:prstGeom prst="rect">
            <a:avLst/>
          </a:prstGeom>
          <a:noFill/>
        </p:spPr>
        <p:txBody>
          <a:bodyPr wrap="square" rtlCol="0">
            <a:spAutoFit/>
          </a:bodyPr>
          <a:lstStyle/>
          <a:p>
            <a:r>
              <a:rPr lang="en-US" dirty="0"/>
              <a:t>C</a:t>
            </a:r>
            <a:endParaRPr lang="en-IN" dirty="0"/>
          </a:p>
        </p:txBody>
      </p:sp>
      <p:sp>
        <p:nvSpPr>
          <p:cNvPr id="24" name="TextBox 23">
            <a:extLst>
              <a:ext uri="{FF2B5EF4-FFF2-40B4-BE49-F238E27FC236}">
                <a16:creationId xmlns:a16="http://schemas.microsoft.com/office/drawing/2014/main" id="{989AC6BF-3C80-4765-A239-7E5789F688D9}"/>
              </a:ext>
            </a:extLst>
          </p:cNvPr>
          <p:cNvSpPr txBox="1"/>
          <p:nvPr/>
        </p:nvSpPr>
        <p:spPr>
          <a:xfrm>
            <a:off x="5943600" y="3342640"/>
            <a:ext cx="1188720" cy="369332"/>
          </a:xfrm>
          <a:prstGeom prst="rect">
            <a:avLst/>
          </a:prstGeom>
          <a:noFill/>
        </p:spPr>
        <p:txBody>
          <a:bodyPr wrap="square" rtlCol="0">
            <a:spAutoFit/>
          </a:bodyPr>
          <a:lstStyle/>
          <a:p>
            <a:r>
              <a:rPr lang="en-US" dirty="0"/>
              <a:t>D</a:t>
            </a:r>
            <a:endParaRPr lang="en-IN" dirty="0"/>
          </a:p>
        </p:txBody>
      </p:sp>
      <p:sp>
        <p:nvSpPr>
          <p:cNvPr id="25" name="TextBox 24">
            <a:extLst>
              <a:ext uri="{FF2B5EF4-FFF2-40B4-BE49-F238E27FC236}">
                <a16:creationId xmlns:a16="http://schemas.microsoft.com/office/drawing/2014/main" id="{7350FD41-1C0A-497A-9F43-D6A3A5CD65D0}"/>
              </a:ext>
            </a:extLst>
          </p:cNvPr>
          <p:cNvSpPr txBox="1"/>
          <p:nvPr/>
        </p:nvSpPr>
        <p:spPr>
          <a:xfrm>
            <a:off x="8483600" y="2624853"/>
            <a:ext cx="245872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 we color this graph using three colors: Blue, Red and Green?</a:t>
            </a:r>
            <a:endParaRPr lang="en-IN" dirty="0">
              <a:latin typeface="Arial" panose="020B0604020202020204" pitchFamily="34" charset="0"/>
              <a:cs typeface="Arial" panose="020B0604020202020204" pitchFamily="34" charset="0"/>
            </a:endParaRPr>
          </a:p>
        </p:txBody>
      </p:sp>
      <p:cxnSp>
        <p:nvCxnSpPr>
          <p:cNvPr id="27" name="Straight Connector 26">
            <a:extLst>
              <a:ext uri="{FF2B5EF4-FFF2-40B4-BE49-F238E27FC236}">
                <a16:creationId xmlns:a16="http://schemas.microsoft.com/office/drawing/2014/main" id="{56A96124-3666-4E03-B7C4-F1F551F1CB73}"/>
              </a:ext>
            </a:extLst>
          </p:cNvPr>
          <p:cNvCxnSpPr>
            <a:cxnSpLocks/>
            <a:endCxn id="24" idx="1"/>
          </p:cNvCxnSpPr>
          <p:nvPr/>
        </p:nvCxnSpPr>
        <p:spPr>
          <a:xfrm flipV="1">
            <a:off x="3271520" y="3527306"/>
            <a:ext cx="2672080" cy="8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10DA947-2108-4F2B-A452-83FDB0DE264F}"/>
              </a:ext>
            </a:extLst>
          </p:cNvPr>
          <p:cNvCxnSpPr>
            <a:endCxn id="24" idx="1"/>
          </p:cNvCxnSpPr>
          <p:nvPr/>
        </p:nvCxnSpPr>
        <p:spPr>
          <a:xfrm flipV="1">
            <a:off x="4622800" y="3527306"/>
            <a:ext cx="1320800" cy="1146294"/>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CF6767E-1474-4A3C-8A59-299657B4565D}"/>
              </a:ext>
            </a:extLst>
          </p:cNvPr>
          <p:cNvSpPr txBox="1"/>
          <p:nvPr/>
        </p:nvSpPr>
        <p:spPr>
          <a:xfrm>
            <a:off x="5943600" y="4439920"/>
            <a:ext cx="1188720" cy="369332"/>
          </a:xfrm>
          <a:prstGeom prst="rect">
            <a:avLst/>
          </a:prstGeom>
          <a:noFill/>
        </p:spPr>
        <p:txBody>
          <a:bodyPr wrap="square" rtlCol="0">
            <a:spAutoFit/>
          </a:bodyPr>
          <a:lstStyle/>
          <a:p>
            <a:r>
              <a:rPr lang="en-US" dirty="0"/>
              <a:t>E</a:t>
            </a:r>
            <a:endParaRPr lang="en-IN" dirty="0"/>
          </a:p>
        </p:txBody>
      </p:sp>
      <p:cxnSp>
        <p:nvCxnSpPr>
          <p:cNvPr id="33" name="Straight Connector 32">
            <a:extLst>
              <a:ext uri="{FF2B5EF4-FFF2-40B4-BE49-F238E27FC236}">
                <a16:creationId xmlns:a16="http://schemas.microsoft.com/office/drawing/2014/main" id="{0D7A3E83-51FD-4684-98EA-9E866F34B074}"/>
              </a:ext>
            </a:extLst>
          </p:cNvPr>
          <p:cNvCxnSpPr>
            <a:endCxn id="31" idx="1"/>
          </p:cNvCxnSpPr>
          <p:nvPr/>
        </p:nvCxnSpPr>
        <p:spPr>
          <a:xfrm flipV="1">
            <a:off x="4602480" y="4624586"/>
            <a:ext cx="1341120" cy="18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CF15BAF-BD93-45F1-8605-315BE27801F5}"/>
              </a:ext>
            </a:extLst>
          </p:cNvPr>
          <p:cNvCxnSpPr>
            <a:stCxn id="24" idx="1"/>
          </p:cNvCxnSpPr>
          <p:nvPr/>
        </p:nvCxnSpPr>
        <p:spPr>
          <a:xfrm>
            <a:off x="5943600" y="3527306"/>
            <a:ext cx="0" cy="10972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0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477C9-AB56-4FE4-8772-BCAC739AA670}"/>
              </a:ext>
            </a:extLst>
          </p:cNvPr>
          <p:cNvSpPr>
            <a:spLocks noGrp="1"/>
          </p:cNvSpPr>
          <p:nvPr>
            <p:ph type="title"/>
          </p:nvPr>
        </p:nvSpPr>
        <p:spPr/>
        <p:txBody>
          <a:bodyPr/>
          <a:lstStyle/>
          <a:p>
            <a:r>
              <a:rPr lang="en-US" dirty="0"/>
              <a:t>Unique pointers</a:t>
            </a:r>
          </a:p>
        </p:txBody>
      </p:sp>
      <p:sp>
        <p:nvSpPr>
          <p:cNvPr id="3" name="Content Placeholder 2">
            <a:extLst>
              <a:ext uri="{FF2B5EF4-FFF2-40B4-BE49-F238E27FC236}">
                <a16:creationId xmlns:a16="http://schemas.microsoft.com/office/drawing/2014/main" id="{383E2FCB-CACE-468B-9818-60F428A41BBF}"/>
              </a:ext>
            </a:extLst>
          </p:cNvPr>
          <p:cNvSpPr>
            <a:spLocks noGrp="1"/>
          </p:cNvSpPr>
          <p:nvPr>
            <p:ph idx="1"/>
          </p:nvPr>
        </p:nvSpPr>
        <p:spPr/>
        <p:txBody>
          <a:bodyPr/>
          <a:lstStyle/>
          <a:p>
            <a:r>
              <a:rPr lang="en-US" dirty="0"/>
              <a:t>At most one reference is allowed for objects managed using unique pointers</a:t>
            </a:r>
          </a:p>
          <a:p>
            <a:pPr lvl="1"/>
            <a:r>
              <a:rPr lang="en-US" dirty="0"/>
              <a:t>called the owner of the object</a:t>
            </a:r>
          </a:p>
          <a:p>
            <a:pPr lvl="1"/>
            <a:r>
              <a:rPr lang="en-US" dirty="0"/>
              <a:t>the object pointed by a unique pointer is deallocated whenever the unique pointer is overwritten or goes out of scope</a:t>
            </a:r>
          </a:p>
          <a:p>
            <a:pPr lvl="1"/>
            <a:r>
              <a:rPr lang="en-US" dirty="0"/>
              <a:t>the programmer can explicitly transfer ownership to another unique pointer</a:t>
            </a:r>
          </a:p>
        </p:txBody>
      </p:sp>
    </p:spTree>
    <p:extLst>
      <p:ext uri="{BB962C8B-B14F-4D97-AF65-F5344CB8AC3E}">
        <p14:creationId xmlns:p14="http://schemas.microsoft.com/office/powerpoint/2010/main" val="2229835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Register-interference graph</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sp>
        <p:nvSpPr>
          <p:cNvPr id="5" name="TextBox 4">
            <a:extLst>
              <a:ext uri="{FF2B5EF4-FFF2-40B4-BE49-F238E27FC236}">
                <a16:creationId xmlns:a16="http://schemas.microsoft.com/office/drawing/2014/main" id="{2B3524B0-CBEC-479D-9E5C-3F4D314CF7EE}"/>
              </a:ext>
            </a:extLst>
          </p:cNvPr>
          <p:cNvSpPr txBox="1"/>
          <p:nvPr/>
        </p:nvSpPr>
        <p:spPr>
          <a:xfrm>
            <a:off x="8849360" y="4552405"/>
            <a:ext cx="2972526"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 we use the graph coloring algorithm for register allocation?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Available registers: 6, 5, 4</a:t>
            </a:r>
          </a:p>
          <a:p>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00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05508-9675-44D7-B03B-13B4FE67F669}"/>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57C4120E-CB99-4467-A6D3-470046F949A7}"/>
              </a:ext>
            </a:extLst>
          </p:cNvPr>
          <p:cNvSpPr>
            <a:spLocks noGrp="1"/>
          </p:cNvSpPr>
          <p:nvPr>
            <p:ph idx="1"/>
          </p:nvPr>
        </p:nvSpPr>
        <p:spPr/>
        <p:txBody>
          <a:bodyPr/>
          <a:lstStyle/>
          <a:p>
            <a:r>
              <a:rPr lang="en-US" dirty="0"/>
              <a:t>Register allocation problem can also be thought as a graph coloring problem</a:t>
            </a:r>
          </a:p>
          <a:p>
            <a:endParaRPr lang="en-US" dirty="0"/>
          </a:p>
          <a:p>
            <a:r>
              <a:rPr lang="en-US" dirty="0"/>
              <a:t>In a register-interference graph two nodes are adjacent if they are live at the same time</a:t>
            </a:r>
          </a:p>
          <a:p>
            <a:pPr lvl="1"/>
            <a:r>
              <a:rPr lang="en-US" dirty="0"/>
              <a:t>It means that we can not assign the same register to both the variables</a:t>
            </a:r>
          </a:p>
          <a:p>
            <a:pPr lvl="1"/>
            <a:endParaRPr lang="en-US" dirty="0"/>
          </a:p>
          <a:p>
            <a:r>
              <a:rPr lang="en-US" dirty="0"/>
              <a:t>If we can color the register-interference graph using “m” colors, where m is the number of available physical registers, then we can assign every variable a unique register </a:t>
            </a:r>
          </a:p>
        </p:txBody>
      </p:sp>
    </p:spTree>
    <p:extLst>
      <p:ext uri="{BB962C8B-B14F-4D97-AF65-F5344CB8AC3E}">
        <p14:creationId xmlns:p14="http://schemas.microsoft.com/office/powerpoint/2010/main" val="3853186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81D80-75BC-4BF6-919B-C9BBA334BFE1}"/>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CC814D54-FB4B-45C3-8FDD-32A0968AC9E2}"/>
              </a:ext>
            </a:extLst>
          </p:cNvPr>
          <p:cNvSpPr>
            <a:spLocks noGrp="1"/>
          </p:cNvSpPr>
          <p:nvPr>
            <p:ph idx="1"/>
          </p:nvPr>
        </p:nvSpPr>
        <p:spPr/>
        <p:txBody>
          <a:bodyPr/>
          <a:lstStyle/>
          <a:p>
            <a:r>
              <a:rPr lang="en-US" dirty="0"/>
              <a:t>If a register-interference graph is not m-colorable then we may have to spill some variables to memory</a:t>
            </a:r>
          </a:p>
          <a:p>
            <a:endParaRPr lang="en-US" dirty="0"/>
          </a:p>
          <a:p>
            <a:endParaRPr lang="en-US" dirty="0"/>
          </a:p>
          <a:p>
            <a:r>
              <a:rPr lang="en-US" dirty="0"/>
              <a:t>Graph coloring problem is NP-complete</a:t>
            </a:r>
          </a:p>
          <a:p>
            <a:pPr lvl="1"/>
            <a:r>
              <a:rPr lang="en-US" dirty="0"/>
              <a:t>no good solution is known so far</a:t>
            </a:r>
          </a:p>
          <a:p>
            <a:pPr lvl="1"/>
            <a:r>
              <a:rPr lang="en-US" dirty="0"/>
              <a:t>however, some heuristics work well in practice</a:t>
            </a:r>
          </a:p>
        </p:txBody>
      </p:sp>
    </p:spTree>
    <p:extLst>
      <p:ext uri="{BB962C8B-B14F-4D97-AF65-F5344CB8AC3E}">
        <p14:creationId xmlns:p14="http://schemas.microsoft.com/office/powerpoint/2010/main" val="1417564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C372-F3C4-4CBC-BEBD-CFA182DEAF5D}"/>
              </a:ext>
            </a:extLst>
          </p:cNvPr>
          <p:cNvSpPr>
            <a:spLocks noGrp="1"/>
          </p:cNvSpPr>
          <p:nvPr>
            <p:ph type="title"/>
          </p:nvPr>
        </p:nvSpPr>
        <p:spPr/>
        <p:txBody>
          <a:bodyPr/>
          <a:lstStyle/>
          <a:p>
            <a:r>
              <a:rPr lang="en-US" dirty="0"/>
              <a:t>Graph coloring algorithm</a:t>
            </a:r>
          </a:p>
        </p:txBody>
      </p:sp>
      <p:sp>
        <p:nvSpPr>
          <p:cNvPr id="3" name="Content Placeholder 2">
            <a:extLst>
              <a:ext uri="{FF2B5EF4-FFF2-40B4-BE49-F238E27FC236}">
                <a16:creationId xmlns:a16="http://schemas.microsoft.com/office/drawing/2014/main" id="{3304AA02-4025-433C-B5F1-9ADBF745CF5B}"/>
              </a:ext>
            </a:extLst>
          </p:cNvPr>
          <p:cNvSpPr>
            <a:spLocks noGrp="1"/>
          </p:cNvSpPr>
          <p:nvPr>
            <p:ph idx="1"/>
          </p:nvPr>
        </p:nvSpPr>
        <p:spPr/>
        <p:txBody>
          <a:bodyPr/>
          <a:lstStyle/>
          <a:p>
            <a:r>
              <a:rPr lang="en-US" dirty="0"/>
              <a:t>Pick a node n in graph G which has fewer than k edges</a:t>
            </a:r>
          </a:p>
          <a:p>
            <a:endParaRPr lang="en-US" dirty="0"/>
          </a:p>
          <a:p>
            <a:r>
              <a:rPr lang="en-US" dirty="0"/>
              <a:t>Remove n and its edges from G to obtain G’</a:t>
            </a:r>
          </a:p>
          <a:p>
            <a:endParaRPr lang="en-US" dirty="0"/>
          </a:p>
          <a:p>
            <a:r>
              <a:rPr lang="en-US" dirty="0"/>
              <a:t>If G’ can be colored using k colors then the graph is k-colorable</a:t>
            </a:r>
          </a:p>
          <a:p>
            <a:pPr lvl="1"/>
            <a:r>
              <a:rPr lang="en-US" dirty="0"/>
              <a:t>The idea is: if rest of the graph can be colored using “k” colors then node “n” can be colored using a color that is not assigned to its k-1 (at most) neighbors</a:t>
            </a:r>
          </a:p>
        </p:txBody>
      </p:sp>
    </p:spTree>
    <p:extLst>
      <p:ext uri="{BB962C8B-B14F-4D97-AF65-F5344CB8AC3E}">
        <p14:creationId xmlns:p14="http://schemas.microsoft.com/office/powerpoint/2010/main" val="1356417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6BA8D-F80C-439B-AE81-302EC060A115}"/>
              </a:ext>
            </a:extLst>
          </p:cNvPr>
          <p:cNvSpPr>
            <a:spLocks noGrp="1"/>
          </p:cNvSpPr>
          <p:nvPr>
            <p:ph type="title"/>
          </p:nvPr>
        </p:nvSpPr>
        <p:spPr/>
        <p:txBody>
          <a:bodyPr/>
          <a:lstStyle/>
          <a:p>
            <a:r>
              <a:rPr lang="en-US" dirty="0"/>
              <a:t>Graph coloring algorithm</a:t>
            </a:r>
          </a:p>
        </p:txBody>
      </p:sp>
      <p:sp>
        <p:nvSpPr>
          <p:cNvPr id="3" name="Content Placeholder 2">
            <a:extLst>
              <a:ext uri="{FF2B5EF4-FFF2-40B4-BE49-F238E27FC236}">
                <a16:creationId xmlns:a16="http://schemas.microsoft.com/office/drawing/2014/main" id="{742964C0-A326-41FB-A3E6-9205A1C2E369}"/>
              </a:ext>
            </a:extLst>
          </p:cNvPr>
          <p:cNvSpPr>
            <a:spLocks noGrp="1"/>
          </p:cNvSpPr>
          <p:nvPr>
            <p:ph idx="1"/>
          </p:nvPr>
        </p:nvSpPr>
        <p:spPr/>
        <p:txBody>
          <a:bodyPr/>
          <a:lstStyle/>
          <a:p>
            <a:r>
              <a:rPr lang="en-US" dirty="0"/>
              <a:t>A stack is used to record the order in which nodes are removed from the graph coloring algorithm</a:t>
            </a:r>
          </a:p>
          <a:p>
            <a:endParaRPr lang="en-US" dirty="0"/>
          </a:p>
          <a:p>
            <a:r>
              <a:rPr lang="en-US" dirty="0"/>
              <a:t>When the graph is empty, nodes are popped back from the stack and added to the graph followed by the assignment of a color that is distinct from its neighbors</a:t>
            </a:r>
          </a:p>
        </p:txBody>
      </p:sp>
    </p:spTree>
    <p:extLst>
      <p:ext uri="{BB962C8B-B14F-4D97-AF65-F5344CB8AC3E}">
        <p14:creationId xmlns:p14="http://schemas.microsoft.com/office/powerpoint/2010/main" val="21127946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EA2EF-E417-4B6E-91D2-5A322FDC8AD8}"/>
              </a:ext>
            </a:extLst>
          </p:cNvPr>
          <p:cNvSpPr>
            <a:spLocks noGrp="1"/>
          </p:cNvSpPr>
          <p:nvPr>
            <p:ph type="title"/>
          </p:nvPr>
        </p:nvSpPr>
        <p:spPr/>
        <p:txBody>
          <a:bodyPr/>
          <a:lstStyle/>
          <a:p>
            <a:r>
              <a:rPr lang="en-US" dirty="0"/>
              <a:t>Register allocation algorithm</a:t>
            </a:r>
          </a:p>
        </p:txBody>
      </p:sp>
      <p:sp>
        <p:nvSpPr>
          <p:cNvPr id="3" name="Content Placeholder 2">
            <a:extLst>
              <a:ext uri="{FF2B5EF4-FFF2-40B4-BE49-F238E27FC236}">
                <a16:creationId xmlns:a16="http://schemas.microsoft.com/office/drawing/2014/main" id="{9C745209-1F01-4EB2-8DD9-8DB7880CC8A0}"/>
              </a:ext>
            </a:extLst>
          </p:cNvPr>
          <p:cNvSpPr>
            <a:spLocks noGrp="1"/>
          </p:cNvSpPr>
          <p:nvPr>
            <p:ph idx="1"/>
          </p:nvPr>
        </p:nvSpPr>
        <p:spPr/>
        <p:txBody>
          <a:bodyPr/>
          <a:lstStyle/>
          <a:p>
            <a:pPr marL="514350" indent="-514350">
              <a:buFont typeface="+mj-lt"/>
              <a:buAutoNum type="arabicPeriod"/>
            </a:pPr>
            <a:r>
              <a:rPr lang="en-US" dirty="0"/>
              <a:t>Compute liveness</a:t>
            </a:r>
          </a:p>
          <a:p>
            <a:pPr marL="514350" indent="-514350">
              <a:buFont typeface="+mj-lt"/>
              <a:buAutoNum type="arabicPeriod"/>
            </a:pPr>
            <a:r>
              <a:rPr lang="en-US" dirty="0"/>
              <a:t>Construct register-interference graph</a:t>
            </a:r>
          </a:p>
          <a:p>
            <a:pPr marL="514350" indent="-514350">
              <a:buFont typeface="+mj-lt"/>
              <a:buAutoNum type="arabicPeriod"/>
            </a:pPr>
            <a:r>
              <a:rPr lang="en-US" dirty="0"/>
              <a:t>Try to color the register-interference graph with m-colors (m is the number of available physical registers)</a:t>
            </a:r>
          </a:p>
          <a:p>
            <a:pPr marL="514350" indent="-514350">
              <a:buFont typeface="+mj-lt"/>
              <a:buAutoNum type="arabicPeriod"/>
            </a:pPr>
            <a:r>
              <a:rPr lang="en-US" dirty="0"/>
              <a:t>If a coloring succeeds, we are done</a:t>
            </a:r>
          </a:p>
          <a:p>
            <a:pPr marL="514350" indent="-514350">
              <a:buFont typeface="+mj-lt"/>
              <a:buAutoNum type="arabicPeriod"/>
            </a:pPr>
            <a:r>
              <a:rPr lang="en-US" dirty="0"/>
              <a:t>Otherwise, spill a variable and go to step-1</a:t>
            </a:r>
          </a:p>
        </p:txBody>
      </p:sp>
    </p:spTree>
    <p:extLst>
      <p:ext uri="{BB962C8B-B14F-4D97-AF65-F5344CB8AC3E}">
        <p14:creationId xmlns:p14="http://schemas.microsoft.com/office/powerpoint/2010/main" val="2245266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spTree>
    <p:extLst>
      <p:ext uri="{BB962C8B-B14F-4D97-AF65-F5344CB8AC3E}">
        <p14:creationId xmlns:p14="http://schemas.microsoft.com/office/powerpoint/2010/main" val="1370592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7849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559476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073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9" name="Straight Connector 8">
            <a:extLst>
              <a:ext uri="{FF2B5EF4-FFF2-40B4-BE49-F238E27FC236}">
                <a16:creationId xmlns:a16="http://schemas.microsoft.com/office/drawing/2014/main" id="{C27BCEA6-4F18-44D3-B748-8923B3195CF9}"/>
              </a:ext>
            </a:extLst>
          </p:cNvPr>
          <p:cNvCxnSpPr/>
          <p:nvPr/>
        </p:nvCxnSpPr>
        <p:spPr>
          <a:xfrm>
            <a:off x="6901543" y="2710543"/>
            <a:ext cx="0" cy="226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99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7849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684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8C9BF-2249-4143-9E05-4DC2AD479213}"/>
              </a:ext>
            </a:extLst>
          </p:cNvPr>
          <p:cNvSpPr>
            <a:spLocks noGrp="1"/>
          </p:cNvSpPr>
          <p:nvPr>
            <p:ph type="title"/>
          </p:nvPr>
        </p:nvSpPr>
        <p:spPr/>
        <p:txBody>
          <a:bodyPr/>
          <a:lstStyle/>
          <a:p>
            <a:r>
              <a:rPr lang="en-US" dirty="0"/>
              <a:t>Unique pointers</a:t>
            </a:r>
          </a:p>
        </p:txBody>
      </p:sp>
      <p:sp>
        <p:nvSpPr>
          <p:cNvPr id="3" name="Content Placeholder 2">
            <a:extLst>
              <a:ext uri="{FF2B5EF4-FFF2-40B4-BE49-F238E27FC236}">
                <a16:creationId xmlns:a16="http://schemas.microsoft.com/office/drawing/2014/main" id="{F283B8CC-B6BD-460C-B586-5801F4908026}"/>
              </a:ext>
            </a:extLst>
          </p:cNvPr>
          <p:cNvSpPr>
            <a:spLocks noGrp="1"/>
          </p:cNvSpPr>
          <p:nvPr>
            <p:ph idx="1"/>
          </p:nvPr>
        </p:nvSpPr>
        <p:spPr/>
        <p:txBody>
          <a:bodyPr>
            <a:normAutofit fontScale="92500" lnSpcReduction="20000"/>
          </a:bodyPr>
          <a:lstStyle/>
          <a:p>
            <a:pPr marL="0" indent="0">
              <a:buNone/>
            </a:pPr>
            <a:r>
              <a:rPr lang="en-US" dirty="0"/>
              <a:t>main() {</a:t>
            </a:r>
          </a:p>
          <a:p>
            <a:pPr marL="0" indent="0">
              <a:buNone/>
            </a:pPr>
            <a:r>
              <a:rPr lang="en-US" dirty="0"/>
              <a:t>	std::</a:t>
            </a:r>
            <a:r>
              <a:rPr lang="en-US" dirty="0" err="1"/>
              <a:t>unique_ptr</a:t>
            </a:r>
            <a:r>
              <a:rPr lang="en-US" dirty="0"/>
              <a:t>&lt;int&gt; </a:t>
            </a:r>
            <a:r>
              <a:rPr lang="en-US" dirty="0" err="1"/>
              <a:t>ptr</a:t>
            </a:r>
            <a:r>
              <a:rPr lang="en-US" dirty="0"/>
              <a:t>(new int);</a:t>
            </a:r>
          </a:p>
          <a:p>
            <a:pPr marL="0" indent="0">
              <a:buNone/>
            </a:pPr>
            <a:r>
              <a:rPr lang="en-US" dirty="0"/>
              <a:t>	std::</a:t>
            </a:r>
            <a:r>
              <a:rPr lang="en-US" dirty="0" err="1"/>
              <a:t>unique_ptr</a:t>
            </a:r>
            <a:r>
              <a:rPr lang="en-US" dirty="0"/>
              <a:t>&lt;int&gt; ptr1 = </a:t>
            </a:r>
            <a:r>
              <a:rPr lang="en-US" dirty="0" err="1"/>
              <a:t>ptr</a:t>
            </a:r>
            <a:r>
              <a:rPr lang="en-US" dirty="0"/>
              <a:t>; // compiler error</a:t>
            </a:r>
          </a:p>
          <a:p>
            <a:pPr marL="0" indent="0">
              <a:buNone/>
            </a:pPr>
            <a:r>
              <a:rPr lang="en-US" dirty="0"/>
              <a:t>	std::</a:t>
            </a:r>
            <a:r>
              <a:rPr lang="en-US" dirty="0" err="1"/>
              <a:t>unique_ptr</a:t>
            </a:r>
            <a:r>
              <a:rPr lang="en-US" dirty="0"/>
              <a:t>&lt;int&gt; ptr1 = std::move(</a:t>
            </a:r>
            <a:r>
              <a:rPr lang="en-US" dirty="0" err="1"/>
              <a:t>ptr</a:t>
            </a:r>
            <a:r>
              <a:rPr lang="en-US" dirty="0"/>
              <a:t>); // ptr1 is the new owner</a:t>
            </a:r>
          </a:p>
          <a:p>
            <a:pPr marL="0" indent="0">
              <a:buNone/>
            </a:pPr>
            <a:r>
              <a:rPr lang="en-US" dirty="0"/>
              <a:t>	*</a:t>
            </a:r>
            <a:r>
              <a:rPr lang="en-US" dirty="0" err="1"/>
              <a:t>ptr</a:t>
            </a:r>
            <a:r>
              <a:rPr lang="en-US" dirty="0"/>
              <a:t>= 100; // segmentation fault</a:t>
            </a:r>
          </a:p>
          <a:p>
            <a:pPr marL="0" indent="0">
              <a:buNone/>
            </a:pPr>
            <a:r>
              <a:rPr lang="en-US" dirty="0"/>
              <a:t>	foo(ptr1); // compiler error</a:t>
            </a:r>
          </a:p>
          <a:p>
            <a:pPr marL="0" indent="0">
              <a:buNone/>
            </a:pPr>
            <a:r>
              <a:rPr lang="en-US" dirty="0"/>
              <a:t>	foo(std::move(ptr1));</a:t>
            </a:r>
          </a:p>
          <a:p>
            <a:pPr marL="0" indent="0">
              <a:buNone/>
            </a:pPr>
            <a:r>
              <a:rPr lang="en-US" dirty="0"/>
              <a:t>	*ptr1 = 100; // segmentation fault</a:t>
            </a:r>
          </a:p>
          <a:p>
            <a:pPr marL="0" indent="0">
              <a:buNone/>
            </a:pPr>
            <a:r>
              <a:rPr lang="en-US" dirty="0"/>
              <a:t>	ptr1 = std::</a:t>
            </a:r>
            <a:r>
              <a:rPr lang="en-US" dirty="0" err="1"/>
              <a:t>unique_ptr</a:t>
            </a:r>
            <a:r>
              <a:rPr lang="en-US" dirty="0"/>
              <a:t>&lt;int&gt;(new int);</a:t>
            </a:r>
          </a:p>
          <a:p>
            <a:pPr marL="0" indent="0">
              <a:buNone/>
            </a:pPr>
            <a:r>
              <a:rPr lang="en-US" dirty="0"/>
              <a:t>} </a:t>
            </a:r>
            <a:r>
              <a:rPr lang="en-US" dirty="0">
                <a:solidFill>
                  <a:srgbClr val="FF0000"/>
                </a:solidFill>
              </a:rPr>
              <a:t>/ * ptr1 goes out of scope free second new*/</a:t>
            </a:r>
          </a:p>
        </p:txBody>
      </p:sp>
    </p:spTree>
    <p:extLst>
      <p:ext uri="{BB962C8B-B14F-4D97-AF65-F5344CB8AC3E}">
        <p14:creationId xmlns:p14="http://schemas.microsoft.com/office/powerpoint/2010/main" val="4035511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3496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2310548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3496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r>
                        <a:rPr lang="en-US"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1539029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464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r>
                        <a:rPr lang="en-US"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r>
                        <a:rPr lang="en-US"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36817347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C706-C109-48FB-BB45-5D3C2DEDB0F1}"/>
              </a:ext>
            </a:extLst>
          </p:cNvPr>
          <p:cNvSpPr>
            <a:spLocks noGrp="1"/>
          </p:cNvSpPr>
          <p:nvPr>
            <p:ph type="title"/>
          </p:nvPr>
        </p:nvSpPr>
        <p:spPr/>
        <p:txBody>
          <a:bodyPr/>
          <a:lstStyle/>
          <a:p>
            <a:r>
              <a:rPr lang="en-US" dirty="0"/>
              <a:t>Is this graph 5-colorable?</a:t>
            </a:r>
          </a:p>
        </p:txBody>
      </p:sp>
      <p:sp>
        <p:nvSpPr>
          <p:cNvPr id="3" name="Content Placeholder 2">
            <a:extLst>
              <a:ext uri="{FF2B5EF4-FFF2-40B4-BE49-F238E27FC236}">
                <a16:creationId xmlns:a16="http://schemas.microsoft.com/office/drawing/2014/main" id="{A754E3B7-CC57-47DB-8234-455CEAFABF37}"/>
              </a:ext>
            </a:extLst>
          </p:cNvPr>
          <p:cNvSpPr>
            <a:spLocks noGrp="1"/>
          </p:cNvSpPr>
          <p:nvPr>
            <p:ph idx="1"/>
          </p:nvPr>
        </p:nvSpPr>
        <p:spPr/>
        <p:txBody>
          <a:bodyPr/>
          <a:lstStyle/>
          <a:p>
            <a:r>
              <a:rPr lang="en-US" dirty="0"/>
              <a:t>Yes, this graph is 5-colorable</a:t>
            </a:r>
          </a:p>
          <a:p>
            <a:pPr lvl="1"/>
            <a:r>
              <a:rPr lang="en-US" dirty="0"/>
              <a:t>Pop nodes, add them back to the graph and assign a color that is distinct from neighbors</a:t>
            </a:r>
          </a:p>
        </p:txBody>
      </p:sp>
    </p:spTree>
    <p:extLst>
      <p:ext uri="{BB962C8B-B14F-4D97-AF65-F5344CB8AC3E}">
        <p14:creationId xmlns:p14="http://schemas.microsoft.com/office/powerpoint/2010/main" val="3978709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3496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r>
                        <a:rPr lang="en-US"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
        <p:nvSpPr>
          <p:cNvPr id="4" name="TextBox 3">
            <a:extLst>
              <a:ext uri="{FF2B5EF4-FFF2-40B4-BE49-F238E27FC236}">
                <a16:creationId xmlns:a16="http://schemas.microsoft.com/office/drawing/2014/main" id="{D94B3841-E797-5D96-C898-5E669E5D673D}"/>
              </a:ext>
            </a:extLst>
          </p:cNvPr>
          <p:cNvSpPr txBox="1"/>
          <p:nvPr/>
        </p:nvSpPr>
        <p:spPr>
          <a:xfrm>
            <a:off x="6868886" y="794657"/>
            <a:ext cx="4484914" cy="461665"/>
          </a:xfrm>
          <a:prstGeom prst="rect">
            <a:avLst/>
          </a:prstGeom>
          <a:noFill/>
        </p:spPr>
        <p:txBody>
          <a:bodyPr wrap="square" rtlCol="0">
            <a:spAutoFit/>
          </a:bodyPr>
          <a:lstStyle/>
          <a:p>
            <a:r>
              <a:rPr lang="en-IN" sz="2400" dirty="0">
                <a:solidFill>
                  <a:srgbClr val="FF0000"/>
                </a:solidFill>
              </a:rPr>
              <a:t>Which </a:t>
            </a:r>
            <a:r>
              <a:rPr lang="en-IN" sz="2400" dirty="0" err="1">
                <a:solidFill>
                  <a:srgbClr val="FF0000"/>
                </a:solidFill>
              </a:rPr>
              <a:t>colors</a:t>
            </a:r>
            <a:r>
              <a:rPr lang="en-IN" sz="2400" dirty="0">
                <a:solidFill>
                  <a:srgbClr val="FF0000"/>
                </a:solidFill>
              </a:rPr>
              <a:t> can be assigned to f?</a:t>
            </a:r>
          </a:p>
        </p:txBody>
      </p:sp>
    </p:spTree>
    <p:extLst>
      <p:ext uri="{BB962C8B-B14F-4D97-AF65-F5344CB8AC3E}">
        <p14:creationId xmlns:p14="http://schemas.microsoft.com/office/powerpoint/2010/main" val="29094234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581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
        <p:nvSpPr>
          <p:cNvPr id="4" name="TextBox 3">
            <a:extLst>
              <a:ext uri="{FF2B5EF4-FFF2-40B4-BE49-F238E27FC236}">
                <a16:creationId xmlns:a16="http://schemas.microsoft.com/office/drawing/2014/main" id="{9C6F2FDA-B44F-44F9-5234-FD459E149465}"/>
              </a:ext>
            </a:extLst>
          </p:cNvPr>
          <p:cNvSpPr txBox="1"/>
          <p:nvPr/>
        </p:nvSpPr>
        <p:spPr>
          <a:xfrm>
            <a:off x="6868885" y="794657"/>
            <a:ext cx="4844143" cy="461665"/>
          </a:xfrm>
          <a:prstGeom prst="rect">
            <a:avLst/>
          </a:prstGeom>
          <a:noFill/>
        </p:spPr>
        <p:txBody>
          <a:bodyPr wrap="square" rtlCol="0">
            <a:spAutoFit/>
          </a:bodyPr>
          <a:lstStyle/>
          <a:p>
            <a:r>
              <a:rPr lang="en-IN" sz="2400" dirty="0">
                <a:solidFill>
                  <a:srgbClr val="FF0000"/>
                </a:solidFill>
              </a:rPr>
              <a:t>Which </a:t>
            </a:r>
            <a:r>
              <a:rPr lang="en-IN" sz="2400" dirty="0" err="1">
                <a:solidFill>
                  <a:srgbClr val="FF0000"/>
                </a:solidFill>
              </a:rPr>
              <a:t>colors</a:t>
            </a:r>
            <a:r>
              <a:rPr lang="en-IN" sz="2400" dirty="0">
                <a:solidFill>
                  <a:srgbClr val="FF0000"/>
                </a:solidFill>
              </a:rPr>
              <a:t> can be assigned to e?</a:t>
            </a:r>
          </a:p>
        </p:txBody>
      </p:sp>
    </p:spTree>
    <p:extLst>
      <p:ext uri="{BB962C8B-B14F-4D97-AF65-F5344CB8AC3E}">
        <p14:creationId xmlns:p14="http://schemas.microsoft.com/office/powerpoint/2010/main" val="2423162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073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9A0E7DE-56B7-41B3-27C2-4C678DAE112F}"/>
              </a:ext>
            </a:extLst>
          </p:cNvPr>
          <p:cNvSpPr txBox="1"/>
          <p:nvPr/>
        </p:nvSpPr>
        <p:spPr>
          <a:xfrm>
            <a:off x="6868885" y="794657"/>
            <a:ext cx="4844143" cy="461665"/>
          </a:xfrm>
          <a:prstGeom prst="rect">
            <a:avLst/>
          </a:prstGeom>
          <a:noFill/>
        </p:spPr>
        <p:txBody>
          <a:bodyPr wrap="square" rtlCol="0">
            <a:spAutoFit/>
          </a:bodyPr>
          <a:lstStyle/>
          <a:p>
            <a:r>
              <a:rPr lang="en-IN" sz="2400" dirty="0">
                <a:solidFill>
                  <a:srgbClr val="FF0000"/>
                </a:solidFill>
              </a:rPr>
              <a:t>Which </a:t>
            </a:r>
            <a:r>
              <a:rPr lang="en-IN" sz="2400" dirty="0" err="1">
                <a:solidFill>
                  <a:srgbClr val="FF0000"/>
                </a:solidFill>
              </a:rPr>
              <a:t>colors</a:t>
            </a:r>
            <a:r>
              <a:rPr lang="en-IN" sz="2400" dirty="0">
                <a:solidFill>
                  <a:srgbClr val="FF0000"/>
                </a:solidFill>
              </a:rPr>
              <a:t> can be assigned to c?</a:t>
            </a:r>
          </a:p>
        </p:txBody>
      </p:sp>
    </p:spTree>
    <p:extLst>
      <p:ext uri="{BB962C8B-B14F-4D97-AF65-F5344CB8AC3E}">
        <p14:creationId xmlns:p14="http://schemas.microsoft.com/office/powerpoint/2010/main" val="21837894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d4</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2609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9" name="Straight Connector 8">
            <a:extLst>
              <a:ext uri="{FF2B5EF4-FFF2-40B4-BE49-F238E27FC236}">
                <a16:creationId xmlns:a16="http://schemas.microsoft.com/office/drawing/2014/main" id="{C27BCEA6-4F18-44D3-B748-8923B3195CF9}"/>
              </a:ext>
            </a:extLst>
          </p:cNvPr>
          <p:cNvCxnSpPr/>
          <p:nvPr/>
        </p:nvCxnSpPr>
        <p:spPr>
          <a:xfrm>
            <a:off x="6901543" y="2710543"/>
            <a:ext cx="0" cy="226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F4D3A68-3DE5-3B8C-712E-504918DAD871}"/>
              </a:ext>
            </a:extLst>
          </p:cNvPr>
          <p:cNvSpPr txBox="1"/>
          <p:nvPr/>
        </p:nvSpPr>
        <p:spPr>
          <a:xfrm>
            <a:off x="6868885" y="794657"/>
            <a:ext cx="4844143" cy="461665"/>
          </a:xfrm>
          <a:prstGeom prst="rect">
            <a:avLst/>
          </a:prstGeom>
          <a:noFill/>
        </p:spPr>
        <p:txBody>
          <a:bodyPr wrap="square" rtlCol="0">
            <a:spAutoFit/>
          </a:bodyPr>
          <a:lstStyle/>
          <a:p>
            <a:r>
              <a:rPr lang="en-IN" sz="2400" dirty="0">
                <a:solidFill>
                  <a:srgbClr val="FF0000"/>
                </a:solidFill>
              </a:rPr>
              <a:t>Which </a:t>
            </a:r>
            <a:r>
              <a:rPr lang="en-IN" sz="2400" dirty="0" err="1">
                <a:solidFill>
                  <a:srgbClr val="FF0000"/>
                </a:solidFill>
              </a:rPr>
              <a:t>colors</a:t>
            </a:r>
            <a:r>
              <a:rPr lang="en-IN" sz="2400" dirty="0">
                <a:solidFill>
                  <a:srgbClr val="FF0000"/>
                </a:solidFill>
              </a:rPr>
              <a:t> can be assigned to d?</a:t>
            </a:r>
          </a:p>
        </p:txBody>
      </p:sp>
    </p:spTree>
    <p:extLst>
      <p:ext uri="{BB962C8B-B14F-4D97-AF65-F5344CB8AC3E}">
        <p14:creationId xmlns:p14="http://schemas.microsoft.com/office/powerpoint/2010/main" val="2346234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Assigning colors</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b5</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d4</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073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
        <p:nvSpPr>
          <p:cNvPr id="7" name="TextBox 6">
            <a:extLst>
              <a:ext uri="{FF2B5EF4-FFF2-40B4-BE49-F238E27FC236}">
                <a16:creationId xmlns:a16="http://schemas.microsoft.com/office/drawing/2014/main" id="{0A72B2E4-FE6D-993D-B798-9B4DF0B3B3FB}"/>
              </a:ext>
            </a:extLst>
          </p:cNvPr>
          <p:cNvSpPr txBox="1"/>
          <p:nvPr/>
        </p:nvSpPr>
        <p:spPr>
          <a:xfrm>
            <a:off x="6868885" y="794657"/>
            <a:ext cx="4844143" cy="461665"/>
          </a:xfrm>
          <a:prstGeom prst="rect">
            <a:avLst/>
          </a:prstGeom>
          <a:noFill/>
        </p:spPr>
        <p:txBody>
          <a:bodyPr wrap="square" rtlCol="0">
            <a:spAutoFit/>
          </a:bodyPr>
          <a:lstStyle/>
          <a:p>
            <a:r>
              <a:rPr lang="en-IN" sz="2400" dirty="0">
                <a:solidFill>
                  <a:srgbClr val="FF0000"/>
                </a:solidFill>
              </a:rPr>
              <a:t>Which </a:t>
            </a:r>
            <a:r>
              <a:rPr lang="en-IN" sz="2400" dirty="0" err="1">
                <a:solidFill>
                  <a:srgbClr val="FF0000"/>
                </a:solidFill>
              </a:rPr>
              <a:t>colors</a:t>
            </a:r>
            <a:r>
              <a:rPr lang="en-IN" sz="2400" dirty="0">
                <a:solidFill>
                  <a:srgbClr val="FF0000"/>
                </a:solidFill>
              </a:rPr>
              <a:t> can be assigned to b?</a:t>
            </a:r>
          </a:p>
        </p:txBody>
      </p:sp>
    </p:spTree>
    <p:extLst>
      <p:ext uri="{BB962C8B-B14F-4D97-AF65-F5344CB8AC3E}">
        <p14:creationId xmlns:p14="http://schemas.microsoft.com/office/powerpoint/2010/main" val="2453663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Graph coloring solution</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122716" y="3755572"/>
            <a:ext cx="794657" cy="461665"/>
          </a:xfrm>
          <a:prstGeom prst="rect">
            <a:avLst/>
          </a:prstGeom>
          <a:noFill/>
        </p:spPr>
        <p:txBody>
          <a:bodyPr wrap="square" rtlCol="0">
            <a:spAutoFit/>
          </a:bodyPr>
          <a:lstStyle/>
          <a:p>
            <a:r>
              <a:rPr lang="en-US" sz="2400" b="1" dirty="0"/>
              <a:t>a2</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b5</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d4</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sp>
        <p:nvSpPr>
          <p:cNvPr id="7" name="TextBox 6">
            <a:extLst>
              <a:ext uri="{FF2B5EF4-FFF2-40B4-BE49-F238E27FC236}">
                <a16:creationId xmlns:a16="http://schemas.microsoft.com/office/drawing/2014/main" id="{2FA5343F-3FF3-C6D2-ACD6-D9013BA15703}"/>
              </a:ext>
            </a:extLst>
          </p:cNvPr>
          <p:cNvSpPr txBox="1"/>
          <p:nvPr/>
        </p:nvSpPr>
        <p:spPr>
          <a:xfrm>
            <a:off x="6868885" y="794657"/>
            <a:ext cx="4844143" cy="461665"/>
          </a:xfrm>
          <a:prstGeom prst="rect">
            <a:avLst/>
          </a:prstGeom>
          <a:noFill/>
        </p:spPr>
        <p:txBody>
          <a:bodyPr wrap="square" rtlCol="0">
            <a:spAutoFit/>
          </a:bodyPr>
          <a:lstStyle/>
          <a:p>
            <a:r>
              <a:rPr lang="en-IN" sz="2400" dirty="0">
                <a:solidFill>
                  <a:srgbClr val="FF0000"/>
                </a:solidFill>
              </a:rPr>
              <a:t>Which </a:t>
            </a:r>
            <a:r>
              <a:rPr lang="en-IN" sz="2400" dirty="0" err="1">
                <a:solidFill>
                  <a:srgbClr val="FF0000"/>
                </a:solidFill>
              </a:rPr>
              <a:t>colors</a:t>
            </a:r>
            <a:r>
              <a:rPr lang="en-IN" sz="2400" dirty="0">
                <a:solidFill>
                  <a:srgbClr val="FF0000"/>
                </a:solidFill>
              </a:rPr>
              <a:t> can be assigned to a?</a:t>
            </a:r>
          </a:p>
        </p:txBody>
      </p:sp>
    </p:spTree>
    <p:extLst>
      <p:ext uri="{BB962C8B-B14F-4D97-AF65-F5344CB8AC3E}">
        <p14:creationId xmlns:p14="http://schemas.microsoft.com/office/powerpoint/2010/main" val="168879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477C9-AB56-4FE4-8772-BCAC739AA670}"/>
              </a:ext>
            </a:extLst>
          </p:cNvPr>
          <p:cNvSpPr>
            <a:spLocks noGrp="1"/>
          </p:cNvSpPr>
          <p:nvPr>
            <p:ph type="title"/>
          </p:nvPr>
        </p:nvSpPr>
        <p:spPr/>
        <p:txBody>
          <a:bodyPr/>
          <a:lstStyle/>
          <a:p>
            <a:r>
              <a:rPr lang="en-US" dirty="0"/>
              <a:t>Unique pointers</a:t>
            </a:r>
          </a:p>
        </p:txBody>
      </p:sp>
      <p:sp>
        <p:nvSpPr>
          <p:cNvPr id="3" name="Content Placeholder 2">
            <a:extLst>
              <a:ext uri="{FF2B5EF4-FFF2-40B4-BE49-F238E27FC236}">
                <a16:creationId xmlns:a16="http://schemas.microsoft.com/office/drawing/2014/main" id="{383E2FCB-CACE-468B-9818-60F428A41BBF}"/>
              </a:ext>
            </a:extLst>
          </p:cNvPr>
          <p:cNvSpPr>
            <a:spLocks noGrp="1"/>
          </p:cNvSpPr>
          <p:nvPr>
            <p:ph idx="1"/>
          </p:nvPr>
        </p:nvSpPr>
        <p:spPr/>
        <p:txBody>
          <a:bodyPr>
            <a:normAutofit/>
          </a:bodyPr>
          <a:lstStyle/>
          <a:p>
            <a:r>
              <a:rPr lang="en-US" dirty="0"/>
              <a:t>What is the advantage of unique pointers?</a:t>
            </a:r>
          </a:p>
          <a:p>
            <a:pPr marL="457200" lvl="1" indent="0">
              <a:buNone/>
            </a:pPr>
            <a:endParaRPr lang="en-US" dirty="0"/>
          </a:p>
          <a:p>
            <a:endParaRPr lang="en-US" dirty="0"/>
          </a:p>
          <a:p>
            <a:r>
              <a:rPr lang="en-US" dirty="0"/>
              <a:t>Can we implement all applications just using the unique pointers?</a:t>
            </a:r>
          </a:p>
          <a:p>
            <a:pPr marL="457200" lvl="1" indent="0">
              <a:buNone/>
            </a:pPr>
            <a:endParaRPr lang="en-US" dirty="0"/>
          </a:p>
          <a:p>
            <a:endParaRPr lang="en-US" dirty="0"/>
          </a:p>
        </p:txBody>
      </p:sp>
    </p:spTree>
    <p:extLst>
      <p:ext uri="{BB962C8B-B14F-4D97-AF65-F5344CB8AC3E}">
        <p14:creationId xmlns:p14="http://schemas.microsoft.com/office/powerpoint/2010/main" val="10774489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59715"/>
            <a:ext cx="10515600" cy="1325563"/>
          </a:xfrm>
        </p:spPr>
        <p:txBody>
          <a:bodyPr/>
          <a:lstStyle/>
          <a:p>
            <a:r>
              <a:rPr lang="en-US" dirty="0"/>
              <a:t>Register allocation</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838200" y="127698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187887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1955074"/>
            <a:ext cx="1643742" cy="923330"/>
          </a:xfrm>
          <a:prstGeom prst="rect">
            <a:avLst/>
          </a:prstGeom>
          <a:noFill/>
        </p:spPr>
        <p:txBody>
          <a:bodyPr wrap="square" rtlCol="0">
            <a:spAutoFit/>
          </a:bodyPr>
          <a:lstStyle/>
          <a:p>
            <a:r>
              <a:rPr lang="en-US" dirty="0"/>
              <a:t>  a = b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359881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862946" y="367501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473093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5035734"/>
            <a:ext cx="1643742" cy="369332"/>
          </a:xfrm>
          <a:prstGeom prst="rect">
            <a:avLst/>
          </a:prstGeom>
          <a:noFill/>
        </p:spPr>
        <p:txBody>
          <a:bodyPr wrap="square" rtlCol="0">
            <a:spAutoFit/>
          </a:bodyPr>
          <a:lstStyle/>
          <a:p>
            <a:r>
              <a:rPr lang="en-US" dirty="0"/>
              <a:t>   b = d + c</a:t>
            </a:r>
          </a:p>
        </p:txBody>
      </p:sp>
      <p:sp>
        <p:nvSpPr>
          <p:cNvPr id="10" name="Rectangle 9">
            <a:extLst>
              <a:ext uri="{FF2B5EF4-FFF2-40B4-BE49-F238E27FC236}">
                <a16:creationId xmlns:a16="http://schemas.microsoft.com/office/drawing/2014/main" id="{104E023B-01F4-4FFA-B4BA-2BC5B5ECA16D}"/>
              </a:ext>
            </a:extLst>
          </p:cNvPr>
          <p:cNvSpPr/>
          <p:nvPr/>
        </p:nvSpPr>
        <p:spPr>
          <a:xfrm>
            <a:off x="7326084" y="333756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3468190"/>
            <a:ext cx="1643742" cy="646331"/>
          </a:xfrm>
          <a:prstGeom prst="rect">
            <a:avLst/>
          </a:prstGeom>
          <a:noFill/>
        </p:spPr>
        <p:txBody>
          <a:bodyPr wrap="square" rtlCol="0">
            <a:spAutoFit/>
          </a:bodyPr>
          <a:lstStyle/>
          <a:p>
            <a:r>
              <a:rPr lang="en-US" dirty="0"/>
              <a:t>b = c + f</a:t>
            </a:r>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3510644" y="408789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6705600" y="417576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3510644" y="287840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6705600" y="287840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127267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573242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969826" y="417576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4763591"/>
            <a:ext cx="2247900" cy="369332"/>
          </a:xfrm>
          <a:prstGeom prst="rect">
            <a:avLst/>
          </a:prstGeom>
          <a:noFill/>
        </p:spPr>
        <p:txBody>
          <a:bodyPr wrap="square" rtlCol="0">
            <a:spAutoFit/>
          </a:bodyPr>
          <a:lstStyle/>
          <a:p>
            <a:r>
              <a:rPr lang="en-US" dirty="0" err="1">
                <a:solidFill>
                  <a:srgbClr val="FF0000"/>
                </a:solidFill>
              </a:rPr>
              <a:t>b,d,e,f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5852167"/>
            <a:ext cx="2247900" cy="369332"/>
          </a:xfrm>
          <a:prstGeom prst="rect">
            <a:avLst/>
          </a:prstGeom>
          <a:noFill/>
        </p:spPr>
        <p:txBody>
          <a:bodyPr wrap="square" rtlCol="0">
            <a:spAutoFit/>
          </a:bodyPr>
          <a:lstStyle/>
          <a:p>
            <a:r>
              <a:rPr lang="en-US" dirty="0" err="1">
                <a:solidFill>
                  <a:srgbClr val="FF0000"/>
                </a:solidFill>
              </a:rPr>
              <a:t>b,c,d,e,f</a:t>
            </a:r>
            <a:r>
              <a:rPr lang="en-US" dirty="0">
                <a:solidFill>
                  <a:srgbClr val="FF0000"/>
                </a:solidFill>
              </a:rPr>
              <a:t> live</a:t>
            </a:r>
          </a:p>
        </p:txBody>
      </p:sp>
      <p:cxnSp>
        <p:nvCxnSpPr>
          <p:cNvPr id="13" name="Connector: Curved 12">
            <a:extLst>
              <a:ext uri="{FF2B5EF4-FFF2-40B4-BE49-F238E27FC236}">
                <a16:creationId xmlns:a16="http://schemas.microsoft.com/office/drawing/2014/main" id="{400FCAC2-1A59-4D3B-9623-843A9583D0E3}"/>
              </a:ext>
            </a:extLst>
          </p:cNvPr>
          <p:cNvCxnSpPr>
            <a:cxnSpLocks/>
          </p:cNvCxnSpPr>
          <p:nvPr/>
        </p:nvCxnSpPr>
        <p:spPr>
          <a:xfrm rot="5400000" flipH="1">
            <a:off x="3771899" y="3860076"/>
            <a:ext cx="3777346" cy="10883"/>
          </a:xfrm>
          <a:prstGeom prst="curvedConnector5">
            <a:avLst>
              <a:gd name="adj1" fmla="val -6052"/>
              <a:gd name="adj2" fmla="val 39559864"/>
              <a:gd name="adj3" fmla="val 10605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8914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39395"/>
            <a:ext cx="10515600" cy="1325563"/>
          </a:xfrm>
        </p:spPr>
        <p:txBody>
          <a:bodyPr/>
          <a:lstStyle/>
          <a:p>
            <a:r>
              <a:rPr lang="en-US" dirty="0"/>
              <a:t>Register allocation</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838200" y="129730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189919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1975394"/>
            <a:ext cx="1643742" cy="923330"/>
          </a:xfrm>
          <a:prstGeom prst="rect">
            <a:avLst/>
          </a:prstGeom>
          <a:noFill/>
        </p:spPr>
        <p:txBody>
          <a:bodyPr wrap="square" rtlCol="0">
            <a:spAutoFit/>
          </a:bodyPr>
          <a:lstStyle/>
          <a:p>
            <a:r>
              <a:rPr lang="en-US" dirty="0"/>
              <a:t>  r2 = r5 + r3</a:t>
            </a:r>
          </a:p>
          <a:p>
            <a:r>
              <a:rPr lang="en-US" dirty="0"/>
              <a:t>  r4 = r4 – r3</a:t>
            </a:r>
          </a:p>
          <a:p>
            <a:r>
              <a:rPr lang="en-US" dirty="0"/>
              <a:t>  r2 = r2 + r1</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361913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862946" y="3695338"/>
            <a:ext cx="1643742" cy="369332"/>
          </a:xfrm>
          <a:prstGeom prst="rect">
            <a:avLst/>
          </a:prstGeom>
          <a:noFill/>
        </p:spPr>
        <p:txBody>
          <a:bodyPr wrap="square" rtlCol="0">
            <a:spAutoFit/>
          </a:bodyPr>
          <a:lstStyle/>
          <a:p>
            <a:r>
              <a:rPr lang="en-US" dirty="0"/>
              <a:t>  r1 = r2 – r4</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475125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5056054"/>
            <a:ext cx="1643742" cy="369332"/>
          </a:xfrm>
          <a:prstGeom prst="rect">
            <a:avLst/>
          </a:prstGeom>
          <a:noFill/>
        </p:spPr>
        <p:txBody>
          <a:bodyPr wrap="square" rtlCol="0">
            <a:spAutoFit/>
          </a:bodyPr>
          <a:lstStyle/>
          <a:p>
            <a:r>
              <a:rPr lang="en-US" dirty="0"/>
              <a:t>   r5 = r4 + r3</a:t>
            </a:r>
          </a:p>
        </p:txBody>
      </p:sp>
      <p:sp>
        <p:nvSpPr>
          <p:cNvPr id="10" name="Rectangle 9">
            <a:extLst>
              <a:ext uri="{FF2B5EF4-FFF2-40B4-BE49-F238E27FC236}">
                <a16:creationId xmlns:a16="http://schemas.microsoft.com/office/drawing/2014/main" id="{104E023B-01F4-4FFA-B4BA-2BC5B5ECA16D}"/>
              </a:ext>
            </a:extLst>
          </p:cNvPr>
          <p:cNvSpPr/>
          <p:nvPr/>
        </p:nvSpPr>
        <p:spPr>
          <a:xfrm>
            <a:off x="7326084" y="335788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3488510"/>
            <a:ext cx="1643742" cy="646331"/>
          </a:xfrm>
          <a:prstGeom prst="rect">
            <a:avLst/>
          </a:prstGeom>
          <a:noFill/>
        </p:spPr>
        <p:txBody>
          <a:bodyPr wrap="square" rtlCol="0">
            <a:spAutoFit/>
          </a:bodyPr>
          <a:lstStyle/>
          <a:p>
            <a:r>
              <a:rPr lang="en-US" dirty="0"/>
              <a:t>r5 = r3 + r1</a:t>
            </a:r>
          </a:p>
          <a:p>
            <a:r>
              <a:rPr lang="en-US" dirty="0"/>
              <a:t>r2 = r4 – r3</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3510644" y="410821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6705600" y="419608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3510644" y="289872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6705600" y="289872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129299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575274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969826" y="419608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4783911"/>
            <a:ext cx="2247900" cy="369332"/>
          </a:xfrm>
          <a:prstGeom prst="rect">
            <a:avLst/>
          </a:prstGeom>
          <a:noFill/>
        </p:spPr>
        <p:txBody>
          <a:bodyPr wrap="square" rtlCol="0">
            <a:spAutoFit/>
          </a:bodyPr>
          <a:lstStyle/>
          <a:p>
            <a:r>
              <a:rPr lang="en-US" dirty="0" err="1">
                <a:solidFill>
                  <a:srgbClr val="FF0000"/>
                </a:solidFill>
              </a:rPr>
              <a:t>b,d,e,f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5872487"/>
            <a:ext cx="2247900" cy="369332"/>
          </a:xfrm>
          <a:prstGeom prst="rect">
            <a:avLst/>
          </a:prstGeom>
          <a:noFill/>
        </p:spPr>
        <p:txBody>
          <a:bodyPr wrap="square" rtlCol="0">
            <a:spAutoFit/>
          </a:bodyPr>
          <a:lstStyle/>
          <a:p>
            <a:r>
              <a:rPr lang="en-US" dirty="0" err="1">
                <a:solidFill>
                  <a:srgbClr val="FF0000"/>
                </a:solidFill>
              </a:rPr>
              <a:t>b,c,d,e,f</a:t>
            </a:r>
            <a:r>
              <a:rPr lang="en-US" dirty="0">
                <a:solidFill>
                  <a:srgbClr val="FF0000"/>
                </a:solidFill>
              </a:rPr>
              <a:t> live</a:t>
            </a:r>
          </a:p>
        </p:txBody>
      </p:sp>
      <p:cxnSp>
        <p:nvCxnSpPr>
          <p:cNvPr id="13" name="Connector: Curved 12">
            <a:extLst>
              <a:ext uri="{FF2B5EF4-FFF2-40B4-BE49-F238E27FC236}">
                <a16:creationId xmlns:a16="http://schemas.microsoft.com/office/drawing/2014/main" id="{400FCAC2-1A59-4D3B-9623-843A9583D0E3}"/>
              </a:ext>
            </a:extLst>
          </p:cNvPr>
          <p:cNvCxnSpPr>
            <a:cxnSpLocks/>
          </p:cNvCxnSpPr>
          <p:nvPr/>
        </p:nvCxnSpPr>
        <p:spPr>
          <a:xfrm rot="5400000" flipH="1">
            <a:off x="3771899" y="3880396"/>
            <a:ext cx="3777346" cy="10883"/>
          </a:xfrm>
          <a:prstGeom prst="curvedConnector5">
            <a:avLst>
              <a:gd name="adj1" fmla="val -6052"/>
              <a:gd name="adj2" fmla="val 39559864"/>
              <a:gd name="adj3" fmla="val 10605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2632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spTree>
    <p:extLst>
      <p:ext uri="{BB962C8B-B14F-4D97-AF65-F5344CB8AC3E}">
        <p14:creationId xmlns:p14="http://schemas.microsoft.com/office/powerpoint/2010/main" val="38054500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0448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27562307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C2EC-EB34-4AD7-B981-62693F606755}"/>
              </a:ext>
            </a:extLst>
          </p:cNvPr>
          <p:cNvSpPr>
            <a:spLocks noGrp="1"/>
          </p:cNvSpPr>
          <p:nvPr>
            <p:ph type="title"/>
          </p:nvPr>
        </p:nvSpPr>
        <p:spPr/>
        <p:txBody>
          <a:bodyPr/>
          <a:lstStyle/>
          <a:p>
            <a:r>
              <a:rPr lang="en-US" dirty="0"/>
              <a:t>Spilling</a:t>
            </a:r>
          </a:p>
        </p:txBody>
      </p:sp>
      <p:sp>
        <p:nvSpPr>
          <p:cNvPr id="3" name="Content Placeholder 2">
            <a:extLst>
              <a:ext uri="{FF2B5EF4-FFF2-40B4-BE49-F238E27FC236}">
                <a16:creationId xmlns:a16="http://schemas.microsoft.com/office/drawing/2014/main" id="{C94DFF93-258B-4519-820A-FAF8E4E5DE22}"/>
              </a:ext>
            </a:extLst>
          </p:cNvPr>
          <p:cNvSpPr>
            <a:spLocks noGrp="1"/>
          </p:cNvSpPr>
          <p:nvPr>
            <p:ph idx="1"/>
          </p:nvPr>
        </p:nvSpPr>
        <p:spPr/>
        <p:txBody>
          <a:bodyPr/>
          <a:lstStyle/>
          <a:p>
            <a:r>
              <a:rPr lang="en-US" dirty="0"/>
              <a:t>If no node has less than k-neighbors, then choose one node for spilling, remove from the graph and continue coloring the rest of the graph</a:t>
            </a:r>
          </a:p>
          <a:p>
            <a:endParaRPr lang="en-US" dirty="0"/>
          </a:p>
          <a:p>
            <a:r>
              <a:rPr lang="en-US" dirty="0"/>
              <a:t>The compiler must be careful in selecting a node for spilling</a:t>
            </a:r>
          </a:p>
          <a:p>
            <a:pPr lvl="1"/>
            <a:r>
              <a:rPr lang="en-US" dirty="0"/>
              <a:t>cost of spilling is high (load/store)</a:t>
            </a:r>
          </a:p>
          <a:p>
            <a:pPr lvl="1"/>
            <a:r>
              <a:rPr lang="en-US" dirty="0"/>
              <a:t>If possible, try not to choose a variable which is inside a loop</a:t>
            </a:r>
          </a:p>
        </p:txBody>
      </p:sp>
    </p:spTree>
    <p:extLst>
      <p:ext uri="{BB962C8B-B14F-4D97-AF65-F5344CB8AC3E}">
        <p14:creationId xmlns:p14="http://schemas.microsoft.com/office/powerpoint/2010/main" val="8358881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972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9" name="Straight Connector 8">
            <a:extLst>
              <a:ext uri="{FF2B5EF4-FFF2-40B4-BE49-F238E27FC236}">
                <a16:creationId xmlns:a16="http://schemas.microsoft.com/office/drawing/2014/main" id="{C27BCEA6-4F18-44D3-B748-8923B3195CF9}"/>
              </a:ext>
            </a:extLst>
          </p:cNvPr>
          <p:cNvCxnSpPr/>
          <p:nvPr/>
        </p:nvCxnSpPr>
        <p:spPr>
          <a:xfrm>
            <a:off x="6901543" y="2710543"/>
            <a:ext cx="0" cy="226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3129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073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0373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073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15624039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31913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r>
                        <a:rPr lang="en-US"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2752601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7689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r>
                        <a:rPr lang="en-US" b="1"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r>
                        <a:rPr lang="en-US"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89047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477C9-AB56-4FE4-8772-BCAC739AA670}"/>
              </a:ext>
            </a:extLst>
          </p:cNvPr>
          <p:cNvSpPr>
            <a:spLocks noGrp="1"/>
          </p:cNvSpPr>
          <p:nvPr>
            <p:ph type="title"/>
          </p:nvPr>
        </p:nvSpPr>
        <p:spPr/>
        <p:txBody>
          <a:bodyPr/>
          <a:lstStyle/>
          <a:p>
            <a:r>
              <a:rPr lang="en-US" dirty="0"/>
              <a:t>Unique pointers</a:t>
            </a:r>
          </a:p>
        </p:txBody>
      </p:sp>
      <p:sp>
        <p:nvSpPr>
          <p:cNvPr id="3" name="Content Placeholder 2">
            <a:extLst>
              <a:ext uri="{FF2B5EF4-FFF2-40B4-BE49-F238E27FC236}">
                <a16:creationId xmlns:a16="http://schemas.microsoft.com/office/drawing/2014/main" id="{383E2FCB-CACE-468B-9818-60F428A41BBF}"/>
              </a:ext>
            </a:extLst>
          </p:cNvPr>
          <p:cNvSpPr>
            <a:spLocks noGrp="1"/>
          </p:cNvSpPr>
          <p:nvPr>
            <p:ph idx="1"/>
          </p:nvPr>
        </p:nvSpPr>
        <p:spPr/>
        <p:txBody>
          <a:bodyPr>
            <a:normAutofit/>
          </a:bodyPr>
          <a:lstStyle/>
          <a:p>
            <a:r>
              <a:rPr lang="en-US" dirty="0"/>
              <a:t>What is the advantage of unique pointers?</a:t>
            </a:r>
          </a:p>
          <a:p>
            <a:pPr lvl="1"/>
            <a:r>
              <a:rPr lang="en-US" dirty="0"/>
              <a:t>no need to do expensive reference counting</a:t>
            </a:r>
          </a:p>
          <a:p>
            <a:endParaRPr lang="en-US" dirty="0"/>
          </a:p>
          <a:p>
            <a:r>
              <a:rPr lang="en-US" dirty="0"/>
              <a:t>Can we implement all applications just using the unique pointers?</a:t>
            </a:r>
          </a:p>
          <a:p>
            <a:pPr lvl="1"/>
            <a:r>
              <a:rPr lang="en-US" dirty="0"/>
              <a:t>No, e.g., we can’t implement a doubly linked list</a:t>
            </a:r>
          </a:p>
          <a:p>
            <a:endParaRPr lang="en-US" dirty="0"/>
          </a:p>
        </p:txBody>
      </p:sp>
    </p:spTree>
    <p:extLst>
      <p:ext uri="{BB962C8B-B14F-4D97-AF65-F5344CB8AC3E}">
        <p14:creationId xmlns:p14="http://schemas.microsoft.com/office/powerpoint/2010/main" val="30046190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972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r>
                        <a:rPr lang="en-US" b="1"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15999629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00907" y="3694476"/>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2609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r>
                        <a:rPr lang="en-US" b="1"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Tree>
    <p:extLst>
      <p:ext uri="{BB962C8B-B14F-4D97-AF65-F5344CB8AC3E}">
        <p14:creationId xmlns:p14="http://schemas.microsoft.com/office/powerpoint/2010/main" val="7963697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9881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7116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95057"/>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d4</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10577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r>
                        <a:rPr lang="en-US" b="1"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cxnSp>
        <p:nvCxnSpPr>
          <p:cNvPr id="9" name="Straight Connector 8">
            <a:extLst>
              <a:ext uri="{FF2B5EF4-FFF2-40B4-BE49-F238E27FC236}">
                <a16:creationId xmlns:a16="http://schemas.microsoft.com/office/drawing/2014/main" id="{C27BCEA6-4F18-44D3-B748-8923B3195CF9}"/>
              </a:ext>
            </a:extLst>
          </p:cNvPr>
          <p:cNvCxnSpPr/>
          <p:nvPr/>
        </p:nvCxnSpPr>
        <p:spPr>
          <a:xfrm>
            <a:off x="6901543" y="2710543"/>
            <a:ext cx="0" cy="226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68BB5FD-DAA7-4356-A7F8-CAB2A10B9183}"/>
              </a:ext>
            </a:extLst>
          </p:cNvPr>
          <p:cNvCxnSpPr/>
          <p:nvPr/>
        </p:nvCxnSpPr>
        <p:spPr>
          <a:xfrm flipH="1">
            <a:off x="4234543" y="4996546"/>
            <a:ext cx="2677886" cy="761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4899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82A95084-CB59-4078-8BF2-2820D653132D}"/>
              </a:ext>
            </a:extLst>
          </p:cNvPr>
          <p:cNvSpPr/>
          <p:nvPr/>
        </p:nvSpPr>
        <p:spPr>
          <a:xfrm>
            <a:off x="4223657" y="2710543"/>
            <a:ext cx="2677886" cy="2340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4016829"/>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D64D5F1-9600-4D26-A803-14A832A42633}"/>
              </a:ext>
            </a:extLst>
          </p:cNvPr>
          <p:cNvCxnSpPr/>
          <p:nvPr/>
        </p:nvCxnSpPr>
        <p:spPr>
          <a:xfrm>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439E80-3E1A-4752-A673-6ED488568749}"/>
              </a:ext>
            </a:extLst>
          </p:cNvPr>
          <p:cNvCxnSpPr/>
          <p:nvPr/>
        </p:nvCxnSpPr>
        <p:spPr>
          <a:xfrm>
            <a:off x="4223657" y="2710543"/>
            <a:ext cx="4669972" cy="129075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566057" cy="461665"/>
          </a:xfrm>
          <a:prstGeom prst="rect">
            <a:avLst/>
          </a:prstGeom>
          <a:noFill/>
        </p:spPr>
        <p:txBody>
          <a:bodyPr wrap="square" rtlCol="0">
            <a:spAutoFit/>
          </a:bodyPr>
          <a:lstStyle/>
          <a:p>
            <a:r>
              <a:rPr lang="en-US" sz="2400" b="1" dirty="0"/>
              <a:t>b </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d4</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e2</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c3</a:t>
            </a:r>
          </a:p>
        </p:txBody>
      </p:sp>
      <p:graphicFrame>
        <p:nvGraphicFramePr>
          <p:cNvPr id="5" name="Table 4">
            <a:extLst>
              <a:ext uri="{FF2B5EF4-FFF2-40B4-BE49-F238E27FC236}">
                <a16:creationId xmlns:a16="http://schemas.microsoft.com/office/drawing/2014/main" id="{6689768D-EB6D-4947-9C60-55A19D5B674E}"/>
              </a:ext>
            </a:extLst>
          </p:cNvPr>
          <p:cNvGraphicFramePr>
            <a:graphicFrameLocks noGrp="1"/>
          </p:cNvGraphicFramePr>
          <p:nvPr/>
        </p:nvGraphicFramePr>
        <p:xfrm>
          <a:off x="921656" y="2217538"/>
          <a:ext cx="863598" cy="3281616"/>
        </p:xfrm>
        <a:graphic>
          <a:graphicData uri="http://schemas.openxmlformats.org/drawingml/2006/table">
            <a:tbl>
              <a:tblPr bandRow="1">
                <a:tableStyleId>{5C22544A-7EE6-4342-B048-85BDC9FD1C3A}</a:tableStyleId>
              </a:tblPr>
              <a:tblGrid>
                <a:gridCol w="863598">
                  <a:extLst>
                    <a:ext uri="{9D8B030D-6E8A-4147-A177-3AD203B41FA5}">
                      <a16:colId xmlns:a16="http://schemas.microsoft.com/office/drawing/2014/main" val="2752085376"/>
                    </a:ext>
                  </a:extLst>
                </a:gridCol>
              </a:tblGrid>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29571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850377"/>
                  </a:ext>
                </a:extLst>
              </a:tr>
              <a:tr h="54693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792132"/>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54070"/>
                  </a:ext>
                </a:extLst>
              </a:tr>
              <a:tr h="54693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217768"/>
                  </a:ext>
                </a:extLst>
              </a:tr>
              <a:tr h="546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1814641"/>
                  </a:ext>
                </a:extLst>
              </a:tr>
            </a:tbl>
          </a:graphicData>
        </a:graphic>
      </p:graphicFrame>
      <p:sp>
        <p:nvSpPr>
          <p:cNvPr id="7" name="TextBox 6">
            <a:extLst>
              <a:ext uri="{FF2B5EF4-FFF2-40B4-BE49-F238E27FC236}">
                <a16:creationId xmlns:a16="http://schemas.microsoft.com/office/drawing/2014/main" id="{8B7B436C-1B5C-4546-AD42-663BE39B01A7}"/>
              </a:ext>
            </a:extLst>
          </p:cNvPr>
          <p:cNvSpPr txBox="1"/>
          <p:nvPr/>
        </p:nvSpPr>
        <p:spPr>
          <a:xfrm>
            <a:off x="9031515" y="934718"/>
            <a:ext cx="2939144" cy="2585323"/>
          </a:xfrm>
          <a:prstGeom prst="rect">
            <a:avLst/>
          </a:prstGeom>
          <a:noFill/>
        </p:spPr>
        <p:txBody>
          <a:bodyPr wrap="square" rtlCol="0">
            <a:spAutoFit/>
          </a:bodyPr>
          <a:lstStyle/>
          <a:p>
            <a:r>
              <a:rPr lang="en-US" dirty="0"/>
              <a:t>No color is available for b. Select b for spilling. However, it is possible that in some cases, we may get lucky and able to assign a color to the spilled node in this step. In that case, we don’t have to spill anything. This is also called optimistic coloring.</a:t>
            </a:r>
          </a:p>
        </p:txBody>
      </p:sp>
    </p:spTree>
    <p:extLst>
      <p:ext uri="{BB962C8B-B14F-4D97-AF65-F5344CB8AC3E}">
        <p14:creationId xmlns:p14="http://schemas.microsoft.com/office/powerpoint/2010/main" val="5779167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D038A-92B8-4937-A20C-85C4A7354954}"/>
              </a:ext>
            </a:extLst>
          </p:cNvPr>
          <p:cNvSpPr>
            <a:spLocks noGrp="1"/>
          </p:cNvSpPr>
          <p:nvPr>
            <p:ph type="title"/>
          </p:nvPr>
        </p:nvSpPr>
        <p:spPr/>
        <p:txBody>
          <a:bodyPr/>
          <a:lstStyle/>
          <a:p>
            <a:r>
              <a:rPr lang="en-US" dirty="0"/>
              <a:t>Optimistic coloring (example)</a:t>
            </a:r>
          </a:p>
        </p:txBody>
      </p:sp>
      <p:sp>
        <p:nvSpPr>
          <p:cNvPr id="3" name="Content Placeholder 2">
            <a:extLst>
              <a:ext uri="{FF2B5EF4-FFF2-40B4-BE49-F238E27FC236}">
                <a16:creationId xmlns:a16="http://schemas.microsoft.com/office/drawing/2014/main" id="{F37B6AAB-5CF2-463A-BE3D-E802D084480B}"/>
              </a:ext>
            </a:extLst>
          </p:cNvPr>
          <p:cNvSpPr>
            <a:spLocks noGrp="1"/>
          </p:cNvSpPr>
          <p:nvPr>
            <p:ph idx="1"/>
          </p:nvPr>
        </p:nvSpPr>
        <p:spPr/>
        <p:txBody>
          <a:bodyPr/>
          <a:lstStyle/>
          <a:p>
            <a:pPr lvl="1"/>
            <a:r>
              <a:rPr lang="en-US" dirty="0"/>
              <a:t>This graph can be colored using 3-colors even though all nodes have at least three edges</a:t>
            </a:r>
          </a:p>
        </p:txBody>
      </p:sp>
      <p:cxnSp>
        <p:nvCxnSpPr>
          <p:cNvPr id="5" name="Straight Connector 4">
            <a:extLst>
              <a:ext uri="{FF2B5EF4-FFF2-40B4-BE49-F238E27FC236}">
                <a16:creationId xmlns:a16="http://schemas.microsoft.com/office/drawing/2014/main" id="{48F60734-AD14-4F13-A01C-471465F8086F}"/>
              </a:ext>
            </a:extLst>
          </p:cNvPr>
          <p:cNvCxnSpPr/>
          <p:nvPr/>
        </p:nvCxnSpPr>
        <p:spPr>
          <a:xfrm>
            <a:off x="2950029" y="2808514"/>
            <a:ext cx="0" cy="16328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0F36E5B-EFAA-47E2-BE39-411A66F0DECF}"/>
              </a:ext>
            </a:extLst>
          </p:cNvPr>
          <p:cNvCxnSpPr/>
          <p:nvPr/>
        </p:nvCxnSpPr>
        <p:spPr>
          <a:xfrm>
            <a:off x="2950028" y="4441371"/>
            <a:ext cx="28629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9118EDF-E1D4-4E71-AE10-CF4D48F43CA4}"/>
              </a:ext>
            </a:extLst>
          </p:cNvPr>
          <p:cNvCxnSpPr/>
          <p:nvPr/>
        </p:nvCxnSpPr>
        <p:spPr>
          <a:xfrm>
            <a:off x="2939143" y="2819400"/>
            <a:ext cx="28629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1D57F09-39DD-40AB-92A0-F9D654B99882}"/>
              </a:ext>
            </a:extLst>
          </p:cNvPr>
          <p:cNvCxnSpPr/>
          <p:nvPr/>
        </p:nvCxnSpPr>
        <p:spPr>
          <a:xfrm>
            <a:off x="5802086" y="2819400"/>
            <a:ext cx="1426028" cy="805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A9A9098-5A55-4782-A751-1F0017327B5A}"/>
              </a:ext>
            </a:extLst>
          </p:cNvPr>
          <p:cNvCxnSpPr/>
          <p:nvPr/>
        </p:nvCxnSpPr>
        <p:spPr>
          <a:xfrm flipV="1">
            <a:off x="5802086" y="3646714"/>
            <a:ext cx="1436914" cy="7946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CF1E8FD-BDF7-4D71-9E7F-6510A50A857D}"/>
              </a:ext>
            </a:extLst>
          </p:cNvPr>
          <p:cNvCxnSpPr/>
          <p:nvPr/>
        </p:nvCxnSpPr>
        <p:spPr>
          <a:xfrm>
            <a:off x="2950028" y="2819400"/>
            <a:ext cx="2862943" cy="16219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E44DA2B-5B1B-4ACC-A368-98B7EFEF18FD}"/>
              </a:ext>
            </a:extLst>
          </p:cNvPr>
          <p:cNvCxnSpPr/>
          <p:nvPr/>
        </p:nvCxnSpPr>
        <p:spPr>
          <a:xfrm flipV="1">
            <a:off x="2950028" y="2808514"/>
            <a:ext cx="2862943" cy="16328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363AB75-5F55-49CE-A428-1EF95E8CE17B}"/>
              </a:ext>
            </a:extLst>
          </p:cNvPr>
          <p:cNvCxnSpPr/>
          <p:nvPr/>
        </p:nvCxnSpPr>
        <p:spPr>
          <a:xfrm flipV="1">
            <a:off x="2950028" y="3646714"/>
            <a:ext cx="4278086" cy="794657"/>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B1C76DC-4AC0-483E-A377-FAB502ECFE79}"/>
              </a:ext>
            </a:extLst>
          </p:cNvPr>
          <p:cNvSpPr txBox="1"/>
          <p:nvPr/>
        </p:nvSpPr>
        <p:spPr>
          <a:xfrm>
            <a:off x="2272943" y="2612571"/>
            <a:ext cx="859971" cy="369332"/>
          </a:xfrm>
          <a:prstGeom prst="rect">
            <a:avLst/>
          </a:prstGeom>
          <a:noFill/>
        </p:spPr>
        <p:txBody>
          <a:bodyPr wrap="square" rtlCol="0">
            <a:spAutoFit/>
          </a:bodyPr>
          <a:lstStyle/>
          <a:p>
            <a:r>
              <a:rPr lang="en-US" dirty="0"/>
              <a:t>    A</a:t>
            </a:r>
          </a:p>
        </p:txBody>
      </p:sp>
      <p:sp>
        <p:nvSpPr>
          <p:cNvPr id="26" name="TextBox 25">
            <a:extLst>
              <a:ext uri="{FF2B5EF4-FFF2-40B4-BE49-F238E27FC236}">
                <a16:creationId xmlns:a16="http://schemas.microsoft.com/office/drawing/2014/main" id="{C7FF9EA8-32D4-4637-8656-37DDD120D5DE}"/>
              </a:ext>
            </a:extLst>
          </p:cNvPr>
          <p:cNvSpPr txBox="1"/>
          <p:nvPr/>
        </p:nvSpPr>
        <p:spPr>
          <a:xfrm>
            <a:off x="2389057" y="4365169"/>
            <a:ext cx="859971" cy="369332"/>
          </a:xfrm>
          <a:prstGeom prst="rect">
            <a:avLst/>
          </a:prstGeom>
          <a:noFill/>
        </p:spPr>
        <p:txBody>
          <a:bodyPr wrap="square" rtlCol="0">
            <a:spAutoFit/>
          </a:bodyPr>
          <a:lstStyle/>
          <a:p>
            <a:r>
              <a:rPr lang="en-US" dirty="0"/>
              <a:t> C</a:t>
            </a:r>
          </a:p>
        </p:txBody>
      </p:sp>
      <p:sp>
        <p:nvSpPr>
          <p:cNvPr id="27" name="TextBox 26">
            <a:extLst>
              <a:ext uri="{FF2B5EF4-FFF2-40B4-BE49-F238E27FC236}">
                <a16:creationId xmlns:a16="http://schemas.microsoft.com/office/drawing/2014/main" id="{C73A72B3-C2E8-4C3F-9880-6ED49EFEB09F}"/>
              </a:ext>
            </a:extLst>
          </p:cNvPr>
          <p:cNvSpPr txBox="1"/>
          <p:nvPr/>
        </p:nvSpPr>
        <p:spPr>
          <a:xfrm>
            <a:off x="5704119" y="4415247"/>
            <a:ext cx="859971" cy="369332"/>
          </a:xfrm>
          <a:prstGeom prst="rect">
            <a:avLst/>
          </a:prstGeom>
          <a:noFill/>
        </p:spPr>
        <p:txBody>
          <a:bodyPr wrap="square" rtlCol="0">
            <a:spAutoFit/>
          </a:bodyPr>
          <a:lstStyle/>
          <a:p>
            <a:r>
              <a:rPr lang="en-US" dirty="0"/>
              <a:t>D</a:t>
            </a:r>
          </a:p>
        </p:txBody>
      </p:sp>
      <p:sp>
        <p:nvSpPr>
          <p:cNvPr id="28" name="TextBox 27">
            <a:extLst>
              <a:ext uri="{FF2B5EF4-FFF2-40B4-BE49-F238E27FC236}">
                <a16:creationId xmlns:a16="http://schemas.microsoft.com/office/drawing/2014/main" id="{4863D3A8-5ED0-4EAB-A3F6-0A48F1C70F1B}"/>
              </a:ext>
            </a:extLst>
          </p:cNvPr>
          <p:cNvSpPr txBox="1"/>
          <p:nvPr/>
        </p:nvSpPr>
        <p:spPr>
          <a:xfrm>
            <a:off x="5682348" y="2525484"/>
            <a:ext cx="859971" cy="369332"/>
          </a:xfrm>
          <a:prstGeom prst="rect">
            <a:avLst/>
          </a:prstGeom>
          <a:noFill/>
        </p:spPr>
        <p:txBody>
          <a:bodyPr wrap="square" rtlCol="0">
            <a:spAutoFit/>
          </a:bodyPr>
          <a:lstStyle/>
          <a:p>
            <a:r>
              <a:rPr lang="en-US" dirty="0"/>
              <a:t>B</a:t>
            </a:r>
          </a:p>
        </p:txBody>
      </p:sp>
      <p:sp>
        <p:nvSpPr>
          <p:cNvPr id="29" name="TextBox 28">
            <a:extLst>
              <a:ext uri="{FF2B5EF4-FFF2-40B4-BE49-F238E27FC236}">
                <a16:creationId xmlns:a16="http://schemas.microsoft.com/office/drawing/2014/main" id="{789163A7-1CE7-44D5-B172-0522F28BA350}"/>
              </a:ext>
            </a:extLst>
          </p:cNvPr>
          <p:cNvSpPr txBox="1"/>
          <p:nvPr/>
        </p:nvSpPr>
        <p:spPr>
          <a:xfrm>
            <a:off x="7249888" y="3418115"/>
            <a:ext cx="859971"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11438968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737001-A0F2-9470-9028-955A6C803C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5369A6-D93D-EBF0-1288-556077332D68}"/>
              </a:ext>
            </a:extLst>
          </p:cNvPr>
          <p:cNvSpPr>
            <a:spLocks noGrp="1"/>
          </p:cNvSpPr>
          <p:nvPr>
            <p:ph type="title"/>
          </p:nvPr>
        </p:nvSpPr>
        <p:spPr/>
        <p:txBody>
          <a:bodyPr/>
          <a:lstStyle/>
          <a:p>
            <a:r>
              <a:rPr lang="en-US" dirty="0"/>
              <a:t>Optimistic coloring (example)</a:t>
            </a:r>
          </a:p>
        </p:txBody>
      </p:sp>
      <p:sp>
        <p:nvSpPr>
          <p:cNvPr id="3" name="Content Placeholder 2">
            <a:extLst>
              <a:ext uri="{FF2B5EF4-FFF2-40B4-BE49-F238E27FC236}">
                <a16:creationId xmlns:a16="http://schemas.microsoft.com/office/drawing/2014/main" id="{2DE1A111-CE07-57C2-AC09-65E73528B88B}"/>
              </a:ext>
            </a:extLst>
          </p:cNvPr>
          <p:cNvSpPr>
            <a:spLocks noGrp="1"/>
          </p:cNvSpPr>
          <p:nvPr>
            <p:ph idx="1"/>
          </p:nvPr>
        </p:nvSpPr>
        <p:spPr/>
        <p:txBody>
          <a:bodyPr/>
          <a:lstStyle/>
          <a:p>
            <a:pPr lvl="1"/>
            <a:r>
              <a:rPr lang="en-US" dirty="0"/>
              <a:t>This graph can be colored using 3-colors even though all nodes have at least three edges</a:t>
            </a:r>
          </a:p>
        </p:txBody>
      </p:sp>
      <p:cxnSp>
        <p:nvCxnSpPr>
          <p:cNvPr id="5" name="Straight Connector 4">
            <a:extLst>
              <a:ext uri="{FF2B5EF4-FFF2-40B4-BE49-F238E27FC236}">
                <a16:creationId xmlns:a16="http://schemas.microsoft.com/office/drawing/2014/main" id="{EFD3D75B-FDCC-0C8E-0335-DBCE0B8033E2}"/>
              </a:ext>
            </a:extLst>
          </p:cNvPr>
          <p:cNvCxnSpPr/>
          <p:nvPr/>
        </p:nvCxnSpPr>
        <p:spPr>
          <a:xfrm>
            <a:off x="2950029" y="2808514"/>
            <a:ext cx="0" cy="16328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9BA9DFC-78A1-A376-3BDE-7695774AB62F}"/>
              </a:ext>
            </a:extLst>
          </p:cNvPr>
          <p:cNvCxnSpPr/>
          <p:nvPr/>
        </p:nvCxnSpPr>
        <p:spPr>
          <a:xfrm>
            <a:off x="2950028" y="4441371"/>
            <a:ext cx="28629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963BC50-81BC-FE64-22CB-09DD2DC4C8C6}"/>
              </a:ext>
            </a:extLst>
          </p:cNvPr>
          <p:cNvCxnSpPr/>
          <p:nvPr/>
        </p:nvCxnSpPr>
        <p:spPr>
          <a:xfrm>
            <a:off x="2939143" y="2819400"/>
            <a:ext cx="28629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77F1748-6DEC-3540-5608-24654A3D4CEB}"/>
              </a:ext>
            </a:extLst>
          </p:cNvPr>
          <p:cNvCxnSpPr/>
          <p:nvPr/>
        </p:nvCxnSpPr>
        <p:spPr>
          <a:xfrm>
            <a:off x="5802086" y="2819400"/>
            <a:ext cx="1426028" cy="805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E813702-75FB-C3C2-050C-0E4FF19FC957}"/>
              </a:ext>
            </a:extLst>
          </p:cNvPr>
          <p:cNvCxnSpPr/>
          <p:nvPr/>
        </p:nvCxnSpPr>
        <p:spPr>
          <a:xfrm flipV="1">
            <a:off x="5802086" y="3646714"/>
            <a:ext cx="1436914" cy="7946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8AA694A-1B68-0C21-1FDA-DBD4C092767E}"/>
              </a:ext>
            </a:extLst>
          </p:cNvPr>
          <p:cNvCxnSpPr/>
          <p:nvPr/>
        </p:nvCxnSpPr>
        <p:spPr>
          <a:xfrm>
            <a:off x="2950028" y="2819400"/>
            <a:ext cx="2862943" cy="16219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0BE7353-C232-9B6A-B5DC-BB2E49E382D7}"/>
              </a:ext>
            </a:extLst>
          </p:cNvPr>
          <p:cNvCxnSpPr/>
          <p:nvPr/>
        </p:nvCxnSpPr>
        <p:spPr>
          <a:xfrm flipV="1">
            <a:off x="2950028" y="2808514"/>
            <a:ext cx="2862943" cy="16328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C967B49-37EA-FC42-FF65-F745F3F994A4}"/>
              </a:ext>
            </a:extLst>
          </p:cNvPr>
          <p:cNvCxnSpPr/>
          <p:nvPr/>
        </p:nvCxnSpPr>
        <p:spPr>
          <a:xfrm flipV="1">
            <a:off x="2950028" y="3646714"/>
            <a:ext cx="4278086" cy="794657"/>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EDCC495-0E4A-8D16-C9FA-FDA307BE2733}"/>
              </a:ext>
            </a:extLst>
          </p:cNvPr>
          <p:cNvSpPr txBox="1"/>
          <p:nvPr/>
        </p:nvSpPr>
        <p:spPr>
          <a:xfrm>
            <a:off x="2272943" y="2612571"/>
            <a:ext cx="859971" cy="369332"/>
          </a:xfrm>
          <a:prstGeom prst="rect">
            <a:avLst/>
          </a:prstGeom>
          <a:noFill/>
        </p:spPr>
        <p:txBody>
          <a:bodyPr wrap="square" rtlCol="0">
            <a:spAutoFit/>
          </a:bodyPr>
          <a:lstStyle/>
          <a:p>
            <a:r>
              <a:rPr lang="en-US" dirty="0"/>
              <a:t>    A</a:t>
            </a:r>
          </a:p>
        </p:txBody>
      </p:sp>
      <p:sp>
        <p:nvSpPr>
          <p:cNvPr id="26" name="TextBox 25">
            <a:extLst>
              <a:ext uri="{FF2B5EF4-FFF2-40B4-BE49-F238E27FC236}">
                <a16:creationId xmlns:a16="http://schemas.microsoft.com/office/drawing/2014/main" id="{B3165504-6C9A-2D90-EEA1-1D1724D83C79}"/>
              </a:ext>
            </a:extLst>
          </p:cNvPr>
          <p:cNvSpPr txBox="1"/>
          <p:nvPr/>
        </p:nvSpPr>
        <p:spPr>
          <a:xfrm>
            <a:off x="2389057" y="4365169"/>
            <a:ext cx="859971" cy="369332"/>
          </a:xfrm>
          <a:prstGeom prst="rect">
            <a:avLst/>
          </a:prstGeom>
          <a:noFill/>
        </p:spPr>
        <p:txBody>
          <a:bodyPr wrap="square" rtlCol="0">
            <a:spAutoFit/>
          </a:bodyPr>
          <a:lstStyle/>
          <a:p>
            <a:r>
              <a:rPr lang="en-US" dirty="0"/>
              <a:t> C</a:t>
            </a:r>
          </a:p>
        </p:txBody>
      </p:sp>
      <p:sp>
        <p:nvSpPr>
          <p:cNvPr id="27" name="TextBox 26">
            <a:extLst>
              <a:ext uri="{FF2B5EF4-FFF2-40B4-BE49-F238E27FC236}">
                <a16:creationId xmlns:a16="http://schemas.microsoft.com/office/drawing/2014/main" id="{B24BACC5-2F05-34D9-D89F-7BD09E3637FA}"/>
              </a:ext>
            </a:extLst>
          </p:cNvPr>
          <p:cNvSpPr txBox="1"/>
          <p:nvPr/>
        </p:nvSpPr>
        <p:spPr>
          <a:xfrm>
            <a:off x="5704119" y="4415247"/>
            <a:ext cx="859971" cy="369332"/>
          </a:xfrm>
          <a:prstGeom prst="rect">
            <a:avLst/>
          </a:prstGeom>
          <a:noFill/>
        </p:spPr>
        <p:txBody>
          <a:bodyPr wrap="square" rtlCol="0">
            <a:spAutoFit/>
          </a:bodyPr>
          <a:lstStyle/>
          <a:p>
            <a:r>
              <a:rPr lang="en-US" dirty="0"/>
              <a:t>D</a:t>
            </a:r>
          </a:p>
        </p:txBody>
      </p:sp>
      <p:sp>
        <p:nvSpPr>
          <p:cNvPr id="28" name="TextBox 27">
            <a:extLst>
              <a:ext uri="{FF2B5EF4-FFF2-40B4-BE49-F238E27FC236}">
                <a16:creationId xmlns:a16="http://schemas.microsoft.com/office/drawing/2014/main" id="{5B8E0190-B1F8-564F-18C2-469B3B3044F7}"/>
              </a:ext>
            </a:extLst>
          </p:cNvPr>
          <p:cNvSpPr txBox="1"/>
          <p:nvPr/>
        </p:nvSpPr>
        <p:spPr>
          <a:xfrm>
            <a:off x="5682348" y="2525484"/>
            <a:ext cx="859971" cy="369332"/>
          </a:xfrm>
          <a:prstGeom prst="rect">
            <a:avLst/>
          </a:prstGeom>
          <a:noFill/>
        </p:spPr>
        <p:txBody>
          <a:bodyPr wrap="square" rtlCol="0">
            <a:spAutoFit/>
          </a:bodyPr>
          <a:lstStyle/>
          <a:p>
            <a:r>
              <a:rPr lang="en-US" dirty="0"/>
              <a:t>B</a:t>
            </a:r>
          </a:p>
        </p:txBody>
      </p:sp>
      <p:sp>
        <p:nvSpPr>
          <p:cNvPr id="29" name="TextBox 28">
            <a:extLst>
              <a:ext uri="{FF2B5EF4-FFF2-40B4-BE49-F238E27FC236}">
                <a16:creationId xmlns:a16="http://schemas.microsoft.com/office/drawing/2014/main" id="{008FD3EB-F2A8-EC84-3480-A345FD9E4593}"/>
              </a:ext>
            </a:extLst>
          </p:cNvPr>
          <p:cNvSpPr txBox="1"/>
          <p:nvPr/>
        </p:nvSpPr>
        <p:spPr>
          <a:xfrm>
            <a:off x="7249888" y="3418115"/>
            <a:ext cx="859971" cy="369332"/>
          </a:xfrm>
          <a:prstGeom prst="rect">
            <a:avLst/>
          </a:prstGeom>
          <a:noFill/>
        </p:spPr>
        <p:txBody>
          <a:bodyPr wrap="square" rtlCol="0">
            <a:spAutoFit/>
          </a:bodyPr>
          <a:lstStyle/>
          <a:p>
            <a:r>
              <a:rPr lang="en-US" dirty="0"/>
              <a:t>E</a:t>
            </a:r>
          </a:p>
        </p:txBody>
      </p:sp>
      <p:sp>
        <p:nvSpPr>
          <p:cNvPr id="4" name="TextBox 3">
            <a:extLst>
              <a:ext uri="{FF2B5EF4-FFF2-40B4-BE49-F238E27FC236}">
                <a16:creationId xmlns:a16="http://schemas.microsoft.com/office/drawing/2014/main" id="{5A8A12C5-B85B-3B51-8EF2-8B77585EAE3A}"/>
              </a:ext>
            </a:extLst>
          </p:cNvPr>
          <p:cNvSpPr txBox="1"/>
          <p:nvPr/>
        </p:nvSpPr>
        <p:spPr>
          <a:xfrm>
            <a:off x="1915886" y="5595257"/>
            <a:ext cx="8360228" cy="923330"/>
          </a:xfrm>
          <a:prstGeom prst="rect">
            <a:avLst/>
          </a:prstGeom>
          <a:noFill/>
        </p:spPr>
        <p:txBody>
          <a:bodyPr wrap="square" rtlCol="0">
            <a:spAutoFit/>
          </a:bodyPr>
          <a:lstStyle/>
          <a:p>
            <a:r>
              <a:rPr lang="en-US" dirty="0"/>
              <a:t>The graph coloring algorithm we discussed so far is based on a heuristic. It might not always give the correct answer. The known precise algorithms for graph coloring may take an exponential time.</a:t>
            </a:r>
            <a:endParaRPr lang="en-IN" dirty="0"/>
          </a:p>
        </p:txBody>
      </p:sp>
    </p:spTree>
    <p:extLst>
      <p:ext uri="{BB962C8B-B14F-4D97-AF65-F5344CB8AC3E}">
        <p14:creationId xmlns:p14="http://schemas.microsoft.com/office/powerpoint/2010/main" val="20335496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88925"/>
            <a:ext cx="10515600" cy="1325563"/>
          </a:xfrm>
        </p:spPr>
        <p:txBody>
          <a:bodyPr/>
          <a:lstStyle/>
          <a:p>
            <a:r>
              <a:rPr lang="en-US" dirty="0"/>
              <a:t>Spilling</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373880" y="163503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515396" y="1711234"/>
            <a:ext cx="1643742" cy="923330"/>
          </a:xfrm>
          <a:prstGeom prst="rect">
            <a:avLst/>
          </a:prstGeom>
          <a:noFill/>
        </p:spPr>
        <p:txBody>
          <a:bodyPr wrap="square" rtlCol="0">
            <a:spAutoFit/>
          </a:bodyPr>
          <a:lstStyle/>
          <a:p>
            <a:r>
              <a:rPr lang="en-US" dirty="0"/>
              <a:t>  a = b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2262053" y="335497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436226" y="343117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395650" y="448709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537166" y="4791894"/>
            <a:ext cx="1643742" cy="369332"/>
          </a:xfrm>
          <a:prstGeom prst="rect">
            <a:avLst/>
          </a:prstGeom>
          <a:noFill/>
        </p:spPr>
        <p:txBody>
          <a:bodyPr wrap="square" rtlCol="0">
            <a:spAutoFit/>
          </a:bodyPr>
          <a:lstStyle/>
          <a:p>
            <a:r>
              <a:rPr lang="en-US" dirty="0"/>
              <a:t>   b = d + c</a:t>
            </a:r>
          </a:p>
        </p:txBody>
      </p:sp>
      <p:sp>
        <p:nvSpPr>
          <p:cNvPr id="10" name="Rectangle 9">
            <a:extLst>
              <a:ext uri="{FF2B5EF4-FFF2-40B4-BE49-F238E27FC236}">
                <a16:creationId xmlns:a16="http://schemas.microsoft.com/office/drawing/2014/main" id="{104E023B-01F4-4FFA-B4BA-2BC5B5ECA16D}"/>
              </a:ext>
            </a:extLst>
          </p:cNvPr>
          <p:cNvSpPr/>
          <p:nvPr/>
        </p:nvSpPr>
        <p:spPr>
          <a:xfrm>
            <a:off x="6899364" y="309372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106194" y="3224350"/>
            <a:ext cx="1643742" cy="646331"/>
          </a:xfrm>
          <a:prstGeom prst="rect">
            <a:avLst/>
          </a:prstGeom>
          <a:noFill/>
        </p:spPr>
        <p:txBody>
          <a:bodyPr wrap="square" rtlCol="0">
            <a:spAutoFit/>
          </a:bodyPr>
          <a:lstStyle/>
          <a:p>
            <a:r>
              <a:rPr lang="en-US" dirty="0"/>
              <a:t>b = c + f</a:t>
            </a:r>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3083924" y="384405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6278880" y="393192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3083924" y="263456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6278880" y="263456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a:cxnSpLocks/>
          </p:cNvCxnSpPr>
          <p:nvPr/>
        </p:nvCxnSpPr>
        <p:spPr>
          <a:xfrm>
            <a:off x="5304607" y="102883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a:cxnSpLocks/>
          </p:cNvCxnSpPr>
          <p:nvPr/>
        </p:nvCxnSpPr>
        <p:spPr>
          <a:xfrm>
            <a:off x="6300650" y="548858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a:cxnSpLocks/>
          </p:cNvCxnSpPr>
          <p:nvPr/>
        </p:nvCxnSpPr>
        <p:spPr>
          <a:xfrm>
            <a:off x="8543106" y="393192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8956765" y="4519751"/>
            <a:ext cx="2247900" cy="369332"/>
          </a:xfrm>
          <a:prstGeom prst="rect">
            <a:avLst/>
          </a:prstGeom>
          <a:noFill/>
        </p:spPr>
        <p:txBody>
          <a:bodyPr wrap="square" rtlCol="0">
            <a:spAutoFit/>
          </a:bodyPr>
          <a:lstStyle/>
          <a:p>
            <a:r>
              <a:rPr lang="en-US" dirty="0" err="1">
                <a:solidFill>
                  <a:srgbClr val="FF0000"/>
                </a:solidFill>
              </a:rPr>
              <a:t>b,d,e,f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519849" y="5608327"/>
            <a:ext cx="2247900" cy="369332"/>
          </a:xfrm>
          <a:prstGeom prst="rect">
            <a:avLst/>
          </a:prstGeom>
          <a:noFill/>
        </p:spPr>
        <p:txBody>
          <a:bodyPr wrap="square" rtlCol="0">
            <a:spAutoFit/>
          </a:bodyPr>
          <a:lstStyle/>
          <a:p>
            <a:r>
              <a:rPr lang="en-US" dirty="0" err="1">
                <a:solidFill>
                  <a:srgbClr val="FF0000"/>
                </a:solidFill>
              </a:rPr>
              <a:t>b,c,d,e,f</a:t>
            </a:r>
            <a:r>
              <a:rPr lang="en-US" dirty="0">
                <a:solidFill>
                  <a:srgbClr val="FF0000"/>
                </a:solidFill>
              </a:rPr>
              <a:t> live</a:t>
            </a:r>
          </a:p>
        </p:txBody>
      </p:sp>
      <p:cxnSp>
        <p:nvCxnSpPr>
          <p:cNvPr id="13" name="Connector: Curved 12">
            <a:extLst>
              <a:ext uri="{FF2B5EF4-FFF2-40B4-BE49-F238E27FC236}">
                <a16:creationId xmlns:a16="http://schemas.microsoft.com/office/drawing/2014/main" id="{400FCAC2-1A59-4D3B-9623-843A9583D0E3}"/>
              </a:ext>
            </a:extLst>
          </p:cNvPr>
          <p:cNvCxnSpPr>
            <a:cxnSpLocks/>
          </p:cNvCxnSpPr>
          <p:nvPr/>
        </p:nvCxnSpPr>
        <p:spPr>
          <a:xfrm rot="5400000" flipH="1">
            <a:off x="3345179" y="3616236"/>
            <a:ext cx="3777346" cy="10883"/>
          </a:xfrm>
          <a:prstGeom prst="curvedConnector5">
            <a:avLst>
              <a:gd name="adj1" fmla="val -6052"/>
              <a:gd name="adj2" fmla="val 39559864"/>
              <a:gd name="adj3" fmla="val 10605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6059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76835"/>
            <a:ext cx="10515600" cy="1325563"/>
          </a:xfrm>
        </p:spPr>
        <p:txBody>
          <a:bodyPr/>
          <a:lstStyle/>
          <a:p>
            <a:r>
              <a:rPr lang="en-US" dirty="0"/>
              <a:t>Spilling</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25400" y="119570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3987800" y="150368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129316" y="1612537"/>
            <a:ext cx="1643742" cy="1200329"/>
          </a:xfrm>
          <a:prstGeom prst="rect">
            <a:avLst/>
          </a:prstGeom>
          <a:noFill/>
        </p:spPr>
        <p:txBody>
          <a:bodyPr wrap="square" rtlCol="0">
            <a:spAutoFit/>
          </a:bodyPr>
          <a:lstStyle/>
          <a:p>
            <a:r>
              <a:rPr lang="en-US" dirty="0"/>
              <a:t>  b1 = load </a:t>
            </a:r>
            <a:r>
              <a:rPr lang="en-US" dirty="0" err="1"/>
              <a:t>ba</a:t>
            </a:r>
            <a:r>
              <a:rPr lang="en-US" dirty="0"/>
              <a:t>  </a:t>
            </a:r>
          </a:p>
          <a:p>
            <a:r>
              <a:rPr lang="en-US" dirty="0"/>
              <a:t>  a = b1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1875973" y="351753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050146" y="359373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009570" y="464965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151086" y="4823825"/>
            <a:ext cx="1643742" cy="646331"/>
          </a:xfrm>
          <a:prstGeom prst="rect">
            <a:avLst/>
          </a:prstGeom>
          <a:noFill/>
        </p:spPr>
        <p:txBody>
          <a:bodyPr wrap="square" rtlCol="0">
            <a:spAutoFit/>
          </a:bodyPr>
          <a:lstStyle/>
          <a:p>
            <a:r>
              <a:rPr lang="en-US" dirty="0"/>
              <a:t>   b3 = d + c</a:t>
            </a:r>
          </a:p>
          <a:p>
            <a:r>
              <a:rPr lang="en-US" dirty="0"/>
              <a:t>   store b3,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6513284" y="325628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6720114" y="3245396"/>
            <a:ext cx="1643742" cy="923330"/>
          </a:xfrm>
          <a:prstGeom prst="rect">
            <a:avLst/>
          </a:prstGeom>
          <a:noFill/>
        </p:spPr>
        <p:txBody>
          <a:bodyPr wrap="square" rtlCol="0">
            <a:spAutoFit/>
          </a:bodyPr>
          <a:lstStyle/>
          <a:p>
            <a:r>
              <a:rPr lang="en-US" dirty="0"/>
              <a:t>b2 = c + f</a:t>
            </a:r>
          </a:p>
          <a:p>
            <a:r>
              <a:rPr lang="en-US" dirty="0"/>
              <a:t>store b2, </a:t>
            </a:r>
            <a:r>
              <a:rPr lang="en-US" dirty="0" err="1"/>
              <a:t>ba</a:t>
            </a:r>
            <a:endParaRPr lang="en-US" dirty="0"/>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2697844" y="400661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5892800" y="409448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2697844" y="279712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5892800" y="279712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4918527" y="88659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5914570" y="565114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157026" y="409448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8570685" y="4682311"/>
            <a:ext cx="2247900" cy="369332"/>
          </a:xfrm>
          <a:prstGeom prst="rect">
            <a:avLst/>
          </a:prstGeom>
          <a:noFill/>
        </p:spPr>
        <p:txBody>
          <a:bodyPr wrap="square" rtlCol="0">
            <a:spAutoFit/>
          </a:bodyPr>
          <a:lstStyle/>
          <a:p>
            <a:r>
              <a:rPr lang="en-US" dirty="0" err="1">
                <a:solidFill>
                  <a:srgbClr val="FF0000"/>
                </a:solidFill>
              </a:rPr>
              <a:t>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133769" y="5770887"/>
            <a:ext cx="2247900" cy="369332"/>
          </a:xfrm>
          <a:prstGeom prst="rect">
            <a:avLst/>
          </a:prstGeom>
          <a:noFill/>
        </p:spPr>
        <p:txBody>
          <a:bodyPr wrap="square" rtlCol="0">
            <a:spAutoFit/>
          </a:bodyPr>
          <a:lstStyle/>
          <a:p>
            <a:r>
              <a:rPr lang="en-US" dirty="0" err="1">
                <a:solidFill>
                  <a:srgbClr val="FF0000"/>
                </a:solidFill>
              </a:rPr>
              <a:t>c,d,e,f</a:t>
            </a:r>
            <a:r>
              <a:rPr lang="en-US" dirty="0">
                <a:solidFill>
                  <a:srgbClr val="FF0000"/>
                </a:solidFill>
              </a:rPr>
              <a:t> live</a:t>
            </a:r>
          </a:p>
        </p:txBody>
      </p:sp>
      <p:cxnSp>
        <p:nvCxnSpPr>
          <p:cNvPr id="14" name="Connector: Curved 13">
            <a:extLst>
              <a:ext uri="{FF2B5EF4-FFF2-40B4-BE49-F238E27FC236}">
                <a16:creationId xmlns:a16="http://schemas.microsoft.com/office/drawing/2014/main" id="{4A3F952A-9D13-4687-A448-8AB8B56F07F4}"/>
              </a:ext>
            </a:extLst>
          </p:cNvPr>
          <p:cNvCxnSpPr>
            <a:stCxn id="8" idx="2"/>
          </p:cNvCxnSpPr>
          <p:nvPr/>
        </p:nvCxnSpPr>
        <p:spPr>
          <a:xfrm rot="5400000" flipH="1">
            <a:off x="2673348" y="3362418"/>
            <a:ext cx="4147460" cy="429984"/>
          </a:xfrm>
          <a:prstGeom prst="curvedConnector5">
            <a:avLst>
              <a:gd name="adj1" fmla="val -5512"/>
              <a:gd name="adj2" fmla="val 846839"/>
              <a:gd name="adj3" fmla="val 106692"/>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8506CAA-908B-4B9D-B4C3-D0DF4DBFBD25}"/>
              </a:ext>
            </a:extLst>
          </p:cNvPr>
          <p:cNvSpPr txBox="1"/>
          <p:nvPr/>
        </p:nvSpPr>
        <p:spPr>
          <a:xfrm>
            <a:off x="8757555" y="294640"/>
            <a:ext cx="3205843"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 a stack location for b. Whenever b is used in an instruction, load the b’s value from the stack in a temporary register, and use the temporary register’s value.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b is defined, first create the definition in a temporary register and then store the register’s value in the b’s stack location.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2518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88925"/>
            <a:ext cx="10515600" cy="1325563"/>
          </a:xfrm>
        </p:spPr>
        <p:txBody>
          <a:bodyPr/>
          <a:lstStyle/>
          <a:p>
            <a:r>
              <a:rPr lang="en-US" dirty="0"/>
              <a:t>Spilling</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614680" y="101282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577080" y="132080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718596" y="1429657"/>
            <a:ext cx="1643742" cy="1200329"/>
          </a:xfrm>
          <a:prstGeom prst="rect">
            <a:avLst/>
          </a:prstGeom>
          <a:noFill/>
        </p:spPr>
        <p:txBody>
          <a:bodyPr wrap="square" rtlCol="0">
            <a:spAutoFit/>
          </a:bodyPr>
          <a:lstStyle/>
          <a:p>
            <a:r>
              <a:rPr lang="en-US" dirty="0"/>
              <a:t>  b1 = load </a:t>
            </a:r>
            <a:r>
              <a:rPr lang="en-US" dirty="0" err="1"/>
              <a:t>ba</a:t>
            </a:r>
            <a:r>
              <a:rPr lang="en-US" dirty="0"/>
              <a:t>  </a:t>
            </a:r>
          </a:p>
          <a:p>
            <a:r>
              <a:rPr lang="en-US" dirty="0"/>
              <a:t>  a = b1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2465253" y="333465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639426" y="341085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598850" y="446677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740366" y="4640945"/>
            <a:ext cx="1643742" cy="646331"/>
          </a:xfrm>
          <a:prstGeom prst="rect">
            <a:avLst/>
          </a:prstGeom>
          <a:noFill/>
        </p:spPr>
        <p:txBody>
          <a:bodyPr wrap="square" rtlCol="0">
            <a:spAutoFit/>
          </a:bodyPr>
          <a:lstStyle/>
          <a:p>
            <a:r>
              <a:rPr lang="en-US" dirty="0"/>
              <a:t>   b3 = d + c</a:t>
            </a:r>
          </a:p>
          <a:p>
            <a:r>
              <a:rPr lang="en-US" dirty="0"/>
              <a:t>   store b3,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7102564" y="307340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309394" y="3062516"/>
            <a:ext cx="1643742" cy="923330"/>
          </a:xfrm>
          <a:prstGeom prst="rect">
            <a:avLst/>
          </a:prstGeom>
          <a:noFill/>
        </p:spPr>
        <p:txBody>
          <a:bodyPr wrap="square" rtlCol="0">
            <a:spAutoFit/>
          </a:bodyPr>
          <a:lstStyle/>
          <a:p>
            <a:r>
              <a:rPr lang="en-US" dirty="0"/>
              <a:t>b2 = c + f</a:t>
            </a:r>
          </a:p>
          <a:p>
            <a:r>
              <a:rPr lang="en-US" dirty="0"/>
              <a:t>store b2, </a:t>
            </a:r>
            <a:r>
              <a:rPr lang="en-US" dirty="0" err="1"/>
              <a:t>ba</a:t>
            </a:r>
            <a:endParaRPr lang="en-US" dirty="0"/>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3287124" y="382373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6482080" y="391160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3287124" y="261424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6482080" y="261424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507807" y="70371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503850" y="546826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746306" y="391160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34136" y="4325260"/>
            <a:ext cx="2247900" cy="369332"/>
          </a:xfrm>
          <a:prstGeom prst="rect">
            <a:avLst/>
          </a:prstGeom>
          <a:noFill/>
        </p:spPr>
        <p:txBody>
          <a:bodyPr wrap="square" rtlCol="0">
            <a:spAutoFit/>
          </a:bodyPr>
          <a:lstStyle/>
          <a:p>
            <a:r>
              <a:rPr lang="en-US" dirty="0" err="1">
                <a:solidFill>
                  <a:srgbClr val="FF0000"/>
                </a:solidFill>
              </a:rPr>
              <a:t>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723049" y="5588007"/>
            <a:ext cx="2247900" cy="369332"/>
          </a:xfrm>
          <a:prstGeom prst="rect">
            <a:avLst/>
          </a:prstGeom>
          <a:noFill/>
        </p:spPr>
        <p:txBody>
          <a:bodyPr wrap="square" rtlCol="0">
            <a:spAutoFit/>
          </a:bodyPr>
          <a:lstStyle/>
          <a:p>
            <a:r>
              <a:rPr lang="en-US" dirty="0" err="1">
                <a:solidFill>
                  <a:srgbClr val="FF0000"/>
                </a:solidFill>
              </a:rPr>
              <a:t>c,d,e,f</a:t>
            </a:r>
            <a:r>
              <a:rPr lang="en-US" dirty="0">
                <a:solidFill>
                  <a:srgbClr val="FF0000"/>
                </a:solidFill>
              </a:rPr>
              <a:t> live</a:t>
            </a:r>
          </a:p>
        </p:txBody>
      </p:sp>
      <p:cxnSp>
        <p:nvCxnSpPr>
          <p:cNvPr id="14" name="Connector: Curved 13">
            <a:extLst>
              <a:ext uri="{FF2B5EF4-FFF2-40B4-BE49-F238E27FC236}">
                <a16:creationId xmlns:a16="http://schemas.microsoft.com/office/drawing/2014/main" id="{4A3F952A-9D13-4687-A448-8AB8B56F07F4}"/>
              </a:ext>
            </a:extLst>
          </p:cNvPr>
          <p:cNvCxnSpPr>
            <a:stCxn id="8" idx="2"/>
          </p:cNvCxnSpPr>
          <p:nvPr/>
        </p:nvCxnSpPr>
        <p:spPr>
          <a:xfrm rot="5400000" flipH="1">
            <a:off x="3262628" y="3179538"/>
            <a:ext cx="4147460" cy="429984"/>
          </a:xfrm>
          <a:prstGeom prst="curvedConnector5">
            <a:avLst>
              <a:gd name="adj1" fmla="val -5512"/>
              <a:gd name="adj2" fmla="val 846839"/>
              <a:gd name="adj3" fmla="val 106692"/>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F06CAB5-B6F9-48F3-9225-38B54C3D7150}"/>
              </a:ext>
            </a:extLst>
          </p:cNvPr>
          <p:cNvSpPr txBox="1"/>
          <p:nvPr/>
        </p:nvSpPr>
        <p:spPr>
          <a:xfrm>
            <a:off x="5023394" y="4118429"/>
            <a:ext cx="1311726" cy="369332"/>
          </a:xfrm>
          <a:prstGeom prst="rect">
            <a:avLst/>
          </a:prstGeom>
          <a:noFill/>
        </p:spPr>
        <p:txBody>
          <a:bodyPr wrap="square" rtlCol="0">
            <a:spAutoFit/>
          </a:bodyPr>
          <a:lstStyle/>
          <a:p>
            <a:r>
              <a:rPr lang="en-US" dirty="0" err="1">
                <a:solidFill>
                  <a:srgbClr val="FF0000"/>
                </a:solidFill>
              </a:rPr>
              <a:t>c,d,e,f</a:t>
            </a:r>
            <a:endParaRPr lang="en-US" dirty="0">
              <a:solidFill>
                <a:srgbClr val="FF0000"/>
              </a:solidFill>
            </a:endParaRPr>
          </a:p>
        </p:txBody>
      </p:sp>
      <p:sp>
        <p:nvSpPr>
          <p:cNvPr id="24" name="TextBox 23">
            <a:extLst>
              <a:ext uri="{FF2B5EF4-FFF2-40B4-BE49-F238E27FC236}">
                <a16:creationId xmlns:a16="http://schemas.microsoft.com/office/drawing/2014/main" id="{51649566-61C5-4C50-8061-6AD3E9D0E1B6}"/>
              </a:ext>
            </a:extLst>
          </p:cNvPr>
          <p:cNvSpPr txBox="1"/>
          <p:nvPr/>
        </p:nvSpPr>
        <p:spPr>
          <a:xfrm>
            <a:off x="7908106" y="2659744"/>
            <a:ext cx="1311726" cy="369332"/>
          </a:xfrm>
          <a:prstGeom prst="rect">
            <a:avLst/>
          </a:prstGeom>
          <a:noFill/>
        </p:spPr>
        <p:txBody>
          <a:bodyPr wrap="square" rtlCol="0">
            <a:spAutoFit/>
          </a:bodyPr>
          <a:lstStyle/>
          <a:p>
            <a:r>
              <a:rPr lang="en-US" dirty="0" err="1">
                <a:solidFill>
                  <a:srgbClr val="FF0000"/>
                </a:solidFill>
              </a:rPr>
              <a:t>c,d,f</a:t>
            </a:r>
            <a:endParaRPr lang="en-US" dirty="0">
              <a:solidFill>
                <a:srgbClr val="FF0000"/>
              </a:solidFill>
            </a:endParaRPr>
          </a:p>
        </p:txBody>
      </p:sp>
      <p:sp>
        <p:nvSpPr>
          <p:cNvPr id="26" name="TextBox 25">
            <a:extLst>
              <a:ext uri="{FF2B5EF4-FFF2-40B4-BE49-F238E27FC236}">
                <a16:creationId xmlns:a16="http://schemas.microsoft.com/office/drawing/2014/main" id="{954ABE35-E633-44D3-B91E-02F352D5A41A}"/>
              </a:ext>
            </a:extLst>
          </p:cNvPr>
          <p:cNvSpPr txBox="1"/>
          <p:nvPr/>
        </p:nvSpPr>
        <p:spPr>
          <a:xfrm>
            <a:off x="2770054" y="2833915"/>
            <a:ext cx="1311726" cy="369332"/>
          </a:xfrm>
          <a:prstGeom prst="rect">
            <a:avLst/>
          </a:prstGeom>
          <a:noFill/>
        </p:spPr>
        <p:txBody>
          <a:bodyPr wrap="square" rtlCol="0">
            <a:spAutoFit/>
          </a:bodyPr>
          <a:lstStyle/>
          <a:p>
            <a:r>
              <a:rPr lang="en-US" dirty="0" err="1">
                <a:solidFill>
                  <a:srgbClr val="FF0000"/>
                </a:solidFill>
              </a:rPr>
              <a:t>c,d,e</a:t>
            </a:r>
            <a:endParaRPr lang="en-US" dirty="0">
              <a:solidFill>
                <a:srgbClr val="FF0000"/>
              </a:solidFill>
            </a:endParaRPr>
          </a:p>
        </p:txBody>
      </p:sp>
      <p:sp>
        <p:nvSpPr>
          <p:cNvPr id="28" name="TextBox 27">
            <a:extLst>
              <a:ext uri="{FF2B5EF4-FFF2-40B4-BE49-F238E27FC236}">
                <a16:creationId xmlns:a16="http://schemas.microsoft.com/office/drawing/2014/main" id="{7E55564F-5F96-4F9D-92B9-FD98EE7F33D9}"/>
              </a:ext>
            </a:extLst>
          </p:cNvPr>
          <p:cNvSpPr txBox="1"/>
          <p:nvPr/>
        </p:nvSpPr>
        <p:spPr>
          <a:xfrm>
            <a:off x="5023395" y="2637970"/>
            <a:ext cx="1311726" cy="369332"/>
          </a:xfrm>
          <a:prstGeom prst="rect">
            <a:avLst/>
          </a:prstGeom>
          <a:noFill/>
        </p:spPr>
        <p:txBody>
          <a:bodyPr wrap="square" rtlCol="0">
            <a:spAutoFit/>
          </a:bodyPr>
          <a:lstStyle/>
          <a:p>
            <a:r>
              <a:rPr lang="en-US" dirty="0" err="1">
                <a:solidFill>
                  <a:srgbClr val="FF0000"/>
                </a:solidFill>
              </a:rPr>
              <a:t>c,d,e,f</a:t>
            </a:r>
            <a:endParaRPr lang="en-US" dirty="0">
              <a:solidFill>
                <a:srgbClr val="FF0000"/>
              </a:solidFill>
            </a:endParaRPr>
          </a:p>
        </p:txBody>
      </p:sp>
      <p:sp>
        <p:nvSpPr>
          <p:cNvPr id="30" name="TextBox 29">
            <a:extLst>
              <a:ext uri="{FF2B5EF4-FFF2-40B4-BE49-F238E27FC236}">
                <a16:creationId xmlns:a16="http://schemas.microsoft.com/office/drawing/2014/main" id="{D8D4D883-603A-414C-9E95-A2D3C04AEA86}"/>
              </a:ext>
            </a:extLst>
          </p:cNvPr>
          <p:cNvSpPr txBox="1"/>
          <p:nvPr/>
        </p:nvSpPr>
        <p:spPr>
          <a:xfrm>
            <a:off x="8506822" y="2093684"/>
            <a:ext cx="1311726" cy="369332"/>
          </a:xfrm>
          <a:prstGeom prst="rect">
            <a:avLst/>
          </a:prstGeom>
          <a:noFill/>
        </p:spPr>
        <p:txBody>
          <a:bodyPr wrap="square" rtlCol="0">
            <a:spAutoFit/>
          </a:bodyPr>
          <a:lstStyle/>
          <a:p>
            <a:r>
              <a:rPr lang="en-US" dirty="0" err="1">
                <a:solidFill>
                  <a:srgbClr val="FF0000"/>
                </a:solidFill>
              </a:rPr>
              <a:t>a,c,d,f</a:t>
            </a:r>
            <a:endParaRPr lang="en-US" dirty="0">
              <a:solidFill>
                <a:srgbClr val="FF0000"/>
              </a:solidFill>
            </a:endParaRPr>
          </a:p>
        </p:txBody>
      </p:sp>
      <p:cxnSp>
        <p:nvCxnSpPr>
          <p:cNvPr id="15" name="Straight Arrow Connector 14">
            <a:extLst>
              <a:ext uri="{FF2B5EF4-FFF2-40B4-BE49-F238E27FC236}">
                <a16:creationId xmlns:a16="http://schemas.microsoft.com/office/drawing/2014/main" id="{AEB0B6DA-D8E5-4CB1-87DE-D212494A31DB}"/>
              </a:ext>
            </a:extLst>
          </p:cNvPr>
          <p:cNvCxnSpPr/>
          <p:nvPr/>
        </p:nvCxnSpPr>
        <p:spPr>
          <a:xfrm>
            <a:off x="5507807" y="2305270"/>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DE8F03D-566A-4898-818A-D06B0055881E}"/>
              </a:ext>
            </a:extLst>
          </p:cNvPr>
          <p:cNvSpPr txBox="1"/>
          <p:nvPr/>
        </p:nvSpPr>
        <p:spPr>
          <a:xfrm>
            <a:off x="8485049" y="1799769"/>
            <a:ext cx="1311726" cy="369332"/>
          </a:xfrm>
          <a:prstGeom prst="rect">
            <a:avLst/>
          </a:prstGeom>
          <a:noFill/>
        </p:spPr>
        <p:txBody>
          <a:bodyPr wrap="square" rtlCol="0">
            <a:spAutoFit/>
          </a:bodyPr>
          <a:lstStyle/>
          <a:p>
            <a:r>
              <a:rPr lang="en-US" dirty="0" err="1">
                <a:solidFill>
                  <a:srgbClr val="FF0000"/>
                </a:solidFill>
              </a:rPr>
              <a:t>a,c,d,f</a:t>
            </a:r>
            <a:endParaRPr lang="en-US" dirty="0">
              <a:solidFill>
                <a:srgbClr val="FF0000"/>
              </a:solidFill>
            </a:endParaRPr>
          </a:p>
        </p:txBody>
      </p:sp>
      <p:cxnSp>
        <p:nvCxnSpPr>
          <p:cNvPr id="33" name="Straight Arrow Connector 32">
            <a:extLst>
              <a:ext uri="{FF2B5EF4-FFF2-40B4-BE49-F238E27FC236}">
                <a16:creationId xmlns:a16="http://schemas.microsoft.com/office/drawing/2014/main" id="{A2B05BD2-44D5-47A6-BA81-9B6CCC616A13}"/>
              </a:ext>
            </a:extLst>
          </p:cNvPr>
          <p:cNvCxnSpPr/>
          <p:nvPr/>
        </p:nvCxnSpPr>
        <p:spPr>
          <a:xfrm>
            <a:off x="5486036" y="2011358"/>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6B669B-0E56-45ED-862E-860E6AFC929B}"/>
              </a:ext>
            </a:extLst>
          </p:cNvPr>
          <p:cNvSpPr txBox="1"/>
          <p:nvPr/>
        </p:nvSpPr>
        <p:spPr>
          <a:xfrm>
            <a:off x="8474163" y="1538511"/>
            <a:ext cx="1311726" cy="369332"/>
          </a:xfrm>
          <a:prstGeom prst="rect">
            <a:avLst/>
          </a:prstGeom>
          <a:noFill/>
        </p:spPr>
        <p:txBody>
          <a:bodyPr wrap="square" rtlCol="0">
            <a:spAutoFit/>
          </a:bodyPr>
          <a:lstStyle/>
          <a:p>
            <a:r>
              <a:rPr lang="en-US" dirty="0">
                <a:solidFill>
                  <a:srgbClr val="FF0000"/>
                </a:solidFill>
              </a:rPr>
              <a:t>b1,c,d,f</a:t>
            </a:r>
          </a:p>
        </p:txBody>
      </p:sp>
      <p:cxnSp>
        <p:nvCxnSpPr>
          <p:cNvPr id="35" name="Straight Arrow Connector 34">
            <a:extLst>
              <a:ext uri="{FF2B5EF4-FFF2-40B4-BE49-F238E27FC236}">
                <a16:creationId xmlns:a16="http://schemas.microsoft.com/office/drawing/2014/main" id="{616EA3C1-1B2A-4AF6-AD14-0340822D7EAE}"/>
              </a:ext>
            </a:extLst>
          </p:cNvPr>
          <p:cNvCxnSpPr/>
          <p:nvPr/>
        </p:nvCxnSpPr>
        <p:spPr>
          <a:xfrm>
            <a:off x="5507808" y="1771872"/>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8DC77F2-0804-4342-BA94-63FEC401FA0F}"/>
              </a:ext>
            </a:extLst>
          </p:cNvPr>
          <p:cNvSpPr txBox="1"/>
          <p:nvPr/>
        </p:nvSpPr>
        <p:spPr>
          <a:xfrm>
            <a:off x="5622107" y="950682"/>
            <a:ext cx="1311726" cy="369332"/>
          </a:xfrm>
          <a:prstGeom prst="rect">
            <a:avLst/>
          </a:prstGeom>
          <a:noFill/>
        </p:spPr>
        <p:txBody>
          <a:bodyPr wrap="square" rtlCol="0">
            <a:spAutoFit/>
          </a:bodyPr>
          <a:lstStyle/>
          <a:p>
            <a:r>
              <a:rPr lang="en-US" dirty="0" err="1">
                <a:solidFill>
                  <a:srgbClr val="FF0000"/>
                </a:solidFill>
              </a:rPr>
              <a:t>c,d,f</a:t>
            </a:r>
            <a:endParaRPr lang="en-US" dirty="0">
              <a:solidFill>
                <a:srgbClr val="FF0000"/>
              </a:solidFill>
            </a:endParaRPr>
          </a:p>
        </p:txBody>
      </p:sp>
      <p:cxnSp>
        <p:nvCxnSpPr>
          <p:cNvPr id="37" name="Straight Arrow Connector 36">
            <a:extLst>
              <a:ext uri="{FF2B5EF4-FFF2-40B4-BE49-F238E27FC236}">
                <a16:creationId xmlns:a16="http://schemas.microsoft.com/office/drawing/2014/main" id="{8D666019-B3D6-4724-BE42-B493638E6AAA}"/>
              </a:ext>
            </a:extLst>
          </p:cNvPr>
          <p:cNvCxnSpPr/>
          <p:nvPr/>
        </p:nvCxnSpPr>
        <p:spPr>
          <a:xfrm>
            <a:off x="8076834" y="3698640"/>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D202DA7-57CC-44BA-8528-6EE7A03271FD}"/>
              </a:ext>
            </a:extLst>
          </p:cNvPr>
          <p:cNvCxnSpPr/>
          <p:nvPr/>
        </p:nvCxnSpPr>
        <p:spPr>
          <a:xfrm>
            <a:off x="8120377" y="3415611"/>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8436F31-5618-4388-82D9-5870F7053F18}"/>
              </a:ext>
            </a:extLst>
          </p:cNvPr>
          <p:cNvSpPr txBox="1"/>
          <p:nvPr/>
        </p:nvSpPr>
        <p:spPr>
          <a:xfrm>
            <a:off x="10683964" y="3497941"/>
            <a:ext cx="1311726" cy="369332"/>
          </a:xfrm>
          <a:prstGeom prst="rect">
            <a:avLst/>
          </a:prstGeom>
          <a:noFill/>
        </p:spPr>
        <p:txBody>
          <a:bodyPr wrap="square" rtlCol="0">
            <a:spAutoFit/>
          </a:bodyPr>
          <a:lstStyle/>
          <a:p>
            <a:r>
              <a:rPr lang="en-US" dirty="0" err="1">
                <a:solidFill>
                  <a:srgbClr val="FF0000"/>
                </a:solidFill>
              </a:rPr>
              <a:t>c,d,f</a:t>
            </a:r>
            <a:endParaRPr lang="en-US" dirty="0">
              <a:solidFill>
                <a:srgbClr val="FF0000"/>
              </a:solidFill>
            </a:endParaRPr>
          </a:p>
        </p:txBody>
      </p:sp>
      <p:sp>
        <p:nvSpPr>
          <p:cNvPr id="40" name="TextBox 39">
            <a:extLst>
              <a:ext uri="{FF2B5EF4-FFF2-40B4-BE49-F238E27FC236}">
                <a16:creationId xmlns:a16="http://schemas.microsoft.com/office/drawing/2014/main" id="{E43DBBD7-79DE-4BFC-B486-7D5DC88035C1}"/>
              </a:ext>
            </a:extLst>
          </p:cNvPr>
          <p:cNvSpPr txBox="1"/>
          <p:nvPr/>
        </p:nvSpPr>
        <p:spPr>
          <a:xfrm>
            <a:off x="10716620" y="3204027"/>
            <a:ext cx="1311726" cy="369332"/>
          </a:xfrm>
          <a:prstGeom prst="rect">
            <a:avLst/>
          </a:prstGeom>
          <a:noFill/>
        </p:spPr>
        <p:txBody>
          <a:bodyPr wrap="square" rtlCol="0">
            <a:spAutoFit/>
          </a:bodyPr>
          <a:lstStyle/>
          <a:p>
            <a:r>
              <a:rPr lang="en-US" dirty="0">
                <a:solidFill>
                  <a:srgbClr val="FF0000"/>
                </a:solidFill>
              </a:rPr>
              <a:t>b2,c,d,f</a:t>
            </a:r>
          </a:p>
        </p:txBody>
      </p:sp>
      <p:sp>
        <p:nvSpPr>
          <p:cNvPr id="41" name="TextBox 40">
            <a:extLst>
              <a:ext uri="{FF2B5EF4-FFF2-40B4-BE49-F238E27FC236}">
                <a16:creationId xmlns:a16="http://schemas.microsoft.com/office/drawing/2014/main" id="{03756005-CAAA-4E3C-8648-C10273EC8618}"/>
              </a:ext>
            </a:extLst>
          </p:cNvPr>
          <p:cNvSpPr txBox="1"/>
          <p:nvPr/>
        </p:nvSpPr>
        <p:spPr>
          <a:xfrm>
            <a:off x="4990735" y="5577106"/>
            <a:ext cx="1311726" cy="369332"/>
          </a:xfrm>
          <a:prstGeom prst="rect">
            <a:avLst/>
          </a:prstGeom>
          <a:noFill/>
        </p:spPr>
        <p:txBody>
          <a:bodyPr wrap="square" rtlCol="0">
            <a:spAutoFit/>
          </a:bodyPr>
          <a:lstStyle/>
          <a:p>
            <a:r>
              <a:rPr lang="en-US" dirty="0" err="1">
                <a:solidFill>
                  <a:srgbClr val="FF0000"/>
                </a:solidFill>
              </a:rPr>
              <a:t>c,d,f</a:t>
            </a:r>
            <a:endParaRPr lang="en-US" dirty="0">
              <a:solidFill>
                <a:srgbClr val="FF0000"/>
              </a:solidFill>
            </a:endParaRPr>
          </a:p>
        </p:txBody>
      </p:sp>
      <p:cxnSp>
        <p:nvCxnSpPr>
          <p:cNvPr id="42" name="Straight Arrow Connector 41">
            <a:extLst>
              <a:ext uri="{FF2B5EF4-FFF2-40B4-BE49-F238E27FC236}">
                <a16:creationId xmlns:a16="http://schemas.microsoft.com/office/drawing/2014/main" id="{999036E9-C3BC-462B-BB46-FB6E9FEFF2DD}"/>
              </a:ext>
            </a:extLst>
          </p:cNvPr>
          <p:cNvCxnSpPr/>
          <p:nvPr/>
        </p:nvCxnSpPr>
        <p:spPr>
          <a:xfrm>
            <a:off x="5856149" y="4994040"/>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F2EC7B9-5E9C-4425-8A46-07CDBC899F70}"/>
              </a:ext>
            </a:extLst>
          </p:cNvPr>
          <p:cNvSpPr txBox="1"/>
          <p:nvPr/>
        </p:nvSpPr>
        <p:spPr>
          <a:xfrm>
            <a:off x="8550365" y="4891313"/>
            <a:ext cx="1311726" cy="369332"/>
          </a:xfrm>
          <a:prstGeom prst="rect">
            <a:avLst/>
          </a:prstGeom>
          <a:noFill/>
        </p:spPr>
        <p:txBody>
          <a:bodyPr wrap="square" rtlCol="0">
            <a:spAutoFit/>
          </a:bodyPr>
          <a:lstStyle/>
          <a:p>
            <a:r>
              <a:rPr lang="en-US" dirty="0">
                <a:solidFill>
                  <a:srgbClr val="FF0000"/>
                </a:solidFill>
              </a:rPr>
              <a:t>b3,c,d,e,f</a:t>
            </a:r>
          </a:p>
        </p:txBody>
      </p:sp>
    </p:spTree>
    <p:extLst>
      <p:ext uri="{BB962C8B-B14F-4D97-AF65-F5344CB8AC3E}">
        <p14:creationId xmlns:p14="http://schemas.microsoft.com/office/powerpoint/2010/main" val="3796433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F6E1-A758-4902-B904-D42E9ECF3583}"/>
              </a:ext>
            </a:extLst>
          </p:cNvPr>
          <p:cNvSpPr>
            <a:spLocks noGrp="1"/>
          </p:cNvSpPr>
          <p:nvPr>
            <p:ph type="title"/>
          </p:nvPr>
        </p:nvSpPr>
        <p:spPr/>
        <p:txBody>
          <a:bodyPr/>
          <a:lstStyle/>
          <a:p>
            <a:r>
              <a:rPr lang="en-US" dirty="0"/>
              <a:t>Automatic memory management</a:t>
            </a:r>
            <a:endParaRPr lang="en-IN" dirty="0"/>
          </a:p>
        </p:txBody>
      </p:sp>
      <p:sp>
        <p:nvSpPr>
          <p:cNvPr id="3" name="Content Placeholder 2">
            <a:extLst>
              <a:ext uri="{FF2B5EF4-FFF2-40B4-BE49-F238E27FC236}">
                <a16:creationId xmlns:a16="http://schemas.microsoft.com/office/drawing/2014/main" id="{DA11AD2A-87C5-448B-9836-D4E9043E939E}"/>
              </a:ext>
            </a:extLst>
          </p:cNvPr>
          <p:cNvSpPr>
            <a:spLocks noGrp="1"/>
          </p:cNvSpPr>
          <p:nvPr>
            <p:ph idx="1"/>
          </p:nvPr>
        </p:nvSpPr>
        <p:spPr/>
        <p:txBody>
          <a:bodyPr/>
          <a:lstStyle/>
          <a:p>
            <a:r>
              <a:rPr lang="en-US" dirty="0"/>
              <a:t>Pros</a:t>
            </a:r>
          </a:p>
          <a:p>
            <a:pPr lvl="1"/>
            <a:r>
              <a:rPr lang="en-US" dirty="0"/>
              <a:t>no use-after-free bug</a:t>
            </a:r>
          </a:p>
          <a:p>
            <a:pPr lvl="1"/>
            <a:r>
              <a:rPr lang="en-US" dirty="0"/>
              <a:t>temporal safety</a:t>
            </a:r>
          </a:p>
          <a:p>
            <a:pPr lvl="1"/>
            <a:endParaRPr lang="en-US" dirty="0"/>
          </a:p>
          <a:p>
            <a:r>
              <a:rPr lang="en-US" dirty="0"/>
              <a:t>Cons</a:t>
            </a:r>
          </a:p>
          <a:p>
            <a:pPr lvl="1"/>
            <a:r>
              <a:rPr lang="en-US" dirty="0"/>
              <a:t>may cause long pauses</a:t>
            </a:r>
          </a:p>
          <a:p>
            <a:pPr lvl="1"/>
            <a:r>
              <a:rPr lang="en-US" dirty="0"/>
              <a:t>may degrade the overall performance of the applications</a:t>
            </a:r>
            <a:endParaRPr lang="en-IN" dirty="0"/>
          </a:p>
        </p:txBody>
      </p:sp>
    </p:spTree>
    <p:extLst>
      <p:ext uri="{BB962C8B-B14F-4D97-AF65-F5344CB8AC3E}">
        <p14:creationId xmlns:p14="http://schemas.microsoft.com/office/powerpoint/2010/main" val="40803948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Register-interference graph after spilling</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226423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74320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72589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A2B0F8-58DA-4DE3-B849-B551C99E6637}"/>
              </a:ext>
            </a:extLst>
          </p:cNvPr>
          <p:cNvCxnSpPr/>
          <p:nvPr/>
        </p:nvCxnSpPr>
        <p:spPr>
          <a:xfrm>
            <a:off x="4223656" y="2802095"/>
            <a:ext cx="4620988" cy="1198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4950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4950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D6C9F88-B3EE-4D02-BF91-CA6A24730B86}"/>
              </a:ext>
            </a:extLst>
          </p:cNvPr>
          <p:cNvCxnSpPr>
            <a:stCxn id="30" idx="1"/>
          </p:cNvCxnSpPr>
          <p:nvPr/>
        </p:nvCxnSpPr>
        <p:spPr>
          <a:xfrm>
            <a:off x="8784774" y="2495064"/>
            <a:ext cx="24491" cy="1497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452CFC6-FDCD-97A1-F001-3D5828904923}"/>
              </a:ext>
            </a:extLst>
          </p:cNvPr>
          <p:cNvSpPr txBox="1"/>
          <p:nvPr/>
        </p:nvSpPr>
        <p:spPr>
          <a:xfrm>
            <a:off x="707571" y="5743700"/>
            <a:ext cx="4898572" cy="923330"/>
          </a:xfrm>
          <a:prstGeom prst="rect">
            <a:avLst/>
          </a:prstGeom>
          <a:noFill/>
        </p:spPr>
        <p:txBody>
          <a:bodyPr wrap="square" rtlCol="0">
            <a:spAutoFit/>
          </a:bodyPr>
          <a:lstStyle/>
          <a:p>
            <a:r>
              <a:rPr lang="en-IN" dirty="0"/>
              <a:t>After spilling, </a:t>
            </a:r>
            <a:r>
              <a:rPr lang="en-IN" dirty="0">
                <a:solidFill>
                  <a:schemeClr val="accent1"/>
                </a:solidFill>
              </a:rPr>
              <a:t>b</a:t>
            </a:r>
            <a:r>
              <a:rPr lang="en-IN" dirty="0"/>
              <a:t> has now split into three variables </a:t>
            </a:r>
            <a:r>
              <a:rPr lang="en-IN" dirty="0">
                <a:solidFill>
                  <a:schemeClr val="accent1"/>
                </a:solidFill>
              </a:rPr>
              <a:t>b1</a:t>
            </a:r>
            <a:r>
              <a:rPr lang="en-IN" dirty="0"/>
              <a:t>, </a:t>
            </a:r>
            <a:r>
              <a:rPr lang="en-IN" dirty="0">
                <a:solidFill>
                  <a:schemeClr val="accent1"/>
                </a:solidFill>
              </a:rPr>
              <a:t>b2</a:t>
            </a:r>
            <a:r>
              <a:rPr lang="en-IN" dirty="0"/>
              <a:t>, and </a:t>
            </a:r>
            <a:r>
              <a:rPr lang="en-IN" dirty="0">
                <a:solidFill>
                  <a:schemeClr val="accent1"/>
                </a:solidFill>
              </a:rPr>
              <a:t>b3</a:t>
            </a:r>
            <a:r>
              <a:rPr lang="en-IN" dirty="0"/>
              <a:t>. </a:t>
            </a:r>
            <a:r>
              <a:rPr lang="en-IN" dirty="0">
                <a:solidFill>
                  <a:schemeClr val="accent1"/>
                </a:solidFill>
              </a:rPr>
              <a:t>b1</a:t>
            </a:r>
            <a:r>
              <a:rPr lang="en-IN" dirty="0"/>
              <a:t>, </a:t>
            </a:r>
            <a:r>
              <a:rPr lang="en-IN" dirty="0">
                <a:solidFill>
                  <a:schemeClr val="accent1"/>
                </a:solidFill>
              </a:rPr>
              <a:t>b2</a:t>
            </a:r>
            <a:r>
              <a:rPr lang="en-IN" dirty="0"/>
              <a:t>, and </a:t>
            </a:r>
            <a:r>
              <a:rPr lang="en-IN" dirty="0">
                <a:solidFill>
                  <a:schemeClr val="accent1"/>
                </a:solidFill>
              </a:rPr>
              <a:t>b3</a:t>
            </a:r>
            <a:r>
              <a:rPr lang="en-IN" dirty="0"/>
              <a:t> are interfering with less number of variables than </a:t>
            </a:r>
            <a:r>
              <a:rPr lang="en-IN" dirty="0">
                <a:solidFill>
                  <a:schemeClr val="accent1"/>
                </a:solidFill>
              </a:rPr>
              <a:t>b</a:t>
            </a:r>
            <a:r>
              <a:rPr lang="en-IN" dirty="0"/>
              <a:t> (before spilling).</a:t>
            </a:r>
          </a:p>
        </p:txBody>
      </p:sp>
    </p:spTree>
    <p:extLst>
      <p:ext uri="{BB962C8B-B14F-4D97-AF65-F5344CB8AC3E}">
        <p14:creationId xmlns:p14="http://schemas.microsoft.com/office/powerpoint/2010/main" val="24607364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Checking for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226423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74320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72589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A2B0F8-58DA-4DE3-B849-B551C99E6637}"/>
              </a:ext>
            </a:extLst>
          </p:cNvPr>
          <p:cNvCxnSpPr/>
          <p:nvPr/>
        </p:nvCxnSpPr>
        <p:spPr>
          <a:xfrm>
            <a:off x="4223656" y="2802095"/>
            <a:ext cx="4620988" cy="1198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4950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4950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D6C9F88-B3EE-4D02-BF91-CA6A24730B86}"/>
              </a:ext>
            </a:extLst>
          </p:cNvPr>
          <p:cNvCxnSpPr>
            <a:stCxn id="30" idx="1"/>
          </p:cNvCxnSpPr>
          <p:nvPr/>
        </p:nvCxnSpPr>
        <p:spPr>
          <a:xfrm>
            <a:off x="8784774" y="2495064"/>
            <a:ext cx="24491" cy="1497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1654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Checking for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7105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40168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40168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7555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226423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74320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72589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A2B0F8-58DA-4DE3-B849-B551C99E6637}"/>
              </a:ext>
            </a:extLst>
          </p:cNvPr>
          <p:cNvCxnSpPr/>
          <p:nvPr/>
        </p:nvCxnSpPr>
        <p:spPr>
          <a:xfrm>
            <a:off x="4223656" y="2802095"/>
            <a:ext cx="4620988" cy="1198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4950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4950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D6C9F88-B3EE-4D02-BF91-CA6A24730B86}"/>
              </a:ext>
            </a:extLst>
          </p:cNvPr>
          <p:cNvCxnSpPr>
            <a:stCxn id="30" idx="1"/>
          </p:cNvCxnSpPr>
          <p:nvPr/>
        </p:nvCxnSpPr>
        <p:spPr>
          <a:xfrm>
            <a:off x="8784774" y="2495064"/>
            <a:ext cx="24491" cy="1497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4E4BA132-4A0E-4F4E-B7A3-7F5C59205016}"/>
              </a:ext>
            </a:extLst>
          </p:cNvPr>
          <p:cNvGraphicFramePr>
            <a:graphicFrameLocks noGrp="1"/>
          </p:cNvGraphicFramePr>
          <p:nvPr/>
        </p:nvGraphicFramePr>
        <p:xfrm>
          <a:off x="736599" y="2004181"/>
          <a:ext cx="794656" cy="4244224"/>
        </p:xfrm>
        <a:graphic>
          <a:graphicData uri="http://schemas.openxmlformats.org/drawingml/2006/table">
            <a:tbl>
              <a:tblPr bandRow="1">
                <a:tableStyleId>{5C22544A-7EE6-4342-B048-85BDC9FD1C3A}</a:tableStyleId>
              </a:tblPr>
              <a:tblGrid>
                <a:gridCol w="794656">
                  <a:extLst>
                    <a:ext uri="{9D8B030D-6E8A-4147-A177-3AD203B41FA5}">
                      <a16:colId xmlns:a16="http://schemas.microsoft.com/office/drawing/2014/main" val="1279766044"/>
                    </a:ext>
                  </a:extLst>
                </a:gridCol>
              </a:tblGrid>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644017"/>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674784"/>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4009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34701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425743"/>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295601"/>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06142"/>
                  </a:ext>
                </a:extLst>
              </a:tr>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869322"/>
                  </a:ext>
                </a:extLst>
              </a:tr>
            </a:tbl>
          </a:graphicData>
        </a:graphic>
      </p:graphicFrame>
    </p:spTree>
    <p:extLst>
      <p:ext uri="{BB962C8B-B14F-4D97-AF65-F5344CB8AC3E}">
        <p14:creationId xmlns:p14="http://schemas.microsoft.com/office/powerpoint/2010/main" val="34016739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Checking for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C20D066-9815-4A50-8F56-3B179C6A6E56}"/>
              </a:ext>
            </a:extLst>
          </p:cNvPr>
          <p:cNvSpPr txBox="1"/>
          <p:nvPr/>
        </p:nvSpPr>
        <p:spPr>
          <a:xfrm>
            <a:off x="3940629" y="234043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226423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74320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72589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A2B0F8-58DA-4DE3-B849-B551C99E6637}"/>
              </a:ext>
            </a:extLst>
          </p:cNvPr>
          <p:cNvCxnSpPr/>
          <p:nvPr/>
        </p:nvCxnSpPr>
        <p:spPr>
          <a:xfrm>
            <a:off x="4223656" y="2802095"/>
            <a:ext cx="4620988" cy="1198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4950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4950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D6C9F88-B3EE-4D02-BF91-CA6A24730B86}"/>
              </a:ext>
            </a:extLst>
          </p:cNvPr>
          <p:cNvCxnSpPr>
            <a:stCxn id="30" idx="1"/>
          </p:cNvCxnSpPr>
          <p:nvPr/>
        </p:nvCxnSpPr>
        <p:spPr>
          <a:xfrm>
            <a:off x="8784774" y="2495064"/>
            <a:ext cx="24491" cy="1497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4E4BA132-4A0E-4F4E-B7A3-7F5C59205016}"/>
              </a:ext>
            </a:extLst>
          </p:cNvPr>
          <p:cNvGraphicFramePr>
            <a:graphicFrameLocks noGrp="1"/>
          </p:cNvGraphicFramePr>
          <p:nvPr/>
        </p:nvGraphicFramePr>
        <p:xfrm>
          <a:off x="736599" y="2004181"/>
          <a:ext cx="794656" cy="4244224"/>
        </p:xfrm>
        <a:graphic>
          <a:graphicData uri="http://schemas.openxmlformats.org/drawingml/2006/table">
            <a:tbl>
              <a:tblPr bandRow="1">
                <a:tableStyleId>{5C22544A-7EE6-4342-B048-85BDC9FD1C3A}</a:tableStyleId>
              </a:tblPr>
              <a:tblGrid>
                <a:gridCol w="794656">
                  <a:extLst>
                    <a:ext uri="{9D8B030D-6E8A-4147-A177-3AD203B41FA5}">
                      <a16:colId xmlns:a16="http://schemas.microsoft.com/office/drawing/2014/main" val="1279766044"/>
                    </a:ext>
                  </a:extLst>
                </a:gridCol>
              </a:tblGrid>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644017"/>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674784"/>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4009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34701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425743"/>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295601"/>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06142"/>
                  </a:ext>
                </a:extLst>
              </a:tr>
              <a:tr h="530528">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869322"/>
                  </a:ext>
                </a:extLst>
              </a:tr>
            </a:tbl>
          </a:graphicData>
        </a:graphic>
      </p:graphicFrame>
    </p:spTree>
    <p:extLst>
      <p:ext uri="{BB962C8B-B14F-4D97-AF65-F5344CB8AC3E}">
        <p14:creationId xmlns:p14="http://schemas.microsoft.com/office/powerpoint/2010/main" val="37816966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Checking for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2264231"/>
            <a:ext cx="794657" cy="461665"/>
          </a:xfrm>
          <a:prstGeom prst="rect">
            <a:avLst/>
          </a:prstGeom>
          <a:noFill/>
        </p:spPr>
        <p:txBody>
          <a:bodyPr wrap="square" rtlCol="0">
            <a:spAutoFit/>
          </a:bodyPr>
          <a:lstStyle/>
          <a:p>
            <a:r>
              <a:rPr lang="en-US" sz="2400" b="1" dirty="0"/>
              <a:t>b2</a:t>
            </a:r>
          </a:p>
        </p:txBody>
      </p: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4950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4950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D6C9F88-B3EE-4D02-BF91-CA6A24730B86}"/>
              </a:ext>
            </a:extLst>
          </p:cNvPr>
          <p:cNvCxnSpPr>
            <a:stCxn id="30" idx="1"/>
          </p:cNvCxnSpPr>
          <p:nvPr/>
        </p:nvCxnSpPr>
        <p:spPr>
          <a:xfrm>
            <a:off x="8784774" y="2495064"/>
            <a:ext cx="24491" cy="1497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4E4BA132-4A0E-4F4E-B7A3-7F5C59205016}"/>
              </a:ext>
            </a:extLst>
          </p:cNvPr>
          <p:cNvGraphicFramePr>
            <a:graphicFrameLocks noGrp="1"/>
          </p:cNvGraphicFramePr>
          <p:nvPr/>
        </p:nvGraphicFramePr>
        <p:xfrm>
          <a:off x="736599" y="2004181"/>
          <a:ext cx="794656" cy="4244224"/>
        </p:xfrm>
        <a:graphic>
          <a:graphicData uri="http://schemas.openxmlformats.org/drawingml/2006/table">
            <a:tbl>
              <a:tblPr bandRow="1">
                <a:tableStyleId>{5C22544A-7EE6-4342-B048-85BDC9FD1C3A}</a:tableStyleId>
              </a:tblPr>
              <a:tblGrid>
                <a:gridCol w="794656">
                  <a:extLst>
                    <a:ext uri="{9D8B030D-6E8A-4147-A177-3AD203B41FA5}">
                      <a16:colId xmlns:a16="http://schemas.microsoft.com/office/drawing/2014/main" val="1279766044"/>
                    </a:ext>
                  </a:extLst>
                </a:gridCol>
              </a:tblGrid>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644017"/>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674784"/>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4009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34701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425743"/>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295601"/>
                  </a:ext>
                </a:extLst>
              </a:tr>
              <a:tr h="530528">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06142"/>
                  </a:ext>
                </a:extLst>
              </a:tr>
              <a:tr h="530528">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869322"/>
                  </a:ext>
                </a:extLst>
              </a:tr>
            </a:tbl>
          </a:graphicData>
        </a:graphic>
      </p:graphicFrame>
    </p:spTree>
    <p:extLst>
      <p:ext uri="{BB962C8B-B14F-4D97-AF65-F5344CB8AC3E}">
        <p14:creationId xmlns:p14="http://schemas.microsoft.com/office/powerpoint/2010/main" val="28960213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Checking for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4E4BA132-4A0E-4F4E-B7A3-7F5C59205016}"/>
              </a:ext>
            </a:extLst>
          </p:cNvPr>
          <p:cNvGraphicFramePr>
            <a:graphicFrameLocks noGrp="1"/>
          </p:cNvGraphicFramePr>
          <p:nvPr/>
        </p:nvGraphicFramePr>
        <p:xfrm>
          <a:off x="736599" y="2004181"/>
          <a:ext cx="794656" cy="4244224"/>
        </p:xfrm>
        <a:graphic>
          <a:graphicData uri="http://schemas.openxmlformats.org/drawingml/2006/table">
            <a:tbl>
              <a:tblPr bandRow="1">
                <a:tableStyleId>{5C22544A-7EE6-4342-B048-85BDC9FD1C3A}</a:tableStyleId>
              </a:tblPr>
              <a:tblGrid>
                <a:gridCol w="794656">
                  <a:extLst>
                    <a:ext uri="{9D8B030D-6E8A-4147-A177-3AD203B41FA5}">
                      <a16:colId xmlns:a16="http://schemas.microsoft.com/office/drawing/2014/main" val="1279766044"/>
                    </a:ext>
                  </a:extLst>
                </a:gridCol>
              </a:tblGrid>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644017"/>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674784"/>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4009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34701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425743"/>
                  </a:ext>
                </a:extLst>
              </a:tr>
              <a:tr h="530528">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295601"/>
                  </a:ext>
                </a:extLst>
              </a:tr>
              <a:tr h="530528">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06142"/>
                  </a:ext>
                </a:extLst>
              </a:tr>
              <a:tr h="530528">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869322"/>
                  </a:ext>
                </a:extLst>
              </a:tr>
            </a:tbl>
          </a:graphicData>
        </a:graphic>
      </p:graphicFrame>
    </p:spTree>
    <p:extLst>
      <p:ext uri="{BB962C8B-B14F-4D97-AF65-F5344CB8AC3E}">
        <p14:creationId xmlns:p14="http://schemas.microsoft.com/office/powerpoint/2010/main" val="36053937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Checking for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7105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EB75C1-4B45-42B2-8AA8-998192D31A6E}"/>
              </a:ext>
            </a:extLst>
          </p:cNvPr>
          <p:cNvCxnSpPr/>
          <p:nvPr/>
        </p:nvCxnSpPr>
        <p:spPr>
          <a:xfrm flipV="1">
            <a:off x="6901543" y="3984171"/>
            <a:ext cx="1992086"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40168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744689"/>
            <a:ext cx="794657" cy="461665"/>
          </a:xfrm>
          <a:prstGeom prst="rect">
            <a:avLst/>
          </a:prstGeom>
          <a:noFill/>
        </p:spPr>
        <p:txBody>
          <a:bodyPr wrap="square" rtlCol="0">
            <a:spAutoFit/>
          </a:bodyPr>
          <a:lstStyle/>
          <a:p>
            <a:r>
              <a:rPr lang="en-US" sz="2400" b="1" dirty="0"/>
              <a:t>f</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9E7803C-B7C8-477A-ACA8-2864D07900A0}"/>
              </a:ext>
            </a:extLst>
          </p:cNvPr>
          <p:cNvCxnSpPr/>
          <p:nvPr/>
        </p:nvCxnSpPr>
        <p:spPr>
          <a:xfrm flipH="1">
            <a:off x="8588825" y="4016829"/>
            <a:ext cx="244932" cy="177839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4E4BA132-4A0E-4F4E-B7A3-7F5C59205016}"/>
              </a:ext>
            </a:extLst>
          </p:cNvPr>
          <p:cNvGraphicFramePr>
            <a:graphicFrameLocks noGrp="1"/>
          </p:cNvGraphicFramePr>
          <p:nvPr/>
        </p:nvGraphicFramePr>
        <p:xfrm>
          <a:off x="736599" y="2004181"/>
          <a:ext cx="794656" cy="4244224"/>
        </p:xfrm>
        <a:graphic>
          <a:graphicData uri="http://schemas.openxmlformats.org/drawingml/2006/table">
            <a:tbl>
              <a:tblPr bandRow="1">
                <a:tableStyleId>{5C22544A-7EE6-4342-B048-85BDC9FD1C3A}</a:tableStyleId>
              </a:tblPr>
              <a:tblGrid>
                <a:gridCol w="794656">
                  <a:extLst>
                    <a:ext uri="{9D8B030D-6E8A-4147-A177-3AD203B41FA5}">
                      <a16:colId xmlns:a16="http://schemas.microsoft.com/office/drawing/2014/main" val="1279766044"/>
                    </a:ext>
                  </a:extLst>
                </a:gridCol>
              </a:tblGrid>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644017"/>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674784"/>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4009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34701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425743"/>
                  </a:ext>
                </a:extLst>
              </a:tr>
              <a:tr h="530528">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295601"/>
                  </a:ext>
                </a:extLst>
              </a:tr>
              <a:tr h="530528">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06142"/>
                  </a:ext>
                </a:extLst>
              </a:tr>
              <a:tr h="530528">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869322"/>
                  </a:ext>
                </a:extLst>
              </a:tr>
            </a:tbl>
          </a:graphicData>
        </a:graphic>
      </p:graphicFrame>
    </p:spTree>
    <p:extLst>
      <p:ext uri="{BB962C8B-B14F-4D97-AF65-F5344CB8AC3E}">
        <p14:creationId xmlns:p14="http://schemas.microsoft.com/office/powerpoint/2010/main" val="37377287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p:txBody>
          <a:bodyPr/>
          <a:lstStyle/>
          <a:p>
            <a:r>
              <a:rPr lang="en-US" dirty="0"/>
              <a:t>Spill f</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82562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7105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2286002"/>
            <a:ext cx="794657" cy="461665"/>
          </a:xfrm>
          <a:prstGeom prst="rect">
            <a:avLst/>
          </a:prstGeom>
          <a:noFill/>
        </p:spPr>
        <p:txBody>
          <a:bodyPr wrap="square" rtlCol="0">
            <a:spAutoFit/>
          </a:bodyPr>
          <a:lstStyle/>
          <a:p>
            <a:r>
              <a:rPr lang="en-US" sz="2400" b="1" dirty="0"/>
              <a:t>d</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9638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9747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7476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9747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693228"/>
            <a:ext cx="794657" cy="461665"/>
          </a:xfrm>
          <a:prstGeom prst="rect">
            <a:avLst/>
          </a:prstGeom>
          <a:noFill/>
        </p:spPr>
        <p:txBody>
          <a:bodyPr wrap="square" rtlCol="0">
            <a:spAutoFit/>
          </a:bodyPr>
          <a:lstStyle/>
          <a:p>
            <a:r>
              <a:rPr lang="en-US" sz="2400" b="1" dirty="0"/>
              <a:t>b3</a:t>
            </a:r>
          </a:p>
        </p:txBody>
      </p: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9638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50945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718443"/>
            <a:ext cx="1660073" cy="30971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4E4BA132-4A0E-4F4E-B7A3-7F5C59205016}"/>
              </a:ext>
            </a:extLst>
          </p:cNvPr>
          <p:cNvGraphicFramePr>
            <a:graphicFrameLocks noGrp="1"/>
          </p:cNvGraphicFramePr>
          <p:nvPr/>
        </p:nvGraphicFramePr>
        <p:xfrm>
          <a:off x="736599" y="2004181"/>
          <a:ext cx="794656" cy="4244224"/>
        </p:xfrm>
        <a:graphic>
          <a:graphicData uri="http://schemas.openxmlformats.org/drawingml/2006/table">
            <a:tbl>
              <a:tblPr bandRow="1">
                <a:tableStyleId>{5C22544A-7EE6-4342-B048-85BDC9FD1C3A}</a:tableStyleId>
              </a:tblPr>
              <a:tblGrid>
                <a:gridCol w="794656">
                  <a:extLst>
                    <a:ext uri="{9D8B030D-6E8A-4147-A177-3AD203B41FA5}">
                      <a16:colId xmlns:a16="http://schemas.microsoft.com/office/drawing/2014/main" val="1279766044"/>
                    </a:ext>
                  </a:extLst>
                </a:gridCol>
              </a:tblGrid>
              <a:tr h="5305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644017"/>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674784"/>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40095"/>
                  </a:ext>
                </a:extLst>
              </a:tr>
              <a:tr h="5305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347015"/>
                  </a:ext>
                </a:extLst>
              </a:tr>
              <a:tr h="530528">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425743"/>
                  </a:ext>
                </a:extLst>
              </a:tr>
              <a:tr h="530528">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295601"/>
                  </a:ext>
                </a:extLst>
              </a:tr>
              <a:tr h="530528">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06142"/>
                  </a:ext>
                </a:extLst>
              </a:tr>
              <a:tr h="530528">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869322"/>
                  </a:ext>
                </a:extLst>
              </a:tr>
            </a:tbl>
          </a:graphicData>
        </a:graphic>
      </p:graphicFrame>
      <p:sp>
        <p:nvSpPr>
          <p:cNvPr id="5" name="TextBox 4">
            <a:extLst>
              <a:ext uri="{FF2B5EF4-FFF2-40B4-BE49-F238E27FC236}">
                <a16:creationId xmlns:a16="http://schemas.microsoft.com/office/drawing/2014/main" id="{8185DD74-2C9E-4B34-9A28-B35A34509A89}"/>
              </a:ext>
            </a:extLst>
          </p:cNvPr>
          <p:cNvSpPr txBox="1"/>
          <p:nvPr/>
        </p:nvSpPr>
        <p:spPr>
          <a:xfrm>
            <a:off x="7968342" y="2612572"/>
            <a:ext cx="3429002" cy="369332"/>
          </a:xfrm>
          <a:prstGeom prst="rect">
            <a:avLst/>
          </a:prstGeom>
          <a:noFill/>
        </p:spPr>
        <p:txBody>
          <a:bodyPr wrap="square" rtlCol="0">
            <a:spAutoFit/>
          </a:bodyPr>
          <a:lstStyle/>
          <a:p>
            <a:r>
              <a:rPr lang="en-US" dirty="0">
                <a:solidFill>
                  <a:srgbClr val="FF0000"/>
                </a:solidFill>
              </a:rPr>
              <a:t>No hope for an optimistic solution!</a:t>
            </a:r>
          </a:p>
        </p:txBody>
      </p:sp>
    </p:spTree>
    <p:extLst>
      <p:ext uri="{BB962C8B-B14F-4D97-AF65-F5344CB8AC3E}">
        <p14:creationId xmlns:p14="http://schemas.microsoft.com/office/powerpoint/2010/main" val="35060561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76835"/>
            <a:ext cx="10515600" cy="1325563"/>
          </a:xfrm>
        </p:spPr>
        <p:txBody>
          <a:bodyPr/>
          <a:lstStyle/>
          <a:p>
            <a:r>
              <a:rPr lang="en-US" dirty="0"/>
              <a:t>Spilling</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25400" y="119570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3987800" y="150368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129316" y="1612537"/>
            <a:ext cx="1643742" cy="1200329"/>
          </a:xfrm>
          <a:prstGeom prst="rect">
            <a:avLst/>
          </a:prstGeom>
          <a:noFill/>
        </p:spPr>
        <p:txBody>
          <a:bodyPr wrap="square" rtlCol="0">
            <a:spAutoFit/>
          </a:bodyPr>
          <a:lstStyle/>
          <a:p>
            <a:r>
              <a:rPr lang="en-US" dirty="0"/>
              <a:t>  b1 = load </a:t>
            </a:r>
            <a:r>
              <a:rPr lang="en-US" dirty="0" err="1"/>
              <a:t>ba</a:t>
            </a:r>
            <a:r>
              <a:rPr lang="en-US" dirty="0"/>
              <a:t>  </a:t>
            </a:r>
          </a:p>
          <a:p>
            <a:r>
              <a:rPr lang="en-US" dirty="0"/>
              <a:t>  a = b1 + c</a:t>
            </a:r>
          </a:p>
          <a:p>
            <a:r>
              <a:rPr lang="en-US" dirty="0"/>
              <a:t>  d = d – c</a:t>
            </a:r>
          </a:p>
          <a:p>
            <a:r>
              <a:rPr lang="en-US" dirty="0"/>
              <a:t>  e = a + f</a:t>
            </a:r>
          </a:p>
        </p:txBody>
      </p:sp>
      <p:sp>
        <p:nvSpPr>
          <p:cNvPr id="6" name="Rectangle 5">
            <a:extLst>
              <a:ext uri="{FF2B5EF4-FFF2-40B4-BE49-F238E27FC236}">
                <a16:creationId xmlns:a16="http://schemas.microsoft.com/office/drawing/2014/main" id="{A105924F-CD40-4F9B-9A3E-110017B6A40B}"/>
              </a:ext>
            </a:extLst>
          </p:cNvPr>
          <p:cNvSpPr/>
          <p:nvPr/>
        </p:nvSpPr>
        <p:spPr>
          <a:xfrm>
            <a:off x="1875973" y="3517539"/>
            <a:ext cx="1643742" cy="489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050146" y="3593738"/>
            <a:ext cx="1643742" cy="369332"/>
          </a:xfrm>
          <a:prstGeom prst="rect">
            <a:avLst/>
          </a:prstGeom>
          <a:noFill/>
        </p:spPr>
        <p:txBody>
          <a:bodyPr wrap="square" rtlCol="0">
            <a:spAutoFit/>
          </a:bodyPr>
          <a:lstStyle/>
          <a:p>
            <a:r>
              <a:rPr lang="en-US" dirty="0"/>
              <a:t>  f = e - d</a:t>
            </a:r>
          </a:p>
        </p:txBody>
      </p:sp>
      <p:sp>
        <p:nvSpPr>
          <p:cNvPr id="8" name="Rectangle 7">
            <a:extLst>
              <a:ext uri="{FF2B5EF4-FFF2-40B4-BE49-F238E27FC236}">
                <a16:creationId xmlns:a16="http://schemas.microsoft.com/office/drawing/2014/main" id="{2EC3F743-5E0D-4ACC-9B26-321C6ADA35C1}"/>
              </a:ext>
            </a:extLst>
          </p:cNvPr>
          <p:cNvSpPr/>
          <p:nvPr/>
        </p:nvSpPr>
        <p:spPr>
          <a:xfrm>
            <a:off x="4009570" y="464965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151086" y="4823825"/>
            <a:ext cx="1643742" cy="646331"/>
          </a:xfrm>
          <a:prstGeom prst="rect">
            <a:avLst/>
          </a:prstGeom>
          <a:noFill/>
        </p:spPr>
        <p:txBody>
          <a:bodyPr wrap="square" rtlCol="0">
            <a:spAutoFit/>
          </a:bodyPr>
          <a:lstStyle/>
          <a:p>
            <a:r>
              <a:rPr lang="en-US" dirty="0"/>
              <a:t>   b3 = d + c</a:t>
            </a:r>
          </a:p>
          <a:p>
            <a:r>
              <a:rPr lang="en-US" dirty="0"/>
              <a:t>   store b3,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6513284" y="3256281"/>
            <a:ext cx="1643742" cy="838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6720114" y="3245396"/>
            <a:ext cx="1643742" cy="923330"/>
          </a:xfrm>
          <a:prstGeom prst="rect">
            <a:avLst/>
          </a:prstGeom>
          <a:noFill/>
        </p:spPr>
        <p:txBody>
          <a:bodyPr wrap="square" rtlCol="0">
            <a:spAutoFit/>
          </a:bodyPr>
          <a:lstStyle/>
          <a:p>
            <a:r>
              <a:rPr lang="en-US" dirty="0"/>
              <a:t>b2 = c + f</a:t>
            </a:r>
          </a:p>
          <a:p>
            <a:r>
              <a:rPr lang="en-US" dirty="0"/>
              <a:t>store b2, </a:t>
            </a:r>
            <a:r>
              <a:rPr lang="en-US" dirty="0" err="1"/>
              <a:t>ba</a:t>
            </a:r>
            <a:endParaRPr lang="en-US" dirty="0"/>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stCxn id="6" idx="2"/>
          </p:cNvCxnSpPr>
          <p:nvPr/>
        </p:nvCxnSpPr>
        <p:spPr>
          <a:xfrm>
            <a:off x="2697844" y="4006613"/>
            <a:ext cx="1311726" cy="64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stCxn id="10" idx="2"/>
          </p:cNvCxnSpPr>
          <p:nvPr/>
        </p:nvCxnSpPr>
        <p:spPr>
          <a:xfrm flipH="1">
            <a:off x="5892800" y="4094480"/>
            <a:ext cx="1442355" cy="555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endCxn id="6" idx="0"/>
          </p:cNvCxnSpPr>
          <p:nvPr/>
        </p:nvCxnSpPr>
        <p:spPr>
          <a:xfrm flipH="1">
            <a:off x="2697844" y="2797124"/>
            <a:ext cx="1311726" cy="720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endCxn id="10" idx="0"/>
          </p:cNvCxnSpPr>
          <p:nvPr/>
        </p:nvCxnSpPr>
        <p:spPr>
          <a:xfrm>
            <a:off x="5892800" y="2797124"/>
            <a:ext cx="1442355"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4918527" y="88659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5914570" y="565114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157026" y="4094480"/>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8570685" y="4682311"/>
            <a:ext cx="2247900" cy="369332"/>
          </a:xfrm>
          <a:prstGeom prst="rect">
            <a:avLst/>
          </a:prstGeom>
          <a:noFill/>
        </p:spPr>
        <p:txBody>
          <a:bodyPr wrap="square" rtlCol="0">
            <a:spAutoFit/>
          </a:bodyPr>
          <a:lstStyle/>
          <a:p>
            <a:r>
              <a:rPr lang="en-US" dirty="0" err="1">
                <a:solidFill>
                  <a:srgbClr val="FF0000"/>
                </a:solidFill>
              </a:rPr>
              <a:t>d,e,f</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133769" y="5770887"/>
            <a:ext cx="2247900" cy="369332"/>
          </a:xfrm>
          <a:prstGeom prst="rect">
            <a:avLst/>
          </a:prstGeom>
          <a:noFill/>
        </p:spPr>
        <p:txBody>
          <a:bodyPr wrap="square" rtlCol="0">
            <a:spAutoFit/>
          </a:bodyPr>
          <a:lstStyle/>
          <a:p>
            <a:r>
              <a:rPr lang="en-US" dirty="0" err="1">
                <a:solidFill>
                  <a:srgbClr val="FF0000"/>
                </a:solidFill>
              </a:rPr>
              <a:t>c,d,e,f</a:t>
            </a:r>
            <a:r>
              <a:rPr lang="en-US" dirty="0">
                <a:solidFill>
                  <a:srgbClr val="FF0000"/>
                </a:solidFill>
              </a:rPr>
              <a:t> live</a:t>
            </a:r>
          </a:p>
        </p:txBody>
      </p:sp>
      <p:cxnSp>
        <p:nvCxnSpPr>
          <p:cNvPr id="14" name="Connector: Curved 13">
            <a:extLst>
              <a:ext uri="{FF2B5EF4-FFF2-40B4-BE49-F238E27FC236}">
                <a16:creationId xmlns:a16="http://schemas.microsoft.com/office/drawing/2014/main" id="{4A3F952A-9D13-4687-A448-8AB8B56F07F4}"/>
              </a:ext>
            </a:extLst>
          </p:cNvPr>
          <p:cNvCxnSpPr>
            <a:stCxn id="8" idx="2"/>
          </p:cNvCxnSpPr>
          <p:nvPr/>
        </p:nvCxnSpPr>
        <p:spPr>
          <a:xfrm rot="5400000" flipH="1">
            <a:off x="2673348" y="3362418"/>
            <a:ext cx="4147460" cy="429984"/>
          </a:xfrm>
          <a:prstGeom prst="curvedConnector5">
            <a:avLst>
              <a:gd name="adj1" fmla="val -5512"/>
              <a:gd name="adj2" fmla="val 846839"/>
              <a:gd name="adj3" fmla="val 106692"/>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8506CAA-908B-4B9D-B4C3-D0DF4DBFBD25}"/>
              </a:ext>
            </a:extLst>
          </p:cNvPr>
          <p:cNvSpPr txBox="1"/>
          <p:nvPr/>
        </p:nvSpPr>
        <p:spPr>
          <a:xfrm>
            <a:off x="8757555" y="294640"/>
            <a:ext cx="3205843"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 a stack location for f. Whenever f is used in an instruction, load the f’s value from the stack in a temporary register, and use the temporary register’s value.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f is defined, first create the definition in a temporary register and then store the register’s value in the f’s stack location.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5526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88925"/>
            <a:ext cx="10515600" cy="1325563"/>
          </a:xfrm>
        </p:spPr>
        <p:txBody>
          <a:bodyPr/>
          <a:lstStyle/>
          <a:p>
            <a:r>
              <a:rPr lang="en-US" dirty="0"/>
              <a:t>Spilling</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746760" y="98234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709160" y="129032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850676" y="1214118"/>
            <a:ext cx="1643742" cy="1477328"/>
          </a:xfrm>
          <a:prstGeom prst="rect">
            <a:avLst/>
          </a:prstGeom>
          <a:noFill/>
        </p:spPr>
        <p:txBody>
          <a:bodyPr wrap="square" rtlCol="0">
            <a:spAutoFit/>
          </a:bodyPr>
          <a:lstStyle/>
          <a:p>
            <a:r>
              <a:rPr lang="en-US" dirty="0"/>
              <a:t>  b1 = load </a:t>
            </a:r>
            <a:r>
              <a:rPr lang="en-US" dirty="0" err="1"/>
              <a:t>ba</a:t>
            </a:r>
            <a:r>
              <a:rPr lang="en-US" dirty="0"/>
              <a:t>  </a:t>
            </a:r>
          </a:p>
          <a:p>
            <a:r>
              <a:rPr lang="en-US" dirty="0"/>
              <a:t>  a = b1 + c</a:t>
            </a:r>
          </a:p>
          <a:p>
            <a:r>
              <a:rPr lang="en-US" dirty="0"/>
              <a:t>  d = d – c</a:t>
            </a:r>
          </a:p>
          <a:p>
            <a:r>
              <a:rPr lang="en-US" dirty="0"/>
              <a:t>  f1 = load fa</a:t>
            </a:r>
          </a:p>
          <a:p>
            <a:r>
              <a:rPr lang="en-US" dirty="0"/>
              <a:t>  e = a + f1</a:t>
            </a:r>
          </a:p>
        </p:txBody>
      </p:sp>
      <p:sp>
        <p:nvSpPr>
          <p:cNvPr id="6" name="Rectangle 5">
            <a:extLst>
              <a:ext uri="{FF2B5EF4-FFF2-40B4-BE49-F238E27FC236}">
                <a16:creationId xmlns:a16="http://schemas.microsoft.com/office/drawing/2014/main" id="{A105924F-CD40-4F9B-9A3E-110017B6A40B}"/>
              </a:ext>
            </a:extLst>
          </p:cNvPr>
          <p:cNvSpPr/>
          <p:nvPr/>
        </p:nvSpPr>
        <p:spPr>
          <a:xfrm>
            <a:off x="2597333" y="3304178"/>
            <a:ext cx="1534887" cy="7402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706188" y="3380377"/>
            <a:ext cx="1643742" cy="646331"/>
          </a:xfrm>
          <a:prstGeom prst="rect">
            <a:avLst/>
          </a:prstGeom>
          <a:noFill/>
        </p:spPr>
        <p:txBody>
          <a:bodyPr wrap="square" rtlCol="0">
            <a:spAutoFit/>
          </a:bodyPr>
          <a:lstStyle/>
          <a:p>
            <a:r>
              <a:rPr lang="en-US" dirty="0"/>
              <a:t>  f2 = e – d</a:t>
            </a:r>
          </a:p>
          <a:p>
            <a:r>
              <a:rPr lang="en-US" dirty="0"/>
              <a:t>  store f2, fa</a:t>
            </a:r>
          </a:p>
        </p:txBody>
      </p:sp>
      <p:sp>
        <p:nvSpPr>
          <p:cNvPr id="8" name="Rectangle 7">
            <a:extLst>
              <a:ext uri="{FF2B5EF4-FFF2-40B4-BE49-F238E27FC236}">
                <a16:creationId xmlns:a16="http://schemas.microsoft.com/office/drawing/2014/main" id="{2EC3F743-5E0D-4ACC-9B26-321C6ADA35C1}"/>
              </a:ext>
            </a:extLst>
          </p:cNvPr>
          <p:cNvSpPr/>
          <p:nvPr/>
        </p:nvSpPr>
        <p:spPr>
          <a:xfrm>
            <a:off x="4730930" y="443629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872446" y="4610465"/>
            <a:ext cx="1643742" cy="646331"/>
          </a:xfrm>
          <a:prstGeom prst="rect">
            <a:avLst/>
          </a:prstGeom>
          <a:noFill/>
        </p:spPr>
        <p:txBody>
          <a:bodyPr wrap="square" rtlCol="0">
            <a:spAutoFit/>
          </a:bodyPr>
          <a:lstStyle/>
          <a:p>
            <a:r>
              <a:rPr lang="en-US" dirty="0"/>
              <a:t>   b3 = d + c</a:t>
            </a:r>
          </a:p>
          <a:p>
            <a:r>
              <a:rPr lang="en-US" dirty="0"/>
              <a:t>   store b3,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7234644" y="3042921"/>
            <a:ext cx="1534887"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441474" y="3042921"/>
            <a:ext cx="1643742" cy="1200329"/>
          </a:xfrm>
          <a:prstGeom prst="rect">
            <a:avLst/>
          </a:prstGeom>
          <a:noFill/>
        </p:spPr>
        <p:txBody>
          <a:bodyPr wrap="square" rtlCol="0">
            <a:spAutoFit/>
          </a:bodyPr>
          <a:lstStyle/>
          <a:p>
            <a:r>
              <a:rPr lang="en-US" dirty="0"/>
              <a:t>f3 = load fa</a:t>
            </a:r>
          </a:p>
          <a:p>
            <a:r>
              <a:rPr lang="en-US" dirty="0"/>
              <a:t>b2 = c + f3</a:t>
            </a:r>
          </a:p>
          <a:p>
            <a:r>
              <a:rPr lang="en-US" dirty="0"/>
              <a:t>store b2, </a:t>
            </a:r>
            <a:r>
              <a:rPr lang="en-US" dirty="0" err="1"/>
              <a:t>ba</a:t>
            </a:r>
            <a:endParaRPr lang="en-US" dirty="0"/>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cxnSpLocks/>
            <a:stCxn id="6" idx="2"/>
          </p:cNvCxnSpPr>
          <p:nvPr/>
        </p:nvCxnSpPr>
        <p:spPr>
          <a:xfrm>
            <a:off x="3364777" y="4044405"/>
            <a:ext cx="1366153" cy="391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cxnSpLocks/>
            <a:stCxn id="10" idx="2"/>
          </p:cNvCxnSpPr>
          <p:nvPr/>
        </p:nvCxnSpPr>
        <p:spPr>
          <a:xfrm flipH="1">
            <a:off x="6614162" y="4153263"/>
            <a:ext cx="1387926" cy="283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cxnSpLocks/>
            <a:endCxn id="6" idx="0"/>
          </p:cNvCxnSpPr>
          <p:nvPr/>
        </p:nvCxnSpPr>
        <p:spPr>
          <a:xfrm flipH="1">
            <a:off x="3364777" y="2583764"/>
            <a:ext cx="1366154" cy="720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cxnSpLocks/>
            <a:endCxn id="10" idx="0"/>
          </p:cNvCxnSpPr>
          <p:nvPr/>
        </p:nvCxnSpPr>
        <p:spPr>
          <a:xfrm>
            <a:off x="6614160" y="2583764"/>
            <a:ext cx="1387928"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639887" y="67323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635930" y="543778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758641" y="4142376"/>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292045" y="4675779"/>
            <a:ext cx="2247900" cy="369332"/>
          </a:xfrm>
          <a:prstGeom prst="rect">
            <a:avLst/>
          </a:prstGeom>
          <a:noFill/>
        </p:spPr>
        <p:txBody>
          <a:bodyPr wrap="square" rtlCol="0">
            <a:spAutoFit/>
          </a:bodyPr>
          <a:lstStyle/>
          <a:p>
            <a:r>
              <a:rPr lang="en-US" dirty="0" err="1">
                <a:solidFill>
                  <a:srgbClr val="FF0000"/>
                </a:solidFill>
              </a:rPr>
              <a:t>d,e</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855129" y="5557527"/>
            <a:ext cx="2247900" cy="369332"/>
          </a:xfrm>
          <a:prstGeom prst="rect">
            <a:avLst/>
          </a:prstGeom>
          <a:noFill/>
        </p:spPr>
        <p:txBody>
          <a:bodyPr wrap="square" rtlCol="0">
            <a:spAutoFit/>
          </a:bodyPr>
          <a:lstStyle/>
          <a:p>
            <a:r>
              <a:rPr lang="en-US" dirty="0" err="1">
                <a:solidFill>
                  <a:srgbClr val="FF0000"/>
                </a:solidFill>
              </a:rPr>
              <a:t>c,d,e</a:t>
            </a:r>
            <a:r>
              <a:rPr lang="en-US" dirty="0">
                <a:solidFill>
                  <a:srgbClr val="FF0000"/>
                </a:solidFill>
              </a:rPr>
              <a:t> live</a:t>
            </a:r>
          </a:p>
        </p:txBody>
      </p:sp>
      <p:cxnSp>
        <p:nvCxnSpPr>
          <p:cNvPr id="20" name="Connector: Curved 19">
            <a:extLst>
              <a:ext uri="{FF2B5EF4-FFF2-40B4-BE49-F238E27FC236}">
                <a16:creationId xmlns:a16="http://schemas.microsoft.com/office/drawing/2014/main" id="{2E5AEF93-3984-48FB-83D5-012D15816CF3}"/>
              </a:ext>
            </a:extLst>
          </p:cNvPr>
          <p:cNvCxnSpPr>
            <a:stCxn id="8" idx="2"/>
            <a:endCxn id="5" idx="0"/>
          </p:cNvCxnSpPr>
          <p:nvPr/>
        </p:nvCxnSpPr>
        <p:spPr>
          <a:xfrm rot="5400000" flipH="1">
            <a:off x="3566158" y="3320508"/>
            <a:ext cx="4223662" cy="10883"/>
          </a:xfrm>
          <a:prstGeom prst="curvedConnector5">
            <a:avLst>
              <a:gd name="adj1" fmla="val -5412"/>
              <a:gd name="adj2" fmla="val 34058495"/>
              <a:gd name="adj3" fmla="val 10541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8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93FF-1FF8-48BC-A650-C70F2268C922}"/>
              </a:ext>
            </a:extLst>
          </p:cNvPr>
          <p:cNvSpPr>
            <a:spLocks noGrp="1"/>
          </p:cNvSpPr>
          <p:nvPr>
            <p:ph type="title"/>
          </p:nvPr>
        </p:nvSpPr>
        <p:spPr/>
        <p:txBody>
          <a:bodyPr/>
          <a:lstStyle/>
          <a:p>
            <a:r>
              <a:rPr lang="en-US" dirty="0"/>
              <a:t>Automatic memory management</a:t>
            </a:r>
            <a:endParaRPr lang="en-IN" dirty="0"/>
          </a:p>
        </p:txBody>
      </p:sp>
      <p:sp>
        <p:nvSpPr>
          <p:cNvPr id="3" name="Content Placeholder 2">
            <a:extLst>
              <a:ext uri="{FF2B5EF4-FFF2-40B4-BE49-F238E27FC236}">
                <a16:creationId xmlns:a16="http://schemas.microsoft.com/office/drawing/2014/main" id="{C3989270-600E-43C3-AE61-957EDD3F83B0}"/>
              </a:ext>
            </a:extLst>
          </p:cNvPr>
          <p:cNvSpPr>
            <a:spLocks noGrp="1"/>
          </p:cNvSpPr>
          <p:nvPr>
            <p:ph idx="1"/>
          </p:nvPr>
        </p:nvSpPr>
        <p:spPr/>
        <p:txBody>
          <a:bodyPr>
            <a:normAutofit/>
          </a:bodyPr>
          <a:lstStyle/>
          <a:p>
            <a:r>
              <a:rPr lang="en-US" dirty="0"/>
              <a:t>Garbage collection is generally not used in systems software (e.g., OS, Web Servers, etc.) or real-time applications, which are sensitive to performance/latency</a:t>
            </a:r>
          </a:p>
          <a:p>
            <a:pPr lvl="1"/>
            <a:r>
              <a:rPr lang="en-US" dirty="0"/>
              <a:t>e.g., a timer can expire due to the garbage collection pause</a:t>
            </a:r>
          </a:p>
          <a:p>
            <a:pPr lvl="1"/>
            <a:endParaRPr lang="en-US" dirty="0"/>
          </a:p>
          <a:p>
            <a:pPr lvl="1"/>
            <a:endParaRPr lang="en-US" dirty="0"/>
          </a:p>
          <a:p>
            <a:r>
              <a:rPr lang="en-US" dirty="0">
                <a:solidFill>
                  <a:schemeClr val="accent1"/>
                </a:solidFill>
              </a:rPr>
              <a:t>Rust</a:t>
            </a:r>
            <a:r>
              <a:rPr lang="en-US" dirty="0"/>
              <a:t> is a popular memory-safe language for systems code</a:t>
            </a:r>
          </a:p>
          <a:p>
            <a:pPr lvl="1"/>
            <a:r>
              <a:rPr lang="en-US" dirty="0"/>
              <a:t>In addition to unique pointers and reference counting, </a:t>
            </a:r>
            <a:r>
              <a:rPr lang="en-US" dirty="0">
                <a:solidFill>
                  <a:schemeClr val="accent1"/>
                </a:solidFill>
              </a:rPr>
              <a:t>Rust</a:t>
            </a:r>
            <a:r>
              <a:rPr lang="en-US" dirty="0"/>
              <a:t> uses borrowing of references and some other features to manage memory efficiently</a:t>
            </a:r>
          </a:p>
          <a:p>
            <a:pPr lvl="1"/>
            <a:r>
              <a:rPr lang="en-US" dirty="0">
                <a:solidFill>
                  <a:schemeClr val="accent1"/>
                </a:solidFill>
              </a:rPr>
              <a:t>Rust</a:t>
            </a:r>
            <a:r>
              <a:rPr lang="en-US" dirty="0"/>
              <a:t> doesn’t use garbage collection (no long pauses </a:t>
            </a:r>
            <a:r>
              <a:rPr lang="en-US" dirty="0">
                <a:sym typeface="Wingdings" panose="05000000000000000000" pitchFamily="2" charset="2"/>
              </a:rPr>
              <a:t></a:t>
            </a:r>
            <a:r>
              <a:rPr lang="en-US" dirty="0"/>
              <a:t>)</a:t>
            </a:r>
            <a:endParaRPr lang="en-IN" dirty="0"/>
          </a:p>
        </p:txBody>
      </p:sp>
    </p:spTree>
    <p:extLst>
      <p:ext uri="{BB962C8B-B14F-4D97-AF65-F5344CB8AC3E}">
        <p14:creationId xmlns:p14="http://schemas.microsoft.com/office/powerpoint/2010/main" val="212200127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8B18-FF49-4D6F-9CD3-B4468FCC3E9A}"/>
              </a:ext>
            </a:extLst>
          </p:cNvPr>
          <p:cNvSpPr>
            <a:spLocks noGrp="1"/>
          </p:cNvSpPr>
          <p:nvPr>
            <p:ph type="title"/>
          </p:nvPr>
        </p:nvSpPr>
        <p:spPr>
          <a:xfrm>
            <a:off x="838200" y="288925"/>
            <a:ext cx="10515600" cy="1325563"/>
          </a:xfrm>
        </p:spPr>
        <p:txBody>
          <a:bodyPr/>
          <a:lstStyle/>
          <a:p>
            <a:r>
              <a:rPr lang="en-US" dirty="0"/>
              <a:t>Spilling</a:t>
            </a:r>
          </a:p>
        </p:txBody>
      </p:sp>
      <p:sp>
        <p:nvSpPr>
          <p:cNvPr id="3" name="Content Placeholder 2">
            <a:extLst>
              <a:ext uri="{FF2B5EF4-FFF2-40B4-BE49-F238E27FC236}">
                <a16:creationId xmlns:a16="http://schemas.microsoft.com/office/drawing/2014/main" id="{06D4550F-96B3-4409-AE68-6F24A73CD1C6}"/>
              </a:ext>
            </a:extLst>
          </p:cNvPr>
          <p:cNvSpPr>
            <a:spLocks noGrp="1"/>
          </p:cNvSpPr>
          <p:nvPr>
            <p:ph idx="1"/>
          </p:nvPr>
        </p:nvSpPr>
        <p:spPr>
          <a:xfrm>
            <a:off x="838200" y="982345"/>
            <a:ext cx="10515600" cy="4351338"/>
          </a:xfrm>
        </p:spPr>
        <p:txBody>
          <a:bodyPr/>
          <a:lstStyle/>
          <a:p>
            <a:pPr marL="0" indent="0">
              <a:buNone/>
            </a:pPr>
            <a:r>
              <a:rPr lang="en-US" dirty="0"/>
              <a:t>				</a:t>
            </a:r>
          </a:p>
        </p:txBody>
      </p:sp>
      <p:sp>
        <p:nvSpPr>
          <p:cNvPr id="4" name="Rectangle 3">
            <a:extLst>
              <a:ext uri="{FF2B5EF4-FFF2-40B4-BE49-F238E27FC236}">
                <a16:creationId xmlns:a16="http://schemas.microsoft.com/office/drawing/2014/main" id="{E697110E-7932-48C9-B930-A5CC4597FCA8}"/>
              </a:ext>
            </a:extLst>
          </p:cNvPr>
          <p:cNvSpPr/>
          <p:nvPr/>
        </p:nvSpPr>
        <p:spPr>
          <a:xfrm>
            <a:off x="4800600" y="1290320"/>
            <a:ext cx="1905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17DBE5F-B4F5-4B2E-8B2B-C783EB9830E7}"/>
              </a:ext>
            </a:extLst>
          </p:cNvPr>
          <p:cNvSpPr txBox="1"/>
          <p:nvPr/>
        </p:nvSpPr>
        <p:spPr>
          <a:xfrm>
            <a:off x="4942116" y="1214118"/>
            <a:ext cx="1643742" cy="1477328"/>
          </a:xfrm>
          <a:prstGeom prst="rect">
            <a:avLst/>
          </a:prstGeom>
          <a:noFill/>
        </p:spPr>
        <p:txBody>
          <a:bodyPr wrap="square" rtlCol="0">
            <a:spAutoFit/>
          </a:bodyPr>
          <a:lstStyle/>
          <a:p>
            <a:r>
              <a:rPr lang="en-US" dirty="0"/>
              <a:t>  b1 = load </a:t>
            </a:r>
            <a:r>
              <a:rPr lang="en-US" dirty="0" err="1"/>
              <a:t>ba</a:t>
            </a:r>
            <a:r>
              <a:rPr lang="en-US" dirty="0"/>
              <a:t>  </a:t>
            </a:r>
          </a:p>
          <a:p>
            <a:r>
              <a:rPr lang="en-US" dirty="0"/>
              <a:t>  a = b1 + c</a:t>
            </a:r>
          </a:p>
          <a:p>
            <a:r>
              <a:rPr lang="en-US" dirty="0"/>
              <a:t>  d = d – c</a:t>
            </a:r>
          </a:p>
          <a:p>
            <a:r>
              <a:rPr lang="en-US" dirty="0"/>
              <a:t>  f1 = load fa</a:t>
            </a:r>
          </a:p>
          <a:p>
            <a:r>
              <a:rPr lang="en-US" dirty="0"/>
              <a:t>  e = a + f1</a:t>
            </a:r>
          </a:p>
        </p:txBody>
      </p:sp>
      <p:sp>
        <p:nvSpPr>
          <p:cNvPr id="6" name="Rectangle 5">
            <a:extLst>
              <a:ext uri="{FF2B5EF4-FFF2-40B4-BE49-F238E27FC236}">
                <a16:creationId xmlns:a16="http://schemas.microsoft.com/office/drawing/2014/main" id="{A105924F-CD40-4F9B-9A3E-110017B6A40B}"/>
              </a:ext>
            </a:extLst>
          </p:cNvPr>
          <p:cNvSpPr/>
          <p:nvPr/>
        </p:nvSpPr>
        <p:spPr>
          <a:xfrm>
            <a:off x="2688773" y="3304178"/>
            <a:ext cx="1534887" cy="7402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0B909D-DC1D-402A-8EAC-E91393A0233B}"/>
              </a:ext>
            </a:extLst>
          </p:cNvPr>
          <p:cNvSpPr txBox="1"/>
          <p:nvPr/>
        </p:nvSpPr>
        <p:spPr>
          <a:xfrm>
            <a:off x="2797628" y="3380377"/>
            <a:ext cx="1643742" cy="646331"/>
          </a:xfrm>
          <a:prstGeom prst="rect">
            <a:avLst/>
          </a:prstGeom>
          <a:noFill/>
        </p:spPr>
        <p:txBody>
          <a:bodyPr wrap="square" rtlCol="0">
            <a:spAutoFit/>
          </a:bodyPr>
          <a:lstStyle/>
          <a:p>
            <a:r>
              <a:rPr lang="en-US" dirty="0"/>
              <a:t>  f2 = e – d</a:t>
            </a:r>
          </a:p>
          <a:p>
            <a:r>
              <a:rPr lang="en-US" dirty="0"/>
              <a:t>  store f2, fa</a:t>
            </a:r>
          </a:p>
        </p:txBody>
      </p:sp>
      <p:sp>
        <p:nvSpPr>
          <p:cNvPr id="8" name="Rectangle 7">
            <a:extLst>
              <a:ext uri="{FF2B5EF4-FFF2-40B4-BE49-F238E27FC236}">
                <a16:creationId xmlns:a16="http://schemas.microsoft.com/office/drawing/2014/main" id="{2EC3F743-5E0D-4ACC-9B26-321C6ADA35C1}"/>
              </a:ext>
            </a:extLst>
          </p:cNvPr>
          <p:cNvSpPr/>
          <p:nvPr/>
        </p:nvSpPr>
        <p:spPr>
          <a:xfrm>
            <a:off x="4822370" y="4436294"/>
            <a:ext cx="1905000" cy="1001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A63D99F-216D-416D-8520-50B5B2082356}"/>
              </a:ext>
            </a:extLst>
          </p:cNvPr>
          <p:cNvSpPr txBox="1"/>
          <p:nvPr/>
        </p:nvSpPr>
        <p:spPr>
          <a:xfrm>
            <a:off x="4963886" y="4610465"/>
            <a:ext cx="1643742" cy="646331"/>
          </a:xfrm>
          <a:prstGeom prst="rect">
            <a:avLst/>
          </a:prstGeom>
          <a:noFill/>
        </p:spPr>
        <p:txBody>
          <a:bodyPr wrap="square" rtlCol="0">
            <a:spAutoFit/>
          </a:bodyPr>
          <a:lstStyle/>
          <a:p>
            <a:r>
              <a:rPr lang="en-US" dirty="0"/>
              <a:t>   b3 = d + c</a:t>
            </a:r>
          </a:p>
          <a:p>
            <a:r>
              <a:rPr lang="en-US" dirty="0"/>
              <a:t>   store b3, </a:t>
            </a:r>
            <a:r>
              <a:rPr lang="en-US" dirty="0" err="1"/>
              <a:t>ba</a:t>
            </a:r>
            <a:endParaRPr lang="en-US" dirty="0"/>
          </a:p>
        </p:txBody>
      </p:sp>
      <p:sp>
        <p:nvSpPr>
          <p:cNvPr id="10" name="Rectangle 9">
            <a:extLst>
              <a:ext uri="{FF2B5EF4-FFF2-40B4-BE49-F238E27FC236}">
                <a16:creationId xmlns:a16="http://schemas.microsoft.com/office/drawing/2014/main" id="{104E023B-01F4-4FFA-B4BA-2BC5B5ECA16D}"/>
              </a:ext>
            </a:extLst>
          </p:cNvPr>
          <p:cNvSpPr/>
          <p:nvPr/>
        </p:nvSpPr>
        <p:spPr>
          <a:xfrm>
            <a:off x="7326084" y="3042921"/>
            <a:ext cx="1534887"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2715A6-15B3-48C5-BFE8-FCB0E8974826}"/>
              </a:ext>
            </a:extLst>
          </p:cNvPr>
          <p:cNvSpPr txBox="1"/>
          <p:nvPr/>
        </p:nvSpPr>
        <p:spPr>
          <a:xfrm>
            <a:off x="7532914" y="3042921"/>
            <a:ext cx="1643742" cy="1200329"/>
          </a:xfrm>
          <a:prstGeom prst="rect">
            <a:avLst/>
          </a:prstGeom>
          <a:noFill/>
        </p:spPr>
        <p:txBody>
          <a:bodyPr wrap="square" rtlCol="0">
            <a:spAutoFit/>
          </a:bodyPr>
          <a:lstStyle/>
          <a:p>
            <a:r>
              <a:rPr lang="en-US" dirty="0"/>
              <a:t>f3 = load fa</a:t>
            </a:r>
          </a:p>
          <a:p>
            <a:r>
              <a:rPr lang="en-US" dirty="0"/>
              <a:t>b2 = c + f3</a:t>
            </a:r>
          </a:p>
          <a:p>
            <a:r>
              <a:rPr lang="en-US" dirty="0"/>
              <a:t>store b2, </a:t>
            </a:r>
            <a:r>
              <a:rPr lang="en-US" dirty="0" err="1"/>
              <a:t>ba</a:t>
            </a:r>
            <a:endParaRPr lang="en-US" dirty="0"/>
          </a:p>
          <a:p>
            <a:r>
              <a:rPr lang="en-US" dirty="0"/>
              <a:t>e = d - c</a:t>
            </a:r>
          </a:p>
        </p:txBody>
      </p:sp>
      <p:cxnSp>
        <p:nvCxnSpPr>
          <p:cNvPr id="23" name="Straight Arrow Connector 22">
            <a:extLst>
              <a:ext uri="{FF2B5EF4-FFF2-40B4-BE49-F238E27FC236}">
                <a16:creationId xmlns:a16="http://schemas.microsoft.com/office/drawing/2014/main" id="{650F6590-9ACF-4CD2-B85B-F54D378FAC81}"/>
              </a:ext>
            </a:extLst>
          </p:cNvPr>
          <p:cNvCxnSpPr>
            <a:cxnSpLocks/>
            <a:stCxn id="6" idx="2"/>
          </p:cNvCxnSpPr>
          <p:nvPr/>
        </p:nvCxnSpPr>
        <p:spPr>
          <a:xfrm>
            <a:off x="3456217" y="4044405"/>
            <a:ext cx="1366153" cy="391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709CAAB-539C-4DCE-BBBA-312FE43CAE71}"/>
              </a:ext>
            </a:extLst>
          </p:cNvPr>
          <p:cNvCxnSpPr>
            <a:cxnSpLocks/>
            <a:stCxn id="10" idx="2"/>
          </p:cNvCxnSpPr>
          <p:nvPr/>
        </p:nvCxnSpPr>
        <p:spPr>
          <a:xfrm flipH="1">
            <a:off x="6705602" y="4153263"/>
            <a:ext cx="1387926" cy="283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1E3677-D4D4-4465-BF09-94C09BF3E7ED}"/>
              </a:ext>
            </a:extLst>
          </p:cNvPr>
          <p:cNvCxnSpPr>
            <a:cxnSpLocks/>
            <a:endCxn id="6" idx="0"/>
          </p:cNvCxnSpPr>
          <p:nvPr/>
        </p:nvCxnSpPr>
        <p:spPr>
          <a:xfrm flipH="1">
            <a:off x="3456217" y="2583764"/>
            <a:ext cx="1366154" cy="720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1A93CB-523A-41A4-9936-FBEF5EDDAB01}"/>
              </a:ext>
            </a:extLst>
          </p:cNvPr>
          <p:cNvCxnSpPr>
            <a:cxnSpLocks/>
            <a:endCxn id="10" idx="0"/>
          </p:cNvCxnSpPr>
          <p:nvPr/>
        </p:nvCxnSpPr>
        <p:spPr>
          <a:xfrm>
            <a:off x="6705600" y="2583764"/>
            <a:ext cx="1387928"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12B3AE4-8947-4B53-9841-0923E9D350A3}"/>
              </a:ext>
            </a:extLst>
          </p:cNvPr>
          <p:cNvCxnSpPr/>
          <p:nvPr/>
        </p:nvCxnSpPr>
        <p:spPr>
          <a:xfrm>
            <a:off x="5731327" y="673237"/>
            <a:ext cx="0" cy="606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A14F2BF-58B1-45DA-B267-A66086BD2E5A}"/>
              </a:ext>
            </a:extLst>
          </p:cNvPr>
          <p:cNvCxnSpPr/>
          <p:nvPr/>
        </p:nvCxnSpPr>
        <p:spPr>
          <a:xfrm>
            <a:off x="6727370" y="5437780"/>
            <a:ext cx="1132117" cy="33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EB0FA3-184A-45BB-B1EB-59BC300A5908}"/>
              </a:ext>
            </a:extLst>
          </p:cNvPr>
          <p:cNvCxnSpPr/>
          <p:nvPr/>
        </p:nvCxnSpPr>
        <p:spPr>
          <a:xfrm>
            <a:off x="8850081" y="4142376"/>
            <a:ext cx="914403"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9F4411-AF0E-466B-9636-281FDA630206}"/>
              </a:ext>
            </a:extLst>
          </p:cNvPr>
          <p:cNvSpPr txBox="1"/>
          <p:nvPr/>
        </p:nvSpPr>
        <p:spPr>
          <a:xfrm>
            <a:off x="9383485" y="4675779"/>
            <a:ext cx="2247900" cy="369332"/>
          </a:xfrm>
          <a:prstGeom prst="rect">
            <a:avLst/>
          </a:prstGeom>
          <a:noFill/>
        </p:spPr>
        <p:txBody>
          <a:bodyPr wrap="square" rtlCol="0">
            <a:spAutoFit/>
          </a:bodyPr>
          <a:lstStyle/>
          <a:p>
            <a:r>
              <a:rPr lang="en-US" dirty="0" err="1">
                <a:solidFill>
                  <a:srgbClr val="FF0000"/>
                </a:solidFill>
              </a:rPr>
              <a:t>d,e</a:t>
            </a:r>
            <a:r>
              <a:rPr lang="en-US" dirty="0">
                <a:solidFill>
                  <a:srgbClr val="FF0000"/>
                </a:solidFill>
              </a:rPr>
              <a:t> live</a:t>
            </a:r>
          </a:p>
        </p:txBody>
      </p:sp>
      <p:sp>
        <p:nvSpPr>
          <p:cNvPr id="52" name="TextBox 51">
            <a:extLst>
              <a:ext uri="{FF2B5EF4-FFF2-40B4-BE49-F238E27FC236}">
                <a16:creationId xmlns:a16="http://schemas.microsoft.com/office/drawing/2014/main" id="{F8661A73-DC7C-4F36-A9C9-97DDDCC34C6F}"/>
              </a:ext>
            </a:extLst>
          </p:cNvPr>
          <p:cNvSpPr txBox="1"/>
          <p:nvPr/>
        </p:nvSpPr>
        <p:spPr>
          <a:xfrm>
            <a:off x="7946569" y="5557527"/>
            <a:ext cx="2247900" cy="369332"/>
          </a:xfrm>
          <a:prstGeom prst="rect">
            <a:avLst/>
          </a:prstGeom>
          <a:noFill/>
        </p:spPr>
        <p:txBody>
          <a:bodyPr wrap="square" rtlCol="0">
            <a:spAutoFit/>
          </a:bodyPr>
          <a:lstStyle/>
          <a:p>
            <a:r>
              <a:rPr lang="en-US" dirty="0" err="1">
                <a:solidFill>
                  <a:srgbClr val="FF0000"/>
                </a:solidFill>
              </a:rPr>
              <a:t>c,d,e</a:t>
            </a:r>
            <a:r>
              <a:rPr lang="en-US" dirty="0">
                <a:solidFill>
                  <a:srgbClr val="FF0000"/>
                </a:solidFill>
              </a:rPr>
              <a:t> live</a:t>
            </a:r>
          </a:p>
        </p:txBody>
      </p:sp>
      <p:cxnSp>
        <p:nvCxnSpPr>
          <p:cNvPr id="20" name="Connector: Curved 19">
            <a:extLst>
              <a:ext uri="{FF2B5EF4-FFF2-40B4-BE49-F238E27FC236}">
                <a16:creationId xmlns:a16="http://schemas.microsoft.com/office/drawing/2014/main" id="{2E5AEF93-3984-48FB-83D5-012D15816CF3}"/>
              </a:ext>
            </a:extLst>
          </p:cNvPr>
          <p:cNvCxnSpPr>
            <a:stCxn id="8" idx="2"/>
            <a:endCxn id="5" idx="0"/>
          </p:cNvCxnSpPr>
          <p:nvPr/>
        </p:nvCxnSpPr>
        <p:spPr>
          <a:xfrm rot="5400000" flipH="1">
            <a:off x="3657598" y="3320508"/>
            <a:ext cx="4223662" cy="10883"/>
          </a:xfrm>
          <a:prstGeom prst="curvedConnector5">
            <a:avLst>
              <a:gd name="adj1" fmla="val -5412"/>
              <a:gd name="adj2" fmla="val 34058495"/>
              <a:gd name="adj3" fmla="val 105412"/>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55C04CA-A5B4-4651-8E8B-80E9EC137DF2}"/>
              </a:ext>
            </a:extLst>
          </p:cNvPr>
          <p:cNvSpPr txBox="1"/>
          <p:nvPr/>
        </p:nvSpPr>
        <p:spPr>
          <a:xfrm>
            <a:off x="5246914" y="4087949"/>
            <a:ext cx="1311726" cy="369332"/>
          </a:xfrm>
          <a:prstGeom prst="rect">
            <a:avLst/>
          </a:prstGeom>
          <a:noFill/>
        </p:spPr>
        <p:txBody>
          <a:bodyPr wrap="square" rtlCol="0">
            <a:spAutoFit/>
          </a:bodyPr>
          <a:lstStyle/>
          <a:p>
            <a:r>
              <a:rPr lang="en-US" dirty="0" err="1">
                <a:solidFill>
                  <a:srgbClr val="FF0000"/>
                </a:solidFill>
              </a:rPr>
              <a:t>c,d,e</a:t>
            </a:r>
            <a:endParaRPr lang="en-US" dirty="0">
              <a:solidFill>
                <a:srgbClr val="FF0000"/>
              </a:solidFill>
            </a:endParaRPr>
          </a:p>
        </p:txBody>
      </p:sp>
      <p:sp>
        <p:nvSpPr>
          <p:cNvPr id="24" name="TextBox 23">
            <a:extLst>
              <a:ext uri="{FF2B5EF4-FFF2-40B4-BE49-F238E27FC236}">
                <a16:creationId xmlns:a16="http://schemas.microsoft.com/office/drawing/2014/main" id="{EE238EC6-48BA-4131-BCAB-376D56DF7DE5}"/>
              </a:ext>
            </a:extLst>
          </p:cNvPr>
          <p:cNvSpPr txBox="1"/>
          <p:nvPr/>
        </p:nvSpPr>
        <p:spPr>
          <a:xfrm>
            <a:off x="8131626" y="2629264"/>
            <a:ext cx="1311726" cy="369332"/>
          </a:xfrm>
          <a:prstGeom prst="rect">
            <a:avLst/>
          </a:prstGeom>
          <a:noFill/>
        </p:spPr>
        <p:txBody>
          <a:bodyPr wrap="square" rtlCol="0">
            <a:spAutoFit/>
          </a:bodyPr>
          <a:lstStyle/>
          <a:p>
            <a:r>
              <a:rPr lang="en-US" dirty="0" err="1">
                <a:solidFill>
                  <a:srgbClr val="FF0000"/>
                </a:solidFill>
              </a:rPr>
              <a:t>c,d</a:t>
            </a:r>
            <a:endParaRPr lang="en-US" dirty="0">
              <a:solidFill>
                <a:srgbClr val="FF0000"/>
              </a:solidFill>
            </a:endParaRPr>
          </a:p>
        </p:txBody>
      </p:sp>
      <p:sp>
        <p:nvSpPr>
          <p:cNvPr id="26" name="TextBox 25">
            <a:extLst>
              <a:ext uri="{FF2B5EF4-FFF2-40B4-BE49-F238E27FC236}">
                <a16:creationId xmlns:a16="http://schemas.microsoft.com/office/drawing/2014/main" id="{74B8DAF8-FDE1-44E7-B961-A1455E04A6F0}"/>
              </a:ext>
            </a:extLst>
          </p:cNvPr>
          <p:cNvSpPr txBox="1"/>
          <p:nvPr/>
        </p:nvSpPr>
        <p:spPr>
          <a:xfrm>
            <a:off x="2993574" y="2868751"/>
            <a:ext cx="1311726" cy="369332"/>
          </a:xfrm>
          <a:prstGeom prst="rect">
            <a:avLst/>
          </a:prstGeom>
          <a:noFill/>
        </p:spPr>
        <p:txBody>
          <a:bodyPr wrap="square" rtlCol="0">
            <a:spAutoFit/>
          </a:bodyPr>
          <a:lstStyle/>
          <a:p>
            <a:r>
              <a:rPr lang="en-US" dirty="0" err="1">
                <a:solidFill>
                  <a:srgbClr val="FF0000"/>
                </a:solidFill>
              </a:rPr>
              <a:t>c,d,e</a:t>
            </a:r>
            <a:endParaRPr lang="en-US" dirty="0">
              <a:solidFill>
                <a:srgbClr val="FF0000"/>
              </a:solidFill>
            </a:endParaRPr>
          </a:p>
        </p:txBody>
      </p:sp>
      <p:sp>
        <p:nvSpPr>
          <p:cNvPr id="28" name="TextBox 27">
            <a:extLst>
              <a:ext uri="{FF2B5EF4-FFF2-40B4-BE49-F238E27FC236}">
                <a16:creationId xmlns:a16="http://schemas.microsoft.com/office/drawing/2014/main" id="{86052F7B-FE55-417B-B5A1-2A58329AAF80}"/>
              </a:ext>
            </a:extLst>
          </p:cNvPr>
          <p:cNvSpPr txBox="1"/>
          <p:nvPr/>
        </p:nvSpPr>
        <p:spPr>
          <a:xfrm>
            <a:off x="5246915" y="2607490"/>
            <a:ext cx="1311726" cy="369332"/>
          </a:xfrm>
          <a:prstGeom prst="rect">
            <a:avLst/>
          </a:prstGeom>
          <a:noFill/>
        </p:spPr>
        <p:txBody>
          <a:bodyPr wrap="square" rtlCol="0">
            <a:spAutoFit/>
          </a:bodyPr>
          <a:lstStyle/>
          <a:p>
            <a:r>
              <a:rPr lang="en-US" dirty="0" err="1">
                <a:solidFill>
                  <a:srgbClr val="FF0000"/>
                </a:solidFill>
              </a:rPr>
              <a:t>c,d,e</a:t>
            </a:r>
            <a:endParaRPr lang="en-US" dirty="0">
              <a:solidFill>
                <a:srgbClr val="FF0000"/>
              </a:solidFill>
            </a:endParaRPr>
          </a:p>
        </p:txBody>
      </p:sp>
      <p:sp>
        <p:nvSpPr>
          <p:cNvPr id="30" name="TextBox 29">
            <a:extLst>
              <a:ext uri="{FF2B5EF4-FFF2-40B4-BE49-F238E27FC236}">
                <a16:creationId xmlns:a16="http://schemas.microsoft.com/office/drawing/2014/main" id="{3F28272B-67FB-47B8-9547-880E8BE608E8}"/>
              </a:ext>
            </a:extLst>
          </p:cNvPr>
          <p:cNvSpPr txBox="1"/>
          <p:nvPr/>
        </p:nvSpPr>
        <p:spPr>
          <a:xfrm>
            <a:off x="8436428" y="2150290"/>
            <a:ext cx="1311726" cy="369332"/>
          </a:xfrm>
          <a:prstGeom prst="rect">
            <a:avLst/>
          </a:prstGeom>
          <a:noFill/>
        </p:spPr>
        <p:txBody>
          <a:bodyPr wrap="square" rtlCol="0">
            <a:spAutoFit/>
          </a:bodyPr>
          <a:lstStyle/>
          <a:p>
            <a:r>
              <a:rPr lang="en-US" dirty="0">
                <a:solidFill>
                  <a:srgbClr val="FF0000"/>
                </a:solidFill>
              </a:rPr>
              <a:t>a,c,d,f1</a:t>
            </a:r>
          </a:p>
        </p:txBody>
      </p:sp>
      <p:cxnSp>
        <p:nvCxnSpPr>
          <p:cNvPr id="32" name="Straight Arrow Connector 31">
            <a:extLst>
              <a:ext uri="{FF2B5EF4-FFF2-40B4-BE49-F238E27FC236}">
                <a16:creationId xmlns:a16="http://schemas.microsoft.com/office/drawing/2014/main" id="{BFD32B00-3816-40DF-99F0-5F211ED64289}"/>
              </a:ext>
            </a:extLst>
          </p:cNvPr>
          <p:cNvCxnSpPr/>
          <p:nvPr/>
        </p:nvCxnSpPr>
        <p:spPr>
          <a:xfrm>
            <a:off x="5731327" y="2350992"/>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4854852-834F-4C5B-ABDD-13D115EFE847}"/>
              </a:ext>
            </a:extLst>
          </p:cNvPr>
          <p:cNvSpPr txBox="1"/>
          <p:nvPr/>
        </p:nvSpPr>
        <p:spPr>
          <a:xfrm>
            <a:off x="8425541" y="1878148"/>
            <a:ext cx="1311726" cy="369332"/>
          </a:xfrm>
          <a:prstGeom prst="rect">
            <a:avLst/>
          </a:prstGeom>
          <a:noFill/>
        </p:spPr>
        <p:txBody>
          <a:bodyPr wrap="square" rtlCol="0">
            <a:spAutoFit/>
          </a:bodyPr>
          <a:lstStyle/>
          <a:p>
            <a:r>
              <a:rPr lang="en-US" dirty="0" err="1">
                <a:solidFill>
                  <a:srgbClr val="FF0000"/>
                </a:solidFill>
              </a:rPr>
              <a:t>a,c,d</a:t>
            </a:r>
            <a:endParaRPr lang="en-US" dirty="0">
              <a:solidFill>
                <a:srgbClr val="FF0000"/>
              </a:solidFill>
            </a:endParaRPr>
          </a:p>
        </p:txBody>
      </p:sp>
      <p:cxnSp>
        <p:nvCxnSpPr>
          <p:cNvPr id="34" name="Straight Arrow Connector 33">
            <a:extLst>
              <a:ext uri="{FF2B5EF4-FFF2-40B4-BE49-F238E27FC236}">
                <a16:creationId xmlns:a16="http://schemas.microsoft.com/office/drawing/2014/main" id="{4B9B1CD1-D9F2-4394-85DE-CEE623297AC3}"/>
              </a:ext>
            </a:extLst>
          </p:cNvPr>
          <p:cNvCxnSpPr/>
          <p:nvPr/>
        </p:nvCxnSpPr>
        <p:spPr>
          <a:xfrm>
            <a:off x="5709556" y="2057080"/>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69C58325-8E9E-423A-AC07-FB307843CB00}"/>
              </a:ext>
            </a:extLst>
          </p:cNvPr>
          <p:cNvSpPr txBox="1"/>
          <p:nvPr/>
        </p:nvSpPr>
        <p:spPr>
          <a:xfrm>
            <a:off x="8425541" y="1649545"/>
            <a:ext cx="1311726" cy="369332"/>
          </a:xfrm>
          <a:prstGeom prst="rect">
            <a:avLst/>
          </a:prstGeom>
          <a:noFill/>
        </p:spPr>
        <p:txBody>
          <a:bodyPr wrap="square" rtlCol="0">
            <a:spAutoFit/>
          </a:bodyPr>
          <a:lstStyle/>
          <a:p>
            <a:r>
              <a:rPr lang="en-US" dirty="0" err="1">
                <a:solidFill>
                  <a:srgbClr val="FF0000"/>
                </a:solidFill>
              </a:rPr>
              <a:t>a,c,d</a:t>
            </a:r>
            <a:endParaRPr lang="en-US" dirty="0">
              <a:solidFill>
                <a:srgbClr val="FF0000"/>
              </a:solidFill>
            </a:endParaRPr>
          </a:p>
        </p:txBody>
      </p:sp>
      <p:cxnSp>
        <p:nvCxnSpPr>
          <p:cNvPr id="36" name="Straight Arrow Connector 35">
            <a:extLst>
              <a:ext uri="{FF2B5EF4-FFF2-40B4-BE49-F238E27FC236}">
                <a16:creationId xmlns:a16="http://schemas.microsoft.com/office/drawing/2014/main" id="{008C8179-A841-4F25-9AAC-DE5520E73171}"/>
              </a:ext>
            </a:extLst>
          </p:cNvPr>
          <p:cNvCxnSpPr/>
          <p:nvPr/>
        </p:nvCxnSpPr>
        <p:spPr>
          <a:xfrm>
            <a:off x="5731328" y="1828480"/>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25FAA96-2991-4631-8D9C-58B8CDCB505A}"/>
              </a:ext>
            </a:extLst>
          </p:cNvPr>
          <p:cNvSpPr txBox="1"/>
          <p:nvPr/>
        </p:nvSpPr>
        <p:spPr>
          <a:xfrm>
            <a:off x="5845627" y="920202"/>
            <a:ext cx="1311726" cy="369332"/>
          </a:xfrm>
          <a:prstGeom prst="rect">
            <a:avLst/>
          </a:prstGeom>
          <a:noFill/>
        </p:spPr>
        <p:txBody>
          <a:bodyPr wrap="square" rtlCol="0">
            <a:spAutoFit/>
          </a:bodyPr>
          <a:lstStyle/>
          <a:p>
            <a:r>
              <a:rPr lang="en-US" dirty="0" err="1">
                <a:solidFill>
                  <a:srgbClr val="FF0000"/>
                </a:solidFill>
              </a:rPr>
              <a:t>c,d</a:t>
            </a:r>
            <a:endParaRPr lang="en-US" dirty="0">
              <a:solidFill>
                <a:srgbClr val="FF0000"/>
              </a:solidFill>
            </a:endParaRPr>
          </a:p>
        </p:txBody>
      </p:sp>
      <p:cxnSp>
        <p:nvCxnSpPr>
          <p:cNvPr id="38" name="Straight Arrow Connector 37">
            <a:extLst>
              <a:ext uri="{FF2B5EF4-FFF2-40B4-BE49-F238E27FC236}">
                <a16:creationId xmlns:a16="http://schemas.microsoft.com/office/drawing/2014/main" id="{F64530E4-02DE-4EBE-97E9-0578431CF81A}"/>
              </a:ext>
            </a:extLst>
          </p:cNvPr>
          <p:cNvCxnSpPr/>
          <p:nvPr/>
        </p:nvCxnSpPr>
        <p:spPr>
          <a:xfrm>
            <a:off x="8305795" y="3668104"/>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B059879-D975-4737-9D7C-04CAD4BA721B}"/>
              </a:ext>
            </a:extLst>
          </p:cNvPr>
          <p:cNvCxnSpPr/>
          <p:nvPr/>
        </p:nvCxnSpPr>
        <p:spPr>
          <a:xfrm>
            <a:off x="8343897" y="3385131"/>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10544FC-08C1-43EB-AE25-9ADEDC014361}"/>
              </a:ext>
            </a:extLst>
          </p:cNvPr>
          <p:cNvSpPr txBox="1"/>
          <p:nvPr/>
        </p:nvSpPr>
        <p:spPr>
          <a:xfrm>
            <a:off x="10907484" y="3467461"/>
            <a:ext cx="1311726" cy="369332"/>
          </a:xfrm>
          <a:prstGeom prst="rect">
            <a:avLst/>
          </a:prstGeom>
          <a:noFill/>
        </p:spPr>
        <p:txBody>
          <a:bodyPr wrap="square" rtlCol="0">
            <a:spAutoFit/>
          </a:bodyPr>
          <a:lstStyle/>
          <a:p>
            <a:r>
              <a:rPr lang="en-US" dirty="0">
                <a:solidFill>
                  <a:srgbClr val="FF0000"/>
                </a:solidFill>
              </a:rPr>
              <a:t>c,d,b2</a:t>
            </a:r>
          </a:p>
        </p:txBody>
      </p:sp>
      <p:sp>
        <p:nvSpPr>
          <p:cNvPr id="41" name="TextBox 40">
            <a:extLst>
              <a:ext uri="{FF2B5EF4-FFF2-40B4-BE49-F238E27FC236}">
                <a16:creationId xmlns:a16="http://schemas.microsoft.com/office/drawing/2014/main" id="{C79AA6E9-F28A-4EA9-8725-2B425A764BBE}"/>
              </a:ext>
            </a:extLst>
          </p:cNvPr>
          <p:cNvSpPr txBox="1"/>
          <p:nvPr/>
        </p:nvSpPr>
        <p:spPr>
          <a:xfrm>
            <a:off x="10940140" y="3173547"/>
            <a:ext cx="1311726" cy="369332"/>
          </a:xfrm>
          <a:prstGeom prst="rect">
            <a:avLst/>
          </a:prstGeom>
          <a:noFill/>
        </p:spPr>
        <p:txBody>
          <a:bodyPr wrap="square" rtlCol="0">
            <a:spAutoFit/>
          </a:bodyPr>
          <a:lstStyle/>
          <a:p>
            <a:r>
              <a:rPr lang="en-US" dirty="0">
                <a:solidFill>
                  <a:srgbClr val="FF0000"/>
                </a:solidFill>
              </a:rPr>
              <a:t>c,d,f3</a:t>
            </a:r>
          </a:p>
        </p:txBody>
      </p:sp>
      <p:sp>
        <p:nvSpPr>
          <p:cNvPr id="42" name="TextBox 41">
            <a:extLst>
              <a:ext uri="{FF2B5EF4-FFF2-40B4-BE49-F238E27FC236}">
                <a16:creationId xmlns:a16="http://schemas.microsoft.com/office/drawing/2014/main" id="{148AE29A-030E-4CA5-8C3F-BEE6C4EE8E24}"/>
              </a:ext>
            </a:extLst>
          </p:cNvPr>
          <p:cNvSpPr txBox="1"/>
          <p:nvPr/>
        </p:nvSpPr>
        <p:spPr>
          <a:xfrm>
            <a:off x="5214255" y="5546626"/>
            <a:ext cx="1311726" cy="369332"/>
          </a:xfrm>
          <a:prstGeom prst="rect">
            <a:avLst/>
          </a:prstGeom>
          <a:noFill/>
        </p:spPr>
        <p:txBody>
          <a:bodyPr wrap="square" rtlCol="0">
            <a:spAutoFit/>
          </a:bodyPr>
          <a:lstStyle/>
          <a:p>
            <a:r>
              <a:rPr lang="en-US" dirty="0" err="1">
                <a:solidFill>
                  <a:srgbClr val="FF0000"/>
                </a:solidFill>
              </a:rPr>
              <a:t>c,d</a:t>
            </a:r>
            <a:endParaRPr lang="en-US" dirty="0">
              <a:solidFill>
                <a:srgbClr val="FF0000"/>
              </a:solidFill>
            </a:endParaRPr>
          </a:p>
        </p:txBody>
      </p:sp>
      <p:cxnSp>
        <p:nvCxnSpPr>
          <p:cNvPr id="43" name="Straight Arrow Connector 42">
            <a:extLst>
              <a:ext uri="{FF2B5EF4-FFF2-40B4-BE49-F238E27FC236}">
                <a16:creationId xmlns:a16="http://schemas.microsoft.com/office/drawing/2014/main" id="{7B6D2B50-9063-4B6A-B5F7-DCBE0A09F702}"/>
              </a:ext>
            </a:extLst>
          </p:cNvPr>
          <p:cNvCxnSpPr/>
          <p:nvPr/>
        </p:nvCxnSpPr>
        <p:spPr>
          <a:xfrm>
            <a:off x="6079669" y="4963560"/>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8873D5C3-7D62-45ED-8C66-D458325EED7B}"/>
              </a:ext>
            </a:extLst>
          </p:cNvPr>
          <p:cNvSpPr txBox="1"/>
          <p:nvPr/>
        </p:nvSpPr>
        <p:spPr>
          <a:xfrm>
            <a:off x="7532913" y="4599577"/>
            <a:ext cx="1311726" cy="369332"/>
          </a:xfrm>
          <a:prstGeom prst="rect">
            <a:avLst/>
          </a:prstGeom>
          <a:noFill/>
        </p:spPr>
        <p:txBody>
          <a:bodyPr wrap="square" rtlCol="0">
            <a:spAutoFit/>
          </a:bodyPr>
          <a:lstStyle/>
          <a:p>
            <a:r>
              <a:rPr lang="en-US" dirty="0">
                <a:solidFill>
                  <a:srgbClr val="FF0000"/>
                </a:solidFill>
              </a:rPr>
              <a:t>b3,c,d,e</a:t>
            </a:r>
          </a:p>
        </p:txBody>
      </p:sp>
      <p:sp>
        <p:nvSpPr>
          <p:cNvPr id="46" name="TextBox 45">
            <a:extLst>
              <a:ext uri="{FF2B5EF4-FFF2-40B4-BE49-F238E27FC236}">
                <a16:creationId xmlns:a16="http://schemas.microsoft.com/office/drawing/2014/main" id="{9A6854C3-F3F7-43DC-96D0-626EF98AF035}"/>
              </a:ext>
            </a:extLst>
          </p:cNvPr>
          <p:cNvSpPr txBox="1"/>
          <p:nvPr/>
        </p:nvSpPr>
        <p:spPr>
          <a:xfrm>
            <a:off x="315694" y="3511004"/>
            <a:ext cx="1311726" cy="369332"/>
          </a:xfrm>
          <a:prstGeom prst="rect">
            <a:avLst/>
          </a:prstGeom>
          <a:noFill/>
        </p:spPr>
        <p:txBody>
          <a:bodyPr wrap="square" rtlCol="0">
            <a:spAutoFit/>
          </a:bodyPr>
          <a:lstStyle/>
          <a:p>
            <a:r>
              <a:rPr lang="en-US" dirty="0">
                <a:solidFill>
                  <a:srgbClr val="FF0000"/>
                </a:solidFill>
              </a:rPr>
              <a:t>c,d,e,f2</a:t>
            </a:r>
          </a:p>
        </p:txBody>
      </p:sp>
      <p:cxnSp>
        <p:nvCxnSpPr>
          <p:cNvPr id="13" name="Straight Arrow Connector 12">
            <a:extLst>
              <a:ext uri="{FF2B5EF4-FFF2-40B4-BE49-F238E27FC236}">
                <a16:creationId xmlns:a16="http://schemas.microsoft.com/office/drawing/2014/main" id="{968CEF92-9088-42F5-BAF8-545167157EDB}"/>
              </a:ext>
            </a:extLst>
          </p:cNvPr>
          <p:cNvCxnSpPr/>
          <p:nvPr/>
        </p:nvCxnSpPr>
        <p:spPr>
          <a:xfrm flipH="1">
            <a:off x="1113071" y="3695670"/>
            <a:ext cx="1880503" cy="7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351A8CE-D2DE-4CD1-8393-64B7735B7646}"/>
              </a:ext>
            </a:extLst>
          </p:cNvPr>
          <p:cNvCxnSpPr/>
          <p:nvPr/>
        </p:nvCxnSpPr>
        <p:spPr>
          <a:xfrm>
            <a:off x="8251367" y="3972904"/>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896DC77C-2B41-446A-8C55-DC55049D4862}"/>
              </a:ext>
            </a:extLst>
          </p:cNvPr>
          <p:cNvSpPr txBox="1"/>
          <p:nvPr/>
        </p:nvSpPr>
        <p:spPr>
          <a:xfrm>
            <a:off x="10853056" y="3772261"/>
            <a:ext cx="1311726" cy="369332"/>
          </a:xfrm>
          <a:prstGeom prst="rect">
            <a:avLst/>
          </a:prstGeom>
          <a:noFill/>
        </p:spPr>
        <p:txBody>
          <a:bodyPr wrap="square" rtlCol="0">
            <a:spAutoFit/>
          </a:bodyPr>
          <a:lstStyle/>
          <a:p>
            <a:r>
              <a:rPr lang="en-US" dirty="0" err="1">
                <a:solidFill>
                  <a:srgbClr val="FF0000"/>
                </a:solidFill>
              </a:rPr>
              <a:t>c,d</a:t>
            </a:r>
            <a:endParaRPr lang="en-US" dirty="0">
              <a:solidFill>
                <a:srgbClr val="FF0000"/>
              </a:solidFill>
            </a:endParaRPr>
          </a:p>
        </p:txBody>
      </p:sp>
      <p:cxnSp>
        <p:nvCxnSpPr>
          <p:cNvPr id="53" name="Straight Arrow Connector 52">
            <a:extLst>
              <a:ext uri="{FF2B5EF4-FFF2-40B4-BE49-F238E27FC236}">
                <a16:creationId xmlns:a16="http://schemas.microsoft.com/office/drawing/2014/main" id="{1FB7A78C-361B-4997-BDD5-E0BDC690918D}"/>
              </a:ext>
            </a:extLst>
          </p:cNvPr>
          <p:cNvCxnSpPr/>
          <p:nvPr/>
        </p:nvCxnSpPr>
        <p:spPr>
          <a:xfrm>
            <a:off x="5840184" y="1556336"/>
            <a:ext cx="2634345" cy="12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5173F56-7463-4B9E-BACA-75F8E30E22A5}"/>
              </a:ext>
            </a:extLst>
          </p:cNvPr>
          <p:cNvSpPr txBox="1"/>
          <p:nvPr/>
        </p:nvSpPr>
        <p:spPr>
          <a:xfrm>
            <a:off x="8490855" y="1355631"/>
            <a:ext cx="1311726" cy="369332"/>
          </a:xfrm>
          <a:prstGeom prst="rect">
            <a:avLst/>
          </a:prstGeom>
          <a:noFill/>
        </p:spPr>
        <p:txBody>
          <a:bodyPr wrap="square" rtlCol="0">
            <a:spAutoFit/>
          </a:bodyPr>
          <a:lstStyle/>
          <a:p>
            <a:r>
              <a:rPr lang="en-US" dirty="0">
                <a:solidFill>
                  <a:srgbClr val="FF0000"/>
                </a:solidFill>
              </a:rPr>
              <a:t>b1,c,d</a:t>
            </a:r>
          </a:p>
        </p:txBody>
      </p:sp>
    </p:spTree>
    <p:extLst>
      <p:ext uri="{BB962C8B-B14F-4D97-AF65-F5344CB8AC3E}">
        <p14:creationId xmlns:p14="http://schemas.microsoft.com/office/powerpoint/2010/main" val="9347930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81915"/>
            <a:ext cx="10515600" cy="1325563"/>
          </a:xfrm>
        </p:spPr>
        <p:txBody>
          <a:bodyPr/>
          <a:lstStyle/>
          <a:p>
            <a:r>
              <a:rPr lang="en-US" dirty="0"/>
              <a:t>Register-interference graph after 2</a:t>
            </a:r>
            <a:r>
              <a:rPr lang="en-US" baseline="30000" dirty="0"/>
              <a:t>nd</a:t>
            </a:r>
            <a:r>
              <a:rPr lang="en-US" dirty="0"/>
              <a:t> spill</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7858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6350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6978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6350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26350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56978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56978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30853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189339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83896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29764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51684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52773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30062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52773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24618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81719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29616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27885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04802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04802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51684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4747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7140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7140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4747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8419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44908"/>
            <a:ext cx="794657" cy="461665"/>
          </a:xfrm>
          <a:prstGeom prst="rect">
            <a:avLst/>
          </a:prstGeom>
          <a:noFill/>
        </p:spPr>
        <p:txBody>
          <a:bodyPr wrap="square" rtlCol="0">
            <a:spAutoFit/>
          </a:bodyPr>
          <a:lstStyle/>
          <a:p>
            <a:r>
              <a:rPr lang="en-US" sz="2400" b="1" dirty="0"/>
              <a:t>f2</a:t>
            </a:r>
          </a:p>
        </p:txBody>
      </p:sp>
      <p:sp>
        <p:nvSpPr>
          <p:cNvPr id="49" name="TextBox 48">
            <a:extLst>
              <a:ext uri="{FF2B5EF4-FFF2-40B4-BE49-F238E27FC236}">
                <a16:creationId xmlns:a16="http://schemas.microsoft.com/office/drawing/2014/main" id="{2336E27D-7748-441A-AD20-7D2DE586B36E}"/>
              </a:ext>
            </a:extLst>
          </p:cNvPr>
          <p:cNvSpPr txBox="1"/>
          <p:nvPr/>
        </p:nvSpPr>
        <p:spPr>
          <a:xfrm>
            <a:off x="2340430" y="1457969"/>
            <a:ext cx="794657" cy="461665"/>
          </a:xfrm>
          <a:prstGeom prst="rect">
            <a:avLst/>
          </a:prstGeom>
          <a:noFill/>
        </p:spPr>
        <p:txBody>
          <a:bodyPr wrap="square" rtlCol="0">
            <a:spAutoFit/>
          </a:bodyPr>
          <a:lstStyle/>
          <a:p>
            <a:r>
              <a:rPr lang="en-US" sz="2400" b="1" dirty="0"/>
              <a:t>f3</a:t>
            </a:r>
          </a:p>
        </p:txBody>
      </p:sp>
      <p:cxnSp>
        <p:nvCxnSpPr>
          <p:cNvPr id="51" name="Straight Connector 50">
            <a:extLst>
              <a:ext uri="{FF2B5EF4-FFF2-40B4-BE49-F238E27FC236}">
                <a16:creationId xmlns:a16="http://schemas.microsoft.com/office/drawing/2014/main" id="{2D1F3FA2-0E3F-48C7-901B-FC4D7B7DAEA8}"/>
              </a:ext>
            </a:extLst>
          </p:cNvPr>
          <p:cNvCxnSpPr/>
          <p:nvPr/>
        </p:nvCxnSpPr>
        <p:spPr>
          <a:xfrm flipH="1" flipV="1">
            <a:off x="2786743" y="1675674"/>
            <a:ext cx="1488621" cy="2917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4432041-6F88-4492-9914-02B33869BC92}"/>
              </a:ext>
            </a:extLst>
          </p:cNvPr>
          <p:cNvCxnSpPr/>
          <p:nvPr/>
        </p:nvCxnSpPr>
        <p:spPr>
          <a:xfrm>
            <a:off x="2830286" y="1675674"/>
            <a:ext cx="4071257" cy="5878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0688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3111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42938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31430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62058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31430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31430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62058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62058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35933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194419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88976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34844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56764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57853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35142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57853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29698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86799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34696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32965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09882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09882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56764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9827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32220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32220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9827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53499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95708"/>
            <a:ext cx="794657" cy="461665"/>
          </a:xfrm>
          <a:prstGeom prst="rect">
            <a:avLst/>
          </a:prstGeom>
          <a:noFill/>
        </p:spPr>
        <p:txBody>
          <a:bodyPr wrap="square" rtlCol="0">
            <a:spAutoFit/>
          </a:bodyPr>
          <a:lstStyle/>
          <a:p>
            <a:r>
              <a:rPr lang="en-US" sz="2400" b="1" dirty="0"/>
              <a:t>f2</a:t>
            </a:r>
          </a:p>
        </p:txBody>
      </p:sp>
      <p:sp>
        <p:nvSpPr>
          <p:cNvPr id="49" name="TextBox 48">
            <a:extLst>
              <a:ext uri="{FF2B5EF4-FFF2-40B4-BE49-F238E27FC236}">
                <a16:creationId xmlns:a16="http://schemas.microsoft.com/office/drawing/2014/main" id="{2336E27D-7748-441A-AD20-7D2DE586B36E}"/>
              </a:ext>
            </a:extLst>
          </p:cNvPr>
          <p:cNvSpPr txBox="1"/>
          <p:nvPr/>
        </p:nvSpPr>
        <p:spPr>
          <a:xfrm>
            <a:off x="2340430" y="1508769"/>
            <a:ext cx="794657" cy="461665"/>
          </a:xfrm>
          <a:prstGeom prst="rect">
            <a:avLst/>
          </a:prstGeom>
          <a:noFill/>
        </p:spPr>
        <p:txBody>
          <a:bodyPr wrap="square" rtlCol="0">
            <a:spAutoFit/>
          </a:bodyPr>
          <a:lstStyle/>
          <a:p>
            <a:r>
              <a:rPr lang="en-US" sz="2400" b="1" dirty="0"/>
              <a:t>f3</a:t>
            </a:r>
          </a:p>
        </p:txBody>
      </p:sp>
      <p:cxnSp>
        <p:nvCxnSpPr>
          <p:cNvPr id="51" name="Straight Connector 50">
            <a:extLst>
              <a:ext uri="{FF2B5EF4-FFF2-40B4-BE49-F238E27FC236}">
                <a16:creationId xmlns:a16="http://schemas.microsoft.com/office/drawing/2014/main" id="{2D1F3FA2-0E3F-48C7-901B-FC4D7B7DAEA8}"/>
              </a:ext>
            </a:extLst>
          </p:cNvPr>
          <p:cNvCxnSpPr/>
          <p:nvPr/>
        </p:nvCxnSpPr>
        <p:spPr>
          <a:xfrm flipH="1" flipV="1">
            <a:off x="2786743" y="1726474"/>
            <a:ext cx="1488621" cy="2917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4432041-6F88-4492-9914-02B33869BC92}"/>
              </a:ext>
            </a:extLst>
          </p:cNvPr>
          <p:cNvCxnSpPr/>
          <p:nvPr/>
        </p:nvCxnSpPr>
        <p:spPr>
          <a:xfrm>
            <a:off x="2830286" y="1726474"/>
            <a:ext cx="4071257" cy="587829"/>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54262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23514947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9207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6842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5334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5962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5334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25334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55962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55962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298372"/>
            <a:ext cx="794657" cy="461665"/>
          </a:xfrm>
          <a:prstGeom prst="rect">
            <a:avLst/>
          </a:prstGeom>
          <a:noFill/>
        </p:spPr>
        <p:txBody>
          <a:bodyPr wrap="square" rtlCol="0">
            <a:spAutoFit/>
          </a:bodyPr>
          <a:lstStyle/>
          <a:p>
            <a:r>
              <a:rPr lang="en-US" sz="2400" b="1" dirty="0"/>
              <a:t>a</a:t>
            </a:r>
          </a:p>
        </p:txBody>
      </p:sp>
      <p:sp>
        <p:nvSpPr>
          <p:cNvPr id="24" name="TextBox 23">
            <a:extLst>
              <a:ext uri="{FF2B5EF4-FFF2-40B4-BE49-F238E27FC236}">
                <a16:creationId xmlns:a16="http://schemas.microsoft.com/office/drawing/2014/main" id="{BC20D066-9815-4A50-8F56-3B179C6A6E56}"/>
              </a:ext>
            </a:extLst>
          </p:cNvPr>
          <p:cNvSpPr txBox="1"/>
          <p:nvPr/>
        </p:nvSpPr>
        <p:spPr>
          <a:xfrm>
            <a:off x="3940629" y="1883230"/>
            <a:ext cx="794657" cy="461665"/>
          </a:xfrm>
          <a:prstGeom prst="rect">
            <a:avLst/>
          </a:prstGeom>
          <a:noFill/>
        </p:spPr>
        <p:txBody>
          <a:bodyPr wrap="square" rtlCol="0">
            <a:spAutoFit/>
          </a:bodyPr>
          <a:lstStyle/>
          <a:p>
            <a:r>
              <a:rPr lang="en-US" sz="2400" b="1" dirty="0"/>
              <a:t>b1</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82880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28748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5066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5175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904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5175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2360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807031"/>
            <a:ext cx="794657" cy="461665"/>
          </a:xfrm>
          <a:prstGeom prst="rect">
            <a:avLst/>
          </a:prstGeom>
          <a:noFill/>
        </p:spPr>
        <p:txBody>
          <a:bodyPr wrap="square" rtlCol="0">
            <a:spAutoFit/>
          </a:bodyPr>
          <a:lstStyle/>
          <a:p>
            <a:r>
              <a:rPr lang="en-US" sz="2400" b="1" dirty="0"/>
              <a:t>b2</a:t>
            </a:r>
          </a:p>
        </p:txBody>
      </p:sp>
      <p:cxnSp>
        <p:nvCxnSpPr>
          <p:cNvPr id="15" name="Straight Connector 14">
            <a:extLst>
              <a:ext uri="{FF2B5EF4-FFF2-40B4-BE49-F238E27FC236}">
                <a16:creationId xmlns:a16="http://schemas.microsoft.com/office/drawing/2014/main" id="{58A57708-CFB8-41EC-833C-EB4C6CA135AF}"/>
              </a:ext>
            </a:extLst>
          </p:cNvPr>
          <p:cNvCxnSpPr/>
          <p:nvPr/>
        </p:nvCxnSpPr>
        <p:spPr>
          <a:xfrm>
            <a:off x="4223656" y="2286006"/>
            <a:ext cx="0" cy="2307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4ECF2B-2108-4B94-803C-24C6E850C969}"/>
              </a:ext>
            </a:extLst>
          </p:cNvPr>
          <p:cNvCxnSpPr/>
          <p:nvPr/>
        </p:nvCxnSpPr>
        <p:spPr>
          <a:xfrm flipV="1">
            <a:off x="4223657" y="2268696"/>
            <a:ext cx="2677886" cy="21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0378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0378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5066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373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612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6124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3731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47403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3474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8166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715062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6159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39890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28382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59010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283823"/>
            <a:ext cx="2677886" cy="2340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72D85E-1AEA-489D-B2F8-FC9DC992BC7C}"/>
              </a:ext>
            </a:extLst>
          </p:cNvPr>
          <p:cNvCxnSpPr/>
          <p:nvPr/>
        </p:nvCxnSpPr>
        <p:spPr>
          <a:xfrm flipV="1">
            <a:off x="2590800" y="2283823"/>
            <a:ext cx="4310743"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E0A496-E0FD-46C0-BBC9-99BFE1F62185}"/>
              </a:ext>
            </a:extLst>
          </p:cNvPr>
          <p:cNvCxnSpPr/>
          <p:nvPr/>
        </p:nvCxnSpPr>
        <p:spPr>
          <a:xfrm>
            <a:off x="2601686" y="3590109"/>
            <a:ext cx="1621971"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788AAE-2A48-4AE6-84C8-FE322FEF8345}"/>
              </a:ext>
            </a:extLst>
          </p:cNvPr>
          <p:cNvCxnSpPr/>
          <p:nvPr/>
        </p:nvCxnSpPr>
        <p:spPr>
          <a:xfrm>
            <a:off x="2590800" y="3590109"/>
            <a:ext cx="630282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42C3362-65C2-4142-8F1F-DC9F1D14F486}"/>
              </a:ext>
            </a:extLst>
          </p:cNvPr>
          <p:cNvSpPr txBox="1"/>
          <p:nvPr/>
        </p:nvSpPr>
        <p:spPr>
          <a:xfrm>
            <a:off x="2220686" y="3328852"/>
            <a:ext cx="794657" cy="461665"/>
          </a:xfrm>
          <a:prstGeom prst="rect">
            <a:avLst/>
          </a:prstGeom>
          <a:noFill/>
        </p:spPr>
        <p:txBody>
          <a:bodyPr wrap="square" rtlCol="0">
            <a:spAutoFit/>
          </a:bodyPr>
          <a:lstStyle/>
          <a:p>
            <a:r>
              <a:rPr lang="en-US" sz="2400" b="1" dirty="0"/>
              <a:t>a</a:t>
            </a:r>
          </a:p>
        </p:txBody>
      </p:sp>
      <p:sp>
        <p:nvSpPr>
          <p:cNvPr id="25" name="TextBox 24">
            <a:extLst>
              <a:ext uri="{FF2B5EF4-FFF2-40B4-BE49-F238E27FC236}">
                <a16:creationId xmlns:a16="http://schemas.microsoft.com/office/drawing/2014/main" id="{81C58215-70CB-4803-B850-C7FD234D1794}"/>
              </a:ext>
            </a:extLst>
          </p:cNvPr>
          <p:cNvSpPr txBox="1"/>
          <p:nvPr/>
        </p:nvSpPr>
        <p:spPr>
          <a:xfrm>
            <a:off x="6770913" y="185928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31796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53716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54805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32094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54805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26650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837511"/>
            <a:ext cx="794657" cy="461665"/>
          </a:xfrm>
          <a:prstGeom prst="rect">
            <a:avLst/>
          </a:prstGeom>
          <a:noFill/>
        </p:spPr>
        <p:txBody>
          <a:bodyPr wrap="square" rtlCol="0">
            <a:spAutoFit/>
          </a:bodyPr>
          <a:lstStyle/>
          <a:p>
            <a:r>
              <a:rPr lang="en-US" sz="2400" b="1" dirty="0"/>
              <a:t>b2</a:t>
            </a:r>
          </a:p>
        </p:txBody>
      </p: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06834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06834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53716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66779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29172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29172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66779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50451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86522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51214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9659652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2984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49034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6" name="Straight Connector 5">
            <a:extLst>
              <a:ext uri="{FF2B5EF4-FFF2-40B4-BE49-F238E27FC236}">
                <a16:creationId xmlns:a16="http://schemas.microsoft.com/office/drawing/2014/main" id="{5BDE85A8-EDE3-49A4-90FA-501D44E1E125}"/>
              </a:ext>
            </a:extLst>
          </p:cNvPr>
          <p:cNvCxnSpPr/>
          <p:nvPr/>
        </p:nvCxnSpPr>
        <p:spPr>
          <a:xfrm>
            <a:off x="6901543" y="2375263"/>
            <a:ext cx="1992086" cy="1306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DBE677-2CF6-471D-A810-DD53B3793D79}"/>
              </a:ext>
            </a:extLst>
          </p:cNvPr>
          <p:cNvCxnSpPr/>
          <p:nvPr/>
        </p:nvCxnSpPr>
        <p:spPr>
          <a:xfrm flipV="1">
            <a:off x="4223657" y="3681549"/>
            <a:ext cx="4669972" cy="103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37526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950722"/>
            <a:ext cx="794657" cy="461665"/>
          </a:xfrm>
          <a:prstGeom prst="rect">
            <a:avLst/>
          </a:prstGeom>
          <a:noFill/>
        </p:spPr>
        <p:txBody>
          <a:bodyPr wrap="square" rtlCol="0">
            <a:spAutoFit/>
          </a:bodyPr>
          <a:lstStyle/>
          <a:p>
            <a:r>
              <a:rPr lang="en-US" sz="2400" b="1" dirty="0"/>
              <a:t>d</a:t>
            </a:r>
          </a:p>
        </p:txBody>
      </p:sp>
      <p:sp>
        <p:nvSpPr>
          <p:cNvPr id="26" name="TextBox 25">
            <a:extLst>
              <a:ext uri="{FF2B5EF4-FFF2-40B4-BE49-F238E27FC236}">
                <a16:creationId xmlns:a16="http://schemas.microsoft.com/office/drawing/2014/main" id="{56870C0E-536D-48A3-8D78-EF496628C2F1}"/>
              </a:ext>
            </a:extLst>
          </p:cNvPr>
          <p:cNvSpPr txBox="1"/>
          <p:nvPr/>
        </p:nvSpPr>
        <p:spPr>
          <a:xfrm>
            <a:off x="8948055" y="3409409"/>
            <a:ext cx="794657" cy="461665"/>
          </a:xfrm>
          <a:prstGeom prst="rect">
            <a:avLst/>
          </a:prstGeom>
          <a:noFill/>
        </p:spPr>
        <p:txBody>
          <a:bodyPr wrap="square" rtlCol="0">
            <a:spAutoFit/>
          </a:bodyPr>
          <a:lstStyle/>
          <a:p>
            <a:r>
              <a:rPr lang="en-US" sz="2400" b="1" dirty="0"/>
              <a:t>f1</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62860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63949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41238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63949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35794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928951"/>
            <a:ext cx="794657" cy="461665"/>
          </a:xfrm>
          <a:prstGeom prst="rect">
            <a:avLst/>
          </a:prstGeom>
          <a:noFill/>
        </p:spPr>
        <p:txBody>
          <a:bodyPr wrap="square" rtlCol="0">
            <a:spAutoFit/>
          </a:bodyPr>
          <a:lstStyle/>
          <a:p>
            <a:r>
              <a:rPr lang="en-US" sz="2400" b="1" dirty="0"/>
              <a:t>b2</a:t>
            </a:r>
          </a:p>
        </p:txBody>
      </p: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15978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15978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62860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75923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38316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38316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75923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59595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95666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60358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5480589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952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47002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3549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930402"/>
            <a:ext cx="794657" cy="461665"/>
          </a:xfrm>
          <a:prstGeom prst="rect">
            <a:avLst/>
          </a:prstGeom>
          <a:noFill/>
        </p:spPr>
        <p:txBody>
          <a:bodyPr wrap="square" rtlCol="0">
            <a:spAutoFit/>
          </a:bodyPr>
          <a:lstStyle/>
          <a:p>
            <a:r>
              <a:rPr lang="en-US" sz="2400" b="1" dirty="0"/>
              <a:t>d</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6082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6191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3920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61917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337628"/>
            <a:ext cx="794657" cy="461665"/>
          </a:xfrm>
          <a:prstGeom prst="rect">
            <a:avLst/>
          </a:prstGeom>
          <a:noFill/>
        </p:spPr>
        <p:txBody>
          <a:bodyPr wrap="square" rtlCol="0">
            <a:spAutoFit/>
          </a:bodyPr>
          <a:lstStyle/>
          <a:p>
            <a:r>
              <a:rPr lang="en-US" sz="2400" b="1" dirty="0"/>
              <a:t>b3</a:t>
            </a:r>
          </a:p>
        </p:txBody>
      </p:sp>
      <p:sp>
        <p:nvSpPr>
          <p:cNvPr id="30" name="TextBox 29">
            <a:extLst>
              <a:ext uri="{FF2B5EF4-FFF2-40B4-BE49-F238E27FC236}">
                <a16:creationId xmlns:a16="http://schemas.microsoft.com/office/drawing/2014/main" id="{F268BD70-F9C2-4D2D-954B-707D8B5E1E98}"/>
              </a:ext>
            </a:extLst>
          </p:cNvPr>
          <p:cNvSpPr txBox="1"/>
          <p:nvPr/>
        </p:nvSpPr>
        <p:spPr>
          <a:xfrm>
            <a:off x="8784774" y="1908631"/>
            <a:ext cx="794657" cy="461665"/>
          </a:xfrm>
          <a:prstGeom prst="rect">
            <a:avLst/>
          </a:prstGeom>
          <a:noFill/>
        </p:spPr>
        <p:txBody>
          <a:bodyPr wrap="square" rtlCol="0">
            <a:spAutoFit/>
          </a:bodyPr>
          <a:lstStyle/>
          <a:p>
            <a:r>
              <a:rPr lang="en-US" sz="2400" b="1" dirty="0"/>
              <a:t>b2</a:t>
            </a:r>
          </a:p>
        </p:txBody>
      </p:sp>
      <p:cxnSp>
        <p:nvCxnSpPr>
          <p:cNvPr id="33" name="Straight Connector 32">
            <a:extLst>
              <a:ext uri="{FF2B5EF4-FFF2-40B4-BE49-F238E27FC236}">
                <a16:creationId xmlns:a16="http://schemas.microsoft.com/office/drawing/2014/main" id="{AAA3335B-6EAA-480F-BA8A-09B65C9AEB56}"/>
              </a:ext>
            </a:extLst>
          </p:cNvPr>
          <p:cNvCxnSpPr>
            <a:endCxn id="30" idx="1"/>
          </p:cNvCxnSpPr>
          <p:nvPr/>
        </p:nvCxnSpPr>
        <p:spPr>
          <a:xfrm flipV="1">
            <a:off x="4278083" y="2139464"/>
            <a:ext cx="4506691" cy="2566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56CC31-A4F8-47C7-8EFA-6D93F0450DAF}"/>
              </a:ext>
            </a:extLst>
          </p:cNvPr>
          <p:cNvCxnSpPr>
            <a:endCxn id="30" idx="1"/>
          </p:cNvCxnSpPr>
          <p:nvPr/>
        </p:nvCxnSpPr>
        <p:spPr>
          <a:xfrm flipV="1">
            <a:off x="6950527" y="2139464"/>
            <a:ext cx="1834247" cy="24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60828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73891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36284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36284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73891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57563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93634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58326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26473895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8351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7698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6190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737362"/>
            <a:ext cx="794657" cy="461665"/>
          </a:xfrm>
          <a:prstGeom prst="rect">
            <a:avLst/>
          </a:prstGeom>
          <a:noFill/>
        </p:spPr>
        <p:txBody>
          <a:bodyPr wrap="square" rtlCol="0">
            <a:spAutoFit/>
          </a:bodyPr>
          <a:lstStyle/>
          <a:p>
            <a:r>
              <a:rPr lang="en-US" sz="2400" b="1" dirty="0"/>
              <a:t>d</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41524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42613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19902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26134"/>
            <a:ext cx="2677886" cy="761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935A2B-7EAB-450A-BB97-D95AA1E82020}"/>
              </a:ext>
            </a:extLst>
          </p:cNvPr>
          <p:cNvSpPr txBox="1"/>
          <p:nvPr/>
        </p:nvSpPr>
        <p:spPr>
          <a:xfrm>
            <a:off x="8447316" y="5144588"/>
            <a:ext cx="794657" cy="461665"/>
          </a:xfrm>
          <a:prstGeom prst="rect">
            <a:avLst/>
          </a:prstGeom>
          <a:noFill/>
        </p:spPr>
        <p:txBody>
          <a:bodyPr wrap="square" rtlCol="0">
            <a:spAutoFit/>
          </a:bodyPr>
          <a:lstStyle/>
          <a:p>
            <a:r>
              <a:rPr lang="en-US" sz="2400" b="1" dirty="0"/>
              <a:t>b3</a:t>
            </a:r>
          </a:p>
        </p:txBody>
      </p:sp>
      <p:cxnSp>
        <p:nvCxnSpPr>
          <p:cNvPr id="39" name="Straight Connector 38">
            <a:extLst>
              <a:ext uri="{FF2B5EF4-FFF2-40B4-BE49-F238E27FC236}">
                <a16:creationId xmlns:a16="http://schemas.microsoft.com/office/drawing/2014/main" id="{8DF40CBC-F211-47DA-B79B-8515BEEDA877}"/>
              </a:ext>
            </a:extLst>
          </p:cNvPr>
          <p:cNvCxnSpPr/>
          <p:nvPr/>
        </p:nvCxnSpPr>
        <p:spPr>
          <a:xfrm>
            <a:off x="6911069" y="4415248"/>
            <a:ext cx="1623330" cy="779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2C62710-AEC4-473B-A9AD-786E6EFBDDD8}"/>
              </a:ext>
            </a:extLst>
          </p:cNvPr>
          <p:cNvCxnSpPr/>
          <p:nvPr/>
        </p:nvCxnSpPr>
        <p:spPr>
          <a:xfrm>
            <a:off x="4253592" y="4545875"/>
            <a:ext cx="4318234" cy="70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BBD880A-67C4-49F8-B51E-0221A401F77D}"/>
              </a:ext>
            </a:extLst>
          </p:cNvPr>
          <p:cNvCxnSpPr/>
          <p:nvPr/>
        </p:nvCxnSpPr>
        <p:spPr>
          <a:xfrm>
            <a:off x="6950527" y="2169803"/>
            <a:ext cx="1660073" cy="3097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16980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54587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38259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74330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39022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38965282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24447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1602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0094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676402"/>
            <a:ext cx="794657" cy="461665"/>
          </a:xfrm>
          <a:prstGeom prst="rect">
            <a:avLst/>
          </a:prstGeom>
          <a:noFill/>
        </p:spPr>
        <p:txBody>
          <a:bodyPr wrap="square" rtlCol="0">
            <a:spAutoFit/>
          </a:bodyPr>
          <a:lstStyle/>
          <a:p>
            <a:r>
              <a:rPr lang="en-US" sz="2400" b="1" dirty="0"/>
              <a:t>d</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35428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36517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13806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365174"/>
            <a:ext cx="2677886" cy="76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8B2C1B-4B45-4428-9EE3-C6F4D19C3FDE}"/>
              </a:ext>
            </a:extLst>
          </p:cNvPr>
          <p:cNvCxnSpPr/>
          <p:nvPr/>
        </p:nvCxnSpPr>
        <p:spPr>
          <a:xfrm flipH="1">
            <a:off x="5562600" y="2108843"/>
            <a:ext cx="1338943" cy="3736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CA6B2D-BC5E-460B-B54E-80F7A56C4647}"/>
              </a:ext>
            </a:extLst>
          </p:cNvPr>
          <p:cNvCxnSpPr/>
          <p:nvPr/>
        </p:nvCxnSpPr>
        <p:spPr>
          <a:xfrm>
            <a:off x="4283528" y="4484915"/>
            <a:ext cx="1289958" cy="1313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96DF3A-4E02-453C-99CC-8F8D3CE7034C}"/>
              </a:ext>
            </a:extLst>
          </p:cNvPr>
          <p:cNvCxnSpPr/>
          <p:nvPr/>
        </p:nvCxnSpPr>
        <p:spPr>
          <a:xfrm flipH="1">
            <a:off x="5570764" y="4321630"/>
            <a:ext cx="1340304" cy="147656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66956FA-B84E-40E5-ADCD-2B224926BA67}"/>
              </a:ext>
            </a:extLst>
          </p:cNvPr>
          <p:cNvSpPr txBox="1"/>
          <p:nvPr/>
        </p:nvSpPr>
        <p:spPr>
          <a:xfrm>
            <a:off x="5627913" y="5682348"/>
            <a:ext cx="794657" cy="461665"/>
          </a:xfrm>
          <a:prstGeom prst="rect">
            <a:avLst/>
          </a:prstGeom>
          <a:noFill/>
        </p:spPr>
        <p:txBody>
          <a:bodyPr wrap="square" rtlCol="0">
            <a:spAutoFit/>
          </a:bodyPr>
          <a:lstStyle/>
          <a:p>
            <a:r>
              <a:rPr lang="en-US" sz="2400" b="1" dirty="0"/>
              <a:t>f2</a:t>
            </a:r>
          </a:p>
        </p:txBody>
      </p: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32926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21265459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6CA2-42C0-48D5-AE8B-89F9CFB4BDE4}"/>
              </a:ext>
            </a:extLst>
          </p:cNvPr>
          <p:cNvSpPr>
            <a:spLocks noGrp="1"/>
          </p:cNvSpPr>
          <p:nvPr>
            <p:ph type="title"/>
          </p:nvPr>
        </p:nvSpPr>
        <p:spPr>
          <a:xfrm>
            <a:off x="838200" y="-173355"/>
            <a:ext cx="10515600" cy="1325563"/>
          </a:xfrm>
        </p:spPr>
        <p:txBody>
          <a:bodyPr/>
          <a:lstStyle/>
          <a:p>
            <a:r>
              <a:rPr lang="en-US" dirty="0"/>
              <a:t>Is this graph 4-colorable?</a:t>
            </a:r>
          </a:p>
        </p:txBody>
      </p:sp>
      <p:sp>
        <p:nvSpPr>
          <p:cNvPr id="3" name="Content Placeholder 2">
            <a:extLst>
              <a:ext uri="{FF2B5EF4-FFF2-40B4-BE49-F238E27FC236}">
                <a16:creationId xmlns:a16="http://schemas.microsoft.com/office/drawing/2014/main" id="{BDEDE905-6E3B-4961-A41F-BED11D800060}"/>
              </a:ext>
            </a:extLst>
          </p:cNvPr>
          <p:cNvSpPr>
            <a:spLocks noGrp="1"/>
          </p:cNvSpPr>
          <p:nvPr>
            <p:ph idx="1"/>
          </p:nvPr>
        </p:nvSpPr>
        <p:spPr>
          <a:xfrm>
            <a:off x="838200" y="1287145"/>
            <a:ext cx="10515600" cy="4351338"/>
          </a:xfrm>
        </p:spPr>
        <p:txBody>
          <a:bodyPr/>
          <a:lstStyle/>
          <a:p>
            <a:pPr marL="0" indent="0">
              <a:buNone/>
            </a:pPr>
            <a:endParaRPr lang="en-US" dirty="0"/>
          </a:p>
          <a:p>
            <a:pPr marL="0" indent="0">
              <a:buNone/>
            </a:pPr>
            <a:endParaRPr lang="en-US" dirty="0"/>
          </a:p>
          <a:p>
            <a:pPr marL="0" indent="0">
              <a:buNone/>
            </a:pPr>
            <a:r>
              <a:rPr lang="en-US" dirty="0"/>
              <a:t>         </a:t>
            </a:r>
          </a:p>
        </p:txBody>
      </p:sp>
      <p:cxnSp>
        <p:nvCxnSpPr>
          <p:cNvPr id="12" name="Straight Connector 11">
            <a:extLst>
              <a:ext uri="{FF2B5EF4-FFF2-40B4-BE49-F238E27FC236}">
                <a16:creationId xmlns:a16="http://schemas.microsoft.com/office/drawing/2014/main" id="{66CA5EA3-A948-4F77-BF50-838FC14E64D5}"/>
              </a:ext>
            </a:extLst>
          </p:cNvPr>
          <p:cNvCxnSpPr/>
          <p:nvPr/>
        </p:nvCxnSpPr>
        <p:spPr>
          <a:xfrm flipV="1">
            <a:off x="4223657" y="2172063"/>
            <a:ext cx="2677886" cy="234042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1C58215-70CB-4803-B850-C7FD234D1794}"/>
              </a:ext>
            </a:extLst>
          </p:cNvPr>
          <p:cNvSpPr txBox="1"/>
          <p:nvPr/>
        </p:nvSpPr>
        <p:spPr>
          <a:xfrm>
            <a:off x="6770913" y="1747522"/>
            <a:ext cx="794657" cy="461665"/>
          </a:xfrm>
          <a:prstGeom prst="rect">
            <a:avLst/>
          </a:prstGeom>
          <a:noFill/>
        </p:spPr>
        <p:txBody>
          <a:bodyPr wrap="square" rtlCol="0">
            <a:spAutoFit/>
          </a:bodyPr>
          <a:lstStyle/>
          <a:p>
            <a:r>
              <a:rPr lang="en-US" sz="2400" b="1" dirty="0"/>
              <a:t>d</a:t>
            </a:r>
          </a:p>
        </p:txBody>
      </p:sp>
      <p:sp>
        <p:nvSpPr>
          <p:cNvPr id="27" name="TextBox 26">
            <a:extLst>
              <a:ext uri="{FF2B5EF4-FFF2-40B4-BE49-F238E27FC236}">
                <a16:creationId xmlns:a16="http://schemas.microsoft.com/office/drawing/2014/main" id="{18C78166-C70F-499B-9F2E-FEB867BFDCE4}"/>
              </a:ext>
            </a:extLst>
          </p:cNvPr>
          <p:cNvSpPr txBox="1"/>
          <p:nvPr/>
        </p:nvSpPr>
        <p:spPr>
          <a:xfrm>
            <a:off x="6792684" y="4425408"/>
            <a:ext cx="794657" cy="461665"/>
          </a:xfrm>
          <a:prstGeom prst="rect">
            <a:avLst/>
          </a:prstGeom>
          <a:noFill/>
        </p:spPr>
        <p:txBody>
          <a:bodyPr wrap="square" rtlCol="0">
            <a:spAutoFit/>
          </a:bodyPr>
          <a:lstStyle/>
          <a:p>
            <a:r>
              <a:rPr lang="en-US" sz="2400" b="1" dirty="0"/>
              <a:t>e</a:t>
            </a:r>
          </a:p>
        </p:txBody>
      </p:sp>
      <p:sp>
        <p:nvSpPr>
          <p:cNvPr id="28" name="TextBox 27">
            <a:extLst>
              <a:ext uri="{FF2B5EF4-FFF2-40B4-BE49-F238E27FC236}">
                <a16:creationId xmlns:a16="http://schemas.microsoft.com/office/drawing/2014/main" id="{A05992F0-0C46-4415-BEB8-16700F0E1571}"/>
              </a:ext>
            </a:extLst>
          </p:cNvPr>
          <p:cNvSpPr txBox="1"/>
          <p:nvPr/>
        </p:nvSpPr>
        <p:spPr>
          <a:xfrm>
            <a:off x="4049486" y="4436294"/>
            <a:ext cx="794657" cy="461665"/>
          </a:xfrm>
          <a:prstGeom prst="rect">
            <a:avLst/>
          </a:prstGeom>
          <a:noFill/>
        </p:spPr>
        <p:txBody>
          <a:bodyPr wrap="square" rtlCol="0">
            <a:spAutoFit/>
          </a:bodyPr>
          <a:lstStyle/>
          <a:p>
            <a:r>
              <a:rPr lang="en-US" sz="2400" b="1" dirty="0"/>
              <a:t>c</a:t>
            </a:r>
          </a:p>
        </p:txBody>
      </p:sp>
      <p:cxnSp>
        <p:nvCxnSpPr>
          <p:cNvPr id="7" name="Straight Connector 6">
            <a:extLst>
              <a:ext uri="{FF2B5EF4-FFF2-40B4-BE49-F238E27FC236}">
                <a16:creationId xmlns:a16="http://schemas.microsoft.com/office/drawing/2014/main" id="{EA857C41-C503-4E80-830A-37AECE62ECBB}"/>
              </a:ext>
            </a:extLst>
          </p:cNvPr>
          <p:cNvCxnSpPr/>
          <p:nvPr/>
        </p:nvCxnSpPr>
        <p:spPr>
          <a:xfrm>
            <a:off x="6901543" y="2209187"/>
            <a:ext cx="0" cy="2227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7E1C9F2-1987-4534-ABC9-9CE36981D79F}"/>
              </a:ext>
            </a:extLst>
          </p:cNvPr>
          <p:cNvCxnSpPr/>
          <p:nvPr/>
        </p:nvCxnSpPr>
        <p:spPr>
          <a:xfrm flipV="1">
            <a:off x="4223657" y="4436294"/>
            <a:ext cx="2677886" cy="7619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18F3F82A-7BDB-4734-B81A-55580FCC448D}"/>
              </a:ext>
            </a:extLst>
          </p:cNvPr>
          <p:cNvGraphicFramePr>
            <a:graphicFrameLocks noGrp="1"/>
          </p:cNvGraphicFramePr>
          <p:nvPr/>
        </p:nvGraphicFramePr>
        <p:xfrm>
          <a:off x="551543" y="1400385"/>
          <a:ext cx="863599" cy="4494590"/>
        </p:xfrm>
        <a:graphic>
          <a:graphicData uri="http://schemas.openxmlformats.org/drawingml/2006/table">
            <a:tbl>
              <a:tblPr bandRow="1">
                <a:tableStyleId>{5C22544A-7EE6-4342-B048-85BDC9FD1C3A}</a:tableStyleId>
              </a:tblPr>
              <a:tblGrid>
                <a:gridCol w="863599">
                  <a:extLst>
                    <a:ext uri="{9D8B030D-6E8A-4147-A177-3AD203B41FA5}">
                      <a16:colId xmlns:a16="http://schemas.microsoft.com/office/drawing/2014/main" val="2189129000"/>
                    </a:ext>
                  </a:extLst>
                </a:gridCol>
              </a:tblGrid>
              <a:tr h="44945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618859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954550"/>
                  </a:ext>
                </a:extLst>
              </a:tr>
              <a:tr h="44945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7119843"/>
                  </a:ext>
                </a:extLst>
              </a:tr>
              <a:tr h="449459">
                <a:tc>
                  <a:txBody>
                    <a:bodyPr/>
                    <a:lstStyle/>
                    <a:p>
                      <a:r>
                        <a:rPr lang="en-US" dirty="0"/>
                        <a:t>f2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159835"/>
                  </a:ext>
                </a:extLst>
              </a:tr>
              <a:tr h="449459">
                <a:tc>
                  <a:txBody>
                    <a:bodyPr/>
                    <a:lstStyle/>
                    <a:p>
                      <a:r>
                        <a:rPr lang="en-US" dirty="0"/>
                        <a:t>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839063"/>
                  </a:ext>
                </a:extLst>
              </a:tr>
              <a:tr h="449459">
                <a:tc>
                  <a:txBody>
                    <a:bodyPr/>
                    <a:lstStyle/>
                    <a:p>
                      <a:r>
                        <a:rPr lang="en-US" dirty="0"/>
                        <a:t>b2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86651"/>
                  </a:ext>
                </a:extLst>
              </a:tr>
              <a:tr h="449459">
                <a:tc>
                  <a:txBody>
                    <a:bodyPr/>
                    <a:lstStyle/>
                    <a:p>
                      <a:r>
                        <a:rPr lang="en-US" dirty="0"/>
                        <a:t>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986527"/>
                  </a:ext>
                </a:extLst>
              </a:tr>
              <a:tr h="449459">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47198"/>
                  </a:ext>
                </a:extLst>
              </a:tr>
              <a:tr h="449459">
                <a:tc>
                  <a:txBody>
                    <a:bodyPr/>
                    <a:lstStyle/>
                    <a:p>
                      <a:r>
                        <a:rPr lang="en-US" dirty="0"/>
                        <a:t>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1552812"/>
                  </a:ext>
                </a:extLst>
              </a:tr>
              <a:tr h="449459">
                <a:tc>
                  <a:txBody>
                    <a:bodyPr/>
                    <a:lstStyle/>
                    <a:p>
                      <a:r>
                        <a:rPr lang="en-US" dirty="0"/>
                        <a:t>f3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573447"/>
                  </a:ext>
                </a:extLst>
              </a:tr>
            </a:tbl>
          </a:graphicData>
        </a:graphic>
      </p:graphicFrame>
    </p:spTree>
    <p:extLst>
      <p:ext uri="{BB962C8B-B14F-4D97-AF65-F5344CB8AC3E}">
        <p14:creationId xmlns:p14="http://schemas.microsoft.com/office/powerpoint/2010/main" val="1938483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4393</TotalTime>
  <Words>6011</Words>
  <Application>Microsoft Office PowerPoint</Application>
  <PresentationFormat>Widescreen</PresentationFormat>
  <Paragraphs>1442</Paragraphs>
  <Slides>120</Slides>
  <Notes>113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120</vt:i4>
      </vt:variant>
    </vt:vector>
  </HeadingPairs>
  <TitlesOfParts>
    <vt:vector size="127" baseType="lpstr">
      <vt:lpstr>Arial</vt:lpstr>
      <vt:lpstr>Calibri</vt:lpstr>
      <vt:lpstr>Calibri Light</vt:lpstr>
      <vt:lpstr>Cambria Math</vt:lpstr>
      <vt:lpstr>Consolas</vt:lpstr>
      <vt:lpstr>Wingdings</vt:lpstr>
      <vt:lpstr>Office Theme</vt:lpstr>
      <vt:lpstr>Compilers</vt:lpstr>
      <vt:lpstr>Today’s topics</vt:lpstr>
      <vt:lpstr>Unique pointers</vt:lpstr>
      <vt:lpstr>Unique pointers</vt:lpstr>
      <vt:lpstr>Unique pointers</vt:lpstr>
      <vt:lpstr>Unique pointers</vt:lpstr>
      <vt:lpstr>Unique pointers</vt:lpstr>
      <vt:lpstr>Automatic memory management</vt:lpstr>
      <vt:lpstr>Automatic memory management</vt:lpstr>
      <vt:lpstr>Loop optimizations</vt:lpstr>
      <vt:lpstr>Loop optimizations</vt:lpstr>
      <vt:lpstr>Back-edge</vt:lpstr>
      <vt:lpstr>Back-edge</vt:lpstr>
      <vt:lpstr>Natural loop</vt:lpstr>
      <vt:lpstr>Natural loop</vt:lpstr>
      <vt:lpstr>Natural loop</vt:lpstr>
      <vt:lpstr>Natural loop</vt:lpstr>
      <vt:lpstr>Natural loop</vt:lpstr>
      <vt:lpstr>Natural loop</vt:lpstr>
      <vt:lpstr>Loop optimizations</vt:lpstr>
      <vt:lpstr>Loop-invariant code motion</vt:lpstr>
      <vt:lpstr>Loop unrolling</vt:lpstr>
      <vt:lpstr>Loop vectorization</vt:lpstr>
      <vt:lpstr>Loop vectorization</vt:lpstr>
      <vt:lpstr>Loop vectorization</vt:lpstr>
      <vt:lpstr>Loop vectorization</vt:lpstr>
      <vt:lpstr>Register allocation</vt:lpstr>
      <vt:lpstr>Register allocation</vt:lpstr>
      <vt:lpstr>Can we generate code without registers?</vt:lpstr>
      <vt:lpstr>Register allocation</vt:lpstr>
      <vt:lpstr>Register allocation</vt:lpstr>
      <vt:lpstr>Global register allocation</vt:lpstr>
      <vt:lpstr>Register allocation</vt:lpstr>
      <vt:lpstr>Live variable analysis</vt:lpstr>
      <vt:lpstr>Register-interference graph</vt:lpstr>
      <vt:lpstr>Register-interference graph</vt:lpstr>
      <vt:lpstr>Graph coloring</vt:lpstr>
      <vt:lpstr>Graph coloring</vt:lpstr>
      <vt:lpstr>Graph coloring</vt:lpstr>
      <vt:lpstr>Register-interference graph</vt:lpstr>
      <vt:lpstr>Register allocation</vt:lpstr>
      <vt:lpstr>Register allocation</vt:lpstr>
      <vt:lpstr>Graph coloring algorithm</vt:lpstr>
      <vt:lpstr>Graph coloring algorithm</vt:lpstr>
      <vt:lpstr>Register allocation algorithm</vt:lpstr>
      <vt:lpstr>Is this graph 5-colorable?</vt:lpstr>
      <vt:lpstr>Is this graph 5-colorable?</vt:lpstr>
      <vt:lpstr>Is this graph 5-colorable?</vt:lpstr>
      <vt:lpstr>Is this graph 5-colorable?</vt:lpstr>
      <vt:lpstr>Is this graph 5-colorable?</vt:lpstr>
      <vt:lpstr>Is this graph 5-colorable?</vt:lpstr>
      <vt:lpstr>Is this graph 5-colorable?</vt:lpstr>
      <vt:lpstr>Is this graph 5-colorable?</vt:lpstr>
      <vt:lpstr>Assigning colors</vt:lpstr>
      <vt:lpstr>Assigning colors</vt:lpstr>
      <vt:lpstr>Assigning colors</vt:lpstr>
      <vt:lpstr>Assigning colors</vt:lpstr>
      <vt:lpstr>Assigning colors</vt:lpstr>
      <vt:lpstr>Graph coloring solution</vt:lpstr>
      <vt:lpstr>Register allocation</vt:lpstr>
      <vt:lpstr>Register allocation</vt:lpstr>
      <vt:lpstr>Is this graph 4-colorable?</vt:lpstr>
      <vt:lpstr>Is this graph 4-colorable?</vt:lpstr>
      <vt:lpstr>Spilling</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Optimistic coloring (example)</vt:lpstr>
      <vt:lpstr>Optimistic coloring (example)</vt:lpstr>
      <vt:lpstr>Spilling</vt:lpstr>
      <vt:lpstr>Spilling</vt:lpstr>
      <vt:lpstr>Spilling</vt:lpstr>
      <vt:lpstr>Register-interference graph after spilling</vt:lpstr>
      <vt:lpstr>Checking for 4-colorable</vt:lpstr>
      <vt:lpstr>Checking for 4-colorable</vt:lpstr>
      <vt:lpstr>Checking for 4-colorable</vt:lpstr>
      <vt:lpstr>Checking for 4-colorable</vt:lpstr>
      <vt:lpstr>Checking for 4-colorable</vt:lpstr>
      <vt:lpstr>Checking for 4-colorable</vt:lpstr>
      <vt:lpstr>Spill f</vt:lpstr>
      <vt:lpstr>Spilling</vt:lpstr>
      <vt:lpstr>Spilling</vt:lpstr>
      <vt:lpstr>Spilling</vt:lpstr>
      <vt:lpstr>Register-interference graph after 2nd spill</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Is this graph 4-colorable?</vt:lpstr>
      <vt:lpstr>Assigning colors</vt:lpstr>
      <vt:lpstr>Assigning colors</vt:lpstr>
      <vt:lpstr>Assigning colors</vt:lpstr>
      <vt:lpstr>Assigning colors</vt:lpstr>
      <vt:lpstr>Assigning colors</vt:lpstr>
      <vt:lpstr>Assigning colors</vt:lpstr>
      <vt:lpstr>Assigning colors</vt:lpstr>
      <vt:lpstr>Assigning colors</vt:lpstr>
      <vt:lpstr>Assigning colors</vt:lpstr>
      <vt:lpstr>Assigning colors</vt:lpstr>
      <vt:lpstr>Before register allocation</vt:lpstr>
      <vt:lpstr>After register allocation</vt:lpstr>
      <vt:lpstr>Quiz</vt:lpstr>
      <vt:lpstr>Register allocation</vt:lpstr>
      <vt:lpstr>Register allocation</vt:lpstr>
      <vt:lpstr>Register allocation</vt:lpstr>
      <vt:lpstr>So far we have discussed..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659</cp:revision>
  <cp:lastPrinted>2022-10-06T07:25:52Z</cp:lastPrinted>
  <dcterms:created xsi:type="dcterms:W3CDTF">2020-08-23T12:23:07Z</dcterms:created>
  <dcterms:modified xsi:type="dcterms:W3CDTF">2024-02-16T07:24:39Z</dcterms:modified>
</cp:coreProperties>
</file>