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575" r:id="rId3"/>
    <p:sldId id="620" r:id="rId4"/>
    <p:sldId id="684" r:id="rId5"/>
    <p:sldId id="567" r:id="rId6"/>
    <p:sldId id="657" r:id="rId7"/>
    <p:sldId id="640" r:id="rId8"/>
    <p:sldId id="641" r:id="rId9"/>
    <p:sldId id="642" r:id="rId10"/>
    <p:sldId id="643" r:id="rId11"/>
    <p:sldId id="668" r:id="rId12"/>
    <p:sldId id="667" r:id="rId13"/>
    <p:sldId id="669" r:id="rId14"/>
    <p:sldId id="685" r:id="rId15"/>
    <p:sldId id="748" r:id="rId16"/>
    <p:sldId id="749" r:id="rId17"/>
    <p:sldId id="570" r:id="rId18"/>
    <p:sldId id="571" r:id="rId19"/>
    <p:sldId id="572" r:id="rId20"/>
    <p:sldId id="630" r:id="rId21"/>
    <p:sldId id="602" r:id="rId22"/>
    <p:sldId id="600" r:id="rId23"/>
    <p:sldId id="679" r:id="rId24"/>
    <p:sldId id="573" r:id="rId25"/>
    <p:sldId id="686" r:id="rId26"/>
    <p:sldId id="574" r:id="rId27"/>
    <p:sldId id="647" r:id="rId28"/>
    <p:sldId id="576" r:id="rId29"/>
    <p:sldId id="648" r:id="rId30"/>
    <p:sldId id="604" r:id="rId31"/>
    <p:sldId id="601" r:id="rId32"/>
    <p:sldId id="680" r:id="rId33"/>
    <p:sldId id="750" r:id="rId34"/>
    <p:sldId id="740" r:id="rId35"/>
    <p:sldId id="615" r:id="rId36"/>
    <p:sldId id="728" r:id="rId37"/>
    <p:sldId id="617" r:id="rId38"/>
    <p:sldId id="729" r:id="rId39"/>
    <p:sldId id="661" r:id="rId40"/>
    <p:sldId id="730" r:id="rId41"/>
    <p:sldId id="618" r:id="rId42"/>
    <p:sldId id="731" r:id="rId43"/>
    <p:sldId id="619" r:id="rId44"/>
    <p:sldId id="732" r:id="rId45"/>
    <p:sldId id="616" r:id="rId46"/>
    <p:sldId id="733" r:id="rId47"/>
    <p:sldId id="734" r:id="rId48"/>
    <p:sldId id="581" r:id="rId49"/>
    <p:sldId id="318" r:id="rId50"/>
    <p:sldId id="582" r:id="rId51"/>
    <p:sldId id="632" r:id="rId52"/>
    <p:sldId id="735" r:id="rId53"/>
    <p:sldId id="586" r:id="rId54"/>
    <p:sldId id="583" r:id="rId55"/>
    <p:sldId id="584" r:id="rId56"/>
    <p:sldId id="585" r:id="rId57"/>
    <p:sldId id="621" r:id="rId58"/>
    <p:sldId id="332" r:id="rId59"/>
    <p:sldId id="336" r:id="rId60"/>
    <p:sldId id="339" r:id="rId61"/>
    <p:sldId id="338" r:id="rId62"/>
    <p:sldId id="631" r:id="rId63"/>
    <p:sldId id="715" r:id="rId64"/>
    <p:sldId id="341" r:id="rId65"/>
    <p:sldId id="719" r:id="rId66"/>
    <p:sldId id="720" r:id="rId67"/>
    <p:sldId id="716" r:id="rId68"/>
    <p:sldId id="736" r:id="rId69"/>
    <p:sldId id="722" r:id="rId70"/>
    <p:sldId id="342" r:id="rId71"/>
    <p:sldId id="717" r:id="rId72"/>
    <p:sldId id="718" r:id="rId73"/>
    <p:sldId id="343" r:id="rId74"/>
    <p:sldId id="605" r:id="rId75"/>
    <p:sldId id="721" r:id="rId76"/>
    <p:sldId id="737"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F88AC697-5460-425F-89FA-9D7A1F1CC068}"/>
    <pc:docChg chg="addSld delSld modSld">
      <pc:chgData name="PIYUS KEDIA" userId="30dfcb9f6f0df2cc" providerId="LiveId" clId="{F88AC697-5460-425F-89FA-9D7A1F1CC068}" dt="2022-10-31T11:10:57.938" v="19"/>
      <pc:docMkLst>
        <pc:docMk/>
      </pc:docMkLst>
      <pc:sldChg chg="add del">
        <pc:chgData name="PIYUS KEDIA" userId="30dfcb9f6f0df2cc" providerId="LiveId" clId="{F88AC697-5460-425F-89FA-9D7A1F1CC068}" dt="2022-10-31T11:10:57.938" v="19"/>
        <pc:sldMkLst>
          <pc:docMk/>
          <pc:sldMk cId="1806610716" sldId="577"/>
        </pc:sldMkLst>
      </pc:sldChg>
      <pc:sldChg chg="add del">
        <pc:chgData name="PIYUS KEDIA" userId="30dfcb9f6f0df2cc" providerId="LiveId" clId="{F88AC697-5460-425F-89FA-9D7A1F1CC068}" dt="2022-10-31T11:10:57.938" v="19"/>
        <pc:sldMkLst>
          <pc:docMk/>
          <pc:sldMk cId="4033532333" sldId="578"/>
        </pc:sldMkLst>
      </pc:sldChg>
      <pc:sldChg chg="add del">
        <pc:chgData name="PIYUS KEDIA" userId="30dfcb9f6f0df2cc" providerId="LiveId" clId="{F88AC697-5460-425F-89FA-9D7A1F1CC068}" dt="2022-10-31T11:10:57.938" v="19"/>
        <pc:sldMkLst>
          <pc:docMk/>
          <pc:sldMk cId="3044121110" sldId="579"/>
        </pc:sldMkLst>
      </pc:sldChg>
      <pc:sldChg chg="add del">
        <pc:chgData name="PIYUS KEDIA" userId="30dfcb9f6f0df2cc" providerId="LiveId" clId="{F88AC697-5460-425F-89FA-9D7A1F1CC068}" dt="2022-10-31T11:10:57.938" v="19"/>
        <pc:sldMkLst>
          <pc:docMk/>
          <pc:sldMk cId="3560279936" sldId="580"/>
        </pc:sldMkLst>
      </pc:sldChg>
      <pc:sldChg chg="modNotesTx">
        <pc:chgData name="PIYUS KEDIA" userId="30dfcb9f6f0df2cc" providerId="LiveId" clId="{F88AC697-5460-425F-89FA-9D7A1F1CC068}" dt="2022-10-06T07:34:07.747" v="16"/>
        <pc:sldMkLst>
          <pc:docMk/>
          <pc:sldMk cId="3986026131" sldId="647"/>
        </pc:sldMkLst>
      </pc:sldChg>
      <pc:sldChg chg="modNotesTx">
        <pc:chgData name="PIYUS KEDIA" userId="30dfcb9f6f0df2cc" providerId="LiveId" clId="{F88AC697-5460-425F-89FA-9D7A1F1CC068}" dt="2022-10-06T07:35:48.257" v="18" actId="20577"/>
        <pc:sldMkLst>
          <pc:docMk/>
          <pc:sldMk cId="878503250" sldId="680"/>
        </pc:sldMkLst>
      </pc:sldChg>
      <pc:sldChg chg="add del">
        <pc:chgData name="PIYUS KEDIA" userId="30dfcb9f6f0df2cc" providerId="LiveId" clId="{F88AC697-5460-425F-89FA-9D7A1F1CC068}" dt="2022-10-31T11:10:57.938" v="19"/>
        <pc:sldMkLst>
          <pc:docMk/>
          <pc:sldMk cId="69362535" sldId="681"/>
        </pc:sldMkLst>
      </pc:sldChg>
      <pc:sldChg chg="add del">
        <pc:chgData name="PIYUS KEDIA" userId="30dfcb9f6f0df2cc" providerId="LiveId" clId="{F88AC697-5460-425F-89FA-9D7A1F1CC068}" dt="2022-10-31T11:10:57.938" v="19"/>
        <pc:sldMkLst>
          <pc:docMk/>
          <pc:sldMk cId="431807357" sldId="683"/>
        </pc:sldMkLst>
      </pc:sldChg>
    </pc:docChg>
  </pc:docChgLst>
</pc:chgInfo>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10-06T06:21:25.232"/>
    </inkml:context>
    <inkml:brush xml:id="br0">
      <inkml:brushProperty name="width" value="0.05292" units="cm"/>
      <inkml:brushProperty name="height" value="0.05292" units="cm"/>
      <inkml:brushProperty name="color" value="#FF0000"/>
    </inkml:brush>
  </inkml:definitions>
  <inkml:trace contextRef="#ctx0" brushRef="#br0">20726 12647 0,'17'0'15,"1"0"1,-36 0 15,1 0-15,17 18 0,-18-18 77,0 0-77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14-02-2024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a:t>
            </a:fld>
            <a:endParaRPr lang="en-IN"/>
          </a:p>
        </p:txBody>
      </p:sp>
    </p:spTree>
    <p:extLst>
      <p:ext uri="{BB962C8B-B14F-4D97-AF65-F5344CB8AC3E}">
        <p14:creationId xmlns:p14="http://schemas.microsoft.com/office/powerpoint/2010/main" val="657678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11</a:t>
            </a:fld>
            <a:endParaRPr lang="en-IN"/>
          </a:p>
        </p:txBody>
      </p:sp>
    </p:spTree>
    <p:extLst>
      <p:ext uri="{BB962C8B-B14F-4D97-AF65-F5344CB8AC3E}">
        <p14:creationId xmlns:p14="http://schemas.microsoft.com/office/powerpoint/2010/main" val="1731239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12</a:t>
            </a:fld>
            <a:endParaRPr lang="en-IN"/>
          </a:p>
        </p:txBody>
      </p:sp>
    </p:spTree>
    <p:extLst>
      <p:ext uri="{BB962C8B-B14F-4D97-AF65-F5344CB8AC3E}">
        <p14:creationId xmlns:p14="http://schemas.microsoft.com/office/powerpoint/2010/main" val="3862171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13</a:t>
            </a:fld>
            <a:endParaRPr lang="en-IN"/>
          </a:p>
        </p:txBody>
      </p:sp>
    </p:spTree>
    <p:extLst>
      <p:ext uri="{BB962C8B-B14F-4D97-AF65-F5344CB8AC3E}">
        <p14:creationId xmlns:p14="http://schemas.microsoft.com/office/powerpoint/2010/main" val="260110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17</a:t>
            </a:fld>
            <a:endParaRPr lang="en-IN"/>
          </a:p>
        </p:txBody>
      </p:sp>
    </p:spTree>
    <p:extLst>
      <p:ext uri="{BB962C8B-B14F-4D97-AF65-F5344CB8AC3E}">
        <p14:creationId xmlns:p14="http://schemas.microsoft.com/office/powerpoint/2010/main" val="307280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prevent inconsistencies with the concurrent mark phase, we need some assistance from the application. This assistance is coming in the form of a read barrier. Whenever a new object is brought into the roots (i.e., local and global variables), we insert a call to the read-barrier routine. The read-barrier checks if the object that is being brought is unreached. If so, the object is marked as reached and added to the </a:t>
            </a:r>
            <a:r>
              <a:rPr lang="en-US" dirty="0" err="1"/>
              <a:t>RB_Unscanned</a:t>
            </a:r>
            <a:r>
              <a:rPr lang="en-US" dirty="0"/>
              <a:t> list. </a:t>
            </a:r>
            <a:r>
              <a:rPr lang="en-US" dirty="0" err="1"/>
              <a:t>RB_Unscanned</a:t>
            </a:r>
            <a:r>
              <a:rPr lang="en-US" dirty="0"/>
              <a:t> list is used by the stop-the-world mark phase after the concurrent phase.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18</a:t>
            </a:fld>
            <a:endParaRPr lang="en-IN"/>
          </a:p>
        </p:txBody>
      </p:sp>
    </p:spTree>
    <p:extLst>
      <p:ext uri="{BB962C8B-B14F-4D97-AF65-F5344CB8AC3E}">
        <p14:creationId xmlns:p14="http://schemas.microsoft.com/office/powerpoint/2010/main" val="2909287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19</a:t>
            </a:fld>
            <a:endParaRPr lang="en-IN"/>
          </a:p>
        </p:txBody>
      </p:sp>
    </p:spTree>
    <p:extLst>
      <p:ext uri="{BB962C8B-B14F-4D97-AF65-F5344CB8AC3E}">
        <p14:creationId xmlns:p14="http://schemas.microsoft.com/office/powerpoint/2010/main" val="3718332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modified algorithm.</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20</a:t>
            </a:fld>
            <a:endParaRPr lang="en-IN"/>
          </a:p>
        </p:txBody>
      </p:sp>
    </p:spTree>
    <p:extLst>
      <p:ext uri="{BB962C8B-B14F-4D97-AF65-F5344CB8AC3E}">
        <p14:creationId xmlns:p14="http://schemas.microsoft.com/office/powerpoint/2010/main" val="2697238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21</a:t>
            </a:fld>
            <a:endParaRPr lang="en-IN"/>
          </a:p>
        </p:txBody>
      </p:sp>
    </p:spTree>
    <p:extLst>
      <p:ext uri="{BB962C8B-B14F-4D97-AF65-F5344CB8AC3E}">
        <p14:creationId xmlns:p14="http://schemas.microsoft.com/office/powerpoint/2010/main" val="1519024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22</a:t>
            </a:fld>
            <a:endParaRPr lang="en-IN"/>
          </a:p>
        </p:txBody>
      </p:sp>
    </p:spTree>
    <p:extLst>
      <p:ext uri="{BB962C8B-B14F-4D97-AF65-F5344CB8AC3E}">
        <p14:creationId xmlns:p14="http://schemas.microsoft.com/office/powerpoint/2010/main" val="239064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3388818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if the GC starts before line 7 and the application tries to load a reference to object-2 in tmp1 at line 7, the read barrier marks object-2 and adds it to the </a:t>
            </a:r>
            <a:r>
              <a:rPr lang="en-US" dirty="0" err="1"/>
              <a:t>RB_unscanned</a:t>
            </a:r>
            <a:r>
              <a:rPr lang="en-US" dirty="0"/>
              <a:t> list. This will ensure that object-2 will be scanned in the stop-the-world phase even though the concurrent mark phase misses it.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23</a:t>
            </a:fld>
            <a:endParaRPr lang="en-IN"/>
          </a:p>
        </p:txBody>
      </p:sp>
    </p:spTree>
    <p:extLst>
      <p:ext uri="{BB962C8B-B14F-4D97-AF65-F5344CB8AC3E}">
        <p14:creationId xmlns:p14="http://schemas.microsoft.com/office/powerpoint/2010/main" val="2961386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24</a:t>
            </a:fld>
            <a:endParaRPr lang="en-IN"/>
          </a:p>
        </p:txBody>
      </p:sp>
    </p:spTree>
    <p:extLst>
      <p:ext uri="{BB962C8B-B14F-4D97-AF65-F5344CB8AC3E}">
        <p14:creationId xmlns:p14="http://schemas.microsoft.com/office/powerpoint/2010/main" val="3441666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26</a:t>
            </a:fld>
            <a:endParaRPr lang="en-IN"/>
          </a:p>
        </p:txBody>
      </p:sp>
    </p:spTree>
    <p:extLst>
      <p:ext uri="{BB962C8B-B14F-4D97-AF65-F5344CB8AC3E}">
        <p14:creationId xmlns:p14="http://schemas.microsoft.com/office/powerpoint/2010/main" val="3858151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of ensuring consistency is to insert write barriers in the program. The write barrier is inserted when a reference is stored in a heap object from a local/global variable. The write barrier checks if the reference being written points to an unreached object. If so, the object is marked and added to the </a:t>
            </a:r>
            <a:r>
              <a:rPr lang="en-US" dirty="0" err="1"/>
              <a:t>WB_Uncanned</a:t>
            </a:r>
            <a:r>
              <a:rPr lang="en-US" dirty="0"/>
              <a:t> list. </a:t>
            </a:r>
            <a:r>
              <a:rPr lang="en-US" dirty="0" err="1"/>
              <a:t>WB_Unscanned</a:t>
            </a:r>
            <a:r>
              <a:rPr lang="en-US" dirty="0"/>
              <a:t> list is used in the stop-the-world phase.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27</a:t>
            </a:fld>
            <a:endParaRPr lang="en-IN"/>
          </a:p>
        </p:txBody>
      </p:sp>
    </p:spTree>
    <p:extLst>
      <p:ext uri="{BB962C8B-B14F-4D97-AF65-F5344CB8AC3E}">
        <p14:creationId xmlns:p14="http://schemas.microsoft.com/office/powerpoint/2010/main" val="733279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28</a:t>
            </a:fld>
            <a:endParaRPr lang="en-IN"/>
          </a:p>
        </p:txBody>
      </p:sp>
    </p:spTree>
    <p:extLst>
      <p:ext uri="{BB962C8B-B14F-4D97-AF65-F5344CB8AC3E}">
        <p14:creationId xmlns:p14="http://schemas.microsoft.com/office/powerpoint/2010/main" val="15702336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modified algorithm.</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29</a:t>
            </a:fld>
            <a:endParaRPr lang="en-IN"/>
          </a:p>
        </p:txBody>
      </p:sp>
    </p:spTree>
    <p:extLst>
      <p:ext uri="{BB962C8B-B14F-4D97-AF65-F5344CB8AC3E}">
        <p14:creationId xmlns:p14="http://schemas.microsoft.com/office/powerpoint/2010/main" val="2001172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3444044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3931282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GC starts before line 7 and a reference to object-2 is stored in object-0 after it has been scanned by the GC (at line 9), the </a:t>
            </a:r>
            <a:r>
              <a:rPr lang="en-US" dirty="0" err="1"/>
              <a:t>write_barrier</a:t>
            </a:r>
            <a:r>
              <a:rPr lang="en-US" dirty="0"/>
              <a:t> marks object-2 and adds it to the </a:t>
            </a:r>
            <a:r>
              <a:rPr lang="en-US" dirty="0" err="1"/>
              <a:t>WB_Unscanned</a:t>
            </a:r>
            <a:r>
              <a:rPr lang="en-US" dirty="0"/>
              <a:t> list. This will ensure that object-2 will be scanned during the stop-the-world phase. Also, if an unreached reference has been brought into roots during the concurrent phase (e.g., object-3), which is not marked at the end of the concurrent phase, it will be added to the Unscanned list at the start of the stop-the-world phase.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9250565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reference counting approach, we count the number of references to every object. When the number of references to an object becomes zero, we delete the object.  In this example, the reference counts of A, B, C, and D are 1.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35</a:t>
            </a:fld>
            <a:endParaRPr lang="en-IN"/>
          </a:p>
        </p:txBody>
      </p:sp>
    </p:spTree>
    <p:extLst>
      <p:ext uri="{BB962C8B-B14F-4D97-AF65-F5344CB8AC3E}">
        <p14:creationId xmlns:p14="http://schemas.microsoft.com/office/powerpoint/2010/main" val="2397757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a:t>
            </a:fld>
            <a:endParaRPr lang="en-IN"/>
          </a:p>
        </p:txBody>
      </p:sp>
    </p:spTree>
    <p:extLst>
      <p:ext uri="{BB962C8B-B14F-4D97-AF65-F5344CB8AC3E}">
        <p14:creationId xmlns:p14="http://schemas.microsoft.com/office/powerpoint/2010/main" val="1603632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set the C-&gt;next to NULL, we lose one reference to D, and the reference count of D becomes zero. Because the reference count of D is zero, we can delete D. When we set Head to NULL, the reference count of A becomes zero. While deleting A, we also remove all the references within A. In this case, A contains a reference to B. After removing the reference to B in A, the reference count of B becomes zero, and we can delete B as well. In this way, the entire linked list will be deleted after Head = NULL.</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36</a:t>
            </a:fld>
            <a:endParaRPr lang="en-IN"/>
          </a:p>
        </p:txBody>
      </p:sp>
    </p:spTree>
    <p:extLst>
      <p:ext uri="{BB962C8B-B14F-4D97-AF65-F5344CB8AC3E}">
        <p14:creationId xmlns:p14="http://schemas.microsoft.com/office/powerpoint/2010/main" val="40690625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37</a:t>
            </a:fld>
            <a:endParaRPr lang="en-IN"/>
          </a:p>
        </p:txBody>
      </p:sp>
    </p:spTree>
    <p:extLst>
      <p:ext uri="{BB962C8B-B14F-4D97-AF65-F5344CB8AC3E}">
        <p14:creationId xmlns:p14="http://schemas.microsoft.com/office/powerpoint/2010/main" val="5000623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number of references to A is x before a = b, after a = b, the number of references to A will be x + 1.</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38</a:t>
            </a:fld>
            <a:endParaRPr lang="en-IN"/>
          </a:p>
        </p:txBody>
      </p:sp>
    </p:spTree>
    <p:extLst>
      <p:ext uri="{BB962C8B-B14F-4D97-AF65-F5344CB8AC3E}">
        <p14:creationId xmlns:p14="http://schemas.microsoft.com/office/powerpoint/2010/main" val="18764589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39</a:t>
            </a:fld>
            <a:endParaRPr lang="en-IN"/>
          </a:p>
        </p:txBody>
      </p:sp>
    </p:spTree>
    <p:extLst>
      <p:ext uri="{BB962C8B-B14F-4D97-AF65-F5344CB8AC3E}">
        <p14:creationId xmlns:p14="http://schemas.microsoft.com/office/powerpoint/2010/main" val="15011896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number of references to B is x before a = c, after a = c, the number of references to B will be x + 1. After updating the number of references to B, if the number of references to A is y, after a = c, the number of references to A will be y – 1.</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40</a:t>
            </a:fld>
            <a:endParaRPr lang="en-IN"/>
          </a:p>
        </p:txBody>
      </p:sp>
    </p:spTree>
    <p:extLst>
      <p:ext uri="{BB962C8B-B14F-4D97-AF65-F5344CB8AC3E}">
        <p14:creationId xmlns:p14="http://schemas.microsoft.com/office/powerpoint/2010/main" val="12544648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41</a:t>
            </a:fld>
            <a:endParaRPr lang="en-IN"/>
          </a:p>
        </p:txBody>
      </p:sp>
    </p:spTree>
    <p:extLst>
      <p:ext uri="{BB962C8B-B14F-4D97-AF65-F5344CB8AC3E}">
        <p14:creationId xmlns:p14="http://schemas.microsoft.com/office/powerpoint/2010/main" val="32945637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when we pass a to foo, we are essentially assigning a to obj. So, in addition to a, node A can now also be accessed using obj.</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42</a:t>
            </a:fld>
            <a:endParaRPr lang="en-IN"/>
          </a:p>
        </p:txBody>
      </p:sp>
    </p:spTree>
    <p:extLst>
      <p:ext uri="{BB962C8B-B14F-4D97-AF65-F5344CB8AC3E}">
        <p14:creationId xmlns:p14="http://schemas.microsoft.com/office/powerpoint/2010/main" val="22732917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43</a:t>
            </a:fld>
            <a:endParaRPr lang="en-IN"/>
          </a:p>
        </p:txBody>
      </p:sp>
    </p:spTree>
    <p:extLst>
      <p:ext uri="{BB962C8B-B14F-4D97-AF65-F5344CB8AC3E}">
        <p14:creationId xmlns:p14="http://schemas.microsoft.com/office/powerpoint/2010/main" val="30168707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decrement the reference count of all objects referenced by the local variables and parameters, except the return value. We can not decrement C's reference count because if the reference count of C is one before the function return, C might get deleted at that point; however, the caller may store the return value in some local or global variable to access C.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44</a:t>
            </a:fld>
            <a:endParaRPr lang="en-IN"/>
          </a:p>
        </p:txBody>
      </p:sp>
    </p:spTree>
    <p:extLst>
      <p:ext uri="{BB962C8B-B14F-4D97-AF65-F5344CB8AC3E}">
        <p14:creationId xmlns:p14="http://schemas.microsoft.com/office/powerpoint/2010/main" val="42567677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45</a:t>
            </a:fld>
            <a:endParaRPr lang="en-IN"/>
          </a:p>
        </p:txBody>
      </p:sp>
    </p:spTree>
    <p:extLst>
      <p:ext uri="{BB962C8B-B14F-4D97-AF65-F5344CB8AC3E}">
        <p14:creationId xmlns:p14="http://schemas.microsoft.com/office/powerpoint/2010/main" val="3886055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modified algorithm.</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a:t>
            </a:fld>
            <a:endParaRPr lang="en-IN"/>
          </a:p>
        </p:txBody>
      </p:sp>
    </p:spTree>
    <p:extLst>
      <p:ext uri="{BB962C8B-B14F-4D97-AF65-F5344CB8AC3E}">
        <p14:creationId xmlns:p14="http://schemas.microsoft.com/office/powerpoint/2010/main" val="42908997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it is creating a new reference, but it is also deleting a reference to A by the return value in the function foo (notice that we don't decrement the reference count of the return value before the function return). So we don't need to update the reference count.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46</a:t>
            </a:fld>
            <a:endParaRPr lang="en-IN"/>
          </a:p>
        </p:txBody>
      </p:sp>
    </p:spTree>
    <p:extLst>
      <p:ext uri="{BB962C8B-B14F-4D97-AF65-F5344CB8AC3E}">
        <p14:creationId xmlns:p14="http://schemas.microsoft.com/office/powerpoint/2010/main" val="21189052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47</a:t>
            </a:fld>
            <a:endParaRPr lang="en-IN"/>
          </a:p>
        </p:txBody>
      </p:sp>
    </p:spTree>
    <p:extLst>
      <p:ext uri="{BB962C8B-B14F-4D97-AF65-F5344CB8AC3E}">
        <p14:creationId xmlns:p14="http://schemas.microsoft.com/office/powerpoint/2010/main" val="27168101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48</a:t>
            </a:fld>
            <a:endParaRPr lang="en-IN"/>
          </a:p>
        </p:txBody>
      </p:sp>
    </p:spTree>
    <p:extLst>
      <p:ext uri="{BB962C8B-B14F-4D97-AF65-F5344CB8AC3E}">
        <p14:creationId xmlns:p14="http://schemas.microsoft.com/office/powerpoint/2010/main" val="42646550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49</a:t>
            </a:fld>
            <a:endParaRPr lang="en-IN"/>
          </a:p>
        </p:txBody>
      </p:sp>
    </p:spTree>
    <p:extLst>
      <p:ext uri="{BB962C8B-B14F-4D97-AF65-F5344CB8AC3E}">
        <p14:creationId xmlns:p14="http://schemas.microsoft.com/office/powerpoint/2010/main" val="8378909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50</a:t>
            </a:fld>
            <a:endParaRPr lang="en-IN"/>
          </a:p>
        </p:txBody>
      </p:sp>
    </p:spTree>
    <p:extLst>
      <p:ext uri="{BB962C8B-B14F-4D97-AF65-F5344CB8AC3E}">
        <p14:creationId xmlns:p14="http://schemas.microsoft.com/office/powerpoint/2010/main" val="19904427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51</a:t>
            </a:fld>
            <a:endParaRPr lang="en-IN"/>
          </a:p>
        </p:txBody>
      </p:sp>
    </p:spTree>
    <p:extLst>
      <p:ext uri="{BB962C8B-B14F-4D97-AF65-F5344CB8AC3E}">
        <p14:creationId xmlns:p14="http://schemas.microsoft.com/office/powerpoint/2010/main" val="1451842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52</a:t>
            </a:fld>
            <a:endParaRPr lang="en-IN"/>
          </a:p>
        </p:txBody>
      </p:sp>
    </p:spTree>
    <p:extLst>
      <p:ext uri="{BB962C8B-B14F-4D97-AF65-F5344CB8AC3E}">
        <p14:creationId xmlns:p14="http://schemas.microsoft.com/office/powerpoint/2010/main" val="35961936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compiler transforms a simple assignment operation (e.g., head = head-&gt;next) into the code shown on the left. The reference count of RHS of the copy statement is incremented,  followed by the decrement of the reference count of the variable in LHS. If the reference count of the object referenced by LHS becomes zero, the object is deleted. During the deletion, if an object contains any reference, the reference count of the corresponding object is also decremented. After this step, the actual assignment happens. In this case, because head is pointing to object-0 (before the assignment) with the reference count as one; therefore, after deleting object-0, the reference count of object-1 will be decremented by one.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53</a:t>
            </a:fld>
            <a:endParaRPr lang="en-IN"/>
          </a:p>
        </p:txBody>
      </p:sp>
    </p:spTree>
    <p:extLst>
      <p:ext uri="{BB962C8B-B14F-4D97-AF65-F5344CB8AC3E}">
        <p14:creationId xmlns:p14="http://schemas.microsoft.com/office/powerpoint/2010/main" val="3748355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A, B, and C's reference counts are 2, 1, and 1.</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54</a:t>
            </a:fld>
            <a:endParaRPr lang="en-IN"/>
          </a:p>
        </p:txBody>
      </p:sp>
    </p:spTree>
    <p:extLst>
      <p:ext uri="{BB962C8B-B14F-4D97-AF65-F5344CB8AC3E}">
        <p14:creationId xmlns:p14="http://schemas.microsoft.com/office/powerpoint/2010/main" val="40524881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setting, Head to NULL, the reference count of all nodes become one. So, we can’t delete any of them even though they are not reachable via any local or global variable. Reference counting doesn’t work with cycles.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55</a:t>
            </a:fld>
            <a:endParaRPr lang="en-IN"/>
          </a:p>
        </p:txBody>
      </p:sp>
    </p:spTree>
    <p:extLst>
      <p:ext uri="{BB962C8B-B14F-4D97-AF65-F5344CB8AC3E}">
        <p14:creationId xmlns:p14="http://schemas.microsoft.com/office/powerpoint/2010/main" val="1773328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a:t>
            </a:fld>
            <a:endParaRPr lang="en-IN"/>
          </a:p>
        </p:txBody>
      </p:sp>
    </p:spTree>
    <p:extLst>
      <p:ext uri="{BB962C8B-B14F-4D97-AF65-F5344CB8AC3E}">
        <p14:creationId xmlns:p14="http://schemas.microsoft.com/office/powerpoint/2010/main" val="6828130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56</a:t>
            </a:fld>
            <a:endParaRPr lang="en-IN"/>
          </a:p>
        </p:txBody>
      </p:sp>
    </p:spTree>
    <p:extLst>
      <p:ext uri="{BB962C8B-B14F-4D97-AF65-F5344CB8AC3E}">
        <p14:creationId xmlns:p14="http://schemas.microsoft.com/office/powerpoint/2010/main" val="5523403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57</a:t>
            </a:fld>
            <a:endParaRPr lang="en-IN"/>
          </a:p>
        </p:txBody>
      </p:sp>
    </p:spTree>
    <p:extLst>
      <p:ext uri="{BB962C8B-B14F-4D97-AF65-F5344CB8AC3E}">
        <p14:creationId xmlns:p14="http://schemas.microsoft.com/office/powerpoint/2010/main" val="29281686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58</a:t>
            </a:fld>
            <a:endParaRPr lang="en-IN"/>
          </a:p>
        </p:txBody>
      </p:sp>
    </p:spTree>
    <p:extLst>
      <p:ext uri="{BB962C8B-B14F-4D97-AF65-F5344CB8AC3E}">
        <p14:creationId xmlns:p14="http://schemas.microsoft.com/office/powerpoint/2010/main" val="18470269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59</a:t>
            </a:fld>
            <a:endParaRPr lang="en-IN"/>
          </a:p>
        </p:txBody>
      </p:sp>
    </p:spTree>
    <p:extLst>
      <p:ext uri="{BB962C8B-B14F-4D97-AF65-F5344CB8AC3E}">
        <p14:creationId xmlns:p14="http://schemas.microsoft.com/office/powerpoint/2010/main" val="10109816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60</a:t>
            </a:fld>
            <a:endParaRPr lang="en-IN"/>
          </a:p>
        </p:txBody>
      </p:sp>
    </p:spTree>
    <p:extLst>
      <p:ext uri="{BB962C8B-B14F-4D97-AF65-F5344CB8AC3E}">
        <p14:creationId xmlns:p14="http://schemas.microsoft.com/office/powerpoint/2010/main" val="322294549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61</a:t>
            </a:fld>
            <a:endParaRPr lang="en-IN"/>
          </a:p>
        </p:txBody>
      </p:sp>
    </p:spTree>
    <p:extLst>
      <p:ext uri="{BB962C8B-B14F-4D97-AF65-F5344CB8AC3E}">
        <p14:creationId xmlns:p14="http://schemas.microsoft.com/office/powerpoint/2010/main" val="23219935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62</a:t>
            </a:fld>
            <a:endParaRPr lang="en-IN"/>
          </a:p>
        </p:txBody>
      </p:sp>
    </p:spTree>
    <p:extLst>
      <p:ext uri="{BB962C8B-B14F-4D97-AF65-F5344CB8AC3E}">
        <p14:creationId xmlns:p14="http://schemas.microsoft.com/office/powerpoint/2010/main" val="38920815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63</a:t>
            </a:fld>
            <a:endParaRPr lang="en-IN"/>
          </a:p>
        </p:txBody>
      </p:sp>
    </p:spTree>
    <p:extLst>
      <p:ext uri="{BB962C8B-B14F-4D97-AF65-F5344CB8AC3E}">
        <p14:creationId xmlns:p14="http://schemas.microsoft.com/office/powerpoint/2010/main" val="32152514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64</a:t>
            </a:fld>
            <a:endParaRPr lang="en-IN"/>
          </a:p>
        </p:txBody>
      </p:sp>
    </p:spTree>
    <p:extLst>
      <p:ext uri="{BB962C8B-B14F-4D97-AF65-F5344CB8AC3E}">
        <p14:creationId xmlns:p14="http://schemas.microsoft.com/office/powerpoint/2010/main" val="38410982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65</a:t>
            </a:fld>
            <a:endParaRPr lang="en-IN"/>
          </a:p>
        </p:txBody>
      </p:sp>
    </p:spTree>
    <p:extLst>
      <p:ext uri="{BB962C8B-B14F-4D97-AF65-F5344CB8AC3E}">
        <p14:creationId xmlns:p14="http://schemas.microsoft.com/office/powerpoint/2010/main" val="21019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stop-the-world phase after the concurrent phase may miss some objects if the application writes a reference to an unreached object x to an already scanned object y and deletes all other references of x. For example, in this case, after storing a reference to object 1 in object 0, the application removes the other reference to object 2 (i.e., tmp1) at line 10. Therefore, the stop-the-world mark phase never sees object 2.</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a:t>
            </a:fld>
            <a:endParaRPr lang="en-IN"/>
          </a:p>
        </p:txBody>
      </p:sp>
    </p:spTree>
    <p:extLst>
      <p:ext uri="{BB962C8B-B14F-4D97-AF65-F5344CB8AC3E}">
        <p14:creationId xmlns:p14="http://schemas.microsoft.com/office/powerpoint/2010/main" val="28512464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66</a:t>
            </a:fld>
            <a:endParaRPr lang="en-IN"/>
          </a:p>
        </p:txBody>
      </p:sp>
    </p:spTree>
    <p:extLst>
      <p:ext uri="{BB962C8B-B14F-4D97-AF65-F5344CB8AC3E}">
        <p14:creationId xmlns:p14="http://schemas.microsoft.com/office/powerpoint/2010/main" val="39949894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67</a:t>
            </a:fld>
            <a:endParaRPr lang="en-IN"/>
          </a:p>
        </p:txBody>
      </p:sp>
    </p:spTree>
    <p:extLst>
      <p:ext uri="{BB962C8B-B14F-4D97-AF65-F5344CB8AC3E}">
        <p14:creationId xmlns:p14="http://schemas.microsoft.com/office/powerpoint/2010/main" val="47546023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68</a:t>
            </a:fld>
            <a:endParaRPr lang="en-IN"/>
          </a:p>
        </p:txBody>
      </p:sp>
    </p:spTree>
    <p:extLst>
      <p:ext uri="{BB962C8B-B14F-4D97-AF65-F5344CB8AC3E}">
        <p14:creationId xmlns:p14="http://schemas.microsoft.com/office/powerpoint/2010/main" val="353147990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69</a:t>
            </a:fld>
            <a:endParaRPr lang="en-IN"/>
          </a:p>
        </p:txBody>
      </p:sp>
    </p:spTree>
    <p:extLst>
      <p:ext uri="{BB962C8B-B14F-4D97-AF65-F5344CB8AC3E}">
        <p14:creationId xmlns:p14="http://schemas.microsoft.com/office/powerpoint/2010/main" val="37262289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70</a:t>
            </a:fld>
            <a:endParaRPr lang="en-IN"/>
          </a:p>
        </p:txBody>
      </p:sp>
    </p:spTree>
    <p:extLst>
      <p:ext uri="{BB962C8B-B14F-4D97-AF65-F5344CB8AC3E}">
        <p14:creationId xmlns:p14="http://schemas.microsoft.com/office/powerpoint/2010/main" val="135327733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71</a:t>
            </a:fld>
            <a:endParaRPr lang="en-IN"/>
          </a:p>
        </p:txBody>
      </p:sp>
    </p:spTree>
    <p:extLst>
      <p:ext uri="{BB962C8B-B14F-4D97-AF65-F5344CB8AC3E}">
        <p14:creationId xmlns:p14="http://schemas.microsoft.com/office/powerpoint/2010/main" val="5910105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only allocation site is foo. So, the leak detector will say that the problem is in foo’s malloc. Can we do better than this?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72</a:t>
            </a:fld>
            <a:endParaRPr lang="en-IN"/>
          </a:p>
        </p:txBody>
      </p:sp>
    </p:spTree>
    <p:extLst>
      <p:ext uri="{BB962C8B-B14F-4D97-AF65-F5344CB8AC3E}">
        <p14:creationId xmlns:p14="http://schemas.microsoft.com/office/powerpoint/2010/main" val="113627924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73</a:t>
            </a:fld>
            <a:endParaRPr lang="en-IN"/>
          </a:p>
        </p:txBody>
      </p:sp>
    </p:spTree>
    <p:extLst>
      <p:ext uri="{BB962C8B-B14F-4D97-AF65-F5344CB8AC3E}">
        <p14:creationId xmlns:p14="http://schemas.microsoft.com/office/powerpoint/2010/main" val="34072805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three different stack traces are possible when the allocation happens in foo. In every object, we can store the stack trace during the allocation. Before the program exits, we can print unique stack traces from all objects that were not deleted by the application. A developer can look at the stack traces to identify program locations where they might need to insert frees to eliminate memory leak.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74</a:t>
            </a:fld>
            <a:endParaRPr lang="en-IN"/>
          </a:p>
        </p:txBody>
      </p:sp>
    </p:spTree>
    <p:extLst>
      <p:ext uri="{BB962C8B-B14F-4D97-AF65-F5344CB8AC3E}">
        <p14:creationId xmlns:p14="http://schemas.microsoft.com/office/powerpoint/2010/main" val="235379974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75</a:t>
            </a:fld>
            <a:endParaRPr lang="en-IN"/>
          </a:p>
        </p:txBody>
      </p:sp>
    </p:spTree>
    <p:extLst>
      <p:ext uri="{BB962C8B-B14F-4D97-AF65-F5344CB8AC3E}">
        <p14:creationId xmlns:p14="http://schemas.microsoft.com/office/powerpoint/2010/main" val="2844272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a:t>
            </a:fld>
            <a:endParaRPr lang="en-IN"/>
          </a:p>
        </p:txBody>
      </p:sp>
    </p:spTree>
    <p:extLst>
      <p:ext uri="{BB962C8B-B14F-4D97-AF65-F5344CB8AC3E}">
        <p14:creationId xmlns:p14="http://schemas.microsoft.com/office/powerpoint/2010/main" val="254300660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76</a:t>
            </a:fld>
            <a:endParaRPr lang="en-IN"/>
          </a:p>
        </p:txBody>
      </p:sp>
    </p:spTree>
    <p:extLst>
      <p:ext uri="{BB962C8B-B14F-4D97-AF65-F5344CB8AC3E}">
        <p14:creationId xmlns:p14="http://schemas.microsoft.com/office/powerpoint/2010/main" val="1990337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a:t>
            </a:fld>
            <a:endParaRPr lang="en-IN"/>
          </a:p>
        </p:txBody>
      </p:sp>
    </p:spTree>
    <p:extLst>
      <p:ext uri="{BB962C8B-B14F-4D97-AF65-F5344CB8AC3E}">
        <p14:creationId xmlns:p14="http://schemas.microsoft.com/office/powerpoint/2010/main" val="3422717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a:t>
            </a:fld>
            <a:endParaRPr lang="en-IN"/>
          </a:p>
        </p:txBody>
      </p:sp>
    </p:spTree>
    <p:extLst>
      <p:ext uri="{BB962C8B-B14F-4D97-AF65-F5344CB8AC3E}">
        <p14:creationId xmlns:p14="http://schemas.microsoft.com/office/powerpoint/2010/main" val="3243608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14-02-2024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14-02-2024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NUL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Lecture-11</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AFTER SCANNING 1</a:t>
            </a:r>
          </a:p>
          <a:p>
            <a:r>
              <a:rPr lang="en-US" b="1" dirty="0">
                <a:latin typeface="Consolas" panose="020B0609020204030204" pitchFamily="49" charset="0"/>
              </a:rPr>
              <a:t>UNSCANNED = {}</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cxnSpLocks/>
          </p:cNvCxnSpPr>
          <p:nvPr/>
        </p:nvCxnSpPr>
        <p:spPr>
          <a:xfrm flipV="1">
            <a:off x="2998343" y="4336234"/>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406514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
        <p:nvSpPr>
          <p:cNvPr id="7" name="TextBox 6">
            <a:extLst>
              <a:ext uri="{FF2B5EF4-FFF2-40B4-BE49-F238E27FC236}">
                <a16:creationId xmlns:a16="http://schemas.microsoft.com/office/drawing/2014/main" id="{A069D319-4380-DB6B-8759-8276AB36F146}"/>
              </a:ext>
            </a:extLst>
          </p:cNvPr>
          <p:cNvSpPr txBox="1"/>
          <p:nvPr/>
        </p:nvSpPr>
        <p:spPr>
          <a:xfrm>
            <a:off x="4366516" y="5258656"/>
            <a:ext cx="6842589" cy="923330"/>
          </a:xfrm>
          <a:prstGeom prst="rect">
            <a:avLst/>
          </a:prstGeom>
          <a:noFill/>
        </p:spPr>
        <p:txBody>
          <a:bodyPr wrap="square" rtlCol="0">
            <a:spAutoFit/>
          </a:bodyPr>
          <a:lstStyle/>
          <a:p>
            <a:r>
              <a:rPr lang="en-US" dirty="0">
                <a:latin typeface="Consolas" panose="020B0609020204030204" pitchFamily="49" charset="0"/>
              </a:rPr>
              <a:t>Notice that object-2 was not marked by the mark algorithm even though it is reachable from a reachable object.</a:t>
            </a:r>
            <a:endParaRPr lang="en-IN" dirty="0">
              <a:latin typeface="Consolas" panose="020B0609020204030204" pitchFamily="49" charset="0"/>
            </a:endParaRPr>
          </a:p>
        </p:txBody>
      </p:sp>
    </p:spTree>
    <p:extLst>
      <p:ext uri="{BB962C8B-B14F-4D97-AF65-F5344CB8AC3E}">
        <p14:creationId xmlns:p14="http://schemas.microsoft.com/office/powerpoint/2010/main" val="368336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B35C-7575-CFDD-7939-2723865A0464}"/>
              </a:ext>
            </a:extLst>
          </p:cNvPr>
          <p:cNvSpPr>
            <a:spLocks noGrp="1"/>
          </p:cNvSpPr>
          <p:nvPr>
            <p:ph type="title"/>
          </p:nvPr>
        </p:nvSpPr>
        <p:spPr/>
        <p:txBody>
          <a:bodyPr/>
          <a:lstStyle/>
          <a:p>
            <a:r>
              <a:rPr lang="en-IN" dirty="0"/>
              <a:t>Solution</a:t>
            </a:r>
          </a:p>
        </p:txBody>
      </p:sp>
      <p:sp>
        <p:nvSpPr>
          <p:cNvPr id="3" name="Content Placeholder 2">
            <a:extLst>
              <a:ext uri="{FF2B5EF4-FFF2-40B4-BE49-F238E27FC236}">
                <a16:creationId xmlns:a16="http://schemas.microsoft.com/office/drawing/2014/main" id="{5D56F1B9-F1AF-5E37-E213-7E3F7CC4A13B}"/>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37932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3B96-A72A-3F45-8056-F9F97C81ADB2}"/>
              </a:ext>
            </a:extLst>
          </p:cNvPr>
          <p:cNvSpPr>
            <a:spLocks noGrp="1"/>
          </p:cNvSpPr>
          <p:nvPr>
            <p:ph type="title"/>
          </p:nvPr>
        </p:nvSpPr>
        <p:spPr/>
        <p:txBody>
          <a:bodyPr/>
          <a:lstStyle/>
          <a:p>
            <a:r>
              <a:rPr lang="en-IN" dirty="0"/>
              <a:t>Solution</a:t>
            </a:r>
          </a:p>
        </p:txBody>
      </p:sp>
      <p:sp>
        <p:nvSpPr>
          <p:cNvPr id="3" name="Content Placeholder 2">
            <a:extLst>
              <a:ext uri="{FF2B5EF4-FFF2-40B4-BE49-F238E27FC236}">
                <a16:creationId xmlns:a16="http://schemas.microsoft.com/office/drawing/2014/main" id="{BD621B05-5DB2-B86A-AD9A-15B5911BA170}"/>
              </a:ext>
            </a:extLst>
          </p:cNvPr>
          <p:cNvSpPr>
            <a:spLocks noGrp="1"/>
          </p:cNvSpPr>
          <p:nvPr>
            <p:ph idx="1"/>
          </p:nvPr>
        </p:nvSpPr>
        <p:spPr/>
        <p:txBody>
          <a:bodyPr>
            <a:normAutofit lnSpcReduction="10000"/>
          </a:bodyPr>
          <a:lstStyle/>
          <a:p>
            <a:r>
              <a:rPr lang="en-IN" dirty="0"/>
              <a:t>To solve the problem with the concurrent mark, we somehow need to track the writes to scanned objects</a:t>
            </a:r>
          </a:p>
          <a:p>
            <a:endParaRPr lang="en-IN" dirty="0"/>
          </a:p>
          <a:p>
            <a:r>
              <a:rPr lang="en-IN" dirty="0"/>
              <a:t>The GC threads can find out all the pages that are written during the concurrent mark phase using the </a:t>
            </a:r>
            <a:r>
              <a:rPr lang="en-IN" dirty="0">
                <a:solidFill>
                  <a:schemeClr val="accent1"/>
                </a:solidFill>
              </a:rPr>
              <a:t>dirty bit </a:t>
            </a:r>
            <a:r>
              <a:rPr lang="en-IN" dirty="0"/>
              <a:t>in the </a:t>
            </a:r>
            <a:r>
              <a:rPr lang="en-IN" dirty="0">
                <a:solidFill>
                  <a:schemeClr val="accent1"/>
                </a:solidFill>
              </a:rPr>
              <a:t>page tables</a:t>
            </a:r>
          </a:p>
          <a:p>
            <a:endParaRPr lang="en-IN" dirty="0"/>
          </a:p>
          <a:p>
            <a:r>
              <a:rPr lang="en-IN" dirty="0"/>
              <a:t>However, even if a non-pointer filed in the object is modified, the dirty bit will be set</a:t>
            </a:r>
          </a:p>
          <a:p>
            <a:pPr lvl="1"/>
            <a:r>
              <a:rPr lang="en-IN" dirty="0"/>
              <a:t>Therefore, this scheme may work but could be expensive when the memory footprint of the application threads during the concurrent phase is high</a:t>
            </a:r>
          </a:p>
        </p:txBody>
      </p:sp>
    </p:spTree>
    <p:extLst>
      <p:ext uri="{BB962C8B-B14F-4D97-AF65-F5344CB8AC3E}">
        <p14:creationId xmlns:p14="http://schemas.microsoft.com/office/powerpoint/2010/main" val="299878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A1B8-94D6-BC68-9CB7-4C81A9FE00CD}"/>
              </a:ext>
            </a:extLst>
          </p:cNvPr>
          <p:cNvSpPr>
            <a:spLocks noGrp="1"/>
          </p:cNvSpPr>
          <p:nvPr>
            <p:ph type="title"/>
          </p:nvPr>
        </p:nvSpPr>
        <p:spPr/>
        <p:txBody>
          <a:bodyPr/>
          <a:lstStyle/>
          <a:p>
            <a:r>
              <a:rPr lang="en-IN" dirty="0"/>
              <a:t>Solution</a:t>
            </a:r>
          </a:p>
        </p:txBody>
      </p:sp>
      <p:sp>
        <p:nvSpPr>
          <p:cNvPr id="3" name="Content Placeholder 2">
            <a:extLst>
              <a:ext uri="{FF2B5EF4-FFF2-40B4-BE49-F238E27FC236}">
                <a16:creationId xmlns:a16="http://schemas.microsoft.com/office/drawing/2014/main" id="{25105B95-9282-F597-94F4-6021550E0E09}"/>
              </a:ext>
            </a:extLst>
          </p:cNvPr>
          <p:cNvSpPr>
            <a:spLocks noGrp="1"/>
          </p:cNvSpPr>
          <p:nvPr>
            <p:ph idx="1"/>
          </p:nvPr>
        </p:nvSpPr>
        <p:spPr/>
        <p:txBody>
          <a:bodyPr/>
          <a:lstStyle/>
          <a:p>
            <a:r>
              <a:rPr lang="en-US" dirty="0"/>
              <a:t>Another option is to track </a:t>
            </a:r>
            <a:r>
              <a:rPr lang="en-US" dirty="0">
                <a:solidFill>
                  <a:schemeClr val="accent1"/>
                </a:solidFill>
              </a:rPr>
              <a:t>writes</a:t>
            </a:r>
            <a:r>
              <a:rPr lang="en-US" dirty="0"/>
              <a:t> to objects in the </a:t>
            </a:r>
            <a:r>
              <a:rPr lang="en-US" dirty="0">
                <a:solidFill>
                  <a:schemeClr val="accent1"/>
                </a:solidFill>
              </a:rPr>
              <a:t>application threads </a:t>
            </a:r>
            <a:r>
              <a:rPr lang="en-US" dirty="0"/>
              <a:t>during the compilation and add additional </a:t>
            </a:r>
            <a:r>
              <a:rPr lang="en-US" dirty="0">
                <a:solidFill>
                  <a:schemeClr val="accent1"/>
                </a:solidFill>
              </a:rPr>
              <a:t>instrumentation</a:t>
            </a:r>
            <a:r>
              <a:rPr lang="en-US" dirty="0"/>
              <a:t> to detect if a scanned object is being written</a:t>
            </a:r>
          </a:p>
          <a:p>
            <a:endParaRPr lang="en-IN" dirty="0"/>
          </a:p>
          <a:p>
            <a:r>
              <a:rPr lang="en-US" dirty="0"/>
              <a:t>For example, in </a:t>
            </a:r>
            <a:r>
              <a:rPr lang="en-US" dirty="0">
                <a:solidFill>
                  <a:schemeClr val="accent1"/>
                </a:solidFill>
              </a:rPr>
              <a:t>LLVM</a:t>
            </a:r>
            <a:r>
              <a:rPr lang="en-US" dirty="0"/>
              <a:t>, the updates to pointer fields are done via </a:t>
            </a:r>
            <a:r>
              <a:rPr lang="en-US" dirty="0">
                <a:solidFill>
                  <a:schemeClr val="accent1"/>
                </a:solidFill>
              </a:rPr>
              <a:t>store instructions </a:t>
            </a:r>
            <a:r>
              <a:rPr lang="en-US" dirty="0"/>
              <a:t>in which the </a:t>
            </a:r>
            <a:r>
              <a:rPr lang="en-US" dirty="0">
                <a:solidFill>
                  <a:schemeClr val="accent1"/>
                </a:solidFill>
              </a:rPr>
              <a:t>value operand </a:t>
            </a:r>
            <a:r>
              <a:rPr lang="en-US" dirty="0"/>
              <a:t>is of pointer type</a:t>
            </a:r>
            <a:endParaRPr lang="en-IN" dirty="0"/>
          </a:p>
        </p:txBody>
      </p:sp>
    </p:spTree>
    <p:extLst>
      <p:ext uri="{BB962C8B-B14F-4D97-AF65-F5344CB8AC3E}">
        <p14:creationId xmlns:p14="http://schemas.microsoft.com/office/powerpoint/2010/main" val="117906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1331D-52E6-F490-7C1B-419CCAA0D5B0}"/>
              </a:ext>
            </a:extLst>
          </p:cNvPr>
          <p:cNvSpPr>
            <a:spLocks noGrp="1"/>
          </p:cNvSpPr>
          <p:nvPr>
            <p:ph type="title"/>
          </p:nvPr>
        </p:nvSpPr>
        <p:spPr/>
        <p:txBody>
          <a:bodyPr/>
          <a:lstStyle/>
          <a:p>
            <a:r>
              <a:rPr lang="en-IN" dirty="0"/>
              <a:t>Read barriers</a:t>
            </a:r>
          </a:p>
        </p:txBody>
      </p:sp>
      <p:sp>
        <p:nvSpPr>
          <p:cNvPr id="3" name="Text Placeholder 2">
            <a:extLst>
              <a:ext uri="{FF2B5EF4-FFF2-40B4-BE49-F238E27FC236}">
                <a16:creationId xmlns:a16="http://schemas.microsoft.com/office/drawing/2014/main" id="{0F10FB03-7F11-2277-7898-6EF728B6880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71904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B325-2E51-4FD2-F341-D0CA2B117770}"/>
              </a:ext>
            </a:extLst>
          </p:cNvPr>
          <p:cNvSpPr>
            <a:spLocks noGrp="1"/>
          </p:cNvSpPr>
          <p:nvPr>
            <p:ph type="title"/>
          </p:nvPr>
        </p:nvSpPr>
        <p:spPr/>
        <p:txBody>
          <a:bodyPr/>
          <a:lstStyle/>
          <a:p>
            <a:r>
              <a:rPr lang="en-IN" dirty="0"/>
              <a:t>Read barriers</a:t>
            </a:r>
          </a:p>
        </p:txBody>
      </p:sp>
      <p:sp>
        <p:nvSpPr>
          <p:cNvPr id="3" name="Content Placeholder 2">
            <a:extLst>
              <a:ext uri="{FF2B5EF4-FFF2-40B4-BE49-F238E27FC236}">
                <a16:creationId xmlns:a16="http://schemas.microsoft.com/office/drawing/2014/main" id="{161CE587-8E0C-8890-2C5B-3663E527BB14}"/>
              </a:ext>
            </a:extLst>
          </p:cNvPr>
          <p:cNvSpPr>
            <a:spLocks noGrp="1"/>
          </p:cNvSpPr>
          <p:nvPr>
            <p:ph idx="1"/>
          </p:nvPr>
        </p:nvSpPr>
        <p:spPr/>
        <p:txBody>
          <a:bodyPr/>
          <a:lstStyle/>
          <a:p>
            <a:r>
              <a:rPr lang="en-IN" dirty="0"/>
              <a:t>Can we store a reference to an unreachable object </a:t>
            </a:r>
            <a:r>
              <a:rPr lang="en-IN" dirty="0">
                <a:solidFill>
                  <a:schemeClr val="accent1"/>
                </a:solidFill>
              </a:rPr>
              <a:t>X</a:t>
            </a:r>
            <a:r>
              <a:rPr lang="en-IN" dirty="0"/>
              <a:t> into an already scanned object </a:t>
            </a:r>
            <a:r>
              <a:rPr lang="en-IN" dirty="0">
                <a:solidFill>
                  <a:schemeClr val="accent1"/>
                </a:solidFill>
              </a:rPr>
              <a:t>Y</a:t>
            </a:r>
            <a:r>
              <a:rPr lang="en-IN" dirty="0"/>
              <a:t> without loading the reference to </a:t>
            </a:r>
            <a:r>
              <a:rPr lang="en-IN" dirty="0">
                <a:solidFill>
                  <a:schemeClr val="accent1"/>
                </a:solidFill>
              </a:rPr>
              <a:t>X</a:t>
            </a:r>
            <a:r>
              <a:rPr lang="en-IN" dirty="0"/>
              <a:t> into a local/global/temporary variable (think about LLVM IR)?</a:t>
            </a:r>
          </a:p>
          <a:p>
            <a:endParaRPr lang="en-IN" dirty="0"/>
          </a:p>
        </p:txBody>
      </p:sp>
    </p:spTree>
    <p:extLst>
      <p:ext uri="{BB962C8B-B14F-4D97-AF65-F5344CB8AC3E}">
        <p14:creationId xmlns:p14="http://schemas.microsoft.com/office/powerpoint/2010/main" val="1093864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D572C3-1F8F-01AA-FAD0-3502810AEE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558547-5343-4915-93C3-5783C549BF9C}"/>
              </a:ext>
            </a:extLst>
          </p:cNvPr>
          <p:cNvSpPr>
            <a:spLocks noGrp="1"/>
          </p:cNvSpPr>
          <p:nvPr>
            <p:ph type="title"/>
          </p:nvPr>
        </p:nvSpPr>
        <p:spPr/>
        <p:txBody>
          <a:bodyPr/>
          <a:lstStyle/>
          <a:p>
            <a:r>
              <a:rPr lang="en-IN" dirty="0"/>
              <a:t>Read barriers</a:t>
            </a:r>
          </a:p>
        </p:txBody>
      </p:sp>
      <p:sp>
        <p:nvSpPr>
          <p:cNvPr id="3" name="Content Placeholder 2">
            <a:extLst>
              <a:ext uri="{FF2B5EF4-FFF2-40B4-BE49-F238E27FC236}">
                <a16:creationId xmlns:a16="http://schemas.microsoft.com/office/drawing/2014/main" id="{220CCCCC-46C9-0D6A-42FA-29CC0E31D474}"/>
              </a:ext>
            </a:extLst>
          </p:cNvPr>
          <p:cNvSpPr>
            <a:spLocks noGrp="1"/>
          </p:cNvSpPr>
          <p:nvPr>
            <p:ph idx="1"/>
          </p:nvPr>
        </p:nvSpPr>
        <p:spPr/>
        <p:txBody>
          <a:bodyPr/>
          <a:lstStyle/>
          <a:p>
            <a:r>
              <a:rPr lang="en-IN" dirty="0"/>
              <a:t>Can we store a reference to an unreachable object </a:t>
            </a:r>
            <a:r>
              <a:rPr lang="en-IN" dirty="0">
                <a:solidFill>
                  <a:schemeClr val="accent1"/>
                </a:solidFill>
              </a:rPr>
              <a:t>X</a:t>
            </a:r>
            <a:r>
              <a:rPr lang="en-IN" dirty="0"/>
              <a:t> into an already scanned object </a:t>
            </a:r>
            <a:r>
              <a:rPr lang="en-IN" dirty="0">
                <a:solidFill>
                  <a:schemeClr val="accent1"/>
                </a:solidFill>
              </a:rPr>
              <a:t>Y</a:t>
            </a:r>
            <a:r>
              <a:rPr lang="en-IN" dirty="0"/>
              <a:t> without loading the reference to </a:t>
            </a:r>
            <a:r>
              <a:rPr lang="en-IN" dirty="0">
                <a:solidFill>
                  <a:schemeClr val="accent1"/>
                </a:solidFill>
              </a:rPr>
              <a:t>X</a:t>
            </a:r>
            <a:r>
              <a:rPr lang="en-IN" dirty="0"/>
              <a:t> into a local/global/temporary variable (think about LLVM IR)?</a:t>
            </a:r>
          </a:p>
          <a:p>
            <a:pPr lvl="1"/>
            <a:r>
              <a:rPr lang="en-US" dirty="0"/>
              <a:t>No, because the value operand in the store instruction is a virtual register, which can be thought of as a temporary variable</a:t>
            </a:r>
          </a:p>
          <a:p>
            <a:pPr lvl="2"/>
            <a:r>
              <a:rPr lang="en-US" dirty="0"/>
              <a:t>e.g., the statement </a:t>
            </a:r>
            <a:r>
              <a:rPr lang="en-US" dirty="0">
                <a:solidFill>
                  <a:schemeClr val="accent1"/>
                </a:solidFill>
              </a:rPr>
              <a:t>head-&gt;next = </a:t>
            </a:r>
            <a:r>
              <a:rPr lang="en-US" dirty="0" err="1">
                <a:solidFill>
                  <a:schemeClr val="accent1"/>
                </a:solidFill>
              </a:rPr>
              <a:t>tmp</a:t>
            </a:r>
            <a:r>
              <a:rPr lang="en-US" dirty="0">
                <a:solidFill>
                  <a:schemeClr val="accent1"/>
                </a:solidFill>
              </a:rPr>
              <a:t>-&gt;next</a:t>
            </a:r>
            <a:r>
              <a:rPr lang="en-US" dirty="0"/>
              <a:t> is transformed to a load from </a:t>
            </a:r>
            <a:r>
              <a:rPr lang="en-US" dirty="0" err="1">
                <a:solidFill>
                  <a:schemeClr val="accent1"/>
                </a:solidFill>
              </a:rPr>
              <a:t>tmp</a:t>
            </a:r>
            <a:r>
              <a:rPr lang="en-US" dirty="0"/>
              <a:t> followed by the store of the loaded value into </a:t>
            </a:r>
            <a:r>
              <a:rPr lang="en-US" dirty="0">
                <a:solidFill>
                  <a:schemeClr val="accent1"/>
                </a:solidFill>
              </a:rPr>
              <a:t>head</a:t>
            </a:r>
            <a:endParaRPr lang="en-IN" dirty="0">
              <a:solidFill>
                <a:schemeClr val="accent1"/>
              </a:solidFill>
            </a:endParaRPr>
          </a:p>
          <a:p>
            <a:endParaRPr lang="en-IN" dirty="0"/>
          </a:p>
        </p:txBody>
      </p:sp>
    </p:spTree>
    <p:extLst>
      <p:ext uri="{BB962C8B-B14F-4D97-AF65-F5344CB8AC3E}">
        <p14:creationId xmlns:p14="http://schemas.microsoft.com/office/powerpoint/2010/main" val="3184411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3C5B2-0AF3-4CA5-8174-6FB32A616481}"/>
              </a:ext>
            </a:extLst>
          </p:cNvPr>
          <p:cNvSpPr>
            <a:spLocks noGrp="1"/>
          </p:cNvSpPr>
          <p:nvPr>
            <p:ph type="title"/>
          </p:nvPr>
        </p:nvSpPr>
        <p:spPr/>
        <p:txBody>
          <a:bodyPr/>
          <a:lstStyle/>
          <a:p>
            <a:r>
              <a:rPr lang="en-US" dirty="0"/>
              <a:t>Read barriers</a:t>
            </a:r>
            <a:endParaRPr lang="en-IN" dirty="0"/>
          </a:p>
        </p:txBody>
      </p:sp>
      <p:sp>
        <p:nvSpPr>
          <p:cNvPr id="3" name="Content Placeholder 2">
            <a:extLst>
              <a:ext uri="{FF2B5EF4-FFF2-40B4-BE49-F238E27FC236}">
                <a16:creationId xmlns:a16="http://schemas.microsoft.com/office/drawing/2014/main" id="{AEA19D47-85CA-4D54-BB54-5122A1BD3E05}"/>
              </a:ext>
            </a:extLst>
          </p:cNvPr>
          <p:cNvSpPr>
            <a:spLocks noGrp="1"/>
          </p:cNvSpPr>
          <p:nvPr>
            <p:ph idx="1"/>
          </p:nvPr>
        </p:nvSpPr>
        <p:spPr/>
        <p:txBody>
          <a:bodyPr/>
          <a:lstStyle/>
          <a:p>
            <a:r>
              <a:rPr lang="en-US" dirty="0"/>
              <a:t>To write a reference </a:t>
            </a:r>
            <a:r>
              <a:rPr lang="en-US" dirty="0">
                <a:solidFill>
                  <a:schemeClr val="accent1"/>
                </a:solidFill>
              </a:rPr>
              <a:t>x</a:t>
            </a:r>
            <a:r>
              <a:rPr lang="en-US" dirty="0"/>
              <a:t> in an object </a:t>
            </a:r>
            <a:r>
              <a:rPr lang="en-US" dirty="0">
                <a:solidFill>
                  <a:schemeClr val="accent1"/>
                </a:solidFill>
              </a:rPr>
              <a:t>y</a:t>
            </a:r>
            <a:r>
              <a:rPr lang="en-US" dirty="0"/>
              <a:t>, we need to bring </a:t>
            </a:r>
            <a:r>
              <a:rPr lang="en-US" dirty="0">
                <a:solidFill>
                  <a:schemeClr val="accent1"/>
                </a:solidFill>
              </a:rPr>
              <a:t>x</a:t>
            </a:r>
            <a:r>
              <a:rPr lang="en-US" dirty="0"/>
              <a:t> into roots (i.e., in some local or global variable)</a:t>
            </a:r>
          </a:p>
          <a:p>
            <a:endParaRPr lang="en-US" dirty="0"/>
          </a:p>
          <a:p>
            <a:r>
              <a:rPr lang="en-US" dirty="0"/>
              <a:t>When the concurrent garbage collection is running then the application can track the loading of unreached objects into roots</a:t>
            </a:r>
          </a:p>
          <a:p>
            <a:pPr lvl="1"/>
            <a:r>
              <a:rPr lang="en-US" dirty="0"/>
              <a:t>This tracking is done using a read barrier </a:t>
            </a:r>
            <a:endParaRPr lang="en-IN" dirty="0"/>
          </a:p>
        </p:txBody>
      </p:sp>
    </p:spTree>
    <p:extLst>
      <p:ext uri="{BB962C8B-B14F-4D97-AF65-F5344CB8AC3E}">
        <p14:creationId xmlns:p14="http://schemas.microsoft.com/office/powerpoint/2010/main" val="3199244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Read barriers</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960120" y="1158240"/>
            <a:ext cx="5074920" cy="923330"/>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4C381D1-D24F-82C6-4B8D-121EE44DE164}"/>
              </a:ext>
            </a:extLst>
          </p:cNvPr>
          <p:cNvSpPr txBox="1"/>
          <p:nvPr/>
        </p:nvSpPr>
        <p:spPr>
          <a:xfrm>
            <a:off x="838200" y="3020593"/>
            <a:ext cx="4325964"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 head1-&gt;next = tmp1;</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C91F7D7-95C6-00A0-7DE9-484EC3990CD0}"/>
              </a:ext>
            </a:extLst>
          </p:cNvPr>
          <p:cNvSpPr txBox="1"/>
          <p:nvPr/>
        </p:nvSpPr>
        <p:spPr>
          <a:xfrm>
            <a:off x="5721522" y="3152448"/>
            <a:ext cx="5632278"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a:t>
            </a:r>
            <a:r>
              <a:rPr lang="en-US" dirty="0" err="1">
                <a:solidFill>
                  <a:srgbClr val="FF0000"/>
                </a:solidFill>
                <a:latin typeface="Arial" panose="020B0604020202020204" pitchFamily="34" charset="0"/>
                <a:cs typeface="Arial" panose="020B0604020202020204" pitchFamily="34" charset="0"/>
              </a:rPr>
              <a:t>rbarrier</a:t>
            </a:r>
            <a:r>
              <a:rPr lang="en-US" dirty="0">
                <a:latin typeface="Arial" panose="020B0604020202020204" pitchFamily="34" charset="0"/>
                <a:cs typeface="Arial" panose="020B0604020202020204" pitchFamily="34" charset="0"/>
              </a:rPr>
              <a:t>(head2-&gt;next);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 head1-&gt;next = tmp1;</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7D07862-D4A6-6135-A919-157FFD92AC13}"/>
              </a:ext>
            </a:extLst>
          </p:cNvPr>
          <p:cNvSpPr txBox="1"/>
          <p:nvPr/>
        </p:nvSpPr>
        <p:spPr>
          <a:xfrm>
            <a:off x="806005" y="850015"/>
            <a:ext cx="5074920"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E51C1AF3-0586-C150-3AC7-43323B610449}"/>
              </a:ext>
            </a:extLst>
          </p:cNvPr>
          <p:cNvSpPr txBox="1"/>
          <p:nvPr/>
        </p:nvSpPr>
        <p:spPr>
          <a:xfrm>
            <a:off x="5777000" y="868853"/>
            <a:ext cx="5986909"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a:t>
            </a:r>
            <a:r>
              <a:rPr lang="en-US" dirty="0" err="1">
                <a:solidFill>
                  <a:srgbClr val="FF0000"/>
                </a:solidFill>
                <a:latin typeface="Arial" panose="020B0604020202020204" pitchFamily="34" charset="0"/>
                <a:cs typeface="Arial" panose="020B0604020202020204" pitchFamily="34" charset="0"/>
              </a:rPr>
              <a:t>rbarrier</a:t>
            </a:r>
            <a:r>
              <a:rPr lang="en-US" dirty="0">
                <a:latin typeface="Arial" panose="020B0604020202020204" pitchFamily="34" charset="0"/>
                <a:cs typeface="Arial" panose="020B0604020202020204" pitchFamily="34" charset="0"/>
              </a:rPr>
              <a:t>(malloc(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30500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95A6-693D-4D1F-9DC0-6113EC7DED88}"/>
              </a:ext>
            </a:extLst>
          </p:cNvPr>
          <p:cNvSpPr>
            <a:spLocks noGrp="1"/>
          </p:cNvSpPr>
          <p:nvPr>
            <p:ph type="title"/>
          </p:nvPr>
        </p:nvSpPr>
        <p:spPr/>
        <p:txBody>
          <a:bodyPr/>
          <a:lstStyle/>
          <a:p>
            <a:r>
              <a:rPr lang="en-US" dirty="0"/>
              <a:t>Read barriers</a:t>
            </a:r>
            <a:endParaRPr lang="en-IN" dirty="0"/>
          </a:p>
        </p:txBody>
      </p:sp>
      <p:sp>
        <p:nvSpPr>
          <p:cNvPr id="3" name="Content Placeholder 2">
            <a:extLst>
              <a:ext uri="{FF2B5EF4-FFF2-40B4-BE49-F238E27FC236}">
                <a16:creationId xmlns:a16="http://schemas.microsoft.com/office/drawing/2014/main" id="{7411C254-A179-4F97-BCB6-78F82B7B0848}"/>
              </a:ext>
            </a:extLst>
          </p:cNvPr>
          <p:cNvSpPr>
            <a:spLocks noGrp="1"/>
          </p:cNvSpPr>
          <p:nvPr>
            <p:ph idx="1"/>
          </p:nvPr>
        </p:nvSpPr>
        <p:spPr/>
        <p:txBody>
          <a:bodyPr>
            <a:normAutofit lnSpcReduction="10000"/>
          </a:bodyPr>
          <a:lstStyle/>
          <a:p>
            <a:pPr marL="0" indent="0">
              <a:buNone/>
            </a:pPr>
            <a:r>
              <a:rPr lang="en-US" dirty="0"/>
              <a:t>void* </a:t>
            </a:r>
            <a:r>
              <a:rPr lang="en-US" dirty="0" err="1"/>
              <a:t>read_barrier</a:t>
            </a:r>
            <a:r>
              <a:rPr lang="en-US" dirty="0"/>
              <a:t>(void *x) {</a:t>
            </a:r>
          </a:p>
          <a:p>
            <a:pPr marL="0" indent="0">
              <a:buNone/>
            </a:pPr>
            <a:r>
              <a:rPr lang="en-US" dirty="0"/>
              <a:t>   if (GC is running) {</a:t>
            </a:r>
          </a:p>
          <a:p>
            <a:pPr marL="0" indent="0">
              <a:buNone/>
            </a:pPr>
            <a:r>
              <a:rPr lang="en-US" dirty="0"/>
              <a:t>       if (x reached-bit is 0) {</a:t>
            </a:r>
          </a:p>
          <a:p>
            <a:pPr marL="0" indent="0">
              <a:buNone/>
            </a:pPr>
            <a:r>
              <a:rPr lang="en-US" dirty="0"/>
              <a:t>            set the reached-bit of x to 1</a:t>
            </a:r>
          </a:p>
          <a:p>
            <a:pPr marL="0" indent="0">
              <a:buNone/>
            </a:pPr>
            <a:r>
              <a:rPr lang="en-US" dirty="0"/>
              <a:t>            add x to </a:t>
            </a:r>
            <a:r>
              <a:rPr lang="en-US" dirty="0" err="1"/>
              <a:t>RB_Unscanned</a:t>
            </a:r>
            <a:r>
              <a:rPr lang="en-US" dirty="0"/>
              <a:t> list</a:t>
            </a:r>
          </a:p>
          <a:p>
            <a:pPr marL="0" indent="0">
              <a:buNone/>
            </a:pPr>
            <a:r>
              <a:rPr lang="en-US" dirty="0"/>
              <a:t>       }</a:t>
            </a:r>
          </a:p>
          <a:p>
            <a:pPr marL="0" indent="0">
              <a:buNone/>
            </a:pPr>
            <a:r>
              <a:rPr lang="en-US" dirty="0"/>
              <a:t>   }</a:t>
            </a:r>
          </a:p>
          <a:p>
            <a:pPr marL="0" indent="0">
              <a:buNone/>
            </a:pPr>
            <a:r>
              <a:rPr lang="en-US" dirty="0"/>
              <a:t>   return x;</a:t>
            </a:r>
          </a:p>
          <a:p>
            <a:pPr marL="0" indent="0">
              <a:buNone/>
            </a:pPr>
            <a:r>
              <a:rPr lang="en-US" dirty="0"/>
              <a:t>}</a:t>
            </a:r>
            <a:endParaRPr lang="en-IN" dirty="0"/>
          </a:p>
        </p:txBody>
      </p:sp>
    </p:spTree>
    <p:extLst>
      <p:ext uri="{BB962C8B-B14F-4D97-AF65-F5344CB8AC3E}">
        <p14:creationId xmlns:p14="http://schemas.microsoft.com/office/powerpoint/2010/main" val="193676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FFC73-488A-4B6A-AAFF-B8CF79FBDC69}"/>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F702FD0E-3C59-4974-80F2-0742184A512F}"/>
              </a:ext>
            </a:extLst>
          </p:cNvPr>
          <p:cNvSpPr>
            <a:spLocks noGrp="1"/>
          </p:cNvSpPr>
          <p:nvPr>
            <p:ph idx="1"/>
          </p:nvPr>
        </p:nvSpPr>
        <p:spPr/>
        <p:txBody>
          <a:bodyPr>
            <a:normAutofit/>
          </a:bodyPr>
          <a:lstStyle/>
          <a:p>
            <a:r>
              <a:rPr lang="en-US" dirty="0"/>
              <a:t>Concurrent GC</a:t>
            </a:r>
          </a:p>
          <a:p>
            <a:r>
              <a:rPr lang="en-US" dirty="0"/>
              <a:t>Reference counting</a:t>
            </a:r>
          </a:p>
          <a:p>
            <a:r>
              <a:rPr lang="en-US" dirty="0"/>
              <a:t>Leak detector</a:t>
            </a:r>
          </a:p>
        </p:txBody>
      </p:sp>
    </p:spTree>
    <p:extLst>
      <p:ext uri="{BB962C8B-B14F-4D97-AF65-F5344CB8AC3E}">
        <p14:creationId xmlns:p14="http://schemas.microsoft.com/office/powerpoint/2010/main" val="436607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Concurrent 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436880" y="1595120"/>
            <a:ext cx="11562080" cy="5059679"/>
          </a:xfrm>
        </p:spPr>
        <p:txBody>
          <a:bodyPr>
            <a:normAutofit fontScale="62500" lnSpcReduction="20000"/>
          </a:bodyPr>
          <a:lstStyle/>
          <a:p>
            <a:pPr marL="0" indent="0">
              <a:buNone/>
            </a:pPr>
            <a:r>
              <a:rPr lang="en-US" dirty="0">
                <a:solidFill>
                  <a:srgbClr val="FF0000"/>
                </a:solidFill>
                <a:latin typeface="Arial" panose="020B0604020202020204" pitchFamily="34" charset="0"/>
                <a:cs typeface="Arial" panose="020B0604020202020204" pitchFamily="34" charset="0"/>
              </a:rPr>
              <a:t>Pause all application threads</a:t>
            </a:r>
          </a:p>
          <a:p>
            <a:pPr marL="0" indent="0">
              <a:buNone/>
            </a:pPr>
            <a:r>
              <a:rPr lang="en-US" dirty="0">
                <a:latin typeface="Arial" panose="020B0604020202020204" pitchFamily="34" charset="0"/>
                <a:cs typeface="Arial" panose="020B0604020202020204" pitchFamily="34" charset="0"/>
              </a:rPr>
              <a:t>Set the reached-bit to 1 and add all the objects referenced by root-set to the Unscanned list</a:t>
            </a:r>
          </a:p>
          <a:p>
            <a:pPr marL="0" indent="0">
              <a:buNone/>
            </a:pPr>
            <a:r>
              <a:rPr lang="en-US" dirty="0">
                <a:solidFill>
                  <a:srgbClr val="FF0000"/>
                </a:solidFill>
                <a:latin typeface="Arial" panose="020B0604020202020204" pitchFamily="34" charset="0"/>
                <a:cs typeface="Arial" panose="020B0604020202020204" pitchFamily="34" charset="0"/>
              </a:rPr>
              <a:t>Resume all application threads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while (Unscanned is not empty) {</a:t>
            </a:r>
          </a:p>
          <a:p>
            <a:pPr marL="0" indent="0">
              <a:buNone/>
            </a:pPr>
            <a:r>
              <a:rPr lang="en-US" dirty="0">
                <a:latin typeface="Arial" panose="020B0604020202020204" pitchFamily="34" charset="0"/>
                <a:cs typeface="Arial" panose="020B0604020202020204" pitchFamily="34" charset="0"/>
              </a:rPr>
              <a:t>    remove some object o from Unscanned;</a:t>
            </a:r>
          </a:p>
          <a:p>
            <a:pPr marL="0" indent="0">
              <a:buNone/>
            </a:pPr>
            <a:r>
              <a:rPr lang="en-US" dirty="0">
                <a:latin typeface="Arial" panose="020B0604020202020204" pitchFamily="34" charset="0"/>
                <a:cs typeface="Arial" panose="020B0604020202020204" pitchFamily="34" charset="0"/>
              </a:rPr>
              <a:t>    for (each object o’ referenced in o) {</a:t>
            </a:r>
          </a:p>
          <a:p>
            <a:pPr marL="0" indent="0">
              <a:buNone/>
            </a:pPr>
            <a:r>
              <a:rPr lang="en-US" dirty="0">
                <a:latin typeface="Arial" panose="020B0604020202020204" pitchFamily="34" charset="0"/>
                <a:cs typeface="Arial" panose="020B0604020202020204" pitchFamily="34" charset="0"/>
              </a:rPr>
              <a:t>        if (o’ reached-bit is 0) {</a:t>
            </a:r>
          </a:p>
          <a:p>
            <a:pPr marL="0" indent="0">
              <a:buNone/>
            </a:pPr>
            <a:r>
              <a:rPr lang="en-US" dirty="0">
                <a:latin typeface="Arial" panose="020B0604020202020204" pitchFamily="34" charset="0"/>
                <a:cs typeface="Arial" panose="020B0604020202020204" pitchFamily="34" charset="0"/>
              </a:rPr>
              <a:t>             set the reached-bit of o’ to 1 </a:t>
            </a:r>
          </a:p>
          <a:p>
            <a:pPr marL="0" indent="0">
              <a:buNone/>
            </a:pPr>
            <a:r>
              <a:rPr lang="en-US" dirty="0">
                <a:latin typeface="Arial" panose="020B0604020202020204" pitchFamily="34" charset="0"/>
                <a:cs typeface="Arial" panose="020B0604020202020204" pitchFamily="34" charset="0"/>
              </a:rPr>
              <a:t>             add o’ to the Unscanned list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Unscanned = </a:t>
            </a:r>
            <a:r>
              <a:rPr lang="en-US" dirty="0" err="1">
                <a:latin typeface="Arial" panose="020B0604020202020204" pitchFamily="34" charset="0"/>
                <a:cs typeface="Arial" panose="020B0604020202020204" pitchFamily="34" charset="0"/>
              </a:rPr>
              <a:t>RB_Unscanned</a:t>
            </a:r>
            <a:r>
              <a:rPr lang="en-US" dirty="0">
                <a:latin typeface="Arial" panose="020B0604020202020204" pitchFamily="34" charset="0"/>
                <a:cs typeface="Arial" panose="020B0604020202020204" pitchFamily="34" charset="0"/>
              </a:rPr>
              <a:t> list</a:t>
            </a:r>
          </a:p>
          <a:p>
            <a:pPr marL="0" indent="0">
              <a:buNone/>
            </a:pPr>
            <a:r>
              <a:rPr lang="en-US" dirty="0">
                <a:latin typeface="Arial" panose="020B0604020202020204" pitchFamily="34" charset="0"/>
                <a:cs typeface="Arial" panose="020B0604020202020204" pitchFamily="34" charset="0"/>
              </a:rPr>
              <a:t>Run </a:t>
            </a:r>
            <a:r>
              <a:rPr lang="en-US" dirty="0">
                <a:solidFill>
                  <a:srgbClr val="FF0000"/>
                </a:solidFill>
                <a:latin typeface="Arial" panose="020B0604020202020204" pitchFamily="34" charset="0"/>
                <a:cs typeface="Arial" panose="020B0604020202020204" pitchFamily="34" charset="0"/>
              </a:rPr>
              <a:t>stop the world </a:t>
            </a:r>
            <a:r>
              <a:rPr lang="en-US" dirty="0">
                <a:latin typeface="Arial" panose="020B0604020202020204" pitchFamily="34" charset="0"/>
                <a:cs typeface="Arial" panose="020B0604020202020204" pitchFamily="34" charset="0"/>
              </a:rPr>
              <a:t>mark</a:t>
            </a:r>
          </a:p>
        </p:txBody>
      </p:sp>
    </p:spTree>
    <p:extLst>
      <p:ext uri="{BB962C8B-B14F-4D97-AF65-F5344CB8AC3E}">
        <p14:creationId xmlns:p14="http://schemas.microsoft.com/office/powerpoint/2010/main" val="4276276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4EC4A-05A9-4E22-BD88-4D3E078054AA}"/>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E90D8268-A3AB-41E0-A40C-7FC76B1F2281}"/>
              </a:ext>
            </a:extLst>
          </p:cNvPr>
          <p:cNvSpPr>
            <a:spLocks noGrp="1"/>
          </p:cNvSpPr>
          <p:nvPr>
            <p:ph idx="1"/>
          </p:nvPr>
        </p:nvSpPr>
        <p:spPr/>
        <p:txBody>
          <a:bodyPr/>
          <a:lstStyle/>
          <a:p>
            <a:r>
              <a:rPr lang="en-US" dirty="0"/>
              <a:t>After the concurrent phase of the mark algorithm is over, in the stop the world mark phase, we move all the references from </a:t>
            </a:r>
            <a:r>
              <a:rPr lang="en-US" dirty="0" err="1"/>
              <a:t>RB_Unscanned</a:t>
            </a:r>
            <a:r>
              <a:rPr lang="en-US" dirty="0"/>
              <a:t> list to the Unscanned list before running the mark algorithm</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92B7C37-4E42-4A26-8F61-D14D598DE496}"/>
                  </a:ext>
                </a:extLst>
              </p14:cNvPr>
              <p14:cNvContentPartPr/>
              <p14:nvPr/>
            </p14:nvContentPartPr>
            <p14:xfrm>
              <a:off x="7448400" y="4552920"/>
              <a:ext cx="25920" cy="6840"/>
            </p14:xfrm>
          </p:contentPart>
        </mc:Choice>
        <mc:Fallback xmlns="">
          <p:pic>
            <p:nvPicPr>
              <p:cNvPr id="4" name="Ink 3">
                <a:extLst>
                  <a:ext uri="{FF2B5EF4-FFF2-40B4-BE49-F238E27FC236}">
                    <a16:creationId xmlns:a16="http://schemas.microsoft.com/office/drawing/2014/main" id="{C92B7C37-4E42-4A26-8F61-D14D598DE496}"/>
                  </a:ext>
                </a:extLst>
              </p:cNvPr>
              <p:cNvPicPr/>
              <p:nvPr/>
            </p:nvPicPr>
            <p:blipFill>
              <a:blip r:embed="rId4"/>
              <a:stretch>
                <a:fillRect/>
              </a:stretch>
            </p:blipFill>
            <p:spPr>
              <a:xfrm>
                <a:off x="7439040" y="4543560"/>
                <a:ext cx="44640" cy="25560"/>
              </a:xfrm>
              <a:prstGeom prst="rect">
                <a:avLst/>
              </a:prstGeom>
            </p:spPr>
          </p:pic>
        </mc:Fallback>
      </mc:AlternateContent>
    </p:spTree>
    <p:extLst>
      <p:ext uri="{BB962C8B-B14F-4D97-AF65-F5344CB8AC3E}">
        <p14:creationId xmlns:p14="http://schemas.microsoft.com/office/powerpoint/2010/main" val="548986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Read barriers</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282145" y="346583"/>
            <a:ext cx="5820812"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a:t>
            </a:r>
            <a:r>
              <a:rPr lang="en-US" dirty="0" err="1">
                <a:solidFill>
                  <a:srgbClr val="FF0000"/>
                </a:solidFill>
                <a:latin typeface="Arial" panose="020B0604020202020204" pitchFamily="34" charset="0"/>
                <a:cs typeface="Arial" panose="020B0604020202020204" pitchFamily="34" charset="0"/>
              </a:rPr>
              <a:t>rbarrier</a:t>
            </a:r>
            <a:r>
              <a:rPr lang="en-US" dirty="0">
                <a:latin typeface="Arial" panose="020B0604020202020204" pitchFamily="34" charset="0"/>
                <a:cs typeface="Arial" panose="020B0604020202020204" pitchFamily="34" charset="0"/>
              </a:rPr>
              <a:t>(malloc(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A55C9887-EEDA-4797-93DC-329028925692}"/>
              </a:ext>
            </a:extLst>
          </p:cNvPr>
          <p:cNvSpPr txBox="1"/>
          <p:nvPr/>
        </p:nvSpPr>
        <p:spPr>
          <a:xfrm>
            <a:off x="6253479" y="2090794"/>
            <a:ext cx="6096057" cy="4524315"/>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a:t>
            </a:r>
            <a:r>
              <a:rPr lang="en-US" dirty="0" err="1">
                <a:solidFill>
                  <a:srgbClr val="FF0000"/>
                </a:solidFill>
                <a:latin typeface="Arial" panose="020B0604020202020204" pitchFamily="34" charset="0"/>
                <a:cs typeface="Arial" panose="020B0604020202020204" pitchFamily="34" charset="0"/>
              </a:rPr>
              <a:t>rbarrier</a:t>
            </a:r>
            <a:r>
              <a:rPr lang="en-US" dirty="0">
                <a:latin typeface="Arial" panose="020B0604020202020204" pitchFamily="34" charset="0"/>
                <a:cs typeface="Arial" panose="020B0604020202020204" pitchFamily="34" charset="0"/>
              </a:rPr>
              <a:t>(head2-&gt;next);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 head1-&gt;next = tmp1;</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2867443-0566-7F2B-AD5E-5BC9B8C718DE}"/>
              </a:ext>
            </a:extLst>
          </p:cNvPr>
          <p:cNvSpPr txBox="1"/>
          <p:nvPr/>
        </p:nvSpPr>
        <p:spPr>
          <a:xfrm>
            <a:off x="452063" y="1520582"/>
            <a:ext cx="5178175" cy="461665"/>
          </a:xfrm>
          <a:prstGeom prst="rect">
            <a:avLst/>
          </a:prstGeom>
          <a:noFill/>
        </p:spPr>
        <p:txBody>
          <a:bodyPr wrap="square" rtlCol="0">
            <a:spAutoFit/>
          </a:bodyPr>
          <a:lstStyle/>
          <a:p>
            <a:r>
              <a:rPr lang="en-US" sz="2400" dirty="0"/>
              <a:t>GC kicks in before line-7.</a:t>
            </a:r>
            <a:endParaRPr lang="en-IN" sz="2400" dirty="0"/>
          </a:p>
        </p:txBody>
      </p:sp>
    </p:spTree>
    <p:extLst>
      <p:ext uri="{BB962C8B-B14F-4D97-AF65-F5344CB8AC3E}">
        <p14:creationId xmlns:p14="http://schemas.microsoft.com/office/powerpoint/2010/main" val="4024479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Read barriers</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282145" y="346583"/>
            <a:ext cx="5820812"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a:t>
            </a:r>
            <a:r>
              <a:rPr lang="en-US" dirty="0" err="1">
                <a:solidFill>
                  <a:srgbClr val="FF0000"/>
                </a:solidFill>
                <a:latin typeface="Arial" panose="020B0604020202020204" pitchFamily="34" charset="0"/>
                <a:cs typeface="Arial" panose="020B0604020202020204" pitchFamily="34" charset="0"/>
              </a:rPr>
              <a:t>rbarrier</a:t>
            </a:r>
            <a:r>
              <a:rPr lang="en-US" dirty="0">
                <a:latin typeface="Arial" panose="020B0604020202020204" pitchFamily="34" charset="0"/>
                <a:cs typeface="Arial" panose="020B0604020202020204" pitchFamily="34" charset="0"/>
              </a:rPr>
              <a:t>(malloc(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A55C9887-EEDA-4797-93DC-329028925692}"/>
              </a:ext>
            </a:extLst>
          </p:cNvPr>
          <p:cNvSpPr txBox="1"/>
          <p:nvPr/>
        </p:nvSpPr>
        <p:spPr>
          <a:xfrm>
            <a:off x="6253479" y="2090794"/>
            <a:ext cx="6096057" cy="4524315"/>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a:t>
            </a:r>
            <a:r>
              <a:rPr lang="en-US" dirty="0" err="1">
                <a:solidFill>
                  <a:srgbClr val="FF0000"/>
                </a:solidFill>
                <a:latin typeface="Arial" panose="020B0604020202020204" pitchFamily="34" charset="0"/>
                <a:cs typeface="Arial" panose="020B0604020202020204" pitchFamily="34" charset="0"/>
              </a:rPr>
              <a:t>rbarrier</a:t>
            </a:r>
            <a:r>
              <a:rPr lang="en-US" dirty="0">
                <a:latin typeface="Arial" panose="020B0604020202020204" pitchFamily="34" charset="0"/>
                <a:cs typeface="Arial" panose="020B0604020202020204" pitchFamily="34" charset="0"/>
              </a:rPr>
              <a:t>(head2-&gt;next);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 head1-&gt;next = tmp1;</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EC8C54-033B-4FBF-AA08-0F56E16421E3}"/>
              </a:ext>
            </a:extLst>
          </p:cNvPr>
          <p:cNvSpPr txBox="1"/>
          <p:nvPr/>
        </p:nvSpPr>
        <p:spPr>
          <a:xfrm>
            <a:off x="143839" y="1222634"/>
            <a:ext cx="5952162" cy="5355312"/>
          </a:xfrm>
          <a:prstGeom prst="rect">
            <a:avLst/>
          </a:prstGeom>
          <a:noFill/>
        </p:spPr>
        <p:txBody>
          <a:bodyPr wrap="square" rtlCol="0">
            <a:spAutoFit/>
          </a:bodyPr>
          <a:lstStyle/>
          <a:p>
            <a:r>
              <a:rPr lang="en-US" dirty="0">
                <a:latin typeface="Consolas" panose="020B0609020204030204" pitchFamily="49" charset="0"/>
              </a:rPr>
              <a:t>Initially: Unscanned = {0, 1}</a:t>
            </a:r>
          </a:p>
          <a:p>
            <a:r>
              <a:rPr lang="en-US" dirty="0">
                <a:latin typeface="Consolas" panose="020B0609020204030204" pitchFamily="49" charset="0"/>
              </a:rPr>
              <a:t>0 and 1 are marked</a:t>
            </a:r>
          </a:p>
          <a:p>
            <a:r>
              <a:rPr lang="en-US" dirty="0">
                <a:latin typeface="Consolas" panose="020B0609020204030204" pitchFamily="49" charset="0"/>
              </a:rPr>
              <a:t>After scanning 0 : Unscanned = {1}</a:t>
            </a:r>
          </a:p>
          <a:p>
            <a:r>
              <a:rPr lang="en-US" dirty="0">
                <a:latin typeface="Consolas" panose="020B0609020204030204" pitchFamily="49" charset="0"/>
              </a:rPr>
              <a:t>main executes Line-7</a:t>
            </a:r>
          </a:p>
          <a:p>
            <a:r>
              <a:rPr lang="en-US" dirty="0">
                <a:latin typeface="Consolas" panose="020B0609020204030204" pitchFamily="49" charset="0"/>
              </a:rPr>
              <a:t>At line-7, because object-2 is not marked, move 2 to </a:t>
            </a:r>
            <a:r>
              <a:rPr lang="en-US" dirty="0" err="1">
                <a:latin typeface="Consolas" panose="020B0609020204030204" pitchFamily="49" charset="0"/>
              </a:rPr>
              <a:t>RB_Unscanned</a:t>
            </a:r>
            <a:r>
              <a:rPr lang="en-US" dirty="0">
                <a:latin typeface="Consolas" panose="020B0609020204030204" pitchFamily="49" charset="0"/>
              </a:rPr>
              <a:t> list</a:t>
            </a:r>
          </a:p>
          <a:p>
            <a:r>
              <a:rPr lang="en-US" dirty="0">
                <a:latin typeface="Consolas" panose="020B0609020204030204" pitchFamily="49" charset="0"/>
              </a:rPr>
              <a:t>mark 2</a:t>
            </a:r>
          </a:p>
          <a:p>
            <a:r>
              <a:rPr lang="en-US" dirty="0">
                <a:latin typeface="Consolas" panose="020B0609020204030204" pitchFamily="49" charset="0"/>
              </a:rPr>
              <a:t>main executes Line-8, 9, 10</a:t>
            </a:r>
          </a:p>
          <a:p>
            <a:r>
              <a:rPr lang="en-US" dirty="0">
                <a:latin typeface="Consolas" panose="020B0609020204030204" pitchFamily="49" charset="0"/>
              </a:rPr>
              <a:t>GC starts scanning 1</a:t>
            </a:r>
          </a:p>
          <a:p>
            <a:r>
              <a:rPr lang="en-US" dirty="0">
                <a:latin typeface="Consolas" panose="020B0609020204030204" pitchFamily="49" charset="0"/>
              </a:rPr>
              <a:t>After scanning 1 : Unscanned = {}</a:t>
            </a:r>
          </a:p>
          <a:p>
            <a:r>
              <a:rPr lang="en-IN" dirty="0">
                <a:latin typeface="Consolas" panose="020B0609020204030204" pitchFamily="49" charset="0"/>
              </a:rPr>
              <a:t>Mark algorithm stops</a:t>
            </a:r>
          </a:p>
          <a:p>
            <a:r>
              <a:rPr lang="en-IN" dirty="0">
                <a:latin typeface="Consolas" panose="020B0609020204030204" pitchFamily="49" charset="0"/>
              </a:rPr>
              <a:t>0, 1, and 2 are marked</a:t>
            </a:r>
          </a:p>
          <a:p>
            <a:r>
              <a:rPr lang="en-IN" dirty="0">
                <a:latin typeface="Consolas" panose="020B0609020204030204" pitchFamily="49" charset="0"/>
              </a:rPr>
              <a:t>stop-the-world mark phase starts</a:t>
            </a:r>
          </a:p>
          <a:p>
            <a:r>
              <a:rPr lang="en-IN" dirty="0">
                <a:latin typeface="Consolas" panose="020B0609020204030204" pitchFamily="49" charset="0"/>
              </a:rPr>
              <a:t>Copy </a:t>
            </a:r>
            <a:r>
              <a:rPr lang="en-IN" dirty="0" err="1">
                <a:latin typeface="Consolas" panose="020B0609020204030204" pitchFamily="49" charset="0"/>
              </a:rPr>
              <a:t>RB_Unscanned</a:t>
            </a:r>
            <a:r>
              <a:rPr lang="en-IN" dirty="0">
                <a:latin typeface="Consolas" panose="020B0609020204030204" pitchFamily="49" charset="0"/>
              </a:rPr>
              <a:t> to Unscanned</a:t>
            </a:r>
          </a:p>
          <a:p>
            <a:r>
              <a:rPr lang="en-IN" dirty="0">
                <a:latin typeface="Consolas" panose="020B0609020204030204" pitchFamily="49" charset="0"/>
              </a:rPr>
              <a:t>Unscanned = {2}</a:t>
            </a:r>
          </a:p>
          <a:p>
            <a:r>
              <a:rPr lang="en-IN" dirty="0">
                <a:latin typeface="Consolas" panose="020B0609020204030204" pitchFamily="49" charset="0"/>
              </a:rPr>
              <a:t>0 and 1 are reached via local variables</a:t>
            </a:r>
          </a:p>
          <a:p>
            <a:r>
              <a:rPr lang="en-IN" dirty="0">
                <a:latin typeface="Consolas" panose="020B0609020204030204" pitchFamily="49" charset="0"/>
              </a:rPr>
              <a:t>Because 0 and 1 are already marked, do nothing</a:t>
            </a:r>
          </a:p>
          <a:p>
            <a:r>
              <a:rPr lang="en-IN" dirty="0">
                <a:latin typeface="Consolas" panose="020B0609020204030204" pitchFamily="49" charset="0"/>
              </a:rPr>
              <a:t>After scanning 2: Unscanned = {}</a:t>
            </a:r>
          </a:p>
          <a:p>
            <a:r>
              <a:rPr lang="en-IN" dirty="0">
                <a:latin typeface="Consolas" panose="020B0609020204030204" pitchFamily="49" charset="0"/>
              </a:rPr>
              <a:t>GC Algorithm stops. 0, 1, 2 are marked.</a:t>
            </a:r>
          </a:p>
        </p:txBody>
      </p:sp>
      <p:sp>
        <p:nvSpPr>
          <p:cNvPr id="8" name="TextBox 7">
            <a:extLst>
              <a:ext uri="{FF2B5EF4-FFF2-40B4-BE49-F238E27FC236}">
                <a16:creationId xmlns:a16="http://schemas.microsoft.com/office/drawing/2014/main" id="{46562575-ED56-F656-63EE-41D58537642C}"/>
              </a:ext>
            </a:extLst>
          </p:cNvPr>
          <p:cNvSpPr txBox="1"/>
          <p:nvPr/>
        </p:nvSpPr>
        <p:spPr>
          <a:xfrm>
            <a:off x="7705639" y="6328894"/>
            <a:ext cx="3359627" cy="461665"/>
          </a:xfrm>
          <a:prstGeom prst="rect">
            <a:avLst/>
          </a:prstGeom>
          <a:noFill/>
        </p:spPr>
        <p:txBody>
          <a:bodyPr wrap="square" rtlCol="0">
            <a:spAutoFit/>
          </a:bodyPr>
          <a:lstStyle/>
          <a:p>
            <a:r>
              <a:rPr lang="en-US" sz="2400" dirty="0"/>
              <a:t>GC kicks in before line-7.</a:t>
            </a:r>
            <a:endParaRPr lang="en-IN" sz="2400" dirty="0"/>
          </a:p>
        </p:txBody>
      </p:sp>
    </p:spTree>
    <p:extLst>
      <p:ext uri="{BB962C8B-B14F-4D97-AF65-F5344CB8AC3E}">
        <p14:creationId xmlns:p14="http://schemas.microsoft.com/office/powerpoint/2010/main" val="160403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CF8B-E759-499F-902A-8BF049C8D3C0}"/>
              </a:ext>
            </a:extLst>
          </p:cNvPr>
          <p:cNvSpPr>
            <a:spLocks noGrp="1"/>
          </p:cNvSpPr>
          <p:nvPr>
            <p:ph type="title"/>
          </p:nvPr>
        </p:nvSpPr>
        <p:spPr/>
        <p:txBody>
          <a:bodyPr/>
          <a:lstStyle/>
          <a:p>
            <a:r>
              <a:rPr lang="en-US" dirty="0"/>
              <a:t>Read barriers</a:t>
            </a:r>
            <a:endParaRPr lang="en-IN" dirty="0"/>
          </a:p>
        </p:txBody>
      </p:sp>
      <p:sp>
        <p:nvSpPr>
          <p:cNvPr id="3" name="Content Placeholder 2">
            <a:extLst>
              <a:ext uri="{FF2B5EF4-FFF2-40B4-BE49-F238E27FC236}">
                <a16:creationId xmlns:a16="http://schemas.microsoft.com/office/drawing/2014/main" id="{A2AADD8A-B734-4226-ABE5-7BA5673757F2}"/>
              </a:ext>
            </a:extLst>
          </p:cNvPr>
          <p:cNvSpPr>
            <a:spLocks noGrp="1"/>
          </p:cNvSpPr>
          <p:nvPr>
            <p:ph idx="1"/>
          </p:nvPr>
        </p:nvSpPr>
        <p:spPr/>
        <p:txBody>
          <a:bodyPr/>
          <a:lstStyle/>
          <a:p>
            <a:r>
              <a:rPr lang="en-US" dirty="0"/>
              <a:t>Read barriers are expensive because reads are very frequent</a:t>
            </a:r>
            <a:endParaRPr lang="en-IN" dirty="0"/>
          </a:p>
        </p:txBody>
      </p:sp>
    </p:spTree>
    <p:extLst>
      <p:ext uri="{BB962C8B-B14F-4D97-AF65-F5344CB8AC3E}">
        <p14:creationId xmlns:p14="http://schemas.microsoft.com/office/powerpoint/2010/main" val="764987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1571-AB2B-F884-C0A9-44C12CB21436}"/>
              </a:ext>
            </a:extLst>
          </p:cNvPr>
          <p:cNvSpPr>
            <a:spLocks noGrp="1"/>
          </p:cNvSpPr>
          <p:nvPr>
            <p:ph type="title"/>
          </p:nvPr>
        </p:nvSpPr>
        <p:spPr/>
        <p:txBody>
          <a:bodyPr/>
          <a:lstStyle/>
          <a:p>
            <a:r>
              <a:rPr lang="en-IN" dirty="0"/>
              <a:t>Write barriers</a:t>
            </a:r>
          </a:p>
        </p:txBody>
      </p:sp>
      <p:sp>
        <p:nvSpPr>
          <p:cNvPr id="3" name="Text Placeholder 2">
            <a:extLst>
              <a:ext uri="{FF2B5EF4-FFF2-40B4-BE49-F238E27FC236}">
                <a16:creationId xmlns:a16="http://schemas.microsoft.com/office/drawing/2014/main" id="{25091746-EAAA-B33E-63F0-50EE7EFC852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55392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802BD-FA5A-4BAF-81E9-D57C75FAA219}"/>
              </a:ext>
            </a:extLst>
          </p:cNvPr>
          <p:cNvSpPr>
            <a:spLocks noGrp="1"/>
          </p:cNvSpPr>
          <p:nvPr>
            <p:ph type="title"/>
          </p:nvPr>
        </p:nvSpPr>
        <p:spPr/>
        <p:txBody>
          <a:bodyPr/>
          <a:lstStyle/>
          <a:p>
            <a:r>
              <a:rPr lang="en-US" dirty="0"/>
              <a:t>Write barriers</a:t>
            </a:r>
            <a:endParaRPr lang="en-IN" dirty="0"/>
          </a:p>
        </p:txBody>
      </p:sp>
      <p:sp>
        <p:nvSpPr>
          <p:cNvPr id="3" name="Content Placeholder 2">
            <a:extLst>
              <a:ext uri="{FF2B5EF4-FFF2-40B4-BE49-F238E27FC236}">
                <a16:creationId xmlns:a16="http://schemas.microsoft.com/office/drawing/2014/main" id="{C1FD499F-8140-4EED-91EE-ADF1A5651D17}"/>
              </a:ext>
            </a:extLst>
          </p:cNvPr>
          <p:cNvSpPr>
            <a:spLocks noGrp="1"/>
          </p:cNvSpPr>
          <p:nvPr>
            <p:ph idx="1"/>
          </p:nvPr>
        </p:nvSpPr>
        <p:spPr/>
        <p:txBody>
          <a:bodyPr/>
          <a:lstStyle/>
          <a:p>
            <a:r>
              <a:rPr lang="en-US" dirty="0"/>
              <a:t>Instead of intercepting reads, we can also intercept writes</a:t>
            </a:r>
          </a:p>
          <a:p>
            <a:pPr lvl="1"/>
            <a:r>
              <a:rPr lang="en-US" dirty="0"/>
              <a:t>write barriers are less expensive than read barriers because writes are less frequent than reads</a:t>
            </a:r>
          </a:p>
          <a:p>
            <a:pPr lvl="1"/>
            <a:endParaRPr lang="en-US" dirty="0"/>
          </a:p>
          <a:p>
            <a:pPr lvl="1"/>
            <a:endParaRPr lang="en-US" dirty="0"/>
          </a:p>
          <a:p>
            <a:r>
              <a:rPr lang="en-US" dirty="0"/>
              <a:t>Whenever the application thread is writing an unreached object </a:t>
            </a:r>
            <a:r>
              <a:rPr lang="en-US" dirty="0">
                <a:solidFill>
                  <a:schemeClr val="accent1"/>
                </a:solidFill>
              </a:rPr>
              <a:t>o</a:t>
            </a:r>
            <a:r>
              <a:rPr lang="en-US" dirty="0"/>
              <a:t> into a scanned object, we mark </a:t>
            </a:r>
            <a:r>
              <a:rPr lang="en-US" dirty="0">
                <a:solidFill>
                  <a:schemeClr val="accent1"/>
                </a:solidFill>
              </a:rPr>
              <a:t>o</a:t>
            </a:r>
            <a:r>
              <a:rPr lang="en-US" dirty="0"/>
              <a:t> as reachable and place it in the unscanned set</a:t>
            </a:r>
            <a:endParaRPr lang="en-IN" dirty="0"/>
          </a:p>
        </p:txBody>
      </p:sp>
    </p:spTree>
    <p:extLst>
      <p:ext uri="{BB962C8B-B14F-4D97-AF65-F5344CB8AC3E}">
        <p14:creationId xmlns:p14="http://schemas.microsoft.com/office/powerpoint/2010/main" val="2029871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Write barriers</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960120" y="1158240"/>
            <a:ext cx="5074920" cy="923330"/>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4C381D1-D24F-82C6-4B8D-121EE44DE164}"/>
              </a:ext>
            </a:extLst>
          </p:cNvPr>
          <p:cNvSpPr txBox="1"/>
          <p:nvPr/>
        </p:nvSpPr>
        <p:spPr>
          <a:xfrm>
            <a:off x="838200" y="3020593"/>
            <a:ext cx="4325964"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 head1-&gt;next = tmp1;</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C91F7D7-95C6-00A0-7DE9-484EC3990CD0}"/>
              </a:ext>
            </a:extLst>
          </p:cNvPr>
          <p:cNvSpPr txBox="1"/>
          <p:nvPr/>
        </p:nvSpPr>
        <p:spPr>
          <a:xfrm>
            <a:off x="5721522" y="3152448"/>
            <a:ext cx="5632278"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a:t>
            </a:r>
            <a:r>
              <a:rPr lang="en-US" dirty="0" err="1">
                <a:solidFill>
                  <a:srgbClr val="FF0000"/>
                </a:solidFill>
                <a:latin typeface="Arial" panose="020B0604020202020204" pitchFamily="34" charset="0"/>
                <a:cs typeface="Arial" panose="020B0604020202020204" pitchFamily="34" charset="0"/>
              </a:rPr>
              <a:t>write_barrier</a:t>
            </a:r>
            <a:r>
              <a:rPr lang="en-US" dirty="0">
                <a:latin typeface="Arial" panose="020B0604020202020204" pitchFamily="34" charset="0"/>
                <a:cs typeface="Arial" panose="020B0604020202020204" pitchFamily="34" charset="0"/>
              </a:rPr>
              <a:t>(&amp;head2-&gt;next,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write_barrier</a:t>
            </a:r>
            <a:r>
              <a:rPr lang="en-US" dirty="0">
                <a:latin typeface="Arial" panose="020B0604020202020204" pitchFamily="34" charset="0"/>
                <a:cs typeface="Arial" panose="020B0604020202020204" pitchFamily="34" charset="0"/>
              </a:rPr>
              <a:t>(&amp;head1-&gt;next, tmp1);</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7D07862-D4A6-6135-A919-157FFD92AC13}"/>
              </a:ext>
            </a:extLst>
          </p:cNvPr>
          <p:cNvSpPr txBox="1"/>
          <p:nvPr/>
        </p:nvSpPr>
        <p:spPr>
          <a:xfrm>
            <a:off x="806005" y="850015"/>
            <a:ext cx="5074920"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E51C1AF3-0586-C150-3AC7-43323B610449}"/>
              </a:ext>
            </a:extLst>
          </p:cNvPr>
          <p:cNvSpPr txBox="1"/>
          <p:nvPr/>
        </p:nvSpPr>
        <p:spPr>
          <a:xfrm>
            <a:off x="5777000" y="868853"/>
            <a:ext cx="5986909"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86026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95A6-693D-4D1F-9DC0-6113EC7DED88}"/>
              </a:ext>
            </a:extLst>
          </p:cNvPr>
          <p:cNvSpPr>
            <a:spLocks noGrp="1"/>
          </p:cNvSpPr>
          <p:nvPr>
            <p:ph type="title"/>
          </p:nvPr>
        </p:nvSpPr>
        <p:spPr/>
        <p:txBody>
          <a:bodyPr/>
          <a:lstStyle/>
          <a:p>
            <a:r>
              <a:rPr lang="en-US" dirty="0"/>
              <a:t>Write barriers</a:t>
            </a:r>
            <a:endParaRPr lang="en-IN" dirty="0"/>
          </a:p>
        </p:txBody>
      </p:sp>
      <p:sp>
        <p:nvSpPr>
          <p:cNvPr id="3" name="Content Placeholder 2">
            <a:extLst>
              <a:ext uri="{FF2B5EF4-FFF2-40B4-BE49-F238E27FC236}">
                <a16:creationId xmlns:a16="http://schemas.microsoft.com/office/drawing/2014/main" id="{7411C254-A179-4F97-BCB6-78F82B7B0848}"/>
              </a:ext>
            </a:extLst>
          </p:cNvPr>
          <p:cNvSpPr>
            <a:spLocks noGrp="1"/>
          </p:cNvSpPr>
          <p:nvPr>
            <p:ph idx="1"/>
          </p:nvPr>
        </p:nvSpPr>
        <p:spPr>
          <a:xfrm>
            <a:off x="838200" y="1845945"/>
            <a:ext cx="10515600" cy="4351338"/>
          </a:xfrm>
        </p:spPr>
        <p:txBody>
          <a:bodyPr>
            <a:normAutofit lnSpcReduction="10000"/>
          </a:bodyPr>
          <a:lstStyle/>
          <a:p>
            <a:pPr marL="0" indent="0">
              <a:buNone/>
            </a:pPr>
            <a:r>
              <a:rPr lang="en-US" dirty="0"/>
              <a:t>void </a:t>
            </a:r>
            <a:r>
              <a:rPr lang="en-US" dirty="0" err="1"/>
              <a:t>write_barrier</a:t>
            </a:r>
            <a:r>
              <a:rPr lang="en-US" dirty="0"/>
              <a:t>(void **pp, void *p) {</a:t>
            </a:r>
          </a:p>
          <a:p>
            <a:pPr marL="0" indent="0">
              <a:buNone/>
            </a:pPr>
            <a:r>
              <a:rPr lang="en-US" dirty="0"/>
              <a:t>   if (concurrent mark is running) {</a:t>
            </a:r>
          </a:p>
          <a:p>
            <a:pPr marL="0" indent="0">
              <a:buNone/>
            </a:pPr>
            <a:r>
              <a:rPr lang="en-US" dirty="0"/>
              <a:t>       if (p reached-bit is 0) {</a:t>
            </a:r>
          </a:p>
          <a:p>
            <a:pPr marL="0" indent="0">
              <a:buNone/>
            </a:pPr>
            <a:r>
              <a:rPr lang="en-US" dirty="0"/>
              <a:t>            set the reached-bit of p to 1</a:t>
            </a:r>
          </a:p>
          <a:p>
            <a:pPr marL="0" indent="0">
              <a:buNone/>
            </a:pPr>
            <a:r>
              <a:rPr lang="en-US" dirty="0"/>
              <a:t>            add p to </a:t>
            </a:r>
            <a:r>
              <a:rPr lang="en-US" dirty="0" err="1"/>
              <a:t>WB_Unscanned</a:t>
            </a:r>
            <a:r>
              <a:rPr lang="en-US" dirty="0"/>
              <a:t> list</a:t>
            </a:r>
          </a:p>
          <a:p>
            <a:pPr marL="0" indent="0">
              <a:buNone/>
            </a:pPr>
            <a:r>
              <a:rPr lang="en-US" dirty="0"/>
              <a:t>       }</a:t>
            </a:r>
          </a:p>
          <a:p>
            <a:pPr marL="0" indent="0">
              <a:buNone/>
            </a:pPr>
            <a:r>
              <a:rPr lang="en-US" dirty="0"/>
              <a:t>   }</a:t>
            </a:r>
          </a:p>
          <a:p>
            <a:pPr marL="0" indent="0">
              <a:buNone/>
            </a:pPr>
            <a:r>
              <a:rPr lang="en-US" dirty="0"/>
              <a:t>   *pp = p;</a:t>
            </a:r>
          </a:p>
          <a:p>
            <a:pPr marL="0" indent="0">
              <a:buNone/>
            </a:pPr>
            <a:r>
              <a:rPr lang="en-US" dirty="0"/>
              <a:t>}</a:t>
            </a:r>
            <a:endParaRPr lang="en-IN" dirty="0"/>
          </a:p>
        </p:txBody>
      </p:sp>
    </p:spTree>
    <p:extLst>
      <p:ext uri="{BB962C8B-B14F-4D97-AF65-F5344CB8AC3E}">
        <p14:creationId xmlns:p14="http://schemas.microsoft.com/office/powerpoint/2010/main" val="1232680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Concurrent 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436880" y="1595120"/>
            <a:ext cx="11562080" cy="5059679"/>
          </a:xfrm>
        </p:spPr>
        <p:txBody>
          <a:bodyPr>
            <a:normAutofit fontScale="62500" lnSpcReduction="20000"/>
          </a:bodyPr>
          <a:lstStyle/>
          <a:p>
            <a:pPr marL="0" indent="0">
              <a:buNone/>
            </a:pPr>
            <a:r>
              <a:rPr lang="en-US" dirty="0">
                <a:solidFill>
                  <a:srgbClr val="FF0000"/>
                </a:solidFill>
                <a:latin typeface="Arial" panose="020B0604020202020204" pitchFamily="34" charset="0"/>
                <a:cs typeface="Arial" panose="020B0604020202020204" pitchFamily="34" charset="0"/>
              </a:rPr>
              <a:t>Pause all application threads</a:t>
            </a:r>
          </a:p>
          <a:p>
            <a:pPr marL="0" indent="0">
              <a:buNone/>
            </a:pPr>
            <a:r>
              <a:rPr lang="en-US" dirty="0">
                <a:latin typeface="Arial" panose="020B0604020202020204" pitchFamily="34" charset="0"/>
                <a:cs typeface="Arial" panose="020B0604020202020204" pitchFamily="34" charset="0"/>
              </a:rPr>
              <a:t>Set the reached-bit to 1 and add all the objects referenced by root-set to the Unscanned list</a:t>
            </a:r>
          </a:p>
          <a:p>
            <a:pPr marL="0" indent="0">
              <a:buNone/>
            </a:pPr>
            <a:r>
              <a:rPr lang="en-US" dirty="0">
                <a:solidFill>
                  <a:srgbClr val="FF0000"/>
                </a:solidFill>
                <a:latin typeface="Arial" panose="020B0604020202020204" pitchFamily="34" charset="0"/>
                <a:cs typeface="Arial" panose="020B0604020202020204" pitchFamily="34" charset="0"/>
              </a:rPr>
              <a:t>Resume all application threads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while (Unscanned is not empty) {</a:t>
            </a:r>
          </a:p>
          <a:p>
            <a:pPr marL="0" indent="0">
              <a:buNone/>
            </a:pPr>
            <a:r>
              <a:rPr lang="en-US" dirty="0">
                <a:latin typeface="Arial" panose="020B0604020202020204" pitchFamily="34" charset="0"/>
                <a:cs typeface="Arial" panose="020B0604020202020204" pitchFamily="34" charset="0"/>
              </a:rPr>
              <a:t>    remove some object o from Unscanned;</a:t>
            </a:r>
          </a:p>
          <a:p>
            <a:pPr marL="0" indent="0">
              <a:buNone/>
            </a:pPr>
            <a:r>
              <a:rPr lang="en-US" dirty="0">
                <a:latin typeface="Arial" panose="020B0604020202020204" pitchFamily="34" charset="0"/>
                <a:cs typeface="Arial" panose="020B0604020202020204" pitchFamily="34" charset="0"/>
              </a:rPr>
              <a:t>    for (each object o’ referenced in o) {</a:t>
            </a:r>
          </a:p>
          <a:p>
            <a:pPr marL="0" indent="0">
              <a:buNone/>
            </a:pPr>
            <a:r>
              <a:rPr lang="en-US" dirty="0">
                <a:latin typeface="Arial" panose="020B0604020202020204" pitchFamily="34" charset="0"/>
                <a:cs typeface="Arial" panose="020B0604020202020204" pitchFamily="34" charset="0"/>
              </a:rPr>
              <a:t>        if (o’ reached-bit is 0) {</a:t>
            </a:r>
          </a:p>
          <a:p>
            <a:pPr marL="0" indent="0">
              <a:buNone/>
            </a:pPr>
            <a:r>
              <a:rPr lang="en-US" dirty="0">
                <a:latin typeface="Arial" panose="020B0604020202020204" pitchFamily="34" charset="0"/>
                <a:cs typeface="Arial" panose="020B0604020202020204" pitchFamily="34" charset="0"/>
              </a:rPr>
              <a:t>             set the reached-bit of o’ to 1 </a:t>
            </a:r>
          </a:p>
          <a:p>
            <a:pPr marL="0" indent="0">
              <a:buNone/>
            </a:pPr>
            <a:r>
              <a:rPr lang="en-US" dirty="0">
                <a:latin typeface="Arial" panose="020B0604020202020204" pitchFamily="34" charset="0"/>
                <a:cs typeface="Arial" panose="020B0604020202020204" pitchFamily="34" charset="0"/>
              </a:rPr>
              <a:t>             add o’ to the Unscanned list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Unscanned = </a:t>
            </a:r>
            <a:r>
              <a:rPr lang="en-US" dirty="0" err="1">
                <a:latin typeface="Arial" panose="020B0604020202020204" pitchFamily="34" charset="0"/>
                <a:cs typeface="Arial" panose="020B0604020202020204" pitchFamily="34" charset="0"/>
              </a:rPr>
              <a:t>WB_Unscanned</a:t>
            </a:r>
            <a:r>
              <a:rPr lang="en-US" dirty="0">
                <a:latin typeface="Arial" panose="020B0604020202020204" pitchFamily="34" charset="0"/>
                <a:cs typeface="Arial" panose="020B0604020202020204" pitchFamily="34" charset="0"/>
              </a:rPr>
              <a:t> list</a:t>
            </a:r>
          </a:p>
          <a:p>
            <a:pPr marL="0" indent="0">
              <a:buNone/>
            </a:pPr>
            <a:r>
              <a:rPr lang="en-US" dirty="0">
                <a:latin typeface="Arial" panose="020B0604020202020204" pitchFamily="34" charset="0"/>
                <a:cs typeface="Arial" panose="020B0604020202020204" pitchFamily="34" charset="0"/>
              </a:rPr>
              <a:t>Run </a:t>
            </a:r>
            <a:r>
              <a:rPr lang="en-US" dirty="0">
                <a:solidFill>
                  <a:srgbClr val="FF0000"/>
                </a:solidFill>
                <a:latin typeface="Arial" panose="020B0604020202020204" pitchFamily="34" charset="0"/>
                <a:cs typeface="Arial" panose="020B0604020202020204" pitchFamily="34" charset="0"/>
              </a:rPr>
              <a:t>stop the world </a:t>
            </a:r>
            <a:r>
              <a:rPr lang="en-US" dirty="0">
                <a:latin typeface="Arial" panose="020B0604020202020204" pitchFamily="34" charset="0"/>
                <a:cs typeface="Arial" panose="020B0604020202020204" pitchFamily="34" charset="0"/>
              </a:rPr>
              <a:t>mark</a:t>
            </a:r>
          </a:p>
        </p:txBody>
      </p:sp>
    </p:spTree>
    <p:extLst>
      <p:ext uri="{BB962C8B-B14F-4D97-AF65-F5344CB8AC3E}">
        <p14:creationId xmlns:p14="http://schemas.microsoft.com/office/powerpoint/2010/main" val="152751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F31B-B2ED-6544-A8CD-1D54235C96A1}"/>
              </a:ext>
            </a:extLst>
          </p:cNvPr>
          <p:cNvSpPr>
            <a:spLocks noGrp="1"/>
          </p:cNvSpPr>
          <p:nvPr>
            <p:ph type="title"/>
          </p:nvPr>
        </p:nvSpPr>
        <p:spPr/>
        <p:txBody>
          <a:bodyPr/>
          <a:lstStyle/>
          <a:p>
            <a:r>
              <a:rPr lang="en-US" dirty="0"/>
              <a:t>Concurrent </a:t>
            </a:r>
            <a:r>
              <a:rPr lang="en-US"/>
              <a:t>garbage collection</a:t>
            </a:r>
            <a:endParaRPr lang="en-IN" dirty="0"/>
          </a:p>
        </p:txBody>
      </p:sp>
      <p:sp>
        <p:nvSpPr>
          <p:cNvPr id="3" name="Text Placeholder 2">
            <a:extLst>
              <a:ext uri="{FF2B5EF4-FFF2-40B4-BE49-F238E27FC236}">
                <a16:creationId xmlns:a16="http://schemas.microsoft.com/office/drawing/2014/main" id="{FC602153-62FD-50CD-5FA6-95E05A27F34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86985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4EC4A-05A9-4E22-BD88-4D3E078054AA}"/>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E90D8268-A3AB-41E0-A40C-7FC76B1F2281}"/>
              </a:ext>
            </a:extLst>
          </p:cNvPr>
          <p:cNvSpPr>
            <a:spLocks noGrp="1"/>
          </p:cNvSpPr>
          <p:nvPr>
            <p:ph idx="1"/>
          </p:nvPr>
        </p:nvSpPr>
        <p:spPr/>
        <p:txBody>
          <a:bodyPr/>
          <a:lstStyle/>
          <a:p>
            <a:r>
              <a:rPr lang="en-US" dirty="0"/>
              <a:t>After the concurrent phase of the mark algorithm is over, in the stop the world mark phase, we move all the references from </a:t>
            </a:r>
            <a:r>
              <a:rPr lang="en-US" dirty="0" err="1"/>
              <a:t>WB_Unscanned</a:t>
            </a:r>
            <a:r>
              <a:rPr lang="en-US" dirty="0"/>
              <a:t> list to the Unscanned list before running the mark algorithm</a:t>
            </a:r>
            <a:endParaRPr lang="en-IN" dirty="0"/>
          </a:p>
        </p:txBody>
      </p:sp>
    </p:spTree>
    <p:extLst>
      <p:ext uri="{BB962C8B-B14F-4D97-AF65-F5344CB8AC3E}">
        <p14:creationId xmlns:p14="http://schemas.microsoft.com/office/powerpoint/2010/main" val="3786052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Write barriers</a:t>
            </a:r>
            <a:endParaRPr lang="en-IN" dirty="0"/>
          </a:p>
        </p:txBody>
      </p:sp>
      <p:sp>
        <p:nvSpPr>
          <p:cNvPr id="8" name="TextBox 7">
            <a:extLst>
              <a:ext uri="{FF2B5EF4-FFF2-40B4-BE49-F238E27FC236}">
                <a16:creationId xmlns:a16="http://schemas.microsoft.com/office/drawing/2014/main" id="{442BF925-4E89-3442-AD3E-8F8A514C2F7B}"/>
              </a:ext>
            </a:extLst>
          </p:cNvPr>
          <p:cNvSpPr txBox="1"/>
          <p:nvPr/>
        </p:nvSpPr>
        <p:spPr>
          <a:xfrm>
            <a:off x="5721522" y="3152448"/>
            <a:ext cx="5632278"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a:t>
            </a:r>
            <a:r>
              <a:rPr lang="en-US" dirty="0" err="1">
                <a:solidFill>
                  <a:srgbClr val="FF0000"/>
                </a:solidFill>
                <a:latin typeface="Arial" panose="020B0604020202020204" pitchFamily="34" charset="0"/>
                <a:cs typeface="Arial" panose="020B0604020202020204" pitchFamily="34" charset="0"/>
              </a:rPr>
              <a:t>write_barrier</a:t>
            </a:r>
            <a:r>
              <a:rPr lang="en-US" dirty="0">
                <a:latin typeface="Arial" panose="020B0604020202020204" pitchFamily="34" charset="0"/>
                <a:cs typeface="Arial" panose="020B0604020202020204" pitchFamily="34" charset="0"/>
              </a:rPr>
              <a:t>(&amp;head2-&gt;next,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write_barrier</a:t>
            </a:r>
            <a:r>
              <a:rPr lang="en-US" dirty="0">
                <a:latin typeface="Arial" panose="020B0604020202020204" pitchFamily="34" charset="0"/>
                <a:cs typeface="Arial" panose="020B0604020202020204" pitchFamily="34" charset="0"/>
              </a:rPr>
              <a:t>(&amp;head1-&gt;next, tmp1);</a:t>
            </a:r>
          </a:p>
          <a:p>
            <a:r>
              <a:rPr lang="en-US" dirty="0">
                <a:latin typeface="Arial" panose="020B0604020202020204" pitchFamily="34" charset="0"/>
                <a:cs typeface="Arial" panose="020B0604020202020204" pitchFamily="34" charset="0"/>
              </a:rPr>
              <a:t>  10. tmp1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(3);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446D0D8-694D-25E1-8725-1648EFF2A12E}"/>
              </a:ext>
            </a:extLst>
          </p:cNvPr>
          <p:cNvSpPr txBox="1"/>
          <p:nvPr/>
        </p:nvSpPr>
        <p:spPr>
          <a:xfrm>
            <a:off x="5777000" y="868853"/>
            <a:ext cx="5986909"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1AA69D5D-BD67-3707-4BF5-222E90A872A4}"/>
              </a:ext>
            </a:extLst>
          </p:cNvPr>
          <p:cNvSpPr txBox="1"/>
          <p:nvPr/>
        </p:nvSpPr>
        <p:spPr>
          <a:xfrm>
            <a:off x="452063" y="1520582"/>
            <a:ext cx="5178175" cy="461665"/>
          </a:xfrm>
          <a:prstGeom prst="rect">
            <a:avLst/>
          </a:prstGeom>
          <a:noFill/>
        </p:spPr>
        <p:txBody>
          <a:bodyPr wrap="square" rtlCol="0">
            <a:spAutoFit/>
          </a:bodyPr>
          <a:lstStyle/>
          <a:p>
            <a:r>
              <a:rPr lang="en-US" sz="2400" dirty="0"/>
              <a:t>GC kicks in before line-7.</a:t>
            </a:r>
            <a:endParaRPr lang="en-IN" sz="2400" dirty="0"/>
          </a:p>
        </p:txBody>
      </p:sp>
    </p:spTree>
    <p:extLst>
      <p:ext uri="{BB962C8B-B14F-4D97-AF65-F5344CB8AC3E}">
        <p14:creationId xmlns:p14="http://schemas.microsoft.com/office/powerpoint/2010/main" val="2453325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Write barriers</a:t>
            </a:r>
            <a:endParaRPr lang="en-IN" dirty="0"/>
          </a:p>
        </p:txBody>
      </p:sp>
      <p:sp>
        <p:nvSpPr>
          <p:cNvPr id="8" name="TextBox 7">
            <a:extLst>
              <a:ext uri="{FF2B5EF4-FFF2-40B4-BE49-F238E27FC236}">
                <a16:creationId xmlns:a16="http://schemas.microsoft.com/office/drawing/2014/main" id="{442BF925-4E89-3442-AD3E-8F8A514C2F7B}"/>
              </a:ext>
            </a:extLst>
          </p:cNvPr>
          <p:cNvSpPr txBox="1"/>
          <p:nvPr/>
        </p:nvSpPr>
        <p:spPr>
          <a:xfrm>
            <a:off x="6183855" y="2988064"/>
            <a:ext cx="5632278"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a:t>
            </a:r>
            <a:r>
              <a:rPr lang="en-US" dirty="0" err="1">
                <a:solidFill>
                  <a:srgbClr val="FF0000"/>
                </a:solidFill>
                <a:latin typeface="Arial" panose="020B0604020202020204" pitchFamily="34" charset="0"/>
                <a:cs typeface="Arial" panose="020B0604020202020204" pitchFamily="34" charset="0"/>
              </a:rPr>
              <a:t>write_barrier</a:t>
            </a:r>
            <a:r>
              <a:rPr lang="en-US" dirty="0">
                <a:latin typeface="Arial" panose="020B0604020202020204" pitchFamily="34" charset="0"/>
                <a:cs typeface="Arial" panose="020B0604020202020204" pitchFamily="34" charset="0"/>
              </a:rPr>
              <a:t>(&amp;head2-&gt;next,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head2-&gt;next = NULL;</a:t>
            </a:r>
          </a:p>
          <a:p>
            <a:r>
              <a:rPr lang="en-US" dirty="0">
                <a:latin typeface="Arial" panose="020B0604020202020204" pitchFamily="34" charset="0"/>
                <a:cs typeface="Arial" panose="020B0604020202020204" pitchFamily="34" charset="0"/>
              </a:rPr>
              <a:t>    9.</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write_barrier</a:t>
            </a:r>
            <a:r>
              <a:rPr lang="en-US" dirty="0">
                <a:latin typeface="Arial" panose="020B0604020202020204" pitchFamily="34" charset="0"/>
                <a:cs typeface="Arial" panose="020B0604020202020204" pitchFamily="34" charset="0"/>
              </a:rPr>
              <a:t>(&amp;head1-&gt;next, tmp1);</a:t>
            </a:r>
          </a:p>
          <a:p>
            <a:r>
              <a:rPr lang="en-US" dirty="0">
                <a:latin typeface="Arial" panose="020B0604020202020204" pitchFamily="34" charset="0"/>
                <a:cs typeface="Arial" panose="020B0604020202020204" pitchFamily="34" charset="0"/>
              </a:rPr>
              <a:t>  10. tmp1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(3);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446D0D8-694D-25E1-8725-1648EFF2A12E}"/>
              </a:ext>
            </a:extLst>
          </p:cNvPr>
          <p:cNvSpPr txBox="1"/>
          <p:nvPr/>
        </p:nvSpPr>
        <p:spPr>
          <a:xfrm>
            <a:off x="6239333" y="704469"/>
            <a:ext cx="5986909" cy="2308324"/>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1AA69D5D-BD67-3707-4BF5-222E90A872A4}"/>
              </a:ext>
            </a:extLst>
          </p:cNvPr>
          <p:cNvSpPr txBox="1"/>
          <p:nvPr/>
        </p:nvSpPr>
        <p:spPr>
          <a:xfrm>
            <a:off x="6811785" y="6349444"/>
            <a:ext cx="5178175" cy="461665"/>
          </a:xfrm>
          <a:prstGeom prst="rect">
            <a:avLst/>
          </a:prstGeom>
          <a:noFill/>
        </p:spPr>
        <p:txBody>
          <a:bodyPr wrap="square" rtlCol="0">
            <a:spAutoFit/>
          </a:bodyPr>
          <a:lstStyle/>
          <a:p>
            <a:r>
              <a:rPr lang="en-US" sz="2400" dirty="0"/>
              <a:t>GC kicks in before line-7.</a:t>
            </a:r>
            <a:endParaRPr lang="en-IN" sz="2400" dirty="0"/>
          </a:p>
        </p:txBody>
      </p:sp>
      <p:sp>
        <p:nvSpPr>
          <p:cNvPr id="10" name="TextBox 9">
            <a:extLst>
              <a:ext uri="{FF2B5EF4-FFF2-40B4-BE49-F238E27FC236}">
                <a16:creationId xmlns:a16="http://schemas.microsoft.com/office/drawing/2014/main" id="{F6CE84D8-2AF4-5E9F-15B6-E2C7456E320D}"/>
              </a:ext>
            </a:extLst>
          </p:cNvPr>
          <p:cNvSpPr txBox="1"/>
          <p:nvPr/>
        </p:nvSpPr>
        <p:spPr>
          <a:xfrm>
            <a:off x="143839" y="1222634"/>
            <a:ext cx="5952162" cy="5632311"/>
          </a:xfrm>
          <a:prstGeom prst="rect">
            <a:avLst/>
          </a:prstGeom>
          <a:noFill/>
        </p:spPr>
        <p:txBody>
          <a:bodyPr wrap="square" rtlCol="0">
            <a:spAutoFit/>
          </a:bodyPr>
          <a:lstStyle/>
          <a:p>
            <a:r>
              <a:rPr lang="en-US" dirty="0">
                <a:latin typeface="Consolas" panose="020B0609020204030204" pitchFamily="49" charset="0"/>
              </a:rPr>
              <a:t>Initially: Unscanned = {0, 1}</a:t>
            </a:r>
          </a:p>
          <a:p>
            <a:r>
              <a:rPr lang="en-US" dirty="0">
                <a:latin typeface="Consolas" panose="020B0609020204030204" pitchFamily="49" charset="0"/>
              </a:rPr>
              <a:t>0 and 1 are marked</a:t>
            </a:r>
          </a:p>
          <a:p>
            <a:r>
              <a:rPr lang="en-US" dirty="0">
                <a:latin typeface="Consolas" panose="020B0609020204030204" pitchFamily="49" charset="0"/>
              </a:rPr>
              <a:t>After scanning 0 : Unscanned = {1}</a:t>
            </a:r>
          </a:p>
          <a:p>
            <a:r>
              <a:rPr lang="en-US" dirty="0">
                <a:latin typeface="Consolas" panose="020B0609020204030204" pitchFamily="49" charset="0"/>
              </a:rPr>
              <a:t>main executes Line-7, 8, 9</a:t>
            </a:r>
          </a:p>
          <a:p>
            <a:r>
              <a:rPr lang="en-US" dirty="0">
                <a:latin typeface="Consolas" panose="020B0609020204030204" pitchFamily="49" charset="0"/>
              </a:rPr>
              <a:t>At line-9, because object-2 (tmp1) is not marked, move 2 to </a:t>
            </a:r>
            <a:r>
              <a:rPr lang="en-US" dirty="0" err="1">
                <a:latin typeface="Consolas" panose="020B0609020204030204" pitchFamily="49" charset="0"/>
              </a:rPr>
              <a:t>WB_Unscanned</a:t>
            </a:r>
            <a:r>
              <a:rPr lang="en-US" dirty="0">
                <a:latin typeface="Consolas" panose="020B0609020204030204" pitchFamily="49" charset="0"/>
              </a:rPr>
              <a:t> list</a:t>
            </a:r>
          </a:p>
          <a:p>
            <a:r>
              <a:rPr lang="en-US" dirty="0">
                <a:latin typeface="Consolas" panose="020B0609020204030204" pitchFamily="49" charset="0"/>
              </a:rPr>
              <a:t>mark 2</a:t>
            </a:r>
          </a:p>
          <a:p>
            <a:r>
              <a:rPr lang="en-US" dirty="0">
                <a:latin typeface="Consolas" panose="020B0609020204030204" pitchFamily="49" charset="0"/>
              </a:rPr>
              <a:t>GC starts scanning 1</a:t>
            </a:r>
          </a:p>
          <a:p>
            <a:r>
              <a:rPr lang="en-US" dirty="0">
                <a:latin typeface="Consolas" panose="020B0609020204030204" pitchFamily="49" charset="0"/>
              </a:rPr>
              <a:t>After scanning 1 : Unscanned = {}</a:t>
            </a:r>
          </a:p>
          <a:p>
            <a:r>
              <a:rPr lang="en-IN" dirty="0">
                <a:latin typeface="Consolas" panose="020B0609020204030204" pitchFamily="49" charset="0"/>
              </a:rPr>
              <a:t>Mark algorithm stops</a:t>
            </a:r>
          </a:p>
          <a:p>
            <a:r>
              <a:rPr lang="en-IN" dirty="0">
                <a:latin typeface="Consolas" panose="020B0609020204030204" pitchFamily="49" charset="0"/>
              </a:rPr>
              <a:t>0, 1, and 2 are marked</a:t>
            </a:r>
          </a:p>
          <a:p>
            <a:r>
              <a:rPr lang="en-IN" dirty="0">
                <a:latin typeface="Consolas" panose="020B0609020204030204" pitchFamily="49" charset="0"/>
              </a:rPr>
              <a:t>stop-the-world mark phase starts</a:t>
            </a:r>
          </a:p>
          <a:p>
            <a:r>
              <a:rPr lang="en-IN" dirty="0">
                <a:latin typeface="Consolas" panose="020B0609020204030204" pitchFamily="49" charset="0"/>
              </a:rPr>
              <a:t>Copy </a:t>
            </a:r>
            <a:r>
              <a:rPr lang="en-IN" dirty="0" err="1">
                <a:latin typeface="Consolas" panose="020B0609020204030204" pitchFamily="49" charset="0"/>
              </a:rPr>
              <a:t>WB_Unscanned</a:t>
            </a:r>
            <a:r>
              <a:rPr lang="en-IN" dirty="0">
                <a:latin typeface="Consolas" panose="020B0609020204030204" pitchFamily="49" charset="0"/>
              </a:rPr>
              <a:t> to Unscanned</a:t>
            </a:r>
          </a:p>
          <a:p>
            <a:r>
              <a:rPr lang="en-IN" dirty="0">
                <a:latin typeface="Consolas" panose="020B0609020204030204" pitchFamily="49" charset="0"/>
              </a:rPr>
              <a:t>Unscanned = {2}</a:t>
            </a:r>
          </a:p>
          <a:p>
            <a:r>
              <a:rPr lang="en-IN" dirty="0">
                <a:latin typeface="Consolas" panose="020B0609020204030204" pitchFamily="49" charset="0"/>
              </a:rPr>
              <a:t>0, 1, and 3 are reached via local variables</a:t>
            </a:r>
          </a:p>
          <a:p>
            <a:r>
              <a:rPr lang="en-IN" dirty="0">
                <a:latin typeface="Consolas" panose="020B0609020204030204" pitchFamily="49" charset="0"/>
              </a:rPr>
              <a:t>Because 0 and 1 are already marked, do nothing</a:t>
            </a:r>
          </a:p>
          <a:p>
            <a:r>
              <a:rPr lang="en-IN" dirty="0">
                <a:latin typeface="Consolas" panose="020B0609020204030204" pitchFamily="49" charset="0"/>
              </a:rPr>
              <a:t>Add 3 to the Unscanned list.</a:t>
            </a:r>
          </a:p>
          <a:p>
            <a:r>
              <a:rPr lang="en-IN" dirty="0">
                <a:latin typeface="Consolas" panose="020B0609020204030204" pitchFamily="49" charset="0"/>
              </a:rPr>
              <a:t>After scanning 2: Unscanned = {3}</a:t>
            </a:r>
          </a:p>
          <a:p>
            <a:r>
              <a:rPr lang="en-IN" dirty="0">
                <a:latin typeface="Consolas" panose="020B0609020204030204" pitchFamily="49" charset="0"/>
              </a:rPr>
              <a:t>After scanning 3: Unscanned = {}</a:t>
            </a:r>
          </a:p>
          <a:p>
            <a:r>
              <a:rPr lang="en-IN" dirty="0">
                <a:latin typeface="Consolas" panose="020B0609020204030204" pitchFamily="49" charset="0"/>
              </a:rPr>
              <a:t>GC Algorithm stops. 0, 1, 2, 3 are marked.</a:t>
            </a:r>
          </a:p>
        </p:txBody>
      </p:sp>
    </p:spTree>
    <p:extLst>
      <p:ext uri="{BB962C8B-B14F-4D97-AF65-F5344CB8AC3E}">
        <p14:creationId xmlns:p14="http://schemas.microsoft.com/office/powerpoint/2010/main" val="878503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D4DC1-635A-81C0-2027-E435B5A8B2BF}"/>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76D24469-281E-1609-77FF-6845A4E36B95}"/>
              </a:ext>
            </a:extLst>
          </p:cNvPr>
          <p:cNvSpPr>
            <a:spLocks noGrp="1"/>
          </p:cNvSpPr>
          <p:nvPr>
            <p:ph idx="1"/>
          </p:nvPr>
        </p:nvSpPr>
        <p:spPr/>
        <p:txBody>
          <a:bodyPr>
            <a:normAutofit lnSpcReduction="10000"/>
          </a:bodyPr>
          <a:lstStyle/>
          <a:p>
            <a:r>
              <a:rPr lang="en-IN" dirty="0"/>
              <a:t>We can implement concurrent garbage collections by instrumenting load or stores in the application threads</a:t>
            </a:r>
          </a:p>
          <a:p>
            <a:pPr lvl="1"/>
            <a:r>
              <a:rPr lang="en-IN" dirty="0"/>
              <a:t>Instrumenting stores are more efficient</a:t>
            </a:r>
          </a:p>
          <a:p>
            <a:pPr lvl="1"/>
            <a:r>
              <a:rPr lang="en-IN" dirty="0"/>
              <a:t>However, the instrumentation slows down the application threads</a:t>
            </a:r>
          </a:p>
          <a:p>
            <a:endParaRPr lang="en-IN" dirty="0"/>
          </a:p>
          <a:p>
            <a:r>
              <a:rPr lang="en-IN" dirty="0"/>
              <a:t>We can implement concurrent garbage collection by also tracking the writes using the dirty bit in the page table</a:t>
            </a:r>
          </a:p>
          <a:p>
            <a:pPr lvl="1"/>
            <a:r>
              <a:rPr lang="en-IN" dirty="0"/>
              <a:t>Pros: runtime instrumentation of application threads is not needed</a:t>
            </a:r>
          </a:p>
          <a:p>
            <a:pPr lvl="1"/>
            <a:r>
              <a:rPr lang="en-IN" dirty="0"/>
              <a:t>Cons: the GC threads need to do more work if the memory footprint (only writes) of application threads is high during the concurrent phase. Using dirty bit, we can’t segregate the updates to pointer and non-pointer fields </a:t>
            </a:r>
          </a:p>
        </p:txBody>
      </p:sp>
    </p:spTree>
    <p:extLst>
      <p:ext uri="{BB962C8B-B14F-4D97-AF65-F5344CB8AC3E}">
        <p14:creationId xmlns:p14="http://schemas.microsoft.com/office/powerpoint/2010/main" val="4055048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C06A6-437D-CBA3-D6C4-202927C8D17B}"/>
              </a:ext>
            </a:extLst>
          </p:cNvPr>
          <p:cNvSpPr>
            <a:spLocks noGrp="1"/>
          </p:cNvSpPr>
          <p:nvPr>
            <p:ph type="title"/>
          </p:nvPr>
        </p:nvSpPr>
        <p:spPr/>
        <p:txBody>
          <a:bodyPr/>
          <a:lstStyle/>
          <a:p>
            <a:r>
              <a:rPr lang="en-IN" dirty="0"/>
              <a:t>Reference counting</a:t>
            </a:r>
          </a:p>
        </p:txBody>
      </p:sp>
      <p:sp>
        <p:nvSpPr>
          <p:cNvPr id="3" name="Text Placeholder 2">
            <a:extLst>
              <a:ext uri="{FF2B5EF4-FFF2-40B4-BE49-F238E27FC236}">
                <a16:creationId xmlns:a16="http://schemas.microsoft.com/office/drawing/2014/main" id="{C90D49C5-1027-89C9-7727-9E3FFAADF66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72890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B6F7-DB91-4287-B406-4115519D8943}"/>
              </a:ext>
            </a:extLst>
          </p:cNvPr>
          <p:cNvSpPr>
            <a:spLocks noGrp="1"/>
          </p:cNvSpPr>
          <p:nvPr>
            <p:ph type="title"/>
          </p:nvPr>
        </p:nvSpPr>
        <p:spPr/>
        <p:txBody>
          <a:bodyPr/>
          <a:lstStyle/>
          <a:p>
            <a:r>
              <a:rPr lang="en-US" dirty="0"/>
              <a:t>Reference counting</a:t>
            </a:r>
          </a:p>
        </p:txBody>
      </p:sp>
      <p:sp>
        <p:nvSpPr>
          <p:cNvPr id="3" name="Content Placeholder 2">
            <a:extLst>
              <a:ext uri="{FF2B5EF4-FFF2-40B4-BE49-F238E27FC236}">
                <a16:creationId xmlns:a16="http://schemas.microsoft.com/office/drawing/2014/main" id="{AEB8AF60-6832-48DA-862A-990AFEE12C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586AE9DB-A333-4D39-8DB6-BBB224F44BD8}"/>
              </a:ext>
            </a:extLst>
          </p:cNvPr>
          <p:cNvSpPr/>
          <p:nvPr/>
        </p:nvSpPr>
        <p:spPr>
          <a:xfrm>
            <a:off x="269240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Rectangle 4">
            <a:extLst>
              <a:ext uri="{FF2B5EF4-FFF2-40B4-BE49-F238E27FC236}">
                <a16:creationId xmlns:a16="http://schemas.microsoft.com/office/drawing/2014/main" id="{A9DB352F-3810-44A9-A08F-F10598E5C863}"/>
              </a:ext>
            </a:extLst>
          </p:cNvPr>
          <p:cNvSpPr/>
          <p:nvPr/>
        </p:nvSpPr>
        <p:spPr>
          <a:xfrm>
            <a:off x="5140960" y="303784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Rectangle 5">
            <a:extLst>
              <a:ext uri="{FF2B5EF4-FFF2-40B4-BE49-F238E27FC236}">
                <a16:creationId xmlns:a16="http://schemas.microsoft.com/office/drawing/2014/main" id="{0BF1520D-F5FE-4548-A1E9-9638411D6137}"/>
              </a:ext>
            </a:extLst>
          </p:cNvPr>
          <p:cNvSpPr/>
          <p:nvPr/>
        </p:nvSpPr>
        <p:spPr>
          <a:xfrm>
            <a:off x="748792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0" name="Straight Arrow Connector 9">
            <a:extLst>
              <a:ext uri="{FF2B5EF4-FFF2-40B4-BE49-F238E27FC236}">
                <a16:creationId xmlns:a16="http://schemas.microsoft.com/office/drawing/2014/main" id="{BDC9FEFE-E9DF-41D1-8DEA-ADD48474EC86}"/>
              </a:ext>
            </a:extLst>
          </p:cNvPr>
          <p:cNvCxnSpPr>
            <a:stCxn id="5" idx="3"/>
          </p:cNvCxnSpPr>
          <p:nvPr/>
        </p:nvCxnSpPr>
        <p:spPr>
          <a:xfrm flipV="1">
            <a:off x="6268720" y="3347720"/>
            <a:ext cx="121920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F12F482-987F-4F0C-B5D7-80F65EB80B94}"/>
              </a:ext>
            </a:extLst>
          </p:cNvPr>
          <p:cNvCxnSpPr>
            <a:stCxn id="4" idx="3"/>
          </p:cNvCxnSpPr>
          <p:nvPr/>
        </p:nvCxnSpPr>
        <p:spPr>
          <a:xfrm>
            <a:off x="3820160" y="3347720"/>
            <a:ext cx="1320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3B296C0-1EB2-429A-8BB0-CDD4BA22627D}"/>
              </a:ext>
            </a:extLst>
          </p:cNvPr>
          <p:cNvCxnSpPr>
            <a:endCxn id="4" idx="1"/>
          </p:cNvCxnSpPr>
          <p:nvPr/>
        </p:nvCxnSpPr>
        <p:spPr>
          <a:xfrm>
            <a:off x="1412240" y="3347720"/>
            <a:ext cx="128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4E2618E-CCAD-4F68-9AD2-0F2D24B24886}"/>
              </a:ext>
            </a:extLst>
          </p:cNvPr>
          <p:cNvSpPr txBox="1"/>
          <p:nvPr/>
        </p:nvSpPr>
        <p:spPr>
          <a:xfrm>
            <a:off x="731520" y="2976880"/>
            <a:ext cx="1280160" cy="369332"/>
          </a:xfrm>
          <a:prstGeom prst="rect">
            <a:avLst/>
          </a:prstGeom>
          <a:noFill/>
        </p:spPr>
        <p:txBody>
          <a:bodyPr wrap="square" rtlCol="0">
            <a:spAutoFit/>
          </a:bodyPr>
          <a:lstStyle/>
          <a:p>
            <a:r>
              <a:rPr lang="en-US" dirty="0"/>
              <a:t>Head</a:t>
            </a:r>
          </a:p>
        </p:txBody>
      </p:sp>
      <p:cxnSp>
        <p:nvCxnSpPr>
          <p:cNvPr id="13" name="Straight Arrow Connector 12">
            <a:extLst>
              <a:ext uri="{FF2B5EF4-FFF2-40B4-BE49-F238E27FC236}">
                <a16:creationId xmlns:a16="http://schemas.microsoft.com/office/drawing/2014/main" id="{A02B50A1-5760-4BD0-BF0F-4685AF1052A8}"/>
              </a:ext>
            </a:extLst>
          </p:cNvPr>
          <p:cNvCxnSpPr/>
          <p:nvPr/>
        </p:nvCxnSpPr>
        <p:spPr>
          <a:xfrm flipV="1">
            <a:off x="8615680" y="3296920"/>
            <a:ext cx="121920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A0B9174-991A-4C51-8014-DF972564C9C4}"/>
              </a:ext>
            </a:extLst>
          </p:cNvPr>
          <p:cNvSpPr/>
          <p:nvPr/>
        </p:nvSpPr>
        <p:spPr>
          <a:xfrm>
            <a:off x="9834880" y="299720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 name="TextBox 7">
            <a:extLst>
              <a:ext uri="{FF2B5EF4-FFF2-40B4-BE49-F238E27FC236}">
                <a16:creationId xmlns:a16="http://schemas.microsoft.com/office/drawing/2014/main" id="{FD25BBF0-E2D1-47AC-9D14-ABE431AB9460}"/>
              </a:ext>
            </a:extLst>
          </p:cNvPr>
          <p:cNvSpPr txBox="1"/>
          <p:nvPr/>
        </p:nvSpPr>
        <p:spPr>
          <a:xfrm>
            <a:off x="6918960" y="1320800"/>
            <a:ext cx="288544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13CB5906-804D-F1B6-8A31-0DE7362FF1DB}"/>
              </a:ext>
            </a:extLst>
          </p:cNvPr>
          <p:cNvSpPr txBox="1"/>
          <p:nvPr/>
        </p:nvSpPr>
        <p:spPr>
          <a:xfrm>
            <a:off x="3369924" y="3061705"/>
            <a:ext cx="450236" cy="369332"/>
          </a:xfrm>
          <a:prstGeom prst="rect">
            <a:avLst/>
          </a:prstGeom>
          <a:noFill/>
        </p:spPr>
        <p:txBody>
          <a:bodyPr wrap="square" rtlCol="0">
            <a:spAutoFit/>
          </a:bodyPr>
          <a:lstStyle/>
          <a:p>
            <a:r>
              <a:rPr lang="en-US" b="1" dirty="0"/>
              <a:t>1</a:t>
            </a:r>
            <a:endParaRPr lang="en-IN" b="1" dirty="0"/>
          </a:p>
        </p:txBody>
      </p:sp>
      <p:sp>
        <p:nvSpPr>
          <p:cNvPr id="18" name="TextBox 17">
            <a:extLst>
              <a:ext uri="{FF2B5EF4-FFF2-40B4-BE49-F238E27FC236}">
                <a16:creationId xmlns:a16="http://schemas.microsoft.com/office/drawing/2014/main" id="{383C966D-8190-834A-EB0C-80ACBA14F2FD}"/>
              </a:ext>
            </a:extLst>
          </p:cNvPr>
          <p:cNvSpPr txBox="1"/>
          <p:nvPr/>
        </p:nvSpPr>
        <p:spPr>
          <a:xfrm>
            <a:off x="5957302" y="3090817"/>
            <a:ext cx="450236" cy="369332"/>
          </a:xfrm>
          <a:prstGeom prst="rect">
            <a:avLst/>
          </a:prstGeom>
          <a:noFill/>
        </p:spPr>
        <p:txBody>
          <a:bodyPr wrap="square" rtlCol="0">
            <a:spAutoFit/>
          </a:bodyPr>
          <a:lstStyle/>
          <a:p>
            <a:r>
              <a:rPr lang="en-US" b="1" dirty="0"/>
              <a:t>1</a:t>
            </a:r>
            <a:endParaRPr lang="en-IN" b="1" dirty="0"/>
          </a:p>
        </p:txBody>
      </p:sp>
      <p:sp>
        <p:nvSpPr>
          <p:cNvPr id="19" name="TextBox 18">
            <a:extLst>
              <a:ext uri="{FF2B5EF4-FFF2-40B4-BE49-F238E27FC236}">
                <a16:creationId xmlns:a16="http://schemas.microsoft.com/office/drawing/2014/main" id="{857B5537-BA5C-3D07-BB70-D2509AE3B99C}"/>
              </a:ext>
            </a:extLst>
          </p:cNvPr>
          <p:cNvSpPr txBox="1"/>
          <p:nvPr/>
        </p:nvSpPr>
        <p:spPr>
          <a:xfrm>
            <a:off x="8257006" y="3068559"/>
            <a:ext cx="450236" cy="369332"/>
          </a:xfrm>
          <a:prstGeom prst="rect">
            <a:avLst/>
          </a:prstGeom>
          <a:noFill/>
        </p:spPr>
        <p:txBody>
          <a:bodyPr wrap="square" rtlCol="0">
            <a:spAutoFit/>
          </a:bodyPr>
          <a:lstStyle/>
          <a:p>
            <a:r>
              <a:rPr lang="en-US" b="1" dirty="0"/>
              <a:t>1</a:t>
            </a:r>
            <a:endParaRPr lang="en-IN" b="1" dirty="0"/>
          </a:p>
        </p:txBody>
      </p:sp>
      <p:sp>
        <p:nvSpPr>
          <p:cNvPr id="20" name="TextBox 19">
            <a:extLst>
              <a:ext uri="{FF2B5EF4-FFF2-40B4-BE49-F238E27FC236}">
                <a16:creationId xmlns:a16="http://schemas.microsoft.com/office/drawing/2014/main" id="{12B57E49-CD0C-33F2-A780-362CD3998880}"/>
              </a:ext>
            </a:extLst>
          </p:cNvPr>
          <p:cNvSpPr txBox="1"/>
          <p:nvPr/>
        </p:nvSpPr>
        <p:spPr>
          <a:xfrm>
            <a:off x="10587526" y="3046301"/>
            <a:ext cx="450236" cy="369332"/>
          </a:xfrm>
          <a:prstGeom prst="rect">
            <a:avLst/>
          </a:prstGeom>
          <a:noFill/>
        </p:spPr>
        <p:txBody>
          <a:bodyPr wrap="square" rtlCol="0">
            <a:spAutoFit/>
          </a:bodyPr>
          <a:lstStyle/>
          <a:p>
            <a:r>
              <a:rPr lang="en-US" b="1" dirty="0"/>
              <a:t>1</a:t>
            </a:r>
            <a:endParaRPr lang="en-IN" b="1" dirty="0"/>
          </a:p>
        </p:txBody>
      </p:sp>
    </p:spTree>
    <p:extLst>
      <p:ext uri="{BB962C8B-B14F-4D97-AF65-F5344CB8AC3E}">
        <p14:creationId xmlns:p14="http://schemas.microsoft.com/office/powerpoint/2010/main" val="3966016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B6F7-DB91-4287-B406-4115519D8943}"/>
              </a:ext>
            </a:extLst>
          </p:cNvPr>
          <p:cNvSpPr>
            <a:spLocks noGrp="1"/>
          </p:cNvSpPr>
          <p:nvPr>
            <p:ph type="title"/>
          </p:nvPr>
        </p:nvSpPr>
        <p:spPr/>
        <p:txBody>
          <a:bodyPr/>
          <a:lstStyle/>
          <a:p>
            <a:r>
              <a:rPr lang="en-US" dirty="0"/>
              <a:t>Reference counting</a:t>
            </a:r>
          </a:p>
        </p:txBody>
      </p:sp>
      <p:sp>
        <p:nvSpPr>
          <p:cNvPr id="3" name="Content Placeholder 2">
            <a:extLst>
              <a:ext uri="{FF2B5EF4-FFF2-40B4-BE49-F238E27FC236}">
                <a16:creationId xmlns:a16="http://schemas.microsoft.com/office/drawing/2014/main" id="{AEB8AF60-6832-48DA-862A-990AFEE12C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586AE9DB-A333-4D39-8DB6-BBB224F44BD8}"/>
              </a:ext>
            </a:extLst>
          </p:cNvPr>
          <p:cNvSpPr/>
          <p:nvPr/>
        </p:nvSpPr>
        <p:spPr>
          <a:xfrm>
            <a:off x="269240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Rectangle 4">
            <a:extLst>
              <a:ext uri="{FF2B5EF4-FFF2-40B4-BE49-F238E27FC236}">
                <a16:creationId xmlns:a16="http://schemas.microsoft.com/office/drawing/2014/main" id="{A9DB352F-3810-44A9-A08F-F10598E5C863}"/>
              </a:ext>
            </a:extLst>
          </p:cNvPr>
          <p:cNvSpPr/>
          <p:nvPr/>
        </p:nvSpPr>
        <p:spPr>
          <a:xfrm>
            <a:off x="5140960" y="303784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Rectangle 5">
            <a:extLst>
              <a:ext uri="{FF2B5EF4-FFF2-40B4-BE49-F238E27FC236}">
                <a16:creationId xmlns:a16="http://schemas.microsoft.com/office/drawing/2014/main" id="{0BF1520D-F5FE-4548-A1E9-9638411D6137}"/>
              </a:ext>
            </a:extLst>
          </p:cNvPr>
          <p:cNvSpPr/>
          <p:nvPr/>
        </p:nvSpPr>
        <p:spPr>
          <a:xfrm>
            <a:off x="748792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0" name="Straight Arrow Connector 9">
            <a:extLst>
              <a:ext uri="{FF2B5EF4-FFF2-40B4-BE49-F238E27FC236}">
                <a16:creationId xmlns:a16="http://schemas.microsoft.com/office/drawing/2014/main" id="{BDC9FEFE-E9DF-41D1-8DEA-ADD48474EC86}"/>
              </a:ext>
            </a:extLst>
          </p:cNvPr>
          <p:cNvCxnSpPr>
            <a:stCxn id="5" idx="3"/>
          </p:cNvCxnSpPr>
          <p:nvPr/>
        </p:nvCxnSpPr>
        <p:spPr>
          <a:xfrm flipV="1">
            <a:off x="6268720" y="3347720"/>
            <a:ext cx="121920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F12F482-987F-4F0C-B5D7-80F65EB80B94}"/>
              </a:ext>
            </a:extLst>
          </p:cNvPr>
          <p:cNvCxnSpPr>
            <a:stCxn id="4" idx="3"/>
          </p:cNvCxnSpPr>
          <p:nvPr/>
        </p:nvCxnSpPr>
        <p:spPr>
          <a:xfrm>
            <a:off x="3820160" y="3347720"/>
            <a:ext cx="1320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3B296C0-1EB2-429A-8BB0-CDD4BA22627D}"/>
              </a:ext>
            </a:extLst>
          </p:cNvPr>
          <p:cNvCxnSpPr>
            <a:endCxn id="4" idx="1"/>
          </p:cNvCxnSpPr>
          <p:nvPr/>
        </p:nvCxnSpPr>
        <p:spPr>
          <a:xfrm>
            <a:off x="1412240" y="3347720"/>
            <a:ext cx="128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4E2618E-CCAD-4F68-9AD2-0F2D24B24886}"/>
              </a:ext>
            </a:extLst>
          </p:cNvPr>
          <p:cNvSpPr txBox="1"/>
          <p:nvPr/>
        </p:nvSpPr>
        <p:spPr>
          <a:xfrm>
            <a:off x="731520" y="2976880"/>
            <a:ext cx="1280160" cy="369332"/>
          </a:xfrm>
          <a:prstGeom prst="rect">
            <a:avLst/>
          </a:prstGeom>
          <a:noFill/>
        </p:spPr>
        <p:txBody>
          <a:bodyPr wrap="square" rtlCol="0">
            <a:spAutoFit/>
          </a:bodyPr>
          <a:lstStyle/>
          <a:p>
            <a:r>
              <a:rPr lang="en-US" dirty="0"/>
              <a:t>Head</a:t>
            </a:r>
          </a:p>
        </p:txBody>
      </p:sp>
      <p:cxnSp>
        <p:nvCxnSpPr>
          <p:cNvPr id="13" name="Straight Arrow Connector 12">
            <a:extLst>
              <a:ext uri="{FF2B5EF4-FFF2-40B4-BE49-F238E27FC236}">
                <a16:creationId xmlns:a16="http://schemas.microsoft.com/office/drawing/2014/main" id="{A02B50A1-5760-4BD0-BF0F-4685AF1052A8}"/>
              </a:ext>
            </a:extLst>
          </p:cNvPr>
          <p:cNvCxnSpPr/>
          <p:nvPr/>
        </p:nvCxnSpPr>
        <p:spPr>
          <a:xfrm flipV="1">
            <a:off x="8615680" y="3296920"/>
            <a:ext cx="121920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A0B9174-991A-4C51-8014-DF972564C9C4}"/>
              </a:ext>
            </a:extLst>
          </p:cNvPr>
          <p:cNvSpPr/>
          <p:nvPr/>
        </p:nvSpPr>
        <p:spPr>
          <a:xfrm>
            <a:off x="9834880" y="299720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 name="TextBox 7">
            <a:extLst>
              <a:ext uri="{FF2B5EF4-FFF2-40B4-BE49-F238E27FC236}">
                <a16:creationId xmlns:a16="http://schemas.microsoft.com/office/drawing/2014/main" id="{FD25BBF0-E2D1-47AC-9D14-ABE431AB9460}"/>
              </a:ext>
            </a:extLst>
          </p:cNvPr>
          <p:cNvSpPr txBox="1"/>
          <p:nvPr/>
        </p:nvSpPr>
        <p:spPr>
          <a:xfrm>
            <a:off x="6918960" y="1320800"/>
            <a:ext cx="288544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13CB5906-804D-F1B6-8A31-0DE7362FF1DB}"/>
              </a:ext>
            </a:extLst>
          </p:cNvPr>
          <p:cNvSpPr txBox="1"/>
          <p:nvPr/>
        </p:nvSpPr>
        <p:spPr>
          <a:xfrm>
            <a:off x="3369924" y="3061705"/>
            <a:ext cx="450236" cy="369332"/>
          </a:xfrm>
          <a:prstGeom prst="rect">
            <a:avLst/>
          </a:prstGeom>
          <a:noFill/>
        </p:spPr>
        <p:txBody>
          <a:bodyPr wrap="square" rtlCol="0">
            <a:spAutoFit/>
          </a:bodyPr>
          <a:lstStyle/>
          <a:p>
            <a:r>
              <a:rPr lang="en-US" b="1" dirty="0"/>
              <a:t>1</a:t>
            </a:r>
            <a:endParaRPr lang="en-IN" b="1" dirty="0"/>
          </a:p>
        </p:txBody>
      </p:sp>
      <p:sp>
        <p:nvSpPr>
          <p:cNvPr id="18" name="TextBox 17">
            <a:extLst>
              <a:ext uri="{FF2B5EF4-FFF2-40B4-BE49-F238E27FC236}">
                <a16:creationId xmlns:a16="http://schemas.microsoft.com/office/drawing/2014/main" id="{383C966D-8190-834A-EB0C-80ACBA14F2FD}"/>
              </a:ext>
            </a:extLst>
          </p:cNvPr>
          <p:cNvSpPr txBox="1"/>
          <p:nvPr/>
        </p:nvSpPr>
        <p:spPr>
          <a:xfrm>
            <a:off x="5957302" y="3090817"/>
            <a:ext cx="450236" cy="369332"/>
          </a:xfrm>
          <a:prstGeom prst="rect">
            <a:avLst/>
          </a:prstGeom>
          <a:noFill/>
        </p:spPr>
        <p:txBody>
          <a:bodyPr wrap="square" rtlCol="0">
            <a:spAutoFit/>
          </a:bodyPr>
          <a:lstStyle/>
          <a:p>
            <a:r>
              <a:rPr lang="en-US" b="1" dirty="0"/>
              <a:t>1</a:t>
            </a:r>
            <a:endParaRPr lang="en-IN" b="1" dirty="0"/>
          </a:p>
        </p:txBody>
      </p:sp>
      <p:sp>
        <p:nvSpPr>
          <p:cNvPr id="19" name="TextBox 18">
            <a:extLst>
              <a:ext uri="{FF2B5EF4-FFF2-40B4-BE49-F238E27FC236}">
                <a16:creationId xmlns:a16="http://schemas.microsoft.com/office/drawing/2014/main" id="{857B5537-BA5C-3D07-BB70-D2509AE3B99C}"/>
              </a:ext>
            </a:extLst>
          </p:cNvPr>
          <p:cNvSpPr txBox="1"/>
          <p:nvPr/>
        </p:nvSpPr>
        <p:spPr>
          <a:xfrm>
            <a:off x="8257006" y="3068559"/>
            <a:ext cx="450236" cy="369332"/>
          </a:xfrm>
          <a:prstGeom prst="rect">
            <a:avLst/>
          </a:prstGeom>
          <a:noFill/>
        </p:spPr>
        <p:txBody>
          <a:bodyPr wrap="square" rtlCol="0">
            <a:spAutoFit/>
          </a:bodyPr>
          <a:lstStyle/>
          <a:p>
            <a:r>
              <a:rPr lang="en-US" b="1" dirty="0"/>
              <a:t>1</a:t>
            </a:r>
            <a:endParaRPr lang="en-IN" b="1" dirty="0"/>
          </a:p>
        </p:txBody>
      </p:sp>
      <p:sp>
        <p:nvSpPr>
          <p:cNvPr id="20" name="TextBox 19">
            <a:extLst>
              <a:ext uri="{FF2B5EF4-FFF2-40B4-BE49-F238E27FC236}">
                <a16:creationId xmlns:a16="http://schemas.microsoft.com/office/drawing/2014/main" id="{12B57E49-CD0C-33F2-A780-362CD3998880}"/>
              </a:ext>
            </a:extLst>
          </p:cNvPr>
          <p:cNvSpPr txBox="1"/>
          <p:nvPr/>
        </p:nvSpPr>
        <p:spPr>
          <a:xfrm>
            <a:off x="10587526" y="3046301"/>
            <a:ext cx="450236" cy="369332"/>
          </a:xfrm>
          <a:prstGeom prst="rect">
            <a:avLst/>
          </a:prstGeom>
          <a:noFill/>
        </p:spPr>
        <p:txBody>
          <a:bodyPr wrap="square" rtlCol="0">
            <a:spAutoFit/>
          </a:bodyPr>
          <a:lstStyle/>
          <a:p>
            <a:r>
              <a:rPr lang="en-US" b="1" dirty="0"/>
              <a:t>1</a:t>
            </a:r>
            <a:endParaRPr lang="en-IN" b="1" dirty="0"/>
          </a:p>
        </p:txBody>
      </p:sp>
      <p:sp>
        <p:nvSpPr>
          <p:cNvPr id="14" name="TextBox 13">
            <a:extLst>
              <a:ext uri="{FF2B5EF4-FFF2-40B4-BE49-F238E27FC236}">
                <a16:creationId xmlns:a16="http://schemas.microsoft.com/office/drawing/2014/main" id="{9574C498-D701-D9D9-CE25-85C7459B1ACD}"/>
              </a:ext>
            </a:extLst>
          </p:cNvPr>
          <p:cNvSpPr txBox="1"/>
          <p:nvPr/>
        </p:nvSpPr>
        <p:spPr>
          <a:xfrm>
            <a:off x="3925304" y="4315148"/>
            <a:ext cx="4478962" cy="2246769"/>
          </a:xfrm>
          <a:prstGeom prst="rect">
            <a:avLst/>
          </a:prstGeom>
          <a:noFill/>
        </p:spPr>
        <p:txBody>
          <a:bodyPr wrap="square" rtlCol="0">
            <a:spAutoFit/>
          </a:bodyPr>
          <a:lstStyle/>
          <a:p>
            <a:r>
              <a:rPr lang="en-US" sz="1400" dirty="0">
                <a:latin typeface="Consolas" panose="020B0609020204030204" pitchFamily="49" charset="0"/>
              </a:rPr>
              <a:t>After: C-&gt;next = NULL</a:t>
            </a:r>
          </a:p>
          <a:p>
            <a:r>
              <a:rPr lang="en-US" sz="1400" dirty="0" err="1">
                <a:latin typeface="Consolas" panose="020B0609020204030204" pitchFamily="49" charset="0"/>
              </a:rPr>
              <a:t>rc</a:t>
            </a:r>
            <a:r>
              <a:rPr lang="en-US" sz="1400" dirty="0">
                <a:latin typeface="Consolas" panose="020B0609020204030204" pitchFamily="49" charset="0"/>
              </a:rPr>
              <a:t> D == 0 </a:t>
            </a:r>
            <a:r>
              <a:rPr lang="en-US" sz="1400" dirty="0">
                <a:latin typeface="Consolas" panose="020B0609020204030204" pitchFamily="49" charset="0"/>
                <a:sym typeface="Wingdings" panose="05000000000000000000" pitchFamily="2" charset="2"/>
              </a:rPr>
              <a:t> delete all references in D free(D)</a:t>
            </a:r>
          </a:p>
          <a:p>
            <a:r>
              <a:rPr lang="en-US" sz="1400" dirty="0">
                <a:latin typeface="Consolas" panose="020B0609020204030204" pitchFamily="49" charset="0"/>
                <a:sym typeface="Wingdings" panose="05000000000000000000" pitchFamily="2" charset="2"/>
              </a:rPr>
              <a:t>After: head = NULL</a:t>
            </a:r>
          </a:p>
          <a:p>
            <a:r>
              <a:rPr lang="en-US" sz="1400" dirty="0" err="1">
                <a:latin typeface="Consolas" panose="020B0609020204030204" pitchFamily="49" charset="0"/>
                <a:sym typeface="Wingdings" panose="05000000000000000000" pitchFamily="2" charset="2"/>
              </a:rPr>
              <a:t>rc</a:t>
            </a:r>
            <a:r>
              <a:rPr lang="en-US" sz="1400" dirty="0">
                <a:latin typeface="Consolas" panose="020B0609020204030204" pitchFamily="49" charset="0"/>
                <a:sym typeface="Wingdings" panose="05000000000000000000" pitchFamily="2" charset="2"/>
              </a:rPr>
              <a:t> A == 0  delete all references in A </a:t>
            </a:r>
          </a:p>
          <a:p>
            <a:r>
              <a:rPr lang="en-US" sz="1400" dirty="0" err="1">
                <a:latin typeface="Consolas" panose="020B0609020204030204" pitchFamily="49" charset="0"/>
                <a:sym typeface="Wingdings" panose="05000000000000000000" pitchFamily="2" charset="2"/>
              </a:rPr>
              <a:t>rc</a:t>
            </a:r>
            <a:r>
              <a:rPr lang="en-US" sz="1400" dirty="0">
                <a:latin typeface="Consolas" panose="020B0609020204030204" pitchFamily="49" charset="0"/>
                <a:sym typeface="Wingdings" panose="05000000000000000000" pitchFamily="2" charset="2"/>
              </a:rPr>
              <a:t> B == 0  delete all references in B </a:t>
            </a:r>
          </a:p>
          <a:p>
            <a:r>
              <a:rPr lang="en-US" sz="1400" dirty="0" err="1">
                <a:latin typeface="Consolas" panose="020B0609020204030204" pitchFamily="49" charset="0"/>
                <a:sym typeface="Wingdings" panose="05000000000000000000" pitchFamily="2" charset="2"/>
              </a:rPr>
              <a:t>rc</a:t>
            </a:r>
            <a:r>
              <a:rPr lang="en-US" sz="1400" dirty="0">
                <a:latin typeface="Consolas" panose="020B0609020204030204" pitchFamily="49" charset="0"/>
                <a:sym typeface="Wingdings" panose="05000000000000000000" pitchFamily="2" charset="2"/>
              </a:rPr>
              <a:t> C == 0  delete all references in C </a:t>
            </a:r>
          </a:p>
          <a:p>
            <a:r>
              <a:rPr lang="en-US" sz="1400" dirty="0">
                <a:latin typeface="Consolas" panose="020B0609020204030204" pitchFamily="49" charset="0"/>
                <a:sym typeface="Wingdings" panose="05000000000000000000" pitchFamily="2" charset="2"/>
              </a:rPr>
              <a:t>free(C)</a:t>
            </a:r>
          </a:p>
          <a:p>
            <a:r>
              <a:rPr lang="en-US" sz="1400" dirty="0">
                <a:latin typeface="Consolas" panose="020B0609020204030204" pitchFamily="49" charset="0"/>
                <a:sym typeface="Wingdings" panose="05000000000000000000" pitchFamily="2" charset="2"/>
              </a:rPr>
              <a:t>free(B)</a:t>
            </a:r>
          </a:p>
          <a:p>
            <a:r>
              <a:rPr lang="en-US" sz="1400" dirty="0">
                <a:latin typeface="Consolas" panose="020B0609020204030204" pitchFamily="49" charset="0"/>
                <a:sym typeface="Wingdings" panose="05000000000000000000" pitchFamily="2" charset="2"/>
              </a:rPr>
              <a:t>free(A)</a:t>
            </a:r>
          </a:p>
        </p:txBody>
      </p:sp>
    </p:spTree>
    <p:extLst>
      <p:ext uri="{BB962C8B-B14F-4D97-AF65-F5344CB8AC3E}">
        <p14:creationId xmlns:p14="http://schemas.microsoft.com/office/powerpoint/2010/main" val="2210653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int *a = b;</a:t>
            </a:r>
          </a:p>
          <a:p>
            <a:pPr marL="0" indent="0">
              <a:buNone/>
            </a:pPr>
            <a:r>
              <a:rPr lang="en-IN" dirty="0"/>
              <a:t>// b contains a reference to node A</a:t>
            </a:r>
          </a:p>
          <a:p>
            <a:pPr marL="0" indent="0">
              <a:buNone/>
            </a:pPr>
            <a:r>
              <a:rPr lang="en-IN" dirty="0"/>
              <a:t>Does this assignment create a new reference to A?</a:t>
            </a:r>
          </a:p>
          <a:p>
            <a:pPr marL="0" indent="0">
              <a:buNone/>
            </a:pPr>
            <a:r>
              <a:rPr lang="en-IN" dirty="0"/>
              <a:t>Do we need to update the reference count of A? </a:t>
            </a:r>
          </a:p>
        </p:txBody>
      </p:sp>
    </p:spTree>
    <p:extLst>
      <p:ext uri="{BB962C8B-B14F-4D97-AF65-F5344CB8AC3E}">
        <p14:creationId xmlns:p14="http://schemas.microsoft.com/office/powerpoint/2010/main" val="41133669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int *a = b;</a:t>
            </a:r>
          </a:p>
          <a:p>
            <a:pPr marL="0" indent="0">
              <a:buNone/>
            </a:pPr>
            <a:r>
              <a:rPr lang="en-IN" dirty="0"/>
              <a:t>// b contains a reference to node A</a:t>
            </a:r>
          </a:p>
          <a:p>
            <a:pPr marL="0" indent="0">
              <a:buNone/>
            </a:pPr>
            <a:r>
              <a:rPr lang="en-IN" dirty="0"/>
              <a:t>Does this assignment create a new reference to A? Yes.</a:t>
            </a:r>
          </a:p>
          <a:p>
            <a:pPr marL="0" indent="0">
              <a:buNone/>
            </a:pPr>
            <a:r>
              <a:rPr lang="en-IN" dirty="0"/>
              <a:t>Do we need to update the reference count of A?  Yes.</a:t>
            </a:r>
          </a:p>
        </p:txBody>
      </p:sp>
    </p:spTree>
    <p:extLst>
      <p:ext uri="{BB962C8B-B14F-4D97-AF65-F5344CB8AC3E}">
        <p14:creationId xmlns:p14="http://schemas.microsoft.com/office/powerpoint/2010/main" val="173209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normAutofit fontScale="92500" lnSpcReduction="20000"/>
          </a:bodyPr>
          <a:lstStyle/>
          <a:p>
            <a:pPr marL="0" indent="0">
              <a:buNone/>
            </a:pPr>
            <a:r>
              <a:rPr lang="en-IN" dirty="0"/>
              <a:t>int *a = b;</a:t>
            </a:r>
          </a:p>
          <a:p>
            <a:pPr marL="0" indent="0">
              <a:buNone/>
            </a:pPr>
            <a:r>
              <a:rPr lang="en-IN" dirty="0"/>
              <a:t>// b contains a reference to node A</a:t>
            </a:r>
          </a:p>
          <a:p>
            <a:pPr marL="0" indent="0">
              <a:buNone/>
            </a:pPr>
            <a:r>
              <a:rPr lang="en-IN" dirty="0"/>
              <a:t>a = c;</a:t>
            </a:r>
          </a:p>
          <a:p>
            <a:pPr marL="0" indent="0">
              <a:buNone/>
            </a:pPr>
            <a:r>
              <a:rPr lang="en-IN" dirty="0"/>
              <a:t>// c contains a reference to node B</a:t>
            </a:r>
          </a:p>
          <a:p>
            <a:pPr marL="0" indent="0">
              <a:buNone/>
            </a:pPr>
            <a:endParaRPr lang="en-IN" dirty="0"/>
          </a:p>
          <a:p>
            <a:pPr marL="0" indent="0">
              <a:buNone/>
            </a:pPr>
            <a:r>
              <a:rPr lang="en-IN" dirty="0"/>
              <a:t>Does the assignment </a:t>
            </a:r>
            <a:r>
              <a:rPr lang="en-IN" dirty="0">
                <a:solidFill>
                  <a:schemeClr val="accent1"/>
                </a:solidFill>
              </a:rPr>
              <a:t>a = c </a:t>
            </a:r>
            <a:r>
              <a:rPr lang="en-IN" dirty="0"/>
              <a:t>create a new reference to B? </a:t>
            </a:r>
          </a:p>
          <a:p>
            <a:pPr marL="0" indent="0">
              <a:buNone/>
            </a:pPr>
            <a:r>
              <a:rPr lang="en-IN" dirty="0"/>
              <a:t>Do we need to update the reference count of B?</a:t>
            </a:r>
          </a:p>
          <a:p>
            <a:pPr marL="0" indent="0">
              <a:buNone/>
            </a:pPr>
            <a:endParaRPr lang="en-IN" dirty="0"/>
          </a:p>
          <a:p>
            <a:pPr marL="0" indent="0">
              <a:buNone/>
            </a:pPr>
            <a:r>
              <a:rPr lang="en-IN" dirty="0"/>
              <a:t>Does the assignment </a:t>
            </a:r>
            <a:r>
              <a:rPr lang="en-IN" dirty="0">
                <a:solidFill>
                  <a:schemeClr val="accent1"/>
                </a:solidFill>
              </a:rPr>
              <a:t>a = c </a:t>
            </a:r>
            <a:r>
              <a:rPr lang="en-IN" dirty="0"/>
              <a:t>lose a reference to A? </a:t>
            </a:r>
          </a:p>
          <a:p>
            <a:pPr marL="0" indent="0">
              <a:buNone/>
            </a:pPr>
            <a:r>
              <a:rPr lang="en-IN" dirty="0"/>
              <a:t>Do we need to update the reference count of A?</a:t>
            </a:r>
          </a:p>
          <a:p>
            <a:pPr marL="0" indent="0">
              <a:buNone/>
            </a:pPr>
            <a:endParaRPr lang="en-IN" dirty="0"/>
          </a:p>
        </p:txBody>
      </p:sp>
    </p:spTree>
    <p:extLst>
      <p:ext uri="{BB962C8B-B14F-4D97-AF65-F5344CB8AC3E}">
        <p14:creationId xmlns:p14="http://schemas.microsoft.com/office/powerpoint/2010/main" val="812067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Concurrent 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436880" y="1595120"/>
            <a:ext cx="11562080" cy="5059679"/>
          </a:xfrm>
        </p:spPr>
        <p:txBody>
          <a:bodyPr>
            <a:normAutofit fontScale="77500" lnSpcReduction="20000"/>
          </a:bodyPr>
          <a:lstStyle/>
          <a:p>
            <a:pPr marL="0" indent="0">
              <a:buNone/>
            </a:pPr>
            <a:r>
              <a:rPr lang="en-US" dirty="0">
                <a:solidFill>
                  <a:srgbClr val="FF0000"/>
                </a:solidFill>
                <a:latin typeface="Arial" panose="020B0604020202020204" pitchFamily="34" charset="0"/>
                <a:cs typeface="Arial" panose="020B0604020202020204" pitchFamily="34" charset="0"/>
              </a:rPr>
              <a:t>Pause all application threads</a:t>
            </a:r>
          </a:p>
          <a:p>
            <a:pPr marL="0" indent="0">
              <a:buNone/>
            </a:pPr>
            <a:r>
              <a:rPr lang="en-US" dirty="0">
                <a:latin typeface="Arial" panose="020B0604020202020204" pitchFamily="34" charset="0"/>
                <a:cs typeface="Arial" panose="020B0604020202020204" pitchFamily="34" charset="0"/>
              </a:rPr>
              <a:t>Set the reached-bit to 1 and add all the objects referenced by root-set to the Unscanned list</a:t>
            </a:r>
          </a:p>
          <a:p>
            <a:pPr marL="0" indent="0">
              <a:buNone/>
            </a:pPr>
            <a:r>
              <a:rPr lang="en-US" dirty="0">
                <a:solidFill>
                  <a:srgbClr val="FF0000"/>
                </a:solidFill>
                <a:latin typeface="Arial" panose="020B0604020202020204" pitchFamily="34" charset="0"/>
                <a:cs typeface="Arial" panose="020B0604020202020204" pitchFamily="34" charset="0"/>
              </a:rPr>
              <a:t>Resume all application threads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while (Unscanned is not empty) {</a:t>
            </a:r>
          </a:p>
          <a:p>
            <a:pPr marL="0" indent="0">
              <a:buNone/>
            </a:pPr>
            <a:r>
              <a:rPr lang="en-US" dirty="0">
                <a:latin typeface="Arial" panose="020B0604020202020204" pitchFamily="34" charset="0"/>
                <a:cs typeface="Arial" panose="020B0604020202020204" pitchFamily="34" charset="0"/>
              </a:rPr>
              <a:t>    remove some object o from Unscanned;</a:t>
            </a:r>
          </a:p>
          <a:p>
            <a:pPr marL="0" indent="0">
              <a:buNone/>
            </a:pPr>
            <a:r>
              <a:rPr lang="en-US" dirty="0">
                <a:latin typeface="Arial" panose="020B0604020202020204" pitchFamily="34" charset="0"/>
                <a:cs typeface="Arial" panose="020B0604020202020204" pitchFamily="34" charset="0"/>
              </a:rPr>
              <a:t>    for (each object o’ referenced in o) {</a:t>
            </a:r>
          </a:p>
          <a:p>
            <a:pPr marL="0" indent="0">
              <a:buNone/>
            </a:pPr>
            <a:r>
              <a:rPr lang="en-US" dirty="0">
                <a:latin typeface="Arial" panose="020B0604020202020204" pitchFamily="34" charset="0"/>
                <a:cs typeface="Arial" panose="020B0604020202020204" pitchFamily="34" charset="0"/>
              </a:rPr>
              <a:t>        if (o’ reached-bit is 0) {</a:t>
            </a:r>
          </a:p>
          <a:p>
            <a:pPr marL="0" indent="0">
              <a:buNone/>
            </a:pPr>
            <a:r>
              <a:rPr lang="en-US" dirty="0">
                <a:latin typeface="Arial" panose="020B0604020202020204" pitchFamily="34" charset="0"/>
                <a:cs typeface="Arial" panose="020B0604020202020204" pitchFamily="34" charset="0"/>
              </a:rPr>
              <a:t>             set the reached-bit of o’ to 1 </a:t>
            </a:r>
          </a:p>
          <a:p>
            <a:pPr marL="0" indent="0">
              <a:buNone/>
            </a:pPr>
            <a:r>
              <a:rPr lang="en-US" dirty="0">
                <a:latin typeface="Arial" panose="020B0604020202020204" pitchFamily="34" charset="0"/>
                <a:cs typeface="Arial" panose="020B0604020202020204" pitchFamily="34" charset="0"/>
              </a:rPr>
              <a:t>             add o’ to the Unscanned list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Run </a:t>
            </a:r>
            <a:r>
              <a:rPr lang="en-US" dirty="0">
                <a:solidFill>
                  <a:srgbClr val="FF0000"/>
                </a:solidFill>
                <a:latin typeface="Arial" panose="020B0604020202020204" pitchFamily="34" charset="0"/>
                <a:cs typeface="Arial" panose="020B0604020202020204" pitchFamily="34" charset="0"/>
              </a:rPr>
              <a:t>stop the world </a:t>
            </a:r>
            <a:r>
              <a:rPr lang="en-US" dirty="0">
                <a:latin typeface="Arial" panose="020B0604020202020204" pitchFamily="34" charset="0"/>
                <a:cs typeface="Arial" panose="020B0604020202020204" pitchFamily="34" charset="0"/>
              </a:rPr>
              <a:t>mark</a:t>
            </a:r>
          </a:p>
        </p:txBody>
      </p:sp>
    </p:spTree>
    <p:extLst>
      <p:ext uri="{BB962C8B-B14F-4D97-AF65-F5344CB8AC3E}">
        <p14:creationId xmlns:p14="http://schemas.microsoft.com/office/powerpoint/2010/main" val="1311462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normAutofit fontScale="92500" lnSpcReduction="20000"/>
          </a:bodyPr>
          <a:lstStyle/>
          <a:p>
            <a:pPr marL="0" indent="0">
              <a:buNone/>
            </a:pPr>
            <a:r>
              <a:rPr lang="en-IN" dirty="0"/>
              <a:t>int *a = b;</a:t>
            </a:r>
          </a:p>
          <a:p>
            <a:pPr marL="0" indent="0">
              <a:buNone/>
            </a:pPr>
            <a:r>
              <a:rPr lang="en-IN" dirty="0"/>
              <a:t>// b contains a reference to node A</a:t>
            </a:r>
          </a:p>
          <a:p>
            <a:pPr marL="0" indent="0">
              <a:buNone/>
            </a:pPr>
            <a:r>
              <a:rPr lang="en-IN" dirty="0"/>
              <a:t>a = c;</a:t>
            </a:r>
          </a:p>
          <a:p>
            <a:pPr marL="0" indent="0">
              <a:buNone/>
            </a:pPr>
            <a:r>
              <a:rPr lang="en-IN" dirty="0"/>
              <a:t>// c contains a reference to node B</a:t>
            </a:r>
          </a:p>
          <a:p>
            <a:pPr marL="0" indent="0">
              <a:buNone/>
            </a:pPr>
            <a:endParaRPr lang="en-IN" dirty="0"/>
          </a:p>
          <a:p>
            <a:pPr marL="0" indent="0">
              <a:buNone/>
            </a:pPr>
            <a:r>
              <a:rPr lang="en-IN" dirty="0"/>
              <a:t>Does the assignment </a:t>
            </a:r>
            <a:r>
              <a:rPr lang="en-IN" dirty="0">
                <a:solidFill>
                  <a:schemeClr val="accent1"/>
                </a:solidFill>
              </a:rPr>
              <a:t>a = c </a:t>
            </a:r>
            <a:r>
              <a:rPr lang="en-IN" dirty="0"/>
              <a:t>create a new reference to B? Yes. </a:t>
            </a:r>
          </a:p>
          <a:p>
            <a:pPr marL="0" indent="0">
              <a:buNone/>
            </a:pPr>
            <a:r>
              <a:rPr lang="en-IN" dirty="0"/>
              <a:t>Do we need to update the reference count of B? Yes.</a:t>
            </a:r>
          </a:p>
          <a:p>
            <a:pPr marL="0" indent="0">
              <a:buNone/>
            </a:pPr>
            <a:endParaRPr lang="en-IN" dirty="0"/>
          </a:p>
          <a:p>
            <a:pPr marL="0" indent="0">
              <a:buNone/>
            </a:pPr>
            <a:r>
              <a:rPr lang="en-IN" dirty="0"/>
              <a:t>Does the assignment </a:t>
            </a:r>
            <a:r>
              <a:rPr lang="en-IN" dirty="0">
                <a:solidFill>
                  <a:schemeClr val="accent1"/>
                </a:solidFill>
              </a:rPr>
              <a:t>a = c </a:t>
            </a:r>
            <a:r>
              <a:rPr lang="en-IN" dirty="0"/>
              <a:t>lose a reference to A? Yes.</a:t>
            </a:r>
          </a:p>
          <a:p>
            <a:pPr marL="0" indent="0">
              <a:buNone/>
            </a:pPr>
            <a:r>
              <a:rPr lang="en-IN" dirty="0"/>
              <a:t>Do we need to update the reference count of A? Yes.</a:t>
            </a:r>
          </a:p>
          <a:p>
            <a:pPr marL="0" indent="0">
              <a:buNone/>
            </a:pPr>
            <a:endParaRPr lang="en-IN" dirty="0"/>
          </a:p>
        </p:txBody>
      </p:sp>
    </p:spTree>
    <p:extLst>
      <p:ext uri="{BB962C8B-B14F-4D97-AF65-F5344CB8AC3E}">
        <p14:creationId xmlns:p14="http://schemas.microsoft.com/office/powerpoint/2010/main" val="38966552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int *a = b;</a:t>
            </a:r>
          </a:p>
          <a:p>
            <a:pPr marL="0" indent="0">
              <a:buNone/>
            </a:pPr>
            <a:r>
              <a:rPr lang="en-IN" dirty="0"/>
              <a:t>// b contains a reference to node A</a:t>
            </a:r>
          </a:p>
          <a:p>
            <a:pPr marL="0" indent="0">
              <a:buNone/>
            </a:pPr>
            <a:r>
              <a:rPr lang="en-IN" dirty="0"/>
              <a:t>foo(a);</a:t>
            </a:r>
          </a:p>
          <a:p>
            <a:pPr marL="0" indent="0">
              <a:buNone/>
            </a:pPr>
            <a:r>
              <a:rPr lang="en-IN" dirty="0"/>
              <a:t>Does function call create a new reference to node A?</a:t>
            </a:r>
          </a:p>
          <a:p>
            <a:pPr marL="0" indent="0">
              <a:buNone/>
            </a:pPr>
            <a:r>
              <a:rPr lang="en-IN" dirty="0"/>
              <a:t>Do we need to update the reference count of A?</a:t>
            </a:r>
          </a:p>
          <a:p>
            <a:pPr marL="0" indent="0">
              <a:buNone/>
            </a:pPr>
            <a:endParaRPr lang="en-IN" dirty="0"/>
          </a:p>
        </p:txBody>
      </p:sp>
      <p:sp>
        <p:nvSpPr>
          <p:cNvPr id="4" name="TextBox 3">
            <a:extLst>
              <a:ext uri="{FF2B5EF4-FFF2-40B4-BE49-F238E27FC236}">
                <a16:creationId xmlns:a16="http://schemas.microsoft.com/office/drawing/2014/main" id="{A2476E0C-B2B5-4B95-9413-A153EE283284}"/>
              </a:ext>
            </a:extLst>
          </p:cNvPr>
          <p:cNvSpPr txBox="1"/>
          <p:nvPr/>
        </p:nvSpPr>
        <p:spPr>
          <a:xfrm>
            <a:off x="7965440" y="1950720"/>
            <a:ext cx="224536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foo(int *obj)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5570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int *a = b;</a:t>
            </a:r>
          </a:p>
          <a:p>
            <a:pPr marL="0" indent="0">
              <a:buNone/>
            </a:pPr>
            <a:r>
              <a:rPr lang="en-IN" dirty="0"/>
              <a:t>// b contains a reference to node A</a:t>
            </a:r>
          </a:p>
          <a:p>
            <a:pPr marL="0" indent="0">
              <a:buNone/>
            </a:pPr>
            <a:r>
              <a:rPr lang="en-IN" dirty="0"/>
              <a:t>foo(a);</a:t>
            </a:r>
          </a:p>
          <a:p>
            <a:pPr marL="0" indent="0">
              <a:buNone/>
            </a:pPr>
            <a:r>
              <a:rPr lang="en-IN" dirty="0"/>
              <a:t>Does function call create a new reference to node A? Yes.</a:t>
            </a:r>
          </a:p>
          <a:p>
            <a:pPr marL="0" indent="0">
              <a:buNone/>
            </a:pPr>
            <a:r>
              <a:rPr lang="en-IN" dirty="0"/>
              <a:t>Do we need to update the reference count of A? Yes.</a:t>
            </a:r>
          </a:p>
          <a:p>
            <a:pPr marL="0" indent="0">
              <a:buNone/>
            </a:pPr>
            <a:endParaRPr lang="en-IN" dirty="0"/>
          </a:p>
        </p:txBody>
      </p:sp>
      <p:sp>
        <p:nvSpPr>
          <p:cNvPr id="4" name="TextBox 3">
            <a:extLst>
              <a:ext uri="{FF2B5EF4-FFF2-40B4-BE49-F238E27FC236}">
                <a16:creationId xmlns:a16="http://schemas.microsoft.com/office/drawing/2014/main" id="{A2476E0C-B2B5-4B95-9413-A153EE283284}"/>
              </a:ext>
            </a:extLst>
          </p:cNvPr>
          <p:cNvSpPr txBox="1"/>
          <p:nvPr/>
        </p:nvSpPr>
        <p:spPr>
          <a:xfrm>
            <a:off x="7965440" y="1950720"/>
            <a:ext cx="224536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foo(int *obj)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2028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F077-8778-4513-9B69-A8D75B6F07F3}"/>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841B0B11-625E-4A3C-9BC5-ED011955CDDD}"/>
              </a:ext>
            </a:extLst>
          </p:cNvPr>
          <p:cNvSpPr>
            <a:spLocks noGrp="1"/>
          </p:cNvSpPr>
          <p:nvPr>
            <p:ph idx="1"/>
          </p:nvPr>
        </p:nvSpPr>
        <p:spPr/>
        <p:txBody>
          <a:bodyPr>
            <a:normAutofit fontScale="92500" lnSpcReduction="20000"/>
          </a:bodyPr>
          <a:lstStyle/>
          <a:p>
            <a:pPr marL="0" indent="0">
              <a:buNone/>
            </a:pPr>
            <a:r>
              <a:rPr lang="en-US" dirty="0"/>
              <a:t>int *foo(int *a, int *b) {</a:t>
            </a:r>
          </a:p>
          <a:p>
            <a:pPr marL="0" indent="0">
              <a:buNone/>
            </a:pPr>
            <a:r>
              <a:rPr lang="en-US" dirty="0"/>
              <a:t>    int *c = b-&gt;next;</a:t>
            </a:r>
          </a:p>
          <a:p>
            <a:pPr marL="0" indent="0">
              <a:buNone/>
            </a:pPr>
            <a:r>
              <a:rPr lang="en-US" dirty="0"/>
              <a:t>    b-&gt;next = NULL;</a:t>
            </a:r>
          </a:p>
          <a:p>
            <a:pPr marL="0" indent="0">
              <a:buNone/>
            </a:pPr>
            <a:r>
              <a:rPr lang="en-US" dirty="0"/>
              <a:t>    return c;</a:t>
            </a:r>
          </a:p>
          <a:p>
            <a:pPr marL="0" indent="0">
              <a:buNone/>
            </a:pPr>
            <a:r>
              <a:rPr lang="en-US" dirty="0"/>
              <a:t>}</a:t>
            </a:r>
          </a:p>
          <a:p>
            <a:pPr marL="0" indent="0">
              <a:buNone/>
            </a:pPr>
            <a:endParaRPr lang="en-US" dirty="0"/>
          </a:p>
          <a:p>
            <a:pPr marL="0" indent="0">
              <a:buNone/>
            </a:pPr>
            <a:r>
              <a:rPr lang="en-US" dirty="0"/>
              <a:t>a points to node A</a:t>
            </a:r>
          </a:p>
          <a:p>
            <a:pPr marL="0" indent="0">
              <a:buNone/>
            </a:pPr>
            <a:r>
              <a:rPr lang="en-US" dirty="0"/>
              <a:t>b points to node B</a:t>
            </a:r>
          </a:p>
          <a:p>
            <a:pPr marL="0" indent="0">
              <a:buNone/>
            </a:pPr>
            <a:r>
              <a:rPr lang="en-US" dirty="0"/>
              <a:t>c points to node C</a:t>
            </a:r>
          </a:p>
          <a:p>
            <a:pPr marL="0" indent="0">
              <a:buNone/>
            </a:pPr>
            <a:r>
              <a:rPr lang="en-US" dirty="0"/>
              <a:t>Before returning from the function, do we need to decrement the reference count of A, B and C?</a:t>
            </a:r>
          </a:p>
        </p:txBody>
      </p:sp>
    </p:spTree>
    <p:extLst>
      <p:ext uri="{BB962C8B-B14F-4D97-AF65-F5344CB8AC3E}">
        <p14:creationId xmlns:p14="http://schemas.microsoft.com/office/powerpoint/2010/main" val="317514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F077-8778-4513-9B69-A8D75B6F07F3}"/>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841B0B11-625E-4A3C-9BC5-ED011955CDDD}"/>
              </a:ext>
            </a:extLst>
          </p:cNvPr>
          <p:cNvSpPr>
            <a:spLocks noGrp="1"/>
          </p:cNvSpPr>
          <p:nvPr>
            <p:ph idx="1"/>
          </p:nvPr>
        </p:nvSpPr>
        <p:spPr/>
        <p:txBody>
          <a:bodyPr>
            <a:normAutofit fontScale="85000" lnSpcReduction="20000"/>
          </a:bodyPr>
          <a:lstStyle/>
          <a:p>
            <a:pPr marL="0" indent="0">
              <a:buNone/>
            </a:pPr>
            <a:r>
              <a:rPr lang="en-US" dirty="0"/>
              <a:t>int *foo(int *a, int *b) {</a:t>
            </a:r>
          </a:p>
          <a:p>
            <a:pPr marL="0" indent="0">
              <a:buNone/>
            </a:pPr>
            <a:r>
              <a:rPr lang="en-US" dirty="0"/>
              <a:t>    int *c = b-&gt;next;</a:t>
            </a:r>
          </a:p>
          <a:p>
            <a:pPr marL="0" indent="0">
              <a:buNone/>
            </a:pPr>
            <a:r>
              <a:rPr lang="en-US" dirty="0"/>
              <a:t>    b-&gt;next = NULL;</a:t>
            </a:r>
          </a:p>
          <a:p>
            <a:pPr marL="0" indent="0">
              <a:buNone/>
            </a:pPr>
            <a:r>
              <a:rPr lang="en-US" dirty="0"/>
              <a:t>    return c;</a:t>
            </a:r>
          </a:p>
          <a:p>
            <a:pPr marL="0" indent="0">
              <a:buNone/>
            </a:pPr>
            <a:r>
              <a:rPr lang="en-US" dirty="0"/>
              <a:t>}</a:t>
            </a:r>
          </a:p>
          <a:p>
            <a:pPr marL="0" indent="0">
              <a:buNone/>
            </a:pPr>
            <a:endParaRPr lang="en-US" dirty="0"/>
          </a:p>
          <a:p>
            <a:pPr marL="0" indent="0">
              <a:buNone/>
            </a:pPr>
            <a:r>
              <a:rPr lang="en-US" dirty="0"/>
              <a:t>a points to node A</a:t>
            </a:r>
          </a:p>
          <a:p>
            <a:pPr marL="0" indent="0">
              <a:buNone/>
            </a:pPr>
            <a:r>
              <a:rPr lang="en-US" dirty="0"/>
              <a:t>b points to node B</a:t>
            </a:r>
          </a:p>
          <a:p>
            <a:pPr marL="0" indent="0">
              <a:buNone/>
            </a:pPr>
            <a:r>
              <a:rPr lang="en-US" dirty="0"/>
              <a:t>c points to node C</a:t>
            </a:r>
          </a:p>
          <a:p>
            <a:pPr marL="0" indent="0">
              <a:buNone/>
            </a:pPr>
            <a:r>
              <a:rPr lang="en-US" dirty="0"/>
              <a:t>Before returning from the function, do we need to decrement the reference count of A, B and C? Yes for A and B. No for C.</a:t>
            </a:r>
          </a:p>
        </p:txBody>
      </p:sp>
    </p:spTree>
    <p:extLst>
      <p:ext uri="{BB962C8B-B14F-4D97-AF65-F5344CB8AC3E}">
        <p14:creationId xmlns:p14="http://schemas.microsoft.com/office/powerpoint/2010/main" val="130334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int *a = foo();</a:t>
            </a:r>
          </a:p>
          <a:p>
            <a:pPr marL="0" indent="0">
              <a:buNone/>
            </a:pPr>
            <a:r>
              <a:rPr lang="en-IN" dirty="0"/>
              <a:t>// foo is returning a reference to node A</a:t>
            </a:r>
          </a:p>
          <a:p>
            <a:pPr marL="0" indent="0">
              <a:buNone/>
            </a:pPr>
            <a:r>
              <a:rPr lang="en-IN" dirty="0"/>
              <a:t>Does this assignment create a new reference to </a:t>
            </a:r>
            <a:r>
              <a:rPr lang="en-IN"/>
              <a:t>A?</a:t>
            </a:r>
            <a:endParaRPr lang="en-IN" dirty="0"/>
          </a:p>
          <a:p>
            <a:pPr marL="0" indent="0">
              <a:buNone/>
            </a:pPr>
            <a:r>
              <a:rPr lang="en-IN" dirty="0"/>
              <a:t>Do we need to update the reference count of A?</a:t>
            </a:r>
          </a:p>
          <a:p>
            <a:pPr marL="0" indent="0">
              <a:buNone/>
            </a:pPr>
            <a:endParaRPr lang="en-IN" dirty="0"/>
          </a:p>
        </p:txBody>
      </p:sp>
    </p:spTree>
    <p:extLst>
      <p:ext uri="{BB962C8B-B14F-4D97-AF65-F5344CB8AC3E}">
        <p14:creationId xmlns:p14="http://schemas.microsoft.com/office/powerpoint/2010/main" val="22569595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D589-CB17-4FE8-A30F-F958E78C5D32}"/>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029D95B1-3FFB-499C-BC47-ED2AA05E7BBA}"/>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int *a = foo();</a:t>
            </a:r>
          </a:p>
          <a:p>
            <a:pPr marL="0" indent="0">
              <a:buNone/>
            </a:pPr>
            <a:r>
              <a:rPr lang="en-IN" dirty="0"/>
              <a:t>// foo is returning a reference to node A</a:t>
            </a:r>
          </a:p>
          <a:p>
            <a:pPr marL="0" indent="0">
              <a:buNone/>
            </a:pPr>
            <a:r>
              <a:rPr lang="en-IN" dirty="0"/>
              <a:t>Does this assignment create a new reference to A? Yes.</a:t>
            </a:r>
          </a:p>
          <a:p>
            <a:pPr marL="0" indent="0">
              <a:buNone/>
            </a:pPr>
            <a:r>
              <a:rPr lang="en-IN" dirty="0"/>
              <a:t>Do we need to update the reference count of A? No.</a:t>
            </a:r>
          </a:p>
          <a:p>
            <a:pPr marL="0" indent="0">
              <a:buNone/>
            </a:pPr>
            <a:endParaRPr lang="en-IN" dirty="0"/>
          </a:p>
        </p:txBody>
      </p:sp>
    </p:spTree>
    <p:extLst>
      <p:ext uri="{BB962C8B-B14F-4D97-AF65-F5344CB8AC3E}">
        <p14:creationId xmlns:p14="http://schemas.microsoft.com/office/powerpoint/2010/main" val="224422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950-036A-47B8-837D-52543060BEC3}"/>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FC66C9AE-E550-44AE-A203-8B7E45DE5C3B}"/>
              </a:ext>
            </a:extLst>
          </p:cNvPr>
          <p:cNvSpPr>
            <a:spLocks noGrp="1"/>
          </p:cNvSpPr>
          <p:nvPr>
            <p:ph idx="1"/>
          </p:nvPr>
        </p:nvSpPr>
        <p:spPr/>
        <p:txBody>
          <a:bodyPr/>
          <a:lstStyle/>
          <a:p>
            <a:r>
              <a:rPr lang="en-US" dirty="0">
                <a:solidFill>
                  <a:schemeClr val="accent1"/>
                </a:solidFill>
              </a:rPr>
              <a:t>malloc</a:t>
            </a:r>
            <a:r>
              <a:rPr lang="en-US" dirty="0"/>
              <a:t> sets the reference count of the object to 1</a:t>
            </a:r>
          </a:p>
          <a:p>
            <a:endParaRPr lang="en-US" dirty="0"/>
          </a:p>
          <a:p>
            <a:r>
              <a:rPr lang="en-US" dirty="0"/>
              <a:t>An object is deleted when the reference count becomes 0 </a:t>
            </a:r>
          </a:p>
          <a:p>
            <a:pPr lvl="1"/>
            <a:r>
              <a:rPr lang="en-US" dirty="0"/>
              <a:t>When an object </a:t>
            </a:r>
            <a:r>
              <a:rPr lang="en-US" dirty="0">
                <a:solidFill>
                  <a:schemeClr val="accent1"/>
                </a:solidFill>
              </a:rPr>
              <a:t>o</a:t>
            </a:r>
            <a:r>
              <a:rPr lang="en-US" dirty="0"/>
              <a:t> is deleted, the reference counts of all objects referenced by </a:t>
            </a:r>
            <a:r>
              <a:rPr lang="en-US" dirty="0">
                <a:solidFill>
                  <a:schemeClr val="accent1"/>
                </a:solidFill>
              </a:rPr>
              <a:t>o </a:t>
            </a:r>
            <a:r>
              <a:rPr lang="en-US" dirty="0"/>
              <a:t>are also decremented</a:t>
            </a:r>
          </a:p>
          <a:p>
            <a:pPr lvl="1"/>
            <a:r>
              <a:rPr lang="en-US" dirty="0"/>
              <a:t>This step may recursively delete some more objects</a:t>
            </a:r>
          </a:p>
          <a:p>
            <a:endParaRPr lang="en-IN" dirty="0"/>
          </a:p>
        </p:txBody>
      </p:sp>
    </p:spTree>
    <p:extLst>
      <p:ext uri="{BB962C8B-B14F-4D97-AF65-F5344CB8AC3E}">
        <p14:creationId xmlns:p14="http://schemas.microsoft.com/office/powerpoint/2010/main" val="14492679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8B87-6347-42DB-8484-EC1E11BF059A}"/>
              </a:ext>
            </a:extLst>
          </p:cNvPr>
          <p:cNvSpPr>
            <a:spLocks noGrp="1"/>
          </p:cNvSpPr>
          <p:nvPr>
            <p:ph type="title"/>
          </p:nvPr>
        </p:nvSpPr>
        <p:spPr/>
        <p:txBody>
          <a:bodyPr/>
          <a:lstStyle/>
          <a:p>
            <a:r>
              <a:rPr lang="en-US" dirty="0"/>
              <a:t>Reference counting</a:t>
            </a:r>
          </a:p>
        </p:txBody>
      </p:sp>
      <p:sp>
        <p:nvSpPr>
          <p:cNvPr id="3" name="Content Placeholder 2">
            <a:extLst>
              <a:ext uri="{FF2B5EF4-FFF2-40B4-BE49-F238E27FC236}">
                <a16:creationId xmlns:a16="http://schemas.microsoft.com/office/drawing/2014/main" id="{FFC46E4A-1ED3-4646-AF8A-1782E4BD2D9C}"/>
              </a:ext>
            </a:extLst>
          </p:cNvPr>
          <p:cNvSpPr>
            <a:spLocks noGrp="1"/>
          </p:cNvSpPr>
          <p:nvPr>
            <p:ph idx="1"/>
          </p:nvPr>
        </p:nvSpPr>
        <p:spPr/>
        <p:txBody>
          <a:bodyPr/>
          <a:lstStyle/>
          <a:p>
            <a:r>
              <a:rPr lang="en-US" dirty="0"/>
              <a:t>An object </a:t>
            </a:r>
            <a:r>
              <a:rPr lang="en-US" dirty="0">
                <a:solidFill>
                  <a:schemeClr val="accent1"/>
                </a:solidFill>
              </a:rPr>
              <a:t>o</a:t>
            </a:r>
            <a:r>
              <a:rPr lang="en-US" dirty="0"/>
              <a:t> is reachable if some reachable objects store a reference to </a:t>
            </a:r>
            <a:r>
              <a:rPr lang="en-US" dirty="0">
                <a:solidFill>
                  <a:schemeClr val="accent1"/>
                </a:solidFill>
              </a:rPr>
              <a:t>o</a:t>
            </a:r>
            <a:endParaRPr lang="en-US" dirty="0"/>
          </a:p>
          <a:p>
            <a:endParaRPr lang="en-US" dirty="0"/>
          </a:p>
          <a:p>
            <a:r>
              <a:rPr lang="en-US" dirty="0"/>
              <a:t>Track the number of references to an object from reachable objects</a:t>
            </a:r>
          </a:p>
          <a:p>
            <a:endParaRPr lang="en-US" dirty="0"/>
          </a:p>
          <a:p>
            <a:r>
              <a:rPr lang="en-US" dirty="0"/>
              <a:t>When the number of references becomes zero delete the object</a:t>
            </a:r>
          </a:p>
          <a:p>
            <a:endParaRPr lang="en-US" dirty="0"/>
          </a:p>
          <a:p>
            <a:pPr marL="0" indent="0">
              <a:buNone/>
            </a:pPr>
            <a:r>
              <a:rPr lang="en-US" dirty="0"/>
              <a:t>Section: 7.5.3 -  </a:t>
            </a:r>
            <a:r>
              <a:rPr lang="en-US" dirty="0" err="1"/>
              <a:t>Aho</a:t>
            </a:r>
            <a:r>
              <a:rPr lang="en-US" dirty="0"/>
              <a:t>, Ullman, </a:t>
            </a:r>
            <a:r>
              <a:rPr lang="en-US" dirty="0" err="1"/>
              <a:t>Sethi</a:t>
            </a:r>
            <a:r>
              <a:rPr lang="en-US" dirty="0"/>
              <a:t>, and Lam</a:t>
            </a:r>
          </a:p>
        </p:txBody>
      </p:sp>
    </p:spTree>
    <p:extLst>
      <p:ext uri="{BB962C8B-B14F-4D97-AF65-F5344CB8AC3E}">
        <p14:creationId xmlns:p14="http://schemas.microsoft.com/office/powerpoint/2010/main" val="26234187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27C0C-ADEE-43E1-A9FC-86C78807664E}"/>
              </a:ext>
            </a:extLst>
          </p:cNvPr>
          <p:cNvSpPr>
            <a:spLocks noGrp="1"/>
          </p:cNvSpPr>
          <p:nvPr>
            <p:ph type="title"/>
          </p:nvPr>
        </p:nvSpPr>
        <p:spPr/>
        <p:txBody>
          <a:bodyPr/>
          <a:lstStyle/>
          <a:p>
            <a:r>
              <a:rPr lang="en-US" dirty="0"/>
              <a:t>Reference counting</a:t>
            </a:r>
          </a:p>
        </p:txBody>
      </p:sp>
      <p:sp>
        <p:nvSpPr>
          <p:cNvPr id="3" name="Content Placeholder 2">
            <a:extLst>
              <a:ext uri="{FF2B5EF4-FFF2-40B4-BE49-F238E27FC236}">
                <a16:creationId xmlns:a16="http://schemas.microsoft.com/office/drawing/2014/main" id="{8273A711-85B8-45BB-8906-8D5FF3DEB8BF}"/>
              </a:ext>
            </a:extLst>
          </p:cNvPr>
          <p:cNvSpPr>
            <a:spLocks noGrp="1"/>
          </p:cNvSpPr>
          <p:nvPr>
            <p:ph idx="1"/>
          </p:nvPr>
        </p:nvSpPr>
        <p:spPr/>
        <p:txBody>
          <a:bodyPr/>
          <a:lstStyle/>
          <a:p>
            <a:r>
              <a:rPr lang="en-US" dirty="0"/>
              <a:t>Object allocation: the reference count of the new object is set to 1</a:t>
            </a:r>
          </a:p>
          <a:p>
            <a:pPr lvl="1"/>
            <a:r>
              <a:rPr lang="en-US" dirty="0"/>
              <a:t>p = malloc(100);</a:t>
            </a:r>
          </a:p>
          <a:p>
            <a:pPr lvl="1"/>
            <a:r>
              <a:rPr lang="en-US" dirty="0"/>
              <a:t>the reference count of p is 1</a:t>
            </a:r>
          </a:p>
          <a:p>
            <a:pPr lvl="1"/>
            <a:endParaRPr lang="en-US" dirty="0"/>
          </a:p>
          <a:p>
            <a:r>
              <a:rPr lang="en-US" dirty="0"/>
              <a:t>Reference assignments: for assignment u = v, where u and v are references</a:t>
            </a:r>
          </a:p>
          <a:p>
            <a:pPr lvl="1"/>
            <a:r>
              <a:rPr lang="en-US" dirty="0" err="1"/>
              <a:t>rc</a:t>
            </a:r>
            <a:r>
              <a:rPr lang="en-US" dirty="0"/>
              <a:t>(v) = </a:t>
            </a:r>
            <a:r>
              <a:rPr lang="en-US" dirty="0" err="1"/>
              <a:t>rc</a:t>
            </a:r>
            <a:r>
              <a:rPr lang="en-US" dirty="0"/>
              <a:t>(v) + 1</a:t>
            </a:r>
          </a:p>
          <a:p>
            <a:pPr lvl="1"/>
            <a:r>
              <a:rPr lang="en-US" dirty="0" err="1"/>
              <a:t>rc</a:t>
            </a:r>
            <a:r>
              <a:rPr lang="en-US" dirty="0"/>
              <a:t>(u) = </a:t>
            </a:r>
            <a:r>
              <a:rPr lang="en-US" dirty="0" err="1"/>
              <a:t>rc</a:t>
            </a:r>
            <a:r>
              <a:rPr lang="en-US" dirty="0"/>
              <a:t>(u) – 1;  if (</a:t>
            </a:r>
            <a:r>
              <a:rPr lang="en-US" dirty="0" err="1"/>
              <a:t>rc</a:t>
            </a:r>
            <a:r>
              <a:rPr lang="en-US" dirty="0"/>
              <a:t>(u) == 0) free(u)</a:t>
            </a:r>
          </a:p>
        </p:txBody>
      </p:sp>
    </p:spTree>
    <p:extLst>
      <p:ext uri="{BB962C8B-B14F-4D97-AF65-F5344CB8AC3E}">
        <p14:creationId xmlns:p14="http://schemas.microsoft.com/office/powerpoint/2010/main" val="147977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5" name="TextBox 4">
            <a:extLst>
              <a:ext uri="{FF2B5EF4-FFF2-40B4-BE49-F238E27FC236}">
                <a16:creationId xmlns:a16="http://schemas.microsoft.com/office/drawing/2014/main" id="{235B2439-92EF-483B-B0B3-C4304F9B0DF3}"/>
              </a:ext>
            </a:extLst>
          </p:cNvPr>
          <p:cNvSpPr txBox="1"/>
          <p:nvPr/>
        </p:nvSpPr>
        <p:spPr>
          <a:xfrm>
            <a:off x="6522720" y="7820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7" name="TextBox 6">
            <a:extLst>
              <a:ext uri="{FF2B5EF4-FFF2-40B4-BE49-F238E27FC236}">
                <a16:creationId xmlns:a16="http://schemas.microsoft.com/office/drawing/2014/main" id="{BE9E00F7-00D9-5D92-BF11-248CE1214BEE}"/>
              </a:ext>
            </a:extLst>
          </p:cNvPr>
          <p:cNvSpPr txBox="1"/>
          <p:nvPr/>
        </p:nvSpPr>
        <p:spPr>
          <a:xfrm>
            <a:off x="6405880" y="1240000"/>
            <a:ext cx="511145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id="{02DB8CC4-11BE-D64B-E74F-9360D65326E2}"/>
              </a:ext>
            </a:extLst>
          </p:cNvPr>
          <p:cNvSpPr>
            <a:spLocks noGrp="1"/>
          </p:cNvSpPr>
          <p:nvPr>
            <p:ph idx="1"/>
          </p:nvPr>
        </p:nvSpPr>
        <p:spPr>
          <a:xfrm>
            <a:off x="185056" y="1411964"/>
            <a:ext cx="10515600" cy="4351338"/>
          </a:xfrm>
        </p:spPr>
        <p:txBody>
          <a:bodyPr/>
          <a:lstStyle/>
          <a:p>
            <a:pPr marL="0" indent="0">
              <a:lnSpc>
                <a:spcPct val="100000"/>
              </a:lnSpc>
              <a:buNone/>
            </a:pPr>
            <a:r>
              <a:rPr lang="en-US" sz="2400" dirty="0">
                <a:solidFill>
                  <a:schemeClr val="accent1"/>
                </a:solidFill>
              </a:rPr>
              <a:t>GC kicks in before line-7.</a:t>
            </a:r>
          </a:p>
          <a:p>
            <a:pPr marL="0" indent="0">
              <a:lnSpc>
                <a:spcPct val="100000"/>
              </a:lnSpc>
              <a:buNone/>
            </a:pPr>
            <a:r>
              <a:rPr lang="en-US" sz="2400" dirty="0">
                <a:solidFill>
                  <a:schemeClr val="accent1"/>
                </a:solidFill>
              </a:rPr>
              <a:t>Stop the world starts after line-10.</a:t>
            </a:r>
            <a:endParaRPr lang="en-IN" sz="2400" dirty="0">
              <a:solidFill>
                <a:schemeClr val="accent1"/>
              </a:solidFill>
            </a:endParaRPr>
          </a:p>
          <a:p>
            <a:pPr marL="0" indent="0">
              <a:buNone/>
            </a:pPr>
            <a:endParaRPr lang="en-IN" dirty="0"/>
          </a:p>
        </p:txBody>
      </p:sp>
    </p:spTree>
    <p:extLst>
      <p:ext uri="{BB962C8B-B14F-4D97-AF65-F5344CB8AC3E}">
        <p14:creationId xmlns:p14="http://schemas.microsoft.com/office/powerpoint/2010/main" val="26269860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72B-54E7-4CBD-B955-95096C65008C}"/>
              </a:ext>
            </a:extLst>
          </p:cNvPr>
          <p:cNvSpPr>
            <a:spLocks noGrp="1"/>
          </p:cNvSpPr>
          <p:nvPr>
            <p:ph type="title"/>
          </p:nvPr>
        </p:nvSpPr>
        <p:spPr/>
        <p:txBody>
          <a:bodyPr/>
          <a:lstStyle/>
          <a:p>
            <a:r>
              <a:rPr lang="en-US"/>
              <a:t>Reference counting</a:t>
            </a:r>
            <a:endParaRPr lang="en-US" dirty="0"/>
          </a:p>
        </p:txBody>
      </p:sp>
      <p:sp>
        <p:nvSpPr>
          <p:cNvPr id="3" name="Content Placeholder 2">
            <a:extLst>
              <a:ext uri="{FF2B5EF4-FFF2-40B4-BE49-F238E27FC236}">
                <a16:creationId xmlns:a16="http://schemas.microsoft.com/office/drawing/2014/main" id="{5D3356BF-3389-4CE7-A41A-9559AD05832F}"/>
              </a:ext>
            </a:extLst>
          </p:cNvPr>
          <p:cNvSpPr>
            <a:spLocks noGrp="1"/>
          </p:cNvSpPr>
          <p:nvPr>
            <p:ph idx="1"/>
          </p:nvPr>
        </p:nvSpPr>
        <p:spPr/>
        <p:txBody>
          <a:bodyPr>
            <a:normAutofit fontScale="92500" lnSpcReduction="10000"/>
          </a:bodyPr>
          <a:lstStyle/>
          <a:p>
            <a:r>
              <a:rPr lang="en-US" dirty="0"/>
              <a:t>When an object </a:t>
            </a:r>
            <a:r>
              <a:rPr lang="en-US" dirty="0">
                <a:solidFill>
                  <a:schemeClr val="accent1"/>
                </a:solidFill>
              </a:rPr>
              <a:t>o</a:t>
            </a:r>
            <a:r>
              <a:rPr lang="en-US" dirty="0"/>
              <a:t> is deleted:</a:t>
            </a:r>
          </a:p>
          <a:p>
            <a:pPr lvl="1"/>
            <a:r>
              <a:rPr lang="en-US" dirty="0"/>
              <a:t>for every reference</a:t>
            </a:r>
            <a:r>
              <a:rPr lang="en-US" dirty="0">
                <a:solidFill>
                  <a:schemeClr val="accent1"/>
                </a:solidFill>
              </a:rPr>
              <a:t> </a:t>
            </a:r>
            <a:r>
              <a:rPr lang="en-US" b="1" dirty="0">
                <a:solidFill>
                  <a:schemeClr val="accent1"/>
                </a:solidFill>
              </a:rPr>
              <a:t>o’</a:t>
            </a:r>
            <a:r>
              <a:rPr lang="en-US" dirty="0">
                <a:solidFill>
                  <a:schemeClr val="accent1"/>
                </a:solidFill>
              </a:rPr>
              <a:t> </a:t>
            </a:r>
            <a:r>
              <a:rPr lang="en-US" dirty="0"/>
              <a:t>contained in </a:t>
            </a:r>
            <a:r>
              <a:rPr lang="en-US" dirty="0">
                <a:solidFill>
                  <a:schemeClr val="accent1"/>
                </a:solidFill>
              </a:rPr>
              <a:t>o</a:t>
            </a:r>
          </a:p>
          <a:p>
            <a:pPr lvl="2"/>
            <a:r>
              <a:rPr lang="en-US" dirty="0" err="1"/>
              <a:t>rc</a:t>
            </a:r>
            <a:r>
              <a:rPr lang="en-US" dirty="0"/>
              <a:t>(o’) = </a:t>
            </a:r>
            <a:r>
              <a:rPr lang="en-US" dirty="0" err="1"/>
              <a:t>rc</a:t>
            </a:r>
            <a:r>
              <a:rPr lang="en-US" dirty="0"/>
              <a:t>(o’) – 1;  if (</a:t>
            </a:r>
            <a:r>
              <a:rPr lang="en-US" dirty="0" err="1"/>
              <a:t>rc</a:t>
            </a:r>
            <a:r>
              <a:rPr lang="en-US" dirty="0"/>
              <a:t>(o’) == 0)  free(o’)</a:t>
            </a:r>
          </a:p>
          <a:p>
            <a:pPr lvl="2"/>
            <a:endParaRPr lang="en-US" dirty="0"/>
          </a:p>
          <a:p>
            <a:r>
              <a:rPr lang="en-US" dirty="0"/>
              <a:t>When a procedure is called</a:t>
            </a:r>
          </a:p>
          <a:p>
            <a:pPr lvl="1"/>
            <a:r>
              <a:rPr lang="en-US" dirty="0"/>
              <a:t>for every reference </a:t>
            </a:r>
            <a:r>
              <a:rPr lang="en-US" dirty="0">
                <a:solidFill>
                  <a:schemeClr val="accent1"/>
                </a:solidFill>
              </a:rPr>
              <a:t>o</a:t>
            </a:r>
            <a:r>
              <a:rPr lang="en-US" dirty="0"/>
              <a:t> passed as argument</a:t>
            </a:r>
          </a:p>
          <a:p>
            <a:pPr lvl="2"/>
            <a:r>
              <a:rPr lang="en-US" dirty="0" err="1"/>
              <a:t>rc</a:t>
            </a:r>
            <a:r>
              <a:rPr lang="en-US" dirty="0"/>
              <a:t>(o) = </a:t>
            </a:r>
            <a:r>
              <a:rPr lang="en-US" dirty="0" err="1"/>
              <a:t>rc</a:t>
            </a:r>
            <a:r>
              <a:rPr lang="en-US" dirty="0"/>
              <a:t>(o) + 1</a:t>
            </a:r>
          </a:p>
          <a:p>
            <a:pPr lvl="2"/>
            <a:endParaRPr lang="en-US" dirty="0"/>
          </a:p>
          <a:p>
            <a:r>
              <a:rPr lang="en-US" dirty="0"/>
              <a:t>When a function returns</a:t>
            </a:r>
          </a:p>
          <a:p>
            <a:pPr lvl="1"/>
            <a:r>
              <a:rPr lang="en-US" dirty="0"/>
              <a:t>for every reference </a:t>
            </a:r>
            <a:r>
              <a:rPr lang="en-US" dirty="0">
                <a:solidFill>
                  <a:schemeClr val="accent1"/>
                </a:solidFill>
              </a:rPr>
              <a:t>o</a:t>
            </a:r>
            <a:r>
              <a:rPr lang="en-US" dirty="0"/>
              <a:t> (except return value) contained in local variables and arguments</a:t>
            </a:r>
          </a:p>
          <a:p>
            <a:pPr lvl="2"/>
            <a:r>
              <a:rPr lang="en-US" dirty="0" err="1"/>
              <a:t>rc</a:t>
            </a:r>
            <a:r>
              <a:rPr lang="en-US" dirty="0"/>
              <a:t>(o) = </a:t>
            </a:r>
            <a:r>
              <a:rPr lang="en-US" dirty="0" err="1"/>
              <a:t>rc</a:t>
            </a:r>
            <a:r>
              <a:rPr lang="en-US" dirty="0"/>
              <a:t>(o) – 1;  if (</a:t>
            </a:r>
            <a:r>
              <a:rPr lang="en-US" dirty="0" err="1"/>
              <a:t>rc</a:t>
            </a:r>
            <a:r>
              <a:rPr lang="en-US" dirty="0"/>
              <a:t>(o) == 0) free(o)</a:t>
            </a:r>
          </a:p>
        </p:txBody>
      </p:sp>
    </p:spTree>
    <p:extLst>
      <p:ext uri="{BB962C8B-B14F-4D97-AF65-F5344CB8AC3E}">
        <p14:creationId xmlns:p14="http://schemas.microsoft.com/office/powerpoint/2010/main" val="33573694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p:txBody>
          <a:bodyPr/>
          <a:lstStyle/>
          <a:p>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243840"/>
            <a:ext cx="5074920" cy="646330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*list = NULL;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head = list;</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5;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9;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NULL;</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5B2439-92EF-483B-B0B3-C4304F9B0DF3}"/>
              </a:ext>
            </a:extLst>
          </p:cNvPr>
          <p:cNvSpPr txBox="1"/>
          <p:nvPr/>
        </p:nvSpPr>
        <p:spPr>
          <a:xfrm>
            <a:off x="3403600" y="2092960"/>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Tree>
    <p:extLst>
      <p:ext uri="{BB962C8B-B14F-4D97-AF65-F5344CB8AC3E}">
        <p14:creationId xmlns:p14="http://schemas.microsoft.com/office/powerpoint/2010/main" val="35502555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p:txBody>
          <a:bodyPr/>
          <a:lstStyle/>
          <a:p>
            <a:r>
              <a:rPr lang="en-US" dirty="0"/>
              <a:t>After Line-1</a:t>
            </a:r>
          </a:p>
          <a:p>
            <a:endParaRPr lang="en-US" dirty="0"/>
          </a:p>
          <a:p>
            <a:endParaRPr lang="en-US" dirty="0"/>
          </a:p>
          <a:p>
            <a:r>
              <a:rPr lang="en-US" dirty="0"/>
              <a:t>After Line-3 first iteration</a:t>
            </a:r>
          </a:p>
          <a:p>
            <a:endParaRPr lang="en-US" dirty="0"/>
          </a:p>
          <a:p>
            <a:endParaRPr lang="en-US" dirty="0"/>
          </a:p>
          <a:p>
            <a:r>
              <a:rPr lang="en-US" dirty="0"/>
              <a:t>After Line-4 first iteration</a:t>
            </a:r>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243840"/>
            <a:ext cx="5074920" cy="646330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*list = NULL;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3.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4.     head = head-&gt;next;</a:t>
            </a:r>
          </a:p>
          <a:p>
            <a:r>
              <a:rPr lang="en-US" dirty="0">
                <a:latin typeface="Arial" panose="020B0604020202020204" pitchFamily="34" charset="0"/>
                <a:cs typeface="Arial" panose="020B0604020202020204" pitchFamily="34" charset="0"/>
              </a:rPr>
              <a:t>    5. }</a:t>
            </a:r>
          </a:p>
          <a:p>
            <a:r>
              <a:rPr lang="en-US" dirty="0">
                <a:latin typeface="Arial" panose="020B0604020202020204" pitchFamily="34" charset="0"/>
                <a:cs typeface="Arial" panose="020B0604020202020204" pitchFamily="34" charset="0"/>
              </a:rPr>
              <a:t>    6. list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7. head = list;</a:t>
            </a:r>
          </a:p>
          <a:p>
            <a:r>
              <a:rPr lang="en-US" dirty="0">
                <a:latin typeface="Arial" panose="020B0604020202020204" pitchFamily="34" charset="0"/>
                <a:cs typeface="Arial" panose="020B0604020202020204" pitchFamily="34" charset="0"/>
              </a:rPr>
              <a:t>    8.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5;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9;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9.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10.     head = head-&gt;next;</a:t>
            </a:r>
          </a:p>
          <a:p>
            <a:r>
              <a:rPr lang="en-US" dirty="0">
                <a:latin typeface="Arial" panose="020B0604020202020204" pitchFamily="34" charset="0"/>
                <a:cs typeface="Arial" panose="020B0604020202020204" pitchFamily="34" charset="0"/>
              </a:rPr>
              <a:t>  11. }</a:t>
            </a:r>
          </a:p>
          <a:p>
            <a:r>
              <a:rPr lang="en-US" dirty="0">
                <a:latin typeface="Arial" panose="020B0604020202020204" pitchFamily="34" charset="0"/>
                <a:cs typeface="Arial" panose="020B0604020202020204" pitchFamily="34" charset="0"/>
              </a:rPr>
              <a:t>  12.  list = NULL;</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DC36AE3D-E999-2F5E-C684-5BF82D4814E3}"/>
              </a:ext>
            </a:extLst>
          </p:cNvPr>
          <p:cNvSpPr/>
          <p:nvPr/>
        </p:nvSpPr>
        <p:spPr>
          <a:xfrm>
            <a:off x="1551399" y="2596796"/>
            <a:ext cx="523982" cy="506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cxnSp>
        <p:nvCxnSpPr>
          <p:cNvPr id="8" name="Straight Arrow Connector 7">
            <a:extLst>
              <a:ext uri="{FF2B5EF4-FFF2-40B4-BE49-F238E27FC236}">
                <a16:creationId xmlns:a16="http://schemas.microsoft.com/office/drawing/2014/main" id="{A1503FE5-4DB6-19E5-0391-F8768EF776A6}"/>
              </a:ext>
            </a:extLst>
          </p:cNvPr>
          <p:cNvCxnSpPr/>
          <p:nvPr/>
        </p:nvCxnSpPr>
        <p:spPr>
          <a:xfrm>
            <a:off x="924674" y="2804845"/>
            <a:ext cx="534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316AF22-D482-17C7-2068-6C74F6BC3A87}"/>
              </a:ext>
            </a:extLst>
          </p:cNvPr>
          <p:cNvSpPr txBox="1"/>
          <p:nvPr/>
        </p:nvSpPr>
        <p:spPr>
          <a:xfrm>
            <a:off x="1859625" y="2527446"/>
            <a:ext cx="585627" cy="369332"/>
          </a:xfrm>
          <a:prstGeom prst="rect">
            <a:avLst/>
          </a:prstGeom>
          <a:noFill/>
        </p:spPr>
        <p:txBody>
          <a:bodyPr wrap="square" rtlCol="0">
            <a:spAutoFit/>
          </a:bodyPr>
          <a:lstStyle/>
          <a:p>
            <a:r>
              <a:rPr lang="en-US" b="1" dirty="0"/>
              <a:t>1</a:t>
            </a:r>
            <a:endParaRPr lang="en-IN" b="1" dirty="0"/>
          </a:p>
        </p:txBody>
      </p:sp>
      <p:sp>
        <p:nvSpPr>
          <p:cNvPr id="10" name="Rectangle 9">
            <a:extLst>
              <a:ext uri="{FF2B5EF4-FFF2-40B4-BE49-F238E27FC236}">
                <a16:creationId xmlns:a16="http://schemas.microsoft.com/office/drawing/2014/main" id="{9A8DB2FF-02E3-A7E3-70E0-483F13A90A88}"/>
              </a:ext>
            </a:extLst>
          </p:cNvPr>
          <p:cNvSpPr/>
          <p:nvPr/>
        </p:nvSpPr>
        <p:spPr>
          <a:xfrm>
            <a:off x="1385302" y="3920450"/>
            <a:ext cx="523982" cy="506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cxnSp>
        <p:nvCxnSpPr>
          <p:cNvPr id="11" name="Straight Arrow Connector 10">
            <a:extLst>
              <a:ext uri="{FF2B5EF4-FFF2-40B4-BE49-F238E27FC236}">
                <a16:creationId xmlns:a16="http://schemas.microsoft.com/office/drawing/2014/main" id="{95E89B2E-0CC6-E6A1-3242-55E277DB6361}"/>
              </a:ext>
            </a:extLst>
          </p:cNvPr>
          <p:cNvCxnSpPr/>
          <p:nvPr/>
        </p:nvCxnSpPr>
        <p:spPr>
          <a:xfrm>
            <a:off x="758577" y="4128499"/>
            <a:ext cx="534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ADDFD7B-E097-DF61-CBD0-D7A645CC1088}"/>
              </a:ext>
            </a:extLst>
          </p:cNvPr>
          <p:cNvSpPr txBox="1"/>
          <p:nvPr/>
        </p:nvSpPr>
        <p:spPr>
          <a:xfrm>
            <a:off x="1693528" y="3851100"/>
            <a:ext cx="585627" cy="369332"/>
          </a:xfrm>
          <a:prstGeom prst="rect">
            <a:avLst/>
          </a:prstGeom>
          <a:noFill/>
        </p:spPr>
        <p:txBody>
          <a:bodyPr wrap="square" rtlCol="0">
            <a:spAutoFit/>
          </a:bodyPr>
          <a:lstStyle/>
          <a:p>
            <a:r>
              <a:rPr lang="en-US" b="1" dirty="0"/>
              <a:t>1</a:t>
            </a:r>
            <a:endParaRPr lang="en-IN" b="1" dirty="0"/>
          </a:p>
        </p:txBody>
      </p:sp>
      <p:sp>
        <p:nvSpPr>
          <p:cNvPr id="13" name="Rectangle 12">
            <a:extLst>
              <a:ext uri="{FF2B5EF4-FFF2-40B4-BE49-F238E27FC236}">
                <a16:creationId xmlns:a16="http://schemas.microsoft.com/office/drawing/2014/main" id="{B75A0291-C219-4671-E43A-E831137365F5}"/>
              </a:ext>
            </a:extLst>
          </p:cNvPr>
          <p:cNvSpPr/>
          <p:nvPr/>
        </p:nvSpPr>
        <p:spPr>
          <a:xfrm>
            <a:off x="2349359" y="3918740"/>
            <a:ext cx="523982" cy="506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4" name="TextBox 13">
            <a:extLst>
              <a:ext uri="{FF2B5EF4-FFF2-40B4-BE49-F238E27FC236}">
                <a16:creationId xmlns:a16="http://schemas.microsoft.com/office/drawing/2014/main" id="{D2D5A5BB-8196-3A06-1410-ACC1B5B7E44E}"/>
              </a:ext>
            </a:extLst>
          </p:cNvPr>
          <p:cNvSpPr txBox="1"/>
          <p:nvPr/>
        </p:nvSpPr>
        <p:spPr>
          <a:xfrm>
            <a:off x="2616487" y="3869938"/>
            <a:ext cx="585627" cy="369332"/>
          </a:xfrm>
          <a:prstGeom prst="rect">
            <a:avLst/>
          </a:prstGeom>
          <a:noFill/>
        </p:spPr>
        <p:txBody>
          <a:bodyPr wrap="square" rtlCol="0">
            <a:spAutoFit/>
          </a:bodyPr>
          <a:lstStyle/>
          <a:p>
            <a:r>
              <a:rPr lang="en-US" b="1" dirty="0"/>
              <a:t>1</a:t>
            </a:r>
            <a:endParaRPr lang="en-IN" b="1" dirty="0"/>
          </a:p>
        </p:txBody>
      </p:sp>
      <p:cxnSp>
        <p:nvCxnSpPr>
          <p:cNvPr id="16" name="Straight Arrow Connector 15">
            <a:extLst>
              <a:ext uri="{FF2B5EF4-FFF2-40B4-BE49-F238E27FC236}">
                <a16:creationId xmlns:a16="http://schemas.microsoft.com/office/drawing/2014/main" id="{A170B69E-9758-11C2-9119-6A0BD103C3FD}"/>
              </a:ext>
            </a:extLst>
          </p:cNvPr>
          <p:cNvCxnSpPr>
            <a:stCxn id="10" idx="3"/>
            <a:endCxn id="13" idx="1"/>
          </p:cNvCxnSpPr>
          <p:nvPr/>
        </p:nvCxnSpPr>
        <p:spPr>
          <a:xfrm flipV="1">
            <a:off x="1909284" y="4171741"/>
            <a:ext cx="440075" cy="1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13CF396-0E00-9F40-DCE2-494D19BC9E41}"/>
              </a:ext>
            </a:extLst>
          </p:cNvPr>
          <p:cNvSpPr/>
          <p:nvPr/>
        </p:nvSpPr>
        <p:spPr>
          <a:xfrm>
            <a:off x="1373318" y="5624250"/>
            <a:ext cx="523982" cy="50600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1" name="TextBox 20">
            <a:extLst>
              <a:ext uri="{FF2B5EF4-FFF2-40B4-BE49-F238E27FC236}">
                <a16:creationId xmlns:a16="http://schemas.microsoft.com/office/drawing/2014/main" id="{B01EBFED-0F43-8ABD-1065-823DFBCFDA33}"/>
              </a:ext>
            </a:extLst>
          </p:cNvPr>
          <p:cNvSpPr txBox="1"/>
          <p:nvPr/>
        </p:nvSpPr>
        <p:spPr>
          <a:xfrm>
            <a:off x="1681544" y="5554900"/>
            <a:ext cx="585627" cy="369332"/>
          </a:xfrm>
          <a:prstGeom prst="rect">
            <a:avLst/>
          </a:prstGeom>
          <a:noFill/>
        </p:spPr>
        <p:txBody>
          <a:bodyPr wrap="square" rtlCol="0">
            <a:spAutoFit/>
          </a:bodyPr>
          <a:lstStyle/>
          <a:p>
            <a:r>
              <a:rPr lang="en-US" b="1" dirty="0"/>
              <a:t>0</a:t>
            </a:r>
            <a:endParaRPr lang="en-IN" b="1" dirty="0"/>
          </a:p>
        </p:txBody>
      </p:sp>
      <p:sp>
        <p:nvSpPr>
          <p:cNvPr id="22" name="Rectangle 21">
            <a:extLst>
              <a:ext uri="{FF2B5EF4-FFF2-40B4-BE49-F238E27FC236}">
                <a16:creationId xmlns:a16="http://schemas.microsoft.com/office/drawing/2014/main" id="{F7C41871-0115-ACBC-46C2-8F525CBF7DE8}"/>
              </a:ext>
            </a:extLst>
          </p:cNvPr>
          <p:cNvSpPr/>
          <p:nvPr/>
        </p:nvSpPr>
        <p:spPr>
          <a:xfrm>
            <a:off x="2337375" y="5622540"/>
            <a:ext cx="523982" cy="506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3" name="TextBox 22">
            <a:extLst>
              <a:ext uri="{FF2B5EF4-FFF2-40B4-BE49-F238E27FC236}">
                <a16:creationId xmlns:a16="http://schemas.microsoft.com/office/drawing/2014/main" id="{5587F5C5-92D8-BAB6-F076-CDAF2C1CE431}"/>
              </a:ext>
            </a:extLst>
          </p:cNvPr>
          <p:cNvSpPr txBox="1"/>
          <p:nvPr/>
        </p:nvSpPr>
        <p:spPr>
          <a:xfrm>
            <a:off x="2604503" y="5573738"/>
            <a:ext cx="585627" cy="369332"/>
          </a:xfrm>
          <a:prstGeom prst="rect">
            <a:avLst/>
          </a:prstGeom>
          <a:noFill/>
        </p:spPr>
        <p:txBody>
          <a:bodyPr wrap="square" rtlCol="0">
            <a:spAutoFit/>
          </a:bodyPr>
          <a:lstStyle/>
          <a:p>
            <a:r>
              <a:rPr lang="en-US" b="1" dirty="0"/>
              <a:t>1</a:t>
            </a:r>
            <a:endParaRPr lang="en-IN" b="1" dirty="0"/>
          </a:p>
        </p:txBody>
      </p:sp>
      <p:sp>
        <p:nvSpPr>
          <p:cNvPr id="26" name="TextBox 25">
            <a:extLst>
              <a:ext uri="{FF2B5EF4-FFF2-40B4-BE49-F238E27FC236}">
                <a16:creationId xmlns:a16="http://schemas.microsoft.com/office/drawing/2014/main" id="{857389F9-8B63-086C-9F1A-60ECC8BABDC9}"/>
              </a:ext>
            </a:extLst>
          </p:cNvPr>
          <p:cNvSpPr txBox="1"/>
          <p:nvPr/>
        </p:nvSpPr>
        <p:spPr>
          <a:xfrm>
            <a:off x="2327104" y="6164496"/>
            <a:ext cx="1289403" cy="369332"/>
          </a:xfrm>
          <a:prstGeom prst="rect">
            <a:avLst/>
          </a:prstGeom>
          <a:noFill/>
        </p:spPr>
        <p:txBody>
          <a:bodyPr wrap="square" rtlCol="0">
            <a:spAutoFit/>
          </a:bodyPr>
          <a:lstStyle/>
          <a:p>
            <a:r>
              <a:rPr lang="en-US" dirty="0"/>
              <a:t>head</a:t>
            </a:r>
            <a:endParaRPr lang="en-IN" dirty="0"/>
          </a:p>
        </p:txBody>
      </p:sp>
      <p:sp>
        <p:nvSpPr>
          <p:cNvPr id="27" name="TextBox 26">
            <a:extLst>
              <a:ext uri="{FF2B5EF4-FFF2-40B4-BE49-F238E27FC236}">
                <a16:creationId xmlns:a16="http://schemas.microsoft.com/office/drawing/2014/main" id="{50C97103-A1F3-560C-015B-6311C1C1680A}"/>
              </a:ext>
            </a:extLst>
          </p:cNvPr>
          <p:cNvSpPr txBox="1"/>
          <p:nvPr/>
        </p:nvSpPr>
        <p:spPr>
          <a:xfrm>
            <a:off x="147276" y="3923022"/>
            <a:ext cx="1289403" cy="369332"/>
          </a:xfrm>
          <a:prstGeom prst="rect">
            <a:avLst/>
          </a:prstGeom>
          <a:noFill/>
        </p:spPr>
        <p:txBody>
          <a:bodyPr wrap="square" rtlCol="0">
            <a:spAutoFit/>
          </a:bodyPr>
          <a:lstStyle/>
          <a:p>
            <a:r>
              <a:rPr lang="en-US" dirty="0"/>
              <a:t>head</a:t>
            </a:r>
            <a:endParaRPr lang="en-IN" dirty="0"/>
          </a:p>
        </p:txBody>
      </p:sp>
      <p:sp>
        <p:nvSpPr>
          <p:cNvPr id="28" name="TextBox 27">
            <a:extLst>
              <a:ext uri="{FF2B5EF4-FFF2-40B4-BE49-F238E27FC236}">
                <a16:creationId xmlns:a16="http://schemas.microsoft.com/office/drawing/2014/main" id="{D0287A52-EB3A-01C4-FA49-DA6C1F7361C4}"/>
              </a:ext>
            </a:extLst>
          </p:cNvPr>
          <p:cNvSpPr txBox="1"/>
          <p:nvPr/>
        </p:nvSpPr>
        <p:spPr>
          <a:xfrm>
            <a:off x="309950" y="2585674"/>
            <a:ext cx="1289403" cy="369332"/>
          </a:xfrm>
          <a:prstGeom prst="rect">
            <a:avLst/>
          </a:prstGeom>
          <a:noFill/>
        </p:spPr>
        <p:txBody>
          <a:bodyPr wrap="square" rtlCol="0">
            <a:spAutoFit/>
          </a:bodyPr>
          <a:lstStyle/>
          <a:p>
            <a:r>
              <a:rPr lang="en-US" dirty="0"/>
              <a:t>head</a:t>
            </a:r>
            <a:endParaRPr lang="en-IN" dirty="0"/>
          </a:p>
        </p:txBody>
      </p:sp>
    </p:spTree>
    <p:extLst>
      <p:ext uri="{BB962C8B-B14F-4D97-AF65-F5344CB8AC3E}">
        <p14:creationId xmlns:p14="http://schemas.microsoft.com/office/powerpoint/2010/main" val="23608010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Reference counting</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p:txBody>
          <a:bodyPr/>
          <a:lstStyle/>
          <a:p>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243840"/>
            <a:ext cx="5074920" cy="646330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*list = NULL;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solidFill>
                  <a:srgbClr val="FF0000"/>
                </a:solidFill>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head = list;</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5;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9;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NULL;</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5B2439-92EF-483B-B0B3-C4304F9B0DF3}"/>
              </a:ext>
            </a:extLst>
          </p:cNvPr>
          <p:cNvSpPr txBox="1"/>
          <p:nvPr/>
        </p:nvSpPr>
        <p:spPr>
          <a:xfrm>
            <a:off x="3403600" y="2092960"/>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cxnSp>
        <p:nvCxnSpPr>
          <p:cNvPr id="7" name="Straight Arrow Connector 6">
            <a:extLst>
              <a:ext uri="{FF2B5EF4-FFF2-40B4-BE49-F238E27FC236}">
                <a16:creationId xmlns:a16="http://schemas.microsoft.com/office/drawing/2014/main" id="{60A7C7D2-C5C6-4414-BA26-ACEA582F74E9}"/>
              </a:ext>
            </a:extLst>
          </p:cNvPr>
          <p:cNvCxnSpPr/>
          <p:nvPr/>
        </p:nvCxnSpPr>
        <p:spPr>
          <a:xfrm flipH="1">
            <a:off x="4897120" y="3952240"/>
            <a:ext cx="2011680" cy="294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F60CD0B-4EF7-424C-A2D1-85D6DCC80189}"/>
              </a:ext>
            </a:extLst>
          </p:cNvPr>
          <p:cNvSpPr txBox="1"/>
          <p:nvPr/>
        </p:nvSpPr>
        <p:spPr>
          <a:xfrm>
            <a:off x="1249680" y="3422196"/>
            <a:ext cx="3789680" cy="3139321"/>
          </a:xfrm>
          <a:prstGeom prst="rect">
            <a:avLst/>
          </a:prstGeom>
          <a:noFill/>
        </p:spPr>
        <p:txBody>
          <a:bodyPr wrap="square" rtlCol="0">
            <a:spAutoFit/>
          </a:bodyPr>
          <a:lstStyle/>
          <a:p>
            <a:r>
              <a:rPr lang="en-US" dirty="0">
                <a:solidFill>
                  <a:srgbClr val="FF0000"/>
                </a:solidFill>
              </a:rPr>
              <a:t>RC(head-&gt;next) = RC(head-&gt;next) + 1;</a:t>
            </a:r>
          </a:p>
          <a:p>
            <a:r>
              <a:rPr lang="en-US" dirty="0">
                <a:solidFill>
                  <a:srgbClr val="FF0000"/>
                </a:solidFill>
              </a:rPr>
              <a:t>RC(head) = RC(head) – 1;</a:t>
            </a:r>
          </a:p>
          <a:p>
            <a:r>
              <a:rPr lang="en-US" dirty="0">
                <a:solidFill>
                  <a:srgbClr val="FF0000"/>
                </a:solidFill>
              </a:rPr>
              <a:t>if (RC(head) == 0) {</a:t>
            </a:r>
          </a:p>
          <a:p>
            <a:r>
              <a:rPr lang="en-US" dirty="0">
                <a:solidFill>
                  <a:srgbClr val="FF0000"/>
                </a:solidFill>
              </a:rPr>
              <a:t>   free(head);</a:t>
            </a:r>
          </a:p>
          <a:p>
            <a:r>
              <a:rPr lang="en-US" dirty="0">
                <a:solidFill>
                  <a:srgbClr val="FF0000"/>
                </a:solidFill>
              </a:rPr>
              <a:t>}</a:t>
            </a:r>
          </a:p>
          <a:p>
            <a:r>
              <a:rPr lang="en-US" dirty="0">
                <a:solidFill>
                  <a:srgbClr val="FF0000"/>
                </a:solidFill>
              </a:rPr>
              <a:t>head = head-&gt;next;</a:t>
            </a:r>
          </a:p>
          <a:p>
            <a:endParaRPr lang="en-US" dirty="0">
              <a:solidFill>
                <a:srgbClr val="FF0000"/>
              </a:solidFill>
            </a:endParaRPr>
          </a:p>
          <a:p>
            <a:r>
              <a:rPr lang="en-US" dirty="0">
                <a:solidFill>
                  <a:schemeClr val="accent1"/>
                </a:solidFill>
              </a:rPr>
              <a:t>free(head) decrements the reference counts of objects referenced by the head, and consequently, it may delete more objects. </a:t>
            </a:r>
            <a:endParaRPr lang="en-IN" dirty="0">
              <a:solidFill>
                <a:schemeClr val="accent1"/>
              </a:solidFill>
            </a:endParaRPr>
          </a:p>
        </p:txBody>
      </p:sp>
    </p:spTree>
    <p:extLst>
      <p:ext uri="{BB962C8B-B14F-4D97-AF65-F5344CB8AC3E}">
        <p14:creationId xmlns:p14="http://schemas.microsoft.com/office/powerpoint/2010/main" val="9874966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B6F7-DB91-4287-B406-4115519D8943}"/>
              </a:ext>
            </a:extLst>
          </p:cNvPr>
          <p:cNvSpPr>
            <a:spLocks noGrp="1"/>
          </p:cNvSpPr>
          <p:nvPr>
            <p:ph type="title"/>
          </p:nvPr>
        </p:nvSpPr>
        <p:spPr/>
        <p:txBody>
          <a:bodyPr/>
          <a:lstStyle/>
          <a:p>
            <a:r>
              <a:rPr lang="en-US" dirty="0"/>
              <a:t>Circular structure</a:t>
            </a:r>
          </a:p>
        </p:txBody>
      </p:sp>
      <p:sp>
        <p:nvSpPr>
          <p:cNvPr id="3" name="Content Placeholder 2">
            <a:extLst>
              <a:ext uri="{FF2B5EF4-FFF2-40B4-BE49-F238E27FC236}">
                <a16:creationId xmlns:a16="http://schemas.microsoft.com/office/drawing/2014/main" id="{AEB8AF60-6832-48DA-862A-990AFEE12C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586AE9DB-A333-4D39-8DB6-BBB224F44BD8}"/>
              </a:ext>
            </a:extLst>
          </p:cNvPr>
          <p:cNvSpPr/>
          <p:nvPr/>
        </p:nvSpPr>
        <p:spPr>
          <a:xfrm>
            <a:off x="269240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Rectangle 4">
            <a:extLst>
              <a:ext uri="{FF2B5EF4-FFF2-40B4-BE49-F238E27FC236}">
                <a16:creationId xmlns:a16="http://schemas.microsoft.com/office/drawing/2014/main" id="{A9DB352F-3810-44A9-A08F-F10598E5C863}"/>
              </a:ext>
            </a:extLst>
          </p:cNvPr>
          <p:cNvSpPr/>
          <p:nvPr/>
        </p:nvSpPr>
        <p:spPr>
          <a:xfrm>
            <a:off x="5140960" y="303784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Rectangle 5">
            <a:extLst>
              <a:ext uri="{FF2B5EF4-FFF2-40B4-BE49-F238E27FC236}">
                <a16:creationId xmlns:a16="http://schemas.microsoft.com/office/drawing/2014/main" id="{0BF1520D-F5FE-4548-A1E9-9638411D6137}"/>
              </a:ext>
            </a:extLst>
          </p:cNvPr>
          <p:cNvSpPr/>
          <p:nvPr/>
        </p:nvSpPr>
        <p:spPr>
          <a:xfrm>
            <a:off x="748792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0" name="Straight Arrow Connector 9">
            <a:extLst>
              <a:ext uri="{FF2B5EF4-FFF2-40B4-BE49-F238E27FC236}">
                <a16:creationId xmlns:a16="http://schemas.microsoft.com/office/drawing/2014/main" id="{BDC9FEFE-E9DF-41D1-8DEA-ADD48474EC86}"/>
              </a:ext>
            </a:extLst>
          </p:cNvPr>
          <p:cNvCxnSpPr>
            <a:stCxn id="5" idx="3"/>
          </p:cNvCxnSpPr>
          <p:nvPr/>
        </p:nvCxnSpPr>
        <p:spPr>
          <a:xfrm flipV="1">
            <a:off x="6268720" y="3347720"/>
            <a:ext cx="121920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F12F482-987F-4F0C-B5D7-80F65EB80B94}"/>
              </a:ext>
            </a:extLst>
          </p:cNvPr>
          <p:cNvCxnSpPr>
            <a:stCxn id="4" idx="3"/>
          </p:cNvCxnSpPr>
          <p:nvPr/>
        </p:nvCxnSpPr>
        <p:spPr>
          <a:xfrm>
            <a:off x="3820160" y="3347720"/>
            <a:ext cx="1320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BA17FF8A-F101-4619-8240-5D6F1B2370FD}"/>
              </a:ext>
            </a:extLst>
          </p:cNvPr>
          <p:cNvCxnSpPr>
            <a:stCxn id="6" idx="3"/>
            <a:endCxn id="4" idx="1"/>
          </p:cNvCxnSpPr>
          <p:nvPr/>
        </p:nvCxnSpPr>
        <p:spPr>
          <a:xfrm flipH="1">
            <a:off x="2692400" y="3347720"/>
            <a:ext cx="5923280" cy="12700"/>
          </a:xfrm>
          <a:prstGeom prst="bentConnector5">
            <a:avLst>
              <a:gd name="adj1" fmla="val -3859"/>
              <a:gd name="adj2" fmla="val 4400000"/>
              <a:gd name="adj3" fmla="val 10385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3B296C0-1EB2-429A-8BB0-CDD4BA22627D}"/>
              </a:ext>
            </a:extLst>
          </p:cNvPr>
          <p:cNvCxnSpPr>
            <a:endCxn id="4" idx="1"/>
          </p:cNvCxnSpPr>
          <p:nvPr/>
        </p:nvCxnSpPr>
        <p:spPr>
          <a:xfrm>
            <a:off x="1412240" y="3347720"/>
            <a:ext cx="128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4E2618E-CCAD-4F68-9AD2-0F2D24B24886}"/>
              </a:ext>
            </a:extLst>
          </p:cNvPr>
          <p:cNvSpPr txBox="1"/>
          <p:nvPr/>
        </p:nvSpPr>
        <p:spPr>
          <a:xfrm>
            <a:off x="731520" y="2976880"/>
            <a:ext cx="1280160" cy="369332"/>
          </a:xfrm>
          <a:prstGeom prst="rect">
            <a:avLst/>
          </a:prstGeom>
          <a:noFill/>
        </p:spPr>
        <p:txBody>
          <a:bodyPr wrap="square" rtlCol="0">
            <a:spAutoFit/>
          </a:bodyPr>
          <a:lstStyle/>
          <a:p>
            <a:r>
              <a:rPr lang="en-US" dirty="0"/>
              <a:t>Head</a:t>
            </a:r>
          </a:p>
        </p:txBody>
      </p:sp>
      <p:sp>
        <p:nvSpPr>
          <p:cNvPr id="7" name="TextBox 6">
            <a:extLst>
              <a:ext uri="{FF2B5EF4-FFF2-40B4-BE49-F238E27FC236}">
                <a16:creationId xmlns:a16="http://schemas.microsoft.com/office/drawing/2014/main" id="{03A91158-8F6D-4DB3-B0DD-644E7A4B42FF}"/>
              </a:ext>
            </a:extLst>
          </p:cNvPr>
          <p:cNvSpPr txBox="1"/>
          <p:nvPr/>
        </p:nvSpPr>
        <p:spPr>
          <a:xfrm>
            <a:off x="3058160" y="2631440"/>
            <a:ext cx="609600" cy="369332"/>
          </a:xfrm>
          <a:prstGeom prst="rect">
            <a:avLst/>
          </a:prstGeom>
          <a:noFill/>
        </p:spPr>
        <p:txBody>
          <a:bodyPr wrap="square" rtlCol="0">
            <a:spAutoFit/>
          </a:bodyPr>
          <a:lstStyle/>
          <a:p>
            <a:r>
              <a:rPr lang="en-US" dirty="0"/>
              <a:t>2</a:t>
            </a:r>
            <a:endParaRPr lang="en-IN" dirty="0"/>
          </a:p>
        </p:txBody>
      </p:sp>
      <p:sp>
        <p:nvSpPr>
          <p:cNvPr id="8" name="TextBox 7">
            <a:extLst>
              <a:ext uri="{FF2B5EF4-FFF2-40B4-BE49-F238E27FC236}">
                <a16:creationId xmlns:a16="http://schemas.microsoft.com/office/drawing/2014/main" id="{C56D71F2-D164-4DC3-BD9A-BEC9D7CF2662}"/>
              </a:ext>
            </a:extLst>
          </p:cNvPr>
          <p:cNvSpPr txBox="1"/>
          <p:nvPr/>
        </p:nvSpPr>
        <p:spPr>
          <a:xfrm>
            <a:off x="5496560" y="2641600"/>
            <a:ext cx="609600" cy="369332"/>
          </a:xfrm>
          <a:prstGeom prst="rect">
            <a:avLst/>
          </a:prstGeom>
          <a:noFill/>
        </p:spPr>
        <p:txBody>
          <a:bodyPr wrap="square" rtlCol="0">
            <a:spAutoFit/>
          </a:bodyPr>
          <a:lstStyle/>
          <a:p>
            <a:r>
              <a:rPr lang="en-US" dirty="0"/>
              <a:t>1</a:t>
            </a:r>
            <a:endParaRPr lang="en-IN" dirty="0"/>
          </a:p>
        </p:txBody>
      </p:sp>
      <p:sp>
        <p:nvSpPr>
          <p:cNvPr id="9" name="TextBox 8">
            <a:extLst>
              <a:ext uri="{FF2B5EF4-FFF2-40B4-BE49-F238E27FC236}">
                <a16:creationId xmlns:a16="http://schemas.microsoft.com/office/drawing/2014/main" id="{B4A34F59-5D6A-4B45-A50E-D23129F973B6}"/>
              </a:ext>
            </a:extLst>
          </p:cNvPr>
          <p:cNvSpPr txBox="1"/>
          <p:nvPr/>
        </p:nvSpPr>
        <p:spPr>
          <a:xfrm>
            <a:off x="7833360" y="2631440"/>
            <a:ext cx="609600" cy="369332"/>
          </a:xfrm>
          <a:prstGeom prst="rect">
            <a:avLst/>
          </a:prstGeom>
          <a:noFill/>
        </p:spPr>
        <p:txBody>
          <a:bodyPr wrap="square" rtlCol="0">
            <a:spAutoFit/>
          </a:bodyPr>
          <a:lstStyle/>
          <a:p>
            <a:r>
              <a:rPr lang="en-US" dirty="0"/>
              <a:t>1</a:t>
            </a:r>
            <a:endParaRPr lang="en-IN" dirty="0"/>
          </a:p>
        </p:txBody>
      </p:sp>
    </p:spTree>
    <p:extLst>
      <p:ext uri="{BB962C8B-B14F-4D97-AF65-F5344CB8AC3E}">
        <p14:creationId xmlns:p14="http://schemas.microsoft.com/office/powerpoint/2010/main" val="24904111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B6F7-DB91-4287-B406-4115519D8943}"/>
              </a:ext>
            </a:extLst>
          </p:cNvPr>
          <p:cNvSpPr>
            <a:spLocks noGrp="1"/>
          </p:cNvSpPr>
          <p:nvPr>
            <p:ph type="title"/>
          </p:nvPr>
        </p:nvSpPr>
        <p:spPr/>
        <p:txBody>
          <a:bodyPr/>
          <a:lstStyle/>
          <a:p>
            <a:r>
              <a:rPr lang="en-US" dirty="0"/>
              <a:t>Circular structure</a:t>
            </a:r>
          </a:p>
        </p:txBody>
      </p:sp>
      <p:sp>
        <p:nvSpPr>
          <p:cNvPr id="3" name="Content Placeholder 2">
            <a:extLst>
              <a:ext uri="{FF2B5EF4-FFF2-40B4-BE49-F238E27FC236}">
                <a16:creationId xmlns:a16="http://schemas.microsoft.com/office/drawing/2014/main" id="{AEB8AF60-6832-48DA-862A-990AFEE12C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586AE9DB-A333-4D39-8DB6-BBB224F44BD8}"/>
              </a:ext>
            </a:extLst>
          </p:cNvPr>
          <p:cNvSpPr/>
          <p:nvPr/>
        </p:nvSpPr>
        <p:spPr>
          <a:xfrm>
            <a:off x="269240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Rectangle 4">
            <a:extLst>
              <a:ext uri="{FF2B5EF4-FFF2-40B4-BE49-F238E27FC236}">
                <a16:creationId xmlns:a16="http://schemas.microsoft.com/office/drawing/2014/main" id="{A9DB352F-3810-44A9-A08F-F10598E5C863}"/>
              </a:ext>
            </a:extLst>
          </p:cNvPr>
          <p:cNvSpPr/>
          <p:nvPr/>
        </p:nvSpPr>
        <p:spPr>
          <a:xfrm>
            <a:off x="5140960" y="303784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Rectangle 5">
            <a:extLst>
              <a:ext uri="{FF2B5EF4-FFF2-40B4-BE49-F238E27FC236}">
                <a16:creationId xmlns:a16="http://schemas.microsoft.com/office/drawing/2014/main" id="{0BF1520D-F5FE-4548-A1E9-9638411D6137}"/>
              </a:ext>
            </a:extLst>
          </p:cNvPr>
          <p:cNvSpPr/>
          <p:nvPr/>
        </p:nvSpPr>
        <p:spPr>
          <a:xfrm>
            <a:off x="7487920" y="3017520"/>
            <a:ext cx="112776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0" name="Straight Arrow Connector 9">
            <a:extLst>
              <a:ext uri="{FF2B5EF4-FFF2-40B4-BE49-F238E27FC236}">
                <a16:creationId xmlns:a16="http://schemas.microsoft.com/office/drawing/2014/main" id="{BDC9FEFE-E9DF-41D1-8DEA-ADD48474EC86}"/>
              </a:ext>
            </a:extLst>
          </p:cNvPr>
          <p:cNvCxnSpPr>
            <a:stCxn id="5" idx="3"/>
          </p:cNvCxnSpPr>
          <p:nvPr/>
        </p:nvCxnSpPr>
        <p:spPr>
          <a:xfrm flipV="1">
            <a:off x="6268720" y="3347720"/>
            <a:ext cx="121920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F12F482-987F-4F0C-B5D7-80F65EB80B94}"/>
              </a:ext>
            </a:extLst>
          </p:cNvPr>
          <p:cNvCxnSpPr>
            <a:stCxn id="4" idx="3"/>
          </p:cNvCxnSpPr>
          <p:nvPr/>
        </p:nvCxnSpPr>
        <p:spPr>
          <a:xfrm>
            <a:off x="3820160" y="3347720"/>
            <a:ext cx="1320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BA17FF8A-F101-4619-8240-5D6F1B2370FD}"/>
              </a:ext>
            </a:extLst>
          </p:cNvPr>
          <p:cNvCxnSpPr>
            <a:stCxn id="6" idx="3"/>
            <a:endCxn id="4" idx="1"/>
          </p:cNvCxnSpPr>
          <p:nvPr/>
        </p:nvCxnSpPr>
        <p:spPr>
          <a:xfrm flipH="1">
            <a:off x="2692400" y="3347720"/>
            <a:ext cx="5923280" cy="12700"/>
          </a:xfrm>
          <a:prstGeom prst="bentConnector5">
            <a:avLst>
              <a:gd name="adj1" fmla="val -3859"/>
              <a:gd name="adj2" fmla="val 4400000"/>
              <a:gd name="adj3" fmla="val 103859"/>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4E2618E-CCAD-4F68-9AD2-0F2D24B24886}"/>
              </a:ext>
            </a:extLst>
          </p:cNvPr>
          <p:cNvSpPr txBox="1"/>
          <p:nvPr/>
        </p:nvSpPr>
        <p:spPr>
          <a:xfrm>
            <a:off x="731520" y="2976880"/>
            <a:ext cx="1971040" cy="369332"/>
          </a:xfrm>
          <a:prstGeom prst="rect">
            <a:avLst/>
          </a:prstGeom>
          <a:noFill/>
        </p:spPr>
        <p:txBody>
          <a:bodyPr wrap="square" rtlCol="0">
            <a:spAutoFit/>
          </a:bodyPr>
          <a:lstStyle/>
          <a:p>
            <a:r>
              <a:rPr lang="en-US" dirty="0"/>
              <a:t>Head = NULL</a:t>
            </a:r>
          </a:p>
        </p:txBody>
      </p:sp>
    </p:spTree>
    <p:extLst>
      <p:ext uri="{BB962C8B-B14F-4D97-AF65-F5344CB8AC3E}">
        <p14:creationId xmlns:p14="http://schemas.microsoft.com/office/powerpoint/2010/main" val="38349541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48B3-C80B-4E01-A4CC-7F647D6DF9DD}"/>
              </a:ext>
            </a:extLst>
          </p:cNvPr>
          <p:cNvSpPr>
            <a:spLocks noGrp="1"/>
          </p:cNvSpPr>
          <p:nvPr>
            <p:ph type="title"/>
          </p:nvPr>
        </p:nvSpPr>
        <p:spPr/>
        <p:txBody>
          <a:bodyPr/>
          <a:lstStyle/>
          <a:p>
            <a:r>
              <a:rPr lang="en-US" dirty="0"/>
              <a:t>Reference counting</a:t>
            </a:r>
          </a:p>
        </p:txBody>
      </p:sp>
      <p:sp>
        <p:nvSpPr>
          <p:cNvPr id="3" name="Content Placeholder 2">
            <a:extLst>
              <a:ext uri="{FF2B5EF4-FFF2-40B4-BE49-F238E27FC236}">
                <a16:creationId xmlns:a16="http://schemas.microsoft.com/office/drawing/2014/main" id="{6DE801B8-85E3-4039-BC0F-4F04A55AB8BC}"/>
              </a:ext>
            </a:extLst>
          </p:cNvPr>
          <p:cNvSpPr>
            <a:spLocks noGrp="1"/>
          </p:cNvSpPr>
          <p:nvPr>
            <p:ph idx="1"/>
          </p:nvPr>
        </p:nvSpPr>
        <p:spPr/>
        <p:txBody>
          <a:bodyPr/>
          <a:lstStyle/>
          <a:p>
            <a:r>
              <a:rPr lang="en-US" dirty="0"/>
              <a:t>Pros</a:t>
            </a:r>
          </a:p>
          <a:p>
            <a:pPr lvl="1"/>
            <a:r>
              <a:rPr lang="en-US" dirty="0"/>
              <a:t>No long pauses!</a:t>
            </a:r>
          </a:p>
          <a:p>
            <a:pPr lvl="1"/>
            <a:endParaRPr lang="en-US" dirty="0"/>
          </a:p>
          <a:p>
            <a:r>
              <a:rPr lang="en-US" dirty="0"/>
              <a:t>Cons</a:t>
            </a:r>
          </a:p>
          <a:p>
            <a:pPr lvl="1"/>
            <a:r>
              <a:rPr lang="en-US" dirty="0"/>
              <a:t>Possible memory leak</a:t>
            </a:r>
          </a:p>
          <a:p>
            <a:pPr lvl="2"/>
            <a:r>
              <a:rPr lang="en-US" dirty="0"/>
              <a:t>Doesn’t work for circular data structures</a:t>
            </a:r>
          </a:p>
          <a:p>
            <a:pPr lvl="1"/>
            <a:r>
              <a:rPr lang="en-US" dirty="0"/>
              <a:t>Make application threads slow</a:t>
            </a:r>
          </a:p>
        </p:txBody>
      </p:sp>
    </p:spTree>
    <p:extLst>
      <p:ext uri="{BB962C8B-B14F-4D97-AF65-F5344CB8AC3E}">
        <p14:creationId xmlns:p14="http://schemas.microsoft.com/office/powerpoint/2010/main" val="41030719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4116-D7E6-4B90-B172-4EC2C025CFF6}"/>
              </a:ext>
            </a:extLst>
          </p:cNvPr>
          <p:cNvSpPr>
            <a:spLocks noGrp="1"/>
          </p:cNvSpPr>
          <p:nvPr>
            <p:ph type="title"/>
          </p:nvPr>
        </p:nvSpPr>
        <p:spPr/>
        <p:txBody>
          <a:bodyPr/>
          <a:lstStyle/>
          <a:p>
            <a:r>
              <a:rPr lang="en-US" dirty="0"/>
              <a:t>Where to store the reference count?</a:t>
            </a:r>
          </a:p>
        </p:txBody>
      </p:sp>
      <p:sp>
        <p:nvSpPr>
          <p:cNvPr id="3" name="Content Placeholder 2">
            <a:extLst>
              <a:ext uri="{FF2B5EF4-FFF2-40B4-BE49-F238E27FC236}">
                <a16:creationId xmlns:a16="http://schemas.microsoft.com/office/drawing/2014/main" id="{716B75D1-9B63-4423-859D-98BD16F72D1E}"/>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6611318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4116-D7E6-4B90-B172-4EC2C025CFF6}"/>
              </a:ext>
            </a:extLst>
          </p:cNvPr>
          <p:cNvSpPr>
            <a:spLocks noGrp="1"/>
          </p:cNvSpPr>
          <p:nvPr>
            <p:ph type="title"/>
          </p:nvPr>
        </p:nvSpPr>
        <p:spPr/>
        <p:txBody>
          <a:bodyPr/>
          <a:lstStyle/>
          <a:p>
            <a:r>
              <a:rPr lang="en-US" dirty="0"/>
              <a:t>Where to store the reference count?</a:t>
            </a:r>
          </a:p>
        </p:txBody>
      </p:sp>
      <p:sp>
        <p:nvSpPr>
          <p:cNvPr id="3" name="Content Placeholder 2">
            <a:extLst>
              <a:ext uri="{FF2B5EF4-FFF2-40B4-BE49-F238E27FC236}">
                <a16:creationId xmlns:a16="http://schemas.microsoft.com/office/drawing/2014/main" id="{716B75D1-9B63-4423-859D-98BD16F72D1E}"/>
              </a:ext>
            </a:extLst>
          </p:cNvPr>
          <p:cNvSpPr>
            <a:spLocks noGrp="1"/>
          </p:cNvSpPr>
          <p:nvPr>
            <p:ph idx="1"/>
          </p:nvPr>
        </p:nvSpPr>
        <p:spPr/>
        <p:txBody>
          <a:bodyPr/>
          <a:lstStyle/>
          <a:p>
            <a:r>
              <a:rPr lang="en-US" dirty="0"/>
              <a:t>Attach an object header to each object during allocation</a:t>
            </a:r>
          </a:p>
          <a:p>
            <a:pPr lvl="1"/>
            <a:r>
              <a:rPr lang="en-US" dirty="0"/>
              <a:t>Store the reference count in the object header </a:t>
            </a:r>
          </a:p>
        </p:txBody>
      </p:sp>
    </p:spTree>
    <p:extLst>
      <p:ext uri="{BB962C8B-B14F-4D97-AF65-F5344CB8AC3E}">
        <p14:creationId xmlns:p14="http://schemas.microsoft.com/office/powerpoint/2010/main" val="26088308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85E4B-CDF1-4E02-A8C6-FC932EE892F6}"/>
              </a:ext>
            </a:extLst>
          </p:cNvPr>
          <p:cNvSpPr>
            <a:spLocks noGrp="1"/>
          </p:cNvSpPr>
          <p:nvPr>
            <p:ph type="title"/>
          </p:nvPr>
        </p:nvSpPr>
        <p:spPr/>
        <p:txBody>
          <a:bodyPr/>
          <a:lstStyle/>
          <a:p>
            <a:r>
              <a:rPr lang="en-US" dirty="0"/>
              <a:t>Reference counting</a:t>
            </a:r>
          </a:p>
        </p:txBody>
      </p:sp>
      <p:sp>
        <p:nvSpPr>
          <p:cNvPr id="3" name="Content Placeholder 2">
            <a:extLst>
              <a:ext uri="{FF2B5EF4-FFF2-40B4-BE49-F238E27FC236}">
                <a16:creationId xmlns:a16="http://schemas.microsoft.com/office/drawing/2014/main" id="{2CE2BD3E-8A2D-4EED-84EA-43494F585C47}"/>
              </a:ext>
            </a:extLst>
          </p:cNvPr>
          <p:cNvSpPr>
            <a:spLocks noGrp="1"/>
          </p:cNvSpPr>
          <p:nvPr>
            <p:ph idx="1"/>
          </p:nvPr>
        </p:nvSpPr>
        <p:spPr/>
        <p:txBody>
          <a:bodyPr/>
          <a:lstStyle/>
          <a:p>
            <a:r>
              <a:rPr lang="en-US" dirty="0"/>
              <a:t>You can use reference counting in C++ using “</a:t>
            </a:r>
            <a:r>
              <a:rPr lang="en-US" dirty="0" err="1"/>
              <a:t>shared_ptr</a:t>
            </a:r>
            <a:r>
              <a:rPr lang="en-US" dirty="0"/>
              <a:t>”</a:t>
            </a:r>
          </a:p>
          <a:p>
            <a:pPr lvl="1"/>
            <a:r>
              <a:rPr lang="en-US" dirty="0"/>
              <a:t>Upcoming homework</a:t>
            </a:r>
          </a:p>
          <a:p>
            <a:endParaRPr lang="en-US" dirty="0"/>
          </a:p>
          <a:p>
            <a:endParaRPr lang="en-US" dirty="0"/>
          </a:p>
          <a:p>
            <a:pPr marL="0" indent="0">
              <a:buNone/>
            </a:pPr>
            <a:r>
              <a:rPr lang="en-US" dirty="0"/>
              <a:t>int *p = new int;  // programmer needs to explicitly deallocate memory</a:t>
            </a:r>
          </a:p>
          <a:p>
            <a:pPr marL="0" indent="0">
              <a:buNone/>
            </a:pPr>
            <a:r>
              <a:rPr lang="en-US" dirty="0"/>
              <a:t>std::</a:t>
            </a:r>
            <a:r>
              <a:rPr lang="en-US" dirty="0" err="1"/>
              <a:t>shared_ptr</a:t>
            </a:r>
            <a:r>
              <a:rPr lang="en-US" dirty="0"/>
              <a:t> p(new int); // no need to deallocate p</a:t>
            </a:r>
          </a:p>
          <a:p>
            <a:pPr marL="0" indent="0">
              <a:buNone/>
            </a:pPr>
            <a:r>
              <a:rPr lang="en-US" dirty="0"/>
              <a:t>                                                // memory is freed when reference </a:t>
            </a:r>
          </a:p>
          <a:p>
            <a:pPr marL="0" indent="0">
              <a:buNone/>
            </a:pPr>
            <a:r>
              <a:rPr lang="en-US" dirty="0"/>
              <a:t>				   // count becomes zero </a:t>
            </a:r>
          </a:p>
        </p:txBody>
      </p:sp>
    </p:spTree>
    <p:extLst>
      <p:ext uri="{BB962C8B-B14F-4D97-AF65-F5344CB8AC3E}">
        <p14:creationId xmlns:p14="http://schemas.microsoft.com/office/powerpoint/2010/main" val="116800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5" name="TextBox 4">
            <a:extLst>
              <a:ext uri="{FF2B5EF4-FFF2-40B4-BE49-F238E27FC236}">
                <a16:creationId xmlns:a16="http://schemas.microsoft.com/office/drawing/2014/main" id="{235B2439-92EF-483B-B0B3-C4304F9B0DF3}"/>
              </a:ext>
            </a:extLst>
          </p:cNvPr>
          <p:cNvSpPr txBox="1"/>
          <p:nvPr/>
        </p:nvSpPr>
        <p:spPr>
          <a:xfrm>
            <a:off x="6522720" y="7820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7" name="TextBox 6">
            <a:extLst>
              <a:ext uri="{FF2B5EF4-FFF2-40B4-BE49-F238E27FC236}">
                <a16:creationId xmlns:a16="http://schemas.microsoft.com/office/drawing/2014/main" id="{BE9E00F7-00D9-5D92-BF11-248CE1214BEE}"/>
              </a:ext>
            </a:extLst>
          </p:cNvPr>
          <p:cNvSpPr txBox="1"/>
          <p:nvPr/>
        </p:nvSpPr>
        <p:spPr>
          <a:xfrm>
            <a:off x="6405880" y="1240000"/>
            <a:ext cx="511145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14BBF79-DD2B-FD73-E1DF-E1F868ADA290}"/>
              </a:ext>
            </a:extLst>
          </p:cNvPr>
          <p:cNvSpPr txBox="1"/>
          <p:nvPr/>
        </p:nvSpPr>
        <p:spPr>
          <a:xfrm>
            <a:off x="143839" y="2587502"/>
            <a:ext cx="5952162" cy="3416320"/>
          </a:xfrm>
          <a:prstGeom prst="rect">
            <a:avLst/>
          </a:prstGeom>
          <a:noFill/>
        </p:spPr>
        <p:txBody>
          <a:bodyPr wrap="square" rtlCol="0">
            <a:spAutoFit/>
          </a:bodyPr>
          <a:lstStyle/>
          <a:p>
            <a:r>
              <a:rPr lang="en-US" dirty="0">
                <a:latin typeface="Consolas" panose="020B0609020204030204" pitchFamily="49" charset="0"/>
              </a:rPr>
              <a:t>Initially: Unscanned = {0, 1}</a:t>
            </a:r>
          </a:p>
          <a:p>
            <a:r>
              <a:rPr lang="en-US" dirty="0">
                <a:latin typeface="Consolas" panose="020B0609020204030204" pitchFamily="49" charset="0"/>
              </a:rPr>
              <a:t>0 and 1 are marked</a:t>
            </a:r>
          </a:p>
          <a:p>
            <a:r>
              <a:rPr lang="en-US" dirty="0">
                <a:latin typeface="Consolas" panose="020B0609020204030204" pitchFamily="49" charset="0"/>
              </a:rPr>
              <a:t>After scanning 0 : Unscanned = {1}</a:t>
            </a:r>
          </a:p>
          <a:p>
            <a:r>
              <a:rPr lang="en-US" dirty="0">
                <a:latin typeface="Consolas" panose="020B0609020204030204" pitchFamily="49" charset="0"/>
              </a:rPr>
              <a:t>main executes Line-7,8,9</a:t>
            </a:r>
          </a:p>
          <a:p>
            <a:r>
              <a:rPr lang="en-US" dirty="0">
                <a:latin typeface="Consolas" panose="020B0609020204030204" pitchFamily="49" charset="0"/>
              </a:rPr>
              <a:t>GC starts scanning 1</a:t>
            </a:r>
          </a:p>
          <a:p>
            <a:r>
              <a:rPr lang="en-US" dirty="0">
                <a:latin typeface="Consolas" panose="020B0609020204030204" pitchFamily="49" charset="0"/>
              </a:rPr>
              <a:t>After scanning 1 : Unscanned = {}</a:t>
            </a:r>
          </a:p>
          <a:p>
            <a:r>
              <a:rPr lang="en-IN" dirty="0">
                <a:latin typeface="Consolas" panose="020B0609020204030204" pitchFamily="49" charset="0"/>
              </a:rPr>
              <a:t>Mark algorithm stops</a:t>
            </a:r>
          </a:p>
          <a:p>
            <a:r>
              <a:rPr lang="en-IN" dirty="0">
                <a:latin typeface="Consolas" panose="020B0609020204030204" pitchFamily="49" charset="0"/>
              </a:rPr>
              <a:t>0, 1 are marked</a:t>
            </a:r>
          </a:p>
          <a:p>
            <a:r>
              <a:rPr lang="en-IN" dirty="0">
                <a:latin typeface="Consolas" panose="020B0609020204030204" pitchFamily="49" charset="0"/>
              </a:rPr>
              <a:t>stop-the-world mark phase starts</a:t>
            </a:r>
          </a:p>
          <a:p>
            <a:r>
              <a:rPr lang="en-IN" dirty="0">
                <a:latin typeface="Consolas" panose="020B0609020204030204" pitchFamily="49" charset="0"/>
              </a:rPr>
              <a:t>0 and 1 are reached via local variables</a:t>
            </a:r>
          </a:p>
          <a:p>
            <a:r>
              <a:rPr lang="en-IN" dirty="0">
                <a:latin typeface="Consolas" panose="020B0609020204030204" pitchFamily="49" charset="0"/>
              </a:rPr>
              <a:t>Because 0 and 1 are already marked, do nothing</a:t>
            </a:r>
          </a:p>
          <a:p>
            <a:r>
              <a:rPr lang="en-IN" dirty="0">
                <a:latin typeface="Consolas" panose="020B0609020204030204" pitchFamily="49" charset="0"/>
              </a:rPr>
              <a:t>0 and 1 are marked at the end of algorithm.</a:t>
            </a:r>
          </a:p>
        </p:txBody>
      </p:sp>
      <p:sp>
        <p:nvSpPr>
          <p:cNvPr id="9" name="Content Placeholder 2">
            <a:extLst>
              <a:ext uri="{FF2B5EF4-FFF2-40B4-BE49-F238E27FC236}">
                <a16:creationId xmlns:a16="http://schemas.microsoft.com/office/drawing/2014/main" id="{9BF2128B-1450-A0EC-F52C-6E871F78D1C3}"/>
              </a:ext>
            </a:extLst>
          </p:cNvPr>
          <p:cNvSpPr>
            <a:spLocks noGrp="1"/>
          </p:cNvSpPr>
          <p:nvPr>
            <p:ph idx="1"/>
          </p:nvPr>
        </p:nvSpPr>
        <p:spPr>
          <a:xfrm>
            <a:off x="185056" y="1411964"/>
            <a:ext cx="10515600" cy="4351338"/>
          </a:xfrm>
        </p:spPr>
        <p:txBody>
          <a:bodyPr/>
          <a:lstStyle/>
          <a:p>
            <a:pPr marL="0" indent="0">
              <a:lnSpc>
                <a:spcPct val="100000"/>
              </a:lnSpc>
              <a:buNone/>
            </a:pPr>
            <a:r>
              <a:rPr lang="en-US" sz="2400" dirty="0">
                <a:solidFill>
                  <a:schemeClr val="accent1"/>
                </a:solidFill>
              </a:rPr>
              <a:t>GC kicks in before line-7.</a:t>
            </a:r>
          </a:p>
          <a:p>
            <a:pPr marL="0" indent="0">
              <a:lnSpc>
                <a:spcPct val="100000"/>
              </a:lnSpc>
              <a:buNone/>
            </a:pPr>
            <a:r>
              <a:rPr lang="en-US" sz="2400" dirty="0">
                <a:solidFill>
                  <a:schemeClr val="accent1"/>
                </a:solidFill>
              </a:rPr>
              <a:t>Stop the world </a:t>
            </a:r>
            <a:r>
              <a:rPr lang="en-US" sz="2400">
                <a:solidFill>
                  <a:schemeClr val="accent1"/>
                </a:solidFill>
              </a:rPr>
              <a:t>starts after </a:t>
            </a:r>
            <a:r>
              <a:rPr lang="en-US" sz="2400" dirty="0">
                <a:solidFill>
                  <a:schemeClr val="accent1"/>
                </a:solidFill>
              </a:rPr>
              <a:t>line-10.</a:t>
            </a:r>
            <a:endParaRPr lang="en-IN" sz="2400" dirty="0">
              <a:solidFill>
                <a:schemeClr val="accent1"/>
              </a:solidFill>
            </a:endParaRPr>
          </a:p>
          <a:p>
            <a:pPr marL="0" indent="0">
              <a:buNone/>
            </a:pPr>
            <a:endParaRPr lang="en-IN" dirty="0"/>
          </a:p>
        </p:txBody>
      </p:sp>
    </p:spTree>
    <p:extLst>
      <p:ext uri="{BB962C8B-B14F-4D97-AF65-F5344CB8AC3E}">
        <p14:creationId xmlns:p14="http://schemas.microsoft.com/office/powerpoint/2010/main" val="2581454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ECFAF-2097-466D-A595-DAD69CF2F2C7}"/>
              </a:ext>
            </a:extLst>
          </p:cNvPr>
          <p:cNvSpPr>
            <a:spLocks noGrp="1"/>
          </p:cNvSpPr>
          <p:nvPr>
            <p:ph type="title"/>
          </p:nvPr>
        </p:nvSpPr>
        <p:spPr/>
        <p:txBody>
          <a:bodyPr/>
          <a:lstStyle/>
          <a:p>
            <a:r>
              <a:rPr lang="en-US" dirty="0"/>
              <a:t>How to collect circular references?</a:t>
            </a:r>
          </a:p>
        </p:txBody>
      </p:sp>
      <p:sp>
        <p:nvSpPr>
          <p:cNvPr id="3" name="Content Placeholder 2">
            <a:extLst>
              <a:ext uri="{FF2B5EF4-FFF2-40B4-BE49-F238E27FC236}">
                <a16:creationId xmlns:a16="http://schemas.microsoft.com/office/drawing/2014/main" id="{53BF6492-C240-4234-A138-AAE072C45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46538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97BA5-F643-4151-BF89-3B0ECA0DFEE7}"/>
              </a:ext>
            </a:extLst>
          </p:cNvPr>
          <p:cNvSpPr>
            <a:spLocks noGrp="1"/>
          </p:cNvSpPr>
          <p:nvPr>
            <p:ph type="title"/>
          </p:nvPr>
        </p:nvSpPr>
        <p:spPr/>
        <p:txBody>
          <a:bodyPr/>
          <a:lstStyle/>
          <a:p>
            <a:r>
              <a:rPr lang="en-US" dirty="0"/>
              <a:t>GC with reference counting</a:t>
            </a:r>
          </a:p>
        </p:txBody>
      </p:sp>
      <p:sp>
        <p:nvSpPr>
          <p:cNvPr id="3" name="Content Placeholder 2">
            <a:extLst>
              <a:ext uri="{FF2B5EF4-FFF2-40B4-BE49-F238E27FC236}">
                <a16:creationId xmlns:a16="http://schemas.microsoft.com/office/drawing/2014/main" id="{ED3F174D-0E0E-4870-A5CA-D20C60989880}"/>
              </a:ext>
            </a:extLst>
          </p:cNvPr>
          <p:cNvSpPr>
            <a:spLocks noGrp="1"/>
          </p:cNvSpPr>
          <p:nvPr>
            <p:ph idx="1"/>
          </p:nvPr>
        </p:nvSpPr>
        <p:spPr/>
        <p:txBody>
          <a:bodyPr/>
          <a:lstStyle/>
          <a:p>
            <a:r>
              <a:rPr lang="en-US" dirty="0"/>
              <a:t>Sometimes a </a:t>
            </a:r>
            <a:r>
              <a:rPr lang="en-US" dirty="0">
                <a:solidFill>
                  <a:schemeClr val="accent1"/>
                </a:solidFill>
              </a:rPr>
              <a:t>garbage collector </a:t>
            </a:r>
            <a:r>
              <a:rPr lang="en-US" dirty="0"/>
              <a:t>is used with reference counting to collect circular references</a:t>
            </a:r>
          </a:p>
          <a:p>
            <a:endParaRPr lang="en-US" dirty="0"/>
          </a:p>
          <a:p>
            <a:r>
              <a:rPr lang="en-US" dirty="0">
                <a:solidFill>
                  <a:srgbClr val="FF0000"/>
                </a:solidFill>
              </a:rPr>
              <a:t>If we anyways need to run the GC, why do we use reference counting in the first place</a:t>
            </a:r>
          </a:p>
        </p:txBody>
      </p:sp>
    </p:spTree>
    <p:extLst>
      <p:ext uri="{BB962C8B-B14F-4D97-AF65-F5344CB8AC3E}">
        <p14:creationId xmlns:p14="http://schemas.microsoft.com/office/powerpoint/2010/main" val="1184942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97BA5-F643-4151-BF89-3B0ECA0DFEE7}"/>
              </a:ext>
            </a:extLst>
          </p:cNvPr>
          <p:cNvSpPr>
            <a:spLocks noGrp="1"/>
          </p:cNvSpPr>
          <p:nvPr>
            <p:ph type="title"/>
          </p:nvPr>
        </p:nvSpPr>
        <p:spPr/>
        <p:txBody>
          <a:bodyPr/>
          <a:lstStyle/>
          <a:p>
            <a:r>
              <a:rPr lang="en-US" dirty="0"/>
              <a:t>GC with reference counting</a:t>
            </a:r>
          </a:p>
        </p:txBody>
      </p:sp>
      <p:sp>
        <p:nvSpPr>
          <p:cNvPr id="3" name="Content Placeholder 2">
            <a:extLst>
              <a:ext uri="{FF2B5EF4-FFF2-40B4-BE49-F238E27FC236}">
                <a16:creationId xmlns:a16="http://schemas.microsoft.com/office/drawing/2014/main" id="{ED3F174D-0E0E-4870-A5CA-D20C60989880}"/>
              </a:ext>
            </a:extLst>
          </p:cNvPr>
          <p:cNvSpPr>
            <a:spLocks noGrp="1"/>
          </p:cNvSpPr>
          <p:nvPr>
            <p:ph idx="1"/>
          </p:nvPr>
        </p:nvSpPr>
        <p:spPr/>
        <p:txBody>
          <a:bodyPr/>
          <a:lstStyle/>
          <a:p>
            <a:r>
              <a:rPr lang="en-US" dirty="0"/>
              <a:t>Sometimes a </a:t>
            </a:r>
            <a:r>
              <a:rPr lang="en-US" dirty="0">
                <a:solidFill>
                  <a:schemeClr val="accent1"/>
                </a:solidFill>
              </a:rPr>
              <a:t>garbage collector </a:t>
            </a:r>
            <a:r>
              <a:rPr lang="en-US" dirty="0"/>
              <a:t>is used with reference counting to collect circular references</a:t>
            </a:r>
          </a:p>
          <a:p>
            <a:endParaRPr lang="en-US" dirty="0"/>
          </a:p>
          <a:p>
            <a:r>
              <a:rPr lang="en-US" dirty="0">
                <a:solidFill>
                  <a:srgbClr val="FF0000"/>
                </a:solidFill>
              </a:rPr>
              <a:t>If we anyways need to run the GC, why do we use reference counting in the first place</a:t>
            </a:r>
          </a:p>
          <a:p>
            <a:pPr lvl="1"/>
            <a:r>
              <a:rPr lang="en-US" dirty="0"/>
              <a:t>The GC doesn’t need to be very frequent</a:t>
            </a:r>
          </a:p>
          <a:p>
            <a:pPr lvl="1"/>
            <a:r>
              <a:rPr lang="en-US" dirty="0"/>
              <a:t>No long pauses because reference counting can delete most objects</a:t>
            </a:r>
          </a:p>
          <a:p>
            <a:pPr lvl="1"/>
            <a:r>
              <a:rPr lang="en-US" dirty="0"/>
              <a:t>An imprecise concurrent mark can check if there are indeed unreachable circular data structures</a:t>
            </a:r>
          </a:p>
        </p:txBody>
      </p:sp>
    </p:spTree>
    <p:extLst>
      <p:ext uri="{BB962C8B-B14F-4D97-AF65-F5344CB8AC3E}">
        <p14:creationId xmlns:p14="http://schemas.microsoft.com/office/powerpoint/2010/main" val="290577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D1329-BFF6-5E1A-6031-7AEF8AB3A546}"/>
              </a:ext>
            </a:extLst>
          </p:cNvPr>
          <p:cNvSpPr>
            <a:spLocks noGrp="1"/>
          </p:cNvSpPr>
          <p:nvPr>
            <p:ph type="title"/>
          </p:nvPr>
        </p:nvSpPr>
        <p:spPr/>
        <p:txBody>
          <a:bodyPr/>
          <a:lstStyle/>
          <a:p>
            <a:r>
              <a:rPr lang="en-US" dirty="0"/>
              <a:t>Memory leak</a:t>
            </a:r>
            <a:endParaRPr lang="en-IN" dirty="0"/>
          </a:p>
        </p:txBody>
      </p:sp>
      <p:sp>
        <p:nvSpPr>
          <p:cNvPr id="3" name="Text Placeholder 2">
            <a:extLst>
              <a:ext uri="{FF2B5EF4-FFF2-40B4-BE49-F238E27FC236}">
                <a16:creationId xmlns:a16="http://schemas.microsoft.com/office/drawing/2014/main" id="{63D990AF-D1B9-8A9B-787F-C903CE830AC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9304140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F402-661C-4E3E-A4E6-458C3A55354A}"/>
              </a:ext>
            </a:extLst>
          </p:cNvPr>
          <p:cNvSpPr>
            <a:spLocks noGrp="1"/>
          </p:cNvSpPr>
          <p:nvPr>
            <p:ph type="title"/>
          </p:nvPr>
        </p:nvSpPr>
        <p:spPr/>
        <p:txBody>
          <a:bodyPr/>
          <a:lstStyle/>
          <a:p>
            <a:r>
              <a:rPr lang="en-US" dirty="0"/>
              <a:t>Memory leak</a:t>
            </a:r>
          </a:p>
        </p:txBody>
      </p:sp>
      <p:sp>
        <p:nvSpPr>
          <p:cNvPr id="3" name="Content Placeholder 2">
            <a:extLst>
              <a:ext uri="{FF2B5EF4-FFF2-40B4-BE49-F238E27FC236}">
                <a16:creationId xmlns:a16="http://schemas.microsoft.com/office/drawing/2014/main" id="{124AE53E-2CF3-448B-92A6-E3346382D8FB}"/>
              </a:ext>
            </a:extLst>
          </p:cNvPr>
          <p:cNvSpPr>
            <a:spLocks noGrp="1"/>
          </p:cNvSpPr>
          <p:nvPr>
            <p:ph idx="1"/>
          </p:nvPr>
        </p:nvSpPr>
        <p:spPr/>
        <p:txBody>
          <a:bodyPr/>
          <a:lstStyle/>
          <a:p>
            <a:r>
              <a:rPr lang="en-US" dirty="0"/>
              <a:t>If a program never deallocates an object, then the program has a memory leak</a:t>
            </a:r>
          </a:p>
          <a:p>
            <a:pPr lvl="1"/>
            <a:r>
              <a:rPr lang="en-US" dirty="0"/>
              <a:t>the programmer forgot to add </a:t>
            </a:r>
            <a:r>
              <a:rPr lang="en-US" dirty="0">
                <a:solidFill>
                  <a:schemeClr val="accent1"/>
                </a:solidFill>
              </a:rPr>
              <a:t>free</a:t>
            </a:r>
          </a:p>
          <a:p>
            <a:pPr lvl="1"/>
            <a:r>
              <a:rPr lang="en-US" dirty="0"/>
              <a:t>memory leak due to circular dependencies during reference counting </a:t>
            </a:r>
          </a:p>
        </p:txBody>
      </p:sp>
    </p:spTree>
    <p:extLst>
      <p:ext uri="{BB962C8B-B14F-4D97-AF65-F5344CB8AC3E}">
        <p14:creationId xmlns:p14="http://schemas.microsoft.com/office/powerpoint/2010/main" val="16253010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A0ED-DFA0-287B-AE31-D710B06D62F5}"/>
              </a:ext>
            </a:extLst>
          </p:cNvPr>
          <p:cNvSpPr>
            <a:spLocks noGrp="1"/>
          </p:cNvSpPr>
          <p:nvPr>
            <p:ph type="title"/>
          </p:nvPr>
        </p:nvSpPr>
        <p:spPr/>
        <p:txBody>
          <a:bodyPr/>
          <a:lstStyle/>
          <a:p>
            <a:r>
              <a:rPr lang="en-US" dirty="0"/>
              <a:t>Memory leak</a:t>
            </a:r>
            <a:endParaRPr lang="en-IN" dirty="0"/>
          </a:p>
        </p:txBody>
      </p:sp>
      <p:sp>
        <p:nvSpPr>
          <p:cNvPr id="3" name="Content Placeholder 2">
            <a:extLst>
              <a:ext uri="{FF2B5EF4-FFF2-40B4-BE49-F238E27FC236}">
                <a16:creationId xmlns:a16="http://schemas.microsoft.com/office/drawing/2014/main" id="{4A22AAF5-F5B3-3B7A-C447-1CD325078ACB}"/>
              </a:ext>
            </a:extLst>
          </p:cNvPr>
          <p:cNvSpPr>
            <a:spLocks noGrp="1"/>
          </p:cNvSpPr>
          <p:nvPr>
            <p:ph idx="1"/>
          </p:nvPr>
        </p:nvSpPr>
        <p:spPr/>
        <p:txBody>
          <a:bodyPr/>
          <a:lstStyle/>
          <a:p>
            <a:r>
              <a:rPr lang="en-US" dirty="0"/>
              <a:t>Can your program generate incorrect output due to memory leak (assuming you have enough memory)?</a:t>
            </a:r>
            <a:endParaRPr lang="en-IN" dirty="0"/>
          </a:p>
        </p:txBody>
      </p:sp>
    </p:spTree>
    <p:extLst>
      <p:ext uri="{BB962C8B-B14F-4D97-AF65-F5344CB8AC3E}">
        <p14:creationId xmlns:p14="http://schemas.microsoft.com/office/powerpoint/2010/main" val="13517195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A0ED-DFA0-287B-AE31-D710B06D62F5}"/>
              </a:ext>
            </a:extLst>
          </p:cNvPr>
          <p:cNvSpPr>
            <a:spLocks noGrp="1"/>
          </p:cNvSpPr>
          <p:nvPr>
            <p:ph type="title"/>
          </p:nvPr>
        </p:nvSpPr>
        <p:spPr/>
        <p:txBody>
          <a:bodyPr/>
          <a:lstStyle/>
          <a:p>
            <a:r>
              <a:rPr lang="en-US" dirty="0"/>
              <a:t>Memory leak</a:t>
            </a:r>
            <a:endParaRPr lang="en-IN" dirty="0"/>
          </a:p>
        </p:txBody>
      </p:sp>
      <p:sp>
        <p:nvSpPr>
          <p:cNvPr id="3" name="Content Placeholder 2">
            <a:extLst>
              <a:ext uri="{FF2B5EF4-FFF2-40B4-BE49-F238E27FC236}">
                <a16:creationId xmlns:a16="http://schemas.microsoft.com/office/drawing/2014/main" id="{4A22AAF5-F5B3-3B7A-C447-1CD325078ACB}"/>
              </a:ext>
            </a:extLst>
          </p:cNvPr>
          <p:cNvSpPr>
            <a:spLocks noGrp="1"/>
          </p:cNvSpPr>
          <p:nvPr>
            <p:ph idx="1"/>
          </p:nvPr>
        </p:nvSpPr>
        <p:spPr/>
        <p:txBody>
          <a:bodyPr/>
          <a:lstStyle/>
          <a:p>
            <a:r>
              <a:rPr lang="en-US" dirty="0"/>
              <a:t>Can your program generate incorrect output due to memory leak (assuming you have enough memory)?</a:t>
            </a:r>
          </a:p>
          <a:p>
            <a:pPr lvl="1"/>
            <a:r>
              <a:rPr lang="en-US" dirty="0"/>
              <a:t>No, just the memory consumption may be high</a:t>
            </a:r>
            <a:endParaRPr lang="en-IN" dirty="0"/>
          </a:p>
        </p:txBody>
      </p:sp>
    </p:spTree>
    <p:extLst>
      <p:ext uri="{BB962C8B-B14F-4D97-AF65-F5344CB8AC3E}">
        <p14:creationId xmlns:p14="http://schemas.microsoft.com/office/powerpoint/2010/main" val="31646907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7E57-F2AD-A03A-F526-6799D306BA91}"/>
              </a:ext>
            </a:extLst>
          </p:cNvPr>
          <p:cNvSpPr>
            <a:spLocks noGrp="1"/>
          </p:cNvSpPr>
          <p:nvPr>
            <p:ph type="title"/>
          </p:nvPr>
        </p:nvSpPr>
        <p:spPr/>
        <p:txBody>
          <a:bodyPr/>
          <a:lstStyle/>
          <a:p>
            <a:r>
              <a:rPr lang="en-US" dirty="0"/>
              <a:t>Memory leak</a:t>
            </a:r>
            <a:endParaRPr lang="en-IN" dirty="0"/>
          </a:p>
        </p:txBody>
      </p:sp>
      <p:sp>
        <p:nvSpPr>
          <p:cNvPr id="3" name="Content Placeholder 2">
            <a:extLst>
              <a:ext uri="{FF2B5EF4-FFF2-40B4-BE49-F238E27FC236}">
                <a16:creationId xmlns:a16="http://schemas.microsoft.com/office/drawing/2014/main" id="{CCE14FFF-8EEC-64BF-D86F-B2EC49C86733}"/>
              </a:ext>
            </a:extLst>
          </p:cNvPr>
          <p:cNvSpPr>
            <a:spLocks noGrp="1"/>
          </p:cNvSpPr>
          <p:nvPr>
            <p:ph idx="1"/>
          </p:nvPr>
        </p:nvSpPr>
        <p:spPr/>
        <p:txBody>
          <a:bodyPr/>
          <a:lstStyle/>
          <a:p>
            <a:r>
              <a:rPr lang="en-US" dirty="0"/>
              <a:t>How do we check whether there was a memory leak during the execution of the program?</a:t>
            </a:r>
            <a:endParaRPr lang="en-IN" dirty="0"/>
          </a:p>
        </p:txBody>
      </p:sp>
    </p:spTree>
    <p:extLst>
      <p:ext uri="{BB962C8B-B14F-4D97-AF65-F5344CB8AC3E}">
        <p14:creationId xmlns:p14="http://schemas.microsoft.com/office/powerpoint/2010/main" val="16736659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7E57-F2AD-A03A-F526-6799D306BA91}"/>
              </a:ext>
            </a:extLst>
          </p:cNvPr>
          <p:cNvSpPr>
            <a:spLocks noGrp="1"/>
          </p:cNvSpPr>
          <p:nvPr>
            <p:ph type="title"/>
          </p:nvPr>
        </p:nvSpPr>
        <p:spPr/>
        <p:txBody>
          <a:bodyPr/>
          <a:lstStyle/>
          <a:p>
            <a:r>
              <a:rPr lang="en-US" dirty="0"/>
              <a:t>Memory leak</a:t>
            </a:r>
            <a:endParaRPr lang="en-IN" dirty="0"/>
          </a:p>
        </p:txBody>
      </p:sp>
      <p:sp>
        <p:nvSpPr>
          <p:cNvPr id="3" name="Content Placeholder 2">
            <a:extLst>
              <a:ext uri="{FF2B5EF4-FFF2-40B4-BE49-F238E27FC236}">
                <a16:creationId xmlns:a16="http://schemas.microsoft.com/office/drawing/2014/main" id="{CCE14FFF-8EEC-64BF-D86F-B2EC49C86733}"/>
              </a:ext>
            </a:extLst>
          </p:cNvPr>
          <p:cNvSpPr>
            <a:spLocks noGrp="1"/>
          </p:cNvSpPr>
          <p:nvPr>
            <p:ph idx="1"/>
          </p:nvPr>
        </p:nvSpPr>
        <p:spPr/>
        <p:txBody>
          <a:bodyPr/>
          <a:lstStyle/>
          <a:p>
            <a:r>
              <a:rPr lang="en-US" dirty="0"/>
              <a:t>How do we check whether there was a memory leak during the execution of the program?</a:t>
            </a:r>
          </a:p>
          <a:p>
            <a:pPr lvl="1"/>
            <a:r>
              <a:rPr lang="en-US" dirty="0"/>
              <a:t>If the total number of allocations is not equal to the total number of deallocations before the program exits, then there was a memory leak</a:t>
            </a:r>
            <a:endParaRPr lang="en-IN" dirty="0"/>
          </a:p>
        </p:txBody>
      </p:sp>
    </p:spTree>
    <p:extLst>
      <p:ext uri="{BB962C8B-B14F-4D97-AF65-F5344CB8AC3E}">
        <p14:creationId xmlns:p14="http://schemas.microsoft.com/office/powerpoint/2010/main" val="37852011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9D75C-7E9F-D8F2-E337-AE2FCD7B96C7}"/>
              </a:ext>
            </a:extLst>
          </p:cNvPr>
          <p:cNvSpPr>
            <a:spLocks noGrp="1"/>
          </p:cNvSpPr>
          <p:nvPr>
            <p:ph type="title"/>
          </p:nvPr>
        </p:nvSpPr>
        <p:spPr/>
        <p:txBody>
          <a:bodyPr/>
          <a:lstStyle/>
          <a:p>
            <a:r>
              <a:rPr lang="en-US" dirty="0"/>
              <a:t>Leak detector</a:t>
            </a:r>
            <a:endParaRPr lang="en-IN" dirty="0"/>
          </a:p>
        </p:txBody>
      </p:sp>
      <p:sp>
        <p:nvSpPr>
          <p:cNvPr id="3" name="Content Placeholder 2">
            <a:extLst>
              <a:ext uri="{FF2B5EF4-FFF2-40B4-BE49-F238E27FC236}">
                <a16:creationId xmlns:a16="http://schemas.microsoft.com/office/drawing/2014/main" id="{3A840F5D-2723-76D6-EBB9-E54715E12649}"/>
              </a:ext>
            </a:extLst>
          </p:cNvPr>
          <p:cNvSpPr>
            <a:spLocks noGrp="1"/>
          </p:cNvSpPr>
          <p:nvPr>
            <p:ph idx="1"/>
          </p:nvPr>
        </p:nvSpPr>
        <p:spPr/>
        <p:txBody>
          <a:bodyPr/>
          <a:lstStyle/>
          <a:p>
            <a:r>
              <a:rPr lang="en-US" dirty="0"/>
              <a:t>The goal of the leak detector is to help us find program locations where we can insert free to eliminate memory leak</a:t>
            </a:r>
            <a:endParaRPr lang="en-IN" dirty="0"/>
          </a:p>
        </p:txBody>
      </p:sp>
    </p:spTree>
    <p:extLst>
      <p:ext uri="{BB962C8B-B14F-4D97-AF65-F5344CB8AC3E}">
        <p14:creationId xmlns:p14="http://schemas.microsoft.com/office/powerpoint/2010/main" val="160185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BEFORE SCANNING 0</a:t>
            </a:r>
          </a:p>
          <a:p>
            <a:r>
              <a:rPr lang="en-US" b="1" dirty="0">
                <a:latin typeface="Consolas" panose="020B0609020204030204" pitchFamily="49" charset="0"/>
              </a:rPr>
              <a:t>UNSCANNED = {0, 1}</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stCxn id="6" idx="3"/>
          </p:cNvCxnSpPr>
          <p:nvPr/>
        </p:nvCxnSpPr>
        <p:spPr>
          <a:xfrm flipV="1">
            <a:off x="2998343" y="5353373"/>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5051462"/>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Tree>
    <p:extLst>
      <p:ext uri="{BB962C8B-B14F-4D97-AF65-F5344CB8AC3E}">
        <p14:creationId xmlns:p14="http://schemas.microsoft.com/office/powerpoint/2010/main" val="6983362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5F22-04F4-4733-9945-70856659B1DE}"/>
              </a:ext>
            </a:extLst>
          </p:cNvPr>
          <p:cNvSpPr>
            <a:spLocks noGrp="1"/>
          </p:cNvSpPr>
          <p:nvPr>
            <p:ph type="title"/>
          </p:nvPr>
        </p:nvSpPr>
        <p:spPr/>
        <p:txBody>
          <a:bodyPr/>
          <a:lstStyle/>
          <a:p>
            <a:r>
              <a:rPr lang="en-US" dirty="0"/>
              <a:t>How to implement a leak detector (debug)?</a:t>
            </a:r>
          </a:p>
        </p:txBody>
      </p:sp>
      <p:sp>
        <p:nvSpPr>
          <p:cNvPr id="3" name="Content Placeholder 2">
            <a:extLst>
              <a:ext uri="{FF2B5EF4-FFF2-40B4-BE49-F238E27FC236}">
                <a16:creationId xmlns:a16="http://schemas.microsoft.com/office/drawing/2014/main" id="{39EBDA3A-FE8A-BF67-FB27-D3819A7E857D}"/>
              </a:ext>
            </a:extLst>
          </p:cNvPr>
          <p:cNvSpPr>
            <a:spLocks noGrp="1"/>
          </p:cNvSpPr>
          <p:nvPr>
            <p:ph idx="1"/>
          </p:nvPr>
        </p:nvSpPr>
        <p:spPr>
          <a:xfrm>
            <a:off x="838200" y="1825625"/>
            <a:ext cx="10515600" cy="4351338"/>
          </a:xfrm>
        </p:spPr>
        <p:txBody>
          <a:bodyPr/>
          <a:lstStyle/>
          <a:p>
            <a:r>
              <a:rPr lang="en-US" dirty="0"/>
              <a:t>How do we implement a leak detector that will tell us the allocation sites of the objects that were never freed?</a:t>
            </a:r>
          </a:p>
        </p:txBody>
      </p:sp>
    </p:spTree>
    <p:extLst>
      <p:ext uri="{BB962C8B-B14F-4D97-AF65-F5344CB8AC3E}">
        <p14:creationId xmlns:p14="http://schemas.microsoft.com/office/powerpoint/2010/main" val="9186319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587F-4652-46A5-869F-8AD07CF5B731}"/>
              </a:ext>
            </a:extLst>
          </p:cNvPr>
          <p:cNvSpPr>
            <a:spLocks noGrp="1"/>
          </p:cNvSpPr>
          <p:nvPr>
            <p:ph type="title"/>
          </p:nvPr>
        </p:nvSpPr>
        <p:spPr/>
        <p:txBody>
          <a:bodyPr/>
          <a:lstStyle/>
          <a:p>
            <a:r>
              <a:rPr lang="en-US" dirty="0"/>
              <a:t>Leak detector (debug)</a:t>
            </a:r>
          </a:p>
        </p:txBody>
      </p:sp>
      <p:sp>
        <p:nvSpPr>
          <p:cNvPr id="3" name="Content Placeholder 2">
            <a:extLst>
              <a:ext uri="{FF2B5EF4-FFF2-40B4-BE49-F238E27FC236}">
                <a16:creationId xmlns:a16="http://schemas.microsoft.com/office/drawing/2014/main" id="{5FCCA097-27A2-44F5-83D3-DD95B0EFD202}"/>
              </a:ext>
            </a:extLst>
          </p:cNvPr>
          <p:cNvSpPr>
            <a:spLocks noGrp="1"/>
          </p:cNvSpPr>
          <p:nvPr>
            <p:ph idx="1"/>
          </p:nvPr>
        </p:nvSpPr>
        <p:spPr/>
        <p:txBody>
          <a:bodyPr/>
          <a:lstStyle/>
          <a:p>
            <a:r>
              <a:rPr lang="en-US" dirty="0"/>
              <a:t>Store the allocation sites in the object header at the time of allocation</a:t>
            </a:r>
          </a:p>
          <a:p>
            <a:endParaRPr lang="en-US" dirty="0"/>
          </a:p>
          <a:p>
            <a:r>
              <a:rPr lang="en-US" dirty="0"/>
              <a:t>When a program exits, the leak detector walks all the allocated objects and prints unique allocation sites  </a:t>
            </a:r>
          </a:p>
        </p:txBody>
      </p:sp>
    </p:spTree>
    <p:extLst>
      <p:ext uri="{BB962C8B-B14F-4D97-AF65-F5344CB8AC3E}">
        <p14:creationId xmlns:p14="http://schemas.microsoft.com/office/powerpoint/2010/main" val="25990116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554D3-0039-4C90-81FB-8A718174E794}"/>
              </a:ext>
            </a:extLst>
          </p:cNvPr>
          <p:cNvSpPr>
            <a:spLocks noGrp="1"/>
          </p:cNvSpPr>
          <p:nvPr>
            <p:ph type="title"/>
          </p:nvPr>
        </p:nvSpPr>
        <p:spPr/>
        <p:txBody>
          <a:bodyPr/>
          <a:lstStyle/>
          <a:p>
            <a:r>
              <a:rPr lang="en-US" dirty="0"/>
              <a:t>Leak detector (debug)</a:t>
            </a:r>
            <a:endParaRPr lang="en-IN" dirty="0"/>
          </a:p>
        </p:txBody>
      </p:sp>
      <p:sp>
        <p:nvSpPr>
          <p:cNvPr id="3" name="Content Placeholder 2">
            <a:extLst>
              <a:ext uri="{FF2B5EF4-FFF2-40B4-BE49-F238E27FC236}">
                <a16:creationId xmlns:a16="http://schemas.microsoft.com/office/drawing/2014/main" id="{73BC32F4-C79B-4D69-993E-B417107BBA2B}"/>
              </a:ext>
            </a:extLst>
          </p:cNvPr>
          <p:cNvSpPr>
            <a:spLocks noGrp="1"/>
          </p:cNvSpPr>
          <p:nvPr>
            <p:ph idx="1"/>
          </p:nvPr>
        </p:nvSpPr>
        <p:spPr/>
        <p:txBody>
          <a:bodyPr/>
          <a:lstStyle/>
          <a:p>
            <a:endParaRPr lang="en-IN" dirty="0"/>
          </a:p>
        </p:txBody>
      </p:sp>
      <p:sp>
        <p:nvSpPr>
          <p:cNvPr id="4" name="TextBox 3">
            <a:extLst>
              <a:ext uri="{FF2B5EF4-FFF2-40B4-BE49-F238E27FC236}">
                <a16:creationId xmlns:a16="http://schemas.microsoft.com/office/drawing/2014/main" id="{C03EC64B-60BF-46F0-AF8B-E711B7BD75AD}"/>
              </a:ext>
            </a:extLst>
          </p:cNvPr>
          <p:cNvSpPr txBox="1"/>
          <p:nvPr/>
        </p:nvSpPr>
        <p:spPr>
          <a:xfrm>
            <a:off x="5821680" y="1960880"/>
            <a:ext cx="551688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 {</a:t>
            </a:r>
          </a:p>
          <a:p>
            <a:r>
              <a:rPr lang="en-US" dirty="0">
                <a:latin typeface="Arial" panose="020B0604020202020204" pitchFamily="34" charset="0"/>
                <a:cs typeface="Arial" panose="020B0604020202020204" pitchFamily="34" charset="0"/>
              </a:rPr>
              <a:t>    int *a = malloc(4);</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bar() {</a:t>
            </a:r>
          </a:p>
          <a:p>
            <a:r>
              <a:rPr lang="en-US" dirty="0">
                <a:latin typeface="Arial" panose="020B0604020202020204" pitchFamily="34" charset="0"/>
                <a:cs typeface="Arial" panose="020B0604020202020204" pitchFamily="34" charset="0"/>
              </a:rPr>
              <a:t>    foo();</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a:t>
            </a:r>
            <a:r>
              <a:rPr lang="en-US" dirty="0" err="1">
                <a:latin typeface="Arial" panose="020B0604020202020204" pitchFamily="34" charset="0"/>
                <a:cs typeface="Arial" panose="020B0604020202020204" pitchFamily="34" charset="0"/>
              </a:rPr>
              <a:t>baz</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bar();</a:t>
            </a:r>
          </a:p>
          <a:p>
            <a:r>
              <a:rPr lang="en-US" dirty="0">
                <a:latin typeface="Arial" panose="020B0604020202020204" pitchFamily="34" charset="0"/>
                <a:cs typeface="Arial" panose="020B0604020202020204" pitchFamily="34" charset="0"/>
              </a:rPr>
              <a:t>    foo();</a:t>
            </a:r>
          </a:p>
          <a:p>
            <a:r>
              <a:rPr lang="en-US"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53008716-CC87-4492-A342-B34A319D1198}"/>
              </a:ext>
            </a:extLst>
          </p:cNvPr>
          <p:cNvSpPr txBox="1"/>
          <p:nvPr/>
        </p:nvSpPr>
        <p:spPr>
          <a:xfrm>
            <a:off x="1310640" y="2905760"/>
            <a:ext cx="289560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bar();</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baz</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print_memory_leak</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8417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587F-4652-46A5-869F-8AD07CF5B731}"/>
              </a:ext>
            </a:extLst>
          </p:cNvPr>
          <p:cNvSpPr>
            <a:spLocks noGrp="1"/>
          </p:cNvSpPr>
          <p:nvPr>
            <p:ph type="title"/>
          </p:nvPr>
        </p:nvSpPr>
        <p:spPr/>
        <p:txBody>
          <a:bodyPr/>
          <a:lstStyle/>
          <a:p>
            <a:r>
              <a:rPr lang="en-US" dirty="0"/>
              <a:t>Leak detector (debug)</a:t>
            </a:r>
          </a:p>
        </p:txBody>
      </p:sp>
      <p:sp>
        <p:nvSpPr>
          <p:cNvPr id="3" name="Content Placeholder 2">
            <a:extLst>
              <a:ext uri="{FF2B5EF4-FFF2-40B4-BE49-F238E27FC236}">
                <a16:creationId xmlns:a16="http://schemas.microsoft.com/office/drawing/2014/main" id="{5FCCA097-27A2-44F5-83D3-DD95B0EFD202}"/>
              </a:ext>
            </a:extLst>
          </p:cNvPr>
          <p:cNvSpPr>
            <a:spLocks noGrp="1"/>
          </p:cNvSpPr>
          <p:nvPr>
            <p:ph idx="1"/>
          </p:nvPr>
        </p:nvSpPr>
        <p:spPr/>
        <p:txBody>
          <a:bodyPr/>
          <a:lstStyle/>
          <a:p>
            <a:r>
              <a:rPr lang="en-US" dirty="0"/>
              <a:t>Store the stack trace of allocation sites in the object header at the time of allocation</a:t>
            </a:r>
          </a:p>
          <a:p>
            <a:endParaRPr lang="en-US" dirty="0"/>
          </a:p>
          <a:p>
            <a:r>
              <a:rPr lang="en-US" dirty="0"/>
              <a:t>When a program exits, the leak detector walks all the allocated objects and prints unique stack traces  </a:t>
            </a:r>
          </a:p>
        </p:txBody>
      </p:sp>
    </p:spTree>
    <p:extLst>
      <p:ext uri="{BB962C8B-B14F-4D97-AF65-F5344CB8AC3E}">
        <p14:creationId xmlns:p14="http://schemas.microsoft.com/office/powerpoint/2010/main" val="42334876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554D3-0039-4C90-81FB-8A718174E794}"/>
              </a:ext>
            </a:extLst>
          </p:cNvPr>
          <p:cNvSpPr>
            <a:spLocks noGrp="1"/>
          </p:cNvSpPr>
          <p:nvPr>
            <p:ph type="title"/>
          </p:nvPr>
        </p:nvSpPr>
        <p:spPr/>
        <p:txBody>
          <a:bodyPr/>
          <a:lstStyle/>
          <a:p>
            <a:r>
              <a:rPr lang="en-US" dirty="0"/>
              <a:t>Leak detector (debug)</a:t>
            </a:r>
            <a:endParaRPr lang="en-IN" dirty="0"/>
          </a:p>
        </p:txBody>
      </p:sp>
      <p:sp>
        <p:nvSpPr>
          <p:cNvPr id="3" name="Content Placeholder 2">
            <a:extLst>
              <a:ext uri="{FF2B5EF4-FFF2-40B4-BE49-F238E27FC236}">
                <a16:creationId xmlns:a16="http://schemas.microsoft.com/office/drawing/2014/main" id="{73BC32F4-C79B-4D69-993E-B417107BBA2B}"/>
              </a:ext>
            </a:extLst>
          </p:cNvPr>
          <p:cNvSpPr>
            <a:spLocks noGrp="1"/>
          </p:cNvSpPr>
          <p:nvPr>
            <p:ph idx="1"/>
          </p:nvPr>
        </p:nvSpPr>
        <p:spPr/>
        <p:txBody>
          <a:bodyPr/>
          <a:lstStyle/>
          <a:p>
            <a:endParaRPr lang="en-IN" dirty="0"/>
          </a:p>
        </p:txBody>
      </p:sp>
      <p:sp>
        <p:nvSpPr>
          <p:cNvPr id="4" name="TextBox 3">
            <a:extLst>
              <a:ext uri="{FF2B5EF4-FFF2-40B4-BE49-F238E27FC236}">
                <a16:creationId xmlns:a16="http://schemas.microsoft.com/office/drawing/2014/main" id="{C03EC64B-60BF-46F0-AF8B-E711B7BD75AD}"/>
              </a:ext>
            </a:extLst>
          </p:cNvPr>
          <p:cNvSpPr txBox="1"/>
          <p:nvPr/>
        </p:nvSpPr>
        <p:spPr>
          <a:xfrm>
            <a:off x="5821680" y="1960880"/>
            <a:ext cx="551688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 {</a:t>
            </a:r>
          </a:p>
          <a:p>
            <a:r>
              <a:rPr lang="en-US" dirty="0">
                <a:latin typeface="Arial" panose="020B0604020202020204" pitchFamily="34" charset="0"/>
                <a:cs typeface="Arial" panose="020B0604020202020204" pitchFamily="34" charset="0"/>
              </a:rPr>
              <a:t>    int *a = malloc(4);</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bar() {</a:t>
            </a:r>
          </a:p>
          <a:p>
            <a:r>
              <a:rPr lang="en-US" dirty="0">
                <a:latin typeface="Arial" panose="020B0604020202020204" pitchFamily="34" charset="0"/>
                <a:cs typeface="Arial" panose="020B0604020202020204" pitchFamily="34" charset="0"/>
              </a:rPr>
              <a:t>    foo();</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a:t>
            </a:r>
            <a:r>
              <a:rPr lang="en-US" dirty="0" err="1">
                <a:latin typeface="Arial" panose="020B0604020202020204" pitchFamily="34" charset="0"/>
                <a:cs typeface="Arial" panose="020B0604020202020204" pitchFamily="34" charset="0"/>
              </a:rPr>
              <a:t>baz</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bar();</a:t>
            </a:r>
          </a:p>
          <a:p>
            <a:r>
              <a:rPr lang="en-US" dirty="0">
                <a:latin typeface="Arial" panose="020B0604020202020204" pitchFamily="34" charset="0"/>
                <a:cs typeface="Arial" panose="020B0604020202020204" pitchFamily="34" charset="0"/>
              </a:rPr>
              <a:t>    foo();</a:t>
            </a:r>
          </a:p>
          <a:p>
            <a:r>
              <a:rPr lang="en-US"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53008716-CC87-4492-A342-B34A319D1198}"/>
              </a:ext>
            </a:extLst>
          </p:cNvPr>
          <p:cNvSpPr txBox="1"/>
          <p:nvPr/>
        </p:nvSpPr>
        <p:spPr>
          <a:xfrm>
            <a:off x="1310640" y="2905760"/>
            <a:ext cx="289560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bar();</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baz</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print_memory_leak</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3751248-055D-4A26-8E4F-735D94505388}"/>
              </a:ext>
            </a:extLst>
          </p:cNvPr>
          <p:cNvSpPr txBox="1"/>
          <p:nvPr/>
        </p:nvSpPr>
        <p:spPr>
          <a:xfrm>
            <a:off x="9804400" y="2042160"/>
            <a:ext cx="1549400" cy="1200329"/>
          </a:xfrm>
          <a:prstGeom prst="rect">
            <a:avLst/>
          </a:prstGeom>
          <a:noFill/>
        </p:spPr>
        <p:txBody>
          <a:bodyPr wrap="square" rtlCol="0">
            <a:spAutoFit/>
          </a:bodyPr>
          <a:lstStyle/>
          <a:p>
            <a:r>
              <a:rPr lang="en-US" dirty="0"/>
              <a:t>o1:</a:t>
            </a:r>
          </a:p>
          <a:p>
            <a:r>
              <a:rPr lang="en-US" dirty="0"/>
              <a:t>foo</a:t>
            </a:r>
          </a:p>
          <a:p>
            <a:r>
              <a:rPr lang="en-US" dirty="0"/>
              <a:t>bar</a:t>
            </a:r>
          </a:p>
          <a:p>
            <a:r>
              <a:rPr lang="en-US" dirty="0"/>
              <a:t>main</a:t>
            </a:r>
          </a:p>
        </p:txBody>
      </p:sp>
      <p:sp>
        <p:nvSpPr>
          <p:cNvPr id="8" name="TextBox 7">
            <a:extLst>
              <a:ext uri="{FF2B5EF4-FFF2-40B4-BE49-F238E27FC236}">
                <a16:creationId xmlns:a16="http://schemas.microsoft.com/office/drawing/2014/main" id="{61B25F70-E8EE-41F0-B9D4-EB792825A3E9}"/>
              </a:ext>
            </a:extLst>
          </p:cNvPr>
          <p:cNvSpPr txBox="1"/>
          <p:nvPr/>
        </p:nvSpPr>
        <p:spPr>
          <a:xfrm>
            <a:off x="9814560" y="3393440"/>
            <a:ext cx="1549400" cy="1477328"/>
          </a:xfrm>
          <a:prstGeom prst="rect">
            <a:avLst/>
          </a:prstGeom>
          <a:noFill/>
        </p:spPr>
        <p:txBody>
          <a:bodyPr wrap="square" rtlCol="0">
            <a:spAutoFit/>
          </a:bodyPr>
          <a:lstStyle/>
          <a:p>
            <a:r>
              <a:rPr lang="en-US" dirty="0"/>
              <a:t>o2:</a:t>
            </a:r>
          </a:p>
          <a:p>
            <a:r>
              <a:rPr lang="en-US" dirty="0"/>
              <a:t>foo</a:t>
            </a:r>
          </a:p>
          <a:p>
            <a:r>
              <a:rPr lang="en-US" dirty="0"/>
              <a:t>bar</a:t>
            </a:r>
          </a:p>
          <a:p>
            <a:r>
              <a:rPr lang="en-US" dirty="0" err="1"/>
              <a:t>baz</a:t>
            </a:r>
            <a:endParaRPr lang="en-US" dirty="0"/>
          </a:p>
          <a:p>
            <a:r>
              <a:rPr lang="en-US" dirty="0"/>
              <a:t>main</a:t>
            </a:r>
          </a:p>
        </p:txBody>
      </p:sp>
      <p:sp>
        <p:nvSpPr>
          <p:cNvPr id="10" name="TextBox 9">
            <a:extLst>
              <a:ext uri="{FF2B5EF4-FFF2-40B4-BE49-F238E27FC236}">
                <a16:creationId xmlns:a16="http://schemas.microsoft.com/office/drawing/2014/main" id="{196E290E-9E2C-4037-B477-46C9244B2ED4}"/>
              </a:ext>
            </a:extLst>
          </p:cNvPr>
          <p:cNvSpPr txBox="1"/>
          <p:nvPr/>
        </p:nvSpPr>
        <p:spPr>
          <a:xfrm>
            <a:off x="9814560" y="4998720"/>
            <a:ext cx="1549400" cy="1200329"/>
          </a:xfrm>
          <a:prstGeom prst="rect">
            <a:avLst/>
          </a:prstGeom>
          <a:noFill/>
        </p:spPr>
        <p:txBody>
          <a:bodyPr wrap="square" rtlCol="0">
            <a:spAutoFit/>
          </a:bodyPr>
          <a:lstStyle/>
          <a:p>
            <a:r>
              <a:rPr lang="en-US" dirty="0"/>
              <a:t>o3:</a:t>
            </a:r>
          </a:p>
          <a:p>
            <a:r>
              <a:rPr lang="en-US" dirty="0"/>
              <a:t>foo</a:t>
            </a:r>
          </a:p>
          <a:p>
            <a:r>
              <a:rPr lang="en-US" dirty="0" err="1"/>
              <a:t>baz</a:t>
            </a:r>
            <a:endParaRPr lang="en-US" dirty="0"/>
          </a:p>
          <a:p>
            <a:r>
              <a:rPr lang="en-US" dirty="0"/>
              <a:t>main</a:t>
            </a:r>
          </a:p>
        </p:txBody>
      </p:sp>
    </p:spTree>
    <p:extLst>
      <p:ext uri="{BB962C8B-B14F-4D97-AF65-F5344CB8AC3E}">
        <p14:creationId xmlns:p14="http://schemas.microsoft.com/office/powerpoint/2010/main" val="16317730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B569-EEAB-6310-2958-C52BAAF79605}"/>
              </a:ext>
            </a:extLst>
          </p:cNvPr>
          <p:cNvSpPr>
            <a:spLocks noGrp="1"/>
          </p:cNvSpPr>
          <p:nvPr>
            <p:ph type="title"/>
          </p:nvPr>
        </p:nvSpPr>
        <p:spPr/>
        <p:txBody>
          <a:bodyPr/>
          <a:lstStyle/>
          <a:p>
            <a:r>
              <a:rPr lang="en-US" dirty="0"/>
              <a:t>Leak detector (debug)</a:t>
            </a:r>
            <a:endParaRPr lang="en-IN" dirty="0"/>
          </a:p>
        </p:txBody>
      </p:sp>
      <p:sp>
        <p:nvSpPr>
          <p:cNvPr id="3" name="Content Placeholder 2">
            <a:extLst>
              <a:ext uri="{FF2B5EF4-FFF2-40B4-BE49-F238E27FC236}">
                <a16:creationId xmlns:a16="http://schemas.microsoft.com/office/drawing/2014/main" id="{7F094BA8-A51B-9BE9-12FD-4526146CEE78}"/>
              </a:ext>
            </a:extLst>
          </p:cNvPr>
          <p:cNvSpPr>
            <a:spLocks noGrp="1"/>
          </p:cNvSpPr>
          <p:nvPr>
            <p:ph idx="1"/>
          </p:nvPr>
        </p:nvSpPr>
        <p:spPr/>
        <p:txBody>
          <a:bodyPr/>
          <a:lstStyle/>
          <a:p>
            <a:r>
              <a:rPr lang="en-US" dirty="0"/>
              <a:t>We can do even better by instrumenting every load and store</a:t>
            </a:r>
            <a:endParaRPr lang="en-IN" dirty="0"/>
          </a:p>
        </p:txBody>
      </p:sp>
    </p:spTree>
    <p:extLst>
      <p:ext uri="{BB962C8B-B14F-4D97-AF65-F5344CB8AC3E}">
        <p14:creationId xmlns:p14="http://schemas.microsoft.com/office/powerpoint/2010/main" val="30073819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B569-EEAB-6310-2958-C52BAAF79605}"/>
              </a:ext>
            </a:extLst>
          </p:cNvPr>
          <p:cNvSpPr>
            <a:spLocks noGrp="1"/>
          </p:cNvSpPr>
          <p:nvPr>
            <p:ph type="title"/>
          </p:nvPr>
        </p:nvSpPr>
        <p:spPr/>
        <p:txBody>
          <a:bodyPr/>
          <a:lstStyle/>
          <a:p>
            <a:r>
              <a:rPr lang="en-US" dirty="0"/>
              <a:t>Leak detector (debug)</a:t>
            </a:r>
            <a:endParaRPr lang="en-IN" dirty="0"/>
          </a:p>
        </p:txBody>
      </p:sp>
      <p:sp>
        <p:nvSpPr>
          <p:cNvPr id="3" name="Content Placeholder 2">
            <a:extLst>
              <a:ext uri="{FF2B5EF4-FFF2-40B4-BE49-F238E27FC236}">
                <a16:creationId xmlns:a16="http://schemas.microsoft.com/office/drawing/2014/main" id="{7F094BA8-A51B-9BE9-12FD-4526146CEE78}"/>
              </a:ext>
            </a:extLst>
          </p:cNvPr>
          <p:cNvSpPr>
            <a:spLocks noGrp="1"/>
          </p:cNvSpPr>
          <p:nvPr>
            <p:ph idx="1"/>
          </p:nvPr>
        </p:nvSpPr>
        <p:spPr/>
        <p:txBody>
          <a:bodyPr/>
          <a:lstStyle/>
          <a:p>
            <a:r>
              <a:rPr lang="en-US" dirty="0"/>
              <a:t>We can do even better by instrumenting every load and store</a:t>
            </a:r>
          </a:p>
          <a:p>
            <a:pPr lvl="1"/>
            <a:r>
              <a:rPr lang="en-US" dirty="0"/>
              <a:t>Keep track of the last access location of an object in the object header</a:t>
            </a:r>
            <a:endParaRPr lang="en-IN" dirty="0"/>
          </a:p>
        </p:txBody>
      </p:sp>
    </p:spTree>
    <p:extLst>
      <p:ext uri="{BB962C8B-B14F-4D97-AF65-F5344CB8AC3E}">
        <p14:creationId xmlns:p14="http://schemas.microsoft.com/office/powerpoint/2010/main" val="663345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AFTER SCANNING 0</a:t>
            </a:r>
          </a:p>
          <a:p>
            <a:r>
              <a:rPr lang="en-US" b="1" dirty="0">
                <a:latin typeface="Consolas" panose="020B0609020204030204" pitchFamily="49" charset="0"/>
              </a:rPr>
              <a:t>UNSCANNED = {1}</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stCxn id="6" idx="3"/>
          </p:cNvCxnSpPr>
          <p:nvPr/>
        </p:nvCxnSpPr>
        <p:spPr>
          <a:xfrm flipV="1">
            <a:off x="2998343" y="5353373"/>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5051462"/>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Tree>
    <p:extLst>
      <p:ext uri="{BB962C8B-B14F-4D97-AF65-F5344CB8AC3E}">
        <p14:creationId xmlns:p14="http://schemas.microsoft.com/office/powerpoint/2010/main" val="167226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BEFORE SCANNING 1</a:t>
            </a:r>
          </a:p>
          <a:p>
            <a:r>
              <a:rPr lang="en-US" b="1" dirty="0">
                <a:latin typeface="Consolas" panose="020B0609020204030204" pitchFamily="49" charset="0"/>
              </a:rPr>
              <a:t>UNSCANNED = {1}</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cxnSpLocks/>
          </p:cNvCxnSpPr>
          <p:nvPr/>
        </p:nvCxnSpPr>
        <p:spPr>
          <a:xfrm flipV="1">
            <a:off x="2998343" y="4336234"/>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406514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
        <p:nvSpPr>
          <p:cNvPr id="7" name="TextBox 6">
            <a:extLst>
              <a:ext uri="{FF2B5EF4-FFF2-40B4-BE49-F238E27FC236}">
                <a16:creationId xmlns:a16="http://schemas.microsoft.com/office/drawing/2014/main" id="{A069D319-4380-DB6B-8759-8276AB36F146}"/>
              </a:ext>
            </a:extLst>
          </p:cNvPr>
          <p:cNvSpPr txBox="1"/>
          <p:nvPr/>
        </p:nvSpPr>
        <p:spPr>
          <a:xfrm>
            <a:off x="4366516" y="5258656"/>
            <a:ext cx="6842589" cy="1200329"/>
          </a:xfrm>
          <a:prstGeom prst="rect">
            <a:avLst/>
          </a:prstGeom>
          <a:noFill/>
        </p:spPr>
        <p:txBody>
          <a:bodyPr wrap="square" rtlCol="0">
            <a:spAutoFit/>
          </a:bodyPr>
          <a:lstStyle/>
          <a:p>
            <a:r>
              <a:rPr lang="en-US" dirty="0">
                <a:latin typeface="Consolas" panose="020B0609020204030204" pitchFamily="49" charset="0"/>
              </a:rPr>
              <a:t>After the GC threads scanned object-0, the application threads removed the reference to object-2 from object-1 and stored a reference to object-2 in object-0. The GC threads are yet to scan object-1.</a:t>
            </a:r>
            <a:endParaRPr lang="en-IN" dirty="0">
              <a:latin typeface="Consolas" panose="020B0609020204030204" pitchFamily="49" charset="0"/>
            </a:endParaRPr>
          </a:p>
        </p:txBody>
      </p:sp>
    </p:spTree>
    <p:extLst>
      <p:ext uri="{BB962C8B-B14F-4D97-AF65-F5344CB8AC3E}">
        <p14:creationId xmlns:p14="http://schemas.microsoft.com/office/powerpoint/2010/main" val="855434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4193</TotalTime>
  <Words>6757</Words>
  <Application>Microsoft Office PowerPoint</Application>
  <PresentationFormat>Widescreen</PresentationFormat>
  <Paragraphs>951</Paragraphs>
  <Slides>76</Slides>
  <Notes>70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76</vt:i4>
      </vt:variant>
    </vt:vector>
  </HeadingPairs>
  <TitlesOfParts>
    <vt:vector size="81" baseType="lpstr">
      <vt:lpstr>Arial</vt:lpstr>
      <vt:lpstr>Calibri</vt:lpstr>
      <vt:lpstr>Calibri Light</vt:lpstr>
      <vt:lpstr>Consolas</vt:lpstr>
      <vt:lpstr>Office Theme</vt:lpstr>
      <vt:lpstr>Compilers</vt:lpstr>
      <vt:lpstr>Today’s topics</vt:lpstr>
      <vt:lpstr>Concurrent garbage collection</vt:lpstr>
      <vt:lpstr>Concurrent Mark</vt:lpstr>
      <vt:lpstr>Concurrent Mark </vt:lpstr>
      <vt:lpstr>Concurrent Mark </vt:lpstr>
      <vt:lpstr>Concurrent Mark</vt:lpstr>
      <vt:lpstr>Concurrent Mark</vt:lpstr>
      <vt:lpstr>Concurrent Mark</vt:lpstr>
      <vt:lpstr>Concurrent Mark</vt:lpstr>
      <vt:lpstr>Solution</vt:lpstr>
      <vt:lpstr>Solution</vt:lpstr>
      <vt:lpstr>Solution</vt:lpstr>
      <vt:lpstr>Read barriers</vt:lpstr>
      <vt:lpstr>Read barriers</vt:lpstr>
      <vt:lpstr>Read barriers</vt:lpstr>
      <vt:lpstr>Read barriers</vt:lpstr>
      <vt:lpstr>Read barriers</vt:lpstr>
      <vt:lpstr>Read barriers</vt:lpstr>
      <vt:lpstr>Concurrent Mark</vt:lpstr>
      <vt:lpstr>Concurrent Mark</vt:lpstr>
      <vt:lpstr>Read barriers</vt:lpstr>
      <vt:lpstr>Read barriers</vt:lpstr>
      <vt:lpstr>Read barriers</vt:lpstr>
      <vt:lpstr>Write barriers</vt:lpstr>
      <vt:lpstr>Write barriers</vt:lpstr>
      <vt:lpstr>Write barriers</vt:lpstr>
      <vt:lpstr>Write barriers</vt:lpstr>
      <vt:lpstr>Concurrent Mark</vt:lpstr>
      <vt:lpstr>Concurrent Mark</vt:lpstr>
      <vt:lpstr>Write barriers</vt:lpstr>
      <vt:lpstr>Write barriers</vt:lpstr>
      <vt:lpstr>Summary</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Reference counting</vt:lpstr>
      <vt:lpstr>Circular structure</vt:lpstr>
      <vt:lpstr>Circular structure</vt:lpstr>
      <vt:lpstr>Reference counting</vt:lpstr>
      <vt:lpstr>Where to store the reference count?</vt:lpstr>
      <vt:lpstr>Where to store the reference count?</vt:lpstr>
      <vt:lpstr>Reference counting</vt:lpstr>
      <vt:lpstr>How to collect circular references?</vt:lpstr>
      <vt:lpstr>GC with reference counting</vt:lpstr>
      <vt:lpstr>GC with reference counting</vt:lpstr>
      <vt:lpstr>Memory leak</vt:lpstr>
      <vt:lpstr>Memory leak</vt:lpstr>
      <vt:lpstr>Memory leak</vt:lpstr>
      <vt:lpstr>Memory leak</vt:lpstr>
      <vt:lpstr>Memory leak</vt:lpstr>
      <vt:lpstr>Memory leak</vt:lpstr>
      <vt:lpstr>Leak detector</vt:lpstr>
      <vt:lpstr>How to implement a leak detector (debug)?</vt:lpstr>
      <vt:lpstr>Leak detector (debug)</vt:lpstr>
      <vt:lpstr>Leak detector (debug)</vt:lpstr>
      <vt:lpstr>Leak detector (debug)</vt:lpstr>
      <vt:lpstr>Leak detector (debug)</vt:lpstr>
      <vt:lpstr>Leak detector (debug)</vt:lpstr>
      <vt:lpstr>Leak detector (debug)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645</cp:revision>
  <cp:lastPrinted>2022-10-06T07:25:52Z</cp:lastPrinted>
  <dcterms:created xsi:type="dcterms:W3CDTF">2020-08-23T12:23:07Z</dcterms:created>
  <dcterms:modified xsi:type="dcterms:W3CDTF">2024-02-14T06:09:42Z</dcterms:modified>
</cp:coreProperties>
</file>