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0"/>
  </p:notesMasterIdLst>
  <p:sldIdLst>
    <p:sldId id="256" r:id="rId2"/>
    <p:sldId id="507" r:id="rId3"/>
    <p:sldId id="620" r:id="rId4"/>
    <p:sldId id="271" r:id="rId5"/>
    <p:sldId id="273" r:id="rId6"/>
    <p:sldId id="276" r:id="rId7"/>
    <p:sldId id="535" r:id="rId8"/>
    <p:sldId id="536" r:id="rId9"/>
    <p:sldId id="623" r:id="rId10"/>
    <p:sldId id="624" r:id="rId11"/>
    <p:sldId id="538" r:id="rId12"/>
    <p:sldId id="585" r:id="rId13"/>
    <p:sldId id="539" r:id="rId14"/>
    <p:sldId id="540" r:id="rId15"/>
    <p:sldId id="666" r:id="rId16"/>
    <p:sldId id="541" r:id="rId17"/>
    <p:sldId id="640" r:id="rId18"/>
    <p:sldId id="587" r:id="rId19"/>
    <p:sldId id="543" r:id="rId20"/>
    <p:sldId id="644" r:id="rId21"/>
    <p:sldId id="549" r:id="rId22"/>
    <p:sldId id="300" r:id="rId23"/>
    <p:sldId id="551" r:id="rId24"/>
    <p:sldId id="561" r:id="rId25"/>
    <p:sldId id="641" r:id="rId26"/>
    <p:sldId id="643" r:id="rId27"/>
    <p:sldId id="642" r:id="rId28"/>
    <p:sldId id="552" r:id="rId29"/>
    <p:sldId id="645" r:id="rId30"/>
    <p:sldId id="301" r:id="rId31"/>
    <p:sldId id="321" r:id="rId32"/>
    <p:sldId id="303" r:id="rId33"/>
    <p:sldId id="607" r:id="rId34"/>
    <p:sldId id="608" r:id="rId35"/>
    <p:sldId id="664" r:id="rId36"/>
    <p:sldId id="609" r:id="rId37"/>
    <p:sldId id="625" r:id="rId38"/>
    <p:sldId id="665" r:id="rId39"/>
    <p:sldId id="618" r:id="rId40"/>
    <p:sldId id="588" r:id="rId41"/>
    <p:sldId id="554" r:id="rId42"/>
    <p:sldId id="322" r:id="rId43"/>
    <p:sldId id="323" r:id="rId44"/>
    <p:sldId id="324" r:id="rId45"/>
    <p:sldId id="559" r:id="rId46"/>
    <p:sldId id="591" r:id="rId47"/>
    <p:sldId id="636" r:id="rId48"/>
    <p:sldId id="637" r:id="rId49"/>
    <p:sldId id="631" r:id="rId50"/>
    <p:sldId id="632" r:id="rId51"/>
    <p:sldId id="633" r:id="rId52"/>
    <p:sldId id="634" r:id="rId53"/>
    <p:sldId id="635" r:id="rId54"/>
    <p:sldId id="638" r:id="rId55"/>
    <p:sldId id="639" r:id="rId56"/>
    <p:sldId id="619" r:id="rId57"/>
    <p:sldId id="589" r:id="rId58"/>
    <p:sldId id="590" r:id="rId59"/>
    <p:sldId id="556" r:id="rId60"/>
    <p:sldId id="314" r:id="rId61"/>
    <p:sldId id="331" r:id="rId62"/>
    <p:sldId id="560" r:id="rId63"/>
    <p:sldId id="598" r:id="rId64"/>
    <p:sldId id="592" r:id="rId65"/>
    <p:sldId id="593" r:id="rId66"/>
    <p:sldId id="594" r:id="rId67"/>
    <p:sldId id="595" r:id="rId68"/>
    <p:sldId id="596" r:id="rId69"/>
    <p:sldId id="597" r:id="rId70"/>
    <p:sldId id="628" r:id="rId71"/>
    <p:sldId id="647" r:id="rId72"/>
    <p:sldId id="648" r:id="rId73"/>
    <p:sldId id="649" r:id="rId74"/>
    <p:sldId id="650" r:id="rId75"/>
    <p:sldId id="651" r:id="rId76"/>
    <p:sldId id="663" r:id="rId77"/>
    <p:sldId id="652" r:id="rId78"/>
    <p:sldId id="626" r:id="rId79"/>
    <p:sldId id="562" r:id="rId80"/>
    <p:sldId id="563" r:id="rId81"/>
    <p:sldId id="565" r:id="rId82"/>
    <p:sldId id="629" r:id="rId83"/>
    <p:sldId id="654" r:id="rId84"/>
    <p:sldId id="655" r:id="rId85"/>
    <p:sldId id="566" r:id="rId86"/>
    <p:sldId id="568" r:id="rId87"/>
    <p:sldId id="656" r:id="rId88"/>
    <p:sldId id="605" r:id="rId89"/>
    <p:sldId id="567" r:id="rId90"/>
    <p:sldId id="657" r:id="rId91"/>
    <p:sldId id="569" r:id="rId92"/>
    <p:sldId id="658" r:id="rId93"/>
    <p:sldId id="659" r:id="rId94"/>
    <p:sldId id="660" r:id="rId95"/>
    <p:sldId id="661" r:id="rId96"/>
    <p:sldId id="668" r:id="rId97"/>
    <p:sldId id="667" r:id="rId98"/>
    <p:sldId id="669"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CCC45-1D3F-476C-8683-4F1B8A1ADAEA}"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67AAC-5B63-44A1-A00B-990B998343DF}" type="slidenum">
              <a:rPr lang="en-IN" smtClean="0"/>
              <a:t>‹#›</a:t>
            </a:fld>
            <a:endParaRPr lang="en-IN"/>
          </a:p>
        </p:txBody>
      </p:sp>
    </p:spTree>
    <p:extLst>
      <p:ext uri="{BB962C8B-B14F-4D97-AF65-F5344CB8AC3E}">
        <p14:creationId xmlns:p14="http://schemas.microsoft.com/office/powerpoint/2010/main" val="792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the defragmentation, </a:t>
            </a:r>
            <a:r>
              <a:rPr lang="en-US" dirty="0" err="1"/>
              <a:t>LVar</a:t>
            </a:r>
            <a:r>
              <a:rPr lang="en-US" dirty="0"/>
              <a:t> points to A’, which is the new location of A.</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10</a:t>
            </a:fld>
            <a:endParaRPr lang="en-IN"/>
          </a:p>
        </p:txBody>
      </p:sp>
    </p:spTree>
    <p:extLst>
      <p:ext uri="{BB962C8B-B14F-4D97-AF65-F5344CB8AC3E}">
        <p14:creationId xmlns:p14="http://schemas.microsoft.com/office/powerpoint/2010/main" val="2317827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malloc, the compiler knows that in </a:t>
            </a:r>
            <a:r>
              <a:rPr lang="en-US" dirty="0" err="1"/>
              <a:t>rdi</a:t>
            </a:r>
            <a:r>
              <a:rPr lang="en-US" dirty="0"/>
              <a:t> and at stack offset 0, references n and n1 are stored. It also knows that the address of the caller is stored at stack offset 8. Similarly, at every call site, the compiler knows which stack offsets and registers contain references. The compiler can emit this metadata for each call site at compile time that can be used by the defragmenter at runtime to relocate the local variables. The compiler can emit similar information for all global variables.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11</a:t>
            </a:fld>
            <a:endParaRPr lang="en-IN"/>
          </a:p>
        </p:txBody>
      </p:sp>
    </p:spTree>
    <p:extLst>
      <p:ext uri="{BB962C8B-B14F-4D97-AF65-F5344CB8AC3E}">
        <p14:creationId xmlns:p14="http://schemas.microsoft.com/office/powerpoint/2010/main" val="4150939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to generate the correct stack map, the compiler may use different stack locations for a and b, even though they can be shared.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12</a:t>
            </a:fld>
            <a:endParaRPr lang="en-IN"/>
          </a:p>
        </p:txBody>
      </p:sp>
    </p:spTree>
    <p:extLst>
      <p:ext uri="{BB962C8B-B14F-4D97-AF65-F5344CB8AC3E}">
        <p14:creationId xmlns:p14="http://schemas.microsoft.com/office/powerpoint/2010/main" val="1899158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a pointer can also be casted as an integer, the compiler can't track all pointers. In this example, in routine insert1, we are typecasting a pointer to an unsigned long and passing it to insert. Due to this, the compiler can't precisely tell at compile-time if the second argument of insert is a pointer or not. Notice that some callers, e.g., insert2, may also pass a non-pointer value as the second argument to insert.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13</a:t>
            </a:fld>
            <a:endParaRPr lang="en-IN"/>
          </a:p>
        </p:txBody>
      </p:sp>
    </p:spTree>
    <p:extLst>
      <p:ext uri="{BB962C8B-B14F-4D97-AF65-F5344CB8AC3E}">
        <p14:creationId xmlns:p14="http://schemas.microsoft.com/office/powerpoint/2010/main" val="1777687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14</a:t>
            </a:fld>
            <a:endParaRPr lang="en-IN"/>
          </a:p>
        </p:txBody>
      </p:sp>
    </p:spTree>
    <p:extLst>
      <p:ext uri="{BB962C8B-B14F-4D97-AF65-F5344CB8AC3E}">
        <p14:creationId xmlns:p14="http://schemas.microsoft.com/office/powerpoint/2010/main" val="2505888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DB7B3-DB3E-5C54-B0D3-807639E068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DAD63F-18AF-414B-6008-EB122F1B9E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11906A-BD2F-5BC8-14E5-5D33A14C0947}"/>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CA04ED51-82F2-2170-70A4-AC3E5AD02D0F}"/>
              </a:ext>
            </a:extLst>
          </p:cNvPr>
          <p:cNvSpPr>
            <a:spLocks noGrp="1"/>
          </p:cNvSpPr>
          <p:nvPr>
            <p:ph type="sldNum" sz="quarter" idx="5"/>
          </p:nvPr>
        </p:nvSpPr>
        <p:spPr/>
        <p:txBody>
          <a:bodyPr/>
          <a:lstStyle/>
          <a:p>
            <a:fld id="{CF2F1F0A-2707-458D-9A3B-BF545ABFB61C}" type="slidenum">
              <a:rPr lang="en-IN" smtClean="0"/>
              <a:t>15</a:t>
            </a:fld>
            <a:endParaRPr lang="en-IN"/>
          </a:p>
        </p:txBody>
      </p:sp>
    </p:spTree>
    <p:extLst>
      <p:ext uri="{BB962C8B-B14F-4D97-AF65-F5344CB8AC3E}">
        <p14:creationId xmlns:p14="http://schemas.microsoft.com/office/powerpoint/2010/main" val="1321887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16</a:t>
            </a:fld>
            <a:endParaRPr lang="en-IN"/>
          </a:p>
        </p:txBody>
      </p:sp>
    </p:spTree>
    <p:extLst>
      <p:ext uri="{BB962C8B-B14F-4D97-AF65-F5344CB8AC3E}">
        <p14:creationId xmlns:p14="http://schemas.microsoft.com/office/powerpoint/2010/main" val="1328407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17</a:t>
            </a:fld>
            <a:endParaRPr lang="en-IN"/>
          </a:p>
        </p:txBody>
      </p:sp>
    </p:spTree>
    <p:extLst>
      <p:ext uri="{BB962C8B-B14F-4D97-AF65-F5344CB8AC3E}">
        <p14:creationId xmlns:p14="http://schemas.microsoft.com/office/powerpoint/2010/main" val="210628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1586754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149965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a:t>
            </a:fld>
            <a:endParaRPr lang="en-IN"/>
          </a:p>
        </p:txBody>
      </p:sp>
    </p:spTree>
    <p:extLst>
      <p:ext uri="{BB962C8B-B14F-4D97-AF65-F5344CB8AC3E}">
        <p14:creationId xmlns:p14="http://schemas.microsoft.com/office/powerpoint/2010/main" val="3430039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20</a:t>
            </a:fld>
            <a:endParaRPr lang="en-IN"/>
          </a:p>
        </p:txBody>
      </p:sp>
    </p:spTree>
    <p:extLst>
      <p:ext uri="{BB962C8B-B14F-4D97-AF65-F5344CB8AC3E}">
        <p14:creationId xmlns:p14="http://schemas.microsoft.com/office/powerpoint/2010/main" val="4108913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21</a:t>
            </a:fld>
            <a:endParaRPr lang="en-IN"/>
          </a:p>
        </p:txBody>
      </p:sp>
    </p:spTree>
    <p:extLst>
      <p:ext uri="{BB962C8B-B14F-4D97-AF65-F5344CB8AC3E}">
        <p14:creationId xmlns:p14="http://schemas.microsoft.com/office/powerpoint/2010/main" val="4228591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3551919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23</a:t>
            </a:fld>
            <a:endParaRPr lang="en-IN"/>
          </a:p>
        </p:txBody>
      </p:sp>
    </p:spTree>
    <p:extLst>
      <p:ext uri="{BB962C8B-B14F-4D97-AF65-F5344CB8AC3E}">
        <p14:creationId xmlns:p14="http://schemas.microsoft.com/office/powerpoint/2010/main" val="40966157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374835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objects reachable via local and global variables are reachable objects. All the objects reachable via a reachable object are also reachable. In this example, node 3 is reachable (via head) after the first for loop.</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25</a:t>
            </a:fld>
            <a:endParaRPr lang="en-IN"/>
          </a:p>
        </p:txBody>
      </p:sp>
    </p:spTree>
    <p:extLst>
      <p:ext uri="{BB962C8B-B14F-4D97-AF65-F5344CB8AC3E}">
        <p14:creationId xmlns:p14="http://schemas.microsoft.com/office/powerpoint/2010/main" val="17238062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Nodes 3 (via head) and 4 (via list) are reachable before “head = list”. Node 4 (via head and list) is reachable after “head = list”.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32683386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Nodes 4, 5, 6, 7, 8 are reachable after the second for loop. At a given program point, all nodes that are not reachable are free.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2210603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411936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29</a:t>
            </a:fld>
            <a:endParaRPr lang="en-IN"/>
          </a:p>
        </p:txBody>
      </p:sp>
    </p:spTree>
    <p:extLst>
      <p:ext uri="{BB962C8B-B14F-4D97-AF65-F5344CB8AC3E}">
        <p14:creationId xmlns:p14="http://schemas.microsoft.com/office/powerpoint/2010/main" val="964635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defragmenter copies live objects to a new memory region and updates all the references within the heap objects with the new address. In this example, an arrow from A to B shows that object A contains a reference to object B. Before copying A to A’ (where A’ is the new location of A), we also need to update all references in A (e.g., B in this example) with their new addresses.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a:t>
            </a:fld>
            <a:endParaRPr lang="en-IN"/>
          </a:p>
        </p:txBody>
      </p:sp>
    </p:spTree>
    <p:extLst>
      <p:ext uri="{BB962C8B-B14F-4D97-AF65-F5344CB8AC3E}">
        <p14:creationId xmlns:p14="http://schemas.microsoft.com/office/powerpoint/2010/main" val="4076774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9232562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22988343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2368444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33</a:t>
            </a:fld>
            <a:endParaRPr lang="en-IN"/>
          </a:p>
        </p:txBody>
      </p:sp>
    </p:spTree>
    <p:extLst>
      <p:ext uri="{BB962C8B-B14F-4D97-AF65-F5344CB8AC3E}">
        <p14:creationId xmlns:p14="http://schemas.microsoft.com/office/powerpoint/2010/main" val="20972831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object also contains a reached-bit in the object header. The garbage collector uses the reached-bit. In the mark phase, we first add the heap objects referenced by the root-set to the unscanned set after setting their reached-bit to 1. Then we scan all objects in the unscanned list until the unscanned list is empty. During scanning, if we find an object whose reached-bit is not set to 1, we add them to the unscanned list after setting its reached-bit to 1. At the end of the mark algorithm, all objects whose mark bit is set can be reached via a reachable object and thus are live. Other objects that are not reachable can be safely deleted.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34</a:t>
            </a:fld>
            <a:endParaRPr lang="en-IN"/>
          </a:p>
        </p:txBody>
      </p:sp>
    </p:spTree>
    <p:extLst>
      <p:ext uri="{BB962C8B-B14F-4D97-AF65-F5344CB8AC3E}">
        <p14:creationId xmlns:p14="http://schemas.microsoft.com/office/powerpoint/2010/main" val="1505370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43D17-E4E0-3381-AB3E-BB438B5FB5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17D44A-1F3E-3D2D-6110-A48BEE67DA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E7ADDB-6EE8-C3FF-6377-36480D77F904}"/>
              </a:ext>
            </a:extLst>
          </p:cNvPr>
          <p:cNvSpPr>
            <a:spLocks noGrp="1"/>
          </p:cNvSpPr>
          <p:nvPr>
            <p:ph type="body" idx="1"/>
          </p:nvPr>
        </p:nvSpPr>
        <p:spPr/>
        <p:txBody>
          <a:bodyPr/>
          <a:lstStyle/>
          <a:p>
            <a:r>
              <a:rPr lang="en-IN" dirty="0"/>
              <a:t>Unmarked objects can be freed. The reached-bit of the marked objects needs to be set to zero.</a:t>
            </a:r>
          </a:p>
        </p:txBody>
      </p:sp>
      <p:sp>
        <p:nvSpPr>
          <p:cNvPr id="4" name="Slide Number Placeholder 3">
            <a:extLst>
              <a:ext uri="{FF2B5EF4-FFF2-40B4-BE49-F238E27FC236}">
                <a16:creationId xmlns:a16="http://schemas.microsoft.com/office/drawing/2014/main" id="{F0F6A59B-69CE-3211-8A52-B1F32E121DD8}"/>
              </a:ext>
            </a:extLst>
          </p:cNvPr>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14188501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mark phase is over, we run the sweep phase. During the sweep phase, we walk all heap objects. If the reached-bit of an object is 0, it is added to the free list; otherwise, the reached-bit is set to zero. After the sweep phase, the free list contains all the objects that can be safely deleted.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19424338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37</a:t>
            </a:fld>
            <a:endParaRPr lang="en-IN"/>
          </a:p>
        </p:txBody>
      </p:sp>
    </p:spTree>
    <p:extLst>
      <p:ext uri="{BB962C8B-B14F-4D97-AF65-F5344CB8AC3E}">
        <p14:creationId xmlns:p14="http://schemas.microsoft.com/office/powerpoint/2010/main" val="24072328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GC is an abbreviation for garbage collection.</a:t>
            </a:r>
            <a:endParaRPr lang="en-IN" dirty="0"/>
          </a:p>
        </p:txBody>
      </p:sp>
      <p:sp>
        <p:nvSpPr>
          <p:cNvPr id="4" name="Slide Number Placeholder 3"/>
          <p:cNvSpPr>
            <a:spLocks noGrp="1"/>
          </p:cNvSpPr>
          <p:nvPr>
            <p:ph type="sldNum" sz="quarter" idx="5"/>
          </p:nvPr>
        </p:nvSpPr>
        <p:spPr/>
        <p:txBody>
          <a:bodyPr/>
          <a:lstStyle/>
          <a:p>
            <a:fld id="{E7267AAC-5B63-44A1-A00B-990B998343DF}" type="slidenum">
              <a:rPr lang="en-IN" smtClean="0"/>
              <a:t>38</a:t>
            </a:fld>
            <a:endParaRPr lang="en-IN"/>
          </a:p>
        </p:txBody>
      </p:sp>
    </p:spTree>
    <p:extLst>
      <p:ext uri="{BB962C8B-B14F-4D97-AF65-F5344CB8AC3E}">
        <p14:creationId xmlns:p14="http://schemas.microsoft.com/office/powerpoint/2010/main" val="11330504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39</a:t>
            </a:fld>
            <a:endParaRPr lang="en-IN"/>
          </a:p>
        </p:txBody>
      </p:sp>
    </p:spTree>
    <p:extLst>
      <p:ext uri="{BB962C8B-B14F-4D97-AF65-F5344CB8AC3E}">
        <p14:creationId xmlns:p14="http://schemas.microsoft.com/office/powerpoint/2010/main" val="2695901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a:t>
            </a:fld>
            <a:endParaRPr lang="en-IN"/>
          </a:p>
        </p:txBody>
      </p:sp>
    </p:spTree>
    <p:extLst>
      <p:ext uri="{BB962C8B-B14F-4D97-AF65-F5344CB8AC3E}">
        <p14:creationId xmlns:p14="http://schemas.microsoft.com/office/powerpoint/2010/main" val="6671173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40</a:t>
            </a:fld>
            <a:endParaRPr lang="en-IN"/>
          </a:p>
        </p:txBody>
      </p:sp>
    </p:spTree>
    <p:extLst>
      <p:ext uri="{BB962C8B-B14F-4D97-AF65-F5344CB8AC3E}">
        <p14:creationId xmlns:p14="http://schemas.microsoft.com/office/powerpoint/2010/main" val="35981052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41</a:t>
            </a:fld>
            <a:endParaRPr lang="en-IN"/>
          </a:p>
        </p:txBody>
      </p:sp>
    </p:spTree>
    <p:extLst>
      <p:ext uri="{BB962C8B-B14F-4D97-AF65-F5344CB8AC3E}">
        <p14:creationId xmlns:p14="http://schemas.microsoft.com/office/powerpoint/2010/main" val="16284639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42</a:t>
            </a:fld>
            <a:endParaRPr lang="en-IN"/>
          </a:p>
        </p:txBody>
      </p:sp>
    </p:spTree>
    <p:extLst>
      <p:ext uri="{BB962C8B-B14F-4D97-AF65-F5344CB8AC3E}">
        <p14:creationId xmlns:p14="http://schemas.microsoft.com/office/powerpoint/2010/main" val="16881378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43</a:t>
            </a:fld>
            <a:endParaRPr lang="en-IN"/>
          </a:p>
        </p:txBody>
      </p:sp>
    </p:spTree>
    <p:extLst>
      <p:ext uri="{BB962C8B-B14F-4D97-AF65-F5344CB8AC3E}">
        <p14:creationId xmlns:p14="http://schemas.microsoft.com/office/powerpoint/2010/main" val="34198850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37920006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and compact first uses the marking algorithm to detect reachable objects. Then it moves and compacts the reachable objects into a new heap. The compaction algorithm is similar to the defragmentation algorithm that we discussed previously.</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14489007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46</a:t>
            </a:fld>
            <a:endParaRPr lang="en-IN"/>
          </a:p>
        </p:txBody>
      </p:sp>
    </p:spTree>
    <p:extLst>
      <p:ext uri="{BB962C8B-B14F-4D97-AF65-F5344CB8AC3E}">
        <p14:creationId xmlns:p14="http://schemas.microsoft.com/office/powerpoint/2010/main" val="15920049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47</a:t>
            </a:fld>
            <a:endParaRPr lang="en-IN"/>
          </a:p>
        </p:txBody>
      </p:sp>
    </p:spTree>
    <p:extLst>
      <p:ext uri="{BB962C8B-B14F-4D97-AF65-F5344CB8AC3E}">
        <p14:creationId xmlns:p14="http://schemas.microsoft.com/office/powerpoint/2010/main" val="27227018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48</a:t>
            </a:fld>
            <a:endParaRPr lang="en-IN"/>
          </a:p>
        </p:txBody>
      </p:sp>
    </p:spTree>
    <p:extLst>
      <p:ext uri="{BB962C8B-B14F-4D97-AF65-F5344CB8AC3E}">
        <p14:creationId xmlns:p14="http://schemas.microsoft.com/office/powerpoint/2010/main" val="738607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49</a:t>
            </a:fld>
            <a:endParaRPr lang="en-IN"/>
          </a:p>
        </p:txBody>
      </p:sp>
    </p:spTree>
    <p:extLst>
      <p:ext uri="{BB962C8B-B14F-4D97-AF65-F5344CB8AC3E}">
        <p14:creationId xmlns:p14="http://schemas.microsoft.com/office/powerpoint/2010/main" val="3537862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defragmenter first allocates memory for all live objects and save them in a map </a:t>
            </a:r>
            <a:r>
              <a:rPr lang="en-US" dirty="0" err="1"/>
              <a:t>NewLocation</a:t>
            </a:r>
            <a:r>
              <a:rPr lang="en-US" dirty="0"/>
              <a:t>. In the second step, the defragmenter updates the references within live objects with their new locations and copies the live objects to their new locations.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a:t>
            </a:fld>
            <a:endParaRPr lang="en-IN"/>
          </a:p>
        </p:txBody>
      </p:sp>
    </p:spTree>
    <p:extLst>
      <p:ext uri="{BB962C8B-B14F-4D97-AF65-F5344CB8AC3E}">
        <p14:creationId xmlns:p14="http://schemas.microsoft.com/office/powerpoint/2010/main" val="37849787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50</a:t>
            </a:fld>
            <a:endParaRPr lang="en-IN"/>
          </a:p>
        </p:txBody>
      </p:sp>
    </p:spTree>
    <p:extLst>
      <p:ext uri="{BB962C8B-B14F-4D97-AF65-F5344CB8AC3E}">
        <p14:creationId xmlns:p14="http://schemas.microsoft.com/office/powerpoint/2010/main" val="25254903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51</a:t>
            </a:fld>
            <a:endParaRPr lang="en-IN"/>
          </a:p>
        </p:txBody>
      </p:sp>
    </p:spTree>
    <p:extLst>
      <p:ext uri="{BB962C8B-B14F-4D97-AF65-F5344CB8AC3E}">
        <p14:creationId xmlns:p14="http://schemas.microsoft.com/office/powerpoint/2010/main" val="14835443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52</a:t>
            </a:fld>
            <a:endParaRPr lang="en-IN"/>
          </a:p>
        </p:txBody>
      </p:sp>
    </p:spTree>
    <p:extLst>
      <p:ext uri="{BB962C8B-B14F-4D97-AF65-F5344CB8AC3E}">
        <p14:creationId xmlns:p14="http://schemas.microsoft.com/office/powerpoint/2010/main" val="36333622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53</a:t>
            </a:fld>
            <a:endParaRPr lang="en-IN"/>
          </a:p>
        </p:txBody>
      </p:sp>
    </p:spTree>
    <p:extLst>
      <p:ext uri="{BB962C8B-B14F-4D97-AF65-F5344CB8AC3E}">
        <p14:creationId xmlns:p14="http://schemas.microsoft.com/office/powerpoint/2010/main" val="28921762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54</a:t>
            </a:fld>
            <a:endParaRPr lang="en-IN"/>
          </a:p>
        </p:txBody>
      </p:sp>
    </p:spTree>
    <p:extLst>
      <p:ext uri="{BB962C8B-B14F-4D97-AF65-F5344CB8AC3E}">
        <p14:creationId xmlns:p14="http://schemas.microsoft.com/office/powerpoint/2010/main" val="35209676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55</a:t>
            </a:fld>
            <a:endParaRPr lang="en-IN"/>
          </a:p>
        </p:txBody>
      </p:sp>
    </p:spTree>
    <p:extLst>
      <p:ext uri="{BB962C8B-B14F-4D97-AF65-F5344CB8AC3E}">
        <p14:creationId xmlns:p14="http://schemas.microsoft.com/office/powerpoint/2010/main" val="20221613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56</a:t>
            </a:fld>
            <a:endParaRPr lang="en-IN"/>
          </a:p>
        </p:txBody>
      </p:sp>
    </p:spTree>
    <p:extLst>
      <p:ext uri="{BB962C8B-B14F-4D97-AF65-F5344CB8AC3E}">
        <p14:creationId xmlns:p14="http://schemas.microsoft.com/office/powerpoint/2010/main" val="289013858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57</a:t>
            </a:fld>
            <a:endParaRPr lang="en-IN"/>
          </a:p>
        </p:txBody>
      </p:sp>
    </p:spTree>
    <p:extLst>
      <p:ext uri="{BB962C8B-B14F-4D97-AF65-F5344CB8AC3E}">
        <p14:creationId xmlns:p14="http://schemas.microsoft.com/office/powerpoint/2010/main" val="33875604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58</a:t>
            </a:fld>
            <a:endParaRPr lang="en-IN"/>
          </a:p>
        </p:txBody>
      </p:sp>
    </p:spTree>
    <p:extLst>
      <p:ext uri="{BB962C8B-B14F-4D97-AF65-F5344CB8AC3E}">
        <p14:creationId xmlns:p14="http://schemas.microsoft.com/office/powerpoint/2010/main" val="123376571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59</a:t>
            </a:fld>
            <a:endParaRPr lang="en-IN"/>
          </a:p>
        </p:txBody>
      </p:sp>
    </p:spTree>
    <p:extLst>
      <p:ext uri="{BB962C8B-B14F-4D97-AF65-F5344CB8AC3E}">
        <p14:creationId xmlns:p14="http://schemas.microsoft.com/office/powerpoint/2010/main" val="137063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local and global variables are managed by the compiler, and the compiler knows the type of all the variables, it can generate offsets (with respect to a given program point) of the stack and data section locations that may contain references to heap objects. In addition to these, registers may also contain references to heap objects. Because the compiler also does the register allocation, the compiler can tell which registers may contain a heap reference. The set of all the objects that can be directly reached via local (or stack) and global variables without any pointer dereference is called the root set. At runtime, the defragmenter can look at these locations and update them with the new locations.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a:t>
            </a:fld>
            <a:endParaRPr lang="en-IN"/>
          </a:p>
        </p:txBody>
      </p:sp>
    </p:spTree>
    <p:extLst>
      <p:ext uri="{BB962C8B-B14F-4D97-AF65-F5344CB8AC3E}">
        <p14:creationId xmlns:p14="http://schemas.microsoft.com/office/powerpoint/2010/main" val="42426469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60</a:t>
            </a:fld>
            <a:endParaRPr lang="en-IN"/>
          </a:p>
        </p:txBody>
      </p:sp>
    </p:spTree>
    <p:extLst>
      <p:ext uri="{BB962C8B-B14F-4D97-AF65-F5344CB8AC3E}">
        <p14:creationId xmlns:p14="http://schemas.microsoft.com/office/powerpoint/2010/main" val="9635949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61</a:t>
            </a:fld>
            <a:endParaRPr lang="en-IN"/>
          </a:p>
        </p:txBody>
      </p:sp>
    </p:spTree>
    <p:extLst>
      <p:ext uri="{BB962C8B-B14F-4D97-AF65-F5344CB8AC3E}">
        <p14:creationId xmlns:p14="http://schemas.microsoft.com/office/powerpoint/2010/main" val="383656514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62</a:t>
            </a:fld>
            <a:endParaRPr lang="en-IN"/>
          </a:p>
        </p:txBody>
      </p:sp>
    </p:spTree>
    <p:extLst>
      <p:ext uri="{BB962C8B-B14F-4D97-AF65-F5344CB8AC3E}">
        <p14:creationId xmlns:p14="http://schemas.microsoft.com/office/powerpoint/2010/main" val="27213068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Free points to the first free address in the new heap. The new heap is also managed by a bump allocator. Free is the allocation pointer of the bump allocator. Initially, all objects referenced by the root-set are allocated and copied to the new heap.</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63</a:t>
            </a:fld>
            <a:endParaRPr lang="en-IN"/>
          </a:p>
        </p:txBody>
      </p:sp>
    </p:spTree>
    <p:extLst>
      <p:ext uri="{BB962C8B-B14F-4D97-AF65-F5344CB8AC3E}">
        <p14:creationId xmlns:p14="http://schemas.microsoft.com/office/powerpoint/2010/main" val="21159096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is the only object referenced by the root-set. First, we allocate space for B in the new heap (x1) and copy B to x1. </a:t>
            </a:r>
            <a:r>
              <a:rPr lang="en-US" dirty="0" err="1"/>
              <a:t>NewLocation</a:t>
            </a:r>
            <a:r>
              <a:rPr lang="en-US" dirty="0"/>
              <a:t> maps an object to its new address.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64</a:t>
            </a:fld>
            <a:endParaRPr lang="en-IN"/>
          </a:p>
        </p:txBody>
      </p:sp>
    </p:spTree>
    <p:extLst>
      <p:ext uri="{BB962C8B-B14F-4D97-AF65-F5344CB8AC3E}">
        <p14:creationId xmlns:p14="http://schemas.microsoft.com/office/powerpoint/2010/main" val="92116734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adding the object referenced by the root-set, we scan all objects in the new heap. Unscanned points to the first object in the new heap that needs scanning. The algorithm stops when no object is available for scanning. During the scanning, we might add new objects to the heap. In this case, while scanning B, we encountered a reference to C. Because C hasn’t been copied to the new heap, we first allocate some space for C (x2) in the new heap and copy C to x2. After coping C, we update the reference to C in B with the new address (x2).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65</a:t>
            </a:fld>
            <a:endParaRPr lang="en-IN"/>
          </a:p>
        </p:txBody>
      </p:sp>
    </p:spTree>
    <p:extLst>
      <p:ext uri="{BB962C8B-B14F-4D97-AF65-F5344CB8AC3E}">
        <p14:creationId xmlns:p14="http://schemas.microsoft.com/office/powerpoint/2010/main" val="3936418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scanning B, we see that C is also available for scanning. Because C contains references to D and E both, we migrate both of them to the new heap and update their addresses in C.</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66</a:t>
            </a:fld>
            <a:endParaRPr lang="en-IN"/>
          </a:p>
        </p:txBody>
      </p:sp>
    </p:spTree>
    <p:extLst>
      <p:ext uri="{BB962C8B-B14F-4D97-AF65-F5344CB8AC3E}">
        <p14:creationId xmlns:p14="http://schemas.microsoft.com/office/powerpoint/2010/main" val="307606653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D doesn’t contain any reference, we simply move to E.</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67</a:t>
            </a:fld>
            <a:endParaRPr lang="en-IN"/>
          </a:p>
        </p:txBody>
      </p:sp>
    </p:spTree>
    <p:extLst>
      <p:ext uri="{BB962C8B-B14F-4D97-AF65-F5344CB8AC3E}">
        <p14:creationId xmlns:p14="http://schemas.microsoft.com/office/powerpoint/2010/main" val="305609018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 contains references to B and F. Because B has already been copied to the new heap at location x1, we update the reference to B in E with x1. Memory for F is allocated in the new heap (x5), F is copied to x5, and the reference to F in E is updated with x5.</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68</a:t>
            </a:fld>
            <a:endParaRPr lang="en-IN"/>
          </a:p>
        </p:txBody>
      </p:sp>
    </p:spTree>
    <p:extLst>
      <p:ext uri="{BB962C8B-B14F-4D97-AF65-F5344CB8AC3E}">
        <p14:creationId xmlns:p14="http://schemas.microsoft.com/office/powerpoint/2010/main" val="181002830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scanning F, no other object is left for scanning. Thus the algorithm terminates.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69</a:t>
            </a:fld>
            <a:endParaRPr lang="en-IN"/>
          </a:p>
        </p:txBody>
      </p:sp>
    </p:spTree>
    <p:extLst>
      <p:ext uri="{BB962C8B-B14F-4D97-AF65-F5344CB8AC3E}">
        <p14:creationId xmlns:p14="http://schemas.microsoft.com/office/powerpoint/2010/main" val="2217679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a:t>
            </a:fld>
            <a:endParaRPr lang="en-IN"/>
          </a:p>
        </p:txBody>
      </p:sp>
    </p:spTree>
    <p:extLst>
      <p:ext uri="{BB962C8B-B14F-4D97-AF65-F5344CB8AC3E}">
        <p14:creationId xmlns:p14="http://schemas.microsoft.com/office/powerpoint/2010/main" val="196995281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70</a:t>
            </a:fld>
            <a:endParaRPr lang="en-IN"/>
          </a:p>
        </p:txBody>
      </p:sp>
    </p:spTree>
    <p:extLst>
      <p:ext uri="{BB962C8B-B14F-4D97-AF65-F5344CB8AC3E}">
        <p14:creationId xmlns:p14="http://schemas.microsoft.com/office/powerpoint/2010/main" val="12908633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71</a:t>
            </a:fld>
            <a:endParaRPr lang="en-IN"/>
          </a:p>
        </p:txBody>
      </p:sp>
    </p:spTree>
    <p:extLst>
      <p:ext uri="{BB962C8B-B14F-4D97-AF65-F5344CB8AC3E}">
        <p14:creationId xmlns:p14="http://schemas.microsoft.com/office/powerpoint/2010/main" val="6962979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72</a:t>
            </a:fld>
            <a:endParaRPr lang="en-IN"/>
          </a:p>
        </p:txBody>
      </p:sp>
    </p:spTree>
    <p:extLst>
      <p:ext uri="{BB962C8B-B14F-4D97-AF65-F5344CB8AC3E}">
        <p14:creationId xmlns:p14="http://schemas.microsoft.com/office/powerpoint/2010/main" val="298568062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73</a:t>
            </a:fld>
            <a:endParaRPr lang="en-IN"/>
          </a:p>
        </p:txBody>
      </p:sp>
    </p:spTree>
    <p:extLst>
      <p:ext uri="{BB962C8B-B14F-4D97-AF65-F5344CB8AC3E}">
        <p14:creationId xmlns:p14="http://schemas.microsoft.com/office/powerpoint/2010/main" val="331573335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74</a:t>
            </a:fld>
            <a:endParaRPr lang="en-IN"/>
          </a:p>
        </p:txBody>
      </p:sp>
    </p:spTree>
    <p:extLst>
      <p:ext uri="{BB962C8B-B14F-4D97-AF65-F5344CB8AC3E}">
        <p14:creationId xmlns:p14="http://schemas.microsoft.com/office/powerpoint/2010/main" val="396670442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75</a:t>
            </a:fld>
            <a:endParaRPr lang="en-IN"/>
          </a:p>
        </p:txBody>
      </p:sp>
    </p:spTree>
    <p:extLst>
      <p:ext uri="{BB962C8B-B14F-4D97-AF65-F5344CB8AC3E}">
        <p14:creationId xmlns:p14="http://schemas.microsoft.com/office/powerpoint/2010/main" val="49845461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B6585-BDAC-6665-5BD9-80F25107A5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D19075-64BA-DCC6-13CA-BC1AE78079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37D901-B04D-22E0-859D-A095B713BD39}"/>
              </a:ext>
            </a:extLst>
          </p:cNvPr>
          <p:cNvSpPr>
            <a:spLocks noGrp="1"/>
          </p:cNvSpPr>
          <p:nvPr>
            <p:ph type="body" idx="1"/>
          </p:nvPr>
        </p:nvSpPr>
        <p:spPr/>
        <p:txBody>
          <a:bodyPr/>
          <a:lstStyle/>
          <a:p>
            <a:endParaRPr lang="en-IN"/>
          </a:p>
        </p:txBody>
      </p:sp>
      <p:sp>
        <p:nvSpPr>
          <p:cNvPr id="4" name="Slide Number Placeholder 3">
            <a:extLst>
              <a:ext uri="{FF2B5EF4-FFF2-40B4-BE49-F238E27FC236}">
                <a16:creationId xmlns:a16="http://schemas.microsoft.com/office/drawing/2014/main" id="{029F17C9-1DC3-9BCB-E4DC-8D5E7BB69E5A}"/>
              </a:ext>
            </a:extLst>
          </p:cNvPr>
          <p:cNvSpPr>
            <a:spLocks noGrp="1"/>
          </p:cNvSpPr>
          <p:nvPr>
            <p:ph type="sldNum" sz="quarter" idx="5"/>
          </p:nvPr>
        </p:nvSpPr>
        <p:spPr/>
        <p:txBody>
          <a:bodyPr/>
          <a:lstStyle/>
          <a:p>
            <a:fld id="{941CD276-996C-461A-BA18-C0461C4B1E84}" type="slidenum">
              <a:rPr lang="en-IN" smtClean="0"/>
              <a:t>76</a:t>
            </a:fld>
            <a:endParaRPr lang="en-IN"/>
          </a:p>
        </p:txBody>
      </p:sp>
    </p:spTree>
    <p:extLst>
      <p:ext uri="{BB962C8B-B14F-4D97-AF65-F5344CB8AC3E}">
        <p14:creationId xmlns:p14="http://schemas.microsoft.com/office/powerpoint/2010/main" val="207676750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77</a:t>
            </a:fld>
            <a:endParaRPr lang="en-IN"/>
          </a:p>
        </p:txBody>
      </p:sp>
    </p:spTree>
    <p:extLst>
      <p:ext uri="{BB962C8B-B14F-4D97-AF65-F5344CB8AC3E}">
        <p14:creationId xmlns:p14="http://schemas.microsoft.com/office/powerpoint/2010/main" val="154850969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78</a:t>
            </a:fld>
            <a:endParaRPr lang="en-IN"/>
          </a:p>
        </p:txBody>
      </p:sp>
    </p:spTree>
    <p:extLst>
      <p:ext uri="{BB962C8B-B14F-4D97-AF65-F5344CB8AC3E}">
        <p14:creationId xmlns:p14="http://schemas.microsoft.com/office/powerpoint/2010/main" val="271844863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79</a:t>
            </a:fld>
            <a:endParaRPr lang="en-IN"/>
          </a:p>
        </p:txBody>
      </p:sp>
    </p:spTree>
    <p:extLst>
      <p:ext uri="{BB962C8B-B14F-4D97-AF65-F5344CB8AC3E}">
        <p14:creationId xmlns:p14="http://schemas.microsoft.com/office/powerpoint/2010/main" val="3092540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a:t>
            </a:fld>
            <a:endParaRPr lang="en-IN"/>
          </a:p>
        </p:txBody>
      </p:sp>
    </p:spTree>
    <p:extLst>
      <p:ext uri="{BB962C8B-B14F-4D97-AF65-F5344CB8AC3E}">
        <p14:creationId xmlns:p14="http://schemas.microsoft.com/office/powerpoint/2010/main" val="234570103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80</a:t>
            </a:fld>
            <a:endParaRPr lang="en-IN"/>
          </a:p>
        </p:txBody>
      </p:sp>
    </p:spTree>
    <p:extLst>
      <p:ext uri="{BB962C8B-B14F-4D97-AF65-F5344CB8AC3E}">
        <p14:creationId xmlns:p14="http://schemas.microsoft.com/office/powerpoint/2010/main" val="224201886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modify the marking algorithm, as shown on this slide. We record the references from the root-set in stop-the-world mode. After this step, we can resume the application while the garbage collection is running concurrently.</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81</a:t>
            </a:fld>
            <a:endParaRPr lang="en-IN"/>
          </a:p>
        </p:txBody>
      </p:sp>
    </p:spTree>
    <p:extLst>
      <p:ext uri="{BB962C8B-B14F-4D97-AF65-F5344CB8AC3E}">
        <p14:creationId xmlns:p14="http://schemas.microsoft.com/office/powerpoint/2010/main" val="261669222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82</a:t>
            </a:fld>
            <a:endParaRPr lang="en-IN"/>
          </a:p>
        </p:txBody>
      </p:sp>
    </p:spTree>
    <p:extLst>
      <p:ext uri="{BB962C8B-B14F-4D97-AF65-F5344CB8AC3E}">
        <p14:creationId xmlns:p14="http://schemas.microsoft.com/office/powerpoint/2010/main" val="373013073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intermediate states during the stop-the-world mark algorithm.</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83</a:t>
            </a:fld>
            <a:endParaRPr lang="en-IN"/>
          </a:p>
        </p:txBody>
      </p:sp>
    </p:spTree>
    <p:extLst>
      <p:ext uri="{BB962C8B-B14F-4D97-AF65-F5344CB8AC3E}">
        <p14:creationId xmlns:p14="http://schemas.microsoft.com/office/powerpoint/2010/main" val="428759322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84</a:t>
            </a:fld>
            <a:endParaRPr lang="en-IN"/>
          </a:p>
        </p:txBody>
      </p:sp>
    </p:spTree>
    <p:extLst>
      <p:ext uri="{BB962C8B-B14F-4D97-AF65-F5344CB8AC3E}">
        <p14:creationId xmlns:p14="http://schemas.microsoft.com/office/powerpoint/2010/main" val="421343825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concurrent algorithm, after the scanning of object-0  is done by the GC thread, the application thread may execute line-7,8,9 before the scanning of object-1 starts. In that case, the mark algorithm will not see object-2.</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85</a:t>
            </a:fld>
            <a:endParaRPr lang="en-IN"/>
          </a:p>
        </p:txBody>
      </p:sp>
    </p:spTree>
    <p:extLst>
      <p:ext uri="{BB962C8B-B14F-4D97-AF65-F5344CB8AC3E}">
        <p14:creationId xmlns:p14="http://schemas.microsoft.com/office/powerpoint/2010/main" val="37483554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modified algorithm.</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86</a:t>
            </a:fld>
            <a:endParaRPr lang="en-IN"/>
          </a:p>
        </p:txBody>
      </p:sp>
    </p:spTree>
    <p:extLst>
      <p:ext uri="{BB962C8B-B14F-4D97-AF65-F5344CB8AC3E}">
        <p14:creationId xmlns:p14="http://schemas.microsoft.com/office/powerpoint/2010/main" val="42908997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87</a:t>
            </a:fld>
            <a:endParaRPr lang="en-IN"/>
          </a:p>
        </p:txBody>
      </p:sp>
    </p:spTree>
    <p:extLst>
      <p:ext uri="{BB962C8B-B14F-4D97-AF65-F5344CB8AC3E}">
        <p14:creationId xmlns:p14="http://schemas.microsoft.com/office/powerpoint/2010/main" val="184134199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modified algorithm, after the concurrent mark phase is over, we can run the stop-the-world mark phase. In the stop-the-world phase, objects 0, 1, and 2 can be reached via local variables. Because 0 and 1 were already marked by the concurrent phase, the GC just marks 2 (reachable via tmp1) and adds it to the unscanned list. At the end of the algorithm, objects 0, 1, and 2 are marked.</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88</a:t>
            </a:fld>
            <a:endParaRPr lang="en-IN"/>
          </a:p>
        </p:txBody>
      </p:sp>
    </p:spTree>
    <p:extLst>
      <p:ext uri="{BB962C8B-B14F-4D97-AF65-F5344CB8AC3E}">
        <p14:creationId xmlns:p14="http://schemas.microsoft.com/office/powerpoint/2010/main" val="135932026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89</a:t>
            </a:fld>
            <a:endParaRPr lang="en-IN"/>
          </a:p>
        </p:txBody>
      </p:sp>
    </p:spTree>
    <p:extLst>
      <p:ext uri="{BB962C8B-B14F-4D97-AF65-F5344CB8AC3E}">
        <p14:creationId xmlns:p14="http://schemas.microsoft.com/office/powerpoint/2010/main" val="682813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example, A is reachable via </a:t>
            </a:r>
            <a:r>
              <a:rPr lang="en-US" dirty="0" err="1"/>
              <a:t>LVar</a:t>
            </a:r>
            <a:r>
              <a:rPr lang="en-US" dirty="0"/>
              <a:t>, which is a local variable. Thus, the root set contains the address of A.</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9</a:t>
            </a:fld>
            <a:endParaRPr lang="en-IN"/>
          </a:p>
        </p:txBody>
      </p:sp>
    </p:spTree>
    <p:extLst>
      <p:ext uri="{BB962C8B-B14F-4D97-AF65-F5344CB8AC3E}">
        <p14:creationId xmlns:p14="http://schemas.microsoft.com/office/powerpoint/2010/main" val="349245467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stop-the-world phase after the concurrent phase may miss some objects if the application writes a reference to an unreached object x to an already scanned object y and delete all other references of x. For example, in this case, after storing a reference to object 1 in object 0, the application removes the other reference to object 2 (i.e., tmp1). Therefore the stop-the-world mark phase will never see object 2.</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90</a:t>
            </a:fld>
            <a:endParaRPr lang="en-IN"/>
          </a:p>
        </p:txBody>
      </p:sp>
    </p:spTree>
    <p:extLst>
      <p:ext uri="{BB962C8B-B14F-4D97-AF65-F5344CB8AC3E}">
        <p14:creationId xmlns:p14="http://schemas.microsoft.com/office/powerpoint/2010/main" val="285124646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91</a:t>
            </a:fld>
            <a:endParaRPr lang="en-IN"/>
          </a:p>
        </p:txBody>
      </p:sp>
    </p:spTree>
    <p:extLst>
      <p:ext uri="{BB962C8B-B14F-4D97-AF65-F5344CB8AC3E}">
        <p14:creationId xmlns:p14="http://schemas.microsoft.com/office/powerpoint/2010/main" val="412084354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92</a:t>
            </a:fld>
            <a:endParaRPr lang="en-IN"/>
          </a:p>
        </p:txBody>
      </p:sp>
    </p:spTree>
    <p:extLst>
      <p:ext uri="{BB962C8B-B14F-4D97-AF65-F5344CB8AC3E}">
        <p14:creationId xmlns:p14="http://schemas.microsoft.com/office/powerpoint/2010/main" val="254300660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93</a:t>
            </a:fld>
            <a:endParaRPr lang="en-IN"/>
          </a:p>
        </p:txBody>
      </p:sp>
    </p:spTree>
    <p:extLst>
      <p:ext uri="{BB962C8B-B14F-4D97-AF65-F5344CB8AC3E}">
        <p14:creationId xmlns:p14="http://schemas.microsoft.com/office/powerpoint/2010/main" val="342271746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94</a:t>
            </a:fld>
            <a:endParaRPr lang="en-IN"/>
          </a:p>
        </p:txBody>
      </p:sp>
    </p:spTree>
    <p:extLst>
      <p:ext uri="{BB962C8B-B14F-4D97-AF65-F5344CB8AC3E}">
        <p14:creationId xmlns:p14="http://schemas.microsoft.com/office/powerpoint/2010/main" val="3243608648"/>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95</a:t>
            </a:fld>
            <a:endParaRPr lang="en-IN"/>
          </a:p>
        </p:txBody>
      </p:sp>
    </p:spTree>
    <p:extLst>
      <p:ext uri="{BB962C8B-B14F-4D97-AF65-F5344CB8AC3E}">
        <p14:creationId xmlns:p14="http://schemas.microsoft.com/office/powerpoint/2010/main" val="65767823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96</a:t>
            </a:fld>
            <a:endParaRPr lang="en-IN"/>
          </a:p>
        </p:txBody>
      </p:sp>
    </p:spTree>
    <p:extLst>
      <p:ext uri="{BB962C8B-B14F-4D97-AF65-F5344CB8AC3E}">
        <p14:creationId xmlns:p14="http://schemas.microsoft.com/office/powerpoint/2010/main" val="17312396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97</a:t>
            </a:fld>
            <a:endParaRPr lang="en-IN"/>
          </a:p>
        </p:txBody>
      </p:sp>
    </p:spTree>
    <p:extLst>
      <p:ext uri="{BB962C8B-B14F-4D97-AF65-F5344CB8AC3E}">
        <p14:creationId xmlns:p14="http://schemas.microsoft.com/office/powerpoint/2010/main" val="386217132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7267AAC-5B63-44A1-A00B-990B998343DF}" type="slidenum">
              <a:rPr lang="en-IN" smtClean="0"/>
              <a:t>98</a:t>
            </a:fld>
            <a:endParaRPr lang="en-IN"/>
          </a:p>
        </p:txBody>
      </p:sp>
    </p:spTree>
    <p:extLst>
      <p:ext uri="{BB962C8B-B14F-4D97-AF65-F5344CB8AC3E}">
        <p14:creationId xmlns:p14="http://schemas.microsoft.com/office/powerpoint/2010/main" val="26011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0215-DA84-8AEA-D660-E4FE1B152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0E45D1-3D9D-DEA7-2A80-3C7E91AE1E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4FFB72B-5C3A-6560-0619-C5A15F96E57A}"/>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D215BDF3-9B54-0CAA-F410-8AD4D4386F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F4741-6F48-3D3B-666D-177C8F8B325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45501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01DB-FB36-8987-0CAE-82FCE1AD3E1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7EF3703-34DC-6FA9-F7B9-A69823A2B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11DF69-8FBB-B1BE-FFBF-D343873970AE}"/>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89DBA0C3-78FF-D976-E3E4-0911E1EC46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722205-5C30-09D7-132D-24FEF6CB76CD}"/>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26329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473C08-1DD6-6716-CD26-03CD095C38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38B961-6B06-E4FB-6751-16D9947909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975E31-C63B-B102-5FDB-8756DC108111}"/>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6CEAE319-3BDE-6236-8920-B9698B2E98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84C4DA-EF54-2EE8-92E6-93509B16D66B}"/>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8181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B2B6-A662-7165-F9A7-1045BE6383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11E952-8BAE-816F-9EA6-C62476613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31ED45-D9F7-A004-2123-B9E06E2DA6D7}"/>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E6E95264-2EA1-3201-BABC-DF97B62E37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3D9BEB-E185-F71E-1A49-AF269DDE1711}"/>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67944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7AA2-55E1-7E32-B8FA-4841E8D924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34A7D45-6393-C7E7-3491-4448FFC0EE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C294F8-B9C5-592F-1B1E-80C890652690}"/>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E1D0EE44-7FCA-4BE3-0227-4938E5E333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5DDA923-9F41-64D4-7D7F-D669DD9C9183}"/>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73995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3025-82A0-76A2-0B57-23554C0E9B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22B630-F193-E621-FB01-55EEA4A48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1234E44-6FCA-C87D-F16E-1CC87D44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65B57D-BB88-4396-F8E4-9503C5383B4B}"/>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6" name="Footer Placeholder 5">
            <a:extLst>
              <a:ext uri="{FF2B5EF4-FFF2-40B4-BE49-F238E27FC236}">
                <a16:creationId xmlns:a16="http://schemas.microsoft.com/office/drawing/2014/main" id="{252B7F39-8AFF-8CF6-7B72-4415E200D4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03FE06-9AB1-9532-5550-B849756A09B5}"/>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84522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5787-4292-2659-09C4-9B8162915A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2A8539-14ED-F8ED-E4F4-6BA123A14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DBFB40-9AF2-C0AA-B073-A3353474B0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CAEB65-0746-02C3-C568-5CDE5C167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BF267C-F3FA-4420-9DD5-C05E7CC0C7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7D8F6F-5E12-66FA-6DC0-3D9F2C1F926D}"/>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8" name="Footer Placeholder 7">
            <a:extLst>
              <a:ext uri="{FF2B5EF4-FFF2-40B4-BE49-F238E27FC236}">
                <a16:creationId xmlns:a16="http://schemas.microsoft.com/office/drawing/2014/main" id="{9CF1C8E2-D73E-F74A-472F-766D8BB48BC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263882-74D6-A37D-C48F-A7E4F423666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9773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C199-823F-A528-91EA-A1157B2B3A3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794ED19-AE11-BA3E-62BF-92A5E6AC4274}"/>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4" name="Footer Placeholder 3">
            <a:extLst>
              <a:ext uri="{FF2B5EF4-FFF2-40B4-BE49-F238E27FC236}">
                <a16:creationId xmlns:a16="http://schemas.microsoft.com/office/drawing/2014/main" id="{B3DFE8CD-EE69-109D-BEDC-8003B80F97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023526E-0A57-4E56-D8DF-0AB10B95E43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48399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EAAF75-A895-9ACE-0035-BCBD51498830}"/>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3" name="Footer Placeholder 2">
            <a:extLst>
              <a:ext uri="{FF2B5EF4-FFF2-40B4-BE49-F238E27FC236}">
                <a16:creationId xmlns:a16="http://schemas.microsoft.com/office/drawing/2014/main" id="{FAE382B9-80A7-2F04-22E7-0C6DA08724D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219BB60-C1DE-5C7B-80AA-B1B9C217CBC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19384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0C-78B4-CE1C-2648-4E7673931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7A8DA1-00C1-EBD9-7BAE-67614D53E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94B5BA-A041-A709-449C-6477A2190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462C7-6C0B-D308-0CB3-B290FE7C5AD7}"/>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6" name="Footer Placeholder 5">
            <a:extLst>
              <a:ext uri="{FF2B5EF4-FFF2-40B4-BE49-F238E27FC236}">
                <a16:creationId xmlns:a16="http://schemas.microsoft.com/office/drawing/2014/main" id="{1D041BB9-323A-EF4C-E3FD-7099CBD4BB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C7E6329-B565-DAD8-4206-1CBCFC6036E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42059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BE21-DDE0-3C1D-9A7D-FF7CAAB30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7E5453-ADFE-0DF6-1076-E7059D0B01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1551D75-CC55-7464-5FE8-035F4FBA3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1304F9-E9B3-7827-D7F9-8C3EAF0DAA28}"/>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6" name="Footer Placeholder 5">
            <a:extLst>
              <a:ext uri="{FF2B5EF4-FFF2-40B4-BE49-F238E27FC236}">
                <a16:creationId xmlns:a16="http://schemas.microsoft.com/office/drawing/2014/main" id="{08A01647-0370-320F-25AD-CD34FEFA30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FD0B13-A684-F254-780E-4ED3A5FDCE5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78673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FD6A2-949D-C001-BA81-D23CB82E3D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FB36F6-F947-2E79-FCEB-2B24F9E234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0B5967-1E57-6A24-BF67-5F107D1B1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D3C8324D-F064-57F4-6F0D-E4BB72013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E042002-817D-C790-BB13-3F836AD09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E6E90-50A7-4DBD-9F69-4AC3990FD213}" type="slidenum">
              <a:rPr lang="en-IN" smtClean="0"/>
              <a:t>‹#›</a:t>
            </a:fld>
            <a:endParaRPr lang="en-IN"/>
          </a:p>
        </p:txBody>
      </p:sp>
    </p:spTree>
    <p:extLst>
      <p:ext uri="{BB962C8B-B14F-4D97-AF65-F5344CB8AC3E}">
        <p14:creationId xmlns:p14="http://schemas.microsoft.com/office/powerpoint/2010/main" val="323333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Lecture-10</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9391-1145-478A-9D8A-544979B98855}"/>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EAA5E1CA-D791-45BD-91D4-BE5B75AF6DC0}"/>
              </a:ext>
            </a:extLst>
          </p:cNvPr>
          <p:cNvSpPr>
            <a:spLocks noGrp="1"/>
          </p:cNvSpPr>
          <p:nvPr>
            <p:ph idx="1"/>
          </p:nvPr>
        </p:nvSpPr>
        <p:spPr>
          <a:xfrm>
            <a:off x="838200" y="1854890"/>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p:graphicFrame>
        <p:nvGraphicFramePr>
          <p:cNvPr id="5" name="Table 5">
            <a:extLst>
              <a:ext uri="{FF2B5EF4-FFF2-40B4-BE49-F238E27FC236}">
                <a16:creationId xmlns:a16="http://schemas.microsoft.com/office/drawing/2014/main" id="{0298EAB0-CAEF-4D58-8926-A4AD73D34634}"/>
              </a:ext>
            </a:extLst>
          </p:cNvPr>
          <p:cNvGraphicFramePr>
            <a:graphicFrameLocks noGrp="1"/>
          </p:cNvGraphicFramePr>
          <p:nvPr/>
        </p:nvGraphicFramePr>
        <p:xfrm>
          <a:off x="2032000" y="274150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4" name="Arrow: Curved Down 3">
            <a:extLst>
              <a:ext uri="{FF2B5EF4-FFF2-40B4-BE49-F238E27FC236}">
                <a16:creationId xmlns:a16="http://schemas.microsoft.com/office/drawing/2014/main" id="{AD5F5A0B-958D-49B9-AA76-69A665FB0DE7}"/>
              </a:ext>
            </a:extLst>
          </p:cNvPr>
          <p:cNvSpPr/>
          <p:nvPr/>
        </p:nvSpPr>
        <p:spPr>
          <a:xfrm>
            <a:off x="2346960" y="2540000"/>
            <a:ext cx="124968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Curved Down 5">
            <a:extLst>
              <a:ext uri="{FF2B5EF4-FFF2-40B4-BE49-F238E27FC236}">
                <a16:creationId xmlns:a16="http://schemas.microsoft.com/office/drawing/2014/main" id="{6E6D22E8-E70D-4BEE-854C-802CE20AB8E1}"/>
              </a:ext>
            </a:extLst>
          </p:cNvPr>
          <p:cNvSpPr/>
          <p:nvPr/>
        </p:nvSpPr>
        <p:spPr>
          <a:xfrm>
            <a:off x="6309360" y="2540000"/>
            <a:ext cx="178816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Arrow: Curved Up 7">
            <a:extLst>
              <a:ext uri="{FF2B5EF4-FFF2-40B4-BE49-F238E27FC236}">
                <a16:creationId xmlns:a16="http://schemas.microsoft.com/office/drawing/2014/main" id="{C4273AE5-0F12-4C5E-BDF1-36549E89CEAA}"/>
              </a:ext>
            </a:extLst>
          </p:cNvPr>
          <p:cNvSpPr/>
          <p:nvPr/>
        </p:nvSpPr>
        <p:spPr>
          <a:xfrm rot="10800000">
            <a:off x="5821680" y="2380826"/>
            <a:ext cx="247904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Up 8">
            <a:extLst>
              <a:ext uri="{FF2B5EF4-FFF2-40B4-BE49-F238E27FC236}">
                <a16:creationId xmlns:a16="http://schemas.microsoft.com/office/drawing/2014/main" id="{EEC0CFC2-4CA4-4B58-B4F8-09499D8B8754}"/>
              </a:ext>
            </a:extLst>
          </p:cNvPr>
          <p:cNvSpPr/>
          <p:nvPr/>
        </p:nvSpPr>
        <p:spPr>
          <a:xfrm>
            <a:off x="4490720" y="3112346"/>
            <a:ext cx="579120" cy="2015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8B392FEC-B327-4371-9E36-D403D391166B}"/>
              </a:ext>
            </a:extLst>
          </p:cNvPr>
          <p:cNvSpPr/>
          <p:nvPr/>
        </p:nvSpPr>
        <p:spPr>
          <a:xfrm>
            <a:off x="4988560" y="2540000"/>
            <a:ext cx="49784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C2054D60-6330-45C1-B292-A645325D3113}"/>
              </a:ext>
            </a:extLst>
          </p:cNvPr>
          <p:cNvSpPr/>
          <p:nvPr/>
        </p:nvSpPr>
        <p:spPr>
          <a:xfrm rot="10800000">
            <a:off x="4348480" y="2538306"/>
            <a:ext cx="538480" cy="195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a:extLst>
              <a:ext uri="{FF2B5EF4-FFF2-40B4-BE49-F238E27FC236}">
                <a16:creationId xmlns:a16="http://schemas.microsoft.com/office/drawing/2014/main" id="{9AA421B7-43A2-41AB-88F4-1AF05F2502CD}"/>
              </a:ext>
            </a:extLst>
          </p:cNvPr>
          <p:cNvSpPr txBox="1"/>
          <p:nvPr/>
        </p:nvSpPr>
        <p:spPr>
          <a:xfrm>
            <a:off x="8473440" y="1066800"/>
            <a:ext cx="3108960" cy="646331"/>
          </a:xfrm>
          <a:prstGeom prst="rect">
            <a:avLst/>
          </a:prstGeom>
          <a:noFill/>
        </p:spPr>
        <p:txBody>
          <a:bodyPr wrap="square" rtlCol="0">
            <a:spAutoFit/>
          </a:bodyPr>
          <a:lstStyle/>
          <a:p>
            <a:r>
              <a:rPr lang="en-US" dirty="0"/>
              <a:t>Blue ones are live objects.</a:t>
            </a:r>
          </a:p>
          <a:p>
            <a:r>
              <a:rPr lang="en-US" dirty="0"/>
              <a:t>Oranges are free objects.</a:t>
            </a:r>
            <a:endParaRPr lang="en-IN" dirty="0"/>
          </a:p>
        </p:txBody>
      </p:sp>
      <p:cxnSp>
        <p:nvCxnSpPr>
          <p:cNvPr id="14" name="Straight Arrow Connector 13">
            <a:extLst>
              <a:ext uri="{FF2B5EF4-FFF2-40B4-BE49-F238E27FC236}">
                <a16:creationId xmlns:a16="http://schemas.microsoft.com/office/drawing/2014/main" id="{BB3292FC-DC36-41BD-9E31-17FD2C557DA8}"/>
              </a:ext>
            </a:extLst>
          </p:cNvPr>
          <p:cNvCxnSpPr>
            <a:endCxn id="5" idx="1"/>
          </p:cNvCxnSpPr>
          <p:nvPr/>
        </p:nvCxnSpPr>
        <p:spPr>
          <a:xfrm flipV="1">
            <a:off x="1158240" y="2926926"/>
            <a:ext cx="873760" cy="263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8CB794C-D42A-4442-A102-CC5B55721152}"/>
              </a:ext>
            </a:extLst>
          </p:cNvPr>
          <p:cNvSpPr txBox="1"/>
          <p:nvPr/>
        </p:nvSpPr>
        <p:spPr>
          <a:xfrm>
            <a:off x="457200" y="3313852"/>
            <a:ext cx="1574800" cy="370840"/>
          </a:xfrm>
          <a:prstGeom prst="rect">
            <a:avLst/>
          </a:prstGeom>
          <a:noFill/>
        </p:spPr>
        <p:txBody>
          <a:bodyPr wrap="square" rtlCol="0">
            <a:spAutoFit/>
          </a:bodyPr>
          <a:lstStyle/>
          <a:p>
            <a:r>
              <a:rPr lang="en-US" dirty="0" err="1"/>
              <a:t>LVar</a:t>
            </a:r>
            <a:r>
              <a:rPr lang="en-US" dirty="0"/>
              <a:t> = A</a:t>
            </a:r>
            <a:endParaRPr lang="en-IN" dirty="0"/>
          </a:p>
        </p:txBody>
      </p:sp>
      <p:sp>
        <p:nvSpPr>
          <p:cNvPr id="16" name="TextBox 15">
            <a:extLst>
              <a:ext uri="{FF2B5EF4-FFF2-40B4-BE49-F238E27FC236}">
                <a16:creationId xmlns:a16="http://schemas.microsoft.com/office/drawing/2014/main" id="{642B2F9A-B2CF-071D-E4BA-892FB9F320BF}"/>
              </a:ext>
            </a:extLst>
          </p:cNvPr>
          <p:cNvSpPr txBox="1"/>
          <p:nvPr/>
        </p:nvSpPr>
        <p:spPr>
          <a:xfrm>
            <a:off x="404120" y="5017648"/>
            <a:ext cx="1574800" cy="370840"/>
          </a:xfrm>
          <a:prstGeom prst="rect">
            <a:avLst/>
          </a:prstGeom>
          <a:noFill/>
        </p:spPr>
        <p:txBody>
          <a:bodyPr wrap="square" rtlCol="0">
            <a:spAutoFit/>
          </a:bodyPr>
          <a:lstStyle/>
          <a:p>
            <a:r>
              <a:rPr lang="en-US" dirty="0" err="1"/>
              <a:t>LVar</a:t>
            </a:r>
            <a:r>
              <a:rPr lang="en-US" dirty="0"/>
              <a:t> = A’</a:t>
            </a:r>
            <a:endParaRPr lang="en-IN" dirty="0"/>
          </a:p>
        </p:txBody>
      </p:sp>
      <p:cxnSp>
        <p:nvCxnSpPr>
          <p:cNvPr id="17" name="Straight Arrow Connector 16">
            <a:extLst>
              <a:ext uri="{FF2B5EF4-FFF2-40B4-BE49-F238E27FC236}">
                <a16:creationId xmlns:a16="http://schemas.microsoft.com/office/drawing/2014/main" id="{F8B50B5F-7A42-87D3-EB16-6D9DA299B34D}"/>
              </a:ext>
            </a:extLst>
          </p:cNvPr>
          <p:cNvCxnSpPr/>
          <p:nvPr/>
        </p:nvCxnSpPr>
        <p:spPr>
          <a:xfrm flipV="1">
            <a:off x="1146256" y="4712914"/>
            <a:ext cx="873760" cy="263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Table 5">
            <a:extLst>
              <a:ext uri="{FF2B5EF4-FFF2-40B4-BE49-F238E27FC236}">
                <a16:creationId xmlns:a16="http://schemas.microsoft.com/office/drawing/2014/main" id="{B1B6285E-9B62-D45B-7887-68DCE6865542}"/>
              </a:ext>
            </a:extLst>
          </p:cNvPr>
          <p:cNvGraphicFramePr>
            <a:graphicFrameLocks noGrp="1"/>
          </p:cNvGraphicFramePr>
          <p:nvPr/>
        </p:nvGraphicFramePr>
        <p:xfrm>
          <a:off x="2042160" y="456014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r>
                        <a:rPr lang="en-IN"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19" name="Arrow: Curved Down 18">
            <a:extLst>
              <a:ext uri="{FF2B5EF4-FFF2-40B4-BE49-F238E27FC236}">
                <a16:creationId xmlns:a16="http://schemas.microsoft.com/office/drawing/2014/main" id="{BED19E0A-DD77-1055-9CD0-9ADCF4F4D923}"/>
              </a:ext>
            </a:extLst>
          </p:cNvPr>
          <p:cNvSpPr/>
          <p:nvPr/>
        </p:nvSpPr>
        <p:spPr>
          <a:xfrm>
            <a:off x="2270589" y="4376791"/>
            <a:ext cx="462337" cy="18335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0" name="Arrow: Curved Down 19">
            <a:extLst>
              <a:ext uri="{FF2B5EF4-FFF2-40B4-BE49-F238E27FC236}">
                <a16:creationId xmlns:a16="http://schemas.microsoft.com/office/drawing/2014/main" id="{3C226162-521F-8E62-049D-51CC56250502}"/>
              </a:ext>
            </a:extLst>
          </p:cNvPr>
          <p:cNvSpPr/>
          <p:nvPr/>
        </p:nvSpPr>
        <p:spPr>
          <a:xfrm>
            <a:off x="3936886" y="4263775"/>
            <a:ext cx="1436498" cy="2963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1" name="Arrow: Curved Down 20">
            <a:extLst>
              <a:ext uri="{FF2B5EF4-FFF2-40B4-BE49-F238E27FC236}">
                <a16:creationId xmlns:a16="http://schemas.microsoft.com/office/drawing/2014/main" id="{A75C0E0B-E1EF-5FF6-A816-6212158C05ED}"/>
              </a:ext>
            </a:extLst>
          </p:cNvPr>
          <p:cNvSpPr/>
          <p:nvPr/>
        </p:nvSpPr>
        <p:spPr>
          <a:xfrm rot="10800000" flipV="1">
            <a:off x="3534996" y="4028227"/>
            <a:ext cx="2084969" cy="53191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954998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DBD8-17B8-49C1-A46E-9838DF286212}"/>
              </a:ext>
            </a:extLst>
          </p:cNvPr>
          <p:cNvSpPr>
            <a:spLocks noGrp="1"/>
          </p:cNvSpPr>
          <p:nvPr>
            <p:ph type="title"/>
          </p:nvPr>
        </p:nvSpPr>
        <p:spPr/>
        <p:txBody>
          <a:bodyPr/>
          <a:lstStyle/>
          <a:p>
            <a:r>
              <a:rPr lang="en-US" dirty="0"/>
              <a:t>Defragmenter for the C language?</a:t>
            </a:r>
            <a:endParaRPr lang="en-IN" dirty="0"/>
          </a:p>
        </p:txBody>
      </p:sp>
      <p:sp>
        <p:nvSpPr>
          <p:cNvPr id="3" name="Content Placeholder 2">
            <a:extLst>
              <a:ext uri="{FF2B5EF4-FFF2-40B4-BE49-F238E27FC236}">
                <a16:creationId xmlns:a16="http://schemas.microsoft.com/office/drawing/2014/main" id="{9BC64E40-9A82-442A-9283-980ACE6442CB}"/>
              </a:ext>
            </a:extLst>
          </p:cNvPr>
          <p:cNvSpPr>
            <a:spLocks noGrp="1"/>
          </p:cNvSpPr>
          <p:nvPr>
            <p:ph idx="1"/>
          </p:nvPr>
        </p:nvSpPr>
        <p:spPr/>
        <p:txBody>
          <a:bodyPr/>
          <a:lstStyle/>
          <a:p>
            <a:r>
              <a:rPr lang="en-US" dirty="0"/>
              <a:t>Can we generate stack map for C applications?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75CD37F-D18E-4002-A8FB-5D23C1275802}"/>
              </a:ext>
            </a:extLst>
          </p:cNvPr>
          <p:cNvSpPr txBox="1"/>
          <p:nvPr/>
        </p:nvSpPr>
        <p:spPr>
          <a:xfrm>
            <a:off x="561701" y="2804160"/>
            <a:ext cx="5599611"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unsigned long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void insert(struct node *n, unsigned long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a:t>
            </a:r>
          </a:p>
          <a:p>
            <a:pPr marL="342900" indent="-342900">
              <a:buFont typeface="+mj-lt"/>
              <a:buAutoNum type="arabicPeriod"/>
            </a:pPr>
            <a:r>
              <a:rPr lang="en-US" dirty="0">
                <a:latin typeface="Arial" panose="020B0604020202020204" pitchFamily="34" charset="0"/>
                <a:cs typeface="Arial" panose="020B0604020202020204" pitchFamily="34" charset="0"/>
              </a:rPr>
              <a:t>{</a:t>
            </a:r>
          </a:p>
          <a:p>
            <a:pPr marL="342900" indent="-342900">
              <a:buFont typeface="+mj-lt"/>
              <a:buAutoNum type="arabicPeriod"/>
            </a:pPr>
            <a:r>
              <a:rPr lang="en-US" dirty="0">
                <a:latin typeface="Arial" panose="020B0604020202020204" pitchFamily="34" charset="0"/>
                <a:cs typeface="Arial" panose="020B0604020202020204" pitchFamily="34" charset="0"/>
              </a:rPr>
              <a:t>    struct node *n1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pPr marL="342900" indent="-342900">
              <a:buFont typeface="+mj-lt"/>
              <a:buAutoNum type="arabicPeriod"/>
            </a:pPr>
            <a:r>
              <a:rPr lang="en-US" dirty="0">
                <a:latin typeface="Arial" panose="020B0604020202020204" pitchFamily="34" charset="0"/>
                <a:cs typeface="Arial" panose="020B0604020202020204" pitchFamily="34" charset="0"/>
              </a:rPr>
              <a:t>    n1-&gt;</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a:t>
            </a:r>
          </a:p>
          <a:p>
            <a:pPr marL="342900" indent="-342900">
              <a:buFont typeface="+mj-lt"/>
              <a:buAutoNum type="arabicPeriod"/>
            </a:pPr>
            <a:r>
              <a:rPr lang="en-US" dirty="0">
                <a:latin typeface="Arial" panose="020B0604020202020204" pitchFamily="34" charset="0"/>
                <a:cs typeface="Arial" panose="020B0604020202020204" pitchFamily="34" charset="0"/>
              </a:rPr>
              <a:t>    n-&gt;next = n1;</a:t>
            </a:r>
          </a:p>
          <a:p>
            <a:pPr marL="342900" indent="-342900">
              <a:buFont typeface="+mj-lt"/>
              <a:buAutoNum type="arabicPeriod"/>
            </a:pPr>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96EC507-397B-7ECB-38D2-785F6DD53FF9}"/>
              </a:ext>
            </a:extLst>
          </p:cNvPr>
          <p:cNvSpPr txBox="1"/>
          <p:nvPr/>
        </p:nvSpPr>
        <p:spPr>
          <a:xfrm>
            <a:off x="6237515" y="3135086"/>
            <a:ext cx="5519056" cy="2246769"/>
          </a:xfrm>
          <a:prstGeom prst="rect">
            <a:avLst/>
          </a:prstGeom>
          <a:noFill/>
        </p:spPr>
        <p:txBody>
          <a:bodyPr wrap="square" rtlCol="0">
            <a:spAutoFit/>
          </a:bodyPr>
          <a:lstStyle/>
          <a:p>
            <a:r>
              <a:rPr lang="en-US" sz="2000" dirty="0">
                <a:solidFill>
                  <a:srgbClr val="FF0000"/>
                </a:solidFill>
                <a:latin typeface="Arial" panose="020B0604020202020204" pitchFamily="34" charset="0"/>
                <a:cs typeface="Arial" panose="020B0604020202020204" pitchFamily="34" charset="0"/>
              </a:rPr>
              <a:t>Let's say the defragmenter kicks in after line 3.</a:t>
            </a:r>
          </a:p>
          <a:p>
            <a:endParaRPr lang="en-US" sz="2000" dirty="0">
              <a:solidFill>
                <a:srgbClr val="FF0000"/>
              </a:solidFill>
              <a:latin typeface="Arial" panose="020B0604020202020204" pitchFamily="34" charset="0"/>
              <a:cs typeface="Arial" panose="020B0604020202020204" pitchFamily="34" charset="0"/>
            </a:endParaRPr>
          </a:p>
          <a:p>
            <a:r>
              <a:rPr lang="en-US" sz="2000" dirty="0">
                <a:solidFill>
                  <a:srgbClr val="FF0000"/>
                </a:solidFill>
                <a:latin typeface="Arial" panose="020B0604020202020204" pitchFamily="34" charset="0"/>
                <a:cs typeface="Arial" panose="020B0604020202020204" pitchFamily="34" charset="0"/>
              </a:rPr>
              <a:t>Which registers may contain references?</a:t>
            </a:r>
          </a:p>
          <a:p>
            <a:endParaRPr lang="en-US" sz="2000" dirty="0">
              <a:solidFill>
                <a:srgbClr val="FF0000"/>
              </a:solidFill>
              <a:latin typeface="Arial" panose="020B0604020202020204" pitchFamily="34" charset="0"/>
              <a:cs typeface="Arial" panose="020B0604020202020204" pitchFamily="34" charset="0"/>
            </a:endParaRPr>
          </a:p>
          <a:p>
            <a:r>
              <a:rPr lang="en-US" sz="2000" dirty="0">
                <a:solidFill>
                  <a:srgbClr val="FF0000"/>
                </a:solidFill>
                <a:latin typeface="Arial" panose="020B0604020202020204" pitchFamily="34" charset="0"/>
                <a:cs typeface="Arial" panose="020B0604020202020204" pitchFamily="34" charset="0"/>
              </a:rPr>
              <a:t>What stack locations may contain references?</a:t>
            </a:r>
          </a:p>
          <a:p>
            <a:endParaRPr lang="en-US" sz="2000" dirty="0">
              <a:solidFill>
                <a:srgbClr val="FF0000"/>
              </a:solidFill>
              <a:latin typeface="Arial" panose="020B0604020202020204" pitchFamily="34" charset="0"/>
              <a:cs typeface="Arial" panose="020B0604020202020204" pitchFamily="34" charset="0"/>
            </a:endParaRPr>
          </a:p>
          <a:p>
            <a:r>
              <a:rPr lang="en-US" sz="2000" dirty="0">
                <a:solidFill>
                  <a:srgbClr val="FF0000"/>
                </a:solidFill>
                <a:latin typeface="Arial" panose="020B0604020202020204" pitchFamily="34" charset="0"/>
                <a:cs typeface="Arial" panose="020B0604020202020204" pitchFamily="34" charset="0"/>
              </a:rPr>
              <a:t>Where is the caller's address stored?</a:t>
            </a:r>
            <a:endParaRPr lang="en-IN"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233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DBD8-17B8-49C1-A46E-9838DF286212}"/>
              </a:ext>
            </a:extLst>
          </p:cNvPr>
          <p:cNvSpPr>
            <a:spLocks noGrp="1"/>
          </p:cNvSpPr>
          <p:nvPr>
            <p:ph type="title"/>
          </p:nvPr>
        </p:nvSpPr>
        <p:spPr/>
        <p:txBody>
          <a:bodyPr/>
          <a:lstStyle/>
          <a:p>
            <a:r>
              <a:rPr lang="en-US" dirty="0"/>
              <a:t>Defragmenter for the C language?</a:t>
            </a:r>
            <a:endParaRPr lang="en-IN" dirty="0"/>
          </a:p>
        </p:txBody>
      </p:sp>
      <p:sp>
        <p:nvSpPr>
          <p:cNvPr id="3" name="Content Placeholder 2">
            <a:extLst>
              <a:ext uri="{FF2B5EF4-FFF2-40B4-BE49-F238E27FC236}">
                <a16:creationId xmlns:a16="http://schemas.microsoft.com/office/drawing/2014/main" id="{9BC64E40-9A82-442A-9283-980ACE6442CB}"/>
              </a:ext>
            </a:extLst>
          </p:cNvPr>
          <p:cNvSpPr>
            <a:spLocks noGrp="1"/>
          </p:cNvSpPr>
          <p:nvPr>
            <p:ph idx="1"/>
          </p:nvPr>
        </p:nvSpPr>
        <p:spPr/>
        <p:txBody>
          <a:bodyPr/>
          <a:lstStyle/>
          <a:p>
            <a:r>
              <a:rPr lang="en-US" dirty="0"/>
              <a:t>Can we generate stack map for C applications?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75CD37F-D18E-4002-A8FB-5D23C1275802}"/>
              </a:ext>
            </a:extLst>
          </p:cNvPr>
          <p:cNvSpPr txBox="1"/>
          <p:nvPr/>
        </p:nvSpPr>
        <p:spPr>
          <a:xfrm>
            <a:off x="1584960" y="2804160"/>
            <a:ext cx="5029200"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cond</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else {</a:t>
            </a:r>
          </a:p>
          <a:p>
            <a:r>
              <a:rPr lang="en-US" dirty="0">
                <a:latin typeface="Arial" panose="020B0604020202020204" pitchFamily="34" charset="0"/>
                <a:cs typeface="Arial" panose="020B0604020202020204" pitchFamily="34" charset="0"/>
              </a:rPr>
              <a:t>   int b;</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962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DBD8-17B8-49C1-A46E-9838DF286212}"/>
              </a:ext>
            </a:extLst>
          </p:cNvPr>
          <p:cNvSpPr>
            <a:spLocks noGrp="1"/>
          </p:cNvSpPr>
          <p:nvPr>
            <p:ph type="title"/>
          </p:nvPr>
        </p:nvSpPr>
        <p:spPr/>
        <p:txBody>
          <a:bodyPr/>
          <a:lstStyle/>
          <a:p>
            <a:r>
              <a:rPr lang="en-US" dirty="0"/>
              <a:t>Defragmenter for the C language?</a:t>
            </a:r>
            <a:endParaRPr lang="en-IN" dirty="0"/>
          </a:p>
        </p:txBody>
      </p:sp>
      <p:sp>
        <p:nvSpPr>
          <p:cNvPr id="3" name="Content Placeholder 2">
            <a:extLst>
              <a:ext uri="{FF2B5EF4-FFF2-40B4-BE49-F238E27FC236}">
                <a16:creationId xmlns:a16="http://schemas.microsoft.com/office/drawing/2014/main" id="{9BC64E40-9A82-442A-9283-980ACE6442CB}"/>
              </a:ext>
            </a:extLst>
          </p:cNvPr>
          <p:cNvSpPr>
            <a:spLocks noGrp="1"/>
          </p:cNvSpPr>
          <p:nvPr>
            <p:ph idx="1"/>
          </p:nvPr>
        </p:nvSpPr>
        <p:spPr/>
        <p:txBody>
          <a:bodyPr/>
          <a:lstStyle/>
          <a:p>
            <a:r>
              <a:rPr lang="en-US" dirty="0"/>
              <a:t>Can we generate stack map for C applications?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75CD37F-D18E-4002-A8FB-5D23C1275802}"/>
              </a:ext>
            </a:extLst>
          </p:cNvPr>
          <p:cNvSpPr txBox="1"/>
          <p:nvPr/>
        </p:nvSpPr>
        <p:spPr>
          <a:xfrm>
            <a:off x="1584960" y="2804160"/>
            <a:ext cx="502920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unsigned long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insert(struct node *n, unsigned long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node *n1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n1-&gt;</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val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n-&gt;next = n1;</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A36F26D-9F78-482F-9C66-79D17D1C7786}"/>
              </a:ext>
            </a:extLst>
          </p:cNvPr>
          <p:cNvSpPr txBox="1"/>
          <p:nvPr/>
        </p:nvSpPr>
        <p:spPr>
          <a:xfrm>
            <a:off x="7396480" y="3457937"/>
            <a:ext cx="4704080" cy="313932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insert1(struct node*n, char *str, int </a:t>
            </a:r>
            <a:r>
              <a:rPr lang="en-US" dirty="0" err="1">
                <a:latin typeface="Arial" panose="020B0604020202020204" pitchFamily="34" charset="0"/>
                <a:cs typeface="Arial" panose="020B0604020202020204" pitchFamily="34" charset="0"/>
              </a:rPr>
              <a:t>len</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char *name = malloc(</a:t>
            </a:r>
            <a:r>
              <a:rPr lang="en-US" dirty="0" err="1">
                <a:latin typeface="Arial" panose="020B0604020202020204" pitchFamily="34" charset="0"/>
                <a:cs typeface="Arial" panose="020B0604020202020204" pitchFamily="34" charset="0"/>
              </a:rPr>
              <a:t>len</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memcpy</a:t>
            </a:r>
            <a:r>
              <a:rPr lang="en-US" dirty="0">
                <a:latin typeface="Arial" panose="020B0604020202020204" pitchFamily="34" charset="0"/>
                <a:cs typeface="Arial" panose="020B0604020202020204" pitchFamily="34" charset="0"/>
              </a:rPr>
              <a:t>(name, str, </a:t>
            </a:r>
            <a:r>
              <a:rPr lang="en-US" dirty="0" err="1">
                <a:latin typeface="Arial" panose="020B0604020202020204" pitchFamily="34" charset="0"/>
                <a:cs typeface="Arial" panose="020B0604020202020204" pitchFamily="34" charset="0"/>
              </a:rPr>
              <a:t>len</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insert(n, (unsigned long)name);</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We can store a heap address as unsigned long. If an unsigned long is passed to a function, the compiler doesn’t know whether it is data or an address.</a:t>
            </a:r>
            <a:endParaRPr lang="en-IN"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5E493ED-E83E-4F38-CD9C-2EF0B3037A72}"/>
              </a:ext>
            </a:extLst>
          </p:cNvPr>
          <p:cNvSpPr txBox="1"/>
          <p:nvPr/>
        </p:nvSpPr>
        <p:spPr>
          <a:xfrm>
            <a:off x="8226975" y="2079493"/>
            <a:ext cx="321843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void insert2(struct node*n)</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insert(n, 5);</a:t>
            </a:r>
          </a:p>
          <a:p>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50774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DBD8-17B8-49C1-A46E-9838DF286212}"/>
              </a:ext>
            </a:extLst>
          </p:cNvPr>
          <p:cNvSpPr>
            <a:spLocks noGrp="1"/>
          </p:cNvSpPr>
          <p:nvPr>
            <p:ph type="title"/>
          </p:nvPr>
        </p:nvSpPr>
        <p:spPr/>
        <p:txBody>
          <a:bodyPr/>
          <a:lstStyle/>
          <a:p>
            <a:r>
              <a:rPr lang="en-US" dirty="0"/>
              <a:t>Defragmenter for the C language?</a:t>
            </a:r>
            <a:endParaRPr lang="en-IN" dirty="0"/>
          </a:p>
        </p:txBody>
      </p:sp>
      <p:sp>
        <p:nvSpPr>
          <p:cNvPr id="3" name="Content Placeholder 2">
            <a:extLst>
              <a:ext uri="{FF2B5EF4-FFF2-40B4-BE49-F238E27FC236}">
                <a16:creationId xmlns:a16="http://schemas.microsoft.com/office/drawing/2014/main" id="{9BC64E40-9A82-442A-9283-980ACE6442CB}"/>
              </a:ext>
            </a:extLst>
          </p:cNvPr>
          <p:cNvSpPr>
            <a:spLocks noGrp="1"/>
          </p:cNvSpPr>
          <p:nvPr>
            <p:ph idx="1"/>
          </p:nvPr>
        </p:nvSpPr>
        <p:spPr/>
        <p:txBody>
          <a:bodyPr/>
          <a:lstStyle/>
          <a:p>
            <a:r>
              <a:rPr lang="en-US" dirty="0"/>
              <a:t>Can we generate stack map for C applications?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75CD37F-D18E-4002-A8FB-5D23C1275802}"/>
              </a:ext>
            </a:extLst>
          </p:cNvPr>
          <p:cNvSpPr txBox="1"/>
          <p:nvPr/>
        </p:nvSpPr>
        <p:spPr>
          <a:xfrm>
            <a:off x="1584960" y="2804160"/>
            <a:ext cx="6136640"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foo(struct node *n1, struct node *n2)</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unsigned long diff = n1 – n2;</a:t>
            </a:r>
          </a:p>
          <a:p>
            <a:r>
              <a:rPr lang="en-US" dirty="0">
                <a:latin typeface="Arial" panose="020B0604020202020204" pitchFamily="34" charset="0"/>
                <a:cs typeface="Arial" panose="020B0604020202020204" pitchFamily="34" charset="0"/>
              </a:rPr>
              <a:t>    defragmenter();</a:t>
            </a:r>
          </a:p>
          <a:p>
            <a:r>
              <a:rPr lang="en-US" dirty="0">
                <a:latin typeface="Arial" panose="020B0604020202020204" pitchFamily="34" charset="0"/>
                <a:cs typeface="Arial" panose="020B0604020202020204" pitchFamily="34" charset="0"/>
              </a:rPr>
              <a:t>    n1 = n2 + diff;</a:t>
            </a:r>
          </a:p>
          <a:p>
            <a:r>
              <a:rPr lang="en-US" dirty="0">
                <a:latin typeface="Arial" panose="020B0604020202020204" pitchFamily="34" charset="0"/>
                <a:cs typeface="Arial" panose="020B0604020202020204" pitchFamily="34" charset="0"/>
              </a:rPr>
              <a:t>    return n1;</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F9BFA30-CD6B-44BA-B821-3B1559087EB0}"/>
              </a:ext>
            </a:extLst>
          </p:cNvPr>
          <p:cNvSpPr txBox="1"/>
          <p:nvPr/>
        </p:nvSpPr>
        <p:spPr>
          <a:xfrm>
            <a:off x="8107680" y="2722879"/>
            <a:ext cx="3515360" cy="830997"/>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Do you see a problem with this code?</a:t>
            </a:r>
            <a:endParaRPr lang="en-IN"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97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AB173-B88F-6ACF-5F81-6A14184A7F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078596-8ED8-E5A1-3F56-C46BA74B23E8}"/>
              </a:ext>
            </a:extLst>
          </p:cNvPr>
          <p:cNvSpPr>
            <a:spLocks noGrp="1"/>
          </p:cNvSpPr>
          <p:nvPr>
            <p:ph type="title"/>
          </p:nvPr>
        </p:nvSpPr>
        <p:spPr/>
        <p:txBody>
          <a:bodyPr/>
          <a:lstStyle/>
          <a:p>
            <a:r>
              <a:rPr lang="en-US" dirty="0"/>
              <a:t>Defragmenter for the C language?</a:t>
            </a:r>
            <a:endParaRPr lang="en-IN" dirty="0"/>
          </a:p>
        </p:txBody>
      </p:sp>
      <p:sp>
        <p:nvSpPr>
          <p:cNvPr id="3" name="Content Placeholder 2">
            <a:extLst>
              <a:ext uri="{FF2B5EF4-FFF2-40B4-BE49-F238E27FC236}">
                <a16:creationId xmlns:a16="http://schemas.microsoft.com/office/drawing/2014/main" id="{271D0162-309B-72D4-5776-CFC9A36DB16B}"/>
              </a:ext>
            </a:extLst>
          </p:cNvPr>
          <p:cNvSpPr>
            <a:spLocks noGrp="1"/>
          </p:cNvSpPr>
          <p:nvPr>
            <p:ph idx="1"/>
          </p:nvPr>
        </p:nvSpPr>
        <p:spPr/>
        <p:txBody>
          <a:bodyPr/>
          <a:lstStyle/>
          <a:p>
            <a:r>
              <a:rPr lang="en-US" dirty="0"/>
              <a:t>Can we generate stack map for C applications?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5DD75D33-AEC9-138E-6653-918DB1195CD0}"/>
              </a:ext>
            </a:extLst>
          </p:cNvPr>
          <p:cNvSpPr txBox="1"/>
          <p:nvPr/>
        </p:nvSpPr>
        <p:spPr>
          <a:xfrm>
            <a:off x="1584960" y="2804160"/>
            <a:ext cx="6136640"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foo(struct node *n1, struct node *n2)</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unsigned long diff = n1 – n2;</a:t>
            </a:r>
          </a:p>
          <a:p>
            <a:r>
              <a:rPr lang="en-US" dirty="0">
                <a:latin typeface="Arial" panose="020B0604020202020204" pitchFamily="34" charset="0"/>
                <a:cs typeface="Arial" panose="020B0604020202020204" pitchFamily="34" charset="0"/>
              </a:rPr>
              <a:t>    defragmenter();</a:t>
            </a:r>
          </a:p>
          <a:p>
            <a:r>
              <a:rPr lang="en-US" dirty="0">
                <a:latin typeface="Arial" panose="020B0604020202020204" pitchFamily="34" charset="0"/>
                <a:cs typeface="Arial" panose="020B0604020202020204" pitchFamily="34" charset="0"/>
              </a:rPr>
              <a:t>    n1 = n2 + diff;</a:t>
            </a:r>
          </a:p>
          <a:p>
            <a:r>
              <a:rPr lang="en-US" dirty="0">
                <a:latin typeface="Arial" panose="020B0604020202020204" pitchFamily="34" charset="0"/>
                <a:cs typeface="Arial" panose="020B0604020202020204" pitchFamily="34" charset="0"/>
              </a:rPr>
              <a:t>    return n1;</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BB5BA164-74F3-F671-232F-4AD2E8605B70}"/>
              </a:ext>
            </a:extLst>
          </p:cNvPr>
          <p:cNvSpPr txBox="1"/>
          <p:nvPr/>
        </p:nvSpPr>
        <p:spPr>
          <a:xfrm>
            <a:off x="8107680" y="2722879"/>
            <a:ext cx="351536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This code may produce incorrect results because the relative difference between </a:t>
            </a:r>
            <a:r>
              <a:rPr lang="en-US" dirty="0">
                <a:solidFill>
                  <a:schemeClr val="accent1"/>
                </a:solidFill>
                <a:latin typeface="Arial" panose="020B0604020202020204" pitchFamily="34" charset="0"/>
                <a:cs typeface="Arial" panose="020B0604020202020204" pitchFamily="34" charset="0"/>
              </a:rPr>
              <a:t>n1</a:t>
            </a:r>
            <a:r>
              <a:rPr lang="en-US" dirty="0">
                <a:latin typeface="Arial" panose="020B0604020202020204" pitchFamily="34" charset="0"/>
                <a:cs typeface="Arial" panose="020B0604020202020204" pitchFamily="34" charset="0"/>
              </a:rPr>
              <a:t> and </a:t>
            </a:r>
            <a:r>
              <a:rPr lang="en-US" dirty="0">
                <a:solidFill>
                  <a:schemeClr val="accent1"/>
                </a:solidFill>
                <a:latin typeface="Arial" panose="020B0604020202020204" pitchFamily="34" charset="0"/>
                <a:cs typeface="Arial" panose="020B0604020202020204" pitchFamily="34" charset="0"/>
              </a:rPr>
              <a:t>n2</a:t>
            </a:r>
            <a:r>
              <a:rPr lang="en-US" dirty="0">
                <a:latin typeface="Arial" panose="020B0604020202020204" pitchFamily="34" charset="0"/>
                <a:cs typeface="Arial" panose="020B0604020202020204" pitchFamily="34" charset="0"/>
              </a:rPr>
              <a:t> might have changed due to defragmentation.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Even though the defragmenter has correctly rewritten </a:t>
            </a:r>
            <a:r>
              <a:rPr lang="en-US" dirty="0">
                <a:solidFill>
                  <a:schemeClr val="accent1"/>
                </a:solidFill>
                <a:latin typeface="Arial" panose="020B0604020202020204" pitchFamily="34" charset="0"/>
                <a:cs typeface="Arial" panose="020B0604020202020204" pitchFamily="34" charset="0"/>
              </a:rPr>
              <a:t>n2</a:t>
            </a:r>
            <a:r>
              <a:rPr lang="en-US" dirty="0">
                <a:latin typeface="Arial" panose="020B0604020202020204" pitchFamily="34" charset="0"/>
                <a:cs typeface="Arial" panose="020B0604020202020204" pitchFamily="34" charset="0"/>
              </a:rPr>
              <a:t> with the new address, it doesn’t know if it also needs to update the diff.</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3013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A629-EF33-4B45-9B0B-D194417189EC}"/>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5B2BA2B2-A3F0-4102-A71F-D2758696E0CA}"/>
              </a:ext>
            </a:extLst>
          </p:cNvPr>
          <p:cNvSpPr>
            <a:spLocks noGrp="1"/>
          </p:cNvSpPr>
          <p:nvPr>
            <p:ph idx="1"/>
          </p:nvPr>
        </p:nvSpPr>
        <p:spPr/>
        <p:txBody>
          <a:bodyPr/>
          <a:lstStyle/>
          <a:p>
            <a:r>
              <a:rPr lang="en-US" dirty="0"/>
              <a:t>To implement defragmenter</a:t>
            </a:r>
          </a:p>
          <a:p>
            <a:pPr lvl="1"/>
            <a:r>
              <a:rPr lang="en-US" dirty="0"/>
              <a:t>We need to disallow potential unsafe typecasts and pointer arithmetic</a:t>
            </a:r>
          </a:p>
          <a:p>
            <a:pPr lvl="1"/>
            <a:endParaRPr lang="en-US" dirty="0"/>
          </a:p>
          <a:p>
            <a:pPr lvl="1"/>
            <a:endParaRPr lang="en-US" dirty="0"/>
          </a:p>
          <a:p>
            <a:r>
              <a:rPr lang="en-US" dirty="0"/>
              <a:t>Why disallow pointer arithmetic?</a:t>
            </a:r>
          </a:p>
          <a:p>
            <a:pPr lvl="1"/>
            <a:endParaRPr lang="en-IN" dirty="0"/>
          </a:p>
        </p:txBody>
      </p:sp>
    </p:spTree>
    <p:extLst>
      <p:ext uri="{BB962C8B-B14F-4D97-AF65-F5344CB8AC3E}">
        <p14:creationId xmlns:p14="http://schemas.microsoft.com/office/powerpoint/2010/main" val="271635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A629-EF33-4B45-9B0B-D194417189EC}"/>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5B2BA2B2-A3F0-4102-A71F-D2758696E0CA}"/>
              </a:ext>
            </a:extLst>
          </p:cNvPr>
          <p:cNvSpPr>
            <a:spLocks noGrp="1"/>
          </p:cNvSpPr>
          <p:nvPr>
            <p:ph idx="1"/>
          </p:nvPr>
        </p:nvSpPr>
        <p:spPr/>
        <p:txBody>
          <a:bodyPr/>
          <a:lstStyle/>
          <a:p>
            <a:r>
              <a:rPr lang="en-US" dirty="0"/>
              <a:t>To implement defragmenter</a:t>
            </a:r>
          </a:p>
          <a:p>
            <a:pPr lvl="1"/>
            <a:r>
              <a:rPr lang="en-US" dirty="0"/>
              <a:t>We need to disallow potential unsafe typecasts and pointer arithmetic</a:t>
            </a:r>
          </a:p>
          <a:p>
            <a:pPr lvl="1"/>
            <a:endParaRPr lang="en-US" dirty="0"/>
          </a:p>
          <a:p>
            <a:pPr lvl="1"/>
            <a:endParaRPr lang="en-US" dirty="0"/>
          </a:p>
          <a:p>
            <a:r>
              <a:rPr lang="en-US" dirty="0"/>
              <a:t>Why disallow pointer arithmetic?</a:t>
            </a:r>
          </a:p>
          <a:p>
            <a:pPr lvl="1"/>
            <a:r>
              <a:rPr lang="en-US" dirty="0"/>
              <a:t>Application may create an out-of-bounds pointer</a:t>
            </a:r>
          </a:p>
          <a:p>
            <a:pPr lvl="1"/>
            <a:r>
              <a:rPr lang="en-US" dirty="0"/>
              <a:t>To insert bounds check before every memory access, the compiler needs to compute the address of the object header, which may be expensive if pointer arithmetic is allowed</a:t>
            </a:r>
          </a:p>
          <a:p>
            <a:pPr lvl="1"/>
            <a:endParaRPr lang="en-IN" dirty="0"/>
          </a:p>
        </p:txBody>
      </p:sp>
    </p:spTree>
    <p:extLst>
      <p:ext uri="{BB962C8B-B14F-4D97-AF65-F5344CB8AC3E}">
        <p14:creationId xmlns:p14="http://schemas.microsoft.com/office/powerpoint/2010/main" val="163961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ACF9C-7DF7-4F2C-A311-7CCA3E8237E6}"/>
              </a:ext>
            </a:extLst>
          </p:cNvPr>
          <p:cNvSpPr>
            <a:spLocks noGrp="1"/>
          </p:cNvSpPr>
          <p:nvPr>
            <p:ph type="title"/>
          </p:nvPr>
        </p:nvSpPr>
        <p:spPr/>
        <p:txBody>
          <a:bodyPr/>
          <a:lstStyle/>
          <a:p>
            <a:r>
              <a:rPr lang="en-US" dirty="0"/>
              <a:t>Managed languages</a:t>
            </a:r>
            <a:endParaRPr lang="en-IN" dirty="0"/>
          </a:p>
        </p:txBody>
      </p:sp>
      <p:sp>
        <p:nvSpPr>
          <p:cNvPr id="3" name="Content Placeholder 2">
            <a:extLst>
              <a:ext uri="{FF2B5EF4-FFF2-40B4-BE49-F238E27FC236}">
                <a16:creationId xmlns:a16="http://schemas.microsoft.com/office/drawing/2014/main" id="{B9737DC6-D3CE-4C64-9B91-6BC33B47E49D}"/>
              </a:ext>
            </a:extLst>
          </p:cNvPr>
          <p:cNvSpPr>
            <a:spLocks noGrp="1"/>
          </p:cNvSpPr>
          <p:nvPr>
            <p:ph idx="1"/>
          </p:nvPr>
        </p:nvSpPr>
        <p:spPr/>
        <p:txBody>
          <a:bodyPr>
            <a:normAutofit lnSpcReduction="10000"/>
          </a:bodyPr>
          <a:lstStyle/>
          <a:p>
            <a:r>
              <a:rPr lang="en-US" dirty="0"/>
              <a:t>Managed languages (e.g., Java, C#) don’t allow programmers to manipulate virtual addresses</a:t>
            </a:r>
          </a:p>
          <a:p>
            <a:endParaRPr lang="en-US" dirty="0"/>
          </a:p>
          <a:p>
            <a:r>
              <a:rPr lang="en-US" dirty="0"/>
              <a:t>The dynamic allocators in these languages return a handle (or an object reference) to the object</a:t>
            </a:r>
          </a:p>
          <a:p>
            <a:pPr lvl="1"/>
            <a:r>
              <a:rPr lang="en-US" dirty="0"/>
              <a:t>You can access the objects fields using their handles</a:t>
            </a:r>
          </a:p>
          <a:p>
            <a:pPr lvl="1"/>
            <a:r>
              <a:rPr lang="en-US" dirty="0"/>
              <a:t>Arithmetic operations are not allowed on handles</a:t>
            </a:r>
          </a:p>
          <a:p>
            <a:pPr lvl="1"/>
            <a:r>
              <a:rPr lang="en-US" dirty="0"/>
              <a:t>However, you are allowed to store handles in an array of references</a:t>
            </a:r>
          </a:p>
          <a:p>
            <a:pPr lvl="1"/>
            <a:endParaRPr lang="en-US" dirty="0"/>
          </a:p>
          <a:p>
            <a:r>
              <a:rPr lang="en-US" dirty="0"/>
              <a:t>These restrictions make sure that the application doesn’t depend on the value of the handle</a:t>
            </a:r>
            <a:endParaRPr lang="en-IN" dirty="0"/>
          </a:p>
        </p:txBody>
      </p:sp>
    </p:spTree>
    <p:extLst>
      <p:ext uri="{BB962C8B-B14F-4D97-AF65-F5344CB8AC3E}">
        <p14:creationId xmlns:p14="http://schemas.microsoft.com/office/powerpoint/2010/main" val="4220368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AF21C-262E-48CD-99D0-A19EB70BE9EF}"/>
              </a:ext>
            </a:extLst>
          </p:cNvPr>
          <p:cNvSpPr>
            <a:spLocks noGrp="1"/>
          </p:cNvSpPr>
          <p:nvPr>
            <p:ph type="title"/>
          </p:nvPr>
        </p:nvSpPr>
        <p:spPr/>
        <p:txBody>
          <a:bodyPr/>
          <a:lstStyle/>
          <a:p>
            <a:r>
              <a:rPr lang="en-US" dirty="0"/>
              <a:t>Managed languages</a:t>
            </a:r>
            <a:endParaRPr lang="en-IN" dirty="0"/>
          </a:p>
        </p:txBody>
      </p:sp>
      <p:sp>
        <p:nvSpPr>
          <p:cNvPr id="3" name="Content Placeholder 2">
            <a:extLst>
              <a:ext uri="{FF2B5EF4-FFF2-40B4-BE49-F238E27FC236}">
                <a16:creationId xmlns:a16="http://schemas.microsoft.com/office/drawing/2014/main" id="{234A86CC-19A2-49BE-B82B-4C09BC9DC3D5}"/>
              </a:ext>
            </a:extLst>
          </p:cNvPr>
          <p:cNvSpPr>
            <a:spLocks noGrp="1"/>
          </p:cNvSpPr>
          <p:nvPr>
            <p:ph idx="1"/>
          </p:nvPr>
        </p:nvSpPr>
        <p:spPr/>
        <p:txBody>
          <a:bodyPr/>
          <a:lstStyle/>
          <a:p>
            <a:r>
              <a:rPr lang="en-US" dirty="0"/>
              <a:t>Because the application is not concerned about the actual value of the handle, a defragmenter can safely relocate all live objects (handles) without breaking the application</a:t>
            </a:r>
            <a:endParaRPr lang="en-IN" dirty="0"/>
          </a:p>
        </p:txBody>
      </p:sp>
    </p:spTree>
    <p:extLst>
      <p:ext uri="{BB962C8B-B14F-4D97-AF65-F5344CB8AC3E}">
        <p14:creationId xmlns:p14="http://schemas.microsoft.com/office/powerpoint/2010/main" val="10039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A30F-7F67-4E8E-8E58-E5EB50115EB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5001F3D9-2776-4B7A-94CF-2B8AFD1881F0}"/>
              </a:ext>
            </a:extLst>
          </p:cNvPr>
          <p:cNvSpPr>
            <a:spLocks noGrp="1"/>
          </p:cNvSpPr>
          <p:nvPr>
            <p:ph idx="1"/>
          </p:nvPr>
        </p:nvSpPr>
        <p:spPr/>
        <p:txBody>
          <a:bodyPr/>
          <a:lstStyle/>
          <a:p>
            <a:r>
              <a:rPr lang="en-US" dirty="0"/>
              <a:t>Memory management</a:t>
            </a:r>
          </a:p>
          <a:p>
            <a:r>
              <a:rPr lang="en-US" dirty="0"/>
              <a:t>Automatic memory management</a:t>
            </a:r>
          </a:p>
          <a:p>
            <a:r>
              <a:rPr lang="en-US" dirty="0"/>
              <a:t>Mark and sweep</a:t>
            </a:r>
          </a:p>
          <a:p>
            <a:r>
              <a:rPr lang="en-US" dirty="0"/>
              <a:t>Mark and compact</a:t>
            </a:r>
          </a:p>
          <a:p>
            <a:r>
              <a:rPr lang="en-US" dirty="0"/>
              <a:t>Copying collector</a:t>
            </a:r>
          </a:p>
          <a:p>
            <a:r>
              <a:rPr lang="en-US"/>
              <a:t>Concurrent Mark</a:t>
            </a:r>
            <a:endParaRPr lang="en-US" dirty="0"/>
          </a:p>
        </p:txBody>
      </p:sp>
    </p:spTree>
    <p:extLst>
      <p:ext uri="{BB962C8B-B14F-4D97-AF65-F5344CB8AC3E}">
        <p14:creationId xmlns:p14="http://schemas.microsoft.com/office/powerpoint/2010/main" val="94713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D9D9-D767-63E6-2B43-FAE5D4EC7088}"/>
              </a:ext>
            </a:extLst>
          </p:cNvPr>
          <p:cNvSpPr>
            <a:spLocks noGrp="1"/>
          </p:cNvSpPr>
          <p:nvPr>
            <p:ph type="title"/>
          </p:nvPr>
        </p:nvSpPr>
        <p:spPr/>
        <p:txBody>
          <a:bodyPr/>
          <a:lstStyle/>
          <a:p>
            <a:r>
              <a:rPr lang="en-IN" dirty="0"/>
              <a:t>Automatic memory management</a:t>
            </a:r>
          </a:p>
        </p:txBody>
      </p:sp>
      <p:sp>
        <p:nvSpPr>
          <p:cNvPr id="3" name="Text Placeholder 2">
            <a:extLst>
              <a:ext uri="{FF2B5EF4-FFF2-40B4-BE49-F238E27FC236}">
                <a16:creationId xmlns:a16="http://schemas.microsoft.com/office/drawing/2014/main" id="{4B08932C-69DE-690A-CF53-850C449A279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99997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4960-F9F8-45BE-9FC8-FEFF7CA866D5}"/>
              </a:ext>
            </a:extLst>
          </p:cNvPr>
          <p:cNvSpPr>
            <a:spLocks noGrp="1"/>
          </p:cNvSpPr>
          <p:nvPr>
            <p:ph type="title"/>
          </p:nvPr>
        </p:nvSpPr>
        <p:spPr/>
        <p:txBody>
          <a:bodyPr/>
          <a:lstStyle/>
          <a:p>
            <a:r>
              <a:rPr lang="en-US" dirty="0"/>
              <a:t>Automatic memory management</a:t>
            </a:r>
            <a:endParaRPr lang="en-IN" dirty="0"/>
          </a:p>
        </p:txBody>
      </p:sp>
      <p:sp>
        <p:nvSpPr>
          <p:cNvPr id="3" name="Content Placeholder 2">
            <a:extLst>
              <a:ext uri="{FF2B5EF4-FFF2-40B4-BE49-F238E27FC236}">
                <a16:creationId xmlns:a16="http://schemas.microsoft.com/office/drawing/2014/main" id="{7016F01F-D5C1-4469-86F3-2856D047ED6B}"/>
              </a:ext>
            </a:extLst>
          </p:cNvPr>
          <p:cNvSpPr>
            <a:spLocks noGrp="1"/>
          </p:cNvSpPr>
          <p:nvPr>
            <p:ph idx="1"/>
          </p:nvPr>
        </p:nvSpPr>
        <p:spPr/>
        <p:txBody>
          <a:bodyPr/>
          <a:lstStyle/>
          <a:p>
            <a:r>
              <a:rPr lang="en-US" dirty="0"/>
              <a:t>In automatic memory management, the programmer doesn’t need to deallocate memory explicitly</a:t>
            </a:r>
          </a:p>
          <a:p>
            <a:pPr lvl="1"/>
            <a:r>
              <a:rPr lang="en-US" dirty="0"/>
              <a:t>no free or delete</a:t>
            </a:r>
          </a:p>
          <a:p>
            <a:pPr lvl="1"/>
            <a:endParaRPr lang="en-US" dirty="0"/>
          </a:p>
          <a:p>
            <a:r>
              <a:rPr lang="en-US" dirty="0"/>
              <a:t>The free objects are found automatically during runtime and deallocated without user intervention</a:t>
            </a:r>
            <a:endParaRPr lang="en-IN" dirty="0"/>
          </a:p>
        </p:txBody>
      </p:sp>
    </p:spTree>
    <p:extLst>
      <p:ext uri="{BB962C8B-B14F-4D97-AF65-F5344CB8AC3E}">
        <p14:creationId xmlns:p14="http://schemas.microsoft.com/office/powerpoint/2010/main" val="421571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9942B-E4F2-422C-8D20-A6E76BD126B8}"/>
              </a:ext>
            </a:extLst>
          </p:cNvPr>
          <p:cNvSpPr>
            <a:spLocks noGrp="1"/>
          </p:cNvSpPr>
          <p:nvPr>
            <p:ph type="title"/>
          </p:nvPr>
        </p:nvSpPr>
        <p:spPr/>
        <p:txBody>
          <a:bodyPr/>
          <a:lstStyle/>
          <a:p>
            <a:r>
              <a:rPr lang="en-US" dirty="0"/>
              <a:t>Automatic memory management</a:t>
            </a:r>
          </a:p>
        </p:txBody>
      </p:sp>
      <p:sp>
        <p:nvSpPr>
          <p:cNvPr id="3" name="Content Placeholder 2">
            <a:extLst>
              <a:ext uri="{FF2B5EF4-FFF2-40B4-BE49-F238E27FC236}">
                <a16:creationId xmlns:a16="http://schemas.microsoft.com/office/drawing/2014/main" id="{7B2CD3CC-6DC5-46CD-8EBB-E629C7D5A9EB}"/>
              </a:ext>
            </a:extLst>
          </p:cNvPr>
          <p:cNvSpPr>
            <a:spLocks noGrp="1"/>
          </p:cNvSpPr>
          <p:nvPr>
            <p:ph idx="1"/>
          </p:nvPr>
        </p:nvSpPr>
        <p:spPr/>
        <p:txBody>
          <a:bodyPr/>
          <a:lstStyle/>
          <a:p>
            <a:r>
              <a:rPr lang="en-US" dirty="0"/>
              <a:t>Garbage collection</a:t>
            </a:r>
          </a:p>
          <a:p>
            <a:endParaRPr lang="en-US" dirty="0"/>
          </a:p>
          <a:p>
            <a:r>
              <a:rPr lang="en-US" dirty="0"/>
              <a:t>Reference counting</a:t>
            </a:r>
          </a:p>
          <a:p>
            <a:endParaRPr lang="en-US" dirty="0"/>
          </a:p>
          <a:p>
            <a:r>
              <a:rPr lang="en-US" dirty="0"/>
              <a:t>Unique pointers</a:t>
            </a:r>
          </a:p>
        </p:txBody>
      </p:sp>
    </p:spTree>
    <p:extLst>
      <p:ext uri="{BB962C8B-B14F-4D97-AF65-F5344CB8AC3E}">
        <p14:creationId xmlns:p14="http://schemas.microsoft.com/office/powerpoint/2010/main" val="1053608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708D-7F83-4368-BAD1-F6D80F31B936}"/>
              </a:ext>
            </a:extLst>
          </p:cNvPr>
          <p:cNvSpPr>
            <a:spLocks noGrp="1"/>
          </p:cNvSpPr>
          <p:nvPr>
            <p:ph type="title"/>
          </p:nvPr>
        </p:nvSpPr>
        <p:spPr/>
        <p:txBody>
          <a:bodyPr/>
          <a:lstStyle/>
          <a:p>
            <a:r>
              <a:rPr lang="en-US" dirty="0"/>
              <a:t>Finding free objects</a:t>
            </a:r>
            <a:endParaRPr lang="en-IN" dirty="0"/>
          </a:p>
        </p:txBody>
      </p:sp>
      <p:sp>
        <p:nvSpPr>
          <p:cNvPr id="3" name="Content Placeholder 2">
            <a:extLst>
              <a:ext uri="{FF2B5EF4-FFF2-40B4-BE49-F238E27FC236}">
                <a16:creationId xmlns:a16="http://schemas.microsoft.com/office/drawing/2014/main" id="{F50FD9A1-3220-479C-B292-67B470709C29}"/>
              </a:ext>
            </a:extLst>
          </p:cNvPr>
          <p:cNvSpPr>
            <a:spLocks noGrp="1"/>
          </p:cNvSpPr>
          <p:nvPr>
            <p:ph idx="1"/>
          </p:nvPr>
        </p:nvSpPr>
        <p:spPr/>
        <p:txBody>
          <a:bodyPr/>
          <a:lstStyle/>
          <a:p>
            <a:r>
              <a:rPr lang="en-US" dirty="0"/>
              <a:t>Find objects that are reachable?</a:t>
            </a:r>
          </a:p>
        </p:txBody>
      </p:sp>
    </p:spTree>
    <p:extLst>
      <p:ext uri="{BB962C8B-B14F-4D97-AF65-F5344CB8AC3E}">
        <p14:creationId xmlns:p14="http://schemas.microsoft.com/office/powerpoint/2010/main" val="3645578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Reachable objects </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304800"/>
            <a:ext cx="5074920" cy="618630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head = list;</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5B2439-92EF-483B-B0B3-C4304F9B0DF3}"/>
              </a:ext>
            </a:extLst>
          </p:cNvPr>
          <p:cNvSpPr txBox="1"/>
          <p:nvPr/>
        </p:nvSpPr>
        <p:spPr>
          <a:xfrm>
            <a:off x="3403600" y="2743200"/>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6" name="TextBox 5">
            <a:extLst>
              <a:ext uri="{FF2B5EF4-FFF2-40B4-BE49-F238E27FC236}">
                <a16:creationId xmlns:a16="http://schemas.microsoft.com/office/drawing/2014/main" id="{65347F17-E541-4F50-ABE8-D657A13C6F00}"/>
              </a:ext>
            </a:extLst>
          </p:cNvPr>
          <p:cNvSpPr txBox="1"/>
          <p:nvPr/>
        </p:nvSpPr>
        <p:spPr>
          <a:xfrm>
            <a:off x="264160" y="5029201"/>
            <a:ext cx="5831840" cy="923330"/>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Which nodes are reachable after the first for loop?</a:t>
            </a:r>
          </a:p>
          <a:p>
            <a:r>
              <a:rPr lang="en-US" dirty="0">
                <a:solidFill>
                  <a:srgbClr val="FF0000"/>
                </a:solidFill>
                <a:latin typeface="Arial" panose="020B0604020202020204" pitchFamily="34" charset="0"/>
                <a:cs typeface="Arial" panose="020B0604020202020204" pitchFamily="34" charset="0"/>
              </a:rPr>
              <a:t>Which nodes are reachable before head = list?</a:t>
            </a:r>
          </a:p>
          <a:p>
            <a:r>
              <a:rPr lang="en-US" dirty="0">
                <a:solidFill>
                  <a:srgbClr val="FF0000"/>
                </a:solidFill>
                <a:latin typeface="Arial" panose="020B0604020202020204" pitchFamily="34" charset="0"/>
                <a:cs typeface="Arial" panose="020B0604020202020204" pitchFamily="34" charset="0"/>
              </a:rPr>
              <a:t>Which nodes are reachable after the second for loop?</a:t>
            </a:r>
          </a:p>
        </p:txBody>
      </p:sp>
    </p:spTree>
    <p:extLst>
      <p:ext uri="{BB962C8B-B14F-4D97-AF65-F5344CB8AC3E}">
        <p14:creationId xmlns:p14="http://schemas.microsoft.com/office/powerpoint/2010/main" val="336562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Reachable objects </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304800"/>
            <a:ext cx="5074920" cy="618630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head = list;</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5B2439-92EF-483B-B0B3-C4304F9B0DF3}"/>
              </a:ext>
            </a:extLst>
          </p:cNvPr>
          <p:cNvSpPr txBox="1"/>
          <p:nvPr/>
        </p:nvSpPr>
        <p:spPr>
          <a:xfrm>
            <a:off x="3403600" y="1376741"/>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6" name="TextBox 5">
            <a:extLst>
              <a:ext uri="{FF2B5EF4-FFF2-40B4-BE49-F238E27FC236}">
                <a16:creationId xmlns:a16="http://schemas.microsoft.com/office/drawing/2014/main" id="{65347F17-E541-4F50-ABE8-D657A13C6F00}"/>
              </a:ext>
            </a:extLst>
          </p:cNvPr>
          <p:cNvSpPr txBox="1"/>
          <p:nvPr/>
        </p:nvSpPr>
        <p:spPr>
          <a:xfrm>
            <a:off x="264160" y="5029201"/>
            <a:ext cx="5831840" cy="369332"/>
          </a:xfrm>
          <a:prstGeom prst="rect">
            <a:avLst/>
          </a:prstGeom>
          <a:noFill/>
        </p:spPr>
        <p:txBody>
          <a:bodyPr wrap="square" rtlCol="0">
            <a:spAutoFit/>
          </a:bodyPr>
          <a:lstStyle/>
          <a:p>
            <a:r>
              <a:rPr lang="en-US" dirty="0">
                <a:solidFill>
                  <a:schemeClr val="accent1"/>
                </a:solidFill>
                <a:latin typeface="Arial" panose="020B0604020202020204" pitchFamily="34" charset="0"/>
                <a:cs typeface="Arial" panose="020B0604020202020204" pitchFamily="34" charset="0"/>
              </a:rPr>
              <a:t>Nodes reachable after the first for loop.</a:t>
            </a:r>
          </a:p>
        </p:txBody>
      </p:sp>
      <p:sp>
        <p:nvSpPr>
          <p:cNvPr id="7" name="Rectangle 6">
            <a:extLst>
              <a:ext uri="{FF2B5EF4-FFF2-40B4-BE49-F238E27FC236}">
                <a16:creationId xmlns:a16="http://schemas.microsoft.com/office/drawing/2014/main" id="{22A96586-05C2-FF7F-9E68-326F1C56C1A1}"/>
              </a:ext>
            </a:extLst>
          </p:cNvPr>
          <p:cNvSpPr/>
          <p:nvPr/>
        </p:nvSpPr>
        <p:spPr>
          <a:xfrm>
            <a:off x="650719" y="2854069"/>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61F8D5E4-EAC4-1559-F791-46F4508EEDF4}"/>
              </a:ext>
            </a:extLst>
          </p:cNvPr>
          <p:cNvSpPr/>
          <p:nvPr/>
        </p:nvSpPr>
        <p:spPr>
          <a:xfrm>
            <a:off x="1621599" y="2872907"/>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89626B94-A3EC-9A2F-D2F2-FBBDC3B5788F}"/>
              </a:ext>
            </a:extLst>
          </p:cNvPr>
          <p:cNvSpPr/>
          <p:nvPr/>
        </p:nvSpPr>
        <p:spPr>
          <a:xfrm>
            <a:off x="2657575" y="2871197"/>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194535D7-34C6-1CA6-3EA7-618BA0DFC3EB}"/>
              </a:ext>
            </a:extLst>
          </p:cNvPr>
          <p:cNvSpPr/>
          <p:nvPr/>
        </p:nvSpPr>
        <p:spPr>
          <a:xfrm>
            <a:off x="3691669" y="2868702"/>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a:extLst>
              <a:ext uri="{FF2B5EF4-FFF2-40B4-BE49-F238E27FC236}">
                <a16:creationId xmlns:a16="http://schemas.microsoft.com/office/drawing/2014/main" id="{8CC20A02-4721-BEA5-87D4-0C35B05BF95A}"/>
              </a:ext>
            </a:extLst>
          </p:cNvPr>
          <p:cNvCxnSpPr>
            <a:endCxn id="8" idx="1"/>
          </p:cNvCxnSpPr>
          <p:nvPr/>
        </p:nvCxnSpPr>
        <p:spPr>
          <a:xfrm>
            <a:off x="1171254" y="3045214"/>
            <a:ext cx="450345" cy="18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D6BAF93-A174-072A-728C-27984E8C9C48}"/>
              </a:ext>
            </a:extLst>
          </p:cNvPr>
          <p:cNvCxnSpPr>
            <a:stCxn id="8" idx="3"/>
            <a:endCxn id="9" idx="1"/>
          </p:cNvCxnSpPr>
          <p:nvPr/>
        </p:nvCxnSpPr>
        <p:spPr>
          <a:xfrm flipV="1">
            <a:off x="2258596" y="3062343"/>
            <a:ext cx="398979" cy="1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25057B7-6C4D-3759-A87D-1CA7C3650B46}"/>
              </a:ext>
            </a:extLst>
          </p:cNvPr>
          <p:cNvCxnSpPr>
            <a:stCxn id="9" idx="3"/>
            <a:endCxn id="10" idx="1"/>
          </p:cNvCxnSpPr>
          <p:nvPr/>
        </p:nvCxnSpPr>
        <p:spPr>
          <a:xfrm flipV="1">
            <a:off x="3294572" y="3059848"/>
            <a:ext cx="397097" cy="2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0A8EC7A-D85C-69B8-279A-5EDE6B6FD372}"/>
              </a:ext>
            </a:extLst>
          </p:cNvPr>
          <p:cNvSpPr txBox="1"/>
          <p:nvPr/>
        </p:nvSpPr>
        <p:spPr>
          <a:xfrm>
            <a:off x="3649614" y="3241744"/>
            <a:ext cx="1251164" cy="369332"/>
          </a:xfrm>
          <a:prstGeom prst="rect">
            <a:avLst/>
          </a:prstGeom>
          <a:noFill/>
        </p:spPr>
        <p:txBody>
          <a:bodyPr wrap="square" rtlCol="0">
            <a:spAutoFit/>
          </a:bodyPr>
          <a:lstStyle/>
          <a:p>
            <a:r>
              <a:rPr lang="en-US" dirty="0"/>
              <a:t>head</a:t>
            </a:r>
            <a:endParaRPr lang="en-IN" dirty="0"/>
          </a:p>
        </p:txBody>
      </p:sp>
      <p:sp>
        <p:nvSpPr>
          <p:cNvPr id="20" name="TextBox 19">
            <a:extLst>
              <a:ext uri="{FF2B5EF4-FFF2-40B4-BE49-F238E27FC236}">
                <a16:creationId xmlns:a16="http://schemas.microsoft.com/office/drawing/2014/main" id="{AF2CB03B-F5C4-C7F6-FA91-64D80B6E332F}"/>
              </a:ext>
            </a:extLst>
          </p:cNvPr>
          <p:cNvSpPr txBox="1"/>
          <p:nvPr/>
        </p:nvSpPr>
        <p:spPr>
          <a:xfrm>
            <a:off x="748297" y="2900098"/>
            <a:ext cx="710635" cy="369332"/>
          </a:xfrm>
          <a:prstGeom prst="rect">
            <a:avLst/>
          </a:prstGeom>
          <a:noFill/>
        </p:spPr>
        <p:txBody>
          <a:bodyPr wrap="square" rtlCol="0">
            <a:spAutoFit/>
          </a:bodyPr>
          <a:lstStyle/>
          <a:p>
            <a:r>
              <a:rPr lang="en-US" dirty="0"/>
              <a:t>0</a:t>
            </a:r>
            <a:endParaRPr lang="en-IN" dirty="0"/>
          </a:p>
        </p:txBody>
      </p:sp>
      <p:sp>
        <p:nvSpPr>
          <p:cNvPr id="21" name="TextBox 20">
            <a:extLst>
              <a:ext uri="{FF2B5EF4-FFF2-40B4-BE49-F238E27FC236}">
                <a16:creationId xmlns:a16="http://schemas.microsoft.com/office/drawing/2014/main" id="{3E99FD1E-2028-D315-8CCA-C2DB54FC7CE1}"/>
              </a:ext>
            </a:extLst>
          </p:cNvPr>
          <p:cNvSpPr txBox="1"/>
          <p:nvPr/>
        </p:nvSpPr>
        <p:spPr>
          <a:xfrm>
            <a:off x="1815096" y="2888114"/>
            <a:ext cx="710635" cy="369332"/>
          </a:xfrm>
          <a:prstGeom prst="rect">
            <a:avLst/>
          </a:prstGeom>
          <a:noFill/>
        </p:spPr>
        <p:txBody>
          <a:bodyPr wrap="square" rtlCol="0">
            <a:spAutoFit/>
          </a:bodyPr>
          <a:lstStyle/>
          <a:p>
            <a:r>
              <a:rPr lang="en-US" dirty="0"/>
              <a:t>1</a:t>
            </a:r>
            <a:endParaRPr lang="en-IN" dirty="0"/>
          </a:p>
        </p:txBody>
      </p:sp>
      <p:sp>
        <p:nvSpPr>
          <p:cNvPr id="22" name="TextBox 21">
            <a:extLst>
              <a:ext uri="{FF2B5EF4-FFF2-40B4-BE49-F238E27FC236}">
                <a16:creationId xmlns:a16="http://schemas.microsoft.com/office/drawing/2014/main" id="{1ED39D65-8DE3-83DD-CFF7-2C6790E85138}"/>
              </a:ext>
            </a:extLst>
          </p:cNvPr>
          <p:cNvSpPr txBox="1"/>
          <p:nvPr/>
        </p:nvSpPr>
        <p:spPr>
          <a:xfrm>
            <a:off x="2861345" y="2876130"/>
            <a:ext cx="710635" cy="369332"/>
          </a:xfrm>
          <a:prstGeom prst="rect">
            <a:avLst/>
          </a:prstGeom>
          <a:noFill/>
        </p:spPr>
        <p:txBody>
          <a:bodyPr wrap="square" rtlCol="0">
            <a:spAutoFit/>
          </a:bodyPr>
          <a:lstStyle/>
          <a:p>
            <a:r>
              <a:rPr lang="en-US" dirty="0"/>
              <a:t>2</a:t>
            </a:r>
            <a:endParaRPr lang="en-IN" dirty="0"/>
          </a:p>
        </p:txBody>
      </p:sp>
      <p:sp>
        <p:nvSpPr>
          <p:cNvPr id="23" name="TextBox 22">
            <a:extLst>
              <a:ext uri="{FF2B5EF4-FFF2-40B4-BE49-F238E27FC236}">
                <a16:creationId xmlns:a16="http://schemas.microsoft.com/office/drawing/2014/main" id="{9CBBA668-F0C2-3F42-68D2-DA8ED1E4AE47}"/>
              </a:ext>
            </a:extLst>
          </p:cNvPr>
          <p:cNvSpPr txBox="1"/>
          <p:nvPr/>
        </p:nvSpPr>
        <p:spPr>
          <a:xfrm>
            <a:off x="3835674" y="2874420"/>
            <a:ext cx="710635" cy="369332"/>
          </a:xfrm>
          <a:prstGeom prst="rect">
            <a:avLst/>
          </a:prstGeom>
          <a:noFill/>
        </p:spPr>
        <p:txBody>
          <a:bodyPr wrap="square" rtlCol="0">
            <a:spAutoFit/>
          </a:bodyPr>
          <a:lstStyle/>
          <a:p>
            <a:r>
              <a:rPr lang="en-US" dirty="0"/>
              <a:t>3</a:t>
            </a:r>
            <a:endParaRPr lang="en-IN" dirty="0"/>
          </a:p>
        </p:txBody>
      </p:sp>
    </p:spTree>
    <p:extLst>
      <p:ext uri="{BB962C8B-B14F-4D97-AF65-F5344CB8AC3E}">
        <p14:creationId xmlns:p14="http://schemas.microsoft.com/office/powerpoint/2010/main" val="2587370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Reachable objects </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304800"/>
            <a:ext cx="5074920" cy="618630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head = list;</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5B2439-92EF-483B-B0B3-C4304F9B0DF3}"/>
              </a:ext>
            </a:extLst>
          </p:cNvPr>
          <p:cNvSpPr txBox="1"/>
          <p:nvPr/>
        </p:nvSpPr>
        <p:spPr>
          <a:xfrm>
            <a:off x="3403600" y="1376741"/>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6" name="TextBox 5">
            <a:extLst>
              <a:ext uri="{FF2B5EF4-FFF2-40B4-BE49-F238E27FC236}">
                <a16:creationId xmlns:a16="http://schemas.microsoft.com/office/drawing/2014/main" id="{65347F17-E541-4F50-ABE8-D657A13C6F00}"/>
              </a:ext>
            </a:extLst>
          </p:cNvPr>
          <p:cNvSpPr txBox="1"/>
          <p:nvPr/>
        </p:nvSpPr>
        <p:spPr>
          <a:xfrm>
            <a:off x="264160" y="5029201"/>
            <a:ext cx="5831840" cy="369332"/>
          </a:xfrm>
          <a:prstGeom prst="rect">
            <a:avLst/>
          </a:prstGeom>
          <a:noFill/>
        </p:spPr>
        <p:txBody>
          <a:bodyPr wrap="square" rtlCol="0">
            <a:spAutoFit/>
          </a:bodyPr>
          <a:lstStyle/>
          <a:p>
            <a:r>
              <a:rPr lang="en-US" dirty="0">
                <a:solidFill>
                  <a:schemeClr val="accent1"/>
                </a:solidFill>
                <a:latin typeface="Arial" panose="020B0604020202020204" pitchFamily="34" charset="0"/>
                <a:cs typeface="Arial" panose="020B0604020202020204" pitchFamily="34" charset="0"/>
              </a:rPr>
              <a:t>Nodes reachable before head = list.</a:t>
            </a:r>
          </a:p>
        </p:txBody>
      </p:sp>
      <p:sp>
        <p:nvSpPr>
          <p:cNvPr id="7" name="Rectangle 6">
            <a:extLst>
              <a:ext uri="{FF2B5EF4-FFF2-40B4-BE49-F238E27FC236}">
                <a16:creationId xmlns:a16="http://schemas.microsoft.com/office/drawing/2014/main" id="{22A96586-05C2-FF7F-9E68-326F1C56C1A1}"/>
              </a:ext>
            </a:extLst>
          </p:cNvPr>
          <p:cNvSpPr/>
          <p:nvPr/>
        </p:nvSpPr>
        <p:spPr>
          <a:xfrm>
            <a:off x="650719" y="2854069"/>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61F8D5E4-EAC4-1559-F791-46F4508EEDF4}"/>
              </a:ext>
            </a:extLst>
          </p:cNvPr>
          <p:cNvSpPr/>
          <p:nvPr/>
        </p:nvSpPr>
        <p:spPr>
          <a:xfrm>
            <a:off x="1621599" y="2872907"/>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89626B94-A3EC-9A2F-D2F2-FBBDC3B5788F}"/>
              </a:ext>
            </a:extLst>
          </p:cNvPr>
          <p:cNvSpPr/>
          <p:nvPr/>
        </p:nvSpPr>
        <p:spPr>
          <a:xfrm>
            <a:off x="2657575" y="2871197"/>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194535D7-34C6-1CA6-3EA7-618BA0DFC3EB}"/>
              </a:ext>
            </a:extLst>
          </p:cNvPr>
          <p:cNvSpPr/>
          <p:nvPr/>
        </p:nvSpPr>
        <p:spPr>
          <a:xfrm>
            <a:off x="3691669" y="2868702"/>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a:extLst>
              <a:ext uri="{FF2B5EF4-FFF2-40B4-BE49-F238E27FC236}">
                <a16:creationId xmlns:a16="http://schemas.microsoft.com/office/drawing/2014/main" id="{8CC20A02-4721-BEA5-87D4-0C35B05BF95A}"/>
              </a:ext>
            </a:extLst>
          </p:cNvPr>
          <p:cNvCxnSpPr>
            <a:endCxn id="8" idx="1"/>
          </p:cNvCxnSpPr>
          <p:nvPr/>
        </p:nvCxnSpPr>
        <p:spPr>
          <a:xfrm>
            <a:off x="1171254" y="3045214"/>
            <a:ext cx="450345" cy="18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D6BAF93-A174-072A-728C-27984E8C9C48}"/>
              </a:ext>
            </a:extLst>
          </p:cNvPr>
          <p:cNvCxnSpPr>
            <a:stCxn id="8" idx="3"/>
            <a:endCxn id="9" idx="1"/>
          </p:cNvCxnSpPr>
          <p:nvPr/>
        </p:nvCxnSpPr>
        <p:spPr>
          <a:xfrm flipV="1">
            <a:off x="2258596" y="3062343"/>
            <a:ext cx="398979" cy="1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25057B7-6C4D-3759-A87D-1CA7C3650B46}"/>
              </a:ext>
            </a:extLst>
          </p:cNvPr>
          <p:cNvCxnSpPr>
            <a:stCxn id="9" idx="3"/>
            <a:endCxn id="10" idx="1"/>
          </p:cNvCxnSpPr>
          <p:nvPr/>
        </p:nvCxnSpPr>
        <p:spPr>
          <a:xfrm flipV="1">
            <a:off x="3294572" y="3059848"/>
            <a:ext cx="397097" cy="2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0A8EC7A-D85C-69B8-279A-5EDE6B6FD372}"/>
              </a:ext>
            </a:extLst>
          </p:cNvPr>
          <p:cNvSpPr txBox="1"/>
          <p:nvPr/>
        </p:nvSpPr>
        <p:spPr>
          <a:xfrm>
            <a:off x="3654109" y="3242804"/>
            <a:ext cx="1251164" cy="369332"/>
          </a:xfrm>
          <a:prstGeom prst="rect">
            <a:avLst/>
          </a:prstGeom>
          <a:noFill/>
        </p:spPr>
        <p:txBody>
          <a:bodyPr wrap="square" rtlCol="0">
            <a:spAutoFit/>
          </a:bodyPr>
          <a:lstStyle/>
          <a:p>
            <a:r>
              <a:rPr lang="en-US" dirty="0"/>
              <a:t>head</a:t>
            </a:r>
            <a:endParaRPr lang="en-IN" dirty="0"/>
          </a:p>
        </p:txBody>
      </p:sp>
      <p:sp>
        <p:nvSpPr>
          <p:cNvPr id="20" name="TextBox 19">
            <a:extLst>
              <a:ext uri="{FF2B5EF4-FFF2-40B4-BE49-F238E27FC236}">
                <a16:creationId xmlns:a16="http://schemas.microsoft.com/office/drawing/2014/main" id="{AF2CB03B-F5C4-C7F6-FA91-64D80B6E332F}"/>
              </a:ext>
            </a:extLst>
          </p:cNvPr>
          <p:cNvSpPr txBox="1"/>
          <p:nvPr/>
        </p:nvSpPr>
        <p:spPr>
          <a:xfrm>
            <a:off x="748297" y="2900098"/>
            <a:ext cx="710635" cy="369332"/>
          </a:xfrm>
          <a:prstGeom prst="rect">
            <a:avLst/>
          </a:prstGeom>
          <a:noFill/>
        </p:spPr>
        <p:txBody>
          <a:bodyPr wrap="square" rtlCol="0">
            <a:spAutoFit/>
          </a:bodyPr>
          <a:lstStyle/>
          <a:p>
            <a:r>
              <a:rPr lang="en-US" dirty="0"/>
              <a:t>0</a:t>
            </a:r>
            <a:endParaRPr lang="en-IN" dirty="0"/>
          </a:p>
        </p:txBody>
      </p:sp>
      <p:sp>
        <p:nvSpPr>
          <p:cNvPr id="21" name="TextBox 20">
            <a:extLst>
              <a:ext uri="{FF2B5EF4-FFF2-40B4-BE49-F238E27FC236}">
                <a16:creationId xmlns:a16="http://schemas.microsoft.com/office/drawing/2014/main" id="{3E99FD1E-2028-D315-8CCA-C2DB54FC7CE1}"/>
              </a:ext>
            </a:extLst>
          </p:cNvPr>
          <p:cNvSpPr txBox="1"/>
          <p:nvPr/>
        </p:nvSpPr>
        <p:spPr>
          <a:xfrm>
            <a:off x="1815096" y="2888114"/>
            <a:ext cx="710635" cy="369332"/>
          </a:xfrm>
          <a:prstGeom prst="rect">
            <a:avLst/>
          </a:prstGeom>
          <a:noFill/>
        </p:spPr>
        <p:txBody>
          <a:bodyPr wrap="square" rtlCol="0">
            <a:spAutoFit/>
          </a:bodyPr>
          <a:lstStyle/>
          <a:p>
            <a:r>
              <a:rPr lang="en-US" dirty="0"/>
              <a:t>1</a:t>
            </a:r>
            <a:endParaRPr lang="en-IN" dirty="0"/>
          </a:p>
        </p:txBody>
      </p:sp>
      <p:sp>
        <p:nvSpPr>
          <p:cNvPr id="22" name="TextBox 21">
            <a:extLst>
              <a:ext uri="{FF2B5EF4-FFF2-40B4-BE49-F238E27FC236}">
                <a16:creationId xmlns:a16="http://schemas.microsoft.com/office/drawing/2014/main" id="{1ED39D65-8DE3-83DD-CFF7-2C6790E85138}"/>
              </a:ext>
            </a:extLst>
          </p:cNvPr>
          <p:cNvSpPr txBox="1"/>
          <p:nvPr/>
        </p:nvSpPr>
        <p:spPr>
          <a:xfrm>
            <a:off x="2861345" y="2876130"/>
            <a:ext cx="710635" cy="369332"/>
          </a:xfrm>
          <a:prstGeom prst="rect">
            <a:avLst/>
          </a:prstGeom>
          <a:noFill/>
        </p:spPr>
        <p:txBody>
          <a:bodyPr wrap="square" rtlCol="0">
            <a:spAutoFit/>
          </a:bodyPr>
          <a:lstStyle/>
          <a:p>
            <a:r>
              <a:rPr lang="en-US" dirty="0"/>
              <a:t>2</a:t>
            </a:r>
            <a:endParaRPr lang="en-IN" dirty="0"/>
          </a:p>
        </p:txBody>
      </p:sp>
      <p:sp>
        <p:nvSpPr>
          <p:cNvPr id="23" name="TextBox 22">
            <a:extLst>
              <a:ext uri="{FF2B5EF4-FFF2-40B4-BE49-F238E27FC236}">
                <a16:creationId xmlns:a16="http://schemas.microsoft.com/office/drawing/2014/main" id="{9CBBA668-F0C2-3F42-68D2-DA8ED1E4AE47}"/>
              </a:ext>
            </a:extLst>
          </p:cNvPr>
          <p:cNvSpPr txBox="1"/>
          <p:nvPr/>
        </p:nvSpPr>
        <p:spPr>
          <a:xfrm>
            <a:off x="3835674" y="2874420"/>
            <a:ext cx="710635" cy="369332"/>
          </a:xfrm>
          <a:prstGeom prst="rect">
            <a:avLst/>
          </a:prstGeom>
          <a:noFill/>
        </p:spPr>
        <p:txBody>
          <a:bodyPr wrap="square" rtlCol="0">
            <a:spAutoFit/>
          </a:bodyPr>
          <a:lstStyle/>
          <a:p>
            <a:r>
              <a:rPr lang="en-US" dirty="0"/>
              <a:t>3</a:t>
            </a:r>
            <a:endParaRPr lang="en-IN" dirty="0"/>
          </a:p>
        </p:txBody>
      </p:sp>
      <p:sp>
        <p:nvSpPr>
          <p:cNvPr id="24" name="Rectangle 23">
            <a:extLst>
              <a:ext uri="{FF2B5EF4-FFF2-40B4-BE49-F238E27FC236}">
                <a16:creationId xmlns:a16="http://schemas.microsoft.com/office/drawing/2014/main" id="{FDF0D411-42F1-807A-9E27-961D18250556}"/>
              </a:ext>
            </a:extLst>
          </p:cNvPr>
          <p:cNvSpPr/>
          <p:nvPr/>
        </p:nvSpPr>
        <p:spPr>
          <a:xfrm>
            <a:off x="433251" y="4126350"/>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TextBox 30">
            <a:extLst>
              <a:ext uri="{FF2B5EF4-FFF2-40B4-BE49-F238E27FC236}">
                <a16:creationId xmlns:a16="http://schemas.microsoft.com/office/drawing/2014/main" id="{EC1E923E-E8ED-B971-CC93-36F5B2FADA10}"/>
              </a:ext>
            </a:extLst>
          </p:cNvPr>
          <p:cNvSpPr txBox="1"/>
          <p:nvPr/>
        </p:nvSpPr>
        <p:spPr>
          <a:xfrm>
            <a:off x="530829" y="4172379"/>
            <a:ext cx="710635" cy="369332"/>
          </a:xfrm>
          <a:prstGeom prst="rect">
            <a:avLst/>
          </a:prstGeom>
          <a:noFill/>
        </p:spPr>
        <p:txBody>
          <a:bodyPr wrap="square" rtlCol="0">
            <a:spAutoFit/>
          </a:bodyPr>
          <a:lstStyle/>
          <a:p>
            <a:r>
              <a:rPr lang="en-US" dirty="0"/>
              <a:t>4</a:t>
            </a:r>
            <a:endParaRPr lang="en-IN" dirty="0"/>
          </a:p>
        </p:txBody>
      </p:sp>
      <p:sp>
        <p:nvSpPr>
          <p:cNvPr id="37" name="TextBox 36">
            <a:extLst>
              <a:ext uri="{FF2B5EF4-FFF2-40B4-BE49-F238E27FC236}">
                <a16:creationId xmlns:a16="http://schemas.microsoft.com/office/drawing/2014/main" id="{84B972A6-4BE3-A9A6-8804-12A68E5F5EC2}"/>
              </a:ext>
            </a:extLst>
          </p:cNvPr>
          <p:cNvSpPr txBox="1"/>
          <p:nvPr/>
        </p:nvSpPr>
        <p:spPr>
          <a:xfrm>
            <a:off x="426311" y="4473988"/>
            <a:ext cx="1251164" cy="369332"/>
          </a:xfrm>
          <a:prstGeom prst="rect">
            <a:avLst/>
          </a:prstGeom>
          <a:noFill/>
        </p:spPr>
        <p:txBody>
          <a:bodyPr wrap="square" rtlCol="0">
            <a:spAutoFit/>
          </a:bodyPr>
          <a:lstStyle/>
          <a:p>
            <a:r>
              <a:rPr lang="en-US" dirty="0"/>
              <a:t>list</a:t>
            </a:r>
            <a:endParaRPr lang="en-IN" dirty="0"/>
          </a:p>
        </p:txBody>
      </p:sp>
    </p:spTree>
    <p:extLst>
      <p:ext uri="{BB962C8B-B14F-4D97-AF65-F5344CB8AC3E}">
        <p14:creationId xmlns:p14="http://schemas.microsoft.com/office/powerpoint/2010/main" val="287964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Reachable objects </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304800"/>
            <a:ext cx="5074920" cy="618630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*list;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list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(4);</a:t>
            </a:r>
          </a:p>
          <a:p>
            <a:r>
              <a:rPr lang="en-US" dirty="0">
                <a:latin typeface="Arial" panose="020B0604020202020204" pitchFamily="34" charset="0"/>
                <a:cs typeface="Arial" panose="020B0604020202020204" pitchFamily="34" charset="0"/>
              </a:rPr>
              <a:t>    head = list;</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5;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9;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head-&gt;next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head = head-&gt;next;</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35B2439-92EF-483B-B0B3-C4304F9B0DF3}"/>
              </a:ext>
            </a:extLst>
          </p:cNvPr>
          <p:cNvSpPr txBox="1"/>
          <p:nvPr/>
        </p:nvSpPr>
        <p:spPr>
          <a:xfrm>
            <a:off x="3403600" y="1376741"/>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6" name="TextBox 5">
            <a:extLst>
              <a:ext uri="{FF2B5EF4-FFF2-40B4-BE49-F238E27FC236}">
                <a16:creationId xmlns:a16="http://schemas.microsoft.com/office/drawing/2014/main" id="{65347F17-E541-4F50-ABE8-D657A13C6F00}"/>
              </a:ext>
            </a:extLst>
          </p:cNvPr>
          <p:cNvSpPr txBox="1"/>
          <p:nvPr/>
        </p:nvSpPr>
        <p:spPr>
          <a:xfrm>
            <a:off x="264160" y="5029201"/>
            <a:ext cx="5831840" cy="369332"/>
          </a:xfrm>
          <a:prstGeom prst="rect">
            <a:avLst/>
          </a:prstGeom>
          <a:noFill/>
        </p:spPr>
        <p:txBody>
          <a:bodyPr wrap="square" rtlCol="0">
            <a:spAutoFit/>
          </a:bodyPr>
          <a:lstStyle/>
          <a:p>
            <a:r>
              <a:rPr lang="en-US" dirty="0">
                <a:solidFill>
                  <a:schemeClr val="accent1"/>
                </a:solidFill>
                <a:latin typeface="Arial" panose="020B0604020202020204" pitchFamily="34" charset="0"/>
                <a:cs typeface="Arial" panose="020B0604020202020204" pitchFamily="34" charset="0"/>
              </a:rPr>
              <a:t>Nodes reachable after the second for loop?</a:t>
            </a:r>
          </a:p>
        </p:txBody>
      </p:sp>
      <p:sp>
        <p:nvSpPr>
          <p:cNvPr id="7" name="Rectangle 6">
            <a:extLst>
              <a:ext uri="{FF2B5EF4-FFF2-40B4-BE49-F238E27FC236}">
                <a16:creationId xmlns:a16="http://schemas.microsoft.com/office/drawing/2014/main" id="{22A96586-05C2-FF7F-9E68-326F1C56C1A1}"/>
              </a:ext>
            </a:extLst>
          </p:cNvPr>
          <p:cNvSpPr/>
          <p:nvPr/>
        </p:nvSpPr>
        <p:spPr>
          <a:xfrm>
            <a:off x="650719" y="2854069"/>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61F8D5E4-EAC4-1559-F791-46F4508EEDF4}"/>
              </a:ext>
            </a:extLst>
          </p:cNvPr>
          <p:cNvSpPr/>
          <p:nvPr/>
        </p:nvSpPr>
        <p:spPr>
          <a:xfrm>
            <a:off x="1621599" y="2872907"/>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89626B94-A3EC-9A2F-D2F2-FBBDC3B5788F}"/>
              </a:ext>
            </a:extLst>
          </p:cNvPr>
          <p:cNvSpPr/>
          <p:nvPr/>
        </p:nvSpPr>
        <p:spPr>
          <a:xfrm>
            <a:off x="2657575" y="2871197"/>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194535D7-34C6-1CA6-3EA7-618BA0DFC3EB}"/>
              </a:ext>
            </a:extLst>
          </p:cNvPr>
          <p:cNvSpPr/>
          <p:nvPr/>
        </p:nvSpPr>
        <p:spPr>
          <a:xfrm>
            <a:off x="3691669" y="2868702"/>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a:extLst>
              <a:ext uri="{FF2B5EF4-FFF2-40B4-BE49-F238E27FC236}">
                <a16:creationId xmlns:a16="http://schemas.microsoft.com/office/drawing/2014/main" id="{8CC20A02-4721-BEA5-87D4-0C35B05BF95A}"/>
              </a:ext>
            </a:extLst>
          </p:cNvPr>
          <p:cNvCxnSpPr>
            <a:endCxn id="8" idx="1"/>
          </p:cNvCxnSpPr>
          <p:nvPr/>
        </p:nvCxnSpPr>
        <p:spPr>
          <a:xfrm>
            <a:off x="1171254" y="3045214"/>
            <a:ext cx="450345" cy="18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D6BAF93-A174-072A-728C-27984E8C9C48}"/>
              </a:ext>
            </a:extLst>
          </p:cNvPr>
          <p:cNvCxnSpPr>
            <a:stCxn id="8" idx="3"/>
            <a:endCxn id="9" idx="1"/>
          </p:cNvCxnSpPr>
          <p:nvPr/>
        </p:nvCxnSpPr>
        <p:spPr>
          <a:xfrm flipV="1">
            <a:off x="2258596" y="3062343"/>
            <a:ext cx="398979" cy="1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25057B7-6C4D-3759-A87D-1CA7C3650B46}"/>
              </a:ext>
            </a:extLst>
          </p:cNvPr>
          <p:cNvCxnSpPr>
            <a:stCxn id="9" idx="3"/>
            <a:endCxn id="10" idx="1"/>
          </p:cNvCxnSpPr>
          <p:nvPr/>
        </p:nvCxnSpPr>
        <p:spPr>
          <a:xfrm flipV="1">
            <a:off x="3294572" y="3059848"/>
            <a:ext cx="397097" cy="2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F2CB03B-F5C4-C7F6-FA91-64D80B6E332F}"/>
              </a:ext>
            </a:extLst>
          </p:cNvPr>
          <p:cNvSpPr txBox="1"/>
          <p:nvPr/>
        </p:nvSpPr>
        <p:spPr>
          <a:xfrm>
            <a:off x="748297" y="2900098"/>
            <a:ext cx="710635" cy="369332"/>
          </a:xfrm>
          <a:prstGeom prst="rect">
            <a:avLst/>
          </a:prstGeom>
          <a:noFill/>
        </p:spPr>
        <p:txBody>
          <a:bodyPr wrap="square" rtlCol="0">
            <a:spAutoFit/>
          </a:bodyPr>
          <a:lstStyle/>
          <a:p>
            <a:r>
              <a:rPr lang="en-US" dirty="0"/>
              <a:t>0</a:t>
            </a:r>
            <a:endParaRPr lang="en-IN" dirty="0"/>
          </a:p>
        </p:txBody>
      </p:sp>
      <p:sp>
        <p:nvSpPr>
          <p:cNvPr id="21" name="TextBox 20">
            <a:extLst>
              <a:ext uri="{FF2B5EF4-FFF2-40B4-BE49-F238E27FC236}">
                <a16:creationId xmlns:a16="http://schemas.microsoft.com/office/drawing/2014/main" id="{3E99FD1E-2028-D315-8CCA-C2DB54FC7CE1}"/>
              </a:ext>
            </a:extLst>
          </p:cNvPr>
          <p:cNvSpPr txBox="1"/>
          <p:nvPr/>
        </p:nvSpPr>
        <p:spPr>
          <a:xfrm>
            <a:off x="1815096" y="2888114"/>
            <a:ext cx="710635" cy="369332"/>
          </a:xfrm>
          <a:prstGeom prst="rect">
            <a:avLst/>
          </a:prstGeom>
          <a:noFill/>
        </p:spPr>
        <p:txBody>
          <a:bodyPr wrap="square" rtlCol="0">
            <a:spAutoFit/>
          </a:bodyPr>
          <a:lstStyle/>
          <a:p>
            <a:r>
              <a:rPr lang="en-US" dirty="0"/>
              <a:t>1</a:t>
            </a:r>
            <a:endParaRPr lang="en-IN" dirty="0"/>
          </a:p>
        </p:txBody>
      </p:sp>
      <p:sp>
        <p:nvSpPr>
          <p:cNvPr id="22" name="TextBox 21">
            <a:extLst>
              <a:ext uri="{FF2B5EF4-FFF2-40B4-BE49-F238E27FC236}">
                <a16:creationId xmlns:a16="http://schemas.microsoft.com/office/drawing/2014/main" id="{1ED39D65-8DE3-83DD-CFF7-2C6790E85138}"/>
              </a:ext>
            </a:extLst>
          </p:cNvPr>
          <p:cNvSpPr txBox="1"/>
          <p:nvPr/>
        </p:nvSpPr>
        <p:spPr>
          <a:xfrm>
            <a:off x="2861345" y="2876130"/>
            <a:ext cx="710635" cy="369332"/>
          </a:xfrm>
          <a:prstGeom prst="rect">
            <a:avLst/>
          </a:prstGeom>
          <a:noFill/>
        </p:spPr>
        <p:txBody>
          <a:bodyPr wrap="square" rtlCol="0">
            <a:spAutoFit/>
          </a:bodyPr>
          <a:lstStyle/>
          <a:p>
            <a:r>
              <a:rPr lang="en-US" dirty="0"/>
              <a:t>2</a:t>
            </a:r>
            <a:endParaRPr lang="en-IN" dirty="0"/>
          </a:p>
        </p:txBody>
      </p:sp>
      <p:sp>
        <p:nvSpPr>
          <p:cNvPr id="23" name="TextBox 22">
            <a:extLst>
              <a:ext uri="{FF2B5EF4-FFF2-40B4-BE49-F238E27FC236}">
                <a16:creationId xmlns:a16="http://schemas.microsoft.com/office/drawing/2014/main" id="{9CBBA668-F0C2-3F42-68D2-DA8ED1E4AE47}"/>
              </a:ext>
            </a:extLst>
          </p:cNvPr>
          <p:cNvSpPr txBox="1"/>
          <p:nvPr/>
        </p:nvSpPr>
        <p:spPr>
          <a:xfrm>
            <a:off x="3835674" y="2874420"/>
            <a:ext cx="710635" cy="369332"/>
          </a:xfrm>
          <a:prstGeom prst="rect">
            <a:avLst/>
          </a:prstGeom>
          <a:noFill/>
        </p:spPr>
        <p:txBody>
          <a:bodyPr wrap="square" rtlCol="0">
            <a:spAutoFit/>
          </a:bodyPr>
          <a:lstStyle/>
          <a:p>
            <a:r>
              <a:rPr lang="en-US" dirty="0"/>
              <a:t>3</a:t>
            </a:r>
            <a:endParaRPr lang="en-IN" dirty="0"/>
          </a:p>
        </p:txBody>
      </p:sp>
      <p:sp>
        <p:nvSpPr>
          <p:cNvPr id="24" name="Rectangle 23">
            <a:extLst>
              <a:ext uri="{FF2B5EF4-FFF2-40B4-BE49-F238E27FC236}">
                <a16:creationId xmlns:a16="http://schemas.microsoft.com/office/drawing/2014/main" id="{FDF0D411-42F1-807A-9E27-961D18250556}"/>
              </a:ext>
            </a:extLst>
          </p:cNvPr>
          <p:cNvSpPr/>
          <p:nvPr/>
        </p:nvSpPr>
        <p:spPr>
          <a:xfrm>
            <a:off x="433251" y="4126350"/>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Rectangle 24">
            <a:extLst>
              <a:ext uri="{FF2B5EF4-FFF2-40B4-BE49-F238E27FC236}">
                <a16:creationId xmlns:a16="http://schemas.microsoft.com/office/drawing/2014/main" id="{EC3EF11E-0D4A-3F33-C2C8-68B2E421422F}"/>
              </a:ext>
            </a:extLst>
          </p:cNvPr>
          <p:cNvSpPr/>
          <p:nvPr/>
        </p:nvSpPr>
        <p:spPr>
          <a:xfrm>
            <a:off x="1404131" y="4145188"/>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a:extLst>
              <a:ext uri="{FF2B5EF4-FFF2-40B4-BE49-F238E27FC236}">
                <a16:creationId xmlns:a16="http://schemas.microsoft.com/office/drawing/2014/main" id="{BA36E31C-94CB-F169-0AA8-5237CD52FF5D}"/>
              </a:ext>
            </a:extLst>
          </p:cNvPr>
          <p:cNvSpPr/>
          <p:nvPr/>
        </p:nvSpPr>
        <p:spPr>
          <a:xfrm>
            <a:off x="2440107" y="4143478"/>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Rectangle 26">
            <a:extLst>
              <a:ext uri="{FF2B5EF4-FFF2-40B4-BE49-F238E27FC236}">
                <a16:creationId xmlns:a16="http://schemas.microsoft.com/office/drawing/2014/main" id="{65739E25-75C0-10D8-27D9-9FE34B4133A0}"/>
              </a:ext>
            </a:extLst>
          </p:cNvPr>
          <p:cNvSpPr/>
          <p:nvPr/>
        </p:nvSpPr>
        <p:spPr>
          <a:xfrm>
            <a:off x="3474201" y="4140983"/>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8" name="Straight Arrow Connector 27">
            <a:extLst>
              <a:ext uri="{FF2B5EF4-FFF2-40B4-BE49-F238E27FC236}">
                <a16:creationId xmlns:a16="http://schemas.microsoft.com/office/drawing/2014/main" id="{F920E4C9-C4B4-86A6-D637-32DD7BA52B7A}"/>
              </a:ext>
            </a:extLst>
          </p:cNvPr>
          <p:cNvCxnSpPr>
            <a:endCxn id="25" idx="1"/>
          </p:cNvCxnSpPr>
          <p:nvPr/>
        </p:nvCxnSpPr>
        <p:spPr>
          <a:xfrm>
            <a:off x="953786" y="4317495"/>
            <a:ext cx="450345" cy="18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420FADC-E7C1-A87C-6363-471D1EEC0D12}"/>
              </a:ext>
            </a:extLst>
          </p:cNvPr>
          <p:cNvCxnSpPr>
            <a:stCxn id="25" idx="3"/>
            <a:endCxn id="26" idx="1"/>
          </p:cNvCxnSpPr>
          <p:nvPr/>
        </p:nvCxnSpPr>
        <p:spPr>
          <a:xfrm flipV="1">
            <a:off x="2041128" y="4334624"/>
            <a:ext cx="398979" cy="1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FCFE2B0-5E79-F6BF-1010-3AEB78A0633E}"/>
              </a:ext>
            </a:extLst>
          </p:cNvPr>
          <p:cNvCxnSpPr>
            <a:stCxn id="26" idx="3"/>
            <a:endCxn id="27" idx="1"/>
          </p:cNvCxnSpPr>
          <p:nvPr/>
        </p:nvCxnSpPr>
        <p:spPr>
          <a:xfrm flipV="1">
            <a:off x="3077104" y="4332129"/>
            <a:ext cx="397097" cy="2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C1E923E-E8ED-B971-CC93-36F5B2FADA10}"/>
              </a:ext>
            </a:extLst>
          </p:cNvPr>
          <p:cNvSpPr txBox="1"/>
          <p:nvPr/>
        </p:nvSpPr>
        <p:spPr>
          <a:xfrm>
            <a:off x="530829" y="4172379"/>
            <a:ext cx="710635" cy="369332"/>
          </a:xfrm>
          <a:prstGeom prst="rect">
            <a:avLst/>
          </a:prstGeom>
          <a:noFill/>
        </p:spPr>
        <p:txBody>
          <a:bodyPr wrap="square" rtlCol="0">
            <a:spAutoFit/>
          </a:bodyPr>
          <a:lstStyle/>
          <a:p>
            <a:r>
              <a:rPr lang="en-US" dirty="0"/>
              <a:t>4</a:t>
            </a:r>
            <a:endParaRPr lang="en-IN" dirty="0"/>
          </a:p>
        </p:txBody>
      </p:sp>
      <p:sp>
        <p:nvSpPr>
          <p:cNvPr id="32" name="TextBox 31">
            <a:extLst>
              <a:ext uri="{FF2B5EF4-FFF2-40B4-BE49-F238E27FC236}">
                <a16:creationId xmlns:a16="http://schemas.microsoft.com/office/drawing/2014/main" id="{5EBA6C25-E261-49BB-221B-B9815E657BE0}"/>
              </a:ext>
            </a:extLst>
          </p:cNvPr>
          <p:cNvSpPr txBox="1"/>
          <p:nvPr/>
        </p:nvSpPr>
        <p:spPr>
          <a:xfrm>
            <a:off x="1597628" y="4160395"/>
            <a:ext cx="710635" cy="369332"/>
          </a:xfrm>
          <a:prstGeom prst="rect">
            <a:avLst/>
          </a:prstGeom>
          <a:noFill/>
        </p:spPr>
        <p:txBody>
          <a:bodyPr wrap="square" rtlCol="0">
            <a:spAutoFit/>
          </a:bodyPr>
          <a:lstStyle/>
          <a:p>
            <a:r>
              <a:rPr lang="en-US" dirty="0"/>
              <a:t>5</a:t>
            </a:r>
            <a:endParaRPr lang="en-IN" dirty="0"/>
          </a:p>
        </p:txBody>
      </p:sp>
      <p:sp>
        <p:nvSpPr>
          <p:cNvPr id="33" name="TextBox 32">
            <a:extLst>
              <a:ext uri="{FF2B5EF4-FFF2-40B4-BE49-F238E27FC236}">
                <a16:creationId xmlns:a16="http://schemas.microsoft.com/office/drawing/2014/main" id="{1C1765E8-C8F7-43C5-2DAA-89E4D004127F}"/>
              </a:ext>
            </a:extLst>
          </p:cNvPr>
          <p:cNvSpPr txBox="1"/>
          <p:nvPr/>
        </p:nvSpPr>
        <p:spPr>
          <a:xfrm>
            <a:off x="2643877" y="4148411"/>
            <a:ext cx="710635" cy="369332"/>
          </a:xfrm>
          <a:prstGeom prst="rect">
            <a:avLst/>
          </a:prstGeom>
          <a:noFill/>
        </p:spPr>
        <p:txBody>
          <a:bodyPr wrap="square" rtlCol="0">
            <a:spAutoFit/>
          </a:bodyPr>
          <a:lstStyle/>
          <a:p>
            <a:r>
              <a:rPr lang="en-US" dirty="0"/>
              <a:t>6</a:t>
            </a:r>
            <a:endParaRPr lang="en-IN" dirty="0"/>
          </a:p>
        </p:txBody>
      </p:sp>
      <p:sp>
        <p:nvSpPr>
          <p:cNvPr id="34" name="TextBox 33">
            <a:extLst>
              <a:ext uri="{FF2B5EF4-FFF2-40B4-BE49-F238E27FC236}">
                <a16:creationId xmlns:a16="http://schemas.microsoft.com/office/drawing/2014/main" id="{15D9AB5B-EE0F-21DF-AC9A-AE8A914C5709}"/>
              </a:ext>
            </a:extLst>
          </p:cNvPr>
          <p:cNvSpPr txBox="1"/>
          <p:nvPr/>
        </p:nvSpPr>
        <p:spPr>
          <a:xfrm>
            <a:off x="3618206" y="4146701"/>
            <a:ext cx="710635" cy="369332"/>
          </a:xfrm>
          <a:prstGeom prst="rect">
            <a:avLst/>
          </a:prstGeom>
          <a:noFill/>
        </p:spPr>
        <p:txBody>
          <a:bodyPr wrap="square" rtlCol="0">
            <a:spAutoFit/>
          </a:bodyPr>
          <a:lstStyle/>
          <a:p>
            <a:r>
              <a:rPr lang="en-US" dirty="0"/>
              <a:t>7</a:t>
            </a:r>
            <a:endParaRPr lang="en-IN" dirty="0"/>
          </a:p>
        </p:txBody>
      </p:sp>
      <p:sp>
        <p:nvSpPr>
          <p:cNvPr id="35" name="Rectangle 34">
            <a:extLst>
              <a:ext uri="{FF2B5EF4-FFF2-40B4-BE49-F238E27FC236}">
                <a16:creationId xmlns:a16="http://schemas.microsoft.com/office/drawing/2014/main" id="{A7865A3E-9119-3B60-7B08-C4540A275783}"/>
              </a:ext>
            </a:extLst>
          </p:cNvPr>
          <p:cNvSpPr/>
          <p:nvPr/>
        </p:nvSpPr>
        <p:spPr>
          <a:xfrm>
            <a:off x="4458804" y="4139273"/>
            <a:ext cx="636997" cy="382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6" name="TextBox 35">
            <a:extLst>
              <a:ext uri="{FF2B5EF4-FFF2-40B4-BE49-F238E27FC236}">
                <a16:creationId xmlns:a16="http://schemas.microsoft.com/office/drawing/2014/main" id="{4DD325A1-AAB6-1F3F-61E7-A632B57FC427}"/>
              </a:ext>
            </a:extLst>
          </p:cNvPr>
          <p:cNvSpPr txBox="1"/>
          <p:nvPr/>
        </p:nvSpPr>
        <p:spPr>
          <a:xfrm>
            <a:off x="4566867" y="4160395"/>
            <a:ext cx="710635" cy="369332"/>
          </a:xfrm>
          <a:prstGeom prst="rect">
            <a:avLst/>
          </a:prstGeom>
          <a:noFill/>
        </p:spPr>
        <p:txBody>
          <a:bodyPr wrap="square" rtlCol="0">
            <a:spAutoFit/>
          </a:bodyPr>
          <a:lstStyle/>
          <a:p>
            <a:r>
              <a:rPr lang="en-US" dirty="0"/>
              <a:t>8</a:t>
            </a:r>
            <a:endParaRPr lang="en-IN" dirty="0"/>
          </a:p>
        </p:txBody>
      </p:sp>
      <p:sp>
        <p:nvSpPr>
          <p:cNvPr id="37" name="TextBox 36">
            <a:extLst>
              <a:ext uri="{FF2B5EF4-FFF2-40B4-BE49-F238E27FC236}">
                <a16:creationId xmlns:a16="http://schemas.microsoft.com/office/drawing/2014/main" id="{84B972A6-4BE3-A9A6-8804-12A68E5F5EC2}"/>
              </a:ext>
            </a:extLst>
          </p:cNvPr>
          <p:cNvSpPr txBox="1"/>
          <p:nvPr/>
        </p:nvSpPr>
        <p:spPr>
          <a:xfrm>
            <a:off x="426311" y="4473988"/>
            <a:ext cx="1251164" cy="369332"/>
          </a:xfrm>
          <a:prstGeom prst="rect">
            <a:avLst/>
          </a:prstGeom>
          <a:noFill/>
        </p:spPr>
        <p:txBody>
          <a:bodyPr wrap="square" rtlCol="0">
            <a:spAutoFit/>
          </a:bodyPr>
          <a:lstStyle/>
          <a:p>
            <a:r>
              <a:rPr lang="en-US" dirty="0"/>
              <a:t>list</a:t>
            </a:r>
            <a:endParaRPr lang="en-IN" dirty="0"/>
          </a:p>
        </p:txBody>
      </p:sp>
      <p:sp>
        <p:nvSpPr>
          <p:cNvPr id="38" name="TextBox 37">
            <a:extLst>
              <a:ext uri="{FF2B5EF4-FFF2-40B4-BE49-F238E27FC236}">
                <a16:creationId xmlns:a16="http://schemas.microsoft.com/office/drawing/2014/main" id="{F13842E2-9FD2-0C8A-1ADB-5113767A5801}"/>
              </a:ext>
            </a:extLst>
          </p:cNvPr>
          <p:cNvSpPr txBox="1"/>
          <p:nvPr/>
        </p:nvSpPr>
        <p:spPr>
          <a:xfrm>
            <a:off x="4482901" y="4544196"/>
            <a:ext cx="1251164" cy="369332"/>
          </a:xfrm>
          <a:prstGeom prst="rect">
            <a:avLst/>
          </a:prstGeom>
          <a:noFill/>
        </p:spPr>
        <p:txBody>
          <a:bodyPr wrap="square" rtlCol="0">
            <a:spAutoFit/>
          </a:bodyPr>
          <a:lstStyle/>
          <a:p>
            <a:r>
              <a:rPr lang="en-US" dirty="0"/>
              <a:t>head</a:t>
            </a:r>
            <a:endParaRPr lang="en-IN" dirty="0"/>
          </a:p>
        </p:txBody>
      </p:sp>
      <p:cxnSp>
        <p:nvCxnSpPr>
          <p:cNvPr id="12" name="Straight Arrow Connector 11">
            <a:extLst>
              <a:ext uri="{FF2B5EF4-FFF2-40B4-BE49-F238E27FC236}">
                <a16:creationId xmlns:a16="http://schemas.microsoft.com/office/drawing/2014/main" id="{43BFBB5C-6875-5698-0BC3-7B5CDF5A1E8B}"/>
              </a:ext>
            </a:extLst>
          </p:cNvPr>
          <p:cNvCxnSpPr>
            <a:endCxn id="35" idx="1"/>
          </p:cNvCxnSpPr>
          <p:nvPr/>
        </p:nvCxnSpPr>
        <p:spPr>
          <a:xfrm flipV="1">
            <a:off x="4049805" y="4330419"/>
            <a:ext cx="408999" cy="26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836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86BAD-235A-40F9-A679-84E00BB60188}"/>
              </a:ext>
            </a:extLst>
          </p:cNvPr>
          <p:cNvSpPr>
            <a:spLocks noGrp="1"/>
          </p:cNvSpPr>
          <p:nvPr>
            <p:ph type="title"/>
          </p:nvPr>
        </p:nvSpPr>
        <p:spPr/>
        <p:txBody>
          <a:bodyPr/>
          <a:lstStyle/>
          <a:p>
            <a:r>
              <a:rPr lang="en-US" dirty="0"/>
              <a:t>Finding free objects</a:t>
            </a:r>
            <a:endParaRPr lang="en-IN" dirty="0"/>
          </a:p>
        </p:txBody>
      </p:sp>
      <p:sp>
        <p:nvSpPr>
          <p:cNvPr id="3" name="Content Placeholder 2">
            <a:extLst>
              <a:ext uri="{FF2B5EF4-FFF2-40B4-BE49-F238E27FC236}">
                <a16:creationId xmlns:a16="http://schemas.microsoft.com/office/drawing/2014/main" id="{9F5F37FA-CF69-485E-AA62-F41C261A3650}"/>
              </a:ext>
            </a:extLst>
          </p:cNvPr>
          <p:cNvSpPr>
            <a:spLocks noGrp="1"/>
          </p:cNvSpPr>
          <p:nvPr>
            <p:ph idx="1"/>
          </p:nvPr>
        </p:nvSpPr>
        <p:spPr/>
        <p:txBody>
          <a:bodyPr/>
          <a:lstStyle/>
          <a:p>
            <a:pPr marL="514350" indent="-514350">
              <a:buFont typeface="+mj-lt"/>
              <a:buAutoNum type="arabicPeriod"/>
            </a:pPr>
            <a:r>
              <a:rPr lang="en-US" dirty="0"/>
              <a:t>All objects reached by the root-set (local and global variables) are live</a:t>
            </a:r>
          </a:p>
          <a:p>
            <a:pPr marL="514350" indent="-514350">
              <a:buFont typeface="+mj-lt"/>
              <a:buAutoNum type="arabicPeriod"/>
            </a:pPr>
            <a:endParaRPr lang="en-US" dirty="0"/>
          </a:p>
          <a:p>
            <a:pPr marL="514350" indent="-514350">
              <a:buFont typeface="+mj-lt"/>
              <a:buAutoNum type="arabicPeriod"/>
            </a:pPr>
            <a:r>
              <a:rPr lang="en-US" dirty="0"/>
              <a:t>Every object reached by a live object is also live</a:t>
            </a:r>
          </a:p>
          <a:p>
            <a:pPr marL="514350" indent="-514350">
              <a:buFont typeface="+mj-lt"/>
              <a:buAutoNum type="arabicPeriod"/>
            </a:pPr>
            <a:endParaRPr lang="en-US" dirty="0"/>
          </a:p>
          <a:p>
            <a:pPr marL="514350" indent="-514350">
              <a:buFont typeface="+mj-lt"/>
              <a:buAutoNum type="arabicPeriod"/>
            </a:pPr>
            <a:r>
              <a:rPr lang="en-US" dirty="0"/>
              <a:t>All objects that are not reached by any live object are free objects </a:t>
            </a:r>
          </a:p>
        </p:txBody>
      </p:sp>
    </p:spTree>
    <p:extLst>
      <p:ext uri="{BB962C8B-B14F-4D97-AF65-F5344CB8AC3E}">
        <p14:creationId xmlns:p14="http://schemas.microsoft.com/office/powerpoint/2010/main" val="2130894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AEBA5-9069-3069-D4BE-CE7090A2DBAF}"/>
              </a:ext>
            </a:extLst>
          </p:cNvPr>
          <p:cNvSpPr>
            <a:spLocks noGrp="1"/>
          </p:cNvSpPr>
          <p:nvPr>
            <p:ph type="title"/>
          </p:nvPr>
        </p:nvSpPr>
        <p:spPr/>
        <p:txBody>
          <a:bodyPr/>
          <a:lstStyle/>
          <a:p>
            <a:r>
              <a:rPr lang="en-US" dirty="0"/>
              <a:t>Mark and sweep</a:t>
            </a:r>
            <a:endParaRPr lang="en-IN" dirty="0"/>
          </a:p>
        </p:txBody>
      </p:sp>
      <p:sp>
        <p:nvSpPr>
          <p:cNvPr id="3" name="Text Placeholder 2">
            <a:extLst>
              <a:ext uri="{FF2B5EF4-FFF2-40B4-BE49-F238E27FC236}">
                <a16:creationId xmlns:a16="http://schemas.microsoft.com/office/drawing/2014/main" id="{3009BD45-6C9F-67C9-E45F-9F0BF1339DA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4311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9391-1145-478A-9D8A-544979B98855}"/>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EAA5E1CA-D791-45BD-91D4-BE5B75AF6DC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p:graphicFrame>
        <p:nvGraphicFramePr>
          <p:cNvPr id="5" name="Table 5">
            <a:extLst>
              <a:ext uri="{FF2B5EF4-FFF2-40B4-BE49-F238E27FC236}">
                <a16:creationId xmlns:a16="http://schemas.microsoft.com/office/drawing/2014/main" id="{0298EAB0-CAEF-4D58-8926-A4AD73D34634}"/>
              </a:ext>
            </a:extLst>
          </p:cNvPr>
          <p:cNvGraphicFramePr>
            <a:graphicFrameLocks noGrp="1"/>
          </p:cNvGraphicFramePr>
          <p:nvPr/>
        </p:nvGraphicFramePr>
        <p:xfrm>
          <a:off x="2032000" y="274150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graphicFrame>
        <p:nvGraphicFramePr>
          <p:cNvPr id="7" name="Table 5">
            <a:extLst>
              <a:ext uri="{FF2B5EF4-FFF2-40B4-BE49-F238E27FC236}">
                <a16:creationId xmlns:a16="http://schemas.microsoft.com/office/drawing/2014/main" id="{7A1FF6DF-C682-444E-B0E6-A3C4615521FB}"/>
              </a:ext>
            </a:extLst>
          </p:cNvPr>
          <p:cNvGraphicFramePr>
            <a:graphicFrameLocks noGrp="1"/>
          </p:cNvGraphicFramePr>
          <p:nvPr/>
        </p:nvGraphicFramePr>
        <p:xfrm>
          <a:off x="2042160" y="456014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4" name="Arrow: Curved Down 3">
            <a:extLst>
              <a:ext uri="{FF2B5EF4-FFF2-40B4-BE49-F238E27FC236}">
                <a16:creationId xmlns:a16="http://schemas.microsoft.com/office/drawing/2014/main" id="{AD5F5A0B-958D-49B9-AA76-69A665FB0DE7}"/>
              </a:ext>
            </a:extLst>
          </p:cNvPr>
          <p:cNvSpPr/>
          <p:nvPr/>
        </p:nvSpPr>
        <p:spPr>
          <a:xfrm>
            <a:off x="2346960" y="2540000"/>
            <a:ext cx="124968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Curved Down 5">
            <a:extLst>
              <a:ext uri="{FF2B5EF4-FFF2-40B4-BE49-F238E27FC236}">
                <a16:creationId xmlns:a16="http://schemas.microsoft.com/office/drawing/2014/main" id="{6E6D22E8-E70D-4BEE-854C-802CE20AB8E1}"/>
              </a:ext>
            </a:extLst>
          </p:cNvPr>
          <p:cNvSpPr/>
          <p:nvPr/>
        </p:nvSpPr>
        <p:spPr>
          <a:xfrm>
            <a:off x="6309360" y="2540000"/>
            <a:ext cx="178816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Arrow: Curved Up 7">
            <a:extLst>
              <a:ext uri="{FF2B5EF4-FFF2-40B4-BE49-F238E27FC236}">
                <a16:creationId xmlns:a16="http://schemas.microsoft.com/office/drawing/2014/main" id="{C4273AE5-0F12-4C5E-BDF1-36549E89CEAA}"/>
              </a:ext>
            </a:extLst>
          </p:cNvPr>
          <p:cNvSpPr/>
          <p:nvPr/>
        </p:nvSpPr>
        <p:spPr>
          <a:xfrm rot="10800000">
            <a:off x="5821680" y="2380826"/>
            <a:ext cx="247904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Up 8">
            <a:extLst>
              <a:ext uri="{FF2B5EF4-FFF2-40B4-BE49-F238E27FC236}">
                <a16:creationId xmlns:a16="http://schemas.microsoft.com/office/drawing/2014/main" id="{EEC0CFC2-4CA4-4B58-B4F8-09499D8B8754}"/>
              </a:ext>
            </a:extLst>
          </p:cNvPr>
          <p:cNvSpPr/>
          <p:nvPr/>
        </p:nvSpPr>
        <p:spPr>
          <a:xfrm>
            <a:off x="4490720" y="3112346"/>
            <a:ext cx="579120" cy="2015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8B392FEC-B327-4371-9E36-D403D391166B}"/>
              </a:ext>
            </a:extLst>
          </p:cNvPr>
          <p:cNvSpPr/>
          <p:nvPr/>
        </p:nvSpPr>
        <p:spPr>
          <a:xfrm>
            <a:off x="4988560" y="2540000"/>
            <a:ext cx="49784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C2054D60-6330-45C1-B292-A645325D3113}"/>
              </a:ext>
            </a:extLst>
          </p:cNvPr>
          <p:cNvSpPr/>
          <p:nvPr/>
        </p:nvSpPr>
        <p:spPr>
          <a:xfrm rot="10800000">
            <a:off x="4348480" y="2538306"/>
            <a:ext cx="538480" cy="195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a:extLst>
              <a:ext uri="{FF2B5EF4-FFF2-40B4-BE49-F238E27FC236}">
                <a16:creationId xmlns:a16="http://schemas.microsoft.com/office/drawing/2014/main" id="{9AA421B7-43A2-41AB-88F4-1AF05F2502CD}"/>
              </a:ext>
            </a:extLst>
          </p:cNvPr>
          <p:cNvSpPr txBox="1"/>
          <p:nvPr/>
        </p:nvSpPr>
        <p:spPr>
          <a:xfrm>
            <a:off x="8473440" y="1066800"/>
            <a:ext cx="3108960" cy="646331"/>
          </a:xfrm>
          <a:prstGeom prst="rect">
            <a:avLst/>
          </a:prstGeom>
          <a:noFill/>
        </p:spPr>
        <p:txBody>
          <a:bodyPr wrap="square" rtlCol="0">
            <a:spAutoFit/>
          </a:bodyPr>
          <a:lstStyle/>
          <a:p>
            <a:r>
              <a:rPr lang="en-US" dirty="0"/>
              <a:t>Blue ones are live objects.</a:t>
            </a:r>
          </a:p>
          <a:p>
            <a:r>
              <a:rPr lang="en-US" dirty="0"/>
              <a:t>Oranges are free objects.</a:t>
            </a:r>
            <a:endParaRPr lang="en-IN" dirty="0"/>
          </a:p>
        </p:txBody>
      </p:sp>
    </p:spTree>
    <p:extLst>
      <p:ext uri="{BB962C8B-B14F-4D97-AF65-F5344CB8AC3E}">
        <p14:creationId xmlns:p14="http://schemas.microsoft.com/office/powerpoint/2010/main" val="3328863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A2BF-2E1D-4C6A-BCE3-74D3CE522EB8}"/>
              </a:ext>
            </a:extLst>
          </p:cNvPr>
          <p:cNvSpPr>
            <a:spLocks noGrp="1"/>
          </p:cNvSpPr>
          <p:nvPr>
            <p:ph type="title"/>
          </p:nvPr>
        </p:nvSpPr>
        <p:spPr/>
        <p:txBody>
          <a:bodyPr/>
          <a:lstStyle/>
          <a:p>
            <a:r>
              <a:rPr lang="en-US" dirty="0"/>
              <a:t>Mark and sweep garbage collector</a:t>
            </a:r>
          </a:p>
        </p:txBody>
      </p:sp>
      <p:sp>
        <p:nvSpPr>
          <p:cNvPr id="3" name="Content Placeholder 2">
            <a:extLst>
              <a:ext uri="{FF2B5EF4-FFF2-40B4-BE49-F238E27FC236}">
                <a16:creationId xmlns:a16="http://schemas.microsoft.com/office/drawing/2014/main" id="{0F9E8E8B-8F6D-458E-8397-E7EA684A70D7}"/>
              </a:ext>
            </a:extLst>
          </p:cNvPr>
          <p:cNvSpPr>
            <a:spLocks noGrp="1"/>
          </p:cNvSpPr>
          <p:nvPr>
            <p:ph idx="1"/>
          </p:nvPr>
        </p:nvSpPr>
        <p:spPr/>
        <p:txBody>
          <a:bodyPr>
            <a:normAutofit/>
          </a:bodyPr>
          <a:lstStyle/>
          <a:p>
            <a:r>
              <a:rPr lang="en-US" dirty="0"/>
              <a:t>Mark phase</a:t>
            </a:r>
          </a:p>
          <a:p>
            <a:pPr lvl="1"/>
            <a:r>
              <a:rPr lang="en-US" dirty="0"/>
              <a:t>Mark all the objects that are reachable from the roots (local+ global variables)</a:t>
            </a:r>
          </a:p>
          <a:p>
            <a:pPr lvl="1"/>
            <a:r>
              <a:rPr lang="en-US" dirty="0"/>
              <a:t>Every object contains a reached-bit that is reserved for the garbage collector</a:t>
            </a:r>
          </a:p>
          <a:p>
            <a:pPr lvl="1"/>
            <a:r>
              <a:rPr lang="en-US" dirty="0"/>
              <a:t>the reached-bit of reachable objects are set in the mark phase</a:t>
            </a:r>
          </a:p>
          <a:p>
            <a:pPr lvl="1"/>
            <a:endParaRPr lang="en-US" dirty="0"/>
          </a:p>
          <a:p>
            <a:r>
              <a:rPr lang="en-US" dirty="0"/>
              <a:t>Sweep phase</a:t>
            </a:r>
          </a:p>
          <a:p>
            <a:pPr lvl="1"/>
            <a:r>
              <a:rPr lang="en-US" dirty="0"/>
              <a:t>free all the objects that were not reached during the mark phase</a:t>
            </a:r>
          </a:p>
          <a:p>
            <a:pPr lvl="1"/>
            <a:r>
              <a:rPr lang="en-US" dirty="0"/>
              <a:t>reset the reached-bit of reachable objects</a:t>
            </a:r>
          </a:p>
          <a:p>
            <a:pPr lvl="1"/>
            <a:endParaRPr lang="en-US" dirty="0"/>
          </a:p>
          <a:p>
            <a:r>
              <a:rPr lang="en-US" dirty="0"/>
              <a:t>Section-7.6.1 </a:t>
            </a:r>
            <a:r>
              <a:rPr lang="en-US" dirty="0" err="1"/>
              <a:t>Aho</a:t>
            </a:r>
            <a:r>
              <a:rPr lang="en-US" dirty="0"/>
              <a:t>, Lam, </a:t>
            </a:r>
            <a:r>
              <a:rPr lang="en-US" dirty="0" err="1"/>
              <a:t>Sethi</a:t>
            </a:r>
            <a:r>
              <a:rPr lang="en-US" dirty="0"/>
              <a:t>, and Ullman</a:t>
            </a:r>
          </a:p>
        </p:txBody>
      </p:sp>
    </p:spTree>
    <p:extLst>
      <p:ext uri="{BB962C8B-B14F-4D97-AF65-F5344CB8AC3E}">
        <p14:creationId xmlns:p14="http://schemas.microsoft.com/office/powerpoint/2010/main" val="1336619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838200" y="1615440"/>
            <a:ext cx="11109960" cy="5059679"/>
          </a:xfrm>
        </p:spPr>
        <p:txBody>
          <a:bodyPr>
            <a:normAutofit fontScale="85000" lnSpcReduction="20000"/>
          </a:bodyPr>
          <a:lstStyle/>
          <a:p>
            <a:pPr marL="0" indent="0">
              <a:buNone/>
            </a:pPr>
            <a:r>
              <a:rPr lang="en-US" dirty="0">
                <a:solidFill>
                  <a:srgbClr val="FF0000"/>
                </a:solidFill>
              </a:rPr>
              <a:t>Unscanned: a list that contains reachable but objects not yet scanned</a:t>
            </a:r>
          </a:p>
          <a:p>
            <a:pPr marL="0" indent="0">
              <a:buNone/>
            </a:pPr>
            <a:r>
              <a:rPr lang="en-US" dirty="0"/>
              <a:t>Set the reached-bit to 1 and add all the objects referenced by root-set to the Unscanned list</a:t>
            </a:r>
          </a:p>
          <a:p>
            <a:pPr marL="0" indent="0">
              <a:buNone/>
            </a:pPr>
            <a:endParaRPr lang="en-US" dirty="0"/>
          </a:p>
          <a:p>
            <a:pPr marL="0" indent="0">
              <a:buNone/>
            </a:pPr>
            <a:r>
              <a:rPr lang="en-US" dirty="0"/>
              <a:t>while (Unscanned is not empty) {</a:t>
            </a:r>
          </a:p>
          <a:p>
            <a:pPr marL="0" indent="0">
              <a:buNone/>
            </a:pPr>
            <a:r>
              <a:rPr lang="en-US" dirty="0"/>
              <a:t>    remove some object o from Unscanned;</a:t>
            </a:r>
          </a:p>
          <a:p>
            <a:pPr marL="0" indent="0">
              <a:buNone/>
            </a:pPr>
            <a:r>
              <a:rPr lang="en-US" dirty="0"/>
              <a:t>    for (each object o’ referenced in o) {</a:t>
            </a:r>
          </a:p>
          <a:p>
            <a:pPr marL="0" indent="0">
              <a:buNone/>
            </a:pPr>
            <a:r>
              <a:rPr lang="en-US" dirty="0"/>
              <a:t>        if (o’ reached-bit is 0) {</a:t>
            </a:r>
          </a:p>
          <a:p>
            <a:pPr marL="0" indent="0">
              <a:buNone/>
            </a:pPr>
            <a:r>
              <a:rPr lang="en-US" dirty="0"/>
              <a:t>             set the reached-bit of o’ to 1 </a:t>
            </a:r>
          </a:p>
          <a:p>
            <a:pPr marL="0" indent="0">
              <a:buNone/>
            </a:pPr>
            <a:r>
              <a:rPr lang="en-US" dirty="0"/>
              <a:t>             add o’ to the Unscanned list</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825348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4A9FD-E0F7-4E2F-A123-D18B0EFD4DD5}"/>
              </a:ext>
            </a:extLst>
          </p:cNvPr>
          <p:cNvSpPr>
            <a:spLocks noGrp="1"/>
          </p:cNvSpPr>
          <p:nvPr>
            <p:ph type="title"/>
          </p:nvPr>
        </p:nvSpPr>
        <p:spPr/>
        <p:txBody>
          <a:bodyPr/>
          <a:lstStyle/>
          <a:p>
            <a:r>
              <a:rPr lang="en-US" dirty="0"/>
              <a:t>Sweep</a:t>
            </a:r>
          </a:p>
        </p:txBody>
      </p:sp>
      <p:sp>
        <p:nvSpPr>
          <p:cNvPr id="3" name="Content Placeholder 2">
            <a:extLst>
              <a:ext uri="{FF2B5EF4-FFF2-40B4-BE49-F238E27FC236}">
                <a16:creationId xmlns:a16="http://schemas.microsoft.com/office/drawing/2014/main" id="{DDC5B071-214A-4759-A53E-B6BCB8A85773}"/>
              </a:ext>
            </a:extLst>
          </p:cNvPr>
          <p:cNvSpPr>
            <a:spLocks noGrp="1"/>
          </p:cNvSpPr>
          <p:nvPr>
            <p:ph idx="1"/>
          </p:nvPr>
        </p:nvSpPr>
        <p:spPr/>
        <p:txBody>
          <a:bodyPr>
            <a:normAutofit lnSpcReduction="10000"/>
          </a:bodyPr>
          <a:lstStyle/>
          <a:p>
            <a:pPr marL="0" indent="0">
              <a:buNone/>
            </a:pPr>
            <a:r>
              <a:rPr lang="en-US" dirty="0">
                <a:solidFill>
                  <a:srgbClr val="FF0000"/>
                </a:solidFill>
              </a:rPr>
              <a:t>Free : List of all free objects</a:t>
            </a:r>
          </a:p>
          <a:p>
            <a:pPr marL="0" indent="0">
              <a:buNone/>
            </a:pPr>
            <a:r>
              <a:rPr lang="en-US" dirty="0"/>
              <a:t>Free = {}</a:t>
            </a:r>
          </a:p>
          <a:p>
            <a:pPr marL="0" indent="0">
              <a:buNone/>
            </a:pPr>
            <a:endParaRPr lang="en-US" dirty="0"/>
          </a:p>
          <a:p>
            <a:pPr marL="0" indent="0">
              <a:buNone/>
            </a:pPr>
            <a:r>
              <a:rPr lang="en-US" dirty="0"/>
              <a:t>for (each object o in the heap) {</a:t>
            </a:r>
          </a:p>
          <a:p>
            <a:pPr marL="0" indent="0">
              <a:buNone/>
            </a:pPr>
            <a:r>
              <a:rPr lang="en-US" dirty="0"/>
              <a:t>     if (o reached-bit is 0)</a:t>
            </a:r>
          </a:p>
          <a:p>
            <a:pPr marL="0" indent="0">
              <a:buNone/>
            </a:pPr>
            <a:r>
              <a:rPr lang="en-US" dirty="0"/>
              <a:t>	add o to the Free list</a:t>
            </a:r>
          </a:p>
          <a:p>
            <a:pPr marL="0" indent="0">
              <a:buNone/>
            </a:pPr>
            <a:r>
              <a:rPr lang="en-US" dirty="0"/>
              <a:t>     else</a:t>
            </a:r>
          </a:p>
          <a:p>
            <a:pPr marL="0" indent="0">
              <a:buNone/>
            </a:pPr>
            <a:r>
              <a:rPr lang="en-US" dirty="0"/>
              <a:t>	</a:t>
            </a:r>
            <a:r>
              <a:rPr lang="en-US" dirty="0">
                <a:solidFill>
                  <a:srgbClr val="FF0000"/>
                </a:solidFill>
              </a:rPr>
              <a:t>set the reached-bit of o to 0</a:t>
            </a:r>
          </a:p>
          <a:p>
            <a:pPr marL="0" indent="0">
              <a:buNone/>
            </a:pPr>
            <a:r>
              <a:rPr lang="en-US" dirty="0"/>
              <a:t>}</a:t>
            </a:r>
          </a:p>
        </p:txBody>
      </p:sp>
    </p:spTree>
    <p:extLst>
      <p:ext uri="{BB962C8B-B14F-4D97-AF65-F5344CB8AC3E}">
        <p14:creationId xmlns:p14="http://schemas.microsoft.com/office/powerpoint/2010/main" val="146179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Arrow: Curved Up 14">
            <a:extLst>
              <a:ext uri="{FF2B5EF4-FFF2-40B4-BE49-F238E27FC236}">
                <a16:creationId xmlns:a16="http://schemas.microsoft.com/office/drawing/2014/main" id="{CFAAA32E-6850-4B7F-8184-17C3C6581882}"/>
              </a:ext>
            </a:extLst>
          </p:cNvPr>
          <p:cNvSpPr/>
          <p:nvPr/>
        </p:nvSpPr>
        <p:spPr>
          <a:xfrm>
            <a:off x="4114800" y="2552065"/>
            <a:ext cx="155448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888482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After mark</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Arrow: Curved Up 14">
            <a:extLst>
              <a:ext uri="{FF2B5EF4-FFF2-40B4-BE49-F238E27FC236}">
                <a16:creationId xmlns:a16="http://schemas.microsoft.com/office/drawing/2014/main" id="{CFAAA32E-6850-4B7F-8184-17C3C6581882}"/>
              </a:ext>
            </a:extLst>
          </p:cNvPr>
          <p:cNvSpPr/>
          <p:nvPr/>
        </p:nvSpPr>
        <p:spPr>
          <a:xfrm>
            <a:off x="4114800" y="2552065"/>
            <a:ext cx="155448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2A0FB368-BF3F-A798-B772-350CC92E4CD1}"/>
              </a:ext>
            </a:extLst>
          </p:cNvPr>
          <p:cNvSpPr txBox="1"/>
          <p:nvPr/>
        </p:nvSpPr>
        <p:spPr>
          <a:xfrm>
            <a:off x="6791217" y="2979504"/>
            <a:ext cx="4880225" cy="3693319"/>
          </a:xfrm>
          <a:prstGeom prst="rect">
            <a:avLst/>
          </a:prstGeom>
          <a:noFill/>
        </p:spPr>
        <p:txBody>
          <a:bodyPr wrap="square" rtlCol="0">
            <a:spAutoFit/>
          </a:bodyPr>
          <a:lstStyle/>
          <a:p>
            <a:r>
              <a:rPr lang="en-US" dirty="0"/>
              <a:t>Initially:</a:t>
            </a:r>
          </a:p>
          <a:p>
            <a:r>
              <a:rPr lang="en-US" dirty="0"/>
              <a:t>Unscanned = {B}             B is marked</a:t>
            </a:r>
          </a:p>
          <a:p>
            <a:r>
              <a:rPr lang="en-US" dirty="0"/>
              <a:t>After Scanning B</a:t>
            </a:r>
          </a:p>
          <a:p>
            <a:r>
              <a:rPr lang="en-US" dirty="0"/>
              <a:t>Unscanned = {C}             C is marked</a:t>
            </a:r>
          </a:p>
          <a:p>
            <a:r>
              <a:rPr lang="en-US" dirty="0"/>
              <a:t>After Scanning C</a:t>
            </a:r>
          </a:p>
          <a:p>
            <a:r>
              <a:rPr lang="en-US" dirty="0"/>
              <a:t>Unscanned = {D, E}         D and E are marked</a:t>
            </a:r>
          </a:p>
          <a:p>
            <a:r>
              <a:rPr lang="en-US" dirty="0"/>
              <a:t>After Scanning D</a:t>
            </a:r>
          </a:p>
          <a:p>
            <a:r>
              <a:rPr lang="en-US" dirty="0"/>
              <a:t>Unscanned = {E}              E is marked</a:t>
            </a:r>
          </a:p>
          <a:p>
            <a:r>
              <a:rPr lang="en-US" dirty="0"/>
              <a:t>After Scanning E</a:t>
            </a:r>
          </a:p>
          <a:p>
            <a:r>
              <a:rPr lang="en-US" dirty="0"/>
              <a:t>Unscanned = {F}              F is marked</a:t>
            </a:r>
          </a:p>
          <a:p>
            <a:r>
              <a:rPr lang="en-US" dirty="0"/>
              <a:t>// B is not added because it is already marked</a:t>
            </a:r>
          </a:p>
          <a:p>
            <a:r>
              <a:rPr lang="en-US" dirty="0"/>
              <a:t>After Scanning F</a:t>
            </a:r>
          </a:p>
          <a:p>
            <a:r>
              <a:rPr lang="en-US" dirty="0"/>
              <a:t>Unscanned = {}  </a:t>
            </a:r>
            <a:endParaRPr lang="en-IN" dirty="0"/>
          </a:p>
        </p:txBody>
      </p:sp>
      <p:sp>
        <p:nvSpPr>
          <p:cNvPr id="3" name="TextBox 2">
            <a:extLst>
              <a:ext uri="{FF2B5EF4-FFF2-40B4-BE49-F238E27FC236}">
                <a16:creationId xmlns:a16="http://schemas.microsoft.com/office/drawing/2014/main" id="{87D81A5A-BE9D-5978-DD54-4E6C81BC5D94}"/>
              </a:ext>
            </a:extLst>
          </p:cNvPr>
          <p:cNvSpPr txBox="1"/>
          <p:nvPr/>
        </p:nvSpPr>
        <p:spPr>
          <a:xfrm>
            <a:off x="3513759" y="2198081"/>
            <a:ext cx="496813" cy="369332"/>
          </a:xfrm>
          <a:prstGeom prst="rect">
            <a:avLst/>
          </a:prstGeom>
          <a:noFill/>
        </p:spPr>
        <p:txBody>
          <a:bodyPr wrap="square" rtlCol="0">
            <a:spAutoFit/>
          </a:bodyPr>
          <a:lstStyle/>
          <a:p>
            <a:r>
              <a:rPr lang="en-US" dirty="0"/>
              <a:t>M</a:t>
            </a:r>
            <a:endParaRPr lang="en-IN" dirty="0"/>
          </a:p>
        </p:txBody>
      </p:sp>
      <p:sp>
        <p:nvSpPr>
          <p:cNvPr id="16" name="TextBox 15">
            <a:extLst>
              <a:ext uri="{FF2B5EF4-FFF2-40B4-BE49-F238E27FC236}">
                <a16:creationId xmlns:a16="http://schemas.microsoft.com/office/drawing/2014/main" id="{D125062E-E181-F7A3-640E-79872DD08927}"/>
              </a:ext>
            </a:extLst>
          </p:cNvPr>
          <p:cNvSpPr txBox="1"/>
          <p:nvPr/>
        </p:nvSpPr>
        <p:spPr>
          <a:xfrm>
            <a:off x="4621652" y="2186097"/>
            <a:ext cx="496813" cy="369332"/>
          </a:xfrm>
          <a:prstGeom prst="rect">
            <a:avLst/>
          </a:prstGeom>
          <a:noFill/>
        </p:spPr>
        <p:txBody>
          <a:bodyPr wrap="square" rtlCol="0">
            <a:spAutoFit/>
          </a:bodyPr>
          <a:lstStyle/>
          <a:p>
            <a:r>
              <a:rPr lang="en-US" dirty="0"/>
              <a:t>M</a:t>
            </a:r>
            <a:endParaRPr lang="en-IN" dirty="0"/>
          </a:p>
        </p:txBody>
      </p:sp>
      <p:sp>
        <p:nvSpPr>
          <p:cNvPr id="17" name="TextBox 16">
            <a:extLst>
              <a:ext uri="{FF2B5EF4-FFF2-40B4-BE49-F238E27FC236}">
                <a16:creationId xmlns:a16="http://schemas.microsoft.com/office/drawing/2014/main" id="{900E202D-977F-AD6B-9D57-DC3ED93DF041}"/>
              </a:ext>
            </a:extLst>
          </p:cNvPr>
          <p:cNvSpPr txBox="1"/>
          <p:nvPr/>
        </p:nvSpPr>
        <p:spPr>
          <a:xfrm>
            <a:off x="5760368" y="2194661"/>
            <a:ext cx="496813" cy="369332"/>
          </a:xfrm>
          <a:prstGeom prst="rect">
            <a:avLst/>
          </a:prstGeom>
          <a:noFill/>
        </p:spPr>
        <p:txBody>
          <a:bodyPr wrap="square" rtlCol="0">
            <a:spAutoFit/>
          </a:bodyPr>
          <a:lstStyle/>
          <a:p>
            <a:r>
              <a:rPr lang="en-US" dirty="0"/>
              <a:t>M</a:t>
            </a:r>
            <a:endParaRPr lang="en-IN" dirty="0"/>
          </a:p>
        </p:txBody>
      </p:sp>
      <p:sp>
        <p:nvSpPr>
          <p:cNvPr id="18" name="TextBox 17">
            <a:extLst>
              <a:ext uri="{FF2B5EF4-FFF2-40B4-BE49-F238E27FC236}">
                <a16:creationId xmlns:a16="http://schemas.microsoft.com/office/drawing/2014/main" id="{56B4674C-FB13-A64D-E325-3342EF03AA11}"/>
              </a:ext>
            </a:extLst>
          </p:cNvPr>
          <p:cNvSpPr txBox="1"/>
          <p:nvPr/>
        </p:nvSpPr>
        <p:spPr>
          <a:xfrm>
            <a:off x="6806618" y="2192951"/>
            <a:ext cx="496813" cy="369332"/>
          </a:xfrm>
          <a:prstGeom prst="rect">
            <a:avLst/>
          </a:prstGeom>
          <a:noFill/>
        </p:spPr>
        <p:txBody>
          <a:bodyPr wrap="square" rtlCol="0">
            <a:spAutoFit/>
          </a:bodyPr>
          <a:lstStyle/>
          <a:p>
            <a:r>
              <a:rPr lang="en-US" dirty="0"/>
              <a:t>M</a:t>
            </a:r>
            <a:endParaRPr lang="en-IN" dirty="0"/>
          </a:p>
        </p:txBody>
      </p:sp>
      <p:sp>
        <p:nvSpPr>
          <p:cNvPr id="19" name="TextBox 18">
            <a:extLst>
              <a:ext uri="{FF2B5EF4-FFF2-40B4-BE49-F238E27FC236}">
                <a16:creationId xmlns:a16="http://schemas.microsoft.com/office/drawing/2014/main" id="{C9321CA7-B476-59CC-E5E9-5C913EBB9691}"/>
              </a:ext>
            </a:extLst>
          </p:cNvPr>
          <p:cNvSpPr txBox="1"/>
          <p:nvPr/>
        </p:nvSpPr>
        <p:spPr>
          <a:xfrm>
            <a:off x="7935058" y="2191239"/>
            <a:ext cx="496813" cy="369332"/>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447182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30FE50-62EF-2166-2F55-07DDEF87FC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2EBFB0-9968-0CF6-0D37-CDCF42D90E19}"/>
              </a:ext>
            </a:extLst>
          </p:cNvPr>
          <p:cNvSpPr>
            <a:spLocks noGrp="1"/>
          </p:cNvSpPr>
          <p:nvPr>
            <p:ph type="title"/>
          </p:nvPr>
        </p:nvSpPr>
        <p:spPr/>
        <p:txBody>
          <a:bodyPr/>
          <a:lstStyle/>
          <a:p>
            <a:r>
              <a:rPr lang="en-US" dirty="0"/>
              <a:t>Sweep</a:t>
            </a:r>
            <a:endParaRPr lang="en-IN" dirty="0"/>
          </a:p>
        </p:txBody>
      </p:sp>
      <p:graphicFrame>
        <p:nvGraphicFramePr>
          <p:cNvPr id="4" name="Table 4">
            <a:extLst>
              <a:ext uri="{FF2B5EF4-FFF2-40B4-BE49-F238E27FC236}">
                <a16:creationId xmlns:a16="http://schemas.microsoft.com/office/drawing/2014/main" id="{4E87542B-271B-EE86-7DAE-7540727883B7}"/>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EF61758E-2AC4-2F47-74BC-DB3E1372AC42}"/>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A0CBE83-3211-D76A-9A79-CC3DAD417616}"/>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284F559E-6787-4154-A97C-A9F8FBF5724B}"/>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924BBD73-31A0-84B7-8130-F4E3857A3E51}"/>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B77F8DE-A264-ED8D-58B1-1430D05B403F}"/>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4AB6DAA-188D-98E8-B418-C1602AA0314F}"/>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729DA93E-A2A1-1E58-95D1-926332A51B94}"/>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6ED497D8-0DBA-CFB0-6505-4A97FD7B0075}"/>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Arrow: Curved Up 14">
            <a:extLst>
              <a:ext uri="{FF2B5EF4-FFF2-40B4-BE49-F238E27FC236}">
                <a16:creationId xmlns:a16="http://schemas.microsoft.com/office/drawing/2014/main" id="{68787F52-A3EC-C359-9BEE-4C4A2EACB8E1}"/>
              </a:ext>
            </a:extLst>
          </p:cNvPr>
          <p:cNvSpPr/>
          <p:nvPr/>
        </p:nvSpPr>
        <p:spPr>
          <a:xfrm>
            <a:off x="4114800" y="2552065"/>
            <a:ext cx="155448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 name="TextBox 2">
            <a:extLst>
              <a:ext uri="{FF2B5EF4-FFF2-40B4-BE49-F238E27FC236}">
                <a16:creationId xmlns:a16="http://schemas.microsoft.com/office/drawing/2014/main" id="{2A76D779-21F0-B1BD-3C79-73233ACD8B02}"/>
              </a:ext>
            </a:extLst>
          </p:cNvPr>
          <p:cNvSpPr txBox="1"/>
          <p:nvPr/>
        </p:nvSpPr>
        <p:spPr>
          <a:xfrm>
            <a:off x="3513759" y="2198081"/>
            <a:ext cx="496813" cy="369332"/>
          </a:xfrm>
          <a:prstGeom prst="rect">
            <a:avLst/>
          </a:prstGeom>
          <a:noFill/>
        </p:spPr>
        <p:txBody>
          <a:bodyPr wrap="square" rtlCol="0">
            <a:spAutoFit/>
          </a:bodyPr>
          <a:lstStyle/>
          <a:p>
            <a:r>
              <a:rPr lang="en-US" dirty="0"/>
              <a:t>M</a:t>
            </a:r>
            <a:endParaRPr lang="en-IN" dirty="0"/>
          </a:p>
        </p:txBody>
      </p:sp>
      <p:sp>
        <p:nvSpPr>
          <p:cNvPr id="16" name="TextBox 15">
            <a:extLst>
              <a:ext uri="{FF2B5EF4-FFF2-40B4-BE49-F238E27FC236}">
                <a16:creationId xmlns:a16="http://schemas.microsoft.com/office/drawing/2014/main" id="{6C591EFE-7D6E-50F9-C6F9-D7B805ABF598}"/>
              </a:ext>
            </a:extLst>
          </p:cNvPr>
          <p:cNvSpPr txBox="1"/>
          <p:nvPr/>
        </p:nvSpPr>
        <p:spPr>
          <a:xfrm>
            <a:off x="4621652" y="2186097"/>
            <a:ext cx="496813" cy="369332"/>
          </a:xfrm>
          <a:prstGeom prst="rect">
            <a:avLst/>
          </a:prstGeom>
          <a:noFill/>
        </p:spPr>
        <p:txBody>
          <a:bodyPr wrap="square" rtlCol="0">
            <a:spAutoFit/>
          </a:bodyPr>
          <a:lstStyle/>
          <a:p>
            <a:r>
              <a:rPr lang="en-US" dirty="0"/>
              <a:t>M</a:t>
            </a:r>
            <a:endParaRPr lang="en-IN" dirty="0"/>
          </a:p>
        </p:txBody>
      </p:sp>
      <p:sp>
        <p:nvSpPr>
          <p:cNvPr id="17" name="TextBox 16">
            <a:extLst>
              <a:ext uri="{FF2B5EF4-FFF2-40B4-BE49-F238E27FC236}">
                <a16:creationId xmlns:a16="http://schemas.microsoft.com/office/drawing/2014/main" id="{DCB17604-AF31-2C5E-2661-C67BD5F755D3}"/>
              </a:ext>
            </a:extLst>
          </p:cNvPr>
          <p:cNvSpPr txBox="1"/>
          <p:nvPr/>
        </p:nvSpPr>
        <p:spPr>
          <a:xfrm>
            <a:off x="5760368" y="2194661"/>
            <a:ext cx="496813" cy="369332"/>
          </a:xfrm>
          <a:prstGeom prst="rect">
            <a:avLst/>
          </a:prstGeom>
          <a:noFill/>
        </p:spPr>
        <p:txBody>
          <a:bodyPr wrap="square" rtlCol="0">
            <a:spAutoFit/>
          </a:bodyPr>
          <a:lstStyle/>
          <a:p>
            <a:r>
              <a:rPr lang="en-US" dirty="0"/>
              <a:t>M</a:t>
            </a:r>
            <a:endParaRPr lang="en-IN" dirty="0"/>
          </a:p>
        </p:txBody>
      </p:sp>
      <p:sp>
        <p:nvSpPr>
          <p:cNvPr id="18" name="TextBox 17">
            <a:extLst>
              <a:ext uri="{FF2B5EF4-FFF2-40B4-BE49-F238E27FC236}">
                <a16:creationId xmlns:a16="http://schemas.microsoft.com/office/drawing/2014/main" id="{57FCA3AE-A947-73BC-0582-8BEB4FABEF34}"/>
              </a:ext>
            </a:extLst>
          </p:cNvPr>
          <p:cNvSpPr txBox="1"/>
          <p:nvPr/>
        </p:nvSpPr>
        <p:spPr>
          <a:xfrm>
            <a:off x="6806618" y="2192951"/>
            <a:ext cx="496813" cy="369332"/>
          </a:xfrm>
          <a:prstGeom prst="rect">
            <a:avLst/>
          </a:prstGeom>
          <a:noFill/>
        </p:spPr>
        <p:txBody>
          <a:bodyPr wrap="square" rtlCol="0">
            <a:spAutoFit/>
          </a:bodyPr>
          <a:lstStyle/>
          <a:p>
            <a:r>
              <a:rPr lang="en-US" dirty="0"/>
              <a:t>M</a:t>
            </a:r>
            <a:endParaRPr lang="en-IN" dirty="0"/>
          </a:p>
        </p:txBody>
      </p:sp>
      <p:sp>
        <p:nvSpPr>
          <p:cNvPr id="19" name="TextBox 18">
            <a:extLst>
              <a:ext uri="{FF2B5EF4-FFF2-40B4-BE49-F238E27FC236}">
                <a16:creationId xmlns:a16="http://schemas.microsoft.com/office/drawing/2014/main" id="{98AFFE12-D3CB-2E22-6ED0-6D5E1945FE25}"/>
              </a:ext>
            </a:extLst>
          </p:cNvPr>
          <p:cNvSpPr txBox="1"/>
          <p:nvPr/>
        </p:nvSpPr>
        <p:spPr>
          <a:xfrm>
            <a:off x="7935058" y="2191239"/>
            <a:ext cx="496813" cy="369332"/>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1037227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After sweep</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Arrow: Curved Up 14">
            <a:extLst>
              <a:ext uri="{FF2B5EF4-FFF2-40B4-BE49-F238E27FC236}">
                <a16:creationId xmlns:a16="http://schemas.microsoft.com/office/drawing/2014/main" id="{CFAAA32E-6850-4B7F-8184-17C3C6581882}"/>
              </a:ext>
            </a:extLst>
          </p:cNvPr>
          <p:cNvSpPr/>
          <p:nvPr/>
        </p:nvSpPr>
        <p:spPr>
          <a:xfrm>
            <a:off x="4114800" y="2552065"/>
            <a:ext cx="155448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2A0FB368-BF3F-A798-B772-350CC92E4CD1}"/>
              </a:ext>
            </a:extLst>
          </p:cNvPr>
          <p:cNvSpPr txBox="1"/>
          <p:nvPr/>
        </p:nvSpPr>
        <p:spPr>
          <a:xfrm>
            <a:off x="6791218" y="3215810"/>
            <a:ext cx="4304872" cy="2585323"/>
          </a:xfrm>
          <a:prstGeom prst="rect">
            <a:avLst/>
          </a:prstGeom>
          <a:noFill/>
        </p:spPr>
        <p:txBody>
          <a:bodyPr wrap="square" rtlCol="0">
            <a:spAutoFit/>
          </a:bodyPr>
          <a:lstStyle/>
          <a:p>
            <a:r>
              <a:rPr lang="en-US" dirty="0"/>
              <a:t>Sweep:</a:t>
            </a:r>
          </a:p>
          <a:p>
            <a:r>
              <a:rPr lang="en-US" dirty="0"/>
              <a:t>free(A)</a:t>
            </a:r>
          </a:p>
          <a:p>
            <a:r>
              <a:rPr lang="en-US" dirty="0"/>
              <a:t>Unmark B</a:t>
            </a:r>
          </a:p>
          <a:p>
            <a:r>
              <a:rPr lang="en-US" dirty="0"/>
              <a:t>Unmark C</a:t>
            </a:r>
          </a:p>
          <a:p>
            <a:r>
              <a:rPr lang="en-US" dirty="0"/>
              <a:t>Unmark D</a:t>
            </a:r>
          </a:p>
          <a:p>
            <a:r>
              <a:rPr lang="en-US" dirty="0"/>
              <a:t>Unmark E</a:t>
            </a:r>
          </a:p>
          <a:p>
            <a:r>
              <a:rPr lang="en-US" dirty="0"/>
              <a:t>Unmark F</a:t>
            </a:r>
          </a:p>
          <a:p>
            <a:r>
              <a:rPr lang="en-US" dirty="0"/>
              <a:t>free(G)</a:t>
            </a:r>
          </a:p>
          <a:p>
            <a:r>
              <a:rPr lang="en-US" dirty="0"/>
              <a:t>free(H)</a:t>
            </a:r>
            <a:endParaRPr lang="en-IN" dirty="0"/>
          </a:p>
        </p:txBody>
      </p:sp>
    </p:spTree>
    <p:extLst>
      <p:ext uri="{BB962C8B-B14F-4D97-AF65-F5344CB8AC3E}">
        <p14:creationId xmlns:p14="http://schemas.microsoft.com/office/powerpoint/2010/main" val="1812788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30CA-EA80-2697-1B43-A8C108F6A255}"/>
              </a:ext>
            </a:extLst>
          </p:cNvPr>
          <p:cNvSpPr>
            <a:spLocks noGrp="1"/>
          </p:cNvSpPr>
          <p:nvPr>
            <p:ph type="title"/>
          </p:nvPr>
        </p:nvSpPr>
        <p:spPr/>
        <p:txBody>
          <a:bodyPr/>
          <a:lstStyle/>
          <a:p>
            <a:r>
              <a:rPr lang="en-US" dirty="0"/>
              <a:t>Mark and compact</a:t>
            </a:r>
            <a:endParaRPr lang="en-IN" dirty="0"/>
          </a:p>
        </p:txBody>
      </p:sp>
      <p:sp>
        <p:nvSpPr>
          <p:cNvPr id="3" name="Text Placeholder 2">
            <a:extLst>
              <a:ext uri="{FF2B5EF4-FFF2-40B4-BE49-F238E27FC236}">
                <a16:creationId xmlns:a16="http://schemas.microsoft.com/office/drawing/2014/main" id="{41C2C452-7415-4AAB-00CC-B3564E3BF74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7393209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EFD8D-7BBB-DF79-30F2-F60AB15726AA}"/>
              </a:ext>
            </a:extLst>
          </p:cNvPr>
          <p:cNvSpPr>
            <a:spLocks noGrp="1"/>
          </p:cNvSpPr>
          <p:nvPr>
            <p:ph type="title"/>
          </p:nvPr>
        </p:nvSpPr>
        <p:spPr/>
        <p:txBody>
          <a:bodyPr/>
          <a:lstStyle/>
          <a:p>
            <a:r>
              <a:rPr lang="en-IN" dirty="0"/>
              <a:t>Mark and compact</a:t>
            </a:r>
          </a:p>
        </p:txBody>
      </p:sp>
      <p:sp>
        <p:nvSpPr>
          <p:cNvPr id="3" name="Content Placeholder 2">
            <a:extLst>
              <a:ext uri="{FF2B5EF4-FFF2-40B4-BE49-F238E27FC236}">
                <a16:creationId xmlns:a16="http://schemas.microsoft.com/office/drawing/2014/main" id="{B383F2EC-3077-F933-62BB-430CC0B4BF9B}"/>
              </a:ext>
            </a:extLst>
          </p:cNvPr>
          <p:cNvSpPr>
            <a:spLocks noGrp="1"/>
          </p:cNvSpPr>
          <p:nvPr>
            <p:ph idx="1"/>
          </p:nvPr>
        </p:nvSpPr>
        <p:spPr/>
        <p:txBody>
          <a:bodyPr>
            <a:normAutofit/>
          </a:bodyPr>
          <a:lstStyle/>
          <a:p>
            <a:r>
              <a:rPr lang="en-IN" dirty="0"/>
              <a:t>In </a:t>
            </a:r>
            <a:r>
              <a:rPr lang="en-IN" dirty="0">
                <a:solidFill>
                  <a:schemeClr val="accent1"/>
                </a:solidFill>
              </a:rPr>
              <a:t>manual</a:t>
            </a:r>
            <a:r>
              <a:rPr lang="en-IN" dirty="0"/>
              <a:t> management, memory is </a:t>
            </a:r>
            <a:r>
              <a:rPr lang="en-IN" dirty="0">
                <a:solidFill>
                  <a:schemeClr val="accent1"/>
                </a:solidFill>
              </a:rPr>
              <a:t>released</a:t>
            </a:r>
            <a:r>
              <a:rPr lang="en-IN" dirty="0"/>
              <a:t> as soon as it is not needed</a:t>
            </a:r>
          </a:p>
          <a:p>
            <a:endParaRPr lang="en-IN" dirty="0"/>
          </a:p>
          <a:p>
            <a:r>
              <a:rPr lang="en-IN" dirty="0"/>
              <a:t>In automatic management the release is </a:t>
            </a:r>
            <a:r>
              <a:rPr lang="en-IN" dirty="0">
                <a:solidFill>
                  <a:schemeClr val="accent1"/>
                </a:solidFill>
              </a:rPr>
              <a:t>deferred</a:t>
            </a:r>
            <a:r>
              <a:rPr lang="en-IN" dirty="0"/>
              <a:t> to the </a:t>
            </a:r>
            <a:r>
              <a:rPr lang="en-IN" dirty="0">
                <a:solidFill>
                  <a:schemeClr val="tx2"/>
                </a:solidFill>
              </a:rPr>
              <a:t>next GC cycle</a:t>
            </a:r>
          </a:p>
          <a:p>
            <a:endParaRPr lang="en-IN" dirty="0"/>
          </a:p>
          <a:p>
            <a:r>
              <a:rPr lang="en-IN" dirty="0"/>
              <a:t>Because the GC runs infrequently, a </a:t>
            </a:r>
            <a:r>
              <a:rPr lang="en-IN" dirty="0">
                <a:solidFill>
                  <a:schemeClr val="accent1"/>
                </a:solidFill>
              </a:rPr>
              <a:t>bump allocator </a:t>
            </a:r>
            <a:r>
              <a:rPr lang="en-IN" dirty="0"/>
              <a:t>can be used for allocation, which is extremely fast</a:t>
            </a:r>
          </a:p>
          <a:p>
            <a:pPr lvl="1"/>
            <a:r>
              <a:rPr lang="en-IN" dirty="0"/>
              <a:t>In this case, the fragmented memory is </a:t>
            </a:r>
            <a:r>
              <a:rPr lang="en-IN" dirty="0">
                <a:solidFill>
                  <a:schemeClr val="accent1"/>
                </a:solidFill>
              </a:rPr>
              <a:t>compressed</a:t>
            </a:r>
            <a:r>
              <a:rPr lang="en-IN" dirty="0"/>
              <a:t> after GC</a:t>
            </a:r>
          </a:p>
        </p:txBody>
      </p:sp>
    </p:spTree>
    <p:extLst>
      <p:ext uri="{BB962C8B-B14F-4D97-AF65-F5344CB8AC3E}">
        <p14:creationId xmlns:p14="http://schemas.microsoft.com/office/powerpoint/2010/main" val="3663388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76D40E05-1CA3-469E-AAE3-226F9AECB0A3}"/>
              </a:ext>
            </a:extLst>
          </p:cNvPr>
          <p:cNvSpPr txBox="1"/>
          <p:nvPr/>
        </p:nvSpPr>
        <p:spPr>
          <a:xfrm>
            <a:off x="4104640" y="5902960"/>
            <a:ext cx="415544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Before mark and compact</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586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FE929-133A-4448-B34E-7A0F85BC21D0}"/>
              </a:ext>
            </a:extLst>
          </p:cNvPr>
          <p:cNvSpPr>
            <a:spLocks noGrp="1"/>
          </p:cNvSpPr>
          <p:nvPr>
            <p:ph type="title"/>
          </p:nvPr>
        </p:nvSpPr>
        <p:spPr/>
        <p:txBody>
          <a:bodyPr/>
          <a:lstStyle/>
          <a:p>
            <a:r>
              <a:rPr lang="en-US" dirty="0"/>
              <a:t>How do we know which fields are references?</a:t>
            </a:r>
          </a:p>
        </p:txBody>
      </p:sp>
      <p:sp>
        <p:nvSpPr>
          <p:cNvPr id="3" name="Content Placeholder 2">
            <a:extLst>
              <a:ext uri="{FF2B5EF4-FFF2-40B4-BE49-F238E27FC236}">
                <a16:creationId xmlns:a16="http://schemas.microsoft.com/office/drawing/2014/main" id="{BD7BB1B8-8997-456F-B9CB-4D648D30FA20}"/>
              </a:ext>
            </a:extLst>
          </p:cNvPr>
          <p:cNvSpPr>
            <a:spLocks noGrp="1"/>
          </p:cNvSpPr>
          <p:nvPr>
            <p:ph idx="1"/>
          </p:nvPr>
        </p:nvSpPr>
        <p:spPr/>
        <p:txBody>
          <a:bodyPr/>
          <a:lstStyle/>
          <a:p>
            <a:r>
              <a:rPr lang="en-US" dirty="0"/>
              <a:t>Store the type of object in the object itself</a:t>
            </a:r>
          </a:p>
          <a:p>
            <a:endParaRPr lang="en-US" dirty="0"/>
          </a:p>
          <a:p>
            <a:endParaRPr lang="en-US" dirty="0"/>
          </a:p>
          <a:p>
            <a:pPr marL="0" indent="0">
              <a:buNone/>
            </a:pPr>
            <a:r>
              <a:rPr lang="en-US" dirty="0"/>
              <a:t>struct </a:t>
            </a:r>
            <a:r>
              <a:rPr lang="en-US" dirty="0" err="1"/>
              <a:t>obj_header</a:t>
            </a:r>
            <a:r>
              <a:rPr lang="en-US" dirty="0"/>
              <a:t> {</a:t>
            </a:r>
          </a:p>
          <a:p>
            <a:pPr marL="0" indent="0">
              <a:buNone/>
            </a:pPr>
            <a:r>
              <a:rPr lang="en-US" dirty="0"/>
              <a:t>    struct type *ty;</a:t>
            </a:r>
          </a:p>
          <a:p>
            <a:pPr marL="0" indent="0">
              <a:buNone/>
            </a:pPr>
            <a:r>
              <a:rPr lang="en-US" dirty="0"/>
              <a:t>};</a:t>
            </a:r>
          </a:p>
          <a:p>
            <a:pPr marL="0" indent="0">
              <a:buNone/>
            </a:pPr>
            <a:r>
              <a:rPr lang="en-US" dirty="0"/>
              <a:t>Attach an object header to every object.</a:t>
            </a:r>
          </a:p>
        </p:txBody>
      </p:sp>
    </p:spTree>
    <p:extLst>
      <p:ext uri="{BB962C8B-B14F-4D97-AF65-F5344CB8AC3E}">
        <p14:creationId xmlns:p14="http://schemas.microsoft.com/office/powerpoint/2010/main" val="2882796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 and 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76D40E05-1CA3-469E-AAE3-226F9AECB0A3}"/>
              </a:ext>
            </a:extLst>
          </p:cNvPr>
          <p:cNvSpPr txBox="1"/>
          <p:nvPr/>
        </p:nvSpPr>
        <p:spPr>
          <a:xfrm>
            <a:off x="4104640" y="5902960"/>
            <a:ext cx="415544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After mark and compact</a:t>
            </a:r>
            <a:endParaRPr lang="en-IN" sz="2000" dirty="0">
              <a:latin typeface="Arial" panose="020B0604020202020204" pitchFamily="34" charset="0"/>
              <a:cs typeface="Arial" panose="020B0604020202020204" pitchFamily="34" charset="0"/>
            </a:endParaRPr>
          </a:p>
        </p:txBody>
      </p:sp>
      <p:sp>
        <p:nvSpPr>
          <p:cNvPr id="5" name="Arrow: Curved Down 4">
            <a:extLst>
              <a:ext uri="{FF2B5EF4-FFF2-40B4-BE49-F238E27FC236}">
                <a16:creationId xmlns:a16="http://schemas.microsoft.com/office/drawing/2014/main" id="{1E91F114-AD68-417A-9A6C-8D8D7539AB6F}"/>
              </a:ext>
            </a:extLst>
          </p:cNvPr>
          <p:cNvSpPr/>
          <p:nvPr/>
        </p:nvSpPr>
        <p:spPr>
          <a:xfrm>
            <a:off x="213360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Down 8">
            <a:extLst>
              <a:ext uri="{FF2B5EF4-FFF2-40B4-BE49-F238E27FC236}">
                <a16:creationId xmlns:a16="http://schemas.microsoft.com/office/drawing/2014/main" id="{F88A8159-E14C-4A90-A206-BBFE4B7725F9}"/>
              </a:ext>
            </a:extLst>
          </p:cNvPr>
          <p:cNvSpPr/>
          <p:nvPr/>
        </p:nvSpPr>
        <p:spPr>
          <a:xfrm>
            <a:off x="3444240" y="46532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4A46C2BE-7F58-4924-B68C-1858B0D71C2C}"/>
              </a:ext>
            </a:extLst>
          </p:cNvPr>
          <p:cNvSpPr/>
          <p:nvPr/>
        </p:nvSpPr>
        <p:spPr>
          <a:xfrm>
            <a:off x="575056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758F71D6-1485-4DA3-AF6C-A00713D9ADCF}"/>
              </a:ext>
            </a:extLst>
          </p:cNvPr>
          <p:cNvSpPr/>
          <p:nvPr/>
        </p:nvSpPr>
        <p:spPr>
          <a:xfrm rot="10800000">
            <a:off x="1742440" y="4489052"/>
            <a:ext cx="3835400" cy="45886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Arrow: Curved Up 12">
            <a:extLst>
              <a:ext uri="{FF2B5EF4-FFF2-40B4-BE49-F238E27FC236}">
                <a16:creationId xmlns:a16="http://schemas.microsoft.com/office/drawing/2014/main" id="{DA8CDA35-F2BE-4977-B483-345AF15462AB}"/>
              </a:ext>
            </a:extLst>
          </p:cNvPr>
          <p:cNvSpPr/>
          <p:nvPr/>
        </p:nvSpPr>
        <p:spPr>
          <a:xfrm>
            <a:off x="3383280" y="531558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cxnSp>
        <p:nvCxnSpPr>
          <p:cNvPr id="21" name="Straight Arrow Connector 20">
            <a:extLst>
              <a:ext uri="{FF2B5EF4-FFF2-40B4-BE49-F238E27FC236}">
                <a16:creationId xmlns:a16="http://schemas.microsoft.com/office/drawing/2014/main" id="{A406D0CC-D456-344F-C025-495C985027EA}"/>
              </a:ext>
            </a:extLst>
          </p:cNvPr>
          <p:cNvCxnSpPr/>
          <p:nvPr/>
        </p:nvCxnSpPr>
        <p:spPr>
          <a:xfrm flipV="1">
            <a:off x="1275940" y="5352946"/>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E65BBD-0A38-A84C-7E6D-231FCBCD17E3}"/>
              </a:ext>
            </a:extLst>
          </p:cNvPr>
          <p:cNvSpPr txBox="1"/>
          <p:nvPr/>
        </p:nvSpPr>
        <p:spPr>
          <a:xfrm>
            <a:off x="493620" y="6069226"/>
            <a:ext cx="1727200" cy="369332"/>
          </a:xfrm>
          <a:prstGeom prst="rect">
            <a:avLst/>
          </a:prstGeom>
          <a:noFill/>
        </p:spPr>
        <p:txBody>
          <a:bodyPr wrap="square" rtlCol="0">
            <a:spAutoFit/>
          </a:bodyPr>
          <a:lstStyle/>
          <a:p>
            <a:r>
              <a:rPr lang="en-US" dirty="0" err="1"/>
              <a:t>LVar.ref</a:t>
            </a:r>
            <a:r>
              <a:rPr lang="en-US" dirty="0"/>
              <a:t> = B</a:t>
            </a:r>
            <a:endParaRPr lang="en-IN" dirty="0"/>
          </a:p>
        </p:txBody>
      </p:sp>
    </p:spTree>
    <p:extLst>
      <p:ext uri="{BB962C8B-B14F-4D97-AF65-F5344CB8AC3E}">
        <p14:creationId xmlns:p14="http://schemas.microsoft.com/office/powerpoint/2010/main" val="2881239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838200" y="1615440"/>
            <a:ext cx="11109960" cy="5059679"/>
          </a:xfrm>
        </p:spPr>
        <p:txBody>
          <a:bodyPr>
            <a:normAutofit fontScale="85000" lnSpcReduction="20000"/>
          </a:bodyPr>
          <a:lstStyle/>
          <a:p>
            <a:pPr marL="0" indent="0">
              <a:buNone/>
            </a:pPr>
            <a:r>
              <a:rPr lang="en-US" dirty="0">
                <a:solidFill>
                  <a:srgbClr val="FF0000"/>
                </a:solidFill>
              </a:rPr>
              <a:t>Unscanned: a list that contains reachable but objects not yet scanned</a:t>
            </a:r>
          </a:p>
          <a:p>
            <a:pPr marL="0" indent="0">
              <a:buNone/>
            </a:pPr>
            <a:r>
              <a:rPr lang="en-US" dirty="0"/>
              <a:t>Set the reached-bit to 1 and add all the objects referenced by root-set to the Unscanned list</a:t>
            </a:r>
          </a:p>
          <a:p>
            <a:pPr marL="0" indent="0">
              <a:buNone/>
            </a:pPr>
            <a:endParaRPr lang="en-US" dirty="0"/>
          </a:p>
          <a:p>
            <a:pPr marL="0" indent="0">
              <a:buNone/>
            </a:pPr>
            <a:r>
              <a:rPr lang="en-US" dirty="0"/>
              <a:t>while (Unscanned is not empty) {</a:t>
            </a:r>
          </a:p>
          <a:p>
            <a:pPr marL="0" indent="0">
              <a:buNone/>
            </a:pPr>
            <a:r>
              <a:rPr lang="en-US" dirty="0"/>
              <a:t>    remove some object o from Unscanned;</a:t>
            </a:r>
          </a:p>
          <a:p>
            <a:pPr marL="0" indent="0">
              <a:buNone/>
            </a:pPr>
            <a:r>
              <a:rPr lang="en-US" dirty="0"/>
              <a:t>    for (each object o’ referenced in o) {</a:t>
            </a:r>
          </a:p>
          <a:p>
            <a:pPr marL="0" indent="0">
              <a:buNone/>
            </a:pPr>
            <a:r>
              <a:rPr lang="en-US" dirty="0"/>
              <a:t>        if (o’ reached-bit is 0) {</a:t>
            </a:r>
          </a:p>
          <a:p>
            <a:pPr marL="0" indent="0">
              <a:buNone/>
            </a:pPr>
            <a:r>
              <a:rPr lang="en-US" dirty="0"/>
              <a:t>             set the reached-bit of o’ to 1 </a:t>
            </a:r>
          </a:p>
          <a:p>
            <a:pPr marL="0" indent="0">
              <a:buNone/>
            </a:pPr>
            <a:r>
              <a:rPr lang="en-US" dirty="0"/>
              <a:t>             add o’ to the Unscanned list</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3445318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2F7A-35E6-4975-94CF-8CB19C9DE0EF}"/>
              </a:ext>
            </a:extLst>
          </p:cNvPr>
          <p:cNvSpPr>
            <a:spLocks noGrp="1"/>
          </p:cNvSpPr>
          <p:nvPr>
            <p:ph type="title"/>
          </p:nvPr>
        </p:nvSpPr>
        <p:spPr/>
        <p:txBody>
          <a:bodyPr/>
          <a:lstStyle/>
          <a:p>
            <a:r>
              <a:rPr lang="en-US" dirty="0"/>
              <a:t>Compact</a:t>
            </a:r>
          </a:p>
        </p:txBody>
      </p:sp>
      <p:sp>
        <p:nvSpPr>
          <p:cNvPr id="3" name="Content Placeholder 2">
            <a:extLst>
              <a:ext uri="{FF2B5EF4-FFF2-40B4-BE49-F238E27FC236}">
                <a16:creationId xmlns:a16="http://schemas.microsoft.com/office/drawing/2014/main" id="{C82B951E-6B55-4469-81D1-2C29FFD60AD7}"/>
              </a:ext>
            </a:extLst>
          </p:cNvPr>
          <p:cNvSpPr>
            <a:spLocks noGrp="1"/>
          </p:cNvSpPr>
          <p:nvPr>
            <p:ph idx="1"/>
          </p:nvPr>
        </p:nvSpPr>
        <p:spPr/>
        <p:txBody>
          <a:bodyPr/>
          <a:lstStyle/>
          <a:p>
            <a:pPr marL="0" indent="0">
              <a:buNone/>
            </a:pPr>
            <a:r>
              <a:rPr lang="en-US" dirty="0"/>
              <a:t>Free = starting location of the new heap</a:t>
            </a:r>
          </a:p>
          <a:p>
            <a:pPr marL="0" indent="0">
              <a:buNone/>
            </a:pPr>
            <a:r>
              <a:rPr lang="en-US" dirty="0"/>
              <a:t>for (each object o in the old heap) {</a:t>
            </a:r>
          </a:p>
          <a:p>
            <a:pPr marL="0" indent="0">
              <a:buNone/>
            </a:pPr>
            <a:r>
              <a:rPr lang="en-US" dirty="0"/>
              <a:t>    if (o is reached) {</a:t>
            </a:r>
          </a:p>
          <a:p>
            <a:pPr marL="0" indent="0">
              <a:buNone/>
            </a:pPr>
            <a:r>
              <a:rPr lang="en-US" dirty="0"/>
              <a:t>        </a:t>
            </a:r>
            <a:r>
              <a:rPr lang="en-US" dirty="0" err="1"/>
              <a:t>NewLocation</a:t>
            </a:r>
            <a:r>
              <a:rPr lang="en-US" dirty="0"/>
              <a:t>(o) = free;</a:t>
            </a:r>
          </a:p>
          <a:p>
            <a:pPr marL="0" indent="0">
              <a:buNone/>
            </a:pPr>
            <a:r>
              <a:rPr lang="en-US" dirty="0"/>
              <a:t>        free = free + </a:t>
            </a:r>
            <a:r>
              <a:rPr lang="en-US" dirty="0" err="1"/>
              <a:t>sizeof</a:t>
            </a:r>
            <a:r>
              <a:rPr lang="en-US" dirty="0"/>
              <a:t>(o);</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474914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B2F7A-35E6-4975-94CF-8CB19C9DE0EF}"/>
              </a:ext>
            </a:extLst>
          </p:cNvPr>
          <p:cNvSpPr>
            <a:spLocks noGrp="1"/>
          </p:cNvSpPr>
          <p:nvPr>
            <p:ph type="title"/>
          </p:nvPr>
        </p:nvSpPr>
        <p:spPr/>
        <p:txBody>
          <a:bodyPr/>
          <a:lstStyle/>
          <a:p>
            <a:r>
              <a:rPr lang="en-US" dirty="0"/>
              <a:t>Compact</a:t>
            </a:r>
          </a:p>
        </p:txBody>
      </p:sp>
      <p:sp>
        <p:nvSpPr>
          <p:cNvPr id="3" name="Content Placeholder 2">
            <a:extLst>
              <a:ext uri="{FF2B5EF4-FFF2-40B4-BE49-F238E27FC236}">
                <a16:creationId xmlns:a16="http://schemas.microsoft.com/office/drawing/2014/main" id="{C82B951E-6B55-4469-81D1-2C29FFD60AD7}"/>
              </a:ext>
            </a:extLst>
          </p:cNvPr>
          <p:cNvSpPr>
            <a:spLocks noGrp="1"/>
          </p:cNvSpPr>
          <p:nvPr>
            <p:ph idx="1"/>
          </p:nvPr>
        </p:nvSpPr>
        <p:spPr/>
        <p:txBody>
          <a:bodyPr>
            <a:normAutofit lnSpcReduction="10000"/>
          </a:bodyPr>
          <a:lstStyle/>
          <a:p>
            <a:pPr marL="0" indent="0">
              <a:buNone/>
            </a:pPr>
            <a:endParaRPr lang="en-US" dirty="0"/>
          </a:p>
          <a:p>
            <a:pPr marL="0" indent="0">
              <a:buNone/>
            </a:pPr>
            <a:r>
              <a:rPr lang="en-US" dirty="0"/>
              <a:t>for (each object o in the old heap) {</a:t>
            </a:r>
          </a:p>
          <a:p>
            <a:pPr marL="0" indent="0">
              <a:buNone/>
            </a:pPr>
            <a:r>
              <a:rPr lang="en-US" dirty="0"/>
              <a:t>    if (o is reached) {</a:t>
            </a:r>
          </a:p>
          <a:p>
            <a:pPr marL="0" indent="0">
              <a:buNone/>
            </a:pPr>
            <a:r>
              <a:rPr lang="en-US" dirty="0"/>
              <a:t>        set the reached-bit of o to 0</a:t>
            </a:r>
          </a:p>
          <a:p>
            <a:pPr marL="0" indent="0">
              <a:buNone/>
            </a:pPr>
            <a:r>
              <a:rPr lang="en-US" dirty="0"/>
              <a:t>        for (each reference </a:t>
            </a:r>
            <a:r>
              <a:rPr lang="en-US" dirty="0" err="1"/>
              <a:t>o.r</a:t>
            </a:r>
            <a:r>
              <a:rPr lang="en-US" dirty="0"/>
              <a:t> in o)</a:t>
            </a:r>
          </a:p>
          <a:p>
            <a:pPr marL="0" indent="0">
              <a:buNone/>
            </a:pPr>
            <a:r>
              <a:rPr lang="en-US" dirty="0"/>
              <a:t>        	</a:t>
            </a:r>
            <a:r>
              <a:rPr lang="en-US" dirty="0" err="1"/>
              <a:t>o.r</a:t>
            </a:r>
            <a:r>
              <a:rPr lang="en-US" dirty="0"/>
              <a:t> = </a:t>
            </a:r>
            <a:r>
              <a:rPr lang="en-US" dirty="0" err="1"/>
              <a:t>NewLocation</a:t>
            </a:r>
            <a:r>
              <a:rPr lang="en-US" dirty="0"/>
              <a:t>(</a:t>
            </a:r>
            <a:r>
              <a:rPr lang="en-US" dirty="0" err="1"/>
              <a:t>o.r</a:t>
            </a:r>
            <a:r>
              <a:rPr lang="en-US" dirty="0"/>
              <a:t>);</a:t>
            </a:r>
          </a:p>
          <a:p>
            <a:pPr marL="0" indent="0">
              <a:buNone/>
            </a:pPr>
            <a:r>
              <a:rPr lang="en-US" dirty="0"/>
              <a:t>        copy o to </a:t>
            </a:r>
            <a:r>
              <a:rPr lang="en-US" dirty="0" err="1"/>
              <a:t>NewLocation</a:t>
            </a:r>
            <a:r>
              <a:rPr lang="en-US" dirty="0"/>
              <a:t>(o);</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10542642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774F-B292-4D13-A5C4-0E7D4136F495}"/>
              </a:ext>
            </a:extLst>
          </p:cNvPr>
          <p:cNvSpPr>
            <a:spLocks noGrp="1"/>
          </p:cNvSpPr>
          <p:nvPr>
            <p:ph type="title"/>
          </p:nvPr>
        </p:nvSpPr>
        <p:spPr/>
        <p:txBody>
          <a:bodyPr/>
          <a:lstStyle/>
          <a:p>
            <a:r>
              <a:rPr lang="en-US" dirty="0"/>
              <a:t>Compact</a:t>
            </a:r>
          </a:p>
        </p:txBody>
      </p:sp>
      <p:sp>
        <p:nvSpPr>
          <p:cNvPr id="3" name="Content Placeholder 2">
            <a:extLst>
              <a:ext uri="{FF2B5EF4-FFF2-40B4-BE49-F238E27FC236}">
                <a16:creationId xmlns:a16="http://schemas.microsoft.com/office/drawing/2014/main" id="{1BEA3104-2F2A-423C-B1E8-230A5BAA6EFF}"/>
              </a:ext>
            </a:extLst>
          </p:cNvPr>
          <p:cNvSpPr>
            <a:spLocks noGrp="1"/>
          </p:cNvSpPr>
          <p:nvPr>
            <p:ph idx="1"/>
          </p:nvPr>
        </p:nvSpPr>
        <p:spPr/>
        <p:txBody>
          <a:bodyPr/>
          <a:lstStyle/>
          <a:p>
            <a:pPr marL="0" indent="0">
              <a:buNone/>
            </a:pPr>
            <a:r>
              <a:rPr lang="en-US" dirty="0"/>
              <a:t>for (each reference r in the root set)</a:t>
            </a:r>
          </a:p>
          <a:p>
            <a:pPr marL="0" indent="0">
              <a:buNone/>
            </a:pPr>
            <a:r>
              <a:rPr lang="en-US" dirty="0"/>
              <a:t>        r = </a:t>
            </a:r>
            <a:r>
              <a:rPr lang="en-US" dirty="0" err="1"/>
              <a:t>NewLocation</a:t>
            </a:r>
            <a:r>
              <a:rPr lang="en-US" dirty="0"/>
              <a:t>(r);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Figure 7.26: A Mark-and-Compact Collector</a:t>
            </a:r>
          </a:p>
        </p:txBody>
      </p:sp>
    </p:spTree>
    <p:extLst>
      <p:ext uri="{BB962C8B-B14F-4D97-AF65-F5344CB8AC3E}">
        <p14:creationId xmlns:p14="http://schemas.microsoft.com/office/powerpoint/2010/main" val="1048984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32214331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Mark</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 </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TextBox 14">
            <a:extLst>
              <a:ext uri="{FF2B5EF4-FFF2-40B4-BE49-F238E27FC236}">
                <a16:creationId xmlns:a16="http://schemas.microsoft.com/office/drawing/2014/main" id="{071CACAE-3C3C-07E7-AAD0-DD87BF4CFEF3}"/>
              </a:ext>
            </a:extLst>
          </p:cNvPr>
          <p:cNvSpPr txBox="1"/>
          <p:nvPr/>
        </p:nvSpPr>
        <p:spPr>
          <a:xfrm>
            <a:off x="3493214" y="2206223"/>
            <a:ext cx="821933" cy="382868"/>
          </a:xfrm>
          <a:prstGeom prst="rect">
            <a:avLst/>
          </a:prstGeom>
          <a:noFill/>
        </p:spPr>
        <p:txBody>
          <a:bodyPr wrap="square" rtlCol="0">
            <a:spAutoFit/>
          </a:bodyPr>
          <a:lstStyle/>
          <a:p>
            <a:r>
              <a:rPr lang="en-US" dirty="0"/>
              <a:t>M</a:t>
            </a:r>
            <a:endParaRPr lang="en-IN" dirty="0"/>
          </a:p>
        </p:txBody>
      </p:sp>
      <p:sp>
        <p:nvSpPr>
          <p:cNvPr id="22" name="TextBox 21">
            <a:extLst>
              <a:ext uri="{FF2B5EF4-FFF2-40B4-BE49-F238E27FC236}">
                <a16:creationId xmlns:a16="http://schemas.microsoft.com/office/drawing/2014/main" id="{D05D982F-D4AD-854F-8B83-5C21E944F7B9}"/>
              </a:ext>
            </a:extLst>
          </p:cNvPr>
          <p:cNvSpPr txBox="1"/>
          <p:nvPr/>
        </p:nvSpPr>
        <p:spPr>
          <a:xfrm>
            <a:off x="4590832" y="2194239"/>
            <a:ext cx="821933" cy="382868"/>
          </a:xfrm>
          <a:prstGeom prst="rect">
            <a:avLst/>
          </a:prstGeom>
          <a:noFill/>
        </p:spPr>
        <p:txBody>
          <a:bodyPr wrap="square" rtlCol="0">
            <a:spAutoFit/>
          </a:bodyPr>
          <a:lstStyle/>
          <a:p>
            <a:r>
              <a:rPr lang="en-US" dirty="0"/>
              <a:t>M</a:t>
            </a:r>
            <a:endParaRPr lang="en-IN" dirty="0"/>
          </a:p>
        </p:txBody>
      </p:sp>
      <p:sp>
        <p:nvSpPr>
          <p:cNvPr id="23" name="TextBox 22">
            <a:extLst>
              <a:ext uri="{FF2B5EF4-FFF2-40B4-BE49-F238E27FC236}">
                <a16:creationId xmlns:a16="http://schemas.microsoft.com/office/drawing/2014/main" id="{9F8A7460-F010-D06F-67AC-5695E157A9F7}"/>
              </a:ext>
            </a:extLst>
          </p:cNvPr>
          <p:cNvSpPr txBox="1"/>
          <p:nvPr/>
        </p:nvSpPr>
        <p:spPr>
          <a:xfrm>
            <a:off x="5729549" y="2182255"/>
            <a:ext cx="821933" cy="382868"/>
          </a:xfrm>
          <a:prstGeom prst="rect">
            <a:avLst/>
          </a:prstGeom>
          <a:noFill/>
        </p:spPr>
        <p:txBody>
          <a:bodyPr wrap="square" rtlCol="0">
            <a:spAutoFit/>
          </a:bodyPr>
          <a:lstStyle/>
          <a:p>
            <a:r>
              <a:rPr lang="en-US" dirty="0"/>
              <a:t>M</a:t>
            </a:r>
            <a:endParaRPr lang="en-IN" dirty="0"/>
          </a:p>
        </p:txBody>
      </p:sp>
      <p:sp>
        <p:nvSpPr>
          <p:cNvPr id="24" name="TextBox 23">
            <a:extLst>
              <a:ext uri="{FF2B5EF4-FFF2-40B4-BE49-F238E27FC236}">
                <a16:creationId xmlns:a16="http://schemas.microsoft.com/office/drawing/2014/main" id="{0D490CF5-E44B-3DA4-EE01-3646ED7AB2C7}"/>
              </a:ext>
            </a:extLst>
          </p:cNvPr>
          <p:cNvSpPr txBox="1"/>
          <p:nvPr/>
        </p:nvSpPr>
        <p:spPr>
          <a:xfrm>
            <a:off x="6837445" y="2201093"/>
            <a:ext cx="821933" cy="382868"/>
          </a:xfrm>
          <a:prstGeom prst="rect">
            <a:avLst/>
          </a:prstGeom>
          <a:noFill/>
        </p:spPr>
        <p:txBody>
          <a:bodyPr wrap="square" rtlCol="0">
            <a:spAutoFit/>
          </a:bodyPr>
          <a:lstStyle/>
          <a:p>
            <a:r>
              <a:rPr lang="en-US" dirty="0"/>
              <a:t>M</a:t>
            </a:r>
            <a:endParaRPr lang="en-IN" dirty="0"/>
          </a:p>
        </p:txBody>
      </p:sp>
      <p:sp>
        <p:nvSpPr>
          <p:cNvPr id="25" name="TextBox 24">
            <a:extLst>
              <a:ext uri="{FF2B5EF4-FFF2-40B4-BE49-F238E27FC236}">
                <a16:creationId xmlns:a16="http://schemas.microsoft.com/office/drawing/2014/main" id="{00B3417B-A329-895E-80F9-C5555A70B868}"/>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443916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A63C4578-F8D4-47D2-9A03-4E12041D58A5}"/>
              </a:ext>
            </a:extLst>
          </p:cNvPr>
          <p:cNvSpPr txBox="1"/>
          <p:nvPr/>
        </p:nvSpPr>
        <p:spPr>
          <a:xfrm>
            <a:off x="5665966"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TextBox 14">
            <a:extLst>
              <a:ext uri="{FF2B5EF4-FFF2-40B4-BE49-F238E27FC236}">
                <a16:creationId xmlns:a16="http://schemas.microsoft.com/office/drawing/2014/main" id="{36715A4D-1EFF-C44C-C550-D3536717162C}"/>
              </a:ext>
            </a:extLst>
          </p:cNvPr>
          <p:cNvSpPr txBox="1"/>
          <p:nvPr/>
        </p:nvSpPr>
        <p:spPr>
          <a:xfrm>
            <a:off x="2732920" y="6133675"/>
            <a:ext cx="6267238" cy="400110"/>
          </a:xfrm>
          <a:prstGeom prst="rect">
            <a:avLst/>
          </a:prstGeom>
          <a:noFill/>
        </p:spPr>
        <p:txBody>
          <a:bodyPr wrap="square" rtlCol="0">
            <a:spAutoFit/>
          </a:bodyPr>
          <a:lstStyle/>
          <a:p>
            <a:r>
              <a:rPr lang="en-US" sz="2000" dirty="0"/>
              <a:t>Walk all objects and allocate space for marked objects.</a:t>
            </a:r>
            <a:endParaRPr lang="en-IN" sz="2000" dirty="0"/>
          </a:p>
        </p:txBody>
      </p:sp>
      <p:sp>
        <p:nvSpPr>
          <p:cNvPr id="22" name="TextBox 21">
            <a:extLst>
              <a:ext uri="{FF2B5EF4-FFF2-40B4-BE49-F238E27FC236}">
                <a16:creationId xmlns:a16="http://schemas.microsoft.com/office/drawing/2014/main" id="{C24FCA88-C617-087D-A75C-20AD5A774201}"/>
              </a:ext>
            </a:extLst>
          </p:cNvPr>
          <p:cNvSpPr txBox="1"/>
          <p:nvPr/>
        </p:nvSpPr>
        <p:spPr>
          <a:xfrm>
            <a:off x="3493214" y="2206223"/>
            <a:ext cx="821933" cy="382868"/>
          </a:xfrm>
          <a:prstGeom prst="rect">
            <a:avLst/>
          </a:prstGeom>
          <a:noFill/>
        </p:spPr>
        <p:txBody>
          <a:bodyPr wrap="square" rtlCol="0">
            <a:spAutoFit/>
          </a:bodyPr>
          <a:lstStyle/>
          <a:p>
            <a:r>
              <a:rPr lang="en-US" dirty="0"/>
              <a:t>M</a:t>
            </a:r>
            <a:endParaRPr lang="en-IN" dirty="0"/>
          </a:p>
        </p:txBody>
      </p:sp>
      <p:sp>
        <p:nvSpPr>
          <p:cNvPr id="23" name="TextBox 22">
            <a:extLst>
              <a:ext uri="{FF2B5EF4-FFF2-40B4-BE49-F238E27FC236}">
                <a16:creationId xmlns:a16="http://schemas.microsoft.com/office/drawing/2014/main" id="{04FDE439-BA1E-6F4C-B662-771462C47403}"/>
              </a:ext>
            </a:extLst>
          </p:cNvPr>
          <p:cNvSpPr txBox="1"/>
          <p:nvPr/>
        </p:nvSpPr>
        <p:spPr>
          <a:xfrm>
            <a:off x="4590832" y="2194239"/>
            <a:ext cx="821933" cy="382868"/>
          </a:xfrm>
          <a:prstGeom prst="rect">
            <a:avLst/>
          </a:prstGeom>
          <a:noFill/>
        </p:spPr>
        <p:txBody>
          <a:bodyPr wrap="square" rtlCol="0">
            <a:spAutoFit/>
          </a:bodyPr>
          <a:lstStyle/>
          <a:p>
            <a:r>
              <a:rPr lang="en-US" dirty="0"/>
              <a:t>M</a:t>
            </a:r>
            <a:endParaRPr lang="en-IN" dirty="0"/>
          </a:p>
        </p:txBody>
      </p:sp>
      <p:sp>
        <p:nvSpPr>
          <p:cNvPr id="24" name="TextBox 23">
            <a:extLst>
              <a:ext uri="{FF2B5EF4-FFF2-40B4-BE49-F238E27FC236}">
                <a16:creationId xmlns:a16="http://schemas.microsoft.com/office/drawing/2014/main" id="{C5E656D0-A75B-BE95-39CA-0AE22E0F5A1A}"/>
              </a:ext>
            </a:extLst>
          </p:cNvPr>
          <p:cNvSpPr txBox="1"/>
          <p:nvPr/>
        </p:nvSpPr>
        <p:spPr>
          <a:xfrm>
            <a:off x="5729549" y="2182255"/>
            <a:ext cx="821933" cy="382868"/>
          </a:xfrm>
          <a:prstGeom prst="rect">
            <a:avLst/>
          </a:prstGeom>
          <a:noFill/>
        </p:spPr>
        <p:txBody>
          <a:bodyPr wrap="square" rtlCol="0">
            <a:spAutoFit/>
          </a:bodyPr>
          <a:lstStyle/>
          <a:p>
            <a:r>
              <a:rPr lang="en-US" dirty="0"/>
              <a:t>M</a:t>
            </a:r>
            <a:endParaRPr lang="en-IN" dirty="0"/>
          </a:p>
        </p:txBody>
      </p:sp>
      <p:sp>
        <p:nvSpPr>
          <p:cNvPr id="25" name="TextBox 24">
            <a:extLst>
              <a:ext uri="{FF2B5EF4-FFF2-40B4-BE49-F238E27FC236}">
                <a16:creationId xmlns:a16="http://schemas.microsoft.com/office/drawing/2014/main" id="{16027420-9DB0-5AE1-8A03-794DE1AC2744}"/>
              </a:ext>
            </a:extLst>
          </p:cNvPr>
          <p:cNvSpPr txBox="1"/>
          <p:nvPr/>
        </p:nvSpPr>
        <p:spPr>
          <a:xfrm>
            <a:off x="6837445" y="2201093"/>
            <a:ext cx="821933" cy="382868"/>
          </a:xfrm>
          <a:prstGeom prst="rect">
            <a:avLst/>
          </a:prstGeom>
          <a:noFill/>
        </p:spPr>
        <p:txBody>
          <a:bodyPr wrap="square" rtlCol="0">
            <a:spAutoFit/>
          </a:bodyPr>
          <a:lstStyle/>
          <a:p>
            <a:r>
              <a:rPr lang="en-US" dirty="0"/>
              <a:t>M</a:t>
            </a:r>
            <a:endParaRPr lang="en-IN" dirty="0"/>
          </a:p>
        </p:txBody>
      </p:sp>
      <p:sp>
        <p:nvSpPr>
          <p:cNvPr id="26" name="TextBox 25">
            <a:extLst>
              <a:ext uri="{FF2B5EF4-FFF2-40B4-BE49-F238E27FC236}">
                <a16:creationId xmlns:a16="http://schemas.microsoft.com/office/drawing/2014/main" id="{E1D3B878-AD2B-B4F1-7A25-79DD6481C063}"/>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2315274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A63C4578-F8D4-47D2-9A03-4E12041D58A5}"/>
              </a:ext>
            </a:extLst>
          </p:cNvPr>
          <p:cNvSpPr txBox="1"/>
          <p:nvPr/>
        </p:nvSpPr>
        <p:spPr>
          <a:xfrm>
            <a:off x="5665966"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TextBox 14">
            <a:extLst>
              <a:ext uri="{FF2B5EF4-FFF2-40B4-BE49-F238E27FC236}">
                <a16:creationId xmlns:a16="http://schemas.microsoft.com/office/drawing/2014/main" id="{36715A4D-1EFF-C44C-C550-D3536717162C}"/>
              </a:ext>
            </a:extLst>
          </p:cNvPr>
          <p:cNvSpPr txBox="1"/>
          <p:nvPr/>
        </p:nvSpPr>
        <p:spPr>
          <a:xfrm>
            <a:off x="2732920" y="6133675"/>
            <a:ext cx="6267238" cy="400110"/>
          </a:xfrm>
          <a:prstGeom prst="rect">
            <a:avLst/>
          </a:prstGeom>
          <a:noFill/>
        </p:spPr>
        <p:txBody>
          <a:bodyPr wrap="square" rtlCol="0">
            <a:spAutoFit/>
          </a:bodyPr>
          <a:lstStyle/>
          <a:p>
            <a:r>
              <a:rPr lang="en-US" sz="2000" dirty="0"/>
              <a:t>Walk A. Skip because it is not marked.</a:t>
            </a:r>
            <a:endParaRPr lang="en-IN" sz="2000" dirty="0"/>
          </a:p>
        </p:txBody>
      </p:sp>
      <p:sp>
        <p:nvSpPr>
          <p:cNvPr id="22" name="TextBox 21">
            <a:extLst>
              <a:ext uri="{FF2B5EF4-FFF2-40B4-BE49-F238E27FC236}">
                <a16:creationId xmlns:a16="http://schemas.microsoft.com/office/drawing/2014/main" id="{C24FCA88-C617-087D-A75C-20AD5A774201}"/>
              </a:ext>
            </a:extLst>
          </p:cNvPr>
          <p:cNvSpPr txBox="1"/>
          <p:nvPr/>
        </p:nvSpPr>
        <p:spPr>
          <a:xfrm>
            <a:off x="3493214" y="2206223"/>
            <a:ext cx="821933" cy="382868"/>
          </a:xfrm>
          <a:prstGeom prst="rect">
            <a:avLst/>
          </a:prstGeom>
          <a:noFill/>
        </p:spPr>
        <p:txBody>
          <a:bodyPr wrap="square" rtlCol="0">
            <a:spAutoFit/>
          </a:bodyPr>
          <a:lstStyle/>
          <a:p>
            <a:r>
              <a:rPr lang="en-US" dirty="0"/>
              <a:t>M</a:t>
            </a:r>
            <a:endParaRPr lang="en-IN" dirty="0"/>
          </a:p>
        </p:txBody>
      </p:sp>
      <p:sp>
        <p:nvSpPr>
          <p:cNvPr id="23" name="TextBox 22">
            <a:extLst>
              <a:ext uri="{FF2B5EF4-FFF2-40B4-BE49-F238E27FC236}">
                <a16:creationId xmlns:a16="http://schemas.microsoft.com/office/drawing/2014/main" id="{04FDE439-BA1E-6F4C-B662-771462C47403}"/>
              </a:ext>
            </a:extLst>
          </p:cNvPr>
          <p:cNvSpPr txBox="1"/>
          <p:nvPr/>
        </p:nvSpPr>
        <p:spPr>
          <a:xfrm>
            <a:off x="4590832" y="2194239"/>
            <a:ext cx="821933" cy="382868"/>
          </a:xfrm>
          <a:prstGeom prst="rect">
            <a:avLst/>
          </a:prstGeom>
          <a:noFill/>
        </p:spPr>
        <p:txBody>
          <a:bodyPr wrap="square" rtlCol="0">
            <a:spAutoFit/>
          </a:bodyPr>
          <a:lstStyle/>
          <a:p>
            <a:r>
              <a:rPr lang="en-US" dirty="0"/>
              <a:t>M</a:t>
            </a:r>
            <a:endParaRPr lang="en-IN" dirty="0"/>
          </a:p>
        </p:txBody>
      </p:sp>
      <p:sp>
        <p:nvSpPr>
          <p:cNvPr id="24" name="TextBox 23">
            <a:extLst>
              <a:ext uri="{FF2B5EF4-FFF2-40B4-BE49-F238E27FC236}">
                <a16:creationId xmlns:a16="http://schemas.microsoft.com/office/drawing/2014/main" id="{C5E656D0-A75B-BE95-39CA-0AE22E0F5A1A}"/>
              </a:ext>
            </a:extLst>
          </p:cNvPr>
          <p:cNvSpPr txBox="1"/>
          <p:nvPr/>
        </p:nvSpPr>
        <p:spPr>
          <a:xfrm>
            <a:off x="5729549" y="2182255"/>
            <a:ext cx="821933" cy="382868"/>
          </a:xfrm>
          <a:prstGeom prst="rect">
            <a:avLst/>
          </a:prstGeom>
          <a:noFill/>
        </p:spPr>
        <p:txBody>
          <a:bodyPr wrap="square" rtlCol="0">
            <a:spAutoFit/>
          </a:bodyPr>
          <a:lstStyle/>
          <a:p>
            <a:r>
              <a:rPr lang="en-US" dirty="0"/>
              <a:t>M</a:t>
            </a:r>
            <a:endParaRPr lang="en-IN" dirty="0"/>
          </a:p>
        </p:txBody>
      </p:sp>
      <p:sp>
        <p:nvSpPr>
          <p:cNvPr id="25" name="TextBox 24">
            <a:extLst>
              <a:ext uri="{FF2B5EF4-FFF2-40B4-BE49-F238E27FC236}">
                <a16:creationId xmlns:a16="http://schemas.microsoft.com/office/drawing/2014/main" id="{16027420-9DB0-5AE1-8A03-794DE1AC2744}"/>
              </a:ext>
            </a:extLst>
          </p:cNvPr>
          <p:cNvSpPr txBox="1"/>
          <p:nvPr/>
        </p:nvSpPr>
        <p:spPr>
          <a:xfrm>
            <a:off x="6837445" y="2201093"/>
            <a:ext cx="821933" cy="382868"/>
          </a:xfrm>
          <a:prstGeom prst="rect">
            <a:avLst/>
          </a:prstGeom>
          <a:noFill/>
        </p:spPr>
        <p:txBody>
          <a:bodyPr wrap="square" rtlCol="0">
            <a:spAutoFit/>
          </a:bodyPr>
          <a:lstStyle/>
          <a:p>
            <a:r>
              <a:rPr lang="en-US" dirty="0"/>
              <a:t>M</a:t>
            </a:r>
            <a:endParaRPr lang="en-IN" dirty="0"/>
          </a:p>
        </p:txBody>
      </p:sp>
      <p:sp>
        <p:nvSpPr>
          <p:cNvPr id="26" name="TextBox 25">
            <a:extLst>
              <a:ext uri="{FF2B5EF4-FFF2-40B4-BE49-F238E27FC236}">
                <a16:creationId xmlns:a16="http://schemas.microsoft.com/office/drawing/2014/main" id="{E1D3B878-AD2B-B4F1-7A25-79DD6481C063}"/>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11763298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2147300" y="5995906"/>
            <a:ext cx="7674794" cy="400110"/>
          </a:xfrm>
          <a:prstGeom prst="rect">
            <a:avLst/>
          </a:prstGeom>
          <a:noFill/>
        </p:spPr>
        <p:txBody>
          <a:bodyPr wrap="square" rtlCol="0">
            <a:spAutoFit/>
          </a:bodyPr>
          <a:lstStyle/>
          <a:p>
            <a:r>
              <a:rPr lang="en-US" sz="2000" dirty="0"/>
              <a:t>Reset mark bit in B.</a:t>
            </a:r>
            <a:r>
              <a:rPr lang="en-IN" sz="2000" dirty="0"/>
              <a:t> </a:t>
            </a:r>
            <a:r>
              <a:rPr lang="en-US" sz="2000" dirty="0"/>
              <a:t>Copying B after updating the references it contains.</a:t>
            </a:r>
          </a:p>
        </p:txBody>
      </p:sp>
      <p:sp>
        <p:nvSpPr>
          <p:cNvPr id="24" name="TextBox 23">
            <a:extLst>
              <a:ext uri="{FF2B5EF4-FFF2-40B4-BE49-F238E27FC236}">
                <a16:creationId xmlns:a16="http://schemas.microsoft.com/office/drawing/2014/main" id="{0513FE38-AFA8-8D25-6A43-F7D3F8887551}"/>
              </a:ext>
            </a:extLst>
          </p:cNvPr>
          <p:cNvSpPr txBox="1"/>
          <p:nvPr/>
        </p:nvSpPr>
        <p:spPr>
          <a:xfrm>
            <a:off x="4590832" y="2194239"/>
            <a:ext cx="821933" cy="382868"/>
          </a:xfrm>
          <a:prstGeom prst="rect">
            <a:avLst/>
          </a:prstGeom>
          <a:noFill/>
        </p:spPr>
        <p:txBody>
          <a:bodyPr wrap="square" rtlCol="0">
            <a:spAutoFit/>
          </a:bodyPr>
          <a:lstStyle/>
          <a:p>
            <a:r>
              <a:rPr lang="en-US" dirty="0"/>
              <a:t>M</a:t>
            </a:r>
            <a:endParaRPr lang="en-IN" dirty="0"/>
          </a:p>
        </p:txBody>
      </p:sp>
      <p:sp>
        <p:nvSpPr>
          <p:cNvPr id="25" name="TextBox 24">
            <a:extLst>
              <a:ext uri="{FF2B5EF4-FFF2-40B4-BE49-F238E27FC236}">
                <a16:creationId xmlns:a16="http://schemas.microsoft.com/office/drawing/2014/main" id="{186A5F13-CBEC-38D7-A9BA-AFDB1A75E304}"/>
              </a:ext>
            </a:extLst>
          </p:cNvPr>
          <p:cNvSpPr txBox="1"/>
          <p:nvPr/>
        </p:nvSpPr>
        <p:spPr>
          <a:xfrm>
            <a:off x="5729549" y="2182255"/>
            <a:ext cx="821933" cy="382868"/>
          </a:xfrm>
          <a:prstGeom prst="rect">
            <a:avLst/>
          </a:prstGeom>
          <a:noFill/>
        </p:spPr>
        <p:txBody>
          <a:bodyPr wrap="square" rtlCol="0">
            <a:spAutoFit/>
          </a:bodyPr>
          <a:lstStyle/>
          <a:p>
            <a:r>
              <a:rPr lang="en-US" dirty="0"/>
              <a:t>M</a:t>
            </a:r>
            <a:endParaRPr lang="en-IN" dirty="0"/>
          </a:p>
        </p:txBody>
      </p:sp>
      <p:sp>
        <p:nvSpPr>
          <p:cNvPr id="26" name="TextBox 25">
            <a:extLst>
              <a:ext uri="{FF2B5EF4-FFF2-40B4-BE49-F238E27FC236}">
                <a16:creationId xmlns:a16="http://schemas.microsoft.com/office/drawing/2014/main" id="{6701C7DC-57AA-31FF-ABFB-07B531130285}"/>
              </a:ext>
            </a:extLst>
          </p:cNvPr>
          <p:cNvSpPr txBox="1"/>
          <p:nvPr/>
        </p:nvSpPr>
        <p:spPr>
          <a:xfrm>
            <a:off x="6837445" y="2201093"/>
            <a:ext cx="821933" cy="382868"/>
          </a:xfrm>
          <a:prstGeom prst="rect">
            <a:avLst/>
          </a:prstGeom>
          <a:noFill/>
        </p:spPr>
        <p:txBody>
          <a:bodyPr wrap="square" rtlCol="0">
            <a:spAutoFit/>
          </a:bodyPr>
          <a:lstStyle/>
          <a:p>
            <a:r>
              <a:rPr lang="en-US" dirty="0"/>
              <a:t>M</a:t>
            </a:r>
            <a:endParaRPr lang="en-IN" dirty="0"/>
          </a:p>
        </p:txBody>
      </p:sp>
      <p:sp>
        <p:nvSpPr>
          <p:cNvPr id="33" name="TextBox 32">
            <a:extLst>
              <a:ext uri="{FF2B5EF4-FFF2-40B4-BE49-F238E27FC236}">
                <a16:creationId xmlns:a16="http://schemas.microsoft.com/office/drawing/2014/main" id="{E2436AC8-0B51-B49D-CCC9-B11B64BE934A}"/>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17459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0451-811C-426C-A414-4B37157B1355}"/>
              </a:ext>
            </a:extLst>
          </p:cNvPr>
          <p:cNvSpPr>
            <a:spLocks noGrp="1"/>
          </p:cNvSpPr>
          <p:nvPr>
            <p:ph type="title"/>
          </p:nvPr>
        </p:nvSpPr>
        <p:spPr/>
        <p:txBody>
          <a:bodyPr/>
          <a:lstStyle/>
          <a:p>
            <a:r>
              <a:rPr lang="en-US" dirty="0"/>
              <a:t>Defragmenter</a:t>
            </a:r>
          </a:p>
        </p:txBody>
      </p:sp>
      <p:sp>
        <p:nvSpPr>
          <p:cNvPr id="4" name="TextBox 3">
            <a:extLst>
              <a:ext uri="{FF2B5EF4-FFF2-40B4-BE49-F238E27FC236}">
                <a16:creationId xmlns:a16="http://schemas.microsoft.com/office/drawing/2014/main" id="{F3249DB7-36F6-4298-B402-8AC2EBED8E47}"/>
              </a:ext>
            </a:extLst>
          </p:cNvPr>
          <p:cNvSpPr txBox="1"/>
          <p:nvPr/>
        </p:nvSpPr>
        <p:spPr>
          <a:xfrm>
            <a:off x="1584960" y="1676400"/>
            <a:ext cx="4815840" cy="4801314"/>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free = starting location of new heap;</a:t>
            </a: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(o) =  free;</a:t>
            </a:r>
          </a:p>
          <a:p>
            <a:pPr marL="0" indent="0">
              <a:buNone/>
            </a:pPr>
            <a:r>
              <a:rPr lang="en-US" dirty="0">
                <a:latin typeface="Arial" panose="020B0604020202020204" pitchFamily="34" charset="0"/>
                <a:cs typeface="Arial" panose="020B0604020202020204" pitchFamily="34" charset="0"/>
              </a:rPr>
              <a:t>        free = free + size(o);</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for (each reference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in o)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copy o to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(r);</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447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2189083" y="5995906"/>
            <a:ext cx="7910415" cy="400110"/>
          </a:xfrm>
          <a:prstGeom prst="rect">
            <a:avLst/>
          </a:prstGeom>
          <a:noFill/>
        </p:spPr>
        <p:txBody>
          <a:bodyPr wrap="square" rtlCol="0">
            <a:spAutoFit/>
          </a:bodyPr>
          <a:lstStyle/>
          <a:p>
            <a:r>
              <a:rPr lang="en-US" sz="2000" dirty="0"/>
              <a:t>Reset mark bit in C.</a:t>
            </a:r>
            <a:r>
              <a:rPr lang="en-IN" sz="2000" dirty="0"/>
              <a:t> </a:t>
            </a:r>
            <a:r>
              <a:rPr lang="en-US" sz="2000" dirty="0"/>
              <a:t>Copying C after updating the references it contains.</a:t>
            </a:r>
          </a:p>
        </p:txBody>
      </p:sp>
      <p:sp>
        <p:nvSpPr>
          <p:cNvPr id="17" name="Arrow: Curved Down 16">
            <a:extLst>
              <a:ext uri="{FF2B5EF4-FFF2-40B4-BE49-F238E27FC236}">
                <a16:creationId xmlns:a16="http://schemas.microsoft.com/office/drawing/2014/main" id="{E9381A8C-E1C0-5B06-26CA-8303CE96FA6D}"/>
              </a:ext>
            </a:extLst>
          </p:cNvPr>
          <p:cNvSpPr/>
          <p:nvPr/>
        </p:nvSpPr>
        <p:spPr>
          <a:xfrm>
            <a:off x="3482939" y="4695290"/>
            <a:ext cx="91177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Up 17">
            <a:extLst>
              <a:ext uri="{FF2B5EF4-FFF2-40B4-BE49-F238E27FC236}">
                <a16:creationId xmlns:a16="http://schemas.microsoft.com/office/drawing/2014/main" id="{BE2EB381-93FD-81EA-77ED-74353BED34C2}"/>
              </a:ext>
            </a:extLst>
          </p:cNvPr>
          <p:cNvSpPr/>
          <p:nvPr/>
        </p:nvSpPr>
        <p:spPr>
          <a:xfrm>
            <a:off x="3482939" y="5328325"/>
            <a:ext cx="2450502" cy="48795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6" name="TextBox 25">
            <a:extLst>
              <a:ext uri="{FF2B5EF4-FFF2-40B4-BE49-F238E27FC236}">
                <a16:creationId xmlns:a16="http://schemas.microsoft.com/office/drawing/2014/main" id="{5A41B11E-DDAF-0133-1F04-6D2891168547}"/>
              </a:ext>
            </a:extLst>
          </p:cNvPr>
          <p:cNvSpPr txBox="1"/>
          <p:nvPr/>
        </p:nvSpPr>
        <p:spPr>
          <a:xfrm>
            <a:off x="5729549" y="2182255"/>
            <a:ext cx="821933" cy="382868"/>
          </a:xfrm>
          <a:prstGeom prst="rect">
            <a:avLst/>
          </a:prstGeom>
          <a:noFill/>
        </p:spPr>
        <p:txBody>
          <a:bodyPr wrap="square" rtlCol="0">
            <a:spAutoFit/>
          </a:bodyPr>
          <a:lstStyle/>
          <a:p>
            <a:r>
              <a:rPr lang="en-US" dirty="0"/>
              <a:t>M</a:t>
            </a:r>
            <a:endParaRPr lang="en-IN" dirty="0"/>
          </a:p>
        </p:txBody>
      </p:sp>
      <p:sp>
        <p:nvSpPr>
          <p:cNvPr id="33" name="TextBox 32">
            <a:extLst>
              <a:ext uri="{FF2B5EF4-FFF2-40B4-BE49-F238E27FC236}">
                <a16:creationId xmlns:a16="http://schemas.microsoft.com/office/drawing/2014/main" id="{C459A454-8C31-FE34-34A2-DE6769D94F85}"/>
              </a:ext>
            </a:extLst>
          </p:cNvPr>
          <p:cNvSpPr txBox="1"/>
          <p:nvPr/>
        </p:nvSpPr>
        <p:spPr>
          <a:xfrm>
            <a:off x="6837445" y="2201093"/>
            <a:ext cx="821933" cy="382868"/>
          </a:xfrm>
          <a:prstGeom prst="rect">
            <a:avLst/>
          </a:prstGeom>
          <a:noFill/>
        </p:spPr>
        <p:txBody>
          <a:bodyPr wrap="square" rtlCol="0">
            <a:spAutoFit/>
          </a:bodyPr>
          <a:lstStyle/>
          <a:p>
            <a:r>
              <a:rPr lang="en-US" dirty="0"/>
              <a:t>M</a:t>
            </a:r>
            <a:endParaRPr lang="en-IN" dirty="0"/>
          </a:p>
        </p:txBody>
      </p:sp>
      <p:sp>
        <p:nvSpPr>
          <p:cNvPr id="34" name="TextBox 33">
            <a:extLst>
              <a:ext uri="{FF2B5EF4-FFF2-40B4-BE49-F238E27FC236}">
                <a16:creationId xmlns:a16="http://schemas.microsoft.com/office/drawing/2014/main" id="{984499EC-CA79-9B46-2572-A32058FA0F32}"/>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3032995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3124030" y="5995906"/>
            <a:ext cx="5793939" cy="400110"/>
          </a:xfrm>
          <a:prstGeom prst="rect">
            <a:avLst/>
          </a:prstGeom>
          <a:noFill/>
        </p:spPr>
        <p:txBody>
          <a:bodyPr wrap="square" rtlCol="0">
            <a:spAutoFit/>
          </a:bodyPr>
          <a:lstStyle/>
          <a:p>
            <a:r>
              <a:rPr lang="en-US" sz="2000" dirty="0"/>
              <a:t>Reset mark bit in D. Copying D. </a:t>
            </a:r>
            <a:endParaRPr lang="en-IN" sz="2000" dirty="0"/>
          </a:p>
        </p:txBody>
      </p:sp>
      <p:sp>
        <p:nvSpPr>
          <p:cNvPr id="17" name="Arrow: Curved Down 16">
            <a:extLst>
              <a:ext uri="{FF2B5EF4-FFF2-40B4-BE49-F238E27FC236}">
                <a16:creationId xmlns:a16="http://schemas.microsoft.com/office/drawing/2014/main" id="{E9381A8C-E1C0-5B06-26CA-8303CE96FA6D}"/>
              </a:ext>
            </a:extLst>
          </p:cNvPr>
          <p:cNvSpPr/>
          <p:nvPr/>
        </p:nvSpPr>
        <p:spPr>
          <a:xfrm>
            <a:off x="3482939" y="4695290"/>
            <a:ext cx="91177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Up 17">
            <a:extLst>
              <a:ext uri="{FF2B5EF4-FFF2-40B4-BE49-F238E27FC236}">
                <a16:creationId xmlns:a16="http://schemas.microsoft.com/office/drawing/2014/main" id="{BE2EB381-93FD-81EA-77ED-74353BED34C2}"/>
              </a:ext>
            </a:extLst>
          </p:cNvPr>
          <p:cNvSpPr/>
          <p:nvPr/>
        </p:nvSpPr>
        <p:spPr>
          <a:xfrm>
            <a:off x="3482939" y="5328325"/>
            <a:ext cx="2450502" cy="48795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3" name="TextBox 32">
            <a:extLst>
              <a:ext uri="{FF2B5EF4-FFF2-40B4-BE49-F238E27FC236}">
                <a16:creationId xmlns:a16="http://schemas.microsoft.com/office/drawing/2014/main" id="{3CD91884-1886-87AE-E16D-4173AFCB4E37}"/>
              </a:ext>
            </a:extLst>
          </p:cNvPr>
          <p:cNvSpPr txBox="1"/>
          <p:nvPr/>
        </p:nvSpPr>
        <p:spPr>
          <a:xfrm>
            <a:off x="6837445" y="2201093"/>
            <a:ext cx="821933" cy="382868"/>
          </a:xfrm>
          <a:prstGeom prst="rect">
            <a:avLst/>
          </a:prstGeom>
          <a:noFill/>
        </p:spPr>
        <p:txBody>
          <a:bodyPr wrap="square" rtlCol="0">
            <a:spAutoFit/>
          </a:bodyPr>
          <a:lstStyle/>
          <a:p>
            <a:r>
              <a:rPr lang="en-US" dirty="0"/>
              <a:t>M</a:t>
            </a:r>
            <a:endParaRPr lang="en-IN" dirty="0"/>
          </a:p>
        </p:txBody>
      </p:sp>
      <p:sp>
        <p:nvSpPr>
          <p:cNvPr id="34" name="TextBox 33">
            <a:extLst>
              <a:ext uri="{FF2B5EF4-FFF2-40B4-BE49-F238E27FC236}">
                <a16:creationId xmlns:a16="http://schemas.microsoft.com/office/drawing/2014/main" id="{43DB9A29-DBD8-EE5E-A834-81F46E45A965}"/>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1430216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1595120" y="5995906"/>
            <a:ext cx="9203019" cy="400110"/>
          </a:xfrm>
          <a:prstGeom prst="rect">
            <a:avLst/>
          </a:prstGeom>
          <a:noFill/>
        </p:spPr>
        <p:txBody>
          <a:bodyPr wrap="square" rtlCol="0">
            <a:spAutoFit/>
          </a:bodyPr>
          <a:lstStyle/>
          <a:p>
            <a:r>
              <a:rPr lang="en-US" sz="2000" dirty="0"/>
              <a:t>Reset mark bit in E.</a:t>
            </a:r>
            <a:r>
              <a:rPr lang="en-IN" sz="2000" dirty="0"/>
              <a:t> </a:t>
            </a:r>
            <a:r>
              <a:rPr lang="en-US" sz="2000" dirty="0"/>
              <a:t>Copying E after updating the references it contains.</a:t>
            </a:r>
          </a:p>
        </p:txBody>
      </p:sp>
      <p:sp>
        <p:nvSpPr>
          <p:cNvPr id="17" name="Arrow: Curved Down 16">
            <a:extLst>
              <a:ext uri="{FF2B5EF4-FFF2-40B4-BE49-F238E27FC236}">
                <a16:creationId xmlns:a16="http://schemas.microsoft.com/office/drawing/2014/main" id="{E9381A8C-E1C0-5B06-26CA-8303CE96FA6D}"/>
              </a:ext>
            </a:extLst>
          </p:cNvPr>
          <p:cNvSpPr/>
          <p:nvPr/>
        </p:nvSpPr>
        <p:spPr>
          <a:xfrm>
            <a:off x="3482939" y="4695290"/>
            <a:ext cx="91177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Up 17">
            <a:extLst>
              <a:ext uri="{FF2B5EF4-FFF2-40B4-BE49-F238E27FC236}">
                <a16:creationId xmlns:a16="http://schemas.microsoft.com/office/drawing/2014/main" id="{BE2EB381-93FD-81EA-77ED-74353BED34C2}"/>
              </a:ext>
            </a:extLst>
          </p:cNvPr>
          <p:cNvSpPr/>
          <p:nvPr/>
        </p:nvSpPr>
        <p:spPr>
          <a:xfrm>
            <a:off x="3482939" y="5328325"/>
            <a:ext cx="2450502" cy="48795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9" name="Arrow: Curved Down 18">
            <a:extLst>
              <a:ext uri="{FF2B5EF4-FFF2-40B4-BE49-F238E27FC236}">
                <a16:creationId xmlns:a16="http://schemas.microsoft.com/office/drawing/2014/main" id="{BE714FEA-35CF-B85C-56C4-E4C8B5F523E2}"/>
              </a:ext>
            </a:extLst>
          </p:cNvPr>
          <p:cNvSpPr/>
          <p:nvPr/>
        </p:nvSpPr>
        <p:spPr>
          <a:xfrm>
            <a:off x="5511800" y="4695290"/>
            <a:ext cx="1143000" cy="2342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0" name="Arrow: Curved Down 19">
            <a:extLst>
              <a:ext uri="{FF2B5EF4-FFF2-40B4-BE49-F238E27FC236}">
                <a16:creationId xmlns:a16="http://schemas.microsoft.com/office/drawing/2014/main" id="{9DBE2FAD-07AE-C58A-DD84-D6A2E1B308A1}"/>
              </a:ext>
            </a:extLst>
          </p:cNvPr>
          <p:cNvSpPr/>
          <p:nvPr/>
        </p:nvSpPr>
        <p:spPr>
          <a:xfrm flipH="1">
            <a:off x="1797978" y="4449762"/>
            <a:ext cx="3444582" cy="49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6" name="TextBox 35">
            <a:extLst>
              <a:ext uri="{FF2B5EF4-FFF2-40B4-BE49-F238E27FC236}">
                <a16:creationId xmlns:a16="http://schemas.microsoft.com/office/drawing/2014/main" id="{9DFA11AD-E7B3-6519-10F5-BAF5A54709A3}"/>
              </a:ext>
            </a:extLst>
          </p:cNvPr>
          <p:cNvSpPr txBox="1"/>
          <p:nvPr/>
        </p:nvSpPr>
        <p:spPr>
          <a:xfrm>
            <a:off x="7904241" y="2199383"/>
            <a:ext cx="821933" cy="382868"/>
          </a:xfrm>
          <a:prstGeom prst="rect">
            <a:avLst/>
          </a:prstGeom>
          <a:noFill/>
        </p:spPr>
        <p:txBody>
          <a:bodyPr wrap="square" rtlCol="0">
            <a:spAutoFit/>
          </a:bodyPr>
          <a:lstStyle/>
          <a:p>
            <a:r>
              <a:rPr lang="en-US" dirty="0"/>
              <a:t>M</a:t>
            </a:r>
            <a:endParaRPr lang="en-IN" dirty="0"/>
          </a:p>
        </p:txBody>
      </p:sp>
    </p:spTree>
    <p:extLst>
      <p:ext uri="{BB962C8B-B14F-4D97-AF65-F5344CB8AC3E}">
        <p14:creationId xmlns:p14="http://schemas.microsoft.com/office/powerpoint/2010/main" val="4203553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3124030" y="5995906"/>
            <a:ext cx="5793939" cy="400110"/>
          </a:xfrm>
          <a:prstGeom prst="rect">
            <a:avLst/>
          </a:prstGeom>
          <a:noFill/>
        </p:spPr>
        <p:txBody>
          <a:bodyPr wrap="square" rtlCol="0">
            <a:spAutoFit/>
          </a:bodyPr>
          <a:lstStyle/>
          <a:p>
            <a:r>
              <a:rPr lang="en-US" sz="2000" dirty="0"/>
              <a:t> Reset mark bit in F. Copying F.</a:t>
            </a:r>
            <a:endParaRPr lang="en-IN" sz="2000" dirty="0"/>
          </a:p>
        </p:txBody>
      </p:sp>
      <p:sp>
        <p:nvSpPr>
          <p:cNvPr id="17" name="Arrow: Curved Down 16">
            <a:extLst>
              <a:ext uri="{FF2B5EF4-FFF2-40B4-BE49-F238E27FC236}">
                <a16:creationId xmlns:a16="http://schemas.microsoft.com/office/drawing/2014/main" id="{E9381A8C-E1C0-5B06-26CA-8303CE96FA6D}"/>
              </a:ext>
            </a:extLst>
          </p:cNvPr>
          <p:cNvSpPr/>
          <p:nvPr/>
        </p:nvSpPr>
        <p:spPr>
          <a:xfrm>
            <a:off x="3482939" y="4695290"/>
            <a:ext cx="91177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Up 17">
            <a:extLst>
              <a:ext uri="{FF2B5EF4-FFF2-40B4-BE49-F238E27FC236}">
                <a16:creationId xmlns:a16="http://schemas.microsoft.com/office/drawing/2014/main" id="{BE2EB381-93FD-81EA-77ED-74353BED34C2}"/>
              </a:ext>
            </a:extLst>
          </p:cNvPr>
          <p:cNvSpPr/>
          <p:nvPr/>
        </p:nvSpPr>
        <p:spPr>
          <a:xfrm>
            <a:off x="3482939" y="5328325"/>
            <a:ext cx="2450502" cy="48795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9" name="Arrow: Curved Down 18">
            <a:extLst>
              <a:ext uri="{FF2B5EF4-FFF2-40B4-BE49-F238E27FC236}">
                <a16:creationId xmlns:a16="http://schemas.microsoft.com/office/drawing/2014/main" id="{BE714FEA-35CF-B85C-56C4-E4C8B5F523E2}"/>
              </a:ext>
            </a:extLst>
          </p:cNvPr>
          <p:cNvSpPr/>
          <p:nvPr/>
        </p:nvSpPr>
        <p:spPr>
          <a:xfrm>
            <a:off x="5511800" y="4695290"/>
            <a:ext cx="1143000" cy="2342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6" name="Arrow: Curved Down 25">
            <a:extLst>
              <a:ext uri="{FF2B5EF4-FFF2-40B4-BE49-F238E27FC236}">
                <a16:creationId xmlns:a16="http://schemas.microsoft.com/office/drawing/2014/main" id="{5ACEBB94-3B4E-9D3F-C6DB-8E41F63E0FAA}"/>
              </a:ext>
            </a:extLst>
          </p:cNvPr>
          <p:cNvSpPr/>
          <p:nvPr/>
        </p:nvSpPr>
        <p:spPr>
          <a:xfrm flipH="1">
            <a:off x="1797978" y="4449762"/>
            <a:ext cx="3444582" cy="49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300615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3124030" y="5995906"/>
            <a:ext cx="5793939" cy="400110"/>
          </a:xfrm>
          <a:prstGeom prst="rect">
            <a:avLst/>
          </a:prstGeom>
          <a:noFill/>
        </p:spPr>
        <p:txBody>
          <a:bodyPr wrap="square" rtlCol="0">
            <a:spAutoFit/>
          </a:bodyPr>
          <a:lstStyle/>
          <a:p>
            <a:r>
              <a:rPr lang="en-US" sz="2000" dirty="0"/>
              <a:t>Walk G. Skip because it is not marked.</a:t>
            </a:r>
            <a:endParaRPr lang="en-IN" sz="2000" dirty="0"/>
          </a:p>
        </p:txBody>
      </p:sp>
      <p:sp>
        <p:nvSpPr>
          <p:cNvPr id="17" name="Arrow: Curved Down 16">
            <a:extLst>
              <a:ext uri="{FF2B5EF4-FFF2-40B4-BE49-F238E27FC236}">
                <a16:creationId xmlns:a16="http://schemas.microsoft.com/office/drawing/2014/main" id="{E9381A8C-E1C0-5B06-26CA-8303CE96FA6D}"/>
              </a:ext>
            </a:extLst>
          </p:cNvPr>
          <p:cNvSpPr/>
          <p:nvPr/>
        </p:nvSpPr>
        <p:spPr>
          <a:xfrm>
            <a:off x="3482939" y="4695290"/>
            <a:ext cx="91177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Up 17">
            <a:extLst>
              <a:ext uri="{FF2B5EF4-FFF2-40B4-BE49-F238E27FC236}">
                <a16:creationId xmlns:a16="http://schemas.microsoft.com/office/drawing/2014/main" id="{BE2EB381-93FD-81EA-77ED-74353BED34C2}"/>
              </a:ext>
            </a:extLst>
          </p:cNvPr>
          <p:cNvSpPr/>
          <p:nvPr/>
        </p:nvSpPr>
        <p:spPr>
          <a:xfrm>
            <a:off x="3482939" y="5328325"/>
            <a:ext cx="2450502" cy="48795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9" name="Arrow: Curved Down 18">
            <a:extLst>
              <a:ext uri="{FF2B5EF4-FFF2-40B4-BE49-F238E27FC236}">
                <a16:creationId xmlns:a16="http://schemas.microsoft.com/office/drawing/2014/main" id="{BE714FEA-35CF-B85C-56C4-E4C8B5F523E2}"/>
              </a:ext>
            </a:extLst>
          </p:cNvPr>
          <p:cNvSpPr/>
          <p:nvPr/>
        </p:nvSpPr>
        <p:spPr>
          <a:xfrm>
            <a:off x="5511800" y="4695290"/>
            <a:ext cx="1143000" cy="2342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6" name="Arrow: Curved Down 25">
            <a:extLst>
              <a:ext uri="{FF2B5EF4-FFF2-40B4-BE49-F238E27FC236}">
                <a16:creationId xmlns:a16="http://schemas.microsoft.com/office/drawing/2014/main" id="{5ACEBB94-3B4E-9D3F-C6DB-8E41F63E0FAA}"/>
              </a:ext>
            </a:extLst>
          </p:cNvPr>
          <p:cNvSpPr/>
          <p:nvPr/>
        </p:nvSpPr>
        <p:spPr>
          <a:xfrm flipH="1">
            <a:off x="1797978" y="4449762"/>
            <a:ext cx="3444582" cy="49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2201673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Compact</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 name="TextBox 4">
            <a:extLst>
              <a:ext uri="{FF2B5EF4-FFF2-40B4-BE49-F238E27FC236}">
                <a16:creationId xmlns:a16="http://schemas.microsoft.com/office/drawing/2014/main" id="{84BB7ADA-939B-4B30-9101-D1A263E1DD47}"/>
              </a:ext>
            </a:extLst>
          </p:cNvPr>
          <p:cNvSpPr txBox="1"/>
          <p:nvPr/>
        </p:nvSpPr>
        <p:spPr>
          <a:xfrm>
            <a:off x="4511040" y="2900680"/>
            <a:ext cx="5222240" cy="2031325"/>
          </a:xfrm>
          <a:prstGeom prst="rect">
            <a:avLst/>
          </a:prstGeom>
          <a:noFill/>
        </p:spPr>
        <p:txBody>
          <a:bodyPr wrap="square" rtlCol="0">
            <a:spAutoFit/>
          </a:bodyPr>
          <a:lstStyle/>
          <a:p>
            <a:r>
              <a:rPr lang="en-US" dirty="0"/>
              <a:t>Unscanned = {B}</a:t>
            </a:r>
          </a:p>
          <a:p>
            <a:r>
              <a:rPr lang="en-US" dirty="0"/>
              <a:t>Unscanned = {C}</a:t>
            </a:r>
          </a:p>
          <a:p>
            <a:r>
              <a:rPr lang="en-US" dirty="0"/>
              <a:t>Unscanned = {D, E}</a:t>
            </a:r>
          </a:p>
          <a:p>
            <a:r>
              <a:rPr lang="en-US" dirty="0"/>
              <a:t>Unscanned = {E}</a:t>
            </a:r>
          </a:p>
          <a:p>
            <a:r>
              <a:rPr lang="en-US" dirty="0"/>
              <a:t>Unscanned = {F}</a:t>
            </a:r>
          </a:p>
          <a:p>
            <a:r>
              <a:rPr lang="en-US" dirty="0"/>
              <a:t>Unscanned = {}</a:t>
            </a:r>
          </a:p>
          <a:p>
            <a:endParaRPr lang="en-IN" dirty="0"/>
          </a:p>
        </p:txBody>
      </p:sp>
      <p:sp>
        <p:nvSpPr>
          <p:cNvPr id="8" name="TextBox 7">
            <a:extLst>
              <a:ext uri="{FF2B5EF4-FFF2-40B4-BE49-F238E27FC236}">
                <a16:creationId xmlns:a16="http://schemas.microsoft.com/office/drawing/2014/main" id="{A63C4578-F8D4-47D2-9A03-4E12041D58A5}"/>
              </a:ext>
            </a:extLst>
          </p:cNvPr>
          <p:cNvSpPr txBox="1"/>
          <p:nvPr/>
        </p:nvSpPr>
        <p:spPr>
          <a:xfrm>
            <a:off x="8707120" y="2951480"/>
            <a:ext cx="275336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US" dirty="0" err="1"/>
              <a:t>NewLocation</a:t>
            </a:r>
            <a:r>
              <a:rPr lang="en-US" dirty="0"/>
              <a:t>(F) = x5</a:t>
            </a:r>
          </a:p>
        </p:txBody>
      </p:sp>
      <p:sp>
        <p:nvSpPr>
          <p:cNvPr id="9" name="TextBox 8">
            <a:extLst>
              <a:ext uri="{FF2B5EF4-FFF2-40B4-BE49-F238E27FC236}">
                <a16:creationId xmlns:a16="http://schemas.microsoft.com/office/drawing/2014/main" id="{C3196095-388C-4321-828C-3CC56173CF6A}"/>
              </a:ext>
            </a:extLst>
          </p:cNvPr>
          <p:cNvSpPr txBox="1"/>
          <p:nvPr/>
        </p:nvSpPr>
        <p:spPr>
          <a:xfrm>
            <a:off x="1889760" y="5252720"/>
            <a:ext cx="538480" cy="369332"/>
          </a:xfrm>
          <a:prstGeom prst="rect">
            <a:avLst/>
          </a:prstGeom>
          <a:noFill/>
        </p:spPr>
        <p:txBody>
          <a:bodyPr wrap="square" rtlCol="0">
            <a:spAutoFit/>
          </a:bodyPr>
          <a:lstStyle/>
          <a:p>
            <a:r>
              <a:rPr lang="en-US" dirty="0"/>
              <a:t>x1</a:t>
            </a:r>
            <a:endParaRPr lang="en-IN" dirty="0"/>
          </a:p>
        </p:txBody>
      </p:sp>
      <p:sp>
        <p:nvSpPr>
          <p:cNvPr id="10" name="TextBox 9">
            <a:extLst>
              <a:ext uri="{FF2B5EF4-FFF2-40B4-BE49-F238E27FC236}">
                <a16:creationId xmlns:a16="http://schemas.microsoft.com/office/drawing/2014/main" id="{6156A817-EF16-4157-AC03-FD12C53C17AB}"/>
              </a:ext>
            </a:extLst>
          </p:cNvPr>
          <p:cNvSpPr txBox="1"/>
          <p:nvPr/>
        </p:nvSpPr>
        <p:spPr>
          <a:xfrm>
            <a:off x="3027680" y="5273040"/>
            <a:ext cx="538480" cy="369332"/>
          </a:xfrm>
          <a:prstGeom prst="rect">
            <a:avLst/>
          </a:prstGeom>
          <a:noFill/>
        </p:spPr>
        <p:txBody>
          <a:bodyPr wrap="square" rtlCol="0">
            <a:spAutoFit/>
          </a:bodyPr>
          <a:lstStyle/>
          <a:p>
            <a:r>
              <a:rPr lang="en-US" dirty="0"/>
              <a:t>x2</a:t>
            </a:r>
            <a:endParaRPr lang="en-IN" dirty="0"/>
          </a:p>
        </p:txBody>
      </p:sp>
      <p:sp>
        <p:nvSpPr>
          <p:cNvPr id="11" name="TextBox 10">
            <a:extLst>
              <a:ext uri="{FF2B5EF4-FFF2-40B4-BE49-F238E27FC236}">
                <a16:creationId xmlns:a16="http://schemas.microsoft.com/office/drawing/2014/main" id="{74313542-5FAB-4FDA-A972-7A0DEE047968}"/>
              </a:ext>
            </a:extLst>
          </p:cNvPr>
          <p:cNvSpPr txBox="1"/>
          <p:nvPr/>
        </p:nvSpPr>
        <p:spPr>
          <a:xfrm>
            <a:off x="4084320" y="5252720"/>
            <a:ext cx="538480" cy="369332"/>
          </a:xfrm>
          <a:prstGeom prst="rect">
            <a:avLst/>
          </a:prstGeom>
          <a:noFill/>
        </p:spPr>
        <p:txBody>
          <a:bodyPr wrap="square" rtlCol="0">
            <a:spAutoFit/>
          </a:bodyPr>
          <a:lstStyle/>
          <a:p>
            <a:r>
              <a:rPr lang="en-US" dirty="0"/>
              <a:t>x3</a:t>
            </a:r>
            <a:endParaRPr lang="en-IN" dirty="0"/>
          </a:p>
        </p:txBody>
      </p:sp>
      <p:sp>
        <p:nvSpPr>
          <p:cNvPr id="13" name="TextBox 12">
            <a:extLst>
              <a:ext uri="{FF2B5EF4-FFF2-40B4-BE49-F238E27FC236}">
                <a16:creationId xmlns:a16="http://schemas.microsoft.com/office/drawing/2014/main" id="{FB2FC242-9DB8-4C68-B604-78C5D692FB85}"/>
              </a:ext>
            </a:extLst>
          </p:cNvPr>
          <p:cNvSpPr txBox="1"/>
          <p:nvPr/>
        </p:nvSpPr>
        <p:spPr>
          <a:xfrm>
            <a:off x="5242560" y="5273040"/>
            <a:ext cx="538480" cy="369332"/>
          </a:xfrm>
          <a:prstGeom prst="rect">
            <a:avLst/>
          </a:prstGeom>
          <a:noFill/>
        </p:spPr>
        <p:txBody>
          <a:bodyPr wrap="square" rtlCol="0">
            <a:spAutoFit/>
          </a:bodyPr>
          <a:lstStyle/>
          <a:p>
            <a:r>
              <a:rPr lang="en-US" dirty="0"/>
              <a:t>x4</a:t>
            </a:r>
            <a:endParaRPr lang="en-IN" dirty="0"/>
          </a:p>
        </p:txBody>
      </p:sp>
      <p:sp>
        <p:nvSpPr>
          <p:cNvPr id="14" name="TextBox 13">
            <a:extLst>
              <a:ext uri="{FF2B5EF4-FFF2-40B4-BE49-F238E27FC236}">
                <a16:creationId xmlns:a16="http://schemas.microsoft.com/office/drawing/2014/main" id="{131E5125-F844-4BBC-82BE-9FCF931ED48A}"/>
              </a:ext>
            </a:extLst>
          </p:cNvPr>
          <p:cNvSpPr txBox="1"/>
          <p:nvPr/>
        </p:nvSpPr>
        <p:spPr>
          <a:xfrm>
            <a:off x="6258560" y="5252720"/>
            <a:ext cx="538480" cy="369332"/>
          </a:xfrm>
          <a:prstGeom prst="rect">
            <a:avLst/>
          </a:prstGeom>
          <a:noFill/>
        </p:spPr>
        <p:txBody>
          <a:bodyPr wrap="square" rtlCol="0">
            <a:spAutoFit/>
          </a:bodyPr>
          <a:lstStyle/>
          <a:p>
            <a:r>
              <a:rPr lang="en-US" dirty="0"/>
              <a:t>x5</a:t>
            </a:r>
            <a:endParaRPr lang="en-IN" dirty="0"/>
          </a:p>
        </p:txBody>
      </p:sp>
      <p:sp>
        <p:nvSpPr>
          <p:cNvPr id="15" name="Arrow: Curved Down 14">
            <a:extLst>
              <a:ext uri="{FF2B5EF4-FFF2-40B4-BE49-F238E27FC236}">
                <a16:creationId xmlns:a16="http://schemas.microsoft.com/office/drawing/2014/main" id="{888BF8BF-300F-EB8A-286B-C2E31600DBAD}"/>
              </a:ext>
            </a:extLst>
          </p:cNvPr>
          <p:cNvSpPr/>
          <p:nvPr/>
        </p:nvSpPr>
        <p:spPr>
          <a:xfrm>
            <a:off x="2147299" y="4695290"/>
            <a:ext cx="109933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63338FA1-315D-09E2-EA08-3AC85A59A3DD}"/>
              </a:ext>
            </a:extLst>
          </p:cNvPr>
          <p:cNvSpPr txBox="1"/>
          <p:nvPr/>
        </p:nvSpPr>
        <p:spPr>
          <a:xfrm>
            <a:off x="3124030" y="5995906"/>
            <a:ext cx="5793939" cy="400110"/>
          </a:xfrm>
          <a:prstGeom prst="rect">
            <a:avLst/>
          </a:prstGeom>
          <a:noFill/>
        </p:spPr>
        <p:txBody>
          <a:bodyPr wrap="square" rtlCol="0">
            <a:spAutoFit/>
          </a:bodyPr>
          <a:lstStyle/>
          <a:p>
            <a:r>
              <a:rPr lang="en-US" sz="2000" dirty="0"/>
              <a:t>Walk H. Skip because it is not marked.</a:t>
            </a:r>
            <a:endParaRPr lang="en-IN" sz="2000" dirty="0"/>
          </a:p>
        </p:txBody>
      </p:sp>
      <p:sp>
        <p:nvSpPr>
          <p:cNvPr id="17" name="Arrow: Curved Down 16">
            <a:extLst>
              <a:ext uri="{FF2B5EF4-FFF2-40B4-BE49-F238E27FC236}">
                <a16:creationId xmlns:a16="http://schemas.microsoft.com/office/drawing/2014/main" id="{E9381A8C-E1C0-5B06-26CA-8303CE96FA6D}"/>
              </a:ext>
            </a:extLst>
          </p:cNvPr>
          <p:cNvSpPr/>
          <p:nvPr/>
        </p:nvSpPr>
        <p:spPr>
          <a:xfrm>
            <a:off x="3482939" y="4695290"/>
            <a:ext cx="911775" cy="236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Up 17">
            <a:extLst>
              <a:ext uri="{FF2B5EF4-FFF2-40B4-BE49-F238E27FC236}">
                <a16:creationId xmlns:a16="http://schemas.microsoft.com/office/drawing/2014/main" id="{BE2EB381-93FD-81EA-77ED-74353BED34C2}"/>
              </a:ext>
            </a:extLst>
          </p:cNvPr>
          <p:cNvSpPr/>
          <p:nvPr/>
        </p:nvSpPr>
        <p:spPr>
          <a:xfrm>
            <a:off x="3482939" y="5328325"/>
            <a:ext cx="2450502" cy="48795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9" name="Arrow: Curved Down 18">
            <a:extLst>
              <a:ext uri="{FF2B5EF4-FFF2-40B4-BE49-F238E27FC236}">
                <a16:creationId xmlns:a16="http://schemas.microsoft.com/office/drawing/2014/main" id="{BE714FEA-35CF-B85C-56C4-E4C8B5F523E2}"/>
              </a:ext>
            </a:extLst>
          </p:cNvPr>
          <p:cNvSpPr/>
          <p:nvPr/>
        </p:nvSpPr>
        <p:spPr>
          <a:xfrm>
            <a:off x="5511800" y="4695290"/>
            <a:ext cx="1143000" cy="2342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6" name="Arrow: Curved Down 25">
            <a:extLst>
              <a:ext uri="{FF2B5EF4-FFF2-40B4-BE49-F238E27FC236}">
                <a16:creationId xmlns:a16="http://schemas.microsoft.com/office/drawing/2014/main" id="{5ACEBB94-3B4E-9D3F-C6DB-8E41F63E0FAA}"/>
              </a:ext>
            </a:extLst>
          </p:cNvPr>
          <p:cNvSpPr/>
          <p:nvPr/>
        </p:nvSpPr>
        <p:spPr>
          <a:xfrm flipH="1">
            <a:off x="1797978" y="4449762"/>
            <a:ext cx="3444582" cy="49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16089904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D897-4232-4789-9357-F1EFECBA049E}"/>
              </a:ext>
            </a:extLst>
          </p:cNvPr>
          <p:cNvSpPr>
            <a:spLocks noGrp="1"/>
          </p:cNvSpPr>
          <p:nvPr>
            <p:ph type="title"/>
          </p:nvPr>
        </p:nvSpPr>
        <p:spPr/>
        <p:txBody>
          <a:bodyPr/>
          <a:lstStyle/>
          <a:p>
            <a:r>
              <a:rPr lang="en-US" dirty="0"/>
              <a:t>Copying collector</a:t>
            </a:r>
            <a:endParaRPr lang="en-IN" dirty="0"/>
          </a:p>
        </p:txBody>
      </p:sp>
      <p:sp>
        <p:nvSpPr>
          <p:cNvPr id="3" name="Text Placeholder 2">
            <a:extLst>
              <a:ext uri="{FF2B5EF4-FFF2-40B4-BE49-F238E27FC236}">
                <a16:creationId xmlns:a16="http://schemas.microsoft.com/office/drawing/2014/main" id="{29141553-C41B-D68D-E6E4-606F0AD96F91}"/>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7473074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76D40E05-1CA3-469E-AAE3-226F9AECB0A3}"/>
              </a:ext>
            </a:extLst>
          </p:cNvPr>
          <p:cNvSpPr txBox="1"/>
          <p:nvPr/>
        </p:nvSpPr>
        <p:spPr>
          <a:xfrm>
            <a:off x="4104640" y="5902960"/>
            <a:ext cx="415544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Before garbage collection</a:t>
            </a:r>
            <a:endParaRPr lang="en-I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45885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89992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Arrow: Curved Down 2">
            <a:extLst>
              <a:ext uri="{FF2B5EF4-FFF2-40B4-BE49-F238E27FC236}">
                <a16:creationId xmlns:a16="http://schemas.microsoft.com/office/drawing/2014/main" id="{F25EBF7A-8308-4B7A-81C5-11F15DC237F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TextBox 7">
            <a:extLst>
              <a:ext uri="{FF2B5EF4-FFF2-40B4-BE49-F238E27FC236}">
                <a16:creationId xmlns:a16="http://schemas.microsoft.com/office/drawing/2014/main" id="{76D40E05-1CA3-469E-AAE3-226F9AECB0A3}"/>
              </a:ext>
            </a:extLst>
          </p:cNvPr>
          <p:cNvSpPr txBox="1"/>
          <p:nvPr/>
        </p:nvSpPr>
        <p:spPr>
          <a:xfrm>
            <a:off x="4104640" y="5902960"/>
            <a:ext cx="415544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After garbage collection</a:t>
            </a:r>
            <a:endParaRPr lang="en-IN" sz="2000" dirty="0">
              <a:latin typeface="Arial" panose="020B0604020202020204" pitchFamily="34" charset="0"/>
              <a:cs typeface="Arial" panose="020B0604020202020204" pitchFamily="34" charset="0"/>
            </a:endParaRPr>
          </a:p>
        </p:txBody>
      </p:sp>
      <p:sp>
        <p:nvSpPr>
          <p:cNvPr id="5" name="Arrow: Curved Down 4">
            <a:extLst>
              <a:ext uri="{FF2B5EF4-FFF2-40B4-BE49-F238E27FC236}">
                <a16:creationId xmlns:a16="http://schemas.microsoft.com/office/drawing/2014/main" id="{1E91F114-AD68-417A-9A6C-8D8D7539AB6F}"/>
              </a:ext>
            </a:extLst>
          </p:cNvPr>
          <p:cNvSpPr/>
          <p:nvPr/>
        </p:nvSpPr>
        <p:spPr>
          <a:xfrm>
            <a:off x="213360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Down 8">
            <a:extLst>
              <a:ext uri="{FF2B5EF4-FFF2-40B4-BE49-F238E27FC236}">
                <a16:creationId xmlns:a16="http://schemas.microsoft.com/office/drawing/2014/main" id="{F88A8159-E14C-4A90-A206-BBFE4B7725F9}"/>
              </a:ext>
            </a:extLst>
          </p:cNvPr>
          <p:cNvSpPr/>
          <p:nvPr/>
        </p:nvSpPr>
        <p:spPr>
          <a:xfrm>
            <a:off x="3444240" y="46532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4A46C2BE-7F58-4924-B68C-1858B0D71C2C}"/>
              </a:ext>
            </a:extLst>
          </p:cNvPr>
          <p:cNvSpPr/>
          <p:nvPr/>
        </p:nvSpPr>
        <p:spPr>
          <a:xfrm>
            <a:off x="575056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758F71D6-1485-4DA3-AF6C-A00713D9ADCF}"/>
              </a:ext>
            </a:extLst>
          </p:cNvPr>
          <p:cNvSpPr/>
          <p:nvPr/>
        </p:nvSpPr>
        <p:spPr>
          <a:xfrm rot="10800000">
            <a:off x="1742440" y="4489052"/>
            <a:ext cx="3835400" cy="45886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Arrow: Curved Up 12">
            <a:extLst>
              <a:ext uri="{FF2B5EF4-FFF2-40B4-BE49-F238E27FC236}">
                <a16:creationId xmlns:a16="http://schemas.microsoft.com/office/drawing/2014/main" id="{DA8CDA35-F2BE-4977-B483-345AF15462AB}"/>
              </a:ext>
            </a:extLst>
          </p:cNvPr>
          <p:cNvSpPr/>
          <p:nvPr/>
        </p:nvSpPr>
        <p:spPr>
          <a:xfrm>
            <a:off x="3383280" y="531558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extLst>
      <p:ext uri="{BB962C8B-B14F-4D97-AF65-F5344CB8AC3E}">
        <p14:creationId xmlns:p14="http://schemas.microsoft.com/office/powerpoint/2010/main" val="8050753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DC9C1-B19E-4C64-A029-FB1965B42405}"/>
              </a:ext>
            </a:extLst>
          </p:cNvPr>
          <p:cNvSpPr>
            <a:spLocks noGrp="1"/>
          </p:cNvSpPr>
          <p:nvPr>
            <p:ph type="title"/>
          </p:nvPr>
        </p:nvSpPr>
        <p:spPr/>
        <p:txBody>
          <a:bodyPr/>
          <a:lstStyle/>
          <a:p>
            <a:r>
              <a:rPr lang="en-US" dirty="0"/>
              <a:t>Copying collector</a:t>
            </a:r>
            <a:endParaRPr lang="en-IN" dirty="0"/>
          </a:p>
        </p:txBody>
      </p:sp>
      <p:sp>
        <p:nvSpPr>
          <p:cNvPr id="3" name="Content Placeholder 2">
            <a:extLst>
              <a:ext uri="{FF2B5EF4-FFF2-40B4-BE49-F238E27FC236}">
                <a16:creationId xmlns:a16="http://schemas.microsoft.com/office/drawing/2014/main" id="{F8EBC36F-60F8-4B8E-833C-025EC9FF39D0}"/>
              </a:ext>
            </a:extLst>
          </p:cNvPr>
          <p:cNvSpPr>
            <a:spLocks noGrp="1"/>
          </p:cNvSpPr>
          <p:nvPr>
            <p:ph idx="1"/>
          </p:nvPr>
        </p:nvSpPr>
        <p:spPr/>
        <p:txBody>
          <a:bodyPr>
            <a:normAutofit/>
          </a:bodyPr>
          <a:lstStyle/>
          <a:p>
            <a:r>
              <a:rPr lang="en-US" dirty="0"/>
              <a:t>Mark and compact</a:t>
            </a:r>
          </a:p>
          <a:p>
            <a:pPr lvl="1"/>
            <a:r>
              <a:rPr lang="en-US" dirty="0"/>
              <a:t>Identify reachable objects</a:t>
            </a:r>
          </a:p>
          <a:p>
            <a:pPr lvl="1"/>
            <a:r>
              <a:rPr lang="en-US" dirty="0"/>
              <a:t>Allocate new locations for all reachable objects</a:t>
            </a:r>
          </a:p>
          <a:p>
            <a:pPr lvl="1"/>
            <a:r>
              <a:rPr lang="en-US" dirty="0"/>
              <a:t>Walk all objects and copy reachable objects after updating the references within them</a:t>
            </a:r>
          </a:p>
          <a:p>
            <a:pPr lvl="1"/>
            <a:endParaRPr lang="en-US" dirty="0"/>
          </a:p>
          <a:p>
            <a:r>
              <a:rPr lang="en-US" dirty="0"/>
              <a:t>Copying collector</a:t>
            </a:r>
          </a:p>
          <a:p>
            <a:pPr lvl="1"/>
            <a:r>
              <a:rPr lang="en-US" dirty="0"/>
              <a:t>Walk only reachable object</a:t>
            </a:r>
          </a:p>
        </p:txBody>
      </p:sp>
    </p:spTree>
    <p:extLst>
      <p:ext uri="{BB962C8B-B14F-4D97-AF65-F5344CB8AC3E}">
        <p14:creationId xmlns:p14="http://schemas.microsoft.com/office/powerpoint/2010/main" val="232473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3E9-8EEB-4D6D-B169-9D4D790ED43F}"/>
              </a:ext>
            </a:extLst>
          </p:cNvPr>
          <p:cNvSpPr>
            <a:spLocks noGrp="1"/>
          </p:cNvSpPr>
          <p:nvPr>
            <p:ph type="title"/>
          </p:nvPr>
        </p:nvSpPr>
        <p:spPr/>
        <p:txBody>
          <a:bodyPr/>
          <a:lstStyle/>
          <a:p>
            <a:r>
              <a:rPr lang="en-US" dirty="0"/>
              <a:t>Stack map</a:t>
            </a:r>
          </a:p>
        </p:txBody>
      </p:sp>
      <p:sp>
        <p:nvSpPr>
          <p:cNvPr id="3" name="Content Placeholder 2">
            <a:extLst>
              <a:ext uri="{FF2B5EF4-FFF2-40B4-BE49-F238E27FC236}">
                <a16:creationId xmlns:a16="http://schemas.microsoft.com/office/drawing/2014/main" id="{66459B09-5187-4A38-A891-94318430B5EF}"/>
              </a:ext>
            </a:extLst>
          </p:cNvPr>
          <p:cNvSpPr>
            <a:spLocks noGrp="1"/>
          </p:cNvSpPr>
          <p:nvPr>
            <p:ph idx="1"/>
          </p:nvPr>
        </p:nvSpPr>
        <p:spPr/>
        <p:txBody>
          <a:bodyPr/>
          <a:lstStyle/>
          <a:p>
            <a:r>
              <a:rPr lang="en-US" dirty="0"/>
              <a:t>The stack/registers can hold pointers to the relocated objects</a:t>
            </a:r>
          </a:p>
          <a:p>
            <a:endParaRPr lang="en-US" dirty="0"/>
          </a:p>
          <a:p>
            <a:r>
              <a:rPr lang="en-US" dirty="0"/>
              <a:t>The Compiler must emit information regarding the stack offsets or registers that contain pointers to heap objects</a:t>
            </a:r>
          </a:p>
          <a:p>
            <a:endParaRPr lang="en-US" dirty="0"/>
          </a:p>
          <a:p>
            <a:r>
              <a:rPr lang="en-US" dirty="0"/>
              <a:t>The set of all the objects that can be directly reached via local (or stack) variables without any pointer dereference is called the root set</a:t>
            </a:r>
          </a:p>
        </p:txBody>
      </p:sp>
    </p:spTree>
    <p:extLst>
      <p:ext uri="{BB962C8B-B14F-4D97-AF65-F5344CB8AC3E}">
        <p14:creationId xmlns:p14="http://schemas.microsoft.com/office/powerpoint/2010/main" val="8519642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6B53B-6162-48C8-A644-5B7CB5FB69AE}"/>
              </a:ext>
            </a:extLst>
          </p:cNvPr>
          <p:cNvSpPr>
            <a:spLocks noGrp="1"/>
          </p:cNvSpPr>
          <p:nvPr>
            <p:ph type="title"/>
          </p:nvPr>
        </p:nvSpPr>
        <p:spPr/>
        <p:txBody>
          <a:bodyPr/>
          <a:lstStyle/>
          <a:p>
            <a:r>
              <a:rPr lang="en-US" dirty="0"/>
              <a:t>Copying collector</a:t>
            </a:r>
          </a:p>
        </p:txBody>
      </p:sp>
      <p:sp>
        <p:nvSpPr>
          <p:cNvPr id="3" name="Content Placeholder 2">
            <a:extLst>
              <a:ext uri="{FF2B5EF4-FFF2-40B4-BE49-F238E27FC236}">
                <a16:creationId xmlns:a16="http://schemas.microsoft.com/office/drawing/2014/main" id="{5CEC39D5-7B73-493F-9A50-1C9B71017C7D}"/>
              </a:ext>
            </a:extLst>
          </p:cNvPr>
          <p:cNvSpPr>
            <a:spLocks noGrp="1"/>
          </p:cNvSpPr>
          <p:nvPr>
            <p:ph idx="1"/>
          </p:nvPr>
        </p:nvSpPr>
        <p:spPr/>
        <p:txBody>
          <a:bodyPr>
            <a:normAutofit fontScale="92500" lnSpcReduction="20000"/>
          </a:bodyPr>
          <a:lstStyle/>
          <a:p>
            <a:pPr marL="0" indent="0">
              <a:buNone/>
            </a:pPr>
            <a:r>
              <a:rPr lang="en-US" dirty="0"/>
              <a:t>for (all objects o in From space) </a:t>
            </a:r>
            <a:r>
              <a:rPr lang="en-US" dirty="0" err="1"/>
              <a:t>NewLocation</a:t>
            </a:r>
            <a:r>
              <a:rPr lang="en-US" dirty="0"/>
              <a:t>(o) = NULL;</a:t>
            </a:r>
          </a:p>
          <a:p>
            <a:pPr marL="0" indent="0">
              <a:buNone/>
            </a:pPr>
            <a:r>
              <a:rPr lang="en-US" dirty="0"/>
              <a:t>unscanned = free = starting address of To space</a:t>
            </a:r>
          </a:p>
          <a:p>
            <a:pPr marL="0" indent="0">
              <a:buNone/>
            </a:pPr>
            <a:r>
              <a:rPr lang="en-US" dirty="0"/>
              <a:t>for (each reference r in the root set)</a:t>
            </a:r>
          </a:p>
          <a:p>
            <a:pPr marL="0" indent="0">
              <a:buNone/>
            </a:pPr>
            <a:r>
              <a:rPr lang="en-US" dirty="0"/>
              <a:t>	replace r with </a:t>
            </a:r>
            <a:r>
              <a:rPr lang="en-US" dirty="0" err="1"/>
              <a:t>LookupNewLocation</a:t>
            </a:r>
            <a:r>
              <a:rPr lang="en-US" dirty="0"/>
              <a:t>(r);</a:t>
            </a:r>
          </a:p>
          <a:p>
            <a:pPr marL="0" indent="0">
              <a:buNone/>
            </a:pPr>
            <a:r>
              <a:rPr lang="en-US" dirty="0"/>
              <a:t>while (unscanned != free) {</a:t>
            </a:r>
          </a:p>
          <a:p>
            <a:pPr marL="0" indent="0">
              <a:buNone/>
            </a:pPr>
            <a:r>
              <a:rPr lang="en-US" dirty="0"/>
              <a:t>     o = object at location unscanned;</a:t>
            </a:r>
          </a:p>
          <a:p>
            <a:pPr marL="0" indent="0">
              <a:buNone/>
            </a:pPr>
            <a:r>
              <a:rPr lang="en-US" dirty="0"/>
              <a:t>     for (each reference </a:t>
            </a:r>
            <a:r>
              <a:rPr lang="en-US" dirty="0" err="1"/>
              <a:t>o.r</a:t>
            </a:r>
            <a:r>
              <a:rPr lang="en-US" dirty="0"/>
              <a:t> within o)</a:t>
            </a:r>
          </a:p>
          <a:p>
            <a:pPr marL="0" indent="0">
              <a:buNone/>
            </a:pPr>
            <a:r>
              <a:rPr lang="en-US" dirty="0"/>
              <a:t>          </a:t>
            </a:r>
            <a:r>
              <a:rPr lang="en-US" dirty="0" err="1"/>
              <a:t>o.r</a:t>
            </a:r>
            <a:r>
              <a:rPr lang="en-US" dirty="0"/>
              <a:t> = </a:t>
            </a:r>
            <a:r>
              <a:rPr lang="en-US" dirty="0" err="1"/>
              <a:t>LookupNewLocation</a:t>
            </a:r>
            <a:r>
              <a:rPr lang="en-US" dirty="0"/>
              <a:t>(</a:t>
            </a:r>
            <a:r>
              <a:rPr lang="en-US" dirty="0" err="1"/>
              <a:t>o.r</a:t>
            </a:r>
            <a:r>
              <a:rPr lang="en-US" dirty="0"/>
              <a:t>);</a:t>
            </a:r>
          </a:p>
          <a:p>
            <a:pPr marL="0" indent="0">
              <a:buNone/>
            </a:pPr>
            <a:r>
              <a:rPr lang="en-US" dirty="0"/>
              <a:t>     unscanned = unscanned + </a:t>
            </a:r>
            <a:r>
              <a:rPr lang="en-US" dirty="0" err="1"/>
              <a:t>sizeof</a:t>
            </a:r>
            <a:r>
              <a:rPr lang="en-US" dirty="0"/>
              <a:t>(o);</a:t>
            </a:r>
          </a:p>
          <a:p>
            <a:pPr marL="0" indent="0">
              <a:buNone/>
            </a:pPr>
            <a:r>
              <a:rPr lang="en-US" dirty="0"/>
              <a:t>}</a:t>
            </a:r>
          </a:p>
        </p:txBody>
      </p:sp>
    </p:spTree>
    <p:extLst>
      <p:ext uri="{BB962C8B-B14F-4D97-AF65-F5344CB8AC3E}">
        <p14:creationId xmlns:p14="http://schemas.microsoft.com/office/powerpoint/2010/main" val="15764382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5859D-9896-4768-B6F4-69E02F0910D8}"/>
              </a:ext>
            </a:extLst>
          </p:cNvPr>
          <p:cNvSpPr>
            <a:spLocks noGrp="1"/>
          </p:cNvSpPr>
          <p:nvPr>
            <p:ph type="title"/>
          </p:nvPr>
        </p:nvSpPr>
        <p:spPr/>
        <p:txBody>
          <a:bodyPr/>
          <a:lstStyle/>
          <a:p>
            <a:r>
              <a:rPr lang="en-US" dirty="0"/>
              <a:t>Copying collector</a:t>
            </a:r>
          </a:p>
        </p:txBody>
      </p:sp>
      <p:sp>
        <p:nvSpPr>
          <p:cNvPr id="3" name="Content Placeholder 2">
            <a:extLst>
              <a:ext uri="{FF2B5EF4-FFF2-40B4-BE49-F238E27FC236}">
                <a16:creationId xmlns:a16="http://schemas.microsoft.com/office/drawing/2014/main" id="{5CC656DA-D14D-4860-9A44-A9D85EBEA85C}"/>
              </a:ext>
            </a:extLst>
          </p:cNvPr>
          <p:cNvSpPr>
            <a:spLocks noGrp="1"/>
          </p:cNvSpPr>
          <p:nvPr>
            <p:ph idx="1"/>
          </p:nvPr>
        </p:nvSpPr>
        <p:spPr/>
        <p:txBody>
          <a:bodyPr>
            <a:normAutofit fontScale="92500" lnSpcReduction="20000"/>
          </a:bodyPr>
          <a:lstStyle/>
          <a:p>
            <a:pPr marL="0" indent="0">
              <a:buNone/>
            </a:pPr>
            <a:r>
              <a:rPr lang="en-US" dirty="0"/>
              <a:t>Free = starting location of the new heap</a:t>
            </a:r>
          </a:p>
          <a:p>
            <a:pPr marL="0" indent="0">
              <a:buNone/>
            </a:pPr>
            <a:r>
              <a:rPr lang="en-US" dirty="0" err="1"/>
              <a:t>LookupNewLocation</a:t>
            </a:r>
            <a:r>
              <a:rPr lang="en-US" dirty="0"/>
              <a:t>(o) {</a:t>
            </a:r>
          </a:p>
          <a:p>
            <a:pPr marL="0" indent="0">
              <a:buNone/>
            </a:pPr>
            <a:r>
              <a:rPr lang="en-US" dirty="0"/>
              <a:t>     if (</a:t>
            </a:r>
            <a:r>
              <a:rPr lang="en-US" dirty="0" err="1"/>
              <a:t>NewLocation</a:t>
            </a:r>
            <a:r>
              <a:rPr lang="en-US" dirty="0"/>
              <a:t>(o) = NULL) {</a:t>
            </a:r>
          </a:p>
          <a:p>
            <a:pPr marL="0" indent="0">
              <a:buNone/>
            </a:pPr>
            <a:r>
              <a:rPr lang="en-US" dirty="0"/>
              <a:t>        </a:t>
            </a:r>
            <a:r>
              <a:rPr lang="en-US" dirty="0" err="1"/>
              <a:t>NewLocation</a:t>
            </a:r>
            <a:r>
              <a:rPr lang="en-US" dirty="0"/>
              <a:t>(o) = free;</a:t>
            </a:r>
          </a:p>
          <a:p>
            <a:pPr marL="0" indent="0">
              <a:buNone/>
            </a:pPr>
            <a:r>
              <a:rPr lang="en-US" dirty="0"/>
              <a:t>        free = free + </a:t>
            </a:r>
            <a:r>
              <a:rPr lang="en-US" dirty="0" err="1"/>
              <a:t>sizeof</a:t>
            </a:r>
            <a:r>
              <a:rPr lang="en-US" dirty="0"/>
              <a:t>(o);</a:t>
            </a:r>
          </a:p>
          <a:p>
            <a:pPr marL="0" indent="0">
              <a:buNone/>
            </a:pPr>
            <a:r>
              <a:rPr lang="en-US" dirty="0"/>
              <a:t>        copy o to </a:t>
            </a:r>
            <a:r>
              <a:rPr lang="en-US" dirty="0" err="1"/>
              <a:t>NewLocation</a:t>
            </a:r>
            <a:r>
              <a:rPr lang="en-US" dirty="0"/>
              <a:t>(o);</a:t>
            </a:r>
          </a:p>
          <a:p>
            <a:pPr marL="0" indent="0">
              <a:buNone/>
            </a:pPr>
            <a:r>
              <a:rPr lang="en-US" dirty="0"/>
              <a:t>     }</a:t>
            </a:r>
          </a:p>
          <a:p>
            <a:pPr marL="0" indent="0">
              <a:buNone/>
            </a:pPr>
            <a:r>
              <a:rPr lang="en-US" dirty="0"/>
              <a:t>     return </a:t>
            </a:r>
            <a:r>
              <a:rPr lang="en-US" dirty="0" err="1"/>
              <a:t>NewLocation</a:t>
            </a:r>
            <a:r>
              <a:rPr lang="en-US" dirty="0"/>
              <a:t>(o);</a:t>
            </a:r>
          </a:p>
          <a:p>
            <a:pPr marL="0" indent="0">
              <a:buNone/>
            </a:pPr>
            <a:r>
              <a:rPr lang="en-US" dirty="0"/>
              <a:t>}</a:t>
            </a:r>
          </a:p>
          <a:p>
            <a:pPr marL="0" indent="0">
              <a:buNone/>
            </a:pPr>
            <a:r>
              <a:rPr lang="en-US" dirty="0"/>
              <a:t>Figure 7.28: </a:t>
            </a:r>
            <a:r>
              <a:rPr lang="en-US" dirty="0" err="1"/>
              <a:t>Aho</a:t>
            </a:r>
            <a:r>
              <a:rPr lang="en-US" dirty="0"/>
              <a:t>, Lam, </a:t>
            </a:r>
            <a:r>
              <a:rPr lang="en-US" dirty="0" err="1"/>
              <a:t>Sethi</a:t>
            </a:r>
            <a:r>
              <a:rPr lang="en-US" dirty="0"/>
              <a:t>, Ullman</a:t>
            </a:r>
          </a:p>
        </p:txBody>
      </p:sp>
    </p:spTree>
    <p:extLst>
      <p:ext uri="{BB962C8B-B14F-4D97-AF65-F5344CB8AC3E}">
        <p14:creationId xmlns:p14="http://schemas.microsoft.com/office/powerpoint/2010/main" val="12202246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93472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123952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158496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159512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4266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93472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123952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158496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159512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4415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93472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230632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158496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270256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AB58FD0-CCE4-405A-ABA6-941380ACAB59}"/>
              </a:ext>
            </a:extLst>
          </p:cNvPr>
          <p:cNvSpPr txBox="1"/>
          <p:nvPr/>
        </p:nvSpPr>
        <p:spPr>
          <a:xfrm>
            <a:off x="6736080" y="3422412"/>
            <a:ext cx="2936240" cy="369332"/>
          </a:xfrm>
          <a:prstGeom prst="rect">
            <a:avLst/>
          </a:prstGeom>
          <a:noFill/>
        </p:spPr>
        <p:txBody>
          <a:bodyPr wrap="square" rtlCol="0">
            <a:spAutoFit/>
          </a:bodyPr>
          <a:lstStyle/>
          <a:p>
            <a:r>
              <a:rPr lang="en-US" dirty="0" err="1"/>
              <a:t>NewLocation</a:t>
            </a:r>
            <a:r>
              <a:rPr lang="en-US" dirty="0"/>
              <a:t>(B) = x1</a:t>
            </a:r>
            <a:endParaRPr lang="en-IN" dirty="0"/>
          </a:p>
        </p:txBody>
      </p:sp>
      <p:sp>
        <p:nvSpPr>
          <p:cNvPr id="10" name="TextBox 9">
            <a:extLst>
              <a:ext uri="{FF2B5EF4-FFF2-40B4-BE49-F238E27FC236}">
                <a16:creationId xmlns:a16="http://schemas.microsoft.com/office/drawing/2014/main" id="{415D8F08-A070-4509-AD8D-50AE009A8A47}"/>
              </a:ext>
            </a:extLst>
          </p:cNvPr>
          <p:cNvSpPr txBox="1"/>
          <p:nvPr/>
        </p:nvSpPr>
        <p:spPr>
          <a:xfrm>
            <a:off x="1981200" y="5362972"/>
            <a:ext cx="497840" cy="369332"/>
          </a:xfrm>
          <a:prstGeom prst="rect">
            <a:avLst/>
          </a:prstGeom>
          <a:noFill/>
        </p:spPr>
        <p:txBody>
          <a:bodyPr wrap="square" rtlCol="0">
            <a:spAutoFit/>
          </a:bodyPr>
          <a:lstStyle/>
          <a:p>
            <a:r>
              <a:rPr lang="en-US" dirty="0"/>
              <a:t>x1</a:t>
            </a:r>
            <a:endParaRPr lang="en-IN" dirty="0"/>
          </a:p>
        </p:txBody>
      </p:sp>
    </p:spTree>
    <p:extLst>
      <p:ext uri="{BB962C8B-B14F-4D97-AF65-F5344CB8AC3E}">
        <p14:creationId xmlns:p14="http://schemas.microsoft.com/office/powerpoint/2010/main" val="27340555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209296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343408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267208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378968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Arrow: Curved Down 7">
            <a:extLst>
              <a:ext uri="{FF2B5EF4-FFF2-40B4-BE49-F238E27FC236}">
                <a16:creationId xmlns:a16="http://schemas.microsoft.com/office/drawing/2014/main" id="{8EE6405D-68A7-47D0-9EC6-53225F9378EC}"/>
              </a:ext>
            </a:extLst>
          </p:cNvPr>
          <p:cNvSpPr/>
          <p:nvPr/>
        </p:nvSpPr>
        <p:spPr>
          <a:xfrm>
            <a:off x="22250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TextBox 9">
            <a:extLst>
              <a:ext uri="{FF2B5EF4-FFF2-40B4-BE49-F238E27FC236}">
                <a16:creationId xmlns:a16="http://schemas.microsoft.com/office/drawing/2014/main" id="{1A430882-FA1E-4CFF-AD06-575237BF8F36}"/>
              </a:ext>
            </a:extLst>
          </p:cNvPr>
          <p:cNvSpPr txBox="1"/>
          <p:nvPr/>
        </p:nvSpPr>
        <p:spPr>
          <a:xfrm>
            <a:off x="6736080" y="3422412"/>
            <a:ext cx="2936240" cy="646331"/>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endParaRPr lang="en-IN" dirty="0"/>
          </a:p>
        </p:txBody>
      </p:sp>
      <p:sp>
        <p:nvSpPr>
          <p:cNvPr id="13" name="TextBox 12">
            <a:extLst>
              <a:ext uri="{FF2B5EF4-FFF2-40B4-BE49-F238E27FC236}">
                <a16:creationId xmlns:a16="http://schemas.microsoft.com/office/drawing/2014/main" id="{1DE227DC-67B6-49DB-857D-DB0773C84384}"/>
              </a:ext>
            </a:extLst>
          </p:cNvPr>
          <p:cNvSpPr txBox="1"/>
          <p:nvPr/>
        </p:nvSpPr>
        <p:spPr>
          <a:xfrm>
            <a:off x="1981200" y="5362972"/>
            <a:ext cx="497840" cy="369332"/>
          </a:xfrm>
          <a:prstGeom prst="rect">
            <a:avLst/>
          </a:prstGeom>
          <a:noFill/>
        </p:spPr>
        <p:txBody>
          <a:bodyPr wrap="square" rtlCol="0">
            <a:spAutoFit/>
          </a:bodyPr>
          <a:lstStyle/>
          <a:p>
            <a:r>
              <a:rPr lang="en-US" dirty="0"/>
              <a:t>x1</a:t>
            </a:r>
            <a:endParaRPr lang="en-IN" dirty="0"/>
          </a:p>
        </p:txBody>
      </p:sp>
      <p:sp>
        <p:nvSpPr>
          <p:cNvPr id="14" name="TextBox 13">
            <a:extLst>
              <a:ext uri="{FF2B5EF4-FFF2-40B4-BE49-F238E27FC236}">
                <a16:creationId xmlns:a16="http://schemas.microsoft.com/office/drawing/2014/main" id="{012B97ED-906E-4A79-854E-70C393F8EBE3}"/>
              </a:ext>
            </a:extLst>
          </p:cNvPr>
          <p:cNvSpPr txBox="1"/>
          <p:nvPr/>
        </p:nvSpPr>
        <p:spPr>
          <a:xfrm>
            <a:off x="3027680" y="5352812"/>
            <a:ext cx="497840" cy="369332"/>
          </a:xfrm>
          <a:prstGeom prst="rect">
            <a:avLst/>
          </a:prstGeom>
          <a:noFill/>
        </p:spPr>
        <p:txBody>
          <a:bodyPr wrap="square" rtlCol="0">
            <a:spAutoFit/>
          </a:bodyPr>
          <a:lstStyle/>
          <a:p>
            <a:r>
              <a:rPr lang="en-US" dirty="0"/>
              <a:t>x2</a:t>
            </a:r>
            <a:endParaRPr lang="en-IN" dirty="0"/>
          </a:p>
        </p:txBody>
      </p:sp>
    </p:spTree>
    <p:extLst>
      <p:ext uri="{BB962C8B-B14F-4D97-AF65-F5344CB8AC3E}">
        <p14:creationId xmlns:p14="http://schemas.microsoft.com/office/powerpoint/2010/main" val="26484396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311912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573024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377952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600456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Arrow: Curved Down 7">
            <a:extLst>
              <a:ext uri="{FF2B5EF4-FFF2-40B4-BE49-F238E27FC236}">
                <a16:creationId xmlns:a16="http://schemas.microsoft.com/office/drawing/2014/main" id="{8EE6405D-68A7-47D0-9EC6-53225F9378EC}"/>
              </a:ext>
            </a:extLst>
          </p:cNvPr>
          <p:cNvSpPr/>
          <p:nvPr/>
        </p:nvSpPr>
        <p:spPr>
          <a:xfrm>
            <a:off x="22250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755CBCCA-865C-4018-AE07-9C71D509CADE}"/>
              </a:ext>
            </a:extLst>
          </p:cNvPr>
          <p:cNvSpPr/>
          <p:nvPr/>
        </p:nvSpPr>
        <p:spPr>
          <a:xfrm>
            <a:off x="33934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Arrow: Curved Up 12">
            <a:extLst>
              <a:ext uri="{FF2B5EF4-FFF2-40B4-BE49-F238E27FC236}">
                <a16:creationId xmlns:a16="http://schemas.microsoft.com/office/drawing/2014/main" id="{6A8521CD-70CC-424B-BC77-7D5064892BA0}"/>
              </a:ext>
            </a:extLst>
          </p:cNvPr>
          <p:cNvSpPr/>
          <p:nvPr/>
        </p:nvSpPr>
        <p:spPr>
          <a:xfrm>
            <a:off x="3302000" y="53054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TextBox 13">
            <a:extLst>
              <a:ext uri="{FF2B5EF4-FFF2-40B4-BE49-F238E27FC236}">
                <a16:creationId xmlns:a16="http://schemas.microsoft.com/office/drawing/2014/main" id="{C880F104-37E9-4DB7-B3C3-C7BA9A7BAEE9}"/>
              </a:ext>
            </a:extLst>
          </p:cNvPr>
          <p:cNvSpPr txBox="1"/>
          <p:nvPr/>
        </p:nvSpPr>
        <p:spPr>
          <a:xfrm>
            <a:off x="7101840" y="3188732"/>
            <a:ext cx="2936240" cy="1200329"/>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endParaRPr lang="en-IN" dirty="0"/>
          </a:p>
        </p:txBody>
      </p:sp>
      <p:sp>
        <p:nvSpPr>
          <p:cNvPr id="15" name="TextBox 14">
            <a:extLst>
              <a:ext uri="{FF2B5EF4-FFF2-40B4-BE49-F238E27FC236}">
                <a16:creationId xmlns:a16="http://schemas.microsoft.com/office/drawing/2014/main" id="{16FAD943-85F7-4DE8-963F-94A0679BAB82}"/>
              </a:ext>
            </a:extLst>
          </p:cNvPr>
          <p:cNvSpPr txBox="1"/>
          <p:nvPr/>
        </p:nvSpPr>
        <p:spPr>
          <a:xfrm>
            <a:off x="1981200" y="5362972"/>
            <a:ext cx="497840" cy="369332"/>
          </a:xfrm>
          <a:prstGeom prst="rect">
            <a:avLst/>
          </a:prstGeom>
          <a:noFill/>
        </p:spPr>
        <p:txBody>
          <a:bodyPr wrap="square" rtlCol="0">
            <a:spAutoFit/>
          </a:bodyPr>
          <a:lstStyle/>
          <a:p>
            <a:r>
              <a:rPr lang="en-US" dirty="0"/>
              <a:t>x1</a:t>
            </a:r>
            <a:endParaRPr lang="en-IN" dirty="0"/>
          </a:p>
        </p:txBody>
      </p:sp>
      <p:sp>
        <p:nvSpPr>
          <p:cNvPr id="16" name="TextBox 15">
            <a:extLst>
              <a:ext uri="{FF2B5EF4-FFF2-40B4-BE49-F238E27FC236}">
                <a16:creationId xmlns:a16="http://schemas.microsoft.com/office/drawing/2014/main" id="{9573E3A9-B54D-419A-97D3-1E67B3ADC130}"/>
              </a:ext>
            </a:extLst>
          </p:cNvPr>
          <p:cNvSpPr txBox="1"/>
          <p:nvPr/>
        </p:nvSpPr>
        <p:spPr>
          <a:xfrm>
            <a:off x="3027680" y="5352812"/>
            <a:ext cx="497840" cy="369332"/>
          </a:xfrm>
          <a:prstGeom prst="rect">
            <a:avLst/>
          </a:prstGeom>
          <a:noFill/>
        </p:spPr>
        <p:txBody>
          <a:bodyPr wrap="square" rtlCol="0">
            <a:spAutoFit/>
          </a:bodyPr>
          <a:lstStyle/>
          <a:p>
            <a:r>
              <a:rPr lang="en-US" dirty="0"/>
              <a:t>x2</a:t>
            </a:r>
            <a:endParaRPr lang="en-IN" dirty="0"/>
          </a:p>
        </p:txBody>
      </p:sp>
      <p:sp>
        <p:nvSpPr>
          <p:cNvPr id="17" name="TextBox 16">
            <a:extLst>
              <a:ext uri="{FF2B5EF4-FFF2-40B4-BE49-F238E27FC236}">
                <a16:creationId xmlns:a16="http://schemas.microsoft.com/office/drawing/2014/main" id="{4DBC6E63-98D3-40FE-95CE-288B02EA22A8}"/>
              </a:ext>
            </a:extLst>
          </p:cNvPr>
          <p:cNvSpPr txBox="1"/>
          <p:nvPr/>
        </p:nvSpPr>
        <p:spPr>
          <a:xfrm>
            <a:off x="4196080" y="5291852"/>
            <a:ext cx="497840" cy="369332"/>
          </a:xfrm>
          <a:prstGeom prst="rect">
            <a:avLst/>
          </a:prstGeom>
          <a:noFill/>
        </p:spPr>
        <p:txBody>
          <a:bodyPr wrap="square" rtlCol="0">
            <a:spAutoFit/>
          </a:bodyPr>
          <a:lstStyle/>
          <a:p>
            <a:r>
              <a:rPr lang="en-US" dirty="0"/>
              <a:t>x3</a:t>
            </a:r>
            <a:endParaRPr lang="en-IN" dirty="0"/>
          </a:p>
        </p:txBody>
      </p:sp>
      <p:sp>
        <p:nvSpPr>
          <p:cNvPr id="18" name="TextBox 17">
            <a:extLst>
              <a:ext uri="{FF2B5EF4-FFF2-40B4-BE49-F238E27FC236}">
                <a16:creationId xmlns:a16="http://schemas.microsoft.com/office/drawing/2014/main" id="{F7817766-CEB2-4836-875F-7323906FC362}"/>
              </a:ext>
            </a:extLst>
          </p:cNvPr>
          <p:cNvSpPr txBox="1"/>
          <p:nvPr/>
        </p:nvSpPr>
        <p:spPr>
          <a:xfrm>
            <a:off x="5445760" y="5312172"/>
            <a:ext cx="497840" cy="369332"/>
          </a:xfrm>
          <a:prstGeom prst="rect">
            <a:avLst/>
          </a:prstGeom>
          <a:noFill/>
        </p:spPr>
        <p:txBody>
          <a:bodyPr wrap="square" rtlCol="0">
            <a:spAutoFit/>
          </a:bodyPr>
          <a:lstStyle/>
          <a:p>
            <a:r>
              <a:rPr lang="en-US" dirty="0"/>
              <a:t>x4</a:t>
            </a:r>
            <a:endParaRPr lang="en-IN" dirty="0"/>
          </a:p>
        </p:txBody>
      </p:sp>
    </p:spTree>
    <p:extLst>
      <p:ext uri="{BB962C8B-B14F-4D97-AF65-F5344CB8AC3E}">
        <p14:creationId xmlns:p14="http://schemas.microsoft.com/office/powerpoint/2010/main" val="4166051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415544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573024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488696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600456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Arrow: Curved Down 7">
            <a:extLst>
              <a:ext uri="{FF2B5EF4-FFF2-40B4-BE49-F238E27FC236}">
                <a16:creationId xmlns:a16="http://schemas.microsoft.com/office/drawing/2014/main" id="{8EE6405D-68A7-47D0-9EC6-53225F9378EC}"/>
              </a:ext>
            </a:extLst>
          </p:cNvPr>
          <p:cNvSpPr/>
          <p:nvPr/>
        </p:nvSpPr>
        <p:spPr>
          <a:xfrm>
            <a:off x="22250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755CBCCA-865C-4018-AE07-9C71D509CADE}"/>
              </a:ext>
            </a:extLst>
          </p:cNvPr>
          <p:cNvSpPr/>
          <p:nvPr/>
        </p:nvSpPr>
        <p:spPr>
          <a:xfrm>
            <a:off x="33934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Arrow: Curved Up 12">
            <a:extLst>
              <a:ext uri="{FF2B5EF4-FFF2-40B4-BE49-F238E27FC236}">
                <a16:creationId xmlns:a16="http://schemas.microsoft.com/office/drawing/2014/main" id="{6A8521CD-70CC-424B-BC77-7D5064892BA0}"/>
              </a:ext>
            </a:extLst>
          </p:cNvPr>
          <p:cNvSpPr/>
          <p:nvPr/>
        </p:nvSpPr>
        <p:spPr>
          <a:xfrm>
            <a:off x="3302000" y="53054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TextBox 13">
            <a:extLst>
              <a:ext uri="{FF2B5EF4-FFF2-40B4-BE49-F238E27FC236}">
                <a16:creationId xmlns:a16="http://schemas.microsoft.com/office/drawing/2014/main" id="{742D7E22-DC9F-4C5C-94B1-47641B5B3795}"/>
              </a:ext>
            </a:extLst>
          </p:cNvPr>
          <p:cNvSpPr txBox="1"/>
          <p:nvPr/>
        </p:nvSpPr>
        <p:spPr>
          <a:xfrm>
            <a:off x="7101840" y="3188732"/>
            <a:ext cx="2936240" cy="1200329"/>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endParaRPr lang="en-IN" dirty="0"/>
          </a:p>
        </p:txBody>
      </p:sp>
      <p:sp>
        <p:nvSpPr>
          <p:cNvPr id="15" name="TextBox 14">
            <a:extLst>
              <a:ext uri="{FF2B5EF4-FFF2-40B4-BE49-F238E27FC236}">
                <a16:creationId xmlns:a16="http://schemas.microsoft.com/office/drawing/2014/main" id="{9475D243-4710-4BD9-90D2-7FCB6672A9AE}"/>
              </a:ext>
            </a:extLst>
          </p:cNvPr>
          <p:cNvSpPr txBox="1"/>
          <p:nvPr/>
        </p:nvSpPr>
        <p:spPr>
          <a:xfrm>
            <a:off x="1981200" y="5362972"/>
            <a:ext cx="497840" cy="369332"/>
          </a:xfrm>
          <a:prstGeom prst="rect">
            <a:avLst/>
          </a:prstGeom>
          <a:noFill/>
        </p:spPr>
        <p:txBody>
          <a:bodyPr wrap="square" rtlCol="0">
            <a:spAutoFit/>
          </a:bodyPr>
          <a:lstStyle/>
          <a:p>
            <a:r>
              <a:rPr lang="en-US" dirty="0"/>
              <a:t>x1</a:t>
            </a:r>
            <a:endParaRPr lang="en-IN" dirty="0"/>
          </a:p>
        </p:txBody>
      </p:sp>
      <p:sp>
        <p:nvSpPr>
          <p:cNvPr id="16" name="TextBox 15">
            <a:extLst>
              <a:ext uri="{FF2B5EF4-FFF2-40B4-BE49-F238E27FC236}">
                <a16:creationId xmlns:a16="http://schemas.microsoft.com/office/drawing/2014/main" id="{73F294B1-62CE-481D-9BAF-43EFCB8A712A}"/>
              </a:ext>
            </a:extLst>
          </p:cNvPr>
          <p:cNvSpPr txBox="1"/>
          <p:nvPr/>
        </p:nvSpPr>
        <p:spPr>
          <a:xfrm>
            <a:off x="3027680" y="5352812"/>
            <a:ext cx="497840" cy="369332"/>
          </a:xfrm>
          <a:prstGeom prst="rect">
            <a:avLst/>
          </a:prstGeom>
          <a:noFill/>
        </p:spPr>
        <p:txBody>
          <a:bodyPr wrap="square" rtlCol="0">
            <a:spAutoFit/>
          </a:bodyPr>
          <a:lstStyle/>
          <a:p>
            <a:r>
              <a:rPr lang="en-US" dirty="0"/>
              <a:t>x2</a:t>
            </a:r>
            <a:endParaRPr lang="en-IN" dirty="0"/>
          </a:p>
        </p:txBody>
      </p:sp>
      <p:sp>
        <p:nvSpPr>
          <p:cNvPr id="17" name="TextBox 16">
            <a:extLst>
              <a:ext uri="{FF2B5EF4-FFF2-40B4-BE49-F238E27FC236}">
                <a16:creationId xmlns:a16="http://schemas.microsoft.com/office/drawing/2014/main" id="{18C031A1-FE5F-4DB6-9D19-62EE53B0200A}"/>
              </a:ext>
            </a:extLst>
          </p:cNvPr>
          <p:cNvSpPr txBox="1"/>
          <p:nvPr/>
        </p:nvSpPr>
        <p:spPr>
          <a:xfrm>
            <a:off x="4196080" y="5291852"/>
            <a:ext cx="497840" cy="369332"/>
          </a:xfrm>
          <a:prstGeom prst="rect">
            <a:avLst/>
          </a:prstGeom>
          <a:noFill/>
        </p:spPr>
        <p:txBody>
          <a:bodyPr wrap="square" rtlCol="0">
            <a:spAutoFit/>
          </a:bodyPr>
          <a:lstStyle/>
          <a:p>
            <a:r>
              <a:rPr lang="en-US" dirty="0"/>
              <a:t>x3</a:t>
            </a:r>
            <a:endParaRPr lang="en-IN" dirty="0"/>
          </a:p>
        </p:txBody>
      </p:sp>
      <p:sp>
        <p:nvSpPr>
          <p:cNvPr id="18" name="TextBox 17">
            <a:extLst>
              <a:ext uri="{FF2B5EF4-FFF2-40B4-BE49-F238E27FC236}">
                <a16:creationId xmlns:a16="http://schemas.microsoft.com/office/drawing/2014/main" id="{229CDE6C-78DE-42EC-BBE4-5763A0ABFF58}"/>
              </a:ext>
            </a:extLst>
          </p:cNvPr>
          <p:cNvSpPr txBox="1"/>
          <p:nvPr/>
        </p:nvSpPr>
        <p:spPr>
          <a:xfrm>
            <a:off x="5445760" y="5312172"/>
            <a:ext cx="497840" cy="369332"/>
          </a:xfrm>
          <a:prstGeom prst="rect">
            <a:avLst/>
          </a:prstGeom>
          <a:noFill/>
        </p:spPr>
        <p:txBody>
          <a:bodyPr wrap="square" rtlCol="0">
            <a:spAutoFit/>
          </a:bodyPr>
          <a:lstStyle/>
          <a:p>
            <a:r>
              <a:rPr lang="en-US" dirty="0"/>
              <a:t>x4</a:t>
            </a:r>
            <a:endParaRPr lang="en-IN" dirty="0"/>
          </a:p>
        </p:txBody>
      </p:sp>
    </p:spTree>
    <p:extLst>
      <p:ext uri="{BB962C8B-B14F-4D97-AF65-F5344CB8AC3E}">
        <p14:creationId xmlns:p14="http://schemas.microsoft.com/office/powerpoint/2010/main" val="25015032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536448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671576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599440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712216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Arrow: Curved Down 7">
            <a:extLst>
              <a:ext uri="{FF2B5EF4-FFF2-40B4-BE49-F238E27FC236}">
                <a16:creationId xmlns:a16="http://schemas.microsoft.com/office/drawing/2014/main" id="{8EE6405D-68A7-47D0-9EC6-53225F9378EC}"/>
              </a:ext>
            </a:extLst>
          </p:cNvPr>
          <p:cNvSpPr/>
          <p:nvPr/>
        </p:nvSpPr>
        <p:spPr>
          <a:xfrm>
            <a:off x="22250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755CBCCA-865C-4018-AE07-9C71D509CADE}"/>
              </a:ext>
            </a:extLst>
          </p:cNvPr>
          <p:cNvSpPr/>
          <p:nvPr/>
        </p:nvSpPr>
        <p:spPr>
          <a:xfrm>
            <a:off x="33934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Arrow: Curved Up 12">
            <a:extLst>
              <a:ext uri="{FF2B5EF4-FFF2-40B4-BE49-F238E27FC236}">
                <a16:creationId xmlns:a16="http://schemas.microsoft.com/office/drawing/2014/main" id="{6A8521CD-70CC-424B-BC77-7D5064892BA0}"/>
              </a:ext>
            </a:extLst>
          </p:cNvPr>
          <p:cNvSpPr/>
          <p:nvPr/>
        </p:nvSpPr>
        <p:spPr>
          <a:xfrm>
            <a:off x="3302000" y="53054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Arrow: Curved Down 13">
            <a:extLst>
              <a:ext uri="{FF2B5EF4-FFF2-40B4-BE49-F238E27FC236}">
                <a16:creationId xmlns:a16="http://schemas.microsoft.com/office/drawing/2014/main" id="{2EEAF0C2-9781-493C-B524-A1A8FB12CE73}"/>
              </a:ext>
            </a:extLst>
          </p:cNvPr>
          <p:cNvSpPr/>
          <p:nvPr/>
        </p:nvSpPr>
        <p:spPr>
          <a:xfrm>
            <a:off x="5598160" y="467360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Arrow: Curved Up 14">
            <a:extLst>
              <a:ext uri="{FF2B5EF4-FFF2-40B4-BE49-F238E27FC236}">
                <a16:creationId xmlns:a16="http://schemas.microsoft.com/office/drawing/2014/main" id="{6DD26E78-5475-4C52-A7A5-8377D8B76316}"/>
              </a:ext>
            </a:extLst>
          </p:cNvPr>
          <p:cNvSpPr/>
          <p:nvPr/>
        </p:nvSpPr>
        <p:spPr>
          <a:xfrm rot="10800000">
            <a:off x="1889760" y="444404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EB4AA3AD-04BC-427D-B756-E39AE633A256}"/>
              </a:ext>
            </a:extLst>
          </p:cNvPr>
          <p:cNvSpPr txBox="1"/>
          <p:nvPr/>
        </p:nvSpPr>
        <p:spPr>
          <a:xfrm>
            <a:off x="7376160" y="3188732"/>
            <a:ext cx="293624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IN" dirty="0" err="1"/>
              <a:t>NewLocation</a:t>
            </a:r>
            <a:r>
              <a:rPr lang="en-IN" dirty="0"/>
              <a:t>(F) = x5</a:t>
            </a:r>
          </a:p>
        </p:txBody>
      </p:sp>
      <p:sp>
        <p:nvSpPr>
          <p:cNvPr id="17" name="TextBox 16">
            <a:extLst>
              <a:ext uri="{FF2B5EF4-FFF2-40B4-BE49-F238E27FC236}">
                <a16:creationId xmlns:a16="http://schemas.microsoft.com/office/drawing/2014/main" id="{52550E80-E5D6-4749-B2C1-9564F6DBB06E}"/>
              </a:ext>
            </a:extLst>
          </p:cNvPr>
          <p:cNvSpPr txBox="1"/>
          <p:nvPr/>
        </p:nvSpPr>
        <p:spPr>
          <a:xfrm>
            <a:off x="1981200" y="5362972"/>
            <a:ext cx="497840" cy="369332"/>
          </a:xfrm>
          <a:prstGeom prst="rect">
            <a:avLst/>
          </a:prstGeom>
          <a:noFill/>
        </p:spPr>
        <p:txBody>
          <a:bodyPr wrap="square" rtlCol="0">
            <a:spAutoFit/>
          </a:bodyPr>
          <a:lstStyle/>
          <a:p>
            <a:r>
              <a:rPr lang="en-US" dirty="0"/>
              <a:t>x1</a:t>
            </a:r>
            <a:endParaRPr lang="en-IN" dirty="0"/>
          </a:p>
        </p:txBody>
      </p:sp>
      <p:sp>
        <p:nvSpPr>
          <p:cNvPr id="18" name="TextBox 17">
            <a:extLst>
              <a:ext uri="{FF2B5EF4-FFF2-40B4-BE49-F238E27FC236}">
                <a16:creationId xmlns:a16="http://schemas.microsoft.com/office/drawing/2014/main" id="{3F704C1B-4D39-4B35-9B34-50DF57963A50}"/>
              </a:ext>
            </a:extLst>
          </p:cNvPr>
          <p:cNvSpPr txBox="1"/>
          <p:nvPr/>
        </p:nvSpPr>
        <p:spPr>
          <a:xfrm>
            <a:off x="3027680" y="5352812"/>
            <a:ext cx="497840" cy="369332"/>
          </a:xfrm>
          <a:prstGeom prst="rect">
            <a:avLst/>
          </a:prstGeom>
          <a:noFill/>
        </p:spPr>
        <p:txBody>
          <a:bodyPr wrap="square" rtlCol="0">
            <a:spAutoFit/>
          </a:bodyPr>
          <a:lstStyle/>
          <a:p>
            <a:r>
              <a:rPr lang="en-US" dirty="0"/>
              <a:t>x2</a:t>
            </a:r>
            <a:endParaRPr lang="en-IN" dirty="0"/>
          </a:p>
        </p:txBody>
      </p:sp>
      <p:sp>
        <p:nvSpPr>
          <p:cNvPr id="20" name="TextBox 19">
            <a:extLst>
              <a:ext uri="{FF2B5EF4-FFF2-40B4-BE49-F238E27FC236}">
                <a16:creationId xmlns:a16="http://schemas.microsoft.com/office/drawing/2014/main" id="{5C7AD72B-976B-4947-A9C2-457BEE976E20}"/>
              </a:ext>
            </a:extLst>
          </p:cNvPr>
          <p:cNvSpPr txBox="1"/>
          <p:nvPr/>
        </p:nvSpPr>
        <p:spPr>
          <a:xfrm>
            <a:off x="4196080" y="5291852"/>
            <a:ext cx="497840" cy="369332"/>
          </a:xfrm>
          <a:prstGeom prst="rect">
            <a:avLst/>
          </a:prstGeom>
          <a:noFill/>
        </p:spPr>
        <p:txBody>
          <a:bodyPr wrap="square" rtlCol="0">
            <a:spAutoFit/>
          </a:bodyPr>
          <a:lstStyle/>
          <a:p>
            <a:r>
              <a:rPr lang="en-US" dirty="0"/>
              <a:t>x3</a:t>
            </a:r>
            <a:endParaRPr lang="en-IN" dirty="0"/>
          </a:p>
        </p:txBody>
      </p:sp>
      <p:sp>
        <p:nvSpPr>
          <p:cNvPr id="21" name="TextBox 20">
            <a:extLst>
              <a:ext uri="{FF2B5EF4-FFF2-40B4-BE49-F238E27FC236}">
                <a16:creationId xmlns:a16="http://schemas.microsoft.com/office/drawing/2014/main" id="{1C34C5D5-9CDE-4BC1-9224-2A4151A5942C}"/>
              </a:ext>
            </a:extLst>
          </p:cNvPr>
          <p:cNvSpPr txBox="1"/>
          <p:nvPr/>
        </p:nvSpPr>
        <p:spPr>
          <a:xfrm>
            <a:off x="5445760" y="5312172"/>
            <a:ext cx="497840" cy="369332"/>
          </a:xfrm>
          <a:prstGeom prst="rect">
            <a:avLst/>
          </a:prstGeom>
          <a:noFill/>
        </p:spPr>
        <p:txBody>
          <a:bodyPr wrap="square" rtlCol="0">
            <a:spAutoFit/>
          </a:bodyPr>
          <a:lstStyle/>
          <a:p>
            <a:r>
              <a:rPr lang="en-US" dirty="0"/>
              <a:t>x4</a:t>
            </a:r>
            <a:endParaRPr lang="en-IN" dirty="0"/>
          </a:p>
        </p:txBody>
      </p:sp>
      <p:sp>
        <p:nvSpPr>
          <p:cNvPr id="22" name="TextBox 21">
            <a:extLst>
              <a:ext uri="{FF2B5EF4-FFF2-40B4-BE49-F238E27FC236}">
                <a16:creationId xmlns:a16="http://schemas.microsoft.com/office/drawing/2014/main" id="{71B1ACCE-2F65-40D9-BFD4-2D5A60A86DFC}"/>
              </a:ext>
            </a:extLst>
          </p:cNvPr>
          <p:cNvSpPr txBox="1"/>
          <p:nvPr/>
        </p:nvSpPr>
        <p:spPr>
          <a:xfrm>
            <a:off x="6339840" y="5332492"/>
            <a:ext cx="497840" cy="369332"/>
          </a:xfrm>
          <a:prstGeom prst="rect">
            <a:avLst/>
          </a:prstGeom>
          <a:noFill/>
        </p:spPr>
        <p:txBody>
          <a:bodyPr wrap="square" rtlCol="0">
            <a:spAutoFit/>
          </a:bodyPr>
          <a:lstStyle/>
          <a:p>
            <a:r>
              <a:rPr lang="en-US" dirty="0"/>
              <a:t>x5</a:t>
            </a:r>
            <a:endParaRPr lang="en-IN" dirty="0"/>
          </a:p>
        </p:txBody>
      </p:sp>
    </p:spTree>
    <p:extLst>
      <p:ext uri="{BB962C8B-B14F-4D97-AF65-F5344CB8AC3E}">
        <p14:creationId xmlns:p14="http://schemas.microsoft.com/office/powerpoint/2010/main" val="31519089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D28C-E305-4ECB-BEF5-A0C43D7B1D9E}"/>
              </a:ext>
            </a:extLst>
          </p:cNvPr>
          <p:cNvSpPr>
            <a:spLocks noGrp="1"/>
          </p:cNvSpPr>
          <p:nvPr>
            <p:ph type="title"/>
          </p:nvPr>
        </p:nvSpPr>
        <p:spPr/>
        <p:txBody>
          <a:bodyPr/>
          <a:lstStyle/>
          <a:p>
            <a:r>
              <a:rPr lang="en-US" dirty="0"/>
              <a:t>Copying collector</a:t>
            </a:r>
            <a:endParaRPr lang="en-IN" dirty="0"/>
          </a:p>
        </p:txBody>
      </p:sp>
      <p:graphicFrame>
        <p:nvGraphicFramePr>
          <p:cNvPr id="4" name="Table 4">
            <a:extLst>
              <a:ext uri="{FF2B5EF4-FFF2-40B4-BE49-F238E27FC236}">
                <a16:creationId xmlns:a16="http://schemas.microsoft.com/office/drawing/2014/main" id="{802B9862-66C1-4790-9212-E2BA6AFA0AD2}"/>
              </a:ext>
            </a:extLst>
          </p:cNvPr>
          <p:cNvGraphicFramePr>
            <a:graphicFrameLocks noGrp="1"/>
          </p:cNvGraphicFramePr>
          <p:nvPr>
            <p:ph idx="1"/>
          </p:nvPr>
        </p:nvGraphicFramePr>
        <p:xfrm>
          <a:off x="1676400" y="219138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A</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G</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H</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cxnSp>
        <p:nvCxnSpPr>
          <p:cNvPr id="6" name="Straight Arrow Connector 5">
            <a:extLst>
              <a:ext uri="{FF2B5EF4-FFF2-40B4-BE49-F238E27FC236}">
                <a16:creationId xmlns:a16="http://schemas.microsoft.com/office/drawing/2014/main" id="{DD411378-7A2D-4E8F-AB6C-974A63BC67A7}"/>
              </a:ext>
            </a:extLst>
          </p:cNvPr>
          <p:cNvCxnSpPr/>
          <p:nvPr/>
        </p:nvCxnSpPr>
        <p:spPr>
          <a:xfrm flipV="1">
            <a:off x="2418080" y="2580640"/>
            <a:ext cx="914400" cy="629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BB33B91-0D27-49F2-9073-8D3B89CB2CC8}"/>
              </a:ext>
            </a:extLst>
          </p:cNvPr>
          <p:cNvSpPr txBox="1"/>
          <p:nvPr/>
        </p:nvSpPr>
        <p:spPr>
          <a:xfrm>
            <a:off x="1635760" y="3296920"/>
            <a:ext cx="1727200" cy="369332"/>
          </a:xfrm>
          <a:prstGeom prst="rect">
            <a:avLst/>
          </a:prstGeom>
          <a:noFill/>
        </p:spPr>
        <p:txBody>
          <a:bodyPr wrap="square" rtlCol="0">
            <a:spAutoFit/>
          </a:bodyPr>
          <a:lstStyle/>
          <a:p>
            <a:r>
              <a:rPr lang="en-US" dirty="0" err="1"/>
              <a:t>LVar.ref</a:t>
            </a:r>
            <a:r>
              <a:rPr lang="en-US" dirty="0"/>
              <a:t> = B</a:t>
            </a:r>
            <a:endParaRPr lang="en-IN" dirty="0"/>
          </a:p>
        </p:txBody>
      </p:sp>
      <p:sp>
        <p:nvSpPr>
          <p:cNvPr id="27" name="Arrow: Curved Down 26">
            <a:extLst>
              <a:ext uri="{FF2B5EF4-FFF2-40B4-BE49-F238E27FC236}">
                <a16:creationId xmlns:a16="http://schemas.microsoft.com/office/drawing/2014/main" id="{60AF3728-9FD9-490C-BAE9-C2A0F7D846CA}"/>
              </a:ext>
            </a:extLst>
          </p:cNvPr>
          <p:cNvSpPr/>
          <p:nvPr/>
        </p:nvSpPr>
        <p:spPr>
          <a:xfrm>
            <a:off x="356616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8" name="Arrow: Curved Down 27">
            <a:extLst>
              <a:ext uri="{FF2B5EF4-FFF2-40B4-BE49-F238E27FC236}">
                <a16:creationId xmlns:a16="http://schemas.microsoft.com/office/drawing/2014/main" id="{0680EAF2-8CC2-4A36-828A-74A047AAF626}"/>
              </a:ext>
            </a:extLst>
          </p:cNvPr>
          <p:cNvSpPr/>
          <p:nvPr/>
        </p:nvSpPr>
        <p:spPr>
          <a:xfrm>
            <a:off x="69291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9" name="Arrow: Curved Up 28">
            <a:extLst>
              <a:ext uri="{FF2B5EF4-FFF2-40B4-BE49-F238E27FC236}">
                <a16:creationId xmlns:a16="http://schemas.microsoft.com/office/drawing/2014/main" id="{7C98C747-3476-40D3-88DC-2996F23F101E}"/>
              </a:ext>
            </a:extLst>
          </p:cNvPr>
          <p:cNvSpPr/>
          <p:nvPr/>
        </p:nvSpPr>
        <p:spPr>
          <a:xfrm rot="10800000">
            <a:off x="3119120" y="169068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Curved Up 29">
            <a:extLst>
              <a:ext uri="{FF2B5EF4-FFF2-40B4-BE49-F238E27FC236}">
                <a16:creationId xmlns:a16="http://schemas.microsoft.com/office/drawing/2014/main" id="{99D626D3-0C98-45AC-B25B-0E45277AC6CD}"/>
              </a:ext>
            </a:extLst>
          </p:cNvPr>
          <p:cNvSpPr/>
          <p:nvPr/>
        </p:nvSpPr>
        <p:spPr>
          <a:xfrm>
            <a:off x="4612640" y="25622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1" name="Arrow: Curved Up 30">
            <a:extLst>
              <a:ext uri="{FF2B5EF4-FFF2-40B4-BE49-F238E27FC236}">
                <a16:creationId xmlns:a16="http://schemas.microsoft.com/office/drawing/2014/main" id="{9B2871DF-A34C-4187-84AA-007E48FA6E5E}"/>
              </a:ext>
            </a:extLst>
          </p:cNvPr>
          <p:cNvSpPr/>
          <p:nvPr/>
        </p:nvSpPr>
        <p:spPr>
          <a:xfrm rot="10800000">
            <a:off x="8818880" y="1937385"/>
            <a:ext cx="125984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Curved Up 31">
            <a:extLst>
              <a:ext uri="{FF2B5EF4-FFF2-40B4-BE49-F238E27FC236}">
                <a16:creationId xmlns:a16="http://schemas.microsoft.com/office/drawing/2014/main" id="{2895280F-CD03-40D2-A8D3-01E8FE40564E}"/>
              </a:ext>
            </a:extLst>
          </p:cNvPr>
          <p:cNvSpPr/>
          <p:nvPr/>
        </p:nvSpPr>
        <p:spPr>
          <a:xfrm rot="10800000">
            <a:off x="6563359" y="1593848"/>
            <a:ext cx="3967479" cy="58039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aphicFrame>
        <p:nvGraphicFramePr>
          <p:cNvPr id="12" name="Table 4">
            <a:extLst>
              <a:ext uri="{FF2B5EF4-FFF2-40B4-BE49-F238E27FC236}">
                <a16:creationId xmlns:a16="http://schemas.microsoft.com/office/drawing/2014/main" id="{94B3A2F7-36CF-424B-A6CD-7EC59B5E0AE9}"/>
              </a:ext>
            </a:extLst>
          </p:cNvPr>
          <p:cNvGraphicFramePr>
            <a:graphicFrameLocks/>
          </p:cNvGraphicFramePr>
          <p:nvPr/>
        </p:nvGraphicFramePr>
        <p:xfrm>
          <a:off x="1595120" y="4944745"/>
          <a:ext cx="8854440" cy="370840"/>
        </p:xfrm>
        <a:graphic>
          <a:graphicData uri="http://schemas.openxmlformats.org/drawingml/2006/table">
            <a:tbl>
              <a:tblPr firstRow="1" bandRow="1">
                <a:tableStyleId>{5C22544A-7EE6-4342-B048-85BDC9FD1C3A}</a:tableStyleId>
              </a:tblPr>
              <a:tblGrid>
                <a:gridCol w="1106805">
                  <a:extLst>
                    <a:ext uri="{9D8B030D-6E8A-4147-A177-3AD203B41FA5}">
                      <a16:colId xmlns:a16="http://schemas.microsoft.com/office/drawing/2014/main" val="3973167206"/>
                    </a:ext>
                  </a:extLst>
                </a:gridCol>
                <a:gridCol w="1106805">
                  <a:extLst>
                    <a:ext uri="{9D8B030D-6E8A-4147-A177-3AD203B41FA5}">
                      <a16:colId xmlns:a16="http://schemas.microsoft.com/office/drawing/2014/main" val="3559975600"/>
                    </a:ext>
                  </a:extLst>
                </a:gridCol>
                <a:gridCol w="1106805">
                  <a:extLst>
                    <a:ext uri="{9D8B030D-6E8A-4147-A177-3AD203B41FA5}">
                      <a16:colId xmlns:a16="http://schemas.microsoft.com/office/drawing/2014/main" val="3197224313"/>
                    </a:ext>
                  </a:extLst>
                </a:gridCol>
                <a:gridCol w="1106805">
                  <a:extLst>
                    <a:ext uri="{9D8B030D-6E8A-4147-A177-3AD203B41FA5}">
                      <a16:colId xmlns:a16="http://schemas.microsoft.com/office/drawing/2014/main" val="148446140"/>
                    </a:ext>
                  </a:extLst>
                </a:gridCol>
                <a:gridCol w="1106805">
                  <a:extLst>
                    <a:ext uri="{9D8B030D-6E8A-4147-A177-3AD203B41FA5}">
                      <a16:colId xmlns:a16="http://schemas.microsoft.com/office/drawing/2014/main" val="656912526"/>
                    </a:ext>
                  </a:extLst>
                </a:gridCol>
                <a:gridCol w="1106805">
                  <a:extLst>
                    <a:ext uri="{9D8B030D-6E8A-4147-A177-3AD203B41FA5}">
                      <a16:colId xmlns:a16="http://schemas.microsoft.com/office/drawing/2014/main" val="1883112410"/>
                    </a:ext>
                  </a:extLst>
                </a:gridCol>
                <a:gridCol w="1106805">
                  <a:extLst>
                    <a:ext uri="{9D8B030D-6E8A-4147-A177-3AD203B41FA5}">
                      <a16:colId xmlns:a16="http://schemas.microsoft.com/office/drawing/2014/main" val="2912894567"/>
                    </a:ext>
                  </a:extLst>
                </a:gridCol>
                <a:gridCol w="1106805">
                  <a:extLst>
                    <a:ext uri="{9D8B030D-6E8A-4147-A177-3AD203B41FA5}">
                      <a16:colId xmlns:a16="http://schemas.microsoft.com/office/drawing/2014/main" val="3498488922"/>
                    </a:ext>
                  </a:extLst>
                </a:gridCol>
              </a:tblGrid>
              <a:tr h="370840">
                <a:tc>
                  <a:txBody>
                    <a:bodyPr/>
                    <a:lstStyle/>
                    <a:p>
                      <a:pPr algn="ctr"/>
                      <a:r>
                        <a:rPr lang="en-US" dirty="0">
                          <a:solidFill>
                            <a:srgbClr val="FF0000"/>
                          </a:solidFill>
                        </a:rPr>
                        <a:t>B</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C</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D</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E</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a:solidFill>
                            <a:srgbClr val="FF0000"/>
                          </a:solidFill>
                        </a:rPr>
                        <a:t>F</a:t>
                      </a: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IN"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91157742"/>
                  </a:ext>
                </a:extLst>
              </a:tr>
            </a:tbl>
          </a:graphicData>
        </a:graphic>
      </p:graphicFrame>
      <p:sp>
        <p:nvSpPr>
          <p:cNvPr id="3" name="TextBox 2">
            <a:extLst>
              <a:ext uri="{FF2B5EF4-FFF2-40B4-BE49-F238E27FC236}">
                <a16:creationId xmlns:a16="http://schemas.microsoft.com/office/drawing/2014/main" id="{5CBE68F2-AA57-477F-8B0B-EDE4B3BF9EBC}"/>
              </a:ext>
            </a:extLst>
          </p:cNvPr>
          <p:cNvSpPr txBox="1"/>
          <p:nvPr/>
        </p:nvSpPr>
        <p:spPr>
          <a:xfrm>
            <a:off x="6471920" y="5699760"/>
            <a:ext cx="1483360" cy="369332"/>
          </a:xfrm>
          <a:prstGeom prst="rect">
            <a:avLst/>
          </a:prstGeom>
          <a:noFill/>
        </p:spPr>
        <p:txBody>
          <a:bodyPr wrap="square" rtlCol="0">
            <a:spAutoFit/>
          </a:bodyPr>
          <a:lstStyle/>
          <a:p>
            <a:r>
              <a:rPr lang="en-US" dirty="0"/>
              <a:t>Unscanned</a:t>
            </a:r>
          </a:p>
        </p:txBody>
      </p:sp>
      <p:sp>
        <p:nvSpPr>
          <p:cNvPr id="5" name="Arrow: Curved Down 4">
            <a:extLst>
              <a:ext uri="{FF2B5EF4-FFF2-40B4-BE49-F238E27FC236}">
                <a16:creationId xmlns:a16="http://schemas.microsoft.com/office/drawing/2014/main" id="{79C6C9C0-DA2F-4B61-ACA5-B01183FC6EA3}"/>
              </a:ext>
            </a:extLst>
          </p:cNvPr>
          <p:cNvSpPr/>
          <p:nvPr/>
        </p:nvSpPr>
        <p:spPr>
          <a:xfrm>
            <a:off x="4592320" y="191008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TextBox 8">
            <a:extLst>
              <a:ext uri="{FF2B5EF4-FFF2-40B4-BE49-F238E27FC236}">
                <a16:creationId xmlns:a16="http://schemas.microsoft.com/office/drawing/2014/main" id="{6DB730CD-79FA-4471-BC84-7479A8588856}"/>
              </a:ext>
            </a:extLst>
          </p:cNvPr>
          <p:cNvSpPr txBox="1"/>
          <p:nvPr/>
        </p:nvSpPr>
        <p:spPr>
          <a:xfrm>
            <a:off x="6715760" y="4389120"/>
            <a:ext cx="1483360" cy="369332"/>
          </a:xfrm>
          <a:prstGeom prst="rect">
            <a:avLst/>
          </a:prstGeom>
          <a:noFill/>
        </p:spPr>
        <p:txBody>
          <a:bodyPr wrap="square" rtlCol="0">
            <a:spAutoFit/>
          </a:bodyPr>
          <a:lstStyle/>
          <a:p>
            <a:r>
              <a:rPr lang="en-US" dirty="0"/>
              <a:t>Free</a:t>
            </a:r>
          </a:p>
        </p:txBody>
      </p:sp>
      <p:cxnSp>
        <p:nvCxnSpPr>
          <p:cNvPr id="11" name="Straight Arrow Connector 10">
            <a:extLst>
              <a:ext uri="{FF2B5EF4-FFF2-40B4-BE49-F238E27FC236}">
                <a16:creationId xmlns:a16="http://schemas.microsoft.com/office/drawing/2014/main" id="{F4E66BD4-89F3-4BC1-9FC6-4D9B0BE2F506}"/>
              </a:ext>
            </a:extLst>
          </p:cNvPr>
          <p:cNvCxnSpPr>
            <a:cxnSpLocks/>
          </p:cNvCxnSpPr>
          <p:nvPr/>
        </p:nvCxnSpPr>
        <p:spPr>
          <a:xfrm flipV="1">
            <a:off x="7101840" y="5315585"/>
            <a:ext cx="0" cy="38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A0BD60-6C82-41D4-85DE-207241EF8714}"/>
              </a:ext>
            </a:extLst>
          </p:cNvPr>
          <p:cNvCxnSpPr/>
          <p:nvPr/>
        </p:nvCxnSpPr>
        <p:spPr>
          <a:xfrm>
            <a:off x="7122160" y="4738132"/>
            <a:ext cx="0" cy="206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Arrow: Curved Down 7">
            <a:extLst>
              <a:ext uri="{FF2B5EF4-FFF2-40B4-BE49-F238E27FC236}">
                <a16:creationId xmlns:a16="http://schemas.microsoft.com/office/drawing/2014/main" id="{8EE6405D-68A7-47D0-9EC6-53225F9378EC}"/>
              </a:ext>
            </a:extLst>
          </p:cNvPr>
          <p:cNvSpPr/>
          <p:nvPr/>
        </p:nvSpPr>
        <p:spPr>
          <a:xfrm>
            <a:off x="22250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755CBCCA-865C-4018-AE07-9C71D509CADE}"/>
              </a:ext>
            </a:extLst>
          </p:cNvPr>
          <p:cNvSpPr/>
          <p:nvPr/>
        </p:nvSpPr>
        <p:spPr>
          <a:xfrm>
            <a:off x="3393440" y="466344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Arrow: Curved Up 12">
            <a:extLst>
              <a:ext uri="{FF2B5EF4-FFF2-40B4-BE49-F238E27FC236}">
                <a16:creationId xmlns:a16="http://schemas.microsoft.com/office/drawing/2014/main" id="{6A8521CD-70CC-424B-BC77-7D5064892BA0}"/>
              </a:ext>
            </a:extLst>
          </p:cNvPr>
          <p:cNvSpPr/>
          <p:nvPr/>
        </p:nvSpPr>
        <p:spPr>
          <a:xfrm>
            <a:off x="3302000" y="5305425"/>
            <a:ext cx="2042160" cy="2813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Arrow: Curved Down 13">
            <a:extLst>
              <a:ext uri="{FF2B5EF4-FFF2-40B4-BE49-F238E27FC236}">
                <a16:creationId xmlns:a16="http://schemas.microsoft.com/office/drawing/2014/main" id="{2EEAF0C2-9781-493C-B524-A1A8FB12CE73}"/>
              </a:ext>
            </a:extLst>
          </p:cNvPr>
          <p:cNvSpPr/>
          <p:nvPr/>
        </p:nvSpPr>
        <p:spPr>
          <a:xfrm>
            <a:off x="5598160" y="4673600"/>
            <a:ext cx="812800" cy="28130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Arrow: Curved Up 14">
            <a:extLst>
              <a:ext uri="{FF2B5EF4-FFF2-40B4-BE49-F238E27FC236}">
                <a16:creationId xmlns:a16="http://schemas.microsoft.com/office/drawing/2014/main" id="{6DD26E78-5475-4C52-A7A5-8377D8B76316}"/>
              </a:ext>
            </a:extLst>
          </p:cNvPr>
          <p:cNvSpPr/>
          <p:nvPr/>
        </p:nvSpPr>
        <p:spPr>
          <a:xfrm rot="10800000">
            <a:off x="1889760" y="4444048"/>
            <a:ext cx="3444240" cy="4937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TextBox 15">
            <a:extLst>
              <a:ext uri="{FF2B5EF4-FFF2-40B4-BE49-F238E27FC236}">
                <a16:creationId xmlns:a16="http://schemas.microsoft.com/office/drawing/2014/main" id="{3CB1A210-D20E-4F5D-B2C5-F9A874B6F130}"/>
              </a:ext>
            </a:extLst>
          </p:cNvPr>
          <p:cNvSpPr txBox="1"/>
          <p:nvPr/>
        </p:nvSpPr>
        <p:spPr>
          <a:xfrm>
            <a:off x="7376160" y="3188732"/>
            <a:ext cx="2936240" cy="1477328"/>
          </a:xfrm>
          <a:prstGeom prst="rect">
            <a:avLst/>
          </a:prstGeom>
          <a:noFill/>
        </p:spPr>
        <p:txBody>
          <a:bodyPr wrap="square" rtlCol="0">
            <a:spAutoFit/>
          </a:bodyPr>
          <a:lstStyle/>
          <a:p>
            <a:r>
              <a:rPr lang="en-US" dirty="0" err="1"/>
              <a:t>NewLocation</a:t>
            </a:r>
            <a:r>
              <a:rPr lang="en-US" dirty="0"/>
              <a:t>(B) = x1</a:t>
            </a:r>
          </a:p>
          <a:p>
            <a:r>
              <a:rPr lang="en-US" dirty="0" err="1"/>
              <a:t>NewLocation</a:t>
            </a:r>
            <a:r>
              <a:rPr lang="en-US" dirty="0"/>
              <a:t>(C) = x2</a:t>
            </a:r>
          </a:p>
          <a:p>
            <a:r>
              <a:rPr lang="en-US" dirty="0" err="1"/>
              <a:t>NewLocation</a:t>
            </a:r>
            <a:r>
              <a:rPr lang="en-US" dirty="0"/>
              <a:t>(D) = x3</a:t>
            </a:r>
          </a:p>
          <a:p>
            <a:r>
              <a:rPr lang="en-US" dirty="0" err="1"/>
              <a:t>NewLocation</a:t>
            </a:r>
            <a:r>
              <a:rPr lang="en-US" dirty="0"/>
              <a:t>(E) = x4</a:t>
            </a:r>
          </a:p>
          <a:p>
            <a:r>
              <a:rPr lang="en-IN" dirty="0" err="1"/>
              <a:t>NewLocation</a:t>
            </a:r>
            <a:r>
              <a:rPr lang="en-IN" dirty="0"/>
              <a:t>(F) = x5</a:t>
            </a:r>
          </a:p>
        </p:txBody>
      </p:sp>
      <p:sp>
        <p:nvSpPr>
          <p:cNvPr id="17" name="TextBox 16">
            <a:extLst>
              <a:ext uri="{FF2B5EF4-FFF2-40B4-BE49-F238E27FC236}">
                <a16:creationId xmlns:a16="http://schemas.microsoft.com/office/drawing/2014/main" id="{D9FB08F2-2625-451F-8E70-804BBCBF9448}"/>
              </a:ext>
            </a:extLst>
          </p:cNvPr>
          <p:cNvSpPr txBox="1"/>
          <p:nvPr/>
        </p:nvSpPr>
        <p:spPr>
          <a:xfrm>
            <a:off x="1981200" y="5362972"/>
            <a:ext cx="497840" cy="369332"/>
          </a:xfrm>
          <a:prstGeom prst="rect">
            <a:avLst/>
          </a:prstGeom>
          <a:noFill/>
        </p:spPr>
        <p:txBody>
          <a:bodyPr wrap="square" rtlCol="0">
            <a:spAutoFit/>
          </a:bodyPr>
          <a:lstStyle/>
          <a:p>
            <a:r>
              <a:rPr lang="en-US" dirty="0"/>
              <a:t>x1</a:t>
            </a:r>
            <a:endParaRPr lang="en-IN" dirty="0"/>
          </a:p>
        </p:txBody>
      </p:sp>
      <p:sp>
        <p:nvSpPr>
          <p:cNvPr id="18" name="TextBox 17">
            <a:extLst>
              <a:ext uri="{FF2B5EF4-FFF2-40B4-BE49-F238E27FC236}">
                <a16:creationId xmlns:a16="http://schemas.microsoft.com/office/drawing/2014/main" id="{81E08F87-AE9B-4D6B-A88A-FBE77AA0CE7A}"/>
              </a:ext>
            </a:extLst>
          </p:cNvPr>
          <p:cNvSpPr txBox="1"/>
          <p:nvPr/>
        </p:nvSpPr>
        <p:spPr>
          <a:xfrm>
            <a:off x="3027680" y="5352812"/>
            <a:ext cx="497840" cy="369332"/>
          </a:xfrm>
          <a:prstGeom prst="rect">
            <a:avLst/>
          </a:prstGeom>
          <a:noFill/>
        </p:spPr>
        <p:txBody>
          <a:bodyPr wrap="square" rtlCol="0">
            <a:spAutoFit/>
          </a:bodyPr>
          <a:lstStyle/>
          <a:p>
            <a:r>
              <a:rPr lang="en-US" dirty="0"/>
              <a:t>x2</a:t>
            </a:r>
            <a:endParaRPr lang="en-IN" dirty="0"/>
          </a:p>
        </p:txBody>
      </p:sp>
      <p:sp>
        <p:nvSpPr>
          <p:cNvPr id="20" name="TextBox 19">
            <a:extLst>
              <a:ext uri="{FF2B5EF4-FFF2-40B4-BE49-F238E27FC236}">
                <a16:creationId xmlns:a16="http://schemas.microsoft.com/office/drawing/2014/main" id="{91E56B5E-28C1-4E16-88B8-5DBCD5A3902F}"/>
              </a:ext>
            </a:extLst>
          </p:cNvPr>
          <p:cNvSpPr txBox="1"/>
          <p:nvPr/>
        </p:nvSpPr>
        <p:spPr>
          <a:xfrm>
            <a:off x="4196080" y="5291852"/>
            <a:ext cx="497840" cy="369332"/>
          </a:xfrm>
          <a:prstGeom prst="rect">
            <a:avLst/>
          </a:prstGeom>
          <a:noFill/>
        </p:spPr>
        <p:txBody>
          <a:bodyPr wrap="square" rtlCol="0">
            <a:spAutoFit/>
          </a:bodyPr>
          <a:lstStyle/>
          <a:p>
            <a:r>
              <a:rPr lang="en-US" dirty="0"/>
              <a:t>x3</a:t>
            </a:r>
            <a:endParaRPr lang="en-IN" dirty="0"/>
          </a:p>
        </p:txBody>
      </p:sp>
      <p:sp>
        <p:nvSpPr>
          <p:cNvPr id="21" name="TextBox 20">
            <a:extLst>
              <a:ext uri="{FF2B5EF4-FFF2-40B4-BE49-F238E27FC236}">
                <a16:creationId xmlns:a16="http://schemas.microsoft.com/office/drawing/2014/main" id="{C0A03DEB-1400-4FC8-97E2-15F0BF9B36F7}"/>
              </a:ext>
            </a:extLst>
          </p:cNvPr>
          <p:cNvSpPr txBox="1"/>
          <p:nvPr/>
        </p:nvSpPr>
        <p:spPr>
          <a:xfrm>
            <a:off x="5445760" y="5312172"/>
            <a:ext cx="497840" cy="369332"/>
          </a:xfrm>
          <a:prstGeom prst="rect">
            <a:avLst/>
          </a:prstGeom>
          <a:noFill/>
        </p:spPr>
        <p:txBody>
          <a:bodyPr wrap="square" rtlCol="0">
            <a:spAutoFit/>
          </a:bodyPr>
          <a:lstStyle/>
          <a:p>
            <a:r>
              <a:rPr lang="en-US" dirty="0"/>
              <a:t>x4</a:t>
            </a:r>
            <a:endParaRPr lang="en-IN" dirty="0"/>
          </a:p>
        </p:txBody>
      </p:sp>
      <p:sp>
        <p:nvSpPr>
          <p:cNvPr id="22" name="TextBox 21">
            <a:extLst>
              <a:ext uri="{FF2B5EF4-FFF2-40B4-BE49-F238E27FC236}">
                <a16:creationId xmlns:a16="http://schemas.microsoft.com/office/drawing/2014/main" id="{8D3B3859-5751-49D8-BCE2-B471DEAAFD0F}"/>
              </a:ext>
            </a:extLst>
          </p:cNvPr>
          <p:cNvSpPr txBox="1"/>
          <p:nvPr/>
        </p:nvSpPr>
        <p:spPr>
          <a:xfrm>
            <a:off x="6339840" y="5332492"/>
            <a:ext cx="497840" cy="369332"/>
          </a:xfrm>
          <a:prstGeom prst="rect">
            <a:avLst/>
          </a:prstGeom>
          <a:noFill/>
        </p:spPr>
        <p:txBody>
          <a:bodyPr wrap="square" rtlCol="0">
            <a:spAutoFit/>
          </a:bodyPr>
          <a:lstStyle/>
          <a:p>
            <a:r>
              <a:rPr lang="en-US" dirty="0"/>
              <a:t>x5</a:t>
            </a:r>
            <a:endParaRPr lang="en-IN" dirty="0"/>
          </a:p>
        </p:txBody>
      </p:sp>
    </p:spTree>
    <p:extLst>
      <p:ext uri="{BB962C8B-B14F-4D97-AF65-F5344CB8AC3E}">
        <p14:creationId xmlns:p14="http://schemas.microsoft.com/office/powerpoint/2010/main" val="5072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AD6C-7E75-4193-8C1C-20B81F92C736}"/>
              </a:ext>
            </a:extLst>
          </p:cNvPr>
          <p:cNvSpPr>
            <a:spLocks noGrp="1"/>
          </p:cNvSpPr>
          <p:nvPr>
            <p:ph type="title"/>
          </p:nvPr>
        </p:nvSpPr>
        <p:spPr/>
        <p:txBody>
          <a:bodyPr/>
          <a:lstStyle/>
          <a:p>
            <a:r>
              <a:rPr lang="en-US" dirty="0"/>
              <a:t>Root set</a:t>
            </a:r>
            <a:endParaRPr lang="en-IN" dirty="0"/>
          </a:p>
        </p:txBody>
      </p:sp>
      <p:sp>
        <p:nvSpPr>
          <p:cNvPr id="3" name="Content Placeholder 2">
            <a:extLst>
              <a:ext uri="{FF2B5EF4-FFF2-40B4-BE49-F238E27FC236}">
                <a16:creationId xmlns:a16="http://schemas.microsoft.com/office/drawing/2014/main" id="{5B04BD80-6116-4CF2-B9D1-9ED30554F00E}"/>
              </a:ext>
            </a:extLst>
          </p:cNvPr>
          <p:cNvSpPr>
            <a:spLocks noGrp="1"/>
          </p:cNvSpPr>
          <p:nvPr>
            <p:ph idx="1"/>
          </p:nvPr>
        </p:nvSpPr>
        <p:spPr/>
        <p:txBody>
          <a:bodyPr/>
          <a:lstStyle/>
          <a:p>
            <a:r>
              <a:rPr lang="en-US" dirty="0"/>
              <a:t>The compiler also generates information about the addresses of the global variables fields that may contain references</a:t>
            </a:r>
          </a:p>
          <a:p>
            <a:endParaRPr lang="en-US" dirty="0"/>
          </a:p>
          <a:p>
            <a:r>
              <a:rPr lang="en-US" dirty="0"/>
              <a:t>Heap objects that can be reached directly via global variables without any pointer dereference are also part of the root set</a:t>
            </a:r>
            <a:endParaRPr lang="en-IN" dirty="0"/>
          </a:p>
        </p:txBody>
      </p:sp>
    </p:spTree>
    <p:extLst>
      <p:ext uri="{BB962C8B-B14F-4D97-AF65-F5344CB8AC3E}">
        <p14:creationId xmlns:p14="http://schemas.microsoft.com/office/powerpoint/2010/main" val="38209395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8771-19E1-FD7E-B339-6AC97CC838EC}"/>
              </a:ext>
            </a:extLst>
          </p:cNvPr>
          <p:cNvSpPr>
            <a:spLocks noGrp="1"/>
          </p:cNvSpPr>
          <p:nvPr>
            <p:ph type="title"/>
          </p:nvPr>
        </p:nvSpPr>
        <p:spPr/>
        <p:txBody>
          <a:bodyPr/>
          <a:lstStyle/>
          <a:p>
            <a:r>
              <a:rPr lang="en-US" dirty="0"/>
              <a:t>Mark and Compact vs. Copying Collector</a:t>
            </a:r>
            <a:endParaRPr lang="en-IN" dirty="0"/>
          </a:p>
        </p:txBody>
      </p:sp>
      <p:sp>
        <p:nvSpPr>
          <p:cNvPr id="3" name="Text Placeholder 2">
            <a:extLst>
              <a:ext uri="{FF2B5EF4-FFF2-40B4-BE49-F238E27FC236}">
                <a16:creationId xmlns:a16="http://schemas.microsoft.com/office/drawing/2014/main" id="{8F7C2B44-7CC0-7823-3168-DF736AE91EB3}"/>
              </a:ext>
            </a:extLst>
          </p:cNvPr>
          <p:cNvSpPr>
            <a:spLocks noGrp="1"/>
          </p:cNvSpPr>
          <p:nvPr>
            <p:ph type="body" idx="1"/>
          </p:nvPr>
        </p:nvSpPr>
        <p:spPr/>
        <p:txBody>
          <a:bodyPr/>
          <a:lstStyle/>
          <a:p>
            <a:r>
              <a:rPr lang="en-US" dirty="0"/>
              <a:t>Mark and Compact</a:t>
            </a:r>
            <a:endParaRPr lang="en-IN" dirty="0"/>
          </a:p>
        </p:txBody>
      </p:sp>
      <p:sp>
        <p:nvSpPr>
          <p:cNvPr id="4" name="Content Placeholder 3">
            <a:extLst>
              <a:ext uri="{FF2B5EF4-FFF2-40B4-BE49-F238E27FC236}">
                <a16:creationId xmlns:a16="http://schemas.microsoft.com/office/drawing/2014/main" id="{49A8C488-8743-E6A7-7990-5B559D6C9A17}"/>
              </a:ext>
            </a:extLst>
          </p:cNvPr>
          <p:cNvSpPr>
            <a:spLocks noGrp="1"/>
          </p:cNvSpPr>
          <p:nvPr>
            <p:ph sz="half" idx="2"/>
          </p:nvPr>
        </p:nvSpPr>
        <p:spPr/>
        <p:txBody>
          <a:bodyPr>
            <a:normAutofit/>
          </a:bodyPr>
          <a:lstStyle/>
          <a:p>
            <a:r>
              <a:rPr lang="en-US" dirty="0"/>
              <a:t>Traverse all objects</a:t>
            </a:r>
          </a:p>
          <a:p>
            <a:endParaRPr lang="en-US" dirty="0"/>
          </a:p>
          <a:p>
            <a:r>
              <a:rPr lang="en-IN" dirty="0"/>
              <a:t>Two consecutive objects in the old heap remain consecutive in the compacted heap</a:t>
            </a:r>
          </a:p>
          <a:p>
            <a:endParaRPr lang="en-IN" dirty="0"/>
          </a:p>
          <a:p>
            <a:r>
              <a:rPr lang="en-IN" dirty="0"/>
              <a:t>Spatial locality is preserved</a:t>
            </a:r>
          </a:p>
        </p:txBody>
      </p:sp>
      <p:sp>
        <p:nvSpPr>
          <p:cNvPr id="5" name="Text Placeholder 4">
            <a:extLst>
              <a:ext uri="{FF2B5EF4-FFF2-40B4-BE49-F238E27FC236}">
                <a16:creationId xmlns:a16="http://schemas.microsoft.com/office/drawing/2014/main" id="{96DC56E1-6F13-02E3-A00A-DB2C6A117D97}"/>
              </a:ext>
            </a:extLst>
          </p:cNvPr>
          <p:cNvSpPr>
            <a:spLocks noGrp="1"/>
          </p:cNvSpPr>
          <p:nvPr>
            <p:ph type="body" sz="quarter" idx="3"/>
          </p:nvPr>
        </p:nvSpPr>
        <p:spPr/>
        <p:txBody>
          <a:bodyPr/>
          <a:lstStyle/>
          <a:p>
            <a:r>
              <a:rPr lang="en-US" dirty="0"/>
              <a:t>Copying Collector</a:t>
            </a:r>
            <a:endParaRPr lang="en-IN" dirty="0"/>
          </a:p>
        </p:txBody>
      </p:sp>
      <p:sp>
        <p:nvSpPr>
          <p:cNvPr id="6" name="Content Placeholder 5">
            <a:extLst>
              <a:ext uri="{FF2B5EF4-FFF2-40B4-BE49-F238E27FC236}">
                <a16:creationId xmlns:a16="http://schemas.microsoft.com/office/drawing/2014/main" id="{3B5016AB-EBA6-C7C2-C922-01E5987DCB11}"/>
              </a:ext>
            </a:extLst>
          </p:cNvPr>
          <p:cNvSpPr>
            <a:spLocks noGrp="1"/>
          </p:cNvSpPr>
          <p:nvPr>
            <p:ph sz="quarter" idx="4"/>
          </p:nvPr>
        </p:nvSpPr>
        <p:spPr>
          <a:xfrm>
            <a:off x="6172199" y="2505075"/>
            <a:ext cx="5519791" cy="3684588"/>
          </a:xfrm>
        </p:spPr>
        <p:txBody>
          <a:bodyPr>
            <a:normAutofit/>
          </a:bodyPr>
          <a:lstStyle/>
          <a:p>
            <a:r>
              <a:rPr lang="en-US" dirty="0"/>
              <a:t>Traverse only those objects that are reachable</a:t>
            </a:r>
          </a:p>
          <a:p>
            <a:r>
              <a:rPr lang="en-US" dirty="0"/>
              <a:t>Two consecutive objects in the old heap may not remain consecutive in the compacted heap</a:t>
            </a:r>
          </a:p>
          <a:p>
            <a:endParaRPr lang="en-US" dirty="0"/>
          </a:p>
          <a:p>
            <a:r>
              <a:rPr lang="en-US" dirty="0"/>
              <a:t>Spatial locality may not be preserved</a:t>
            </a:r>
          </a:p>
          <a:p>
            <a:endParaRPr lang="en-US" dirty="0"/>
          </a:p>
          <a:p>
            <a:endParaRPr lang="en-IN" dirty="0"/>
          </a:p>
        </p:txBody>
      </p:sp>
    </p:spTree>
    <p:extLst>
      <p:ext uri="{BB962C8B-B14F-4D97-AF65-F5344CB8AC3E}">
        <p14:creationId xmlns:p14="http://schemas.microsoft.com/office/powerpoint/2010/main" val="1093675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F270-79CC-9AA4-7185-AF90DB3D53BF}"/>
              </a:ext>
            </a:extLst>
          </p:cNvPr>
          <p:cNvSpPr>
            <a:spLocks noGrp="1"/>
          </p:cNvSpPr>
          <p:nvPr>
            <p:ph type="title"/>
          </p:nvPr>
        </p:nvSpPr>
        <p:spPr/>
        <p:txBody>
          <a:bodyPr/>
          <a:lstStyle/>
          <a:p>
            <a:r>
              <a:rPr lang="en-US" dirty="0"/>
              <a:t>Concurrency</a:t>
            </a:r>
            <a:endParaRPr lang="en-IN" dirty="0"/>
          </a:p>
        </p:txBody>
      </p:sp>
      <p:sp>
        <p:nvSpPr>
          <p:cNvPr id="3" name="Text Placeholder 2">
            <a:extLst>
              <a:ext uri="{FF2B5EF4-FFF2-40B4-BE49-F238E27FC236}">
                <a16:creationId xmlns:a16="http://schemas.microsoft.com/office/drawing/2014/main" id="{BEF4F7B4-E772-9E2B-F95B-9A8E7817B9B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388837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392E-8A13-A522-DB82-887388084012}"/>
              </a:ext>
            </a:extLst>
          </p:cNvPr>
          <p:cNvSpPr>
            <a:spLocks noGrp="1"/>
          </p:cNvSpPr>
          <p:nvPr>
            <p:ph type="title"/>
          </p:nvPr>
        </p:nvSpPr>
        <p:spPr/>
        <p:txBody>
          <a:bodyPr/>
          <a:lstStyle/>
          <a:p>
            <a:r>
              <a:rPr lang="en-US" dirty="0"/>
              <a:t>Concurrency</a:t>
            </a:r>
            <a:endParaRPr lang="en-IN" dirty="0"/>
          </a:p>
        </p:txBody>
      </p:sp>
      <p:sp>
        <p:nvSpPr>
          <p:cNvPr id="3" name="Content Placeholder 2">
            <a:extLst>
              <a:ext uri="{FF2B5EF4-FFF2-40B4-BE49-F238E27FC236}">
                <a16:creationId xmlns:a16="http://schemas.microsoft.com/office/drawing/2014/main" id="{C079E9D6-3B84-3913-288A-502820948B5A}"/>
              </a:ext>
            </a:extLst>
          </p:cNvPr>
          <p:cNvSpPr>
            <a:spLocks noGrp="1"/>
          </p:cNvSpPr>
          <p:nvPr>
            <p:ph idx="1"/>
          </p:nvPr>
        </p:nvSpPr>
        <p:spPr/>
        <p:txBody>
          <a:bodyPr>
            <a:normAutofit fontScale="92500" lnSpcReduction="20000"/>
          </a:bodyPr>
          <a:lstStyle/>
          <a:p>
            <a:pPr marL="0" indent="0">
              <a:buNone/>
            </a:pPr>
            <a:r>
              <a:rPr lang="en-US" dirty="0"/>
              <a:t>int </a:t>
            </a:r>
            <a:r>
              <a:rPr lang="en-US" dirty="0" err="1"/>
              <a:t>i</a:t>
            </a:r>
            <a:r>
              <a:rPr lang="en-US" dirty="0"/>
              <a:t> = 10;</a:t>
            </a:r>
          </a:p>
          <a:p>
            <a:pPr marL="0" indent="0">
              <a:buNone/>
            </a:pPr>
            <a:r>
              <a:rPr lang="en-US" dirty="0"/>
              <a:t>void T1()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(“T1: %d\n”, </a:t>
            </a:r>
            <a:r>
              <a:rPr lang="en-US" dirty="0" err="1"/>
              <a:t>i</a:t>
            </a:r>
            <a:r>
              <a:rPr lang="en-US" dirty="0"/>
              <a:t>);</a:t>
            </a:r>
          </a:p>
          <a:p>
            <a:pPr marL="0" indent="0">
              <a:buNone/>
            </a:pPr>
            <a:r>
              <a:rPr lang="en-US" dirty="0"/>
              <a:t>}</a:t>
            </a:r>
          </a:p>
          <a:p>
            <a:pPr marL="0" indent="0">
              <a:buNone/>
            </a:pPr>
            <a:endParaRPr lang="en-US" dirty="0"/>
          </a:p>
          <a:p>
            <a:pPr marL="0" indent="0">
              <a:buNone/>
            </a:pPr>
            <a:r>
              <a:rPr lang="en-US" dirty="0"/>
              <a:t>void T2()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(“T2: %d\n”, </a:t>
            </a:r>
            <a:r>
              <a:rPr lang="en-US" dirty="0" err="1"/>
              <a:t>i</a:t>
            </a:r>
            <a:r>
              <a:rPr lang="en-US" dirty="0"/>
              <a:t>);</a:t>
            </a:r>
          </a:p>
          <a:p>
            <a:pPr marL="0" indent="0">
              <a:buNone/>
            </a:pPr>
            <a:r>
              <a:rPr lang="en-US" dirty="0"/>
              <a:t>}</a:t>
            </a:r>
            <a:endParaRPr lang="en-IN" dirty="0"/>
          </a:p>
          <a:p>
            <a:pPr marL="0" indent="0">
              <a:buNone/>
            </a:pPr>
            <a:endParaRPr lang="en-IN" dirty="0"/>
          </a:p>
        </p:txBody>
      </p:sp>
      <p:sp>
        <p:nvSpPr>
          <p:cNvPr id="4" name="TextBox 3">
            <a:extLst>
              <a:ext uri="{FF2B5EF4-FFF2-40B4-BE49-F238E27FC236}">
                <a16:creationId xmlns:a16="http://schemas.microsoft.com/office/drawing/2014/main" id="{C1C49EE4-D837-C029-D1B1-FEE5133A5A85}"/>
              </a:ext>
            </a:extLst>
          </p:cNvPr>
          <p:cNvSpPr txBox="1"/>
          <p:nvPr/>
        </p:nvSpPr>
        <p:spPr>
          <a:xfrm>
            <a:off x="6174769" y="2352782"/>
            <a:ext cx="3349375" cy="923330"/>
          </a:xfrm>
          <a:prstGeom prst="rect">
            <a:avLst/>
          </a:prstGeom>
          <a:noFill/>
        </p:spPr>
        <p:txBody>
          <a:bodyPr wrap="square" rtlCol="0">
            <a:spAutoFit/>
          </a:bodyPr>
          <a:lstStyle/>
          <a:p>
            <a:r>
              <a:rPr lang="en-US" dirty="0">
                <a:latin typeface="Consolas" panose="020B0609020204030204" pitchFamily="49" charset="0"/>
              </a:rPr>
              <a:t>If T1 and T2 are running concurrently, what are the possible outputs?</a:t>
            </a:r>
            <a:endParaRPr lang="en-IN" dirty="0">
              <a:latin typeface="Consolas" panose="020B0609020204030204" pitchFamily="49" charset="0"/>
            </a:endParaRPr>
          </a:p>
        </p:txBody>
      </p:sp>
    </p:spTree>
    <p:extLst>
      <p:ext uri="{BB962C8B-B14F-4D97-AF65-F5344CB8AC3E}">
        <p14:creationId xmlns:p14="http://schemas.microsoft.com/office/powerpoint/2010/main" val="23783900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392E-8A13-A522-DB82-887388084012}"/>
              </a:ext>
            </a:extLst>
          </p:cNvPr>
          <p:cNvSpPr>
            <a:spLocks noGrp="1"/>
          </p:cNvSpPr>
          <p:nvPr>
            <p:ph type="title"/>
          </p:nvPr>
        </p:nvSpPr>
        <p:spPr/>
        <p:txBody>
          <a:bodyPr/>
          <a:lstStyle/>
          <a:p>
            <a:r>
              <a:rPr lang="en-US" dirty="0"/>
              <a:t>Concurrency</a:t>
            </a:r>
            <a:endParaRPr lang="en-IN" dirty="0"/>
          </a:p>
        </p:txBody>
      </p:sp>
      <p:sp>
        <p:nvSpPr>
          <p:cNvPr id="3" name="Content Placeholder 2">
            <a:extLst>
              <a:ext uri="{FF2B5EF4-FFF2-40B4-BE49-F238E27FC236}">
                <a16:creationId xmlns:a16="http://schemas.microsoft.com/office/drawing/2014/main" id="{C079E9D6-3B84-3913-288A-502820948B5A}"/>
              </a:ext>
            </a:extLst>
          </p:cNvPr>
          <p:cNvSpPr>
            <a:spLocks noGrp="1"/>
          </p:cNvSpPr>
          <p:nvPr>
            <p:ph idx="1"/>
          </p:nvPr>
        </p:nvSpPr>
        <p:spPr/>
        <p:txBody>
          <a:bodyPr>
            <a:normAutofit fontScale="92500" lnSpcReduction="20000"/>
          </a:bodyPr>
          <a:lstStyle/>
          <a:p>
            <a:pPr marL="0" indent="0">
              <a:buNone/>
            </a:pPr>
            <a:r>
              <a:rPr lang="en-US" dirty="0"/>
              <a:t>int </a:t>
            </a:r>
            <a:r>
              <a:rPr lang="en-US" dirty="0" err="1"/>
              <a:t>i</a:t>
            </a:r>
            <a:r>
              <a:rPr lang="en-US" dirty="0"/>
              <a:t> = 10;</a:t>
            </a:r>
          </a:p>
          <a:p>
            <a:pPr marL="0" indent="0">
              <a:buNone/>
            </a:pPr>
            <a:r>
              <a:rPr lang="en-US" dirty="0"/>
              <a:t>void T1()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(“T1: %d\n”, </a:t>
            </a:r>
            <a:r>
              <a:rPr lang="en-US" dirty="0" err="1"/>
              <a:t>i</a:t>
            </a:r>
            <a:r>
              <a:rPr lang="en-US" dirty="0"/>
              <a:t>);</a:t>
            </a:r>
          </a:p>
          <a:p>
            <a:pPr marL="0" indent="0">
              <a:buNone/>
            </a:pPr>
            <a:r>
              <a:rPr lang="en-US" dirty="0"/>
              <a:t>}</a:t>
            </a:r>
          </a:p>
          <a:p>
            <a:pPr marL="0" indent="0">
              <a:buNone/>
            </a:pPr>
            <a:endParaRPr lang="en-US" dirty="0"/>
          </a:p>
          <a:p>
            <a:pPr marL="0" indent="0">
              <a:buNone/>
            </a:pPr>
            <a:r>
              <a:rPr lang="en-US" dirty="0"/>
              <a:t>void T2()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(“T2: %d\n”, </a:t>
            </a:r>
            <a:r>
              <a:rPr lang="en-US" dirty="0" err="1"/>
              <a:t>i</a:t>
            </a:r>
            <a:r>
              <a:rPr lang="en-US" dirty="0"/>
              <a:t>);</a:t>
            </a:r>
          </a:p>
          <a:p>
            <a:pPr marL="0" indent="0">
              <a:buNone/>
            </a:pPr>
            <a:r>
              <a:rPr lang="en-US" dirty="0"/>
              <a:t>}</a:t>
            </a:r>
            <a:endParaRPr lang="en-IN" dirty="0"/>
          </a:p>
          <a:p>
            <a:pPr marL="0" indent="0">
              <a:buNone/>
            </a:pPr>
            <a:endParaRPr lang="en-IN" dirty="0"/>
          </a:p>
        </p:txBody>
      </p:sp>
      <p:sp>
        <p:nvSpPr>
          <p:cNvPr id="4" name="TextBox 3">
            <a:extLst>
              <a:ext uri="{FF2B5EF4-FFF2-40B4-BE49-F238E27FC236}">
                <a16:creationId xmlns:a16="http://schemas.microsoft.com/office/drawing/2014/main" id="{C1C49EE4-D837-C029-D1B1-FEE5133A5A85}"/>
              </a:ext>
            </a:extLst>
          </p:cNvPr>
          <p:cNvSpPr txBox="1"/>
          <p:nvPr/>
        </p:nvSpPr>
        <p:spPr>
          <a:xfrm>
            <a:off x="6174769" y="1140434"/>
            <a:ext cx="3349375" cy="4524315"/>
          </a:xfrm>
          <a:prstGeom prst="rect">
            <a:avLst/>
          </a:prstGeom>
          <a:noFill/>
        </p:spPr>
        <p:txBody>
          <a:bodyPr wrap="square" rtlCol="0">
            <a:spAutoFit/>
          </a:bodyPr>
          <a:lstStyle/>
          <a:p>
            <a:r>
              <a:rPr lang="en-US" dirty="0">
                <a:latin typeface="Consolas" panose="020B0609020204030204" pitchFamily="49" charset="0"/>
              </a:rPr>
              <a:t>If T1 and T2 are running concurrently, what are the possible outputs?</a:t>
            </a:r>
          </a:p>
          <a:p>
            <a:endParaRPr lang="en-US" dirty="0">
              <a:latin typeface="Consolas" panose="020B0609020204030204" pitchFamily="49" charset="0"/>
            </a:endParaRPr>
          </a:p>
          <a:p>
            <a:r>
              <a:rPr lang="en-US" dirty="0">
                <a:latin typeface="Consolas" panose="020B0609020204030204" pitchFamily="49" charset="0"/>
              </a:rPr>
              <a:t>The possible outputs are:</a:t>
            </a:r>
          </a:p>
          <a:p>
            <a:r>
              <a:rPr lang="en-US" dirty="0">
                <a:latin typeface="Consolas" panose="020B0609020204030204" pitchFamily="49" charset="0"/>
              </a:rPr>
              <a:t>T1: 11</a:t>
            </a:r>
          </a:p>
          <a:p>
            <a:r>
              <a:rPr lang="en-US" dirty="0">
                <a:latin typeface="Consolas" panose="020B0609020204030204" pitchFamily="49" charset="0"/>
              </a:rPr>
              <a:t>T2: 11</a:t>
            </a:r>
          </a:p>
          <a:p>
            <a:r>
              <a:rPr lang="en-IN" dirty="0">
                <a:latin typeface="Consolas" panose="020B0609020204030204" pitchFamily="49" charset="0"/>
              </a:rPr>
              <a:t>or</a:t>
            </a:r>
          </a:p>
          <a:p>
            <a:r>
              <a:rPr lang="en-IN" dirty="0">
                <a:latin typeface="Consolas" panose="020B0609020204030204" pitchFamily="49" charset="0"/>
              </a:rPr>
              <a:t>T1: 12</a:t>
            </a:r>
          </a:p>
          <a:p>
            <a:r>
              <a:rPr lang="en-IN" dirty="0">
                <a:latin typeface="Consolas" panose="020B0609020204030204" pitchFamily="49" charset="0"/>
              </a:rPr>
              <a:t>T2: 11</a:t>
            </a:r>
          </a:p>
          <a:p>
            <a:r>
              <a:rPr lang="en-US" dirty="0">
                <a:latin typeface="Consolas" panose="020B0609020204030204" pitchFamily="49" charset="0"/>
              </a:rPr>
              <a:t>or</a:t>
            </a:r>
          </a:p>
          <a:p>
            <a:r>
              <a:rPr lang="en-US" dirty="0">
                <a:latin typeface="Consolas" panose="020B0609020204030204" pitchFamily="49" charset="0"/>
              </a:rPr>
              <a:t>T1: 11</a:t>
            </a:r>
          </a:p>
          <a:p>
            <a:r>
              <a:rPr lang="en-US" dirty="0">
                <a:latin typeface="Consolas" panose="020B0609020204030204" pitchFamily="49" charset="0"/>
              </a:rPr>
              <a:t>T2: 12</a:t>
            </a:r>
          </a:p>
          <a:p>
            <a:r>
              <a:rPr lang="en-US" dirty="0">
                <a:latin typeface="Consolas" panose="020B0609020204030204" pitchFamily="49" charset="0"/>
              </a:rPr>
              <a:t>or</a:t>
            </a:r>
          </a:p>
          <a:p>
            <a:r>
              <a:rPr lang="en-US" dirty="0">
                <a:latin typeface="Consolas" panose="020B0609020204030204" pitchFamily="49" charset="0"/>
              </a:rPr>
              <a:t>T1: 12</a:t>
            </a:r>
          </a:p>
          <a:p>
            <a:r>
              <a:rPr lang="en-US" dirty="0">
                <a:latin typeface="Consolas" panose="020B0609020204030204" pitchFamily="49" charset="0"/>
              </a:rPr>
              <a:t>T2: 12</a:t>
            </a:r>
          </a:p>
        </p:txBody>
      </p:sp>
    </p:spTree>
    <p:extLst>
      <p:ext uri="{BB962C8B-B14F-4D97-AF65-F5344CB8AC3E}">
        <p14:creationId xmlns:p14="http://schemas.microsoft.com/office/powerpoint/2010/main" val="23143197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392E-8A13-A522-DB82-887388084012}"/>
              </a:ext>
            </a:extLst>
          </p:cNvPr>
          <p:cNvSpPr>
            <a:spLocks noGrp="1"/>
          </p:cNvSpPr>
          <p:nvPr>
            <p:ph type="title"/>
          </p:nvPr>
        </p:nvSpPr>
        <p:spPr/>
        <p:txBody>
          <a:bodyPr/>
          <a:lstStyle/>
          <a:p>
            <a:r>
              <a:rPr lang="en-US" dirty="0"/>
              <a:t>Concurrency</a:t>
            </a:r>
            <a:endParaRPr lang="en-IN" dirty="0"/>
          </a:p>
        </p:txBody>
      </p:sp>
      <p:sp>
        <p:nvSpPr>
          <p:cNvPr id="3" name="Content Placeholder 2">
            <a:extLst>
              <a:ext uri="{FF2B5EF4-FFF2-40B4-BE49-F238E27FC236}">
                <a16:creationId xmlns:a16="http://schemas.microsoft.com/office/drawing/2014/main" id="{C079E9D6-3B84-3913-288A-502820948B5A}"/>
              </a:ext>
            </a:extLst>
          </p:cNvPr>
          <p:cNvSpPr>
            <a:spLocks noGrp="1"/>
          </p:cNvSpPr>
          <p:nvPr>
            <p:ph idx="1"/>
          </p:nvPr>
        </p:nvSpPr>
        <p:spPr/>
        <p:txBody>
          <a:bodyPr>
            <a:normAutofit fontScale="92500" lnSpcReduction="20000"/>
          </a:bodyPr>
          <a:lstStyle/>
          <a:p>
            <a:pPr marL="0" indent="0">
              <a:buNone/>
            </a:pPr>
            <a:r>
              <a:rPr lang="en-US" dirty="0"/>
              <a:t>int </a:t>
            </a:r>
            <a:r>
              <a:rPr lang="en-US" dirty="0" err="1"/>
              <a:t>i</a:t>
            </a:r>
            <a:r>
              <a:rPr lang="en-US" dirty="0"/>
              <a:t> = 10;</a:t>
            </a:r>
          </a:p>
          <a:p>
            <a:pPr marL="0" indent="0">
              <a:buNone/>
            </a:pPr>
            <a:r>
              <a:rPr lang="en-US" dirty="0"/>
              <a:t>void T1()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(“T1: %d\n”, </a:t>
            </a:r>
            <a:r>
              <a:rPr lang="en-US" dirty="0" err="1"/>
              <a:t>i</a:t>
            </a:r>
            <a:r>
              <a:rPr lang="en-US" dirty="0"/>
              <a:t>);</a:t>
            </a:r>
          </a:p>
          <a:p>
            <a:pPr marL="0" indent="0">
              <a:buNone/>
            </a:pPr>
            <a:r>
              <a:rPr lang="en-US" dirty="0"/>
              <a:t>}</a:t>
            </a:r>
          </a:p>
          <a:p>
            <a:pPr marL="0" indent="0">
              <a:buNone/>
            </a:pPr>
            <a:endParaRPr lang="en-US" dirty="0"/>
          </a:p>
          <a:p>
            <a:pPr marL="0" indent="0">
              <a:buNone/>
            </a:pPr>
            <a:r>
              <a:rPr lang="en-US" dirty="0"/>
              <a:t>void T2()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(“T2: %d\n”, </a:t>
            </a:r>
            <a:r>
              <a:rPr lang="en-US" dirty="0" err="1"/>
              <a:t>i</a:t>
            </a:r>
            <a:r>
              <a:rPr lang="en-US" dirty="0"/>
              <a:t>);</a:t>
            </a:r>
          </a:p>
          <a:p>
            <a:pPr marL="0" indent="0">
              <a:buNone/>
            </a:pPr>
            <a:r>
              <a:rPr lang="en-US" dirty="0"/>
              <a:t>}</a:t>
            </a:r>
            <a:endParaRPr lang="en-IN" dirty="0"/>
          </a:p>
          <a:p>
            <a:pPr marL="0" indent="0">
              <a:buNone/>
            </a:pPr>
            <a:endParaRPr lang="en-IN" dirty="0"/>
          </a:p>
        </p:txBody>
      </p:sp>
      <p:sp>
        <p:nvSpPr>
          <p:cNvPr id="4" name="TextBox 3">
            <a:extLst>
              <a:ext uri="{FF2B5EF4-FFF2-40B4-BE49-F238E27FC236}">
                <a16:creationId xmlns:a16="http://schemas.microsoft.com/office/drawing/2014/main" id="{C1C49EE4-D837-C029-D1B1-FEE5133A5A85}"/>
              </a:ext>
            </a:extLst>
          </p:cNvPr>
          <p:cNvSpPr txBox="1"/>
          <p:nvPr/>
        </p:nvSpPr>
        <p:spPr>
          <a:xfrm>
            <a:off x="6174769" y="1140434"/>
            <a:ext cx="3349375" cy="2031325"/>
          </a:xfrm>
          <a:prstGeom prst="rect">
            <a:avLst/>
          </a:prstGeom>
          <a:noFill/>
        </p:spPr>
        <p:txBody>
          <a:bodyPr wrap="square" rtlCol="0">
            <a:spAutoFit/>
          </a:bodyPr>
          <a:lstStyle/>
          <a:p>
            <a:r>
              <a:rPr lang="en-US" dirty="0">
                <a:latin typeface="Consolas" panose="020B0609020204030204" pitchFamily="49" charset="0"/>
              </a:rPr>
              <a:t>code for T1/T2:</a:t>
            </a:r>
          </a:p>
          <a:p>
            <a:endParaRPr lang="en-US" dirty="0">
              <a:latin typeface="Consolas" panose="020B0609020204030204" pitchFamily="49" charset="0"/>
            </a:endParaRPr>
          </a:p>
          <a:p>
            <a:r>
              <a:rPr lang="en-US" dirty="0">
                <a:latin typeface="Consolas" panose="020B0609020204030204" pitchFamily="49" charset="0"/>
              </a:rPr>
              <a:t>r1 =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r1 = r1 + 1</a:t>
            </a:r>
          </a:p>
          <a:p>
            <a:r>
              <a:rPr lang="en-US" dirty="0">
                <a:latin typeface="Consolas" panose="020B0609020204030204" pitchFamily="49" charset="0"/>
              </a:rPr>
              <a:t>write(</a:t>
            </a:r>
            <a:r>
              <a:rPr lang="en-US" dirty="0" err="1">
                <a:latin typeface="Consolas" panose="020B0609020204030204" pitchFamily="49" charset="0"/>
              </a:rPr>
              <a:t>i</a:t>
            </a:r>
            <a:r>
              <a:rPr lang="en-US" dirty="0">
                <a:latin typeface="Consolas" panose="020B0609020204030204" pitchFamily="49" charset="0"/>
              </a:rPr>
              <a:t>, r1);</a:t>
            </a:r>
          </a:p>
          <a:p>
            <a:r>
              <a:rPr lang="en-US" dirty="0">
                <a:latin typeface="Consolas" panose="020B0609020204030204" pitchFamily="49" charset="0"/>
              </a:rPr>
              <a:t>r2 =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print(r2);</a:t>
            </a:r>
          </a:p>
        </p:txBody>
      </p:sp>
    </p:spTree>
    <p:extLst>
      <p:ext uri="{BB962C8B-B14F-4D97-AF65-F5344CB8AC3E}">
        <p14:creationId xmlns:p14="http://schemas.microsoft.com/office/powerpoint/2010/main" val="5450223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392E-8A13-A522-DB82-887388084012}"/>
              </a:ext>
            </a:extLst>
          </p:cNvPr>
          <p:cNvSpPr>
            <a:spLocks noGrp="1"/>
          </p:cNvSpPr>
          <p:nvPr>
            <p:ph type="title"/>
          </p:nvPr>
        </p:nvSpPr>
        <p:spPr/>
        <p:txBody>
          <a:bodyPr/>
          <a:lstStyle/>
          <a:p>
            <a:r>
              <a:rPr lang="en-US" dirty="0"/>
              <a:t>Concurrency</a:t>
            </a:r>
            <a:endParaRPr lang="en-IN" dirty="0"/>
          </a:p>
        </p:txBody>
      </p:sp>
      <p:sp>
        <p:nvSpPr>
          <p:cNvPr id="3" name="Content Placeholder 2">
            <a:extLst>
              <a:ext uri="{FF2B5EF4-FFF2-40B4-BE49-F238E27FC236}">
                <a16:creationId xmlns:a16="http://schemas.microsoft.com/office/drawing/2014/main" id="{C079E9D6-3B84-3913-288A-502820948B5A}"/>
              </a:ext>
            </a:extLst>
          </p:cNvPr>
          <p:cNvSpPr>
            <a:spLocks noGrp="1"/>
          </p:cNvSpPr>
          <p:nvPr>
            <p:ph idx="1"/>
          </p:nvPr>
        </p:nvSpPr>
        <p:spPr/>
        <p:txBody>
          <a:bodyPr>
            <a:normAutofit fontScale="92500" lnSpcReduction="20000"/>
          </a:bodyPr>
          <a:lstStyle/>
          <a:p>
            <a:pPr marL="0" indent="0">
              <a:buNone/>
            </a:pPr>
            <a:r>
              <a:rPr lang="en-US" dirty="0"/>
              <a:t>int </a:t>
            </a:r>
            <a:r>
              <a:rPr lang="en-US" dirty="0" err="1"/>
              <a:t>i</a:t>
            </a:r>
            <a:r>
              <a:rPr lang="en-US" dirty="0"/>
              <a:t> = 10;</a:t>
            </a:r>
          </a:p>
          <a:p>
            <a:pPr marL="0" indent="0">
              <a:buNone/>
            </a:pPr>
            <a:r>
              <a:rPr lang="en-US" dirty="0"/>
              <a:t>void T1()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(“T1: %d\n”, </a:t>
            </a:r>
            <a:r>
              <a:rPr lang="en-US" dirty="0" err="1"/>
              <a:t>i</a:t>
            </a:r>
            <a:r>
              <a:rPr lang="en-US" dirty="0"/>
              <a:t>);</a:t>
            </a:r>
          </a:p>
          <a:p>
            <a:pPr marL="0" indent="0">
              <a:buNone/>
            </a:pPr>
            <a:r>
              <a:rPr lang="en-US" dirty="0"/>
              <a:t>}</a:t>
            </a:r>
          </a:p>
          <a:p>
            <a:pPr marL="0" indent="0">
              <a:buNone/>
            </a:pPr>
            <a:endParaRPr lang="en-US" dirty="0"/>
          </a:p>
          <a:p>
            <a:pPr marL="0" indent="0">
              <a:buNone/>
            </a:pPr>
            <a:r>
              <a:rPr lang="en-US" dirty="0"/>
              <a:t>void T2()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(“T2: %d\n”, </a:t>
            </a:r>
            <a:r>
              <a:rPr lang="en-US" dirty="0" err="1"/>
              <a:t>i</a:t>
            </a:r>
            <a:r>
              <a:rPr lang="en-US" dirty="0"/>
              <a:t>);</a:t>
            </a:r>
          </a:p>
          <a:p>
            <a:pPr marL="0" indent="0">
              <a:buNone/>
            </a:pPr>
            <a:r>
              <a:rPr lang="en-US" dirty="0"/>
              <a:t>}</a:t>
            </a:r>
            <a:endParaRPr lang="en-IN" dirty="0"/>
          </a:p>
          <a:p>
            <a:pPr marL="0" indent="0">
              <a:buNone/>
            </a:pPr>
            <a:endParaRPr lang="en-IN" dirty="0"/>
          </a:p>
        </p:txBody>
      </p:sp>
      <p:sp>
        <p:nvSpPr>
          <p:cNvPr id="4" name="TextBox 3">
            <a:extLst>
              <a:ext uri="{FF2B5EF4-FFF2-40B4-BE49-F238E27FC236}">
                <a16:creationId xmlns:a16="http://schemas.microsoft.com/office/drawing/2014/main" id="{C1C49EE4-D837-C029-D1B1-FEE5133A5A85}"/>
              </a:ext>
            </a:extLst>
          </p:cNvPr>
          <p:cNvSpPr txBox="1"/>
          <p:nvPr/>
        </p:nvSpPr>
        <p:spPr>
          <a:xfrm>
            <a:off x="6174769" y="452068"/>
            <a:ext cx="3349375" cy="6186309"/>
          </a:xfrm>
          <a:prstGeom prst="rect">
            <a:avLst/>
          </a:prstGeom>
          <a:noFill/>
        </p:spPr>
        <p:txBody>
          <a:bodyPr wrap="square" rtlCol="0">
            <a:spAutoFit/>
          </a:bodyPr>
          <a:lstStyle/>
          <a:p>
            <a:r>
              <a:rPr lang="en-US" dirty="0">
                <a:latin typeface="Consolas" panose="020B0609020204030204" pitchFamily="49" charset="0"/>
              </a:rPr>
              <a:t>code for T1/T2:</a:t>
            </a:r>
          </a:p>
          <a:p>
            <a:endParaRPr lang="en-US" dirty="0">
              <a:latin typeface="Consolas" panose="020B0609020204030204" pitchFamily="49" charset="0"/>
            </a:endParaRPr>
          </a:p>
          <a:p>
            <a:r>
              <a:rPr lang="en-US" dirty="0">
                <a:latin typeface="Consolas" panose="020B0609020204030204" pitchFamily="49" charset="0"/>
              </a:rPr>
              <a:t>r1 =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r1 = r1 + 1</a:t>
            </a:r>
          </a:p>
          <a:p>
            <a:r>
              <a:rPr lang="en-US" dirty="0">
                <a:latin typeface="Consolas" panose="020B0609020204030204" pitchFamily="49" charset="0"/>
              </a:rPr>
              <a:t>write(</a:t>
            </a:r>
            <a:r>
              <a:rPr lang="en-US" dirty="0" err="1">
                <a:latin typeface="Consolas" panose="020B0609020204030204" pitchFamily="49" charset="0"/>
              </a:rPr>
              <a:t>i</a:t>
            </a:r>
            <a:r>
              <a:rPr lang="en-US" dirty="0">
                <a:latin typeface="Consolas" panose="020B0609020204030204" pitchFamily="49" charset="0"/>
              </a:rPr>
              <a:t>, r1);</a:t>
            </a:r>
          </a:p>
          <a:p>
            <a:r>
              <a:rPr lang="en-US" dirty="0">
                <a:latin typeface="Consolas" panose="020B0609020204030204" pitchFamily="49" charset="0"/>
              </a:rPr>
              <a:t>r2 =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print(r2);</a:t>
            </a:r>
          </a:p>
          <a:p>
            <a:endParaRPr lang="en-US" dirty="0">
              <a:latin typeface="Consolas" panose="020B0609020204030204" pitchFamily="49" charset="0"/>
            </a:endParaRPr>
          </a:p>
          <a:p>
            <a:endParaRPr lang="en-US" dirty="0">
              <a:latin typeface="Consolas" panose="020B0609020204030204" pitchFamily="49" charset="0"/>
            </a:endParaRPr>
          </a:p>
          <a:p>
            <a:r>
              <a:rPr lang="en-US" dirty="0">
                <a:latin typeface="Consolas" panose="020B0609020204030204" pitchFamily="49" charset="0"/>
              </a:rPr>
              <a:t>The outputs of both T1 and T2 are 11 if the global order of reads and writes is the following.</a:t>
            </a:r>
          </a:p>
          <a:p>
            <a:endParaRPr lang="en-US" dirty="0">
              <a:latin typeface="Consolas" panose="020B0609020204030204" pitchFamily="49" charset="0"/>
            </a:endParaRPr>
          </a:p>
          <a:p>
            <a:r>
              <a:rPr lang="en-US" dirty="0">
                <a:latin typeface="Consolas" panose="020B0609020204030204" pitchFamily="49" charset="0"/>
              </a:rPr>
              <a:t>T1: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T2: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T1: write(</a:t>
            </a:r>
            <a:r>
              <a:rPr lang="en-US" dirty="0" err="1">
                <a:latin typeface="Consolas" panose="020B0609020204030204" pitchFamily="49" charset="0"/>
              </a:rPr>
              <a:t>i</a:t>
            </a:r>
            <a:r>
              <a:rPr lang="en-US" dirty="0">
                <a:latin typeface="Consolas" panose="020B0609020204030204" pitchFamily="49" charset="0"/>
              </a:rPr>
              <a:t>, r1)</a:t>
            </a:r>
          </a:p>
          <a:p>
            <a:r>
              <a:rPr lang="en-US" dirty="0">
                <a:latin typeface="Consolas" panose="020B0609020204030204" pitchFamily="49" charset="0"/>
              </a:rPr>
              <a:t>T2: write(</a:t>
            </a:r>
            <a:r>
              <a:rPr lang="en-US" dirty="0" err="1">
                <a:latin typeface="Consolas" panose="020B0609020204030204" pitchFamily="49" charset="0"/>
              </a:rPr>
              <a:t>i</a:t>
            </a:r>
            <a:r>
              <a:rPr lang="en-US" dirty="0">
                <a:latin typeface="Consolas" panose="020B0609020204030204" pitchFamily="49" charset="0"/>
              </a:rPr>
              <a:t>, r1)</a:t>
            </a:r>
          </a:p>
          <a:p>
            <a:r>
              <a:rPr lang="en-US" dirty="0">
                <a:latin typeface="Consolas" panose="020B0609020204030204" pitchFamily="49" charset="0"/>
              </a:rPr>
              <a:t>T1: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T2: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T1: print()</a:t>
            </a:r>
          </a:p>
          <a:p>
            <a:r>
              <a:rPr lang="en-US" dirty="0">
                <a:latin typeface="Consolas" panose="020B0609020204030204" pitchFamily="49" charset="0"/>
              </a:rPr>
              <a:t>T2: print()</a:t>
            </a:r>
          </a:p>
        </p:txBody>
      </p:sp>
    </p:spTree>
    <p:extLst>
      <p:ext uri="{BB962C8B-B14F-4D97-AF65-F5344CB8AC3E}">
        <p14:creationId xmlns:p14="http://schemas.microsoft.com/office/powerpoint/2010/main" val="20219748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AE770-6E9E-1336-4D7D-FE81FA9B07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976EE0-4805-6575-EA7C-078682FE83CD}"/>
              </a:ext>
            </a:extLst>
          </p:cNvPr>
          <p:cNvSpPr>
            <a:spLocks noGrp="1"/>
          </p:cNvSpPr>
          <p:nvPr>
            <p:ph type="title"/>
          </p:nvPr>
        </p:nvSpPr>
        <p:spPr/>
        <p:txBody>
          <a:bodyPr/>
          <a:lstStyle/>
          <a:p>
            <a:r>
              <a:rPr lang="en-US" dirty="0"/>
              <a:t>Quiz</a:t>
            </a:r>
            <a:endParaRPr lang="en-IN" dirty="0"/>
          </a:p>
        </p:txBody>
      </p:sp>
      <p:sp>
        <p:nvSpPr>
          <p:cNvPr id="3" name="Content Placeholder 2">
            <a:extLst>
              <a:ext uri="{FF2B5EF4-FFF2-40B4-BE49-F238E27FC236}">
                <a16:creationId xmlns:a16="http://schemas.microsoft.com/office/drawing/2014/main" id="{FDB3B432-B9A9-97AA-212D-19C2BBFF5B65}"/>
              </a:ext>
            </a:extLst>
          </p:cNvPr>
          <p:cNvSpPr>
            <a:spLocks noGrp="1"/>
          </p:cNvSpPr>
          <p:nvPr>
            <p:ph idx="1"/>
          </p:nvPr>
        </p:nvSpPr>
        <p:spPr/>
        <p:txBody>
          <a:bodyPr>
            <a:normAutofit fontScale="92500" lnSpcReduction="20000"/>
          </a:bodyPr>
          <a:lstStyle/>
          <a:p>
            <a:pPr marL="0" indent="0">
              <a:buNone/>
            </a:pPr>
            <a:r>
              <a:rPr lang="en-US" dirty="0"/>
              <a:t>int </a:t>
            </a:r>
            <a:r>
              <a:rPr lang="en-US" dirty="0" err="1"/>
              <a:t>i</a:t>
            </a:r>
            <a:r>
              <a:rPr lang="en-US" dirty="0"/>
              <a:t> = 10;</a:t>
            </a:r>
          </a:p>
          <a:p>
            <a:pPr marL="0" indent="0">
              <a:buNone/>
            </a:pPr>
            <a:r>
              <a:rPr lang="en-US" dirty="0"/>
              <a:t>void T1()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(“T1: %d\n”, </a:t>
            </a:r>
            <a:r>
              <a:rPr lang="en-US" dirty="0" err="1"/>
              <a:t>i</a:t>
            </a:r>
            <a:r>
              <a:rPr lang="en-US" dirty="0"/>
              <a:t>);</a:t>
            </a:r>
          </a:p>
          <a:p>
            <a:pPr marL="0" indent="0">
              <a:buNone/>
            </a:pPr>
            <a:r>
              <a:rPr lang="en-US" dirty="0"/>
              <a:t>}</a:t>
            </a:r>
          </a:p>
          <a:p>
            <a:pPr marL="0" indent="0">
              <a:buNone/>
            </a:pPr>
            <a:endParaRPr lang="en-US" dirty="0"/>
          </a:p>
          <a:p>
            <a:pPr marL="0" indent="0">
              <a:buNone/>
            </a:pPr>
            <a:r>
              <a:rPr lang="en-US" dirty="0"/>
              <a:t>void T2() {</a:t>
            </a:r>
          </a:p>
          <a:p>
            <a:pPr marL="0" indent="0">
              <a:buNone/>
            </a:pPr>
            <a:r>
              <a:rPr lang="en-US" dirty="0"/>
              <a:t>  </a:t>
            </a:r>
            <a:r>
              <a:rPr lang="en-US" dirty="0" err="1"/>
              <a:t>i</a:t>
            </a:r>
            <a:r>
              <a:rPr lang="en-US" dirty="0"/>
              <a:t>++;</a:t>
            </a:r>
          </a:p>
          <a:p>
            <a:pPr marL="0" indent="0">
              <a:buNone/>
            </a:pPr>
            <a:r>
              <a:rPr lang="en-US" dirty="0"/>
              <a:t>  </a:t>
            </a:r>
            <a:r>
              <a:rPr lang="en-US" dirty="0" err="1"/>
              <a:t>printf</a:t>
            </a:r>
            <a:r>
              <a:rPr lang="en-US" dirty="0"/>
              <a:t>(“T2: %d\n”, </a:t>
            </a:r>
            <a:r>
              <a:rPr lang="en-US" dirty="0" err="1"/>
              <a:t>i</a:t>
            </a:r>
            <a:r>
              <a:rPr lang="en-US" dirty="0"/>
              <a:t>);</a:t>
            </a:r>
          </a:p>
          <a:p>
            <a:pPr marL="0" indent="0">
              <a:buNone/>
            </a:pPr>
            <a:r>
              <a:rPr lang="en-US" dirty="0"/>
              <a:t>}</a:t>
            </a:r>
            <a:endParaRPr lang="en-IN" dirty="0"/>
          </a:p>
          <a:p>
            <a:pPr marL="0" indent="0">
              <a:buNone/>
            </a:pPr>
            <a:endParaRPr lang="en-IN" dirty="0"/>
          </a:p>
        </p:txBody>
      </p:sp>
      <p:sp>
        <p:nvSpPr>
          <p:cNvPr id="4" name="TextBox 3">
            <a:extLst>
              <a:ext uri="{FF2B5EF4-FFF2-40B4-BE49-F238E27FC236}">
                <a16:creationId xmlns:a16="http://schemas.microsoft.com/office/drawing/2014/main" id="{CE70CDE0-E571-097E-0422-28DD6F2613D6}"/>
              </a:ext>
            </a:extLst>
          </p:cNvPr>
          <p:cNvSpPr txBox="1"/>
          <p:nvPr/>
        </p:nvSpPr>
        <p:spPr>
          <a:xfrm>
            <a:off x="6174769" y="452068"/>
            <a:ext cx="5081060" cy="4431983"/>
          </a:xfrm>
          <a:prstGeom prst="rect">
            <a:avLst/>
          </a:prstGeom>
          <a:noFill/>
        </p:spPr>
        <p:txBody>
          <a:bodyPr wrap="square" rtlCol="0">
            <a:spAutoFit/>
          </a:bodyPr>
          <a:lstStyle/>
          <a:p>
            <a:r>
              <a:rPr lang="en-US" dirty="0">
                <a:latin typeface="Consolas" panose="020B0609020204030204" pitchFamily="49" charset="0"/>
              </a:rPr>
              <a:t>code for T1/T2:</a:t>
            </a:r>
          </a:p>
          <a:p>
            <a:endParaRPr lang="en-US" dirty="0">
              <a:latin typeface="Consolas" panose="020B0609020204030204" pitchFamily="49" charset="0"/>
            </a:endParaRPr>
          </a:p>
          <a:p>
            <a:r>
              <a:rPr lang="en-US" dirty="0">
                <a:latin typeface="Consolas" panose="020B0609020204030204" pitchFamily="49" charset="0"/>
              </a:rPr>
              <a:t>r1 =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r1 = r1 + 1</a:t>
            </a:r>
          </a:p>
          <a:p>
            <a:r>
              <a:rPr lang="en-US" dirty="0">
                <a:latin typeface="Consolas" panose="020B0609020204030204" pitchFamily="49" charset="0"/>
              </a:rPr>
              <a:t>write(</a:t>
            </a:r>
            <a:r>
              <a:rPr lang="en-US" dirty="0" err="1">
                <a:latin typeface="Consolas" panose="020B0609020204030204" pitchFamily="49" charset="0"/>
              </a:rPr>
              <a:t>i</a:t>
            </a:r>
            <a:r>
              <a:rPr lang="en-US" dirty="0">
                <a:latin typeface="Consolas" panose="020B0609020204030204" pitchFamily="49" charset="0"/>
              </a:rPr>
              <a:t>, r1);</a:t>
            </a:r>
          </a:p>
          <a:p>
            <a:r>
              <a:rPr lang="en-US" dirty="0">
                <a:latin typeface="Consolas" panose="020B0609020204030204" pitchFamily="49" charset="0"/>
              </a:rPr>
              <a:t>r2 = read(</a:t>
            </a:r>
            <a:r>
              <a:rPr lang="en-US" dirty="0" err="1">
                <a:latin typeface="Consolas" panose="020B0609020204030204" pitchFamily="49" charset="0"/>
              </a:rPr>
              <a:t>i</a:t>
            </a:r>
            <a:r>
              <a:rPr lang="en-US" dirty="0">
                <a:latin typeface="Consolas" panose="020B0609020204030204" pitchFamily="49" charset="0"/>
              </a:rPr>
              <a:t>);</a:t>
            </a:r>
          </a:p>
          <a:p>
            <a:r>
              <a:rPr lang="en-US" dirty="0">
                <a:latin typeface="Consolas" panose="020B0609020204030204" pitchFamily="49" charset="0"/>
              </a:rPr>
              <a:t>print(r2);</a:t>
            </a:r>
          </a:p>
          <a:p>
            <a:endParaRPr lang="en-US" dirty="0">
              <a:latin typeface="Consolas" panose="020B0609020204030204" pitchFamily="49" charset="0"/>
            </a:endParaRPr>
          </a:p>
          <a:p>
            <a:endParaRPr lang="en-US" dirty="0">
              <a:latin typeface="Consolas" panose="020B0609020204030204" pitchFamily="49" charset="0"/>
            </a:endParaRPr>
          </a:p>
          <a:p>
            <a:r>
              <a:rPr lang="en-US" sz="2400" dirty="0">
                <a:solidFill>
                  <a:srgbClr val="FF0000"/>
                </a:solidFill>
                <a:latin typeface="Consolas" panose="020B0609020204030204" pitchFamily="49" charset="0"/>
              </a:rPr>
              <a:t>What is the ordering of read and write that produces the outputs </a:t>
            </a:r>
          </a:p>
          <a:p>
            <a:r>
              <a:rPr lang="en-US" sz="2400" dirty="0">
                <a:solidFill>
                  <a:srgbClr val="FF0000"/>
                </a:solidFill>
                <a:latin typeface="Consolas" panose="020B0609020204030204" pitchFamily="49" charset="0"/>
              </a:rPr>
              <a:t>12</a:t>
            </a:r>
          </a:p>
          <a:p>
            <a:r>
              <a:rPr lang="en-US" sz="2400" dirty="0">
                <a:solidFill>
                  <a:srgbClr val="FF0000"/>
                </a:solidFill>
                <a:latin typeface="Consolas" panose="020B0609020204030204" pitchFamily="49" charset="0"/>
              </a:rPr>
              <a:t>12</a:t>
            </a:r>
          </a:p>
        </p:txBody>
      </p:sp>
    </p:spTree>
    <p:extLst>
      <p:ext uri="{BB962C8B-B14F-4D97-AF65-F5344CB8AC3E}">
        <p14:creationId xmlns:p14="http://schemas.microsoft.com/office/powerpoint/2010/main" val="78244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F31B-B2ED-6544-A8CD-1D54235C96A1}"/>
              </a:ext>
            </a:extLst>
          </p:cNvPr>
          <p:cNvSpPr>
            <a:spLocks noGrp="1"/>
          </p:cNvSpPr>
          <p:nvPr>
            <p:ph type="title"/>
          </p:nvPr>
        </p:nvSpPr>
        <p:spPr/>
        <p:txBody>
          <a:bodyPr/>
          <a:lstStyle/>
          <a:p>
            <a:r>
              <a:rPr lang="en-US" dirty="0"/>
              <a:t>Concurrent </a:t>
            </a:r>
            <a:r>
              <a:rPr lang="en-US"/>
              <a:t>garbage collection</a:t>
            </a:r>
            <a:endParaRPr lang="en-IN" dirty="0"/>
          </a:p>
        </p:txBody>
      </p:sp>
      <p:sp>
        <p:nvSpPr>
          <p:cNvPr id="3" name="Text Placeholder 2">
            <a:extLst>
              <a:ext uri="{FF2B5EF4-FFF2-40B4-BE49-F238E27FC236}">
                <a16:creationId xmlns:a16="http://schemas.microsoft.com/office/drawing/2014/main" id="{FC602153-62FD-50CD-5FA6-95E05A27F344}"/>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869857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68BF2-3EF5-4563-836C-3F56B9F6E751}"/>
              </a:ext>
            </a:extLst>
          </p:cNvPr>
          <p:cNvSpPr>
            <a:spLocks noGrp="1"/>
          </p:cNvSpPr>
          <p:nvPr>
            <p:ph type="title"/>
          </p:nvPr>
        </p:nvSpPr>
        <p:spPr/>
        <p:txBody>
          <a:bodyPr/>
          <a:lstStyle/>
          <a:p>
            <a:r>
              <a:rPr lang="en-US" dirty="0"/>
              <a:t>Who invokes the garbage collector?</a:t>
            </a:r>
            <a:endParaRPr lang="en-IN" dirty="0"/>
          </a:p>
        </p:txBody>
      </p:sp>
      <p:sp>
        <p:nvSpPr>
          <p:cNvPr id="3" name="Content Placeholder 2">
            <a:extLst>
              <a:ext uri="{FF2B5EF4-FFF2-40B4-BE49-F238E27FC236}">
                <a16:creationId xmlns:a16="http://schemas.microsoft.com/office/drawing/2014/main" id="{D407C92A-371F-4CAD-8947-F74B0DE884B7}"/>
              </a:ext>
            </a:extLst>
          </p:cNvPr>
          <p:cNvSpPr>
            <a:spLocks noGrp="1"/>
          </p:cNvSpPr>
          <p:nvPr>
            <p:ph idx="1"/>
          </p:nvPr>
        </p:nvSpPr>
        <p:spPr/>
        <p:txBody>
          <a:bodyPr/>
          <a:lstStyle/>
          <a:p>
            <a:r>
              <a:rPr lang="en-US" dirty="0"/>
              <a:t>Garbage collector runs in a separate thread</a:t>
            </a:r>
          </a:p>
          <a:p>
            <a:endParaRPr lang="en-US" dirty="0"/>
          </a:p>
          <a:p>
            <a:r>
              <a:rPr lang="en-US" dirty="0"/>
              <a:t>Garbage collection is done periodically </a:t>
            </a:r>
          </a:p>
          <a:p>
            <a:pPr lvl="1"/>
            <a:r>
              <a:rPr lang="en-US" dirty="0"/>
              <a:t>Depending on</a:t>
            </a:r>
          </a:p>
          <a:p>
            <a:pPr lvl="2"/>
            <a:r>
              <a:rPr lang="en-US" dirty="0"/>
              <a:t>Memory consumption of the application</a:t>
            </a:r>
          </a:p>
          <a:p>
            <a:pPr lvl="2"/>
            <a:r>
              <a:rPr lang="en-US" dirty="0"/>
              <a:t>Last invocation of garbage collection</a:t>
            </a:r>
          </a:p>
        </p:txBody>
      </p:sp>
    </p:spTree>
    <p:extLst>
      <p:ext uri="{BB962C8B-B14F-4D97-AF65-F5344CB8AC3E}">
        <p14:creationId xmlns:p14="http://schemas.microsoft.com/office/powerpoint/2010/main" val="35611915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69EB-68A2-4700-876E-6B5738815527}"/>
              </a:ext>
            </a:extLst>
          </p:cNvPr>
          <p:cNvSpPr>
            <a:spLocks noGrp="1"/>
          </p:cNvSpPr>
          <p:nvPr>
            <p:ph type="title"/>
          </p:nvPr>
        </p:nvSpPr>
        <p:spPr/>
        <p:txBody>
          <a:bodyPr/>
          <a:lstStyle/>
          <a:p>
            <a:r>
              <a:rPr lang="en-US" dirty="0"/>
              <a:t>Garbage collector</a:t>
            </a:r>
            <a:endParaRPr lang="en-IN" dirty="0"/>
          </a:p>
        </p:txBody>
      </p:sp>
      <p:sp>
        <p:nvSpPr>
          <p:cNvPr id="3" name="Content Placeholder 2">
            <a:extLst>
              <a:ext uri="{FF2B5EF4-FFF2-40B4-BE49-F238E27FC236}">
                <a16:creationId xmlns:a16="http://schemas.microsoft.com/office/drawing/2014/main" id="{7EA5F505-80B9-4279-B940-818441A47B8D}"/>
              </a:ext>
            </a:extLst>
          </p:cNvPr>
          <p:cNvSpPr>
            <a:spLocks noGrp="1"/>
          </p:cNvSpPr>
          <p:nvPr>
            <p:ph idx="1"/>
          </p:nvPr>
        </p:nvSpPr>
        <p:spPr/>
        <p:txBody>
          <a:bodyPr/>
          <a:lstStyle/>
          <a:p>
            <a:r>
              <a:rPr lang="en-US" dirty="0"/>
              <a:t>Garbage collector pause all application threads</a:t>
            </a:r>
          </a:p>
          <a:p>
            <a:endParaRPr lang="en-US" dirty="0"/>
          </a:p>
          <a:p>
            <a:r>
              <a:rPr lang="en-US" dirty="0"/>
              <a:t>The application threads are resumed after the garbage collection algorithm stops </a:t>
            </a:r>
          </a:p>
          <a:p>
            <a:endParaRPr lang="en-US" dirty="0"/>
          </a:p>
          <a:p>
            <a:r>
              <a:rPr lang="en-US" dirty="0"/>
              <a:t>This is also called </a:t>
            </a:r>
            <a:r>
              <a:rPr lang="en-US" dirty="0">
                <a:solidFill>
                  <a:srgbClr val="FF0000"/>
                </a:solidFill>
              </a:rPr>
              <a:t>stop the world</a:t>
            </a:r>
            <a:r>
              <a:rPr lang="en-US" dirty="0"/>
              <a:t> garbage collection</a:t>
            </a:r>
            <a:endParaRPr lang="en-IN" dirty="0"/>
          </a:p>
        </p:txBody>
      </p:sp>
    </p:spTree>
    <p:extLst>
      <p:ext uri="{BB962C8B-B14F-4D97-AF65-F5344CB8AC3E}">
        <p14:creationId xmlns:p14="http://schemas.microsoft.com/office/powerpoint/2010/main" val="151772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0451-811C-426C-A414-4B37157B1355}"/>
              </a:ext>
            </a:extLst>
          </p:cNvPr>
          <p:cNvSpPr>
            <a:spLocks noGrp="1"/>
          </p:cNvSpPr>
          <p:nvPr>
            <p:ph type="title"/>
          </p:nvPr>
        </p:nvSpPr>
        <p:spPr/>
        <p:txBody>
          <a:bodyPr/>
          <a:lstStyle/>
          <a:p>
            <a:r>
              <a:rPr lang="en-US" dirty="0"/>
              <a:t>Defragmenter</a:t>
            </a:r>
          </a:p>
        </p:txBody>
      </p:sp>
      <p:sp>
        <p:nvSpPr>
          <p:cNvPr id="4" name="TextBox 3">
            <a:extLst>
              <a:ext uri="{FF2B5EF4-FFF2-40B4-BE49-F238E27FC236}">
                <a16:creationId xmlns:a16="http://schemas.microsoft.com/office/drawing/2014/main" id="{F3249DB7-36F6-4298-B402-8AC2EBED8E47}"/>
              </a:ext>
            </a:extLst>
          </p:cNvPr>
          <p:cNvSpPr txBox="1"/>
          <p:nvPr/>
        </p:nvSpPr>
        <p:spPr>
          <a:xfrm>
            <a:off x="5405120" y="487680"/>
            <a:ext cx="4815840" cy="6740307"/>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free = starting location of new heap;</a:t>
            </a: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(o) =  free;</a:t>
            </a:r>
          </a:p>
          <a:p>
            <a:pPr marL="0" indent="0">
              <a:buNone/>
            </a:pPr>
            <a:r>
              <a:rPr lang="en-US" dirty="0">
                <a:latin typeface="Arial" panose="020B0604020202020204" pitchFamily="34" charset="0"/>
                <a:cs typeface="Arial" panose="020B0604020202020204" pitchFamily="34" charset="0"/>
              </a:rPr>
              <a:t>        free = free + size(o);</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for (each reference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in o)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copy o to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(r);</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(each reference r in the root set) {</a:t>
            </a:r>
          </a:p>
          <a:p>
            <a:pPr marL="0" indent="0">
              <a:buNone/>
            </a:pPr>
            <a:r>
              <a:rPr lang="en-US" dirty="0">
                <a:latin typeface="Arial" panose="020B0604020202020204" pitchFamily="34" charset="0"/>
                <a:cs typeface="Arial" panose="020B0604020202020204" pitchFamily="34" charset="0"/>
              </a:rPr>
              <a:t>    r =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(r);</a:t>
            </a:r>
          </a:p>
          <a:p>
            <a:pPr marL="0" indent="0">
              <a:buNone/>
            </a:pP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delete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 map.</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0036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31C6-4400-49A9-A91C-0D93AEB2BD04}"/>
              </a:ext>
            </a:extLst>
          </p:cNvPr>
          <p:cNvSpPr>
            <a:spLocks noGrp="1"/>
          </p:cNvSpPr>
          <p:nvPr>
            <p:ph type="title"/>
          </p:nvPr>
        </p:nvSpPr>
        <p:spPr/>
        <p:txBody>
          <a:bodyPr/>
          <a:lstStyle/>
          <a:p>
            <a:r>
              <a:rPr lang="en-US" dirty="0"/>
              <a:t>Concurrent garbage collection</a:t>
            </a:r>
            <a:endParaRPr lang="en-IN" dirty="0"/>
          </a:p>
        </p:txBody>
      </p:sp>
      <p:sp>
        <p:nvSpPr>
          <p:cNvPr id="3" name="Content Placeholder 2">
            <a:extLst>
              <a:ext uri="{FF2B5EF4-FFF2-40B4-BE49-F238E27FC236}">
                <a16:creationId xmlns:a16="http://schemas.microsoft.com/office/drawing/2014/main" id="{5368035A-F0F1-4637-AD56-111004C2171C}"/>
              </a:ext>
            </a:extLst>
          </p:cNvPr>
          <p:cNvSpPr>
            <a:spLocks noGrp="1"/>
          </p:cNvSpPr>
          <p:nvPr>
            <p:ph idx="1"/>
          </p:nvPr>
        </p:nvSpPr>
        <p:spPr/>
        <p:txBody>
          <a:bodyPr/>
          <a:lstStyle/>
          <a:p>
            <a:r>
              <a:rPr lang="en-US" dirty="0"/>
              <a:t>Why we need to stop all threads?</a:t>
            </a:r>
          </a:p>
          <a:p>
            <a:pPr lvl="1"/>
            <a:r>
              <a:rPr lang="en-US" dirty="0"/>
              <a:t>Can we resume the application after computing the root-set</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r>
              <a:rPr lang="en-US" dirty="0"/>
              <a:t>Read Section-7.7.2 from the dragon book</a:t>
            </a:r>
            <a:endParaRPr lang="en-IN" dirty="0"/>
          </a:p>
        </p:txBody>
      </p:sp>
    </p:spTree>
    <p:extLst>
      <p:ext uri="{BB962C8B-B14F-4D97-AF65-F5344CB8AC3E}">
        <p14:creationId xmlns:p14="http://schemas.microsoft.com/office/powerpoint/2010/main" val="8787927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Concurrent 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436880" y="1595120"/>
            <a:ext cx="11562080" cy="5059679"/>
          </a:xfrm>
        </p:spPr>
        <p:txBody>
          <a:bodyPr>
            <a:normAutofit fontScale="77500" lnSpcReduction="20000"/>
          </a:bodyPr>
          <a:lstStyle/>
          <a:p>
            <a:pPr marL="0" indent="0">
              <a:buNone/>
            </a:pPr>
            <a:r>
              <a:rPr lang="en-US" dirty="0">
                <a:solidFill>
                  <a:srgbClr val="FF0000"/>
                </a:solidFill>
                <a:latin typeface="Arial" panose="020B0604020202020204" pitchFamily="34" charset="0"/>
                <a:cs typeface="Arial" panose="020B0604020202020204" pitchFamily="34" charset="0"/>
              </a:rPr>
              <a:t>Pause all application threads</a:t>
            </a:r>
          </a:p>
          <a:p>
            <a:pPr marL="0" indent="0">
              <a:buNone/>
            </a:pPr>
            <a:r>
              <a:rPr lang="en-US" dirty="0">
                <a:latin typeface="Arial" panose="020B0604020202020204" pitchFamily="34" charset="0"/>
                <a:cs typeface="Arial" panose="020B0604020202020204" pitchFamily="34" charset="0"/>
              </a:rPr>
              <a:t>Set the reached-bit to 1 and add all the objects referenced by root-set to the Unscanned list</a:t>
            </a:r>
          </a:p>
          <a:p>
            <a:pPr marL="0" indent="0">
              <a:buNone/>
            </a:pPr>
            <a:r>
              <a:rPr lang="en-US" dirty="0">
                <a:solidFill>
                  <a:srgbClr val="FF0000"/>
                </a:solidFill>
                <a:latin typeface="Arial" panose="020B0604020202020204" pitchFamily="34" charset="0"/>
                <a:cs typeface="Arial" panose="020B0604020202020204" pitchFamily="34" charset="0"/>
              </a:rPr>
              <a:t>Resume all application threads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while (Unscanned is not empty) {</a:t>
            </a:r>
          </a:p>
          <a:p>
            <a:pPr marL="0" indent="0">
              <a:buNone/>
            </a:pPr>
            <a:r>
              <a:rPr lang="en-US" dirty="0">
                <a:latin typeface="Arial" panose="020B0604020202020204" pitchFamily="34" charset="0"/>
                <a:cs typeface="Arial" panose="020B0604020202020204" pitchFamily="34" charset="0"/>
              </a:rPr>
              <a:t>    remove some object o from Unscanned;</a:t>
            </a:r>
          </a:p>
          <a:p>
            <a:pPr marL="0" indent="0">
              <a:buNone/>
            </a:pPr>
            <a:r>
              <a:rPr lang="en-US" dirty="0">
                <a:latin typeface="Arial" panose="020B0604020202020204" pitchFamily="34" charset="0"/>
                <a:cs typeface="Arial" panose="020B0604020202020204" pitchFamily="34" charset="0"/>
              </a:rPr>
              <a:t>    for (each object o’ referenced in o) {</a:t>
            </a:r>
          </a:p>
          <a:p>
            <a:pPr marL="0" indent="0">
              <a:buNone/>
            </a:pPr>
            <a:r>
              <a:rPr lang="en-US" dirty="0">
                <a:latin typeface="Arial" panose="020B0604020202020204" pitchFamily="34" charset="0"/>
                <a:cs typeface="Arial" panose="020B0604020202020204" pitchFamily="34" charset="0"/>
              </a:rPr>
              <a:t>        if (o’ reached-bit is 0) {</a:t>
            </a:r>
          </a:p>
          <a:p>
            <a:pPr marL="0" indent="0">
              <a:buNone/>
            </a:pPr>
            <a:r>
              <a:rPr lang="en-US" dirty="0">
                <a:latin typeface="Arial" panose="020B0604020202020204" pitchFamily="34" charset="0"/>
                <a:cs typeface="Arial" panose="020B0604020202020204" pitchFamily="34" charset="0"/>
              </a:rPr>
              <a:t>             set the reached-bit of o’ to 1 </a:t>
            </a:r>
          </a:p>
          <a:p>
            <a:pPr marL="0" indent="0">
              <a:buNone/>
            </a:pPr>
            <a:r>
              <a:rPr lang="en-US" dirty="0">
                <a:latin typeface="Arial" panose="020B0604020202020204" pitchFamily="34" charset="0"/>
                <a:cs typeface="Arial" panose="020B0604020202020204" pitchFamily="34" charset="0"/>
              </a:rPr>
              <a:t>             add o’ to the Unscanned list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81286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Stop </a:t>
            </a:r>
            <a:r>
              <a:rPr lang="en-US"/>
              <a:t>the World </a:t>
            </a:r>
            <a:r>
              <a:rPr lang="en-US" dirty="0"/>
              <a:t>Mark </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pPr marL="0" indent="0">
              <a:buNone/>
            </a:pPr>
            <a:r>
              <a:rPr lang="en-US" dirty="0"/>
              <a:t>GC kicks in before line-7.</a:t>
            </a:r>
            <a:endParaRPr lang="en-IN" dirty="0"/>
          </a:p>
          <a:p>
            <a:pPr marL="0" indent="0">
              <a:buNone/>
            </a:pP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1301644"/>
            <a:ext cx="5111450"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F9FCBE6-3A05-4712-B4BB-3CA8BA52B2AF}"/>
              </a:ext>
            </a:extLst>
          </p:cNvPr>
          <p:cNvSpPr txBox="1"/>
          <p:nvPr/>
        </p:nvSpPr>
        <p:spPr>
          <a:xfrm>
            <a:off x="6553200" y="16941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Tree>
    <p:extLst>
      <p:ext uri="{BB962C8B-B14F-4D97-AF65-F5344CB8AC3E}">
        <p14:creationId xmlns:p14="http://schemas.microsoft.com/office/powerpoint/2010/main" val="15211011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Stop </a:t>
            </a:r>
            <a:r>
              <a:rPr lang="en-US"/>
              <a:t>the World </a:t>
            </a:r>
            <a:r>
              <a:rPr lang="en-US" dirty="0"/>
              <a:t>Mark </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pPr marL="0" indent="0">
              <a:buNone/>
            </a:pPr>
            <a:r>
              <a:rPr lang="en-US" dirty="0"/>
              <a:t>GC kicks in before line-7.</a:t>
            </a:r>
            <a:endParaRPr lang="en-IN" dirty="0"/>
          </a:p>
          <a:p>
            <a:pPr marL="0" indent="0">
              <a:buNone/>
            </a:pP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1301644"/>
            <a:ext cx="5111450"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F9FCBE6-3A05-4712-B4BB-3CA8BA52B2AF}"/>
              </a:ext>
            </a:extLst>
          </p:cNvPr>
          <p:cNvSpPr txBox="1"/>
          <p:nvPr/>
        </p:nvSpPr>
        <p:spPr>
          <a:xfrm>
            <a:off x="6553200" y="16941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5" name="TextBox 4">
            <a:extLst>
              <a:ext uri="{FF2B5EF4-FFF2-40B4-BE49-F238E27FC236}">
                <a16:creationId xmlns:a16="http://schemas.microsoft.com/office/drawing/2014/main" id="{210CF599-B503-6B4A-9F2B-116E621AFEB6}"/>
              </a:ext>
            </a:extLst>
          </p:cNvPr>
          <p:cNvSpPr txBox="1"/>
          <p:nvPr/>
        </p:nvSpPr>
        <p:spPr>
          <a:xfrm>
            <a:off x="1356189" y="2774022"/>
            <a:ext cx="4739811" cy="3139321"/>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a:t>
            </a:r>
          </a:p>
          <a:p>
            <a:r>
              <a:rPr lang="en-US" dirty="0">
                <a:latin typeface="Consolas" panose="020B0609020204030204" pitchFamily="49" charset="0"/>
              </a:rPr>
              <a:t>Unscanned = {1}</a:t>
            </a:r>
          </a:p>
          <a:p>
            <a:r>
              <a:rPr lang="en-US" dirty="0">
                <a:latin typeface="Consolas" panose="020B0609020204030204" pitchFamily="49" charset="0"/>
              </a:rPr>
              <a:t>After scanning 1</a:t>
            </a:r>
          </a:p>
          <a:p>
            <a:r>
              <a:rPr lang="en-US" dirty="0">
                <a:latin typeface="Consolas" panose="020B0609020204030204" pitchFamily="49" charset="0"/>
              </a:rPr>
              <a:t>Unscanned = {2}</a:t>
            </a:r>
          </a:p>
          <a:p>
            <a:r>
              <a:rPr lang="en-US" dirty="0">
                <a:latin typeface="Consolas" panose="020B0609020204030204" pitchFamily="49" charset="0"/>
              </a:rPr>
              <a:t>2 is marked</a:t>
            </a:r>
          </a:p>
          <a:p>
            <a:r>
              <a:rPr lang="en-US" dirty="0">
                <a:latin typeface="Consolas" panose="020B0609020204030204" pitchFamily="49" charset="0"/>
              </a:rPr>
              <a:t>After scanning 2</a:t>
            </a:r>
          </a:p>
          <a:p>
            <a:r>
              <a:rPr lang="en-US" dirty="0">
                <a:latin typeface="Consolas" panose="020B0609020204030204" pitchFamily="49" charset="0"/>
              </a:rPr>
              <a:t>Unscanned = {}</a:t>
            </a:r>
          </a:p>
          <a:p>
            <a:r>
              <a:rPr lang="en-IN" dirty="0">
                <a:latin typeface="Consolas" panose="020B0609020204030204" pitchFamily="49" charset="0"/>
              </a:rPr>
              <a:t>Mark algorithm stops</a:t>
            </a:r>
          </a:p>
          <a:p>
            <a:r>
              <a:rPr lang="en-IN" dirty="0">
                <a:latin typeface="Consolas" panose="020B0609020204030204" pitchFamily="49" charset="0"/>
              </a:rPr>
              <a:t>0, 1, 2 are marked</a:t>
            </a:r>
          </a:p>
        </p:txBody>
      </p:sp>
    </p:spTree>
    <p:extLst>
      <p:ext uri="{BB962C8B-B14F-4D97-AF65-F5344CB8AC3E}">
        <p14:creationId xmlns:p14="http://schemas.microsoft.com/office/powerpoint/2010/main" val="96766083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pPr marL="0" indent="0">
              <a:buNone/>
            </a:pPr>
            <a:r>
              <a:rPr lang="en-US" dirty="0"/>
              <a:t>GC kicks in before line-7.</a:t>
            </a:r>
            <a:endParaRPr lang="en-IN" dirty="0"/>
          </a:p>
          <a:p>
            <a:pPr marL="0" indent="0">
              <a:buNone/>
            </a:pP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1301644"/>
            <a:ext cx="5111450"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F9FCBE6-3A05-4712-B4BB-3CA8BA52B2AF}"/>
              </a:ext>
            </a:extLst>
          </p:cNvPr>
          <p:cNvSpPr txBox="1"/>
          <p:nvPr/>
        </p:nvSpPr>
        <p:spPr>
          <a:xfrm>
            <a:off x="6553200" y="16941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Tree>
    <p:extLst>
      <p:ext uri="{BB962C8B-B14F-4D97-AF65-F5344CB8AC3E}">
        <p14:creationId xmlns:p14="http://schemas.microsoft.com/office/powerpoint/2010/main" val="42096386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p:txBody>
          <a:bodyPr/>
          <a:lstStyle/>
          <a:p>
            <a:pPr marL="0" indent="0">
              <a:buNone/>
            </a:pPr>
            <a:r>
              <a:rPr lang="en-US" dirty="0"/>
              <a:t>GC kicks in before line-7.</a:t>
            </a:r>
            <a:endParaRPr lang="en-IN" dirty="0"/>
          </a:p>
          <a:p>
            <a:pPr marL="0" indent="0">
              <a:buNone/>
            </a:pP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1301644"/>
            <a:ext cx="5111450"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F9FCBE6-3A05-4712-B4BB-3CA8BA52B2AF}"/>
              </a:ext>
            </a:extLst>
          </p:cNvPr>
          <p:cNvSpPr txBox="1"/>
          <p:nvPr/>
        </p:nvSpPr>
        <p:spPr>
          <a:xfrm>
            <a:off x="6553200" y="16941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6" name="TextBox 5">
            <a:extLst>
              <a:ext uri="{FF2B5EF4-FFF2-40B4-BE49-F238E27FC236}">
                <a16:creationId xmlns:a16="http://schemas.microsoft.com/office/drawing/2014/main" id="{234C2F79-7E36-C4F8-E274-9A49597E4FEE}"/>
              </a:ext>
            </a:extLst>
          </p:cNvPr>
          <p:cNvSpPr txBox="1"/>
          <p:nvPr/>
        </p:nvSpPr>
        <p:spPr>
          <a:xfrm>
            <a:off x="984551" y="2445254"/>
            <a:ext cx="5111450" cy="3139321"/>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a:t>
            </a:r>
          </a:p>
          <a:p>
            <a:r>
              <a:rPr lang="en-US" dirty="0">
                <a:latin typeface="Consolas" panose="020B0609020204030204" pitchFamily="49" charset="0"/>
              </a:rPr>
              <a:t>Unscanned = {1}</a:t>
            </a:r>
          </a:p>
          <a:p>
            <a:r>
              <a:rPr lang="en-US" dirty="0">
                <a:latin typeface="Consolas" panose="020B0609020204030204" pitchFamily="49" charset="0"/>
              </a:rPr>
              <a:t>main executes Line-7,8,9</a:t>
            </a:r>
          </a:p>
          <a:p>
            <a:r>
              <a:rPr lang="en-US" dirty="0">
                <a:latin typeface="Consolas" panose="020B0609020204030204" pitchFamily="49" charset="0"/>
              </a:rPr>
              <a:t>GS starts scanning 1</a:t>
            </a:r>
          </a:p>
          <a:p>
            <a:r>
              <a:rPr lang="en-US" dirty="0">
                <a:latin typeface="Consolas" panose="020B0609020204030204" pitchFamily="49" charset="0"/>
              </a:rPr>
              <a:t>After scanning 1</a:t>
            </a:r>
          </a:p>
          <a:p>
            <a:r>
              <a:rPr lang="en-US" dirty="0">
                <a:latin typeface="Consolas" panose="020B0609020204030204" pitchFamily="49" charset="0"/>
              </a:rPr>
              <a:t>Unscanned = {}</a:t>
            </a:r>
          </a:p>
          <a:p>
            <a:r>
              <a:rPr lang="en-IN" dirty="0">
                <a:latin typeface="Consolas" panose="020B0609020204030204" pitchFamily="49" charset="0"/>
              </a:rPr>
              <a:t>Mark algorithm stops</a:t>
            </a:r>
          </a:p>
          <a:p>
            <a:r>
              <a:rPr lang="en-IN" dirty="0">
                <a:latin typeface="Consolas" panose="020B0609020204030204" pitchFamily="49" charset="0"/>
              </a:rPr>
              <a:t>0, 1 are marked</a:t>
            </a:r>
          </a:p>
          <a:p>
            <a:r>
              <a:rPr lang="en-IN" dirty="0">
                <a:latin typeface="Consolas" panose="020B0609020204030204" pitchFamily="49" charset="0"/>
              </a:rPr>
              <a:t>2 is not marked even though it is live</a:t>
            </a:r>
          </a:p>
        </p:txBody>
      </p:sp>
    </p:spTree>
    <p:extLst>
      <p:ext uri="{BB962C8B-B14F-4D97-AF65-F5344CB8AC3E}">
        <p14:creationId xmlns:p14="http://schemas.microsoft.com/office/powerpoint/2010/main" val="26726194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4E57-C1B9-46D8-899D-28098038DB58}"/>
              </a:ext>
            </a:extLst>
          </p:cNvPr>
          <p:cNvSpPr>
            <a:spLocks noGrp="1"/>
          </p:cNvSpPr>
          <p:nvPr>
            <p:ph type="title"/>
          </p:nvPr>
        </p:nvSpPr>
        <p:spPr/>
        <p:txBody>
          <a:bodyPr/>
          <a:lstStyle/>
          <a:p>
            <a:r>
              <a:rPr lang="en-US" dirty="0"/>
              <a:t>Concurrent Mark</a:t>
            </a:r>
          </a:p>
        </p:txBody>
      </p:sp>
      <p:sp>
        <p:nvSpPr>
          <p:cNvPr id="3" name="Content Placeholder 2">
            <a:extLst>
              <a:ext uri="{FF2B5EF4-FFF2-40B4-BE49-F238E27FC236}">
                <a16:creationId xmlns:a16="http://schemas.microsoft.com/office/drawing/2014/main" id="{9A321086-791D-4F6E-B7D3-33951B854A3E}"/>
              </a:ext>
            </a:extLst>
          </p:cNvPr>
          <p:cNvSpPr>
            <a:spLocks noGrp="1"/>
          </p:cNvSpPr>
          <p:nvPr>
            <p:ph idx="1"/>
          </p:nvPr>
        </p:nvSpPr>
        <p:spPr>
          <a:xfrm>
            <a:off x="436880" y="1595120"/>
            <a:ext cx="11562080" cy="5059679"/>
          </a:xfrm>
        </p:spPr>
        <p:txBody>
          <a:bodyPr>
            <a:normAutofit fontScale="77500" lnSpcReduction="20000"/>
          </a:bodyPr>
          <a:lstStyle/>
          <a:p>
            <a:pPr marL="0" indent="0">
              <a:buNone/>
            </a:pPr>
            <a:r>
              <a:rPr lang="en-US" dirty="0">
                <a:solidFill>
                  <a:srgbClr val="FF0000"/>
                </a:solidFill>
                <a:latin typeface="Arial" panose="020B0604020202020204" pitchFamily="34" charset="0"/>
                <a:cs typeface="Arial" panose="020B0604020202020204" pitchFamily="34" charset="0"/>
              </a:rPr>
              <a:t>Pause all application threads</a:t>
            </a:r>
          </a:p>
          <a:p>
            <a:pPr marL="0" indent="0">
              <a:buNone/>
            </a:pPr>
            <a:r>
              <a:rPr lang="en-US" dirty="0">
                <a:latin typeface="Arial" panose="020B0604020202020204" pitchFamily="34" charset="0"/>
                <a:cs typeface="Arial" panose="020B0604020202020204" pitchFamily="34" charset="0"/>
              </a:rPr>
              <a:t>Set the reached-bit to 1 and add all the objects referenced by root-set to the Unscanned list</a:t>
            </a:r>
          </a:p>
          <a:p>
            <a:pPr marL="0" indent="0">
              <a:buNone/>
            </a:pPr>
            <a:r>
              <a:rPr lang="en-US" dirty="0">
                <a:solidFill>
                  <a:srgbClr val="FF0000"/>
                </a:solidFill>
                <a:latin typeface="Arial" panose="020B0604020202020204" pitchFamily="34" charset="0"/>
                <a:cs typeface="Arial" panose="020B0604020202020204" pitchFamily="34" charset="0"/>
              </a:rPr>
              <a:t>Resume all application threads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while (Unscanned is not empty) {</a:t>
            </a:r>
          </a:p>
          <a:p>
            <a:pPr marL="0" indent="0">
              <a:buNone/>
            </a:pPr>
            <a:r>
              <a:rPr lang="en-US" dirty="0">
                <a:latin typeface="Arial" panose="020B0604020202020204" pitchFamily="34" charset="0"/>
                <a:cs typeface="Arial" panose="020B0604020202020204" pitchFamily="34" charset="0"/>
              </a:rPr>
              <a:t>    remove some object o from Unscanned;</a:t>
            </a:r>
          </a:p>
          <a:p>
            <a:pPr marL="0" indent="0">
              <a:buNone/>
            </a:pPr>
            <a:r>
              <a:rPr lang="en-US" dirty="0">
                <a:latin typeface="Arial" panose="020B0604020202020204" pitchFamily="34" charset="0"/>
                <a:cs typeface="Arial" panose="020B0604020202020204" pitchFamily="34" charset="0"/>
              </a:rPr>
              <a:t>    for (each object o’ referenced in o) {</a:t>
            </a:r>
          </a:p>
          <a:p>
            <a:pPr marL="0" indent="0">
              <a:buNone/>
            </a:pPr>
            <a:r>
              <a:rPr lang="en-US" dirty="0">
                <a:latin typeface="Arial" panose="020B0604020202020204" pitchFamily="34" charset="0"/>
                <a:cs typeface="Arial" panose="020B0604020202020204" pitchFamily="34" charset="0"/>
              </a:rPr>
              <a:t>        if (o’ reached-bit is 0) {</a:t>
            </a:r>
          </a:p>
          <a:p>
            <a:pPr marL="0" indent="0">
              <a:buNone/>
            </a:pPr>
            <a:r>
              <a:rPr lang="en-US" dirty="0">
                <a:latin typeface="Arial" panose="020B0604020202020204" pitchFamily="34" charset="0"/>
                <a:cs typeface="Arial" panose="020B0604020202020204" pitchFamily="34" charset="0"/>
              </a:rPr>
              <a:t>             set the reached-bit of o’ to 1 </a:t>
            </a:r>
          </a:p>
          <a:p>
            <a:pPr marL="0" indent="0">
              <a:buNone/>
            </a:pPr>
            <a:r>
              <a:rPr lang="en-US" dirty="0">
                <a:latin typeface="Arial" panose="020B0604020202020204" pitchFamily="34" charset="0"/>
                <a:cs typeface="Arial" panose="020B0604020202020204" pitchFamily="34" charset="0"/>
              </a:rPr>
              <a:t>             add o’ to the Unscanned list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Run </a:t>
            </a:r>
            <a:r>
              <a:rPr lang="en-US" dirty="0">
                <a:solidFill>
                  <a:srgbClr val="FF0000"/>
                </a:solidFill>
                <a:latin typeface="Arial" panose="020B0604020202020204" pitchFamily="34" charset="0"/>
                <a:cs typeface="Arial" panose="020B0604020202020204" pitchFamily="34" charset="0"/>
              </a:rPr>
              <a:t>stop the world </a:t>
            </a:r>
            <a:r>
              <a:rPr lang="en-US" dirty="0">
                <a:latin typeface="Arial" panose="020B0604020202020204" pitchFamily="34" charset="0"/>
                <a:cs typeface="Arial" panose="020B0604020202020204" pitchFamily="34" charset="0"/>
              </a:rPr>
              <a:t>mark</a:t>
            </a:r>
          </a:p>
        </p:txBody>
      </p:sp>
    </p:spTree>
    <p:extLst>
      <p:ext uri="{BB962C8B-B14F-4D97-AF65-F5344CB8AC3E}">
        <p14:creationId xmlns:p14="http://schemas.microsoft.com/office/powerpoint/2010/main" val="9279973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9" name="TextBox 8">
            <a:extLst>
              <a:ext uri="{FF2B5EF4-FFF2-40B4-BE49-F238E27FC236}">
                <a16:creationId xmlns:a16="http://schemas.microsoft.com/office/drawing/2014/main" id="{9F9FCBE6-3A05-4712-B4BB-3CA8BA52B2AF}"/>
              </a:ext>
            </a:extLst>
          </p:cNvPr>
          <p:cNvSpPr txBox="1"/>
          <p:nvPr/>
        </p:nvSpPr>
        <p:spPr>
          <a:xfrm>
            <a:off x="6553200" y="159140"/>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7" name="TextBox 6">
            <a:extLst>
              <a:ext uri="{FF2B5EF4-FFF2-40B4-BE49-F238E27FC236}">
                <a16:creationId xmlns:a16="http://schemas.microsoft.com/office/drawing/2014/main" id="{45E8FE88-792C-62BF-3A7F-1B0FEFED4472}"/>
              </a:ext>
            </a:extLst>
          </p:cNvPr>
          <p:cNvSpPr txBox="1"/>
          <p:nvPr/>
        </p:nvSpPr>
        <p:spPr>
          <a:xfrm>
            <a:off x="6405880" y="1301644"/>
            <a:ext cx="511145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10. tmp1 = NULL;</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650D26D9-E553-AB36-204E-8D5F43CFBB46}"/>
              </a:ext>
            </a:extLst>
          </p:cNvPr>
          <p:cNvSpPr>
            <a:spLocks noGrp="1"/>
          </p:cNvSpPr>
          <p:nvPr>
            <p:ph idx="1"/>
          </p:nvPr>
        </p:nvSpPr>
        <p:spPr>
          <a:xfrm>
            <a:off x="185056" y="1411964"/>
            <a:ext cx="10515600" cy="4351338"/>
          </a:xfrm>
        </p:spPr>
        <p:txBody>
          <a:bodyPr/>
          <a:lstStyle/>
          <a:p>
            <a:pPr marL="0" indent="0">
              <a:lnSpc>
                <a:spcPct val="100000"/>
              </a:lnSpc>
              <a:buNone/>
            </a:pPr>
            <a:r>
              <a:rPr lang="en-US" sz="2400" dirty="0">
                <a:solidFill>
                  <a:schemeClr val="accent1"/>
                </a:solidFill>
              </a:rPr>
              <a:t>GC kicks in before line-7.</a:t>
            </a:r>
          </a:p>
          <a:p>
            <a:pPr marL="0" indent="0">
              <a:lnSpc>
                <a:spcPct val="100000"/>
              </a:lnSpc>
              <a:buNone/>
            </a:pPr>
            <a:r>
              <a:rPr lang="en-US" sz="2400" dirty="0">
                <a:solidFill>
                  <a:schemeClr val="accent1"/>
                </a:solidFill>
              </a:rPr>
              <a:t>Stop the world starts before line-10.</a:t>
            </a:r>
            <a:endParaRPr lang="en-IN" sz="2400" dirty="0">
              <a:solidFill>
                <a:schemeClr val="accent1"/>
              </a:solidFill>
            </a:endParaRPr>
          </a:p>
          <a:p>
            <a:pPr marL="0" indent="0">
              <a:buNone/>
            </a:pPr>
            <a:endParaRPr lang="en-IN" dirty="0"/>
          </a:p>
        </p:txBody>
      </p:sp>
    </p:spTree>
    <p:extLst>
      <p:ext uri="{BB962C8B-B14F-4D97-AF65-F5344CB8AC3E}">
        <p14:creationId xmlns:p14="http://schemas.microsoft.com/office/powerpoint/2010/main" val="20537178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3" name="Content Placeholder 2">
            <a:extLst>
              <a:ext uri="{FF2B5EF4-FFF2-40B4-BE49-F238E27FC236}">
                <a16:creationId xmlns:a16="http://schemas.microsoft.com/office/drawing/2014/main" id="{BD2BC8A4-BBF6-42DC-AD7E-5EE427DD1B97}"/>
              </a:ext>
            </a:extLst>
          </p:cNvPr>
          <p:cNvSpPr>
            <a:spLocks noGrp="1"/>
          </p:cNvSpPr>
          <p:nvPr>
            <p:ph idx="1"/>
          </p:nvPr>
        </p:nvSpPr>
        <p:spPr>
          <a:xfrm>
            <a:off x="185056" y="1411964"/>
            <a:ext cx="10515600" cy="4351338"/>
          </a:xfrm>
        </p:spPr>
        <p:txBody>
          <a:bodyPr/>
          <a:lstStyle/>
          <a:p>
            <a:pPr marL="0" indent="0">
              <a:lnSpc>
                <a:spcPct val="100000"/>
              </a:lnSpc>
              <a:buNone/>
            </a:pPr>
            <a:r>
              <a:rPr lang="en-US" sz="2400" dirty="0">
                <a:solidFill>
                  <a:schemeClr val="accent1"/>
                </a:solidFill>
              </a:rPr>
              <a:t>GC kicks in before line-7.</a:t>
            </a:r>
          </a:p>
          <a:p>
            <a:pPr marL="0" indent="0">
              <a:lnSpc>
                <a:spcPct val="100000"/>
              </a:lnSpc>
              <a:buNone/>
            </a:pPr>
            <a:r>
              <a:rPr lang="en-US" sz="2400" dirty="0">
                <a:solidFill>
                  <a:schemeClr val="accent1"/>
                </a:solidFill>
              </a:rPr>
              <a:t>Stop the world starts before line-10.</a:t>
            </a:r>
            <a:endParaRPr lang="en-IN" sz="2400" dirty="0">
              <a:solidFill>
                <a:schemeClr val="accent1"/>
              </a:solidFill>
            </a:endParaRPr>
          </a:p>
          <a:p>
            <a:pPr marL="0" indent="0">
              <a:buNone/>
            </a:pPr>
            <a:endParaRPr lang="en-IN" dirty="0"/>
          </a:p>
        </p:txBody>
      </p:sp>
      <p:sp>
        <p:nvSpPr>
          <p:cNvPr id="9" name="TextBox 8">
            <a:extLst>
              <a:ext uri="{FF2B5EF4-FFF2-40B4-BE49-F238E27FC236}">
                <a16:creationId xmlns:a16="http://schemas.microsoft.com/office/drawing/2014/main" id="{9F9FCBE6-3A05-4712-B4BB-3CA8BA52B2AF}"/>
              </a:ext>
            </a:extLst>
          </p:cNvPr>
          <p:cNvSpPr txBox="1"/>
          <p:nvPr/>
        </p:nvSpPr>
        <p:spPr>
          <a:xfrm>
            <a:off x="6553200" y="159140"/>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7" name="TextBox 6">
            <a:extLst>
              <a:ext uri="{FF2B5EF4-FFF2-40B4-BE49-F238E27FC236}">
                <a16:creationId xmlns:a16="http://schemas.microsoft.com/office/drawing/2014/main" id="{45E8FE88-792C-62BF-3A7F-1B0FEFED4472}"/>
              </a:ext>
            </a:extLst>
          </p:cNvPr>
          <p:cNvSpPr txBox="1"/>
          <p:nvPr/>
        </p:nvSpPr>
        <p:spPr>
          <a:xfrm>
            <a:off x="6405880" y="1301644"/>
            <a:ext cx="511145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10. tmp1 = NULL;</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3FEFA07-4BDC-2772-D302-96C070ABCF28}"/>
              </a:ext>
            </a:extLst>
          </p:cNvPr>
          <p:cNvSpPr txBox="1"/>
          <p:nvPr/>
        </p:nvSpPr>
        <p:spPr>
          <a:xfrm>
            <a:off x="143839" y="2424216"/>
            <a:ext cx="5952162" cy="4247317"/>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 : Unscanned = {1}</a:t>
            </a:r>
          </a:p>
          <a:p>
            <a:r>
              <a:rPr lang="en-US" dirty="0">
                <a:latin typeface="Consolas" panose="020B0609020204030204" pitchFamily="49" charset="0"/>
              </a:rPr>
              <a:t>main executes Line-7,8,9</a:t>
            </a:r>
          </a:p>
          <a:p>
            <a:r>
              <a:rPr lang="en-US" dirty="0">
                <a:latin typeface="Consolas" panose="020B0609020204030204" pitchFamily="49" charset="0"/>
              </a:rPr>
              <a:t>GS starts scanning 1</a:t>
            </a:r>
          </a:p>
          <a:p>
            <a:r>
              <a:rPr lang="en-US" dirty="0">
                <a:latin typeface="Consolas" panose="020B0609020204030204" pitchFamily="49" charset="0"/>
              </a:rPr>
              <a:t>After scanning 1 : Unscanned = {}</a:t>
            </a:r>
          </a:p>
          <a:p>
            <a:r>
              <a:rPr lang="en-IN" dirty="0">
                <a:latin typeface="Consolas" panose="020B0609020204030204" pitchFamily="49" charset="0"/>
              </a:rPr>
              <a:t>Mark algorithm stops</a:t>
            </a:r>
          </a:p>
          <a:p>
            <a:r>
              <a:rPr lang="en-IN" dirty="0">
                <a:latin typeface="Consolas" panose="020B0609020204030204" pitchFamily="49" charset="0"/>
              </a:rPr>
              <a:t>0, 1 are marked</a:t>
            </a:r>
          </a:p>
          <a:p>
            <a:r>
              <a:rPr lang="en-IN" dirty="0">
                <a:latin typeface="Consolas" panose="020B0609020204030204" pitchFamily="49" charset="0"/>
              </a:rPr>
              <a:t>stop-the-world mark phase starts</a:t>
            </a:r>
          </a:p>
          <a:p>
            <a:r>
              <a:rPr lang="en-IN" dirty="0">
                <a:latin typeface="Consolas" panose="020B0609020204030204" pitchFamily="49" charset="0"/>
              </a:rPr>
              <a:t>0, 1, 2 are reached via local variables</a:t>
            </a:r>
          </a:p>
          <a:p>
            <a:r>
              <a:rPr lang="en-IN" dirty="0">
                <a:latin typeface="Consolas" panose="020B0609020204030204" pitchFamily="49" charset="0"/>
              </a:rPr>
              <a:t>Because 0 and 1 are already marked, do nothing</a:t>
            </a:r>
          </a:p>
          <a:p>
            <a:r>
              <a:rPr lang="en-IN" dirty="0">
                <a:latin typeface="Consolas" panose="020B0609020204030204" pitchFamily="49" charset="0"/>
              </a:rPr>
              <a:t>mark 2</a:t>
            </a:r>
          </a:p>
          <a:p>
            <a:r>
              <a:rPr lang="en-IN" dirty="0">
                <a:latin typeface="Consolas" panose="020B0609020204030204" pitchFamily="49" charset="0"/>
              </a:rPr>
              <a:t>Unscanned = {2}</a:t>
            </a:r>
          </a:p>
          <a:p>
            <a:r>
              <a:rPr lang="en-IN" dirty="0">
                <a:latin typeface="Consolas" panose="020B0609020204030204" pitchFamily="49" charset="0"/>
              </a:rPr>
              <a:t>After scanning 2 Unscanned = {}</a:t>
            </a:r>
          </a:p>
          <a:p>
            <a:r>
              <a:rPr lang="en-IN" dirty="0">
                <a:latin typeface="Consolas" panose="020B0609020204030204" pitchFamily="49" charset="0"/>
              </a:rPr>
              <a:t>0, 1, 2 are marked at the end of algorithm.</a:t>
            </a:r>
          </a:p>
        </p:txBody>
      </p:sp>
    </p:spTree>
    <p:extLst>
      <p:ext uri="{BB962C8B-B14F-4D97-AF65-F5344CB8AC3E}">
        <p14:creationId xmlns:p14="http://schemas.microsoft.com/office/powerpoint/2010/main" val="40969480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5" name="TextBox 4">
            <a:extLst>
              <a:ext uri="{FF2B5EF4-FFF2-40B4-BE49-F238E27FC236}">
                <a16:creationId xmlns:a16="http://schemas.microsoft.com/office/drawing/2014/main" id="{235B2439-92EF-483B-B0B3-C4304F9B0DF3}"/>
              </a:ext>
            </a:extLst>
          </p:cNvPr>
          <p:cNvSpPr txBox="1"/>
          <p:nvPr/>
        </p:nvSpPr>
        <p:spPr>
          <a:xfrm>
            <a:off x="6522720" y="7820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7" name="TextBox 6">
            <a:extLst>
              <a:ext uri="{FF2B5EF4-FFF2-40B4-BE49-F238E27FC236}">
                <a16:creationId xmlns:a16="http://schemas.microsoft.com/office/drawing/2014/main" id="{BE9E00F7-00D9-5D92-BF11-248CE1214BEE}"/>
              </a:ext>
            </a:extLst>
          </p:cNvPr>
          <p:cNvSpPr txBox="1"/>
          <p:nvPr/>
        </p:nvSpPr>
        <p:spPr>
          <a:xfrm>
            <a:off x="6405880" y="1240000"/>
            <a:ext cx="511145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02DB8CC4-11BE-D64B-E74F-9360D65326E2}"/>
              </a:ext>
            </a:extLst>
          </p:cNvPr>
          <p:cNvSpPr>
            <a:spLocks noGrp="1"/>
          </p:cNvSpPr>
          <p:nvPr>
            <p:ph idx="1"/>
          </p:nvPr>
        </p:nvSpPr>
        <p:spPr>
          <a:xfrm>
            <a:off x="185056" y="1411964"/>
            <a:ext cx="10515600" cy="4351338"/>
          </a:xfrm>
        </p:spPr>
        <p:txBody>
          <a:bodyPr/>
          <a:lstStyle/>
          <a:p>
            <a:pPr marL="0" indent="0">
              <a:lnSpc>
                <a:spcPct val="100000"/>
              </a:lnSpc>
              <a:buNone/>
            </a:pPr>
            <a:r>
              <a:rPr lang="en-US" sz="2400" dirty="0">
                <a:solidFill>
                  <a:schemeClr val="accent1"/>
                </a:solidFill>
              </a:rPr>
              <a:t>GC kicks in before line-7.</a:t>
            </a:r>
          </a:p>
          <a:p>
            <a:pPr marL="0" indent="0">
              <a:lnSpc>
                <a:spcPct val="100000"/>
              </a:lnSpc>
              <a:buNone/>
            </a:pPr>
            <a:r>
              <a:rPr lang="en-US" sz="2400" dirty="0">
                <a:solidFill>
                  <a:schemeClr val="accent1"/>
                </a:solidFill>
              </a:rPr>
              <a:t>Stop the world starts after line-10.</a:t>
            </a:r>
            <a:endParaRPr lang="en-IN" sz="2400" dirty="0">
              <a:solidFill>
                <a:schemeClr val="accent1"/>
              </a:solidFill>
            </a:endParaRPr>
          </a:p>
          <a:p>
            <a:pPr marL="0" indent="0">
              <a:buNone/>
            </a:pPr>
            <a:endParaRPr lang="en-IN" dirty="0"/>
          </a:p>
        </p:txBody>
      </p:sp>
    </p:spTree>
    <p:extLst>
      <p:ext uri="{BB962C8B-B14F-4D97-AF65-F5344CB8AC3E}">
        <p14:creationId xmlns:p14="http://schemas.microsoft.com/office/powerpoint/2010/main" val="262698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9391-1145-478A-9D8A-544979B98855}"/>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EAA5E1CA-D791-45BD-91D4-BE5B75AF6DC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p:graphicFrame>
        <p:nvGraphicFramePr>
          <p:cNvPr id="5" name="Table 5">
            <a:extLst>
              <a:ext uri="{FF2B5EF4-FFF2-40B4-BE49-F238E27FC236}">
                <a16:creationId xmlns:a16="http://schemas.microsoft.com/office/drawing/2014/main" id="{0298EAB0-CAEF-4D58-8926-A4AD73D34634}"/>
              </a:ext>
            </a:extLst>
          </p:cNvPr>
          <p:cNvGraphicFramePr>
            <a:graphicFrameLocks noGrp="1"/>
          </p:cNvGraphicFramePr>
          <p:nvPr/>
        </p:nvGraphicFramePr>
        <p:xfrm>
          <a:off x="2032000" y="274150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graphicFrame>
        <p:nvGraphicFramePr>
          <p:cNvPr id="7" name="Table 5">
            <a:extLst>
              <a:ext uri="{FF2B5EF4-FFF2-40B4-BE49-F238E27FC236}">
                <a16:creationId xmlns:a16="http://schemas.microsoft.com/office/drawing/2014/main" id="{7A1FF6DF-C682-444E-B0E6-A3C4615521FB}"/>
              </a:ext>
            </a:extLst>
          </p:cNvPr>
          <p:cNvGraphicFramePr>
            <a:graphicFrameLocks noGrp="1"/>
          </p:cNvGraphicFramePr>
          <p:nvPr/>
        </p:nvGraphicFramePr>
        <p:xfrm>
          <a:off x="2042160" y="456014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4" name="Arrow: Curved Down 3">
            <a:extLst>
              <a:ext uri="{FF2B5EF4-FFF2-40B4-BE49-F238E27FC236}">
                <a16:creationId xmlns:a16="http://schemas.microsoft.com/office/drawing/2014/main" id="{AD5F5A0B-958D-49B9-AA76-69A665FB0DE7}"/>
              </a:ext>
            </a:extLst>
          </p:cNvPr>
          <p:cNvSpPr/>
          <p:nvPr/>
        </p:nvSpPr>
        <p:spPr>
          <a:xfrm>
            <a:off x="2346960" y="2540000"/>
            <a:ext cx="124968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Curved Down 5">
            <a:extLst>
              <a:ext uri="{FF2B5EF4-FFF2-40B4-BE49-F238E27FC236}">
                <a16:creationId xmlns:a16="http://schemas.microsoft.com/office/drawing/2014/main" id="{6E6D22E8-E70D-4BEE-854C-802CE20AB8E1}"/>
              </a:ext>
            </a:extLst>
          </p:cNvPr>
          <p:cNvSpPr/>
          <p:nvPr/>
        </p:nvSpPr>
        <p:spPr>
          <a:xfrm>
            <a:off x="6309360" y="2540000"/>
            <a:ext cx="178816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Arrow: Curved Up 7">
            <a:extLst>
              <a:ext uri="{FF2B5EF4-FFF2-40B4-BE49-F238E27FC236}">
                <a16:creationId xmlns:a16="http://schemas.microsoft.com/office/drawing/2014/main" id="{C4273AE5-0F12-4C5E-BDF1-36549E89CEAA}"/>
              </a:ext>
            </a:extLst>
          </p:cNvPr>
          <p:cNvSpPr/>
          <p:nvPr/>
        </p:nvSpPr>
        <p:spPr>
          <a:xfrm rot="10800000">
            <a:off x="5821680" y="2380826"/>
            <a:ext cx="247904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Up 8">
            <a:extLst>
              <a:ext uri="{FF2B5EF4-FFF2-40B4-BE49-F238E27FC236}">
                <a16:creationId xmlns:a16="http://schemas.microsoft.com/office/drawing/2014/main" id="{EEC0CFC2-4CA4-4B58-B4F8-09499D8B8754}"/>
              </a:ext>
            </a:extLst>
          </p:cNvPr>
          <p:cNvSpPr/>
          <p:nvPr/>
        </p:nvSpPr>
        <p:spPr>
          <a:xfrm>
            <a:off x="4490720" y="3112346"/>
            <a:ext cx="579120" cy="2015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8B392FEC-B327-4371-9E36-D403D391166B}"/>
              </a:ext>
            </a:extLst>
          </p:cNvPr>
          <p:cNvSpPr/>
          <p:nvPr/>
        </p:nvSpPr>
        <p:spPr>
          <a:xfrm>
            <a:off x="4988560" y="2540000"/>
            <a:ext cx="49784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C2054D60-6330-45C1-B292-A645325D3113}"/>
              </a:ext>
            </a:extLst>
          </p:cNvPr>
          <p:cNvSpPr/>
          <p:nvPr/>
        </p:nvSpPr>
        <p:spPr>
          <a:xfrm rot="10800000">
            <a:off x="4348480" y="2538306"/>
            <a:ext cx="538480" cy="195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a:extLst>
              <a:ext uri="{FF2B5EF4-FFF2-40B4-BE49-F238E27FC236}">
                <a16:creationId xmlns:a16="http://schemas.microsoft.com/office/drawing/2014/main" id="{9AA421B7-43A2-41AB-88F4-1AF05F2502CD}"/>
              </a:ext>
            </a:extLst>
          </p:cNvPr>
          <p:cNvSpPr txBox="1"/>
          <p:nvPr/>
        </p:nvSpPr>
        <p:spPr>
          <a:xfrm>
            <a:off x="8473440" y="1066800"/>
            <a:ext cx="3108960" cy="646331"/>
          </a:xfrm>
          <a:prstGeom prst="rect">
            <a:avLst/>
          </a:prstGeom>
          <a:noFill/>
        </p:spPr>
        <p:txBody>
          <a:bodyPr wrap="square" rtlCol="0">
            <a:spAutoFit/>
          </a:bodyPr>
          <a:lstStyle/>
          <a:p>
            <a:r>
              <a:rPr lang="en-US" dirty="0"/>
              <a:t>Blue ones are live objects.</a:t>
            </a:r>
          </a:p>
          <a:p>
            <a:r>
              <a:rPr lang="en-US" dirty="0"/>
              <a:t>Oranges are free objects.</a:t>
            </a:r>
            <a:endParaRPr lang="en-IN" dirty="0"/>
          </a:p>
        </p:txBody>
      </p:sp>
      <p:cxnSp>
        <p:nvCxnSpPr>
          <p:cNvPr id="14" name="Straight Arrow Connector 13">
            <a:extLst>
              <a:ext uri="{FF2B5EF4-FFF2-40B4-BE49-F238E27FC236}">
                <a16:creationId xmlns:a16="http://schemas.microsoft.com/office/drawing/2014/main" id="{BB3292FC-DC36-41BD-9E31-17FD2C557DA8}"/>
              </a:ext>
            </a:extLst>
          </p:cNvPr>
          <p:cNvCxnSpPr>
            <a:endCxn id="5" idx="1"/>
          </p:cNvCxnSpPr>
          <p:nvPr/>
        </p:nvCxnSpPr>
        <p:spPr>
          <a:xfrm flipV="1">
            <a:off x="1158240" y="2926926"/>
            <a:ext cx="873760" cy="263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8CB794C-D42A-4442-A102-CC5B55721152}"/>
              </a:ext>
            </a:extLst>
          </p:cNvPr>
          <p:cNvSpPr txBox="1"/>
          <p:nvPr/>
        </p:nvSpPr>
        <p:spPr>
          <a:xfrm>
            <a:off x="457200" y="3313852"/>
            <a:ext cx="1574800" cy="370840"/>
          </a:xfrm>
          <a:prstGeom prst="rect">
            <a:avLst/>
          </a:prstGeom>
          <a:noFill/>
        </p:spPr>
        <p:txBody>
          <a:bodyPr wrap="square" rtlCol="0">
            <a:spAutoFit/>
          </a:bodyPr>
          <a:lstStyle/>
          <a:p>
            <a:r>
              <a:rPr lang="en-US" dirty="0" err="1"/>
              <a:t>LVar</a:t>
            </a:r>
            <a:r>
              <a:rPr lang="en-US" dirty="0"/>
              <a:t> = A</a:t>
            </a:r>
            <a:endParaRPr lang="en-IN" dirty="0"/>
          </a:p>
        </p:txBody>
      </p:sp>
    </p:spTree>
    <p:extLst>
      <p:ext uri="{BB962C8B-B14F-4D97-AF65-F5344CB8AC3E}">
        <p14:creationId xmlns:p14="http://schemas.microsoft.com/office/powerpoint/2010/main" val="1610577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Concurrent Mark </a:t>
            </a:r>
            <a:endParaRPr lang="en-IN" dirty="0"/>
          </a:p>
        </p:txBody>
      </p:sp>
      <p:sp>
        <p:nvSpPr>
          <p:cNvPr id="5" name="TextBox 4">
            <a:extLst>
              <a:ext uri="{FF2B5EF4-FFF2-40B4-BE49-F238E27FC236}">
                <a16:creationId xmlns:a16="http://schemas.microsoft.com/office/drawing/2014/main" id="{235B2439-92EF-483B-B0B3-C4304F9B0DF3}"/>
              </a:ext>
            </a:extLst>
          </p:cNvPr>
          <p:cNvSpPr txBox="1"/>
          <p:nvPr/>
        </p:nvSpPr>
        <p:spPr>
          <a:xfrm>
            <a:off x="6522720" y="78202"/>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7" name="TextBox 6">
            <a:extLst>
              <a:ext uri="{FF2B5EF4-FFF2-40B4-BE49-F238E27FC236}">
                <a16:creationId xmlns:a16="http://schemas.microsoft.com/office/drawing/2014/main" id="{BE9E00F7-00D9-5D92-BF11-248CE1214BEE}"/>
              </a:ext>
            </a:extLst>
          </p:cNvPr>
          <p:cNvSpPr txBox="1"/>
          <p:nvPr/>
        </p:nvSpPr>
        <p:spPr>
          <a:xfrm>
            <a:off x="6405880" y="1240000"/>
            <a:ext cx="511145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node *head1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node *head2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(1); </a:t>
            </a:r>
          </a:p>
          <a:p>
            <a:r>
              <a:rPr lang="en-US" dirty="0">
                <a:latin typeface="Arial" panose="020B0604020202020204" pitchFamily="34" charset="0"/>
                <a:cs typeface="Arial" panose="020B0604020202020204" pitchFamily="34" charset="0"/>
              </a:rPr>
              <a:t>    3. struct node *tmp1 = NULL;</a:t>
            </a:r>
          </a:p>
          <a:p>
            <a:r>
              <a:rPr lang="en-US" dirty="0">
                <a:latin typeface="Arial" panose="020B0604020202020204" pitchFamily="34" charset="0"/>
                <a:cs typeface="Arial" panose="020B0604020202020204" pitchFamily="34" charset="0"/>
              </a:rPr>
              <a:t>    4. struct node *tmp2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(2);</a:t>
            </a:r>
          </a:p>
          <a:p>
            <a:r>
              <a:rPr lang="en-US" dirty="0">
                <a:latin typeface="Arial" panose="020B0604020202020204" pitchFamily="34" charset="0"/>
                <a:cs typeface="Arial" panose="020B0604020202020204" pitchFamily="34" charset="0"/>
              </a:rPr>
              <a:t>    5. head2-&gt;next = tmp2;</a:t>
            </a:r>
          </a:p>
          <a:p>
            <a:r>
              <a:rPr lang="en-US" dirty="0">
                <a:latin typeface="Arial" panose="020B0604020202020204" pitchFamily="34" charset="0"/>
                <a:cs typeface="Arial" panose="020B0604020202020204" pitchFamily="34" charset="0"/>
              </a:rPr>
              <a:t>    6. tmp2 = NULL;</a:t>
            </a:r>
          </a:p>
          <a:p>
            <a:r>
              <a:rPr lang="en-US" dirty="0">
                <a:latin typeface="Arial" panose="020B0604020202020204" pitchFamily="34" charset="0"/>
                <a:cs typeface="Arial" panose="020B0604020202020204" pitchFamily="34" charset="0"/>
              </a:rPr>
              <a:t>    7. tmp1 = head2-&gt;next;</a:t>
            </a:r>
          </a:p>
          <a:p>
            <a:r>
              <a:rPr lang="en-US" dirty="0">
                <a:latin typeface="Arial" panose="020B0604020202020204" pitchFamily="34" charset="0"/>
                <a:cs typeface="Arial" panose="020B0604020202020204" pitchFamily="34" charset="0"/>
              </a:rPr>
              <a:t>    8. head1-&gt;next = tmp1;</a:t>
            </a:r>
          </a:p>
          <a:p>
            <a:r>
              <a:rPr lang="en-US" dirty="0">
                <a:latin typeface="Arial" panose="020B0604020202020204" pitchFamily="34" charset="0"/>
                <a:cs typeface="Arial" panose="020B0604020202020204" pitchFamily="34" charset="0"/>
              </a:rPr>
              <a:t>    9. head2-&gt;next = NULL;</a:t>
            </a:r>
          </a:p>
          <a:p>
            <a:r>
              <a:rPr lang="en-US" dirty="0">
                <a:latin typeface="Arial" panose="020B0604020202020204" pitchFamily="34" charset="0"/>
                <a:cs typeface="Arial" panose="020B0604020202020204" pitchFamily="34" charset="0"/>
              </a:rPr>
              <a:t>  10. tmp1 = NULL;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14BBF79-DD2B-FD73-E1DF-E1F868ADA290}"/>
              </a:ext>
            </a:extLst>
          </p:cNvPr>
          <p:cNvSpPr txBox="1"/>
          <p:nvPr/>
        </p:nvSpPr>
        <p:spPr>
          <a:xfrm>
            <a:off x="143839" y="2587502"/>
            <a:ext cx="5952162" cy="3416320"/>
          </a:xfrm>
          <a:prstGeom prst="rect">
            <a:avLst/>
          </a:prstGeom>
          <a:noFill/>
        </p:spPr>
        <p:txBody>
          <a:bodyPr wrap="square" rtlCol="0">
            <a:spAutoFit/>
          </a:bodyPr>
          <a:lstStyle/>
          <a:p>
            <a:r>
              <a:rPr lang="en-US" dirty="0">
                <a:latin typeface="Consolas" panose="020B0609020204030204" pitchFamily="49" charset="0"/>
              </a:rPr>
              <a:t>Initially: Unscanned = {0, 1}</a:t>
            </a:r>
          </a:p>
          <a:p>
            <a:r>
              <a:rPr lang="en-US" dirty="0">
                <a:latin typeface="Consolas" panose="020B0609020204030204" pitchFamily="49" charset="0"/>
              </a:rPr>
              <a:t>0 and 1 are marked</a:t>
            </a:r>
          </a:p>
          <a:p>
            <a:r>
              <a:rPr lang="en-US" dirty="0">
                <a:latin typeface="Consolas" panose="020B0609020204030204" pitchFamily="49" charset="0"/>
              </a:rPr>
              <a:t>After scanning 0 : Unscanned = {1}</a:t>
            </a:r>
          </a:p>
          <a:p>
            <a:r>
              <a:rPr lang="en-US" dirty="0">
                <a:latin typeface="Consolas" panose="020B0609020204030204" pitchFamily="49" charset="0"/>
              </a:rPr>
              <a:t>main executes Line-7,8,9</a:t>
            </a:r>
          </a:p>
          <a:p>
            <a:r>
              <a:rPr lang="en-US" dirty="0">
                <a:latin typeface="Consolas" panose="020B0609020204030204" pitchFamily="49" charset="0"/>
              </a:rPr>
              <a:t>GC starts scanning 1</a:t>
            </a:r>
          </a:p>
          <a:p>
            <a:r>
              <a:rPr lang="en-US" dirty="0">
                <a:latin typeface="Consolas" panose="020B0609020204030204" pitchFamily="49" charset="0"/>
              </a:rPr>
              <a:t>After scanning 1 : Unscanned = {}</a:t>
            </a:r>
          </a:p>
          <a:p>
            <a:r>
              <a:rPr lang="en-IN" dirty="0">
                <a:latin typeface="Consolas" panose="020B0609020204030204" pitchFamily="49" charset="0"/>
              </a:rPr>
              <a:t>Mark algorithm stops</a:t>
            </a:r>
          </a:p>
          <a:p>
            <a:r>
              <a:rPr lang="en-IN" dirty="0">
                <a:latin typeface="Consolas" panose="020B0609020204030204" pitchFamily="49" charset="0"/>
              </a:rPr>
              <a:t>0, 1 are marked</a:t>
            </a:r>
          </a:p>
          <a:p>
            <a:r>
              <a:rPr lang="en-IN" dirty="0">
                <a:latin typeface="Consolas" panose="020B0609020204030204" pitchFamily="49" charset="0"/>
              </a:rPr>
              <a:t>stop-the-world mark phase starts</a:t>
            </a:r>
          </a:p>
          <a:p>
            <a:r>
              <a:rPr lang="en-IN" dirty="0">
                <a:latin typeface="Consolas" panose="020B0609020204030204" pitchFamily="49" charset="0"/>
              </a:rPr>
              <a:t>0 and 1 are reached via local variables</a:t>
            </a:r>
          </a:p>
          <a:p>
            <a:r>
              <a:rPr lang="en-IN" dirty="0">
                <a:latin typeface="Consolas" panose="020B0609020204030204" pitchFamily="49" charset="0"/>
              </a:rPr>
              <a:t>Because 0 and 1 are already marked, do nothing</a:t>
            </a:r>
          </a:p>
          <a:p>
            <a:r>
              <a:rPr lang="en-IN" dirty="0">
                <a:latin typeface="Consolas" panose="020B0609020204030204" pitchFamily="49" charset="0"/>
              </a:rPr>
              <a:t>0 and 1 are marked at the end of algorithm.</a:t>
            </a:r>
          </a:p>
        </p:txBody>
      </p:sp>
      <p:sp>
        <p:nvSpPr>
          <p:cNvPr id="9" name="Content Placeholder 2">
            <a:extLst>
              <a:ext uri="{FF2B5EF4-FFF2-40B4-BE49-F238E27FC236}">
                <a16:creationId xmlns:a16="http://schemas.microsoft.com/office/drawing/2014/main" id="{9BF2128B-1450-A0EC-F52C-6E871F78D1C3}"/>
              </a:ext>
            </a:extLst>
          </p:cNvPr>
          <p:cNvSpPr>
            <a:spLocks noGrp="1"/>
          </p:cNvSpPr>
          <p:nvPr>
            <p:ph idx="1"/>
          </p:nvPr>
        </p:nvSpPr>
        <p:spPr>
          <a:xfrm>
            <a:off x="185056" y="1411964"/>
            <a:ext cx="10515600" cy="4351338"/>
          </a:xfrm>
        </p:spPr>
        <p:txBody>
          <a:bodyPr/>
          <a:lstStyle/>
          <a:p>
            <a:pPr marL="0" indent="0">
              <a:lnSpc>
                <a:spcPct val="100000"/>
              </a:lnSpc>
              <a:buNone/>
            </a:pPr>
            <a:r>
              <a:rPr lang="en-US" sz="2400" dirty="0">
                <a:solidFill>
                  <a:schemeClr val="accent1"/>
                </a:solidFill>
              </a:rPr>
              <a:t>GC kicks in before line-7.</a:t>
            </a:r>
          </a:p>
          <a:p>
            <a:pPr marL="0" indent="0">
              <a:lnSpc>
                <a:spcPct val="100000"/>
              </a:lnSpc>
              <a:buNone/>
            </a:pPr>
            <a:r>
              <a:rPr lang="en-US" sz="2400" dirty="0">
                <a:solidFill>
                  <a:schemeClr val="accent1"/>
                </a:solidFill>
              </a:rPr>
              <a:t>Stop the world </a:t>
            </a:r>
            <a:r>
              <a:rPr lang="en-US" sz="2400">
                <a:solidFill>
                  <a:schemeClr val="accent1"/>
                </a:solidFill>
              </a:rPr>
              <a:t>starts after </a:t>
            </a:r>
            <a:r>
              <a:rPr lang="en-US" sz="2400" dirty="0">
                <a:solidFill>
                  <a:schemeClr val="accent1"/>
                </a:solidFill>
              </a:rPr>
              <a:t>line-10.</a:t>
            </a:r>
            <a:endParaRPr lang="en-IN" sz="2400" dirty="0">
              <a:solidFill>
                <a:schemeClr val="accent1"/>
              </a:solidFill>
            </a:endParaRPr>
          </a:p>
          <a:p>
            <a:pPr marL="0" indent="0">
              <a:buNone/>
            </a:pPr>
            <a:endParaRPr lang="en-IN" dirty="0"/>
          </a:p>
        </p:txBody>
      </p:sp>
    </p:spTree>
    <p:extLst>
      <p:ext uri="{BB962C8B-B14F-4D97-AF65-F5344CB8AC3E}">
        <p14:creationId xmlns:p14="http://schemas.microsoft.com/office/powerpoint/2010/main" val="2581454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Tree>
    <p:extLst>
      <p:ext uri="{BB962C8B-B14F-4D97-AF65-F5344CB8AC3E}">
        <p14:creationId xmlns:p14="http://schemas.microsoft.com/office/powerpoint/2010/main" val="36747403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BEFORE SCANNING 0</a:t>
            </a:r>
          </a:p>
          <a:p>
            <a:r>
              <a:rPr lang="en-US" b="1" dirty="0">
                <a:latin typeface="Consolas" panose="020B0609020204030204" pitchFamily="49" charset="0"/>
              </a:rPr>
              <a:t>UNSCANNED = {0, 1}</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stCxn id="6" idx="3"/>
          </p:cNvCxnSpPr>
          <p:nvPr/>
        </p:nvCxnSpPr>
        <p:spPr>
          <a:xfrm flipV="1">
            <a:off x="2998343" y="5353373"/>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5051462"/>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Tree>
    <p:extLst>
      <p:ext uri="{BB962C8B-B14F-4D97-AF65-F5344CB8AC3E}">
        <p14:creationId xmlns:p14="http://schemas.microsoft.com/office/powerpoint/2010/main" val="6983362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AFTER SCANNING 0</a:t>
            </a:r>
          </a:p>
          <a:p>
            <a:r>
              <a:rPr lang="en-US" b="1" dirty="0">
                <a:latin typeface="Consolas" panose="020B0609020204030204" pitchFamily="49" charset="0"/>
              </a:rPr>
              <a:t>UNSCANNED = {1}</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stCxn id="6" idx="3"/>
          </p:cNvCxnSpPr>
          <p:nvPr/>
        </p:nvCxnSpPr>
        <p:spPr>
          <a:xfrm flipV="1">
            <a:off x="2998343" y="5353373"/>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5051462"/>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Tree>
    <p:extLst>
      <p:ext uri="{BB962C8B-B14F-4D97-AF65-F5344CB8AC3E}">
        <p14:creationId xmlns:p14="http://schemas.microsoft.com/office/powerpoint/2010/main" val="16722640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BEFORE SCANNING 1</a:t>
            </a:r>
          </a:p>
          <a:p>
            <a:r>
              <a:rPr lang="en-US" b="1" dirty="0">
                <a:latin typeface="Consolas" panose="020B0609020204030204" pitchFamily="49" charset="0"/>
              </a:rPr>
              <a:t>UNSCANNED = {1}</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cxnSpLocks/>
          </p:cNvCxnSpPr>
          <p:nvPr/>
        </p:nvCxnSpPr>
        <p:spPr>
          <a:xfrm flipV="1">
            <a:off x="2998343" y="4336234"/>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406514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
        <p:nvSpPr>
          <p:cNvPr id="7" name="TextBox 6">
            <a:extLst>
              <a:ext uri="{FF2B5EF4-FFF2-40B4-BE49-F238E27FC236}">
                <a16:creationId xmlns:a16="http://schemas.microsoft.com/office/drawing/2014/main" id="{A069D319-4380-DB6B-8759-8276AB36F146}"/>
              </a:ext>
            </a:extLst>
          </p:cNvPr>
          <p:cNvSpPr txBox="1"/>
          <p:nvPr/>
        </p:nvSpPr>
        <p:spPr>
          <a:xfrm>
            <a:off x="4366516" y="5258656"/>
            <a:ext cx="6842589" cy="1200329"/>
          </a:xfrm>
          <a:prstGeom prst="rect">
            <a:avLst/>
          </a:prstGeom>
          <a:noFill/>
        </p:spPr>
        <p:txBody>
          <a:bodyPr wrap="square" rtlCol="0">
            <a:spAutoFit/>
          </a:bodyPr>
          <a:lstStyle/>
          <a:p>
            <a:r>
              <a:rPr lang="en-US" dirty="0">
                <a:latin typeface="Consolas" panose="020B0609020204030204" pitchFamily="49" charset="0"/>
              </a:rPr>
              <a:t>After the GC thread scanned object-0, the application thread removed the reference to object-2 from object-1 and stored a reference to object-2 </a:t>
            </a:r>
            <a:r>
              <a:rPr lang="en-US">
                <a:latin typeface="Consolas" panose="020B0609020204030204" pitchFamily="49" charset="0"/>
              </a:rPr>
              <a:t>in object-0. </a:t>
            </a:r>
            <a:r>
              <a:rPr lang="en-US" dirty="0">
                <a:latin typeface="Consolas" panose="020B0609020204030204" pitchFamily="49" charset="0"/>
              </a:rPr>
              <a:t>The GC thread is yet to scan object-1.</a:t>
            </a:r>
            <a:endParaRPr lang="en-IN" dirty="0">
              <a:latin typeface="Consolas" panose="020B0609020204030204" pitchFamily="49" charset="0"/>
            </a:endParaRPr>
          </a:p>
        </p:txBody>
      </p:sp>
    </p:spTree>
    <p:extLst>
      <p:ext uri="{BB962C8B-B14F-4D97-AF65-F5344CB8AC3E}">
        <p14:creationId xmlns:p14="http://schemas.microsoft.com/office/powerpoint/2010/main" val="8554347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CBD2C-8D3F-4F5D-93D1-92A1D2123DB9}"/>
              </a:ext>
            </a:extLst>
          </p:cNvPr>
          <p:cNvSpPr>
            <a:spLocks noGrp="1"/>
          </p:cNvSpPr>
          <p:nvPr>
            <p:ph type="title"/>
          </p:nvPr>
        </p:nvSpPr>
        <p:spPr/>
        <p:txBody>
          <a:bodyPr/>
          <a:lstStyle/>
          <a:p>
            <a:r>
              <a:rPr lang="en-US" dirty="0"/>
              <a:t>Concurrent Mark</a:t>
            </a:r>
            <a:endParaRPr lang="en-IN" dirty="0"/>
          </a:p>
        </p:txBody>
      </p:sp>
      <p:sp>
        <p:nvSpPr>
          <p:cNvPr id="3" name="Content Placeholder 2">
            <a:extLst>
              <a:ext uri="{FF2B5EF4-FFF2-40B4-BE49-F238E27FC236}">
                <a16:creationId xmlns:a16="http://schemas.microsoft.com/office/drawing/2014/main" id="{4707E3F0-D9B3-41F5-93D7-A415F98EEA31}"/>
              </a:ext>
            </a:extLst>
          </p:cNvPr>
          <p:cNvSpPr>
            <a:spLocks noGrp="1"/>
          </p:cNvSpPr>
          <p:nvPr>
            <p:ph idx="1"/>
          </p:nvPr>
        </p:nvSpPr>
        <p:spPr/>
        <p:txBody>
          <a:bodyPr/>
          <a:lstStyle/>
          <a:p>
            <a:r>
              <a:rPr lang="en-US" dirty="0"/>
              <a:t>The problem happens when you write a reference to an unreached object to a scanned object</a:t>
            </a:r>
            <a:endParaRPr lang="en-IN" dirty="0"/>
          </a:p>
        </p:txBody>
      </p:sp>
      <p:sp>
        <p:nvSpPr>
          <p:cNvPr id="4" name="TextBox 3">
            <a:extLst>
              <a:ext uri="{FF2B5EF4-FFF2-40B4-BE49-F238E27FC236}">
                <a16:creationId xmlns:a16="http://schemas.microsoft.com/office/drawing/2014/main" id="{D6A6225C-EA76-90BB-5DEB-F3596F210EA9}"/>
              </a:ext>
            </a:extLst>
          </p:cNvPr>
          <p:cNvSpPr txBox="1"/>
          <p:nvPr/>
        </p:nvSpPr>
        <p:spPr>
          <a:xfrm>
            <a:off x="1479479" y="3000054"/>
            <a:ext cx="3914454" cy="646331"/>
          </a:xfrm>
          <a:prstGeom prst="rect">
            <a:avLst/>
          </a:prstGeom>
          <a:noFill/>
        </p:spPr>
        <p:txBody>
          <a:bodyPr wrap="square" rtlCol="0">
            <a:spAutoFit/>
          </a:bodyPr>
          <a:lstStyle/>
          <a:p>
            <a:r>
              <a:rPr lang="en-US" b="1" dirty="0">
                <a:latin typeface="Consolas" panose="020B0609020204030204" pitchFamily="49" charset="0"/>
              </a:rPr>
              <a:t>AFTER SCANNING 1</a:t>
            </a:r>
          </a:p>
          <a:p>
            <a:r>
              <a:rPr lang="en-US" b="1" dirty="0">
                <a:latin typeface="Consolas" panose="020B0609020204030204" pitchFamily="49" charset="0"/>
              </a:rPr>
              <a:t>UNSCANNED = {}</a:t>
            </a:r>
            <a:endParaRPr lang="en-IN" b="1" dirty="0">
              <a:latin typeface="Consolas" panose="020B0609020204030204" pitchFamily="49" charset="0"/>
            </a:endParaRPr>
          </a:p>
        </p:txBody>
      </p:sp>
      <p:sp>
        <p:nvSpPr>
          <p:cNvPr id="5" name="Rectangle 4">
            <a:extLst>
              <a:ext uri="{FF2B5EF4-FFF2-40B4-BE49-F238E27FC236}">
                <a16:creationId xmlns:a16="http://schemas.microsoft.com/office/drawing/2014/main" id="{CE5A3E1B-686A-B754-CCBD-A945E310C41C}"/>
              </a:ext>
            </a:extLst>
          </p:cNvPr>
          <p:cNvSpPr/>
          <p:nvPr/>
        </p:nvSpPr>
        <p:spPr>
          <a:xfrm>
            <a:off x="2178121" y="406856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6" name="Rectangle 5">
            <a:extLst>
              <a:ext uri="{FF2B5EF4-FFF2-40B4-BE49-F238E27FC236}">
                <a16:creationId xmlns:a16="http://schemas.microsoft.com/office/drawing/2014/main" id="{569E40CE-2737-B2B6-A43D-6FCC3FA5887E}"/>
              </a:ext>
            </a:extLst>
          </p:cNvPr>
          <p:cNvSpPr/>
          <p:nvPr/>
        </p:nvSpPr>
        <p:spPr>
          <a:xfrm>
            <a:off x="2227781" y="5094268"/>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cxnSp>
        <p:nvCxnSpPr>
          <p:cNvPr id="8" name="Straight Arrow Connector 7">
            <a:extLst>
              <a:ext uri="{FF2B5EF4-FFF2-40B4-BE49-F238E27FC236}">
                <a16:creationId xmlns:a16="http://schemas.microsoft.com/office/drawing/2014/main" id="{988DD66B-5A50-C6F3-1D52-394239421D19}"/>
              </a:ext>
            </a:extLst>
          </p:cNvPr>
          <p:cNvCxnSpPr>
            <a:cxnSpLocks/>
          </p:cNvCxnSpPr>
          <p:nvPr/>
        </p:nvCxnSpPr>
        <p:spPr>
          <a:xfrm flipV="1">
            <a:off x="2998343" y="4336234"/>
            <a:ext cx="1368174" cy="33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2E6A584-D4FA-E9D6-B502-20CE1209F748}"/>
              </a:ext>
            </a:extLst>
          </p:cNvPr>
          <p:cNvSpPr/>
          <p:nvPr/>
        </p:nvSpPr>
        <p:spPr>
          <a:xfrm>
            <a:off x="4383643" y="4065146"/>
            <a:ext cx="770562" cy="585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0" name="TextBox 9">
            <a:extLst>
              <a:ext uri="{FF2B5EF4-FFF2-40B4-BE49-F238E27FC236}">
                <a16:creationId xmlns:a16="http://schemas.microsoft.com/office/drawing/2014/main" id="{A9E4FEA7-1346-7569-A395-2409B0E8FA02}"/>
              </a:ext>
            </a:extLst>
          </p:cNvPr>
          <p:cNvSpPr txBox="1"/>
          <p:nvPr/>
        </p:nvSpPr>
        <p:spPr>
          <a:xfrm>
            <a:off x="2537718" y="4037741"/>
            <a:ext cx="770562" cy="369332"/>
          </a:xfrm>
          <a:prstGeom prst="rect">
            <a:avLst/>
          </a:prstGeom>
          <a:noFill/>
        </p:spPr>
        <p:txBody>
          <a:bodyPr wrap="square" rtlCol="0">
            <a:spAutoFit/>
          </a:bodyPr>
          <a:lstStyle/>
          <a:p>
            <a:r>
              <a:rPr lang="en-US" b="1" dirty="0"/>
              <a:t>M</a:t>
            </a:r>
            <a:endParaRPr lang="en-IN" b="1" dirty="0"/>
          </a:p>
        </p:txBody>
      </p:sp>
      <p:sp>
        <p:nvSpPr>
          <p:cNvPr id="11" name="TextBox 10">
            <a:extLst>
              <a:ext uri="{FF2B5EF4-FFF2-40B4-BE49-F238E27FC236}">
                <a16:creationId xmlns:a16="http://schemas.microsoft.com/office/drawing/2014/main" id="{3548A377-F435-3216-DAA5-EB77189B061E}"/>
              </a:ext>
            </a:extLst>
          </p:cNvPr>
          <p:cNvSpPr txBox="1"/>
          <p:nvPr/>
        </p:nvSpPr>
        <p:spPr>
          <a:xfrm>
            <a:off x="2659296" y="5063443"/>
            <a:ext cx="770562" cy="369332"/>
          </a:xfrm>
          <a:prstGeom prst="rect">
            <a:avLst/>
          </a:prstGeom>
          <a:noFill/>
        </p:spPr>
        <p:txBody>
          <a:bodyPr wrap="square" rtlCol="0">
            <a:spAutoFit/>
          </a:bodyPr>
          <a:lstStyle/>
          <a:p>
            <a:r>
              <a:rPr lang="en-US" b="1" dirty="0"/>
              <a:t>M</a:t>
            </a:r>
            <a:endParaRPr lang="en-IN" b="1" dirty="0"/>
          </a:p>
        </p:txBody>
      </p:sp>
      <p:sp>
        <p:nvSpPr>
          <p:cNvPr id="7" name="TextBox 6">
            <a:extLst>
              <a:ext uri="{FF2B5EF4-FFF2-40B4-BE49-F238E27FC236}">
                <a16:creationId xmlns:a16="http://schemas.microsoft.com/office/drawing/2014/main" id="{A069D319-4380-DB6B-8759-8276AB36F146}"/>
              </a:ext>
            </a:extLst>
          </p:cNvPr>
          <p:cNvSpPr txBox="1"/>
          <p:nvPr/>
        </p:nvSpPr>
        <p:spPr>
          <a:xfrm>
            <a:off x="4366516" y="5258656"/>
            <a:ext cx="6842589" cy="923330"/>
          </a:xfrm>
          <a:prstGeom prst="rect">
            <a:avLst/>
          </a:prstGeom>
          <a:noFill/>
        </p:spPr>
        <p:txBody>
          <a:bodyPr wrap="square" rtlCol="0">
            <a:spAutoFit/>
          </a:bodyPr>
          <a:lstStyle/>
          <a:p>
            <a:r>
              <a:rPr lang="en-US" dirty="0">
                <a:latin typeface="Consolas" panose="020B0609020204030204" pitchFamily="49" charset="0"/>
              </a:rPr>
              <a:t>Notice that object-2 was not marked by the mark algorithm even though it is reachable from a reachable object.</a:t>
            </a:r>
            <a:endParaRPr lang="en-IN" dirty="0">
              <a:latin typeface="Consolas" panose="020B0609020204030204" pitchFamily="49" charset="0"/>
            </a:endParaRPr>
          </a:p>
        </p:txBody>
      </p:sp>
    </p:spTree>
    <p:extLst>
      <p:ext uri="{BB962C8B-B14F-4D97-AF65-F5344CB8AC3E}">
        <p14:creationId xmlns:p14="http://schemas.microsoft.com/office/powerpoint/2010/main" val="36833678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B35C-7575-CFDD-7939-2723865A0464}"/>
              </a:ext>
            </a:extLst>
          </p:cNvPr>
          <p:cNvSpPr>
            <a:spLocks noGrp="1"/>
          </p:cNvSpPr>
          <p:nvPr>
            <p:ph type="title"/>
          </p:nvPr>
        </p:nvSpPr>
        <p:spPr/>
        <p:txBody>
          <a:bodyPr/>
          <a:lstStyle/>
          <a:p>
            <a:r>
              <a:rPr lang="en-IN" dirty="0"/>
              <a:t>Solution</a:t>
            </a:r>
          </a:p>
        </p:txBody>
      </p:sp>
      <p:sp>
        <p:nvSpPr>
          <p:cNvPr id="3" name="Content Placeholder 2">
            <a:extLst>
              <a:ext uri="{FF2B5EF4-FFF2-40B4-BE49-F238E27FC236}">
                <a16:creationId xmlns:a16="http://schemas.microsoft.com/office/drawing/2014/main" id="{5D56F1B9-F1AF-5E37-E213-7E3F7CC4A13B}"/>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3793245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3B96-A72A-3F45-8056-F9F97C81ADB2}"/>
              </a:ext>
            </a:extLst>
          </p:cNvPr>
          <p:cNvSpPr>
            <a:spLocks noGrp="1"/>
          </p:cNvSpPr>
          <p:nvPr>
            <p:ph type="title"/>
          </p:nvPr>
        </p:nvSpPr>
        <p:spPr/>
        <p:txBody>
          <a:bodyPr/>
          <a:lstStyle/>
          <a:p>
            <a:r>
              <a:rPr lang="en-IN" dirty="0"/>
              <a:t>Solution</a:t>
            </a:r>
          </a:p>
        </p:txBody>
      </p:sp>
      <p:sp>
        <p:nvSpPr>
          <p:cNvPr id="3" name="Content Placeholder 2">
            <a:extLst>
              <a:ext uri="{FF2B5EF4-FFF2-40B4-BE49-F238E27FC236}">
                <a16:creationId xmlns:a16="http://schemas.microsoft.com/office/drawing/2014/main" id="{BD621B05-5DB2-B86A-AD9A-15B5911BA170}"/>
              </a:ext>
            </a:extLst>
          </p:cNvPr>
          <p:cNvSpPr>
            <a:spLocks noGrp="1"/>
          </p:cNvSpPr>
          <p:nvPr>
            <p:ph idx="1"/>
          </p:nvPr>
        </p:nvSpPr>
        <p:spPr/>
        <p:txBody>
          <a:bodyPr>
            <a:normAutofit lnSpcReduction="10000"/>
          </a:bodyPr>
          <a:lstStyle/>
          <a:p>
            <a:r>
              <a:rPr lang="en-IN" dirty="0"/>
              <a:t>To solve the problem with the concurrent mark, we somehow need to track the writes to scanned objects</a:t>
            </a:r>
          </a:p>
          <a:p>
            <a:endParaRPr lang="en-IN" dirty="0"/>
          </a:p>
          <a:p>
            <a:r>
              <a:rPr lang="en-IN" dirty="0"/>
              <a:t>The GC threads can find out all the pages that are written during the concurrent mark phase using the </a:t>
            </a:r>
            <a:r>
              <a:rPr lang="en-IN" dirty="0">
                <a:solidFill>
                  <a:schemeClr val="accent1"/>
                </a:solidFill>
              </a:rPr>
              <a:t>dirty bit </a:t>
            </a:r>
            <a:r>
              <a:rPr lang="en-IN" dirty="0"/>
              <a:t>in the </a:t>
            </a:r>
            <a:r>
              <a:rPr lang="en-IN" dirty="0">
                <a:solidFill>
                  <a:schemeClr val="accent1"/>
                </a:solidFill>
              </a:rPr>
              <a:t>page tables</a:t>
            </a:r>
          </a:p>
          <a:p>
            <a:endParaRPr lang="en-IN" dirty="0"/>
          </a:p>
          <a:p>
            <a:r>
              <a:rPr lang="en-IN" dirty="0"/>
              <a:t>However, even if a non-pointer filed in the object is modified, the dirty bit will be set</a:t>
            </a:r>
          </a:p>
          <a:p>
            <a:pPr lvl="1"/>
            <a:r>
              <a:rPr lang="en-IN" dirty="0"/>
              <a:t>Therefore, this scheme may work but could be expensive when the memory footprint of the application threads during the concurrent phase is high</a:t>
            </a:r>
          </a:p>
        </p:txBody>
      </p:sp>
    </p:spTree>
    <p:extLst>
      <p:ext uri="{BB962C8B-B14F-4D97-AF65-F5344CB8AC3E}">
        <p14:creationId xmlns:p14="http://schemas.microsoft.com/office/powerpoint/2010/main" val="299878802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A1B8-94D6-BC68-9CB7-4C81A9FE00CD}"/>
              </a:ext>
            </a:extLst>
          </p:cNvPr>
          <p:cNvSpPr>
            <a:spLocks noGrp="1"/>
          </p:cNvSpPr>
          <p:nvPr>
            <p:ph type="title"/>
          </p:nvPr>
        </p:nvSpPr>
        <p:spPr/>
        <p:txBody>
          <a:bodyPr/>
          <a:lstStyle/>
          <a:p>
            <a:r>
              <a:rPr lang="en-IN" dirty="0"/>
              <a:t>Solution</a:t>
            </a:r>
          </a:p>
        </p:txBody>
      </p:sp>
      <p:sp>
        <p:nvSpPr>
          <p:cNvPr id="3" name="Content Placeholder 2">
            <a:extLst>
              <a:ext uri="{FF2B5EF4-FFF2-40B4-BE49-F238E27FC236}">
                <a16:creationId xmlns:a16="http://schemas.microsoft.com/office/drawing/2014/main" id="{25105B95-9282-F597-94F4-6021550E0E09}"/>
              </a:ext>
            </a:extLst>
          </p:cNvPr>
          <p:cNvSpPr>
            <a:spLocks noGrp="1"/>
          </p:cNvSpPr>
          <p:nvPr>
            <p:ph idx="1"/>
          </p:nvPr>
        </p:nvSpPr>
        <p:spPr/>
        <p:txBody>
          <a:bodyPr/>
          <a:lstStyle/>
          <a:p>
            <a:r>
              <a:rPr lang="en-US" dirty="0"/>
              <a:t>Another option is to track </a:t>
            </a:r>
            <a:r>
              <a:rPr lang="en-US" dirty="0">
                <a:solidFill>
                  <a:schemeClr val="accent1"/>
                </a:solidFill>
              </a:rPr>
              <a:t>writes</a:t>
            </a:r>
            <a:r>
              <a:rPr lang="en-US" dirty="0"/>
              <a:t> to objects in the </a:t>
            </a:r>
            <a:r>
              <a:rPr lang="en-US" dirty="0">
                <a:solidFill>
                  <a:schemeClr val="accent1"/>
                </a:solidFill>
              </a:rPr>
              <a:t>application threads </a:t>
            </a:r>
            <a:r>
              <a:rPr lang="en-US" dirty="0"/>
              <a:t>during the compilation and add additional </a:t>
            </a:r>
            <a:r>
              <a:rPr lang="en-US" dirty="0">
                <a:solidFill>
                  <a:schemeClr val="accent1"/>
                </a:solidFill>
              </a:rPr>
              <a:t>instrumentation</a:t>
            </a:r>
            <a:r>
              <a:rPr lang="en-US" dirty="0"/>
              <a:t> to detect if a scanned object is being written</a:t>
            </a:r>
          </a:p>
          <a:p>
            <a:endParaRPr lang="en-IN" dirty="0"/>
          </a:p>
          <a:p>
            <a:r>
              <a:rPr lang="en-US" dirty="0"/>
              <a:t>For example, in </a:t>
            </a:r>
            <a:r>
              <a:rPr lang="en-US" dirty="0">
                <a:solidFill>
                  <a:schemeClr val="accent1"/>
                </a:solidFill>
              </a:rPr>
              <a:t>LLVM</a:t>
            </a:r>
            <a:r>
              <a:rPr lang="en-US" dirty="0"/>
              <a:t>, the updates to pointer fields are done via </a:t>
            </a:r>
            <a:r>
              <a:rPr lang="en-US" dirty="0">
                <a:solidFill>
                  <a:schemeClr val="accent1"/>
                </a:solidFill>
              </a:rPr>
              <a:t>store instructions </a:t>
            </a:r>
            <a:r>
              <a:rPr lang="en-US" dirty="0"/>
              <a:t>in which the </a:t>
            </a:r>
            <a:r>
              <a:rPr lang="en-US" dirty="0">
                <a:solidFill>
                  <a:schemeClr val="accent1"/>
                </a:solidFill>
              </a:rPr>
              <a:t>value operand </a:t>
            </a:r>
            <a:r>
              <a:rPr lang="en-US" dirty="0"/>
              <a:t>is of pointer type</a:t>
            </a:r>
            <a:endParaRPr lang="en-IN" dirty="0"/>
          </a:p>
        </p:txBody>
      </p:sp>
    </p:spTree>
    <p:extLst>
      <p:ext uri="{BB962C8B-B14F-4D97-AF65-F5344CB8AC3E}">
        <p14:creationId xmlns:p14="http://schemas.microsoft.com/office/powerpoint/2010/main" val="1179069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TotalTime>
  <Words>8501</Words>
  <Application>Microsoft Office PowerPoint</Application>
  <PresentationFormat>Widescreen</PresentationFormat>
  <Paragraphs>1711</Paragraphs>
  <Slides>98</Slides>
  <Notes>98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98</vt:i4>
      </vt:variant>
    </vt:vector>
  </HeadingPairs>
  <TitlesOfParts>
    <vt:vector size="103" baseType="lpstr">
      <vt:lpstr>Arial</vt:lpstr>
      <vt:lpstr>Calibri</vt:lpstr>
      <vt:lpstr>Calibri Light</vt:lpstr>
      <vt:lpstr>Consolas</vt:lpstr>
      <vt:lpstr>Office Theme</vt:lpstr>
      <vt:lpstr>Compilers</vt:lpstr>
      <vt:lpstr>Today’s topics</vt:lpstr>
      <vt:lpstr>Defragmenter</vt:lpstr>
      <vt:lpstr>How do we know which fields are references?</vt:lpstr>
      <vt:lpstr>Defragmenter</vt:lpstr>
      <vt:lpstr>Stack map</vt:lpstr>
      <vt:lpstr>Root set</vt:lpstr>
      <vt:lpstr>Defragmenter</vt:lpstr>
      <vt:lpstr>Defragmenter</vt:lpstr>
      <vt:lpstr>Defragmenter</vt:lpstr>
      <vt:lpstr>Defragmenter for the C language?</vt:lpstr>
      <vt:lpstr>Defragmenter for the C language?</vt:lpstr>
      <vt:lpstr>Defragmenter for the C language?</vt:lpstr>
      <vt:lpstr>Defragmenter for the C language?</vt:lpstr>
      <vt:lpstr>Defragmenter for the C language?</vt:lpstr>
      <vt:lpstr>Defragmenter</vt:lpstr>
      <vt:lpstr>Defragmenter</vt:lpstr>
      <vt:lpstr>Managed languages</vt:lpstr>
      <vt:lpstr>Managed languages</vt:lpstr>
      <vt:lpstr>Automatic memory management</vt:lpstr>
      <vt:lpstr>Automatic memory management</vt:lpstr>
      <vt:lpstr>Automatic memory management</vt:lpstr>
      <vt:lpstr>Finding free objects</vt:lpstr>
      <vt:lpstr>Reachable objects </vt:lpstr>
      <vt:lpstr>Reachable objects </vt:lpstr>
      <vt:lpstr>Reachable objects </vt:lpstr>
      <vt:lpstr>Reachable objects </vt:lpstr>
      <vt:lpstr>Finding free objects</vt:lpstr>
      <vt:lpstr>Mark and sweep</vt:lpstr>
      <vt:lpstr>Mark and sweep garbage collector</vt:lpstr>
      <vt:lpstr>Mark</vt:lpstr>
      <vt:lpstr>Sweep</vt:lpstr>
      <vt:lpstr>Mark and sweep</vt:lpstr>
      <vt:lpstr>After mark</vt:lpstr>
      <vt:lpstr>Sweep</vt:lpstr>
      <vt:lpstr>After sweep</vt:lpstr>
      <vt:lpstr>Mark and compact</vt:lpstr>
      <vt:lpstr>Mark and compact</vt:lpstr>
      <vt:lpstr>Mark and compact</vt:lpstr>
      <vt:lpstr>Mark and compact</vt:lpstr>
      <vt:lpstr>Mark</vt:lpstr>
      <vt:lpstr>Compact</vt:lpstr>
      <vt:lpstr>Compact</vt:lpstr>
      <vt:lpstr>Compact</vt:lpstr>
      <vt:lpstr>Mark</vt:lpstr>
      <vt:lpstr>Mark</vt:lpstr>
      <vt:lpstr>Compact</vt:lpstr>
      <vt:lpstr>Compact</vt:lpstr>
      <vt:lpstr>Compact</vt:lpstr>
      <vt:lpstr>Compact</vt:lpstr>
      <vt:lpstr>Compact</vt:lpstr>
      <vt:lpstr>Compact</vt:lpstr>
      <vt:lpstr>Compact</vt:lpstr>
      <vt:lpstr>Compact</vt:lpstr>
      <vt:lpstr>Compact</vt:lpstr>
      <vt:lpstr>Copying collector</vt:lpstr>
      <vt:lpstr>Copying collector</vt:lpstr>
      <vt:lpstr>Copying collector</vt:lpstr>
      <vt:lpstr>Copying collector</vt:lpstr>
      <vt:lpstr>Copying collector</vt:lpstr>
      <vt:lpstr>Copying collector</vt:lpstr>
      <vt:lpstr>Copying collector</vt:lpstr>
      <vt:lpstr>Copying collector</vt:lpstr>
      <vt:lpstr>Copying collector</vt:lpstr>
      <vt:lpstr>Copying collector</vt:lpstr>
      <vt:lpstr>Copying collector</vt:lpstr>
      <vt:lpstr>Copying collector</vt:lpstr>
      <vt:lpstr>Copying collector</vt:lpstr>
      <vt:lpstr>Copying collector</vt:lpstr>
      <vt:lpstr>Mark and Compact vs. Copying Collector</vt:lpstr>
      <vt:lpstr>Concurrency</vt:lpstr>
      <vt:lpstr>Concurrency</vt:lpstr>
      <vt:lpstr>Concurrency</vt:lpstr>
      <vt:lpstr>Concurrency</vt:lpstr>
      <vt:lpstr>Concurrency</vt:lpstr>
      <vt:lpstr>Quiz</vt:lpstr>
      <vt:lpstr>Concurrent garbage collection</vt:lpstr>
      <vt:lpstr>Who invokes the garbage collector?</vt:lpstr>
      <vt:lpstr>Garbage collector</vt:lpstr>
      <vt:lpstr>Concurrent garbage collection</vt:lpstr>
      <vt:lpstr>Concurrent Mark</vt:lpstr>
      <vt:lpstr>Stop the World Mark </vt:lpstr>
      <vt:lpstr>Stop the World Mark </vt:lpstr>
      <vt:lpstr>Concurrent Mark </vt:lpstr>
      <vt:lpstr>Concurrent Mark </vt:lpstr>
      <vt:lpstr>Concurrent Mark</vt:lpstr>
      <vt:lpstr>Concurrent Mark </vt:lpstr>
      <vt:lpstr>Concurrent Mark </vt:lpstr>
      <vt:lpstr>Concurrent Mark </vt:lpstr>
      <vt:lpstr>Concurrent Mark </vt:lpstr>
      <vt:lpstr>Concurrent Mark</vt:lpstr>
      <vt:lpstr>Concurrent Mark</vt:lpstr>
      <vt:lpstr>Concurrent Mark</vt:lpstr>
      <vt:lpstr>Concurrent Mark</vt:lpstr>
      <vt:lpstr>Concurrent Mark</vt:lpstr>
      <vt:lpstr>Solution</vt:lpstr>
      <vt:lpstr>Solution</vt:lpstr>
      <vt:lpstr>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Keshav Bhalotia</dc:creator>
  <cp:lastModifiedBy>Keshav Bhalotia</cp:lastModifiedBy>
  <cp:revision>59</cp:revision>
  <cp:lastPrinted>2024-02-12T07:41:52Z</cp:lastPrinted>
  <dcterms:created xsi:type="dcterms:W3CDTF">2024-02-01T14:45:22Z</dcterms:created>
  <dcterms:modified xsi:type="dcterms:W3CDTF">2024-04-30T06:03:55Z</dcterms:modified>
</cp:coreProperties>
</file>